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2"/>
  </p:sldMasterIdLst>
  <p:notesMasterIdLst>
    <p:notesMasterId r:id="rId31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81" r:id="rId12"/>
    <p:sldId id="265" r:id="rId13"/>
    <p:sldId id="282" r:id="rId14"/>
    <p:sldId id="266" r:id="rId15"/>
    <p:sldId id="283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</p:sldIdLst>
  <p:sldSz cx="9144000" cy="5143500" type="screen16x9"/>
  <p:notesSz cx="6858000" cy="9144000"/>
  <p:embeddedFontLst>
    <p:embeddedFont>
      <p:font typeface="Century Gothic" panose="020B0502020202020204" pitchFamily="34" charset="0"/>
      <p:regular r:id="rId32"/>
      <p:bold r:id="rId33"/>
      <p:italic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0" roundtripDataSignature="AMtx7mjS/HIlg8cRJz80YAIxt41WTjbswg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elly Callaway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0083BF"/>
    <a:srgbClr val="FFFFFF"/>
    <a:srgbClr val="BDEBFF"/>
    <a:srgbClr val="65C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6410" autoAdjust="0"/>
  </p:normalViewPr>
  <p:slideViewPr>
    <p:cSldViewPr snapToGrid="0">
      <p:cViewPr varScale="1">
        <p:scale>
          <a:sx n="93" d="100"/>
          <a:sy n="93" d="100"/>
        </p:scale>
        <p:origin x="690" y="7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3219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font" Target="fonts/font3.fntdata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1.fntdata"/><Relationship Id="rId40" Type="http://customschemas.google.com/relationships/presentationmetadata" Target="metadata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4.fntdata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" name="Google Shape;5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>
          <a:extLst>
            <a:ext uri="{FF2B5EF4-FFF2-40B4-BE49-F238E27FC236}">
              <a16:creationId xmlns:a16="http://schemas.microsoft.com/office/drawing/2014/main" id="{D8304DAD-9FC5-4C51-16E3-03101CEC43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9:notes">
            <a:extLst>
              <a:ext uri="{FF2B5EF4-FFF2-40B4-BE49-F238E27FC236}">
                <a16:creationId xmlns:a16="http://schemas.microsoft.com/office/drawing/2014/main" id="{C114B47A-2318-E73C-7C0E-80602BAA187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0" name="Google Shape;120;p9:notes">
            <a:extLst>
              <a:ext uri="{FF2B5EF4-FFF2-40B4-BE49-F238E27FC236}">
                <a16:creationId xmlns:a16="http://schemas.microsoft.com/office/drawing/2014/main" id="{98EDBFCE-6CC1-952A-91AE-7CAB6DDA46F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7302233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7" name="Google Shape;127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>
          <a:extLst>
            <a:ext uri="{FF2B5EF4-FFF2-40B4-BE49-F238E27FC236}">
              <a16:creationId xmlns:a16="http://schemas.microsoft.com/office/drawing/2014/main" id="{FB99FE0A-F138-4B1D-30AE-D90CAE9E6D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0:notes">
            <a:extLst>
              <a:ext uri="{FF2B5EF4-FFF2-40B4-BE49-F238E27FC236}">
                <a16:creationId xmlns:a16="http://schemas.microsoft.com/office/drawing/2014/main" id="{4DAC7540-0E72-413A-8A3E-B1E4006ECB4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7" name="Google Shape;127;p10:notes">
            <a:extLst>
              <a:ext uri="{FF2B5EF4-FFF2-40B4-BE49-F238E27FC236}">
                <a16:creationId xmlns:a16="http://schemas.microsoft.com/office/drawing/2014/main" id="{B05D0CA6-7527-8625-AC2B-F679CF4669A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013890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6" name="Google Shape;136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>
          <a:extLst>
            <a:ext uri="{FF2B5EF4-FFF2-40B4-BE49-F238E27FC236}">
              <a16:creationId xmlns:a16="http://schemas.microsoft.com/office/drawing/2014/main" id="{13ED359D-F49F-6887-ED01-3156E67612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0:notes">
            <a:extLst>
              <a:ext uri="{FF2B5EF4-FFF2-40B4-BE49-F238E27FC236}">
                <a16:creationId xmlns:a16="http://schemas.microsoft.com/office/drawing/2014/main" id="{946E5A5B-9734-B9B3-3109-D8244D0571A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7" name="Google Shape;127;p10:notes">
            <a:extLst>
              <a:ext uri="{FF2B5EF4-FFF2-40B4-BE49-F238E27FC236}">
                <a16:creationId xmlns:a16="http://schemas.microsoft.com/office/drawing/2014/main" id="{BCA90EC8-BD7C-D500-000E-7BFC4042F23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57107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4" name="Google Shape;144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400">
              <a:solidFill>
                <a:srgbClr val="595959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>
              <a:solidFill>
                <a:srgbClr val="595959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4" name="Google Shape;154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" name="Google Shape;161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0" name="Google Shape;170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8" name="Google Shape;178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" name="Google Shape;6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5" name="Google Shape;185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2" name="Google Shape;192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9" name="Google Shape;199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7" name="Google Shape;207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5" name="Google Shape;215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3" name="Google Shape;223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1" name="Google Shape;231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9" name="Google Shape;239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7" name="Google Shape;247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" name="Google Shape;6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0" name="Google Shape;8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>
              <a:solidFill>
                <a:srgbClr val="595959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rgbClr val="595959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" name="Google Shape;8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" name="Google Shape;9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" name="Google Shape;104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1" name="Google Shape;11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0" name="Google Shape;120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Opening slide - Title slide and sub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7"/>
          <p:cNvSpPr txBox="1">
            <a:spLocks noGrp="1"/>
          </p:cNvSpPr>
          <p:nvPr>
            <p:ph type="ctrTitle"/>
          </p:nvPr>
        </p:nvSpPr>
        <p:spPr>
          <a:xfrm>
            <a:off x="3190848" y="1323706"/>
            <a:ext cx="5425439" cy="1132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 dirty="0"/>
          </a:p>
        </p:txBody>
      </p:sp>
      <p:sp>
        <p:nvSpPr>
          <p:cNvPr id="11" name="Google Shape;11;p27"/>
          <p:cNvSpPr txBox="1">
            <a:spLocks noGrp="1"/>
          </p:cNvSpPr>
          <p:nvPr>
            <p:ph type="subTitle" idx="1"/>
          </p:nvPr>
        </p:nvSpPr>
        <p:spPr>
          <a:xfrm>
            <a:off x="3190839" y="2812869"/>
            <a:ext cx="5425440" cy="1854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 dirty="0"/>
          </a:p>
        </p:txBody>
      </p:sp>
      <p:sp>
        <p:nvSpPr>
          <p:cNvPr id="12" name="Google Shape;12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238401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orient="horz" pos="1720" userDrawn="1">
          <p15:clr>
            <a:srgbClr val="FBAE40"/>
          </p15:clr>
        </p15:guide>
        <p15:guide id="5" orient="horz" pos="2844" userDrawn="1">
          <p15:clr>
            <a:srgbClr val="FBAE40"/>
          </p15:clr>
        </p15:guide>
        <p15:guide id="7" orient="horz" pos="32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 preserve="1">
  <p:cSld name="1_Title and two columns more separate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0"/>
          <p:cNvSpPr txBox="1">
            <a:spLocks noGrp="1"/>
          </p:cNvSpPr>
          <p:nvPr>
            <p:ph type="title"/>
          </p:nvPr>
        </p:nvSpPr>
        <p:spPr>
          <a:xfrm>
            <a:off x="647700" y="1050263"/>
            <a:ext cx="7886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22" name="Google Shape;22;p30"/>
          <p:cNvSpPr txBox="1">
            <a:spLocks noGrp="1"/>
          </p:cNvSpPr>
          <p:nvPr>
            <p:ph type="body" idx="1"/>
          </p:nvPr>
        </p:nvSpPr>
        <p:spPr>
          <a:xfrm>
            <a:off x="647700" y="1757712"/>
            <a:ext cx="2642347" cy="2909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15000"/>
              <a:buFont typeface="Arial" panose="020B0604020202020204" pitchFamily="34" charset="0"/>
              <a:buChar char="•"/>
              <a:defRPr sz="2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 dirty="0"/>
          </a:p>
        </p:txBody>
      </p:sp>
      <p:sp>
        <p:nvSpPr>
          <p:cNvPr id="23" name="Google Shape;23;p30"/>
          <p:cNvSpPr txBox="1">
            <a:spLocks noGrp="1"/>
          </p:cNvSpPr>
          <p:nvPr>
            <p:ph type="body" idx="2"/>
          </p:nvPr>
        </p:nvSpPr>
        <p:spPr>
          <a:xfrm>
            <a:off x="6042212" y="1757712"/>
            <a:ext cx="2492188" cy="2909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15000"/>
              <a:buFont typeface="Arial" panose="020B0604020202020204" pitchFamily="34" charset="0"/>
              <a:buChar char="•"/>
              <a:defRPr sz="2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 dirty="0"/>
          </a:p>
        </p:txBody>
      </p:sp>
      <p:sp>
        <p:nvSpPr>
          <p:cNvPr id="24" name="Google Shape;24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13752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preserve="1" userDrawn="1">
  <p:cSld name="1_Title, 3 subtitles,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0"/>
          <p:cNvSpPr txBox="1">
            <a:spLocks noGrp="1"/>
          </p:cNvSpPr>
          <p:nvPr>
            <p:ph type="title"/>
          </p:nvPr>
        </p:nvSpPr>
        <p:spPr>
          <a:xfrm>
            <a:off x="647700" y="1041554"/>
            <a:ext cx="3924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24" name="Google Shape;24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5BE4B8-BC42-E01B-257E-1718BF2E0A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3764" y="1728948"/>
            <a:ext cx="2890115" cy="665299"/>
          </a:xfr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spcAft>
                <a:spcPts val="600"/>
              </a:spcAft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7A28715D-CA2D-C970-156A-71E33DADA4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3764" y="2508941"/>
            <a:ext cx="2890114" cy="2158309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76E6ECB7-CF78-C8B4-E784-2F7E464E0B2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994484" y="1716488"/>
            <a:ext cx="1503947" cy="786474"/>
          </a:xfr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spcAft>
                <a:spcPts val="600"/>
              </a:spcAft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45D8D522-C4E8-0215-268E-5332DA2D73D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95473" y="1680392"/>
            <a:ext cx="2646953" cy="786474"/>
          </a:xfr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spcAft>
                <a:spcPts val="600"/>
              </a:spcAft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2A2779F-302A-8D94-9CC8-F5640E2AA52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895473" y="2529603"/>
            <a:ext cx="2646953" cy="2133614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336992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preserve="1" userDrawn="1">
  <p:cSld name="1_Title, 2 subtites and 1column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0"/>
          <p:cNvSpPr txBox="1">
            <a:spLocks noGrp="1"/>
          </p:cNvSpPr>
          <p:nvPr>
            <p:ph type="title"/>
          </p:nvPr>
        </p:nvSpPr>
        <p:spPr>
          <a:xfrm>
            <a:off x="647700" y="1041553"/>
            <a:ext cx="4870598" cy="1074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24" name="Google Shape;24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5BE4B8-BC42-E01B-257E-1718BF2E0A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3764" y="2462599"/>
            <a:ext cx="4376701" cy="737918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7A28715D-CA2D-C970-156A-71E33DADA4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3764" y="3285461"/>
            <a:ext cx="3898236" cy="1579778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45D8D522-C4E8-0215-268E-5332DA2D73D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87447" y="2462599"/>
            <a:ext cx="2646953" cy="786474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196621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1"/>
          <p:cNvSpPr txBox="1">
            <a:spLocks noGrp="1"/>
          </p:cNvSpPr>
          <p:nvPr>
            <p:ph type="title"/>
          </p:nvPr>
        </p:nvSpPr>
        <p:spPr>
          <a:xfrm>
            <a:off x="647700" y="1050263"/>
            <a:ext cx="7886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27" name="Google Shape;27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 userDrawn="1">
  <p:cSld name="1_Title only for a video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1"/>
          <p:cNvSpPr txBox="1">
            <a:spLocks noGrp="1"/>
          </p:cNvSpPr>
          <p:nvPr>
            <p:ph type="title"/>
          </p:nvPr>
        </p:nvSpPr>
        <p:spPr>
          <a:xfrm>
            <a:off x="647700" y="1050263"/>
            <a:ext cx="7886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27" name="Google Shape;27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3" name="Media Placeholder 2" descr="one word reading 10:22.MOV&#10;&#10;Video of an Ojibwe girl sitting at a 3rd grade classroom table reading from a braille book with her left hand.">
            <a:extLst>
              <a:ext uri="{FF2B5EF4-FFF2-40B4-BE49-F238E27FC236}">
                <a16:creationId xmlns:a16="http://schemas.microsoft.com/office/drawing/2014/main" id="{A174823C-B9B6-8647-B68B-F2B190D3A810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38325" y="1622425"/>
            <a:ext cx="6696075" cy="3044825"/>
          </a:xfrm>
          <a:ln w="3175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76863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32"/>
          <p:cNvSpPr txBox="1">
            <a:spLocks noGrp="1"/>
          </p:cNvSpPr>
          <p:nvPr>
            <p:ph type="title"/>
          </p:nvPr>
        </p:nvSpPr>
        <p:spPr>
          <a:xfrm>
            <a:off x="651336" y="944329"/>
            <a:ext cx="3920664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 dirty="0"/>
          </a:p>
        </p:txBody>
      </p:sp>
      <p:sp>
        <p:nvSpPr>
          <p:cNvPr id="30" name="Google Shape;30;p32"/>
          <p:cNvSpPr txBox="1">
            <a:spLocks noGrp="1"/>
          </p:cNvSpPr>
          <p:nvPr>
            <p:ph type="body" idx="1"/>
          </p:nvPr>
        </p:nvSpPr>
        <p:spPr>
          <a:xfrm>
            <a:off x="651335" y="1778329"/>
            <a:ext cx="3920663" cy="2888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 dirty="0"/>
          </a:p>
        </p:txBody>
      </p:sp>
      <p:sp>
        <p:nvSpPr>
          <p:cNvPr id="31" name="Google Shape;31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33"/>
          <p:cNvSpPr txBox="1">
            <a:spLocks noGrp="1"/>
          </p:cNvSpPr>
          <p:nvPr>
            <p:ph type="title"/>
          </p:nvPr>
        </p:nvSpPr>
        <p:spPr>
          <a:xfrm>
            <a:off x="490250" y="1200150"/>
            <a:ext cx="6367800" cy="33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34"/>
          <p:cNvSpPr/>
          <p:nvPr/>
        </p:nvSpPr>
        <p:spPr>
          <a:xfrm>
            <a:off x="4572000" y="1200150"/>
            <a:ext cx="4572000" cy="3314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34"/>
          <p:cNvSpPr txBox="1">
            <a:spLocks noGrp="1"/>
          </p:cNvSpPr>
          <p:nvPr>
            <p:ph type="title"/>
          </p:nvPr>
        </p:nvSpPr>
        <p:spPr>
          <a:xfrm>
            <a:off x="647700" y="1233175"/>
            <a:ext cx="36630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 dirty="0"/>
          </a:p>
        </p:txBody>
      </p:sp>
      <p:sp>
        <p:nvSpPr>
          <p:cNvPr id="38" name="Google Shape;38;p34"/>
          <p:cNvSpPr txBox="1">
            <a:spLocks noGrp="1"/>
          </p:cNvSpPr>
          <p:nvPr>
            <p:ph type="subTitle" idx="1"/>
          </p:nvPr>
        </p:nvSpPr>
        <p:spPr>
          <a:xfrm>
            <a:off x="647700" y="2803075"/>
            <a:ext cx="36630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34"/>
          <p:cNvSpPr txBox="1">
            <a:spLocks noGrp="1"/>
          </p:cNvSpPr>
          <p:nvPr>
            <p:ph type="body" idx="2"/>
          </p:nvPr>
        </p:nvSpPr>
        <p:spPr>
          <a:xfrm>
            <a:off x="4939500" y="1333499"/>
            <a:ext cx="3594900" cy="3085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40" name="Google Shape;40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35"/>
          <p:cNvSpPr txBox="1">
            <a:spLocks noGrp="1"/>
          </p:cNvSpPr>
          <p:nvPr>
            <p:ph type="body" idx="1"/>
          </p:nvPr>
        </p:nvSpPr>
        <p:spPr>
          <a:xfrm>
            <a:off x="647700" y="3897200"/>
            <a:ext cx="5662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6"/>
          <p:cNvSpPr txBox="1">
            <a:spLocks noGrp="1"/>
          </p:cNvSpPr>
          <p:nvPr>
            <p:ph type="title" hasCustomPrompt="1"/>
          </p:nvPr>
        </p:nvSpPr>
        <p:spPr>
          <a:xfrm>
            <a:off x="647700" y="1200149"/>
            <a:ext cx="7886700" cy="1869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rPr dirty="0"/>
              <a:t>xx%</a:t>
            </a:r>
          </a:p>
        </p:txBody>
      </p:sp>
      <p:sp>
        <p:nvSpPr>
          <p:cNvPr id="46" name="Google Shape;46;p36"/>
          <p:cNvSpPr txBox="1">
            <a:spLocks noGrp="1"/>
          </p:cNvSpPr>
          <p:nvPr>
            <p:ph type="body" idx="1"/>
          </p:nvPr>
        </p:nvSpPr>
        <p:spPr>
          <a:xfrm>
            <a:off x="647700" y="3152225"/>
            <a:ext cx="78867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47" name="Google Shape;47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7"/>
          <p:cNvSpPr txBox="1">
            <a:spLocks noGrp="1"/>
          </p:cNvSpPr>
          <p:nvPr>
            <p:ph type="ctrTitle"/>
          </p:nvPr>
        </p:nvSpPr>
        <p:spPr>
          <a:xfrm>
            <a:off x="647700" y="1828800"/>
            <a:ext cx="7886700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 dirty="0"/>
          </a:p>
        </p:txBody>
      </p:sp>
      <p:sp>
        <p:nvSpPr>
          <p:cNvPr id="11" name="Google Shape;11;p27"/>
          <p:cNvSpPr txBox="1">
            <a:spLocks noGrp="1"/>
          </p:cNvSpPr>
          <p:nvPr>
            <p:ph type="subTitle" idx="1"/>
          </p:nvPr>
        </p:nvSpPr>
        <p:spPr>
          <a:xfrm>
            <a:off x="647692" y="2823882"/>
            <a:ext cx="7886700" cy="1839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ts val="28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 dirty="0"/>
          </a:p>
        </p:txBody>
      </p:sp>
      <p:sp>
        <p:nvSpPr>
          <p:cNvPr id="12" name="Google Shape;12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orient="horz" pos="1720" userDrawn="1">
          <p15:clr>
            <a:srgbClr val="FBAE40"/>
          </p15:clr>
        </p15:guide>
        <p15:guide id="5" orient="horz" pos="2844" userDrawn="1">
          <p15:clr>
            <a:srgbClr val="FBAE40"/>
          </p15:clr>
        </p15:guide>
        <p15:guide id="7" orient="horz" pos="32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9"/>
          <p:cNvSpPr txBox="1">
            <a:spLocks noGrp="1"/>
          </p:cNvSpPr>
          <p:nvPr>
            <p:ph type="title"/>
          </p:nvPr>
        </p:nvSpPr>
        <p:spPr>
          <a:xfrm>
            <a:off x="647700" y="1041556"/>
            <a:ext cx="7886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18" name="Google Shape;18;p29"/>
          <p:cNvSpPr txBox="1">
            <a:spLocks noGrp="1"/>
          </p:cNvSpPr>
          <p:nvPr>
            <p:ph type="body" idx="1"/>
          </p:nvPr>
        </p:nvSpPr>
        <p:spPr>
          <a:xfrm>
            <a:off x="647700" y="1749006"/>
            <a:ext cx="7886700" cy="2865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15000"/>
              <a:buFont typeface="Arial" panose="020B0604020202020204" pitchFamily="34" charset="0"/>
              <a:buChar char="•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19" name="Google Shape;19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1_Title, body and space at the top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9"/>
          <p:cNvSpPr txBox="1">
            <a:spLocks noGrp="1"/>
          </p:cNvSpPr>
          <p:nvPr>
            <p:ph type="title"/>
          </p:nvPr>
        </p:nvSpPr>
        <p:spPr>
          <a:xfrm>
            <a:off x="647700" y="1041554"/>
            <a:ext cx="4847665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18" name="Google Shape;18;p29"/>
          <p:cNvSpPr txBox="1">
            <a:spLocks noGrp="1"/>
          </p:cNvSpPr>
          <p:nvPr>
            <p:ph type="body" idx="1"/>
          </p:nvPr>
        </p:nvSpPr>
        <p:spPr>
          <a:xfrm>
            <a:off x="647700" y="1749004"/>
            <a:ext cx="7886700" cy="2861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15000"/>
              <a:buFont typeface="Arial" panose="020B0604020202020204" pitchFamily="34" charset="0"/>
              <a:buChar char="•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19" name="Google Shape;19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77254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, 2 body, top &amp; bottom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9"/>
          <p:cNvSpPr txBox="1">
            <a:spLocks noGrp="1"/>
          </p:cNvSpPr>
          <p:nvPr>
            <p:ph type="title"/>
          </p:nvPr>
        </p:nvSpPr>
        <p:spPr>
          <a:xfrm>
            <a:off x="647700" y="1041554"/>
            <a:ext cx="7886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18" name="Google Shape;18;p29"/>
          <p:cNvSpPr txBox="1">
            <a:spLocks noGrp="1"/>
          </p:cNvSpPr>
          <p:nvPr>
            <p:ph type="body" idx="1"/>
          </p:nvPr>
        </p:nvSpPr>
        <p:spPr>
          <a:xfrm>
            <a:off x="647700" y="1749005"/>
            <a:ext cx="7886700" cy="70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15000"/>
              <a:buFont typeface="Arial" panose="020B0604020202020204" pitchFamily="34" charset="0"/>
              <a:buChar char="•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19" name="Google Shape;19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" name="Google Shape;18;p29">
            <a:extLst>
              <a:ext uri="{FF2B5EF4-FFF2-40B4-BE49-F238E27FC236}">
                <a16:creationId xmlns:a16="http://schemas.microsoft.com/office/drawing/2014/main" id="{5AFDCD2E-AB1E-F640-B62F-00F2AFA55C2A}"/>
              </a:ext>
            </a:extLst>
          </p:cNvPr>
          <p:cNvSpPr txBox="1">
            <a:spLocks noGrp="1"/>
          </p:cNvSpPr>
          <p:nvPr>
            <p:ph type="body" idx="13"/>
          </p:nvPr>
        </p:nvSpPr>
        <p:spPr>
          <a:xfrm>
            <a:off x="655545" y="3682019"/>
            <a:ext cx="7886700" cy="981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10346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1_Title and body, and space for a graphic left sid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9"/>
          <p:cNvSpPr txBox="1">
            <a:spLocks noGrp="1"/>
          </p:cNvSpPr>
          <p:nvPr>
            <p:ph type="title"/>
          </p:nvPr>
        </p:nvSpPr>
        <p:spPr>
          <a:xfrm>
            <a:off x="647700" y="1050263"/>
            <a:ext cx="7886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18" name="Google Shape;18;p29"/>
          <p:cNvSpPr txBox="1">
            <a:spLocks noGrp="1"/>
          </p:cNvSpPr>
          <p:nvPr>
            <p:ph type="body" idx="1"/>
          </p:nvPr>
        </p:nvSpPr>
        <p:spPr>
          <a:xfrm>
            <a:off x="647700" y="1757713"/>
            <a:ext cx="5777163" cy="2861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19" name="Google Shape;19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888211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1_Title and body with space on the righ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9"/>
          <p:cNvSpPr txBox="1">
            <a:spLocks noGrp="1"/>
          </p:cNvSpPr>
          <p:nvPr>
            <p:ph type="title"/>
          </p:nvPr>
        </p:nvSpPr>
        <p:spPr>
          <a:xfrm>
            <a:off x="647700" y="1050263"/>
            <a:ext cx="5548384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18" name="Google Shape;18;p29"/>
          <p:cNvSpPr txBox="1">
            <a:spLocks noGrp="1"/>
          </p:cNvSpPr>
          <p:nvPr>
            <p:ph type="body" idx="1"/>
          </p:nvPr>
        </p:nvSpPr>
        <p:spPr>
          <a:xfrm>
            <a:off x="647701" y="1757712"/>
            <a:ext cx="5224182" cy="2909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19" name="Google Shape;19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102036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8"/>
          <p:cNvSpPr txBox="1">
            <a:spLocks noGrp="1"/>
          </p:cNvSpPr>
          <p:nvPr>
            <p:ph type="title"/>
          </p:nvPr>
        </p:nvSpPr>
        <p:spPr>
          <a:xfrm>
            <a:off x="647700" y="2150850"/>
            <a:ext cx="8184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dirty="0"/>
          </a:p>
        </p:txBody>
      </p:sp>
      <p:sp>
        <p:nvSpPr>
          <p:cNvPr id="15" name="Google Shape;15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0"/>
          <p:cNvSpPr txBox="1">
            <a:spLocks noGrp="1"/>
          </p:cNvSpPr>
          <p:nvPr>
            <p:ph type="title"/>
          </p:nvPr>
        </p:nvSpPr>
        <p:spPr>
          <a:xfrm>
            <a:off x="647700" y="1050263"/>
            <a:ext cx="7886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22" name="Google Shape;22;p30"/>
          <p:cNvSpPr txBox="1">
            <a:spLocks noGrp="1"/>
          </p:cNvSpPr>
          <p:nvPr>
            <p:ph type="body" idx="1"/>
          </p:nvPr>
        </p:nvSpPr>
        <p:spPr>
          <a:xfrm>
            <a:off x="647700" y="1749004"/>
            <a:ext cx="3663900" cy="2918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15000"/>
              <a:buFont typeface="Arial" panose="020B0604020202020204" pitchFamily="34" charset="0"/>
              <a:buChar char="•"/>
              <a:defRPr sz="2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 dirty="0"/>
          </a:p>
        </p:txBody>
      </p:sp>
      <p:sp>
        <p:nvSpPr>
          <p:cNvPr id="23" name="Google Shape;23;p30"/>
          <p:cNvSpPr txBox="1">
            <a:spLocks noGrp="1"/>
          </p:cNvSpPr>
          <p:nvPr>
            <p:ph type="body" idx="2"/>
          </p:nvPr>
        </p:nvSpPr>
        <p:spPr>
          <a:xfrm>
            <a:off x="4832400" y="1749004"/>
            <a:ext cx="3702000" cy="2918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15000"/>
              <a:buFont typeface="Arial" panose="020B0604020202020204" pitchFamily="34" charset="0"/>
              <a:buChar char="•"/>
              <a:defRPr sz="2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 dirty="0"/>
          </a:p>
        </p:txBody>
      </p:sp>
      <p:sp>
        <p:nvSpPr>
          <p:cNvPr id="24" name="Google Shape;24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D48B33-5934-DF8D-FC92-17E9116A9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056773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7B4BE5-58C6-E93E-A311-47FAE59C7C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2152148"/>
            <a:ext cx="7886700" cy="25151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Google Shape;12;p27">
            <a:extLst>
              <a:ext uri="{FF2B5EF4-FFF2-40B4-BE49-F238E27FC236}">
                <a16:creationId xmlns:a16="http://schemas.microsoft.com/office/drawing/2014/main" id="{31B1504B-A293-9DD0-5FF5-EDF485DD7C76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52824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49" r:id="rId2"/>
    <p:sldLayoutId id="2147483651" r:id="rId3"/>
    <p:sldLayoutId id="2147483665" r:id="rId4"/>
    <p:sldLayoutId id="2147483664" r:id="rId5"/>
    <p:sldLayoutId id="2147483663" r:id="rId6"/>
    <p:sldLayoutId id="2147483667" r:id="rId7"/>
    <p:sldLayoutId id="2147483650" r:id="rId8"/>
    <p:sldLayoutId id="2147483652" r:id="rId9"/>
    <p:sldLayoutId id="2147483666" r:id="rId10"/>
    <p:sldLayoutId id="2147483662" r:id="rId11"/>
    <p:sldLayoutId id="2147483669" r:id="rId12"/>
    <p:sldLayoutId id="2147483653" r:id="rId13"/>
    <p:sldLayoutId id="2147483668" r:id="rId14"/>
    <p:sldLayoutId id="2147483654" r:id="rId15"/>
    <p:sldLayoutId id="2147483655" r:id="rId16"/>
    <p:sldLayoutId id="2147483656" r:id="rId17"/>
    <p:sldLayoutId id="2147483657" r:id="rId18"/>
    <p:sldLayoutId id="2147483658" r:id="rId19"/>
    <p:sldLayoutId id="2147483659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SzPct val="130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SzPct val="130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130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SzPct val="130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SzPct val="130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userDrawn="1">
          <p15:clr>
            <a:srgbClr val="F26B43"/>
          </p15:clr>
        </p15:guide>
        <p15:guide id="3" pos="5376" userDrawn="1">
          <p15:clr>
            <a:srgbClr val="F26B43"/>
          </p15:clr>
        </p15:guide>
        <p15:guide id="4" pos="5760" userDrawn="1">
          <p15:clr>
            <a:srgbClr val="F26B43"/>
          </p15:clr>
        </p15:guide>
        <p15:guide id="5" pos="2880" userDrawn="1">
          <p15:clr>
            <a:srgbClr val="F26B43"/>
          </p15:clr>
        </p15:guide>
        <p15:guide id="6" pos="408" userDrawn="1">
          <p15:clr>
            <a:srgbClr val="F26B43"/>
          </p15:clr>
        </p15:guide>
        <p15:guide id="7" orient="horz" pos="3240" userDrawn="1">
          <p15:clr>
            <a:srgbClr val="F26B43"/>
          </p15:clr>
        </p15:guide>
        <p15:guide id="8" orient="horz" pos="2940" userDrawn="1">
          <p15:clr>
            <a:srgbClr val="F26B43"/>
          </p15:clr>
        </p15:guide>
        <p15:guide id="9" orient="horz" pos="732" userDrawn="1">
          <p15:clr>
            <a:srgbClr val="F26B43"/>
          </p15:clr>
        </p15:guide>
        <p15:guide id="10" orient="horz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mailto:kim.wilke@spps.org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aphhive.org/#/home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pathstoliteracy.org/resource/braille-mechanics-guidance/" TargetMode="External"/><Relationship Id="rId4" Type="http://schemas.openxmlformats.org/officeDocument/2006/relationships/hyperlink" Target="https://aphbop.org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hopbeckyhiggins.com/collections/project-life-card-collections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712CEF7-03E0-5D30-9855-86D3BD7AFF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90848" y="1323706"/>
            <a:ext cx="5425439" cy="1132122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Refusal to Grade Level: 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My Story of Unlocking a Successful Braille Reader</a:t>
            </a:r>
          </a:p>
        </p:txBody>
      </p:sp>
      <p:sp>
        <p:nvSpPr>
          <p:cNvPr id="3" name="Subtitle 2" descr="C">
            <a:extLst>
              <a:ext uri="{FF2B5EF4-FFF2-40B4-BE49-F238E27FC236}">
                <a16:creationId xmlns:a16="http://schemas.microsoft.com/office/drawing/2014/main" id="{6EF7FB22-A67F-2053-01BC-06F8EAE9FD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90839" y="2812869"/>
            <a:ext cx="5425440" cy="1854381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dirty="0"/>
              <a:t>April 30, 2025</a:t>
            </a:r>
          </a:p>
          <a:p>
            <a:r>
              <a:rPr lang="en-US" dirty="0"/>
              <a:t>Kim Wilke</a:t>
            </a:r>
          </a:p>
          <a:p>
            <a:r>
              <a:rPr lang="en-US" dirty="0"/>
              <a:t>Teacher: Blind/Visually Impaired</a:t>
            </a:r>
          </a:p>
          <a:p>
            <a:r>
              <a:rPr lang="en-US" dirty="0"/>
              <a:t>Saint Paul School District</a:t>
            </a:r>
          </a:p>
        </p:txBody>
      </p:sp>
      <p:pic>
        <p:nvPicPr>
          <p:cNvPr id="56" name="Google Shape;56;p1" descr="Charting the Cs logo."/>
          <p:cNvPicPr preferRelativeResize="0"/>
          <p:nvPr/>
        </p:nvPicPr>
        <p:blipFill rotWithShape="1">
          <a:blip r:embed="rId3">
            <a:alphaModFix/>
          </a:blip>
          <a:srcRect t="749" b="35571"/>
          <a:stretch/>
        </p:blipFill>
        <p:spPr>
          <a:xfrm>
            <a:off x="150129" y="1079392"/>
            <a:ext cx="2846318" cy="67668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" descr="Charting the Cs Conference 2025:&#10;Cooperation, Communication, Collaboration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7537" y="1953687"/>
            <a:ext cx="2579073" cy="27902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>
          <a:extLst>
            <a:ext uri="{FF2B5EF4-FFF2-40B4-BE49-F238E27FC236}">
              <a16:creationId xmlns:a16="http://schemas.microsoft.com/office/drawing/2014/main" id="{0D639F7B-A3F3-09A6-2499-181D61BA0E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FB8F7-195A-0E7D-3FFF-F139D47FE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Meet Doob! </a:t>
            </a:r>
            <a:r>
              <a:rPr lang="en-US" sz="3200" dirty="0"/>
              <a:t>(2)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DFF946-5C4E-CCDE-601E-20E997A490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7701" y="1757712"/>
            <a:ext cx="5527068" cy="2909537"/>
          </a:xfrm>
        </p:spPr>
        <p:txBody>
          <a:bodyPr/>
          <a:lstStyle/>
          <a:p>
            <a:r>
              <a:rPr lang="en-US" dirty="0"/>
              <a:t>IEP Team: Orientation &amp; Mobility, Occupational Therapy, Developmental Adapted Physical Education, &amp; Social Work. -Therapy expected </a:t>
            </a:r>
          </a:p>
        </p:txBody>
      </p:sp>
      <p:pic>
        <p:nvPicPr>
          <p:cNvPr id="124" name="Google Shape;124;p9" descr="Photo of a happy, smiling young Ojibwe girl sitting at a 3rd grade classroom table with a sticker on her nose. She is leaning on a braille writer in front of her loaded with braille paper. ">
            <a:extLst>
              <a:ext uri="{FF2B5EF4-FFF2-40B4-BE49-F238E27FC236}">
                <a16:creationId xmlns:a16="http://schemas.microsoft.com/office/drawing/2014/main" id="{87FF71B1-08FA-83F6-6691-673DC640229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19991" y="1305886"/>
            <a:ext cx="2441890" cy="3352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42318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1" name="Google Shape;131;p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494500" y="1170325"/>
            <a:ext cx="28500" cy="30423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BB6C560-B6F7-39C1-7C7F-E1A11125F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Starting Line (then)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5C89A9-CAFF-ABFD-6997-E47378C7B3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2nd grade</a:t>
            </a:r>
          </a:p>
          <a:p>
            <a:r>
              <a:rPr lang="en-US" dirty="0"/>
              <a:t>Pre-reader, isolated skills</a:t>
            </a:r>
          </a:p>
          <a:p>
            <a:r>
              <a:rPr lang="en-US" dirty="0"/>
              <a:t>Number system (10)</a:t>
            </a:r>
          </a:p>
          <a:p>
            <a:r>
              <a:rPr lang="en-US" dirty="0"/>
              <a:t>1 year after starting to build rapport with Doob, her family, and her Individualized Education Plan Team.</a:t>
            </a:r>
          </a:p>
          <a:p>
            <a:pPr marL="114300" indent="0" algn="ctr">
              <a:spcBef>
                <a:spcPts val="1200"/>
              </a:spcBef>
              <a:buNone/>
            </a:pPr>
            <a:r>
              <a:rPr lang="en-US" dirty="0"/>
              <a:t>(Video play on next slide…)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>
          <a:extLst>
            <a:ext uri="{FF2B5EF4-FFF2-40B4-BE49-F238E27FC236}">
              <a16:creationId xmlns:a16="http://schemas.microsoft.com/office/drawing/2014/main" id="{AED38AA3-099A-39F5-52EF-35904B1A29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5CA6C-F9ED-97C9-51B4-EED4D2CB4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699" y="1050262"/>
            <a:ext cx="3924301" cy="1189503"/>
          </a:xfrm>
        </p:spPr>
        <p:txBody>
          <a:bodyPr/>
          <a:lstStyle/>
          <a:p>
            <a:r>
              <a:rPr lang="en-US" dirty="0"/>
              <a:t>The Starting Line (then) - video</a:t>
            </a:r>
          </a:p>
        </p:txBody>
      </p:sp>
      <p:pic>
        <p:nvPicPr>
          <p:cNvPr id="3" name="Slide 10_One word reading 10 22 (captioned)" descr="one word reading &#10;&#10;Video of an Ojibwe girl sitting at a 3rd grade classroom table reading from a braille book with her left hand.">
            <a:hlinkClick r:id="" action="ppaction://media"/>
            <a:extLst>
              <a:ext uri="{FF2B5EF4-FFF2-40B4-BE49-F238E27FC236}">
                <a16:creationId xmlns:a16="http://schemas.microsoft.com/office/drawing/2014/main" id="{1DD9A7A7-9A98-015A-A307-5F56EF4DBB4F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68592" y="1110680"/>
            <a:ext cx="2157572" cy="3835240"/>
          </a:xfrm>
        </p:spPr>
      </p:pic>
    </p:spTree>
    <p:extLst>
      <p:ext uri="{BB962C8B-B14F-4D97-AF65-F5344CB8AC3E}">
        <p14:creationId xmlns:p14="http://schemas.microsoft.com/office/powerpoint/2010/main" val="3345898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9" name="Google Shape;139;p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526025" y="1279475"/>
            <a:ext cx="28500" cy="30423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4" name="Title 3">
            <a:extLst>
              <a:ext uri="{FF2B5EF4-FFF2-40B4-BE49-F238E27FC236}">
                <a16:creationId xmlns:a16="http://schemas.microsoft.com/office/drawing/2014/main" id="{F5D88767-E245-90AC-20AD-61E3DEC7C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Finish Line (now)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34132E-5FCD-7378-9281-E480FA587C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Beginning of 5th grade</a:t>
            </a:r>
          </a:p>
          <a:p>
            <a:r>
              <a:rPr lang="en-US" dirty="0"/>
              <a:t>Guided Reading Level: R-S</a:t>
            </a:r>
          </a:p>
          <a:p>
            <a:r>
              <a:rPr lang="en-US" dirty="0"/>
              <a:t>Emotional Regulation is showing growth.</a:t>
            </a:r>
          </a:p>
          <a:p>
            <a:r>
              <a:rPr lang="en-US" dirty="0"/>
              <a:t>Respect and Approachability has reached a new level.</a:t>
            </a:r>
          </a:p>
          <a:p>
            <a:pPr marL="114300" indent="0" algn="ctr">
              <a:spcBef>
                <a:spcPts val="1200"/>
              </a:spcBef>
              <a:buNone/>
            </a:pPr>
            <a:r>
              <a:rPr lang="en-US" dirty="0"/>
              <a:t>(Video play on next slide…) 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>
          <a:extLst>
            <a:ext uri="{FF2B5EF4-FFF2-40B4-BE49-F238E27FC236}">
              <a16:creationId xmlns:a16="http://schemas.microsoft.com/office/drawing/2014/main" id="{9B775EC8-2D35-1791-83C7-D27DCE014B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C161C-CC3B-8243-D110-AA3A8427B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1" y="1050263"/>
            <a:ext cx="3924300" cy="1220326"/>
          </a:xfrm>
        </p:spPr>
        <p:txBody>
          <a:bodyPr/>
          <a:lstStyle/>
          <a:p>
            <a:r>
              <a:rPr lang="en-US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Finish Line (now) - video</a:t>
            </a:r>
            <a:endParaRPr lang="en-US" dirty="0"/>
          </a:p>
        </p:txBody>
      </p:sp>
      <p:pic>
        <p:nvPicPr>
          <p:cNvPr id="3" name="Slide 11_Best reading so far 11 14 24 (captioned)" descr="Best reading so far &#10;&#10;Video of of an Ojibwe girl sitting at a 5th grade classroom table reading braille text with both hands.">
            <a:hlinkClick r:id="" action="ppaction://media"/>
            <a:extLst>
              <a:ext uri="{FF2B5EF4-FFF2-40B4-BE49-F238E27FC236}">
                <a16:creationId xmlns:a16="http://schemas.microsoft.com/office/drawing/2014/main" id="{6CB38B0F-A76E-A8A1-28A2-F0A398FD19CB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48043" y="1079858"/>
            <a:ext cx="2150999" cy="3823556"/>
          </a:xfrm>
        </p:spPr>
      </p:pic>
    </p:spTree>
    <p:extLst>
      <p:ext uri="{BB962C8B-B14F-4D97-AF65-F5344CB8AC3E}">
        <p14:creationId xmlns:p14="http://schemas.microsoft.com/office/powerpoint/2010/main" val="3936188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CBE10-487E-89AD-70D1-138F7F9BF4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1050262"/>
            <a:ext cx="5195930" cy="1161309"/>
          </a:xfrm>
        </p:spPr>
        <p:txBody>
          <a:bodyPr/>
          <a:lstStyle/>
          <a:p>
            <a:r>
              <a:rPr lang="en-US" dirty="0"/>
              <a:t>The Messy Middle </a:t>
            </a:r>
            <a:br>
              <a:rPr lang="en-US" dirty="0"/>
            </a:br>
            <a:r>
              <a:rPr lang="en-US" sz="3200" dirty="0"/>
              <a:t>How Did We Get Here?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104604-6795-2C8B-09BC-C533992E4A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7701" y="2328530"/>
            <a:ext cx="4820832" cy="2186320"/>
          </a:xfrm>
        </p:spPr>
        <p:txBody>
          <a:bodyPr/>
          <a:lstStyle/>
          <a:p>
            <a:r>
              <a:rPr lang="en-US" dirty="0"/>
              <a:t>Building Relationships &amp; Integrating Culture</a:t>
            </a:r>
          </a:p>
          <a:p>
            <a:r>
              <a:rPr lang="en-US" dirty="0"/>
              <a:t>Repetition and Routine</a:t>
            </a:r>
          </a:p>
          <a:p>
            <a:r>
              <a:rPr lang="en-US" dirty="0"/>
              <a:t>Let’s Make This Fun!</a:t>
            </a:r>
          </a:p>
        </p:txBody>
      </p:sp>
      <p:pic>
        <p:nvPicPr>
          <p:cNvPr id="151" name="Google Shape;151;p12" descr="Photo of an Ojibwe girl in a blue T-shirt, laughing while reading a braille book with both hands."/>
          <p:cNvPicPr preferRelativeResize="0"/>
          <p:nvPr/>
        </p:nvPicPr>
        <p:blipFill rotWithShape="1">
          <a:blip r:embed="rId3">
            <a:alphaModFix/>
          </a:blip>
          <a:srcRect b="8899"/>
          <a:stretch/>
        </p:blipFill>
        <p:spPr>
          <a:xfrm>
            <a:off x="6134378" y="1162050"/>
            <a:ext cx="2459249" cy="35955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7" name="Google Shape;147;p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495500" y="1569475"/>
            <a:ext cx="28500" cy="30423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15979-B2FF-95B2-CBF3-F9F196CEF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1163480"/>
            <a:ext cx="7886700" cy="1133152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Building Relationships &amp; 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Integrating Culture</a:t>
            </a:r>
          </a:p>
        </p:txBody>
      </p:sp>
      <p:pic>
        <p:nvPicPr>
          <p:cNvPr id="158" name="Google Shape;158;p13" descr="Image of a stick figure pointing to text on the slide."/>
          <p:cNvPicPr preferRelativeResize="0"/>
          <p:nvPr/>
        </p:nvPicPr>
        <p:blipFill rotWithShape="1">
          <a:blip r:embed="rId3">
            <a:alphaModFix/>
          </a:blip>
          <a:srcRect l="21905" t="14680" r="15871" b="3593"/>
          <a:stretch/>
        </p:blipFill>
        <p:spPr>
          <a:xfrm>
            <a:off x="647700" y="2711299"/>
            <a:ext cx="1085406" cy="190322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45571B-3F8F-8716-D496-F8CC511643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28800" y="2296632"/>
            <a:ext cx="6705599" cy="2218217"/>
          </a:xfrm>
        </p:spPr>
        <p:txBody>
          <a:bodyPr/>
          <a:lstStyle/>
          <a:p>
            <a:pPr marL="114300" indent="0">
              <a:buNone/>
            </a:pPr>
            <a:r>
              <a:rPr lang="en-US" dirty="0"/>
              <a:t>“One’s content knowledge &amp; cultural knowledge in one’s family &amp; community, affects </a:t>
            </a:r>
          </a:p>
          <a:p>
            <a:pPr marL="114300" indent="0">
              <a:buNone/>
            </a:pPr>
            <a:r>
              <a:rPr lang="en-US" dirty="0"/>
              <a:t>one’s reading comprehension.”</a:t>
            </a:r>
          </a:p>
          <a:p>
            <a:pPr marL="114300" indent="0" algn="r">
              <a:buNone/>
            </a:pPr>
            <a:r>
              <a:rPr lang="en-US" dirty="0"/>
              <a:t>-Duke, Ward &amp; Pearson, 2021</a:t>
            </a:r>
          </a:p>
          <a:p>
            <a:pPr marL="114300" indent="0" algn="r">
              <a:buNone/>
            </a:pPr>
            <a:r>
              <a:rPr lang="en-US" dirty="0"/>
              <a:t>Book Reading Connections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717544-C87F-731A-F997-29B2C33E9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1050263"/>
            <a:ext cx="5971464" cy="572700"/>
          </a:xfrm>
        </p:spPr>
        <p:txBody>
          <a:bodyPr/>
          <a:lstStyle/>
          <a:p>
            <a:r>
              <a:rPr lang="en-US" dirty="0"/>
              <a:t>Relationships &amp; Culture</a:t>
            </a:r>
          </a:p>
        </p:txBody>
      </p:sp>
      <p:pic>
        <p:nvPicPr>
          <p:cNvPr id="165" name="Google Shape;165;p14" descr="Photo of small bag of M&amp;Ms with a braille note attached with a ribbon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9928" y="2442116"/>
            <a:ext cx="3058625" cy="2077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14" descr="Photo of a brown foam cut out of a person. A tactile earth representation, 2&quot; in size is attached to the chest.  Braille is printed on one leg, and print is attached on the other leg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69363" y="1939708"/>
            <a:ext cx="1778265" cy="2723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14" descr="Photo of a black foam cut out with a smiley face and long, yarn braided hair. A red 1.5&quot; felt heart is on the chest.  A white note is attached to the body that describes the student. 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10485" y="1237415"/>
            <a:ext cx="1428348" cy="3562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2750DB-7D53-2626-5B07-780998DFC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Relationships &amp; Culture </a:t>
            </a:r>
            <a:r>
              <a:rPr lang="en-US" sz="3200" dirty="0"/>
              <a:t>(2)</a:t>
            </a:r>
          </a:p>
        </p:txBody>
      </p:sp>
      <p:pic>
        <p:nvPicPr>
          <p:cNvPr id="173" name="Google Shape;173;p15" descr="Photo of a smiling, 10-year old Ojibwe girl sitting at a table in her 5th grade classroom. A braille writer is to her left. A smudge kit, with a large shell an sweetgrass is in front of her. 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2251" y="1775573"/>
            <a:ext cx="2260382" cy="3037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15" descr="Photo of a hand holding a felt chocolate chip pancake, felt syrup, and felt pat of butter. 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26543" y="2119736"/>
            <a:ext cx="1736001" cy="1910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15" descr="Photo of a pink and green 3-ring binder. The student's name and grade is printed and in braille on the front cover "/>
          <p:cNvPicPr preferRelativeResize="0"/>
          <p:nvPr/>
        </p:nvPicPr>
        <p:blipFill rotWithShape="1">
          <a:blip r:embed="rId5">
            <a:alphaModFix/>
          </a:blip>
          <a:srcRect t="7224"/>
          <a:stretch/>
        </p:blipFill>
        <p:spPr>
          <a:xfrm>
            <a:off x="6140137" y="1815155"/>
            <a:ext cx="2394263" cy="3038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AAAC6-8CAB-BE63-195B-0FA9A4CC2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Daily Repetition and Routine</a:t>
            </a:r>
          </a:p>
        </p:txBody>
      </p:sp>
      <p:pic>
        <p:nvPicPr>
          <p:cNvPr id="181" name="Google Shape;181;p16" descr="Photo of small orange plastic basket on classroom table with 4 clothespins attached to the front of the basket. There is a plastic round container with yogurt raisins inside."/>
          <p:cNvPicPr preferRelativeResize="0"/>
          <p:nvPr/>
        </p:nvPicPr>
        <p:blipFill rotWithShape="1">
          <a:blip r:embed="rId3">
            <a:alphaModFix/>
          </a:blip>
          <a:srcRect b="17174"/>
          <a:stretch/>
        </p:blipFill>
        <p:spPr>
          <a:xfrm>
            <a:off x="2375643" y="1899070"/>
            <a:ext cx="4376035" cy="26197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58806-F867-91C0-6191-C42D6A87D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990186"/>
            <a:ext cx="7886700" cy="5727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Hello, There!</a:t>
            </a:r>
          </a:p>
        </p:txBody>
      </p:sp>
      <p:pic>
        <p:nvPicPr>
          <p:cNvPr id="65" name="Google Shape;65;p2" descr="Image of contracted braille that says, &quot;Hello There!&quot; 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5339" y="1730992"/>
            <a:ext cx="3229325" cy="7598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006203-7988-9A45-F50A-4E939C1CB9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7700" y="2571750"/>
            <a:ext cx="7886700" cy="1943100"/>
          </a:xfrm>
        </p:spPr>
        <p:txBody>
          <a:bodyPr anchor="ctr">
            <a:normAutofit/>
          </a:bodyPr>
          <a:lstStyle/>
          <a:p>
            <a:pPr marL="114300" indent="0">
              <a:buNone/>
            </a:pPr>
            <a:r>
              <a:rPr lang="en-US" dirty="0"/>
              <a:t>“Confidence is the willingness to TRY.  It is the willingness to take action, even if it’s not perfect.  It’s the secret to everything.”</a:t>
            </a:r>
          </a:p>
          <a:p>
            <a:pPr marL="114300" indent="0" algn="ctr">
              <a:buNone/>
            </a:pPr>
            <a:r>
              <a:rPr lang="en-US" dirty="0"/>
              <a:t> - Mel Robbins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C933123-1048-4999-780C-C2F8DCBCD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1050263"/>
            <a:ext cx="5237059" cy="572700"/>
          </a:xfrm>
        </p:spPr>
        <p:txBody>
          <a:bodyPr/>
          <a:lstStyle/>
          <a:p>
            <a:r>
              <a:rPr lang="en-US" dirty="0"/>
              <a:t>Repetition and Routine</a:t>
            </a:r>
          </a:p>
        </p:txBody>
      </p:sp>
      <p:pic>
        <p:nvPicPr>
          <p:cNvPr id="188" name="Google Shape;188;p17" descr="Photo of young Ojibwe girl reading braille posted on bulletin board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06821" y="1773661"/>
            <a:ext cx="2241847" cy="3016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17" descr="Photo of printed positive thoughts and affirmations on a blue sheet of paper with white writing. 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80039" y="1606955"/>
            <a:ext cx="2836160" cy="32379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E6CEE-8DB6-0513-4E18-F49B0CBC6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1050263"/>
            <a:ext cx="5380960" cy="1140044"/>
          </a:xfrm>
        </p:spPr>
        <p:txBody>
          <a:bodyPr/>
          <a:lstStyle/>
          <a:p>
            <a:r>
              <a:rPr lang="en-US" dirty="0"/>
              <a:t>Repetition and Routine</a:t>
            </a:r>
            <a:br>
              <a:rPr lang="en-US" dirty="0"/>
            </a:br>
            <a:r>
              <a:rPr lang="en-US" dirty="0"/>
              <a:t>…in Literacy!</a:t>
            </a:r>
          </a:p>
        </p:txBody>
      </p:sp>
      <p:pic>
        <p:nvPicPr>
          <p:cNvPr id="195" name="Google Shape;195;p18" descr="Photo of a young braille readers hand reading a braille book. "/>
          <p:cNvPicPr preferRelativeResize="0"/>
          <p:nvPr/>
        </p:nvPicPr>
        <p:blipFill rotWithShape="1">
          <a:blip r:embed="rId3">
            <a:alphaModFix/>
          </a:blip>
          <a:srcRect t="13030"/>
          <a:stretch/>
        </p:blipFill>
        <p:spPr>
          <a:xfrm>
            <a:off x="1217860" y="2454792"/>
            <a:ext cx="2056967" cy="238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18" descr="Photo of a vertical bar graph showing reading growth over two years. Each bar is a different color and texture. "/>
          <p:cNvPicPr preferRelativeResize="0"/>
          <p:nvPr/>
        </p:nvPicPr>
        <p:blipFill rotWithShape="1">
          <a:blip r:embed="rId4">
            <a:alphaModFix/>
          </a:blip>
          <a:srcRect l="8929" r="5791"/>
          <a:stretch/>
        </p:blipFill>
        <p:spPr>
          <a:xfrm>
            <a:off x="6291618" y="1380418"/>
            <a:ext cx="2429301" cy="34737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0EFC6-F147-9610-1A87-1D5EDC235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Let’s Make This Fun!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2602E8-AA44-815F-9AEB-3611B27248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7700" y="1789042"/>
            <a:ext cx="5632549" cy="478865"/>
          </a:xfrm>
        </p:spPr>
        <p:txBody>
          <a:bodyPr/>
          <a:lstStyle/>
          <a:p>
            <a:pPr marL="114300" indent="0">
              <a:buNone/>
            </a:pPr>
            <a:r>
              <a:rPr lang="en-US" dirty="0"/>
              <a:t>Adapted Bulletin Board</a:t>
            </a:r>
          </a:p>
        </p:txBody>
      </p:sp>
      <p:pic>
        <p:nvPicPr>
          <p:cNvPr id="204" name="Google Shape;204;p19" descr="Picture of an horizontal bulletin board. Title in black printed letters and braille saying &quot;You are a Rainbow of Possibilities&quot; Heart shapes in red, orange, yellow, green, blue and purple are curved at a right angle. 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7620" y="2349795"/>
            <a:ext cx="5196614" cy="2561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19" descr="A close-up photo of the heart shapes in red, orange, yellow, green, blue and purple are curved at a right angle on the bulletin board. 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00365" y="2037880"/>
            <a:ext cx="1941326" cy="2621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20" descr="Photo of a 10-year-old Ojibwe girl feeling a windchime. A bird is on top with five metal chimes at the bottom. 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43600" y="1361871"/>
            <a:ext cx="2583712" cy="348955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0AA026-B5EA-A680-83DB-C468D067D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699" y="1050263"/>
            <a:ext cx="5425555" cy="572700"/>
          </a:xfrm>
        </p:spPr>
        <p:txBody>
          <a:bodyPr/>
          <a:lstStyle/>
          <a:p>
            <a:r>
              <a:rPr lang="en-US" dirty="0"/>
              <a:t>Let’s Make This Fun! </a:t>
            </a:r>
            <a:r>
              <a:rPr lang="en-US" sz="3200" dirty="0"/>
              <a:t>(2)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059BB2-0632-654E-EB92-B3E719FF1E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7701" y="1757713"/>
            <a:ext cx="5224182" cy="572700"/>
          </a:xfrm>
        </p:spPr>
        <p:txBody>
          <a:bodyPr/>
          <a:lstStyle/>
          <a:p>
            <a:pPr marL="114300" indent="0">
              <a:buNone/>
            </a:pPr>
            <a:r>
              <a:rPr lang="en-US" dirty="0"/>
              <a:t>Pen Pal Letters From California</a:t>
            </a:r>
          </a:p>
        </p:txBody>
      </p:sp>
      <p:pic>
        <p:nvPicPr>
          <p:cNvPr id="211" name="Google Shape;211;p20" descr="Photo of an interlined letter written in braille to a Pen Pal. Two small jingles from a Ojibwe dress are sitting on the bottom right of the paper. The jingles are triangular and metal. 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81950" y="2508754"/>
            <a:ext cx="3078243" cy="23426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4CFFD-9216-A0B0-A1F3-FFBBFC8EC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1050263"/>
            <a:ext cx="5344461" cy="572700"/>
          </a:xfrm>
        </p:spPr>
        <p:txBody>
          <a:bodyPr/>
          <a:lstStyle/>
          <a:p>
            <a:r>
              <a:rPr lang="en-US" dirty="0"/>
              <a:t>Let’s Make This Fun! </a:t>
            </a:r>
            <a:r>
              <a:rPr lang="en-US" sz="3200" dirty="0"/>
              <a:t>(3)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DC4EF2-4542-5038-4C89-75C673F59E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7701" y="1757713"/>
            <a:ext cx="5224182" cy="572700"/>
          </a:xfrm>
        </p:spPr>
        <p:txBody>
          <a:bodyPr/>
          <a:lstStyle/>
          <a:p>
            <a:pPr marL="114300" indent="0">
              <a:buNone/>
            </a:pPr>
            <a:r>
              <a:rPr lang="en-US" dirty="0"/>
              <a:t>What’s a Potato Sack Race? </a:t>
            </a:r>
          </a:p>
        </p:txBody>
      </p:sp>
      <p:pic>
        <p:nvPicPr>
          <p:cNvPr id="219" name="Google Shape;219;p21" descr="Photo of three young girls jumping up, down , and forward in pillowcases pulled up to their waste. All three girls are laughing."/>
          <p:cNvPicPr preferRelativeResize="0"/>
          <p:nvPr/>
        </p:nvPicPr>
        <p:blipFill rotWithShape="1">
          <a:blip r:embed="rId3">
            <a:alphaModFix/>
          </a:blip>
          <a:srcRect b="10780"/>
          <a:stretch/>
        </p:blipFill>
        <p:spPr>
          <a:xfrm>
            <a:off x="1333342" y="2363472"/>
            <a:ext cx="2352858" cy="2472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21" descr="Photo of a young girl wearing a green jacket and jumping up, down, and forward in a pillowcase. She is laughing. 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92161" y="1409141"/>
            <a:ext cx="2569535" cy="34384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04812-C0F4-9550-52D2-620275F8A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699" y="1050263"/>
            <a:ext cx="5452849" cy="572700"/>
          </a:xfrm>
        </p:spPr>
        <p:txBody>
          <a:bodyPr/>
          <a:lstStyle/>
          <a:p>
            <a:r>
              <a:rPr lang="en-US" dirty="0"/>
              <a:t>Let’s Make This Fun! </a:t>
            </a:r>
            <a:r>
              <a:rPr lang="en-US" sz="3200" dirty="0"/>
              <a:t>(4)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AB1B51-9933-C729-7E82-A20B110BD8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7700" y="1590704"/>
            <a:ext cx="4811404" cy="436337"/>
          </a:xfrm>
        </p:spPr>
        <p:txBody>
          <a:bodyPr/>
          <a:lstStyle/>
          <a:p>
            <a:pPr marL="114300" indent="0">
              <a:buNone/>
            </a:pPr>
            <a:r>
              <a:rPr lang="en-US" dirty="0"/>
              <a:t>Lifesize Ojibwe Constellations</a:t>
            </a:r>
          </a:p>
        </p:txBody>
      </p:sp>
      <p:pic>
        <p:nvPicPr>
          <p:cNvPr id="227" name="Google Shape;227;p22" descr="Photo of a young Ojibwe girl reading braille with two hands in a hallway at school. There is a life size remake of a constellation out of plastic stars and yarn surrounding the braille text. 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02307" y="2238718"/>
            <a:ext cx="1883014" cy="2558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22" descr="Photo of a young Ojibwe girl reading braille with two hands in a hallway at school. There is a life size remake of a constellation out of plastic stars and yarn surrounding the braille text. "/>
          <p:cNvPicPr preferRelativeResize="0"/>
          <p:nvPr/>
        </p:nvPicPr>
        <p:blipFill rotWithShape="1">
          <a:blip r:embed="rId4">
            <a:alphaModFix/>
          </a:blip>
          <a:srcRect b="13106"/>
          <a:stretch/>
        </p:blipFill>
        <p:spPr>
          <a:xfrm>
            <a:off x="5700944" y="1707967"/>
            <a:ext cx="2833455" cy="309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3"/>
          <p:cNvSpPr txBox="1">
            <a:spLocks noGrp="1"/>
          </p:cNvSpPr>
          <p:nvPr>
            <p:ph type="ctrTitle"/>
          </p:nvPr>
        </p:nvSpPr>
        <p:spPr>
          <a:xfrm>
            <a:off x="647700" y="2282909"/>
            <a:ext cx="7886700" cy="864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 b="1" dirty="0">
                <a:solidFill>
                  <a:schemeClr val="dk2"/>
                </a:solidFill>
              </a:rPr>
              <a:t>THANK YOU!</a:t>
            </a:r>
            <a:endParaRPr dirty="0"/>
          </a:p>
        </p:txBody>
      </p:sp>
      <p:sp>
        <p:nvSpPr>
          <p:cNvPr id="234" name="Google Shape;234;p23"/>
          <p:cNvSpPr txBox="1">
            <a:spLocks noGrp="1"/>
          </p:cNvSpPr>
          <p:nvPr>
            <p:ph type="subTitle" idx="1"/>
          </p:nvPr>
        </p:nvSpPr>
        <p:spPr>
          <a:xfrm>
            <a:off x="647692" y="3291324"/>
            <a:ext cx="7886700" cy="1131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lnSpc>
                <a:spcPct val="80000"/>
              </a:lnSpc>
              <a:spcAft>
                <a:spcPts val="800"/>
              </a:spcAft>
              <a:buSzPts val="935"/>
            </a:pPr>
            <a:r>
              <a:rPr lang="pl-PL" dirty="0"/>
              <a:t>Kim Wilke</a:t>
            </a:r>
            <a:r>
              <a:rPr lang="en-US" dirty="0"/>
              <a:t>, </a:t>
            </a:r>
            <a:r>
              <a:rPr lang="pl-PL" dirty="0">
                <a:solidFill>
                  <a:srgbClr val="000099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kim.wilke@spps.org</a:t>
            </a:r>
            <a:endParaRPr lang="en-US" dirty="0">
              <a:solidFill>
                <a:srgbClr val="000099"/>
              </a:solidFill>
            </a:endParaRPr>
          </a:p>
          <a:p>
            <a:pPr marL="0" lvl="0" indent="0">
              <a:lnSpc>
                <a:spcPct val="80000"/>
              </a:lnSpc>
              <a:spcAft>
                <a:spcPts val="800"/>
              </a:spcAft>
              <a:buSzPts val="935"/>
            </a:pPr>
            <a:r>
              <a:rPr lang="pl-PL" dirty="0"/>
              <a:t>Cell: 651-783-2120</a:t>
            </a:r>
          </a:p>
        </p:txBody>
      </p:sp>
      <p:pic>
        <p:nvPicPr>
          <p:cNvPr id="236" name="Google Shape;236;p23" descr="Charting the Cs.&#10;Statewide Professional Development to Support the Workforce and Low Incidence Disability Areas in the State of Minnesota. 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81758" y="1213109"/>
            <a:ext cx="3380484" cy="7116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D6184-8457-A3F6-98DF-230EA5642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1073168"/>
            <a:ext cx="7886700" cy="572700"/>
          </a:xfrm>
        </p:spPr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C935CB-B1E5-11A5-9214-8C63FF6ECF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7700" y="1645868"/>
            <a:ext cx="8277936" cy="2969130"/>
          </a:xfrm>
        </p:spPr>
        <p:txBody>
          <a:bodyPr/>
          <a:lstStyle/>
          <a:p>
            <a:r>
              <a:rPr lang="en-US" dirty="0"/>
              <a:t>APH Hive Online </a:t>
            </a:r>
            <a:br>
              <a:rPr lang="en-US" dirty="0"/>
            </a:br>
            <a:r>
              <a:rPr lang="en-US" dirty="0"/>
              <a:t>Course: Unlocking the Foundations of Reading for Students with a Visual Impairment (Science of Reading.) </a:t>
            </a:r>
            <a:r>
              <a:rPr lang="en-US" dirty="0">
                <a:solidFill>
                  <a:srgbClr val="000099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https://aphhive.org/#/home</a:t>
            </a:r>
            <a:endParaRPr lang="en-US" dirty="0">
              <a:solidFill>
                <a:srgbClr val="000099"/>
              </a:solidFill>
            </a:endParaRPr>
          </a:p>
          <a:p>
            <a:r>
              <a:rPr lang="en-US" dirty="0"/>
              <a:t>Building on Patterns. </a:t>
            </a:r>
            <a:r>
              <a:rPr lang="en-US" dirty="0">
                <a:solidFill>
                  <a:srgbClr val="000099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https://aphbop.org/</a:t>
            </a:r>
            <a:endParaRPr lang="en-US" dirty="0">
              <a:solidFill>
                <a:srgbClr val="000099"/>
              </a:solidFill>
            </a:endParaRPr>
          </a:p>
          <a:p>
            <a:r>
              <a:rPr lang="en-US" dirty="0"/>
              <a:t>Paths to Literacy, </a:t>
            </a:r>
            <a:r>
              <a:rPr lang="en-US" dirty="0">
                <a:solidFill>
                  <a:srgbClr val="000099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https://www.pathstoliteracy.org/</a:t>
            </a:r>
            <a:br>
              <a:rPr lang="en-US" dirty="0">
                <a:solidFill>
                  <a:srgbClr val="000099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en-US" dirty="0">
                <a:solidFill>
                  <a:srgbClr val="000099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resource/braille-mechanics-guidance/</a:t>
            </a:r>
            <a:endParaRPr lang="en-US" dirty="0">
              <a:solidFill>
                <a:srgbClr val="000099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D7C5B-8C7C-E568-6496-1735A3E9D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1082500"/>
            <a:ext cx="7886700" cy="572700"/>
          </a:xfrm>
        </p:spPr>
        <p:txBody>
          <a:bodyPr/>
          <a:lstStyle/>
          <a:p>
            <a:r>
              <a:rPr lang="en-US" dirty="0"/>
              <a:t>Resources </a:t>
            </a:r>
            <a:r>
              <a:rPr lang="en-US" sz="3200" dirty="0"/>
              <a:t>(2)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CA775F-4C8C-D584-D00B-4BDEF1ACF6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Project Life Craft Cards  </a:t>
            </a:r>
            <a:r>
              <a:rPr lang="en-US" dirty="0">
                <a:solidFill>
                  <a:srgbClr val="000099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https://www.shopbeckyhiggins.com/collections/project-life-card-collections</a:t>
            </a:r>
            <a:endParaRPr lang="en-US" dirty="0">
              <a:solidFill>
                <a:srgbClr val="000099"/>
              </a:solidFill>
            </a:endParaRPr>
          </a:p>
          <a:p>
            <a:r>
              <a:rPr lang="en-US" dirty="0"/>
              <a:t>Reading Connections:</a:t>
            </a:r>
          </a:p>
          <a:p>
            <a:r>
              <a:rPr lang="en-US" dirty="0"/>
              <a:t>Reading Connections: Strategies for Teaching Students with Visual Impairments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3DE9999-5240-5D2A-F60F-400C871F8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990184"/>
            <a:ext cx="2576182" cy="5727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Flip Flop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2BBA7EC1-95AE-578F-F72F-643E14E9C1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3765" y="1719761"/>
            <a:ext cx="2355052" cy="665299"/>
          </a:xfrm>
        </p:spPr>
        <p:txBody>
          <a:bodyPr/>
          <a:lstStyle/>
          <a:p>
            <a:r>
              <a:rPr lang="en-US" b="1" dirty="0"/>
              <a:t>General Education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E182538-37F8-2D81-38EF-7356255C15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Teaching reading skills &amp; strategies through print.</a:t>
            </a:r>
          </a:p>
          <a:p>
            <a:r>
              <a:rPr lang="en-US" dirty="0"/>
              <a:t>Concepts of print.</a:t>
            </a:r>
          </a:p>
        </p:txBody>
      </p:sp>
      <p:pic>
        <p:nvPicPr>
          <p:cNvPr id="73" name="Google Shape;73;p3" descr="Image of stick figure holding a sign above head that says &quot;ME&quot;."/>
          <p:cNvPicPr preferRelativeResize="0"/>
          <p:nvPr/>
        </p:nvPicPr>
        <p:blipFill rotWithShape="1">
          <a:blip r:embed="rId3">
            <a:alphaModFix/>
          </a:blip>
          <a:srcRect l="4449"/>
          <a:stretch/>
        </p:blipFill>
        <p:spPr>
          <a:xfrm>
            <a:off x="3647327" y="1323474"/>
            <a:ext cx="2104846" cy="305746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3059AE6-939C-8F0A-78BA-01F9449DC61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algn="ctr"/>
            <a:r>
              <a:rPr lang="en-US" b="1" dirty="0"/>
              <a:t>Me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79280F80-CA6E-14D9-62F7-C44AE802353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95473" y="1598586"/>
            <a:ext cx="2646953" cy="786474"/>
          </a:xfrm>
        </p:spPr>
        <p:txBody>
          <a:bodyPr/>
          <a:lstStyle/>
          <a:p>
            <a:r>
              <a:rPr lang="en-US" b="1" dirty="0"/>
              <a:t>Special Education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1DD7627D-3821-97C6-0A78-4CABF35AB9A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895473" y="2502962"/>
            <a:ext cx="2779295" cy="1792547"/>
          </a:xfrm>
        </p:spPr>
        <p:txBody>
          <a:bodyPr/>
          <a:lstStyle/>
          <a:p>
            <a:r>
              <a:rPr lang="en-US" dirty="0"/>
              <a:t>Teaching reading skills &amp; strategies through braille.</a:t>
            </a:r>
          </a:p>
          <a:p>
            <a:r>
              <a:rPr lang="en-US" dirty="0"/>
              <a:t>Concepts of braille.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97798-0624-C0B9-28AE-80FFFF04A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Warm-Up Print Versus Braille: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183B14-5859-AF8A-E54E-663C3CEA20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anchor="ctr">
            <a:normAutofit/>
          </a:bodyPr>
          <a:lstStyle/>
          <a:p>
            <a:pPr marL="114300" indent="0">
              <a:buNone/>
            </a:pPr>
            <a:r>
              <a:rPr lang="en-US" dirty="0"/>
              <a:t>“Progression from the basic mechanics of decoding letters to actively using reading to acquire new knowledge and information.”</a:t>
            </a:r>
          </a:p>
          <a:p>
            <a:pPr marL="114300" indent="0">
              <a:buNone/>
            </a:pPr>
            <a:endParaRPr lang="en-US" dirty="0"/>
          </a:p>
          <a:p>
            <a:pPr marL="114300" indent="0" algn="ctr">
              <a:buNone/>
            </a:pPr>
            <a:r>
              <a:rPr lang="en-US" dirty="0"/>
              <a:t>- American Printing House for the Blind</a:t>
            </a:r>
          </a:p>
        </p:txBody>
      </p:sp>
      <p:pic>
        <p:nvPicPr>
          <p:cNvPr id="85" name="Google Shape;85;p4" descr="Image of a cute pink brain with stick arms and legs with a smile on its face and a lightbulb above its head.  "/>
          <p:cNvPicPr preferRelativeResize="0"/>
          <p:nvPr/>
        </p:nvPicPr>
        <p:blipFill rotWithShape="1">
          <a:blip r:embed="rId3">
            <a:alphaModFix/>
          </a:blip>
          <a:srcRect l="17453" t="16399" r="13208" b="11529"/>
          <a:stretch/>
        </p:blipFill>
        <p:spPr>
          <a:xfrm>
            <a:off x="6665495" y="2211008"/>
            <a:ext cx="2021305" cy="21009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462CC-A60F-6244-1804-5C437EE6B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1082500"/>
            <a:ext cx="7886700" cy="5727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Braille Reading Simulation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F7465C-E271-B433-1220-4AF2E0779C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7700" y="1655201"/>
            <a:ext cx="7886700" cy="692126"/>
          </a:xfrm>
        </p:spPr>
        <p:txBody>
          <a:bodyPr/>
          <a:lstStyle/>
          <a:p>
            <a:pPr marL="114300" indent="0" algn="ctr">
              <a:buNone/>
            </a:pPr>
            <a:r>
              <a:rPr lang="en-US" b="1" dirty="0"/>
              <a:t>Ready, Set…</a:t>
            </a:r>
          </a:p>
        </p:txBody>
      </p:sp>
      <p:pic>
        <p:nvPicPr>
          <p:cNvPr id="93" name="Google Shape;93;p5" descr="An image of a young african american boy thinking in front of a chalkboard with question marks written on the board, and a bright yellow lightbulb above his hea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88441" y="2440869"/>
            <a:ext cx="3340440" cy="2222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0C64F-25AB-6C85-7517-B45C61C56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did you do?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490391-6F9D-8686-A1F3-4095C96B76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dirty="0"/>
              <a:t>When Jim saw what was under the rock, he gasped.</a:t>
            </a:r>
          </a:p>
        </p:txBody>
      </p:sp>
      <p:pic>
        <p:nvPicPr>
          <p:cNvPr id="101" name="Google Shape;101;p6" descr="Image of a little pink brain with stick arms and legs lifting a heavy barbell above its head."/>
          <p:cNvPicPr preferRelativeResize="0"/>
          <p:nvPr/>
        </p:nvPicPr>
        <p:blipFill rotWithShape="1">
          <a:blip r:embed="rId3">
            <a:alphaModFix/>
          </a:blip>
          <a:srcRect t="15028" b="8846"/>
          <a:stretch/>
        </p:blipFill>
        <p:spPr>
          <a:xfrm>
            <a:off x="3072710" y="2215516"/>
            <a:ext cx="2998579" cy="165149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46E3F5-7FB5-820D-847C-E1EF346FDCA2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dirty="0"/>
              <a:t>Reading braille is very different. The memory itself gets a workout!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511FF-D2D9-3EF6-CD65-7DB53FBC5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Reading is complex</a:t>
            </a:r>
          </a:p>
        </p:txBody>
      </p:sp>
      <p:pic>
        <p:nvPicPr>
          <p:cNvPr id="108" name="Google Shape;108;p7" descr="Image of a cute pink brain with stick arms and legs with a smile on its face and a lightbulb above its head.  "/>
          <p:cNvPicPr preferRelativeResize="0"/>
          <p:nvPr/>
        </p:nvPicPr>
        <p:blipFill rotWithShape="1">
          <a:blip r:embed="rId3">
            <a:alphaModFix/>
          </a:blip>
          <a:srcRect l="13922" t="13223" r="12418" b="13605"/>
          <a:stretch/>
        </p:blipFill>
        <p:spPr>
          <a:xfrm>
            <a:off x="5826642" y="1204551"/>
            <a:ext cx="1070344" cy="106325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752AE5-F47D-6D38-BB0D-FBED709D3F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4009" y="2267808"/>
            <a:ext cx="6698512" cy="1993947"/>
          </a:xfrm>
        </p:spPr>
        <p:txBody>
          <a:bodyPr anchor="ctr"/>
          <a:lstStyle/>
          <a:p>
            <a:pPr marL="114300" indent="0" algn="ctr">
              <a:buNone/>
            </a:pPr>
            <a:r>
              <a:rPr lang="en-US" dirty="0"/>
              <a:t>…braille readers must rely more on memory to decode and understand words.</a:t>
            </a:r>
          </a:p>
          <a:p>
            <a:pPr marL="114300" indent="0" algn="ctr">
              <a:buNone/>
            </a:pPr>
            <a:endParaRPr lang="en-US" dirty="0"/>
          </a:p>
          <a:p>
            <a:pPr marL="114300" indent="0" algn="ctr">
              <a:buNone/>
            </a:pPr>
            <a:r>
              <a:rPr lang="en-US" dirty="0"/>
              <a:t>         -Rex, Koenig, Wormsley, &amp; Baker, 1994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D5C154C-582E-564D-C53D-B026E8CA8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Morphology Matters Word: REREADING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DBD41A-4549-F082-C6EB-DD7BE91B92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3764" y="2462599"/>
            <a:ext cx="4376701" cy="429457"/>
          </a:xfrm>
        </p:spPr>
        <p:txBody>
          <a:bodyPr/>
          <a:lstStyle/>
          <a:p>
            <a:pPr marL="139700"/>
            <a:r>
              <a:rPr lang="en-US" dirty="0"/>
              <a:t>Print</a:t>
            </a:r>
          </a:p>
          <a:p>
            <a:pPr marL="139700"/>
            <a:r>
              <a:rPr lang="en-US" b="0" dirty="0"/>
              <a:t>rereading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4C9B3EC-1041-55F3-657B-629DF7EDFF9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prefix: re</a:t>
            </a:r>
          </a:p>
          <a:p>
            <a:r>
              <a:rPr lang="en-US" dirty="0"/>
              <a:t>base word: read</a:t>
            </a:r>
          </a:p>
          <a:p>
            <a:r>
              <a:rPr lang="en-US" dirty="0"/>
              <a:t>suffix: </a:t>
            </a:r>
            <a:r>
              <a:rPr lang="en-US" dirty="0" err="1"/>
              <a:t>ing</a:t>
            </a:r>
            <a:endParaRPr lang="en-US" dirty="0"/>
          </a:p>
          <a:p>
            <a:pPr marL="139700" indent="0">
              <a:buNone/>
            </a:pPr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97C6ED2-C7E2-A51F-A512-86E3D40BC73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139700"/>
            <a:r>
              <a:rPr lang="en-US" b="1" dirty="0"/>
              <a:t>Braille</a:t>
            </a:r>
          </a:p>
          <a:p>
            <a:pPr marL="139700"/>
            <a:r>
              <a:rPr lang="en-US" b="1" dirty="0"/>
              <a:t>r(er)(</a:t>
            </a:r>
            <a:r>
              <a:rPr lang="en-US" b="1" dirty="0" err="1"/>
              <a:t>ea</a:t>
            </a:r>
            <a:r>
              <a:rPr lang="en-US" b="1" dirty="0"/>
              <a:t>)d(</a:t>
            </a:r>
            <a:r>
              <a:rPr lang="en-US" b="1" dirty="0" err="1"/>
              <a:t>ing</a:t>
            </a:r>
            <a:r>
              <a:rPr lang="en-US" b="1" dirty="0"/>
              <a:t>)</a:t>
            </a:r>
          </a:p>
        </p:txBody>
      </p:sp>
      <p:pic>
        <p:nvPicPr>
          <p:cNvPr id="117" name="Google Shape;117;p8" descr="Image of contracted braille saying the word, &quot;Rereading&quot;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03884" y="3429351"/>
            <a:ext cx="2305050" cy="971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9CB4D-9F74-036B-E426-F9CF30EE4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Meet Doob!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2207FF-14C2-3DD7-2215-78D191022C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7701" y="1757712"/>
            <a:ext cx="5465423" cy="2909537"/>
          </a:xfrm>
        </p:spPr>
        <p:txBody>
          <a:bodyPr/>
          <a:lstStyle/>
          <a:p>
            <a:r>
              <a:rPr lang="en-US" dirty="0"/>
              <a:t>Curious fifth grade student.</a:t>
            </a:r>
          </a:p>
          <a:p>
            <a:r>
              <a:rPr lang="en-US" dirty="0"/>
              <a:t>🩷’s music, baking, yogurt covered raisins and her Ojibwe culture.</a:t>
            </a:r>
          </a:p>
          <a:p>
            <a:r>
              <a:rPr lang="en-US" dirty="0"/>
              <a:t>Visual diagnosis of Optic Nerve Hypoplasia-no light perception.</a:t>
            </a:r>
          </a:p>
        </p:txBody>
      </p:sp>
      <p:pic>
        <p:nvPicPr>
          <p:cNvPr id="124" name="Google Shape;124;p9" descr="Photo of a happy, smiling young Ojibwe girl sitting at a 3rd grade classroom table with a sticker on her nose. She is leaning on a braille writer in front of her loaded with braille paper. 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19991" y="1305886"/>
            <a:ext cx="2441890" cy="335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PAW xmlns="http://www.net-centric.com/PAWPP">
  <Shape xmlns="" ID="BgTxUrrwhP0UpZgPwaDFA4XJu5U=" pdftag="H1" isBookmarkSet="no" bookmark="yes" Order="_x0031_"/>
  <Shape xmlns="" ID="FLbXdDSWi6wWG3S9FqL/+u4QE1s=" pdftag="P" artifact="_x0030_" isBookmarkSet="yes" bookmark="no" Order="_x0032_"/>
  <Shape xmlns="" ID="ILatmBzkM80JykywV1KE1Bg6488=" pdftag="Figure" isBookmarkSet="no" formula="no" inline="no" bookmark="no" Lang="" Order="_x0033_" validate="no" artifact="_x0030_"/>
  <Shape xmlns="" ID="5od36173EAOyP4PFEIGTHfnDCMs=" pdftag="Figure" isBookmarkSet="no" artifact="_x0030_" bookmark="no" formula="no" Lang="" Order="_x0034_" validate="no"/>
  <Shape xmlns="" ID="/lzIS74UrFNoGYxZuR/JOpKStLM=" pdftag="H2" isBookmarkSet="no" bookmark="yes" Order="_x0031_"/>
  <Shape xmlns="" ID="7HcCo016tFxYKMi7seAO0cQQZBc=" artifact="_x0030_" formula="no" pdftag="Figure" isBookmarkSet="no" bookmark="no" Lang="" Order="_x0032_" validate="no"/>
  <Shape xmlns="" ID="EZaJk9zE33ygu4oBGhION4KrxQs=" pdftag="P" isBookmarkSet="no" bookmark="no" Order="_x0033_"/>
  <Shape xmlns="" ID="OIzRJS8yLkIwSNaSZBetzuNOVeM=" artifact="_x0030_" formula="no" pdftag="Figure" isBookmarkSet="no" bookmark="no" Lang="" Order="_x0034_" validate="no"/>
  <Shape xmlns="" ID="hRTz07ZnX14RZxrHayKz0DG4Xx4=" pdftag="H2" isBookmarkSet="no" bookmark="yes" Order="_x0031_"/>
  <Shape xmlns="" ID="gOwdySZd/WD+hx+oZxB1rbPJZfg=" pdftag="H3" artifact="_x0030_" isBookmarkSet="yes" bookmark="yes" Order="_x0032_"/>
  <Shape xmlns="" ID="PeDwg3MjI+aoXeviLhGxsuQscbg=" pdftag="P" isBookmarkSet="no" bookmark="no" Order="_x0033_"/>
  <Shape xmlns="" ID="1SzJD5c60u0JLW84JqGfE/0T7Qg=" isBookmarkSet="yes" bookmark="yes" pdftag="H3" artifact="_x0030_" Order="_x0035_"/>
  <Shape xmlns="" ID="ycYNVbPaHHWZ/GSkKq4QIzNVfRY=" isBookmarkSet="yes" bookmark="yes" pdftag="H3" artifact="_x0030_" Order="_x0036_"/>
  <Shape xmlns="" ID="4ROOAgl5J66Ftk/QMQICyqp5Rdc=" pdftag="P" isBookmarkSet="no" bookmark="no" Order="_x0037_"/>
  <Shape xmlns="" ID="jYT1puIk6b/NUXuQiLK79kzLVuI=" pdftag="H2" isBookmarkSet="no" bookmark="yes" Order="_x0031_"/>
  <Shape xmlns="" ID="B6j5z8JRk1QZCnkagmB8P40vYHo=" pdftag="P" isBookmarkSet="no" bookmark="no" Order="_x0032_"/>
  <Shape xmlns="" ID="gMBoBo2Un1Kyq3Ze2Wrio1hM4O8=" artifact="_x0030_" formula="no" pdftag="Figure" isBookmarkSet="no" bookmark="no" Lang="" Order="_x0033_" validate="no"/>
  <Shape xmlns="" ID="W45kxXSqq9oa2TkGWhjMLuYO+Fc=" pdftag="H2" isBookmarkSet="no" bookmark="yes" Order="_x0031_"/>
  <Shape xmlns="" ID="snGLY0LkyoTzsgoqB6icq8S1tOQ=" pdftag="P" isBookmarkSet="no" bookmark="no" Order="_x0032_"/>
  <Shape xmlns="" ID="DNBaczNL0fvRrgatSk+gwTNTKEw=" artifact="_x0030_" formula="no" pdftag="Figure" isBookmarkSet="no" bookmark="no" Lang="" Order="_x0033_" validate="no"/>
  <Shape xmlns="" ID="F06/Vmz76kqw86ZU//LYhPQGBbk=" isBookmarkSet="no" pdftag="H3" artifact="_x0030_" bookmark="yes" Order="_x0031_"/>
  <Shape xmlns="" ID="3Y6evcL6dCBr5cnzduIPJw2hjuo=" pdftag="P" isBookmarkSet="no" bookmark="no" Order="_x0032_"/>
  <Shape xmlns="" ID="OlHRwfmWbwU10qxvRlGzKx2Facw=" artifact="_x0030_" formula="no" pdftag="Figure" isBookmarkSet="no" bookmark="no" Lang="" Order="_x0033_" validate="no"/>
  <Shape xmlns="" ID="CYYQWHrd9BCBCvFn1OThuknRA3Q=" pdftag="P" isBookmarkSet="no" bookmark="no" Order="_x0034_"/>
  <Shape xmlns="" ID="ZUddfYNEvi+++CP3xn823zdqVbU=" isBookmarkSet="no" pdftag="H3" artifact="_x0030_" bookmark="yes" Order="_x0031_"/>
  <Shape xmlns="" ID="sNo2i/sFu/jbeicc7zdMhNMnReM=" artifact="_x0030_" formula="no" pdftag="Figure" isBookmarkSet="no" bookmark="no" Lang="" Order="_x0032_" validate="no"/>
  <Shape xmlns="" ID="e2zklB6usfFfIlRqI3W3/2lEr5A=" pdftag="P" isBookmarkSet="no" bookmark="no" Order="_x0033_"/>
  <Shape xmlns="" ID="5fKxMNKZ5nqsger+ORnpRq3Lcm0=" Order="_x0031_" pdftag="H2" isBookmarkSet="no" bookmark="yes"/>
  <Shape xmlns="" ID="Cq7XRQwQ+E/iLssZm/+EF/qBkFw=" Order="_x0033_" pdftag="P" isBookmarkSet="no"/>
  <Shape xmlns="" ID="cGbCfZOYe0QRQw81UpuMNq4pAzc=" Order="_x0032_" pdftag="P" isBookmarkSet="no"/>
  <Shape xmlns="" ID="vH0OCfFq4yJinkNNJ1J9iF3gJ6o=" Order="_x0034_" artifact="_x0030_" formula="no" pdftag="Figure" validate="yes" isBookmarkSet="no"/>
  <Shape xmlns="" ID="/Qwqt61SJzu5LEEScUBBXbOs5Dw=" isBookmarkSet="no" pdftag="H3" artifact="_x0030_" bookmark="yes" Order="_x0031_"/>
  <Shape xmlns="" ID="hlOyZntFUtjVUQnqlfscxhVji5Y=" pdftag="P" isBookmarkSet="no" bookmark="no" Order="_x0032_"/>
  <Shape xmlns="" ID="rDhtLovOaB3hcRon/YfhEOBPnXI=" artifact="_x0030_" formula="no" pdftag="Figure" isBookmarkSet="no" bookmark="no" Lang="" Order="_x0033_" validate="no"/>
  <Shape xmlns="" ID="tzuCepMZal5I9EsVAfNEmmaFQvE=" Order="_x0031_" isBookmarkSet="yes" bookmark="no" pdftag="_x005B_Artifact_x005D_" artifact="_x0031_"/>
  <Shape xmlns="" ID="w6PIKx8L6YNK5Xw8nYPeOb3wPR0=" pdftag="P" isBookmarkSet="no" bookmark="no" Order="_x0031_"/>
  <Shape xmlns="" ID="ae89lB/5zK3XSOio2xH/Z0hCrKY=" artifact="_x0030_" formula="no" pdftag="Figure" isBookmarkSet="no" bookmark="no" Lang="" Order="_x0032_" validate="no"/>
  <Shape xmlns="" ID="RB0kOClDUw26Cip7J3DvjbUJsf8=" Order="_x0032_" artifact="_x0031_" isBookmarkSet="no" bookmark="no" pdftag="_x005B_Artifact_x005D_" validate="no"/>
  <Shape xmlns="" ID="TAyH3jNzta13poNUPs72y2+jiPA=" artifact="_x0030_" formula="no" pdftag="Figure" isBookmarkSet="no" bookmark="no" Order="_x0033_" validate="no" Lang=""/>
  <Shape xmlns="" ID="fJZ/aOVrulCCpbsqkd6upXOUXOA=" isBookmarkSet="no" pdftag="H3" artifact="_x0030_" bookmark="yes" Order="_x0031_"/>
  <Shape xmlns="" ID="GAoLAOxQrRg8MQ2gvXa6sV94xGo=" pdftag="P" isBookmarkSet="no" bookmark="no" Order="_x0032_"/>
  <Shape xmlns="" ID="BQrPzkx6MlO3fgusQ1ie8ekq7Mc=" isBookmarkSet="no" bookmark="yes" pdftag="H4" artifact="_x0030_" Order="_x0031_"/>
  <Shape xmlns="" ID="Ne4lQY5qrcljMM75B501NIB/g74=" pdftag="P" isBookmarkSet="no" bookmark="no" Order="_x0032_"/>
  <Shape xmlns="" ID="jimtjJMf2d+WL/+vN67OmjjQ45s=" Order="_x0032_" artifact="_x0031_" isBookmarkSet="no" bookmark="no" pdftag="_x005B_Artifact_x005D_" validate="no"/>
  <Shape xmlns="" ID="xw+Znj8XM3LChZ8t/4i/fcJ7Zv0=" isBookmarkSet="no" pdftag="H3" artifact="_x0030_" bookmark="yes" Order="_x0031_"/>
  <Shape xmlns="" ID="8SDrj/xgrdSBBbKTwbFXV+Hs//E=" pdftag="P" isBookmarkSet="no" bookmark="no" Order="_x0032_"/>
  <Shape xmlns="" ID="kEwZ2cbPKjF+eeof75GdQ3cYRIM=" artifact="_x0030_" formula="no" pdftag="Figure" isBookmarkSet="no" bookmark="no" Lang="" Order="_x0033_" validate="no"/>
  <Shape xmlns="" ID="HhaCG+bcRPdfQagrDbwAVAfKKp8=" isBookmarkSet="yes" bookmark="yes" pdftag="H4" artifact="_x0030_" Order="_x0031_"/>
  <Shape xmlns="" ID="1Bn7H3ccsTWzxMFNn3ikFEzRO6U=" pdftag="P" isBookmarkSet="no" bookmark="no" Order="_x0032_"/>
  <Shape xmlns="" ID="3h4By/CV/PQsd0Q+jk6bBeYNGK8=" pdftag="H2" isBookmarkSet="no" Order="_x0031_" bookmark="yes"/>
  <Shape xmlns="" ID="o1ZjJOeh5FTw0yyhwgKsHSQv7yU=" pdftag="P" isBookmarkSet="no" bookmark="no" Order="_x0032_"/>
  <Shape xmlns="" ID="BCXOpqsorZIott6zVkAwyq5WoxE=" artifact="_x0030_" formula="no" pdftag="Figure" isBookmarkSet="no" bookmark="no" Lang="" Order="_x0033_" validate="no"/>
  <Shape xmlns="" ID="4XsZldY+NEqgrMj5bmHIvAP1ITY=" Order="_x0033_" artifact="_x0031_" isBookmarkSet="no" bookmark="no" pdftag="_x005B_Artifact_x005D_" validate="no"/>
  <Shape xmlns="" ID="QM5gOibNZmsWGU4YadJQzhHCBIE=" pdftag="H2" isBookmarkSet="no" bookmark="yes" Order="_x0031_"/>
  <Shape xmlns="" ID="yo/zZEyRC0IEhEO3J7AH4spayWo=" artifact="_x0030_" formula="no" pdftag="Figure" isBookmarkSet="no" bookmark="no" Lang="" Order="_x0033_" validate="no"/>
  <Shape xmlns="" ID="cf+Y/T76LB6Fp1HxFCziTizMZ6w=" pdftag="P" isBookmarkSet="no" bookmark="no" Order="_x0032_"/>
  <Shape xmlns="" ID="hCLiMHKahbBHXrnsXiQUnSisWrs=" isBookmarkSet="no" pdftag="H3" artifact="_x0030_" bookmark="yes" Order="_x0031_"/>
  <Shape xmlns="" ID="nmbAeQ6lHbDgrr8CJNdymEl00SA=" artifact="_x0030_" formula="no" pdftag="Figure" isBookmarkSet="no" bookmark="no" Lang="" Order="_x0032_" validate="no"/>
  <Shape xmlns="" ID="TWFMf0MhUjEb/HKuzvPnpkXtjh8=" artifact="_x0030_" formula="no" pdftag="Figure" isBookmarkSet="no" bookmark="no" Lang="" Order="_x0033_" validate="no"/>
  <Shape xmlns="" ID="ZYhJFDW4NCRvdbJYOsXW7YaQvY4=" artifact="_x0030_" formula="no" pdftag="Figure" isBookmarkSet="no" bookmark="no" Lang="" Order="_x0034_" validate="no"/>
  <Shape xmlns="" ID="30xtlrufkiMD9QXC8U+XSLTyJcA=" Order="_x0031_" isBookmarkSet="yes" bookmark="no" pdftag="_x005B_Artifact_x005D_" artifact="_x0031_"/>
  <Shape xmlns="" ID="a2LRcgRP5qooeaGRDppmfXHOs/w=" artifact="_x0030_" formula="no" pdftag="Figure" isBookmarkSet="no" bookmark="no" Lang="" Order="_x0031_" validate="no"/>
  <Shape xmlns="" ID="uUg+ztopP73oOGZXK+JdXze4F5A=" artifact="_x0030_" formula="no" pdftag="Figure" isBookmarkSet="no" bookmark="no" Lang="" Order="_x0032_" validate="no"/>
  <Shape xmlns="" ID="nvXdXA5RU6WNC8dJRAj2jMieueE=" artifact="_x0030_" formula="no" pdftag="Figure" isBookmarkSet="no" bookmark="no" Lang="" Order="_x0033_" validate="no"/>
  <Shape xmlns="" ID="mpGqhZMAnn1ONiopMii1aAxsErs=" pdftag="H2" isBookmarkSet="no" bookmark="yes" Order="_x0031_"/>
  <Shape xmlns="" ID="CjJTMz1vmSQAcd8z0Yn3PkrDXUM=" artifact="_x0030_" formula="no" pdftag="Figure" isBookmarkSet="no" bookmark="no" Lang="" Order="_x0032_" validate="no"/>
  <Shape xmlns="" ID="pM5UNJDiiEyXo0mzLvcOhGn+ivs=" isBookmarkSet="no" pdftag="H3" artifact="_x0030_" Order="_x0031_" bookmark="yes"/>
  <Shape xmlns="" ID="k9O32gYZeIWDbHP3Z31oZaGVlzg=" artifact="_x0030_" formula="no" pdftag="Figure" isBookmarkSet="no" bookmark="no" Lang="" Order="_x0032_" validate="no"/>
  <Shape xmlns="" ID="jMDPjPkN980yFO9RmU1mJno5kQg=" artifact="_x0030_" formula="no" pdftag="Figure" isBookmarkSet="no" bookmark="no" Lang="" Order="_x0033_" validate="no"/>
  <Shape xmlns="" ID="FUBi4gtw1mSt3RzRGYjYY3s3a9Q=" isBookmarkSet="no" pdftag="H3" artifact="_x0030_" bookmark="yes" Order="_x0031_"/>
  <Shape xmlns="" ID="KetlIOSwUJC1TbKBb9/6sk/O19E=" artifact="_x0030_" formula="no" pdftag="Figure" isBookmarkSet="no" bookmark="no" Lang="" Order="_x0032_" validate="no"/>
  <Shape xmlns="" ID="1d0RPAd1mChZxcVaqAmmqx8EBDI=" artifact="_x0030_" formula="no" pdftag="Figure" isBookmarkSet="no" bookmark="no" Lang="" Order="_x0033_" validate="no"/>
  <Shape xmlns="" ID="N8r06e0QOMIcYiWisga36znf1FM=" pdftag="H2" isBookmarkSet="no" bookmark="yes" Order="_x0031_"/>
  <Shape xmlns="" ID="R4Ek+HqEjekvrPWtJm0/Wh72q8Q=" pdftag="P" isBookmarkSet="no" bookmark="no" Order="_x0032_"/>
  <Shape xmlns="" ID="b/Sdv7psf8lcdzPI5MluHVWLoeg=" artifact="_x0030_" formula="no" pdftag="Figure" isBookmarkSet="no" bookmark="no" Lang="" Order="_x0033_" validate="no"/>
  <Shape xmlns="" ID="q9Wp3SNzksV8G6lwYedzXls7Aas=" artifact="_x0030_" formula="no" pdftag="Figure" isBookmarkSet="no" bookmark="no" Lang="" Order="_x0034_" validate="no"/>
  <Shape xmlns="" ID="M/sX96n3FJRKu+r2TYse5Mx2MYU=" artifact="_x0030_" formula="no" pdftag="Figure" isBookmarkSet="no" bookmark="no" Lang="" Order="_x0033_" validate="no"/>
  <Shape xmlns="" ID="SdFCqamDB0NINgmM3yOt1ko0eFA=" Order="_x0031_" isBookmarkSet="yes" bookmark="no" pdftag="_x005B_Artifact_x005D_" artifact="_x0031_"/>
  <Shape xmlns="" ID="ZjlLxQ95JZVfJFEk4rf1YQa5oG8=" pdftag="P" isBookmarkSet="no" Order="_x0033_" bookmark="no"/>
  <Shape xmlns="" ID="otMBD5ZPLA3jpxzclstfyVMUYs8=" artifact="_x0030_" formula="no" pdftag="Figure" isBookmarkSet="no" bookmark="no" Lang="" Order="_x0032_" validate="no"/>
  <Shape xmlns="" ID="+qadv+GgpQRVwn9XCNNHNhP/EVs=" Order="_x0031_" isBookmarkSet="yes" bookmark="no" pdftag="_x005B_Artifact_x005D_" artifact="_x0031_"/>
  <Shape xmlns="" ID="wXlzPGjR2cOHI7N2ay1GXvP4QcQ=" pdftag="P" isBookmarkSet="no" Order="_x0033_" bookmark="no"/>
  <Shape xmlns="" ID="Y3KI3tmCCSpN7i48V31eb567V2c=" artifact="_x0030_" formula="no" pdftag="Figure" isBookmarkSet="no" bookmark="no" Lang="" Order="_x0032_" validate="no"/>
  <Shape xmlns="" ID="xIGfzVRv2kZmf8yduaX3U5kH1NU=" artifact="_x0030_" formula="no" pdftag="Figure" isBookmarkSet="no" bookmark="no" Lang="" Order="_x0033_" validate="no"/>
  <Shape xmlns="" ID="zev+LqpxYXiOvBW2rnA/opXvKSc=" Order="_x0031_" isBookmarkSet="yes" bookmark="no" pdftag="_x005B_Artifact_x005D_" artifact="_x0031_"/>
  <Shape xmlns="" ID="Z1FNJ3JbQr0u5fvB1v6cYIIxcck=" pdftag="P" isBookmarkSet="no" bookmark="no" Order="_x0031_"/>
  <Shape xmlns="" ID="19r4QNEiLRdx10LTib1wVrdDYAw=" artifact="_x0030_" formula="no" pdftag="Figure" isBookmarkSet="no" bookmark="no" Lang="" Order="_x0033_" validate="no"/>
  <Shape xmlns="" ID="OG+IlATCIhbQ0aj9HdAUhLZa4WA=" formula="no" pdftag="Figure" isBookmarkSet="no" artifact="_x0030_" inline="no" bookmark="no" Lang="" Order="_x0033_" validate="no"/>
  <Shape xmlns="" ID="iVbB9mnDS9bZ+kiP7gTCUZ2PfrE=" isBookmarkSet="no" bookmark="yes" pdftag="H2" artifact="_x0030_" Order="_x0032_"/>
  <Shape xmlns="" ID="esDgIdfSUbjLCWMIbQuH/cQo8No=" pdftag="H2" isBookmarkSet="no" bookmark="yes" Order="_x0033_"/>
  <Shape xmlns="" ID="wWYTUZBgv2CpZYk6Z980VheBbSU=" formula="no" pdftag="Figure" inline="no" isBookmarkSet="no" bookmark="no" Lang="" artifact="_x0030_" Order="_x0031_" validate="no"/>
  <Shape xmlns="" ID="xvQ/hO+c/KPAUFsVbFLU6zGbJcE=" pdftag="H2" isBookmarkSet="no" bookmark="yes" Order="_x0031_"/>
  <Shape xmlns="" ID="18h8OC5tVkkINI2xDC5ngcP+xSo=" pdftag="P" isBookmarkSet="no" bookmark="no" Order="_x0032_"/>
  <Shape xmlns="" ID="1d5/k348V8YGI19ZI4a4nsZSweE=" Order="_x0031_" isBookmarkSet="yes" bookmark="no" pdftag="_x005B_Artifact_x005D_" artifact="_x0031_"/>
  <Shape xmlns="" ID="qNqNZThRVkPafX9niVvN3/SiPJw=" pdftag="P" isBookmarkSet="no" bookmark="no" Order="_x0031_"/>
  <HyperLink xmlns="" ID="Ne4lQY5qrcljMM75B501NIB/g74=-412140231128.4896_139.4398" plainAltText="Play_x0020_video" language="" Lang=""/>
  <HyperLink xmlns="" ID="1Bn7H3ccsTWzxMFNn3ikFEzRO6U=-412140231128.4896_139.4398" plainAltText="Play_x0020_video" language="" Lang=""/>
  <HyperLink xmlns="" ID="esDgIdfSUbjLCWMIbQuH/cQo8No=969997753314.4994_266.3582" plainAltText="kim.wilke_x0040_spps.org" language="" Lang=""/>
  <HyperLink xmlns="" ID="18h8OC5tVkkINI2xDC5ngcP+xSo=163504461894.19882_236.1547" plainAltText="https:_x002F__x002F_aphhive.org_x002F__x0023__x002F_home" language="" Lang=""/>
  <HyperLink xmlns="" ID="18h8OC5tVkkINI2xDC5ngcP+xSo=-729609082322.4488_269.2747" plainAltText="https:_x002F__x002F_aphbop.org_x002F_" language="" Lang=""/>
  <HyperLink xmlns="" ID="18h8OC5tVkkINI2xDC5ngcP+xSo=-397098308284.4188_302.3947" plainAltText="https:_x002F__x002F_www.pathstoliteracy.org_x002F__x000B_" language="" Lang=""/>
  <HyperLink xmlns="" ID="18h8OC5tVkkINI2xDC5ngcP+xSo=-123012847694.19882_335.5147" plainAltText="resource_x002F_braille-mechanics-guidance_x002F_" language="" Lang=""/>
  <HyperLink xmlns="" ID="qNqNZThRVkPafX9niVvN3/SiPJw=-16548599294.19882_178.0358" plainAltText="https:_x002F__x002F_www.shopbeckyhiggins.com_x002F_collections_x002F_project" language="" Lang=""/>
  <HyperLink xmlns="" ID="qNqNZThRVkPafX9niVvN3/SiPJw=15402280894.19882_211.1558" plainAltText="_x002D_life-card-collections" language=""/>
  <SubText xmlns="" ID="ILatmBzkM80JykywV1KE1Bg6488=" ActualText=""/>
  <SubText xmlns="" ID="wWYTUZBgv2CpZYk6Z980VheBbSU=" ActualText=""/>
  <SubText xmlns="" ID="5od36173EAOyP4PFEIGTHfnDCMs=" ActualText=""/>
  <SubText xmlns="" ID="7HcCo016tFxYKMi7seAO0cQQZBc=" ActualText=""/>
  <SubText xmlns="" ID="OIzRJS8yLkIwSNaSZBetzuNOVeM=" ActualText=""/>
  <SubText xmlns="" ID="gMBoBo2Un1Kyq3Ze2Wrio1hM4O8=" ActualText=""/>
  <SubText xmlns="" ID="DNBaczNL0fvRrgatSk+gwTNTKEw=" ActualText=""/>
  <SubText xmlns="" ID="OlHRwfmWbwU10qxvRlGzKx2Facw=" ActualText=""/>
  <SubText xmlns="" ID="sNo2i/sFu/jbeicc7zdMhNMnReM=" ActualText=""/>
  <SubText xmlns="" ID="vH0OCfFq4yJinkNNJ1J9iF3gJ6o=" ActualText=""/>
  <SubText xmlns="" ID="rDhtLovOaB3hcRon/YfhEOBPnXI=" ActualText=""/>
  <SubText xmlns="" ID="ae89lB/5zK3XSOio2xH/Z0hCrKY=" ActualText=""/>
  <SubText xmlns="" ID="TAyH3jNzta13poNUPs72y2+jiPA=" ActualText=""/>
  <SubText xmlns="" ID="kEwZ2cbPKjF+eeof75GdQ3cYRIM=" ActualText=""/>
  <SubText xmlns="" ID="BCXOpqsorZIott6zVkAwyq5WoxE=" ActualText=""/>
  <SubText xmlns="" ID="yo/zZEyRC0IEhEO3J7AH4spayWo=" ActualText=""/>
  <SubText xmlns="" ID="nmbAeQ6lHbDgrr8CJNdymEl00SA=" ActualText=""/>
  <SubText xmlns="" ID="TWFMf0MhUjEb/HKuzvPnpkXtjh8=" ActualText=""/>
  <SubText xmlns="" ID="ZYhJFDW4NCRvdbJYOsXW7YaQvY4=" ActualText=""/>
  <SubText xmlns="" ID="a2LRcgRP5qooeaGRDppmfXHOs/w=" ActualText=""/>
  <SubText xmlns="" ID="uUg+ztopP73oOGZXK+JdXze4F5A=" ActualText=""/>
  <SubText xmlns="" ID="nvXdXA5RU6WNC8dJRAj2jMieueE=" ActualText=""/>
  <SubText xmlns="" ID="CjJTMz1vmSQAcd8z0Yn3PkrDXUM=" ActualText=""/>
  <SubText xmlns="" ID="k9O32gYZeIWDbHP3Z31oZaGVlzg=" ActualText=""/>
  <SubText xmlns="" ID="jMDPjPkN980yFO9RmU1mJno5kQg=" ActualText=""/>
  <SubText xmlns="" ID="KetlIOSwUJC1TbKBb9/6sk/O19E=" ActualText=""/>
  <SubText xmlns="" ID="1d0RPAd1mChZxcVaqAmmqx8EBDI=" ActualText=""/>
  <SubText xmlns="" ID="b/Sdv7psf8lcdzPI5MluHVWLoeg=" ActualText=""/>
  <SubText xmlns="" ID="q9Wp3SNzksV8G6lwYedzXls7Aas=" ActualText=""/>
  <SubText xmlns="" ID="M/sX96n3FJRKu+r2TYse5Mx2MYU=" ActualText=""/>
  <SubText xmlns="" ID="otMBD5ZPLA3jpxzclstfyVMUYs8=" ActualText=""/>
  <SubText xmlns="" ID="Y3KI3tmCCSpN7i48V31eb567V2c=" ActualText=""/>
  <SubText xmlns="" ID="xIGfzVRv2kZmf8yduaX3U5kH1NU=" ActualText=""/>
  <SubText xmlns="" ID="19r4QNEiLRdx10LTib1wVrdDYAw=" ActualText=""/>
  <SubText xmlns="" ID="OG+IlATCIhbQ0aj9HdAUhLZa4WA=" ActualText=""/>
  <Shape xmlns="" ID="YUIGwwvRBBES2cJT5hbaG/VRHNI=" isBookmarkSet="no" pdftag="H3" artifact="_x0030_" bookmark="yes" Order="_x0031_"/>
  <Shape xmlns="" ID="JgNAs+OgtXmUcd3UmX9/8NKIhZE=" isBookmarkSet="yes" bookmark="yes" pdftag="H4" artifact="_x0030_" Order="_x0032_"/>
  <Shape xmlns="" ID="175OuRGRwmTwPWIm9mZqtQiik34=" pdftag="P" isBookmarkSet="no" bookmark="no" Order="_x0033_"/>
  <Shape xmlns="" ID="Jhw/D0FuLpU2h5hPSolT0pnT2yY=" isBookmarkSet="yes" bookmark="yes" pdftag="H4" artifact="_x0030_" Order="_x0034_"/>
  <Shape xmlns="" ID="KkR+XvkwOlxI1LKRMjJDT+tPJ5Q=" artifact="_x0030_" formula="no" pdftag="Figure" isBookmarkSet="no" bookmark="no" Lang="" Order="_x0035_" validate="no"/>
  <SubText xmlns="" ID="KkR+XvkwOlxI1LKRMjJDT+tPJ5Q=" ActualText=""/>
  <Shape xmlns="" ID="aETMhE67Vlj7D4JvUpQM0A0DPbs=" isBookmarkSet="no" pdftag="H3" artifact="_x0030_" bookmark="yes" Order="_x0031_"/>
  <Shape xmlns="" ID="Fl7ohqtayci8O60YFOUrh50+xeE=" bookmark="no" pdftag="P" isBookmarkSet="no" Order="_x0031_"/>
  <Shape xmlns="" ID="x/3pAUwfbccQ1cV2h4lA/pcDaOE=" bookmark="no" pdftag="P" isBookmarkSet="no" Order="_x0031_"/>
  <Shape xmlns="" ID="VR81ukbiWCJC8gyTQWkM3SsySXQ=" artifact="_x0030_" formula="no" pdftag="Figure" isBookmarkSet="no" Order="_x0033_" validate="no"/>
  <SubText xmlns="" ID="VR81ukbiWCJC8gyTQWkM3SsySXQ=" ActualText=""/>
  <Shape xmlns="" ID="Olnbahgjkn9MJckFuqXZfd6q2jA=" isBookmarkSet="no" bookmark="yes" pdftag="H3" artifact="_x0030_" Order="_x0031_"/>
  <Shape xmlns="" ID="42RDPbECkRBpbPn6k4qs3ARqfVE=" pdftag="P" isBookmarkSet="no" bookmark="no" Order="_x0032_"/>
  <Shape xmlns="" ID="1rK+Q08TXNvn7Vkb++0xR+Xvkn4=" Order="_x0031_" isBookmarkSet="no" bookmark="yes" pdftag="H3" artifact="_x0030_"/>
  <Shape xmlns="" ID="5Y0kkH8u78UeitugqGZGpUxV1cQ=" artifact="_x0030_" formula="no" pdftag="Figure" isBookmarkSet="no" bookmark="no" Order="_x0032_" validate="no"/>
  <Shape xmlns="" ID="fXWUjgiejjLP+b9Szp2SHHn6exo=" isBookmarkSet="no" bookmark="yes" pdftag="H3" artifact="_x0030_" Order="_x0031_"/>
  <Shape xmlns="" ID="u/dKEojepK26evq8dG1S66I98do=" pdftag="P" isBookmarkSet="no" bookmark="no" Order="_x0032_"/>
  <Shape xmlns="" ID="ZXXkhHG4C9+KAg1sf54Wv8ezFM4=" isBookmarkSet="no" bookmark="yes" pdftag="H3" artifact="_x0030_" Order="_x0031_"/>
  <Shape xmlns="" ID="vOLmwvUvSCKUtBAAYyDzBqgiK68=" artifact="_x0030_" formula="no" pdftag="Figure" isBookmarkSet="no" bookmark="no" Order="_x0032_" validate="no"/>
  <Shape xmlns="" ID="V+eXNAMGQ1Ds4Ar2+KNwbUtgpxo=" artifact="_x0030_" formula="no" pdftag="Figure" isBookmarkSet="no" bookmark="no" Order="_x0032_" validate="no"/>
  <SubText xmlns="" ID="5Y0kkH8u78UeitugqGZGpUxV1cQ=" ActualText=""/>
  <SubText xmlns="" ID="vOLmwvUvSCKUtBAAYyDzBqgiK68=" ActualText=""/>
  <SubText xmlns="" ID="V+eXNAMGQ1Ds4Ar2+KNwbUtgpxo=" ActualText=""/>
  <Shape xmlns="" ID="b2mF45W3lLuKHjZJMa0aSm/GTqU=" pdftag="" Order="_x0031_"/>
</PAW>
</file>

<file path=customXml/itemProps1.xml><?xml version="1.0" encoding="utf-8"?>
<ds:datastoreItem xmlns:ds="http://schemas.openxmlformats.org/officeDocument/2006/customXml" ds:itemID="{FCF27BD0-5CE3-4F45-A2CA-774B896B541E}">
  <ds:schemaRefs>
    <ds:schemaRef ds:uri="http://www.net-centric.com/PAWPP"/>
    <ds:schemaRef ds:uri="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465</TotalTime>
  <Words>611</Words>
  <Application>Microsoft Office PowerPoint</Application>
  <PresentationFormat>On-screen Show (16:9)</PresentationFormat>
  <Paragraphs>138</Paragraphs>
  <Slides>28</Slides>
  <Notes>28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1" baseType="lpstr">
      <vt:lpstr>Arial</vt:lpstr>
      <vt:lpstr>Century Gothic</vt:lpstr>
      <vt:lpstr>Custom Design</vt:lpstr>
      <vt:lpstr>Refusal to Grade Level: My Story of Unlocking a Successful Braille Reader</vt:lpstr>
      <vt:lpstr>Hello, There!</vt:lpstr>
      <vt:lpstr>Flip Flop</vt:lpstr>
      <vt:lpstr>Warm-Up Print Versus Braille:</vt:lpstr>
      <vt:lpstr>Braille Reading Simulation</vt:lpstr>
      <vt:lpstr>How did you do?</vt:lpstr>
      <vt:lpstr>Reading is complex</vt:lpstr>
      <vt:lpstr>Morphology Matters Word: REREADING </vt:lpstr>
      <vt:lpstr>Meet Doob!</vt:lpstr>
      <vt:lpstr>Meet Doob! (2)</vt:lpstr>
      <vt:lpstr>The Starting Line (then)</vt:lpstr>
      <vt:lpstr>The Starting Line (then) - video</vt:lpstr>
      <vt:lpstr>The Finish Line (now)</vt:lpstr>
      <vt:lpstr>The Finish Line (now) - video</vt:lpstr>
      <vt:lpstr>The Messy Middle  How Did We Get Here?</vt:lpstr>
      <vt:lpstr>Building Relationships &amp;  Integrating Culture</vt:lpstr>
      <vt:lpstr>Relationships &amp; Culture</vt:lpstr>
      <vt:lpstr>Relationships &amp; Culture (2)</vt:lpstr>
      <vt:lpstr>Daily Repetition and Routine</vt:lpstr>
      <vt:lpstr>Repetition and Routine</vt:lpstr>
      <vt:lpstr>Repetition and Routine …in Literacy!</vt:lpstr>
      <vt:lpstr>Let’s Make This Fun!</vt:lpstr>
      <vt:lpstr>Let’s Make This Fun! (2)</vt:lpstr>
      <vt:lpstr>Let’s Make This Fun! (3)</vt:lpstr>
      <vt:lpstr>Let’s Make This Fun! (4)</vt:lpstr>
      <vt:lpstr>THANK YOU!</vt:lpstr>
      <vt:lpstr>Resources</vt:lpstr>
      <vt:lpstr>Resources (2)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Refusal to Grade Level: My Story of Unlocking a Successful Braille Reader. Charting the Cs Conference 2025</dc:title>
  <dc:creator>Statewide Professional Development to Support the Workforce and Low Incidence Disability Areas in the State of Minnesota. </dc:creator>
  <cp:lastModifiedBy>Shuyin Maciel</cp:lastModifiedBy>
  <cp:revision>229</cp:revision>
  <dcterms:modified xsi:type="dcterms:W3CDTF">2025-03-26T14:23:14Z</dcterms:modified>
</cp:coreProperties>
</file>