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2"/>
  </p:sldMasterIdLst>
  <p:notesMasterIdLst>
    <p:notesMasterId r:id="rId3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3" r:id="rId29"/>
    <p:sldId id="282" r:id="rId3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1ADBEB5-A2E0-48C0-AE82-25B6D9CFBC84}">
  <a:tblStyle styleId="{31ADBEB5-A2E0-48C0-AE82-25B6D9CFBC8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40" autoAdjust="0"/>
    <p:restoredTop sz="86480" autoAdjust="0"/>
  </p:normalViewPr>
  <p:slideViewPr>
    <p:cSldViewPr snapToGrid="0">
      <p:cViewPr varScale="1">
        <p:scale>
          <a:sx n="118" d="100"/>
          <a:sy n="118" d="100"/>
        </p:scale>
        <p:origin x="1386" y="96"/>
      </p:cViewPr>
      <p:guideLst/>
    </p:cSldViewPr>
  </p:slideViewPr>
  <p:outlineViewPr>
    <p:cViewPr>
      <p:scale>
        <a:sx n="33" d="100"/>
        <a:sy n="33" d="100"/>
      </p:scale>
      <p:origin x="0" y="-60936"/>
    </p:cViewPr>
  </p:outlineViewPr>
  <p:notesTextViewPr>
    <p:cViewPr>
      <p:scale>
        <a:sx n="1" d="1"/>
        <a:sy n="1" d="1"/>
      </p:scale>
      <p:origin x="0" y="0"/>
    </p:cViewPr>
  </p:notesTextViewPr>
  <p:notesViewPr>
    <p:cSldViewPr snapToGrid="0">
      <p:cViewPr varScale="1">
        <p:scale>
          <a:sx n="104" d="100"/>
          <a:sy n="104" d="100"/>
        </p:scale>
        <p:origin x="4650"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4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230c4476f2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63" name="Google Shape;163;g3230c4476f2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230c4476f2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72" name="Google Shape;172;g3230c4476f2_0_6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80" name="Google Shape;180;g3230c4476f2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81" name="Google Shape;181;g3230c4476f2_0_8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230c4476f2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87" name="Google Shape;187;g3230c4476f2_0_8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230c4476f2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94" name="Google Shape;194;g3230c4476f2_0_9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3230c4476f2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01" name="Google Shape;201;g3230c4476f2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230c4476f2_0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09" name="Google Shape;209;g3230c4476f2_0_1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3230c4476f2_0_1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16" name="Google Shape;216;g3230c4476f2_0_1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230c4476f2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23" name="Google Shape;223;g3230c4476f2_0_12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230c4476f2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31" name="Google Shape;231;g3230c4476f2_0_13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2" name="Google Shape;11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8" name="Google Shape;238;g3230c4476f2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39" name="Google Shape;239;g3230c4476f2_0_13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5" name="Google Shape;245;g32523566c3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46" name="Google Shape;246;g32523566c3b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5" name="Google Shape;255;g32523566c3b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56" name="Google Shape;256;g32523566c3b_0_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2" name="Google Shape;262;g32523566c3b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63" name="Google Shape;263;g32523566c3b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32523566c3b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72" name="Google Shape;272;g32523566c3b_0_9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100"/>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32523566c3b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89" name="Google Shape;289;g32523566c3b_0_12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g32df9587d64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32df9587d64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a:extLst>
            <a:ext uri="{FF2B5EF4-FFF2-40B4-BE49-F238E27FC236}">
              <a16:creationId xmlns:a16="http://schemas.microsoft.com/office/drawing/2014/main" id="{A3CC8C4F-C05F-4A6F-BFBE-CE2058ECF1D8}"/>
            </a:ext>
          </a:extLst>
        </p:cNvPr>
        <p:cNvGrpSpPr/>
        <p:nvPr/>
      </p:nvGrpSpPr>
      <p:grpSpPr>
        <a:xfrm>
          <a:off x="0" y="0"/>
          <a:ext cx="0" cy="0"/>
          <a:chOff x="0" y="0"/>
          <a:chExt cx="0" cy="0"/>
        </a:xfrm>
      </p:grpSpPr>
      <p:sp>
        <p:nvSpPr>
          <p:cNvPr id="308" name="Google Shape;308;g32df9587d64_0_0:notes">
            <a:extLst>
              <a:ext uri="{FF2B5EF4-FFF2-40B4-BE49-F238E27FC236}">
                <a16:creationId xmlns:a16="http://schemas.microsoft.com/office/drawing/2014/main" id="{34D38FC9-1F04-3052-B6A4-D1824F7263E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32df9587d64_0_0:notes">
            <a:extLst>
              <a:ext uri="{FF2B5EF4-FFF2-40B4-BE49-F238E27FC236}">
                <a16:creationId xmlns:a16="http://schemas.microsoft.com/office/drawing/2014/main" id="{E2160D21-F6D7-9726-7AD5-A9EB27CD36BC}"/>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933387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7" name="Google Shape;317;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endParaRPr dirty="0"/>
          </a:p>
        </p:txBody>
      </p:sp>
      <p:sp>
        <p:nvSpPr>
          <p:cNvPr id="118" name="Google Shape;11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Font typeface="Arial"/>
              <a:buNone/>
            </a:pPr>
            <a:endParaRPr sz="1000" dirty="0"/>
          </a:p>
        </p:txBody>
      </p:sp>
      <p:sp>
        <p:nvSpPr>
          <p:cNvPr id="124" name="Google Shape;12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230c4476f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endParaRPr dirty="0"/>
          </a:p>
        </p:txBody>
      </p:sp>
      <p:sp>
        <p:nvSpPr>
          <p:cNvPr id="131" name="Google Shape;131;g3230c4476f2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Font typeface="Arial"/>
              <a:buNone/>
            </a:pPr>
            <a:endParaRPr dirty="0"/>
          </a:p>
        </p:txBody>
      </p:sp>
      <p:sp>
        <p:nvSpPr>
          <p:cNvPr id="137" name="Google Shape;13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Font typeface="Arial"/>
              <a:buNone/>
            </a:pPr>
            <a:endParaRPr dirty="0"/>
          </a:p>
        </p:txBody>
      </p:sp>
      <p:sp>
        <p:nvSpPr>
          <p:cNvPr id="143" name="Google Shape;14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Font typeface="Arial"/>
              <a:buNone/>
            </a:pPr>
            <a:endParaRPr dirty="0"/>
          </a:p>
        </p:txBody>
      </p:sp>
      <p:sp>
        <p:nvSpPr>
          <p:cNvPr id="149" name="Google Shape;14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5" name="Google Shape;155;g3230c4476f2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56" name="Google Shape;156;g3230c4476f2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0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 - Title and body text">
  <p:cSld name="2 - Title and body text">
    <p:spTree>
      <p:nvGrpSpPr>
        <p:cNvPr id="1" name="Shape 17"/>
        <p:cNvGrpSpPr/>
        <p:nvPr/>
      </p:nvGrpSpPr>
      <p:grpSpPr>
        <a:xfrm>
          <a:off x="0" y="0"/>
          <a:ext cx="0" cy="0"/>
          <a:chOff x="0" y="0"/>
          <a:chExt cx="0" cy="0"/>
        </a:xfrm>
      </p:grpSpPr>
      <p:sp>
        <p:nvSpPr>
          <p:cNvPr id="18" name="Google Shape;18;p2"/>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body" idx="1"/>
          </p:nvPr>
        </p:nvSpPr>
        <p:spPr>
          <a:xfrm>
            <a:off x="612488" y="2421566"/>
            <a:ext cx="10978994" cy="3903034"/>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sz="2400"/>
            </a:lvl1pPr>
            <a:lvl2pPr marL="914400" lvl="1" indent="-350519" algn="l">
              <a:lnSpc>
                <a:spcPct val="100000"/>
              </a:lnSpc>
              <a:spcBef>
                <a:spcPts val="600"/>
              </a:spcBef>
              <a:spcAft>
                <a:spcPts val="0"/>
              </a:spcAft>
              <a:buClr>
                <a:srgbClr val="003399"/>
              </a:buClr>
              <a:buSzPts val="1920"/>
              <a:buFont typeface="Courier New"/>
              <a:buChar char="o"/>
              <a:defRPr sz="2400"/>
            </a:lvl2pPr>
            <a:lvl3pPr marL="1371600" lvl="2" indent="-381000" algn="l">
              <a:lnSpc>
                <a:spcPct val="100000"/>
              </a:lnSpc>
              <a:spcBef>
                <a:spcPts val="600"/>
              </a:spcBef>
              <a:spcAft>
                <a:spcPts val="0"/>
              </a:spcAft>
              <a:buClr>
                <a:srgbClr val="001689"/>
              </a:buClr>
              <a:buSzPts val="2400"/>
              <a:buFont typeface="Arial"/>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Clr>
                <a:srgbClr val="003399"/>
              </a:buClr>
              <a:buSzPts val="1440"/>
              <a:buFont typeface="Courier New"/>
              <a:buChar char="o"/>
              <a:defRPr sz="2400"/>
            </a:lvl5pPr>
            <a:lvl6pPr marL="2743200" lvl="5" indent="-365760" algn="l">
              <a:lnSpc>
                <a:spcPct val="100000"/>
              </a:lnSpc>
              <a:spcBef>
                <a:spcPts val="600"/>
              </a:spcBef>
              <a:spcAft>
                <a:spcPts val="0"/>
              </a:spcAft>
              <a:buClr>
                <a:srgbClr val="003399"/>
              </a:buClr>
              <a:buSzPts val="2160"/>
              <a:buFont typeface="Arial"/>
              <a:buChar char="•"/>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3 - Title, body text, space for graphics on the right side ">
  <p:cSld name="1_3 - Title, body text, space for graphics on the right side ">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0"/>
          <p:cNvSpPr txBox="1">
            <a:spLocks noGrp="1"/>
          </p:cNvSpPr>
          <p:nvPr>
            <p:ph type="body" idx="1"/>
          </p:nvPr>
        </p:nvSpPr>
        <p:spPr>
          <a:xfrm>
            <a:off x="616974" y="2422422"/>
            <a:ext cx="5486400" cy="382597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6" name="Google Shape;56;p10" descr="Place holder 1 for 1 small graphic placed on the right side of the content box, column 1."/>
          <p:cNvSpPr>
            <a:spLocks noGrp="1"/>
          </p:cNvSpPr>
          <p:nvPr>
            <p:ph type="pic" idx="2"/>
          </p:nvPr>
        </p:nvSpPr>
        <p:spPr>
          <a:xfrm>
            <a:off x="7028596" y="2535023"/>
            <a:ext cx="1724152" cy="1153461"/>
          </a:xfrm>
          <a:prstGeom prst="rect">
            <a:avLst/>
          </a:prstGeom>
          <a:noFill/>
          <a:ln w="12700" cap="flat" cmpd="sng">
            <a:solidFill>
              <a:schemeClr val="dk1"/>
            </a:solidFill>
            <a:prstDash val="solid"/>
            <a:round/>
            <a:headEnd type="none" w="sm" len="sm"/>
            <a:tailEnd type="none" w="sm" len="sm"/>
          </a:ln>
        </p:spPr>
      </p:sp>
      <p:sp>
        <p:nvSpPr>
          <p:cNvPr id="57" name="Google Shape;57;p10" descr="Place holder for graphic placed on the right side of the content box, column 2"/>
          <p:cNvSpPr>
            <a:spLocks noGrp="1"/>
          </p:cNvSpPr>
          <p:nvPr>
            <p:ph type="pic" idx="3"/>
          </p:nvPr>
        </p:nvSpPr>
        <p:spPr>
          <a:xfrm>
            <a:off x="9405581" y="2548671"/>
            <a:ext cx="1724152" cy="1153461"/>
          </a:xfrm>
          <a:prstGeom prst="rect">
            <a:avLst/>
          </a:prstGeom>
          <a:noFill/>
          <a:ln w="12700" cap="flat" cmpd="sng">
            <a:solidFill>
              <a:schemeClr val="dk1"/>
            </a:solidFill>
            <a:prstDash val="solid"/>
            <a:round/>
            <a:headEnd type="none" w="sm" len="sm"/>
            <a:tailEnd type="none" w="sm" len="sm"/>
          </a:ln>
        </p:spPr>
      </p:sp>
      <p:sp>
        <p:nvSpPr>
          <p:cNvPr id="58" name="Google Shape;58;p10" descr="Place holder 2 for 1 small graphic placed on the right side of the content box, column 1."/>
          <p:cNvSpPr>
            <a:spLocks noGrp="1"/>
          </p:cNvSpPr>
          <p:nvPr>
            <p:ph type="pic" idx="4"/>
          </p:nvPr>
        </p:nvSpPr>
        <p:spPr>
          <a:xfrm>
            <a:off x="7046792" y="3877976"/>
            <a:ext cx="1724152" cy="1153461"/>
          </a:xfrm>
          <a:prstGeom prst="rect">
            <a:avLst/>
          </a:prstGeom>
          <a:noFill/>
          <a:ln w="12700" cap="flat" cmpd="sng">
            <a:solidFill>
              <a:schemeClr val="dk1"/>
            </a:solidFill>
            <a:prstDash val="solid"/>
            <a:round/>
            <a:headEnd type="none" w="sm" len="sm"/>
            <a:tailEnd type="none" w="sm" len="sm"/>
          </a:ln>
        </p:spPr>
      </p:sp>
      <p:sp>
        <p:nvSpPr>
          <p:cNvPr id="59" name="Google Shape;59;p10" descr="Place holder 4 for 1 small graphic placed on the right side of the content box, Place holder for graphic placed on the right side of the content box, column 2."/>
          <p:cNvSpPr>
            <a:spLocks noGrp="1"/>
          </p:cNvSpPr>
          <p:nvPr>
            <p:ph type="pic" idx="5"/>
          </p:nvPr>
        </p:nvSpPr>
        <p:spPr>
          <a:xfrm>
            <a:off x="9409545" y="3873389"/>
            <a:ext cx="1724152" cy="1153461"/>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6 - Title and blank space">
  <p:cSld name="6 - Title and blank space">
    <p:spTree>
      <p:nvGrpSpPr>
        <p:cNvPr id="1" name="Shape 60"/>
        <p:cNvGrpSpPr/>
        <p:nvPr/>
      </p:nvGrpSpPr>
      <p:grpSpPr>
        <a:xfrm>
          <a:off x="0" y="0"/>
          <a:ext cx="0" cy="0"/>
          <a:chOff x="0" y="0"/>
          <a:chExt cx="0" cy="0"/>
        </a:xfrm>
      </p:grpSpPr>
      <p:sp>
        <p:nvSpPr>
          <p:cNvPr id="61" name="Google Shape;61;p11"/>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11" descr="Place holder for 1 big graphic placed on the center."/>
          <p:cNvSpPr>
            <a:spLocks noGrp="1"/>
          </p:cNvSpPr>
          <p:nvPr>
            <p:ph type="pic" idx="2"/>
          </p:nvPr>
        </p:nvSpPr>
        <p:spPr>
          <a:xfrm>
            <a:off x="609601" y="2535022"/>
            <a:ext cx="10981882" cy="3713377"/>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6 - Title and blank space for a video">
  <p:cSld name="1_6 - Title and blank space for a video">
    <p:spTree>
      <p:nvGrpSpPr>
        <p:cNvPr id="1" name="Shape 63"/>
        <p:cNvGrpSpPr/>
        <p:nvPr/>
      </p:nvGrpSpPr>
      <p:grpSpPr>
        <a:xfrm>
          <a:off x="0" y="0"/>
          <a:ext cx="0" cy="0"/>
          <a:chOff x="0" y="0"/>
          <a:chExt cx="0" cy="0"/>
        </a:xfrm>
      </p:grpSpPr>
      <p:sp>
        <p:nvSpPr>
          <p:cNvPr id="64" name="Google Shape;64;p12"/>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2" descr="Place holder for media, video (1) placed on the center."/>
          <p:cNvSpPr>
            <a:spLocks noGrp="1"/>
          </p:cNvSpPr>
          <p:nvPr>
            <p:ph type="media" idx="2"/>
          </p:nvPr>
        </p:nvSpPr>
        <p:spPr>
          <a:xfrm>
            <a:off x="2397209" y="2400300"/>
            <a:ext cx="7377113" cy="3848100"/>
          </a:xfrm>
          <a:prstGeom prst="rect">
            <a:avLst/>
          </a:prstGeom>
          <a:noFill/>
          <a:ln w="9525" cap="flat" cmpd="sng">
            <a:solidFill>
              <a:srgbClr val="7F7F7F"/>
            </a:solidFill>
            <a:prstDash val="solid"/>
            <a:round/>
            <a:headEnd type="none" w="sm" len="sm"/>
            <a:tailEnd type="none" w="sm" len="sm"/>
          </a:ln>
        </p:spPr>
        <p:txBody>
          <a:bodyPr spcFirstLastPara="1" wrap="square" lIns="274300" tIns="45700" rIns="45700" bIns="45700" anchor="t" anchorCtr="0">
            <a:noAutofit/>
          </a:bodyPr>
          <a:lstStyle>
            <a:lvl1pPr marR="0" lvl="0" algn="l" rtl="0">
              <a:lnSpc>
                <a:spcPct val="100000"/>
              </a:lnSpc>
              <a:spcBef>
                <a:spcPts val="0"/>
              </a:spcBef>
              <a:spcAft>
                <a:spcPts val="0"/>
              </a:spcAft>
              <a:buClr>
                <a:srgbClr val="003399"/>
              </a:buClr>
              <a:buSzPts val="2880"/>
              <a:buFont typeface="Arial"/>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600"/>
              </a:spcBef>
              <a:spcAft>
                <a:spcPts val="0"/>
              </a:spcAft>
              <a:buClr>
                <a:srgbClr val="003399"/>
              </a:buClr>
              <a:buSzPts val="1920"/>
              <a:buFont typeface="Courier New"/>
              <a:buChar char="o"/>
              <a:defRPr sz="2400" b="0" i="0" u="none" strike="noStrike" cap="none">
                <a:solidFill>
                  <a:schemeClr val="dk1"/>
                </a:solidFill>
                <a:latin typeface="Calibri"/>
                <a:ea typeface="Calibri"/>
                <a:cs typeface="Calibri"/>
                <a:sym typeface="Calibri"/>
              </a:defRPr>
            </a:lvl2pPr>
            <a:lvl3pPr marR="0" lvl="2" algn="l" rtl="0">
              <a:lnSpc>
                <a:spcPct val="100000"/>
              </a:lnSpc>
              <a:spcBef>
                <a:spcPts val="600"/>
              </a:spcBef>
              <a:spcAft>
                <a:spcPts val="0"/>
              </a:spcAft>
              <a:buClr>
                <a:srgbClr val="003399"/>
              </a:buClr>
              <a:buSzPts val="2400"/>
              <a:buFont typeface="Arial"/>
              <a:buChar char="•"/>
              <a:defRPr sz="2400" b="0" i="0" u="none" strike="noStrike" cap="none">
                <a:solidFill>
                  <a:schemeClr val="dk1"/>
                </a:solidFill>
                <a:latin typeface="Calibri"/>
                <a:ea typeface="Calibri"/>
                <a:cs typeface="Calibri"/>
                <a:sym typeface="Calibri"/>
              </a:defRPr>
            </a:lvl3pPr>
            <a:lvl4pPr marR="0" lvl="3" algn="l" rtl="0">
              <a:lnSpc>
                <a:spcPct val="90000"/>
              </a:lnSpc>
              <a:spcBef>
                <a:spcPts val="600"/>
              </a:spcBef>
              <a:spcAft>
                <a:spcPts val="0"/>
              </a:spcAft>
              <a:buClr>
                <a:schemeClr val="accent1"/>
              </a:buClr>
              <a:buSzPts val="1960"/>
              <a:buFont typeface="Noto Sans Symbols"/>
              <a:buChar char="▪"/>
              <a:defRPr sz="28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rgbClr val="003399"/>
              </a:buClr>
              <a:buSzPts val="1440"/>
              <a:buFont typeface="Courier New"/>
              <a:buChar char="o"/>
              <a:defRPr sz="2400" b="0" i="0" u="none" strike="noStrike" cap="none">
                <a:solidFill>
                  <a:schemeClr val="dk1"/>
                </a:solidFill>
                <a:latin typeface="Calibri"/>
                <a:ea typeface="Calibri"/>
                <a:cs typeface="Calibri"/>
                <a:sym typeface="Calibri"/>
              </a:defRPr>
            </a:lvl5pPr>
            <a:lvl6pPr marR="0" lvl="5" algn="l" rtl="0">
              <a:lnSpc>
                <a:spcPct val="100000"/>
              </a:lnSpc>
              <a:spcBef>
                <a:spcPts val="600"/>
              </a:spcBef>
              <a:spcAft>
                <a:spcPts val="0"/>
              </a:spcAft>
              <a:buClr>
                <a:srgbClr val="003399"/>
              </a:buClr>
              <a:buSzPts val="2160"/>
              <a:buFont typeface="Arial"/>
              <a:buChar char="•"/>
              <a:defRPr sz="2400" b="0" i="0" u="none" strike="noStrike" cap="none">
                <a:solidFill>
                  <a:schemeClr val="dk1"/>
                </a:solidFill>
                <a:latin typeface="Calibri"/>
                <a:ea typeface="Calibri"/>
                <a:cs typeface="Calibri"/>
                <a:sym typeface="Calibri"/>
              </a:defRPr>
            </a:lvl6pPr>
            <a:lvl7pPr marR="0" lvl="6" algn="l" rtl="0">
              <a:lnSpc>
                <a:spcPct val="90000"/>
              </a:lnSpc>
              <a:spcBef>
                <a:spcPts val="600"/>
              </a:spcBef>
              <a:spcAft>
                <a:spcPts val="0"/>
              </a:spcAft>
              <a:buClr>
                <a:srgbClr val="101820"/>
              </a:buClr>
              <a:buSzPts val="2800"/>
              <a:buFont typeface="Noto Sans Symbols"/>
              <a:buChar char="🢝"/>
              <a:defRPr sz="2800" b="0" i="0" u="none" strike="noStrike" cap="none">
                <a:solidFill>
                  <a:schemeClr val="dk1"/>
                </a:solidFill>
                <a:latin typeface="Twentieth Century"/>
                <a:ea typeface="Twentieth Century"/>
                <a:cs typeface="Twentieth Century"/>
                <a:sym typeface="Twentieth Century"/>
              </a:defRPr>
            </a:lvl7pPr>
            <a:lvl8pPr marR="0" lvl="7" algn="l" rtl="0">
              <a:lnSpc>
                <a:spcPct val="90000"/>
              </a:lnSpc>
              <a:spcBef>
                <a:spcPts val="1200"/>
              </a:spcBef>
              <a:spcAft>
                <a:spcPts val="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8pPr>
            <a:lvl9pPr marR="0" lvl="8" algn="l" rtl="0">
              <a:lnSpc>
                <a:spcPct val="90000"/>
              </a:lnSpc>
              <a:spcBef>
                <a:spcPts val="400"/>
              </a:spcBef>
              <a:spcAft>
                <a:spcPts val="40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6 - Title and blank space for a video" preserve="1" userDrawn="1">
  <p:cSld name="2_6 - Title and blank space for table">
    <p:spTree>
      <p:nvGrpSpPr>
        <p:cNvPr id="1" name="Shape 63"/>
        <p:cNvGrpSpPr/>
        <p:nvPr/>
      </p:nvGrpSpPr>
      <p:grpSpPr>
        <a:xfrm>
          <a:off x="0" y="0"/>
          <a:ext cx="0" cy="0"/>
          <a:chOff x="0" y="0"/>
          <a:chExt cx="0" cy="0"/>
        </a:xfrm>
      </p:grpSpPr>
      <p:sp>
        <p:nvSpPr>
          <p:cNvPr id="64" name="Google Shape;64;p12"/>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 name="Table Placeholder 2">
            <a:extLst>
              <a:ext uri="{FF2B5EF4-FFF2-40B4-BE49-F238E27FC236}">
                <a16:creationId xmlns:a16="http://schemas.microsoft.com/office/drawing/2014/main" id="{70738281-69DC-72D7-23F4-DD50CB6F6067}"/>
              </a:ext>
            </a:extLst>
          </p:cNvPr>
          <p:cNvSpPr>
            <a:spLocks noGrp="1"/>
          </p:cNvSpPr>
          <p:nvPr>
            <p:ph type="tbl" sz="quarter" idx="10"/>
          </p:nvPr>
        </p:nvSpPr>
        <p:spPr>
          <a:xfrm>
            <a:off x="876300" y="2400300"/>
            <a:ext cx="10715625" cy="3848100"/>
          </a:xfrm>
        </p:spPr>
        <p:txBody>
          <a:bodyPr/>
          <a:lstStyle>
            <a:lvl1pPr marL="45720" indent="0">
              <a:buNone/>
              <a:defRPr/>
            </a:lvl1pPr>
          </a:lstStyle>
          <a:p>
            <a:endParaRPr lang="en-US"/>
          </a:p>
        </p:txBody>
      </p:sp>
    </p:spTree>
    <p:extLst>
      <p:ext uri="{BB962C8B-B14F-4D97-AF65-F5344CB8AC3E}">
        <p14:creationId xmlns:p14="http://schemas.microsoft.com/office/powerpoint/2010/main" val="849398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6 - Title and blank space for a table">
  <p:cSld name="2_6 - Title and blank space for a table">
    <p:spTree>
      <p:nvGrpSpPr>
        <p:cNvPr id="1" name="Shape 66"/>
        <p:cNvGrpSpPr/>
        <p:nvPr/>
      </p:nvGrpSpPr>
      <p:grpSpPr>
        <a:xfrm>
          <a:off x="0" y="0"/>
          <a:ext cx="0" cy="0"/>
          <a:chOff x="0" y="0"/>
          <a:chExt cx="0" cy="0"/>
        </a:xfrm>
      </p:grpSpPr>
      <p:sp>
        <p:nvSpPr>
          <p:cNvPr id="67" name="Google Shape;67;p13"/>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3_6 - Title and blank space for a chart">
  <p:cSld name="3_6 - Title and blank space for a char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descr="Place holder for a chart placed on the center."/>
          <p:cNvSpPr>
            <a:spLocks noGrp="1"/>
          </p:cNvSpPr>
          <p:nvPr>
            <p:ph type="chart" idx="2"/>
          </p:nvPr>
        </p:nvSpPr>
        <p:spPr>
          <a:xfrm>
            <a:off x="609600" y="2400300"/>
            <a:ext cx="10982325" cy="3848100"/>
          </a:xfrm>
          <a:prstGeom prst="rect">
            <a:avLst/>
          </a:prstGeom>
          <a:noFill/>
          <a:ln w="19050" cap="flat" cmpd="sng">
            <a:solidFill>
              <a:schemeClr val="dk1"/>
            </a:solidFill>
            <a:prstDash val="solid"/>
            <a:round/>
            <a:headEnd type="none" w="sm" len="sm"/>
            <a:tailEnd type="none" w="sm" len="sm"/>
          </a:ln>
        </p:spPr>
        <p:txBody>
          <a:bodyPr spcFirstLastPara="1" wrap="square" lIns="274300" tIns="45700" rIns="45700" bIns="45700" anchor="t" anchorCtr="0">
            <a:noAutofit/>
          </a:bodyPr>
          <a:lstStyle>
            <a:lvl1pPr marR="0" lvl="0" algn="l" rtl="0">
              <a:lnSpc>
                <a:spcPct val="100000"/>
              </a:lnSpc>
              <a:spcBef>
                <a:spcPts val="0"/>
              </a:spcBef>
              <a:spcAft>
                <a:spcPts val="0"/>
              </a:spcAft>
              <a:buClr>
                <a:srgbClr val="003399"/>
              </a:buClr>
              <a:buSzPts val="2880"/>
              <a:buFont typeface="Arial"/>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600"/>
              </a:spcBef>
              <a:spcAft>
                <a:spcPts val="0"/>
              </a:spcAft>
              <a:buClr>
                <a:srgbClr val="003399"/>
              </a:buClr>
              <a:buSzPts val="1920"/>
              <a:buFont typeface="Courier New"/>
              <a:buChar char="o"/>
              <a:defRPr sz="2400" b="0" i="0" u="none" strike="noStrike" cap="none">
                <a:solidFill>
                  <a:schemeClr val="dk1"/>
                </a:solidFill>
                <a:latin typeface="Calibri"/>
                <a:ea typeface="Calibri"/>
                <a:cs typeface="Calibri"/>
                <a:sym typeface="Calibri"/>
              </a:defRPr>
            </a:lvl2pPr>
            <a:lvl3pPr marR="0" lvl="2" algn="l" rtl="0">
              <a:lnSpc>
                <a:spcPct val="100000"/>
              </a:lnSpc>
              <a:spcBef>
                <a:spcPts val="600"/>
              </a:spcBef>
              <a:spcAft>
                <a:spcPts val="0"/>
              </a:spcAft>
              <a:buClr>
                <a:srgbClr val="003399"/>
              </a:buClr>
              <a:buSzPts val="2400"/>
              <a:buFont typeface="Arial"/>
              <a:buChar char="•"/>
              <a:defRPr sz="2400" b="0" i="0" u="none" strike="noStrike" cap="none">
                <a:solidFill>
                  <a:schemeClr val="dk1"/>
                </a:solidFill>
                <a:latin typeface="Calibri"/>
                <a:ea typeface="Calibri"/>
                <a:cs typeface="Calibri"/>
                <a:sym typeface="Calibri"/>
              </a:defRPr>
            </a:lvl3pPr>
            <a:lvl4pPr marR="0" lvl="3" algn="l" rtl="0">
              <a:lnSpc>
                <a:spcPct val="90000"/>
              </a:lnSpc>
              <a:spcBef>
                <a:spcPts val="600"/>
              </a:spcBef>
              <a:spcAft>
                <a:spcPts val="0"/>
              </a:spcAft>
              <a:buClr>
                <a:schemeClr val="accent1"/>
              </a:buClr>
              <a:buSzPts val="1960"/>
              <a:buFont typeface="Noto Sans Symbols"/>
              <a:buChar char="▪"/>
              <a:defRPr sz="28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rgbClr val="003399"/>
              </a:buClr>
              <a:buSzPts val="1440"/>
              <a:buFont typeface="Courier New"/>
              <a:buChar char="o"/>
              <a:defRPr sz="2400" b="0" i="0" u="none" strike="noStrike" cap="none">
                <a:solidFill>
                  <a:schemeClr val="dk1"/>
                </a:solidFill>
                <a:latin typeface="Calibri"/>
                <a:ea typeface="Calibri"/>
                <a:cs typeface="Calibri"/>
                <a:sym typeface="Calibri"/>
              </a:defRPr>
            </a:lvl5pPr>
            <a:lvl6pPr marR="0" lvl="5" algn="l" rtl="0">
              <a:lnSpc>
                <a:spcPct val="100000"/>
              </a:lnSpc>
              <a:spcBef>
                <a:spcPts val="600"/>
              </a:spcBef>
              <a:spcAft>
                <a:spcPts val="0"/>
              </a:spcAft>
              <a:buClr>
                <a:srgbClr val="003399"/>
              </a:buClr>
              <a:buSzPts val="2160"/>
              <a:buFont typeface="Arial"/>
              <a:buChar char="•"/>
              <a:defRPr sz="2400" b="0" i="0" u="none" strike="noStrike" cap="none">
                <a:solidFill>
                  <a:schemeClr val="dk1"/>
                </a:solidFill>
                <a:latin typeface="Calibri"/>
                <a:ea typeface="Calibri"/>
                <a:cs typeface="Calibri"/>
                <a:sym typeface="Calibri"/>
              </a:defRPr>
            </a:lvl6pPr>
            <a:lvl7pPr marR="0" lvl="6" algn="l" rtl="0">
              <a:lnSpc>
                <a:spcPct val="90000"/>
              </a:lnSpc>
              <a:spcBef>
                <a:spcPts val="600"/>
              </a:spcBef>
              <a:spcAft>
                <a:spcPts val="0"/>
              </a:spcAft>
              <a:buClr>
                <a:srgbClr val="101820"/>
              </a:buClr>
              <a:buSzPts val="2800"/>
              <a:buFont typeface="Noto Sans Symbols"/>
              <a:buChar char="🢝"/>
              <a:defRPr sz="2800" b="0" i="0" u="none" strike="noStrike" cap="none">
                <a:solidFill>
                  <a:schemeClr val="dk1"/>
                </a:solidFill>
                <a:latin typeface="Twentieth Century"/>
                <a:ea typeface="Twentieth Century"/>
                <a:cs typeface="Twentieth Century"/>
                <a:sym typeface="Twentieth Century"/>
              </a:defRPr>
            </a:lvl7pPr>
            <a:lvl8pPr marR="0" lvl="7" algn="l" rtl="0">
              <a:lnSpc>
                <a:spcPct val="90000"/>
              </a:lnSpc>
              <a:spcBef>
                <a:spcPts val="1200"/>
              </a:spcBef>
              <a:spcAft>
                <a:spcPts val="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8pPr>
            <a:lvl9pPr marR="0" lvl="8" algn="l" rtl="0">
              <a:lnSpc>
                <a:spcPct val="90000"/>
              </a:lnSpc>
              <a:spcBef>
                <a:spcPts val="400"/>
              </a:spcBef>
              <a:spcAft>
                <a:spcPts val="40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7 - Closing slide: space for logo at top, title and body text centered">
  <p:cSld name="7 - Closing slide: space for logo at top, title and body text centered">
    <p:spTree>
      <p:nvGrpSpPr>
        <p:cNvPr id="1" name="Shape 71"/>
        <p:cNvGrpSpPr/>
        <p:nvPr/>
      </p:nvGrpSpPr>
      <p:grpSpPr>
        <a:xfrm>
          <a:off x="0" y="0"/>
          <a:ext cx="0" cy="0"/>
          <a:chOff x="0" y="0"/>
          <a:chExt cx="0" cy="0"/>
        </a:xfrm>
      </p:grpSpPr>
      <p:sp>
        <p:nvSpPr>
          <p:cNvPr id="72" name="Google Shape;72;p15"/>
          <p:cNvSpPr txBox="1">
            <a:spLocks noGrp="1"/>
          </p:cNvSpPr>
          <p:nvPr>
            <p:ph type="ctrTitle"/>
          </p:nvPr>
        </p:nvSpPr>
        <p:spPr>
          <a:xfrm>
            <a:off x="606868" y="2895455"/>
            <a:ext cx="11000232" cy="914400"/>
          </a:xfrm>
          <a:prstGeom prst="rect">
            <a:avLst/>
          </a:prstGeom>
          <a:noFill/>
          <a:ln>
            <a:noFill/>
          </a:ln>
        </p:spPr>
        <p:txBody>
          <a:bodyPr spcFirstLastPara="1" wrap="square" lIns="0" tIns="182875" rIns="91425" bIns="45700" anchor="ctr" anchorCtr="0">
            <a:noAutofit/>
          </a:bodyPr>
          <a:lstStyle>
            <a:lvl1pPr lvl="0" algn="ctr">
              <a:lnSpc>
                <a:spcPct val="80000"/>
              </a:lnSpc>
              <a:spcBef>
                <a:spcPts val="0"/>
              </a:spcBef>
              <a:spcAft>
                <a:spcPts val="0"/>
              </a:spcAft>
              <a:buClr>
                <a:srgbClr val="101820"/>
              </a:buClr>
              <a:buSzPts val="3600"/>
              <a:buFont typeface="Calibri"/>
              <a:buNone/>
              <a:defRPr sz="3600">
                <a:solidFill>
                  <a:srgbClr val="10182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5"/>
          <p:cNvSpPr txBox="1">
            <a:spLocks noGrp="1"/>
          </p:cNvSpPr>
          <p:nvPr>
            <p:ph type="body" idx="1"/>
          </p:nvPr>
        </p:nvSpPr>
        <p:spPr>
          <a:xfrm>
            <a:off x="606425" y="3810000"/>
            <a:ext cx="11001375" cy="2438400"/>
          </a:xfrm>
          <a:prstGeom prst="rect">
            <a:avLst/>
          </a:prstGeom>
          <a:noFill/>
          <a:ln>
            <a:noFill/>
          </a:ln>
        </p:spPr>
        <p:txBody>
          <a:bodyPr spcFirstLastPara="1" wrap="square" lIns="274300" tIns="45700" rIns="45700" bIns="45700" anchor="t" anchorCtr="0">
            <a:noAutofit/>
          </a:bodyPr>
          <a:lstStyle>
            <a:lvl1pPr marL="457200" lvl="0" indent="-228600" algn="ctr">
              <a:lnSpc>
                <a:spcPct val="100000"/>
              </a:lnSpc>
              <a:spcBef>
                <a:spcPts val="0"/>
              </a:spcBef>
              <a:spcAft>
                <a:spcPts val="0"/>
              </a:spcAft>
              <a:buSzPts val="2592"/>
              <a:buNone/>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b - Title, space for logo at the top and body text">
  <p:cSld name="2 b - Title, space for logo at the top and body tex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612490" y="1170638"/>
            <a:ext cx="7889956"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12488" y="2421566"/>
            <a:ext cx="10978994" cy="3826834"/>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sz="2400"/>
            </a:lvl1pPr>
            <a:lvl2pPr marL="914400" lvl="1" indent="-350519" algn="l">
              <a:lnSpc>
                <a:spcPct val="100000"/>
              </a:lnSpc>
              <a:spcBef>
                <a:spcPts val="600"/>
              </a:spcBef>
              <a:spcAft>
                <a:spcPts val="0"/>
              </a:spcAft>
              <a:buClr>
                <a:srgbClr val="003399"/>
              </a:buClr>
              <a:buSzPts val="1920"/>
              <a:buFont typeface="Courier New"/>
              <a:buChar char="o"/>
              <a:defRPr sz="2400"/>
            </a:lvl2pPr>
            <a:lvl3pPr marL="1371600" lvl="2" indent="-381000" algn="l">
              <a:lnSpc>
                <a:spcPct val="100000"/>
              </a:lnSpc>
              <a:spcBef>
                <a:spcPts val="600"/>
              </a:spcBef>
              <a:spcAft>
                <a:spcPts val="0"/>
              </a:spcAft>
              <a:buClr>
                <a:srgbClr val="001689"/>
              </a:buClr>
              <a:buSzPts val="2400"/>
              <a:buFont typeface="Arial"/>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Clr>
                <a:srgbClr val="003399"/>
              </a:buClr>
              <a:buSzPts val="1440"/>
              <a:buFont typeface="Courier New"/>
              <a:buChar char="o"/>
              <a:defRPr sz="2400"/>
            </a:lvl5pPr>
            <a:lvl6pPr marL="2743200" lvl="5" indent="-365760" algn="l">
              <a:lnSpc>
                <a:spcPct val="100000"/>
              </a:lnSpc>
              <a:spcBef>
                <a:spcPts val="600"/>
              </a:spcBef>
              <a:spcAft>
                <a:spcPts val="0"/>
              </a:spcAft>
              <a:buClr>
                <a:srgbClr val="003399"/>
              </a:buClr>
              <a:buSzPts val="2160"/>
              <a:buFont typeface="Arial"/>
              <a:buChar char="•"/>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3" name="Google Shape;23;p3" descr="Place holder for small graphic placed at the top-right of the title."/>
          <p:cNvSpPr>
            <a:spLocks noGrp="1"/>
          </p:cNvSpPr>
          <p:nvPr>
            <p:ph type="pic" idx="2"/>
          </p:nvPr>
        </p:nvSpPr>
        <p:spPr>
          <a:xfrm>
            <a:off x="9495432" y="1168400"/>
            <a:ext cx="2095500" cy="1154113"/>
          </a:xfrm>
          <a:prstGeom prst="rect">
            <a:avLst/>
          </a:prstGeom>
          <a:noFill/>
          <a:ln w="19050" cap="flat" cmpd="sng">
            <a:solidFill>
              <a:schemeClr val="dk1"/>
            </a:solidFill>
            <a:prstDash val="solid"/>
            <a:round/>
            <a:headEnd type="none" w="sm" len="sm"/>
            <a:tailEnd type="none" w="sm" len="sm"/>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1 - Opening slide: Space for logo, title and body text">
  <p:cSld name="1_1 - Opening slide: Space for logo, title and body text">
    <p:spTree>
      <p:nvGrpSpPr>
        <p:cNvPr id="1" name="Shape 24"/>
        <p:cNvGrpSpPr/>
        <p:nvPr/>
      </p:nvGrpSpPr>
      <p:grpSpPr>
        <a:xfrm>
          <a:off x="0" y="0"/>
          <a:ext cx="0" cy="0"/>
          <a:chOff x="0" y="0"/>
          <a:chExt cx="0" cy="0"/>
        </a:xfrm>
      </p:grpSpPr>
      <p:sp>
        <p:nvSpPr>
          <p:cNvPr id="25" name="Google Shape;25;p4"/>
          <p:cNvSpPr/>
          <p:nvPr/>
        </p:nvSpPr>
        <p:spPr>
          <a:xfrm>
            <a:off x="92161" y="1676418"/>
            <a:ext cx="2938120" cy="4571982"/>
          </a:xfrm>
          <a:prstGeom prst="rect">
            <a:avLst/>
          </a:prstGeom>
          <a:gradFill>
            <a:gsLst>
              <a:gs pos="0">
                <a:srgbClr val="9FE1FF"/>
              </a:gs>
              <a:gs pos="10000">
                <a:srgbClr val="FFFFFF"/>
              </a:gs>
              <a:gs pos="71000">
                <a:srgbClr val="FFFFFF"/>
              </a:gs>
              <a:gs pos="83000">
                <a:srgbClr val="93DEFF"/>
              </a:gs>
              <a:gs pos="100000">
                <a:srgbClr val="FFFFFF"/>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Twentieth Century"/>
              <a:buNone/>
            </a:pPr>
            <a:endParaRPr sz="1800" b="0" i="0" u="none" strike="noStrike" cap="none">
              <a:solidFill>
                <a:schemeClr val="lt1"/>
              </a:solidFill>
              <a:latin typeface="Calibri"/>
              <a:ea typeface="Calibri"/>
              <a:cs typeface="Calibri"/>
              <a:sym typeface="Calibri"/>
            </a:endParaRPr>
          </a:p>
        </p:txBody>
      </p:sp>
      <p:sp>
        <p:nvSpPr>
          <p:cNvPr id="26" name="Google Shape;26;p4"/>
          <p:cNvSpPr txBox="1">
            <a:spLocks noGrp="1"/>
          </p:cNvSpPr>
          <p:nvPr>
            <p:ph type="ctrTitle"/>
          </p:nvPr>
        </p:nvSpPr>
        <p:spPr>
          <a:xfrm>
            <a:off x="3414157" y="1156648"/>
            <a:ext cx="8192942" cy="1907022"/>
          </a:xfrm>
          <a:prstGeom prst="rect">
            <a:avLst/>
          </a:prstGeom>
          <a:noFill/>
          <a:ln>
            <a:noFill/>
          </a:ln>
        </p:spPr>
        <p:txBody>
          <a:bodyPr spcFirstLastPara="1" wrap="square" lIns="0" tIns="457200" rIns="91425" bIns="45700" anchor="ctr" anchorCtr="0">
            <a:noAutofit/>
          </a:bodyPr>
          <a:lstStyle>
            <a:lvl1pPr lvl="0" algn="l">
              <a:lnSpc>
                <a:spcPct val="80000"/>
              </a:lnSpc>
              <a:spcBef>
                <a:spcPts val="0"/>
              </a:spcBef>
              <a:spcAft>
                <a:spcPts val="0"/>
              </a:spcAft>
              <a:buClr>
                <a:srgbClr val="101820"/>
              </a:buClr>
              <a:buSzPts val="3600"/>
              <a:buFont typeface="Calibri"/>
              <a:buNone/>
              <a:defRPr sz="3600">
                <a:solidFill>
                  <a:srgbClr val="10182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3414156" y="3180472"/>
            <a:ext cx="8193643" cy="2534528"/>
          </a:xfrm>
          <a:prstGeom prst="rect">
            <a:avLst/>
          </a:prstGeom>
          <a:noFill/>
          <a:ln>
            <a:noFill/>
          </a:ln>
        </p:spPr>
        <p:txBody>
          <a:bodyPr spcFirstLastPara="1" wrap="square" lIns="274300" tIns="45700" rIns="45700" bIns="45700" anchor="t" anchorCtr="0">
            <a:noAutofit/>
          </a:bodyPr>
          <a:lstStyle>
            <a:lvl1pPr marL="457200" lvl="0" indent="-228600" algn="l">
              <a:lnSpc>
                <a:spcPct val="100000"/>
              </a:lnSpc>
              <a:spcBef>
                <a:spcPts val="0"/>
              </a:spcBef>
              <a:spcAft>
                <a:spcPts val="0"/>
              </a:spcAft>
              <a:buSzPts val="2880"/>
              <a:buFont typeface="Arial"/>
              <a:buNone/>
              <a:defRPr sz="2400"/>
            </a:lvl1pPr>
            <a:lvl2pPr marL="914400" lvl="1" indent="-228600" algn="l">
              <a:lnSpc>
                <a:spcPct val="100000"/>
              </a:lnSpc>
              <a:spcBef>
                <a:spcPts val="600"/>
              </a:spcBef>
              <a:spcAft>
                <a:spcPts val="0"/>
              </a:spcAft>
              <a:buSzPts val="1920"/>
              <a:buNone/>
              <a:defRPr sz="2400"/>
            </a:lvl2pPr>
            <a:lvl3pPr marL="1371600" lvl="2" indent="-228600" algn="l">
              <a:lnSpc>
                <a:spcPct val="100000"/>
              </a:lnSpc>
              <a:spcBef>
                <a:spcPts val="600"/>
              </a:spcBef>
              <a:spcAft>
                <a:spcPts val="0"/>
              </a:spcAft>
              <a:buSzPts val="2400"/>
              <a:buNone/>
              <a:defRPr sz="2400"/>
            </a:lvl3pPr>
            <a:lvl4pPr marL="1828800" lvl="3" indent="-228600" algn="l">
              <a:lnSpc>
                <a:spcPct val="90000"/>
              </a:lnSpc>
              <a:spcBef>
                <a:spcPts val="600"/>
              </a:spcBef>
              <a:spcAft>
                <a:spcPts val="0"/>
              </a:spcAft>
              <a:buSzPts val="1680"/>
              <a:buNone/>
              <a:defRPr sz="2400"/>
            </a:lvl4pPr>
            <a:lvl5pPr marL="2286000" lvl="4" indent="-228600" algn="l">
              <a:lnSpc>
                <a:spcPct val="100000"/>
              </a:lnSpc>
              <a:spcBef>
                <a:spcPts val="400"/>
              </a:spcBef>
              <a:spcAft>
                <a:spcPts val="0"/>
              </a:spcAft>
              <a:buSzPts val="1440"/>
              <a:buNone/>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8" name="Google Shape;28;p4"/>
          <p:cNvSpPr txBox="1">
            <a:spLocks noGrp="1"/>
          </p:cNvSpPr>
          <p:nvPr>
            <p:ph type="body" idx="2"/>
          </p:nvPr>
        </p:nvSpPr>
        <p:spPr>
          <a:xfrm>
            <a:off x="92075" y="2891912"/>
            <a:ext cx="2938463" cy="2534528"/>
          </a:xfrm>
          <a:prstGeom prst="rect">
            <a:avLst/>
          </a:prstGeom>
          <a:noFill/>
          <a:ln>
            <a:noFill/>
          </a:ln>
        </p:spPr>
        <p:txBody>
          <a:bodyPr spcFirstLastPara="1" wrap="square" lIns="274300" tIns="45700" rIns="45700" bIns="45700" anchor="t" anchorCtr="0">
            <a:noAutofit/>
          </a:bodyPr>
          <a:lstStyle>
            <a:lvl1pPr marL="457200" lvl="0" indent="-228600" algn="l">
              <a:lnSpc>
                <a:spcPct val="100000"/>
              </a:lnSpc>
              <a:spcBef>
                <a:spcPts val="0"/>
              </a:spcBef>
              <a:spcAft>
                <a:spcPts val="0"/>
              </a:spcAft>
              <a:buSzPts val="2880"/>
              <a:buNone/>
              <a:defRPr sz="2400"/>
            </a:lvl1pPr>
            <a:lvl2pPr marL="914400" lvl="1" indent="-228600" algn="l">
              <a:lnSpc>
                <a:spcPct val="100000"/>
              </a:lnSpc>
              <a:spcBef>
                <a:spcPts val="600"/>
              </a:spcBef>
              <a:spcAft>
                <a:spcPts val="0"/>
              </a:spcAft>
              <a:buSzPts val="1920"/>
              <a:buNone/>
              <a:defRPr sz="2400"/>
            </a:lvl2pPr>
            <a:lvl3pPr marL="1371600" lvl="2" indent="-228600" algn="l">
              <a:lnSpc>
                <a:spcPct val="100000"/>
              </a:lnSpc>
              <a:spcBef>
                <a:spcPts val="600"/>
              </a:spcBef>
              <a:spcAft>
                <a:spcPts val="0"/>
              </a:spcAft>
              <a:buSzPts val="2400"/>
              <a:buNone/>
              <a:defRPr sz="2400"/>
            </a:lvl3pPr>
            <a:lvl4pPr marL="1828800" lvl="3" indent="-228600" algn="l">
              <a:lnSpc>
                <a:spcPct val="90000"/>
              </a:lnSpc>
              <a:spcBef>
                <a:spcPts val="600"/>
              </a:spcBef>
              <a:spcAft>
                <a:spcPts val="0"/>
              </a:spcAft>
              <a:buSzPts val="1680"/>
              <a:buNone/>
              <a:defRPr sz="2400"/>
            </a:lvl4pPr>
            <a:lvl5pPr marL="2286000" lvl="4" indent="-228600" algn="l">
              <a:lnSpc>
                <a:spcPct val="100000"/>
              </a:lnSpc>
              <a:spcBef>
                <a:spcPts val="400"/>
              </a:spcBef>
              <a:spcAft>
                <a:spcPts val="0"/>
              </a:spcAft>
              <a:buSzPts val="1440"/>
              <a:buNone/>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9" name="Google Shape;29;p4" descr="Picture 1"/>
          <p:cNvSpPr>
            <a:spLocks noGrp="1"/>
          </p:cNvSpPr>
          <p:nvPr>
            <p:ph type="pic" idx="3"/>
          </p:nvPr>
        </p:nvSpPr>
        <p:spPr>
          <a:xfrm>
            <a:off x="177782" y="1156648"/>
            <a:ext cx="2852755" cy="1466267"/>
          </a:xfrm>
          <a:prstGeom prst="rect">
            <a:avLst/>
          </a:prstGeom>
          <a:noFill/>
          <a:ln>
            <a:noFill/>
          </a:ln>
        </p:spPr>
      </p:sp>
    </p:spTree>
  </p:cSld>
  <p:clrMapOvr>
    <a:masterClrMapping/>
  </p:clrMapOvr>
  <p:extLst>
    <p:ext uri="{DCECCB84-F9BA-43D5-87BE-67443E8EF086}">
      <p15:sldGuideLst xmlns:p15="http://schemas.microsoft.com/office/powerpoint/2012/main">
        <p15:guide id="1" pos="984">
          <p15:clr>
            <a:srgbClr val="FBAE40"/>
          </p15:clr>
        </p15:guide>
        <p15:guide id="2" pos="39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 - Title and 2 body text">
  <p:cSld name="4 - Title and 2 body text">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609600" y="2407674"/>
            <a:ext cx="5291328" cy="3840726"/>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3" name="Google Shape;33;p5"/>
          <p:cNvSpPr txBox="1">
            <a:spLocks noGrp="1"/>
          </p:cNvSpPr>
          <p:nvPr>
            <p:ph type="body" idx="2"/>
          </p:nvPr>
        </p:nvSpPr>
        <p:spPr>
          <a:xfrm>
            <a:off x="6291263" y="2408488"/>
            <a:ext cx="5300662" cy="383991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4 - Title and 2 body text" preserve="1" userDrawn="1">
  <p:cSld name="1_4 - Title and 8 body text">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612489" y="1085576"/>
            <a:ext cx="10978994" cy="1009038"/>
          </a:xfrm>
          <a:prstGeom prst="rect">
            <a:avLst/>
          </a:prstGeom>
          <a:noFill/>
          <a:ln>
            <a:noFill/>
          </a:ln>
        </p:spPr>
        <p:txBody>
          <a:bodyPr spcFirstLastPara="1" wrap="square" lIns="0" tIns="182875" rIns="91425" bIns="45700" anchor="t" anchorCtr="0">
            <a:noAutofit/>
          </a:bodyPr>
          <a:lstStyle>
            <a:lvl1pPr lvl="0" algn="ctr">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2" name="Google Shape;32;p5"/>
          <p:cNvSpPr txBox="1">
            <a:spLocks noGrp="1"/>
          </p:cNvSpPr>
          <p:nvPr>
            <p:ph type="body" idx="1"/>
          </p:nvPr>
        </p:nvSpPr>
        <p:spPr>
          <a:xfrm>
            <a:off x="609600" y="1557059"/>
            <a:ext cx="2154865" cy="139878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Clr>
                <a:srgbClr val="003399"/>
              </a:buClr>
              <a:buSzPts val="2592"/>
              <a:buFont typeface="Arial"/>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33" name="Google Shape;33;p5"/>
          <p:cNvSpPr txBox="1">
            <a:spLocks noGrp="1"/>
          </p:cNvSpPr>
          <p:nvPr>
            <p:ph type="body" idx="2"/>
          </p:nvPr>
        </p:nvSpPr>
        <p:spPr>
          <a:xfrm>
            <a:off x="609600" y="3056248"/>
            <a:ext cx="2154865" cy="139878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SzPts val="2592"/>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10" name="Google Shape;52;p9" descr="Place holder for graphic placed on the right side of the content box.">
            <a:extLst>
              <a:ext uri="{FF2B5EF4-FFF2-40B4-BE49-F238E27FC236}">
                <a16:creationId xmlns:a16="http://schemas.microsoft.com/office/drawing/2014/main" id="{8CB93E9A-643F-97B8-EADF-7830D37DF070}"/>
              </a:ext>
            </a:extLst>
          </p:cNvPr>
          <p:cNvSpPr>
            <a:spLocks noGrp="1"/>
          </p:cNvSpPr>
          <p:nvPr>
            <p:ph type="pic" idx="16"/>
          </p:nvPr>
        </p:nvSpPr>
        <p:spPr>
          <a:xfrm>
            <a:off x="3888081" y="1850064"/>
            <a:ext cx="4355586" cy="2423469"/>
          </a:xfrm>
          <a:prstGeom prst="rect">
            <a:avLst/>
          </a:prstGeom>
          <a:noFill/>
          <a:ln w="12700" cap="flat" cmpd="sng">
            <a:noFill/>
            <a:prstDash val="solid"/>
            <a:round/>
            <a:headEnd type="none" w="sm" len="sm"/>
            <a:tailEnd type="none" w="sm" len="sm"/>
          </a:ln>
        </p:spPr>
        <p:txBody>
          <a:bodyPr anchor="ctr"/>
          <a:lstStyle>
            <a:lvl1pPr marL="45720" indent="0" algn="ctr">
              <a:buNone/>
              <a:defRPr sz="1800" b="1"/>
            </a:lvl1pPr>
          </a:lstStyle>
          <a:p>
            <a:endParaRPr lang="en-US" dirty="0"/>
          </a:p>
        </p:txBody>
      </p:sp>
      <p:sp>
        <p:nvSpPr>
          <p:cNvPr id="4" name="Google Shape;33;p5">
            <a:extLst>
              <a:ext uri="{FF2B5EF4-FFF2-40B4-BE49-F238E27FC236}">
                <a16:creationId xmlns:a16="http://schemas.microsoft.com/office/drawing/2014/main" id="{810D5B0A-60AB-B1EA-E2B0-05A2E3718EF2}"/>
              </a:ext>
            </a:extLst>
          </p:cNvPr>
          <p:cNvSpPr txBox="1">
            <a:spLocks noGrp="1"/>
          </p:cNvSpPr>
          <p:nvPr>
            <p:ph type="body" idx="10"/>
          </p:nvPr>
        </p:nvSpPr>
        <p:spPr>
          <a:xfrm>
            <a:off x="609599" y="4537707"/>
            <a:ext cx="2154865" cy="139878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SzPts val="2592"/>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6" name="Google Shape;33;p5">
            <a:extLst>
              <a:ext uri="{FF2B5EF4-FFF2-40B4-BE49-F238E27FC236}">
                <a16:creationId xmlns:a16="http://schemas.microsoft.com/office/drawing/2014/main" id="{6CFDC0A1-792F-7722-25B6-0CADEB03147F}"/>
              </a:ext>
            </a:extLst>
          </p:cNvPr>
          <p:cNvSpPr txBox="1">
            <a:spLocks noGrp="1"/>
          </p:cNvSpPr>
          <p:nvPr>
            <p:ph type="body" idx="12"/>
          </p:nvPr>
        </p:nvSpPr>
        <p:spPr>
          <a:xfrm>
            <a:off x="2902688" y="4303787"/>
            <a:ext cx="6326372" cy="163270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SzPts val="2592"/>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7" name="Google Shape;33;p5">
            <a:extLst>
              <a:ext uri="{FF2B5EF4-FFF2-40B4-BE49-F238E27FC236}">
                <a16:creationId xmlns:a16="http://schemas.microsoft.com/office/drawing/2014/main" id="{CCD3976C-309B-E8BD-11DB-D1532F8D4BCA}"/>
              </a:ext>
            </a:extLst>
          </p:cNvPr>
          <p:cNvSpPr txBox="1">
            <a:spLocks noGrp="1"/>
          </p:cNvSpPr>
          <p:nvPr>
            <p:ph type="body" idx="13"/>
          </p:nvPr>
        </p:nvSpPr>
        <p:spPr>
          <a:xfrm>
            <a:off x="9383665" y="1573616"/>
            <a:ext cx="2174580" cy="139878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SzPts val="2592"/>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8" name="Google Shape;33;p5">
            <a:extLst>
              <a:ext uri="{FF2B5EF4-FFF2-40B4-BE49-F238E27FC236}">
                <a16:creationId xmlns:a16="http://schemas.microsoft.com/office/drawing/2014/main" id="{7A5B8A0A-AAEA-513E-1C64-9ED069685725}"/>
              </a:ext>
            </a:extLst>
          </p:cNvPr>
          <p:cNvSpPr txBox="1">
            <a:spLocks noGrp="1"/>
          </p:cNvSpPr>
          <p:nvPr>
            <p:ph type="body" idx="14"/>
          </p:nvPr>
        </p:nvSpPr>
        <p:spPr>
          <a:xfrm>
            <a:off x="9383665" y="3072805"/>
            <a:ext cx="2174580" cy="139878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SzPts val="2592"/>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9" name="Google Shape;33;p5">
            <a:extLst>
              <a:ext uri="{FF2B5EF4-FFF2-40B4-BE49-F238E27FC236}">
                <a16:creationId xmlns:a16="http://schemas.microsoft.com/office/drawing/2014/main" id="{EF763D5E-4F35-FD18-D786-D3BEF86E2709}"/>
              </a:ext>
            </a:extLst>
          </p:cNvPr>
          <p:cNvSpPr txBox="1">
            <a:spLocks noGrp="1"/>
          </p:cNvSpPr>
          <p:nvPr>
            <p:ph type="body" idx="15"/>
          </p:nvPr>
        </p:nvSpPr>
        <p:spPr>
          <a:xfrm>
            <a:off x="9395637" y="4524751"/>
            <a:ext cx="2174580" cy="1398782"/>
          </a:xfrm>
          <a:prstGeom prst="rect">
            <a:avLst/>
          </a:prstGeom>
          <a:noFill/>
          <a:ln>
            <a:noFill/>
          </a:ln>
        </p:spPr>
        <p:txBody>
          <a:bodyPr spcFirstLastPara="1" wrap="square" lIns="274300" tIns="45700" rIns="45700" bIns="45700" anchor="t" anchorCtr="0">
            <a:noAutofit/>
          </a:bodyPr>
          <a:lstStyle>
            <a:lvl1pPr marL="64008" lvl="0" indent="0" algn="l">
              <a:lnSpc>
                <a:spcPct val="100000"/>
              </a:lnSpc>
              <a:spcBef>
                <a:spcPts val="0"/>
              </a:spcBef>
              <a:spcAft>
                <a:spcPts val="0"/>
              </a:spcAft>
              <a:buSzPts val="2592"/>
              <a:buNone/>
              <a:defRPr sz="18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Tree>
    <p:extLst>
      <p:ext uri="{BB962C8B-B14F-4D97-AF65-F5344CB8AC3E}">
        <p14:creationId xmlns:p14="http://schemas.microsoft.com/office/powerpoint/2010/main" val="266162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5 - Title, 2 subtitles, 2 body text">
  <p:cSld name="5 - Title, 2 subtitles, 2 body text">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620332" y="2412683"/>
            <a:ext cx="5280596"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37" name="Google Shape;37;p6"/>
          <p:cNvSpPr txBox="1">
            <a:spLocks noGrp="1"/>
          </p:cNvSpPr>
          <p:nvPr>
            <p:ph type="body" idx="2"/>
          </p:nvPr>
        </p:nvSpPr>
        <p:spPr>
          <a:xfrm>
            <a:off x="609600" y="3071958"/>
            <a:ext cx="5291328" cy="317644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8" name="Google Shape;38;p6"/>
          <p:cNvSpPr txBox="1">
            <a:spLocks noGrp="1"/>
          </p:cNvSpPr>
          <p:nvPr>
            <p:ph type="body" idx="3"/>
          </p:nvPr>
        </p:nvSpPr>
        <p:spPr>
          <a:xfrm>
            <a:off x="6291074" y="2412683"/>
            <a:ext cx="5283770"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39" name="Google Shape;39;p6"/>
          <p:cNvSpPr txBox="1">
            <a:spLocks noGrp="1"/>
          </p:cNvSpPr>
          <p:nvPr>
            <p:ph type="body" idx="4"/>
          </p:nvPr>
        </p:nvSpPr>
        <p:spPr>
          <a:xfrm>
            <a:off x="6291263" y="3072592"/>
            <a:ext cx="5300662" cy="317580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 b - Title, subtitle and body text">
  <p:cSld name="5 b - Title, subtitle and body 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20332" y="2412683"/>
            <a:ext cx="10968260"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43" name="Google Shape;43;p7"/>
          <p:cNvSpPr txBox="1">
            <a:spLocks noGrp="1"/>
          </p:cNvSpPr>
          <p:nvPr>
            <p:ph type="body" idx="2"/>
          </p:nvPr>
        </p:nvSpPr>
        <p:spPr>
          <a:xfrm>
            <a:off x="609599" y="3071958"/>
            <a:ext cx="10978993" cy="317644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 b - Title, body text (bigger), space for 2 graphics on the right side ">
  <p:cSld name="3 b - Title, body text (bigger), space for 2 graphics on the right side ">
    <p:spTree>
      <p:nvGrpSpPr>
        <p:cNvPr id="1" name="Shape 44"/>
        <p:cNvGrpSpPr/>
        <p:nvPr/>
      </p:nvGrpSpPr>
      <p:grpSpPr>
        <a:xfrm>
          <a:off x="0" y="0"/>
          <a:ext cx="0" cy="0"/>
          <a:chOff x="0" y="0"/>
          <a:chExt cx="0" cy="0"/>
        </a:xfrm>
      </p:grpSpPr>
      <p:sp>
        <p:nvSpPr>
          <p:cNvPr id="45" name="Google Shape;45;p8"/>
          <p:cNvSpPr txBox="1">
            <a:spLocks noGrp="1"/>
          </p:cNvSpPr>
          <p:nvPr>
            <p:ph type="title"/>
          </p:nvPr>
        </p:nvSpPr>
        <p:spPr>
          <a:xfrm>
            <a:off x="612489" y="1171640"/>
            <a:ext cx="10978994" cy="1159834"/>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8"/>
          <p:cNvSpPr txBox="1">
            <a:spLocks noGrp="1"/>
          </p:cNvSpPr>
          <p:nvPr>
            <p:ph type="body" idx="1"/>
          </p:nvPr>
        </p:nvSpPr>
        <p:spPr>
          <a:xfrm>
            <a:off x="616974" y="2422422"/>
            <a:ext cx="8561860" cy="382597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7" name="Google Shape;47;p8" descr="Place holder 1 for 1 small graphic placed on the right side of the content box, Place holder for graphic placed on the right side of the content box, column 1, row 1."/>
          <p:cNvSpPr>
            <a:spLocks noGrp="1"/>
          </p:cNvSpPr>
          <p:nvPr>
            <p:ph type="pic" idx="2"/>
          </p:nvPr>
        </p:nvSpPr>
        <p:spPr>
          <a:xfrm>
            <a:off x="9832678" y="2535023"/>
            <a:ext cx="1724152" cy="1153461"/>
          </a:xfrm>
          <a:prstGeom prst="rect">
            <a:avLst/>
          </a:prstGeom>
          <a:noFill/>
          <a:ln w="12700" cap="flat" cmpd="sng">
            <a:solidFill>
              <a:schemeClr val="dk1"/>
            </a:solidFill>
            <a:prstDash val="solid"/>
            <a:round/>
            <a:headEnd type="none" w="sm" len="sm"/>
            <a:tailEnd type="none" w="sm" len="sm"/>
          </a:ln>
        </p:spPr>
      </p:sp>
      <p:sp>
        <p:nvSpPr>
          <p:cNvPr id="48" name="Google Shape;48;p8" descr="Place holder 2 for 1 small graphic placed on the right side of the content box, column 1, row 2."/>
          <p:cNvSpPr>
            <a:spLocks noGrp="1"/>
          </p:cNvSpPr>
          <p:nvPr>
            <p:ph type="pic" idx="3"/>
          </p:nvPr>
        </p:nvSpPr>
        <p:spPr>
          <a:xfrm>
            <a:off x="9850874" y="3877976"/>
            <a:ext cx="1724152" cy="1153461"/>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3 - Title, body text, space for graphics on the right side ">
  <p:cSld name="3 - Title, body text, space for graphics on the right side ">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9"/>
          <p:cNvSpPr txBox="1">
            <a:spLocks noGrp="1"/>
          </p:cNvSpPr>
          <p:nvPr>
            <p:ph type="body" idx="1"/>
          </p:nvPr>
        </p:nvSpPr>
        <p:spPr>
          <a:xfrm>
            <a:off x="616974" y="2422422"/>
            <a:ext cx="5486400" cy="382597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2" name="Google Shape;52;p9" descr="Place holder for graphic placed on the right side of the content box."/>
          <p:cNvSpPr>
            <a:spLocks noGrp="1"/>
          </p:cNvSpPr>
          <p:nvPr>
            <p:ph type="pic" idx="2"/>
          </p:nvPr>
        </p:nvSpPr>
        <p:spPr>
          <a:xfrm>
            <a:off x="7235897" y="2567348"/>
            <a:ext cx="4355586" cy="2742304"/>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12949" y="1174805"/>
            <a:ext cx="10972800" cy="1143093"/>
          </a:xfrm>
          <a:prstGeom prst="rect">
            <a:avLst/>
          </a:prstGeom>
          <a:noFill/>
          <a:ln>
            <a:noFill/>
          </a:ln>
        </p:spPr>
        <p:txBody>
          <a:bodyPr spcFirstLastPara="1" wrap="square" lIns="0" tIns="182875" rIns="91425" bIns="45700" anchor="ctr" anchorCtr="0">
            <a:noAutofit/>
          </a:bodyPr>
          <a:lstStyle>
            <a:lvl1pPr marR="0" lvl="0" algn="l" rtl="0">
              <a:lnSpc>
                <a:spcPct val="80000"/>
              </a:lnSpc>
              <a:spcBef>
                <a:spcPts val="0"/>
              </a:spcBef>
              <a:spcAft>
                <a:spcPts val="0"/>
              </a:spcAft>
              <a:buClr>
                <a:srgbClr val="0C0C0C"/>
              </a:buClr>
              <a:buSzPts val="3600"/>
              <a:buFont typeface="Calibri"/>
              <a:buNone/>
              <a:defRPr sz="3600" b="1" i="0" u="none" strike="noStrike" cap="none">
                <a:solidFill>
                  <a:srgbClr val="0C0C0C"/>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1" name="Google Shape;11;p1"/>
          <p:cNvSpPr txBox="1">
            <a:spLocks noGrp="1"/>
          </p:cNvSpPr>
          <p:nvPr>
            <p:ph type="body" idx="1"/>
          </p:nvPr>
        </p:nvSpPr>
        <p:spPr>
          <a:xfrm>
            <a:off x="612949" y="2423160"/>
            <a:ext cx="10972799" cy="3825240"/>
          </a:xfrm>
          <a:prstGeom prst="rect">
            <a:avLst/>
          </a:prstGeom>
          <a:noFill/>
          <a:ln>
            <a:noFill/>
          </a:ln>
        </p:spPr>
        <p:txBody>
          <a:bodyPr spcFirstLastPara="1" wrap="square" lIns="274300" tIns="45700" rIns="45700" bIns="45700" anchor="t" anchorCtr="0">
            <a:noAutofit/>
          </a:bodyPr>
          <a:lstStyle>
            <a:lvl1pPr marL="457200" marR="0" lvl="0" indent="-411480" algn="l" rtl="0">
              <a:lnSpc>
                <a:spcPct val="100000"/>
              </a:lnSpc>
              <a:spcBef>
                <a:spcPts val="0"/>
              </a:spcBef>
              <a:spcAft>
                <a:spcPts val="0"/>
              </a:spcAft>
              <a:buClr>
                <a:srgbClr val="003399"/>
              </a:buClr>
              <a:buSzPts val="2880"/>
              <a:buFont typeface="Arial"/>
              <a:buChar char="•"/>
              <a:defRPr sz="2400" b="0" i="0" u="none" strike="noStrike" cap="none">
                <a:solidFill>
                  <a:schemeClr val="dk1"/>
                </a:solidFill>
                <a:latin typeface="Calibri"/>
                <a:ea typeface="Calibri"/>
                <a:cs typeface="Calibri"/>
                <a:sym typeface="Calibri"/>
              </a:defRPr>
            </a:lvl1pPr>
            <a:lvl2pPr marL="914400" marR="0" lvl="1" indent="-350519" algn="l" rtl="0">
              <a:lnSpc>
                <a:spcPct val="100000"/>
              </a:lnSpc>
              <a:spcBef>
                <a:spcPts val="600"/>
              </a:spcBef>
              <a:spcAft>
                <a:spcPts val="0"/>
              </a:spcAft>
              <a:buClr>
                <a:srgbClr val="003399"/>
              </a:buClr>
              <a:buSzPts val="1920"/>
              <a:buFont typeface="Courier New"/>
              <a:buChar char="o"/>
              <a:defRPr sz="24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600"/>
              </a:spcBef>
              <a:spcAft>
                <a:spcPts val="0"/>
              </a:spcAft>
              <a:buClr>
                <a:srgbClr val="003399"/>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3060" algn="l" rtl="0">
              <a:lnSpc>
                <a:spcPct val="90000"/>
              </a:lnSpc>
              <a:spcBef>
                <a:spcPts val="600"/>
              </a:spcBef>
              <a:spcAft>
                <a:spcPts val="0"/>
              </a:spcAft>
              <a:buClr>
                <a:schemeClr val="accent1"/>
              </a:buClr>
              <a:buSzPts val="1960"/>
              <a:buFont typeface="Noto Sans Symbols"/>
              <a:buChar char="▪"/>
              <a:defRPr sz="2800" b="0" i="0" u="none" strike="noStrike" cap="none">
                <a:solidFill>
                  <a:schemeClr val="dk1"/>
                </a:solidFill>
                <a:latin typeface="Calibri"/>
                <a:ea typeface="Calibri"/>
                <a:cs typeface="Calibri"/>
                <a:sym typeface="Calibri"/>
              </a:defRPr>
            </a:lvl4pPr>
            <a:lvl5pPr marL="2286000" marR="0" lvl="4" indent="-320039" algn="l" rtl="0">
              <a:lnSpc>
                <a:spcPct val="100000"/>
              </a:lnSpc>
              <a:spcBef>
                <a:spcPts val="400"/>
              </a:spcBef>
              <a:spcAft>
                <a:spcPts val="0"/>
              </a:spcAft>
              <a:buClr>
                <a:srgbClr val="003399"/>
              </a:buClr>
              <a:buSzPts val="1440"/>
              <a:buFont typeface="Courier New"/>
              <a:buChar char="o"/>
              <a:defRPr sz="2400" b="0" i="0" u="none" strike="noStrike" cap="none">
                <a:solidFill>
                  <a:schemeClr val="dk1"/>
                </a:solidFill>
                <a:latin typeface="Calibri"/>
                <a:ea typeface="Calibri"/>
                <a:cs typeface="Calibri"/>
                <a:sym typeface="Calibri"/>
              </a:defRPr>
            </a:lvl5pPr>
            <a:lvl6pPr marL="2743200" marR="0" lvl="5" indent="-365760" algn="l" rtl="0">
              <a:lnSpc>
                <a:spcPct val="100000"/>
              </a:lnSpc>
              <a:spcBef>
                <a:spcPts val="600"/>
              </a:spcBef>
              <a:spcAft>
                <a:spcPts val="0"/>
              </a:spcAft>
              <a:buClr>
                <a:srgbClr val="003399"/>
              </a:buClr>
              <a:buSzPts val="2160"/>
              <a:buFont typeface="Arial"/>
              <a:buChar char="•"/>
              <a:defRPr sz="2400" b="0" i="0" u="none" strike="noStrike" cap="none">
                <a:solidFill>
                  <a:schemeClr val="dk1"/>
                </a:solidFill>
                <a:latin typeface="Calibri"/>
                <a:ea typeface="Calibri"/>
                <a:cs typeface="Calibri"/>
                <a:sym typeface="Calibri"/>
              </a:defRPr>
            </a:lvl6pPr>
            <a:lvl7pPr marL="3200400" marR="0" lvl="6" indent="-406400" algn="l" rtl="0">
              <a:lnSpc>
                <a:spcPct val="90000"/>
              </a:lnSpc>
              <a:spcBef>
                <a:spcPts val="600"/>
              </a:spcBef>
              <a:spcAft>
                <a:spcPts val="0"/>
              </a:spcAft>
              <a:buClr>
                <a:srgbClr val="101820"/>
              </a:buClr>
              <a:buSzPts val="2800"/>
              <a:buFont typeface="Noto Sans Symbols"/>
              <a:buChar char="🢝"/>
              <a:defRPr sz="2800" b="0" i="0" u="none" strike="noStrike" cap="none">
                <a:solidFill>
                  <a:schemeClr val="dk1"/>
                </a:solidFill>
                <a:latin typeface="Twentieth Century"/>
                <a:ea typeface="Twentieth Century"/>
                <a:cs typeface="Twentieth Century"/>
                <a:sym typeface="Twentieth Century"/>
              </a:defRPr>
            </a:lvl7pPr>
            <a:lvl8pPr marL="3657600" marR="0" lvl="7" indent="-317500" algn="l" rtl="0">
              <a:lnSpc>
                <a:spcPct val="90000"/>
              </a:lnSpc>
              <a:spcBef>
                <a:spcPts val="1200"/>
              </a:spcBef>
              <a:spcAft>
                <a:spcPts val="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8pPr>
            <a:lvl9pPr marL="4114800" marR="0" lvl="8" indent="-317500" algn="l" rtl="0">
              <a:lnSpc>
                <a:spcPct val="90000"/>
              </a:lnSpc>
              <a:spcBef>
                <a:spcPts val="400"/>
              </a:spcBef>
              <a:spcAft>
                <a:spcPts val="40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12" name="Google Shape;12;p1" hidden="1"/>
          <p:cNvSpPr/>
          <p:nvPr/>
        </p:nvSpPr>
        <p:spPr>
          <a:xfrm flipH="1">
            <a:off x="12286311" y="3724"/>
            <a:ext cx="766751" cy="1133856"/>
          </a:xfrm>
          <a:prstGeom prst="rightArrow">
            <a:avLst>
              <a:gd name="adj1" fmla="val 50000"/>
              <a:gd name="adj2" fmla="val 50000"/>
            </a:avLst>
          </a:prstGeom>
          <a:solidFill>
            <a:srgbClr val="FFF2CC"/>
          </a:solidFill>
          <a:ln w="158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 name="Google Shape;13;p1" hidden="1"/>
          <p:cNvSpPr/>
          <p:nvPr/>
        </p:nvSpPr>
        <p:spPr>
          <a:xfrm>
            <a:off x="-856873" y="-933"/>
            <a:ext cx="766751" cy="1133856"/>
          </a:xfrm>
          <a:prstGeom prst="rightArrow">
            <a:avLst>
              <a:gd name="adj1" fmla="val 50000"/>
              <a:gd name="adj2" fmla="val 50000"/>
            </a:avLst>
          </a:prstGeom>
          <a:solidFill>
            <a:srgbClr val="FFF2CC"/>
          </a:solidFill>
          <a:ln w="158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
          <p:cNvSpPr txBox="1"/>
          <p:nvPr/>
        </p:nvSpPr>
        <p:spPr>
          <a:xfrm>
            <a:off x="11548677" y="6528872"/>
            <a:ext cx="606252" cy="307777"/>
          </a:xfrm>
          <a:prstGeom prst="rect">
            <a:avLst/>
          </a:prstGeom>
          <a:noFill/>
          <a:ln w="9525" cap="flat" cmpd="sng">
            <a:solidFill>
              <a:schemeClr val="l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fld id="{00000000-1234-1234-1234-123412341234}" type="slidenum">
              <a:rPr lang="en-US" sz="1400" b="0" i="0" u="none" strike="noStrike" cap="none">
                <a:solidFill>
                  <a:schemeClr val="dk1"/>
                </a:solidFill>
                <a:latin typeface="Calibri"/>
                <a:ea typeface="Calibri"/>
                <a:cs typeface="Calibri"/>
                <a:sym typeface="Calibri"/>
              </a:rPr>
              <a:t>‹#›</a:t>
            </a:fld>
            <a:endParaRPr sz="1400" b="0" i="0" u="none" strike="noStrike" cap="none">
              <a:solidFill>
                <a:schemeClr val="dk1"/>
              </a:solidFill>
              <a:latin typeface="Calibri"/>
              <a:ea typeface="Calibri"/>
              <a:cs typeface="Calibri"/>
              <a:sym typeface="Calibri"/>
            </a:endParaRPr>
          </a:p>
        </p:txBody>
      </p:sp>
      <p:sp>
        <p:nvSpPr>
          <p:cNvPr id="15" name="Google Shape;15;p1"/>
          <p:cNvSpPr/>
          <p:nvPr/>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Twentieth Century"/>
              <a:buNone/>
            </a:pPr>
            <a:endParaRPr sz="1800" b="0" i="0" u="none" strike="noStrike" cap="none">
              <a:solidFill>
                <a:schemeClr val="lt1"/>
              </a:solidFill>
              <a:latin typeface="Calibri"/>
              <a:ea typeface="Calibri"/>
              <a:cs typeface="Calibri"/>
              <a:sym typeface="Calibri"/>
            </a:endParaRPr>
          </a:p>
        </p:txBody>
      </p:sp>
      <p:sp>
        <p:nvSpPr>
          <p:cNvPr id="16" name="Google Shape;16;p1"/>
          <p:cNvSpPr/>
          <p:nvPr/>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Twentieth Century"/>
              <a:buNone/>
            </a:pPr>
            <a:endParaRPr sz="1800" b="0" i="0" u="none" strike="noStrike" cap="none">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69" r:id="rId5"/>
    <p:sldLayoutId id="2147483652" r:id="rId6"/>
    <p:sldLayoutId id="2147483653" r:id="rId7"/>
    <p:sldLayoutId id="2147483654" r:id="rId8"/>
    <p:sldLayoutId id="2147483655" r:id="rId9"/>
    <p:sldLayoutId id="2147483656" r:id="rId10"/>
    <p:sldLayoutId id="2147483657" r:id="rId11"/>
    <p:sldLayoutId id="2147483658" r:id="rId12"/>
    <p:sldLayoutId id="2147483668" r:id="rId13"/>
    <p:sldLayoutId id="2147483659" r:id="rId14"/>
    <p:sldLayoutId id="2147483660" r:id="rId15"/>
    <p:sldLayoutId id="2147483661" r:id="rId1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720">
          <p15:clr>
            <a:srgbClr val="F26B43"/>
          </p15:clr>
        </p15:guide>
        <p15:guide id="2" pos="552">
          <p15:clr>
            <a:srgbClr val="F26B43"/>
          </p15:clr>
        </p15:guide>
        <p15:guide id="3" orient="horz">
          <p15:clr>
            <a:srgbClr val="F26B43"/>
          </p15:clr>
        </p15:guide>
        <p15:guide id="4" orient="horz" pos="4320">
          <p15:clr>
            <a:srgbClr val="F26B43"/>
          </p15:clr>
        </p15:guide>
        <p15:guide id="5" orient="horz" pos="3936">
          <p15:clr>
            <a:srgbClr val="F26B43"/>
          </p15:clr>
        </p15:guide>
        <p15:guide id="6" orient="horz" pos="1464">
          <p15:clr>
            <a:srgbClr val="F26B43"/>
          </p15:clr>
        </p15:guide>
        <p15:guide id="7" orient="horz" pos="1512">
          <p15:clr>
            <a:srgbClr val="F26B43"/>
          </p15:clr>
        </p15:guide>
        <p15:guide id="8" pos="384">
          <p15:clr>
            <a:srgbClr val="F26B43"/>
          </p15:clr>
        </p15:guide>
        <p15:guide id="9" pos="3840">
          <p15:clr>
            <a:srgbClr val="F26B43"/>
          </p15:clr>
        </p15:guide>
        <p15:guide id="10" pos="729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fipp.org/Collateral/briefcase/briefcase_vol2_no1.pdf"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http://www.ectacenter.org/~pdfs/topics/families/AgreedUponPractices_FinalDraft2_01_08.pdf"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hyperlink" Target="http://www.siskin.org/downloads/Steps_to_Build_a_Functional_Child_Outcome.pdf" TargetMode="External"/><Relationship Id="rId5" Type="http://schemas.openxmlformats.org/officeDocument/2006/relationships/hyperlink" Target="http://www.ectacenter.org/topics/families/famresources.asp" TargetMode="External"/><Relationship Id="rId4" Type="http://schemas.openxmlformats.org/officeDocument/2006/relationships/hyperlink" Target="https://ectacenter.org/~pdfs/pubs/rating-ifsp.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fippcase.org/briefcase/briefcase_vol2_no1.pdf"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www.fipp.org/Collateral/briefcase/briefcase_vol2_no1.pdf"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siskin.org/downloads/Steps_to_Build_a_Functional_Child_Outcome.pdf"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txBox="1">
            <a:spLocks noGrp="1"/>
          </p:cNvSpPr>
          <p:nvPr>
            <p:ph type="ctrTitle"/>
          </p:nvPr>
        </p:nvSpPr>
        <p:spPr>
          <a:xfrm>
            <a:off x="3414157" y="1156648"/>
            <a:ext cx="8192942" cy="1907022"/>
          </a:xfrm>
          <a:prstGeom prst="rect">
            <a:avLst/>
          </a:prstGeom>
          <a:noFill/>
          <a:ln>
            <a:noFill/>
          </a:ln>
        </p:spPr>
        <p:txBody>
          <a:bodyPr spcFirstLastPara="1" wrap="square" lIns="0" tIns="457200" rIns="91425" bIns="45700" anchor="ctr" anchorCtr="0">
            <a:noAutofit/>
          </a:bodyPr>
          <a:lstStyle/>
          <a:p>
            <a:pPr marL="0" lvl="0" indent="0" algn="l" rtl="0">
              <a:lnSpc>
                <a:spcPct val="80000"/>
              </a:lnSpc>
              <a:spcBef>
                <a:spcPts val="0"/>
              </a:spcBef>
              <a:spcAft>
                <a:spcPts val="0"/>
              </a:spcAft>
              <a:buClr>
                <a:srgbClr val="101820"/>
              </a:buClr>
              <a:buSzPts val="3600"/>
              <a:buFont typeface="Calibri"/>
              <a:buNone/>
            </a:pPr>
            <a:r>
              <a:rPr lang="en-US" dirty="0"/>
              <a:t>Building Futures: Writing Meaningful Functional Outcomes for Early Intervention</a:t>
            </a:r>
            <a:endParaRPr dirty="0"/>
          </a:p>
        </p:txBody>
      </p:sp>
      <p:pic>
        <p:nvPicPr>
          <p:cNvPr id="107" name="Google Shape;107;p21" descr="Charting the Cs logo. Cooperation, Communication and Collaboration."/>
          <p:cNvPicPr preferRelativeResize="0">
            <a:picLocks noGrp="1"/>
          </p:cNvPicPr>
          <p:nvPr>
            <p:ph type="pic" idx="3"/>
          </p:nvPr>
        </p:nvPicPr>
        <p:blipFill rotWithShape="1">
          <a:blip r:embed="rId3">
            <a:alphaModFix/>
          </a:blip>
          <a:srcRect t="337" b="-62990"/>
          <a:stretch/>
        </p:blipFill>
        <p:spPr>
          <a:xfrm>
            <a:off x="177782" y="1227906"/>
            <a:ext cx="2852755" cy="1055372"/>
          </a:xfrm>
          <a:prstGeom prst="rect">
            <a:avLst/>
          </a:prstGeom>
          <a:noFill/>
          <a:ln>
            <a:noFill/>
          </a:ln>
        </p:spPr>
      </p:pic>
      <p:sp>
        <p:nvSpPr>
          <p:cNvPr id="108" name="Google Shape;108;p21"/>
          <p:cNvSpPr txBox="1">
            <a:spLocks noGrp="1"/>
          </p:cNvSpPr>
          <p:nvPr>
            <p:ph type="body" idx="2"/>
          </p:nvPr>
        </p:nvSpPr>
        <p:spPr>
          <a:xfrm>
            <a:off x="92075" y="2891911"/>
            <a:ext cx="2938463" cy="3086857"/>
          </a:xfrm>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SzPts val="2880"/>
              <a:buNone/>
            </a:pPr>
            <a:r>
              <a:rPr lang="en-US" dirty="0">
                <a:solidFill>
                  <a:srgbClr val="0C0C0C"/>
                </a:solidFill>
              </a:rPr>
              <a:t>Charting the Cs Conference 2025:</a:t>
            </a:r>
            <a:endParaRPr dirty="0"/>
          </a:p>
          <a:p>
            <a:pPr marL="0" lvl="0" indent="0" algn="l" rtl="0">
              <a:lnSpc>
                <a:spcPct val="100000"/>
              </a:lnSpc>
              <a:spcBef>
                <a:spcPts val="800"/>
              </a:spcBef>
              <a:spcAft>
                <a:spcPts val="0"/>
              </a:spcAft>
              <a:buSzPts val="2880"/>
              <a:buNone/>
            </a:pPr>
            <a:r>
              <a:rPr lang="en-US" i="1" dirty="0">
                <a:solidFill>
                  <a:srgbClr val="0C0C0C"/>
                </a:solidFill>
              </a:rPr>
              <a:t>To Literacy and Beyond</a:t>
            </a:r>
            <a:endParaRPr dirty="0"/>
          </a:p>
          <a:p>
            <a:pPr marL="0" lvl="0" indent="0" algn="l" rtl="0">
              <a:lnSpc>
                <a:spcPct val="100000"/>
              </a:lnSpc>
              <a:spcBef>
                <a:spcPts val="2000"/>
              </a:spcBef>
              <a:spcAft>
                <a:spcPts val="0"/>
              </a:spcAft>
              <a:buSzPts val="2880"/>
              <a:buNone/>
            </a:pPr>
            <a:r>
              <a:rPr lang="en-US" dirty="0">
                <a:solidFill>
                  <a:srgbClr val="0C0C0C"/>
                </a:solidFill>
              </a:rPr>
              <a:t>Cooperation </a:t>
            </a:r>
            <a:br>
              <a:rPr lang="en-US" dirty="0">
                <a:solidFill>
                  <a:srgbClr val="0C0C0C"/>
                </a:solidFill>
              </a:rPr>
            </a:br>
            <a:r>
              <a:rPr lang="en-US" dirty="0">
                <a:solidFill>
                  <a:srgbClr val="0C0C0C"/>
                </a:solidFill>
              </a:rPr>
              <a:t>Communication </a:t>
            </a:r>
            <a:br>
              <a:rPr lang="en-US" dirty="0">
                <a:solidFill>
                  <a:srgbClr val="0C0C0C"/>
                </a:solidFill>
              </a:rPr>
            </a:br>
            <a:r>
              <a:rPr lang="en-US" dirty="0">
                <a:solidFill>
                  <a:srgbClr val="0C0C0C"/>
                </a:solidFill>
              </a:rPr>
              <a:t>Collaboration</a:t>
            </a:r>
            <a:endParaRPr dirty="0"/>
          </a:p>
        </p:txBody>
      </p:sp>
      <p:sp>
        <p:nvSpPr>
          <p:cNvPr id="109" name="Google Shape;109;p21"/>
          <p:cNvSpPr txBox="1">
            <a:spLocks noGrp="1"/>
          </p:cNvSpPr>
          <p:nvPr>
            <p:ph type="body" idx="1"/>
          </p:nvPr>
        </p:nvSpPr>
        <p:spPr>
          <a:xfrm>
            <a:off x="3414156" y="3180472"/>
            <a:ext cx="8193643" cy="2534528"/>
          </a:xfrm>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SzPts val="2880"/>
              <a:buNone/>
            </a:pPr>
            <a:r>
              <a:rPr lang="en-US" dirty="0"/>
              <a:t>April 30th, 2025</a:t>
            </a:r>
            <a:endParaRPr dirty="0"/>
          </a:p>
          <a:p>
            <a:pPr marL="0" lvl="0" indent="0" algn="l" rtl="0">
              <a:lnSpc>
                <a:spcPct val="100000"/>
              </a:lnSpc>
              <a:spcBef>
                <a:spcPts val="600"/>
              </a:spcBef>
              <a:spcAft>
                <a:spcPts val="0"/>
              </a:spcAft>
              <a:buSzPts val="2880"/>
              <a:buNone/>
            </a:pPr>
            <a:r>
              <a:rPr lang="en-US" dirty="0"/>
              <a:t>Becky Wheeler, ECSE Coordinator Zumbro Education District</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2" name="Title 1">
            <a:extLst>
              <a:ext uri="{FF2B5EF4-FFF2-40B4-BE49-F238E27FC236}">
                <a16:creationId xmlns:a16="http://schemas.microsoft.com/office/drawing/2014/main" id="{BCEEDD9F-12FA-79A1-2607-537A712B0932}"/>
              </a:ext>
            </a:extLst>
          </p:cNvPr>
          <p:cNvSpPr>
            <a:spLocks noGrp="1"/>
          </p:cNvSpPr>
          <p:nvPr>
            <p:ph type="title"/>
          </p:nvPr>
        </p:nvSpPr>
        <p:spPr/>
        <p:txBody>
          <a:bodyPr/>
          <a:lstStyle/>
          <a:p>
            <a:r>
              <a:rPr lang="en-US" dirty="0"/>
              <a:t>Third Word Rule</a:t>
            </a:r>
          </a:p>
        </p:txBody>
      </p:sp>
      <p:sp>
        <p:nvSpPr>
          <p:cNvPr id="3" name="Text Placeholder 2">
            <a:extLst>
              <a:ext uri="{FF2B5EF4-FFF2-40B4-BE49-F238E27FC236}">
                <a16:creationId xmlns:a16="http://schemas.microsoft.com/office/drawing/2014/main" id="{A4E54BEE-91A3-FF2E-78CC-080493BCADBD}"/>
              </a:ext>
            </a:extLst>
          </p:cNvPr>
          <p:cNvSpPr>
            <a:spLocks noGrp="1"/>
          </p:cNvSpPr>
          <p:nvPr>
            <p:ph type="body" idx="1"/>
          </p:nvPr>
        </p:nvSpPr>
        <p:spPr>
          <a:xfrm>
            <a:off x="612488" y="2421566"/>
            <a:ext cx="10978994" cy="2416248"/>
          </a:xfrm>
        </p:spPr>
        <p:txBody>
          <a:bodyPr/>
          <a:lstStyle/>
          <a:p>
            <a:pPr>
              <a:spcBef>
                <a:spcPts val="600"/>
              </a:spcBef>
              <a:spcAft>
                <a:spcPts val="1200"/>
              </a:spcAft>
            </a:pPr>
            <a:r>
              <a:rPr lang="en-US" dirty="0"/>
              <a:t>The third word of IFSP child outcome statement should be </a:t>
            </a:r>
            <a:r>
              <a:rPr lang="en-US" b="1" dirty="0"/>
              <a:t>a contextualized action that is functional</a:t>
            </a:r>
            <a:r>
              <a:rPr lang="en-US" dirty="0"/>
              <a:t>.</a:t>
            </a:r>
          </a:p>
          <a:p>
            <a:pPr>
              <a:spcBef>
                <a:spcPts val="600"/>
              </a:spcBef>
              <a:spcAft>
                <a:spcPts val="1200"/>
              </a:spcAft>
            </a:pPr>
            <a:r>
              <a:rPr lang="en-US" b="1" dirty="0"/>
              <a:t>Example: </a:t>
            </a:r>
            <a:r>
              <a:rPr lang="en-US" dirty="0"/>
              <a:t>“Kim will </a:t>
            </a:r>
            <a:r>
              <a:rPr lang="en-US" b="1" u="sng" dirty="0"/>
              <a:t>eat</a:t>
            </a:r>
            <a:r>
              <a:rPr lang="en-US" dirty="0"/>
              <a:t> with her family at mealtime eating the foods they eat.”</a:t>
            </a:r>
          </a:p>
        </p:txBody>
      </p:sp>
      <p:sp>
        <p:nvSpPr>
          <p:cNvPr id="167" name="Google Shape;167;p30"/>
          <p:cNvSpPr txBox="1"/>
          <p:nvPr/>
        </p:nvSpPr>
        <p:spPr>
          <a:xfrm>
            <a:off x="4284920" y="5052242"/>
            <a:ext cx="7306561"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7F7F7F"/>
              </a:buClr>
              <a:buSzPts val="1100"/>
              <a:buFont typeface="Arial"/>
              <a:buNone/>
            </a:pPr>
            <a:r>
              <a:rPr lang="en-US" sz="1800" b="0" i="0" u="none" strike="noStrike" cap="none" dirty="0">
                <a:solidFill>
                  <a:schemeClr val="tx1"/>
                </a:solidFill>
                <a:latin typeface="Calibri" panose="020F0502020204030204" pitchFamily="34" charset="0"/>
                <a:cs typeface="Calibri" panose="020F0502020204030204" pitchFamily="34" charset="0"/>
                <a:sym typeface="Arial"/>
              </a:rPr>
              <a:t>Shelden, M. L., &amp; Rush, D. D. (2009). Tips and Techniques for Developing Participation-Based IFSP Outcome Statements. Briefcase, 2(1).  Retrieved from </a:t>
            </a:r>
            <a:r>
              <a:rPr lang="en-US" sz="1800" b="0" i="0" u="sng" strike="noStrike" cap="none" dirty="0">
                <a:solidFill>
                  <a:schemeClr val="tx1"/>
                </a:solidFill>
                <a:latin typeface="Calibri" panose="020F0502020204030204" pitchFamily="34" charset="0"/>
                <a:cs typeface="Calibri" panose="020F0502020204030204" pitchFamily="34" charset="0"/>
                <a:sym typeface="Arial"/>
                <a:hlinkClick r:id="rId3">
                  <a:extLst>
                    <a:ext uri="{A12FA001-AC4F-418D-AE19-62706E023703}">
                      <ahyp:hlinkClr xmlns:ahyp="http://schemas.microsoft.com/office/drawing/2018/hyperlinkcolor" val="tx"/>
                    </a:ext>
                  </a:extLst>
                </a:hlinkClick>
              </a:rPr>
              <a:t>http://www.fipp.org/Collateral/briefcase/briefcase_vol2_no1.pdf</a:t>
            </a:r>
            <a:r>
              <a:rPr lang="en-US" sz="1800" b="0" i="0" u="none" strike="noStrike" cap="none" dirty="0">
                <a:solidFill>
                  <a:schemeClr val="tx1"/>
                </a:solidFill>
                <a:latin typeface="Calibri" panose="020F0502020204030204" pitchFamily="34" charset="0"/>
                <a:cs typeface="Calibri" panose="020F0502020204030204" pitchFamily="34" charset="0"/>
                <a:sym typeface="Arial"/>
              </a:rPr>
              <a:t> </a:t>
            </a:r>
            <a:endParaRPr sz="18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3" name="Title 2">
            <a:extLst>
              <a:ext uri="{FF2B5EF4-FFF2-40B4-BE49-F238E27FC236}">
                <a16:creationId xmlns:a16="http://schemas.microsoft.com/office/drawing/2014/main" id="{12D65BD1-C77B-B3D4-2D3D-0A7F98D8FE95}"/>
              </a:ext>
            </a:extLst>
          </p:cNvPr>
          <p:cNvSpPr>
            <a:spLocks noGrp="1"/>
          </p:cNvSpPr>
          <p:nvPr>
            <p:ph type="title"/>
          </p:nvPr>
        </p:nvSpPr>
        <p:spPr/>
        <p:txBody>
          <a:bodyPr/>
          <a:lstStyle/>
          <a:p>
            <a:r>
              <a:rPr lang="en-US" dirty="0"/>
              <a:t>Developing Criteria, Procedures, and Timelines</a:t>
            </a:r>
          </a:p>
        </p:txBody>
      </p:sp>
      <p:sp>
        <p:nvSpPr>
          <p:cNvPr id="2" name="Text Placeholder 1">
            <a:extLst>
              <a:ext uri="{FF2B5EF4-FFF2-40B4-BE49-F238E27FC236}">
                <a16:creationId xmlns:a16="http://schemas.microsoft.com/office/drawing/2014/main" id="{1F9D602A-BDF6-DE72-856C-8116EA73CD49}"/>
              </a:ext>
            </a:extLst>
          </p:cNvPr>
          <p:cNvSpPr>
            <a:spLocks noGrp="1"/>
          </p:cNvSpPr>
          <p:nvPr>
            <p:ph type="body" idx="1"/>
          </p:nvPr>
        </p:nvSpPr>
        <p:spPr/>
        <p:txBody>
          <a:bodyPr/>
          <a:lstStyle/>
          <a:p>
            <a:pPr>
              <a:spcAft>
                <a:spcPts val="1200"/>
              </a:spcAft>
            </a:pPr>
            <a:r>
              <a:rPr lang="en-US" b="1" dirty="0"/>
              <a:t>What </a:t>
            </a:r>
            <a:r>
              <a:rPr lang="en-US" dirty="0"/>
              <a:t>are the ways in which the family and team will work toward achieving this outcome?  </a:t>
            </a:r>
          </a:p>
          <a:p>
            <a:pPr>
              <a:spcAft>
                <a:spcPts val="1200"/>
              </a:spcAft>
            </a:pPr>
            <a:r>
              <a:rPr lang="en-US" b="1" dirty="0"/>
              <a:t>Who </a:t>
            </a:r>
            <a:r>
              <a:rPr lang="en-US" dirty="0"/>
              <a:t>will help and what will they do? </a:t>
            </a:r>
          </a:p>
          <a:p>
            <a:pPr>
              <a:spcAft>
                <a:spcPts val="1200"/>
              </a:spcAft>
            </a:pPr>
            <a:r>
              <a:rPr lang="en-US" b="1" dirty="0"/>
              <a:t>How </a:t>
            </a:r>
            <a:r>
              <a:rPr lang="en-US" dirty="0"/>
              <a:t>will the team know they’ve made progress or if revisions are needed to outcomes or services?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3" name="Title 2">
            <a:extLst>
              <a:ext uri="{FF2B5EF4-FFF2-40B4-BE49-F238E27FC236}">
                <a16:creationId xmlns:a16="http://schemas.microsoft.com/office/drawing/2014/main" id="{7570B451-0428-18E1-52EE-D99A9061B573}"/>
              </a:ext>
            </a:extLst>
          </p:cNvPr>
          <p:cNvSpPr>
            <a:spLocks noGrp="1"/>
          </p:cNvSpPr>
          <p:nvPr>
            <p:ph type="title"/>
          </p:nvPr>
        </p:nvSpPr>
        <p:spPr/>
        <p:txBody>
          <a:bodyPr/>
          <a:lstStyle/>
          <a:p>
            <a:r>
              <a:rPr lang="en-US" dirty="0"/>
              <a:t>High-Quality Functional IFSP Outcomes</a:t>
            </a:r>
          </a:p>
        </p:txBody>
      </p:sp>
      <p:sp>
        <p:nvSpPr>
          <p:cNvPr id="2" name="Text Placeholder 1">
            <a:extLst>
              <a:ext uri="{FF2B5EF4-FFF2-40B4-BE49-F238E27FC236}">
                <a16:creationId xmlns:a16="http://schemas.microsoft.com/office/drawing/2014/main" id="{8B83666A-D3B0-951B-7643-46D8C17E30ED}"/>
              </a:ext>
            </a:extLst>
          </p:cNvPr>
          <p:cNvSpPr>
            <a:spLocks noGrp="1"/>
          </p:cNvSpPr>
          <p:nvPr>
            <p:ph type="body" idx="1"/>
          </p:nvPr>
        </p:nvSpPr>
        <p:spPr>
          <a:xfrm>
            <a:off x="612488" y="2421566"/>
            <a:ext cx="10978994" cy="3826834"/>
          </a:xfrm>
        </p:spPr>
        <p:txBody>
          <a:bodyPr/>
          <a:lstStyle/>
          <a:p>
            <a:pPr>
              <a:spcBef>
                <a:spcPts val="600"/>
              </a:spcBef>
              <a:spcAft>
                <a:spcPts val="600"/>
              </a:spcAft>
            </a:pPr>
            <a:r>
              <a:rPr lang="en-US" dirty="0"/>
              <a:t>Necessary and functional for child’s and family’s life </a:t>
            </a:r>
          </a:p>
          <a:p>
            <a:pPr>
              <a:spcBef>
                <a:spcPts val="600"/>
              </a:spcBef>
              <a:spcAft>
                <a:spcPts val="600"/>
              </a:spcAft>
            </a:pPr>
            <a:r>
              <a:rPr lang="en-US" dirty="0"/>
              <a:t>Reflect real-life contextualized settings</a:t>
            </a:r>
          </a:p>
          <a:p>
            <a:pPr>
              <a:spcBef>
                <a:spcPts val="600"/>
              </a:spcBef>
              <a:spcAft>
                <a:spcPts val="600"/>
              </a:spcAft>
            </a:pPr>
            <a:r>
              <a:rPr lang="en-US" dirty="0"/>
              <a:t>Crosses developmental domains and is discipline-free</a:t>
            </a:r>
          </a:p>
          <a:p>
            <a:pPr>
              <a:spcBef>
                <a:spcPts val="600"/>
              </a:spcBef>
              <a:spcAft>
                <a:spcPts val="600"/>
              </a:spcAft>
            </a:pPr>
            <a:r>
              <a:rPr lang="en-US" dirty="0"/>
              <a:t>Jargon-free, clear and simple </a:t>
            </a:r>
          </a:p>
          <a:p>
            <a:pPr>
              <a:spcBef>
                <a:spcPts val="600"/>
              </a:spcBef>
              <a:spcAft>
                <a:spcPts val="600"/>
              </a:spcAft>
            </a:pPr>
            <a:r>
              <a:rPr lang="en-US" dirty="0"/>
              <a:t>Emphasize the positive, not the negative</a:t>
            </a:r>
          </a:p>
          <a:p>
            <a:pPr>
              <a:spcBef>
                <a:spcPts val="600"/>
              </a:spcBef>
              <a:spcAft>
                <a:spcPts val="600"/>
              </a:spcAft>
            </a:pPr>
            <a:r>
              <a:rPr lang="en-US" dirty="0"/>
              <a:t>Uses active words rather than passive words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2" name="Title 1">
            <a:extLst>
              <a:ext uri="{FF2B5EF4-FFF2-40B4-BE49-F238E27FC236}">
                <a16:creationId xmlns:a16="http://schemas.microsoft.com/office/drawing/2014/main" id="{61D88ECF-3523-F437-79CE-84AECF2EBC97}"/>
              </a:ext>
            </a:extLst>
          </p:cNvPr>
          <p:cNvSpPr>
            <a:spLocks noGrp="1"/>
          </p:cNvSpPr>
          <p:nvPr>
            <p:ph type="title"/>
          </p:nvPr>
        </p:nvSpPr>
        <p:spPr/>
        <p:txBody>
          <a:bodyPr/>
          <a:lstStyle/>
          <a:p>
            <a:r>
              <a:rPr lang="en-US" dirty="0"/>
              <a:t>Criteria Definitions</a:t>
            </a:r>
          </a:p>
        </p:txBody>
      </p:sp>
      <p:sp>
        <p:nvSpPr>
          <p:cNvPr id="3" name="Text Placeholder 2">
            <a:extLst>
              <a:ext uri="{FF2B5EF4-FFF2-40B4-BE49-F238E27FC236}">
                <a16:creationId xmlns:a16="http://schemas.microsoft.com/office/drawing/2014/main" id="{84F2E9B0-5FAB-6D21-4B07-4B5DBBD94340}"/>
              </a:ext>
            </a:extLst>
          </p:cNvPr>
          <p:cNvSpPr>
            <a:spLocks noGrp="1"/>
          </p:cNvSpPr>
          <p:nvPr>
            <p:ph type="body" idx="1"/>
          </p:nvPr>
        </p:nvSpPr>
        <p:spPr/>
        <p:txBody>
          <a:bodyPr/>
          <a:lstStyle/>
          <a:p>
            <a:pPr>
              <a:spcBef>
                <a:spcPts val="600"/>
              </a:spcBef>
              <a:spcAft>
                <a:spcPts val="600"/>
              </a:spcAft>
            </a:pPr>
            <a:r>
              <a:rPr lang="en-US" dirty="0"/>
              <a:t>Necessary and functional for child’s and family’s life</a:t>
            </a:r>
          </a:p>
          <a:p>
            <a:pPr>
              <a:spcBef>
                <a:spcPts val="600"/>
              </a:spcBef>
              <a:spcAft>
                <a:spcPts val="600"/>
              </a:spcAft>
            </a:pPr>
            <a:r>
              <a:rPr lang="en-US" dirty="0"/>
              <a:t>Supports participation in community life and family activities </a:t>
            </a:r>
          </a:p>
          <a:p>
            <a:pPr>
              <a:spcBef>
                <a:spcPts val="600"/>
              </a:spcBef>
              <a:spcAft>
                <a:spcPts val="600"/>
              </a:spcAft>
            </a:pPr>
            <a:r>
              <a:rPr lang="en-US" dirty="0"/>
              <a:t>Based up on what is important to the family</a:t>
            </a:r>
          </a:p>
          <a:p>
            <a:pPr>
              <a:spcBef>
                <a:spcPts val="600"/>
              </a:spcBef>
              <a:spcAft>
                <a:spcPts val="600"/>
              </a:spcAft>
            </a:pPr>
            <a:r>
              <a:rPr lang="en-US" dirty="0"/>
              <a:t>Supports child’s progress towards outcomes</a:t>
            </a:r>
          </a:p>
          <a:p>
            <a:pPr>
              <a:spcBef>
                <a:spcPts val="600"/>
              </a:spcBef>
              <a:spcAft>
                <a:spcPts val="600"/>
              </a:spcAft>
            </a:pPr>
            <a:r>
              <a:rPr lang="en-US" dirty="0"/>
              <a:t>It is not based on what the practitioner thinks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2" name="Title 1">
            <a:extLst>
              <a:ext uri="{FF2B5EF4-FFF2-40B4-BE49-F238E27FC236}">
                <a16:creationId xmlns:a16="http://schemas.microsoft.com/office/drawing/2014/main" id="{A296A070-F437-E265-41BB-6CFD8CB5D593}"/>
              </a:ext>
            </a:extLst>
          </p:cNvPr>
          <p:cNvSpPr>
            <a:spLocks noGrp="1"/>
          </p:cNvSpPr>
          <p:nvPr>
            <p:ph type="title"/>
          </p:nvPr>
        </p:nvSpPr>
        <p:spPr/>
        <p:txBody>
          <a:bodyPr/>
          <a:lstStyle/>
          <a:p>
            <a:r>
              <a:rPr lang="en-US" dirty="0"/>
              <a:t>Continued 1, Criteria Definitions</a:t>
            </a:r>
          </a:p>
        </p:txBody>
      </p:sp>
      <p:sp>
        <p:nvSpPr>
          <p:cNvPr id="3" name="Text Placeholder 2">
            <a:extLst>
              <a:ext uri="{FF2B5EF4-FFF2-40B4-BE49-F238E27FC236}">
                <a16:creationId xmlns:a16="http://schemas.microsoft.com/office/drawing/2014/main" id="{7DE55623-864B-E9D1-93D4-1D97F5446287}"/>
              </a:ext>
            </a:extLst>
          </p:cNvPr>
          <p:cNvSpPr>
            <a:spLocks noGrp="1"/>
          </p:cNvSpPr>
          <p:nvPr>
            <p:ph type="body" idx="1"/>
          </p:nvPr>
        </p:nvSpPr>
        <p:spPr>
          <a:xfrm>
            <a:off x="612488" y="2421566"/>
            <a:ext cx="10978994" cy="3826834"/>
          </a:xfrm>
        </p:spPr>
        <p:txBody>
          <a:bodyPr/>
          <a:lstStyle/>
          <a:p>
            <a:r>
              <a:rPr lang="en-US" b="1" dirty="0"/>
              <a:t>Reflects real-life, contextualized settings</a:t>
            </a:r>
          </a:p>
          <a:p>
            <a:pPr lvl="1"/>
            <a:r>
              <a:rPr lang="en-US" dirty="0"/>
              <a:t>Everyday activity settings and routines for the child and family	</a:t>
            </a:r>
          </a:p>
          <a:p>
            <a:pPr lvl="2"/>
            <a:r>
              <a:rPr lang="en-US" dirty="0"/>
              <a:t>Includes typical routines such as meal time</a:t>
            </a:r>
          </a:p>
          <a:p>
            <a:pPr lvl="2"/>
            <a:r>
              <a:rPr lang="en-US" dirty="0"/>
              <a:t>Also includes routines and activities specific to the family.</a:t>
            </a:r>
          </a:p>
          <a:p>
            <a:r>
              <a:rPr lang="en-US" b="1" i="1" dirty="0"/>
              <a:t>Test items are not real-life or contextualized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 name="Title 1">
            <a:extLst>
              <a:ext uri="{FF2B5EF4-FFF2-40B4-BE49-F238E27FC236}">
                <a16:creationId xmlns:a16="http://schemas.microsoft.com/office/drawing/2014/main" id="{A3B28A36-1372-1208-F95E-4BDBFBFE6E76}"/>
              </a:ext>
            </a:extLst>
          </p:cNvPr>
          <p:cNvSpPr>
            <a:spLocks noGrp="1"/>
          </p:cNvSpPr>
          <p:nvPr>
            <p:ph type="title"/>
          </p:nvPr>
        </p:nvSpPr>
        <p:spPr/>
        <p:txBody>
          <a:bodyPr/>
          <a:lstStyle/>
          <a:p>
            <a:r>
              <a:rPr lang="en-US" dirty="0"/>
              <a:t>Continued 2, Criteria Definitions</a:t>
            </a:r>
          </a:p>
        </p:txBody>
      </p:sp>
      <p:sp>
        <p:nvSpPr>
          <p:cNvPr id="3" name="Text Placeholder 2">
            <a:extLst>
              <a:ext uri="{FF2B5EF4-FFF2-40B4-BE49-F238E27FC236}">
                <a16:creationId xmlns:a16="http://schemas.microsoft.com/office/drawing/2014/main" id="{3E500FD2-4192-96EF-2AE0-DEF2C299D2E5}"/>
              </a:ext>
            </a:extLst>
          </p:cNvPr>
          <p:cNvSpPr>
            <a:spLocks noGrp="1"/>
          </p:cNvSpPr>
          <p:nvPr>
            <p:ph type="body" idx="1"/>
          </p:nvPr>
        </p:nvSpPr>
        <p:spPr>
          <a:xfrm>
            <a:off x="612488" y="2421566"/>
            <a:ext cx="10978994" cy="3826834"/>
          </a:xfrm>
        </p:spPr>
        <p:txBody>
          <a:bodyPr/>
          <a:lstStyle/>
          <a:p>
            <a:pPr>
              <a:spcBef>
                <a:spcPts val="600"/>
              </a:spcBef>
              <a:spcAft>
                <a:spcPts val="600"/>
              </a:spcAft>
            </a:pPr>
            <a:r>
              <a:rPr lang="en-US" b="1" dirty="0"/>
              <a:t>Integrates developmental domains and is discipline-free</a:t>
            </a:r>
          </a:p>
          <a:p>
            <a:pPr lvl="1">
              <a:spcAft>
                <a:spcPts val="600"/>
              </a:spcAft>
            </a:pPr>
            <a:r>
              <a:rPr lang="en-US" dirty="0"/>
              <a:t>Written to describe the child’s participation in routines and activities</a:t>
            </a:r>
          </a:p>
          <a:p>
            <a:pPr lvl="2">
              <a:spcBef>
                <a:spcPts val="0"/>
              </a:spcBef>
              <a:spcAft>
                <a:spcPts val="600"/>
              </a:spcAft>
            </a:pPr>
            <a:r>
              <a:rPr lang="en-US" dirty="0"/>
              <a:t>Promote the child’s skill development in multiple domains </a:t>
            </a:r>
          </a:p>
          <a:p>
            <a:pPr lvl="2">
              <a:spcBef>
                <a:spcPts val="0"/>
              </a:spcBef>
              <a:spcAft>
                <a:spcPts val="600"/>
              </a:spcAft>
            </a:pPr>
            <a:r>
              <a:rPr lang="en-US" dirty="0"/>
              <a:t>Addressable by any member of the IFSP team</a:t>
            </a:r>
          </a:p>
          <a:p>
            <a:pPr lvl="1">
              <a:spcAft>
                <a:spcPts val="600"/>
              </a:spcAft>
            </a:pPr>
            <a:r>
              <a:rPr lang="en-US" dirty="0"/>
              <a:t>Written so that child and family are the “actors”</a:t>
            </a:r>
          </a:p>
          <a:p>
            <a:pPr>
              <a:spcBef>
                <a:spcPts val="600"/>
              </a:spcBef>
              <a:spcAft>
                <a:spcPts val="600"/>
              </a:spcAft>
            </a:pPr>
            <a:r>
              <a:rPr lang="en-US" dirty="0"/>
              <a:t>Early interventionists and therapists are not the actors in the outcome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 name="Title 1">
            <a:extLst>
              <a:ext uri="{FF2B5EF4-FFF2-40B4-BE49-F238E27FC236}">
                <a16:creationId xmlns:a16="http://schemas.microsoft.com/office/drawing/2014/main" id="{7B05431D-D8E1-8FF8-10AC-437F944C11B3}"/>
              </a:ext>
            </a:extLst>
          </p:cNvPr>
          <p:cNvSpPr>
            <a:spLocks noGrp="1"/>
          </p:cNvSpPr>
          <p:nvPr>
            <p:ph type="title"/>
          </p:nvPr>
        </p:nvSpPr>
        <p:spPr/>
        <p:txBody>
          <a:bodyPr/>
          <a:lstStyle/>
          <a:p>
            <a:r>
              <a:rPr lang="en-US" dirty="0"/>
              <a:t>Continued 3, Criteria Definitions</a:t>
            </a:r>
          </a:p>
        </p:txBody>
      </p:sp>
      <p:sp>
        <p:nvSpPr>
          <p:cNvPr id="3" name="Text Placeholder 2">
            <a:extLst>
              <a:ext uri="{FF2B5EF4-FFF2-40B4-BE49-F238E27FC236}">
                <a16:creationId xmlns:a16="http://schemas.microsoft.com/office/drawing/2014/main" id="{172EFC83-B68F-E6D1-21A0-42717D76F67E}"/>
              </a:ext>
            </a:extLst>
          </p:cNvPr>
          <p:cNvSpPr>
            <a:spLocks noGrp="1"/>
          </p:cNvSpPr>
          <p:nvPr>
            <p:ph type="body" idx="1"/>
          </p:nvPr>
        </p:nvSpPr>
        <p:spPr/>
        <p:txBody>
          <a:bodyPr/>
          <a:lstStyle/>
          <a:p>
            <a:pPr>
              <a:spcBef>
                <a:spcPts val="600"/>
              </a:spcBef>
              <a:spcAft>
                <a:spcPts val="1200"/>
              </a:spcAft>
            </a:pPr>
            <a:r>
              <a:rPr lang="en-US" b="1" dirty="0"/>
              <a:t>Is jargon-free, clear and simple</a:t>
            </a:r>
          </a:p>
          <a:p>
            <a:pPr indent="-393700">
              <a:spcBef>
                <a:spcPts val="600"/>
              </a:spcBef>
              <a:spcAft>
                <a:spcPts val="1200"/>
              </a:spcAft>
              <a:buNone/>
            </a:pPr>
            <a:r>
              <a:rPr lang="en-US" dirty="0"/>
              <a:t>	MUST be understandable by family and the general public</a:t>
            </a:r>
          </a:p>
          <a:p>
            <a:pPr>
              <a:spcBef>
                <a:spcPts val="600"/>
              </a:spcBef>
              <a:spcAft>
                <a:spcPts val="1200"/>
              </a:spcAft>
            </a:pPr>
            <a:r>
              <a:rPr lang="en-US" b="1" dirty="0"/>
              <a:t>Doesn’t include professional jargon or practitioner “speak”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 name="Title 1">
            <a:extLst>
              <a:ext uri="{FF2B5EF4-FFF2-40B4-BE49-F238E27FC236}">
                <a16:creationId xmlns:a16="http://schemas.microsoft.com/office/drawing/2014/main" id="{89D44386-AF9E-039F-BC71-A0CF2FC7981D}"/>
              </a:ext>
            </a:extLst>
          </p:cNvPr>
          <p:cNvSpPr>
            <a:spLocks noGrp="1"/>
          </p:cNvSpPr>
          <p:nvPr>
            <p:ph type="title"/>
          </p:nvPr>
        </p:nvSpPr>
        <p:spPr/>
        <p:txBody>
          <a:bodyPr/>
          <a:lstStyle/>
          <a:p>
            <a:r>
              <a:rPr lang="en-US" dirty="0"/>
              <a:t>Continued 4, Criteria Definitions</a:t>
            </a:r>
          </a:p>
        </p:txBody>
      </p:sp>
      <p:sp>
        <p:nvSpPr>
          <p:cNvPr id="3" name="Text Placeholder 2">
            <a:extLst>
              <a:ext uri="{FF2B5EF4-FFF2-40B4-BE49-F238E27FC236}">
                <a16:creationId xmlns:a16="http://schemas.microsoft.com/office/drawing/2014/main" id="{BFB8E7AD-01BF-74F2-1E47-8DC3B27D4AF6}"/>
              </a:ext>
            </a:extLst>
          </p:cNvPr>
          <p:cNvSpPr>
            <a:spLocks noGrp="1"/>
          </p:cNvSpPr>
          <p:nvPr>
            <p:ph type="body" idx="1"/>
          </p:nvPr>
        </p:nvSpPr>
        <p:spPr>
          <a:xfrm>
            <a:off x="612488" y="2421566"/>
            <a:ext cx="10978994" cy="3745318"/>
          </a:xfrm>
        </p:spPr>
        <p:txBody>
          <a:bodyPr/>
          <a:lstStyle/>
          <a:p>
            <a:pPr>
              <a:spcAft>
                <a:spcPts val="600"/>
              </a:spcAft>
              <a:buClr>
                <a:schemeClr val="tx1"/>
              </a:buClr>
              <a:buSzPct val="130000"/>
            </a:pPr>
            <a:r>
              <a:rPr lang="en-US" b="1" dirty="0"/>
              <a:t>Emphasizes the positive, not the negative</a:t>
            </a:r>
          </a:p>
          <a:p>
            <a:pPr lvl="1">
              <a:spcBef>
                <a:spcPts val="0"/>
              </a:spcBef>
              <a:spcAft>
                <a:spcPts val="1800"/>
              </a:spcAft>
              <a:buSzPct val="130000"/>
              <a:buFont typeface="Arial" panose="020B0604020202020204" pitchFamily="34" charset="0"/>
              <a:buChar char="•"/>
            </a:pPr>
            <a:r>
              <a:rPr lang="en-US" dirty="0"/>
              <a:t>Focus of the whole outcome is positive</a:t>
            </a:r>
          </a:p>
          <a:p>
            <a:pPr lvl="1">
              <a:spcBef>
                <a:spcPts val="0"/>
              </a:spcBef>
              <a:spcAft>
                <a:spcPts val="1800"/>
              </a:spcAft>
              <a:buSzPct val="130000"/>
              <a:buFont typeface="Arial" panose="020B0604020202020204" pitchFamily="34" charset="0"/>
              <a:buChar char="•"/>
            </a:pPr>
            <a:r>
              <a:rPr lang="en-US" dirty="0"/>
              <a:t>States what the child and family will do</a:t>
            </a:r>
          </a:p>
          <a:p>
            <a:pPr>
              <a:spcBef>
                <a:spcPts val="1200"/>
              </a:spcBef>
              <a:spcAft>
                <a:spcPts val="1800"/>
              </a:spcAft>
              <a:buSzPct val="130000"/>
            </a:pPr>
            <a:r>
              <a:rPr lang="en-US" b="1" dirty="0"/>
              <a:t>Doesn’t state what the child will not do or will stop doing.</a:t>
            </a:r>
          </a:p>
          <a:p>
            <a:pPr marL="64008" indent="0">
              <a:spcBef>
                <a:spcPts val="1200"/>
              </a:spcBef>
              <a:spcAft>
                <a:spcPts val="1800"/>
              </a:spcAft>
              <a:buSzPct val="130000"/>
              <a:buNone/>
            </a:pPr>
            <a:r>
              <a:rPr lang="en-US" dirty="0"/>
              <a:t>	Any negative words creates a negative statement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 name="Title 1">
            <a:extLst>
              <a:ext uri="{FF2B5EF4-FFF2-40B4-BE49-F238E27FC236}">
                <a16:creationId xmlns:a16="http://schemas.microsoft.com/office/drawing/2014/main" id="{6E6D83B5-D976-745F-BCA4-B4D8E0E7FAB7}"/>
              </a:ext>
            </a:extLst>
          </p:cNvPr>
          <p:cNvSpPr>
            <a:spLocks noGrp="1"/>
          </p:cNvSpPr>
          <p:nvPr>
            <p:ph type="title"/>
          </p:nvPr>
        </p:nvSpPr>
        <p:spPr/>
        <p:txBody>
          <a:bodyPr/>
          <a:lstStyle/>
          <a:p>
            <a:r>
              <a:rPr lang="en-US" dirty="0"/>
              <a:t>Continued 5, Criteria Definitions</a:t>
            </a:r>
          </a:p>
        </p:txBody>
      </p:sp>
      <p:sp>
        <p:nvSpPr>
          <p:cNvPr id="227" name="Google Shape;227;p38"/>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400"/>
              <a:buFont typeface="Calibri"/>
              <a:buChar char="•"/>
            </a:pPr>
            <a:r>
              <a:rPr lang="en-US" sz="2400" b="1" i="0" u="none" dirty="0"/>
              <a:t>Uses active rather passive words</a:t>
            </a:r>
            <a:endParaRPr dirty="0"/>
          </a:p>
          <a:p>
            <a:pPr marL="1143000" marR="0" lvl="2" indent="-266700" algn="l" rtl="0">
              <a:lnSpc>
                <a:spcPct val="100000"/>
              </a:lnSpc>
              <a:spcBef>
                <a:spcPts val="0"/>
              </a:spcBef>
              <a:spcAft>
                <a:spcPts val="0"/>
              </a:spcAft>
              <a:buClr>
                <a:schemeClr val="dk1"/>
              </a:buClr>
              <a:buSzPts val="2400"/>
              <a:buFont typeface="Calibri"/>
              <a:buChar char="•"/>
            </a:pPr>
            <a:r>
              <a:rPr lang="en-US" sz="2400" i="0" u="none" strike="noStrike" cap="none" dirty="0"/>
              <a:t>Words encourage the child and family’s active participation </a:t>
            </a:r>
            <a:endParaRPr sz="2400" i="0" u="none" strike="noStrike" cap="none" dirty="0"/>
          </a:p>
          <a:p>
            <a:pPr marL="1143000" marR="0" lvl="0" indent="0" algn="l" rtl="0">
              <a:lnSpc>
                <a:spcPct val="100000"/>
              </a:lnSpc>
              <a:spcBef>
                <a:spcPts val="0"/>
              </a:spcBef>
              <a:spcAft>
                <a:spcPts val="0"/>
              </a:spcAft>
              <a:buNone/>
            </a:pPr>
            <a:endParaRPr dirty="0"/>
          </a:p>
          <a:p>
            <a:pPr marL="1143000" marR="0" lvl="2" indent="-266700" algn="l" rtl="0">
              <a:lnSpc>
                <a:spcPct val="100000"/>
              </a:lnSpc>
              <a:spcBef>
                <a:spcPts val="0"/>
              </a:spcBef>
              <a:spcAft>
                <a:spcPts val="0"/>
              </a:spcAft>
              <a:buClr>
                <a:schemeClr val="dk1"/>
              </a:buClr>
              <a:buSzPts val="2400"/>
              <a:buFont typeface="Calibri"/>
              <a:buChar char="•"/>
            </a:pPr>
            <a:r>
              <a:rPr lang="en-US" sz="2400" i="0" u="none" strike="noStrike" cap="none" dirty="0"/>
              <a:t>Words indicate what the child or family will do</a:t>
            </a:r>
            <a:endParaRPr sz="2400" b="1" i="0" u="none" dirty="0"/>
          </a:p>
          <a:p>
            <a:pPr marL="342900" marR="0" lvl="0" indent="-342900" algn="l" rtl="0">
              <a:lnSpc>
                <a:spcPct val="100000"/>
              </a:lnSpc>
              <a:spcBef>
                <a:spcPts val="1800"/>
              </a:spcBef>
              <a:spcAft>
                <a:spcPts val="0"/>
              </a:spcAft>
              <a:buClr>
                <a:schemeClr val="dk1"/>
              </a:buClr>
              <a:buSzPts val="2400"/>
              <a:buFont typeface="Calibri"/>
              <a:buChar char="•"/>
            </a:pPr>
            <a:r>
              <a:rPr lang="en-US" sz="2400" b="1" u="none" dirty="0"/>
              <a:t>Passive words reflect a state of being or a change or lack of change in performance</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3" name="Title 2">
            <a:extLst>
              <a:ext uri="{FF2B5EF4-FFF2-40B4-BE49-F238E27FC236}">
                <a16:creationId xmlns:a16="http://schemas.microsoft.com/office/drawing/2014/main" id="{BF22CA84-13D8-1331-82C9-C2EC01F2D7B2}"/>
              </a:ext>
            </a:extLst>
          </p:cNvPr>
          <p:cNvSpPr>
            <a:spLocks noGrp="1"/>
          </p:cNvSpPr>
          <p:nvPr>
            <p:ph type="title"/>
          </p:nvPr>
        </p:nvSpPr>
        <p:spPr/>
        <p:txBody>
          <a:bodyPr/>
          <a:lstStyle/>
          <a:p>
            <a:r>
              <a:rPr lang="en-US" dirty="0"/>
              <a:t>High-Quality, Functional IFSP Outcomes</a:t>
            </a:r>
          </a:p>
        </p:txBody>
      </p:sp>
      <p:sp>
        <p:nvSpPr>
          <p:cNvPr id="4" name="Text Placeholder 3">
            <a:extLst>
              <a:ext uri="{FF2B5EF4-FFF2-40B4-BE49-F238E27FC236}">
                <a16:creationId xmlns:a16="http://schemas.microsoft.com/office/drawing/2014/main" id="{D284A38E-2E1E-EF2C-52DB-5A31F0040582}"/>
              </a:ext>
            </a:extLst>
          </p:cNvPr>
          <p:cNvSpPr>
            <a:spLocks noGrp="1"/>
          </p:cNvSpPr>
          <p:nvPr>
            <p:ph type="body" idx="1"/>
          </p:nvPr>
        </p:nvSpPr>
        <p:spPr/>
        <p:txBody>
          <a:bodyPr/>
          <a:lstStyle/>
          <a:p>
            <a:pPr marL="64008" indent="0">
              <a:buNone/>
            </a:pPr>
            <a:r>
              <a:rPr lang="en-US" b="1" dirty="0"/>
              <a:t>If available, the child’s complete record can reveal if an IFSP outcome is based on:</a:t>
            </a:r>
          </a:p>
          <a:p>
            <a:pPr>
              <a:spcBef>
                <a:spcPts val="1200"/>
              </a:spcBef>
              <a:spcAft>
                <a:spcPts val="1200"/>
              </a:spcAft>
            </a:pPr>
            <a:r>
              <a:rPr lang="en-US" dirty="0"/>
              <a:t>Information gathered from the family (e.g., priorities and concerns) </a:t>
            </a:r>
          </a:p>
          <a:p>
            <a:pPr>
              <a:spcBef>
                <a:spcPts val="1200"/>
              </a:spcBef>
              <a:spcAft>
                <a:spcPts val="1200"/>
              </a:spcAft>
            </a:pPr>
            <a:r>
              <a:rPr lang="en-US" dirty="0"/>
              <a:t>Evaluation and functional assessment of child (e.g., skills, degree of participation, behaviors across settings, strengths, and needs)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Goals for today:</a:t>
            </a:r>
            <a:endParaRPr dirty="0"/>
          </a:p>
        </p:txBody>
      </p:sp>
      <p:sp>
        <p:nvSpPr>
          <p:cNvPr id="115" name="Google Shape;115;p22"/>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342900" lvl="0" indent="-342900" algn="l" rtl="0">
              <a:lnSpc>
                <a:spcPct val="100000"/>
              </a:lnSpc>
              <a:spcBef>
                <a:spcPts val="1800"/>
              </a:spcBef>
              <a:spcAft>
                <a:spcPts val="0"/>
              </a:spcAft>
              <a:buSzPts val="2592"/>
              <a:buFont typeface="Arial"/>
              <a:buChar char="•"/>
            </a:pPr>
            <a:r>
              <a:rPr lang="en-US" dirty="0"/>
              <a:t>Understand why functional outcomes are essential</a:t>
            </a:r>
            <a:endParaRPr dirty="0"/>
          </a:p>
          <a:p>
            <a:pPr marL="342900" lvl="0" indent="-342900" algn="l" rtl="0">
              <a:lnSpc>
                <a:spcPct val="100000"/>
              </a:lnSpc>
              <a:spcBef>
                <a:spcPts val="1800"/>
              </a:spcBef>
              <a:spcAft>
                <a:spcPts val="0"/>
              </a:spcAft>
              <a:buSzPts val="2592"/>
              <a:buChar char="•"/>
            </a:pPr>
            <a:r>
              <a:rPr lang="en-US" dirty="0"/>
              <a:t>Learn how to write functional outcomes based on caregiver’s priorities and concerns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 name="Title 1">
            <a:extLst>
              <a:ext uri="{FF2B5EF4-FFF2-40B4-BE49-F238E27FC236}">
                <a16:creationId xmlns:a16="http://schemas.microsoft.com/office/drawing/2014/main" id="{1E52D3B5-C729-E680-AEE1-D4F354BDF966}"/>
              </a:ext>
            </a:extLst>
          </p:cNvPr>
          <p:cNvSpPr>
            <a:spLocks noGrp="1"/>
          </p:cNvSpPr>
          <p:nvPr>
            <p:ph type="title"/>
          </p:nvPr>
        </p:nvSpPr>
        <p:spPr/>
        <p:txBody>
          <a:bodyPr/>
          <a:lstStyle/>
          <a:p>
            <a:r>
              <a:rPr lang="en-US" dirty="0"/>
              <a:t>Developing Child Outcomes</a:t>
            </a:r>
          </a:p>
        </p:txBody>
      </p:sp>
      <p:sp>
        <p:nvSpPr>
          <p:cNvPr id="241" name="Google Shape;241;p40"/>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4B5A6F"/>
              </a:buClr>
              <a:buSzPts val="4000"/>
              <a:buFont typeface="Arial"/>
              <a:buNone/>
            </a:pPr>
            <a:r>
              <a:rPr lang="en-US" sz="3000" b="1" i="0" u="none" dirty="0"/>
              <a:t>What parent states:</a:t>
            </a:r>
            <a:endParaRPr sz="3000" b="1" i="0" u="none" dirty="0"/>
          </a:p>
          <a:p>
            <a:pPr marL="342900" marR="0" lvl="0" indent="-342900" algn="ctr" rtl="0">
              <a:lnSpc>
                <a:spcPct val="100000"/>
              </a:lnSpc>
              <a:spcBef>
                <a:spcPts val="1800"/>
              </a:spcBef>
              <a:spcAft>
                <a:spcPts val="0"/>
              </a:spcAft>
              <a:buClr>
                <a:srgbClr val="404040"/>
              </a:buClr>
              <a:buSzPts val="3600"/>
              <a:buFont typeface="Arial"/>
              <a:buNone/>
            </a:pPr>
            <a:r>
              <a:rPr lang="en-US" sz="3000" i="1" u="none" dirty="0"/>
              <a:t>“I wish he could sit without as much</a:t>
            </a:r>
            <a:endParaRPr sz="3000" dirty="0"/>
          </a:p>
          <a:p>
            <a:pPr marL="342900" marR="0" lvl="0" indent="-342900" algn="ctr" rtl="0">
              <a:lnSpc>
                <a:spcPct val="100000"/>
              </a:lnSpc>
              <a:spcBef>
                <a:spcPts val="1800"/>
              </a:spcBef>
              <a:spcAft>
                <a:spcPts val="0"/>
              </a:spcAft>
              <a:buClr>
                <a:srgbClr val="404040"/>
              </a:buClr>
              <a:buSzPts val="3600"/>
              <a:buFont typeface="Arial"/>
              <a:buNone/>
            </a:pPr>
            <a:r>
              <a:rPr lang="en-US" sz="3000" i="1" u="none" dirty="0"/>
              <a:t> support when he eats and plays – it is</a:t>
            </a:r>
            <a:endParaRPr sz="3000" dirty="0"/>
          </a:p>
          <a:p>
            <a:pPr marL="342900" marR="0" lvl="0" indent="-342900" algn="ctr" rtl="0">
              <a:lnSpc>
                <a:spcPct val="100000"/>
              </a:lnSpc>
              <a:spcBef>
                <a:spcPts val="1800"/>
              </a:spcBef>
              <a:spcAft>
                <a:spcPts val="0"/>
              </a:spcAft>
              <a:buClr>
                <a:srgbClr val="404040"/>
              </a:buClr>
              <a:buSzPts val="3600"/>
              <a:buFont typeface="Arial"/>
              <a:buNone/>
            </a:pPr>
            <a:r>
              <a:rPr lang="en-US" sz="3000" i="1" u="none" dirty="0"/>
              <a:t> hard work holding him all the time.”</a:t>
            </a:r>
            <a:endParaRPr sz="3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52" name="Google Shape;252;p4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EF6011"/>
              </a:buClr>
              <a:buSzPts val="3200"/>
              <a:buFont typeface="Georgia"/>
              <a:buNone/>
            </a:pPr>
            <a:r>
              <a:rPr lang="en-US" u="none" dirty="0">
                <a:solidFill>
                  <a:schemeClr val="dk1"/>
                </a:solidFill>
              </a:rPr>
              <a:t>Child Outcome: Example</a:t>
            </a:r>
            <a:endParaRPr dirty="0">
              <a:solidFill>
                <a:schemeClr val="dk1"/>
              </a:solidFill>
            </a:endParaRPr>
          </a:p>
        </p:txBody>
      </p:sp>
      <p:sp>
        <p:nvSpPr>
          <p:cNvPr id="248" name="Google Shape;248;p41"/>
          <p:cNvSpPr txBox="1">
            <a:spLocks noGrp="1"/>
          </p:cNvSpPr>
          <p:nvPr>
            <p:ph type="body" idx="1"/>
          </p:nvPr>
        </p:nvSpPr>
        <p:spPr>
          <a:prstGeom prst="rect">
            <a:avLst/>
          </a:prstGeom>
          <a:solidFill>
            <a:schemeClr val="accent5">
              <a:lumMod val="50000"/>
            </a:schemeClr>
          </a:solidFill>
          <a:ln w="38100" cap="flat" cmpd="sng">
            <a:solidFill>
              <a:srgbClr val="404040"/>
            </a:solidFill>
            <a:prstDash val="solid"/>
            <a:miter lim="800000"/>
            <a:headEnd type="none" w="sm" len="sm"/>
            <a:tailEnd type="none" w="sm" len="sm"/>
          </a:ln>
        </p:spPr>
        <p:txBody>
          <a:bodyPr spcFirstLastPara="1" wrap="square" lIns="91425" tIns="45700" rIns="91425" bIns="45700" anchor="ctr" anchorCtr="0">
            <a:normAutofit/>
          </a:bodyPr>
          <a:lstStyle/>
          <a:p>
            <a:pPr marL="0" indent="3175" algn="ctr">
              <a:lnSpc>
                <a:spcPct val="80000"/>
              </a:lnSpc>
              <a:buClr>
                <a:srgbClr val="404040"/>
              </a:buClr>
              <a:buSzPts val="2800"/>
            </a:pPr>
            <a:r>
              <a:rPr lang="en-US" sz="3000" dirty="0">
                <a:solidFill>
                  <a:srgbClr val="FFFFFF"/>
                </a:solidFill>
              </a:rPr>
              <a:t>This</a:t>
            </a:r>
            <a:endParaRPr sz="3000" dirty="0"/>
          </a:p>
        </p:txBody>
      </p:sp>
      <p:sp>
        <p:nvSpPr>
          <p:cNvPr id="249" name="Google Shape;249;p41"/>
          <p:cNvSpPr txBox="1">
            <a:spLocks noGrp="1"/>
          </p:cNvSpPr>
          <p:nvPr>
            <p:ph type="body" idx="2"/>
          </p:nvPr>
        </p:nvSpPr>
        <p:spPr>
          <a:prstGeom prst="rect">
            <a:avLst/>
          </a:prstGeom>
          <a:solidFill>
            <a:srgbClr val="F5F5F5"/>
          </a:solidFill>
          <a:ln w="38100" cap="flat" cmpd="sng">
            <a:solidFill>
              <a:srgbClr val="40404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a:buClr>
                <a:schemeClr val="lt1"/>
              </a:buClr>
              <a:buSzPts val="2400"/>
              <a:buNone/>
            </a:pPr>
            <a:r>
              <a:rPr lang="en-US" sz="2800" dirty="0">
                <a:solidFill>
                  <a:schemeClr val="tx1"/>
                </a:solidFill>
              </a:rPr>
              <a:t>“Romeo will play with toys and eat meals with his family by sitting without much support.”</a:t>
            </a:r>
            <a:endParaRPr sz="2800" dirty="0">
              <a:solidFill>
                <a:schemeClr val="tx1"/>
              </a:solidFill>
            </a:endParaRPr>
          </a:p>
        </p:txBody>
      </p:sp>
      <p:sp>
        <p:nvSpPr>
          <p:cNvPr id="251" name="Google Shape;251;p41"/>
          <p:cNvSpPr txBox="1">
            <a:spLocks noGrp="1"/>
          </p:cNvSpPr>
          <p:nvPr>
            <p:ph type="body" idx="3"/>
          </p:nvPr>
        </p:nvSpPr>
        <p:spPr>
          <a:prstGeom prst="rect">
            <a:avLst/>
          </a:prstGeom>
          <a:solidFill>
            <a:schemeClr val="tx1"/>
          </a:solidFill>
          <a:ln w="38100" cap="flat" cmpd="sng">
            <a:solidFill>
              <a:srgbClr val="4B5A6F"/>
            </a:solidFill>
            <a:prstDash val="solid"/>
            <a:miter lim="800000"/>
            <a:headEnd type="none" w="sm" len="sm"/>
            <a:tailEnd type="none" w="sm" len="sm"/>
          </a:ln>
        </p:spPr>
        <p:txBody>
          <a:bodyPr spcFirstLastPara="1" wrap="square" lIns="91425" tIns="45700" rIns="91425" bIns="45700" anchor="b" anchorCtr="0">
            <a:noAutofit/>
          </a:bodyPr>
          <a:lstStyle/>
          <a:p>
            <a:pPr marL="0" lvl="0" indent="0" algn="ctr">
              <a:lnSpc>
                <a:spcPct val="100000"/>
              </a:lnSpc>
              <a:buClr>
                <a:srgbClr val="FFFFFF"/>
              </a:buClr>
              <a:buSzPts val="2400"/>
            </a:pPr>
            <a:r>
              <a:rPr lang="en-US" sz="3000" dirty="0">
                <a:solidFill>
                  <a:schemeClr val="bg1"/>
                </a:solidFill>
              </a:rPr>
              <a:t>Not This</a:t>
            </a:r>
          </a:p>
        </p:txBody>
      </p:sp>
      <p:sp>
        <p:nvSpPr>
          <p:cNvPr id="250" name="Google Shape;250;p41"/>
          <p:cNvSpPr txBox="1">
            <a:spLocks noGrp="1"/>
          </p:cNvSpPr>
          <p:nvPr>
            <p:ph type="body" idx="4"/>
          </p:nvPr>
        </p:nvSpPr>
        <p:spPr>
          <a:prstGeom prst="rect">
            <a:avLst/>
          </a:prstGeom>
          <a:solidFill>
            <a:schemeClr val="bg1">
              <a:lumMod val="95000"/>
            </a:schemeClr>
          </a:solidFill>
          <a:ln w="38100" cap="flat" cmpd="sng">
            <a:solidFill>
              <a:srgbClr val="4B5A6F"/>
            </a:solidFill>
            <a:prstDash val="solid"/>
            <a:miter lim="524288"/>
            <a:headEnd type="none" w="sm" len="sm"/>
            <a:tailEnd type="none" w="sm" len="sm"/>
          </a:ln>
        </p:spPr>
        <p:txBody>
          <a:bodyPr spcFirstLastPara="1" wrap="square" lIns="91425" tIns="45700" rIns="91425" bIns="45700" anchor="ctr" anchorCtr="0">
            <a:noAutofit/>
          </a:bodyPr>
          <a:lstStyle/>
          <a:p>
            <a:pPr marL="64008" indent="0" algn="ctr">
              <a:buNone/>
            </a:pPr>
            <a:r>
              <a:rPr lang="en-US" sz="2800" dirty="0"/>
              <a:t>“Romeo will improve muscle tone for sitting.”</a:t>
            </a:r>
            <a:endParaRPr sz="2800" dirty="0">
              <a:latin typeface="Calibri" panose="020F0502020204030204" pitchFamily="34" charset="0"/>
              <a:cs typeface="Calibri" panose="020F05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 name="Title 1">
            <a:extLst>
              <a:ext uri="{FF2B5EF4-FFF2-40B4-BE49-F238E27FC236}">
                <a16:creationId xmlns:a16="http://schemas.microsoft.com/office/drawing/2014/main" id="{EE8F1FA6-613B-1988-9C07-516A4AA5EB7C}"/>
              </a:ext>
            </a:extLst>
          </p:cNvPr>
          <p:cNvSpPr>
            <a:spLocks noGrp="1"/>
          </p:cNvSpPr>
          <p:nvPr>
            <p:ph type="title"/>
          </p:nvPr>
        </p:nvSpPr>
        <p:spPr/>
        <p:txBody>
          <a:bodyPr/>
          <a:lstStyle/>
          <a:p>
            <a:r>
              <a:rPr lang="en-US" dirty="0"/>
              <a:t>Developing Family Outcomes</a:t>
            </a:r>
          </a:p>
        </p:txBody>
      </p:sp>
      <p:sp>
        <p:nvSpPr>
          <p:cNvPr id="258" name="Google Shape;258;p4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4B5A6F"/>
              </a:buClr>
              <a:buSzPts val="4400"/>
              <a:buFont typeface="Arial"/>
              <a:buNone/>
            </a:pPr>
            <a:r>
              <a:rPr lang="en-US" b="1" i="0" u="none" dirty="0"/>
              <a:t>What the parent states:</a:t>
            </a:r>
            <a:endParaRPr b="1" i="0" u="none" dirty="0"/>
          </a:p>
          <a:p>
            <a:pPr marL="342900" marR="0" lvl="0" indent="-342900" algn="ctr" rtl="0">
              <a:lnSpc>
                <a:spcPct val="100000"/>
              </a:lnSpc>
              <a:spcBef>
                <a:spcPts val="1800"/>
              </a:spcBef>
              <a:spcAft>
                <a:spcPts val="0"/>
              </a:spcAft>
              <a:buClr>
                <a:srgbClr val="404040"/>
              </a:buClr>
              <a:buSzPts val="4000"/>
              <a:buFont typeface="Arial"/>
              <a:buNone/>
            </a:pPr>
            <a:r>
              <a:rPr lang="en-US" sz="2800" u="none" dirty="0"/>
              <a:t>“We want to be able</a:t>
            </a:r>
            <a:endParaRPr sz="2800" dirty="0"/>
          </a:p>
          <a:p>
            <a:pPr marL="342900" marR="0" lvl="0" indent="-342900" algn="ctr" rtl="0">
              <a:lnSpc>
                <a:spcPct val="100000"/>
              </a:lnSpc>
              <a:spcBef>
                <a:spcPts val="1800"/>
              </a:spcBef>
              <a:spcAft>
                <a:spcPts val="0"/>
              </a:spcAft>
              <a:buClr>
                <a:srgbClr val="404040"/>
              </a:buClr>
              <a:buSzPts val="4000"/>
              <a:buFont typeface="Arial"/>
              <a:buNone/>
            </a:pPr>
            <a:r>
              <a:rPr lang="en-US" sz="2800" u="none" dirty="0"/>
              <a:t>to take Romeo with us in the car;</a:t>
            </a:r>
            <a:endParaRPr sz="2800" dirty="0"/>
          </a:p>
          <a:p>
            <a:pPr marL="342900" marR="0" lvl="0" indent="-342900" algn="ctr" rtl="0">
              <a:lnSpc>
                <a:spcPct val="100000"/>
              </a:lnSpc>
              <a:spcBef>
                <a:spcPts val="1800"/>
              </a:spcBef>
              <a:spcAft>
                <a:spcPts val="0"/>
              </a:spcAft>
              <a:buClr>
                <a:srgbClr val="404040"/>
              </a:buClr>
              <a:buSzPts val="4000"/>
              <a:buFont typeface="Arial"/>
              <a:buNone/>
            </a:pPr>
            <a:r>
              <a:rPr lang="en-US" sz="2800" u="none" dirty="0"/>
              <a:t> we need a travel car seat.”</a:t>
            </a:r>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 name="Title 1">
            <a:extLst>
              <a:ext uri="{FF2B5EF4-FFF2-40B4-BE49-F238E27FC236}">
                <a16:creationId xmlns:a16="http://schemas.microsoft.com/office/drawing/2014/main" id="{1DE678BA-61DE-1AC1-E9B9-9E37A294EA14}"/>
              </a:ext>
            </a:extLst>
          </p:cNvPr>
          <p:cNvSpPr>
            <a:spLocks noGrp="1"/>
          </p:cNvSpPr>
          <p:nvPr>
            <p:ph type="title"/>
          </p:nvPr>
        </p:nvSpPr>
        <p:spPr/>
        <p:txBody>
          <a:bodyPr/>
          <a:lstStyle/>
          <a:p>
            <a:pPr algn="ctr"/>
            <a:r>
              <a:rPr lang="en-US" dirty="0"/>
              <a:t>Family Outcome: Example</a:t>
            </a:r>
          </a:p>
        </p:txBody>
      </p:sp>
      <p:sp>
        <p:nvSpPr>
          <p:cNvPr id="265" name="Google Shape;265;p43"/>
          <p:cNvSpPr txBox="1">
            <a:spLocks noGrp="1"/>
          </p:cNvSpPr>
          <p:nvPr>
            <p:ph type="body" idx="1"/>
          </p:nvPr>
        </p:nvSpPr>
        <p:spPr>
          <a:prstGeom prst="rect">
            <a:avLst/>
          </a:prstGeom>
          <a:solidFill>
            <a:schemeClr val="bg2"/>
          </a:solidFill>
          <a:ln w="38100" cap="flat" cmpd="sng">
            <a:solidFill>
              <a:srgbClr val="404040"/>
            </a:solidFill>
            <a:prstDash val="solid"/>
            <a:miter lim="800000"/>
            <a:headEnd type="none" w="sm" len="sm"/>
            <a:tailEnd type="none" w="sm" len="sm"/>
          </a:ln>
        </p:spPr>
        <p:txBody>
          <a:bodyPr spcFirstLastPara="1" wrap="square" lIns="91425" tIns="45700" rIns="91425" bIns="45700" anchor="ctr" anchorCtr="0">
            <a:normAutofit/>
          </a:bodyPr>
          <a:lstStyle/>
          <a:p>
            <a:pPr marL="0" indent="3175" algn="ctr">
              <a:lnSpc>
                <a:spcPct val="80000"/>
              </a:lnSpc>
              <a:buClr>
                <a:srgbClr val="404040"/>
              </a:buClr>
              <a:buSzPts val="2800"/>
            </a:pPr>
            <a:r>
              <a:rPr lang="en-US" sz="2800" dirty="0">
                <a:solidFill>
                  <a:srgbClr val="FFFFFF"/>
                </a:solidFill>
              </a:rPr>
              <a:t>This</a:t>
            </a:r>
            <a:endParaRPr lang="en-US" sz="2800" dirty="0"/>
          </a:p>
        </p:txBody>
      </p:sp>
      <p:sp>
        <p:nvSpPr>
          <p:cNvPr id="266" name="Google Shape;266;p43"/>
          <p:cNvSpPr txBox="1">
            <a:spLocks noGrp="1"/>
          </p:cNvSpPr>
          <p:nvPr>
            <p:ph type="body" idx="2"/>
          </p:nvPr>
        </p:nvSpPr>
        <p:spPr>
          <a:prstGeom prst="rect">
            <a:avLst/>
          </a:prstGeom>
          <a:solidFill>
            <a:srgbClr val="F5F5F5"/>
          </a:solidFill>
          <a:ln w="38100" cap="flat" cmpd="sng">
            <a:solidFill>
              <a:srgbClr val="40404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a:buClr>
                <a:schemeClr val="lt1"/>
              </a:buClr>
              <a:buSzPts val="2400"/>
              <a:buNone/>
            </a:pPr>
            <a:r>
              <a:rPr lang="en-US" sz="2800" dirty="0">
                <a:solidFill>
                  <a:srgbClr val="404040"/>
                </a:solidFill>
              </a:rPr>
              <a:t>“Karen and Mark will explore options for financial assistance for car seats and secure one.”</a:t>
            </a:r>
            <a:endParaRPr sz="2800" dirty="0"/>
          </a:p>
        </p:txBody>
      </p:sp>
      <p:sp>
        <p:nvSpPr>
          <p:cNvPr id="268" name="Google Shape;268;p43"/>
          <p:cNvSpPr txBox="1">
            <a:spLocks noGrp="1"/>
          </p:cNvSpPr>
          <p:nvPr>
            <p:ph type="body" idx="3"/>
          </p:nvPr>
        </p:nvSpPr>
        <p:spPr>
          <a:prstGeom prst="rect">
            <a:avLst/>
          </a:prstGeom>
          <a:solidFill>
            <a:schemeClr val="tx1"/>
          </a:solidFill>
          <a:ln w="38100" cap="flat" cmpd="sng">
            <a:solidFill>
              <a:srgbClr val="4B5A6F"/>
            </a:solidFill>
            <a:prstDash val="solid"/>
            <a:miter lim="800000"/>
            <a:headEnd type="none" w="sm" len="sm"/>
            <a:tailEnd type="none" w="sm" len="sm"/>
          </a:ln>
        </p:spPr>
        <p:txBody>
          <a:bodyPr spcFirstLastPara="1" wrap="square" lIns="91425" tIns="45700" rIns="91425" bIns="45700" anchor="b" anchorCtr="0">
            <a:noAutofit/>
          </a:bodyPr>
          <a:lstStyle/>
          <a:p>
            <a:pPr marL="0" lvl="0" indent="0" algn="ctr">
              <a:lnSpc>
                <a:spcPct val="100000"/>
              </a:lnSpc>
              <a:buClr>
                <a:srgbClr val="FFFFFF"/>
              </a:buClr>
              <a:buSzPts val="2400"/>
            </a:pPr>
            <a:r>
              <a:rPr lang="en-US" sz="2800" dirty="0">
                <a:solidFill>
                  <a:schemeClr val="bg1"/>
                </a:solidFill>
              </a:rPr>
              <a:t>Not This</a:t>
            </a:r>
            <a:endParaRPr sz="2800" dirty="0">
              <a:solidFill>
                <a:schemeClr val="bg1"/>
              </a:solidFill>
            </a:endParaRPr>
          </a:p>
        </p:txBody>
      </p:sp>
      <p:sp>
        <p:nvSpPr>
          <p:cNvPr id="267" name="Google Shape;267;p43"/>
          <p:cNvSpPr txBox="1">
            <a:spLocks noGrp="1"/>
          </p:cNvSpPr>
          <p:nvPr>
            <p:ph type="body" idx="4"/>
          </p:nvPr>
        </p:nvSpPr>
        <p:spPr>
          <a:prstGeom prst="rect">
            <a:avLst/>
          </a:prstGeom>
          <a:solidFill>
            <a:schemeClr val="bg1">
              <a:lumMod val="95000"/>
            </a:schemeClr>
          </a:solidFill>
          <a:ln w="38100" cap="flat" cmpd="sng">
            <a:solidFill>
              <a:srgbClr val="4B5A6F"/>
            </a:solidFill>
            <a:prstDash val="solid"/>
            <a:miter lim="524288"/>
            <a:headEnd type="none" w="sm" len="sm"/>
            <a:tailEnd type="none" w="sm" len="sm"/>
          </a:ln>
        </p:spPr>
        <p:txBody>
          <a:bodyPr spcFirstLastPara="1" wrap="square" lIns="91425" tIns="45700" rIns="91425" bIns="45700" anchor="ctr" anchorCtr="0">
            <a:noAutofit/>
          </a:bodyPr>
          <a:lstStyle/>
          <a:p>
            <a:pPr marL="0" indent="3175" algn="ctr">
              <a:lnSpc>
                <a:spcPct val="80000"/>
              </a:lnSpc>
              <a:buClr>
                <a:srgbClr val="404040"/>
              </a:buClr>
              <a:buSzPts val="2800"/>
              <a:buNone/>
            </a:pPr>
            <a:r>
              <a:rPr lang="en-US" dirty="0">
                <a:solidFill>
                  <a:srgbClr val="404040"/>
                </a:solidFill>
              </a:rPr>
              <a:t>“Staff will explore options for financial assistance for travel chairs.”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 name="Title 1">
            <a:extLst>
              <a:ext uri="{FF2B5EF4-FFF2-40B4-BE49-F238E27FC236}">
                <a16:creationId xmlns:a16="http://schemas.microsoft.com/office/drawing/2014/main" id="{F100E457-5744-4511-431C-6C321F21E65A}"/>
              </a:ext>
            </a:extLst>
          </p:cNvPr>
          <p:cNvSpPr>
            <a:spLocks noGrp="1"/>
          </p:cNvSpPr>
          <p:nvPr>
            <p:ph type="title"/>
          </p:nvPr>
        </p:nvSpPr>
        <p:spPr>
          <a:xfrm>
            <a:off x="2126507" y="1000516"/>
            <a:ext cx="8210330" cy="806415"/>
          </a:xfrm>
        </p:spPr>
        <p:txBody>
          <a:bodyPr/>
          <a:lstStyle/>
          <a:p>
            <a:pPr algn="ctr" rtl="0"/>
            <a:r>
              <a:rPr lang="en-US" sz="28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Criteria Defining</a:t>
            </a:r>
            <a:r>
              <a:rPr lang="en-US" dirty="0">
                <a:ea typeface="Calibri" panose="020F0502020204030204" pitchFamily="34" charset="0"/>
              </a:rPr>
              <a:t> </a:t>
            </a:r>
            <a:r>
              <a:rPr lang="en-US" sz="28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High Quality, Participation-Based</a:t>
            </a:r>
            <a:r>
              <a:rPr lang="en-US" dirty="0">
                <a:ea typeface="Calibri" panose="020F0502020204030204" pitchFamily="34" charset="0"/>
              </a:rPr>
              <a:t> </a:t>
            </a:r>
            <a:r>
              <a:rPr lang="en-US" sz="28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IFSP Outcomes</a:t>
            </a:r>
            <a:endParaRPr lang="en-US" dirty="0">
              <a:effectLst/>
            </a:endParaRPr>
          </a:p>
        </p:txBody>
      </p:sp>
      <p:sp>
        <p:nvSpPr>
          <p:cNvPr id="3" name="Text Placeholder 2">
            <a:extLst>
              <a:ext uri="{FF2B5EF4-FFF2-40B4-BE49-F238E27FC236}">
                <a16:creationId xmlns:a16="http://schemas.microsoft.com/office/drawing/2014/main" id="{C229E4DC-A912-4E1B-AE5B-C12710CF3055}"/>
              </a:ext>
            </a:extLst>
          </p:cNvPr>
          <p:cNvSpPr>
            <a:spLocks noGrp="1"/>
          </p:cNvSpPr>
          <p:nvPr>
            <p:ph type="body" idx="1"/>
          </p:nvPr>
        </p:nvSpPr>
        <p:spPr>
          <a:xfrm>
            <a:off x="609600" y="1907937"/>
            <a:ext cx="2622698" cy="1398782"/>
          </a:xfrm>
        </p:spPr>
        <p:txBody>
          <a:bodyPr/>
          <a:lstStyle/>
          <a:p>
            <a:r>
              <a:rPr lang="en-US" sz="1800" dirty="0"/>
              <a:t>The outcome is necessary and  functional for the  child’s and family’s life.</a:t>
            </a:r>
          </a:p>
        </p:txBody>
      </p:sp>
      <p:sp>
        <p:nvSpPr>
          <p:cNvPr id="4" name="Text Placeholder 3">
            <a:extLst>
              <a:ext uri="{FF2B5EF4-FFF2-40B4-BE49-F238E27FC236}">
                <a16:creationId xmlns:a16="http://schemas.microsoft.com/office/drawing/2014/main" id="{23245D5B-EEB6-6885-48DD-C860C08EA384}"/>
              </a:ext>
            </a:extLst>
          </p:cNvPr>
          <p:cNvSpPr>
            <a:spLocks noGrp="1"/>
          </p:cNvSpPr>
          <p:nvPr>
            <p:ph type="body" idx="2"/>
          </p:nvPr>
        </p:nvSpPr>
        <p:spPr>
          <a:xfrm>
            <a:off x="609600" y="3136609"/>
            <a:ext cx="2154864" cy="1190832"/>
          </a:xfrm>
        </p:spPr>
        <p:txBody>
          <a:bodyPr/>
          <a:lstStyle/>
          <a:p>
            <a:r>
              <a:rPr lang="en-US" sz="1800" dirty="0"/>
              <a:t>The outcome</a:t>
            </a:r>
          </a:p>
          <a:p>
            <a:r>
              <a:rPr lang="en-US" sz="1800" dirty="0"/>
              <a:t>reflects real-life</a:t>
            </a:r>
          </a:p>
          <a:p>
            <a:r>
              <a:rPr lang="en-US" sz="1800" dirty="0"/>
              <a:t>contextualized</a:t>
            </a:r>
          </a:p>
          <a:p>
            <a:r>
              <a:rPr lang="en-US" sz="1800" dirty="0"/>
              <a:t>settings.</a:t>
            </a:r>
          </a:p>
        </p:txBody>
      </p:sp>
      <p:sp>
        <p:nvSpPr>
          <p:cNvPr id="5" name="Text Placeholder 4">
            <a:extLst>
              <a:ext uri="{FF2B5EF4-FFF2-40B4-BE49-F238E27FC236}">
                <a16:creationId xmlns:a16="http://schemas.microsoft.com/office/drawing/2014/main" id="{4FAE5A9D-6989-9C67-001D-616168CDE20B}"/>
              </a:ext>
            </a:extLst>
          </p:cNvPr>
          <p:cNvSpPr>
            <a:spLocks noGrp="1"/>
          </p:cNvSpPr>
          <p:nvPr>
            <p:ph type="body" idx="10"/>
          </p:nvPr>
        </p:nvSpPr>
        <p:spPr>
          <a:xfrm>
            <a:off x="609599" y="4495178"/>
            <a:ext cx="2154864" cy="1398782"/>
          </a:xfrm>
        </p:spPr>
        <p:txBody>
          <a:bodyPr/>
          <a:lstStyle/>
          <a:p>
            <a:r>
              <a:rPr lang="en-US" sz="1800" dirty="0"/>
              <a:t>The outcome crosses developmental domains and is discipline-free.</a:t>
            </a:r>
          </a:p>
        </p:txBody>
      </p:sp>
      <p:sp>
        <p:nvSpPr>
          <p:cNvPr id="6" name="Text Placeholder 5">
            <a:extLst>
              <a:ext uri="{FF2B5EF4-FFF2-40B4-BE49-F238E27FC236}">
                <a16:creationId xmlns:a16="http://schemas.microsoft.com/office/drawing/2014/main" id="{15648EAC-3AB1-8EFB-FC09-7894CCD2E4B9}"/>
              </a:ext>
            </a:extLst>
          </p:cNvPr>
          <p:cNvSpPr>
            <a:spLocks noGrp="1"/>
          </p:cNvSpPr>
          <p:nvPr>
            <p:ph type="body" idx="4294967295"/>
          </p:nvPr>
        </p:nvSpPr>
        <p:spPr>
          <a:xfrm>
            <a:off x="3476847" y="1806931"/>
            <a:ext cx="5550196" cy="2584313"/>
          </a:xfrm>
        </p:spPr>
        <p:txBody>
          <a:bodyPr anchor="ctr"/>
          <a:lstStyle/>
          <a:p>
            <a:pPr marL="45720" indent="0" algn="ctr">
              <a:buNone/>
            </a:pPr>
            <a:r>
              <a:rPr lang="en-US" sz="1800" b="1" i="1" dirty="0"/>
              <a:t>“Place Card Here”</a:t>
            </a:r>
          </a:p>
        </p:txBody>
      </p:sp>
      <p:sp>
        <p:nvSpPr>
          <p:cNvPr id="7" name="Text Placeholder 6">
            <a:extLst>
              <a:ext uri="{FF2B5EF4-FFF2-40B4-BE49-F238E27FC236}">
                <a16:creationId xmlns:a16="http://schemas.microsoft.com/office/drawing/2014/main" id="{4EE203E6-D8DC-7FA5-029C-6B985B6089B8}"/>
              </a:ext>
            </a:extLst>
          </p:cNvPr>
          <p:cNvSpPr>
            <a:spLocks noGrp="1"/>
          </p:cNvSpPr>
          <p:nvPr>
            <p:ph type="body" idx="12"/>
          </p:nvPr>
        </p:nvSpPr>
        <p:spPr>
          <a:xfrm>
            <a:off x="2679405" y="4476307"/>
            <a:ext cx="6836731" cy="1584250"/>
          </a:xfrm>
        </p:spPr>
        <p:txBody>
          <a:bodyPr/>
          <a:lstStyle/>
          <a:p>
            <a:pPr marL="0" lvl="0">
              <a:buClr>
                <a:schemeClr val="dk1"/>
              </a:buClr>
              <a:buSzPts val="1300"/>
            </a:pPr>
            <a:r>
              <a:rPr lang="en-US" sz="1800" dirty="0"/>
              <a:t>When the child’s contextual information is available, the following IFSP outcome criteria can also be evaluated:</a:t>
            </a:r>
          </a:p>
          <a:p>
            <a:pPr marL="169863" lvl="0" indent="-169863">
              <a:buClr>
                <a:schemeClr val="dk1"/>
              </a:buClr>
              <a:buSzPct val="100000"/>
              <a:buFont typeface="Arial" panose="020B0604020202020204" pitchFamily="34" charset="0"/>
              <a:buChar char="•"/>
            </a:pPr>
            <a:r>
              <a:rPr lang="en-US" sz="1800" dirty="0"/>
              <a:t>The outcome is based on the family’s priorities and concerns.</a:t>
            </a:r>
          </a:p>
          <a:p>
            <a:pPr marL="169863" lvl="0" indent="-169863">
              <a:buClr>
                <a:schemeClr val="dk1"/>
              </a:buClr>
              <a:buSzPct val="100000"/>
              <a:buFont typeface="Arial" panose="020B0604020202020204" pitchFamily="34" charset="0"/>
              <a:buChar char="•"/>
            </a:pPr>
            <a:r>
              <a:rPr lang="en-US" sz="1800" dirty="0"/>
              <a:t>The outcomes described both the child’s strengths and needs based on information from the initial evaluation  and ongoing assessment.</a:t>
            </a:r>
          </a:p>
        </p:txBody>
      </p:sp>
      <p:sp>
        <p:nvSpPr>
          <p:cNvPr id="8" name="Text Placeholder 7">
            <a:extLst>
              <a:ext uri="{FF2B5EF4-FFF2-40B4-BE49-F238E27FC236}">
                <a16:creationId xmlns:a16="http://schemas.microsoft.com/office/drawing/2014/main" id="{7F1AFD13-EB46-F3ED-25A0-561E98A600B4}"/>
              </a:ext>
            </a:extLst>
          </p:cNvPr>
          <p:cNvSpPr>
            <a:spLocks noGrp="1"/>
          </p:cNvSpPr>
          <p:nvPr>
            <p:ph type="body" idx="13"/>
          </p:nvPr>
        </p:nvSpPr>
        <p:spPr>
          <a:xfrm>
            <a:off x="9383665" y="1924494"/>
            <a:ext cx="2174580" cy="1398782"/>
          </a:xfrm>
        </p:spPr>
        <p:txBody>
          <a:bodyPr/>
          <a:lstStyle/>
          <a:p>
            <a:r>
              <a:rPr lang="en-US" sz="1800" dirty="0"/>
              <a:t>The outcome is jargon-free, clear and simple.</a:t>
            </a:r>
          </a:p>
        </p:txBody>
      </p:sp>
      <p:sp>
        <p:nvSpPr>
          <p:cNvPr id="9" name="Text Placeholder 8">
            <a:extLst>
              <a:ext uri="{FF2B5EF4-FFF2-40B4-BE49-F238E27FC236}">
                <a16:creationId xmlns:a16="http://schemas.microsoft.com/office/drawing/2014/main" id="{D11371AB-C688-58B5-69FD-BBF04A9E150D}"/>
              </a:ext>
            </a:extLst>
          </p:cNvPr>
          <p:cNvSpPr>
            <a:spLocks noGrp="1"/>
          </p:cNvSpPr>
          <p:nvPr>
            <p:ph type="body" idx="14"/>
          </p:nvPr>
        </p:nvSpPr>
        <p:spPr>
          <a:xfrm>
            <a:off x="9416903" y="2928659"/>
            <a:ext cx="2174580" cy="1398782"/>
          </a:xfrm>
        </p:spPr>
        <p:txBody>
          <a:bodyPr/>
          <a:lstStyle/>
          <a:p>
            <a:r>
              <a:rPr lang="en-US" sz="1800" dirty="0"/>
              <a:t>The outcome emphasizes the positive, not the negative.</a:t>
            </a:r>
          </a:p>
        </p:txBody>
      </p:sp>
      <p:sp>
        <p:nvSpPr>
          <p:cNvPr id="10" name="Text Placeholder 9">
            <a:extLst>
              <a:ext uri="{FF2B5EF4-FFF2-40B4-BE49-F238E27FC236}">
                <a16:creationId xmlns:a16="http://schemas.microsoft.com/office/drawing/2014/main" id="{61AF8275-DD80-813F-BB4E-032CB4670A9A}"/>
              </a:ext>
            </a:extLst>
          </p:cNvPr>
          <p:cNvSpPr>
            <a:spLocks noGrp="1"/>
          </p:cNvSpPr>
          <p:nvPr>
            <p:ph type="body" idx="15"/>
          </p:nvPr>
        </p:nvSpPr>
        <p:spPr>
          <a:xfrm>
            <a:off x="9462448" y="4482222"/>
            <a:ext cx="2107768" cy="1398782"/>
          </a:xfrm>
        </p:spPr>
        <p:txBody>
          <a:bodyPr/>
          <a:lstStyle/>
          <a:p>
            <a:pPr marL="0" lvl="0">
              <a:buClr>
                <a:schemeClr val="dk1"/>
              </a:buClr>
              <a:buSzPts val="1600"/>
            </a:pPr>
            <a:r>
              <a:rPr lang="en-US" sz="1800" dirty="0"/>
              <a:t>The outcome </a:t>
            </a:r>
          </a:p>
          <a:p>
            <a:pPr marL="0" lvl="0">
              <a:buClr>
                <a:schemeClr val="dk1"/>
              </a:buClr>
              <a:buSzPts val="1600"/>
            </a:pPr>
            <a:r>
              <a:rPr lang="en-US" sz="1800" dirty="0"/>
              <a:t>uses active </a:t>
            </a:r>
          </a:p>
          <a:p>
            <a:pPr marL="0" lvl="0">
              <a:buClr>
                <a:schemeClr val="dk1"/>
              </a:buClr>
              <a:buSzPts val="1600"/>
            </a:pPr>
            <a:r>
              <a:rPr lang="en-US" sz="1800" dirty="0"/>
              <a:t>words rather </a:t>
            </a:r>
          </a:p>
          <a:p>
            <a:pPr marL="0" lvl="0">
              <a:buClr>
                <a:schemeClr val="dk1"/>
              </a:buClr>
              <a:buSzPts val="1600"/>
            </a:pPr>
            <a:r>
              <a:rPr lang="en-US" sz="1800" dirty="0"/>
              <a:t>than passive ones.</a:t>
            </a:r>
          </a:p>
        </p:txBody>
      </p:sp>
      <p:sp>
        <p:nvSpPr>
          <p:cNvPr id="276" name="Google Shape;276;p44"/>
          <p:cNvSpPr txBox="1"/>
          <p:nvPr/>
        </p:nvSpPr>
        <p:spPr>
          <a:xfrm>
            <a:off x="6964326" y="5947129"/>
            <a:ext cx="4768339"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900"/>
              <a:buFont typeface="Arial"/>
              <a:buNone/>
            </a:pPr>
            <a:r>
              <a:rPr lang="en-US" sz="1800" b="0" i="0" u="none" dirty="0">
                <a:solidFill>
                  <a:schemeClr val="dk1"/>
                </a:solidFill>
                <a:latin typeface="Calibri" panose="020F0502020204030204" pitchFamily="34" charset="0"/>
                <a:cs typeface="Calibri" panose="020F0502020204030204" pitchFamily="34" charset="0"/>
                <a:sym typeface="Arial"/>
              </a:rPr>
              <a:t>ectacenter.org/~pdfs/pubs/rating-ifsp.pdf</a:t>
            </a:r>
            <a:endParaRPr sz="1800" dirty="0">
              <a:latin typeface="Calibri" panose="020F0502020204030204" pitchFamily="34" charset="0"/>
              <a:cs typeface="Calibri" panose="020F050202020403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 name="Title 1">
            <a:extLst>
              <a:ext uri="{FF2B5EF4-FFF2-40B4-BE49-F238E27FC236}">
                <a16:creationId xmlns:a16="http://schemas.microsoft.com/office/drawing/2014/main" id="{07F0ACE6-0D11-2108-AC9C-CE24F83508C1}"/>
              </a:ext>
            </a:extLst>
          </p:cNvPr>
          <p:cNvSpPr>
            <a:spLocks noGrp="1"/>
          </p:cNvSpPr>
          <p:nvPr>
            <p:ph type="title"/>
          </p:nvPr>
        </p:nvSpPr>
        <p:spPr>
          <a:xfrm>
            <a:off x="612489" y="934467"/>
            <a:ext cx="10978994" cy="1160147"/>
          </a:xfrm>
        </p:spPr>
        <p:txBody>
          <a:bodyPr/>
          <a:lstStyle/>
          <a:p>
            <a:r>
              <a:rPr lang="en-US" dirty="0"/>
              <a:t>Criteria Defining High Quality, Participation-Based</a:t>
            </a:r>
            <a:br>
              <a:rPr lang="en-US" dirty="0"/>
            </a:br>
            <a:r>
              <a:rPr lang="en-US" dirty="0"/>
              <a:t>IFSP Outcomes Example</a:t>
            </a:r>
            <a:endParaRPr lang="en-US" dirty="0">
              <a:effectLst/>
            </a:endParaRPr>
          </a:p>
        </p:txBody>
      </p:sp>
      <p:sp>
        <p:nvSpPr>
          <p:cNvPr id="4" name="Text Placeholder 3">
            <a:extLst>
              <a:ext uri="{FF2B5EF4-FFF2-40B4-BE49-F238E27FC236}">
                <a16:creationId xmlns:a16="http://schemas.microsoft.com/office/drawing/2014/main" id="{C3954C85-24E8-E189-25C2-F5AC5A3D2DE7}"/>
              </a:ext>
            </a:extLst>
          </p:cNvPr>
          <p:cNvSpPr>
            <a:spLocks noGrp="1"/>
          </p:cNvSpPr>
          <p:nvPr>
            <p:ph type="body" idx="1"/>
          </p:nvPr>
        </p:nvSpPr>
        <p:spPr>
          <a:xfrm>
            <a:off x="269352" y="1758493"/>
            <a:ext cx="2665234" cy="1398782"/>
          </a:xfrm>
        </p:spPr>
        <p:txBody>
          <a:bodyPr/>
          <a:lstStyle/>
          <a:p>
            <a:r>
              <a:rPr lang="en-US" dirty="0"/>
              <a:t>The outcome is necessary and functional for the child’s and family’s life.</a:t>
            </a:r>
          </a:p>
        </p:txBody>
      </p:sp>
      <p:sp>
        <p:nvSpPr>
          <p:cNvPr id="5" name="Text Placeholder 4">
            <a:extLst>
              <a:ext uri="{FF2B5EF4-FFF2-40B4-BE49-F238E27FC236}">
                <a16:creationId xmlns:a16="http://schemas.microsoft.com/office/drawing/2014/main" id="{31176DC0-8CF4-19A3-C944-361BDE9EB63F}"/>
              </a:ext>
            </a:extLst>
          </p:cNvPr>
          <p:cNvSpPr>
            <a:spLocks noGrp="1"/>
          </p:cNvSpPr>
          <p:nvPr>
            <p:ph type="body" idx="2"/>
          </p:nvPr>
        </p:nvSpPr>
        <p:spPr>
          <a:xfrm>
            <a:off x="333150" y="3056246"/>
            <a:ext cx="2154865" cy="1398782"/>
          </a:xfrm>
        </p:spPr>
        <p:txBody>
          <a:bodyPr/>
          <a:lstStyle/>
          <a:p>
            <a:pPr marL="0" lvl="0">
              <a:buClr>
                <a:schemeClr val="dk1"/>
              </a:buClr>
              <a:buSzPts val="1600"/>
            </a:pPr>
            <a:r>
              <a:rPr lang="en-US" dirty="0"/>
              <a:t>The outcome</a:t>
            </a:r>
          </a:p>
          <a:p>
            <a:pPr marL="0" lvl="0">
              <a:buClr>
                <a:schemeClr val="dk1"/>
              </a:buClr>
              <a:buSzPts val="1600"/>
            </a:pPr>
            <a:r>
              <a:rPr lang="en-US" dirty="0"/>
              <a:t>reflects real-life</a:t>
            </a:r>
          </a:p>
          <a:p>
            <a:pPr marL="0" lvl="0">
              <a:buClr>
                <a:schemeClr val="dk1"/>
              </a:buClr>
              <a:buSzPts val="1600"/>
            </a:pPr>
            <a:r>
              <a:rPr lang="en-US" dirty="0"/>
              <a:t>contextualized</a:t>
            </a:r>
          </a:p>
          <a:p>
            <a:pPr marL="0" lvl="0">
              <a:buClr>
                <a:schemeClr val="dk1"/>
              </a:buClr>
              <a:buSzPts val="1600"/>
            </a:pPr>
            <a:r>
              <a:rPr lang="en-US" dirty="0"/>
              <a:t>settings.</a:t>
            </a:r>
          </a:p>
        </p:txBody>
      </p:sp>
      <p:sp>
        <p:nvSpPr>
          <p:cNvPr id="6" name="Text Placeholder 5">
            <a:extLst>
              <a:ext uri="{FF2B5EF4-FFF2-40B4-BE49-F238E27FC236}">
                <a16:creationId xmlns:a16="http://schemas.microsoft.com/office/drawing/2014/main" id="{4399FFDA-6871-4C99-09E0-2A212EEF043A}"/>
              </a:ext>
            </a:extLst>
          </p:cNvPr>
          <p:cNvSpPr>
            <a:spLocks noGrp="1"/>
          </p:cNvSpPr>
          <p:nvPr>
            <p:ph type="body" idx="10"/>
          </p:nvPr>
        </p:nvSpPr>
        <p:spPr>
          <a:xfrm>
            <a:off x="269351" y="4420743"/>
            <a:ext cx="2154865" cy="1398782"/>
          </a:xfrm>
        </p:spPr>
        <p:txBody>
          <a:bodyPr/>
          <a:lstStyle/>
          <a:p>
            <a:r>
              <a:rPr lang="en-US" dirty="0"/>
              <a:t>The outcome crosses developmental domains and is discipline-free.</a:t>
            </a:r>
          </a:p>
        </p:txBody>
      </p:sp>
      <p:pic>
        <p:nvPicPr>
          <p:cNvPr id="14" name="Picture Placeholder 13" descr="Yes, Nolan will play with Toys with his sister during bath time. IFSP Outcome Card 1">
            <a:extLst>
              <a:ext uri="{FF2B5EF4-FFF2-40B4-BE49-F238E27FC236}">
                <a16:creationId xmlns:a16="http://schemas.microsoft.com/office/drawing/2014/main" id="{184CFBBB-323F-082D-6D11-56C68F504911}"/>
              </a:ext>
            </a:extLst>
          </p:cNvPr>
          <p:cNvPicPr>
            <a:picLocks noGrp="1" noChangeAspect="1"/>
          </p:cNvPicPr>
          <p:nvPr>
            <p:ph type="pic" idx="16"/>
          </p:nvPr>
        </p:nvPicPr>
        <p:blipFill>
          <a:blip r:embed="rId3"/>
          <a:stretch>
            <a:fillRect/>
          </a:stretch>
        </p:blipFill>
        <p:spPr>
          <a:xfrm>
            <a:off x="4216165" y="2303142"/>
            <a:ext cx="3360098" cy="2226322"/>
          </a:xfrm>
          <a:prstGeom prst="rect">
            <a:avLst/>
          </a:prstGeom>
        </p:spPr>
      </p:pic>
      <p:sp>
        <p:nvSpPr>
          <p:cNvPr id="8" name="Text Placeholder 7">
            <a:extLst>
              <a:ext uri="{FF2B5EF4-FFF2-40B4-BE49-F238E27FC236}">
                <a16:creationId xmlns:a16="http://schemas.microsoft.com/office/drawing/2014/main" id="{93920600-6D27-8168-DB34-25CCE3DFA7C6}"/>
              </a:ext>
            </a:extLst>
          </p:cNvPr>
          <p:cNvSpPr>
            <a:spLocks noGrp="1"/>
          </p:cNvSpPr>
          <p:nvPr>
            <p:ph type="body" idx="12"/>
          </p:nvPr>
        </p:nvSpPr>
        <p:spPr>
          <a:xfrm>
            <a:off x="2317898" y="4444406"/>
            <a:ext cx="7155711" cy="1485012"/>
          </a:xfrm>
        </p:spPr>
        <p:txBody>
          <a:bodyPr/>
          <a:lstStyle/>
          <a:p>
            <a:pPr marL="0" lvl="0">
              <a:buClr>
                <a:schemeClr val="dk1"/>
              </a:buClr>
              <a:buSzPts val="1300"/>
            </a:pPr>
            <a:r>
              <a:rPr lang="en-US" dirty="0"/>
              <a:t>When the child’s contextual information is available, the following IFSP outcome criteria can also be evaluated:</a:t>
            </a:r>
          </a:p>
          <a:p>
            <a:pPr marL="0" lvl="0" indent="-76200">
              <a:buClr>
                <a:schemeClr val="dk1"/>
              </a:buClr>
              <a:buSzPct val="100000"/>
              <a:buFont typeface="Calibri"/>
              <a:buChar char="•"/>
            </a:pPr>
            <a:r>
              <a:rPr lang="en-US" dirty="0"/>
              <a:t>The outcome is based on the family’s priorities and concerns.</a:t>
            </a:r>
          </a:p>
          <a:p>
            <a:pPr marL="0" lvl="0" indent="-76200">
              <a:buClr>
                <a:schemeClr val="dk1"/>
              </a:buClr>
              <a:buSzPct val="100000"/>
              <a:buFont typeface="Calibri"/>
              <a:buChar char="•"/>
            </a:pPr>
            <a:r>
              <a:rPr lang="en-US" dirty="0"/>
              <a:t>The outcomes described both the child’s strengths and needs based on information from the initial evaluation  and ongoing assessment.</a:t>
            </a:r>
          </a:p>
        </p:txBody>
      </p:sp>
      <p:sp>
        <p:nvSpPr>
          <p:cNvPr id="9" name="Text Placeholder 8">
            <a:extLst>
              <a:ext uri="{FF2B5EF4-FFF2-40B4-BE49-F238E27FC236}">
                <a16:creationId xmlns:a16="http://schemas.microsoft.com/office/drawing/2014/main" id="{848A907E-D240-BEDD-92B5-E8C5C97778EF}"/>
              </a:ext>
            </a:extLst>
          </p:cNvPr>
          <p:cNvSpPr>
            <a:spLocks noGrp="1"/>
          </p:cNvSpPr>
          <p:nvPr>
            <p:ph type="body" idx="13"/>
          </p:nvPr>
        </p:nvSpPr>
        <p:spPr>
          <a:xfrm>
            <a:off x="9395637" y="1812849"/>
            <a:ext cx="2174580" cy="1121724"/>
          </a:xfrm>
        </p:spPr>
        <p:txBody>
          <a:bodyPr/>
          <a:lstStyle/>
          <a:p>
            <a:r>
              <a:rPr lang="en-US" dirty="0"/>
              <a:t>The outcome is jargon-free, clear and simple.</a:t>
            </a:r>
          </a:p>
        </p:txBody>
      </p:sp>
      <p:sp>
        <p:nvSpPr>
          <p:cNvPr id="10" name="Text Placeholder 9">
            <a:extLst>
              <a:ext uri="{FF2B5EF4-FFF2-40B4-BE49-F238E27FC236}">
                <a16:creationId xmlns:a16="http://schemas.microsoft.com/office/drawing/2014/main" id="{1F101AFA-C2DF-C6EA-27E7-0C1B0DEA93DA}"/>
              </a:ext>
            </a:extLst>
          </p:cNvPr>
          <p:cNvSpPr>
            <a:spLocks noGrp="1"/>
          </p:cNvSpPr>
          <p:nvPr>
            <p:ph type="body" idx="14"/>
          </p:nvPr>
        </p:nvSpPr>
        <p:spPr>
          <a:xfrm>
            <a:off x="9389475" y="3056246"/>
            <a:ext cx="2174580" cy="1398782"/>
          </a:xfrm>
        </p:spPr>
        <p:txBody>
          <a:bodyPr/>
          <a:lstStyle/>
          <a:p>
            <a:pPr marL="52388" lvl="0">
              <a:buClr>
                <a:schemeClr val="dk1"/>
              </a:buClr>
              <a:buSzPts val="1600"/>
            </a:pPr>
            <a:r>
              <a:rPr lang="en-US" dirty="0"/>
              <a:t>The outcome emphasizes the positive, not the negative.</a:t>
            </a:r>
          </a:p>
        </p:txBody>
      </p:sp>
      <p:sp>
        <p:nvSpPr>
          <p:cNvPr id="11" name="Text Placeholder 10">
            <a:extLst>
              <a:ext uri="{FF2B5EF4-FFF2-40B4-BE49-F238E27FC236}">
                <a16:creationId xmlns:a16="http://schemas.microsoft.com/office/drawing/2014/main" id="{4C77856C-0301-C4BF-7B09-3C0452EEF57F}"/>
              </a:ext>
            </a:extLst>
          </p:cNvPr>
          <p:cNvSpPr>
            <a:spLocks noGrp="1"/>
          </p:cNvSpPr>
          <p:nvPr>
            <p:ph type="body" idx="15"/>
          </p:nvPr>
        </p:nvSpPr>
        <p:spPr>
          <a:xfrm>
            <a:off x="9395637" y="4429055"/>
            <a:ext cx="2174580" cy="1398782"/>
          </a:xfrm>
        </p:spPr>
        <p:txBody>
          <a:bodyPr/>
          <a:lstStyle/>
          <a:p>
            <a:r>
              <a:rPr lang="en-US" dirty="0"/>
              <a:t>The outcome </a:t>
            </a:r>
          </a:p>
          <a:p>
            <a:r>
              <a:rPr lang="en-US" dirty="0"/>
              <a:t>uses active </a:t>
            </a:r>
          </a:p>
          <a:p>
            <a:r>
              <a:rPr lang="en-US" dirty="0"/>
              <a:t>words rather </a:t>
            </a:r>
          </a:p>
          <a:p>
            <a:r>
              <a:rPr lang="en-US" dirty="0"/>
              <a:t>than passive ones.</a:t>
            </a:r>
          </a:p>
        </p:txBody>
      </p:sp>
      <p:sp>
        <p:nvSpPr>
          <p:cNvPr id="297" name="Google Shape;297;p45"/>
          <p:cNvSpPr txBox="1"/>
          <p:nvPr/>
        </p:nvSpPr>
        <p:spPr>
          <a:xfrm>
            <a:off x="7416772" y="5970776"/>
            <a:ext cx="4179814"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900"/>
              <a:buFont typeface="Arial"/>
              <a:buNone/>
            </a:pPr>
            <a:r>
              <a:rPr lang="en-US" sz="1800" b="0" i="0" u="none" dirty="0">
                <a:solidFill>
                  <a:schemeClr val="dk1"/>
                </a:solidFill>
                <a:latin typeface="Calibri" panose="020F0502020204030204" pitchFamily="34" charset="0"/>
                <a:cs typeface="Calibri" panose="020F0502020204030204" pitchFamily="34" charset="0"/>
                <a:sym typeface="Arial"/>
              </a:rPr>
              <a:t>ectacenter.org/~pdfs/pubs/rating-ifsp.pdf</a:t>
            </a:r>
            <a:endParaRPr sz="1800" dirty="0">
              <a:latin typeface="Calibri" panose="020F0502020204030204" pitchFamily="34" charset="0"/>
              <a:cs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2" name="Title 1">
            <a:extLst>
              <a:ext uri="{FF2B5EF4-FFF2-40B4-BE49-F238E27FC236}">
                <a16:creationId xmlns:a16="http://schemas.microsoft.com/office/drawing/2014/main" id="{7BA3A98A-A020-78C1-8410-097E03C18ED5}"/>
              </a:ext>
            </a:extLst>
          </p:cNvPr>
          <p:cNvSpPr>
            <a:spLocks noGrp="1"/>
          </p:cNvSpPr>
          <p:nvPr>
            <p:ph type="title"/>
          </p:nvPr>
        </p:nvSpPr>
        <p:spPr/>
        <p:txBody>
          <a:bodyPr/>
          <a:lstStyle/>
          <a:p>
            <a:pPr rtl="0"/>
            <a:r>
              <a:rPr lang="en-US" sz="36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References and Resources</a:t>
            </a:r>
            <a:endParaRPr lang="en-US" dirty="0">
              <a:effectLst/>
            </a:endParaRPr>
          </a:p>
        </p:txBody>
      </p:sp>
      <p:sp>
        <p:nvSpPr>
          <p:cNvPr id="4" name="Text Placeholder 3">
            <a:extLst>
              <a:ext uri="{FF2B5EF4-FFF2-40B4-BE49-F238E27FC236}">
                <a16:creationId xmlns:a16="http://schemas.microsoft.com/office/drawing/2014/main" id="{2931A242-EB58-7FBA-B6A2-2080AB146852}"/>
              </a:ext>
            </a:extLst>
          </p:cNvPr>
          <p:cNvSpPr>
            <a:spLocks noGrp="1"/>
          </p:cNvSpPr>
          <p:nvPr>
            <p:ph type="body" idx="1"/>
          </p:nvPr>
        </p:nvSpPr>
        <p:spPr>
          <a:xfrm>
            <a:off x="612488" y="2421566"/>
            <a:ext cx="11186222" cy="3903034"/>
          </a:xfrm>
        </p:spPr>
        <p:txBody>
          <a:bodyPr/>
          <a:lstStyle/>
          <a:p>
            <a:pPr marL="282575" indent="-217488">
              <a:spcAft>
                <a:spcPts val="1200"/>
              </a:spcAft>
            </a:pPr>
            <a:r>
              <a:rPr lang="en-US" dirty="0"/>
              <a:t>Agreed Upon Practices For Providing Early Intervention Services In Natural Environments. </a:t>
            </a:r>
            <a:r>
              <a:rPr lang="en-US" dirty="0">
                <a:hlinkClick r:id="rId3"/>
              </a:rPr>
              <a:t>http://www.ectacenter.org/~pdfs/topics/families/AgreedUponPractices_FinalDraft2_01_08.pdf</a:t>
            </a:r>
            <a:endParaRPr lang="en-US" dirty="0"/>
          </a:p>
          <a:p>
            <a:pPr marL="282575" indent="-217488">
              <a:spcAft>
                <a:spcPts val="1200"/>
              </a:spcAft>
            </a:pPr>
            <a:r>
              <a:rPr lang="en-US" dirty="0"/>
              <a:t>Early Childhood Technical Assistance Center (ECTA) </a:t>
            </a:r>
            <a:r>
              <a:rPr lang="en-US" dirty="0">
                <a:hlinkClick r:id="rId4"/>
              </a:rPr>
              <a:t>ectacenter.org/~pdfs/pubs/rating-ifsp.pdf</a:t>
            </a:r>
            <a:endParaRPr lang="en-US" dirty="0"/>
          </a:p>
          <a:p>
            <a:pPr marL="282575" indent="-217488">
              <a:spcAft>
                <a:spcPts val="1200"/>
              </a:spcAft>
            </a:pPr>
            <a:r>
              <a:rPr lang="en-US" dirty="0"/>
              <a:t>ECTA Center website </a:t>
            </a:r>
            <a:r>
              <a:rPr lang="en-US" dirty="0">
                <a:hlinkClick r:id="rId5"/>
              </a:rPr>
              <a:t>http://www.ectacenter.org/topics/families/famresources.asp</a:t>
            </a:r>
            <a:endParaRPr lang="en-US" dirty="0"/>
          </a:p>
          <a:p>
            <a:pPr marL="282575" indent="-217488">
              <a:spcAft>
                <a:spcPts val="1200"/>
              </a:spcAft>
            </a:pPr>
            <a:r>
              <a:rPr lang="en-US" dirty="0"/>
              <a:t> McWilliam, R.A. (2006). Steps to build a functional outcome. Retrieved from </a:t>
            </a:r>
            <a:r>
              <a:rPr lang="en-US" dirty="0">
                <a:hlinkClick r:id="rId6"/>
              </a:rPr>
              <a:t>http://www.siskin.org/downloads/Steps_to_Build_a_Functional_Child_Outcome.pdf</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11">
          <a:extLst>
            <a:ext uri="{FF2B5EF4-FFF2-40B4-BE49-F238E27FC236}">
              <a16:creationId xmlns:a16="http://schemas.microsoft.com/office/drawing/2014/main" id="{0CA056BE-56B6-1082-0927-85E740001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B4B08-B2C2-C9E6-F263-8C78EF37C4C1}"/>
              </a:ext>
            </a:extLst>
          </p:cNvPr>
          <p:cNvSpPr>
            <a:spLocks noGrp="1"/>
          </p:cNvSpPr>
          <p:nvPr>
            <p:ph type="title"/>
          </p:nvPr>
        </p:nvSpPr>
        <p:spPr/>
        <p:txBody>
          <a:bodyPr/>
          <a:lstStyle/>
          <a:p>
            <a:pPr rtl="0"/>
            <a:r>
              <a:rPr lang="en-US" sz="36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References and Resources</a:t>
            </a:r>
            <a:r>
              <a:rPr lang="en-US" sz="3200"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continued</a:t>
            </a:r>
            <a:endParaRPr lang="en-US" sz="3200" dirty="0">
              <a:effectLst/>
            </a:endParaRPr>
          </a:p>
        </p:txBody>
      </p:sp>
      <p:sp>
        <p:nvSpPr>
          <p:cNvPr id="4" name="Text Placeholder 3">
            <a:extLst>
              <a:ext uri="{FF2B5EF4-FFF2-40B4-BE49-F238E27FC236}">
                <a16:creationId xmlns:a16="http://schemas.microsoft.com/office/drawing/2014/main" id="{A7F81B0F-5D4C-96AC-7249-91E0CC7BAA82}"/>
              </a:ext>
            </a:extLst>
          </p:cNvPr>
          <p:cNvSpPr>
            <a:spLocks noGrp="1"/>
          </p:cNvSpPr>
          <p:nvPr>
            <p:ph type="body" idx="1"/>
          </p:nvPr>
        </p:nvSpPr>
        <p:spPr>
          <a:xfrm>
            <a:off x="612487" y="2421566"/>
            <a:ext cx="11187163" cy="3903034"/>
          </a:xfrm>
        </p:spPr>
        <p:txBody>
          <a:bodyPr/>
          <a:lstStyle/>
          <a:p>
            <a:pPr marL="282575" indent="-217488">
              <a:spcAft>
                <a:spcPts val="1200"/>
              </a:spcAft>
            </a:pPr>
            <a:r>
              <a:rPr lang="en-US" dirty="0"/>
              <a:t>Rush and Shelden. Tips and Techniques for Developing Participation-Based IFSP Outcomes Statements, </a:t>
            </a:r>
            <a:r>
              <a:rPr lang="en-US" dirty="0" err="1"/>
              <a:t>BriefCASE</a:t>
            </a:r>
            <a:r>
              <a:rPr lang="en-US" dirty="0"/>
              <a:t>, Vol 2, No. 1 </a:t>
            </a:r>
            <a:r>
              <a:rPr lang="en-US" dirty="0">
                <a:hlinkClick r:id="rId3"/>
              </a:rPr>
              <a:t>http://www.fippcase.org/briefcase/briefcase_vol2_no1.pdf</a:t>
            </a:r>
            <a:endParaRPr lang="en-US" dirty="0"/>
          </a:p>
          <a:p>
            <a:pPr marL="282575" indent="-217488">
              <a:spcAft>
                <a:spcPts val="1200"/>
              </a:spcAft>
            </a:pPr>
            <a:r>
              <a:rPr lang="en-US" dirty="0"/>
              <a:t>Shelden, M. L., &amp; Rush, D. D. (2009). Tips and Techniques for Developing Participation-Based IFSP Outcome Statements. Briefcase, 2(1).  Retrieved from </a:t>
            </a:r>
            <a:r>
              <a:rPr lang="en-US" dirty="0">
                <a:hlinkClick r:id="rId4"/>
              </a:rPr>
              <a:t>http://www.fipp.org/Collateral/briefcase/briefcase_vol2_no1.pdf</a:t>
            </a:r>
            <a:r>
              <a:rPr lang="en-US" dirty="0"/>
              <a:t> </a:t>
            </a:r>
          </a:p>
        </p:txBody>
      </p:sp>
    </p:spTree>
    <p:extLst>
      <p:ext uri="{BB962C8B-B14F-4D97-AF65-F5344CB8AC3E}">
        <p14:creationId xmlns:p14="http://schemas.microsoft.com/office/powerpoint/2010/main" val="3948367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Shape 318"/>
        <p:cNvGrpSpPr/>
        <p:nvPr/>
      </p:nvGrpSpPr>
      <p:grpSpPr>
        <a:xfrm>
          <a:off x="0" y="0"/>
          <a:ext cx="0" cy="0"/>
          <a:chOff x="0" y="0"/>
          <a:chExt cx="0" cy="0"/>
        </a:xfrm>
      </p:grpSpPr>
      <p:sp>
        <p:nvSpPr>
          <p:cNvPr id="319" name="Google Shape;319;p47"/>
          <p:cNvSpPr txBox="1">
            <a:spLocks noGrp="1"/>
          </p:cNvSpPr>
          <p:nvPr>
            <p:ph type="ctrTitle"/>
          </p:nvPr>
        </p:nvSpPr>
        <p:spPr>
          <a:xfrm>
            <a:off x="606868" y="2324101"/>
            <a:ext cx="11000232" cy="1104900"/>
          </a:xfrm>
          <a:prstGeom prst="rect">
            <a:avLst/>
          </a:prstGeom>
          <a:noFill/>
          <a:ln>
            <a:noFill/>
          </a:ln>
        </p:spPr>
        <p:txBody>
          <a:bodyPr spcFirstLastPara="1" wrap="square" lIns="0" tIns="182875" rIns="91425" bIns="45700" anchor="ctr" anchorCtr="0">
            <a:noAutofit/>
          </a:bodyPr>
          <a:lstStyle/>
          <a:p>
            <a:pPr marL="0" lvl="0" indent="0" algn="ctr" rtl="0">
              <a:lnSpc>
                <a:spcPct val="80000"/>
              </a:lnSpc>
              <a:spcBef>
                <a:spcPts val="0"/>
              </a:spcBef>
              <a:spcAft>
                <a:spcPts val="0"/>
              </a:spcAft>
              <a:buClr>
                <a:srgbClr val="101820"/>
              </a:buClr>
              <a:buSzPts val="3600"/>
              <a:buFont typeface="Calibri"/>
              <a:buNone/>
            </a:pPr>
            <a:r>
              <a:rPr lang="en-US" dirty="0"/>
              <a:t>Charting the Cs Conference 2025</a:t>
            </a:r>
            <a:endParaRPr i="1" dirty="0"/>
          </a:p>
        </p:txBody>
      </p:sp>
      <p:sp>
        <p:nvSpPr>
          <p:cNvPr id="320" name="Google Shape;320;p47"/>
          <p:cNvSpPr txBox="1">
            <a:spLocks noGrp="1"/>
          </p:cNvSpPr>
          <p:nvPr>
            <p:ph type="body" idx="1"/>
          </p:nvPr>
        </p:nvSpPr>
        <p:spPr>
          <a:xfrm>
            <a:off x="606425" y="3429001"/>
            <a:ext cx="11001375" cy="2285999"/>
          </a:xfrm>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SzPts val="2592"/>
              <a:buNone/>
            </a:pPr>
            <a:r>
              <a:rPr lang="en-US" dirty="0"/>
              <a:t>Statewide Professional Development to Support the Workforce and Low Incidence Disability Areas in the State of Minnesota. </a:t>
            </a:r>
            <a:endParaRPr dirty="0"/>
          </a:p>
          <a:p>
            <a:pPr marL="0" lvl="0" indent="0" algn="l" rtl="0">
              <a:lnSpc>
                <a:spcPct val="100000"/>
              </a:lnSpc>
              <a:spcBef>
                <a:spcPts val="600"/>
              </a:spcBef>
              <a:spcAft>
                <a:spcPts val="0"/>
              </a:spcAft>
              <a:buSzPts val="2592"/>
              <a:buNone/>
            </a:pPr>
            <a:r>
              <a:rPr lang="en-US" dirty="0"/>
              <a:t>This presentation is partially funded with a grant from the Minnesota Department of Education using federal funding, CFDA 84.027A, Special Education – Grants to States.</a:t>
            </a:r>
            <a:endParaRPr dirty="0"/>
          </a:p>
        </p:txBody>
      </p:sp>
      <p:pic>
        <p:nvPicPr>
          <p:cNvPr id="321" name="Google Shape;321;p47" descr="Charting the Cs logo"/>
          <p:cNvPicPr preferRelativeResize="0"/>
          <p:nvPr/>
        </p:nvPicPr>
        <p:blipFill rotWithShape="1">
          <a:blip r:embed="rId3">
            <a:alphaModFix/>
          </a:blip>
          <a:srcRect/>
          <a:stretch/>
        </p:blipFill>
        <p:spPr>
          <a:xfrm>
            <a:off x="4665319" y="1206364"/>
            <a:ext cx="2882435" cy="60472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Using information to Develop Outcomes</a:t>
            </a:r>
            <a:endParaRPr dirty="0"/>
          </a:p>
        </p:txBody>
      </p:sp>
      <p:sp>
        <p:nvSpPr>
          <p:cNvPr id="121" name="Google Shape;121;p23"/>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342900" lvl="0" indent="-342900" algn="l" rtl="0">
              <a:lnSpc>
                <a:spcPct val="100000"/>
              </a:lnSpc>
              <a:spcBef>
                <a:spcPts val="1200"/>
              </a:spcBef>
              <a:spcAft>
                <a:spcPts val="0"/>
              </a:spcAft>
              <a:buSzPts val="2592"/>
              <a:buFont typeface="Arial"/>
              <a:buChar char="•"/>
            </a:pPr>
            <a:r>
              <a:rPr lang="en-US" dirty="0"/>
              <a:t>Start with the caregiver’s priorities about child’s learning/development and/or family’s needs</a:t>
            </a:r>
            <a:endParaRPr dirty="0"/>
          </a:p>
          <a:p>
            <a:pPr marL="342900" lvl="0" indent="-342900" algn="l" rtl="0">
              <a:lnSpc>
                <a:spcPct val="100000"/>
              </a:lnSpc>
              <a:spcBef>
                <a:spcPts val="1200"/>
              </a:spcBef>
              <a:spcAft>
                <a:spcPts val="0"/>
              </a:spcAft>
              <a:buSzPts val="2592"/>
              <a:buChar char="•"/>
            </a:pPr>
            <a:r>
              <a:rPr lang="en-US" dirty="0"/>
              <a:t>Consider what’s working and what’s challenging in everyday routines and activities</a:t>
            </a:r>
            <a:endParaRPr dirty="0"/>
          </a:p>
          <a:p>
            <a:pPr marL="342900" lvl="0" indent="-342900" algn="l" rtl="0">
              <a:lnSpc>
                <a:spcPct val="100000"/>
              </a:lnSpc>
              <a:spcBef>
                <a:spcPts val="1200"/>
              </a:spcBef>
              <a:spcAft>
                <a:spcPts val="0"/>
              </a:spcAft>
              <a:buSzPts val="2592"/>
              <a:buChar char="•"/>
            </a:pPr>
            <a:r>
              <a:rPr lang="en-US" dirty="0"/>
              <a:t>Consider how developmental skills, needs, and disability impact the child’s learning and participation in everyday routines and activities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4"/>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Relationship of Outcomes to Services</a:t>
            </a:r>
            <a:endParaRPr dirty="0"/>
          </a:p>
        </p:txBody>
      </p:sp>
      <p:sp>
        <p:nvSpPr>
          <p:cNvPr id="127" name="Google Shape;127;p24"/>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SzPts val="2592"/>
              <a:buNone/>
            </a:pPr>
            <a:r>
              <a:rPr lang="en-US" dirty="0"/>
              <a:t>First…</a:t>
            </a:r>
            <a:endParaRPr dirty="0"/>
          </a:p>
          <a:p>
            <a:pPr marL="342900" lvl="0" indent="0" algn="l" rtl="0">
              <a:lnSpc>
                <a:spcPct val="100000"/>
              </a:lnSpc>
              <a:spcBef>
                <a:spcPts val="600"/>
              </a:spcBef>
              <a:spcAft>
                <a:spcPts val="0"/>
              </a:spcAft>
              <a:buNone/>
            </a:pPr>
            <a:r>
              <a:rPr lang="en-US" dirty="0"/>
              <a:t>develop IFSP outcomes based on functional, authentic assessment information</a:t>
            </a:r>
            <a:endParaRPr dirty="0"/>
          </a:p>
        </p:txBody>
      </p:sp>
      <p:sp>
        <p:nvSpPr>
          <p:cNvPr id="128" name="Google Shape;128;p24"/>
          <p:cNvSpPr txBox="1">
            <a:spLocks noGrp="1"/>
          </p:cNvSpPr>
          <p:nvPr>
            <p:ph type="body" idx="2"/>
          </p:nvPr>
        </p:nvSpPr>
        <p:spPr>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Clr>
                <a:srgbClr val="003399"/>
              </a:buClr>
              <a:buSzPts val="2592"/>
              <a:buNone/>
            </a:pPr>
            <a:r>
              <a:rPr lang="en-US" dirty="0"/>
              <a:t>Then…</a:t>
            </a:r>
            <a:endParaRPr dirty="0"/>
          </a:p>
          <a:p>
            <a:pPr marL="457200" lvl="0" indent="0" algn="l" rtl="0">
              <a:lnSpc>
                <a:spcPct val="100000"/>
              </a:lnSpc>
              <a:spcBef>
                <a:spcPts val="600"/>
              </a:spcBef>
              <a:spcAft>
                <a:spcPts val="0"/>
              </a:spcAft>
              <a:buNone/>
            </a:pPr>
            <a:r>
              <a:rPr lang="en-US" dirty="0"/>
              <a:t>determine services and supports based on what is necessary to meeting outcomes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5"/>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Requirements for Individualized Family Service Plan (IFSP) Outcomes</a:t>
            </a:r>
            <a:endParaRPr dirty="0"/>
          </a:p>
        </p:txBody>
      </p:sp>
      <p:sp>
        <p:nvSpPr>
          <p:cNvPr id="2" name="Text Placeholder 1">
            <a:extLst>
              <a:ext uri="{FF2B5EF4-FFF2-40B4-BE49-F238E27FC236}">
                <a16:creationId xmlns:a16="http://schemas.microsoft.com/office/drawing/2014/main" id="{BA109F5A-9C21-FD4E-E3E8-DB41CFCABE1D}"/>
              </a:ext>
            </a:extLst>
          </p:cNvPr>
          <p:cNvSpPr>
            <a:spLocks noGrp="1"/>
          </p:cNvSpPr>
          <p:nvPr>
            <p:ph type="body" idx="1"/>
          </p:nvPr>
        </p:nvSpPr>
        <p:spPr/>
        <p:txBody>
          <a:bodyPr/>
          <a:lstStyle/>
          <a:p>
            <a:pPr marL="64008" indent="0">
              <a:spcBef>
                <a:spcPts val="1200"/>
              </a:spcBef>
              <a:buNone/>
            </a:pPr>
            <a:r>
              <a:rPr lang="en-US" dirty="0"/>
              <a:t>IFSP must include:</a:t>
            </a:r>
          </a:p>
          <a:p>
            <a:pPr>
              <a:spcBef>
                <a:spcPts val="1200"/>
              </a:spcBef>
            </a:pPr>
            <a:r>
              <a:rPr lang="en-US" dirty="0"/>
              <a:t>A statement of the measurable results or measurable outcomes expected to be achieved for the child and family (including pre-literacy and language skills as developmentally appropriate for the child)</a:t>
            </a:r>
          </a:p>
          <a:p>
            <a:pPr>
              <a:spcBef>
                <a:spcPts val="1200"/>
              </a:spcBef>
            </a:pPr>
            <a:r>
              <a:rPr lang="en-US" dirty="0"/>
              <a:t>The criteria, procedures, and timelines used to determine the degree to which progress toward achieving the results or outcomes is being made and whether modifications or revision of the expected results or outcomes or services are necessary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6"/>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IFSP Outcomes</a:t>
            </a:r>
            <a:endParaRPr dirty="0"/>
          </a:p>
        </p:txBody>
      </p:sp>
      <p:sp>
        <p:nvSpPr>
          <p:cNvPr id="140" name="Google Shape;140;p26"/>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457200" lvl="0" indent="-457200" algn="l" rtl="0">
              <a:lnSpc>
                <a:spcPct val="100000"/>
              </a:lnSpc>
              <a:spcBef>
                <a:spcPts val="1200"/>
              </a:spcBef>
              <a:spcAft>
                <a:spcPts val="0"/>
              </a:spcAft>
              <a:buSzPts val="2592"/>
              <a:buFont typeface="Arial"/>
              <a:buChar char="•"/>
            </a:pPr>
            <a:r>
              <a:rPr lang="en-US" dirty="0"/>
              <a:t>IFSP Outcomes: “What would your family like to see happen for your child/family?”</a:t>
            </a:r>
            <a:endParaRPr dirty="0"/>
          </a:p>
          <a:p>
            <a:pPr marL="457200" lvl="0" indent="-457200" algn="l" rtl="0">
              <a:lnSpc>
                <a:spcPct val="100000"/>
              </a:lnSpc>
              <a:spcBef>
                <a:spcPts val="1200"/>
              </a:spcBef>
              <a:spcAft>
                <a:spcPts val="0"/>
              </a:spcAft>
              <a:buSzPts val="2592"/>
              <a:buChar char="•"/>
            </a:pPr>
            <a:r>
              <a:rPr lang="en-US" dirty="0"/>
              <a:t>Two Types of outcomes</a:t>
            </a:r>
            <a:endParaRPr dirty="0"/>
          </a:p>
          <a:p>
            <a:pPr marL="571500" lvl="1" indent="-342900" algn="l" rtl="0">
              <a:lnSpc>
                <a:spcPct val="100000"/>
              </a:lnSpc>
              <a:spcBef>
                <a:spcPts val="1200"/>
              </a:spcBef>
              <a:spcAft>
                <a:spcPts val="0"/>
              </a:spcAft>
              <a:buSzPts val="1920"/>
              <a:buChar char="o"/>
            </a:pPr>
            <a:r>
              <a:rPr lang="en-US" b="1" dirty="0"/>
              <a:t>Child</a:t>
            </a:r>
            <a:r>
              <a:rPr lang="en-US" dirty="0"/>
              <a:t> Outcomes</a:t>
            </a:r>
            <a:endParaRPr dirty="0"/>
          </a:p>
          <a:p>
            <a:pPr marL="571500" lvl="1" indent="-342900" algn="l" rtl="0">
              <a:lnSpc>
                <a:spcPct val="100000"/>
              </a:lnSpc>
              <a:spcBef>
                <a:spcPts val="1200"/>
              </a:spcBef>
              <a:spcAft>
                <a:spcPts val="0"/>
              </a:spcAft>
              <a:buSzPts val="1920"/>
              <a:buChar char="o"/>
            </a:pPr>
            <a:r>
              <a:rPr lang="en-US" b="1" dirty="0"/>
              <a:t>Family</a:t>
            </a:r>
            <a:r>
              <a:rPr lang="en-US" dirty="0"/>
              <a:t> Outcomes</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7"/>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IFSP Child Outcomes</a:t>
            </a:r>
            <a:endParaRPr b="0" dirty="0"/>
          </a:p>
        </p:txBody>
      </p:sp>
      <p:sp>
        <p:nvSpPr>
          <p:cNvPr id="2" name="Text Placeholder 1">
            <a:extLst>
              <a:ext uri="{FF2B5EF4-FFF2-40B4-BE49-F238E27FC236}">
                <a16:creationId xmlns:a16="http://schemas.microsoft.com/office/drawing/2014/main" id="{7DFCDFE5-FF79-3080-A573-AA9B12346DF4}"/>
              </a:ext>
            </a:extLst>
          </p:cNvPr>
          <p:cNvSpPr>
            <a:spLocks noGrp="1"/>
          </p:cNvSpPr>
          <p:nvPr>
            <p:ph type="body" idx="1"/>
          </p:nvPr>
        </p:nvSpPr>
        <p:spPr/>
        <p:txBody>
          <a:bodyPr/>
          <a:lstStyle/>
          <a:p>
            <a:pPr marL="64008" indent="0">
              <a:spcBef>
                <a:spcPts val="600"/>
              </a:spcBef>
              <a:buNone/>
            </a:pPr>
            <a:r>
              <a:rPr lang="en-US" dirty="0"/>
              <a:t>Two Types of child outcomes</a:t>
            </a:r>
          </a:p>
          <a:p>
            <a:pPr>
              <a:spcBef>
                <a:spcPts val="300"/>
              </a:spcBef>
            </a:pPr>
            <a:r>
              <a:rPr lang="en-US" dirty="0"/>
              <a:t>Participation-based</a:t>
            </a:r>
          </a:p>
          <a:p>
            <a:pPr>
              <a:spcBef>
                <a:spcPts val="300"/>
              </a:spcBef>
            </a:pPr>
            <a:r>
              <a:rPr lang="en-US" dirty="0"/>
              <a:t>Routine/activity-based</a:t>
            </a:r>
          </a:p>
          <a:p>
            <a:pPr marL="64008" indent="0">
              <a:spcBef>
                <a:spcPts val="1200"/>
              </a:spcBef>
              <a:buNone/>
            </a:pPr>
            <a:r>
              <a:rPr lang="en-US" dirty="0"/>
              <a:t>Child outcomes should:</a:t>
            </a:r>
          </a:p>
          <a:p>
            <a:pPr>
              <a:spcBef>
                <a:spcPts val="300"/>
              </a:spcBef>
            </a:pPr>
            <a:r>
              <a:rPr lang="en-US" dirty="0"/>
              <a:t>Enhance learning through functional participation in everyday activities (child is learner/actor)</a:t>
            </a:r>
          </a:p>
          <a:p>
            <a:pPr>
              <a:spcBef>
                <a:spcPts val="300"/>
              </a:spcBef>
            </a:pPr>
            <a:r>
              <a:rPr lang="en-US" dirty="0"/>
              <a:t>Be important and meaningful to the family/caregiver (priorities)</a:t>
            </a:r>
          </a:p>
          <a:p>
            <a:pPr>
              <a:spcBef>
                <a:spcPts val="300"/>
              </a:spcBef>
            </a:pPr>
            <a:r>
              <a:rPr lang="en-US" dirty="0"/>
              <a:t>Expand activity setting so child be competent</a:t>
            </a:r>
          </a:p>
          <a:p>
            <a:pPr>
              <a:spcBef>
                <a:spcPts val="300"/>
              </a:spcBef>
            </a:pPr>
            <a:r>
              <a:rPr lang="en-US" dirty="0"/>
              <a:t>Be based on child interests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8"/>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IFSP Family Outcomes</a:t>
            </a:r>
            <a:endParaRPr b="0" i="1" dirty="0"/>
          </a:p>
        </p:txBody>
      </p:sp>
      <p:sp>
        <p:nvSpPr>
          <p:cNvPr id="152" name="Google Shape;152;p28"/>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600"/>
              </a:spcBef>
              <a:spcAft>
                <a:spcPts val="0"/>
              </a:spcAft>
              <a:buNone/>
            </a:pPr>
            <a:r>
              <a:rPr lang="en-US" dirty="0"/>
              <a:t>Two types of family outcomes:</a:t>
            </a:r>
          </a:p>
          <a:p>
            <a:pPr marL="342900" indent="-342900">
              <a:spcBef>
                <a:spcPts val="600"/>
              </a:spcBef>
            </a:pPr>
            <a:r>
              <a:rPr lang="en-US" dirty="0"/>
              <a:t>Participation-based</a:t>
            </a:r>
          </a:p>
          <a:p>
            <a:pPr marL="342900" indent="-342900">
              <a:spcBef>
                <a:spcPts val="600"/>
              </a:spcBef>
            </a:pPr>
            <a:r>
              <a:rPr lang="en-US" dirty="0"/>
              <a:t>Resource-based</a:t>
            </a:r>
            <a:endParaRPr dirty="0"/>
          </a:p>
          <a:p>
            <a:pPr marL="0" lvl="0" indent="0" algn="l" rtl="0">
              <a:lnSpc>
                <a:spcPct val="100000"/>
              </a:lnSpc>
              <a:spcBef>
                <a:spcPts val="1200"/>
              </a:spcBef>
              <a:spcAft>
                <a:spcPts val="300"/>
              </a:spcAft>
              <a:buNone/>
            </a:pPr>
            <a:r>
              <a:rPr lang="en-US" dirty="0"/>
              <a:t>Family outcomes should:</a:t>
            </a:r>
          </a:p>
          <a:p>
            <a:pPr marL="342900" indent="-342900">
              <a:spcBef>
                <a:spcPts val="600"/>
              </a:spcBef>
              <a:spcAft>
                <a:spcPts val="300"/>
              </a:spcAft>
            </a:pPr>
            <a:r>
              <a:rPr lang="en-US" dirty="0"/>
              <a:t>Enhance capacity (family is learner/actor)</a:t>
            </a:r>
          </a:p>
          <a:p>
            <a:pPr marL="342900" indent="-342900">
              <a:spcBef>
                <a:spcPts val="600"/>
              </a:spcBef>
              <a:spcAft>
                <a:spcPts val="300"/>
              </a:spcAft>
            </a:pPr>
            <a:r>
              <a:rPr lang="en-US" dirty="0"/>
              <a:t>Support to access community resources and supports</a:t>
            </a:r>
          </a:p>
          <a:p>
            <a:pPr marL="342900" indent="-342900">
              <a:spcBef>
                <a:spcPts val="600"/>
              </a:spcBef>
              <a:spcAft>
                <a:spcPts val="300"/>
              </a:spcAft>
            </a:pPr>
            <a:r>
              <a:rPr lang="en-US" dirty="0"/>
              <a:t>Be important and meaningful to the family/caregiver (priorities)</a:t>
            </a:r>
          </a:p>
          <a:p>
            <a:pPr marL="342900" indent="-342900">
              <a:spcBef>
                <a:spcPts val="600"/>
              </a:spcBef>
              <a:spcAft>
                <a:spcPts val="300"/>
              </a:spcAft>
            </a:pPr>
            <a:r>
              <a:rPr lang="en-US" dirty="0"/>
              <a:t>Be based on family’s interests</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7" name="Title 6">
            <a:extLst>
              <a:ext uri="{FF2B5EF4-FFF2-40B4-BE49-F238E27FC236}">
                <a16:creationId xmlns:a16="http://schemas.microsoft.com/office/drawing/2014/main" id="{43559FCB-53B0-F45B-4221-FD547DF7A5CF}"/>
              </a:ext>
            </a:extLst>
          </p:cNvPr>
          <p:cNvSpPr>
            <a:spLocks noGrp="1"/>
          </p:cNvSpPr>
          <p:nvPr>
            <p:ph type="title"/>
          </p:nvPr>
        </p:nvSpPr>
        <p:spPr>
          <a:xfrm>
            <a:off x="612489" y="1161007"/>
            <a:ext cx="10978994" cy="476407"/>
          </a:xfrm>
        </p:spPr>
        <p:txBody>
          <a:bodyPr/>
          <a:lstStyle/>
          <a:p>
            <a:r>
              <a:rPr lang="en-US" dirty="0"/>
              <a:t>Developing IFSP Outcome Statements</a:t>
            </a:r>
          </a:p>
        </p:txBody>
      </p:sp>
      <p:graphicFrame>
        <p:nvGraphicFramePr>
          <p:cNvPr id="11" name="Google Shape;159;p29">
            <a:extLst>
              <a:ext uri="{FF2B5EF4-FFF2-40B4-BE49-F238E27FC236}">
                <a16:creationId xmlns:a16="http://schemas.microsoft.com/office/drawing/2014/main" id="{4A3B8E67-06E7-F33F-9A79-D510EA04954E}"/>
              </a:ext>
            </a:extLst>
          </p:cNvPr>
          <p:cNvGraphicFramePr/>
          <p:nvPr>
            <p:extLst>
              <p:ext uri="{D42A27DB-BD31-4B8C-83A1-F6EECF244321}">
                <p14:modId xmlns:p14="http://schemas.microsoft.com/office/powerpoint/2010/main" val="2296728301"/>
              </p:ext>
            </p:extLst>
          </p:nvPr>
        </p:nvGraphicFramePr>
        <p:xfrm>
          <a:off x="612489" y="1778577"/>
          <a:ext cx="11062059" cy="3765015"/>
        </p:xfrm>
        <a:graphic>
          <a:graphicData uri="http://schemas.openxmlformats.org/drawingml/2006/table">
            <a:tbl>
              <a:tblPr firstRow="1">
                <a:noFill/>
                <a:tableStyleId>{31ADBEB5-A2E0-48C0-AE82-25B6D9CFBC84}</a:tableStyleId>
              </a:tblPr>
              <a:tblGrid>
                <a:gridCol w="5695345">
                  <a:extLst>
                    <a:ext uri="{9D8B030D-6E8A-4147-A177-3AD203B41FA5}">
                      <a16:colId xmlns:a16="http://schemas.microsoft.com/office/drawing/2014/main" val="20000"/>
                    </a:ext>
                  </a:extLst>
                </a:gridCol>
                <a:gridCol w="5366714">
                  <a:extLst>
                    <a:ext uri="{9D8B030D-6E8A-4147-A177-3AD203B41FA5}">
                      <a16:colId xmlns:a16="http://schemas.microsoft.com/office/drawing/2014/main" val="20001"/>
                    </a:ext>
                  </a:extLst>
                </a:gridCol>
              </a:tblGrid>
              <a:tr h="475521">
                <a:tc>
                  <a:txBody>
                    <a:bodyPr/>
                    <a:lstStyle/>
                    <a:p>
                      <a:pPr marL="0" marR="0" lvl="0" indent="0" algn="ctr" rtl="0">
                        <a:lnSpc>
                          <a:spcPct val="100000"/>
                        </a:lnSpc>
                        <a:spcBef>
                          <a:spcPts val="0"/>
                        </a:spcBef>
                        <a:spcAft>
                          <a:spcPts val="0"/>
                        </a:spcAft>
                        <a:buClr>
                          <a:srgbClr val="404040"/>
                        </a:buClr>
                        <a:buSzPts val="2000"/>
                        <a:buFont typeface="Arial"/>
                        <a:buNone/>
                      </a:pPr>
                      <a:r>
                        <a:rPr lang="en-US" sz="2400" b="1" dirty="0">
                          <a:solidFill>
                            <a:schemeClr val="dk1"/>
                          </a:solidFill>
                          <a:latin typeface="Calibri"/>
                          <a:ea typeface="Calibri"/>
                          <a:cs typeface="Calibri"/>
                          <a:sym typeface="Calibri"/>
                        </a:rPr>
                        <a:t>Steps</a:t>
                      </a:r>
                      <a:endParaRPr sz="2400" b="1" dirty="0">
                        <a:solidFill>
                          <a:schemeClr val="dk1"/>
                        </a:solidFill>
                        <a:latin typeface="Calibri"/>
                        <a:ea typeface="Calibri"/>
                        <a:cs typeface="Calibri"/>
                        <a:sym typeface="Calibri"/>
                      </a:endParaRPr>
                    </a:p>
                  </a:txBody>
                  <a:tcPr marL="87934" marR="87934" marT="41123" marB="41123">
                    <a:lnL w="28575"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404040"/>
                        </a:buClr>
                        <a:buSzPts val="2000"/>
                        <a:buFont typeface="Arial"/>
                        <a:buNone/>
                      </a:pPr>
                      <a:r>
                        <a:rPr lang="en-US" sz="2400" b="1" dirty="0">
                          <a:solidFill>
                            <a:schemeClr val="dk1"/>
                          </a:solidFill>
                          <a:latin typeface="Calibri"/>
                          <a:ea typeface="Calibri"/>
                          <a:cs typeface="Calibri"/>
                          <a:sym typeface="Calibri"/>
                        </a:rPr>
                        <a:t>Actions/Supports</a:t>
                      </a:r>
                      <a:endParaRPr sz="2400" b="1" dirty="0">
                        <a:solidFill>
                          <a:schemeClr val="dk1"/>
                        </a:solidFill>
                        <a:latin typeface="Calibri"/>
                        <a:ea typeface="Calibri"/>
                        <a:cs typeface="Calibri"/>
                        <a:sym typeface="Calibri"/>
                      </a:endParaRPr>
                    </a:p>
                  </a:txBody>
                  <a:tcPr marL="87934" marR="87934" marT="41123" marB="41123">
                    <a:lnL w="12700" cap="flat" cmpd="sng" algn="ctr">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291479024"/>
                  </a:ext>
                </a:extLst>
              </a:tr>
              <a:tr h="685313">
                <a:tc>
                  <a:txBody>
                    <a:bodyPr/>
                    <a:lstStyle/>
                    <a:p>
                      <a:pPr marL="1423988" marR="0" lvl="0" indent="-1423988" algn="l" rtl="0">
                        <a:lnSpc>
                          <a:spcPct val="100000"/>
                        </a:lnSpc>
                        <a:spcBef>
                          <a:spcPts val="0"/>
                        </a:spcBef>
                        <a:spcAft>
                          <a:spcPts val="0"/>
                        </a:spcAft>
                        <a:buClr>
                          <a:srgbClr val="4B5A6F"/>
                        </a:buClr>
                        <a:buSzPts val="2400"/>
                        <a:buFont typeface="Arial"/>
                        <a:buNone/>
                      </a:pPr>
                      <a:r>
                        <a:rPr lang="en-US" sz="2400" b="1" i="0" u="none" strike="noStrike" cap="none" dirty="0">
                          <a:solidFill>
                            <a:schemeClr val="dk1"/>
                          </a:solidFill>
                          <a:latin typeface="Calibri"/>
                          <a:ea typeface="Calibri"/>
                          <a:cs typeface="Calibri"/>
                          <a:sym typeface="Calibri"/>
                        </a:rPr>
                        <a:t>Step 1:</a:t>
                      </a:r>
                      <a:r>
                        <a:rPr lang="en-US" sz="2400" i="0" u="none" strike="noStrike" cap="none" dirty="0">
                          <a:solidFill>
                            <a:schemeClr val="dk1"/>
                          </a:solidFill>
                          <a:latin typeface="Calibri"/>
                          <a:ea typeface="Calibri"/>
                          <a:cs typeface="Calibri"/>
                          <a:sym typeface="Calibri"/>
                        </a:rPr>
                        <a:t> Determine the functional area(s)</a:t>
                      </a:r>
                      <a:endParaRPr sz="2400" dirty="0">
                        <a:solidFill>
                          <a:schemeClr val="dk1"/>
                        </a:solidFill>
                        <a:latin typeface="Calibri"/>
                        <a:ea typeface="Calibri"/>
                        <a:cs typeface="Calibri"/>
                        <a:sym typeface="Calibri"/>
                      </a:endParaRPr>
                    </a:p>
                  </a:txBody>
                  <a:tcPr marL="87934" marR="87934" marT="41123" marB="41123">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Eating </a:t>
                      </a:r>
                      <a:endParaRPr sz="2400" dirty="0">
                        <a:solidFill>
                          <a:schemeClr val="dk1"/>
                        </a:solidFill>
                        <a:latin typeface="Calibri"/>
                        <a:ea typeface="Calibri"/>
                        <a:cs typeface="Calibri"/>
                        <a:sym typeface="Calibri"/>
                      </a:endParaRPr>
                    </a:p>
                  </a:txBody>
                  <a:tcPr marL="87934" marR="87934" marT="41123" marB="41123">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85313">
                <a:tc>
                  <a:txBody>
                    <a:bodyPr/>
                    <a:lstStyle/>
                    <a:p>
                      <a:pPr marL="0" marR="0" lvl="0" indent="0" algn="l" rtl="0">
                        <a:lnSpc>
                          <a:spcPct val="100000"/>
                        </a:lnSpc>
                        <a:spcBef>
                          <a:spcPts val="0"/>
                        </a:spcBef>
                        <a:spcAft>
                          <a:spcPts val="0"/>
                        </a:spcAft>
                        <a:buClr>
                          <a:srgbClr val="4B5A6F"/>
                        </a:buClr>
                        <a:buSzPts val="2400"/>
                        <a:buFont typeface="Arial"/>
                        <a:buNone/>
                      </a:pPr>
                      <a:r>
                        <a:rPr lang="en-US" sz="2400" b="1" i="0" u="none" strike="noStrike" cap="none" dirty="0">
                          <a:solidFill>
                            <a:schemeClr val="dk1"/>
                          </a:solidFill>
                          <a:latin typeface="Calibri"/>
                          <a:ea typeface="Calibri"/>
                          <a:cs typeface="Calibri"/>
                          <a:sym typeface="Calibri"/>
                        </a:rPr>
                        <a:t>Step 2: </a:t>
                      </a:r>
                      <a:r>
                        <a:rPr lang="en-US" sz="2400" i="0" u="none" strike="noStrike" cap="none" dirty="0">
                          <a:solidFill>
                            <a:schemeClr val="dk1"/>
                          </a:solidFill>
                          <a:latin typeface="Calibri"/>
                          <a:ea typeface="Calibri"/>
                          <a:cs typeface="Calibri"/>
                          <a:sym typeface="Calibri"/>
                        </a:rPr>
                        <a:t>What routine(s) does this affect? </a:t>
                      </a:r>
                      <a:endParaRPr sz="2400" dirty="0">
                        <a:solidFill>
                          <a:schemeClr val="dk1"/>
                        </a:solidFill>
                        <a:latin typeface="Calibri"/>
                        <a:ea typeface="Calibri"/>
                        <a:cs typeface="Calibri"/>
                        <a:sym typeface="Calibri"/>
                      </a:endParaRPr>
                    </a:p>
                  </a:txBody>
                  <a:tcPr marL="87934" marR="87934" marT="41123" marB="41123">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Meal time with the family</a:t>
                      </a:r>
                      <a:endParaRPr sz="2400" dirty="0">
                        <a:solidFill>
                          <a:schemeClr val="dk1"/>
                        </a:solidFill>
                        <a:latin typeface="Calibri"/>
                        <a:ea typeface="Calibri"/>
                        <a:cs typeface="Calibri"/>
                        <a:sym typeface="Calibri"/>
                      </a:endParaRPr>
                    </a:p>
                  </a:txBody>
                  <a:tcPr marL="87934" marR="87934" marT="41123" marB="41123">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959434">
                <a:tc>
                  <a:txBody>
                    <a:bodyPr/>
                    <a:lstStyle/>
                    <a:p>
                      <a:pPr marL="0" marR="0" lvl="0" indent="0" algn="l" rtl="0">
                        <a:lnSpc>
                          <a:spcPct val="100000"/>
                        </a:lnSpc>
                        <a:spcBef>
                          <a:spcPts val="0"/>
                        </a:spcBef>
                        <a:spcAft>
                          <a:spcPts val="0"/>
                        </a:spcAft>
                        <a:buClr>
                          <a:srgbClr val="4B5A6F"/>
                        </a:buClr>
                        <a:buSzPts val="2400"/>
                        <a:buFont typeface="Arial"/>
                        <a:buNone/>
                        <a:tabLst>
                          <a:tab pos="1776413" algn="l"/>
                        </a:tabLst>
                      </a:pPr>
                      <a:r>
                        <a:rPr lang="en-US" sz="2400" b="1" i="0" u="none" strike="noStrike" cap="none" dirty="0">
                          <a:solidFill>
                            <a:schemeClr val="dk1"/>
                          </a:solidFill>
                          <a:latin typeface="Calibri"/>
                          <a:ea typeface="Calibri"/>
                          <a:cs typeface="Calibri"/>
                          <a:sym typeface="Calibri"/>
                        </a:rPr>
                        <a:t>Step 3:</a:t>
                      </a:r>
                      <a:r>
                        <a:rPr lang="en-US" sz="2400" i="0" u="none" strike="noStrike" cap="none" dirty="0">
                          <a:solidFill>
                            <a:schemeClr val="dk1"/>
                          </a:solidFill>
                          <a:latin typeface="Calibri"/>
                          <a:ea typeface="Calibri"/>
                          <a:cs typeface="Calibri"/>
                          <a:sym typeface="Calibri"/>
                        </a:rPr>
                        <a:t> Child will participate in</a:t>
                      </a:r>
                      <a:r>
                        <a:rPr lang="en-US" sz="2400" i="0" u="none" strike="noStrike" cap="none" baseline="0" dirty="0">
                          <a:solidFill>
                            <a:schemeClr val="dk1"/>
                          </a:solidFill>
                          <a:latin typeface="Calibri"/>
                          <a:ea typeface="Calibri"/>
                          <a:cs typeface="Calibri"/>
                          <a:sym typeface="Calibri"/>
                        </a:rPr>
                        <a:t> </a:t>
                      </a:r>
                    </a:p>
                    <a:p>
                      <a:pPr marL="0" marR="0" lvl="0" indent="0" algn="ctr" rtl="0">
                        <a:lnSpc>
                          <a:spcPct val="100000"/>
                        </a:lnSpc>
                        <a:spcBef>
                          <a:spcPts val="0"/>
                        </a:spcBef>
                        <a:spcAft>
                          <a:spcPts val="0"/>
                        </a:spcAft>
                        <a:buClr>
                          <a:srgbClr val="4B5A6F"/>
                        </a:buClr>
                        <a:buSzPts val="2400"/>
                        <a:buFont typeface="Arial"/>
                        <a:buNone/>
                        <a:tabLst>
                          <a:tab pos="1776413" algn="l"/>
                        </a:tabLst>
                      </a:pPr>
                      <a:r>
                        <a:rPr lang="en-US" sz="2400" i="0" u="none" strike="noStrike" cap="none" dirty="0">
                          <a:solidFill>
                            <a:schemeClr val="dk1"/>
                          </a:solidFill>
                          <a:latin typeface="Calibri"/>
                          <a:ea typeface="Calibri"/>
                          <a:cs typeface="Calibri"/>
                          <a:sym typeface="Calibri"/>
                        </a:rPr>
                        <a:t>[routines in question]</a:t>
                      </a:r>
                      <a:endParaRPr sz="2400" dirty="0">
                        <a:solidFill>
                          <a:schemeClr val="dk1"/>
                        </a:solidFill>
                        <a:latin typeface="Calibri"/>
                        <a:ea typeface="Calibri"/>
                        <a:cs typeface="Calibri"/>
                        <a:sym typeface="Calibri"/>
                      </a:endParaRPr>
                    </a:p>
                  </a:txBody>
                  <a:tcPr marL="87934" marR="87934" marT="41123" marB="41123">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“Kim will eat with her </a:t>
                      </a:r>
                      <a:endParaRPr sz="2400"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Family at mealtime…” </a:t>
                      </a:r>
                      <a:endParaRPr sz="2400" dirty="0">
                        <a:solidFill>
                          <a:schemeClr val="dk1"/>
                        </a:solidFill>
                        <a:latin typeface="Calibri"/>
                        <a:ea typeface="Calibri"/>
                        <a:cs typeface="Calibri"/>
                        <a:sym typeface="Calibri"/>
                      </a:endParaRPr>
                    </a:p>
                  </a:txBody>
                  <a:tcPr marL="87934" marR="87934" marT="41123" marB="41123">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959434">
                <a:tc>
                  <a:txBody>
                    <a:bodyPr/>
                    <a:lstStyle/>
                    <a:p>
                      <a:pPr marL="0" marR="0" lvl="0" indent="0" algn="l" rtl="0">
                        <a:lnSpc>
                          <a:spcPct val="100000"/>
                        </a:lnSpc>
                        <a:spcBef>
                          <a:spcPts val="0"/>
                        </a:spcBef>
                        <a:spcAft>
                          <a:spcPts val="0"/>
                        </a:spcAft>
                        <a:buClr>
                          <a:srgbClr val="4B5A6F"/>
                        </a:buClr>
                        <a:buSzPts val="2400"/>
                        <a:buFont typeface="Arial"/>
                        <a:buNone/>
                      </a:pPr>
                      <a:r>
                        <a:rPr lang="en-US" sz="2400" b="1" i="0" u="none" strike="noStrike" cap="none" dirty="0">
                          <a:solidFill>
                            <a:schemeClr val="dk1"/>
                          </a:solidFill>
                          <a:latin typeface="Calibri"/>
                          <a:ea typeface="Calibri"/>
                          <a:cs typeface="Calibri"/>
                          <a:sym typeface="Calibri"/>
                        </a:rPr>
                        <a:t>Step 4:</a:t>
                      </a:r>
                      <a:r>
                        <a:rPr lang="en-US" sz="2400" i="0" u="none" strike="noStrike" cap="none" dirty="0">
                          <a:solidFill>
                            <a:schemeClr val="dk1"/>
                          </a:solidFill>
                          <a:latin typeface="Calibri"/>
                          <a:ea typeface="Calibri"/>
                          <a:cs typeface="Calibri"/>
                          <a:sym typeface="Calibri"/>
                        </a:rPr>
                        <a:t> “by ________</a:t>
                      </a:r>
                      <a:r>
                        <a:rPr lang="en-US" sz="2400" i="0" u="none" strike="noStrike" cap="none" dirty="0" err="1">
                          <a:solidFill>
                            <a:schemeClr val="dk1"/>
                          </a:solidFill>
                          <a:latin typeface="Calibri"/>
                          <a:ea typeface="Calibri"/>
                          <a:cs typeface="Calibri"/>
                          <a:sym typeface="Calibri"/>
                        </a:rPr>
                        <a:t>ing</a:t>
                      </a:r>
                      <a:r>
                        <a:rPr lang="en-US" sz="2400" i="0" u="none" strike="noStrike" cap="none" dirty="0">
                          <a:solidFill>
                            <a:schemeClr val="dk1"/>
                          </a:solidFill>
                          <a:latin typeface="Calibri"/>
                          <a:ea typeface="Calibri"/>
                          <a:cs typeface="Calibri"/>
                          <a:sym typeface="Calibri"/>
                        </a:rPr>
                        <a:t>”</a:t>
                      </a:r>
                      <a:endParaRPr sz="2400"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(address specific behaviors) </a:t>
                      </a:r>
                      <a:endParaRPr sz="2400" dirty="0">
                        <a:solidFill>
                          <a:schemeClr val="dk1"/>
                        </a:solidFill>
                        <a:latin typeface="Calibri"/>
                        <a:ea typeface="Calibri"/>
                        <a:cs typeface="Calibri"/>
                        <a:sym typeface="Calibri"/>
                      </a:endParaRPr>
                    </a:p>
                  </a:txBody>
                  <a:tcPr marL="87934" marR="87934" marT="41123" marB="41123">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“…eating the foods </a:t>
                      </a:r>
                      <a:endParaRPr sz="2400"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404040"/>
                        </a:buClr>
                        <a:buSzPts val="2000"/>
                        <a:buFont typeface="Arial"/>
                        <a:buNone/>
                      </a:pPr>
                      <a:r>
                        <a:rPr lang="en-US" sz="2400" i="0" u="none" strike="noStrike" cap="none" dirty="0">
                          <a:solidFill>
                            <a:schemeClr val="dk1"/>
                          </a:solidFill>
                          <a:latin typeface="Calibri"/>
                          <a:ea typeface="Calibri"/>
                          <a:cs typeface="Calibri"/>
                          <a:sym typeface="Calibri"/>
                        </a:rPr>
                        <a:t>they eat.”</a:t>
                      </a:r>
                      <a:endParaRPr sz="2400" dirty="0">
                        <a:solidFill>
                          <a:schemeClr val="dk1"/>
                        </a:solidFill>
                        <a:latin typeface="Calibri"/>
                        <a:ea typeface="Calibri"/>
                        <a:cs typeface="Calibri"/>
                        <a:sym typeface="Calibri"/>
                      </a:endParaRPr>
                    </a:p>
                  </a:txBody>
                  <a:tcPr marL="87934" marR="87934" marT="41123" marB="41123">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58" name="Google Shape;158;p29"/>
          <p:cNvSpPr txBox="1"/>
          <p:nvPr/>
        </p:nvSpPr>
        <p:spPr>
          <a:xfrm>
            <a:off x="876300" y="5691536"/>
            <a:ext cx="10972800"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7F7F7F"/>
              </a:buClr>
              <a:buSzPts val="1100"/>
              <a:buFont typeface="Arial"/>
              <a:buNone/>
            </a:pPr>
            <a:r>
              <a:rPr lang="en-US" sz="1800" b="0" i="0" u="none" strike="noStrike" cap="none" dirty="0">
                <a:solidFill>
                  <a:schemeClr val="tx1"/>
                </a:solidFill>
                <a:latin typeface="Calibri" panose="020F0502020204030204" pitchFamily="34" charset="0"/>
                <a:cs typeface="Calibri" panose="020F0502020204030204" pitchFamily="34" charset="0"/>
                <a:sym typeface="Arial"/>
              </a:rPr>
              <a:t>McWilliam, R.A. (2006). Steps to build a functional outcome. Retrieved from </a:t>
            </a:r>
            <a:r>
              <a:rPr lang="en-US" sz="1800" b="0" i="0" u="sng" strike="noStrike" cap="none" dirty="0">
                <a:solidFill>
                  <a:schemeClr val="tx1"/>
                </a:solidFill>
                <a:latin typeface="Calibri" panose="020F0502020204030204" pitchFamily="34" charset="0"/>
                <a:cs typeface="Calibri" panose="020F0502020204030204" pitchFamily="34" charset="0"/>
                <a:sym typeface="Arial"/>
                <a:hlinkClick r:id="rId3">
                  <a:extLst>
                    <a:ext uri="{A12FA001-AC4F-418D-AE19-62706E023703}">
                      <ahyp:hlinkClr xmlns:ahyp="http://schemas.microsoft.com/office/drawing/2018/hyperlinkcolor" val="tx"/>
                    </a:ext>
                  </a:extLst>
                </a:hlinkClick>
              </a:rPr>
              <a:t>http://www.siskin.org/downloads/Steps_to_Build_a_Functional_Child_Outcome.pdf</a:t>
            </a:r>
            <a:r>
              <a:rPr lang="en-US" sz="1800" b="0" i="0" u="none" strike="noStrike" cap="none" dirty="0">
                <a:solidFill>
                  <a:schemeClr val="tx1"/>
                </a:solidFill>
                <a:latin typeface="Calibri" panose="020F0502020204030204" pitchFamily="34" charset="0"/>
                <a:cs typeface="Calibri" panose="020F0502020204030204" pitchFamily="34" charset="0"/>
                <a:sym typeface="Arial"/>
              </a:rPr>
              <a:t> </a:t>
            </a:r>
            <a:endParaRPr sz="18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Integral">
  <a:themeElements>
    <a:clrScheme name="Custom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kpAou1p8m0bFxPVFo+sOh+CyZ2Y=" isBookmarkSet="yes" bookmark="yes" pdftag="H1" artifact="_x0030_" Order="_x0031_"/>
  <Shape xmlns="" ID="dlmU7AKXnkw0309RpTXPDcUb/NA=" pdftag="Figure" isBookmarkSet="no" formula="no" inline="no" artifact="_x0030_" bookmark="no" Order="_x0034_" validate="no" Lang=""/>
  <Shape xmlns="" ID="W36XHXckT0vG97H1OE7lQDUjcCQ=" pdftag="P" isBookmarkSet="no" bookmark="no" Order="_x0033_"/>
  <Shape xmlns="" ID="XxLv5fSLHHeeiWq7Hrc0w1se3l4=" pdftag="P" isBookmarkSet="no" bookmark="no" Order="_x0033_"/>
  <Shape xmlns="" ID="+gLcDkI/2m/O0+cwRl15yydW/nw=" isBookmarkSet="yes" bookmark="yes" pdftag="H2" artifact="_x0030_" Order="_x0031_"/>
  <Shape xmlns="" ID="EFnGYlLGh4O/qui5CCGBu7AI5YE=" pdftag="P" isBookmarkSet="no" bookmark="no" Order="_x0032_"/>
  <Shape xmlns="" ID="bl7UvFRLdn9e7ftDCI0xEYB9BR8=" isBookmarkSet="yes" bookmark="yes" pdftag="H2" artifact="_x0030_" Order="_x0031_"/>
  <Shape xmlns="" ID="IGoWb+rfNqHNorGXZNa5Jxdrecw=" pdftag="P" isBookmarkSet="no" bookmark="no" Order="_x0032_"/>
  <Shape xmlns="" ID="guwzPBFKlFtB83qSLb1CDeUvBxk=" isBookmarkSet="yes" bookmark="yes" pdftag="H2" artifact="_x0030_" Order="_x0031_"/>
  <Shape xmlns="" ID="t633ryWaJflLTHPcmWvJqd7XAmY=" pdftag="P" isBookmarkSet="no" bookmark="no" Order="_x0032_"/>
  <Shape xmlns="" ID="8ecqwOWRitMSFvhmuV0QpPgVUHk=" pdftag="P" isBookmarkSet="no" bookmark="no" Order="_x0033_"/>
  <Shape xmlns="" ID="FsE6DKHQYy3qM9164ITucQ0gA0k=" isBookmarkSet="yes" bookmark="yes" pdftag="H2" artifact="_x0030_" Order="_x0031_"/>
  <Shape xmlns="" ID="9pJ8Z4IrONH1SzzO03fHGYW10dY=" pdftag="P" isBookmarkSet="no" bookmark="no" Order="_x0032_"/>
  <Shape xmlns="" ID="K2DEVumwebKZUwqM/eo8bob5RKI=" isBookmarkSet="yes" bookmark="yes" pdftag="H2" artifact="_x0030_" Order="_x0031_"/>
  <Shape xmlns="" ID="cxauGlCk4JepEhCBuDqvhCpeo9g=" pdftag="P" isBookmarkSet="no" bookmark="no" Order="_x0032_"/>
  <Shape xmlns="" ID="9o4K8zCq+tHnqwRuwHh9Pwp/o6w=" isBookmarkSet="yes" bookmark="yes" pdftag="H2" artifact="_x0030_" Order="_x0031_"/>
  <Shape xmlns="" ID="ynwl2LzBBqd/i17WgBcAI+kl/m4=" pdftag="P" isBookmarkSet="no" bookmark="no" Order="_x0032_"/>
  <Shape xmlns="" ID="qqagLxC8s6TvM3DRcE4KJo3ZqJE=" isBookmarkSet="yes" bookmark="yes" pdftag="H2" artifact="_x0030_" Order="_x0031_"/>
  <Shape xmlns="" ID="8dO4MvzaUA9BB0PrjYcWNemtlSg=" pdftag="P" isBookmarkSet="no" bookmark="no" Order="_x0032_"/>
  <Shape xmlns="" ID="LVv6yPK+MllS4vLFLnv7afrjtKI=" pdftag="H2" isBookmarkSet="no" bookmark="yes" Order="_x0031_"/>
  <Shape xmlns="" ID="sRcqZPog+TfvE36SBOW2Jd7mwMs=" pdftag="P" isBookmarkSet="no" bookmark="no" Order="_x0032_"/>
  <Shape xmlns="" ID="B9vPRBxfQNixNzE6ftNP+A+eLKw=" pdftag="P" isBookmarkSet="no" bookmark="no" Order="_x0033_"/>
  <Shape xmlns="" ID="9NVIR6FJcwsmJ87BPwvjcASbQPE=" pdftag="H2" isBookmarkSet="no" bookmark="yes" Order="_x0031_"/>
  <Shape xmlns="" ID="1EF+4cOKsC3zMWz3bqGxY/JcAls=" pdftag="P" isBookmarkSet="no" bookmark="no" Order="_x0032_"/>
  <Shape xmlns="" ID="jiU8kTh+GcuZGUQqArYARD8AnjA=" pdftag="P" isBookmarkSet="no" bookmark="no" Order="_x0033_"/>
  <Shape xmlns="" ID="5cggdgzSh6nAIKAIWNUrBF2d2bU=" Order="_x0031_" pdftag="P" isBookmarkSet="no" bookmark="no"/>
  <Shape xmlns="" ID="PeQBwn5zFvr9Rh1Wiy0+4uexETs=" pdftag="P" isBookmarkSet="no" bookmark="no" Order="_x0032_"/>
  <Shape xmlns="" ID="7Ybr7s71PptcXKwqI6+F7vKz8as=" pdftag="H2" isBookmarkSet="no" bookmark="yes" Order="_x0031_"/>
  <Shape xmlns="" ID="AIjX+R2yldmkxxIDi4ZKa3sHu2M=" pdftag="P" isBookmarkSet="no" bookmark="no" Order="_x0032_"/>
  <Shape xmlns="" ID="2qjfPmPj9Wm0gxTOT++7VhW2B7E=" pdftag="H2" isBookmarkSet="no" bookmark="yes" Order="_x0031_"/>
  <Shape xmlns="" ID="z17a/2wZ2vJmHCgUyennMQBNh4U=" pdftag="P" isBookmarkSet="no" bookmark="no" Order="_x0032_"/>
  <Shape xmlns="" ID="R/PR3DnW/rY/DLL91dIfewT2PYI=" Order="_x0031_" isBookmarkSet="yes" bookmark="no" pdftag="_x005B_Artifact_x005D_" artifact="_x0031_"/>
  <Shape xmlns="" ID="vhHPxIicsIz7LzlXezmaFy6z94Q=" pdftag="P" isBookmarkSet="no" bookmark="no" Order="_x0031_"/>
  <Shape xmlns="" ID="xOKXMoXeXrDgFWgUDuKVjXE2tLM=" Order="_x0031_" isBookmarkSet="yes" bookmark="no" pdftag="_x005B_Artifact_x005D_" artifact="_x0031_"/>
  <Shape xmlns="" ID="1EGrbFTcskFH1sCMgl6o6WD98Og=" pdftag="P" isBookmarkSet="no" bookmark="no" Order="_x0031_"/>
  <Shape xmlns="" ID="zUBHPc9skfH24nakqLBKnC0Op/Y=" Order="_x0031_" isBookmarkSet="yes" bookmark="no" pdftag="_x005B_Artifact_x005D_" artifact="_x0031_"/>
  <Shape xmlns="" ID="q7mxk1x6S+oIDCg7I5OC4oxh3qA=" pdftag="P" isBookmarkSet="no" bookmark="no" Order="_x0031_"/>
  <Shape xmlns="" ID="qDGqGChMs4EXcMnpEzi6QHv/GkM=" pdftag="H2" isBookmarkSet="no" bookmark="yes" Order="_x0031_"/>
  <Shape xmlns="" ID="RRT7UJNT/40u2dy0iW1F309qKhg=" pdftag="P" isBookmarkSet="no" bookmark="no" Order="_x0032_"/>
  <Shape xmlns="" ID="Ex+AVhR9QPm9S3gtzox/qE9ntJ0=" Order="_x0031_" isBookmarkSet="no" bookmark="yes" pdftag="_x005B_Artifact_x005D_" artifact="_x0031_"/>
  <Shape xmlns="" ID="nVy+ofYJg5fV7ADmmF/Ho3vYSzE=" pdftag="P" isBookmarkSet="no" bookmark="no" Order="_x0031_"/>
  <Shape xmlns="" ID="gqYZwMvENGdR+8v4I0i7M9qth6c=" pdftag="H2" isBookmarkSet="no" bookmark="yes" Order="_x0031_"/>
  <Shape xmlns="" ID="gotFI+z/z19Kcsk4VszO+H2KkZ8=" pdftag="P" isBookmarkSet="no" bookmark="no" Order="_x0032_"/>
  <Shape xmlns="" ID="dNPZMbntNU/TZs8yQCXjj5H00qU=" pdftag="H2" isBookmarkSet="no" bookmark="yes" Order="_x0031_"/>
  <Shape xmlns="" ID="O5g7zi0pSaR/BPBR7OphfRosUkc=" pdftag="P" isBookmarkSet="no" bookmark="no" Order="_x0032_"/>
  <Shape xmlns="" ID="zE8NvbOEzFVper9nAkUr2mJiXrE=" isBookmarkSet="yes" bookmark="yes" pdftag="H2" artifact="_x0030_" Order="_x0031_"/>
  <Shape xmlns="" ID="HEKKt/DzNfSvDykxG7G9u7nVqtI=" pdftag="H3" artifact="_x0030_" isBookmarkSet="yes" bookmark="yes" Order="_x0032_"/>
  <Shape xmlns="" ID="sbI4IAmSj4cuFCT4PgDvwNxuck4=" pdftag="P" isBookmarkSet="no" bookmark="no" Order="_x0033_"/>
  <Shape xmlns="" ID="FlEo0sRgwFewrkoOoDWN3rrfpfQ=" isBookmarkSet="yes" bookmark="yes" pdftag="H3" artifact="_x0030_" Order="_x0034_"/>
  <Shape xmlns="" ID="P/oA+yWe7pehtbP6QAHO9AEwpV8=" pdftag="P" isBookmarkSet="no" bookmark="no" Order="_x0035_"/>
  <Shape xmlns="" ID="Jqwyv7/w3O8cabxTRFPG9x1aBNk=" pdftag="H2" isBookmarkSet="no" bookmark="yes" Order="_x0031_"/>
  <Shape xmlns="" ID="lze51xcgsBF2VK/7c1i5PcgXuNU=" pdftag="P" isBookmarkSet="no" bookmark="no" Order="_x0032_"/>
  <Shape xmlns="" ID="yz+1ICMrsR2W4c+XcEQdylLwMdU=" pdftag="H2" isBookmarkSet="no" bookmark="yes" Order="_x0031_"/>
  <Shape xmlns="" ID="ZHvobmTowFzrkuOzIZvzDCjFgfA=" isBookmarkSet="yes" bookmark="yes" pdftag="H3" artifact="_x0030_" Order="_x0032_"/>
  <Shape xmlns="" ID="eAVh3q6ZjIY0fxaR3E6T3CfFb4M=" pdftag="P" isBookmarkSet="no" bookmark="no" Order="_x0033_"/>
  <Shape xmlns="" ID="ragl0wV1UcKcA5YllqO46UR8Qys=" isBookmarkSet="yes" bookmark="yes" pdftag="H3" artifact="_x0030_" Order="_x0034_"/>
  <Shape xmlns="" ID="cTTzB6rD3HlW7vJttDRklF8hjG0=" pdftag="P" isBookmarkSet="no" bookmark="no" Order="_x0035_"/>
  <Shape xmlns="" ID="r2QkBxGPmrKk+8uMg+YMA4tWmzQ=" pdftag="H2" isBookmarkSet="no" bookmark="yes" Order="_x0031_"/>
  <Shape xmlns="" ID="mCUfKYrOXw3uvJgN60ucJod5yOI=" pdftag="P" isBookmarkSet="no" bookmark="no" Order="_x0032_"/>
  <Shape xmlns="" ID="dL8HS4taBQFbsLLx0ReViLNED/Y=" pdftag="P" isBookmarkSet="no" bookmark="no" Order="_x0033_"/>
  <Shape xmlns="" ID="R4hiBI85Mf2qGJExt897E8303IE=" pdftag="P" isBookmarkSet="no" bookmark="no" Order="_x0034_"/>
  <Shape xmlns="" ID="tRBXagJBs9jSIYYmgTVNE1CNZVg=" pdftag="P" isBookmarkSet="no" bookmark="no" Order="_x0035_"/>
  <Shape xmlns="" ID="Dwgt941G8E0z+EEGVxDysDF76+E=" pdftag="P" isBookmarkSet="no" bookmark="no" Order="_x0036_"/>
  <Shape xmlns="" ID="/TjId+/q99xdfSrOke7Bq6Nx48Y=" pdftag="P" isBookmarkSet="no" bookmark="no" Order="_x0037_"/>
  <Shape xmlns="" ID="yYNco1Dq72KJR4mZFnrnT2c5SDU=" pdftag="P" isBookmarkSet="no" bookmark="no" Order="_x0038_"/>
  <Shape xmlns="" ID="R23FsKsWg/LUYpf+8w5W56yUGYE=" pdftag="P" isBookmarkSet="no" bookmark="no" Order="_x0039_"/>
  <Shape xmlns="" ID="IYuslFOFPu+xY+xoCmLCqeps5Hc=" pdftag="P" isBookmarkSet="no" bookmark="no" Order="_x0031_0"/>
  <Shape xmlns="" ID="IGgf5XcPJG8qxeuqOd7XB4tamjc=" pdftag="H2" isBookmarkSet="no" bookmark="yes" Order="_x0031_"/>
  <Shape xmlns="" ID="2qT4E5fgkscajHiGA0hHEvYmxsE=" pdftag="P" isBookmarkSet="no" bookmark="no" Order="_x0032_"/>
  <Shape xmlns="" ID="EQUgH6sHWotxJ8/VziWM2HMcEjM=" pdftag="P" isBookmarkSet="no" bookmark="no" Order="_x0033_"/>
  <Shape xmlns="" ID="S+ptzSDiA7YDjgnKQIPJAqMQq3s=" pdftag="P" isBookmarkSet="no" bookmark="no" Order="_x0034_"/>
  <Shape xmlns="" ID="qAMcS+suimbLI/wjN4J7/mR0EMk=" formula="no" pdftag="Figure" artifact="_x0030_" inline="no" isBookmarkSet="no" bookmark="no" Order="_x0035_" validate="no" Lang=""/>
  <Shape xmlns="" ID="CmLJ8aOFNxN8HZiyXB0ogJmNm/c=" pdftag="P" isBookmarkSet="no" bookmark="no" Order="_x0036_"/>
  <Shape xmlns="" ID="RK/2WjdFuWIODFijUrq3Brs0JNc=" pdftag="P" isBookmarkSet="no" bookmark="no" Order="_x0037_"/>
  <Shape xmlns="" ID="bd+kTuJLQbj78epUt68rqp5XZUs=" pdftag="P" isBookmarkSet="no" bookmark="no" Order="_x0038_"/>
  <Shape xmlns="" ID="jrBOGsF942UO7ra0l4KxiXh4XLA=" pdftag="P" isBookmarkSet="no" bookmark="no" Order="_x0039_"/>
  <Shape xmlns="" ID="DG6GXYfEOjOhztkmPWxMV3BY2Ks=" pdftag="P" isBookmarkSet="no" bookmark="no" Order="_x0031_0"/>
  <Shape xmlns="" ID="3TQuP0osnnaA4L70PTIBFTMAwrA=" Order="_x0031_" pdftag="H2" isBookmarkSet="no" bookmark="yes"/>
  <Shape xmlns="" ID="tLJZ94T6Qj7TfUIL86ZdBFe/A7I=" Order="_x0032_" pdftag="P" isBookmarkSet="no" bookmark="no"/>
  <Shape xmlns="" ID="emeTolzmrPk4jRCNscYVKH1zc7U=" Order="_x0031_" isBookmarkSet="yes" bookmark="no" pdftag="_x005B_Artifact_x005D_" artifact="_x0031_"/>
  <Shape xmlns="" ID="ZcmMsZPEY+XGcNkOVuOU5/NeZBo=" pdftag="P" isBookmarkSet="no" bookmark="no" Order="_x0031_"/>
  <Shape xmlns="" ID="WOCGauGuWT0TXqn3yY/PWIro9NI=" isBookmarkSet="yes" bookmark="yes" pdftag="H2" artifact="_x0030_" Order="_x0032_"/>
  <Shape xmlns="" ID="merCKMcCBET3D5z3dsb1mk6hzC8=" pdftag="P" isBookmarkSet="no" bookmark="no" Order="_x0033_"/>
  <Shape xmlns="" ID="gAhQwemzKowkcpjfCZnvldMfgDA=" formula="no" pdftag="Figure" artifact="_x0030_" inline="no" isBookmarkSet="no" bookmark="no" Order="_x0031_" validate="no"/>
  <HyperLink xmlns="" ID="B9vPRBxfQNixNzE6ftNP+A+eLKw=-92604621376.19882_473.3509" plainAltText="http:_x002F__x002F_www.siskin.org_x002F_downloads_x002F_Steps_to_Build_a_Functional_Child_Outcome.pdf" language="" Lang=""/>
  <HyperLink xmlns="" ID="jiU8kTh+GcuZGUQqArYARD8AnjA=-1916090097384.3441_444.6128" plainAltText="http:_x002F__x002F_www.fipp.org_x002F_Collateral_x002F_briefcase_x002F_briefcase_vol2_no1.pdf" language="" Lang=""/>
  <HyperLink xmlns="" ID="tLJZ94T6Qj7TfUIL86ZdBFe/A7I=203891937264.52929_197.5388" plainAltText="http:_x002F__x002F_www.ectacenter.org_x002F__x007E_pdfs_x002F_topics_x002F_families_x002F_AgreedUponPractices_FinalDraft2_01"/>
  <HyperLink xmlns="" ID="tLJZ94T6Qj7TfUIL86ZdBFe/A7I=44281531164.52929_226.3388" plainAltText="_08.pdf"/>
  <HyperLink xmlns="" ID="tLJZ94T6Qj7TfUIL86ZdBFe/A7I=884822920568.1544_267.1388" plainAltText="ectacenter.org_x002F__x007E_pdfs_x002F_pubs_x002F_rating-"/>
  <HyperLink xmlns="" ID="tLJZ94T6Qj7TfUIL86ZdBFe/A7I=206050212664.52929_295.9388" plainAltText="ifsp.pdf"/>
  <HyperLink xmlns="" ID="tLJZ94T6Qj7TfUIL86ZdBFe/A7I=1695905365273.1543_336.7388" plainAltText="http:_x002F__x002F_www.ectacenter.org_x002F_topics_x002F_families_x002F_famresources.asp"/>
  <HyperLink xmlns="" ID="tLJZ94T6Qj7TfUIL86ZdBFe/A7I=-92604621364.52929_406.3388" plainAltText="http:_x002F__x002F_www.siskin.org_x002F_downloads_x002F_Steps_to_Build_a_Functional_Child_Outcome.pdf"/>
  <HyperLink xmlns="" ID="ZcmMsZPEY+XGcNkOVuOU5/NeZBo=-205399949392.07574_251.8729" plainAltText="http:_x002F__x002F_www.fippcase.org_x002F_briefcase_x002F_briefcase_vol2_no1.pdf" language="" Lang=""/>
  <HyperLink xmlns="" ID="ZcmMsZPEY+XGcNkOVuOU5/NeZBo=-191609009792.07574_350.2729" plainAltText="http:_x002F__x002F_www.fipp.org_x002F_Collateral_x002F_briefcase_x002F_briefcase_vol2_no1.pdf" language="" Lang=""/>
  <SubText xmlns="" ID="dlmU7AKXnkw0309RpTXPDcUb/NA=" ActualText=""/>
  <SubText xmlns="" ID="qAMcS+suimbLI/wjN4J7/mR0EMk=" ActualText=""/>
  <SubText xmlns="" ID="gAhQwemzKowkcpjfCZnvldMfgDA=" ActualText=""/>
  <Shape xmlns="" ID="F4qvrmP3w+pfB1UjlAzSl71se3w=" pdftag="" Order="_x0031_" bookmark="no"/>
  <Shape xmlns="" ID="D9SBmZZr/3ceHIRiRIC+fE07Fko=" pdftag="" Order="_x0031_" bookmark="no"/>
  <Shape xmlns="" ID="S0/93Dei22LxrT2zXgsDarodxGo=" pdftag="" Order="_x0032_" bookmark="no"/>
  <HyperLink xmlns="" ID="S0/93Dei22LxrT2zXgsDarodxGo=93526987492.07583_251.8729" plainAltText="http:_x002F__x002F_www.ectacenter.org_x002F__x007E_pdfs_x002F_topics_x002F_families_x002F_AgreedUponPractices_FinalDraft2" language="" Lang=""/>
  <HyperLink xmlns="" ID="S0/93Dei22LxrT2zXgsDarodxGo=8209085392.07583_280.6729" plainAltText="_01_08.pdf" language=""/>
  <HyperLink xmlns="" ID="S0/93Dei22LxrT2zXgsDarodxGo=-39369124092.07583_350.2729" plainAltText="ectacenter.org_x002F__x007E_pdfs_x002F_pubs_x002F_rating-ifsp.pdf" language="" Lang=""/>
  <HyperLink xmlns="" ID="S0/93Dei22LxrT2zXgsDarodxGo=1695905365300.7009_391.0729" plainAltText="http:_x002F__x002F_www.ectacenter.org_x002F_topics_x002F_families_x002F_famresources.asp" language="" Lang=""/>
  <HyperLink xmlns="" ID="S0/93Dei22LxrT2zXgsDarodxGo=-92604621392.07583_460.6729" plainAltText="http:_x002F__x002F_www.siskin.org_x002F_downloads_x002F_Steps_to_Build_a_Functional_Child_Outcome.pdf" language="" Lang=""/>
  <table xmlns="" ID="sRcqZPog+TfvE36SBOW2Jd7mwMs=" type="_x0030_" HRows="_x0031_" HCols="_x0031_" Summary="" TableLinerizing="H" Header="no" Caption="no" Exclude="no" LinkedHeaders="" Scope=""/>
  <table xmlns="" ID="a8Be/TmI18TfYe9TvFylTpy8V/0=" Header="no" Caption="no" Exclude="no" LinkedHeaders="" Scope=""/>
  <table xmlns="" ID="o1xYBjeCD8L3RC8U8sSclZ6BID0=" Header="no" Caption="no" Exclude="no" LinkedHeaders="" Scope=""/>
  <table xmlns="" ID="JKy8Wtf+7q/R3aW+B4T4BTOL1Ak=" Header="no" Caption="no" Exclude="no" LinkedHeaders="" Scope=""/>
  <table xmlns="" ID="37h9ceoZ7gZqLV/c6Tnee+S1DCc=" Header="no" Caption="no" Exclude="no" LinkedHeaders="" Scope=""/>
  <table xmlns="" ID="mcZqjNowIDvobBnrgx6YtQAHUlA=" Header="no" Caption="no" Exclude="no" LinkedHeaders="" Scope=""/>
  <table xmlns="" ID="Axq2JleOTu5sxPM/wE/eM6WoaM8=" Header="no" Caption="no" Exclude="no" LinkedHeaders="" Scope=""/>
  <table xmlns="" ID="oMl+x37/wNvCw7Psd52uBGD833c=" Header="no" Caption="no" Exclude="no" LinkedHeaders="" Scope=""/>
  <table xmlns="" ID="ps84J6+GAZAwgx2GK7Gnym2ygP0=" Header="no" Caption="no" Exclude="no" LinkedHeaders="" Scope=""/>
  <table xmlns="" ID="+PicOTwQsy24m1oBEgYIOu7YP+4=" Header="no" Caption="no" Exclude="no" LinkedHeaders="" Scope=""/>
  <Shape xmlns="" ID="+sJ3AkJjMEFE8ErVA/lJ6hFuWHg=" pdftag="P" isBookmarkSet="no" Order="_x0032_" bookmark="no"/>
</PAW>
</file>

<file path=customXml/itemProps1.xml><?xml version="1.0" encoding="utf-8"?>
<ds:datastoreItem xmlns:ds="http://schemas.openxmlformats.org/officeDocument/2006/customXml" ds:itemID="{C1363DF6-807F-4847-BD6B-589E2EBC1469}">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otalTime>193</TotalTime>
  <Words>1642</Words>
  <Application>Microsoft Office PowerPoint</Application>
  <PresentationFormat>Widescreen</PresentationFormat>
  <Paragraphs>182</Paragraphs>
  <Slides>28</Slides>
  <Notes>28</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Courier New</vt:lpstr>
      <vt:lpstr>Georgia</vt:lpstr>
      <vt:lpstr>Noto Sans Symbols</vt:lpstr>
      <vt:lpstr>Twentieth Century</vt:lpstr>
      <vt:lpstr>Integral</vt:lpstr>
      <vt:lpstr>Building Futures: Writing Meaningful Functional Outcomes for Early Intervention</vt:lpstr>
      <vt:lpstr>Goals for today:</vt:lpstr>
      <vt:lpstr>Using information to Develop Outcomes</vt:lpstr>
      <vt:lpstr>Relationship of Outcomes to Services</vt:lpstr>
      <vt:lpstr>Requirements for Individualized Family Service Plan (IFSP) Outcomes</vt:lpstr>
      <vt:lpstr>IFSP Outcomes</vt:lpstr>
      <vt:lpstr>IFSP Child Outcomes</vt:lpstr>
      <vt:lpstr>IFSP Family Outcomes</vt:lpstr>
      <vt:lpstr>Developing IFSP Outcome Statements</vt:lpstr>
      <vt:lpstr>Third Word Rule</vt:lpstr>
      <vt:lpstr>Developing Criteria, Procedures, and Timelines</vt:lpstr>
      <vt:lpstr>High-Quality Functional IFSP Outcomes</vt:lpstr>
      <vt:lpstr>Criteria Definitions</vt:lpstr>
      <vt:lpstr>Continued 1, Criteria Definitions</vt:lpstr>
      <vt:lpstr>Continued 2, Criteria Definitions</vt:lpstr>
      <vt:lpstr>Continued 3, Criteria Definitions</vt:lpstr>
      <vt:lpstr>Continued 4, Criteria Definitions</vt:lpstr>
      <vt:lpstr>Continued 5, Criteria Definitions</vt:lpstr>
      <vt:lpstr>High-Quality, Functional IFSP Outcomes</vt:lpstr>
      <vt:lpstr>Developing Child Outcomes</vt:lpstr>
      <vt:lpstr>Child Outcome: Example</vt:lpstr>
      <vt:lpstr>Developing Family Outcomes</vt:lpstr>
      <vt:lpstr>Family Outcome: Example</vt:lpstr>
      <vt:lpstr>Criteria Defining High Quality, Participation-Based IFSP Outcomes</vt:lpstr>
      <vt:lpstr>Criteria Defining High Quality, Participation-Based IFSP Outcomes Example</vt:lpstr>
      <vt:lpstr>References and Resources</vt:lpstr>
      <vt:lpstr>References and Resources, continued</vt:lpstr>
      <vt:lpstr>Charting the Cs Conference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Futures: Writing Meaningful Functional Outcomes for Early Intervention</dc:title>
  <dc:creator>Charting the Cs Conference 2025. Statewide Professional Development to Support the Workforce and Low Incidence Disability Areas in the State of Minnesota. </dc:creator>
  <cp:lastModifiedBy>Shuyin Maciel</cp:lastModifiedBy>
  <cp:revision>81</cp:revision>
  <dcterms:modified xsi:type="dcterms:W3CDTF">2025-04-23T05:49:38Z</dcterms:modified>
</cp:coreProperties>
</file>