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7" r:id="rId4"/>
    <p:sldId id="369" r:id="rId5"/>
    <p:sldId id="357" r:id="rId6"/>
    <p:sldId id="341" r:id="rId7"/>
    <p:sldId id="352" r:id="rId8"/>
    <p:sldId id="342" r:id="rId9"/>
    <p:sldId id="350" r:id="rId10"/>
    <p:sldId id="355" r:id="rId11"/>
    <p:sldId id="356" r:id="rId12"/>
    <p:sldId id="343" r:id="rId13"/>
    <p:sldId id="353" r:id="rId14"/>
    <p:sldId id="344" r:id="rId15"/>
    <p:sldId id="351" r:id="rId16"/>
    <p:sldId id="374" r:id="rId17"/>
    <p:sldId id="375" r:id="rId18"/>
    <p:sldId id="346" r:id="rId19"/>
    <p:sldId id="363" r:id="rId20"/>
    <p:sldId id="359" r:id="rId21"/>
    <p:sldId id="345" r:id="rId22"/>
    <p:sldId id="361" r:id="rId23"/>
    <p:sldId id="347" r:id="rId24"/>
    <p:sldId id="348" r:id="rId25"/>
    <p:sldId id="362" r:id="rId26"/>
    <p:sldId id="364" r:id="rId27"/>
    <p:sldId id="366" r:id="rId28"/>
    <p:sldId id="367" r:id="rId29"/>
    <p:sldId id="373" r:id="rId30"/>
    <p:sldId id="360" r:id="rId31"/>
    <p:sldId id="354" r:id="rId32"/>
    <p:sldId id="349" r:id="rId33"/>
    <p:sldId id="376" r:id="rId34"/>
    <p:sldId id="370" r:id="rId35"/>
    <p:sldId id="377" r:id="rId36"/>
    <p:sldId id="378" r:id="rId37"/>
    <p:sldId id="371" r:id="rId38"/>
    <p:sldId id="379" r:id="rId39"/>
    <p:sldId id="314" r:id="rId40"/>
    <p:sldId id="33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3F1"/>
    <a:srgbClr val="31579B"/>
    <a:srgbClr val="3A67B8"/>
    <a:srgbClr val="EDEFF7"/>
    <a:srgbClr val="D4D9EC"/>
    <a:srgbClr val="2A4B86"/>
    <a:srgbClr val="9FE1FF"/>
    <a:srgbClr val="FFFFFF"/>
    <a:srgbClr val="5DCDFF"/>
    <a:srgbClr val="00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4" autoAdjust="0"/>
    <p:restoredTop sz="86369" autoAdjust="0"/>
  </p:normalViewPr>
  <p:slideViewPr>
    <p:cSldViewPr snapToGrid="0" snapToObjects="1">
      <p:cViewPr varScale="1">
        <p:scale>
          <a:sx n="118" d="100"/>
          <a:sy n="118" d="100"/>
        </p:scale>
        <p:origin x="444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836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>
        <p:scale>
          <a:sx n="80" d="100"/>
          <a:sy n="80" d="100"/>
        </p:scale>
        <p:origin x="4932" y="8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91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91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39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82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8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57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23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66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65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90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0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45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91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16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02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4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04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9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28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66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85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08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892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00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11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2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38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1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4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1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6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2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- Opening slide: Space for logo,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">
            <a:extLst>
              <a:ext uri="{FF2B5EF4-FFF2-40B4-BE49-F238E27FC236}">
                <a16:creationId xmlns:a16="http://schemas.microsoft.com/office/drawing/2014/main" id="{268ABC62-F64E-D086-ED93-155009BB1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92161" y="1676418"/>
            <a:ext cx="2938120" cy="4571982"/>
          </a:xfrm>
          <a:prstGeom prst="rect">
            <a:avLst/>
          </a:prstGeom>
          <a:gradFill flip="none" rotWithShape="1">
            <a:gsLst>
              <a:gs pos="0">
                <a:srgbClr val="9FE1FF"/>
              </a:gs>
              <a:gs pos="10000">
                <a:srgbClr val="FFFFFF"/>
              </a:gs>
              <a:gs pos="71000">
                <a:srgbClr val="FFFFFF"/>
              </a:gs>
              <a:gs pos="83000">
                <a:srgbClr val="93DEFF"/>
              </a:gs>
              <a:gs pos="100000">
                <a:srgbClr val="FFFFFF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4157" y="1156648"/>
            <a:ext cx="8192942" cy="1907022"/>
          </a:xfrm>
        </p:spPr>
        <p:txBody>
          <a:bodyPr lIns="0" tIns="457200" anchor="ctr">
            <a:noAutofit/>
          </a:bodyPr>
          <a:lstStyle>
            <a:lvl1pPr algn="l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90423-9E1A-DCF3-4D90-27023E53B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4156" y="3180472"/>
            <a:ext cx="8193643" cy="2534528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 marL="228600" indent="0">
              <a:buNone/>
              <a:defRPr sz="2400"/>
            </a:lvl2pPr>
            <a:lvl3pPr marL="457200" indent="0">
              <a:buNone/>
              <a:defRPr sz="2400"/>
            </a:lvl3pPr>
            <a:lvl4pPr marL="457200" indent="0">
              <a:buNone/>
              <a:defRPr sz="2400"/>
            </a:lvl4pPr>
            <a:lvl5pPr marL="62865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D0D09D0-A39B-4E1A-D5AF-76A6E2568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75" y="2891912"/>
            <a:ext cx="2938463" cy="2534528"/>
          </a:xfrm>
        </p:spPr>
        <p:txBody>
          <a:bodyPr/>
          <a:lstStyle>
            <a:lvl1pPr marL="0" indent="0">
              <a:buNone/>
              <a:defRPr sz="2400"/>
            </a:lvl1pPr>
            <a:lvl2pPr marL="228600" indent="0">
              <a:buNone/>
              <a:defRPr sz="2400"/>
            </a:lvl2pPr>
            <a:lvl3pPr marL="457200" indent="0">
              <a:buNone/>
              <a:defRPr sz="2400"/>
            </a:lvl3pPr>
            <a:lvl4pPr marL="457200" indent="0">
              <a:buNone/>
              <a:defRPr sz="2400"/>
            </a:lvl4pPr>
            <a:lvl5pPr marL="62865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1" descr="Picture 1">
            <a:extLst>
              <a:ext uri="{FF2B5EF4-FFF2-40B4-BE49-F238E27FC236}">
                <a16:creationId xmlns:a16="http://schemas.microsoft.com/office/drawing/2014/main" id="{234AE102-9263-0CD6-27C1-191F0255C1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782" y="1156648"/>
            <a:ext cx="2852755" cy="14662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41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4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- Title, 3 subtitles, 3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B9B7C0-9CB2-5247-86BD-7ADF7C37B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760" y="2412684"/>
            <a:ext cx="2964752" cy="4687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6CF40A-55C8-B613-31A8-8994A2789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028" y="2954997"/>
            <a:ext cx="2970777" cy="3293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399"/>
              </a:buClr>
              <a:buSzPct val="108000"/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 marL="914400" indent="-285750"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0D039-2EB3-08DF-EC1F-C26716E1E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2247" y="2412684"/>
            <a:ext cx="4765871" cy="4687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3EA198-7A13-1A9A-E33F-C44F33609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7089" y="2955632"/>
            <a:ext cx="4781108" cy="3292768"/>
          </a:xfrm>
          <a:prstGeom prst="rect">
            <a:avLst/>
          </a:prstGeom>
        </p:spPr>
        <p:txBody>
          <a:bodyPr/>
          <a:lstStyle>
            <a:lvl1pPr>
              <a:buSzPct val="108000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E845A7-6B20-2BD0-5578-06C679F36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5023" y="2421353"/>
            <a:ext cx="3038778" cy="4687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AE0DFD2-1AA6-36E2-0CB6-D84FAADFBF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5023" y="2955632"/>
            <a:ext cx="3034686" cy="3292768"/>
          </a:xfrm>
          <a:prstGeom prst="rect">
            <a:avLst/>
          </a:prstGeom>
        </p:spPr>
        <p:txBody>
          <a:bodyPr/>
          <a:lstStyle>
            <a:lvl1pPr>
              <a:buSzPct val="108000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01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 - Title, sub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B9B7C0-9CB2-5247-86BD-7ADF7C37B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332" y="2412683"/>
            <a:ext cx="10968260" cy="5837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6CF40A-55C8-B613-31A8-8994A2789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3071958"/>
            <a:ext cx="10978993" cy="3176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399"/>
              </a:buClr>
              <a:buSzPct val="108000"/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 marL="914400" indent="-285750"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71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Title and 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3" descr="Place holder for 1 big graphic placed on the center.">
            <a:extLst>
              <a:ext uri="{FF2B5EF4-FFF2-40B4-BE49-F238E27FC236}">
                <a16:creationId xmlns:a16="http://schemas.microsoft.com/office/drawing/2014/main" id="{F1284B52-48E4-B7CE-253A-20E8A8B831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1" y="2535022"/>
            <a:ext cx="10981882" cy="3713377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- Title and blank space for a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Media Placeholder 3" descr="Place holder for media, video (1) placed on the center.">
            <a:extLst>
              <a:ext uri="{FF2B5EF4-FFF2-40B4-BE49-F238E27FC236}">
                <a16:creationId xmlns:a16="http://schemas.microsoft.com/office/drawing/2014/main" id="{05CBB458-4522-04DE-D2A9-BC0C25E7A78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397209" y="2400300"/>
            <a:ext cx="7377113" cy="3848100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5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- Title and blank space for 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able Placeholder 6" descr="Place holder for a table placed on the center.">
            <a:extLst>
              <a:ext uri="{FF2B5EF4-FFF2-40B4-BE49-F238E27FC236}">
                <a16:creationId xmlns:a16="http://schemas.microsoft.com/office/drawing/2014/main" id="{539594D5-2EA1-8308-878B-20FF6928A32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2775" y="2400300"/>
            <a:ext cx="10979150" cy="38481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- Title and blank space for 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 descr="Place holder for a chart placed on the center.">
            <a:extLst>
              <a:ext uri="{FF2B5EF4-FFF2-40B4-BE49-F238E27FC236}">
                <a16:creationId xmlns:a16="http://schemas.microsoft.com/office/drawing/2014/main" id="{FC5B6137-9B9E-E32D-B202-DB998E6988F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2400300"/>
            <a:ext cx="10982325" cy="38481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8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Closing slide: space for logo at top, title and body tex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EE3E1A-3892-12C4-CD2F-B776ED7BD2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425" y="3810000"/>
            <a:ext cx="11001375" cy="2438400"/>
          </a:xfrm>
          <a:prstGeom prst="rect">
            <a:avLst/>
          </a:prstGeom>
        </p:spPr>
        <p:txBody>
          <a:bodyPr/>
          <a:lstStyle>
            <a:lvl1pPr marL="0" indent="0" algn="ctr">
              <a:buSzPct val="10800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21566"/>
            <a:ext cx="10978994" cy="3903034"/>
          </a:xfrm>
          <a:prstGeom prst="rect">
            <a:avLst/>
          </a:prstGeom>
        </p:spPr>
        <p:txBody>
          <a:bodyPr lIns="274320"/>
          <a:lstStyle>
            <a:lvl1pPr marL="342900" indent="-342900" algn="l">
              <a:buSzPct val="108000"/>
              <a:buFont typeface="Arial" panose="020B0604020202020204" pitchFamily="34" charset="0"/>
              <a:buChar char="•"/>
              <a:defRPr sz="2400"/>
            </a:lvl1pPr>
            <a:lvl2pPr marL="571500" indent="-342900" algn="l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 algn="l">
              <a:buClr>
                <a:srgbClr val="001689"/>
              </a:buClr>
              <a:buSzPct val="100000"/>
              <a:buFont typeface="Arial" panose="020B0604020202020204" pitchFamily="34" charset="0"/>
              <a:buChar char="•"/>
              <a:defRPr sz="2400"/>
            </a:lvl3pPr>
            <a:lvl4pPr>
              <a:defRPr sz="2400"/>
            </a:lvl4pPr>
            <a:lvl5pPr marL="914400" indent="-285750" algn="l">
              <a:buClr>
                <a:srgbClr val="003399"/>
              </a:buClr>
              <a:buSzPct val="60000"/>
              <a:buFont typeface="Courier New" panose="02070309020205020404" pitchFamily="49" charset="0"/>
              <a:buChar char="o"/>
              <a:defRPr sz="2400"/>
            </a:lvl5pPr>
            <a:lvl6pPr marL="1143000" indent="-342900" algn="l">
              <a:buClr>
                <a:srgbClr val="003399"/>
              </a:buClr>
              <a:buSzPct val="90000"/>
              <a:buFont typeface="Arial" panose="020B0604020202020204" pitchFamily="34" charset="0"/>
              <a:buChar char="•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 - Title, space for logo at the top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90" y="1170638"/>
            <a:ext cx="7889956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21566"/>
            <a:ext cx="10978994" cy="3826834"/>
          </a:xfrm>
          <a:prstGeom prst="rect">
            <a:avLst/>
          </a:prstGeom>
        </p:spPr>
        <p:txBody>
          <a:bodyPr lIns="274320"/>
          <a:lstStyle>
            <a:lvl1pPr marL="342900" indent="-342900" algn="l">
              <a:buSzPct val="108000"/>
              <a:buFont typeface="Arial" panose="020B0604020202020204" pitchFamily="34" charset="0"/>
              <a:buChar char="•"/>
              <a:defRPr sz="2400"/>
            </a:lvl1pPr>
            <a:lvl2pPr marL="571500" indent="-342900" algn="l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 algn="l">
              <a:buClr>
                <a:srgbClr val="001689"/>
              </a:buClr>
              <a:buSzPct val="100000"/>
              <a:buFont typeface="Arial" panose="020B0604020202020204" pitchFamily="34" charset="0"/>
              <a:buChar char="•"/>
              <a:defRPr sz="2400"/>
            </a:lvl3pPr>
            <a:lvl4pPr>
              <a:defRPr sz="2400"/>
            </a:lvl4pPr>
            <a:lvl5pPr marL="914400" indent="-285750" algn="l">
              <a:buClr>
                <a:srgbClr val="003399"/>
              </a:buClr>
              <a:buSzPct val="60000"/>
              <a:buFont typeface="Courier New" panose="02070309020205020404" pitchFamily="49" charset="0"/>
              <a:buChar char="o"/>
              <a:defRPr sz="2400"/>
            </a:lvl5pPr>
            <a:lvl6pPr marL="1143000" indent="-342900" algn="l">
              <a:buClr>
                <a:srgbClr val="003399"/>
              </a:buClr>
              <a:buSzPct val="90000"/>
              <a:buFont typeface="Arial" panose="020B0604020202020204" pitchFamily="34" charset="0"/>
              <a:buChar char="•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Picture Placeholder 3" descr="Place holder for small graphic placed at the top-right of the title.">
            <a:extLst>
              <a:ext uri="{FF2B5EF4-FFF2-40B4-BE49-F238E27FC236}">
                <a16:creationId xmlns:a16="http://schemas.microsoft.com/office/drawing/2014/main" id="{66E67016-BAD6-636F-268F-C2AAE67360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95432" y="1168400"/>
            <a:ext cx="2095500" cy="1154113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4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itle, body text, space for graphics on the righ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331945-340A-0FFE-E00E-E953F83F0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974" y="2422422"/>
            <a:ext cx="5486400" cy="3825978"/>
          </a:xfrm>
        </p:spPr>
        <p:txBody>
          <a:bodyPr/>
          <a:lstStyle>
            <a:lvl1pPr marL="342900" indent="-342900">
              <a:buSzPct val="108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" name="Picture Placeholder 3" descr="Place holder for graphic placed on the right side of the content box.">
            <a:extLst>
              <a:ext uri="{FF2B5EF4-FFF2-40B4-BE49-F238E27FC236}">
                <a16:creationId xmlns:a16="http://schemas.microsoft.com/office/drawing/2014/main" id="{61709074-C458-EBDC-E8E7-ED3647E2FF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35897" y="2567348"/>
            <a:ext cx="4355586" cy="2742304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1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 - Title, body text (bigger), space for 2 graphics on the righ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1640"/>
            <a:ext cx="10978994" cy="1159834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32466-BF6C-643A-FCF7-1F74CBFDF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974" y="2422422"/>
            <a:ext cx="8561860" cy="3825978"/>
          </a:xfrm>
        </p:spPr>
        <p:txBody>
          <a:bodyPr/>
          <a:lstStyle>
            <a:lvl1pPr marL="342900" indent="-342900">
              <a:buSzPct val="108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3" name="Picture Placeholder 3" descr="Place holder 1 for 1 small graphic placed on the right side of the content box, Place holder for graphic placed on the right side of the content box, column 1, row 1.">
            <a:extLst>
              <a:ext uri="{FF2B5EF4-FFF2-40B4-BE49-F238E27FC236}">
                <a16:creationId xmlns:a16="http://schemas.microsoft.com/office/drawing/2014/main" id="{7B3BAD8A-461A-92C5-A48B-030E89E94F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32678" y="2535023"/>
            <a:ext cx="1724152" cy="1153461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 descr="Place holder 2 for 1 small graphic placed on the right side of the content box, column 1, row 2.">
            <a:extLst>
              <a:ext uri="{FF2B5EF4-FFF2-40B4-BE49-F238E27FC236}">
                <a16:creationId xmlns:a16="http://schemas.microsoft.com/office/drawing/2014/main" id="{4ADD3FB1-531D-992B-BB31-9A4D677D5E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50874" y="3877976"/>
            <a:ext cx="1724152" cy="1153461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- Title, body text, space for graphics on the righ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331945-340A-0FFE-E00E-E953F83F0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974" y="2422422"/>
            <a:ext cx="5486400" cy="3825978"/>
          </a:xfrm>
        </p:spPr>
        <p:txBody>
          <a:bodyPr/>
          <a:lstStyle>
            <a:lvl1pPr marL="342900" indent="-342900">
              <a:buSzPct val="108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" name="Picture Placeholder 3" descr="Place holder 1 for 1 small graphic placed on the right side of the content box, column 1.">
            <a:extLst>
              <a:ext uri="{FF2B5EF4-FFF2-40B4-BE49-F238E27FC236}">
                <a16:creationId xmlns:a16="http://schemas.microsoft.com/office/drawing/2014/main" id="{61709074-C458-EBDC-E8E7-ED3647E2FF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8596" y="2535023"/>
            <a:ext cx="1724152" cy="1153461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" name="Picture Placeholder 3" descr="Place holder for graphic placed on the right side of the content box, column 2">
            <a:extLst>
              <a:ext uri="{FF2B5EF4-FFF2-40B4-BE49-F238E27FC236}">
                <a16:creationId xmlns:a16="http://schemas.microsoft.com/office/drawing/2014/main" id="{F3511A5F-68FD-FF76-C581-E992D19DFA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05581" y="2548671"/>
            <a:ext cx="1724152" cy="1153461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 descr="Place holder 2 for 1 small graphic placed on the right side of the content box, column 1.">
            <a:extLst>
              <a:ext uri="{FF2B5EF4-FFF2-40B4-BE49-F238E27FC236}">
                <a16:creationId xmlns:a16="http://schemas.microsoft.com/office/drawing/2014/main" id="{ACDA6B86-7D4E-9235-738A-1D7C3F89F0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46792" y="3877976"/>
            <a:ext cx="1724152" cy="1153461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 descr="Place holder 4 for 1 small graphic placed on the right side of the content box, Place holder for graphic placed on the right side of the content box, column 2.">
            <a:extLst>
              <a:ext uri="{FF2B5EF4-FFF2-40B4-BE49-F238E27FC236}">
                <a16:creationId xmlns:a16="http://schemas.microsoft.com/office/drawing/2014/main" id="{6582B32A-D1EF-11E4-ED7C-62E283CCD9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09545" y="3873389"/>
            <a:ext cx="1724152" cy="1153461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2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itle and 2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6CF40A-55C8-B613-31A8-8994A2789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407674"/>
            <a:ext cx="5291328" cy="384072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399"/>
              </a:buClr>
              <a:buSzPct val="108000"/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 marL="914400" indent="-285750"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3EA198-7A13-1A9A-E33F-C44F33609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1263" y="2408488"/>
            <a:ext cx="5300662" cy="3839912"/>
          </a:xfrm>
          <a:prstGeom prst="rect">
            <a:avLst/>
          </a:prstGeom>
        </p:spPr>
        <p:txBody>
          <a:bodyPr/>
          <a:lstStyle>
            <a:lvl1pPr>
              <a:buSzPct val="108000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01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- Title and 3 body tex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6CF40A-55C8-B613-31A8-8994A2789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2407674"/>
            <a:ext cx="2651446" cy="384072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399"/>
              </a:buClr>
              <a:buSzPct val="108000"/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 marL="914400" indent="-285750"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3EA198-7A13-1A9A-E33F-C44F33609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1222" y="2408488"/>
            <a:ext cx="2725146" cy="3839912"/>
          </a:xfrm>
          <a:prstGeom prst="rect">
            <a:avLst/>
          </a:prstGeom>
        </p:spPr>
        <p:txBody>
          <a:bodyPr/>
          <a:lstStyle>
            <a:lvl1pPr>
              <a:buSzPct val="108000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5C82C9B-19C5-EC6E-827C-9F4391986E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55443" y="2408488"/>
            <a:ext cx="3926958" cy="3839912"/>
          </a:xfrm>
          <a:prstGeom prst="rect">
            <a:avLst/>
          </a:prstGeom>
        </p:spPr>
        <p:txBody>
          <a:bodyPr/>
          <a:lstStyle>
            <a:lvl1pPr>
              <a:buSzPct val="108000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02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Title, 2 subtitles, 2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B9B7C0-9CB2-5247-86BD-7ADF7C37B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332" y="2412683"/>
            <a:ext cx="5280596" cy="5837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6CF40A-55C8-B613-31A8-8994A2789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071958"/>
            <a:ext cx="5291328" cy="3176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399"/>
              </a:buClr>
              <a:buSzPct val="108000"/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 marL="914400" indent="-285750"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0D039-2EB3-08DF-EC1F-C26716E1E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074" y="2412683"/>
            <a:ext cx="5283770" cy="5837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3EA198-7A13-1A9A-E33F-C44F33609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1263" y="3072592"/>
            <a:ext cx="5300662" cy="3175808"/>
          </a:xfrm>
          <a:prstGeom prst="rect">
            <a:avLst/>
          </a:prstGeom>
        </p:spPr>
        <p:txBody>
          <a:bodyPr/>
          <a:lstStyle>
            <a:lvl1pPr>
              <a:buSzPct val="108000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37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949" y="1174805"/>
            <a:ext cx="10972800" cy="1143093"/>
          </a:xfrm>
          <a:prstGeom prst="rect">
            <a:avLst/>
          </a:prstGeom>
        </p:spPr>
        <p:txBody>
          <a:bodyPr vert="horz" lIns="0" tIns="18288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949" y="2423160"/>
            <a:ext cx="10972799" cy="3825240"/>
          </a:xfrm>
          <a:prstGeom prst="rect">
            <a:avLst/>
          </a:prstGeom>
        </p:spPr>
        <p:txBody>
          <a:bodyPr vert="horz" lIns="2743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1" y="3724"/>
            <a:ext cx="766751" cy="113385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3" y="-933"/>
            <a:ext cx="766751" cy="113385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61DD-C021-61DE-80E7-67AA7CE4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48677" y="6528872"/>
            <a:ext cx="60625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E87E798C-1626-44D4-9BFF-3156840017C8}" type="slidenum">
              <a:rPr lang="en-US" sz="1400" b="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rrow: Right 10" hidden="1">
            <a:extLst>
              <a:ext uri="{FF2B5EF4-FFF2-40B4-BE49-F238E27FC236}">
                <a16:creationId xmlns:a16="http://schemas.microsoft.com/office/drawing/2014/main" id="{B21C9A58-0EF2-7E6E-80E3-9AFB19B3B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78692" y="5718810"/>
            <a:ext cx="769258" cy="11338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Arrow: Right 11" hidden="1">
            <a:extLst>
              <a:ext uri="{FF2B5EF4-FFF2-40B4-BE49-F238E27FC236}">
                <a16:creationId xmlns:a16="http://schemas.microsoft.com/office/drawing/2014/main" id="{E47578A1-7AC3-35AD-EC72-8F7395DE4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4492" y="5714153"/>
            <a:ext cx="769258" cy="11338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9042E985-0DFD-849A-C983-CEB89457D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30326" y="1298015"/>
            <a:ext cx="125730" cy="1102285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AB674C9E-771B-9339-B1C8-FA25D472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30326" y="2392906"/>
            <a:ext cx="125730" cy="3855493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50" r:id="rId2"/>
    <p:sldLayoutId id="2147483703" r:id="rId3"/>
    <p:sldLayoutId id="2147483699" r:id="rId4"/>
    <p:sldLayoutId id="2147483687" r:id="rId5"/>
    <p:sldLayoutId id="2147483708" r:id="rId6"/>
    <p:sldLayoutId id="2147483702" r:id="rId7"/>
    <p:sldLayoutId id="2147483712" r:id="rId8"/>
    <p:sldLayoutId id="2147483700" r:id="rId9"/>
    <p:sldLayoutId id="2147483711" r:id="rId10"/>
    <p:sldLayoutId id="2147483704" r:id="rId11"/>
    <p:sldLayoutId id="2147483686" r:id="rId12"/>
    <p:sldLayoutId id="2147483707" r:id="rId13"/>
    <p:sldLayoutId id="2147483709" r:id="rId14"/>
    <p:sldLayoutId id="2147483710" r:id="rId15"/>
    <p:sldLayoutId id="2147483697" r:id="rId16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3399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15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339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7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3399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47763" indent="-3476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3399"/>
        </a:buClr>
        <a:buSzPct val="9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552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orient="horz" pos="3936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12" userDrawn="1">
          <p15:clr>
            <a:srgbClr val="F26B43"/>
          </p15:clr>
        </p15:guide>
        <p15:guide id="8" pos="384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s.simucase.com/video/607528719900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s.simucase.com/video/607528523500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s.simucase.com/video/630751401211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pdf/10.1080/07434610802130978?needAccess=tru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77/02711214990190010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comdis.2003.09.00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77/0142723713487617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44/1058-0360.0903.257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7/S0305000917000447" TargetMode="External"/><Relationship Id="rId5" Type="http://schemas.openxmlformats.org/officeDocument/2006/relationships/hyperlink" Target="https://doi.org/10.1044/persp3.SIG12.138" TargetMode="External"/><Relationship Id="rId4" Type="http://schemas.openxmlformats.org/officeDocument/2006/relationships/hyperlink" Target="https://doi.org/10.1007/s10566-021-09598-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durev.2019.10029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ecresq.2015.12.004" TargetMode="External"/><Relationship Id="rId5" Type="http://schemas.openxmlformats.org/officeDocument/2006/relationships/hyperlink" Target="https://doi.org/10.1111/1467-9817.12407" TargetMode="External"/><Relationship Id="rId4" Type="http://schemas.openxmlformats.org/officeDocument/2006/relationships/hyperlink" Target="https://doi.org/10.1111/j.1467-8624.2012.01754.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44/2019_AJSLP-19-0017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deos.simucase.com/video/6307514012112" TargetMode="External"/><Relationship Id="rId5" Type="http://schemas.openxmlformats.org/officeDocument/2006/relationships/hyperlink" Target="https://videos.simucase.com/video/6075285235001" TargetMode="External"/><Relationship Id="rId4" Type="http://schemas.openxmlformats.org/officeDocument/2006/relationships/hyperlink" Target="https://videos.simucase.com/video/607528719900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5/s-2008-1079127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37/0012-1649.24.4.552" TargetMode="External"/><Relationship Id="rId5" Type="http://schemas.openxmlformats.org/officeDocument/2006/relationships/hyperlink" Target="https://doi.org/10.1044/2024_PERSP-23-00230" TargetMode="External"/><Relationship Id="rId4" Type="http://schemas.openxmlformats.org/officeDocument/2006/relationships/hyperlink" Target="https://doi.org/10.1177/1540796921100853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27324745231210757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80/07434618.2018.1506823" TargetMode="External"/><Relationship Id="rId4" Type="http://schemas.openxmlformats.org/officeDocument/2006/relationships/hyperlink" Target="https://doi.org/10.1007/s10882-020-09767-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D90F6270-88F6-AA12-22F1-857B250B2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Utilizing Caregivers To Facilitate Language and AAC Skills During Shared Reading Practices</a:t>
            </a:r>
          </a:p>
        </p:txBody>
      </p:sp>
      <p:pic>
        <p:nvPicPr>
          <p:cNvPr id="12" name="Picture Placeholder 11" descr="Charting the Cs logo. Cooperation, Communication Collaboration. A black and blue text">
            <a:extLst>
              <a:ext uri="{FF2B5EF4-FFF2-40B4-BE49-F238E27FC236}">
                <a16:creationId xmlns:a16="http://schemas.microsoft.com/office/drawing/2014/main" id="{92A34719-8731-EF29-90CB-7117B21E5C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37" b="-62991"/>
          <a:stretch/>
        </p:blipFill>
        <p:spPr>
          <a:xfrm>
            <a:off x="177782" y="1227906"/>
            <a:ext cx="2852755" cy="105537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AB676B-4FF9-88B4-C9B9-9280BAF23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Charting the Cs Conference 2025: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Literacy and Beyond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Cooperation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Communication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Collaboration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DB43DFB-DDC8-1D03-0FD7-3B53D918D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4156" y="3180472"/>
            <a:ext cx="8193643" cy="2054719"/>
          </a:xfrm>
        </p:spPr>
        <p:txBody>
          <a:bodyPr/>
          <a:lstStyle/>
          <a:p>
            <a:r>
              <a:rPr lang="en-US"/>
              <a:t>Wednesday</a:t>
            </a:r>
            <a:r>
              <a:rPr lang="en-US" dirty="0"/>
              <a:t>, April 30</a:t>
            </a:r>
          </a:p>
          <a:p>
            <a:pPr algn="l"/>
            <a:r>
              <a:rPr lang="en-US" dirty="0"/>
              <a:t>Whitney Mead, M.S., CCC-SLP, </a:t>
            </a:r>
          </a:p>
          <a:p>
            <a:pPr algn="l"/>
            <a:r>
              <a:rPr lang="en-US" dirty="0"/>
              <a:t>Assistant Professor and Clinical Supervisor Minnesota State University Moorhead</a:t>
            </a:r>
          </a:p>
        </p:txBody>
      </p:sp>
      <p:pic>
        <p:nvPicPr>
          <p:cNvPr id="2" name="Picture 2" descr="Minnesota State University MOORHEAD logo">
            <a:extLst>
              <a:ext uri="{FF2B5EF4-FFF2-40B4-BE49-F238E27FC236}">
                <a16:creationId xmlns:a16="http://schemas.microsoft.com/office/drawing/2014/main" id="{AB969C67-FFFF-166C-8631-D2492E8D5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473" y="5349112"/>
            <a:ext cx="3124626" cy="8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4515-5740-6E0E-D9BE-316C97B1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415191"/>
            <a:ext cx="10978994" cy="647528"/>
          </a:xfrm>
        </p:spPr>
        <p:txBody>
          <a:bodyPr/>
          <a:lstStyle/>
          <a:p>
            <a:r>
              <a:rPr lang="en-US" dirty="0"/>
              <a:t>Techniques and Prompts for DR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4A3D1-A840-5870-AF66-4861FE6AC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760" y="2253195"/>
            <a:ext cx="2354088" cy="46874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PEER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AA5806-0939-DBAD-902D-BF87A7164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029" y="2752976"/>
            <a:ext cx="2354088" cy="3495424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Prompt</a:t>
            </a:r>
          </a:p>
          <a:p>
            <a:r>
              <a:rPr lang="en-US" b="1" dirty="0"/>
              <a:t>Evaluate</a:t>
            </a:r>
          </a:p>
          <a:p>
            <a:r>
              <a:rPr lang="en-US" b="1" dirty="0"/>
              <a:t>Expand</a:t>
            </a:r>
          </a:p>
          <a:p>
            <a:r>
              <a:rPr lang="en-US" b="1" dirty="0"/>
              <a:t>Repeat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A4B1B-B11D-FDDA-F2E0-AD7A31EAD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57871" y="2253195"/>
            <a:ext cx="5440248" cy="46874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CROWD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575F3D-12D8-43E2-3B36-DDBC18F521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57871" y="2752976"/>
            <a:ext cx="5440248" cy="3495424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Completion</a:t>
            </a:r>
          </a:p>
          <a:p>
            <a:r>
              <a:rPr lang="en-US" b="1" dirty="0"/>
              <a:t>Recall</a:t>
            </a:r>
          </a:p>
          <a:p>
            <a:r>
              <a:rPr lang="en-US" b="1" dirty="0"/>
              <a:t>Open-ended questions</a:t>
            </a:r>
          </a:p>
          <a:p>
            <a:r>
              <a:rPr lang="en-US" b="1" dirty="0"/>
              <a:t>WH questions</a:t>
            </a:r>
          </a:p>
          <a:p>
            <a:r>
              <a:rPr lang="en-US" b="1" dirty="0"/>
              <a:t>Distancing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*modifications: allow pointing to illustrations or asking y/no questions (Hudson et al., 2017 as cited by Wilhelm &amp; McGraw, 2023)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67DE0B-BC51-E6E8-1F13-51FE676C08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5023" y="2251231"/>
            <a:ext cx="2766460" cy="46874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RAAP </a:t>
            </a:r>
            <a:r>
              <a:rPr lang="en-US" b="0" dirty="0"/>
              <a:t>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DCA9AC-11B7-E940-2E88-35C98A547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5023" y="2752976"/>
            <a:ext cx="2743948" cy="3495424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Read </a:t>
            </a:r>
            <a:endParaRPr lang="en-US" dirty="0"/>
          </a:p>
          <a:p>
            <a:r>
              <a:rPr lang="en-US" b="1" dirty="0"/>
              <a:t>Ask </a:t>
            </a:r>
            <a:endParaRPr lang="en-US" dirty="0"/>
          </a:p>
          <a:p>
            <a:r>
              <a:rPr lang="en-US" b="1" dirty="0"/>
              <a:t>Answer </a:t>
            </a:r>
            <a:endParaRPr lang="en-US" dirty="0"/>
          </a:p>
          <a:p>
            <a:r>
              <a:rPr lang="en-US" b="1" dirty="0"/>
              <a:t>Prompt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3147-65FA-B35D-8EE2-5B56A2D2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Current Literature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BCE11-6870-9915-63EA-51D7BC377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Determine what current literature says about the effectiveness of teaching caregivers to implement interactive reading strategies to facilitate language. </a:t>
            </a:r>
          </a:p>
          <a:p>
            <a:pPr>
              <a:spcAft>
                <a:spcPts val="1200"/>
              </a:spcAft>
            </a:pPr>
            <a:r>
              <a:rPr lang="en-US" dirty="0"/>
              <a:t>Determine what current literature says regarding the effectiveness of implementing interactive reading strategies with children who utilize AAC. </a:t>
            </a:r>
          </a:p>
        </p:txBody>
      </p:sp>
    </p:spTree>
    <p:extLst>
      <p:ext uri="{BB962C8B-B14F-4D97-AF65-F5344CB8AC3E}">
        <p14:creationId xmlns:p14="http://schemas.microsoft.com/office/powerpoint/2010/main" val="231215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C658-30F8-0284-516D-D5CC3D9F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A092E-11D9-6C16-6BBB-173C343690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Digital search using online databases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Databases used: </a:t>
            </a:r>
            <a:r>
              <a:rPr lang="en-US" dirty="0" err="1"/>
              <a:t>ComDisDome</a:t>
            </a:r>
            <a:r>
              <a:rPr lang="en-US" dirty="0"/>
              <a:t>; </a:t>
            </a:r>
            <a:r>
              <a:rPr lang="en-US" dirty="0" err="1"/>
              <a:t>EbscoHost</a:t>
            </a:r>
            <a:r>
              <a:rPr lang="en-US" dirty="0"/>
              <a:t>; </a:t>
            </a:r>
            <a:r>
              <a:rPr lang="en-US" dirty="0" err="1"/>
              <a:t>Psychinfo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Search Terms used: “early literacy,” “storybook,” “shared reading,” “AAC,” ”parent,” “caregiver,” ”dialogic reading” </a:t>
            </a:r>
          </a:p>
          <a:p>
            <a:pPr>
              <a:spcAft>
                <a:spcPts val="1200"/>
              </a:spcAft>
            </a:pPr>
            <a:r>
              <a:rPr lang="en-US" dirty="0"/>
              <a:t>Additional articles obtained from reference sections of previously obtained articles </a:t>
            </a:r>
          </a:p>
        </p:txBody>
      </p:sp>
    </p:spTree>
    <p:extLst>
      <p:ext uri="{BB962C8B-B14F-4D97-AF65-F5344CB8AC3E}">
        <p14:creationId xmlns:p14="http://schemas.microsoft.com/office/powerpoint/2010/main" val="34244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3FAE-AAAB-80ED-CB54-3D5FAC9D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Shared Reading and Language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0D2EF-08A1-F42C-BAAD-3592F2BB5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Increases in length and complexity of language</a:t>
            </a:r>
          </a:p>
          <a:p>
            <a:pPr marL="457200" lvl="2" indent="0">
              <a:buNone/>
            </a:pPr>
            <a:r>
              <a:rPr lang="en-US" sz="2200" dirty="0"/>
              <a:t>(Boyd, 1980; Whitehurst et al., 1988; Crain-Thoreson &amp; Dale, 1999; Crowe, Norris, and Hoffman, 2004; Pollard-</a:t>
            </a:r>
            <a:r>
              <a:rPr lang="en-US" sz="2200" dirty="0" err="1"/>
              <a:t>Durodola</a:t>
            </a:r>
            <a:r>
              <a:rPr lang="en-US" sz="2200" dirty="0"/>
              <a:t> et al., 2015)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But why might DR have this impact?</a:t>
            </a:r>
          </a:p>
          <a:p>
            <a:pPr lvl="2"/>
            <a:r>
              <a:rPr lang="en-US" dirty="0"/>
              <a:t>Increases child directed speech with higher lexical and syntactic diversity   </a:t>
            </a:r>
            <a:r>
              <a:rPr lang="en-US" sz="2200" dirty="0"/>
              <a:t>(Noble et al., 2018) </a:t>
            </a:r>
          </a:p>
          <a:p>
            <a:pPr lvl="2"/>
            <a:r>
              <a:rPr lang="en-US" dirty="0"/>
              <a:t>Opportunities for expanding, recasting, and asking open-ended questions </a:t>
            </a:r>
          </a:p>
          <a:p>
            <a:pPr lvl="2"/>
            <a:r>
              <a:rPr lang="en-US" dirty="0"/>
              <a:t>Fosters high levels of joint attention and contingent talk and responsiveness </a:t>
            </a:r>
          </a:p>
        </p:txBody>
      </p:sp>
    </p:spTree>
    <p:extLst>
      <p:ext uri="{BB962C8B-B14F-4D97-AF65-F5344CB8AC3E}">
        <p14:creationId xmlns:p14="http://schemas.microsoft.com/office/powerpoint/2010/main" val="344714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DC1C-1A7B-BAFE-2DBD-08484FAF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Shared Reading and Language</a:t>
            </a:r>
            <a:r>
              <a:rPr lang="en-US" sz="3200" dirty="0"/>
              <a:t>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281FA-30DC-849D-FBC2-CAA20E44A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DR uses print references </a:t>
            </a:r>
          </a:p>
          <a:p>
            <a:pPr lvl="1"/>
            <a:r>
              <a:rPr lang="en-US" dirty="0"/>
              <a:t>Which has positive impact on early literacy skills </a:t>
            </a:r>
            <a:r>
              <a:rPr lang="en-US" sz="2200" dirty="0"/>
              <a:t>(</a:t>
            </a:r>
            <a:r>
              <a:rPr lang="en-US" sz="2200" dirty="0" err="1"/>
              <a:t>Piasta</a:t>
            </a:r>
            <a:r>
              <a:rPr lang="en-US" sz="2200" dirty="0"/>
              <a:t> et al., 2012) </a:t>
            </a:r>
          </a:p>
          <a:p>
            <a:pPr>
              <a:spcBef>
                <a:spcPts val="1200"/>
              </a:spcBef>
            </a:pPr>
            <a:r>
              <a:rPr lang="en-US" dirty="0"/>
              <a:t>DR can positively impact other skills too (children &lt; 5yrs) </a:t>
            </a:r>
            <a:r>
              <a:rPr lang="en-US" sz="2200" dirty="0"/>
              <a:t>(</a:t>
            </a:r>
            <a:r>
              <a:rPr lang="en-US" sz="2200" dirty="0" err="1"/>
              <a:t>Pillinger</a:t>
            </a:r>
            <a:r>
              <a:rPr lang="en-US" sz="2200" dirty="0"/>
              <a:t> &amp; Vardy, 2022) 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Enjoyment of reading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reading motivation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parent-child attachment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parental confidence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Reducing stress </a:t>
            </a:r>
          </a:p>
        </p:txBody>
      </p:sp>
    </p:spTree>
    <p:extLst>
      <p:ext uri="{BB962C8B-B14F-4D97-AF65-F5344CB8AC3E}">
        <p14:creationId xmlns:p14="http://schemas.microsoft.com/office/powerpoint/2010/main" val="1901496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1A4A-2A5C-5B44-C2ED-7DD87F93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Shared Reading and Language</a:t>
            </a:r>
            <a:r>
              <a:rPr lang="en-US" sz="3200" dirty="0"/>
              <a:t> (continued)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7BE68-C1CF-66E9-E607-29DC9A3640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7" y="2421566"/>
            <a:ext cx="11285345" cy="3903034"/>
          </a:xfrm>
        </p:spPr>
        <p:txBody>
          <a:bodyPr/>
          <a:lstStyle/>
          <a:p>
            <a:r>
              <a:rPr lang="en-US" dirty="0"/>
              <a:t>Not all research indicated a strong link:</a:t>
            </a:r>
          </a:p>
          <a:p>
            <a:pPr lvl="1"/>
            <a:r>
              <a:rPr lang="en-US" dirty="0"/>
              <a:t>Noble et al. (2019) meta-analysis found relatively small effect</a:t>
            </a:r>
          </a:p>
          <a:p>
            <a:pPr lvl="2"/>
            <a:r>
              <a:rPr lang="en-US" dirty="0"/>
              <a:t>Could be due to the low dosage used in studies analyzed (6-8 </a:t>
            </a:r>
            <a:r>
              <a:rPr lang="en-US" dirty="0" err="1"/>
              <a:t>wks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More longitudinal research indicated positive relationship</a:t>
            </a:r>
            <a:r>
              <a:rPr lang="en-US" sz="2200" dirty="0"/>
              <a:t> (Farrant &amp; Zubrick, 2013)</a:t>
            </a:r>
            <a:endParaRPr lang="en-US" dirty="0"/>
          </a:p>
          <a:p>
            <a:pPr marL="0" indent="0">
              <a:spcAft>
                <a:spcPts val="2400"/>
              </a:spcAft>
              <a:buNone/>
            </a:pPr>
            <a:endParaRPr lang="en-US" dirty="0"/>
          </a:p>
          <a:p>
            <a:r>
              <a:rPr lang="en-US" dirty="0"/>
              <a:t>But all tend to edge on the positive side! </a:t>
            </a:r>
          </a:p>
        </p:txBody>
      </p:sp>
    </p:spTree>
    <p:extLst>
      <p:ext uri="{BB962C8B-B14F-4D97-AF65-F5344CB8AC3E}">
        <p14:creationId xmlns:p14="http://schemas.microsoft.com/office/powerpoint/2010/main" val="70234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4C5C-A760-7BF2-59CF-1267D03E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parents be taught these skills?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C287C-F4F2-9077-E88B-24274F15F5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21566"/>
            <a:ext cx="10978994" cy="3175366"/>
          </a:xfrm>
          <a:ln w="63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0289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CAB1-512A-E62E-33D3-F80B2438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Teaching Caregivers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780E2-ECB9-1246-A7CA-ED0096BF82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Parents can be taught these skills! </a:t>
            </a:r>
          </a:p>
          <a:p>
            <a:pPr marL="690563" lvl="1"/>
            <a:r>
              <a:rPr lang="en-US" sz="2200" dirty="0"/>
              <a:t>Whitehurst et al. (1988) </a:t>
            </a:r>
          </a:p>
          <a:p>
            <a:pPr marL="690563" lvl="1"/>
            <a:r>
              <a:rPr lang="en-US" sz="2200" dirty="0"/>
              <a:t>Justice &amp; Ezell (2000)</a:t>
            </a:r>
          </a:p>
          <a:p>
            <a:r>
              <a:rPr lang="en-US" dirty="0"/>
              <a:t>Once trained, increase use of strategies too! </a:t>
            </a:r>
          </a:p>
          <a:p>
            <a:pPr marL="690563" lvl="1"/>
            <a:r>
              <a:rPr lang="en-US" sz="2200" dirty="0"/>
              <a:t>Hammer (2016)</a:t>
            </a:r>
          </a:p>
          <a:p>
            <a:pPr marL="690563" lvl="1"/>
            <a:r>
              <a:rPr lang="en-US" sz="2200" dirty="0"/>
              <a:t>Justice &amp; Ezell (200)</a:t>
            </a:r>
          </a:p>
          <a:p>
            <a:r>
              <a:rPr lang="en-US" dirty="0"/>
              <a:t>Kim &amp; Riley (2021) assigned homework to parents utilizing DR</a:t>
            </a:r>
          </a:p>
          <a:p>
            <a:pPr lvl="1"/>
            <a:r>
              <a:rPr lang="en-US" dirty="0"/>
              <a:t>Significant effects of homework on children’s language and literacy skills</a:t>
            </a:r>
          </a:p>
          <a:p>
            <a:pPr lvl="1"/>
            <a:r>
              <a:rPr lang="en-US" dirty="0"/>
              <a:t>Training parents via staff was effective and time efficient </a:t>
            </a:r>
          </a:p>
        </p:txBody>
      </p:sp>
    </p:spTree>
    <p:extLst>
      <p:ext uri="{BB962C8B-B14F-4D97-AF65-F5344CB8AC3E}">
        <p14:creationId xmlns:p14="http://schemas.microsoft.com/office/powerpoint/2010/main" val="928413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5DF3-B3B5-192E-FE39-6DB4094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Teaching Caregivers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6D01-215D-DD39-E587-F91C831D90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Caregiver coaching is a strategy used to improve the parents’ skills </a:t>
            </a:r>
          </a:p>
          <a:p>
            <a:pPr marL="228600" lvl="1" indent="0">
              <a:buNone/>
            </a:pPr>
            <a:r>
              <a:rPr lang="en-US" dirty="0"/>
              <a:t>“Multiple studies have established the positive effects of coaching parents on the sues of language-based strategies during shared storybook reading interactions for children who are typically developing, at risk for language disorders, or have a diagnosed disorder” </a:t>
            </a:r>
          </a:p>
          <a:p>
            <a:pPr marL="228600" lvl="1" indent="0" algn="r">
              <a:buNone/>
            </a:pPr>
            <a:r>
              <a:rPr lang="en-US" sz="2200" dirty="0"/>
              <a:t>(Binger et al., 2008; Ortiz et al., 2001, Feil et al., 2020 as cited by </a:t>
            </a:r>
            <a:r>
              <a:rPr lang="en-US" sz="2200" dirty="0" err="1"/>
              <a:t>Wence</a:t>
            </a:r>
            <a:r>
              <a:rPr lang="en-US" sz="2200" dirty="0"/>
              <a:t> et al., 2024, p. 2) </a:t>
            </a:r>
          </a:p>
        </p:txBody>
      </p:sp>
    </p:spTree>
    <p:extLst>
      <p:ext uri="{BB962C8B-B14F-4D97-AF65-F5344CB8AC3E}">
        <p14:creationId xmlns:p14="http://schemas.microsoft.com/office/powerpoint/2010/main" val="2045653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D51A-7E78-636E-C911-726DFE4D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-1328018"/>
            <a:ext cx="10978994" cy="1153461"/>
          </a:xfrm>
        </p:spPr>
        <p:txBody>
          <a:bodyPr/>
          <a:lstStyle/>
          <a:p>
            <a:r>
              <a:rPr lang="en-US" dirty="0"/>
              <a:t>Teaching Caregivers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102D5-6F7F-0409-EA6A-671A86794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7" y="2421566"/>
            <a:ext cx="11131277" cy="390303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Previous research has shown that young children who use AAC are given less opportunities to participate in literacy learning and instruction</a:t>
            </a:r>
            <a:r>
              <a:rPr lang="en-US" dirty="0"/>
              <a:t>.  (McNamara, 2018; Yorke et al., 2021)</a:t>
            </a:r>
          </a:p>
        </p:txBody>
      </p:sp>
    </p:spTree>
    <p:extLst>
      <p:ext uri="{BB962C8B-B14F-4D97-AF65-F5344CB8AC3E}">
        <p14:creationId xmlns:p14="http://schemas.microsoft.com/office/powerpoint/2010/main" val="127794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and Nonfinancial Disclosures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ADF0F-B9D9-7C2F-2B3F-304EAC8BE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/>
              <a:t>Financial Disclosure</a:t>
            </a:r>
          </a:p>
          <a:p>
            <a:r>
              <a:rPr lang="en-US" dirty="0"/>
              <a:t>I am currently a salaried, full-time employee of Minnesota State University in Moorhead, MN (MSUM)</a:t>
            </a:r>
          </a:p>
          <a:p>
            <a:r>
              <a:rPr lang="en-US" dirty="0"/>
              <a:t>As a presenter at Charting the C’s my registration fee was waived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Nonfinancial Disclosure</a:t>
            </a:r>
          </a:p>
          <a:p>
            <a:r>
              <a:rPr lang="en-US" dirty="0"/>
              <a:t>I am currently an employee of Minnesota State University Moorhead</a:t>
            </a:r>
          </a:p>
          <a:p>
            <a:r>
              <a:rPr lang="en-US" dirty="0"/>
              <a:t>I am currently an Ed.D. student at Minnesota State University Moorhead</a:t>
            </a:r>
          </a:p>
          <a:p>
            <a:r>
              <a:rPr lang="en-US" dirty="0"/>
              <a:t>I am a member of the American Speech Language Hearing Association</a:t>
            </a:r>
          </a:p>
        </p:txBody>
      </p:sp>
    </p:spTree>
    <p:extLst>
      <p:ext uri="{BB962C8B-B14F-4D97-AF65-F5344CB8AC3E}">
        <p14:creationId xmlns:p14="http://schemas.microsoft.com/office/powerpoint/2010/main" val="273356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C3B8-EACD-29B2-D567-6B751F38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Shared Reading &amp; AAC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DCB8A-B9D8-C226-6DC7-DD7279665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Recently, research explored “expansive literacy”  (multimodal)</a:t>
            </a:r>
          </a:p>
          <a:p>
            <a:pPr>
              <a:spcBef>
                <a:spcPts val="1800"/>
              </a:spcBef>
            </a:pPr>
            <a:r>
              <a:rPr lang="en-US" dirty="0"/>
              <a:t>More limited research in this area for Complex Communicators </a:t>
            </a:r>
            <a:r>
              <a:rPr lang="en-US" sz="2200" dirty="0"/>
              <a:t>(</a:t>
            </a:r>
            <a:r>
              <a:rPr lang="en-US" sz="2200" dirty="0" err="1"/>
              <a:t>Wence</a:t>
            </a:r>
            <a:r>
              <a:rPr lang="en-US" sz="2200" dirty="0"/>
              <a:t> et al., 2024) </a:t>
            </a:r>
          </a:p>
          <a:p>
            <a:r>
              <a:rPr lang="en-US" dirty="0"/>
              <a:t>But research shows that positives come from it! </a:t>
            </a:r>
          </a:p>
          <a:p>
            <a:pPr lvl="1"/>
            <a:r>
              <a:rPr lang="en-US" dirty="0"/>
              <a:t>Child who used AAC increased word use and expressive vocabulary </a:t>
            </a:r>
            <a:r>
              <a:rPr lang="en-US" sz="2200" dirty="0"/>
              <a:t>(Soto &amp; </a:t>
            </a:r>
            <a:r>
              <a:rPr lang="en-US" sz="2200" dirty="0" err="1"/>
              <a:t>Dukhovny</a:t>
            </a:r>
            <a:r>
              <a:rPr lang="en-US" sz="2200" dirty="0"/>
              <a:t>, 2008)</a:t>
            </a:r>
          </a:p>
          <a:p>
            <a:pPr lvl="1"/>
            <a:r>
              <a:rPr lang="en-US" dirty="0"/>
              <a:t>Increases vocabulary knowledge for students who use </a:t>
            </a:r>
            <a:r>
              <a:rPr lang="en-US" sz="2200" dirty="0"/>
              <a:t>AAC (York et al., 2018)</a:t>
            </a:r>
          </a:p>
          <a:p>
            <a:pPr lvl="2"/>
            <a:r>
              <a:rPr lang="en-US" dirty="0"/>
              <a:t>Exposure to target words and provide links to illustrations</a:t>
            </a:r>
          </a:p>
          <a:p>
            <a:pPr lvl="1"/>
            <a:r>
              <a:rPr lang="en-US" dirty="0"/>
              <a:t>Increase engagement, listening comprehension, and rate of communication </a:t>
            </a:r>
            <a:r>
              <a:rPr lang="en-US" sz="2200" dirty="0"/>
              <a:t>(Quinn et al., 2020)</a:t>
            </a:r>
          </a:p>
        </p:txBody>
      </p:sp>
    </p:spTree>
    <p:extLst>
      <p:ext uri="{BB962C8B-B14F-4D97-AF65-F5344CB8AC3E}">
        <p14:creationId xmlns:p14="http://schemas.microsoft.com/office/powerpoint/2010/main" val="2217254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0D4D-D443-3AC5-2117-7B5C44AA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Shared Reading &amp; AAC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1A249-58D3-B7D8-F2C1-6A3E14F54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Toews et al. (2021) systematic review indicated shared reading has moderate evidence to promote: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Comprehension, vocabulary, and emergent literacy skills for children with extensive support needs</a:t>
            </a:r>
          </a:p>
          <a:p>
            <a:pPr>
              <a:spcBef>
                <a:spcPts val="1800"/>
              </a:spcBef>
            </a:pPr>
            <a:r>
              <a:rPr lang="en-US" dirty="0"/>
              <a:t>Parents can also be taught these strategies too! 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Binger et al. (2008) demonstrated that parents taught aided AAC modeling during shared book reading can increase the child’s utterance length</a:t>
            </a:r>
          </a:p>
        </p:txBody>
      </p:sp>
    </p:spTree>
    <p:extLst>
      <p:ext uri="{BB962C8B-B14F-4D97-AF65-F5344CB8AC3E}">
        <p14:creationId xmlns:p14="http://schemas.microsoft.com/office/powerpoint/2010/main" val="1941702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D251-B2A8-9D3B-A5B8-A9FADFF7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B6212-DBE7-13A8-72B4-43F8D88DFF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Shared book reading is a naturalistic routine—which are recommended for supporting young children with disabilities </a:t>
            </a:r>
          </a:p>
          <a:p>
            <a:pPr marL="457200" lvl="2" indent="0">
              <a:spcAft>
                <a:spcPts val="1200"/>
              </a:spcAft>
              <a:buNone/>
            </a:pPr>
            <a:r>
              <a:rPr lang="en-US" dirty="0"/>
              <a:t>(Division for Early Childhood, 2014 as cited by </a:t>
            </a:r>
            <a:r>
              <a:rPr lang="en-US" dirty="0" err="1"/>
              <a:t>Wence</a:t>
            </a:r>
            <a:r>
              <a:rPr lang="en-US" dirty="0"/>
              <a:t> et al., 2024)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Teachers and caregivers can implement shared reading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Additional research is needed on the topic!</a:t>
            </a:r>
          </a:p>
        </p:txBody>
      </p:sp>
    </p:spTree>
    <p:extLst>
      <p:ext uri="{BB962C8B-B14F-4D97-AF65-F5344CB8AC3E}">
        <p14:creationId xmlns:p14="http://schemas.microsoft.com/office/powerpoint/2010/main" val="4047827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6F78-690F-FCEA-DBFC-66F62E4D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We Do It?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878A1-DE1D-B5BE-D4D3-38DBF3EBE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9" y="2479623"/>
            <a:ext cx="10978994" cy="390303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Recommend a high dosage! (6-12 months or more)</a:t>
            </a:r>
          </a:p>
          <a:p>
            <a:pPr>
              <a:spcAft>
                <a:spcPts val="1200"/>
              </a:spcAft>
            </a:pPr>
            <a:r>
              <a:rPr lang="en-US" dirty="0"/>
              <a:t>Finding adapted age-appropriate texts!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Increased picture support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Repetitive text</a:t>
            </a:r>
          </a:p>
          <a:p>
            <a:pPr>
              <a:spcAft>
                <a:spcPts val="1200"/>
              </a:spcAft>
            </a:pPr>
            <a:r>
              <a:rPr lang="en-US" dirty="0"/>
              <a:t>Pre-select vocabulary from text and feature during read aloud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Prepare displays for participation in lesson (</a:t>
            </a:r>
            <a:r>
              <a:rPr lang="en-US" dirty="0" err="1"/>
              <a:t>Beukelman</a:t>
            </a:r>
            <a:r>
              <a:rPr lang="en-US" dirty="0"/>
              <a:t> &amp; Light, 2020) </a:t>
            </a:r>
          </a:p>
        </p:txBody>
      </p:sp>
    </p:spTree>
    <p:extLst>
      <p:ext uri="{BB962C8B-B14F-4D97-AF65-F5344CB8AC3E}">
        <p14:creationId xmlns:p14="http://schemas.microsoft.com/office/powerpoint/2010/main" val="781186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830FB-8B47-879C-96D4-8D995BE5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We Do It? (continued)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183BD-FFF8-131C-7650-569F10C09E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Participate in print-referencing! 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Talking about or pointing to print within text </a:t>
            </a:r>
            <a:r>
              <a:rPr lang="en-US" sz="2200" dirty="0"/>
              <a:t>(Justice, </a:t>
            </a:r>
            <a:r>
              <a:rPr lang="en-US" sz="2200" dirty="0" err="1"/>
              <a:t>Kaderavek</a:t>
            </a:r>
            <a:r>
              <a:rPr lang="en-US" sz="2200" dirty="0"/>
              <a:t>, Fan, </a:t>
            </a:r>
            <a:r>
              <a:rPr lang="en-US" sz="2200" dirty="0" err="1"/>
              <a:t>Sofka</a:t>
            </a:r>
            <a:r>
              <a:rPr lang="en-US" sz="2200" dirty="0"/>
              <a:t>, &amp; Hunt, 2009 as cited by </a:t>
            </a:r>
            <a:r>
              <a:rPr lang="en-US" sz="2200" dirty="0" err="1"/>
              <a:t>Piasta</a:t>
            </a:r>
            <a:r>
              <a:rPr lang="en-US" sz="2200" dirty="0"/>
              <a:t>)</a:t>
            </a:r>
          </a:p>
          <a:p>
            <a:pPr>
              <a:spcBef>
                <a:spcPts val="1200"/>
              </a:spcBef>
            </a:pPr>
            <a:r>
              <a:rPr lang="en-US" dirty="0"/>
              <a:t>Integrate time delay and prompting systems (most to least or least to most) </a:t>
            </a:r>
          </a:p>
          <a:p>
            <a:pPr>
              <a:spcBef>
                <a:spcPts val="1200"/>
              </a:spcBef>
            </a:pPr>
            <a:r>
              <a:rPr lang="en-US" dirty="0"/>
              <a:t>Expand and extend utterances</a:t>
            </a:r>
          </a:p>
          <a:p>
            <a:pPr>
              <a:spcBef>
                <a:spcPts val="1200"/>
              </a:spcBef>
            </a:pPr>
            <a:r>
              <a:rPr lang="en-US" dirty="0"/>
              <a:t>Model, model, model!</a:t>
            </a:r>
          </a:p>
          <a:p>
            <a:pPr>
              <a:spcBef>
                <a:spcPts val="1200"/>
              </a:spcBef>
            </a:pPr>
            <a:r>
              <a:rPr lang="en-US" dirty="0"/>
              <a:t>Allow for multimodal communication! </a:t>
            </a:r>
          </a:p>
        </p:txBody>
      </p:sp>
    </p:spTree>
    <p:extLst>
      <p:ext uri="{BB962C8B-B14F-4D97-AF65-F5344CB8AC3E}">
        <p14:creationId xmlns:p14="http://schemas.microsoft.com/office/powerpoint/2010/main" val="1542580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68B1-DB49-0CBC-F0E7-DB89B331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We Do It? </a:t>
            </a:r>
            <a:r>
              <a:rPr lang="en-US" sz="3200" dirty="0"/>
              <a:t>(continued 2)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F592B-A22A-BB0C-6881-9F4CE7808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Training others: </a:t>
            </a:r>
          </a:p>
          <a:p>
            <a:pPr lvl="1"/>
            <a:r>
              <a:rPr lang="en-US" dirty="0"/>
              <a:t>Observe what they are already doing</a:t>
            </a:r>
          </a:p>
          <a:p>
            <a:pPr lvl="1"/>
            <a:r>
              <a:rPr lang="en-US" dirty="0"/>
              <a:t>Identify strategies already used by caregivers to build off! </a:t>
            </a:r>
          </a:p>
          <a:p>
            <a:pPr lvl="1"/>
            <a:r>
              <a:rPr lang="en-US" dirty="0"/>
              <a:t>Provide opportunities to practice strategies with feedback</a:t>
            </a:r>
          </a:p>
        </p:txBody>
      </p:sp>
    </p:spTree>
    <p:extLst>
      <p:ext uri="{BB962C8B-B14F-4D97-AF65-F5344CB8AC3E}">
        <p14:creationId xmlns:p14="http://schemas.microsoft.com/office/powerpoint/2010/main" val="4061103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0C65-AEED-6AB7-E949-FB1D8B97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see some examples – video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EE3FB4-B649-CF72-0927-7FBF53520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21566"/>
            <a:ext cx="10978994" cy="3826834"/>
          </a:xfrm>
          <a:ln w="28575">
            <a:solidFill>
              <a:schemeClr val="tx1"/>
            </a:solidFill>
          </a:ln>
        </p:spPr>
        <p:txBody>
          <a:bodyPr tIns="457200"/>
          <a:lstStyle/>
          <a:p>
            <a:pPr>
              <a:spcBef>
                <a:spcPts val="2400"/>
              </a:spcBef>
            </a:pPr>
            <a:r>
              <a:rPr lang="en-US" sz="24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Simucase</a:t>
            </a: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. (2025). 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Everett-Intervention Session using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NovaChat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8. </a:t>
            </a: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(Sponsored by Saltillo). </a:t>
            </a:r>
            <a:r>
              <a:rPr lang="en-US" sz="2400" u="sng" dirty="0">
                <a:solidFill>
                  <a:srgbClr val="222222"/>
                </a:solidFill>
                <a:effectLst/>
                <a:ea typeface="Times New Roman" panose="02020603050405020304" pitchFamily="18" charset="0"/>
                <a:hlinkClick r:id="rId3"/>
              </a:rPr>
              <a:t>https://videos.simucase.com/video/6075287199001</a:t>
            </a: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, accessed January 13, 2025.  </a:t>
            </a:r>
            <a:b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</a:br>
            <a:b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Copyright 2025 </a:t>
            </a:r>
            <a:r>
              <a:rPr lang="en-US" sz="24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Simucase</a:t>
            </a: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®,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181832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08FC-733D-3410-F27D-BF9B1643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see some examples – video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BE536-38B6-E8AD-7F6E-E1AB51D7E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21566"/>
            <a:ext cx="10978994" cy="3826834"/>
          </a:xfrm>
          <a:ln w="28575">
            <a:solidFill>
              <a:schemeClr val="tx1"/>
            </a:solidFill>
          </a:ln>
        </p:spPr>
        <p:txBody>
          <a:bodyPr tIns="457200"/>
          <a:lstStyle/>
          <a:p>
            <a:r>
              <a:rPr lang="en-US" sz="24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Simucase</a:t>
            </a: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. (2025). 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Everett-One Duck Stuck Story Read Aloud. </a:t>
            </a: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(Sponsored by Saltillo). </a:t>
            </a:r>
            <a:r>
              <a:rPr lang="en-US" sz="2400" u="sng" dirty="0">
                <a:solidFill>
                  <a:srgbClr val="222222"/>
                </a:solidFill>
                <a:effectLst/>
                <a:ea typeface="Times New Roman" panose="02020603050405020304" pitchFamily="18" charset="0"/>
                <a:hlinkClick r:id="rId3"/>
              </a:rPr>
              <a:t>https://videos.simucase.com/video/6075285235001</a:t>
            </a: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, accessed January 13, 2025.  </a:t>
            </a:r>
            <a:b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</a:br>
            <a:b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Copyright 2025 </a:t>
            </a:r>
            <a:r>
              <a:rPr lang="en-US" sz="24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Simucase</a:t>
            </a: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®, used by permission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62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BD0B-3DA4-53EF-D2FC-1715551A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see some examples – video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F3150-9AB1-1D2C-46ED-108BFE8682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21566"/>
            <a:ext cx="10978994" cy="3826834"/>
          </a:xfrm>
          <a:ln w="28575">
            <a:solidFill>
              <a:schemeClr val="tx1"/>
            </a:solidFill>
          </a:ln>
        </p:spPr>
        <p:txBody>
          <a:bodyPr tIns="457200"/>
          <a:lstStyle/>
          <a:p>
            <a:r>
              <a:rPr lang="en-US" sz="24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Simucase</a:t>
            </a: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. (2025). 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Mia-Book Reading AAC Activity.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222222"/>
                </a:solidFill>
                <a:effectLst/>
                <a:ea typeface="Times New Roman" panose="02020603050405020304" pitchFamily="18" charset="0"/>
                <a:hlinkClick r:id="rId3"/>
              </a:rPr>
              <a:t>https://videos.simucase.com/video/6307514012112</a:t>
            </a: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, accessed January 13, 2025.</a:t>
            </a:r>
            <a:b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</a:br>
            <a:b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Copyright 2025 </a:t>
            </a:r>
            <a:r>
              <a:rPr lang="en-US" sz="24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Simucase</a:t>
            </a: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®, used by permission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10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E522-0812-7E24-93C1-D82C770C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107842"/>
            <a:ext cx="10978994" cy="731588"/>
          </a:xfrm>
        </p:spPr>
        <p:txBody>
          <a:bodyPr/>
          <a:lstStyle/>
          <a:p>
            <a:r>
              <a:rPr lang="en-US" dirty="0"/>
              <a:t>Steps and Strategies for Shared Reading Instruction </a:t>
            </a:r>
            <a:r>
              <a:rPr lang="en-US" sz="3200" b="0" dirty="0"/>
              <a:t>(Taken and adapted from Wilhelm &amp; McGraw, 2023, p. 6)</a:t>
            </a:r>
          </a:p>
        </p:txBody>
      </p:sp>
      <p:graphicFrame>
        <p:nvGraphicFramePr>
          <p:cNvPr id="14" name="Table Placeholder 13" descr="A table with 3 columns and 5 rows.&#10;Header row words: Step&#10;Guiding Questions&#10;Expanding Literacy">
            <a:extLst>
              <a:ext uri="{FF2B5EF4-FFF2-40B4-BE49-F238E27FC236}">
                <a16:creationId xmlns:a16="http://schemas.microsoft.com/office/drawing/2014/main" id="{ACF9BF3F-5A31-C60E-F255-E23E5858343E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997433021"/>
              </p:ext>
            </p:extLst>
          </p:nvPr>
        </p:nvGraphicFramePr>
        <p:xfrm>
          <a:off x="612491" y="2009552"/>
          <a:ext cx="11253444" cy="43891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751148">
                  <a:extLst>
                    <a:ext uri="{9D8B030D-6E8A-4147-A177-3AD203B41FA5}">
                      <a16:colId xmlns:a16="http://schemas.microsoft.com/office/drawing/2014/main" val="629875844"/>
                    </a:ext>
                  </a:extLst>
                </a:gridCol>
                <a:gridCol w="3751148">
                  <a:extLst>
                    <a:ext uri="{9D8B030D-6E8A-4147-A177-3AD203B41FA5}">
                      <a16:colId xmlns:a16="http://schemas.microsoft.com/office/drawing/2014/main" val="909093519"/>
                    </a:ext>
                  </a:extLst>
                </a:gridCol>
                <a:gridCol w="3751148">
                  <a:extLst>
                    <a:ext uri="{9D8B030D-6E8A-4147-A177-3AD203B41FA5}">
                      <a16:colId xmlns:a16="http://schemas.microsoft.com/office/drawing/2014/main" val="393274174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Guiding 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Expanding Literacy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34046"/>
                  </a:ext>
                </a:extLst>
              </a:tr>
              <a:tr h="143850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Select Accessible Text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3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my text relevant and accessible to the reader?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3F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Audio recordings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Interest and engagement?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Representative?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62002"/>
                  </a:ext>
                </a:extLst>
              </a:tr>
              <a:tr h="62425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Identify Target 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are keys terms within the story?</a:t>
                      </a:r>
                    </a:p>
                  </a:txBody>
                  <a:tcPr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Look for repetition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Personally relevant terms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67404"/>
                  </a:ext>
                </a:extLst>
              </a:tr>
              <a:tr h="89567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Used Shared Reading Strategies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FE3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will I engage my readers with the text?</a:t>
                      </a:r>
                    </a:p>
                  </a:txBody>
                  <a:tcPr>
                    <a:solidFill>
                      <a:srgbClr val="DFE3F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Visuals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 strategies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E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881840"/>
                  </a:ext>
                </a:extLst>
              </a:tr>
              <a:tr h="89567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Create opportunities for discussion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will we talk about the story after reading?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 connections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Invite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Visuals, prompts, scripts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513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9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186F-8B93-E148-65B6-468E4879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Disclosures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86F89-777E-2959-E75F-3BD0D7B0CE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Video examples will be utilized in this presentation that are property of </a:t>
            </a:r>
            <a:r>
              <a:rPr lang="en-US" dirty="0" err="1"/>
              <a:t>Simucase</a:t>
            </a:r>
            <a:r>
              <a:rPr lang="en-US" dirty="0"/>
              <a:t> (Copyright 2022 </a:t>
            </a:r>
            <a:r>
              <a:rPr lang="en-US" dirty="0" err="1"/>
              <a:t>Simucase</a:t>
            </a:r>
            <a:r>
              <a:rPr lang="en-US" dirty="0"/>
              <a:t>®). I am not an employee of </a:t>
            </a:r>
            <a:r>
              <a:rPr lang="en-US" dirty="0" err="1"/>
              <a:t>Simucase</a:t>
            </a:r>
            <a:r>
              <a:rPr lang="en-US" dirty="0"/>
              <a:t> and I am not receiving any financial stipend for utilizing their videos. </a:t>
            </a:r>
          </a:p>
          <a:p>
            <a:pPr>
              <a:spcAft>
                <a:spcPts val="1200"/>
              </a:spcAft>
            </a:pPr>
            <a:r>
              <a:rPr lang="en-US" dirty="0"/>
              <a:t>MSUM does maintain a subscription with </a:t>
            </a:r>
            <a:r>
              <a:rPr lang="en-US" dirty="0" err="1"/>
              <a:t>Simucase</a:t>
            </a:r>
            <a:r>
              <a:rPr lang="en-US" dirty="0"/>
              <a:t> for educational purposes to utilize with our students. </a:t>
            </a:r>
          </a:p>
          <a:p>
            <a:pPr>
              <a:spcAft>
                <a:spcPts val="1200"/>
              </a:spcAft>
            </a:pPr>
            <a:r>
              <a:rPr lang="en-US" dirty="0"/>
              <a:t>If you are accessing this presentation at a different time you may not have access to the videos from </a:t>
            </a:r>
            <a:r>
              <a:rPr lang="en-US" dirty="0" err="1"/>
              <a:t>Simucase</a:t>
            </a:r>
            <a:r>
              <a:rPr lang="en-US" dirty="0"/>
              <a:t> unless you have paid and subscribed.</a:t>
            </a:r>
          </a:p>
        </p:txBody>
      </p:sp>
    </p:spTree>
    <p:extLst>
      <p:ext uri="{BB962C8B-B14F-4D97-AF65-F5344CB8AC3E}">
        <p14:creationId xmlns:p14="http://schemas.microsoft.com/office/powerpoint/2010/main" val="1308840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6CBA-0BD4-A7C9-3200-4E11DEF1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 Planning a Lesson!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49C02-B8B3-5CD3-0C31-EDCD2C1B14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Think of a hypothetical kiddo or maybe one that you already work with! </a:t>
            </a:r>
          </a:p>
          <a:p>
            <a:pPr lvl="1"/>
            <a:r>
              <a:rPr lang="en-US" dirty="0"/>
              <a:t>Follow client confidentiality when discussing!</a:t>
            </a:r>
          </a:p>
          <a:p>
            <a:pPr marL="457200" indent="-457200">
              <a:buAutoNum type="arabicPeriod"/>
            </a:pPr>
            <a:r>
              <a:rPr lang="en-US" dirty="0"/>
              <a:t>Grab a children’s book that I brought or find an accessible book online</a:t>
            </a:r>
          </a:p>
          <a:p>
            <a:pPr marL="457200" indent="-457200">
              <a:buAutoNum type="arabicPeriod"/>
            </a:pPr>
            <a:r>
              <a:rPr lang="en-US" dirty="0"/>
              <a:t>Read through the book…is it accessible? Motivating? Relevant? </a:t>
            </a:r>
          </a:p>
          <a:p>
            <a:pPr marL="457200" indent="-457200">
              <a:buAutoNum type="arabicPeriod"/>
            </a:pPr>
            <a:r>
              <a:rPr lang="en-US" dirty="0"/>
              <a:t>Note target vocabulary---what will need to be on the device? </a:t>
            </a:r>
          </a:p>
          <a:p>
            <a:pPr marL="457200" indent="-457200">
              <a:buAutoNum type="arabicPeriod"/>
            </a:pPr>
            <a:r>
              <a:rPr lang="en-US" dirty="0"/>
              <a:t>Re-read the story engaging with your group members utilizing DR strategies!</a:t>
            </a:r>
          </a:p>
          <a:p>
            <a:pPr marL="457200" indent="-457200">
              <a:buAutoNum type="arabicPeriod"/>
            </a:pPr>
            <a:r>
              <a:rPr lang="en-US" dirty="0"/>
              <a:t>Reflect! </a:t>
            </a:r>
          </a:p>
          <a:p>
            <a:pPr lvl="1"/>
            <a:r>
              <a:rPr lang="en-US" dirty="0"/>
              <a:t>What was hard? </a:t>
            </a:r>
          </a:p>
          <a:p>
            <a:pPr lvl="1"/>
            <a:r>
              <a:rPr lang="en-US" dirty="0"/>
              <a:t>What would you do differently? </a:t>
            </a:r>
          </a:p>
        </p:txBody>
      </p:sp>
    </p:spTree>
    <p:extLst>
      <p:ext uri="{BB962C8B-B14F-4D97-AF65-F5344CB8AC3E}">
        <p14:creationId xmlns:p14="http://schemas.microsoft.com/office/powerpoint/2010/main" val="4136955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FE4E-6E05-C837-CD91-05698B7E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170639"/>
            <a:ext cx="10978994" cy="541430"/>
          </a:xfrm>
        </p:spPr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675CF-EEAA-8E7C-0C1F-572A71724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1799617"/>
            <a:ext cx="10978994" cy="4524983"/>
          </a:xfrm>
        </p:spPr>
        <p:txBody>
          <a:bodyPr/>
          <a:lstStyle/>
          <a:p>
            <a:pPr marL="233363" indent="-233363" algn="l" rtl="0"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 err="1">
                <a:solidFill>
                  <a:srgbClr val="222222"/>
                </a:solidFill>
                <a:effectLst/>
              </a:rPr>
              <a:t>Beukelman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D. R., &amp; Light, J. C. (2020).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Augmentative and alternative communication: Supporting children and adults with complex communication needs 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(5</a:t>
            </a:r>
            <a:r>
              <a:rPr lang="en-US" sz="2300" b="0" i="0" baseline="30000" dirty="0">
                <a:solidFill>
                  <a:srgbClr val="222222"/>
                </a:solidFill>
                <a:effectLst/>
              </a:rPr>
              <a:t>th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 ed.). Baltimore, MD: Brookes. </a:t>
            </a:r>
            <a:endParaRPr lang="en-US" sz="2300" b="0" i="0" dirty="0">
              <a:solidFill>
                <a:srgbClr val="000000"/>
              </a:solidFill>
              <a:effectLst/>
            </a:endParaRPr>
          </a:p>
          <a:p>
            <a:pPr marL="233363" indent="-233363" algn="l" rtl="0"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Binger, C., Kent-Walsh, J., Berens, J., Del Campo, S., &amp; Rivera, D. (2008) Teaching Latino parents to support the multi-symbol message productions of their children who require AAC.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Augmentative and Alternative Communication, 24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(4), 323-338.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3"/>
              </a:rPr>
              <a:t>https://www.tandfonline.com/doi/pdf/10.1080/07434610802130978?needAccess=true</a:t>
            </a:r>
            <a:endParaRPr lang="en-US" sz="2300" b="0" i="0" dirty="0">
              <a:solidFill>
                <a:srgbClr val="000000"/>
              </a:solidFill>
              <a:effectLst/>
            </a:endParaRPr>
          </a:p>
          <a:p>
            <a:pPr marL="233363" indent="-233363" algn="l" rtl="0"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Boyd, M., Rachel, (1980), Language intervention for grade one children.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Language, Speech, and Hearing Services in Schools, 11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(1), 30-40. </a:t>
            </a:r>
            <a:endParaRPr lang="en-US" sz="2300" b="0" i="0" dirty="0">
              <a:solidFill>
                <a:srgbClr val="000000"/>
              </a:solidFill>
              <a:effectLst/>
            </a:endParaRPr>
          </a:p>
          <a:p>
            <a:pPr marL="233363" indent="-233363" algn="l" rtl="0"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Crain-Thoreson, C., &amp; Dale, P. S. (1999). Enhancing linguistic performance: Parents and teachers as book reading partners for children with language delays. 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Topics in Early Childhood Special Education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 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19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(1), 28-39.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4"/>
              </a:rPr>
              <a:t>https://doi.org/10.1177/027112149901900103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  </a:t>
            </a:r>
            <a:endParaRPr lang="en-US" sz="23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7089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9AAD1-CE4B-014F-4981-813884284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CD76-4019-916D-DCBF-60DA9D2E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170639"/>
            <a:ext cx="10978994" cy="541430"/>
          </a:xfrm>
        </p:spPr>
        <p:txBody>
          <a:bodyPr/>
          <a:lstStyle/>
          <a:p>
            <a:r>
              <a:rPr lang="en-US" dirty="0"/>
              <a:t>References</a:t>
            </a:r>
            <a:r>
              <a:rPr lang="en-US" sz="3200" dirty="0"/>
              <a:t> (continued)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FF188-DFF9-78E2-02F8-C37425616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1799617"/>
            <a:ext cx="10978994" cy="4524983"/>
          </a:xfrm>
        </p:spPr>
        <p:txBody>
          <a:bodyPr/>
          <a:lstStyle/>
          <a:p>
            <a:pPr marL="233363" indent="-233363" algn="l" rtl="0"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Crowe, L. K., Norris, J. A., &amp; Hoffman, P. R. (2003). Training caregivers to facilitate communicative participation of preschool children with language impairment during storybook reading.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Journal of Communication Disorders, 37, 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177-196.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3"/>
              </a:rPr>
              <a:t>https://doi.org/10.1016/j.jcomdis.2003.09.001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  </a:t>
            </a:r>
            <a:endParaRPr lang="en-US" sz="2300" b="0" i="0" dirty="0">
              <a:solidFill>
                <a:srgbClr val="000000"/>
              </a:solidFill>
              <a:effectLst/>
            </a:endParaRPr>
          </a:p>
          <a:p>
            <a:pPr marL="233363" indent="-233363" algn="l" rtl="0"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Farrant, B. M., &amp; Zubrick, S. R. (2013). Parent-child book reading across early childhood and child vocabulary in the early school years: Findings from the longitudinal study of Australian children.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First Language, 33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(3), 280-293.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4"/>
              </a:rPr>
              <a:t>https://doi.org/10.1177/0142723713487617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  </a:t>
            </a:r>
          </a:p>
          <a:p>
            <a:pPr marL="233363" indent="-233363"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Hammer, C. S., &amp; Sawyer, B. (2016). Effects of a culturally responsive interactive book-reading intervention on the language abilities of preschool dual language learners: A pilot study. 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HS Dialog: The Research to Practice Journal for the Early Childhood Field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 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19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(2). </a:t>
            </a:r>
            <a:endParaRPr lang="en-US" sz="23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5846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F84DA-E066-70A1-5C51-4951DFEF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180366"/>
            <a:ext cx="10978994" cy="512247"/>
          </a:xfrm>
        </p:spPr>
        <p:txBody>
          <a:bodyPr/>
          <a:lstStyle/>
          <a:p>
            <a:r>
              <a:rPr lang="en-US" dirty="0"/>
              <a:t>References</a:t>
            </a:r>
            <a:r>
              <a:rPr lang="en-US" sz="3200" dirty="0"/>
              <a:t> (continued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8C093-3AFB-E80D-C746-187AE25F6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1780160"/>
            <a:ext cx="11206618" cy="4495800"/>
          </a:xfrm>
        </p:spPr>
        <p:txBody>
          <a:bodyPr/>
          <a:lstStyle/>
          <a:p>
            <a:pPr algn="l" rtl="0"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Justice, L. M., &amp; Ezell, H. K. (2000). Enhancing children’s print and word awareness through home-based parent intervention. 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American Journal of Speech-Language Pathology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 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9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(3), 257-269.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3"/>
              </a:rPr>
              <a:t>https://doi.org/10.1044/1058-0360.0903.257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  </a:t>
            </a:r>
            <a:endParaRPr lang="en-US" sz="23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ts val="2400"/>
              </a:lnSpc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Kim, Y. &amp; Riley, D. (2021). Accelerating early language and literacy skills through a preschool-home partnership using dialogic reading: A Randomized trial.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Child &amp; Youth Care Forum, 50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901-924.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4"/>
              </a:rPr>
              <a:t>https://doi.org/10.1007/s10566-021-09598-1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 </a:t>
            </a:r>
            <a:endParaRPr lang="en-US" sz="23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ts val="2400"/>
              </a:lnSpc>
            </a:pPr>
            <a:r>
              <a:rPr lang="en-US" sz="2300" b="0" i="0" dirty="0">
                <a:solidFill>
                  <a:srgbClr val="000000"/>
                </a:solidFill>
                <a:effectLst/>
              </a:rPr>
              <a:t>McNamara, E. (2018). Bilingualism, augmentative and alternative communication and equity: Making a case for people with complex communication needs. </a:t>
            </a:r>
            <a:r>
              <a:rPr lang="en-US" sz="2300" b="0" i="1" dirty="0">
                <a:solidFill>
                  <a:srgbClr val="000000"/>
                </a:solidFill>
                <a:effectLst/>
              </a:rPr>
              <a:t>Perspectives of the ASHA Special Interest Groups SIG 12, 3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(4), 1-8.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5"/>
              </a:rPr>
              <a:t>https://doi.org/10.1044/persp3.SIG12.138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fontAlgn="base">
              <a:lnSpc>
                <a:spcPts val="2400"/>
              </a:lnSpc>
            </a:pPr>
            <a:r>
              <a:rPr lang="en-US" sz="2300" b="0" i="0" dirty="0">
                <a:solidFill>
                  <a:srgbClr val="000000"/>
                </a:solidFill>
                <a:effectLst/>
              </a:rPr>
              <a:t>Noble, C. H., Cameron-Faulkner, T., &amp; Lieven, E. (2018). Keeping it simple: The grammatical properties of shared book reading. </a:t>
            </a:r>
            <a:r>
              <a:rPr lang="en-US" sz="2300" b="0" i="1" dirty="0">
                <a:solidFill>
                  <a:srgbClr val="000000"/>
                </a:solidFill>
                <a:effectLst/>
              </a:rPr>
              <a:t>Journal of Child Language, 45, 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753-766.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6"/>
              </a:rPr>
              <a:t>https://doi.org/10.1017/S0305000917000447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   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691906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AD9CD-A6A5-C56D-BBEB-B502A3F98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FBA3-7069-5049-5D7D-1C41B4B2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180366"/>
            <a:ext cx="10978994" cy="512247"/>
          </a:xfrm>
        </p:spPr>
        <p:txBody>
          <a:bodyPr/>
          <a:lstStyle/>
          <a:p>
            <a:r>
              <a:rPr lang="en-US" dirty="0"/>
              <a:t>References</a:t>
            </a:r>
            <a:r>
              <a:rPr lang="en-US" sz="3200" dirty="0"/>
              <a:t> (continued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C54B5-803D-3DCB-CC6E-7148AB0799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1799615"/>
            <a:ext cx="10978994" cy="4427706"/>
          </a:xfrm>
        </p:spPr>
        <p:txBody>
          <a:bodyPr/>
          <a:lstStyle/>
          <a:p>
            <a:pPr algn="l" rtl="0" fontAlgn="base">
              <a:lnSpc>
                <a:spcPts val="2400"/>
              </a:lnSpc>
              <a:spcAft>
                <a:spcPts val="600"/>
              </a:spcAft>
            </a:pPr>
            <a:r>
              <a:rPr lang="en-US" sz="2300" b="0" i="0" dirty="0">
                <a:solidFill>
                  <a:srgbClr val="000000"/>
                </a:solidFill>
                <a:effectLst/>
              </a:rPr>
              <a:t>Noble, C., Sala, G., Peter, M., </a:t>
            </a:r>
            <a:r>
              <a:rPr lang="en-US" sz="2300" b="0" i="0" dirty="0" err="1">
                <a:solidFill>
                  <a:srgbClr val="000000"/>
                </a:solidFill>
                <a:effectLst/>
              </a:rPr>
              <a:t>Lingwood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, J., Rowland, C., </a:t>
            </a:r>
            <a:r>
              <a:rPr lang="en-US" sz="2300" b="0" i="0" dirty="0" err="1">
                <a:solidFill>
                  <a:srgbClr val="000000"/>
                </a:solidFill>
                <a:effectLst/>
              </a:rPr>
              <a:t>Gobet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, F., &amp; Pine, J. (2019) The impact of shared book reading on children’s language skills: A meta-analysis. </a:t>
            </a:r>
            <a:r>
              <a:rPr lang="en-US" sz="2300" b="0" i="1" dirty="0">
                <a:solidFill>
                  <a:srgbClr val="000000"/>
                </a:solidFill>
                <a:effectLst/>
              </a:rPr>
              <a:t>Educational Research Review, 28, 1-10.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3"/>
              </a:rPr>
              <a:t>https://doi.org/10.1016/j.edurev.2019.100290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>
              <a:lnSpc>
                <a:spcPts val="2400"/>
              </a:lnSpc>
              <a:spcAft>
                <a:spcPts val="600"/>
              </a:spcAft>
            </a:pPr>
            <a:r>
              <a:rPr lang="en-US" sz="2300" b="0" i="0" dirty="0" err="1">
                <a:solidFill>
                  <a:srgbClr val="000000"/>
                </a:solidFill>
                <a:effectLst/>
              </a:rPr>
              <a:t>Piasta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, S. B., Justice, L. M., McGinty, A. S., &amp; </a:t>
            </a:r>
            <a:r>
              <a:rPr lang="en-US" sz="2300" b="0" i="0" dirty="0" err="1">
                <a:solidFill>
                  <a:srgbClr val="000000"/>
                </a:solidFill>
                <a:effectLst/>
              </a:rPr>
              <a:t>Kaderavek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, J. N. (2012). Increasing young children’s contact with print during shared reading: Longitudinal effects on literacy achievement. </a:t>
            </a:r>
            <a:r>
              <a:rPr lang="en-US" sz="2300" b="0" i="1" dirty="0">
                <a:solidFill>
                  <a:srgbClr val="000000"/>
                </a:solidFill>
                <a:effectLst/>
              </a:rPr>
              <a:t>Child Development, 83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(3), 810-820.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4"/>
              </a:rPr>
              <a:t>https://doi.org/10.1111/j.1467-8624.2012.01754.x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  </a:t>
            </a:r>
          </a:p>
          <a:p>
            <a:pPr fontAlgn="base">
              <a:lnSpc>
                <a:spcPts val="2400"/>
              </a:lnSpc>
            </a:pPr>
            <a:r>
              <a:rPr lang="en-US" sz="2300" b="0" i="0" dirty="0">
                <a:solidFill>
                  <a:srgbClr val="1C1D1E"/>
                </a:solidFill>
                <a:effectLst/>
              </a:rPr>
              <a:t>Pillinger, C., &amp; Vardy, E. J. (2022) The story so far: A systematic review of the dialogic reading literature. </a:t>
            </a:r>
            <a:r>
              <a:rPr lang="en-US" sz="2300" b="0" i="1" dirty="0">
                <a:solidFill>
                  <a:srgbClr val="1C1D1E"/>
                </a:solidFill>
                <a:effectLst/>
              </a:rPr>
              <a:t>Journal of Research in Reading</a:t>
            </a:r>
            <a:r>
              <a:rPr lang="en-US" sz="2300" b="0" i="0" dirty="0">
                <a:solidFill>
                  <a:srgbClr val="1C1D1E"/>
                </a:solidFill>
                <a:effectLst/>
              </a:rPr>
              <a:t>, 45, 533– 548.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5"/>
              </a:rPr>
              <a:t>https://doi.org/10.1111/1467-9817.12407</a:t>
            </a:r>
            <a:r>
              <a:rPr lang="en-US" sz="2300" b="0" i="0" dirty="0">
                <a:solidFill>
                  <a:srgbClr val="1C1D1E"/>
                </a:solidFill>
                <a:effectLst/>
              </a:rPr>
              <a:t>. </a:t>
            </a:r>
          </a:p>
          <a:p>
            <a:pPr fontAlgn="base">
              <a:lnSpc>
                <a:spcPts val="2400"/>
              </a:lnSpc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Pollard-</a:t>
            </a:r>
            <a:r>
              <a:rPr lang="en-US" sz="2300" b="0" i="0" dirty="0" err="1">
                <a:solidFill>
                  <a:srgbClr val="222222"/>
                </a:solidFill>
                <a:effectLst/>
              </a:rPr>
              <a:t>Durodola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S. D., Gonzalez, J. E., Saenz, L., Soares, D., Resendez, N., Kwok, O., ... &amp; Zhu, L. (2016). The effects of content-related shared book reading on the language development of preschool dual language learners. 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Early Childhood Research Quarterly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 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36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106-121.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6"/>
              </a:rPr>
              <a:t>https://doi.org/10.1016/j.ecresq.2015.12.004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801972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103B8-6FA6-9429-6AB9-509AFE022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D293-6A5F-1755-49DF-2B10D6B1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180366"/>
            <a:ext cx="10978994" cy="512247"/>
          </a:xfrm>
        </p:spPr>
        <p:txBody>
          <a:bodyPr/>
          <a:lstStyle/>
          <a:p>
            <a:r>
              <a:rPr lang="en-US" dirty="0"/>
              <a:t>References</a:t>
            </a:r>
            <a:r>
              <a:rPr lang="en-US" sz="3200" dirty="0"/>
              <a:t> (continued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5491-8EAA-ACDE-5215-66E57C467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1799614"/>
            <a:ext cx="10978994" cy="4427706"/>
          </a:xfrm>
        </p:spPr>
        <p:txBody>
          <a:bodyPr/>
          <a:lstStyle/>
          <a:p>
            <a:pPr algn="l" rtl="0"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Quinn, E. D., Kaiser, A. P., &amp; Ledford, J. R. (2020). Teaching preschoolers with Down syndrome using augmentative and alternative communication modeling during small group dialogic reading.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American Journal of Speech-Language Pathology, 29, 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80-100.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3"/>
              </a:rPr>
              <a:t>https://doi.org/10.1044/2019_AJSLP-19-0017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  </a:t>
            </a:r>
            <a:endParaRPr lang="en-US" sz="23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 err="1">
                <a:solidFill>
                  <a:srgbClr val="222222"/>
                </a:solidFill>
                <a:effectLst/>
              </a:rPr>
              <a:t>Simucase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. (2025).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Everett-Intervention Session using </a:t>
            </a:r>
            <a:r>
              <a:rPr lang="en-US" sz="2300" b="0" i="1" dirty="0" err="1">
                <a:solidFill>
                  <a:srgbClr val="222222"/>
                </a:solidFill>
                <a:effectLst/>
              </a:rPr>
              <a:t>NovaChat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 8. 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(Sponsored by Saltillo).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4"/>
              </a:rPr>
              <a:t>https://videos.simucase.com/video/6075287199001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accessed January 13, 2025.   </a:t>
            </a:r>
            <a:endParaRPr lang="en-US" sz="23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 err="1">
                <a:solidFill>
                  <a:srgbClr val="222222"/>
                </a:solidFill>
                <a:effectLst/>
              </a:rPr>
              <a:t>Simucase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. (2025).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Everett-One Duck Stuck Story Read Aloud. 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(Sponsored by Saltillo).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5"/>
              </a:rPr>
              <a:t>https://videos.simucase.com/video/6075285235001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accessed January 13, 2025.</a:t>
            </a:r>
          </a:p>
          <a:p>
            <a:pPr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 err="1">
                <a:solidFill>
                  <a:srgbClr val="222222"/>
                </a:solidFill>
                <a:effectLst/>
              </a:rPr>
              <a:t>Simucase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. (2025).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Mia-Book Reading AAC Activity.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6"/>
              </a:rPr>
              <a:t>https://videos.simucase.com/video/6307514012112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accessed January 13, 2025.   </a:t>
            </a:r>
          </a:p>
        </p:txBody>
      </p:sp>
    </p:spTree>
    <p:extLst>
      <p:ext uri="{BB962C8B-B14F-4D97-AF65-F5344CB8AC3E}">
        <p14:creationId xmlns:p14="http://schemas.microsoft.com/office/powerpoint/2010/main" val="1692125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E079-DAA5-7EA3-CF48-2485418D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056339"/>
            <a:ext cx="10978994" cy="458136"/>
          </a:xfrm>
        </p:spPr>
        <p:txBody>
          <a:bodyPr/>
          <a:lstStyle/>
          <a:p>
            <a:r>
              <a:rPr lang="en-US" dirty="0"/>
              <a:t>References</a:t>
            </a:r>
            <a:r>
              <a:rPr lang="en-US" sz="3200" dirty="0"/>
              <a:t> (continued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2FC0E-E7F5-F5F7-4F5A-C63683AE6D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1581150"/>
            <a:ext cx="10978994" cy="4723994"/>
          </a:xfrm>
        </p:spPr>
        <p:txBody>
          <a:bodyPr/>
          <a:lstStyle/>
          <a:p>
            <a:pPr algn="l" rtl="0"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Soto, G., &amp; </a:t>
            </a:r>
            <a:r>
              <a:rPr lang="en-US" sz="2300" b="0" i="0" dirty="0" err="1">
                <a:solidFill>
                  <a:srgbClr val="222222"/>
                </a:solidFill>
                <a:effectLst/>
              </a:rPr>
              <a:t>Dukhovny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E. (2008). The effect of shared book reading on the acquisition of expressive vocabulary of a 7 year old who uses AAC.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Seminars in Speech and Language, 29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(2), 133-145.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3"/>
              </a:rPr>
              <a:t>https://doi.org/10.1055/s-2008-1079127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  </a:t>
            </a:r>
          </a:p>
          <a:p>
            <a:pPr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Toews, S. G., </a:t>
            </a:r>
            <a:r>
              <a:rPr lang="en-US" sz="2300" b="0" i="0" dirty="0" err="1">
                <a:solidFill>
                  <a:srgbClr val="222222"/>
                </a:solidFill>
                <a:effectLst/>
              </a:rPr>
              <a:t>McQueston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J., &amp; Kurth, J. A. (2021). Evaluation of the evidence base for shared reading to support literacy skill development for students with extensive support needs.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Research and Practice for Persons with Severe Disabilities. 46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(2), 77-93.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4"/>
              </a:rPr>
              <a:t>https://doi.org/10.1177/15407969211008531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  </a:t>
            </a:r>
          </a:p>
          <a:p>
            <a:pPr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 err="1">
                <a:solidFill>
                  <a:srgbClr val="222222"/>
                </a:solidFill>
                <a:effectLst/>
              </a:rPr>
              <a:t>Wence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B., </a:t>
            </a:r>
            <a:r>
              <a:rPr lang="en-US" sz="2300" b="0" i="0" dirty="0" err="1">
                <a:solidFill>
                  <a:srgbClr val="222222"/>
                </a:solidFill>
                <a:effectLst/>
              </a:rPr>
              <a:t>Lorio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C., &amp; </a:t>
            </a:r>
            <a:r>
              <a:rPr lang="en-US" sz="2300" b="0" i="0" dirty="0" err="1">
                <a:solidFill>
                  <a:srgbClr val="222222"/>
                </a:solidFill>
                <a:effectLst/>
              </a:rPr>
              <a:t>Yacucci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A. (2024). Shared book reading experiences for young children who use augmentative and alternative communication systems.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Perspectives of the ASHA Special Interest Groups, 9, 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1102-1118.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5"/>
              </a:rPr>
              <a:t>https://doi.org/10.1044/2024_PERSP-23-00230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  </a:t>
            </a:r>
          </a:p>
          <a:p>
            <a:pPr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Whitehurst, G. J., Falco, F. L., Lonigan, C. J., Fischel, J. E., </a:t>
            </a:r>
            <a:r>
              <a:rPr lang="en-US" sz="2300" b="0" i="0" dirty="0" err="1">
                <a:solidFill>
                  <a:srgbClr val="222222"/>
                </a:solidFill>
                <a:effectLst/>
              </a:rPr>
              <a:t>DeBaryshe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B. D., Valdez-Menchaca, M. C., &amp; Caulfield, M. (1988). Accelerating language development through picture book reading. 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Developmental psychology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 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24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(4), 552.  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6"/>
              </a:rPr>
              <a:t>https://doi.org/10.1037/0012-1649.24.4.552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 </a:t>
            </a:r>
          </a:p>
          <a:p>
            <a:pPr algn="l" rtl="0" fontAlgn="base">
              <a:lnSpc>
                <a:spcPts val="2400"/>
              </a:lnSpc>
              <a:spcAft>
                <a:spcPts val="800"/>
              </a:spcAft>
            </a:pPr>
            <a:endParaRPr lang="en-US" sz="23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7574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EF6FE-99A1-8C80-C276-BA98EFD11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D2F7-5B09-D8FA-E0C7-2A148F14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151183"/>
            <a:ext cx="10978994" cy="376060"/>
          </a:xfrm>
        </p:spPr>
        <p:txBody>
          <a:bodyPr/>
          <a:lstStyle/>
          <a:p>
            <a:r>
              <a:rPr lang="en-US" dirty="0"/>
              <a:t>References</a:t>
            </a:r>
            <a:r>
              <a:rPr lang="en-US" sz="3200" dirty="0"/>
              <a:t> (continued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3D653-403B-386B-DC92-957E1BBC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1624515"/>
            <a:ext cx="10978994" cy="5184842"/>
          </a:xfrm>
        </p:spPr>
        <p:txBody>
          <a:bodyPr/>
          <a:lstStyle/>
          <a:p>
            <a:pPr algn="l" rtl="0" fontAlgn="base">
              <a:lnSpc>
                <a:spcPts val="2400"/>
              </a:lnSpc>
              <a:spcAft>
                <a:spcPts val="800"/>
              </a:spcAft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Wilhelm, A.M., &amp; McGraw, M. L. (2023). Expanding shared reading: Integrating expansive literacy and translanguaging strategies to support multilingual learners who communicate using AAC.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Inclusive Practices, 2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(4): 101-109.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3"/>
              </a:rPr>
              <a:t>https://doi.org/10.1177/27324745231210757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  </a:t>
            </a:r>
            <a:endParaRPr lang="en-US" sz="23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ts val="2400"/>
              </a:lnSpc>
            </a:pPr>
            <a:r>
              <a:rPr lang="en-US" sz="2300" b="0" i="0" dirty="0">
                <a:solidFill>
                  <a:srgbClr val="222222"/>
                </a:solidFill>
                <a:effectLst/>
              </a:rPr>
              <a:t>Yorke, A. M., Caron, J. G., </a:t>
            </a:r>
            <a:r>
              <a:rPr lang="en-US" sz="2300" b="0" i="0" dirty="0" err="1">
                <a:solidFill>
                  <a:srgbClr val="222222"/>
                </a:solidFill>
                <a:effectLst/>
              </a:rPr>
              <a:t>Pukys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N., </a:t>
            </a:r>
            <a:r>
              <a:rPr lang="en-US" sz="2300" b="0" i="0" dirty="0" err="1">
                <a:solidFill>
                  <a:srgbClr val="222222"/>
                </a:solidFill>
                <a:effectLst/>
              </a:rPr>
              <a:t>Sternad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E., </a:t>
            </a:r>
            <a:r>
              <a:rPr lang="en-US" sz="2300" b="0" i="0" dirty="0" err="1">
                <a:solidFill>
                  <a:srgbClr val="222222"/>
                </a:solidFill>
                <a:effectLst/>
              </a:rPr>
              <a:t>Grecol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C., &amp; </a:t>
            </a:r>
            <a:r>
              <a:rPr lang="en-US" sz="2300" b="0" i="0" dirty="0" err="1">
                <a:solidFill>
                  <a:srgbClr val="222222"/>
                </a:solidFill>
                <a:effectLst/>
              </a:rPr>
              <a:t>Shermak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C. (2021). Foundational reading interventions adapted for individuals who require augmentative and alternative communication (AAC): a Systematic review of the research. </a:t>
            </a:r>
            <a:r>
              <a:rPr lang="en-US" sz="2300" b="0" i="1" dirty="0">
                <a:solidFill>
                  <a:srgbClr val="222222"/>
                </a:solidFill>
                <a:effectLst/>
              </a:rPr>
              <a:t>Journal of Developmental and Physical Disabilities, 33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, 537-582.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4"/>
              </a:rPr>
              <a:t>https://doi.org/10.1007/s10882-020-09767-5</a:t>
            </a:r>
            <a:r>
              <a:rPr lang="en-US" sz="2300" b="0" i="0" dirty="0">
                <a:solidFill>
                  <a:srgbClr val="222222"/>
                </a:solidFill>
                <a:effectLst/>
              </a:rPr>
              <a:t> </a:t>
            </a:r>
          </a:p>
          <a:p>
            <a:pPr fontAlgn="base">
              <a:lnSpc>
                <a:spcPts val="2400"/>
              </a:lnSpc>
            </a:pPr>
            <a:r>
              <a:rPr lang="en-US" sz="2300" b="0" i="0" dirty="0">
                <a:solidFill>
                  <a:srgbClr val="000000"/>
                </a:solidFill>
                <a:effectLst/>
              </a:rPr>
              <a:t>Yorke, A. M., Light, J. C., Caron, J. G., McNaughton, D. M., &amp; Drager, K. D. R. (2018). The effects of explicit instruction in academic vocabulary during shared book reading on the receptive vocabulary of children with complex communication needs. </a:t>
            </a:r>
            <a:r>
              <a:rPr lang="en-US" sz="2300" b="0" i="1" dirty="0">
                <a:solidFill>
                  <a:srgbClr val="000000"/>
                </a:solidFill>
                <a:effectLst/>
              </a:rPr>
              <a:t>Augmentative and Alternative Communication, 34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(4), 288-300. </a:t>
            </a:r>
            <a:r>
              <a:rPr lang="en-US" sz="2300" b="0" i="0" u="sng" strike="noStrike" dirty="0">
                <a:solidFill>
                  <a:srgbClr val="467886"/>
                </a:solidFill>
                <a:effectLst/>
                <a:hlinkClick r:id="rId5"/>
              </a:rPr>
              <a:t>https://doi.org/10.1080/07434618.2018.1506823</a:t>
            </a:r>
            <a:r>
              <a:rPr lang="en-US" sz="2300" b="0" i="0" dirty="0">
                <a:solidFill>
                  <a:srgbClr val="000000"/>
                </a:solidFill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01499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56C296-1B9E-1767-EA77-C03A77455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Picture Placeholder 3" descr="Charting the Cs logo">
            <a:extLst>
              <a:ext uri="{FF2B5EF4-FFF2-40B4-BE49-F238E27FC236}">
                <a16:creationId xmlns:a16="http://schemas.microsoft.com/office/drawing/2014/main" id="{9014D509-FAC2-61C1-BFA3-6EE44F7E10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5318" y="1206364"/>
            <a:ext cx="2882435" cy="6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01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0E65-9BDF-1CD7-AAD8-BAC375C18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324101"/>
            <a:ext cx="11000232" cy="1104900"/>
          </a:xfrm>
        </p:spPr>
        <p:txBody>
          <a:bodyPr/>
          <a:lstStyle/>
          <a:p>
            <a:r>
              <a:rPr lang="en-US" dirty="0"/>
              <a:t>Charting the Cs Conference 2025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50A0A-0A9F-CB57-030F-744F8593EB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425" y="3429001"/>
            <a:ext cx="11001375" cy="2285999"/>
          </a:xfrm>
        </p:spPr>
        <p:txBody>
          <a:bodyPr/>
          <a:lstStyle/>
          <a:p>
            <a:pPr algn="l"/>
            <a:r>
              <a:rPr lang="en-US" dirty="0"/>
              <a:t>Statewide Professional Development to Support the Workforce and Low Incidence Disability Areas in the State of Minnesota. </a:t>
            </a:r>
          </a:p>
          <a:p>
            <a:pPr algn="l"/>
            <a:r>
              <a:rPr lang="en-US" dirty="0"/>
              <a:t>This presentation is partially funded with a grant from the Minnesota Department of Education using federal funding, CFDA 84.027A, Special Education – Grants to States. </a:t>
            </a:r>
          </a:p>
        </p:txBody>
      </p:sp>
      <p:pic>
        <p:nvPicPr>
          <p:cNvPr id="6" name="Picture Placeholder 3" descr="Charting the Cs logo">
            <a:extLst>
              <a:ext uri="{FF2B5EF4-FFF2-40B4-BE49-F238E27FC236}">
                <a16:creationId xmlns:a16="http://schemas.microsoft.com/office/drawing/2014/main" id="{C813591B-90CF-DAEC-9A27-10F8EF60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5319" y="1206364"/>
            <a:ext cx="2882435" cy="6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8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A671-641F-E7E2-1809-7C6C759D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309F4-70A0-B48F-B6B2-E79EB21B8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39495"/>
            <a:ext cx="10978994" cy="390303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Assistant Professor and Clinical Supervisor at MSUM </a:t>
            </a:r>
          </a:p>
          <a:p>
            <a:pPr>
              <a:spcAft>
                <a:spcPts val="1200"/>
              </a:spcAft>
            </a:pPr>
            <a:r>
              <a:rPr lang="en-US" dirty="0"/>
              <a:t>ASHA certified SLP licensed in both MN and ND </a:t>
            </a:r>
          </a:p>
          <a:p>
            <a:pPr>
              <a:spcAft>
                <a:spcPts val="1200"/>
              </a:spcAft>
            </a:pPr>
            <a:r>
              <a:rPr lang="en-US" dirty="0"/>
              <a:t>10+ years experience working in pre-K through transition age school-based settings; clinical settings; and private practice </a:t>
            </a:r>
          </a:p>
          <a:p>
            <a:pPr>
              <a:spcAft>
                <a:spcPts val="1200"/>
              </a:spcAft>
            </a:pPr>
            <a:r>
              <a:rPr lang="en-US" dirty="0"/>
              <a:t>Areas of professional interest: 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Language and literacy 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AAC 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Transition age </a:t>
            </a:r>
          </a:p>
        </p:txBody>
      </p:sp>
    </p:spTree>
    <p:extLst>
      <p:ext uri="{BB962C8B-B14F-4D97-AF65-F5344CB8AC3E}">
        <p14:creationId xmlns:p14="http://schemas.microsoft.com/office/powerpoint/2010/main" val="189293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3B073-5FBD-7134-2404-9E4BBE609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8088-812E-D241-F651-10874403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D2224-0CD6-6F47-3816-FC36244B7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Define and describe Shared Reading or Dialogic Reading </a:t>
            </a:r>
          </a:p>
          <a:p>
            <a:r>
              <a:rPr lang="en-US" dirty="0"/>
              <a:t>Identify some techniques or prompts of dialogic reading </a:t>
            </a:r>
          </a:p>
          <a:p>
            <a:r>
              <a:rPr lang="en-US" dirty="0"/>
              <a:t>Summarize the findings of current literature on the topic</a:t>
            </a:r>
          </a:p>
          <a:p>
            <a:r>
              <a:rPr lang="en-US" dirty="0"/>
              <a:t>Describe the process of planning a lesson that incorporates dialogic reading</a:t>
            </a:r>
          </a:p>
        </p:txBody>
      </p:sp>
    </p:spTree>
    <p:extLst>
      <p:ext uri="{BB962C8B-B14F-4D97-AF65-F5344CB8AC3E}">
        <p14:creationId xmlns:p14="http://schemas.microsoft.com/office/powerpoint/2010/main" val="347211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C9E002-BE3B-0125-54F9-D47DA243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170638"/>
            <a:ext cx="5483511" cy="1153461"/>
          </a:xfrm>
        </p:spPr>
        <p:txBody>
          <a:bodyPr/>
          <a:lstStyle/>
          <a:p>
            <a:r>
              <a:rPr lang="en-US" dirty="0"/>
              <a:t>TURN AND REFLECT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576584-8BFD-67CF-4DA1-E14CA4AC8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974" y="2422422"/>
            <a:ext cx="6209128" cy="3825978"/>
          </a:xfrm>
        </p:spPr>
        <p:txBody>
          <a:bodyPr/>
          <a:lstStyle/>
          <a:p>
            <a:r>
              <a:rPr lang="en-US" dirty="0"/>
              <a:t>What was your favorite childhood book? </a:t>
            </a:r>
          </a:p>
          <a:p>
            <a:r>
              <a:rPr lang="en-US" dirty="0"/>
              <a:t>If you have children in your life, do you have reading routines with them?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spcBef>
                <a:spcPts val="3600"/>
              </a:spcBef>
              <a:buNone/>
            </a:pPr>
            <a:r>
              <a:rPr lang="en-US" sz="2000" dirty="0"/>
              <a:t>On the right: Photo from Microsoft Stock Images</a:t>
            </a:r>
          </a:p>
          <a:p>
            <a:pPr marL="0" indent="0" algn="r">
              <a:spcBef>
                <a:spcPts val="3600"/>
              </a:spcBef>
              <a:buNone/>
            </a:pPr>
            <a:r>
              <a:rPr lang="en-US" sz="1800" dirty="0"/>
              <a:t>Photo includes a black female young adult with a striped shirt and hair in ponytail reading a children’s book to a black child approximately 3 years old wearing a white t-shirt. </a:t>
            </a:r>
          </a:p>
        </p:txBody>
      </p:sp>
      <p:pic>
        <p:nvPicPr>
          <p:cNvPr id="11" name="Picture Placeholder 10" descr="Mother reading to child">
            <a:extLst>
              <a:ext uri="{FF2B5EF4-FFF2-40B4-BE49-F238E27FC236}">
                <a16:creationId xmlns:a16="http://schemas.microsoft.com/office/drawing/2014/main" id="{AED41841-A292-8C06-A91B-8C86679D90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3541" r="23541"/>
          <a:stretch/>
        </p:blipFill>
        <p:spPr>
          <a:xfrm>
            <a:off x="7151978" y="1169988"/>
            <a:ext cx="4029075" cy="50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1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70742-AF0C-FCA9-A6EA-3D4C2A23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34215-4E07-D2F8-88BA-77BAD8EB1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Storybook reading has been an important and common practice of the childhood routine </a:t>
            </a:r>
          </a:p>
          <a:p>
            <a:r>
              <a:rPr lang="en-US" dirty="0"/>
              <a:t>Extensive research has shown the benefits of reading to children </a:t>
            </a:r>
          </a:p>
          <a:p>
            <a:pPr lvl="1"/>
            <a:r>
              <a:rPr lang="en-US" dirty="0"/>
              <a:t>Including language and literacy development </a:t>
            </a:r>
          </a:p>
          <a:p>
            <a:r>
              <a:rPr lang="en-US" dirty="0"/>
              <a:t>Shared or “dialogic” reading by its process allows for language and literacy to be supported </a:t>
            </a:r>
          </a:p>
          <a:p>
            <a:r>
              <a:rPr lang="en-US" dirty="0"/>
              <a:t>This routine experience can be incorporated within the home and with AAC! </a:t>
            </a:r>
          </a:p>
          <a:p>
            <a:pPr lvl="1"/>
            <a:r>
              <a:rPr lang="en-US" dirty="0"/>
              <a:t>Family members can even implement it! </a:t>
            </a:r>
          </a:p>
        </p:txBody>
      </p:sp>
    </p:spTree>
    <p:extLst>
      <p:ext uri="{BB962C8B-B14F-4D97-AF65-F5344CB8AC3E}">
        <p14:creationId xmlns:p14="http://schemas.microsoft.com/office/powerpoint/2010/main" val="320937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00A9-52ED-C1FE-9429-BD665E90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Shared Book 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009FA-F353-B90B-DA83-9A9F48A8F2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Dialogic</a:t>
            </a:r>
          </a:p>
          <a:p>
            <a:pPr lvl="1"/>
            <a:r>
              <a:rPr lang="en-US" dirty="0"/>
              <a:t>Interactive reading </a:t>
            </a:r>
          </a:p>
          <a:p>
            <a:pPr lvl="1"/>
            <a:r>
              <a:rPr lang="en-US" dirty="0"/>
              <a:t>Uses techniques to scaffold conversations between adult and child Shared reading using the book to target specific language skills</a:t>
            </a:r>
          </a:p>
          <a:p>
            <a:pPr lvl="1"/>
            <a:r>
              <a:rPr lang="en-US" dirty="0"/>
              <a:t>Vocabulary</a:t>
            </a:r>
          </a:p>
          <a:p>
            <a:pPr lvl="1"/>
            <a:r>
              <a:rPr lang="en-US" dirty="0"/>
              <a:t>Phonological awareness</a:t>
            </a:r>
          </a:p>
        </p:txBody>
      </p:sp>
    </p:spTree>
    <p:extLst>
      <p:ext uri="{BB962C8B-B14F-4D97-AF65-F5344CB8AC3E}">
        <p14:creationId xmlns:p14="http://schemas.microsoft.com/office/powerpoint/2010/main" val="169644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3939D-0EAC-AB56-DA08-48D696D6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Dialogic Reading (DR)?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DBE62-ED59-AED9-B92C-376C55AC8A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Evidence-based intervention developed by Whitehurst et al. (1988)</a:t>
            </a:r>
          </a:p>
          <a:p>
            <a:r>
              <a:rPr lang="en-US" dirty="0"/>
              <a:t>Promotes active participation in shared reading </a:t>
            </a:r>
          </a:p>
          <a:p>
            <a:r>
              <a:rPr lang="en-US" dirty="0"/>
              <a:t>Encourages child to become the storyteller and the adult the active listener </a:t>
            </a:r>
          </a:p>
          <a:p>
            <a:r>
              <a:rPr lang="en-US" dirty="0"/>
              <a:t>Adult provides assistance as required to facilitate and expand the child’s language</a:t>
            </a:r>
          </a:p>
          <a:p>
            <a:r>
              <a:rPr lang="en-US" dirty="0"/>
              <a:t>Based on three principles: </a:t>
            </a:r>
          </a:p>
          <a:p>
            <a:pPr lvl="1"/>
            <a:r>
              <a:rPr lang="en-US" dirty="0"/>
              <a:t>Evocative techniques </a:t>
            </a:r>
          </a:p>
          <a:p>
            <a:pPr lvl="1"/>
            <a:r>
              <a:rPr lang="en-US" dirty="0"/>
              <a:t>Informative feedback </a:t>
            </a:r>
          </a:p>
          <a:p>
            <a:pPr lvl="1"/>
            <a:r>
              <a:rPr lang="en-US" dirty="0"/>
              <a:t>Progressive change </a:t>
            </a:r>
          </a:p>
        </p:txBody>
      </p:sp>
    </p:spTree>
    <p:extLst>
      <p:ext uri="{BB962C8B-B14F-4D97-AF65-F5344CB8AC3E}">
        <p14:creationId xmlns:p14="http://schemas.microsoft.com/office/powerpoint/2010/main" val="2464908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Ui8BRw8jp83CydpNoPhxtC90coo=" pdftag="H2" isBookmarkSet="no" bookmark="yes" Order="_x0031_"/>
  <Shape xmlns="" ID="JTHWRjgwkcs6ej6LCAgd8rt1JiA=" pdftag="P" isBookmarkSet="no" bookmark="no" Order="_x0032_"/>
  <Shape xmlns="" ID="ZUK3P0vq1kyHMBtaP+GB8/hLUTw=" pdftag="H2" isBookmarkSet="no" bookmark="yes" Order="_x0031_"/>
  <Shape xmlns="" ID="jPlzfn2cWm2MZED+irsBSVGEwWE=" pdftag="P" isBookmarkSet="no" bookmark="no" Order="_x0032_"/>
  <Shape xmlns="" ID="uy/78ijjovHCeCAAgxG0VsjG/ac=" pdftag="" Order="_x0032_"/>
  <Shape xmlns="" ID="iHgMDtLXDWT2zkYPVs2mAmQfFIg=" pdftag="" Order="_x0033_"/>
  <Shape xmlns="" ID="IRZyh47S6MWFd7oMORcxPurIMIY=" Order="_x0031_" formula="no" pdftag="Figure" inline="no" validate="no" artifact="_x0030_"/>
  <Shape xmlns="" ID="X4j4L0lB0/G/nG8o8So2UaU/Kcg=" pdftag="H2" isBookmarkSet="no" bookmark="yes" Order="_x0031_"/>
  <Shape xmlns="" ID="XHX+YpuvmKP7MYZl23EDyGNK15s=" pdftag="" Order="_x0032_"/>
  <Shape xmlns="" ID="1oNuWWo05Fb9IaxtoPr7849BMRc=" pdftag="H2" isBookmarkSet="no" bookmark="yes" Order="_x0031_"/>
  <Shape xmlns="" ID="6oI3qJZdOxd1SO0fTC134sk0oK8=" pdftag="" Order="_x0033_"/>
  <Shape xmlns="" ID="kkNvTVED9PQYhg+TsO35kba0ZCk=" pdftag="" Order="_x0032_"/>
  <Shape xmlns="" ID="IFoFyA6gaJTAirK4ju6gOqF+JW8=" pdftag="" Order="_x0031_"/>
  <Shape xmlns="" ID="a5VxHDBS3Iil+7OlgHKZE9OLA9U=" pdftag="" Order="_x0032_"/>
  <Shape xmlns="" ID="sQ3fYIfewEzFUl2qI4j4eEFgsag=" pdftag="" Order="_x0033_"/>
  <Shape xmlns="" ID="FYul620mDaKtwYOrfpkHhJaMX7M=" pdftag="" Order="_x0034_"/>
  <Shape xmlns="" ID="Ue52PUEnwARe++e3zRu2VNqgWpg=" pdftag="" Order="_x0035_"/>
  <Shape xmlns="" ID="Jk8e9QXHkpH4cNI1DmdoN0Jr+tw=" pdftag="" Order="_x0031_"/>
  <Shape xmlns="" ID="/kCVetuNb3PIjgjRXF9pubcO7B8=" pdftag="" Order="_x0032_"/>
  <Shape xmlns="" ID="sMqYAFkBVB1hdc7j1U+q+VsmNW0=" Order="_x0033_" artifact="_x0030_" formula="no" pdftag="Figure" validate="no"/>
  <Shape xmlns="" ID="E9r0ZDVGAdF4Z8c4O35fSPAfhQ0=" pdftag="" Order="_x0031_"/>
  <Shape xmlns="" ID="s6mPtTdUU0wB1KhKw29GvNZru5k=" pdftag="" Order="_x0032_"/>
  <Shape xmlns="" ID="NuRjTmTyKkVsxqhyGuyHeNxjXEo=" Order="_x0033_" artifact="_x0030_" formula="no" pdftag="Figure" validate="no"/>
  <Shape xmlns="" ID="X17lnLeewQTjmIQB2fcCbRIE5qQ=" Order="_x0034_" artifact="_x0030_" formula="no" pdftag="Figure" validate="no"/>
  <Shape xmlns="" ID="pbbRwGWiDdkJnIk5D5okSsy98D4=" pdftag="" Order="_x0031_"/>
  <Shape xmlns="" ID="rsrRkYln5xXBUmazGmopUktXfqA=" Order="_x0032_" artifact="_x0030_" formula="no" pdftag="Figure" validate="no"/>
  <Shape xmlns="" ID="tvNoiXRfZOzqGCWMKbSIwzNDI9E=" pdftag="" Order="_x0031_"/>
  <Shape xmlns="" ID="LlqAjh3WKHiuCIevNVN+h45hPqs=" pdftag="" Order="_x0032_"/>
  <Shape xmlns="" ID="OB4BixS7nGZYBrxaE3YC6szcyss=" Order="_x0033_" artifact="_x0030_" formula="no" pdftag="Figure" validate="no"/>
  <Shape xmlns="" ID="sblAIztjS/U1NiXHyC5tEpnukvw=" pdftag="H2" isBookmarkSet="no" bookmark="yes" Order="_x0031_"/>
  <Shape xmlns="" ID="mYP5Xqqf8dVgb96lk1X0Rgyc3UE=" Order="_x0032_" artifact="_x0030_" formula="no" pdftag="Figure" validate="no"/>
  <Shape xmlns="" ID="JM9HJCxPCgfQ6hs3tNmS4M18/+A=" pdftag="H2" isBookmarkSet="no" bookmark="yes" Order="_x0031_"/>
  <Shape xmlns="" ID="z0Jdk/HCwtQh6YbE3A2e2FQO2kE=" pdftag="" Order="_x0032_"/>
  <Shape xmlns="" ID="DS+k62dUxHN0Fr35/JZWIrgtroc=" Order="_x0033_" artifact="_x0030_" formula="no" pdftag="Figure" validate="no"/>
  <Shape xmlns="" ID="atmq+E4mXiTG5q/nm5zQSFm4JKU=" pdftag="H2" isBookmarkSet="no" bookmark="yes" Order="_x0031_"/>
  <Shape xmlns="" ID="FIYMG4qOJ86CF5KRQGqoGdSgYvQ=" Order="_x0032_" artifact="_x0030_" formula="no" pdftag="Figure" validate="no"/>
  <Shape xmlns="" ID="A2QXNIu5pBEOUCVECoZ43VBhRek=" pdftag="" Order="_x0031_"/>
  <Shape xmlns="" ID="Ypx9x7dWmgoJorMeoVQYDe2Y3h0=" pdftag="" Order="_x0032_"/>
  <Shape xmlns="" ID="H4MhL+tO+Cc8hX3LrUoA6/lxPRg=" pdftag="" Order="_x0031_"/>
  <Shape xmlns="" ID="qByouegnTanyw/tLlr3kLZ3TflU=" pdftag="" Order="_x0032_"/>
  <SubText xmlns="" ID="IRZyh47S6MWFd7oMORcxPurIMIY=" ActualText=""/>
  <Shape xmlns="" ID="Jl7UUhjVgCI8MeVBtgRStrcZ3Pg=" pdftag="H2" isBookmarkSet="no" bookmark="yes" Order="_x0031_"/>
  <Shape xmlns="" ID="ZpUUHgrbhCn0cn/pwHjj6JimRnk=" pdftag="P" isBookmarkSet="no" bookmark="no" Order="_x0032_"/>
  <Shape xmlns="" ID="AntwAZFIVMBC2xhA+AIkBwrL7IU=" isBookmarkSet="no" bookmark="yes" pdftag="H1" artifact="_x0030_" Order="_x0032_"/>
  <Shape xmlns="" ID="v27YEysurcfiGRr6RPVRYKQSHGc=" isBookmarkSet="no" bookmark="yes" pdftag="P" artifact="_x0030_" Order="_x0033_"/>
  <Shape xmlns="" ID="TR0mMJJUCeblVTvRA2Ql+DBgjx8=" formula="no" pdftag="Figure" inline="no" artifact="_x0030_" isBookmarkSet="no" bookmark="no" Order="_x0031_" validate="no" Lang=""/>
  <Shape xmlns="" ID="5UFLIzVhFtn6JZH3o+NpXtCSyr0=" pdftag="P" isBookmarkSet="no" bookmark="no" Order="_x0032_"/>
  <Shape xmlns="" ID="8NOqEydZ0CLK2hsCCPY+L9voyAA=" pdftag="H2" isBookmarkSet="no" bookmark="yes" Order="_x0031_"/>
  <Shape xmlns="" ID="BeoXEOPuG5yAvKffd83hd9PDkWs=" pdftag="P" isBookmarkSet="no" bookmark="no" Order="_x0032_"/>
  <Shape xmlns="" ID="cDzKpDtgDpr+3thIKQMY0Ta6XMo=" pdftag="P" isBookmarkSet="no" bookmark="no" Order="_x0033_"/>
  <Shape xmlns="" ID="uGkArayZ+HmF507JeXHN7JBM2HY=" pdftag="H2" isBookmarkSet="no" bookmark="yes" Order="_x0031_"/>
  <Shape xmlns="" ID="STUaJfpKgMLHBHGkHN11FYU6ffk=" isBookmarkSet="no" bookmark="no" pdftag="H3" artifact="_x0030_" Order="_x0032_"/>
  <Shape xmlns="" ID="7I2vpVsuKK3eAPENdN50YkWWLu4=" isBookmarkSet="no" bookmark="no" pdftag="H3" artifact="_x0030_" Order="_x0034_"/>
  <Shape xmlns="" ID="OqS1bs4Ni6awjjp7bsCxgXZWU8A=" pdftag="P" isBookmarkSet="no" bookmark="no" Order="_x0033_"/>
  <Shape xmlns="" ID="25wlJ28nPXrlm2ZHmvuEFeuVDiE=" pdftag="P" isBookmarkSet="no" bookmark="no" Order="_x0035_"/>
  <Shape xmlns="" ID="fwVpKfGCn3yQbvcebEEOOgSSi4Q=" pdftag="H2" isBookmarkSet="no" bookmark="yes" Order="_x0031_"/>
  <Shape xmlns="" ID="mC6Z8DZ2eaJU9z7yHnyQkyjscNg=" pdftag="P" isBookmarkSet="no" bookmark="no" Order="_x0032_"/>
  <Shape xmlns="" ID="e9DfiT2v2BCJDDDkkM+K2YuCfO8=" Order="_x0033_" formula="no" inline="no" artifact="_x0031_" pdftag="_x005B_Artifact_x005D_" isBookmarkSet="no" bookmark="no" validate="no" Lang=""/>
  <Shape xmlns="" ID="Lyn4PkO2oLc0JsVVvTTeDNAil58=" pdftag="H2" isBookmarkSet="no" bookmark="yes" Order="_x0031_"/>
  <Shape xmlns="" ID="CnTZGVauv9iMnwO9llGNHvwfVRc=" pdftag="P" isBookmarkSet="no" bookmark="no" Order="_x0032_"/>
  <Shape xmlns="" ID="EC2fL7BcOydpczk3DINisSLMkpU=" Order="_x0033_" formula="no" inline="no" artifact="_x0031_" pdftag="_x005B_Artifact_x005D_" isBookmarkSet="no" bookmark="no" validate="no" Lang=""/>
  <Shape xmlns="" ID="NbyerPOX/qokjuTvTTNzRlWEf28=" Order="_x0034_" formula="no" inline="no" artifact="_x0031_" pdftag="_x005B_Artifact_x005D_" isBookmarkSet="no" bookmark="no" validate="no" Lang=""/>
  <Shape xmlns="" ID="Ff3EV73BbGE8gyuwUAlenRtzXvY=" pdftag="H2" isBookmarkSet="no" bookmark="yes" Order="_x0031_"/>
  <Shape xmlns="" ID="C2nyHESj7yNat/CEQYaWdozVoAo=" Order="_x0032_" formula="no" inline="no" artifact="_x0031_" pdftag="_x005B_Artifact_x005D_" isBookmarkSet="no" bookmark="no" validate="no" Lang=""/>
  <Shape xmlns="" ID="16jc2gKndrYKbCgCPwPx82l9NEk=" pdftag="P" isBookmarkSet="no" bookmark="no" Order="_x0032_"/>
  <Shape xmlns="" ID="OSQ/Kn3rWFe6qZ+AenHJJWg4h5Q=" Order="_x0033_" formula="no" inline="no" artifact="_x0031_" pdftag="_x005B_Artifact_x005D_" isBookmarkSet="no" bookmark="no" validate="no" Lang=""/>
  <Shape xmlns="" ID="mlYpkIadw9s/wxpZyKJ/Zpyl0OI=" Order="_x0032_" formula="no" inline="no" artifact="_x0031_" pdftag="_x005B_Artifact_x005D_" isBookmarkSet="no" bookmark="no" validate="no" Lang=""/>
  <Shape xmlns="" ID="4Bnn46UuQjHWtjohDUo830Cu6jo=" pdftag="P" isBookmarkSet="no" bookmark="no" Order="_x0032_"/>
  <Shape xmlns="" ID="oiewVwZbNA94UR/ZFSk+p5RlL6o=" Order="_x0033_" formula="no" inline="no" artifact="_x0031_" pdftag="_x005B_Artifact_x005D_" isBookmarkSet="no" bookmark="no" validate="no" Lang=""/>
  <Shape xmlns="" ID="G1gdx3cIO3Y9cwDtp9tm6odzqFY=" pdftag="H2" isBookmarkSet="no" bookmark="yes" Order="_x0031_"/>
  <Shape xmlns="" ID="PMjBI7r4H5sbhYhF5k0Oc+9A+Ps=" Order="_x0032_" formula="no" inline="no" artifact="_x0031_" pdftag="_x005B_Artifact_x005D_" isBookmarkSet="no" bookmark="no" validate="no" Lang=""/>
  <Shape xmlns="" ID="SNoT7cCeJ3hQ2s5Hwg/6em8W2LQ=" pdftag="H2" isBookmarkSet="no" bookmark="yes" Order="_x0032_"/>
  <Shape xmlns="" ID="U4qbbV/uXDzHqpjRln6DhfxuFhw=" pdftag="P" isBookmarkSet="no" bookmark="no" Order="_x0033_"/>
  <Shape xmlns="" ID="mn7qxt0Jj9/XvLGPTIfAidg97T8=" formula="no" artifact="_x0030_" pdftag="Figure" inline="no" isBookmarkSet="no" bookmark="no" Order="_x0031_" validate="no" Lang=""/>
  <Shape xmlns="" ID="arRrkyDe10E2+Vp6N/RvPpOh9R0=" pdftag="H2" isBookmarkSet="no" bookmark="yes" Order="_x0032_"/>
  <Shape xmlns="" ID="pzFAkeQud8edUs0jLELwpRzKtx0=" isBookmarkSet="no" bookmark="yes" pdftag="P" artifact="_x0030_" Order="_x0033_"/>
  <Shape xmlns="" ID="D3N/5hvy4n7ZWl7I+bfHh8U56v4=" formula="no" pdftag="Figure" artifact="_x0030_" inline="no" isBookmarkSet="no" bookmark="no" Order="_x0031_" validate="no" Lang=""/>
  <SubText xmlns="" ID="TR0mMJJUCeblVTvRA2Ql+DBgjx8=" ActualText=""/>
  <SubText xmlns="" ID="e9DfiT2v2BCJDDDkkM+K2YuCfO8=" ActualText=""/>
  <SubText xmlns="" ID="EC2fL7BcOydpczk3DINisSLMkpU=" ActualText=""/>
  <SubText xmlns="" ID="NbyerPOX/qokjuTvTTNzRlWEf28=" ActualText=""/>
  <SubText xmlns="" ID="C2nyHESj7yNat/CEQYaWdozVoAo=" ActualText=""/>
  <SubText xmlns="" ID="OSQ/Kn3rWFe6qZ+AenHJJWg4h5Q=" ActualText=""/>
  <SubText xmlns="" ID="mlYpkIadw9s/wxpZyKJ/Zpyl0OI=" ActualText=""/>
  <SubText xmlns="" ID="oiewVwZbNA94UR/ZFSk+p5RlL6o=" ActualText=""/>
  <SubText xmlns="" ID="PMjBI7r4H5sbhYhF5k0Oc+9A+Ps=" ActualText=""/>
  <SubText xmlns="" ID="mn7qxt0Jj9/XvLGPTIfAidg97T8=" ActualText=""/>
  <SubText xmlns="" ID="D3N/5hvy4n7ZWl7I+bfHh8U56v4=" ActualText=""/>
  <Shape xmlns="" ID="zf/dxpohcogth7NBObSYow1Z1V0=" isBookmarkSet="no" pdftag="H1" artifact="_x0030_" bookmark="yes" Order="_x0031_"/>
  <Shape xmlns="" ID="9AU6a/Qlm4CO+IZYS/72vXBOyHA=" pdftag="Figure" isBookmarkSet="no" formula="no" inline="no" artifact="_x0030_" bookmark="no" Order="_x0034_" validate="no" Lang=""/>
  <Shape xmlns="" ID="YMFHkH2RfjZzbY3B+fK8VcrOaOo=" pdftag="P" isBookmarkSet="no" bookmark="no" Order="_x0035_"/>
  <Shape xmlns="" ID="kZpG1ZY8FHsIeC6BIodNPqZ9GjE=" pdftag="P" isBookmarkSet="no" bookmark="no" Order="_x0032_"/>
  <Shape xmlns="" ID="glMc7OAmzKPzH5mlZL5mALkzSRU=" pdftag="Figure" isBookmarkSet="no" formula="no" artifact="_x0030_" inline="no" bookmark="no" Order="_x0033_" validate="no" Lang=""/>
  <Shape xmlns="" ID="M2GmeoN+QOFNZB3Hq9OeReS3sqM=" pdftag="P" isBookmarkSet="no" bookmark="no" Order="_x0032_"/>
  <Shape xmlns="" ID="5QsJlMwMA5OIjvhvbQI5R5QDCDo=" pdftag="P" isBookmarkSet="no" bookmark="no" Order="_x0032_"/>
  <Shape xmlns="" ID="4aP63iQONmCMp22KgoQEBpqzVFM=" pdftag="P" isBookmarkSet="no" bookmark="no" Order="_x0032_"/>
  <Shape xmlns="" ID="QUeNHV0F0zrwGl5/9DYAmEf+PuA=" pdftag="H2" isBookmarkSet="no" bookmark="yes" Order="_x0031_"/>
  <Shape xmlns="" ID="X6kxg1R30J/pNCIDkIsWU4Tnsm0=" pdftag="P" isBookmarkSet="no" bookmark="no" Order="_x0032_"/>
  <Shape xmlns="" ID="8ks8meEzJUCZrWK4d+/gmP6Vr1U=" formula="no" pdftag="Figure" artifact="_x0030_" inline="no" isBookmarkSet="no" bookmark="no" Order="_x0033_" validate="no" Lang=""/>
  <Shape xmlns="" ID="yQuZkliL9J/TnMBvWJCCKw4oCYk=" pdftag="H2" isBookmarkSet="no" bookmark="yes" Order="_x0031_"/>
  <Shape xmlns="" ID="iSYuT5mSu6SqEtiGKNUDG/j+hfE=" pdftag="P" isBookmarkSet="no" bookmark="no" Order="_x0032_"/>
  <Shape xmlns="" ID="EM/nWvhf/ku9hekHuKeS+7t20hI=" pdftag="H2" isBookmarkSet="no" bookmark="yes" Order="_x0031_"/>
  <Shape xmlns="" ID="tAg1pl0gMOudWs7JwpVPHl08XtQ=" pdftag="P" isBookmarkSet="no" bookmark="no" Order="_x0032_"/>
  <Shape xmlns="" ID="pmpi9/YjBaLgnOG/5jcZ1Cqmd6w=" pdftag="H2" isBookmarkSet="no" bookmark="yes" Order="_x0031_"/>
  <Shape xmlns="" ID="0o5mxBvGdF1F4yFoGNRTCj1E/js=" pdftag="P" isBookmarkSet="no" bookmark="no" Order="_x0032_"/>
  <Shape xmlns="" ID="ybHjbaczJdmTF7O9WrK0YO1PKEo=" pdftag="H2" isBookmarkSet="no" bookmark="yes" Order="_x0031_"/>
  <Shape xmlns="" ID="STxMbaIbFNIE/awIGh1wwU8wUrk=" pdftag="H3" artifact="_x0030_" isBookmarkSet="yes" bookmark="yes" Order="_x0032_"/>
  <Shape xmlns="" ID="9qW/gvfYoGrKgWKeDZSwWEWbzUo=" pdftag="P" isBookmarkSet="no" bookmark="no" Order="_x0033_"/>
  <Shape xmlns="" ID="zSQzHgQKP1JyHZzkk3CKZ/am3IY=" isBookmarkSet="yes" bookmark="yes" pdftag="H3" artifact="_x0030_" Order="_x0034_"/>
  <Shape xmlns="" ID="2Z1j0wNv2BH1tUprGffkLuSSeSo=" pdftag="P" isBookmarkSet="no" bookmark="no" Order="_x0035_"/>
  <Shape xmlns="" ID="bjzS6TD3/qabXnvm9SRYMe9QEJI=" pdftag="H3" artifact="_x0030_" isBookmarkSet="yes" bookmark="yes" Order="_x0036_"/>
  <Shape xmlns="" ID="mYbHQ/npS0MUjMNSiWyaYKCUFmA=" pdftag="P" isBookmarkSet="no" bookmark="no" Order="_x0037_"/>
  <Shape xmlns="" ID="Nalk4EWr+quIKkYMQY6hUiS6nWQ=" pdftag="H2" isBookmarkSet="no" bookmark="yes" Order="_x0031_"/>
  <Shape xmlns="" ID="SjYoeIG9vXncfNoqCWOC3Yt/5hc=" pdftag="P" isBookmarkSet="no" bookmark="no" Order="_x0032_"/>
  <Shape xmlns="" ID="YPrlvqrv0/cKIo0u6bWymgVq/Ls=" pdftag="H2" isBookmarkSet="no" bookmark="yes" Order="_x0031_"/>
  <Shape xmlns="" ID="uRh+r96xmVrSXPgcJ4s7DZCWyI4=" pdftag="P" isBookmarkSet="no" bookmark="no" Order="_x0032_"/>
  <Shape xmlns="" ID="2qjfPmPj9Wm0gxTOT++7VhW2B7E=" pdftag="H2" isBookmarkSet="no" bookmark="yes" Order="_x0031_"/>
  <Shape xmlns="" ID="z17a/2wZ2vJmHCgUyennMQBNh4U=" pdftag="P" isBookmarkSet="no" bookmark="no" Order="_x0032_"/>
  <Shape xmlns="" ID="R/PR3DnW/rY/DLL91dIfewT2PYI=" pdftag="H2" isBookmarkSet="no" bookmark="yes" Order="_x0031_"/>
  <Shape xmlns="" ID="vhHPxIicsIz7LzlXezmaFy6z94Q=" pdftag="P" isBookmarkSet="no" bookmark="no" Order="_x0032_"/>
  <Shape xmlns="" ID="xOKXMoXeXrDgFWgUDuKVjXE2tLM=" pdftag="H2" isBookmarkSet="no" bookmark="yes" Order="_x0031_"/>
  <Shape xmlns="" ID="UHJWAOABSlP2ynYpwLfuw0gGRrw=" pdftag="P" isBookmarkSet="no" bookmark="no" Order="_x0032_"/>
  <Shape xmlns="" ID="zUBHPc9skfH24nakqLBKnC0Op/Y=" pdftag="H2" isBookmarkSet="no" bookmark="yes" Order="_x0031_"/>
  <Shape xmlns="" ID="ysd4V14a3uNLPzDOynpUUIhpz/E=" pdftag="P" isBookmarkSet="no" bookmark="no" Order="_x0032_"/>
  <Shape xmlns="" ID="qDGqGChMs4EXcMnpEzi6QHv/GkM=" pdftag="H2" isBookmarkSet="no" bookmark="yes" Order="_x0031_"/>
  <Shape xmlns="" ID="RRT7UJNT/40u2dy0iW1F309qKhg=" pdftag="P" isBookmarkSet="no" bookmark="no" Order="_x0032_"/>
  <Shape xmlns="" ID="Ex+AVhR9QPm9S3gtzox/qE9ntJ0=" pdftag="H2" isBookmarkSet="no" bookmark="yes" Order="_x0031_"/>
  <Shape xmlns="" ID="HqS9jJoJGiVjKuobWPIQAh3AnhM=" pdftag="P" isBookmarkSet="no" bookmark="no" Order="_x0032_"/>
  <Shape xmlns="" ID="iKCyQw3ww4yUKPg1kJqBJ1cfcsA=" Order="_x0031_" isBookmarkSet="yes" bookmark="no" pdftag="_x005B_Artifact_x005D_" artifact="_x0031_"/>
  <Shape xmlns="" ID="ScZvLm1FLv55SGbdWUSaPSy/RNA=" pdftag="P" isBookmarkSet="no" bookmark="no" Order="_x0031_"/>
  <Shape xmlns="" ID="dNPZMbntNU/TZs8yQCXjj5H00qU=" pdftag="H2" isBookmarkSet="no" bookmark="yes" Order="_x0031_"/>
  <Shape xmlns="" ID="e0+hbyNz6UA2gk755/fNg9rAIfk=" pdftag="P" isBookmarkSet="no" bookmark="no" Order="_x0032_"/>
  <Shape xmlns="" ID="peWqOAJ+R/XwjsQ1fecUi+119LY=" pdftag="H2" isBookmarkSet="no" bookmark="yes" Order="_x0031_"/>
  <Shape xmlns="" ID="mDV7a/XOI7mW+/k42pp1Hqa8/yM=" pdftag="P" isBookmarkSet="no" bookmark="no" Order="_x0032_"/>
  <Shape xmlns="" ID="Jqwyv7/w3O8cabxTRFPG9x1aBNk=" pdftag="H2" isBookmarkSet="no" bookmark="yes" Order="_x0031_"/>
  <Shape xmlns="" ID="o8LYeEwAyB6p1dvfsbsRm98qpTI=" pdftag="P" isBookmarkSet="no" bookmark="no" Order="_x0032_"/>
  <Shape xmlns="" ID="yz+1ICMrsR2W4c+XcEQdylLwMdU=" pdftag="H2" isBookmarkSet="no" bookmark="yes" Order="_x0031_"/>
  <Shape xmlns="" ID="Vn2yV2farpOVJctmrRnNGk26AUA=" pdftag="P" isBookmarkSet="no" bookmark="no" Order="_x0032_"/>
  <Shape xmlns="" ID="o1db+hhZ3aFk4ANMEYF0Ggm2GpA=" Order="_x0031_" isBookmarkSet="yes" bookmark="no" pdftag="_x005B_Artifact_x005D_" artifact="_x0031_"/>
  <Shape xmlns="" ID="bDCFx1uU2g6pZnL/yqFYH3wu9aA=" pdftag="P" isBookmarkSet="no" bookmark="no" Order="_x0031_"/>
  <Shape xmlns="" ID="i/2aRt8bq1uboQgN/UV4ku6tezw=" Order="_x0031_" isBookmarkSet="yes" bookmark="no" pdftag="_x005B_Artifact_x005D_" artifact="_x0031_"/>
  <Shape xmlns="" ID="TdjlbCpviN6v4id8GsTjZpHO7Rc=" pdftag="P" isBookmarkSet="no" bookmark="no" Order="_x0031_"/>
  <Shape xmlns="" ID="D9SBmZZr/3ceHIRiRIC+fE07Fko=" pdftag="H2" isBookmarkSet="no" bookmark="yes" Order="_x0031_"/>
  <Shape xmlns="" ID="nkeRRV7HQI6E2TwbsVSlutkw+Hg=" pdftag="P" isBookmarkSet="no" bookmark="no" Order="_x0032_"/>
  <Shape xmlns="" ID="emeTolzmrPk4jRCNscYVKH1zc7U=" pdftag="H2" isBookmarkSet="no" bookmark="yes" Order="_x0031_"/>
  <Shape xmlns="" ID="iNzOPjREHHKpkrDm+k9lcJS8kXE=" pdftag="P" isBookmarkSet="no" bookmark="no" Order="_x0032_"/>
  <Shape xmlns="" ID="h7R3vR73OGjx3ew/2/zIHjMq/8w=" pdftag="H2" isBookmarkSet="no" bookmark="yes" Order="_x0031_"/>
  <Shape xmlns="" ID="020aHt9q86rVTjwrPqEwRYXXR80=" pdftag="P" isBookmarkSet="no" bookmark="no" Order="_x0032_"/>
  <Shape xmlns="" ID="ezwnKwZY5v2NmAnNx/8n4kZpemA=" pdftag="H2" isBookmarkSet="no" bookmark="yes" Order="_x0031_"/>
  <Shape xmlns="" ID="/R/wfc0HgoXZyLamMmg2Ac4OyUY=" pdftag="P" isBookmarkSet="no" bookmark="no" Order="_x0032_"/>
  <Shape xmlns="" ID="pgqqDpZ2F1KfQ3DkrI4HOvb2pfQ=" pdftag="H2" isBookmarkSet="no" bookmark="yes" Order="_x0031_"/>
  <Shape xmlns="" ID="fy2QyeWFfsIyaW4AJ0FFFy4d95k=" pdftag="P" isBookmarkSet="no" bookmark="no" Order="_x0032_"/>
  <Shape xmlns="" ID="Etu9Lbu3XoAuVVW+mum2m1W57mg=" pdftag="H2" isBookmarkSet="no" bookmark="yes" Order="_x0031_"/>
  <Shape xmlns="" ID="4aQVOb5Zg2nKXJjAXVWBUsCWXcA=" pdftag="P" isBookmarkSet="no" bookmark="no" Order="_x0032_"/>
  <Shape xmlns="" ID="xkV+Dpzo8JHh9izDKhiL2oZVxow=" Order="_x0031_" isBookmarkSet="yes" bookmark="no" pdftag="_x005B_Artifact_x005D_" artifact="_x0031_"/>
  <Shape xmlns="" ID="Poe/N6LRPT8871jXqDT/QArMtTE=" pdftag="P" isBookmarkSet="no" bookmark="no" Order="_x0031_"/>
  <Shape xmlns="" ID="yTddiVoEfRVsV5HpCSlPxLnaeSs=" Order="_x0031_" pdftag="_x005B_Artifact_x005D_" artifact="_x0031_" isBookmarkSet="yes" bookmark="no"/>
  <Shape xmlns="" ID="70xUyS7ZciUKq+aT3z0iKubHdu8=" pdftag="P" isBookmarkSet="no" bookmark="no" Order="_x0031_"/>
  <Shape xmlns="" ID="hD2f72b9L/hc4iI7vvZhxadOyjU=" Order="_x0031_" isBookmarkSet="yes" bookmark="no" pdftag="_x005B_Artifact_x005D_" artifact="_x0031_"/>
  <Shape xmlns="" ID="R25Ge9IAMOKwFNz2yIbj8X5Z4do=" pdftag="P" isBookmarkSet="no" bookmark="no" Order="_x0031_"/>
  <Shape xmlns="" ID="er8uveE4y/tye3hx+LUt+ooOMXk=" Order="_x0031_" isBookmarkSet="yes" bookmark="no" pdftag="_x005B_Artifact_x005D_" artifact="_x0031_"/>
  <Shape xmlns="" ID="ZnXPJuLodgmVkKweTH+xP15YFg8=" pdftag="P" isBookmarkSet="no" bookmark="no" Order="_x0031_"/>
  <Shape xmlns="" ID="k1RJdW2+Q61ly0aev4phVlZQJho=" Order="_x0031_" isBookmarkSet="yes" bookmark="no" pdftag="_x005B_Artifact_x005D_" artifact="_x0031_"/>
  <Shape xmlns="" ID="+Ejz04AanuTf+oPv9SQWLmvZmak=" pdftag="P" isBookmarkSet="no" bookmark="no" Order="_x0031_"/>
  <Shape xmlns="" ID="k4aYe91MoZEky1eqzWs1u/5MUa4=" Order="_x0031_" pdftag="_x005B_Artifact_x005D_" artifact="_x0031_" isBookmarkSet="yes" bookmark="no"/>
  <Shape xmlns="" ID="FsqKcY6NxltxjGmVWMJ+UJtejRA=" pdftag="P" isBookmarkSet="no" bookmark="no" Order="_x0031_"/>
  <Shape xmlns="" ID="AJSLmuwOaY19jWZOjzKyL1/JLoY=" Order="_x0031_" isBookmarkSet="yes" bookmark="no" pdftag="_x005B_Artifact_x005D_" artifact="_x0031_"/>
  <Shape xmlns="" ID="7+T4UefxWU8uxC4FrwnGG9cut0M=" pdftag="P" isBookmarkSet="no" bookmark="no" Order="_x0031_"/>
  <Shape xmlns="" ID="aWoSfEbzfURJCTAi3lY9WVH0KPQ=" isBookmarkSet="yes" bookmark="no" pdftag="P" artifact="_x0030_" Order="_x0032_"/>
  <Shape xmlns="" ID="EQ9twpzLh3mDqaQBHwaRmnmyAow=" formula="no" pdftag="Figure" inline="no" validate="yes" artifact="_x0030_" isBookmarkSet="no" bookmark="no" Order="_x0031_"/>
  <Shape xmlns="" ID="0HSS7t5opRvxf8loXM0cXoluHl0=" pdftag="H2" isBookmarkSet="no" bookmark="yes" Order="_x0032_"/>
  <Shape xmlns="" ID="ogRWiJbUmgnqQzl4hGUBX3AKp7Q=" pdftag="P" isBookmarkSet="no" bookmark="no" Order="_x0033_"/>
  <Shape xmlns="" ID="Sd6Jd8utuiYMNZEybhIPIEaALjk=" formula="no" pdftag="Figure" inline="no" artifact="_x0030_" validate="yes" isBookmarkSet="no" bookmark="no" Order="_x0031_"/>
  <Shape xmlns="" ID="dxmhx4KhupHAMaaCoKL4ZYIJrb8=" isBookmarkSet="no" pdftag="_x005B_Table_x0020_Cell_x005D_"/>
  <HyperLink xmlns="" ID="nkeRRV7HQI6E2TwbsVSlutkw+Hg=1215398274180.5774_255.4745" validate="" plainAltText="https:_x002F__x002F_videos.simucase.com_x002F_video_x002F_6075287199001" language="" Lang=""/>
  <HyperLink xmlns="" ID="iNzOPjREHHKpkrDm+k9lcJS8kXE=-11507809396.8274_255.4745" plainAltText="https:_x002F__x002F_videos.simucase.com_x002F_video_x002F_6075285235001" Lang=""/>
  <HyperLink xmlns="" ID="020aHt9q86rVTjwrPqEwRYXXR80=-144452315496.8274_255.4745" plainAltText="https:_x002F__x002F_videos.simucase.com_x002F_video_x002F_6307514012112" Lang=""/>
  <HyperLink xmlns="" ID="4aQVOb5Zg2nKXJjAXVWBUsCWXcA=151835457688.2274_297.3021" plainAltText="https:_x002F__x002F_www.tandfonline.com_x002F_doi_x002F_pdf_x002F_10.1080_x002F_07434610802130978_x003F_needAccess_x003D_true" Lang=""/>
  <HyperLink xmlns="" ID="4aQVOb5Zg2nKXJjAXVWBUsCWXcA=162822283688.2274_457.3021" plainAltText="https:_x002F__x002F_doi.org_x002F_10.1177_x002F_027112149901900103" validate="" Lang=""/>
  <HyperLink xmlns="" ID="Poe/N6LRPT8871jXqDT/QArMtTE=-157981820288.2274_217.3021" plainAltText="https:_x002F__x002F_doi.org_x002F_10.1016_x002F_j.jcomdis.2003.09.001" Lang=""/>
  <HyperLink xmlns="" ID="Poe/N6LRPT8871jXqDT/QArMtTE=140001239588.2274_321.3021" plainAltText="https:_x002F__x002F_doi.org_x002F_10.1177_x002F_0142723713487617" Lang=""/>
  <HyperLink xmlns="" ID="70xUyS7ZciUKq+aT3z0iKubHdu8=1037670139337.6624_191.7701" plainAltText="https:_x002F__x002F_doi.org_x002F_10.1044_x002F_1058-0360.0903.257" Lang=""/>
  <HyperLink xmlns="" ID="70xUyS7ZciUKq+aT3z0iKubHdu8=530548895337.8524_271.7701" plainAltText="https:_x002F__x002F_doi.org_x002F_10.1007_x002F_s10566-021-09598-1" Lang=""/>
  <HyperLink xmlns="" ID="70xUyS7ZciUKq+aT3z0iKubHdu8=-192624192696.8274_373.7701" plainAltText="https:_x002F__x002F_doi.org_x002F_10.1044_x002F_persp3.SIG12.138" Lang=""/>
  <HyperLink xmlns="" ID="R25Ge9IAMOKwFNz2yIbj8X5Z4do=782584538142.7024_193.302" plainAltText="https:_x002F__x002F_doi.org_x002F_10.1017_x002F_S0305000917000447"/>
  <HyperLink xmlns="" ID="R25Ge9IAMOKwFNz2yIbj8X5Z4do=306157719463.9525_271.302" plainAltText="https:_x002F__x002F_doi.org_x002F_10.1016_x002F_j.edurev.2019.100290"/>
  <HyperLink xmlns="" ID="R25Ge9IAMOKwFNz2yIbj8X5Z4do=2077992289562.4074_349.302" plainAltText="https:_x002F__x002F_doi.org_x002F_10.1111_x002F_j.1467-"/>
  <HyperLink xmlns="" ID="R25Ge9IAMOKwFNz2yIbj8X5Z4do=57754800896.8274_373.302" plainAltText="_x0038_624.2012.01754.x"/>
  <HyperLink xmlns="" ID="R25Ge9IAMOKwFNz2yIbj8X5Z4do=-120881351296.8274_451.302" plainAltText="https:_x002F__x002F_doi.org_x002F_10.1111_x002F_1467-9817.12407"/>
  <HyperLink xmlns="" ID="ZnXPJuLodgmVkKweTH+xP15YFg8=-126388804318.5824_217.3019" plainAltText="https:_x002F__x002F_doi.org_x002F_10.1016_x002F_j.ecresq.2015.12.004"/>
  <HyperLink xmlns="" ID="ZnXPJuLodgmVkKweTH+xP15YFg8=-117835421096.8274_321.3019" plainAltText="https:_x002F__x002F_doi.org_x002F_10.1044_x002F_2019_AJSLP-19-0017"/>
  <HyperLink xmlns="" ID="ZnXPJuLodgmVkKweTH+xP15YFg8=1215398274177.3274_377.3019" plainAltText="https:_x002F__x002F_videos.simucase.com_x002F_video_x002F_6075287199001"/>
  <HyperLink xmlns="" ID="ZnXPJuLodgmVkKweTH+xP15YFg8=-11507809396.8274_457.3019" plainAltText="https:_x002F__x002F_videos.simucase.com_x002F_video_x002F_6075285235001"/>
  <HyperLink xmlns="" ID="+Ejz04AanuTf+oPv9SQWLmvZmak=-144452315496.8274_169.302" plainAltText="https:_x002F__x002F_videos.simucase.com_x002F_video_x002F_6307514012112"/>
  <HyperLink xmlns="" ID="+Ejz04AanuTf+oPv9SQWLmvZmak=-377571765347.3274_249.302" plainAltText="https:_x002F__x002F_doi.org_x002F_10.1055_x002F_s-2008-1079127"/>
  <HyperLink xmlns="" ID="+Ejz04AanuTf+oPv9SQWLmvZmak=-38422124896.8274_353.302" plainAltText="https:_x002F__x002F_doi.org_x002F_10.1177_x002F_15407969211008531"/>
  <HyperLink xmlns="" ID="+Ejz04AanuTf+oPv9SQWLmvZmak=149161512696.8274_457.302" plainAltText="https:_x002F__x002F_doi.org_x002F_10.1044_x002F_2024_PERSP-23-00230"/>
  <HyperLink xmlns="" ID="FsqKcY6NxltxjGmVWMJ+UJtejRA=-1517875069102.0774_203.5146" plainAltText="https:_x002F__x002F_doi.org_x002F_10.1037_x002F_0012-1649.24.4.552"/>
  <HyperLink xmlns="" ID="FsqKcY6NxltxjGmVWMJ+UJtejRA=174101590896.8274_307.5146" plainAltText="https:_x002F__x002F_doi.org_x002F_10.1177_x002F_27324745231210757"/>
  <HyperLink xmlns="" ID="FsqKcY6NxltxjGmVWMJ+UJtejRA=861367663597.0825_411.5146" plainAltText="https:_x002F__x002F_doi.org_x002F_10.1007_x002F_s10882-"/>
  <HyperLink xmlns="" ID="FsqKcY6NxltxjGmVWMJ+UJtejRA=91555276096.8274_435.5146" plainAltText="_x0030_20-09767-5"/>
  <HyperLink xmlns="" ID="7+T4UefxWU8uxC4FrwnGG9cut0M=174825180296.8274_240.075" plainAltText="https:_x002F__x002F_doi.org_x002F_10.1080_x002F_07434618.2018.1506823"/>
  <SubText xmlns="" ID="9AU6a/Qlm4CO+IZYS/72vXBOyHA=" ActualText=""/>
  <SubText xmlns="" ID="glMc7OAmzKPzH5mlZL5mALkzSRU=" ActualText=""/>
  <SubText xmlns="" ID="8ks8meEzJUCZrWK4d+/gmP6Vr1U=" ActualText=""/>
  <SubText xmlns="" ID="EQ9twpzLh3mDqaQBHwaRmnmyAow=" ActualText=""/>
  <SubText xmlns="" ID="Sd6Jd8utuiYMNZEybhIPIEaALjk=" ActualText=""/>
  <table xmlns="" ID="/R/wfc0HgoXZyLamMmg2Ac4OyUY=" type="_x0030_" HRows="_x0031_" HCols="_x0031_" Summary="" TableLinerizing="V" Header="no" Caption="no" Exclude="no" LinkedHeaders="" Scope=""/>
  <table xmlns="" ID="W/uRk/DCXuyPRao0DToxoEEjWRw=" Header="no" Caption="no" Exclude="no" LinkedHeaders="" Scope=""/>
  <table xmlns="" ID="+SdF0fD05iQ29hTaL9K8bhb0ngY=" Header="no" Caption="no" Exclude="no" LinkedHeaders="" Scope=""/>
  <table xmlns="" ID="6YIzXUC/fGDbNuHOcpygID3JlCE=" Header="no" Caption="no" Exclude="no" LinkedHeaders="" Scope=""/>
  <table xmlns="" ID="QuLVBAWigwS7Ii25feIRs1KhxII=" Header="no" Caption="no" Exclude="no" LinkedHeaders="" Scope=""/>
  <table xmlns="" ID="0nZYZodl13Dcwy5xc6EdM+xEIQ8=" Header="no" Caption="no" Exclude="no" LinkedHeaders="" Scope=""/>
  <table xmlns="" ID="oJ8Lr1x5v0+5ZwNmAKUr287sW0Q=" Header="no" Caption="no" Exclude="no" LinkedHeaders="" Scope=""/>
  <table xmlns="" ID="oQP7I0T2BS5MxLo4QIEOWgYKou4=" Header="no" Caption="no" Exclude="no" LinkedHeaders="" Scope=""/>
  <table xmlns="" ID="LEcGje7WdlyZndg9k5YMM8v++QI=" Header="no" Caption="no" Exclude="no" LinkedHeaders="" Scope=""/>
  <table xmlns="" ID="iG1mbanf9Pog3EKSz1XPx3RaUAk=" Header="no" Caption="no" Exclude="no" LinkedHeaders="" Scope=""/>
  <table xmlns="" ID="QqTlSWP/gpzsa1WqRM3okhTpK+8=" Header="no" Caption="no" Exclude="no" LinkedHeaders="" Scope=""/>
  <table xmlns="" ID="c13/AV8gB/5fUuzU+1ZZJ+dGgzU=" Header="no" Caption="no" Exclude="no" LinkedHeaders="" Scope=""/>
  <table xmlns="" ID="pOtJ0KJtifxKWnFt1tX6+47h7kM=" Header="no" Caption="no" Exclude="no" LinkedHeaders="" Scope=""/>
  <table xmlns="" ID="JyT8ChGE8GEuO96YoPc1WQiqTDo=" Header="no" Caption="no" Exclude="no" LinkedHeaders="" Scope=""/>
  <table xmlns="" ID="AMu5WJbOU3MRqWRaqE48VMkOXtk=" Header="no" Caption="no" Exclude="no" LinkedHeaders="" Scope=""/>
  <Shape xmlns="" ID="paxfy1Go7krM0NSTFWj075GuMZY=" pdftag="" Order="_x0031_"/>
  <Shape xmlns="" ID="qA0pyuyACSaIbZpPIgOv+mgIyHI=" pdftag="P" isBookmarkSet="no" bookmark="no" Order="_x0031_"/>
  <Shape xmlns="" ID="ceB/LUfXhJh+Ipohh8/SZ0taiQM=" pdftag="H2" isBookmarkSet="yes" bookmark="no" Order="_x0032_"/>
  <Shape xmlns="" ID="OWHYEXiSfcAI5J7m8DeJwsL+CYc=" pdftag="Figure" isBookmarkSet="no" bookmark="no" Order="_x0031_" validate="no" artifact="_x0030_" formula="no" Lang=""/>
  <Shape xmlns="" ID="rWpuWqz0bPVk7IN9zBwZrBEdEIk=" Order="_x0031_" isBookmarkSet="yes" bookmark="no" pdftag="_x005B_Artifact_x005D_" artifact="_x0031_"/>
  <Shape xmlns="" ID="hSXs29v05PZBzmuAFtyPa0WDTSI=" pdftag="H2" isBookmarkSet="no" bookmark="yes" Order="_x0032_"/>
  <Shape xmlns="" ID="edyvM65wXf8NwfR/1tnmGASRXwY=" pdftag="P" isBookmarkSet="no" bookmark="no" Order="_x0033_"/>
  <Shape xmlns="" ID="0zkl47iJ5oLHoTbgTEgeUGfeplA=" pdftag="Figure" isBookmarkSet="no" bookmark="no" Order="_x0031_" validate="no" artifact="_x0030_"/>
  <HyperLink xmlns="" ID="70xUyS7ZciUKq+aT3z0iKubHdu8=78258453896.8274_451.7701" plainAltText="https:_x002F__x002F_doi.org_x002F_10.1017_x002F_S0305000917000447" Lang=""/>
  <HyperLink xmlns="" ID="R25Ge9IAMOKwFNz2yIbj8X5Z4do=306157719463.9525_193.302" plainAltText="https:_x002F__x002F_doi.org_x002F_10.1016_x002F_j.edurev.2019.100290" Lang=""/>
  <HyperLink xmlns="" ID="R25Ge9IAMOKwFNz2yIbj8X5Z4do=2077992289562.4074_271.302" plainAltText="https:_x002F__x002F_doi.org_x002F_10.1111_x002F_j.1467-" Lang=""/>
  <HyperLink xmlns="" ID="R25Ge9IAMOKwFNz2yIbj8X5Z4do=57754800896.8274_295.302" plainAltText="_x0038_624.2012.01754.x" Lang=""/>
  <HyperLink xmlns="" ID="R25Ge9IAMOKwFNz2yIbj8X5Z4do=-120881351296.8274_373.302" plainAltText="https:_x002F__x002F_doi.org_x002F_10.1111_x002F_1467-9817.12407" Lang=""/>
  <HyperLink xmlns="" ID="R25Ge9IAMOKwFNz2yIbj8X5Z4do=-126388804318.5824_475.302" plainAltText="https:_x002F__x002F_doi.org_x002F_10.1016_x002F_j.ecresq.2015.12.004" Lang=""/>
  <HyperLink xmlns="" ID="ZnXPJuLodgmVkKweTH+xP15YFg8=-117835421096.8274_217.3019" plainAltText="https:_x002F__x002F_doi.org_x002F_10.1044_x002F_2019_AJSLP-19-0017" Lang=""/>
  <HyperLink xmlns="" ID="ZnXPJuLodgmVkKweTH+xP15YFg8=1215398274177.3274_273.3019" plainAltText="https:_x002F__x002F_videos.simucase.com_x002F_video_x002F_6075287199001" Lang=""/>
  <HyperLink xmlns="" ID="ZnXPJuLodgmVkKweTH+xP15YFg8=-11507809396.8274_353.3019" plainAltText="https:_x002F__x002F_videos.simucase.com_x002F_video_x002F_6075285235001" Lang=""/>
  <HyperLink xmlns="" ID="ZnXPJuLodgmVkKweTH+xP15YFg8=-144452315496.8274_409.3019" plainAltText="https:_x002F__x002F_videos.simucase.com_x002F_video_x002F_6307514012112" Lang=""/>
  <HyperLink xmlns="" ID="qA0pyuyACSaIbZpPIgOv+mgIyHI=-377571765347.3274_176.1" plainAltText="https:_x002F__x002F_doi.org_x002F_10.1055_x002F_s-2008-1079127" Lang=""/>
  <HyperLink xmlns="" ID="qA0pyuyACSaIbZpPIgOv+mgIyHI=-38422124896.8274_280.1" plainAltText="https:_x002F__x002F_doi.org_x002F_10.1177_x002F_15407969211008531" Lang=""/>
  <HyperLink xmlns="" ID="qA0pyuyACSaIbZpPIgOv+mgIyHI=149161512696.8274_384.1" plainAltText="https:_x002F__x002F_doi.org_x002F_10.1044_x002F_2024_PERSP-23-00230" Lang=""/>
  <HyperLink xmlns="" ID="qA0pyuyACSaIbZpPIgOv+mgIyHI=-1517875069102.0774_488.1" plainAltText="https:_x002F__x002F_doi.org_x002F_10.1037_x002F_0012-1649.24.4.552" Lang=""/>
  <HyperLink xmlns="" ID="FsqKcY6NxltxjGmVWMJ+UJtejRA=174101590896.8274_203.5146" plainAltText="https:_x002F__x002F_doi.org_x002F_10.1177_x002F_27324745231210757" Lang=""/>
  <HyperLink xmlns="" ID="FsqKcY6NxltxjGmVWMJ+UJtejRA=861367663597.0825_307.5146" plainAltText="https:_x002F__x002F_doi.org_x002F_10.1007_x002F_s10882-" Lang=""/>
  <HyperLink xmlns="" ID="FsqKcY6NxltxjGmVWMJ+UJtejRA=91555276096.8274_331.5146" plainAltText="_x0030_20-09767-5" Lang=""/>
  <HyperLink xmlns="" ID="FsqKcY6NxltxjGmVWMJ+UJtejRA=174825180296.8274_457.5146" plainAltText="https:_x002F__x002F_doi.org_x002F_10.1080_x002F_07434618.2018.1506823" language="" Lang=""/>
  <SubText xmlns="" ID="OWHYEXiSfcAI5J7m8DeJwsL+CYc=" ActualText=""/>
</PAW>
</file>

<file path=customXml/itemProps1.xml><?xml version="1.0" encoding="utf-8"?>
<ds:datastoreItem xmlns:ds="http://schemas.openxmlformats.org/officeDocument/2006/customXml" ds:itemID="{BDDA8F98-CF0A-47A4-BB33-D89B60E5DAF1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33601</TotalTime>
  <Words>3319</Words>
  <Application>Microsoft Office PowerPoint</Application>
  <PresentationFormat>Widescreen</PresentationFormat>
  <Paragraphs>282</Paragraphs>
  <Slides>39</Slides>
  <Notes>39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Times New Roman</vt:lpstr>
      <vt:lpstr>Wingdings</vt:lpstr>
      <vt:lpstr>Wingdings 3</vt:lpstr>
      <vt:lpstr>Integral</vt:lpstr>
      <vt:lpstr>Utilizing Caregivers To Facilitate Language and AAC Skills During Shared Reading Practices</vt:lpstr>
      <vt:lpstr>Financial and Nonfinancial Disclosures</vt:lpstr>
      <vt:lpstr>Additional Disclosures</vt:lpstr>
      <vt:lpstr>Who am I?</vt:lpstr>
      <vt:lpstr>Learning Objectives</vt:lpstr>
      <vt:lpstr>TURN AND REFLECT</vt:lpstr>
      <vt:lpstr>Background</vt:lpstr>
      <vt:lpstr>Types of Shared Book Reading</vt:lpstr>
      <vt:lpstr>What is Dialogic Reading (DR)?</vt:lpstr>
      <vt:lpstr>Techniques and Prompts for DR</vt:lpstr>
      <vt:lpstr>Purpose of Current Literature Review</vt:lpstr>
      <vt:lpstr>Methods</vt:lpstr>
      <vt:lpstr>Findings: Shared Reading and Language</vt:lpstr>
      <vt:lpstr>Findings: Shared Reading and Language (continued)</vt:lpstr>
      <vt:lpstr>Findings: Shared Reading and Language (continued) </vt:lpstr>
      <vt:lpstr>Can parents be taught these skills?</vt:lpstr>
      <vt:lpstr>Findings: Teaching Caregivers </vt:lpstr>
      <vt:lpstr>Findings: Teaching Caregivers</vt:lpstr>
      <vt:lpstr>Teaching Caregivers</vt:lpstr>
      <vt:lpstr>Findings: Shared Reading &amp; AAC</vt:lpstr>
      <vt:lpstr>Findings: Shared Reading &amp; AAC </vt:lpstr>
      <vt:lpstr>Clinical Implications</vt:lpstr>
      <vt:lpstr>So How Do We Do It? </vt:lpstr>
      <vt:lpstr>So How Do We Do It? (continued) </vt:lpstr>
      <vt:lpstr>So How Do We Do It? (continued 2) </vt:lpstr>
      <vt:lpstr>Let’s see some examples – video 1</vt:lpstr>
      <vt:lpstr>Let’s see some examples – video 2</vt:lpstr>
      <vt:lpstr>Let’s see some examples – video 3</vt:lpstr>
      <vt:lpstr>Steps and Strategies for Shared Reading Instruction (Taken and adapted from Wilhelm &amp; McGraw, 2023, p. 6)</vt:lpstr>
      <vt:lpstr>Let’s Practice Planning a Lesson! </vt:lpstr>
      <vt:lpstr>References </vt:lpstr>
      <vt:lpstr>References (continued) </vt:lpstr>
      <vt:lpstr>References (continued 2)</vt:lpstr>
      <vt:lpstr>References (continued 3)</vt:lpstr>
      <vt:lpstr>References (continued 4)</vt:lpstr>
      <vt:lpstr>References (continued 5)</vt:lpstr>
      <vt:lpstr>References (continued 6)</vt:lpstr>
      <vt:lpstr>Thank you!</vt:lpstr>
      <vt:lpstr>Charting the Cs Conference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Utilizing Caregivers To Facilitate Language and AAC Skills During Shared Reading Practices. Charting the Cs Conference 2025 </dc:title>
  <dc:creator>Statewide Professional Development to Support the Workforce and Low Incidence Disability Areas in the State of Minnesota</dc:creator>
  <cp:lastModifiedBy>Shuyin Maciel</cp:lastModifiedBy>
  <cp:revision>1725</cp:revision>
  <dcterms:created xsi:type="dcterms:W3CDTF">2020-04-18T15:28:58Z</dcterms:created>
  <dcterms:modified xsi:type="dcterms:W3CDTF">2025-04-23T05:20:34Z</dcterms:modified>
</cp:coreProperties>
</file>