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0" r:id="rId15"/>
    <p:sldId id="268" r:id="rId16"/>
    <p:sldId id="279" r:id="rId17"/>
    <p:sldId id="269" r:id="rId18"/>
    <p:sldId id="270" r:id="rId19"/>
    <p:sldId id="271" r:id="rId20"/>
    <p:sldId id="272" r:id="rId21"/>
    <p:sldId id="273" r:id="rId22"/>
    <p:sldId id="281" r:id="rId23"/>
    <p:sldId id="282" r:id="rId24"/>
    <p:sldId id="283" r:id="rId25"/>
    <p:sldId id="274" r:id="rId26"/>
    <p:sldId id="275" r:id="rId27"/>
    <p:sldId id="276" r:id="rId28"/>
    <p:sldId id="277" r:id="rId29"/>
    <p:sldId id="278" r:id="rId30"/>
  </p:sldIdLst>
  <p:sldSz cx="12192000" cy="6858000"/>
  <p:notesSz cx="6858000" cy="9144000"/>
  <p:embeddedFontLst>
    <p:embeddedFont>
      <p:font typeface="Source Sans Pro" panose="020B050303040302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4" autoAdjust="0"/>
    <p:restoredTop sz="94651"/>
  </p:normalViewPr>
  <p:slideViewPr>
    <p:cSldViewPr snapToGrid="0">
      <p:cViewPr varScale="1">
        <p:scale>
          <a:sx n="84" d="100"/>
          <a:sy n="84" d="100"/>
        </p:scale>
        <p:origin x="738" y="7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994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480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1ad4aac61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1ad4aac619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31ad4aac619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1ad4aac619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1ad4aac619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31ad4aac619_0_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1ad4aac619_4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31ad4aac619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5927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1ad4aac619_6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31ad4aac619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445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26e1e4b266_1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g326e1e4b26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1ad4aac619_6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31ad4aac619_6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1ad4aac619_7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g31ad4aac619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1ad4aac619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31ad4aac619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1ad4aac619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1ad4aac619_5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06" name="Google Shape;206;g31ad4aac619_5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1D1B21AE-7F3C-1E38-B778-3276232BA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1ad4aac619_5_0:notes">
            <a:extLst>
              <a:ext uri="{FF2B5EF4-FFF2-40B4-BE49-F238E27FC236}">
                <a16:creationId xmlns:a16="http://schemas.microsoft.com/office/drawing/2014/main" id="{5A7AFF7A-444F-42B3-85A5-F565D150E8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1ad4aac619_5_0:notes">
            <a:extLst>
              <a:ext uri="{FF2B5EF4-FFF2-40B4-BE49-F238E27FC236}">
                <a16:creationId xmlns:a16="http://schemas.microsoft.com/office/drawing/2014/main" id="{6D38417D-CE25-B8E7-AA95-1E776E6F14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06" name="Google Shape;206;g31ad4aac619_5_0:notes">
            <a:extLst>
              <a:ext uri="{FF2B5EF4-FFF2-40B4-BE49-F238E27FC236}">
                <a16:creationId xmlns:a16="http://schemas.microsoft.com/office/drawing/2014/main" id="{90D82130-62F3-9B5C-E753-22180323ABB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08563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1D1B21AE-7F3C-1E38-B778-3276232BA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1ad4aac619_5_0:notes">
            <a:extLst>
              <a:ext uri="{FF2B5EF4-FFF2-40B4-BE49-F238E27FC236}">
                <a16:creationId xmlns:a16="http://schemas.microsoft.com/office/drawing/2014/main" id="{5A7AFF7A-444F-42B3-85A5-F565D150E8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1ad4aac619_5_0:notes">
            <a:extLst>
              <a:ext uri="{FF2B5EF4-FFF2-40B4-BE49-F238E27FC236}">
                <a16:creationId xmlns:a16="http://schemas.microsoft.com/office/drawing/2014/main" id="{6D38417D-CE25-B8E7-AA95-1E776E6F14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06" name="Google Shape;206;g31ad4aac619_5_0:notes">
            <a:extLst>
              <a:ext uri="{FF2B5EF4-FFF2-40B4-BE49-F238E27FC236}">
                <a16:creationId xmlns:a16="http://schemas.microsoft.com/office/drawing/2014/main" id="{90D82130-62F3-9B5C-E753-22180323ABB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801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1D1B21AE-7F3C-1E38-B778-3276232BA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1ad4aac619_5_0:notes">
            <a:extLst>
              <a:ext uri="{FF2B5EF4-FFF2-40B4-BE49-F238E27FC236}">
                <a16:creationId xmlns:a16="http://schemas.microsoft.com/office/drawing/2014/main" id="{5A7AFF7A-444F-42B3-85A5-F565D150E8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1ad4aac619_5_0:notes">
            <a:extLst>
              <a:ext uri="{FF2B5EF4-FFF2-40B4-BE49-F238E27FC236}">
                <a16:creationId xmlns:a16="http://schemas.microsoft.com/office/drawing/2014/main" id="{6D38417D-CE25-B8E7-AA95-1E776E6F14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06" name="Google Shape;206;g31ad4aac619_5_0:notes">
            <a:extLst>
              <a:ext uri="{FF2B5EF4-FFF2-40B4-BE49-F238E27FC236}">
                <a16:creationId xmlns:a16="http://schemas.microsoft.com/office/drawing/2014/main" id="{90D82130-62F3-9B5C-E753-22180323ABB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7486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1ad4aac619_5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2" name="Google Shape;212;g31ad4aac619_5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1ad4aac619_5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1ad4aac619_5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31ad4aac619_5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1ad4aac619_5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31ad4aac619_5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1ad4aac619_5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1ad4aac619_5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31ad4aac619_5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1d85b53bd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31d85b53b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1ad4aac619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31ad4aac61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1cb9f666d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228D37-835B-48A0-CDAE-9A6A69C26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1ad4aac619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56383-DE70-15AE-BD04-BAC2B0B87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1ad4aac619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31ad4aac619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1ad4aac61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1ad4aac619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31ad4aac619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1ad4aac61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1ad4aac619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31ad4aac619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- Title and body text">
  <p:cSld name="2 - Title and body 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1"/>
          </p:nvPr>
        </p:nvSpPr>
        <p:spPr>
          <a:xfrm>
            <a:off x="612488" y="2421566"/>
            <a:ext cx="10979100" cy="3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Font typeface="Arial"/>
              <a:buChar char="•"/>
              <a:defRPr sz="2400"/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1689"/>
              </a:buClr>
              <a:buSzPts val="2400"/>
              <a:buFont typeface="Arial"/>
              <a:buChar char="•"/>
              <a:defRPr sz="2400"/>
            </a:lvl3pPr>
            <a:lvl4pPr marL="1828800" lvl="3" indent="-3352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2003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99"/>
              </a:buClr>
              <a:buSzPts val="1440"/>
              <a:buFont typeface="Courier New"/>
              <a:buChar char="o"/>
              <a:defRPr sz="2400"/>
            </a:lvl5pPr>
            <a:lvl6pPr marL="2743200" lvl="5" indent="-3657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160"/>
              <a:buFont typeface="Arial"/>
              <a:buChar char="•"/>
              <a:defRPr sz="2400"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- Title and blank space">
  <p:cSld name="6 - Title and blank spac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title"/>
          </p:nvPr>
        </p:nvSpPr>
        <p:spPr>
          <a:xfrm>
            <a:off x="612489" y="1161007"/>
            <a:ext cx="10978994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1" descr="Place holder for 1 big graphic placed on the center."/>
          <p:cNvSpPr>
            <a:spLocks noGrp="1"/>
          </p:cNvSpPr>
          <p:nvPr>
            <p:ph type="pic" idx="2"/>
          </p:nvPr>
        </p:nvSpPr>
        <p:spPr>
          <a:xfrm>
            <a:off x="609601" y="2535022"/>
            <a:ext cx="10981882" cy="371337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6 - Title and blank space for a video">
  <p:cSld name="1_6 - Title and blank space for a video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title"/>
          </p:nvPr>
        </p:nvSpPr>
        <p:spPr>
          <a:xfrm>
            <a:off x="612489" y="1161007"/>
            <a:ext cx="10978994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2" descr="Place holder for media, video (1) placed on the center."/>
          <p:cNvSpPr>
            <a:spLocks noGrp="1"/>
          </p:cNvSpPr>
          <p:nvPr>
            <p:ph type="media" idx="2"/>
          </p:nvPr>
        </p:nvSpPr>
        <p:spPr>
          <a:xfrm>
            <a:off x="2397209" y="2400300"/>
            <a:ext cx="7377113" cy="38481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99"/>
              </a:buClr>
              <a:buSzPts val="144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16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101820"/>
              </a:buClr>
              <a:buSzPts val="2800"/>
              <a:buFont typeface="Noto Sans Symbols"/>
              <a:buChar char="🢝"/>
              <a:defRPr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6 - Title and blank space for a table">
  <p:cSld name="2_6 - Title and blank space for a tab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612489" y="1161007"/>
            <a:ext cx="10978994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6 - Title and blank space for a chart">
  <p:cSld name="3_6 - Title and blank space for a char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612489" y="1161007"/>
            <a:ext cx="10978994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 descr="Place holder for a chart placed on the center."/>
          <p:cNvSpPr>
            <a:spLocks noGrp="1"/>
          </p:cNvSpPr>
          <p:nvPr>
            <p:ph type="chart" idx="2"/>
          </p:nvPr>
        </p:nvSpPr>
        <p:spPr>
          <a:xfrm>
            <a:off x="609600" y="2400300"/>
            <a:ext cx="10982325" cy="3848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99"/>
              </a:buClr>
              <a:buSzPts val="144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16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101820"/>
              </a:buClr>
              <a:buSzPts val="2800"/>
              <a:buFont typeface="Noto Sans Symbols"/>
              <a:buChar char="🢝"/>
              <a:defRPr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- Closing slide: space for logo at top, title and body text centered">
  <p:cSld name="7 - Closing slide: space for logo at top, title and body text centered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ctrTitle"/>
          </p:nvPr>
        </p:nvSpPr>
        <p:spPr>
          <a:xfrm>
            <a:off x="606868" y="2895455"/>
            <a:ext cx="1100023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01820"/>
              </a:buClr>
              <a:buSzPts val="3600"/>
              <a:buFont typeface="Calibri"/>
              <a:buNone/>
              <a:defRPr sz="3600">
                <a:solidFill>
                  <a:srgbClr val="10182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606425" y="3810000"/>
            <a:ext cx="11001375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None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0861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Char char="▪"/>
              <a:defRPr/>
            </a:lvl4pPr>
            <a:lvl5pPr marL="2286000" lvl="4" indent="-29717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80"/>
              <a:buChar char="o"/>
              <a:defRPr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b - Title, space for logo at the top and body text">
  <p:cSld name="2 b - Title, space for logo at the top and body 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12490" y="1170638"/>
            <a:ext cx="7889956" cy="115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12488" y="2421566"/>
            <a:ext cx="10978994" cy="3826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Font typeface="Arial"/>
              <a:buChar char="•"/>
              <a:defRPr sz="2400"/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1689"/>
              </a:buClr>
              <a:buSzPts val="2400"/>
              <a:buFont typeface="Arial"/>
              <a:buChar char="•"/>
              <a:defRPr sz="2400"/>
            </a:lvl3pPr>
            <a:lvl4pPr marL="1828800" lvl="3" indent="-3352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2003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99"/>
              </a:buClr>
              <a:buSzPts val="1440"/>
              <a:buFont typeface="Courier New"/>
              <a:buChar char="o"/>
              <a:defRPr sz="2400"/>
            </a:lvl5pPr>
            <a:lvl6pPr marL="2743200" lvl="5" indent="-3657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160"/>
              <a:buFont typeface="Arial"/>
              <a:buChar char="•"/>
              <a:defRPr sz="2400"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23" name="Google Shape;23;p3" descr="Place holder for small graphic placed at the top-right of the title."/>
          <p:cNvSpPr>
            <a:spLocks noGrp="1"/>
          </p:cNvSpPr>
          <p:nvPr>
            <p:ph type="pic" idx="2"/>
          </p:nvPr>
        </p:nvSpPr>
        <p:spPr>
          <a:xfrm>
            <a:off x="9495432" y="1168400"/>
            <a:ext cx="2095500" cy="115411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1 - Opening slide: Space for logo, title and body text" userDrawn="1">
  <p:cSld name="1_1 - Opening slide: Space for logo, title and body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92161" y="1676418"/>
            <a:ext cx="2938120" cy="4571982"/>
          </a:xfrm>
          <a:prstGeom prst="rect">
            <a:avLst/>
          </a:prstGeom>
          <a:gradFill>
            <a:gsLst>
              <a:gs pos="0">
                <a:srgbClr val="9FE1FF"/>
              </a:gs>
              <a:gs pos="10000">
                <a:srgbClr val="FFFFFF"/>
              </a:gs>
              <a:gs pos="71000">
                <a:srgbClr val="FFFFFF"/>
              </a:gs>
              <a:gs pos="83000">
                <a:srgbClr val="93DEFF"/>
              </a:gs>
              <a:gs pos="100000">
                <a:srgbClr val="FFFF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3414157" y="1156648"/>
            <a:ext cx="8192942" cy="190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2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1820"/>
              </a:buClr>
              <a:buSzPts val="3600"/>
              <a:buFont typeface="Calibri"/>
              <a:buNone/>
              <a:defRPr sz="3600">
                <a:solidFill>
                  <a:srgbClr val="10182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3414156" y="3180472"/>
            <a:ext cx="8193643" cy="2534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Font typeface="Arial"/>
              <a:buNone/>
              <a:defRPr sz="24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sz="24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None/>
              <a:defRPr sz="24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sz="2400"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92075" y="2891912"/>
            <a:ext cx="2938463" cy="2534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  <a:defRPr sz="24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sz="24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None/>
              <a:defRPr sz="24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sz="2400"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pic>
        <p:nvPicPr>
          <p:cNvPr id="80" name="Google Shape;80;p16" descr="Charting the Cs logo with black and blue text"/>
          <p:cNvPicPr preferRelativeResize="0">
            <a:picLocks/>
          </p:cNvPicPr>
          <p:nvPr userDrawn="1"/>
        </p:nvPicPr>
        <p:blipFill rotWithShape="1">
          <a:blip r:embed="rId2">
            <a:alphaModFix/>
          </a:blip>
          <a:srcRect t="337" b="-62990"/>
          <a:stretch/>
        </p:blipFill>
        <p:spPr>
          <a:xfrm>
            <a:off x="177782" y="1227906"/>
            <a:ext cx="2852755" cy="1055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984">
          <p15:clr>
            <a:srgbClr val="FBAE40"/>
          </p15:clr>
        </p15:guide>
        <p15:guide id="2" pos="39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- Title and 2 body text">
  <p:cSld name="4 - Title and 2 body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609600" y="2407674"/>
            <a:ext cx="5291328" cy="384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592"/>
              <a:buFont typeface="Arial"/>
              <a:buChar char="•"/>
              <a:defRPr sz="2400"/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o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352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2003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o"/>
              <a:defRPr sz="2400"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6291263" y="2408488"/>
            <a:ext cx="5300662" cy="383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Char char="•"/>
              <a:defRPr sz="2400"/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o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352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2003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o"/>
              <a:defRPr sz="2400"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- Title, 2 subtitles, 2 body text">
  <p:cSld name="5 - Title, 2 subtitles, 2 body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620332" y="2412683"/>
            <a:ext cx="5280596" cy="58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ctr" anchorCtr="0">
            <a:noAutofit/>
          </a:bodyPr>
          <a:lstStyle>
            <a:lvl1pPr marL="457200" lvl="0" indent="-22860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6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609600" y="3071958"/>
            <a:ext cx="5291328" cy="3176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592"/>
              <a:buFont typeface="Arial"/>
              <a:buChar char="•"/>
              <a:defRPr sz="2400"/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o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352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2003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o"/>
              <a:defRPr sz="2400"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3"/>
          </p:nvPr>
        </p:nvSpPr>
        <p:spPr>
          <a:xfrm>
            <a:off x="6291074" y="2412683"/>
            <a:ext cx="5283770" cy="58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ctr" anchorCtr="0">
            <a:noAutofit/>
          </a:bodyPr>
          <a:lstStyle>
            <a:lvl1pPr marL="457200" lvl="0" indent="-22860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6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4"/>
          </p:nvPr>
        </p:nvSpPr>
        <p:spPr>
          <a:xfrm>
            <a:off x="6291263" y="3072592"/>
            <a:ext cx="5300662" cy="317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Char char="•"/>
              <a:defRPr sz="2400"/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o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352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2003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o"/>
              <a:defRPr sz="2400"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b - Title, subtitle and body text">
  <p:cSld name="5 b - Title, subtitle and body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620332" y="2412683"/>
            <a:ext cx="10968260" cy="58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ctr" anchorCtr="0">
            <a:noAutofit/>
          </a:bodyPr>
          <a:lstStyle>
            <a:lvl1pPr marL="457200" lvl="0" indent="-22860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6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609599" y="3071958"/>
            <a:ext cx="10978993" cy="3176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592"/>
              <a:buFont typeface="Arial"/>
              <a:buChar char="•"/>
              <a:defRPr sz="2400"/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o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352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Char char="▪"/>
              <a:defRPr sz="2400"/>
            </a:lvl4pPr>
            <a:lvl5pPr marL="2286000" lvl="4" indent="-32003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o"/>
              <a:defRPr sz="2400"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b - Title, body text (bigger), space for 2 graphics on the right side ">
  <p:cSld name="3 b - Title, body text (bigger), space for 2 graphics on the right side 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612489" y="1171640"/>
            <a:ext cx="10978994" cy="1159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616974" y="2422422"/>
            <a:ext cx="8561860" cy="382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Font typeface="Arial"/>
              <a:buChar char="•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0861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Char char="▪"/>
              <a:defRPr/>
            </a:lvl4pPr>
            <a:lvl5pPr marL="2286000" lvl="4" indent="-29717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80"/>
              <a:buChar char="o"/>
              <a:defRPr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47" name="Google Shape;47;p8" descr="Place holder 1 for 1 small graphic placed on the right side of the content box, Place holder for graphic placed on the right side of the content box, column 1, row 1."/>
          <p:cNvSpPr>
            <a:spLocks noGrp="1"/>
          </p:cNvSpPr>
          <p:nvPr>
            <p:ph type="pic" idx="2"/>
          </p:nvPr>
        </p:nvSpPr>
        <p:spPr>
          <a:xfrm>
            <a:off x="9832678" y="2535023"/>
            <a:ext cx="1724152" cy="115346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" name="Google Shape;48;p8" descr="Place holder 2 for 1 small graphic placed on the right side of the content box, column 1, row 2."/>
          <p:cNvSpPr>
            <a:spLocks noGrp="1"/>
          </p:cNvSpPr>
          <p:nvPr>
            <p:ph type="pic" idx="3"/>
          </p:nvPr>
        </p:nvSpPr>
        <p:spPr>
          <a:xfrm>
            <a:off x="9850874" y="3877976"/>
            <a:ext cx="1724152" cy="115346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- Title, body text, space for graphics on the right side ">
  <p:cSld name="3 - Title, body text, space for graphics on the right side 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1"/>
          </p:nvPr>
        </p:nvSpPr>
        <p:spPr>
          <a:xfrm>
            <a:off x="616974" y="2422422"/>
            <a:ext cx="5486400" cy="382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Font typeface="Arial"/>
              <a:buChar char="•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0861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Char char="▪"/>
              <a:defRPr/>
            </a:lvl4pPr>
            <a:lvl5pPr marL="2286000" lvl="4" indent="-29717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80"/>
              <a:buChar char="o"/>
              <a:defRPr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52" name="Google Shape;52;p9" descr="Place holder for graphic placed on the right side of the content box."/>
          <p:cNvSpPr>
            <a:spLocks noGrp="1"/>
          </p:cNvSpPr>
          <p:nvPr>
            <p:ph type="pic" idx="2"/>
          </p:nvPr>
        </p:nvSpPr>
        <p:spPr>
          <a:xfrm>
            <a:off x="7235897" y="2567348"/>
            <a:ext cx="4355586" cy="274230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- Title, body text, space for graphics on the right side ">
  <p:cSld name="1_3 - Title, body text, space for graphics on the right side 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616974" y="2422422"/>
            <a:ext cx="5486400" cy="382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lvl="0" indent="-3931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Font typeface="Arial"/>
              <a:buChar char="•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0861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60"/>
              <a:buChar char="▪"/>
              <a:defRPr/>
            </a:lvl4pPr>
            <a:lvl5pPr marL="2286000" lvl="4" indent="-29717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80"/>
              <a:buChar char="o"/>
              <a:defRPr/>
            </a:lvl5pPr>
            <a:lvl6pPr marL="2743200" lvl="5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56" name="Google Shape;56;p10" descr="Place holder 1 for 1 small graphic placed on the right side of the content box, column 1."/>
          <p:cNvSpPr>
            <a:spLocks noGrp="1"/>
          </p:cNvSpPr>
          <p:nvPr>
            <p:ph type="pic" idx="2"/>
          </p:nvPr>
        </p:nvSpPr>
        <p:spPr>
          <a:xfrm>
            <a:off x="7028596" y="2535023"/>
            <a:ext cx="1724152" cy="115346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10" descr="Place holder for graphic placed on the right side of the content box, column 2"/>
          <p:cNvSpPr>
            <a:spLocks noGrp="1"/>
          </p:cNvSpPr>
          <p:nvPr>
            <p:ph type="pic" idx="3"/>
          </p:nvPr>
        </p:nvSpPr>
        <p:spPr>
          <a:xfrm>
            <a:off x="9405581" y="2548671"/>
            <a:ext cx="1724152" cy="115346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0" descr="Place holder 2 for 1 small graphic placed on the right side of the content box, column 1."/>
          <p:cNvSpPr>
            <a:spLocks noGrp="1"/>
          </p:cNvSpPr>
          <p:nvPr>
            <p:ph type="pic" idx="4"/>
          </p:nvPr>
        </p:nvSpPr>
        <p:spPr>
          <a:xfrm>
            <a:off x="7046792" y="3877976"/>
            <a:ext cx="1724152" cy="115346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10" descr="Place holder 4 for 1 small graphic placed on the right side of the content box, Place holder for graphic placed on the right side of the content box, column 2."/>
          <p:cNvSpPr>
            <a:spLocks noGrp="1"/>
          </p:cNvSpPr>
          <p:nvPr>
            <p:ph type="pic" idx="5"/>
          </p:nvPr>
        </p:nvSpPr>
        <p:spPr>
          <a:xfrm>
            <a:off x="9409545" y="3873389"/>
            <a:ext cx="1724152" cy="115346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12949" y="1174805"/>
            <a:ext cx="10972800" cy="1143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12949" y="2423160"/>
            <a:ext cx="10972799" cy="3825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>
            <a:lvl1pPr marL="457200" marR="0" lvl="0" indent="-4114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92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00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99"/>
              </a:buClr>
              <a:buSzPts val="144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216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101820"/>
              </a:buClr>
              <a:buSzPts val="2800"/>
              <a:buFont typeface="Noto Sans Symbols"/>
              <a:buChar char="🢝"/>
              <a:defRPr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2" name="Google Shape;12;p1" hidden="1"/>
          <p:cNvSpPr/>
          <p:nvPr/>
        </p:nvSpPr>
        <p:spPr>
          <a:xfrm flipH="1">
            <a:off x="12286311" y="3724"/>
            <a:ext cx="766751" cy="11338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2CC"/>
          </a:solidFill>
          <a:ln w="158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" hidden="1"/>
          <p:cNvSpPr/>
          <p:nvPr/>
        </p:nvSpPr>
        <p:spPr>
          <a:xfrm>
            <a:off x="-856873" y="-933"/>
            <a:ext cx="766751" cy="11338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2CC"/>
          </a:solidFill>
          <a:ln w="158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11548677" y="6528872"/>
            <a:ext cx="606252" cy="30777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-30326" y="1298015"/>
            <a:ext cx="125730" cy="1102285"/>
          </a:xfrm>
          <a:prstGeom prst="rect">
            <a:avLst/>
          </a:prstGeom>
          <a:solidFill>
            <a:srgbClr val="5DC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-30326" y="2392906"/>
            <a:ext cx="125730" cy="3855493"/>
          </a:xfrm>
          <a:prstGeom prst="rect">
            <a:avLst/>
          </a:prstGeom>
          <a:solidFill>
            <a:srgbClr val="0083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>
          <p15:clr>
            <a:srgbClr val="F26B43"/>
          </p15:clr>
        </p15:guide>
        <p15:guide id="2" pos="552">
          <p15:clr>
            <a:srgbClr val="F26B43"/>
          </p15:clr>
        </p15:guide>
        <p15:guide id="3" orient="horz">
          <p15:clr>
            <a:srgbClr val="F26B43"/>
          </p15:clr>
        </p15:guide>
        <p15:guide id="4" orient="horz" pos="4320">
          <p15:clr>
            <a:srgbClr val="F26B43"/>
          </p15:clr>
        </p15:guide>
        <p15:guide id="5" orient="horz" pos="3936">
          <p15:clr>
            <a:srgbClr val="F26B43"/>
          </p15:clr>
        </p15:guide>
        <p15:guide id="6" orient="horz" pos="1464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384">
          <p15:clr>
            <a:srgbClr val="F26B43"/>
          </p15:clr>
        </p15:guide>
        <p15:guide id="9" pos="3840">
          <p15:clr>
            <a:srgbClr val="F26B43"/>
          </p15:clr>
        </p15:guide>
        <p15:guide id="10" pos="7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herlockcenter.ric.edu/resources/online-adapted-literature-lesson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hyperlink" Target="https://chapelhillsnippets.blogspot.com/2013/02/verbs-verbs-verbs-printable-adapted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--TWcOl_gA&amp;t=30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hyperlink" Target="https://www.bookshare.org/" TargetMode="External"/><Relationship Id="rId4" Type="http://schemas.openxmlformats.org/officeDocument/2006/relationships/hyperlink" Target="https://tarheelreader.org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cvibooks.com/home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arheelreader.org/" TargetMode="External"/><Relationship Id="rId5" Type="http://schemas.openxmlformats.org/officeDocument/2006/relationships/hyperlink" Target="https://sherlockcenter.ric.edu/resources/online-adapted-literature-lessons?type=All&amp;format=All&amp;level=All&amp;file_type=All&amp;format_cvivi=All&amp;file_type_cvivi=All&amp;page=4" TargetMode="External"/><Relationship Id="rId4" Type="http://schemas.openxmlformats.org/officeDocument/2006/relationships/hyperlink" Target="https://www.youtube.com/watch?v=a8MRqurJcn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tarheelreader.org/find/?search=hygiene&amp;category=&amp;reviewed=R&amp;audience=E&amp;language=en&amp;page=1" TargetMode="External"/><Relationship Id="rId7" Type="http://schemas.openxmlformats.org/officeDocument/2006/relationships/hyperlink" Target="https://www.livebinders.com/play/play/707589?tabid=5b6f733e-8073-0d07-1c7c-44783d209f4c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vebinders.com/play/play/707589?tabid=c1dd0a44-cfba-3953-6db2-2dfa1b83f934" TargetMode="External"/><Relationship Id="rId5" Type="http://schemas.openxmlformats.org/officeDocument/2006/relationships/hyperlink" Target="https://www.bookshare.org/" TargetMode="External"/><Relationship Id="rId4" Type="http://schemas.openxmlformats.org/officeDocument/2006/relationships/hyperlink" Target="https://tarheelgameplay.org/find/" TargetMode="Externa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livebinders.com/play/play/707589?tabid=248a50e4-d670-a6fd-f71f-62ef18041b91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vebinders.com/play/play/707589?tabid=291d1b7b-9211-971d-1f94-09878734e1fc" TargetMode="External"/><Relationship Id="rId5" Type="http://schemas.openxmlformats.org/officeDocument/2006/relationships/hyperlink" Target="https://www.livebinders.com/play/play?id=707589" TargetMode="External"/><Relationship Id="rId4" Type="http://schemas.openxmlformats.org/officeDocument/2006/relationships/hyperlink" Target="https://www.livebinders.com/play/play/707589?tabid=a44bd22f-5654-5bd5-4bb7-aa594115a72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thstoliteracy.org/lightbox-story-hour-tool-provide-access-literacy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Knm-4HzXThQ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iteracyforallinstruction.ca/access-to-books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pathstoliteracy.org/tactile-books-students-visual-impairment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oman-word-bubbling.appspot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thstoliteracy.org/easy-create-story-boxes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aneils@mnscsc.or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hyperlink" Target="mailto:kportugue@mnscsc.org" TargetMode="External"/><Relationship Id="rId4" Type="http://schemas.openxmlformats.org/officeDocument/2006/relationships/hyperlink" Target="mailto:hbeckmann@mnscsc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RpuAKCG0_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auth/logi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ctrTitle"/>
          </p:nvPr>
        </p:nvSpPr>
        <p:spPr>
          <a:xfrm>
            <a:off x="3414157" y="1156648"/>
            <a:ext cx="8192942" cy="190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2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Clr>
                <a:srgbClr val="101820"/>
              </a:buClr>
              <a:buSzPts val="3600"/>
              <a:buFont typeface="Calibri"/>
              <a:buNone/>
            </a:pPr>
            <a:r>
              <a:rPr lang="en-US" dirty="0"/>
              <a:t>Reading Beyond Boundaries: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Clr>
                <a:srgbClr val="101820"/>
              </a:buClr>
              <a:buSzPts val="3600"/>
              <a:buFont typeface="Calibri"/>
              <a:buNone/>
            </a:pPr>
            <a:r>
              <a:rPr lang="en-US" dirty="0"/>
              <a:t>Adapted Literacy for All Ages and Learners</a:t>
            </a:r>
            <a:endParaRPr dirty="0"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2"/>
          </p:nvPr>
        </p:nvSpPr>
        <p:spPr>
          <a:xfrm>
            <a:off x="92075" y="2891912"/>
            <a:ext cx="2938463" cy="335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>
                <a:solidFill>
                  <a:srgbClr val="0C0C0C"/>
                </a:solidFill>
              </a:rPr>
              <a:t>Charting the Cs Conference 2025: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80"/>
              <a:buNone/>
            </a:pPr>
            <a:r>
              <a:rPr lang="en-US" i="1">
                <a:solidFill>
                  <a:srgbClr val="0C0C0C"/>
                </a:solidFill>
              </a:rPr>
              <a:t>To Literacy and Beyond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880"/>
              <a:buNone/>
            </a:pPr>
            <a:r>
              <a:rPr lang="en-US">
                <a:solidFill>
                  <a:srgbClr val="0C0C0C"/>
                </a:solidFill>
              </a:rPr>
              <a:t>Cooperation </a:t>
            </a:r>
            <a:br>
              <a:rPr lang="en-US">
                <a:solidFill>
                  <a:srgbClr val="0C0C0C"/>
                </a:solidFill>
              </a:rPr>
            </a:br>
            <a:r>
              <a:rPr lang="en-US">
                <a:solidFill>
                  <a:srgbClr val="0C0C0C"/>
                </a:solidFill>
              </a:rPr>
              <a:t>Communication </a:t>
            </a:r>
            <a:br>
              <a:rPr lang="en-US">
                <a:solidFill>
                  <a:srgbClr val="0C0C0C"/>
                </a:solidFill>
              </a:rPr>
            </a:br>
            <a:r>
              <a:rPr lang="en-US">
                <a:solidFill>
                  <a:srgbClr val="0C0C0C"/>
                </a:solidFill>
              </a:rPr>
              <a:t>Collaboration</a:t>
            </a: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413806" y="3167422"/>
            <a:ext cx="8193600" cy="2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b="1" dirty="0"/>
              <a:t>April 29,  2025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endParaRPr sz="1800" b="1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80"/>
              <a:buNone/>
            </a:pPr>
            <a:r>
              <a:rPr lang="en-US" b="1" dirty="0"/>
              <a:t>Amy Neils, Teacher of the Visually Impaired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80"/>
              <a:buNone/>
            </a:pPr>
            <a:r>
              <a:rPr lang="en-US" b="1" dirty="0"/>
              <a:t>Holly Beckmann, Teacher of the Visually Impaired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80"/>
              <a:buNone/>
            </a:pPr>
            <a:r>
              <a:rPr lang="en-US" b="1" dirty="0"/>
              <a:t>Kristi </a:t>
            </a:r>
            <a:r>
              <a:rPr lang="en-US" b="1" dirty="0" err="1"/>
              <a:t>Portugue</a:t>
            </a:r>
            <a:r>
              <a:rPr lang="en-US" b="1" dirty="0"/>
              <a:t>, Teacher of the Visually Impaired</a:t>
            </a:r>
            <a:endParaRPr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Adapted Chapter Books</a:t>
            </a:r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342900" indent="-342900">
              <a:lnSpc>
                <a:spcPct val="200000"/>
              </a:lnSpc>
            </a:pPr>
            <a:r>
              <a:rPr lang="en-US" b="1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Sherlock Center</a:t>
            </a:r>
            <a:endParaRPr lang="en-US" b="1" u="sng" dirty="0">
              <a:solidFill>
                <a:srgbClr val="0000FF"/>
              </a:solidFill>
            </a:endParaRPr>
          </a:p>
          <a:p>
            <a:pPr marL="342900" indent="-342900">
              <a:lnSpc>
                <a:spcPct val="200000"/>
              </a:lnSpc>
            </a:pPr>
            <a:r>
              <a:rPr lang="en-US" b="1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Chapel Hill Snippets</a:t>
            </a:r>
            <a:r>
              <a:rPr lang="en-US" b="1" dirty="0">
                <a:solidFill>
                  <a:srgbClr val="7F7F7F"/>
                </a:solidFill>
              </a:rPr>
              <a:t> </a:t>
            </a:r>
            <a:endParaRPr b="1" dirty="0"/>
          </a:p>
        </p:txBody>
      </p:sp>
      <p:sp>
        <p:nvSpPr>
          <p:cNvPr id="148" name="Google Shape;148;p25"/>
          <p:cNvSpPr txBox="1"/>
          <p:nvPr/>
        </p:nvSpPr>
        <p:spPr>
          <a:xfrm>
            <a:off x="6591363" y="2326614"/>
            <a:ext cx="33375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Hatchet by Gary Paulsen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46;p25" descr="Adapted chapter from the Sherlock Center from Hatchet story with images representing the words above them. It reads, &quot;Brian lives with his mother in New York. Brian will visit his father in Canda.&quot; &#10; "/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t="1224"/>
          <a:stretch/>
        </p:blipFill>
        <p:spPr>
          <a:xfrm>
            <a:off x="6711691" y="2886763"/>
            <a:ext cx="3337500" cy="344099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612494" y="1170650"/>
            <a:ext cx="5324700" cy="1153500"/>
          </a:xfrm>
          <a:prstGeom prst="rect">
            <a:avLst/>
          </a:prstGeom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Audio Book Kits</a:t>
            </a:r>
            <a:endParaRPr dirty="0"/>
          </a:p>
        </p:txBody>
      </p:sp>
      <p:sp>
        <p:nvSpPr>
          <p:cNvPr id="155" name="Google Shape;155;p26"/>
          <p:cNvSpPr txBox="1">
            <a:spLocks noGrp="1"/>
          </p:cNvSpPr>
          <p:nvPr>
            <p:ph type="body" idx="1"/>
          </p:nvPr>
        </p:nvSpPr>
        <p:spPr>
          <a:xfrm>
            <a:off x="612499" y="2400297"/>
            <a:ext cx="5486400" cy="3825900"/>
          </a:xfrm>
          <a:prstGeom prst="rect">
            <a:avLst/>
          </a:prstGeom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342900" indent="-342900">
              <a:lnSpc>
                <a:spcPct val="200000"/>
              </a:lnSpc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YouTube-Planting a Rainbow</a:t>
            </a:r>
            <a:endParaRPr dirty="0">
              <a:solidFill>
                <a:srgbClr val="0000FF"/>
              </a:solidFill>
            </a:endParaRPr>
          </a:p>
          <a:p>
            <a:pPr marL="342900" indent="-342900">
              <a:lnSpc>
                <a:spcPct val="200000"/>
              </a:lnSpc>
              <a:spcBef>
                <a:spcPts val="120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Monarch Reader</a:t>
            </a:r>
            <a:endParaRPr dirty="0">
              <a:solidFill>
                <a:srgbClr val="0000FF"/>
              </a:solidFill>
            </a:endParaRPr>
          </a:p>
          <a:p>
            <a:pPr marL="342900" indent="-342900">
              <a:lnSpc>
                <a:spcPct val="200000"/>
              </a:lnSpc>
              <a:spcBef>
                <a:spcPts val="120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Bookshare</a:t>
            </a:r>
            <a:endParaRPr dirty="0">
              <a:solidFill>
                <a:srgbClr val="0000FF"/>
              </a:solidFill>
            </a:endParaRPr>
          </a:p>
        </p:txBody>
      </p:sp>
      <p:pic>
        <p:nvPicPr>
          <p:cNvPr id="156" name="Google Shape;156;p26" descr="Container  including gloves, dirt, fake flowers, and seed catalog" title="Audio book kit 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7348371" y="1942247"/>
            <a:ext cx="3512405" cy="42839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606439" y="1142990"/>
            <a:ext cx="109791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Cortical Vision Impairment Adapted Books</a:t>
            </a:r>
            <a:endParaRPr b="0" i="1" dirty="0"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606450" y="2481300"/>
            <a:ext cx="3486600" cy="3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342900" indent="-342900">
              <a:lnSpc>
                <a:spcPct val="150000"/>
              </a:lnSpc>
              <a:buClr>
                <a:schemeClr val="dk1"/>
              </a:buClr>
              <a:buSzPct val="120000"/>
            </a:pPr>
            <a:r>
              <a:rPr lang="en-US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CVI Book Nook</a:t>
            </a:r>
            <a:endParaRPr sz="1800" dirty="0">
              <a:solidFill>
                <a:srgbClr val="0000FF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ct val="120000"/>
            </a:pPr>
            <a:r>
              <a:rPr lang="en-US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YouTube-example</a:t>
            </a:r>
            <a:endParaRPr sz="1800" dirty="0">
              <a:solidFill>
                <a:srgbClr val="0000FF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ct val="120000"/>
            </a:pPr>
            <a:r>
              <a:rPr lang="en-US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Sherlock Center</a:t>
            </a:r>
            <a:endParaRPr sz="1800" dirty="0">
              <a:solidFill>
                <a:srgbClr val="0000FF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Clr>
                <a:schemeClr val="dk1"/>
              </a:buClr>
              <a:buSzPct val="120000"/>
            </a:pPr>
            <a:r>
              <a:rPr lang="en-US" u="sng" dirty="0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Monarch Reader</a:t>
            </a:r>
            <a:endParaRPr dirty="0">
              <a:solidFill>
                <a:srgbClr val="0000FF"/>
              </a:solidFill>
            </a:endParaRPr>
          </a:p>
        </p:txBody>
      </p:sp>
      <p:pic>
        <p:nvPicPr>
          <p:cNvPr id="163" name="Google Shape;163;p27" descr="A book on fire drills from CVI Book Nook showing a red fire alarm.&#10;" title="Fire drill book from CVI Book Nook sit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t="4636" b="4636"/>
          <a:stretch/>
        </p:blipFill>
        <p:spPr>
          <a:xfrm>
            <a:off x="4698200" y="3225825"/>
            <a:ext cx="3313675" cy="221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 descr="Cartoon spider and drain spout from CVI video by Alissa DeSousa." title="CVI video from YouTube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5884" r="5884"/>
          <a:stretch/>
        </p:blipFill>
        <p:spPr>
          <a:xfrm>
            <a:off x="8271875" y="3225825"/>
            <a:ext cx="3313674" cy="221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DFCBF9-54FB-2259-8FBC-AE2B47BB7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317418"/>
            <a:ext cx="10978994" cy="812172"/>
          </a:xfrm>
        </p:spPr>
        <p:txBody>
          <a:bodyPr/>
          <a:lstStyle/>
          <a:p>
            <a:r>
              <a:rPr lang="en-US" dirty="0"/>
              <a:t>Cortical Vision Impairment Adapted Books, video</a:t>
            </a:r>
          </a:p>
        </p:txBody>
      </p:sp>
      <p:pic>
        <p:nvPicPr>
          <p:cNvPr id="8" name="Pete_The_Cat_Slide 12_captioned" descr="Play Pete the Cat video">
            <a:hlinkClick r:id="" action="ppaction://media"/>
            <a:extLst>
              <a:ext uri="{FF2B5EF4-FFF2-40B4-BE49-F238E27FC236}">
                <a16:creationId xmlns:a16="http://schemas.microsoft.com/office/drawing/2014/main" id="{ADE397CB-BB6A-5E7B-D17B-D7446B3E2AA0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9316" y="2231657"/>
            <a:ext cx="7140325" cy="4016744"/>
          </a:xfrm>
        </p:spPr>
      </p:pic>
    </p:spTree>
    <p:extLst>
      <p:ext uri="{BB962C8B-B14F-4D97-AF65-F5344CB8AC3E}">
        <p14:creationId xmlns:p14="http://schemas.microsoft.com/office/powerpoint/2010/main" val="220418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title"/>
          </p:nvPr>
        </p:nvSpPr>
        <p:spPr>
          <a:xfrm>
            <a:off x="612501" y="1171650"/>
            <a:ext cx="5483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Switch Adapted Books</a:t>
            </a:r>
            <a:endParaRPr b="0" i="1" dirty="0"/>
          </a:p>
        </p:txBody>
      </p:sp>
      <p:sp>
        <p:nvSpPr>
          <p:cNvPr id="170" name="Google Shape;170;p28"/>
          <p:cNvSpPr txBox="1">
            <a:spLocks noGrp="1"/>
          </p:cNvSpPr>
          <p:nvPr>
            <p:ph type="body" idx="1"/>
          </p:nvPr>
        </p:nvSpPr>
        <p:spPr>
          <a:xfrm>
            <a:off x="609600" y="2575800"/>
            <a:ext cx="6876081" cy="3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342900" indent="-342900"/>
            <a:r>
              <a:rPr lang="en-US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Monarch Reader example</a:t>
            </a:r>
            <a:endParaRPr dirty="0">
              <a:solidFill>
                <a:srgbClr val="0000FF"/>
              </a:solidFill>
            </a:endParaRPr>
          </a:p>
          <a:p>
            <a:pPr marL="342900" indent="-342900">
              <a:spcBef>
                <a:spcPts val="1200"/>
              </a:spcBef>
            </a:pPr>
            <a:r>
              <a:rPr lang="en-US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Tarheel Gameplay</a:t>
            </a:r>
            <a:r>
              <a:rPr lang="en-US" dirty="0">
                <a:solidFill>
                  <a:srgbClr val="0000FF"/>
                </a:solidFill>
              </a:rPr>
              <a:t>                		</a:t>
            </a:r>
            <a:endParaRPr dirty="0">
              <a:solidFill>
                <a:srgbClr val="0000FF"/>
              </a:solidFill>
            </a:endParaRPr>
          </a:p>
          <a:p>
            <a:pPr marL="342900" indent="-342900">
              <a:spcBef>
                <a:spcPts val="1200"/>
              </a:spcBef>
            </a:pPr>
            <a:r>
              <a:rPr lang="en-US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Bookshare</a:t>
            </a:r>
            <a:endParaRPr lang="en-US" u="sng" dirty="0">
              <a:solidFill>
                <a:srgbClr val="0000FF"/>
              </a:solidFill>
            </a:endParaRPr>
          </a:p>
          <a:p>
            <a:pPr marL="800100" lvl="1" indent="-342900">
              <a:spcBef>
                <a:spcPts val="1200"/>
              </a:spcBef>
            </a:pPr>
            <a:r>
              <a:rPr lang="en-US" dirty="0">
                <a:solidFill>
                  <a:srgbClr val="0000FF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 Kidz Learn</a:t>
            </a:r>
            <a:endParaRPr dirty="0">
              <a:solidFill>
                <a:srgbClr val="0000FF"/>
              </a:solidFill>
            </a:endParaRPr>
          </a:p>
          <a:p>
            <a:pPr marL="342900" indent="-342900">
              <a:spcBef>
                <a:spcPts val="1200"/>
              </a:spcBef>
            </a:pPr>
            <a:r>
              <a:rPr lang="en-US" dirty="0">
                <a:solidFill>
                  <a:srgbClr val="0000FF"/>
                </a:solidFill>
              </a:rPr>
              <a:t>Epic Books</a:t>
            </a:r>
          </a:p>
          <a:p>
            <a:pPr marL="800100" lvl="1" indent="-342900">
              <a:spcBef>
                <a:spcPts val="1200"/>
              </a:spcBef>
            </a:pPr>
            <a:r>
              <a:rPr lang="en-US" dirty="0" err="1">
                <a:solidFill>
                  <a:srgbClr val="0000FF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StoryOnline</a:t>
            </a:r>
            <a:endParaRPr dirty="0">
              <a:solidFill>
                <a:srgbClr val="0000FF"/>
              </a:solidFill>
            </a:endParaRPr>
          </a:p>
        </p:txBody>
      </p:sp>
      <p:pic>
        <p:nvPicPr>
          <p:cNvPr id="171" name="Google Shape;171;p28" descr="Cover of  book with Olympic rings labeled &quot;Olympics&quot;." title="Book cover from Monarch Reader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t="2710" b="-2710"/>
          <a:stretch/>
        </p:blipFill>
        <p:spPr>
          <a:xfrm>
            <a:off x="6184172" y="3855847"/>
            <a:ext cx="2131892" cy="26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 descr="Title page of Dinosaur Dance! By Sandra Boynton with a baby dinosaur" title="Title page of Tarheel Gameplay book 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l="6544" r="6536"/>
          <a:stretch/>
        </p:blipFill>
        <p:spPr>
          <a:xfrm>
            <a:off x="8828604" y="2546385"/>
            <a:ext cx="2601362" cy="174042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9556F-DED2-8664-A473-BAAFE9525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 Adapted Books Cont.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6F3D4-943E-98B3-F0C3-2199B8F8C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974" y="2535022"/>
            <a:ext cx="5479026" cy="3713377"/>
          </a:xfrm>
        </p:spPr>
        <p:txBody>
          <a:bodyPr/>
          <a:lstStyle/>
          <a:p>
            <a:pPr marL="228600">
              <a:lnSpc>
                <a:spcPct val="125000"/>
              </a:lnSpc>
              <a:spcAft>
                <a:spcPts val="8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Book Creator </a:t>
            </a:r>
          </a:p>
          <a:p>
            <a:pPr marL="228600">
              <a:lnSpc>
                <a:spcPct val="125000"/>
              </a:lnSpc>
              <a:spcAft>
                <a:spcPts val="800"/>
              </a:spcAft>
            </a:pP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Roy the zebra</a:t>
            </a:r>
            <a:endParaRPr lang="en-US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>
              <a:lnSpc>
                <a:spcPct val="125000"/>
              </a:lnSpc>
              <a:spcAft>
                <a:spcPts val="800"/>
              </a:spcAft>
            </a:pP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Tarheel Reader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>
              <a:lnSpc>
                <a:spcPct val="125000"/>
              </a:lnSpc>
              <a:spcAft>
                <a:spcPts val="800"/>
              </a:spcAft>
            </a:pP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Other options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85800" lvl="1">
              <a:lnSpc>
                <a:spcPct val="125000"/>
              </a:lnSpc>
              <a:spcAft>
                <a:spcPts val="800"/>
              </a:spcAft>
            </a:pP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 Place</a:t>
            </a:r>
            <a:endParaRPr lang="en-US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Google Shape;172;p28" descr="Title page of Dinosaur Dance! By Sandra Boynton with a baby dinosaur" title="Title page of Tarheel Gameplay book ">
            <a:extLst>
              <a:ext uri="{FF2B5EF4-FFF2-40B4-BE49-F238E27FC236}">
                <a16:creationId xmlns:a16="http://schemas.microsoft.com/office/drawing/2014/main" id="{9C394D37-5133-201A-4ABC-2112618C2B17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6494" r="6494"/>
          <a:stretch/>
        </p:blipFill>
        <p:spPr>
          <a:xfrm>
            <a:off x="8199047" y="2400300"/>
            <a:ext cx="2665804" cy="1783428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171;p28" descr="Cover of  book with Olympic rings labeled &quot;Olympics&quot;." title="Book cover from Monarch Reader">
            <a:extLst>
              <a:ext uri="{FF2B5EF4-FFF2-40B4-BE49-F238E27FC236}">
                <a16:creationId xmlns:a16="http://schemas.microsoft.com/office/drawing/2014/main" id="{539072FD-3D7A-5AF9-2725-7FE543B94789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t="17677" b="17677"/>
          <a:stretch/>
        </p:blipFill>
        <p:spPr>
          <a:xfrm>
            <a:off x="6866145" y="4464971"/>
            <a:ext cx="2665804" cy="1783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392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>
            <a:spLocks noGrp="1"/>
          </p:cNvSpPr>
          <p:nvPr>
            <p:ph type="title"/>
          </p:nvPr>
        </p:nvSpPr>
        <p:spPr>
          <a:xfrm>
            <a:off x="612493" y="1171650"/>
            <a:ext cx="44406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Lightbox Books</a:t>
            </a:r>
            <a:endParaRPr b="0" i="1" dirty="0"/>
          </a:p>
        </p:txBody>
      </p:sp>
      <p:sp>
        <p:nvSpPr>
          <p:cNvPr id="178" name="Google Shape;178;p29"/>
          <p:cNvSpPr txBox="1">
            <a:spLocks noGrp="1"/>
          </p:cNvSpPr>
          <p:nvPr>
            <p:ph type="body" idx="1"/>
          </p:nvPr>
        </p:nvSpPr>
        <p:spPr>
          <a:xfrm>
            <a:off x="609600" y="2575800"/>
            <a:ext cx="5486400" cy="13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342900" indent="-342900"/>
            <a:r>
              <a:rPr lang="en-US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Lightbox Stories from Paths to Literacy</a:t>
            </a:r>
            <a:endParaRPr dirty="0">
              <a:solidFill>
                <a:srgbClr val="0000FF"/>
              </a:solidFill>
            </a:endParaRPr>
          </a:p>
          <a:p>
            <a:pPr marL="342900" indent="-342900">
              <a:spcBef>
                <a:spcPts val="1200"/>
              </a:spcBef>
            </a:pPr>
            <a:r>
              <a:rPr lang="en-US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APH Lightbox Story Hour video</a:t>
            </a:r>
            <a:endParaRPr dirty="0">
              <a:solidFill>
                <a:srgbClr val="0000FF"/>
              </a:solidFill>
            </a:endParaRPr>
          </a:p>
        </p:txBody>
      </p:sp>
      <p:pic>
        <p:nvPicPr>
          <p:cNvPr id="180" name="Google Shape;180;p29" descr="Five plastic bottles with materials respresenting the different environments from the Going on a Bear Hunt story like water, grass, cotton ball snow, leaves and sticks, and mud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9700" y="4154850"/>
            <a:ext cx="3209400" cy="22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9" descr="Light box story for the book Jump, Frog, Jump! including the book Jump, Frog, Jump! and teacher created objects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1625" y="3210125"/>
            <a:ext cx="4051026" cy="3038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title"/>
          </p:nvPr>
        </p:nvSpPr>
        <p:spPr>
          <a:xfrm>
            <a:off x="612489" y="1161007"/>
            <a:ext cx="109791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Active Learning Books</a:t>
            </a:r>
            <a:endParaRPr b="0" dirty="0"/>
          </a:p>
        </p:txBody>
      </p:sp>
      <p:pic>
        <p:nvPicPr>
          <p:cNvPr id="186" name="Google Shape;186;p30" descr="Objects, hairbrush and brush, attached to pegboard pages mounted on a upright stand from active learning  space website." title="Pegboard book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0152" r="10160"/>
          <a:stretch/>
        </p:blipFill>
        <p:spPr>
          <a:xfrm>
            <a:off x="1375126" y="2541225"/>
            <a:ext cx="3805800" cy="32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 descr="CVI adapted pegboard book with black pegboard pages and yellow objects attached with cording from active learning spaces website." title="CVI adapted pegboard book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0037" r="5861"/>
          <a:stretch/>
        </p:blipFill>
        <p:spPr>
          <a:xfrm>
            <a:off x="6750550" y="2454600"/>
            <a:ext cx="3805799" cy="3927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9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Experience Book Kits</a:t>
            </a:r>
            <a:endParaRPr b="0" i="1" dirty="0"/>
          </a:p>
        </p:txBody>
      </p:sp>
      <p:sp>
        <p:nvSpPr>
          <p:cNvPr id="193" name="Google Shape;193;p31"/>
          <p:cNvSpPr txBox="1">
            <a:spLocks noGrp="1"/>
          </p:cNvSpPr>
          <p:nvPr>
            <p:ph type="body" idx="1"/>
          </p:nvPr>
        </p:nvSpPr>
        <p:spPr>
          <a:xfrm>
            <a:off x="612499" y="2400297"/>
            <a:ext cx="5486400" cy="38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dirty="0"/>
              <a:t>Collection of real objects that are part of an experience</a:t>
            </a:r>
            <a:endParaRPr dirty="0"/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Part of a conversation or interaction with a parent or partner</a:t>
            </a:r>
            <a:endParaRPr dirty="0"/>
          </a:p>
        </p:txBody>
      </p:sp>
      <p:pic>
        <p:nvPicPr>
          <p:cNvPr id="194" name="Google Shape;194;p31" descr="Hands exploring a page in a binder with food packaging from a cooking experience. " title="Experience book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4917" b="24917"/>
          <a:stretch/>
        </p:blipFill>
        <p:spPr>
          <a:xfrm>
            <a:off x="7235897" y="2567348"/>
            <a:ext cx="4355700" cy="274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612489" y="1171640"/>
            <a:ext cx="109791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Creating Tactile Access to Books</a:t>
            </a:r>
            <a:endParaRPr b="0" i="1" dirty="0"/>
          </a:p>
        </p:txBody>
      </p:sp>
      <p:sp>
        <p:nvSpPr>
          <p:cNvPr id="200" name="Google Shape;200;p32"/>
          <p:cNvSpPr txBox="1">
            <a:spLocks noGrp="1"/>
          </p:cNvSpPr>
          <p:nvPr>
            <p:ph type="body" idx="1"/>
          </p:nvPr>
        </p:nvSpPr>
        <p:spPr>
          <a:xfrm>
            <a:off x="609599" y="2612150"/>
            <a:ext cx="287340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342900" indent="-342900">
              <a:lnSpc>
                <a:spcPct val="115000"/>
              </a:lnSpc>
            </a:pPr>
            <a:r>
              <a:rPr lang="en-US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Literacy For All</a:t>
            </a:r>
            <a:endParaRPr sz="1800" dirty="0">
              <a:solidFill>
                <a:srgbClr val="7F7F7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indent="-3429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u="sng" dirty="0">
                <a:solidFill>
                  <a:srgbClr val="0000FF"/>
                </a:solidFill>
              </a:rPr>
              <a:t>P</a:t>
            </a:r>
            <a:r>
              <a:rPr lang="en-US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aths to Literacy</a:t>
            </a:r>
            <a:endParaRPr sz="3000" u="sng" dirty="0">
              <a:solidFill>
                <a:srgbClr val="0000FF"/>
              </a:solidFill>
            </a:endParaRPr>
          </a:p>
        </p:txBody>
      </p:sp>
      <p:pic>
        <p:nvPicPr>
          <p:cNvPr id="201" name="Google Shape;201;p32" descr="Tactile book of a tree represented by a stick with fake leaves. The ground is represented by fake grass, and the roots are represented by rope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9029" r="9037"/>
          <a:stretch/>
        </p:blipFill>
        <p:spPr>
          <a:xfrm>
            <a:off x="3644843" y="2807656"/>
            <a:ext cx="3762000" cy="251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2" descr="Board book with popsicle sticks with page numbers attached to each page for adapted page turning.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t="7432" b="7432"/>
          <a:stretch/>
        </p:blipFill>
        <p:spPr>
          <a:xfrm>
            <a:off x="7829589" y="2807653"/>
            <a:ext cx="3762000" cy="251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/>
              <a:t>Learning Objectives:</a:t>
            </a: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0" indent="0">
              <a:lnSpc>
                <a:spcPct val="100000"/>
              </a:lnSpc>
              <a:buSzPts val="2592"/>
            </a:pPr>
            <a:r>
              <a:rPr lang="en-US" sz="2400" b="1" dirty="0"/>
              <a:t>At the end of the session, learners will be able to:</a:t>
            </a:r>
            <a:endParaRPr lang="en-US" sz="2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4F07EA-3B1A-300A-BE91-4B77DA9150E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457200" lvl="0" indent="-39319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592"/>
              <a:buChar char="•"/>
            </a:pPr>
            <a:r>
              <a:rPr lang="en-US" dirty="0"/>
              <a:t>Understand the WHY behind book kits</a:t>
            </a:r>
          </a:p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592"/>
              <a:buChar char="•"/>
            </a:pPr>
            <a:r>
              <a:rPr lang="en-US" dirty="0"/>
              <a:t>Understand the concept of book kits</a:t>
            </a:r>
          </a:p>
          <a:p>
            <a:pPr marL="457200" lvl="0" indent="-3931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Char char="•"/>
            </a:pPr>
            <a:r>
              <a:rPr lang="en-US" dirty="0"/>
              <a:t>Learn to assemble book kits including supplementary materials</a:t>
            </a:r>
          </a:p>
          <a:p>
            <a:pPr marL="457200" lvl="0" indent="-3931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Char char="•"/>
            </a:pPr>
            <a:r>
              <a:rPr lang="en-US" dirty="0"/>
              <a:t>Tailor kits for different age groups and abilities</a:t>
            </a:r>
          </a:p>
          <a:p>
            <a:pPr marL="457200" lvl="0" indent="-3931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Char char="•"/>
            </a:pPr>
            <a:r>
              <a:rPr lang="en-US" dirty="0"/>
              <a:t>Explore and interact with digital tools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>
            <a:spLocks noGrp="1"/>
          </p:cNvSpPr>
          <p:nvPr>
            <p:ph type="title"/>
          </p:nvPr>
        </p:nvSpPr>
        <p:spPr>
          <a:xfrm>
            <a:off x="612500" y="1170646"/>
            <a:ext cx="10979100" cy="727200"/>
          </a:xfrm>
          <a:prstGeom prst="rect">
            <a:avLst/>
          </a:prstGeom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Adapting Print and Images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09" name="Google Shape;209;p33"/>
          <p:cNvSpPr txBox="1">
            <a:spLocks noGrp="1"/>
          </p:cNvSpPr>
          <p:nvPr>
            <p:ph type="body" idx="1"/>
          </p:nvPr>
        </p:nvSpPr>
        <p:spPr>
          <a:xfrm>
            <a:off x="606438" y="2210691"/>
            <a:ext cx="10979100" cy="3903000"/>
          </a:xfrm>
          <a:prstGeom prst="rect">
            <a:avLst/>
          </a:prstGeom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457200" lvl="0" indent="-38127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4"/>
              <a:buChar char="●"/>
            </a:pPr>
            <a:r>
              <a:rPr lang="en-US" sz="2404" dirty="0"/>
              <a:t>Image Search  </a:t>
            </a:r>
            <a:r>
              <a:rPr lang="en-US" sz="2404" dirty="0">
                <a:solidFill>
                  <a:srgbClr val="202124"/>
                </a:solidFill>
                <a:highlight>
                  <a:schemeClr val="lt1"/>
                </a:highlight>
              </a:rPr>
              <a:t>What's better JPEG or PNG?</a:t>
            </a:r>
            <a:endParaRPr sz="2404" dirty="0">
              <a:solidFill>
                <a:srgbClr val="202124"/>
              </a:solidFill>
              <a:highlight>
                <a:schemeClr val="lt1"/>
              </a:highlight>
            </a:endParaRPr>
          </a:p>
          <a:p>
            <a:pPr marL="457200" lvl="0" indent="-38127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4"/>
              <a:buChar char="●"/>
            </a:pPr>
            <a:r>
              <a:rPr lang="en-US" sz="2404" dirty="0"/>
              <a:t>Adapted print    </a:t>
            </a:r>
            <a:r>
              <a:rPr lang="en-US" sz="2404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https://roman-word-bubbling.appspot.com/</a:t>
            </a:r>
            <a:endParaRPr sz="2404" dirty="0">
              <a:solidFill>
                <a:srgbClr val="0000FF"/>
              </a:solidFill>
              <a:highlight>
                <a:schemeClr val="lt1"/>
              </a:highlight>
            </a:endParaRPr>
          </a:p>
          <a:p>
            <a:pPr indent="-381274">
              <a:lnSpc>
                <a:spcPct val="150000"/>
              </a:lnSpc>
              <a:buSzPts val="2404"/>
              <a:buFont typeface="Arial"/>
              <a:buChar char="●"/>
            </a:pPr>
            <a:r>
              <a:rPr lang="en-US" sz="2404" dirty="0">
                <a:solidFill>
                  <a:srgbClr val="202124"/>
                </a:solidFill>
                <a:highlight>
                  <a:schemeClr val="lt1"/>
                </a:highlight>
              </a:rPr>
              <a:t>Movement and Attention slide animation </a:t>
            </a:r>
            <a:r>
              <a:rPr lang="en-US" sz="2404" dirty="0">
                <a:solidFill>
                  <a:schemeClr val="tx1"/>
                </a:solidFill>
              </a:rPr>
              <a:t>(video on next slides)</a:t>
            </a:r>
            <a:endParaRPr sz="2404" dirty="0">
              <a:solidFill>
                <a:srgbClr val="202124"/>
              </a:solidFill>
              <a:highlight>
                <a:schemeClr val="lt1"/>
              </a:highlight>
            </a:endParaRPr>
          </a:p>
          <a:p>
            <a:pPr marL="457200" lvl="0" indent="-38127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4"/>
              <a:buChar char="●"/>
            </a:pPr>
            <a:r>
              <a:rPr lang="en-US" sz="2404" dirty="0">
                <a:solidFill>
                  <a:srgbClr val="202124"/>
                </a:solidFill>
                <a:highlight>
                  <a:schemeClr val="lt1"/>
                </a:highlight>
              </a:rPr>
              <a:t>Removing background </a:t>
            </a:r>
            <a:endParaRPr sz="2404" dirty="0">
              <a:solidFill>
                <a:srgbClr val="202124"/>
              </a:solidFill>
              <a:highlight>
                <a:schemeClr val="lt1"/>
              </a:highlight>
            </a:endParaRPr>
          </a:p>
          <a:p>
            <a:pPr marL="914400" lvl="1" indent="-38127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4"/>
              <a:buChar char="○"/>
            </a:pPr>
            <a:r>
              <a:rPr lang="en-US" sz="2404" dirty="0">
                <a:solidFill>
                  <a:schemeClr val="tx1"/>
                </a:solidFill>
              </a:rPr>
              <a:t>iPhone stickers (video on next slides)</a:t>
            </a:r>
          </a:p>
          <a:p>
            <a:pPr marL="914400" lvl="1" indent="-38127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4"/>
              <a:buChar char="○"/>
            </a:pPr>
            <a:r>
              <a:rPr lang="en-US" sz="2404" dirty="0" err="1">
                <a:solidFill>
                  <a:schemeClr val="tx1"/>
                </a:solidFill>
              </a:rPr>
              <a:t>Powerpoint</a:t>
            </a:r>
            <a:r>
              <a:rPr lang="en-US" sz="2404" dirty="0">
                <a:solidFill>
                  <a:schemeClr val="tx1"/>
                </a:solidFill>
              </a:rPr>
              <a:t> (video on next slides)</a:t>
            </a:r>
            <a:endParaRPr sz="2404" dirty="0">
              <a:solidFill>
                <a:schemeClr val="tx1"/>
              </a:solidFill>
            </a:endParaRPr>
          </a:p>
          <a:p>
            <a:pPr marL="914400" lvl="1" indent="-38127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4"/>
              <a:buChar char="○"/>
            </a:pPr>
            <a:r>
              <a:rPr lang="en-US" sz="2404" dirty="0"/>
              <a:t>Pic Collage app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>
          <a:extLst>
            <a:ext uri="{FF2B5EF4-FFF2-40B4-BE49-F238E27FC236}">
              <a16:creationId xmlns:a16="http://schemas.microsoft.com/office/drawing/2014/main" id="{26E3B416-1467-4CE6-F182-91BE4C4F7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>
            <a:extLst>
              <a:ext uri="{FF2B5EF4-FFF2-40B4-BE49-F238E27FC236}">
                <a16:creationId xmlns:a16="http://schemas.microsoft.com/office/drawing/2014/main" id="{241289B8-CEE0-00AD-17D3-BA7FB64105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489" y="1305389"/>
            <a:ext cx="10978994" cy="800140"/>
          </a:xfrm>
          <a:prstGeom prst="rect">
            <a:avLst/>
          </a:prstGeom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iPhone stickers, video</a:t>
            </a:r>
          </a:p>
        </p:txBody>
      </p:sp>
      <p:pic>
        <p:nvPicPr>
          <p:cNvPr id="5" name="Neils-Beckmann_Portugue_Slide 19 Video_iPhone Stickers" descr="Play video iPhone Stickers">
            <a:hlinkClick r:id="" action="ppaction://media"/>
            <a:extLst>
              <a:ext uri="{FF2B5EF4-FFF2-40B4-BE49-F238E27FC236}">
                <a16:creationId xmlns:a16="http://schemas.microsoft.com/office/drawing/2014/main" id="{63CBA22B-5B30-098E-2A37-CD6391936646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1033" y="2326407"/>
            <a:ext cx="7164387" cy="4030280"/>
          </a:xfrm>
        </p:spPr>
      </p:pic>
    </p:spTree>
    <p:extLst>
      <p:ext uri="{BB962C8B-B14F-4D97-AF65-F5344CB8AC3E}">
        <p14:creationId xmlns:p14="http://schemas.microsoft.com/office/powerpoint/2010/main" val="363582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>
          <a:extLst>
            <a:ext uri="{FF2B5EF4-FFF2-40B4-BE49-F238E27FC236}">
              <a16:creationId xmlns:a16="http://schemas.microsoft.com/office/drawing/2014/main" id="{26E3B416-1467-4CE6-F182-91BE4C4F7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>
            <a:extLst>
              <a:ext uri="{FF2B5EF4-FFF2-40B4-BE49-F238E27FC236}">
                <a16:creationId xmlns:a16="http://schemas.microsoft.com/office/drawing/2014/main" id="{241289B8-CEE0-00AD-17D3-BA7FB64105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489" y="1305389"/>
            <a:ext cx="10969912" cy="800140"/>
          </a:xfrm>
          <a:prstGeom prst="rect">
            <a:avLst/>
          </a:prstGeom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Remove Picture with PowerPoint, video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4" name="Neils-Beckmann_Portugue_Slide 19 Video_PowerPoint" descr="Play video of removing Picture with PowerPoint">
            <a:hlinkClick r:id="" action="ppaction://media"/>
            <a:extLst>
              <a:ext uri="{FF2B5EF4-FFF2-40B4-BE49-F238E27FC236}">
                <a16:creationId xmlns:a16="http://schemas.microsoft.com/office/drawing/2014/main" id="{4AFC0DF3-8BC1-8B19-960F-F21A41FDBF75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5096" y="2225843"/>
            <a:ext cx="7172047" cy="4034589"/>
          </a:xfrm>
        </p:spPr>
      </p:pic>
    </p:spTree>
    <p:extLst>
      <p:ext uri="{BB962C8B-B14F-4D97-AF65-F5344CB8AC3E}">
        <p14:creationId xmlns:p14="http://schemas.microsoft.com/office/powerpoint/2010/main" val="120727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>
          <a:extLst>
            <a:ext uri="{FF2B5EF4-FFF2-40B4-BE49-F238E27FC236}">
              <a16:creationId xmlns:a16="http://schemas.microsoft.com/office/drawing/2014/main" id="{26E3B416-1467-4CE6-F182-91BE4C4F7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>
            <a:extLst>
              <a:ext uri="{FF2B5EF4-FFF2-40B4-BE49-F238E27FC236}">
                <a16:creationId xmlns:a16="http://schemas.microsoft.com/office/drawing/2014/main" id="{241289B8-CEE0-00AD-17D3-BA7FB64105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489" y="1305389"/>
            <a:ext cx="10969912" cy="800140"/>
          </a:xfrm>
          <a:prstGeom prst="rect">
            <a:avLst/>
          </a:prstGeom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Slide Animation, video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5" name="Neils-Beckmann_Portugue_Slide 19 Video_Slide Animation" descr="Play video about Slide animation">
            <a:hlinkClick r:id="" action="ppaction://media"/>
            <a:extLst>
              <a:ext uri="{FF2B5EF4-FFF2-40B4-BE49-F238E27FC236}">
                <a16:creationId xmlns:a16="http://schemas.microsoft.com/office/drawing/2014/main" id="{E3977B53-C410-07B5-B962-BD02536A6E5D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7128" y="2306857"/>
            <a:ext cx="7092200" cy="3989671"/>
          </a:xfrm>
        </p:spPr>
      </p:pic>
    </p:spTree>
    <p:extLst>
      <p:ext uri="{BB962C8B-B14F-4D97-AF65-F5344CB8AC3E}">
        <p14:creationId xmlns:p14="http://schemas.microsoft.com/office/powerpoint/2010/main" val="33562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4"/>
          <p:cNvSpPr txBox="1">
            <a:spLocks noGrp="1"/>
          </p:cNvSpPr>
          <p:nvPr>
            <p:ph type="title"/>
          </p:nvPr>
        </p:nvSpPr>
        <p:spPr>
          <a:xfrm>
            <a:off x="612495" y="1170650"/>
            <a:ext cx="59355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A Year of Book Kits</a:t>
            </a:r>
            <a:endParaRPr b="0" i="1" dirty="0"/>
          </a:p>
        </p:txBody>
      </p:sp>
      <p:sp>
        <p:nvSpPr>
          <p:cNvPr id="215" name="Google Shape;215;p34"/>
          <p:cNvSpPr txBox="1">
            <a:spLocks noGrp="1"/>
          </p:cNvSpPr>
          <p:nvPr>
            <p:ph type="body" idx="1"/>
          </p:nvPr>
        </p:nvSpPr>
        <p:spPr>
          <a:xfrm>
            <a:off x="612500" y="2852250"/>
            <a:ext cx="59355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>
                <a:solidFill>
                  <a:srgbClr val="0000FF"/>
                </a:solidFill>
                <a:hlinkClick r:id="rId3"/>
              </a:rPr>
              <a:t>Easy Create Story Boxes</a:t>
            </a:r>
            <a:endParaRPr sz="3000" dirty="0"/>
          </a:p>
        </p:txBody>
      </p:sp>
      <p:pic>
        <p:nvPicPr>
          <p:cNvPr id="216" name="Google Shape;216;p34" descr="&quot;August: Mouse Loves School by Lauren Thompson&quot; Book, blocks, crayon, toy car, tambourine, and paint dauber on black backdrop. "/>
          <p:cNvPicPr preferRelativeResize="0"/>
          <p:nvPr/>
        </p:nvPicPr>
        <p:blipFill rotWithShape="1">
          <a:blip r:embed="rId4">
            <a:alphaModFix/>
          </a:blip>
          <a:srcRect l="33289" t="31790" r="3639" b="4348"/>
          <a:stretch/>
        </p:blipFill>
        <p:spPr>
          <a:xfrm>
            <a:off x="7099000" y="2113775"/>
            <a:ext cx="4757926" cy="413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9100" cy="1153500"/>
          </a:xfrm>
          <a:prstGeom prst="rect">
            <a:avLst/>
          </a:prstGeom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Now it’s Your Turn to Create!</a:t>
            </a:r>
            <a:endParaRPr dirty="0"/>
          </a:p>
        </p:txBody>
      </p:sp>
      <p:sp>
        <p:nvSpPr>
          <p:cNvPr id="223" name="Google Shape;223;p35"/>
          <p:cNvSpPr txBox="1">
            <a:spLocks noGrp="1"/>
          </p:cNvSpPr>
          <p:nvPr>
            <p:ph type="body" idx="1"/>
          </p:nvPr>
        </p:nvSpPr>
        <p:spPr>
          <a:xfrm>
            <a:off x="612500" y="2400301"/>
            <a:ext cx="10979100" cy="4304400"/>
          </a:xfrm>
          <a:prstGeom prst="rect">
            <a:avLst/>
          </a:prstGeom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/>
              <a:t>Your Google Slide should contain:</a:t>
            </a:r>
            <a:endParaRPr sz="26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93192" algn="l" rtl="0">
              <a:spcBef>
                <a:spcPts val="600"/>
              </a:spcBef>
              <a:spcAft>
                <a:spcPts val="0"/>
              </a:spcAft>
              <a:buSzPts val="2592"/>
              <a:buChar char="●"/>
            </a:pPr>
            <a:r>
              <a:rPr lang="en-US" dirty="0"/>
              <a:t>1 </a:t>
            </a:r>
            <a:r>
              <a:rPr lang="en-US" dirty="0" err="1"/>
              <a:t>png</a:t>
            </a:r>
            <a:r>
              <a:rPr lang="en-US" dirty="0"/>
              <a:t> image</a:t>
            </a:r>
            <a:endParaRPr dirty="0"/>
          </a:p>
          <a:p>
            <a:pPr marL="457200" lvl="0" indent="-393192" algn="l" rtl="0">
              <a:spcBef>
                <a:spcPts val="1000"/>
              </a:spcBef>
              <a:spcAft>
                <a:spcPts val="0"/>
              </a:spcAft>
              <a:buSzPts val="2592"/>
              <a:buChar char="●"/>
            </a:pPr>
            <a:r>
              <a:rPr lang="en-US" dirty="0"/>
              <a:t>2 Roman bubbled words or numbers</a:t>
            </a:r>
            <a:endParaRPr dirty="0"/>
          </a:p>
          <a:p>
            <a:pPr marL="457200" lvl="0" indent="-393192" algn="l" rtl="0">
              <a:spcBef>
                <a:spcPts val="1000"/>
              </a:spcBef>
              <a:spcAft>
                <a:spcPts val="0"/>
              </a:spcAft>
              <a:buSzPts val="2592"/>
              <a:buChar char="●"/>
            </a:pPr>
            <a:r>
              <a:rPr lang="en-US" dirty="0"/>
              <a:t>1 animation</a:t>
            </a:r>
            <a:endParaRPr dirty="0"/>
          </a:p>
          <a:p>
            <a:pPr marL="457200" lvl="0" indent="-393192" algn="l" rtl="0">
              <a:spcBef>
                <a:spcPts val="1000"/>
              </a:spcBef>
              <a:spcAft>
                <a:spcPts val="0"/>
              </a:spcAft>
              <a:buSzPts val="2592"/>
              <a:buChar char="●"/>
            </a:pPr>
            <a:r>
              <a:rPr lang="en-US" dirty="0"/>
              <a:t>Bonus points:</a:t>
            </a:r>
            <a:endParaRPr dirty="0"/>
          </a:p>
          <a:p>
            <a:pPr marL="457200" lvl="0" indent="-393192" algn="l" rtl="0">
              <a:spcBef>
                <a:spcPts val="1000"/>
              </a:spcBef>
              <a:spcAft>
                <a:spcPts val="1000"/>
              </a:spcAft>
              <a:buSzPts val="2592"/>
              <a:buChar char="●"/>
            </a:pPr>
            <a:r>
              <a:rPr lang="en-US" dirty="0"/>
              <a:t>1 image that has the background removed with </a:t>
            </a:r>
            <a:r>
              <a:rPr lang="en-US" dirty="0" err="1"/>
              <a:t>powerpoint</a:t>
            </a:r>
            <a:r>
              <a:rPr lang="en-US" dirty="0"/>
              <a:t> or other program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6"/>
          <p:cNvSpPr txBox="1">
            <a:spLocks noGrp="1"/>
          </p:cNvSpPr>
          <p:nvPr>
            <p:ph type="title"/>
          </p:nvPr>
        </p:nvSpPr>
        <p:spPr>
          <a:xfrm>
            <a:off x="612493" y="1171650"/>
            <a:ext cx="42495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Remember…</a:t>
            </a:r>
            <a:endParaRPr b="0" i="1" dirty="0"/>
          </a:p>
        </p:txBody>
      </p:sp>
      <p:sp>
        <p:nvSpPr>
          <p:cNvPr id="229" name="Google Shape;229;p36"/>
          <p:cNvSpPr txBox="1">
            <a:spLocks noGrp="1"/>
          </p:cNvSpPr>
          <p:nvPr>
            <p:ph type="body" idx="1"/>
          </p:nvPr>
        </p:nvSpPr>
        <p:spPr>
          <a:xfrm>
            <a:off x="609600" y="2773300"/>
            <a:ext cx="9954600" cy="32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342900" lvl="0" indent="-330708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Calibri"/>
              <a:buChar char="•"/>
            </a:pPr>
            <a:r>
              <a:rPr lang="en-US" dirty="0">
                <a:solidFill>
                  <a:srgbClr val="0C0C0C"/>
                </a:solidFill>
              </a:rPr>
              <a:t>To use real objects, not miniatures </a:t>
            </a:r>
            <a:endParaRPr dirty="0">
              <a:solidFill>
                <a:srgbClr val="0C0C0C"/>
              </a:solidFill>
            </a:endParaRPr>
          </a:p>
          <a:p>
            <a:pPr marL="342900" lvl="0" indent="-330708" algn="l" rtl="0"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Calibri"/>
              <a:buChar char="•"/>
            </a:pPr>
            <a:r>
              <a:rPr lang="en-US" dirty="0">
                <a:solidFill>
                  <a:srgbClr val="0C0C0C"/>
                </a:solidFill>
                <a:highlight>
                  <a:schemeClr val="lt1"/>
                </a:highlight>
              </a:rPr>
              <a:t>That tactual exploration of an object takes longer than using vision</a:t>
            </a:r>
            <a:endParaRPr dirty="0">
              <a:solidFill>
                <a:srgbClr val="0C0C0C"/>
              </a:solidFill>
              <a:highlight>
                <a:schemeClr val="lt1"/>
              </a:highlight>
            </a:endParaRPr>
          </a:p>
          <a:p>
            <a:pPr marL="342900" lvl="0" indent="-330708" algn="l" rtl="0"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Calibri"/>
              <a:buChar char="•"/>
            </a:pPr>
            <a:r>
              <a:rPr lang="en-US" dirty="0">
                <a:solidFill>
                  <a:srgbClr val="0C0C0C"/>
                </a:solidFill>
                <a:highlight>
                  <a:schemeClr val="lt1"/>
                </a:highlight>
              </a:rPr>
              <a:t>To explore parts of the object that make a whole (car wheels, doors, etc.)</a:t>
            </a:r>
            <a:endParaRPr dirty="0">
              <a:solidFill>
                <a:srgbClr val="0C0C0C"/>
              </a:solidFill>
              <a:highlight>
                <a:schemeClr val="lt1"/>
              </a:highlight>
            </a:endParaRPr>
          </a:p>
          <a:p>
            <a:pPr marL="342900" lvl="0" indent="-330708" algn="l" rtl="0"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Calibri"/>
              <a:buChar char="•"/>
            </a:pPr>
            <a:r>
              <a:rPr lang="en-US" dirty="0">
                <a:solidFill>
                  <a:srgbClr val="0C0C0C"/>
                </a:solidFill>
                <a:highlight>
                  <a:schemeClr val="lt1"/>
                </a:highlight>
              </a:rPr>
              <a:t>To be selective in object choices</a:t>
            </a:r>
            <a:endParaRPr dirty="0">
              <a:solidFill>
                <a:srgbClr val="0C0C0C"/>
              </a:solidFill>
              <a:highlight>
                <a:schemeClr val="lt1"/>
              </a:highlight>
            </a:endParaRPr>
          </a:p>
          <a:p>
            <a:pPr marL="342900" lvl="0" indent="-330708" algn="l" rtl="0"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Calibri"/>
              <a:buChar char="•"/>
            </a:pPr>
            <a:r>
              <a:rPr lang="en-US" dirty="0">
                <a:solidFill>
                  <a:srgbClr val="0C0C0C"/>
                </a:solidFill>
                <a:highlight>
                  <a:schemeClr val="lt1"/>
                </a:highlight>
              </a:rPr>
              <a:t>That not all objects must be experienced during each reading</a:t>
            </a:r>
            <a:endParaRPr dirty="0">
              <a:solidFill>
                <a:srgbClr val="0C0C0C"/>
              </a:solidFill>
              <a:highlight>
                <a:schemeClr val="lt1"/>
              </a:highlight>
            </a:endParaRPr>
          </a:p>
          <a:p>
            <a:pPr marL="342900" lvl="0" indent="-330708" algn="l" rtl="0"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Calibri"/>
              <a:buChar char="•"/>
            </a:pPr>
            <a:r>
              <a:rPr lang="en-US" dirty="0">
                <a:solidFill>
                  <a:srgbClr val="0C0C0C"/>
                </a:solidFill>
                <a:highlight>
                  <a:schemeClr val="lt1"/>
                </a:highlight>
              </a:rPr>
              <a:t>To include objects that will engage all 5 senses</a:t>
            </a:r>
            <a:endParaRPr dirty="0">
              <a:solidFill>
                <a:srgbClr val="0C0C0C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 txBox="1">
            <a:spLocks noGrp="1"/>
          </p:cNvSpPr>
          <p:nvPr>
            <p:ph type="title"/>
          </p:nvPr>
        </p:nvSpPr>
        <p:spPr>
          <a:xfrm>
            <a:off x="612494" y="1170650"/>
            <a:ext cx="5483400" cy="1153500"/>
          </a:xfrm>
          <a:prstGeom prst="rect">
            <a:avLst/>
          </a:prstGeom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Sources and Resources</a:t>
            </a:r>
            <a:endParaRPr dirty="0"/>
          </a:p>
        </p:txBody>
      </p:sp>
      <p:pic>
        <p:nvPicPr>
          <p:cNvPr id="236" name="Google Shape;236;p37" descr="QR code linked to sources and resources from Adapting Literacy slideshow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2525" y="2926500"/>
            <a:ext cx="3126975" cy="312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>
            <a:spLocks noGrp="1"/>
          </p:cNvSpPr>
          <p:nvPr>
            <p:ph type="ctrTitle"/>
          </p:nvPr>
        </p:nvSpPr>
        <p:spPr>
          <a:xfrm>
            <a:off x="606868" y="2895455"/>
            <a:ext cx="11000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01820"/>
              </a:buClr>
              <a:buSzPts val="3600"/>
              <a:buFont typeface="Calibri"/>
              <a:buNone/>
            </a:pPr>
            <a:r>
              <a:rPr lang="en-US" dirty="0"/>
              <a:t>Thank you!</a:t>
            </a:r>
            <a:endParaRPr dirty="0"/>
          </a:p>
        </p:txBody>
      </p:sp>
      <p:sp>
        <p:nvSpPr>
          <p:cNvPr id="242" name="Google Shape;242;p38"/>
          <p:cNvSpPr txBox="1">
            <a:spLocks noGrp="1"/>
          </p:cNvSpPr>
          <p:nvPr>
            <p:ph type="body" idx="1"/>
          </p:nvPr>
        </p:nvSpPr>
        <p:spPr>
          <a:xfrm>
            <a:off x="595350" y="3809850"/>
            <a:ext cx="110013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None/>
            </a:pPr>
            <a:r>
              <a:rPr lang="en-US" dirty="0"/>
              <a:t>Amy Neils,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aneils@mnscsc.org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None/>
            </a:pPr>
            <a:r>
              <a:rPr lang="en-US" dirty="0"/>
              <a:t> Holly Beckman,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hbeckmann@mnscsc.org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2"/>
              <a:buNone/>
            </a:pPr>
            <a:r>
              <a:rPr lang="en-US" dirty="0"/>
              <a:t>Kristi </a:t>
            </a:r>
            <a:r>
              <a:rPr lang="en-US" dirty="0" err="1"/>
              <a:t>Portugue</a:t>
            </a:r>
            <a:r>
              <a:rPr lang="en-US" dirty="0"/>
              <a:t>,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kportugue@mnscsc.org</a:t>
            </a:r>
            <a:endParaRPr dirty="0"/>
          </a:p>
        </p:txBody>
      </p:sp>
      <p:pic>
        <p:nvPicPr>
          <p:cNvPr id="243" name="Google Shape;243;p38" descr="Charting the Cs logo with black and blue tex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5318" y="1687630"/>
            <a:ext cx="2882436" cy="60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9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What Are Book Kits?</a:t>
            </a:r>
            <a:endParaRPr dirty="0"/>
          </a:p>
        </p:txBody>
      </p:sp>
      <p:pic>
        <p:nvPicPr>
          <p:cNvPr id="95" name="Google Shape;95;p18" descr="A Story Box is a group of collected objects to help a student experience a book. The video explains the use of a story box with students who are blind or visually impaired.&#10;Audio Described and Closed Captioned&#10;Subtitles/CC in both English &amp; Spanish. Select the desired language in settings.&#10;Subtítulos en inglés y español. Seleccione el idioma deseado en la configuración." title="Story Boxes for the Blind and Visually Impaired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0726" y="2472350"/>
            <a:ext cx="6758175" cy="380147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612489" y="1170638"/>
            <a:ext cx="10979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Why Use Book Kits?</a:t>
            </a:r>
            <a:endParaRPr dirty="0"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606450" y="2547375"/>
            <a:ext cx="10979100" cy="3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457200" lvl="0" indent="-3905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50"/>
              <a:buChar char="●"/>
            </a:pPr>
            <a:r>
              <a:rPr lang="en-US" dirty="0"/>
              <a:t>Hands-on</a:t>
            </a:r>
            <a:endParaRPr dirty="0"/>
          </a:p>
          <a:p>
            <a:pPr marL="457200" lvl="0" indent="-390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50"/>
              <a:buChar char="●"/>
            </a:pPr>
            <a:r>
              <a:rPr lang="en-US" dirty="0"/>
              <a:t>Adapted for different learning styles and preferences</a:t>
            </a:r>
            <a:endParaRPr dirty="0"/>
          </a:p>
          <a:p>
            <a:pPr marL="457200" lvl="0" indent="-390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50"/>
              <a:buChar char="●"/>
            </a:pPr>
            <a:r>
              <a:rPr lang="en-US" dirty="0"/>
              <a:t>A multi-faceted learning tool instead of a just a hard copy book</a:t>
            </a:r>
            <a:endParaRPr dirty="0"/>
          </a:p>
          <a:p>
            <a:pPr marL="457200" lvl="0" indent="-390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50"/>
              <a:buChar char="●"/>
            </a:pPr>
            <a:r>
              <a:rPr lang="en-US" dirty="0"/>
              <a:t>Increased engagement</a:t>
            </a:r>
            <a:endParaRPr dirty="0"/>
          </a:p>
          <a:p>
            <a:pPr marL="457200" lvl="0" indent="-390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50"/>
              <a:buChar char="●"/>
            </a:pPr>
            <a:r>
              <a:rPr lang="en-US" dirty="0"/>
              <a:t>Creates a deeper understanding of the story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612500" y="1170650"/>
            <a:ext cx="8683800" cy="99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Guidelines for Choosing Objects</a:t>
            </a:r>
            <a:endParaRPr b="0" dirty="0">
              <a:solidFill>
                <a:srgbClr val="7F7F7F"/>
              </a:solidFill>
            </a:endParaRPr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612500" y="2324150"/>
            <a:ext cx="9416700" cy="4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457200" lvl="0" indent="-393192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2592"/>
              <a:buChar char="●"/>
            </a:pPr>
            <a:r>
              <a:rPr lang="en-US" dirty="0">
                <a:solidFill>
                  <a:srgbClr val="333333"/>
                </a:solidFill>
                <a:highlight>
                  <a:schemeClr val="lt1"/>
                </a:highlight>
              </a:rPr>
              <a:t>Use all 5 senses, including forgotten senses of taste and smell</a:t>
            </a:r>
            <a:endParaRPr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931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92"/>
              <a:buChar char="●"/>
            </a:pPr>
            <a:r>
              <a:rPr lang="en-US" dirty="0">
                <a:solidFill>
                  <a:srgbClr val="333333"/>
                </a:solidFill>
                <a:highlight>
                  <a:schemeClr val="lt1"/>
                </a:highlight>
              </a:rPr>
              <a:t>Found around the home or in a classroom</a:t>
            </a:r>
            <a:endParaRPr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931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92"/>
              <a:buChar char="●"/>
            </a:pP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Realistic as possible</a:t>
            </a:r>
            <a:endParaRPr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931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92"/>
              <a:buChar char="●"/>
            </a:pP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Can be cleaned  </a:t>
            </a:r>
            <a:endParaRPr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931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92"/>
              <a:buChar char="●"/>
            </a:pP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Large enough for tactile discrimination</a:t>
            </a:r>
            <a:endParaRPr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931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92"/>
              <a:buChar char="●"/>
            </a:pP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Materials that provide a variety of tactile feedback</a:t>
            </a:r>
            <a:endParaRPr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-3931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92"/>
              <a:buChar char="●"/>
            </a:pP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Purchased again if they disappear from the box</a:t>
            </a:r>
            <a:endParaRPr dirty="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612494" y="1171650"/>
            <a:ext cx="5270400" cy="87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Keep in mind…</a:t>
            </a:r>
            <a:endParaRPr b="0" i="1" dirty="0"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609600" y="2215614"/>
            <a:ext cx="7666495" cy="4340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342900" lvl="0" indent="-330708" algn="l" rtl="0">
              <a:spcBef>
                <a:spcPts val="0"/>
              </a:spcBef>
              <a:spcAft>
                <a:spcPts val="1200"/>
              </a:spcAft>
              <a:buClr>
                <a:srgbClr val="0C0C0C"/>
              </a:buClr>
              <a:buSzPts val="2400"/>
              <a:buFont typeface="Calibri"/>
              <a:buChar char="●"/>
            </a:pPr>
            <a:r>
              <a:rPr lang="en-US" dirty="0">
                <a:solidFill>
                  <a:srgbClr val="0C0C0C"/>
                </a:solidFill>
              </a:rPr>
              <a:t>Use real objects, not miniatures </a:t>
            </a:r>
            <a:endParaRPr dirty="0">
              <a:solidFill>
                <a:srgbClr val="0C0C0C"/>
              </a:solidFill>
            </a:endParaRPr>
          </a:p>
          <a:p>
            <a:pPr marL="342900" lvl="0" indent="-330708" algn="l" rtl="0">
              <a:spcBef>
                <a:spcPts val="0"/>
              </a:spcBef>
              <a:spcAft>
                <a:spcPts val="1200"/>
              </a:spcAft>
              <a:buClr>
                <a:srgbClr val="0C0C0C"/>
              </a:buClr>
              <a:buSzPts val="2400"/>
              <a:buFont typeface="Calibri"/>
              <a:buChar char="●"/>
            </a:pPr>
            <a:r>
              <a:rPr lang="en-US" dirty="0">
                <a:solidFill>
                  <a:srgbClr val="0C0C0C"/>
                </a:solidFill>
                <a:highlight>
                  <a:schemeClr val="lt1"/>
                </a:highlight>
              </a:rPr>
              <a:t>Tactual exploration of an object takes longer than using vision</a:t>
            </a:r>
            <a:endParaRPr dirty="0">
              <a:solidFill>
                <a:srgbClr val="0C0C0C"/>
              </a:solidFill>
              <a:highlight>
                <a:schemeClr val="lt1"/>
              </a:highlight>
            </a:endParaRPr>
          </a:p>
          <a:p>
            <a:pPr marL="342900" lvl="0" indent="-330708" algn="l" rtl="0">
              <a:spcBef>
                <a:spcPts val="0"/>
              </a:spcBef>
              <a:spcAft>
                <a:spcPts val="1200"/>
              </a:spcAft>
              <a:buClr>
                <a:srgbClr val="0C0C0C"/>
              </a:buClr>
              <a:buSzPts val="2400"/>
              <a:buFont typeface="Calibri"/>
              <a:buChar char="●"/>
            </a:pPr>
            <a:r>
              <a:rPr lang="en-US" dirty="0">
                <a:solidFill>
                  <a:srgbClr val="0C0C0C"/>
                </a:solidFill>
                <a:highlight>
                  <a:schemeClr val="lt1"/>
                </a:highlight>
              </a:rPr>
              <a:t>Explore parts of the object that make a whole (car wheels, doors, etc.)</a:t>
            </a:r>
            <a:endParaRPr dirty="0">
              <a:solidFill>
                <a:srgbClr val="0C0C0C"/>
              </a:solidFill>
              <a:highlight>
                <a:schemeClr val="lt1"/>
              </a:highlight>
            </a:endParaRPr>
          </a:p>
          <a:p>
            <a:pPr marL="342900" lvl="0" indent="-330708" algn="l" rtl="0">
              <a:spcBef>
                <a:spcPts val="0"/>
              </a:spcBef>
              <a:spcAft>
                <a:spcPts val="1200"/>
              </a:spcAft>
              <a:buClr>
                <a:srgbClr val="0C0C0C"/>
              </a:buClr>
              <a:buSzPts val="2400"/>
              <a:buFont typeface="Calibri"/>
              <a:buChar char="●"/>
            </a:pPr>
            <a:r>
              <a:rPr lang="en-US" dirty="0">
                <a:solidFill>
                  <a:srgbClr val="0C0C0C"/>
                </a:solidFill>
                <a:highlight>
                  <a:schemeClr val="lt1"/>
                </a:highlight>
              </a:rPr>
              <a:t>Be selective in object choices</a:t>
            </a:r>
            <a:endParaRPr dirty="0">
              <a:solidFill>
                <a:srgbClr val="0C0C0C"/>
              </a:solidFill>
              <a:highlight>
                <a:schemeClr val="lt1"/>
              </a:highlight>
            </a:endParaRPr>
          </a:p>
          <a:p>
            <a:pPr marL="342900" lvl="0" indent="-330708" algn="l" rtl="0">
              <a:spcBef>
                <a:spcPts val="0"/>
              </a:spcBef>
              <a:spcAft>
                <a:spcPts val="1200"/>
              </a:spcAft>
              <a:buClr>
                <a:srgbClr val="0C0C0C"/>
              </a:buClr>
              <a:buSzPts val="2400"/>
              <a:buFont typeface="Calibri"/>
              <a:buChar char="●"/>
            </a:pPr>
            <a:r>
              <a:rPr lang="en-US" dirty="0">
                <a:solidFill>
                  <a:srgbClr val="0C0C0C"/>
                </a:solidFill>
                <a:highlight>
                  <a:schemeClr val="lt1"/>
                </a:highlight>
              </a:rPr>
              <a:t>Not all objects must be experienced during each reading</a:t>
            </a:r>
            <a:endParaRPr dirty="0">
              <a:solidFill>
                <a:srgbClr val="0C0C0C"/>
              </a:solidFill>
              <a:highlight>
                <a:schemeClr val="lt1"/>
              </a:highlight>
            </a:endParaRPr>
          </a:p>
          <a:p>
            <a:pPr marL="342900" lvl="0" indent="-330708" algn="l" rtl="0">
              <a:spcBef>
                <a:spcPts val="0"/>
              </a:spcBef>
              <a:spcAft>
                <a:spcPts val="1200"/>
              </a:spcAft>
              <a:buClr>
                <a:srgbClr val="0C0C0C"/>
              </a:buClr>
              <a:buSzPts val="2400"/>
              <a:buFont typeface="Calibri"/>
              <a:buChar char="●"/>
            </a:pPr>
            <a:r>
              <a:rPr lang="en-US" dirty="0">
                <a:solidFill>
                  <a:srgbClr val="0C0C0C"/>
                </a:solidFill>
                <a:highlight>
                  <a:schemeClr val="lt1"/>
                </a:highlight>
              </a:rPr>
              <a:t>Include objects that will engage all 5 senses</a:t>
            </a:r>
            <a:endParaRPr dirty="0">
              <a:solidFill>
                <a:srgbClr val="0C0C0C"/>
              </a:solidFill>
              <a:highlight>
                <a:schemeClr val="lt1"/>
              </a:highlight>
            </a:endParaRPr>
          </a:p>
        </p:txBody>
      </p:sp>
      <p:pic>
        <p:nvPicPr>
          <p:cNvPr id="115" name="Google Shape;115;p21" descr="Silver ca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7776" y="1566850"/>
            <a:ext cx="302895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 descr="Red toy car "/>
          <p:cNvPicPr preferRelativeResize="0"/>
          <p:nvPr/>
        </p:nvPicPr>
        <p:blipFill rotWithShape="1">
          <a:blip r:embed="rId4">
            <a:alphaModFix/>
          </a:blip>
          <a:srcRect l="17950" t="20896" r="15564" b="13348"/>
          <a:stretch/>
        </p:blipFill>
        <p:spPr>
          <a:xfrm>
            <a:off x="8797800" y="3621925"/>
            <a:ext cx="1856925" cy="183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612500" y="1170649"/>
            <a:ext cx="10979100" cy="10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Calibri"/>
              <a:buNone/>
            </a:pPr>
            <a:r>
              <a:rPr lang="en-US" dirty="0"/>
              <a:t>Steps for Creating a Book Kit for Younger Students</a:t>
            </a:r>
            <a:endParaRPr b="0" i="1" dirty="0"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xfrm>
            <a:off x="609611" y="2599422"/>
            <a:ext cx="5486400" cy="38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>
                <a:highlight>
                  <a:schemeClr val="lt1"/>
                </a:highlight>
              </a:rPr>
              <a:t>Select a book</a:t>
            </a:r>
            <a:endParaRPr dirty="0">
              <a:highlight>
                <a:schemeClr val="lt1"/>
              </a:highlight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>
                <a:highlight>
                  <a:schemeClr val="lt1"/>
                </a:highlight>
              </a:rPr>
              <a:t>Choose key items involving all 5 senses</a:t>
            </a:r>
            <a:endParaRPr dirty="0">
              <a:highlight>
                <a:schemeClr val="lt1"/>
              </a:highlight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>
                <a:highlight>
                  <a:schemeClr val="lt1"/>
                </a:highlight>
              </a:rPr>
              <a:t>Develop questions from the book</a:t>
            </a:r>
            <a:endParaRPr dirty="0">
              <a:highlight>
                <a:schemeClr val="lt1"/>
              </a:highlight>
            </a:endParaRPr>
          </a:p>
        </p:txBody>
      </p:sp>
      <p:pic>
        <p:nvPicPr>
          <p:cNvPr id="123" name="Google Shape;123;p22" descr="Jump, Frog, Jump! Book kit including the book Jump, Frog, Jump!, a bowl of water, a container with dirt, a frog, a fly, and a baske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471" t="21674" r="10353" b="22012"/>
          <a:stretch/>
        </p:blipFill>
        <p:spPr>
          <a:xfrm>
            <a:off x="6260899" y="2599425"/>
            <a:ext cx="5486403" cy="275295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 descr="Charlie and Chocolate Factory book kit including a a golden ticket, chocolate bar, stuffed squirrel, glasses, bottle of water and pop rocks, and a recording device."/>
          <p:cNvSpPr txBox="1">
            <a:spLocks noGrp="1"/>
          </p:cNvSpPr>
          <p:nvPr>
            <p:ph type="title"/>
          </p:nvPr>
        </p:nvSpPr>
        <p:spPr>
          <a:xfrm>
            <a:off x="612500" y="1170649"/>
            <a:ext cx="10979100" cy="1028400"/>
          </a:xfrm>
          <a:prstGeom prst="rect">
            <a:avLst/>
          </a:prstGeom>
        </p:spPr>
        <p:txBody>
          <a:bodyPr spcFirstLastPara="1" wrap="square" lIns="0" tIns="182875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Steps for Creating a Book Kit </a:t>
            </a:r>
            <a:r>
              <a:rPr lang="en-US" sz="31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 Older Students</a:t>
            </a:r>
            <a:endParaRPr dirty="0"/>
          </a:p>
        </p:txBody>
      </p:sp>
      <p:sp>
        <p:nvSpPr>
          <p:cNvPr id="130" name="Google Shape;130;p23"/>
          <p:cNvSpPr txBox="1">
            <a:spLocks noGrp="1"/>
          </p:cNvSpPr>
          <p:nvPr>
            <p:ph type="body" idx="1"/>
          </p:nvPr>
        </p:nvSpPr>
        <p:spPr>
          <a:xfrm>
            <a:off x="616975" y="2422425"/>
            <a:ext cx="7039188" cy="3804375"/>
          </a:xfrm>
          <a:prstGeom prst="rect">
            <a:avLst/>
          </a:prstGeom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Select a book</a:t>
            </a:r>
            <a:endParaRPr sz="1800" dirty="0"/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Choose key items involving all 5 senses</a:t>
            </a:r>
            <a:endParaRPr sz="1800" dirty="0"/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Create a chapter summary; print, images, or braille</a:t>
            </a:r>
            <a:endParaRPr sz="1800" dirty="0"/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Develop questions</a:t>
            </a:r>
            <a:endParaRPr dirty="0"/>
          </a:p>
        </p:txBody>
      </p:sp>
      <p:pic>
        <p:nvPicPr>
          <p:cNvPr id="131" name="Google Shape;131;p23" descr="Charlie and the Chocolate Factory book kit including the book, a small stuffed squirrel, a pack of gum, a chocolate bar, a gold ticket, a pair of glasses, and a recording device."/>
          <p:cNvPicPr preferRelativeResize="0"/>
          <p:nvPr/>
        </p:nvPicPr>
        <p:blipFill rotWithShape="1">
          <a:blip r:embed="rId3">
            <a:alphaModFix/>
          </a:blip>
          <a:srcRect l="8865" t="22421" r="8510" b="18806"/>
          <a:stretch/>
        </p:blipFill>
        <p:spPr>
          <a:xfrm>
            <a:off x="8000672" y="2422424"/>
            <a:ext cx="4010949" cy="380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title"/>
          </p:nvPr>
        </p:nvSpPr>
        <p:spPr>
          <a:xfrm>
            <a:off x="423150" y="1142996"/>
            <a:ext cx="10979100" cy="803100"/>
          </a:xfrm>
          <a:prstGeom prst="rect">
            <a:avLst/>
          </a:prstGeom>
        </p:spPr>
        <p:txBody>
          <a:bodyPr spcFirstLastPara="1" wrap="square" lIns="0" tIns="182875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Practice Using AI </a:t>
            </a:r>
            <a:endParaRPr dirty="0"/>
          </a:p>
        </p:txBody>
      </p:sp>
      <p:sp>
        <p:nvSpPr>
          <p:cNvPr id="138" name="Google Shape;138;p24"/>
          <p:cNvSpPr txBox="1">
            <a:spLocks noGrp="1"/>
          </p:cNvSpPr>
          <p:nvPr>
            <p:ph type="body" idx="1"/>
          </p:nvPr>
        </p:nvSpPr>
        <p:spPr>
          <a:xfrm>
            <a:off x="609600" y="2083200"/>
            <a:ext cx="9184500" cy="4533900"/>
          </a:xfrm>
          <a:prstGeom prst="rect">
            <a:avLst/>
          </a:prstGeom>
        </p:spPr>
        <p:txBody>
          <a:bodyPr spcFirstLastPara="1" wrap="square" lIns="2743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>
                <a:solidFill>
                  <a:srgbClr val="0000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Chat GPT</a:t>
            </a:r>
            <a:endParaRPr sz="1800" b="1" dirty="0">
              <a:solidFill>
                <a:srgbClr val="0000CC"/>
              </a:solidFill>
            </a:endParaRPr>
          </a:p>
          <a:p>
            <a:pPr marL="457200" lvl="0" indent="-393192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92"/>
              <a:buChar char="●"/>
            </a:pPr>
            <a:r>
              <a:rPr lang="en-US" dirty="0"/>
              <a:t>Choose a book</a:t>
            </a:r>
            <a:endParaRPr sz="1800" dirty="0"/>
          </a:p>
          <a:p>
            <a:pPr marL="457200" lvl="0" indent="-393192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92"/>
              <a:buChar char="●"/>
            </a:pPr>
            <a:r>
              <a:rPr lang="en-US" dirty="0"/>
              <a:t>Create a prompt-refine/expand the prompt as needed </a:t>
            </a:r>
            <a:endParaRPr sz="1800" dirty="0"/>
          </a:p>
          <a:p>
            <a:pPr marL="457200" lvl="0" indent="-393192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92"/>
              <a:buChar char="●"/>
            </a:pPr>
            <a:r>
              <a:rPr lang="en-US" dirty="0"/>
              <a:t>Create a list of 5+ objects, utilizing all 5 senses, from the book </a:t>
            </a:r>
            <a:endParaRPr sz="1800" dirty="0"/>
          </a:p>
          <a:p>
            <a:pPr marL="457200" lvl="0" indent="-393192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92"/>
              <a:buChar char="●"/>
            </a:pPr>
            <a:r>
              <a:rPr lang="en-US" dirty="0"/>
              <a:t>Create a chapter summary at a specific grade level</a:t>
            </a:r>
            <a:endParaRPr sz="1800" dirty="0"/>
          </a:p>
          <a:p>
            <a:pPr marL="457200" lvl="0" indent="-393192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92"/>
              <a:buChar char="●"/>
            </a:pPr>
            <a:r>
              <a:rPr lang="en-US" dirty="0"/>
              <a:t>Create comprehension questions and answers from each chapter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ntegral">
  <a:themeElements>
    <a:clrScheme name="Custom 1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CC"/>
      </a:hlink>
      <a:folHlink>
        <a:srgbClr val="2F54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AW xmlns="http://www.net-centric.com/PAWPP">
  <Shape xmlns="" ID="tBvUfMRGYJBe2CNzt5qHih4DBKQ=" pdftag="H1" artifact="_x0030_" isBookmarkSet="yes" bookmark="yes" Order="_x0031_"/>
  <Shape xmlns="" ID="i+ENVRzeN5lTfrVZFgTU1u3zOGw=" pdftag="P" isBookmarkSet="no" bookmark="no" Order="_x0033_"/>
  <Shape xmlns="" ID="uCj4i5xfdPodJCQK20u/0hTqg+s=" pdftag="P" isBookmarkSet="no" bookmark="no" Order="_x0032_"/>
  <Shape xmlns="" ID="RJ71/T1gcjBW9uEFqa0SpLKAYrw=" isBookmarkSet="yes" bookmark="yes" pdftag="H2" artifact="_x0030_" Order="_x0031_"/>
  <Shape xmlns="" ID="lmKHgK5UEfnYFPSb/+jDtpqYNpo=" Order="_x0032_" pdftag="P" isBookmarkSet="no" bookmark="no"/>
  <Shape xmlns="" ID="/XS5i+S4LyhG9Ne9VXsokqghkQc=" isBookmarkSet="yes" bookmark="yes" pdftag="H2" artifact="_x0030_" Order="_x0031_"/>
  <Shape xmlns="" ID="VGsoaYsP+YHMNSYyEEakJKormYA=" formula="no" pdftag="Figure" inline="no" artifact="_x0030_" isBookmarkSet="no" bookmark="no" Order="_x0032_" validate="no" Lang=""/>
  <Shape xmlns="" ID="ZhcHc0RKcxqQZYGz8z2SZm47ob4=" isBookmarkSet="yes" bookmark="yes" pdftag="H2" artifact="_x0030_" Order="_x0031_"/>
  <Shape xmlns="" ID="m12vxsyth2L0+4+Cgr/3zfhpgdA=" pdftag="P" isBookmarkSet="no" bookmark="no" Order="_x0032_"/>
  <Shape xmlns="" ID="XuJi+WY8mok5BJcneuGgsg7TaP0=" isBookmarkSet="yes" bookmark="yes" pdftag="H2" artifact="_x0030_" Order="_x0031_"/>
  <Shape xmlns="" ID="pbCjt0oDPDXWXnl5vHcIhAY8Efw=" pdftag="P" isBookmarkSet="no" bookmark="no" Order="_x0032_"/>
  <Shape xmlns="" ID="WCCD+aRDqJ2KWNRKiArZraVPFKU=" isBookmarkSet="yes" bookmark="yes" pdftag="H2" artifact="_x0030_" Order="_x0031_"/>
  <Shape xmlns="" ID="nMwayjC8A+GiogxLyRIAd6aYR8U=" pdftag="P" isBookmarkSet="no" bookmark="no" Order="_x0033_"/>
  <Shape xmlns="" ID="b0XiWHhFZDaTc/scW5Z4BWHwFrc=" formula="no" pdftag="Figure" artifact="_x0030_" inline="no" isBookmarkSet="no" bookmark="no" Order="_x0032_" validate="no" Lang=""/>
  <Shape xmlns="" ID="6+X/2I78LcGdIjs+KwG4LYvTn60=" artifact="_x0030_" formula="no" pdftag="Figure" isBookmarkSet="no" bookmark="no" Order="_x0034_" validate="no" Lang=""/>
  <Shape xmlns="" ID="jfLWpsnu/I56qQybx2phWPRowlg=" isBookmarkSet="yes" bookmark="yes" pdftag="H2" artifact="_x0030_" Order="_x0031_"/>
  <Shape xmlns="" ID="0gFvqQx2j2s3SVb8IEJA2m46TR4=" pdftag="P" isBookmarkSet="no" bookmark="no" Order="_x0032_"/>
  <Shape xmlns="" ID="RwCogs3fGBYhPHryOobynY/5koM=" artifact="_x0030_" formula="no" pdftag="Figure" isBookmarkSet="no" bookmark="no" Order="_x0033_" validate="no" Lang=""/>
  <Shape xmlns="" ID="PLGp8Z615VanFctrnXyofHFryf4=" isBookmarkSet="yes" bookmark="yes" pdftag="H2" artifact="_x0030_" Order="_x0031_"/>
  <Shape xmlns="" ID="xwaenabe0TVQmLRTMz2px1Aub+M=" pdftag="P" isBookmarkSet="no" bookmark="no" Order="_x0032_"/>
  <Shape xmlns="" ID="nHm1J3d00BZJn2H4EbxN8qRRzxE=" artifact="_x0030_" formula="no" pdftag="Figure" isBookmarkSet="no" bookmark="no" Order="_x0033_" validate="no" Lang=""/>
  <Shape xmlns="" ID="ez7lG/z2zKi++sDkFAiuERHAAzQ=" isBookmarkSet="yes" bookmark="yes" pdftag="H2" artifact="_x0030_" Order="_x0031_"/>
  <Shape xmlns="" ID="1RlVPEHqLXSAUvLeAOgMgL1Vmdw=" pdftag="P" isBookmarkSet="no" bookmark="no" Order="_x0032_"/>
  <Shape xmlns="" ID="LPDzlSINqpCg3B+czw7i9nLZSEM=" isBookmarkSet="yes" bookmark="yes" pdftag="H2" artifact="_x0030_" Order="_x0031_"/>
  <Shape xmlns="" ID="QugK5/f8LqM2x4ng2jiSdGAWswQ=" pdftag="P" isBookmarkSet="no" bookmark="no" Order="_x0032_"/>
  <Shape xmlns="" ID="A6AGnONyEyCVuFA0rxtPfVBhi0o=" Order="_x0032_" pdftag="P" isBookmarkSet="no"/>
  <Shape xmlns="" ID="LYdk4wI6kubLzz3hdDIeNCZ1VeM=" artifact="_x0030_" formula="no" pdftag="Figure" Order="_x0034_" validate="yes" isBookmarkSet="no"/>
  <Shape xmlns="" ID="t93ThxTWarpfnbqoSU4dkx7vnL4=" isBookmarkSet="yes" bookmark="yes" pdftag="H2" artifact="_x0030_" Order="_x0031_"/>
  <Shape xmlns="" ID="H0PmezawjDw4rcuykErjGWs1gUk=" pdftag="P" isBookmarkSet="no" bookmark="no" Order="_x0032_"/>
  <Shape xmlns="" ID="4qlAGkWsFObpIqsLJx/UQhcBiLI=" artifact="_x0030_" formula="no" pdftag="Figure" isBookmarkSet="no" bookmark="no" Order="_x0033_" validate="no" Lang=""/>
  <Shape xmlns="" ID="aiY3vxsZn2dyP72XyW7kCPUD0QA=" isBookmarkSet="yes" bookmark="yes" pdftag="H2" artifact="_x0030_" Order="_x0031_"/>
  <Shape xmlns="" ID="gee1KnFBE+cvIn24Fqk48HjX1Zs=" pdftag="P" isBookmarkSet="no" bookmark="no" Order="_x0032_"/>
  <Shape xmlns="" ID="SnJjNc6JlrWJ01Bje0LfjTgPlCo=" artifact="_x0030_" formula="no" pdftag="Figure" isBookmarkSet="no" bookmark="no" Order="_x0033_" validate="no" Lang=""/>
  <Shape xmlns="" ID="zBMFHatz+ZJ83JBUaC8pfY1Afto=" artifact="_x0030_" formula="no" pdftag="Figure" isBookmarkSet="no" bookmark="no" Order="_x0034_" validate="no" Lang=""/>
  <Shape xmlns="" ID="u86zjZNAtGVUsAMmm2uBhhCsLZQ=" pdftag="H2" isBookmarkSet="no" bookmark="yes" Order="_x0031_"/>
  <Shape xmlns="" ID="jBQdpZYoWlDyiXqejv3Z2rpYKpY=" artifact="_x0030_" formula="no" pdftag="Figure" isBookmarkSet="no" bookmark="no" Order="_x0032_" validate="no" Lang=""/>
  <Shape xmlns="" ID="3+1RjgvmrctIK09Mygms7QICdbA=" isBookmarkSet="yes" bookmark="yes" pdftag="H2" artifact="_x0030_" Order="_x0031_"/>
  <Shape xmlns="" ID="2C8gInYV8ajHqF+53jiI1y8o3zM=" pdftag="P" isBookmarkSet="no" bookmark="no" Order="_x0033_"/>
  <Shape xmlns="" ID="X1kxTEOjjyuvUElqJz+8YwO7rmA=" artifact="_x0030_" formula="no" pdftag="Figure" validate="yes" isBookmarkSet="no" bookmark="no" Order="_x0034_"/>
  <Shape xmlns="" ID="nDqBXIz95e6jClZWyBWVzAMaWPA=" artifact="_x0030_" formula="no" pdftag="Figure" validate="yes" isBookmarkSet="no" bookmark="no" Order="_x0032_"/>
  <Shape xmlns="" ID="bQtcrssy0UQdy8FACc5+6MHppYI=" Order="_x0031_" isBookmarkSet="yes" bookmark="no" pdftag="_x005B_Artifact_x005D_" artifact="_x0031_"/>
  <Shape xmlns="" ID="NT4gEvkXNt1etRUGghWpsIWgOb8=" pdftag="P" isBookmarkSet="no" bookmark="no" Order="_x0032_"/>
  <Shape xmlns="" ID="qtIFeUBK/uZohQ0kkXR3v7teCyY=" artifact="_x0030_" formula="no" pdftag="Figure" validate="yes" isBookmarkSet="no" bookmark="no" Order="_x0032_"/>
  <Shape xmlns="" ID="QoiF/buGkOwSuCm0cA/dXHFA8gw=" artifact="_x0030_" formula="no" pdftag="Figure" validate="yes" isBookmarkSet="no" bookmark="no" Order="_x0033_"/>
  <Shape xmlns="" ID="0vzmZC8L0RUMlRNe5k0gIX/8rLw=" isBookmarkSet="yes" bookmark="yes" pdftag="H2" artifact="_x0030_" Order="_x0031_"/>
  <Shape xmlns="" ID="H5Rc/SCTe6wIvx1DGprq6DGXql4=" pdftag="P" isBookmarkSet="no" bookmark="no" Order="_x0032_"/>
  <Shape xmlns="" ID="sjK7MglIOnErTMSV27faMpoZQac=" artifact="_x0030_" formula="no" pdftag="Figure" isBookmarkSet="no" bookmark="no" Order="_x0033_" validate="no" Lang=""/>
  <Shape xmlns="" ID="mb/RQcn+p07eAvdkSPjWZmYROMc=" artifact="_x0030_" formula="no" pdftag="Figure" isBookmarkSet="no" bookmark="no" Order="_x0034_" validate="no" Lang=""/>
  <Shape xmlns="" ID="ISD9eXiaCB5gVIN2+1IQKpUekmw=" isBookmarkSet="yes" bookmark="yes" pdftag="H2" artifact="_x0030_" Order="_x0031_"/>
  <Shape xmlns="" ID="VVzP0kvOvgFPPqeQVwoHCG/7zcA=" artifact="_x0030_" formula="no" pdftag="Figure" isBookmarkSet="no" bookmark="no" Order="_x0032_" validate="no" Lang=""/>
  <Shape xmlns="" ID="NhLMOmoc9rZnLqWc8Rg+tBdQADE=" artifact="_x0030_" formula="no" pdftag="Figure" isBookmarkSet="no" bookmark="no" Order="_x0033_" validate="no" Lang=""/>
  <Shape xmlns="" ID="akz75lsr+E8FbBMDicJk0/FNugY=" isBookmarkSet="yes" bookmark="yes" pdftag="H2" artifact="_x0030_" Order="_x0031_"/>
  <Shape xmlns="" ID="D8E50ZT2+7lU+H5hsL7EmfC8amU=" pdftag="P" isBookmarkSet="no" bookmark="no" Order="_x0032_"/>
  <Shape xmlns="" ID="bqzeSayTlnod0LxHs2+EmoUmCfY=" artifact="_x0030_" formula="no" pdftag="Figure" isBookmarkSet="no" bookmark="no" Order="_x0033_" validate="no" Lang=""/>
  <Shape xmlns="" ID="4rltufpwbt3XOMBPAaq+lf6eMjA=" isBookmarkSet="yes" bookmark="yes" pdftag="H2" artifact="_x0030_" Order="_x0031_"/>
  <Shape xmlns="" ID="+uUS6Y0AMltURuBSdF0x1J5CqqI=" pdftag="P" isBookmarkSet="no" bookmark="no" Order="_x0032_"/>
  <Shape xmlns="" ID="ofumrWK2TwP6U4naJwagUA6N5mk=" artifact="_x0030_" formula="no" pdftag="Figure" isBookmarkSet="no" bookmark="no" Order="_x0033_" validate="no" Lang=""/>
  <Shape xmlns="" ID="SeRwZ98bOwAqB/L+Fx887toRQXk=" artifact="_x0030_" formula="no" pdftag="Figure" isBookmarkSet="no" bookmark="no" Order="_x0034_" validate="no" Lang=""/>
  <Shape xmlns="" ID="jkZrL6FomNMr0fpH5gmvDmhIuGU=" isBookmarkSet="yes" bookmark="yes" pdftag="H2" artifact="_x0030_" Order="_x0031_"/>
  <Shape xmlns="" ID="mx20C2/ZJNuK49cF8WzT5FgNSUU=" pdftag="P" isBookmarkSet="no" bookmark="no" Order="_x0032_"/>
  <Shape xmlns="" ID="77y0GzGtifRTdFEqW4wZ4/ORyKc=" isBookmarkSet="yes" bookmark="yes" pdftag="H3" artifact="_x0030_" Order="_x0031_"/>
  <Shape xmlns="" ID="EobhQS0yxsu25FG6bV3tpsbrhPo=" artifact="_x0030_" formula="no" pdftag="Figure" isBookmarkSet="no" bookmark="no" Order="_x0032_" validate="no" Lang=""/>
  <Shape xmlns="" ID="MNzBV+1CyI3s9S5inRokI8kqMVw=" isBookmarkSet="yes" bookmark="yes" pdftag="H3" artifact="_x0030_" Order="_x0031_"/>
  <Shape xmlns="" ID="HoJ5ub9qSK3Kuu2uF6sUazm7CtU=" artifact="_x0030_" formula="no" pdftag="Figure" isBookmarkSet="no" bookmark="no" Order="_x0032_" validate="no" Lang=""/>
  <Shape xmlns="" ID="fg5n4q1V250RBKlkjVSLK7tHchM=" isBookmarkSet="yes" bookmark="yes" pdftag="H3" artifact="_x0030_" Order="_x0031_"/>
  <Shape xmlns="" ID="mUVWNeOQf0Z+TC2ILLU6270vi28=" artifact="_x0030_" formula="no" pdftag="Figure" isBookmarkSet="no" bookmark="no" Order="_x0032_" validate="no" Lang=""/>
  <Shape xmlns="" ID="BKw2l2kuN1Km/J9764E2aHgMqsA=" isBookmarkSet="yes" bookmark="yes" pdftag="H2" artifact="_x0030_" Order="_x0031_"/>
  <Shape xmlns="" ID="xPOdMxnIocWS4kDXY66P5RZECKU=" pdftag="P" isBookmarkSet="no" bookmark="no" Order="_x0032_"/>
  <Shape xmlns="" ID="rHw8+Kq5A0/OJ1BDS1UURHlNzUE=" artifact="_x0030_" formula="no" pdftag="Figure" isBookmarkSet="no" bookmark="no" Order="_x0033_" validate="no" Lang=""/>
  <Shape xmlns="" ID="w3fO+BFxp/Mow6REKMg0a8bQr74=" isBookmarkSet="yes" bookmark="yes" pdftag="H2" artifact="_x0030_" Order="_x0031_"/>
  <Shape xmlns="" ID="HPsm0koLlZBcpBjU0Q8gMNneZs0=" pdftag="P" isBookmarkSet="no" bookmark="no" Order="_x0032_"/>
  <Shape xmlns="" ID="hxM4RTiMtGpzyZ5fxxO7o2yZ/GQ=" isBookmarkSet="yes" bookmark="yes" pdftag="H2" artifact="_x0030_" Order="_x0031_"/>
  <Shape xmlns="" ID="YcJ8cWsaFm3R0EbPTswlQESmXQE=" pdftag="P" isBookmarkSet="no" bookmark="no" Order="_x0032_"/>
  <Shape xmlns="" ID="QaJEuCHqosefhNpYzT1jrLauxLc=" isBookmarkSet="yes" bookmark="yes" pdftag="H2" artifact="_x0030_" Order="_x0031_"/>
  <Shape xmlns="" ID="w5KfDXJUc/Q+wYllaWsjkh6Vyhc=" artifact="_x0030_" formula="no" pdftag="Figure" isBookmarkSet="no" bookmark="no" Order="_x0032_" validate="no" Lang=""/>
  <Shape xmlns="" ID="cQtXqZKZwRnIy3TXQLOXr0QizGk=" isBookmarkSet="yes" bookmark="yes" pdftag="H2" artifact="_x0030_" Order="_x0032_"/>
  <Shape xmlns="" ID="/43ltrHhYfbdQ2RaP22zl6XszVU=" pdftag="P" isBookmarkSet="no" bookmark="no" Order="_x0033_"/>
  <Shape xmlns="" ID="srsiCj3Gw0Ctd8BaljvF3a7MQrk=" formula="no" pdftag="Figure" inline="no" artifact="_x0030_" isBookmarkSet="no" bookmark="no" Order="_x0031_" validate="no" Lang=""/>
  <HyperLink xmlns="" ID="VGsoaYsP+YHMNSYyEEakJKormYA=" plainAltText="http:_x002F__x002F_www.youtube.com_x002F_watch_x003F_v_x003D_iRpuAKCG0_w" language=""/>
  <HyperLink xmlns="" ID="1RlVPEHqLXSAUvLeAOgMgL1Vmdw=-162805400769.59843_167.6299" plainAltText="Chat_x0020_GPT" Lang=""/>
  <HyperLink xmlns="" ID="QugK5/f8LqM2x4ng2jiSdGAWswQ=-163668317097.17905_194.3403" plainAltText="Sherlock_x0020_Center" Lang=""/>
  <HyperLink xmlns="" ID="QugK5/f8LqM2x4ng2jiSdGAWswQ=-174422091897.17905_251.9403" plainAltText="Chapel_x0020_Hill_x0020_Snippets" Lang=""/>
  <HyperLink xmlns="" ID="H0PmezawjDw4rcuykErjGWs1gUk=5502298896.82669_192.5982" plainAltText="YouTube-Planting_x0020_a_x0020_Rainbow" Lang=""/>
  <HyperLink xmlns="" ID="H0PmezawjDw4rcuykErjGWs1gUk=-90392667196.82669_250.1982" plainAltText="Monarch_x0020_Reader" Lang=""/>
  <HyperLink xmlns="" ID="H0PmezawjDw4rcuykErjGWs1gUk=-21346572296.82669_319.7982" plainAltText="Bookshare" Lang=""/>
  <HyperLink xmlns="" ID="gee1KnFBE+cvIn24Fqk48HjX1Zs=28405947696.3504_198.9764" plainAltText="CVI_x0020_Book_x0020_Nook" Lang=""/>
  <HyperLink xmlns="" ID="gee1KnFBE+cvIn24Fqk48HjX1Zs=113179726496.3504_242.1764" plainAltText="YouTube-example" Lang=""/>
  <HyperLink xmlns="" ID="gee1KnFBE+cvIn24Fqk48HjX1Zs=-163668317096.3504_297.3764" plainAltText="Sherlock_x0020_Center" Lang=""/>
  <HyperLink xmlns="" ID="gee1KnFBE+cvIn24Fqk48HjX1Zs=-90392667196.3504_352.5764" plainAltText="Monarch_x0020_Reader" Lang=""/>
  <HyperLink xmlns="" ID="2C8gInYV8ajHqF+53jiI1y8o3zM=162887898196.59843_206.4173" plainAltText="Monarch_x0020_Reader_x0020_example" Lang=""/>
  <HyperLink xmlns="" ID="2C8gInYV8ajHqF+53jiI1y8o3zM=-67106760796.59843_235.2173" plainAltText="Tarheel_x0020_Gameplay" Lang=""/>
  <HyperLink xmlns="" ID="2C8gInYV8ajHqF+53jiI1y8o3zM=-21346572296.59843_276.0173" plainAltText="Bookshare" Lang=""/>
  <HyperLink xmlns="" ID="2C8gInYV8ajHqF+53jiI1y8o3zM=-2039271271132.5984_316.8173" plainAltText="Help_x0020_Kidz_x0020_Learn" Lang=""/>
  <HyperLink xmlns="" ID="2C8gInYV8ajHqF+53jiI1y8o3zM=1457951720132.5984_398.4173" plainAltText="StoryOnline" Lang=""/>
  <HyperLink xmlns="" ID="NT4gEvkXNt1etRUGghWpsIWgOb8=686597935101.1291_247.2065" plainAltText="Roy_x0020_the_x0020_zebra" Lang=""/>
  <HyperLink xmlns="" ID="NT4gEvkXNt1etRUGghWpsIWgOb8=69649726101.1291_291.2065" plainAltText="Tarheel_x0020_Reader" Lang=""/>
  <HyperLink xmlns="" ID="NT4gEvkXNt1etRUGghWpsIWgOb8=123956806101.1291_335.2065" plainAltText="Other_x0020_options" Lang=""/>
  <HyperLink xmlns="" ID="NT4gEvkXNt1etRUGghWpsIWgOb8=910506928124.1791_379.2065" plainAltText="Story_x0020_Place" Lang=""/>
  <HyperLink xmlns="" ID="H5Rc/SCTe6wIvx1DGprq6DGXql4=92179400496.59843_206.4173" plainAltText="Lightbox_x0020_Stories_x0020_from_x0020_Paths_x0020_to_x0020_Literacy" Lang=""/>
  <HyperLink xmlns="" ID="H5Rc/SCTe6wIvx1DGprq6DGXql4=133445548496.59843_235.2173" plainAltText="APH_x0020_Lightbox_x0020_Story_x0020_Hour_x0020_video" Lang=""/>
  <HyperLink xmlns="" ID="+uUS6Y0AMltURuBSdF0x1J5CqqI=-47047309796.59834_209.2795" plainAltText="Literacy_x0020_For_x0020_All" Lang=""/>
  <HyperLink xmlns="" ID="+uUS6Y0AMltURuBSdF0x1J5CqqI=-758430444108.9734_242.3995" plainAltText="aths_x0020_to_x0020_Literacy" Lang=""/>
  <HyperLink xmlns="" ID="mx20C2/ZJNuK49cF8WzT5FgNSUU=1959872088262.5995_220.9436" plainAltText="https:_x002F__x002F_roman-word-bubbling.appspot.com_x002F_" Lang=""/>
  <HyperLink xmlns="" ID="xPOdMxnIocWS4kDXY66P5RZECKU=94006319269.82677_228.185" plainAltText="Easy_x0020_Create_x0020_Story_x0020_Boxes" Lang=""/>
  <HyperLink xmlns="" ID="/43ltrHhYfbdQ2RaP22zl6XszVU=-126562805449.75_332.3866" plainAltText="aneils_x0040_mnscsc.org" Lang=""/>
  <HyperLink xmlns="" ID="/43ltrHhYfbdQ2RaP22zl6XszVU=1299545666447.125_361.1866" plainAltText="hbeckmann_x0040_mnscsc.org" Lang=""/>
  <HyperLink xmlns="" ID="/43ltrHhYfbdQ2RaP22zl6XszVU=1753395019451.185_389.9866" plainAltText="kportugue_x0040_mnscsc.org" language="" Lang=""/>
  <SubText xmlns="" ID="VGsoaYsP+YHMNSYyEEakJKormYA=" ActualText=""/>
  <SubText xmlns="" ID="srsiCj3Gw0Ctd8BaljvF3a7MQrk=" ActualText=""/>
  <SubText xmlns="" ID="b0XiWHhFZDaTc/scW5Z4BWHwFrc=" ActualText=""/>
  <SubText xmlns="" ID="6+X/2I78LcGdIjs+KwG4LYvTn60=" ActualText=""/>
  <SubText xmlns="" ID="RwCogs3fGBYhPHryOobynY/5koM=" ActualText=""/>
  <SubText xmlns="" ID="nHm1J3d00BZJn2H4EbxN8qRRzxE=" ActualText=""/>
  <SubText xmlns="" ID="LYdk4wI6kubLzz3hdDIeNCZ1VeM=" ActualText=""/>
  <SubText xmlns="" ID="4qlAGkWsFObpIqsLJx/UQhcBiLI=" ActualText=""/>
  <SubText xmlns="" ID="SnJjNc6JlrWJ01Bje0LfjTgPlCo=" ActualText=""/>
  <SubText xmlns="" ID="zBMFHatz+ZJ83JBUaC8pfY1Afto=" ActualText=""/>
  <SubText xmlns="" ID="jBQdpZYoWlDyiXqejv3Z2rpYKpY=" ActualText=""/>
  <SubText xmlns="" ID="X1kxTEOjjyuvUElqJz+8YwO7rmA=" ActualText=""/>
  <SubText xmlns="" ID="nDqBXIz95e6jClZWyBWVzAMaWPA=" ActualText=""/>
  <SubText xmlns="" ID="qtIFeUBK/uZohQ0kkXR3v7teCyY=" ActualText=""/>
  <SubText xmlns="" ID="QoiF/buGkOwSuCm0cA/dXHFA8gw=" ActualText=""/>
  <SubText xmlns="" ID="sjK7MglIOnErTMSV27faMpoZQac=" ActualText=""/>
  <SubText xmlns="" ID="mb/RQcn+p07eAvdkSPjWZmYROMc=" ActualText=""/>
  <SubText xmlns="" ID="VVzP0kvOvgFPPqeQVwoHCG/7zcA=" ActualText=""/>
  <SubText xmlns="" ID="NhLMOmoc9rZnLqWc8Rg+tBdQADE=" ActualText=""/>
  <SubText xmlns="" ID="bqzeSayTlnod0LxHs2+EmoUmCfY=" ActualText=""/>
  <SubText xmlns="" ID="ofumrWK2TwP6U4naJwagUA6N5mk=" ActualText=""/>
  <SubText xmlns="" ID="SeRwZ98bOwAqB/L+Fx887toRQXk=" ActualText=""/>
  <SubText xmlns="" ID="EobhQS0yxsu25FG6bV3tpsbrhPo=" ActualText=""/>
  <SubText xmlns="" ID="HoJ5ub9qSK3Kuu2uF6sUazm7CtU=" ActualText=""/>
  <SubText xmlns="" ID="mUVWNeOQf0Z+TC2ILLU6270vi28=" ActualText=""/>
  <SubText xmlns="" ID="rHw8+Kq5A0/OJ1BDS1UURHlNzUE=" ActualText=""/>
  <SubText xmlns="" ID="w5KfDXJUc/Q+wYllaWsjkh6Vyhc=" ActualText=""/>
  <Shape xmlns="" ID="1rlW2fd5icUDVVn/nItq9o87U2g=" isBookmarkSet="yes" bookmark="yes" pdftag="H3" artifact="_x0030_" Order="_x0032_"/>
  <Shape xmlns="" ID="qKBo9HVtUt/X7CKS6M+0PcI+3FA=" pdftag="P" isBookmarkSet="no" bookmark="no" Order="_x0033_"/>
  <Shape xmlns="" ID="QUP5wnwsCZjZUOwlMMuvZ7lc5Ic=" pdftag="P" isBookmarkSet="no" bookmark="no" Order="_x0033_"/>
  <Shape xmlns="" ID="FbXhP1/qrpvtrAA1UxAEGwHl0zY=" pdftag="Figure" isBookmarkSet="no" bookmark="no" Order="_x0034_" validate="no" artifact="_x0030_" formula="no" Lang=""/>
  <Shape xmlns="" ID="zdsZG8joYbx3seEts3NGk41mUgY=" pdftag="" Order="_x0034_" validate="no" artifact="_x0030_" Lang="" formula="no" bookmark="no"/>
  <Shape xmlns="" ID="ttzBtTyQqKPoJIwKdO3OUqDbfLM=" pdftag="" Order="_x0032_" validate="no" artifact="_x0030_" Lang="" formula="no" bookmark="no"/>
  <Shape xmlns="" ID="Eu3pG/BoPO47AolgxhPLMP9GPBQ=" pdftag="" Order="_x0031_" validate="no" artifact="_x0030_" Lang="" formula="no" bookmark="no"/>
  <Shape xmlns="" ID="jL8uJ2CavtGk8dV9HMdowciUxE8=" pdftag="" Order="_x0033_" validate="no" artifact="_x0030_" Lang="" formula="no" bookmark="no"/>
  <SubText xmlns="" ID="FbXhP1/qrpvtrAA1UxAEGwHl0zY=" ActualText=""/>
  <SubText xmlns="" ID="zdsZG8joYbx3seEts3NGk41mUgY=" ActualText=""/>
  <SubText xmlns="" ID="ttzBtTyQqKPoJIwKdO3OUqDbfLM=" ActualText=""/>
  <SubText xmlns="" ID="Eu3pG/BoPO47AolgxhPLMP9GPBQ=" ActualText=""/>
  <SubText xmlns="" ID="jL8uJ2CavtGk8dV9HMdowciUxE8=" ActualText=""/>
</PAW>
</file>

<file path=customXml/itemProps1.xml><?xml version="1.0" encoding="utf-8"?>
<ds:datastoreItem xmlns:ds="http://schemas.openxmlformats.org/officeDocument/2006/customXml" ds:itemID="{A890B980-0B82-4E8E-AE08-3FAA9894DDF8}">
  <ds:schemaRefs>
    <ds:schemaRef ds:uri="http://www.net-centric.com/PAWPP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707</Words>
  <Application>Microsoft Office PowerPoint</Application>
  <PresentationFormat>Widescreen</PresentationFormat>
  <Paragraphs>140</Paragraphs>
  <Slides>28</Slides>
  <Notes>28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Source Sans Pro</vt:lpstr>
      <vt:lpstr>Courier New</vt:lpstr>
      <vt:lpstr>Arial</vt:lpstr>
      <vt:lpstr>Twentieth Century</vt:lpstr>
      <vt:lpstr>Calibri</vt:lpstr>
      <vt:lpstr>Noto Sans Symbols</vt:lpstr>
      <vt:lpstr>Integral</vt:lpstr>
      <vt:lpstr>Reading Beyond Boundaries: Adapted Literacy for All Ages and Learners</vt:lpstr>
      <vt:lpstr>Learning Objectives:</vt:lpstr>
      <vt:lpstr>What Are Book Kits?</vt:lpstr>
      <vt:lpstr>Why Use Book Kits?</vt:lpstr>
      <vt:lpstr>Guidelines for Choosing Objects</vt:lpstr>
      <vt:lpstr>Keep in mind…</vt:lpstr>
      <vt:lpstr>Steps for Creating a Book Kit for Younger Students</vt:lpstr>
      <vt:lpstr>Steps for Creating a Book Kit for Older Students</vt:lpstr>
      <vt:lpstr>Practice Using AI </vt:lpstr>
      <vt:lpstr>Adapted Chapter Books</vt:lpstr>
      <vt:lpstr>Audio Book Kits</vt:lpstr>
      <vt:lpstr>Cortical Vision Impairment Adapted Books</vt:lpstr>
      <vt:lpstr>Cortical Vision Impairment Adapted Books, video</vt:lpstr>
      <vt:lpstr>Switch Adapted Books</vt:lpstr>
      <vt:lpstr>Switch Adapted Books Cont.</vt:lpstr>
      <vt:lpstr>Lightbox Books</vt:lpstr>
      <vt:lpstr>Active Learning Books</vt:lpstr>
      <vt:lpstr>Experience Book Kits</vt:lpstr>
      <vt:lpstr>Creating Tactile Access to Books</vt:lpstr>
      <vt:lpstr>Adapting Print and Images</vt:lpstr>
      <vt:lpstr>iPhone stickers, video</vt:lpstr>
      <vt:lpstr>Remove Picture with PowerPoint, video</vt:lpstr>
      <vt:lpstr>Slide Animation, video</vt:lpstr>
      <vt:lpstr>A Year of Book Kits</vt:lpstr>
      <vt:lpstr>Now it’s Your Turn to Create!</vt:lpstr>
      <vt:lpstr>Remember…</vt:lpstr>
      <vt:lpstr>Sources and Resources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Beyond Boundaries:Adapted Literacy for All Ages and Learners</dc:title>
  <dc:creator>Charting the Cs Conference 2025</dc:creator>
  <cp:lastModifiedBy>Shuyin Maciel</cp:lastModifiedBy>
  <cp:revision>42</cp:revision>
  <dcterms:modified xsi:type="dcterms:W3CDTF">2025-04-28T15:13:37Z</dcterms:modified>
</cp:coreProperties>
</file>