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2"/>
  </p:sldMasterIdLst>
  <p:notesMasterIdLst>
    <p:notesMasterId r:id="rId16"/>
  </p:notesMasterIdLst>
  <p:handoutMasterIdLst>
    <p:handoutMasterId r:id="rId17"/>
  </p:handoutMasterIdLst>
  <p:sldIdLst>
    <p:sldId id="256" r:id="rId3"/>
    <p:sldId id="257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14" r:id="rId14"/>
    <p:sldId id="33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E1FF"/>
    <a:srgbClr val="FFFFFF"/>
    <a:srgbClr val="5DCDFF"/>
    <a:srgbClr val="0055A5"/>
    <a:srgbClr val="E73E30"/>
    <a:srgbClr val="0156A6"/>
    <a:srgbClr val="000000"/>
    <a:srgbClr val="FF6666"/>
    <a:srgbClr val="9900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153" autoAdjust="0"/>
    <p:restoredTop sz="86510" autoAdjust="0"/>
  </p:normalViewPr>
  <p:slideViewPr>
    <p:cSldViewPr snapToGrid="0" snapToObjects="1">
      <p:cViewPr varScale="1">
        <p:scale>
          <a:sx n="113" d="100"/>
          <a:sy n="113" d="100"/>
        </p:scale>
        <p:origin x="708" y="8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napToObjects="1" showGuides="1">
      <p:cViewPr varScale="1">
        <p:scale>
          <a:sx n="100" d="100"/>
          <a:sy n="100" d="100"/>
        </p:scale>
        <p:origin x="4590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7C4C17C-7E7C-4FEC-B62C-2EC79CF227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7C075B-BE3D-49D9-B36A-CFDC1E1A6A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FF0176-442A-4234-91CF-68DD85B022D0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51D5B-9ACC-4F7A-8FFF-434578E311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B73B81-98C8-47F4-8EE3-2D536C2469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64E2B-7E83-4383-8FC0-C0783385D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64382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7FB6F2-8A5C-9647-8FAA-4ADC82379097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6E53C-B540-F24C-A49E-7383CF25F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609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4022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641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899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7977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573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2</a:t>
            </a:fld>
            <a:endParaRPr lang="en-US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29D0CA62-9028-43B2-9310-F1551553E0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728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877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768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358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54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349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2368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6E53C-B540-F24C-A49E-7383CF25FB5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88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 - Opening slide: Space for logo, title and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1">
            <a:extLst>
              <a:ext uri="{FF2B5EF4-FFF2-40B4-BE49-F238E27FC236}">
                <a16:creationId xmlns:a16="http://schemas.microsoft.com/office/drawing/2014/main" id="{268ABC62-F64E-D086-ED93-155009BB10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92161" y="1676418"/>
            <a:ext cx="2938120" cy="4571982"/>
          </a:xfrm>
          <a:prstGeom prst="rect">
            <a:avLst/>
          </a:prstGeom>
          <a:gradFill flip="none" rotWithShape="1">
            <a:gsLst>
              <a:gs pos="0">
                <a:srgbClr val="9FE1FF"/>
              </a:gs>
              <a:gs pos="10000">
                <a:srgbClr val="FFFFFF"/>
              </a:gs>
              <a:gs pos="71000">
                <a:srgbClr val="FFFFFF"/>
              </a:gs>
              <a:gs pos="83000">
                <a:srgbClr val="93DEFF"/>
              </a:gs>
              <a:gs pos="100000">
                <a:srgbClr val="FFFFFF"/>
              </a:gs>
            </a:gsLst>
            <a:lin ang="16200000" scaled="1"/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2D87F21-D903-5709-3966-995AF1EA1B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4157" y="1156648"/>
            <a:ext cx="8192942" cy="1907022"/>
          </a:xfrm>
        </p:spPr>
        <p:txBody>
          <a:bodyPr lIns="0" tIns="457200" anchor="ctr">
            <a:noAutofit/>
          </a:bodyPr>
          <a:lstStyle>
            <a:lvl1pPr algn="l">
              <a:defRPr sz="3600" spc="200" baseline="0">
                <a:solidFill>
                  <a:srgbClr val="10182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90423-9E1A-DCF3-4D90-27023E53B3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14156" y="3180472"/>
            <a:ext cx="8193643" cy="2534528"/>
          </a:xfrm>
          <a:prstGeom prst="rect">
            <a:avLst/>
          </a:prstGeo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2400"/>
            </a:lvl1pPr>
            <a:lvl2pPr marL="228600" indent="0">
              <a:buNone/>
              <a:defRPr sz="2400"/>
            </a:lvl2pPr>
            <a:lvl3pPr marL="457200" indent="0">
              <a:buNone/>
              <a:defRPr sz="2400"/>
            </a:lvl3pPr>
            <a:lvl4pPr marL="457200" indent="0">
              <a:buNone/>
              <a:defRPr sz="2400"/>
            </a:lvl4pPr>
            <a:lvl5pPr marL="628650" indent="0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BD0D09D0-A39B-4E1A-D5AF-76A6E256820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2075" y="2891912"/>
            <a:ext cx="2938463" cy="2534528"/>
          </a:xfrm>
        </p:spPr>
        <p:txBody>
          <a:bodyPr/>
          <a:lstStyle>
            <a:lvl1pPr marL="0" indent="0">
              <a:buNone/>
              <a:defRPr sz="2400"/>
            </a:lvl1pPr>
            <a:lvl2pPr marL="228600" indent="0">
              <a:buNone/>
              <a:defRPr sz="2400"/>
            </a:lvl2pPr>
            <a:lvl3pPr marL="457200" indent="0">
              <a:buNone/>
              <a:defRPr sz="2400"/>
            </a:lvl3pPr>
            <a:lvl4pPr marL="457200" indent="0">
              <a:buNone/>
              <a:defRPr sz="2400"/>
            </a:lvl4pPr>
            <a:lvl5pPr marL="628650" indent="0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Picture Placeholder 1" descr="Picture 1">
            <a:extLst>
              <a:ext uri="{FF2B5EF4-FFF2-40B4-BE49-F238E27FC236}">
                <a16:creationId xmlns:a16="http://schemas.microsoft.com/office/drawing/2014/main" id="{234AE102-9263-0CD6-27C1-191F0255C16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77782" y="1156648"/>
            <a:ext cx="2852755" cy="146626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8411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84" userDrawn="1">
          <p15:clr>
            <a:srgbClr val="FBAE40"/>
          </p15:clr>
        </p15:guide>
        <p15:guide id="2" pos="39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- Title and blank 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61007"/>
            <a:ext cx="10978994" cy="1181100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3" descr="Place holder for 1 big graphic placed on the center.">
            <a:extLst>
              <a:ext uri="{FF2B5EF4-FFF2-40B4-BE49-F238E27FC236}">
                <a16:creationId xmlns:a16="http://schemas.microsoft.com/office/drawing/2014/main" id="{F1284B52-48E4-B7CE-253A-20E8A8B831D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1" y="2535022"/>
            <a:ext cx="10981882" cy="3713377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31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6 - Title and blank space for a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61007"/>
            <a:ext cx="10978994" cy="1181100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Media Placeholder 3" descr="Place holder for media, video (1) placed on the center.">
            <a:extLst>
              <a:ext uri="{FF2B5EF4-FFF2-40B4-BE49-F238E27FC236}">
                <a16:creationId xmlns:a16="http://schemas.microsoft.com/office/drawing/2014/main" id="{05CBB458-4522-04DE-D2A9-BC0C25E7A78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2397209" y="2400300"/>
            <a:ext cx="7377113" cy="3848100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650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6 - Title and blank space for a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61007"/>
            <a:ext cx="10978994" cy="1181100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able Placeholder 6" descr="Place holder for a table placed on the center.">
            <a:extLst>
              <a:ext uri="{FF2B5EF4-FFF2-40B4-BE49-F238E27FC236}">
                <a16:creationId xmlns:a16="http://schemas.microsoft.com/office/drawing/2014/main" id="{539594D5-2EA1-8308-878B-20FF6928A325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612775" y="2400300"/>
            <a:ext cx="10979150" cy="3848100"/>
          </a:xfrm>
          <a:ln w="190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408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6 - Title and blank space for a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61007"/>
            <a:ext cx="10978994" cy="1181100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Chart Placeholder 3" descr="Place holder for a chart placed on the center.">
            <a:extLst>
              <a:ext uri="{FF2B5EF4-FFF2-40B4-BE49-F238E27FC236}">
                <a16:creationId xmlns:a16="http://schemas.microsoft.com/office/drawing/2014/main" id="{FC5B6137-9B9E-E32D-B202-DB998E6988FE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609600" y="2400300"/>
            <a:ext cx="10982325" cy="3848100"/>
          </a:xfrm>
          <a:ln w="190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181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- Closing slide: space for logo at top, title and body text 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2D87F21-D903-5709-3966-995AF1EA1B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6868" y="2895455"/>
            <a:ext cx="11000232" cy="914400"/>
          </a:xfrm>
        </p:spPr>
        <p:txBody>
          <a:bodyPr anchor="ctr">
            <a:noAutofit/>
          </a:bodyPr>
          <a:lstStyle>
            <a:lvl1pPr algn="ctr">
              <a:defRPr sz="3600" spc="200" baseline="0">
                <a:solidFill>
                  <a:srgbClr val="10182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0EE3E1A-3892-12C4-CD2F-B776ED7BD2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6425" y="3810000"/>
            <a:ext cx="11001375" cy="2438400"/>
          </a:xfrm>
          <a:prstGeom prst="rect">
            <a:avLst/>
          </a:prstGeom>
        </p:spPr>
        <p:txBody>
          <a:bodyPr/>
          <a:lstStyle>
            <a:lvl1pPr marL="0" indent="0" algn="ctr">
              <a:buSzPct val="108000"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3624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- Title and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2CE71DD-D39E-430D-92BA-5FB446CDB3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2488" y="2421566"/>
            <a:ext cx="10978994" cy="3903034"/>
          </a:xfrm>
          <a:prstGeom prst="rect">
            <a:avLst/>
          </a:prstGeom>
        </p:spPr>
        <p:txBody>
          <a:bodyPr lIns="274320"/>
          <a:lstStyle>
            <a:lvl1pPr marL="342900" indent="-342900" algn="l">
              <a:buSzPct val="108000"/>
              <a:buFont typeface="Arial" panose="020B0604020202020204" pitchFamily="34" charset="0"/>
              <a:buChar char="•"/>
              <a:defRPr sz="2400"/>
            </a:lvl1pPr>
            <a:lvl2pPr marL="571500" indent="-342900" algn="l">
              <a:buClr>
                <a:srgbClr val="003399"/>
              </a:buClr>
              <a:buSzPct val="80000"/>
              <a:buFont typeface="Courier New" panose="02070309020205020404" pitchFamily="49" charset="0"/>
              <a:buChar char="o"/>
              <a:defRPr sz="2400"/>
            </a:lvl2pPr>
            <a:lvl3pPr marL="800100" indent="-342900" algn="l">
              <a:buClr>
                <a:srgbClr val="001689"/>
              </a:buClr>
              <a:buSzPct val="100000"/>
              <a:buFont typeface="Arial" panose="020B0604020202020204" pitchFamily="34" charset="0"/>
              <a:buChar char="•"/>
              <a:defRPr sz="2400"/>
            </a:lvl3pPr>
            <a:lvl4pPr>
              <a:defRPr sz="2400"/>
            </a:lvl4pPr>
            <a:lvl5pPr marL="914400" indent="-285750" algn="l">
              <a:buClr>
                <a:srgbClr val="003399"/>
              </a:buClr>
              <a:buSzPct val="60000"/>
              <a:buFont typeface="Courier New" panose="02070309020205020404" pitchFamily="49" charset="0"/>
              <a:buChar char="o"/>
              <a:defRPr sz="2400"/>
            </a:lvl5pPr>
            <a:lvl6pPr marL="1143000" indent="-342900" algn="l">
              <a:buClr>
                <a:srgbClr val="003399"/>
              </a:buClr>
              <a:buSzPct val="90000"/>
              <a:buFont typeface="Arial" panose="020B0604020202020204" pitchFamily="34" charset="0"/>
              <a:buChar char="•"/>
              <a:defRPr sz="24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 - Title, space for logo at the top and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90" y="1170638"/>
            <a:ext cx="7889956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2CE71DD-D39E-430D-92BA-5FB446CDB3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2488" y="2421566"/>
            <a:ext cx="10978994" cy="3826834"/>
          </a:xfrm>
          <a:prstGeom prst="rect">
            <a:avLst/>
          </a:prstGeom>
        </p:spPr>
        <p:txBody>
          <a:bodyPr lIns="274320"/>
          <a:lstStyle>
            <a:lvl1pPr marL="342900" indent="-342900" algn="l">
              <a:buSzPct val="108000"/>
              <a:buFont typeface="Arial" panose="020B0604020202020204" pitchFamily="34" charset="0"/>
              <a:buChar char="•"/>
              <a:defRPr sz="2400"/>
            </a:lvl1pPr>
            <a:lvl2pPr marL="571500" indent="-342900" algn="l">
              <a:buClr>
                <a:srgbClr val="003399"/>
              </a:buClr>
              <a:buSzPct val="80000"/>
              <a:buFont typeface="Courier New" panose="02070309020205020404" pitchFamily="49" charset="0"/>
              <a:buChar char="o"/>
              <a:defRPr sz="2400"/>
            </a:lvl2pPr>
            <a:lvl3pPr marL="800100" indent="-342900" algn="l">
              <a:buClr>
                <a:srgbClr val="001689"/>
              </a:buClr>
              <a:buSzPct val="100000"/>
              <a:buFont typeface="Arial" panose="020B0604020202020204" pitchFamily="34" charset="0"/>
              <a:buChar char="•"/>
              <a:defRPr sz="2400"/>
            </a:lvl3pPr>
            <a:lvl4pPr>
              <a:defRPr sz="2400"/>
            </a:lvl4pPr>
            <a:lvl5pPr marL="914400" indent="-285750" algn="l">
              <a:buClr>
                <a:srgbClr val="003399"/>
              </a:buClr>
              <a:buSzPct val="60000"/>
              <a:buFont typeface="Courier New" panose="02070309020205020404" pitchFamily="49" charset="0"/>
              <a:buChar char="o"/>
              <a:defRPr sz="2400"/>
            </a:lvl5pPr>
            <a:lvl6pPr marL="1143000" indent="-342900" algn="l">
              <a:buClr>
                <a:srgbClr val="003399"/>
              </a:buClr>
              <a:buSzPct val="90000"/>
              <a:buFont typeface="Arial" panose="020B0604020202020204" pitchFamily="34" charset="0"/>
              <a:buChar char="•"/>
              <a:defRPr sz="24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4" name="Picture Placeholder 3" descr="Place holder for small graphic placed at the top-right of the title.">
            <a:extLst>
              <a:ext uri="{FF2B5EF4-FFF2-40B4-BE49-F238E27FC236}">
                <a16:creationId xmlns:a16="http://schemas.microsoft.com/office/drawing/2014/main" id="{66E67016-BAD6-636F-268F-C2AAE673601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495432" y="1168400"/>
            <a:ext cx="2095500" cy="1154113"/>
          </a:xfrm>
          <a:ln w="190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84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- Title, body text, space for graphics on the right s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3331945-340A-0FFE-E00E-E953F83F0E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6974" y="2422422"/>
            <a:ext cx="5486400" cy="3825978"/>
          </a:xfrm>
        </p:spPr>
        <p:txBody>
          <a:bodyPr/>
          <a:lstStyle>
            <a:lvl1pPr marL="342900" indent="-342900">
              <a:buSzPct val="108000"/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0"/>
            <a:endParaRPr lang="en-US" dirty="0"/>
          </a:p>
        </p:txBody>
      </p:sp>
      <p:sp>
        <p:nvSpPr>
          <p:cNvPr id="3" name="Picture Placeholder 3" descr="Place holder for graphic placed on the right side of the content box.">
            <a:extLst>
              <a:ext uri="{FF2B5EF4-FFF2-40B4-BE49-F238E27FC236}">
                <a16:creationId xmlns:a16="http://schemas.microsoft.com/office/drawing/2014/main" id="{61709074-C458-EBDC-E8E7-ED3647E2FFA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235897" y="2567348"/>
            <a:ext cx="4355586" cy="2742304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16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 - Title, body text (bigger), space for 2 graphics on the right s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1640"/>
            <a:ext cx="10978994" cy="1159834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732466-BF6C-643A-FCF7-1F74CBFDF8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6974" y="2422422"/>
            <a:ext cx="8561860" cy="3825978"/>
          </a:xfrm>
        </p:spPr>
        <p:txBody>
          <a:bodyPr/>
          <a:lstStyle>
            <a:lvl1pPr marL="342900" indent="-342900">
              <a:buSzPct val="108000"/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3" name="Picture Placeholder 3" descr="Place holder 1 for 1 small graphic placed on the right side of the content box, Place holder for graphic placed on the right side of the content box, column 1, row 1.">
            <a:extLst>
              <a:ext uri="{FF2B5EF4-FFF2-40B4-BE49-F238E27FC236}">
                <a16:creationId xmlns:a16="http://schemas.microsoft.com/office/drawing/2014/main" id="{7B3BAD8A-461A-92C5-A48B-030E89E94FC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832678" y="2535023"/>
            <a:ext cx="1724152" cy="1153461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5" name="Picture Placeholder 3" descr="Place holder 2 for 1 small graphic placed on the right side of the content box, column 1, row 2.">
            <a:extLst>
              <a:ext uri="{FF2B5EF4-FFF2-40B4-BE49-F238E27FC236}">
                <a16:creationId xmlns:a16="http://schemas.microsoft.com/office/drawing/2014/main" id="{4ADD3FB1-531D-992B-BB31-9A4D677D5E1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850874" y="3877976"/>
            <a:ext cx="1724152" cy="1153461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6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- Title, body text, space for graphics on the right s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3331945-340A-0FFE-E00E-E953F83F0E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6974" y="2422422"/>
            <a:ext cx="5486400" cy="3825978"/>
          </a:xfrm>
        </p:spPr>
        <p:txBody>
          <a:bodyPr/>
          <a:lstStyle>
            <a:lvl1pPr marL="342900" indent="-342900">
              <a:buSzPct val="108000"/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0"/>
            <a:endParaRPr lang="en-US" dirty="0"/>
          </a:p>
        </p:txBody>
      </p:sp>
      <p:sp>
        <p:nvSpPr>
          <p:cNvPr id="3" name="Picture Placeholder 3" descr="Place holder 1 for 1 small graphic placed on the right side of the content box, column 1.">
            <a:extLst>
              <a:ext uri="{FF2B5EF4-FFF2-40B4-BE49-F238E27FC236}">
                <a16:creationId xmlns:a16="http://schemas.microsoft.com/office/drawing/2014/main" id="{61709074-C458-EBDC-E8E7-ED3647E2FFA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028596" y="2535023"/>
            <a:ext cx="1724152" cy="1153461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4" name="Picture Placeholder 3" descr="Place holder for graphic placed on the right side of the content box, column 2">
            <a:extLst>
              <a:ext uri="{FF2B5EF4-FFF2-40B4-BE49-F238E27FC236}">
                <a16:creationId xmlns:a16="http://schemas.microsoft.com/office/drawing/2014/main" id="{F3511A5F-68FD-FF76-C581-E992D19DFA8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05581" y="2548671"/>
            <a:ext cx="1724152" cy="1153461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5" name="Picture Placeholder 3" descr="Place holder 2 for 1 small graphic placed on the right side of the content box, column 1.">
            <a:extLst>
              <a:ext uri="{FF2B5EF4-FFF2-40B4-BE49-F238E27FC236}">
                <a16:creationId xmlns:a16="http://schemas.microsoft.com/office/drawing/2014/main" id="{ACDA6B86-7D4E-9235-738A-1D7C3F89F06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046792" y="3877976"/>
            <a:ext cx="1724152" cy="1153461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6" name="Picture Placeholder 3" descr="Place holder 4 for 1 small graphic placed on the right side of the content box, Place holder for graphic placed on the right side of the content box, column 2.">
            <a:extLst>
              <a:ext uri="{FF2B5EF4-FFF2-40B4-BE49-F238E27FC236}">
                <a16:creationId xmlns:a16="http://schemas.microsoft.com/office/drawing/2014/main" id="{6582B32A-D1EF-11E4-ED7C-62E283CCD96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09545" y="3873389"/>
            <a:ext cx="1724152" cy="1153461"/>
          </a:xfrm>
          <a:ln w="1270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23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- Title and 2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A6CF40A-55C8-B613-31A8-8994A27899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2407674"/>
            <a:ext cx="5291328" cy="3840726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3399"/>
              </a:buClr>
              <a:buSzPct val="108000"/>
              <a:buFont typeface="Arial" panose="020B0604020202020204" pitchFamily="34" charset="0"/>
              <a:buChar char="•"/>
              <a:defRPr sz="2400"/>
            </a:lvl1pPr>
            <a:lvl2pPr>
              <a:defRPr sz="2400"/>
            </a:lvl2pPr>
            <a:lvl3pPr>
              <a:defRPr sz="2400"/>
            </a:lvl3pPr>
            <a:lvl4pPr marL="914400" indent="-285750"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03EA198-7A13-1A9A-E33F-C44F336092A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91263" y="2408488"/>
            <a:ext cx="5300662" cy="3839912"/>
          </a:xfrm>
          <a:prstGeom prst="rect">
            <a:avLst/>
          </a:prstGeom>
        </p:spPr>
        <p:txBody>
          <a:bodyPr/>
          <a:lstStyle>
            <a:lvl1pPr>
              <a:buSzPct val="108000"/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5011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- Title, 2 subtitles, 2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0B9B7C0-9CB2-5247-86BD-7ADF7C37B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332" y="2412683"/>
            <a:ext cx="5280596" cy="583735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5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A6CF40A-55C8-B613-31A8-8994A27899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3071958"/>
            <a:ext cx="5291328" cy="317644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3399"/>
              </a:buClr>
              <a:buSzPct val="108000"/>
              <a:buFont typeface="Arial" panose="020B0604020202020204" pitchFamily="34" charset="0"/>
              <a:buChar char="•"/>
              <a:defRPr sz="2400"/>
            </a:lvl1pPr>
            <a:lvl2pPr>
              <a:defRPr sz="2400"/>
            </a:lvl2pPr>
            <a:lvl3pPr>
              <a:defRPr sz="2400"/>
            </a:lvl3pPr>
            <a:lvl4pPr marL="914400" indent="-285750"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A0D039-2EB3-08DF-EC1F-C26716E1E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91074" y="2412683"/>
            <a:ext cx="5283770" cy="583735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5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03EA198-7A13-1A9A-E33F-C44F336092A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91263" y="3072592"/>
            <a:ext cx="5300662" cy="3175808"/>
          </a:xfrm>
          <a:prstGeom prst="rect">
            <a:avLst/>
          </a:prstGeom>
        </p:spPr>
        <p:txBody>
          <a:bodyPr/>
          <a:lstStyle>
            <a:lvl1pPr>
              <a:buSzPct val="108000"/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27378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b - Title, subtitle and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89" y="1170638"/>
            <a:ext cx="10978994" cy="1153461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0B9B7C0-9CB2-5247-86BD-7ADF7C37B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332" y="2412683"/>
            <a:ext cx="10968260" cy="583735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5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A6CF40A-55C8-B613-31A8-8994A27899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599" y="3071958"/>
            <a:ext cx="10978993" cy="317644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3399"/>
              </a:buClr>
              <a:buSzPct val="108000"/>
              <a:buFont typeface="Arial" panose="020B0604020202020204" pitchFamily="34" charset="0"/>
              <a:buChar char="•"/>
              <a:defRPr sz="2400"/>
            </a:lvl1pPr>
            <a:lvl2pPr>
              <a:defRPr sz="2400"/>
            </a:lvl2pPr>
            <a:lvl3pPr>
              <a:defRPr sz="2400"/>
            </a:lvl3pPr>
            <a:lvl4pPr marL="914400" indent="-285750"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271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2949" y="1174805"/>
            <a:ext cx="10972800" cy="1143093"/>
          </a:xfrm>
          <a:prstGeom prst="rect">
            <a:avLst/>
          </a:prstGeom>
        </p:spPr>
        <p:txBody>
          <a:bodyPr vert="horz" lIns="0" tIns="18288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949" y="2423160"/>
            <a:ext cx="10972799" cy="3825240"/>
          </a:xfrm>
          <a:prstGeom prst="rect">
            <a:avLst/>
          </a:prstGeom>
        </p:spPr>
        <p:txBody>
          <a:bodyPr vert="horz" lIns="274320" tIns="45720" rIns="4572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7" name="Arrow: Right 6" hidden="1">
            <a:extLst>
              <a:ext uri="{FF2B5EF4-FFF2-40B4-BE49-F238E27FC236}">
                <a16:creationId xmlns:a16="http://schemas.microsoft.com/office/drawing/2014/main" id="{C8196219-F9FA-43AF-8C08-4862AF621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12286311" y="3724"/>
            <a:ext cx="766751" cy="1133856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Arrow: Right 3" hidden="1">
            <a:extLst>
              <a:ext uri="{FF2B5EF4-FFF2-40B4-BE49-F238E27FC236}">
                <a16:creationId xmlns:a16="http://schemas.microsoft.com/office/drawing/2014/main" id="{19C48AA6-DA71-507A-44EF-8C9EDDF86B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856873" y="-933"/>
            <a:ext cx="766751" cy="1133856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0461DD-C021-61DE-80E7-67AA7CE4F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1548677" y="6528872"/>
            <a:ext cx="606252" cy="30777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fld id="{E87E798C-1626-44D4-9BFF-3156840017C8}" type="slidenum">
              <a:rPr lang="en-US" sz="1400" b="0" smtClean="0">
                <a:latin typeface="Calibri" panose="020F0502020204030204" pitchFamily="34" charset="0"/>
                <a:cs typeface="Calibri" panose="020F0502020204030204" pitchFamily="34" charset="0"/>
              </a:rPr>
              <a:pPr algn="ctr"/>
              <a:t>‹#›</a:t>
            </a:fld>
            <a:endParaRPr lang="en-US" sz="1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Arrow: Right 10" hidden="1">
            <a:extLst>
              <a:ext uri="{FF2B5EF4-FFF2-40B4-BE49-F238E27FC236}">
                <a16:creationId xmlns:a16="http://schemas.microsoft.com/office/drawing/2014/main" id="{B21C9A58-0EF2-7E6E-80E3-9AFB19B3B3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12278692" y="5718810"/>
            <a:ext cx="769258" cy="1133856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2" name="Arrow: Right 11" hidden="1">
            <a:extLst>
              <a:ext uri="{FF2B5EF4-FFF2-40B4-BE49-F238E27FC236}">
                <a16:creationId xmlns:a16="http://schemas.microsoft.com/office/drawing/2014/main" id="{E47578A1-7AC3-35AD-EC72-8F7395DE48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864492" y="5714153"/>
            <a:ext cx="769258" cy="1133856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6" name="shape 1">
            <a:extLst>
              <a:ext uri="{FF2B5EF4-FFF2-40B4-BE49-F238E27FC236}">
                <a16:creationId xmlns:a16="http://schemas.microsoft.com/office/drawing/2014/main" id="{9042E985-0DFD-849A-C983-CEB89457D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30326" y="1298015"/>
            <a:ext cx="125730" cy="1102285"/>
          </a:xfrm>
          <a:prstGeom prst="rect">
            <a:avLst/>
          </a:prstGeom>
          <a:solidFill>
            <a:srgbClr val="5DCD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9" name="shape 1">
            <a:extLst>
              <a:ext uri="{FF2B5EF4-FFF2-40B4-BE49-F238E27FC236}">
                <a16:creationId xmlns:a16="http://schemas.microsoft.com/office/drawing/2014/main" id="{AB674C9E-771B-9339-B1C8-FA25D47296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30326" y="2392906"/>
            <a:ext cx="125730" cy="3855493"/>
          </a:xfrm>
          <a:prstGeom prst="rect">
            <a:avLst/>
          </a:prstGeom>
          <a:solidFill>
            <a:srgbClr val="0083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50" r:id="rId2"/>
    <p:sldLayoutId id="2147483703" r:id="rId3"/>
    <p:sldLayoutId id="2147483699" r:id="rId4"/>
    <p:sldLayoutId id="2147483687" r:id="rId5"/>
    <p:sldLayoutId id="2147483708" r:id="rId6"/>
    <p:sldLayoutId id="2147483702" r:id="rId7"/>
    <p:sldLayoutId id="2147483700" r:id="rId8"/>
    <p:sldLayoutId id="2147483704" r:id="rId9"/>
    <p:sldLayoutId id="2147483686" r:id="rId10"/>
    <p:sldLayoutId id="2147483707" r:id="rId11"/>
    <p:sldLayoutId id="2147483709" r:id="rId12"/>
    <p:sldLayoutId id="2147483710" r:id="rId13"/>
    <p:sldLayoutId id="2147483697" r:id="rId14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 cap="none" spc="100" baseline="0">
          <a:solidFill>
            <a:schemeClr val="tx1">
              <a:lumMod val="95000"/>
              <a:lumOff val="5000"/>
            </a:schemeClr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3399"/>
        </a:buClr>
        <a:buSzPct val="12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715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3399"/>
        </a:buClr>
        <a:buSzPct val="80000"/>
        <a:buFont typeface="Courier New" panose="02070309020205020404" pitchFamily="49" charset="0"/>
        <a:buChar char="o"/>
        <a:tabLst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8001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3399"/>
        </a:buClr>
        <a:buSzPct val="10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742950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70000"/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914400" indent="-28575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3399"/>
        </a:buClr>
        <a:buSzPct val="60000"/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147763" indent="-347663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3399"/>
        </a:buClr>
        <a:buSzPct val="90000"/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6pPr>
      <a:lvl7pPr marL="1031875" indent="-234950" algn="l" defTabSz="914400" rtl="0" eaLnBrk="1" latinLnBrk="0" hangingPunct="1">
        <a:lnSpc>
          <a:spcPct val="90000"/>
        </a:lnSpc>
        <a:spcBef>
          <a:spcPts val="200"/>
        </a:spcBef>
        <a:spcAft>
          <a:spcPts val="1200"/>
        </a:spcAft>
        <a:buClr>
          <a:srgbClr val="101820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20" userDrawn="1">
          <p15:clr>
            <a:srgbClr val="F26B43"/>
          </p15:clr>
        </p15:guide>
        <p15:guide id="2" pos="552" userDrawn="1">
          <p15:clr>
            <a:srgbClr val="F26B43"/>
          </p15:clr>
        </p15:guide>
        <p15:guide id="3" orient="horz" userDrawn="1">
          <p15:clr>
            <a:srgbClr val="F26B43"/>
          </p15:clr>
        </p15:guide>
        <p15:guide id="4" orient="horz" pos="4320" userDrawn="1">
          <p15:clr>
            <a:srgbClr val="F26B43"/>
          </p15:clr>
        </p15:guide>
        <p15:guide id="5" orient="horz" pos="3936" userDrawn="1">
          <p15:clr>
            <a:srgbClr val="F26B43"/>
          </p15:clr>
        </p15:guide>
        <p15:guide id="6" orient="horz" pos="1464" userDrawn="1">
          <p15:clr>
            <a:srgbClr val="F26B43"/>
          </p15:clr>
        </p15:guide>
        <p15:guide id="7" orient="horz" pos="1512" userDrawn="1">
          <p15:clr>
            <a:srgbClr val="F26B43"/>
          </p15:clr>
        </p15:guide>
        <p15:guide id="8" pos="384" userDrawn="1">
          <p15:clr>
            <a:srgbClr val="F26B43"/>
          </p15:clr>
        </p15:guide>
        <p15:guide id="9" pos="3840" userDrawn="1">
          <p15:clr>
            <a:srgbClr val="F26B43"/>
          </p15:clr>
        </p15:guide>
        <p15:guide id="10" pos="729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lyndsey.raffelson@austin.k12.mn.us" TargetMode="External"/><Relationship Id="rId4" Type="http://schemas.openxmlformats.org/officeDocument/2006/relationships/hyperlink" Target="mailto:avail@zumbroed.org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>
            <a:extLst>
              <a:ext uri="{FF2B5EF4-FFF2-40B4-BE49-F238E27FC236}">
                <a16:creationId xmlns:a16="http://schemas.microsoft.com/office/drawing/2014/main" id="{D90F6270-88F6-AA12-22F1-857B250B2A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The</a:t>
            </a:r>
            <a:r>
              <a:rPr lang="en-US" sz="3600" spc="-20" dirty="0"/>
              <a:t> </a:t>
            </a:r>
            <a:r>
              <a:rPr lang="en-US" sz="3600" dirty="0"/>
              <a:t>Sounds</a:t>
            </a:r>
            <a:r>
              <a:rPr lang="en-US" sz="3600" spc="-15" dirty="0"/>
              <a:t> </a:t>
            </a:r>
            <a:r>
              <a:rPr lang="en-US" sz="3600" dirty="0"/>
              <a:t>of</a:t>
            </a:r>
            <a:r>
              <a:rPr lang="en-US" sz="3600" spc="-15" dirty="0"/>
              <a:t> </a:t>
            </a:r>
            <a:r>
              <a:rPr lang="en-US" sz="3600" spc="-10" dirty="0"/>
              <a:t>Literacy!</a:t>
            </a:r>
            <a:endParaRPr lang="en-US" dirty="0"/>
          </a:p>
        </p:txBody>
      </p:sp>
      <p:pic>
        <p:nvPicPr>
          <p:cNvPr id="12" name="Picture Placeholder 11" descr="Charting the Cs logo with black and blue text.">
            <a:extLst>
              <a:ext uri="{FF2B5EF4-FFF2-40B4-BE49-F238E27FC236}">
                <a16:creationId xmlns:a16="http://schemas.microsoft.com/office/drawing/2014/main" id="{92A34719-8731-EF29-90CB-7117B21E5CCE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3"/>
          <a:srcRect t="337" b="-62991"/>
          <a:stretch/>
        </p:blipFill>
        <p:spPr>
          <a:xfrm>
            <a:off x="92075" y="1156648"/>
            <a:ext cx="2852755" cy="1055372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DAB676B-4FF9-88B4-C9B9-9280BAF232C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2075" y="2891912"/>
            <a:ext cx="2938463" cy="335648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Charting the Cs Conference 2025: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To Literacy and Beyond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Cooperation </a:t>
            </a:r>
            <a:b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Communication </a:t>
            </a:r>
            <a:b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Collaboration</a:t>
            </a:r>
          </a:p>
        </p:txBody>
      </p:sp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FDB43DFB-DDC8-1D03-0FD7-3B53D918D6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14156" y="3180472"/>
            <a:ext cx="8193643" cy="3174608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b="1" dirty="0">
                <a:solidFill>
                  <a:srgbClr val="595959"/>
                </a:solidFill>
                <a:latin typeface="Arial"/>
                <a:cs typeface="Arial"/>
              </a:rPr>
              <a:t>Ann</a:t>
            </a:r>
            <a:r>
              <a:rPr lang="en-US" b="1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b="1" spc="-20" dirty="0">
                <a:solidFill>
                  <a:srgbClr val="595959"/>
                </a:solidFill>
                <a:latin typeface="Arial"/>
                <a:cs typeface="Arial"/>
              </a:rPr>
              <a:t>Vail</a:t>
            </a:r>
            <a:endParaRPr lang="en-US" b="1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20"/>
              </a:spcBef>
            </a:pPr>
            <a:r>
              <a:rPr lang="en-US" spc="-10" dirty="0">
                <a:solidFill>
                  <a:srgbClr val="595959"/>
                </a:solidFill>
                <a:latin typeface="Arial"/>
                <a:cs typeface="Arial"/>
              </a:rPr>
              <a:t>Itinerant</a:t>
            </a:r>
            <a:r>
              <a:rPr lang="en-US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pc="-10" dirty="0">
                <a:solidFill>
                  <a:srgbClr val="595959"/>
                </a:solidFill>
                <a:latin typeface="Arial"/>
                <a:cs typeface="Arial"/>
              </a:rPr>
              <a:t>Deaf/Hard </a:t>
            </a:r>
            <a:r>
              <a:rPr lang="en-US" dirty="0">
                <a:solidFill>
                  <a:srgbClr val="595959"/>
                </a:solidFill>
                <a:latin typeface="Arial"/>
                <a:cs typeface="Arial"/>
              </a:rPr>
              <a:t>of</a:t>
            </a:r>
            <a:r>
              <a:rPr lang="en-US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pc="-10" dirty="0">
                <a:solidFill>
                  <a:srgbClr val="595959"/>
                </a:solidFill>
                <a:latin typeface="Arial"/>
                <a:cs typeface="Arial"/>
              </a:rPr>
              <a:t>Hearing</a:t>
            </a:r>
            <a:r>
              <a:rPr lang="en-US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pc="-10" dirty="0">
                <a:solidFill>
                  <a:srgbClr val="595959"/>
                </a:solidFill>
                <a:latin typeface="Arial"/>
                <a:cs typeface="Arial"/>
              </a:rPr>
              <a:t>Teacher </a:t>
            </a:r>
            <a:r>
              <a:rPr lang="en-US" dirty="0">
                <a:solidFill>
                  <a:srgbClr val="595959"/>
                </a:solidFill>
                <a:latin typeface="Arial"/>
                <a:cs typeface="Arial"/>
              </a:rPr>
              <a:t>Zumbro</a:t>
            </a:r>
            <a:r>
              <a:rPr lang="en-US" spc="-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pc="-10" dirty="0">
                <a:solidFill>
                  <a:srgbClr val="595959"/>
                </a:solidFill>
                <a:latin typeface="Arial"/>
                <a:cs typeface="Arial"/>
              </a:rPr>
              <a:t>Education</a:t>
            </a:r>
            <a:r>
              <a:rPr lang="en-US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dirty="0">
                <a:solidFill>
                  <a:srgbClr val="595959"/>
                </a:solidFill>
                <a:latin typeface="Arial"/>
                <a:cs typeface="Arial"/>
              </a:rPr>
              <a:t>District</a:t>
            </a:r>
            <a:r>
              <a:rPr lang="en-US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pc="-10" dirty="0">
                <a:solidFill>
                  <a:srgbClr val="595959"/>
                </a:solidFill>
                <a:latin typeface="Arial"/>
                <a:cs typeface="Arial"/>
              </a:rPr>
              <a:t>(ZED) </a:t>
            </a:r>
            <a:r>
              <a:rPr lang="en-US" spc="-10" dirty="0">
                <a:solidFill>
                  <a:srgbClr val="595959"/>
                </a:solidFill>
                <a:latin typeface="Arial"/>
                <a:cs typeface="Arial"/>
                <a:hlinkClick r:id="rId4"/>
              </a:rPr>
              <a:t>avail@zumbroed.org</a:t>
            </a:r>
            <a:endParaRPr lang="en-US" spc="-10" dirty="0">
              <a:solidFill>
                <a:srgbClr val="595959"/>
              </a:solidFill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20"/>
              </a:spcBef>
            </a:pPr>
            <a:endParaRPr lang="en-US" spc="-10" dirty="0">
              <a:solidFill>
                <a:srgbClr val="595959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b="1" dirty="0">
                <a:solidFill>
                  <a:srgbClr val="595959"/>
                </a:solidFill>
                <a:latin typeface="Arial"/>
                <a:cs typeface="Arial"/>
              </a:rPr>
              <a:t>Lyndsey</a:t>
            </a:r>
            <a:r>
              <a:rPr lang="en-US" b="1" spc="-7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b="1" spc="-10" dirty="0">
                <a:solidFill>
                  <a:srgbClr val="595959"/>
                </a:solidFill>
                <a:latin typeface="Arial"/>
                <a:cs typeface="Arial"/>
              </a:rPr>
              <a:t>Raffelson</a:t>
            </a:r>
            <a:endParaRPr lang="en-US" b="1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20"/>
              </a:spcBef>
            </a:pPr>
            <a:r>
              <a:rPr lang="en-US" spc="-10" dirty="0">
                <a:solidFill>
                  <a:srgbClr val="595959"/>
                </a:solidFill>
                <a:latin typeface="Arial"/>
                <a:cs typeface="Arial"/>
              </a:rPr>
              <a:t>Itinerant</a:t>
            </a:r>
            <a:r>
              <a:rPr lang="en-US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pc="-10" dirty="0">
                <a:solidFill>
                  <a:srgbClr val="595959"/>
                </a:solidFill>
                <a:latin typeface="Arial"/>
                <a:cs typeface="Arial"/>
              </a:rPr>
              <a:t>Deaf/Hard </a:t>
            </a:r>
            <a:r>
              <a:rPr lang="en-US" dirty="0">
                <a:solidFill>
                  <a:srgbClr val="595959"/>
                </a:solidFill>
                <a:latin typeface="Arial"/>
                <a:cs typeface="Arial"/>
              </a:rPr>
              <a:t>of</a:t>
            </a:r>
            <a:r>
              <a:rPr lang="en-US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pc="-10" dirty="0">
                <a:solidFill>
                  <a:srgbClr val="595959"/>
                </a:solidFill>
                <a:latin typeface="Arial"/>
                <a:cs typeface="Arial"/>
              </a:rPr>
              <a:t>Hearing</a:t>
            </a:r>
            <a:r>
              <a:rPr lang="en-US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pc="-10" dirty="0">
                <a:solidFill>
                  <a:srgbClr val="595959"/>
                </a:solidFill>
                <a:latin typeface="Arial"/>
                <a:cs typeface="Arial"/>
              </a:rPr>
              <a:t>Teacher </a:t>
            </a:r>
            <a:r>
              <a:rPr lang="en-US" dirty="0">
                <a:solidFill>
                  <a:srgbClr val="595959"/>
                </a:solidFill>
                <a:latin typeface="Arial"/>
                <a:cs typeface="Arial"/>
              </a:rPr>
              <a:t>Austin</a:t>
            </a:r>
            <a:r>
              <a:rPr lang="en-US" spc="-2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dirty="0">
                <a:solidFill>
                  <a:srgbClr val="595959"/>
                </a:solidFill>
                <a:latin typeface="Arial"/>
                <a:cs typeface="Arial"/>
              </a:rPr>
              <a:t>Public</a:t>
            </a:r>
            <a:r>
              <a:rPr lang="en-US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lang="en-US" spc="-10" dirty="0">
                <a:solidFill>
                  <a:srgbClr val="595959"/>
                </a:solidFill>
                <a:latin typeface="Arial"/>
                <a:cs typeface="Arial"/>
              </a:rPr>
              <a:t>Schools </a:t>
            </a:r>
            <a:r>
              <a:rPr lang="en-US" spc="-10" dirty="0">
                <a:solidFill>
                  <a:srgbClr val="595959"/>
                </a:solidFill>
                <a:latin typeface="Arial"/>
                <a:cs typeface="Arial"/>
                <a:hlinkClick r:id="rId5"/>
              </a:rPr>
              <a:t>lyndsey.raffelson@austin.k12.mn.us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7532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B2D13-3212-B866-F8B0-BA873BB2D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latin typeface="Arial"/>
                <a:cs typeface="Arial"/>
              </a:rPr>
              <a:t>Breaking</a:t>
            </a:r>
            <a:r>
              <a:rPr lang="en-US" sz="3600" b="1" spc="20" dirty="0">
                <a:latin typeface="Arial"/>
                <a:cs typeface="Arial"/>
              </a:rPr>
              <a:t> </a:t>
            </a:r>
            <a:r>
              <a:rPr lang="en-US" sz="3600" b="1" dirty="0">
                <a:latin typeface="Arial"/>
                <a:cs typeface="Arial"/>
              </a:rPr>
              <a:t>down</a:t>
            </a:r>
            <a:r>
              <a:rPr lang="en-US" sz="3600" b="1" spc="20" dirty="0">
                <a:latin typeface="Arial"/>
                <a:cs typeface="Arial"/>
              </a:rPr>
              <a:t> </a:t>
            </a:r>
            <a:r>
              <a:rPr lang="en-US" sz="3600" b="1" dirty="0">
                <a:latin typeface="Arial"/>
                <a:cs typeface="Arial"/>
              </a:rPr>
              <a:t>the</a:t>
            </a:r>
            <a:r>
              <a:rPr lang="en-US" sz="3600" b="1" spc="20" dirty="0">
                <a:latin typeface="Arial"/>
                <a:cs typeface="Arial"/>
              </a:rPr>
              <a:t> </a:t>
            </a:r>
            <a:r>
              <a:rPr lang="en-US" sz="3600" b="1" dirty="0">
                <a:latin typeface="Arial"/>
                <a:cs typeface="Arial"/>
              </a:rPr>
              <a:t>Process</a:t>
            </a:r>
            <a:r>
              <a:rPr lang="en-US" sz="3600" b="1" spc="25" dirty="0">
                <a:latin typeface="Arial"/>
                <a:cs typeface="Arial"/>
              </a:rPr>
              <a:t> </a:t>
            </a:r>
            <a:r>
              <a:rPr lang="en-US" sz="3600" b="1" dirty="0">
                <a:latin typeface="Arial"/>
                <a:cs typeface="Arial"/>
              </a:rPr>
              <a:t>of</a:t>
            </a:r>
            <a:r>
              <a:rPr lang="en-US" sz="3600" b="1" spc="20" dirty="0">
                <a:latin typeface="Arial"/>
                <a:cs typeface="Arial"/>
              </a:rPr>
              <a:t> </a:t>
            </a:r>
            <a:r>
              <a:rPr lang="en-US" sz="3600" b="1" spc="-10" dirty="0">
                <a:latin typeface="Arial"/>
                <a:cs typeface="Arial"/>
              </a:rPr>
              <a:t>Hearing: part 2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B6C4C9-7A50-19ED-0E6D-685ECEE77B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Inner Ear (Sound Conversion):</a:t>
            </a:r>
          </a:p>
          <a:p>
            <a:pPr lvl="1"/>
            <a:r>
              <a:rPr lang="en-US" dirty="0"/>
              <a:t>Vibrations enter the </a:t>
            </a:r>
            <a:r>
              <a:rPr lang="en-US" b="1" dirty="0"/>
              <a:t>cochlea (</a:t>
            </a:r>
            <a:r>
              <a:rPr lang="en-US" b="1" dirty="0" err="1"/>
              <a:t>swiss</a:t>
            </a:r>
            <a:r>
              <a:rPr lang="en-US" b="1" dirty="0"/>
              <a:t> roll)</a:t>
            </a:r>
            <a:r>
              <a:rPr lang="en-US" dirty="0"/>
              <a:t>, a spiral-shaped, fluid-filled structure. Inside tiny hair cells (sensory receptors) respond to different sound frequencies.</a:t>
            </a:r>
          </a:p>
          <a:p>
            <a:pPr lvl="1"/>
            <a:r>
              <a:rPr lang="en-US" dirty="0"/>
              <a:t>Inside the cochlea, tiny hair cells move in response to the vibrations and convert mechanical vibrations into electrical signals. (</a:t>
            </a:r>
            <a:r>
              <a:rPr lang="en-US" b="1" dirty="0"/>
              <a:t>Sprinkles</a:t>
            </a:r>
            <a:r>
              <a:rPr lang="en-US" dirty="0"/>
              <a:t>)</a:t>
            </a:r>
          </a:p>
          <a:p>
            <a:r>
              <a:rPr lang="en-US" b="1" dirty="0"/>
              <a:t>Auditory Nerve (Signal Transmission):</a:t>
            </a:r>
          </a:p>
          <a:p>
            <a:pPr lvl="1"/>
            <a:r>
              <a:rPr lang="en-US" dirty="0"/>
              <a:t>Electrical signals travel from the cochlea through the </a:t>
            </a:r>
            <a:r>
              <a:rPr lang="en-US" b="1" dirty="0"/>
              <a:t>auditory nerve (thin licorice) </a:t>
            </a:r>
            <a:r>
              <a:rPr lang="en-US" dirty="0"/>
              <a:t>to the brain.</a:t>
            </a:r>
          </a:p>
          <a:p>
            <a:pPr lvl="1"/>
            <a:r>
              <a:rPr lang="en-US" dirty="0"/>
              <a:t>The </a:t>
            </a:r>
            <a:r>
              <a:rPr lang="en-US" b="1" dirty="0"/>
              <a:t>brain</a:t>
            </a:r>
            <a:r>
              <a:rPr lang="en-US" dirty="0"/>
              <a:t> interprets these signals as recognizable sounds.</a:t>
            </a:r>
          </a:p>
        </p:txBody>
      </p:sp>
    </p:spTree>
    <p:extLst>
      <p:ext uri="{BB962C8B-B14F-4D97-AF65-F5344CB8AC3E}">
        <p14:creationId xmlns:p14="http://schemas.microsoft.com/office/powerpoint/2010/main" val="2410110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6B9AA-6F63-411A-D399-3FE483B24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latin typeface="Arial"/>
                <a:cs typeface="Arial"/>
              </a:rPr>
              <a:t>Breaking</a:t>
            </a:r>
            <a:r>
              <a:rPr lang="en-US" sz="3600" b="1" spc="20" dirty="0">
                <a:latin typeface="Arial"/>
                <a:cs typeface="Arial"/>
              </a:rPr>
              <a:t> </a:t>
            </a:r>
            <a:r>
              <a:rPr lang="en-US" sz="3600" b="1" dirty="0">
                <a:latin typeface="Arial"/>
                <a:cs typeface="Arial"/>
              </a:rPr>
              <a:t>down</a:t>
            </a:r>
            <a:r>
              <a:rPr lang="en-US" sz="3600" b="1" spc="20" dirty="0">
                <a:latin typeface="Arial"/>
                <a:cs typeface="Arial"/>
              </a:rPr>
              <a:t> </a:t>
            </a:r>
            <a:r>
              <a:rPr lang="en-US" sz="3600" b="1" dirty="0">
                <a:latin typeface="Arial"/>
                <a:cs typeface="Arial"/>
              </a:rPr>
              <a:t>the</a:t>
            </a:r>
            <a:r>
              <a:rPr lang="en-US" sz="3600" b="1" spc="20" dirty="0">
                <a:latin typeface="Arial"/>
                <a:cs typeface="Arial"/>
              </a:rPr>
              <a:t> </a:t>
            </a:r>
            <a:r>
              <a:rPr lang="en-US" sz="3600" b="1" dirty="0">
                <a:latin typeface="Arial"/>
                <a:cs typeface="Arial"/>
              </a:rPr>
              <a:t>Process</a:t>
            </a:r>
            <a:r>
              <a:rPr lang="en-US" sz="3600" b="1" spc="25" dirty="0">
                <a:latin typeface="Arial"/>
                <a:cs typeface="Arial"/>
              </a:rPr>
              <a:t> </a:t>
            </a:r>
            <a:r>
              <a:rPr lang="en-US" sz="3600" b="1" dirty="0">
                <a:latin typeface="Arial"/>
                <a:cs typeface="Arial"/>
              </a:rPr>
              <a:t>of</a:t>
            </a:r>
            <a:r>
              <a:rPr lang="en-US" sz="3600" b="1" spc="20" dirty="0">
                <a:latin typeface="Arial"/>
                <a:cs typeface="Arial"/>
              </a:rPr>
              <a:t> </a:t>
            </a:r>
            <a:r>
              <a:rPr lang="en-US" sz="3600" b="1" spc="-10" dirty="0">
                <a:latin typeface="Arial"/>
                <a:cs typeface="Arial"/>
              </a:rPr>
              <a:t>Hearing: part 3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249157-F5BE-186F-6ADB-10473DFCF4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Brain (Sound Interpretation):</a:t>
            </a:r>
          </a:p>
          <a:p>
            <a:pPr lvl="1"/>
            <a:r>
              <a:rPr lang="en-US" dirty="0"/>
              <a:t>The </a:t>
            </a:r>
            <a:r>
              <a:rPr lang="en-US" b="1" dirty="0"/>
              <a:t>brain (popcorn) </a:t>
            </a:r>
            <a:r>
              <a:rPr lang="en-US" dirty="0"/>
              <a:t>processes these signals, allowing us to recognize and understand sounds, including speech</a:t>
            </a:r>
          </a:p>
        </p:txBody>
      </p:sp>
    </p:spTree>
    <p:extLst>
      <p:ext uri="{BB962C8B-B14F-4D97-AF65-F5344CB8AC3E}">
        <p14:creationId xmlns:p14="http://schemas.microsoft.com/office/powerpoint/2010/main" val="1848949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C56C296-1B9E-1767-EA77-C03A774552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pic>
        <p:nvPicPr>
          <p:cNvPr id="5" name="Picture Placeholder 3" descr="Charting the Cs logo with black and blue text.">
            <a:extLst>
              <a:ext uri="{FF2B5EF4-FFF2-40B4-BE49-F238E27FC236}">
                <a16:creationId xmlns:a16="http://schemas.microsoft.com/office/drawing/2014/main" id="{9014D509-FAC2-61C1-BFA3-6EE44F7E10A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665318" y="1672530"/>
            <a:ext cx="2882435" cy="60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001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D0E65-9BDF-1CD7-AAD8-BAC375C18F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6868" y="2324101"/>
            <a:ext cx="11000232" cy="1104900"/>
          </a:xfrm>
        </p:spPr>
        <p:txBody>
          <a:bodyPr/>
          <a:lstStyle/>
          <a:p>
            <a:r>
              <a:rPr lang="en-US" dirty="0"/>
              <a:t>Charting the Cs Conference 2025</a:t>
            </a:r>
            <a:endParaRPr lang="en-US" i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650A0A-0A9F-CB57-030F-744F8593EB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6425" y="3429001"/>
            <a:ext cx="11001375" cy="2285999"/>
          </a:xfrm>
        </p:spPr>
        <p:txBody>
          <a:bodyPr/>
          <a:lstStyle/>
          <a:p>
            <a:pPr algn="l"/>
            <a:r>
              <a:rPr lang="en-US" dirty="0"/>
              <a:t>Statewide Professional Development to Support the Workforce and Low Incidence Disability Areas in the State of Minnesota. </a:t>
            </a:r>
          </a:p>
          <a:p>
            <a:pPr algn="l"/>
            <a:r>
              <a:rPr lang="en-US" dirty="0"/>
              <a:t>This presentation is partially funded with a grant from the Minnesota Department of Education using federal funding, CFDA 84.027A, Special Education – Grants to States. </a:t>
            </a:r>
          </a:p>
        </p:txBody>
      </p:sp>
      <p:pic>
        <p:nvPicPr>
          <p:cNvPr id="6" name="Picture Placeholder 3" descr="Charting the Cs logo with black and blue text.">
            <a:extLst>
              <a:ext uri="{FF2B5EF4-FFF2-40B4-BE49-F238E27FC236}">
                <a16:creationId xmlns:a16="http://schemas.microsoft.com/office/drawing/2014/main" id="{C813591B-90CF-DAEC-9A27-10F8EF603C1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665319" y="1686198"/>
            <a:ext cx="2882435" cy="60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485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72F64-A950-144A-BD3D-2ECDA1DC3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Science of Reading &amp; Hearing Loss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6ADF0F-B9D9-7C2F-2B3F-304EAC8BE9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en-US" dirty="0"/>
              <a:t>Critical for all students—especially essential for those with hearing loss</a:t>
            </a:r>
          </a:p>
          <a:p>
            <a:pPr>
              <a:buNone/>
            </a:pPr>
            <a:r>
              <a:rPr lang="en-US" dirty="0"/>
              <a:t>Full access to sound supports language, reading, and writing development</a:t>
            </a:r>
          </a:p>
          <a:p>
            <a:pPr>
              <a:buNone/>
            </a:pPr>
            <a:r>
              <a:rPr lang="en-US" dirty="0"/>
              <a:t>Hearing loss impacts how sound travels and is processed in the brain</a:t>
            </a:r>
          </a:p>
          <a:p>
            <a:pPr>
              <a:buNone/>
            </a:pPr>
            <a:r>
              <a:rPr lang="en-US" dirty="0"/>
              <a:t>Tailored teaching strategies help address these unique auditory challenges</a:t>
            </a:r>
          </a:p>
        </p:txBody>
      </p:sp>
    </p:spTree>
    <p:extLst>
      <p:ext uri="{BB962C8B-B14F-4D97-AF65-F5344CB8AC3E}">
        <p14:creationId xmlns:p14="http://schemas.microsoft.com/office/powerpoint/2010/main" val="2733567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1CEFC-617E-6B69-2149-4E17B67F3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Reading Rope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993FA9-4C6B-5FE1-BBF3-F01A9E48677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The Reading Rope highlights skills reliant on sound: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Phonological awareness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Decoding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Vocabulary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Comprehension</a:t>
            </a:r>
          </a:p>
        </p:txBody>
      </p:sp>
    </p:spTree>
    <p:extLst>
      <p:ext uri="{BB962C8B-B14F-4D97-AF65-F5344CB8AC3E}">
        <p14:creationId xmlns:p14="http://schemas.microsoft.com/office/powerpoint/2010/main" val="2756545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46F50-8E73-1733-3979-CA6A915F8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Equitable Literacy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F099CE-81FE-8D3A-D3A2-0B4B756423A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Promotes equitable literacy by bridging auditory gaps</a:t>
            </a:r>
          </a:p>
          <a:p>
            <a:pPr>
              <a:buNone/>
            </a:pPr>
            <a:r>
              <a:rPr lang="en-US" dirty="0"/>
              <a:t>Integrating reading science with hearing loss knowledge fosters: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Inclusive instruction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Strong literacy foundation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Academic success</a:t>
            </a:r>
          </a:p>
        </p:txBody>
      </p:sp>
    </p:spTree>
    <p:extLst>
      <p:ext uri="{BB962C8B-B14F-4D97-AF65-F5344CB8AC3E}">
        <p14:creationId xmlns:p14="http://schemas.microsoft.com/office/powerpoint/2010/main" val="2676224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31ECC-AFDC-D383-A237-FD7DFF659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</a:t>
            </a:r>
            <a:r>
              <a:rPr lang="en-US" spc="-75" dirty="0"/>
              <a:t> </a:t>
            </a:r>
            <a:r>
              <a:rPr lang="en-US" dirty="0"/>
              <a:t>Hearing</a:t>
            </a:r>
            <a:r>
              <a:rPr lang="en-US" spc="-60" dirty="0"/>
              <a:t> </a:t>
            </a:r>
            <a:r>
              <a:rPr lang="en-US" spc="-10" dirty="0"/>
              <a:t>Loss</a:t>
            </a:r>
            <a:r>
              <a:rPr lang="en-US" spc="-80" dirty="0"/>
              <a:t> </a:t>
            </a:r>
            <a:r>
              <a:rPr lang="en-US" dirty="0"/>
              <a:t>Affects</a:t>
            </a:r>
            <a:r>
              <a:rPr lang="en-US" spc="-55" dirty="0"/>
              <a:t> </a:t>
            </a:r>
            <a:r>
              <a:rPr lang="en-US" dirty="0"/>
              <a:t>Sound</a:t>
            </a:r>
            <a:r>
              <a:rPr lang="en-US" spc="-60" dirty="0"/>
              <a:t> </a:t>
            </a:r>
            <a:r>
              <a:rPr lang="en-US" spc="-10" dirty="0"/>
              <a:t>Processing: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AB39E1-49AF-C506-3B69-B68E65F4E9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lang="en-US" sz="2400" b="1" spc="-10" dirty="0">
                <a:latin typeface="Arial"/>
                <a:cs typeface="Arial"/>
              </a:rPr>
              <a:t>Conductive</a:t>
            </a:r>
            <a:r>
              <a:rPr lang="en-US" sz="2400" b="1" spc="-25" dirty="0">
                <a:latin typeface="Arial"/>
                <a:cs typeface="Arial"/>
              </a:rPr>
              <a:t> </a:t>
            </a:r>
            <a:r>
              <a:rPr lang="en-US" sz="2400" b="1" spc="-10" dirty="0">
                <a:latin typeface="Arial"/>
                <a:cs typeface="Arial"/>
              </a:rPr>
              <a:t>Hearing</a:t>
            </a:r>
            <a:r>
              <a:rPr lang="en-US" sz="2400" b="1" spc="-25" dirty="0">
                <a:latin typeface="Arial"/>
                <a:cs typeface="Arial"/>
              </a:rPr>
              <a:t> </a:t>
            </a:r>
            <a:r>
              <a:rPr lang="en-US" sz="2400" b="1" dirty="0">
                <a:latin typeface="Arial"/>
                <a:cs typeface="Arial"/>
              </a:rPr>
              <a:t>Loss</a:t>
            </a:r>
            <a:r>
              <a:rPr lang="en-US" sz="2400" dirty="0">
                <a:latin typeface="Arial"/>
                <a:cs typeface="Arial"/>
              </a:rPr>
              <a:t>: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Sound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waves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may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not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travel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efficiently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through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the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outer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or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middle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ear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due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to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blockages,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infections, </a:t>
            </a:r>
            <a:r>
              <a:rPr lang="en-US" sz="2400" dirty="0">
                <a:latin typeface="Arial"/>
                <a:cs typeface="Arial"/>
              </a:rPr>
              <a:t>or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structural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issues.</a:t>
            </a:r>
            <a:endParaRPr lang="en-US" sz="2400" dirty="0">
              <a:latin typeface="Arial"/>
              <a:cs typeface="Arial"/>
            </a:endParaRPr>
          </a:p>
          <a:p>
            <a:pPr marL="12700" marR="68580">
              <a:lnSpc>
                <a:spcPct val="114999"/>
              </a:lnSpc>
              <a:spcBef>
                <a:spcPts val="1200"/>
              </a:spcBef>
            </a:pPr>
            <a:r>
              <a:rPr lang="en-US" sz="2400" b="1" spc="-10" dirty="0">
                <a:latin typeface="Arial"/>
                <a:cs typeface="Arial"/>
              </a:rPr>
              <a:t>Sensorineural</a:t>
            </a:r>
            <a:r>
              <a:rPr lang="en-US" sz="2400" b="1" spc="-25" dirty="0">
                <a:latin typeface="Arial"/>
                <a:cs typeface="Arial"/>
              </a:rPr>
              <a:t> </a:t>
            </a:r>
            <a:r>
              <a:rPr lang="en-US" sz="2400" b="1" spc="-10" dirty="0">
                <a:latin typeface="Arial"/>
                <a:cs typeface="Arial"/>
              </a:rPr>
              <a:t>Hearing</a:t>
            </a:r>
            <a:r>
              <a:rPr lang="en-US" sz="2400" b="1" spc="-20" dirty="0">
                <a:latin typeface="Arial"/>
                <a:cs typeface="Arial"/>
              </a:rPr>
              <a:t> </a:t>
            </a:r>
            <a:r>
              <a:rPr lang="en-US" sz="2400" b="1" dirty="0">
                <a:latin typeface="Arial"/>
                <a:cs typeface="Arial"/>
              </a:rPr>
              <a:t>Loss</a:t>
            </a:r>
            <a:r>
              <a:rPr lang="en-US" sz="2400" dirty="0">
                <a:latin typeface="Arial"/>
                <a:cs typeface="Arial"/>
              </a:rPr>
              <a:t>:</a:t>
            </a:r>
            <a:r>
              <a:rPr lang="en-US" sz="2400" spc="-4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There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may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be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damage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to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the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hair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cells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in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the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cochlea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or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the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auditory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nerve,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reducing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the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brain’s </a:t>
            </a:r>
            <a:r>
              <a:rPr lang="en-US" sz="2400" dirty="0">
                <a:latin typeface="Arial"/>
                <a:cs typeface="Arial"/>
              </a:rPr>
              <a:t>ability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to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process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sound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signals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accurately.</a:t>
            </a:r>
            <a:endParaRPr lang="en-US"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lang="en-US"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lang="en-US" sz="2400" b="1" dirty="0">
                <a:latin typeface="Arial"/>
                <a:cs typeface="Arial"/>
              </a:rPr>
              <a:t>Mixed</a:t>
            </a:r>
            <a:r>
              <a:rPr lang="en-US" sz="2400" b="1" spc="-15" dirty="0">
                <a:latin typeface="Arial"/>
                <a:cs typeface="Arial"/>
              </a:rPr>
              <a:t> </a:t>
            </a:r>
            <a:r>
              <a:rPr lang="en-US" sz="2400" b="1" spc="-10" dirty="0">
                <a:latin typeface="Arial"/>
                <a:cs typeface="Arial"/>
              </a:rPr>
              <a:t>Hearing Loss</a:t>
            </a:r>
            <a:r>
              <a:rPr lang="en-US" sz="2400" spc="-10" dirty="0">
                <a:latin typeface="Arial"/>
                <a:cs typeface="Arial"/>
              </a:rPr>
              <a:t>:</a:t>
            </a:r>
            <a:r>
              <a:rPr lang="en-US" sz="2400" spc="-6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A</a:t>
            </a:r>
            <a:r>
              <a:rPr lang="en-US" sz="2400" spc="-70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combination </a:t>
            </a:r>
            <a:r>
              <a:rPr lang="en-US" sz="2400" dirty="0">
                <a:latin typeface="Arial"/>
                <a:cs typeface="Arial"/>
              </a:rPr>
              <a:t>of</a:t>
            </a:r>
            <a:r>
              <a:rPr lang="en-US" sz="2400" spc="-5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conductive </a:t>
            </a:r>
            <a:r>
              <a:rPr lang="en-US" sz="2400" dirty="0">
                <a:latin typeface="Arial"/>
                <a:cs typeface="Arial"/>
              </a:rPr>
              <a:t>and</a:t>
            </a:r>
            <a:r>
              <a:rPr lang="en-US" sz="2400" spc="-10" dirty="0">
                <a:latin typeface="Arial"/>
                <a:cs typeface="Arial"/>
              </a:rPr>
              <a:t> sensorineural issues.</a:t>
            </a:r>
            <a:endParaRPr lang="en-US"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1509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05701-5AF8-A91C-A169-F355C47E4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489" y="1013881"/>
            <a:ext cx="10978994" cy="1229662"/>
          </a:xfr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pc="-10" dirty="0"/>
              <a:t>Supporting</a:t>
            </a:r>
            <a:r>
              <a:rPr lang="en-US" spc="-45" dirty="0"/>
              <a:t> </a:t>
            </a:r>
            <a:r>
              <a:rPr lang="en-US" dirty="0"/>
              <a:t>Literacy</a:t>
            </a:r>
            <a:r>
              <a:rPr lang="en-US" spc="-45" dirty="0"/>
              <a:t> </a:t>
            </a:r>
            <a:r>
              <a:rPr lang="en-US" dirty="0"/>
              <a:t>for</a:t>
            </a:r>
            <a:r>
              <a:rPr lang="en-US" spc="-45" dirty="0"/>
              <a:t> </a:t>
            </a:r>
            <a:r>
              <a:rPr lang="en-US" spc="-10" dirty="0"/>
              <a:t>Students</a:t>
            </a:r>
            <a:r>
              <a:rPr lang="en-US" spc="-45" dirty="0"/>
              <a:t> </a:t>
            </a:r>
            <a:r>
              <a:rPr lang="en-US" dirty="0"/>
              <a:t>with</a:t>
            </a:r>
            <a:r>
              <a:rPr lang="en-US" spc="-40" dirty="0"/>
              <a:t> </a:t>
            </a:r>
            <a:r>
              <a:rPr lang="en-US" dirty="0"/>
              <a:t>Hearing</a:t>
            </a:r>
            <a:r>
              <a:rPr lang="en-US" spc="-45" dirty="0"/>
              <a:t> </a:t>
            </a:r>
            <a:r>
              <a:rPr lang="en-US" dirty="0"/>
              <a:t>Loss</a:t>
            </a:r>
            <a:r>
              <a:rPr lang="en-US" spc="-45" dirty="0"/>
              <a:t> </a:t>
            </a:r>
            <a:r>
              <a:rPr lang="en-US" dirty="0"/>
              <a:t>and</a:t>
            </a:r>
            <a:r>
              <a:rPr lang="en-US" spc="-90" dirty="0"/>
              <a:t> </a:t>
            </a:r>
            <a:r>
              <a:rPr lang="en-US" spc="-10" dirty="0"/>
              <a:t>Auditory</a:t>
            </a:r>
            <a:r>
              <a:rPr lang="en-US" spc="-40" dirty="0"/>
              <a:t> </a:t>
            </a:r>
            <a:r>
              <a:rPr lang="en-US" spc="-10" dirty="0"/>
              <a:t>Processing: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BDB272-71C0-B8B7-2335-89A3DB6648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12700">
              <a:lnSpc>
                <a:spcPct val="150000"/>
              </a:lnSpc>
              <a:spcBef>
                <a:spcPts val="100"/>
              </a:spcBef>
            </a:pPr>
            <a:r>
              <a:rPr lang="en-US" sz="2400" b="1" dirty="0">
                <a:latin typeface="Arial"/>
                <a:cs typeface="Arial"/>
              </a:rPr>
              <a:t>Amplification</a:t>
            </a:r>
            <a:r>
              <a:rPr lang="en-US" sz="2400" b="1" spc="-40" dirty="0">
                <a:latin typeface="Arial"/>
                <a:cs typeface="Arial"/>
              </a:rPr>
              <a:t> </a:t>
            </a:r>
            <a:r>
              <a:rPr lang="en-US" sz="2400" b="1" dirty="0">
                <a:latin typeface="Arial"/>
                <a:cs typeface="Arial"/>
              </a:rPr>
              <a:t>devices:</a:t>
            </a:r>
            <a:r>
              <a:rPr lang="en-US" sz="2400" b="1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Hearing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aids,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cochlear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implants,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and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FM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systems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can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enhance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sound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perception.</a:t>
            </a:r>
            <a:endParaRPr lang="en-US" sz="2400" dirty="0">
              <a:latin typeface="Arial"/>
              <a:cs typeface="Arial"/>
            </a:endParaRPr>
          </a:p>
          <a:p>
            <a:pPr marL="12700">
              <a:lnSpc>
                <a:spcPct val="150000"/>
              </a:lnSpc>
            </a:pPr>
            <a:r>
              <a:rPr lang="en-US" sz="2400" b="1" dirty="0">
                <a:latin typeface="Arial"/>
                <a:cs typeface="Arial"/>
              </a:rPr>
              <a:t>Visual</a:t>
            </a:r>
            <a:r>
              <a:rPr lang="en-US" sz="2400" b="1" spc="-35" dirty="0">
                <a:latin typeface="Arial"/>
                <a:cs typeface="Arial"/>
              </a:rPr>
              <a:t> </a:t>
            </a:r>
            <a:r>
              <a:rPr lang="en-US" sz="2400" b="1" dirty="0">
                <a:latin typeface="Arial"/>
                <a:cs typeface="Arial"/>
              </a:rPr>
              <a:t>aids:</a:t>
            </a:r>
            <a:r>
              <a:rPr lang="en-US" sz="2400" b="1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Sign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language,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captions,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and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visual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storytelling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can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support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comprehension.</a:t>
            </a:r>
            <a:endParaRPr lang="en-US" sz="2400" dirty="0">
              <a:latin typeface="Arial"/>
              <a:cs typeface="Arial"/>
            </a:endParaRPr>
          </a:p>
          <a:p>
            <a:pPr marL="12700">
              <a:lnSpc>
                <a:spcPct val="150000"/>
              </a:lnSpc>
            </a:pPr>
            <a:r>
              <a:rPr lang="en-US" sz="2400" b="1" dirty="0">
                <a:latin typeface="Arial"/>
                <a:cs typeface="Arial"/>
              </a:rPr>
              <a:t>Multisensory</a:t>
            </a:r>
            <a:r>
              <a:rPr lang="en-US" sz="2400" b="1" spc="-40" dirty="0">
                <a:latin typeface="Arial"/>
                <a:cs typeface="Arial"/>
              </a:rPr>
              <a:t> </a:t>
            </a:r>
            <a:r>
              <a:rPr lang="en-US" sz="2400" b="1" dirty="0">
                <a:latin typeface="Arial"/>
                <a:cs typeface="Arial"/>
              </a:rPr>
              <a:t>learning:</a:t>
            </a:r>
            <a:r>
              <a:rPr lang="en-US" sz="2400" b="1" spc="-40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Combining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visual,</a:t>
            </a:r>
            <a:r>
              <a:rPr lang="en-US" sz="2400" spc="-4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tactile,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and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auditory</a:t>
            </a:r>
            <a:r>
              <a:rPr lang="en-US" sz="2400" spc="-4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approaches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can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strengthen</a:t>
            </a:r>
            <a:r>
              <a:rPr lang="en-US" sz="2400" spc="-4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literacy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skills.</a:t>
            </a:r>
            <a:endParaRPr lang="en-US"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99922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5E0DB-86F1-7C85-D640-1B8AA78D7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10" dirty="0"/>
              <a:t>Connection</a:t>
            </a:r>
            <a:r>
              <a:rPr lang="en-US" spc="-25" dirty="0"/>
              <a:t> </a:t>
            </a:r>
            <a:r>
              <a:rPr lang="en-US" dirty="0"/>
              <a:t>to</a:t>
            </a:r>
            <a:r>
              <a:rPr lang="en-US" spc="-20" dirty="0"/>
              <a:t> </a:t>
            </a:r>
            <a:r>
              <a:rPr lang="en-US" spc="-10" dirty="0"/>
              <a:t>Literacy: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79B7E2-A791-C00B-B16B-E6515E358F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lang="en-US" sz="2400" dirty="0">
                <a:latin typeface="Arial"/>
                <a:cs typeface="Arial"/>
              </a:rPr>
              <a:t>Hearing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loss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can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impact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a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student's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ability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to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process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phonemic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sounds,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which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are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critical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for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developing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reading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and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writing skills.</a:t>
            </a:r>
            <a:endParaRPr lang="en-US" sz="2400" dirty="0">
              <a:latin typeface="Arial"/>
              <a:cs typeface="Arial"/>
            </a:endParaRPr>
          </a:p>
          <a:p>
            <a:pPr marL="12700" marR="400685">
              <a:lnSpc>
                <a:spcPct val="114999"/>
              </a:lnSpc>
              <a:spcBef>
                <a:spcPts val="1200"/>
              </a:spcBef>
            </a:pPr>
            <a:r>
              <a:rPr lang="en-US" sz="2400" dirty="0">
                <a:latin typeface="Arial"/>
                <a:cs typeface="Arial"/>
              </a:rPr>
              <a:t>Students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may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require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additional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support,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such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as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visual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aids,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sign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language,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speech-to-</a:t>
            </a:r>
            <a:r>
              <a:rPr lang="en-US" sz="2400" dirty="0">
                <a:latin typeface="Arial"/>
                <a:cs typeface="Arial"/>
              </a:rPr>
              <a:t>text</a:t>
            </a:r>
            <a:r>
              <a:rPr lang="en-US" sz="2400" spc="-20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technology,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or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specialized </a:t>
            </a:r>
            <a:r>
              <a:rPr lang="en-US" sz="2400" dirty="0">
                <a:latin typeface="Arial"/>
                <a:cs typeface="Arial"/>
              </a:rPr>
              <a:t>instruction,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to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enhance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their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literacy</a:t>
            </a:r>
            <a:r>
              <a:rPr lang="en-US" sz="2400" spc="-25" dirty="0">
                <a:latin typeface="Arial"/>
                <a:cs typeface="Arial"/>
              </a:rPr>
              <a:t> </a:t>
            </a:r>
            <a:r>
              <a:rPr lang="en-US" sz="2400" spc="-10" dirty="0">
                <a:latin typeface="Arial"/>
                <a:cs typeface="Arial"/>
              </a:rPr>
              <a:t>skills.</a:t>
            </a:r>
            <a:endParaRPr lang="en-US"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2869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DB070-F34D-9C2F-1C82-0399756C9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</a:t>
            </a:r>
            <a:r>
              <a:rPr lang="en-US" spc="-50" dirty="0"/>
              <a:t> </a:t>
            </a:r>
            <a:r>
              <a:rPr lang="en-US" dirty="0"/>
              <a:t>Process</a:t>
            </a:r>
            <a:r>
              <a:rPr lang="en-US" spc="-45" dirty="0"/>
              <a:t> </a:t>
            </a:r>
            <a:r>
              <a:rPr lang="en-US" dirty="0"/>
              <a:t>of</a:t>
            </a:r>
            <a:r>
              <a:rPr lang="en-US" spc="-50" dirty="0"/>
              <a:t> </a:t>
            </a:r>
            <a:r>
              <a:rPr lang="en-US" spc="-10" dirty="0"/>
              <a:t>Hearing: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3B9B61-D0A4-6829-7A3A-0F877DA4A03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R="5080">
              <a:lnSpc>
                <a:spcPct val="114999"/>
              </a:lnSpc>
              <a:spcBef>
                <a:spcPts val="100"/>
              </a:spcBef>
            </a:pPr>
            <a:r>
              <a:rPr lang="en-US" dirty="0"/>
              <a:t>Hearing plays a significant role in literacy development, and for students with hearing loss, understanding how sound travels through the ear can be a crucial part of supporting their needs. Here's a simplified explanation of how sound travels through the ear:</a:t>
            </a:r>
          </a:p>
          <a:p>
            <a:pPr marL="927100"/>
            <a:r>
              <a:rPr lang="en-US" dirty="0"/>
              <a:t>Outer Ear (Sound Collection)</a:t>
            </a:r>
          </a:p>
          <a:p>
            <a:pPr marL="927100" marR="5274945"/>
            <a:r>
              <a:rPr lang="en-US" dirty="0"/>
              <a:t>Middle Ear (Amplification) Inner Ear (Sound Conversion)</a:t>
            </a:r>
          </a:p>
          <a:p>
            <a:pPr marL="927100" marR="4763135"/>
            <a:r>
              <a:rPr lang="en-US" dirty="0"/>
              <a:t>Auditory Nerve (Signal Transmission) Brain (Sound Interpretation)</a:t>
            </a:r>
          </a:p>
        </p:txBody>
      </p:sp>
    </p:spTree>
    <p:extLst>
      <p:ext uri="{BB962C8B-B14F-4D97-AF65-F5344CB8AC3E}">
        <p14:creationId xmlns:p14="http://schemas.microsoft.com/office/powerpoint/2010/main" val="1476849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1AD64-7C61-373D-B2CB-3941C3D9A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489" y="1170639"/>
            <a:ext cx="10978994" cy="719122"/>
          </a:xfrm>
        </p:spPr>
        <p:txBody>
          <a:bodyPr/>
          <a:lstStyle/>
          <a:p>
            <a:r>
              <a:rPr lang="en-US" sz="3600" b="1" dirty="0">
                <a:latin typeface="Arial"/>
                <a:cs typeface="Arial"/>
              </a:rPr>
              <a:t>Breaking</a:t>
            </a:r>
            <a:r>
              <a:rPr lang="en-US" sz="3600" b="1" spc="20" dirty="0">
                <a:latin typeface="Arial"/>
                <a:cs typeface="Arial"/>
              </a:rPr>
              <a:t> </a:t>
            </a:r>
            <a:r>
              <a:rPr lang="en-US" sz="3600" b="1" dirty="0">
                <a:latin typeface="Arial"/>
                <a:cs typeface="Arial"/>
              </a:rPr>
              <a:t>down</a:t>
            </a:r>
            <a:r>
              <a:rPr lang="en-US" sz="3600" b="1" spc="20" dirty="0">
                <a:latin typeface="Arial"/>
                <a:cs typeface="Arial"/>
              </a:rPr>
              <a:t> </a:t>
            </a:r>
            <a:r>
              <a:rPr lang="en-US" sz="3600" b="1" dirty="0">
                <a:latin typeface="Arial"/>
                <a:cs typeface="Arial"/>
              </a:rPr>
              <a:t>the</a:t>
            </a:r>
            <a:r>
              <a:rPr lang="en-US" sz="3600" b="1" spc="20" dirty="0">
                <a:latin typeface="Arial"/>
                <a:cs typeface="Arial"/>
              </a:rPr>
              <a:t> </a:t>
            </a:r>
            <a:r>
              <a:rPr lang="en-US" sz="3600" b="1" dirty="0">
                <a:latin typeface="Arial"/>
                <a:cs typeface="Arial"/>
              </a:rPr>
              <a:t>Process</a:t>
            </a:r>
            <a:r>
              <a:rPr lang="en-US" sz="3600" b="1" spc="25" dirty="0">
                <a:latin typeface="Arial"/>
                <a:cs typeface="Arial"/>
              </a:rPr>
              <a:t> </a:t>
            </a:r>
            <a:r>
              <a:rPr lang="en-US" sz="3600" b="1" dirty="0">
                <a:latin typeface="Arial"/>
                <a:cs typeface="Arial"/>
              </a:rPr>
              <a:t>of</a:t>
            </a:r>
            <a:r>
              <a:rPr lang="en-US" sz="3600" b="1" spc="20" dirty="0">
                <a:latin typeface="Arial"/>
                <a:cs typeface="Arial"/>
              </a:rPr>
              <a:t> </a:t>
            </a:r>
            <a:r>
              <a:rPr lang="en-US" sz="3600" b="1" spc="-10" dirty="0">
                <a:latin typeface="Arial"/>
                <a:cs typeface="Arial"/>
              </a:rPr>
              <a:t>Hearing: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47AB66-4F21-6E83-EF61-FB2168DE65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2488" y="2042160"/>
            <a:ext cx="10978994" cy="4282440"/>
          </a:xfrm>
        </p:spPr>
        <p:txBody>
          <a:bodyPr/>
          <a:lstStyle/>
          <a:p>
            <a:pPr marL="355600">
              <a:spcAft>
                <a:spcPts val="300"/>
              </a:spcAft>
              <a:tabLst>
                <a:tab pos="225425" algn="l"/>
              </a:tabLst>
            </a:pPr>
            <a:r>
              <a:rPr lang="en-US" b="1" dirty="0"/>
              <a:t>Outer Ear (Sound Collection):</a:t>
            </a:r>
          </a:p>
          <a:p>
            <a:pPr marL="584200" lvl="1">
              <a:spcAft>
                <a:spcPts val="300"/>
              </a:spcAft>
              <a:tabLst>
                <a:tab pos="225425" algn="l"/>
              </a:tabLst>
            </a:pPr>
            <a:r>
              <a:rPr lang="en-US" dirty="0"/>
              <a:t>Sound waves are collected by the </a:t>
            </a:r>
            <a:r>
              <a:rPr lang="en-US" b="1" dirty="0"/>
              <a:t>pinna (pretzel)</a:t>
            </a:r>
            <a:r>
              <a:rPr lang="en-US" dirty="0"/>
              <a:t>(the visible part of the ear) and travel through the </a:t>
            </a:r>
            <a:r>
              <a:rPr lang="en-US" b="1" dirty="0"/>
              <a:t>ear canal (pretzel stick) </a:t>
            </a:r>
            <a:r>
              <a:rPr lang="en-US" dirty="0"/>
              <a:t>to reach 	the </a:t>
            </a:r>
            <a:r>
              <a:rPr lang="en-US" b="1" dirty="0"/>
              <a:t>eardrum (peppermint candy) </a:t>
            </a:r>
            <a:r>
              <a:rPr lang="en-US" dirty="0"/>
              <a:t>causing it to vibrate. At times there is wax build up that blocks the opening of the ear canal or plugs up the ear mold of a hearing aid. (</a:t>
            </a:r>
            <a:r>
              <a:rPr lang="en-US" b="1" dirty="0"/>
              <a:t>gushers</a:t>
            </a:r>
            <a:r>
              <a:rPr lang="en-US" dirty="0"/>
              <a:t>)</a:t>
            </a:r>
          </a:p>
          <a:p>
            <a:pPr marL="355600">
              <a:spcBef>
                <a:spcPts val="775"/>
              </a:spcBef>
              <a:spcAft>
                <a:spcPts val="300"/>
              </a:spcAft>
              <a:tabLst>
                <a:tab pos="154305" algn="l"/>
              </a:tabLst>
            </a:pPr>
            <a:r>
              <a:rPr lang="en-US" b="1" dirty="0"/>
              <a:t>Middle Ear (Amplification):</a:t>
            </a:r>
          </a:p>
          <a:p>
            <a:pPr marL="584200" lvl="1">
              <a:spcBef>
                <a:spcPts val="775"/>
              </a:spcBef>
              <a:spcAft>
                <a:spcPts val="300"/>
              </a:spcAft>
              <a:tabLst>
                <a:tab pos="154305" algn="l"/>
              </a:tabLst>
            </a:pPr>
            <a:r>
              <a:rPr lang="en-US" dirty="0"/>
              <a:t>Vibrations from the eardrum move to the </a:t>
            </a:r>
            <a:r>
              <a:rPr lang="en-US" b="1" dirty="0"/>
              <a:t>ossicles (jelly beans)</a:t>
            </a:r>
            <a:r>
              <a:rPr lang="en-US" dirty="0"/>
              <a:t>—three tiny bones called the hammer (malleus), anvil (incus), and	stirrup (stapes). These bones amplify the vibrations.</a:t>
            </a:r>
          </a:p>
          <a:p>
            <a:pPr marL="584200" lvl="1">
              <a:spcBef>
                <a:spcPts val="775"/>
              </a:spcBef>
              <a:spcAft>
                <a:spcPts val="300"/>
              </a:spcAft>
              <a:tabLst>
                <a:tab pos="154305" algn="l"/>
              </a:tabLst>
            </a:pPr>
            <a:r>
              <a:rPr lang="en-US" dirty="0"/>
              <a:t>The stapes transmit the vibrations to the </a:t>
            </a:r>
            <a:r>
              <a:rPr lang="en-US" b="1" dirty="0"/>
              <a:t>oval window (pringles)</a:t>
            </a:r>
            <a:r>
              <a:rPr lang="en-US" dirty="0"/>
              <a:t>, a membrane leading to the inner ear.</a:t>
            </a:r>
          </a:p>
        </p:txBody>
      </p:sp>
    </p:spTree>
    <p:extLst>
      <p:ext uri="{BB962C8B-B14F-4D97-AF65-F5344CB8AC3E}">
        <p14:creationId xmlns:p14="http://schemas.microsoft.com/office/powerpoint/2010/main" val="3707449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CC"/>
      </a:hlink>
      <a:folHlink>
        <a:srgbClr val="954F7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PAW xmlns="http://www.net-centric.com/PAWPP">
  <Shape xmlns="" ID="8euNCCA4IqjupmbpvbvSMfRq+8o=" pdftag="H1" isBookmarkSet="no" bookmark="yes" Order="_x0031_"/>
  <Shape xmlns="" ID="ARSfPO/U9ItJ9zIOwm93ZJ7l/j8=" pdftag="H2" isBookmarkSet="no" bookmark="yes" Order="_x0032_"/>
  <Shape xmlns="" ID="osa0KM2sbnZHHxlXUxKH3ujjHuE=" pdftag="" bookmark="no" Order="_x0031_"/>
  <Shape xmlns="" ID="4JRL6lqoOFw9RUHrP0y9U5BDzf8=" pdftag="" bookmark="no" Order="_x0032_"/>
  <Shape xmlns="" ID="sM+ghJOlUVqnHU19mdPjAdwWJuw=" pdftag="" bookmark="no" Order="_x0031_"/>
  <Shape xmlns="" ID="GTGIHFiwAYvgHLb8IUSCQ2X6w4g=" pdftag="" bookmark="no" Order="_x0032_"/>
  <Shape xmlns="" ID="hq9gSbGZQhpPus+SHezN5PrGc9w=" pdftag="" bookmark="no" Order="_x0031_"/>
  <Shape xmlns="" ID="FtXJgaOuZev8eFU+if2YMxbKkRI=" pdftag="" bookmark="no" Order="_x0032_"/>
  <Shape xmlns="" ID="ri+uYzSNCD67GlIZrZ8qmmNgURU=" pdftag="" bookmark="no" Order="_x0033_"/>
  <Shape xmlns="" ID="/Xe9+1NnBDFDac2uz9Mf5cnxpHw=" pdftag="" bookmark="no" Order="_x0031_"/>
  <Shape xmlns="" ID="rGgMSPfHoOmRN/+oUl7Dwo+YgYE=" pdftag="" bookmark="no" Order="_x0032_"/>
  <Shape xmlns="" ID="ZTBnAgeWTQQGZoyfyflkLJl+jcs=" pdftag="" bookmark="no" Order="_x0035_"/>
  <Shape xmlns="" ID="nSihPpWUspo+Y57wY5tF8LIQIHs=" pdftag="" bookmark="no" Order="_x0032_"/>
  <Shape xmlns="" ID="S6CVtHyytP5Rb39DTS6OkAlP7e0=" pdftag="" bookmark="no" Order="_x0034_"/>
  <Shape xmlns="" ID="USIEJhtT65UPFtGM0RUW67D4iJA=" pdftag="" bookmark="no" Order="_x0033_"/>
  <Shape xmlns="" ID="XzVFQuOWAWqK/HZDqm2LiuGBOJQ=" pdftag="" bookmark="no" Order="_x0032_"/>
  <Shape xmlns="" ID="uflvo7/4mXD7uDuM1tkLIDwRdoQ=" inline="no" formula="no" pdftag="Figure" Lang="" bookmark="no" Order="_x0031_" artifact="_x0030_" validate="no"/>
  <HyperLink xmlns="" ID="iB0l3QkZoIIwbuqLQRe5I0KEal0=1995016305290.2289_384.0426" plainAltText="shuyin.maciel_x0040_metrocsu.org" Lang=""/>
  <Shape xmlns="" ID="oUeVMHAtmcFeZuL28VldA6mxYF4=" pdftag="" bookmark="no" Order="_x0031_"/>
  <Shape xmlns="" ID="iB0l3QkZoIIwbuqLQRe5I0KEal0=" pdftag="" bookmark="no" Order="_x0032_"/>
  <SubText xmlns="" ID="uflvo7/4mXD7uDuM1tkLIDwRdoQ=" ActualText=""/>
  <Shape xmlns="" ID="dPX0ernXQqq7MaM8E4a1qptkh+k=" pdftag="" Order="_x0033_"/>
  <Shape xmlns="" ID="Ui8BRw8jp83CydpNoPhxtC90coo=" pdftag="H2" isBookmarkSet="no" bookmark="yes" Order="_x0031_"/>
  <Shape xmlns="" ID="JTHWRjgwkcs6ej6LCAgd8rt1JiA=" pdftag="P" isBookmarkSet="no" bookmark="no" Order="_x0032_"/>
  <Shape xmlns="" ID="ZUK3P0vq1kyHMBtaP+GB8/hLUTw=" pdftag="H2" isBookmarkSet="no" bookmark="yes" Order="_x0031_"/>
  <Shape xmlns="" ID="jPlzfn2cWm2MZED+irsBSVGEwWE=" pdftag="P" isBookmarkSet="no" bookmark="no" Order="_x0032_"/>
  <Shape xmlns="" ID="uy/78ijjovHCeCAAgxG0VsjG/ac=" pdftag="" Order="_x0032_"/>
  <Shape xmlns="" ID="iHgMDtLXDWT2zkYPVs2mAmQfFIg=" pdftag="" Order="_x0033_"/>
  <Shape xmlns="" ID="IRZyh47S6MWFd7oMORcxPurIMIY=" Order="_x0031_" formula="no" pdftag="Figure" inline="no" validate="no" artifact="_x0030_"/>
  <Shape xmlns="" ID="X4j4L0lB0/G/nG8o8So2UaU/Kcg=" pdftag="H2" isBookmarkSet="no" bookmark="yes" Order="_x0031_"/>
  <Shape xmlns="" ID="XHX+YpuvmKP7MYZl23EDyGNK15s=" pdftag="" Order="_x0032_"/>
  <Shape xmlns="" ID="1oNuWWo05Fb9IaxtoPr7849BMRc=" pdftag="H2" isBookmarkSet="no" bookmark="yes" Order="_x0031_"/>
  <Shape xmlns="" ID="6oI3qJZdOxd1SO0fTC134sk0oK8=" pdftag="P" isBookmarkSet="no" bookmark="no" Order="_x0032_"/>
  <Shape xmlns="" ID="kkNvTVED9PQYhg+TsO35kba0ZCk=" pdftag="" Order="_x0032_"/>
  <Shape xmlns="" ID="IFoFyA6gaJTAirK4ju6gOqF+JW8=" pdftag="" Order="_x0031_"/>
  <Shape xmlns="" ID="a5VxHDBS3Iil+7OlgHKZE9OLA9U=" pdftag="" Order="_x0032_"/>
  <Shape xmlns="" ID="sQ3fYIfewEzFUl2qI4j4eEFgsag=" pdftag="" Order="_x0033_"/>
  <Shape xmlns="" ID="FYul620mDaKtwYOrfpkHhJaMX7M=" pdftag="" Order="_x0034_"/>
  <Shape xmlns="" ID="Ue52PUEnwARe++e3zRu2VNqgWpg=" pdftag="" Order="_x0035_"/>
  <Shape xmlns="" ID="Jk8e9QXHkpH4cNI1DmdoN0Jr+tw=" pdftag="" Order="_x0031_"/>
  <Shape xmlns="" ID="/kCVetuNb3PIjgjRXF9pubcO7B8=" pdftag="" Order="_x0032_"/>
  <Shape xmlns="" ID="sMqYAFkBVB1hdc7j1U+q+VsmNW0=" Order="_x0033_" artifact="_x0030_" formula="no" pdftag="Figure" validate="no"/>
  <Shape xmlns="" ID="E9r0ZDVGAdF4Z8c4O35fSPAfhQ0=" pdftag="" Order="_x0031_"/>
  <Shape xmlns="" ID="s6mPtTdUU0wB1KhKw29GvNZru5k=" pdftag="" Order="_x0032_"/>
  <Shape xmlns="" ID="NuRjTmTyKkVsxqhyGuyHeNxjXEo=" Order="_x0033_" artifact="_x0030_" formula="no" pdftag="Figure" validate="no"/>
  <Shape xmlns="" ID="X17lnLeewQTjmIQB2fcCbRIE5qQ=" Order="_x0034_" artifact="_x0030_" formula="no" pdftag="Figure" validate="no"/>
  <Shape xmlns="" ID="pbbRwGWiDdkJnIk5D5okSsy98D4=" pdftag="" Order="_x0031_"/>
  <Shape xmlns="" ID="rsrRkYln5xXBUmazGmopUktXfqA=" Order="_x0032_" artifact="_x0030_" formula="no" pdftag="Figure" validate="no"/>
  <Shape xmlns="" ID="tvNoiXRfZOzqGCWMKbSIwzNDI9E=" pdftag="" Order="_x0031_"/>
  <Shape xmlns="" ID="LlqAjh3WKHiuCIevNVN+h45hPqs=" pdftag="" Order="_x0032_"/>
  <Shape xmlns="" ID="OB4BixS7nGZYBrxaE3YC6szcyss=" Order="_x0033_" artifact="_x0030_" formula="no" pdftag="Figure" validate="no"/>
  <Shape xmlns="" ID="sblAIztjS/U1NiXHyC5tEpnukvw=" pdftag="H2" isBookmarkSet="no" bookmark="yes" Order="_x0031_"/>
  <Shape xmlns="" ID="mYP5Xqqf8dVgb96lk1X0Rgyc3UE=" Order="_x0032_" artifact="_x0030_" formula="no" pdftag="Figure" validate="no"/>
  <Shape xmlns="" ID="JM9HJCxPCgfQ6hs3tNmS4M18/+A=" pdftag="H2" isBookmarkSet="no" bookmark="yes" Order="_x0031_"/>
  <Shape xmlns="" ID="z0Jdk/HCwtQh6YbE3A2e2FQO2kE=" pdftag="" Order="_x0032_"/>
  <Shape xmlns="" ID="DS+k62dUxHN0Fr35/JZWIrgtroc=" Order="_x0033_" artifact="_x0030_" formula="no" pdftag="Figure" validate="no"/>
  <Shape xmlns="" ID="atmq+E4mXiTG5q/nm5zQSFm4JKU=" pdftag="H2" isBookmarkSet="no" bookmark="yes" Order="_x0031_"/>
  <Shape xmlns="" ID="FIYMG4qOJ86CF5KRQGqoGdSgYvQ=" Order="_x0032_" artifact="_x0030_" formula="no" pdftag="Figure" validate="no"/>
  <Shape xmlns="" ID="A2QXNIu5pBEOUCVECoZ43VBhRek=" pdftag="" Order="_x0031_"/>
  <Shape xmlns="" ID="Ypx9x7dWmgoJorMeoVQYDe2Y3h0=" pdftag="" Order="_x0032_"/>
  <Shape xmlns="" ID="H4MhL+tO+Cc8hX3LrUoA6/lxPRg=" pdftag="" Order="_x0031_"/>
  <Shape xmlns="" ID="qByouegnTanyw/tLlr3kLZ3TflU=" pdftag="" Order="_x0032_"/>
  <SubText xmlns="" ID="IRZyh47S6MWFd7oMORcxPurIMIY=" ActualText=""/>
  <Shape xmlns="" ID="Jl7UUhjVgCI8MeVBtgRStrcZ3Pg=" pdftag="H2" isBookmarkSet="no" bookmark="yes" Order="_x0031_"/>
  <Shape xmlns="" ID="ZpUUHgrbhCn0cn/pwHjj6JimRnk=" pdftag="P" isBookmarkSet="no" bookmark="no" Order="_x0032_"/>
  <Shape xmlns="" ID="AntwAZFIVMBC2xhA+AIkBwrL7IU=" isBookmarkSet="no" bookmark="yes" pdftag="H1" artifact="_x0030_" Order="_x0032_"/>
  <Shape xmlns="" ID="v27YEysurcfiGRr6RPVRYKQSHGc=" isBookmarkSet="no" bookmark="yes" pdftag="P" artifact="_x0030_" Order="_x0033_"/>
  <Shape xmlns="" ID="TR0mMJJUCeblVTvRA2Ql+DBgjx8=" formula="no" pdftag="Figure" inline="no" artifact="_x0030_" isBookmarkSet="no" bookmark="no" Order="_x0031_" validate="no" Lang=""/>
  <Shape xmlns="" ID="5UFLIzVhFtn6JZH3o+NpXtCSyr0=" pdftag="P" isBookmarkSet="no" bookmark="no" Order="_x0032_"/>
  <Shape xmlns="" ID="8NOqEydZ0CLK2hsCCPY+L9voyAA=" pdftag="H2" isBookmarkSet="no" Order="_x0031_" bookmark="yes"/>
  <Shape xmlns="" ID="BeoXEOPuG5yAvKffd83hd9PDkWs=" pdftag="P" isBookmarkSet="no" bookmark="no" Order="_x0032_"/>
  <Shape xmlns="" ID="cDzKpDtgDpr+3thIKQMY0Ta6XMo=" pdftag="P" isBookmarkSet="no" bookmark="no" Order="_x0033_"/>
  <Shape xmlns="" ID="uGkArayZ+HmF507JeXHN7JBM2HY=" pdftag="H2" isBookmarkSet="no" bookmark="yes" Order="_x0031_"/>
  <Shape xmlns="" ID="STUaJfpKgMLHBHGkHN11FYU6ffk=" isBookmarkSet="no" bookmark="no" pdftag="H3" artifact="_x0030_" Order="_x0032_"/>
  <Shape xmlns="" ID="7I2vpVsuKK3eAPENdN50YkWWLu4=" isBookmarkSet="no" bookmark="no" pdftag="H3" artifact="_x0030_" Order="_x0034_"/>
  <Shape xmlns="" ID="OqS1bs4Ni6awjjp7bsCxgXZWU8A=" pdftag="P" isBookmarkSet="no" bookmark="no" Order="_x0033_"/>
  <Shape xmlns="" ID="25wlJ28nPXrlm2ZHmvuEFeuVDiE=" pdftag="P" isBookmarkSet="no" bookmark="no" Order="_x0035_"/>
  <Shape xmlns="" ID="fwVpKfGCn3yQbvcebEEOOgSSi4Q=" pdftag="H2" isBookmarkSet="no" bookmark="yes" Order="_x0031_"/>
  <Shape xmlns="" ID="mC6Z8DZ2eaJU9z7yHnyQkyjscNg=" pdftag="P" isBookmarkSet="no" bookmark="no" Order="_x0032_"/>
  <Shape xmlns="" ID="e9DfiT2v2BCJDDDkkM+K2YuCfO8=" Order="_x0033_" formula="no" inline="no" artifact="_x0031_" pdftag="_x005B_Artifact_x005D_" isBookmarkSet="no" bookmark="no" validate="no" Lang=""/>
  <Shape xmlns="" ID="Lyn4PkO2oLc0JsVVvTTeDNAil58=" pdftag="H2" isBookmarkSet="no" bookmark="yes" Order="_x0031_"/>
  <Shape xmlns="" ID="CnTZGVauv9iMnwO9llGNHvwfVRc=" pdftag="P" isBookmarkSet="no" bookmark="no" Order="_x0032_"/>
  <Shape xmlns="" ID="EC2fL7BcOydpczk3DINisSLMkpU=" Order="_x0033_" formula="no" inline="no" artifact="_x0031_" pdftag="_x005B_Artifact_x005D_" isBookmarkSet="no" bookmark="no" validate="no" Lang=""/>
  <Shape xmlns="" ID="NbyerPOX/qokjuTvTTNzRlWEf28=" Order="_x0034_" formula="no" inline="no" artifact="_x0031_" pdftag="_x005B_Artifact_x005D_" isBookmarkSet="no" bookmark="no" validate="no" Lang=""/>
  <Shape xmlns="" ID="Ff3EV73BbGE8gyuwUAlenRtzXvY=" pdftag="H2" isBookmarkSet="no" bookmark="yes" Order="_x0031_"/>
  <Shape xmlns="" ID="C2nyHESj7yNat/CEQYaWdozVoAo=" Order="_x0032_" formula="no" inline="no" artifact="_x0031_" pdftag="_x005B_Artifact_x005D_" isBookmarkSet="no" bookmark="no" validate="no" Lang=""/>
  <Shape xmlns="" ID="16jc2gKndrYKbCgCPwPx82l9NEk=" pdftag="P" isBookmarkSet="no" bookmark="no" Order="_x0032_"/>
  <Shape xmlns="" ID="OSQ/Kn3rWFe6qZ+AenHJJWg4h5Q=" Order="_x0033_" formula="no" inline="no" artifact="_x0031_" pdftag="_x005B_Artifact_x005D_" isBookmarkSet="no" bookmark="no" validate="no" Lang=""/>
  <Shape xmlns="" ID="mlYpkIadw9s/wxpZyKJ/Zpyl0OI=" Order="_x0032_" formula="no" inline="no" artifact="_x0031_" pdftag="_x005B_Artifact_x005D_" isBookmarkSet="no" bookmark="no" validate="no" Lang=""/>
  <Shape xmlns="" ID="4Bnn46UuQjHWtjohDUo830Cu6jo=" pdftag="P" isBookmarkSet="no" bookmark="no" Order="_x0032_"/>
  <Shape xmlns="" ID="oiewVwZbNA94UR/ZFSk+p5RlL6o=" Order="_x0033_" formula="no" inline="no" artifact="_x0031_" pdftag="_x005B_Artifact_x005D_" isBookmarkSet="no" bookmark="no" validate="no" Lang=""/>
  <Shape xmlns="" ID="G1gdx3cIO3Y9cwDtp9tm6odzqFY=" pdftag="H2" isBookmarkSet="no" bookmark="yes" Order="_x0031_"/>
  <Shape xmlns="" ID="PMjBI7r4H5sbhYhF5k0Oc+9A+Ps=" Order="_x0032_" formula="no" inline="no" artifact="_x0031_" pdftag="_x005B_Artifact_x005D_" isBookmarkSet="no" bookmark="no" validate="no" Lang=""/>
  <Shape xmlns="" ID="SNoT7cCeJ3hQ2s5Hwg/6em8W2LQ=" pdftag="H2" isBookmarkSet="no" bookmark="yes" Order="_x0032_"/>
  <Shape xmlns="" ID="U4qbbV/uXDzHqpjRln6DhfxuFhw=" pdftag="P" isBookmarkSet="no" bookmark="no" Order="_x0033_"/>
  <Shape xmlns="" ID="mn7qxt0Jj9/XvLGPTIfAidg97T8=" formula="no" artifact="_x0030_" pdftag="Figure" inline="no" isBookmarkSet="no" bookmark="no" Order="_x0031_" validate="no" Lang=""/>
  <Shape xmlns="" ID="arRrkyDe10E2+Vp6N/RvPpOh9R0=" pdftag="H2" isBookmarkSet="no" bookmark="yes" Order="_x0032_"/>
  <Shape xmlns="" ID="pzFAkeQud8edUs0jLELwpRzKtx0=" isBookmarkSet="no" bookmark="yes" pdftag="P" artifact="_x0030_" Order="_x0033_"/>
  <Shape xmlns="" ID="D3N/5hvy4n7ZWl7I+bfHh8U56v4=" formula="no" pdftag="Figure" artifact="_x0030_" inline="no" isBookmarkSet="no" bookmark="no" Order="_x0031_" validate="no" Lang=""/>
  <SubText xmlns="" ID="TR0mMJJUCeblVTvRA2Ql+DBgjx8=" ActualText=""/>
  <SubText xmlns="" ID="e9DfiT2v2BCJDDDkkM+K2YuCfO8=" ActualText=""/>
  <SubText xmlns="" ID="EC2fL7BcOydpczk3DINisSLMkpU=" ActualText=""/>
  <SubText xmlns="" ID="NbyerPOX/qokjuTvTTNzRlWEf28=" ActualText=""/>
  <SubText xmlns="" ID="C2nyHESj7yNat/CEQYaWdozVoAo=" ActualText=""/>
  <SubText xmlns="" ID="OSQ/Kn3rWFe6qZ+AenHJJWg4h5Q=" ActualText=""/>
  <SubText xmlns="" ID="mlYpkIadw9s/wxpZyKJ/Zpyl0OI=" ActualText=""/>
  <SubText xmlns="" ID="oiewVwZbNA94UR/ZFSk+p5RlL6o=" ActualText=""/>
  <SubText xmlns="" ID="PMjBI7r4H5sbhYhF5k0Oc+9A+Ps=" ActualText=""/>
  <SubText xmlns="" ID="mn7qxt0Jj9/XvLGPTIfAidg97T8=" ActualText=""/>
  <SubText xmlns="" ID="D3N/5hvy4n7ZWl7I+bfHh8U56v4=" ActualText=""/>
  <Shape xmlns="" ID="zf/dxpohcogth7NBObSYow1Z1V0=" isBookmarkSet="no" pdftag="H1" artifact="_x0030_" bookmark="yes" Order="_x0031_"/>
  <Shape xmlns="" ID="rA+i+fw74OPfeqL6x+cR+rihN9E=" pdftag="Figure" isBookmarkSet="no" formula="no" inline="no" artifact="_x0030_" bookmark="no" Order="_x0033_" validate="no" Lang=""/>
  <Shape xmlns="" ID="YMFHkH2RfjZzbY3B+fK8VcrOaOo=" pdftag="P" isBookmarkSet="no" bookmark="no" Order="_x0034_"/>
  <Shape xmlns="" ID="kZpG1ZY8FHsIeC6BIodNPqZ9GjE=" pdftag="P" isBookmarkSet="no" bookmark="no" Order="_x0032_"/>
  <Shape xmlns="" ID="M2GmeoN+QOFNZB3Hq9OeReS3sqM=" pdftag="P" isBookmarkSet="no" bookmark="no" Order="_x0032_"/>
  <Shape xmlns="" ID="/YEOVURMCv6dGu+sUDsLbJE9mAE=" pdftag="P" isBookmarkSet="no" bookmark="no" Order="_x0032_"/>
  <Shape xmlns="" ID="u0gsVqziMwy/b52pXhKbYWooZSM=" pdftag="P" isBookmarkSet="no" bookmark="no" Order="_x0032_"/>
  <Shape xmlns="" ID="yQuZkliL9J/TnMBvWJCCKw4oCYk=" pdftag="H2" isBookmarkSet="no" bookmark="yes" Order="_x0031_"/>
  <Shape xmlns="" ID="iSYuT5mSu6SqEtiGKNUDG/j+hfE=" pdftag="P" isBookmarkSet="no" bookmark="no" Order="_x0032_"/>
  <Shape xmlns="" ID="EM/nWvhf/ku9hekHuKeS+7t20hI=" pdftag="H2" isBookmarkSet="no" bookmark="yes" Order="_x0031_"/>
  <Shape xmlns="" ID="tAg1pl0gMOudWs7JwpVPHl08XtQ=" pdftag="P" isBookmarkSet="no" bookmark="no" Order="_x0032_"/>
  <Shape xmlns="" ID="Mic+SPuJFZNaRjXUdCiXNikyZLI=" pdftag="H2" isBookmarkSet="no" bookmark="yes" Order="_x0031_"/>
  <Shape xmlns="" ID="W+XIVtqEZLTfOGdwQC+T7tGnUjM=" pdftag="P" isBookmarkSet="no" bookmark="no" Order="_x0032_"/>
  <Shape xmlns="" ID="9NVIR6FJcwsmJ87BPwvjcASbQPE=" pdftag="H2" isBookmarkSet="no" bookmark="yes" Order="_x0031_"/>
  <Shape xmlns="" ID="1EF+4cOKsC3zMWz3bqGxY/JcAls=" pdftag="P" isBookmarkSet="no" bookmark="no" Order="_x0032_"/>
  <Shape xmlns="" ID="Nalk4EWr+quIKkYMQY6hUiS6nWQ=" pdftag="H2" isBookmarkSet="no" bookmark="yes" Order="_x0031_"/>
  <Shape xmlns="" ID="SjYoeIG9vXncfNoqCWOC3Yt/5hc=" pdftag="P" isBookmarkSet="no" bookmark="no" Order="_x0032_"/>
  <Shape xmlns="" ID="EkktGY/opdoshdMdY2eI1sPuoQo=" pdftag="H2" isBookmarkSet="no" bookmark="yes" Order="_x0032_"/>
  <Shape xmlns="" ID="ZEuX7dH7zXaV6Wi1jjcQy46H2vc=" formula="no" pdftag="Figure" artifact="_x0030_" inline="no" isBookmarkSet="no" bookmark="no" Order="_x0031_" validate="no" Lang=""/>
  <Shape xmlns="" ID="n8XHHtqqCNJo0dxf0OSpDkouJBA=" pdftag="H2" isBookmarkSet="no" bookmark="yes" Order="_x0032_"/>
  <Shape xmlns="" ID="TJKEhFKhhNx5cGb43O9zGalqhps=" pdftag="P" isBookmarkSet="no" bookmark="no" Order="_x0033_"/>
  <Shape xmlns="" ID="CcvgB+vCJzUbqfQthEHE7S5NPBA=" formula="no" pdftag="Figure" artifact="_x0030_" inline="no" isBookmarkSet="no" bookmark="no" Order="_x0031_" validate="no"/>
  <HyperLink xmlns="" ID="kZpG1ZY8FHsIeC6BIodNPqZ9GjE=732240347440.9062_317.6309" plainAltText="avail_x0040_zumbroed.org" language="" Lang=""/>
  <HyperLink xmlns="" ID="kZpG1ZY8FHsIeC6BIodNPqZ9GjE=-1696152187382.7562_451.8309" plainAltText="lyndsey.raffelson_x0040_austin.k12.mn.us" language="" Lang=""/>
  <SubText xmlns="" ID="rA+i+fw74OPfeqL6x+cR+rihN9E=" ActualText=""/>
  <SubText xmlns="" ID="ZEuX7dH7zXaV6Wi1jjcQy46H2vc=" ActualText=""/>
  <SubText xmlns="" ID="CcvgB+vCJzUbqfQthEHE7S5NPBA=" ActualText=""/>
  <Shape xmlns="" ID="zg878iQwCjd/MJkDinxfMobKe8E=" pdftag="" Order="_x0031_" bookmark="no"/>
</PAW>
</file>

<file path=customXml/itemProps1.xml><?xml version="1.0" encoding="utf-8"?>
<ds:datastoreItem xmlns:ds="http://schemas.openxmlformats.org/officeDocument/2006/customXml" ds:itemID="{BDDA8F98-CF0A-47A4-BB33-D89B60E5DAF1}">
  <ds:schemaRefs>
    <ds:schemaRef ds:uri="http://www.net-centric.com/PAWPP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39120</TotalTime>
  <Words>766</Words>
  <Application>Microsoft Office PowerPoint</Application>
  <PresentationFormat>Widescreen</PresentationFormat>
  <Paragraphs>76</Paragraphs>
  <Slides>13</Slides>
  <Notes>13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Wingdings</vt:lpstr>
      <vt:lpstr>Wingdings 3</vt:lpstr>
      <vt:lpstr>Integral</vt:lpstr>
      <vt:lpstr>The Sounds of Literacy!</vt:lpstr>
      <vt:lpstr>The Science of Reading &amp; Hearing Loss</vt:lpstr>
      <vt:lpstr>Reading Rope</vt:lpstr>
      <vt:lpstr>Equitable Literacy</vt:lpstr>
      <vt:lpstr>How Hearing Loss Affects Sound Processing:</vt:lpstr>
      <vt:lpstr>Supporting Literacy for Students with Hearing Loss and Auditory Processing:</vt:lpstr>
      <vt:lpstr>Connection to Literacy:</vt:lpstr>
      <vt:lpstr>The Process of Hearing:</vt:lpstr>
      <vt:lpstr>Breaking down the Process of Hearing:</vt:lpstr>
      <vt:lpstr>Breaking down the Process of Hearing: part 2</vt:lpstr>
      <vt:lpstr>Breaking down the Process of Hearing: part 3</vt:lpstr>
      <vt:lpstr>Thank you!</vt:lpstr>
      <vt:lpstr>Charting the Cs Conference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Sounds of Literacy! Charting the Cs Conference 2025 </dc:title>
  <dc:creator>Statewide Professional Development to Support the Workforce and Low Incidence Disability Areas in the State of Minnesota</dc:creator>
  <cp:lastModifiedBy>Shuyin Maciel</cp:lastModifiedBy>
  <cp:revision>1592</cp:revision>
  <dcterms:created xsi:type="dcterms:W3CDTF">2020-04-18T15:28:58Z</dcterms:created>
  <dcterms:modified xsi:type="dcterms:W3CDTF">2025-04-25T05:18:11Z</dcterms:modified>
</cp:coreProperties>
</file>