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26"/>
  </p:notesMasterIdLst>
  <p:handoutMasterIdLst>
    <p:handoutMasterId r:id="rId27"/>
  </p:handoutMasterIdLst>
  <p:sldIdLst>
    <p:sldId id="256" r:id="rId6"/>
    <p:sldId id="329" r:id="rId7"/>
    <p:sldId id="257" r:id="rId8"/>
    <p:sldId id="319" r:id="rId9"/>
    <p:sldId id="330" r:id="rId10"/>
    <p:sldId id="334" r:id="rId11"/>
    <p:sldId id="335" r:id="rId12"/>
    <p:sldId id="337" r:id="rId13"/>
    <p:sldId id="331" r:id="rId14"/>
    <p:sldId id="341" r:id="rId15"/>
    <p:sldId id="342" r:id="rId16"/>
    <p:sldId id="345" r:id="rId17"/>
    <p:sldId id="344" r:id="rId18"/>
    <p:sldId id="346" r:id="rId19"/>
    <p:sldId id="332" r:id="rId20"/>
    <p:sldId id="338" r:id="rId21"/>
    <p:sldId id="339" r:id="rId22"/>
    <p:sldId id="325" r:id="rId23"/>
    <p:sldId id="336" r:id="rId24"/>
    <p:sldId id="31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912"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6FF"/>
    <a:srgbClr val="5DCDFF"/>
    <a:srgbClr val="005A8C"/>
    <a:srgbClr val="E1FFE1"/>
    <a:srgbClr val="CCECFF"/>
    <a:srgbClr val="0099FF"/>
    <a:srgbClr val="00344C"/>
    <a:srgbClr val="3FC4FF"/>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CDAF2-4EE8-44AD-9EC7-59BF8D972E11}" v="7" dt="2025-04-10T18:00:24.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2" autoAdjust="0"/>
    <p:restoredTop sz="86411" autoAdjust="0"/>
  </p:normalViewPr>
  <p:slideViewPr>
    <p:cSldViewPr snapToGrid="0" snapToObjects="1">
      <p:cViewPr varScale="1">
        <p:scale>
          <a:sx n="69" d="100"/>
          <a:sy n="69" d="100"/>
        </p:scale>
        <p:origin x="72" y="144"/>
      </p:cViewPr>
      <p:guideLst>
        <p:guide pos="3912"/>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102" d="100"/>
          <a:sy n="102" d="100"/>
        </p:scale>
        <p:origin x="2898"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4/18/2025</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Tree>
    <p:extLst>
      <p:ext uri="{BB962C8B-B14F-4D97-AF65-F5344CB8AC3E}">
        <p14:creationId xmlns:p14="http://schemas.microsoft.com/office/powerpoint/2010/main" val="38296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p:spTree>
      <p:nvGrpSpPr>
        <p:cNvPr id="1" name=""/>
        <p:cNvGrpSpPr/>
        <p:nvPr/>
      </p:nvGrpSpPr>
      <p:grpSpPr>
        <a:xfrm>
          <a:off x="0" y="0"/>
          <a:ext cx="0" cy="0"/>
          <a:chOff x="0" y="0"/>
          <a:chExt cx="0" cy="0"/>
        </a:xfrm>
      </p:grpSpPr>
      <p:sp>
        <p:nvSpPr>
          <p:cNvPr id="2" name="shape 1">
            <a:extLst>
              <a:ext uri="{FF2B5EF4-FFF2-40B4-BE49-F238E27FC236}">
                <a16:creationId xmlns:a16="http://schemas.microsoft.com/office/drawing/2014/main" id="{5E71AF97-ADF9-32F4-85CA-3F9F73A9B2A3}"/>
              </a:ext>
              <a:ext uri="{C183D7F6-B498-43B3-948B-1728B52AA6E4}">
                <adec:decorative xmlns:adec="http://schemas.microsoft.com/office/drawing/2017/decorative" val="1"/>
              </a:ext>
            </a:extLst>
          </p:cNvPr>
          <p:cNvSpPr>
            <a:spLocks/>
          </p:cNvSpPr>
          <p:nvPr userDrawn="1"/>
        </p:nvSpPr>
        <p:spPr>
          <a:xfrm>
            <a:off x="92161" y="1676418"/>
            <a:ext cx="2938120" cy="4571982"/>
          </a:xfrm>
          <a:prstGeom prst="rect">
            <a:avLst/>
          </a:prstGeom>
          <a:gradFill flip="none" rotWithShape="1">
            <a:gsLst>
              <a:gs pos="0">
                <a:srgbClr val="9FE1FF"/>
              </a:gs>
              <a:gs pos="10000">
                <a:srgbClr val="FFFFFF"/>
              </a:gs>
              <a:gs pos="71000">
                <a:srgbClr val="FFFFFF"/>
              </a:gs>
              <a:gs pos="83000">
                <a:srgbClr val="93DEFF"/>
              </a:gs>
              <a:gs pos="100000">
                <a:srgbClr val="FFFFFF"/>
              </a:gs>
            </a:gsLst>
            <a:lin ang="16200000" scaled="1"/>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3" name="Title 1">
            <a:extLst>
              <a:ext uri="{FF2B5EF4-FFF2-40B4-BE49-F238E27FC236}">
                <a16:creationId xmlns:a16="http://schemas.microsoft.com/office/drawing/2014/main" id="{277C132B-C843-0980-555F-CF99F536FD77}"/>
              </a:ext>
            </a:extLst>
          </p:cNvPr>
          <p:cNvSpPr>
            <a:spLocks noGrp="1"/>
          </p:cNvSpPr>
          <p:nvPr>
            <p:ph type="ctrTitle"/>
          </p:nvPr>
        </p:nvSpPr>
        <p:spPr>
          <a:xfrm>
            <a:off x="3414157" y="1156648"/>
            <a:ext cx="8192942" cy="1907022"/>
          </a:xfrm>
        </p:spPr>
        <p:txBody>
          <a:bodyPr lIns="0" tIns="457200" anchor="ctr">
            <a:noAutofit/>
          </a:bodyPr>
          <a:lstStyle>
            <a:lvl1pPr algn="l">
              <a:defRPr sz="3600" spc="200" baseline="0">
                <a:solidFill>
                  <a:srgbClr val="101820"/>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B77A3FBA-F4AF-8D90-AA0B-30ECECB23971}"/>
              </a:ext>
            </a:extLst>
          </p:cNvPr>
          <p:cNvSpPr>
            <a:spLocks noGrp="1"/>
          </p:cNvSpPr>
          <p:nvPr>
            <p:ph type="body" sz="quarter" idx="10"/>
          </p:nvPr>
        </p:nvSpPr>
        <p:spPr>
          <a:xfrm>
            <a:off x="3414156" y="3180472"/>
            <a:ext cx="8193643" cy="1907022"/>
          </a:xfrm>
          <a:prstGeom prst="rect">
            <a:avLst/>
          </a:prstGeom>
        </p:spPr>
        <p:txBody>
          <a:bodyPr/>
          <a:lstStyle>
            <a:lvl1pPr marL="0" indent="0" algn="l">
              <a:buFont typeface="Arial" panose="020B0604020202020204" pitchFamily="34" charset="0"/>
              <a:buNone/>
              <a:defRPr sz="2400"/>
            </a:lvl1pPr>
            <a:lvl2pPr marL="228600" indent="0">
              <a:buNone/>
              <a:defRPr sz="2400"/>
            </a:lvl2pPr>
            <a:lvl3pPr marL="457200" indent="0">
              <a:buNone/>
              <a:defRPr sz="2400"/>
            </a:lvl3pPr>
            <a:lvl4pPr marL="457200" indent="0">
              <a:buNone/>
              <a:defRPr sz="2400"/>
            </a:lvl4pPr>
            <a:lvl5pPr marL="628650" indent="0">
              <a:buNone/>
              <a:defRPr sz="2400"/>
            </a:lvl5pPr>
          </a:lstStyle>
          <a:p>
            <a:pPr lvl="0"/>
            <a:r>
              <a:rPr lang="en-US" dirty="0"/>
              <a:t>Click to edit Master text styles</a:t>
            </a:r>
          </a:p>
        </p:txBody>
      </p:sp>
      <p:sp>
        <p:nvSpPr>
          <p:cNvPr id="8" name="Text Placeholder 3">
            <a:extLst>
              <a:ext uri="{FF2B5EF4-FFF2-40B4-BE49-F238E27FC236}">
                <a16:creationId xmlns:a16="http://schemas.microsoft.com/office/drawing/2014/main" id="{F2285059-D116-90D5-775F-3489BBD1CD31}"/>
              </a:ext>
            </a:extLst>
          </p:cNvPr>
          <p:cNvSpPr>
            <a:spLocks noGrp="1"/>
          </p:cNvSpPr>
          <p:nvPr>
            <p:ph type="body" sz="quarter" idx="11"/>
          </p:nvPr>
        </p:nvSpPr>
        <p:spPr>
          <a:xfrm>
            <a:off x="92075" y="2891912"/>
            <a:ext cx="2938463" cy="2534528"/>
          </a:xfrm>
        </p:spPr>
        <p:txBody>
          <a:bodyPr/>
          <a:lstStyle>
            <a:lvl1pPr marL="0" indent="0">
              <a:buNone/>
              <a:defRPr sz="2400"/>
            </a:lvl1pPr>
            <a:lvl2pPr marL="228600" indent="0">
              <a:buNone/>
              <a:defRPr sz="2400"/>
            </a:lvl2pPr>
            <a:lvl3pPr marL="457200" indent="0">
              <a:buNone/>
              <a:defRPr sz="2400"/>
            </a:lvl3pPr>
            <a:lvl4pPr marL="457200" indent="0">
              <a:buNone/>
              <a:defRPr sz="2400"/>
            </a:lvl4pPr>
            <a:lvl5pPr marL="628650" indent="0">
              <a:buNone/>
              <a:defRPr sz="2400"/>
            </a:lvl5pPr>
          </a:lstStyle>
          <a:p>
            <a:pPr lvl="0"/>
            <a:r>
              <a:rPr lang="en-US" dirty="0"/>
              <a:t>Click to edit Master text styles</a:t>
            </a:r>
          </a:p>
        </p:txBody>
      </p:sp>
      <p:sp>
        <p:nvSpPr>
          <p:cNvPr id="9" name="Picture Placeholder 1" descr="Picture 1">
            <a:extLst>
              <a:ext uri="{FF2B5EF4-FFF2-40B4-BE49-F238E27FC236}">
                <a16:creationId xmlns:a16="http://schemas.microsoft.com/office/drawing/2014/main" id="{952C9BCF-9E70-34A7-2B83-3E848E05C284}"/>
              </a:ext>
            </a:extLst>
          </p:cNvPr>
          <p:cNvSpPr>
            <a:spLocks noGrp="1"/>
          </p:cNvSpPr>
          <p:nvPr>
            <p:ph type="pic" sz="quarter" idx="12"/>
          </p:nvPr>
        </p:nvSpPr>
        <p:spPr>
          <a:xfrm>
            <a:off x="177782" y="1156648"/>
            <a:ext cx="2852755" cy="1466267"/>
          </a:xfrm>
        </p:spPr>
        <p:txBody>
          <a:bodyPr/>
          <a:lstStyle>
            <a:lvl1pPr marL="0" indent="0">
              <a:buNone/>
              <a:defRPr/>
            </a:lvl1pPr>
          </a:lstStyle>
          <a:p>
            <a:endParaRPr lang="en-US" dirty="0"/>
          </a:p>
        </p:txBody>
      </p:sp>
      <p:sp>
        <p:nvSpPr>
          <p:cNvPr id="4" name="Picture Placeholder 5">
            <a:extLst>
              <a:ext uri="{FF2B5EF4-FFF2-40B4-BE49-F238E27FC236}">
                <a16:creationId xmlns:a16="http://schemas.microsoft.com/office/drawing/2014/main" id="{91E42D09-E417-50D0-DB2D-3657E35814A7}"/>
              </a:ext>
            </a:extLst>
          </p:cNvPr>
          <p:cNvSpPr>
            <a:spLocks noGrp="1"/>
          </p:cNvSpPr>
          <p:nvPr>
            <p:ph type="pic" sz="quarter" idx="13"/>
          </p:nvPr>
        </p:nvSpPr>
        <p:spPr>
          <a:xfrm>
            <a:off x="3534548" y="5223005"/>
            <a:ext cx="2561452" cy="999076"/>
          </a:xfrm>
          <a:noFill/>
        </p:spPr>
        <p:txBody>
          <a:bodyPr anchor="ctr" anchorCtr="1"/>
          <a:lstStyle/>
          <a:p>
            <a:endParaRPr lang="en-US" dirty="0"/>
          </a:p>
        </p:txBody>
      </p:sp>
      <p:sp>
        <p:nvSpPr>
          <p:cNvPr id="5" name="Picture Placeholder 5">
            <a:extLst>
              <a:ext uri="{FF2B5EF4-FFF2-40B4-BE49-F238E27FC236}">
                <a16:creationId xmlns:a16="http://schemas.microsoft.com/office/drawing/2014/main" id="{478AF0CC-088C-079C-3E12-719D362E9C40}"/>
              </a:ext>
            </a:extLst>
          </p:cNvPr>
          <p:cNvSpPr>
            <a:spLocks noGrp="1"/>
          </p:cNvSpPr>
          <p:nvPr>
            <p:ph type="pic" sz="quarter" idx="14"/>
          </p:nvPr>
        </p:nvSpPr>
        <p:spPr>
          <a:xfrm>
            <a:off x="7834185" y="5223005"/>
            <a:ext cx="2372472" cy="999076"/>
          </a:xfrm>
          <a:noFill/>
        </p:spPr>
        <p:txBody>
          <a:bodyPr anchor="ctr" anchorCtr="1"/>
          <a:lstStyle/>
          <a:p>
            <a:endParaRPr lang="en-US" dirty="0"/>
          </a:p>
        </p:txBody>
      </p:sp>
    </p:spTree>
    <p:extLst>
      <p:ext uri="{BB962C8B-B14F-4D97-AF65-F5344CB8AC3E}">
        <p14:creationId xmlns:p14="http://schemas.microsoft.com/office/powerpoint/2010/main" val="90807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a:xfrm>
            <a:off x="612489" y="1202538"/>
            <a:ext cx="10978994" cy="1305884"/>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9756F5AF-083E-0F8D-DC11-D0EACF54BDD4}"/>
              </a:ext>
            </a:extLst>
          </p:cNvPr>
          <p:cNvSpPr>
            <a:spLocks noGrp="1"/>
          </p:cNvSpPr>
          <p:nvPr>
            <p:ph type="pic" sz="quarter" idx="10"/>
          </p:nvPr>
        </p:nvSpPr>
        <p:spPr>
          <a:xfrm>
            <a:off x="1471449" y="2781219"/>
            <a:ext cx="9249104" cy="3429081"/>
          </a:xfrm>
          <a:noFill/>
        </p:spPr>
        <p:txBody>
          <a:bodyPr anchor="ctr" anchorCtr="1"/>
          <a:lstStyle/>
          <a:p>
            <a:endParaRPr lang="en-US" dirty="0"/>
          </a:p>
        </p:txBody>
      </p:sp>
    </p:spTree>
    <p:extLst>
      <p:ext uri="{BB962C8B-B14F-4D97-AF65-F5344CB8AC3E}">
        <p14:creationId xmlns:p14="http://schemas.microsoft.com/office/powerpoint/2010/main" val="144913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p:cNvSpPr>
            <a:spLocks noGrp="1"/>
          </p:cNvSpPr>
          <p:nvPr>
            <p:ph type="title"/>
          </p:nvPr>
        </p:nvSpPr>
        <p:spPr>
          <a:xfrm>
            <a:off x="612489" y="1202538"/>
            <a:ext cx="10978994" cy="1285974"/>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411600C6-0950-D396-0EA2-204C1465BC4D}"/>
              </a:ext>
            </a:extLst>
          </p:cNvPr>
          <p:cNvSpPr>
            <a:spLocks noGrp="1"/>
          </p:cNvSpPr>
          <p:nvPr>
            <p:ph type="pic" sz="quarter" idx="10"/>
          </p:nvPr>
        </p:nvSpPr>
        <p:spPr>
          <a:xfrm>
            <a:off x="9104069" y="2945362"/>
            <a:ext cx="2481794" cy="1466267"/>
          </a:xfrm>
          <a:noFill/>
        </p:spPr>
        <p:txBody>
          <a:bodyPr anchor="ctr" anchorCtr="1"/>
          <a:lstStyle/>
          <a:p>
            <a:endParaRPr lang="en-US" dirty="0"/>
          </a:p>
        </p:txBody>
      </p:sp>
      <p:sp>
        <p:nvSpPr>
          <p:cNvPr id="7" name="Text Placeholder 9">
            <a:extLst>
              <a:ext uri="{FF2B5EF4-FFF2-40B4-BE49-F238E27FC236}">
                <a16:creationId xmlns:a16="http://schemas.microsoft.com/office/drawing/2014/main" id="{C24343BE-3C4D-2C4E-74DD-DF71BC456D9D}"/>
              </a:ext>
            </a:extLst>
          </p:cNvPr>
          <p:cNvSpPr>
            <a:spLocks noGrp="1"/>
          </p:cNvSpPr>
          <p:nvPr>
            <p:ph type="body" sz="quarter" idx="12"/>
          </p:nvPr>
        </p:nvSpPr>
        <p:spPr>
          <a:xfrm>
            <a:off x="622998" y="2590801"/>
            <a:ext cx="8224440" cy="3619500"/>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431686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108334" y="1449617"/>
            <a:ext cx="3950216" cy="877826"/>
          </a:xfrm>
          <a:prstGeom prst="rect">
            <a:avLst/>
          </a:prstGeom>
        </p:spPr>
      </p:pic>
    </p:spTree>
    <p:extLst>
      <p:ext uri="{BB962C8B-B14F-4D97-AF65-F5344CB8AC3E}">
        <p14:creationId xmlns:p14="http://schemas.microsoft.com/office/powerpoint/2010/main" val="368362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8552C42-EE20-8BA3-D682-E0AFE52F728D}"/>
              </a:ext>
            </a:extLst>
          </p:cNvPr>
          <p:cNvSpPr>
            <a:spLocks noGrp="1"/>
          </p:cNvSpPr>
          <p:nvPr>
            <p:ph type="pic" sz="quarter" idx="11"/>
          </p:nvPr>
        </p:nvSpPr>
        <p:spPr>
          <a:xfrm>
            <a:off x="3027405" y="5178823"/>
            <a:ext cx="2555304" cy="1054797"/>
          </a:xfrm>
          <a:noFill/>
        </p:spPr>
        <p:txBody>
          <a:bodyPr anchor="ctr" anchorCtr="1"/>
          <a:lstStyle/>
          <a:p>
            <a:endParaRPr lang="en-US" dirty="0"/>
          </a:p>
        </p:txBody>
      </p:sp>
      <p:sp>
        <p:nvSpPr>
          <p:cNvPr id="5" name="Picture Placeholder 5">
            <a:extLst>
              <a:ext uri="{FF2B5EF4-FFF2-40B4-BE49-F238E27FC236}">
                <a16:creationId xmlns:a16="http://schemas.microsoft.com/office/drawing/2014/main" id="{5CDCE161-4404-86BE-7F17-D0BF72483D17}"/>
              </a:ext>
            </a:extLst>
          </p:cNvPr>
          <p:cNvSpPr>
            <a:spLocks noGrp="1"/>
          </p:cNvSpPr>
          <p:nvPr>
            <p:ph type="pic" sz="quarter" idx="14" hasCustomPrompt="1"/>
          </p:nvPr>
        </p:nvSpPr>
        <p:spPr>
          <a:xfrm>
            <a:off x="6540952" y="5178823"/>
            <a:ext cx="2257058" cy="1054797"/>
          </a:xfrm>
          <a:noFill/>
        </p:spPr>
        <p:txBody>
          <a:bodyPr anchor="ctr" anchorCtr="1"/>
          <a:lstStyle>
            <a:lvl1pPr>
              <a:defRPr/>
            </a:lvl1pPr>
          </a:lstStyle>
          <a:p>
            <a:r>
              <a:rPr lang="en-US" dirty="0" err="1"/>
              <a:t>xd</a:t>
            </a:r>
            <a:endParaRPr lang="en-US" dirty="0"/>
          </a:p>
        </p:txBody>
      </p:sp>
      <p:sp>
        <p:nvSpPr>
          <p:cNvPr id="6" name="Title 1">
            <a:extLst>
              <a:ext uri="{FF2B5EF4-FFF2-40B4-BE49-F238E27FC236}">
                <a16:creationId xmlns:a16="http://schemas.microsoft.com/office/drawing/2014/main" id="{7A964C36-9375-05E4-127A-F13C6890BDD9}"/>
              </a:ext>
            </a:extLst>
          </p:cNvPr>
          <p:cNvSpPr>
            <a:spLocks noGrp="1"/>
          </p:cNvSpPr>
          <p:nvPr>
            <p:ph type="ctrTitle"/>
          </p:nvPr>
        </p:nvSpPr>
        <p:spPr>
          <a:xfrm>
            <a:off x="606868" y="2633389"/>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0" name="Subtitle 2">
            <a:extLst>
              <a:ext uri="{FF2B5EF4-FFF2-40B4-BE49-F238E27FC236}">
                <a16:creationId xmlns:a16="http://schemas.microsoft.com/office/drawing/2014/main" id="{5C7E3BA4-B1DB-A61A-5C30-C5E29F4C5101}"/>
              </a:ext>
            </a:extLst>
          </p:cNvPr>
          <p:cNvSpPr>
            <a:spLocks noGrp="1"/>
          </p:cNvSpPr>
          <p:nvPr>
            <p:ph type="subTitle" idx="1"/>
          </p:nvPr>
        </p:nvSpPr>
        <p:spPr>
          <a:xfrm>
            <a:off x="594836" y="3648763"/>
            <a:ext cx="11019187" cy="1372955"/>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1" name="Picture 10" descr="Charting the Cs: Cooperation, Communication and Collaboration.">
            <a:extLst>
              <a:ext uri="{FF2B5EF4-FFF2-40B4-BE49-F238E27FC236}">
                <a16:creationId xmlns:a16="http://schemas.microsoft.com/office/drawing/2014/main" id="{B3E50EC3-789F-2AC1-F9EE-829BE50A2935}"/>
              </a:ext>
            </a:extLst>
          </p:cNvPr>
          <p:cNvPicPr>
            <a:picLocks noGrp="1" noChangeAspect="1"/>
          </p:cNvPicPr>
          <p:nvPr userDrawn="1"/>
        </p:nvPicPr>
        <p:blipFill>
          <a:blip r:embed="rId2"/>
          <a:stretch>
            <a:fillRect/>
          </a:stretch>
        </p:blipFill>
        <p:spPr>
          <a:xfrm>
            <a:off x="4132406" y="1461645"/>
            <a:ext cx="3950216" cy="877826"/>
          </a:xfrm>
          <a:prstGeom prst="rect">
            <a:avLst/>
          </a:prstGeom>
        </p:spPr>
      </p:pic>
    </p:spTree>
    <p:extLst>
      <p:ext uri="{BB962C8B-B14F-4D97-AF65-F5344CB8AC3E}">
        <p14:creationId xmlns:p14="http://schemas.microsoft.com/office/powerpoint/2010/main" val="99806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401178"/>
            <a:ext cx="11000232" cy="1194637"/>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699470"/>
            <a:ext cx="11019187" cy="2510829"/>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163773" y="1283188"/>
            <a:ext cx="3857482" cy="857218"/>
          </a:xfrm>
          <a:prstGeom prst="rect">
            <a:avLst/>
          </a:prstGeom>
        </p:spPr>
      </p:pic>
    </p:spTree>
    <p:extLst>
      <p:ext uri="{BB962C8B-B14F-4D97-AF65-F5344CB8AC3E}">
        <p14:creationId xmlns:p14="http://schemas.microsoft.com/office/powerpoint/2010/main" val="337255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14A0210D-9B92-8DC9-2117-5452E534B96D}"/>
              </a:ext>
            </a:extLst>
          </p:cNvPr>
          <p:cNvSpPr>
            <a:spLocks noGrp="1"/>
          </p:cNvSpPr>
          <p:nvPr>
            <p:ph type="pic" sz="quarter" idx="11"/>
          </p:nvPr>
        </p:nvSpPr>
        <p:spPr>
          <a:xfrm>
            <a:off x="3534548" y="5223005"/>
            <a:ext cx="1347833" cy="999076"/>
          </a:xfrm>
          <a:noFill/>
        </p:spPr>
        <p:txBody>
          <a:bodyPr anchor="ctr" anchorCtr="1"/>
          <a:lstStyle/>
          <a:p>
            <a:endParaRPr lang="en-US" dirty="0"/>
          </a:p>
        </p:txBody>
      </p:sp>
      <p:sp>
        <p:nvSpPr>
          <p:cNvPr id="14" name="Picture Placeholder 5">
            <a:extLst>
              <a:ext uri="{FF2B5EF4-FFF2-40B4-BE49-F238E27FC236}">
                <a16:creationId xmlns:a16="http://schemas.microsoft.com/office/drawing/2014/main" id="{F098BA71-96E0-1B95-3CF7-410A945E72C6}"/>
              </a:ext>
            </a:extLst>
          </p:cNvPr>
          <p:cNvSpPr>
            <a:spLocks noGrp="1"/>
          </p:cNvSpPr>
          <p:nvPr>
            <p:ph type="pic" sz="quarter" idx="13"/>
          </p:nvPr>
        </p:nvSpPr>
        <p:spPr>
          <a:xfrm>
            <a:off x="5436002" y="5213768"/>
            <a:ext cx="1347833" cy="999076"/>
          </a:xfrm>
          <a:noFill/>
        </p:spPr>
        <p:txBody>
          <a:bodyPr anchor="ctr" anchorCtr="1"/>
          <a:lstStyle/>
          <a:p>
            <a:endParaRPr lang="en-US" dirty="0"/>
          </a:p>
        </p:txBody>
      </p:sp>
      <p:sp>
        <p:nvSpPr>
          <p:cNvPr id="15" name="Picture Placeholder 5">
            <a:extLst>
              <a:ext uri="{FF2B5EF4-FFF2-40B4-BE49-F238E27FC236}">
                <a16:creationId xmlns:a16="http://schemas.microsoft.com/office/drawing/2014/main" id="{700D10FB-6484-A297-B7D6-F16920A74907}"/>
              </a:ext>
            </a:extLst>
          </p:cNvPr>
          <p:cNvSpPr>
            <a:spLocks noGrp="1"/>
          </p:cNvSpPr>
          <p:nvPr>
            <p:ph type="pic" sz="quarter" idx="14"/>
          </p:nvPr>
        </p:nvSpPr>
        <p:spPr>
          <a:xfrm>
            <a:off x="7252647" y="5213767"/>
            <a:ext cx="1347833" cy="999076"/>
          </a:xfrm>
          <a:noFill/>
        </p:spPr>
        <p:txBody>
          <a:bodyPr anchor="ctr" anchorCtr="1"/>
          <a:lstStyle/>
          <a:p>
            <a:endParaRPr lang="en-US" dirty="0"/>
          </a:p>
        </p:txBody>
      </p:sp>
      <p:sp>
        <p:nvSpPr>
          <p:cNvPr id="2" name="Title 1">
            <a:extLst>
              <a:ext uri="{FF2B5EF4-FFF2-40B4-BE49-F238E27FC236}">
                <a16:creationId xmlns:a16="http://schemas.microsoft.com/office/drawing/2014/main" id="{0D028485-053E-B2F8-E5BC-D0AF518CD01C}"/>
              </a:ext>
            </a:extLst>
          </p:cNvPr>
          <p:cNvSpPr>
            <a:spLocks noGrp="1"/>
          </p:cNvSpPr>
          <p:nvPr>
            <p:ph type="ctrTitle"/>
          </p:nvPr>
        </p:nvSpPr>
        <p:spPr>
          <a:xfrm>
            <a:off x="606868" y="2401178"/>
            <a:ext cx="11000232" cy="1194637"/>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3" name="Subtitle 2">
            <a:extLst>
              <a:ext uri="{FF2B5EF4-FFF2-40B4-BE49-F238E27FC236}">
                <a16:creationId xmlns:a16="http://schemas.microsoft.com/office/drawing/2014/main" id="{47ABFFFB-A414-C07A-9D63-0436B2AA7BF6}"/>
              </a:ext>
            </a:extLst>
          </p:cNvPr>
          <p:cNvSpPr>
            <a:spLocks noGrp="1"/>
          </p:cNvSpPr>
          <p:nvPr>
            <p:ph type="subTitle" idx="1"/>
          </p:nvPr>
        </p:nvSpPr>
        <p:spPr>
          <a:xfrm>
            <a:off x="594836" y="3699471"/>
            <a:ext cx="11019187" cy="1391514"/>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4" name="Picture 3"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0D705C20-724A-95A3-BFB4-1DC62CD1454E}"/>
              </a:ext>
            </a:extLst>
          </p:cNvPr>
          <p:cNvPicPr>
            <a:picLocks noGrp="1" noChangeAspect="1"/>
          </p:cNvPicPr>
          <p:nvPr userDrawn="1"/>
        </p:nvPicPr>
        <p:blipFill>
          <a:blip r:embed="rId2"/>
          <a:stretch>
            <a:fillRect/>
          </a:stretch>
        </p:blipFill>
        <p:spPr>
          <a:xfrm>
            <a:off x="4163773" y="1283188"/>
            <a:ext cx="3857482" cy="857218"/>
          </a:xfrm>
          <a:prstGeom prst="rect">
            <a:avLst/>
          </a:prstGeom>
        </p:spPr>
      </p:pic>
    </p:spTree>
    <p:extLst>
      <p:ext uri="{BB962C8B-B14F-4D97-AF65-F5344CB8AC3E}">
        <p14:creationId xmlns:p14="http://schemas.microsoft.com/office/powerpoint/2010/main" val="21488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489" y="1202538"/>
            <a:ext cx="10969911" cy="1305884"/>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606058"/>
            <a:ext cx="10969911" cy="3604242"/>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 2">
    <p:spTree>
      <p:nvGrpSpPr>
        <p:cNvPr id="1" name=""/>
        <p:cNvGrpSpPr/>
        <p:nvPr/>
      </p:nvGrpSpPr>
      <p:grpSpPr>
        <a:xfrm>
          <a:off x="0" y="0"/>
          <a:ext cx="0" cy="0"/>
          <a:chOff x="0" y="0"/>
          <a:chExt cx="0" cy="0"/>
        </a:xfrm>
      </p:grpSpPr>
      <p:sp>
        <p:nvSpPr>
          <p:cNvPr id="2" name="Title 1"/>
          <p:cNvSpPr>
            <a:spLocks noGrp="1"/>
          </p:cNvSpPr>
          <p:nvPr>
            <p:ph type="title"/>
          </p:nvPr>
        </p:nvSpPr>
        <p:spPr>
          <a:xfrm>
            <a:off x="612489" y="2446310"/>
            <a:ext cx="10969912" cy="731167"/>
          </a:xfrm>
        </p:spPr>
        <p:txBody>
          <a:bodyPr/>
          <a:lstStyle>
            <a:lvl1pPr>
              <a:defRPr>
                <a:solidFill>
                  <a:schemeClr val="tx1">
                    <a:lumMod val="95000"/>
                    <a:lumOff val="5000"/>
                  </a:schemeClr>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3266898"/>
            <a:ext cx="10969912" cy="2943402"/>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pic>
        <p:nvPicPr>
          <p:cNvPr id="3" name="Google Shape;298;p37" descr="Teacher Journey&#10;&#10;A visual depicting icons that seek to describe the teacher's journey. Four icons read: Explore, Become, Grow and Thrive. ">
            <a:extLst>
              <a:ext uri="{FF2B5EF4-FFF2-40B4-BE49-F238E27FC236}">
                <a16:creationId xmlns:a16="http://schemas.microsoft.com/office/drawing/2014/main" id="{FC024D27-E7D7-487E-7F72-5BD0DC3B3FC5}"/>
              </a:ext>
            </a:extLst>
          </p:cNvPr>
          <p:cNvPicPr preferRelativeResize="0"/>
          <p:nvPr userDrawn="1"/>
        </p:nvPicPr>
        <p:blipFill rotWithShape="1">
          <a:blip r:embed="rId2">
            <a:alphaModFix/>
          </a:blip>
          <a:srcRect t="6177" b="8921"/>
          <a:stretch/>
        </p:blipFill>
        <p:spPr>
          <a:xfrm>
            <a:off x="595423" y="1143001"/>
            <a:ext cx="10993676" cy="1303310"/>
          </a:xfrm>
          <a:prstGeom prst="rect">
            <a:avLst/>
          </a:prstGeom>
          <a:noFill/>
          <a:ln>
            <a:noFill/>
          </a:ln>
        </p:spPr>
      </p:pic>
    </p:spTree>
    <p:extLst>
      <p:ext uri="{BB962C8B-B14F-4D97-AF65-F5344CB8AC3E}">
        <p14:creationId xmlns:p14="http://schemas.microsoft.com/office/powerpoint/2010/main" val="100358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spaces for graphics">
    <p:spTree>
      <p:nvGrpSpPr>
        <p:cNvPr id="1" name=""/>
        <p:cNvGrpSpPr/>
        <p:nvPr/>
      </p:nvGrpSpPr>
      <p:grpSpPr>
        <a:xfrm>
          <a:off x="0" y="0"/>
          <a:ext cx="0" cy="0"/>
          <a:chOff x="0" y="0"/>
          <a:chExt cx="0" cy="0"/>
        </a:xfrm>
      </p:grpSpPr>
      <p:sp>
        <p:nvSpPr>
          <p:cNvPr id="2" name="Title 1"/>
          <p:cNvSpPr>
            <a:spLocks noGrp="1"/>
          </p:cNvSpPr>
          <p:nvPr>
            <p:ph type="title"/>
          </p:nvPr>
        </p:nvSpPr>
        <p:spPr>
          <a:xfrm>
            <a:off x="612489" y="2446310"/>
            <a:ext cx="6418506" cy="731167"/>
          </a:xfrm>
        </p:spPr>
        <p:txBody>
          <a:bodyPr/>
          <a:lstStyle>
            <a:lvl1pPr>
              <a:defRPr>
                <a:solidFill>
                  <a:schemeClr val="tx1">
                    <a:lumMod val="95000"/>
                    <a:lumOff val="5000"/>
                  </a:schemeClr>
                </a:solidFill>
              </a:defRPr>
            </a:lvl1pPr>
          </a:lstStyle>
          <a:p>
            <a:r>
              <a:rPr lang="en-US" dirty="0"/>
              <a:t>Click to edit Master title style</a:t>
            </a:r>
          </a:p>
        </p:txBody>
      </p:sp>
      <p:sp>
        <p:nvSpPr>
          <p:cNvPr id="3" name="Picture Placeholder 5">
            <a:extLst>
              <a:ext uri="{FF2B5EF4-FFF2-40B4-BE49-F238E27FC236}">
                <a16:creationId xmlns:a16="http://schemas.microsoft.com/office/drawing/2014/main" id="{0C9E8835-0749-96A2-6FC7-B01A8B44CFBE}"/>
              </a:ext>
            </a:extLst>
          </p:cNvPr>
          <p:cNvSpPr>
            <a:spLocks noGrp="1"/>
          </p:cNvSpPr>
          <p:nvPr>
            <p:ph type="pic" sz="quarter" idx="11"/>
          </p:nvPr>
        </p:nvSpPr>
        <p:spPr>
          <a:xfrm>
            <a:off x="5837024" y="3233082"/>
            <a:ext cx="5745376" cy="2977218"/>
          </a:xfrm>
          <a:noFill/>
        </p:spPr>
        <p:txBody>
          <a:bodyPr anchor="ctr" anchorCtr="1"/>
          <a:lstStyle/>
          <a:p>
            <a:endParaRPr lang="en-US" dirty="0"/>
          </a:p>
        </p:txBody>
      </p:sp>
      <p:pic>
        <p:nvPicPr>
          <p:cNvPr id="7" name="Google Shape;298;p37" descr="Teacher Journey&#10;&#10;A visual depicting icons that seek to describe the teacher's journey. Four icons read: Explore, Become, Grow and Thrive. ">
            <a:extLst>
              <a:ext uri="{FF2B5EF4-FFF2-40B4-BE49-F238E27FC236}">
                <a16:creationId xmlns:a16="http://schemas.microsoft.com/office/drawing/2014/main" id="{42FAA8AC-9011-5BA9-2A7D-FE3B55D539BB}"/>
              </a:ext>
            </a:extLst>
          </p:cNvPr>
          <p:cNvPicPr preferRelativeResize="0"/>
          <p:nvPr userDrawn="1"/>
        </p:nvPicPr>
        <p:blipFill rotWithShape="1">
          <a:blip r:embed="rId2">
            <a:alphaModFix/>
          </a:blip>
          <a:srcRect t="3901" b="11103"/>
          <a:stretch/>
        </p:blipFill>
        <p:spPr>
          <a:xfrm>
            <a:off x="588724" y="1143000"/>
            <a:ext cx="10993676" cy="1304778"/>
          </a:xfrm>
          <a:prstGeom prst="rect">
            <a:avLst/>
          </a:prstGeom>
          <a:noFill/>
          <a:ln>
            <a:noFill/>
          </a:ln>
        </p:spPr>
      </p:pic>
    </p:spTree>
    <p:extLst>
      <p:ext uri="{BB962C8B-B14F-4D97-AF65-F5344CB8AC3E}">
        <p14:creationId xmlns:p14="http://schemas.microsoft.com/office/powerpoint/2010/main" val="63514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itle 1"/>
          <p:cNvSpPr>
            <a:spLocks noGrp="1"/>
          </p:cNvSpPr>
          <p:nvPr>
            <p:ph type="title"/>
          </p:nvPr>
        </p:nvSpPr>
        <p:spPr>
          <a:xfrm>
            <a:off x="615258" y="1202537"/>
            <a:ext cx="10958411" cy="1293528"/>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2606058"/>
            <a:ext cx="5264079" cy="3403382"/>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7" name="Text Placeholder 9">
            <a:extLst>
              <a:ext uri="{FF2B5EF4-FFF2-40B4-BE49-F238E27FC236}">
                <a16:creationId xmlns:a16="http://schemas.microsoft.com/office/drawing/2014/main" id="{E5CFD31C-BA6D-4D5C-87D8-CE8E1BE48BC5}"/>
              </a:ext>
            </a:extLst>
          </p:cNvPr>
          <p:cNvSpPr>
            <a:spLocks noGrp="1"/>
          </p:cNvSpPr>
          <p:nvPr>
            <p:ph type="body" sz="quarter" idx="11"/>
          </p:nvPr>
        </p:nvSpPr>
        <p:spPr>
          <a:xfrm>
            <a:off x="6304925" y="2624809"/>
            <a:ext cx="5277476" cy="3375427"/>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p:cNvSpPr>
            <a:spLocks noGrp="1"/>
          </p:cNvSpPr>
          <p:nvPr>
            <p:ph type="title"/>
          </p:nvPr>
        </p:nvSpPr>
        <p:spPr>
          <a:xfrm>
            <a:off x="607044" y="1143000"/>
            <a:ext cx="10968402" cy="1378786"/>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07043" y="2588064"/>
            <a:ext cx="5279537"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11" name="Text Placeholder 4">
            <a:extLst>
              <a:ext uri="{FF2B5EF4-FFF2-40B4-BE49-F238E27FC236}">
                <a16:creationId xmlns:a16="http://schemas.microsoft.com/office/drawing/2014/main" id="{28BB1139-CE22-4070-887A-9C67C183776C}"/>
              </a:ext>
            </a:extLst>
          </p:cNvPr>
          <p:cNvSpPr>
            <a:spLocks noGrp="1"/>
          </p:cNvSpPr>
          <p:nvPr>
            <p:ph type="body" sz="quarter" idx="3" hasCustomPrompt="1"/>
          </p:nvPr>
        </p:nvSpPr>
        <p:spPr>
          <a:xfrm>
            <a:off x="6292652" y="2604184"/>
            <a:ext cx="5295215"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5" name="Text Placeholder 9">
            <a:extLst>
              <a:ext uri="{FF2B5EF4-FFF2-40B4-BE49-F238E27FC236}">
                <a16:creationId xmlns:a16="http://schemas.microsoft.com/office/drawing/2014/main" id="{A959D295-28EC-FB55-BD5A-D6DA5958ABD0}"/>
              </a:ext>
            </a:extLst>
          </p:cNvPr>
          <p:cNvSpPr>
            <a:spLocks noGrp="1"/>
          </p:cNvSpPr>
          <p:nvPr>
            <p:ph type="body" sz="quarter" idx="10"/>
          </p:nvPr>
        </p:nvSpPr>
        <p:spPr>
          <a:xfrm>
            <a:off x="622998" y="3171544"/>
            <a:ext cx="5264079" cy="3036198"/>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6" name="Text Placeholder 9">
            <a:extLst>
              <a:ext uri="{FF2B5EF4-FFF2-40B4-BE49-F238E27FC236}">
                <a16:creationId xmlns:a16="http://schemas.microsoft.com/office/drawing/2014/main" id="{AD87B26D-9576-9A98-1E9B-89CC9BBD4CA3}"/>
              </a:ext>
            </a:extLst>
          </p:cNvPr>
          <p:cNvSpPr>
            <a:spLocks noGrp="1"/>
          </p:cNvSpPr>
          <p:nvPr>
            <p:ph type="body" sz="quarter" idx="11"/>
          </p:nvPr>
        </p:nvSpPr>
        <p:spPr>
          <a:xfrm>
            <a:off x="6304925" y="3202652"/>
            <a:ext cx="5264078" cy="3007648"/>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403342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content, 2 spaces for graphics">
    <p:spTree>
      <p:nvGrpSpPr>
        <p:cNvPr id="1" name=""/>
        <p:cNvGrpSpPr/>
        <p:nvPr/>
      </p:nvGrpSpPr>
      <p:grpSpPr>
        <a:xfrm>
          <a:off x="0" y="0"/>
          <a:ext cx="0" cy="0"/>
          <a:chOff x="0" y="0"/>
          <a:chExt cx="0" cy="0"/>
        </a:xfrm>
      </p:grpSpPr>
      <p:sp>
        <p:nvSpPr>
          <p:cNvPr id="2" name="Title 1"/>
          <p:cNvSpPr>
            <a:spLocks noGrp="1"/>
          </p:cNvSpPr>
          <p:nvPr>
            <p:ph type="title"/>
          </p:nvPr>
        </p:nvSpPr>
        <p:spPr>
          <a:xfrm>
            <a:off x="607044" y="1143000"/>
            <a:ext cx="10968402" cy="1378786"/>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07043" y="2588064"/>
            <a:ext cx="8969443"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3" name="Picture Placeholder 5">
            <a:extLst>
              <a:ext uri="{FF2B5EF4-FFF2-40B4-BE49-F238E27FC236}">
                <a16:creationId xmlns:a16="http://schemas.microsoft.com/office/drawing/2014/main" id="{C4EA32FC-67F7-7C8E-0442-D5DF8F3D071C}"/>
              </a:ext>
            </a:extLst>
          </p:cNvPr>
          <p:cNvSpPr>
            <a:spLocks noGrp="1"/>
          </p:cNvSpPr>
          <p:nvPr>
            <p:ph type="pic" sz="quarter" idx="14"/>
          </p:nvPr>
        </p:nvSpPr>
        <p:spPr>
          <a:xfrm>
            <a:off x="9244209" y="3179850"/>
            <a:ext cx="2341654" cy="1378786"/>
          </a:xfrm>
          <a:noFill/>
        </p:spPr>
        <p:txBody>
          <a:bodyPr anchor="ctr" anchorCtr="1"/>
          <a:lstStyle/>
          <a:p>
            <a:endParaRPr lang="en-US"/>
          </a:p>
        </p:txBody>
      </p:sp>
      <p:sp>
        <p:nvSpPr>
          <p:cNvPr id="4" name="Picture Placeholder 5">
            <a:extLst>
              <a:ext uri="{FF2B5EF4-FFF2-40B4-BE49-F238E27FC236}">
                <a16:creationId xmlns:a16="http://schemas.microsoft.com/office/drawing/2014/main" id="{87A678B8-9226-0E18-38E1-2C10B5AB00BB}"/>
              </a:ext>
            </a:extLst>
          </p:cNvPr>
          <p:cNvSpPr>
            <a:spLocks noGrp="1"/>
          </p:cNvSpPr>
          <p:nvPr>
            <p:ph type="pic" sz="quarter" idx="15"/>
          </p:nvPr>
        </p:nvSpPr>
        <p:spPr>
          <a:xfrm>
            <a:off x="9244209" y="4780522"/>
            <a:ext cx="2341654" cy="1378786"/>
          </a:xfrm>
          <a:noFill/>
        </p:spPr>
        <p:txBody>
          <a:bodyPr anchor="ctr" anchorCtr="1"/>
          <a:lstStyle/>
          <a:p>
            <a:endParaRPr lang="en-US"/>
          </a:p>
        </p:txBody>
      </p:sp>
      <p:sp>
        <p:nvSpPr>
          <p:cNvPr id="8" name="Text Placeholder 7">
            <a:extLst>
              <a:ext uri="{FF2B5EF4-FFF2-40B4-BE49-F238E27FC236}">
                <a16:creationId xmlns:a16="http://schemas.microsoft.com/office/drawing/2014/main" id="{AB479D77-2040-7595-08CC-647A6BDC496C}"/>
              </a:ext>
            </a:extLst>
          </p:cNvPr>
          <p:cNvSpPr>
            <a:spLocks noGrp="1"/>
          </p:cNvSpPr>
          <p:nvPr>
            <p:ph type="body" sz="quarter" idx="16"/>
          </p:nvPr>
        </p:nvSpPr>
        <p:spPr>
          <a:xfrm>
            <a:off x="609600" y="3155137"/>
            <a:ext cx="8482013" cy="305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01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1202077"/>
            <a:ext cx="10972800" cy="130634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607279"/>
            <a:ext cx="10972799" cy="3603021"/>
          </a:xfrm>
          <a:prstGeom prst="rect">
            <a:avLst/>
          </a:prstGeom>
        </p:spPr>
        <p:txBody>
          <a:bodyPr vert="horz" lIns="45720" tIns="45720" rIns="45720" bIns="45720" rtlCol="0">
            <a:noAutofit/>
          </a:body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2" y="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2" y="-4657"/>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noFill/>
        </p:spPr>
        <p:txBody>
          <a:bodyPr wrap="square" rtlCol="0">
            <a:spAutoFit/>
          </a:bodyPr>
          <a:lstStyle/>
          <a:p>
            <a:pPr algn="ctr"/>
            <a:fld id="{E87E798C-1626-44D4-9BFF-3156840017C8}" type="slidenum">
              <a:rPr lang="en-US" sz="1800" b="0" smtClean="0">
                <a:latin typeface="Calibri" panose="020F0502020204030204" pitchFamily="34" charset="0"/>
                <a:cs typeface="Calibri" panose="020F0502020204030204" pitchFamily="34" charset="0"/>
              </a:rPr>
              <a:pPr algn="ctr"/>
              <a:t>‹#›</a:t>
            </a:fld>
            <a:endParaRPr lang="en-US" sz="1800" b="0" dirty="0">
              <a:latin typeface="Calibri" panose="020F0502020204030204" pitchFamily="34" charset="0"/>
              <a:cs typeface="Calibri" panose="020F0502020204030204" pitchFamily="34" charset="0"/>
            </a:endParaRPr>
          </a:p>
        </p:txBody>
      </p:sp>
      <p:sp>
        <p:nvSpPr>
          <p:cNvPr id="6" name="Arrow: Right 5" hidden="1">
            <a:extLst>
              <a:ext uri="{FF2B5EF4-FFF2-40B4-BE49-F238E27FC236}">
                <a16:creationId xmlns:a16="http://schemas.microsoft.com/office/drawing/2014/main" id="{22B348CE-0AEF-09B0-8FBD-C72811F2397F}"/>
              </a:ext>
              <a:ext uri="{C183D7F6-B498-43B3-948B-1728B52AA6E4}">
                <adec:decorative xmlns:adec="http://schemas.microsoft.com/office/drawing/2017/decorative" val="1"/>
              </a:ext>
            </a:extLst>
          </p:cNvPr>
          <p:cNvSpPr/>
          <p:nvPr userDrawn="1"/>
        </p:nvSpPr>
        <p:spPr>
          <a:xfrm flipH="1">
            <a:off x="12390119" y="6224509"/>
            <a:ext cx="414623" cy="61313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shape 1">
            <a:extLst>
              <a:ext uri="{FF2B5EF4-FFF2-40B4-BE49-F238E27FC236}">
                <a16:creationId xmlns:a16="http://schemas.microsoft.com/office/drawing/2014/main" id="{BA35A14A-CBE5-7034-0D98-82D8988494DA}"/>
              </a:ext>
              <a:ext uri="{C183D7F6-B498-43B3-948B-1728B52AA6E4}">
                <adec:decorative xmlns:adec="http://schemas.microsoft.com/office/drawing/2017/decorative" val="1"/>
              </a:ext>
            </a:extLst>
          </p:cNvPr>
          <p:cNvSpPr>
            <a:spLocks/>
          </p:cNvSpPr>
          <p:nvPr userDrawn="1"/>
        </p:nvSpPr>
        <p:spPr>
          <a:xfrm>
            <a:off x="-30326" y="1298015"/>
            <a:ext cx="125730" cy="1102285"/>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13" name="shape 1">
            <a:extLst>
              <a:ext uri="{FF2B5EF4-FFF2-40B4-BE49-F238E27FC236}">
                <a16:creationId xmlns:a16="http://schemas.microsoft.com/office/drawing/2014/main" id="{31680A46-3ECC-478F-05DB-3AA78DF55EA5}"/>
              </a:ext>
              <a:ext uri="{C183D7F6-B498-43B3-948B-1728B52AA6E4}">
                <adec:decorative xmlns:adec="http://schemas.microsoft.com/office/drawing/2017/decorative" val="1"/>
              </a:ext>
            </a:extLst>
          </p:cNvPr>
          <p:cNvSpPr>
            <a:spLocks/>
          </p:cNvSpPr>
          <p:nvPr userDrawn="1"/>
        </p:nvSpPr>
        <p:spPr>
          <a:xfrm>
            <a:off x="-30326" y="2392906"/>
            <a:ext cx="125730" cy="385549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Tree>
  </p:cSld>
  <p:clrMap bg1="lt1" tx1="dk1" bg2="lt2" tx2="dk2" accent1="accent1" accent2="accent2" accent3="accent3" accent4="accent4" accent5="accent5" accent6="accent6" hlink="hlink" folHlink="folHlink"/>
  <p:sldLayoutIdLst>
    <p:sldLayoutId id="2147483701" r:id="rId1"/>
    <p:sldLayoutId id="2147483680" r:id="rId2"/>
    <p:sldLayoutId id="2147483683" r:id="rId3"/>
    <p:sldLayoutId id="2147483650" r:id="rId4"/>
    <p:sldLayoutId id="2147483702" r:id="rId5"/>
    <p:sldLayoutId id="2147483704" r:id="rId6"/>
    <p:sldLayoutId id="2147483652" r:id="rId7"/>
    <p:sldLayoutId id="2147483662" r:id="rId8"/>
    <p:sldLayoutId id="2147483703" r:id="rId9"/>
    <p:sldLayoutId id="2147483686" r:id="rId10"/>
    <p:sldLayoutId id="2147483687" r:id="rId11"/>
    <p:sldLayoutId id="2147483697" r:id="rId12"/>
    <p:sldLayoutId id="2147483699" r:id="rId13"/>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1200"/>
        </a:spcBef>
        <a:spcAft>
          <a:spcPts val="600"/>
        </a:spcAft>
        <a:buClr>
          <a:schemeClr val="accent1"/>
        </a:buClr>
        <a:buSzPct val="100000"/>
        <a:buFont typeface="Tw Cen MT" panose="020B0602020104020603"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100000"/>
        </a:lnSpc>
        <a:spcBef>
          <a:spcPts val="600"/>
        </a:spcBef>
        <a:spcAft>
          <a:spcPts val="600"/>
        </a:spcAft>
        <a:buClr>
          <a:srgbClr val="003399"/>
        </a:buClr>
        <a:buSzPct val="105000"/>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100000"/>
        </a:lnSpc>
        <a:spcBef>
          <a:spcPts val="600"/>
        </a:spcBef>
        <a:spcAft>
          <a:spcPts val="600"/>
        </a:spcAft>
        <a:buClr>
          <a:srgbClr val="003399"/>
        </a:buClr>
        <a:buSzPct val="80000"/>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100000"/>
        </a:lnSpc>
        <a:spcBef>
          <a:spcPts val="600"/>
        </a:spcBef>
        <a:spcAft>
          <a:spcPts val="600"/>
        </a:spcAft>
        <a:buClr>
          <a:srgbClr val="003399"/>
        </a:buClr>
        <a:buSzPct val="94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10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0" userDrawn="1">
          <p15:clr>
            <a:srgbClr val="F26B43"/>
          </p15:clr>
        </p15:guide>
        <p15:guide id="3" orient="horz" userDrawn="1">
          <p15:clr>
            <a:srgbClr val="F26B43"/>
          </p15:clr>
        </p15:guide>
        <p15:guide id="4" orient="horz" pos="3912" userDrawn="1">
          <p15:clr>
            <a:srgbClr val="F26B43"/>
          </p15:clr>
        </p15:guide>
        <p15:guide id="5" orient="horz" pos="4320" userDrawn="1">
          <p15:clr>
            <a:srgbClr val="F26B43"/>
          </p15:clr>
        </p15:guide>
        <p15:guide id="6" pos="7296" userDrawn="1">
          <p15:clr>
            <a:srgbClr val="F26B43"/>
          </p15:clr>
        </p15:guide>
        <p15:guide id="7" orient="horz" pos="1632" userDrawn="1">
          <p15:clr>
            <a:srgbClr val="F26B43"/>
          </p15:clr>
        </p15:guide>
        <p15:guide id="8" pos="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teachspedmn.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achspedmn.org/"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mailto:catherine.roby@state.mn.us" TargetMode="External"/><Relationship Id="rId2" Type="http://schemas.openxmlformats.org/officeDocument/2006/relationships/hyperlink" Target="mailto:paul.dols@state.mn.us"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a:xfrm>
            <a:off x="3414157" y="1156648"/>
            <a:ext cx="8192942" cy="863221"/>
          </a:xfrm>
        </p:spPr>
        <p:txBody>
          <a:bodyPr>
            <a:noAutofit/>
          </a:bodyPr>
          <a:lstStyle/>
          <a:p>
            <a:r>
              <a:rPr lang="en-US" dirty="0"/>
              <a:t>Teach Special Education MN Updates</a:t>
            </a:r>
          </a:p>
        </p:txBody>
      </p:sp>
      <p:pic>
        <p:nvPicPr>
          <p:cNvPr id="6" name="Picture Placeholder 11" descr="Charting the Cs logo with black and blue text">
            <a:extLst>
              <a:ext uri="{FF2B5EF4-FFF2-40B4-BE49-F238E27FC236}">
                <a16:creationId xmlns:a16="http://schemas.microsoft.com/office/drawing/2014/main" id="{786B5326-11C9-6C27-D8FA-317E860357A8}"/>
              </a:ext>
            </a:extLst>
          </p:cNvPr>
          <p:cNvPicPr>
            <a:picLocks noGrp="1" noChangeAspect="1"/>
          </p:cNvPicPr>
          <p:nvPr>
            <p:ph type="pic" sz="quarter" idx="12"/>
          </p:nvPr>
        </p:nvPicPr>
        <p:blipFill rotWithShape="1">
          <a:blip r:embed="rId3"/>
          <a:srcRect l="3134" t="3693" r="-3133" b="-9884"/>
          <a:stretch/>
        </p:blipFill>
        <p:spPr>
          <a:xfrm>
            <a:off x="133019" y="1283994"/>
            <a:ext cx="3046909" cy="735875"/>
          </a:xfrm>
        </p:spPr>
      </p:pic>
      <p:sp>
        <p:nvSpPr>
          <p:cNvPr id="3" name="Text Placeholder 2">
            <a:extLst>
              <a:ext uri="{FF2B5EF4-FFF2-40B4-BE49-F238E27FC236}">
                <a16:creationId xmlns:a16="http://schemas.microsoft.com/office/drawing/2014/main" id="{0122001B-D657-1230-151F-68CF4CB00244}"/>
              </a:ext>
            </a:extLst>
          </p:cNvPr>
          <p:cNvSpPr>
            <a:spLocks noGrp="1"/>
          </p:cNvSpPr>
          <p:nvPr>
            <p:ph type="body" sz="quarter" idx="11"/>
          </p:nvPr>
        </p:nvSpPr>
        <p:spPr>
          <a:xfrm>
            <a:off x="239151" y="2891912"/>
            <a:ext cx="2791387" cy="3154046"/>
          </a:xfrm>
        </p:spPr>
        <p:txBody>
          <a:bodyPr/>
          <a:lstStyle/>
          <a:p>
            <a:r>
              <a:rPr lang="en-US" dirty="0"/>
              <a:t>Charting the Cs Conference 2025:</a:t>
            </a:r>
          </a:p>
          <a:p>
            <a:r>
              <a:rPr lang="en-US" dirty="0"/>
              <a:t>To Literacy and Beyond</a:t>
            </a:r>
          </a:p>
          <a:p>
            <a:r>
              <a:rPr lang="en-US" dirty="0"/>
              <a:t>Cooperation </a:t>
            </a:r>
            <a:br>
              <a:rPr lang="en-US" dirty="0"/>
            </a:br>
            <a:r>
              <a:rPr lang="en-US" dirty="0"/>
              <a:t>Communication </a:t>
            </a:r>
            <a:br>
              <a:rPr lang="en-US" dirty="0"/>
            </a:br>
            <a:r>
              <a:rPr lang="en-US" dirty="0"/>
              <a:t>Collaboration</a:t>
            </a:r>
          </a:p>
        </p:txBody>
      </p:sp>
      <p:sp>
        <p:nvSpPr>
          <p:cNvPr id="5" name="Subtitle 4">
            <a:extLst>
              <a:ext uri="{FF2B5EF4-FFF2-40B4-BE49-F238E27FC236}">
                <a16:creationId xmlns:a16="http://schemas.microsoft.com/office/drawing/2014/main" id="{7B21E05C-DEC3-4736-9603-381CABD2E715}"/>
              </a:ext>
            </a:extLst>
          </p:cNvPr>
          <p:cNvSpPr>
            <a:spLocks noGrp="1"/>
          </p:cNvSpPr>
          <p:nvPr>
            <p:ph type="body" sz="quarter" idx="10"/>
          </p:nvPr>
        </p:nvSpPr>
        <p:spPr>
          <a:xfrm>
            <a:off x="3414156" y="2166425"/>
            <a:ext cx="8193643" cy="2750249"/>
          </a:xfrm>
        </p:spPr>
        <p:txBody>
          <a:bodyPr>
            <a:normAutofit/>
          </a:bodyPr>
          <a:lstStyle/>
          <a:p>
            <a:r>
              <a:rPr lang="en-US" dirty="0"/>
              <a:t>Tuesday, April 30, 2025, 10 AM – 11 AM</a:t>
            </a:r>
          </a:p>
          <a:p>
            <a:r>
              <a:rPr lang="en-US" dirty="0"/>
              <a:t>Paul Dols, MDE, Special Education Workforce Specialist</a:t>
            </a:r>
          </a:p>
          <a:p>
            <a:r>
              <a:rPr lang="en-US" dirty="0"/>
              <a:t>Katie Roby, MDE, Low Incidence Disabilities Specialist for Equity and Licensure </a:t>
            </a:r>
          </a:p>
          <a:p>
            <a:r>
              <a:rPr lang="en-US" dirty="0">
                <a:hlinkClick r:id="rId4"/>
              </a:rPr>
              <a:t>www.teachspedmn.org</a:t>
            </a:r>
            <a:endParaRPr lang="en-US" dirty="0"/>
          </a:p>
        </p:txBody>
      </p:sp>
      <p:pic>
        <p:nvPicPr>
          <p:cNvPr id="9" name="Google Shape;9;p1" descr="Teach Special Education MN logo.&#10;Explore, Become, Grow, Thrive.">
            <a:extLst>
              <a:ext uri="{FF2B5EF4-FFF2-40B4-BE49-F238E27FC236}">
                <a16:creationId xmlns:a16="http://schemas.microsoft.com/office/drawing/2014/main" id="{1252054B-C89E-486B-9C21-62880843D8AB}"/>
              </a:ext>
            </a:extLst>
          </p:cNvPr>
          <p:cNvPicPr preferRelativeResize="0"/>
          <p:nvPr/>
        </p:nvPicPr>
        <p:blipFill rotWithShape="1">
          <a:blip r:embed="rId5">
            <a:alphaModFix/>
          </a:blip>
          <a:srcRect l="4158" t="6897" b="3067"/>
          <a:stretch/>
        </p:blipFill>
        <p:spPr>
          <a:xfrm>
            <a:off x="3414155" y="4838132"/>
            <a:ext cx="3009613" cy="1520465"/>
          </a:xfrm>
          <a:prstGeom prst="rect">
            <a:avLst/>
          </a:prstGeom>
          <a:noFill/>
          <a:ln>
            <a:noFill/>
          </a:ln>
        </p:spPr>
      </p:pic>
      <p:pic>
        <p:nvPicPr>
          <p:cNvPr id="11" name="Picture 2" descr="Minnesota Department of Education">
            <a:extLst>
              <a:ext uri="{FF2B5EF4-FFF2-40B4-BE49-F238E27FC236}">
                <a16:creationId xmlns:a16="http://schemas.microsoft.com/office/drawing/2014/main" id="{F9DC1E20-A7F5-4E77-A849-D52D6C85A6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6213" y="5799408"/>
            <a:ext cx="2962350" cy="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6A00E5-D8F8-D8D6-DAAE-D3748479C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4AE45-390C-D8E6-AC2F-385D85E64543}"/>
              </a:ext>
            </a:extLst>
          </p:cNvPr>
          <p:cNvSpPr>
            <a:spLocks noGrp="1"/>
          </p:cNvSpPr>
          <p:nvPr>
            <p:ph type="title"/>
          </p:nvPr>
        </p:nvSpPr>
        <p:spPr>
          <a:xfrm>
            <a:off x="612489" y="1469824"/>
            <a:ext cx="10978994" cy="708887"/>
          </a:xfrm>
        </p:spPr>
        <p:txBody>
          <a:bodyPr/>
          <a:lstStyle/>
          <a:p>
            <a:r>
              <a:rPr lang="en-US" dirty="0"/>
              <a:t>Mentoring programs </a:t>
            </a:r>
          </a:p>
        </p:txBody>
      </p:sp>
      <p:pic>
        <p:nvPicPr>
          <p:cNvPr id="6" name="Picture 5" descr="MNCEC Logo">
            <a:extLst>
              <a:ext uri="{FF2B5EF4-FFF2-40B4-BE49-F238E27FC236}">
                <a16:creationId xmlns:a16="http://schemas.microsoft.com/office/drawing/2014/main" id="{BD55168E-9B45-EAF1-5A41-CEB4D3E3771E}"/>
              </a:ext>
            </a:extLst>
          </p:cNvPr>
          <p:cNvPicPr>
            <a:picLocks noChangeAspect="1"/>
          </p:cNvPicPr>
          <p:nvPr/>
        </p:nvPicPr>
        <p:blipFill rotWithShape="1">
          <a:blip r:embed="rId2"/>
          <a:srcRect t="21354"/>
          <a:stretch/>
        </p:blipFill>
        <p:spPr>
          <a:xfrm>
            <a:off x="1129115" y="2286622"/>
            <a:ext cx="4724569" cy="1529013"/>
          </a:xfrm>
          <a:prstGeom prst="rect">
            <a:avLst/>
          </a:prstGeom>
          <a:ln w="9525">
            <a:solidFill>
              <a:schemeClr val="tx1"/>
            </a:solidFill>
          </a:ln>
        </p:spPr>
      </p:pic>
      <p:pic>
        <p:nvPicPr>
          <p:cNvPr id="13" name="Picture 12" descr="CEEDAR Center Logo">
            <a:extLst>
              <a:ext uri="{FF2B5EF4-FFF2-40B4-BE49-F238E27FC236}">
                <a16:creationId xmlns:a16="http://schemas.microsoft.com/office/drawing/2014/main" id="{8BD0B24D-28E0-A598-5505-DCFD37B800C9}"/>
              </a:ext>
            </a:extLst>
          </p:cNvPr>
          <p:cNvPicPr>
            <a:picLocks noChangeAspect="1"/>
          </p:cNvPicPr>
          <p:nvPr/>
        </p:nvPicPr>
        <p:blipFill rotWithShape="1">
          <a:blip r:embed="rId3"/>
          <a:srcRect t="17641"/>
          <a:stretch/>
        </p:blipFill>
        <p:spPr>
          <a:xfrm>
            <a:off x="6338316" y="2328825"/>
            <a:ext cx="4732940" cy="1417458"/>
          </a:xfrm>
          <a:prstGeom prst="rect">
            <a:avLst/>
          </a:prstGeom>
          <a:ln w="9525">
            <a:solidFill>
              <a:schemeClr val="tx1"/>
            </a:solidFill>
          </a:ln>
        </p:spPr>
      </p:pic>
      <p:pic>
        <p:nvPicPr>
          <p:cNvPr id="11" name="Picture 10" descr="MN Low Incidence Projects">
            <a:extLst>
              <a:ext uri="{FF2B5EF4-FFF2-40B4-BE49-F238E27FC236}">
                <a16:creationId xmlns:a16="http://schemas.microsoft.com/office/drawing/2014/main" id="{CCCB3BE5-1FC8-D344-BC47-92E1F4B03EE3}"/>
              </a:ext>
            </a:extLst>
          </p:cNvPr>
          <p:cNvPicPr>
            <a:picLocks noChangeAspect="1"/>
          </p:cNvPicPr>
          <p:nvPr/>
        </p:nvPicPr>
        <p:blipFill>
          <a:blip r:embed="rId4"/>
          <a:stretch>
            <a:fillRect/>
          </a:stretch>
        </p:blipFill>
        <p:spPr>
          <a:xfrm>
            <a:off x="1117003" y="4051144"/>
            <a:ext cx="4724569" cy="2137867"/>
          </a:xfrm>
          <a:prstGeom prst="rect">
            <a:avLst/>
          </a:prstGeom>
          <a:ln w="9525">
            <a:solidFill>
              <a:schemeClr val="tx1"/>
            </a:solidFill>
          </a:ln>
        </p:spPr>
      </p:pic>
      <p:pic>
        <p:nvPicPr>
          <p:cNvPr id="15" name="Picture 14" descr="Iris Center">
            <a:extLst>
              <a:ext uri="{FF2B5EF4-FFF2-40B4-BE49-F238E27FC236}">
                <a16:creationId xmlns:a16="http://schemas.microsoft.com/office/drawing/2014/main" id="{6A518713-7138-EC38-97D1-8B624E45DC1D}"/>
              </a:ext>
            </a:extLst>
          </p:cNvPr>
          <p:cNvPicPr>
            <a:picLocks noChangeAspect="1"/>
          </p:cNvPicPr>
          <p:nvPr/>
        </p:nvPicPr>
        <p:blipFill>
          <a:blip r:embed="rId5"/>
          <a:stretch>
            <a:fillRect/>
          </a:stretch>
        </p:blipFill>
        <p:spPr>
          <a:xfrm>
            <a:off x="8142787" y="3966672"/>
            <a:ext cx="1407876" cy="2243628"/>
          </a:xfrm>
          <a:prstGeom prst="rect">
            <a:avLst/>
          </a:prstGeom>
          <a:ln w="9525">
            <a:solidFill>
              <a:schemeClr val="tx1"/>
            </a:solidFill>
          </a:ln>
        </p:spPr>
      </p:pic>
    </p:spTree>
    <p:extLst>
      <p:ext uri="{BB962C8B-B14F-4D97-AF65-F5344CB8AC3E}">
        <p14:creationId xmlns:p14="http://schemas.microsoft.com/office/powerpoint/2010/main" val="429365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B6B21-7919-76C2-08C8-7F5A097ECE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0B3690-9E87-9BE3-CFD9-2B9C4BB63299}"/>
              </a:ext>
            </a:extLst>
          </p:cNvPr>
          <p:cNvSpPr>
            <a:spLocks noGrp="1"/>
          </p:cNvSpPr>
          <p:nvPr>
            <p:ph type="title"/>
          </p:nvPr>
        </p:nvSpPr>
        <p:spPr/>
        <p:txBody>
          <a:bodyPr/>
          <a:lstStyle/>
          <a:p>
            <a:r>
              <a:rPr lang="en-US" dirty="0" err="1"/>
              <a:t>TeachSpEdMN</a:t>
            </a:r>
            <a:r>
              <a:rPr lang="en-US" dirty="0"/>
              <a:t> and the Minnesota Council for Exceptional Children </a:t>
            </a:r>
          </a:p>
        </p:txBody>
      </p:sp>
      <p:sp>
        <p:nvSpPr>
          <p:cNvPr id="16" name="Text Placeholder 15">
            <a:extLst>
              <a:ext uri="{FF2B5EF4-FFF2-40B4-BE49-F238E27FC236}">
                <a16:creationId xmlns:a16="http://schemas.microsoft.com/office/drawing/2014/main" id="{FA968AAD-965C-8060-6319-4E9E87E5A223}"/>
              </a:ext>
            </a:extLst>
          </p:cNvPr>
          <p:cNvSpPr>
            <a:spLocks noGrp="1"/>
          </p:cNvSpPr>
          <p:nvPr>
            <p:ph type="body" idx="13"/>
          </p:nvPr>
        </p:nvSpPr>
        <p:spPr>
          <a:xfrm>
            <a:off x="607043" y="2588064"/>
            <a:ext cx="8888649" cy="480131"/>
          </a:xfrm>
        </p:spPr>
        <p:txBody>
          <a:bodyPr/>
          <a:lstStyle/>
          <a:p>
            <a:r>
              <a:rPr lang="en-US" dirty="0"/>
              <a:t>Professional Development for New Special Education Teachers in MN</a:t>
            </a:r>
          </a:p>
        </p:txBody>
      </p:sp>
      <p:sp>
        <p:nvSpPr>
          <p:cNvPr id="11" name="Text Placeholder 10">
            <a:extLst>
              <a:ext uri="{FF2B5EF4-FFF2-40B4-BE49-F238E27FC236}">
                <a16:creationId xmlns:a16="http://schemas.microsoft.com/office/drawing/2014/main" id="{EABAE8F5-A9E6-0CCC-4109-53EE5B3EDEDD}"/>
              </a:ext>
            </a:extLst>
          </p:cNvPr>
          <p:cNvSpPr>
            <a:spLocks noGrp="1"/>
          </p:cNvSpPr>
          <p:nvPr>
            <p:ph type="body" sz="quarter" idx="16"/>
          </p:nvPr>
        </p:nvSpPr>
        <p:spPr>
          <a:xfrm>
            <a:off x="609601" y="3155137"/>
            <a:ext cx="7240172" cy="3055163"/>
          </a:xfrm>
        </p:spPr>
        <p:txBody>
          <a:bodyPr/>
          <a:lstStyle/>
          <a:p>
            <a:pPr>
              <a:spcBef>
                <a:spcPts val="0"/>
              </a:spcBef>
              <a:spcAft>
                <a:spcPts val="1200"/>
              </a:spcAft>
            </a:pPr>
            <a:r>
              <a:rPr lang="en-US" b="1" dirty="0"/>
              <a:t>Quarter 1: Foundations and Getting Started</a:t>
            </a:r>
          </a:p>
          <a:p>
            <a:pPr>
              <a:spcBef>
                <a:spcPts val="0"/>
              </a:spcBef>
            </a:pPr>
            <a:r>
              <a:rPr lang="en-US" dirty="0"/>
              <a:t>Week 1-2: Orientation and Introduction to Sp. Ed. in MN</a:t>
            </a:r>
          </a:p>
          <a:p>
            <a:pPr>
              <a:spcBef>
                <a:spcPts val="0"/>
              </a:spcBef>
            </a:pPr>
            <a:r>
              <a:rPr lang="en-US" dirty="0"/>
              <a:t>Week 3-4: IEP Fundamentals</a:t>
            </a:r>
          </a:p>
          <a:p>
            <a:pPr>
              <a:spcBef>
                <a:spcPts val="0"/>
              </a:spcBef>
            </a:pPr>
            <a:r>
              <a:rPr lang="en-US" dirty="0"/>
              <a:t>Week 5-6: Classroom Management and Behavior Support</a:t>
            </a:r>
          </a:p>
          <a:p>
            <a:pPr>
              <a:spcBef>
                <a:spcPts val="0"/>
              </a:spcBef>
            </a:pPr>
            <a:r>
              <a:rPr lang="en-US" dirty="0"/>
              <a:t>Week 7-8: Curriculum and Instructional Strategies</a:t>
            </a:r>
          </a:p>
        </p:txBody>
      </p:sp>
      <p:pic>
        <p:nvPicPr>
          <p:cNvPr id="9" name="Picture Placeholder 8" descr="MN Council for Exceptional Children logo">
            <a:extLst>
              <a:ext uri="{FF2B5EF4-FFF2-40B4-BE49-F238E27FC236}">
                <a16:creationId xmlns:a16="http://schemas.microsoft.com/office/drawing/2014/main" id="{637D4549-8AD2-D875-C77B-81FD892CCBFE}"/>
              </a:ext>
            </a:extLst>
          </p:cNvPr>
          <p:cNvPicPr>
            <a:picLocks noGrp="1" noChangeAspect="1"/>
          </p:cNvPicPr>
          <p:nvPr>
            <p:ph type="pic" sz="quarter" idx="14"/>
          </p:nvPr>
        </p:nvPicPr>
        <p:blipFill rotWithShape="1">
          <a:blip r:embed="rId2"/>
          <a:srcRect l="-2171" t="12603" r="7145" b="10464"/>
          <a:stretch/>
        </p:blipFill>
        <p:spPr>
          <a:xfrm>
            <a:off x="8187397" y="3155137"/>
            <a:ext cx="3398466" cy="1132240"/>
          </a:xfrm>
          <a:prstGeom prst="rect">
            <a:avLst/>
          </a:prstGeom>
          <a:ln w="9525">
            <a:solidFill>
              <a:schemeClr val="tx1"/>
            </a:solidFill>
          </a:ln>
        </p:spPr>
      </p:pic>
      <p:pic>
        <p:nvPicPr>
          <p:cNvPr id="10" name="Picture Placeholder 9" descr="Teach Special Education MN Logo">
            <a:extLst>
              <a:ext uri="{FF2B5EF4-FFF2-40B4-BE49-F238E27FC236}">
                <a16:creationId xmlns:a16="http://schemas.microsoft.com/office/drawing/2014/main" id="{74BF9FDD-F494-67EF-7E6C-90B28F12C2DC}"/>
              </a:ext>
            </a:extLst>
          </p:cNvPr>
          <p:cNvPicPr>
            <a:picLocks noGrp="1" noChangeAspect="1"/>
          </p:cNvPicPr>
          <p:nvPr>
            <p:ph type="pic" sz="quarter" idx="15"/>
          </p:nvPr>
        </p:nvPicPr>
        <p:blipFill rotWithShape="1">
          <a:blip r:embed="rId3"/>
          <a:srcRect l="621" r="1511"/>
          <a:stretch/>
        </p:blipFill>
        <p:spPr>
          <a:xfrm>
            <a:off x="8342140" y="4505657"/>
            <a:ext cx="2881612" cy="1535200"/>
          </a:xfrm>
          <a:prstGeom prst="rect">
            <a:avLst/>
          </a:prstGeom>
        </p:spPr>
      </p:pic>
    </p:spTree>
    <p:extLst>
      <p:ext uri="{BB962C8B-B14F-4D97-AF65-F5344CB8AC3E}">
        <p14:creationId xmlns:p14="http://schemas.microsoft.com/office/powerpoint/2010/main" val="256040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BE513-55E2-EF14-BFD1-AE7FAF8BF3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402ACF-5052-65B2-1FCE-A1B43F83BE05}"/>
              </a:ext>
            </a:extLst>
          </p:cNvPr>
          <p:cNvSpPr>
            <a:spLocks noGrp="1"/>
          </p:cNvSpPr>
          <p:nvPr>
            <p:ph type="title"/>
          </p:nvPr>
        </p:nvSpPr>
        <p:spPr/>
        <p:txBody>
          <a:bodyPr/>
          <a:lstStyle/>
          <a:p>
            <a:r>
              <a:rPr lang="en-US" dirty="0" err="1"/>
              <a:t>TeachSpEdMN</a:t>
            </a:r>
            <a:r>
              <a:rPr lang="en-US" dirty="0"/>
              <a:t> and the Minnesota Council for Exceptional Children, cont. </a:t>
            </a:r>
          </a:p>
        </p:txBody>
      </p:sp>
      <p:sp>
        <p:nvSpPr>
          <p:cNvPr id="16" name="Text Placeholder 15">
            <a:extLst>
              <a:ext uri="{FF2B5EF4-FFF2-40B4-BE49-F238E27FC236}">
                <a16:creationId xmlns:a16="http://schemas.microsoft.com/office/drawing/2014/main" id="{67055CAF-5D14-87DD-EC24-9EC643BCFA29}"/>
              </a:ext>
            </a:extLst>
          </p:cNvPr>
          <p:cNvSpPr>
            <a:spLocks noGrp="1"/>
          </p:cNvSpPr>
          <p:nvPr>
            <p:ph type="body" idx="13"/>
          </p:nvPr>
        </p:nvSpPr>
        <p:spPr>
          <a:xfrm>
            <a:off x="607043" y="2588064"/>
            <a:ext cx="8888649" cy="480131"/>
          </a:xfrm>
        </p:spPr>
        <p:txBody>
          <a:bodyPr/>
          <a:lstStyle/>
          <a:p>
            <a:r>
              <a:rPr lang="en-US" dirty="0"/>
              <a:t>Professional Development for New Special Education Teachers in MN</a:t>
            </a:r>
          </a:p>
        </p:txBody>
      </p:sp>
      <p:sp>
        <p:nvSpPr>
          <p:cNvPr id="11" name="Text Placeholder 10">
            <a:extLst>
              <a:ext uri="{FF2B5EF4-FFF2-40B4-BE49-F238E27FC236}">
                <a16:creationId xmlns:a16="http://schemas.microsoft.com/office/drawing/2014/main" id="{DF6041BC-B2FA-839B-FF40-9828AEF15080}"/>
              </a:ext>
            </a:extLst>
          </p:cNvPr>
          <p:cNvSpPr>
            <a:spLocks noGrp="1"/>
          </p:cNvSpPr>
          <p:nvPr>
            <p:ph type="body" sz="quarter" idx="16"/>
          </p:nvPr>
        </p:nvSpPr>
        <p:spPr>
          <a:xfrm>
            <a:off x="609600" y="3155137"/>
            <a:ext cx="7676271" cy="3055163"/>
          </a:xfrm>
        </p:spPr>
        <p:txBody>
          <a:bodyPr/>
          <a:lstStyle/>
          <a:p>
            <a:pPr>
              <a:spcBef>
                <a:spcPts val="0"/>
              </a:spcBef>
              <a:spcAft>
                <a:spcPts val="1200"/>
              </a:spcAft>
            </a:pPr>
            <a:r>
              <a:rPr lang="en-US" b="1" dirty="0"/>
              <a:t>Quarter 2: Instructional Practices and Collaboration</a:t>
            </a:r>
          </a:p>
          <a:p>
            <a:pPr>
              <a:spcBef>
                <a:spcPts val="0"/>
              </a:spcBef>
            </a:pPr>
            <a:r>
              <a:rPr lang="en-US" dirty="0"/>
              <a:t>Week 9-10: Evidence-Based Instructional Practices</a:t>
            </a:r>
          </a:p>
          <a:p>
            <a:pPr>
              <a:spcBef>
                <a:spcPts val="0"/>
              </a:spcBef>
            </a:pPr>
            <a:r>
              <a:rPr lang="en-US" dirty="0"/>
              <a:t>Week 11-12: Data Collection and Progress Monitoring</a:t>
            </a:r>
          </a:p>
          <a:p>
            <a:pPr>
              <a:spcBef>
                <a:spcPts val="0"/>
              </a:spcBef>
            </a:pPr>
            <a:r>
              <a:rPr lang="en-US" dirty="0"/>
              <a:t>Week 13-14: Collaboration and Co-Teaching</a:t>
            </a:r>
          </a:p>
          <a:p>
            <a:pPr>
              <a:spcBef>
                <a:spcPts val="0"/>
              </a:spcBef>
            </a:pPr>
            <a:r>
              <a:rPr lang="en-US" dirty="0"/>
              <a:t>Week 15-16: Communication and Team Meetings</a:t>
            </a:r>
          </a:p>
        </p:txBody>
      </p:sp>
      <p:pic>
        <p:nvPicPr>
          <p:cNvPr id="9" name="Picture Placeholder 8">
            <a:extLst>
              <a:ext uri="{FF2B5EF4-FFF2-40B4-BE49-F238E27FC236}">
                <a16:creationId xmlns:a16="http://schemas.microsoft.com/office/drawing/2014/main" id="{4DE20FB4-8A7D-00D3-936D-D61572BD5597}"/>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2"/>
          <a:srcRect l="-2171" t="12603" r="7145" b="10464"/>
          <a:stretch/>
        </p:blipFill>
        <p:spPr>
          <a:xfrm>
            <a:off x="8187397" y="3155137"/>
            <a:ext cx="3398466" cy="1132240"/>
          </a:xfrm>
          <a:prstGeom prst="rect">
            <a:avLst/>
          </a:prstGeom>
          <a:ln w="9525">
            <a:solidFill>
              <a:schemeClr val="tx1"/>
            </a:solidFill>
          </a:ln>
        </p:spPr>
      </p:pic>
      <p:pic>
        <p:nvPicPr>
          <p:cNvPr id="10" name="Picture Placeholder 9">
            <a:extLst>
              <a:ext uri="{FF2B5EF4-FFF2-40B4-BE49-F238E27FC236}">
                <a16:creationId xmlns:a16="http://schemas.microsoft.com/office/drawing/2014/main" id="{133642CB-EE6C-3E16-E886-EB4711E5E84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a:srcRect l="621" r="1511"/>
          <a:stretch/>
        </p:blipFill>
        <p:spPr>
          <a:xfrm>
            <a:off x="8342140" y="4505657"/>
            <a:ext cx="2881612" cy="1535200"/>
          </a:xfrm>
          <a:prstGeom prst="rect">
            <a:avLst/>
          </a:prstGeom>
        </p:spPr>
      </p:pic>
    </p:spTree>
    <p:extLst>
      <p:ext uri="{BB962C8B-B14F-4D97-AF65-F5344CB8AC3E}">
        <p14:creationId xmlns:p14="http://schemas.microsoft.com/office/powerpoint/2010/main" val="203926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E6249-E905-62FE-0866-1F3FAC40AD4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E576C6F-C282-E2F6-2A76-1E5AFC258A49}"/>
              </a:ext>
            </a:extLst>
          </p:cNvPr>
          <p:cNvSpPr>
            <a:spLocks noGrp="1"/>
          </p:cNvSpPr>
          <p:nvPr>
            <p:ph type="title"/>
          </p:nvPr>
        </p:nvSpPr>
        <p:spPr/>
        <p:txBody>
          <a:bodyPr/>
          <a:lstStyle/>
          <a:p>
            <a:r>
              <a:rPr lang="en-US" dirty="0" err="1"/>
              <a:t>TeachSpEdMN</a:t>
            </a:r>
            <a:r>
              <a:rPr lang="en-US" dirty="0"/>
              <a:t> and the Minnesota Council for Exceptional Children, cont. 2 </a:t>
            </a:r>
          </a:p>
        </p:txBody>
      </p:sp>
      <p:sp>
        <p:nvSpPr>
          <p:cNvPr id="10" name="Text Placeholder 9">
            <a:extLst>
              <a:ext uri="{FF2B5EF4-FFF2-40B4-BE49-F238E27FC236}">
                <a16:creationId xmlns:a16="http://schemas.microsoft.com/office/drawing/2014/main" id="{70901E19-AA94-E54E-C6FF-0E2C963A8E6A}"/>
              </a:ext>
            </a:extLst>
          </p:cNvPr>
          <p:cNvSpPr>
            <a:spLocks noGrp="1"/>
          </p:cNvSpPr>
          <p:nvPr>
            <p:ph type="body" idx="13"/>
          </p:nvPr>
        </p:nvSpPr>
        <p:spPr>
          <a:xfrm>
            <a:off x="607043" y="2588064"/>
            <a:ext cx="8818311" cy="480131"/>
          </a:xfrm>
        </p:spPr>
        <p:txBody>
          <a:bodyPr/>
          <a:lstStyle/>
          <a:p>
            <a:r>
              <a:rPr lang="en-US" dirty="0"/>
              <a:t>Professional Development for New Special Education Teachers in MN</a:t>
            </a:r>
          </a:p>
        </p:txBody>
      </p:sp>
      <p:sp>
        <p:nvSpPr>
          <p:cNvPr id="13" name="Text Placeholder 12">
            <a:extLst>
              <a:ext uri="{FF2B5EF4-FFF2-40B4-BE49-F238E27FC236}">
                <a16:creationId xmlns:a16="http://schemas.microsoft.com/office/drawing/2014/main" id="{1545EA25-FB28-80F3-2A30-8425BE6E9ACD}"/>
              </a:ext>
            </a:extLst>
          </p:cNvPr>
          <p:cNvSpPr>
            <a:spLocks noGrp="1"/>
          </p:cNvSpPr>
          <p:nvPr>
            <p:ph type="body" sz="quarter" idx="16"/>
          </p:nvPr>
        </p:nvSpPr>
        <p:spPr>
          <a:xfrm>
            <a:off x="609601" y="3155137"/>
            <a:ext cx="7071360" cy="3055163"/>
          </a:xfrm>
        </p:spPr>
        <p:txBody>
          <a:bodyPr/>
          <a:lstStyle/>
          <a:p>
            <a:pPr>
              <a:spcBef>
                <a:spcPts val="0"/>
              </a:spcBef>
              <a:spcAft>
                <a:spcPts val="1200"/>
              </a:spcAft>
            </a:pPr>
            <a:r>
              <a:rPr lang="en-US" b="1" dirty="0"/>
              <a:t>Quarter 3: Advanced Practices and Legal Compliance</a:t>
            </a:r>
          </a:p>
          <a:p>
            <a:pPr>
              <a:spcBef>
                <a:spcPts val="0"/>
              </a:spcBef>
            </a:pPr>
            <a:r>
              <a:rPr lang="en-US" dirty="0"/>
              <a:t>Week 17-18: Transition Planning</a:t>
            </a:r>
          </a:p>
          <a:p>
            <a:pPr>
              <a:spcBef>
                <a:spcPts val="0"/>
              </a:spcBef>
            </a:pPr>
            <a:r>
              <a:rPr lang="en-US" dirty="0"/>
              <a:t>Week 19-20: Legal Compliance and Ethical Practices</a:t>
            </a:r>
          </a:p>
          <a:p>
            <a:pPr>
              <a:spcBef>
                <a:spcPts val="0"/>
              </a:spcBef>
            </a:pPr>
            <a:r>
              <a:rPr lang="en-US" dirty="0"/>
              <a:t>Week 21-22: Supporting Diverse Learners</a:t>
            </a:r>
          </a:p>
          <a:p>
            <a:pPr>
              <a:spcBef>
                <a:spcPts val="0"/>
              </a:spcBef>
            </a:pPr>
            <a:r>
              <a:rPr lang="en-US" dirty="0"/>
              <a:t>Week 23-34: Self-Assessment and Professional Growth</a:t>
            </a:r>
          </a:p>
          <a:p>
            <a:endParaRPr lang="en-US" dirty="0"/>
          </a:p>
        </p:txBody>
      </p:sp>
      <p:pic>
        <p:nvPicPr>
          <p:cNvPr id="16" name="Picture Placeholder 8">
            <a:extLst>
              <a:ext uri="{FF2B5EF4-FFF2-40B4-BE49-F238E27FC236}">
                <a16:creationId xmlns:a16="http://schemas.microsoft.com/office/drawing/2014/main" id="{A5E67C2D-59AE-6262-5F6B-E49FC43F6D2E}"/>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2"/>
          <a:srcRect t="9196" b="9196"/>
          <a:stretch/>
        </p:blipFill>
        <p:spPr>
          <a:xfrm>
            <a:off x="8186738" y="3154363"/>
            <a:ext cx="3398837" cy="1141412"/>
          </a:xfrm>
          <a:prstGeom prst="rect">
            <a:avLst/>
          </a:prstGeom>
          <a:noFill/>
          <a:ln w="9525">
            <a:solidFill>
              <a:schemeClr val="tx1"/>
            </a:solidFill>
          </a:ln>
        </p:spPr>
      </p:pic>
      <p:pic>
        <p:nvPicPr>
          <p:cNvPr id="17" name="Picture Placeholder 9">
            <a:extLst>
              <a:ext uri="{FF2B5EF4-FFF2-40B4-BE49-F238E27FC236}">
                <a16:creationId xmlns:a16="http://schemas.microsoft.com/office/drawing/2014/main" id="{AFF83E00-AE02-F229-9312-AE1CDEA4E9CD}"/>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a:srcRect l="1068" r="1068"/>
          <a:stretch/>
        </p:blipFill>
        <p:spPr>
          <a:xfrm>
            <a:off x="8342313" y="4497388"/>
            <a:ext cx="2881312" cy="1535112"/>
          </a:xfrm>
          <a:prstGeom prst="rect">
            <a:avLst/>
          </a:prstGeom>
          <a:noFill/>
        </p:spPr>
      </p:pic>
    </p:spTree>
    <p:extLst>
      <p:ext uri="{BB962C8B-B14F-4D97-AF65-F5344CB8AC3E}">
        <p14:creationId xmlns:p14="http://schemas.microsoft.com/office/powerpoint/2010/main" val="26257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71644-9C54-30C8-118E-BB0CEDB60A2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7C3C333-1D86-60B0-3E82-36F52580ACBE}"/>
              </a:ext>
            </a:extLst>
          </p:cNvPr>
          <p:cNvSpPr>
            <a:spLocks noGrp="1"/>
          </p:cNvSpPr>
          <p:nvPr>
            <p:ph type="title"/>
          </p:nvPr>
        </p:nvSpPr>
        <p:spPr/>
        <p:txBody>
          <a:bodyPr/>
          <a:lstStyle/>
          <a:p>
            <a:r>
              <a:rPr lang="en-US" dirty="0" err="1"/>
              <a:t>TeachSpEdMN</a:t>
            </a:r>
            <a:r>
              <a:rPr lang="en-US" dirty="0"/>
              <a:t> and the Minnesota Council for Exceptional Children, cont. 4 </a:t>
            </a:r>
          </a:p>
        </p:txBody>
      </p:sp>
      <p:sp>
        <p:nvSpPr>
          <p:cNvPr id="10" name="Text Placeholder 9">
            <a:extLst>
              <a:ext uri="{FF2B5EF4-FFF2-40B4-BE49-F238E27FC236}">
                <a16:creationId xmlns:a16="http://schemas.microsoft.com/office/drawing/2014/main" id="{B07A63D0-9291-BC37-4E6C-0CEA06E1FB85}"/>
              </a:ext>
            </a:extLst>
          </p:cNvPr>
          <p:cNvSpPr>
            <a:spLocks noGrp="1"/>
          </p:cNvSpPr>
          <p:nvPr>
            <p:ph type="body" idx="13"/>
          </p:nvPr>
        </p:nvSpPr>
        <p:spPr>
          <a:xfrm>
            <a:off x="607043" y="2588064"/>
            <a:ext cx="8818311" cy="480131"/>
          </a:xfrm>
        </p:spPr>
        <p:txBody>
          <a:bodyPr/>
          <a:lstStyle/>
          <a:p>
            <a:r>
              <a:rPr lang="en-US" dirty="0"/>
              <a:t>Professional Development for New Special Education Teachers in MN</a:t>
            </a:r>
          </a:p>
        </p:txBody>
      </p:sp>
      <p:sp>
        <p:nvSpPr>
          <p:cNvPr id="13" name="Text Placeholder 12">
            <a:extLst>
              <a:ext uri="{FF2B5EF4-FFF2-40B4-BE49-F238E27FC236}">
                <a16:creationId xmlns:a16="http://schemas.microsoft.com/office/drawing/2014/main" id="{BE98935D-B2E2-3B45-9C89-085508EB6130}"/>
              </a:ext>
            </a:extLst>
          </p:cNvPr>
          <p:cNvSpPr>
            <a:spLocks noGrp="1"/>
          </p:cNvSpPr>
          <p:nvPr>
            <p:ph type="body" sz="quarter" idx="16"/>
          </p:nvPr>
        </p:nvSpPr>
        <p:spPr>
          <a:xfrm>
            <a:off x="609600" y="3155137"/>
            <a:ext cx="7197969" cy="3055163"/>
          </a:xfrm>
        </p:spPr>
        <p:txBody>
          <a:bodyPr/>
          <a:lstStyle/>
          <a:p>
            <a:pPr>
              <a:spcBef>
                <a:spcPts val="0"/>
              </a:spcBef>
              <a:spcAft>
                <a:spcPts val="1200"/>
              </a:spcAft>
            </a:pPr>
            <a:r>
              <a:rPr lang="en-US" b="1" dirty="0"/>
              <a:t>Quarter 4: Review, Reflect, and Plan for Next Year</a:t>
            </a:r>
          </a:p>
          <a:p>
            <a:pPr>
              <a:spcBef>
                <a:spcPts val="600"/>
              </a:spcBef>
            </a:pPr>
            <a:r>
              <a:rPr lang="en-US" dirty="0"/>
              <a:t>Week 25-26: Reviewing Student Progress and IEP Goals</a:t>
            </a:r>
          </a:p>
          <a:p>
            <a:pPr>
              <a:spcBef>
                <a:spcPts val="600"/>
              </a:spcBef>
            </a:pPr>
            <a:r>
              <a:rPr lang="en-US" dirty="0"/>
              <a:t>Week 27-28: Professional Collaboration and Community Building</a:t>
            </a:r>
          </a:p>
          <a:p>
            <a:pPr>
              <a:spcBef>
                <a:spcPts val="600"/>
              </a:spcBef>
            </a:pPr>
            <a:r>
              <a:rPr lang="en-US" dirty="0"/>
              <a:t>Week 29-30: Reflection and Planning for Next Year</a:t>
            </a:r>
          </a:p>
        </p:txBody>
      </p:sp>
      <p:pic>
        <p:nvPicPr>
          <p:cNvPr id="16" name="Picture Placeholder 8">
            <a:extLst>
              <a:ext uri="{FF2B5EF4-FFF2-40B4-BE49-F238E27FC236}">
                <a16:creationId xmlns:a16="http://schemas.microsoft.com/office/drawing/2014/main" id="{117E75AC-1BA3-88C5-707D-8E64D94DEE65}"/>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2"/>
          <a:srcRect t="9196" b="9196"/>
          <a:stretch/>
        </p:blipFill>
        <p:spPr>
          <a:xfrm>
            <a:off x="8186738" y="3154363"/>
            <a:ext cx="3398837" cy="1141412"/>
          </a:xfrm>
          <a:prstGeom prst="rect">
            <a:avLst/>
          </a:prstGeom>
          <a:noFill/>
          <a:ln w="9525">
            <a:solidFill>
              <a:schemeClr val="tx1"/>
            </a:solidFill>
          </a:ln>
        </p:spPr>
      </p:pic>
      <p:pic>
        <p:nvPicPr>
          <p:cNvPr id="17" name="Picture Placeholder 9">
            <a:extLst>
              <a:ext uri="{FF2B5EF4-FFF2-40B4-BE49-F238E27FC236}">
                <a16:creationId xmlns:a16="http://schemas.microsoft.com/office/drawing/2014/main" id="{2BAA1DB3-3013-21C1-504F-BCDF794877E4}"/>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a:srcRect l="1068" r="1068"/>
          <a:stretch/>
        </p:blipFill>
        <p:spPr>
          <a:xfrm>
            <a:off x="8342313" y="4497388"/>
            <a:ext cx="2881312" cy="1535112"/>
          </a:xfrm>
          <a:prstGeom prst="rect">
            <a:avLst/>
          </a:prstGeom>
          <a:noFill/>
        </p:spPr>
      </p:pic>
    </p:spTree>
    <p:extLst>
      <p:ext uri="{BB962C8B-B14F-4D97-AF65-F5344CB8AC3E}">
        <p14:creationId xmlns:p14="http://schemas.microsoft.com/office/powerpoint/2010/main" val="351176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0BE3-367E-1FC2-7D4A-EDA4A35C105A}"/>
              </a:ext>
            </a:extLst>
          </p:cNvPr>
          <p:cNvSpPr>
            <a:spLocks noGrp="1"/>
          </p:cNvSpPr>
          <p:nvPr>
            <p:ph type="title"/>
          </p:nvPr>
        </p:nvSpPr>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kern="1200" cap="none" spc="100" baseline="0" dirty="0">
                <a:solidFill>
                  <a:schemeClr val="tx1">
                    <a:lumMod val="95000"/>
                    <a:lumOff val="5000"/>
                  </a:schemeClr>
                </a:solidFill>
                <a:effectLst/>
                <a:latin typeface="Calibri" panose="020F0502020204030204" pitchFamily="34" charset="0"/>
                <a:ea typeface="+mj-ea"/>
                <a:cs typeface="Calibri" panose="020F0502020204030204" pitchFamily="34" charset="0"/>
              </a:rPr>
              <a:t>Thrive</a:t>
            </a:r>
            <a:endParaRPr lang="en-US" dirty="0">
              <a:effectLst/>
            </a:endParaRPr>
          </a:p>
        </p:txBody>
      </p:sp>
      <p:sp>
        <p:nvSpPr>
          <p:cNvPr id="4" name="Text Placeholder 3">
            <a:extLst>
              <a:ext uri="{FF2B5EF4-FFF2-40B4-BE49-F238E27FC236}">
                <a16:creationId xmlns:a16="http://schemas.microsoft.com/office/drawing/2014/main" id="{B780E991-1586-DFE9-689E-321D6597A803}"/>
              </a:ext>
            </a:extLst>
          </p:cNvPr>
          <p:cNvSpPr>
            <a:spLocks noGrp="1"/>
          </p:cNvSpPr>
          <p:nvPr>
            <p:ph type="body" sz="quarter" idx="10"/>
          </p:nvPr>
        </p:nvSpPr>
        <p:spPr/>
        <p:txBody>
          <a:bodyPr/>
          <a:lstStyle/>
          <a:p>
            <a:r>
              <a:rPr lang="en-US" dirty="0"/>
              <a:t>The purpose of the "Thrive" page of this site is to provide resources to enhance the leadership capacity of special education teachers in Minnesota by fostering professional growth and providing opportunities for teachers to thrive and advance in their careers. We are particularly interested in your feedback and suggestions for this portion of the site. We currently share: </a:t>
            </a:r>
          </a:p>
          <a:p>
            <a:pPr marL="342900" indent="-342900">
              <a:buClr>
                <a:schemeClr val="accent1">
                  <a:lumMod val="75000"/>
                </a:schemeClr>
              </a:buClr>
              <a:buSzPct val="120000"/>
              <a:buFont typeface="Arial" panose="020B0604020202020204" pitchFamily="34" charset="0"/>
              <a:buChar char="•"/>
            </a:pPr>
            <a:r>
              <a:rPr lang="en-US" dirty="0"/>
              <a:t>Leadership opportunities</a:t>
            </a:r>
          </a:p>
          <a:p>
            <a:pPr marL="342900" indent="-342900">
              <a:buClr>
                <a:schemeClr val="accent1">
                  <a:lumMod val="75000"/>
                </a:schemeClr>
              </a:buClr>
              <a:buSzPct val="120000"/>
              <a:buFont typeface="Arial" panose="020B0604020202020204" pitchFamily="34" charset="0"/>
              <a:buChar char="•"/>
            </a:pPr>
            <a:r>
              <a:rPr lang="en-US" dirty="0"/>
              <a:t>Professional memberships </a:t>
            </a:r>
          </a:p>
        </p:txBody>
      </p:sp>
    </p:spTree>
    <p:extLst>
      <p:ext uri="{BB962C8B-B14F-4D97-AF65-F5344CB8AC3E}">
        <p14:creationId xmlns:p14="http://schemas.microsoft.com/office/powerpoint/2010/main" val="47396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59EF2-7C40-F8D6-7909-08E4BEAD6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DB588-50A7-A884-E5F0-FC7F4AE6B662}"/>
              </a:ext>
            </a:extLst>
          </p:cNvPr>
          <p:cNvSpPr>
            <a:spLocks noGrp="1"/>
          </p:cNvSpPr>
          <p:nvPr>
            <p:ph type="title"/>
          </p:nvPr>
        </p:nvSpPr>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kern="1200" cap="none" spc="100" baseline="0" dirty="0">
                <a:solidFill>
                  <a:schemeClr val="tx1">
                    <a:lumMod val="95000"/>
                    <a:lumOff val="5000"/>
                  </a:schemeClr>
                </a:solidFill>
                <a:effectLst/>
                <a:latin typeface="Calibri" panose="020F0502020204030204" pitchFamily="34" charset="0"/>
                <a:ea typeface="+mj-ea"/>
                <a:cs typeface="Calibri" panose="020F0502020204030204" pitchFamily="34" charset="0"/>
              </a:rPr>
              <a:t>Tuition Supports</a:t>
            </a:r>
            <a:endParaRPr lang="en-US" dirty="0">
              <a:effectLst/>
            </a:endParaRPr>
          </a:p>
        </p:txBody>
      </p:sp>
      <p:sp>
        <p:nvSpPr>
          <p:cNvPr id="4" name="Text Placeholder 3">
            <a:extLst>
              <a:ext uri="{FF2B5EF4-FFF2-40B4-BE49-F238E27FC236}">
                <a16:creationId xmlns:a16="http://schemas.microsoft.com/office/drawing/2014/main" id="{FF438B1D-83E0-D868-0913-7AB4E0B408A9}"/>
              </a:ext>
            </a:extLst>
          </p:cNvPr>
          <p:cNvSpPr>
            <a:spLocks noGrp="1"/>
          </p:cNvSpPr>
          <p:nvPr>
            <p:ph type="body" sz="quarter" idx="10"/>
          </p:nvPr>
        </p:nvSpPr>
        <p:spPr/>
        <p:txBody>
          <a:bodyPr/>
          <a:lstStyle/>
          <a:p>
            <a:r>
              <a:rPr lang="en-US" dirty="0"/>
              <a:t>New 2025!</a:t>
            </a:r>
          </a:p>
          <a:p>
            <a:r>
              <a:rPr lang="en-US" dirty="0"/>
              <a:t>Offers information about financial assistance options for educators pursuing special education credentials.​</a:t>
            </a:r>
          </a:p>
          <a:p>
            <a:pPr marL="342900" indent="-342900">
              <a:buClr>
                <a:schemeClr val="accent1">
                  <a:lumMod val="75000"/>
                </a:schemeClr>
              </a:buClr>
              <a:buSzPct val="120000"/>
              <a:buFont typeface="Arial" panose="020B0604020202020204" pitchFamily="34" charset="0"/>
              <a:buChar char="•"/>
            </a:pPr>
            <a:r>
              <a:rPr lang="en-US" dirty="0"/>
              <a:t>Federal supports, state supports, and (coming soon) regional supports</a:t>
            </a:r>
          </a:p>
        </p:txBody>
      </p:sp>
    </p:spTree>
    <p:extLst>
      <p:ext uri="{BB962C8B-B14F-4D97-AF65-F5344CB8AC3E}">
        <p14:creationId xmlns:p14="http://schemas.microsoft.com/office/powerpoint/2010/main" val="94281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8A7F1-8A19-2FD3-5E25-F31C13F1F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CD29B-80E8-C376-557F-AFEF8CE07FE3}"/>
              </a:ext>
            </a:extLst>
          </p:cNvPr>
          <p:cNvSpPr>
            <a:spLocks noGrp="1"/>
          </p:cNvSpPr>
          <p:nvPr>
            <p:ph type="title"/>
          </p:nvPr>
        </p:nvSpPr>
        <p:spPr>
          <a:xfrm>
            <a:off x="612489" y="2446310"/>
            <a:ext cx="3692225" cy="731167"/>
          </a:xfrm>
        </p:spPr>
        <p:txBody>
          <a:bodyPr/>
          <a:lstStyle/>
          <a:p>
            <a:r>
              <a:rPr lang="en-US" dirty="0"/>
              <a:t>Teacher Journey</a:t>
            </a:r>
          </a:p>
        </p:txBody>
      </p:sp>
      <p:pic>
        <p:nvPicPr>
          <p:cNvPr id="8" name="Picture Placeholder 7" descr="A webpage section titled &quot;Overview&quot; provides information on tuition support resources for teachers in Minnesota. It is divided into three columns:&#10;&#10;Federal Tuition Supports – Features a smiling child in a red wheelchair and includes links for Teacher Loan Forgiveness and the Teacher Education Assistance for College and Higher Education Grant.&#10;&#10;State Tuition Supports – Shows a woman and child in a wheelchair in front of a school bus, with links for grants and pipelines such as &quot;Grow Your Own Grant&quot; and &quot;Special Education Teacher Pipeline.&quot;&#10;&#10;Regional Tuition Supports – Depicts two women smiling at a table and includes a placeholder message: “Coming soon!”">
            <a:extLst>
              <a:ext uri="{FF2B5EF4-FFF2-40B4-BE49-F238E27FC236}">
                <a16:creationId xmlns:a16="http://schemas.microsoft.com/office/drawing/2014/main" id="{CB1D37AF-449B-2E0B-3F12-A06FBBB85A6D}"/>
              </a:ext>
            </a:extLst>
          </p:cNvPr>
          <p:cNvPicPr>
            <a:picLocks noGrp="1" noChangeAspect="1"/>
          </p:cNvPicPr>
          <p:nvPr>
            <p:ph type="pic" sz="quarter" idx="11"/>
          </p:nvPr>
        </p:nvPicPr>
        <p:blipFill>
          <a:blip r:embed="rId2"/>
          <a:srcRect t="194" b="194"/>
          <a:stretch>
            <a:fillRect/>
          </a:stretch>
        </p:blipFill>
        <p:spPr>
          <a:xfrm>
            <a:off x="4559033" y="2660718"/>
            <a:ext cx="6815137" cy="3640137"/>
          </a:xfrm>
          <a:prstGeom prst="rect">
            <a:avLst/>
          </a:prstGeom>
          <a:ln w="9525">
            <a:solidFill>
              <a:schemeClr val="tx1"/>
            </a:solidFill>
          </a:ln>
        </p:spPr>
      </p:pic>
    </p:spTree>
    <p:extLst>
      <p:ext uri="{BB962C8B-B14F-4D97-AF65-F5344CB8AC3E}">
        <p14:creationId xmlns:p14="http://schemas.microsoft.com/office/powerpoint/2010/main" val="166598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D246E-5544-4368-DC71-766CABB062E2}"/>
              </a:ext>
            </a:extLst>
          </p:cNvPr>
          <p:cNvSpPr>
            <a:spLocks noGrp="1"/>
          </p:cNvSpPr>
          <p:nvPr>
            <p:ph type="title"/>
          </p:nvPr>
        </p:nvSpPr>
        <p:spPr>
          <a:xfrm>
            <a:off x="612489" y="1202538"/>
            <a:ext cx="5703905" cy="1305884"/>
          </a:xfrm>
        </p:spPr>
        <p:txBody>
          <a:bodyPr/>
          <a:lstStyle/>
          <a:p>
            <a:r>
              <a:rPr lang="en-US" dirty="0"/>
              <a:t>Are we missing something?</a:t>
            </a:r>
          </a:p>
        </p:txBody>
      </p:sp>
      <p:pic>
        <p:nvPicPr>
          <p:cNvPr id="5" name="Picture Placeholder 4" descr="How users can provide feedback on the site. ">
            <a:extLst>
              <a:ext uri="{FF2B5EF4-FFF2-40B4-BE49-F238E27FC236}">
                <a16:creationId xmlns:a16="http://schemas.microsoft.com/office/drawing/2014/main" id="{694E5C83-28C5-4615-9246-4CA47AC18104}"/>
              </a:ext>
            </a:extLst>
          </p:cNvPr>
          <p:cNvPicPr>
            <a:picLocks noGrp="1" noChangeAspect="1"/>
          </p:cNvPicPr>
          <p:nvPr>
            <p:ph type="pic" sz="quarter" idx="10"/>
          </p:nvPr>
        </p:nvPicPr>
        <p:blipFill>
          <a:blip r:embed="rId2"/>
          <a:srcRect t="1424" b="1424"/>
          <a:stretch>
            <a:fillRect/>
          </a:stretch>
        </p:blipFill>
        <p:spPr>
          <a:xfrm>
            <a:off x="7962558" y="1588941"/>
            <a:ext cx="2930525" cy="4325937"/>
          </a:xfrm>
          <a:prstGeom prst="rect">
            <a:avLst/>
          </a:prstGeom>
          <a:ln w="9525">
            <a:solidFill>
              <a:schemeClr val="tx1"/>
            </a:solidFill>
          </a:ln>
        </p:spPr>
      </p:pic>
    </p:spTree>
    <p:extLst>
      <p:ext uri="{BB962C8B-B14F-4D97-AF65-F5344CB8AC3E}">
        <p14:creationId xmlns:p14="http://schemas.microsoft.com/office/powerpoint/2010/main" val="80567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132-FBEF-35A7-4235-DB58F3740BD6}"/>
              </a:ext>
            </a:extLst>
          </p:cNvPr>
          <p:cNvSpPr>
            <a:spLocks noGrp="1"/>
          </p:cNvSpPr>
          <p:nvPr>
            <p:ph type="title"/>
          </p:nvPr>
        </p:nvSpPr>
        <p:spPr>
          <a:xfrm>
            <a:off x="612489" y="1202538"/>
            <a:ext cx="7293554" cy="1287444"/>
          </a:xfrm>
        </p:spPr>
        <p:txBody>
          <a:bodyPr/>
          <a:lstStyle/>
          <a:p>
            <a:r>
              <a:rPr lang="en-US" dirty="0"/>
              <a:t>Feedback</a:t>
            </a:r>
          </a:p>
        </p:txBody>
      </p:sp>
      <p:pic>
        <p:nvPicPr>
          <p:cNvPr id="8" name="Picture Placeholder 7" descr="Image shows a diverse group of hands holding up colorful letters spelling out the word 'feedback'.">
            <a:extLst>
              <a:ext uri="{FF2B5EF4-FFF2-40B4-BE49-F238E27FC236}">
                <a16:creationId xmlns:a16="http://schemas.microsoft.com/office/drawing/2014/main" id="{346D3BD3-695D-237E-B937-52E6088BAE1C}"/>
              </a:ext>
            </a:extLst>
          </p:cNvPr>
          <p:cNvPicPr>
            <a:picLocks noGrp="1" noChangeAspect="1"/>
          </p:cNvPicPr>
          <p:nvPr>
            <p:ph type="pic" sz="quarter" idx="10"/>
          </p:nvPr>
        </p:nvPicPr>
        <p:blipFill rotWithShape="1">
          <a:blip r:embed="rId2"/>
          <a:srcRect t="21098" b="421"/>
          <a:stretch/>
        </p:blipFill>
        <p:spPr>
          <a:xfrm>
            <a:off x="8826274" y="1252945"/>
            <a:ext cx="2753237" cy="1287445"/>
          </a:xfrm>
          <a:prstGeom prst="rect">
            <a:avLst/>
          </a:prstGeom>
        </p:spPr>
      </p:pic>
      <p:sp>
        <p:nvSpPr>
          <p:cNvPr id="7" name="Text Placeholder 6">
            <a:extLst>
              <a:ext uri="{FF2B5EF4-FFF2-40B4-BE49-F238E27FC236}">
                <a16:creationId xmlns:a16="http://schemas.microsoft.com/office/drawing/2014/main" id="{BAC5BC68-CA35-FAEB-40D7-E080EE54777C}"/>
              </a:ext>
            </a:extLst>
          </p:cNvPr>
          <p:cNvSpPr>
            <a:spLocks noGrp="1"/>
          </p:cNvSpPr>
          <p:nvPr>
            <p:ph type="body" sz="quarter" idx="12"/>
          </p:nvPr>
        </p:nvSpPr>
        <p:spPr>
          <a:xfrm>
            <a:off x="622997" y="2590799"/>
            <a:ext cx="10968485" cy="3619501"/>
          </a:xfrm>
        </p:spPr>
        <p:txBody>
          <a:bodyPr/>
          <a:lstStyle/>
          <a:p>
            <a:pPr marL="342900" indent="-342900">
              <a:spcBef>
                <a:spcPts val="0"/>
              </a:spcBef>
              <a:spcAft>
                <a:spcPts val="1200"/>
              </a:spcAft>
              <a:buClr>
                <a:schemeClr val="accent1">
                  <a:lumMod val="75000"/>
                </a:schemeClr>
              </a:buClr>
              <a:buSzPct val="120000"/>
              <a:buFont typeface="Arial" panose="020B0604020202020204" pitchFamily="34" charset="0"/>
              <a:buChar char="•"/>
            </a:pPr>
            <a:r>
              <a:rPr lang="en-US" dirty="0"/>
              <a:t>How did you find the content presented? Any areas you found particularly helpful or areas needing improvement?</a:t>
            </a:r>
          </a:p>
          <a:p>
            <a:pPr marL="342900" indent="-342900">
              <a:spcBef>
                <a:spcPts val="0"/>
              </a:spcBef>
              <a:spcAft>
                <a:spcPts val="1200"/>
              </a:spcAft>
              <a:buClr>
                <a:schemeClr val="accent1">
                  <a:lumMod val="75000"/>
                </a:schemeClr>
              </a:buClr>
              <a:buSzPct val="120000"/>
              <a:buFont typeface="Arial" panose="020B0604020202020204" pitchFamily="34" charset="0"/>
              <a:buChar char="•"/>
            </a:pPr>
            <a:r>
              <a:rPr lang="en-US" dirty="0"/>
              <a:t>What are your thoughts on the usability and accessibility of our website?</a:t>
            </a:r>
          </a:p>
          <a:p>
            <a:pPr marL="342900" indent="-342900">
              <a:spcBef>
                <a:spcPts val="0"/>
              </a:spcBef>
              <a:spcAft>
                <a:spcPts val="1200"/>
              </a:spcAft>
              <a:buClr>
                <a:schemeClr val="accent1">
                  <a:lumMod val="75000"/>
                </a:schemeClr>
              </a:buClr>
              <a:buSzPct val="120000"/>
              <a:buFont typeface="Arial" panose="020B0604020202020204" pitchFamily="34" charset="0"/>
              <a:buChar char="•"/>
            </a:pPr>
            <a:r>
              <a:rPr lang="en-US" dirty="0"/>
              <a:t>Do you have any suggestions for additional resources or features that could enhance our website's support for special education teachers in Minnesota?</a:t>
            </a:r>
          </a:p>
          <a:p>
            <a:pPr marL="342900" indent="-342900">
              <a:spcBef>
                <a:spcPts val="0"/>
              </a:spcBef>
              <a:spcAft>
                <a:spcPts val="1200"/>
              </a:spcAft>
              <a:buClr>
                <a:schemeClr val="accent1">
                  <a:lumMod val="75000"/>
                </a:schemeClr>
              </a:buClr>
              <a:buSzPct val="120000"/>
              <a:buFont typeface="Arial" panose="020B0604020202020204" pitchFamily="34" charset="0"/>
              <a:buChar char="•"/>
            </a:pPr>
            <a:r>
              <a:rPr lang="en-US" dirty="0"/>
              <a:t>Are there any specific topics or tools you would like to see added or expanded upon on our website?</a:t>
            </a:r>
          </a:p>
          <a:p>
            <a:pPr marL="342900" indent="-342900">
              <a:spcBef>
                <a:spcPts val="0"/>
              </a:spcBef>
              <a:spcAft>
                <a:spcPts val="1200"/>
              </a:spcAft>
              <a:buClr>
                <a:schemeClr val="accent1">
                  <a:lumMod val="75000"/>
                </a:schemeClr>
              </a:buClr>
              <a:buSzPct val="120000"/>
              <a:buFont typeface="Arial" panose="020B0604020202020204" pitchFamily="34" charset="0"/>
              <a:buChar char="•"/>
            </a:pPr>
            <a:r>
              <a:rPr lang="en-US" dirty="0"/>
              <a:t>Thank you for taking the time to provide your feedback!</a:t>
            </a:r>
          </a:p>
        </p:txBody>
      </p:sp>
    </p:spTree>
    <p:extLst>
      <p:ext uri="{BB962C8B-B14F-4D97-AF65-F5344CB8AC3E}">
        <p14:creationId xmlns:p14="http://schemas.microsoft.com/office/powerpoint/2010/main" val="28050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7D3273-E3C9-BEA2-4BA3-DF80CDAEADA8}"/>
              </a:ext>
            </a:extLst>
          </p:cNvPr>
          <p:cNvSpPr>
            <a:spLocks noGrp="1"/>
          </p:cNvSpPr>
          <p:nvPr>
            <p:ph type="title"/>
          </p:nvPr>
        </p:nvSpPr>
        <p:spPr>
          <a:xfrm>
            <a:off x="612489" y="1202538"/>
            <a:ext cx="10978994" cy="598127"/>
          </a:xfrm>
        </p:spPr>
        <p:txBody>
          <a:bodyPr/>
          <a:lstStyle/>
          <a:p>
            <a:r>
              <a:rPr lang="en-US" dirty="0"/>
              <a:t>Teach Special Education Minnesota website</a:t>
            </a:r>
          </a:p>
        </p:txBody>
      </p:sp>
      <p:pic>
        <p:nvPicPr>
          <p:cNvPr id="8" name="Picture Placeholder 7" descr="Teach Special Education Minnesota mainpage of a young girl with Down Syndrome. To the right of the image, there is a QR code that will take you to the website.">
            <a:hlinkClick r:id="rId2"/>
            <a:extLst>
              <a:ext uri="{FF2B5EF4-FFF2-40B4-BE49-F238E27FC236}">
                <a16:creationId xmlns:a16="http://schemas.microsoft.com/office/drawing/2014/main" id="{9405C423-957E-B3AE-ABA5-E0179E694973}"/>
              </a:ext>
            </a:extLst>
          </p:cNvPr>
          <p:cNvPicPr>
            <a:picLocks noGrp="1" noChangeAspect="1"/>
          </p:cNvPicPr>
          <p:nvPr>
            <p:ph type="pic" sz="quarter" idx="10"/>
          </p:nvPr>
        </p:nvPicPr>
        <p:blipFill rotWithShape="1">
          <a:blip r:embed="rId3"/>
          <a:srcRect l="2561" t="4733" r="928" b="2353"/>
          <a:stretch/>
        </p:blipFill>
        <p:spPr>
          <a:xfrm>
            <a:off x="-1" y="1219885"/>
            <a:ext cx="12192001" cy="5307524"/>
          </a:xfrm>
          <a:prstGeom prst="rect">
            <a:avLst/>
          </a:prstGeom>
        </p:spPr>
      </p:pic>
    </p:spTree>
    <p:extLst>
      <p:ext uri="{BB962C8B-B14F-4D97-AF65-F5344CB8AC3E}">
        <p14:creationId xmlns:p14="http://schemas.microsoft.com/office/powerpoint/2010/main" val="345848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ctrTitle"/>
          </p:nvPr>
        </p:nvSpPr>
        <p:spPr>
          <a:xfrm>
            <a:off x="606868" y="2600033"/>
            <a:ext cx="11000232" cy="914400"/>
          </a:xfrm>
        </p:spPr>
        <p:txBody>
          <a:bodyPr/>
          <a:lstStyle/>
          <a:p>
            <a:r>
              <a:rPr lang="en-US" sz="3600" dirty="0">
                <a:latin typeface="Calibri"/>
                <a:cs typeface="Calibri"/>
              </a:rPr>
              <a:t>Thank you for your dedication to students with disabilities in Minnesota!</a:t>
            </a:r>
          </a:p>
        </p:txBody>
      </p:sp>
      <p:sp>
        <p:nvSpPr>
          <p:cNvPr id="4" name="Text Placeholder 3">
            <a:extLst>
              <a:ext uri="{FF2B5EF4-FFF2-40B4-BE49-F238E27FC236}">
                <a16:creationId xmlns:a16="http://schemas.microsoft.com/office/drawing/2014/main" id="{5D86727D-FF4D-41F5-80A5-FE24A8249968}"/>
              </a:ext>
            </a:extLst>
          </p:cNvPr>
          <p:cNvSpPr>
            <a:spLocks noGrp="1"/>
          </p:cNvSpPr>
          <p:nvPr>
            <p:ph type="subTitle" idx="1"/>
          </p:nvPr>
        </p:nvSpPr>
        <p:spPr>
          <a:xfrm>
            <a:off x="623744" y="3691948"/>
            <a:ext cx="11019187" cy="1567828"/>
          </a:xfrm>
        </p:spPr>
        <p:txBody>
          <a:bodyPr/>
          <a:lstStyle/>
          <a:p>
            <a:r>
              <a:rPr lang="en-US" dirty="0">
                <a:latin typeface="Calibri"/>
                <a:cs typeface="Calibri"/>
              </a:rPr>
              <a:t>Contact Information:</a:t>
            </a:r>
            <a:endParaRPr lang="en-US" dirty="0"/>
          </a:p>
          <a:p>
            <a:r>
              <a:rPr lang="en-US" dirty="0">
                <a:latin typeface="Calibri"/>
                <a:cs typeface="Calibri"/>
              </a:rPr>
              <a:t>Paul Dols, </a:t>
            </a:r>
            <a:r>
              <a:rPr lang="en-US" dirty="0">
                <a:latin typeface="Calibri"/>
                <a:cs typeface="Calibri"/>
                <a:hlinkClick r:id="rId2"/>
              </a:rPr>
              <a:t>paul.dols@state.mn.us</a:t>
            </a:r>
            <a:endParaRPr lang="en-US" dirty="0"/>
          </a:p>
          <a:p>
            <a:r>
              <a:rPr lang="en-US" dirty="0">
                <a:latin typeface="Calibri"/>
                <a:cs typeface="Calibri"/>
              </a:rPr>
              <a:t>Katie Roby, </a:t>
            </a:r>
            <a:r>
              <a:rPr lang="en-US" dirty="0">
                <a:latin typeface="Calibri"/>
                <a:cs typeface="Calibri"/>
                <a:hlinkClick r:id="rId3"/>
              </a:rPr>
              <a:t>catherine.roby@state.mn.us</a:t>
            </a:r>
            <a:r>
              <a:rPr lang="en-US" dirty="0">
                <a:latin typeface="Calibri"/>
                <a:cs typeface="Calibri"/>
              </a:rPr>
              <a:t> </a:t>
            </a:r>
            <a:endParaRPr lang="en-US" dirty="0"/>
          </a:p>
        </p:txBody>
      </p:sp>
      <p:pic>
        <p:nvPicPr>
          <p:cNvPr id="2" name="Google Shape;9;p1" descr="Teach Special Education MN logo.&#10;Explore, Become, Grow, Thrive.">
            <a:extLst>
              <a:ext uri="{FF2B5EF4-FFF2-40B4-BE49-F238E27FC236}">
                <a16:creationId xmlns:a16="http://schemas.microsoft.com/office/drawing/2014/main" id="{944150BC-F7C7-F18A-88C7-79BB1754D61E}"/>
              </a:ext>
            </a:extLst>
          </p:cNvPr>
          <p:cNvPicPr preferRelativeResize="0"/>
          <p:nvPr/>
        </p:nvPicPr>
        <p:blipFill rotWithShape="1">
          <a:blip r:embed="rId4">
            <a:alphaModFix/>
          </a:blip>
          <a:srcRect l="4158" t="6897" b="3067"/>
          <a:stretch/>
        </p:blipFill>
        <p:spPr>
          <a:xfrm>
            <a:off x="609600" y="4838132"/>
            <a:ext cx="3009613" cy="1520465"/>
          </a:xfrm>
          <a:prstGeom prst="rect">
            <a:avLst/>
          </a:prstGeom>
          <a:noFill/>
          <a:ln>
            <a:noFill/>
          </a:ln>
        </p:spPr>
      </p:pic>
      <p:pic>
        <p:nvPicPr>
          <p:cNvPr id="3" name="Picture 2" descr="Minnesota Department of Education">
            <a:extLst>
              <a:ext uri="{FF2B5EF4-FFF2-40B4-BE49-F238E27FC236}">
                <a16:creationId xmlns:a16="http://schemas.microsoft.com/office/drawing/2014/main" id="{885FD92E-E069-A3AB-119F-2059EA5CED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050" y="5789131"/>
            <a:ext cx="2962350" cy="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0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Teach Special Education Minnesota (TeachSpEdMN.org)</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a:lstStyle/>
          <a:p>
            <a:pPr marL="342900" indent="-342900">
              <a:lnSpc>
                <a:spcPct val="120000"/>
              </a:lnSpc>
              <a:spcAft>
                <a:spcPts val="0"/>
              </a:spcAft>
              <a:buFont typeface="Arial" panose="020B0604020202020204" pitchFamily="34" charset="0"/>
              <a:buChar char="•"/>
            </a:pPr>
            <a:r>
              <a:rPr lang="en-US" dirty="0"/>
              <a:t>TeachSpEdMN.org is a project in collaboration with our Regional Low Incidence Facilitators, </a:t>
            </a:r>
            <a:r>
              <a:rPr lang="en-US" dirty="0" err="1"/>
              <a:t>BrightWorks</a:t>
            </a:r>
            <a:r>
              <a:rPr lang="en-US" dirty="0"/>
              <a:t>, and Minnesota Institutes of Higher Education</a:t>
            </a:r>
          </a:p>
          <a:p>
            <a:pPr marL="342900" indent="-342900">
              <a:lnSpc>
                <a:spcPct val="120000"/>
              </a:lnSpc>
              <a:spcAft>
                <a:spcPts val="0"/>
              </a:spcAft>
              <a:buFont typeface="Arial" panose="020B0604020202020204" pitchFamily="34" charset="0"/>
              <a:buChar char="•"/>
            </a:pPr>
            <a:r>
              <a:rPr lang="en-US" dirty="0"/>
              <a:t>TeachSpEdMN.org will serve as a resource for prospective and current special education teachers to explore, become, grow, and thrive in the teaching profession</a:t>
            </a:r>
          </a:p>
          <a:p>
            <a:pPr marL="342900" indent="-342900">
              <a:lnSpc>
                <a:spcPct val="120000"/>
              </a:lnSpc>
              <a:spcAft>
                <a:spcPts val="0"/>
              </a:spcAft>
              <a:buFont typeface="Arial" panose="020B0604020202020204" pitchFamily="34" charset="0"/>
              <a:buChar char="•"/>
            </a:pPr>
            <a:r>
              <a:rPr lang="en-US" dirty="0"/>
              <a:t>The vision of this project is to  recruit, support and retain excellent special educators and to help shift the public narrative about teaching special education</a:t>
            </a:r>
            <a:endParaRPr lang="en-US" dirty="0">
              <a:cs typeface="Calibri"/>
            </a:endParaRPr>
          </a:p>
        </p:txBody>
      </p:sp>
    </p:spTree>
    <p:extLst>
      <p:ext uri="{BB962C8B-B14F-4D97-AF65-F5344CB8AC3E}">
        <p14:creationId xmlns:p14="http://schemas.microsoft.com/office/powerpoint/2010/main" val="273356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0A8-04B2-8E54-6ECD-D2B841E06916}"/>
              </a:ext>
            </a:extLst>
          </p:cNvPr>
          <p:cNvSpPr>
            <a:spLocks noGrp="1"/>
          </p:cNvSpPr>
          <p:nvPr>
            <p:ph type="title"/>
          </p:nvPr>
        </p:nvSpPr>
        <p:spPr/>
        <p:txBody>
          <a:bodyPr/>
          <a:lstStyle/>
          <a:p>
            <a:r>
              <a:rPr lang="en-US" dirty="0">
                <a:cs typeface="Calibri"/>
              </a:rPr>
              <a:t>Explore</a:t>
            </a:r>
            <a:endParaRPr lang="en-US" dirty="0"/>
          </a:p>
        </p:txBody>
      </p:sp>
      <p:sp>
        <p:nvSpPr>
          <p:cNvPr id="3" name="Text Placeholder 2">
            <a:extLst>
              <a:ext uri="{FF2B5EF4-FFF2-40B4-BE49-F238E27FC236}">
                <a16:creationId xmlns:a16="http://schemas.microsoft.com/office/drawing/2014/main" id="{3F3AF419-4F02-4A23-A234-0378F94A0D86}"/>
              </a:ext>
            </a:extLst>
          </p:cNvPr>
          <p:cNvSpPr>
            <a:spLocks noGrp="1"/>
          </p:cNvSpPr>
          <p:nvPr>
            <p:ph type="body" sz="quarter" idx="10"/>
          </p:nvPr>
        </p:nvSpPr>
        <p:spPr/>
        <p:txBody>
          <a:bodyPr/>
          <a:lstStyle/>
          <a:p>
            <a:pPr lvl="1">
              <a:lnSpc>
                <a:spcPct val="120000"/>
              </a:lnSpc>
              <a:spcAft>
                <a:spcPts val="0"/>
              </a:spcAft>
            </a:pPr>
            <a:r>
              <a:rPr lang="en-US" dirty="0">
                <a:cs typeface="Calibri"/>
              </a:rPr>
              <a:t>What is special education?</a:t>
            </a:r>
          </a:p>
          <a:p>
            <a:pPr lvl="1">
              <a:lnSpc>
                <a:spcPct val="120000"/>
              </a:lnSpc>
              <a:spcAft>
                <a:spcPts val="0"/>
              </a:spcAft>
            </a:pPr>
            <a:r>
              <a:rPr lang="en-US" dirty="0">
                <a:cs typeface="Calibri"/>
              </a:rPr>
              <a:t>Why teach special education in Minnesota?</a:t>
            </a:r>
          </a:p>
          <a:p>
            <a:pPr lvl="1">
              <a:lnSpc>
                <a:spcPct val="120000"/>
              </a:lnSpc>
              <a:spcAft>
                <a:spcPts val="0"/>
              </a:spcAft>
            </a:pPr>
            <a:r>
              <a:rPr lang="en-US" dirty="0">
                <a:cs typeface="Calibri"/>
              </a:rPr>
              <a:t>What are low incidence disabilities?</a:t>
            </a:r>
          </a:p>
          <a:p>
            <a:pPr lvl="1">
              <a:lnSpc>
                <a:spcPct val="120000"/>
              </a:lnSpc>
              <a:spcAft>
                <a:spcPts val="0"/>
              </a:spcAft>
            </a:pPr>
            <a:r>
              <a:rPr lang="en-US" dirty="0">
                <a:cs typeface="Calibri"/>
              </a:rPr>
              <a:t>Current links to MDE disability category webpages, IDEA, PELSB Supply and Demand Report</a:t>
            </a:r>
          </a:p>
          <a:p>
            <a:pPr lvl="1">
              <a:lnSpc>
                <a:spcPct val="120000"/>
              </a:lnSpc>
              <a:spcAft>
                <a:spcPts val="0"/>
              </a:spcAft>
            </a:pPr>
            <a:r>
              <a:rPr lang="en-US" dirty="0">
                <a:cs typeface="Calibri"/>
              </a:rPr>
              <a:t>Future links to MDE Disability Category Quick Cards</a:t>
            </a:r>
          </a:p>
        </p:txBody>
      </p:sp>
    </p:spTree>
    <p:extLst>
      <p:ext uri="{BB962C8B-B14F-4D97-AF65-F5344CB8AC3E}">
        <p14:creationId xmlns:p14="http://schemas.microsoft.com/office/powerpoint/2010/main" val="164377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1F29-DF94-16FA-E2DE-EEEBA0DEB38F}"/>
              </a:ext>
            </a:extLst>
          </p:cNvPr>
          <p:cNvSpPr>
            <a:spLocks noGrp="1"/>
          </p:cNvSpPr>
          <p:nvPr>
            <p:ph type="title"/>
          </p:nvPr>
        </p:nvSpPr>
        <p:spPr/>
        <p:txBody>
          <a:bodyPr/>
          <a:lstStyle/>
          <a:p>
            <a:r>
              <a:rPr lang="en-US" sz="3600" b="1" kern="1200" cap="none" spc="100" baseline="0" dirty="0">
                <a:solidFill>
                  <a:schemeClr val="tx1">
                    <a:lumMod val="95000"/>
                    <a:lumOff val="5000"/>
                  </a:schemeClr>
                </a:solidFill>
                <a:effectLst/>
                <a:latin typeface="Calibri" panose="020F0502020204030204" pitchFamily="34" charset="0"/>
                <a:ea typeface="+mj-ea"/>
                <a:cs typeface="Calibri" panose="020F0502020204030204" pitchFamily="34" charset="0"/>
              </a:rPr>
              <a:t>Become</a:t>
            </a:r>
            <a:endParaRPr lang="en-US" dirty="0">
              <a:solidFill>
                <a:schemeClr val="tx1"/>
              </a:solidFill>
            </a:endParaRPr>
          </a:p>
        </p:txBody>
      </p:sp>
      <p:sp>
        <p:nvSpPr>
          <p:cNvPr id="3" name="Text Placeholder 2">
            <a:extLst>
              <a:ext uri="{FF2B5EF4-FFF2-40B4-BE49-F238E27FC236}">
                <a16:creationId xmlns:a16="http://schemas.microsoft.com/office/drawing/2014/main" id="{3F3AF419-4F02-4A23-A234-0378F94A0D86}"/>
              </a:ext>
            </a:extLst>
          </p:cNvPr>
          <p:cNvSpPr>
            <a:spLocks noGrp="1"/>
          </p:cNvSpPr>
          <p:nvPr>
            <p:ph type="body" sz="quarter" idx="10"/>
          </p:nvPr>
        </p:nvSpPr>
        <p:spPr/>
        <p:txBody>
          <a:bodyPr/>
          <a:lstStyle/>
          <a:p>
            <a:pPr lvl="1">
              <a:lnSpc>
                <a:spcPct val="120000"/>
              </a:lnSpc>
              <a:spcAft>
                <a:spcPts val="0"/>
              </a:spcAft>
            </a:pPr>
            <a:r>
              <a:rPr lang="en-US" dirty="0">
                <a:cs typeface="Calibri"/>
              </a:rPr>
              <a:t>Information about becoming a special education teacher in Minnesota</a:t>
            </a:r>
          </a:p>
          <a:p>
            <a:pPr lvl="1">
              <a:lnSpc>
                <a:spcPct val="120000"/>
              </a:lnSpc>
              <a:spcAft>
                <a:spcPts val="0"/>
              </a:spcAft>
            </a:pPr>
            <a:r>
              <a:rPr lang="en-US" dirty="0">
                <a:cs typeface="Calibri"/>
              </a:rPr>
              <a:t>Licensure information including links to PELSB resources </a:t>
            </a:r>
          </a:p>
          <a:p>
            <a:pPr lvl="1">
              <a:lnSpc>
                <a:spcPct val="120000"/>
              </a:lnSpc>
              <a:spcAft>
                <a:spcPts val="0"/>
              </a:spcAft>
            </a:pPr>
            <a:r>
              <a:rPr lang="en-US" dirty="0">
                <a:cs typeface="Calibri"/>
              </a:rPr>
              <a:t>Link to Minnesota School Jobs</a:t>
            </a:r>
          </a:p>
          <a:p>
            <a:pPr lvl="1">
              <a:lnSpc>
                <a:spcPct val="120000"/>
              </a:lnSpc>
              <a:spcAft>
                <a:spcPts val="0"/>
              </a:spcAft>
            </a:pPr>
            <a:r>
              <a:rPr lang="en-US" dirty="0">
                <a:cs typeface="Calibri"/>
              </a:rPr>
              <a:t>Links to our Special Education Preparation Programs in Minnesota</a:t>
            </a:r>
          </a:p>
          <a:p>
            <a:pPr lvl="1">
              <a:lnSpc>
                <a:spcPct val="120000"/>
              </a:lnSpc>
              <a:spcAft>
                <a:spcPts val="0"/>
              </a:spcAft>
            </a:pPr>
            <a:r>
              <a:rPr lang="en-US" dirty="0">
                <a:cs typeface="Calibri"/>
              </a:rPr>
              <a:t>We are working to include video introduction connecting candidates to colleges and universities with a personal connection</a:t>
            </a:r>
          </a:p>
        </p:txBody>
      </p:sp>
    </p:spTree>
    <p:extLst>
      <p:ext uri="{BB962C8B-B14F-4D97-AF65-F5344CB8AC3E}">
        <p14:creationId xmlns:p14="http://schemas.microsoft.com/office/powerpoint/2010/main" val="221880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54BF-0838-CC29-7EE4-61B4A9644594}"/>
              </a:ext>
            </a:extLst>
          </p:cNvPr>
          <p:cNvSpPr>
            <a:spLocks noGrp="1"/>
          </p:cNvSpPr>
          <p:nvPr>
            <p:ph type="title"/>
          </p:nvPr>
        </p:nvSpPr>
        <p:spPr>
          <a:xfrm>
            <a:off x="612489" y="1202538"/>
            <a:ext cx="5483511" cy="1511808"/>
          </a:xfrm>
        </p:spPr>
        <p:txBody>
          <a:bodyPr/>
          <a:lstStyle/>
          <a:p>
            <a:r>
              <a:rPr lang="en-US" dirty="0"/>
              <a:t>Become Overview</a:t>
            </a:r>
          </a:p>
        </p:txBody>
      </p:sp>
      <p:pic>
        <p:nvPicPr>
          <p:cNvPr id="4" name="Picture Placeholder 3" descr="A webpage titled &quot;Overview&quot; and &quot;Roadmap&quot; outlines resources for becoming a special educator in Minnesota. It includes three sections:&#10;&#10;Tiered Licensure – with an image of a teacher and child, and a green button labeled “Apply for a License.”&#10;&#10;Initial Licensure – showing a teacher reading with children and listing links like “PELSB Approved Teacher Preparation Programs” and “Licensing Requirements.”&#10;&#10;Minnesota School Jobs – featuring a child giving thumbs up and a button labeled “Access Minnesota School Jobs.”">
            <a:extLst>
              <a:ext uri="{FF2B5EF4-FFF2-40B4-BE49-F238E27FC236}">
                <a16:creationId xmlns:a16="http://schemas.microsoft.com/office/drawing/2014/main" id="{CB93A1A1-6736-2CB9-F5D1-3A38AF0EE701}"/>
              </a:ext>
            </a:extLst>
          </p:cNvPr>
          <p:cNvPicPr>
            <a:picLocks noGrp="1" noChangeAspect="1"/>
          </p:cNvPicPr>
          <p:nvPr>
            <p:ph type="pic" sz="quarter" idx="10"/>
          </p:nvPr>
        </p:nvPicPr>
        <p:blipFill rotWithShape="1">
          <a:blip r:embed="rId2"/>
          <a:srcRect t="-325" b="5350"/>
          <a:stretch/>
        </p:blipFill>
        <p:spPr>
          <a:xfrm>
            <a:off x="134189" y="1283776"/>
            <a:ext cx="7293553" cy="5255657"/>
          </a:xfrm>
          <a:prstGeom prst="rect">
            <a:avLst/>
          </a:prstGeom>
          <a:ln w="9525">
            <a:solidFill>
              <a:schemeClr val="tx1"/>
            </a:solidFill>
          </a:ln>
        </p:spPr>
      </p:pic>
      <p:pic>
        <p:nvPicPr>
          <p:cNvPr id="5" name="Picture 4" descr="A webpage titled “Special Education Preparation Programs (SEPP)” showcases three Minnesota universities offering licensure pathways in special education:&#10;&#10;St. Thomas University – Features a logo, program details, links to a brochure, and two embedded videos about their special education programs.&#10;&#10;Bethel University – Displays a logo, program overview, list of undergraduate and graduate licensure paths, a video thumbnail, and an “Apply Now” button.&#10;&#10;Bemidji State University – Includes a logo, program link, an embedded YouTube video titled “Special Education Programs at Bemidji State University,” and an “Apply Now” button.">
            <a:extLst>
              <a:ext uri="{FF2B5EF4-FFF2-40B4-BE49-F238E27FC236}">
                <a16:creationId xmlns:a16="http://schemas.microsoft.com/office/drawing/2014/main" id="{3385E4EB-86DB-5772-79E1-58E14744E9ED}"/>
              </a:ext>
            </a:extLst>
          </p:cNvPr>
          <p:cNvPicPr>
            <a:picLocks noChangeAspect="1"/>
          </p:cNvPicPr>
          <p:nvPr/>
        </p:nvPicPr>
        <p:blipFill>
          <a:blip r:embed="rId3"/>
          <a:stretch>
            <a:fillRect/>
          </a:stretch>
        </p:blipFill>
        <p:spPr>
          <a:xfrm>
            <a:off x="7540282" y="1384853"/>
            <a:ext cx="4513034" cy="4966127"/>
          </a:xfrm>
          <a:prstGeom prst="rect">
            <a:avLst/>
          </a:prstGeom>
          <a:ln w="9525">
            <a:solidFill>
              <a:schemeClr val="tx1"/>
            </a:solidFill>
          </a:ln>
        </p:spPr>
      </p:pic>
    </p:spTree>
    <p:extLst>
      <p:ext uri="{BB962C8B-B14F-4D97-AF65-F5344CB8AC3E}">
        <p14:creationId xmlns:p14="http://schemas.microsoft.com/office/powerpoint/2010/main" val="388675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141E-69BD-75D3-E8BD-8BAE4AC50D23}"/>
              </a:ext>
            </a:extLst>
          </p:cNvPr>
          <p:cNvSpPr>
            <a:spLocks noGrp="1"/>
          </p:cNvSpPr>
          <p:nvPr>
            <p:ph type="title"/>
          </p:nvPr>
        </p:nvSpPr>
        <p:spPr>
          <a:xfrm>
            <a:off x="612488" y="2446310"/>
            <a:ext cx="11274711" cy="731167"/>
          </a:xfrm>
        </p:spPr>
        <p:txBody>
          <a:bodyPr/>
          <a:lstStyle/>
          <a:p>
            <a:r>
              <a:rPr lang="en-US" dirty="0">
                <a:cs typeface="Calibri"/>
              </a:rPr>
              <a:t>Teach Special Education MN Teacher Recruiting Events</a:t>
            </a:r>
            <a:endParaRPr lang="en-US" dirty="0"/>
          </a:p>
        </p:txBody>
      </p:sp>
      <p:sp>
        <p:nvSpPr>
          <p:cNvPr id="9" name="Text Placeholder 2">
            <a:extLst>
              <a:ext uri="{FF2B5EF4-FFF2-40B4-BE49-F238E27FC236}">
                <a16:creationId xmlns:a16="http://schemas.microsoft.com/office/drawing/2014/main" id="{56D0A08D-D4FB-37B7-9418-BAF744052C39}"/>
              </a:ext>
            </a:extLst>
          </p:cNvPr>
          <p:cNvSpPr>
            <a:spLocks noGrp="1"/>
          </p:cNvSpPr>
          <p:nvPr>
            <p:ph type="body" sz="quarter" idx="10"/>
          </p:nvPr>
        </p:nvSpPr>
        <p:spPr/>
        <p:txBody>
          <a:bodyPr/>
          <a:lstStyle/>
          <a:p>
            <a:pPr lvl="1">
              <a:lnSpc>
                <a:spcPct val="120000"/>
              </a:lnSpc>
              <a:spcAft>
                <a:spcPts val="0"/>
              </a:spcAft>
            </a:pPr>
            <a:r>
              <a:rPr lang="en-US" dirty="0">
                <a:cs typeface="Calibri"/>
              </a:rPr>
              <a:t> Two recruiting events annually, with the possibility of adding a third</a:t>
            </a:r>
          </a:p>
          <a:p>
            <a:pPr lvl="1">
              <a:lnSpc>
                <a:spcPct val="120000"/>
              </a:lnSpc>
              <a:spcAft>
                <a:spcPts val="0"/>
              </a:spcAft>
            </a:pPr>
            <a:r>
              <a:rPr lang="en-US" dirty="0">
                <a:cs typeface="Calibri"/>
              </a:rPr>
              <a:t>Audience: </a:t>
            </a:r>
          </a:p>
          <a:p>
            <a:pPr lvl="2">
              <a:lnSpc>
                <a:spcPct val="120000"/>
              </a:lnSpc>
              <a:spcAft>
                <a:spcPts val="0"/>
              </a:spcAft>
            </a:pPr>
            <a:r>
              <a:rPr lang="en-US" dirty="0">
                <a:cs typeface="Calibri"/>
              </a:rPr>
              <a:t>Current teachers adding licenses</a:t>
            </a:r>
          </a:p>
          <a:p>
            <a:pPr lvl="2">
              <a:lnSpc>
                <a:spcPct val="120000"/>
              </a:lnSpc>
              <a:spcAft>
                <a:spcPts val="0"/>
              </a:spcAft>
            </a:pPr>
            <a:r>
              <a:rPr lang="en-US" dirty="0">
                <a:cs typeface="Calibri"/>
              </a:rPr>
              <a:t>Paraprofessionals </a:t>
            </a:r>
          </a:p>
          <a:p>
            <a:pPr lvl="2">
              <a:lnSpc>
                <a:spcPct val="120000"/>
              </a:lnSpc>
              <a:spcAft>
                <a:spcPts val="0"/>
              </a:spcAft>
            </a:pPr>
            <a:r>
              <a:rPr lang="en-US" dirty="0">
                <a:cs typeface="Calibri"/>
              </a:rPr>
              <a:t>High school seniors</a:t>
            </a:r>
          </a:p>
        </p:txBody>
      </p:sp>
    </p:spTree>
    <p:extLst>
      <p:ext uri="{BB962C8B-B14F-4D97-AF65-F5344CB8AC3E}">
        <p14:creationId xmlns:p14="http://schemas.microsoft.com/office/powerpoint/2010/main" val="158363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982EA-51FB-A6AA-0857-6DFB8AABAB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EDE6CC-E37E-5938-520F-467F0745486E}"/>
              </a:ext>
            </a:extLst>
          </p:cNvPr>
          <p:cNvSpPr>
            <a:spLocks noGrp="1"/>
          </p:cNvSpPr>
          <p:nvPr>
            <p:ph type="title"/>
          </p:nvPr>
        </p:nvSpPr>
        <p:spPr/>
        <p:txBody>
          <a:bodyPr/>
          <a:lstStyle/>
          <a:p>
            <a:r>
              <a:rPr lang="en-US" dirty="0"/>
              <a:t>Virtual Event Platform Teacher Recruiting Event Fall 2024</a:t>
            </a:r>
          </a:p>
        </p:txBody>
      </p:sp>
      <p:pic>
        <p:nvPicPr>
          <p:cNvPr id="7" name="Picture Placeholder 6" descr="A virtual event platform lobby screen for the &quot;TeachSpEdMN Teacher Recruiting Event Fall 2024.&quot; The main section displays interactive booth cards for various universities including Augsburg, Bemidji State, Bethany Lutheran, and Bethel University, offering group and private chat options. On the right side, a panel outlines the event's vision—supporting prospective educators in exploring and thriving in special education—and an &quot;About Our Program&quot; section explaining TeachSpEdMN’s mission and funding source. A left sidebar shows event details, user profile options, and navigation links.">
            <a:extLst>
              <a:ext uri="{FF2B5EF4-FFF2-40B4-BE49-F238E27FC236}">
                <a16:creationId xmlns:a16="http://schemas.microsoft.com/office/drawing/2014/main" id="{F6754822-F962-AC19-3FE4-6ACB0C17697A}"/>
              </a:ext>
            </a:extLst>
          </p:cNvPr>
          <p:cNvPicPr>
            <a:picLocks noGrp="1" noChangeAspect="1"/>
          </p:cNvPicPr>
          <p:nvPr>
            <p:ph type="pic" sz="quarter" idx="10"/>
          </p:nvPr>
        </p:nvPicPr>
        <p:blipFill rotWithShape="1">
          <a:blip r:embed="rId2"/>
          <a:srcRect t="9631" r="906" b="9631"/>
          <a:stretch/>
        </p:blipFill>
        <p:spPr>
          <a:xfrm>
            <a:off x="261791" y="1378634"/>
            <a:ext cx="11695747" cy="4831666"/>
          </a:xfrm>
          <a:prstGeom prst="rect">
            <a:avLst/>
          </a:prstGeom>
          <a:ln w="9525">
            <a:solidFill>
              <a:schemeClr val="tx1"/>
            </a:solidFill>
          </a:ln>
        </p:spPr>
      </p:pic>
    </p:spTree>
    <p:extLst>
      <p:ext uri="{BB962C8B-B14F-4D97-AF65-F5344CB8AC3E}">
        <p14:creationId xmlns:p14="http://schemas.microsoft.com/office/powerpoint/2010/main" val="301263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4ED7-4324-71A1-4FD5-AFC477F5E6C6}"/>
              </a:ext>
            </a:extLst>
          </p:cNvPr>
          <p:cNvSpPr>
            <a:spLocks noGrp="1"/>
          </p:cNvSpPr>
          <p:nvPr>
            <p:ph type="title"/>
          </p:nvPr>
        </p:nvSpPr>
        <p:spPr/>
        <p:txBody>
          <a:bodyPr/>
          <a:lstStyle/>
          <a:p>
            <a:r>
              <a:rPr lang="en-US" dirty="0"/>
              <a:t>Grow</a:t>
            </a:r>
          </a:p>
        </p:txBody>
      </p:sp>
      <p:sp>
        <p:nvSpPr>
          <p:cNvPr id="4" name="Text Placeholder 3">
            <a:extLst>
              <a:ext uri="{FF2B5EF4-FFF2-40B4-BE49-F238E27FC236}">
                <a16:creationId xmlns:a16="http://schemas.microsoft.com/office/drawing/2014/main" id="{83557D09-1620-4A30-9224-5B758A9AAE74}"/>
              </a:ext>
            </a:extLst>
          </p:cNvPr>
          <p:cNvSpPr>
            <a:spLocks noGrp="1"/>
          </p:cNvSpPr>
          <p:nvPr>
            <p:ph type="body" sz="quarter" idx="10"/>
          </p:nvPr>
        </p:nvSpPr>
        <p:spPr/>
        <p:txBody>
          <a:bodyPr/>
          <a:lstStyle/>
          <a:p>
            <a:pPr lvl="1">
              <a:lnSpc>
                <a:spcPct val="120000"/>
              </a:lnSpc>
              <a:spcAft>
                <a:spcPts val="0"/>
              </a:spcAft>
            </a:pPr>
            <a:r>
              <a:rPr lang="en-US" dirty="0">
                <a:cs typeface="Calibri"/>
              </a:rPr>
              <a:t>Mentoring programs (Minnesota Mentor Program, New Teacher Center, National Center on Intensive Intervention)</a:t>
            </a:r>
          </a:p>
          <a:p>
            <a:pPr lvl="1">
              <a:lnSpc>
                <a:spcPct val="120000"/>
              </a:lnSpc>
              <a:spcAft>
                <a:spcPts val="0"/>
              </a:spcAft>
            </a:pPr>
            <a:r>
              <a:rPr lang="en-US" dirty="0">
                <a:cs typeface="Calibri"/>
              </a:rPr>
              <a:t>Professional development opportunities including Charting the C’s, MN CEC, HLPs, IRIS Center, etc. </a:t>
            </a:r>
          </a:p>
          <a:p>
            <a:pPr lvl="1">
              <a:lnSpc>
                <a:spcPct val="120000"/>
              </a:lnSpc>
              <a:spcAft>
                <a:spcPts val="0"/>
              </a:spcAft>
            </a:pPr>
            <a:r>
              <a:rPr lang="en-US" dirty="0">
                <a:cs typeface="Calibri"/>
              </a:rPr>
              <a:t>Connections to regional supports</a:t>
            </a:r>
          </a:p>
        </p:txBody>
      </p:sp>
    </p:spTree>
    <p:extLst>
      <p:ext uri="{BB962C8B-B14F-4D97-AF65-F5344CB8AC3E}">
        <p14:creationId xmlns:p14="http://schemas.microsoft.com/office/powerpoint/2010/main" val="2678033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EjWCiL9Q2J1IuiVH85/IkxjL5fc=" isBookmarkSet="no" pdftag="H1" artifact="_x0030_" bookmark="yes" Order="_x0033_"/>
  <Shape xmlns="" ID="z0QEdTLZs7NKPtpceVmLpCLqOIw=" pdftag="Figure" isBookmarkSet="no" formula="no" inline="no" artifact="_x0030_" bookmark="no" Order="_x0031_" validate="no" Lang=""/>
  <Shape xmlns="" ID="akqH16q8HcrkIN4+lhP3BJKreng=" pdftag="P" isBookmarkSet="no" bookmark="no" Order="_x0032_"/>
  <Shape xmlns="" ID="wA2cxpeV+cW+pYmciv2efZ0HmUo=" pdftag="P" artifact="_x0030_" isBookmarkSet="yes" bookmark="no" Order="_x0034_"/>
  <Shape xmlns="" ID="5ciLq8Q8FfhDTdTQ2GB7PYZvqek=" pdftag="Figure" isBookmarkSet="no" formula="no" artifact="_x0030_" inline="no" bookmark="no" Order="_x0035_" validate="no" Lang=""/>
  <Shape xmlns="" ID="tV0PnbIhH+/YcBOqN7JxNZJvtMk=" pdftag="Figure" isBookmarkSet="no" formula="no" artifact="_x0030_" inline="no" bookmark="no" Order="_x0036_" validate="no" Lang=""/>
  <Shape xmlns="" ID="D208k6ViylGTBbcNQ9Bgh443vpY=" pdftag="H2" isBookmarkSet="no" bookmark="yes" Order="_x0031_"/>
  <Shape xmlns="" ID="mh8eVG1KNvHaRF+HcMRPo9l2uz4=" formula="no" pdftag="Figure" artifact="_x0030_" inline="no" isBookmarkSet="no" bookmark="no" Order="_x0032_" validate="no" Lang=""/>
  <Shape xmlns="" ID="ASV94Z4cLJZBI7cZMHuZe6TvwVI=" pdftag="H2" isBookmarkSet="no" bookmark="yes" Order="_x0031_"/>
  <Shape xmlns="" ID="Cb4jVGBqO8ihgQwjJF3/WsDlGBE=" pdftag="P" isBookmarkSet="no" bookmark="no" Order="_x0032_"/>
  <Shape xmlns="" ID="ULrMV7OALFo9XugPecI427kDFvA=" isBookmarkSet="no" pdftag="H2" artifact="_x0030_" bookmark="yes" Order="_x0031_"/>
  <Shape xmlns="" ID="8hGtA+gykAZZvp9wuuyPa93ilRc=" pdftag="P" isBookmarkSet="no" bookmark="no" Order="_x0032_"/>
  <Shape xmlns="" ID="1+7+sWeAevoEUFAYtIdsqij1FEs=" isBookmarkSet="no" pdftag="H2" artifact="_x0030_" bookmark="yes" Order="_x0031_"/>
  <Shape xmlns="" ID="KVScLzwRbU/pSW83rH58Z5bQ7l8=" pdftag="P" isBookmarkSet="no" bookmark="no" Order="_x0032_"/>
  <Shape xmlns="" ID="Hi/C+qFL3GCB/7gNJZXb29bg0KI=" isBookmarkSet="no" bookmark="yes" pdftag="H3" artifact="_x0030_" Order="_x0031_"/>
  <Shape xmlns="" ID="6c6gLOqX4MotyhYg266kv6IiySs=" formula="no" pdftag="Figure" artifact="_x0030_" inline="no" isBookmarkSet="no" bookmark="no" Order="_x0032_" validate="no" Lang=""/>
  <Shape xmlns="" ID="l7cV3S8KeM9eGNv2dJwifcLzXbc=" formula="no" pdftag="Figure" inline="no" artifact="_x0030_" isBookmarkSet="no" bookmark="no" Order="_x0033_" validate="no" Lang=""/>
  <Shape xmlns="" ID="CNCzqq22ESB8aQsKC4pyOrPak8Q=" isBookmarkSet="no" pdftag="H3" artifact="_x0030_" bookmark="yes" Order="_x0031_"/>
  <Shape xmlns="" ID="4fVU+LfkDonw/cDBPmtSX4pwpHA=" pdftag="P" isBookmarkSet="no" bookmark="no" Order="_x0032_"/>
  <Shape xmlns="" ID="FA3sMOi7QnFrCXzxdPKvUyWfsp8=" isBookmarkSet="no" pdftag="H3" artifact="_x0030_" bookmark="yes" Order="_x0031_"/>
  <Shape xmlns="" ID="8YpVGHE1PkbKclNoG9tAK2A9dhQ=" formula="no" pdftag="Figure" inline="no" artifact="_x0030_" isBookmarkSet="no" bookmark="no" Order="_x0032_" validate="no" Lang=""/>
  <Shape xmlns="" ID="DzfIKb/6blo46c7wKW+jI9Iajjk=" isBookmarkSet="no" bookmark="yes" pdftag="H2" artifact="_x0030_" Order="_x0031_"/>
  <Shape xmlns="" ID="EV2FzC4bBjaQvcOLOKdc/38mkPc=" pdftag="P" isBookmarkSet="no" bookmark="no" Order="_x0032_"/>
  <Shape xmlns="" ID="UpjvGObSr1X2dIHWicZYaCqFn6U=" isBookmarkSet="no" pdftag="H3" artifact="_x0030_" bookmark="yes" Order="_x0031_"/>
  <Shape xmlns="" ID="qn0m4aU2Oqh4WjUiKApebfh3Ojw=" formula="no" pdftag="Figure" artifact="_x0030_" inline="no" isBookmarkSet="no" bookmark="no" Order="_x0032_" validate="no" Lang=""/>
  <Shape xmlns="" ID="GyO2GZSwpxHta2olLJKRhkvBFVc=" formula="no" pdftag="Figure" artifact="_x0030_" inline="no" isBookmarkSet="no" bookmark="no" Order="_x0033_" validate="no" Lang=""/>
  <Shape xmlns="" ID="kH5GRu8C+4c5lbUnmQVpmWv+TIY=" formula="no" pdftag="Figure" inline="no" artifact="_x0030_" isBookmarkSet="no" bookmark="no" Order="_x0034_" validate="no" Lang=""/>
  <Shape xmlns="" ID="MOM3RM7Zxbrj34K+IdNdzNc0NmI=" formula="no" pdftag="Figure" inline="no" artifact="_x0030_" isBookmarkSet="no" bookmark="no" Order="_x0035_" validate="no" Lang=""/>
  <Shape xmlns="" ID="5vMXialGNbgoQUek5dn3gyi2dyY=" isBookmarkSet="no" bookmark="yes" pdftag="H3" artifact="_x0030_" Order="_x0031_"/>
  <Shape xmlns="" ID="wiDzci0DhadWHlyTYuao+UMrOb0=" isBookmarkSet="yes" bookmark="yes" pdftag="H4" artifact="_x0030_" Order="_x0032_"/>
  <Shape xmlns="" ID="F8+wfSoRMU55vJja6mWyDE5YJTM=" pdftag="P" isBookmarkSet="no" bookmark="no" Order="_x0033_"/>
  <Shape xmlns="" ID="1Fy2X1EDTJ8oymAb8i+F7Q+Jn5E=" formula="no" pdftag="Figure" inline="no" artifact="_x0030_" isBookmarkSet="no" bookmark="no" Order="_x0034_" validate="no" Lang=""/>
  <Shape xmlns="" ID="psYjeQuPT4KVZtzF+u+i5zp9pZM=" formula="no" pdftag="Figure" inline="no" artifact="_x0030_" isBookmarkSet="no" bookmark="no" Order="_x0035_" validate="no" Lang=""/>
  <Shape xmlns="" ID="+cgkdq8H2k97dvGZpmAQ52GIkQc=" Order="_x0031_" isBookmarkSet="yes" bookmark="no" pdftag="_x005B_Artifact_x005D_" artifact="_x0031_"/>
  <Shape xmlns="" ID="mo9XeRfO3nf1hHNNkkkh1dPCuNk=" Order="_x0032_" isBookmarkSet="no" bookmark="no" pdftag="_x005B_Artifact_x005D_" artifact="_x0031_"/>
  <Shape xmlns="" ID="LDRRCdRkgLVXnzMrtdDZF4kwd/w=" pdftag="P" isBookmarkSet="no" bookmark="no" Order="_x0031_"/>
  <Shape xmlns="" ID="6V034jJREjUZK5sSFmLYos+nois=" Order="_x0034_" formula="no" inline="no" artifact="_x0031_" pdftag="_x005B_Artifact_x005D_" isBookmarkSet="no" bookmark="no" validate="no" Lang=""/>
  <Shape xmlns="" ID="b5LjKZ2Bf69uIPvwoibBl0yG0l4=" Order="_x0035_" formula="no" inline="no" artifact="_x0031_" pdftag="_x005B_Artifact_x005D_" isBookmarkSet="no" bookmark="no" validate="no" Lang=""/>
  <Shape xmlns="" ID="VxCl85mVQiMIbuGmUKWRzUyxuQE=" Order="_x0031_" isBookmarkSet="yes" bookmark="no" pdftag="_x005B_Artifact_x005D_" artifact="_x0031_"/>
  <Shape xmlns="" ID="ma5OaIX2wU4L8BqqR32iesxQPiw=" Order="_x0032_" isBookmarkSet="no" bookmark="no" pdftag="_x005B_Artifact_x005D_" artifact="_x0031_"/>
  <Shape xmlns="" ID="k02vDL7D49MBypOemQiBB07eTF4=" pdftag="P" isBookmarkSet="no" bookmark="no" Order="_x0031_"/>
  <Shape xmlns="" ID="9lQ1Klc8Qd8O+yJBmH2Gr/UpRHo=" Order="_x0033_" formula="no" inline="no" artifact="_x0031_" pdftag="_x005B_Artifact_x005D_" isBookmarkSet="no" bookmark="no" validate="no" Lang=""/>
  <Shape xmlns="" ID="D1WSI146OqkHmSJSk4zczMY8hrc=" Order="_x0035_" formula="no" inline="no" artifact="_x0031_" pdftag="_x005B_Artifact_x005D_" isBookmarkSet="no" bookmark="no" validate="no" Lang=""/>
  <Shape xmlns="" ID="FqKe1uU2jZwZo6RgoRaPPyHOHV4=" Order="_x0031_" isBookmarkSet="yes" bookmark="no" pdftag="_x005B_Artifact_x005D_" artifact="_x0031_"/>
  <Shape xmlns="" ID="mIyUipop5WAkWeBaCKK0STQNf6g=" pdftag="P" isBookmarkSet="no" bookmark="no" Order="_x0031_"/>
  <Shape xmlns="" ID="uGx+VvPxcWiWFqvt9+xYyPjgXis=" pdftag="P" isBookmarkSet="no" bookmark="no" Order="_x0032_"/>
  <Shape xmlns="" ID="AcAst4dtCwtP22RTgyULJgsX4ig=" Order="_x0033_" formula="no" inline="no" artifact="_x0031_" pdftag="_x005B_Artifact_x005D_" isBookmarkSet="no" bookmark="no" validate="no" Lang=""/>
  <Shape xmlns="" ID="o3gdCUUTXZ3qmQYXIR4DeiezTuU=" Order="_x0035_" formula="no" inline="no" artifact="_x0031_" pdftag="_x005B_Artifact_x005D_" isBookmarkSet="no" bookmark="no" validate="no" Lang=""/>
  <Shape xmlns="" ID="Yw0/xN63wwp58wq/OiG9oCA57ag=" pdftag="H2" isBookmarkSet="no" bookmark="yes" Order="_x0031_"/>
  <Shape xmlns="" ID="WtKe23UcNsGLZZduwQ07AGjHQ4s=" pdftag="P" isBookmarkSet="no" bookmark="no" Order="_x0032_"/>
  <Shape xmlns="" ID="Y3e5emYylz2W4LfrPIZzikw3npA=" pdftag="H2" isBookmarkSet="no" bookmark="yes" Order="_x0031_"/>
  <Shape xmlns="" ID="brNtBVwGoJPfAIn7MG9EWzHHyUA=" pdftag="P" isBookmarkSet="no" bookmark="no" Order="_x0032_"/>
  <Shape xmlns="" ID="mkBxaTIs0l8DfwqWoKc2/5m5NRY=" isBookmarkSet="no" bookmark="yes" pdftag="H3" artifact="_x0030_" Order="_x0031_"/>
  <Shape xmlns="" ID="KBpCZfmAH9OaaxdVgtaJAqM1g9g=" formula="no" artifact="_x0030_" pdftag="Figure" inline="no" isBookmarkSet="no" bookmark="no" Order="_x0032_" validate="no" Lang=""/>
  <Shape xmlns="" ID="xPkm+MD/JP3SCIFtPs1jLIBOiaA=" pdftag="H2" isBookmarkSet="no" bookmark="yes" Order="_x0031_"/>
  <Shape xmlns="" ID="XgjoFIwDUgAtO1RefzXIBbCzMfA=" formula="no" pdftag="Figure" artifact="_x0030_" inline="no" isBookmarkSet="no" bookmark="no" Order="_x0032_" validate="no" Lang=""/>
  <Shape xmlns="" ID="GcBLCQYqXprgNGiZeAO4GvQ+dUY=" pdftag="H2" isBookmarkSet="no" bookmark="yes" Order="_x0031_"/>
  <Shape xmlns="" ID="oTDqFE4awJOHChdiQPIAb89viZA=" formula="no" pdftag="Figure" artifact="_x0030_" inline="no" isBookmarkSet="no" bookmark="no" Order="_x0032_" validate="no" Lang=""/>
  <Shape xmlns="" ID="hfHdLcYHIuLz/+1Qj8zz0GmqDqA=" pdftag="P" isBookmarkSet="no" bookmark="no" Order="_x0033_"/>
  <Shape xmlns="" ID="y+HHNBcvcVm2JN/UupAXCoFj5z4=" pdftag="H2" isBookmarkSet="no" bookmark="yes" Order="_x0031_"/>
  <Shape xmlns="" ID="CzR3FzDVsy3Zq4v2fCiwgnE6O0o=" pdftag="P" isBookmarkSet="no" bookmark="no" Order="_x0032_"/>
  <Shape xmlns="" ID="nX/7eM2LxhUuk6OeeTze4KgKqMc=" formula="no" pdftag="Figure" inline="no" artifact="_x0030_" isBookmarkSet="no" bookmark="no" Order="_x0033_" validate="no" Lang=""/>
  <Shape xmlns="" ID="0GvNtOc9qmKFg36hzGi+RmL+Wxs=" formula="no" pdftag="Figure" inline="no" artifact="_x0030_" isBookmarkSet="no" bookmark="no" Order="_x0034_" validate="no" Lang=""/>
  <HyperLink xmlns="" ID="wA2cxpeV+cW+pYmciv2efZ0HmUo=575921851272.4312_331.3846" plainAltText="www.teachspedmn.org" language="" Lang=""/>
  <HyperLink xmlns="" ID="mh8eVG1KNvHaRF+HcMRPo9l2uz4=" plainAltText="https:_x002F__x002F_teachspedmn.org_x002F_" language=""/>
  <HyperLink xmlns="" ID="CzR3FzDVsy3Zq4v2fCiwgnE6O0o=-1230879842421.455_329.1046" plainAltText="paul.dols_x0040_state.mn.us" language="" Lang=""/>
  <HyperLink xmlns="" ID="CzR3FzDVsy3Zq4v2fCiwgnE6O0o=-1991048919397.77_363.9046" plainAltText="catherine.roby_x0040_state.mn.us" language="" Lang=""/>
  <SubText xmlns="" ID="z0QEdTLZs7NKPtpceVmLpCLqOIw=" ActualText=""/>
  <SubText xmlns="" ID="5ciLq8Q8FfhDTdTQ2GB7PYZvqek=" ActualText=""/>
  <SubText xmlns="" ID="tV0PnbIhH+/YcBOqN7JxNZJvtMk=" ActualText=""/>
  <SubText xmlns="" ID="mh8eVG1KNvHaRF+HcMRPo9l2uz4=" ActualText=""/>
  <SubText xmlns="" ID="6c6gLOqX4MotyhYg266kv6IiySs=" ActualText=""/>
  <SubText xmlns="" ID="l7cV3S8KeM9eGNv2dJwifcLzXbc=" ActualText=""/>
  <SubText xmlns="" ID="8YpVGHE1PkbKclNoG9tAK2A9dhQ=" ActualText=""/>
  <SubText xmlns="" ID="qn0m4aU2Oqh4WjUiKApebfh3Ojw=" ActualText=""/>
  <SubText xmlns="" ID="GyO2GZSwpxHta2olLJKRhkvBFVc=" ActualText=""/>
  <SubText xmlns="" ID="kH5GRu8C+4c5lbUnmQVpmWv+TIY=" ActualText=""/>
  <SubText xmlns="" ID="MOM3RM7Zxbrj34K+IdNdzNc0NmI=" ActualText=""/>
  <SubText xmlns="" ID="1Fy2X1EDTJ8oymAb8i+F7Q+Jn5E=" ActualText=""/>
  <SubText xmlns="" ID="psYjeQuPT4KVZtzF+u+i5zp9pZM=" ActualText=""/>
  <SubText xmlns="" ID="6V034jJREjUZK5sSFmLYos+nois=" ActualText=""/>
  <SubText xmlns="" ID="b5LjKZ2Bf69uIPvwoibBl0yG0l4=" ActualText=""/>
  <SubText xmlns="" ID="9lQ1Klc8Qd8O+yJBmH2Gr/UpRHo=" ActualText=""/>
  <SubText xmlns="" ID="D1WSI146OqkHmSJSk4zczMY8hrc=" ActualText=""/>
  <SubText xmlns="" ID="AcAst4dtCwtP22RTgyULJgsX4ig=" ActualText=""/>
  <SubText xmlns="" ID="o3gdCUUTXZ3qmQYXIR4DeiezTuU=" ActualText=""/>
  <SubText xmlns="" ID="KBpCZfmAH9OaaxdVgtaJAqM1g9g=" ActualText=""/>
  <SubText xmlns="" ID="XgjoFIwDUgAtO1RefzXIBbCzMfA=" ActualText=""/>
  <SubText xmlns="" ID="oTDqFE4awJOHChdiQPIAb89viZA=" ActualText=""/>
  <SubText xmlns="" ID="nX/7eM2LxhUuk6OeeTze4KgKqMc=" ActualText=""/>
  <SubText xmlns="" ID="0GvNtOc9qmKFg36hzGi+RmL+Wxs=" ActualText=""/>
  <Shape xmlns="" ID="zIA5Srs59ct0hMAtNfCL2FntXHA=" pdftag="" Order="_x0033_" bookmark="no"/>
  <Shape xmlns="" ID="/HlWeI9AG33RYXC/+PG8QaS3sXI=" pdftag="" Order="_x0031_" bookmark="no"/>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AE1DDB3A7AB2B4E913D044D28FEEE66" ma:contentTypeVersion="6" ma:contentTypeDescription="Create a new document." ma:contentTypeScope="" ma:versionID="5a8c11064c118fc5318ea23c11f55a50">
  <xsd:schema xmlns:xsd="http://www.w3.org/2001/XMLSchema" xmlns:xs="http://www.w3.org/2001/XMLSchema" xmlns:p="http://schemas.microsoft.com/office/2006/metadata/properties" xmlns:ns2="cda0f187-7616-4942-9003-1b8d42e05850" xmlns:ns3="b0f70122-0be7-4b4c-8d2d-5415b8c909e4" targetNamespace="http://schemas.microsoft.com/office/2006/metadata/properties" ma:root="true" ma:fieldsID="2bd25f5e42b817f507b66537aff0316c" ns2:_="" ns3:_="">
    <xsd:import namespace="cda0f187-7616-4942-9003-1b8d42e05850"/>
    <xsd:import namespace="b0f70122-0be7-4b4c-8d2d-5415b8c909e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0f187-7616-4942-9003-1b8d42e05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f70122-0be7-4b4c-8d2d-5415b8c909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customXml/itemProps2.xml><?xml version="1.0" encoding="utf-8"?>
<ds:datastoreItem xmlns:ds="http://schemas.openxmlformats.org/officeDocument/2006/customXml" ds:itemID="{FAE2E03D-3A03-449C-A8E2-497BC745A9E9}">
  <ds:schemaRefs>
    <ds:schemaRef ds:uri="b0f70122-0be7-4b4c-8d2d-5415b8c909e4"/>
    <ds:schemaRef ds:uri="http://purl.org/dc/elements/1.1/"/>
    <ds:schemaRef ds:uri="http://schemas.microsoft.com/office/2006/documentManagement/types"/>
    <ds:schemaRef ds:uri="cda0f187-7616-4942-9003-1b8d42e05850"/>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A9FA3A98-472A-49D1-9118-473104D86C08}">
  <ds:schemaRefs>
    <ds:schemaRef ds:uri="http://schemas.microsoft.com/sharepoint/v3/contenttype/forms"/>
  </ds:schemaRefs>
</ds:datastoreItem>
</file>

<file path=customXml/itemProps4.xml><?xml version="1.0" encoding="utf-8"?>
<ds:datastoreItem xmlns:ds="http://schemas.openxmlformats.org/officeDocument/2006/customXml" ds:itemID="{830C93E8-4710-476F-AFEF-F1E4DAE05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a0f187-7616-4942-9003-1b8d42e05850"/>
    <ds:schemaRef ds:uri="b0f70122-0be7-4b4c-8d2d-5415b8c909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Integral</Template>
  <TotalTime>27755</TotalTime>
  <Words>782</Words>
  <Application>Microsoft Office PowerPoint</Application>
  <PresentationFormat>Widescreen</PresentationFormat>
  <Paragraphs>87</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Tw Cen MT</vt:lpstr>
      <vt:lpstr>Wingdings</vt:lpstr>
      <vt:lpstr>Wingdings 3</vt:lpstr>
      <vt:lpstr>Integral</vt:lpstr>
      <vt:lpstr>Teach Special Education MN Updates</vt:lpstr>
      <vt:lpstr>Teach Special Education Minnesota website</vt:lpstr>
      <vt:lpstr>Teach Special Education Minnesota (TeachSpEdMN.org)</vt:lpstr>
      <vt:lpstr>Explore</vt:lpstr>
      <vt:lpstr>Become</vt:lpstr>
      <vt:lpstr>Become Overview</vt:lpstr>
      <vt:lpstr>Teach Special Education MN Teacher Recruiting Events</vt:lpstr>
      <vt:lpstr>Virtual Event Platform Teacher Recruiting Event Fall 2024</vt:lpstr>
      <vt:lpstr>Grow</vt:lpstr>
      <vt:lpstr>Mentoring programs </vt:lpstr>
      <vt:lpstr>TeachSpEdMN and the Minnesota Council for Exceptional Children </vt:lpstr>
      <vt:lpstr>TeachSpEdMN and the Minnesota Council for Exceptional Children, cont. </vt:lpstr>
      <vt:lpstr>TeachSpEdMN and the Minnesota Council for Exceptional Children, cont. 2 </vt:lpstr>
      <vt:lpstr>TeachSpEdMN and the Minnesota Council for Exceptional Children, cont. 4 </vt:lpstr>
      <vt:lpstr>Thrive</vt:lpstr>
      <vt:lpstr>Tuition Supports</vt:lpstr>
      <vt:lpstr>Teacher Journey</vt:lpstr>
      <vt:lpstr>Are we missing something?</vt:lpstr>
      <vt:lpstr>Feedback</vt:lpstr>
      <vt:lpstr>Thank you for your dedication to students with disabilities in Minnesota!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Special Education MN Updates. Charting the Cs Conference 2025</dc:title>
  <dc:creator>BrightWorks;Statewide Professional Development to Support the Workforce and Low Incidence Disability Areas.</dc:creator>
  <cp:lastModifiedBy>Shuyin Maciel</cp:lastModifiedBy>
  <cp:revision>1194</cp:revision>
  <dcterms:created xsi:type="dcterms:W3CDTF">2020-04-18T15:28:58Z</dcterms:created>
  <dcterms:modified xsi:type="dcterms:W3CDTF">2025-04-19T03:36:51Z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0x010100BAE1DDB3A7AB2B4E913D044D28FEEE66</vt:lpwstr>
  </property>
</Properties>
</file>