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2"/>
  </p:sldMasterIdLst>
  <p:notesMasterIdLst>
    <p:notesMasterId r:id="rId48"/>
  </p:notesMasterIdLst>
  <p:handoutMasterIdLst>
    <p:handoutMasterId r:id="rId49"/>
  </p:handoutMasterIdLst>
  <p:sldIdLst>
    <p:sldId id="256" r:id="rId3"/>
    <p:sldId id="257" r:id="rId4"/>
    <p:sldId id="335"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336" r:id="rId45"/>
    <p:sldId id="314" r:id="rId46"/>
    <p:sldId id="334"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E1FF"/>
    <a:srgbClr val="FFFFFF"/>
    <a:srgbClr val="5DCDFF"/>
    <a:srgbClr val="0055A5"/>
    <a:srgbClr val="E73E30"/>
    <a:srgbClr val="0156A6"/>
    <a:srgbClr val="000000"/>
    <a:srgbClr val="FF6666"/>
    <a:srgbClr val="9900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p:cViewPr varScale="1">
        <p:scale>
          <a:sx n="74" d="100"/>
          <a:sy n="74" d="100"/>
        </p:scale>
        <p:origin x="78" y="120"/>
      </p:cViewPr>
      <p:guideLst>
        <p:guide pos="3840"/>
        <p:guide orient="horz" pos="2160"/>
      </p:guideLst>
    </p:cSldViewPr>
  </p:slideViewPr>
  <p:outlineViewPr>
    <p:cViewPr>
      <p:scale>
        <a:sx n="25" d="100"/>
        <a:sy n="25" d="100"/>
      </p:scale>
      <p:origin x="0" y="-46896"/>
    </p:cViewPr>
  </p:outlineViewPr>
  <p:notesTextViewPr>
    <p:cViewPr>
      <p:scale>
        <a:sx n="3" d="2"/>
        <a:sy n="3" d="2"/>
      </p:scale>
      <p:origin x="0" y="0"/>
    </p:cViewPr>
  </p:notesTextViewPr>
  <p:notesViewPr>
    <p:cSldViewPr snapToGrid="0" snapToObjects="1" showGuides="1">
      <p:cViewPr varScale="1">
        <p:scale>
          <a:sx n="63" d="100"/>
          <a:sy n="63" d="100"/>
        </p:scale>
        <p:origin x="324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C4C17C-7E7C-4FEC-B62C-2EC79CF22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C075B-BE3D-49D9-B36A-CFDC1E1A6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FF0176-442A-4234-91CF-68DD85B022D0}" type="datetimeFigureOut">
              <a:rPr lang="en-US" smtClean="0"/>
              <a:t>4/28/2025</a:t>
            </a:fld>
            <a:endParaRPr lang="en-US"/>
          </a:p>
        </p:txBody>
      </p:sp>
      <p:sp>
        <p:nvSpPr>
          <p:cNvPr id="4" name="Footer Placeholder 3">
            <a:extLst>
              <a:ext uri="{FF2B5EF4-FFF2-40B4-BE49-F238E27FC236}">
                <a16:creationId xmlns:a16="http://schemas.microsoft.com/office/drawing/2014/main" id="{41C51D5B-9ACC-4F7A-8FFF-434578E31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B73B81-98C8-47F4-8EE3-2D536C2469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64E2B-7E83-4383-8FC0-C0783385D97D}" type="slidenum">
              <a:rPr lang="en-US" smtClean="0"/>
              <a:t>‹#›</a:t>
            </a:fld>
            <a:endParaRPr lang="en-US"/>
          </a:p>
        </p:txBody>
      </p:sp>
    </p:spTree>
    <p:extLst>
      <p:ext uri="{BB962C8B-B14F-4D97-AF65-F5344CB8AC3E}">
        <p14:creationId xmlns:p14="http://schemas.microsoft.com/office/powerpoint/2010/main" val="146246438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FB6F2-8A5C-9647-8FAA-4ADC82379097}"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6E53C-B540-F24C-A49E-7383CF25FB5C}" type="slidenum">
              <a:rPr lang="en-US" smtClean="0"/>
              <a:t>‹#›</a:t>
            </a:fld>
            <a:endParaRPr lang="en-US"/>
          </a:p>
        </p:txBody>
      </p:sp>
    </p:spTree>
    <p:extLst>
      <p:ext uri="{BB962C8B-B14F-4D97-AF65-F5344CB8AC3E}">
        <p14:creationId xmlns:p14="http://schemas.microsoft.com/office/powerpoint/2010/main" val="163160905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6E53C-B540-F24C-A49E-7383CF25FB5C}" type="slidenum">
              <a:rPr lang="en-US" smtClean="0"/>
              <a:t>1</a:t>
            </a:fld>
            <a:endParaRPr lang="en-US"/>
          </a:p>
        </p:txBody>
      </p:sp>
    </p:spTree>
    <p:extLst>
      <p:ext uri="{BB962C8B-B14F-4D97-AF65-F5344CB8AC3E}">
        <p14:creationId xmlns:p14="http://schemas.microsoft.com/office/powerpoint/2010/main" val="64540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34afa9098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34afa9098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3f8873486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3f8873486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41470ffd4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41470ffd4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39e9aceee9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39e9aceee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39e9acee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39e9acee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2a5847733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2a5847733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41470ffd4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41470ffd4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3f78e6e6ab_0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3f78e6e6ab_0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3f78e6e6ab_0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3f78e6e6ab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3f78e6e6ab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3f78e6e6ab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39e9aceee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39e9aceee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41470ffd4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41470ffd4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3f78e6e6ab_0_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3f78e6e6ab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3f78e6e6ab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3f78e6e6ab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41470ffd4b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41470ffd4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3f78e6e6ab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3f78e6e6ab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3f78e6e6ab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3f78e6e6ab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41470ffd4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41470ffd4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41470ffd4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41470ffd4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3f78e6e6ab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3f78e6e6ab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41470ffd4b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41470ffd4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4b2c70cc7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4b2c70cc7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3f78e6e6ab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3f78e6e6ab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41470ffd4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41470ffd4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3f78e6e6a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3f78e6e6a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3f78e6e6ab_0_9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3f78e6e6ab_0_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41470ffd4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41470ffd4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3f78e6e6ab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3f78e6e6ab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2b70b952c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2b70b952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3f78e6e6ab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3f78e6e6ab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3f78e6e6ab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3f78e6e6ab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39e9aceee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39e9aceee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39e9aceee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39e9aceee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2b70b952c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2b70b952c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a:extLst>
            <a:ext uri="{FF2B5EF4-FFF2-40B4-BE49-F238E27FC236}">
              <a16:creationId xmlns:a16="http://schemas.microsoft.com/office/drawing/2014/main" id="{B5419B50-D76F-B47E-A062-55964797DA7F}"/>
            </a:ext>
          </a:extLst>
        </p:cNvPr>
        <p:cNvGrpSpPr/>
        <p:nvPr/>
      </p:nvGrpSpPr>
      <p:grpSpPr>
        <a:xfrm>
          <a:off x="0" y="0"/>
          <a:ext cx="0" cy="0"/>
          <a:chOff x="0" y="0"/>
          <a:chExt cx="0" cy="0"/>
        </a:xfrm>
      </p:grpSpPr>
      <p:sp>
        <p:nvSpPr>
          <p:cNvPr id="313" name="Google Shape;313;g32b70b952c0_0_10:notes">
            <a:extLst>
              <a:ext uri="{FF2B5EF4-FFF2-40B4-BE49-F238E27FC236}">
                <a16:creationId xmlns:a16="http://schemas.microsoft.com/office/drawing/2014/main" id="{9A905482-C9CA-E8FD-1908-55B9773CA7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2b70b952c0_0_10:notes">
            <a:extLst>
              <a:ext uri="{FF2B5EF4-FFF2-40B4-BE49-F238E27FC236}">
                <a16:creationId xmlns:a16="http://schemas.microsoft.com/office/drawing/2014/main" id="{FAFB0C1E-A62C-6A29-355A-0F577A6FF4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549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39e9aceee9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39e9aceee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39e9aceee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39e9aceee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39e9aceee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39e9aceee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39e9aceee9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39e9aceee9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39e9aceee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39e9aceee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1 - Opening slide: Space for logo, title and body text">
    <p:spTree>
      <p:nvGrpSpPr>
        <p:cNvPr id="1" name=""/>
        <p:cNvGrpSpPr/>
        <p:nvPr/>
      </p:nvGrpSpPr>
      <p:grpSpPr>
        <a:xfrm>
          <a:off x="0" y="0"/>
          <a:ext cx="0" cy="0"/>
          <a:chOff x="0" y="0"/>
          <a:chExt cx="0" cy="0"/>
        </a:xfrm>
      </p:grpSpPr>
      <p:sp>
        <p:nvSpPr>
          <p:cNvPr id="9" name="shape 1">
            <a:extLst>
              <a:ext uri="{FF2B5EF4-FFF2-40B4-BE49-F238E27FC236}">
                <a16:creationId xmlns:a16="http://schemas.microsoft.com/office/drawing/2014/main" id="{268ABC62-F64E-D086-ED93-155009BB100F}"/>
              </a:ext>
              <a:ext uri="{C183D7F6-B498-43B3-948B-1728B52AA6E4}">
                <adec:decorative xmlns:adec="http://schemas.microsoft.com/office/drawing/2017/decorative" val="1"/>
              </a:ext>
            </a:extLst>
          </p:cNvPr>
          <p:cNvSpPr>
            <a:spLocks/>
          </p:cNvSpPr>
          <p:nvPr userDrawn="1"/>
        </p:nvSpPr>
        <p:spPr>
          <a:xfrm>
            <a:off x="92161" y="1676418"/>
            <a:ext cx="2938120" cy="4571982"/>
          </a:xfrm>
          <a:prstGeom prst="rect">
            <a:avLst/>
          </a:prstGeom>
          <a:gradFill flip="none" rotWithShape="1">
            <a:gsLst>
              <a:gs pos="0">
                <a:srgbClr val="9FE1FF"/>
              </a:gs>
              <a:gs pos="10000">
                <a:srgbClr val="FFFFFF"/>
              </a:gs>
              <a:gs pos="71000">
                <a:srgbClr val="FFFFFF"/>
              </a:gs>
              <a:gs pos="83000">
                <a:srgbClr val="93DEFF"/>
              </a:gs>
              <a:gs pos="100000">
                <a:srgbClr val="FFFFFF"/>
              </a:gs>
            </a:gsLst>
            <a:lin ang="162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3414157" y="1156648"/>
            <a:ext cx="8192942" cy="1907022"/>
          </a:xfrm>
        </p:spPr>
        <p:txBody>
          <a:bodyPr lIns="0" tIns="457200" anchor="ctr">
            <a:noAutofit/>
          </a:bodyPr>
          <a:lstStyle>
            <a:lvl1pPr algn="l">
              <a:defRPr sz="3600" spc="200" baseline="0">
                <a:solidFill>
                  <a:srgbClr val="10182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4090423-9E1A-DCF3-4D90-27023E53B38D}"/>
              </a:ext>
            </a:extLst>
          </p:cNvPr>
          <p:cNvSpPr>
            <a:spLocks noGrp="1"/>
          </p:cNvSpPr>
          <p:nvPr>
            <p:ph type="body" sz="quarter" idx="10"/>
          </p:nvPr>
        </p:nvSpPr>
        <p:spPr>
          <a:xfrm>
            <a:off x="3414156" y="3180472"/>
            <a:ext cx="8193643" cy="2534528"/>
          </a:xfrm>
          <a:prstGeom prst="rect">
            <a:avLst/>
          </a:prstGeom>
        </p:spPr>
        <p:txBody>
          <a:bodyPr/>
          <a:lstStyle>
            <a:lvl1pPr marL="0" indent="0" algn="l">
              <a:buFont typeface="Arial" panose="020B0604020202020204" pitchFamily="34" charset="0"/>
              <a:buNone/>
              <a:defRPr sz="2400"/>
            </a:lvl1pPr>
            <a:lvl2pPr marL="228600" indent="0">
              <a:buNone/>
              <a:defRPr sz="2400"/>
            </a:lvl2pPr>
            <a:lvl3pPr marL="457200" indent="0">
              <a:buNone/>
              <a:defRPr sz="2400"/>
            </a:lvl3pPr>
            <a:lvl4pPr marL="457200" indent="0">
              <a:buNone/>
              <a:defRPr sz="2400"/>
            </a:lvl4pPr>
            <a:lvl5pPr marL="628650" indent="0">
              <a:buNone/>
              <a:defRPr sz="2400"/>
            </a:lvl5pPr>
          </a:lstStyle>
          <a:p>
            <a:pPr lvl="0"/>
            <a:r>
              <a:rPr lang="en-US" dirty="0"/>
              <a:t>Click to edit Master text styles</a:t>
            </a:r>
          </a:p>
        </p:txBody>
      </p:sp>
      <p:sp>
        <p:nvSpPr>
          <p:cNvPr id="7" name="Text Placeholder 3">
            <a:extLst>
              <a:ext uri="{FF2B5EF4-FFF2-40B4-BE49-F238E27FC236}">
                <a16:creationId xmlns:a16="http://schemas.microsoft.com/office/drawing/2014/main" id="{BD0D09D0-A39B-4E1A-D5AF-76A6E2568209}"/>
              </a:ext>
            </a:extLst>
          </p:cNvPr>
          <p:cNvSpPr>
            <a:spLocks noGrp="1"/>
          </p:cNvSpPr>
          <p:nvPr>
            <p:ph type="body" sz="quarter" idx="11"/>
          </p:nvPr>
        </p:nvSpPr>
        <p:spPr>
          <a:xfrm>
            <a:off x="92075" y="2891912"/>
            <a:ext cx="2938463" cy="2534528"/>
          </a:xfrm>
        </p:spPr>
        <p:txBody>
          <a:bodyPr/>
          <a:lstStyle>
            <a:lvl1pPr marL="0" indent="0">
              <a:buNone/>
              <a:defRPr sz="2400"/>
            </a:lvl1pPr>
            <a:lvl2pPr marL="228600" indent="0">
              <a:buNone/>
              <a:defRPr sz="2400"/>
            </a:lvl2pPr>
            <a:lvl3pPr marL="457200" indent="0">
              <a:buNone/>
              <a:defRPr sz="2400"/>
            </a:lvl3pPr>
            <a:lvl4pPr marL="457200" indent="0">
              <a:buNone/>
              <a:defRPr sz="2400"/>
            </a:lvl4pPr>
            <a:lvl5pPr marL="628650" indent="0">
              <a:buNone/>
              <a:defRPr sz="2400"/>
            </a:lvl5pPr>
          </a:lstStyle>
          <a:p>
            <a:pPr lvl="0"/>
            <a:r>
              <a:rPr lang="en-US" dirty="0"/>
              <a:t>Click to edit Master text styles</a:t>
            </a:r>
          </a:p>
        </p:txBody>
      </p:sp>
      <p:sp>
        <p:nvSpPr>
          <p:cNvPr id="5" name="Picture Placeholder 1" descr="Picture 1">
            <a:extLst>
              <a:ext uri="{FF2B5EF4-FFF2-40B4-BE49-F238E27FC236}">
                <a16:creationId xmlns:a16="http://schemas.microsoft.com/office/drawing/2014/main" id="{234AE102-9263-0CD6-27C1-191F0255C16C}"/>
              </a:ext>
            </a:extLst>
          </p:cNvPr>
          <p:cNvSpPr>
            <a:spLocks noGrp="1"/>
          </p:cNvSpPr>
          <p:nvPr>
            <p:ph type="pic" sz="quarter" idx="12"/>
          </p:nvPr>
        </p:nvSpPr>
        <p:spPr>
          <a:xfrm>
            <a:off x="177782" y="1156648"/>
            <a:ext cx="2852755" cy="1466267"/>
          </a:xfrm>
        </p:spPr>
        <p:txBody>
          <a:bodyPr/>
          <a:lstStyle>
            <a:lvl1pPr marL="0" indent="0">
              <a:buNone/>
              <a:defRPr/>
            </a:lvl1pPr>
          </a:lstStyle>
          <a:p>
            <a:endParaRPr lang="en-US" dirty="0"/>
          </a:p>
        </p:txBody>
      </p:sp>
    </p:spTree>
    <p:extLst>
      <p:ext uri="{BB962C8B-B14F-4D97-AF65-F5344CB8AC3E}">
        <p14:creationId xmlns:p14="http://schemas.microsoft.com/office/powerpoint/2010/main" val="1533841159"/>
      </p:ext>
    </p:extLst>
  </p:cSld>
  <p:clrMapOvr>
    <a:masterClrMapping/>
  </p:clrMapOvr>
  <p:extLst>
    <p:ext uri="{DCECCB84-F9BA-43D5-87BE-67443E8EF086}">
      <p15:sldGuideLst xmlns:p15="http://schemas.microsoft.com/office/powerpoint/2012/main">
        <p15:guide id="1" pos="984"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b - Title, sub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620332" y="2412683"/>
            <a:ext cx="10968260"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599" y="3071958"/>
            <a:ext cx="10978993"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84271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 Title and blank space">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3" name="Picture Placeholder 3" descr="Place holder for 1 big graphic placed on the center.">
            <a:extLst>
              <a:ext uri="{FF2B5EF4-FFF2-40B4-BE49-F238E27FC236}">
                <a16:creationId xmlns:a16="http://schemas.microsoft.com/office/drawing/2014/main" id="{F1284B52-48E4-B7CE-253A-20E8A8B831D3}"/>
              </a:ext>
            </a:extLst>
          </p:cNvPr>
          <p:cNvSpPr>
            <a:spLocks noGrp="1"/>
          </p:cNvSpPr>
          <p:nvPr>
            <p:ph type="pic" sz="quarter" idx="12"/>
          </p:nvPr>
        </p:nvSpPr>
        <p:spPr>
          <a:xfrm>
            <a:off x="609601" y="2535022"/>
            <a:ext cx="10981882" cy="3713377"/>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449131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6 - Title and blank space for a video">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3" name="Media Placeholder 3" descr="Place holder for media, video (1) placed on the center.">
            <a:extLst>
              <a:ext uri="{FF2B5EF4-FFF2-40B4-BE49-F238E27FC236}">
                <a16:creationId xmlns:a16="http://schemas.microsoft.com/office/drawing/2014/main" id="{05CBB458-4522-04DE-D2A9-BC0C25E7A78C}"/>
              </a:ext>
            </a:extLst>
          </p:cNvPr>
          <p:cNvSpPr>
            <a:spLocks noGrp="1"/>
          </p:cNvSpPr>
          <p:nvPr>
            <p:ph type="media" sz="quarter" idx="10"/>
          </p:nvPr>
        </p:nvSpPr>
        <p:spPr>
          <a:xfrm>
            <a:off x="2397209" y="2400300"/>
            <a:ext cx="7377113" cy="3848100"/>
          </a:xfrm>
          <a:ln>
            <a:solidFill>
              <a:schemeClr val="bg1">
                <a:lumMod val="50000"/>
              </a:schemeClr>
            </a:solidFill>
          </a:ln>
        </p:spPr>
        <p:txBody>
          <a:bodyPr/>
          <a:lstStyle>
            <a:lvl1pPr marL="0" indent="0">
              <a:buNone/>
              <a:defRPr/>
            </a:lvl1pPr>
          </a:lstStyle>
          <a:p>
            <a:endParaRPr lang="en-US" dirty="0"/>
          </a:p>
        </p:txBody>
      </p:sp>
    </p:spTree>
    <p:extLst>
      <p:ext uri="{BB962C8B-B14F-4D97-AF65-F5344CB8AC3E}">
        <p14:creationId xmlns:p14="http://schemas.microsoft.com/office/powerpoint/2010/main" val="1396650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6 - Title and blank space for a table">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7" name="Table Placeholder 6" descr="Place holder for a table placed on the center.">
            <a:extLst>
              <a:ext uri="{FF2B5EF4-FFF2-40B4-BE49-F238E27FC236}">
                <a16:creationId xmlns:a16="http://schemas.microsoft.com/office/drawing/2014/main" id="{539594D5-2EA1-8308-878B-20FF6928A325}"/>
              </a:ext>
            </a:extLst>
          </p:cNvPr>
          <p:cNvSpPr>
            <a:spLocks noGrp="1"/>
          </p:cNvSpPr>
          <p:nvPr>
            <p:ph type="tbl" sz="quarter" idx="10"/>
          </p:nvPr>
        </p:nvSpPr>
        <p:spPr>
          <a:xfrm>
            <a:off x="612775" y="2400300"/>
            <a:ext cx="10979150" cy="3848100"/>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4246408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6 - Title and blank space for a chart">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dirty="0"/>
              <a:t>Click to edit Master title style</a:t>
            </a:r>
          </a:p>
        </p:txBody>
      </p:sp>
      <p:sp>
        <p:nvSpPr>
          <p:cNvPr id="4" name="Chart Placeholder 3" descr="Place holder for a chart placed on the center.">
            <a:extLst>
              <a:ext uri="{FF2B5EF4-FFF2-40B4-BE49-F238E27FC236}">
                <a16:creationId xmlns:a16="http://schemas.microsoft.com/office/drawing/2014/main" id="{FC5B6137-9B9E-E32D-B202-DB998E6988FE}"/>
              </a:ext>
            </a:extLst>
          </p:cNvPr>
          <p:cNvSpPr>
            <a:spLocks noGrp="1"/>
          </p:cNvSpPr>
          <p:nvPr>
            <p:ph type="chart" sz="quarter" idx="10"/>
          </p:nvPr>
        </p:nvSpPr>
        <p:spPr>
          <a:xfrm>
            <a:off x="609600" y="2400300"/>
            <a:ext cx="10982325" cy="3848100"/>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3162181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 - Closing slide: space for logo at top, title and body text centere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606868" y="2895455"/>
            <a:ext cx="11000232" cy="914400"/>
          </a:xfrm>
        </p:spPr>
        <p:txBody>
          <a:bodyPr anchor="ctr">
            <a:noAutofit/>
          </a:bodyPr>
          <a:lstStyle>
            <a:lvl1pPr algn="ctr">
              <a:defRPr sz="3600" spc="200" baseline="0">
                <a:solidFill>
                  <a:srgbClr val="101820"/>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E0EE3E1A-3892-12C4-CD2F-B776ED7BD2AA}"/>
              </a:ext>
            </a:extLst>
          </p:cNvPr>
          <p:cNvSpPr>
            <a:spLocks noGrp="1"/>
          </p:cNvSpPr>
          <p:nvPr>
            <p:ph type="body" sz="quarter" idx="10"/>
          </p:nvPr>
        </p:nvSpPr>
        <p:spPr>
          <a:xfrm>
            <a:off x="606425" y="3810000"/>
            <a:ext cx="11001375" cy="2438400"/>
          </a:xfrm>
          <a:prstGeom prst="rect">
            <a:avLst/>
          </a:prstGeom>
        </p:spPr>
        <p:txBody>
          <a:bodyPr/>
          <a:lstStyle>
            <a:lvl1pPr marL="0" indent="0" algn="ctr">
              <a:buSzPct val="108000"/>
              <a:buNone/>
              <a:defRPr/>
            </a:lvl1pPr>
          </a:lstStyle>
          <a:p>
            <a:pPr lvl="0"/>
            <a:r>
              <a:rPr lang="en-US" dirty="0"/>
              <a:t>Click to edit Master text styles</a:t>
            </a:r>
          </a:p>
        </p:txBody>
      </p:sp>
    </p:spTree>
    <p:extLst>
      <p:ext uri="{BB962C8B-B14F-4D97-AF65-F5344CB8AC3E}">
        <p14:creationId xmlns:p14="http://schemas.microsoft.com/office/powerpoint/2010/main" val="3683624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09600" y="1181192"/>
            <a:ext cx="11166800" cy="1142908"/>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609600" y="2407484"/>
            <a:ext cx="11166800" cy="3840916"/>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504800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211228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1159422"/>
            <a:ext cx="11360800" cy="1164677"/>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415600" y="2414746"/>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dirty="0"/>
          </a:p>
        </p:txBody>
      </p:sp>
      <p:sp>
        <p:nvSpPr>
          <p:cNvPr id="23" name="Google Shape;23;p5"/>
          <p:cNvSpPr txBox="1">
            <a:spLocks noGrp="1"/>
          </p:cNvSpPr>
          <p:nvPr>
            <p:ph type="body" idx="2"/>
          </p:nvPr>
        </p:nvSpPr>
        <p:spPr>
          <a:xfrm>
            <a:off x="6443200" y="2414746"/>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74121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10978994" cy="3903034"/>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 Title and 3 body text at the bottom">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09600" y="5412954"/>
            <a:ext cx="3094495" cy="835177"/>
          </a:xfrm>
          <a:prstGeom prst="rect">
            <a:avLst/>
          </a:prstGeom>
        </p:spPr>
        <p:txBody>
          <a:bodyPr lIns="274320"/>
          <a:lstStyle>
            <a:lvl1pPr marL="0" indent="0" algn="ctr">
              <a:buSzPct val="108000"/>
              <a:buFont typeface="Arial" panose="020B0604020202020204" pitchFamily="34" charset="0"/>
              <a:buNone/>
              <a:defRPr sz="2400"/>
            </a:lvl1pPr>
            <a:lvl2pPr marL="228600" indent="0" algn="l">
              <a:buClr>
                <a:srgbClr val="003399"/>
              </a:buClr>
              <a:buSzPct val="80000"/>
              <a:buFont typeface="Courier New" panose="02070309020205020404" pitchFamily="49" charset="0"/>
              <a:buNone/>
              <a:defRPr sz="2400"/>
            </a:lvl2pPr>
            <a:lvl3pPr marL="457200" indent="0" algn="l">
              <a:buClr>
                <a:srgbClr val="001689"/>
              </a:buClr>
              <a:buSzPct val="100000"/>
              <a:buFont typeface="Arial" panose="020B0604020202020204" pitchFamily="34" charset="0"/>
              <a:buNone/>
              <a:defRPr sz="2400"/>
            </a:lvl3pPr>
            <a:lvl4pPr>
              <a:defRPr sz="2400"/>
            </a:lvl4pPr>
            <a:lvl5pPr marL="628650" indent="0" algn="l">
              <a:buClr>
                <a:srgbClr val="003399"/>
              </a:buClr>
              <a:buSzPct val="60000"/>
              <a:buFont typeface="Courier New" panose="02070309020205020404" pitchFamily="49" charset="0"/>
              <a:buNone/>
              <a:defRPr sz="2400"/>
            </a:lvl5pPr>
            <a:lvl6pPr marL="800100" indent="0" algn="l">
              <a:buClr>
                <a:srgbClr val="003399"/>
              </a:buClr>
              <a:buSzPct val="90000"/>
              <a:buFont typeface="Arial" panose="020B0604020202020204" pitchFamily="34" charset="0"/>
              <a:buNone/>
              <a:defRPr sz="2400"/>
            </a:lvl6pPr>
          </a:lstStyle>
          <a:p>
            <a:pPr lvl="0"/>
            <a:r>
              <a:rPr lang="en-US" dirty="0"/>
              <a:t>Click to edit Master text styles</a:t>
            </a:r>
          </a:p>
        </p:txBody>
      </p:sp>
      <p:sp>
        <p:nvSpPr>
          <p:cNvPr id="4" name="Text Placeholder 9">
            <a:extLst>
              <a:ext uri="{FF2B5EF4-FFF2-40B4-BE49-F238E27FC236}">
                <a16:creationId xmlns:a16="http://schemas.microsoft.com/office/drawing/2014/main" id="{37645A50-A3BD-815E-2A98-392D60DFF279}"/>
              </a:ext>
            </a:extLst>
          </p:cNvPr>
          <p:cNvSpPr>
            <a:spLocks noGrp="1"/>
          </p:cNvSpPr>
          <p:nvPr>
            <p:ph type="body" sz="quarter" idx="11"/>
          </p:nvPr>
        </p:nvSpPr>
        <p:spPr>
          <a:xfrm>
            <a:off x="4565323" y="5407786"/>
            <a:ext cx="3094495" cy="835177"/>
          </a:xfrm>
          <a:prstGeom prst="rect">
            <a:avLst/>
          </a:prstGeom>
        </p:spPr>
        <p:txBody>
          <a:bodyPr lIns="274320"/>
          <a:lstStyle>
            <a:lvl1pPr marL="0" indent="0" algn="ctr">
              <a:buSzPct val="108000"/>
              <a:buFont typeface="Arial" panose="020B0604020202020204" pitchFamily="34" charset="0"/>
              <a:buNone/>
              <a:defRPr sz="2400"/>
            </a:lvl1pPr>
            <a:lvl2pPr marL="228600" indent="0" algn="l">
              <a:buClr>
                <a:srgbClr val="003399"/>
              </a:buClr>
              <a:buSzPct val="80000"/>
              <a:buFont typeface="Courier New" panose="02070309020205020404" pitchFamily="49" charset="0"/>
              <a:buNone/>
              <a:defRPr sz="2400"/>
            </a:lvl2pPr>
            <a:lvl3pPr marL="457200" indent="0" algn="l">
              <a:buClr>
                <a:srgbClr val="001689"/>
              </a:buClr>
              <a:buSzPct val="100000"/>
              <a:buFont typeface="Arial" panose="020B0604020202020204" pitchFamily="34" charset="0"/>
              <a:buNone/>
              <a:defRPr sz="2400"/>
            </a:lvl3pPr>
            <a:lvl4pPr>
              <a:defRPr sz="2400"/>
            </a:lvl4pPr>
            <a:lvl5pPr marL="628650" indent="0" algn="l">
              <a:buClr>
                <a:srgbClr val="003399"/>
              </a:buClr>
              <a:buSzPct val="60000"/>
              <a:buFont typeface="Courier New" panose="02070309020205020404" pitchFamily="49" charset="0"/>
              <a:buNone/>
              <a:defRPr sz="2400"/>
            </a:lvl5pPr>
            <a:lvl6pPr marL="800100" indent="0" algn="l">
              <a:buClr>
                <a:srgbClr val="003399"/>
              </a:buClr>
              <a:buSzPct val="90000"/>
              <a:buFont typeface="Arial" panose="020B0604020202020204" pitchFamily="34" charset="0"/>
              <a:buNone/>
              <a:defRPr sz="2400"/>
            </a:lvl6pPr>
          </a:lstStyle>
          <a:p>
            <a:pPr lvl="0"/>
            <a:r>
              <a:rPr lang="en-US" dirty="0"/>
              <a:t>Click to edit Master text styles</a:t>
            </a:r>
          </a:p>
        </p:txBody>
      </p:sp>
      <p:sp>
        <p:nvSpPr>
          <p:cNvPr id="5" name="Text Placeholder 9">
            <a:extLst>
              <a:ext uri="{FF2B5EF4-FFF2-40B4-BE49-F238E27FC236}">
                <a16:creationId xmlns:a16="http://schemas.microsoft.com/office/drawing/2014/main" id="{AA480FF3-CD82-8666-D11E-37242CBA1248}"/>
              </a:ext>
            </a:extLst>
          </p:cNvPr>
          <p:cNvSpPr>
            <a:spLocks noGrp="1"/>
          </p:cNvSpPr>
          <p:nvPr>
            <p:ph type="body" sz="quarter" idx="12"/>
          </p:nvPr>
        </p:nvSpPr>
        <p:spPr>
          <a:xfrm>
            <a:off x="8459314" y="5413223"/>
            <a:ext cx="3094495" cy="835177"/>
          </a:xfrm>
          <a:prstGeom prst="rect">
            <a:avLst/>
          </a:prstGeom>
        </p:spPr>
        <p:txBody>
          <a:bodyPr lIns="274320"/>
          <a:lstStyle>
            <a:lvl1pPr marL="0" indent="0" algn="ctr">
              <a:buSzPct val="108000"/>
              <a:buFont typeface="Arial" panose="020B0604020202020204" pitchFamily="34" charset="0"/>
              <a:buNone/>
              <a:defRPr sz="2400"/>
            </a:lvl1pPr>
            <a:lvl2pPr marL="228600" indent="0" algn="ctr">
              <a:buClr>
                <a:srgbClr val="003399"/>
              </a:buClr>
              <a:buSzPct val="80000"/>
              <a:buFont typeface="Courier New" panose="02070309020205020404" pitchFamily="49" charset="0"/>
              <a:buNone/>
              <a:defRPr sz="2400"/>
            </a:lvl2pPr>
            <a:lvl3pPr marL="457200" indent="0" algn="ctr">
              <a:buClr>
                <a:srgbClr val="001689"/>
              </a:buClr>
              <a:buSzPct val="100000"/>
              <a:buFont typeface="Arial" panose="020B0604020202020204" pitchFamily="34" charset="0"/>
              <a:buNone/>
              <a:defRPr sz="2400"/>
            </a:lvl3pPr>
            <a:lvl4pPr>
              <a:defRPr sz="2400"/>
            </a:lvl4pPr>
            <a:lvl5pPr marL="628650" indent="0" algn="ctr">
              <a:buClr>
                <a:srgbClr val="003399"/>
              </a:buClr>
              <a:buSzPct val="60000"/>
              <a:buFont typeface="Courier New" panose="02070309020205020404" pitchFamily="49" charset="0"/>
              <a:buNone/>
              <a:defRPr sz="2400"/>
            </a:lvl5pPr>
            <a:lvl6pPr marL="800100" indent="0" algn="ctr">
              <a:buClr>
                <a:srgbClr val="003399"/>
              </a:buClr>
              <a:buSzPct val="90000"/>
              <a:buFont typeface="Arial" panose="020B0604020202020204" pitchFamily="34" charset="0"/>
              <a:buNone/>
              <a:defRPr sz="2400"/>
            </a:lvl6pPr>
          </a:lstStyle>
          <a:p>
            <a:pPr lvl="0"/>
            <a:r>
              <a:rPr lang="en-US" dirty="0"/>
              <a:t>Click to edit Master text styles</a:t>
            </a:r>
          </a:p>
        </p:txBody>
      </p:sp>
    </p:spTree>
    <p:extLst>
      <p:ext uri="{BB962C8B-B14F-4D97-AF65-F5344CB8AC3E}">
        <p14:creationId xmlns:p14="http://schemas.microsoft.com/office/powerpoint/2010/main" val="2791992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b - Title, space for logo at the top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90" y="1170638"/>
            <a:ext cx="7889956" cy="1153461"/>
          </a:xfrm>
        </p:spPr>
        <p:txBody>
          <a:bodyPr lIns="0"/>
          <a:lstStyle/>
          <a:p>
            <a:r>
              <a:rPr lang="en-US" dirty="0"/>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10978994" cy="3826834"/>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4" name="Picture Placeholder 3" descr="Place holder for small graphic placed at the top-right of the title.">
            <a:extLst>
              <a:ext uri="{FF2B5EF4-FFF2-40B4-BE49-F238E27FC236}">
                <a16:creationId xmlns:a16="http://schemas.microsoft.com/office/drawing/2014/main" id="{66E67016-BAD6-636F-268F-C2AAE6736018}"/>
              </a:ext>
            </a:extLst>
          </p:cNvPr>
          <p:cNvSpPr>
            <a:spLocks noGrp="1"/>
          </p:cNvSpPr>
          <p:nvPr>
            <p:ph type="pic" sz="quarter" idx="11"/>
          </p:nvPr>
        </p:nvSpPr>
        <p:spPr>
          <a:xfrm>
            <a:off x="9495432" y="1168400"/>
            <a:ext cx="2095500" cy="1154113"/>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862846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 Title, body text, space for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616974" y="2422422"/>
            <a:ext cx="5486400" cy="3825978"/>
          </a:xfrm>
        </p:spPr>
        <p:txBody>
          <a:bodyPr/>
          <a:lstStyle>
            <a:lvl1pPr marL="342900" indent="-342900">
              <a:buSzPct val="1080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a:p>
            <a:pPr lvl="0"/>
            <a:endParaRPr lang="en-US" dirty="0"/>
          </a:p>
        </p:txBody>
      </p:sp>
      <p:sp>
        <p:nvSpPr>
          <p:cNvPr id="3" name="Picture Placeholder 3" descr="Place holder for graphic placed on the right side of the content box.">
            <a:extLst>
              <a:ext uri="{FF2B5EF4-FFF2-40B4-BE49-F238E27FC236}">
                <a16:creationId xmlns:a16="http://schemas.microsoft.com/office/drawing/2014/main" id="{61709074-C458-EBDC-E8E7-ED3647E2FFAF}"/>
              </a:ext>
            </a:extLst>
          </p:cNvPr>
          <p:cNvSpPr>
            <a:spLocks noGrp="1"/>
          </p:cNvSpPr>
          <p:nvPr>
            <p:ph type="pic" sz="quarter" idx="12"/>
          </p:nvPr>
        </p:nvSpPr>
        <p:spPr>
          <a:xfrm>
            <a:off x="7235897" y="2567348"/>
            <a:ext cx="4355586" cy="2742304"/>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953916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b - Title, body text (bigger), space for 2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1640"/>
            <a:ext cx="10978994" cy="1159834"/>
          </a:xfrm>
        </p:spPr>
        <p:txBody>
          <a:bodyPr lIns="0"/>
          <a:lstStyle/>
          <a:p>
            <a:r>
              <a:rPr lang="en-US" dirty="0"/>
              <a:t>Click to edit Master title style</a:t>
            </a:r>
          </a:p>
        </p:txBody>
      </p:sp>
      <p:sp>
        <p:nvSpPr>
          <p:cNvPr id="4" name="Text Placeholder 3">
            <a:extLst>
              <a:ext uri="{FF2B5EF4-FFF2-40B4-BE49-F238E27FC236}">
                <a16:creationId xmlns:a16="http://schemas.microsoft.com/office/drawing/2014/main" id="{92732466-BF6C-643A-FCF7-1F74CBFDF87D}"/>
              </a:ext>
            </a:extLst>
          </p:cNvPr>
          <p:cNvSpPr>
            <a:spLocks noGrp="1"/>
          </p:cNvSpPr>
          <p:nvPr>
            <p:ph type="body" sz="quarter" idx="10"/>
          </p:nvPr>
        </p:nvSpPr>
        <p:spPr>
          <a:xfrm>
            <a:off x="616974" y="2422422"/>
            <a:ext cx="8561860" cy="3825978"/>
          </a:xfrm>
        </p:spPr>
        <p:txBody>
          <a:bodyPr/>
          <a:lstStyle>
            <a:lvl1pPr marL="342900" indent="-342900">
              <a:buSzPct val="1080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3" name="Picture Placeholder 3" descr="Place holder 1 for 1 small graphic placed on the right side of the content box, Place holder for graphic placed on the right side of the content box, column 1, row 1.">
            <a:extLst>
              <a:ext uri="{FF2B5EF4-FFF2-40B4-BE49-F238E27FC236}">
                <a16:creationId xmlns:a16="http://schemas.microsoft.com/office/drawing/2014/main" id="{7B3BAD8A-461A-92C5-A48B-030E89E94FCC}"/>
              </a:ext>
            </a:extLst>
          </p:cNvPr>
          <p:cNvSpPr>
            <a:spLocks noGrp="1"/>
          </p:cNvSpPr>
          <p:nvPr>
            <p:ph type="pic" sz="quarter" idx="12"/>
          </p:nvPr>
        </p:nvSpPr>
        <p:spPr>
          <a:xfrm>
            <a:off x="9832678" y="2535023"/>
            <a:ext cx="1724152" cy="1153461"/>
          </a:xfrm>
          <a:ln w="12700">
            <a:solidFill>
              <a:schemeClr val="tx1"/>
            </a:solidFill>
          </a:ln>
        </p:spPr>
        <p:txBody>
          <a:bodyPr/>
          <a:lstStyle>
            <a:lvl1pPr marL="0" indent="0">
              <a:buNone/>
              <a:defRPr/>
            </a:lvl1pPr>
          </a:lstStyle>
          <a:p>
            <a:endParaRPr lang="en-US"/>
          </a:p>
        </p:txBody>
      </p:sp>
      <p:sp>
        <p:nvSpPr>
          <p:cNvPr id="5" name="Picture Placeholder 3" descr="Place holder 2 for 1 small graphic placed on the right side of the content box, column 1, row 2.">
            <a:extLst>
              <a:ext uri="{FF2B5EF4-FFF2-40B4-BE49-F238E27FC236}">
                <a16:creationId xmlns:a16="http://schemas.microsoft.com/office/drawing/2014/main" id="{4ADD3FB1-531D-992B-BB31-9A4D677D5E12}"/>
              </a:ext>
            </a:extLst>
          </p:cNvPr>
          <p:cNvSpPr>
            <a:spLocks noGrp="1"/>
          </p:cNvSpPr>
          <p:nvPr>
            <p:ph type="pic" sz="quarter" idx="14"/>
          </p:nvPr>
        </p:nvSpPr>
        <p:spPr>
          <a:xfrm>
            <a:off x="9850874" y="3877976"/>
            <a:ext cx="1724152" cy="1153461"/>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431686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 Title, body text, space for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616974" y="2422422"/>
            <a:ext cx="5486400" cy="3825978"/>
          </a:xfrm>
        </p:spPr>
        <p:txBody>
          <a:bodyPr/>
          <a:lstStyle>
            <a:lvl1pPr marL="342900" indent="-342900">
              <a:buSzPct val="108000"/>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a:p>
            <a:pPr lvl="0"/>
            <a:endParaRPr lang="en-US" dirty="0"/>
          </a:p>
        </p:txBody>
      </p:sp>
      <p:sp>
        <p:nvSpPr>
          <p:cNvPr id="3" name="Picture Placeholder 3" descr="Place holder 1 for 1 small graphic placed on the right side of the content box, column 1.">
            <a:extLst>
              <a:ext uri="{FF2B5EF4-FFF2-40B4-BE49-F238E27FC236}">
                <a16:creationId xmlns:a16="http://schemas.microsoft.com/office/drawing/2014/main" id="{61709074-C458-EBDC-E8E7-ED3647E2FFAF}"/>
              </a:ext>
            </a:extLst>
          </p:cNvPr>
          <p:cNvSpPr>
            <a:spLocks noGrp="1"/>
          </p:cNvSpPr>
          <p:nvPr>
            <p:ph type="pic" sz="quarter" idx="12"/>
          </p:nvPr>
        </p:nvSpPr>
        <p:spPr>
          <a:xfrm>
            <a:off x="7028596" y="2535023"/>
            <a:ext cx="1724152" cy="1153461"/>
          </a:xfrm>
          <a:ln w="12700">
            <a:solidFill>
              <a:schemeClr val="tx1"/>
            </a:solidFill>
          </a:ln>
        </p:spPr>
        <p:txBody>
          <a:bodyPr/>
          <a:lstStyle>
            <a:lvl1pPr marL="0" indent="0">
              <a:buNone/>
              <a:defRPr/>
            </a:lvl1pPr>
          </a:lstStyle>
          <a:p>
            <a:endParaRPr lang="en-US"/>
          </a:p>
        </p:txBody>
      </p:sp>
      <p:sp>
        <p:nvSpPr>
          <p:cNvPr id="4" name="Picture Placeholder 3" descr="Place holder for graphic placed on the right side of the content box, column 2">
            <a:extLst>
              <a:ext uri="{FF2B5EF4-FFF2-40B4-BE49-F238E27FC236}">
                <a16:creationId xmlns:a16="http://schemas.microsoft.com/office/drawing/2014/main" id="{F3511A5F-68FD-FF76-C581-E992D19DFA8D}"/>
              </a:ext>
            </a:extLst>
          </p:cNvPr>
          <p:cNvSpPr>
            <a:spLocks noGrp="1"/>
          </p:cNvSpPr>
          <p:nvPr>
            <p:ph type="pic" sz="quarter" idx="13"/>
          </p:nvPr>
        </p:nvSpPr>
        <p:spPr>
          <a:xfrm>
            <a:off x="9405581" y="2548671"/>
            <a:ext cx="1724152" cy="1153461"/>
          </a:xfrm>
          <a:ln w="12700">
            <a:solidFill>
              <a:schemeClr val="tx1"/>
            </a:solidFill>
          </a:ln>
        </p:spPr>
        <p:txBody>
          <a:bodyPr/>
          <a:lstStyle>
            <a:lvl1pPr marL="0" indent="0">
              <a:buNone/>
              <a:defRPr/>
            </a:lvl1pPr>
          </a:lstStyle>
          <a:p>
            <a:endParaRPr lang="en-US"/>
          </a:p>
        </p:txBody>
      </p:sp>
      <p:sp>
        <p:nvSpPr>
          <p:cNvPr id="5" name="Picture Placeholder 3" descr="Place holder 2 for 1 small graphic placed on the right side of the content box, column 1.">
            <a:extLst>
              <a:ext uri="{FF2B5EF4-FFF2-40B4-BE49-F238E27FC236}">
                <a16:creationId xmlns:a16="http://schemas.microsoft.com/office/drawing/2014/main" id="{ACDA6B86-7D4E-9235-738A-1D7C3F89F063}"/>
              </a:ext>
            </a:extLst>
          </p:cNvPr>
          <p:cNvSpPr>
            <a:spLocks noGrp="1"/>
          </p:cNvSpPr>
          <p:nvPr>
            <p:ph type="pic" sz="quarter" idx="14"/>
          </p:nvPr>
        </p:nvSpPr>
        <p:spPr>
          <a:xfrm>
            <a:off x="7046792" y="3877976"/>
            <a:ext cx="1724152" cy="1153461"/>
          </a:xfrm>
          <a:ln w="12700">
            <a:solidFill>
              <a:schemeClr val="tx1"/>
            </a:solidFill>
          </a:ln>
        </p:spPr>
        <p:txBody>
          <a:bodyPr/>
          <a:lstStyle>
            <a:lvl1pPr marL="0" indent="0">
              <a:buNone/>
              <a:defRPr/>
            </a:lvl1pPr>
          </a:lstStyle>
          <a:p>
            <a:endParaRPr lang="en-US"/>
          </a:p>
        </p:txBody>
      </p:sp>
      <p:sp>
        <p:nvSpPr>
          <p:cNvPr id="6" name="Picture Placeholder 3" descr="Place holder 4 for 1 small graphic placed on the right side of the content box, Place holder for graphic placed on the right side of the content box, column 2.">
            <a:extLst>
              <a:ext uri="{FF2B5EF4-FFF2-40B4-BE49-F238E27FC236}">
                <a16:creationId xmlns:a16="http://schemas.microsoft.com/office/drawing/2014/main" id="{6582B32A-D1EF-11E4-ED7C-62E283CCD96A}"/>
              </a:ext>
            </a:extLst>
          </p:cNvPr>
          <p:cNvSpPr>
            <a:spLocks noGrp="1"/>
          </p:cNvSpPr>
          <p:nvPr>
            <p:ph type="pic" sz="quarter" idx="15"/>
          </p:nvPr>
        </p:nvSpPr>
        <p:spPr>
          <a:xfrm>
            <a:off x="9409545" y="3873389"/>
            <a:ext cx="1724152" cy="1153461"/>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914623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 Title and 2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600" y="2407674"/>
            <a:ext cx="5291328" cy="3840726"/>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9" name="Text Placeholder 8">
            <a:extLst>
              <a:ext uri="{FF2B5EF4-FFF2-40B4-BE49-F238E27FC236}">
                <a16:creationId xmlns:a16="http://schemas.microsoft.com/office/drawing/2014/main" id="{703EA198-7A13-1A9A-E33F-C44F336092A8}"/>
              </a:ext>
            </a:extLst>
          </p:cNvPr>
          <p:cNvSpPr>
            <a:spLocks noGrp="1"/>
          </p:cNvSpPr>
          <p:nvPr>
            <p:ph type="body" sz="quarter" idx="11"/>
          </p:nvPr>
        </p:nvSpPr>
        <p:spPr>
          <a:xfrm>
            <a:off x="6291263" y="2408488"/>
            <a:ext cx="5300662" cy="3839912"/>
          </a:xfrm>
          <a:prstGeom prst="rect">
            <a:avLst/>
          </a:prstGeom>
        </p:spPr>
        <p:txBody>
          <a:bodyPr/>
          <a:lstStyle>
            <a:lvl1pPr>
              <a:buSzPct val="108000"/>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895011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 - Title, 2 subtitles, 2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dirty="0"/>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620332" y="2412683"/>
            <a:ext cx="5280596"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600" y="3071958"/>
            <a:ext cx="5291328"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5" name="Text Placeholder 4">
            <a:extLst>
              <a:ext uri="{FF2B5EF4-FFF2-40B4-BE49-F238E27FC236}">
                <a16:creationId xmlns:a16="http://schemas.microsoft.com/office/drawing/2014/main" id="{94A0D039-2EB3-08DF-EC1F-C26716E1E24E}"/>
              </a:ext>
            </a:extLst>
          </p:cNvPr>
          <p:cNvSpPr>
            <a:spLocks noGrp="1"/>
          </p:cNvSpPr>
          <p:nvPr>
            <p:ph type="body" sz="quarter" idx="3"/>
          </p:nvPr>
        </p:nvSpPr>
        <p:spPr>
          <a:xfrm>
            <a:off x="6291074" y="2412683"/>
            <a:ext cx="5283770"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8">
            <a:extLst>
              <a:ext uri="{FF2B5EF4-FFF2-40B4-BE49-F238E27FC236}">
                <a16:creationId xmlns:a16="http://schemas.microsoft.com/office/drawing/2014/main" id="{703EA198-7A13-1A9A-E33F-C44F336092A8}"/>
              </a:ext>
            </a:extLst>
          </p:cNvPr>
          <p:cNvSpPr>
            <a:spLocks noGrp="1"/>
          </p:cNvSpPr>
          <p:nvPr>
            <p:ph type="body" sz="quarter" idx="11"/>
          </p:nvPr>
        </p:nvSpPr>
        <p:spPr>
          <a:xfrm>
            <a:off x="6291263" y="3072592"/>
            <a:ext cx="5300662" cy="3175808"/>
          </a:xfrm>
          <a:prstGeom prst="rect">
            <a:avLst/>
          </a:prstGeom>
        </p:spPr>
        <p:txBody>
          <a:bodyPr/>
          <a:lstStyle>
            <a:lvl1pPr>
              <a:buSzPct val="108000"/>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827378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949" y="1174805"/>
            <a:ext cx="10972800" cy="1143093"/>
          </a:xfrm>
          <a:prstGeom prst="rect">
            <a:avLst/>
          </a:prstGeom>
        </p:spPr>
        <p:txBody>
          <a:bodyPr vert="horz" lIns="0" tIns="18288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12949" y="2423160"/>
            <a:ext cx="10972799" cy="3825240"/>
          </a:xfrm>
          <a:prstGeom prst="rect">
            <a:avLst/>
          </a:prstGeom>
        </p:spPr>
        <p:txBody>
          <a:bodyPr vert="horz" lIns="274320" tIns="45720" rIns="45720" bIns="45720" rtlCol="0">
            <a:no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7" name="Arrow: Right 6" hidden="1">
            <a:extLst>
              <a:ext uri="{FF2B5EF4-FFF2-40B4-BE49-F238E27FC236}">
                <a16:creationId xmlns:a16="http://schemas.microsoft.com/office/drawing/2014/main" id="{C8196219-F9FA-43AF-8C08-4862AF6214A9}"/>
              </a:ext>
              <a:ext uri="{C183D7F6-B498-43B3-948B-1728B52AA6E4}">
                <adec:decorative xmlns:adec="http://schemas.microsoft.com/office/drawing/2017/decorative" val="1"/>
              </a:ext>
            </a:extLst>
          </p:cNvPr>
          <p:cNvSpPr/>
          <p:nvPr userDrawn="1"/>
        </p:nvSpPr>
        <p:spPr>
          <a:xfrm flipH="1">
            <a:off x="12286311" y="3724"/>
            <a:ext cx="766751" cy="1133856"/>
          </a:xfrm>
          <a:prstGeom prst="rightArrow">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 name="Arrow: Right 3" hidden="1">
            <a:extLst>
              <a:ext uri="{FF2B5EF4-FFF2-40B4-BE49-F238E27FC236}">
                <a16:creationId xmlns:a16="http://schemas.microsoft.com/office/drawing/2014/main" id="{19C48AA6-DA71-507A-44EF-8C9EDDF86BB7}"/>
              </a:ext>
              <a:ext uri="{C183D7F6-B498-43B3-948B-1728B52AA6E4}">
                <adec:decorative xmlns:adec="http://schemas.microsoft.com/office/drawing/2017/decorative" val="1"/>
              </a:ext>
            </a:extLst>
          </p:cNvPr>
          <p:cNvSpPr/>
          <p:nvPr userDrawn="1"/>
        </p:nvSpPr>
        <p:spPr>
          <a:xfrm>
            <a:off x="-856873" y="-933"/>
            <a:ext cx="766751" cy="1133856"/>
          </a:xfrm>
          <a:prstGeom prst="rightArrow">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extBox 7">
            <a:extLst>
              <a:ext uri="{FF2B5EF4-FFF2-40B4-BE49-F238E27FC236}">
                <a16:creationId xmlns:a16="http://schemas.microsoft.com/office/drawing/2014/main" id="{B10461DD-C021-61DE-80E7-67AA7CE4F903}"/>
              </a:ext>
              <a:ext uri="{C183D7F6-B498-43B3-948B-1728B52AA6E4}">
                <adec:decorative xmlns:adec="http://schemas.microsoft.com/office/drawing/2017/decorative" val="1"/>
              </a:ext>
            </a:extLst>
          </p:cNvPr>
          <p:cNvSpPr txBox="1"/>
          <p:nvPr userDrawn="1"/>
        </p:nvSpPr>
        <p:spPr>
          <a:xfrm>
            <a:off x="11548677" y="6528872"/>
            <a:ext cx="606252" cy="307777"/>
          </a:xfrm>
          <a:prstGeom prst="rect">
            <a:avLst/>
          </a:prstGeom>
          <a:noFill/>
          <a:ln>
            <a:solidFill>
              <a:schemeClr val="bg1"/>
            </a:solidFill>
          </a:ln>
        </p:spPr>
        <p:txBody>
          <a:bodyPr wrap="square" rtlCol="0">
            <a:spAutoFit/>
          </a:bodyPr>
          <a:lstStyle/>
          <a:p>
            <a:pPr algn="ctr"/>
            <a:fld id="{E87E798C-1626-44D4-9BFF-3156840017C8}" type="slidenum">
              <a:rPr lang="en-US" sz="1400" b="0" smtClean="0">
                <a:latin typeface="Calibri" panose="020F0502020204030204" pitchFamily="34" charset="0"/>
                <a:cs typeface="Calibri" panose="020F0502020204030204" pitchFamily="34" charset="0"/>
              </a:rPr>
              <a:pPr algn="ctr"/>
              <a:t>‹#›</a:t>
            </a:fld>
            <a:endParaRPr lang="en-US" sz="1400" b="0" dirty="0">
              <a:latin typeface="Calibri" panose="020F0502020204030204" pitchFamily="34" charset="0"/>
              <a:cs typeface="Calibri" panose="020F0502020204030204" pitchFamily="34" charset="0"/>
            </a:endParaRPr>
          </a:p>
        </p:txBody>
      </p:sp>
      <p:sp>
        <p:nvSpPr>
          <p:cNvPr id="11" name="Arrow: Right 10" hidden="1">
            <a:extLst>
              <a:ext uri="{FF2B5EF4-FFF2-40B4-BE49-F238E27FC236}">
                <a16:creationId xmlns:a16="http://schemas.microsoft.com/office/drawing/2014/main" id="{B21C9A58-0EF2-7E6E-80E3-9AFB19B3B3DA}"/>
              </a:ext>
              <a:ext uri="{C183D7F6-B498-43B3-948B-1728B52AA6E4}">
                <adec:decorative xmlns:adec="http://schemas.microsoft.com/office/drawing/2017/decorative" val="1"/>
              </a:ext>
            </a:extLst>
          </p:cNvPr>
          <p:cNvSpPr/>
          <p:nvPr userDrawn="1"/>
        </p:nvSpPr>
        <p:spPr>
          <a:xfrm flipH="1">
            <a:off x="12278692" y="5718810"/>
            <a:ext cx="769258" cy="1133856"/>
          </a:xfrm>
          <a:prstGeom prst="rightArrow">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Arrow: Right 11" hidden="1">
            <a:extLst>
              <a:ext uri="{FF2B5EF4-FFF2-40B4-BE49-F238E27FC236}">
                <a16:creationId xmlns:a16="http://schemas.microsoft.com/office/drawing/2014/main" id="{E47578A1-7AC3-35AD-EC72-8F7395DE48FA}"/>
              </a:ext>
              <a:ext uri="{C183D7F6-B498-43B3-948B-1728B52AA6E4}">
                <adec:decorative xmlns:adec="http://schemas.microsoft.com/office/drawing/2017/decorative" val="1"/>
              </a:ext>
            </a:extLst>
          </p:cNvPr>
          <p:cNvSpPr/>
          <p:nvPr userDrawn="1"/>
        </p:nvSpPr>
        <p:spPr>
          <a:xfrm>
            <a:off x="-864492" y="5714153"/>
            <a:ext cx="769258" cy="1133856"/>
          </a:xfrm>
          <a:prstGeom prst="rightArrow">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shape 1">
            <a:extLst>
              <a:ext uri="{FF2B5EF4-FFF2-40B4-BE49-F238E27FC236}">
                <a16:creationId xmlns:a16="http://schemas.microsoft.com/office/drawing/2014/main" id="{9042E985-0DFD-849A-C983-CEB89457DF01}"/>
              </a:ext>
              <a:ext uri="{C183D7F6-B498-43B3-948B-1728B52AA6E4}">
                <adec:decorative xmlns:adec="http://schemas.microsoft.com/office/drawing/2017/decorative" val="1"/>
              </a:ext>
            </a:extLst>
          </p:cNvPr>
          <p:cNvSpPr>
            <a:spLocks/>
          </p:cNvSpPr>
          <p:nvPr userDrawn="1"/>
        </p:nvSpPr>
        <p:spPr>
          <a:xfrm>
            <a:off x="-30326" y="1298015"/>
            <a:ext cx="125730" cy="1102285"/>
          </a:xfrm>
          <a:prstGeom prst="rect">
            <a:avLst/>
          </a:prstGeom>
          <a:solidFill>
            <a:srgbClr val="5DC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
        <p:nvSpPr>
          <p:cNvPr id="9" name="shape 1">
            <a:extLst>
              <a:ext uri="{FF2B5EF4-FFF2-40B4-BE49-F238E27FC236}">
                <a16:creationId xmlns:a16="http://schemas.microsoft.com/office/drawing/2014/main" id="{AB674C9E-771B-9339-B1C8-FA25D47296F9}"/>
              </a:ext>
              <a:ext uri="{C183D7F6-B498-43B3-948B-1728B52AA6E4}">
                <adec:decorative xmlns:adec="http://schemas.microsoft.com/office/drawing/2017/decorative" val="1"/>
              </a:ext>
            </a:extLst>
          </p:cNvPr>
          <p:cNvSpPr>
            <a:spLocks/>
          </p:cNvSpPr>
          <p:nvPr userDrawn="1"/>
        </p:nvSpPr>
        <p:spPr>
          <a:xfrm>
            <a:off x="-30326" y="2392906"/>
            <a:ext cx="125730" cy="3855493"/>
          </a:xfrm>
          <a:prstGeom prst="rect">
            <a:avLst/>
          </a:prstGeom>
          <a:solidFill>
            <a:srgbClr val="0083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pitchFamily="34" charset="0"/>
              <a:ea typeface="Arial"/>
              <a:cs typeface="Calibri" panose="020F0502020204030204" pitchFamily="34" charset="0"/>
              <a:sym typeface="Arial"/>
            </a:endParaRPr>
          </a:p>
        </p:txBody>
      </p:sp>
    </p:spTree>
  </p:cSld>
  <p:clrMap bg1="lt1" tx1="dk1" bg2="lt2" tx2="dk2" accent1="accent1" accent2="accent2" accent3="accent3" accent4="accent4" accent5="accent5" accent6="accent6" hlink="hlink" folHlink="folHlink"/>
  <p:sldLayoutIdLst>
    <p:sldLayoutId id="2147483705" r:id="rId1"/>
    <p:sldLayoutId id="2147483650" r:id="rId2"/>
    <p:sldLayoutId id="2147483714" r:id="rId3"/>
    <p:sldLayoutId id="2147483703" r:id="rId4"/>
    <p:sldLayoutId id="2147483699" r:id="rId5"/>
    <p:sldLayoutId id="2147483687" r:id="rId6"/>
    <p:sldLayoutId id="2147483708" r:id="rId7"/>
    <p:sldLayoutId id="2147483702" r:id="rId8"/>
    <p:sldLayoutId id="2147483700" r:id="rId9"/>
    <p:sldLayoutId id="2147483704" r:id="rId10"/>
    <p:sldLayoutId id="2147483686" r:id="rId11"/>
    <p:sldLayoutId id="2147483707" r:id="rId12"/>
    <p:sldLayoutId id="2147483709" r:id="rId13"/>
    <p:sldLayoutId id="2147483710" r:id="rId14"/>
    <p:sldLayoutId id="2147483697" r:id="rId15"/>
    <p:sldLayoutId id="2147483711" r:id="rId16"/>
    <p:sldLayoutId id="2147483712" r:id="rId17"/>
    <p:sldLayoutId id="2147483713" r:id="rId18"/>
  </p:sldLayoutIdLst>
  <p:hf hdr="0" ftr="0" dt="0"/>
  <p:txStyles>
    <p:titleStyle>
      <a:lvl1pPr algn="l" defTabSz="914400" rtl="0" eaLnBrk="1" latinLnBrk="0" hangingPunct="1">
        <a:lnSpc>
          <a:spcPct val="80000"/>
        </a:lnSpc>
        <a:spcBef>
          <a:spcPct val="0"/>
        </a:spcBef>
        <a:buNone/>
        <a:defRPr sz="3600" b="1" kern="1200" cap="none" spc="100" baseline="0">
          <a:solidFill>
            <a:schemeClr val="tx1">
              <a:lumMod val="95000"/>
              <a:lumOff val="5000"/>
            </a:schemeClr>
          </a:solidFill>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lnSpc>
          <a:spcPct val="100000"/>
        </a:lnSpc>
        <a:spcBef>
          <a:spcPts val="0"/>
        </a:spcBef>
        <a:spcAft>
          <a:spcPts val="600"/>
        </a:spcAft>
        <a:buClr>
          <a:srgbClr val="003399"/>
        </a:buClr>
        <a:buSzPct val="12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571500" indent="-342900" algn="l" defTabSz="914400" rtl="0" eaLnBrk="1" latinLnBrk="0" hangingPunct="1">
        <a:lnSpc>
          <a:spcPct val="100000"/>
        </a:lnSpc>
        <a:spcBef>
          <a:spcPts val="0"/>
        </a:spcBef>
        <a:spcAft>
          <a:spcPts val="600"/>
        </a:spcAft>
        <a:buClr>
          <a:srgbClr val="003399"/>
        </a:buClr>
        <a:buSzPct val="80000"/>
        <a:buFont typeface="Courier New" panose="02070309020205020404" pitchFamily="49" charset="0"/>
        <a:buChar char="o"/>
        <a:tabLst/>
        <a:defRPr sz="2400" kern="1200">
          <a:solidFill>
            <a:schemeClr val="tx1"/>
          </a:solidFill>
          <a:latin typeface="Calibri" panose="020F0502020204030204" pitchFamily="34" charset="0"/>
          <a:ea typeface="+mn-ea"/>
          <a:cs typeface="Calibri" panose="020F0502020204030204" pitchFamily="34" charset="0"/>
        </a:defRPr>
      </a:lvl2pPr>
      <a:lvl3pPr marL="800100" indent="-342900" algn="l" defTabSz="914400" rtl="0" eaLnBrk="1" latinLnBrk="0" hangingPunct="1">
        <a:lnSpc>
          <a:spcPct val="100000"/>
        </a:lnSpc>
        <a:spcBef>
          <a:spcPts val="0"/>
        </a:spcBef>
        <a:spcAft>
          <a:spcPts val="600"/>
        </a:spcAft>
        <a:buClr>
          <a:srgbClr val="003399"/>
        </a:buClr>
        <a:buSzPct val="10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742950" indent="-285750" algn="l" defTabSz="914400" rtl="0" eaLnBrk="1" latinLnBrk="0" hangingPunct="1">
        <a:lnSpc>
          <a:spcPct val="90000"/>
        </a:lnSpc>
        <a:spcBef>
          <a:spcPts val="200"/>
        </a:spcBef>
        <a:spcAft>
          <a:spcPts val="400"/>
        </a:spcAft>
        <a:buClr>
          <a:schemeClr val="accent1"/>
        </a:buClr>
        <a:buSzPct val="70000"/>
        <a:buFont typeface="Wingdings" panose="05000000000000000000" pitchFamily="2" charset="2"/>
        <a:buChar char="§"/>
        <a:defRPr sz="2800" kern="1200">
          <a:solidFill>
            <a:schemeClr val="tx1"/>
          </a:solidFill>
          <a:latin typeface="Calibri" panose="020F0502020204030204" pitchFamily="34" charset="0"/>
          <a:ea typeface="+mn-ea"/>
          <a:cs typeface="Calibri" panose="020F0502020204030204" pitchFamily="34" charset="0"/>
        </a:defRPr>
      </a:lvl4pPr>
      <a:lvl5pPr marL="914400" indent="-285750" algn="l" defTabSz="914400" rtl="0" eaLnBrk="1" latinLnBrk="0" hangingPunct="1">
        <a:lnSpc>
          <a:spcPct val="100000"/>
        </a:lnSpc>
        <a:spcBef>
          <a:spcPts val="0"/>
        </a:spcBef>
        <a:spcAft>
          <a:spcPts val="600"/>
        </a:spcAft>
        <a:buClr>
          <a:srgbClr val="003399"/>
        </a:buClr>
        <a:buSzPct val="60000"/>
        <a:buFont typeface="Courier New" panose="02070309020205020404" pitchFamily="49" charset="0"/>
        <a:buChar char="o"/>
        <a:defRPr sz="2400" kern="1200">
          <a:solidFill>
            <a:schemeClr val="tx1"/>
          </a:solidFill>
          <a:latin typeface="Calibri" panose="020F0502020204030204" pitchFamily="34" charset="0"/>
          <a:ea typeface="+mn-ea"/>
          <a:cs typeface="Calibri" panose="020F0502020204030204" pitchFamily="34" charset="0"/>
        </a:defRPr>
      </a:lvl5pPr>
      <a:lvl6pPr marL="1147763" indent="-347663" algn="l" defTabSz="914400" rtl="0" eaLnBrk="1" latinLnBrk="0" hangingPunct="1">
        <a:lnSpc>
          <a:spcPct val="100000"/>
        </a:lnSpc>
        <a:spcBef>
          <a:spcPts val="0"/>
        </a:spcBef>
        <a:spcAft>
          <a:spcPts val="600"/>
        </a:spcAft>
        <a:buClr>
          <a:srgbClr val="003399"/>
        </a:buClr>
        <a:buSzPct val="90000"/>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6pPr>
      <a:lvl7pPr marL="1031875" indent="-234950" algn="l" defTabSz="914400" rtl="0" eaLnBrk="1" latinLnBrk="0" hangingPunct="1">
        <a:lnSpc>
          <a:spcPct val="90000"/>
        </a:lnSpc>
        <a:spcBef>
          <a:spcPts val="200"/>
        </a:spcBef>
        <a:spcAft>
          <a:spcPts val="1200"/>
        </a:spcAft>
        <a:buClr>
          <a:srgbClr val="101820"/>
        </a:buClr>
        <a:buFont typeface="Wingdings 3" pitchFamily="18" charset="2"/>
        <a:buChar char=""/>
        <a:defRPr sz="28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52" userDrawn="1">
          <p15:clr>
            <a:srgbClr val="F26B43"/>
          </p15:clr>
        </p15:guide>
        <p15:guide id="3" orient="horz" userDrawn="1">
          <p15:clr>
            <a:srgbClr val="F26B43"/>
          </p15:clr>
        </p15:guide>
        <p15:guide id="4" orient="horz" pos="4320" userDrawn="1">
          <p15:clr>
            <a:srgbClr val="F26B43"/>
          </p15:clr>
        </p15:guide>
        <p15:guide id="5" orient="horz" pos="3936" userDrawn="1">
          <p15:clr>
            <a:srgbClr val="F26B43"/>
          </p15:clr>
        </p15:guide>
        <p15:guide id="6" orient="horz" pos="1464" userDrawn="1">
          <p15:clr>
            <a:srgbClr val="F26B43"/>
          </p15:clr>
        </p15:guide>
        <p15:guide id="7" orient="horz" pos="1512" userDrawn="1">
          <p15:clr>
            <a:srgbClr val="F26B43"/>
          </p15:clr>
        </p15:guide>
        <p15:guide id="8" pos="384" userDrawn="1">
          <p15:clr>
            <a:srgbClr val="F26B43"/>
          </p15:clr>
        </p15:guide>
        <p15:guide id="9" pos="3840" userDrawn="1">
          <p15:clr>
            <a:srgbClr val="F26B43"/>
          </p15:clr>
        </p15:guide>
        <p15:guide id="10" pos="7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hyperlink" Target="https://docs.google.com/presentation/d/1dUDk9bz3QI3KmZGCH1ea-yxUmXkogK2e3n8Qkt9lQpg/edit#slide=id.g35041d5b37d_0_111"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SALARSON@rochesterschools.org" TargetMode="Externa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D90F6270-88F6-AA12-22F1-857B250B2A4C}"/>
              </a:ext>
            </a:extLst>
          </p:cNvPr>
          <p:cNvSpPr>
            <a:spLocks noGrp="1"/>
          </p:cNvSpPr>
          <p:nvPr>
            <p:ph type="ctrTitle"/>
          </p:nvPr>
        </p:nvSpPr>
        <p:spPr/>
        <p:txBody>
          <a:bodyPr/>
          <a:lstStyle/>
          <a:p>
            <a:pPr algn="ctr"/>
            <a:r>
              <a:rPr lang="en-US" dirty="0"/>
              <a:t>I </a:t>
            </a:r>
            <a:r>
              <a:rPr lang="en-US" sz="4000" dirty="0"/>
              <a:t>completed</a:t>
            </a:r>
            <a:r>
              <a:rPr lang="en-US" dirty="0"/>
              <a:t> the READ ACT Training: Now What?</a:t>
            </a:r>
          </a:p>
        </p:txBody>
      </p:sp>
      <p:pic>
        <p:nvPicPr>
          <p:cNvPr id="12" name="Picture Placeholder 11" descr="Charting the Cs logo with black and blue text">
            <a:extLst>
              <a:ext uri="{FF2B5EF4-FFF2-40B4-BE49-F238E27FC236}">
                <a16:creationId xmlns:a16="http://schemas.microsoft.com/office/drawing/2014/main" id="{92A34719-8731-EF29-90CB-7117B21E5CCE}"/>
              </a:ext>
            </a:extLst>
          </p:cNvPr>
          <p:cNvPicPr>
            <a:picLocks noGrp="1" noChangeAspect="1"/>
          </p:cNvPicPr>
          <p:nvPr>
            <p:ph type="pic" sz="quarter" idx="12"/>
          </p:nvPr>
        </p:nvPicPr>
        <p:blipFill rotWithShape="1">
          <a:blip r:embed="rId3"/>
          <a:srcRect t="337" b="-62991"/>
          <a:stretch/>
        </p:blipFill>
        <p:spPr>
          <a:xfrm>
            <a:off x="177782" y="1227906"/>
            <a:ext cx="2852755" cy="1055372"/>
          </a:xfrm>
        </p:spPr>
      </p:pic>
      <p:sp>
        <p:nvSpPr>
          <p:cNvPr id="6" name="Text Placeholder 5">
            <a:extLst>
              <a:ext uri="{FF2B5EF4-FFF2-40B4-BE49-F238E27FC236}">
                <a16:creationId xmlns:a16="http://schemas.microsoft.com/office/drawing/2014/main" id="{3DAB676B-4FF9-88B4-C9B9-9280BAF232C1}"/>
              </a:ext>
            </a:extLst>
          </p:cNvPr>
          <p:cNvSpPr>
            <a:spLocks noGrp="1"/>
          </p:cNvSpPr>
          <p:nvPr>
            <p:ph type="body" sz="quarter" idx="11"/>
          </p:nvPr>
        </p:nvSpPr>
        <p:spPr>
          <a:xfrm>
            <a:off x="92075" y="2891912"/>
            <a:ext cx="2938463" cy="3127888"/>
          </a:xfrm>
        </p:spPr>
        <p:txBody>
          <a:bodyPr/>
          <a:lstStyle/>
          <a:p>
            <a:pPr>
              <a:spcBef>
                <a:spcPts val="0"/>
              </a:spcBef>
              <a:spcAft>
                <a:spcPts val="800"/>
              </a:spcAft>
            </a:pPr>
            <a:r>
              <a:rPr lang="en-US" dirty="0">
                <a:solidFill>
                  <a:schemeClr val="tx1">
                    <a:lumMod val="95000"/>
                    <a:lumOff val="5000"/>
                  </a:schemeClr>
                </a:solidFill>
              </a:rPr>
              <a:t>Charting the Cs Conference 2025:</a:t>
            </a:r>
          </a:p>
          <a:p>
            <a:pPr>
              <a:spcBef>
                <a:spcPts val="0"/>
              </a:spcBef>
              <a:spcAft>
                <a:spcPts val="800"/>
              </a:spcAft>
            </a:pPr>
            <a:r>
              <a:rPr lang="en-US" i="1" dirty="0">
                <a:solidFill>
                  <a:schemeClr val="tx1">
                    <a:lumMod val="95000"/>
                    <a:lumOff val="5000"/>
                  </a:schemeClr>
                </a:solidFill>
              </a:rPr>
              <a:t>To Literacy and Beyond</a:t>
            </a:r>
          </a:p>
          <a:p>
            <a:pPr>
              <a:spcBef>
                <a:spcPts val="1200"/>
              </a:spcBef>
              <a:spcAft>
                <a:spcPts val="0"/>
              </a:spcAft>
            </a:pPr>
            <a:r>
              <a:rPr lang="en-US" dirty="0">
                <a:solidFill>
                  <a:schemeClr val="tx1">
                    <a:lumMod val="95000"/>
                    <a:lumOff val="5000"/>
                  </a:schemeClr>
                </a:solidFill>
              </a:rPr>
              <a:t>Cooperation </a:t>
            </a:r>
            <a:br>
              <a:rPr lang="en-US" dirty="0">
                <a:solidFill>
                  <a:schemeClr val="tx1">
                    <a:lumMod val="95000"/>
                    <a:lumOff val="5000"/>
                  </a:schemeClr>
                </a:solidFill>
              </a:rPr>
            </a:br>
            <a:r>
              <a:rPr lang="en-US" dirty="0">
                <a:solidFill>
                  <a:schemeClr val="tx1">
                    <a:lumMod val="95000"/>
                    <a:lumOff val="5000"/>
                  </a:schemeClr>
                </a:solidFill>
              </a:rPr>
              <a:t>Communication </a:t>
            </a:r>
            <a:br>
              <a:rPr lang="en-US" dirty="0">
                <a:solidFill>
                  <a:schemeClr val="tx1">
                    <a:lumMod val="95000"/>
                    <a:lumOff val="5000"/>
                  </a:schemeClr>
                </a:solidFill>
              </a:rPr>
            </a:br>
            <a:r>
              <a:rPr lang="en-US" dirty="0">
                <a:solidFill>
                  <a:schemeClr val="tx1">
                    <a:lumMod val="95000"/>
                    <a:lumOff val="5000"/>
                  </a:schemeClr>
                </a:solidFill>
              </a:rPr>
              <a:t>Collaboration</a:t>
            </a:r>
          </a:p>
        </p:txBody>
      </p:sp>
      <p:sp>
        <p:nvSpPr>
          <p:cNvPr id="7" name="Text Placeholder 1">
            <a:extLst>
              <a:ext uri="{FF2B5EF4-FFF2-40B4-BE49-F238E27FC236}">
                <a16:creationId xmlns:a16="http://schemas.microsoft.com/office/drawing/2014/main" id="{FDB43DFB-DDC8-1D03-0FD7-3B53D918D673}"/>
              </a:ext>
            </a:extLst>
          </p:cNvPr>
          <p:cNvSpPr>
            <a:spLocks noGrp="1"/>
          </p:cNvSpPr>
          <p:nvPr>
            <p:ph type="body" sz="quarter" idx="10"/>
          </p:nvPr>
        </p:nvSpPr>
        <p:spPr/>
        <p:txBody>
          <a:bodyPr/>
          <a:lstStyle/>
          <a:p>
            <a:pPr algn="ctr"/>
            <a:r>
              <a:rPr lang="en-US" sz="3200" b="1" dirty="0"/>
              <a:t>Supporting Early Literacy Development in Young Learners</a:t>
            </a:r>
          </a:p>
          <a:p>
            <a:pPr algn="ctr"/>
            <a:r>
              <a:rPr lang="en-US" dirty="0"/>
              <a:t>Sarah Larson, Rochester Public Schools</a:t>
            </a:r>
          </a:p>
        </p:txBody>
      </p:sp>
    </p:spTree>
    <p:extLst>
      <p:ext uri="{BB962C8B-B14F-4D97-AF65-F5344CB8AC3E}">
        <p14:creationId xmlns:p14="http://schemas.microsoft.com/office/powerpoint/2010/main" val="116753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 name="Title 1">
            <a:extLst>
              <a:ext uri="{FF2B5EF4-FFF2-40B4-BE49-F238E27FC236}">
                <a16:creationId xmlns:a16="http://schemas.microsoft.com/office/drawing/2014/main" id="{5EFC6AF5-BC6F-F1F2-BB06-900618DE993A}"/>
              </a:ext>
            </a:extLst>
          </p:cNvPr>
          <p:cNvSpPr>
            <a:spLocks noGrp="1"/>
          </p:cNvSpPr>
          <p:nvPr>
            <p:ph type="title"/>
          </p:nvPr>
        </p:nvSpPr>
        <p:spPr/>
        <p:txBody>
          <a:bodyPr/>
          <a:lstStyle/>
          <a:p>
            <a:r>
              <a:rPr lang="en-US" dirty="0"/>
              <a:t>Comprehension</a:t>
            </a:r>
          </a:p>
        </p:txBody>
      </p:sp>
      <p:sp>
        <p:nvSpPr>
          <p:cNvPr id="109" name="Google Shape;109;p22"/>
          <p:cNvSpPr txBox="1">
            <a:spLocks noGrp="1"/>
          </p:cNvSpPr>
          <p:nvPr>
            <p:ph type="body" idx="1"/>
          </p:nvPr>
        </p:nvSpPr>
        <p:spPr>
          <a:prstGeom prst="rect">
            <a:avLst/>
          </a:prstGeom>
        </p:spPr>
        <p:txBody>
          <a:bodyPr spcFirstLastPara="1" vert="horz" wrap="square" lIns="121900" tIns="121900" rIns="121900" bIns="121900" rtlCol="0" anchor="t" anchorCtr="0">
            <a:normAutofit lnSpcReduction="10000"/>
          </a:bodyPr>
          <a:lstStyle/>
          <a:p>
            <a:pPr indent="-463115">
              <a:spcBef>
                <a:spcPts val="1600"/>
              </a:spcBef>
              <a:buClr>
                <a:schemeClr val="dk1"/>
              </a:buClr>
              <a:buSzPct val="100000"/>
            </a:pPr>
            <a:r>
              <a:rPr lang="en" b="1" dirty="0"/>
              <a:t>What is Comprehension?</a:t>
            </a:r>
            <a:endParaRPr b="1" dirty="0"/>
          </a:p>
          <a:p>
            <a:pPr lvl="1" indent="-463114">
              <a:buClr>
                <a:schemeClr val="dk1"/>
              </a:buClr>
              <a:buSzPct val="100000"/>
            </a:pPr>
            <a:r>
              <a:rPr lang="en" dirty="0"/>
              <a:t>Comprehension is the ability to understand and interpret what is being read.</a:t>
            </a:r>
            <a:endParaRPr dirty="0"/>
          </a:p>
          <a:p>
            <a:pPr indent="-463115">
              <a:buClr>
                <a:schemeClr val="dk1"/>
              </a:buClr>
              <a:buSzPct val="100000"/>
            </a:pPr>
            <a:r>
              <a:rPr lang="en" b="1" dirty="0"/>
              <a:t>Key Strategies:</a:t>
            </a:r>
            <a:endParaRPr b="1" dirty="0"/>
          </a:p>
          <a:p>
            <a:pPr lvl="1" indent="-463114">
              <a:buClr>
                <a:schemeClr val="dk1"/>
              </a:buClr>
              <a:buSzPct val="100000"/>
            </a:pPr>
            <a:r>
              <a:rPr lang="en" dirty="0"/>
              <a:t>Ask questions before, during, and after reading.</a:t>
            </a:r>
            <a:endParaRPr dirty="0"/>
          </a:p>
          <a:p>
            <a:pPr lvl="1" indent="-463114">
              <a:buClr>
                <a:schemeClr val="dk1"/>
              </a:buClr>
              <a:buSzPct val="100000"/>
            </a:pPr>
            <a:r>
              <a:rPr lang="en" dirty="0"/>
              <a:t>Use graphic organizers to visualize key concepts.</a:t>
            </a:r>
            <a:endParaRPr dirty="0"/>
          </a:p>
          <a:p>
            <a:pPr lvl="1" indent="-463114">
              <a:buClr>
                <a:schemeClr val="dk1"/>
              </a:buClr>
              <a:buSzPct val="100000"/>
            </a:pPr>
            <a:r>
              <a:rPr lang="en" dirty="0"/>
              <a:t>Encourage children to retell stories in their own words.</a:t>
            </a:r>
            <a:endParaRPr dirty="0"/>
          </a:p>
          <a:p>
            <a:pPr indent="-463115">
              <a:buClr>
                <a:schemeClr val="dk1"/>
              </a:buClr>
              <a:buSzPct val="100000"/>
            </a:pPr>
            <a:r>
              <a:rPr lang="en" b="1" dirty="0"/>
              <a:t>Why is it Important?</a:t>
            </a:r>
            <a:endParaRPr b="1" dirty="0"/>
          </a:p>
          <a:p>
            <a:pPr lvl="1" indent="-463114">
              <a:buClr>
                <a:schemeClr val="dk1"/>
              </a:buClr>
              <a:buSzPct val="100000"/>
            </a:pPr>
            <a:r>
              <a:rPr lang="en" dirty="0"/>
              <a:t>Reading comprehension is the ultimate goal of literacy instruction.</a:t>
            </a:r>
            <a:endParaRPr dirty="0"/>
          </a:p>
          <a:p>
            <a:pPr lvl="1" indent="-463114">
              <a:buClr>
                <a:schemeClr val="dk1"/>
              </a:buClr>
              <a:buSzPct val="100000"/>
            </a:pPr>
            <a:r>
              <a:rPr lang="en" dirty="0"/>
              <a:t>Helps children make connections between what they read and their own experiences.</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itle 1">
            <a:extLst>
              <a:ext uri="{FF2B5EF4-FFF2-40B4-BE49-F238E27FC236}">
                <a16:creationId xmlns:a16="http://schemas.microsoft.com/office/drawing/2014/main" id="{E97F0158-2A2E-E3D4-4BE5-E3E47950FE1D}"/>
              </a:ext>
            </a:extLst>
          </p:cNvPr>
          <p:cNvSpPr>
            <a:spLocks noGrp="1"/>
          </p:cNvSpPr>
          <p:nvPr>
            <p:ph type="title"/>
          </p:nvPr>
        </p:nvSpPr>
        <p:spPr/>
        <p:txBody>
          <a:bodyPr/>
          <a:lstStyle/>
          <a:p>
            <a:r>
              <a:rPr lang="en-US" dirty="0"/>
              <a:t>Effective Classroom Practices for Early Literacy</a:t>
            </a:r>
          </a:p>
        </p:txBody>
      </p:sp>
      <p:sp>
        <p:nvSpPr>
          <p:cNvPr id="115" name="Google Shape;115;p23"/>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buClr>
                <a:schemeClr val="dk1"/>
              </a:buClr>
              <a:buSzPct val="57648"/>
              <a:buNone/>
            </a:pPr>
            <a:r>
              <a:rPr lang="en" b="1" dirty="0"/>
              <a:t>Structured Literacy Approach:</a:t>
            </a:r>
            <a:endParaRPr b="1" dirty="0"/>
          </a:p>
          <a:p>
            <a:pPr indent="-454225">
              <a:spcBef>
                <a:spcPts val="1600"/>
              </a:spcBef>
              <a:buClr>
                <a:schemeClr val="dk1"/>
              </a:buClr>
              <a:buSzPct val="100000"/>
            </a:pPr>
            <a:r>
              <a:rPr lang="en" dirty="0"/>
              <a:t>Provide explicit, systematic, and sequential instruction in language components.</a:t>
            </a:r>
            <a:endParaRPr dirty="0"/>
          </a:p>
          <a:p>
            <a:pPr marL="0" indent="0">
              <a:spcBef>
                <a:spcPts val="1600"/>
              </a:spcBef>
              <a:buClr>
                <a:schemeClr val="dk1"/>
              </a:buClr>
              <a:buSzPct val="57648"/>
              <a:buNone/>
            </a:pPr>
            <a:r>
              <a:rPr lang="en" b="1" dirty="0"/>
              <a:t>Interactive and Engaging Activities:</a:t>
            </a:r>
            <a:endParaRPr b="1" dirty="0"/>
          </a:p>
          <a:p>
            <a:pPr indent="-454225">
              <a:spcBef>
                <a:spcPts val="1600"/>
              </a:spcBef>
              <a:buClr>
                <a:schemeClr val="dk1"/>
              </a:buClr>
              <a:buSzPct val="100000"/>
            </a:pPr>
            <a:r>
              <a:rPr lang="en" dirty="0"/>
              <a:t>Use songs, games, and hands-on learning experiences to support literacy skills.</a:t>
            </a:r>
            <a:endParaRPr dirty="0"/>
          </a:p>
          <a:p>
            <a:pPr marL="0" indent="0">
              <a:spcBef>
                <a:spcPts val="1600"/>
              </a:spcBef>
              <a:buClr>
                <a:schemeClr val="dk1"/>
              </a:buClr>
              <a:buSzPct val="57648"/>
              <a:buNone/>
            </a:pPr>
            <a:r>
              <a:rPr lang="en" b="1" dirty="0"/>
              <a:t>Differentiation:</a:t>
            </a:r>
            <a:endParaRPr b="1" dirty="0"/>
          </a:p>
          <a:p>
            <a:pPr indent="-454225">
              <a:spcBef>
                <a:spcPts val="1600"/>
              </a:spcBef>
              <a:buClr>
                <a:schemeClr val="dk1"/>
              </a:buClr>
              <a:buSzPct val="100000"/>
            </a:pPr>
            <a:r>
              <a:rPr lang="en" dirty="0"/>
              <a:t>Tailor instruction to meet the individual needs of learners.</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2" name="Title 1">
            <a:extLst>
              <a:ext uri="{FF2B5EF4-FFF2-40B4-BE49-F238E27FC236}">
                <a16:creationId xmlns:a16="http://schemas.microsoft.com/office/drawing/2014/main" id="{B42D8236-86EA-6915-D8B0-05E9706BC7D1}"/>
              </a:ext>
            </a:extLst>
          </p:cNvPr>
          <p:cNvSpPr>
            <a:spLocks noGrp="1"/>
          </p:cNvSpPr>
          <p:nvPr>
            <p:ph type="title"/>
          </p:nvPr>
        </p:nvSpPr>
        <p:spPr/>
        <p:txBody>
          <a:bodyPr/>
          <a:lstStyle/>
          <a:p>
            <a:r>
              <a:rPr lang="en-US" dirty="0"/>
              <a:t>Predictors of Literacy Achievement</a:t>
            </a:r>
          </a:p>
        </p:txBody>
      </p:sp>
      <p:sp>
        <p:nvSpPr>
          <p:cNvPr id="121" name="Google Shape;121;p24"/>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a:spcBef>
                <a:spcPts val="1600"/>
              </a:spcBef>
            </a:pPr>
            <a:r>
              <a:rPr lang="en" dirty="0">
                <a:sym typeface="Arial"/>
              </a:rPr>
              <a:t>The </a:t>
            </a:r>
            <a:r>
              <a:rPr lang="en" b="1" dirty="0">
                <a:sym typeface="Arial"/>
              </a:rPr>
              <a:t>TWO</a:t>
            </a:r>
            <a:r>
              <a:rPr lang="en" dirty="0">
                <a:sym typeface="Arial"/>
              </a:rPr>
              <a:t> best predictors of literacy achievement from early kindergarten to 2nd grade are:</a:t>
            </a:r>
            <a:endParaRPr dirty="0">
              <a:sym typeface="Arial"/>
            </a:endParaRPr>
          </a:p>
          <a:p>
            <a:r>
              <a:rPr lang="en" b="1" dirty="0">
                <a:sym typeface="Arial"/>
              </a:rPr>
              <a:t>Phoneme awareness </a:t>
            </a:r>
            <a:r>
              <a:rPr lang="en" dirty="0">
                <a:sym typeface="Arial"/>
              </a:rPr>
              <a:t>(sound isolation)</a:t>
            </a:r>
            <a:endParaRPr dirty="0">
              <a:sym typeface="Arial"/>
            </a:endParaRPr>
          </a:p>
          <a:p>
            <a:r>
              <a:rPr lang="en" b="1" dirty="0">
                <a:sym typeface="Arial"/>
              </a:rPr>
              <a:t>Letter-name knowledge</a:t>
            </a:r>
            <a:endParaRPr b="1" dirty="0">
              <a:sym typeface="Arial"/>
            </a:endParaRPr>
          </a:p>
          <a:p>
            <a:pPr marL="152396" indent="0" algn="r">
              <a:buNone/>
            </a:pPr>
            <a:r>
              <a:rPr lang="en" i="1" dirty="0">
                <a:sym typeface="Arial"/>
              </a:rPr>
              <a:t>- (National Reading Panel, 2000; Whitehurst &amp; Lonigan, 2002;</a:t>
            </a:r>
            <a:br>
              <a:rPr lang="en" i="1" dirty="0">
                <a:sym typeface="Arial"/>
              </a:rPr>
            </a:br>
            <a:r>
              <a:rPr lang="en" i="1" dirty="0">
                <a:sym typeface="Arial"/>
              </a:rPr>
              <a:t> National Early Literacy Panel, 2008)</a:t>
            </a:r>
            <a:endParaRPr i="1" dirty="0">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8D5E2EDC-A125-4303-1DF7-8B0F50FB4B86}"/>
              </a:ext>
            </a:extLst>
          </p:cNvPr>
          <p:cNvSpPr>
            <a:spLocks noGrp="1"/>
          </p:cNvSpPr>
          <p:nvPr>
            <p:ph type="title"/>
          </p:nvPr>
        </p:nvSpPr>
        <p:spPr/>
        <p:txBody>
          <a:bodyPr/>
          <a:lstStyle/>
          <a:p>
            <a:r>
              <a:rPr lang="en-US" dirty="0"/>
              <a:t>Predictors of Literacy Achievement, cont.</a:t>
            </a:r>
          </a:p>
        </p:txBody>
      </p:sp>
      <p:sp>
        <p:nvSpPr>
          <p:cNvPr id="127" name="Google Shape;127;p25"/>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buNone/>
            </a:pPr>
            <a:r>
              <a:rPr lang="en" dirty="0"/>
              <a:t>Optimal Benchmark at Pre-K to Kindergarten is:</a:t>
            </a:r>
            <a:endParaRPr dirty="0"/>
          </a:p>
          <a:p>
            <a:pPr>
              <a:spcBef>
                <a:spcPts val="1600"/>
              </a:spcBef>
            </a:pPr>
            <a:r>
              <a:rPr lang="en" dirty="0"/>
              <a:t>18 Uppercase Letter Names</a:t>
            </a:r>
            <a:endParaRPr dirty="0"/>
          </a:p>
          <a:p>
            <a:r>
              <a:rPr lang="en" dirty="0"/>
              <a:t>15 Lowercase letter names</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2" name="Title 1">
            <a:extLst>
              <a:ext uri="{FF2B5EF4-FFF2-40B4-BE49-F238E27FC236}">
                <a16:creationId xmlns:a16="http://schemas.microsoft.com/office/drawing/2014/main" id="{AC6BABD6-4DA3-F109-6859-B0347420DE1A}"/>
              </a:ext>
            </a:extLst>
          </p:cNvPr>
          <p:cNvSpPr>
            <a:spLocks noGrp="1"/>
          </p:cNvSpPr>
          <p:nvPr>
            <p:ph type="title"/>
          </p:nvPr>
        </p:nvSpPr>
        <p:spPr/>
        <p:txBody>
          <a:bodyPr/>
          <a:lstStyle/>
          <a:p>
            <a:r>
              <a:rPr lang="en-US" dirty="0"/>
              <a:t>Moving beyond “The Letter of the Week”</a:t>
            </a:r>
          </a:p>
        </p:txBody>
      </p:sp>
      <p:sp>
        <p:nvSpPr>
          <p:cNvPr id="133" name="Google Shape;133;p26"/>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indent="-498437">
              <a:spcBef>
                <a:spcPts val="1600"/>
              </a:spcBef>
              <a:buSzPct val="100000"/>
              <a:buFont typeface="Arial"/>
              <a:buChar char="●"/>
            </a:pPr>
            <a:r>
              <a:rPr lang="en" dirty="0">
                <a:sym typeface="Arial"/>
              </a:rPr>
              <a:t>Provide a variety of writing surfaces, such as clipboards and personal dry-erase boards, that children can take anywhere, even outside. Model writing for authentic purposes every day.</a:t>
            </a:r>
            <a:endParaRPr dirty="0">
              <a:sym typeface="Arial"/>
            </a:endParaRPr>
          </a:p>
          <a:p>
            <a:pPr indent="-494673">
              <a:spcBef>
                <a:spcPts val="1600"/>
              </a:spcBef>
              <a:buSzPct val="100000"/>
              <a:buFont typeface="Arial"/>
              <a:buChar char="●"/>
            </a:pPr>
            <a:r>
              <a:rPr lang="en" dirty="0">
                <a:sym typeface="Arial"/>
              </a:rPr>
              <a:t>Help children create monthly class books about topics that interest them—from their families to their favorite foods, animals, or toys. They can also create books about letters, numbers, and their favorite words.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2" name="Title 1">
            <a:extLst>
              <a:ext uri="{FF2B5EF4-FFF2-40B4-BE49-F238E27FC236}">
                <a16:creationId xmlns:a16="http://schemas.microsoft.com/office/drawing/2014/main" id="{0896DBA5-F791-19BA-3B12-C38B2DDBA8BC}"/>
              </a:ext>
            </a:extLst>
          </p:cNvPr>
          <p:cNvSpPr>
            <a:spLocks noGrp="1"/>
          </p:cNvSpPr>
          <p:nvPr>
            <p:ph type="title"/>
          </p:nvPr>
        </p:nvSpPr>
        <p:spPr/>
        <p:txBody>
          <a:bodyPr/>
          <a:lstStyle/>
          <a:p>
            <a:r>
              <a:rPr lang="en" dirty="0"/>
              <a:t>Moving beyond “The Letter of the Week”, cont.</a:t>
            </a:r>
            <a:endParaRPr lang="en-US" dirty="0"/>
          </a:p>
        </p:txBody>
      </p:sp>
      <p:sp>
        <p:nvSpPr>
          <p:cNvPr id="139" name="Google Shape;139;p27"/>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indent="-512689">
              <a:spcBef>
                <a:spcPts val="1600"/>
              </a:spcBef>
              <a:buSzPts val="2456"/>
              <a:buFont typeface="Arial"/>
              <a:buChar char="●"/>
            </a:pPr>
            <a:r>
              <a:rPr lang="en" dirty="0">
                <a:sym typeface="Arial"/>
              </a:rPr>
              <a:t>Remember that literacy is everywhere. </a:t>
            </a:r>
            <a:endParaRPr dirty="0">
              <a:sym typeface="Arial"/>
            </a:endParaRPr>
          </a:p>
          <a:p>
            <a:pPr indent="-512689">
              <a:spcBef>
                <a:spcPts val="1600"/>
              </a:spcBef>
              <a:buSzPts val="2456"/>
              <a:buFont typeface="Arial"/>
              <a:buChar char="●"/>
            </a:pPr>
            <a:r>
              <a:rPr lang="en" dirty="0">
                <a:sym typeface="Arial"/>
              </a:rPr>
              <a:t>Children love writing with interesting-colored pens and markers, so provide writing utensils in many different colors, sizes, and even scents or shapes. Not only are they fun to use, but the smooth, fluid feeling of using pens and markers encourages writing.</a:t>
            </a:r>
            <a:endParaRPr dirty="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2" name="Title 1">
            <a:extLst>
              <a:ext uri="{FF2B5EF4-FFF2-40B4-BE49-F238E27FC236}">
                <a16:creationId xmlns:a16="http://schemas.microsoft.com/office/drawing/2014/main" id="{14FB4C27-DCAC-1952-1E61-E42A18300BC7}"/>
              </a:ext>
            </a:extLst>
          </p:cNvPr>
          <p:cNvSpPr>
            <a:spLocks noGrp="1"/>
          </p:cNvSpPr>
          <p:nvPr>
            <p:ph type="title"/>
          </p:nvPr>
        </p:nvSpPr>
        <p:spPr/>
        <p:txBody>
          <a:bodyPr/>
          <a:lstStyle/>
          <a:p>
            <a:r>
              <a:rPr lang="en" dirty="0"/>
              <a:t>The Power of Play</a:t>
            </a:r>
            <a:endParaRPr lang="en-US" dirty="0"/>
          </a:p>
        </p:txBody>
      </p:sp>
      <p:sp>
        <p:nvSpPr>
          <p:cNvPr id="145" name="Google Shape;145;p28"/>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spcBef>
                <a:spcPts val="1067"/>
              </a:spcBef>
              <a:buNone/>
            </a:pPr>
            <a:r>
              <a:rPr lang="en" dirty="0">
                <a:sym typeface="Arial"/>
              </a:rPr>
              <a:t>“Playful learning” helps children make important connections, deepening their background knowledge.</a:t>
            </a:r>
            <a:endParaRPr dirty="0">
              <a:sym typeface="Arial"/>
            </a:endParaRPr>
          </a:p>
          <a:p>
            <a:pPr indent="-474121">
              <a:spcBef>
                <a:spcPts val="800"/>
              </a:spcBef>
              <a:buSzPts val="2000"/>
              <a:buFont typeface="Arial"/>
              <a:buChar char="●"/>
            </a:pPr>
            <a:r>
              <a:rPr lang="en" dirty="0">
                <a:sym typeface="Arial"/>
              </a:rPr>
              <a:t>A key point is that adult intentionality and interaction makes an important difference in young children’s learning</a:t>
            </a:r>
            <a:endParaRPr dirty="0">
              <a:sym typeface="Arial"/>
            </a:endParaRPr>
          </a:p>
          <a:p>
            <a:pPr marL="0" indent="0">
              <a:spcBef>
                <a:spcPts val="1600"/>
              </a:spcBef>
              <a:buNone/>
            </a:pPr>
            <a:r>
              <a:rPr lang="en" dirty="0">
                <a:sym typeface="Arial"/>
              </a:rPr>
              <a:t>An important consideration:</a:t>
            </a:r>
            <a:endParaRPr dirty="0">
              <a:sym typeface="Arial"/>
            </a:endParaRPr>
          </a:p>
          <a:p>
            <a:pPr indent="-474121">
              <a:spcBef>
                <a:spcPts val="1600"/>
              </a:spcBef>
              <a:buSzPts val="2000"/>
              <a:buFont typeface="Arial"/>
              <a:buChar char="●"/>
            </a:pPr>
            <a:r>
              <a:rPr lang="en" dirty="0">
                <a:sym typeface="Arial"/>
              </a:rPr>
              <a:t>How can I include literacy in play-based learning?</a:t>
            </a:r>
            <a:endParaRPr dirty="0">
              <a:sym typeface="Arial"/>
            </a:endParaRPr>
          </a:p>
          <a:p>
            <a:pPr indent="-474121">
              <a:buSzPts val="2000"/>
              <a:buFont typeface="Arial"/>
              <a:buChar char="●"/>
            </a:pPr>
            <a:r>
              <a:rPr lang="en" dirty="0">
                <a:sym typeface="Arial"/>
              </a:rPr>
              <a:t>How can I support literacy development through play props, materials, or activities?</a:t>
            </a:r>
            <a:endParaRPr dirty="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Title 1">
            <a:extLst>
              <a:ext uri="{FF2B5EF4-FFF2-40B4-BE49-F238E27FC236}">
                <a16:creationId xmlns:a16="http://schemas.microsoft.com/office/drawing/2014/main" id="{7470020D-7339-1769-BB04-7CAFA37B51B0}"/>
              </a:ext>
            </a:extLst>
          </p:cNvPr>
          <p:cNvSpPr>
            <a:spLocks noGrp="1"/>
          </p:cNvSpPr>
          <p:nvPr>
            <p:ph type="title"/>
          </p:nvPr>
        </p:nvSpPr>
        <p:spPr/>
        <p:txBody>
          <a:bodyPr/>
          <a:lstStyle/>
          <a:p>
            <a:r>
              <a:rPr lang="en" dirty="0"/>
              <a:t>Literacy Strategies</a:t>
            </a:r>
            <a:endParaRPr lang="en-US" dirty="0"/>
          </a:p>
        </p:txBody>
      </p:sp>
      <p:sp>
        <p:nvSpPr>
          <p:cNvPr id="151" name="Google Shape;151;p29"/>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indent="-524920">
              <a:buSzPts val="2600"/>
              <a:buAutoNum type="arabicPeriod"/>
            </a:pPr>
            <a:r>
              <a:rPr lang="en" dirty="0"/>
              <a:t>Picture Story/Word Story</a:t>
            </a:r>
            <a:endParaRPr dirty="0"/>
          </a:p>
          <a:p>
            <a:pPr indent="-524920">
              <a:buSzPts val="2600"/>
              <a:buAutoNum type="arabicPeriod"/>
            </a:pPr>
            <a:r>
              <a:rPr lang="en" dirty="0"/>
              <a:t>Read-a-Louds</a:t>
            </a:r>
            <a:endParaRPr dirty="0"/>
          </a:p>
          <a:p>
            <a:pPr indent="-524920">
              <a:buSzPts val="2600"/>
              <a:buAutoNum type="arabicPeriod"/>
            </a:pPr>
            <a:r>
              <a:rPr lang="en" dirty="0"/>
              <a:t>Phonemic and Letter Awareness</a:t>
            </a:r>
            <a:endParaRPr dirty="0"/>
          </a:p>
          <a:p>
            <a:pPr indent="-524920">
              <a:buSzPts val="2600"/>
              <a:buAutoNum type="arabicPeriod"/>
            </a:pPr>
            <a:r>
              <a:rPr lang="en" dirty="0"/>
              <a:t>Writing</a:t>
            </a:r>
            <a:endParaRPr dirty="0"/>
          </a:p>
          <a:p>
            <a:pPr indent="-524920">
              <a:buSzPts val="2600"/>
              <a:buAutoNum type="arabicPeriod"/>
            </a:pPr>
            <a:r>
              <a:rPr lang="en" dirty="0"/>
              <a:t>Literacy during Routines</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2" name="Title 1">
            <a:extLst>
              <a:ext uri="{FF2B5EF4-FFF2-40B4-BE49-F238E27FC236}">
                <a16:creationId xmlns:a16="http://schemas.microsoft.com/office/drawing/2014/main" id="{CD37D68B-1252-22D7-2C23-F31CB1A85FE9}"/>
              </a:ext>
            </a:extLst>
          </p:cNvPr>
          <p:cNvSpPr>
            <a:spLocks noGrp="1"/>
          </p:cNvSpPr>
          <p:nvPr>
            <p:ph type="title"/>
          </p:nvPr>
        </p:nvSpPr>
        <p:spPr/>
        <p:txBody>
          <a:bodyPr/>
          <a:lstStyle/>
          <a:p>
            <a:r>
              <a:rPr lang="en-US" dirty="0"/>
              <a:t>Picture Story/Word Story</a:t>
            </a:r>
          </a:p>
        </p:txBody>
      </p:sp>
      <p:sp>
        <p:nvSpPr>
          <p:cNvPr id="157" name="Google Shape;157;p30"/>
          <p:cNvSpPr txBox="1">
            <a:spLocks noGrp="1"/>
          </p:cNvSpPr>
          <p:nvPr>
            <p:ph type="body" idx="1"/>
          </p:nvPr>
        </p:nvSpPr>
        <p:spPr>
          <a:prstGeom prst="rect">
            <a:avLst/>
          </a:prstGeom>
        </p:spPr>
        <p:txBody>
          <a:bodyPr spcFirstLastPara="1" vert="horz" wrap="square" lIns="121900" tIns="121900" rIns="121900" bIns="121900" rtlCol="0" anchor="t" anchorCtr="0">
            <a:normAutofit lnSpcReduction="10000"/>
          </a:bodyPr>
          <a:lstStyle/>
          <a:p>
            <a:pPr marL="0" indent="0">
              <a:buNone/>
            </a:pPr>
            <a:r>
              <a:rPr lang="en" b="1" dirty="0">
                <a:sym typeface="Arial"/>
              </a:rPr>
              <a:t>*Helps children feel comfortable writing at  their own level and reinforces that they are not expected to write like grown ups. </a:t>
            </a:r>
            <a:r>
              <a:rPr lang="en" dirty="0">
                <a:sym typeface="Arial"/>
              </a:rPr>
              <a:t>Think about how many opportunities children have to write within your classroom/day. Intentionally guide in the process of what to write, how to get it on paper, identifying letters to sounds, letter formation, and pencil grip. Model/scaffold. (Two phases above)</a:t>
            </a:r>
            <a:endParaRPr dirty="0">
              <a:sym typeface="Arial"/>
            </a:endParaRPr>
          </a:p>
          <a:p>
            <a:pPr indent="-440256">
              <a:buSzPts val="1600"/>
              <a:buFont typeface="Arial"/>
              <a:buChar char="●"/>
            </a:pPr>
            <a:r>
              <a:rPr lang="en" dirty="0">
                <a:sym typeface="Arial"/>
              </a:rPr>
              <a:t>There are other ways you can present this strategy that doesn’t involve whole group instruction. Ex: Small group and teacher/child activity. </a:t>
            </a:r>
            <a:endParaRPr dirty="0">
              <a:sym typeface="Arial"/>
            </a:endParaRPr>
          </a:p>
          <a:p>
            <a:pPr indent="-440256">
              <a:buSzPts val="1600"/>
              <a:buFont typeface="Arial"/>
              <a:buChar char="●"/>
            </a:pPr>
            <a:r>
              <a:rPr lang="en" dirty="0">
                <a:sym typeface="Arial"/>
              </a:rPr>
              <a:t>Journals are a great way to implement this strategy. </a:t>
            </a:r>
            <a:endParaRPr dirty="0">
              <a:sym typeface="Arial"/>
            </a:endParaRPr>
          </a:p>
          <a:p>
            <a:pPr indent="-440256">
              <a:buSzPts val="1600"/>
              <a:buFont typeface="Arial"/>
              <a:buChar char="●"/>
            </a:pPr>
            <a:r>
              <a:rPr lang="en" dirty="0">
                <a:sym typeface="Arial"/>
              </a:rPr>
              <a:t>Provide writing opportunities (art/literacy, dramatic play; Grocery list)</a:t>
            </a:r>
            <a:endParaRPr dirty="0">
              <a:sym typeface="Arial"/>
            </a:endParaRPr>
          </a:p>
          <a:p>
            <a:pPr indent="-440256">
              <a:buSzPts val="1600"/>
              <a:buFont typeface="Arial"/>
              <a:buChar char="●"/>
            </a:pPr>
            <a:r>
              <a:rPr lang="en" dirty="0">
                <a:sym typeface="Arial"/>
              </a:rPr>
              <a:t>Large chart for question of the day and discussion.</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2" name="Title 1">
            <a:extLst>
              <a:ext uri="{FF2B5EF4-FFF2-40B4-BE49-F238E27FC236}">
                <a16:creationId xmlns:a16="http://schemas.microsoft.com/office/drawing/2014/main" id="{FEBB0554-3D54-1A98-1E73-9DF547161475}"/>
              </a:ext>
            </a:extLst>
          </p:cNvPr>
          <p:cNvSpPr>
            <a:spLocks noGrp="1"/>
          </p:cNvSpPr>
          <p:nvPr>
            <p:ph type="title"/>
          </p:nvPr>
        </p:nvSpPr>
        <p:spPr/>
        <p:txBody>
          <a:bodyPr/>
          <a:lstStyle/>
          <a:p>
            <a:r>
              <a:rPr lang="en-US" sz="3600" dirty="0">
                <a:latin typeface="Calibri" panose="020F0502020204030204" pitchFamily="34" charset="0"/>
                <a:cs typeface="Calibri" panose="020F0502020204030204" pitchFamily="34" charset="0"/>
                <a:sym typeface="Source Code Pro"/>
              </a:rPr>
              <a:t>Picture Story/Word Story, cont.</a:t>
            </a:r>
            <a:endParaRPr lang="en-US" dirty="0"/>
          </a:p>
        </p:txBody>
      </p:sp>
      <p:pic>
        <p:nvPicPr>
          <p:cNvPr id="162" name="Google Shape;162;p31" descr="A wall display of children's pet drawings inspired by What Pet Should I Get? by Dr. Seuss.&#10;Each drawing features a child's interpretation of their ideal pet, with colorful and imaginative artwork."/>
          <p:cNvPicPr preferRelativeResize="0"/>
          <p:nvPr/>
        </p:nvPicPr>
        <p:blipFill>
          <a:blip r:embed="rId3">
            <a:alphaModFix/>
          </a:blip>
          <a:stretch>
            <a:fillRect/>
          </a:stretch>
        </p:blipFill>
        <p:spPr>
          <a:xfrm>
            <a:off x="791667" y="2496065"/>
            <a:ext cx="8475901" cy="37811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2F64-A950-144A-BD3D-2ECDA1DC32BC}"/>
              </a:ext>
            </a:extLst>
          </p:cNvPr>
          <p:cNvSpPr>
            <a:spLocks noGrp="1"/>
          </p:cNvSpPr>
          <p:nvPr>
            <p:ph type="title"/>
          </p:nvPr>
        </p:nvSpPr>
        <p:spPr/>
        <p:txBody>
          <a:bodyPr/>
          <a:lstStyle/>
          <a:p>
            <a:pPr rtl="0">
              <a:buNone/>
            </a:pPr>
            <a:r>
              <a:rPr lang="en-US" dirty="0"/>
              <a:t>Agenda- What to Expect</a:t>
            </a:r>
          </a:p>
        </p:txBody>
      </p:sp>
      <p:sp>
        <p:nvSpPr>
          <p:cNvPr id="4" name="Text Placeholder 3">
            <a:extLst>
              <a:ext uri="{FF2B5EF4-FFF2-40B4-BE49-F238E27FC236}">
                <a16:creationId xmlns:a16="http://schemas.microsoft.com/office/drawing/2014/main" id="{BC6ADF0F-B9D9-7C2F-2B3F-304EAC8BE959}"/>
              </a:ext>
            </a:extLst>
          </p:cNvPr>
          <p:cNvSpPr>
            <a:spLocks noGrp="1"/>
          </p:cNvSpPr>
          <p:nvPr>
            <p:ph type="body" sz="quarter" idx="10"/>
          </p:nvPr>
        </p:nvSpPr>
        <p:spPr>
          <a:prstGeom prst="rect">
            <a:avLst/>
          </a:prstGeom>
        </p:spPr>
        <p:txBody>
          <a:bodyPr/>
          <a:lstStyle/>
          <a:p>
            <a:pPr rtl="0" fontAlgn="base">
              <a:buFont typeface="Arial" panose="020B0604020202020204" pitchFamily="34" charset="0"/>
              <a:buChar char="•"/>
            </a:pPr>
            <a:r>
              <a:rPr lang="en-US" dirty="0"/>
              <a:t>Key Principles of  LETRS</a:t>
            </a:r>
          </a:p>
          <a:p>
            <a:pPr rtl="0" fontAlgn="base">
              <a:buFont typeface="Arial" panose="020B0604020202020204" pitchFamily="34" charset="0"/>
              <a:buChar char="•"/>
            </a:pPr>
            <a:r>
              <a:rPr lang="en-US" dirty="0"/>
              <a:t>Effective Classroom Practices for Early Literacy</a:t>
            </a:r>
          </a:p>
          <a:p>
            <a:pPr rtl="0" fontAlgn="base">
              <a:buFont typeface="Arial" panose="020B0604020202020204" pitchFamily="34" charset="0"/>
              <a:buChar char="•"/>
            </a:pPr>
            <a:r>
              <a:rPr lang="en-US" dirty="0"/>
              <a:t>Predictors of Literacy Achievement</a:t>
            </a:r>
          </a:p>
          <a:p>
            <a:pPr rtl="0" fontAlgn="base">
              <a:buFont typeface="Arial" panose="020B0604020202020204" pitchFamily="34" charset="0"/>
              <a:buChar char="•"/>
            </a:pPr>
            <a:r>
              <a:rPr lang="en-US" dirty="0"/>
              <a:t>Moving beyond “The Letter of the Week”</a:t>
            </a:r>
          </a:p>
          <a:p>
            <a:pPr rtl="0" fontAlgn="base">
              <a:buFont typeface="Arial" panose="020B0604020202020204" pitchFamily="34" charset="0"/>
              <a:buChar char="•"/>
            </a:pPr>
            <a:r>
              <a:rPr lang="en-US" dirty="0"/>
              <a:t>The Power of Play- Literacy Examples</a:t>
            </a:r>
          </a:p>
          <a:p>
            <a:pPr rtl="0" fontAlgn="base">
              <a:buFont typeface="Arial" panose="020B0604020202020204" pitchFamily="34" charset="0"/>
              <a:buChar char="•"/>
            </a:pPr>
            <a:r>
              <a:rPr lang="en-US" dirty="0"/>
              <a:t>“Real Life” Examples of Literacy Strategies</a:t>
            </a:r>
          </a:p>
          <a:p>
            <a:pPr rtl="0" fontAlgn="base">
              <a:buFont typeface="Arial" panose="020B0604020202020204" pitchFamily="34" charset="0"/>
              <a:buChar char="•"/>
            </a:pPr>
            <a:r>
              <a:rPr lang="en-US" dirty="0"/>
              <a:t>Incidental Literacy- “Literacy on the Fly”</a:t>
            </a:r>
          </a:p>
          <a:p>
            <a:pPr rtl="0" fontAlgn="base">
              <a:spcAft>
                <a:spcPts val="1200"/>
              </a:spcAft>
              <a:buFont typeface="Arial" panose="020B0604020202020204" pitchFamily="34" charset="0"/>
              <a:buChar char="•"/>
            </a:pPr>
            <a:r>
              <a:rPr lang="en-US" dirty="0"/>
              <a:t>Print Rich Environment</a:t>
            </a:r>
          </a:p>
        </p:txBody>
      </p:sp>
    </p:spTree>
    <p:extLst>
      <p:ext uri="{BB962C8B-B14F-4D97-AF65-F5344CB8AC3E}">
        <p14:creationId xmlns:p14="http://schemas.microsoft.com/office/powerpoint/2010/main" val="2733567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51E39CF7-8EF5-7BA4-75CA-CF134424BEF1}"/>
              </a:ext>
            </a:extLst>
          </p:cNvPr>
          <p:cNvSpPr>
            <a:spLocks noGrp="1"/>
          </p:cNvSpPr>
          <p:nvPr>
            <p:ph type="title"/>
          </p:nvPr>
        </p:nvSpPr>
        <p:spPr/>
        <p:txBody>
          <a:bodyPr/>
          <a:lstStyle/>
          <a:p>
            <a:r>
              <a:rPr lang="en-US" dirty="0"/>
              <a:t>Student Example</a:t>
            </a:r>
          </a:p>
        </p:txBody>
      </p:sp>
      <p:pic>
        <p:nvPicPr>
          <p:cNvPr id="169" name="Google Shape;169;p32" descr="A child's drawing of crabs, featuring abstract red and orange lines representing the animals. The word &quot;CRAB&quot; is labeled with an arrow pointing to the top drawing. The artwork includes scribbled lines and shapes, with text at the bottom reading &quot;ORANGE, YELLOW, BLUE, GREEN CRABS&quot; and signed &quot;RADGAR 1/15/25&quot;."/>
          <p:cNvPicPr preferRelativeResize="0"/>
          <p:nvPr/>
        </p:nvPicPr>
        <p:blipFill>
          <a:blip r:embed="rId3">
            <a:alphaModFix/>
          </a:blip>
          <a:stretch>
            <a:fillRect/>
          </a:stretch>
        </p:blipFill>
        <p:spPr>
          <a:xfrm>
            <a:off x="638633" y="2421925"/>
            <a:ext cx="3602680" cy="3880022"/>
          </a:xfrm>
          <a:prstGeom prst="rect">
            <a:avLst/>
          </a:prstGeom>
          <a:noFill/>
          <a:ln>
            <a:noFill/>
          </a:ln>
        </p:spPr>
      </p:pic>
      <p:pic>
        <p:nvPicPr>
          <p:cNvPr id="168" name="Google Shape;168;p32" descr="A child’s colorful drawing labeled “This is a doggy,” featuring abstract pink, green, and orange shapes and dots. Labeled elements include “DOG,” “HOT DOG,” and “CUPCAKE,” pointing to different parts of the artwork. The drawing is signed “SKYLA 1/13/25” at the bottom.&#10;&#10;&#10;&#10;&#10;&#10;&#10;"/>
          <p:cNvPicPr preferRelativeResize="0"/>
          <p:nvPr/>
        </p:nvPicPr>
        <p:blipFill>
          <a:blip r:embed="rId4">
            <a:alphaModFix/>
          </a:blip>
          <a:stretch>
            <a:fillRect/>
          </a:stretch>
        </p:blipFill>
        <p:spPr>
          <a:xfrm>
            <a:off x="8425659" y="2421925"/>
            <a:ext cx="2789491" cy="388002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2" name="Title 1">
            <a:extLst>
              <a:ext uri="{FF2B5EF4-FFF2-40B4-BE49-F238E27FC236}">
                <a16:creationId xmlns:a16="http://schemas.microsoft.com/office/drawing/2014/main" id="{E3BF22DF-8841-8C6C-67C6-7F60465714D6}"/>
              </a:ext>
            </a:extLst>
          </p:cNvPr>
          <p:cNvSpPr>
            <a:spLocks noGrp="1"/>
          </p:cNvSpPr>
          <p:nvPr>
            <p:ph type="title"/>
          </p:nvPr>
        </p:nvSpPr>
        <p:spPr/>
        <p:txBody>
          <a:bodyPr/>
          <a:lstStyle/>
          <a:p>
            <a:r>
              <a:rPr lang="en-US" dirty="0"/>
              <a:t>Student Example, cont.</a:t>
            </a:r>
          </a:p>
        </p:txBody>
      </p:sp>
      <p:pic>
        <p:nvPicPr>
          <p:cNvPr id="174" name="Google Shape;174;p33" descr="A child's drawing featuring a figure labeled &quot;IGRA&quot; next to a cat labeled &quot;CAT.&quot; The artwork includes green squiggles and shapes, with handwritten text: &quot;My Mommy and Daddy made me breakfast&quot; and &quot;And I love my cat and chickens.&quot; The drawing is signed “IGRA 1/15/25” at the bottom.&#10;&#10;&#10;&#10;&#10;&#10;&#10;"/>
          <p:cNvPicPr preferRelativeResize="0"/>
          <p:nvPr/>
        </p:nvPicPr>
        <p:blipFill>
          <a:blip r:embed="rId3">
            <a:alphaModFix/>
          </a:blip>
          <a:stretch>
            <a:fillRect/>
          </a:stretch>
        </p:blipFill>
        <p:spPr>
          <a:xfrm>
            <a:off x="890457" y="2471351"/>
            <a:ext cx="3580334" cy="3756454"/>
          </a:xfrm>
          <a:prstGeom prst="rect">
            <a:avLst/>
          </a:prstGeom>
          <a:noFill/>
          <a:ln>
            <a:noFill/>
          </a:ln>
        </p:spPr>
      </p:pic>
      <p:pic>
        <p:nvPicPr>
          <p:cNvPr id="175" name="Google Shape;175;p33" descr="A child’s drawing in red marker showing a stick figure labeled “BRIAR” next to a house-like shape with a small cat inside, labeled “CAT.” Below the drawing, it says “I W . G . A C T.” with the caption “I WOULD GET A CAT.” The artwork is signed “BRIAR G. 1/15/25.”&#10;&#10;&#10;&#10;&#10;&#10;&#10;"/>
          <p:cNvPicPr preferRelativeResize="0"/>
          <p:nvPr/>
        </p:nvPicPr>
        <p:blipFill>
          <a:blip r:embed="rId4">
            <a:alphaModFix/>
          </a:blip>
          <a:stretch>
            <a:fillRect/>
          </a:stretch>
        </p:blipFill>
        <p:spPr>
          <a:xfrm>
            <a:off x="7973753" y="2471351"/>
            <a:ext cx="3580334" cy="375645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4"/>
          <p:cNvSpPr txBox="1">
            <a:spLocks noGrp="1"/>
          </p:cNvSpPr>
          <p:nvPr>
            <p:ph type="title"/>
          </p:nvPr>
        </p:nvSpPr>
        <p:spPr>
          <a:xfrm>
            <a:off x="415600" y="1384199"/>
            <a:ext cx="11360800" cy="763600"/>
          </a:xfrm>
          <a:prstGeom prst="rect">
            <a:avLst/>
          </a:prstGeom>
        </p:spPr>
        <p:txBody>
          <a:bodyPr spcFirstLastPara="1" vert="horz" wrap="square" lIns="121900" tIns="121900" rIns="121900" bIns="121900" rtlCol="0" anchor="t" anchorCtr="0">
            <a:normAutofit/>
          </a:bodyPr>
          <a:lstStyle/>
          <a:p>
            <a:r>
              <a:rPr lang="en" dirty="0"/>
              <a:t>Read-A- Louds</a:t>
            </a:r>
            <a:endParaRPr dirty="0"/>
          </a:p>
        </p:txBody>
      </p:sp>
      <p:sp>
        <p:nvSpPr>
          <p:cNvPr id="181" name="Google Shape;181;p34"/>
          <p:cNvSpPr txBox="1">
            <a:spLocks noGrp="1"/>
          </p:cNvSpPr>
          <p:nvPr>
            <p:ph type="body" idx="1"/>
          </p:nvPr>
        </p:nvSpPr>
        <p:spPr>
          <a:xfrm>
            <a:off x="415600" y="2372497"/>
            <a:ext cx="11360800" cy="3719336"/>
          </a:xfrm>
          <a:prstGeom prst="rect">
            <a:avLst/>
          </a:prstGeom>
        </p:spPr>
        <p:txBody>
          <a:bodyPr spcFirstLastPara="1" vert="horz" wrap="square" lIns="121900" tIns="121900" rIns="121900" bIns="121900" rtlCol="0" anchor="t" anchorCtr="0">
            <a:normAutofit/>
          </a:bodyPr>
          <a:lstStyle/>
          <a:p>
            <a:pPr marL="0" indent="0">
              <a:buNone/>
            </a:pPr>
            <a:r>
              <a:rPr lang="en" b="1" dirty="0">
                <a:sym typeface="Arial"/>
              </a:rPr>
              <a:t>Read A Loud: </a:t>
            </a:r>
            <a:endParaRPr b="1" dirty="0">
              <a:sym typeface="Arial"/>
            </a:endParaRPr>
          </a:p>
          <a:p>
            <a:pPr indent="-474121">
              <a:buSzPts val="2000"/>
              <a:buFont typeface="Arial"/>
              <a:buChar char="●"/>
            </a:pPr>
            <a:r>
              <a:rPr lang="en" dirty="0">
                <a:sym typeface="Arial"/>
              </a:rPr>
              <a:t>Repeated Reading Plan- How to implement- Pg. 80* -84</a:t>
            </a:r>
            <a:endParaRPr dirty="0">
              <a:sym typeface="Arial"/>
            </a:endParaRPr>
          </a:p>
          <a:p>
            <a:pPr indent="-474121">
              <a:buSzPts val="2000"/>
              <a:buFont typeface="Arial"/>
              <a:buChar char="●"/>
            </a:pPr>
            <a:r>
              <a:rPr lang="en" dirty="0">
                <a:sym typeface="Arial"/>
              </a:rPr>
              <a:t>Intentional plan for repeated reading</a:t>
            </a:r>
            <a:endParaRPr dirty="0">
              <a:sym typeface="Arial"/>
            </a:endParaRPr>
          </a:p>
          <a:p>
            <a:pPr indent="-474121">
              <a:buSzPts val="2000"/>
              <a:buFont typeface="Arial"/>
              <a:buChar char="●"/>
            </a:pPr>
            <a:r>
              <a:rPr lang="en" dirty="0">
                <a:sym typeface="Arial"/>
              </a:rPr>
              <a:t>Fun ways to do read </a:t>
            </a:r>
            <a:r>
              <a:rPr lang="en" dirty="0" err="1">
                <a:sym typeface="Arial"/>
              </a:rPr>
              <a:t>alouds</a:t>
            </a:r>
            <a:r>
              <a:rPr lang="en" dirty="0">
                <a:sym typeface="Arial"/>
              </a:rPr>
              <a:t>: Wear fun reading glasses! There is value in creating excitement about read aloud!</a:t>
            </a:r>
            <a:endParaRPr dirty="0">
              <a:sym typeface="Arial"/>
            </a:endParaRPr>
          </a:p>
          <a:p>
            <a:pPr indent="-474121">
              <a:buSzPts val="2000"/>
              <a:buFont typeface="Arial"/>
              <a:buChar char="●"/>
            </a:pPr>
            <a:r>
              <a:rPr lang="en" dirty="0">
                <a:sym typeface="Arial"/>
              </a:rPr>
              <a:t>Interactive Story book routines</a:t>
            </a:r>
            <a:endParaRPr dirty="0">
              <a:sym typeface="Arial"/>
            </a:endParaRPr>
          </a:p>
          <a:p>
            <a:pPr indent="-474121">
              <a:buSzPts val="2000"/>
              <a:buFont typeface="Arial"/>
              <a:buChar char="●"/>
            </a:pPr>
            <a:r>
              <a:rPr lang="en" dirty="0">
                <a:sym typeface="Arial"/>
              </a:rPr>
              <a:t>Extension activity: Story Walk</a:t>
            </a:r>
            <a:endParaRPr dirty="0">
              <a:sym typeface="Arial"/>
            </a:endParaRPr>
          </a:p>
          <a:p>
            <a:pPr indent="-474121">
              <a:buSzPts val="2000"/>
              <a:buFont typeface="Arial"/>
              <a:buChar char="●"/>
            </a:pPr>
            <a:r>
              <a:rPr lang="en" dirty="0">
                <a:sym typeface="Arial"/>
              </a:rPr>
              <a:t>Book Discussion Cards for Creative Curriculum</a:t>
            </a:r>
            <a:endParaRPr dirty="0">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2" name="Title 1">
            <a:extLst>
              <a:ext uri="{FF2B5EF4-FFF2-40B4-BE49-F238E27FC236}">
                <a16:creationId xmlns:a16="http://schemas.microsoft.com/office/drawing/2014/main" id="{79F0BB84-DE97-B64F-D71E-C619E4AD895E}"/>
              </a:ext>
            </a:extLst>
          </p:cNvPr>
          <p:cNvSpPr>
            <a:spLocks noGrp="1"/>
          </p:cNvSpPr>
          <p:nvPr>
            <p:ph type="title"/>
          </p:nvPr>
        </p:nvSpPr>
        <p:spPr>
          <a:xfrm>
            <a:off x="612489" y="1170639"/>
            <a:ext cx="10978994" cy="536242"/>
          </a:xfrm>
        </p:spPr>
        <p:txBody>
          <a:bodyPr/>
          <a:lstStyle/>
          <a:p>
            <a:r>
              <a:rPr lang="en-US" sz="3600" dirty="0">
                <a:sym typeface="Source Code Pro"/>
              </a:rPr>
              <a:t>Read-A-Loud Modifications and Accessibility</a:t>
            </a:r>
            <a:endParaRPr lang="en-US" dirty="0"/>
          </a:p>
        </p:txBody>
      </p:sp>
      <p:pic>
        <p:nvPicPr>
          <p:cNvPr id="187" name="Google Shape;187;p35" descr="A teacher reads a colorful picture book to a group of young children seated on the floor in a classroom. The book is also projected on the whiteboard behind the teacher using an overhead projector. The classroom has educational materials and posters on the walls.&#10;&#10;&#10;&#10;&#10;&#10;&#10;"/>
          <p:cNvPicPr preferRelativeResize="0"/>
          <p:nvPr/>
        </p:nvPicPr>
        <p:blipFill>
          <a:blip r:embed="rId3">
            <a:alphaModFix/>
          </a:blip>
          <a:stretch>
            <a:fillRect/>
          </a:stretch>
        </p:blipFill>
        <p:spPr>
          <a:xfrm>
            <a:off x="940152" y="1952368"/>
            <a:ext cx="3798488" cy="4300151"/>
          </a:xfrm>
          <a:prstGeom prst="rect">
            <a:avLst/>
          </a:prstGeom>
          <a:noFill/>
          <a:ln>
            <a:noFill/>
          </a:ln>
        </p:spPr>
      </p:pic>
      <p:pic>
        <p:nvPicPr>
          <p:cNvPr id="186" name="Google Shape;186;p35" descr="A young child in a white outfit sits cross-legged on a carpeted floor reading a colorful picture book. The open pages show cartoon-style illustrations of buildings at night and during the day. A pink star marker is visible on the floor nearby."/>
          <p:cNvPicPr preferRelativeResize="0"/>
          <p:nvPr/>
        </p:nvPicPr>
        <p:blipFill>
          <a:blip r:embed="rId4">
            <a:alphaModFix/>
          </a:blip>
          <a:stretch>
            <a:fillRect/>
          </a:stretch>
        </p:blipFill>
        <p:spPr>
          <a:xfrm>
            <a:off x="8822724" y="1952368"/>
            <a:ext cx="2756787" cy="43001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2" name="Title 1">
            <a:extLst>
              <a:ext uri="{FF2B5EF4-FFF2-40B4-BE49-F238E27FC236}">
                <a16:creationId xmlns:a16="http://schemas.microsoft.com/office/drawing/2014/main" id="{66C00848-A4FB-756B-F1D2-B6B14B584B3D}"/>
              </a:ext>
            </a:extLst>
          </p:cNvPr>
          <p:cNvSpPr>
            <a:spLocks noGrp="1"/>
          </p:cNvSpPr>
          <p:nvPr>
            <p:ph type="title"/>
          </p:nvPr>
        </p:nvSpPr>
        <p:spPr>
          <a:xfrm>
            <a:off x="3805881" y="1185720"/>
            <a:ext cx="8008024" cy="1181100"/>
          </a:xfrm>
        </p:spPr>
        <p:txBody>
          <a:bodyPr/>
          <a:lstStyle/>
          <a:p>
            <a:r>
              <a:rPr lang="en-US" sz="3600" dirty="0">
                <a:sym typeface="Source Code Pro"/>
              </a:rPr>
              <a:t>Using Props to Boost Engagement</a:t>
            </a:r>
            <a:endParaRPr lang="en-US" dirty="0"/>
          </a:p>
        </p:txBody>
      </p:sp>
      <p:pic>
        <p:nvPicPr>
          <p:cNvPr id="193" name="Google Shape;193;p36" descr="A smiling woman wearing fun ice cream cone glasses holds up a copy of the book Tacky the Penguin by Helen Lester, illustrated by Lynn Munsinger. The book is shown upside down. She is wearing a dark shirt with colorful flowers and the phrase &quot;CELEBRATE MINDS OF ALL KINDS.&quot;&#10;&#10;&#10;&#10;&#10;&#10;&#10;"/>
          <p:cNvPicPr preferRelativeResize="0"/>
          <p:nvPr/>
        </p:nvPicPr>
        <p:blipFill>
          <a:blip r:embed="rId3">
            <a:alphaModFix/>
          </a:blip>
          <a:stretch>
            <a:fillRect/>
          </a:stretch>
        </p:blipFill>
        <p:spPr>
          <a:xfrm>
            <a:off x="701134" y="1359243"/>
            <a:ext cx="2882325" cy="49179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3" name="Title 2">
            <a:extLst>
              <a:ext uri="{FF2B5EF4-FFF2-40B4-BE49-F238E27FC236}">
                <a16:creationId xmlns:a16="http://schemas.microsoft.com/office/drawing/2014/main" id="{277ACDFC-717D-0045-2DB8-3C880BA2D65C}"/>
              </a:ext>
            </a:extLst>
          </p:cNvPr>
          <p:cNvSpPr>
            <a:spLocks noGrp="1"/>
          </p:cNvSpPr>
          <p:nvPr>
            <p:ph type="title"/>
          </p:nvPr>
        </p:nvSpPr>
        <p:spPr>
          <a:xfrm>
            <a:off x="609600" y="1241014"/>
            <a:ext cx="11166800" cy="1142908"/>
          </a:xfrm>
        </p:spPr>
        <p:txBody>
          <a:bodyPr/>
          <a:lstStyle/>
          <a:p>
            <a:r>
              <a:rPr lang="en-US" dirty="0"/>
              <a:t>Phonemic Awareness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8" descr="A sorting activity setup with small plastic cups on an orange tray, each containing various picture cards. Next to the tray is a clear container labeled &quot;Alphabet Fun Dough Stampers.&quot; In front of the tray are a green and a red sheet of paper, each with picture cards placed on them, including images of a bike, sailboat, banana, hat, and pig.&#10;"/>
          <p:cNvPicPr preferRelativeResize="0"/>
          <p:nvPr/>
        </p:nvPicPr>
        <p:blipFill>
          <a:blip r:embed="rId3">
            <a:alphaModFix/>
          </a:blip>
          <a:stretch>
            <a:fillRect/>
          </a:stretch>
        </p:blipFill>
        <p:spPr>
          <a:xfrm>
            <a:off x="2557100" y="2331282"/>
            <a:ext cx="7077800" cy="3761429"/>
          </a:xfrm>
          <a:prstGeom prst="rect">
            <a:avLst/>
          </a:prstGeom>
          <a:noFill/>
          <a:ln>
            <a:noFill/>
          </a:ln>
        </p:spPr>
      </p:pic>
      <p:sp>
        <p:nvSpPr>
          <p:cNvPr id="2" name="Title 1">
            <a:extLst>
              <a:ext uri="{FF2B5EF4-FFF2-40B4-BE49-F238E27FC236}">
                <a16:creationId xmlns:a16="http://schemas.microsoft.com/office/drawing/2014/main" id="{7F368730-3029-7BC6-39F1-735C630A61A1}"/>
              </a:ext>
            </a:extLst>
          </p:cNvPr>
          <p:cNvSpPr>
            <a:spLocks noGrp="1"/>
          </p:cNvSpPr>
          <p:nvPr>
            <p:ph type="title"/>
          </p:nvPr>
        </p:nvSpPr>
        <p:spPr/>
        <p:txBody>
          <a:bodyPr/>
          <a:lstStyle/>
          <a:p>
            <a:r>
              <a:rPr lang="en-US" sz="3600" dirty="0">
                <a:sym typeface="Source Code Pro"/>
              </a:rPr>
              <a:t>Initial Sound Activity</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 name="Title 1" descr="&#10;A sensory alphabet activity featuring three soft fabric pouches labeled &quot;Aa,&quot; &quot;Cc,&quot; and &quot;Jj,&quot; each with a clear window showing small objects inside that start with the corresponding letter. Wooden alphabet blocks labeled &quot;A,&quot; &quot;C,&quot; &quot;J,&quot; &quot;V,&quot; &quot;F,&quot; and &quot;Q&quot; are placed around the pouches, with some inside a red drawstring bag at the top. The setup is on a black surface.&#10;&#10;">
            <a:extLst>
              <a:ext uri="{FF2B5EF4-FFF2-40B4-BE49-F238E27FC236}">
                <a16:creationId xmlns:a16="http://schemas.microsoft.com/office/drawing/2014/main" id="{050A7338-F77F-4398-E0C0-740B0ACCCFA7}"/>
              </a:ext>
            </a:extLst>
          </p:cNvPr>
          <p:cNvSpPr>
            <a:spLocks noGrp="1"/>
          </p:cNvSpPr>
          <p:nvPr>
            <p:ph type="title"/>
          </p:nvPr>
        </p:nvSpPr>
        <p:spPr/>
        <p:txBody>
          <a:bodyPr/>
          <a:lstStyle/>
          <a:p>
            <a:r>
              <a:rPr lang="en-US" dirty="0">
                <a:sym typeface="Source Code Pro"/>
              </a:rPr>
              <a:t>Mystery bag: Letter Matching</a:t>
            </a:r>
            <a:endParaRPr lang="en-US" dirty="0"/>
          </a:p>
        </p:txBody>
      </p:sp>
      <p:pic>
        <p:nvPicPr>
          <p:cNvPr id="211" name="Google Shape;211;p39" descr="4 mystery bags "/>
          <p:cNvPicPr preferRelativeResize="0"/>
          <p:nvPr/>
        </p:nvPicPr>
        <p:blipFill>
          <a:blip r:embed="rId3">
            <a:alphaModFix/>
          </a:blip>
          <a:stretch>
            <a:fillRect/>
          </a:stretch>
        </p:blipFill>
        <p:spPr>
          <a:xfrm>
            <a:off x="2172301" y="2372497"/>
            <a:ext cx="7144694" cy="386683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0"/>
          <p:cNvSpPr txBox="1">
            <a:spLocks noGrp="1"/>
          </p:cNvSpPr>
          <p:nvPr>
            <p:ph type="ctrTitle"/>
          </p:nvPr>
        </p:nvSpPr>
        <p:spPr>
          <a:prstGeom prst="rect">
            <a:avLst/>
          </a:prstGeom>
        </p:spPr>
        <p:txBody>
          <a:bodyPr spcFirstLastPara="1" vert="horz" wrap="square" lIns="121900" tIns="121900" rIns="121900" bIns="121900" rtlCol="0" anchor="t" anchorCtr="0">
            <a:normAutofit/>
          </a:bodyPr>
          <a:lstStyle/>
          <a:p>
            <a:r>
              <a:rPr lang="en" dirty="0"/>
              <a:t>Letter Awareness</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 name="Title 1">
            <a:extLst>
              <a:ext uri="{FF2B5EF4-FFF2-40B4-BE49-F238E27FC236}">
                <a16:creationId xmlns:a16="http://schemas.microsoft.com/office/drawing/2014/main" id="{1D4F95C5-6BE2-F0B5-BF17-F0C7F5E7053A}"/>
              </a:ext>
            </a:extLst>
          </p:cNvPr>
          <p:cNvSpPr>
            <a:spLocks noGrp="1"/>
          </p:cNvSpPr>
          <p:nvPr>
            <p:ph type="title"/>
          </p:nvPr>
        </p:nvSpPr>
        <p:spPr/>
        <p:txBody>
          <a:bodyPr/>
          <a:lstStyle/>
          <a:p>
            <a:r>
              <a:rPr lang="en-US" dirty="0">
                <a:sym typeface="Source Code Pro"/>
              </a:rPr>
              <a:t>Independent Work: Letter Matching</a:t>
            </a:r>
            <a:endParaRPr lang="en-US" dirty="0"/>
          </a:p>
        </p:txBody>
      </p:sp>
      <p:pic>
        <p:nvPicPr>
          <p:cNvPr id="223" name="Google Shape;223;p41" descr="A name-building activity for the name “ELIJAH” using individual laminated letter cards placed on a lined sheet with a yellow polka-dotted strip. Below the name, a single letter card “J” is positioned in a horizontal slot, possibly for matching or sequencing. The setup is on a wooden table."/>
          <p:cNvPicPr preferRelativeResize="0"/>
          <p:nvPr/>
        </p:nvPicPr>
        <p:blipFill>
          <a:blip r:embed="rId3">
            <a:alphaModFix/>
          </a:blip>
          <a:stretch>
            <a:fillRect/>
          </a:stretch>
        </p:blipFill>
        <p:spPr>
          <a:xfrm>
            <a:off x="882234" y="2324099"/>
            <a:ext cx="3022501" cy="3923304"/>
          </a:xfrm>
          <a:prstGeom prst="rect">
            <a:avLst/>
          </a:prstGeom>
          <a:noFill/>
          <a:ln>
            <a:noFill/>
          </a:ln>
        </p:spPr>
      </p:pic>
      <p:pic>
        <p:nvPicPr>
          <p:cNvPr id="224" name="Google Shape;224;p41" descr="A hands-on name-building activity for the name “Elijah,” using laminated letter cards placed on a yellow polka-dotted strip with handwriting lines. The letters &quot;E,&quot; &quot;l,&quot; &quot;i,&quot; &quot;j,&quot; &quot;a,&quot; and &quot;h&quot; are arranged above the strip, and two extra letters, “j” and “h,” are placed below in a separate section, possibly for matching or sequencing practice. The setup is on a wooden surface."/>
          <p:cNvPicPr preferRelativeResize="0"/>
          <p:nvPr/>
        </p:nvPicPr>
        <p:blipFill>
          <a:blip r:embed="rId4">
            <a:alphaModFix/>
          </a:blip>
          <a:stretch>
            <a:fillRect/>
          </a:stretch>
        </p:blipFill>
        <p:spPr>
          <a:xfrm>
            <a:off x="8031892" y="2324099"/>
            <a:ext cx="3481114" cy="39233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F160B-52A0-0066-14B8-4CA999F2BA12}"/>
              </a:ext>
            </a:extLst>
          </p:cNvPr>
          <p:cNvSpPr>
            <a:spLocks noGrp="1"/>
          </p:cNvSpPr>
          <p:nvPr>
            <p:ph type="title"/>
          </p:nvPr>
        </p:nvSpPr>
        <p:spPr/>
        <p:txBody>
          <a:bodyPr/>
          <a:lstStyle/>
          <a:p>
            <a:pPr rtl="0"/>
            <a:r>
              <a:rPr lang="en-US" dirty="0"/>
              <a:t>What is LETRS?</a:t>
            </a:r>
          </a:p>
        </p:txBody>
      </p:sp>
      <p:sp>
        <p:nvSpPr>
          <p:cNvPr id="3" name="Text Placeholder 2">
            <a:extLst>
              <a:ext uri="{FF2B5EF4-FFF2-40B4-BE49-F238E27FC236}">
                <a16:creationId xmlns:a16="http://schemas.microsoft.com/office/drawing/2014/main" id="{2C845C11-9DCD-ABBD-E43E-7F3C0FFD0203}"/>
              </a:ext>
            </a:extLst>
          </p:cNvPr>
          <p:cNvSpPr>
            <a:spLocks noGrp="1"/>
          </p:cNvSpPr>
          <p:nvPr>
            <p:ph type="body" sz="quarter" idx="10"/>
          </p:nvPr>
        </p:nvSpPr>
        <p:spPr/>
        <p:txBody>
          <a:bodyPr/>
          <a:lstStyle/>
          <a:p>
            <a:pPr>
              <a:spcAft>
                <a:spcPts val="1200"/>
              </a:spcAft>
            </a:pPr>
            <a:r>
              <a:rPr lang="en-US" dirty="0"/>
              <a:t>LETRS stands for Language Essentials for Teachers of Reading and Spelling.</a:t>
            </a:r>
          </a:p>
          <a:p>
            <a:pPr>
              <a:spcAft>
                <a:spcPts val="1200"/>
              </a:spcAft>
            </a:pPr>
            <a:r>
              <a:rPr lang="en-US" dirty="0"/>
              <a:t>It provides evidence-based strategies for teaching reading, writing, and spelling in early childhood.</a:t>
            </a:r>
          </a:p>
          <a:p>
            <a:pPr>
              <a:spcAft>
                <a:spcPts val="1200"/>
              </a:spcAft>
            </a:pPr>
            <a:r>
              <a:rPr lang="en-US" dirty="0"/>
              <a:t>The program emphasizes understanding the structure of language, its impact on literacy, and how teachers can support young learners.</a:t>
            </a:r>
          </a:p>
        </p:txBody>
      </p:sp>
    </p:spTree>
    <p:extLst>
      <p:ext uri="{BB962C8B-B14F-4D97-AF65-F5344CB8AC3E}">
        <p14:creationId xmlns:p14="http://schemas.microsoft.com/office/powerpoint/2010/main" val="2453146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 name="Title 1">
            <a:extLst>
              <a:ext uri="{FF2B5EF4-FFF2-40B4-BE49-F238E27FC236}">
                <a16:creationId xmlns:a16="http://schemas.microsoft.com/office/drawing/2014/main" id="{28389AA4-0C30-D8E1-57FF-6A72654C88D7}"/>
              </a:ext>
            </a:extLst>
          </p:cNvPr>
          <p:cNvSpPr>
            <a:spLocks noGrp="1"/>
          </p:cNvSpPr>
          <p:nvPr>
            <p:ph type="title"/>
          </p:nvPr>
        </p:nvSpPr>
        <p:spPr>
          <a:xfrm>
            <a:off x="612489" y="1170639"/>
            <a:ext cx="10978994" cy="936836"/>
          </a:xfrm>
        </p:spPr>
        <p:txBody>
          <a:bodyPr/>
          <a:lstStyle/>
          <a:p>
            <a:r>
              <a:rPr lang="en-US" dirty="0">
                <a:sym typeface="Source Code Pro"/>
              </a:rPr>
              <a:t>Letter in First Name Activity: </a:t>
            </a:r>
            <a:br>
              <a:rPr lang="en-US" dirty="0">
                <a:sym typeface="Source Code Pro"/>
              </a:rPr>
            </a:br>
            <a:r>
              <a:rPr lang="en-US" dirty="0">
                <a:sym typeface="Source Code Pro"/>
              </a:rPr>
              <a:t>Corresponds to Creative Curriculum</a:t>
            </a:r>
          </a:p>
        </p:txBody>
      </p:sp>
      <p:pic>
        <p:nvPicPr>
          <p:cNvPr id="230" name="Google Shape;230;p42" descr="A classroom wall display features large decorated letters made by students, each attached to a green background. The letters include &quot;R,&quot; &quot;A,&quot; &quot;L,&quot; &quot;A,&quot; &quot;P,&quot; and &quot;B,&quot; each decorated with various materials like pom-poms, paper squares, and stickers. Below each letter is a crayon-shaped name label identifying the student artists, including names like &quot;PEDRO,&quot; &quot;ALI,&quot; &quot;ISRA,&quot; &quot;AURORA,&quot; &quot;PAISLEY,&quot; and &quot;EZRA C.&quot;"/>
          <p:cNvPicPr preferRelativeResize="0"/>
          <p:nvPr/>
        </p:nvPicPr>
        <p:blipFill rotWithShape="1">
          <a:blip r:embed="rId3">
            <a:alphaModFix/>
          </a:blip>
          <a:srcRect t="14620" b="13782"/>
          <a:stretch/>
        </p:blipFill>
        <p:spPr>
          <a:xfrm>
            <a:off x="851203" y="2324099"/>
            <a:ext cx="4068671" cy="4025234"/>
          </a:xfrm>
          <a:prstGeom prst="rect">
            <a:avLst/>
          </a:prstGeom>
          <a:noFill/>
          <a:ln>
            <a:noFill/>
          </a:ln>
        </p:spPr>
      </p:pic>
      <p:pic>
        <p:nvPicPr>
          <p:cNvPr id="233" name="Google Shape;233;p42" descr="A young child sits at a wooden table working on a bear-themed activity sheet. The sheet features a cartoon bear, and the child is placing small word cards with &quot;UN&quot; endings (e.g., &quot;fun,&quot; &quot;sun&quot;) onto the bear. A blue water bottle is on the table next to the child, who is wearing a black shirt with the phrase “AWESOME RUNS IN THE FAMILY.”&#10;"/>
          <p:cNvPicPr preferRelativeResize="0"/>
          <p:nvPr/>
        </p:nvPicPr>
        <p:blipFill>
          <a:blip r:embed="rId4">
            <a:alphaModFix/>
          </a:blip>
          <a:stretch>
            <a:fillRect/>
          </a:stretch>
        </p:blipFill>
        <p:spPr>
          <a:xfrm>
            <a:off x="8440175" y="2324099"/>
            <a:ext cx="3139336" cy="402523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3"/>
          <p:cNvSpPr txBox="1">
            <a:spLocks noGrp="1"/>
          </p:cNvSpPr>
          <p:nvPr>
            <p:ph type="ctrTitle"/>
          </p:nvPr>
        </p:nvSpPr>
        <p:spPr>
          <a:xfrm>
            <a:off x="3414157" y="1454333"/>
            <a:ext cx="8192942" cy="1652881"/>
          </a:xfrm>
          <a:prstGeom prst="rect">
            <a:avLst/>
          </a:prstGeom>
        </p:spPr>
        <p:txBody>
          <a:bodyPr spcFirstLastPara="1" vert="horz" wrap="square" lIns="121900" tIns="121900" rIns="121900" bIns="121900" rtlCol="0" anchor="t" anchorCtr="0">
            <a:normAutofit/>
          </a:bodyPr>
          <a:lstStyle/>
          <a:p>
            <a:r>
              <a:rPr lang="en" dirty="0"/>
              <a:t>Writing</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 name="Title 1">
            <a:extLst>
              <a:ext uri="{FF2B5EF4-FFF2-40B4-BE49-F238E27FC236}">
                <a16:creationId xmlns:a16="http://schemas.microsoft.com/office/drawing/2014/main" id="{CC542D70-AB68-1653-E71D-83F700DDED4F}"/>
              </a:ext>
            </a:extLst>
          </p:cNvPr>
          <p:cNvSpPr>
            <a:spLocks noGrp="1"/>
          </p:cNvSpPr>
          <p:nvPr>
            <p:ph type="title"/>
          </p:nvPr>
        </p:nvSpPr>
        <p:spPr/>
        <p:txBody>
          <a:bodyPr/>
          <a:lstStyle/>
          <a:p>
            <a:r>
              <a:rPr lang="en-US" dirty="0">
                <a:sym typeface="Source Code Pro"/>
              </a:rPr>
              <a:t>Letter Writing: Symbols, Identifying Shapes</a:t>
            </a:r>
            <a:endParaRPr lang="en-US" dirty="0"/>
          </a:p>
        </p:txBody>
      </p:sp>
      <p:pic>
        <p:nvPicPr>
          <p:cNvPr id="246" name="Google Shape;246;p44" descr="A name-writing activity at a classroom writing center. A set of laminated name cards on a metal ring sits on a table, with the top card showing “BRIAR M.” written in pink marker. A small photo card with a student picture and name is also visible. Above the table, an alphabet strip and a sign labeled “WRITING CENTER” are attached to a cabinet."/>
          <p:cNvPicPr preferRelativeResize="0"/>
          <p:nvPr/>
        </p:nvPicPr>
        <p:blipFill>
          <a:blip r:embed="rId3">
            <a:alphaModFix/>
          </a:blip>
          <a:stretch>
            <a:fillRect/>
          </a:stretch>
        </p:blipFill>
        <p:spPr>
          <a:xfrm>
            <a:off x="873509" y="2371724"/>
            <a:ext cx="3680372" cy="3839801"/>
          </a:xfrm>
          <a:prstGeom prst="rect">
            <a:avLst/>
          </a:prstGeom>
          <a:noFill/>
          <a:ln>
            <a:noFill/>
          </a:ln>
        </p:spPr>
      </p:pic>
      <p:pic>
        <p:nvPicPr>
          <p:cNvPr id="244" name="Google Shape;244;p44" descr="A young child is engaging in a sensory activity by drawing shapes and numbers in a layer of shaving cream spread across a tabletop. The child’s hands are covered in shaving cream, and visible drawings include a square, triangle, and the number 7."/>
          <p:cNvPicPr preferRelativeResize="0"/>
          <p:nvPr/>
        </p:nvPicPr>
        <p:blipFill>
          <a:blip r:embed="rId4">
            <a:alphaModFix/>
          </a:blip>
          <a:stretch>
            <a:fillRect/>
          </a:stretch>
        </p:blipFill>
        <p:spPr>
          <a:xfrm>
            <a:off x="8167017" y="2433691"/>
            <a:ext cx="3395316" cy="38398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5"/>
          <p:cNvSpPr txBox="1">
            <a:spLocks noGrp="1"/>
          </p:cNvSpPr>
          <p:nvPr>
            <p:ph type="title"/>
          </p:nvPr>
        </p:nvSpPr>
        <p:spPr>
          <a:xfrm>
            <a:off x="478970" y="1334772"/>
            <a:ext cx="11297429" cy="989327"/>
          </a:xfrm>
          <a:prstGeom prst="rect">
            <a:avLst/>
          </a:prstGeom>
        </p:spPr>
        <p:txBody>
          <a:bodyPr spcFirstLastPara="1" vert="horz" wrap="square" lIns="121900" tIns="121900" rIns="121900" bIns="121900" rtlCol="0" anchor="ctr" anchorCtr="0">
            <a:normAutofit/>
          </a:bodyPr>
          <a:lstStyle/>
          <a:p>
            <a:r>
              <a:rPr lang="en" dirty="0"/>
              <a:t>Rhyming Activities</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 name="Title 1">
            <a:extLst>
              <a:ext uri="{FF2B5EF4-FFF2-40B4-BE49-F238E27FC236}">
                <a16:creationId xmlns:a16="http://schemas.microsoft.com/office/drawing/2014/main" id="{97CC80F4-9D08-9467-FCA9-05307DB3F6CD}"/>
              </a:ext>
            </a:extLst>
          </p:cNvPr>
          <p:cNvSpPr>
            <a:spLocks noGrp="1"/>
          </p:cNvSpPr>
          <p:nvPr>
            <p:ph type="title"/>
          </p:nvPr>
        </p:nvSpPr>
        <p:spPr/>
        <p:txBody>
          <a:bodyPr/>
          <a:lstStyle/>
          <a:p>
            <a:r>
              <a:rPr lang="en-US" dirty="0">
                <a:sym typeface="Source Code Pro"/>
              </a:rPr>
              <a:t>Rhyming Words/Picture Match</a:t>
            </a:r>
            <a:endParaRPr lang="en-US" dirty="0"/>
          </a:p>
        </p:txBody>
      </p:sp>
      <p:pic>
        <p:nvPicPr>
          <p:cNvPr id="257" name="Google Shape;257;p46" descr="A young child is arranging animal picture cards on a large easel pad in a classroom. Each card has a green border and features a different animal illustration. The classroom walls are decorated with colorful posters, including one with the word &quot;Smart&quot; and a lightbulb graphic.&#10;&#10;"/>
          <p:cNvPicPr preferRelativeResize="0"/>
          <p:nvPr/>
        </p:nvPicPr>
        <p:blipFill>
          <a:blip r:embed="rId3">
            <a:alphaModFix/>
          </a:blip>
          <a:stretch>
            <a:fillRect/>
          </a:stretch>
        </p:blipFill>
        <p:spPr>
          <a:xfrm>
            <a:off x="1153835" y="2545491"/>
            <a:ext cx="3022750" cy="3512777"/>
          </a:xfrm>
          <a:prstGeom prst="rect">
            <a:avLst/>
          </a:prstGeom>
          <a:noFill/>
          <a:ln>
            <a:noFill/>
          </a:ln>
        </p:spPr>
      </p:pic>
      <p:pic>
        <p:nvPicPr>
          <p:cNvPr id="258" name="Google Shape;258;p46" descr="A classroom easel displays a collection of laminated animal and object picture cards, each with a green border and a label. The cards include images like a tie, pig, moose, llama, police officer, bee, panda, fig, and more. The cards are arranged in a loose grid pattern, taped onto lined chart paper.&#10;"/>
          <p:cNvPicPr preferRelativeResize="0"/>
          <p:nvPr/>
        </p:nvPicPr>
        <p:blipFill rotWithShape="1">
          <a:blip r:embed="rId4">
            <a:alphaModFix/>
          </a:blip>
          <a:srcRect t="9714" b="16966"/>
          <a:stretch/>
        </p:blipFill>
        <p:spPr>
          <a:xfrm>
            <a:off x="7969753" y="2545491"/>
            <a:ext cx="3553818" cy="351277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CCD51CD7-3A0C-6FDE-78A9-78C3BEC02DB5}"/>
              </a:ext>
            </a:extLst>
          </p:cNvPr>
          <p:cNvSpPr>
            <a:spLocks noGrp="1"/>
          </p:cNvSpPr>
          <p:nvPr>
            <p:ph type="title"/>
          </p:nvPr>
        </p:nvSpPr>
        <p:spPr/>
        <p:txBody>
          <a:bodyPr/>
          <a:lstStyle/>
          <a:p>
            <a:r>
              <a:rPr lang="en-US" dirty="0">
                <a:sym typeface="Source Code Pro"/>
              </a:rPr>
              <a:t>Down by the Bay: Rhyming Song</a:t>
            </a:r>
            <a:endParaRPr lang="en-US" dirty="0"/>
          </a:p>
        </p:txBody>
      </p:sp>
      <p:pic>
        <p:nvPicPr>
          <p:cNvPr id="264" name="Google Shape;264;p47" descr="A teacher plays a guitar and sings in a classroom while children watch a projected image on the whiteboard that shows a cartoon swan mowing a lawn, with the text “SWAN mowing the LAWN.” Several children are sitting or standing on the carpet, engaged with the activity. The classroom is decorated with educational posters and student pictures."/>
          <p:cNvPicPr preferRelativeResize="0"/>
          <p:nvPr/>
        </p:nvPicPr>
        <p:blipFill rotWithShape="1">
          <a:blip r:embed="rId3">
            <a:alphaModFix/>
          </a:blip>
          <a:srcRect l="14567" t="21990" r="17548"/>
          <a:stretch/>
        </p:blipFill>
        <p:spPr>
          <a:xfrm>
            <a:off x="844691" y="2545493"/>
            <a:ext cx="4607113" cy="3686308"/>
          </a:xfrm>
          <a:prstGeom prst="rect">
            <a:avLst/>
          </a:prstGeom>
          <a:noFill/>
          <a:ln>
            <a:noFill/>
          </a:ln>
        </p:spPr>
      </p:pic>
      <p:pic>
        <p:nvPicPr>
          <p:cNvPr id="265" name="Google Shape;265;p47" descr="A teacher plays a guitar in a classroom while children engage in music and movement activities. One child is dancing, another is sitting near a slide, and two more are near the teacher. A colorful fall-themed cartoon scene is projected onto the whiteboard, showing trees, a lake, and mountains. The classroom is decorated with charts, student photos, and educational materials."/>
          <p:cNvPicPr preferRelativeResize="0"/>
          <p:nvPr/>
        </p:nvPicPr>
        <p:blipFill rotWithShape="1">
          <a:blip r:embed="rId4">
            <a:alphaModFix/>
          </a:blip>
          <a:srcRect l="24975" t="27043" b="29630"/>
          <a:stretch/>
        </p:blipFill>
        <p:spPr>
          <a:xfrm>
            <a:off x="7142480" y="2545493"/>
            <a:ext cx="4431252" cy="368630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8"/>
          <p:cNvSpPr txBox="1">
            <a:spLocks noGrp="1"/>
          </p:cNvSpPr>
          <p:nvPr>
            <p:ph type="title"/>
          </p:nvPr>
        </p:nvSpPr>
        <p:spPr>
          <a:xfrm>
            <a:off x="472750" y="1433730"/>
            <a:ext cx="5434801" cy="763600"/>
          </a:xfrm>
          <a:prstGeom prst="rect">
            <a:avLst/>
          </a:prstGeom>
        </p:spPr>
        <p:txBody>
          <a:bodyPr spcFirstLastPara="1" vert="horz" wrap="square" lIns="121900" tIns="121900" rIns="121900" bIns="121900" rtlCol="0" anchor="t" anchorCtr="0">
            <a:normAutofit/>
          </a:bodyPr>
          <a:lstStyle/>
          <a:p>
            <a:r>
              <a:rPr lang="en" dirty="0"/>
              <a:t>Literacy During Routines</a:t>
            </a:r>
            <a:endParaRPr dirty="0"/>
          </a:p>
        </p:txBody>
      </p:sp>
      <p:sp>
        <p:nvSpPr>
          <p:cNvPr id="273" name="Google Shape;273;p48"/>
          <p:cNvSpPr txBox="1">
            <a:spLocks noGrp="1"/>
          </p:cNvSpPr>
          <p:nvPr>
            <p:ph type="body" idx="1"/>
          </p:nvPr>
        </p:nvSpPr>
        <p:spPr>
          <a:xfrm>
            <a:off x="415600" y="2644345"/>
            <a:ext cx="5333200" cy="3447487"/>
          </a:xfrm>
          <a:prstGeom prst="rect">
            <a:avLst/>
          </a:prstGeom>
        </p:spPr>
        <p:txBody>
          <a:bodyPr spcFirstLastPara="1" vert="horz" wrap="square" lIns="121900" tIns="121900" rIns="121900" bIns="121900" rtlCol="0" anchor="t" anchorCtr="0">
            <a:normAutofit/>
          </a:bodyPr>
          <a:lstStyle/>
          <a:p>
            <a:pPr marL="0" indent="0" algn="ctr">
              <a:buNone/>
            </a:pPr>
            <a:r>
              <a:rPr lang="en" sz="2400" dirty="0">
                <a:latin typeface="Source Code Pro"/>
                <a:ea typeface="Source Code Pro"/>
                <a:cs typeface="Source Code Pro"/>
                <a:sym typeface="Source Code Pro"/>
              </a:rPr>
              <a:t>Letter sound transition activity</a:t>
            </a:r>
            <a:endParaRPr sz="2400" dirty="0"/>
          </a:p>
        </p:txBody>
      </p:sp>
      <p:pic>
        <p:nvPicPr>
          <p:cNvPr id="274" name="Google Shape;274;p48" descr="A St. Patrick’s Day-themed classroom activity featuring a black pot with a shamrock and googly eyes, representing a pot of gold. Scattered around it are yellow and black circular letter tokens with lowercase letters and numbers. A small yellow cup is also part of the setup, likely used for holding the tokens."/>
          <p:cNvPicPr preferRelativeResize="0"/>
          <p:nvPr/>
        </p:nvPicPr>
        <p:blipFill>
          <a:blip r:embed="rId3">
            <a:alphaModFix/>
          </a:blip>
          <a:stretch>
            <a:fillRect/>
          </a:stretch>
        </p:blipFill>
        <p:spPr>
          <a:xfrm>
            <a:off x="6341600" y="1705232"/>
            <a:ext cx="4853622" cy="445161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 name="Title 1">
            <a:extLst>
              <a:ext uri="{FF2B5EF4-FFF2-40B4-BE49-F238E27FC236}">
                <a16:creationId xmlns:a16="http://schemas.microsoft.com/office/drawing/2014/main" id="{D9AEFFB5-0639-F761-F5E0-FF067DD3DF0B}"/>
              </a:ext>
            </a:extLst>
          </p:cNvPr>
          <p:cNvSpPr>
            <a:spLocks noGrp="1"/>
          </p:cNvSpPr>
          <p:nvPr>
            <p:ph type="title"/>
          </p:nvPr>
        </p:nvSpPr>
        <p:spPr/>
        <p:txBody>
          <a:bodyPr/>
          <a:lstStyle/>
          <a:p>
            <a:r>
              <a:rPr lang="en-US" dirty="0">
                <a:sym typeface="Source Code Pro"/>
              </a:rPr>
              <a:t>Literacy during routines and snack</a:t>
            </a:r>
            <a:endParaRPr lang="en-US" dirty="0"/>
          </a:p>
        </p:txBody>
      </p:sp>
      <p:pic>
        <p:nvPicPr>
          <p:cNvPr id="280" name="Google Shape;280;p49" descr="A visual cue poster showing a black and white illustration of hands being washed with soap and bubbles at the top. Below the image are colorful clipart icons: alphabet blocks labeled A, B, and C, and a birthday cake with candles. The poster likely represents daily routines or activities in a classroom setting."/>
          <p:cNvPicPr preferRelativeResize="0"/>
          <p:nvPr/>
        </p:nvPicPr>
        <p:blipFill rotWithShape="1">
          <a:blip r:embed="rId3">
            <a:alphaModFix/>
          </a:blip>
          <a:srcRect l="15130" t="15674" r="14233" b="21875"/>
          <a:stretch/>
        </p:blipFill>
        <p:spPr>
          <a:xfrm>
            <a:off x="892317" y="2669062"/>
            <a:ext cx="3627682" cy="3585226"/>
          </a:xfrm>
          <a:prstGeom prst="rect">
            <a:avLst/>
          </a:prstGeom>
          <a:noFill/>
          <a:ln>
            <a:noFill/>
          </a:ln>
        </p:spPr>
      </p:pic>
      <p:pic>
        <p:nvPicPr>
          <p:cNvPr id="281" name="Google Shape;281;p49" descr="&#10;A classroom scene showing a group of young children sitting at tables engaged in an activity, while two teachers stand at the front. One teacher uses a pointer to lead a lesson near an alphabet and art display on the wall. The display includes decorated letters, letter tiles, and a poster with alphabet visuals. The children appear to be enjoying a snack or craft, with colorful water bottles on the tables.&#10;&#10;&#10;&#10;&#10;&#10;"/>
          <p:cNvPicPr preferRelativeResize="0"/>
          <p:nvPr/>
        </p:nvPicPr>
        <p:blipFill rotWithShape="1">
          <a:blip r:embed="rId4">
            <a:alphaModFix/>
          </a:blip>
          <a:srcRect b="25384"/>
          <a:stretch/>
        </p:blipFill>
        <p:spPr>
          <a:xfrm>
            <a:off x="8415602" y="2669062"/>
            <a:ext cx="3150781" cy="35852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0"/>
          <p:cNvSpPr txBox="1">
            <a:spLocks noGrp="1"/>
          </p:cNvSpPr>
          <p:nvPr>
            <p:ph type="title"/>
          </p:nvPr>
        </p:nvSpPr>
        <p:spPr>
          <a:xfrm>
            <a:off x="476250" y="1408913"/>
            <a:ext cx="11262050" cy="763600"/>
          </a:xfrm>
          <a:prstGeom prst="rect">
            <a:avLst/>
          </a:prstGeom>
        </p:spPr>
        <p:txBody>
          <a:bodyPr spcFirstLastPara="1" vert="horz" wrap="square" lIns="121900" tIns="121900" rIns="121900" bIns="121900" rtlCol="0" anchor="t" anchorCtr="0">
            <a:normAutofit/>
          </a:bodyPr>
          <a:lstStyle/>
          <a:p>
            <a:r>
              <a:rPr lang="en" dirty="0"/>
              <a:t>Incidental Literacy Teaching</a:t>
            </a:r>
            <a:endParaRPr dirty="0"/>
          </a:p>
        </p:txBody>
      </p:sp>
      <p:sp>
        <p:nvSpPr>
          <p:cNvPr id="288" name="Google Shape;288;p50"/>
          <p:cNvSpPr txBox="1">
            <a:spLocks noGrp="1"/>
          </p:cNvSpPr>
          <p:nvPr>
            <p:ph type="body" idx="1"/>
          </p:nvPr>
        </p:nvSpPr>
        <p:spPr>
          <a:xfrm>
            <a:off x="733424" y="2570205"/>
            <a:ext cx="11042975" cy="3521628"/>
          </a:xfrm>
          <a:prstGeom prst="rect">
            <a:avLst/>
          </a:prstGeom>
        </p:spPr>
        <p:txBody>
          <a:bodyPr spcFirstLastPara="1" vert="horz" wrap="square" lIns="121900" tIns="121900" rIns="121900" bIns="121900" rtlCol="0" anchor="t" anchorCtr="0">
            <a:normAutofit/>
          </a:bodyPr>
          <a:lstStyle/>
          <a:p>
            <a:pPr marL="0" indent="0">
              <a:buNone/>
            </a:pPr>
            <a:r>
              <a:rPr lang="en" dirty="0"/>
              <a:t>How can you increase incidental learning opportunities?</a:t>
            </a:r>
            <a:endParaRPr dirty="0"/>
          </a:p>
          <a:p>
            <a:pPr>
              <a:spcBef>
                <a:spcPts val="1600"/>
              </a:spcBef>
            </a:pPr>
            <a:r>
              <a:rPr lang="en" dirty="0"/>
              <a:t>Songs- letter and letter sound songs</a:t>
            </a:r>
            <a:endParaRPr dirty="0"/>
          </a:p>
          <a:p>
            <a:r>
              <a:rPr lang="en" dirty="0"/>
              <a:t>Interactive Stories during non-traditional times</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 name="Title 1">
            <a:extLst>
              <a:ext uri="{FF2B5EF4-FFF2-40B4-BE49-F238E27FC236}">
                <a16:creationId xmlns:a16="http://schemas.microsoft.com/office/drawing/2014/main" id="{72ACD668-C80F-FE4E-B643-1465BA3F140F}"/>
              </a:ext>
            </a:extLst>
          </p:cNvPr>
          <p:cNvSpPr>
            <a:spLocks noGrp="1"/>
          </p:cNvSpPr>
          <p:nvPr>
            <p:ph type="title"/>
          </p:nvPr>
        </p:nvSpPr>
        <p:spPr/>
        <p:txBody>
          <a:bodyPr/>
          <a:lstStyle/>
          <a:p>
            <a:r>
              <a:rPr lang="en-US" dirty="0">
                <a:sym typeface="Source Code Pro"/>
              </a:rPr>
              <a:t>Using Literacy in Non Traditional Spaces</a:t>
            </a:r>
            <a:endParaRPr lang="en-US" dirty="0"/>
          </a:p>
        </p:txBody>
      </p:sp>
      <p:pic>
        <p:nvPicPr>
          <p:cNvPr id="293" name="Google Shape;293;p51" descr="A young child stands in front of a large whiteboard placing magnetic pieces on it. The board is covered with various colorful magnetic letters and shapes. The child, dressed in pink pants and a floral top, is reaching up to add or move a piece. The setting appears to be a classroom or educational play area."/>
          <p:cNvPicPr preferRelativeResize="0"/>
          <p:nvPr/>
        </p:nvPicPr>
        <p:blipFill>
          <a:blip r:embed="rId3">
            <a:alphaModFix/>
          </a:blip>
          <a:stretch>
            <a:fillRect/>
          </a:stretch>
        </p:blipFill>
        <p:spPr>
          <a:xfrm>
            <a:off x="900244" y="2397392"/>
            <a:ext cx="3830592" cy="3903706"/>
          </a:xfrm>
          <a:prstGeom prst="rect">
            <a:avLst/>
          </a:prstGeom>
          <a:noFill/>
          <a:ln>
            <a:noFill/>
          </a:ln>
        </p:spPr>
      </p:pic>
      <p:pic>
        <p:nvPicPr>
          <p:cNvPr id="294" name="Google Shape;294;p51" descr="A young child climbs on an indoor rock climbing wall with colorful handholds in red, yellow, and green. Blue and red magnetic letters and symbols are attached to the wall around the child, combining physical activity with a literacy-focused learning experience."/>
          <p:cNvPicPr preferRelativeResize="0"/>
          <p:nvPr/>
        </p:nvPicPr>
        <p:blipFill>
          <a:blip r:embed="rId4">
            <a:alphaModFix/>
          </a:blip>
          <a:stretch>
            <a:fillRect/>
          </a:stretch>
        </p:blipFill>
        <p:spPr>
          <a:xfrm>
            <a:off x="8757595" y="2381249"/>
            <a:ext cx="2800862" cy="3976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2" name="Title 1">
            <a:extLst>
              <a:ext uri="{FF2B5EF4-FFF2-40B4-BE49-F238E27FC236}">
                <a16:creationId xmlns:a16="http://schemas.microsoft.com/office/drawing/2014/main" id="{E8FF6DF1-C2C5-87D0-1547-96CD80EA3523}"/>
              </a:ext>
            </a:extLst>
          </p:cNvPr>
          <p:cNvSpPr>
            <a:spLocks noGrp="1"/>
          </p:cNvSpPr>
          <p:nvPr>
            <p:ph type="title"/>
          </p:nvPr>
        </p:nvSpPr>
        <p:spPr/>
        <p:txBody>
          <a:bodyPr/>
          <a:lstStyle/>
          <a:p>
            <a:r>
              <a:rPr lang="en-US" dirty="0"/>
              <a:t>Key Principles of LETRS</a:t>
            </a:r>
          </a:p>
        </p:txBody>
      </p:sp>
      <p:sp>
        <p:nvSpPr>
          <p:cNvPr id="73" name="Google Shape;73;p16"/>
          <p:cNvSpPr txBox="1">
            <a:spLocks noGrp="1"/>
          </p:cNvSpPr>
          <p:nvPr>
            <p:ph type="body" sz="quarter" idx="10"/>
          </p:nvPr>
        </p:nvSpPr>
        <p:spPr>
          <a:prstGeom prst="rect">
            <a:avLst/>
          </a:prstGeom>
        </p:spPr>
        <p:txBody>
          <a:bodyPr spcFirstLastPara="1" vert="horz" wrap="square" lIns="121900" tIns="121900" rIns="121900" bIns="121900" rtlCol="0" anchor="t" anchorCtr="0">
            <a:normAutofit/>
          </a:bodyPr>
          <a:lstStyle/>
          <a:p>
            <a:pPr indent="-482588">
              <a:spcBef>
                <a:spcPts val="1600"/>
              </a:spcBef>
              <a:buClr>
                <a:schemeClr val="dk1"/>
              </a:buClr>
              <a:buSzPts val="2100"/>
              <a:buAutoNum type="arabicPeriod"/>
            </a:pPr>
            <a:r>
              <a:rPr lang="en" b="1" dirty="0"/>
              <a:t>Phonemic Awareness</a:t>
            </a:r>
            <a:r>
              <a:rPr lang="en" dirty="0"/>
              <a:t>: Understanding that words are made up of individual sounds.</a:t>
            </a:r>
            <a:endParaRPr dirty="0"/>
          </a:p>
          <a:p>
            <a:pPr indent="-482588">
              <a:buClr>
                <a:schemeClr val="dk1"/>
              </a:buClr>
              <a:buSzPts val="2100"/>
              <a:buAutoNum type="arabicPeriod"/>
            </a:pPr>
            <a:r>
              <a:rPr lang="en" b="1" dirty="0"/>
              <a:t>Phonics</a:t>
            </a:r>
            <a:r>
              <a:rPr lang="en" dirty="0"/>
              <a:t>: Teaching the relationship between sounds and letters.</a:t>
            </a:r>
            <a:endParaRPr dirty="0"/>
          </a:p>
          <a:p>
            <a:pPr indent="-482588">
              <a:buClr>
                <a:schemeClr val="dk1"/>
              </a:buClr>
              <a:buSzPts val="2100"/>
              <a:buAutoNum type="arabicPeriod"/>
            </a:pPr>
            <a:r>
              <a:rPr lang="en" b="1" dirty="0"/>
              <a:t>Vocabulary Development</a:t>
            </a:r>
            <a:r>
              <a:rPr lang="en" dirty="0"/>
              <a:t>: Expanding children's word knowledge.</a:t>
            </a:r>
            <a:endParaRPr dirty="0"/>
          </a:p>
          <a:p>
            <a:pPr indent="-482588">
              <a:buClr>
                <a:schemeClr val="dk1"/>
              </a:buClr>
              <a:buSzPts val="2100"/>
              <a:buAutoNum type="arabicPeriod"/>
            </a:pPr>
            <a:r>
              <a:rPr lang="en" b="1" dirty="0"/>
              <a:t>Fluency</a:t>
            </a:r>
            <a:r>
              <a:rPr lang="en" dirty="0"/>
              <a:t>: Helping children read smoothly and with expression.</a:t>
            </a:r>
            <a:endParaRPr dirty="0"/>
          </a:p>
          <a:p>
            <a:pPr indent="-482588">
              <a:buClr>
                <a:schemeClr val="dk1"/>
              </a:buClr>
              <a:buSzPts val="2100"/>
              <a:buAutoNum type="arabicPeriod"/>
            </a:pPr>
            <a:r>
              <a:rPr lang="en" b="1" dirty="0"/>
              <a:t>Comprehension</a:t>
            </a:r>
            <a:r>
              <a:rPr lang="en" dirty="0"/>
              <a:t>: Ensuring children understand what they read.</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2" name="Title 1">
            <a:extLst>
              <a:ext uri="{FF2B5EF4-FFF2-40B4-BE49-F238E27FC236}">
                <a16:creationId xmlns:a16="http://schemas.microsoft.com/office/drawing/2014/main" id="{345B5DEF-964A-48FE-CF19-2434616EC844}"/>
              </a:ext>
            </a:extLst>
          </p:cNvPr>
          <p:cNvSpPr>
            <a:spLocks noGrp="1"/>
          </p:cNvSpPr>
          <p:nvPr>
            <p:ph type="title"/>
          </p:nvPr>
        </p:nvSpPr>
        <p:spPr>
          <a:xfrm>
            <a:off x="612489" y="1369812"/>
            <a:ext cx="7401959" cy="722061"/>
          </a:xfrm>
        </p:spPr>
        <p:txBody>
          <a:bodyPr/>
          <a:lstStyle/>
          <a:p>
            <a:r>
              <a:rPr lang="en-US" dirty="0"/>
              <a:t>Name-Letter Recognition</a:t>
            </a:r>
          </a:p>
        </p:txBody>
      </p:sp>
      <p:pic>
        <p:nvPicPr>
          <p:cNvPr id="300" name="Google Shape;300;p52" descr="Alphabet animal vocabulary display board"/>
          <p:cNvPicPr preferRelativeResize="0"/>
          <p:nvPr/>
        </p:nvPicPr>
        <p:blipFill>
          <a:blip r:embed="rId3">
            <a:alphaModFix/>
          </a:blip>
          <a:stretch>
            <a:fillRect/>
          </a:stretch>
        </p:blipFill>
        <p:spPr>
          <a:xfrm>
            <a:off x="849495" y="2309687"/>
            <a:ext cx="2459058" cy="3121186"/>
          </a:xfrm>
          <a:prstGeom prst="rect">
            <a:avLst/>
          </a:prstGeom>
          <a:noFill/>
          <a:ln>
            <a:noFill/>
          </a:ln>
        </p:spPr>
      </p:pic>
      <p:sp>
        <p:nvSpPr>
          <p:cNvPr id="3" name="Text Placeholder 2">
            <a:extLst>
              <a:ext uri="{FF2B5EF4-FFF2-40B4-BE49-F238E27FC236}">
                <a16:creationId xmlns:a16="http://schemas.microsoft.com/office/drawing/2014/main" id="{1652CF8E-592E-1D26-0867-A4286537B165}"/>
              </a:ext>
            </a:extLst>
          </p:cNvPr>
          <p:cNvSpPr>
            <a:spLocks noGrp="1"/>
          </p:cNvSpPr>
          <p:nvPr>
            <p:ph type="body" sz="quarter" idx="10"/>
          </p:nvPr>
        </p:nvSpPr>
        <p:spPr>
          <a:xfrm>
            <a:off x="609600" y="5412954"/>
            <a:ext cx="2698953" cy="835177"/>
          </a:xfrm>
        </p:spPr>
        <p:txBody>
          <a:bodyPr/>
          <a:lstStyle/>
          <a:p>
            <a:r>
              <a:rPr lang="en-US" dirty="0">
                <a:sym typeface="Source Code Pro"/>
              </a:rPr>
              <a:t>Alphabet animal vocabulary</a:t>
            </a:r>
          </a:p>
        </p:txBody>
      </p:sp>
      <p:pic>
        <p:nvPicPr>
          <p:cNvPr id="301" name="Google Shape;301;p52" descr="First letter name recognition display board"/>
          <p:cNvPicPr preferRelativeResize="0"/>
          <p:nvPr/>
        </p:nvPicPr>
        <p:blipFill>
          <a:blip r:embed="rId4">
            <a:alphaModFix/>
          </a:blip>
          <a:stretch>
            <a:fillRect/>
          </a:stretch>
        </p:blipFill>
        <p:spPr>
          <a:xfrm>
            <a:off x="5074898" y="2254969"/>
            <a:ext cx="2074500" cy="3121186"/>
          </a:xfrm>
          <a:prstGeom prst="rect">
            <a:avLst/>
          </a:prstGeom>
          <a:noFill/>
          <a:ln>
            <a:noFill/>
          </a:ln>
        </p:spPr>
      </p:pic>
      <p:sp>
        <p:nvSpPr>
          <p:cNvPr id="4" name="Text Placeholder 3">
            <a:extLst>
              <a:ext uri="{FF2B5EF4-FFF2-40B4-BE49-F238E27FC236}">
                <a16:creationId xmlns:a16="http://schemas.microsoft.com/office/drawing/2014/main" id="{C18ABE75-1C05-6D03-4345-4DF0AA5EDF4E}"/>
              </a:ext>
            </a:extLst>
          </p:cNvPr>
          <p:cNvSpPr>
            <a:spLocks noGrp="1"/>
          </p:cNvSpPr>
          <p:nvPr>
            <p:ph type="body" sz="quarter" idx="11"/>
          </p:nvPr>
        </p:nvSpPr>
        <p:spPr/>
        <p:txBody>
          <a:bodyPr/>
          <a:lstStyle/>
          <a:p>
            <a:r>
              <a:rPr lang="en-US" dirty="0">
                <a:sym typeface="Source Code Pro"/>
              </a:rPr>
              <a:t>First letter name recognition</a:t>
            </a:r>
          </a:p>
        </p:txBody>
      </p:sp>
      <p:pic>
        <p:nvPicPr>
          <p:cNvPr id="302" name="Google Shape;302;p52" descr="Name letter display board"/>
          <p:cNvPicPr preferRelativeResize="0"/>
          <p:nvPr/>
        </p:nvPicPr>
        <p:blipFill>
          <a:blip r:embed="rId5">
            <a:alphaModFix/>
          </a:blip>
          <a:stretch>
            <a:fillRect/>
          </a:stretch>
        </p:blipFill>
        <p:spPr>
          <a:xfrm>
            <a:off x="8317766" y="1782011"/>
            <a:ext cx="2963201" cy="3233280"/>
          </a:xfrm>
          <a:prstGeom prst="rect">
            <a:avLst/>
          </a:prstGeom>
          <a:noFill/>
          <a:ln>
            <a:noFill/>
          </a:ln>
        </p:spPr>
      </p:pic>
      <p:sp>
        <p:nvSpPr>
          <p:cNvPr id="5" name="Text Placeholder 4">
            <a:extLst>
              <a:ext uri="{FF2B5EF4-FFF2-40B4-BE49-F238E27FC236}">
                <a16:creationId xmlns:a16="http://schemas.microsoft.com/office/drawing/2014/main" id="{7DEF6C3A-FF00-1DD8-E816-FA219CE19136}"/>
              </a:ext>
            </a:extLst>
          </p:cNvPr>
          <p:cNvSpPr>
            <a:spLocks noGrp="1"/>
          </p:cNvSpPr>
          <p:nvPr>
            <p:ph type="body" sz="quarter" idx="12"/>
          </p:nvPr>
        </p:nvSpPr>
        <p:spPr>
          <a:xfrm>
            <a:off x="8014448" y="5142571"/>
            <a:ext cx="3539362" cy="1105830"/>
          </a:xfrm>
        </p:spPr>
        <p:txBody>
          <a:bodyPr/>
          <a:lstStyle/>
          <a:p>
            <a:r>
              <a:rPr lang="en-US" dirty="0">
                <a:sym typeface="Source Code Pro"/>
              </a:rPr>
              <a:t>Name letter recognition/intentional letter instruction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2" name="Title 1">
            <a:extLst>
              <a:ext uri="{FF2B5EF4-FFF2-40B4-BE49-F238E27FC236}">
                <a16:creationId xmlns:a16="http://schemas.microsoft.com/office/drawing/2014/main" id="{03E297D2-F9BE-EFC0-3DA6-3BBA11A407B8}"/>
              </a:ext>
            </a:extLst>
          </p:cNvPr>
          <p:cNvSpPr>
            <a:spLocks noGrp="1"/>
          </p:cNvSpPr>
          <p:nvPr>
            <p:ph type="title"/>
          </p:nvPr>
        </p:nvSpPr>
        <p:spPr>
          <a:xfrm>
            <a:off x="609600" y="1181192"/>
            <a:ext cx="11166800" cy="628558"/>
          </a:xfrm>
        </p:spPr>
        <p:txBody>
          <a:bodyPr/>
          <a:lstStyle/>
          <a:p>
            <a:r>
              <a:rPr lang="en-US" dirty="0"/>
              <a:t>Print Rich Environment Examples</a:t>
            </a:r>
          </a:p>
        </p:txBody>
      </p:sp>
      <p:sp>
        <p:nvSpPr>
          <p:cNvPr id="311" name="Google Shape;311;p53"/>
          <p:cNvSpPr txBox="1">
            <a:spLocks noGrp="1"/>
          </p:cNvSpPr>
          <p:nvPr>
            <p:ph type="body" idx="1"/>
          </p:nvPr>
        </p:nvSpPr>
        <p:spPr>
          <a:xfrm>
            <a:off x="609600" y="1809750"/>
            <a:ext cx="11166800" cy="4438650"/>
          </a:xfrm>
          <a:prstGeom prst="rect">
            <a:avLst/>
          </a:prstGeom>
        </p:spPr>
        <p:txBody>
          <a:bodyPr spcFirstLastPara="1" vert="horz" wrap="square" lIns="121900" tIns="121900" rIns="121900" bIns="121900" rtlCol="0" anchor="t" anchorCtr="0">
            <a:noAutofit/>
          </a:bodyPr>
          <a:lstStyle/>
          <a:p>
            <a:r>
              <a:rPr lang="en" dirty="0"/>
              <a:t>Story Walks</a:t>
            </a:r>
            <a:endParaRPr dirty="0"/>
          </a:p>
          <a:p>
            <a:r>
              <a:rPr lang="en" dirty="0"/>
              <a:t>Dramatic Play Props</a:t>
            </a:r>
            <a:endParaRPr dirty="0"/>
          </a:p>
          <a:p>
            <a:pPr lvl="1"/>
            <a:r>
              <a:rPr lang="en" dirty="0"/>
              <a:t>Menus</a:t>
            </a:r>
            <a:endParaRPr dirty="0"/>
          </a:p>
          <a:p>
            <a:pPr lvl="1"/>
            <a:r>
              <a:rPr lang="en" dirty="0"/>
              <a:t>Phone books</a:t>
            </a:r>
            <a:endParaRPr dirty="0"/>
          </a:p>
          <a:p>
            <a:pPr lvl="1"/>
            <a:r>
              <a:rPr lang="en" dirty="0"/>
              <a:t>Cookbooks</a:t>
            </a:r>
            <a:endParaRPr dirty="0"/>
          </a:p>
          <a:p>
            <a:pPr lvl="1"/>
            <a:r>
              <a:rPr lang="en" dirty="0"/>
              <a:t>Other</a:t>
            </a:r>
            <a:endParaRPr dirty="0"/>
          </a:p>
          <a:p>
            <a:r>
              <a:rPr lang="en" dirty="0"/>
              <a:t>Literacy/Reading during Transitions</a:t>
            </a:r>
            <a:endParaRPr dirty="0"/>
          </a:p>
          <a:p>
            <a:pPr lvl="1"/>
            <a:r>
              <a:rPr lang="en" dirty="0"/>
              <a:t>iPad </a:t>
            </a:r>
            <a:r>
              <a:rPr lang="en" dirty="0" err="1"/>
              <a:t>storys</a:t>
            </a:r>
            <a:r>
              <a:rPr lang="en" dirty="0"/>
              <a:t>/songs/rhymes</a:t>
            </a:r>
            <a:endParaRPr dirty="0"/>
          </a:p>
          <a:p>
            <a:pPr lvl="1"/>
            <a:r>
              <a:rPr lang="en" dirty="0"/>
              <a:t>Checklists for pictures/letter searches in hallway</a:t>
            </a:r>
            <a:endParaRPr dirty="0"/>
          </a:p>
          <a:p>
            <a:r>
              <a:rPr lang="en" dirty="0"/>
              <a:t>Playground Print</a:t>
            </a:r>
            <a:endParaRPr dirty="0"/>
          </a:p>
          <a:p>
            <a:pPr lvl="1"/>
            <a:r>
              <a:rPr lang="en" dirty="0"/>
              <a:t>Scavenger hunts</a:t>
            </a:r>
            <a:endParaRPr dirty="0"/>
          </a:p>
          <a:p>
            <a:pPr lvl="1"/>
            <a:r>
              <a:rPr lang="en" dirty="0"/>
              <a:t>Picture/Letter Search Games</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2" name="Title 1">
            <a:extLst>
              <a:ext uri="{FF2B5EF4-FFF2-40B4-BE49-F238E27FC236}">
                <a16:creationId xmlns:a16="http://schemas.microsoft.com/office/drawing/2014/main" id="{CCFE365A-63C0-A309-2C3C-7586A3A0A009}"/>
              </a:ext>
            </a:extLst>
          </p:cNvPr>
          <p:cNvSpPr>
            <a:spLocks noGrp="1"/>
          </p:cNvSpPr>
          <p:nvPr>
            <p:ph type="title"/>
          </p:nvPr>
        </p:nvSpPr>
        <p:spPr/>
        <p:txBody>
          <a:bodyPr/>
          <a:lstStyle/>
          <a:p>
            <a:r>
              <a:rPr lang="en-US" dirty="0"/>
              <a:t>Share out</a:t>
            </a:r>
          </a:p>
        </p:txBody>
      </p:sp>
      <p:sp>
        <p:nvSpPr>
          <p:cNvPr id="317" name="Google Shape;317;p54"/>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indent="-518894">
              <a:buSzPct val="100000"/>
            </a:pPr>
            <a:r>
              <a:rPr lang="en" dirty="0"/>
              <a:t>Link- to Google Folder with shared ideas</a:t>
            </a:r>
            <a:endParaRPr dirty="0"/>
          </a:p>
          <a:p>
            <a:pPr indent="-518894">
              <a:buSzPct val="100000"/>
            </a:pPr>
            <a:r>
              <a:rPr lang="en" dirty="0">
                <a:sym typeface="Roboto Slab"/>
              </a:rPr>
              <a:t>How are you implementing LETRS or Literacy Strategies?</a:t>
            </a:r>
            <a:endParaRPr dirty="0"/>
          </a:p>
          <a:p>
            <a:pPr indent="-518894">
              <a:buSzPct val="100000"/>
            </a:pPr>
            <a:r>
              <a:rPr lang="en" dirty="0"/>
              <a:t>What barriers are you experiencing?</a:t>
            </a:r>
            <a:endParaRPr dirty="0"/>
          </a:p>
          <a:p>
            <a:pPr indent="-518894">
              <a:buSzPct val="100000"/>
            </a:pPr>
            <a:r>
              <a:rPr lang="en" dirty="0"/>
              <a:t>What is the most challenging routine to incorporate literacy?</a:t>
            </a:r>
            <a:endParaRPr dirty="0"/>
          </a:p>
          <a:p>
            <a:pPr indent="-518894">
              <a:buSzPct val="100000"/>
            </a:pPr>
            <a:r>
              <a:rPr lang="en" dirty="0"/>
              <a:t>What Ah-Ha take away will you try to implement this year?</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5">
          <a:extLst>
            <a:ext uri="{FF2B5EF4-FFF2-40B4-BE49-F238E27FC236}">
              <a16:creationId xmlns:a16="http://schemas.microsoft.com/office/drawing/2014/main" id="{FCC3D5A6-4B8A-B3BE-D1A9-FA5072217E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05EB0-165F-72AE-64AE-80EE158EF1BB}"/>
              </a:ext>
            </a:extLst>
          </p:cNvPr>
          <p:cNvSpPr>
            <a:spLocks noGrp="1"/>
          </p:cNvSpPr>
          <p:nvPr>
            <p:ph type="title"/>
          </p:nvPr>
        </p:nvSpPr>
        <p:spPr>
          <a:xfrm>
            <a:off x="612489" y="1170638"/>
            <a:ext cx="5322146" cy="1153461"/>
          </a:xfrm>
        </p:spPr>
        <p:txBody>
          <a:bodyPr/>
          <a:lstStyle/>
          <a:p>
            <a:r>
              <a:rPr lang="en-US" dirty="0"/>
              <a:t>ECSE Literacy Ideas</a:t>
            </a:r>
          </a:p>
        </p:txBody>
      </p:sp>
      <p:sp>
        <p:nvSpPr>
          <p:cNvPr id="317" name="Google Shape;317;p54">
            <a:extLst>
              <a:ext uri="{FF2B5EF4-FFF2-40B4-BE49-F238E27FC236}">
                <a16:creationId xmlns:a16="http://schemas.microsoft.com/office/drawing/2014/main" id="{984DB30B-CBB0-8181-1C48-E768DF08944A}"/>
              </a:ext>
            </a:extLst>
          </p:cNvPr>
          <p:cNvSpPr txBox="1">
            <a:spLocks noGrp="1"/>
          </p:cNvSpPr>
          <p:nvPr>
            <p:ph type="body" sz="quarter" idx="10"/>
          </p:nvPr>
        </p:nvSpPr>
        <p:spPr>
          <a:prstGeom prst="rect">
            <a:avLst/>
          </a:prstGeom>
        </p:spPr>
        <p:txBody>
          <a:bodyPr spcFirstLastPara="1" vert="horz" wrap="square" lIns="121900" tIns="121900" rIns="121900" bIns="121900" rtlCol="0" anchor="t" anchorCtr="0">
            <a:normAutofit/>
          </a:bodyPr>
          <a:lstStyle/>
          <a:p>
            <a:pPr marL="0" indent="0" rtl="0">
              <a:buNone/>
            </a:pPr>
            <a:r>
              <a:rPr lang="en-US" b="0" i="0" u="none" strike="noStrike" dirty="0">
                <a:effectLst/>
              </a:rPr>
              <a:t>Please share your email address and I will give you access to this drive! </a:t>
            </a:r>
            <a:endParaRPr lang="en-US" b="0" dirty="0">
              <a:effectLst/>
            </a:endParaRPr>
          </a:p>
          <a:p>
            <a:pPr>
              <a:buNone/>
            </a:pPr>
            <a:r>
              <a:rPr lang="en-US" b="0" i="0" u="sng" strike="noStrike" dirty="0">
                <a:solidFill>
                  <a:srgbClr val="8BC34A"/>
                </a:solidFill>
                <a:effectLst/>
                <a:hlinkClick r:id="rId3"/>
              </a:rPr>
              <a:t>ECSE Literacy</a:t>
            </a:r>
            <a:endParaRPr lang="en-US" dirty="0"/>
          </a:p>
        </p:txBody>
      </p:sp>
      <p:pic>
        <p:nvPicPr>
          <p:cNvPr id="4" name="Picture 4" descr="QR code SCAN ME to view additional ECSE Literacy ideas.">
            <a:extLst>
              <a:ext uri="{FF2B5EF4-FFF2-40B4-BE49-F238E27FC236}">
                <a16:creationId xmlns:a16="http://schemas.microsoft.com/office/drawing/2014/main" id="{5D7B019B-8FC4-5B07-98C2-48E222620DA0}"/>
              </a:ext>
            </a:extLst>
          </p:cNvPr>
          <p:cNvPicPr>
            <a:picLocks noGrp="1" noChangeAspect="1" noChangeArrowheads="1"/>
          </p:cNvPicPr>
          <p:nvPr>
            <p:ph type="pic" sz="quarter" idx="12"/>
          </p:nvPr>
        </p:nvPicPr>
        <p:blipFill rotWithShape="1">
          <a:blip r:embed="rId4">
            <a:extLst>
              <a:ext uri="{28A0092B-C50C-407E-A947-70E740481C1C}">
                <a14:useLocalDpi xmlns:a14="http://schemas.microsoft.com/office/drawing/2010/main" val="0"/>
              </a:ext>
            </a:extLst>
          </a:blip>
          <a:srcRect t="727" b="-2921"/>
          <a:stretch/>
        </p:blipFill>
        <p:spPr bwMode="auto">
          <a:xfrm>
            <a:off x="7377715" y="1642623"/>
            <a:ext cx="3579320" cy="4741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878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56C296-1B9E-1767-EA77-C03A77455201}"/>
              </a:ext>
            </a:extLst>
          </p:cNvPr>
          <p:cNvSpPr>
            <a:spLocks noGrp="1"/>
          </p:cNvSpPr>
          <p:nvPr>
            <p:ph type="ctrTitle"/>
          </p:nvPr>
        </p:nvSpPr>
        <p:spPr/>
        <p:txBody>
          <a:bodyPr/>
          <a:lstStyle/>
          <a:p>
            <a:r>
              <a:rPr lang="en-US" dirty="0"/>
              <a:t>Thank you!</a:t>
            </a:r>
          </a:p>
        </p:txBody>
      </p:sp>
      <p:sp>
        <p:nvSpPr>
          <p:cNvPr id="8" name="Text Placeholder 7">
            <a:extLst>
              <a:ext uri="{FF2B5EF4-FFF2-40B4-BE49-F238E27FC236}">
                <a16:creationId xmlns:a16="http://schemas.microsoft.com/office/drawing/2014/main" id="{BC297382-60F9-01C0-4FF6-227B5A4E384C}"/>
              </a:ext>
            </a:extLst>
          </p:cNvPr>
          <p:cNvSpPr>
            <a:spLocks noGrp="1"/>
          </p:cNvSpPr>
          <p:nvPr>
            <p:ph type="body" sz="quarter" idx="10"/>
          </p:nvPr>
        </p:nvSpPr>
        <p:spPr/>
        <p:txBody>
          <a:bodyPr/>
          <a:lstStyle/>
          <a:p>
            <a:r>
              <a:rPr lang="en-US" dirty="0"/>
              <a:t>Sarah Larson</a:t>
            </a:r>
          </a:p>
          <a:p>
            <a:r>
              <a:rPr lang="en-US" dirty="0">
                <a:hlinkClick r:id="rId2"/>
              </a:rPr>
              <a:t>SALARSON@rochesterschools.org</a:t>
            </a:r>
            <a:r>
              <a:rPr lang="en-US" dirty="0"/>
              <a:t> </a:t>
            </a:r>
          </a:p>
        </p:txBody>
      </p:sp>
      <p:pic>
        <p:nvPicPr>
          <p:cNvPr id="5" name="Picture Placeholder 3" descr="Charting the Cs logo with black and blue text">
            <a:extLst>
              <a:ext uri="{FF2B5EF4-FFF2-40B4-BE49-F238E27FC236}">
                <a16:creationId xmlns:a16="http://schemas.microsoft.com/office/drawing/2014/main" id="{9014D509-FAC2-61C1-BFA3-6EE44F7E10AB}"/>
              </a:ext>
            </a:extLst>
          </p:cNvPr>
          <p:cNvPicPr>
            <a:picLocks noChangeAspect="1"/>
          </p:cNvPicPr>
          <p:nvPr/>
        </p:nvPicPr>
        <p:blipFill>
          <a:blip r:embed="rId3"/>
          <a:srcRect/>
          <a:stretch/>
        </p:blipFill>
        <p:spPr>
          <a:xfrm>
            <a:off x="4665318" y="1701664"/>
            <a:ext cx="2882435" cy="604720"/>
          </a:xfrm>
          <a:prstGeom prst="rect">
            <a:avLst/>
          </a:prstGeom>
        </p:spPr>
      </p:pic>
    </p:spTree>
    <p:extLst>
      <p:ext uri="{BB962C8B-B14F-4D97-AF65-F5344CB8AC3E}">
        <p14:creationId xmlns:p14="http://schemas.microsoft.com/office/powerpoint/2010/main" val="3316001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0E65-9BDF-1CD7-AAD8-BAC375C18F1C}"/>
              </a:ext>
            </a:extLst>
          </p:cNvPr>
          <p:cNvSpPr>
            <a:spLocks noGrp="1"/>
          </p:cNvSpPr>
          <p:nvPr>
            <p:ph type="ctrTitle"/>
          </p:nvPr>
        </p:nvSpPr>
        <p:spPr>
          <a:xfrm>
            <a:off x="606868" y="2324101"/>
            <a:ext cx="11000232" cy="1104900"/>
          </a:xfrm>
        </p:spPr>
        <p:txBody>
          <a:bodyPr/>
          <a:lstStyle/>
          <a:p>
            <a:r>
              <a:rPr lang="en-US" dirty="0"/>
              <a:t>Charting the Cs Conference 2025</a:t>
            </a:r>
            <a:endParaRPr lang="en-US" i="1" dirty="0"/>
          </a:p>
        </p:txBody>
      </p:sp>
      <p:sp>
        <p:nvSpPr>
          <p:cNvPr id="3" name="Text Placeholder 2">
            <a:extLst>
              <a:ext uri="{FF2B5EF4-FFF2-40B4-BE49-F238E27FC236}">
                <a16:creationId xmlns:a16="http://schemas.microsoft.com/office/drawing/2014/main" id="{6E650A0A-0A9F-CB57-030F-744F8593EBC7}"/>
              </a:ext>
            </a:extLst>
          </p:cNvPr>
          <p:cNvSpPr>
            <a:spLocks noGrp="1"/>
          </p:cNvSpPr>
          <p:nvPr>
            <p:ph type="body" sz="quarter" idx="10"/>
          </p:nvPr>
        </p:nvSpPr>
        <p:spPr>
          <a:xfrm>
            <a:off x="606425" y="3429001"/>
            <a:ext cx="11001375" cy="2285999"/>
          </a:xfrm>
        </p:spPr>
        <p:txBody>
          <a:bodyPr/>
          <a:lstStyle/>
          <a:p>
            <a:pPr algn="l"/>
            <a:r>
              <a:rPr lang="en-US" dirty="0"/>
              <a:t>Statewide Professional Development to Support the Workforce and Low Incidence Disability Areas in the State of Minnesota. </a:t>
            </a:r>
          </a:p>
          <a:p>
            <a:pPr algn="l"/>
            <a:r>
              <a:rPr lang="en-US" dirty="0"/>
              <a:t>This presentation is partially funded with a grant from the Minnesota Department of Education using federal funding, CFDA 84.027A, Special Education – Grants to States. </a:t>
            </a:r>
          </a:p>
        </p:txBody>
      </p:sp>
      <p:pic>
        <p:nvPicPr>
          <p:cNvPr id="6" name="Picture Placeholder 3" descr="Charting the Cs logo with black and blue text">
            <a:extLst>
              <a:ext uri="{FF2B5EF4-FFF2-40B4-BE49-F238E27FC236}">
                <a16:creationId xmlns:a16="http://schemas.microsoft.com/office/drawing/2014/main" id="{C813591B-90CF-DAEC-9A27-10F8EF603C18}"/>
              </a:ext>
            </a:extLst>
          </p:cNvPr>
          <p:cNvPicPr>
            <a:picLocks noChangeAspect="1"/>
          </p:cNvPicPr>
          <p:nvPr/>
        </p:nvPicPr>
        <p:blipFill>
          <a:blip r:embed="rId2"/>
          <a:srcRect/>
          <a:stretch/>
        </p:blipFill>
        <p:spPr>
          <a:xfrm>
            <a:off x="4665319" y="1634989"/>
            <a:ext cx="2882435" cy="604720"/>
          </a:xfrm>
          <a:prstGeom prst="rect">
            <a:avLst/>
          </a:prstGeom>
        </p:spPr>
      </p:pic>
    </p:spTree>
    <p:extLst>
      <p:ext uri="{BB962C8B-B14F-4D97-AF65-F5344CB8AC3E}">
        <p14:creationId xmlns:p14="http://schemas.microsoft.com/office/powerpoint/2010/main" val="1998485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2" name="Title 1">
            <a:extLst>
              <a:ext uri="{FF2B5EF4-FFF2-40B4-BE49-F238E27FC236}">
                <a16:creationId xmlns:a16="http://schemas.microsoft.com/office/drawing/2014/main" id="{04E7BBD6-E995-1E00-9C25-05DF8070BE3C}"/>
              </a:ext>
            </a:extLst>
          </p:cNvPr>
          <p:cNvSpPr>
            <a:spLocks noGrp="1"/>
          </p:cNvSpPr>
          <p:nvPr>
            <p:ph type="title"/>
          </p:nvPr>
        </p:nvSpPr>
        <p:spPr/>
        <p:txBody>
          <a:bodyPr/>
          <a:lstStyle/>
          <a:p>
            <a:r>
              <a:rPr lang="en-US" dirty="0"/>
              <a:t>Key Principles of LETRS, cont.</a:t>
            </a:r>
          </a:p>
        </p:txBody>
      </p:sp>
      <p:sp>
        <p:nvSpPr>
          <p:cNvPr id="79" name="Google Shape;79;p17"/>
          <p:cNvSpPr txBox="1">
            <a:spLocks noGrp="1"/>
          </p:cNvSpPr>
          <p:nvPr>
            <p:ph type="body" sz="quarter" idx="10"/>
          </p:nvPr>
        </p:nvSpPr>
        <p:spPr>
          <a:prstGeom prst="rect">
            <a:avLst/>
          </a:prstGeom>
        </p:spPr>
        <p:txBody>
          <a:bodyPr spcFirstLastPara="1" vert="horz" wrap="square" lIns="121900" tIns="121900" rIns="121900" bIns="121900" rtlCol="0" anchor="t" anchorCtr="0">
            <a:normAutofit/>
          </a:bodyPr>
          <a:lstStyle/>
          <a:p>
            <a:pPr indent="-482588">
              <a:spcBef>
                <a:spcPts val="1600"/>
              </a:spcBef>
              <a:buClr>
                <a:schemeClr val="dk1"/>
              </a:buClr>
              <a:buSzPts val="2100"/>
              <a:buAutoNum type="arabicPeriod"/>
            </a:pPr>
            <a:r>
              <a:rPr lang="en" b="1" dirty="0"/>
              <a:t>Phonemic Awareness</a:t>
            </a:r>
            <a:r>
              <a:rPr lang="en" dirty="0"/>
              <a:t>: Understanding that words are made up of individual sounds.</a:t>
            </a:r>
            <a:endParaRPr dirty="0"/>
          </a:p>
          <a:p>
            <a:pPr indent="-482588">
              <a:buClr>
                <a:schemeClr val="dk1"/>
              </a:buClr>
              <a:buSzPts val="2100"/>
              <a:buAutoNum type="arabicPeriod"/>
            </a:pPr>
            <a:r>
              <a:rPr lang="en" b="1" dirty="0"/>
              <a:t>Phonics</a:t>
            </a:r>
            <a:r>
              <a:rPr lang="en" dirty="0"/>
              <a:t>: Teaching the relationship between sounds and letters.</a:t>
            </a:r>
            <a:endParaRPr dirty="0"/>
          </a:p>
          <a:p>
            <a:pPr indent="-482588">
              <a:buClr>
                <a:schemeClr val="dk1"/>
              </a:buClr>
              <a:buSzPts val="2100"/>
              <a:buAutoNum type="arabicPeriod"/>
            </a:pPr>
            <a:r>
              <a:rPr lang="en" b="1" dirty="0"/>
              <a:t>Vocabulary Development</a:t>
            </a:r>
            <a:r>
              <a:rPr lang="en" dirty="0"/>
              <a:t>: Expanding children's word knowledge.</a:t>
            </a:r>
            <a:endParaRPr dirty="0"/>
          </a:p>
          <a:p>
            <a:pPr indent="-482588">
              <a:buClr>
                <a:schemeClr val="dk1"/>
              </a:buClr>
              <a:buSzPts val="2100"/>
              <a:buAutoNum type="arabicPeriod"/>
            </a:pPr>
            <a:r>
              <a:rPr lang="en" b="1" dirty="0"/>
              <a:t>Fluency</a:t>
            </a:r>
            <a:r>
              <a:rPr lang="en" dirty="0"/>
              <a:t>: Helping children read smoothly and with expression.</a:t>
            </a:r>
            <a:endParaRPr dirty="0"/>
          </a:p>
          <a:p>
            <a:pPr indent="-482588">
              <a:buClr>
                <a:schemeClr val="dk1"/>
              </a:buClr>
              <a:buSzPts val="2100"/>
              <a:buAutoNum type="arabicPeriod"/>
            </a:pPr>
            <a:r>
              <a:rPr lang="en" b="1" dirty="0"/>
              <a:t>Comprehension</a:t>
            </a:r>
            <a:r>
              <a:rPr lang="en" dirty="0"/>
              <a:t>: Ensuring children understand what they read.</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Title 1">
            <a:extLst>
              <a:ext uri="{FF2B5EF4-FFF2-40B4-BE49-F238E27FC236}">
                <a16:creationId xmlns:a16="http://schemas.microsoft.com/office/drawing/2014/main" id="{8B5B308A-32A5-D4E0-2614-35963580F539}"/>
              </a:ext>
            </a:extLst>
          </p:cNvPr>
          <p:cNvSpPr>
            <a:spLocks noGrp="1"/>
          </p:cNvSpPr>
          <p:nvPr>
            <p:ph type="title"/>
          </p:nvPr>
        </p:nvSpPr>
        <p:spPr/>
        <p:txBody>
          <a:bodyPr/>
          <a:lstStyle/>
          <a:p>
            <a:r>
              <a:rPr lang="en-US" dirty="0"/>
              <a:t>Phonemic Awareness</a:t>
            </a:r>
          </a:p>
        </p:txBody>
      </p:sp>
      <p:sp>
        <p:nvSpPr>
          <p:cNvPr id="85" name="Google Shape;85;p18"/>
          <p:cNvSpPr txBox="1">
            <a:spLocks noGrp="1"/>
          </p:cNvSpPr>
          <p:nvPr>
            <p:ph type="body" idx="1"/>
          </p:nvPr>
        </p:nvSpPr>
        <p:spPr>
          <a:prstGeom prst="rect">
            <a:avLst/>
          </a:prstGeom>
        </p:spPr>
        <p:txBody>
          <a:bodyPr spcFirstLastPara="1" vert="horz" wrap="square" lIns="121900" tIns="121900" rIns="121900" bIns="121900" rtlCol="0" anchor="t" anchorCtr="0">
            <a:normAutofit lnSpcReduction="10000"/>
          </a:bodyPr>
          <a:lstStyle/>
          <a:p>
            <a:pPr indent="-465655">
              <a:spcBef>
                <a:spcPts val="1600"/>
              </a:spcBef>
              <a:buClr>
                <a:schemeClr val="dk1"/>
              </a:buClr>
              <a:buSzPts val="1900"/>
            </a:pPr>
            <a:r>
              <a:rPr lang="en" b="1" dirty="0"/>
              <a:t>What is Phonemic Awareness?</a:t>
            </a:r>
            <a:endParaRPr lang="en-US" b="1" dirty="0"/>
          </a:p>
          <a:p>
            <a:pPr lvl="1" indent="-465655">
              <a:buClr>
                <a:schemeClr val="dk1"/>
              </a:buClr>
              <a:buSzPts val="1900"/>
            </a:pPr>
            <a:r>
              <a:rPr lang="en-US" dirty="0"/>
              <a:t>The ability to hear, identify, and manipulate individual sounds (phonemes) in spoken words.</a:t>
            </a:r>
          </a:p>
          <a:p>
            <a:pPr indent="-465655">
              <a:buClr>
                <a:schemeClr val="dk1"/>
              </a:buClr>
              <a:buSzPts val="1900"/>
            </a:pPr>
            <a:r>
              <a:rPr lang="en" b="1" dirty="0"/>
              <a:t>Key Strategies:</a:t>
            </a:r>
            <a:endParaRPr b="1" dirty="0"/>
          </a:p>
          <a:p>
            <a:pPr lvl="1" indent="-465655">
              <a:buClr>
                <a:schemeClr val="dk1"/>
              </a:buClr>
              <a:buSzPts val="1900"/>
            </a:pPr>
            <a:r>
              <a:rPr lang="en" dirty="0"/>
              <a:t>Rhyming games</a:t>
            </a:r>
            <a:endParaRPr dirty="0"/>
          </a:p>
          <a:p>
            <a:pPr lvl="1" indent="-465655">
              <a:buClr>
                <a:schemeClr val="dk1"/>
              </a:buClr>
              <a:buSzPts val="1900"/>
            </a:pPr>
            <a:r>
              <a:rPr lang="en" dirty="0"/>
              <a:t>Segmenting and blending sounds</a:t>
            </a:r>
            <a:endParaRPr dirty="0"/>
          </a:p>
          <a:p>
            <a:pPr lvl="1" indent="-465655">
              <a:buClr>
                <a:schemeClr val="dk1"/>
              </a:buClr>
              <a:buSzPts val="1900"/>
            </a:pPr>
            <a:r>
              <a:rPr lang="en" dirty="0"/>
              <a:t>Sound matching activities</a:t>
            </a:r>
            <a:endParaRPr dirty="0"/>
          </a:p>
          <a:p>
            <a:pPr indent="-465655">
              <a:buClr>
                <a:schemeClr val="dk1"/>
              </a:buClr>
              <a:buSzPts val="1900"/>
            </a:pPr>
            <a:r>
              <a:rPr lang="en" b="1" dirty="0"/>
              <a:t>Why is it Important?</a:t>
            </a:r>
            <a:endParaRPr b="1" dirty="0"/>
          </a:p>
          <a:p>
            <a:pPr lvl="1" indent="-465655">
              <a:buClr>
                <a:schemeClr val="dk1"/>
              </a:buClr>
              <a:buSzPts val="1900"/>
            </a:pPr>
            <a:r>
              <a:rPr lang="en" dirty="0"/>
              <a:t>A strong predictor of future reading success.</a:t>
            </a:r>
            <a:endParaRPr dirty="0"/>
          </a:p>
          <a:p>
            <a:pPr lvl="1" indent="-465655">
              <a:buClr>
                <a:schemeClr val="dk1"/>
              </a:buClr>
              <a:buSzPts val="1900"/>
            </a:pPr>
            <a:r>
              <a:rPr lang="en" dirty="0"/>
              <a:t>Helps children decode words when they learn to read.</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itle 1">
            <a:extLst>
              <a:ext uri="{FF2B5EF4-FFF2-40B4-BE49-F238E27FC236}">
                <a16:creationId xmlns:a16="http://schemas.microsoft.com/office/drawing/2014/main" id="{FB0BBE2A-494C-1799-98D6-A20B4134BB31}"/>
              </a:ext>
            </a:extLst>
          </p:cNvPr>
          <p:cNvSpPr>
            <a:spLocks noGrp="1"/>
          </p:cNvSpPr>
          <p:nvPr>
            <p:ph type="title"/>
          </p:nvPr>
        </p:nvSpPr>
        <p:spPr/>
        <p:txBody>
          <a:bodyPr/>
          <a:lstStyle/>
          <a:p>
            <a:r>
              <a:rPr lang="en-US" dirty="0"/>
              <a:t>Phonics Instruction</a:t>
            </a:r>
          </a:p>
        </p:txBody>
      </p:sp>
      <p:sp>
        <p:nvSpPr>
          <p:cNvPr id="91" name="Google Shape;91;p19"/>
          <p:cNvSpPr txBox="1">
            <a:spLocks noGrp="1"/>
          </p:cNvSpPr>
          <p:nvPr>
            <p:ph type="body" idx="1"/>
          </p:nvPr>
        </p:nvSpPr>
        <p:spPr>
          <a:prstGeom prst="rect">
            <a:avLst/>
          </a:prstGeom>
        </p:spPr>
        <p:txBody>
          <a:bodyPr spcFirstLastPara="1" vert="horz" wrap="square" lIns="121900" tIns="121900" rIns="121900" bIns="121900" rtlCol="0" anchor="t" anchorCtr="0">
            <a:normAutofit lnSpcReduction="10000"/>
          </a:bodyPr>
          <a:lstStyle/>
          <a:p>
            <a:pPr indent="-454726">
              <a:spcBef>
                <a:spcPts val="1600"/>
              </a:spcBef>
              <a:buClr>
                <a:schemeClr val="dk1"/>
              </a:buClr>
              <a:buSzPct val="100000"/>
            </a:pPr>
            <a:r>
              <a:rPr lang="en" b="1" dirty="0"/>
              <a:t>What is Phonics?</a:t>
            </a:r>
            <a:endParaRPr b="1" dirty="0"/>
          </a:p>
          <a:p>
            <a:pPr lvl="1" indent="-454726">
              <a:buClr>
                <a:schemeClr val="dk1"/>
              </a:buClr>
              <a:buSzPct val="100000"/>
            </a:pPr>
            <a:r>
              <a:rPr lang="en" dirty="0"/>
              <a:t>Phonics is the understanding that letters and groups of letters represent sounds in spoken words.</a:t>
            </a:r>
            <a:endParaRPr dirty="0"/>
          </a:p>
          <a:p>
            <a:pPr indent="-454726">
              <a:buClr>
                <a:schemeClr val="dk1"/>
              </a:buClr>
              <a:buSzPct val="100000"/>
            </a:pPr>
            <a:r>
              <a:rPr lang="en" b="1" dirty="0"/>
              <a:t>Key Strategies:</a:t>
            </a:r>
            <a:endParaRPr b="1" dirty="0"/>
          </a:p>
          <a:p>
            <a:pPr lvl="1" indent="-454726">
              <a:buClr>
                <a:schemeClr val="dk1"/>
              </a:buClr>
              <a:buSzPct val="100000"/>
            </a:pPr>
            <a:r>
              <a:rPr lang="en" dirty="0"/>
              <a:t>Systematic and explicit instruction of letter-sound correspondences.</a:t>
            </a:r>
            <a:endParaRPr dirty="0"/>
          </a:p>
          <a:p>
            <a:pPr lvl="1" indent="-454726">
              <a:buClr>
                <a:schemeClr val="dk1"/>
              </a:buClr>
              <a:buSzPct val="100000"/>
            </a:pPr>
            <a:r>
              <a:rPr lang="en" dirty="0"/>
              <a:t>Letter recognition and blending sounds into words.</a:t>
            </a:r>
            <a:endParaRPr dirty="0"/>
          </a:p>
          <a:p>
            <a:pPr lvl="1" indent="-454726">
              <a:buClr>
                <a:schemeClr val="dk1"/>
              </a:buClr>
              <a:buSzPct val="100000"/>
            </a:pPr>
            <a:r>
              <a:rPr lang="en" dirty="0"/>
              <a:t>Practice with decodable texts.</a:t>
            </a:r>
            <a:endParaRPr dirty="0"/>
          </a:p>
          <a:p>
            <a:pPr indent="-454726">
              <a:buClr>
                <a:schemeClr val="dk1"/>
              </a:buClr>
              <a:buSzPct val="100000"/>
            </a:pPr>
            <a:r>
              <a:rPr lang="en" b="1" dirty="0"/>
              <a:t>Why is it Important?</a:t>
            </a:r>
            <a:endParaRPr b="1" dirty="0"/>
          </a:p>
          <a:p>
            <a:pPr lvl="1" indent="-454726">
              <a:buClr>
                <a:schemeClr val="dk1"/>
              </a:buClr>
              <a:buSzPct val="100000"/>
            </a:pPr>
            <a:r>
              <a:rPr lang="en" dirty="0"/>
              <a:t>Helps children decode and spell words.</a:t>
            </a:r>
            <a:endParaRPr dirty="0"/>
          </a:p>
          <a:p>
            <a:pPr lvl="1" indent="-454726">
              <a:buClr>
                <a:schemeClr val="dk1"/>
              </a:buClr>
              <a:buSzPct val="100000"/>
            </a:pPr>
            <a:r>
              <a:rPr lang="en" dirty="0"/>
              <a:t>Provides the foundation for fluent reading.</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Title 1">
            <a:extLst>
              <a:ext uri="{FF2B5EF4-FFF2-40B4-BE49-F238E27FC236}">
                <a16:creationId xmlns:a16="http://schemas.microsoft.com/office/drawing/2014/main" id="{A3F99086-AFF4-B29A-D3FA-6A6180711EFF}"/>
              </a:ext>
            </a:extLst>
          </p:cNvPr>
          <p:cNvSpPr>
            <a:spLocks noGrp="1"/>
          </p:cNvSpPr>
          <p:nvPr>
            <p:ph type="title"/>
          </p:nvPr>
        </p:nvSpPr>
        <p:spPr/>
        <p:txBody>
          <a:bodyPr/>
          <a:lstStyle/>
          <a:p>
            <a:r>
              <a:rPr lang="en-US" dirty="0"/>
              <a:t>Vocabulary Development</a:t>
            </a:r>
          </a:p>
        </p:txBody>
      </p:sp>
      <p:sp>
        <p:nvSpPr>
          <p:cNvPr id="97" name="Google Shape;97;p20"/>
          <p:cNvSpPr txBox="1">
            <a:spLocks noGrp="1"/>
          </p:cNvSpPr>
          <p:nvPr>
            <p:ph type="body" idx="1"/>
          </p:nvPr>
        </p:nvSpPr>
        <p:spPr>
          <a:prstGeom prst="rect">
            <a:avLst/>
          </a:prstGeom>
        </p:spPr>
        <p:txBody>
          <a:bodyPr spcFirstLastPara="1" vert="horz" wrap="square" lIns="121900" tIns="121900" rIns="121900" bIns="121900" rtlCol="0" anchor="t" anchorCtr="0">
            <a:normAutofit fontScale="92500"/>
          </a:bodyPr>
          <a:lstStyle/>
          <a:p>
            <a:pPr indent="-455015">
              <a:spcBef>
                <a:spcPts val="1600"/>
              </a:spcBef>
              <a:buClr>
                <a:schemeClr val="dk1"/>
              </a:buClr>
              <a:buSzPct val="100000"/>
            </a:pPr>
            <a:r>
              <a:rPr lang="en" b="1" dirty="0"/>
              <a:t>What is Vocabulary Development?</a:t>
            </a:r>
            <a:endParaRPr b="1" dirty="0"/>
          </a:p>
          <a:p>
            <a:pPr lvl="1" indent="-455015">
              <a:buClr>
                <a:schemeClr val="dk1"/>
              </a:buClr>
              <a:buSzPct val="100000"/>
            </a:pPr>
            <a:r>
              <a:rPr lang="en" dirty="0"/>
              <a:t>The process of teaching children the meaning of words and how to use them in context.</a:t>
            </a:r>
            <a:endParaRPr dirty="0"/>
          </a:p>
          <a:p>
            <a:pPr indent="-455015">
              <a:buClr>
                <a:schemeClr val="dk1"/>
              </a:buClr>
              <a:buSzPct val="100000"/>
            </a:pPr>
            <a:r>
              <a:rPr lang="en" b="1" dirty="0"/>
              <a:t>Key Strategies:</a:t>
            </a:r>
            <a:endParaRPr b="1" dirty="0"/>
          </a:p>
          <a:p>
            <a:pPr lvl="1" indent="-455015">
              <a:buClr>
                <a:schemeClr val="dk1"/>
              </a:buClr>
              <a:buSzPct val="100000"/>
            </a:pPr>
            <a:r>
              <a:rPr lang="en" dirty="0"/>
              <a:t>Read aloud to children regularly.</a:t>
            </a:r>
            <a:endParaRPr dirty="0"/>
          </a:p>
          <a:p>
            <a:pPr lvl="1" indent="-455015">
              <a:buClr>
                <a:schemeClr val="dk1"/>
              </a:buClr>
              <a:buSzPct val="100000"/>
            </a:pPr>
            <a:r>
              <a:rPr lang="en" dirty="0"/>
              <a:t>Use rich and varied language in conversations.</a:t>
            </a:r>
            <a:endParaRPr dirty="0"/>
          </a:p>
          <a:p>
            <a:pPr lvl="1" indent="-455015">
              <a:buClr>
                <a:schemeClr val="dk1"/>
              </a:buClr>
              <a:buSzPct val="100000"/>
            </a:pPr>
            <a:r>
              <a:rPr lang="en" dirty="0"/>
              <a:t>Teach the meanings of new words in context.</a:t>
            </a:r>
            <a:endParaRPr dirty="0"/>
          </a:p>
          <a:p>
            <a:pPr indent="-455015">
              <a:buClr>
                <a:schemeClr val="dk1"/>
              </a:buClr>
              <a:buSzPct val="100000"/>
            </a:pPr>
            <a:r>
              <a:rPr lang="en" b="1" dirty="0"/>
              <a:t>Why is it Important?</a:t>
            </a:r>
            <a:endParaRPr b="1" dirty="0"/>
          </a:p>
          <a:p>
            <a:pPr lvl="1" indent="-455015">
              <a:buClr>
                <a:schemeClr val="dk1"/>
              </a:buClr>
              <a:buSzPct val="100000"/>
            </a:pPr>
            <a:r>
              <a:rPr lang="en" dirty="0"/>
              <a:t>A robust vocabulary is linked to better reading comprehension and writing skills.</a:t>
            </a:r>
            <a:endParaRPr dirty="0"/>
          </a:p>
          <a:p>
            <a:pPr lvl="1" indent="-455015">
              <a:buClr>
                <a:schemeClr val="dk1"/>
              </a:buClr>
              <a:buSzPct val="100000"/>
            </a:pPr>
            <a:r>
              <a:rPr lang="en" dirty="0"/>
              <a:t>Supports cognitive development and communication.</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2" name="Title 1">
            <a:extLst>
              <a:ext uri="{FF2B5EF4-FFF2-40B4-BE49-F238E27FC236}">
                <a16:creationId xmlns:a16="http://schemas.microsoft.com/office/drawing/2014/main" id="{EDA657BE-46AB-09E0-C997-A17A34AC0B4F}"/>
              </a:ext>
            </a:extLst>
          </p:cNvPr>
          <p:cNvSpPr>
            <a:spLocks noGrp="1"/>
          </p:cNvSpPr>
          <p:nvPr>
            <p:ph type="title"/>
          </p:nvPr>
        </p:nvSpPr>
        <p:spPr/>
        <p:txBody>
          <a:bodyPr/>
          <a:lstStyle/>
          <a:p>
            <a:r>
              <a:rPr lang="en" dirty="0"/>
              <a:t>Fluency</a:t>
            </a:r>
            <a:endParaRPr lang="en-US" dirty="0"/>
          </a:p>
        </p:txBody>
      </p:sp>
      <p:sp>
        <p:nvSpPr>
          <p:cNvPr id="103" name="Google Shape;103;p21"/>
          <p:cNvSpPr txBox="1">
            <a:spLocks noGrp="1"/>
          </p:cNvSpPr>
          <p:nvPr>
            <p:ph type="body" idx="1"/>
          </p:nvPr>
        </p:nvSpPr>
        <p:spPr>
          <a:prstGeom prst="rect">
            <a:avLst/>
          </a:prstGeom>
        </p:spPr>
        <p:txBody>
          <a:bodyPr spcFirstLastPara="1" vert="horz" wrap="square" lIns="121900" tIns="121900" rIns="121900" bIns="121900" rtlCol="0" anchor="t" anchorCtr="0">
            <a:normAutofit fontScale="92500" lnSpcReduction="10000"/>
          </a:bodyPr>
          <a:lstStyle/>
          <a:p>
            <a:pPr indent="-443960">
              <a:spcBef>
                <a:spcPts val="1600"/>
              </a:spcBef>
              <a:buClr>
                <a:schemeClr val="dk1"/>
              </a:buClr>
              <a:buSzPct val="100000"/>
            </a:pPr>
            <a:r>
              <a:rPr lang="en" b="1" dirty="0"/>
              <a:t>What is Fluency?</a:t>
            </a:r>
            <a:endParaRPr b="1" dirty="0"/>
          </a:p>
          <a:p>
            <a:pPr lvl="1" indent="-443960">
              <a:buClr>
                <a:schemeClr val="dk1"/>
              </a:buClr>
              <a:buSzPct val="100000"/>
            </a:pPr>
            <a:r>
              <a:rPr lang="en" dirty="0"/>
              <a:t>The ability to read text smoothly and with expression, which helps with comprehension.</a:t>
            </a:r>
            <a:endParaRPr dirty="0"/>
          </a:p>
          <a:p>
            <a:pPr indent="-443960">
              <a:buClr>
                <a:schemeClr val="dk1"/>
              </a:buClr>
              <a:buSzPct val="100000"/>
            </a:pPr>
            <a:r>
              <a:rPr lang="en" b="1" dirty="0"/>
              <a:t>Key Strategies:</a:t>
            </a:r>
            <a:endParaRPr b="1" dirty="0"/>
          </a:p>
          <a:p>
            <a:pPr lvl="1" indent="-443960">
              <a:buClr>
                <a:schemeClr val="dk1"/>
              </a:buClr>
              <a:buSzPct val="100000"/>
            </a:pPr>
            <a:r>
              <a:rPr lang="en" dirty="0"/>
              <a:t>Practice reading aloud regularly.</a:t>
            </a:r>
            <a:endParaRPr dirty="0"/>
          </a:p>
          <a:p>
            <a:pPr lvl="1" indent="-443960">
              <a:buClr>
                <a:schemeClr val="dk1"/>
              </a:buClr>
              <a:buSzPct val="100000"/>
            </a:pPr>
            <a:r>
              <a:rPr lang="en" dirty="0"/>
              <a:t>Focus on expression, intonation, and punctuation.</a:t>
            </a:r>
            <a:endParaRPr dirty="0"/>
          </a:p>
          <a:p>
            <a:pPr lvl="1" indent="-443960">
              <a:buClr>
                <a:schemeClr val="dk1"/>
              </a:buClr>
              <a:buSzPct val="100000"/>
            </a:pPr>
            <a:r>
              <a:rPr lang="en" dirty="0"/>
              <a:t>Use repeated reading of familiar texts.</a:t>
            </a:r>
            <a:endParaRPr dirty="0"/>
          </a:p>
          <a:p>
            <a:pPr indent="-443960">
              <a:buClr>
                <a:schemeClr val="dk1"/>
              </a:buClr>
              <a:buSzPct val="100000"/>
            </a:pPr>
            <a:r>
              <a:rPr lang="en" b="1" dirty="0"/>
              <a:t>Why is it Important?</a:t>
            </a:r>
            <a:endParaRPr b="1" dirty="0"/>
          </a:p>
          <a:p>
            <a:pPr lvl="1" indent="-443960">
              <a:buClr>
                <a:schemeClr val="dk1"/>
              </a:buClr>
              <a:buSzPct val="100000"/>
            </a:pPr>
            <a:r>
              <a:rPr lang="en" dirty="0"/>
              <a:t>Fluency allows children to focus on understanding the text rather than decoding individual words.</a:t>
            </a:r>
            <a:endParaRPr dirty="0"/>
          </a:p>
          <a:p>
            <a:pPr lvl="1" indent="-443960">
              <a:buClr>
                <a:schemeClr val="dk1"/>
              </a:buClr>
              <a:buSzPct val="100000"/>
            </a:pPr>
            <a:r>
              <a:rPr lang="en" dirty="0"/>
              <a:t>Builds confidence in young readers.</a:t>
            </a:r>
            <a:endParaRPr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8euNCCA4IqjupmbpvbvSMfRq+8o=" pdftag="H1" isBookmarkSet="no" bookmark="yes" Order="_x0031_"/>
  <Shape xmlns="" ID="ARSfPO/U9ItJ9zIOwm93ZJ7l/j8=" pdftag="H2" isBookmarkSet="no" bookmark="yes" Order="_x0032_"/>
  <Shape xmlns="" ID="osa0KM2sbnZHHxlXUxKH3ujjHuE=" pdftag="" bookmark="no" Order="_x0031_"/>
  <Shape xmlns="" ID="4JRL6lqoOFw9RUHrP0y9U5BDzf8=" pdftag="" bookmark="no" Order="_x0032_"/>
  <Shape xmlns="" ID="sM+ghJOlUVqnHU19mdPjAdwWJuw=" pdftag="" bookmark="no" Order="_x0031_"/>
  <Shape xmlns="" ID="GTGIHFiwAYvgHLb8IUSCQ2X6w4g=" pdftag="" bookmark="no" Order="_x0032_"/>
  <Shape xmlns="" ID="hq9gSbGZQhpPus+SHezN5PrGc9w=" pdftag="" bookmark="no" Order="_x0031_"/>
  <Shape xmlns="" ID="FtXJgaOuZev8eFU+if2YMxbKkRI=" pdftag="" bookmark="no" Order="_x0032_"/>
  <Shape xmlns="" ID="ri+uYzSNCD67GlIZrZ8qmmNgURU=" pdftag="" bookmark="no" Order="_x0033_"/>
  <Shape xmlns="" ID="/Xe9+1NnBDFDac2uz9Mf5cnxpHw=" pdftag="" bookmark="no" Order="_x0031_"/>
  <Shape xmlns="" ID="rGgMSPfHoOmRN/+oUl7Dwo+YgYE=" pdftag="" bookmark="no" Order="_x0032_"/>
  <Shape xmlns="" ID="ZTBnAgeWTQQGZoyfyflkLJl+jcs=" pdftag="" bookmark="no" Order="_x0035_"/>
  <Shape xmlns="" ID="nSihPpWUspo+Y57wY5tF8LIQIHs=" pdftag="" bookmark="no" Order="_x0032_"/>
  <Shape xmlns="" ID="S6CVtHyytP5Rb39DTS6OkAlP7e0=" pdftag="" bookmark="no" Order="_x0034_"/>
  <Shape xmlns="" ID="USIEJhtT65UPFtGM0RUW67D4iJA=" pdftag="" bookmark="no" Order="_x0033_"/>
  <Shape xmlns="" ID="XzVFQuOWAWqK/HZDqm2LiuGBOJQ=" pdftag="" bookmark="no" Order="_x0032_"/>
  <Shape xmlns="" ID="uflvo7/4mXD7uDuM1tkLIDwRdoQ=" inline="no" formula="no" pdftag="Figure" Lang="" bookmark="no" Order="_x0031_" artifact="_x0030_" validate="no"/>
  <HyperLink xmlns="" ID="iB0l3QkZoIIwbuqLQRe5I0KEal0=1995016305290.2289_384.0426" plainAltText="shuyin.maciel_x0040_metrocsu.org" Lang=""/>
  <Shape xmlns="" ID="oUeVMHAtmcFeZuL28VldA6mxYF4=" pdftag="" bookmark="no" Order="_x0031_"/>
  <Shape xmlns="" ID="iB0l3QkZoIIwbuqLQRe5I0KEal0=" pdftag="" bookmark="no" Order="_x0032_"/>
  <SubText xmlns="" ID="uflvo7/4mXD7uDuM1tkLIDwRdoQ=" ActualText=""/>
  <Shape xmlns="" ID="dPX0ernXQqq7MaM8E4a1qptkh+k=" pdftag="" Order="_x0033_"/>
  <Shape xmlns="" ID="Ui8BRw8jp83CydpNoPhxtC90coo=" pdftag="H2" isBookmarkSet="no" bookmark="yes" Order="_x0031_"/>
  <Shape xmlns="" ID="JTHWRjgwkcs6ej6LCAgd8rt1JiA=" pdftag="P" isBookmarkSet="no" bookmark="no" Order="_x0032_"/>
  <Shape xmlns="" ID="ZUK3P0vq1kyHMBtaP+GB8/hLUTw=" pdftag="H2" isBookmarkSet="no" bookmark="yes" Order="_x0031_"/>
  <Shape xmlns="" ID="jPlzfn2cWm2MZED+irsBSVGEwWE=" pdftag="P" isBookmarkSet="no" bookmark="no" Order="_x0032_"/>
  <Shape xmlns="" ID="uy/78ijjovHCeCAAgxG0VsjG/ac=" pdftag="" Order="_x0032_"/>
  <Shape xmlns="" ID="iHgMDtLXDWT2zkYPVs2mAmQfFIg=" pdftag="" Order="_x0033_"/>
  <Shape xmlns="" ID="IRZyh47S6MWFd7oMORcxPurIMIY=" Order="_x0031_" formula="no" pdftag="Figure" inline="no" validate="no" artifact="_x0030_"/>
  <Shape xmlns="" ID="X4j4L0lB0/G/nG8o8So2UaU/Kcg=" pdftag="H2" isBookmarkSet="no" bookmark="yes" Order="_x0031_"/>
  <Shape xmlns="" ID="XHX+YpuvmKP7MYZl23EDyGNK15s=" pdftag="" Order="_x0032_"/>
  <Shape xmlns="" ID="1oNuWWo05Fb9IaxtoPr7849BMRc=" Order="_x0031_" isBookmarkSet="yes" bookmark="no" pdftag="_x005B_Artifact_x005D_" artifact="_x0031_"/>
  <Shape xmlns="" ID="6oI3qJZdOxd1SO0fTC134sk0oK8=" pdftag="" Order="_x0033_"/>
  <Shape xmlns="" ID="kkNvTVED9PQYhg+TsO35kba0ZCk=" pdftag="" Order="_x0032_"/>
  <Shape xmlns="" ID="IFoFyA6gaJTAirK4ju6gOqF+JW8=" pdftag="" Order="_x0031_"/>
  <Shape xmlns="" ID="a5VxHDBS3Iil+7OlgHKZE9OLA9U=" pdftag="" Order="_x0032_"/>
  <Shape xmlns="" ID="sQ3fYIfewEzFUl2qI4j4eEFgsag=" pdftag="" Order="_x0033_"/>
  <Shape xmlns="" ID="FYul620mDaKtwYOrfpkHhJaMX7M=" pdftag="" Order="_x0034_"/>
  <Shape xmlns="" ID="Ue52PUEnwARe++e3zRu2VNqgWpg=" pdftag="" Order="_x0035_"/>
  <Shape xmlns="" ID="Jk8e9QXHkpH4cNI1DmdoN0Jr+tw=" pdftag="" Order="_x0031_"/>
  <Shape xmlns="" ID="/kCVetuNb3PIjgjRXF9pubcO7B8=" pdftag="" Order="_x0032_"/>
  <Shape xmlns="" ID="sMqYAFkBVB1hdc7j1U+q+VsmNW0=" Order="_x0033_" artifact="_x0030_" formula="no" pdftag="Figure" validate="no"/>
  <Shape xmlns="" ID="E9r0ZDVGAdF4Z8c4O35fSPAfhQ0=" pdftag="" Order="_x0031_"/>
  <Shape xmlns="" ID="s6mPtTdUU0wB1KhKw29GvNZru5k=" pdftag="" Order="_x0032_"/>
  <Shape xmlns="" ID="NuRjTmTyKkVsxqhyGuyHeNxjXEo=" Order="_x0033_" artifact="_x0030_" formula="no" pdftag="Figure" validate="no"/>
  <Shape xmlns="" ID="X17lnLeewQTjmIQB2fcCbRIE5qQ=" Order="_x0034_" artifact="_x0030_" formula="no" pdftag="Figure" validate="no"/>
  <Shape xmlns="" ID="pbbRwGWiDdkJnIk5D5okSsy98D4=" pdftag="" Order="_x0031_"/>
  <Shape xmlns="" ID="rsrRkYln5xXBUmazGmopUktXfqA=" Order="_x0032_" artifact="_x0030_" formula="no" pdftag="Figure" validate="no"/>
  <Shape xmlns="" ID="tvNoiXRfZOzqGCWMKbSIwzNDI9E=" pdftag="" Order="_x0031_"/>
  <Shape xmlns="" ID="LlqAjh3WKHiuCIevNVN+h45hPqs=" pdftag="" Order="_x0032_"/>
  <Shape xmlns="" ID="OB4BixS7nGZYBrxaE3YC6szcyss=" Order="_x0033_" artifact="_x0030_" formula="no" pdftag="Figure" validate="no"/>
  <Shape xmlns="" ID="sblAIztjS/U1NiXHyC5tEpnukvw=" pdftag="H2" isBookmarkSet="no" bookmark="yes" Order="_x0031_"/>
  <Shape xmlns="" ID="mYP5Xqqf8dVgb96lk1X0Rgyc3UE=" Order="_x0032_" artifact="_x0030_" formula="no" pdftag="Figure" validate="no"/>
  <Shape xmlns="" ID="JM9HJCxPCgfQ6hs3tNmS4M18/+A=" pdftag="H2" isBookmarkSet="no" bookmark="yes" Order="_x0031_"/>
  <Shape xmlns="" ID="z0Jdk/HCwtQh6YbE3A2e2FQO2kE=" pdftag="" Order="_x0032_"/>
  <Shape xmlns="" ID="DS+k62dUxHN0Fr35/JZWIrgtroc=" Order="_x0033_" artifact="_x0030_" formula="no" pdftag="Figure" validate="no"/>
  <Shape xmlns="" ID="atmq+E4mXiTG5q/nm5zQSFm4JKU=" pdftag="H2" isBookmarkSet="no" bookmark="yes" Order="_x0031_"/>
  <Shape xmlns="" ID="FIYMG4qOJ86CF5KRQGqoGdSgYvQ=" Order="_x0032_" artifact="_x0030_" formula="no" pdftag="Figure" validate="no"/>
  <Shape xmlns="" ID="A2QXNIu5pBEOUCVECoZ43VBhRek=" pdftag="" Order="_x0031_"/>
  <Shape xmlns="" ID="Ypx9x7dWmgoJorMeoVQYDe2Y3h0=" pdftag="" Order="_x0032_"/>
  <Shape xmlns="" ID="H4MhL+tO+Cc8hX3LrUoA6/lxPRg=" pdftag="" Order="_x0031_"/>
  <Shape xmlns="" ID="qByouegnTanyw/tLlr3kLZ3TflU=" pdftag="" Order="_x0032_"/>
  <SubText xmlns="" ID="IRZyh47S6MWFd7oMORcxPurIMIY=" ActualText=""/>
  <Shape xmlns="" ID="Jl7UUhjVgCI8MeVBtgRStrcZ3Pg=" pdftag="H2" isBookmarkSet="no" bookmark="yes" Order="_x0031_"/>
  <Shape xmlns="" ID="ZpUUHgrbhCn0cn/pwHjj6JimRnk=" pdftag="P" isBookmarkSet="no" bookmark="no" Order="_x0032_"/>
  <Shape xmlns="" ID="AntwAZFIVMBC2xhA+AIkBwrL7IU=" isBookmarkSet="no" bookmark="yes" pdftag="H1" artifact="_x0030_" Order="_x0032_"/>
  <Shape xmlns="" ID="v27YEysurcfiGRr6RPVRYKQSHGc=" isBookmarkSet="no" bookmark="yes" pdftag="P" artifact="_x0030_" Order="_x0033_"/>
  <Shape xmlns="" ID="TR0mMJJUCeblVTvRA2Ql+DBgjx8=" formula="no" pdftag="Figure" inline="no" artifact="_x0030_" isBookmarkSet="no" bookmark="no" Order="_x0031_" validate="no" Lang=""/>
  <Shape xmlns="" ID="5UFLIzVhFtn6JZH3o+NpXtCSyr0=" pdftag="P" isBookmarkSet="no" bookmark="no" Order="_x0032_"/>
  <Shape xmlns="" ID="8NOqEydZ0CLK2hsCCPY+L9voyAA=" pdftag="H2" isBookmarkSet="no" bookmark="yes" Order="_x0031_"/>
  <Shape xmlns="" ID="BeoXEOPuG5yAvKffd83hd9PDkWs=" pdftag="P" isBookmarkSet="no" bookmark="no" Order="_x0032_"/>
  <Shape xmlns="" ID="cDzKpDtgDpr+3thIKQMY0Ta6XMo=" pdftag="P" isBookmarkSet="no" bookmark="no" Order="_x0033_"/>
  <Shape xmlns="" ID="uGkArayZ+HmF507JeXHN7JBM2HY=" pdftag="H2" isBookmarkSet="no" bookmark="yes" Order="_x0031_"/>
  <Shape xmlns="" ID="STUaJfpKgMLHBHGkHN11FYU6ffk=" isBookmarkSet="no" bookmark="no" pdftag="H3" artifact="_x0030_" Order="_x0032_"/>
  <Shape xmlns="" ID="7I2vpVsuKK3eAPENdN50YkWWLu4=" isBookmarkSet="no" bookmark="no" pdftag="H3" artifact="_x0030_" Order="_x0034_"/>
  <Shape xmlns="" ID="OqS1bs4Ni6awjjp7bsCxgXZWU8A=" pdftag="P" isBookmarkSet="no" bookmark="no" Order="_x0033_"/>
  <Shape xmlns="" ID="25wlJ28nPXrlm2ZHmvuEFeuVDiE=" pdftag="P" isBookmarkSet="no" bookmark="no" Order="_x0035_"/>
  <Shape xmlns="" ID="fwVpKfGCn3yQbvcebEEOOgSSi4Q=" pdftag="H2" isBookmarkSet="no" bookmark="yes" Order="_x0031_"/>
  <Shape xmlns="" ID="mC6Z8DZ2eaJU9z7yHnyQkyjscNg=" pdftag="P" isBookmarkSet="no" bookmark="no" Order="_x0032_"/>
  <Shape xmlns="" ID="e9DfiT2v2BCJDDDkkM+K2YuCfO8=" Order="_x0033_" formula="no" inline="no" artifact="_x0031_" pdftag="_x005B_Artifact_x005D_" isBookmarkSet="no" bookmark="no" validate="no" Lang=""/>
  <Shape xmlns="" ID="Lyn4PkO2oLc0JsVVvTTeDNAil58=" pdftag="H2" isBookmarkSet="no" bookmark="yes" Order="_x0031_"/>
  <Shape xmlns="" ID="CnTZGVauv9iMnwO9llGNHvwfVRc=" pdftag="P" isBookmarkSet="no" bookmark="no" Order="_x0032_"/>
  <Shape xmlns="" ID="EC2fL7BcOydpczk3DINisSLMkpU=" Order="_x0033_" formula="no" inline="no" artifact="_x0031_" pdftag="_x005B_Artifact_x005D_" isBookmarkSet="no" bookmark="no" validate="no" Lang=""/>
  <Shape xmlns="" ID="NbyerPOX/qokjuTvTTNzRlWEf28=" Order="_x0034_" formula="no" inline="no" artifact="_x0031_" pdftag="_x005B_Artifact_x005D_" isBookmarkSet="no" bookmark="no" validate="no" Lang=""/>
  <Shape xmlns="" ID="Ff3EV73BbGE8gyuwUAlenRtzXvY=" pdftag="H2" isBookmarkSet="no" bookmark="yes" Order="_x0031_"/>
  <Shape xmlns="" ID="C2nyHESj7yNat/CEQYaWdozVoAo=" Order="_x0032_" formula="no" inline="no" artifact="_x0031_" pdftag="_x005B_Artifact_x005D_" isBookmarkSet="no" bookmark="no" validate="no" Lang=""/>
  <Shape xmlns="" ID="16jc2gKndrYKbCgCPwPx82l9NEk=" pdftag="P" isBookmarkSet="no" bookmark="no" Order="_x0032_"/>
  <Shape xmlns="" ID="OSQ/Kn3rWFe6qZ+AenHJJWg4h5Q=" Order="_x0033_" formula="no" inline="no" artifact="_x0031_" pdftag="_x005B_Artifact_x005D_" isBookmarkSet="no" bookmark="no" validate="no" Lang=""/>
  <Shape xmlns="" ID="mlYpkIadw9s/wxpZyKJ/Zpyl0OI=" Order="_x0032_" formula="no" inline="no" artifact="_x0031_" pdftag="_x005B_Artifact_x005D_" isBookmarkSet="no" bookmark="no" validate="no" Lang=""/>
  <Shape xmlns="" ID="4Bnn46UuQjHWtjohDUo830Cu6jo=" pdftag="P" isBookmarkSet="no" bookmark="no" Order="_x0032_"/>
  <Shape xmlns="" ID="oiewVwZbNA94UR/ZFSk+p5RlL6o=" Order="_x0033_" formula="no" inline="no" artifact="_x0031_" pdftag="_x005B_Artifact_x005D_" isBookmarkSet="no" bookmark="no" validate="no" Lang=""/>
  <Shape xmlns="" ID="G1gdx3cIO3Y9cwDtp9tm6odzqFY=" pdftag="H2" isBookmarkSet="no" bookmark="yes" Order="_x0031_"/>
  <Shape xmlns="" ID="PMjBI7r4H5sbhYhF5k0Oc+9A+Ps=" Order="_x0032_" formula="no" inline="no" artifact="_x0031_" pdftag="_x005B_Artifact_x005D_" isBookmarkSet="no" bookmark="no" validate="no" Lang=""/>
  <Shape xmlns="" ID="SNoT7cCeJ3hQ2s5Hwg/6em8W2LQ=" pdftag="H2" isBookmarkSet="no" bookmark="yes" Order="_x0032_"/>
  <Shape xmlns="" ID="U4qbbV/uXDzHqpjRln6DhfxuFhw=" pdftag="P" isBookmarkSet="no" bookmark="no" Order="_x0033_"/>
  <Shape xmlns="" ID="mn7qxt0Jj9/XvLGPTIfAidg97T8=" formula="no" artifact="_x0030_" pdftag="Figure" inline="no" isBookmarkSet="no" bookmark="no" Order="_x0031_" validate="no" Lang=""/>
  <Shape xmlns="" ID="arRrkyDe10E2+Vp6N/RvPpOh9R0=" pdftag="H2" isBookmarkSet="no" bookmark="yes" Order="_x0032_"/>
  <Shape xmlns="" ID="pzFAkeQud8edUs0jLELwpRzKtx0=" isBookmarkSet="no" bookmark="yes" pdftag="P" artifact="_x0030_" Order="_x0033_"/>
  <Shape xmlns="" ID="D3N/5hvy4n7ZWl7I+bfHh8U56v4=" formula="no" pdftag="Figure" artifact="_x0030_" inline="no" isBookmarkSet="no" bookmark="no" Order="_x0031_" validate="no" Lang=""/>
  <SubText xmlns="" ID="TR0mMJJUCeblVTvRA2Ql+DBgjx8=" ActualText=""/>
  <SubText xmlns="" ID="e9DfiT2v2BCJDDDkkM+K2YuCfO8=" ActualText=""/>
  <SubText xmlns="" ID="EC2fL7BcOydpczk3DINisSLMkpU=" ActualText=""/>
  <SubText xmlns="" ID="NbyerPOX/qokjuTvTTNzRlWEf28=" ActualText=""/>
  <SubText xmlns="" ID="C2nyHESj7yNat/CEQYaWdozVoAo=" ActualText=""/>
  <SubText xmlns="" ID="OSQ/Kn3rWFe6qZ+AenHJJWg4h5Q=" ActualText=""/>
  <SubText xmlns="" ID="mlYpkIadw9s/wxpZyKJ/Zpyl0OI=" ActualText=""/>
  <SubText xmlns="" ID="oiewVwZbNA94UR/ZFSk+p5RlL6o=" ActualText=""/>
  <SubText xmlns="" ID="PMjBI7r4H5sbhYhF5k0Oc+9A+Ps=" ActualText=""/>
  <SubText xmlns="" ID="mn7qxt0Jj9/XvLGPTIfAidg97T8=" ActualText=""/>
  <SubText xmlns="" ID="D3N/5hvy4n7ZWl7I+bfHh8U56v4=" ActualText=""/>
  <Shape xmlns="" ID="zf/dxpohcogth7NBObSYow1Z1V0=" isBookmarkSet="no" pdftag="H1" artifact="_x0030_" bookmark="yes" Order="_x0031_"/>
  <Shape xmlns="" ID="9AU6a/Qlm4CO+IZYS/72vXBOyHA=" pdftag="Figure" isBookmarkSet="no" formula="no" inline="no" artifact="_x0030_" bookmark="no" Order="_x0033_" validate="no" Lang=""/>
  <Shape xmlns="" ID="YMFHkH2RfjZzbY3B+fK8VcrOaOo=" pdftag="P" isBookmarkSet="no" bookmark="no" Order="_x0034_"/>
  <Shape xmlns="" ID="kZpG1ZY8FHsIeC6BIodNPqZ9GjE=" pdftag="P" isBookmarkSet="no" bookmark="no" Order="_x0032_"/>
  <Shape xmlns="" ID="M2GmeoN+QOFNZB3Hq9OeReS3sqM=" pdftag="P" isBookmarkSet="no" bookmark="no" Order="_x0032_"/>
  <Shape xmlns="" ID="/YEOVURMCv6dGu+sUDsLbJE9mAE=" pdftag="P" isBookmarkSet="no" bookmark="no" Order="_x0032_"/>
  <Shape xmlns="" ID="nHqWFuYZMwCHEvaEwba0n4gXX5g=" pdftag="P" isBookmarkSet="no" bookmark="no" Order="_x0032_"/>
  <Shape xmlns="" ID="jcQ1RnbPgDlf8XnaawlnqEbw174=" pdftag="P" isBookmarkSet="no" bookmark="no" Order="_x0031_"/>
  <Shape xmlns="" ID="qcwPb0+6kqQKKwdIjsfn0uOvhGU=" pdftag="H2" isBookmarkSet="no" bookmark="yes" Order="_x0031_"/>
  <Shape xmlns="" ID="9DElgD9DWrdFQY0kx8VLDEqbOFA=" pdftag="P" isBookmarkSet="no" bookmark="no" Order="_x0032_"/>
  <Shape xmlns="" ID="c6ksXYFLkxqEdwWaUiatVF/5Tqo=" pdftag="H2" isBookmarkSet="no" bookmark="yes" Order="_x0031_"/>
  <Shape xmlns="" ID="0aHYwF7DUP47tkUM5F45ewEpLAU=" pdftag="P" isBookmarkSet="no" bookmark="no" Order="_x0032_"/>
  <Shape xmlns="" ID="o10GOBF8wbjJzXYT4vj7rTqMIZM=" pdftag="H2" isBookmarkSet="no" bookmark="yes" Order="_x0031_"/>
  <Shape xmlns="" ID="/hS34lyN2aXJ+GukGm0ffNxtT94=" pdftag="P" isBookmarkSet="no" bookmark="no" Order="_x0032_"/>
  <Shape xmlns="" ID="jPoAXAEdg8mstWXrfuIoYSfD/+4=" pdftag="H2" isBookmarkSet="no" bookmark="yes" Order="_x0031_"/>
  <Shape xmlns="" ID="f4fS/87MdWObr8HaUEztsH4sGE8=" pdftag="P" isBookmarkSet="no" bookmark="no" Order="_x0032_"/>
  <Shape xmlns="" ID="rdV7MoU8fxAa6pFFJXFNyGIMvf8=" pdftag="H2" isBookmarkSet="no" bookmark="yes" Order="_x0031_"/>
  <Shape xmlns="" ID="U4C9A+cEbG7zbaYswm9oEwkGm7o=" pdftag="P" isBookmarkSet="no" bookmark="no" Order="_x0032_"/>
  <Shape xmlns="" ID="NHJe6to/5ZhoY7TH3jXZKiSABVs=" pdftag="H2" isBookmarkSet="no" bookmark="yes" Order="_x0031_"/>
  <Shape xmlns="" ID="6SR0Pdr/glKJ6a5qF971VIXFVCY=" pdftag="P" isBookmarkSet="no" bookmark="no" Order="_x0032_"/>
  <Shape xmlns="" ID="1cPqgW9A72qcI0YT9wKGmh+YLR8=" pdftag="H2" isBookmarkSet="no" bookmark="yes" Order="_x0031_"/>
  <Shape xmlns="" ID="7fbiYKuvPEhchEXufi1eLhvSJMs=" pdftag="P" isBookmarkSet="no" bookmark="no" Order="_x0032_"/>
  <Shape xmlns="" ID="JHoFPUvjod4YPvpBOCaIF7XvnBs=" Order="_x0031_" isBookmarkSet="yes" bookmark="no" pdftag="_x005B_Artifact_x005D_" artifact="_x0031_"/>
  <Shape xmlns="" ID="q0DCudSLhWBnSBqB5be++OXtIxQ=" pdftag="P" isBookmarkSet="no" bookmark="no" Order="_x0031_"/>
  <Shape xmlns="" ID="S3dFm1kHW13kKU5Nhx7n3ABfnj4=" pdftag="H2" isBookmarkSet="no" bookmark="yes" Order="_x0031_"/>
  <Shape xmlns="" ID="M3tde3N72uT+JLwHRl9Gt6EpXT8=" pdftag="P" isBookmarkSet="no" bookmark="no" Order="_x0032_"/>
  <Shape xmlns="" ID="2TbRMH9oeFfPFona/ECYbdFfPXY=" Order="_x0031_" isBookmarkSet="yes" bookmark="no" pdftag="_x005B_Artifact_x005D_" artifact="_x0031_"/>
  <Shape xmlns="" ID="gRdIE/Oky8AdSjYZg4svX6in4TQ=" pdftag="P" isBookmarkSet="no" bookmark="no" Order="_x0031_"/>
  <Shape xmlns="" ID="JCL1GQSpYkaFB10sO5s2wENrX88=" pdftag="H2" isBookmarkSet="no" bookmark="yes" Order="_x0031_"/>
  <Shape xmlns="" ID="mRhUGTEB/jCAw+b3K+pl7eTv1bY=" pdftag="P" isBookmarkSet="no" bookmark="no" Order="_x0032_"/>
  <Shape xmlns="" ID="xBsnT4NcLu+s5XWj+BUJogg7ilU=" pdftag="H2" isBookmarkSet="no" bookmark="yes" Order="_x0031_"/>
  <Shape xmlns="" ID="RW4OIxJuRlkQke4qGm1/IMkoWAQ=" pdftag="P" isBookmarkSet="no" bookmark="no" Order="_x0032_"/>
  <Shape xmlns="" ID="1XBZmAow3Ufj201CTmARbj8EDP4=" pdftag="H2" isBookmarkSet="no" bookmark="yes" Order="_x0031_"/>
  <Shape xmlns="" ID="4aZsHfEaWbZHHBY7ejcODxalEd8=" pdftag="P" isBookmarkSet="no" bookmark="no" Order="_x0032_"/>
  <Shape xmlns="" ID="zKdu8qxTsXbitQJnQEe9MuZMHFU=" Order="_x0031_" isBookmarkSet="yes" bookmark="no" pdftag="_x005B_Artifact_x005D_" artifact="_x0031_"/>
  <Shape xmlns="" ID="v5a7Dx4MmchRGYt+w3Y13dtkAGQ=" formula="no" pdftag="Figure" artifact="_x0030_" inline="no" isBookmarkSet="no" bookmark="no" Order="_x0031_" validate="no" Lang=""/>
  <Shape xmlns="" ID="dNPZMbntNU/TZs8yQCXjj5H00qU=" pdftag="H2" isBookmarkSet="no" bookmark="yes" Order="_x0031_"/>
  <Shape xmlns="" ID="/SLqmDpQqeegvtm/VPVtHAk6AGQ=" artifact="_x0030_" formula="no" pdftag="Figure" isBookmarkSet="no" bookmark="no" Order="_x0032_" validate="no" Lang=""/>
  <Shape xmlns="" ID="XbifPJJuL6C6LqjMBrvfFBcxjHw=" artifact="_x0030_" formula="no" pdftag="Figure" isBookmarkSet="no" bookmark="no" Order="_x0033_" validate="no" Lang=""/>
  <Shape xmlns="" ID="peWqOAJ+R/XwjsQ1fecUi+119LY=" pdftag="H2" isBookmarkSet="no" bookmark="yes" Order="_x0031_"/>
  <Shape xmlns="" ID="tHpLsFfPeUa3SkJyuj634r2BMD0=" artifact="_x0030_" formula="no" pdftag="Figure" isBookmarkSet="no" bookmark="no" Order="_x0032_" validate="no" Lang=""/>
  <Shape xmlns="" ID="6V2LfNSo5nKoXSBV/atlxVnhkqA=" artifact="_x0030_" formula="no" pdftag="Figure" isBookmarkSet="no" bookmark="no" Order="_x0033_" validate="no" Lang=""/>
  <Shape xmlns="" ID="j5gU9GX5O2Rbp+wSI1qR5ftmnJk=" isBookmarkSet="yes" bookmark="yes" pdftag="H2" artifact="_x0030_" Order="_x0031_"/>
  <Shape xmlns="" ID="pZLMKWs2U1Ks8HXLoW7rvTQvvQo=" pdftag="P" isBookmarkSet="no" bookmark="no" Order="_x0032_"/>
  <Shape xmlns="" ID="fBm6Qe+t3v4c5RAABHh5UVFxcAY=" pdftag="H2" isBookmarkSet="no" bookmark="yes" Order="_x0031_"/>
  <Shape xmlns="" ID="GnyaW8zbBCHVrM8R2Dtsfm5Ry/w=" artifact="_x0030_" formula="no" pdftag="Figure" isBookmarkSet="no" bookmark="no" Order="_x0032_" validate="no" Lang=""/>
  <Shape xmlns="" ID="utBCsqkaYlaRBel9GVi/+cET+Qo=" artifact="_x0030_" formula="no" pdftag="Figure" isBookmarkSet="no" bookmark="no" Order="_x0033_" validate="no" Lang=""/>
  <Shape xmlns="" ID="31f0YYfbMHniEsQoKunY5zpRZe4=" pdftag="H2" isBookmarkSet="no" bookmark="yes" Order="_x0031_"/>
  <Shape xmlns="" ID="b4cqRhcXtSR4sLM22K5Fe1gFRfg=" artifact="_x0030_" formula="no" pdftag="Figure" isBookmarkSet="no" bookmark="no" Order="_x0032_" validate="no" Lang=""/>
  <Shape xmlns="" ID="YivucU1rvjcLDpYWRjtNDtca6qo=" pdftag="H2" isBookmarkSet="no" bookmark="yes" Order="_x0031_"/>
  <Shape xmlns="" ID="omKCHF9spsHQGomv7TtkcvZ9O4g=" artifact="_x0030_" formula="no" pdftag="Figure" isBookmarkSet="no" bookmark="no" Order="_x0032_" validate="no" Lang=""/>
  <Shape xmlns="" ID="lIyo+9dr0w+s9nBYqylyUk721QY=" isBookmarkSet="no" bookmark="yes" pdftag="H3" artifact="_x0030_" Order="_x0031_"/>
  <Shape xmlns="" ID="emeTolzmrPk4jRCNscYVKH1zc7U=" isBookmarkSet="no" bookmark="yes" pdftag="H3" artifact="_x0030_" Order="_x0031_"/>
  <Shape xmlns="" ID="bcKf9NvZ/VeYva3Rmkl0n1kIQCg=" artifact="_x0030_" formula="no" pdftag="Figure" isBookmarkSet="no" bookmark="no" Order="_x0032_" validate="no" Lang=""/>
  <Shape xmlns="" ID="VQ/JliSjVPOSIAXq7P1wxj8+s/A=" isBookmarkSet="yes" bookmark="yes" pdftag="H2" artifact="_x0030_" Order="_x0031_"/>
  <Shape xmlns="" ID="YSKuzjyVwd01iPo85gRLkylzM2E=" isBookmarkSet="no" bookmark="yes" pdftag="H3" artifact="_x0030_" Order="_x0031_"/>
  <Shape xmlns="" ID="jjRx4EMsB3I/EldlLyeqeG0GluI=" artifact="_x0030_" formula="no" pdftag="Figure" isBookmarkSet="no" bookmark="no" Order="_x0032_" validate="no" Lang=""/>
  <Shape xmlns="" ID="agPMueksRTPXviMSApQTHOypgow=" artifact="_x0030_" formula="no" pdftag="Figure" isBookmarkSet="no" bookmark="no" Order="_x0033_" validate="no" Lang=""/>
  <Shape xmlns="" ID="EKGoSAK5ssk6v8HgTYEpF58bjps=" isBookmarkSet="no" bookmark="yes" pdftag="H3" artifact="_x0030_" Order="_x0031_"/>
  <Shape xmlns="" ID="kR6exsvcfjJWBN5b/d7UuQ8e7jg=" formula="no" pdftag="Figure" artifact="_x0030_" inline="no" isBookmarkSet="no" bookmark="no" Order="_x0032_" validate="no" Lang=""/>
  <Shape xmlns="" ID="IghEjlR594BEXBEgThL7palUMeE=" formula="no" pdftag="Figure" artifact="_x0030_" inline="no" isBookmarkSet="no" bookmark="no" Order="_x0033_" validate="no" Lang=""/>
  <Shape xmlns="" ID="5wXj6J1H6SZUIyQ5rp7NLMsVYf8=" isBookmarkSet="no" bookmark="no" pdftag="H2" artifact="_x0030_" Order="_x0031_"/>
  <Shape xmlns="" ID="28zg2xRP3eev7nhqrMX4JQlUtJ0=" isBookmarkSet="no" pdftag="H3" artifact="_x0030_" bookmark="yes" Order="_x0031_"/>
  <Shape xmlns="" ID="dOV5aenjaOZIjR6mQX4mniHTRWc=" artifact="_x0030_" formula="no" pdftag="Figure" isBookmarkSet="no" bookmark="no" Order="_x0032_" validate="no" Lang=""/>
  <Shape xmlns="" ID="FMsTcbbuOEZi+4Dn9dIyRDKbdeE=" artifact="_x0030_" formula="no" pdftag="Figure" isBookmarkSet="no" bookmark="no" Order="_x0033_" validate="no" Lang=""/>
  <Shape xmlns="" ID="N2PVtIsZRKYAbR10FQpmUWnr290=" isBookmarkSet="yes" bookmark="yes" pdftag="H2" artifact="_x0030_" Order="_x0031_"/>
  <Shape xmlns="" ID="VLN//zq9kmcltcFV1dgWPNJaALQ=" isBookmarkSet="no" bookmark="yes" pdftag="H3" artifact="_x0030_" Order="_x0031_"/>
  <Shape xmlns="" ID="8+9GZjD20bsruMf3WCmhOYYR1n0=" artifact="_x0030_" formula="no" pdftag="Figure" isBookmarkSet="no" bookmark="no" Order="_x0032_" validate="no" Lang=""/>
  <Shape xmlns="" ID="4OqTbdrsUGhRNA1f3oO+5NEqhPU=" artifact="_x0030_" formula="no" pdftag="Figure" isBookmarkSet="no" bookmark="no" Order="_x0033_" validate="no" Lang=""/>
  <Shape xmlns="" ID="bmEos1LkhaAkL20PEMbj4FiuKkY=" isBookmarkSet="no" pdftag="H3" artifact="_x0030_" bookmark="yes" Order="_x0031_"/>
  <Shape xmlns="" ID="1s/50xL9bd3fwTF0q9miS9kP8x0=" artifact="_x0030_" formula="no" pdftag="Figure" isBookmarkSet="no" bookmark="no" Order="_x0032_" validate="no" Lang=""/>
  <Shape xmlns="" ID="4trFBKlC70X/pPb6IltKElAvNVQ=" artifact="_x0030_" formula="no" pdftag="Figure" isBookmarkSet="no" bookmark="no" Order="_x0033_" validate="no" Lang=""/>
  <Shape xmlns="" ID="+V4tZV1i0+8z68FjbVKdoWf/kfk=" isBookmarkSet="yes" bookmark="yes" pdftag="H2" artifact="_x0030_" Order="_x0031_"/>
  <Shape xmlns="" ID="c8a0zVcYejaxmjzQU5DoO39aK8I=" pdftag="P" isBookmarkSet="no" bookmark="no" Order="_x0032_"/>
  <Shape xmlns="" ID="1/2/qBdXnXXLqRfau/mF68QGGaQ=" artifact="_x0030_" formula="no" pdftag="Figure" isBookmarkSet="no" bookmark="no" Order="_x0033_" validate="no" Lang=""/>
  <Shape xmlns="" ID="eAUeQgPKG456gXIsXHTpk8wY0NM=" isBookmarkSet="no" pdftag="H3" artifact="_x0030_" bookmark="yes" Order="_x0031_"/>
  <Shape xmlns="" ID="8P92+HJfz8DeHO5vFexTbyZvOcA=" artifact="_x0030_" formula="no" pdftag="Figure" isBookmarkSet="no" bookmark="no" Order="_x0032_" validate="no" Lang=""/>
  <Shape xmlns="" ID="55LZSrV1Fak0pStm+CTnyPnN2hw=" artifact="_x0030_" formula="no" pdftag="Figure" isBookmarkSet="no" bookmark="no" Order="_x0033_" validate="no" Lang=""/>
  <Shape xmlns="" ID="GN8d0RloJD8JCB2erBUxU5iPuow=" isBookmarkSet="yes" bookmark="yes" pdftag="H2" artifact="_x0030_" Order="_x0031_"/>
  <Shape xmlns="" ID="q0b15I6T555lHyst1IskArRy2Rc=" pdftag="P" isBookmarkSet="no" bookmark="no" Order="_x0032_"/>
  <Shape xmlns="" ID="GceTa1exBFsi9161s9y2uIwy+1w=" pdftag="H2" isBookmarkSet="no" bookmark="yes" Order="_x0031_"/>
  <Shape xmlns="" ID="Fi+hSYma3sbB7GtiQoyFH63jJ7U=" artifact="_x0030_" formula="no" pdftag="Figure" isBookmarkSet="no" bookmark="no" Order="_x0032_" validate="no" Lang=""/>
  <Shape xmlns="" ID="OF6BazWvVSyRYsssxm8QTRd2iPQ=" artifact="_x0030_" formula="no" pdftag="Figure" isBookmarkSet="no" bookmark="no" Order="_x0033_" validate="no" Lang=""/>
  <Shape xmlns="" ID="EFZuHC6ELHbAfWuD3lMZad3LGZM=" pdftag="H2" isBookmarkSet="no" bookmark="yes" Order="_x0031_"/>
  <Shape xmlns="" ID="adzgHK6rEMrJwAv/QfdcrLBiKeI=" artifact="_x0030_" formula="no" pdftag="Figure" isBookmarkSet="no" bookmark="no" Order="_x0032_" validate="no" Lang=""/>
  <Shape xmlns="" ID="iFRi46y3nLrLdnrIgB9ou2sroYU=" pdftag="P" isBookmarkSet="no" bookmark="no" Order="_x0033_"/>
  <Shape xmlns="" ID="z+z5oMtyCtNEuhCITB9EwVvNVdg=" artifact="_x0030_" formula="no" pdftag="Figure" isBookmarkSet="no" bookmark="no" Order="_x0034_" validate="no" Lang=""/>
  <Shape xmlns="" ID="zVHzlUJNR50mpyogEijFW7RilPQ=" pdftag="P" isBookmarkSet="no" bookmark="no" Order="_x0035_"/>
  <Shape xmlns="" ID="2pUSenHm4D2PXkuE0EbBlUHlSnE=" artifact="_x0030_" formula="no" pdftag="Figure" isBookmarkSet="no" bookmark="no" Order="_x0036_" validate="no" Lang=""/>
  <Shape xmlns="" ID="c03gSyOZbihtKqPuobp2FDoctM0=" pdftag="P" isBookmarkSet="no" bookmark="no" Order="_x0037_"/>
  <Shape xmlns="" ID="iI6AA8rDBa2TInnj9CRxAsw5+P4=" pdftag="H2" isBookmarkSet="no" bookmark="yes" Order="_x0031_"/>
  <Shape xmlns="" ID="8cDzfbMasEOo7JuVgNdvD0vSj/c=" pdftag="P" isBookmarkSet="no" bookmark="no" Order="_x0032_"/>
  <Shape xmlns="" ID="XMpTNuQ2paffsYq9CRvvlPIIs8g=" pdftag="H2" isBookmarkSet="no" bookmark="yes" Order="_x0031_"/>
  <Shape xmlns="" ID="6b9YyipnX0W9e5gsNJbRg5jbCN8=" pdftag="P" isBookmarkSet="no" bookmark="no" Order="_x0032_"/>
  <Shape xmlns="" ID="vSx8P/M+57LR1OoMpjbMQy00EnI=" pdftag="H2" isBookmarkSet="no" bookmark="yes" Order="_x0032_"/>
  <Shape xmlns="" ID="4LigEYW+hIvau+hKy58Ms36Xq8g=" pdftag="P" isBookmarkSet="no" bookmark="no" Order="_x0033_"/>
  <Shape xmlns="" ID="iubUynkRGzDI/6RhTusTo2rWyfg=" formula="no" pdftag="Figure" inline="no" artifact="_x0030_" isBookmarkSet="no" bookmark="no" Order="_x0031_" validate="no" Lang=""/>
  <Shape xmlns="" ID="N12yFp60BsXobs81aDryLspATCE=" pdftag="H2" isBookmarkSet="no" bookmark="yes" Order="_x0032_"/>
  <Shape xmlns="" ID="vh09S1FWu2ITO3WXyIo3Z4KnG14=" pdftag="P" isBookmarkSet="no" bookmark="no" Order="_x0033_"/>
  <Shape xmlns="" ID="pcgVGUm0Oo1rIrjajaF9UieCBmI=" formula="no" inline="no" pdftag="Figure" artifact="_x0030_" isBookmarkSet="no" bookmark="no" Order="_x0031_" validate="no"/>
  <HyperLink xmlns="" ID="4LigEYW+hIvau+hKy58Ms36Xq8g=1104009319326.0725_338.4" plainAltText="SALARSON_x0040_rochesterschools.org" language="" Lang=""/>
  <SubText xmlns="" ID="9AU6a/Qlm4CO+IZYS/72vXBOyHA=" ActualText=""/>
  <SubText xmlns="" ID="v5a7Dx4MmchRGYt+w3Y13dtkAGQ=" ActualText=""/>
  <SubText xmlns="" ID="iubUynkRGzDI/6RhTusTo2rWyfg=" ActualText=""/>
  <SubText xmlns="" ID="pcgVGUm0Oo1rIrjajaF9UieCBmI=" ActualText=""/>
  <SubText xmlns="" ID="/SLqmDpQqeegvtm/VPVtHAk6AGQ=" ActualText=""/>
  <SubText xmlns="" ID="XbifPJJuL6C6LqjMBrvfFBcxjHw=" ActualText=""/>
  <SubText xmlns="" ID="tHpLsFfPeUa3SkJyuj634r2BMD0=" ActualText=""/>
  <SubText xmlns="" ID="6V2LfNSo5nKoXSBV/atlxVnhkqA=" ActualText=""/>
  <SubText xmlns="" ID="GnyaW8zbBCHVrM8R2Dtsfm5Ry/w=" ActualText=""/>
  <SubText xmlns="" ID="utBCsqkaYlaRBel9GVi/+cET+Qo=" ActualText=""/>
  <SubText xmlns="" ID="b4cqRhcXtSR4sLM22K5Fe1gFRfg=" ActualText=""/>
  <SubText xmlns="" ID="omKCHF9spsHQGomv7TtkcvZ9O4g=" ActualText=""/>
  <SubText xmlns="" ID="bcKf9NvZ/VeYva3Rmkl0n1kIQCg=" ActualText=""/>
  <SubText xmlns="" ID="jjRx4EMsB3I/EldlLyeqeG0GluI=" ActualText=""/>
  <SubText xmlns="" ID="agPMueksRTPXviMSApQTHOypgow=" ActualText=""/>
  <SubText xmlns="" ID="kR6exsvcfjJWBN5b/d7UuQ8e7jg=" ActualText=""/>
  <SubText xmlns="" ID="IghEjlR594BEXBEgThL7palUMeE=" ActualText=""/>
  <SubText xmlns="" ID="dOV5aenjaOZIjR6mQX4mniHTRWc=" ActualText=""/>
  <SubText xmlns="" ID="FMsTcbbuOEZi+4Dn9dIyRDKbdeE=" ActualText=""/>
  <SubText xmlns="" ID="8+9GZjD20bsruMf3WCmhOYYR1n0=" ActualText=""/>
  <SubText xmlns="" ID="4OqTbdrsUGhRNA1f3oO+5NEqhPU=" ActualText=""/>
  <SubText xmlns="" ID="1s/50xL9bd3fwTF0q9miS9kP8x0=" ActualText=""/>
  <SubText xmlns="" ID="4trFBKlC70X/pPb6IltKElAvNVQ=" ActualText=""/>
  <SubText xmlns="" ID="1/2/qBdXnXXLqRfau/mF68QGGaQ=" ActualText=""/>
  <SubText xmlns="" ID="8P92+HJfz8DeHO5vFexTbyZvOcA=" ActualText=""/>
  <SubText xmlns="" ID="55LZSrV1Fak0pStm+CTnyPnN2hw=" ActualText=""/>
  <SubText xmlns="" ID="Fi+hSYma3sbB7GtiQoyFH63jJ7U=" ActualText=""/>
  <SubText xmlns="" ID="OF6BazWvVSyRYsssxm8QTRd2iPQ=" ActualText=""/>
  <SubText xmlns="" ID="adzgHK6rEMrJwAv/QfdcrLBiKeI=" ActualText=""/>
  <SubText xmlns="" ID="z+z5oMtyCtNEuhCITB9EwVvNVdg=" ActualText=""/>
  <SubText xmlns="" ID="2pUSenHm4D2PXkuE0EbBlUHlSnE=" ActualText=""/>
</PAW>
</file>

<file path=customXml/itemProps1.xml><?xml version="1.0" encoding="utf-8"?>
<ds:datastoreItem xmlns:ds="http://schemas.openxmlformats.org/officeDocument/2006/customXml" ds:itemID="{BDDA8F98-CF0A-47A4-BB33-D89B60E5DAF1}">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emplate>Integral</Template>
  <TotalTime>32251</TotalTime>
  <Words>1454</Words>
  <Application>Microsoft Office PowerPoint</Application>
  <PresentationFormat>Widescreen</PresentationFormat>
  <Paragraphs>186</Paragraphs>
  <Slides>45</Slides>
  <Notes>41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Courier New</vt:lpstr>
      <vt:lpstr>Roboto Slab</vt:lpstr>
      <vt:lpstr>Source Code Pro</vt:lpstr>
      <vt:lpstr>Wingdings</vt:lpstr>
      <vt:lpstr>Wingdings 3</vt:lpstr>
      <vt:lpstr>Integral</vt:lpstr>
      <vt:lpstr>I completed the READ ACT Training: Now What?</vt:lpstr>
      <vt:lpstr>Agenda- What to Expect</vt:lpstr>
      <vt:lpstr>What is LETRS?</vt:lpstr>
      <vt:lpstr>Key Principles of LETRS</vt:lpstr>
      <vt:lpstr>Key Principles of LETRS, cont.</vt:lpstr>
      <vt:lpstr>Phonemic Awareness</vt:lpstr>
      <vt:lpstr>Phonics Instruction</vt:lpstr>
      <vt:lpstr>Vocabulary Development</vt:lpstr>
      <vt:lpstr>Fluency</vt:lpstr>
      <vt:lpstr>Comprehension</vt:lpstr>
      <vt:lpstr>Effective Classroom Practices for Early Literacy</vt:lpstr>
      <vt:lpstr>Predictors of Literacy Achievement</vt:lpstr>
      <vt:lpstr>Predictors of Literacy Achievement, cont.</vt:lpstr>
      <vt:lpstr>Moving beyond “The Letter of the Week”</vt:lpstr>
      <vt:lpstr>Moving beyond “The Letter of the Week”, cont.</vt:lpstr>
      <vt:lpstr>The Power of Play</vt:lpstr>
      <vt:lpstr>Literacy Strategies</vt:lpstr>
      <vt:lpstr>Picture Story/Word Story</vt:lpstr>
      <vt:lpstr>Picture Story/Word Story, cont.</vt:lpstr>
      <vt:lpstr>Student Example</vt:lpstr>
      <vt:lpstr>Student Example, cont.</vt:lpstr>
      <vt:lpstr>Read-A- Louds</vt:lpstr>
      <vt:lpstr>Read-A-Loud Modifications and Accessibility</vt:lpstr>
      <vt:lpstr>Using Props to Boost Engagement</vt:lpstr>
      <vt:lpstr>Phonemic Awareness </vt:lpstr>
      <vt:lpstr>Initial Sound Activity</vt:lpstr>
      <vt:lpstr>Mystery bag: Letter Matching</vt:lpstr>
      <vt:lpstr>Letter Awareness</vt:lpstr>
      <vt:lpstr>Independent Work: Letter Matching</vt:lpstr>
      <vt:lpstr>Letter in First Name Activity:  Corresponds to Creative Curriculum</vt:lpstr>
      <vt:lpstr>Writing</vt:lpstr>
      <vt:lpstr>Letter Writing: Symbols, Identifying Shapes</vt:lpstr>
      <vt:lpstr>Rhyming Activities</vt:lpstr>
      <vt:lpstr>Rhyming Words/Picture Match</vt:lpstr>
      <vt:lpstr>Down by the Bay: Rhyming Song</vt:lpstr>
      <vt:lpstr>Literacy During Routines</vt:lpstr>
      <vt:lpstr>Literacy during routines and snack</vt:lpstr>
      <vt:lpstr>Incidental Literacy Teaching</vt:lpstr>
      <vt:lpstr>Using Literacy in Non Traditional Spaces</vt:lpstr>
      <vt:lpstr>Name-Letter Recognition</vt:lpstr>
      <vt:lpstr>Print Rich Environment Examples</vt:lpstr>
      <vt:lpstr>Share out</vt:lpstr>
      <vt:lpstr>ECSE Literacy Ideas</vt:lpstr>
      <vt:lpstr>Thank you!</vt:lpstr>
      <vt:lpstr>Charting the Cs Conference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completed the READ ACT Training: Now What? Charting the Cs Conference 2025 </dc:title>
  <dc:creator>Statewide Professional Development to Support the Workforce and Low Incidence Disability Areas in the State of Minnesota</dc:creator>
  <cp:lastModifiedBy>Shuyin Maciel</cp:lastModifiedBy>
  <cp:revision>1667</cp:revision>
  <dcterms:created xsi:type="dcterms:W3CDTF">2020-04-18T15:28:58Z</dcterms:created>
  <dcterms:modified xsi:type="dcterms:W3CDTF">2025-04-28T04:21:14Z</dcterms:modified>
</cp:coreProperties>
</file>