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2"/>
  </p:sldMasterIdLst>
  <p:notesMasterIdLst>
    <p:notesMasterId r:id="rId31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</p:sldIdLst>
  <p:sldSz cx="12192000" cy="6858000"/>
  <p:notesSz cx="6858000" cy="9144000"/>
  <p:embeddedFontLst>
    <p:embeddedFont>
      <p:font typeface="Lato" panose="020F0502020204030203" pitchFamily="34" charset="0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3840">
          <p15:clr>
            <a:srgbClr val="A4A3A4"/>
          </p15:clr>
        </p15:guide>
        <p15:guide id="2" orient="horz" pos="21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4" roundtripDataSignature="AMtx7mgKB5KF8gZQLrZqPprhWifCqb4iv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93AC36"/>
    <a:srgbClr val="99FF33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B1C6717-52F6-4B0D-B18A-9853BED7B9BC}">
  <a:tblStyle styleId="{2B1C6717-52F6-4B0D-B18A-9853BED7B9B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03" autoAdjust="0"/>
    <p:restoredTop sz="86410" autoAdjust="0"/>
  </p:normalViewPr>
  <p:slideViewPr>
    <p:cSldViewPr snapToGrid="0">
      <p:cViewPr varScale="1">
        <p:scale>
          <a:sx n="118" d="100"/>
          <a:sy n="118" d="100"/>
        </p:scale>
        <p:origin x="396" y="90"/>
      </p:cViewPr>
      <p:guideLst>
        <p:guide pos="3840"/>
        <p:guide orient="horz" pos="2184"/>
      </p:guideLst>
    </p:cSldViewPr>
  </p:slideViewPr>
  <p:outlineViewPr>
    <p:cViewPr>
      <p:scale>
        <a:sx n="33" d="100"/>
        <a:sy n="33" d="100"/>
      </p:scale>
      <p:origin x="0" y="-65982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4" d="100"/>
          <a:sy n="104" d="100"/>
        </p:scale>
        <p:origin x="4410" y="11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font" Target="fonts/font3.fntdata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2.fntdata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1.fntdata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4" Type="http://customschemas.google.com/relationships/presentationmetadata" Target="meta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font" Target="fonts/font4.fntdata"/><Relationship Id="rId48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4" name="Google Shape;84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Calibri" panose="020F0502020204030204" pitchFamily="34" charset="0"/>
                <a:cs typeface="Calibri" panose="020F0502020204030204" pitchFamily="34" charset="0"/>
              </a:rPr>
              <a:t>1</a:t>
            </a:fld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2" name="Google Shape;152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1" name="Google Shape;161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8" name="Google Shape;168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6" name="Google Shape;176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1" name="Google Shape;181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8" name="Google Shape;188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5" name="Google Shape;195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8" name="Google Shape;208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3" name="Google Shape;213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9" name="Google Shape;219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5" name="Google Shape;225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5" name="Google Shape;235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2" name="Google Shape;242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8" name="Google Shape;248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6" name="Google Shape;266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9" name="Google Shape;279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6" name="Google Shape;286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" name="Google Shape;10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8" name="Google Shape;10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2" name="Google Shape;12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0" name="Google Shape;130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7" name="Google Shape;137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5" name="Google Shape;145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1 - Opening slide: Space for logo, title and body text">
  <p:cSld name="1_1 - Opening slide: Space for logo, title and body tex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0"/>
          <p:cNvSpPr/>
          <p:nvPr/>
        </p:nvSpPr>
        <p:spPr>
          <a:xfrm>
            <a:off x="92161" y="1676418"/>
            <a:ext cx="2938120" cy="4571982"/>
          </a:xfrm>
          <a:prstGeom prst="rect">
            <a:avLst/>
          </a:prstGeom>
          <a:gradFill>
            <a:gsLst>
              <a:gs pos="0">
                <a:srgbClr val="9FE1FF"/>
              </a:gs>
              <a:gs pos="10000">
                <a:srgbClr val="FFFFFF"/>
              </a:gs>
              <a:gs pos="71000">
                <a:srgbClr val="FFFFFF"/>
              </a:gs>
              <a:gs pos="83000">
                <a:srgbClr val="93DEFF"/>
              </a:gs>
              <a:gs pos="100000">
                <a:srgbClr val="FFFFFF"/>
              </a:gs>
            </a:gsLst>
            <a:lin ang="16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30"/>
          <p:cNvSpPr txBox="1">
            <a:spLocks noGrp="1"/>
          </p:cNvSpPr>
          <p:nvPr>
            <p:ph type="ctrTitle"/>
          </p:nvPr>
        </p:nvSpPr>
        <p:spPr>
          <a:xfrm>
            <a:off x="3414157" y="1156648"/>
            <a:ext cx="8192942" cy="19070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200" rIns="91425" bIns="45700" anchor="ctr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ts val="3600"/>
              <a:buFont typeface="Calibri"/>
              <a:buNone/>
              <a:defRPr sz="3600">
                <a:solidFill>
                  <a:srgbClr val="10182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0"/>
          <p:cNvSpPr txBox="1">
            <a:spLocks noGrp="1"/>
          </p:cNvSpPr>
          <p:nvPr>
            <p:ph type="body" idx="1"/>
          </p:nvPr>
        </p:nvSpPr>
        <p:spPr>
          <a:xfrm>
            <a:off x="3414156" y="3180472"/>
            <a:ext cx="8193643" cy="25345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45700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80"/>
              <a:buFont typeface="Arial"/>
              <a:buNone/>
              <a:defRPr sz="2400"/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920"/>
              <a:buNone/>
              <a:defRPr sz="2400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  <a:defRPr sz="2400"/>
            </a:lvl3pPr>
            <a:lvl4pPr marL="1828800" lvl="3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80"/>
              <a:buNone/>
              <a:defRPr sz="2400"/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40"/>
              <a:buNone/>
              <a:defRPr sz="2400"/>
            </a:lvl5pPr>
            <a:lvl6pPr marL="2743200" lvl="5" indent="-33147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2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🢝"/>
              <a:defRPr/>
            </a:lvl7pPr>
            <a:lvl8pPr marL="3657600" lvl="7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🢝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>
            <a:endParaRPr/>
          </a:p>
        </p:txBody>
      </p:sp>
      <p:sp>
        <p:nvSpPr>
          <p:cNvPr id="21" name="Google Shape;21;p30"/>
          <p:cNvSpPr txBox="1">
            <a:spLocks noGrp="1"/>
          </p:cNvSpPr>
          <p:nvPr>
            <p:ph type="body" idx="2"/>
          </p:nvPr>
        </p:nvSpPr>
        <p:spPr>
          <a:xfrm>
            <a:off x="92075" y="2891912"/>
            <a:ext cx="2938463" cy="25345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45700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80"/>
              <a:buNone/>
              <a:defRPr sz="2400"/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920"/>
              <a:buNone/>
              <a:defRPr sz="2400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  <a:defRPr sz="2400"/>
            </a:lvl3pPr>
            <a:lvl4pPr marL="1828800" lvl="3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80"/>
              <a:buNone/>
              <a:defRPr sz="2400"/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40"/>
              <a:buNone/>
              <a:defRPr sz="2400"/>
            </a:lvl5pPr>
            <a:lvl6pPr marL="2743200" lvl="5" indent="-33147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2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🢝"/>
              <a:defRPr/>
            </a:lvl7pPr>
            <a:lvl8pPr marL="3657600" lvl="7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🢝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>
            <a:endParaRPr/>
          </a:p>
        </p:txBody>
      </p:sp>
      <p:sp>
        <p:nvSpPr>
          <p:cNvPr id="22" name="Google Shape;22;p30" descr="Picture 1"/>
          <p:cNvSpPr>
            <a:spLocks noGrp="1"/>
          </p:cNvSpPr>
          <p:nvPr>
            <p:ph type="pic" idx="3"/>
          </p:nvPr>
        </p:nvSpPr>
        <p:spPr>
          <a:xfrm>
            <a:off x="177782" y="1156648"/>
            <a:ext cx="2852755" cy="1466267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984">
          <p15:clr>
            <a:srgbClr val="FBAE40"/>
          </p15:clr>
        </p15:guide>
        <p15:guide id="2" pos="39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b - Title, space for logo at the top and body text">
  <p:cSld name="2 b - Title, space for logo at the top and body tex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5"/>
          <p:cNvSpPr txBox="1">
            <a:spLocks noGrp="1"/>
          </p:cNvSpPr>
          <p:nvPr>
            <p:ph type="title"/>
          </p:nvPr>
        </p:nvSpPr>
        <p:spPr>
          <a:xfrm>
            <a:off x="612490" y="1170638"/>
            <a:ext cx="7889956" cy="11534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2875" rIns="91425" bIns="45700" anchor="ctr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5"/>
          <p:cNvSpPr txBox="1">
            <a:spLocks noGrp="1"/>
          </p:cNvSpPr>
          <p:nvPr>
            <p:ph type="body" idx="1"/>
          </p:nvPr>
        </p:nvSpPr>
        <p:spPr>
          <a:xfrm>
            <a:off x="612488" y="2421566"/>
            <a:ext cx="10978994" cy="3826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45700" bIns="45700" anchor="t" anchorCtr="0">
            <a:noAutofit/>
          </a:bodyPr>
          <a:lstStyle>
            <a:lvl1pPr marL="457200" lvl="0" indent="-3931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92"/>
              <a:buFont typeface="Arial"/>
              <a:buChar char="•"/>
              <a:defRPr sz="2400"/>
            </a:lvl1pPr>
            <a:lvl2pPr marL="914400" lvl="1" indent="-35051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399"/>
              </a:buClr>
              <a:buSzPts val="1920"/>
              <a:buFont typeface="Courier New"/>
              <a:buChar char="o"/>
              <a:defRPr sz="2400"/>
            </a:lvl2pPr>
            <a:lvl3pPr marL="1371600" lvl="2" indent="-381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1689"/>
              </a:buClr>
              <a:buSzPts val="2400"/>
              <a:buFont typeface="Arial"/>
              <a:buChar char="•"/>
              <a:defRPr sz="2400"/>
            </a:lvl3pPr>
            <a:lvl4pPr marL="1828800" lvl="3" indent="-33528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80"/>
              <a:buChar char="▪"/>
              <a:defRPr sz="2400"/>
            </a:lvl4pPr>
            <a:lvl5pPr marL="2286000" lvl="4" indent="-32003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3399"/>
              </a:buClr>
              <a:buSzPts val="1440"/>
              <a:buFont typeface="Courier New"/>
              <a:buChar char="o"/>
              <a:defRPr sz="2400"/>
            </a:lvl5pPr>
            <a:lvl6pPr marL="2743200" lvl="5" indent="-36576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399"/>
              </a:buClr>
              <a:buSzPts val="2160"/>
              <a:buFont typeface="Arial"/>
              <a:buChar char="•"/>
              <a:defRPr sz="2400"/>
            </a:lvl6pPr>
            <a:lvl7pPr marL="3200400" lvl="6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🢝"/>
              <a:defRPr/>
            </a:lvl7pPr>
            <a:lvl8pPr marL="3657600" lvl="7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🢝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>
            <a:endParaRPr/>
          </a:p>
        </p:txBody>
      </p:sp>
      <p:sp>
        <p:nvSpPr>
          <p:cNvPr id="40" name="Google Shape;40;p35" descr="Place holder for small graphic placed at the top-right of the title."/>
          <p:cNvSpPr>
            <a:spLocks noGrp="1"/>
          </p:cNvSpPr>
          <p:nvPr>
            <p:ph type="pic" idx="2"/>
          </p:nvPr>
        </p:nvSpPr>
        <p:spPr>
          <a:xfrm>
            <a:off x="9495432" y="1168400"/>
            <a:ext cx="2095500" cy="1154113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>
            <a:lvl1pPr marL="45720" indent="0">
              <a:buNone/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- Title, body text, space for graphics on the right side ">
  <p:cSld name="3 - Title, body text, space for graphics on the right side 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36"/>
          <p:cNvSpPr txBox="1">
            <a:spLocks noGrp="1"/>
          </p:cNvSpPr>
          <p:nvPr>
            <p:ph type="title"/>
          </p:nvPr>
        </p:nvSpPr>
        <p:spPr>
          <a:xfrm>
            <a:off x="612489" y="1170638"/>
            <a:ext cx="10978994" cy="11534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2875" rIns="91425" bIns="45700" anchor="ctr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6"/>
          <p:cNvSpPr txBox="1">
            <a:spLocks noGrp="1"/>
          </p:cNvSpPr>
          <p:nvPr>
            <p:ph type="body" idx="1"/>
          </p:nvPr>
        </p:nvSpPr>
        <p:spPr>
          <a:xfrm>
            <a:off x="616974" y="2422422"/>
            <a:ext cx="5486400" cy="38259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45700" bIns="45700" anchor="t" anchorCtr="0">
            <a:noAutofit/>
          </a:bodyPr>
          <a:lstStyle>
            <a:lvl1pPr marL="457200" lvl="0" indent="-3931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92"/>
              <a:buFont typeface="Arial"/>
              <a:buChar char="•"/>
              <a:defRPr/>
            </a:lvl1pPr>
            <a:lvl2pPr marL="914400" lvl="1" indent="-32004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o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0861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60"/>
              <a:buChar char="▪"/>
              <a:defRPr/>
            </a:lvl4pPr>
            <a:lvl5pPr marL="2286000" lvl="4" indent="-29717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080"/>
              <a:buChar char="o"/>
              <a:defRPr/>
            </a:lvl5pPr>
            <a:lvl6pPr marL="2743200" lvl="5" indent="-33147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2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🢝"/>
              <a:defRPr/>
            </a:lvl7pPr>
            <a:lvl8pPr marL="3657600" lvl="7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🢝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>
            <a:endParaRPr/>
          </a:p>
        </p:txBody>
      </p:sp>
      <p:sp>
        <p:nvSpPr>
          <p:cNvPr id="44" name="Google Shape;44;p36" descr="Place holder for graphic placed on the right side of the content box."/>
          <p:cNvSpPr>
            <a:spLocks noGrp="1"/>
          </p:cNvSpPr>
          <p:nvPr>
            <p:ph type="pic" idx="2"/>
          </p:nvPr>
        </p:nvSpPr>
        <p:spPr>
          <a:xfrm>
            <a:off x="7235897" y="2567348"/>
            <a:ext cx="4355586" cy="2742304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>
            <a:lvl1pPr marL="45720" indent="0">
              <a:buNone/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b - Title, body text (bigger), space for 2 graphics on the right side ">
  <p:cSld name="3 b - Title, body text (bigger), space for 2 graphics on the right side 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7"/>
          <p:cNvSpPr txBox="1">
            <a:spLocks noGrp="1"/>
          </p:cNvSpPr>
          <p:nvPr>
            <p:ph type="title"/>
          </p:nvPr>
        </p:nvSpPr>
        <p:spPr>
          <a:xfrm>
            <a:off x="612489" y="1171640"/>
            <a:ext cx="10978994" cy="1159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2875" rIns="91425" bIns="45700" anchor="ctr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7"/>
          <p:cNvSpPr txBox="1">
            <a:spLocks noGrp="1"/>
          </p:cNvSpPr>
          <p:nvPr>
            <p:ph type="body" idx="1"/>
          </p:nvPr>
        </p:nvSpPr>
        <p:spPr>
          <a:xfrm>
            <a:off x="616974" y="2422422"/>
            <a:ext cx="8561860" cy="38259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45700" bIns="45700" anchor="t" anchorCtr="0">
            <a:noAutofit/>
          </a:bodyPr>
          <a:lstStyle>
            <a:lvl1pPr marL="457200" lvl="0" indent="-3931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92"/>
              <a:buFont typeface="Arial"/>
              <a:buChar char="•"/>
              <a:defRPr/>
            </a:lvl1pPr>
            <a:lvl2pPr marL="914400" lvl="1" indent="-32004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o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0861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60"/>
              <a:buChar char="▪"/>
              <a:defRPr/>
            </a:lvl4pPr>
            <a:lvl5pPr marL="2286000" lvl="4" indent="-29717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080"/>
              <a:buChar char="o"/>
              <a:defRPr/>
            </a:lvl5pPr>
            <a:lvl6pPr marL="2743200" lvl="5" indent="-33147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2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🢝"/>
              <a:defRPr/>
            </a:lvl7pPr>
            <a:lvl8pPr marL="3657600" lvl="7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🢝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>
            <a:endParaRPr/>
          </a:p>
        </p:txBody>
      </p:sp>
      <p:sp>
        <p:nvSpPr>
          <p:cNvPr id="48" name="Google Shape;48;p37" descr="Place holder 1 for 1 small graphic placed on the right side of the content box, Place holder for graphic placed on the right side of the content box, column 1, row 1."/>
          <p:cNvSpPr>
            <a:spLocks noGrp="1"/>
          </p:cNvSpPr>
          <p:nvPr>
            <p:ph type="pic" idx="2"/>
          </p:nvPr>
        </p:nvSpPr>
        <p:spPr>
          <a:xfrm>
            <a:off x="9832678" y="2535023"/>
            <a:ext cx="1724152" cy="1153461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>
            <a:lvl1pPr marL="4572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49" name="Google Shape;49;p37" descr="Place holder 2 for 1 small graphic placed on the right side of the content box, column 1, row 2."/>
          <p:cNvSpPr>
            <a:spLocks noGrp="1"/>
          </p:cNvSpPr>
          <p:nvPr>
            <p:ph type="pic" idx="3"/>
          </p:nvPr>
        </p:nvSpPr>
        <p:spPr>
          <a:xfrm>
            <a:off x="9850874" y="3877976"/>
            <a:ext cx="1724152" cy="1153461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>
            <a:lvl1pPr marL="45720" indent="0">
              <a:buNone/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3 - Title, body text, space for graphics on the right side ">
  <p:cSld name="1_3 - Title, body text, space for graphics on the right side 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38"/>
          <p:cNvSpPr txBox="1">
            <a:spLocks noGrp="1"/>
          </p:cNvSpPr>
          <p:nvPr>
            <p:ph type="title"/>
          </p:nvPr>
        </p:nvSpPr>
        <p:spPr>
          <a:xfrm>
            <a:off x="612489" y="1170638"/>
            <a:ext cx="10978994" cy="11534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2875" rIns="91425" bIns="45700" anchor="ctr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8"/>
          <p:cNvSpPr txBox="1">
            <a:spLocks noGrp="1"/>
          </p:cNvSpPr>
          <p:nvPr>
            <p:ph type="body" idx="1"/>
          </p:nvPr>
        </p:nvSpPr>
        <p:spPr>
          <a:xfrm>
            <a:off x="616974" y="2422422"/>
            <a:ext cx="5486400" cy="38259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45700" bIns="45700" anchor="t" anchorCtr="0">
            <a:noAutofit/>
          </a:bodyPr>
          <a:lstStyle>
            <a:lvl1pPr marL="457200" lvl="0" indent="-3931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92"/>
              <a:buFont typeface="Arial"/>
              <a:buChar char="•"/>
              <a:defRPr/>
            </a:lvl1pPr>
            <a:lvl2pPr marL="914400" lvl="1" indent="-32004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o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0861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60"/>
              <a:buChar char="▪"/>
              <a:defRPr/>
            </a:lvl4pPr>
            <a:lvl5pPr marL="2286000" lvl="4" indent="-29717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080"/>
              <a:buChar char="o"/>
              <a:defRPr/>
            </a:lvl5pPr>
            <a:lvl6pPr marL="2743200" lvl="5" indent="-33147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2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🢝"/>
              <a:defRPr/>
            </a:lvl7pPr>
            <a:lvl8pPr marL="3657600" lvl="7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🢝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>
            <a:endParaRPr/>
          </a:p>
        </p:txBody>
      </p:sp>
      <p:sp>
        <p:nvSpPr>
          <p:cNvPr id="53" name="Google Shape;53;p38" descr="Place holder 1 for 1 small graphic placed on the right side of the content box, column 1."/>
          <p:cNvSpPr>
            <a:spLocks noGrp="1"/>
          </p:cNvSpPr>
          <p:nvPr>
            <p:ph type="pic" idx="2"/>
          </p:nvPr>
        </p:nvSpPr>
        <p:spPr>
          <a:xfrm>
            <a:off x="7028596" y="2535023"/>
            <a:ext cx="1724152" cy="1153461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>
            <a:lvl1pPr marL="4572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54" name="Google Shape;54;p38" descr="Place holder for graphic placed on the right side of the content box, column 2"/>
          <p:cNvSpPr>
            <a:spLocks noGrp="1"/>
          </p:cNvSpPr>
          <p:nvPr>
            <p:ph type="pic" idx="3"/>
          </p:nvPr>
        </p:nvSpPr>
        <p:spPr>
          <a:xfrm>
            <a:off x="9405581" y="2548671"/>
            <a:ext cx="1724152" cy="1153461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>
            <a:lvl1pPr marL="4572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55" name="Google Shape;55;p38" descr="Place holder 2 for 1 small graphic placed on the right side of the content box, column 1."/>
          <p:cNvSpPr>
            <a:spLocks noGrp="1"/>
          </p:cNvSpPr>
          <p:nvPr>
            <p:ph type="pic" idx="4"/>
          </p:nvPr>
        </p:nvSpPr>
        <p:spPr>
          <a:xfrm>
            <a:off x="7046792" y="3877976"/>
            <a:ext cx="1724152" cy="1153461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>
            <a:lvl1pPr marL="4572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56" name="Google Shape;56;p38" descr="Place holder 4 for 1 small graphic placed on the right side of the content box, Place holder for graphic placed on the right side of the content box, column 2."/>
          <p:cNvSpPr>
            <a:spLocks noGrp="1"/>
          </p:cNvSpPr>
          <p:nvPr>
            <p:ph type="pic" idx="5"/>
          </p:nvPr>
        </p:nvSpPr>
        <p:spPr>
          <a:xfrm>
            <a:off x="9409545" y="3873389"/>
            <a:ext cx="1724152" cy="1153461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>
            <a:lvl1pPr marL="45720" indent="0">
              <a:buNone/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- Title and 2 body text">
  <p:cSld name="4 - Title and 2 body tex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39"/>
          <p:cNvSpPr txBox="1">
            <a:spLocks noGrp="1"/>
          </p:cNvSpPr>
          <p:nvPr>
            <p:ph type="title"/>
          </p:nvPr>
        </p:nvSpPr>
        <p:spPr>
          <a:xfrm>
            <a:off x="612489" y="1170638"/>
            <a:ext cx="10978994" cy="11534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2875" rIns="91425" bIns="45700" anchor="ctr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9"/>
          <p:cNvSpPr txBox="1">
            <a:spLocks noGrp="1"/>
          </p:cNvSpPr>
          <p:nvPr>
            <p:ph type="body" idx="1"/>
          </p:nvPr>
        </p:nvSpPr>
        <p:spPr>
          <a:xfrm>
            <a:off x="609600" y="2407674"/>
            <a:ext cx="5291328" cy="3840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45700" bIns="45700" anchor="t" anchorCtr="0">
            <a:noAutofit/>
          </a:bodyPr>
          <a:lstStyle>
            <a:lvl1pPr marL="457200" lvl="0" indent="-3931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2592"/>
              <a:buFont typeface="Arial"/>
              <a:buChar char="•"/>
              <a:defRPr sz="2400"/>
            </a:lvl1pPr>
            <a:lvl2pPr marL="914400" lvl="1" indent="-35051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920"/>
              <a:buChar char="o"/>
              <a:defRPr sz="2400"/>
            </a:lvl2pPr>
            <a:lvl3pPr marL="1371600" lvl="2" indent="-381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•"/>
              <a:defRPr sz="2400"/>
            </a:lvl3pPr>
            <a:lvl4pPr marL="1828800" lvl="3" indent="-33528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80"/>
              <a:buChar char="▪"/>
              <a:defRPr sz="2400"/>
            </a:lvl4pPr>
            <a:lvl5pPr marL="2286000" lvl="4" indent="-32003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40"/>
              <a:buChar char="o"/>
              <a:defRPr sz="2400"/>
            </a:lvl5pPr>
            <a:lvl6pPr marL="2743200" lvl="5" indent="-33147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2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🢝"/>
              <a:defRPr/>
            </a:lvl7pPr>
            <a:lvl8pPr marL="3657600" lvl="7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🢝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>
            <a:endParaRPr/>
          </a:p>
        </p:txBody>
      </p:sp>
      <p:sp>
        <p:nvSpPr>
          <p:cNvPr id="60" name="Google Shape;60;p39"/>
          <p:cNvSpPr txBox="1">
            <a:spLocks noGrp="1"/>
          </p:cNvSpPr>
          <p:nvPr>
            <p:ph type="body" idx="2"/>
          </p:nvPr>
        </p:nvSpPr>
        <p:spPr>
          <a:xfrm>
            <a:off x="6291263" y="2408488"/>
            <a:ext cx="5300662" cy="3839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45700" bIns="45700" anchor="t" anchorCtr="0">
            <a:noAutofit/>
          </a:bodyPr>
          <a:lstStyle>
            <a:lvl1pPr marL="457200" lvl="0" indent="-3931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92"/>
              <a:buChar char="•"/>
              <a:defRPr sz="2400"/>
            </a:lvl1pPr>
            <a:lvl2pPr marL="914400" lvl="1" indent="-35051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920"/>
              <a:buChar char="o"/>
              <a:defRPr sz="2400"/>
            </a:lvl2pPr>
            <a:lvl3pPr marL="1371600" lvl="2" indent="-381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•"/>
              <a:defRPr sz="2400"/>
            </a:lvl3pPr>
            <a:lvl4pPr marL="1828800" lvl="3" indent="-33528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80"/>
              <a:buChar char="▪"/>
              <a:defRPr sz="2400"/>
            </a:lvl4pPr>
            <a:lvl5pPr marL="2286000" lvl="4" indent="-32003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40"/>
              <a:buChar char="o"/>
              <a:defRPr sz="2400"/>
            </a:lvl5pPr>
            <a:lvl6pPr marL="2743200" lvl="5" indent="-33147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2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🢝"/>
              <a:defRPr/>
            </a:lvl7pPr>
            <a:lvl8pPr marL="3657600" lvl="7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🢝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- Title and 2 body text" preserve="1" userDrawn="1">
  <p:cSld name="1_4 - Title, a table and 2 body tex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39"/>
          <p:cNvSpPr txBox="1">
            <a:spLocks noGrp="1"/>
          </p:cNvSpPr>
          <p:nvPr>
            <p:ph type="title"/>
          </p:nvPr>
        </p:nvSpPr>
        <p:spPr>
          <a:xfrm>
            <a:off x="612489" y="1170639"/>
            <a:ext cx="10978994" cy="7938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2875" rIns="91425" bIns="45700" anchor="ctr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9" name="Google Shape;59;p39"/>
          <p:cNvSpPr txBox="1">
            <a:spLocks noGrp="1"/>
          </p:cNvSpPr>
          <p:nvPr>
            <p:ph type="body" idx="1"/>
          </p:nvPr>
        </p:nvSpPr>
        <p:spPr>
          <a:xfrm>
            <a:off x="609600" y="2064774"/>
            <a:ext cx="10978994" cy="543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45700" bIns="45700" anchor="t" anchorCtr="0">
            <a:noAutofit/>
          </a:bodyPr>
          <a:lstStyle>
            <a:lvl1pPr marL="457200" lvl="0" indent="-3931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2592"/>
              <a:buFont typeface="Arial"/>
              <a:buChar char="•"/>
              <a:defRPr sz="2400"/>
            </a:lvl1pPr>
            <a:lvl2pPr marL="914400" lvl="1" indent="-35051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920"/>
              <a:buChar char="o"/>
              <a:defRPr sz="2400"/>
            </a:lvl2pPr>
            <a:lvl3pPr marL="1371600" lvl="2" indent="-381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•"/>
              <a:defRPr sz="2400"/>
            </a:lvl3pPr>
            <a:lvl4pPr marL="1828800" lvl="3" indent="-33528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80"/>
              <a:buChar char="▪"/>
              <a:defRPr sz="2400"/>
            </a:lvl4pPr>
            <a:lvl5pPr marL="2286000" lvl="4" indent="-32003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40"/>
              <a:buChar char="o"/>
              <a:defRPr sz="2400"/>
            </a:lvl5pPr>
            <a:lvl6pPr marL="2743200" lvl="5" indent="-33147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2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🢝"/>
              <a:defRPr/>
            </a:lvl7pPr>
            <a:lvl8pPr marL="3657600" lvl="7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🢝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>
            <a:endParaRPr dirty="0"/>
          </a:p>
        </p:txBody>
      </p: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BEDA9021-172F-9460-0E7C-6E62F5EE0C00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609600" y="2708910"/>
            <a:ext cx="10972800" cy="297845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Google Shape;59;p39">
            <a:extLst>
              <a:ext uri="{FF2B5EF4-FFF2-40B4-BE49-F238E27FC236}">
                <a16:creationId xmlns:a16="http://schemas.microsoft.com/office/drawing/2014/main" id="{0BFAC178-8680-B524-A5A3-DA7E75C2A6C7}"/>
              </a:ext>
            </a:extLst>
          </p:cNvPr>
          <p:cNvSpPr txBox="1">
            <a:spLocks noGrp="1"/>
          </p:cNvSpPr>
          <p:nvPr>
            <p:ph type="body" idx="11"/>
          </p:nvPr>
        </p:nvSpPr>
        <p:spPr>
          <a:xfrm>
            <a:off x="612489" y="5783578"/>
            <a:ext cx="10978994" cy="457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45700" bIns="45700" anchor="t" anchorCtr="0">
            <a:noAutofit/>
          </a:bodyPr>
          <a:lstStyle>
            <a:lvl1pPr marL="457200" lvl="0" indent="-3931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2592"/>
              <a:buFont typeface="Arial"/>
              <a:buChar char="•"/>
              <a:defRPr sz="2400"/>
            </a:lvl1pPr>
            <a:lvl2pPr marL="914400" lvl="1" indent="-35051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920"/>
              <a:buChar char="o"/>
              <a:defRPr sz="2400"/>
            </a:lvl2pPr>
            <a:lvl3pPr marL="1371600" lvl="2" indent="-381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•"/>
              <a:defRPr sz="2400"/>
            </a:lvl3pPr>
            <a:lvl4pPr marL="1828800" lvl="3" indent="-33528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80"/>
              <a:buChar char="▪"/>
              <a:defRPr sz="2400"/>
            </a:lvl4pPr>
            <a:lvl5pPr marL="2286000" lvl="4" indent="-32003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40"/>
              <a:buChar char="o"/>
              <a:defRPr sz="2400"/>
            </a:lvl5pPr>
            <a:lvl6pPr marL="2743200" lvl="5" indent="-33147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2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🢝"/>
              <a:defRPr/>
            </a:lvl7pPr>
            <a:lvl8pPr marL="3657600" lvl="7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🢝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778982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 - Title, 2 subtitles, 2 body text">
  <p:cSld name="5 - Title, 2 subtitles, 2 body 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0"/>
          <p:cNvSpPr txBox="1">
            <a:spLocks noGrp="1"/>
          </p:cNvSpPr>
          <p:nvPr>
            <p:ph type="title"/>
          </p:nvPr>
        </p:nvSpPr>
        <p:spPr>
          <a:xfrm>
            <a:off x="612489" y="1170638"/>
            <a:ext cx="10978994" cy="11534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2875" rIns="91425" bIns="45700" anchor="ctr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0"/>
          <p:cNvSpPr txBox="1">
            <a:spLocks noGrp="1"/>
          </p:cNvSpPr>
          <p:nvPr>
            <p:ph type="body" idx="1"/>
          </p:nvPr>
        </p:nvSpPr>
        <p:spPr>
          <a:xfrm>
            <a:off x="620332" y="2412683"/>
            <a:ext cx="5280596" cy="583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45700" bIns="45700" anchor="ctr" anchorCtr="0">
            <a:noAutofit/>
          </a:bodyPr>
          <a:lstStyle>
            <a:lvl1pPr marL="457200" lvl="0" indent="-228600" algn="l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SzPts val="288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96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4" name="Google Shape;64;p40"/>
          <p:cNvSpPr txBox="1">
            <a:spLocks noGrp="1"/>
          </p:cNvSpPr>
          <p:nvPr>
            <p:ph type="body" idx="2"/>
          </p:nvPr>
        </p:nvSpPr>
        <p:spPr>
          <a:xfrm>
            <a:off x="609600" y="3071958"/>
            <a:ext cx="5291328" cy="31764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45700" bIns="45700" anchor="t" anchorCtr="0">
            <a:noAutofit/>
          </a:bodyPr>
          <a:lstStyle>
            <a:lvl1pPr marL="457200" lvl="0" indent="-3931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2592"/>
              <a:buFont typeface="Arial"/>
              <a:buChar char="•"/>
              <a:defRPr sz="2400"/>
            </a:lvl1pPr>
            <a:lvl2pPr marL="914400" lvl="1" indent="-35051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920"/>
              <a:buChar char="o"/>
              <a:defRPr sz="2400"/>
            </a:lvl2pPr>
            <a:lvl3pPr marL="1371600" lvl="2" indent="-381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•"/>
              <a:defRPr sz="2400"/>
            </a:lvl3pPr>
            <a:lvl4pPr marL="1828800" lvl="3" indent="-33528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80"/>
              <a:buChar char="▪"/>
              <a:defRPr sz="2400"/>
            </a:lvl4pPr>
            <a:lvl5pPr marL="2286000" lvl="4" indent="-32003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40"/>
              <a:buChar char="o"/>
              <a:defRPr sz="2400"/>
            </a:lvl5pPr>
            <a:lvl6pPr marL="2743200" lvl="5" indent="-33147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2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🢝"/>
              <a:defRPr/>
            </a:lvl7pPr>
            <a:lvl8pPr marL="3657600" lvl="7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🢝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>
            <a:endParaRPr/>
          </a:p>
        </p:txBody>
      </p:sp>
      <p:sp>
        <p:nvSpPr>
          <p:cNvPr id="65" name="Google Shape;65;p40"/>
          <p:cNvSpPr txBox="1">
            <a:spLocks noGrp="1"/>
          </p:cNvSpPr>
          <p:nvPr>
            <p:ph type="body" idx="3"/>
          </p:nvPr>
        </p:nvSpPr>
        <p:spPr>
          <a:xfrm>
            <a:off x="6291074" y="2412683"/>
            <a:ext cx="5283770" cy="583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45700" bIns="45700" anchor="ctr" anchorCtr="0">
            <a:noAutofit/>
          </a:bodyPr>
          <a:lstStyle>
            <a:lvl1pPr marL="457200" lvl="0" indent="-228600" algn="l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SzPts val="288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96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6" name="Google Shape;66;p40"/>
          <p:cNvSpPr txBox="1">
            <a:spLocks noGrp="1"/>
          </p:cNvSpPr>
          <p:nvPr>
            <p:ph type="body" idx="4"/>
          </p:nvPr>
        </p:nvSpPr>
        <p:spPr>
          <a:xfrm>
            <a:off x="6291263" y="3072592"/>
            <a:ext cx="5300662" cy="3175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45700" bIns="45700" anchor="t" anchorCtr="0">
            <a:noAutofit/>
          </a:bodyPr>
          <a:lstStyle>
            <a:lvl1pPr marL="457200" lvl="0" indent="-3931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92"/>
              <a:buChar char="•"/>
              <a:defRPr sz="2400"/>
            </a:lvl1pPr>
            <a:lvl2pPr marL="914400" lvl="1" indent="-35051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920"/>
              <a:buChar char="o"/>
              <a:defRPr sz="2400"/>
            </a:lvl2pPr>
            <a:lvl3pPr marL="1371600" lvl="2" indent="-381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•"/>
              <a:defRPr sz="2400"/>
            </a:lvl3pPr>
            <a:lvl4pPr marL="1828800" lvl="3" indent="-33528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80"/>
              <a:buChar char="▪"/>
              <a:defRPr sz="2400"/>
            </a:lvl4pPr>
            <a:lvl5pPr marL="2286000" lvl="4" indent="-32003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40"/>
              <a:buChar char="o"/>
              <a:defRPr sz="2400"/>
            </a:lvl5pPr>
            <a:lvl6pPr marL="2743200" lvl="5" indent="-33147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2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🢝"/>
              <a:defRPr/>
            </a:lvl7pPr>
            <a:lvl8pPr marL="3657600" lvl="7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🢝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 b - Title, subtitle and body text">
  <p:cSld name="5 b - Title, subtitle and body 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41"/>
          <p:cNvSpPr txBox="1">
            <a:spLocks noGrp="1"/>
          </p:cNvSpPr>
          <p:nvPr>
            <p:ph type="title"/>
          </p:nvPr>
        </p:nvSpPr>
        <p:spPr>
          <a:xfrm>
            <a:off x="612489" y="1170638"/>
            <a:ext cx="10978994" cy="11534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2875" rIns="91425" bIns="45700" anchor="ctr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41"/>
          <p:cNvSpPr txBox="1">
            <a:spLocks noGrp="1"/>
          </p:cNvSpPr>
          <p:nvPr>
            <p:ph type="body" idx="1"/>
          </p:nvPr>
        </p:nvSpPr>
        <p:spPr>
          <a:xfrm>
            <a:off x="620332" y="2412683"/>
            <a:ext cx="10968260" cy="583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45700" bIns="45700" anchor="ctr" anchorCtr="0">
            <a:noAutofit/>
          </a:bodyPr>
          <a:lstStyle>
            <a:lvl1pPr marL="457200" lvl="0" indent="-228600" algn="l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SzPts val="288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96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0" name="Google Shape;70;p41"/>
          <p:cNvSpPr txBox="1">
            <a:spLocks noGrp="1"/>
          </p:cNvSpPr>
          <p:nvPr>
            <p:ph type="body" idx="2"/>
          </p:nvPr>
        </p:nvSpPr>
        <p:spPr>
          <a:xfrm>
            <a:off x="609599" y="3071958"/>
            <a:ext cx="10978993" cy="31764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45700" bIns="45700" anchor="t" anchorCtr="0">
            <a:noAutofit/>
          </a:bodyPr>
          <a:lstStyle>
            <a:lvl1pPr marL="457200" lvl="0" indent="-3931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2592"/>
              <a:buFont typeface="Arial"/>
              <a:buChar char="•"/>
              <a:defRPr sz="2400"/>
            </a:lvl1pPr>
            <a:lvl2pPr marL="914400" lvl="1" indent="-35051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920"/>
              <a:buChar char="o"/>
              <a:defRPr sz="2400"/>
            </a:lvl2pPr>
            <a:lvl3pPr marL="1371600" lvl="2" indent="-381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•"/>
              <a:defRPr sz="2400"/>
            </a:lvl3pPr>
            <a:lvl4pPr marL="1828800" lvl="3" indent="-33528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80"/>
              <a:buChar char="▪"/>
              <a:defRPr sz="2400"/>
            </a:lvl4pPr>
            <a:lvl5pPr marL="2286000" lvl="4" indent="-32003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40"/>
              <a:buChar char="o"/>
              <a:defRPr sz="2400"/>
            </a:lvl5pPr>
            <a:lvl6pPr marL="2743200" lvl="5" indent="-33147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2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🢝"/>
              <a:defRPr/>
            </a:lvl7pPr>
            <a:lvl8pPr marL="3657600" lvl="7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🢝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 - Title and blank space">
  <p:cSld name="6 - Title and blank space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42"/>
          <p:cNvSpPr txBox="1">
            <a:spLocks noGrp="1"/>
          </p:cNvSpPr>
          <p:nvPr>
            <p:ph type="title"/>
          </p:nvPr>
        </p:nvSpPr>
        <p:spPr>
          <a:xfrm>
            <a:off x="612489" y="1161007"/>
            <a:ext cx="10978994" cy="118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2875" rIns="91425" bIns="45700" anchor="ctr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42" descr="Place holder for 1 big graphic placed on the center."/>
          <p:cNvSpPr>
            <a:spLocks noGrp="1"/>
          </p:cNvSpPr>
          <p:nvPr>
            <p:ph type="pic" idx="2"/>
          </p:nvPr>
        </p:nvSpPr>
        <p:spPr>
          <a:xfrm>
            <a:off x="609601" y="2535022"/>
            <a:ext cx="10981882" cy="3713377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>
            <a:lvl1pPr marL="45720" indent="0">
              <a:buNone/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6 - Title and blank space for a video">
  <p:cSld name="1_6 - Title and blank space for a video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43"/>
          <p:cNvSpPr txBox="1">
            <a:spLocks noGrp="1"/>
          </p:cNvSpPr>
          <p:nvPr>
            <p:ph type="title"/>
          </p:nvPr>
        </p:nvSpPr>
        <p:spPr>
          <a:xfrm>
            <a:off x="612489" y="1161007"/>
            <a:ext cx="10978994" cy="118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2875" rIns="91425" bIns="45700" anchor="ctr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43" descr="Place holder for media, video (1) placed on the center."/>
          <p:cNvSpPr>
            <a:spLocks noGrp="1"/>
          </p:cNvSpPr>
          <p:nvPr>
            <p:ph type="media" idx="2"/>
          </p:nvPr>
        </p:nvSpPr>
        <p:spPr>
          <a:xfrm>
            <a:off x="2397209" y="2400300"/>
            <a:ext cx="7377113" cy="3848100"/>
          </a:xfrm>
          <a:prstGeom prst="rect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74300" tIns="45700" rIns="45700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288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399"/>
              </a:buClr>
              <a:buSzPts val="1920"/>
              <a:buFont typeface="Courier New"/>
              <a:buChar char="o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39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6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3399"/>
              </a:buClr>
              <a:buSzPts val="1440"/>
              <a:buFont typeface="Courier New"/>
              <a:buChar char="o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399"/>
              </a:buClr>
              <a:buSzPts val="216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101820"/>
              </a:buClr>
              <a:buSzPts val="2800"/>
              <a:buFont typeface="Noto Sans Symbols"/>
              <a:buChar char="🢝"/>
              <a:defRPr sz="2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1"/>
          <p:cNvSpPr txBox="1">
            <a:spLocks noGrp="1"/>
          </p:cNvSpPr>
          <p:nvPr>
            <p:ph type="ctrTitle"/>
          </p:nvPr>
        </p:nvSpPr>
        <p:spPr>
          <a:xfrm>
            <a:off x="415611" y="1142999"/>
            <a:ext cx="11360800" cy="2586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200"/>
              <a:buFont typeface="Calibri"/>
              <a:buNone/>
              <a:defRPr sz="6933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25" name="Google Shape;25;p31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6 - Title and blank space for a table">
  <p:cSld name="2_6 - Title and blank space for a table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44"/>
          <p:cNvSpPr txBox="1">
            <a:spLocks noGrp="1"/>
          </p:cNvSpPr>
          <p:nvPr>
            <p:ph type="title"/>
          </p:nvPr>
        </p:nvSpPr>
        <p:spPr>
          <a:xfrm>
            <a:off x="612489" y="1161007"/>
            <a:ext cx="10978994" cy="118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2875" rIns="91425" bIns="45700" anchor="ctr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6 - Title and blank space for a chart">
  <p:cSld name="3_6 - Title and blank space for a char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45"/>
          <p:cNvSpPr txBox="1">
            <a:spLocks noGrp="1"/>
          </p:cNvSpPr>
          <p:nvPr>
            <p:ph type="title"/>
          </p:nvPr>
        </p:nvSpPr>
        <p:spPr>
          <a:xfrm>
            <a:off x="612489" y="1161007"/>
            <a:ext cx="10978994" cy="118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2875" rIns="91425" bIns="45700" anchor="ctr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45" descr="Place holder for a chart placed on the center."/>
          <p:cNvSpPr>
            <a:spLocks noGrp="1"/>
          </p:cNvSpPr>
          <p:nvPr>
            <p:ph type="chart" idx="2"/>
          </p:nvPr>
        </p:nvSpPr>
        <p:spPr>
          <a:xfrm>
            <a:off x="609600" y="2400300"/>
            <a:ext cx="10982325" cy="38481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74300" tIns="45700" rIns="45700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288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399"/>
              </a:buClr>
              <a:buSzPts val="1920"/>
              <a:buFont typeface="Courier New"/>
              <a:buChar char="o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39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6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3399"/>
              </a:buClr>
              <a:buSzPts val="1440"/>
              <a:buFont typeface="Courier New"/>
              <a:buChar char="o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399"/>
              </a:buClr>
              <a:buSzPts val="216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101820"/>
              </a:buClr>
              <a:buSzPts val="2800"/>
              <a:buFont typeface="Noto Sans Symbols"/>
              <a:buChar char="🢝"/>
              <a:defRPr sz="2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2"/>
          <p:cNvSpPr txBox="1">
            <a:spLocks noGrp="1"/>
          </p:cNvSpPr>
          <p:nvPr>
            <p:ph type="title"/>
          </p:nvPr>
        </p:nvSpPr>
        <p:spPr>
          <a:xfrm>
            <a:off x="609600" y="1138795"/>
            <a:ext cx="10972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28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29" name="Google Shape;29;p32"/>
          <p:cNvSpPr txBox="1">
            <a:spLocks noGrp="1"/>
          </p:cNvSpPr>
          <p:nvPr>
            <p:ph type="body" idx="1"/>
          </p:nvPr>
        </p:nvSpPr>
        <p:spPr>
          <a:xfrm>
            <a:off x="609600" y="2082061"/>
            <a:ext cx="10972800" cy="4134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, body, space for a graphic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2"/>
          <p:cNvSpPr txBox="1">
            <a:spLocks noGrp="1"/>
          </p:cNvSpPr>
          <p:nvPr>
            <p:ph type="title"/>
          </p:nvPr>
        </p:nvSpPr>
        <p:spPr>
          <a:xfrm>
            <a:off x="609600" y="1138795"/>
            <a:ext cx="10972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28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29" name="Google Shape;29;p32"/>
          <p:cNvSpPr txBox="1">
            <a:spLocks noGrp="1"/>
          </p:cNvSpPr>
          <p:nvPr>
            <p:ph type="body" idx="1"/>
          </p:nvPr>
        </p:nvSpPr>
        <p:spPr>
          <a:xfrm>
            <a:off x="609600" y="2082061"/>
            <a:ext cx="10972800" cy="949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 dirty="0"/>
          </a:p>
        </p:txBody>
      </p:sp>
      <p:sp>
        <p:nvSpPr>
          <p:cNvPr id="2" name="Google Shape;44;p36" descr="Place holder for graphic placed on the right side of the content box.">
            <a:extLst>
              <a:ext uri="{FF2B5EF4-FFF2-40B4-BE49-F238E27FC236}">
                <a16:creationId xmlns:a16="http://schemas.microsoft.com/office/drawing/2014/main" id="{B1CA3299-22A2-01E4-0887-A5009A8DA6C6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609600" y="3211624"/>
            <a:ext cx="10972800" cy="3012429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>
            <a:lvl1pPr marL="45720" indent="0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2096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3 body - 1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2"/>
          <p:cNvSpPr txBox="1">
            <a:spLocks noGrp="1"/>
          </p:cNvSpPr>
          <p:nvPr>
            <p:ph type="title"/>
          </p:nvPr>
        </p:nvSpPr>
        <p:spPr>
          <a:xfrm>
            <a:off x="609600" y="1170879"/>
            <a:ext cx="10972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28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29" name="Google Shape;29;p32"/>
          <p:cNvSpPr txBox="1">
            <a:spLocks noGrp="1"/>
          </p:cNvSpPr>
          <p:nvPr>
            <p:ph type="body" idx="1"/>
          </p:nvPr>
        </p:nvSpPr>
        <p:spPr>
          <a:xfrm>
            <a:off x="609600" y="2049976"/>
            <a:ext cx="10972800" cy="763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 dirty="0"/>
          </a:p>
        </p:txBody>
      </p:sp>
      <p:sp>
        <p:nvSpPr>
          <p:cNvPr id="2" name="Google Shape;29;p32">
            <a:extLst>
              <a:ext uri="{FF2B5EF4-FFF2-40B4-BE49-F238E27FC236}">
                <a16:creationId xmlns:a16="http://schemas.microsoft.com/office/drawing/2014/main" id="{7D357AFA-3D0A-B2F5-A048-499141F02ED8}"/>
              </a:ext>
            </a:extLst>
          </p:cNvPr>
          <p:cNvSpPr txBox="1">
            <a:spLocks noGrp="1"/>
          </p:cNvSpPr>
          <p:nvPr>
            <p:ph type="body" idx="13"/>
          </p:nvPr>
        </p:nvSpPr>
        <p:spPr>
          <a:xfrm>
            <a:off x="609599" y="2877743"/>
            <a:ext cx="10972801" cy="763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 dirty="0"/>
          </a:p>
        </p:txBody>
      </p:sp>
      <p:sp>
        <p:nvSpPr>
          <p:cNvPr id="3" name="Google Shape;29;p32">
            <a:extLst>
              <a:ext uri="{FF2B5EF4-FFF2-40B4-BE49-F238E27FC236}">
                <a16:creationId xmlns:a16="http://schemas.microsoft.com/office/drawing/2014/main" id="{2AC5CD12-96FC-C92E-0354-0C4FBA0700E2}"/>
              </a:ext>
            </a:extLst>
          </p:cNvPr>
          <p:cNvSpPr txBox="1">
            <a:spLocks noGrp="1"/>
          </p:cNvSpPr>
          <p:nvPr>
            <p:ph type="body" idx="14"/>
          </p:nvPr>
        </p:nvSpPr>
        <p:spPr>
          <a:xfrm>
            <a:off x="639989" y="3784084"/>
            <a:ext cx="10972800" cy="2464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58262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3 body, 1 centered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2"/>
          <p:cNvSpPr txBox="1">
            <a:spLocks noGrp="1"/>
          </p:cNvSpPr>
          <p:nvPr>
            <p:ph type="title"/>
          </p:nvPr>
        </p:nvSpPr>
        <p:spPr>
          <a:xfrm>
            <a:off x="609600" y="1170879"/>
            <a:ext cx="10972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28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29" name="Google Shape;29;p32"/>
          <p:cNvSpPr txBox="1">
            <a:spLocks noGrp="1"/>
          </p:cNvSpPr>
          <p:nvPr>
            <p:ph type="body" idx="1"/>
          </p:nvPr>
        </p:nvSpPr>
        <p:spPr>
          <a:xfrm>
            <a:off x="609600" y="2049976"/>
            <a:ext cx="10972800" cy="959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 dirty="0"/>
          </a:p>
        </p:txBody>
      </p:sp>
      <p:sp>
        <p:nvSpPr>
          <p:cNvPr id="2" name="Google Shape;29;p32">
            <a:extLst>
              <a:ext uri="{FF2B5EF4-FFF2-40B4-BE49-F238E27FC236}">
                <a16:creationId xmlns:a16="http://schemas.microsoft.com/office/drawing/2014/main" id="{7D357AFA-3D0A-B2F5-A048-499141F02ED8}"/>
              </a:ext>
            </a:extLst>
          </p:cNvPr>
          <p:cNvSpPr txBox="1">
            <a:spLocks noGrp="1"/>
          </p:cNvSpPr>
          <p:nvPr>
            <p:ph type="body" idx="13"/>
          </p:nvPr>
        </p:nvSpPr>
        <p:spPr>
          <a:xfrm>
            <a:off x="4922865" y="4036707"/>
            <a:ext cx="2360427" cy="6416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 dirty="0"/>
          </a:p>
        </p:txBody>
      </p:sp>
      <p:sp>
        <p:nvSpPr>
          <p:cNvPr id="3" name="Google Shape;29;p32">
            <a:extLst>
              <a:ext uri="{FF2B5EF4-FFF2-40B4-BE49-F238E27FC236}">
                <a16:creationId xmlns:a16="http://schemas.microsoft.com/office/drawing/2014/main" id="{2AC5CD12-96FC-C92E-0354-0C4FBA0700E2}"/>
              </a:ext>
            </a:extLst>
          </p:cNvPr>
          <p:cNvSpPr txBox="1">
            <a:spLocks noGrp="1"/>
          </p:cNvSpPr>
          <p:nvPr>
            <p:ph type="body" idx="14"/>
          </p:nvPr>
        </p:nvSpPr>
        <p:spPr>
          <a:xfrm>
            <a:off x="639989" y="4837814"/>
            <a:ext cx="10972800" cy="14105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52857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3 body - 2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2"/>
          <p:cNvSpPr txBox="1">
            <a:spLocks noGrp="1"/>
          </p:cNvSpPr>
          <p:nvPr>
            <p:ph type="title"/>
          </p:nvPr>
        </p:nvSpPr>
        <p:spPr>
          <a:xfrm>
            <a:off x="609600" y="1170879"/>
            <a:ext cx="10972800" cy="587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28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29" name="Google Shape;29;p32"/>
          <p:cNvSpPr txBox="1">
            <a:spLocks noGrp="1"/>
          </p:cNvSpPr>
          <p:nvPr>
            <p:ph type="body" idx="1"/>
          </p:nvPr>
        </p:nvSpPr>
        <p:spPr>
          <a:xfrm>
            <a:off x="609600" y="1982604"/>
            <a:ext cx="10972800" cy="1318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 dirty="0"/>
          </a:p>
        </p:txBody>
      </p:sp>
      <p:sp>
        <p:nvSpPr>
          <p:cNvPr id="2" name="Google Shape;29;p32">
            <a:extLst>
              <a:ext uri="{FF2B5EF4-FFF2-40B4-BE49-F238E27FC236}">
                <a16:creationId xmlns:a16="http://schemas.microsoft.com/office/drawing/2014/main" id="{7D357AFA-3D0A-B2F5-A048-499141F02ED8}"/>
              </a:ext>
            </a:extLst>
          </p:cNvPr>
          <p:cNvSpPr txBox="1">
            <a:spLocks noGrp="1"/>
          </p:cNvSpPr>
          <p:nvPr>
            <p:ph type="body" idx="13"/>
          </p:nvPr>
        </p:nvSpPr>
        <p:spPr>
          <a:xfrm>
            <a:off x="609599" y="3525252"/>
            <a:ext cx="10972801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 dirty="0"/>
          </a:p>
        </p:txBody>
      </p:sp>
      <p:sp>
        <p:nvSpPr>
          <p:cNvPr id="3" name="Google Shape;29;p32">
            <a:extLst>
              <a:ext uri="{FF2B5EF4-FFF2-40B4-BE49-F238E27FC236}">
                <a16:creationId xmlns:a16="http://schemas.microsoft.com/office/drawing/2014/main" id="{2AC5CD12-96FC-C92E-0354-0C4FBA0700E2}"/>
              </a:ext>
            </a:extLst>
          </p:cNvPr>
          <p:cNvSpPr txBox="1">
            <a:spLocks noGrp="1"/>
          </p:cNvSpPr>
          <p:nvPr>
            <p:ph type="body" idx="14"/>
          </p:nvPr>
        </p:nvSpPr>
        <p:spPr>
          <a:xfrm>
            <a:off x="639989" y="5374104"/>
            <a:ext cx="10972800" cy="9705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12871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 - Closing slide: space for logo at top, title and body text centered">
  <p:cSld name="7 - Closing slide: space for logo at top, title and body text centered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3"/>
          <p:cNvSpPr txBox="1">
            <a:spLocks noGrp="1"/>
          </p:cNvSpPr>
          <p:nvPr>
            <p:ph type="ctrTitle"/>
          </p:nvPr>
        </p:nvSpPr>
        <p:spPr>
          <a:xfrm>
            <a:off x="606868" y="2895455"/>
            <a:ext cx="11000232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2875" rIns="91425" bIns="45700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ts val="3600"/>
              <a:buFont typeface="Calibri"/>
              <a:buNone/>
              <a:defRPr sz="3600">
                <a:solidFill>
                  <a:srgbClr val="10182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33"/>
          <p:cNvSpPr txBox="1">
            <a:spLocks noGrp="1"/>
          </p:cNvSpPr>
          <p:nvPr>
            <p:ph type="body" idx="1"/>
          </p:nvPr>
        </p:nvSpPr>
        <p:spPr>
          <a:xfrm>
            <a:off x="606425" y="3810000"/>
            <a:ext cx="11001375" cy="24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45700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92"/>
              <a:buNone/>
              <a:defRPr/>
            </a:lvl1pPr>
            <a:lvl2pPr marL="914400" lvl="1" indent="-32004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o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0861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60"/>
              <a:buChar char="▪"/>
              <a:defRPr/>
            </a:lvl4pPr>
            <a:lvl5pPr marL="2286000" lvl="4" indent="-29717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080"/>
              <a:buChar char="o"/>
              <a:defRPr/>
            </a:lvl5pPr>
            <a:lvl6pPr marL="2743200" lvl="5" indent="-33147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2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🢝"/>
              <a:defRPr/>
            </a:lvl7pPr>
            <a:lvl8pPr marL="3657600" lvl="7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🢝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- Title and body text">
  <p:cSld name="2 - Title and body 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34"/>
          <p:cNvSpPr txBox="1">
            <a:spLocks noGrp="1"/>
          </p:cNvSpPr>
          <p:nvPr>
            <p:ph type="title"/>
          </p:nvPr>
        </p:nvSpPr>
        <p:spPr>
          <a:xfrm>
            <a:off x="612489" y="1170638"/>
            <a:ext cx="10978994" cy="11534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2875" rIns="91425" bIns="45700" anchor="ctr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34"/>
          <p:cNvSpPr txBox="1">
            <a:spLocks noGrp="1"/>
          </p:cNvSpPr>
          <p:nvPr>
            <p:ph type="body" idx="1"/>
          </p:nvPr>
        </p:nvSpPr>
        <p:spPr>
          <a:xfrm>
            <a:off x="612488" y="2421566"/>
            <a:ext cx="10978994" cy="3903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45700" bIns="45700" anchor="t" anchorCtr="0">
            <a:noAutofit/>
          </a:bodyPr>
          <a:lstStyle>
            <a:lvl1pPr marL="457200" lvl="0" indent="-3931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92"/>
              <a:buFont typeface="Arial"/>
              <a:buChar char="•"/>
              <a:defRPr sz="2400"/>
            </a:lvl1pPr>
            <a:lvl2pPr marL="914400" lvl="1" indent="-35051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399"/>
              </a:buClr>
              <a:buSzPts val="1920"/>
              <a:buFont typeface="Courier New"/>
              <a:buChar char="o"/>
              <a:defRPr sz="2400"/>
            </a:lvl2pPr>
            <a:lvl3pPr marL="1371600" lvl="2" indent="-381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1689"/>
              </a:buClr>
              <a:buSzPts val="2400"/>
              <a:buFont typeface="Arial"/>
              <a:buChar char="•"/>
              <a:defRPr sz="2400"/>
            </a:lvl3pPr>
            <a:lvl4pPr marL="1828800" lvl="3" indent="-33528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80"/>
              <a:buChar char="▪"/>
              <a:defRPr sz="2400"/>
            </a:lvl4pPr>
            <a:lvl5pPr marL="2286000" lvl="4" indent="-32003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3399"/>
              </a:buClr>
              <a:buSzPts val="1440"/>
              <a:buFont typeface="Courier New"/>
              <a:buChar char="o"/>
              <a:defRPr sz="2400"/>
            </a:lvl5pPr>
            <a:lvl6pPr marL="2743200" lvl="5" indent="-36576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399"/>
              </a:buClr>
              <a:buSzPts val="2160"/>
              <a:buFont typeface="Arial"/>
              <a:buChar char="•"/>
              <a:defRPr sz="2400"/>
            </a:lvl6pPr>
            <a:lvl7pPr marL="3200400" lvl="6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🢝"/>
              <a:defRPr/>
            </a:lvl7pPr>
            <a:lvl8pPr marL="3657600" lvl="7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🢝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9"/>
          <p:cNvSpPr txBox="1">
            <a:spLocks noGrp="1"/>
          </p:cNvSpPr>
          <p:nvPr>
            <p:ph type="title"/>
          </p:nvPr>
        </p:nvSpPr>
        <p:spPr>
          <a:xfrm>
            <a:off x="612949" y="1174805"/>
            <a:ext cx="10972800" cy="11430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2875" rIns="91425" bIns="45700" anchor="ctr" anchorCtr="0">
            <a:no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3600"/>
              <a:buFont typeface="Calibri"/>
              <a:buNone/>
              <a:defRPr sz="3600" b="1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9"/>
          <p:cNvSpPr txBox="1">
            <a:spLocks noGrp="1"/>
          </p:cNvSpPr>
          <p:nvPr>
            <p:ph type="body" idx="1"/>
          </p:nvPr>
        </p:nvSpPr>
        <p:spPr>
          <a:xfrm>
            <a:off x="612949" y="2423160"/>
            <a:ext cx="10972799" cy="3825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45700" bIns="45700" anchor="t" anchorCtr="0">
            <a:noAutofit/>
          </a:bodyPr>
          <a:lstStyle>
            <a:lvl1pPr marL="457200" marR="0" lvl="0" indent="-4114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288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051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399"/>
              </a:buClr>
              <a:buSzPts val="1920"/>
              <a:buFont typeface="Courier New"/>
              <a:buChar char="o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39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306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6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20039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3399"/>
              </a:buClr>
              <a:buSzPts val="1440"/>
              <a:buFont typeface="Courier New"/>
              <a:buChar char="o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6576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399"/>
              </a:buClr>
              <a:buSzPts val="216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064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101820"/>
              </a:buClr>
              <a:buSzPts val="2800"/>
              <a:buFont typeface="Noto Sans Symbols"/>
              <a:buChar char="🢝"/>
              <a:defRPr sz="2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 dirty="0"/>
          </a:p>
        </p:txBody>
      </p:sp>
      <p:sp>
        <p:nvSpPr>
          <p:cNvPr id="12" name="Google Shape;12;p29" hidden="1"/>
          <p:cNvSpPr/>
          <p:nvPr/>
        </p:nvSpPr>
        <p:spPr>
          <a:xfrm flipH="1">
            <a:off x="12286311" y="3724"/>
            <a:ext cx="766751" cy="1133856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2CC"/>
          </a:solidFill>
          <a:ln w="15875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29" hidden="1"/>
          <p:cNvSpPr/>
          <p:nvPr/>
        </p:nvSpPr>
        <p:spPr>
          <a:xfrm>
            <a:off x="-856873" y="-933"/>
            <a:ext cx="766751" cy="1133856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2CC"/>
          </a:solidFill>
          <a:ln w="15875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29"/>
          <p:cNvSpPr txBox="1"/>
          <p:nvPr/>
        </p:nvSpPr>
        <p:spPr>
          <a:xfrm>
            <a:off x="11548677" y="6528872"/>
            <a:ext cx="606252" cy="307777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29"/>
          <p:cNvSpPr/>
          <p:nvPr/>
        </p:nvSpPr>
        <p:spPr>
          <a:xfrm>
            <a:off x="-30326" y="1298015"/>
            <a:ext cx="125730" cy="1102285"/>
          </a:xfrm>
          <a:prstGeom prst="rect">
            <a:avLst/>
          </a:prstGeom>
          <a:solidFill>
            <a:srgbClr val="5DCD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29"/>
          <p:cNvSpPr/>
          <p:nvPr/>
        </p:nvSpPr>
        <p:spPr>
          <a:xfrm>
            <a:off x="-30326" y="2392906"/>
            <a:ext cx="125730" cy="3855493"/>
          </a:xfrm>
          <a:prstGeom prst="rect">
            <a:avLst/>
          </a:prstGeom>
          <a:solidFill>
            <a:srgbClr val="0083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8" r:id="rId4"/>
    <p:sldLayoutId id="2147483666" r:id="rId5"/>
    <p:sldLayoutId id="2147483669" r:id="rId6"/>
    <p:sldLayoutId id="2147483667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65" r:id="rId15"/>
    <p:sldLayoutId id="2147483659" r:id="rId16"/>
    <p:sldLayoutId id="2147483660" r:id="rId17"/>
    <p:sldLayoutId id="2147483661" r:id="rId18"/>
    <p:sldLayoutId id="2147483662" r:id="rId19"/>
    <p:sldLayoutId id="2147483663" r:id="rId20"/>
    <p:sldLayoutId id="2147483664" r:id="rId2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20">
          <p15:clr>
            <a:srgbClr val="F26B43"/>
          </p15:clr>
        </p15:guide>
        <p15:guide id="2" pos="552">
          <p15:clr>
            <a:srgbClr val="F26B43"/>
          </p15:clr>
        </p15:guide>
        <p15:guide id="3" orient="horz">
          <p15:clr>
            <a:srgbClr val="F26B43"/>
          </p15:clr>
        </p15:guide>
        <p15:guide id="4" orient="horz" pos="4320">
          <p15:clr>
            <a:srgbClr val="F26B43"/>
          </p15:clr>
        </p15:guide>
        <p15:guide id="5" orient="horz" pos="3936">
          <p15:clr>
            <a:srgbClr val="F26B43"/>
          </p15:clr>
        </p15:guide>
        <p15:guide id="6" orient="horz" pos="1464">
          <p15:clr>
            <a:srgbClr val="F26B43"/>
          </p15:clr>
        </p15:guide>
        <p15:guide id="7" orient="horz" pos="1512">
          <p15:clr>
            <a:srgbClr val="F26B43"/>
          </p15:clr>
        </p15:guide>
        <p15:guide id="8" pos="384">
          <p15:clr>
            <a:srgbClr val="F26B43"/>
          </p15:clr>
        </p15:guide>
        <p15:guide id="9" pos="3840">
          <p15:clr>
            <a:srgbClr val="F26B43"/>
          </p15:clr>
        </p15:guide>
        <p15:guide id="10" pos="729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tools.916schools.org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tools.916schools.org/how-to-use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docs.google.com/spreadsheets/d/150nqF8fb9YG4OvkEYmpVxWJtnNiweiQ_kMpGcxEf1FA/edit?usp=sharing" TargetMode="External"/><Relationship Id="rId5" Type="http://schemas.openxmlformats.org/officeDocument/2006/relationships/hyperlink" Target="https://lookerstudio.google.com/navigation/reporting" TargetMode="External"/><Relationship Id="rId4" Type="http://schemas.openxmlformats.org/officeDocument/2006/relationships/hyperlink" Target="https://docs.google.com/document/d/1BwTkWvmhNumYqq84nqVFO2kUx6JXyNx7vMTLIe0ecSQ/edit?usp=sharing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50nqF8fb9YG4OvkEYmpVxWJtnNiweiQ_kMpGcxEf1FA/edit?gid=0#gid=0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docs.google.com/document/d/1m4pA9BYbtj1f4YM58NQjNG-TyqFIXJDhMx6ghWeiiLU/edit?tab=t.0" TargetMode="External"/><Relationship Id="rId5" Type="http://schemas.openxmlformats.org/officeDocument/2006/relationships/hyperlink" Target="https://docs.google.com/document/d/1utPkxbkqTobq3yaH9sfqzZA-5fTShfRxj8M4LNNkNTA/edit?tab=t.0" TargetMode="External"/><Relationship Id="rId4" Type="http://schemas.openxmlformats.org/officeDocument/2006/relationships/hyperlink" Target="https://datatools.916schools.org/how-to-use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tools.916schools.org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https://datatools.916schools.org/home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tools.916schools.org/how-to-use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lookerstudio.google.com/navigation/reporting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forms/d/e/1FAIpQLSfIumuJDBsASbXg9YaqsklPci9uxFAWgQ8P8zxnKmp_jAFWHA/viewform?usp=preview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datateam@916schools.org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mailto:kroddy@916schools.org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5.png"/><Relationship Id="rId4" Type="http://schemas.openxmlformats.org/officeDocument/2006/relationships/hyperlink" Target="mailto:kaschroe@916schools.org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lookerstudio.google.com/s/rEQMHUJTwuU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"/>
          <p:cNvSpPr txBox="1">
            <a:spLocks noGrp="1"/>
          </p:cNvSpPr>
          <p:nvPr>
            <p:ph type="ctrTitle"/>
          </p:nvPr>
        </p:nvSpPr>
        <p:spPr>
          <a:xfrm>
            <a:off x="3414157" y="1156648"/>
            <a:ext cx="8192942" cy="19070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200" rIns="91425" bIns="45700" anchor="ctr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600"/>
              <a:buFont typeface="Calibri"/>
              <a:buNone/>
            </a:pPr>
            <a:r>
              <a:rPr lang="en" sz="4400" dirty="0">
                <a:solidFill>
                  <a:srgbClr val="0B5394"/>
                </a:solidFill>
              </a:rPr>
              <a:t>Data Changes Everything</a:t>
            </a:r>
            <a:endParaRPr sz="4400" dirty="0"/>
          </a:p>
        </p:txBody>
      </p:sp>
      <p:pic>
        <p:nvPicPr>
          <p:cNvPr id="88" name="Google Shape;88;p1" descr="Charting the C's logo with black and blue text"/>
          <p:cNvPicPr preferRelativeResize="0">
            <a:picLocks noGrp="1"/>
          </p:cNvPicPr>
          <p:nvPr>
            <p:ph type="pic" idx="3"/>
          </p:nvPr>
        </p:nvPicPr>
        <p:blipFill rotWithShape="1">
          <a:blip r:embed="rId3">
            <a:alphaModFix/>
          </a:blip>
          <a:srcRect t="337" b="-62990"/>
          <a:stretch/>
        </p:blipFill>
        <p:spPr>
          <a:xfrm>
            <a:off x="177782" y="1227906"/>
            <a:ext cx="2852755" cy="1055372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"/>
          <p:cNvSpPr txBox="1">
            <a:spLocks noGrp="1"/>
          </p:cNvSpPr>
          <p:nvPr>
            <p:ph type="body" idx="2"/>
          </p:nvPr>
        </p:nvSpPr>
        <p:spPr>
          <a:xfrm>
            <a:off x="92075" y="2891912"/>
            <a:ext cx="2938463" cy="3356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457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80"/>
              <a:buNone/>
            </a:pPr>
            <a:r>
              <a:rPr lang="en" dirty="0">
                <a:solidFill>
                  <a:srgbClr val="0C0C0C"/>
                </a:solidFill>
              </a:rPr>
              <a:t>Charting the Cs Conference 2025: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880"/>
              <a:buNone/>
            </a:pPr>
            <a:r>
              <a:rPr lang="en" i="1" dirty="0">
                <a:solidFill>
                  <a:srgbClr val="0C0C0C"/>
                </a:solidFill>
              </a:rPr>
              <a:t>To Literacy and Beyond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2880"/>
              <a:buNone/>
            </a:pPr>
            <a:r>
              <a:rPr lang="en" dirty="0">
                <a:solidFill>
                  <a:srgbClr val="0C0C0C"/>
                </a:solidFill>
              </a:rPr>
              <a:t>Cooperation </a:t>
            </a:r>
            <a:br>
              <a:rPr lang="en" dirty="0">
                <a:solidFill>
                  <a:srgbClr val="0C0C0C"/>
                </a:solidFill>
              </a:rPr>
            </a:br>
            <a:r>
              <a:rPr lang="en" dirty="0">
                <a:solidFill>
                  <a:srgbClr val="0C0C0C"/>
                </a:solidFill>
              </a:rPr>
              <a:t>Communication </a:t>
            </a:r>
            <a:br>
              <a:rPr lang="en" dirty="0">
                <a:solidFill>
                  <a:srgbClr val="0C0C0C"/>
                </a:solidFill>
              </a:rPr>
            </a:br>
            <a:r>
              <a:rPr lang="en" dirty="0">
                <a:solidFill>
                  <a:srgbClr val="0C0C0C"/>
                </a:solidFill>
              </a:rPr>
              <a:t>Collaboration</a:t>
            </a:r>
            <a:endParaRPr dirty="0"/>
          </a:p>
        </p:txBody>
      </p:sp>
      <p:sp>
        <p:nvSpPr>
          <p:cNvPr id="90" name="Google Shape;90;p1"/>
          <p:cNvSpPr txBox="1">
            <a:spLocks noGrp="1"/>
          </p:cNvSpPr>
          <p:nvPr>
            <p:ph type="body" idx="1"/>
          </p:nvPr>
        </p:nvSpPr>
        <p:spPr>
          <a:xfrm>
            <a:off x="3414156" y="3180472"/>
            <a:ext cx="8193643" cy="25345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457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SzPts val="2880"/>
              <a:buNone/>
            </a:pPr>
            <a:r>
              <a:rPr lang="en" dirty="0"/>
              <a:t>April 30, 2025 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600"/>
              </a:spcAft>
              <a:buSzPts val="2880"/>
              <a:buFont typeface="Arial"/>
              <a:buNone/>
            </a:pPr>
            <a:r>
              <a:rPr lang="en" dirty="0"/>
              <a:t>Kelli Roddy, Data &amp; Systems Architect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600"/>
              </a:spcAft>
              <a:buSzPts val="2880"/>
              <a:buFont typeface="Arial"/>
              <a:buNone/>
            </a:pPr>
            <a:r>
              <a:rPr lang="en" dirty="0"/>
              <a:t>Kate Schroeder,</a:t>
            </a:r>
            <a:r>
              <a:rPr lang="en" b="1" dirty="0">
                <a:solidFill>
                  <a:srgbClr val="000000"/>
                </a:solidFill>
              </a:rPr>
              <a:t> </a:t>
            </a:r>
            <a:r>
              <a:rPr lang="en" dirty="0">
                <a:solidFill>
                  <a:srgbClr val="000000"/>
                </a:solidFill>
              </a:rPr>
              <a:t>M.S., BCBA, LBA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 fontScale="90000"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2800"/>
              <a:buFont typeface="Calibri"/>
              <a:buNone/>
            </a:pPr>
            <a:r>
              <a:rPr lang="en" b="1" dirty="0"/>
              <a:t>Formulating </a:t>
            </a:r>
            <a:r>
              <a:rPr lang="en" sz="3893" dirty="0"/>
              <a:t>Your Definitions</a:t>
            </a:r>
            <a:endParaRPr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D2BED12-57D7-8F1C-2BE6-EB0BEC5DA0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758016"/>
            <a:ext cx="10972800" cy="1464609"/>
          </a:xfrm>
        </p:spPr>
        <p:txBody>
          <a:bodyPr/>
          <a:lstStyle/>
          <a:p>
            <a:r>
              <a:rPr lang="en-US" dirty="0"/>
              <a:t>Classroom Expectations</a:t>
            </a:r>
          </a:p>
          <a:p>
            <a:pPr lvl="1"/>
            <a:r>
              <a:rPr lang="en-US" dirty="0"/>
              <a:t>Answers Available: ‘Yes’, ‘No’</a:t>
            </a:r>
          </a:p>
          <a:p>
            <a:pPr lvl="1"/>
            <a:r>
              <a:rPr lang="en-US" dirty="0"/>
              <a:t>Write your definition so the </a:t>
            </a:r>
            <a:r>
              <a:rPr lang="en-US" b="1" dirty="0"/>
              <a:t>desired response </a:t>
            </a:r>
            <a:r>
              <a:rPr lang="en-US" dirty="0"/>
              <a:t>is ‘Yes’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C33B34-C1CE-3B17-B8CA-2145A1A4DDD8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09599" y="2900257"/>
            <a:ext cx="10972801" cy="1800401"/>
          </a:xfrm>
        </p:spPr>
        <p:txBody>
          <a:bodyPr/>
          <a:lstStyle/>
          <a:p>
            <a:pPr lvl="2"/>
            <a:r>
              <a:rPr lang="en-US" dirty="0"/>
              <a:t>Use: “Completing all expected class work and/or worked the entire class periods”</a:t>
            </a:r>
          </a:p>
          <a:p>
            <a:pPr lvl="2"/>
            <a:r>
              <a:rPr lang="en-US" dirty="0"/>
              <a:t>Not: “Did not complete expected class work or did not work the entire class periods”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2D7736-0E4D-BBCF-C9A1-F5E2C995C11C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9989" y="4441984"/>
            <a:ext cx="10972800" cy="1974858"/>
          </a:xfrm>
        </p:spPr>
        <p:txBody>
          <a:bodyPr/>
          <a:lstStyle/>
          <a:p>
            <a:r>
              <a:rPr lang="en-US" dirty="0"/>
              <a:t>Social Emotional Skills</a:t>
            </a:r>
          </a:p>
          <a:p>
            <a:pPr lvl="1"/>
            <a:r>
              <a:rPr lang="en-US" dirty="0"/>
              <a:t>Answers Available: ‘Yes’, ‘No’, ‘No Opportunity’</a:t>
            </a:r>
          </a:p>
          <a:p>
            <a:pPr lvl="1"/>
            <a:r>
              <a:rPr lang="en-US" dirty="0"/>
              <a:t>Write your definition so the </a:t>
            </a:r>
            <a:r>
              <a:rPr lang="en-US" b="1" dirty="0"/>
              <a:t>desired response </a:t>
            </a:r>
            <a:r>
              <a:rPr lang="en-US" dirty="0"/>
              <a:t>is ‘Yes’</a:t>
            </a:r>
          </a:p>
          <a:p>
            <a:pPr lvl="2"/>
            <a:r>
              <a:rPr lang="en-US" dirty="0"/>
              <a:t>Use: “Ignoring off task/disruptive peers”</a:t>
            </a:r>
          </a:p>
          <a:p>
            <a:pPr lvl="2"/>
            <a:r>
              <a:rPr lang="en-US" dirty="0"/>
              <a:t>Not: “Engaging in off task/disruptive peers”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 fontScale="90000"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2800"/>
              <a:buFont typeface="Calibri"/>
              <a:buNone/>
            </a:pPr>
            <a:r>
              <a:rPr lang="en" b="1" dirty="0"/>
              <a:t>Formulating Your </a:t>
            </a:r>
            <a:r>
              <a:rPr lang="en" sz="3893" dirty="0"/>
              <a:t>Definitions cont.</a:t>
            </a:r>
            <a:endParaRPr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DBA622-A76F-06B9-0A6E-A39EBE8C6B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Target Behaviors</a:t>
            </a:r>
          </a:p>
          <a:p>
            <a:pPr lvl="1"/>
            <a:r>
              <a:rPr lang="en-US" dirty="0"/>
              <a:t>Answers Available: ‘Yes’, ‘No’</a:t>
            </a:r>
          </a:p>
          <a:p>
            <a:pPr lvl="1"/>
            <a:r>
              <a:rPr lang="en-US" dirty="0"/>
              <a:t>Write your definition so the </a:t>
            </a:r>
            <a:r>
              <a:rPr lang="en-US" b="1" dirty="0"/>
              <a:t>desired response </a:t>
            </a:r>
            <a:r>
              <a:rPr lang="en-US" dirty="0"/>
              <a:t>is ‘No’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B601CE3-2101-A7AC-40F8-A534EB9A0827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pPr lvl="2"/>
            <a:r>
              <a:rPr lang="en-US" dirty="0"/>
              <a:t>Use: “Leaving the environment, assigned location, or presence of others without requesting or having expressed permission”</a:t>
            </a:r>
          </a:p>
          <a:p>
            <a:pPr lvl="2"/>
            <a:r>
              <a:rPr lang="en-US" dirty="0"/>
              <a:t>Not: “Asked for permission to leave the environment, assigned location, or presence of others”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990"/>
              <a:buFont typeface="Calibri"/>
              <a:buNone/>
            </a:pPr>
            <a:r>
              <a:rPr lang="en" sz="3893" dirty="0"/>
              <a:t>Think about the Process of Collecting Your Data</a:t>
            </a:r>
            <a:endParaRPr sz="3893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358B015-6046-0F81-040D-69123DCD4C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854268"/>
            <a:ext cx="10972800" cy="1001227"/>
          </a:xfrm>
        </p:spPr>
        <p:txBody>
          <a:bodyPr/>
          <a:lstStyle/>
          <a:p>
            <a:r>
              <a:rPr lang="en-US" dirty="0"/>
              <a:t>Who will be collecting the data?</a:t>
            </a:r>
          </a:p>
          <a:p>
            <a:pPr lvl="1"/>
            <a:r>
              <a:rPr lang="en-US" dirty="0"/>
              <a:t>Will they understand how to </a:t>
            </a:r>
            <a:r>
              <a:rPr lang="en-US" b="1" dirty="0"/>
              <a:t>respond</a:t>
            </a:r>
            <a:r>
              <a:rPr lang="en-US" dirty="0"/>
              <a:t> based on your definition?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79F801-6016-22B6-0841-15109FAB9743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09599" y="2743202"/>
            <a:ext cx="10972801" cy="1957136"/>
          </a:xfrm>
        </p:spPr>
        <p:txBody>
          <a:bodyPr/>
          <a:lstStyle/>
          <a:p>
            <a:r>
              <a:rPr lang="en-US" dirty="0"/>
              <a:t>Collecting </a:t>
            </a:r>
            <a:r>
              <a:rPr lang="en-US" b="1" dirty="0"/>
              <a:t>reliable</a:t>
            </a:r>
            <a:r>
              <a:rPr lang="en-US" dirty="0"/>
              <a:t> data means:</a:t>
            </a:r>
          </a:p>
          <a:p>
            <a:pPr lvl="1"/>
            <a:r>
              <a:rPr lang="en-US" dirty="0"/>
              <a:t>Having clear, measurable definitions</a:t>
            </a:r>
          </a:p>
          <a:p>
            <a:pPr lvl="2"/>
            <a:r>
              <a:rPr lang="en-US" dirty="0"/>
              <a:t>Get staff input in creating those definitions</a:t>
            </a:r>
          </a:p>
          <a:p>
            <a:pPr lvl="3"/>
            <a:r>
              <a:rPr lang="en-US" dirty="0"/>
              <a:t>Show them the results of their work</a:t>
            </a:r>
          </a:p>
          <a:p>
            <a:pPr lvl="3"/>
            <a:r>
              <a:rPr lang="en-US" sz="2400" dirty="0"/>
              <a:t>Inform them how the data is used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D6CC65-E4B1-80EF-1019-652FFBEFB5C8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9988" y="4732420"/>
            <a:ext cx="11279295" cy="1708483"/>
          </a:xfrm>
        </p:spPr>
        <p:txBody>
          <a:bodyPr/>
          <a:lstStyle/>
          <a:p>
            <a:r>
              <a:rPr lang="en-US" b="1" dirty="0"/>
              <a:t>Train</a:t>
            </a:r>
            <a:r>
              <a:rPr lang="en-US" dirty="0"/>
              <a:t> staff</a:t>
            </a:r>
          </a:p>
          <a:p>
            <a:pPr lvl="1"/>
            <a:r>
              <a:rPr lang="en-US" dirty="0"/>
              <a:t>Do not assume staff know how to respond - or know how to use the system</a:t>
            </a:r>
          </a:p>
          <a:p>
            <a:pPr lvl="1"/>
            <a:r>
              <a:rPr lang="en-US" dirty="0"/>
              <a:t>Stress that responses should be objective - it is not the place for sharing opinion</a:t>
            </a:r>
          </a:p>
          <a:p>
            <a:pPr lvl="1"/>
            <a:r>
              <a:rPr lang="en-US" dirty="0"/>
              <a:t>Practice taking data!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build="p"/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3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rm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200"/>
              <a:buFont typeface="Calibri"/>
              <a:buNone/>
            </a:pPr>
            <a:r>
              <a:rPr lang="en" b="1" dirty="0"/>
              <a:t>A Success Story</a:t>
            </a:r>
            <a:endParaRPr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990"/>
              <a:buFont typeface="Calibri"/>
              <a:buNone/>
            </a:pPr>
            <a:r>
              <a:rPr lang="en" sz="3893" dirty="0"/>
              <a:t>Quora High School Student</a:t>
            </a:r>
            <a:endParaRPr sz="3893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0C78E2-F398-81D7-3C05-6D9228BDB4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780674"/>
            <a:ext cx="10972800" cy="1648325"/>
          </a:xfrm>
        </p:spPr>
        <p:txBody>
          <a:bodyPr/>
          <a:lstStyle/>
          <a:p>
            <a:r>
              <a:rPr lang="en-US" dirty="0"/>
              <a:t>This student attended 916 schools for 4 years, with struggles each year</a:t>
            </a:r>
          </a:p>
          <a:p>
            <a:r>
              <a:rPr lang="en-US" dirty="0"/>
              <a:t>The goal for classroom expectations are 80+% in each category</a:t>
            </a:r>
          </a:p>
          <a:p>
            <a:r>
              <a:rPr lang="en-US" dirty="0"/>
              <a:t>Teachers and staff reported student was in need of behavioral intervention - which our data reflect</a:t>
            </a:r>
          </a:p>
        </p:txBody>
      </p:sp>
      <p:pic>
        <p:nvPicPr>
          <p:cNvPr id="7" name="Google Shape;185;p14" descr="Line graph showing upward trend in classroom expectations over the school year for a high school student.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-2538" b="7366"/>
          <a:stretch/>
        </p:blipFill>
        <p:spPr>
          <a:xfrm>
            <a:off x="1026692" y="3384883"/>
            <a:ext cx="10170697" cy="3117276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990"/>
              <a:buFont typeface="Calibri"/>
              <a:buNone/>
            </a:pPr>
            <a:r>
              <a:rPr lang="en" sz="3893" dirty="0"/>
              <a:t>Quora High School Student cont.</a:t>
            </a:r>
            <a:endParaRPr sz="3893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D8DC09-2E9B-7986-E993-F18F97F771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599" y="1716977"/>
            <a:ext cx="11117179" cy="1909010"/>
          </a:xfrm>
        </p:spPr>
        <p:txBody>
          <a:bodyPr/>
          <a:lstStyle/>
          <a:p>
            <a:r>
              <a:rPr lang="en-US" dirty="0"/>
              <a:t>Digging deeper, we saw the student was really struggling in the afternoon, which prompted an intervention targeting just </a:t>
            </a:r>
            <a:r>
              <a:rPr lang="en-US" b="1" dirty="0"/>
              <a:t>those afternoon classes</a:t>
            </a:r>
            <a:r>
              <a:rPr lang="en-US" dirty="0"/>
              <a:t>.</a:t>
            </a:r>
          </a:p>
          <a:p>
            <a:r>
              <a:rPr lang="en-US" dirty="0"/>
              <a:t>Although the case manager was on board, there were doubts. </a:t>
            </a:r>
            <a:r>
              <a:rPr lang="en-US" b="1" dirty="0"/>
              <a:t>Before having our data system</a:t>
            </a:r>
            <a:r>
              <a:rPr lang="en-US" dirty="0"/>
              <a:t>, so many things were tried but they did not produce the desired results. </a:t>
            </a:r>
          </a:p>
        </p:txBody>
      </p:sp>
      <p:pic>
        <p:nvPicPr>
          <p:cNvPr id="5" name="Google Shape;191;p15" descr="Bar graph showing trends across class periods.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2385" b="-91"/>
          <a:stretch/>
        </p:blipFill>
        <p:spPr>
          <a:xfrm>
            <a:off x="1283365" y="3569600"/>
            <a:ext cx="8993399" cy="30518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990"/>
              <a:buFont typeface="Calibri"/>
              <a:buNone/>
            </a:pPr>
            <a:r>
              <a:rPr lang="en" sz="3893" dirty="0"/>
              <a:t>Quora High School Student cont. 2</a:t>
            </a:r>
            <a:endParaRPr sz="3893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4C79387-A19B-49E4-FFAD-99ED2BE453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95686"/>
            <a:ext cx="11277600" cy="489244"/>
          </a:xfrm>
        </p:spPr>
        <p:txBody>
          <a:bodyPr/>
          <a:lstStyle/>
          <a:p>
            <a:r>
              <a:rPr lang="en-US" dirty="0"/>
              <a:t>After the intervention was in place, how did the rest of the school year go?</a:t>
            </a:r>
          </a:p>
        </p:txBody>
      </p:sp>
      <p:pic>
        <p:nvPicPr>
          <p:cNvPr id="4" name="Google Shape;199;p16" descr="Graph showing progress (inferred based on description). 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2" t="7441" r="941" b="10707"/>
          <a:stretch/>
        </p:blipFill>
        <p:spPr>
          <a:xfrm>
            <a:off x="1722120" y="3862351"/>
            <a:ext cx="9578742" cy="276571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8" name="Google Shape;198;p16" descr="&#10;Baseline vs Intervention"/>
          <p:cNvGrpSpPr/>
          <p:nvPr/>
        </p:nvGrpSpPr>
        <p:grpSpPr>
          <a:xfrm>
            <a:off x="2331832" y="3954119"/>
            <a:ext cx="6257351" cy="2317334"/>
            <a:chOff x="905175" y="1412600"/>
            <a:chExt cx="5061271" cy="2200600"/>
          </a:xfrm>
        </p:grpSpPr>
        <p:cxnSp>
          <p:nvCxnSpPr>
            <p:cNvPr id="200" name="Google Shape;200;p16"/>
            <p:cNvCxnSpPr/>
            <p:nvPr/>
          </p:nvCxnSpPr>
          <p:spPr>
            <a:xfrm flipH="1">
              <a:off x="2969975" y="1794000"/>
              <a:ext cx="20100" cy="1819200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01" name="Google Shape;201;p16"/>
            <p:cNvSpPr txBox="1"/>
            <p:nvPr/>
          </p:nvSpPr>
          <p:spPr>
            <a:xfrm>
              <a:off x="905175" y="1633625"/>
              <a:ext cx="1523700" cy="297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b="1" i="0" u="sng" strike="noStrike" cap="none" dirty="0">
                  <a:solidFill>
                    <a:schemeClr val="dk1"/>
                  </a:solidFill>
                  <a:latin typeface="Calibri" panose="020F0502020204030204" pitchFamily="34" charset="0"/>
                  <a:ea typeface="Lato"/>
                  <a:cs typeface="Calibri" panose="020F0502020204030204" pitchFamily="34" charset="0"/>
                  <a:sym typeface="Lato"/>
                </a:rPr>
                <a:t>Baseline</a:t>
              </a:r>
              <a:endParaRPr sz="2400" b="1" i="0" u="sng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Lato"/>
                <a:cs typeface="Calibri" panose="020F0502020204030204" pitchFamily="34" charset="0"/>
                <a:sym typeface="Lato"/>
              </a:endParaRPr>
            </a:p>
          </p:txBody>
        </p:sp>
        <p:sp>
          <p:nvSpPr>
            <p:cNvPr id="202" name="Google Shape;202;p16"/>
            <p:cNvSpPr txBox="1"/>
            <p:nvPr/>
          </p:nvSpPr>
          <p:spPr>
            <a:xfrm>
              <a:off x="4277902" y="1412600"/>
              <a:ext cx="1688544" cy="3592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b="1" i="0" u="sng" strike="noStrike" cap="none" dirty="0">
                  <a:solidFill>
                    <a:schemeClr val="dk1"/>
                  </a:solidFill>
                  <a:latin typeface="Calibri" panose="020F0502020204030204" pitchFamily="34" charset="0"/>
                  <a:ea typeface="Lato"/>
                  <a:cs typeface="Calibri" panose="020F0502020204030204" pitchFamily="34" charset="0"/>
                  <a:sym typeface="Lato"/>
                </a:rPr>
                <a:t>Intervention</a:t>
              </a:r>
              <a:endParaRPr sz="2400" b="1" i="0" u="sng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Lato"/>
                <a:cs typeface="Calibri" panose="020F0502020204030204" pitchFamily="34" charset="0"/>
                <a:sym typeface="Lato"/>
              </a:endParaRPr>
            </a:p>
          </p:txBody>
        </p:sp>
      </p:grp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E9694265-DA4B-030C-7D52-2424DD931A4A}"/>
              </a:ext>
            </a:extLst>
          </p:cNvPr>
          <p:cNvSpPr txBox="1">
            <a:spLocks/>
          </p:cNvSpPr>
          <p:nvPr/>
        </p:nvSpPr>
        <p:spPr>
          <a:xfrm>
            <a:off x="762000" y="2190399"/>
            <a:ext cx="11277600" cy="16398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1800"/>
              <a:buFont typeface="Arial"/>
              <a:buChar char="●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1400"/>
              <a:buFont typeface="Courier New"/>
              <a:buChar char="○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1400"/>
              <a:buFont typeface="Arial"/>
              <a:buChar char="■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1400"/>
              <a:buFont typeface="Courier New"/>
              <a:buChar char="○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1400"/>
              <a:buFont typeface="Arial"/>
              <a:buChar char="■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ts val="1400"/>
              <a:buFont typeface="Noto Sans Symbols"/>
              <a:buChar char="●"/>
              <a:defRPr sz="2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○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■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lvl="1"/>
            <a:r>
              <a:rPr lang="en-US" dirty="0"/>
              <a:t>There was a steady increase in classroom expectation with the student ending the year with all expectations 80+%</a:t>
            </a:r>
          </a:p>
          <a:p>
            <a:pPr lvl="1"/>
            <a:r>
              <a:rPr lang="en-US" dirty="0"/>
              <a:t>The student transitioned back to their home district where the student continued to do well - getting a job and being nominated for student of the month</a:t>
            </a:r>
          </a:p>
        </p:txBody>
      </p:sp>
      <p:sp>
        <p:nvSpPr>
          <p:cNvPr id="203" name="Google Shape;203;p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790838" y="3838959"/>
            <a:ext cx="6510023" cy="242531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Calibri" panose="020F0502020204030204" pitchFamily="34" charset="0"/>
              <a:ea typeface="Twentieth Century"/>
              <a:cs typeface="Calibri" panose="020F0502020204030204" pitchFamily="34" charset="0"/>
              <a:sym typeface="Twentieth Century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7" descr="Screenshot showing the Google Sheets Add-On interface with sample student data."/>
          <p:cNvSpPr txBox="1">
            <a:spLocks noGrp="1"/>
          </p:cNvSpPr>
          <p:nvPr>
            <p:ph type="ctrTitle"/>
          </p:nvPr>
        </p:nvSpPr>
        <p:spPr>
          <a:xfrm>
            <a:off x="24000" y="1142999"/>
            <a:ext cx="12144000" cy="38107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C0C0C"/>
              </a:buClr>
              <a:buSzPts val="5200"/>
              <a:buFont typeface="Calibri"/>
              <a:buNone/>
            </a:pPr>
            <a:r>
              <a:rPr lang="en" b="1" dirty="0"/>
              <a:t>Setting Up The</a:t>
            </a:r>
            <a:endParaRPr b="1" dirty="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B5394"/>
              </a:buClr>
              <a:buSzPts val="5200"/>
              <a:buFont typeface="Calibri"/>
              <a:buNone/>
            </a:pPr>
            <a:r>
              <a:rPr lang="en" b="1" dirty="0">
                <a:solidFill>
                  <a:srgbClr val="0B5394"/>
                </a:solidFill>
              </a:rPr>
              <a:t> </a:t>
            </a:r>
            <a:r>
              <a:rPr lang="en" b="1" u="sng" dirty="0">
                <a:solidFill>
                  <a:schemeClr val="accent2">
                    <a:lumMod val="7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Student Data System</a:t>
            </a:r>
            <a:endParaRPr b="1" dirty="0">
              <a:solidFill>
                <a:schemeClr val="accent2">
                  <a:lumMod val="75000"/>
                </a:schemeClr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C0C0C"/>
              </a:buClr>
              <a:buSzPts val="5200"/>
              <a:buFont typeface="Calibri"/>
              <a:buNone/>
            </a:pPr>
            <a:r>
              <a:rPr lang="en" sz="5644" dirty="0"/>
              <a:t>Google Sheets</a:t>
            </a:r>
            <a:r>
              <a:rPr lang="en" sz="2977" baseline="30000" dirty="0"/>
              <a:t>™</a:t>
            </a:r>
            <a:r>
              <a:rPr lang="en" sz="5644" dirty="0"/>
              <a:t> Add-on</a:t>
            </a:r>
            <a:endParaRPr sz="3925" dirty="0">
              <a:solidFill>
                <a:srgbClr val="0B5394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990"/>
              <a:buFont typeface="Calibri"/>
              <a:buNone/>
            </a:pPr>
            <a:r>
              <a:rPr lang="en" sz="3893" dirty="0"/>
              <a:t>Using our Add-On</a:t>
            </a:r>
            <a:endParaRPr sz="3893" dirty="0"/>
          </a:p>
        </p:txBody>
      </p:sp>
      <p:sp>
        <p:nvSpPr>
          <p:cNvPr id="216" name="Google Shape;216;p18" descr="Screenshot of resource documents including example definitions and training templates.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609585" lvl="0" indent="-46839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</a:pPr>
            <a:r>
              <a:rPr lang="en" sz="2576" dirty="0">
                <a:solidFill>
                  <a:schemeClr val="dk1"/>
                </a:solidFill>
              </a:rPr>
              <a:t>Follow the steps outlined on the </a:t>
            </a:r>
            <a:r>
              <a:rPr lang="en" sz="2576" u="sng" dirty="0">
                <a:solidFill>
                  <a:srgbClr val="0B5394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How to Use</a:t>
            </a:r>
            <a:r>
              <a:rPr lang="en" sz="2576" dirty="0">
                <a:solidFill>
                  <a:schemeClr val="dk1"/>
                </a:solidFill>
              </a:rPr>
              <a:t> page of our Add-On’s website</a:t>
            </a:r>
            <a:endParaRPr sz="2576" dirty="0">
              <a:solidFill>
                <a:schemeClr val="dk1"/>
              </a:solidFill>
            </a:endParaRPr>
          </a:p>
          <a:p>
            <a:pPr marL="609585" lvl="0" indent="-46839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</a:pPr>
            <a:r>
              <a:rPr lang="en" sz="2576" dirty="0">
                <a:solidFill>
                  <a:schemeClr val="dk1"/>
                </a:solidFill>
              </a:rPr>
              <a:t>Enter at least one student and one row of data.  </a:t>
            </a:r>
            <a:endParaRPr sz="2576" dirty="0">
              <a:solidFill>
                <a:schemeClr val="dk1"/>
              </a:solidFill>
            </a:endParaRPr>
          </a:p>
          <a:p>
            <a:pPr marL="1219170" lvl="1" indent="-454448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</a:pPr>
            <a:r>
              <a:rPr lang="en" sz="2356" u="sng" dirty="0">
                <a:solidFill>
                  <a:srgbClr val="0B5394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Sam Sample</a:t>
            </a:r>
            <a:endParaRPr sz="2356" dirty="0">
              <a:solidFill>
                <a:schemeClr val="dk1"/>
              </a:solidFill>
            </a:endParaRPr>
          </a:p>
          <a:p>
            <a:pPr marL="609585" lvl="0" indent="-46839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</a:pPr>
            <a:r>
              <a:rPr lang="en" sz="2576" dirty="0">
                <a:solidFill>
                  <a:schemeClr val="dk1"/>
                </a:solidFill>
              </a:rPr>
              <a:t>Create your visualization with </a:t>
            </a:r>
            <a:r>
              <a:rPr lang="en" sz="2576" u="sng" dirty="0">
                <a:solidFill>
                  <a:srgbClr val="0B5394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Looker Studio</a:t>
            </a:r>
            <a:r>
              <a:rPr lang="en" sz="2576" dirty="0">
                <a:solidFill>
                  <a:schemeClr val="dk1"/>
                </a:solidFill>
              </a:rPr>
              <a:t>. The steps to follow are on our </a:t>
            </a:r>
            <a:r>
              <a:rPr lang="en" sz="2576" u="sng" dirty="0">
                <a:solidFill>
                  <a:srgbClr val="0B5394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How to Use</a:t>
            </a:r>
            <a:r>
              <a:rPr lang="en" sz="2576" dirty="0">
                <a:solidFill>
                  <a:schemeClr val="dk1"/>
                </a:solidFill>
              </a:rPr>
              <a:t> page</a:t>
            </a:r>
            <a:endParaRPr sz="2576" dirty="0">
              <a:solidFill>
                <a:schemeClr val="dk1"/>
              </a:solidFill>
            </a:endParaRPr>
          </a:p>
          <a:p>
            <a:pPr marL="1219170" lvl="1" indent="-45444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20000"/>
              <a:buFont typeface="Arial" panose="020B0604020202020204" pitchFamily="34" charset="0"/>
              <a:buChar char="•"/>
            </a:pPr>
            <a:r>
              <a:rPr lang="en" sz="2356" dirty="0">
                <a:solidFill>
                  <a:schemeClr val="dk1"/>
                </a:solidFill>
              </a:rPr>
              <a:t>Make sure you delete the sample data from your spreadsheet after your report has been created</a:t>
            </a:r>
            <a:endParaRPr sz="2356" dirty="0">
              <a:solidFill>
                <a:schemeClr val="dk1"/>
              </a:solidFill>
            </a:endParaRPr>
          </a:p>
          <a:p>
            <a:pPr marL="609585" lvl="0" indent="-46839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</a:pPr>
            <a:r>
              <a:rPr lang="en" sz="2576" dirty="0">
                <a:solidFill>
                  <a:schemeClr val="dk1"/>
                </a:solidFill>
              </a:rPr>
              <a:t>Need help with categories and definitions? </a:t>
            </a:r>
            <a:endParaRPr sz="2576" dirty="0">
              <a:solidFill>
                <a:schemeClr val="dk1"/>
              </a:solidFill>
            </a:endParaRPr>
          </a:p>
          <a:p>
            <a:pPr marL="1219170" lvl="1" indent="-45444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</a:pPr>
            <a:r>
              <a:rPr lang="en" sz="2356" dirty="0">
                <a:solidFill>
                  <a:schemeClr val="dk1"/>
                </a:solidFill>
              </a:rPr>
              <a:t>Check out our </a:t>
            </a:r>
            <a:r>
              <a:rPr lang="en" sz="2356" u="sng" dirty="0">
                <a:solidFill>
                  <a:srgbClr val="0B5394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example categories and questions</a:t>
            </a:r>
            <a:endParaRPr sz="2356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9"/>
          <p:cNvSpPr txBox="1">
            <a:spLocks noGrp="1"/>
          </p:cNvSpPr>
          <p:nvPr>
            <p:ph type="title"/>
          </p:nvPr>
        </p:nvSpPr>
        <p:spPr>
          <a:xfrm>
            <a:off x="612489" y="1170639"/>
            <a:ext cx="10978994" cy="743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990"/>
              <a:buFont typeface="Calibri"/>
              <a:buNone/>
            </a:pPr>
            <a:r>
              <a:rPr lang="en" sz="3893" dirty="0"/>
              <a:t>Supporting your Efforts</a:t>
            </a:r>
            <a:endParaRPr sz="3893" dirty="0"/>
          </a:p>
        </p:txBody>
      </p:sp>
      <p:sp>
        <p:nvSpPr>
          <p:cNvPr id="221" name="Google Shape;221;p19" descr="Screenshot of resource documents including example definitions and training templates."/>
          <p:cNvSpPr txBox="1">
            <a:spLocks noGrp="1"/>
          </p:cNvSpPr>
          <p:nvPr>
            <p:ph type="body" idx="1"/>
          </p:nvPr>
        </p:nvSpPr>
        <p:spPr>
          <a:xfrm>
            <a:off x="612489" y="2008654"/>
            <a:ext cx="5291328" cy="4239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404813" lvl="0" indent="-27781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</a:pPr>
            <a:r>
              <a:rPr lang="en" u="sng" dirty="0">
                <a:solidFill>
                  <a:srgbClr val="0B5394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Example Categories and Definitions</a:t>
            </a:r>
            <a:endParaRPr dirty="0">
              <a:solidFill>
                <a:srgbClr val="0B5394"/>
              </a:solidFill>
            </a:endParaRPr>
          </a:p>
          <a:p>
            <a:pPr marL="404813" lvl="0" indent="-27781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</a:pPr>
            <a:r>
              <a:rPr lang="en" u="sng" dirty="0">
                <a:solidFill>
                  <a:srgbClr val="0B5394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How to Use Page</a:t>
            </a:r>
            <a:endParaRPr dirty="0">
              <a:solidFill>
                <a:srgbClr val="0B5394"/>
              </a:solidFill>
            </a:endParaRPr>
          </a:p>
          <a:p>
            <a:pPr marL="404813" lvl="0" indent="-27781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</a:pPr>
            <a:r>
              <a:rPr lang="en" dirty="0">
                <a:solidFill>
                  <a:schemeClr val="dk1"/>
                </a:solidFill>
              </a:rPr>
              <a:t>Additional Resources</a:t>
            </a:r>
            <a:endParaRPr dirty="0">
              <a:solidFill>
                <a:schemeClr val="dk1"/>
              </a:solidFill>
            </a:endParaRPr>
          </a:p>
          <a:p>
            <a:pPr marL="1031875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2100"/>
              <a:buChar char="○"/>
            </a:pPr>
            <a:r>
              <a:rPr lang="en" dirty="0">
                <a:solidFill>
                  <a:schemeClr val="dk1"/>
                </a:solidFill>
              </a:rPr>
              <a:t>Looker Studio Training</a:t>
            </a:r>
            <a:endParaRPr dirty="0">
              <a:solidFill>
                <a:schemeClr val="dk1"/>
              </a:solidFill>
            </a:endParaRPr>
          </a:p>
          <a:p>
            <a:pPr marL="1031875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2200"/>
              <a:buChar char="○"/>
            </a:pPr>
            <a:r>
              <a:rPr lang="en" u="sng" dirty="0">
                <a:solidFill>
                  <a:srgbClr val="0B5394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Staff Data Entry Directions</a:t>
            </a:r>
            <a:endParaRPr dirty="0">
              <a:solidFill>
                <a:srgbClr val="0B5394"/>
              </a:solidFill>
            </a:endParaRPr>
          </a:p>
          <a:p>
            <a:pPr marL="1658938" lvl="2" indent="-24606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1300"/>
              <a:buChar char="■"/>
            </a:pPr>
            <a:r>
              <a:rPr lang="en" dirty="0"/>
              <a:t>If you will be sharing a roster you can protect and hide spreadsheet tabs to protect your data</a:t>
            </a:r>
            <a:endParaRPr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D806A6D-E51D-275C-2101-A0E3B90AC764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5903817" y="2009553"/>
            <a:ext cx="5690997" cy="4238847"/>
          </a:xfrm>
        </p:spPr>
        <p:txBody>
          <a:bodyPr/>
          <a:lstStyle/>
          <a:p>
            <a:pPr marL="744538" lvl="3" indent="-287338">
              <a:spcBef>
                <a:spcPts val="0"/>
              </a:spcBef>
              <a:buClr>
                <a:schemeClr val="tx1"/>
              </a:buClr>
              <a:buSzPts val="1300"/>
              <a:buChar char="■"/>
            </a:pPr>
            <a:r>
              <a:rPr lang="en-US" dirty="0"/>
              <a:t>You can also set up a daily calendar invite or send an email with the spreadsheet link to help staff remember to enter data</a:t>
            </a:r>
          </a:p>
          <a:p>
            <a:pPr marL="287338" lvl="1" indent="-287338">
              <a:spcBef>
                <a:spcPts val="0"/>
              </a:spcBef>
              <a:buClr>
                <a:srgbClr val="9CB739"/>
              </a:buClr>
              <a:buSzPts val="2200"/>
              <a:buChar char="○"/>
            </a:pPr>
            <a:r>
              <a:rPr lang="en-US" u="sng" dirty="0">
                <a:solidFill>
                  <a:srgbClr val="0B5394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Student Behavior Data - Paper Template</a:t>
            </a:r>
            <a:endParaRPr lang="en-US" b="1" dirty="0">
              <a:solidFill>
                <a:srgbClr val="0B5394"/>
              </a:solidFill>
            </a:endParaRPr>
          </a:p>
          <a:p>
            <a:pPr marL="744538" lvl="3" indent="-287338">
              <a:spcBef>
                <a:spcPts val="0"/>
              </a:spcBef>
              <a:buClr>
                <a:schemeClr val="tx1"/>
              </a:buClr>
              <a:buSzPts val="1500"/>
              <a:buChar char="■"/>
            </a:pPr>
            <a:r>
              <a:rPr lang="en-US" dirty="0"/>
              <a:t>Inevitably, there will be a time when the internet is down so a paper document could be needed</a:t>
            </a:r>
          </a:p>
          <a:p>
            <a:pPr marL="744538" lvl="3" indent="-287338">
              <a:spcBef>
                <a:spcPts val="0"/>
              </a:spcBef>
              <a:buClr>
                <a:schemeClr val="tx1"/>
              </a:buClr>
              <a:buSzPts val="1600"/>
              <a:buChar char="■"/>
            </a:pPr>
            <a:r>
              <a:rPr lang="en-US" b="1" dirty="0"/>
              <a:t>Set this up in advance and ensure it is accurate and matches your spreadsheet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"/>
          <p:cNvSpPr txBox="1">
            <a:spLocks noGrp="1"/>
          </p:cNvSpPr>
          <p:nvPr>
            <p:ph type="ctrTitle"/>
          </p:nvPr>
        </p:nvSpPr>
        <p:spPr>
          <a:xfrm>
            <a:off x="271200" y="1655267"/>
            <a:ext cx="11920800" cy="1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990"/>
              <a:buFont typeface="Calibri"/>
              <a:buNone/>
            </a:pPr>
            <a:r>
              <a:rPr lang="en" sz="6507" dirty="0">
                <a:solidFill>
                  <a:srgbClr val="0B5394"/>
                </a:solidFill>
              </a:rPr>
              <a:t>Data Changes Everything </a:t>
            </a:r>
            <a:endParaRPr sz="6507" dirty="0">
              <a:solidFill>
                <a:srgbClr val="0B5394"/>
              </a:solidFill>
            </a:endParaRPr>
          </a:p>
        </p:txBody>
      </p:sp>
      <p:sp>
        <p:nvSpPr>
          <p:cNvPr id="96" name="Google Shape;96;p2"/>
          <p:cNvSpPr txBox="1">
            <a:spLocks noGrp="1"/>
          </p:cNvSpPr>
          <p:nvPr>
            <p:ph type="subTitle" idx="1"/>
          </p:nvPr>
        </p:nvSpPr>
        <p:spPr>
          <a:xfrm>
            <a:off x="271200" y="2855667"/>
            <a:ext cx="11920800" cy="17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18"/>
              <a:buNone/>
            </a:pPr>
            <a:r>
              <a:rPr lang="en" sz="2651" b="1" dirty="0">
                <a:solidFill>
                  <a:schemeClr val="dk1"/>
                </a:solidFill>
              </a:rPr>
              <a:t>Our </a:t>
            </a:r>
            <a:r>
              <a:rPr lang="en" sz="2651" b="1" u="sng" dirty="0">
                <a:solidFill>
                  <a:srgbClr val="0000C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Student Data System</a:t>
            </a:r>
            <a:r>
              <a:rPr lang="en" sz="2651" b="1" dirty="0">
                <a:solidFill>
                  <a:srgbClr val="0000CC"/>
                </a:solidFill>
              </a:rPr>
              <a:t> </a:t>
            </a:r>
            <a:r>
              <a:rPr lang="en" sz="2651" b="1" dirty="0">
                <a:solidFill>
                  <a:schemeClr val="dk1"/>
                </a:solidFill>
              </a:rPr>
              <a:t>is an easy to use and effective data collecting tool that will help you improve your students educational outcomes and better support their learning.</a:t>
            </a:r>
            <a:endParaRPr sz="3720" b="1" dirty="0"/>
          </a:p>
        </p:txBody>
      </p:sp>
      <p:pic>
        <p:nvPicPr>
          <p:cNvPr id="97" name="Google Shape;97;p2" descr="Title image reading 'Student Data System Google Sheet Add-On' with a visual representation of data collection." title="Student Behavior logo.png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489803" y="4709702"/>
            <a:ext cx="1483600" cy="17050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990"/>
              <a:buFont typeface="Calibri"/>
              <a:buNone/>
            </a:pPr>
            <a:r>
              <a:rPr lang="en" sz="3893" dirty="0"/>
              <a:t>Changes needed for a new School Year</a:t>
            </a:r>
            <a:endParaRPr sz="3893" dirty="0"/>
          </a:p>
        </p:txBody>
      </p:sp>
      <p:sp>
        <p:nvSpPr>
          <p:cNvPr id="227" name="Google Shape;227;p20"/>
          <p:cNvSpPr txBox="1">
            <a:spLocks noGrp="1"/>
          </p:cNvSpPr>
          <p:nvPr>
            <p:ph type="body" idx="1"/>
          </p:nvPr>
        </p:nvSpPr>
        <p:spPr>
          <a:xfrm>
            <a:off x="609600" y="1775637"/>
            <a:ext cx="10972800" cy="941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609585" lvl="0" indent="-46565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1900"/>
              <a:buChar char="●"/>
            </a:pPr>
            <a:r>
              <a:rPr lang="en" dirty="0"/>
              <a:t>You will need to change the School Year in your System Info sheet </a:t>
            </a:r>
            <a:endParaRPr dirty="0">
              <a:solidFill>
                <a:schemeClr val="dk1"/>
              </a:solidFill>
            </a:endParaRPr>
          </a:p>
          <a:p>
            <a:pPr marL="1066773" lvl="1" indent="-4571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1800"/>
              <a:buChar char="○"/>
            </a:pPr>
            <a:r>
              <a:rPr lang="en" dirty="0"/>
              <a:t>Responses will continue to accumulate and trends can be viewed across years 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399B8AB-F211-27B0-2A55-B252513B41E4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922865" y="3990540"/>
            <a:ext cx="2360427" cy="641626"/>
          </a:xfrm>
        </p:spPr>
        <p:txBody>
          <a:bodyPr/>
          <a:lstStyle/>
          <a:p>
            <a:pPr marL="114300" indent="0" algn="ctr">
              <a:buNone/>
            </a:pPr>
            <a:r>
              <a:rPr lang="en-US" sz="3200" b="1" dirty="0">
                <a:solidFill>
                  <a:srgbClr val="93AC36"/>
                </a:solidFill>
                <a:latin typeface="Calibri" panose="020F0502020204030204" pitchFamily="34" charset="0"/>
                <a:ea typeface="Bangers"/>
                <a:cs typeface="Calibri" panose="020F0502020204030204" pitchFamily="34" charset="0"/>
                <a:sym typeface="Bangers"/>
              </a:rPr>
              <a:t>OR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418613-22E1-F8B3-5FCA-F5F4269E07DA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9989" y="4572007"/>
            <a:ext cx="10972800" cy="1956014"/>
          </a:xfrm>
        </p:spPr>
        <p:txBody>
          <a:bodyPr/>
          <a:lstStyle/>
          <a:p>
            <a:pPr marL="609585" lvl="0" indent="-465655">
              <a:lnSpc>
                <a:spcPct val="115000"/>
              </a:lnSpc>
              <a:buClr>
                <a:schemeClr val="tx1"/>
              </a:buClr>
              <a:buSzPts val="1900"/>
              <a:buFont typeface="Twentieth Century"/>
              <a:buChar char="●"/>
            </a:pPr>
            <a:r>
              <a:rPr lang="en-US" dirty="0">
                <a:solidFill>
                  <a:schemeClr val="dk2"/>
                </a:solidFill>
                <a:latin typeface="Calibri" panose="020F0502020204030204" pitchFamily="34" charset="0"/>
                <a:ea typeface="Twentieth Century"/>
                <a:cs typeface="Calibri" panose="020F0502020204030204" pitchFamily="34" charset="0"/>
                <a:sym typeface="Twentieth Century"/>
              </a:rPr>
              <a:t>You can create a “New” spreadsheet, going through all of the steps on the </a:t>
            </a:r>
            <a:r>
              <a:rPr lang="en-US" u="sng" dirty="0">
                <a:solidFill>
                  <a:srgbClr val="0B5394"/>
                </a:solidFill>
                <a:latin typeface="Calibri" panose="020F0502020204030204" pitchFamily="34" charset="0"/>
                <a:ea typeface="Twentieth Century"/>
                <a:cs typeface="Calibri" panose="020F0502020204030204" pitchFamily="34" charset="0"/>
                <a:sym typeface="Twentieth Century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How to Use Page</a:t>
            </a:r>
            <a:endParaRPr lang="en-US" dirty="0">
              <a:solidFill>
                <a:srgbClr val="0B5394"/>
              </a:solidFill>
              <a:latin typeface="Calibri" panose="020F0502020204030204" pitchFamily="34" charset="0"/>
              <a:ea typeface="Twentieth Century"/>
              <a:cs typeface="Calibri" panose="020F0502020204030204" pitchFamily="34" charset="0"/>
              <a:sym typeface="Twentieth Century"/>
            </a:endParaRPr>
          </a:p>
          <a:p>
            <a:pPr marL="990575" lvl="1" indent="-440256">
              <a:lnSpc>
                <a:spcPct val="115000"/>
              </a:lnSpc>
              <a:buClr>
                <a:schemeClr val="tx1"/>
              </a:buClr>
              <a:buSzPts val="1600"/>
              <a:buFont typeface="Twentieth Century"/>
              <a:buChar char="○"/>
            </a:pPr>
            <a:r>
              <a:rPr lang="en-US" dirty="0">
                <a:solidFill>
                  <a:schemeClr val="dk2"/>
                </a:solidFill>
                <a:latin typeface="Calibri" panose="020F0502020204030204" pitchFamily="34" charset="0"/>
                <a:ea typeface="Twentieth Century"/>
                <a:cs typeface="Calibri" panose="020F0502020204030204" pitchFamily="34" charset="0"/>
                <a:sym typeface="Twentieth Century"/>
              </a:rPr>
              <a:t>Specify the new school year during setup</a:t>
            </a:r>
          </a:p>
          <a:p>
            <a:pPr marL="990575" lvl="1" indent="-448721">
              <a:lnSpc>
                <a:spcPct val="115000"/>
              </a:lnSpc>
              <a:buClr>
                <a:schemeClr val="tx1"/>
              </a:buClr>
              <a:buSzPts val="1700"/>
              <a:buFont typeface="Twentieth Century"/>
              <a:buChar char="○"/>
            </a:pPr>
            <a:r>
              <a:rPr lang="en-US" dirty="0">
                <a:solidFill>
                  <a:schemeClr val="dk2"/>
                </a:solidFill>
                <a:latin typeface="Calibri" panose="020F0502020204030204" pitchFamily="34" charset="0"/>
                <a:ea typeface="Twentieth Century"/>
                <a:cs typeface="Calibri" panose="020F0502020204030204" pitchFamily="34" charset="0"/>
                <a:sym typeface="Twentieth Century"/>
              </a:rPr>
              <a:t>Then copy and paste over your roster, delete past students, add new students</a:t>
            </a:r>
          </a:p>
        </p:txBody>
      </p:sp>
      <p:pic>
        <p:nvPicPr>
          <p:cNvPr id="232" name="Google Shape;232;p20" descr="Screenshot of resource documents including example definitions and training templates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19951" y="2861168"/>
            <a:ext cx="7767699" cy="1031300"/>
          </a:xfrm>
          <a:prstGeom prst="rect">
            <a:avLst/>
          </a:prstGeom>
          <a:noFill/>
          <a:ln w="38100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1"/>
          <p:cNvSpPr txBox="1">
            <a:spLocks noGrp="1"/>
          </p:cNvSpPr>
          <p:nvPr>
            <p:ph type="ctrTitle"/>
          </p:nvPr>
        </p:nvSpPr>
        <p:spPr>
          <a:xfrm>
            <a:off x="415611" y="1142999"/>
            <a:ext cx="11360800" cy="2173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990"/>
              <a:buFont typeface="Calibri"/>
              <a:buNone/>
            </a:pPr>
            <a:r>
              <a:rPr lang="en" sz="6507" dirty="0">
                <a:solidFill>
                  <a:srgbClr val="0B5394"/>
                </a:solidFill>
              </a:rPr>
              <a:t>Visualizing your Data with Looker Studio</a:t>
            </a:r>
            <a:endParaRPr sz="6507" dirty="0">
              <a:solidFill>
                <a:srgbClr val="0B5394"/>
              </a:solidFill>
            </a:endParaRPr>
          </a:p>
        </p:txBody>
      </p:sp>
      <p:sp>
        <p:nvSpPr>
          <p:cNvPr id="239" name="Google Shape;239;p21"/>
          <p:cNvSpPr txBox="1">
            <a:spLocks noGrp="1"/>
          </p:cNvSpPr>
          <p:nvPr>
            <p:ph type="subTitle" idx="1"/>
          </p:nvPr>
        </p:nvSpPr>
        <p:spPr>
          <a:xfrm>
            <a:off x="415600" y="3384646"/>
            <a:ext cx="11360800" cy="1519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" sz="2636" dirty="0">
                <a:solidFill>
                  <a:srgbClr val="202124"/>
                </a:solidFill>
                <a:highlight>
                  <a:schemeClr val="lt1"/>
                </a:highlight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Google’s Looker Studio is a </a:t>
            </a:r>
            <a:r>
              <a:rPr lang="en" sz="2636" b="1" dirty="0">
                <a:solidFill>
                  <a:srgbClr val="202124"/>
                </a:solidFill>
                <a:highlight>
                  <a:schemeClr val="lt1"/>
                </a:highlight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no-cost</a:t>
            </a:r>
            <a:r>
              <a:rPr lang="en" sz="2636" dirty="0">
                <a:solidFill>
                  <a:srgbClr val="202124"/>
                </a:solidFill>
                <a:highlight>
                  <a:schemeClr val="lt1"/>
                </a:highlight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 tool that turns your data into informative, easy to read, easy to share, and fully customizable dashboards and reports.</a:t>
            </a:r>
            <a:endParaRPr sz="3720" b="1" dirty="0"/>
          </a:p>
        </p:txBody>
      </p:sp>
      <p:pic>
        <p:nvPicPr>
          <p:cNvPr id="237" name="Google Shape;237;p21" descr="Looker Studio dashboard showing data visualizations such as charts, graphs, and summary metrics.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16693"/>
          <a:stretch/>
        </p:blipFill>
        <p:spPr>
          <a:xfrm>
            <a:off x="5287894" y="4903873"/>
            <a:ext cx="1627866" cy="13561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2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2800"/>
              <a:buFont typeface="Lato"/>
              <a:buNone/>
            </a:pPr>
            <a:r>
              <a:rPr lang="en" b="1" dirty="0">
                <a:latin typeface="Calibri" panose="020F0502020204030204" pitchFamily="34" charset="0"/>
                <a:ea typeface="Lato"/>
                <a:cs typeface="Calibri" panose="020F0502020204030204" pitchFamily="34" charset="0"/>
                <a:sym typeface="Lato"/>
              </a:rPr>
              <a:t>Looker Studio - a Business Intelligence Tool</a:t>
            </a:r>
            <a:endParaRPr b="1" dirty="0">
              <a:latin typeface="Calibri" panose="020F0502020204030204" pitchFamily="34" charset="0"/>
              <a:ea typeface="Lato"/>
              <a:cs typeface="Calibri" panose="020F0502020204030204" pitchFamily="34" charset="0"/>
              <a:sym typeface="Lato"/>
            </a:endParaRPr>
          </a:p>
        </p:txBody>
      </p:sp>
      <p:sp>
        <p:nvSpPr>
          <p:cNvPr id="245" name="Google Shape;245;p2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609585" lvl="0" indent="-48618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2143"/>
              <a:buChar char="●"/>
            </a:pPr>
            <a:r>
              <a:rPr lang="en" sz="2856" dirty="0">
                <a:solidFill>
                  <a:schemeClr val="dk1"/>
                </a:solidFill>
              </a:rPr>
              <a:t>Business intelligence (BI) is a technology-driven process to analyze the data used by organizations to make informed decisions. </a:t>
            </a:r>
            <a:endParaRPr sz="2856" dirty="0">
              <a:solidFill>
                <a:schemeClr val="dk1"/>
              </a:solidFill>
            </a:endParaRPr>
          </a:p>
          <a:p>
            <a:pPr marL="1219170" lvl="1" indent="-48618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43"/>
              <a:buChar char="○"/>
            </a:pPr>
            <a:r>
              <a:rPr lang="en" sz="2856" dirty="0">
                <a:solidFill>
                  <a:schemeClr val="dk1"/>
                </a:solidFill>
              </a:rPr>
              <a:t>Collects, manages and visualizes data to yield insights that inform strategies and help drive better decision making.  </a:t>
            </a:r>
            <a:endParaRPr sz="2856" dirty="0">
              <a:solidFill>
                <a:schemeClr val="dk1"/>
              </a:solidFill>
            </a:endParaRPr>
          </a:p>
          <a:p>
            <a:pPr marL="609585" lvl="0" indent="-486184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tx1"/>
              </a:buClr>
              <a:buSzPts val="2143"/>
              <a:buChar char="●"/>
            </a:pPr>
            <a:r>
              <a:rPr lang="en" sz="2856" dirty="0">
                <a:solidFill>
                  <a:schemeClr val="dk1"/>
                </a:solidFill>
              </a:rPr>
              <a:t>Using BI Dashboards</a:t>
            </a:r>
            <a:endParaRPr sz="2856" dirty="0">
              <a:solidFill>
                <a:schemeClr val="dk1"/>
              </a:solidFill>
            </a:endParaRPr>
          </a:p>
          <a:p>
            <a:pPr marL="1219170" lvl="1" indent="-486184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SzPts val="2143"/>
              <a:buChar char="○"/>
            </a:pPr>
            <a:r>
              <a:rPr lang="en" sz="2856" dirty="0">
                <a:solidFill>
                  <a:schemeClr val="dk1"/>
                </a:solidFill>
              </a:rPr>
              <a:t>Show how current performance compares with past performance and how data is trending over time.</a:t>
            </a:r>
            <a:endParaRPr sz="2856" dirty="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600"/>
                                        <p:tgtEl>
                                          <p:spTgt spid="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600"/>
                                        <p:tgtEl>
                                          <p:spTgt spid="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600"/>
                                        <p:tgtEl>
                                          <p:spTgt spid="2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0" name="Google Shape;250;p23" descr="Data Source (Pipe)"/>
          <p:cNvGrpSpPr/>
          <p:nvPr/>
        </p:nvGrpSpPr>
        <p:grpSpPr>
          <a:xfrm>
            <a:off x="1443789" y="4767260"/>
            <a:ext cx="7863808" cy="2214229"/>
            <a:chOff x="1027200" y="2975837"/>
            <a:chExt cx="5953497" cy="1826031"/>
          </a:xfrm>
        </p:grpSpPr>
        <p:pic>
          <p:nvPicPr>
            <p:cNvPr id="251" name="Google Shape;251;p23" descr="Looker Studio dashboard showing data visualizations such as charts, graphs, and summary metrics.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27200" y="2975837"/>
              <a:ext cx="5953497" cy="182603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2" name="Google Shape;252;p23"/>
            <p:cNvSpPr txBox="1"/>
            <p:nvPr/>
          </p:nvSpPr>
          <p:spPr>
            <a:xfrm>
              <a:off x="2796897" y="3689351"/>
              <a:ext cx="2414100" cy="399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dirty="0">
                  <a:solidFill>
                    <a:schemeClr val="dk1"/>
                  </a:solidFill>
                  <a:latin typeface="Calibri" panose="020F0502020204030204" pitchFamily="34" charset="0"/>
                  <a:ea typeface="Twentieth Century"/>
                  <a:cs typeface="Calibri" panose="020F0502020204030204" pitchFamily="34" charset="0"/>
                  <a:sym typeface="Twentieth Century"/>
                </a:rPr>
                <a:t>Data Source (Pipe)</a:t>
              </a:r>
              <a:endParaRPr sz="2400" dirty="0">
                <a:solidFill>
                  <a:schemeClr val="dk1"/>
                </a:solidFill>
                <a:latin typeface="Calibri" panose="020F0502020204030204" pitchFamily="34" charset="0"/>
                <a:ea typeface="Twentieth Century"/>
                <a:cs typeface="Calibri" panose="020F0502020204030204" pitchFamily="34" charset="0"/>
                <a:sym typeface="Twentieth Century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A64FD74-091F-70E8-BD93-8A673EA6F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489" y="1161007"/>
            <a:ext cx="10978994" cy="558000"/>
          </a:xfrm>
        </p:spPr>
        <p:txBody>
          <a:bodyPr/>
          <a:lstStyle/>
          <a:p>
            <a:r>
              <a:rPr lang="en-US" dirty="0"/>
              <a:t>What Makes up a Looker Studio Report?</a:t>
            </a:r>
          </a:p>
        </p:txBody>
      </p:sp>
      <p:grpSp>
        <p:nvGrpSpPr>
          <p:cNvPr id="254" name="Google Shape;254;p23" descr="Data"/>
          <p:cNvGrpSpPr/>
          <p:nvPr/>
        </p:nvGrpSpPr>
        <p:grpSpPr>
          <a:xfrm>
            <a:off x="818975" y="2142612"/>
            <a:ext cx="2360400" cy="2349720"/>
            <a:chOff x="503706" y="941535"/>
            <a:chExt cx="1770300" cy="1762290"/>
          </a:xfrm>
        </p:grpSpPr>
        <p:pic>
          <p:nvPicPr>
            <p:cNvPr id="255" name="Google Shape;255;p23" descr="Image result for data source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73012" y="1213525"/>
              <a:ext cx="1431675" cy="14903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6" name="Google Shape;256;p23"/>
            <p:cNvSpPr txBox="1"/>
            <p:nvPr/>
          </p:nvSpPr>
          <p:spPr>
            <a:xfrm>
              <a:off x="503706" y="941535"/>
              <a:ext cx="1770300" cy="41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dirty="0">
                  <a:solidFill>
                    <a:schemeClr val="dk1"/>
                  </a:solidFill>
                  <a:latin typeface="Calibri" panose="020F0502020204030204" pitchFamily="34" charset="0"/>
                  <a:ea typeface="Twentieth Century"/>
                  <a:cs typeface="Calibri" panose="020F0502020204030204" pitchFamily="34" charset="0"/>
                  <a:sym typeface="Twentieth Century"/>
                </a:rPr>
                <a:t>Data</a:t>
              </a:r>
              <a:endParaRPr sz="2400" dirty="0">
                <a:solidFill>
                  <a:schemeClr val="dk1"/>
                </a:solidFill>
                <a:latin typeface="Calibri" panose="020F0502020204030204" pitchFamily="34" charset="0"/>
                <a:ea typeface="Twentieth Century"/>
                <a:cs typeface="Calibri" panose="020F0502020204030204" pitchFamily="34" charset="0"/>
                <a:sym typeface="Twentieth Century"/>
              </a:endParaRPr>
            </a:p>
          </p:txBody>
        </p:sp>
      </p:grpSp>
      <p:grpSp>
        <p:nvGrpSpPr>
          <p:cNvPr id="257" name="Google Shape;257;p23" descr="Your data will be in Google Sheets"/>
          <p:cNvGrpSpPr/>
          <p:nvPr/>
        </p:nvGrpSpPr>
        <p:grpSpPr>
          <a:xfrm>
            <a:off x="2607663" y="2405129"/>
            <a:ext cx="3125804" cy="2033167"/>
            <a:chOff x="1955747" y="1312522"/>
            <a:chExt cx="2344353" cy="1524875"/>
          </a:xfrm>
        </p:grpSpPr>
        <p:pic>
          <p:nvPicPr>
            <p:cNvPr id="258" name="Google Shape;258;p23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2640325" y="1312522"/>
              <a:ext cx="1659775" cy="1524875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259" name="Google Shape;259;p23"/>
            <p:cNvCxnSpPr/>
            <p:nvPr/>
          </p:nvCxnSpPr>
          <p:spPr>
            <a:xfrm>
              <a:off x="2007441" y="2145275"/>
              <a:ext cx="1008000" cy="0"/>
            </a:xfrm>
            <a:prstGeom prst="straightConnector1">
              <a:avLst/>
            </a:prstGeom>
            <a:noFill/>
            <a:ln w="28575" cap="flat" cmpd="sng">
              <a:solidFill>
                <a:srgbClr val="650067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sp>
          <p:nvSpPr>
            <p:cNvPr id="260" name="Google Shape;260;p23"/>
            <p:cNvSpPr txBox="1"/>
            <p:nvPr/>
          </p:nvSpPr>
          <p:spPr>
            <a:xfrm>
              <a:off x="1955747" y="1823118"/>
              <a:ext cx="1223100" cy="261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33" dirty="0">
                  <a:solidFill>
                    <a:schemeClr val="dk2"/>
                  </a:solidFill>
                  <a:latin typeface="Calibri" panose="020F0502020204030204" pitchFamily="34" charset="0"/>
                  <a:ea typeface="Twentieth Century"/>
                  <a:cs typeface="Calibri" panose="020F0502020204030204" pitchFamily="34" charset="0"/>
                  <a:sym typeface="Twentieth Century"/>
                </a:rPr>
                <a:t>Your data will be</a:t>
              </a:r>
              <a:endParaRPr sz="1333" dirty="0">
                <a:solidFill>
                  <a:schemeClr val="dk2"/>
                </a:solidFill>
                <a:latin typeface="Calibri" panose="020F0502020204030204" pitchFamily="34" charset="0"/>
                <a:ea typeface="Twentieth Century"/>
                <a:cs typeface="Calibri" panose="020F0502020204030204" pitchFamily="34" charset="0"/>
                <a:sym typeface="Twentieth Century"/>
              </a:endParaRPr>
            </a:p>
          </p:txBody>
        </p:sp>
      </p:grpSp>
      <p:grpSp>
        <p:nvGrpSpPr>
          <p:cNvPr id="261" name="Google Shape;261;p23" descr="The Report of Expectations chart"/>
          <p:cNvGrpSpPr/>
          <p:nvPr/>
        </p:nvGrpSpPr>
        <p:grpSpPr>
          <a:xfrm>
            <a:off x="6529767" y="1915559"/>
            <a:ext cx="4385932" cy="3108567"/>
            <a:chOff x="4897325" y="909250"/>
            <a:chExt cx="3289449" cy="2331425"/>
          </a:xfrm>
        </p:grpSpPr>
        <p:pic>
          <p:nvPicPr>
            <p:cNvPr id="262" name="Google Shape;262;p23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4897325" y="909250"/>
              <a:ext cx="3289449" cy="2331425"/>
            </a:xfrm>
            <a:prstGeom prst="rect">
              <a:avLst/>
            </a:pr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</p:pic>
        <p:sp>
          <p:nvSpPr>
            <p:cNvPr id="263" name="Google Shape;263;p23"/>
            <p:cNvSpPr txBox="1"/>
            <p:nvPr/>
          </p:nvSpPr>
          <p:spPr>
            <a:xfrm>
              <a:off x="5903650" y="1404350"/>
              <a:ext cx="1206300" cy="396300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 b="1" dirty="0">
                  <a:solidFill>
                    <a:srgbClr val="9CB739"/>
                  </a:solidFill>
                  <a:latin typeface="Calibri" panose="020F0502020204030204" pitchFamily="34" charset="0"/>
                  <a:ea typeface="Twentieth Century"/>
                  <a:cs typeface="Calibri" panose="020F0502020204030204" pitchFamily="34" charset="0"/>
                  <a:sym typeface="Twentieth Century"/>
                </a:rPr>
                <a:t>The Report</a:t>
              </a:r>
              <a:endParaRPr sz="2000" b="1" dirty="0">
                <a:solidFill>
                  <a:srgbClr val="9CB739"/>
                </a:solidFill>
                <a:latin typeface="Calibri" panose="020F0502020204030204" pitchFamily="34" charset="0"/>
                <a:ea typeface="Twentieth Century"/>
                <a:cs typeface="Calibri" panose="020F0502020204030204" pitchFamily="34" charset="0"/>
                <a:sym typeface="Twentieth Century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4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2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 fontScale="90000"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2800"/>
              <a:buFont typeface="Lato"/>
              <a:buNone/>
            </a:pPr>
            <a:r>
              <a:rPr lang="en" b="1" dirty="0">
                <a:latin typeface="Calibri" panose="020F0502020204030204" pitchFamily="34" charset="0"/>
                <a:ea typeface="Lato"/>
                <a:cs typeface="Calibri" panose="020F0502020204030204" pitchFamily="34" charset="0"/>
                <a:sym typeface="Lato"/>
              </a:rPr>
              <a:t>What is in those Pipes (Data Sources)?</a:t>
            </a:r>
            <a:endParaRPr b="1" dirty="0">
              <a:latin typeface="Calibri" panose="020F0502020204030204" pitchFamily="34" charset="0"/>
              <a:ea typeface="Lato"/>
              <a:cs typeface="Calibri" panose="020F0502020204030204" pitchFamily="34" charset="0"/>
              <a:sym typeface="Lato"/>
            </a:endParaRPr>
          </a:p>
        </p:txBody>
      </p:sp>
      <p:sp>
        <p:nvSpPr>
          <p:cNvPr id="269" name="Google Shape;269;p24"/>
          <p:cNvSpPr txBox="1">
            <a:spLocks noGrp="1"/>
          </p:cNvSpPr>
          <p:nvPr>
            <p:ph type="body" idx="1"/>
          </p:nvPr>
        </p:nvSpPr>
        <p:spPr>
          <a:xfrm>
            <a:off x="609600" y="1982604"/>
            <a:ext cx="10972800" cy="9488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 fontScale="92500" lnSpcReduction="10000"/>
          </a:bodyPr>
          <a:lstStyle/>
          <a:p>
            <a:pPr marL="609597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</a:pPr>
            <a:r>
              <a:rPr lang="en" sz="2800" b="1" dirty="0">
                <a:latin typeface="Calibri" panose="020F0502020204030204" pitchFamily="34" charset="0"/>
                <a:ea typeface="Lato"/>
                <a:cs typeface="Calibri" panose="020F0502020204030204" pitchFamily="34" charset="0"/>
                <a:sym typeface="Lato"/>
              </a:rPr>
              <a:t>Dimensions</a:t>
            </a:r>
            <a:r>
              <a:rPr lang="en" b="1" dirty="0">
                <a:latin typeface="Calibri" panose="020F0502020204030204" pitchFamily="34" charset="0"/>
                <a:ea typeface="Lato"/>
                <a:cs typeface="Calibri" panose="020F0502020204030204" pitchFamily="34" charset="0"/>
                <a:sym typeface="Lato"/>
              </a:rPr>
              <a:t> </a:t>
            </a:r>
            <a:endParaRPr b="1" dirty="0">
              <a:latin typeface="Calibri" panose="020F0502020204030204" pitchFamily="34" charset="0"/>
              <a:ea typeface="Lato"/>
              <a:cs typeface="Calibri" panose="020F0502020204030204" pitchFamily="34" charset="0"/>
              <a:sym typeface="Lato"/>
            </a:endParaRPr>
          </a:p>
          <a:p>
            <a:pPr marL="1219170" lvl="1" indent="-4571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1800"/>
              <a:buFont typeface="Courier New" panose="02070309020205020404" pitchFamily="49" charset="0"/>
              <a:buChar char="o"/>
            </a:pPr>
            <a:r>
              <a:rPr lang="en" dirty="0"/>
              <a:t>Attributes of your data such as Student Name, Date, Category, School Name</a:t>
            </a:r>
            <a:endParaRPr dirty="0"/>
          </a:p>
        </p:txBody>
      </p:sp>
      <p:sp>
        <p:nvSpPr>
          <p:cNvPr id="270" name="Google Shape;270;p24"/>
          <p:cNvSpPr txBox="1">
            <a:spLocks noGrp="1"/>
          </p:cNvSpPr>
          <p:nvPr>
            <p:ph type="body" idx="13"/>
          </p:nvPr>
        </p:nvSpPr>
        <p:spPr>
          <a:xfrm>
            <a:off x="609599" y="2783541"/>
            <a:ext cx="10972801" cy="1285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609585" lvl="0" indent="-4825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</a:pPr>
            <a:r>
              <a:rPr lang="en" sz="2800" b="1" dirty="0">
                <a:latin typeface="Calibri" panose="020F0502020204030204" pitchFamily="34" charset="0"/>
                <a:ea typeface="Lato"/>
                <a:cs typeface="Calibri" panose="020F0502020204030204" pitchFamily="34" charset="0"/>
                <a:sym typeface="Lato"/>
              </a:rPr>
              <a:t>Metrics</a:t>
            </a:r>
            <a:endParaRPr sz="2800" b="1" dirty="0">
              <a:latin typeface="Calibri" panose="020F0502020204030204" pitchFamily="34" charset="0"/>
              <a:ea typeface="Lato"/>
              <a:cs typeface="Calibri" panose="020F0502020204030204" pitchFamily="34" charset="0"/>
              <a:sym typeface="Lato"/>
            </a:endParaRPr>
          </a:p>
          <a:p>
            <a:pPr marL="1219170" lvl="1" indent="-4571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CB739"/>
              </a:buClr>
              <a:buSzPts val="1800"/>
              <a:buChar char="○"/>
            </a:pPr>
            <a:r>
              <a:rPr lang="en" dirty="0"/>
              <a:t>Quantitative measurements such as Percent of Expectations, Percent of Target Behavior, Count of Reinforcers, Number of Incidents</a:t>
            </a:r>
            <a:endParaRPr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4FC3A2C-78F4-9368-3C71-84C53C69251F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9989" y="4168590"/>
            <a:ext cx="10972800" cy="575046"/>
          </a:xfrm>
        </p:spPr>
        <p:txBody>
          <a:bodyPr/>
          <a:lstStyle/>
          <a:p>
            <a:pPr marL="609585" lvl="0" indent="-482588">
              <a:lnSpc>
                <a:spcPct val="115000"/>
              </a:lnSpc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2800" b="1" dirty="0">
                <a:latin typeface="Calibri" panose="020F0502020204030204" pitchFamily="34" charset="0"/>
                <a:ea typeface="Lato"/>
                <a:cs typeface="Calibri" panose="020F0502020204030204" pitchFamily="34" charset="0"/>
                <a:sym typeface="Lato"/>
              </a:rPr>
              <a:t>Calculated fields - creating both new dimensions and new metrics</a:t>
            </a:r>
            <a:endParaRPr lang="en-US" sz="2800" b="1" dirty="0">
              <a:solidFill>
                <a:schemeClr val="dk2"/>
              </a:solidFill>
              <a:latin typeface="Calibri" panose="020F0502020204030204" pitchFamily="34" charset="0"/>
              <a:ea typeface="Lato"/>
              <a:cs typeface="Calibri" panose="020F0502020204030204" pitchFamily="34" charset="0"/>
              <a:sym typeface="Lato"/>
            </a:endParaRPr>
          </a:p>
        </p:txBody>
      </p:sp>
      <p:grpSp>
        <p:nvGrpSpPr>
          <p:cNvPr id="273" name="Google Shape;273;p24" descr="Sample of calculated fields - creating both new dimensions and new metrics"/>
          <p:cNvGrpSpPr/>
          <p:nvPr/>
        </p:nvGrpSpPr>
        <p:grpSpPr>
          <a:xfrm>
            <a:off x="1435800" y="4977786"/>
            <a:ext cx="8305800" cy="1195267"/>
            <a:chOff x="1007700" y="3693988"/>
            <a:chExt cx="6229350" cy="896450"/>
          </a:xfrm>
        </p:grpSpPr>
        <p:pic>
          <p:nvPicPr>
            <p:cNvPr id="274" name="Google Shape;274;p2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07700" y="4047775"/>
              <a:ext cx="5448300" cy="2190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5" name="Google Shape;275;p24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007700" y="3693988"/>
              <a:ext cx="6229350" cy="2286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6" name="Google Shape;276;p24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07700" y="4399938"/>
              <a:ext cx="5524500" cy="1905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2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2800"/>
              <a:buFont typeface="Lato"/>
              <a:buNone/>
            </a:pPr>
            <a:r>
              <a:rPr lang="en" b="1" dirty="0">
                <a:latin typeface="Calibri" panose="020F0502020204030204" pitchFamily="34" charset="0"/>
                <a:ea typeface="Lato"/>
                <a:cs typeface="Calibri" panose="020F0502020204030204" pitchFamily="34" charset="0"/>
                <a:sym typeface="Lato"/>
              </a:rPr>
              <a:t>What will the Reports show?</a:t>
            </a:r>
            <a:endParaRPr b="1" dirty="0">
              <a:latin typeface="Calibri" panose="020F0502020204030204" pitchFamily="34" charset="0"/>
              <a:ea typeface="Lato"/>
              <a:cs typeface="Calibri" panose="020F0502020204030204" pitchFamily="34" charset="0"/>
              <a:sym typeface="Lato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76E3B31-538A-B2F7-7359-889553D0EA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09585" lvl="0" indent="-482588">
              <a:spcAft>
                <a:spcPts val="1200"/>
              </a:spcAft>
              <a:buSzPct val="120000"/>
              <a:buFont typeface="Arial" panose="020B0604020202020204" pitchFamily="34" charset="0"/>
              <a:buChar char="•"/>
            </a:pPr>
            <a:r>
              <a:rPr lang="en-US" sz="2800" b="1" dirty="0">
                <a:latin typeface="Calibri" panose="020F0502020204030204" pitchFamily="34" charset="0"/>
                <a:ea typeface="Lato"/>
                <a:cs typeface="Calibri" panose="020F0502020204030204" pitchFamily="34" charset="0"/>
                <a:sym typeface="Lato"/>
              </a:rPr>
              <a:t>Aggregation</a:t>
            </a:r>
          </a:p>
          <a:p>
            <a:pPr marL="1219170" lvl="1" indent="-457188">
              <a:spcAft>
                <a:spcPts val="1200"/>
              </a:spcAft>
              <a:buSzPts val="1800"/>
            </a:pPr>
            <a:r>
              <a:rPr lang="en-US" dirty="0"/>
              <a:t>Used to summarize the data - Average, Count, Count Distinct, Max, Min, Sum</a:t>
            </a:r>
          </a:p>
          <a:p>
            <a:pPr marL="609585" lvl="0" indent="-482588">
              <a:spcAft>
                <a:spcPts val="1200"/>
              </a:spcAft>
              <a:buSzPct val="120000"/>
              <a:buFont typeface="Arial" panose="020B0604020202020204" pitchFamily="34" charset="0"/>
              <a:buChar char="•"/>
            </a:pPr>
            <a:r>
              <a:rPr lang="en-US" sz="2800" b="1" dirty="0">
                <a:latin typeface="Calibri" panose="020F0502020204030204" pitchFamily="34" charset="0"/>
                <a:ea typeface="Lato"/>
                <a:cs typeface="Calibri" panose="020F0502020204030204" pitchFamily="34" charset="0"/>
                <a:sym typeface="Lato"/>
              </a:rPr>
              <a:t>Graphs and charts</a:t>
            </a:r>
          </a:p>
          <a:p>
            <a:pPr marL="1219170" lvl="1" indent="-457188">
              <a:spcAft>
                <a:spcPts val="1200"/>
              </a:spcAft>
              <a:buSzPts val="1800"/>
            </a:pPr>
            <a:r>
              <a:rPr lang="en-US" dirty="0"/>
              <a:t>Create line, bar, and pie charts, geo maps, area and bubble graphs, tables, pivot tables, and more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26" descr="Google Form link for providing feedback or contacting the data support team.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B5394"/>
              </a:buClr>
              <a:buSzPts val="990"/>
              <a:buFont typeface="Calibri"/>
              <a:buNone/>
            </a:pPr>
            <a:r>
              <a:rPr lang="en" sz="6507" dirty="0">
                <a:solidFill>
                  <a:srgbClr val="0B5394"/>
                </a:solidFill>
              </a:rPr>
              <a:t>Questions?</a:t>
            </a:r>
            <a:endParaRPr sz="4240" dirty="0">
              <a:solidFill>
                <a:srgbClr val="F57D41"/>
              </a:solidFill>
            </a:endParaRPr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5073F70C-BD32-9599-7601-4A452280E9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2284342"/>
          </a:xfrm>
        </p:spPr>
        <p:txBody>
          <a:bodyPr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650067"/>
              </a:buClr>
              <a:buSzPts val="990"/>
              <a:buFont typeface="Calibri"/>
              <a:buNone/>
            </a:pPr>
            <a:r>
              <a:rPr lang="en-US" sz="3600" b="1" dirty="0">
                <a:solidFill>
                  <a:srgbClr val="650067"/>
                </a:solidFill>
              </a:rPr>
              <a:t>Please provide your </a:t>
            </a:r>
            <a:r>
              <a:rPr lang="en-US" sz="3600" b="1" u="sng" dirty="0">
                <a:solidFill>
                  <a:srgbClr val="000099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feedback</a:t>
            </a:r>
            <a:endParaRPr lang="en-US" sz="3600" b="1" dirty="0">
              <a:solidFill>
                <a:srgbClr val="3D85C6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57D41"/>
              </a:buClr>
              <a:buSzPts val="990"/>
              <a:buFont typeface="Calibri"/>
              <a:buNone/>
            </a:pPr>
            <a:r>
              <a:rPr lang="en-US" sz="3600" b="1" u="sng" dirty="0">
                <a:solidFill>
                  <a:schemeClr val="accent2">
                    <a:lumMod val="75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Contact Us!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en-US" sz="3600" b="1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27"/>
          <p:cNvSpPr txBox="1">
            <a:spLocks noGrp="1"/>
          </p:cNvSpPr>
          <p:nvPr>
            <p:ph type="ctrTitle"/>
          </p:nvPr>
        </p:nvSpPr>
        <p:spPr>
          <a:xfrm>
            <a:off x="606868" y="2895455"/>
            <a:ext cx="11000232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2875" rIns="91425" bIns="45700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ts val="3600"/>
              <a:buFont typeface="Calibri"/>
              <a:buNone/>
            </a:pPr>
            <a:r>
              <a:rPr lang="en" dirty="0"/>
              <a:t>Thank you!</a:t>
            </a:r>
            <a:endParaRPr dirty="0"/>
          </a:p>
        </p:txBody>
      </p:sp>
      <p:sp>
        <p:nvSpPr>
          <p:cNvPr id="294" name="Google Shape;294;p27"/>
          <p:cNvSpPr txBox="1">
            <a:spLocks noGrp="1"/>
          </p:cNvSpPr>
          <p:nvPr>
            <p:ph type="body" idx="1"/>
          </p:nvPr>
        </p:nvSpPr>
        <p:spPr>
          <a:xfrm>
            <a:off x="606425" y="3810000"/>
            <a:ext cx="11001375" cy="24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45700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SzPts val="2592"/>
              <a:buNone/>
            </a:pPr>
            <a:r>
              <a:rPr lang="en" dirty="0"/>
              <a:t>Kelli Roddy: </a:t>
            </a:r>
            <a:r>
              <a:rPr lang="en" dirty="0">
                <a:hlinkClick r:id="rId3"/>
              </a:rPr>
              <a:t>kroddy@916schools.org</a:t>
            </a:r>
            <a:endParaRPr dirty="0"/>
          </a:p>
          <a:p>
            <a:pPr marL="0" lvl="0" indent="0" algn="ctr" rtl="0">
              <a:spcBef>
                <a:spcPts val="600"/>
              </a:spcBef>
              <a:spcAft>
                <a:spcPts val="1200"/>
              </a:spcAft>
              <a:buSzPts val="2592"/>
              <a:buNone/>
            </a:pPr>
            <a:r>
              <a:rPr lang="en" dirty="0"/>
              <a:t>Kate Schroeder: </a:t>
            </a:r>
            <a:r>
              <a:rPr lang="en" dirty="0">
                <a:hlinkClick r:id="rId4"/>
              </a:rPr>
              <a:t>kaschroe@916schools.org</a:t>
            </a:r>
            <a:endParaRPr lang="en" dirty="0"/>
          </a:p>
        </p:txBody>
      </p:sp>
      <p:pic>
        <p:nvPicPr>
          <p:cNvPr id="295" name="Google Shape;295;p27" descr="Charting the C's logo with black and blue text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65318" y="2355545"/>
            <a:ext cx="2882435" cy="6047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28"/>
          <p:cNvSpPr txBox="1">
            <a:spLocks noGrp="1"/>
          </p:cNvSpPr>
          <p:nvPr>
            <p:ph type="ctrTitle"/>
          </p:nvPr>
        </p:nvSpPr>
        <p:spPr>
          <a:xfrm>
            <a:off x="606868" y="2324101"/>
            <a:ext cx="11000232" cy="11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2875" rIns="91425" bIns="45700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ts val="3600"/>
              <a:buFont typeface="Calibri"/>
              <a:buNone/>
            </a:pPr>
            <a:r>
              <a:rPr lang="en" dirty="0"/>
              <a:t>Charting the Cs Conference 2025</a:t>
            </a:r>
            <a:endParaRPr i="1" dirty="0"/>
          </a:p>
        </p:txBody>
      </p:sp>
      <p:sp>
        <p:nvSpPr>
          <p:cNvPr id="301" name="Google Shape;301;p28"/>
          <p:cNvSpPr txBox="1">
            <a:spLocks noGrp="1"/>
          </p:cNvSpPr>
          <p:nvPr>
            <p:ph type="body" idx="1"/>
          </p:nvPr>
        </p:nvSpPr>
        <p:spPr>
          <a:xfrm>
            <a:off x="606425" y="3429001"/>
            <a:ext cx="11001375" cy="2285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457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92"/>
              <a:buNone/>
            </a:pPr>
            <a:r>
              <a:rPr lang="en" dirty="0"/>
              <a:t>Statewide Professional Development to Support the Workforce and Low Incidence Disability Areas in the State of Minnesota. 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92"/>
              <a:buNone/>
            </a:pPr>
            <a:r>
              <a:rPr lang="en" dirty="0"/>
              <a:t>This presentation is partially funded with a grant from the Minnesota Department of Education using federal funding, CFDA 84.027A, Special Education – Grants to States. </a:t>
            </a:r>
            <a:endParaRPr dirty="0"/>
          </a:p>
        </p:txBody>
      </p:sp>
      <p:pic>
        <p:nvPicPr>
          <p:cNvPr id="302" name="Google Shape;302;p28" descr="Charting the C's logo with black and blue tex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65319" y="1712995"/>
            <a:ext cx="2882435" cy="6047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0FBB581-2664-85F8-EE6A-34E9FB47B1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489" y="1122513"/>
            <a:ext cx="10978994" cy="543860"/>
          </a:xfrm>
        </p:spPr>
        <p:txBody>
          <a:bodyPr/>
          <a:lstStyle/>
          <a:p>
            <a:r>
              <a:rPr lang="en" sz="3600" dirty="0"/>
              <a:t>What does our Add-on do?</a:t>
            </a:r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E86B0C6-A80D-25C7-B2D2-5E63429C53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5642" y="1663724"/>
            <a:ext cx="10978994" cy="410663"/>
          </a:xfrm>
        </p:spPr>
        <p:txBody>
          <a:bodyPr/>
          <a:lstStyle/>
          <a:p>
            <a:r>
              <a:rPr lang="en-US" sz="2800" b="1" dirty="0"/>
              <a:t>Collect your student data </a:t>
            </a:r>
            <a:endParaRPr lang="en-US" sz="2800" b="1" dirty="0">
              <a:solidFill>
                <a:srgbClr val="0B5394"/>
              </a:solidFill>
            </a:endParaRPr>
          </a:p>
        </p:txBody>
      </p:sp>
      <p:graphicFrame>
        <p:nvGraphicFramePr>
          <p:cNvPr id="5" name="Google Shape;103;p3"/>
          <p:cNvGraphicFramePr>
            <a:graphicFrameLocks noGrp="1"/>
          </p:cNvGraphicFramePr>
          <p:nvPr>
            <p:ph type="tbl" sz="quarter" idx="10"/>
            <p:extLst>
              <p:ext uri="{D42A27DB-BD31-4B8C-83A1-F6EECF244321}">
                <p14:modId xmlns:p14="http://schemas.microsoft.com/office/powerpoint/2010/main" val="3313781605"/>
              </p:ext>
            </p:extLst>
          </p:nvPr>
        </p:nvGraphicFramePr>
        <p:xfrm>
          <a:off x="416860" y="2253064"/>
          <a:ext cx="11497232" cy="3529304"/>
        </p:xfrm>
        <a:graphic>
          <a:graphicData uri="http://schemas.openxmlformats.org/drawingml/2006/table">
            <a:tbl>
              <a:tblPr firstRow="1">
                <a:noFill/>
                <a:tableStyleId>{2B1C6717-52F6-4B0D-B18A-9853BED7B9BC}</a:tableStyleId>
              </a:tblPr>
              <a:tblGrid>
                <a:gridCol w="10354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82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98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81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8452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2294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7856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6732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37962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42255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615514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Twentieth Century"/>
                        <a:buNone/>
                      </a:pPr>
                      <a:r>
                        <a:rPr lang="en" sz="1600" b="1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Case Manager</a:t>
                      </a:r>
                      <a:endParaRPr sz="1600" b="1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Twentieth Century"/>
                        <a:buNone/>
                      </a:pPr>
                      <a:r>
                        <a:rPr lang="en" sz="1600" b="1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First Name</a:t>
                      </a:r>
                      <a:endParaRPr sz="1600" b="1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Twentieth Century"/>
                        <a:buNone/>
                      </a:pPr>
                      <a:r>
                        <a:rPr lang="en" sz="1600" b="1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Last Name</a:t>
                      </a:r>
                      <a:endParaRPr sz="1600" b="1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Twentieth Century"/>
                        <a:buNone/>
                      </a:pPr>
                      <a:r>
                        <a:rPr lang="en" sz="1600" b="1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Expectation 1</a:t>
                      </a:r>
                      <a:endParaRPr sz="1600" b="1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Twentieth Century"/>
                        <a:buNone/>
                      </a:pPr>
                      <a:r>
                        <a:rPr lang="en" sz="1600" b="1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Expectation 2</a:t>
                      </a:r>
                      <a:endParaRPr sz="1600" b="1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Twentieth Century"/>
                        <a:buNone/>
                      </a:pPr>
                      <a:r>
                        <a:rPr lang="en" sz="1600" b="1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Expectation 3</a:t>
                      </a:r>
                      <a:endParaRPr sz="1600" b="1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Twentieth Century"/>
                        <a:buNone/>
                      </a:pPr>
                      <a:r>
                        <a:rPr lang="en" sz="1600" b="1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Skill 1</a:t>
                      </a:r>
                      <a:endParaRPr sz="1600" b="1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Twentieth Century"/>
                        <a:buNone/>
                      </a:pPr>
                      <a:r>
                        <a:rPr lang="en" sz="1600" b="1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Skill 2</a:t>
                      </a:r>
                      <a:endParaRPr sz="1600" b="1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Twentieth Century"/>
                        <a:buNone/>
                      </a:pPr>
                      <a:r>
                        <a:rPr lang="en" sz="1600" b="1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Target Behavior 1</a:t>
                      </a:r>
                      <a:endParaRPr sz="1600" b="1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Twentieth Century"/>
                        <a:buNone/>
                      </a:pPr>
                      <a:r>
                        <a:rPr lang="en" sz="1600" b="1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Target Behavior 2</a:t>
                      </a:r>
                      <a:endParaRPr sz="1600" b="1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44283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Twentieth Century"/>
                        <a:buNone/>
                      </a:pPr>
                      <a:r>
                        <a:rPr lang="en" sz="16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Sheri Purple</a:t>
                      </a:r>
                      <a:endParaRPr sz="16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8100" marR="38100" marT="25400" marB="254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Twentieth Century"/>
                        <a:buNone/>
                      </a:pPr>
                      <a:r>
                        <a:rPr lang="en" sz="16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Cheryl</a:t>
                      </a:r>
                      <a:endParaRPr sz="16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8100" marR="38100" marT="25400" marB="2540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Twentieth Century"/>
                        <a:buNone/>
                      </a:pPr>
                      <a:r>
                        <a:rPr lang="en" sz="16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Adkins</a:t>
                      </a:r>
                      <a:endParaRPr sz="16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8100" marR="38100" marT="25400" marB="2540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Twentieth Century"/>
                        <a:buNone/>
                      </a:pPr>
                      <a:r>
                        <a:rPr lang="en" sz="16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 assigned place</a:t>
                      </a:r>
                      <a:endParaRPr sz="16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8100" marR="38100" marT="25400" marB="2540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Twentieth Century"/>
                        <a:buNone/>
                      </a:pPr>
                      <a:r>
                        <a:rPr lang="en" sz="16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Being responsible</a:t>
                      </a:r>
                      <a:endParaRPr sz="16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8100" marR="38100" marT="25400" marB="2540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Twentieth Century"/>
                        <a:buNone/>
                      </a:pPr>
                      <a:r>
                        <a:rPr lang="en" sz="16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Learning and completing tasks</a:t>
                      </a:r>
                      <a:endParaRPr sz="16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8100" marR="38100" marT="25400" marB="2540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Twentieth Century"/>
                        <a:buNone/>
                      </a:pPr>
                      <a:r>
                        <a:rPr lang="en" sz="16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Self awareness</a:t>
                      </a:r>
                      <a:endParaRPr sz="16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8100" marR="38100" marT="25400" marB="2540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Twentieth Century"/>
                        <a:buNone/>
                      </a:pPr>
                      <a:endParaRPr sz="16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8100" marR="38100" marT="25400" marB="2540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Twentieth Century"/>
                        <a:buNone/>
                      </a:pPr>
                      <a:r>
                        <a:rPr lang="en" sz="16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Verbal/physical disruption</a:t>
                      </a:r>
                      <a:endParaRPr sz="16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8100" marR="38100" marT="25400" marB="2540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Twentieth Century"/>
                        <a:buNone/>
                      </a:pPr>
                      <a:endParaRPr sz="16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8100" marR="38100" marT="25400" marB="2540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44283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Twentieth Century"/>
                        <a:buNone/>
                      </a:pPr>
                      <a:r>
                        <a:rPr lang="en" sz="16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Fred Smith</a:t>
                      </a:r>
                      <a:endParaRPr sz="16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8100" marR="38100" marT="25400" marB="254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Twentieth Century"/>
                        <a:buNone/>
                      </a:pPr>
                      <a:r>
                        <a:rPr lang="en" sz="16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Fredrick</a:t>
                      </a:r>
                      <a:endParaRPr sz="16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8100" marR="38100" marT="25400" marB="2540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Twentieth Century"/>
                        <a:buNone/>
                      </a:pPr>
                      <a:r>
                        <a:rPr lang="en" sz="16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Benson</a:t>
                      </a:r>
                      <a:endParaRPr sz="16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8100" marR="38100" marT="25400" marB="2540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Twentieth Century"/>
                        <a:buNone/>
                      </a:pPr>
                      <a:r>
                        <a:rPr lang="en" sz="16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 assigned place</a:t>
                      </a:r>
                      <a:endParaRPr sz="16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8100" marR="38100" marT="25400" marB="2540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60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Being responsible</a:t>
                      </a:r>
                      <a:endParaRPr sz="16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8100" marR="38100" marT="25400" marB="2540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Twentieth Century"/>
                        <a:buNone/>
                      </a:pPr>
                      <a:r>
                        <a:rPr lang="en" sz="160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Learning and completing tasks</a:t>
                      </a:r>
                      <a:endParaRPr sz="16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8100" marR="38100" marT="25400" marB="2540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Twentieth Century"/>
                        <a:buNone/>
                      </a:pPr>
                      <a:r>
                        <a:rPr lang="en" sz="16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Self awareness</a:t>
                      </a:r>
                      <a:endParaRPr sz="16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8100" marR="38100" marT="25400" marB="2540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Twentieth Century"/>
                        <a:buNone/>
                      </a:pPr>
                      <a:endParaRPr sz="16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8100" marR="38100" marT="25400" marB="2540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Twentieth Century"/>
                        <a:buNone/>
                      </a:pPr>
                      <a:r>
                        <a:rPr lang="en" sz="16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Verbal/physical disruption</a:t>
                      </a:r>
                      <a:endParaRPr sz="16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8100" marR="38100" marT="25400" marB="2540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Twentieth Century"/>
                        <a:buNone/>
                      </a:pPr>
                      <a:r>
                        <a:rPr lang="en" sz="16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Noncompliance</a:t>
                      </a:r>
                      <a:endParaRPr sz="16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8100" marR="38100" marT="25400" marB="2540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1882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Twentieth Century"/>
                        <a:buNone/>
                      </a:pPr>
                      <a:r>
                        <a:rPr lang="en" sz="16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Laurie Wagner</a:t>
                      </a:r>
                      <a:endParaRPr sz="16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8100" marR="38100" marT="25400" marB="254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Twentieth Century"/>
                        <a:buNone/>
                      </a:pPr>
                      <a:r>
                        <a:rPr lang="en" sz="16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Dustin</a:t>
                      </a:r>
                      <a:endParaRPr sz="16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8100" marR="38100" marT="25400" marB="2540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Twentieth Century"/>
                        <a:buNone/>
                      </a:pPr>
                      <a:r>
                        <a:rPr lang="en" sz="16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Caldwell</a:t>
                      </a:r>
                      <a:endParaRPr sz="16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8100" marR="38100" marT="25400" marB="2540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Twentieth Century"/>
                        <a:buNone/>
                      </a:pPr>
                      <a:r>
                        <a:rPr lang="en" sz="16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 assigned place</a:t>
                      </a:r>
                      <a:endParaRPr sz="16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8100" marR="38100" marT="25400" marB="2540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Twentieth Century"/>
                        <a:buNone/>
                      </a:pPr>
                      <a:r>
                        <a:rPr lang="en" sz="16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Being responsible</a:t>
                      </a:r>
                      <a:endParaRPr sz="16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8100" marR="38100" marT="25400" marB="2540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Twentieth Century"/>
                        <a:buNone/>
                      </a:pPr>
                      <a:endParaRPr sz="16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8100" marR="38100" marT="25400" marB="2540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Twentieth Century"/>
                        <a:buNone/>
                      </a:pPr>
                      <a:r>
                        <a:rPr lang="en" sz="16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Self awareness</a:t>
                      </a:r>
                      <a:endParaRPr sz="16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8100" marR="38100" marT="25400" marB="2540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60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Self </a:t>
                      </a:r>
                      <a:endParaRPr sz="1600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60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management</a:t>
                      </a:r>
                      <a:endParaRPr sz="16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8100" marR="38100" marT="25400" marB="2540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Twentieth Century"/>
                        <a:buNone/>
                      </a:pPr>
                      <a:r>
                        <a:rPr lang="en" sz="16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Verbal/physical disruption</a:t>
                      </a:r>
                      <a:endParaRPr sz="16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8100" marR="38100" marT="25400" marB="2540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Twentieth Century"/>
                        <a:buNone/>
                      </a:pPr>
                      <a:r>
                        <a:rPr lang="en" sz="16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Elopement/out of place</a:t>
                      </a:r>
                      <a:endParaRPr sz="16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8100" marR="38100" marT="25400" marB="2540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CBCF77-6DF7-6EE0-6CDD-1E070BD9DF5A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416859" y="5836025"/>
            <a:ext cx="10978994" cy="457201"/>
          </a:xfrm>
        </p:spPr>
        <p:txBody>
          <a:bodyPr/>
          <a:lstStyle/>
          <a:p>
            <a:r>
              <a:rPr lang="en-US" sz="2800" b="1" dirty="0"/>
              <a:t>Help </a:t>
            </a:r>
            <a:r>
              <a:rPr lang="en-US" sz="2800" b="1" u="sng" dirty="0">
                <a:solidFill>
                  <a:srgbClr val="0000C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Visualize</a:t>
            </a:r>
            <a:r>
              <a:rPr lang="en-US" sz="2800" b="1" dirty="0">
                <a:solidFill>
                  <a:srgbClr val="0000CC"/>
                </a:solidFill>
              </a:rPr>
              <a:t> </a:t>
            </a:r>
            <a:r>
              <a:rPr lang="en-US" sz="2800" b="1" dirty="0"/>
              <a:t>that data</a:t>
            </a:r>
            <a:endParaRPr lang="en-US" sz="2800" b="1" dirty="0">
              <a:solidFill>
                <a:srgbClr val="0B5394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990"/>
              <a:buFont typeface="Calibri"/>
              <a:buNone/>
            </a:pPr>
            <a:r>
              <a:rPr lang="en" sz="4027" dirty="0"/>
              <a:t>Why collect Student Data?</a:t>
            </a:r>
            <a:endParaRPr sz="4027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588EA7D-7AB8-C626-44D1-F19EC3E81F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</a:t>
            </a:r>
            <a:r>
              <a:rPr lang="en-US" b="1" dirty="0"/>
              <a:t>confidently</a:t>
            </a:r>
            <a:r>
              <a:rPr lang="en-US" dirty="0"/>
              <a:t> analysis the progress of your students over the school year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D201D8-1219-D51F-ED42-C0A127D2A9DB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/>
              <a:t>To </a:t>
            </a:r>
            <a:r>
              <a:rPr lang="en-US" b="1" dirty="0"/>
              <a:t>isolate</a:t>
            </a:r>
            <a:r>
              <a:rPr lang="en-US" dirty="0"/>
              <a:t> time periods, days of weeks, time of year or other factors that are causing your students to struggle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D6E912-9B0F-F458-306D-A3C2E4F1D7CB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en-US" dirty="0"/>
              <a:t>To establish </a:t>
            </a:r>
            <a:r>
              <a:rPr lang="en-US" b="1" dirty="0"/>
              <a:t>interventions</a:t>
            </a:r>
            <a:r>
              <a:rPr lang="en-US" dirty="0"/>
              <a:t> to help your students achieve success by determining:</a:t>
            </a:r>
          </a:p>
          <a:p>
            <a:pPr lvl="1"/>
            <a:r>
              <a:rPr lang="en-US" b="1" dirty="0"/>
              <a:t>Who</a:t>
            </a:r>
            <a:r>
              <a:rPr lang="en-US" dirty="0"/>
              <a:t> requires interventions</a:t>
            </a:r>
          </a:p>
          <a:p>
            <a:pPr lvl="1"/>
            <a:r>
              <a:rPr lang="en-US" b="1" dirty="0"/>
              <a:t>What</a:t>
            </a:r>
            <a:r>
              <a:rPr lang="en-US" dirty="0"/>
              <a:t> interventions should be implemented</a:t>
            </a:r>
          </a:p>
          <a:p>
            <a:pPr lvl="1"/>
            <a:r>
              <a:rPr lang="en-US" b="1" dirty="0"/>
              <a:t>When</a:t>
            </a:r>
            <a:r>
              <a:rPr lang="en-US" dirty="0"/>
              <a:t> they should be implemented</a:t>
            </a:r>
          </a:p>
          <a:p>
            <a:pPr lvl="1"/>
            <a:r>
              <a:rPr lang="en-US" b="1" i="1" dirty="0"/>
              <a:t>Were they effective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 build="p"/>
      <p:bldP spid="5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990"/>
              <a:buFont typeface="Calibri"/>
              <a:buNone/>
            </a:pPr>
            <a:r>
              <a:rPr lang="en" sz="4027" dirty="0"/>
              <a:t>What Happens without Good Data?</a:t>
            </a:r>
            <a:endParaRPr sz="4027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AEDCD1-6C3B-AD04-5547-8791915969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risk continuing an </a:t>
            </a:r>
            <a:r>
              <a:rPr lang="en-US" b="1" dirty="0"/>
              <a:t>ineffective</a:t>
            </a:r>
            <a:r>
              <a:rPr lang="en-US" dirty="0"/>
              <a:t> intervention when no changes have occurred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F9AEF1-6E13-6861-6034-A3BFC21BB6BF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/>
              <a:t>Or worse, discontinuing an </a:t>
            </a:r>
            <a:r>
              <a:rPr lang="en-US" b="1" dirty="0"/>
              <a:t>effective</a:t>
            </a:r>
            <a:r>
              <a:rPr lang="en-US" dirty="0"/>
              <a:t> intervention when improvement was not perceived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990"/>
              <a:buFont typeface="Calibri"/>
              <a:buNone/>
            </a:pPr>
            <a:r>
              <a:rPr lang="en" sz="3893" dirty="0"/>
              <a:t>What Type of Data does our Add-On Collect?</a:t>
            </a:r>
            <a:endParaRPr sz="3893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F1F63AE-E49A-A581-5C23-43045AB84C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Classroom Expectations</a:t>
            </a:r>
          </a:p>
          <a:p>
            <a:pPr lvl="1"/>
            <a:r>
              <a:rPr lang="en-US" dirty="0"/>
              <a:t>Positive behaviors expected to be demonstrated in the classroom. </a:t>
            </a:r>
          </a:p>
          <a:p>
            <a:pPr lvl="2"/>
            <a:r>
              <a:rPr lang="en-US" dirty="0"/>
              <a:t>Based on the Positive Behavior Interventions and Supports (PBIS) framework.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B17A4E-59BD-AA15-AD35-E5E974009943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b="1" dirty="0"/>
              <a:t>Social Emotional Skills</a:t>
            </a:r>
          </a:p>
          <a:p>
            <a:pPr lvl="1"/>
            <a:r>
              <a:rPr lang="en-US" dirty="0"/>
              <a:t>Positive approaches to better understand and manage emotions and how to related to others.  </a:t>
            </a:r>
          </a:p>
          <a:p>
            <a:pPr lvl="2"/>
            <a:r>
              <a:rPr lang="en-US" dirty="0"/>
              <a:t>Based on the Collaborative for Academic, Social, and Emotional Learning (CASEL) framework.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E87432-C02C-3BC9-81DD-9E25BC867007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en-US" b="1" dirty="0"/>
              <a:t>Target Behaviors</a:t>
            </a:r>
          </a:p>
          <a:p>
            <a:pPr lvl="1"/>
            <a:r>
              <a:rPr lang="en-US" dirty="0"/>
              <a:t>Specific behaviors chosen to decrease through intervention.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 build="p"/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990"/>
              <a:buFont typeface="Calibri"/>
              <a:buNone/>
            </a:pPr>
            <a:r>
              <a:rPr lang="en" sz="3893" dirty="0"/>
              <a:t>What can be Personalize with our Add-On?</a:t>
            </a:r>
            <a:endParaRPr sz="3893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36C763-C518-1CBD-C611-ABDAE05340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 dirty="0"/>
              <a:t>Although the Type of Data is fixed, you can personalized the following for your students: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EEEC900-AFC5-7F01-3429-D146BB74AD2E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pPr lvl="1"/>
            <a:r>
              <a:rPr lang="en-US" dirty="0"/>
              <a:t>Categories within each data type </a:t>
            </a:r>
          </a:p>
          <a:p>
            <a:pPr lvl="1"/>
            <a:r>
              <a:rPr lang="en-US" dirty="0"/>
              <a:t>The use of time periods and the description of those time periods</a:t>
            </a:r>
          </a:p>
          <a:p>
            <a:pPr lvl="1"/>
            <a:r>
              <a:rPr lang="en-US" dirty="0"/>
              <a:t>Dividing the students by teacher or case manager </a:t>
            </a:r>
          </a:p>
          <a:p>
            <a:pPr lvl="1"/>
            <a:r>
              <a:rPr lang="en-US" dirty="0"/>
              <a:t>Using reinforcers for Social Emotional Skills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990"/>
              <a:buFont typeface="Calibri"/>
              <a:buNone/>
            </a:pPr>
            <a:r>
              <a:rPr lang="en" sz="3893" dirty="0"/>
              <a:t>Getting Started</a:t>
            </a:r>
            <a:endParaRPr sz="3893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E84DFBA-19DB-44B0-4A81-96829A4B28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Decide what type of data to </a:t>
            </a:r>
            <a:r>
              <a:rPr lang="en-US" b="1" dirty="0"/>
              <a:t>measure</a:t>
            </a:r>
            <a:r>
              <a:rPr lang="en-US" dirty="0"/>
              <a:t> for each student</a:t>
            </a:r>
          </a:p>
          <a:p>
            <a:pPr lvl="1"/>
            <a:r>
              <a:rPr lang="en-US" dirty="0"/>
              <a:t>0-3 Classroom Expectations: In Assigned Place, Being Responsible, etc.</a:t>
            </a:r>
          </a:p>
          <a:p>
            <a:pPr lvl="1"/>
            <a:r>
              <a:rPr lang="en-US" dirty="0"/>
              <a:t>0-3 Social Emotional Skills: Relationships, Self Awareness, etc.</a:t>
            </a:r>
          </a:p>
          <a:p>
            <a:pPr lvl="1"/>
            <a:r>
              <a:rPr lang="en-US" dirty="0"/>
              <a:t>0-3 Target Behaviors: Noncompliance, Physical aggression, etc.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B2ACF2-899B-D94F-EEF7-9F9754B46C2E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/>
              <a:t>Determine how to </a:t>
            </a:r>
            <a:r>
              <a:rPr lang="en-US" b="1" dirty="0"/>
              <a:t>define</a:t>
            </a:r>
            <a:r>
              <a:rPr lang="en-US" dirty="0"/>
              <a:t> each type</a:t>
            </a:r>
          </a:p>
          <a:p>
            <a:pPr lvl="1"/>
            <a:r>
              <a:rPr lang="en-US" dirty="0"/>
              <a:t>Make sure your definitions are clear, concise and objective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A724C0-9C75-9F4A-0292-62621D6B243E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9989" y="4475748"/>
            <a:ext cx="10972800" cy="1868904"/>
          </a:xfrm>
        </p:spPr>
        <p:txBody>
          <a:bodyPr/>
          <a:lstStyle/>
          <a:p>
            <a:r>
              <a:rPr lang="en-US" dirty="0"/>
              <a:t>Understand the type of </a:t>
            </a:r>
            <a:r>
              <a:rPr lang="en-US" b="1" dirty="0"/>
              <a:t>responses</a:t>
            </a:r>
            <a:r>
              <a:rPr lang="en-US" dirty="0"/>
              <a:t> our Add-On allows</a:t>
            </a:r>
          </a:p>
          <a:p>
            <a:pPr lvl="1"/>
            <a:r>
              <a:rPr lang="en-US" dirty="0"/>
              <a:t>Only some responses can be </a:t>
            </a:r>
            <a:r>
              <a:rPr lang="en-US" b="1" dirty="0"/>
              <a:t>easily</a:t>
            </a:r>
            <a:r>
              <a:rPr lang="en-US" dirty="0"/>
              <a:t> analyzed</a:t>
            </a:r>
          </a:p>
          <a:p>
            <a:pPr lvl="2"/>
            <a:r>
              <a:rPr lang="en-US" dirty="0"/>
              <a:t>We use: Yes, No, No Opportunity</a:t>
            </a:r>
          </a:p>
          <a:p>
            <a:pPr lvl="2"/>
            <a:r>
              <a:rPr lang="en-US" dirty="0"/>
              <a:t>Not: Frequency, Duration, Scale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build="p"/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990"/>
              <a:buFont typeface="Calibri"/>
              <a:buNone/>
            </a:pPr>
            <a:r>
              <a:rPr lang="en" sz="3893" dirty="0"/>
              <a:t>The Definition of what you Measure is Key</a:t>
            </a:r>
            <a:endParaRPr sz="3893" dirty="0"/>
          </a:p>
        </p:txBody>
      </p:sp>
      <p:sp>
        <p:nvSpPr>
          <p:cNvPr id="148" name="Google Shape;148;p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b="1" u="sng" dirty="0">
                <a:solidFill>
                  <a:schemeClr val="dk1"/>
                </a:solidFill>
              </a:rPr>
              <a:t>First Try</a:t>
            </a:r>
            <a:endParaRPr b="1" u="sng" dirty="0">
              <a:solidFill>
                <a:schemeClr val="dk1"/>
              </a:solidFill>
            </a:endParaRPr>
          </a:p>
          <a:p>
            <a:pPr marL="304792" lvl="0" indent="0" algn="l" rtl="0">
              <a:lnSpc>
                <a:spcPct val="100000"/>
              </a:lnSpc>
              <a:spcBef>
                <a:spcPts val="1333"/>
              </a:spcBef>
              <a:spcAft>
                <a:spcPts val="1333"/>
              </a:spcAft>
              <a:buSzPts val="1800"/>
              <a:buNone/>
            </a:pPr>
            <a:r>
              <a:rPr lang="en" dirty="0">
                <a:solidFill>
                  <a:schemeClr val="dk1"/>
                </a:solidFill>
              </a:rPr>
              <a:t>Verbal Aggression: yells, swears or insults</a:t>
            </a:r>
            <a:endParaRPr sz="2667" dirty="0">
              <a:solidFill>
                <a:schemeClr val="dk1"/>
              </a:solidFill>
            </a:endParaRPr>
          </a:p>
        </p:txBody>
      </p:sp>
      <p:sp>
        <p:nvSpPr>
          <p:cNvPr id="149" name="Google Shape;149;p9"/>
          <p:cNvSpPr txBox="1">
            <a:spLocks noGrp="1"/>
          </p:cNvSpPr>
          <p:nvPr>
            <p:ph type="body" idx="13"/>
          </p:nvPr>
        </p:nvSpPr>
        <p:spPr>
          <a:xfrm>
            <a:off x="609599" y="3525251"/>
            <a:ext cx="10972801" cy="2819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b="1" u="sng" dirty="0">
                <a:solidFill>
                  <a:schemeClr val="dk1"/>
                </a:solidFill>
              </a:rPr>
              <a:t>Better</a:t>
            </a:r>
            <a:endParaRPr b="1" u="sng" dirty="0">
              <a:solidFill>
                <a:schemeClr val="dk1"/>
              </a:solidFill>
            </a:endParaRPr>
          </a:p>
          <a:p>
            <a:pPr marL="304792" lvl="0" indent="0" algn="l" rtl="0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SzPts val="1800"/>
              <a:buNone/>
            </a:pPr>
            <a:r>
              <a:rPr lang="en" dirty="0">
                <a:solidFill>
                  <a:schemeClr val="dk1"/>
                </a:solidFill>
              </a:rPr>
              <a:t>Verbal Aggression: Verbal behaviors directed at others that exceeds the content appropriate for school setting. This includes name calling, threats to cause harm to others, swearing at others and/or making degrading comments about another person’s disability, sexual orientation, race, religion or culture. This does not include swearing that is not directed at others. </a:t>
            </a:r>
            <a:endParaRPr sz="1867" dirty="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Integral">
  <a:themeElements>
    <a:clrScheme name="Custom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CC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PAW xmlns="http://www.net-centric.com/PAWPP">
  <Shape xmlns="" ID="ZrLOSzsyrXJ3W2ILae698BLwtpc=" pdftag="H1" artifact="_x0030_" isBookmarkSet="yes" bookmark="yes" Order="_x0031_"/>
  <Shape xmlns="" ID="P5K2c13wPkqQn58WgAvEuZiTUkQ=" pdftag="Figure" isBookmarkSet="no" formula="no" inline="no" bookmark="no" Lang="" artifact="_x0030_" Order="_x0033_" validate="no"/>
  <Shape xmlns="" ID="Ah8vr97zG/GQPNlSDtW3MGXFavA=" pdftag="P" isBookmarkSet="no" bookmark="no" Order="_x0034_"/>
  <Shape xmlns="" ID="7DCC8IrCfkt+cJ4X8tGPIfJG2M4=" pdftag="P" isBookmarkSet="no" bookmark="no" Order="_x0032_"/>
  <Shape xmlns="" ID="aP3bSX2AhJMAkUfoStcr/DeTLVE=" isBookmarkSet="no" pdftag="H2" artifact="_x0030_" bookmark="yes" Order="_x0031_"/>
  <Shape xmlns="" ID="Oc7hAzLoovg7Xt0TIhOpsZuynYE=" isBookmarkSet="yes" bookmark="no" pdftag="P" artifact="_x0030_" Order="_x0032_"/>
  <Shape xmlns="" ID="am7A6Y1z9PVl1ZvmOj192l4R7QU=" formula="no" pdftag="Figure" inline="no" isBookmarkSet="no" bookmark="no" Lang="" artifact="_x0030_" Order="_x0033_" validate="no"/>
  <Shape xmlns="" ID="v1XUdZ/dcX2SDk02OjzjEoZAeQM=" isBookmarkSet="no" bookmark="yes" pdftag="H3" artifact="_x0030_" Order="_x0031_"/>
  <Shape xmlns="" ID="0i/IVsRjQScjBkT22+6ShA1fZTM=" pdftag="P" isBookmarkSet="no" bookmark="no" Order="_x0032_"/>
  <Shape xmlns="" ID="BaT1Jw+Xef2yIuleWtD/UZ4YvUI=" pdftag="P" isBookmarkSet="no" bookmark="no" Order="_x0033_"/>
  <Shape xmlns="" ID="P5Lrecjm55FzyxElLVyDNQRw4Q0=" pdftag="P" isBookmarkSet="no" bookmark="no" Order="_x0034_"/>
  <Shape xmlns="" ID="dINHSGpO23v6F+G6A3ab/4pcaWc=" isBookmarkSet="yes" bookmark="yes" pdftag="H3" artifact="_x0030_" Order="_x0031_"/>
  <Shape xmlns="" ID="svbY7f6jWsECbOMSFMlLedfljBw=" pdftag="P" isBookmarkSet="no" bookmark="no" Order="_x0032_"/>
  <Shape xmlns="" ID="qX5pDBU88Js2ULUCX3Wtjqh2EYE=" pdftag="P" isBookmarkSet="no" bookmark="no" Order="_x0033_"/>
  <Shape xmlns="" ID="PaDa7Lv8pItiEyP8QaQQwxBMGkE=" pdftag="P" isBookmarkSet="no" bookmark="no" Order="_x0034_"/>
  <Shape xmlns="" ID="8He2ikJlWh4e9TDW2oV/RH7zQqY=" isBookmarkSet="yes" bookmark="yes" pdftag="H3" artifact="_x0030_" Order="_x0031_"/>
  <Shape xmlns="" ID="+WM4KUdcluYBZzWqEeAmOdc4k2U=" pdftag="P" isBookmarkSet="no" bookmark="no" Order="_x0032_"/>
  <Shape xmlns="" ID="ZKtVxhmhzkXbviXGkOO4bxyMpFA=" pdftag="P" isBookmarkSet="no" bookmark="no" Order="_x0033_"/>
  <Shape xmlns="" ID="AxvMBS6OmUeDUdztkKNQx18Frk8=" isBookmarkSet="yes" bookmark="yes" pdftag="H3" artifact="_x0030_" Order="_x0031_"/>
  <Shape xmlns="" ID="IlFo/9qXy+fc+nv3dzcL+urqaa4=" pdftag="P" isBookmarkSet="no" bookmark="no" Order="_x0032_"/>
  <Shape xmlns="" ID="5zRh/IuNC3ZTAZuotckAEBDHdCo=" pdftag="P" isBookmarkSet="no" bookmark="no" Order="_x0033_"/>
  <Shape xmlns="" ID="O+O38CcXcpdNq0TPlgfjMyU22Pc=" pdftag="P" isBookmarkSet="no" bookmark="no" Order="_x0034_"/>
  <Shape xmlns="" ID="ov7DytKj5qqNg5CIm6RBK5Te8wE=" isBookmarkSet="yes" bookmark="yes" pdftag="H3" artifact="_x0030_" Order="_x0031_"/>
  <Shape xmlns="" ID="UlndB7Dt4lJVJbn+6BR72oerz2g=" pdftag="P" isBookmarkSet="no" bookmark="no" Order="_x0032_"/>
  <Shape xmlns="" ID="QigOeXcx3+gnXvPYCDj7d9X8izU=" pdftag="P" isBookmarkSet="no" bookmark="no" Order="_x0033_"/>
  <Shape xmlns="" ID="1pcskYSaJCS8Q0FUXDGcIoED66M=" isBookmarkSet="yes" bookmark="yes" pdftag="H3" artifact="_x0030_" Order="_x0031_"/>
  <Shape xmlns="" ID="IGSLNnWE1HDWjbbPDvyy5GXaPx4=" pdftag="P" isBookmarkSet="no" bookmark="no" Order="_x0032_"/>
  <Shape xmlns="" ID="8mziO5FrM8hS48SnYDT1A5J0UlE=" pdftag="P" isBookmarkSet="no" bookmark="no" Order="_x0033_"/>
  <Shape xmlns="" ID="IX3WtgOveU93ZnP7OF4aChPxvDc=" pdftag="P" isBookmarkSet="no" bookmark="no" Order="_x0034_"/>
  <Shape xmlns="" ID="yTM/9YKgXc70cYh1lRgRQWoo7jM=" isBookmarkSet="yes" bookmark="yes" pdftag="H3" artifact="_x0030_" Order="_x0031_"/>
  <Shape xmlns="" ID="dp2USTVFBf9477zmaEqSuPUfCBM=" pdftag="P" isBookmarkSet="no" bookmark="no" Order="_x0032_"/>
  <Shape xmlns="" ID="KaTsg0PbAH37lQkqo1bdhrUo+iU=" pdftag="P" isBookmarkSet="no" bookmark="no" Order="_x0033_"/>
  <Shape xmlns="" ID="VitL3x61i5DdXUBqUHHfbkXOp/0=" isBookmarkSet="yes" bookmark="yes" pdftag="H3" artifact="_x0030_" Order="_x0031_"/>
  <Shape xmlns="" ID="iyaTCR9NHVePhgodUa+SgjwzL1I=" pdftag="P" isBookmarkSet="no" bookmark="no" Order="_x0032_"/>
  <Shape xmlns="" ID="B+PZmxWNC2wjNHi5mrvKr9yI91M=" pdftag="P" isBookmarkSet="no" bookmark="no" Order="_x0033_"/>
  <Shape xmlns="" ID="pY1sm3X4GuVoTtd04BYF2Z9bOrM=" pdftag="P" isBookmarkSet="no" bookmark="no" Order="_x0034_"/>
  <Shape xmlns="" ID="v4pvqMGKNayvJkRcAiDDwCWcHjM=" Order="_x0031_" isBookmarkSet="yes" bookmark="no" pdftag="_x005B_Artifact_x005D_" artifact="_x0031_"/>
  <Shape xmlns="" ID="mrCyeq3vQ5MGs/hMGyzg4bEpbh4=" pdftag="P" isBookmarkSet="no" bookmark="no" Order="_x0031_"/>
  <Shape xmlns="" ID="VYrE1GUxo6fu1/aN1/XxCLKmGtA=" pdftag="P" isBookmarkSet="no" bookmark="no" Order="_x0032_"/>
  <Shape xmlns="" ID="IbXJ/iaqANGxJx1aqQbcarDYCbQ=" isBookmarkSet="yes" bookmark="yes" pdftag="H3" artifact="_x0030_" Order="_x0031_"/>
  <Shape xmlns="" ID="r1hlfJtsOmtWYMgv8j4UhStfFYY=" pdftag="P" isBookmarkSet="no" bookmark="no" Order="_x0032_"/>
  <Shape xmlns="" ID="65neto7kKbcrMwOp5fxzzZxHSAA=" pdftag="P" isBookmarkSet="no" bookmark="no" Order="_x0033_"/>
  <Shape xmlns="" ID="N4ziqk2mIs89Bze0icr0FYEZMNg=" pdftag="P" isBookmarkSet="no" bookmark="no" Order="_x0034_"/>
  <Shape xmlns="" ID="UVc7WNrllGVOF9LGkSvE22UX0Io=" isBookmarkSet="no" pdftag="H2" artifact="_x0030_" bookmark="yes" Order="_x0031_"/>
  <Shape xmlns="" ID="oZZu4QGyT/F/SdlS0zrgvmuffNU=" isBookmarkSet="yes" bookmark="yes" pdftag="H3" artifact="_x0030_" Order="_x0031_"/>
  <Shape xmlns="" ID="8DkmfLqaUxYwmhP5vz/OxrOcz+Q=" pdftag="P" isBookmarkSet="no" bookmark="no" Order="_x0032_"/>
  <Shape xmlns="" ID="B9G32rPui94cmyi3xQFWr7BHYng=" formula="no" pdftag="Figure" inline="no" isBookmarkSet="no" bookmark="no" Lang="" artifact="_x0030_" Order="_x0033_" validate="no"/>
  <Shape xmlns="" ID="1pcwSZ2xdRe0cSiV1WUg9WaMQsE=" Order="_x0031_" isBookmarkSet="no" bookmark="no" pdftag="_x005B_Artifact_x005D_" artifact="_x0031_"/>
  <Shape xmlns="" ID="Rbsmxoe35JeYWm8XNZSFlL1vHUw=" pdftag="P" isBookmarkSet="no" bookmark="no" Order="_x0031_"/>
  <Shape xmlns="" ID="J3Z4yhzAi8dW8QtgS199QD1Rlas=" artifact="_x0030_" formula="no" pdftag="Figure" isBookmarkSet="no" bookmark="no" Lang="" Order="_x0032_" validate="no"/>
  <Shape xmlns="" ID="7xEa9RVs9z+Mgc6Uy+MaM1BnFgQ=" Order="_x0031_" isBookmarkSet="no" bookmark="no" pdftag="_x005B_Artifact_x005D_" artifact="_x0031_"/>
  <Shape xmlns="" ID="jYs23AmE3wIS2cg8xMOoh8JYdzI=" pdftag="P" isBookmarkSet="no" bookmark="no" Order="_x0031_"/>
  <Shape xmlns="" ID="RM8c+By3ik+lrG2QIbZa6fXXDCc=" artifact="_x0030_" formula="no" pdftag="Figure" isBookmarkSet="no" bookmark="no" Lang="" Order="_x0033_" validate="no"/>
  <Shape xmlns="" ID="hJfMPKyRgUeyVSWhQNteL514U2g=" pdftag="Figure" artifact="_x0030_" isBookmarkSet="no" bookmark="no" Lang="" Order="_x0034_" validate="no"/>
  <Shape xmlns="" ID="gpqeN9IyTUTMfx13s9JTq9HzqLg=" pdftag="P" isBookmarkSet="no" bookmark="no" Order="_x0032_"/>
  <Shape xmlns="" ID="GBrbopJdMrOHY01v0X+0RxoKBjQ=" Order="_x0034_" artifact="_x0031_" isBookmarkSet="no" bookmark="no" pdftag="_x005B_Artifact_x005D_" validate="no"/>
  <Shape xmlns="" ID="rpQhn2c5OOlle1xu/B+YCcK6yoo=" isBookmarkSet="no" pdftag="H2" artifact="_x0030_" bookmark="yes" Order="_x0031_"/>
  <Shape xmlns="" ID="KCgynJSdgrGYsn6Ey5tFkHMkEkk=" isBookmarkSet="yes" bookmark="yes" pdftag="H3" artifact="_x0030_" Order="_x0031_"/>
  <Shape xmlns="" ID="OG0adkVqVIgDtNm19xufR9EZQeA=" pdftag="P" isBookmarkSet="no" bookmark="no" Order="_x0032_"/>
  <Shape xmlns="" ID="501GDe68FzEUByqRdxym3ao3YMo=" isBookmarkSet="yes" bookmark="yes" pdftag="H3" artifact="_x0030_" Order="_x0031_"/>
  <Shape xmlns="" ID="vXmpOo+rhzxyxBGD5BDDtDGRnGE=" pdftag="P" isBookmarkSet="no" bookmark="no" Order="_x0032_"/>
  <Shape xmlns="" ID="A8J9/KLioOlVg3zhd0m5/SraI1c=" pdftag="P" isBookmarkSet="no" bookmark="no" Order="_x0033_"/>
  <Shape xmlns="" ID="0SdrQwtIWk6w8PKQWUChHmTlQwQ=" isBookmarkSet="yes" bookmark="yes" pdftag="H3" artifact="_x0030_" Order="_x0031_"/>
  <Shape xmlns="" ID="Ay3TYNX4KzKqkjjBk+yL7K9jIkw=" pdftag="P" isBookmarkSet="no" bookmark="no" Order="_x0032_"/>
  <Shape xmlns="" ID="SMY4WcQWm5Q25h5twCdHgjVjg24=" pdftag="P" isBookmarkSet="no" bookmark="no" Order="_x0034_"/>
  <Shape xmlns="" ID="6XN8rHCYBPDKzE0RLPNcCDcdISI=" pdftag="P" isBookmarkSet="no" bookmark="no" Order="_x0035_"/>
  <Shape xmlns="" ID="8+hpQUnCazT+EXF1MWhd/Gd18vg=" artifact="_x0030_" formula="no" pdftag="Figure" isBookmarkSet="no" bookmark="no" Lang="" Order="_x0033_" validate="no"/>
  <Shape xmlns="" ID="HDNGlEljE3P8qgCDltYeSOjMNNg=" isBookmarkSet="no" pdftag="H2" artifact="_x0030_" bookmark="yes" Order="_x0031_"/>
  <Shape xmlns="" ID="T82EW6pQ72wDQzkJa6IpDVl+TRI=" pdftag="H2" isBookmarkSet="no" bookmark="yes" Order="_x0032_"/>
  <Shape xmlns="" ID="yYwhfJaYNyfAIq+CuWYCXmEx1YM=" artifact="_x0030_" formula="no" pdftag="Figure" isBookmarkSet="no" bookmark="no" Lang="" Order="_x0033_" validate="no"/>
  <Shape xmlns="" ID="GVAQZ4QbzEU0wygJBYXV7HXp8JU=" isBookmarkSet="yes" bookmark="yes" pdftag="H3" artifact="_x0030_" Order="_x0031_"/>
  <Shape xmlns="" ID="6YKE21VI8ycPMCyFH+hy3h4o1I0=" pdftag="P" isBookmarkSet="no" bookmark="no" Order="_x0032_"/>
  <Shape xmlns="" ID="bla1iXNYVLwpzeYeUEvvRZsJUzo=" pdftag="Figure" artifact="_x0030_" isBookmarkSet="no" bookmark="no" Lang="" Order="_x0035_" validate="no"/>
  <Shape xmlns="" ID="tPKTNs2nncK23lGRbxJP4omHo/A=" isBookmarkSet="no" pdftag="H3" artifact="_x0030_" bookmark="yes" Order="_x0031_"/>
  <Shape xmlns="" ID="NIQXzw806p93i68GhQxUJ2738nM=" pdftag="Figure" formula="no" inline="no" isBookmarkSet="no" bookmark="no" Lang="" artifact="_x0030_" Order="_x0032_" validate="no"/>
  <Shape xmlns="" ID="uqiWdL6NtacalX7wwYuBIdjkE+0=" pdftag="Figure" artifact="_x0030_" isBookmarkSet="no" bookmark="no" Lang="" Order="_x0033_" validate="no"/>
  <Shape xmlns="" ID="hy24g7mQLzi2tvOagb/Nd+PczHc=" pdftag="Figure" artifact="_x0030_" isBookmarkSet="no" bookmark="no" Lang="" Order="_x0034_" validate="no"/>
  <Shape xmlns="" ID="bRjBZTKmEPVRnshnn2IHNwFt1JU=" pdftag="H3" artifact="_x0030_" isBookmarkSet="yes" bookmark="yes" Order="_x0031_"/>
  <Shape xmlns="" ID="5lcJus/XpeN6iT1NtWqaonPyW+E=" pdftag="P" isBookmarkSet="no" bookmark="no" Order="_x0032_"/>
  <Shape xmlns="" ID="W2eln2WjF97VscchknLMQ2IU3w4=" pdftag="P" isBookmarkSet="no" bookmark="no" Order="_x0033_"/>
  <Shape xmlns="" ID="v4oPCF/DQ2HQvSJ2BmDZFVLwNaM=" pdftag="P" isBookmarkSet="no" bookmark="no" Order="_x0034_"/>
  <Shape xmlns="" ID="cmMkZKw4zif1fpbxzrKokC2Lzjo=" pdftag="Figure" artifact="_x0030_" isBookmarkSet="no" bookmark="no" Lang="" Order="_x0035_" validate="no"/>
  <Shape xmlns="" ID="Q5DPe6FS5dus9Cqt6cLBziLIFbo=" isBookmarkSet="yes" bookmark="yes" pdftag="H3" artifact="_x0030_" Order="_x0031_"/>
  <Shape xmlns="" ID="j8VpOXaD1jm1RO6wrdP9da5pLvc=" pdftag="P" isBookmarkSet="no" bookmark="no" Order="_x0032_"/>
  <Shape xmlns="" ID="k8ZWONCvOiUMTFKk1U90RiTI4TY=" Order="_x0031_" isBookmarkSet="yes" bookmark="no" pdftag="P" artifact="_x0030_"/>
  <Shape xmlns="" ID="ILUWj3M8pM18HhLZv35OL31DIJU=" isBookmarkSet="no" pdftag="H2" artifact="_x0030_" bookmark="yes" Order="_x0032_"/>
  <Shape xmlns="" ID="afVKEdaVxu7cUiNCLkbfrFGR1uc=" pdftag="P" isBookmarkSet="no" bookmark="no" Order="_x0033_"/>
  <Shape xmlns="" ID="xLo15MiIszD+DduRGk/0I1cX4dk=" artifact="_x0030_" formula="no" pdftag="Figure" isBookmarkSet="no" bookmark="no" Lang="" Order="_x0031_" validate="no"/>
  <Shape xmlns="" ID="ImtzHTuFzad1lb6kajqp1z1dWzA=" isBookmarkSet="yes" bookmark="yes" pdftag="H2" artifact="_x0030_" Order="_x0032_"/>
  <Shape xmlns="" ID="tXiTe02++5JOd1t5Zn9Ueguqlp0=" pdftag="P" isBookmarkSet="yes" bookmark="no" Order="_x0033_"/>
  <Shape xmlns="" ID="3Et6nJRHjsA7/YHmZRxsWbKefPI=" formula="no" pdftag="Figure" inline="no" isBookmarkSet="no" bookmark="no" artifact="_x0030_" Order="_x0031_" validate="no"/>
  <HyperLink xmlns="" ID="Oc7hAzLoovg7Xt0TIhOpsZuynYE=169045036096.23965_234.4541" plainAltText="Student_x0020_Data_x0020_System" language="" Lang=""/>
  <HyperLink xmlns="" ID="am7A6Y1z9PVl1ZvmOj192l4R7QU=" plainAltText="https:_x002F__x002F_datatools.916schools.org_x002F_home" language=""/>
  <HyperLink xmlns="" ID="P5Lrecjm55FzyxElLVyDNQRw4Q0=-1960355976150.422_463.128" plainAltText="Visualize" language="" Lang=""/>
  <HyperLink xmlns="" ID="rpQhn2c5OOlle1xu/B+YCcK6yoo=1690450360186.125_217.5369" plainAltText="Student_x0020_Data_x0020_System" language="" Lang=""/>
  <HyperLink xmlns="" ID="OG0adkVqVIgDtNm19xufR9EZQeA=1774853734449.8484_173.5402" plainAltText="How_x0020_to_x0020_Use" language="" Lang=""/>
  <HyperLink xmlns="" ID="OG0adkVqVIgDtNm19xufR9EZQeA=-1931554919153.5984_244.6302" plainAltText="Sam_x0020_Sample" language="" Lang=""/>
  <HyperLink xmlns="" ID="OG0adkVqVIgDtNm19xufR9EZQeA=1097228040422.0984_287.0353" plainAltText="Looker_x0020_Studio" language="" Lang=""/>
  <HyperLink xmlns="" ID="OG0adkVqVIgDtNm19xufR9EZQeA=1774853734105.5984_322.5802" plainAltText="How_x0020_to_x0020_Use" language="" Lang=""/>
  <HyperLink xmlns="" ID="OG0adkVqVIgDtNm19xufR9EZQeA=-14013408292.7234_458.6902" plainAltText="example_x0020_categories_x0020_and_x0020_questions" language="" Lang=""/>
  <HyperLink xmlns="" ID="vXmpOo+rhzxyxBGD5BDDtDGRnGE=67707753189.72591_167.7602" plainAltText="Example_x0020_Categories_x0020_and_x0020_Definitions" language="" Lang=""/>
  <HyperLink xmlns="" ID="vXmpOo+rhzxyxBGD5BDDtDGRnGE=-111623068589.72591_200.8802" plainAltText="How_x0020_to_x0020_Use_x0020_Page" language="" Lang=""/>
  <HyperLink xmlns="" ID="vXmpOo+rhzxyxBGD5BDDtDGRnGE=1290172826139.0759_300.2401" plainAltText="Staff_x0020_Data_x0020_Entry_x0020_Directions" language="" Lang=""/>
  <HyperLink xmlns="" ID="A8J9/KLioOlVg3zhd0m5/SraI1c=-117371612509.1159_277.0309" plainAltText="Student_x0020_Behavior_x0020_Data_x0020_-_x0020_Paper_x0020_Template" language="" Lang=""/>
  <HyperLink xmlns="" ID="6XN8rHCYBPDKzE0RLPNcCDcdISI=910244391832.4667_367.1994" plainAltText="How_x0020_to_x0020_" language="" Lang=""/>
  <HyperLink xmlns="" ID="6XN8rHCYBPDKzE0RLPNcCDcdISI=1300799484105.5917_400.3194" plainAltText="Use_x0020_Page" language="" Lang=""/>
  <HyperLink xmlns="" ID="yYwhfJaYNyfAIq+CuWYCXmEx1YM=" plainAltText="https:_x002F__x002F_lookerstudio.google.com_x002F_navigation_x002F_reporting" language=""/>
  <HyperLink xmlns="" ID="k8ZWONCvOiUMTFKk1U90RiTI4TY=477775757598.1875_272.3229" plainAltText="feedback"/>
  <HyperLink xmlns="" ID="k8ZWONCvOiUMTFKk1U90RiTI4TY=-472156497377.9975_345.1279" plainAltText="Contact_x0020_Us_x0021_"/>
  <HyperLink xmlns="" ID="afVKEdaVxu7cUiNCLkbfrFGR1uc=631575128431.625_303.5984" plainAltText="kroddy_x0040_916schools.org" language="" Lang=""/>
  <HyperLink xmlns="" ID="afVKEdaVxu7cUiNCLkbfrFGR1uc=2068653235442.375_344.3984" plainAltText="kaschroe_x0040_916schools.org" language="" Lang=""/>
  <SubText xmlns="" ID="P5K2c13wPkqQn58WgAvEuZiTUkQ=" ActualText=""/>
  <SubText xmlns="" ID="am7A6Y1z9PVl1ZvmOj192l4R7QU=" ActualText=""/>
  <SubText xmlns="" ID="B9G32rPui94cmyi3xQFWr7BHYng=" ActualText=""/>
  <SubText xmlns="" ID="3Et6nJRHjsA7/YHmZRxsWbKefPI=" ActualText=""/>
  <SubText xmlns="" ID="J3Z4yhzAi8dW8QtgS199QD1Rlas=" ActualText=""/>
  <SubText xmlns="" ID="RM8c+By3ik+lrG2QIbZa6fXXDCc=" ActualText=""/>
  <SubText xmlns="" ID="hJfMPKyRgUeyVSWhQNteL514U2g=" ActualText=""/>
  <SubText xmlns="" ID="8+hpQUnCazT+EXF1MWhd/Gd18vg=" ActualText=""/>
  <SubText xmlns="" ID="yYwhfJaYNyfAIq+CuWYCXmEx1YM=" ActualText=""/>
  <SubText xmlns="" ID="bla1iXNYVLwpzeYeUEvvRZsJUzo=" ActualText=""/>
  <SubText xmlns="" ID="NIQXzw806p93i68GhQxUJ2738nM=" ActualText=""/>
  <SubText xmlns="" ID="uqiWdL6NtacalX7wwYuBIdjkE+0=" ActualText=""/>
  <SubText xmlns="" ID="hy24g7mQLzi2tvOagb/Nd+PczHc=" ActualText=""/>
  <SubText xmlns="" ID="cmMkZKw4zif1fpbxzrKokC2Lzjo=" ActualText=""/>
  <SubText xmlns="" ID="xLo15MiIszD+DduRGk/0I1cX4dk=" ActualText=""/>
  <Shape xmlns="" ID="GrIFLC5d+AgK1JWts9D4dd8GMMk=" isBookmarkSet="no" pdftag="H2" artifact="_x0030_" bookmark="yes" Order="_x0031_"/>
  <Shape xmlns="" ID="sV/Ci90TxfQyaw5BZzs8jUTtP3g=" isBookmarkSet="yes" bookmark="no" pdftag="P" artifact="_x0030_" Order="_x0032_"/>
  <HyperLink xmlns="" ID="sV/Ci90TxfQyaw5BZzs8jUTtP3g=477775757563.8125_304.7447" plainAltText="feedback" language="" Lang=""/>
  <HyperLink xmlns="" ID="sV/Ci90TxfQyaw5BZzs8jUTtP3g=-472156497393.3125_359.9447" plainAltText="Contact_x0020_Us_x0021_" language="" Lang=""/>
  <table xmlns="" ID="BaT1Jw+Xef2yIuleWtD/UZ4YvUI=" Exclude="no" LinkedHeaders="" Scope="" type="_x0030_" HRows="_x0031_" HCols="_x0031_" Summary="" TableLinerizing="V" Header="no" Caption="no"/>
  <table xmlns="" ID="wa3WQnq5JUHcl1Nz3fTwPayyiqI=" Exclude="no" LinkedHeaders="" Scope="" Header="no" Caption="no"/>
  <table xmlns="" ID="zgUO0gn5D5UvltiYtplm42vDqqQ=" Exclude="no" LinkedHeaders="" Scope="" Header="no" Caption="no"/>
  <table xmlns="" ID="eokkEZZU5trqrYDRoYs3fAd8Pc0=" Exclude="no" LinkedHeaders="" Scope="" Header="no" Caption="no"/>
  <table xmlns="" ID="0uBoh/dfStg25gBm/pD94YvJGWY=" Exclude="no" LinkedHeaders="" Scope="" Header="no" Caption="no"/>
  <table xmlns="" ID="YXs+kaeJz3aTFRHZTzGwyhccr84=" Exclude="no" LinkedHeaders="" Scope="" Header="no" Caption="no"/>
  <table xmlns="" ID="eXlsgSZpga2n2qjodIpfbtgKY7k=" Exclude="no" LinkedHeaders="" Scope="" Header="no" Caption="no"/>
  <table xmlns="" ID="MYoZAEm/iJS5SRfRn0uxv1Pkm/A=" Exclude="no" LinkedHeaders="" Scope="" Header="no" Caption="no"/>
  <table xmlns="" ID="X2TL6hLdlODeesdSxNRIcdBTaUs=" Exclude="no" LinkedHeaders="" Scope="" Header="no" Caption="no"/>
  <table xmlns="" ID="BpT08qwgEwRjnzdx3K42U5U3Pj0=" Exclude="no" LinkedHeaders="" Scope="" Header="no" Caption="no"/>
  <table xmlns="" ID="I4xp6iufL/rc1L6MhMdnwZ3TlSU=" Exclude="no" LinkedHeaders="" Scope="" Header="no" Caption="no"/>
  <table xmlns="" ID="CFFtvGMeAa/DCs0VJsAh03gi1ps=" Exclude="no" LinkedHeaders="" Scope="" Header="no" Caption="no"/>
  <table xmlns="" ID="J7gYE7mMCBfT0ohk+Hj2Gcjambs=" Exclude="no" LinkedHeaders="" Scope="" Header="no" Caption="no"/>
  <table xmlns="" ID="JEECGRLFDMFIug7rt3u7aSEdfe4=" Exclude="no" LinkedHeaders="" Scope="" Header="no" Caption="no"/>
  <table xmlns="" ID="DhO/pqHdiclxiqjfBjJe47fgBMY=" Exclude="no" LinkedHeaders="" Scope="" Header="no" Caption="no"/>
  <table xmlns="" ID="AQNxoteu2tfbEXDXk4aIx5THK98=" Exclude="no" LinkedHeaders="" Scope="" Header="no" Caption="no"/>
  <table xmlns="" ID="KXGg0q53BXVJkzQGwY3lr16mywA=" Exclude="no" LinkedHeaders="" Scope="" Header="no" Caption="no"/>
  <table xmlns="" ID="gfNDQr/d/RzilEIW8gkwWkIdVbY=" Exclude="no" LinkedHeaders="" Scope="" Header="no" Caption="no"/>
  <table xmlns="" ID="D8x10Cb5KRMOVxixJvciqhdaqS8=" Exclude="no" LinkedHeaders="" Scope="" Header="no" Caption="no"/>
  <table xmlns="" ID="+zOiT0hJBQDMeZiLJ500QlofIUE=" Exclude="no" LinkedHeaders="" Scope="" Header="no" Caption="no"/>
  <table xmlns="" ID="9QDzMO/XdmB3KftB9Af9/pkPHHY=" Exclude="no" LinkedHeaders="" Scope="" Header="no" Caption="no"/>
  <table xmlns="" ID="dQ6NF/DJkMuvImIX2nrYLPTmLrw=" Exclude="no" LinkedHeaders="" Scope="" Header="no" Caption="no"/>
  <table xmlns="" ID="YFrpepn93cEMzd4gZq0Zp2qnJXE=" Exclude="no" LinkedHeaders="" Scope="" Header="no" Caption="no"/>
  <table xmlns="" ID="d5YCpsgNnoJSBypn1FQJOR9Wjt8=" Exclude="no" LinkedHeaders="" Scope="" Header="no" Caption="no"/>
  <table xmlns="" ID="0716C8hu7d6PO0vz2ILe3a5hXjI=" Exclude="no" LinkedHeaders="" Scope="" Header="no" Caption="no"/>
  <table xmlns="" ID="WWZkC3efrEn3EObA4a7e/ueTMqU=" Exclude="no" LinkedHeaders="" Scope="" Header="no" Caption="no"/>
  <table xmlns="" ID="JRKEa/e/PU8JqRU+gbQ155oH26w=" Exclude="no" LinkedHeaders="" Scope="" Header="no" Caption="no"/>
  <table xmlns="" ID="dJjhk0BROO+mYnmzOhRiHZm+AJ8=" Exclude="no" LinkedHeaders="" Scope="" Header="no" Caption="no"/>
  <table xmlns="" ID="taGUAn+RBy3VCCIum60rVgGZAPY=" Exclude="no" LinkedHeaders="" Scope="" Header="no" Caption="no"/>
  <table xmlns="" ID="hmIU89076d+i1bLzYIVqvX0mb7I=" Exclude="no" LinkedHeaders="" Scope="" Header="no" Caption="no"/>
  <table xmlns="" ID="VcPpn+JKM9t3Qig4tANRL3BVm0s=" Exclude="no" LinkedHeaders="" Scope="" Header="no" Caption="no"/>
  <table xmlns="" ID="Oc4C2mrEqM2EdXF3ny1c69/t06Q=" Exclude="no" LinkedHeaders="" Scope="" Header="no" Caption="no"/>
  <table xmlns="" ID="T5EZRgWbk7VvyWqfztIqayJN/tE=" Exclude="no" LinkedHeaders="" Scope="" Header="no" Caption="no"/>
  <table xmlns="" ID="e9sL2SZqOzFIFAnT5T5wBAAkdX0=" Exclude="no" LinkedHeaders="" Scope="" Header="no" Caption="no"/>
  <table xmlns="" ID="QfKUG00R1Gmv/0RKTJacM/M81vU=" Exclude="no" LinkedHeaders="" Scope="" Header="no" Caption="no"/>
  <table xmlns="" ID="KmCxoBTzC6B+Z957uqs5i2QYu5A=" Exclude="no" LinkedHeaders="" Scope="" Header="no" Caption="no"/>
  <table xmlns="" ID="TGXFb3aKgs5tRQvmReNqe2Uf3ik=" Exclude="no" LinkedHeaders="" Scope="" Header="no" Caption="no"/>
  <table xmlns="" ID="qP/TtSIrAW49WCHtcb62e5G4oMo=" Exclude="no" LinkedHeaders="" Scope="" Header="no" Caption="no"/>
  <table xmlns="" ID="AWx1bhzEKzuiumR2e6thBEYy1fE=" Exclude="no" LinkedHeaders="" Scope="" Header="no" Caption="no"/>
  <table xmlns="" ID="foSfq8WXdnqltElW4kE6pZsFqNM=" Exclude="no" LinkedHeaders="" Scope="" Header="no" Caption="no"/>
</PAW>
</file>

<file path=customXml/itemProps1.xml><?xml version="1.0" encoding="utf-8"?>
<ds:datastoreItem xmlns:ds="http://schemas.openxmlformats.org/officeDocument/2006/customXml" ds:itemID="{AC286BC7-884B-4C46-8447-2A740341C514}">
  <ds:schemaRefs>
    <ds:schemaRef ds:uri="http://www.net-centric.com/PAWPP"/>
    <ds:schemaRef ds:uri="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296</TotalTime>
  <Words>1602</Words>
  <Application>Microsoft Office PowerPoint</Application>
  <PresentationFormat>Widescreen</PresentationFormat>
  <Paragraphs>196</Paragraphs>
  <Slides>28</Slides>
  <Notes>28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Lato</vt:lpstr>
      <vt:lpstr>Courier New</vt:lpstr>
      <vt:lpstr>Twentieth Century</vt:lpstr>
      <vt:lpstr>Arial</vt:lpstr>
      <vt:lpstr>Noto Sans Symbols</vt:lpstr>
      <vt:lpstr>Calibri</vt:lpstr>
      <vt:lpstr>Integral</vt:lpstr>
      <vt:lpstr>Data Changes Everything</vt:lpstr>
      <vt:lpstr>Data Changes Everything </vt:lpstr>
      <vt:lpstr>What does our Add-on do?</vt:lpstr>
      <vt:lpstr>Why collect Student Data?</vt:lpstr>
      <vt:lpstr>What Happens without Good Data?</vt:lpstr>
      <vt:lpstr>What Type of Data does our Add-On Collect?</vt:lpstr>
      <vt:lpstr>What can be Personalize with our Add-On?</vt:lpstr>
      <vt:lpstr>Getting Started</vt:lpstr>
      <vt:lpstr>The Definition of what you Measure is Key</vt:lpstr>
      <vt:lpstr>Formulating Your Definitions</vt:lpstr>
      <vt:lpstr>Formulating Your Definitions cont.</vt:lpstr>
      <vt:lpstr>Think about the Process of Collecting Your Data</vt:lpstr>
      <vt:lpstr>A Success Story</vt:lpstr>
      <vt:lpstr>Quora High School Student</vt:lpstr>
      <vt:lpstr>Quora High School Student cont.</vt:lpstr>
      <vt:lpstr>Quora High School Student cont. 2</vt:lpstr>
      <vt:lpstr>Setting Up The  Student Data System Google Sheets™ Add-on</vt:lpstr>
      <vt:lpstr>Using our Add-On</vt:lpstr>
      <vt:lpstr>Supporting your Efforts</vt:lpstr>
      <vt:lpstr>Changes needed for a new School Year</vt:lpstr>
      <vt:lpstr>Visualizing your Data with Looker Studio</vt:lpstr>
      <vt:lpstr>Looker Studio - a Business Intelligence Tool</vt:lpstr>
      <vt:lpstr>What Makes up a Looker Studio Report?</vt:lpstr>
      <vt:lpstr>What is in those Pipes (Data Sources)?</vt:lpstr>
      <vt:lpstr>What will the Reports show?</vt:lpstr>
      <vt:lpstr>Questions?</vt:lpstr>
      <vt:lpstr>Thank you!</vt:lpstr>
      <vt:lpstr>Charting the Cs Conference 2025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Changes Everything. Charting the Cs Conference 2024.</dc:title>
  <dc:creator>Statewide Professional Development to Support the Workforce and Low Incidence Disability Areas in the State of Minnesota</dc:creator>
  <cp:lastModifiedBy>Shuyin Maciel</cp:lastModifiedBy>
  <cp:revision>106</cp:revision>
  <dcterms:created xsi:type="dcterms:W3CDTF">2020-04-18T15:28:58Z</dcterms:created>
  <dcterms:modified xsi:type="dcterms:W3CDTF">2025-04-23T14:34:54Z</dcterms:modified>
</cp:coreProperties>
</file>