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2"/>
  </p:sldMasterIdLst>
  <p:notesMasterIdLst>
    <p:notesMasterId r:id="rId4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96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7" roundtripDataSignature="AMtx7mgi49jKYYQsBRNpT9VbuGkMlmJHE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75" autoAdjust="0"/>
    <p:restoredTop sz="86371" autoAdjust="0"/>
  </p:normalViewPr>
  <p:slideViewPr>
    <p:cSldViewPr snapToGrid="0">
      <p:cViewPr varScale="1">
        <p:scale>
          <a:sx n="110" d="100"/>
          <a:sy n="110" d="100"/>
        </p:scale>
        <p:origin x="408" y="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customschemas.google.com/relationships/presentationmetadata" Target="metadata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7" name="Google Shape;11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8" name="Google Shape;118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7" name="Google Shape;17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3" name="Google Shape;18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0" name="Google Shape;190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7" name="Google Shape;197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4" name="Google Shape;204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0" name="Google Shape;210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6" name="Google Shape;216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2" name="Google Shape;222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8" name="Google Shape;228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4" name="Google Shape;234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6" name="Google Shape;12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>
          <a:extLst>
            <a:ext uri="{FF2B5EF4-FFF2-40B4-BE49-F238E27FC236}">
              <a16:creationId xmlns:a16="http://schemas.microsoft.com/office/drawing/2014/main" id="{68F3D866-B13D-5E76-38AD-FFD8B2ECE7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9:notes">
            <a:extLst>
              <a:ext uri="{FF2B5EF4-FFF2-40B4-BE49-F238E27FC236}">
                <a16:creationId xmlns:a16="http://schemas.microsoft.com/office/drawing/2014/main" id="{B992C6F6-3928-83AC-6E9B-59BD156030C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4" name="Google Shape;234;p19:notes">
            <a:extLst>
              <a:ext uri="{FF2B5EF4-FFF2-40B4-BE49-F238E27FC236}">
                <a16:creationId xmlns:a16="http://schemas.microsoft.com/office/drawing/2014/main" id="{7BC38247-DB2C-4BD9-CD69-81C3A2B32B1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360663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0" name="Google Shape;240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6" name="Google Shape;246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2" name="Google Shape;252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8" name="Google Shape;258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4" name="Google Shape;264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0" name="Google Shape;270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78" name="Google Shape;278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83" name="Google Shape;283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91" name="Google Shape;291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1" name="Google Shape;13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99" name="Google Shape;299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07" name="Google Shape;307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15" name="Google Shape;315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23" name="Google Shape;323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31" name="Google Shape;331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38" name="Google Shape;338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48" name="Google Shape;348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5" name="Google Shape;355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62" name="Google Shape;362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7" name="Google Shape;367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7" name="Google Shape;13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74" name="Google Shape;374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81" name="Google Shape;381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3" name="Google Shape;14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" name="Google Shape;14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5" name="Google Shape;15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1 - Opening slide: Space for logo, title and body text">
  <p:cSld name="1_1 - Opening slide: Space for logo, title and body text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42"/>
          <p:cNvSpPr/>
          <p:nvPr/>
        </p:nvSpPr>
        <p:spPr>
          <a:xfrm>
            <a:off x="69121" y="1257313"/>
            <a:ext cx="2203590" cy="3428987"/>
          </a:xfrm>
          <a:prstGeom prst="rect">
            <a:avLst/>
          </a:prstGeom>
          <a:gradFill>
            <a:gsLst>
              <a:gs pos="0">
                <a:srgbClr val="9FE1FF"/>
              </a:gs>
              <a:gs pos="10000">
                <a:srgbClr val="FFFFFF"/>
              </a:gs>
              <a:gs pos="71000">
                <a:srgbClr val="FFFFFF"/>
              </a:gs>
              <a:gs pos="83000">
                <a:srgbClr val="93DEFF"/>
              </a:gs>
              <a:gs pos="100000">
                <a:srgbClr val="FFFFFF"/>
              </a:gs>
            </a:gsLst>
            <a:lin ang="16200000" scaled="0"/>
          </a:gra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wentieth Century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42"/>
          <p:cNvSpPr txBox="1">
            <a:spLocks noGrp="1"/>
          </p:cNvSpPr>
          <p:nvPr>
            <p:ph type="ctrTitle"/>
          </p:nvPr>
        </p:nvSpPr>
        <p:spPr>
          <a:xfrm>
            <a:off x="2560618" y="867486"/>
            <a:ext cx="6144706" cy="1430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900" rIns="68575" bIns="34275" anchor="ctr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2700"/>
              <a:buFont typeface="Calibri"/>
              <a:buNone/>
              <a:defRPr sz="3600">
                <a:solidFill>
                  <a:srgbClr val="10182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6" name="Google Shape;16;p42"/>
          <p:cNvSpPr txBox="1">
            <a:spLocks noGrp="1"/>
          </p:cNvSpPr>
          <p:nvPr>
            <p:ph type="body" idx="1"/>
          </p:nvPr>
        </p:nvSpPr>
        <p:spPr>
          <a:xfrm>
            <a:off x="2560617" y="2385354"/>
            <a:ext cx="6145232" cy="1900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5725" tIns="34275" rIns="34275" bIns="3427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None/>
              <a:defRPr sz="2400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800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300"/>
              <a:buNone/>
              <a:defRPr sz="1800"/>
            </a:lvl4pPr>
            <a:lvl5pPr marL="2286000" lvl="4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None/>
              <a:defRPr sz="1800"/>
            </a:lvl5pPr>
            <a:lvl6pPr marL="2743200" lvl="5" indent="-30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Char char="?"/>
              <a:defRPr/>
            </a:lvl7pPr>
            <a:lvl8pPr marL="3657600" lvl="7" indent="-3175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Char char="?"/>
              <a:defRPr/>
            </a:lvl8pPr>
            <a:lvl9pPr marL="4114800" lvl="8" indent="-3175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Char char="?"/>
              <a:defRPr/>
            </a:lvl9pPr>
          </a:lstStyle>
          <a:p>
            <a:endParaRPr dirty="0"/>
          </a:p>
        </p:txBody>
      </p:sp>
      <p:sp>
        <p:nvSpPr>
          <p:cNvPr id="17" name="Google Shape;17;p42"/>
          <p:cNvSpPr txBox="1">
            <a:spLocks noGrp="1"/>
          </p:cNvSpPr>
          <p:nvPr>
            <p:ph type="body" idx="2"/>
          </p:nvPr>
        </p:nvSpPr>
        <p:spPr>
          <a:xfrm>
            <a:off x="69056" y="2168934"/>
            <a:ext cx="2203847" cy="1900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5725" tIns="34275" rIns="34275" bIns="3427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1800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800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300"/>
              <a:buNone/>
              <a:defRPr sz="1800"/>
            </a:lvl4pPr>
            <a:lvl5pPr marL="2286000" lvl="4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None/>
              <a:defRPr sz="1800"/>
            </a:lvl5pPr>
            <a:lvl6pPr marL="2743200" lvl="5" indent="-30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Char char="?"/>
              <a:defRPr/>
            </a:lvl7pPr>
            <a:lvl8pPr marL="3657600" lvl="7" indent="-3175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Char char="?"/>
              <a:defRPr/>
            </a:lvl8pPr>
            <a:lvl9pPr marL="4114800" lvl="8" indent="-3175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Char char="?"/>
              <a:defRPr/>
            </a:lvl9pPr>
          </a:lstStyle>
          <a:p>
            <a:endParaRPr dirty="0"/>
          </a:p>
        </p:txBody>
      </p:sp>
      <p:sp>
        <p:nvSpPr>
          <p:cNvPr id="18" name="Google Shape;18;p42" descr="Picture 1"/>
          <p:cNvSpPr>
            <a:spLocks noGrp="1"/>
          </p:cNvSpPr>
          <p:nvPr>
            <p:ph type="pic" idx="3"/>
          </p:nvPr>
        </p:nvSpPr>
        <p:spPr>
          <a:xfrm>
            <a:off x="133336" y="867486"/>
            <a:ext cx="2139566" cy="10997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88900" indent="0">
              <a:buNone/>
              <a:defRPr sz="2400"/>
            </a:lvl1pPr>
          </a:lstStyle>
          <a:p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738">
          <p15:clr>
            <a:srgbClr val="FBAE40"/>
          </p15:clr>
        </p15:guide>
        <p15:guide id="2" pos="2955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- Title and 2 body text">
  <p:cSld name="4 - Title and 2 body 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49"/>
          <p:cNvSpPr txBox="1">
            <a:spLocks noGrp="1"/>
          </p:cNvSpPr>
          <p:nvPr>
            <p:ph type="title"/>
          </p:nvPr>
        </p:nvSpPr>
        <p:spPr>
          <a:xfrm>
            <a:off x="459367" y="877979"/>
            <a:ext cx="8234246" cy="865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7150" rIns="68575" bIns="34275" anchor="ctr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400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47" name="Google Shape;47;p49"/>
          <p:cNvSpPr txBox="1">
            <a:spLocks noGrp="1"/>
          </p:cNvSpPr>
          <p:nvPr>
            <p:ph type="body" idx="1"/>
          </p:nvPr>
        </p:nvSpPr>
        <p:spPr>
          <a:xfrm>
            <a:off x="457200" y="1805756"/>
            <a:ext cx="3968496" cy="2880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5725" tIns="34275" rIns="34275" bIns="34275" anchor="t" anchorCtr="0">
            <a:noAutofit/>
          </a:bodyPr>
          <a:lstStyle>
            <a:lvl1pPr marL="457200" lvl="0" indent="-3492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900"/>
              <a:buFont typeface="Arial"/>
              <a:buChar char="•"/>
              <a:defRPr sz="2400"/>
            </a:lvl1pPr>
            <a:lvl2pPr marL="914400" lvl="1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o"/>
              <a:defRPr sz="1800"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111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300"/>
              <a:buChar char="▪"/>
              <a:defRPr sz="1800"/>
            </a:lvl4pPr>
            <a:lvl5pPr marL="2286000" lvl="4" indent="-2984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o"/>
              <a:defRPr sz="1800"/>
            </a:lvl5pPr>
            <a:lvl6pPr marL="2743200" lvl="5" indent="-30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Char char="?"/>
              <a:defRPr/>
            </a:lvl7pPr>
            <a:lvl8pPr marL="3657600" lvl="7" indent="-3175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Char char="?"/>
              <a:defRPr/>
            </a:lvl8pPr>
            <a:lvl9pPr marL="4114800" lvl="8" indent="-3175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Char char="?"/>
              <a:defRPr/>
            </a:lvl9pPr>
          </a:lstStyle>
          <a:p>
            <a:endParaRPr dirty="0"/>
          </a:p>
        </p:txBody>
      </p:sp>
      <p:sp>
        <p:nvSpPr>
          <p:cNvPr id="48" name="Google Shape;48;p49"/>
          <p:cNvSpPr txBox="1">
            <a:spLocks noGrp="1"/>
          </p:cNvSpPr>
          <p:nvPr>
            <p:ph type="body" idx="2"/>
          </p:nvPr>
        </p:nvSpPr>
        <p:spPr>
          <a:xfrm>
            <a:off x="4718447" y="1806366"/>
            <a:ext cx="3975497" cy="2879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5725" tIns="34275" rIns="34275" bIns="34275" anchor="t" anchorCtr="0">
            <a:noAutofit/>
          </a:bodyPr>
          <a:lstStyle>
            <a:lvl1pPr marL="10795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3600"/>
            </a:lvl1pPr>
            <a:lvl2pPr marL="914400" lvl="1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o"/>
              <a:defRPr sz="1800"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111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300"/>
              <a:buChar char="▪"/>
              <a:defRPr sz="1800"/>
            </a:lvl4pPr>
            <a:lvl5pPr marL="2286000" lvl="4" indent="-2984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o"/>
              <a:defRPr sz="1800"/>
            </a:lvl5pPr>
            <a:lvl6pPr marL="2743200" lvl="5" indent="-30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Char char="?"/>
              <a:defRPr/>
            </a:lvl7pPr>
            <a:lvl8pPr marL="3657600" lvl="7" indent="-3175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Char char="?"/>
              <a:defRPr/>
            </a:lvl8pPr>
            <a:lvl9pPr marL="4114800" lvl="8" indent="-3175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Char char="?"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 - Title, 2 subtitles, 2 body text">
  <p:cSld name="5 - Title, 2 subtitles, 2 body 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50"/>
          <p:cNvSpPr txBox="1">
            <a:spLocks noGrp="1"/>
          </p:cNvSpPr>
          <p:nvPr>
            <p:ph type="title"/>
          </p:nvPr>
        </p:nvSpPr>
        <p:spPr>
          <a:xfrm>
            <a:off x="459367" y="877979"/>
            <a:ext cx="8234246" cy="865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7150" rIns="68575" bIns="34275" anchor="ctr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400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51" name="Google Shape;51;p50"/>
          <p:cNvSpPr txBox="1">
            <a:spLocks noGrp="1"/>
          </p:cNvSpPr>
          <p:nvPr>
            <p:ph type="body" idx="1"/>
          </p:nvPr>
        </p:nvSpPr>
        <p:spPr>
          <a:xfrm>
            <a:off x="465249" y="1809512"/>
            <a:ext cx="3960447" cy="43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5725" tIns="34275" rIns="34275" bIns="34275" anchor="ctr" anchorCtr="0">
            <a:noAutofit/>
          </a:bodyPr>
          <a:lstStyle>
            <a:lvl1pPr marL="457200" lvl="0" indent="-228600" algn="l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80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700"/>
              <a:buNone/>
              <a:defRPr sz="1200" b="1"/>
            </a:lvl5pPr>
            <a:lvl6pPr marL="2743200" lvl="5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200"/>
              <a:buNone/>
              <a:defRPr sz="1200" b="1"/>
            </a:lvl9pPr>
          </a:lstStyle>
          <a:p>
            <a:endParaRPr dirty="0"/>
          </a:p>
        </p:txBody>
      </p:sp>
      <p:sp>
        <p:nvSpPr>
          <p:cNvPr id="52" name="Google Shape;52;p50"/>
          <p:cNvSpPr txBox="1">
            <a:spLocks noGrp="1"/>
          </p:cNvSpPr>
          <p:nvPr>
            <p:ph type="body" idx="2"/>
          </p:nvPr>
        </p:nvSpPr>
        <p:spPr>
          <a:xfrm>
            <a:off x="457200" y="2303968"/>
            <a:ext cx="3968496" cy="2382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5725" tIns="34275" rIns="34275" bIns="34275" anchor="t" anchorCtr="0">
            <a:noAutofit/>
          </a:bodyPr>
          <a:lstStyle>
            <a:lvl1pPr marL="457200" lvl="0" indent="-3492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900"/>
              <a:buFont typeface="Arial"/>
              <a:buChar char="•"/>
              <a:defRPr sz="2400"/>
            </a:lvl1pPr>
            <a:lvl2pPr marL="914400" lvl="1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o"/>
              <a:defRPr sz="1800"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111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300"/>
              <a:buChar char="▪"/>
              <a:defRPr sz="1800"/>
            </a:lvl4pPr>
            <a:lvl5pPr marL="2286000" lvl="4" indent="-2984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o"/>
              <a:defRPr sz="1800"/>
            </a:lvl5pPr>
            <a:lvl6pPr marL="2743200" lvl="5" indent="-30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Char char="?"/>
              <a:defRPr/>
            </a:lvl7pPr>
            <a:lvl8pPr marL="3657600" lvl="7" indent="-3175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Char char="?"/>
              <a:defRPr/>
            </a:lvl8pPr>
            <a:lvl9pPr marL="4114800" lvl="8" indent="-3175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Char char="?"/>
              <a:defRPr/>
            </a:lvl9pPr>
          </a:lstStyle>
          <a:p>
            <a:endParaRPr dirty="0"/>
          </a:p>
        </p:txBody>
      </p:sp>
      <p:sp>
        <p:nvSpPr>
          <p:cNvPr id="53" name="Google Shape;53;p50"/>
          <p:cNvSpPr txBox="1">
            <a:spLocks noGrp="1"/>
          </p:cNvSpPr>
          <p:nvPr>
            <p:ph type="body" idx="3"/>
          </p:nvPr>
        </p:nvSpPr>
        <p:spPr>
          <a:xfrm>
            <a:off x="4718306" y="1809512"/>
            <a:ext cx="3962827" cy="43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5725" tIns="34275" rIns="34275" bIns="34275" anchor="ctr" anchorCtr="0">
            <a:noAutofit/>
          </a:bodyPr>
          <a:lstStyle>
            <a:lvl1pPr marL="457200" lvl="0" indent="-228600" algn="l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80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700"/>
              <a:buNone/>
              <a:defRPr sz="1200" b="1"/>
            </a:lvl5pPr>
            <a:lvl6pPr marL="2743200" lvl="5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200"/>
              <a:buNone/>
              <a:defRPr sz="1200" b="1"/>
            </a:lvl9pPr>
          </a:lstStyle>
          <a:p>
            <a:endParaRPr dirty="0"/>
          </a:p>
        </p:txBody>
      </p:sp>
      <p:sp>
        <p:nvSpPr>
          <p:cNvPr id="54" name="Google Shape;54;p50"/>
          <p:cNvSpPr txBox="1">
            <a:spLocks noGrp="1"/>
          </p:cNvSpPr>
          <p:nvPr>
            <p:ph type="body" idx="4"/>
          </p:nvPr>
        </p:nvSpPr>
        <p:spPr>
          <a:xfrm>
            <a:off x="4718447" y="2304444"/>
            <a:ext cx="3975497" cy="2381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5725" tIns="34275" rIns="34275" bIns="34275" anchor="t" anchorCtr="0">
            <a:noAutofit/>
          </a:bodyPr>
          <a:lstStyle>
            <a:lvl1pPr marL="457200" lvl="0" indent="-3492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•"/>
              <a:defRPr sz="2400"/>
            </a:lvl1pPr>
            <a:lvl2pPr marL="914400" lvl="1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o"/>
              <a:defRPr sz="1800"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111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300"/>
              <a:buChar char="▪"/>
              <a:defRPr sz="1800"/>
            </a:lvl4pPr>
            <a:lvl5pPr marL="2286000" lvl="4" indent="-2984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o"/>
              <a:defRPr sz="1800"/>
            </a:lvl5pPr>
            <a:lvl6pPr marL="2743200" lvl="5" indent="-30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Char char="?"/>
              <a:defRPr/>
            </a:lvl7pPr>
            <a:lvl8pPr marL="3657600" lvl="7" indent="-3175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Char char="?"/>
              <a:defRPr/>
            </a:lvl8pPr>
            <a:lvl9pPr marL="4114800" lvl="8" indent="-3175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Char char="?"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 b - Title, subtitle and body text">
  <p:cSld name="5 b - Title, subtitle and body 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51"/>
          <p:cNvSpPr txBox="1">
            <a:spLocks noGrp="1"/>
          </p:cNvSpPr>
          <p:nvPr>
            <p:ph type="title"/>
          </p:nvPr>
        </p:nvSpPr>
        <p:spPr>
          <a:xfrm>
            <a:off x="459367" y="877979"/>
            <a:ext cx="8234246" cy="865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7150" rIns="68575" bIns="34275" anchor="ctr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400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57" name="Google Shape;57;p51"/>
          <p:cNvSpPr txBox="1">
            <a:spLocks noGrp="1"/>
          </p:cNvSpPr>
          <p:nvPr>
            <p:ph type="body" idx="1"/>
          </p:nvPr>
        </p:nvSpPr>
        <p:spPr>
          <a:xfrm>
            <a:off x="465249" y="1809512"/>
            <a:ext cx="8226195" cy="43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5725" tIns="34275" rIns="34275" bIns="34275" anchor="ctr" anchorCtr="0">
            <a:noAutofit/>
          </a:bodyPr>
          <a:lstStyle>
            <a:lvl1pPr marL="457200" lvl="0" indent="-228600" algn="l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80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700"/>
              <a:buNone/>
              <a:defRPr sz="1200" b="1"/>
            </a:lvl5pPr>
            <a:lvl6pPr marL="2743200" lvl="5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200"/>
              <a:buNone/>
              <a:defRPr sz="1200" b="1"/>
            </a:lvl9pPr>
          </a:lstStyle>
          <a:p>
            <a:endParaRPr dirty="0"/>
          </a:p>
        </p:txBody>
      </p:sp>
      <p:sp>
        <p:nvSpPr>
          <p:cNvPr id="58" name="Google Shape;58;p51"/>
          <p:cNvSpPr txBox="1">
            <a:spLocks noGrp="1"/>
          </p:cNvSpPr>
          <p:nvPr>
            <p:ph type="body" idx="2"/>
          </p:nvPr>
        </p:nvSpPr>
        <p:spPr>
          <a:xfrm>
            <a:off x="457199" y="2303968"/>
            <a:ext cx="8234245" cy="2382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5725" tIns="34275" rIns="34275" bIns="34275" anchor="t" anchorCtr="0">
            <a:noAutofit/>
          </a:bodyPr>
          <a:lstStyle>
            <a:lvl1pPr marL="457200" lvl="0" indent="-3492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900"/>
              <a:buFont typeface="Arial"/>
              <a:buChar char="•"/>
              <a:defRPr sz="2400"/>
            </a:lvl1pPr>
            <a:lvl2pPr marL="914400" lvl="1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o"/>
              <a:defRPr sz="1800"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111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300"/>
              <a:buChar char="▪"/>
              <a:defRPr sz="1800"/>
            </a:lvl4pPr>
            <a:lvl5pPr marL="2286000" lvl="4" indent="-2984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o"/>
              <a:defRPr sz="1800"/>
            </a:lvl5pPr>
            <a:lvl6pPr marL="2743200" lvl="5" indent="-30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Char char="?"/>
              <a:defRPr/>
            </a:lvl7pPr>
            <a:lvl8pPr marL="3657600" lvl="7" indent="-3175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Char char="?"/>
              <a:defRPr/>
            </a:lvl8pPr>
            <a:lvl9pPr marL="4114800" lvl="8" indent="-3175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Char char="?"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 - Title and blank space">
  <p:cSld name="6 - Title and blank space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52"/>
          <p:cNvSpPr txBox="1">
            <a:spLocks noGrp="1"/>
          </p:cNvSpPr>
          <p:nvPr>
            <p:ph type="title"/>
          </p:nvPr>
        </p:nvSpPr>
        <p:spPr>
          <a:xfrm>
            <a:off x="459367" y="870755"/>
            <a:ext cx="8234246" cy="885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7150" rIns="68575" bIns="34275" anchor="ctr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400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61" name="Google Shape;61;p52" descr="Place holder for 1 big graphic placed on the center."/>
          <p:cNvSpPr>
            <a:spLocks noGrp="1"/>
          </p:cNvSpPr>
          <p:nvPr>
            <p:ph type="pic" idx="2"/>
          </p:nvPr>
        </p:nvSpPr>
        <p:spPr>
          <a:xfrm>
            <a:off x="457201" y="1901267"/>
            <a:ext cx="8236411" cy="2785033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88900" indent="0">
              <a:buNone/>
              <a:defRPr sz="2400"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6 - Title and blank space for a video">
  <p:cSld name="1_6 - Title and blank space for a video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53"/>
          <p:cNvSpPr txBox="1">
            <a:spLocks noGrp="1"/>
          </p:cNvSpPr>
          <p:nvPr>
            <p:ph type="title"/>
          </p:nvPr>
        </p:nvSpPr>
        <p:spPr>
          <a:xfrm>
            <a:off x="459367" y="870755"/>
            <a:ext cx="8234246" cy="885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7150" rIns="68575" bIns="34275" anchor="ctr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400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64" name="Google Shape;64;p53" descr="Place holder for media, video (1) placed on the center."/>
          <p:cNvSpPr>
            <a:spLocks noGrp="1"/>
          </p:cNvSpPr>
          <p:nvPr>
            <p:ph type="media" idx="2"/>
          </p:nvPr>
        </p:nvSpPr>
        <p:spPr>
          <a:xfrm>
            <a:off x="1797907" y="1800225"/>
            <a:ext cx="5532835" cy="2886075"/>
          </a:xfrm>
          <a:prstGeom prst="rect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05725" tIns="34275" rIns="34275" bIns="342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2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1400"/>
              <a:buFont typeface="Courier New"/>
              <a:buChar char="o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Char char="▪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3399"/>
              </a:buClr>
              <a:buSzPts val="1100"/>
              <a:buFont typeface="Courier New"/>
              <a:buChar char="o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16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1820"/>
              </a:buClr>
              <a:buSzPts val="2100"/>
              <a:buFont typeface="Noto Sans Symbols"/>
              <a:buChar char="🢝"/>
              <a:defRPr sz="21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Char char="🢝"/>
              <a:defRPr sz="11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ts val="1100"/>
              <a:buFont typeface="Noto Sans Symbols"/>
              <a:buChar char="🢝"/>
              <a:defRPr sz="11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6 - Title and blank space for a table">
  <p:cSld name="2_6 - Title and blank space for a table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54"/>
          <p:cNvSpPr txBox="1">
            <a:spLocks noGrp="1"/>
          </p:cNvSpPr>
          <p:nvPr>
            <p:ph type="title"/>
          </p:nvPr>
        </p:nvSpPr>
        <p:spPr>
          <a:xfrm>
            <a:off x="459367" y="870755"/>
            <a:ext cx="8234246" cy="885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7150" rIns="68575" bIns="34275" anchor="ctr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400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6 - Title and blank space for a chart">
  <p:cSld name="3_6 - Title and blank space for a char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55"/>
          <p:cNvSpPr txBox="1">
            <a:spLocks noGrp="1"/>
          </p:cNvSpPr>
          <p:nvPr>
            <p:ph type="title"/>
          </p:nvPr>
        </p:nvSpPr>
        <p:spPr>
          <a:xfrm>
            <a:off x="459367" y="870755"/>
            <a:ext cx="8234246" cy="885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7150" rIns="68575" bIns="34275" anchor="ctr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400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69" name="Google Shape;69;p55" descr="Place holder for a chart placed on the center."/>
          <p:cNvSpPr>
            <a:spLocks noGrp="1"/>
          </p:cNvSpPr>
          <p:nvPr>
            <p:ph type="chart" idx="2"/>
          </p:nvPr>
        </p:nvSpPr>
        <p:spPr>
          <a:xfrm>
            <a:off x="457200" y="1800225"/>
            <a:ext cx="8236744" cy="2886075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05725" tIns="34275" rIns="34275" bIns="342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2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1400"/>
              <a:buFont typeface="Courier New"/>
              <a:buChar char="o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Char char="▪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3399"/>
              </a:buClr>
              <a:buSzPts val="1100"/>
              <a:buFont typeface="Courier New"/>
              <a:buChar char="o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16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1820"/>
              </a:buClr>
              <a:buSzPts val="2100"/>
              <a:buFont typeface="Noto Sans Symbols"/>
              <a:buChar char="🢝"/>
              <a:defRPr sz="21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Char char="🢝"/>
              <a:defRPr sz="11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ts val="1100"/>
              <a:buFont typeface="Noto Sans Symbols"/>
              <a:buChar char="🢝"/>
              <a:defRPr sz="11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1 - Opening slide: Space for logo, title and body text" preserve="1" userDrawn="1">
  <p:cSld name="2_1 - Opening slide: Space for logo, title and body text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42"/>
          <p:cNvSpPr/>
          <p:nvPr/>
        </p:nvSpPr>
        <p:spPr>
          <a:xfrm>
            <a:off x="69121" y="1257313"/>
            <a:ext cx="2203590" cy="3428987"/>
          </a:xfrm>
          <a:prstGeom prst="rect">
            <a:avLst/>
          </a:prstGeom>
          <a:gradFill>
            <a:gsLst>
              <a:gs pos="0">
                <a:srgbClr val="9FE1FF"/>
              </a:gs>
              <a:gs pos="10000">
                <a:srgbClr val="FFFFFF"/>
              </a:gs>
              <a:gs pos="71000">
                <a:srgbClr val="FFFFFF"/>
              </a:gs>
              <a:gs pos="83000">
                <a:srgbClr val="93DEFF"/>
              </a:gs>
              <a:gs pos="100000">
                <a:srgbClr val="FFFFFF"/>
              </a:gs>
            </a:gsLst>
            <a:lin ang="16200000" scaled="0"/>
          </a:gra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wentieth Century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15;p42">
            <a:extLst>
              <a:ext uri="{FF2B5EF4-FFF2-40B4-BE49-F238E27FC236}">
                <a16:creationId xmlns:a16="http://schemas.microsoft.com/office/drawing/2014/main" id="{BFDD5AB2-458F-41E9-3A7F-0A9EBCE4D86C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2560618" y="867486"/>
            <a:ext cx="6144706" cy="932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900" rIns="68575" bIns="34275" anchor="ctr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2700"/>
              <a:buFont typeface="Calibri"/>
              <a:buNone/>
              <a:defRPr sz="3600">
                <a:solidFill>
                  <a:srgbClr val="10182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4" name="Google Shape;51;p50">
            <a:extLst>
              <a:ext uri="{FF2B5EF4-FFF2-40B4-BE49-F238E27FC236}">
                <a16:creationId xmlns:a16="http://schemas.microsoft.com/office/drawing/2014/main" id="{5876841B-94E8-678E-E04A-A6DDDA641194}"/>
              </a:ext>
            </a:extLst>
          </p:cNvPr>
          <p:cNvSpPr txBox="1">
            <a:spLocks noGrp="1"/>
          </p:cNvSpPr>
          <p:nvPr>
            <p:ph type="body" idx="10"/>
          </p:nvPr>
        </p:nvSpPr>
        <p:spPr>
          <a:xfrm>
            <a:off x="2560427" y="1800225"/>
            <a:ext cx="6144706" cy="1316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5725" tIns="34275" rIns="34275" bIns="34275" anchor="ctr" anchorCtr="0">
            <a:noAutofit/>
          </a:bodyPr>
          <a:lstStyle>
            <a:lvl1pPr marL="2286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3200" b="1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80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700"/>
              <a:buNone/>
              <a:defRPr sz="1200" b="1"/>
            </a:lvl5pPr>
            <a:lvl6pPr marL="2743200" lvl="5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200"/>
              <a:buNone/>
              <a:defRPr sz="1200" b="1"/>
            </a:lvl9pPr>
          </a:lstStyle>
          <a:p>
            <a:endParaRPr dirty="0"/>
          </a:p>
        </p:txBody>
      </p:sp>
      <p:sp>
        <p:nvSpPr>
          <p:cNvPr id="6" name="Google Shape;18;p42" descr="Picture 1">
            <a:extLst>
              <a:ext uri="{FF2B5EF4-FFF2-40B4-BE49-F238E27FC236}">
                <a16:creationId xmlns:a16="http://schemas.microsoft.com/office/drawing/2014/main" id="{E819CBF5-D892-3201-7674-C90130A03008}"/>
              </a:ext>
            </a:extLst>
          </p:cNvPr>
          <p:cNvSpPr>
            <a:spLocks noGrp="1"/>
          </p:cNvSpPr>
          <p:nvPr>
            <p:ph type="pic" idx="3"/>
          </p:nvPr>
        </p:nvSpPr>
        <p:spPr>
          <a:xfrm>
            <a:off x="133336" y="867486"/>
            <a:ext cx="2139566" cy="10997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88900" indent="0">
              <a:buNone/>
              <a:defRPr sz="2400"/>
            </a:lvl1pPr>
          </a:lstStyle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40D44CC-1C3B-BF42-AE7E-7537ADBB49D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560638" y="3171825"/>
            <a:ext cx="6126162" cy="1317625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Google Shape;17;p42">
            <a:extLst>
              <a:ext uri="{FF2B5EF4-FFF2-40B4-BE49-F238E27FC236}">
                <a16:creationId xmlns:a16="http://schemas.microsoft.com/office/drawing/2014/main" id="{77A71DDB-BE85-3135-82F6-080BB5E96B82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9056" y="2168934"/>
            <a:ext cx="2203847" cy="1900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5725" tIns="34275" rIns="34275" bIns="34275" anchor="t" anchorCtr="0">
            <a:noAutofit/>
          </a:bodyPr>
          <a:lstStyle>
            <a:lvl1pPr marL="22860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 panose="020B0604020202020204" pitchFamily="34" charset="0"/>
              <a:buNone/>
              <a:defRPr sz="1800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800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300"/>
              <a:buNone/>
              <a:defRPr sz="1800"/>
            </a:lvl4pPr>
            <a:lvl5pPr marL="2286000" lvl="4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None/>
              <a:defRPr sz="1800"/>
            </a:lvl5pPr>
            <a:lvl6pPr marL="2743200" lvl="5" indent="-30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Char char="?"/>
              <a:defRPr/>
            </a:lvl7pPr>
            <a:lvl8pPr marL="3657600" lvl="7" indent="-3175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Char char="?"/>
              <a:defRPr/>
            </a:lvl8pPr>
            <a:lvl9pPr marL="4114800" lvl="8" indent="-3175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Char char="?"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082997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8">
          <p15:clr>
            <a:srgbClr val="FBAE40"/>
          </p15:clr>
        </p15:guide>
        <p15:guide id="2" pos="2955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 - Closing slide: space for logo at top, title and body text centered">
  <p:cSld name="7 - Closing slide: space for logo at top, title and body text centered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3"/>
          <p:cNvSpPr txBox="1">
            <a:spLocks noGrp="1"/>
          </p:cNvSpPr>
          <p:nvPr>
            <p:ph type="ctrTitle"/>
          </p:nvPr>
        </p:nvSpPr>
        <p:spPr>
          <a:xfrm>
            <a:off x="455151" y="1804744"/>
            <a:ext cx="8250174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7150" rIns="68575" bIns="3427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2700"/>
              <a:buFont typeface="Calibri"/>
              <a:buNone/>
              <a:defRPr sz="3600">
                <a:solidFill>
                  <a:srgbClr val="10182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21" name="Google Shape;21;p43"/>
          <p:cNvSpPr txBox="1">
            <a:spLocks noGrp="1"/>
          </p:cNvSpPr>
          <p:nvPr>
            <p:ph type="body" idx="1"/>
          </p:nvPr>
        </p:nvSpPr>
        <p:spPr>
          <a:xfrm>
            <a:off x="454819" y="2561830"/>
            <a:ext cx="8251031" cy="2124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5725" tIns="34275" rIns="34275" bIns="34275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1pPr>
            <a:lvl2pPr marL="914400" lvl="1" indent="-2984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100"/>
              <a:buChar char="o"/>
              <a:defRPr/>
            </a:lvl2pPr>
            <a:lvl3pPr marL="1371600" lvl="2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2857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900"/>
              <a:buChar char="▪"/>
              <a:defRPr/>
            </a:lvl4pPr>
            <a:lvl5pPr marL="2286000" lvl="4" indent="-279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800"/>
              <a:buChar char="o"/>
              <a:defRPr/>
            </a:lvl5pPr>
            <a:lvl6pPr marL="2743200" lvl="5" indent="-30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Char char="?"/>
              <a:defRPr/>
            </a:lvl7pPr>
            <a:lvl8pPr marL="3657600" lvl="7" indent="-3175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Char char="?"/>
              <a:defRPr/>
            </a:lvl8pPr>
            <a:lvl9pPr marL="4114800" lvl="8" indent="-3175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Char char="?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- Title and body text">
  <p:cSld name="2 - Title and body tex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4"/>
          <p:cNvSpPr txBox="1">
            <a:spLocks noGrp="1"/>
          </p:cNvSpPr>
          <p:nvPr>
            <p:ph type="title"/>
          </p:nvPr>
        </p:nvSpPr>
        <p:spPr>
          <a:xfrm>
            <a:off x="459367" y="877979"/>
            <a:ext cx="8234246" cy="865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7150" rIns="68575" bIns="34275" anchor="ctr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400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24" name="Google Shape;24;p44"/>
          <p:cNvSpPr txBox="1">
            <a:spLocks noGrp="1"/>
          </p:cNvSpPr>
          <p:nvPr>
            <p:ph type="body" idx="1"/>
          </p:nvPr>
        </p:nvSpPr>
        <p:spPr>
          <a:xfrm>
            <a:off x="459366" y="1816174"/>
            <a:ext cx="8234246" cy="2927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5725" tIns="34275" rIns="34275" bIns="34275" anchor="t" anchorCtr="0">
            <a:noAutofit/>
          </a:bodyPr>
          <a:lstStyle>
            <a:lvl1pPr marL="457200" lvl="0" indent="-3492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Arial"/>
              <a:buChar char="•"/>
              <a:defRPr sz="2400"/>
            </a:lvl1pPr>
            <a:lvl2pPr marL="914400" lvl="1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1400"/>
              <a:buFont typeface="Courier New"/>
              <a:buChar char="o"/>
              <a:defRPr sz="1800"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1689"/>
              </a:buClr>
              <a:buSzPts val="1800"/>
              <a:buFont typeface="Arial"/>
              <a:buChar char="•"/>
              <a:defRPr sz="1800"/>
            </a:lvl3pPr>
            <a:lvl4pPr marL="1828800" lvl="3" indent="-3111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300"/>
              <a:buChar char="▪"/>
              <a:defRPr sz="1800"/>
            </a:lvl4pPr>
            <a:lvl5pPr marL="2286000" lvl="4" indent="-2984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3399"/>
              </a:buClr>
              <a:buSzPts val="1100"/>
              <a:buFont typeface="Courier New"/>
              <a:buChar char="o"/>
              <a:defRPr sz="1800"/>
            </a:lvl5pPr>
            <a:lvl6pPr marL="2743200" lvl="5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1600"/>
              <a:buFont typeface="Arial"/>
              <a:buChar char="•"/>
              <a:defRPr sz="1800"/>
            </a:lvl6pPr>
            <a:lvl7pPr marL="3200400" lvl="6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Char char="?"/>
              <a:defRPr/>
            </a:lvl7pPr>
            <a:lvl8pPr marL="3657600" lvl="7" indent="-3175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Char char="?"/>
              <a:defRPr/>
            </a:lvl8pPr>
            <a:lvl9pPr marL="4114800" lvl="8" indent="-3175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Char char="?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b - Title, body text (bigger), space for 2 graphics on the right side ">
  <p:cSld name="3 b - Title, body text (bigger), space for 2 graphics on the right side 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5"/>
          <p:cNvSpPr txBox="1">
            <a:spLocks noGrp="1"/>
          </p:cNvSpPr>
          <p:nvPr>
            <p:ph type="title"/>
          </p:nvPr>
        </p:nvSpPr>
        <p:spPr>
          <a:xfrm>
            <a:off x="459367" y="878730"/>
            <a:ext cx="8234246" cy="869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7150" rIns="68575" bIns="34275" anchor="ctr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400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27" name="Google Shape;27;p45"/>
          <p:cNvSpPr txBox="1">
            <a:spLocks noGrp="1"/>
          </p:cNvSpPr>
          <p:nvPr>
            <p:ph type="body" idx="1"/>
          </p:nvPr>
        </p:nvSpPr>
        <p:spPr>
          <a:xfrm>
            <a:off x="462731" y="1816817"/>
            <a:ext cx="6421395" cy="2869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5725" tIns="34275" rIns="34275" bIns="34275" anchor="t" anchorCtr="0">
            <a:noAutofit/>
          </a:bodyPr>
          <a:lstStyle>
            <a:lvl1pPr marL="457200" lvl="0" indent="-3492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Arial"/>
              <a:buChar char="•"/>
              <a:defRPr sz="2400"/>
            </a:lvl1pPr>
            <a:lvl2pPr marL="914400" lvl="1" indent="-2984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100"/>
              <a:buChar char="o"/>
              <a:defRPr/>
            </a:lvl2pPr>
            <a:lvl3pPr marL="1371600" lvl="2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2857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900"/>
              <a:buChar char="▪"/>
              <a:defRPr/>
            </a:lvl4pPr>
            <a:lvl5pPr marL="2286000" lvl="4" indent="-279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800"/>
              <a:buChar char="o"/>
              <a:defRPr/>
            </a:lvl5pPr>
            <a:lvl6pPr marL="2743200" lvl="5" indent="-30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Char char="?"/>
              <a:defRPr/>
            </a:lvl7pPr>
            <a:lvl8pPr marL="3657600" lvl="7" indent="-3175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Char char="?"/>
              <a:defRPr/>
            </a:lvl8pPr>
            <a:lvl9pPr marL="4114800" lvl="8" indent="-3175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Char char="?"/>
              <a:defRPr/>
            </a:lvl9pPr>
          </a:lstStyle>
          <a:p>
            <a:endParaRPr dirty="0"/>
          </a:p>
        </p:txBody>
      </p:sp>
      <p:sp>
        <p:nvSpPr>
          <p:cNvPr id="28" name="Google Shape;28;p45" descr="Place holder 1 for 1 small graphic placed on the right side of the content box, Place holder for graphic placed on the right side of the content box, column 1, row 1."/>
          <p:cNvSpPr>
            <a:spLocks noGrp="1"/>
          </p:cNvSpPr>
          <p:nvPr>
            <p:ph type="pic" idx="2"/>
          </p:nvPr>
        </p:nvSpPr>
        <p:spPr>
          <a:xfrm>
            <a:off x="7374508" y="1901267"/>
            <a:ext cx="1293114" cy="865096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88900" indent="0">
              <a:buNone/>
              <a:defRPr sz="2400"/>
            </a:lvl1pPr>
          </a:lstStyle>
          <a:p>
            <a:endParaRPr lang="en-US" dirty="0"/>
          </a:p>
        </p:txBody>
      </p:sp>
      <p:sp>
        <p:nvSpPr>
          <p:cNvPr id="29" name="Google Shape;29;p45" descr="Place holder 2 for 1 small graphic placed on the right side of the content box, column 1, row 2."/>
          <p:cNvSpPr>
            <a:spLocks noGrp="1"/>
          </p:cNvSpPr>
          <p:nvPr>
            <p:ph type="pic" idx="3"/>
          </p:nvPr>
        </p:nvSpPr>
        <p:spPr>
          <a:xfrm>
            <a:off x="7388155" y="2908482"/>
            <a:ext cx="1293114" cy="865096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88900" indent="0">
              <a:buNone/>
              <a:defRPr sz="2400"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- Title, body text, space for graphics on the right side ">
  <p:cSld name="3 - Title, body text, space for graphics on the right side 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6"/>
          <p:cNvSpPr txBox="1">
            <a:spLocks noGrp="1"/>
          </p:cNvSpPr>
          <p:nvPr>
            <p:ph type="title"/>
          </p:nvPr>
        </p:nvSpPr>
        <p:spPr>
          <a:xfrm>
            <a:off x="459367" y="877979"/>
            <a:ext cx="8234246" cy="865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7150" rIns="68575" bIns="34275" anchor="ctr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400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32" name="Google Shape;32;p46"/>
          <p:cNvSpPr txBox="1">
            <a:spLocks noGrp="1"/>
          </p:cNvSpPr>
          <p:nvPr>
            <p:ph type="body" idx="1"/>
          </p:nvPr>
        </p:nvSpPr>
        <p:spPr>
          <a:xfrm>
            <a:off x="462731" y="1816817"/>
            <a:ext cx="4114800" cy="2869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5725" tIns="34275" rIns="34275" bIns="34275" anchor="t" anchorCtr="0">
            <a:noAutofit/>
          </a:bodyPr>
          <a:lstStyle>
            <a:lvl1pPr marL="457200" lvl="0" indent="-3492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Arial"/>
              <a:buChar char="•"/>
              <a:defRPr sz="2400"/>
            </a:lvl1pPr>
            <a:lvl2pPr marL="914400" lvl="1" indent="-2984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100"/>
              <a:buChar char="o"/>
              <a:defRPr/>
            </a:lvl2pPr>
            <a:lvl3pPr marL="1371600" lvl="2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2857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900"/>
              <a:buChar char="▪"/>
              <a:defRPr/>
            </a:lvl4pPr>
            <a:lvl5pPr marL="2286000" lvl="4" indent="-279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800"/>
              <a:buChar char="o"/>
              <a:defRPr/>
            </a:lvl5pPr>
            <a:lvl6pPr marL="2743200" lvl="5" indent="-30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Char char="?"/>
              <a:defRPr/>
            </a:lvl7pPr>
            <a:lvl8pPr marL="3657600" lvl="7" indent="-3175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Char char="?"/>
              <a:defRPr/>
            </a:lvl8pPr>
            <a:lvl9pPr marL="4114800" lvl="8" indent="-3175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Char char="?"/>
              <a:defRPr/>
            </a:lvl9pPr>
          </a:lstStyle>
          <a:p>
            <a:endParaRPr dirty="0"/>
          </a:p>
        </p:txBody>
      </p:sp>
      <p:sp>
        <p:nvSpPr>
          <p:cNvPr id="33" name="Google Shape;33;p46" descr="Place holder for graphic placed on the right side of the content box."/>
          <p:cNvSpPr>
            <a:spLocks noGrp="1"/>
          </p:cNvSpPr>
          <p:nvPr>
            <p:ph type="pic" idx="2"/>
          </p:nvPr>
        </p:nvSpPr>
        <p:spPr>
          <a:xfrm>
            <a:off x="5426923" y="1925511"/>
            <a:ext cx="3266689" cy="2056728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88900" indent="0">
              <a:buNone/>
              <a:defRPr sz="2400"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3 - Title, body text, space for graphics on the right side ">
  <p:cSld name="1_3 - Title, body text, space for graphics on the right side 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7"/>
          <p:cNvSpPr txBox="1">
            <a:spLocks noGrp="1"/>
          </p:cNvSpPr>
          <p:nvPr>
            <p:ph type="title"/>
          </p:nvPr>
        </p:nvSpPr>
        <p:spPr>
          <a:xfrm>
            <a:off x="459367" y="877979"/>
            <a:ext cx="8234246" cy="865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7150" rIns="68575" bIns="34275" anchor="ctr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400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36" name="Google Shape;36;p47"/>
          <p:cNvSpPr txBox="1">
            <a:spLocks noGrp="1"/>
          </p:cNvSpPr>
          <p:nvPr>
            <p:ph type="body" idx="1"/>
          </p:nvPr>
        </p:nvSpPr>
        <p:spPr>
          <a:xfrm>
            <a:off x="462731" y="1816817"/>
            <a:ext cx="4114800" cy="2869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5725" tIns="34275" rIns="34275" bIns="34275" anchor="t" anchorCtr="0">
            <a:noAutofit/>
          </a:bodyPr>
          <a:lstStyle>
            <a:lvl1pPr marL="457200" lvl="0" indent="-3492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Arial"/>
              <a:buChar char="•"/>
              <a:defRPr sz="2400"/>
            </a:lvl1pPr>
            <a:lvl2pPr marL="914400" lvl="1" indent="-2984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100"/>
              <a:buChar char="o"/>
              <a:defRPr/>
            </a:lvl2pPr>
            <a:lvl3pPr marL="1371600" lvl="2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2857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900"/>
              <a:buChar char="▪"/>
              <a:defRPr/>
            </a:lvl4pPr>
            <a:lvl5pPr marL="2286000" lvl="4" indent="-279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800"/>
              <a:buChar char="o"/>
              <a:defRPr/>
            </a:lvl5pPr>
            <a:lvl6pPr marL="2743200" lvl="5" indent="-30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Char char="?"/>
              <a:defRPr/>
            </a:lvl7pPr>
            <a:lvl8pPr marL="3657600" lvl="7" indent="-3175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Char char="?"/>
              <a:defRPr/>
            </a:lvl8pPr>
            <a:lvl9pPr marL="4114800" lvl="8" indent="-3175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Char char="?"/>
              <a:defRPr/>
            </a:lvl9pPr>
          </a:lstStyle>
          <a:p>
            <a:endParaRPr dirty="0"/>
          </a:p>
        </p:txBody>
      </p:sp>
      <p:sp>
        <p:nvSpPr>
          <p:cNvPr id="37" name="Google Shape;37;p47" descr="Place holder 1 for 1 small graphic placed on the right side of the content box, column 1."/>
          <p:cNvSpPr>
            <a:spLocks noGrp="1"/>
          </p:cNvSpPr>
          <p:nvPr>
            <p:ph type="pic" idx="2"/>
          </p:nvPr>
        </p:nvSpPr>
        <p:spPr>
          <a:xfrm>
            <a:off x="5271447" y="1901267"/>
            <a:ext cx="1293114" cy="865096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88900" indent="0">
              <a:buNone/>
              <a:defRPr sz="2400"/>
            </a:lvl1pPr>
          </a:lstStyle>
          <a:p>
            <a:endParaRPr lang="en-US" dirty="0"/>
          </a:p>
        </p:txBody>
      </p:sp>
      <p:sp>
        <p:nvSpPr>
          <p:cNvPr id="38" name="Google Shape;38;p47" descr="Place holder for graphic placed on the right side of the content box, column 2"/>
          <p:cNvSpPr>
            <a:spLocks noGrp="1"/>
          </p:cNvSpPr>
          <p:nvPr>
            <p:ph type="pic" idx="3"/>
          </p:nvPr>
        </p:nvSpPr>
        <p:spPr>
          <a:xfrm>
            <a:off x="7054186" y="1911503"/>
            <a:ext cx="1293114" cy="865096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88900" indent="0">
              <a:buNone/>
              <a:defRPr sz="2400"/>
            </a:lvl1pPr>
          </a:lstStyle>
          <a:p>
            <a:endParaRPr lang="en-US" dirty="0"/>
          </a:p>
        </p:txBody>
      </p:sp>
      <p:sp>
        <p:nvSpPr>
          <p:cNvPr id="39" name="Google Shape;39;p47" descr="Place holder 2 for 1 small graphic placed on the right side of the content box, column 1."/>
          <p:cNvSpPr>
            <a:spLocks noGrp="1"/>
          </p:cNvSpPr>
          <p:nvPr>
            <p:ph type="pic" idx="4"/>
          </p:nvPr>
        </p:nvSpPr>
        <p:spPr>
          <a:xfrm>
            <a:off x="5285094" y="2908482"/>
            <a:ext cx="1293114" cy="865096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88900" indent="0">
              <a:buNone/>
              <a:defRPr sz="2400"/>
            </a:lvl1pPr>
          </a:lstStyle>
          <a:p>
            <a:endParaRPr lang="en-US" dirty="0"/>
          </a:p>
        </p:txBody>
      </p:sp>
      <p:sp>
        <p:nvSpPr>
          <p:cNvPr id="40" name="Google Shape;40;p47" descr="Place holder 4 for 1 small graphic placed on the right side of the content box, Place holder for graphic placed on the right side of the content box, column 2."/>
          <p:cNvSpPr>
            <a:spLocks noGrp="1"/>
          </p:cNvSpPr>
          <p:nvPr>
            <p:ph type="pic" idx="5"/>
          </p:nvPr>
        </p:nvSpPr>
        <p:spPr>
          <a:xfrm>
            <a:off x="7057159" y="2905042"/>
            <a:ext cx="1293114" cy="865096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88900" indent="0">
              <a:buNone/>
              <a:defRPr sz="2400"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3 - Title, body text, space for graphics on the right side " preserve="1" userDrawn="1">
  <p:cSld name="2_3 - Title, body text smaller, 2 space for bigger graphics on the right side 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7"/>
          <p:cNvSpPr txBox="1">
            <a:spLocks noGrp="1"/>
          </p:cNvSpPr>
          <p:nvPr>
            <p:ph type="title"/>
          </p:nvPr>
        </p:nvSpPr>
        <p:spPr>
          <a:xfrm>
            <a:off x="459367" y="877979"/>
            <a:ext cx="8234246" cy="865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7150" rIns="68575" bIns="3427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400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36" name="Google Shape;36;p47"/>
          <p:cNvSpPr txBox="1">
            <a:spLocks noGrp="1"/>
          </p:cNvSpPr>
          <p:nvPr>
            <p:ph type="body" idx="1"/>
          </p:nvPr>
        </p:nvSpPr>
        <p:spPr>
          <a:xfrm>
            <a:off x="462731" y="1816817"/>
            <a:ext cx="4109269" cy="2869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5725" tIns="34275" rIns="34275" bIns="34275" anchor="t" anchorCtr="0">
            <a:noAutofit/>
          </a:bodyPr>
          <a:lstStyle>
            <a:lvl1pPr marL="457200" lvl="0" indent="-3492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Arial"/>
              <a:buChar char="•"/>
              <a:defRPr sz="2400"/>
            </a:lvl1pPr>
            <a:lvl2pPr marL="914400" lvl="1" indent="-2984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100"/>
              <a:buChar char="o"/>
              <a:defRPr/>
            </a:lvl2pPr>
            <a:lvl3pPr marL="1371600" lvl="2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2857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900"/>
              <a:buChar char="▪"/>
              <a:defRPr/>
            </a:lvl4pPr>
            <a:lvl5pPr marL="2286000" lvl="4" indent="-279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800"/>
              <a:buChar char="o"/>
              <a:defRPr/>
            </a:lvl5pPr>
            <a:lvl6pPr marL="2743200" lvl="5" indent="-30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Char char="?"/>
              <a:defRPr/>
            </a:lvl7pPr>
            <a:lvl8pPr marL="3657600" lvl="7" indent="-3175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Char char="?"/>
              <a:defRPr/>
            </a:lvl8pPr>
            <a:lvl9pPr marL="4114800" lvl="8" indent="-3175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Char char="?"/>
              <a:defRPr/>
            </a:lvl9pPr>
          </a:lstStyle>
          <a:p>
            <a:endParaRPr dirty="0"/>
          </a:p>
        </p:txBody>
      </p:sp>
      <p:sp>
        <p:nvSpPr>
          <p:cNvPr id="37" name="Google Shape;37;p47" descr="Place holder 1 for 1 small graphic placed on the right side of the content box, column 1."/>
          <p:cNvSpPr>
            <a:spLocks noGrp="1"/>
          </p:cNvSpPr>
          <p:nvPr>
            <p:ph type="pic" idx="2"/>
          </p:nvPr>
        </p:nvSpPr>
        <p:spPr>
          <a:xfrm>
            <a:off x="5974085" y="1857906"/>
            <a:ext cx="2011678" cy="1345817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88900" indent="0">
              <a:buNone/>
              <a:defRPr sz="2400"/>
            </a:lvl1pPr>
          </a:lstStyle>
          <a:p>
            <a:endParaRPr lang="en-US" dirty="0"/>
          </a:p>
        </p:txBody>
      </p:sp>
      <p:sp>
        <p:nvSpPr>
          <p:cNvPr id="39" name="Google Shape;39;p47" descr="Place holder 2 for 1 small graphic placed on the right side of the content box, column 1."/>
          <p:cNvSpPr>
            <a:spLocks noGrp="1"/>
          </p:cNvSpPr>
          <p:nvPr>
            <p:ph type="pic" idx="4"/>
          </p:nvPr>
        </p:nvSpPr>
        <p:spPr>
          <a:xfrm>
            <a:off x="5991504" y="3329939"/>
            <a:ext cx="2011678" cy="1345817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88900" indent="0">
              <a:buNone/>
              <a:defRPr sz="2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907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b - Title, space for logo at the top and body text">
  <p:cSld name="2 b - Title, space for logo at the top and body 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48"/>
          <p:cNvSpPr txBox="1">
            <a:spLocks noGrp="1"/>
          </p:cNvSpPr>
          <p:nvPr>
            <p:ph type="title"/>
          </p:nvPr>
        </p:nvSpPr>
        <p:spPr>
          <a:xfrm>
            <a:off x="459367" y="877979"/>
            <a:ext cx="5917467" cy="865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7150" rIns="68575" bIns="34275" anchor="ctr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400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43" name="Google Shape;43;p48"/>
          <p:cNvSpPr txBox="1">
            <a:spLocks noGrp="1"/>
          </p:cNvSpPr>
          <p:nvPr>
            <p:ph type="body" idx="1"/>
          </p:nvPr>
        </p:nvSpPr>
        <p:spPr>
          <a:xfrm>
            <a:off x="459366" y="1816174"/>
            <a:ext cx="8234246" cy="2870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5725" tIns="34275" rIns="34275" bIns="34275" anchor="t" anchorCtr="0">
            <a:noAutofit/>
          </a:bodyPr>
          <a:lstStyle>
            <a:lvl1pPr marL="457200" lvl="0" indent="-3492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Arial"/>
              <a:buChar char="•"/>
              <a:defRPr sz="2400"/>
            </a:lvl1pPr>
            <a:lvl2pPr marL="914400" lvl="1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1400"/>
              <a:buFont typeface="Courier New"/>
              <a:buChar char="o"/>
              <a:defRPr sz="1800"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1689"/>
              </a:buClr>
              <a:buSzPts val="1800"/>
              <a:buFont typeface="Arial"/>
              <a:buChar char="•"/>
              <a:defRPr sz="1800"/>
            </a:lvl3pPr>
            <a:lvl4pPr marL="1828800" lvl="3" indent="-3111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300"/>
              <a:buChar char="▪"/>
              <a:defRPr sz="1800"/>
            </a:lvl4pPr>
            <a:lvl5pPr marL="2286000" lvl="4" indent="-2984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3399"/>
              </a:buClr>
              <a:buSzPts val="1100"/>
              <a:buFont typeface="Courier New"/>
              <a:buChar char="o"/>
              <a:defRPr sz="1800"/>
            </a:lvl5pPr>
            <a:lvl6pPr marL="2743200" lvl="5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1600"/>
              <a:buFont typeface="Arial"/>
              <a:buChar char="•"/>
              <a:defRPr sz="1800"/>
            </a:lvl6pPr>
            <a:lvl7pPr marL="3200400" lvl="6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Char char="?"/>
              <a:defRPr/>
            </a:lvl7pPr>
            <a:lvl8pPr marL="3657600" lvl="7" indent="-3175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Char char="?"/>
              <a:defRPr/>
            </a:lvl8pPr>
            <a:lvl9pPr marL="4114800" lvl="8" indent="-3175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Char char="?"/>
              <a:defRPr/>
            </a:lvl9pPr>
          </a:lstStyle>
          <a:p>
            <a:endParaRPr dirty="0"/>
          </a:p>
        </p:txBody>
      </p:sp>
      <p:sp>
        <p:nvSpPr>
          <p:cNvPr id="44" name="Google Shape;44;p48" descr="Place holder for small graphic placed at the top-right of the title."/>
          <p:cNvSpPr>
            <a:spLocks noGrp="1"/>
          </p:cNvSpPr>
          <p:nvPr>
            <p:ph type="pic" idx="2"/>
          </p:nvPr>
        </p:nvSpPr>
        <p:spPr>
          <a:xfrm>
            <a:off x="7121574" y="876300"/>
            <a:ext cx="1571625" cy="865585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88900" indent="0">
              <a:buNone/>
              <a:defRPr sz="2400"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1"/>
          <p:cNvSpPr txBox="1">
            <a:spLocks noGrp="1"/>
          </p:cNvSpPr>
          <p:nvPr>
            <p:ph type="title"/>
          </p:nvPr>
        </p:nvSpPr>
        <p:spPr>
          <a:xfrm>
            <a:off x="459712" y="881104"/>
            <a:ext cx="8229600" cy="857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7150" rIns="68575" bIns="34275" anchor="ctr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2700"/>
              <a:buFont typeface="Calibri"/>
              <a:buNone/>
              <a:defRPr sz="2700" b="1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7" name="Google Shape;7;p41"/>
          <p:cNvSpPr txBox="1">
            <a:spLocks noGrp="1"/>
          </p:cNvSpPr>
          <p:nvPr>
            <p:ph type="body" idx="1"/>
          </p:nvPr>
        </p:nvSpPr>
        <p:spPr>
          <a:xfrm>
            <a:off x="459712" y="1817370"/>
            <a:ext cx="8229599" cy="2868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5725" tIns="34275" rIns="34275" bIns="34275" anchor="t" anchorCtr="0">
            <a:noAutofit/>
          </a:bodyPr>
          <a:lstStyle>
            <a:lvl1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2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1400"/>
              <a:buFont typeface="Courier New"/>
              <a:buChar char="o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38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Char char="▪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3399"/>
              </a:buClr>
              <a:buSzPts val="1100"/>
              <a:buFont typeface="Courier New"/>
              <a:buChar char="o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16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619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1820"/>
              </a:buClr>
              <a:buSzPts val="2100"/>
              <a:buFont typeface="Noto Sans Symbols"/>
              <a:buChar char="🢝"/>
              <a:defRPr sz="21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3657600" marR="0" lvl="7" indent="-298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Char char="🢝"/>
              <a:defRPr sz="11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4114800" marR="0" lvl="8" indent="-29845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ts val="1100"/>
              <a:buFont typeface="Noto Sans Symbols"/>
              <a:buChar char="🢝"/>
              <a:defRPr sz="11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 dirty="0"/>
          </a:p>
        </p:txBody>
      </p:sp>
      <p:sp>
        <p:nvSpPr>
          <p:cNvPr id="8" name="Google Shape;8;p41" hidden="1"/>
          <p:cNvSpPr/>
          <p:nvPr/>
        </p:nvSpPr>
        <p:spPr>
          <a:xfrm flipH="1">
            <a:off x="9214733" y="2793"/>
            <a:ext cx="575063" cy="85039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2CC"/>
          </a:solidFill>
          <a:ln w="1587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9;p41" hidden="1"/>
          <p:cNvSpPr/>
          <p:nvPr/>
        </p:nvSpPr>
        <p:spPr>
          <a:xfrm>
            <a:off x="-642655" y="-700"/>
            <a:ext cx="575063" cy="85039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2CC"/>
          </a:solidFill>
          <a:ln w="1587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0;p41"/>
          <p:cNvSpPr txBox="1"/>
          <p:nvPr/>
        </p:nvSpPr>
        <p:spPr>
          <a:xfrm>
            <a:off x="8661508" y="4896654"/>
            <a:ext cx="454689" cy="230833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41"/>
          <p:cNvSpPr/>
          <p:nvPr/>
        </p:nvSpPr>
        <p:spPr>
          <a:xfrm>
            <a:off x="-22744" y="973511"/>
            <a:ext cx="94297" cy="826714"/>
          </a:xfrm>
          <a:prstGeom prst="rect">
            <a:avLst/>
          </a:prstGeom>
          <a:solidFill>
            <a:srgbClr val="5DCDFF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wentieth Century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41"/>
          <p:cNvSpPr/>
          <p:nvPr/>
        </p:nvSpPr>
        <p:spPr>
          <a:xfrm>
            <a:off x="-22744" y="1794679"/>
            <a:ext cx="94297" cy="2891620"/>
          </a:xfrm>
          <a:prstGeom prst="rect">
            <a:avLst/>
          </a:prstGeom>
          <a:solidFill>
            <a:srgbClr val="0083BF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wentieth Century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63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6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40">
          <p15:clr>
            <a:srgbClr val="F26B43"/>
          </p15:clr>
        </p15:guide>
        <p15:guide id="2" pos="414">
          <p15:clr>
            <a:srgbClr val="F26B43"/>
          </p15:clr>
        </p15:guide>
        <p15:guide id="3" orient="horz">
          <p15:clr>
            <a:srgbClr val="F26B43"/>
          </p15:clr>
        </p15:guide>
        <p15:guide id="4" orient="horz" pos="3240">
          <p15:clr>
            <a:srgbClr val="F26B43"/>
          </p15:clr>
        </p15:guide>
        <p15:guide id="5" orient="horz" pos="2952">
          <p15:clr>
            <a:srgbClr val="F26B43"/>
          </p15:clr>
        </p15:guide>
        <p15:guide id="6" orient="horz" pos="1098">
          <p15:clr>
            <a:srgbClr val="F26B43"/>
          </p15:clr>
        </p15:guide>
        <p15:guide id="7" orient="horz" pos="1134">
          <p15:clr>
            <a:srgbClr val="F26B43"/>
          </p15:clr>
        </p15:guide>
        <p15:guide id="8" pos="288">
          <p15:clr>
            <a:srgbClr val="F26B43"/>
          </p15:clr>
        </p15:guide>
        <p15:guide id="9" pos="2880">
          <p15:clr>
            <a:srgbClr val="F26B43"/>
          </p15:clr>
        </p15:guide>
        <p15:guide id="10" pos="547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mailto:cacoleman@rochesterschools.org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png"/><Relationship Id="rId4" Type="http://schemas.openxmlformats.org/officeDocument/2006/relationships/hyperlink" Target="mailto:pomoen@rochesterschools.org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FD35B41-ACB5-045E-88CF-6BB7570661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Cooking in the Classroom:</a:t>
            </a:r>
          </a:p>
        </p:txBody>
      </p:sp>
      <p:pic>
        <p:nvPicPr>
          <p:cNvPr id="121" name="Google Shape;121;p1" descr="Charting the Cs logo with black and blue text"/>
          <p:cNvPicPr preferRelativeResize="0">
            <a:picLocks noGrp="1"/>
          </p:cNvPicPr>
          <p:nvPr>
            <p:ph type="pic" idx="3"/>
          </p:nvPr>
        </p:nvPicPr>
        <p:blipFill rotWithShape="1">
          <a:blip r:embed="rId3"/>
          <a:stretch/>
        </p:blipFill>
        <p:spPr>
          <a:xfrm>
            <a:off x="69056" y="928582"/>
            <a:ext cx="2294154" cy="521785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0AEE16-0D3E-B949-67D6-19673414A402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69056" y="2168934"/>
            <a:ext cx="2203847" cy="190089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Charting the Cs Conference 2025:</a:t>
            </a:r>
          </a:p>
          <a:p>
            <a:pPr marL="0" indent="0">
              <a:buNone/>
            </a:pPr>
            <a:r>
              <a:rPr lang="en-US" dirty="0"/>
              <a:t>To Literacy and Beyond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dirty="0"/>
              <a:t>Cooperation Communication Collaboration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D949109F-ED58-601B-A29B-21B8BE12604B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pPr marL="0" indent="0"/>
            <a:r>
              <a:rPr lang="en-US" dirty="0"/>
              <a:t>A fun way to teach functional skills while embedding literacy, communication and social skills!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41E2FCB8-2150-A197-7EF1-5421A555416E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2560638" y="3466769"/>
            <a:ext cx="6145212" cy="1219531"/>
          </a:xfrm>
        </p:spPr>
        <p:txBody>
          <a:bodyPr/>
          <a:lstStyle/>
          <a:p>
            <a:pPr marL="88900" indent="0">
              <a:buNone/>
            </a:pPr>
            <a:r>
              <a:rPr lang="en-US" sz="2400" dirty="0"/>
              <a:t>Katy Coleman and Polly Moen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0"/>
          <p:cNvSpPr txBox="1">
            <a:spLocks noGrp="1"/>
          </p:cNvSpPr>
          <p:nvPr>
            <p:ph type="title"/>
          </p:nvPr>
        </p:nvSpPr>
        <p:spPr>
          <a:xfrm>
            <a:off x="459367" y="877979"/>
            <a:ext cx="8234100" cy="8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7150" rIns="68575" bIns="34275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3600" dirty="0">
                <a:solidFill>
                  <a:srgbClr val="101820"/>
                </a:solidFill>
                <a:latin typeface="Calibri"/>
                <a:ea typeface="Calibri"/>
                <a:cs typeface="Calibri"/>
                <a:sym typeface="Calibri"/>
              </a:rPr>
              <a:t>How to choose a recipe?</a:t>
            </a:r>
            <a:r>
              <a:rPr lang="en" sz="3600" dirty="0">
                <a:solidFill>
                  <a:srgbClr val="101820"/>
                </a:solidFill>
              </a:rPr>
              <a:t> </a:t>
            </a:r>
            <a:r>
              <a:rPr lang="en" sz="3600" dirty="0">
                <a:solidFill>
                  <a:srgbClr val="101820"/>
                </a:solidFill>
                <a:latin typeface="Calibri"/>
                <a:ea typeface="Calibri"/>
                <a:cs typeface="Calibri"/>
                <a:sym typeface="Calibri"/>
              </a:rPr>
              <a:t>Where do we find recipes?</a:t>
            </a:r>
            <a:endParaRPr sz="3600" dirty="0"/>
          </a:p>
        </p:txBody>
      </p:sp>
      <p:sp>
        <p:nvSpPr>
          <p:cNvPr id="180" name="Google Shape;180;p10"/>
          <p:cNvSpPr txBox="1">
            <a:spLocks noGrp="1"/>
          </p:cNvSpPr>
          <p:nvPr>
            <p:ph type="body" idx="1"/>
          </p:nvPr>
        </p:nvSpPr>
        <p:spPr>
          <a:xfrm>
            <a:off x="459366" y="1896862"/>
            <a:ext cx="8234100" cy="2789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5725" tIns="34275" rIns="34275" bIns="34275" anchor="t" anchorCtr="0">
            <a:no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 dirty="0"/>
              <a:t>Where do we find recipes</a:t>
            </a:r>
            <a:endParaRPr sz="2400" dirty="0"/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o"/>
            </a:pPr>
            <a:r>
              <a:rPr lang="en" sz="2400" dirty="0"/>
              <a:t>We have created our own recipes</a:t>
            </a:r>
            <a:endParaRPr sz="2400" dirty="0"/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o"/>
            </a:pPr>
            <a:r>
              <a:rPr lang="en" sz="2400" dirty="0"/>
              <a:t>TPT: Search Cooking</a:t>
            </a:r>
            <a:endParaRPr sz="2400" dirty="0"/>
          </a:p>
          <a:p>
            <a:pPr marL="137160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 dirty="0"/>
              <a:t>Made for Me Literacy </a:t>
            </a:r>
            <a:endParaRPr sz="2400" dirty="0"/>
          </a:p>
          <a:p>
            <a:pPr marL="137160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 dirty="0"/>
              <a:t>Simply Special Ed</a:t>
            </a:r>
            <a:endParaRPr sz="2400" dirty="0"/>
          </a:p>
          <a:p>
            <a:pPr marL="137160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 dirty="0"/>
              <a:t>Mrs. D’s Corner</a:t>
            </a:r>
            <a:endParaRPr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1"/>
          <p:cNvSpPr txBox="1">
            <a:spLocks noGrp="1"/>
          </p:cNvSpPr>
          <p:nvPr>
            <p:ph type="title"/>
          </p:nvPr>
        </p:nvSpPr>
        <p:spPr>
          <a:xfrm>
            <a:off x="459367" y="877979"/>
            <a:ext cx="8234100" cy="8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7150" rIns="68575" bIns="34275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600" dirty="0">
                <a:solidFill>
                  <a:srgbClr val="101820"/>
                </a:solidFill>
                <a:latin typeface="Calibri"/>
                <a:ea typeface="Calibri"/>
                <a:cs typeface="Calibri"/>
                <a:sym typeface="Calibri"/>
              </a:rPr>
              <a:t>How to choose a recipe?</a:t>
            </a:r>
            <a:r>
              <a:rPr lang="en-US" sz="3600" dirty="0">
                <a:solidFill>
                  <a:srgbClr val="101820"/>
                </a:solidFill>
              </a:rPr>
              <a:t> </a:t>
            </a:r>
            <a:r>
              <a:rPr lang="en-US" sz="3600" dirty="0">
                <a:solidFill>
                  <a:srgbClr val="101820"/>
                </a:solidFill>
                <a:latin typeface="Calibri"/>
                <a:ea typeface="Calibri"/>
                <a:cs typeface="Calibri"/>
                <a:sym typeface="Calibri"/>
              </a:rPr>
              <a:t>Where do we find recipes? </a:t>
            </a:r>
            <a:r>
              <a:rPr lang="en-US" sz="3600" dirty="0">
                <a:solidFill>
                  <a:srgbClr val="101820"/>
                </a:solidFill>
              </a:rPr>
              <a:t>Cont.</a:t>
            </a:r>
            <a:endParaRPr lang="en-US" sz="3600" dirty="0"/>
          </a:p>
        </p:txBody>
      </p:sp>
      <p:sp>
        <p:nvSpPr>
          <p:cNvPr id="186" name="Google Shape;186;p11"/>
          <p:cNvSpPr txBox="1">
            <a:spLocks noGrp="1"/>
          </p:cNvSpPr>
          <p:nvPr>
            <p:ph type="body" idx="1"/>
          </p:nvPr>
        </p:nvSpPr>
        <p:spPr>
          <a:xfrm>
            <a:off x="462724" y="1897513"/>
            <a:ext cx="5064000" cy="278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5725" tIns="34275" rIns="34275" bIns="34275" anchor="t" anchorCtr="0">
            <a:no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 dirty="0"/>
              <a:t>Complexity of the recipe</a:t>
            </a:r>
            <a:endParaRPr sz="2400" dirty="0"/>
          </a:p>
          <a:p>
            <a:pPr marL="91440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urier New" panose="02070309020205020404" pitchFamily="49" charset="0"/>
              <a:buChar char="o"/>
            </a:pPr>
            <a:r>
              <a:rPr lang="en" sz="2400" dirty="0"/>
              <a:t>Recipes with a few ingredients or supplies tend to happen earlier in the school year</a:t>
            </a:r>
            <a:endParaRPr sz="2400" dirty="0"/>
          </a:p>
          <a:p>
            <a:pPr marL="91440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urier New" panose="02070309020205020404" pitchFamily="49" charset="0"/>
              <a:buChar char="o"/>
            </a:pPr>
            <a:r>
              <a:rPr lang="en" sz="2400" dirty="0"/>
              <a:t>Recipes with simple directions happen earlier in the school year</a:t>
            </a:r>
            <a:endParaRPr sz="2400" dirty="0"/>
          </a:p>
        </p:txBody>
      </p:sp>
      <p:pic>
        <p:nvPicPr>
          <p:cNvPr id="187" name="Google Shape;187;p11" descr="Step-by-step snack-making visual instructions featuring a baggie, chocolate chips, goldfish crackers, mini marshmallows, cereal, and eating the snack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50825" y="1925536"/>
            <a:ext cx="2804675" cy="103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2"/>
          <p:cNvSpPr txBox="1">
            <a:spLocks noGrp="1"/>
          </p:cNvSpPr>
          <p:nvPr>
            <p:ph type="title"/>
          </p:nvPr>
        </p:nvSpPr>
        <p:spPr>
          <a:xfrm>
            <a:off x="459367" y="877979"/>
            <a:ext cx="8234100" cy="8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7150" rIns="68575" bIns="34275" anchor="ctr" anchorCtr="0">
            <a:noAutofit/>
          </a:bodyPr>
          <a:lstStyle/>
          <a:p>
            <a:r>
              <a:rPr lang="en" sz="3600" dirty="0">
                <a:solidFill>
                  <a:srgbClr val="101820"/>
                </a:solidFill>
                <a:latin typeface="Calibri"/>
                <a:ea typeface="Calibri"/>
                <a:cs typeface="Calibri"/>
                <a:sym typeface="Calibri"/>
              </a:rPr>
              <a:t>How to choose a recipe?</a:t>
            </a:r>
            <a:r>
              <a:rPr lang="en" sz="3600" dirty="0">
                <a:solidFill>
                  <a:srgbClr val="101820"/>
                </a:solidFill>
              </a:rPr>
              <a:t> </a:t>
            </a:r>
            <a:r>
              <a:rPr lang="en" sz="3600" dirty="0">
                <a:solidFill>
                  <a:srgbClr val="101820"/>
                </a:solidFill>
                <a:latin typeface="Calibri"/>
                <a:ea typeface="Calibri"/>
                <a:cs typeface="Calibri"/>
                <a:sym typeface="Calibri"/>
              </a:rPr>
              <a:t>Where do we find recipes? </a:t>
            </a:r>
            <a:r>
              <a:rPr lang="en-US" sz="3600" dirty="0"/>
              <a:t>Complexity of the recipe</a:t>
            </a:r>
            <a:endParaRPr sz="3600" dirty="0"/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462731" y="1917677"/>
            <a:ext cx="4114800" cy="28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5725" tIns="34275" rIns="34275" bIns="34275" anchor="t" anchorCtr="0">
            <a:no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 dirty="0"/>
              <a:t>Complexity of the recipe</a:t>
            </a:r>
            <a:endParaRPr sz="2400" dirty="0"/>
          </a:p>
          <a:p>
            <a:pPr marL="91440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 dirty="0"/>
              <a:t>Recipes with more complex directions or those that are group recipes are done later in the school year</a:t>
            </a:r>
            <a:endParaRPr sz="2400" dirty="0"/>
          </a:p>
        </p:txBody>
      </p:sp>
      <p:pic>
        <p:nvPicPr>
          <p:cNvPr id="194" name="Google Shape;194;p12" descr="Step-by-step visual recipe for making 'Dirt Dessert,' including pudding mix, milk, Cool Whip, and crushed cookies.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89" b="79"/>
          <a:stretch/>
        </p:blipFill>
        <p:spPr>
          <a:xfrm>
            <a:off x="5420098" y="2093686"/>
            <a:ext cx="3266700" cy="20568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3"/>
          <p:cNvSpPr txBox="1">
            <a:spLocks noGrp="1"/>
          </p:cNvSpPr>
          <p:nvPr>
            <p:ph type="title"/>
          </p:nvPr>
        </p:nvSpPr>
        <p:spPr>
          <a:xfrm>
            <a:off x="459367" y="877979"/>
            <a:ext cx="8234100" cy="8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7150" rIns="68575" bIns="34275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3600" dirty="0">
                <a:solidFill>
                  <a:srgbClr val="101820"/>
                </a:solidFill>
                <a:latin typeface="Calibri"/>
                <a:ea typeface="Calibri"/>
                <a:cs typeface="Calibri"/>
                <a:sym typeface="Calibri"/>
              </a:rPr>
              <a:t>How to choose a recipe?</a:t>
            </a:r>
            <a:r>
              <a:rPr lang="en" sz="3600" dirty="0">
                <a:solidFill>
                  <a:srgbClr val="101820"/>
                </a:solidFill>
              </a:rPr>
              <a:t> </a:t>
            </a:r>
            <a:r>
              <a:rPr lang="en" sz="3600" dirty="0">
                <a:solidFill>
                  <a:srgbClr val="101820"/>
                </a:solidFill>
                <a:latin typeface="Calibri"/>
                <a:ea typeface="Calibri"/>
                <a:cs typeface="Calibri"/>
                <a:sym typeface="Calibri"/>
              </a:rPr>
              <a:t>Where do we find recipes? </a:t>
            </a:r>
            <a:r>
              <a:rPr lang="en" sz="3600" dirty="0">
                <a:solidFill>
                  <a:srgbClr val="101820"/>
                </a:solidFill>
              </a:rPr>
              <a:t>Choice</a:t>
            </a:r>
            <a:r>
              <a:rPr lang="en" sz="3600" dirty="0">
                <a:solidFill>
                  <a:srgbClr val="10182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3600" dirty="0"/>
          </a:p>
        </p:txBody>
      </p:sp>
      <p:sp>
        <p:nvSpPr>
          <p:cNvPr id="200" name="Google Shape;200;p13"/>
          <p:cNvSpPr txBox="1">
            <a:spLocks noGrp="1"/>
          </p:cNvSpPr>
          <p:nvPr>
            <p:ph type="body" idx="1"/>
          </p:nvPr>
        </p:nvSpPr>
        <p:spPr>
          <a:xfrm>
            <a:off x="462725" y="1917686"/>
            <a:ext cx="4114800" cy="276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5725" tIns="34275" rIns="34275" bIns="34275" anchor="t" anchorCtr="0">
            <a:no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 dirty="0"/>
              <a:t>Complexity of the recipe</a:t>
            </a:r>
            <a:endParaRPr sz="2400" dirty="0"/>
          </a:p>
          <a:p>
            <a:pPr marL="91440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urier New" panose="02070309020205020404" pitchFamily="49" charset="0"/>
              <a:buChar char="o"/>
            </a:pPr>
            <a:r>
              <a:rPr lang="en" sz="2400" dirty="0"/>
              <a:t>Some recipes lend themselves to choice, in these recipes we let the students choose their ingredients</a:t>
            </a:r>
            <a:endParaRPr sz="2400" dirty="0"/>
          </a:p>
        </p:txBody>
      </p:sp>
      <p:pic>
        <p:nvPicPr>
          <p:cNvPr id="201" name="Google Shape;201;p13" descr="Step-by-step visual instructions for making nachos, including adding sour cream, salsa, chips, and cheese, followed by eating and enjoying."/>
          <p:cNvPicPr preferRelativeResize="0"/>
          <p:nvPr/>
        </p:nvPicPr>
        <p:blipFill rotWithShape="1">
          <a:blip r:embed="rId3">
            <a:alphaModFix/>
          </a:blip>
          <a:srcRect b="6766"/>
          <a:stretch/>
        </p:blipFill>
        <p:spPr>
          <a:xfrm>
            <a:off x="5363355" y="1800229"/>
            <a:ext cx="2427759" cy="28860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4"/>
          <p:cNvSpPr txBox="1">
            <a:spLocks noGrp="1"/>
          </p:cNvSpPr>
          <p:nvPr>
            <p:ph type="title"/>
          </p:nvPr>
        </p:nvSpPr>
        <p:spPr>
          <a:xfrm>
            <a:off x="459367" y="877979"/>
            <a:ext cx="8234100" cy="8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7150" rIns="68575" bIns="34275" anchor="ctr" anchorCtr="0">
            <a:noAutofit/>
          </a:bodyPr>
          <a:lstStyle/>
          <a:p>
            <a:r>
              <a:rPr lang="en" sz="3600" dirty="0">
                <a:solidFill>
                  <a:srgbClr val="101820"/>
                </a:solidFill>
                <a:latin typeface="Calibri"/>
                <a:ea typeface="Calibri"/>
                <a:cs typeface="Calibri"/>
                <a:sym typeface="Calibri"/>
              </a:rPr>
              <a:t>How to choose a recipe?</a:t>
            </a:r>
            <a:r>
              <a:rPr lang="en" sz="3600" dirty="0">
                <a:solidFill>
                  <a:srgbClr val="101820"/>
                </a:solidFill>
              </a:rPr>
              <a:t> </a:t>
            </a:r>
            <a:r>
              <a:rPr lang="en" sz="3600" dirty="0">
                <a:solidFill>
                  <a:srgbClr val="101820"/>
                </a:solidFill>
                <a:latin typeface="Calibri"/>
                <a:ea typeface="Calibri"/>
                <a:cs typeface="Calibri"/>
                <a:sym typeface="Calibri"/>
              </a:rPr>
              <a:t>Where do we find recipes? </a:t>
            </a:r>
            <a:r>
              <a:rPr lang="en-US" sz="3600" dirty="0"/>
              <a:t>Building of vocabulary</a:t>
            </a:r>
            <a:endParaRPr sz="3600" dirty="0"/>
          </a:p>
        </p:txBody>
      </p:sp>
      <p:sp>
        <p:nvSpPr>
          <p:cNvPr id="207" name="Google Shape;207;p14"/>
          <p:cNvSpPr txBox="1">
            <a:spLocks noGrp="1"/>
          </p:cNvSpPr>
          <p:nvPr>
            <p:ph type="body" idx="1"/>
          </p:nvPr>
        </p:nvSpPr>
        <p:spPr>
          <a:xfrm>
            <a:off x="459366" y="1917034"/>
            <a:ext cx="8234100" cy="2769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5725" tIns="34275" rIns="34275" bIns="34275" anchor="t" anchorCtr="0">
            <a:no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 dirty="0"/>
              <a:t>Building of vocabulary</a:t>
            </a:r>
            <a:endParaRPr sz="2400" dirty="0"/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o"/>
            </a:pPr>
            <a:r>
              <a:rPr lang="en" sz="2400" dirty="0"/>
              <a:t>Recipes that build off of vocabulary already taught</a:t>
            </a:r>
            <a:endParaRPr sz="2400" dirty="0"/>
          </a:p>
          <a:p>
            <a:pPr marL="137160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 dirty="0"/>
              <a:t>Example: If a spoon was used to stir in one recipe, the next month we may look for a recipe that uses a spoon to scoop instead.</a:t>
            </a:r>
            <a:endParaRPr sz="2400" dirty="0"/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o"/>
            </a:pPr>
            <a:r>
              <a:rPr lang="en" sz="2400" dirty="0"/>
              <a:t>Recipes that use different tools/utensils</a:t>
            </a:r>
            <a:endParaRPr sz="2400" dirty="0"/>
          </a:p>
          <a:p>
            <a:pPr marL="137160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 dirty="0"/>
              <a:t>Example: whisk, spatula, popcorn popper, </a:t>
            </a:r>
            <a:r>
              <a:rPr lang="en" sz="2400" dirty="0" err="1"/>
              <a:t>etc</a:t>
            </a:r>
            <a:r>
              <a:rPr lang="en" sz="2400" dirty="0"/>
              <a:t>…</a:t>
            </a:r>
            <a:endParaRPr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5"/>
          <p:cNvSpPr txBox="1">
            <a:spLocks noGrp="1"/>
          </p:cNvSpPr>
          <p:nvPr>
            <p:ph type="title"/>
          </p:nvPr>
        </p:nvSpPr>
        <p:spPr>
          <a:xfrm>
            <a:off x="459367" y="877979"/>
            <a:ext cx="8234100" cy="8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7150" rIns="68575" bIns="34275" anchor="ctr" anchorCtr="0">
            <a:noAutofit/>
          </a:bodyPr>
          <a:lstStyle/>
          <a:p>
            <a:r>
              <a:rPr lang="en" sz="3600" dirty="0">
                <a:solidFill>
                  <a:srgbClr val="101820"/>
                </a:solidFill>
                <a:latin typeface="Calibri"/>
                <a:ea typeface="Calibri"/>
                <a:cs typeface="Calibri"/>
                <a:sym typeface="Calibri"/>
              </a:rPr>
              <a:t>How to choose a recipe?</a:t>
            </a:r>
            <a:r>
              <a:rPr lang="en" sz="3600" dirty="0">
                <a:solidFill>
                  <a:srgbClr val="101820"/>
                </a:solidFill>
              </a:rPr>
              <a:t> </a:t>
            </a:r>
            <a:r>
              <a:rPr lang="en" sz="3600" dirty="0">
                <a:solidFill>
                  <a:srgbClr val="101820"/>
                </a:solidFill>
                <a:latin typeface="Calibri"/>
                <a:ea typeface="Calibri"/>
                <a:cs typeface="Calibri"/>
                <a:sym typeface="Calibri"/>
              </a:rPr>
              <a:t>Where do we find recipes? </a:t>
            </a:r>
            <a:r>
              <a:rPr lang="en-US" sz="3600" dirty="0"/>
              <a:t>Our students</a:t>
            </a:r>
            <a:endParaRPr sz="3600" dirty="0"/>
          </a:p>
        </p:txBody>
      </p:sp>
      <p:sp>
        <p:nvSpPr>
          <p:cNvPr id="213" name="Google Shape;213;p15"/>
          <p:cNvSpPr txBox="1">
            <a:spLocks noGrp="1"/>
          </p:cNvSpPr>
          <p:nvPr>
            <p:ph type="body" idx="1"/>
          </p:nvPr>
        </p:nvSpPr>
        <p:spPr>
          <a:xfrm>
            <a:off x="459366" y="1917034"/>
            <a:ext cx="8234100" cy="283650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205725" tIns="34275" rIns="34275" bIns="34275" anchor="t" anchorCtr="0">
            <a:no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 dirty="0"/>
              <a:t>Our students</a:t>
            </a:r>
            <a:endParaRPr sz="2400" dirty="0"/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o"/>
            </a:pPr>
            <a:r>
              <a:rPr lang="en" sz="2400" dirty="0"/>
              <a:t>Some of our students are picky eaters</a:t>
            </a:r>
            <a:endParaRPr sz="2400" dirty="0"/>
          </a:p>
          <a:p>
            <a:pPr marL="137160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 dirty="0"/>
              <a:t>Recipes that have ingredients are students like but are presented in a different way</a:t>
            </a:r>
            <a:endParaRPr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6"/>
          <p:cNvSpPr txBox="1">
            <a:spLocks noGrp="1"/>
          </p:cNvSpPr>
          <p:nvPr>
            <p:ph type="title"/>
          </p:nvPr>
        </p:nvSpPr>
        <p:spPr>
          <a:xfrm>
            <a:off x="459367" y="877979"/>
            <a:ext cx="8234100" cy="8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7150" rIns="68575" bIns="34275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3600" dirty="0">
                <a:solidFill>
                  <a:srgbClr val="101820"/>
                </a:solidFill>
                <a:latin typeface="Calibri"/>
                <a:ea typeface="Calibri"/>
                <a:cs typeface="Calibri"/>
                <a:sym typeface="Calibri"/>
              </a:rPr>
              <a:t>How to choose a recipe?</a:t>
            </a:r>
            <a:r>
              <a:rPr lang="en" sz="3600" dirty="0">
                <a:solidFill>
                  <a:srgbClr val="101820"/>
                </a:solidFill>
              </a:rPr>
              <a:t> </a:t>
            </a:r>
            <a:r>
              <a:rPr lang="en" sz="3600" dirty="0">
                <a:solidFill>
                  <a:srgbClr val="101820"/>
                </a:solidFill>
                <a:latin typeface="Calibri"/>
                <a:ea typeface="Calibri"/>
                <a:cs typeface="Calibri"/>
                <a:sym typeface="Calibri"/>
              </a:rPr>
              <a:t>Where do we find recipes? P</a:t>
            </a:r>
            <a:r>
              <a:rPr lang="en" sz="3600" dirty="0"/>
              <a:t>icky eaters</a:t>
            </a:r>
            <a:endParaRPr sz="3600" dirty="0"/>
          </a:p>
        </p:txBody>
      </p:sp>
      <p:sp>
        <p:nvSpPr>
          <p:cNvPr id="219" name="Google Shape;219;p16"/>
          <p:cNvSpPr txBox="1">
            <a:spLocks noGrp="1"/>
          </p:cNvSpPr>
          <p:nvPr>
            <p:ph type="body" idx="1"/>
          </p:nvPr>
        </p:nvSpPr>
        <p:spPr>
          <a:xfrm>
            <a:off x="459366" y="1816174"/>
            <a:ext cx="8234100" cy="2927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205725" tIns="34275" rIns="34275" bIns="34275" anchor="t" anchorCtr="0">
            <a:no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 dirty="0"/>
              <a:t>Our students</a:t>
            </a:r>
            <a:endParaRPr sz="2400" dirty="0"/>
          </a:p>
          <a:p>
            <a:pPr marL="914400" lvl="1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o"/>
            </a:pPr>
            <a:r>
              <a:rPr lang="en" sz="2200" dirty="0"/>
              <a:t>Some of our students are picky eaters</a:t>
            </a:r>
            <a:endParaRPr sz="2200" dirty="0"/>
          </a:p>
          <a:p>
            <a:pPr marL="1371600" lvl="2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" sz="2200" dirty="0"/>
              <a:t>Recipes that have different textures</a:t>
            </a:r>
            <a:endParaRPr sz="2200" dirty="0"/>
          </a:p>
          <a:p>
            <a:pPr marL="1828800" lvl="3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▪"/>
            </a:pPr>
            <a:r>
              <a:rPr lang="en" sz="2200" dirty="0"/>
              <a:t>Collaborate with Occupational Therapist for students with limited foods</a:t>
            </a:r>
            <a:endParaRPr sz="2200" dirty="0"/>
          </a:p>
          <a:p>
            <a:pPr marL="1828800" lvl="3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▪"/>
            </a:pPr>
            <a:r>
              <a:rPr lang="en" sz="2200" dirty="0"/>
              <a:t>Think about how best to expand their pallets and sensory aversions</a:t>
            </a:r>
            <a:endParaRPr sz="2200" dirty="0"/>
          </a:p>
          <a:p>
            <a:pPr marL="2286000" lvl="4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o"/>
            </a:pPr>
            <a:r>
              <a:rPr lang="en" sz="2200" dirty="0"/>
              <a:t>Think about having students touch or lick rather than eating</a:t>
            </a:r>
            <a:endParaRPr sz="2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7"/>
          <p:cNvSpPr txBox="1">
            <a:spLocks noGrp="1"/>
          </p:cNvSpPr>
          <p:nvPr>
            <p:ph type="title"/>
          </p:nvPr>
        </p:nvSpPr>
        <p:spPr>
          <a:xfrm>
            <a:off x="459367" y="877979"/>
            <a:ext cx="8234100" cy="8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7150" rIns="68575" bIns="34275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3600" dirty="0">
                <a:solidFill>
                  <a:srgbClr val="101820"/>
                </a:solidFill>
                <a:latin typeface="Calibri"/>
                <a:ea typeface="Calibri"/>
                <a:cs typeface="Calibri"/>
                <a:sym typeface="Calibri"/>
              </a:rPr>
              <a:t>How to choose a recipe?</a:t>
            </a:r>
            <a:r>
              <a:rPr lang="en" sz="3600" dirty="0">
                <a:solidFill>
                  <a:srgbClr val="101820"/>
                </a:solidFill>
              </a:rPr>
              <a:t> </a:t>
            </a:r>
            <a:r>
              <a:rPr lang="en" sz="3600" dirty="0">
                <a:solidFill>
                  <a:srgbClr val="101820"/>
                </a:solidFill>
                <a:latin typeface="Calibri"/>
                <a:ea typeface="Calibri"/>
                <a:cs typeface="Calibri"/>
                <a:sym typeface="Calibri"/>
              </a:rPr>
              <a:t>Where do we find recipes? </a:t>
            </a:r>
            <a:r>
              <a:rPr lang="en" sz="3600" dirty="0"/>
              <a:t>Allergies</a:t>
            </a:r>
            <a:endParaRPr sz="3600" dirty="0"/>
          </a:p>
        </p:txBody>
      </p:sp>
      <p:sp>
        <p:nvSpPr>
          <p:cNvPr id="225" name="Google Shape;225;p17"/>
          <p:cNvSpPr txBox="1">
            <a:spLocks noGrp="1"/>
          </p:cNvSpPr>
          <p:nvPr>
            <p:ph type="body" idx="1"/>
          </p:nvPr>
        </p:nvSpPr>
        <p:spPr>
          <a:xfrm>
            <a:off x="459366" y="1917034"/>
            <a:ext cx="8234100" cy="276926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205725" tIns="34275" rIns="34275" bIns="34275" anchor="t" anchorCtr="0">
            <a:no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 dirty="0"/>
              <a:t>Our students</a:t>
            </a:r>
            <a:endParaRPr sz="2400" dirty="0"/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o"/>
            </a:pPr>
            <a:r>
              <a:rPr lang="en" sz="2400" dirty="0"/>
              <a:t>Allergies and cultural needs are also considered</a:t>
            </a:r>
            <a:endParaRPr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8"/>
          <p:cNvSpPr txBox="1">
            <a:spLocks noGrp="1"/>
          </p:cNvSpPr>
          <p:nvPr>
            <p:ph type="title"/>
          </p:nvPr>
        </p:nvSpPr>
        <p:spPr>
          <a:xfrm>
            <a:off x="459367" y="877979"/>
            <a:ext cx="8234100" cy="486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7150" rIns="68575" bIns="34275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3600" dirty="0">
                <a:solidFill>
                  <a:srgbClr val="101820"/>
                </a:solidFill>
                <a:latin typeface="Calibri"/>
                <a:ea typeface="Calibri"/>
                <a:cs typeface="Calibri"/>
                <a:sym typeface="Calibri"/>
              </a:rPr>
              <a:t>How to choose core words?</a:t>
            </a:r>
            <a:r>
              <a:rPr lang="en" sz="3600" dirty="0">
                <a:solidFill>
                  <a:srgbClr val="101820"/>
                </a:solidFill>
              </a:rPr>
              <a:t> </a:t>
            </a:r>
            <a:endParaRPr sz="3600" dirty="0"/>
          </a:p>
        </p:txBody>
      </p:sp>
      <p:sp>
        <p:nvSpPr>
          <p:cNvPr id="231" name="Google Shape;231;p18"/>
          <p:cNvSpPr txBox="1">
            <a:spLocks noGrp="1"/>
          </p:cNvSpPr>
          <p:nvPr>
            <p:ph type="body" idx="1"/>
          </p:nvPr>
        </p:nvSpPr>
        <p:spPr>
          <a:xfrm>
            <a:off x="459366" y="1452283"/>
            <a:ext cx="8234100" cy="3152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5725" tIns="34275" rIns="34275" bIns="34275" anchor="t" anchorCtr="0">
            <a:no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 dirty="0"/>
              <a:t>We collaborate with our speech therapist </a:t>
            </a:r>
            <a:endParaRPr sz="2400" dirty="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 dirty="0"/>
              <a:t>We choose words that students: </a:t>
            </a:r>
            <a:endParaRPr sz="2400" dirty="0"/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o"/>
            </a:pPr>
            <a:r>
              <a:rPr lang="en" sz="2400" dirty="0"/>
              <a:t>See in other recipes</a:t>
            </a:r>
            <a:endParaRPr sz="2400" dirty="0"/>
          </a:p>
          <a:p>
            <a:pPr marL="137160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 dirty="0"/>
              <a:t>Example : make, put in, open</a:t>
            </a:r>
            <a:endParaRPr sz="2400" dirty="0"/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o"/>
            </a:pPr>
            <a:r>
              <a:rPr lang="en" sz="2400" dirty="0"/>
              <a:t>Use in other parts of their day</a:t>
            </a:r>
            <a:endParaRPr sz="2400" dirty="0"/>
          </a:p>
          <a:p>
            <a:pPr marL="137160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 dirty="0"/>
              <a:t>Examples: help, I want</a:t>
            </a:r>
            <a:endParaRPr sz="2400" dirty="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 dirty="0"/>
              <a:t>We may choose more complex phrasing to expand their sentences</a:t>
            </a:r>
            <a:endParaRPr sz="2400" dirty="0"/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o"/>
            </a:pPr>
            <a:r>
              <a:rPr lang="en" sz="2400" dirty="0"/>
              <a:t>Example: Can I have…? </a:t>
            </a:r>
            <a:endParaRPr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9"/>
          <p:cNvSpPr txBox="1">
            <a:spLocks noGrp="1"/>
          </p:cNvSpPr>
          <p:nvPr>
            <p:ph type="title"/>
          </p:nvPr>
        </p:nvSpPr>
        <p:spPr>
          <a:xfrm>
            <a:off x="459367" y="916179"/>
            <a:ext cx="8234100" cy="787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7150" rIns="68575" bIns="34275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 dirty="0">
                <a:solidFill>
                  <a:srgbClr val="101820"/>
                </a:solidFill>
              </a:rPr>
              <a:t>How to choose social skills?</a:t>
            </a:r>
            <a:endParaRPr sz="3600" dirty="0"/>
          </a:p>
        </p:txBody>
      </p:sp>
      <p:sp>
        <p:nvSpPr>
          <p:cNvPr id="237" name="Google Shape;237;p19"/>
          <p:cNvSpPr txBox="1">
            <a:spLocks noGrp="1"/>
          </p:cNvSpPr>
          <p:nvPr>
            <p:ph type="body" idx="1"/>
          </p:nvPr>
        </p:nvSpPr>
        <p:spPr>
          <a:xfrm>
            <a:off x="459366" y="1745415"/>
            <a:ext cx="8234100" cy="29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5725" tIns="34275" rIns="34275" bIns="34275" anchor="t" anchorCtr="0">
            <a:no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 dirty="0"/>
              <a:t>We collaborate with  our speech therapist</a:t>
            </a:r>
            <a:endParaRPr sz="2400" dirty="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 dirty="0"/>
              <a:t>We consider IEP goals</a:t>
            </a:r>
            <a:endParaRPr sz="2400" dirty="0"/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o"/>
            </a:pPr>
            <a:r>
              <a:rPr lang="en" sz="2400" dirty="0"/>
              <a:t>The social skills may not align perfectly with goals</a:t>
            </a:r>
            <a:endParaRPr sz="2400" dirty="0"/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o"/>
            </a:pPr>
            <a:r>
              <a:rPr lang="en" sz="2400" dirty="0"/>
              <a:t>We may be teaching a prerequisite of the goal or expanding on a goal</a:t>
            </a:r>
            <a:endParaRPr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137150" rIns="68575" bIns="3427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lang="en" sz="3600" dirty="0"/>
              <a:t>Planning:</a:t>
            </a:r>
            <a:endParaRPr sz="3600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E5B4516-2926-689D-EB94-286021D050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b="1" dirty="0"/>
              <a:t>The how to guide for creating a comprehensive cooking unit.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>
          <a:extLst>
            <a:ext uri="{FF2B5EF4-FFF2-40B4-BE49-F238E27FC236}">
              <a16:creationId xmlns:a16="http://schemas.microsoft.com/office/drawing/2014/main" id="{81C02C57-E009-ABBE-A5FB-5C00457EF7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9">
            <a:extLst>
              <a:ext uri="{FF2B5EF4-FFF2-40B4-BE49-F238E27FC236}">
                <a16:creationId xmlns:a16="http://schemas.microsoft.com/office/drawing/2014/main" id="{63E9F48B-2F75-AFEA-7738-8340F146975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9367" y="877979"/>
            <a:ext cx="8234100" cy="8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7150" rIns="68575" bIns="34275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 dirty="0">
                <a:solidFill>
                  <a:srgbClr val="101820"/>
                </a:solidFill>
              </a:rPr>
              <a:t>How to choose social skills?</a:t>
            </a:r>
            <a:r>
              <a:rPr lang="en" sz="3200" dirty="0">
                <a:solidFill>
                  <a:srgbClr val="101820"/>
                </a:solidFill>
              </a:rPr>
              <a:t> </a:t>
            </a:r>
            <a:r>
              <a:rPr lang="en-US" sz="3200" dirty="0">
                <a:solidFill>
                  <a:srgbClr val="101820"/>
                </a:solidFill>
              </a:rPr>
              <a:t>C</a:t>
            </a:r>
            <a:r>
              <a:rPr lang="en" sz="3200" dirty="0">
                <a:solidFill>
                  <a:srgbClr val="101820"/>
                </a:solidFill>
              </a:rPr>
              <a:t>ont.</a:t>
            </a:r>
            <a:endParaRPr sz="3200" dirty="0"/>
          </a:p>
        </p:txBody>
      </p:sp>
      <p:sp>
        <p:nvSpPr>
          <p:cNvPr id="237" name="Google Shape;237;p19">
            <a:extLst>
              <a:ext uri="{FF2B5EF4-FFF2-40B4-BE49-F238E27FC236}">
                <a16:creationId xmlns:a16="http://schemas.microsoft.com/office/drawing/2014/main" id="{F0B75B7F-57F8-5BFF-4201-E85E08D9E05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9366" y="1816174"/>
            <a:ext cx="8234100" cy="29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5725" tIns="34275" rIns="34275" bIns="34275" anchor="t" anchorCtr="0">
            <a:no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 dirty="0"/>
              <a:t>We consider the dynamics of the group</a:t>
            </a:r>
            <a:endParaRPr sz="2400" dirty="0"/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o"/>
            </a:pPr>
            <a:r>
              <a:rPr lang="en" sz="2400" dirty="0"/>
              <a:t>We may notice a lack of a skill during a group that we need to work on</a:t>
            </a:r>
            <a:endParaRPr sz="2400" dirty="0"/>
          </a:p>
          <a:p>
            <a:pPr marL="137160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 dirty="0"/>
              <a:t>Example: how to get others attention, how to wait a turn</a:t>
            </a:r>
            <a:endParaRPr sz="2400" dirty="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 dirty="0"/>
              <a:t>We consider the recipe</a:t>
            </a:r>
            <a:endParaRPr sz="2400" dirty="0"/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o"/>
            </a:pPr>
            <a:r>
              <a:rPr lang="en" sz="2400" dirty="0"/>
              <a:t>Some recipes may lend themselves to turn taking or ordering from each other</a:t>
            </a: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21468048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0"/>
          <p:cNvSpPr txBox="1">
            <a:spLocks noGrp="1"/>
          </p:cNvSpPr>
          <p:nvPr>
            <p:ph type="title"/>
          </p:nvPr>
        </p:nvSpPr>
        <p:spPr>
          <a:xfrm>
            <a:off x="459367" y="877979"/>
            <a:ext cx="8234100" cy="8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7150" rIns="68575" bIns="34275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 dirty="0">
                <a:solidFill>
                  <a:srgbClr val="101820"/>
                </a:solidFill>
              </a:rPr>
              <a:t>How to choose social skills? cont. </a:t>
            </a:r>
            <a:endParaRPr sz="3600" dirty="0"/>
          </a:p>
        </p:txBody>
      </p:sp>
      <p:sp>
        <p:nvSpPr>
          <p:cNvPr id="243" name="Google Shape;243;p20"/>
          <p:cNvSpPr txBox="1">
            <a:spLocks noGrp="1"/>
          </p:cNvSpPr>
          <p:nvPr>
            <p:ph type="body" idx="1"/>
          </p:nvPr>
        </p:nvSpPr>
        <p:spPr>
          <a:xfrm>
            <a:off x="459366" y="1816174"/>
            <a:ext cx="8234100" cy="29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5725" tIns="34275" rIns="34275" bIns="34275" anchor="t" anchorCtr="0">
            <a:no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 dirty="0"/>
              <a:t>We consider the dynamics of the group</a:t>
            </a:r>
            <a:endParaRPr sz="2400" dirty="0"/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o"/>
            </a:pPr>
            <a:r>
              <a:rPr lang="en" sz="2400" dirty="0"/>
              <a:t>We may notice a lack of a skill during a group that we need to work on</a:t>
            </a:r>
            <a:endParaRPr sz="2400" dirty="0"/>
          </a:p>
          <a:p>
            <a:pPr marL="137160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 dirty="0"/>
              <a:t>Example: how to get others attention, how to wait a turn</a:t>
            </a:r>
            <a:endParaRPr sz="2400" dirty="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 dirty="0"/>
              <a:t>We consider the recipe</a:t>
            </a:r>
            <a:endParaRPr sz="2400" dirty="0"/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o"/>
            </a:pPr>
            <a:r>
              <a:rPr lang="en" sz="2400" dirty="0"/>
              <a:t>Some recipes may lend themselves to turn taking or ordering from each other</a:t>
            </a:r>
            <a:endParaRPr sz="24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1"/>
          <p:cNvSpPr txBox="1">
            <a:spLocks noGrp="1"/>
          </p:cNvSpPr>
          <p:nvPr>
            <p:ph type="title"/>
          </p:nvPr>
        </p:nvSpPr>
        <p:spPr>
          <a:xfrm>
            <a:off x="459367" y="877979"/>
            <a:ext cx="8234100" cy="8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7150" rIns="68575" bIns="34275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3600" dirty="0">
                <a:solidFill>
                  <a:srgbClr val="101820"/>
                </a:solidFill>
                <a:latin typeface="Calibri"/>
                <a:ea typeface="Calibri"/>
                <a:cs typeface="Calibri"/>
                <a:sym typeface="Calibri"/>
              </a:rPr>
              <a:t>How do we pay for supplies?</a:t>
            </a:r>
            <a:endParaRPr sz="3600" dirty="0"/>
          </a:p>
        </p:txBody>
      </p:sp>
      <p:sp>
        <p:nvSpPr>
          <p:cNvPr id="249" name="Google Shape;249;p21"/>
          <p:cNvSpPr txBox="1">
            <a:spLocks noGrp="1"/>
          </p:cNvSpPr>
          <p:nvPr>
            <p:ph type="body" idx="1"/>
          </p:nvPr>
        </p:nvSpPr>
        <p:spPr>
          <a:xfrm>
            <a:off x="459366" y="1816174"/>
            <a:ext cx="8234100" cy="29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5725" tIns="34275" rIns="34275" bIns="34275" anchor="t" anchorCtr="0">
            <a:no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 dirty="0"/>
              <a:t>We fund our supplies through our PTSA</a:t>
            </a:r>
            <a:endParaRPr sz="2400" dirty="0"/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o"/>
            </a:pPr>
            <a:r>
              <a:rPr lang="en" sz="2400" dirty="0"/>
              <a:t>We are a line item in their budget every year</a:t>
            </a:r>
            <a:endParaRPr sz="2400" dirty="0"/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o"/>
            </a:pPr>
            <a:r>
              <a:rPr lang="en" sz="2400" dirty="0"/>
              <a:t>When we first asked, we explained the benefits of what our cooking group was. </a:t>
            </a:r>
            <a:endParaRPr sz="24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2"/>
          <p:cNvSpPr txBox="1">
            <a:spLocks noGrp="1"/>
          </p:cNvSpPr>
          <p:nvPr>
            <p:ph type="title"/>
          </p:nvPr>
        </p:nvSpPr>
        <p:spPr>
          <a:xfrm>
            <a:off x="459367" y="877979"/>
            <a:ext cx="8234100" cy="8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7150" rIns="68575" bIns="34275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3600" dirty="0">
                <a:solidFill>
                  <a:srgbClr val="101820"/>
                </a:solidFill>
                <a:latin typeface="Calibri"/>
                <a:ea typeface="Calibri"/>
                <a:cs typeface="Calibri"/>
                <a:sym typeface="Calibri"/>
              </a:rPr>
              <a:t>How do we pay for supplies? </a:t>
            </a:r>
            <a:r>
              <a:rPr lang="en-US" sz="3600" dirty="0">
                <a:solidFill>
                  <a:srgbClr val="101820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" sz="3600" dirty="0">
                <a:solidFill>
                  <a:srgbClr val="101820"/>
                </a:solidFill>
                <a:latin typeface="Calibri"/>
                <a:ea typeface="Calibri"/>
                <a:cs typeface="Calibri"/>
                <a:sym typeface="Calibri"/>
              </a:rPr>
              <a:t>ont.</a:t>
            </a:r>
            <a:endParaRPr sz="3600" dirty="0"/>
          </a:p>
        </p:txBody>
      </p:sp>
      <p:sp>
        <p:nvSpPr>
          <p:cNvPr id="255" name="Google Shape;255;p22"/>
          <p:cNvSpPr txBox="1">
            <a:spLocks noGrp="1"/>
          </p:cNvSpPr>
          <p:nvPr>
            <p:ph type="body" idx="1"/>
          </p:nvPr>
        </p:nvSpPr>
        <p:spPr>
          <a:xfrm>
            <a:off x="459366" y="1816174"/>
            <a:ext cx="8234100" cy="29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5725" tIns="34275" rIns="34275" bIns="34275" anchor="t" anchorCtr="0">
            <a:no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 dirty="0"/>
              <a:t>Other ways to get funding</a:t>
            </a:r>
            <a:endParaRPr sz="2400" dirty="0"/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o"/>
            </a:pPr>
            <a:r>
              <a:rPr lang="en" sz="2400" dirty="0"/>
              <a:t>Ask your principal</a:t>
            </a:r>
            <a:endParaRPr sz="2400" dirty="0"/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o"/>
            </a:pPr>
            <a:r>
              <a:rPr lang="en" sz="2400" dirty="0"/>
              <a:t>Ask your special education department</a:t>
            </a:r>
            <a:endParaRPr sz="2400" dirty="0"/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o"/>
            </a:pPr>
            <a:r>
              <a:rPr lang="en" sz="2400" dirty="0"/>
              <a:t>Ask parents to donate money</a:t>
            </a:r>
            <a:endParaRPr sz="2400" dirty="0"/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o"/>
            </a:pPr>
            <a:r>
              <a:rPr lang="en" sz="2400" dirty="0"/>
              <a:t>Apply for a grant</a:t>
            </a:r>
            <a:endParaRPr sz="2400" dirty="0"/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o"/>
            </a:pPr>
            <a:r>
              <a:rPr lang="en" sz="2400" dirty="0"/>
              <a:t>Put shelf stable supplies on the back to school supply list</a:t>
            </a:r>
            <a:endParaRPr sz="24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8C242-B091-7855-BFBB-D3FFE37152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7225" y="1804744"/>
            <a:ext cx="8048100" cy="685800"/>
          </a:xfrm>
        </p:spPr>
        <p:txBody>
          <a:bodyPr/>
          <a:lstStyle/>
          <a:p>
            <a:r>
              <a:rPr lang="en-US" dirty="0"/>
              <a:t>Prepping:</a:t>
            </a:r>
          </a:p>
        </p:txBody>
      </p:sp>
      <p:sp>
        <p:nvSpPr>
          <p:cNvPr id="261" name="Google Shape;261;p2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205725" tIns="34275" rIns="34275" bIns="34275" anchor="t" anchorCtr="0">
            <a:noAutofit/>
          </a:bodyPr>
          <a:lstStyle/>
          <a:p>
            <a:pPr marL="0" lvl="0" indent="0">
              <a:spcAft>
                <a:spcPts val="500"/>
              </a:spcAft>
            </a:pPr>
            <a:r>
              <a:rPr lang="en-US" sz="3200" b="1" dirty="0"/>
              <a:t>Creating the materials you need to teach the cooking unit.</a:t>
            </a:r>
            <a:endParaRPr sz="3200" b="1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4"/>
          <p:cNvSpPr txBox="1">
            <a:spLocks noGrp="1"/>
          </p:cNvSpPr>
          <p:nvPr>
            <p:ph type="title"/>
          </p:nvPr>
        </p:nvSpPr>
        <p:spPr>
          <a:xfrm>
            <a:off x="459367" y="877979"/>
            <a:ext cx="8234100" cy="8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7150" rIns="68575" bIns="34275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3600" dirty="0"/>
              <a:t>Teacher materials</a:t>
            </a:r>
            <a:endParaRPr sz="3600" dirty="0"/>
          </a:p>
        </p:txBody>
      </p:sp>
      <p:sp>
        <p:nvSpPr>
          <p:cNvPr id="267" name="Google Shape;267;p24"/>
          <p:cNvSpPr txBox="1">
            <a:spLocks noGrp="1"/>
          </p:cNvSpPr>
          <p:nvPr>
            <p:ph type="body" idx="1"/>
          </p:nvPr>
        </p:nvSpPr>
        <p:spPr>
          <a:xfrm>
            <a:off x="459366" y="1816174"/>
            <a:ext cx="8234100" cy="29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5725" tIns="34275" rIns="34275" bIns="34275" anchor="t" anchorCtr="0">
            <a:no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 dirty="0"/>
              <a:t>We create the lesson in Boom Cards. </a:t>
            </a:r>
            <a:endParaRPr sz="2400" dirty="0"/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o"/>
            </a:pPr>
            <a:r>
              <a:rPr lang="en" sz="2400" dirty="0"/>
              <a:t>You could also use Google Slides or Powerpoint</a:t>
            </a:r>
            <a:endParaRPr sz="2400" dirty="0"/>
          </a:p>
          <a:p>
            <a:pPr marL="137160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 dirty="0"/>
              <a:t>Lesson slides are same week to week</a:t>
            </a:r>
            <a:endParaRPr sz="2400" dirty="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 dirty="0"/>
              <a:t>Buy the supplies</a:t>
            </a:r>
            <a:endParaRPr sz="2400" dirty="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 dirty="0"/>
              <a:t>Create any video models needed</a:t>
            </a:r>
            <a:endParaRPr sz="24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5"/>
          <p:cNvSpPr txBox="1">
            <a:spLocks noGrp="1"/>
          </p:cNvSpPr>
          <p:nvPr>
            <p:ph type="title"/>
          </p:nvPr>
        </p:nvSpPr>
        <p:spPr>
          <a:xfrm>
            <a:off x="459367" y="877979"/>
            <a:ext cx="3586160" cy="8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7150" rIns="68575" bIns="34275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3600" dirty="0"/>
              <a:t>Student materials</a:t>
            </a:r>
            <a:endParaRPr sz="3600" dirty="0"/>
          </a:p>
        </p:txBody>
      </p:sp>
      <p:sp>
        <p:nvSpPr>
          <p:cNvPr id="273" name="Google Shape;273;p25"/>
          <p:cNvSpPr txBox="1">
            <a:spLocks noGrp="1"/>
          </p:cNvSpPr>
          <p:nvPr>
            <p:ph type="body" idx="1"/>
          </p:nvPr>
        </p:nvSpPr>
        <p:spPr>
          <a:xfrm>
            <a:off x="459366" y="1816174"/>
            <a:ext cx="7919863" cy="29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5725" tIns="34275" rIns="34275" bIns="34275" anchor="t" anchorCtr="0">
            <a:no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 dirty="0"/>
              <a:t>Create the visuals</a:t>
            </a:r>
            <a:endParaRPr sz="2400" dirty="0"/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o"/>
            </a:pPr>
            <a:r>
              <a:rPr lang="en" sz="2400" dirty="0"/>
              <a:t>Specific recipe visuals</a:t>
            </a:r>
            <a:endParaRPr sz="2400" dirty="0"/>
          </a:p>
          <a:p>
            <a:pPr marL="137160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 dirty="0"/>
              <a:t>Recipe</a:t>
            </a:r>
            <a:endParaRPr sz="2400" dirty="0"/>
          </a:p>
          <a:p>
            <a:pPr marL="137160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 dirty="0"/>
              <a:t>Taste test </a:t>
            </a:r>
            <a:endParaRPr sz="2400" dirty="0"/>
          </a:p>
          <a:p>
            <a:pPr marL="137160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 dirty="0"/>
              <a:t>Communication boards</a:t>
            </a:r>
            <a:endParaRPr sz="2400" dirty="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 dirty="0"/>
              <a:t>Program AAC devices</a:t>
            </a:r>
            <a:endParaRPr sz="2400" dirty="0"/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o"/>
            </a:pPr>
            <a:r>
              <a:rPr lang="en" sz="2400" dirty="0"/>
              <a:t>Consult with your speech therapist on what words are needed or what word patterns are for certain words</a:t>
            </a:r>
            <a:endParaRPr sz="2400" dirty="0"/>
          </a:p>
        </p:txBody>
      </p:sp>
      <p:pic>
        <p:nvPicPr>
          <p:cNvPr id="274" name="Google Shape;274;p25" descr="Preference chart with sections labeled 'I like' featuring a smiley face and 'I don't like' featuring an X.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884" b="884"/>
          <a:stretch/>
        </p:blipFill>
        <p:spPr>
          <a:xfrm>
            <a:off x="4833836" y="1519454"/>
            <a:ext cx="2177423" cy="1608326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75" name="Google Shape;275;p25" descr="Visual communication board with the phrase 'Can I have the?' and picture options for items like a plate, salsa, bowl, chips, and dip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53264" y="2217913"/>
            <a:ext cx="2440202" cy="1555072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6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137150" rIns="68575" bIns="3427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2700"/>
              <a:buFont typeface="Calibri"/>
              <a:buNone/>
            </a:pPr>
            <a:r>
              <a:rPr lang="en" sz="3600" dirty="0"/>
              <a:t>Implementation:</a:t>
            </a:r>
            <a:endParaRPr sz="3600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3B9D6B0-B283-0B2A-1995-717E4B453F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b="1" dirty="0"/>
              <a:t>Everything is planned and prepped…</a:t>
            </a:r>
          </a:p>
          <a:p>
            <a:r>
              <a:rPr lang="en-US" sz="3200" b="1" dirty="0"/>
              <a:t>How to we put the plan in action?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137150" rIns="68575" bIns="3427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2700"/>
              <a:buFont typeface="Calibri"/>
              <a:buNone/>
            </a:pPr>
            <a:r>
              <a:rPr lang="en" sz="3600" dirty="0"/>
              <a:t>Weekly Cooking Slides: </a:t>
            </a:r>
            <a:endParaRPr sz="3600" dirty="0"/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2700"/>
              <a:buFont typeface="Calibri"/>
              <a:buNone/>
            </a:pPr>
            <a:r>
              <a:rPr lang="en" sz="3600" dirty="0"/>
              <a:t>Used during weeks 1-3 Wash Hands</a:t>
            </a:r>
            <a:endParaRPr sz="3600" b="0" i="1" dirty="0"/>
          </a:p>
        </p:txBody>
      </p:sp>
      <p:sp>
        <p:nvSpPr>
          <p:cNvPr id="286" name="Google Shape;286;p2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205725" tIns="34275" rIns="34275" bIns="34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" sz="2400" dirty="0"/>
              <a:t>Wash your hands is the screen students see when they walk into the room.</a:t>
            </a:r>
            <a:endParaRPr sz="24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endParaRPr sz="2400" dirty="0"/>
          </a:p>
          <a:p>
            <a:pPr marL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900"/>
              <a:buNone/>
            </a:pPr>
            <a:r>
              <a:rPr lang="en" sz="2400" dirty="0"/>
              <a:t>They listen to a story on YouTube that is on theme for the recipe.</a:t>
            </a:r>
            <a:endParaRPr sz="2400" dirty="0"/>
          </a:p>
        </p:txBody>
      </p:sp>
      <p:pic>
        <p:nvPicPr>
          <p:cNvPr id="287" name="Google Shape;287;p27" descr="Illustration of handwashing under running water with the title 'Wash Hands' in bold text above.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2960" b="2960"/>
          <a:stretch/>
        </p:blipFill>
        <p:spPr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88" name="Google Shape;288;p27" descr="YouTube video thumbnail for 'Narwhals Love Nachos &amp; Cheese - Read Aloud!' featuring an illustrated narwhal."/>
          <p:cNvPicPr preferRelativeResize="0">
            <a:picLocks noGrp="1"/>
          </p:cNvPicPr>
          <p:nvPr>
            <p:ph type="pic" idx="4"/>
          </p:nvPr>
        </p:nvPicPr>
        <p:blipFill rotWithShape="1">
          <a:blip r:embed="rId4">
            <a:alphaModFix/>
          </a:blip>
          <a:srcRect t="2867" b="2867"/>
          <a:stretch/>
        </p:blipFill>
        <p:spPr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137150" rIns="68575" bIns="3427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2700"/>
              <a:buFont typeface="Calibri"/>
              <a:buNone/>
            </a:pPr>
            <a:r>
              <a:rPr lang="en" sz="3600" dirty="0"/>
              <a:t>Weekly Cooking Slides: </a:t>
            </a:r>
            <a:endParaRPr sz="3600" dirty="0"/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2700"/>
              <a:buFont typeface="Calibri"/>
              <a:buNone/>
            </a:pPr>
            <a:r>
              <a:rPr lang="en" sz="3600" dirty="0"/>
              <a:t>Used during weeks 1-3</a:t>
            </a:r>
            <a:endParaRPr sz="3600" b="0" i="1" dirty="0"/>
          </a:p>
        </p:txBody>
      </p:sp>
      <p:sp>
        <p:nvSpPr>
          <p:cNvPr id="294" name="Google Shape;294;p2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205725" tIns="34275" rIns="34275" bIns="34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900"/>
              <a:buNone/>
            </a:pPr>
            <a:r>
              <a:rPr lang="en" sz="2400" dirty="0"/>
              <a:t>Sort recipe items into ingredients and tools</a:t>
            </a:r>
            <a:endParaRPr sz="2400" dirty="0"/>
          </a:p>
          <a:p>
            <a:pPr marL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900"/>
              <a:buNone/>
            </a:pPr>
            <a:endParaRPr sz="2400" dirty="0"/>
          </a:p>
          <a:p>
            <a:pPr marL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900"/>
              <a:buNone/>
            </a:pPr>
            <a:r>
              <a:rPr lang="en" sz="2400" dirty="0"/>
              <a:t>End all lessons with a song on theme with the recipe</a:t>
            </a:r>
            <a:endParaRPr sz="2400" dirty="0"/>
          </a:p>
        </p:txBody>
      </p:sp>
      <p:pic>
        <p:nvPicPr>
          <p:cNvPr id="295" name="Google Shape;295;p28" descr="Sorting chart with sections for 'Ingredients' and 'Utensils and Supplies,' featuring images of items like cheese, chips, salsa, and a spoon.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3035" b="3035"/>
          <a:stretch/>
        </p:blipFill>
        <p:spPr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96" name="Google Shape;296;p28" descr="YouTube video thumbnail for 'All The Nachos You Can Eat - Parry Gripp' featuring a cartoon dinosaur and nacho-themed background."/>
          <p:cNvPicPr preferRelativeResize="0">
            <a:picLocks noGrp="1"/>
          </p:cNvPicPr>
          <p:nvPr>
            <p:ph type="pic" idx="4"/>
          </p:nvPr>
        </p:nvPicPr>
        <p:blipFill rotWithShape="1">
          <a:blip r:embed="rId4">
            <a:alphaModFix/>
          </a:blip>
          <a:srcRect t="3423" b="3423"/>
          <a:stretch/>
        </p:blipFill>
        <p:spPr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"/>
          <p:cNvSpPr txBox="1">
            <a:spLocks noGrp="1"/>
          </p:cNvSpPr>
          <p:nvPr>
            <p:ph type="title"/>
          </p:nvPr>
        </p:nvSpPr>
        <p:spPr>
          <a:xfrm>
            <a:off x="459367" y="908145"/>
            <a:ext cx="8234100" cy="8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7150" rIns="68575" bIns="34275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3600" dirty="0">
                <a:solidFill>
                  <a:srgbClr val="101820"/>
                </a:solidFill>
              </a:rPr>
              <a:t>What is the makeup of our classrooms and who else do we collaborate with?</a:t>
            </a:r>
            <a:endParaRPr sz="3600" dirty="0"/>
          </a:p>
        </p:txBody>
      </p:sp>
      <p:sp>
        <p:nvSpPr>
          <p:cNvPr id="134" name="Google Shape;134;p3"/>
          <p:cNvSpPr txBox="1">
            <a:spLocks noGrp="1"/>
          </p:cNvSpPr>
          <p:nvPr>
            <p:ph type="body" idx="1"/>
          </p:nvPr>
        </p:nvSpPr>
        <p:spPr>
          <a:xfrm>
            <a:off x="459375" y="1866900"/>
            <a:ext cx="8234100" cy="2731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5725" tIns="34275" rIns="34275" bIns="34275" anchor="t" anchorCtr="0">
            <a:no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dirty="0"/>
              <a:t>We teach in a setting 3 autism classrooms</a:t>
            </a:r>
            <a:endParaRPr dirty="0"/>
          </a:p>
          <a:p>
            <a:pPr lvl="1" indent="-2889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o"/>
            </a:pPr>
            <a:r>
              <a:rPr lang="en" sz="2400" dirty="0"/>
              <a:t>Our students are with us 60% or more of their day</a:t>
            </a:r>
            <a:endParaRPr sz="2400" dirty="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dirty="0"/>
              <a:t>Demographics: 6 students and 2 Education Support Professional (ESP)</a:t>
            </a:r>
            <a:endParaRPr dirty="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dirty="0"/>
              <a:t>We have Kindergarten-2nd grade students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2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137150" rIns="68575" bIns="3427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2700"/>
              <a:buFont typeface="Calibri"/>
              <a:buNone/>
            </a:pPr>
            <a:r>
              <a:rPr lang="en" sz="3600" dirty="0"/>
              <a:t>Weekly Cooking Slides: </a:t>
            </a:r>
            <a:endParaRPr sz="3600" dirty="0"/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2700"/>
              <a:buFont typeface="Calibri"/>
              <a:buNone/>
            </a:pPr>
            <a:r>
              <a:rPr lang="en" sz="3600" dirty="0"/>
              <a:t>Used during weeks 1-3 Core Words</a:t>
            </a:r>
            <a:endParaRPr sz="3600" b="0" i="1" dirty="0"/>
          </a:p>
        </p:txBody>
      </p:sp>
      <p:sp>
        <p:nvSpPr>
          <p:cNvPr id="302" name="Google Shape;302;p2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205725" tIns="34275" rIns="34275" bIns="34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" sz="2400" dirty="0"/>
              <a:t>Teachers can chose from Core Words or Question Model </a:t>
            </a:r>
            <a:r>
              <a:rPr lang="en" sz="2400" dirty="0">
                <a:highlight>
                  <a:schemeClr val="lt1"/>
                </a:highlight>
              </a:rPr>
              <a:t>depending on the group</a:t>
            </a:r>
            <a:endParaRPr sz="2400" dirty="0">
              <a:highlight>
                <a:schemeClr val="lt1"/>
              </a:highlight>
            </a:endParaRPr>
          </a:p>
          <a:p>
            <a:pPr marL="2540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endParaRPr sz="2400" dirty="0">
              <a:highlight>
                <a:schemeClr val="lt1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900"/>
              <a:buNone/>
            </a:pPr>
            <a:r>
              <a:rPr lang="en" sz="2400" dirty="0"/>
              <a:t>Question Model</a:t>
            </a:r>
            <a:endParaRPr sz="2400" dirty="0"/>
          </a:p>
          <a:p>
            <a:pPr marL="43180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Char char="o"/>
            </a:pPr>
            <a:r>
              <a:rPr lang="en" sz="2400" dirty="0">
                <a:highlight>
                  <a:schemeClr val="lt1"/>
                </a:highlight>
              </a:rPr>
              <a:t>Video model of sentence step</a:t>
            </a:r>
            <a:endParaRPr sz="2400" dirty="0">
              <a:highlight>
                <a:schemeClr val="lt1"/>
              </a:highlight>
            </a:endParaRPr>
          </a:p>
        </p:txBody>
      </p:sp>
      <p:pic>
        <p:nvPicPr>
          <p:cNvPr id="303" name="Google Shape;303;p29" descr="Visual with two labeled sections: 'Core Words' and 'Question Model' on a blue background.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2629" b="2629"/>
          <a:stretch/>
        </p:blipFill>
        <p:spPr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04" name="Google Shape;304;p29" descr="Communication board with symbols spelling out 'Can I have the?' followed by a blank space and a question mark."/>
          <p:cNvPicPr preferRelativeResize="0">
            <a:picLocks noGrp="1"/>
          </p:cNvPicPr>
          <p:nvPr>
            <p:ph type="pic" idx="4"/>
          </p:nvPr>
        </p:nvPicPr>
        <p:blipFill rotWithShape="1">
          <a:blip r:embed="rId4">
            <a:alphaModFix/>
          </a:blip>
          <a:srcRect t="3408" b="3408"/>
          <a:stretch/>
        </p:blipFill>
        <p:spPr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137150" rIns="68575" bIns="3427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2700"/>
              <a:buFont typeface="Calibri"/>
              <a:buNone/>
            </a:pPr>
            <a:r>
              <a:rPr lang="en" sz="3600" dirty="0"/>
              <a:t>Weekly Cooking Slides: </a:t>
            </a:r>
            <a:endParaRPr sz="3600" dirty="0"/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2700"/>
              <a:buFont typeface="Calibri"/>
              <a:buNone/>
            </a:pPr>
            <a:r>
              <a:rPr lang="en" sz="3600" dirty="0"/>
              <a:t>Used during weeks 1-3 Modeling</a:t>
            </a:r>
            <a:endParaRPr sz="3600" b="0" i="1" dirty="0"/>
          </a:p>
        </p:txBody>
      </p:sp>
      <p:sp>
        <p:nvSpPr>
          <p:cNvPr id="310" name="Google Shape;310;p3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205725" tIns="34275" rIns="34275" bIns="34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" sz="2400" dirty="0"/>
              <a:t>Cooking Core words</a:t>
            </a:r>
            <a:endParaRPr sz="2400" dirty="0"/>
          </a:p>
          <a:p>
            <a:pPr marL="43180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Char char="o"/>
            </a:pPr>
            <a:r>
              <a:rPr lang="en" sz="2400" dirty="0"/>
              <a:t>Model where to find core words on LAMP device</a:t>
            </a:r>
            <a:endParaRPr sz="2400" dirty="0"/>
          </a:p>
          <a:p>
            <a:pPr marL="43180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Char char="o"/>
            </a:pPr>
            <a:r>
              <a:rPr lang="en" sz="2400" dirty="0"/>
              <a:t>Speech therapist leads this part</a:t>
            </a:r>
            <a:endParaRPr sz="2400" dirty="0"/>
          </a:p>
          <a:p>
            <a:pPr marL="43180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Char char="o"/>
            </a:pPr>
            <a:r>
              <a:rPr lang="en" sz="2400" dirty="0"/>
              <a:t>Slides were made using Canva</a:t>
            </a:r>
            <a:endParaRPr sz="2400" dirty="0"/>
          </a:p>
        </p:txBody>
      </p:sp>
      <p:pic>
        <p:nvPicPr>
          <p:cNvPr id="311" name="Google Shape;311;p30" descr="Illustration with the title 'Cooking Words' featuring a whisk, cookies, rolling pin, plate, and spoon on a green background.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3263" b="3263"/>
          <a:stretch/>
        </p:blipFill>
        <p:spPr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12" name="Google Shape;312;p30" descr="Core word image with the word 'NACHO' and an illustration of a nacho chip on a green background."/>
          <p:cNvPicPr preferRelativeResize="0">
            <a:picLocks noGrp="1"/>
          </p:cNvPicPr>
          <p:nvPr>
            <p:ph type="pic" idx="4"/>
          </p:nvPr>
        </p:nvPicPr>
        <p:blipFill rotWithShape="1">
          <a:blip r:embed="rId4">
            <a:alphaModFix/>
          </a:blip>
          <a:srcRect t="3229" b="3229"/>
          <a:stretch/>
        </p:blipFill>
        <p:spPr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3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137150" rIns="68575" bIns="3427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2700"/>
              <a:buFont typeface="Calibri"/>
              <a:buNone/>
            </a:pPr>
            <a:r>
              <a:rPr lang="en" sz="3600" dirty="0"/>
              <a:t>Week 1 Cooking Slides</a:t>
            </a:r>
            <a:endParaRPr sz="3600" b="0" i="1" dirty="0"/>
          </a:p>
        </p:txBody>
      </p:sp>
      <p:sp>
        <p:nvSpPr>
          <p:cNvPr id="318" name="Google Shape;318;p31"/>
          <p:cNvSpPr txBox="1">
            <a:spLocks noGrp="1"/>
          </p:cNvSpPr>
          <p:nvPr>
            <p:ph type="body" idx="1"/>
          </p:nvPr>
        </p:nvSpPr>
        <p:spPr>
          <a:xfrm>
            <a:off x="462731" y="1816817"/>
            <a:ext cx="4492446" cy="2869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5725" tIns="34275" rIns="34275" bIns="34275" anchor="t" anchorCtr="0">
            <a:noAutofit/>
          </a:bodyPr>
          <a:lstStyle/>
          <a:p>
            <a:pPr marL="254000" lvl="0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Twentieth Century"/>
              <a:buAutoNum type="arabicPeriod"/>
            </a:pPr>
            <a:r>
              <a:rPr lang="en" sz="2400" dirty="0"/>
              <a:t>Students make a prediction based on ingredients and tools discussed in previous slide.</a:t>
            </a:r>
            <a:endParaRPr sz="2400" dirty="0"/>
          </a:p>
          <a:p>
            <a:pPr marL="2540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endParaRPr sz="2400" dirty="0"/>
          </a:p>
          <a:p>
            <a:pPr marL="254000" lvl="0" indent="-254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Twentieth Century"/>
              <a:buAutoNum type="arabicPeriod"/>
            </a:pPr>
            <a:r>
              <a:rPr lang="en" sz="2400" dirty="0"/>
              <a:t>Students taste the ingredients used in the recipe</a:t>
            </a:r>
            <a:endParaRPr sz="2400" dirty="0"/>
          </a:p>
        </p:txBody>
      </p:sp>
      <p:pic>
        <p:nvPicPr>
          <p:cNvPr id="319" name="Google Shape;319;p31" descr="Activity titled 'Make a Guess' with images of pizza pretzels, nachos, and popcorn arranged in columns on a blue background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3009" b="3009"/>
          <a:stretch/>
        </p:blipFill>
        <p:spPr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20" name="Google Shape;320;p31" descr="Activity titled 'Taste Test' featuring images of cheese, Doritos, salsa, tortilla chips, and sour cream on a blue background."/>
          <p:cNvPicPr preferRelativeResize="0">
            <a:picLocks noGrp="1"/>
          </p:cNvPicPr>
          <p:nvPr>
            <p:ph type="pic" idx="4"/>
          </p:nvPr>
        </p:nvPicPr>
        <p:blipFill rotWithShape="1">
          <a:blip r:embed="rId4">
            <a:alphaModFix/>
          </a:blip>
          <a:srcRect t="3335" b="3335"/>
          <a:stretch/>
        </p:blipFill>
        <p:spPr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3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137150" rIns="68575" bIns="3427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2700"/>
              <a:buFont typeface="Calibri"/>
              <a:buNone/>
            </a:pPr>
            <a:r>
              <a:rPr lang="en" sz="3600" dirty="0"/>
              <a:t>Week 1 Cooking Slides; Li</a:t>
            </a:r>
            <a:r>
              <a:rPr lang="en-US" sz="3600" dirty="0" err="1"/>
              <a:t>ke</a:t>
            </a:r>
            <a:r>
              <a:rPr lang="en" sz="3600" dirty="0"/>
              <a:t>, Don’t Like</a:t>
            </a:r>
            <a:endParaRPr sz="3600" b="0" i="1" dirty="0"/>
          </a:p>
        </p:txBody>
      </p:sp>
      <p:sp>
        <p:nvSpPr>
          <p:cNvPr id="326" name="Google Shape;326;p3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205725" tIns="34275" rIns="34275" bIns="34275" anchor="t" anchorCtr="0">
            <a:noAutofit/>
          </a:bodyPr>
          <a:lstStyle/>
          <a:p>
            <a:pPr marL="254000" lvl="0" indent="-2540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Font typeface="Twentieth Century"/>
              <a:buAutoNum type="arabicPeriod"/>
            </a:pPr>
            <a:r>
              <a:rPr lang="en" sz="2400" dirty="0"/>
              <a:t>Students place the icons of the ingredient on either “I Like” or “I Don’t Like” mat</a:t>
            </a:r>
            <a:endParaRPr lang="en" dirty="0"/>
          </a:p>
          <a:p>
            <a:pPr marL="254000" lvl="0" indent="-2540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400"/>
              <a:buFont typeface="Twentieth Century"/>
              <a:buAutoNum type="arabicPeriod"/>
            </a:pPr>
            <a:r>
              <a:rPr lang="en" sz="2400" dirty="0"/>
              <a:t>Students then move the icons from the “I Like” side only to their question mat.</a:t>
            </a:r>
            <a:endParaRPr sz="2400" dirty="0"/>
          </a:p>
        </p:txBody>
      </p:sp>
      <p:pic>
        <p:nvPicPr>
          <p:cNvPr id="327" name="Google Shape;327;p32" descr="Preference chart with sections labeled 'I like' featuring a smiley face and 'I don't like' featuring an X.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5496" b="5496"/>
          <a:stretch/>
        </p:blipFill>
        <p:spPr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" name="Google Shape;328;p32" descr="Communication board with the phrase 'Can I have the?' and images of items like a plate, salsa, bowl, chips, and sour cream."/>
          <p:cNvPicPr preferRelativeResize="0">
            <a:picLocks noGrp="1"/>
          </p:cNvPicPr>
          <p:nvPr>
            <p:ph type="pic" idx="4"/>
          </p:nvPr>
        </p:nvPicPr>
        <p:blipFill rotWithShape="1">
          <a:blip r:embed="rId4">
            <a:alphaModFix/>
          </a:blip>
          <a:srcRect l="1138" r="1138"/>
          <a:stretch/>
        </p:blipFill>
        <p:spPr>
          <a:xfrm>
            <a:off x="5312957" y="3330575"/>
            <a:ext cx="3151188" cy="1344613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33"/>
          <p:cNvSpPr txBox="1">
            <a:spLocks noGrp="1"/>
          </p:cNvSpPr>
          <p:nvPr>
            <p:ph type="title"/>
          </p:nvPr>
        </p:nvSpPr>
        <p:spPr>
          <a:xfrm>
            <a:off x="459367" y="1041619"/>
            <a:ext cx="8234246" cy="554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7150" rIns="68575" bIns="3427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2700"/>
              <a:buFont typeface="Calibri"/>
              <a:buNone/>
            </a:pPr>
            <a:r>
              <a:rPr lang="en" sz="3600" dirty="0"/>
              <a:t>Time to make the recipe!</a:t>
            </a:r>
            <a:endParaRPr sz="3600" dirty="0"/>
          </a:p>
        </p:txBody>
      </p:sp>
      <p:sp>
        <p:nvSpPr>
          <p:cNvPr id="334" name="Google Shape;334;p33"/>
          <p:cNvSpPr txBox="1">
            <a:spLocks noGrp="1"/>
          </p:cNvSpPr>
          <p:nvPr>
            <p:ph type="body" idx="1"/>
          </p:nvPr>
        </p:nvSpPr>
        <p:spPr>
          <a:xfrm>
            <a:off x="419186" y="1660059"/>
            <a:ext cx="5566468" cy="2869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5725" tIns="34275" rIns="34275" bIns="34275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Twentieth Century"/>
              <a:buAutoNum type="arabicPeriod"/>
            </a:pPr>
            <a:r>
              <a:rPr lang="en" sz="2400" dirty="0"/>
              <a:t>Students get a copy of the recipe to complete.</a:t>
            </a:r>
            <a:endParaRPr sz="2400" dirty="0"/>
          </a:p>
          <a:p>
            <a:pPr marL="342900" lvl="0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Twentieth Century"/>
              <a:buAutoNum type="arabicPeriod"/>
            </a:pPr>
            <a:r>
              <a:rPr lang="en" sz="2400" dirty="0"/>
              <a:t>Students are working to ask staff and peers for the things they need.</a:t>
            </a:r>
            <a:endParaRPr sz="2400" dirty="0"/>
          </a:p>
          <a:p>
            <a:pPr marL="342900" lvl="0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Twentieth Century"/>
              <a:buAutoNum type="arabicPeriod"/>
            </a:pPr>
            <a:r>
              <a:rPr lang="en" sz="2400" dirty="0"/>
              <a:t>Students are completing all steps of the recipe as independently as possible.</a:t>
            </a:r>
            <a:endParaRPr sz="2400" dirty="0"/>
          </a:p>
          <a:p>
            <a:pPr marL="342900" lvl="0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Twentieth Century"/>
              <a:buAutoNum type="arabicPeriod"/>
            </a:pPr>
            <a:r>
              <a:rPr lang="en" sz="2400" dirty="0"/>
              <a:t>Students get to eat the snack at the end</a:t>
            </a:r>
            <a:endParaRPr sz="2400" dirty="0"/>
          </a:p>
        </p:txBody>
      </p:sp>
      <p:pic>
        <p:nvPicPr>
          <p:cNvPr id="335" name="Google Shape;335;p33" descr="Step-by-step visual instructions for making nachos, including adding sour cream, salsa, chips, and cheese, followed by eating and enjoying.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/>
          <a:stretch/>
        </p:blipFill>
        <p:spPr>
          <a:xfrm>
            <a:off x="6029199" y="1881051"/>
            <a:ext cx="2975464" cy="2137231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3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137150" rIns="68575" bIns="3427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2700"/>
              <a:buFont typeface="Calibri"/>
              <a:buNone/>
            </a:pPr>
            <a:r>
              <a:rPr lang="en" sz="3600" dirty="0"/>
              <a:t>Week 2 Cooking Slides</a:t>
            </a:r>
            <a:endParaRPr sz="3600" b="0" i="1" dirty="0"/>
          </a:p>
        </p:txBody>
      </p:sp>
      <p:sp>
        <p:nvSpPr>
          <p:cNvPr id="341" name="Google Shape;341;p34"/>
          <p:cNvSpPr txBox="1">
            <a:spLocks noGrp="1"/>
          </p:cNvSpPr>
          <p:nvPr>
            <p:ph type="body" idx="1"/>
          </p:nvPr>
        </p:nvSpPr>
        <p:spPr>
          <a:xfrm>
            <a:off x="462731" y="1816817"/>
            <a:ext cx="3402874" cy="2869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5725" tIns="34275" rIns="34275" bIns="34275" anchor="ctr" anchorCtr="0">
            <a:noAutofit/>
          </a:bodyPr>
          <a:lstStyle/>
          <a:p>
            <a:pPr marL="2540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" sz="2400" dirty="0"/>
              <a:t>Students take turns answering a variety of questions on the board.</a:t>
            </a:r>
            <a:endParaRPr sz="2400" dirty="0"/>
          </a:p>
        </p:txBody>
      </p:sp>
      <p:pic>
        <p:nvPicPr>
          <p:cNvPr id="342" name="Google Shape;342;p34" descr="Activity titled 'Recipe Questions' asking 'What did you make today?' with images of popcorn, pizza pretzels, nachos, and milk.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3198" b="3198"/>
          <a:stretch/>
        </p:blipFill>
        <p:spPr>
          <a:xfrm>
            <a:off x="4083264" y="1779340"/>
            <a:ext cx="2028452" cy="1357039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43" name="Google Shape;343;p34" descr="Activity titled 'Recipe Questions' asking 'What ingredients did you use?' with images of items like Doritos, milk, cheese, salsa, sour cream, tortilla chips, a plate, and seasoning."/>
          <p:cNvPicPr preferRelativeResize="0">
            <a:picLocks noGrp="1"/>
          </p:cNvPicPr>
          <p:nvPr>
            <p:ph type="pic" idx="3"/>
          </p:nvPr>
        </p:nvPicPr>
        <p:blipFill rotWithShape="1">
          <a:blip r:embed="rId4">
            <a:alphaModFix/>
          </a:blip>
          <a:srcRect t="2795" b="2795"/>
          <a:stretch/>
        </p:blipFill>
        <p:spPr>
          <a:xfrm>
            <a:off x="6318848" y="1789576"/>
            <a:ext cx="2028452" cy="1357039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44" name="Google Shape;344;p34" descr="Activity titled 'Recipe Questions' asking 'What tools or supplies did you use?' with images of items like a spoon, plate, markers, bowl, and measuring tools."/>
          <p:cNvPicPr preferRelativeResize="0">
            <a:picLocks noGrp="1"/>
          </p:cNvPicPr>
          <p:nvPr>
            <p:ph type="pic" idx="4"/>
          </p:nvPr>
        </p:nvPicPr>
        <p:blipFill rotWithShape="1">
          <a:blip r:embed="rId5">
            <a:alphaModFix/>
          </a:blip>
          <a:srcRect t="3017" b="3017"/>
          <a:stretch/>
        </p:blipFill>
        <p:spPr>
          <a:xfrm>
            <a:off x="4079487" y="3309075"/>
            <a:ext cx="2028452" cy="1357039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45" name="Google Shape;345;p34" descr="Activity titled 'Recipe Questions' asking 'Did you like it?' with options 'Yes, I liked it' and 'No, I didn't like it,' featuring illustrated facial expressions."/>
          <p:cNvPicPr preferRelativeResize="0">
            <a:picLocks noGrp="1"/>
          </p:cNvPicPr>
          <p:nvPr>
            <p:ph type="pic" idx="5"/>
          </p:nvPr>
        </p:nvPicPr>
        <p:blipFill rotWithShape="1">
          <a:blip r:embed="rId6">
            <a:alphaModFix/>
          </a:blip>
          <a:srcRect t="3182" b="3182"/>
          <a:stretch/>
        </p:blipFill>
        <p:spPr>
          <a:xfrm>
            <a:off x="6321821" y="3305635"/>
            <a:ext cx="2028452" cy="1357039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35"/>
          <p:cNvSpPr txBox="1">
            <a:spLocks noGrp="1"/>
          </p:cNvSpPr>
          <p:nvPr>
            <p:ph type="title"/>
          </p:nvPr>
        </p:nvSpPr>
        <p:spPr>
          <a:xfrm>
            <a:off x="459367" y="913947"/>
            <a:ext cx="8234246" cy="612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7150" rIns="68575" bIns="3427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2700"/>
              <a:buFont typeface="Calibri"/>
              <a:buNone/>
            </a:pPr>
            <a:r>
              <a:rPr lang="en" sz="3600" dirty="0"/>
              <a:t>Week 2 Cooking Slides Reflection</a:t>
            </a:r>
            <a:endParaRPr sz="3600" b="0" i="1" dirty="0"/>
          </a:p>
        </p:txBody>
      </p:sp>
      <p:sp>
        <p:nvSpPr>
          <p:cNvPr id="351" name="Google Shape;351;p35"/>
          <p:cNvSpPr txBox="1">
            <a:spLocks noGrp="1"/>
          </p:cNvSpPr>
          <p:nvPr>
            <p:ph type="body" idx="1"/>
          </p:nvPr>
        </p:nvSpPr>
        <p:spPr>
          <a:xfrm>
            <a:off x="462730" y="1816817"/>
            <a:ext cx="4779829" cy="2869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5725" tIns="34275" rIns="34275" bIns="34275" anchor="t" anchorCtr="0">
            <a:no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SzPts val="2400"/>
              <a:buChar char="•"/>
            </a:pPr>
            <a:r>
              <a:rPr lang="en" sz="2400" dirty="0"/>
              <a:t>Students then fill out a recipe reflection sheet to take home.</a:t>
            </a:r>
            <a:endParaRPr sz="2400" dirty="0"/>
          </a:p>
          <a:p>
            <a:pPr marL="457200" lvl="0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" sz="2400" dirty="0"/>
              <a:t>Students share what they did in cooking with their parents using the recipe reflection sheet. </a:t>
            </a:r>
            <a:endParaRPr sz="2400" dirty="0"/>
          </a:p>
        </p:txBody>
      </p:sp>
      <p:pic>
        <p:nvPicPr>
          <p:cNvPr id="352" name="Google Shape;352;p35" descr="Black-and-white visual recipe reflection worksheet with sections for the dish made, tools used, ingredients, personal feedback, and recipe rating.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/>
          <a:stretch/>
        </p:blipFill>
        <p:spPr>
          <a:xfrm>
            <a:off x="6113417" y="1684101"/>
            <a:ext cx="2284105" cy="3002199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3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137150" rIns="68575" bIns="3427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3600" dirty="0"/>
              <a:t>Week 3 Cooking Slides</a:t>
            </a:r>
            <a:endParaRPr sz="3600" dirty="0"/>
          </a:p>
        </p:txBody>
      </p:sp>
      <p:sp>
        <p:nvSpPr>
          <p:cNvPr id="358" name="Google Shape;358;p36"/>
          <p:cNvSpPr txBox="1">
            <a:spLocks noGrp="1"/>
          </p:cNvSpPr>
          <p:nvPr>
            <p:ph type="body" idx="1"/>
          </p:nvPr>
        </p:nvSpPr>
        <p:spPr>
          <a:xfrm>
            <a:off x="462731" y="1816817"/>
            <a:ext cx="5189132" cy="2869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5725" tIns="34275" rIns="34275" bIns="34275" anchor="t" anchorCtr="0">
            <a:noAutofit/>
          </a:bodyPr>
          <a:lstStyle/>
          <a:p>
            <a:pPr marL="342900" lvl="0" indent="-3365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Twentieth Century"/>
              <a:buAutoNum type="arabicPeriod"/>
            </a:pPr>
            <a:r>
              <a:rPr lang="en" sz="2400" dirty="0"/>
              <a:t>After the recipe, students work together to figure out the sequence of steps.</a:t>
            </a:r>
            <a:endParaRPr sz="2400" dirty="0"/>
          </a:p>
          <a:p>
            <a:pPr marL="342900" lvl="0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rabicPeriod"/>
            </a:pPr>
            <a:r>
              <a:rPr lang="en" sz="2400" dirty="0"/>
              <a:t>Students then complete a sequencing sheet to take home.</a:t>
            </a:r>
            <a:endParaRPr sz="2400" dirty="0"/>
          </a:p>
          <a:p>
            <a:pPr marL="342900" lvl="0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rabicPeriod"/>
            </a:pPr>
            <a:r>
              <a:rPr lang="en" sz="2400" dirty="0"/>
              <a:t>Works on retell skills</a:t>
            </a:r>
            <a:endParaRPr sz="2400" dirty="0"/>
          </a:p>
          <a:p>
            <a:pPr marL="342900" lvl="0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rabicPeriod"/>
            </a:pPr>
            <a:r>
              <a:rPr lang="en" sz="2400" dirty="0"/>
              <a:t>Helps with home/school connection.</a:t>
            </a:r>
            <a:endParaRPr sz="2400" dirty="0"/>
          </a:p>
        </p:txBody>
      </p:sp>
      <p:pic>
        <p:nvPicPr>
          <p:cNvPr id="359" name="Google Shape;359;p36" descr="Sequencing activity with a four-step process labeled 1st, 2nd, 3rd, and 4th, featuring images for choosing toppings, getting a plate, eating, and adding chips.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6077" b="6077"/>
          <a:stretch/>
        </p:blipFill>
        <p:spPr>
          <a:xfrm>
            <a:off x="5730244" y="2249077"/>
            <a:ext cx="3029406" cy="1907333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37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137150" rIns="68575" bIns="3427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2700"/>
              <a:buFont typeface="Calibri"/>
              <a:buNone/>
            </a:pPr>
            <a:r>
              <a:rPr lang="en" sz="3600" dirty="0"/>
              <a:t>Reflection:</a:t>
            </a:r>
            <a:endParaRPr sz="3600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CC9833B-5F73-7B56-AFE8-68EFB730D2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2216" y="2561830"/>
            <a:ext cx="8444593" cy="2124470"/>
          </a:xfrm>
        </p:spPr>
        <p:txBody>
          <a:bodyPr/>
          <a:lstStyle/>
          <a:p>
            <a:r>
              <a:rPr lang="en-US" sz="3200" b="1" dirty="0"/>
              <a:t>Did the lessons accomplish what we intended?</a:t>
            </a:r>
          </a:p>
          <a:p>
            <a:r>
              <a:rPr lang="en-US" sz="3200" b="1" dirty="0"/>
              <a:t>What supports are still needed?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38"/>
          <p:cNvSpPr txBox="1">
            <a:spLocks noGrp="1"/>
          </p:cNvSpPr>
          <p:nvPr>
            <p:ph type="title"/>
          </p:nvPr>
        </p:nvSpPr>
        <p:spPr>
          <a:xfrm>
            <a:off x="459367" y="747344"/>
            <a:ext cx="7169342" cy="698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7150" rIns="68575" bIns="3427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lang="en" sz="3600" dirty="0"/>
              <a:t>Things we consider weekly/monthly</a:t>
            </a:r>
            <a:endParaRPr sz="36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2D0CA2-DA40-323B-AD26-6DC6803B32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9366" y="1445623"/>
            <a:ext cx="8225267" cy="3127464"/>
          </a:xfrm>
        </p:spPr>
        <p:txBody>
          <a:bodyPr/>
          <a:lstStyle/>
          <a:p>
            <a:r>
              <a:rPr lang="en-US" b="1" dirty="0"/>
              <a:t>Are students grouped appropriately?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Move students based on communication, cognitive, and behavioral needs.</a:t>
            </a:r>
          </a:p>
          <a:p>
            <a:r>
              <a:rPr lang="en-US" b="1" dirty="0"/>
              <a:t>Other supports needed for the next week?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Decide on additional visuals that may be needed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Record video modeling </a:t>
            </a:r>
          </a:p>
          <a:p>
            <a:r>
              <a:rPr lang="en-US" b="1" dirty="0"/>
              <a:t>Do we need to expand for more language?</a:t>
            </a:r>
          </a:p>
          <a:p>
            <a:r>
              <a:rPr lang="en-US" b="1" dirty="0"/>
              <a:t>Start the process all over again with planning, prepping, and creating slides/boom deck</a:t>
            </a:r>
          </a:p>
        </p:txBody>
      </p:sp>
      <p:pic>
        <p:nvPicPr>
          <p:cNvPr id="4" name="Google Shape;371;p38">
            <a:extLst>
              <a:ext uri="{FF2B5EF4-FFF2-40B4-BE49-F238E27FC236}">
                <a16:creationId xmlns:a16="http://schemas.microsoft.com/office/drawing/2014/main" id="{EB68F85B-27A0-F4FF-D0BB-3CC2B65E5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Grp="1"/>
          </p:cNvPicPr>
          <p:nvPr>
            <p:ph type="pic" idx="2"/>
          </p:nvPr>
        </p:nvPicPr>
        <p:blipFill rotWithShape="1">
          <a:blip r:embed="rId3"/>
          <a:stretch/>
        </p:blipFill>
        <p:spPr>
          <a:xfrm>
            <a:off x="7705053" y="877979"/>
            <a:ext cx="1007241" cy="966749"/>
          </a:xfrm>
          <a:prstGeom prst="rect">
            <a:avLst/>
          </a:prstGeom>
          <a:ln w="3175"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4"/>
          <p:cNvSpPr txBox="1">
            <a:spLocks noGrp="1"/>
          </p:cNvSpPr>
          <p:nvPr>
            <p:ph type="title"/>
          </p:nvPr>
        </p:nvSpPr>
        <p:spPr>
          <a:xfrm>
            <a:off x="459367" y="883105"/>
            <a:ext cx="8234100" cy="8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7150" rIns="68575" bIns="34275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3600" dirty="0">
                <a:solidFill>
                  <a:srgbClr val="101820"/>
                </a:solidFill>
              </a:rPr>
              <a:t>What is the makeup of our classrooms and who else do we collaborate with? cont.</a:t>
            </a:r>
            <a:endParaRPr sz="3600" dirty="0"/>
          </a:p>
        </p:txBody>
      </p:sp>
      <p:sp>
        <p:nvSpPr>
          <p:cNvPr id="140" name="Google Shape;140;p4"/>
          <p:cNvSpPr txBox="1">
            <a:spLocks noGrp="1"/>
          </p:cNvSpPr>
          <p:nvPr>
            <p:ph type="body" idx="1"/>
          </p:nvPr>
        </p:nvSpPr>
        <p:spPr>
          <a:xfrm>
            <a:off x="459374" y="1748305"/>
            <a:ext cx="8390711" cy="3306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5725" tIns="34275" rIns="34275" bIns="34275" anchor="t" anchorCtr="0">
            <a:no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We have a variety of communication needs.</a:t>
            </a:r>
          </a:p>
          <a:p>
            <a:pPr lvl="1" indent="-2825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o"/>
            </a:pPr>
            <a:r>
              <a:rPr lang="en-US" sz="2400" dirty="0"/>
              <a:t>Fully verbal students to fully non-verbal</a:t>
            </a:r>
          </a:p>
          <a:p>
            <a:pPr lvl="1" indent="-2825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o"/>
            </a:pPr>
            <a:r>
              <a:rPr lang="en-US" sz="2400" dirty="0"/>
              <a:t>Student with devices. Some students are very fluent on their devices and others are just learning their device</a:t>
            </a:r>
          </a:p>
          <a:p>
            <a:pPr marL="457200" lvl="0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US" sz="2400" dirty="0"/>
              <a:t>Our teaching team for the cooking group is comprised of</a:t>
            </a:r>
          </a:p>
          <a:p>
            <a:pPr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o"/>
            </a:pPr>
            <a:r>
              <a:rPr lang="en" sz="2400" dirty="0"/>
              <a:t>2 teachers</a:t>
            </a:r>
            <a:endParaRPr sz="2400" dirty="0"/>
          </a:p>
          <a:p>
            <a:pPr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o"/>
            </a:pPr>
            <a:r>
              <a:rPr lang="en" sz="2400" dirty="0"/>
              <a:t>1 speech therapist</a:t>
            </a:r>
            <a:endParaRPr sz="2400" dirty="0"/>
          </a:p>
          <a:p>
            <a:pPr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o"/>
            </a:pPr>
            <a:r>
              <a:rPr lang="en" sz="2400" dirty="0"/>
              <a:t>Depending on the needs of the group, possibly an ESP or 2</a:t>
            </a:r>
            <a:endParaRPr sz="240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39"/>
          <p:cNvSpPr txBox="1">
            <a:spLocks noGrp="1"/>
          </p:cNvSpPr>
          <p:nvPr>
            <p:ph type="ctrTitle"/>
          </p:nvPr>
        </p:nvSpPr>
        <p:spPr>
          <a:xfrm>
            <a:off x="455151" y="2171591"/>
            <a:ext cx="8250174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7150" rIns="68575" bIns="3427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2700"/>
              <a:buFont typeface="Calibri"/>
              <a:buNone/>
            </a:pPr>
            <a:r>
              <a:rPr lang="en" dirty="0"/>
              <a:t>Thank you!</a:t>
            </a:r>
            <a:endParaRPr dirty="0"/>
          </a:p>
        </p:txBody>
      </p:sp>
      <p:sp>
        <p:nvSpPr>
          <p:cNvPr id="377" name="Google Shape;377;p39"/>
          <p:cNvSpPr txBox="1">
            <a:spLocks noGrp="1"/>
          </p:cNvSpPr>
          <p:nvPr>
            <p:ph type="body" idx="1"/>
          </p:nvPr>
        </p:nvSpPr>
        <p:spPr>
          <a:xfrm>
            <a:off x="454819" y="2857500"/>
            <a:ext cx="8251031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5725" tIns="34275" rIns="34275" bIns="3427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" dirty="0"/>
              <a:t>Katy Coleman and Polly Moen</a:t>
            </a:r>
            <a:endParaRPr dirty="0"/>
          </a:p>
          <a:p>
            <a:pPr marL="0" lvl="0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900"/>
              <a:buNone/>
            </a:pPr>
            <a:r>
              <a:rPr lang="en" u="sng" dirty="0">
                <a:solidFill>
                  <a:schemeClr val="hlink"/>
                </a:solidFill>
                <a:hlinkClick r:id="rId3"/>
              </a:rPr>
              <a:t>cacoleman@rochesterschools.org</a:t>
            </a:r>
            <a:endParaRPr dirty="0"/>
          </a:p>
          <a:p>
            <a:pPr marL="0" lvl="0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900"/>
              <a:buNone/>
            </a:pPr>
            <a:r>
              <a:rPr lang="en" u="sng" dirty="0">
                <a:solidFill>
                  <a:schemeClr val="hlink"/>
                </a:solidFill>
                <a:hlinkClick r:id="rId4"/>
              </a:rPr>
              <a:t>pomoen@rochesterschools.org</a:t>
            </a:r>
            <a:endParaRPr dirty="0"/>
          </a:p>
          <a:p>
            <a:pPr marL="0" lvl="0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900"/>
              <a:buNone/>
            </a:pPr>
            <a:endParaRPr dirty="0"/>
          </a:p>
        </p:txBody>
      </p:sp>
      <p:pic>
        <p:nvPicPr>
          <p:cNvPr id="378" name="Google Shape;378;p39" descr="Charting the Cs logo with black and blue tex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498988" y="957027"/>
            <a:ext cx="2161826" cy="4535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4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137150" rIns="68575" bIns="3427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2700"/>
              <a:buFont typeface="Calibri"/>
              <a:buNone/>
            </a:pPr>
            <a:r>
              <a:rPr lang="en" dirty="0"/>
              <a:t>Charting the Cs Conference 2025</a:t>
            </a:r>
            <a:endParaRPr i="1" dirty="0"/>
          </a:p>
        </p:txBody>
      </p:sp>
      <p:sp>
        <p:nvSpPr>
          <p:cNvPr id="384" name="Google Shape;384;p4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205725" tIns="34275" rIns="34275" bIns="34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" dirty="0"/>
              <a:t>Statewide Professional Development to Support the Workforce and Low Incidence Disability Areas in the State of Minnesota.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900"/>
              <a:buNone/>
            </a:pPr>
            <a:r>
              <a:rPr lang="en" dirty="0"/>
              <a:t>This presentation is partially funded with a grant from the Minnesota Department of Education using federal funding, CFDA 84.027A, Special Education – Grants to States.</a:t>
            </a:r>
            <a:endParaRPr dirty="0"/>
          </a:p>
        </p:txBody>
      </p:sp>
      <p:pic>
        <p:nvPicPr>
          <p:cNvPr id="385" name="Google Shape;385;p40" descr="Charting the Cs logo with black and blue tex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98989" y="904773"/>
            <a:ext cx="2161826" cy="4535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5"/>
          <p:cNvSpPr txBox="1">
            <a:spLocks noGrp="1"/>
          </p:cNvSpPr>
          <p:nvPr>
            <p:ph type="title"/>
          </p:nvPr>
        </p:nvSpPr>
        <p:spPr>
          <a:xfrm>
            <a:off x="459367" y="965440"/>
            <a:ext cx="8234100" cy="722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7150" rIns="68575" bIns="34275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3600" dirty="0">
                <a:solidFill>
                  <a:srgbClr val="101820"/>
                </a:solidFill>
                <a:latin typeface="Calibri"/>
                <a:ea typeface="Calibri"/>
                <a:cs typeface="Calibri"/>
                <a:sym typeface="Calibri"/>
              </a:rPr>
              <a:t>How do we group students?</a:t>
            </a:r>
            <a:endParaRPr sz="3600" dirty="0"/>
          </a:p>
        </p:txBody>
      </p:sp>
      <p:sp>
        <p:nvSpPr>
          <p:cNvPr id="146" name="Google Shape;146;p5"/>
          <p:cNvSpPr txBox="1">
            <a:spLocks noGrp="1"/>
          </p:cNvSpPr>
          <p:nvPr>
            <p:ph type="body" idx="1"/>
          </p:nvPr>
        </p:nvSpPr>
        <p:spPr>
          <a:xfrm>
            <a:off x="560225" y="1800226"/>
            <a:ext cx="8234100" cy="3010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5725" tIns="34275" rIns="34275" bIns="34275" anchor="t" anchorCtr="0">
            <a:no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 dirty="0"/>
              <a:t>Cooking groups are based on a variety of factors</a:t>
            </a:r>
            <a:endParaRPr sz="2400" dirty="0"/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o"/>
            </a:pPr>
            <a:r>
              <a:rPr lang="en" sz="2400" dirty="0"/>
              <a:t>Communication level of our students</a:t>
            </a:r>
            <a:endParaRPr sz="2400" dirty="0"/>
          </a:p>
          <a:p>
            <a:pPr marL="137160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 dirty="0"/>
              <a:t>We collaborate with our speech therapist to determine the groups</a:t>
            </a:r>
            <a:endParaRPr sz="2400" dirty="0"/>
          </a:p>
          <a:p>
            <a:pPr marL="137160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 dirty="0"/>
              <a:t>When a student’s communication ability may fit in either group, we tend to push them and group them with the students who are slightly more advanced.</a:t>
            </a:r>
            <a:endParaRPr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6"/>
          <p:cNvSpPr txBox="1">
            <a:spLocks noGrp="1"/>
          </p:cNvSpPr>
          <p:nvPr>
            <p:ph type="title"/>
          </p:nvPr>
        </p:nvSpPr>
        <p:spPr>
          <a:xfrm>
            <a:off x="459367" y="877979"/>
            <a:ext cx="8234100" cy="8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7150" rIns="68575" bIns="34275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3600" dirty="0">
                <a:solidFill>
                  <a:srgbClr val="101820"/>
                </a:solidFill>
                <a:latin typeface="Calibri"/>
                <a:ea typeface="Calibri"/>
                <a:cs typeface="Calibri"/>
                <a:sym typeface="Calibri"/>
              </a:rPr>
              <a:t>How do we group students? cont.</a:t>
            </a:r>
            <a:endParaRPr sz="3600" dirty="0"/>
          </a:p>
        </p:txBody>
      </p:sp>
      <p:sp>
        <p:nvSpPr>
          <p:cNvPr id="152" name="Google Shape;152;p6"/>
          <p:cNvSpPr txBox="1">
            <a:spLocks noGrp="1"/>
          </p:cNvSpPr>
          <p:nvPr>
            <p:ph type="body" idx="1"/>
          </p:nvPr>
        </p:nvSpPr>
        <p:spPr>
          <a:xfrm>
            <a:off x="560225" y="1800225"/>
            <a:ext cx="8234100" cy="3010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5725" tIns="34275" rIns="34275" bIns="34275" anchor="t" anchorCtr="0">
            <a:no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 dirty="0"/>
              <a:t>Cooking groups are based on a variety of factors</a:t>
            </a:r>
            <a:endParaRPr sz="2400" dirty="0"/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o"/>
            </a:pPr>
            <a:r>
              <a:rPr lang="en" sz="2400" dirty="0"/>
              <a:t>Behavior needs of our students</a:t>
            </a:r>
            <a:endParaRPr sz="2400" dirty="0"/>
          </a:p>
          <a:p>
            <a:pPr marL="137160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 dirty="0"/>
              <a:t>Does a student need ESP support to complete tasks?</a:t>
            </a:r>
            <a:endParaRPr sz="2400" dirty="0"/>
          </a:p>
          <a:p>
            <a:pPr marL="1828800" lvl="3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" sz="2400" dirty="0"/>
              <a:t>Is there enough adult support for that student in the group?</a:t>
            </a:r>
            <a:endParaRPr sz="2400" dirty="0"/>
          </a:p>
          <a:p>
            <a:pPr marL="137160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 dirty="0"/>
              <a:t>What are the triggers of the students?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7"/>
          <p:cNvSpPr txBox="1">
            <a:spLocks noGrp="1"/>
          </p:cNvSpPr>
          <p:nvPr>
            <p:ph type="title"/>
          </p:nvPr>
        </p:nvSpPr>
        <p:spPr>
          <a:xfrm>
            <a:off x="459367" y="877979"/>
            <a:ext cx="8234100" cy="8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7150" rIns="68575" bIns="34275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dirty="0">
                <a:solidFill>
                  <a:srgbClr val="101820"/>
                </a:solidFill>
                <a:latin typeface="Calibri"/>
                <a:ea typeface="Calibri"/>
                <a:cs typeface="Calibri"/>
                <a:sym typeface="Calibri"/>
              </a:rPr>
              <a:t>What do the other students do when not in the cooking group?</a:t>
            </a:r>
          </a:p>
        </p:txBody>
      </p:sp>
      <p:sp>
        <p:nvSpPr>
          <p:cNvPr id="158" name="Google Shape;158;p7"/>
          <p:cNvSpPr txBox="1">
            <a:spLocks noGrp="1"/>
          </p:cNvSpPr>
          <p:nvPr>
            <p:ph type="body" idx="1"/>
          </p:nvPr>
        </p:nvSpPr>
        <p:spPr>
          <a:xfrm>
            <a:off x="423916" y="1875865"/>
            <a:ext cx="8262884" cy="1524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5725" tIns="34275" rIns="34275" bIns="34275" anchor="t" anchorCtr="0">
            <a:no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 dirty="0"/>
              <a:t>The other group is doing an art project in the other classroom. </a:t>
            </a:r>
            <a:endParaRPr sz="2400" dirty="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 dirty="0"/>
              <a:t>We plan the art project each week and our ESPs run the group.</a:t>
            </a:r>
            <a:endParaRPr sz="2400" dirty="0"/>
          </a:p>
        </p:txBody>
      </p:sp>
      <p:pic>
        <p:nvPicPr>
          <p:cNvPr id="159" name="Google Shape;159;p7" descr="Art activity worksheet featuring a turkey craft, instructions, and a colorful example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3900" y="3505581"/>
            <a:ext cx="2057400" cy="118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7" descr="Cartoon character in winter attire smiling next to a snowman with a purple hat and scarf, featuring 'Super Simple' branding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36300" y="3517055"/>
            <a:ext cx="2000250" cy="117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7" descr="Cover of 'Pete the Cat: Snow Daze' featuring Pete in winter gear shoveling snow with a snowy background and a yellow school bus.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11538" y="3510331"/>
            <a:ext cx="1952625" cy="117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7" descr="Winter craft featuring a mosaic paper tree on a snowy background with a blue sky.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839163" y="3510331"/>
            <a:ext cx="2009775" cy="1171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8"/>
          <p:cNvSpPr txBox="1">
            <a:spLocks noGrp="1"/>
          </p:cNvSpPr>
          <p:nvPr>
            <p:ph type="title"/>
          </p:nvPr>
        </p:nvSpPr>
        <p:spPr>
          <a:xfrm>
            <a:off x="459367" y="878730"/>
            <a:ext cx="8234100" cy="8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7150" rIns="68575" bIns="34275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dirty="0">
                <a:solidFill>
                  <a:srgbClr val="101820"/>
                </a:solidFill>
                <a:latin typeface="Calibri"/>
                <a:ea typeface="Calibri"/>
                <a:cs typeface="Calibri"/>
                <a:sym typeface="Calibri"/>
              </a:rPr>
              <a:t>What do the other students do when not in the cooking group? cont.</a:t>
            </a:r>
            <a:endParaRPr dirty="0">
              <a:solidFill>
                <a:srgbClr val="10182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8"/>
          <p:cNvSpPr txBox="1">
            <a:spLocks noGrp="1"/>
          </p:cNvSpPr>
          <p:nvPr>
            <p:ph type="body" idx="1"/>
          </p:nvPr>
        </p:nvSpPr>
        <p:spPr>
          <a:xfrm>
            <a:off x="462730" y="1897505"/>
            <a:ext cx="6421500" cy="2788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5725" tIns="34275" rIns="34275" bIns="34275" anchor="t" anchorCtr="0">
            <a:no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 dirty="0"/>
              <a:t>The group has a set of slides and the routine is the same for each week.</a:t>
            </a:r>
            <a:endParaRPr sz="2400" dirty="0"/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o"/>
            </a:pPr>
            <a:r>
              <a:rPr lang="en" sz="2400" dirty="0"/>
              <a:t>Listen to a song</a:t>
            </a:r>
            <a:endParaRPr sz="2400" dirty="0"/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o"/>
            </a:pPr>
            <a:r>
              <a:rPr lang="en" sz="2400" dirty="0"/>
              <a:t>Listen to a story </a:t>
            </a:r>
            <a:endParaRPr sz="2400" dirty="0"/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o"/>
            </a:pPr>
            <a:r>
              <a:rPr lang="en" sz="2400" dirty="0"/>
              <a:t>Make the art project</a:t>
            </a:r>
            <a:endParaRPr sz="2400" dirty="0"/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o"/>
            </a:pPr>
            <a:r>
              <a:rPr lang="en" sz="2400" dirty="0"/>
              <a:t>Take turns choosing songs from a song choice board</a:t>
            </a:r>
            <a:endParaRPr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9"/>
          <p:cNvSpPr txBox="1">
            <a:spLocks noGrp="1"/>
          </p:cNvSpPr>
          <p:nvPr>
            <p:ph type="title"/>
          </p:nvPr>
        </p:nvSpPr>
        <p:spPr>
          <a:xfrm>
            <a:off x="459367" y="877979"/>
            <a:ext cx="8234100" cy="8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7150" rIns="68575" bIns="34275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3600" dirty="0">
                <a:solidFill>
                  <a:srgbClr val="101820"/>
                </a:solidFill>
                <a:latin typeface="Calibri"/>
                <a:ea typeface="Calibri"/>
                <a:cs typeface="Calibri"/>
                <a:sym typeface="Calibri"/>
              </a:rPr>
              <a:t>How to choose a recipe?</a:t>
            </a:r>
            <a:r>
              <a:rPr lang="en" sz="3600" dirty="0">
                <a:solidFill>
                  <a:srgbClr val="101820"/>
                </a:solidFill>
              </a:rPr>
              <a:t> </a:t>
            </a:r>
            <a:r>
              <a:rPr lang="en" sz="3600" dirty="0">
                <a:solidFill>
                  <a:srgbClr val="101820"/>
                </a:solidFill>
                <a:latin typeface="Calibri"/>
                <a:ea typeface="Calibri"/>
                <a:cs typeface="Calibri"/>
                <a:sym typeface="Calibri"/>
              </a:rPr>
              <a:t>Where do we find recipes? V</a:t>
            </a:r>
            <a:r>
              <a:rPr lang="en" sz="3600" dirty="0"/>
              <a:t>ariety of factors</a:t>
            </a:r>
            <a:endParaRPr sz="3600" dirty="0"/>
          </a:p>
        </p:txBody>
      </p:sp>
      <p:sp>
        <p:nvSpPr>
          <p:cNvPr id="174" name="Google Shape;174;p9"/>
          <p:cNvSpPr txBox="1">
            <a:spLocks noGrp="1"/>
          </p:cNvSpPr>
          <p:nvPr>
            <p:ph type="body" idx="1"/>
          </p:nvPr>
        </p:nvSpPr>
        <p:spPr>
          <a:xfrm>
            <a:off x="459366" y="1977550"/>
            <a:ext cx="8234100" cy="2278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5725" tIns="34275" rIns="34275" bIns="34275" anchor="t" anchorCtr="0">
            <a:no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 dirty="0"/>
              <a:t>We choose recipes based on a variety of factors</a:t>
            </a:r>
            <a:endParaRPr sz="2400" dirty="0"/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o"/>
            </a:pPr>
            <a:r>
              <a:rPr lang="en" sz="2400" dirty="0"/>
              <a:t>Complexity of the recipe</a:t>
            </a:r>
            <a:endParaRPr sz="2400" dirty="0"/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o"/>
            </a:pPr>
            <a:r>
              <a:rPr lang="en" sz="2400" dirty="0"/>
              <a:t>Building of vocabulary</a:t>
            </a:r>
            <a:endParaRPr sz="2400" dirty="0"/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o"/>
            </a:pPr>
            <a:r>
              <a:rPr lang="en" sz="2400" dirty="0"/>
              <a:t>Our students</a:t>
            </a:r>
            <a:endParaRPr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Integral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CC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PAW xmlns="http://www.net-centric.com/PAWPP">
  <Shape xmlns="" ID="25zi+FGGaLwluPi8pHDZ0F0g2Kc=" isBookmarkSet="no" pdftag="H1" artifact="_x0030_" bookmark="yes" Order="_x0031_"/>
  <Shape xmlns="" ID="RqWdhzZCy8Ar0d1iOZbEBJ8Dy3k=" pdftag="Figure" isBookmarkSet="no" formula="no" inline="no" bookmark="no" Lang="" artifact="_x0030_" Order="_x0034_" validate="no"/>
  <Shape xmlns="" ID="0GDiE9EZq5njb2rEBjxyPn/mGKo=" pdftag="P" isBookmarkSet="no" bookmark="no" Order="_x0035_"/>
  <Shape xmlns="" ID="AkF/gN1fsQi+dfG7M6JNMh3tK18=" isBookmarkSet="no" pdftag="H2" artifact="_x0030_" bookmark="yes" Order="_x0032_"/>
  <Shape xmlns="" ID="kjQKu/gq7F1cNFZ3XVmvyvooS+o=" pdftag="P" isBookmarkSet="no" bookmark="no" Order="_x0033_"/>
  <Shape xmlns="" ID="BxZtY5dVjHyyzoKmL/6UKea9EAM=" Order="_x0031_" pdftag="P" isBookmarkSet="no" bookmark="no"/>
  <Shape xmlns="" ID="NsZ7h4vMYVcT7B4AQ4IR9yVjUR0=" isBookmarkSet="yes" bookmark="yes" pdftag="H3" artifact="_x0030_" Order="_x0031_"/>
  <Shape xmlns="" ID="3YUo9o7SDOs2yPOw00RUhynd18A=" pdftag="P" isBookmarkSet="no" bookmark="no" Order="_x0032_"/>
  <Shape xmlns="" ID="HXCs7DpPvKbm9SdtCd8oI51G/TI=" pdftag="H3" artifact="_x0030_" isBookmarkSet="yes" bookmark="no" Order="_x0031_"/>
  <Shape xmlns="" ID="xJtGEJG2vTXMT2yhlFnZp8asjJE=" pdftag="P" isBookmarkSet="no" bookmark="no" Order="_x0032_"/>
  <Shape xmlns="" ID="W/Bqu7bunH/1jWZRIFXCSvZP1/8=" isBookmarkSet="yes" bookmark="yes" pdftag="H3" artifact="_x0030_" Order="_x0031_"/>
  <Shape xmlns="" ID="RMgedKP3fnTfRQHbxw9x/OHLLIQ=" pdftag="P" isBookmarkSet="no" bookmark="no" Order="_x0032_"/>
  <Shape xmlns="" ID="TR7gQSq/ceULcHogNl2fNXm9mtE=" Order="_x0031_" isBookmarkSet="no" bookmark="no" pdftag="_x005B_Artifact_x005D_" artifact="_x0031_"/>
  <Shape xmlns="" ID="W+aE5RdzH6/VK5nOmpbia29VreA=" pdftag="P" isBookmarkSet="no" bookmark="no" Order="_x0031_"/>
  <Shape xmlns="" ID="A8IpV0LOi33uALU5fWG4Cpagl4I=" isBookmarkSet="yes" bookmark="yes" pdftag="H3" artifact="_x0030_" Order="_x0031_"/>
  <Shape xmlns="" ID="tN2GtMcpqmMq3QPl1UnFnhjPukc=" pdftag="P" isBookmarkSet="no" bookmark="no" Order="_x0032_"/>
  <Shape xmlns="" ID="3Vlmzb8FQl37umeth/BLf1SEp1c=" formula="no" pdftag="Figure" artifact="_x0030_" inline="no" isBookmarkSet="no" bookmark="no" Lang="" Order="_x0033_" validate="no"/>
  <Shape xmlns="" ID="ECV+1vTIlZcVZCBsFHeEQBpORKU=" formula="no" pdftag="Figure" artifact="_x0030_" inline="no" isBookmarkSet="no" bookmark="no" Lang="" Order="_x0034_" validate="no"/>
  <Shape xmlns="" ID="kpMvoYoTclJrfB96YqRwUM0zxUs=" formula="no" pdftag="Figure" artifact="_x0030_" inline="no" isBookmarkSet="no" bookmark="no" Lang="" Order="_x0035_" validate="no"/>
  <Shape xmlns="" ID="1Pzls1ZL4OdDjRUo72mqexQ3IlA=" formula="no" pdftag="Figure" artifact="_x0030_" inline="no" isBookmarkSet="no" bookmark="no" Lang="" Order="_x0036_" validate="no"/>
  <Shape xmlns="" ID="aNzTIgnY+HOzox60s4tYfbO4SFI=" Order="_x0031_" isBookmarkSet="yes" bookmark="no" pdftag="_x005B_Artifact_x005D_" artifact="_x0031_"/>
  <Shape xmlns="" ID="tINkXFcHD0U0QYz0pSFFASllSbk=" pdftag="P" isBookmarkSet="no" bookmark="no" Order="_x0031_"/>
  <Shape xmlns="" ID="36ZJ5+aG4vBVel8ooI4f1w4vGfA=" isBookmarkSet="yes" bookmark="yes" pdftag="H3" artifact="_x0030_" Order="_x0031_"/>
  <Shape xmlns="" ID="JCf+Vf8Je4cyC7p+wvUMwSTj7tg=" pdftag="P" isBookmarkSet="no" bookmark="no" Order="_x0032_"/>
  <Shape xmlns="" ID="CE+u3VTlAfnx1BBmhFflqJdteK4=" isBookmarkSet="yes" bookmark="yes" pdftag="H3" artifact="_x0030_" Order="_x0031_"/>
  <Shape xmlns="" ID="dkun4oUYOhcy26ZvqI1Qcr2w0Ek=" pdftag="P" isBookmarkSet="no" bookmark="no" Order="_x0032_"/>
  <Shape xmlns="" ID="CUEEffG/C6L1Yi36/9jE+mJa4A4=" Order="_x0031_" isBookmarkSet="no" bookmark="no" pdftag="_x005B_Artifact_x005D_" artifact="_x0031_"/>
  <Shape xmlns="" ID="K+y+OCG8a6H0iQwUAmXb+OTrqJ4=" pdftag="P" isBookmarkSet="no" bookmark="no" Order="_x0031_"/>
  <Shape xmlns="" ID="AgV3GSO2B19wJqAvEcRMRpeMptM=" formula="no" pdftag="Figure" artifact="_x0030_" inline="no" isBookmarkSet="no" bookmark="no" Lang="" Order="_x0032_" validate="no"/>
  <Shape xmlns="" ID="x4T6HkfJSkHGy4CRDp64+edHumo=" isBookmarkSet="yes" bookmark="yes" pdftag="H3" artifact="_x0030_" Order="_x0031_"/>
  <Shape xmlns="" ID="P2Fx3UB+JvWA3+qjo200w0Er5N4=" pdftag="P" isBookmarkSet="no" bookmark="no" Order="_x0032_"/>
  <Shape xmlns="" ID="B+Ogbp5oNwxkuFHagnUCjBUjKTI=" formula="no" pdftag="Figure" artifact="_x0030_" inline="no" isBookmarkSet="no" bookmark="no" Lang="" Order="_x0033_" validate="no"/>
  <Shape xmlns="" ID="zpcPe8w5CyInJ3jDUdNSDl3KZCo=" isBookmarkSet="yes" bookmark="yes" pdftag="H3" artifact="_x0030_" Order="_x0031_"/>
  <Shape xmlns="" ID="RwAdWFK50kmMmmDQilYew2khq/s=" pdftag="P" isBookmarkSet="no" bookmark="no" Order="_x0032_"/>
  <Shape xmlns="" ID="/hGs4e5Ln+aodOykWwOm41JLUB8=" formula="no" pdftag="Figure" artifact="_x0030_" inline="no" isBookmarkSet="no" bookmark="no" Lang="" Order="_x0033_" validate="no"/>
  <Shape xmlns="" ID="MaC8Rjgh6WtXdSt60EphXaioF6M=" isBookmarkSet="yes" bookmark="yes" pdftag="H3" artifact="_x0030_" Order="_x0031_"/>
  <Shape xmlns="" ID="0K9RB5suoOagAYu6s5ZAx0DWKKc=" pdftag="P" isBookmarkSet="no" bookmark="no" Order="_x0032_"/>
  <Shape xmlns="" ID="CvixcSlUfIoC6kAJosI8Rni0S7I=" isBookmarkSet="yes" bookmark="yes" pdftag="H3" artifact="_x0030_" Order="_x0031_"/>
  <Shape xmlns="" ID="Sa9OQP2z42u1WDnkyINnGDDyirg=" pdftag="P" isBookmarkSet="no" bookmark="no" Order="_x0032_"/>
  <Shape xmlns="" ID="busV6NIGa4erU7J+iIA5o17enAQ=" isBookmarkSet="yes" bookmark="yes" pdftag="H3" artifact="_x0030_" Order="_x0031_"/>
  <Shape xmlns="" ID="DXihaJTlSj3RwQc3J8WJmzCG+34=" pdftag="P" isBookmarkSet="no" bookmark="no" Order="_x0032_"/>
  <Shape xmlns="" ID="h9OPFYie76gGf9B4DiY5xNb5Zjs=" isBookmarkSet="yes" bookmark="yes" pdftag="H3" artifact="_x0030_" Order="_x0031_"/>
  <Shape xmlns="" ID="wOFHyUOO20Ts4+rsYx1VoRH4uPw=" pdftag="P" isBookmarkSet="no" bookmark="no" Order="_x0032_"/>
  <Shape xmlns="" ID="uzOV5uIs08GRy+cGGA+RFxnkgsk=" isBookmarkSet="yes" bookmark="yes" pdftag="H3" artifact="_x0030_" Order="_x0031_"/>
  <Shape xmlns="" ID="JzhmYQ7oaQUeAGPiGoxs/7s/3xc=" pdftag="P" isBookmarkSet="no" bookmark="no" Order="_x0032_"/>
  <Shape xmlns="" ID="xenA2Q1XUwVkhBuhIPVQBMGZu4o=" isBookmarkSet="yes" bookmark="yes" pdftag="H3" artifact="_x0030_" Order="_x0031_"/>
  <Shape xmlns="" ID="v7sMBBV0GgnClkCwm0Thnui6QQ0=" pdftag="P" isBookmarkSet="no" bookmark="no" Order="_x0032_"/>
  <Shape xmlns="" ID="jNp4ilk9k2dlfgjOhR32SOmMyt8=" Order="_x0031_" isBookmarkSet="no" bookmark="no" pdftag="_x005B_Artifact_x005D_" artifact="_x0031_"/>
  <Shape xmlns="" ID="cRHpVbt4kVMbx12lYOJbl+RGUl4=" pdftag="P" isBookmarkSet="no" bookmark="no" Order="_x0031_"/>
  <Shape xmlns="" ID="+holBsV4nABm/05RKywOrQQb2fc=" Order="_x0031_" isBookmarkSet="yes" bookmark="yes" pdftag="_x005B_Artifact_x005D_" artifact="_x0031_"/>
  <Shape xmlns="" ID="dsfN5kIW3YLOxNWTErNwFAPlIYM=" pdftag="P" isBookmarkSet="no" bookmark="no" Order="_x0031_"/>
  <Shape xmlns="" ID="vdAwvqojjqRoFINjBwDTGpXmQA0=" isBookmarkSet="yes" bookmark="yes" pdftag="H3" artifact="_x0030_" Order="_x0031_"/>
  <Shape xmlns="" ID="CMn18w+bDNFCrjroi2+P0snYcWw=" pdftag="P" isBookmarkSet="no" bookmark="no" Order="_x0032_"/>
  <Shape xmlns="" ID="xM1nWsk2+TngzkeuLsPAIA3+sw0=" Order="_x0031_" isBookmarkSet="no" bookmark="no" pdftag="_x005B_Artifact_x005D_" artifact="_x0031_"/>
  <Shape xmlns="" ID="CoVvWpfThFXdnDWTwu9qFBUl/m4=" pdftag="P" isBookmarkSet="no" bookmark="no" Order="_x0031_"/>
  <Shape xmlns="" ID="Y+T3s9/y8ikh79UzFFUHe3E5G7k=" pdftag="H2" isBookmarkSet="no" bookmark="yes" Order="_x0031_"/>
  <Shape xmlns="" ID="3vrCg1t7qAPIodLHUUmzp0EXQqg=" pdftag="H2" artifact="_x0030_" isBookmarkSet="yes" bookmark="yes" Order="_x0032_"/>
  <Shape xmlns="" ID="VYsVNQi895YugeNCNf5HFPHuw7M=" isBookmarkSet="yes" bookmark="yes" pdftag="H3" artifact="_x0030_" Order="_x0031_"/>
  <Shape xmlns="" ID="6gz1WKxBWLRFJN+imtkoy79L4BU=" pdftag="P" isBookmarkSet="no" bookmark="no" Order="_x0032_"/>
  <Shape xmlns="" ID="GUSPwRkQd1aW0S8q00RvaLitu1g=" isBookmarkSet="yes" bookmark="yes" pdftag="H3" artifact="_x0030_" Order="_x0031_"/>
  <Shape xmlns="" ID="W9OVdROGY7E6diRUS3VM6O+lNyw=" pdftag="P" isBookmarkSet="no" bookmark="no" Order="_x0032_"/>
  <Shape xmlns="" ID="wQoQECR6gqkKapnj/oCcg5mZosA=" formula="no" pdftag="Figure" artifact="_x0030_" inline="no" validate="yes" isBookmarkSet="no" bookmark="no" Order="_x0032_"/>
  <Shape xmlns="" ID="Ntzp5AUmTYUkomvxqms8Of6m1QI=" formula="no" pdftag="Figure" artifact="_x0030_" inline="no" validate="yes" isBookmarkSet="no" bookmark="no" Order="_x0033_"/>
  <Shape xmlns="" ID="BEBAF71dI8+DGfw015Fn8dnUWvU=" isBookmarkSet="yes" bookmark="yes" pdftag="H2" artifact="_x0030_" Order="_x0031_"/>
  <Shape xmlns="" ID="c8sa+PBedfZqFt/KCYPa2IgbW2c=" isBookmarkSet="yes" bookmark="yes" pdftag="H2" artifact="_x0030_" Order="_x0032_"/>
  <Shape xmlns="" ID="fBrm8x7/ktRgP6ACK8q6klINCgM=" pdftag="H3" artifact="_x0030_" isBookmarkSet="yes" bookmark="yes" Order="_x0031_"/>
  <Shape xmlns="" ID="xVAOeJPOWslJofg6BE9a+ewqeYE=" pdftag="P" isBookmarkSet="no" bookmark="no" Order="_x0032_"/>
  <Shape xmlns="" ID="HmJEchII2ceqWVExp8AQ0koP6E4=" formula="no" pdftag="Figure" artifact="_x0030_" inline="no" isBookmarkSet="no" bookmark="no" Lang="" Order="_x0033_" validate="no"/>
  <Shape xmlns="" ID="LkgyDd4fuhlyNA0u9spVSqFwxSE=" formula="no" pdftag="Figure" artifact="_x0030_" inline="no" isBookmarkSet="no" bookmark="no" Lang="" Order="_x0034_" validate="no"/>
  <Shape xmlns="" ID="Wc0cHe6LctUdl+IiFteUd8w6S1U=" isBookmarkSet="yes" bookmark="yes" pdftag="H3" artifact="_x0030_" Order="_x0031_"/>
  <Shape xmlns="" ID="Oemjukl/Gbun9ILGH2lMiLHONBA=" pdftag="P" isBookmarkSet="no" bookmark="no" Order="_x0032_"/>
  <Shape xmlns="" ID="C2dsNHlwkonJLcmyavbO8FpLRIE=" formula="no" pdftag="Figure" artifact="_x0030_" inline="no" isBookmarkSet="no" bookmark="no" Lang="" Order="_x0033_" validate="no"/>
  <Shape xmlns="" ID="drv9vy//XzsNiXktOs0Ovm+uv5Q=" formula="no" pdftag="Figure" artifact="_x0030_" inline="no" isBookmarkSet="no" bookmark="no" Lang="" Order="_x0034_" validate="no"/>
  <Shape xmlns="" ID="yrCvTP1B+N90G++cS6rCIxIV3qo=" pdftag="H3" artifact="_x0030_" isBookmarkSet="yes" bookmark="yes" Order="_x0031_"/>
  <Shape xmlns="" ID="p8hkXQfN+J2pYibTtzQvjWKSeDw=" pdftag="P" isBookmarkSet="no" bookmark="no" Order="_x0032_"/>
  <Shape xmlns="" ID="wNXHt5qG1QzXQyGPLHsbRFT64eI=" formula="no" pdftag="Figure" artifact="_x0030_" inline="no" isBookmarkSet="no" bookmark="no" Lang="" Order="_x0033_" validate="no"/>
  <Shape xmlns="" ID="D6nk0MUm+GNaEIK49P7eP0/LlIs=" formula="no" pdftag="Figure" artifact="_x0030_" inline="no" isBookmarkSet="no" bookmark="no" Lang="" Order="_x0034_" validate="no"/>
  <Shape xmlns="" ID="uDaYTM4QPZFUCWrUomSHAQgmVno=" isBookmarkSet="yes" bookmark="yes" pdftag="H3" artifact="_x0030_" Order="_x0031_"/>
  <Shape xmlns="" ID="lT6w7CUyGRG85Rjcrx8Q9drHA+M=" pdftag="P" isBookmarkSet="no" bookmark="no" Order="_x0032_"/>
  <Shape xmlns="" ID="/SjUlF9vnxv0uf+r39XSDYnm0G4=" formula="no" pdftag="Figure" artifact="_x0030_" inline="no" isBookmarkSet="no" bookmark="no" Lang="" Order="_x0033_" validate="no"/>
  <Shape xmlns="" ID="TPYINGKmwd2KFx2dtY8l9iau+EA=" formula="no" pdftag="Figure" artifact="_x0030_" inline="no" isBookmarkSet="no" bookmark="no" Lang="" Order="_x0034_" validate="no"/>
  <Shape xmlns="" ID="724LBZzmYgYKmSMj2sHXPWOpvn8=" isBookmarkSet="yes" bookmark="yes" pdftag="H3" artifact="_x0030_" Order="_x0031_"/>
  <Shape xmlns="" ID="5X/vbNCuGk/hufVDYlTj4STWW9o=" pdftag="P" isBookmarkSet="no" bookmark="no" Order="_x0032_"/>
  <Shape xmlns="" ID="S+KFmLQKRauNTyZN1woubJJyl1s=" formula="no" pdftag="Figure" artifact="_x0030_" inline="no" isBookmarkSet="no" bookmark="no" Lang="" Order="_x0033_" validate="no"/>
  <Shape xmlns="" ID="AzK6D7wfoGbkrx74GUL7nVSjRv0=" formula="no" pdftag="Figure" artifact="_x0030_" inline="no" isBookmarkSet="no" bookmark="no" Lang="" Order="_x0034_" validate="no"/>
  <Shape xmlns="" ID="rPFBIpvU73LHeEhkmFxW6udnM7o=" isBookmarkSet="yes" bookmark="yes" pdftag="H3" artifact="_x0030_" Order="_x0031_"/>
  <Shape xmlns="" ID="JLsQ3rwYeK30XlUgDgP1/BJGUbg=" pdftag="P" isBookmarkSet="no" bookmark="no" Order="_x0032_"/>
  <Shape xmlns="" ID="VoI3A+oPxiZmO9NRAseQ75hSPy4=" formula="no" pdftag="Figure" artifact="_x0030_" inline="no" isBookmarkSet="no" bookmark="no" Lang="" Order="_x0033_" validate="no"/>
  <Shape xmlns="" ID="axtDat5u9JXXbf8QrTSW5WMrTa4=" formula="no" pdftag="Figure" artifact="_x0030_" inline="no" isBookmarkSet="no" bookmark="no" Lang="" Order="_x0034_" validate="no"/>
  <Shape xmlns="" ID="Iig3UQgDrB65Q+Pv3GPijkk5cLI=" isBookmarkSet="yes" bookmark="yes" pdftag="H3" artifact="_x0030_" Order="_x0031_"/>
  <Shape xmlns="" ID="YLWPHdwEcmGF5e+w2KMHvbgJH/I=" pdftag="P" isBookmarkSet="no" bookmark="no" Order="_x0032_"/>
  <Shape xmlns="" ID="gZhdkoaoK5KBM4YkmzkYYdrtq7s=" formula="no" pdftag="Figure" artifact="_x0030_" inline="no" isBookmarkSet="no" bookmark="no" Lang="" Order="_x0033_" validate="no"/>
  <Shape xmlns="" ID="LWa0ZX/lU0ncXnl54IPtOf5YPK0=" isBookmarkSet="yes" bookmark="yes" pdftag="H3" artifact="_x0030_" Order="_x0031_"/>
  <Shape xmlns="" ID="ffsKITa9md1nIrvDlJODP2bOxRE=" pdftag="P" isBookmarkSet="no" bookmark="no" Order="_x0032_"/>
  <Shape xmlns="" ID="eSR6sDOqml3slF5Wmg698MDqmUQ=" formula="no" pdftag="Figure" artifact="_x0030_" inline="no" isBookmarkSet="no" bookmark="no" Lang="" Order="_x0033_" validate="no"/>
  <Shape xmlns="" ID="8he/p+XMTmiK3B4yFylIyjcVNVw=" formula="no" pdftag="Figure" artifact="_x0030_" inline="no" isBookmarkSet="no" bookmark="no" Lang="" Order="_x0035_" validate="no"/>
  <Shape xmlns="" ID="Jvp8+LgNpHiK2ntAishV6uQP4cg=" formula="no" pdftag="Figure" artifact="_x0030_" inline="no" isBookmarkSet="no" bookmark="no" Lang="" Order="_x0034_" validate="no"/>
  <Shape xmlns="" ID="4z/HYgVDzsp70VC/+SDREfitfhE=" formula="no" pdftag="Figure" artifact="_x0030_" inline="no" isBookmarkSet="no" bookmark="no" Lang="" Order="_x0036_" validate="no"/>
  <Shape xmlns="" ID="Vt1KBjXEpI1qVpS7ZToqniK/7BY=" pdftag="H3" artifact="_x0030_" isBookmarkSet="yes" bookmark="yes" Order="_x0031_"/>
  <Shape xmlns="" ID="1GevJUJLaRbis7+Oi9jJLOzhVvQ=" pdftag="P" isBookmarkSet="no" bookmark="no" Order="_x0032_"/>
  <Shape xmlns="" ID="/ZmFUV88yq5ZS/rp3nQTDndWpIo=" formula="no" pdftag="Figure" artifact="_x0030_" inline="no" isBookmarkSet="no" bookmark="no" Lang="" Order="_x0033_" validate="no"/>
  <Shape xmlns="" ID="91WlfuOREqj3oG/fpbzjNOO0VfE=" isBookmarkSet="yes" bookmark="yes" pdftag="H3" artifact="_x0030_" Order="_x0031_"/>
  <Shape xmlns="" ID="TDtJaaiMBkr8+5/eQlYRNVu5cs8=" pdftag="P" isBookmarkSet="no" bookmark="no" Order="_x0032_"/>
  <Shape xmlns="" ID="h9elMV4IXNjP5g9WHfZOmatOROk=" formula="no" pdftag="Figure" artifact="_x0030_" inline="no" isBookmarkSet="no" bookmark="no" Lang="" Order="_x0033_" validate="no"/>
  <Shape xmlns="" ID="a2sR4MzcoKnzyzOKqiKSu+kodqQ=" isBookmarkSet="yes" bookmark="yes" pdftag="H2" artifact="_x0030_" Order="_x0031_"/>
  <Shape xmlns="" ID="AYPi0yHrGETDs3QUELuPNaFZ+7c=" isBookmarkSet="yes" bookmark="yes" pdftag="H2" artifact="_x0030_" Order="_x0032_"/>
  <Shape xmlns="" ID="mHonoro6f2ZNaMiicCVjMAk6NDk=" isBookmarkSet="yes" bookmark="yes" pdftag="H3" artifact="_x0030_" Order="_x0031_"/>
  <Shape xmlns="" ID="Zydvc08xsbu3FS5LUm4mONpZhkw=" pdftag="P" isBookmarkSet="no" bookmark="no" Order="_x0032_"/>
  <Shape xmlns="" ID="aGHgujctWIwH/Buwy+b1Qkgs7x0=" Order="_x0032_" formula="no" artifact="_x0031_" inline="no" isBookmarkSet="no" bookmark="no" Lang="" pdftag="_x005B_Artifact_x005D_" validate="no"/>
  <Shape xmlns="" ID="K6oVHg+RtepGwP2+sc3KoKYmXMg=" isBookmarkSet="yes" bookmark="yes" pdftag="H2" artifact="_x0030_" Order="_x0032_"/>
  <Shape xmlns="" ID="8knyrsXkCYe0N+QcCMPE+Y2VANo=" pdftag="P" isBookmarkSet="no" bookmark="no" Order="_x0033_"/>
  <Shape xmlns="" ID="SDk5oLQ2OlqvxwMZtwkJ10gSX3I=" formula="no" artifact="_x0030_" pdftag="Figure" inline="no" isBookmarkSet="no" bookmark="no" Lang="" Order="_x0031_" validate="no"/>
  <Shape xmlns="" ID="q98iqD/74wPgOxYyhTRGct/5mMQ=" isBookmarkSet="yes" bookmark="yes" pdftag="H2" artifact="_x0030_" Order="_x0032_"/>
  <Shape xmlns="" ID="cShPSdhXgmFzID3mosTnqj0AIFs=" pdftag="P" isBookmarkSet="no" bookmark="no" Order="_x0033_"/>
  <Shape xmlns="" ID="wEJPTJIoRItp0WZbFaCZepaPo+g=" formula="no" pdftag="Figure" inline="no" isBookmarkSet="no" bookmark="no" artifact="_x0030_" Order="_x0031_" validate="no"/>
  <HyperLink xmlns="" ID="8knyrsXkCYe0N+QcCMPE+Y2VANo=1290217465202.0937_256.4988" plainAltText="cacoleman_x0040_rochesterschools.org" language="" Lang=""/>
  <HyperLink xmlns="" ID="8knyrsXkCYe0N+QcCMPE+Y2VANo=569508092213.8437_290.2988" plainAltText="pomoen_x0040_rochesterschools.org" language="" Lang=""/>
  <SubText xmlns="" ID="RqWdhzZCy8Ar0d1iOZbEBJ8Dy3k=" ActualText=""/>
  <SubText xmlns="" ID="3Vlmzb8FQl37umeth/BLf1SEp1c=" ActualText=""/>
  <SubText xmlns="" ID="ECV+1vTIlZcVZCBsFHeEQBpORKU=" ActualText=""/>
  <SubText xmlns="" ID="kpMvoYoTclJrfB96YqRwUM0zxUs=" ActualText=""/>
  <SubText xmlns="" ID="1Pzls1ZL4OdDjRUo72mqexQ3IlA=" ActualText=""/>
  <SubText xmlns="" ID="AgV3GSO2B19wJqAvEcRMRpeMptM=" ActualText=""/>
  <SubText xmlns="" ID="B+Ogbp5oNwxkuFHagnUCjBUjKTI=" ActualText=""/>
  <SubText xmlns="" ID="/hGs4e5Ln+aodOykWwOm41JLUB8=" ActualText=""/>
  <SubText xmlns="" ID="wQoQECR6gqkKapnj/oCcg5mZosA=" ActualText=""/>
  <SubText xmlns="" ID="Ntzp5AUmTYUkomvxqms8Of6m1QI=" ActualText=""/>
  <SubText xmlns="" ID="HmJEchII2ceqWVExp8AQ0koP6E4=" ActualText=""/>
  <SubText xmlns="" ID="LkgyDd4fuhlyNA0u9spVSqFwxSE=" ActualText=""/>
  <SubText xmlns="" ID="C2dsNHlwkonJLcmyavbO8FpLRIE=" ActualText=""/>
  <SubText xmlns="" ID="drv9vy//XzsNiXktOs0Ovm+uv5Q=" ActualText=""/>
  <SubText xmlns="" ID="wNXHt5qG1QzXQyGPLHsbRFT64eI=" ActualText=""/>
  <SubText xmlns="" ID="D6nk0MUm+GNaEIK49P7eP0/LlIs=" ActualText=""/>
  <SubText xmlns="" ID="/SjUlF9vnxv0uf+r39XSDYnm0G4=" ActualText=""/>
  <SubText xmlns="" ID="TPYINGKmwd2KFx2dtY8l9iau+EA=" ActualText=""/>
  <SubText xmlns="" ID="S+KFmLQKRauNTyZN1woubJJyl1s=" ActualText=""/>
  <SubText xmlns="" ID="AzK6D7wfoGbkrx74GUL7nVSjRv0=" ActualText=""/>
  <SubText xmlns="" ID="VoI3A+oPxiZmO9NRAseQ75hSPy4=" ActualText=""/>
  <SubText xmlns="" ID="axtDat5u9JXXbf8QrTSW5WMrTa4=" ActualText=""/>
  <SubText xmlns="" ID="gZhdkoaoK5KBM4YkmzkYYdrtq7s=" ActualText=""/>
  <SubText xmlns="" ID="eSR6sDOqml3slF5Wmg698MDqmUQ=" ActualText=""/>
  <SubText xmlns="" ID="8he/p+XMTmiK3B4yFylIyjcVNVw=" ActualText=""/>
  <SubText xmlns="" ID="Jvp8+LgNpHiK2ntAishV6uQP4cg=" ActualText=""/>
  <SubText xmlns="" ID="4z/HYgVDzsp70VC/+SDREfitfhE=" ActualText=""/>
  <SubText xmlns="" ID="/ZmFUV88yq5ZS/rp3nQTDndWpIo=" ActualText=""/>
  <SubText xmlns="" ID="h9elMV4IXNjP5g9WHfZOmatOROk=" ActualText=""/>
  <SubText xmlns="" ID="aGHgujctWIwH/Buwy+b1Qkgs7x0=" ActualText=""/>
  <SubText xmlns="" ID="SDk5oLQ2OlqvxwMZtwkJ10gSX3I=" ActualText=""/>
  <SubText xmlns="" ID="wEJPTJIoRItp0WZbFaCZepaPo+g=" ActualText=""/>
  <Shape xmlns="" ID="MSiUL59vJeEUiRLopko53LX7DGA=" pdftag="H2" artifact="_x0030_" isBookmarkSet="yes" bookmark="yes" Order="_x0031_"/>
  <Shape xmlns="" ID="anQXB3r+r58p8TOEV0440QJrucA=" isBookmarkSet="yes" bookmark="yes" pdftag="H2" artifact="_x0030_" Order="_x0032_"/>
  <Shape xmlns="" ID="AzzY8gYth441tBZrnWrC2Y0xsD0=" artifact="_x0030_" Lang="" formula="no" bookmark="no" pdftag="Figure" isBookmarkSet="no" Order="_x0033_" validate="no"/>
  <Shape xmlns="" ID="tybu5x38cdFhZGtHpmhHmi0190A=" artifact="_x0030_" Lang="" formula="no" bookmark="no" pdftag="Figure" isBookmarkSet="no" Order="_x0034_" validate="no"/>
  <Shape xmlns="" ID="38Oyb9TnObHcTr/BNwxyS+FFNwk=" isBookmarkSet="yes" bookmark="yes" pdftag="H3" artifact="_x0030_" Order="_x0031_"/>
  <Shape xmlns="" ID="YN74euMjf7dVtDOH+6ruZGq5/7c=" bookmark="no" pdftag="P" isBookmarkSet="no" Order="_x0032_"/>
  <Shape xmlns="" ID="yMNU0ffIHbV2zC76X23pq6HDTnc=" bookmark="no" pdftag="P" isBookmarkSet="no" Order="_x0031_"/>
  <SubText xmlns="" ID="AzzY8gYth441tBZrnWrC2Y0xsD0=" ActualText=""/>
  <SubText xmlns="" ID="tybu5x38cdFhZGtHpmhHmi0190A=" ActualText=""/>
  <Shape xmlns="" ID="qsl7sjNSlt1Psrv9kBrlHSS1LYY=" isBookmarkSet="yes" bookmark="yes" pdftag="H3" artifact="_x0030_" Order="_x0031_"/>
  <Shape xmlns="" ID="u4I99bk6izjfF7cKvgCulUm4yis=" isBookmarkSet="yes" bookmark="yes" pdftag="H3" artifact="_x0030_" Order="_x0031_"/>
</PAW>
</file>

<file path=customXml/itemProps1.xml><?xml version="1.0" encoding="utf-8"?>
<ds:datastoreItem xmlns:ds="http://schemas.openxmlformats.org/officeDocument/2006/customXml" ds:itemID="{0FBF1929-14B7-4429-896C-33B0C0AC5C1F}">
  <ds:schemaRefs>
    <ds:schemaRef ds:uri="http://www.net-centric.com/PAWPP"/>
    <ds:schemaRef ds:uri="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1662</Words>
  <Application>Microsoft Office PowerPoint</Application>
  <PresentationFormat>On-screen Show (16:9)</PresentationFormat>
  <Paragraphs>202</Paragraphs>
  <Slides>41</Slides>
  <Notes>41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7" baseType="lpstr">
      <vt:lpstr>Arial</vt:lpstr>
      <vt:lpstr>Calibri</vt:lpstr>
      <vt:lpstr>Courier New</vt:lpstr>
      <vt:lpstr>Noto Sans Symbols</vt:lpstr>
      <vt:lpstr>Twentieth Century</vt:lpstr>
      <vt:lpstr>Integral</vt:lpstr>
      <vt:lpstr>Cooking in the Classroom:</vt:lpstr>
      <vt:lpstr>Planning:</vt:lpstr>
      <vt:lpstr>What is the makeup of our classrooms and who else do we collaborate with?</vt:lpstr>
      <vt:lpstr>What is the makeup of our classrooms and who else do we collaborate with? cont.</vt:lpstr>
      <vt:lpstr>How do we group students?</vt:lpstr>
      <vt:lpstr>How do we group students? cont.</vt:lpstr>
      <vt:lpstr>What do the other students do when not in the cooking group?</vt:lpstr>
      <vt:lpstr>What do the other students do when not in the cooking group? cont.</vt:lpstr>
      <vt:lpstr>How to choose a recipe? Where do we find recipes? Variety of factors</vt:lpstr>
      <vt:lpstr>How to choose a recipe? Where do we find recipes?</vt:lpstr>
      <vt:lpstr>How to choose a recipe? Where do we find recipes? Cont.</vt:lpstr>
      <vt:lpstr>How to choose a recipe? Where do we find recipes? Complexity of the recipe</vt:lpstr>
      <vt:lpstr>How to choose a recipe? Where do we find recipes? Choice.</vt:lpstr>
      <vt:lpstr>How to choose a recipe? Where do we find recipes? Building of vocabulary</vt:lpstr>
      <vt:lpstr>How to choose a recipe? Where do we find recipes? Our students</vt:lpstr>
      <vt:lpstr>How to choose a recipe? Where do we find recipes? Picky eaters</vt:lpstr>
      <vt:lpstr>How to choose a recipe? Where do we find recipes? Allergies</vt:lpstr>
      <vt:lpstr>How to choose core words? </vt:lpstr>
      <vt:lpstr>How to choose social skills?</vt:lpstr>
      <vt:lpstr>How to choose social skills? Cont.</vt:lpstr>
      <vt:lpstr>How to choose social skills? cont. </vt:lpstr>
      <vt:lpstr>How do we pay for supplies?</vt:lpstr>
      <vt:lpstr>How do we pay for supplies? Cont.</vt:lpstr>
      <vt:lpstr>Prepping:</vt:lpstr>
      <vt:lpstr>Teacher materials</vt:lpstr>
      <vt:lpstr>Student materials</vt:lpstr>
      <vt:lpstr>Implementation:</vt:lpstr>
      <vt:lpstr>Weekly Cooking Slides:  Used during weeks 1-3 Wash Hands</vt:lpstr>
      <vt:lpstr>Weekly Cooking Slides:  Used during weeks 1-3</vt:lpstr>
      <vt:lpstr>Weekly Cooking Slides:  Used during weeks 1-3 Core Words</vt:lpstr>
      <vt:lpstr>Weekly Cooking Slides:  Used during weeks 1-3 Modeling</vt:lpstr>
      <vt:lpstr>Week 1 Cooking Slides</vt:lpstr>
      <vt:lpstr>Week 1 Cooking Slides; Like, Don’t Like</vt:lpstr>
      <vt:lpstr>Time to make the recipe!</vt:lpstr>
      <vt:lpstr>Week 2 Cooking Slides</vt:lpstr>
      <vt:lpstr>Week 2 Cooking Slides Reflection</vt:lpstr>
      <vt:lpstr>Week 3 Cooking Slides</vt:lpstr>
      <vt:lpstr>Reflection:</vt:lpstr>
      <vt:lpstr>Things we consider weekly/monthly</vt:lpstr>
      <vt:lpstr>Thank you!</vt:lpstr>
      <vt:lpstr>Charting the Cs Conference 2025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Cooking in the Classroom. Charting the Cs 2025</dc:title>
  <dc:creator>Statewide Professional Development to Support the Workforce and Low Incidence Disability Areas in the State of Minnesota. </dc:creator>
  <cp:lastModifiedBy>Shuyin Maciel</cp:lastModifiedBy>
  <cp:revision>94</cp:revision>
  <dcterms:modified xsi:type="dcterms:W3CDTF">2025-04-23T04:04:52Z</dcterms:modified>
</cp:coreProperties>
</file>