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2"/>
  </p:sldMasterIdLst>
  <p:notesMasterIdLst>
    <p:notesMasterId r:id="rId27"/>
  </p:notesMasterIdLst>
  <p:handoutMasterIdLst>
    <p:handoutMasterId r:id="rId28"/>
  </p:handoutMasterIdLst>
  <p:sldIdLst>
    <p:sldId id="256" r:id="rId3"/>
    <p:sldId id="257" r:id="rId4"/>
    <p:sldId id="332" r:id="rId5"/>
    <p:sldId id="319" r:id="rId6"/>
    <p:sldId id="320" r:id="rId7"/>
    <p:sldId id="333" r:id="rId8"/>
    <p:sldId id="322" r:id="rId9"/>
    <p:sldId id="318" r:id="rId10"/>
    <p:sldId id="336" r:id="rId11"/>
    <p:sldId id="337" r:id="rId12"/>
    <p:sldId id="325" r:id="rId13"/>
    <p:sldId id="335" r:id="rId14"/>
    <p:sldId id="338" r:id="rId15"/>
    <p:sldId id="339" r:id="rId16"/>
    <p:sldId id="340" r:id="rId17"/>
    <p:sldId id="341" r:id="rId18"/>
    <p:sldId id="342" r:id="rId19"/>
    <p:sldId id="343" r:id="rId20"/>
    <p:sldId id="344" r:id="rId21"/>
    <p:sldId id="345" r:id="rId22"/>
    <p:sldId id="346" r:id="rId23"/>
    <p:sldId id="347" r:id="rId24"/>
    <p:sldId id="314" r:id="rId25"/>
    <p:sldId id="334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A300"/>
    <a:srgbClr val="EAB200"/>
    <a:srgbClr val="E1EBFF"/>
    <a:srgbClr val="EADCF4"/>
    <a:srgbClr val="FFD6C1"/>
    <a:srgbClr val="BC3F00"/>
    <a:srgbClr val="009242"/>
    <a:srgbClr val="009A46"/>
    <a:srgbClr val="F6BB00"/>
    <a:srgbClr val="9FE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 autoAdjust="0"/>
  </p:normalViewPr>
  <p:slideViewPr>
    <p:cSldViewPr snapToGrid="0" snapToObjects="1">
      <p:cViewPr varScale="1">
        <p:scale>
          <a:sx n="118" d="100"/>
          <a:sy n="118" d="100"/>
        </p:scale>
        <p:origin x="396" y="90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-59922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napToObjects="1" showGuides="1">
      <p:cViewPr varScale="1">
        <p:scale>
          <a:sx n="104" d="100"/>
          <a:sy n="104" d="100"/>
        </p:scale>
        <p:origin x="4410" y="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7C4C17C-7E7C-4FEC-B62C-2EC79CF227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7C075B-BE3D-49D9-B36A-CFDC1E1A6A7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FF0176-442A-4234-91CF-68DD85B022D0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C51D5B-9ACC-4F7A-8FFF-434578E3118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B73B81-98C8-47F4-8EE3-2D536C2469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B64E2B-7E83-4383-8FC0-C0783385D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464382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7FB6F2-8A5C-9647-8FAA-4ADC82379097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46E53C-B540-F24C-A49E-7383CF25F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609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4022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4449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0156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245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6365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9822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4531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3830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3718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7872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701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9089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0309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27836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87853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65730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7591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747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8885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5016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4262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1550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2610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775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 - Opening slide: Space for logo, title and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1">
            <a:extLst>
              <a:ext uri="{FF2B5EF4-FFF2-40B4-BE49-F238E27FC236}">
                <a16:creationId xmlns:a16="http://schemas.microsoft.com/office/drawing/2014/main" id="{268ABC62-F64E-D086-ED93-155009BB10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92161" y="1676418"/>
            <a:ext cx="2938120" cy="4571982"/>
          </a:xfrm>
          <a:prstGeom prst="rect">
            <a:avLst/>
          </a:prstGeom>
          <a:gradFill flip="none" rotWithShape="1">
            <a:gsLst>
              <a:gs pos="0">
                <a:srgbClr val="9FE1FF"/>
              </a:gs>
              <a:gs pos="10000">
                <a:srgbClr val="FFFFFF"/>
              </a:gs>
              <a:gs pos="71000">
                <a:srgbClr val="FFFFFF"/>
              </a:gs>
              <a:gs pos="83000">
                <a:srgbClr val="93DEFF"/>
              </a:gs>
              <a:gs pos="100000">
                <a:srgbClr val="FFFFFF"/>
              </a:gs>
            </a:gsLst>
            <a:lin ang="16200000" scaled="1"/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2D87F21-D903-5709-3966-995AF1EA1B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14157" y="1156648"/>
            <a:ext cx="8192942" cy="1907022"/>
          </a:xfrm>
        </p:spPr>
        <p:txBody>
          <a:bodyPr lIns="0" tIns="457200" anchor="ctr">
            <a:noAutofit/>
          </a:bodyPr>
          <a:lstStyle>
            <a:lvl1pPr algn="l">
              <a:defRPr sz="3600" spc="200" baseline="0">
                <a:solidFill>
                  <a:srgbClr val="10182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090423-9E1A-DCF3-4D90-27023E53B3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14156" y="3180472"/>
            <a:ext cx="8193643" cy="2534528"/>
          </a:xfrm>
          <a:prstGeom prst="rect">
            <a:avLst/>
          </a:prstGeo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 sz="2400"/>
            </a:lvl1pPr>
            <a:lvl2pPr marL="228600" indent="0">
              <a:buNone/>
              <a:defRPr sz="2400"/>
            </a:lvl2pPr>
            <a:lvl3pPr marL="457200" indent="0">
              <a:buNone/>
              <a:defRPr sz="2400"/>
            </a:lvl3pPr>
            <a:lvl4pPr marL="457200" indent="0">
              <a:buNone/>
              <a:defRPr sz="2400"/>
            </a:lvl4pPr>
            <a:lvl5pPr marL="628650" indent="0">
              <a:buNone/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BD0D09D0-A39B-4E1A-D5AF-76A6E256820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2075" y="2891912"/>
            <a:ext cx="2938463" cy="2534528"/>
          </a:xfrm>
        </p:spPr>
        <p:txBody>
          <a:bodyPr/>
          <a:lstStyle>
            <a:lvl1pPr marL="0" indent="0">
              <a:buNone/>
              <a:defRPr sz="2400"/>
            </a:lvl1pPr>
            <a:lvl2pPr marL="228600" indent="0">
              <a:buNone/>
              <a:defRPr sz="2400"/>
            </a:lvl2pPr>
            <a:lvl3pPr marL="457200" indent="0">
              <a:buNone/>
              <a:defRPr sz="2400"/>
            </a:lvl3pPr>
            <a:lvl4pPr marL="457200" indent="0">
              <a:buNone/>
              <a:defRPr sz="2400"/>
            </a:lvl4pPr>
            <a:lvl5pPr marL="628650" indent="0">
              <a:buNone/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Picture Placeholder 1" descr="Picture 1">
            <a:extLst>
              <a:ext uri="{FF2B5EF4-FFF2-40B4-BE49-F238E27FC236}">
                <a16:creationId xmlns:a16="http://schemas.microsoft.com/office/drawing/2014/main" id="{234AE102-9263-0CD6-27C1-191F0255C16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77782" y="1156648"/>
            <a:ext cx="2852755" cy="146626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8411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84" userDrawn="1">
          <p15:clr>
            <a:srgbClr val="FBAE40"/>
          </p15:clr>
        </p15:guide>
        <p15:guide id="2" pos="39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b - Title, subtitle and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70638"/>
            <a:ext cx="10978994" cy="1153461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90B9B7C0-9CB2-5247-86BD-7ADF7C37B1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332" y="2412683"/>
            <a:ext cx="10968260" cy="583735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A6CF40A-55C8-B613-31A8-8994A27899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599" y="3071958"/>
            <a:ext cx="10978993" cy="3176442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3399"/>
              </a:buClr>
              <a:buSzPct val="108000"/>
              <a:buFont typeface="Arial" panose="020B0604020202020204" pitchFamily="34" charset="0"/>
              <a:buChar char="•"/>
              <a:defRPr sz="2400"/>
            </a:lvl1pPr>
            <a:lvl2pPr>
              <a:defRPr sz="2400"/>
            </a:lvl2pPr>
            <a:lvl3pPr>
              <a:defRPr sz="2400"/>
            </a:lvl3pPr>
            <a:lvl4pPr marL="914400" indent="-285750"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2716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5 b - Title, body text, subtitle and another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70638"/>
            <a:ext cx="10978994" cy="1153461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C4BA0654-8E70-3AB5-C6AD-CEDCD208EE6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3619" y="2365044"/>
            <a:ext cx="10978993" cy="118056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3399"/>
              </a:buClr>
              <a:buSzPct val="108000"/>
              <a:buFont typeface="Arial" panose="020B0604020202020204" pitchFamily="34" charset="0"/>
              <a:buChar char="•"/>
              <a:defRPr sz="2400"/>
            </a:lvl1pPr>
            <a:lvl2pPr>
              <a:defRPr sz="2400"/>
            </a:lvl2pPr>
            <a:lvl3pPr>
              <a:defRPr sz="2400"/>
            </a:lvl3pPr>
            <a:lvl4pPr marL="914400" indent="-285750"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F8B7600-85B2-2925-5776-449DFA4A8EC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3413" y="3698543"/>
            <a:ext cx="10925175" cy="395785"/>
          </a:xfrm>
        </p:spPr>
        <p:txBody>
          <a:bodyPr anchor="ctr"/>
          <a:lstStyle>
            <a:lvl1pPr marL="0" indent="0">
              <a:buNone/>
              <a:defRPr b="1"/>
            </a:lvl1pPr>
            <a:lvl2pPr marL="228600" indent="0">
              <a:buNone/>
              <a:defRPr/>
            </a:lvl2pPr>
            <a:lvl3pPr marL="457200" indent="0">
              <a:buNone/>
              <a:defRPr/>
            </a:lvl3pPr>
            <a:lvl4pPr marL="457200" indent="0">
              <a:buNone/>
              <a:defRPr/>
            </a:lvl4pPr>
            <a:lvl5pPr marL="62865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DFF9011-8BE6-1ABA-389B-DAB39990E3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2775" y="4162162"/>
            <a:ext cx="10969625" cy="20862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06455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5 b - Title, 5 subtitles and 5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255700"/>
            <a:ext cx="10978994" cy="991541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90B9B7C0-9CB2-5247-86BD-7ADF7C37B1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332" y="2267925"/>
            <a:ext cx="2168588" cy="583735"/>
          </a:xfrm>
          <a:prstGeom prst="rect">
            <a:avLst/>
          </a:prstGeom>
        </p:spPr>
        <p:txBody>
          <a:bodyPr lIns="182880" rIns="91440" anchor="ctr"/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A6CF40A-55C8-B613-31A8-8994A27899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599" y="2944362"/>
            <a:ext cx="2179321" cy="3398496"/>
          </a:xfrm>
          <a:prstGeom prst="rect">
            <a:avLst/>
          </a:prstGeom>
        </p:spPr>
        <p:txBody>
          <a:bodyPr lIns="91440" rIns="91440"/>
          <a:lstStyle>
            <a:lvl1pPr marL="91440" indent="0" algn="l">
              <a:buClr>
                <a:srgbClr val="003399"/>
              </a:buClr>
              <a:buSzPct val="108000"/>
              <a:buFont typeface="Arial" panose="020B0604020202020204" pitchFamily="34" charset="0"/>
              <a:buNone/>
              <a:tabLst/>
              <a:defRPr sz="2400"/>
            </a:lvl1pPr>
            <a:lvl2pPr marL="91440" indent="0" algn="l">
              <a:buNone/>
              <a:tabLst/>
              <a:defRPr sz="2400"/>
            </a:lvl2pPr>
            <a:lvl3pPr marL="91440" indent="0" algn="l">
              <a:buNone/>
              <a:tabLst/>
              <a:defRPr sz="2400"/>
            </a:lvl3pPr>
            <a:lvl4pPr marL="914400" indent="-285750">
              <a:defRPr sz="2400"/>
            </a:lvl4pPr>
            <a:lvl5pPr marL="91440" indent="0" algn="l">
              <a:buNone/>
              <a:tabLst/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ED2D49F0-AD0B-B538-C96D-03ED60C1D1EB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2924781" y="2268894"/>
            <a:ext cx="2168588" cy="583735"/>
          </a:xfrm>
          <a:prstGeom prst="rect">
            <a:avLst/>
          </a:prstGeom>
        </p:spPr>
        <p:txBody>
          <a:bodyPr lIns="182880" rIns="91440" anchor="ctr"/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6E370503-F33B-CDFE-B531-4D71B80AF5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914048" y="2945331"/>
            <a:ext cx="2179321" cy="3398496"/>
          </a:xfrm>
          <a:prstGeom prst="rect">
            <a:avLst/>
          </a:prstGeom>
        </p:spPr>
        <p:txBody>
          <a:bodyPr lIns="91440" rIns="91440"/>
          <a:lstStyle>
            <a:lvl1pPr marL="91440" indent="0" algn="l">
              <a:buClr>
                <a:srgbClr val="003399"/>
              </a:buClr>
              <a:buSzPct val="108000"/>
              <a:buFont typeface="Arial" panose="020B0604020202020204" pitchFamily="34" charset="0"/>
              <a:buNone/>
              <a:defRPr sz="2400"/>
            </a:lvl1pPr>
            <a:lvl2pPr marL="91440" indent="0" algn="l">
              <a:buNone/>
              <a:defRPr sz="2400"/>
            </a:lvl2pPr>
            <a:lvl3pPr marL="91440" indent="0" algn="l">
              <a:buNone/>
              <a:defRPr sz="2400"/>
            </a:lvl3pPr>
            <a:lvl4pPr marL="914400" indent="-285750">
              <a:defRPr sz="2400"/>
            </a:lvl4pPr>
            <a:lvl5pPr marL="91440" indent="0" algn="l">
              <a:buNone/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A0F406A7-78DD-B469-C4E6-23C95036371F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5226021" y="2254881"/>
            <a:ext cx="2168588" cy="583735"/>
          </a:xfrm>
          <a:prstGeom prst="rect">
            <a:avLst/>
          </a:prstGeom>
        </p:spPr>
        <p:txBody>
          <a:bodyPr lIns="182880" rIns="91440" anchor="ctr"/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2B3AA14B-6596-5034-83A2-1320385C450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215288" y="2931318"/>
            <a:ext cx="2179321" cy="3398496"/>
          </a:xfrm>
          <a:prstGeom prst="rect">
            <a:avLst/>
          </a:prstGeom>
        </p:spPr>
        <p:txBody>
          <a:bodyPr lIns="91440" rIns="91440"/>
          <a:lstStyle>
            <a:lvl1pPr marL="91440" indent="0" algn="l">
              <a:buClr>
                <a:srgbClr val="003399"/>
              </a:buClr>
              <a:buSzPct val="108000"/>
              <a:buFont typeface="Arial" panose="020B0604020202020204" pitchFamily="34" charset="0"/>
              <a:buNone/>
              <a:defRPr sz="2400"/>
            </a:lvl1pPr>
            <a:lvl2pPr marL="91440" indent="0" algn="l">
              <a:buNone/>
              <a:defRPr sz="2400"/>
            </a:lvl2pPr>
            <a:lvl3pPr marL="91440" indent="0" algn="l">
              <a:buNone/>
              <a:defRPr sz="2400"/>
            </a:lvl3pPr>
            <a:lvl4pPr marL="914400" indent="-285750">
              <a:defRPr sz="2400"/>
            </a:lvl4pPr>
            <a:lvl5pPr marL="91440" indent="0" algn="l">
              <a:buNone/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16C6B368-00BC-E74B-04C2-EDC40547FB18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7525962" y="2268894"/>
            <a:ext cx="2168588" cy="583735"/>
          </a:xfrm>
          <a:prstGeom prst="rect">
            <a:avLst/>
          </a:prstGeom>
        </p:spPr>
        <p:txBody>
          <a:bodyPr lIns="182880" rIns="91440" anchor="ctr"/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DF64DA68-73F0-533C-A188-3E3C9B53E38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515229" y="2945331"/>
            <a:ext cx="2179321" cy="3398496"/>
          </a:xfrm>
          <a:prstGeom prst="rect">
            <a:avLst/>
          </a:prstGeom>
        </p:spPr>
        <p:txBody>
          <a:bodyPr lIns="91440" rIns="91440"/>
          <a:lstStyle>
            <a:lvl1pPr marL="91440" indent="0" algn="l">
              <a:buClr>
                <a:srgbClr val="003399"/>
              </a:buClr>
              <a:buSzPct val="108000"/>
              <a:buFont typeface="Arial" panose="020B0604020202020204" pitchFamily="34" charset="0"/>
              <a:buNone/>
              <a:defRPr sz="2400"/>
            </a:lvl1pPr>
            <a:lvl2pPr marL="91440" indent="0" algn="l">
              <a:buNone/>
              <a:defRPr sz="2400"/>
            </a:lvl2pPr>
            <a:lvl3pPr marL="91440" indent="0" algn="l">
              <a:buNone/>
              <a:defRPr sz="2400"/>
            </a:lvl3pPr>
            <a:lvl4pPr marL="914400" indent="-285750">
              <a:defRPr sz="2400"/>
            </a:lvl4pPr>
            <a:lvl5pPr marL="91440" indent="0" algn="l">
              <a:buNone/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92F05F5C-79C3-DD68-AD90-3567B3C44F51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9815772" y="2272704"/>
            <a:ext cx="2168588" cy="583735"/>
          </a:xfrm>
          <a:prstGeom prst="rect">
            <a:avLst/>
          </a:prstGeom>
        </p:spPr>
        <p:txBody>
          <a:bodyPr lIns="182880" rIns="91440" anchor="ctr"/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A1F6B12B-6816-9809-6BF3-493D2CF3051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805039" y="2949141"/>
            <a:ext cx="2179321" cy="3398496"/>
          </a:xfrm>
          <a:prstGeom prst="rect">
            <a:avLst/>
          </a:prstGeom>
        </p:spPr>
        <p:txBody>
          <a:bodyPr lIns="91440" rIns="91440"/>
          <a:lstStyle>
            <a:lvl1pPr marL="91440" indent="0" algn="l">
              <a:buClr>
                <a:srgbClr val="003399"/>
              </a:buClr>
              <a:buSzPct val="108000"/>
              <a:buFont typeface="Arial" panose="020B0604020202020204" pitchFamily="34" charset="0"/>
              <a:buNone/>
              <a:defRPr sz="2400"/>
            </a:lvl1pPr>
            <a:lvl2pPr marL="91440" indent="0" algn="l">
              <a:buNone/>
              <a:defRPr sz="2400"/>
            </a:lvl2pPr>
            <a:lvl3pPr marL="91440" indent="0" algn="l">
              <a:buNone/>
              <a:defRPr sz="2400"/>
            </a:lvl3pPr>
            <a:lvl4pPr marL="914400" indent="-285750">
              <a:defRPr sz="2400"/>
            </a:lvl4pPr>
            <a:lvl5pPr marL="91440" indent="0" algn="l">
              <a:buNone/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8461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- Title and blank sp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61007"/>
            <a:ext cx="10978994" cy="1181100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3" descr="Place holder for 1 big graphic placed on the center.">
            <a:extLst>
              <a:ext uri="{FF2B5EF4-FFF2-40B4-BE49-F238E27FC236}">
                <a16:creationId xmlns:a16="http://schemas.microsoft.com/office/drawing/2014/main" id="{F1284B52-48E4-B7CE-253A-20E8A8B831D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1" y="2535022"/>
            <a:ext cx="10981882" cy="3713377"/>
          </a:xfrm>
          <a:ln w="1270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315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6 - Title and blank space for a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61007"/>
            <a:ext cx="10978994" cy="1181100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Media Placeholder 3" descr="Place holder for media, video (1) placed on the center.">
            <a:extLst>
              <a:ext uri="{FF2B5EF4-FFF2-40B4-BE49-F238E27FC236}">
                <a16:creationId xmlns:a16="http://schemas.microsoft.com/office/drawing/2014/main" id="{05CBB458-4522-04DE-D2A9-BC0C25E7A78C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2397209" y="2400300"/>
            <a:ext cx="7377113" cy="3848100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6504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6 - Title and blank space for a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61007"/>
            <a:ext cx="10978994" cy="1181100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Table Placeholder 6" descr="Place holder for a table placed on the center.">
            <a:extLst>
              <a:ext uri="{FF2B5EF4-FFF2-40B4-BE49-F238E27FC236}">
                <a16:creationId xmlns:a16="http://schemas.microsoft.com/office/drawing/2014/main" id="{539594D5-2EA1-8308-878B-20FF6928A325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612775" y="2400300"/>
            <a:ext cx="10979150" cy="3848100"/>
          </a:xfrm>
          <a:ln w="190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4089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6 - Title and blank space for a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61007"/>
            <a:ext cx="10978994" cy="1181100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Chart Placeholder 3" descr="Place holder for a chart placed on the center.">
            <a:extLst>
              <a:ext uri="{FF2B5EF4-FFF2-40B4-BE49-F238E27FC236}">
                <a16:creationId xmlns:a16="http://schemas.microsoft.com/office/drawing/2014/main" id="{FC5B6137-9B9E-E32D-B202-DB998E6988FE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609600" y="2400300"/>
            <a:ext cx="10982325" cy="3848100"/>
          </a:xfrm>
          <a:ln w="190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1810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- Closing slide: space for logo at top, title and body text cent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2D87F21-D903-5709-3966-995AF1EA1B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6868" y="2895455"/>
            <a:ext cx="11000232" cy="914400"/>
          </a:xfrm>
        </p:spPr>
        <p:txBody>
          <a:bodyPr anchor="ctr">
            <a:noAutofit/>
          </a:bodyPr>
          <a:lstStyle>
            <a:lvl1pPr algn="ctr">
              <a:defRPr sz="3600" spc="200" baseline="0">
                <a:solidFill>
                  <a:srgbClr val="10182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0EE3E1A-3892-12C4-CD2F-B776ED7BD2A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6425" y="3810000"/>
            <a:ext cx="11001375" cy="2438400"/>
          </a:xfrm>
          <a:prstGeom prst="rect">
            <a:avLst/>
          </a:prstGeom>
        </p:spPr>
        <p:txBody>
          <a:bodyPr/>
          <a:lstStyle>
            <a:lvl1pPr marL="0" indent="0" algn="ctr">
              <a:buSzPct val="108000"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83624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- Title and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70638"/>
            <a:ext cx="10978994" cy="1153461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2CE71DD-D39E-430D-92BA-5FB446CDB3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2488" y="2421566"/>
            <a:ext cx="10978994" cy="3903034"/>
          </a:xfrm>
          <a:prstGeom prst="rect">
            <a:avLst/>
          </a:prstGeom>
        </p:spPr>
        <p:txBody>
          <a:bodyPr lIns="274320"/>
          <a:lstStyle>
            <a:lvl1pPr marL="342900" indent="-342900" algn="l">
              <a:buSzPct val="108000"/>
              <a:buFont typeface="Arial" panose="020B0604020202020204" pitchFamily="34" charset="0"/>
              <a:buChar char="•"/>
              <a:defRPr sz="2400"/>
            </a:lvl1pPr>
            <a:lvl2pPr marL="571500" indent="-342900" algn="l">
              <a:buClr>
                <a:srgbClr val="003399"/>
              </a:buClr>
              <a:buSzPct val="80000"/>
              <a:buFont typeface="Courier New" panose="02070309020205020404" pitchFamily="49" charset="0"/>
              <a:buChar char="o"/>
              <a:defRPr sz="2400"/>
            </a:lvl2pPr>
            <a:lvl3pPr marL="800100" indent="-342900" algn="l">
              <a:buClr>
                <a:srgbClr val="001689"/>
              </a:buClr>
              <a:buSzPct val="100000"/>
              <a:buFont typeface="Arial" panose="020B0604020202020204" pitchFamily="34" charset="0"/>
              <a:buChar char="•"/>
              <a:defRPr sz="2400"/>
            </a:lvl3pPr>
            <a:lvl4pPr>
              <a:defRPr sz="2400"/>
            </a:lvl4pPr>
            <a:lvl5pPr marL="914400" indent="-285750" algn="l">
              <a:buClr>
                <a:srgbClr val="003399"/>
              </a:buClr>
              <a:buSzPct val="60000"/>
              <a:buFont typeface="Courier New" panose="02070309020205020404" pitchFamily="49" charset="0"/>
              <a:buChar char="o"/>
              <a:defRPr sz="2400"/>
            </a:lvl5pPr>
            <a:lvl6pPr marL="1143000" indent="-342900" algn="l">
              <a:buClr>
                <a:srgbClr val="003399"/>
              </a:buClr>
              <a:buSzPct val="90000"/>
              <a:buFont typeface="Arial" panose="020B0604020202020204" pitchFamily="34" charset="0"/>
              <a:buChar char="•"/>
              <a:defRPr sz="24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 - Title, space for logo at the top and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90" y="1170638"/>
            <a:ext cx="7889956" cy="1153461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2CE71DD-D39E-430D-92BA-5FB446CDB3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2488" y="2421566"/>
            <a:ext cx="10978994" cy="3826834"/>
          </a:xfrm>
          <a:prstGeom prst="rect">
            <a:avLst/>
          </a:prstGeom>
        </p:spPr>
        <p:txBody>
          <a:bodyPr lIns="274320"/>
          <a:lstStyle>
            <a:lvl1pPr marL="342900" indent="-342900" algn="l">
              <a:buSzPct val="108000"/>
              <a:buFont typeface="Arial" panose="020B0604020202020204" pitchFamily="34" charset="0"/>
              <a:buChar char="•"/>
              <a:defRPr sz="2400"/>
            </a:lvl1pPr>
            <a:lvl2pPr marL="571500" indent="-342900" algn="l">
              <a:buClr>
                <a:srgbClr val="003399"/>
              </a:buClr>
              <a:buSzPct val="80000"/>
              <a:buFont typeface="Courier New" panose="02070309020205020404" pitchFamily="49" charset="0"/>
              <a:buChar char="o"/>
              <a:defRPr sz="2400"/>
            </a:lvl2pPr>
            <a:lvl3pPr marL="800100" indent="-342900" algn="l">
              <a:buClr>
                <a:srgbClr val="001689"/>
              </a:buClr>
              <a:buSzPct val="100000"/>
              <a:buFont typeface="Arial" panose="020B0604020202020204" pitchFamily="34" charset="0"/>
              <a:buChar char="•"/>
              <a:defRPr sz="2400"/>
            </a:lvl3pPr>
            <a:lvl4pPr>
              <a:defRPr sz="2400"/>
            </a:lvl4pPr>
            <a:lvl5pPr marL="914400" indent="-285750" algn="l">
              <a:buClr>
                <a:srgbClr val="003399"/>
              </a:buClr>
              <a:buSzPct val="60000"/>
              <a:buFont typeface="Courier New" panose="02070309020205020404" pitchFamily="49" charset="0"/>
              <a:buChar char="o"/>
              <a:defRPr sz="2400"/>
            </a:lvl5pPr>
            <a:lvl6pPr marL="1143000" indent="-342900" algn="l">
              <a:buClr>
                <a:srgbClr val="003399"/>
              </a:buClr>
              <a:buSzPct val="90000"/>
              <a:buFont typeface="Arial" panose="020B0604020202020204" pitchFamily="34" charset="0"/>
              <a:buChar char="•"/>
              <a:defRPr sz="24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sp>
        <p:nvSpPr>
          <p:cNvPr id="4" name="Picture Placeholder 3" descr="Place holder for small graphic placed at the top-right of the title.">
            <a:extLst>
              <a:ext uri="{FF2B5EF4-FFF2-40B4-BE49-F238E27FC236}">
                <a16:creationId xmlns:a16="http://schemas.microsoft.com/office/drawing/2014/main" id="{66E67016-BAD6-636F-268F-C2AAE673601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495432" y="1168400"/>
            <a:ext cx="2095500" cy="1154113"/>
          </a:xfrm>
          <a:ln w="190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84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- Title, body text, space for graphics on the right s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70638"/>
            <a:ext cx="10978994" cy="1153461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3331945-340A-0FFE-E00E-E953F83F0E4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6974" y="2422422"/>
            <a:ext cx="5486400" cy="3825978"/>
          </a:xfrm>
        </p:spPr>
        <p:txBody>
          <a:bodyPr/>
          <a:lstStyle>
            <a:lvl1pPr marL="342900" indent="-342900">
              <a:buSzPct val="108000"/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0"/>
            <a:endParaRPr lang="en-US" dirty="0"/>
          </a:p>
        </p:txBody>
      </p:sp>
      <p:sp>
        <p:nvSpPr>
          <p:cNvPr id="3" name="Picture Placeholder 3" descr="Place holder for graphic placed on the right side of the content box.">
            <a:extLst>
              <a:ext uri="{FF2B5EF4-FFF2-40B4-BE49-F238E27FC236}">
                <a16:creationId xmlns:a16="http://schemas.microsoft.com/office/drawing/2014/main" id="{61709074-C458-EBDC-E8E7-ED3647E2FFA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235897" y="2567348"/>
            <a:ext cx="4355586" cy="2742304"/>
          </a:xfrm>
          <a:ln w="1270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16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 - Title, body text (bigger), space for 2 graphics on the right s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71640"/>
            <a:ext cx="10978994" cy="1159834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732466-BF6C-643A-FCF7-1F74CBFDF8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6974" y="2422422"/>
            <a:ext cx="8561860" cy="3825978"/>
          </a:xfrm>
        </p:spPr>
        <p:txBody>
          <a:bodyPr/>
          <a:lstStyle>
            <a:lvl1pPr marL="342900" indent="-342900">
              <a:buSzPct val="108000"/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sp>
        <p:nvSpPr>
          <p:cNvPr id="3" name="Picture Placeholder 3" descr="Place holder 1 for 1 small graphic placed on the right side of the content box, Place holder for graphic placed on the right side of the content box, column 1, row 1.">
            <a:extLst>
              <a:ext uri="{FF2B5EF4-FFF2-40B4-BE49-F238E27FC236}">
                <a16:creationId xmlns:a16="http://schemas.microsoft.com/office/drawing/2014/main" id="{7B3BAD8A-461A-92C5-A48B-030E89E94FC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832678" y="2535023"/>
            <a:ext cx="1724152" cy="1153461"/>
          </a:xfrm>
          <a:ln w="1270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5" name="Picture Placeholder 3" descr="Place holder 2 for 1 small graphic placed on the right side of the content box, column 1, row 2.">
            <a:extLst>
              <a:ext uri="{FF2B5EF4-FFF2-40B4-BE49-F238E27FC236}">
                <a16:creationId xmlns:a16="http://schemas.microsoft.com/office/drawing/2014/main" id="{4ADD3FB1-531D-992B-BB31-9A4D677D5E1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850874" y="3877976"/>
            <a:ext cx="1724152" cy="1153461"/>
          </a:xfrm>
          <a:ln w="1270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6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- Title, body text, space for graphics on the right s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70638"/>
            <a:ext cx="10978994" cy="1153461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3331945-340A-0FFE-E00E-E953F83F0E4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6974" y="2422422"/>
            <a:ext cx="5486400" cy="3825978"/>
          </a:xfrm>
        </p:spPr>
        <p:txBody>
          <a:bodyPr/>
          <a:lstStyle>
            <a:lvl1pPr marL="342900" indent="-342900">
              <a:buSzPct val="108000"/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0"/>
            <a:endParaRPr lang="en-US" dirty="0"/>
          </a:p>
        </p:txBody>
      </p:sp>
      <p:sp>
        <p:nvSpPr>
          <p:cNvPr id="3" name="Picture Placeholder 3" descr="Place holder 1 for 1 small graphic placed on the right side of the content box, column 1.">
            <a:extLst>
              <a:ext uri="{FF2B5EF4-FFF2-40B4-BE49-F238E27FC236}">
                <a16:creationId xmlns:a16="http://schemas.microsoft.com/office/drawing/2014/main" id="{61709074-C458-EBDC-E8E7-ED3647E2FFA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028596" y="2535023"/>
            <a:ext cx="1724152" cy="1153461"/>
          </a:xfrm>
          <a:ln w="1270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4" name="Picture Placeholder 3" descr="Place holder for graphic placed on the right side of the content box, column 2">
            <a:extLst>
              <a:ext uri="{FF2B5EF4-FFF2-40B4-BE49-F238E27FC236}">
                <a16:creationId xmlns:a16="http://schemas.microsoft.com/office/drawing/2014/main" id="{F3511A5F-68FD-FF76-C581-E992D19DFA8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05581" y="2548671"/>
            <a:ext cx="1724152" cy="1153461"/>
          </a:xfrm>
          <a:ln w="1270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5" name="Picture Placeholder 3" descr="Place holder 2 for 1 small graphic placed on the right side of the content box, column 1.">
            <a:extLst>
              <a:ext uri="{FF2B5EF4-FFF2-40B4-BE49-F238E27FC236}">
                <a16:creationId xmlns:a16="http://schemas.microsoft.com/office/drawing/2014/main" id="{ACDA6B86-7D4E-9235-738A-1D7C3F89F06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046792" y="3877976"/>
            <a:ext cx="1724152" cy="1153461"/>
          </a:xfrm>
          <a:ln w="1270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6" name="Picture Placeholder 3" descr="Place holder 4 for 1 small graphic placed on the right side of the content box, Place holder for graphic placed on the right side of the content box, column 2.">
            <a:extLst>
              <a:ext uri="{FF2B5EF4-FFF2-40B4-BE49-F238E27FC236}">
                <a16:creationId xmlns:a16="http://schemas.microsoft.com/office/drawing/2014/main" id="{6582B32A-D1EF-11E4-ED7C-62E283CCD96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409545" y="3873389"/>
            <a:ext cx="1724152" cy="1153461"/>
          </a:xfrm>
          <a:ln w="1270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623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- Title and 2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70638"/>
            <a:ext cx="10978994" cy="1153461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A6CF40A-55C8-B613-31A8-8994A27899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2407674"/>
            <a:ext cx="5291328" cy="3840726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3399"/>
              </a:buClr>
              <a:buSzPct val="108000"/>
              <a:buFont typeface="Arial" panose="020B0604020202020204" pitchFamily="34" charset="0"/>
              <a:buChar char="•"/>
              <a:defRPr sz="2400"/>
            </a:lvl1pPr>
            <a:lvl2pPr>
              <a:defRPr sz="2400"/>
            </a:lvl2pPr>
            <a:lvl3pPr>
              <a:defRPr sz="2400"/>
            </a:lvl3pPr>
            <a:lvl4pPr marL="914400" indent="-285750"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03EA198-7A13-1A9A-E33F-C44F336092A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91263" y="2408488"/>
            <a:ext cx="5300662" cy="3839912"/>
          </a:xfrm>
          <a:prstGeom prst="rect">
            <a:avLst/>
          </a:prstGeom>
        </p:spPr>
        <p:txBody>
          <a:bodyPr/>
          <a:lstStyle>
            <a:lvl1pPr>
              <a:buSzPct val="108000"/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95011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- Title, 2 subtitles, 2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70638"/>
            <a:ext cx="10978994" cy="1153461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90B9B7C0-9CB2-5247-86BD-7ADF7C37B1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332" y="2412683"/>
            <a:ext cx="5280596" cy="583735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9141952-2CAE-B1C2-E047-5A38FE2917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2775" y="3085002"/>
            <a:ext cx="5288153" cy="3163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52B0E168-1D2B-45E2-38CE-DEC45899109D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6298629" y="2413465"/>
            <a:ext cx="5280596" cy="583735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70003E6-E2E0-E90F-4CEF-2DCDB2A52A1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8629" y="3086566"/>
            <a:ext cx="5293296" cy="316183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27378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5 - Title, 1 subtitles 2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70638"/>
            <a:ext cx="10978994" cy="1153461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A6CF40A-55C8-B613-31A8-8994A27899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599" y="2337747"/>
            <a:ext cx="6729357" cy="3924301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3399"/>
              </a:buClr>
              <a:buSzPct val="108000"/>
              <a:buFont typeface="Arial" panose="020B0604020202020204" pitchFamily="34" charset="0"/>
              <a:buChar char="•"/>
              <a:defRPr sz="2400"/>
            </a:lvl1pPr>
            <a:lvl2pPr>
              <a:defRPr sz="2400"/>
            </a:lvl2pPr>
            <a:lvl3pPr>
              <a:defRPr sz="2400"/>
            </a:lvl3pPr>
            <a:lvl4pPr marL="914400" indent="-285750"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A0D039-2EB3-08DF-EC1F-C26716E1E2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461395" y="2412683"/>
            <a:ext cx="4113448" cy="583735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03EA198-7A13-1A9A-E33F-C44F336092A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465325" y="3072592"/>
            <a:ext cx="4126599" cy="3175808"/>
          </a:xfrm>
          <a:prstGeom prst="rect">
            <a:avLst/>
          </a:prstGeom>
        </p:spPr>
        <p:txBody>
          <a:bodyPr/>
          <a:lstStyle>
            <a:lvl1pPr>
              <a:buSzPct val="108000"/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64909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2949" y="1174805"/>
            <a:ext cx="10972800" cy="1143093"/>
          </a:xfrm>
          <a:prstGeom prst="rect">
            <a:avLst/>
          </a:prstGeom>
        </p:spPr>
        <p:txBody>
          <a:bodyPr vert="horz" lIns="0" tIns="18288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2949" y="2423160"/>
            <a:ext cx="10972799" cy="3825240"/>
          </a:xfrm>
          <a:prstGeom prst="rect">
            <a:avLst/>
          </a:prstGeom>
        </p:spPr>
        <p:txBody>
          <a:bodyPr vert="horz" lIns="274320" tIns="45720" rIns="4572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sp>
        <p:nvSpPr>
          <p:cNvPr id="7" name="Arrow: Right 6" hidden="1">
            <a:extLst>
              <a:ext uri="{FF2B5EF4-FFF2-40B4-BE49-F238E27FC236}">
                <a16:creationId xmlns:a16="http://schemas.microsoft.com/office/drawing/2014/main" id="{C8196219-F9FA-43AF-8C08-4862AF6214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12286311" y="3724"/>
            <a:ext cx="766751" cy="1133856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4" name="Arrow: Right 3" hidden="1">
            <a:extLst>
              <a:ext uri="{FF2B5EF4-FFF2-40B4-BE49-F238E27FC236}">
                <a16:creationId xmlns:a16="http://schemas.microsoft.com/office/drawing/2014/main" id="{19C48AA6-DA71-507A-44EF-8C9EDDF86B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856873" y="-933"/>
            <a:ext cx="766751" cy="1133856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0461DD-C021-61DE-80E7-67AA7CE4F9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1548677" y="6528872"/>
            <a:ext cx="606252" cy="30777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fld id="{E87E798C-1626-44D4-9BFF-3156840017C8}" type="slidenum">
              <a:rPr lang="en-US" sz="1400" b="0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‹#›</a:t>
            </a:fld>
            <a:endParaRPr lang="en-US" sz="14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Arrow: Right 10" hidden="1">
            <a:extLst>
              <a:ext uri="{FF2B5EF4-FFF2-40B4-BE49-F238E27FC236}">
                <a16:creationId xmlns:a16="http://schemas.microsoft.com/office/drawing/2014/main" id="{B21C9A58-0EF2-7E6E-80E3-9AFB19B3B3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12278692" y="5718810"/>
            <a:ext cx="769258" cy="1133856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12" name="Arrow: Right 11" hidden="1">
            <a:extLst>
              <a:ext uri="{FF2B5EF4-FFF2-40B4-BE49-F238E27FC236}">
                <a16:creationId xmlns:a16="http://schemas.microsoft.com/office/drawing/2014/main" id="{E47578A1-7AC3-35AD-EC72-8F7395DE48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864492" y="5714153"/>
            <a:ext cx="769258" cy="1133856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6" name="shape 1">
            <a:extLst>
              <a:ext uri="{FF2B5EF4-FFF2-40B4-BE49-F238E27FC236}">
                <a16:creationId xmlns:a16="http://schemas.microsoft.com/office/drawing/2014/main" id="{9042E985-0DFD-849A-C983-CEB89457DF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30326" y="1298015"/>
            <a:ext cx="125730" cy="1102285"/>
          </a:xfrm>
          <a:prstGeom prst="rect">
            <a:avLst/>
          </a:prstGeom>
          <a:solidFill>
            <a:srgbClr val="5DCD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9" name="shape 1">
            <a:extLst>
              <a:ext uri="{FF2B5EF4-FFF2-40B4-BE49-F238E27FC236}">
                <a16:creationId xmlns:a16="http://schemas.microsoft.com/office/drawing/2014/main" id="{AB674C9E-771B-9339-B1C8-FA25D47296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30326" y="2392906"/>
            <a:ext cx="125730" cy="3855493"/>
          </a:xfrm>
          <a:prstGeom prst="rect">
            <a:avLst/>
          </a:prstGeom>
          <a:solidFill>
            <a:srgbClr val="0083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650" r:id="rId2"/>
    <p:sldLayoutId id="2147483703" r:id="rId3"/>
    <p:sldLayoutId id="2147483699" r:id="rId4"/>
    <p:sldLayoutId id="2147483687" r:id="rId5"/>
    <p:sldLayoutId id="2147483708" r:id="rId6"/>
    <p:sldLayoutId id="2147483702" r:id="rId7"/>
    <p:sldLayoutId id="2147483700" r:id="rId8"/>
    <p:sldLayoutId id="2147483713" r:id="rId9"/>
    <p:sldLayoutId id="2147483704" r:id="rId10"/>
    <p:sldLayoutId id="2147483712" r:id="rId11"/>
    <p:sldLayoutId id="2147483711" r:id="rId12"/>
    <p:sldLayoutId id="2147483686" r:id="rId13"/>
    <p:sldLayoutId id="2147483707" r:id="rId14"/>
    <p:sldLayoutId id="2147483709" r:id="rId15"/>
    <p:sldLayoutId id="2147483710" r:id="rId16"/>
    <p:sldLayoutId id="2147483697" r:id="rId17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b="1" kern="1200" cap="none" spc="100" baseline="0">
          <a:solidFill>
            <a:schemeClr val="tx1">
              <a:lumMod val="95000"/>
              <a:lumOff val="5000"/>
            </a:schemeClr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3399"/>
        </a:buClr>
        <a:buSzPct val="12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571500" indent="-3429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3399"/>
        </a:buClr>
        <a:buSzPct val="80000"/>
        <a:buFont typeface="Courier New" panose="02070309020205020404" pitchFamily="49" charset="0"/>
        <a:buChar char="o"/>
        <a:tabLst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800100" indent="-3429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3399"/>
        </a:buClr>
        <a:buSzPct val="10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742950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70000"/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914400" indent="-28575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3399"/>
        </a:buClr>
        <a:buSzPct val="60000"/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1147763" indent="-347663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3399"/>
        </a:buClr>
        <a:buSzPct val="90000"/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6pPr>
      <a:lvl7pPr marL="1031875" indent="-234950" algn="l" defTabSz="914400" rtl="0" eaLnBrk="1" latinLnBrk="0" hangingPunct="1">
        <a:lnSpc>
          <a:spcPct val="90000"/>
        </a:lnSpc>
        <a:spcBef>
          <a:spcPts val="200"/>
        </a:spcBef>
        <a:spcAft>
          <a:spcPts val="1200"/>
        </a:spcAft>
        <a:buClr>
          <a:srgbClr val="101820"/>
        </a:buClr>
        <a:buFont typeface="Wingdings 3" pitchFamily="18" charset="2"/>
        <a:buChar char="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20" userDrawn="1">
          <p15:clr>
            <a:srgbClr val="F26B43"/>
          </p15:clr>
        </p15:guide>
        <p15:guide id="2" pos="552" userDrawn="1">
          <p15:clr>
            <a:srgbClr val="F26B43"/>
          </p15:clr>
        </p15:guide>
        <p15:guide id="3" orient="horz" userDrawn="1">
          <p15:clr>
            <a:srgbClr val="F26B43"/>
          </p15:clr>
        </p15:guide>
        <p15:guide id="4" orient="horz" pos="4320" userDrawn="1">
          <p15:clr>
            <a:srgbClr val="F26B43"/>
          </p15:clr>
        </p15:guide>
        <p15:guide id="5" orient="horz" pos="3936" userDrawn="1">
          <p15:clr>
            <a:srgbClr val="F26B43"/>
          </p15:clr>
        </p15:guide>
        <p15:guide id="6" orient="horz" pos="1464" userDrawn="1">
          <p15:clr>
            <a:srgbClr val="F26B43"/>
          </p15:clr>
        </p15:guide>
        <p15:guide id="7" orient="horz" pos="1512" userDrawn="1">
          <p15:clr>
            <a:srgbClr val="F26B43"/>
          </p15:clr>
        </p15:guide>
        <p15:guide id="8" pos="384" userDrawn="1">
          <p15:clr>
            <a:srgbClr val="F26B43"/>
          </p15:clr>
        </p15:guide>
        <p15:guide id="9" pos="3840" userDrawn="1">
          <p15:clr>
            <a:srgbClr val="F26B43"/>
          </p15:clr>
        </p15:guide>
        <p15:guide id="10" pos="729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tami.childs@brightworksmn.org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">
            <a:extLst>
              <a:ext uri="{FF2B5EF4-FFF2-40B4-BE49-F238E27FC236}">
                <a16:creationId xmlns:a16="http://schemas.microsoft.com/office/drawing/2014/main" id="{D90F6270-88F6-AA12-22F1-857B250B2A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Navigating the Journey: </a:t>
            </a:r>
            <a:br>
              <a:rPr lang="en-US" dirty="0"/>
            </a:br>
            <a:r>
              <a:rPr lang="en-US" dirty="0"/>
              <a:t>Organizing for Special Education Success</a:t>
            </a:r>
          </a:p>
        </p:txBody>
      </p:sp>
      <p:pic>
        <p:nvPicPr>
          <p:cNvPr id="12" name="Picture Placeholder 11" descr="Charting the Cs logo with black and blue text">
            <a:extLst>
              <a:ext uri="{FF2B5EF4-FFF2-40B4-BE49-F238E27FC236}">
                <a16:creationId xmlns:a16="http://schemas.microsoft.com/office/drawing/2014/main" id="{92A34719-8731-EF29-90CB-7117B21E5CCE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 rotWithShape="1">
          <a:blip r:embed="rId3"/>
          <a:srcRect t="337" b="-62991"/>
          <a:stretch/>
        </p:blipFill>
        <p:spPr>
          <a:xfrm>
            <a:off x="177782" y="1227906"/>
            <a:ext cx="2852755" cy="1055372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DAB676B-4FF9-88B4-C9B9-9280BAF232C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2075" y="2891911"/>
            <a:ext cx="2938463" cy="3235933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Charting the Cs Conference 2025: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To Literacy and Beyond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Cooperation </a:t>
            </a:r>
            <a:b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Communication </a:t>
            </a:r>
            <a:b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Collaboration</a:t>
            </a:r>
          </a:p>
        </p:txBody>
      </p:sp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FDB43DFB-DDC8-1D03-0FD7-3B53D918D67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l"/>
            <a:r>
              <a:rPr lang="en-US" dirty="0"/>
              <a:t>April 27, 2025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Tami Childs, PhD, MN Low Incidence Projects</a:t>
            </a:r>
          </a:p>
          <a:p>
            <a:pPr algn="l"/>
            <a:r>
              <a:rPr lang="en-US" dirty="0"/>
              <a:t>Michele Glynn, MA, Minneapolis Public Schools</a:t>
            </a:r>
          </a:p>
        </p:txBody>
      </p:sp>
    </p:spTree>
    <p:extLst>
      <p:ext uri="{BB962C8B-B14F-4D97-AF65-F5344CB8AC3E}">
        <p14:creationId xmlns:p14="http://schemas.microsoft.com/office/powerpoint/2010/main" val="1167532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9F8C81-75B0-FC66-39DA-BA918FE8B1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D1FCF-D024-1D1D-8D0A-3A9AF3124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Progress Reports/Report Cards</a:t>
            </a:r>
            <a:endParaRPr lang="en-US" b="0" i="1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A0311A-4346-13EC-762F-E8F614BD0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Progress Reports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9DFCD5-DBB5-61BE-F085-1E44D375C2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Progress reports are part of the IEP process and should reflect your child’s growth on their individualized goals and objectives</a:t>
            </a:r>
          </a:p>
          <a:p>
            <a:pPr>
              <a:spcAft>
                <a:spcPts val="1200"/>
              </a:spcAft>
            </a:pPr>
            <a:r>
              <a:rPr lang="en-US" dirty="0"/>
              <a:t>Parents should receive progress reports as often as general education report cards are generated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7390E61-088F-B05E-E2EC-F00D3A2A1406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Report Cards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2BBEA80-8D32-47CD-9FC0-AC8E49848B3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General education teachers should send report cards for all students.  Sometimes the report card may indicate that the IEP will reflect student progress </a:t>
            </a:r>
          </a:p>
        </p:txBody>
      </p:sp>
    </p:spTree>
    <p:extLst>
      <p:ext uri="{BB962C8B-B14F-4D97-AF65-F5344CB8AC3E}">
        <p14:creationId xmlns:p14="http://schemas.microsoft.com/office/powerpoint/2010/main" val="4541142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51C09-C0D4-4FB4-945B-7B94427E4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Interventions/Data</a:t>
            </a:r>
            <a:endParaRPr lang="en-US" b="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5866789-E952-88CF-3DF0-130EB18BC9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2488" y="2421566"/>
            <a:ext cx="11397542" cy="3903034"/>
          </a:xfrm>
        </p:spPr>
        <p:txBody>
          <a:bodyPr/>
          <a:lstStyle/>
          <a:p>
            <a:pPr marL="0" indent="0">
              <a:buNone/>
            </a:pPr>
            <a:r>
              <a:rPr lang="en-US" i="1" dirty="0"/>
              <a:t>If your child is struggling to meet IEP goals and objectives, the IEP team can meet to discuss and plan for possible interventions.  </a:t>
            </a:r>
          </a:p>
          <a:p>
            <a:pPr marL="0" indent="0">
              <a:buNone/>
            </a:pPr>
            <a:r>
              <a:rPr lang="en-US" dirty="0"/>
              <a:t>This can include discussions around:	</a:t>
            </a:r>
          </a:p>
          <a:p>
            <a:r>
              <a:rPr lang="en-US" dirty="0"/>
              <a:t>Changes to accommodations and/or methods utilized to increase progress.</a:t>
            </a:r>
          </a:p>
          <a:p>
            <a:r>
              <a:rPr lang="en-US" dirty="0"/>
              <a:t>Functional Behavioral Assessments to determine ways to support students through</a:t>
            </a:r>
          </a:p>
          <a:p>
            <a:pPr lvl="1"/>
            <a:r>
              <a:rPr lang="en-US" dirty="0"/>
              <a:t>Prevention techniques when appropriate</a:t>
            </a:r>
          </a:p>
          <a:p>
            <a:pPr lvl="1"/>
            <a:r>
              <a:rPr lang="en-US" dirty="0"/>
              <a:t>Instructional changes, such as pre-teaching, use of visual supports, social stories, etc.  </a:t>
            </a:r>
          </a:p>
          <a:p>
            <a:pPr lvl="1"/>
            <a:r>
              <a:rPr lang="en-US" dirty="0"/>
              <a:t>Reinforcement of desired skills.</a:t>
            </a:r>
          </a:p>
          <a:p>
            <a:r>
              <a:rPr lang="en-US" dirty="0"/>
              <a:t>Changes in groupings/small group opportunities, para supports, etc.</a:t>
            </a:r>
          </a:p>
        </p:txBody>
      </p:sp>
    </p:spTree>
    <p:extLst>
      <p:ext uri="{BB962C8B-B14F-4D97-AF65-F5344CB8AC3E}">
        <p14:creationId xmlns:p14="http://schemas.microsoft.com/office/powerpoint/2010/main" val="805678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6CF744-D481-CA4F-003D-E0B40E55D6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298D2-2B8D-B15D-99FC-543D60D90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489" y="1402655"/>
            <a:ext cx="10978994" cy="658162"/>
          </a:xfrm>
        </p:spPr>
        <p:txBody>
          <a:bodyPr/>
          <a:lstStyle/>
          <a:p>
            <a:r>
              <a:rPr lang="en-US" dirty="0"/>
              <a:t>Transition Planning</a:t>
            </a:r>
            <a:endParaRPr lang="en-US" b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3B4AA2-F75D-D8C0-4FAA-CE12CE2A169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2488" y="2197290"/>
            <a:ext cx="10978994" cy="4127310"/>
          </a:xfrm>
        </p:spPr>
        <p:txBody>
          <a:bodyPr/>
          <a:lstStyle/>
          <a:p>
            <a:r>
              <a:rPr lang="en-US" dirty="0"/>
              <a:t>Transition services help a student move from school to adult life and are based on the student’s needs and interests</a:t>
            </a:r>
          </a:p>
          <a:p>
            <a:r>
              <a:rPr lang="en-US" dirty="0"/>
              <a:t>They help students with everything from work to school to fun. </a:t>
            </a:r>
          </a:p>
          <a:p>
            <a:r>
              <a:rPr lang="en-US" dirty="0"/>
              <a:t>A student can get help to go to college or other school after high school. </a:t>
            </a:r>
          </a:p>
          <a:p>
            <a:r>
              <a:rPr lang="en-US" dirty="0"/>
              <a:t>Transition services also help students get jobs, find a place to live, and be a part of the community.</a:t>
            </a:r>
          </a:p>
          <a:p>
            <a:r>
              <a:rPr lang="en-US" dirty="0"/>
              <a:t>Transition Evaluation - starts at age 14 with a special type of evaluation that assesses your child’s needs </a:t>
            </a:r>
          </a:p>
          <a:p>
            <a:r>
              <a:rPr lang="en-US" dirty="0"/>
              <a:t>Based on this evaluation, goals are added to the IEP related to future education, employment, and independent living. </a:t>
            </a:r>
          </a:p>
        </p:txBody>
      </p:sp>
    </p:spTree>
    <p:extLst>
      <p:ext uri="{BB962C8B-B14F-4D97-AF65-F5344CB8AC3E}">
        <p14:creationId xmlns:p14="http://schemas.microsoft.com/office/powerpoint/2010/main" val="1369963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45D832-6AF9-C9D7-64E4-F899BB55FA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DFE74-483F-61B1-7D3A-6F7AF3A43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Supporting Students at Home</a:t>
            </a:r>
            <a:endParaRPr lang="en-US" b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C30D6D-0F2B-26A9-F9E5-FE0E2FB425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2488" y="2421565"/>
            <a:ext cx="10978994" cy="4047473"/>
          </a:xfrm>
        </p:spPr>
        <p:txBody>
          <a:bodyPr/>
          <a:lstStyle/>
          <a:p>
            <a:r>
              <a:rPr lang="en-US" b="1" dirty="0"/>
              <a:t>Create a Structured Environment:</a:t>
            </a:r>
          </a:p>
          <a:p>
            <a:pPr lvl="1"/>
            <a:r>
              <a:rPr lang="en-US" dirty="0"/>
              <a:t>Set routines for homework, chores, and leisure.</a:t>
            </a:r>
          </a:p>
          <a:p>
            <a:pPr lvl="1"/>
            <a:r>
              <a:rPr lang="en-US" dirty="0"/>
              <a:t>Use visual schedules or checklists to help students stay on track.</a:t>
            </a:r>
          </a:p>
          <a:p>
            <a:r>
              <a:rPr lang="en-US" b="1" dirty="0"/>
              <a:t>Communication with the School:</a:t>
            </a:r>
          </a:p>
          <a:p>
            <a:pPr lvl="1"/>
            <a:r>
              <a:rPr lang="en-US" dirty="0"/>
              <a:t>Maintain regular contact with teachers and IEP team members.</a:t>
            </a:r>
          </a:p>
          <a:p>
            <a:pPr lvl="1"/>
            <a:r>
              <a:rPr lang="en-US" dirty="0"/>
              <a:t>Understand how to request accommodations or adjustments when necessary.</a:t>
            </a:r>
          </a:p>
          <a:p>
            <a:r>
              <a:rPr lang="en-US" b="1" dirty="0"/>
              <a:t>Encourage Self-Reflection:</a:t>
            </a:r>
          </a:p>
          <a:p>
            <a:pPr lvl="1"/>
            <a:r>
              <a:rPr lang="en-US" dirty="0"/>
              <a:t>Teach students to recognize their strengths and areas for growth.</a:t>
            </a:r>
          </a:p>
          <a:p>
            <a:pPr lvl="1"/>
            <a:r>
              <a:rPr lang="en-US" dirty="0"/>
              <a:t>Celebrate small successes to build confidence.</a:t>
            </a:r>
          </a:p>
        </p:txBody>
      </p:sp>
    </p:spTree>
    <p:extLst>
      <p:ext uri="{BB962C8B-B14F-4D97-AF65-F5344CB8AC3E}">
        <p14:creationId xmlns:p14="http://schemas.microsoft.com/office/powerpoint/2010/main" val="32039149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45CEB0-57E8-F553-7140-453105186F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9129F-1CFB-19E8-2386-2F989580C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489" y="1170638"/>
            <a:ext cx="10978994" cy="54586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Organizing your child’s documents</a:t>
            </a:r>
            <a:endParaRPr lang="en-US" b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FFBD3-E5EE-A27B-8416-492E663716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2488" y="2069432"/>
            <a:ext cx="10978994" cy="425516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Now that we have talked through the steps to special education services, let’s build a folder to help you organize your child’s documents. Label each folder, then place folders in order in your binder:</a:t>
            </a:r>
          </a:p>
          <a:p>
            <a:r>
              <a:rPr lang="en-US" dirty="0"/>
              <a:t>Evaluations</a:t>
            </a:r>
          </a:p>
          <a:p>
            <a:r>
              <a:rPr lang="en-US" dirty="0"/>
              <a:t>IEPs</a:t>
            </a:r>
          </a:p>
          <a:p>
            <a:r>
              <a:rPr lang="en-US" dirty="0"/>
              <a:t>Progress Reports/Report Cards</a:t>
            </a:r>
          </a:p>
          <a:p>
            <a:r>
              <a:rPr lang="en-US" dirty="0"/>
              <a:t>Additional Interventions/Data</a:t>
            </a:r>
          </a:p>
          <a:p>
            <a:r>
              <a:rPr lang="en-US" dirty="0"/>
              <a:t>Transition Planning</a:t>
            </a:r>
          </a:p>
          <a:p>
            <a:r>
              <a:rPr lang="en-US" dirty="0"/>
              <a:t>Medical Information</a:t>
            </a:r>
          </a:p>
          <a:p>
            <a:r>
              <a:rPr lang="en-US" dirty="0"/>
              <a:t>Documentation of Community Services</a:t>
            </a:r>
          </a:p>
        </p:txBody>
      </p:sp>
    </p:spTree>
    <p:extLst>
      <p:ext uri="{BB962C8B-B14F-4D97-AF65-F5344CB8AC3E}">
        <p14:creationId xmlns:p14="http://schemas.microsoft.com/office/powerpoint/2010/main" val="17110676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5111FE-F69C-48B2-C0D1-D06EE8ACA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30 second stretch and sensory break!</a:t>
            </a:r>
          </a:p>
        </p:txBody>
      </p:sp>
      <p:pic>
        <p:nvPicPr>
          <p:cNvPr id="11" name="Google Shape;152;p27" descr="Screenshot 2025-03-21 at 3.55.30 PM.png&#10;&#10;Four people standing a small distance from each other and stretching">
            <a:extLst>
              <a:ext uri="{FF2B5EF4-FFF2-40B4-BE49-F238E27FC236}">
                <a16:creationId xmlns:a16="http://schemas.microsoft.com/office/drawing/2014/main" id="{50A47F82-5D9C-5CEF-D74F-1FAC6D2001D3}"/>
              </a:ext>
            </a:extLst>
          </p:cNvPr>
          <p:cNvPicPr preferRelativeResize="0">
            <a:picLocks noGrp="1"/>
          </p:cNvPicPr>
          <p:nvPr>
            <p:ph type="pic" sz="quarter" idx="12"/>
          </p:nvPr>
        </p:nvPicPr>
        <p:blipFill rotWithShape="1">
          <a:blip r:embed="rId3">
            <a:alphaModFix/>
          </a:blip>
          <a:srcRect t="11794" b="4030"/>
          <a:stretch/>
        </p:blipFill>
        <p:spPr>
          <a:xfrm>
            <a:off x="1527429" y="2483892"/>
            <a:ext cx="9153624" cy="37639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570419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991E8-9F30-BDC7-6CFD-BF0A8D3D5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Independence for Students with Disabilities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737FA-D43D-B98A-D6D4-C1C8F9021C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2488" y="2421566"/>
            <a:ext cx="11274712" cy="3903034"/>
          </a:xfrm>
        </p:spPr>
        <p:txBody>
          <a:bodyPr/>
          <a:lstStyle/>
          <a:p>
            <a:r>
              <a:rPr lang="en-US" b="1" dirty="0"/>
              <a:t>Why Independence Matters</a:t>
            </a:r>
          </a:p>
          <a:p>
            <a:pPr lvl="1"/>
            <a:r>
              <a:rPr lang="en-US" dirty="0"/>
              <a:t>Fosters self-confidence, autonomy, and preparedness for life beyond school.</a:t>
            </a:r>
          </a:p>
          <a:p>
            <a:pPr>
              <a:spcBef>
                <a:spcPts val="1200"/>
              </a:spcBef>
            </a:pPr>
            <a:r>
              <a:rPr lang="en-US" b="1" dirty="0"/>
              <a:t>Strategies for Fostering Independence:</a:t>
            </a:r>
          </a:p>
          <a:p>
            <a:pPr lvl="1"/>
            <a:r>
              <a:rPr lang="en-US" b="1" dirty="0"/>
              <a:t>Routines/Systems in place</a:t>
            </a:r>
          </a:p>
          <a:p>
            <a:pPr lvl="1"/>
            <a:r>
              <a:rPr lang="en-US" b="1" dirty="0"/>
              <a:t>Time Management: </a:t>
            </a:r>
            <a:r>
              <a:rPr lang="en-US" dirty="0"/>
              <a:t>Helping students develop organizational skills and routines.</a:t>
            </a:r>
          </a:p>
          <a:p>
            <a:pPr lvl="1"/>
            <a:r>
              <a:rPr lang="en-US" b="1" dirty="0"/>
              <a:t>Social Skills Development: </a:t>
            </a:r>
            <a:r>
              <a:rPr lang="en-US" dirty="0"/>
              <a:t>Building communication and relationship-building skills.</a:t>
            </a:r>
          </a:p>
          <a:p>
            <a:pPr lvl="1"/>
            <a:r>
              <a:rPr lang="en-US" b="1" dirty="0"/>
              <a:t>Assistive Technology: </a:t>
            </a:r>
            <a:r>
              <a:rPr lang="en-US" dirty="0"/>
              <a:t>How technology can support student independence (e.g., apps, devices)</a:t>
            </a:r>
          </a:p>
        </p:txBody>
      </p:sp>
    </p:spTree>
    <p:extLst>
      <p:ext uri="{BB962C8B-B14F-4D97-AF65-F5344CB8AC3E}">
        <p14:creationId xmlns:p14="http://schemas.microsoft.com/office/powerpoint/2010/main" val="11407704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9E1EF-81AE-56F3-77DF-CF53E9548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489" y="1156988"/>
            <a:ext cx="10978994" cy="535335"/>
          </a:xfrm>
        </p:spPr>
        <p:txBody>
          <a:bodyPr/>
          <a:lstStyle/>
          <a:p>
            <a:r>
              <a:rPr lang="en-US" dirty="0"/>
              <a:t>Visuals task lists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CD1BD9-C4B9-D0E6-63E9-A239BBD1E9C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2488" y="1910687"/>
            <a:ext cx="10978994" cy="454470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en-US" b="1" dirty="0"/>
              <a:t>Visuals task lists with pictures </a:t>
            </a:r>
            <a:r>
              <a:rPr lang="en-US" dirty="0"/>
              <a:t>empower students to become more independent by </a:t>
            </a:r>
            <a:r>
              <a:rPr lang="en-US" i="1" dirty="0"/>
              <a:t>providing clear, concrete representations of tasks, routines, and expectations, reducing reliance on adult prompts.</a:t>
            </a:r>
          </a:p>
          <a:p>
            <a:pPr>
              <a:spcAft>
                <a:spcPts val="800"/>
              </a:spcAft>
            </a:pPr>
            <a:r>
              <a:rPr lang="en-US" b="1" dirty="0"/>
              <a:t>Predictability and Reduced Anxiety:</a:t>
            </a:r>
            <a:br>
              <a:rPr lang="en-US" dirty="0"/>
            </a:br>
            <a:r>
              <a:rPr lang="en-US" dirty="0"/>
              <a:t>(what to expect, reducing anxiety and promoting a sense of control) </a:t>
            </a:r>
          </a:p>
          <a:p>
            <a:pPr>
              <a:spcAft>
                <a:spcPts val="800"/>
              </a:spcAft>
            </a:pPr>
            <a:r>
              <a:rPr lang="en-US" b="1" dirty="0"/>
              <a:t>Clear Instructions and Expectations:</a:t>
            </a:r>
            <a:br>
              <a:rPr lang="en-US" dirty="0"/>
            </a:br>
            <a:r>
              <a:rPr lang="en-US" dirty="0"/>
              <a:t>(break down complex tasks into smaller, manageable steps) </a:t>
            </a:r>
          </a:p>
          <a:p>
            <a:pPr>
              <a:spcAft>
                <a:spcPts val="800"/>
              </a:spcAft>
            </a:pPr>
            <a:r>
              <a:rPr lang="en-US" b="1" dirty="0"/>
              <a:t>Enhanced Communication:</a:t>
            </a:r>
            <a:br>
              <a:rPr lang="en-US" dirty="0"/>
            </a:br>
            <a:r>
              <a:rPr lang="en-US" dirty="0"/>
              <a:t>(can serve as a communication tool within tasks) </a:t>
            </a:r>
          </a:p>
          <a:p>
            <a:pPr>
              <a:spcAft>
                <a:spcPts val="800"/>
              </a:spcAft>
            </a:pPr>
            <a:r>
              <a:rPr lang="en-US" b="1" dirty="0"/>
              <a:t>Increased Independence:</a:t>
            </a:r>
            <a:br>
              <a:rPr lang="en-US" b="1" dirty="0"/>
            </a:br>
            <a:r>
              <a:rPr lang="en-US" dirty="0"/>
              <a:t>(become more self-reliant and less dependent on constant adult assistance) </a:t>
            </a:r>
          </a:p>
        </p:txBody>
      </p:sp>
    </p:spTree>
    <p:extLst>
      <p:ext uri="{BB962C8B-B14F-4D97-AF65-F5344CB8AC3E}">
        <p14:creationId xmlns:p14="http://schemas.microsoft.com/office/powerpoint/2010/main" val="34940613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30D0C-8646-03C9-B00C-1AEB5C070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Think about routines that your child does each day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9DA653-8A98-8973-D21A-077ECE6A249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Getting dressed</a:t>
            </a:r>
          </a:p>
          <a:p>
            <a:r>
              <a:rPr lang="en-US" dirty="0"/>
              <a:t>Brushing teeth</a:t>
            </a:r>
          </a:p>
          <a:p>
            <a:r>
              <a:rPr lang="en-US" dirty="0"/>
              <a:t>Putting on deodorant</a:t>
            </a:r>
          </a:p>
          <a:p>
            <a:r>
              <a:rPr lang="en-US" dirty="0"/>
              <a:t>Packing bag or the day</a:t>
            </a:r>
          </a:p>
          <a:p>
            <a:r>
              <a:rPr lang="en-US" dirty="0"/>
              <a:t>Vacuuming/Sweeping/Mopping</a:t>
            </a:r>
          </a:p>
          <a:p>
            <a:r>
              <a:rPr lang="en-US" dirty="0"/>
              <a:t>Doing laundry</a:t>
            </a:r>
          </a:p>
          <a:p>
            <a:r>
              <a:rPr lang="en-US" dirty="0"/>
              <a:t>Bathing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53284C-992F-BAA1-DA20-2024C6D12B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Managing Feminine Hygiene</a:t>
            </a:r>
          </a:p>
          <a:p>
            <a:r>
              <a:rPr lang="en-US" dirty="0"/>
              <a:t>Doing the dishes/Dishwasher</a:t>
            </a:r>
          </a:p>
          <a:p>
            <a:r>
              <a:rPr lang="en-US" dirty="0"/>
              <a:t>Putting things away when returning home</a:t>
            </a:r>
          </a:p>
          <a:p>
            <a:r>
              <a:rPr lang="en-US" dirty="0"/>
              <a:t>Completing steps in Bedtime routine</a:t>
            </a:r>
          </a:p>
          <a:p>
            <a:r>
              <a:rPr lang="en-US" dirty="0"/>
              <a:t>Washing hands</a:t>
            </a:r>
          </a:p>
          <a:p>
            <a:r>
              <a:rPr lang="en-US" dirty="0"/>
              <a:t>Completing homework routines.</a:t>
            </a:r>
          </a:p>
        </p:txBody>
      </p:sp>
    </p:spTree>
    <p:extLst>
      <p:ext uri="{BB962C8B-B14F-4D97-AF65-F5344CB8AC3E}">
        <p14:creationId xmlns:p14="http://schemas.microsoft.com/office/powerpoint/2010/main" val="11249256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720F2-AC22-A13B-8AE4-B5DE7D5A5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Choose a routine to build on for your child.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67970B-0F23-3A42-40B5-AA92427E27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Develop a list of 5-8 steps required for completing this routine.</a:t>
            </a:r>
          </a:p>
          <a:p>
            <a:pPr marL="0" indent="0">
              <a:buNone/>
            </a:pPr>
            <a:r>
              <a:rPr lang="en-US" dirty="0"/>
              <a:t>1.</a:t>
            </a:r>
          </a:p>
          <a:p>
            <a:pPr marL="0" indent="0">
              <a:buNone/>
            </a:pPr>
            <a:r>
              <a:rPr lang="en-US" dirty="0"/>
              <a:t>2.</a:t>
            </a:r>
          </a:p>
          <a:p>
            <a:pPr marL="0" indent="0">
              <a:buNone/>
            </a:pPr>
            <a:r>
              <a:rPr lang="en-US" dirty="0"/>
              <a:t>3.</a:t>
            </a:r>
          </a:p>
          <a:p>
            <a:pPr marL="0" indent="0">
              <a:buNone/>
            </a:pPr>
            <a:r>
              <a:rPr lang="en-US" dirty="0"/>
              <a:t>4. </a:t>
            </a:r>
          </a:p>
          <a:p>
            <a:pPr marL="0" indent="0">
              <a:buNone/>
            </a:pPr>
            <a:r>
              <a:rPr lang="en-US" dirty="0"/>
              <a:t>5.</a:t>
            </a:r>
          </a:p>
          <a:p>
            <a:pPr marL="0" indent="0">
              <a:buNone/>
            </a:pPr>
            <a:r>
              <a:rPr lang="en-US" dirty="0"/>
              <a:t>6.</a:t>
            </a:r>
          </a:p>
        </p:txBody>
      </p:sp>
    </p:spTree>
    <p:extLst>
      <p:ext uri="{BB962C8B-B14F-4D97-AF65-F5344CB8AC3E}">
        <p14:creationId xmlns:p14="http://schemas.microsoft.com/office/powerpoint/2010/main" val="3855526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72F64-A950-144A-BD3D-2ECDA1DC3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Welcome and Introductions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6ADF0F-B9D9-7C2F-2B3F-304EAC8BE9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dirty="0"/>
              <a:t>Overview of the session's goals: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070B96-DC31-E280-4CD7-57C95D9507A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Review the special education process.</a:t>
            </a:r>
          </a:p>
          <a:p>
            <a:r>
              <a:rPr lang="en-US" dirty="0"/>
              <a:t>Build a storage system for educational materials for easy access.</a:t>
            </a:r>
          </a:p>
          <a:p>
            <a:r>
              <a:rPr lang="en-US" dirty="0"/>
              <a:t>Learn strategies to help build independence in your child.</a:t>
            </a:r>
          </a:p>
          <a:p>
            <a:r>
              <a:rPr lang="en-US" dirty="0"/>
              <a:t>Leave with a checklist you can utilize with your child when you get home.</a:t>
            </a:r>
          </a:p>
        </p:txBody>
      </p:sp>
    </p:spTree>
    <p:extLst>
      <p:ext uri="{BB962C8B-B14F-4D97-AF65-F5344CB8AC3E}">
        <p14:creationId xmlns:p14="http://schemas.microsoft.com/office/powerpoint/2010/main" val="27335677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3B27D-A3B0-6D1A-621A-AE8267489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 a visual set of steps, including text and pictures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4266CF-416F-DA3B-2171-3116D3983C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Using the clipboard, choose a blank list that fits the routine (i.e. 6 or 7 steps, etc.)</a:t>
            </a:r>
          </a:p>
          <a:p>
            <a:r>
              <a:rPr lang="en-US" dirty="0"/>
              <a:t>Write out the steps.</a:t>
            </a:r>
          </a:p>
          <a:p>
            <a:r>
              <a:rPr lang="en-US" dirty="0"/>
              <a:t>Sketch a simple picture to represent each step. </a:t>
            </a:r>
          </a:p>
          <a:p>
            <a:r>
              <a:rPr lang="en-US" dirty="0"/>
              <a:t>Share with the people beside you to see if it makes sense!</a:t>
            </a:r>
          </a:p>
        </p:txBody>
      </p:sp>
    </p:spTree>
    <p:extLst>
      <p:ext uri="{BB962C8B-B14F-4D97-AF65-F5344CB8AC3E}">
        <p14:creationId xmlns:p14="http://schemas.microsoft.com/office/powerpoint/2010/main" val="36232024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118F5-FA6A-DFAF-6A0C-C7D4A83B5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97DBBC-2EF7-66F6-2419-1FD33474A1A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Resources to use at home for developing these independence systems:</a:t>
            </a:r>
          </a:p>
          <a:p>
            <a:r>
              <a:rPr lang="en-US" dirty="0"/>
              <a:t>There are many tools available (some free) to develop visual</a:t>
            </a:r>
          </a:p>
          <a:p>
            <a:r>
              <a:rPr lang="en-US" dirty="0"/>
              <a:t>Consider using </a:t>
            </a:r>
            <a:r>
              <a:rPr lang="en-US" dirty="0" err="1"/>
              <a:t>goblin.tools</a:t>
            </a:r>
            <a:r>
              <a:rPr lang="en-US" dirty="0"/>
              <a:t> to help you create a task analysis</a:t>
            </a:r>
          </a:p>
        </p:txBody>
      </p:sp>
    </p:spTree>
    <p:extLst>
      <p:ext uri="{BB962C8B-B14F-4D97-AF65-F5344CB8AC3E}">
        <p14:creationId xmlns:p14="http://schemas.microsoft.com/office/powerpoint/2010/main" val="31915588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D985B-407E-C093-C905-E96325082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 &amp; Final Thoughts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E0B63F-BD7D-2434-1102-44A132992A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Key Takeaways: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AA8C6C-9B11-B6DC-6481-A4D9E10228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Stay informed about the special education process.</a:t>
            </a:r>
          </a:p>
          <a:p>
            <a:r>
              <a:rPr lang="en-US" dirty="0"/>
              <a:t>Be proactive in building independence in your child.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AD9A30D-496D-A293-3146-E192E48E36A5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US" dirty="0"/>
              <a:t>Encouragement: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C5339B8-BCAD-1634-F53F-911A5656BC7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Every child’s journey is unique—celebrate progress, no matter how big or small!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8795360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C56C296-1B9E-1767-EA77-C03A774552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C297382-60F9-01C0-4FF6-227B5A4E38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>
              <a:spcBef>
                <a:spcPts val="1200"/>
              </a:spcBef>
              <a:spcAft>
                <a:spcPts val="0"/>
              </a:spcAft>
            </a:pPr>
            <a:r>
              <a:rPr lang="en-US" dirty="0"/>
              <a:t>For more information or questions contact:</a:t>
            </a:r>
          </a:p>
          <a:p>
            <a:pPr lvl="0">
              <a:spcBef>
                <a:spcPts val="1200"/>
              </a:spcBef>
              <a:spcAft>
                <a:spcPts val="0"/>
              </a:spcAft>
            </a:pPr>
            <a:r>
              <a:rPr lang="en-US" dirty="0"/>
              <a:t>Tami Childs, </a:t>
            </a:r>
            <a:r>
              <a:rPr lang="en-US" u="sng" dirty="0">
                <a:solidFill>
                  <a:schemeClr val="hlink"/>
                </a:solidFill>
                <a:hlinkClick r:id="rId3"/>
              </a:rPr>
              <a:t>tami.childs@brightworksmn.org</a:t>
            </a:r>
            <a:endParaRPr lang="en-US" dirty="0"/>
          </a:p>
        </p:txBody>
      </p:sp>
      <p:pic>
        <p:nvPicPr>
          <p:cNvPr id="5" name="Picture Placeholder 3" descr="Charting the Cs logo with black and blue text">
            <a:extLst>
              <a:ext uri="{FF2B5EF4-FFF2-40B4-BE49-F238E27FC236}">
                <a16:creationId xmlns:a16="http://schemas.microsoft.com/office/drawing/2014/main" id="{9014D509-FAC2-61C1-BFA3-6EE44F7E10A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4665318" y="1697685"/>
            <a:ext cx="2882435" cy="604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0013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D0E65-9BDF-1CD7-AAD8-BAC375C18F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6868" y="2324101"/>
            <a:ext cx="11000232" cy="1104900"/>
          </a:xfrm>
        </p:spPr>
        <p:txBody>
          <a:bodyPr/>
          <a:lstStyle/>
          <a:p>
            <a:r>
              <a:rPr lang="en-US" dirty="0"/>
              <a:t>Charting the Cs Conference 2025</a:t>
            </a:r>
            <a:endParaRPr lang="en-US" i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650A0A-0A9F-CB57-030F-744F8593EB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6425" y="3429001"/>
            <a:ext cx="11001375" cy="2285999"/>
          </a:xfrm>
        </p:spPr>
        <p:txBody>
          <a:bodyPr/>
          <a:lstStyle/>
          <a:p>
            <a:pPr algn="l"/>
            <a:r>
              <a:rPr lang="en-US" dirty="0"/>
              <a:t>Statewide Professional Development to Support the Workforce and Low Incidence Disability Areas in the State of Minnesota. </a:t>
            </a:r>
          </a:p>
          <a:p>
            <a:pPr algn="l"/>
            <a:r>
              <a:rPr lang="en-US" dirty="0"/>
              <a:t>This presentation is partially funded with a grant from the Minnesota Department of Education using federal funding, CFDA 84.027A, Special Education – Grants to States. </a:t>
            </a:r>
          </a:p>
        </p:txBody>
      </p:sp>
      <p:pic>
        <p:nvPicPr>
          <p:cNvPr id="6" name="Picture Placeholder 3" descr="Charting the Cs logo with black and blue text">
            <a:extLst>
              <a:ext uri="{FF2B5EF4-FFF2-40B4-BE49-F238E27FC236}">
                <a16:creationId xmlns:a16="http://schemas.microsoft.com/office/drawing/2014/main" id="{C813591B-90CF-DAEC-9A27-10F8EF603C1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665319" y="1687624"/>
            <a:ext cx="2882435" cy="604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485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>
            <a:extLst>
              <a:ext uri="{FF2B5EF4-FFF2-40B4-BE49-F238E27FC236}">
                <a16:creationId xmlns:a16="http://schemas.microsoft.com/office/drawing/2014/main" id="{6394690C-C6A1-5E1A-1E95-2EB838440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20332" y="2777460"/>
            <a:ext cx="11300399" cy="3676503"/>
            <a:chOff x="620332" y="3078722"/>
            <a:chExt cx="11300399" cy="3393737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049C3F57-4F8E-D6D8-1597-35F732E99FC4}"/>
                </a:ext>
              </a:extLst>
            </p:cNvPr>
            <p:cNvSpPr/>
            <p:nvPr/>
          </p:nvSpPr>
          <p:spPr>
            <a:xfrm>
              <a:off x="620332" y="3079285"/>
              <a:ext cx="2191345" cy="338523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62C73CAA-EC58-6AE7-BF2A-A385D8E5403F}"/>
                </a:ext>
              </a:extLst>
            </p:cNvPr>
            <p:cNvSpPr/>
            <p:nvPr/>
          </p:nvSpPr>
          <p:spPr>
            <a:xfrm>
              <a:off x="2876979" y="3078722"/>
              <a:ext cx="2213673" cy="3385234"/>
            </a:xfrm>
            <a:prstGeom prst="rect">
              <a:avLst/>
            </a:prstGeom>
            <a:solidFill>
              <a:srgbClr val="FFD6C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6457185B-8C33-2CE9-6A47-75CCF51FFD65}"/>
                </a:ext>
              </a:extLst>
            </p:cNvPr>
            <p:cNvSpPr/>
            <p:nvPr/>
          </p:nvSpPr>
          <p:spPr>
            <a:xfrm>
              <a:off x="5154105" y="3079285"/>
              <a:ext cx="2213673" cy="3385234"/>
            </a:xfrm>
            <a:prstGeom prst="rect">
              <a:avLst/>
            </a:prstGeom>
            <a:solidFill>
              <a:srgbClr val="E1EB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766A9311-990C-91E2-43DA-64ECB63482FD}"/>
                </a:ext>
              </a:extLst>
            </p:cNvPr>
            <p:cNvSpPr/>
            <p:nvPr/>
          </p:nvSpPr>
          <p:spPr>
            <a:xfrm>
              <a:off x="7441535" y="3087225"/>
              <a:ext cx="2213673" cy="338523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D1CA2550-EF3B-AF41-41A0-50BEC85BD849}"/>
                </a:ext>
              </a:extLst>
            </p:cNvPr>
            <p:cNvSpPr/>
            <p:nvPr/>
          </p:nvSpPr>
          <p:spPr>
            <a:xfrm>
              <a:off x="9707058" y="3092137"/>
              <a:ext cx="2213673" cy="3380321"/>
            </a:xfrm>
            <a:prstGeom prst="rect">
              <a:avLst/>
            </a:prstGeom>
            <a:solidFill>
              <a:srgbClr val="EADCF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28220F5C-07EC-AA39-E322-7B375A5D38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09599" y="2175237"/>
            <a:ext cx="11294069" cy="764811"/>
            <a:chOff x="609599" y="2324099"/>
            <a:chExt cx="11294069" cy="764811"/>
          </a:xfrm>
        </p:grpSpPr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E2631F57-D575-656A-8421-A4FC14FF00CD}"/>
                </a:ext>
              </a:extLst>
            </p:cNvPr>
            <p:cNvSpPr/>
            <p:nvPr/>
          </p:nvSpPr>
          <p:spPr>
            <a:xfrm>
              <a:off x="609599" y="2324099"/>
              <a:ext cx="2193960" cy="748828"/>
            </a:xfrm>
            <a:prstGeom prst="roundRect">
              <a:avLst/>
            </a:prstGeom>
            <a:solidFill>
              <a:srgbClr val="D6A3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7B07B33B-190F-722D-BDD4-8697B5DA0F54}"/>
                </a:ext>
              </a:extLst>
            </p:cNvPr>
            <p:cNvSpPr/>
            <p:nvPr/>
          </p:nvSpPr>
          <p:spPr>
            <a:xfrm>
              <a:off x="2878256" y="2333785"/>
              <a:ext cx="2193960" cy="748828"/>
            </a:xfrm>
            <a:prstGeom prst="roundRect">
              <a:avLst/>
            </a:prstGeom>
            <a:solidFill>
              <a:srgbClr val="BC3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2D896D88-D7A2-8503-1C51-78612BEC4F5F}"/>
                </a:ext>
              </a:extLst>
            </p:cNvPr>
            <p:cNvSpPr/>
            <p:nvPr/>
          </p:nvSpPr>
          <p:spPr>
            <a:xfrm>
              <a:off x="5161552" y="2331395"/>
              <a:ext cx="2193960" cy="748828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8610B016-6B55-C0E2-CCBA-1BA81FB8442A}"/>
                </a:ext>
              </a:extLst>
            </p:cNvPr>
            <p:cNvSpPr/>
            <p:nvPr/>
          </p:nvSpPr>
          <p:spPr>
            <a:xfrm>
              <a:off x="7444848" y="2335058"/>
              <a:ext cx="2193960" cy="748828"/>
            </a:xfrm>
            <a:prstGeom prst="roundRect">
              <a:avLst/>
            </a:prstGeom>
            <a:solidFill>
              <a:srgbClr val="00924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B2481DB0-04D6-EEE3-2214-815DC326F1E8}"/>
                </a:ext>
              </a:extLst>
            </p:cNvPr>
            <p:cNvSpPr/>
            <p:nvPr/>
          </p:nvSpPr>
          <p:spPr>
            <a:xfrm>
              <a:off x="9709708" y="2340082"/>
              <a:ext cx="2193960" cy="748828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itle 12">
            <a:extLst>
              <a:ext uri="{FF2B5EF4-FFF2-40B4-BE49-F238E27FC236}">
                <a16:creationId xmlns:a16="http://schemas.microsoft.com/office/drawing/2014/main" id="{D46B0F6A-D18A-AD74-E480-FBB024663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489" y="1340759"/>
            <a:ext cx="10978994" cy="748828"/>
          </a:xfrm>
        </p:spPr>
        <p:txBody>
          <a:bodyPr/>
          <a:lstStyle/>
          <a:p>
            <a:r>
              <a:rPr lang="en-US" dirty="0"/>
              <a:t>Understanding the IEP Process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7B98F3E2-0538-D773-0990-4DFA928141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332" y="2267925"/>
            <a:ext cx="2168588" cy="583735"/>
          </a:xfrm>
        </p:spPr>
        <p:txBody>
          <a:bodyPr/>
          <a:lstStyle/>
          <a:p>
            <a:pPr algn="l"/>
            <a:r>
              <a:rPr lang="en-US" dirty="0"/>
              <a:t>Evaluations &amp; Eligibility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4DE104B-446A-2435-0FC4-253B2E6B283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2944362"/>
            <a:ext cx="2315182" cy="35010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Parent requests and evaluations</a:t>
            </a:r>
          </a:p>
          <a:p>
            <a:pPr>
              <a:spcAft>
                <a:spcPts val="1200"/>
              </a:spcAft>
            </a:pPr>
            <a:r>
              <a:rPr lang="en-US" dirty="0"/>
              <a:t>Teacher referral </a:t>
            </a:r>
          </a:p>
          <a:p>
            <a:pPr>
              <a:spcAft>
                <a:spcPts val="1200"/>
              </a:spcAft>
            </a:pPr>
            <a:r>
              <a:rPr lang="en-US" dirty="0"/>
              <a:t>Determine eligibility</a:t>
            </a:r>
          </a:p>
          <a:p>
            <a:pPr>
              <a:spcAft>
                <a:spcPts val="1200"/>
              </a:spcAft>
            </a:pPr>
            <a:r>
              <a:rPr lang="en-US" dirty="0"/>
              <a:t>Areas of need (well-defined present levels)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DBA5DD9-D451-5DB3-B5A3-CADF7F93DBC1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2924781" y="2268894"/>
            <a:ext cx="2168588" cy="583735"/>
          </a:xfrm>
        </p:spPr>
        <p:txBody>
          <a:bodyPr/>
          <a:lstStyle/>
          <a:p>
            <a:pPr algn="l"/>
            <a:r>
              <a:rPr lang="en-US" dirty="0"/>
              <a:t>Goals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3D517FC2-1F5B-4638-64CB-2C2FDFC7490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914048" y="2945331"/>
            <a:ext cx="2179321" cy="3176442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Baselines in present levels</a:t>
            </a:r>
          </a:p>
          <a:p>
            <a:pPr>
              <a:spcAft>
                <a:spcPts val="1200"/>
              </a:spcAft>
            </a:pPr>
            <a:r>
              <a:rPr lang="en-US" dirty="0"/>
              <a:t>Meaningful and measurable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29E2DACB-44F5-9064-F95C-417DB201E140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5226021" y="2254881"/>
            <a:ext cx="2168588" cy="583735"/>
          </a:xfrm>
        </p:spPr>
        <p:txBody>
          <a:bodyPr/>
          <a:lstStyle/>
          <a:p>
            <a:pPr algn="l"/>
            <a:r>
              <a:rPr lang="en-US" dirty="0"/>
              <a:t>Interventions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7010964-2A23-3204-5E8D-E421CB3F186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215288" y="2931318"/>
            <a:ext cx="2179321" cy="3176442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Supports, special education</a:t>
            </a:r>
          </a:p>
          <a:p>
            <a:pPr>
              <a:spcAft>
                <a:spcPts val="1200"/>
              </a:spcAft>
            </a:pPr>
            <a:r>
              <a:rPr lang="en-US" dirty="0"/>
              <a:t>Related services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AFA4D0CD-DE2B-9AB0-B4B0-133F8C638486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7525962" y="2268894"/>
            <a:ext cx="2168588" cy="583735"/>
          </a:xfrm>
        </p:spPr>
        <p:txBody>
          <a:bodyPr/>
          <a:lstStyle/>
          <a:p>
            <a:pPr algn="l"/>
            <a:r>
              <a:rPr lang="en-US" dirty="0"/>
              <a:t>Placement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A7762FE8-6F07-1285-EC56-BD2F115A2D3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435797" y="2945331"/>
            <a:ext cx="2258753" cy="3176442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“Where can we best implement this IEP?”</a:t>
            </a:r>
          </a:p>
          <a:p>
            <a:pPr>
              <a:spcAft>
                <a:spcPts val="1200"/>
              </a:spcAft>
            </a:pPr>
            <a:r>
              <a:rPr lang="en-US" dirty="0"/>
              <a:t>Least Restrictive Environment (LRE)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C6345C0D-9C7E-A566-56A0-F562E66FD999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9815772" y="2272704"/>
            <a:ext cx="2168588" cy="583735"/>
          </a:xfrm>
        </p:spPr>
        <p:txBody>
          <a:bodyPr/>
          <a:lstStyle/>
          <a:p>
            <a:pPr algn="l"/>
            <a:r>
              <a:rPr lang="en-US" dirty="0"/>
              <a:t>Progress Monitoring 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65F55D22-566A-0EC2-DB7D-7F6ED604E9B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805039" y="2949141"/>
            <a:ext cx="2179321" cy="3176442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Help determine efficacy of supports</a:t>
            </a:r>
          </a:p>
          <a:p>
            <a:pPr>
              <a:spcAft>
                <a:spcPts val="1200"/>
              </a:spcAft>
            </a:pPr>
            <a:r>
              <a:rPr lang="en-US" dirty="0"/>
              <a:t>Change if necessary </a:t>
            </a:r>
          </a:p>
        </p:txBody>
      </p:sp>
    </p:spTree>
    <p:extLst>
      <p:ext uri="{BB962C8B-B14F-4D97-AF65-F5344CB8AC3E}">
        <p14:creationId xmlns:p14="http://schemas.microsoft.com/office/powerpoint/2010/main" val="3846948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D73ED-0C1D-4AA4-BDDC-DF4CDE95A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Special Education: The Basics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E4773DF-6C09-5A13-BA7F-D8DFEB01BB5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purpose of special education is to provide individualized support, resources, and teaching strategies that help students with disabilities succeed academically and socially in a way that works best for them.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D62220E-F985-AF9E-B877-AAEC923C9D4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The main goals of special education are: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851B08D-01A4-F235-6D33-54DAA4C7B7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2775" y="4162162"/>
            <a:ext cx="10969625" cy="2224990"/>
          </a:xfrm>
        </p:spPr>
        <p:txBody>
          <a:bodyPr/>
          <a:lstStyle/>
          <a:p>
            <a:r>
              <a:rPr lang="en-US" dirty="0"/>
              <a:t>Inclusive Learning</a:t>
            </a:r>
          </a:p>
          <a:p>
            <a:r>
              <a:rPr lang="en-US" dirty="0"/>
              <a:t>Individualized Support</a:t>
            </a:r>
          </a:p>
          <a:p>
            <a:r>
              <a:rPr lang="en-US" dirty="0"/>
              <a:t>Skill Development</a:t>
            </a:r>
          </a:p>
          <a:p>
            <a:r>
              <a:rPr lang="en-US" dirty="0"/>
              <a:t>Equal Opportunity </a:t>
            </a:r>
          </a:p>
          <a:p>
            <a:r>
              <a:rPr lang="en-US" dirty="0"/>
              <a:t>Empowerment </a:t>
            </a:r>
          </a:p>
        </p:txBody>
      </p:sp>
    </p:spTree>
    <p:extLst>
      <p:ext uri="{BB962C8B-B14F-4D97-AF65-F5344CB8AC3E}">
        <p14:creationId xmlns:p14="http://schemas.microsoft.com/office/powerpoint/2010/main" val="1643777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32">
            <a:extLst>
              <a:ext uri="{FF2B5EF4-FFF2-40B4-BE49-F238E27FC236}">
                <a16:creationId xmlns:a16="http://schemas.microsoft.com/office/drawing/2014/main" id="{683AA8F5-463A-9919-F5AD-FEF8EDCF4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Terminology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56E39B6-2708-43C2-1A93-809DA5188B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IDEA (Individuals with Disabilities Education Act)</a:t>
            </a:r>
          </a:p>
          <a:p>
            <a:r>
              <a:rPr lang="en-US" dirty="0"/>
              <a:t>IEP (Individualized Education Program)</a:t>
            </a:r>
          </a:p>
          <a:p>
            <a:r>
              <a:rPr lang="en-US" dirty="0"/>
              <a:t>FAPE (Free Appropriate Public Education)</a:t>
            </a:r>
          </a:p>
          <a:p>
            <a:r>
              <a:rPr lang="en-US" dirty="0"/>
              <a:t>LRE (Least Restrictive Environment)</a:t>
            </a:r>
          </a:p>
        </p:txBody>
      </p:sp>
    </p:spTree>
    <p:extLst>
      <p:ext uri="{BB962C8B-B14F-4D97-AF65-F5344CB8AC3E}">
        <p14:creationId xmlns:p14="http://schemas.microsoft.com/office/powerpoint/2010/main" val="3047485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32">
            <a:extLst>
              <a:ext uri="{FF2B5EF4-FFF2-40B4-BE49-F238E27FC236}">
                <a16:creationId xmlns:a16="http://schemas.microsoft.com/office/drawing/2014/main" id="{683AA8F5-463A-9919-F5AD-FEF8EDCF4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Education Evaluations</a:t>
            </a: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077C1ECE-3B89-25F4-A189-BEC08AB161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An </a:t>
            </a:r>
            <a:r>
              <a:rPr lang="en-US" b="1" dirty="0"/>
              <a:t>initial evaluation </a:t>
            </a:r>
            <a:r>
              <a:rPr lang="en-US" dirty="0"/>
              <a:t>is required for a student to receive special education services</a:t>
            </a:r>
          </a:p>
          <a:p>
            <a:r>
              <a:rPr lang="en-US" b="1" dirty="0"/>
              <a:t>Re-evaluations </a:t>
            </a:r>
            <a:r>
              <a:rPr lang="en-US" dirty="0"/>
              <a:t>must be conducted every 3 years after initial eligibility</a:t>
            </a:r>
          </a:p>
          <a:p>
            <a:r>
              <a:rPr lang="en-US" dirty="0"/>
              <a:t>Once the student qualifies (under any category), their services and supports are based on their individualized needs</a:t>
            </a:r>
          </a:p>
          <a:p>
            <a:r>
              <a:rPr lang="en-US" dirty="0"/>
              <a:t>None of the categories have advantages over the others (e.g. extra funding)</a:t>
            </a:r>
          </a:p>
          <a:p>
            <a:r>
              <a:rPr lang="en-US" dirty="0"/>
              <a:t>Once the student qualifies for special education, they do not need to meet initial eligibility requirements again to continue to receive special education services</a:t>
            </a:r>
          </a:p>
          <a:p>
            <a:r>
              <a:rPr lang="en-US" dirty="0"/>
              <a:t>Parents are part of the team determining eligibility. </a:t>
            </a:r>
          </a:p>
        </p:txBody>
      </p:sp>
    </p:spTree>
    <p:extLst>
      <p:ext uri="{BB962C8B-B14F-4D97-AF65-F5344CB8AC3E}">
        <p14:creationId xmlns:p14="http://schemas.microsoft.com/office/powerpoint/2010/main" val="1039964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51C09-C0D4-4FB4-945B-7B94427E4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Minnesota Special Education Categorical Disability Areas</a:t>
            </a:r>
            <a:endParaRPr lang="en-US" b="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E18841D-07DA-97AB-D9F2-570F60E669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Autism Spectrum Disorder (ASD)</a:t>
            </a:r>
          </a:p>
          <a:p>
            <a:r>
              <a:rPr lang="en-US" dirty="0"/>
              <a:t>Other Health Disabilities (OHD)</a:t>
            </a:r>
          </a:p>
          <a:p>
            <a:r>
              <a:rPr lang="en-US" dirty="0"/>
              <a:t>Physically Impaired (PI)</a:t>
            </a:r>
          </a:p>
          <a:p>
            <a:r>
              <a:rPr lang="en-US" dirty="0"/>
              <a:t>Severely Multiply Impaired (SMI)</a:t>
            </a:r>
          </a:p>
          <a:p>
            <a:r>
              <a:rPr lang="en-US" dirty="0"/>
              <a:t>Blind-Visually Impaired (BVI)</a:t>
            </a:r>
          </a:p>
          <a:p>
            <a:r>
              <a:rPr lang="en-US" dirty="0"/>
              <a:t>Deaf-Blind (DB)</a:t>
            </a:r>
          </a:p>
          <a:p>
            <a:r>
              <a:rPr lang="en-US" dirty="0"/>
              <a:t>Developmental Cognitive Disabilities (DCD)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68CF34-E23B-9AE6-C6B9-A7F627F0456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Developmental Delay (DD)</a:t>
            </a:r>
          </a:p>
          <a:p>
            <a:r>
              <a:rPr lang="en-US" dirty="0"/>
              <a:t>Emotional Behavior Disorder (EBD)</a:t>
            </a:r>
          </a:p>
          <a:p>
            <a:r>
              <a:rPr lang="en-US" dirty="0"/>
              <a:t>Traumatic Brain Injury (TBI)</a:t>
            </a:r>
          </a:p>
          <a:p>
            <a:r>
              <a:rPr lang="en-US" dirty="0"/>
              <a:t>Specific Learning Disabilities  (SLD)</a:t>
            </a:r>
          </a:p>
          <a:p>
            <a:r>
              <a:rPr lang="en-US" dirty="0"/>
              <a:t>Speech/Language Impairments (SLI)</a:t>
            </a:r>
          </a:p>
          <a:p>
            <a:r>
              <a:rPr lang="en-US" dirty="0"/>
              <a:t>Deaf and Hard of Hearing (DHH)</a:t>
            </a:r>
          </a:p>
        </p:txBody>
      </p:sp>
    </p:spTree>
    <p:extLst>
      <p:ext uri="{BB962C8B-B14F-4D97-AF65-F5344CB8AC3E}">
        <p14:creationId xmlns:p14="http://schemas.microsoft.com/office/powerpoint/2010/main" val="1171917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4C960-D36F-6249-B978-86B4C003F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Developing the IEP/IEP components</a:t>
            </a:r>
            <a:endParaRPr lang="en-US" b="0" i="1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DE72EF2-B038-2105-3205-B638AF0083F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599" y="2337747"/>
            <a:ext cx="6760192" cy="3924301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Present Levels of Academic Achievement &amp; Functional Performance (PLAAFP)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Measurable Annual Goals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Progress Measurement/Progress Reporting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Special Education Services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Supplementary Aids and Services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Least Restrictive Environment (LRE)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Transition Planning (for students 14 and older)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Modifications and Accommodations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5B16DE1-EF4B-14C3-0EE5-6B5E49F799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>
                <a:solidFill>
                  <a:schemeClr val="dk1"/>
                </a:solidFill>
              </a:rPr>
              <a:t>Must include: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D85EF1C-06F9-6E11-D76E-22234C393DF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Explanation of the extent the student will not be educated with nondisabled students in the general education setting.</a:t>
            </a:r>
          </a:p>
          <a:p>
            <a:pPr>
              <a:spcAft>
                <a:spcPts val="1200"/>
              </a:spcAft>
            </a:pPr>
            <a:r>
              <a:rPr lang="en-US" dirty="0"/>
              <a:t>Statement of student’s participation in state and district-wide assessments.</a:t>
            </a:r>
          </a:p>
        </p:txBody>
      </p:sp>
    </p:spTree>
    <p:extLst>
      <p:ext uri="{BB962C8B-B14F-4D97-AF65-F5344CB8AC3E}">
        <p14:creationId xmlns:p14="http://schemas.microsoft.com/office/powerpoint/2010/main" val="73458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82B32C-EADC-0B4F-7C74-C6DB7C0273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0D243-327D-B0E9-F2A6-3E6261112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/>
              <a:t>Individualized Educational Program (IEP)</a:t>
            </a:r>
            <a:endParaRPr lang="en-US" b="0" i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471BC2-00EF-242B-5914-45082D800A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role of the parent in the IEP process: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2499BEA-A30A-B0C0-530E-518303B55B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Be an Active Participant:</a:t>
            </a:r>
          </a:p>
          <a:p>
            <a:pPr lvl="1"/>
            <a:r>
              <a:rPr lang="en-US" dirty="0"/>
              <a:t>Attend meetings, ask questions, and share observations.</a:t>
            </a:r>
          </a:p>
          <a:p>
            <a:r>
              <a:rPr lang="en-US" b="1" dirty="0"/>
              <a:t>Advocate for Your Child:</a:t>
            </a:r>
          </a:p>
          <a:p>
            <a:pPr lvl="1"/>
            <a:r>
              <a:rPr lang="en-US" dirty="0"/>
              <a:t>Know your child’s rights under IDEA and FAPE.</a:t>
            </a:r>
          </a:p>
          <a:p>
            <a:pPr lvl="1"/>
            <a:r>
              <a:rPr lang="en-US" dirty="0"/>
              <a:t>Collaborate with the school to ensure the best outcomes.</a:t>
            </a:r>
          </a:p>
        </p:txBody>
      </p:sp>
    </p:spTree>
    <p:extLst>
      <p:ext uri="{BB962C8B-B14F-4D97-AF65-F5344CB8AC3E}">
        <p14:creationId xmlns:p14="http://schemas.microsoft.com/office/powerpoint/2010/main" val="6720425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CC"/>
      </a:hlink>
      <a:folHlink>
        <a:srgbClr val="954F7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PAW xmlns="http://www.net-centric.com/PAWPP">
  <Shape xmlns="" ID="8euNCCA4IqjupmbpvbvSMfRq+8o=" pdftag="H1" isBookmarkSet="no" bookmark="yes" Order="_x0031_"/>
  <Shape xmlns="" ID="ARSfPO/U9ItJ9zIOwm93ZJ7l/j8=" pdftag="H2" isBookmarkSet="no" bookmark="yes" Order="_x0032_"/>
  <Shape xmlns="" ID="osa0KM2sbnZHHxlXUxKH3ujjHuE=" pdftag="" bookmark="no" Order="_x0031_"/>
  <Shape xmlns="" ID="4JRL6lqoOFw9RUHrP0y9U5BDzf8=" pdftag="" bookmark="no" Order="_x0032_"/>
  <Shape xmlns="" ID="sM+ghJOlUVqnHU19mdPjAdwWJuw=" pdftag="" bookmark="no" Order="_x0031_"/>
  <Shape xmlns="" ID="GTGIHFiwAYvgHLb8IUSCQ2X6w4g=" pdftag="" bookmark="no" Order="_x0032_"/>
  <Shape xmlns="" ID="hq9gSbGZQhpPus+SHezN5PrGc9w=" pdftag="" bookmark="no" Order="_x0031_"/>
  <Shape xmlns="" ID="FtXJgaOuZev8eFU+if2YMxbKkRI=" pdftag="" bookmark="no" Order="_x0032_"/>
  <Shape xmlns="" ID="ri+uYzSNCD67GlIZrZ8qmmNgURU=" pdftag="" bookmark="no" Order="_x0033_"/>
  <Shape xmlns="" ID="/Xe9+1NnBDFDac2uz9Mf5cnxpHw=" pdftag="" bookmark="no" Order="_x0031_"/>
  <Shape xmlns="" ID="rGgMSPfHoOmRN/+oUl7Dwo+YgYE=" pdftag="" bookmark="no" Order="_x0032_"/>
  <Shape xmlns="" ID="ZTBnAgeWTQQGZoyfyflkLJl+jcs=" pdftag="" bookmark="no" Order="_x0035_"/>
  <Shape xmlns="" ID="nSihPpWUspo+Y57wY5tF8LIQIHs=" pdftag="" bookmark="no" Order="_x0032_"/>
  <Shape xmlns="" ID="S6CVtHyytP5Rb39DTS6OkAlP7e0=" pdftag="" bookmark="no" Order="_x0034_"/>
  <Shape xmlns="" ID="USIEJhtT65UPFtGM0RUW67D4iJA=" pdftag="" bookmark="no" Order="_x0033_"/>
  <Shape xmlns="" ID="XzVFQuOWAWqK/HZDqm2LiuGBOJQ=" pdftag="" bookmark="no" Order="_x0032_"/>
  <Shape xmlns="" ID="uflvo7/4mXD7uDuM1tkLIDwRdoQ=" inline="no" formula="no" pdftag="Figure" Lang="" bookmark="no" Order="_x0031_" artifact="_x0030_" validate="no"/>
  <HyperLink xmlns="" ID="iB0l3QkZoIIwbuqLQRe5I0KEal0=1995016305290.2289_384.0426" plainAltText="shuyin.maciel_x0040_metrocsu.org" Lang=""/>
  <Shape xmlns="" ID="oUeVMHAtmcFeZuL28VldA6mxYF4=" pdftag="" bookmark="no" Order="_x0031_"/>
  <Shape xmlns="" ID="iB0l3QkZoIIwbuqLQRe5I0KEal0=" pdftag="" bookmark="no" Order="_x0032_"/>
  <SubText xmlns="" ID="uflvo7/4mXD7uDuM1tkLIDwRdoQ=" ActualText=""/>
  <Shape xmlns="" ID="dPX0ernXQqq7MaM8E4a1qptkh+k=" pdftag="" Order="_x0033_"/>
  <Shape xmlns="" ID="Ui8BRw8jp83CydpNoPhxtC90coo=" pdftag="H2" isBookmarkSet="no" bookmark="yes" Order="_x0031_"/>
  <Shape xmlns="" ID="JTHWRjgwkcs6ej6LCAgd8rt1JiA=" pdftag="P" isBookmarkSet="no" bookmark="no" Order="_x0032_"/>
  <Shape xmlns="" ID="ZUK3P0vq1kyHMBtaP+GB8/hLUTw=" pdftag="H2" isBookmarkSet="no" bookmark="yes" Order="_x0031_"/>
  <Shape xmlns="" ID="jPlzfn2cWm2MZED+irsBSVGEwWE=" pdftag="P" isBookmarkSet="no" bookmark="no" Order="_x0032_"/>
  <Shape xmlns="" ID="uy/78ijjovHCeCAAgxG0VsjG/ac=" pdftag="" Order="_x0032_"/>
  <Shape xmlns="" ID="iHgMDtLXDWT2zkYPVs2mAmQfFIg=" pdftag="" Order="_x0033_"/>
  <Shape xmlns="" ID="IRZyh47S6MWFd7oMORcxPurIMIY=" Order="_x0031_" formula="no" pdftag="Figure" inline="no" validate="no" artifact="_x0030_"/>
  <Shape xmlns="" ID="X4j4L0lB0/G/nG8o8So2UaU/Kcg=" pdftag="H2" isBookmarkSet="no" bookmark="yes" Order="_x0031_"/>
  <Shape xmlns="" ID="XHX+YpuvmKP7MYZl23EDyGNK15s=" pdftag="" Order="_x0032_"/>
  <Shape xmlns="" ID="1oNuWWo05Fb9IaxtoPr7849BMRc=" pdftag="H2" isBookmarkSet="no" bookmark="yes" Order="_x0031_"/>
  <Shape xmlns="" ID="6oI3qJZdOxd1SO0fTC134sk0oK8=" pdftag="" Order="_x0033_"/>
  <Shape xmlns="" ID="kkNvTVED9PQYhg+TsO35kba0ZCk=" pdftag="" Order="_x0032_"/>
  <Shape xmlns="" ID="IFoFyA6gaJTAirK4ju6gOqF+JW8=" pdftag="H2" isBookmarkSet="no" bookmark="yes" Order="_x0031_"/>
  <Shape xmlns="" ID="a5VxHDBS3Iil+7OlgHKZE9OLA9U=" pdftag="" Order="_x0032_"/>
  <Shape xmlns="" ID="sQ3fYIfewEzFUl2qI4j4eEFgsag=" pdftag="" Order="_x0033_"/>
  <Shape xmlns="" ID="FYul620mDaKtwYOrfpkHhJaMX7M=" pdftag="" Order="_x0034_"/>
  <Shape xmlns="" ID="Ue52PUEnwARe++e3zRu2VNqgWpg=" pdftag="" Order="_x0035_"/>
  <Shape xmlns="" ID="Jk8e9QXHkpH4cNI1DmdoN0Jr+tw=" pdftag="" Order="_x0031_"/>
  <Shape xmlns="" ID="/kCVetuNb3PIjgjRXF9pubcO7B8=" pdftag="" Order="_x0032_"/>
  <Shape xmlns="" ID="sMqYAFkBVB1hdc7j1U+q+VsmNW0=" Order="_x0033_" artifact="_x0030_" formula="no" pdftag="Figure" validate="no"/>
  <Shape xmlns="" ID="E9r0ZDVGAdF4Z8c4O35fSPAfhQ0=" pdftag="" Order="_x0031_"/>
  <Shape xmlns="" ID="s6mPtTdUU0wB1KhKw29GvNZru5k=" pdftag="" Order="_x0032_"/>
  <Shape xmlns="" ID="NuRjTmTyKkVsxqhyGuyHeNxjXEo=" Order="_x0033_" artifact="_x0030_" formula="no" pdftag="Figure" validate="no"/>
  <Shape xmlns="" ID="X17lnLeewQTjmIQB2fcCbRIE5qQ=" Order="_x0034_" artifact="_x0030_" formula="no" pdftag="Figure" validate="no"/>
  <Shape xmlns="" ID="pbbRwGWiDdkJnIk5D5okSsy98D4=" pdftag="" Order="_x0031_"/>
  <Shape xmlns="" ID="rsrRkYln5xXBUmazGmopUktXfqA=" Order="_x0032_" artifact="_x0030_" formula="no" pdftag="Figure" validate="no"/>
  <Shape xmlns="" ID="tvNoiXRfZOzqGCWMKbSIwzNDI9E=" pdftag="" Order="_x0031_"/>
  <Shape xmlns="" ID="LlqAjh3WKHiuCIevNVN+h45hPqs=" pdftag="" Order="_x0032_"/>
  <Shape xmlns="" ID="OB4BixS7nGZYBrxaE3YC6szcyss=" Order="_x0033_" artifact="_x0030_" formula="no" pdftag="Figure" validate="no"/>
  <Shape xmlns="" ID="sblAIztjS/U1NiXHyC5tEpnukvw=" pdftag="H2" isBookmarkSet="no" bookmark="yes" Order="_x0031_"/>
  <Shape xmlns="" ID="mYP5Xqqf8dVgb96lk1X0Rgyc3UE=" Order="_x0032_" artifact="_x0030_" formula="no" pdftag="Figure" validate="no"/>
  <Shape xmlns="" ID="JM9HJCxPCgfQ6hs3tNmS4M18/+A=" pdftag="H2" isBookmarkSet="no" bookmark="yes" Order="_x0031_"/>
  <Shape xmlns="" ID="z0Jdk/HCwtQh6YbE3A2e2FQO2kE=" pdftag="" Order="_x0032_"/>
  <Shape xmlns="" ID="DS+k62dUxHN0Fr35/JZWIrgtroc=" Order="_x0033_" artifact="_x0030_" formula="no" pdftag="Figure" validate="no"/>
  <Shape xmlns="" ID="atmq+E4mXiTG5q/nm5zQSFm4JKU=" pdftag="H2" isBookmarkSet="no" bookmark="yes" Order="_x0031_"/>
  <Shape xmlns="" ID="FIYMG4qOJ86CF5KRQGqoGdSgYvQ=" Order="_x0032_" artifact="_x0030_" formula="no" pdftag="Figure" validate="no"/>
  <Shape xmlns="" ID="A2QXNIu5pBEOUCVECoZ43VBhRek=" pdftag="" Order="_x0031_"/>
  <Shape xmlns="" ID="Ypx9x7dWmgoJorMeoVQYDe2Y3h0=" pdftag="" Order="_x0032_"/>
  <Shape xmlns="" ID="H4MhL+tO+Cc8hX3LrUoA6/lxPRg=" pdftag="" Order="_x0031_"/>
  <Shape xmlns="" ID="qByouegnTanyw/tLlr3kLZ3TflU=" pdftag="" Order="_x0032_"/>
  <SubText xmlns="" ID="IRZyh47S6MWFd7oMORcxPurIMIY=" ActualText=""/>
  <Shape xmlns="" ID="Jl7UUhjVgCI8MeVBtgRStrcZ3Pg=" pdftag="H2" isBookmarkSet="no" bookmark="yes" Order="_x0031_"/>
  <Shape xmlns="" ID="ZpUUHgrbhCn0cn/pwHjj6JimRnk=" pdftag="P" isBookmarkSet="no" bookmark="no" Order="_x0032_"/>
  <Shape xmlns="" ID="AntwAZFIVMBC2xhA+AIkBwrL7IU=" isBookmarkSet="no" bookmark="yes" pdftag="H1" artifact="_x0030_" Order="_x0032_"/>
  <Shape xmlns="" ID="v27YEysurcfiGRr6RPVRYKQSHGc=" isBookmarkSet="no" bookmark="yes" pdftag="P" artifact="_x0030_" Order="_x0033_"/>
  <Shape xmlns="" ID="TR0mMJJUCeblVTvRA2Ql+DBgjx8=" formula="no" pdftag="Figure" inline="no" artifact="_x0030_" isBookmarkSet="no" bookmark="no" Order="_x0031_" validate="no" Lang=""/>
  <Shape xmlns="" ID="5UFLIzVhFtn6JZH3o+NpXtCSyr0=" pdftag="P" isBookmarkSet="no" bookmark="no" Order="_x0032_"/>
  <Shape xmlns="" ID="8NOqEydZ0CLK2hsCCPY+L9voyAA=" pdftag="H2" isBookmarkSet="no" bookmark="yes" Order="_x0031_"/>
  <Shape xmlns="" ID="BeoXEOPuG5yAvKffd83hd9PDkWs=" pdftag="P" isBookmarkSet="no" bookmark="no" Order="_x0032_"/>
  <Shape xmlns="" ID="cDzKpDtgDpr+3thIKQMY0Ta6XMo=" pdftag="P" isBookmarkSet="no" bookmark="no" Order="_x0033_"/>
  <Shape xmlns="" ID="uGkArayZ+HmF507JeXHN7JBM2HY=" pdftag="H2" isBookmarkSet="no" bookmark="yes" Order="_x0031_"/>
  <Shape xmlns="" ID="STUaJfpKgMLHBHGkHN11FYU6ffk=" isBookmarkSet="no" bookmark="no" pdftag="H3" artifact="_x0030_" Order="_x0032_"/>
  <Shape xmlns="" ID="7I2vpVsuKK3eAPENdN50YkWWLu4=" isBookmarkSet="no" bookmark="no" pdftag="H3" artifact="_x0030_" Order="_x0034_"/>
  <Shape xmlns="" ID="OqS1bs4Ni6awjjp7bsCxgXZWU8A=" pdftag="P" isBookmarkSet="no" bookmark="no" Order="_x0033_"/>
  <Shape xmlns="" ID="25wlJ28nPXrlm2ZHmvuEFeuVDiE=" pdftag="P" isBookmarkSet="no" bookmark="no" Order="_x0035_"/>
  <Shape xmlns="" ID="fwVpKfGCn3yQbvcebEEOOgSSi4Q=" pdftag="H2" isBookmarkSet="no" bookmark="yes" Order="_x0031_"/>
  <Shape xmlns="" ID="mC6Z8DZ2eaJU9z7yHnyQkyjscNg=" pdftag="P" isBookmarkSet="no" bookmark="no" Order="_x0032_"/>
  <Shape xmlns="" ID="e9DfiT2v2BCJDDDkkM+K2YuCfO8=" Order="_x0033_" formula="no" inline="no" artifact="_x0031_" pdftag="_x005B_Artifact_x005D_" isBookmarkSet="no" bookmark="no" validate="no" Lang=""/>
  <Shape xmlns="" ID="Lyn4PkO2oLc0JsVVvTTeDNAil58=" pdftag="H2" isBookmarkSet="no" bookmark="yes" Order="_x0031_"/>
  <Shape xmlns="" ID="CnTZGVauv9iMnwO9llGNHvwfVRc=" pdftag="P" isBookmarkSet="no" bookmark="no" Order="_x0032_"/>
  <Shape xmlns="" ID="EC2fL7BcOydpczk3DINisSLMkpU=" Order="_x0033_" formula="no" inline="no" artifact="_x0031_" pdftag="_x005B_Artifact_x005D_" isBookmarkSet="no" bookmark="no" validate="no" Lang=""/>
  <Shape xmlns="" ID="NbyerPOX/qokjuTvTTNzRlWEf28=" Order="_x0034_" formula="no" inline="no" artifact="_x0031_" pdftag="_x005B_Artifact_x005D_" isBookmarkSet="no" bookmark="no" validate="no" Lang=""/>
  <Shape xmlns="" ID="Ff3EV73BbGE8gyuwUAlenRtzXvY=" pdftag="H2" isBookmarkSet="no" bookmark="yes" Order="_x0031_"/>
  <Shape xmlns="" ID="C2nyHESj7yNat/CEQYaWdozVoAo=" Order="_x0032_" formula="no" inline="no" artifact="_x0031_" pdftag="_x005B_Artifact_x005D_" isBookmarkSet="no" bookmark="no" validate="no" Lang=""/>
  <Shape xmlns="" ID="16jc2gKndrYKbCgCPwPx82l9NEk=" pdftag="P" isBookmarkSet="no" bookmark="no" Order="_x0032_"/>
  <Shape xmlns="" ID="OSQ/Kn3rWFe6qZ+AenHJJWg4h5Q=" Order="_x0033_" formula="no" inline="no" artifact="_x0031_" pdftag="_x005B_Artifact_x005D_" isBookmarkSet="no" bookmark="no" validate="no" Lang=""/>
  <Shape xmlns="" ID="mlYpkIadw9s/wxpZyKJ/Zpyl0OI=" Order="_x0032_" formula="no" inline="no" artifact="_x0031_" pdftag="_x005B_Artifact_x005D_" isBookmarkSet="no" bookmark="no" validate="no" Lang=""/>
  <Shape xmlns="" ID="4Bnn46UuQjHWtjohDUo830Cu6jo=" pdftag="P" isBookmarkSet="no" bookmark="no" Order="_x0032_"/>
  <Shape xmlns="" ID="oiewVwZbNA94UR/ZFSk+p5RlL6o=" Order="_x0033_" formula="no" inline="no" artifact="_x0031_" pdftag="_x005B_Artifact_x005D_" isBookmarkSet="no" bookmark="no" validate="no" Lang=""/>
  <Shape xmlns="" ID="G1gdx3cIO3Y9cwDtp9tm6odzqFY=" pdftag="H2" isBookmarkSet="no" bookmark="yes" Order="_x0031_"/>
  <Shape xmlns="" ID="PMjBI7r4H5sbhYhF5k0Oc+9A+Ps=" Order="_x0032_" formula="no" inline="no" artifact="_x0031_" pdftag="_x005B_Artifact_x005D_" isBookmarkSet="no" bookmark="no" validate="no" Lang=""/>
  <Shape xmlns="" ID="SNoT7cCeJ3hQ2s5Hwg/6em8W2LQ=" pdftag="H2" isBookmarkSet="no" bookmark="yes" Order="_x0032_"/>
  <Shape xmlns="" ID="U4qbbV/uXDzHqpjRln6DhfxuFhw=" pdftag="P" isBookmarkSet="no" bookmark="no" Order="_x0033_"/>
  <Shape xmlns="" ID="mn7qxt0Jj9/XvLGPTIfAidg97T8=" formula="no" artifact="_x0030_" pdftag="Figure" inline="no" isBookmarkSet="no" bookmark="no" Order="_x0031_" validate="no" Lang=""/>
  <Shape xmlns="" ID="arRrkyDe10E2+Vp6N/RvPpOh9R0=" pdftag="H2" isBookmarkSet="no" bookmark="yes" Order="_x0032_"/>
  <Shape xmlns="" ID="pzFAkeQud8edUs0jLELwpRzKtx0=" isBookmarkSet="no" bookmark="yes" pdftag="P" artifact="_x0030_" Order="_x0033_"/>
  <Shape xmlns="" ID="D3N/5hvy4n7ZWl7I+bfHh8U56v4=" formula="no" pdftag="Figure" artifact="_x0030_" inline="no" isBookmarkSet="no" bookmark="no" Order="_x0031_" validate="no" Lang=""/>
  <SubText xmlns="" ID="TR0mMJJUCeblVTvRA2Ql+DBgjx8=" ActualText=""/>
  <SubText xmlns="" ID="e9DfiT2v2BCJDDDkkM+K2YuCfO8=" ActualText=""/>
  <SubText xmlns="" ID="EC2fL7BcOydpczk3DINisSLMkpU=" ActualText=""/>
  <SubText xmlns="" ID="NbyerPOX/qokjuTvTTNzRlWEf28=" ActualText=""/>
  <SubText xmlns="" ID="C2nyHESj7yNat/CEQYaWdozVoAo=" ActualText=""/>
  <SubText xmlns="" ID="OSQ/Kn3rWFe6qZ+AenHJJWg4h5Q=" ActualText=""/>
  <SubText xmlns="" ID="mlYpkIadw9s/wxpZyKJ/Zpyl0OI=" ActualText=""/>
  <SubText xmlns="" ID="oiewVwZbNA94UR/ZFSk+p5RlL6o=" ActualText=""/>
  <SubText xmlns="" ID="PMjBI7r4H5sbhYhF5k0Oc+9A+Ps=" ActualText=""/>
  <SubText xmlns="" ID="mn7qxt0Jj9/XvLGPTIfAidg97T8=" ActualText=""/>
  <SubText xmlns="" ID="D3N/5hvy4n7ZWl7I+bfHh8U56v4=" ActualText=""/>
  <Shape xmlns="" ID="zf/dxpohcogth7NBObSYow1Z1V0=" isBookmarkSet="no" pdftag="H1" artifact="_x0030_" bookmark="yes" Order="_x0031_"/>
  <Shape xmlns="" ID="9AU6a/Qlm4CO+IZYS/72vXBOyHA=" pdftag="Figure" isBookmarkSet="no" formula="no" inline="no" artifact="_x0030_" bookmark="no" Order="_x0033_" validate="no" Lang=""/>
  <Shape xmlns="" ID="YMFHkH2RfjZzbY3B+fK8VcrOaOo=" pdftag="P" isBookmarkSet="no" Order="_x0033_" bookmark="no"/>
  <Shape xmlns="" ID="kZpG1ZY8FHsIeC6BIodNPqZ9GjE=" pdftag="P" isBookmarkSet="no" bookmark="no" Order="_x0032_"/>
  <Shape xmlns="" ID="R7rJlBx7Xbg9l1IE9kh6YHt4Gf4=" isBookmarkSet="yes" bookmark="yes" pdftag="H3" artifact="_x0030_" Order="_x0032_"/>
  <Shape xmlns="" ID="C3/P5GQxzpetbhlpQZ2tQYmoK8E=" pdftag="P" isBookmarkSet="no" bookmark="no" Order="_x0033_"/>
  <Shape xmlns="" ID="CZ/gC377A15M/9DbHlCSR2kWFls=" Order="_x0038_" formula="no" artifact="_x0031_" pdftag="_x005B_Artifact_x005D_" inline="no" isBookmarkSet="no" bookmark="no" validate="no"/>
  <Shape xmlns="" ID="vL1sxtrgw///z9hlZYoHUkl8wro=" Order="_x0032_" formula="no" inline="no" isBookmarkSet="no" bookmark="no" pdftag="_x005B_Artifact_x005D_" artifact="_x0031_" validate="no"/>
  <Shape xmlns="" ID="CxM81lVSud513uExOVTzyJlSAnM=" pdftag="H2" isBookmarkSet="no" bookmark="yes" Order="_x0031_"/>
  <Shape xmlns="" ID="A0a3WR346jiDJPbcbckPz5f9ySk=" isBookmarkSet="no" bookmark="no" pdftag="H3" artifact="_x0030_" Order="_x0032_"/>
  <Shape xmlns="" ID="qjM7kqxLny4kVlHufY7nQpppQqM=" pdftag="P" isBookmarkSet="no" bookmark="no" Order="_x0033_"/>
  <Shape xmlns="" ID="nYk4ExyZUpQcjOsLZQfMHhHdp5w=" pdftag="H3" artifact="_x0030_" isBookmarkSet="yes" bookmark="yes" Order="_x0034_"/>
  <Shape xmlns="" ID="sx8M5BJ+rzcsuACsp9+PX3bzOSI=" pdftag="P" isBookmarkSet="no" bookmark="no" Order="_x0035_"/>
  <Shape xmlns="" ID="UEfSZXgRa5Bn68pGfQpeZOFP7uI=" isBookmarkSet="yes" bookmark="yes" pdftag="H3" artifact="_x0030_" Order="_x0036_"/>
  <Shape xmlns="" ID="hf3ORbNUP7S2ru46RZjT/IOHlpc=" pdftag="P" isBookmarkSet="no" bookmark="no" Order="_x0037_"/>
  <Shape xmlns="" ID="BduHyfWbPdM1vJOEshygLeTpHCo=" isBookmarkSet="yes" bookmark="yes" pdftag="H3" artifact="_x0030_" Order="_x0038_"/>
  <Shape xmlns="" ID="HL7pBz2cM6Ms5O1nS1+KurW/Y2A=" pdftag="P" isBookmarkSet="no" bookmark="no" Order="_x0039_"/>
  <Shape xmlns="" ID="rby+iVW6ML/1NbOzqVcNrc1xcHk=" isBookmarkSet="yes" bookmark="yes" pdftag="H3" artifact="_x0030_" Order="_x0031_0"/>
  <Shape xmlns="" ID="prmYDjDzij+DHCGc6duKYSlK8sY=" pdftag="P" isBookmarkSet="no" bookmark="no" Order="_x0031_1"/>
  <Shape xmlns="" ID="VseUS0zZw+EBPsLje4aA/1rMlmc=" pdftag="P" isBookmarkSet="no" bookmark="no" Order="_x0032_"/>
  <Shape xmlns="" ID="IjF3dHEx8dAh4zNn4F5pNxzeKuo=" isBookmarkSet="yes" bookmark="yes" pdftag="H3" artifact="_x0030_" Order="_x0033_"/>
  <Shape xmlns="" ID="R+LeC6kcu+Tedcc0td25uipnnm8=" pdftag="P" isBookmarkSet="no" bookmark="no" Order="_x0034_"/>
  <Shape xmlns="" ID="naZmLs+kzf0p+jXfMAaCW+36cKY=" pdftag="H2" isBookmarkSet="no" bookmark="yes" Order="_x0031_"/>
  <Shape xmlns="" ID="xABP1zYj8oTAKACfsMPuB8XJNbE=" pdftag="P" isBookmarkSet="no" bookmark="no" Order="_x0032_"/>
  <Shape xmlns="" ID="PtnD70/wvVkXhz87bJfYnUobm1U=" pdftag="P" isBookmarkSet="no" bookmark="no" Order="_x0032_"/>
  <Shape xmlns="" ID="yQuZkliL9J/TnMBvWJCCKw4oCYk=" pdftag="H2" isBookmarkSet="no" bookmark="yes" Order="_x0031_"/>
  <Shape xmlns="" ID="SFCCJhavtuCtVgiwyQferwQN+lQ=" pdftag="P" isBookmarkSet="no" bookmark="no" Order="_x0032_"/>
  <Shape xmlns="" ID="UHAQAL1SFxmEDCA+7Ed3dU7Sppw=" pdftag="P" isBookmarkSet="no" bookmark="no" Order="_x0033_"/>
  <Shape xmlns="" ID="EM/nWvhf/ku9hekHuKeS+7t20hI=" pdftag="H2" isBookmarkSet="no" bookmark="yes" Order="_x0031_"/>
  <Shape xmlns="" ID="jylVSpJPiR27sEJ0J5ERt32HL0s=" pdftag="P" isBookmarkSet="no" bookmark="no" Order="_x0032_"/>
  <Shape xmlns="" ID="1fPetA6jIx6olQg3g8lzo7Ya2ag=" isBookmarkSet="yes" bookmark="yes" pdftag="H3" artifact="_x0030_" Order="_x0033_"/>
  <Shape xmlns="" ID="nkxEvjnr6CAd5whyPF9I5oekb2g=" pdftag="P" isBookmarkSet="no" bookmark="no" Order="_x0034_"/>
  <Shape xmlns="" ID="pmpi9/YjBaLgnOG/5jcZ1Cqmd6w=" pdftag="H2" isBookmarkSet="no" bookmark="yes" Order="_x0031_"/>
  <Shape xmlns="" ID="n4N3igFGDngtisv/Sd8PlZBY/TM=" isBookmarkSet="yes" bookmark="yes" pdftag="H3" artifact="_x0030_" Order="_x0032_"/>
  <Shape xmlns="" ID="VJiJv4/qXSRDWqQ4kH1PEMjvpus=" pdftag="P" isBookmarkSet="no" bookmark="no" Order="_x0033_"/>
  <Shape xmlns="" ID="9NVIR6FJcwsmJ87BPwvjcASbQPE=" pdftag="H2" isBookmarkSet="no" bookmark="yes" Order="_x0031_"/>
  <Shape xmlns="" ID="QHZe5yQYHwXsZy0XqCdteYWNtH8=" pdftag="H3" artifact="_x0030_" isBookmarkSet="yes" bookmark="yes" Order="_x0032_"/>
  <Shape xmlns="" ID="ZTe3cFKNLABoj1DLRcG1fy/P1h8=" pdftag="P" isBookmarkSet="no" bookmark="no" Order="_x0033_"/>
  <Shape xmlns="" ID="/laj96TZDIq7dCE864Lrvx2viOc=" isBookmarkSet="yes" bookmark="yes" pdftag="H3" artifact="_x0030_" Order="_x0034_"/>
  <Shape xmlns="" ID="zZTdLdReyqN1RoC3jOWK/sOf9ws=" pdftag="P" isBookmarkSet="no" bookmark="no" Order="_x0035_"/>
  <Shape xmlns="" ID="Nalk4EWr+quIKkYMQY6hUiS6nWQ=" pdftag="H2" isBookmarkSet="no" bookmark="yes" Order="_x0031_"/>
  <Shape xmlns="" ID="/4Falqb/ZPbtYBlmBkQdUygjQKc=" pdftag="P" isBookmarkSet="no" bookmark="no" Order="_x0032_"/>
  <Shape xmlns="" ID="ITa1CPZqPQWa5cwdRw99m0y9wds=" pdftag="H2" isBookmarkSet="no" bookmark="yes" Order="_x0031_"/>
  <Shape xmlns="" ID="j70meHI3xRSkSnG2CYkKM4005C8=" pdftag="P" isBookmarkSet="no" bookmark="no" Order="_x0032_"/>
  <Shape xmlns="" ID="2qjfPmPj9Wm0gxTOT++7VhW2B7E=" pdftag="H2" isBookmarkSet="no" bookmark="yes" Order="_x0031_"/>
  <Shape xmlns="" ID="KPKkpoucaZ8rJxXiuycM+SBtdfM=" pdftag="P" isBookmarkSet="no" bookmark="no" Order="_x0032_"/>
  <Shape xmlns="" ID="R/PR3DnW/rY/DLL91dIfewT2PYI=" pdftag="H2" isBookmarkSet="no" bookmark="yes" Order="_x0031_"/>
  <Shape xmlns="" ID="oI7F0iRU9rSQkqmzYpgVTDsrrco=" Order="_x0032_" pdftag="H2" artifact="_x0030_" isBookmarkSet="yes" bookmark="yes"/>
  <Shape xmlns="" ID="iZg6rUDGu7mkuW03g/QQvSNETqw=" pdftag="H2" isBookmarkSet="no" bookmark="yes" Order="_x0031_"/>
  <Shape xmlns="" ID="A4K2/JDS1Hxw9dU4aXHjG1x1NoE=" formula="no" pdftag="Figure" inline="no" artifact="_x0030_" isBookmarkSet="no" bookmark="no" Order="_x0032_" validate="no" Lang=""/>
  <Shape xmlns="" ID="zUBHPc9skfH24nakqLBKnC0Op/Y=" pdftag="H2" isBookmarkSet="no" bookmark="yes" Order="_x0031_"/>
  <Shape xmlns="" ID="q7mxk1x6S+oIDCg7I5OC4oxh3qA=" pdftag="P" isBookmarkSet="no" bookmark="no" Order="_x0032_"/>
  <Shape xmlns="" ID="Ol0EMtoIx1g9MdrhFAsvuqUu75M=" pdftag="H2" isBookmarkSet="no" bookmark="yes" Order="_x0031_"/>
  <Shape xmlns="" ID="NTKfwUos7EaH6ojhG/eM+B5e/TE=" pdftag="P" isBookmarkSet="no" bookmark="no" Order="_x0032_"/>
  <Shape xmlns="" ID="Ex+AVhR9QPm9S3gtzox/qE9ntJ0=" pdftag="H2" isBookmarkSet="no" bookmark="yes" Order="_x0031_"/>
  <Shape xmlns="" ID="YgpOOB4yttEfauR7vGebdimlb2Y=" pdftag="P" isBookmarkSet="no" bookmark="no" Order="_x0032_"/>
  <Shape xmlns="" ID="5pUNWnda64x+R10A7BMxA0wX0tY=" pdftag="P" isBookmarkSet="no" bookmark="no" Order="_x0033_"/>
  <Shape xmlns="" ID="zKdu8qxTsXbitQJnQEe9MuZMHFU=" pdftag="H2" isBookmarkSet="no" bookmark="yes" Order="_x0031_"/>
  <Shape xmlns="" ID="towjDREQC2bCbLSDRn734nxX6oU=" pdftag="P" isBookmarkSet="no" bookmark="no" Order="_x0032_"/>
  <Shape xmlns="" ID="dNPZMbntNU/TZs8yQCXjj5H00qU=" pdftag="H2" isBookmarkSet="no" bookmark="yes" Order="_x0031_"/>
  <Shape xmlns="" ID="e0+hbyNz6UA2gk755/fNg9rAIfk=" pdftag="P" isBookmarkSet="no" bookmark="no" Order="_x0032_"/>
  <Shape xmlns="" ID="peWqOAJ+R/XwjsQ1fecUi+119LY=" pdftag="H2" isBookmarkSet="no" bookmark="yes" Order="_x0031_"/>
  <Shape xmlns="" ID="mDV7a/XOI7mW+/k42pp1Hqa8/yM=" pdftag="P" isBookmarkSet="no" bookmark="no" Order="_x0032_"/>
  <Shape xmlns="" ID="Jqwyv7/w3O8cabxTRFPG9x1aBNk=" pdftag="H2" isBookmarkSet="no" bookmark="yes" Order="_x0031_"/>
  <Shape xmlns="" ID="tKC59662hm8pi2e/sCfawPOj3c0=" isBookmarkSet="yes" bookmark="yes" pdftag="H3" artifact="_x0030_" Order="_x0032_"/>
  <Shape xmlns="" ID="2DPVh/7jONhENn2bcosfikuxE9U=" pdftag="P" isBookmarkSet="no" bookmark="no" Order="_x0033_"/>
  <Shape xmlns="" ID="RYmbWiCR4OSqvF3VbnBoZxs5dOE=" isBookmarkSet="yes" bookmark="yes" pdftag="H3" artifact="_x0030_" Order="_x0034_"/>
  <Shape xmlns="" ID="XR2waK4fuh1XDxG18usgEPYxIbs=" pdftag="P" isBookmarkSet="no" bookmark="no" Order="_x0035_"/>
  <Shape xmlns="" ID="ng6C91bGHDkns7Fs+fYWYNrbyas=" pdftag="H2" isBookmarkSet="no" bookmark="yes" Order="_x0032_"/>
  <Shape xmlns="" ID="sfLL8IxfGnXEJXOlqttWN2ADRcE=" pdftag="P" isBookmarkSet="no" bookmark="no" Order="_x0033_"/>
  <Shape xmlns="" ID="cF2vvotWt2KErsytXxMtBJ2qqig=" formula="no" pdftag="Figure" inline="no" artifact="_x0030_" isBookmarkSet="no" bookmark="no" Order="_x0031_" validate="no" Lang=""/>
  <Shape xmlns="" ID="RjnaIzKLzigHq4eBwOV/ZrlaoPQ=" pdftag="H2" isBookmarkSet="no" bookmark="yes" Order="_x0032_"/>
  <Shape xmlns="" ID="VETrslUAXjBDafE6socZ/BhwUDo=" pdftag="P" isBookmarkSet="no" bookmark="no" Order="_x0033_"/>
  <Shape xmlns="" ID="ou3qXZVrpbAm6ydGKpGV5+N9UBI=" formula="no" inline="no" pdftag="Figure" artifact="_x0030_" validate="yes" isBookmarkSet="no" bookmark="no" Order="_x0031_"/>
  <HyperLink xmlns="" ID="sfLL8IxfGnXEJXOlqttWN2ADRcE=-69446295394.025_332.4" plainAltText="tami.childs_x0040_brightworksmn.org" language="" Lang=""/>
  <SubText xmlns="" ID="9AU6a/Qlm4CO+IZYS/72vXBOyHA=" ActualText=""/>
  <SubText xmlns="" ID="CZ/gC377A15M/9DbHlCSR2kWFls=" ActualText=""/>
  <SubText xmlns="" ID="A4K2/JDS1Hxw9dU4aXHjG1x1NoE=" ActualText=""/>
  <SubText xmlns="" ID="cF2vvotWt2KErsytXxMtBJ2qqig=" ActualText=""/>
  <SubText xmlns="" ID="ou3qXZVrpbAm6ydGKpGV5+N9UBI=" ActualText=""/>
  <Shape xmlns="" ID="zPRn6uJ47IUkS7fgv5EnhxRWkfU=" pdftag="P" isBookmarkSet="no" Order="_x0034_" bookmark="no"/>
  <Shape xmlns="" ID="0I3gsSMvidTvDhlMEq3Yr2U3HUM=" pdftag="" Order="_x0032_" bookmark="no"/>
  <Shape xmlns="" ID="IOkBci/AmGcfdBc8d4SN6BwyokI=" pdftag="" Order="_x0031_" validate="no" artifact="_x0030_"/>
</PAW>
</file>

<file path=customXml/itemProps1.xml><?xml version="1.0" encoding="utf-8"?>
<ds:datastoreItem xmlns:ds="http://schemas.openxmlformats.org/officeDocument/2006/customXml" ds:itemID="{BDDA8F98-CF0A-47A4-BB33-D89B60E5DAF1}">
  <ds:schemaRefs>
    <ds:schemaRef ds:uri="http://www.net-centric.com/PAWPP"/>
    <ds:schemaRef ds:uri="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32250</TotalTime>
  <Words>1479</Words>
  <Application>Microsoft Office PowerPoint</Application>
  <PresentationFormat>Widescreen</PresentationFormat>
  <Paragraphs>210</Paragraphs>
  <Slides>24</Slides>
  <Notes>24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Courier New</vt:lpstr>
      <vt:lpstr>Wingdings</vt:lpstr>
      <vt:lpstr>Wingdings 3</vt:lpstr>
      <vt:lpstr>Integral</vt:lpstr>
      <vt:lpstr>Navigating the Journey:  Organizing for Special Education Success</vt:lpstr>
      <vt:lpstr>Welcome and Introductions</vt:lpstr>
      <vt:lpstr>Understanding the IEP Process</vt:lpstr>
      <vt:lpstr>Understanding Special Education: The Basics</vt:lpstr>
      <vt:lpstr>Key Terminology</vt:lpstr>
      <vt:lpstr>Special Education Evaluations</vt:lpstr>
      <vt:lpstr>Minnesota Special Education Categorical Disability Areas</vt:lpstr>
      <vt:lpstr>Developing the IEP/IEP components</vt:lpstr>
      <vt:lpstr>Individualized Educational Program (IEP)</vt:lpstr>
      <vt:lpstr>Progress Reports/Report Cards</vt:lpstr>
      <vt:lpstr>Additional Interventions/Data</vt:lpstr>
      <vt:lpstr>Transition Planning</vt:lpstr>
      <vt:lpstr>Supporting Students at Home</vt:lpstr>
      <vt:lpstr>Organizing your child’s documents</vt:lpstr>
      <vt:lpstr>30 second stretch and sensory break!</vt:lpstr>
      <vt:lpstr>Building Independence for Students with Disabilities</vt:lpstr>
      <vt:lpstr>Visuals task lists</vt:lpstr>
      <vt:lpstr>Think about routines that your child does each day</vt:lpstr>
      <vt:lpstr>Choose a routine to build on for your child.</vt:lpstr>
      <vt:lpstr>Build a visual set of steps, including text and pictures</vt:lpstr>
      <vt:lpstr>Resources</vt:lpstr>
      <vt:lpstr>Conclusion &amp; Final Thoughts</vt:lpstr>
      <vt:lpstr>Thank you!</vt:lpstr>
      <vt:lpstr>Charting the Cs Conference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Navigating the Journey: _x000b_Organizing for Special Education Success. Charting the Cs Conference 2025 </dc:title>
  <dc:creator>Statewide Professional Development to Support the Workforce and Low Incidence Disability Areas in the State of Minnesota</dc:creator>
  <cp:lastModifiedBy>Shuyin Maciel</cp:lastModifiedBy>
  <cp:revision>1653</cp:revision>
  <dcterms:created xsi:type="dcterms:W3CDTF">2020-04-18T15:28:58Z</dcterms:created>
  <dcterms:modified xsi:type="dcterms:W3CDTF">2025-04-23T14:29:29Z</dcterms:modified>
</cp:coreProperties>
</file>