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2"/>
  </p:sldMasterIdLst>
  <p:notesMasterIdLst>
    <p:notesMasterId r:id="rId45"/>
  </p:notesMasterIdLst>
  <p:handoutMasterIdLst>
    <p:handoutMasterId r:id="rId46"/>
  </p:handoutMasterIdLst>
  <p:sldIdLst>
    <p:sldId id="256" r:id="rId3"/>
    <p:sldId id="969" r:id="rId4"/>
    <p:sldId id="340" r:id="rId5"/>
    <p:sldId id="342" r:id="rId6"/>
    <p:sldId id="343" r:id="rId7"/>
    <p:sldId id="274" r:id="rId8"/>
    <p:sldId id="285" r:id="rId9"/>
    <p:sldId id="283" r:id="rId10"/>
    <p:sldId id="280" r:id="rId11"/>
    <p:sldId id="296" r:id="rId12"/>
    <p:sldId id="297" r:id="rId13"/>
    <p:sldId id="815" r:id="rId14"/>
    <p:sldId id="289" r:id="rId15"/>
    <p:sldId id="501" r:id="rId16"/>
    <p:sldId id="971" r:id="rId17"/>
    <p:sldId id="434" r:id="rId18"/>
    <p:sldId id="298" r:id="rId19"/>
    <p:sldId id="967" r:id="rId20"/>
    <p:sldId id="435" r:id="rId21"/>
    <p:sldId id="302" r:id="rId22"/>
    <p:sldId id="301" r:id="rId23"/>
    <p:sldId id="436" r:id="rId24"/>
    <p:sldId id="437" r:id="rId25"/>
    <p:sldId id="968" r:id="rId26"/>
    <p:sldId id="872" r:id="rId27"/>
    <p:sldId id="953" r:id="rId28"/>
    <p:sldId id="955" r:id="rId29"/>
    <p:sldId id="956" r:id="rId30"/>
    <p:sldId id="957" r:id="rId31"/>
    <p:sldId id="958" r:id="rId32"/>
    <p:sldId id="373" r:id="rId33"/>
    <p:sldId id="866" r:id="rId34"/>
    <p:sldId id="867" r:id="rId35"/>
    <p:sldId id="868" r:id="rId36"/>
    <p:sldId id="869" r:id="rId37"/>
    <p:sldId id="870" r:id="rId38"/>
    <p:sldId id="871" r:id="rId39"/>
    <p:sldId id="410" r:id="rId40"/>
    <p:sldId id="970" r:id="rId41"/>
    <p:sldId id="966" r:id="rId42"/>
    <p:sldId id="314" r:id="rId43"/>
    <p:sldId id="33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009999"/>
    <a:srgbClr val="0066FF"/>
    <a:srgbClr val="5DCDFF"/>
    <a:srgbClr val="993300"/>
    <a:srgbClr val="9FE1FF"/>
    <a:srgbClr val="FFFFFF"/>
    <a:srgbClr val="0055A5"/>
    <a:srgbClr val="E73E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409946-7442-417B-AF31-6C24E65EA4AB}" v="2233" dt="2025-02-18T23:10:17.0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118" d="100"/>
          <a:sy n="118" d="100"/>
        </p:scale>
        <p:origin x="396" y="90"/>
      </p:cViewPr>
      <p:guideLst>
        <p:guide pos="3840"/>
        <p:guide orient="horz" pos="2160"/>
      </p:guideLst>
    </p:cSldViewPr>
  </p:slideViewPr>
  <p:outlineViewPr>
    <p:cViewPr>
      <p:scale>
        <a:sx n="33" d="100"/>
        <a:sy n="33" d="100"/>
      </p:scale>
      <p:origin x="0" y="-4220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90" d="100"/>
          <a:sy n="90" d="100"/>
        </p:scale>
        <p:origin x="4704" y="5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C4C17C-7E7C-4FEC-B62C-2EC79CF22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C075B-BE3D-49D9-B36A-CFDC1E1A6A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FF0176-442A-4234-91CF-68DD85B022D0}" type="datetimeFigureOut">
              <a:rPr lang="en-US" smtClean="0"/>
              <a:t>4/23/2025</a:t>
            </a:fld>
            <a:endParaRPr lang="en-US"/>
          </a:p>
        </p:txBody>
      </p:sp>
      <p:sp>
        <p:nvSpPr>
          <p:cNvPr id="4" name="Footer Placeholder 3">
            <a:extLst>
              <a:ext uri="{FF2B5EF4-FFF2-40B4-BE49-F238E27FC236}">
                <a16:creationId xmlns:a16="http://schemas.microsoft.com/office/drawing/2014/main" id="{41C51D5B-9ACC-4F7A-8FFF-434578E31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B73B81-98C8-47F4-8EE3-2D536C2469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64E2B-7E83-4383-8FC0-C0783385D97D}" type="slidenum">
              <a:rPr lang="en-US" smtClean="0"/>
              <a:t>‹#›</a:t>
            </a:fld>
            <a:endParaRPr lang="en-US"/>
          </a:p>
        </p:txBody>
      </p:sp>
    </p:spTree>
    <p:extLst>
      <p:ext uri="{BB962C8B-B14F-4D97-AF65-F5344CB8AC3E}">
        <p14:creationId xmlns:p14="http://schemas.microsoft.com/office/powerpoint/2010/main" val="146246438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FB6F2-8A5C-9647-8FAA-4ADC82379097}"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6E53C-B540-F24C-A49E-7383CF25FB5C}" type="slidenum">
              <a:rPr lang="en-US" smtClean="0"/>
              <a:t>‹#›</a:t>
            </a:fld>
            <a:endParaRPr lang="en-US"/>
          </a:p>
        </p:txBody>
      </p:sp>
    </p:spTree>
    <p:extLst>
      <p:ext uri="{BB962C8B-B14F-4D97-AF65-F5344CB8AC3E}">
        <p14:creationId xmlns:p14="http://schemas.microsoft.com/office/powerpoint/2010/main" val="163160905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1</a:t>
            </a:fld>
            <a:endParaRPr lang="en-US"/>
          </a:p>
        </p:txBody>
      </p:sp>
    </p:spTree>
    <p:extLst>
      <p:ext uri="{BB962C8B-B14F-4D97-AF65-F5344CB8AC3E}">
        <p14:creationId xmlns:p14="http://schemas.microsoft.com/office/powerpoint/2010/main" val="64540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052F37C6-9282-41B0-B40A-E7EDBC11DC6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76293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CFC8190-BB5B-6EEA-EF65-7ADB1478B74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28350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
        <p:nvSpPr>
          <p:cNvPr id="6" name="Notes Placeholder 5">
            <a:extLst>
              <a:ext uri="{FF2B5EF4-FFF2-40B4-BE49-F238E27FC236}">
                <a16:creationId xmlns:a16="http://schemas.microsoft.com/office/drawing/2014/main" id="{171F5F43-820C-3CF4-9565-BB852555168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47642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371B3529-3C23-1948-FB2B-DD17B0B9301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67303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9053C-E22A-4074-BEC2-B10D364853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652C066F-B8B7-E511-EC81-3945AAE8FD0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5442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CBE6A-F8C6-8B52-062B-6FE7C799C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49160-8F55-9AEE-6805-C4E46DC0F746}"/>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BF76E9C7-CB3F-6CC4-5B4F-715DB6CB79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9053C-E22A-4074-BEC2-B10D364853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4255A3EB-0DF9-D567-8D21-1781DF2082F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20434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1C2457CE-688A-50E7-794A-3D0AFB99D9C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10221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FC9D22CF-F1FB-4DC7-B2D3-03BF1BA7DDB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50137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053B-43B4-0063-AE28-0C8B470EF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22585B-F092-C31F-3965-EEA14B3745CF}"/>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50AC7CDA-4510-9760-B4E4-61DBCD7C46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C4590D68-3C98-33C6-A776-6A73BE9A29B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71327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7CB77F84-F773-A6AE-7F3F-EF3B7A412CD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246158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a:t>
            </a:fld>
            <a:endParaRPr lang="en-US"/>
          </a:p>
        </p:txBody>
      </p:sp>
    </p:spTree>
    <p:extLst>
      <p:ext uri="{BB962C8B-B14F-4D97-AF65-F5344CB8AC3E}">
        <p14:creationId xmlns:p14="http://schemas.microsoft.com/office/powerpoint/2010/main" val="3045531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341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579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056AE2AA-E166-7330-32DC-3112A9050C8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62525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39536094-3A7F-E0EF-F6FF-09701B62922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02211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292AF-F24B-B764-0657-4C569FAEC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49D12-BC7D-364B-1E76-40BB4ABC5334}"/>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AB5605D9-2ABD-BAB5-5793-58242B8D0B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1D0AC78A-2FE4-71CB-8102-7C34CD9DEE8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96242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08A63-E056-830B-9A62-C8E5EABC0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B1B3C-A768-5179-9892-FCE1F59B5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09C34-101D-FB97-D14E-BCD5BCA86A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15477251-D61F-61B1-3583-0479C259630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8A4176-8D6E-4504-A253-0D462853C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027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26</a:t>
            </a:fld>
            <a:endParaRPr lang="en-US"/>
          </a:p>
        </p:txBody>
      </p:sp>
    </p:spTree>
    <p:extLst>
      <p:ext uri="{BB962C8B-B14F-4D97-AF65-F5344CB8AC3E}">
        <p14:creationId xmlns:p14="http://schemas.microsoft.com/office/powerpoint/2010/main" val="12028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27</a:t>
            </a:fld>
            <a:endParaRPr lang="en-US"/>
          </a:p>
        </p:txBody>
      </p:sp>
    </p:spTree>
    <p:extLst>
      <p:ext uri="{BB962C8B-B14F-4D97-AF65-F5344CB8AC3E}">
        <p14:creationId xmlns:p14="http://schemas.microsoft.com/office/powerpoint/2010/main" val="329287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28</a:t>
            </a:fld>
            <a:endParaRPr lang="en-US"/>
          </a:p>
        </p:txBody>
      </p:sp>
    </p:spTree>
    <p:extLst>
      <p:ext uri="{BB962C8B-B14F-4D97-AF65-F5344CB8AC3E}">
        <p14:creationId xmlns:p14="http://schemas.microsoft.com/office/powerpoint/2010/main" val="2874417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29</a:t>
            </a:fld>
            <a:endParaRPr lang="en-US"/>
          </a:p>
        </p:txBody>
      </p:sp>
    </p:spTree>
    <p:extLst>
      <p:ext uri="{BB962C8B-B14F-4D97-AF65-F5344CB8AC3E}">
        <p14:creationId xmlns:p14="http://schemas.microsoft.com/office/powerpoint/2010/main" val="408321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3</a:t>
            </a:fld>
            <a:endParaRPr lang="en-US"/>
          </a:p>
        </p:txBody>
      </p:sp>
    </p:spTree>
    <p:extLst>
      <p:ext uri="{BB962C8B-B14F-4D97-AF65-F5344CB8AC3E}">
        <p14:creationId xmlns:p14="http://schemas.microsoft.com/office/powerpoint/2010/main" val="797183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30</a:t>
            </a:fld>
            <a:endParaRPr lang="en-US"/>
          </a:p>
        </p:txBody>
      </p:sp>
    </p:spTree>
    <p:extLst>
      <p:ext uri="{BB962C8B-B14F-4D97-AF65-F5344CB8AC3E}">
        <p14:creationId xmlns:p14="http://schemas.microsoft.com/office/powerpoint/2010/main" val="2798272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8A4176-8D6E-4504-A253-0D462853C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33FB014B-52F3-8D85-F6C5-D6915E3B7DE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246677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A9A13-D52F-DF30-AEAB-3460406BF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136676-2911-AD8B-769F-C8650971101C}"/>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ECAFB009-D382-3565-96A2-3F24AC24A4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56A51A3-5887-F19F-A9AD-09A1FC4E859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65782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2D7B0-FE7C-F5E8-6DA9-49A4C1C17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AE353-57C2-4603-053A-1FA663577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DFF24-373B-A76C-A1EA-87395565DB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834C4E-E8B0-D3F5-BD59-BD56345D41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97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9FA6C-40A3-5592-1F2B-01FA492CD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7E9E2-9B56-733A-1F6E-7C5464498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2F8A3-DB97-5DC8-B47E-9634669A20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4D89D4-BBF7-E08C-88E4-7E3801CDD1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281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A5185-5FAF-79FC-0FBE-B3DF5A1D7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73276-0A81-0A72-EC17-EA9D36997455}"/>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89A27AF3-2131-F941-2C39-C1E13F1F15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76F20D23-9FD0-F65C-42A9-5082DF87F4C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40485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852A6-518C-7E60-2EB8-65A03598E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DAB89-3A37-2075-1A3D-9BC5EBAF1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35887-7CCA-8BC7-7475-FD75A75910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096DB8-EB53-BB48-D245-721EACE435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67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9948F-54FB-F307-C749-54C690EF6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BF966-9E01-F01A-BB6F-ABE9B42E4A67}"/>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6095F601-FBAE-7119-14A8-AFD8899CA0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61ECAFC1-1C6B-1925-55F1-C2D7367C271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06507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endParaRPr>
          </a:p>
        </p:txBody>
      </p:sp>
      <p:sp>
        <p:nvSpPr>
          <p:cNvPr id="6" name="Notes Placeholder 5">
            <a:extLst>
              <a:ext uri="{FF2B5EF4-FFF2-40B4-BE49-F238E27FC236}">
                <a16:creationId xmlns:a16="http://schemas.microsoft.com/office/drawing/2014/main" id="{5DBC90F9-4FA2-4337-E0DA-887C3A45203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9241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39</a:t>
            </a:fld>
            <a:endParaRPr lang="en-US"/>
          </a:p>
        </p:txBody>
      </p:sp>
    </p:spTree>
    <p:extLst>
      <p:ext uri="{BB962C8B-B14F-4D97-AF65-F5344CB8AC3E}">
        <p14:creationId xmlns:p14="http://schemas.microsoft.com/office/powerpoint/2010/main" val="2727401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4</a:t>
            </a:fld>
            <a:endParaRPr lang="en-US"/>
          </a:p>
        </p:txBody>
      </p:sp>
    </p:spTree>
    <p:extLst>
      <p:ext uri="{BB962C8B-B14F-4D97-AF65-F5344CB8AC3E}">
        <p14:creationId xmlns:p14="http://schemas.microsoft.com/office/powerpoint/2010/main" val="210211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40</a:t>
            </a:fld>
            <a:endParaRPr lang="en-US"/>
          </a:p>
        </p:txBody>
      </p:sp>
    </p:spTree>
    <p:extLst>
      <p:ext uri="{BB962C8B-B14F-4D97-AF65-F5344CB8AC3E}">
        <p14:creationId xmlns:p14="http://schemas.microsoft.com/office/powerpoint/2010/main" val="5835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41</a:t>
            </a:fld>
            <a:endParaRPr lang="en-US"/>
          </a:p>
        </p:txBody>
      </p:sp>
    </p:spTree>
    <p:extLst>
      <p:ext uri="{BB962C8B-B14F-4D97-AF65-F5344CB8AC3E}">
        <p14:creationId xmlns:p14="http://schemas.microsoft.com/office/powerpoint/2010/main" val="2456800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42</a:t>
            </a:fld>
            <a:endParaRPr lang="en-US"/>
          </a:p>
        </p:txBody>
      </p:sp>
    </p:spTree>
    <p:extLst>
      <p:ext uri="{BB962C8B-B14F-4D97-AF65-F5344CB8AC3E}">
        <p14:creationId xmlns:p14="http://schemas.microsoft.com/office/powerpoint/2010/main" val="1679810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6E53C-B540-F24C-A49E-7383CF25FB5C}" type="slidenum">
              <a:rPr lang="en-US" smtClean="0"/>
              <a:t>5</a:t>
            </a:fld>
            <a:endParaRPr lang="en-US"/>
          </a:p>
        </p:txBody>
      </p:sp>
    </p:spTree>
    <p:extLst>
      <p:ext uri="{BB962C8B-B14F-4D97-AF65-F5344CB8AC3E}">
        <p14:creationId xmlns:p14="http://schemas.microsoft.com/office/powerpoint/2010/main" val="3128940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7BEB56B2-6EEE-5382-AD9D-2D84FF245A3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0210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61CFED82-2D68-C133-27AB-FF1D2A3C6BF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77409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76CEA18-BF89-DC48-BBF5-1D1F5E7F854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02770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6FA47-9006-4E4E-8114-269C8C4A0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0BF294F0-9A8A-1724-70A0-76642BEE170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78865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1 - Opening slide: Space for logo, title and body text">
    <p:spTree>
      <p:nvGrpSpPr>
        <p:cNvPr id="1" name=""/>
        <p:cNvGrpSpPr/>
        <p:nvPr/>
      </p:nvGrpSpPr>
      <p:grpSpPr>
        <a:xfrm>
          <a:off x="0" y="0"/>
          <a:ext cx="0" cy="0"/>
          <a:chOff x="0" y="0"/>
          <a:chExt cx="0" cy="0"/>
        </a:xfrm>
      </p:grpSpPr>
      <p:sp>
        <p:nvSpPr>
          <p:cNvPr id="9" name="shape 1">
            <a:extLst>
              <a:ext uri="{FF2B5EF4-FFF2-40B4-BE49-F238E27FC236}">
                <a16:creationId xmlns:a16="http://schemas.microsoft.com/office/drawing/2014/main" id="{268ABC62-F64E-D086-ED93-155009BB100F}"/>
              </a:ext>
              <a:ext uri="{C183D7F6-B498-43B3-948B-1728B52AA6E4}">
                <adec:decorative xmlns:adec="http://schemas.microsoft.com/office/drawing/2017/decorative" val="1"/>
              </a:ext>
            </a:extLst>
          </p:cNvPr>
          <p:cNvSpPr>
            <a:spLocks/>
          </p:cNvSpPr>
          <p:nvPr userDrawn="1"/>
        </p:nvSpPr>
        <p:spPr>
          <a:xfrm>
            <a:off x="92161" y="1676418"/>
            <a:ext cx="2938120" cy="4571982"/>
          </a:xfrm>
          <a:prstGeom prst="rect">
            <a:avLst/>
          </a:prstGeom>
          <a:gradFill flip="none" rotWithShape="1">
            <a:gsLst>
              <a:gs pos="0">
                <a:srgbClr val="9FE1FF"/>
              </a:gs>
              <a:gs pos="10000">
                <a:srgbClr val="FFFFFF"/>
              </a:gs>
              <a:gs pos="71000">
                <a:srgbClr val="FFFFFF"/>
              </a:gs>
              <a:gs pos="83000">
                <a:srgbClr val="93DEFF"/>
              </a:gs>
              <a:gs pos="100000">
                <a:srgbClr val="FFFFFF"/>
              </a:gs>
            </a:gsLst>
            <a:lin ang="162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Arial"/>
              <a:cs typeface="Calibri" panose="020F0502020204030204" pitchFamily="34" charset="0"/>
              <a:sym typeface="Arial"/>
            </a:endParaRPr>
          </a:p>
        </p:txBody>
      </p:sp>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3414157" y="1156648"/>
            <a:ext cx="8192942" cy="1907022"/>
          </a:xfrm>
        </p:spPr>
        <p:txBody>
          <a:bodyPr lIns="0" tIns="457200" anchor="ctr">
            <a:noAutofit/>
          </a:bodyPr>
          <a:lstStyle>
            <a:lvl1pPr algn="l">
              <a:defRPr sz="3600" spc="200" baseline="0">
                <a:solidFill>
                  <a:srgbClr val="101820"/>
                </a:solidFill>
              </a:defRPr>
            </a:lvl1pPr>
          </a:lstStyle>
          <a:p>
            <a:r>
              <a:rPr lang="en-US"/>
              <a:t>Click to edit Master title style</a:t>
            </a:r>
          </a:p>
        </p:txBody>
      </p:sp>
      <p:sp>
        <p:nvSpPr>
          <p:cNvPr id="3" name="Text Placeholder 2">
            <a:extLst>
              <a:ext uri="{FF2B5EF4-FFF2-40B4-BE49-F238E27FC236}">
                <a16:creationId xmlns:a16="http://schemas.microsoft.com/office/drawing/2014/main" id="{54090423-9E1A-DCF3-4D90-27023E53B38D}"/>
              </a:ext>
            </a:extLst>
          </p:cNvPr>
          <p:cNvSpPr>
            <a:spLocks noGrp="1"/>
          </p:cNvSpPr>
          <p:nvPr>
            <p:ph type="body" sz="quarter" idx="10"/>
          </p:nvPr>
        </p:nvSpPr>
        <p:spPr>
          <a:xfrm>
            <a:off x="3414156" y="3180472"/>
            <a:ext cx="8193643" cy="2534528"/>
          </a:xfrm>
          <a:prstGeom prst="rect">
            <a:avLst/>
          </a:prstGeom>
        </p:spPr>
        <p:txBody>
          <a:bodyPr/>
          <a:lstStyle>
            <a:lvl1pPr marL="0" indent="0" algn="l">
              <a:buFont typeface="Arial" panose="020B0604020202020204" pitchFamily="34" charset="0"/>
              <a:buNone/>
              <a:defRPr sz="2400"/>
            </a:lvl1pPr>
            <a:lvl2pPr marL="228600" indent="0">
              <a:buNone/>
              <a:defRPr sz="2400"/>
            </a:lvl2pPr>
            <a:lvl3pPr marL="457200" indent="0">
              <a:buNone/>
              <a:defRPr sz="2400"/>
            </a:lvl3pPr>
            <a:lvl4pPr marL="457200" indent="0">
              <a:buNone/>
              <a:defRPr sz="2400"/>
            </a:lvl4pPr>
            <a:lvl5pPr marL="628650" indent="0">
              <a:buNone/>
              <a:defRPr sz="2400"/>
            </a:lvl5pPr>
          </a:lstStyle>
          <a:p>
            <a:pPr lvl="0"/>
            <a:r>
              <a:rPr lang="en-US"/>
              <a:t>Click to edit Master text styles</a:t>
            </a:r>
          </a:p>
        </p:txBody>
      </p:sp>
      <p:sp>
        <p:nvSpPr>
          <p:cNvPr id="7" name="Text Placeholder 3">
            <a:extLst>
              <a:ext uri="{FF2B5EF4-FFF2-40B4-BE49-F238E27FC236}">
                <a16:creationId xmlns:a16="http://schemas.microsoft.com/office/drawing/2014/main" id="{BD0D09D0-A39B-4E1A-D5AF-76A6E2568209}"/>
              </a:ext>
            </a:extLst>
          </p:cNvPr>
          <p:cNvSpPr>
            <a:spLocks noGrp="1"/>
          </p:cNvSpPr>
          <p:nvPr>
            <p:ph type="body" sz="quarter" idx="11"/>
          </p:nvPr>
        </p:nvSpPr>
        <p:spPr>
          <a:xfrm>
            <a:off x="92075" y="2891912"/>
            <a:ext cx="2938463" cy="2534528"/>
          </a:xfrm>
        </p:spPr>
        <p:txBody>
          <a:bodyPr/>
          <a:lstStyle>
            <a:lvl1pPr marL="0" indent="0">
              <a:buNone/>
              <a:defRPr sz="2400"/>
            </a:lvl1pPr>
            <a:lvl2pPr marL="228600" indent="0">
              <a:buNone/>
              <a:defRPr sz="2400"/>
            </a:lvl2pPr>
            <a:lvl3pPr marL="457200" indent="0">
              <a:buNone/>
              <a:defRPr sz="2400"/>
            </a:lvl3pPr>
            <a:lvl4pPr marL="457200" indent="0">
              <a:buNone/>
              <a:defRPr sz="2400"/>
            </a:lvl4pPr>
            <a:lvl5pPr marL="628650" indent="0">
              <a:buNone/>
              <a:defRPr sz="2400"/>
            </a:lvl5pPr>
          </a:lstStyle>
          <a:p>
            <a:pPr lvl="0"/>
            <a:r>
              <a:rPr lang="en-US"/>
              <a:t>Click to edit Master text styles</a:t>
            </a:r>
          </a:p>
        </p:txBody>
      </p:sp>
      <p:sp>
        <p:nvSpPr>
          <p:cNvPr id="5" name="Picture Placeholder 1" descr="Picture 1">
            <a:extLst>
              <a:ext uri="{FF2B5EF4-FFF2-40B4-BE49-F238E27FC236}">
                <a16:creationId xmlns:a16="http://schemas.microsoft.com/office/drawing/2014/main" id="{234AE102-9263-0CD6-27C1-191F0255C16C}"/>
              </a:ext>
            </a:extLst>
          </p:cNvPr>
          <p:cNvSpPr>
            <a:spLocks noGrp="1"/>
          </p:cNvSpPr>
          <p:nvPr>
            <p:ph type="pic" sz="quarter" idx="12"/>
          </p:nvPr>
        </p:nvSpPr>
        <p:spPr>
          <a:xfrm>
            <a:off x="177782" y="1156648"/>
            <a:ext cx="2852755" cy="1466267"/>
          </a:xfrm>
        </p:spPr>
        <p:txBody>
          <a:bodyPr/>
          <a:lstStyle>
            <a:lvl1pPr marL="0" indent="0">
              <a:buNone/>
              <a:defRPr/>
            </a:lvl1pPr>
          </a:lstStyle>
          <a:p>
            <a:endParaRPr lang="en-US"/>
          </a:p>
        </p:txBody>
      </p:sp>
    </p:spTree>
    <p:extLst>
      <p:ext uri="{BB962C8B-B14F-4D97-AF65-F5344CB8AC3E}">
        <p14:creationId xmlns:p14="http://schemas.microsoft.com/office/powerpoint/2010/main" val="1533841159"/>
      </p:ext>
    </p:extLst>
  </p:cSld>
  <p:clrMapOvr>
    <a:masterClrMapping/>
  </p:clrMapOvr>
  <p:extLst>
    <p:ext uri="{DCECCB84-F9BA-43D5-87BE-67443E8EF086}">
      <p15:sldGuideLst xmlns:p15="http://schemas.microsoft.com/office/powerpoint/2012/main">
        <p15:guide id="1" pos="984"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3 - Title, body text, space for a graphic">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16974" y="2422422"/>
            <a:ext cx="4431276" cy="1349478"/>
          </a:xfrm>
        </p:spPr>
        <p:txBody>
          <a:bodyPr/>
          <a:lstStyle>
            <a:lvl1pPr marL="0" indent="0">
              <a:buSzPct val="108000"/>
              <a:buFont typeface="Arial" panose="020B0604020202020204" pitchFamily="34" charset="0"/>
              <a:buNone/>
              <a:defRPr/>
            </a:lvl1pPr>
          </a:lstStyle>
          <a:p>
            <a:pPr lvl="0"/>
            <a:r>
              <a:rPr lang="en-US" dirty="0"/>
              <a:t>Click to edit Master text styles</a:t>
            </a:r>
          </a:p>
          <a:p>
            <a:pPr lvl="0"/>
            <a:endParaRPr lang="en-US" dirty="0"/>
          </a:p>
        </p:txBody>
      </p:sp>
      <p:sp>
        <p:nvSpPr>
          <p:cNvPr id="4" name="Picture Placeholder 3" descr="Place holder for graphic placed on the right side of the content box, column 2">
            <a:extLst>
              <a:ext uri="{FF2B5EF4-FFF2-40B4-BE49-F238E27FC236}">
                <a16:creationId xmlns:a16="http://schemas.microsoft.com/office/drawing/2014/main" id="{F3511A5F-68FD-FF76-C581-E992D19DFA8D}"/>
              </a:ext>
            </a:extLst>
          </p:cNvPr>
          <p:cNvSpPr>
            <a:spLocks noGrp="1"/>
          </p:cNvSpPr>
          <p:nvPr>
            <p:ph type="pic" sz="quarter" idx="13"/>
          </p:nvPr>
        </p:nvSpPr>
        <p:spPr>
          <a:xfrm>
            <a:off x="5239102" y="2838450"/>
            <a:ext cx="6406521" cy="3412927"/>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3497703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 Title and 2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600" y="2407674"/>
            <a:ext cx="5291328" cy="3840726"/>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
        <p:nvSpPr>
          <p:cNvPr id="9" name="Text Placeholder 8">
            <a:extLst>
              <a:ext uri="{FF2B5EF4-FFF2-40B4-BE49-F238E27FC236}">
                <a16:creationId xmlns:a16="http://schemas.microsoft.com/office/drawing/2014/main" id="{703EA198-7A13-1A9A-E33F-C44F336092A8}"/>
              </a:ext>
            </a:extLst>
          </p:cNvPr>
          <p:cNvSpPr>
            <a:spLocks noGrp="1"/>
          </p:cNvSpPr>
          <p:nvPr>
            <p:ph type="body" sz="quarter" idx="11"/>
          </p:nvPr>
        </p:nvSpPr>
        <p:spPr>
          <a:xfrm>
            <a:off x="6291263" y="2408488"/>
            <a:ext cx="5300662" cy="3839912"/>
          </a:xfrm>
          <a:prstGeom prst="rect">
            <a:avLst/>
          </a:prstGeom>
        </p:spPr>
        <p:txBody>
          <a:bodyPr/>
          <a:lstStyle>
            <a:lvl1pPr>
              <a:buSzPct val="108000"/>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Tree>
    <p:extLst>
      <p:ext uri="{BB962C8B-B14F-4D97-AF65-F5344CB8AC3E}">
        <p14:creationId xmlns:p14="http://schemas.microsoft.com/office/powerpoint/2010/main" val="895011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4 - Title and a body text, 2 subheading and 3 more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399238"/>
            <a:ext cx="10978994" cy="634113"/>
          </a:xfrm>
        </p:spPr>
        <p:txBody>
          <a:bodyPr lIns="0"/>
          <a:lstStyle/>
          <a:p>
            <a:r>
              <a:rPr lang="en-US" dirty="0"/>
              <a:t>Click to edit Master title style</a:t>
            </a:r>
          </a:p>
        </p:txBody>
      </p:sp>
      <p:sp>
        <p:nvSpPr>
          <p:cNvPr id="4" name="Text Placeholder 3">
            <a:extLst>
              <a:ext uri="{FF2B5EF4-FFF2-40B4-BE49-F238E27FC236}">
                <a16:creationId xmlns:a16="http://schemas.microsoft.com/office/drawing/2014/main" id="{753D8625-4EF4-8413-C954-C520F8762CC2}"/>
              </a:ext>
            </a:extLst>
          </p:cNvPr>
          <p:cNvSpPr>
            <a:spLocks noGrp="1"/>
          </p:cNvSpPr>
          <p:nvPr>
            <p:ph type="body" sz="quarter" idx="10"/>
          </p:nvPr>
        </p:nvSpPr>
        <p:spPr>
          <a:xfrm>
            <a:off x="889061" y="4503372"/>
            <a:ext cx="5129610" cy="463216"/>
          </a:xfrm>
        </p:spPr>
        <p:txBody>
          <a:bodyPr anchor="ctr"/>
          <a:lstStyle>
            <a:lvl1pPr marL="0" indent="0">
              <a:lnSpc>
                <a:spcPct val="100000"/>
              </a:lnSpc>
              <a:buNone/>
              <a:defRPr b="1"/>
            </a:lvl1pPr>
            <a:lvl2pPr>
              <a:defRPr/>
            </a:lvl2pPr>
          </a:lstStyle>
          <a:p>
            <a:pPr lvl="0"/>
            <a:r>
              <a:rPr lang="en-US" dirty="0"/>
              <a:t>Click to edit Master text styles</a:t>
            </a:r>
          </a:p>
        </p:txBody>
      </p:sp>
      <p:sp>
        <p:nvSpPr>
          <p:cNvPr id="5" name="Text Placeholder 2">
            <a:extLst>
              <a:ext uri="{FF2B5EF4-FFF2-40B4-BE49-F238E27FC236}">
                <a16:creationId xmlns:a16="http://schemas.microsoft.com/office/drawing/2014/main" id="{EC6CA65E-27A5-4615-FADA-07A3D4B96A42}"/>
              </a:ext>
            </a:extLst>
          </p:cNvPr>
          <p:cNvSpPr>
            <a:spLocks noGrp="1"/>
          </p:cNvSpPr>
          <p:nvPr>
            <p:ph type="body" idx="1"/>
          </p:nvPr>
        </p:nvSpPr>
        <p:spPr>
          <a:xfrm>
            <a:off x="609600" y="2135602"/>
            <a:ext cx="10978994" cy="2024298"/>
          </a:xfrm>
          <a:prstGeom prst="rect">
            <a:avLst/>
          </a:prstGeom>
        </p:spPr>
        <p:txBody>
          <a:bodyPr anchor="t"/>
          <a:lstStyle>
            <a:lvl1pPr marL="0" indent="0">
              <a:lnSpc>
                <a:spcPct val="100000"/>
              </a:lnSpc>
              <a:spcBef>
                <a:spcPts val="100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7">
            <a:extLst>
              <a:ext uri="{FF2B5EF4-FFF2-40B4-BE49-F238E27FC236}">
                <a16:creationId xmlns:a16="http://schemas.microsoft.com/office/drawing/2014/main" id="{A7DDD279-1099-9F34-A105-047BDDF834AF}"/>
              </a:ext>
            </a:extLst>
          </p:cNvPr>
          <p:cNvSpPr>
            <a:spLocks noGrp="1"/>
          </p:cNvSpPr>
          <p:nvPr>
            <p:ph type="body" sz="quarter" idx="11"/>
          </p:nvPr>
        </p:nvSpPr>
        <p:spPr>
          <a:xfrm>
            <a:off x="886327" y="5029194"/>
            <a:ext cx="5133479" cy="1219206"/>
          </a:xfrm>
        </p:spPr>
        <p:txBody>
          <a:bodyPr lIns="91440" rIns="91440"/>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p:txBody>
      </p:sp>
      <p:sp>
        <p:nvSpPr>
          <p:cNvPr id="11" name="Text Placeholder 3">
            <a:extLst>
              <a:ext uri="{FF2B5EF4-FFF2-40B4-BE49-F238E27FC236}">
                <a16:creationId xmlns:a16="http://schemas.microsoft.com/office/drawing/2014/main" id="{B4EE26E6-CF18-1091-106C-FFA4005D4A98}"/>
              </a:ext>
            </a:extLst>
          </p:cNvPr>
          <p:cNvSpPr>
            <a:spLocks noGrp="1"/>
          </p:cNvSpPr>
          <p:nvPr>
            <p:ph type="body" sz="quarter" idx="12"/>
          </p:nvPr>
        </p:nvSpPr>
        <p:spPr>
          <a:xfrm>
            <a:off x="6455668" y="4515404"/>
            <a:ext cx="5129610" cy="463216"/>
          </a:xfrm>
        </p:spPr>
        <p:txBody>
          <a:bodyPr lIns="91440" rIns="91440" anchor="ctr"/>
          <a:lstStyle>
            <a:lvl1pPr marL="0" indent="0">
              <a:lnSpc>
                <a:spcPct val="100000"/>
              </a:lnSpc>
              <a:buNone/>
              <a:defRPr b="1"/>
            </a:lvl1pPr>
            <a:lvl2pPr>
              <a:defRPr/>
            </a:lvl2pPr>
          </a:lstStyle>
          <a:p>
            <a:pPr lvl="0"/>
            <a:r>
              <a:rPr lang="en-US" dirty="0"/>
              <a:t>Click to edit Master text styles</a:t>
            </a:r>
          </a:p>
        </p:txBody>
      </p:sp>
      <p:sp>
        <p:nvSpPr>
          <p:cNvPr id="12" name="Text Placeholder 7">
            <a:extLst>
              <a:ext uri="{FF2B5EF4-FFF2-40B4-BE49-F238E27FC236}">
                <a16:creationId xmlns:a16="http://schemas.microsoft.com/office/drawing/2014/main" id="{3764067D-B3A4-B82E-E363-7DAF3D949795}"/>
              </a:ext>
            </a:extLst>
          </p:cNvPr>
          <p:cNvSpPr>
            <a:spLocks noGrp="1"/>
          </p:cNvSpPr>
          <p:nvPr>
            <p:ph type="body" sz="quarter" idx="13"/>
          </p:nvPr>
        </p:nvSpPr>
        <p:spPr>
          <a:xfrm>
            <a:off x="6452934" y="5042343"/>
            <a:ext cx="5133479" cy="1219206"/>
          </a:xfrm>
        </p:spPr>
        <p:txBody>
          <a:bodyPr lIns="91440" rIns="91440"/>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95263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4 - Title and a body text, 3 subheading and 3 more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399238"/>
            <a:ext cx="10978994" cy="634113"/>
          </a:xfrm>
        </p:spPr>
        <p:txBody>
          <a:bodyPr lIns="0"/>
          <a:lstStyle/>
          <a:p>
            <a:r>
              <a:rPr lang="en-US" dirty="0"/>
              <a:t>Click to edit Master title style</a:t>
            </a:r>
          </a:p>
        </p:txBody>
      </p:sp>
      <p:sp>
        <p:nvSpPr>
          <p:cNvPr id="4" name="Text Placeholder 3">
            <a:extLst>
              <a:ext uri="{FF2B5EF4-FFF2-40B4-BE49-F238E27FC236}">
                <a16:creationId xmlns:a16="http://schemas.microsoft.com/office/drawing/2014/main" id="{753D8625-4EF4-8413-C954-C520F8762CC2}"/>
              </a:ext>
            </a:extLst>
          </p:cNvPr>
          <p:cNvSpPr>
            <a:spLocks noGrp="1"/>
          </p:cNvSpPr>
          <p:nvPr>
            <p:ph type="body" sz="quarter" idx="10"/>
          </p:nvPr>
        </p:nvSpPr>
        <p:spPr>
          <a:xfrm>
            <a:off x="576237" y="3793504"/>
            <a:ext cx="3623117" cy="463216"/>
          </a:xfrm>
        </p:spPr>
        <p:txBody>
          <a:bodyPr anchor="ctr"/>
          <a:lstStyle>
            <a:lvl1pPr marL="0" indent="0">
              <a:buNone/>
              <a:defRPr b="1"/>
            </a:lvl1pPr>
            <a:lvl2pPr>
              <a:defRPr/>
            </a:lvl2pPr>
          </a:lstStyle>
          <a:p>
            <a:pPr lvl="0"/>
            <a:r>
              <a:rPr lang="en-US" dirty="0"/>
              <a:t>Click to edit Master text styles</a:t>
            </a:r>
          </a:p>
        </p:txBody>
      </p:sp>
      <p:sp>
        <p:nvSpPr>
          <p:cNvPr id="5" name="Text Placeholder 2">
            <a:extLst>
              <a:ext uri="{FF2B5EF4-FFF2-40B4-BE49-F238E27FC236}">
                <a16:creationId xmlns:a16="http://schemas.microsoft.com/office/drawing/2014/main" id="{EC6CA65E-27A5-4615-FADA-07A3D4B96A42}"/>
              </a:ext>
            </a:extLst>
          </p:cNvPr>
          <p:cNvSpPr>
            <a:spLocks noGrp="1"/>
          </p:cNvSpPr>
          <p:nvPr>
            <p:ph type="body" idx="1"/>
          </p:nvPr>
        </p:nvSpPr>
        <p:spPr>
          <a:xfrm>
            <a:off x="609600" y="2135603"/>
            <a:ext cx="10978994" cy="463216"/>
          </a:xfrm>
          <a:prstGeom prst="rect">
            <a:avLst/>
          </a:prstGeom>
        </p:spPr>
        <p:txBody>
          <a:bodyPr anchor="ctr"/>
          <a:lstStyle>
            <a:lvl1pPr marL="0" indent="0">
              <a:lnSpc>
                <a:spcPct val="50000"/>
              </a:lnSpc>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7">
            <a:extLst>
              <a:ext uri="{FF2B5EF4-FFF2-40B4-BE49-F238E27FC236}">
                <a16:creationId xmlns:a16="http://schemas.microsoft.com/office/drawing/2014/main" id="{A7DDD279-1099-9F34-A105-047BDDF834AF}"/>
              </a:ext>
            </a:extLst>
          </p:cNvPr>
          <p:cNvSpPr>
            <a:spLocks noGrp="1"/>
          </p:cNvSpPr>
          <p:nvPr>
            <p:ph type="body" sz="quarter" idx="11"/>
          </p:nvPr>
        </p:nvSpPr>
        <p:spPr>
          <a:xfrm>
            <a:off x="573504" y="4355422"/>
            <a:ext cx="3625850" cy="2024298"/>
          </a:xfrm>
        </p:spPr>
        <p:txBody>
          <a:bodyPr lIns="91440" rIns="91440"/>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p:txBody>
      </p:sp>
      <p:sp>
        <p:nvSpPr>
          <p:cNvPr id="11" name="Text Placeholder 3">
            <a:extLst>
              <a:ext uri="{FF2B5EF4-FFF2-40B4-BE49-F238E27FC236}">
                <a16:creationId xmlns:a16="http://schemas.microsoft.com/office/drawing/2014/main" id="{B4EE26E6-CF18-1091-106C-FFA4005D4A98}"/>
              </a:ext>
            </a:extLst>
          </p:cNvPr>
          <p:cNvSpPr>
            <a:spLocks noGrp="1"/>
          </p:cNvSpPr>
          <p:nvPr>
            <p:ph type="body" sz="quarter" idx="12"/>
          </p:nvPr>
        </p:nvSpPr>
        <p:spPr>
          <a:xfrm>
            <a:off x="4289982" y="3805536"/>
            <a:ext cx="3623117" cy="463216"/>
          </a:xfrm>
        </p:spPr>
        <p:txBody>
          <a:bodyPr anchor="ctr"/>
          <a:lstStyle>
            <a:lvl1pPr marL="0" indent="0">
              <a:buNone/>
              <a:defRPr b="1"/>
            </a:lvl1pPr>
            <a:lvl2pPr>
              <a:defRPr/>
            </a:lvl2pPr>
          </a:lstStyle>
          <a:p>
            <a:pPr lvl="0"/>
            <a:r>
              <a:rPr lang="en-US" dirty="0"/>
              <a:t>Click to edit Master text styles</a:t>
            </a:r>
          </a:p>
        </p:txBody>
      </p:sp>
      <p:sp>
        <p:nvSpPr>
          <p:cNvPr id="12" name="Text Placeholder 7">
            <a:extLst>
              <a:ext uri="{FF2B5EF4-FFF2-40B4-BE49-F238E27FC236}">
                <a16:creationId xmlns:a16="http://schemas.microsoft.com/office/drawing/2014/main" id="{3764067D-B3A4-B82E-E363-7DAF3D949795}"/>
              </a:ext>
            </a:extLst>
          </p:cNvPr>
          <p:cNvSpPr>
            <a:spLocks noGrp="1"/>
          </p:cNvSpPr>
          <p:nvPr>
            <p:ph type="body" sz="quarter" idx="13"/>
          </p:nvPr>
        </p:nvSpPr>
        <p:spPr>
          <a:xfrm>
            <a:off x="4287249" y="4368571"/>
            <a:ext cx="3625850" cy="2009283"/>
          </a:xfrm>
        </p:spPr>
        <p:txBody>
          <a:bodyPr lIns="91440" rIns="91440"/>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p:txBody>
      </p:sp>
      <p:sp>
        <p:nvSpPr>
          <p:cNvPr id="13" name="Text Placeholder 3">
            <a:extLst>
              <a:ext uri="{FF2B5EF4-FFF2-40B4-BE49-F238E27FC236}">
                <a16:creationId xmlns:a16="http://schemas.microsoft.com/office/drawing/2014/main" id="{D20943C0-5A90-D3B9-99B8-738F2163AED4}"/>
              </a:ext>
            </a:extLst>
          </p:cNvPr>
          <p:cNvSpPr>
            <a:spLocks noGrp="1"/>
          </p:cNvSpPr>
          <p:nvPr>
            <p:ph type="body" sz="quarter" idx="14"/>
          </p:nvPr>
        </p:nvSpPr>
        <p:spPr>
          <a:xfrm>
            <a:off x="8015758" y="3793504"/>
            <a:ext cx="3623117" cy="463216"/>
          </a:xfrm>
        </p:spPr>
        <p:txBody>
          <a:bodyPr anchor="ctr"/>
          <a:lstStyle>
            <a:lvl1pPr marL="0" indent="0">
              <a:buNone/>
              <a:defRPr b="1"/>
            </a:lvl1pPr>
            <a:lvl2pPr>
              <a:defRPr/>
            </a:lvl2pPr>
          </a:lstStyle>
          <a:p>
            <a:pPr lvl="0"/>
            <a:r>
              <a:rPr lang="en-US" dirty="0"/>
              <a:t>Click to edit Master text styles</a:t>
            </a:r>
          </a:p>
        </p:txBody>
      </p:sp>
      <p:sp>
        <p:nvSpPr>
          <p:cNvPr id="14" name="Text Placeholder 7">
            <a:extLst>
              <a:ext uri="{FF2B5EF4-FFF2-40B4-BE49-F238E27FC236}">
                <a16:creationId xmlns:a16="http://schemas.microsoft.com/office/drawing/2014/main" id="{F305CEF3-C24F-41DC-FA24-55990D80D51C}"/>
              </a:ext>
            </a:extLst>
          </p:cNvPr>
          <p:cNvSpPr>
            <a:spLocks noGrp="1"/>
          </p:cNvSpPr>
          <p:nvPr>
            <p:ph type="body" sz="quarter" idx="15"/>
          </p:nvPr>
        </p:nvSpPr>
        <p:spPr>
          <a:xfrm>
            <a:off x="8013025" y="4355422"/>
            <a:ext cx="3625850" cy="2009283"/>
          </a:xfrm>
        </p:spPr>
        <p:txBody>
          <a:bodyPr lIns="91440" rIns="91440"/>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15091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4 - Title, subtitle and 2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8211471" cy="1153461"/>
          </a:xfrm>
        </p:spPr>
        <p:txBody>
          <a:bodyPr lIns="0"/>
          <a:lstStyle/>
          <a:p>
            <a:r>
              <a:rPr lang="en-US" dirty="0"/>
              <a:t>Click to edit Master title style</a:t>
            </a:r>
          </a:p>
        </p:txBody>
      </p:sp>
      <p:sp>
        <p:nvSpPr>
          <p:cNvPr id="3" name="Text Placeholder 2">
            <a:extLst>
              <a:ext uri="{FF2B5EF4-FFF2-40B4-BE49-F238E27FC236}">
                <a16:creationId xmlns:a16="http://schemas.microsoft.com/office/drawing/2014/main" id="{E90DEBF2-33F8-1AE8-85D4-A962F7B53A95}"/>
              </a:ext>
            </a:extLst>
          </p:cNvPr>
          <p:cNvSpPr>
            <a:spLocks noGrp="1"/>
          </p:cNvSpPr>
          <p:nvPr>
            <p:ph type="body" sz="quarter" idx="12"/>
          </p:nvPr>
        </p:nvSpPr>
        <p:spPr>
          <a:xfrm>
            <a:off x="612488" y="2421565"/>
            <a:ext cx="8211472" cy="1236035"/>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p:txBody>
      </p:sp>
      <p:sp>
        <p:nvSpPr>
          <p:cNvPr id="6" name="Text Placeholder 4">
            <a:extLst>
              <a:ext uri="{FF2B5EF4-FFF2-40B4-BE49-F238E27FC236}">
                <a16:creationId xmlns:a16="http://schemas.microsoft.com/office/drawing/2014/main" id="{3EA659E4-5CC9-B3BF-27D9-9E6A2D9B3B31}"/>
              </a:ext>
            </a:extLst>
          </p:cNvPr>
          <p:cNvSpPr>
            <a:spLocks noGrp="1"/>
          </p:cNvSpPr>
          <p:nvPr>
            <p:ph type="body" sz="quarter" idx="13"/>
          </p:nvPr>
        </p:nvSpPr>
        <p:spPr>
          <a:xfrm>
            <a:off x="612488" y="3726180"/>
            <a:ext cx="5291328" cy="2510789"/>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8" name="Text Placeholder 4">
            <a:extLst>
              <a:ext uri="{FF2B5EF4-FFF2-40B4-BE49-F238E27FC236}">
                <a16:creationId xmlns:a16="http://schemas.microsoft.com/office/drawing/2014/main" id="{61977C38-D7C1-A739-42F5-EC631556B3D4}"/>
              </a:ext>
            </a:extLst>
          </p:cNvPr>
          <p:cNvSpPr>
            <a:spLocks noGrp="1"/>
          </p:cNvSpPr>
          <p:nvPr>
            <p:ph type="body" sz="quarter" idx="14"/>
          </p:nvPr>
        </p:nvSpPr>
        <p:spPr>
          <a:xfrm>
            <a:off x="6260592" y="3726180"/>
            <a:ext cx="5291328" cy="2510789"/>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10" name="Picture Placeholder 3" descr="Place holder 1 for 1 small graphic placed on the right side of the content box, column 1.">
            <a:extLst>
              <a:ext uri="{FF2B5EF4-FFF2-40B4-BE49-F238E27FC236}">
                <a16:creationId xmlns:a16="http://schemas.microsoft.com/office/drawing/2014/main" id="{DE97F018-2103-7212-5381-404A2C34A7EB}"/>
              </a:ext>
            </a:extLst>
          </p:cNvPr>
          <p:cNvSpPr>
            <a:spLocks noGrp="1"/>
          </p:cNvSpPr>
          <p:nvPr>
            <p:ph type="pic" sz="quarter" idx="15"/>
          </p:nvPr>
        </p:nvSpPr>
        <p:spPr>
          <a:xfrm>
            <a:off x="9291736" y="1357733"/>
            <a:ext cx="2290664" cy="2014117"/>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2784827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 Title, 2 subtitles, 2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620332" y="2412683"/>
            <a:ext cx="5280596"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600" y="3071958"/>
            <a:ext cx="5291328"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
        <p:nvSpPr>
          <p:cNvPr id="5" name="Text Placeholder 4">
            <a:extLst>
              <a:ext uri="{FF2B5EF4-FFF2-40B4-BE49-F238E27FC236}">
                <a16:creationId xmlns:a16="http://schemas.microsoft.com/office/drawing/2014/main" id="{94A0D039-2EB3-08DF-EC1F-C26716E1E24E}"/>
              </a:ext>
            </a:extLst>
          </p:cNvPr>
          <p:cNvSpPr>
            <a:spLocks noGrp="1"/>
          </p:cNvSpPr>
          <p:nvPr>
            <p:ph type="body" sz="quarter" idx="3"/>
          </p:nvPr>
        </p:nvSpPr>
        <p:spPr>
          <a:xfrm>
            <a:off x="6291074" y="2412683"/>
            <a:ext cx="5283770"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8">
            <a:extLst>
              <a:ext uri="{FF2B5EF4-FFF2-40B4-BE49-F238E27FC236}">
                <a16:creationId xmlns:a16="http://schemas.microsoft.com/office/drawing/2014/main" id="{703EA198-7A13-1A9A-E33F-C44F336092A8}"/>
              </a:ext>
            </a:extLst>
          </p:cNvPr>
          <p:cNvSpPr>
            <a:spLocks noGrp="1"/>
          </p:cNvSpPr>
          <p:nvPr>
            <p:ph type="body" sz="quarter" idx="11"/>
          </p:nvPr>
        </p:nvSpPr>
        <p:spPr>
          <a:xfrm>
            <a:off x="6291263" y="3072592"/>
            <a:ext cx="5300662" cy="3175808"/>
          </a:xfrm>
          <a:prstGeom prst="rect">
            <a:avLst/>
          </a:prstGeom>
        </p:spPr>
        <p:txBody>
          <a:bodyPr/>
          <a:lstStyle>
            <a:lvl1pPr>
              <a:buSzPct val="108000"/>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Tree>
    <p:extLst>
      <p:ext uri="{BB962C8B-B14F-4D97-AF65-F5344CB8AC3E}">
        <p14:creationId xmlns:p14="http://schemas.microsoft.com/office/powerpoint/2010/main" val="827378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5 - Title, 2 subtitles, 2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3" name="Text Placeholder 1">
            <a:extLst>
              <a:ext uri="{FF2B5EF4-FFF2-40B4-BE49-F238E27FC236}">
                <a16:creationId xmlns:a16="http://schemas.microsoft.com/office/drawing/2014/main" id="{F67FF96E-0D57-07D4-DB03-6287F7C0DC66}"/>
              </a:ext>
            </a:extLst>
          </p:cNvPr>
          <p:cNvSpPr>
            <a:spLocks noGrp="1"/>
          </p:cNvSpPr>
          <p:nvPr>
            <p:ph type="body" sz="quarter" idx="12"/>
          </p:nvPr>
        </p:nvSpPr>
        <p:spPr>
          <a:xfrm>
            <a:off x="612489" y="2400300"/>
            <a:ext cx="10978994" cy="1933450"/>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592581" y="4446020"/>
            <a:ext cx="5280596"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581849" y="5069199"/>
            <a:ext cx="5291328" cy="1153691"/>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5" name="Text Placeholder 4">
            <a:extLst>
              <a:ext uri="{FF2B5EF4-FFF2-40B4-BE49-F238E27FC236}">
                <a16:creationId xmlns:a16="http://schemas.microsoft.com/office/drawing/2014/main" id="{94A0D039-2EB3-08DF-EC1F-C26716E1E24E}"/>
              </a:ext>
            </a:extLst>
          </p:cNvPr>
          <p:cNvSpPr>
            <a:spLocks noGrp="1"/>
          </p:cNvSpPr>
          <p:nvPr>
            <p:ph type="body" sz="quarter" idx="3"/>
          </p:nvPr>
        </p:nvSpPr>
        <p:spPr>
          <a:xfrm>
            <a:off x="6263323" y="4446020"/>
            <a:ext cx="5283770"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5">
            <a:extLst>
              <a:ext uri="{FF2B5EF4-FFF2-40B4-BE49-F238E27FC236}">
                <a16:creationId xmlns:a16="http://schemas.microsoft.com/office/drawing/2014/main" id="{703EA198-7A13-1A9A-E33F-C44F336092A8}"/>
              </a:ext>
            </a:extLst>
          </p:cNvPr>
          <p:cNvSpPr>
            <a:spLocks noGrp="1"/>
          </p:cNvSpPr>
          <p:nvPr>
            <p:ph type="body" sz="quarter" idx="11"/>
          </p:nvPr>
        </p:nvSpPr>
        <p:spPr>
          <a:xfrm>
            <a:off x="6263512" y="5069833"/>
            <a:ext cx="5300662" cy="1153461"/>
          </a:xfrm>
          <a:prstGeom prst="rect">
            <a:avLst/>
          </a:prstGeom>
        </p:spPr>
        <p:txBody>
          <a:bodyPr/>
          <a:lstStyle>
            <a:lvl1pPr>
              <a:buSzPct val="108000"/>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3190905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5 - Title, body text, 2 subtitles,  2 more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12" name="Text Placeholder 11">
            <a:extLst>
              <a:ext uri="{FF2B5EF4-FFF2-40B4-BE49-F238E27FC236}">
                <a16:creationId xmlns:a16="http://schemas.microsoft.com/office/drawing/2014/main" id="{9C7269CC-9120-0CA8-531B-6E05E66B3C27}"/>
              </a:ext>
            </a:extLst>
          </p:cNvPr>
          <p:cNvSpPr>
            <a:spLocks noGrp="1"/>
          </p:cNvSpPr>
          <p:nvPr>
            <p:ph type="body" sz="quarter" idx="10"/>
          </p:nvPr>
        </p:nvSpPr>
        <p:spPr>
          <a:xfrm>
            <a:off x="612775" y="2400300"/>
            <a:ext cx="10969625" cy="1955132"/>
          </a:xfrm>
        </p:spPr>
        <p:txBody>
          <a:bodyPr/>
          <a:lstStyle/>
          <a:p>
            <a:pPr lvl="0"/>
            <a:r>
              <a:rPr lang="en-US" dirty="0"/>
              <a:t>Click to edit Master text styles</a:t>
            </a:r>
          </a:p>
          <a:p>
            <a:pPr lvl="1"/>
            <a:r>
              <a:rPr lang="en-US" dirty="0"/>
              <a:t>Second level</a:t>
            </a:r>
          </a:p>
          <a:p>
            <a:pPr lvl="2"/>
            <a:r>
              <a:rPr lang="en-US" dirty="0"/>
              <a:t>Third level</a:t>
            </a:r>
          </a:p>
        </p:txBody>
      </p:sp>
      <p:sp>
        <p:nvSpPr>
          <p:cNvPr id="13"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620332" y="4250506"/>
            <a:ext cx="5280596"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6">
            <a:extLst>
              <a:ext uri="{FF2B5EF4-FFF2-40B4-BE49-F238E27FC236}">
                <a16:creationId xmlns:a16="http://schemas.microsoft.com/office/drawing/2014/main" id="{5A6CF40A-55C8-B613-31A8-8994A27899C0}"/>
              </a:ext>
            </a:extLst>
          </p:cNvPr>
          <p:cNvSpPr>
            <a:spLocks noGrp="1"/>
          </p:cNvSpPr>
          <p:nvPr>
            <p:ph type="body" sz="quarter" idx="11"/>
          </p:nvPr>
        </p:nvSpPr>
        <p:spPr>
          <a:xfrm>
            <a:off x="609600" y="4909781"/>
            <a:ext cx="5291328" cy="133825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marL="628650" indent="0">
              <a:buNone/>
              <a:defRPr sz="24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05719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b - Title, sub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620332" y="2412683"/>
            <a:ext cx="10968260"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599" y="3071958"/>
            <a:ext cx="10978993"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Tree>
    <p:extLst>
      <p:ext uri="{BB962C8B-B14F-4D97-AF65-F5344CB8AC3E}">
        <p14:creationId xmlns:p14="http://schemas.microsoft.com/office/powerpoint/2010/main" val="1842716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5 b - Title, subtitle, body text and space for graphic">
    <p:spTree>
      <p:nvGrpSpPr>
        <p:cNvPr id="1" name=""/>
        <p:cNvGrpSpPr/>
        <p:nvPr/>
      </p:nvGrpSpPr>
      <p:grpSpPr>
        <a:xfrm>
          <a:off x="0" y="0"/>
          <a:ext cx="0" cy="0"/>
          <a:chOff x="0" y="0"/>
          <a:chExt cx="0" cy="0"/>
        </a:xfrm>
      </p:grpSpPr>
      <p:sp>
        <p:nvSpPr>
          <p:cNvPr id="2" name="Title 1"/>
          <p:cNvSpPr>
            <a:spLocks noGrp="1"/>
          </p:cNvSpPr>
          <p:nvPr>
            <p:ph type="title"/>
          </p:nvPr>
        </p:nvSpPr>
        <p:spPr>
          <a:xfrm>
            <a:off x="612488" y="1170638"/>
            <a:ext cx="10959179" cy="1153461"/>
          </a:xfrm>
        </p:spPr>
        <p:txBody>
          <a:bodyPr lIns="0"/>
          <a:lstStyle/>
          <a:p>
            <a:r>
              <a:rPr lang="en-US"/>
              <a:t>Click to edit Master title style</a:t>
            </a:r>
          </a:p>
        </p:txBody>
      </p:sp>
      <p:sp>
        <p:nvSpPr>
          <p:cNvPr id="4" name="Text Placeholder 2">
            <a:extLst>
              <a:ext uri="{FF2B5EF4-FFF2-40B4-BE49-F238E27FC236}">
                <a16:creationId xmlns:a16="http://schemas.microsoft.com/office/drawing/2014/main" id="{90B9B7C0-9CB2-5247-86BD-7ADF7C37B106}"/>
              </a:ext>
            </a:extLst>
          </p:cNvPr>
          <p:cNvSpPr>
            <a:spLocks noGrp="1"/>
          </p:cNvSpPr>
          <p:nvPr>
            <p:ph type="body" idx="1"/>
          </p:nvPr>
        </p:nvSpPr>
        <p:spPr>
          <a:xfrm>
            <a:off x="620332" y="2412683"/>
            <a:ext cx="6373745" cy="583735"/>
          </a:xfrm>
          <a:prstGeom prst="rect">
            <a:avLst/>
          </a:prstGeom>
        </p:spPr>
        <p:txBody>
          <a:bodyPr anchor="ctr"/>
          <a:lstStyle>
            <a:lvl1pPr marL="0" indent="0">
              <a:lnSpc>
                <a:spcPct val="5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6">
            <a:extLst>
              <a:ext uri="{FF2B5EF4-FFF2-40B4-BE49-F238E27FC236}">
                <a16:creationId xmlns:a16="http://schemas.microsoft.com/office/drawing/2014/main" id="{5A6CF40A-55C8-B613-31A8-8994A27899C0}"/>
              </a:ext>
            </a:extLst>
          </p:cNvPr>
          <p:cNvSpPr>
            <a:spLocks noGrp="1"/>
          </p:cNvSpPr>
          <p:nvPr>
            <p:ph type="body" sz="quarter" idx="10"/>
          </p:nvPr>
        </p:nvSpPr>
        <p:spPr>
          <a:xfrm>
            <a:off x="609600" y="3071958"/>
            <a:ext cx="6379982" cy="3176442"/>
          </a:xfrm>
          <a:prstGeom prst="rect">
            <a:avLst/>
          </a:prstGeom>
        </p:spPr>
        <p:txBody>
          <a:bodyPr/>
          <a:lstStyle>
            <a:lvl1pPr marL="342900" indent="-342900">
              <a:buClr>
                <a:srgbClr val="003399"/>
              </a:buClr>
              <a:buSzPct val="108000"/>
              <a:buFont typeface="Arial" panose="020B0604020202020204" pitchFamily="34" charset="0"/>
              <a:buChar char="•"/>
              <a:defRPr sz="2400"/>
            </a:lvl1pPr>
            <a:lvl2pPr>
              <a:defRPr sz="2400"/>
            </a:lvl2pPr>
            <a:lvl3pPr>
              <a:defRPr sz="2400"/>
            </a:lvl3pPr>
            <a:lvl4pPr marL="914400" indent="-285750">
              <a:defRPr sz="2400"/>
            </a:lvl4pPr>
            <a:lvl5pPr>
              <a:defRPr sz="2400"/>
            </a:lvl5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
        <p:nvSpPr>
          <p:cNvPr id="3" name="Picture Placeholder 3" descr="Place holder 1 for 1 small graphic placed on the right side of the content box, column 1.">
            <a:extLst>
              <a:ext uri="{FF2B5EF4-FFF2-40B4-BE49-F238E27FC236}">
                <a16:creationId xmlns:a16="http://schemas.microsoft.com/office/drawing/2014/main" id="{5FB55C79-0223-0002-A258-E09ED30868C2}"/>
              </a:ext>
            </a:extLst>
          </p:cNvPr>
          <p:cNvSpPr>
            <a:spLocks noGrp="1"/>
          </p:cNvSpPr>
          <p:nvPr>
            <p:ph type="pic" sz="quarter" idx="15"/>
          </p:nvPr>
        </p:nvSpPr>
        <p:spPr>
          <a:xfrm>
            <a:off x="7250680" y="2423854"/>
            <a:ext cx="4320988" cy="3824546"/>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289574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3903034"/>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 - Title and blank space">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a:t>Click to edit Master title style</a:t>
            </a:r>
          </a:p>
        </p:txBody>
      </p:sp>
      <p:sp>
        <p:nvSpPr>
          <p:cNvPr id="3" name="Picture Placeholder 3" descr="Place holder for 1 big graphic placed on the center.">
            <a:extLst>
              <a:ext uri="{FF2B5EF4-FFF2-40B4-BE49-F238E27FC236}">
                <a16:creationId xmlns:a16="http://schemas.microsoft.com/office/drawing/2014/main" id="{F1284B52-48E4-B7CE-253A-20E8A8B831D3}"/>
              </a:ext>
            </a:extLst>
          </p:cNvPr>
          <p:cNvSpPr>
            <a:spLocks noGrp="1"/>
          </p:cNvSpPr>
          <p:nvPr>
            <p:ph type="pic" sz="quarter" idx="12"/>
          </p:nvPr>
        </p:nvSpPr>
        <p:spPr>
          <a:xfrm>
            <a:off x="609601" y="2535022"/>
            <a:ext cx="10981882" cy="3713377"/>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449131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6 - Title and blank space for a video">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a:t>Click to edit Master title style</a:t>
            </a:r>
          </a:p>
        </p:txBody>
      </p:sp>
      <p:sp>
        <p:nvSpPr>
          <p:cNvPr id="3" name="Media Placeholder 3" descr="Place holder for media, video (1) placed on the center.">
            <a:extLst>
              <a:ext uri="{FF2B5EF4-FFF2-40B4-BE49-F238E27FC236}">
                <a16:creationId xmlns:a16="http://schemas.microsoft.com/office/drawing/2014/main" id="{05CBB458-4522-04DE-D2A9-BC0C25E7A78C}"/>
              </a:ext>
            </a:extLst>
          </p:cNvPr>
          <p:cNvSpPr>
            <a:spLocks noGrp="1"/>
          </p:cNvSpPr>
          <p:nvPr>
            <p:ph type="media" sz="quarter" idx="10"/>
          </p:nvPr>
        </p:nvSpPr>
        <p:spPr>
          <a:xfrm>
            <a:off x="2397209" y="2400300"/>
            <a:ext cx="7377113" cy="3848100"/>
          </a:xfrm>
          <a:ln>
            <a:solidFill>
              <a:schemeClr val="bg1">
                <a:lumMod val="50000"/>
              </a:schemeClr>
            </a:solidFill>
          </a:ln>
        </p:spPr>
        <p:txBody>
          <a:bodyPr/>
          <a:lstStyle>
            <a:lvl1pPr marL="0" indent="0">
              <a:buNone/>
              <a:defRPr/>
            </a:lvl1pPr>
          </a:lstStyle>
          <a:p>
            <a:endParaRPr lang="en-US"/>
          </a:p>
        </p:txBody>
      </p:sp>
    </p:spTree>
    <p:extLst>
      <p:ext uri="{BB962C8B-B14F-4D97-AF65-F5344CB8AC3E}">
        <p14:creationId xmlns:p14="http://schemas.microsoft.com/office/powerpoint/2010/main" val="1396650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6 - Title and blank space for a table">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a:t>Click to edit Master title style</a:t>
            </a:r>
          </a:p>
        </p:txBody>
      </p:sp>
      <p:sp>
        <p:nvSpPr>
          <p:cNvPr id="7" name="Table Placeholder 6" descr="Place holder for a table placed on the center.">
            <a:extLst>
              <a:ext uri="{FF2B5EF4-FFF2-40B4-BE49-F238E27FC236}">
                <a16:creationId xmlns:a16="http://schemas.microsoft.com/office/drawing/2014/main" id="{539594D5-2EA1-8308-878B-20FF6928A325}"/>
              </a:ext>
            </a:extLst>
          </p:cNvPr>
          <p:cNvSpPr>
            <a:spLocks noGrp="1"/>
          </p:cNvSpPr>
          <p:nvPr>
            <p:ph type="tbl" sz="quarter" idx="10"/>
          </p:nvPr>
        </p:nvSpPr>
        <p:spPr>
          <a:xfrm>
            <a:off x="612775" y="2400300"/>
            <a:ext cx="10979150" cy="3848100"/>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246408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6 - Title and blank space for a chart">
    <p:spTree>
      <p:nvGrpSpPr>
        <p:cNvPr id="1" name=""/>
        <p:cNvGrpSpPr/>
        <p:nvPr/>
      </p:nvGrpSpPr>
      <p:grpSpPr>
        <a:xfrm>
          <a:off x="0" y="0"/>
          <a:ext cx="0" cy="0"/>
          <a:chOff x="0" y="0"/>
          <a:chExt cx="0" cy="0"/>
        </a:xfrm>
      </p:grpSpPr>
      <p:sp>
        <p:nvSpPr>
          <p:cNvPr id="2" name="Title 1"/>
          <p:cNvSpPr>
            <a:spLocks noGrp="1"/>
          </p:cNvSpPr>
          <p:nvPr>
            <p:ph type="title"/>
          </p:nvPr>
        </p:nvSpPr>
        <p:spPr>
          <a:xfrm>
            <a:off x="612489" y="1161007"/>
            <a:ext cx="10978994" cy="1181100"/>
          </a:xfrm>
        </p:spPr>
        <p:txBody>
          <a:bodyPr lIns="0"/>
          <a:lstStyle/>
          <a:p>
            <a:r>
              <a:rPr lang="en-US"/>
              <a:t>Click to edit Master title style</a:t>
            </a:r>
          </a:p>
        </p:txBody>
      </p:sp>
      <p:sp>
        <p:nvSpPr>
          <p:cNvPr id="4" name="Chart Placeholder 3" descr="Place holder for a chart placed on the center.">
            <a:extLst>
              <a:ext uri="{FF2B5EF4-FFF2-40B4-BE49-F238E27FC236}">
                <a16:creationId xmlns:a16="http://schemas.microsoft.com/office/drawing/2014/main" id="{FC5B6137-9B9E-E32D-B202-DB998E6988FE}"/>
              </a:ext>
            </a:extLst>
          </p:cNvPr>
          <p:cNvSpPr>
            <a:spLocks noGrp="1"/>
          </p:cNvSpPr>
          <p:nvPr>
            <p:ph type="chart" sz="quarter" idx="10"/>
          </p:nvPr>
        </p:nvSpPr>
        <p:spPr>
          <a:xfrm>
            <a:off x="609600" y="2400300"/>
            <a:ext cx="10982325" cy="3848100"/>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3162181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 - Closing slide: space for logo at top, title and body text centere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606868" y="2895455"/>
            <a:ext cx="11000232" cy="914400"/>
          </a:xfrm>
        </p:spPr>
        <p:txBody>
          <a:bodyPr anchor="ctr">
            <a:noAutofit/>
          </a:bodyPr>
          <a:lstStyle>
            <a:lvl1pPr algn="ctr">
              <a:defRPr sz="3600" spc="200" baseline="0">
                <a:solidFill>
                  <a:srgbClr val="101820"/>
                </a:solidFill>
              </a:defRPr>
            </a:lvl1pPr>
          </a:lstStyle>
          <a:p>
            <a:r>
              <a:rPr lang="en-US"/>
              <a:t>Click to edit Master title style</a:t>
            </a:r>
          </a:p>
        </p:txBody>
      </p:sp>
      <p:sp>
        <p:nvSpPr>
          <p:cNvPr id="6" name="Text Placeholder 5">
            <a:extLst>
              <a:ext uri="{FF2B5EF4-FFF2-40B4-BE49-F238E27FC236}">
                <a16:creationId xmlns:a16="http://schemas.microsoft.com/office/drawing/2014/main" id="{E0EE3E1A-3892-12C4-CD2F-B776ED7BD2AA}"/>
              </a:ext>
            </a:extLst>
          </p:cNvPr>
          <p:cNvSpPr>
            <a:spLocks noGrp="1"/>
          </p:cNvSpPr>
          <p:nvPr>
            <p:ph type="body" sz="quarter" idx="10"/>
          </p:nvPr>
        </p:nvSpPr>
        <p:spPr>
          <a:xfrm>
            <a:off x="606425" y="3810000"/>
            <a:ext cx="11001375" cy="2438400"/>
          </a:xfrm>
          <a:prstGeom prst="rect">
            <a:avLst/>
          </a:prstGeom>
        </p:spPr>
        <p:txBody>
          <a:bodyPr/>
          <a:lstStyle>
            <a:lvl1pPr marL="0" indent="0" algn="ctr">
              <a:buSzPct val="108000"/>
              <a:buNone/>
              <a:defRPr/>
            </a:lvl1pPr>
          </a:lstStyle>
          <a:p>
            <a:pPr lvl="0"/>
            <a:r>
              <a:rPr lang="en-US"/>
              <a:t>Click to edit Master text styles</a:t>
            </a:r>
          </a:p>
        </p:txBody>
      </p:sp>
    </p:spTree>
    <p:extLst>
      <p:ext uri="{BB962C8B-B14F-4D97-AF65-F5344CB8AC3E}">
        <p14:creationId xmlns:p14="http://schemas.microsoft.com/office/powerpoint/2010/main" val="3683624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wo Line Title and Content_no E1MN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DDAC-90FB-B946-9EAB-185C06E21E80}"/>
              </a:ext>
            </a:extLst>
          </p:cNvPr>
          <p:cNvSpPr>
            <a:spLocks noGrp="1"/>
          </p:cNvSpPr>
          <p:nvPr>
            <p:ph type="title"/>
          </p:nvPr>
        </p:nvSpPr>
        <p:spPr>
          <a:xfrm>
            <a:off x="914401" y="775763"/>
            <a:ext cx="8502161" cy="724430"/>
          </a:xfrm>
        </p:spPr>
        <p:txBody>
          <a:bodyPr lIns="0" tIns="0" rIns="0" bIns="0" anchor="t" anchorCtr="0">
            <a:noAutofit/>
          </a:bodyPr>
          <a:lstStyle>
            <a:lvl1pPr>
              <a:lnSpc>
                <a:spcPts val="3700"/>
              </a:lnSpc>
              <a:defRPr sz="3300"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C2DEE179-4173-C941-867B-EE5D719665FD}"/>
              </a:ext>
            </a:extLst>
          </p:cNvPr>
          <p:cNvSpPr>
            <a:spLocks noGrp="1"/>
          </p:cNvSpPr>
          <p:nvPr>
            <p:ph idx="1"/>
          </p:nvPr>
        </p:nvSpPr>
        <p:spPr>
          <a:xfrm>
            <a:off x="914401" y="1916725"/>
            <a:ext cx="8502161" cy="3779013"/>
          </a:xfrm>
        </p:spPr>
        <p:txBody>
          <a:bodyPr lIns="0" tIns="0" rIns="0" bIns="0">
            <a:noAutofit/>
          </a:bodyPr>
          <a:lstStyle>
            <a:lvl1pPr marL="0" indent="0">
              <a:lnSpc>
                <a:spcPts val="2300"/>
              </a:lnSpc>
              <a:spcBef>
                <a:spcPts val="1200"/>
              </a:spcBef>
              <a:buFontTx/>
              <a:buNone/>
              <a:defRPr sz="1700" b="1"/>
            </a:lvl1pPr>
            <a:lvl2pPr marL="177800" indent="-177800">
              <a:lnSpc>
                <a:spcPts val="2300"/>
              </a:lnSpc>
              <a:spcBef>
                <a:spcPts val="1400"/>
              </a:spcBef>
              <a:tabLst/>
              <a:defRPr sz="1700" b="1">
                <a:solidFill>
                  <a:schemeClr val="tx2"/>
                </a:solidFill>
              </a:defRPr>
            </a:lvl2pPr>
            <a:lvl3pPr marL="177800" indent="0">
              <a:lnSpc>
                <a:spcPts val="2300"/>
              </a:lnSpc>
              <a:spcBef>
                <a:spcPts val="0"/>
              </a:spcBef>
              <a:buFontTx/>
              <a:buNone/>
              <a:tabLst/>
              <a:defRPr sz="1700">
                <a:solidFill>
                  <a:schemeClr val="tx2"/>
                </a:solidFill>
              </a:defRPr>
            </a:lvl3pPr>
            <a:lvl4pPr marL="406400" indent="-177800">
              <a:buFont typeface="System Font Regular"/>
              <a:buChar char="–"/>
              <a:tabLst/>
              <a:defRPr sz="1700">
                <a:solidFill>
                  <a:schemeClr val="tx2"/>
                </a:solidFill>
              </a:defRPr>
            </a:lvl4pPr>
            <a:lvl5pPr marL="574675" indent="-177800">
              <a:tabLst/>
              <a:defRPr sz="17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72CB929-51D5-AA46-A7FC-CA0A01B88F88}"/>
              </a:ext>
            </a:extLst>
          </p:cNvPr>
          <p:cNvSpPr>
            <a:spLocks noGrp="1"/>
          </p:cNvSpPr>
          <p:nvPr>
            <p:ph type="sldNum" sz="quarter" idx="12"/>
          </p:nvPr>
        </p:nvSpPr>
        <p:spPr>
          <a:xfrm>
            <a:off x="9162142" y="6350743"/>
            <a:ext cx="2743200" cy="365125"/>
          </a:xfrm>
        </p:spPr>
        <p:txBody>
          <a:bodyPr/>
          <a:lstStyle/>
          <a:p>
            <a:fld id="{8EAC319B-9B3A-F540-9536-5755590B04FE}" type="slidenum">
              <a:rPr lang="en-US" smtClean="0"/>
              <a:t>‹#›</a:t>
            </a:fld>
            <a:endParaRPr lang="en-US"/>
          </a:p>
        </p:txBody>
      </p:sp>
      <p:cxnSp>
        <p:nvCxnSpPr>
          <p:cNvPr id="8" name="Straight Connector 7">
            <a:extLst>
              <a:ext uri="{FF2B5EF4-FFF2-40B4-BE49-F238E27FC236}">
                <a16:creationId xmlns:a16="http://schemas.microsoft.com/office/drawing/2014/main" id="{DB7ED722-5348-DC46-8A1F-A5B109434440}"/>
              </a:ext>
              <a:ext uri="{C183D7F6-B498-43B3-948B-1728B52AA6E4}">
                <adec:decorative xmlns:adec="http://schemas.microsoft.com/office/drawing/2017/decorative" val="1"/>
              </a:ext>
            </a:extLst>
          </p:cNvPr>
          <p:cNvCxnSpPr/>
          <p:nvPr userDrawn="1"/>
        </p:nvCxnSpPr>
        <p:spPr>
          <a:xfrm>
            <a:off x="0" y="6028667"/>
            <a:ext cx="12192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698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bwMode="black"/>
        <p:txBody>
          <a:bodyPr/>
          <a:lstStyle/>
          <a:p>
            <a:fld id="{93549B0E-FF62-4B59-AC41-77468A2B2760}" type="datetime1">
              <a:rPr lang="en-US" smtClean="0"/>
              <a:t>4/23/2025</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680439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 Photo Light">
    <p:spTree>
      <p:nvGrpSpPr>
        <p:cNvPr id="1" name=""/>
        <p:cNvGrpSpPr/>
        <p:nvPr/>
      </p:nvGrpSpPr>
      <p:grpSpPr>
        <a:xfrm>
          <a:off x="0" y="0"/>
          <a:ext cx="0" cy="0"/>
          <a:chOff x="0" y="0"/>
          <a:chExt cx="0" cy="0"/>
        </a:xfrm>
      </p:grpSpPr>
      <p:sp>
        <p:nvSpPr>
          <p:cNvPr id="7" name="Rectangle 6"/>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3048" y="4186256"/>
            <a:ext cx="12188952" cy="1197864"/>
          </a:xfrm>
          <a:solidFill>
            <a:schemeClr val="tx1"/>
          </a:solidFill>
        </p:spPr>
        <p:txBody>
          <a:bodyPr/>
          <a:lstStyle>
            <a:lvl1pPr algn="ctr">
              <a:defRPr>
                <a:solidFill>
                  <a:schemeClr val="bg1"/>
                </a:solidFill>
              </a:defRPr>
            </a:lvl1pPr>
          </a:lstStyle>
          <a:p>
            <a:r>
              <a:rPr lang="en-US"/>
              <a:t>Click to edit section title</a:t>
            </a:r>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a:solidFill>
                <a:srgbClr val="000000"/>
              </a:solidFill>
            </a:endParaRPr>
          </a:p>
        </p:txBody>
      </p:sp>
      <p:pic>
        <p:nvPicPr>
          <p:cNvPr id="6" name="Picture 5" descr="Minnesota Department of Human Services logo" title="MN DH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2394" y="444403"/>
            <a:ext cx="4448641" cy="931111"/>
          </a:xfrm>
          <a:prstGeom prst="rect">
            <a:avLst/>
          </a:prstGeom>
        </p:spPr>
      </p:pic>
      <p:sp>
        <p:nvSpPr>
          <p:cNvPr id="8"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9" name="Text Placeholder 10"/>
          <p:cNvSpPr>
            <a:spLocks noGrp="1"/>
          </p:cNvSpPr>
          <p:nvPr>
            <p:ph type="body" sz="quarter" idx="14" hasCustomPrompt="1"/>
          </p:nvPr>
        </p:nvSpPr>
        <p:spPr>
          <a:xfrm>
            <a:off x="2802467" y="5548172"/>
            <a:ext cx="6587067" cy="649794"/>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p:txBody>
      </p:sp>
    </p:spTree>
    <p:extLst>
      <p:ext uri="{BB962C8B-B14F-4D97-AF65-F5344CB8AC3E}">
        <p14:creationId xmlns:p14="http://schemas.microsoft.com/office/powerpoint/2010/main" val="2203568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t>4/23/2025</a:t>
            </a:fld>
            <a:endParaRPr lang="en-US"/>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Education </a:t>
            </a:r>
            <a:r>
              <a:rPr lang="en-US">
                <a:solidFill>
                  <a:schemeClr val="accent1"/>
                </a:solidFill>
              </a:rPr>
              <a:t>|</a:t>
            </a:r>
            <a:r>
              <a:rPr lang="en-US"/>
              <a:t> education.mn.gov</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69522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4/23/2025</a:t>
            </a:fld>
            <a:endParaRPr lang="en-US"/>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Minnesota Department of Education </a:t>
            </a:r>
            <a:r>
              <a:rPr lang="en-US">
                <a:solidFill>
                  <a:schemeClr val="accent1"/>
                </a:solidFill>
              </a:rPr>
              <a:t>|</a:t>
            </a:r>
            <a:r>
              <a:rPr lang="en-US"/>
              <a:t> education.mn.gov</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612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b - Title, space for logo at the top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90" y="1170638"/>
            <a:ext cx="7889956" cy="1153461"/>
          </a:xfrm>
        </p:spPr>
        <p:txBody>
          <a:bodyPr lIns="0"/>
          <a:lstStyle/>
          <a:p>
            <a:r>
              <a:rPr lang="en-US"/>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10978994" cy="3826834"/>
          </a:xfrm>
          <a:prstGeom prst="rect">
            <a:avLst/>
          </a:prstGeom>
        </p:spPr>
        <p:txBody>
          <a:bodyPr lIns="274320"/>
          <a:lstStyle>
            <a:lvl1pPr marL="342900" indent="-342900" algn="l">
              <a:buSzPct val="108000"/>
              <a:buFont typeface="Arial" panose="020B0604020202020204" pitchFamily="34" charset="0"/>
              <a:buChar char="•"/>
              <a:defRPr sz="2400"/>
            </a:lvl1pPr>
            <a:lvl2pPr marL="571500" indent="-342900" algn="l">
              <a:buClr>
                <a:srgbClr val="003399"/>
              </a:buClr>
              <a:buSzPct val="80000"/>
              <a:buFont typeface="Courier New" panose="02070309020205020404" pitchFamily="49" charset="0"/>
              <a:buChar char="o"/>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
        <p:nvSpPr>
          <p:cNvPr id="4" name="Picture Placeholder 3" descr="Place holder for small graphic placed at the top-right of the title.">
            <a:extLst>
              <a:ext uri="{FF2B5EF4-FFF2-40B4-BE49-F238E27FC236}">
                <a16:creationId xmlns:a16="http://schemas.microsoft.com/office/drawing/2014/main" id="{66E67016-BAD6-636F-268F-C2AAE6736018}"/>
              </a:ext>
            </a:extLst>
          </p:cNvPr>
          <p:cNvSpPr>
            <a:spLocks noGrp="1"/>
          </p:cNvSpPr>
          <p:nvPr>
            <p:ph type="pic" sz="quarter" idx="11"/>
          </p:nvPr>
        </p:nvSpPr>
        <p:spPr>
          <a:xfrm>
            <a:off x="9495432" y="1168400"/>
            <a:ext cx="2095500" cy="1154113"/>
          </a:xfrm>
          <a:ln w="1905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86284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4/23/2025</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Minnesota Department of Education </a:t>
            </a:r>
            <a:r>
              <a:rPr lang="en-US">
                <a:solidFill>
                  <a:schemeClr val="accent2"/>
                </a:solidFill>
              </a:rPr>
              <a:t>|</a:t>
            </a:r>
            <a:r>
              <a:rPr lang="en-US"/>
              <a:t> education.mn.gov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3039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b - Title, 5 body text, space for a graphic">
    <p:spTree>
      <p:nvGrpSpPr>
        <p:cNvPr id="1" name=""/>
        <p:cNvGrpSpPr/>
        <p:nvPr/>
      </p:nvGrpSpPr>
      <p:grpSpPr>
        <a:xfrm>
          <a:off x="0" y="0"/>
          <a:ext cx="0" cy="0"/>
          <a:chOff x="0" y="0"/>
          <a:chExt cx="0" cy="0"/>
        </a:xfrm>
      </p:grpSpPr>
      <p:sp>
        <p:nvSpPr>
          <p:cNvPr id="2" name="Title 1"/>
          <p:cNvSpPr>
            <a:spLocks noGrp="1"/>
          </p:cNvSpPr>
          <p:nvPr>
            <p:ph type="title"/>
          </p:nvPr>
        </p:nvSpPr>
        <p:spPr>
          <a:xfrm>
            <a:off x="612490" y="1170638"/>
            <a:ext cx="7889956" cy="1153461"/>
          </a:xfrm>
        </p:spPr>
        <p:txBody>
          <a:bodyPr lIns="0"/>
          <a:lstStyle/>
          <a:p>
            <a:r>
              <a:rPr lang="en-US"/>
              <a:t>Click to edit Master title style</a:t>
            </a:r>
          </a:p>
        </p:txBody>
      </p:sp>
      <p:sp>
        <p:nvSpPr>
          <p:cNvPr id="10" name="Text Placeholder 9">
            <a:extLst>
              <a:ext uri="{FF2B5EF4-FFF2-40B4-BE49-F238E27FC236}">
                <a16:creationId xmlns:a16="http://schemas.microsoft.com/office/drawing/2014/main" id="{72CE71DD-D39E-430D-92BA-5FB446CDB353}"/>
              </a:ext>
            </a:extLst>
          </p:cNvPr>
          <p:cNvSpPr>
            <a:spLocks noGrp="1"/>
          </p:cNvSpPr>
          <p:nvPr>
            <p:ph type="body" sz="quarter" idx="10"/>
          </p:nvPr>
        </p:nvSpPr>
        <p:spPr>
          <a:xfrm>
            <a:off x="612488" y="2421566"/>
            <a:ext cx="7889956" cy="927424"/>
          </a:xfrm>
          <a:prstGeom prst="rect">
            <a:avLst/>
          </a:prstGeom>
        </p:spPr>
        <p:txBody>
          <a:bodyPr lIns="274320"/>
          <a:lstStyle>
            <a:lvl1pPr marL="342900" indent="-342900" algn="l">
              <a:buSzPct val="108000"/>
              <a:buFont typeface="Arial" panose="020B0604020202020204" pitchFamily="34" charset="0"/>
              <a:buChar char="•"/>
              <a:defRPr sz="2400"/>
            </a:lvl1pPr>
            <a:lvl2pPr marL="228600" indent="0" algn="l">
              <a:buClr>
                <a:srgbClr val="003399"/>
              </a:buClr>
              <a:buSzPct val="80000"/>
              <a:buFont typeface="Courier New" panose="02070309020205020404" pitchFamily="49" charset="0"/>
              <a:buNone/>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endParaRPr lang="en-US" dirty="0"/>
          </a:p>
        </p:txBody>
      </p:sp>
      <p:sp>
        <p:nvSpPr>
          <p:cNvPr id="4" name="Picture Placeholder 3" descr="Place holder for small graphic placed at the top-right of the title.">
            <a:extLst>
              <a:ext uri="{FF2B5EF4-FFF2-40B4-BE49-F238E27FC236}">
                <a16:creationId xmlns:a16="http://schemas.microsoft.com/office/drawing/2014/main" id="{66E67016-BAD6-636F-268F-C2AAE6736018}"/>
              </a:ext>
            </a:extLst>
          </p:cNvPr>
          <p:cNvSpPr>
            <a:spLocks noGrp="1"/>
          </p:cNvSpPr>
          <p:nvPr>
            <p:ph type="pic" sz="quarter" idx="11"/>
          </p:nvPr>
        </p:nvSpPr>
        <p:spPr>
          <a:xfrm>
            <a:off x="8663940" y="1168400"/>
            <a:ext cx="2926992" cy="2180590"/>
          </a:xfrm>
          <a:ln w="19050">
            <a:solidFill>
              <a:schemeClr val="tx1"/>
            </a:solidFill>
          </a:ln>
        </p:spPr>
        <p:txBody>
          <a:bodyPr/>
          <a:lstStyle>
            <a:lvl1pPr marL="0" indent="0">
              <a:buNone/>
              <a:defRPr/>
            </a:lvl1pPr>
          </a:lstStyle>
          <a:p>
            <a:endParaRPr lang="en-US"/>
          </a:p>
        </p:txBody>
      </p:sp>
      <p:sp>
        <p:nvSpPr>
          <p:cNvPr id="14" name="Text Placeholder 9">
            <a:extLst>
              <a:ext uri="{FF2B5EF4-FFF2-40B4-BE49-F238E27FC236}">
                <a16:creationId xmlns:a16="http://schemas.microsoft.com/office/drawing/2014/main" id="{B3E989A8-D749-FA34-2699-8E414F13559D}"/>
              </a:ext>
            </a:extLst>
          </p:cNvPr>
          <p:cNvSpPr>
            <a:spLocks noGrp="1"/>
          </p:cNvSpPr>
          <p:nvPr>
            <p:ph type="body" sz="quarter" idx="17"/>
          </p:nvPr>
        </p:nvSpPr>
        <p:spPr>
          <a:xfrm>
            <a:off x="495301" y="3502984"/>
            <a:ext cx="2501694" cy="2745416"/>
          </a:xfrm>
          <a:prstGeom prst="rect">
            <a:avLst/>
          </a:prstGeom>
        </p:spPr>
        <p:txBody>
          <a:bodyPr lIns="91440" rIns="91440"/>
          <a:lstStyle>
            <a:lvl1pPr marL="342900" indent="-342900" algn="l">
              <a:buSzPct val="108000"/>
              <a:buFont typeface="Arial" panose="020B0604020202020204" pitchFamily="34" charset="0"/>
              <a:buChar char="•"/>
              <a:defRPr sz="2400"/>
            </a:lvl1pPr>
            <a:lvl2pPr marL="228600" indent="0" algn="l">
              <a:buClr>
                <a:srgbClr val="003399"/>
              </a:buClr>
              <a:buSzPct val="80000"/>
              <a:buFont typeface="Courier New" panose="02070309020205020404" pitchFamily="49" charset="0"/>
              <a:buNone/>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endParaRPr lang="en-US" dirty="0"/>
          </a:p>
        </p:txBody>
      </p:sp>
      <p:sp>
        <p:nvSpPr>
          <p:cNvPr id="15" name="Text Placeholder 9">
            <a:extLst>
              <a:ext uri="{FF2B5EF4-FFF2-40B4-BE49-F238E27FC236}">
                <a16:creationId xmlns:a16="http://schemas.microsoft.com/office/drawing/2014/main" id="{1B107101-94C2-CF83-4E65-296606135264}"/>
              </a:ext>
            </a:extLst>
          </p:cNvPr>
          <p:cNvSpPr>
            <a:spLocks noGrp="1"/>
          </p:cNvSpPr>
          <p:nvPr>
            <p:ph type="body" sz="quarter" idx="18"/>
          </p:nvPr>
        </p:nvSpPr>
        <p:spPr>
          <a:xfrm>
            <a:off x="3162301" y="3502984"/>
            <a:ext cx="2501694" cy="2745416"/>
          </a:xfrm>
          <a:prstGeom prst="rect">
            <a:avLst/>
          </a:prstGeom>
        </p:spPr>
        <p:txBody>
          <a:bodyPr lIns="91440" rIns="91440"/>
          <a:lstStyle>
            <a:lvl1pPr marL="342900" indent="-342900" algn="l">
              <a:buSzPct val="108000"/>
              <a:buFont typeface="Arial" panose="020B0604020202020204" pitchFamily="34" charset="0"/>
              <a:buChar char="•"/>
              <a:defRPr sz="2400"/>
            </a:lvl1pPr>
            <a:lvl2pPr marL="228600" indent="0" algn="l">
              <a:buClr>
                <a:srgbClr val="003399"/>
              </a:buClr>
              <a:buSzPct val="80000"/>
              <a:buFont typeface="Courier New" panose="02070309020205020404" pitchFamily="49" charset="0"/>
              <a:buNone/>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endParaRPr lang="en-US" dirty="0"/>
          </a:p>
        </p:txBody>
      </p:sp>
      <p:sp>
        <p:nvSpPr>
          <p:cNvPr id="16" name="Text Placeholder 9">
            <a:extLst>
              <a:ext uri="{FF2B5EF4-FFF2-40B4-BE49-F238E27FC236}">
                <a16:creationId xmlns:a16="http://schemas.microsoft.com/office/drawing/2014/main" id="{EEB82F6F-97C6-BA66-7380-11E7D15E2848}"/>
              </a:ext>
            </a:extLst>
          </p:cNvPr>
          <p:cNvSpPr>
            <a:spLocks noGrp="1"/>
          </p:cNvSpPr>
          <p:nvPr>
            <p:ph type="body" sz="quarter" idx="19"/>
          </p:nvPr>
        </p:nvSpPr>
        <p:spPr>
          <a:xfrm>
            <a:off x="5840392" y="3509011"/>
            <a:ext cx="2501694" cy="2745416"/>
          </a:xfrm>
          <a:prstGeom prst="rect">
            <a:avLst/>
          </a:prstGeom>
        </p:spPr>
        <p:txBody>
          <a:bodyPr lIns="91440" rIns="91440"/>
          <a:lstStyle>
            <a:lvl1pPr marL="342900" indent="-342900" algn="l">
              <a:buSzPct val="108000"/>
              <a:buFont typeface="Arial" panose="020B0604020202020204" pitchFamily="34" charset="0"/>
              <a:buChar char="•"/>
              <a:defRPr sz="2400"/>
            </a:lvl1pPr>
            <a:lvl2pPr marL="228600" indent="0" algn="l">
              <a:buClr>
                <a:srgbClr val="003399"/>
              </a:buClr>
              <a:buSzPct val="80000"/>
              <a:buFont typeface="Courier New" panose="02070309020205020404" pitchFamily="49" charset="0"/>
              <a:buNone/>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endParaRPr lang="en-US" dirty="0"/>
          </a:p>
        </p:txBody>
      </p:sp>
      <p:sp>
        <p:nvSpPr>
          <p:cNvPr id="17" name="Text Placeholder 9">
            <a:extLst>
              <a:ext uri="{FF2B5EF4-FFF2-40B4-BE49-F238E27FC236}">
                <a16:creationId xmlns:a16="http://schemas.microsoft.com/office/drawing/2014/main" id="{C9E0CFB6-DFBF-2137-B88C-7E663F5E3B21}"/>
              </a:ext>
            </a:extLst>
          </p:cNvPr>
          <p:cNvSpPr>
            <a:spLocks noGrp="1"/>
          </p:cNvSpPr>
          <p:nvPr>
            <p:ph type="body" sz="quarter" idx="20"/>
          </p:nvPr>
        </p:nvSpPr>
        <p:spPr>
          <a:xfrm>
            <a:off x="8502444" y="3509636"/>
            <a:ext cx="3079955" cy="2745416"/>
          </a:xfrm>
          <a:prstGeom prst="rect">
            <a:avLst/>
          </a:prstGeom>
        </p:spPr>
        <p:txBody>
          <a:bodyPr lIns="91440" rIns="91440"/>
          <a:lstStyle>
            <a:lvl1pPr marL="342900" indent="-342900" algn="l">
              <a:buSzPct val="108000"/>
              <a:buFont typeface="Arial" panose="020B0604020202020204" pitchFamily="34" charset="0"/>
              <a:buChar char="•"/>
              <a:defRPr sz="2400"/>
            </a:lvl1pPr>
            <a:lvl2pPr marL="228600" indent="0" algn="l">
              <a:buClr>
                <a:srgbClr val="003399"/>
              </a:buClr>
              <a:buSzPct val="80000"/>
              <a:buFont typeface="Courier New" panose="02070309020205020404" pitchFamily="49" charset="0"/>
              <a:buNone/>
              <a:defRPr sz="2400"/>
            </a:lvl2pPr>
            <a:lvl3pPr marL="800100" indent="-342900" algn="l">
              <a:buClr>
                <a:srgbClr val="001689"/>
              </a:buClr>
              <a:buSzPct val="100000"/>
              <a:buFont typeface="Arial" panose="020B0604020202020204" pitchFamily="34" charset="0"/>
              <a:buChar char="•"/>
              <a:defRPr sz="2400"/>
            </a:lvl3pPr>
            <a:lvl4pPr>
              <a:defRPr sz="2400"/>
            </a:lvl4pPr>
            <a:lvl5pPr marL="914400" indent="-285750" algn="l">
              <a:buClr>
                <a:srgbClr val="003399"/>
              </a:buClr>
              <a:buSzPct val="60000"/>
              <a:buFont typeface="Courier New" panose="02070309020205020404" pitchFamily="49" charset="0"/>
              <a:buChar char="o"/>
              <a:defRPr sz="2400"/>
            </a:lvl5pPr>
            <a:lvl6pPr marL="1143000" indent="-342900" algn="l">
              <a:buClr>
                <a:srgbClr val="003399"/>
              </a:buClr>
              <a:buSzPct val="90000"/>
              <a:buFont typeface="Arial" panose="020B0604020202020204" pitchFamily="34" charset="0"/>
              <a:buChar char="•"/>
              <a:defRPr sz="2400"/>
            </a:lvl6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126888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 Title, body text, space for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16974" y="2422422"/>
            <a:ext cx="5486400" cy="3825978"/>
          </a:xfrm>
        </p:spPr>
        <p:txBody>
          <a:bodyPr/>
          <a:lstStyle>
            <a:lvl1pPr marL="342900" indent="-342900">
              <a:buSzPct val="108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a:p>
            <a:pPr lvl="0"/>
            <a:endParaRPr lang="en-US"/>
          </a:p>
        </p:txBody>
      </p:sp>
      <p:sp>
        <p:nvSpPr>
          <p:cNvPr id="3" name="Picture Placeholder 3" descr="Place holder for graphic placed on the right side of the content box.">
            <a:extLst>
              <a:ext uri="{FF2B5EF4-FFF2-40B4-BE49-F238E27FC236}">
                <a16:creationId xmlns:a16="http://schemas.microsoft.com/office/drawing/2014/main" id="{61709074-C458-EBDC-E8E7-ED3647E2FFAF}"/>
              </a:ext>
            </a:extLst>
          </p:cNvPr>
          <p:cNvSpPr>
            <a:spLocks noGrp="1"/>
          </p:cNvSpPr>
          <p:nvPr>
            <p:ph type="pic" sz="quarter" idx="12"/>
          </p:nvPr>
        </p:nvSpPr>
        <p:spPr>
          <a:xfrm>
            <a:off x="7235897" y="2567348"/>
            <a:ext cx="4355586" cy="2742304"/>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953916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3 - Title, space for 2 graphics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3" name="Picture Placeholder 3" descr="Place holder for graphic placed on the right side of the content box.">
            <a:extLst>
              <a:ext uri="{FF2B5EF4-FFF2-40B4-BE49-F238E27FC236}">
                <a16:creationId xmlns:a16="http://schemas.microsoft.com/office/drawing/2014/main" id="{61709074-C458-EBDC-E8E7-ED3647E2FFAF}"/>
              </a:ext>
            </a:extLst>
          </p:cNvPr>
          <p:cNvSpPr>
            <a:spLocks noGrp="1"/>
          </p:cNvSpPr>
          <p:nvPr>
            <p:ph type="pic" sz="quarter" idx="12"/>
          </p:nvPr>
        </p:nvSpPr>
        <p:spPr>
          <a:xfrm>
            <a:off x="609600" y="2400300"/>
            <a:ext cx="5486400" cy="3848100"/>
          </a:xfrm>
          <a:ln w="12700">
            <a:solidFill>
              <a:schemeClr val="tx1"/>
            </a:solidFill>
          </a:ln>
        </p:spPr>
        <p:txBody>
          <a:bodyPr/>
          <a:lstStyle>
            <a:lvl1pPr marL="0" indent="0">
              <a:buNone/>
              <a:defRPr/>
            </a:lvl1pPr>
          </a:lstStyle>
          <a:p>
            <a:endParaRPr lang="en-US"/>
          </a:p>
        </p:txBody>
      </p:sp>
      <p:sp>
        <p:nvSpPr>
          <p:cNvPr id="5" name="Text Placeholder 4">
            <a:extLst>
              <a:ext uri="{FF2B5EF4-FFF2-40B4-BE49-F238E27FC236}">
                <a16:creationId xmlns:a16="http://schemas.microsoft.com/office/drawing/2014/main" id="{BD880EF6-3C58-769E-65C0-8A11E650690E}"/>
              </a:ext>
            </a:extLst>
          </p:cNvPr>
          <p:cNvSpPr>
            <a:spLocks noGrp="1"/>
          </p:cNvSpPr>
          <p:nvPr>
            <p:ph type="body" sz="quarter" idx="13"/>
          </p:nvPr>
        </p:nvSpPr>
        <p:spPr>
          <a:xfrm>
            <a:off x="6308725" y="2400300"/>
            <a:ext cx="5283200" cy="914400"/>
          </a:xfrm>
        </p:spPr>
        <p:txBody>
          <a:bodyPr/>
          <a:lstStyle/>
          <a:p>
            <a:pPr lvl="0"/>
            <a:r>
              <a:rPr lang="en-US" dirty="0"/>
              <a:t>Click to edit Master text styles</a:t>
            </a:r>
          </a:p>
        </p:txBody>
      </p:sp>
      <p:sp>
        <p:nvSpPr>
          <p:cNvPr id="6" name="Picture Placeholder 3" descr="Place holder for graphic placed on the right side of the content box.">
            <a:extLst>
              <a:ext uri="{FF2B5EF4-FFF2-40B4-BE49-F238E27FC236}">
                <a16:creationId xmlns:a16="http://schemas.microsoft.com/office/drawing/2014/main" id="{62549869-035A-8D9D-93D8-5004283A5C88}"/>
              </a:ext>
            </a:extLst>
          </p:cNvPr>
          <p:cNvSpPr>
            <a:spLocks noGrp="1"/>
          </p:cNvSpPr>
          <p:nvPr>
            <p:ph type="pic" sz="quarter" idx="14"/>
          </p:nvPr>
        </p:nvSpPr>
        <p:spPr>
          <a:xfrm>
            <a:off x="6915150" y="3531871"/>
            <a:ext cx="3787140" cy="2705099"/>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117647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3 - Title, wider body text, space for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16974" y="2422422"/>
            <a:ext cx="7681206" cy="3825978"/>
          </a:xfrm>
        </p:spPr>
        <p:txBody>
          <a:bodyPr/>
          <a:lstStyle>
            <a:lvl1pPr marL="342900" indent="-342900">
              <a:buSzPct val="108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a:p>
            <a:pPr lvl="0"/>
            <a:endParaRPr lang="en-US"/>
          </a:p>
        </p:txBody>
      </p:sp>
      <p:sp>
        <p:nvSpPr>
          <p:cNvPr id="3" name="Picture Placeholder 3" descr="Place holder for graphic placed on the right side of the content box.">
            <a:extLst>
              <a:ext uri="{FF2B5EF4-FFF2-40B4-BE49-F238E27FC236}">
                <a16:creationId xmlns:a16="http://schemas.microsoft.com/office/drawing/2014/main" id="{61709074-C458-EBDC-E8E7-ED3647E2FFAF}"/>
              </a:ext>
            </a:extLst>
          </p:cNvPr>
          <p:cNvSpPr>
            <a:spLocks noGrp="1"/>
          </p:cNvSpPr>
          <p:nvPr>
            <p:ph type="pic" sz="quarter" idx="12"/>
          </p:nvPr>
        </p:nvSpPr>
        <p:spPr>
          <a:xfrm>
            <a:off x="8468015" y="2567348"/>
            <a:ext cx="3123467" cy="2644732"/>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55490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b - Title, body text (bigger), space for 2 graphics on the right side ">
    <p:spTree>
      <p:nvGrpSpPr>
        <p:cNvPr id="1" name=""/>
        <p:cNvGrpSpPr/>
        <p:nvPr/>
      </p:nvGrpSpPr>
      <p:grpSpPr>
        <a:xfrm>
          <a:off x="0" y="0"/>
          <a:ext cx="0" cy="0"/>
          <a:chOff x="0" y="0"/>
          <a:chExt cx="0" cy="0"/>
        </a:xfrm>
      </p:grpSpPr>
      <p:sp>
        <p:nvSpPr>
          <p:cNvPr id="2" name="Title 1"/>
          <p:cNvSpPr>
            <a:spLocks noGrp="1"/>
          </p:cNvSpPr>
          <p:nvPr>
            <p:ph type="title"/>
          </p:nvPr>
        </p:nvSpPr>
        <p:spPr>
          <a:xfrm>
            <a:off x="612489" y="1171640"/>
            <a:ext cx="10978994" cy="1159834"/>
          </a:xfrm>
        </p:spPr>
        <p:txBody>
          <a:bodyPr lIns="0"/>
          <a:lstStyle/>
          <a:p>
            <a:r>
              <a:rPr lang="en-US"/>
              <a:t>Click to edit Master title style</a:t>
            </a:r>
          </a:p>
        </p:txBody>
      </p:sp>
      <p:sp>
        <p:nvSpPr>
          <p:cNvPr id="4" name="Text Placeholder 3">
            <a:extLst>
              <a:ext uri="{FF2B5EF4-FFF2-40B4-BE49-F238E27FC236}">
                <a16:creationId xmlns:a16="http://schemas.microsoft.com/office/drawing/2014/main" id="{92732466-BF6C-643A-FCF7-1F74CBFDF87D}"/>
              </a:ext>
            </a:extLst>
          </p:cNvPr>
          <p:cNvSpPr>
            <a:spLocks noGrp="1"/>
          </p:cNvSpPr>
          <p:nvPr>
            <p:ph type="body" sz="quarter" idx="10"/>
          </p:nvPr>
        </p:nvSpPr>
        <p:spPr>
          <a:xfrm>
            <a:off x="616974" y="2422422"/>
            <a:ext cx="8561860" cy="3825978"/>
          </a:xfrm>
        </p:spPr>
        <p:txBody>
          <a:bodyPr/>
          <a:lstStyle>
            <a:lvl1pPr marL="342900" indent="-342900">
              <a:buSzPct val="108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4"/>
            <a:r>
              <a:rPr lang="en-US"/>
              <a:t>Fourth level</a:t>
            </a:r>
          </a:p>
          <a:p>
            <a:pPr lvl="5"/>
            <a:r>
              <a:rPr lang="en-US"/>
              <a:t>Fifth level</a:t>
            </a:r>
          </a:p>
        </p:txBody>
      </p:sp>
      <p:sp>
        <p:nvSpPr>
          <p:cNvPr id="3" name="Picture Placeholder 3" descr="Place holder 1 for 1 small graphic placed on the right side of the content box, Place holder for graphic placed on the right side of the content box, column 1, row 1.">
            <a:extLst>
              <a:ext uri="{FF2B5EF4-FFF2-40B4-BE49-F238E27FC236}">
                <a16:creationId xmlns:a16="http://schemas.microsoft.com/office/drawing/2014/main" id="{7B3BAD8A-461A-92C5-A48B-030E89E94FCC}"/>
              </a:ext>
            </a:extLst>
          </p:cNvPr>
          <p:cNvSpPr>
            <a:spLocks noGrp="1"/>
          </p:cNvSpPr>
          <p:nvPr>
            <p:ph type="pic" sz="quarter" idx="12"/>
          </p:nvPr>
        </p:nvSpPr>
        <p:spPr>
          <a:xfrm>
            <a:off x="9832678" y="2535023"/>
            <a:ext cx="1724152" cy="1153461"/>
          </a:xfrm>
          <a:ln w="12700">
            <a:solidFill>
              <a:schemeClr val="tx1"/>
            </a:solidFill>
          </a:ln>
        </p:spPr>
        <p:txBody>
          <a:bodyPr/>
          <a:lstStyle>
            <a:lvl1pPr marL="0" indent="0">
              <a:buNone/>
              <a:defRPr/>
            </a:lvl1pPr>
          </a:lstStyle>
          <a:p>
            <a:endParaRPr lang="en-US"/>
          </a:p>
        </p:txBody>
      </p:sp>
      <p:sp>
        <p:nvSpPr>
          <p:cNvPr id="5" name="Picture Placeholder 3" descr="Place holder 2 for 1 small graphic placed on the right side of the content box, column 1, row 2.">
            <a:extLst>
              <a:ext uri="{FF2B5EF4-FFF2-40B4-BE49-F238E27FC236}">
                <a16:creationId xmlns:a16="http://schemas.microsoft.com/office/drawing/2014/main" id="{4ADD3FB1-531D-992B-BB31-9A4D677D5E12}"/>
              </a:ext>
            </a:extLst>
          </p:cNvPr>
          <p:cNvSpPr>
            <a:spLocks noGrp="1"/>
          </p:cNvSpPr>
          <p:nvPr>
            <p:ph type="pic" sz="quarter" idx="14"/>
          </p:nvPr>
        </p:nvSpPr>
        <p:spPr>
          <a:xfrm>
            <a:off x="9850874" y="3877976"/>
            <a:ext cx="1724152" cy="1153461"/>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43168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3 - Title, body text, 2 spaces for graphics">
    <p:spTree>
      <p:nvGrpSpPr>
        <p:cNvPr id="1" name=""/>
        <p:cNvGrpSpPr/>
        <p:nvPr/>
      </p:nvGrpSpPr>
      <p:grpSpPr>
        <a:xfrm>
          <a:off x="0" y="0"/>
          <a:ext cx="0" cy="0"/>
          <a:chOff x="0" y="0"/>
          <a:chExt cx="0" cy="0"/>
        </a:xfrm>
      </p:grpSpPr>
      <p:sp>
        <p:nvSpPr>
          <p:cNvPr id="2" name="Title 1"/>
          <p:cNvSpPr>
            <a:spLocks noGrp="1"/>
          </p:cNvSpPr>
          <p:nvPr>
            <p:ph type="title"/>
          </p:nvPr>
        </p:nvSpPr>
        <p:spPr>
          <a:xfrm>
            <a:off x="612489" y="1170638"/>
            <a:ext cx="10978994" cy="1153461"/>
          </a:xfrm>
        </p:spPr>
        <p:txBody>
          <a:bodyPr lIns="0"/>
          <a:lstStyle/>
          <a:p>
            <a:r>
              <a:rPr lang="en-US"/>
              <a:t>Click to edit Master title style</a:t>
            </a:r>
          </a:p>
        </p:txBody>
      </p:sp>
      <p:sp>
        <p:nvSpPr>
          <p:cNvPr id="7" name="Text Placeholder 6">
            <a:extLst>
              <a:ext uri="{FF2B5EF4-FFF2-40B4-BE49-F238E27FC236}">
                <a16:creationId xmlns:a16="http://schemas.microsoft.com/office/drawing/2014/main" id="{73331945-340A-0FFE-E00E-E953F83F0E43}"/>
              </a:ext>
            </a:extLst>
          </p:cNvPr>
          <p:cNvSpPr>
            <a:spLocks noGrp="1"/>
          </p:cNvSpPr>
          <p:nvPr>
            <p:ph type="body" sz="quarter" idx="10"/>
          </p:nvPr>
        </p:nvSpPr>
        <p:spPr>
          <a:xfrm>
            <a:off x="616974" y="2422422"/>
            <a:ext cx="5486400" cy="597504"/>
          </a:xfrm>
        </p:spPr>
        <p:txBody>
          <a:bodyPr/>
          <a:lstStyle>
            <a:lvl1pPr marL="0" indent="0">
              <a:buSzPct val="108000"/>
              <a:buFont typeface="Arial" panose="020B0604020202020204" pitchFamily="34" charset="0"/>
              <a:buNone/>
              <a:defRPr/>
            </a:lvl1pPr>
          </a:lstStyle>
          <a:p>
            <a:pPr lvl="0"/>
            <a:r>
              <a:rPr lang="en-US" dirty="0"/>
              <a:t>Click to edit Master text styles</a:t>
            </a:r>
          </a:p>
          <a:p>
            <a:pPr lvl="0"/>
            <a:endParaRPr lang="en-US" dirty="0"/>
          </a:p>
        </p:txBody>
      </p:sp>
      <p:sp>
        <p:nvSpPr>
          <p:cNvPr id="3" name="Picture Placeholder 3" descr="Place holder 1 for 1 small graphic placed on the right side of the content box, column 1.">
            <a:extLst>
              <a:ext uri="{FF2B5EF4-FFF2-40B4-BE49-F238E27FC236}">
                <a16:creationId xmlns:a16="http://schemas.microsoft.com/office/drawing/2014/main" id="{61709074-C458-EBDC-E8E7-ED3647E2FFAF}"/>
              </a:ext>
            </a:extLst>
          </p:cNvPr>
          <p:cNvSpPr>
            <a:spLocks noGrp="1"/>
          </p:cNvSpPr>
          <p:nvPr>
            <p:ph type="pic" sz="quarter" idx="12"/>
          </p:nvPr>
        </p:nvSpPr>
        <p:spPr>
          <a:xfrm>
            <a:off x="1935078" y="3136670"/>
            <a:ext cx="2889585" cy="3053859"/>
          </a:xfrm>
          <a:ln w="12700">
            <a:solidFill>
              <a:schemeClr val="tx1"/>
            </a:solidFill>
          </a:ln>
        </p:spPr>
        <p:txBody>
          <a:bodyPr/>
          <a:lstStyle>
            <a:lvl1pPr marL="0" indent="0">
              <a:buNone/>
              <a:defRPr/>
            </a:lvl1pPr>
          </a:lstStyle>
          <a:p>
            <a:endParaRPr lang="en-US"/>
          </a:p>
        </p:txBody>
      </p:sp>
      <p:sp>
        <p:nvSpPr>
          <p:cNvPr id="4" name="Picture Placeholder 3" descr="Place holder for graphic placed on the right side of the content box, column 2">
            <a:extLst>
              <a:ext uri="{FF2B5EF4-FFF2-40B4-BE49-F238E27FC236}">
                <a16:creationId xmlns:a16="http://schemas.microsoft.com/office/drawing/2014/main" id="{F3511A5F-68FD-FF76-C581-E992D19DFA8D}"/>
              </a:ext>
            </a:extLst>
          </p:cNvPr>
          <p:cNvSpPr>
            <a:spLocks noGrp="1"/>
          </p:cNvSpPr>
          <p:nvPr>
            <p:ph type="pic" sz="quarter" idx="13"/>
          </p:nvPr>
        </p:nvSpPr>
        <p:spPr>
          <a:xfrm>
            <a:off x="6978313" y="2514601"/>
            <a:ext cx="3713747" cy="3727630"/>
          </a:xfrm>
          <a:ln w="12700">
            <a:solidFill>
              <a:schemeClr val="tx1"/>
            </a:solidFill>
          </a:ln>
        </p:spPr>
        <p:txBody>
          <a:bodyPr/>
          <a:lstStyle>
            <a:lvl1pPr marL="0" indent="0">
              <a:buNone/>
              <a:defRPr/>
            </a:lvl1pPr>
          </a:lstStyle>
          <a:p>
            <a:endParaRPr lang="en-US"/>
          </a:p>
        </p:txBody>
      </p:sp>
    </p:spTree>
    <p:extLst>
      <p:ext uri="{BB962C8B-B14F-4D97-AF65-F5344CB8AC3E}">
        <p14:creationId xmlns:p14="http://schemas.microsoft.com/office/powerpoint/2010/main" val="91462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949" y="1174805"/>
            <a:ext cx="10972800" cy="1143093"/>
          </a:xfrm>
          <a:prstGeom prst="rect">
            <a:avLst/>
          </a:prstGeom>
        </p:spPr>
        <p:txBody>
          <a:bodyPr vert="horz" lIns="0" tIns="18288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12949" y="2423160"/>
            <a:ext cx="10972799" cy="3825240"/>
          </a:xfrm>
          <a:prstGeom prst="rect">
            <a:avLst/>
          </a:prstGeom>
        </p:spPr>
        <p:txBody>
          <a:bodyPr vert="horz" lIns="274320" tIns="45720" rIns="45720" bIns="45720" rtlCol="0">
            <a:no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7" name="Arrow: Right 6" hidden="1">
            <a:extLst>
              <a:ext uri="{FF2B5EF4-FFF2-40B4-BE49-F238E27FC236}">
                <a16:creationId xmlns:a16="http://schemas.microsoft.com/office/drawing/2014/main" id="{C8196219-F9FA-43AF-8C08-4862AF6214A9}"/>
              </a:ext>
              <a:ext uri="{C183D7F6-B498-43B3-948B-1728B52AA6E4}">
                <adec:decorative xmlns:adec="http://schemas.microsoft.com/office/drawing/2017/decorative" val="1"/>
              </a:ext>
            </a:extLst>
          </p:cNvPr>
          <p:cNvSpPr/>
          <p:nvPr userDrawn="1"/>
        </p:nvSpPr>
        <p:spPr>
          <a:xfrm flipH="1">
            <a:off x="12286311" y="3724"/>
            <a:ext cx="766751" cy="1133856"/>
          </a:xfrm>
          <a:prstGeom prst="right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4" name="Arrow: Right 3" hidden="1">
            <a:extLst>
              <a:ext uri="{FF2B5EF4-FFF2-40B4-BE49-F238E27FC236}">
                <a16:creationId xmlns:a16="http://schemas.microsoft.com/office/drawing/2014/main" id="{19C48AA6-DA71-507A-44EF-8C9EDDF86BB7}"/>
              </a:ext>
              <a:ext uri="{C183D7F6-B498-43B3-948B-1728B52AA6E4}">
                <adec:decorative xmlns:adec="http://schemas.microsoft.com/office/drawing/2017/decorative" val="1"/>
              </a:ext>
            </a:extLst>
          </p:cNvPr>
          <p:cNvSpPr/>
          <p:nvPr userDrawn="1"/>
        </p:nvSpPr>
        <p:spPr>
          <a:xfrm>
            <a:off x="-856873" y="-933"/>
            <a:ext cx="766751" cy="1133856"/>
          </a:xfrm>
          <a:prstGeom prst="rightArrow">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8" name="TextBox 7">
            <a:extLst>
              <a:ext uri="{FF2B5EF4-FFF2-40B4-BE49-F238E27FC236}">
                <a16:creationId xmlns:a16="http://schemas.microsoft.com/office/drawing/2014/main" id="{B10461DD-C021-61DE-80E7-67AA7CE4F903}"/>
              </a:ext>
              <a:ext uri="{C183D7F6-B498-43B3-948B-1728B52AA6E4}">
                <adec:decorative xmlns:adec="http://schemas.microsoft.com/office/drawing/2017/decorative" val="1"/>
              </a:ext>
            </a:extLst>
          </p:cNvPr>
          <p:cNvSpPr txBox="1"/>
          <p:nvPr userDrawn="1"/>
        </p:nvSpPr>
        <p:spPr>
          <a:xfrm>
            <a:off x="11548677" y="6528872"/>
            <a:ext cx="606252" cy="307777"/>
          </a:xfrm>
          <a:prstGeom prst="rect">
            <a:avLst/>
          </a:prstGeom>
          <a:noFill/>
          <a:ln>
            <a:solidFill>
              <a:schemeClr val="bg1"/>
            </a:solidFill>
          </a:ln>
        </p:spPr>
        <p:txBody>
          <a:bodyPr wrap="square" rtlCol="0">
            <a:spAutoFit/>
          </a:bodyPr>
          <a:lstStyle/>
          <a:p>
            <a:pPr algn="ctr"/>
            <a:fld id="{E87E798C-1626-44D4-9BFF-3156840017C8}" type="slidenum">
              <a:rPr lang="en-US" sz="1400" b="0" smtClean="0">
                <a:latin typeface="Calibri" panose="020F0502020204030204" pitchFamily="34" charset="0"/>
                <a:cs typeface="Calibri" panose="020F0502020204030204" pitchFamily="34" charset="0"/>
              </a:rPr>
              <a:pPr algn="ctr"/>
              <a:t>‹#›</a:t>
            </a:fld>
            <a:endParaRPr lang="en-US" sz="1400" b="0">
              <a:latin typeface="Calibri" panose="020F0502020204030204" pitchFamily="34" charset="0"/>
              <a:cs typeface="Calibri" panose="020F0502020204030204" pitchFamily="34" charset="0"/>
            </a:endParaRPr>
          </a:p>
        </p:txBody>
      </p:sp>
      <p:sp>
        <p:nvSpPr>
          <p:cNvPr id="11" name="Arrow: Right 10" hidden="1">
            <a:extLst>
              <a:ext uri="{FF2B5EF4-FFF2-40B4-BE49-F238E27FC236}">
                <a16:creationId xmlns:a16="http://schemas.microsoft.com/office/drawing/2014/main" id="{B21C9A58-0EF2-7E6E-80E3-9AFB19B3B3DA}"/>
              </a:ext>
              <a:ext uri="{C183D7F6-B498-43B3-948B-1728B52AA6E4}">
                <adec:decorative xmlns:adec="http://schemas.microsoft.com/office/drawing/2017/decorative" val="1"/>
              </a:ext>
            </a:extLst>
          </p:cNvPr>
          <p:cNvSpPr/>
          <p:nvPr userDrawn="1"/>
        </p:nvSpPr>
        <p:spPr>
          <a:xfrm flipH="1">
            <a:off x="12278692" y="5718810"/>
            <a:ext cx="769258" cy="1133856"/>
          </a:xfrm>
          <a:prstGeom prst="rightArrow">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2" name="Arrow: Right 11" hidden="1">
            <a:extLst>
              <a:ext uri="{FF2B5EF4-FFF2-40B4-BE49-F238E27FC236}">
                <a16:creationId xmlns:a16="http://schemas.microsoft.com/office/drawing/2014/main" id="{E47578A1-7AC3-35AD-EC72-8F7395DE48FA}"/>
              </a:ext>
              <a:ext uri="{C183D7F6-B498-43B3-948B-1728B52AA6E4}">
                <adec:decorative xmlns:adec="http://schemas.microsoft.com/office/drawing/2017/decorative" val="1"/>
              </a:ext>
            </a:extLst>
          </p:cNvPr>
          <p:cNvSpPr/>
          <p:nvPr userDrawn="1"/>
        </p:nvSpPr>
        <p:spPr>
          <a:xfrm>
            <a:off x="-864492" y="5714153"/>
            <a:ext cx="769258" cy="1133856"/>
          </a:xfrm>
          <a:prstGeom prst="rightArrow">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shape 1">
            <a:extLst>
              <a:ext uri="{FF2B5EF4-FFF2-40B4-BE49-F238E27FC236}">
                <a16:creationId xmlns:a16="http://schemas.microsoft.com/office/drawing/2014/main" id="{9042E985-0DFD-849A-C983-CEB89457DF01}"/>
              </a:ext>
              <a:ext uri="{C183D7F6-B498-43B3-948B-1728B52AA6E4}">
                <adec:decorative xmlns:adec="http://schemas.microsoft.com/office/drawing/2017/decorative" val="1"/>
              </a:ext>
            </a:extLst>
          </p:cNvPr>
          <p:cNvSpPr>
            <a:spLocks/>
          </p:cNvSpPr>
          <p:nvPr userDrawn="1"/>
        </p:nvSpPr>
        <p:spPr>
          <a:xfrm>
            <a:off x="-30326" y="1298015"/>
            <a:ext cx="125730" cy="1102285"/>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Arial"/>
              <a:cs typeface="Calibri" panose="020F0502020204030204" pitchFamily="34" charset="0"/>
              <a:sym typeface="Arial"/>
            </a:endParaRPr>
          </a:p>
        </p:txBody>
      </p:sp>
      <p:sp>
        <p:nvSpPr>
          <p:cNvPr id="9" name="shape 1">
            <a:extLst>
              <a:ext uri="{FF2B5EF4-FFF2-40B4-BE49-F238E27FC236}">
                <a16:creationId xmlns:a16="http://schemas.microsoft.com/office/drawing/2014/main" id="{AB674C9E-771B-9339-B1C8-FA25D47296F9}"/>
              </a:ext>
              <a:ext uri="{C183D7F6-B498-43B3-948B-1728B52AA6E4}">
                <adec:decorative xmlns:adec="http://schemas.microsoft.com/office/drawing/2017/decorative" val="1"/>
              </a:ext>
            </a:extLst>
          </p:cNvPr>
          <p:cNvSpPr>
            <a:spLocks/>
          </p:cNvSpPr>
          <p:nvPr userDrawn="1"/>
        </p:nvSpPr>
        <p:spPr>
          <a:xfrm>
            <a:off x="-30326" y="2392906"/>
            <a:ext cx="125730" cy="3855493"/>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Arial"/>
              <a:cs typeface="Calibri" panose="020F0502020204030204" pitchFamily="34" charset="0"/>
              <a:sym typeface="Arial"/>
            </a:endParaRPr>
          </a:p>
        </p:txBody>
      </p:sp>
    </p:spTree>
  </p:cSld>
  <p:clrMap bg1="lt1" tx1="dk1" bg2="lt2" tx2="dk2" accent1="accent1" accent2="accent2" accent3="accent3" accent4="accent4" accent5="accent5" accent6="accent6" hlink="hlink" folHlink="folHlink"/>
  <p:sldLayoutIdLst>
    <p:sldLayoutId id="2147483705" r:id="rId1"/>
    <p:sldLayoutId id="2147483650" r:id="rId2"/>
    <p:sldLayoutId id="2147483703" r:id="rId3"/>
    <p:sldLayoutId id="2147483718" r:id="rId4"/>
    <p:sldLayoutId id="2147483699" r:id="rId5"/>
    <p:sldLayoutId id="2147483721" r:id="rId6"/>
    <p:sldLayoutId id="2147483720" r:id="rId7"/>
    <p:sldLayoutId id="2147483687" r:id="rId8"/>
    <p:sldLayoutId id="2147483708" r:id="rId9"/>
    <p:sldLayoutId id="2147483726" r:id="rId10"/>
    <p:sldLayoutId id="2147483702" r:id="rId11"/>
    <p:sldLayoutId id="2147483725" r:id="rId12"/>
    <p:sldLayoutId id="2147483724" r:id="rId13"/>
    <p:sldLayoutId id="2147483719" r:id="rId14"/>
    <p:sldLayoutId id="2147483700" r:id="rId15"/>
    <p:sldLayoutId id="2147483723" r:id="rId16"/>
    <p:sldLayoutId id="2147483722" r:id="rId17"/>
    <p:sldLayoutId id="2147483704" r:id="rId18"/>
    <p:sldLayoutId id="2147483727" r:id="rId19"/>
    <p:sldLayoutId id="2147483686" r:id="rId20"/>
    <p:sldLayoutId id="2147483707" r:id="rId21"/>
    <p:sldLayoutId id="2147483709" r:id="rId22"/>
    <p:sldLayoutId id="2147483710" r:id="rId23"/>
    <p:sldLayoutId id="2147483697" r:id="rId24"/>
    <p:sldLayoutId id="2147483711" r:id="rId25"/>
    <p:sldLayoutId id="2147483713" r:id="rId26"/>
    <p:sldLayoutId id="2147483714" r:id="rId27"/>
    <p:sldLayoutId id="2147483715" r:id="rId28"/>
    <p:sldLayoutId id="2147483716" r:id="rId29"/>
    <p:sldLayoutId id="2147483717" r:id="rId30"/>
  </p:sldLayoutIdLst>
  <p:hf hdr="0" ftr="0" dt="0"/>
  <p:txStyles>
    <p:titleStyle>
      <a:lvl1pPr algn="l" defTabSz="914400" rtl="0" eaLnBrk="1" latinLnBrk="0" hangingPunct="1">
        <a:lnSpc>
          <a:spcPct val="80000"/>
        </a:lnSpc>
        <a:spcBef>
          <a:spcPct val="0"/>
        </a:spcBef>
        <a:buNone/>
        <a:defRPr sz="3600" b="1" kern="1200" cap="none" spc="100" baseline="0">
          <a:solidFill>
            <a:schemeClr val="tx1">
              <a:lumMod val="95000"/>
              <a:lumOff val="5000"/>
            </a:schemeClr>
          </a:solidFill>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lnSpc>
          <a:spcPct val="100000"/>
        </a:lnSpc>
        <a:spcBef>
          <a:spcPts val="0"/>
        </a:spcBef>
        <a:spcAft>
          <a:spcPts val="600"/>
        </a:spcAft>
        <a:buClr>
          <a:srgbClr val="003399"/>
        </a:buClr>
        <a:buSzPct val="12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571500" indent="-342900" algn="l" defTabSz="914400" rtl="0" eaLnBrk="1" latinLnBrk="0" hangingPunct="1">
        <a:lnSpc>
          <a:spcPct val="100000"/>
        </a:lnSpc>
        <a:spcBef>
          <a:spcPts val="0"/>
        </a:spcBef>
        <a:spcAft>
          <a:spcPts val="600"/>
        </a:spcAft>
        <a:buClr>
          <a:srgbClr val="003399"/>
        </a:buClr>
        <a:buSzPct val="80000"/>
        <a:buFont typeface="Courier New" panose="02070309020205020404" pitchFamily="49" charset="0"/>
        <a:buChar char="o"/>
        <a:tabLst/>
        <a:defRPr sz="2400" kern="1200">
          <a:solidFill>
            <a:schemeClr val="tx1"/>
          </a:solidFill>
          <a:latin typeface="Calibri" panose="020F0502020204030204" pitchFamily="34" charset="0"/>
          <a:ea typeface="+mn-ea"/>
          <a:cs typeface="Calibri" panose="020F0502020204030204" pitchFamily="34" charset="0"/>
        </a:defRPr>
      </a:lvl2pPr>
      <a:lvl3pPr marL="800100" indent="-342900" algn="l" defTabSz="914400" rtl="0" eaLnBrk="1" latinLnBrk="0" hangingPunct="1">
        <a:lnSpc>
          <a:spcPct val="100000"/>
        </a:lnSpc>
        <a:spcBef>
          <a:spcPts val="0"/>
        </a:spcBef>
        <a:spcAft>
          <a:spcPts val="600"/>
        </a:spcAft>
        <a:buClr>
          <a:srgbClr val="003399"/>
        </a:buClr>
        <a:buSzPct val="10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742950" indent="-285750" algn="l" defTabSz="914400" rtl="0" eaLnBrk="1" latinLnBrk="0" hangingPunct="1">
        <a:lnSpc>
          <a:spcPct val="90000"/>
        </a:lnSpc>
        <a:spcBef>
          <a:spcPts val="200"/>
        </a:spcBef>
        <a:spcAft>
          <a:spcPts val="400"/>
        </a:spcAft>
        <a:buClr>
          <a:schemeClr val="accent1"/>
        </a:buClr>
        <a:buSzPct val="70000"/>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4pPr>
      <a:lvl5pPr marL="914400" indent="-285750" algn="l" defTabSz="914400" rtl="0" eaLnBrk="1" latinLnBrk="0" hangingPunct="1">
        <a:lnSpc>
          <a:spcPct val="100000"/>
        </a:lnSpc>
        <a:spcBef>
          <a:spcPts val="0"/>
        </a:spcBef>
        <a:spcAft>
          <a:spcPts val="600"/>
        </a:spcAft>
        <a:buClr>
          <a:srgbClr val="003399"/>
        </a:buClr>
        <a:buSzPct val="60000"/>
        <a:buFont typeface="Courier New" panose="02070309020205020404" pitchFamily="49" charset="0"/>
        <a:buChar char="o"/>
        <a:defRPr sz="2400" kern="1200">
          <a:solidFill>
            <a:schemeClr val="tx1"/>
          </a:solidFill>
          <a:latin typeface="Calibri" panose="020F0502020204030204" pitchFamily="34" charset="0"/>
          <a:ea typeface="+mn-ea"/>
          <a:cs typeface="Calibri" panose="020F0502020204030204" pitchFamily="34" charset="0"/>
        </a:defRPr>
      </a:lvl5pPr>
      <a:lvl6pPr marL="1147763" indent="-347663" algn="l" defTabSz="914400" rtl="0" eaLnBrk="1" latinLnBrk="0" hangingPunct="1">
        <a:lnSpc>
          <a:spcPct val="100000"/>
        </a:lnSpc>
        <a:spcBef>
          <a:spcPts val="0"/>
        </a:spcBef>
        <a:spcAft>
          <a:spcPts val="600"/>
        </a:spcAft>
        <a:buClr>
          <a:srgbClr val="003399"/>
        </a:buClr>
        <a:buSzPct val="90000"/>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6pPr>
      <a:lvl7pPr marL="1031875" indent="-234950" algn="l" defTabSz="914400" rtl="0" eaLnBrk="1" latinLnBrk="0" hangingPunct="1">
        <a:lnSpc>
          <a:spcPct val="90000"/>
        </a:lnSpc>
        <a:spcBef>
          <a:spcPts val="200"/>
        </a:spcBef>
        <a:spcAft>
          <a:spcPts val="1200"/>
        </a:spcAft>
        <a:buClr>
          <a:srgbClr val="101820"/>
        </a:buClr>
        <a:buFont typeface="Wingdings 3" pitchFamily="18" charset="2"/>
        <a:buChar char=""/>
        <a:defRPr sz="28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52" userDrawn="1">
          <p15:clr>
            <a:srgbClr val="F26B43"/>
          </p15:clr>
        </p15:guide>
        <p15:guide id="3" orient="horz" userDrawn="1">
          <p15:clr>
            <a:srgbClr val="F26B43"/>
          </p15:clr>
        </p15:guide>
        <p15:guide id="4" orient="horz" pos="4320" userDrawn="1">
          <p15:clr>
            <a:srgbClr val="F26B43"/>
          </p15:clr>
        </p15:guide>
        <p15:guide id="5" orient="horz" pos="3936" userDrawn="1">
          <p15:clr>
            <a:srgbClr val="F26B43"/>
          </p15:clr>
        </p15:guide>
        <p15:guide id="6" orient="horz" pos="1464" userDrawn="1">
          <p15:clr>
            <a:srgbClr val="F26B43"/>
          </p15:clr>
        </p15:guide>
        <p15:guide id="7" orient="horz" pos="1512" userDrawn="1">
          <p15:clr>
            <a:srgbClr val="F26B43"/>
          </p15:clr>
        </p15:guide>
        <p15:guide id="8" pos="384" userDrawn="1">
          <p15:clr>
            <a:srgbClr val="F26B43"/>
          </p15:clr>
        </p15:guide>
        <p15:guide id="9" pos="3840" userDrawn="1">
          <p15:clr>
            <a:srgbClr val="F26B43"/>
          </p15:clr>
        </p15:guide>
        <p15:guide id="10" pos="7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hyperlink" Target="https://mn.gov/deed/assets/pre-ets-desk-aid_tcm1045-308172.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disabilityhubmn.org/YIT-toolkit"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disabilityhubmn.org/" TargetMode="External"/><Relationship Id="rId7" Type="http://schemas.openxmlformats.org/officeDocument/2006/relationships/hyperlink" Target="https://disabilityhubmn.org/for-professionals/housin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disabilityhubmn.org/for-professionals/work/" TargetMode="External"/><Relationship Id="rId5" Type="http://schemas.openxmlformats.org/officeDocument/2006/relationships/hyperlink" Target="https://disabilityhubmn.org/for-professionals/benefits-planning/" TargetMode="External"/><Relationship Id="rId4" Type="http://schemas.openxmlformats.org/officeDocument/2006/relationships/hyperlink" Target="https://disabilityhubmn.org/for-professionals/informed-choic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isabilityhubmn.org/for-professionals/youth-in-transit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isabilityhubmn.org/for-professionals/work/hands-on-tool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hyperlink" Target="https://disabilityhubmn.org/for-professionals/youth-in-transition/minnesota-s-youth-in-transition-framework/action-steps-for-leadership-and-staff/staff/#article-star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disabilityhubmn.org/for-professionals/youth-in-transition/minnesota-s-youth-in-transition-framework/action-steps-for-leadership-and-staff/leadershi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s://disabilityhubmn.org/media/qddb40wy/e1mn_transition_preets_inventory.pdf"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disabilityhubmn.org/media/xc5f4eoe/mn_yit_frameworkassessment.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hyperlink" Target="https://disabilityhubmn.org/for-professionals/youth-in-transition-classroom-curriculu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disabilityhubmn.org/hub-tools/activities-and-guides/charting-the-lifecourse/"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4.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hyperlink" Target="https://disabilityhubmn.org/hub-tools/online-resources/my-vaul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s://disabilityhubmn.org/media/5r1fmcoq/myvault_howtocreateanaccount.pdf"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disabilityhubmn.org/media/5r1fmcoq/myvault_howtocreateanaccount.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isabilityhubmn.org/media/3nic2qvy/myvault_contactsandfiles.pdf"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disabilityhubmn.org/hub-tools/online-resources/my-vault/" TargetMode="External"/><Relationship Id="rId7" Type="http://schemas.openxmlformats.org/officeDocument/2006/relationships/hyperlink" Target="https://disabilityhubmn.org/hub-tools/online-resources/my-vault/my-vault-planning-for-housing/" TargetMode="External"/><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hyperlink" Target="https://disabilityhubmn.org/hub-tools/online-resources/my-vault/my-vault-planning-for-benefits/" TargetMode="External"/><Relationship Id="rId5" Type="http://schemas.openxmlformats.org/officeDocument/2006/relationships/hyperlink" Target="https://disabilityhubmn.org/hub-tools/online-resources/my-vault/my-vault-planning-for-my-best-life/" TargetMode="External"/><Relationship Id="rId4" Type="http://schemas.openxmlformats.org/officeDocument/2006/relationships/hyperlink" Target="https://disabilityhubmn.org/hub-tools/online-resources/my-vault/my-vault-planning-for-wor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8" Type="http://schemas.openxmlformats.org/officeDocument/2006/relationships/hyperlink" Target="https://drive.google.com/file/d/1FmVN6SxwQgSVXrVc2ivTcyl1IeHF_yro/view?usp=sharing" TargetMode="External"/><Relationship Id="rId3" Type="http://schemas.openxmlformats.org/officeDocument/2006/relationships/hyperlink" Target="https://disabilityhubmn.org/for-professionals/youth-in-transition/engage-families/educate-families/person-centered-planning/charting-the-lifecourse/" TargetMode="External"/><Relationship Id="rId7" Type="http://schemas.openxmlformats.org/officeDocument/2006/relationships/hyperlink" Target="https://education.mn.gov/mdeprod/groups/educ/documents/hiddencontent/bwrl/mdg5/~edisp/mde089346.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education.mn.gov/mdeprod/groups/educ/documents/hiddencontent/bwrl/mdg2/~edisp/mde086191.pdf" TargetMode="External"/><Relationship Id="rId5" Type="http://schemas.openxmlformats.org/officeDocument/2006/relationships/hyperlink" Target="https://education.mn.gov/MDE/fam/sped/person/index.htm" TargetMode="External"/><Relationship Id="rId4" Type="http://schemas.openxmlformats.org/officeDocument/2006/relationships/hyperlink" Target="https://www.lifecoursetools.com/" TargetMode="External"/><Relationship Id="rId9" Type="http://schemas.openxmlformats.org/officeDocument/2006/relationships/hyperlink" Target="https://drive.google.com/file/d/1owI2VZcDdWm7CaiQmBsk2vtMhYr6LtLf/view?usp=sharin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dana.page@state.mn.us" TargetMode="External"/><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hyperlink" Target="mailto:sarah.robinson@state.mn.u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hyperlink" Target="https://disabilityhubmn.org/for-professionals/youth-in-transition/educate-yourself/e1mn-partnership/#article-start"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D90F6270-88F6-AA12-22F1-857B250B2A4C}"/>
              </a:ext>
            </a:extLst>
          </p:cNvPr>
          <p:cNvSpPr>
            <a:spLocks noGrp="1"/>
          </p:cNvSpPr>
          <p:nvPr>
            <p:ph type="ctrTitle"/>
          </p:nvPr>
        </p:nvSpPr>
        <p:spPr/>
        <p:txBody>
          <a:bodyPr/>
          <a:lstStyle/>
          <a:p>
            <a:r>
              <a:rPr lang="en-US" dirty="0"/>
              <a:t>Supporting Youth Transitions: Exploring the MN Transition Framework and Person-Centered Practices</a:t>
            </a:r>
          </a:p>
        </p:txBody>
      </p:sp>
      <p:pic>
        <p:nvPicPr>
          <p:cNvPr id="12" name="Picture Placeholder 11" descr="Charting the Cs logo with black and blue text">
            <a:extLst>
              <a:ext uri="{FF2B5EF4-FFF2-40B4-BE49-F238E27FC236}">
                <a16:creationId xmlns:a16="http://schemas.microsoft.com/office/drawing/2014/main" id="{92A34719-8731-EF29-90CB-7117B21E5CCE}"/>
              </a:ext>
            </a:extLst>
          </p:cNvPr>
          <p:cNvPicPr>
            <a:picLocks noGrp="1" noChangeAspect="1"/>
          </p:cNvPicPr>
          <p:nvPr>
            <p:ph type="pic" sz="quarter" idx="12"/>
          </p:nvPr>
        </p:nvPicPr>
        <p:blipFill rotWithShape="1">
          <a:blip r:embed="rId3"/>
          <a:srcRect t="337" b="-62991"/>
          <a:stretch/>
        </p:blipFill>
        <p:spPr>
          <a:xfrm>
            <a:off x="177782" y="1227906"/>
            <a:ext cx="2852755" cy="1055372"/>
          </a:xfrm>
        </p:spPr>
      </p:pic>
      <p:sp>
        <p:nvSpPr>
          <p:cNvPr id="6" name="Text Placeholder 5">
            <a:extLst>
              <a:ext uri="{FF2B5EF4-FFF2-40B4-BE49-F238E27FC236}">
                <a16:creationId xmlns:a16="http://schemas.microsoft.com/office/drawing/2014/main" id="{3DAB676B-4FF9-88B4-C9B9-9280BAF232C1}"/>
              </a:ext>
            </a:extLst>
          </p:cNvPr>
          <p:cNvSpPr>
            <a:spLocks noGrp="1"/>
          </p:cNvSpPr>
          <p:nvPr>
            <p:ph type="body" sz="quarter" idx="11"/>
          </p:nvPr>
        </p:nvSpPr>
        <p:spPr>
          <a:xfrm>
            <a:off x="92075" y="2891912"/>
            <a:ext cx="2938463" cy="3356488"/>
          </a:xfrm>
        </p:spPr>
        <p:txBody>
          <a:bodyPr/>
          <a:lstStyle/>
          <a:p>
            <a:pPr>
              <a:spcBef>
                <a:spcPts val="0"/>
              </a:spcBef>
              <a:spcAft>
                <a:spcPts val="800"/>
              </a:spcAft>
            </a:pPr>
            <a:r>
              <a:rPr lang="en-US" dirty="0">
                <a:solidFill>
                  <a:schemeClr val="tx1">
                    <a:lumMod val="95000"/>
                    <a:lumOff val="5000"/>
                  </a:schemeClr>
                </a:solidFill>
              </a:rPr>
              <a:t>Charting the Cs Conference 2025:</a:t>
            </a:r>
          </a:p>
          <a:p>
            <a:pPr>
              <a:spcBef>
                <a:spcPts val="0"/>
              </a:spcBef>
              <a:spcAft>
                <a:spcPts val="800"/>
              </a:spcAft>
            </a:pPr>
            <a:r>
              <a:rPr lang="en-US" i="1" dirty="0">
                <a:solidFill>
                  <a:schemeClr val="tx1">
                    <a:lumMod val="95000"/>
                    <a:lumOff val="5000"/>
                  </a:schemeClr>
                </a:solidFill>
              </a:rPr>
              <a:t>To Literacy and Beyond</a:t>
            </a:r>
          </a:p>
          <a:p>
            <a:pPr>
              <a:spcBef>
                <a:spcPts val="1200"/>
              </a:spcBef>
              <a:spcAft>
                <a:spcPts val="0"/>
              </a:spcAft>
            </a:pPr>
            <a:r>
              <a:rPr lang="en-US" dirty="0">
                <a:solidFill>
                  <a:schemeClr val="tx1">
                    <a:lumMod val="95000"/>
                    <a:lumOff val="5000"/>
                  </a:schemeClr>
                </a:solidFill>
              </a:rPr>
              <a:t>Cooperation </a:t>
            </a:r>
            <a:br>
              <a:rPr lang="en-US" dirty="0">
                <a:solidFill>
                  <a:schemeClr val="tx1">
                    <a:lumMod val="95000"/>
                    <a:lumOff val="5000"/>
                  </a:schemeClr>
                </a:solidFill>
              </a:rPr>
            </a:br>
            <a:r>
              <a:rPr lang="en-US" dirty="0">
                <a:solidFill>
                  <a:schemeClr val="tx1">
                    <a:lumMod val="95000"/>
                    <a:lumOff val="5000"/>
                  </a:schemeClr>
                </a:solidFill>
              </a:rPr>
              <a:t>Communication </a:t>
            </a:r>
            <a:br>
              <a:rPr lang="en-US" dirty="0">
                <a:solidFill>
                  <a:schemeClr val="tx1">
                    <a:lumMod val="95000"/>
                    <a:lumOff val="5000"/>
                  </a:schemeClr>
                </a:solidFill>
              </a:rPr>
            </a:br>
            <a:r>
              <a:rPr lang="en-US" dirty="0">
                <a:solidFill>
                  <a:schemeClr val="tx1">
                    <a:lumMod val="95000"/>
                    <a:lumOff val="5000"/>
                  </a:schemeClr>
                </a:solidFill>
              </a:rPr>
              <a:t>Collaboration</a:t>
            </a:r>
          </a:p>
        </p:txBody>
      </p:sp>
      <p:sp>
        <p:nvSpPr>
          <p:cNvPr id="7" name="Text Placeholder 1">
            <a:extLst>
              <a:ext uri="{FF2B5EF4-FFF2-40B4-BE49-F238E27FC236}">
                <a16:creationId xmlns:a16="http://schemas.microsoft.com/office/drawing/2014/main" id="{FDB43DFB-DDC8-1D03-0FD7-3B53D918D673}"/>
              </a:ext>
            </a:extLst>
          </p:cNvPr>
          <p:cNvSpPr>
            <a:spLocks noGrp="1"/>
          </p:cNvSpPr>
          <p:nvPr>
            <p:ph type="body" sz="quarter" idx="10"/>
          </p:nvPr>
        </p:nvSpPr>
        <p:spPr>
          <a:xfrm>
            <a:off x="3414156" y="3429000"/>
            <a:ext cx="8193643" cy="2286000"/>
          </a:xfrm>
        </p:spPr>
        <p:txBody>
          <a:bodyPr/>
          <a:lstStyle/>
          <a:p>
            <a:pPr algn="l"/>
            <a:r>
              <a:rPr lang="en-US" dirty="0"/>
              <a:t>April 30, 2025</a:t>
            </a:r>
          </a:p>
          <a:p>
            <a:pPr algn="l"/>
            <a:r>
              <a:rPr lang="en-US" dirty="0"/>
              <a:t>Presented by: Dana Page, Ph.D. and Sarah Robinson</a:t>
            </a:r>
          </a:p>
        </p:txBody>
      </p:sp>
    </p:spTree>
    <p:extLst>
      <p:ext uri="{BB962C8B-B14F-4D97-AF65-F5344CB8AC3E}">
        <p14:creationId xmlns:p14="http://schemas.microsoft.com/office/powerpoint/2010/main" val="116753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F0A1-EA97-364B-AA17-B3AC10F06359}"/>
              </a:ext>
            </a:extLst>
          </p:cNvPr>
          <p:cNvSpPr>
            <a:spLocks noGrp="1"/>
          </p:cNvSpPr>
          <p:nvPr>
            <p:ph type="title"/>
          </p:nvPr>
        </p:nvSpPr>
        <p:spPr/>
        <p:txBody>
          <a:bodyPr/>
          <a:lstStyle/>
          <a:p>
            <a:r>
              <a:rPr lang="en-US" dirty="0"/>
              <a:t>Key Element 2: Learning Expectations</a:t>
            </a:r>
          </a:p>
        </p:txBody>
      </p:sp>
      <p:sp>
        <p:nvSpPr>
          <p:cNvPr id="3" name="Content Placeholder 2">
            <a:extLst>
              <a:ext uri="{FF2B5EF4-FFF2-40B4-BE49-F238E27FC236}">
                <a16:creationId xmlns:a16="http://schemas.microsoft.com/office/drawing/2014/main" id="{D0F5E0FD-6039-7845-A391-D43B56AA3F55}"/>
              </a:ext>
            </a:extLst>
          </p:cNvPr>
          <p:cNvSpPr>
            <a:spLocks noGrp="1"/>
          </p:cNvSpPr>
          <p:nvPr>
            <p:ph type="body" sz="quarter" idx="10"/>
          </p:nvPr>
        </p:nvSpPr>
        <p:spPr>
          <a:xfrm>
            <a:off x="616974" y="2422422"/>
            <a:ext cx="7706755" cy="3825978"/>
          </a:xfrm>
        </p:spPr>
        <p:txBody>
          <a:bodyPr/>
          <a:lstStyle/>
          <a:p>
            <a:pPr marL="0" indent="0">
              <a:lnSpc>
                <a:spcPts val="2400"/>
              </a:lnSpc>
              <a:spcBef>
                <a:spcPts val="1000"/>
              </a:spcBef>
              <a:buClr>
                <a:schemeClr val="tx1"/>
              </a:buClr>
              <a:buSzPct val="100000"/>
              <a:buNone/>
            </a:pPr>
            <a:r>
              <a:rPr lang="en-US" b="1" dirty="0"/>
              <a:t>Learning expectations </a:t>
            </a:r>
            <a:r>
              <a:rPr lang="en-US" dirty="0"/>
              <a:t>define the topics all youth in transition should explore. Exploration of topics in these four categories helps students develop the knowledge, skills and supports they need to prepare for and live the life they want in adulthood.</a:t>
            </a:r>
            <a:endParaRPr lang="en-US" b="0" dirty="0">
              <a:solidFill>
                <a:srgbClr val="002060"/>
              </a:solidFill>
            </a:endParaRPr>
          </a:p>
          <a:p>
            <a:pPr marL="342900" indent="-342900">
              <a:lnSpc>
                <a:spcPts val="2400"/>
              </a:lnSpc>
              <a:spcBef>
                <a:spcPts val="1000"/>
              </a:spcBef>
              <a:buClr>
                <a:schemeClr val="tx1"/>
              </a:buClr>
              <a:buSzPct val="100000"/>
              <a:buFont typeface="+mj-lt"/>
              <a:buAutoNum type="arabicPeriod"/>
            </a:pPr>
            <a:r>
              <a:rPr lang="en-US" b="0" dirty="0">
                <a:solidFill>
                  <a:srgbClr val="002060"/>
                </a:solidFill>
              </a:rPr>
              <a:t>Best life</a:t>
            </a:r>
          </a:p>
          <a:p>
            <a:pPr marL="342900" indent="-342900">
              <a:lnSpc>
                <a:spcPts val="2400"/>
              </a:lnSpc>
              <a:spcBef>
                <a:spcPts val="1000"/>
              </a:spcBef>
              <a:buClr>
                <a:schemeClr val="tx1"/>
              </a:buClr>
              <a:buSzPct val="100000"/>
              <a:buFont typeface="+mj-lt"/>
              <a:buAutoNum type="arabicPeriod"/>
            </a:pPr>
            <a:r>
              <a:rPr lang="en-US" b="0" dirty="0">
                <a:solidFill>
                  <a:srgbClr val="002060"/>
                </a:solidFill>
              </a:rPr>
              <a:t>In(</a:t>
            </a:r>
            <a:r>
              <a:rPr lang="en-US" b="0" dirty="0" err="1">
                <a:solidFill>
                  <a:srgbClr val="002060"/>
                </a:solidFill>
              </a:rPr>
              <a:t>ter</a:t>
            </a:r>
            <a:r>
              <a:rPr lang="en-US" b="0" dirty="0">
                <a:solidFill>
                  <a:srgbClr val="002060"/>
                </a:solidFill>
              </a:rPr>
              <a:t>)dependent living</a:t>
            </a:r>
          </a:p>
          <a:p>
            <a:pPr marL="342900" indent="-342900">
              <a:lnSpc>
                <a:spcPts val="2400"/>
              </a:lnSpc>
              <a:spcBef>
                <a:spcPts val="1000"/>
              </a:spcBef>
              <a:buClr>
                <a:schemeClr val="tx1"/>
              </a:buClr>
              <a:buSzPct val="100000"/>
              <a:buFont typeface="+mj-lt"/>
              <a:buAutoNum type="arabicPeriod"/>
            </a:pPr>
            <a:r>
              <a:rPr lang="en-US" b="0" dirty="0">
                <a:solidFill>
                  <a:srgbClr val="002060"/>
                </a:solidFill>
              </a:rPr>
              <a:t>Employment</a:t>
            </a:r>
          </a:p>
          <a:p>
            <a:pPr marL="342900" indent="-342900">
              <a:lnSpc>
                <a:spcPts val="2400"/>
              </a:lnSpc>
              <a:spcBef>
                <a:spcPts val="1000"/>
              </a:spcBef>
              <a:buClr>
                <a:schemeClr val="tx1"/>
              </a:buClr>
              <a:buSzPct val="100000"/>
              <a:buFont typeface="+mj-lt"/>
              <a:buAutoNum type="arabicPeriod"/>
            </a:pPr>
            <a:r>
              <a:rPr lang="en-US" b="0" dirty="0">
                <a:solidFill>
                  <a:srgbClr val="002060"/>
                </a:solidFill>
              </a:rPr>
              <a:t>Postsecondary education and training</a:t>
            </a:r>
          </a:p>
        </p:txBody>
      </p:sp>
      <p:pic>
        <p:nvPicPr>
          <p:cNvPr id="6" name="Picture Placeholder 5" descr="The MN Youth in Transition Framework is shown with the Learning Expectations section highlighted in yellow.">
            <a:extLst>
              <a:ext uri="{FF2B5EF4-FFF2-40B4-BE49-F238E27FC236}">
                <a16:creationId xmlns:a16="http://schemas.microsoft.com/office/drawing/2014/main" id="{B5D1165D-E195-5B6D-80E8-E4AA4AFDB992}"/>
              </a:ext>
              <a:ext uri="{C183D7F6-B498-43B3-948B-1728B52AA6E4}">
                <adec:decorative xmlns:adec="http://schemas.microsoft.com/office/drawing/2017/decorative" val="0"/>
              </a:ext>
            </a:extLst>
          </p:cNvPr>
          <p:cNvPicPr>
            <a:picLocks noGrp="1" noChangeAspect="1"/>
          </p:cNvPicPr>
          <p:nvPr>
            <p:ph type="pic" sz="quarter" idx="12"/>
          </p:nvPr>
        </p:nvPicPr>
        <p:blipFill rotWithShape="1">
          <a:blip r:embed="rId3"/>
          <a:srcRect t="-3247" b="-2806"/>
          <a:stretch/>
        </p:blipFill>
        <p:spPr>
          <a:xfrm>
            <a:off x="8543529" y="2399488"/>
            <a:ext cx="3115072" cy="3146936"/>
          </a:xfrm>
          <a:prstGeom prst="rect">
            <a:avLst/>
          </a:prstGeom>
          <a:ln w="9525">
            <a:noFill/>
          </a:ln>
          <a:effectLst>
            <a:outerShdw blurRad="114300" dist="76200" dir="2700000" algn="tl" rotWithShape="0">
              <a:schemeClr val="tx1">
                <a:alpha val="40000"/>
              </a:schemeClr>
            </a:outerShdw>
          </a:effectLst>
        </p:spPr>
      </p:pic>
    </p:spTree>
    <p:extLst>
      <p:ext uri="{BB962C8B-B14F-4D97-AF65-F5344CB8AC3E}">
        <p14:creationId xmlns:p14="http://schemas.microsoft.com/office/powerpoint/2010/main" val="3168068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F0A1-EA97-364B-AA17-B3AC10F06359}"/>
              </a:ext>
            </a:extLst>
          </p:cNvPr>
          <p:cNvSpPr>
            <a:spLocks noGrp="1"/>
          </p:cNvSpPr>
          <p:nvPr>
            <p:ph type="title"/>
          </p:nvPr>
        </p:nvSpPr>
        <p:spPr/>
        <p:txBody>
          <a:bodyPr/>
          <a:lstStyle/>
          <a:p>
            <a:r>
              <a:rPr lang="en-US" dirty="0"/>
              <a:t>Key Element 3: Shared Practices</a:t>
            </a:r>
          </a:p>
        </p:txBody>
      </p:sp>
      <p:sp>
        <p:nvSpPr>
          <p:cNvPr id="3" name="Content Placeholder 2">
            <a:extLst>
              <a:ext uri="{FF2B5EF4-FFF2-40B4-BE49-F238E27FC236}">
                <a16:creationId xmlns:a16="http://schemas.microsoft.com/office/drawing/2014/main" id="{D0F5E0FD-6039-7845-A391-D43B56AA3F55}"/>
              </a:ext>
            </a:extLst>
          </p:cNvPr>
          <p:cNvSpPr>
            <a:spLocks noGrp="1"/>
          </p:cNvSpPr>
          <p:nvPr>
            <p:ph type="body" sz="quarter" idx="10"/>
          </p:nvPr>
        </p:nvSpPr>
        <p:spPr>
          <a:xfrm>
            <a:off x="616973" y="2422422"/>
            <a:ext cx="7739235" cy="3825978"/>
          </a:xfrm>
        </p:spPr>
        <p:txBody>
          <a:bodyPr/>
          <a:lstStyle/>
          <a:p>
            <a:pPr marL="0" indent="0">
              <a:buNone/>
              <a:defRPr/>
            </a:pPr>
            <a:r>
              <a:rPr lang="en-US" b="1" dirty="0"/>
              <a:t>Shared practices </a:t>
            </a:r>
            <a:r>
              <a:rPr lang="en-US" dirty="0"/>
              <a:t>are collective ways of working using the same practices, processes and tools. </a:t>
            </a:r>
            <a:r>
              <a:rPr lang="en-US" dirty="0">
                <a:solidFill>
                  <a:schemeClr val="bg2">
                    <a:lumMod val="25000"/>
                  </a:schemeClr>
                </a:solidFill>
              </a:rPr>
              <a:t>The goal is to have consistent, person-centered experiences for youth and families while optimizing the role of everyone on the youth’s transition planning team.</a:t>
            </a:r>
            <a:endParaRPr lang="en-US" b="0" dirty="0">
              <a:solidFill>
                <a:schemeClr val="accent1">
                  <a:lumMod val="50000"/>
                </a:schemeClr>
              </a:solidFill>
            </a:endParaRPr>
          </a:p>
          <a:p>
            <a:pPr marL="342900" indent="-342900">
              <a:lnSpc>
                <a:spcPts val="2400"/>
              </a:lnSpc>
              <a:spcBef>
                <a:spcPts val="1000"/>
              </a:spcBef>
              <a:buClr>
                <a:srgbClr val="002060"/>
              </a:buClr>
              <a:buFont typeface="+mj-lt"/>
              <a:buAutoNum type="arabicPeriod"/>
            </a:pPr>
            <a:r>
              <a:rPr lang="en-US" b="0" dirty="0">
                <a:solidFill>
                  <a:schemeClr val="accent1">
                    <a:lumMod val="50000"/>
                  </a:schemeClr>
                </a:solidFill>
              </a:rPr>
              <a:t>Person-centered practices</a:t>
            </a:r>
          </a:p>
          <a:p>
            <a:pPr marL="342900" indent="-342900">
              <a:lnSpc>
                <a:spcPts val="2400"/>
              </a:lnSpc>
              <a:spcBef>
                <a:spcPts val="1000"/>
              </a:spcBef>
              <a:buClr>
                <a:srgbClr val="002060"/>
              </a:buClr>
              <a:buFont typeface="+mj-lt"/>
              <a:buAutoNum type="arabicPeriod"/>
            </a:pPr>
            <a:r>
              <a:rPr lang="en-US" b="0" dirty="0">
                <a:solidFill>
                  <a:schemeClr val="accent1">
                    <a:lumMod val="50000"/>
                  </a:schemeClr>
                </a:solidFill>
              </a:rPr>
              <a:t>Collaborative partnerships</a:t>
            </a:r>
          </a:p>
          <a:p>
            <a:pPr marL="342900" indent="-342900">
              <a:lnSpc>
                <a:spcPts val="2400"/>
              </a:lnSpc>
              <a:spcBef>
                <a:spcPts val="1000"/>
              </a:spcBef>
              <a:buClr>
                <a:srgbClr val="002060"/>
              </a:buClr>
              <a:buFont typeface="+mj-lt"/>
              <a:buAutoNum type="arabicPeriod"/>
            </a:pPr>
            <a:r>
              <a:rPr lang="en-US" b="0" dirty="0">
                <a:solidFill>
                  <a:schemeClr val="accent1">
                    <a:lumMod val="50000"/>
                  </a:schemeClr>
                </a:solidFill>
              </a:rPr>
              <a:t>The youth-planning process</a:t>
            </a:r>
          </a:p>
        </p:txBody>
      </p:sp>
      <p:pic>
        <p:nvPicPr>
          <p:cNvPr id="6" name="Picture Placeholder 5" descr="The MN Youth in Transition Framework is shown with the Shared Practices section highlighted in yellow.">
            <a:extLst>
              <a:ext uri="{FF2B5EF4-FFF2-40B4-BE49-F238E27FC236}">
                <a16:creationId xmlns:a16="http://schemas.microsoft.com/office/drawing/2014/main" id="{B5D1165D-E195-5B6D-80E8-E4AA4AFDB992}"/>
              </a:ext>
              <a:ext uri="{C183D7F6-B498-43B3-948B-1728B52AA6E4}">
                <adec:decorative xmlns:adec="http://schemas.microsoft.com/office/drawing/2017/decorative" val="0"/>
              </a:ext>
            </a:extLst>
          </p:cNvPr>
          <p:cNvPicPr>
            <a:picLocks noGrp="1" noChangeAspect="1"/>
          </p:cNvPicPr>
          <p:nvPr>
            <p:ph type="pic" sz="quarter" idx="12"/>
          </p:nvPr>
        </p:nvPicPr>
        <p:blipFill rotWithShape="1">
          <a:blip r:embed="rId3"/>
          <a:srcRect t="-1972" b="-668"/>
          <a:stretch/>
        </p:blipFill>
        <p:spPr>
          <a:xfrm>
            <a:off x="8468015" y="2324099"/>
            <a:ext cx="3123467" cy="3091963"/>
          </a:xfrm>
          <a:prstGeom prst="rect">
            <a:avLst/>
          </a:prstGeom>
          <a:ln>
            <a:noFill/>
          </a:ln>
          <a:effectLst>
            <a:outerShdw blurRad="114300" dist="76200" dir="2700000" algn="tl" rotWithShape="0">
              <a:schemeClr val="tx1">
                <a:alpha val="40000"/>
              </a:schemeClr>
            </a:outerShdw>
          </a:effectLst>
        </p:spPr>
      </p:pic>
    </p:spTree>
    <p:extLst>
      <p:ext uri="{BB962C8B-B14F-4D97-AF65-F5344CB8AC3E}">
        <p14:creationId xmlns:p14="http://schemas.microsoft.com/office/powerpoint/2010/main" val="2579095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2E5B-4DBC-4383-B849-F6F4EF022321}"/>
              </a:ext>
            </a:extLst>
          </p:cNvPr>
          <p:cNvSpPr>
            <a:spLocks noGrp="1"/>
          </p:cNvSpPr>
          <p:nvPr>
            <p:ph type="title"/>
          </p:nvPr>
        </p:nvSpPr>
        <p:spPr/>
        <p:txBody>
          <a:bodyPr/>
          <a:lstStyle/>
          <a:p>
            <a:pPr algn="ctr"/>
            <a:r>
              <a:rPr lang="en-US" b="0" dirty="0"/>
              <a:t>All Transition Services Align to a </a:t>
            </a:r>
            <a:r>
              <a:rPr lang="en-US" dirty="0"/>
              <a:t>Pre-ETS Category </a:t>
            </a:r>
          </a:p>
        </p:txBody>
      </p:sp>
      <p:pic>
        <p:nvPicPr>
          <p:cNvPr id="8" name="Picture Placeholder 7" descr="Five column graph explaining each of the Pre-ETS.&#10;Job Exploration Counseling (in blue)&#10;Work-Based Learning Expectations (in purple)&#10;Postsecondary Education Counseling (in gray)&#10;Workplace Readiness Training (in yellow)&#10;Instruction in Self-Advocacy (in red)">
            <a:extLst>
              <a:ext uri="{FF2B5EF4-FFF2-40B4-BE49-F238E27FC236}">
                <a16:creationId xmlns:a16="http://schemas.microsoft.com/office/drawing/2014/main" id="{FE420A07-6EED-4A27-A82E-5650C89ECA7D}"/>
              </a:ext>
            </a:extLst>
          </p:cNvPr>
          <p:cNvPicPr>
            <a:picLocks noGrp="1" noChangeAspect="1"/>
          </p:cNvPicPr>
          <p:nvPr>
            <p:ph type="pic" sz="quarter" idx="12"/>
          </p:nvPr>
        </p:nvPicPr>
        <p:blipFill rotWithShape="1">
          <a:blip r:embed="rId3"/>
          <a:srcRect l="12922" t="29086" r="64192" b="9042"/>
          <a:stretch/>
        </p:blipFill>
        <p:spPr>
          <a:xfrm>
            <a:off x="763165" y="2379784"/>
            <a:ext cx="5288245" cy="4021016"/>
          </a:xfrm>
          <a:prstGeom prst="rect">
            <a:avLst/>
          </a:prstGeom>
        </p:spPr>
      </p:pic>
      <p:sp>
        <p:nvSpPr>
          <p:cNvPr id="3" name="Content Placeholder 2">
            <a:extLst>
              <a:ext uri="{FF2B5EF4-FFF2-40B4-BE49-F238E27FC236}">
                <a16:creationId xmlns:a16="http://schemas.microsoft.com/office/drawing/2014/main" id="{F77C6770-1EE5-414D-9D4A-8982F873956C}"/>
              </a:ext>
            </a:extLst>
          </p:cNvPr>
          <p:cNvSpPr>
            <a:spLocks noGrp="1"/>
          </p:cNvSpPr>
          <p:nvPr>
            <p:ph type="body" sz="quarter" idx="13"/>
          </p:nvPr>
        </p:nvSpPr>
        <p:spPr>
          <a:xfrm>
            <a:off x="6308725" y="2400300"/>
            <a:ext cx="5283200" cy="482600"/>
          </a:xfrm>
        </p:spPr>
        <p:txBody>
          <a:bodyPr>
            <a:normAutofit/>
          </a:bodyPr>
          <a:lstStyle/>
          <a:p>
            <a:pPr marL="0" indent="0" algn="ctr">
              <a:buNone/>
            </a:pPr>
            <a:r>
              <a:rPr lang="en-US" dirty="0">
                <a:hlinkClick r:id="rId4"/>
              </a:rPr>
              <a:t>Click here for this desk aid</a:t>
            </a:r>
            <a:endParaRPr lang="en-US" dirty="0"/>
          </a:p>
        </p:txBody>
      </p:sp>
      <p:pic>
        <p:nvPicPr>
          <p:cNvPr id="9" name="Picture Placeholder 8" descr="Circular diagram showing the five Pre-ETS areas: Self-Advocacy, Job Exploration, Work-Based Learning, Post-Secondary Education, Workplace Readiness">
            <a:extLst>
              <a:ext uri="{FF2B5EF4-FFF2-40B4-BE49-F238E27FC236}">
                <a16:creationId xmlns:a16="http://schemas.microsoft.com/office/drawing/2014/main" id="{6F9550E2-6BB1-41E9-B4AB-ADB7CAE27CF9}"/>
              </a:ext>
            </a:extLst>
          </p:cNvPr>
          <p:cNvPicPr>
            <a:picLocks noGrp="1" noChangeAspect="1"/>
          </p:cNvPicPr>
          <p:nvPr>
            <p:ph type="pic" sz="quarter" idx="14"/>
          </p:nvPr>
        </p:nvPicPr>
        <p:blipFill rotWithShape="1">
          <a:blip r:embed="rId5"/>
          <a:srcRect l="-1323" t="-4034" b="-2175"/>
          <a:stretch/>
        </p:blipFill>
        <p:spPr>
          <a:xfrm>
            <a:off x="7132319" y="3117752"/>
            <a:ext cx="3837891" cy="3086100"/>
          </a:xfrm>
          <a:prstGeom prst="rect">
            <a:avLst/>
          </a:prstGeom>
        </p:spPr>
      </p:pic>
    </p:spTree>
    <p:extLst>
      <p:ext uri="{BB962C8B-B14F-4D97-AF65-F5344CB8AC3E}">
        <p14:creationId xmlns:p14="http://schemas.microsoft.com/office/powerpoint/2010/main" val="3056123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F0A1-EA97-364B-AA17-B3AC10F06359}"/>
              </a:ext>
            </a:extLst>
          </p:cNvPr>
          <p:cNvSpPr>
            <a:spLocks noGrp="1"/>
          </p:cNvSpPr>
          <p:nvPr>
            <p:ph type="title"/>
          </p:nvPr>
        </p:nvSpPr>
        <p:spPr>
          <a:xfrm>
            <a:off x="612489" y="1170638"/>
            <a:ext cx="5619499" cy="1153461"/>
          </a:xfrm>
        </p:spPr>
        <p:txBody>
          <a:bodyPr/>
          <a:lstStyle/>
          <a:p>
            <a:r>
              <a:rPr lang="en-US" dirty="0"/>
              <a:t>Youth in Transition Toolkit</a:t>
            </a:r>
          </a:p>
        </p:txBody>
      </p:sp>
      <p:sp>
        <p:nvSpPr>
          <p:cNvPr id="3" name="Content Placeholder 2">
            <a:extLst>
              <a:ext uri="{FF2B5EF4-FFF2-40B4-BE49-F238E27FC236}">
                <a16:creationId xmlns:a16="http://schemas.microsoft.com/office/drawing/2014/main" id="{91C278CA-8539-D465-2F47-2CAB12736967}"/>
              </a:ext>
            </a:extLst>
          </p:cNvPr>
          <p:cNvSpPr>
            <a:spLocks noGrp="1"/>
          </p:cNvSpPr>
          <p:nvPr>
            <p:ph type="body" sz="quarter" idx="10"/>
          </p:nvPr>
        </p:nvSpPr>
        <p:spPr>
          <a:xfrm>
            <a:off x="616974" y="2422422"/>
            <a:ext cx="7246866" cy="3825978"/>
          </a:xfrm>
        </p:spPr>
        <p:txBody>
          <a:bodyPr/>
          <a:lstStyle/>
          <a:p>
            <a:pPr marL="0" indent="0">
              <a:lnSpc>
                <a:spcPts val="2400"/>
              </a:lnSpc>
              <a:spcBef>
                <a:spcPts val="800"/>
              </a:spcBef>
              <a:buNone/>
            </a:pPr>
            <a:r>
              <a:rPr lang="en-US" b="0" dirty="0">
                <a:solidFill>
                  <a:srgbClr val="002060"/>
                </a:solidFill>
              </a:rPr>
              <a:t>To support professionals in implementing </a:t>
            </a:r>
            <a:r>
              <a:rPr lang="en-US" dirty="0">
                <a:solidFill>
                  <a:srgbClr val="002060"/>
                </a:solidFill>
              </a:rPr>
              <a:t>Minnesota’s Youth in Transition Framework</a:t>
            </a:r>
            <a:r>
              <a:rPr lang="en-US" b="0" dirty="0">
                <a:solidFill>
                  <a:srgbClr val="002060"/>
                </a:solidFill>
              </a:rPr>
              <a:t>, a </a:t>
            </a:r>
            <a:r>
              <a:rPr lang="en-US" dirty="0">
                <a:solidFill>
                  <a:srgbClr val="002060"/>
                </a:solidFill>
              </a:rPr>
              <a:t>comprehensive toolkit </a:t>
            </a:r>
            <a:r>
              <a:rPr lang="en-US" b="0" dirty="0">
                <a:solidFill>
                  <a:srgbClr val="002060"/>
                </a:solidFill>
              </a:rPr>
              <a:t>is available online.</a:t>
            </a:r>
            <a:r>
              <a:rPr lang="en-US" dirty="0">
                <a:solidFill>
                  <a:srgbClr val="002060"/>
                </a:solidFill>
              </a:rPr>
              <a:t> </a:t>
            </a:r>
            <a:r>
              <a:rPr lang="en-US" b="0" dirty="0">
                <a:solidFill>
                  <a:srgbClr val="002060"/>
                </a:solidFill>
              </a:rPr>
              <a:t>The Youth in Transition Toolkit provides statewide access to up-to-date resources and tools to help professionals implement the Framework. </a:t>
            </a:r>
          </a:p>
          <a:p>
            <a:pPr marL="0" indent="0">
              <a:lnSpc>
                <a:spcPts val="2400"/>
              </a:lnSpc>
              <a:spcBef>
                <a:spcPts val="800"/>
              </a:spcBef>
              <a:buNone/>
            </a:pPr>
            <a:endParaRPr lang="en-US" b="0" dirty="0">
              <a:solidFill>
                <a:schemeClr val="accent1">
                  <a:lumMod val="50000"/>
                </a:schemeClr>
              </a:solidFill>
            </a:endParaRPr>
          </a:p>
          <a:p>
            <a:pPr marL="0" indent="0">
              <a:lnSpc>
                <a:spcPts val="2400"/>
              </a:lnSpc>
              <a:spcBef>
                <a:spcPts val="800"/>
              </a:spcBef>
              <a:buNone/>
            </a:pPr>
            <a:r>
              <a:rPr lang="en-US" b="0" dirty="0">
                <a:solidFill>
                  <a:schemeClr val="accent1">
                    <a:lumMod val="50000"/>
                  </a:schemeClr>
                </a:solidFill>
              </a:rPr>
              <a:t>Check it out at </a:t>
            </a:r>
            <a:r>
              <a:rPr lang="en-US" dirty="0">
                <a:solidFill>
                  <a:srgbClr val="0000CC"/>
                </a:solidFill>
                <a:hlinkClick r:id="rId3">
                  <a:extLst>
                    <a:ext uri="{A12FA001-AC4F-418D-AE19-62706E023703}">
                      <ahyp:hlinkClr xmlns:ahyp="http://schemas.microsoft.com/office/drawing/2018/hyperlinkcolor" val="tx"/>
                    </a:ext>
                  </a:extLst>
                </a:hlinkClick>
              </a:rPr>
              <a:t>disabilityhubmn.org/YIT-toolkit</a:t>
            </a:r>
            <a:endParaRPr lang="en-US" dirty="0">
              <a:solidFill>
                <a:srgbClr val="0000CC"/>
              </a:solidFill>
            </a:endParaRPr>
          </a:p>
        </p:txBody>
      </p:sp>
      <p:pic>
        <p:nvPicPr>
          <p:cNvPr id="6" name="Picture Placeholder 5" descr="The landing page for the Youth in Transition Toolkit page on the Disability Hub.">
            <a:extLst>
              <a:ext uri="{FF2B5EF4-FFF2-40B4-BE49-F238E27FC236}">
                <a16:creationId xmlns:a16="http://schemas.microsoft.com/office/drawing/2014/main" id="{5907960A-A012-848E-60DF-581D8A674970}"/>
              </a:ext>
            </a:extLst>
          </p:cNvPr>
          <p:cNvPicPr>
            <a:picLocks noGrp="1" noChangeAspect="1"/>
          </p:cNvPicPr>
          <p:nvPr>
            <p:ph type="pic" sz="quarter" idx="12"/>
          </p:nvPr>
        </p:nvPicPr>
        <p:blipFill rotWithShape="1">
          <a:blip r:embed="rId4"/>
          <a:srcRect t="139" b="139"/>
          <a:stretch/>
        </p:blipFill>
        <p:spPr>
          <a:xfrm>
            <a:off x="8159262" y="1391920"/>
            <a:ext cx="3432663" cy="4930965"/>
          </a:xfrm>
          <a:prstGeom prst="rect">
            <a:avLst/>
          </a:prstGeom>
          <a:ln>
            <a:solidFill>
              <a:schemeClr val="bg1">
                <a:lumMod val="75000"/>
              </a:schemeClr>
            </a:solidFill>
          </a:ln>
          <a:effectLst>
            <a:outerShdw blurRad="114300" dist="76200" dir="2700000" algn="tr" rotWithShape="0">
              <a:prstClr val="black">
                <a:alpha val="40000"/>
              </a:prstClr>
            </a:outerShdw>
          </a:effectLst>
        </p:spPr>
      </p:pic>
    </p:spTree>
    <p:extLst>
      <p:ext uri="{BB962C8B-B14F-4D97-AF65-F5344CB8AC3E}">
        <p14:creationId xmlns:p14="http://schemas.microsoft.com/office/powerpoint/2010/main" val="1500849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CE2F43-3D59-E6FD-6498-0908CA8FB30F}"/>
              </a:ext>
            </a:extLst>
          </p:cNvPr>
          <p:cNvSpPr>
            <a:spLocks noGrp="1"/>
          </p:cNvSpPr>
          <p:nvPr>
            <p:ph type="title"/>
          </p:nvPr>
        </p:nvSpPr>
        <p:spPr/>
        <p:txBody>
          <a:bodyPr/>
          <a:lstStyle/>
          <a:p>
            <a:r>
              <a:rPr lang="en-US" dirty="0"/>
              <a:t>Disability Hub</a:t>
            </a:r>
          </a:p>
        </p:txBody>
      </p:sp>
      <p:sp>
        <p:nvSpPr>
          <p:cNvPr id="4" name="Content Placeholder 3"/>
          <p:cNvSpPr>
            <a:spLocks noGrp="1"/>
          </p:cNvSpPr>
          <p:nvPr>
            <p:ph type="body" sz="quarter" idx="10"/>
          </p:nvPr>
        </p:nvSpPr>
        <p:spPr/>
        <p:txBody>
          <a:bodyPr>
            <a:noAutofit/>
          </a:bodyPr>
          <a:lstStyle/>
          <a:p>
            <a:r>
              <a:rPr lang="en-US" dirty="0">
                <a:solidFill>
                  <a:srgbClr val="0000CC"/>
                </a:solidFill>
                <a:hlinkClick r:id="rId3">
                  <a:extLst>
                    <a:ext uri="{A12FA001-AC4F-418D-AE19-62706E023703}">
                      <ahyp:hlinkClr xmlns:ahyp="http://schemas.microsoft.com/office/drawing/2018/hyperlinkcolor" val="tx"/>
                    </a:ext>
                  </a:extLst>
                </a:hlinkClick>
              </a:rPr>
              <a:t>Disability Hub website</a:t>
            </a:r>
            <a:endParaRPr lang="en-US" dirty="0">
              <a:solidFill>
                <a:srgbClr val="0000CC"/>
              </a:solidFill>
              <a:hlinkClick r:id="rId4">
                <a:extLst>
                  <a:ext uri="{A12FA001-AC4F-418D-AE19-62706E023703}">
                    <ahyp:hlinkClr xmlns:ahyp="http://schemas.microsoft.com/office/drawing/2018/hyperlinkcolor" val="tx"/>
                  </a:ext>
                </a:extLst>
              </a:hlinkClick>
            </a:endParaRPr>
          </a:p>
          <a:p>
            <a:r>
              <a:rPr lang="en-US" dirty="0">
                <a:solidFill>
                  <a:srgbClr val="0000CC"/>
                </a:solidFill>
                <a:hlinkClick r:id="rId4">
                  <a:extLst>
                    <a:ext uri="{A12FA001-AC4F-418D-AE19-62706E023703}">
                      <ahyp:hlinkClr xmlns:ahyp="http://schemas.microsoft.com/office/drawing/2018/hyperlinkcolor" val="tx"/>
                    </a:ext>
                  </a:extLst>
                </a:hlinkClick>
              </a:rPr>
              <a:t>Informed Choice: </a:t>
            </a:r>
            <a:r>
              <a:rPr lang="en-US" dirty="0"/>
              <a:t> Understand the informed choice standard and how you can help people with disabilities lead inclusive lives</a:t>
            </a:r>
          </a:p>
          <a:p>
            <a:r>
              <a:rPr lang="en-US" dirty="0">
                <a:hlinkClick r:id="rId5"/>
              </a:rPr>
              <a:t>Benefits Planning:</a:t>
            </a:r>
            <a:r>
              <a:rPr lang="en-US" dirty="0"/>
              <a:t> Learn how benefits support work, and find tools to help you address concerns so people can get ahead through work</a:t>
            </a:r>
          </a:p>
          <a:p>
            <a:r>
              <a:rPr lang="en-US" dirty="0">
                <a:hlinkClick r:id="rId6"/>
              </a:rPr>
              <a:t>Work:</a:t>
            </a:r>
            <a:r>
              <a:rPr lang="en-US" dirty="0"/>
              <a:t> Consider steps you can take to introduce the idea of work and to engage people in rewarding employment</a:t>
            </a:r>
          </a:p>
          <a:p>
            <a:r>
              <a:rPr lang="en-US" dirty="0">
                <a:hlinkClick r:id="rId7"/>
              </a:rPr>
              <a:t>Housing: </a:t>
            </a:r>
            <a:r>
              <a:rPr lang="en-US" dirty="0"/>
              <a:t>Find out how to support and empower people to explore housing options and reach their housing goals</a:t>
            </a:r>
          </a:p>
        </p:txBody>
      </p:sp>
    </p:spTree>
    <p:extLst>
      <p:ext uri="{BB962C8B-B14F-4D97-AF65-F5344CB8AC3E}">
        <p14:creationId xmlns:p14="http://schemas.microsoft.com/office/powerpoint/2010/main" val="692159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942C4-748A-88A6-70AD-7F6801A03E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904FD4-F00C-71F4-FF08-B638EB6793A9}"/>
              </a:ext>
            </a:extLst>
          </p:cNvPr>
          <p:cNvSpPr>
            <a:spLocks noGrp="1"/>
          </p:cNvSpPr>
          <p:nvPr>
            <p:ph type="title"/>
          </p:nvPr>
        </p:nvSpPr>
        <p:spPr/>
        <p:txBody>
          <a:bodyPr/>
          <a:lstStyle/>
          <a:p>
            <a:r>
              <a:rPr lang="en-US" dirty="0"/>
              <a:t>Disability Hub, cont.</a:t>
            </a:r>
          </a:p>
        </p:txBody>
      </p:sp>
      <p:sp>
        <p:nvSpPr>
          <p:cNvPr id="4" name="Content Placeholder 3">
            <a:extLst>
              <a:ext uri="{FF2B5EF4-FFF2-40B4-BE49-F238E27FC236}">
                <a16:creationId xmlns:a16="http://schemas.microsoft.com/office/drawing/2014/main" id="{865F580B-3B51-FB31-EED8-91F6247692A8}"/>
              </a:ext>
            </a:extLst>
          </p:cNvPr>
          <p:cNvSpPr>
            <a:spLocks noGrp="1"/>
          </p:cNvSpPr>
          <p:nvPr>
            <p:ph type="body" sz="quarter" idx="10"/>
          </p:nvPr>
        </p:nvSpPr>
        <p:spPr>
          <a:xfrm>
            <a:off x="612488" y="2421566"/>
            <a:ext cx="10978994" cy="3826834"/>
          </a:xfrm>
        </p:spPr>
        <p:txBody>
          <a:bodyPr>
            <a:noAutofit/>
          </a:bodyPr>
          <a:lstStyle/>
          <a:p>
            <a:r>
              <a:rPr lang="en-US" dirty="0">
                <a:hlinkClick r:id="rId3"/>
              </a:rPr>
              <a:t>Youth in Transition:</a:t>
            </a:r>
            <a:r>
              <a:rPr lang="en-US" dirty="0"/>
              <a:t> Find tools and resources to implement the youth in transition framework with the youth you support</a:t>
            </a:r>
          </a:p>
          <a:p>
            <a:r>
              <a:rPr lang="en-US" dirty="0">
                <a:hlinkClick r:id="rId4"/>
              </a:rPr>
              <a:t>Hands-On Tools</a:t>
            </a:r>
            <a:r>
              <a:rPr lang="en-US" dirty="0"/>
              <a:t>: </a:t>
            </a:r>
            <a:r>
              <a:rPr lang="en-US" b="0" i="0" dirty="0">
                <a:effectLst/>
                <a:highlight>
                  <a:srgbClr val="FFFFFF"/>
                </a:highlight>
              </a:rPr>
              <a:t>These tools can help inform the person's positive summary and be included in their employment portfolio</a:t>
            </a:r>
            <a:endParaRPr lang="en-US" dirty="0"/>
          </a:p>
        </p:txBody>
      </p:sp>
    </p:spTree>
    <p:extLst>
      <p:ext uri="{BB962C8B-B14F-4D97-AF65-F5344CB8AC3E}">
        <p14:creationId xmlns:p14="http://schemas.microsoft.com/office/powerpoint/2010/main" val="604033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F0A1-EA97-364B-AA17-B3AC10F06359}"/>
              </a:ext>
            </a:extLst>
          </p:cNvPr>
          <p:cNvSpPr>
            <a:spLocks noGrp="1"/>
          </p:cNvSpPr>
          <p:nvPr>
            <p:ph type="title"/>
          </p:nvPr>
        </p:nvSpPr>
        <p:spPr>
          <a:xfrm>
            <a:off x="612489" y="1170638"/>
            <a:ext cx="7431760" cy="1153461"/>
          </a:xfrm>
        </p:spPr>
        <p:txBody>
          <a:bodyPr/>
          <a:lstStyle/>
          <a:p>
            <a:r>
              <a:rPr lang="en-US" dirty="0"/>
              <a:t>Youth in Transition Toolkit structure</a:t>
            </a:r>
          </a:p>
        </p:txBody>
      </p:sp>
      <p:sp>
        <p:nvSpPr>
          <p:cNvPr id="3" name="Content Placeholder 2">
            <a:extLst>
              <a:ext uri="{FF2B5EF4-FFF2-40B4-BE49-F238E27FC236}">
                <a16:creationId xmlns:a16="http://schemas.microsoft.com/office/drawing/2014/main" id="{D0F5E0FD-6039-7845-A391-D43B56AA3F55}"/>
              </a:ext>
            </a:extLst>
          </p:cNvPr>
          <p:cNvSpPr>
            <a:spLocks noGrp="1"/>
          </p:cNvSpPr>
          <p:nvPr>
            <p:ph type="body" sz="quarter" idx="10"/>
          </p:nvPr>
        </p:nvSpPr>
        <p:spPr>
          <a:xfrm>
            <a:off x="657065" y="2324099"/>
            <a:ext cx="10978994" cy="3903034"/>
          </a:xfrm>
        </p:spPr>
        <p:txBody>
          <a:bodyPr/>
          <a:lstStyle/>
          <a:p>
            <a:pPr marL="0" indent="0">
              <a:lnSpc>
                <a:spcPts val="2400"/>
              </a:lnSpc>
              <a:spcBef>
                <a:spcPts val="800"/>
              </a:spcBef>
              <a:buNone/>
            </a:pPr>
            <a:r>
              <a:rPr lang="en-US" dirty="0">
                <a:solidFill>
                  <a:srgbClr val="002060"/>
                </a:solidFill>
              </a:rPr>
              <a:t>The toolkit is organized into four sections:</a:t>
            </a:r>
          </a:p>
          <a:p>
            <a:pPr marL="463550" lvl="1" indent="-234950">
              <a:lnSpc>
                <a:spcPts val="2400"/>
              </a:lnSpc>
              <a:spcBef>
                <a:spcPts val="800"/>
              </a:spcBef>
              <a:buClr>
                <a:srgbClr val="002060"/>
              </a:buClr>
              <a:buSzPct val="120000"/>
              <a:buFont typeface="+mj-lt"/>
              <a:buAutoNum type="arabicPeriod"/>
            </a:pPr>
            <a:r>
              <a:rPr lang="en-US" b="0" dirty="0">
                <a:solidFill>
                  <a:srgbClr val="002060"/>
                </a:solidFill>
              </a:rPr>
              <a:t> Minnesota’s Youth in Transition Framework</a:t>
            </a:r>
          </a:p>
          <a:p>
            <a:pPr marL="463550" lvl="1" indent="-234950">
              <a:lnSpc>
                <a:spcPts val="2400"/>
              </a:lnSpc>
              <a:spcBef>
                <a:spcPts val="800"/>
              </a:spcBef>
              <a:buClr>
                <a:srgbClr val="002060"/>
              </a:buClr>
              <a:buSzPct val="120000"/>
              <a:buFont typeface="+mj-lt"/>
              <a:buAutoNum type="arabicPeriod"/>
            </a:pPr>
            <a:r>
              <a:rPr lang="en-US" b="0" dirty="0">
                <a:solidFill>
                  <a:srgbClr val="002060"/>
                </a:solidFill>
              </a:rPr>
              <a:t> Educate yourself</a:t>
            </a:r>
          </a:p>
          <a:p>
            <a:pPr marL="463550" lvl="1" indent="-234950">
              <a:lnSpc>
                <a:spcPts val="2400"/>
              </a:lnSpc>
              <a:spcBef>
                <a:spcPts val="800"/>
              </a:spcBef>
              <a:buClr>
                <a:srgbClr val="002060"/>
              </a:buClr>
              <a:buSzPct val="120000"/>
              <a:buFont typeface="+mj-lt"/>
              <a:buAutoNum type="arabicPeriod"/>
            </a:pPr>
            <a:r>
              <a:rPr lang="en-US" b="0" dirty="0">
                <a:solidFill>
                  <a:srgbClr val="002060"/>
                </a:solidFill>
              </a:rPr>
              <a:t> Engage families</a:t>
            </a:r>
          </a:p>
          <a:p>
            <a:pPr marL="463550" lvl="1" indent="-234950">
              <a:lnSpc>
                <a:spcPts val="2400"/>
              </a:lnSpc>
              <a:spcBef>
                <a:spcPts val="800"/>
              </a:spcBef>
              <a:buClr>
                <a:srgbClr val="002060"/>
              </a:buClr>
              <a:buSzPct val="120000"/>
              <a:buFont typeface="+mj-lt"/>
              <a:buAutoNum type="arabicPeriod"/>
            </a:pPr>
            <a:r>
              <a:rPr lang="en-US" b="0" dirty="0">
                <a:solidFill>
                  <a:srgbClr val="002060"/>
                </a:solidFill>
              </a:rPr>
              <a:t> Support youth</a:t>
            </a:r>
          </a:p>
        </p:txBody>
      </p:sp>
      <p:pic>
        <p:nvPicPr>
          <p:cNvPr id="13" name="Picture 12" descr="The landing page for the Youth in Transition  Toolkit on the Disability Hub.">
            <a:extLst>
              <a:ext uri="{FF2B5EF4-FFF2-40B4-BE49-F238E27FC236}">
                <a16:creationId xmlns:a16="http://schemas.microsoft.com/office/drawing/2014/main" id="{A758D473-8369-691B-2BE1-F41C573A24AA}"/>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8189886" y="1520874"/>
            <a:ext cx="3490749" cy="4478096"/>
          </a:xfrm>
          <a:prstGeom prst="rect">
            <a:avLst/>
          </a:prstGeom>
          <a:ln>
            <a:solidFill>
              <a:schemeClr val="bg1">
                <a:lumMod val="75000"/>
              </a:schemeClr>
            </a:solidFill>
          </a:ln>
          <a:effectLst>
            <a:outerShdw blurRad="114300" dist="76200" dir="2700000" algn="tl" rotWithShape="0">
              <a:prstClr val="black">
                <a:alpha val="40000"/>
              </a:prstClr>
            </a:outerShdw>
          </a:effectLst>
        </p:spPr>
      </p:pic>
      <p:grpSp>
        <p:nvGrpSpPr>
          <p:cNvPr id="12" name="Group 11" descr="Yellow box and arrow highlighting the Minnesota's Youth in Transition Framework section on the landing page for the Youth in Transition Toolkit.">
            <a:extLst>
              <a:ext uri="{FF2B5EF4-FFF2-40B4-BE49-F238E27FC236}">
                <a16:creationId xmlns:a16="http://schemas.microsoft.com/office/drawing/2014/main" id="{A1883E92-8744-0016-1C35-E580970EC1B8}"/>
              </a:ext>
              <a:ext uri="{C183D7F6-B498-43B3-948B-1728B52AA6E4}">
                <adec:decorative xmlns:adec="http://schemas.microsoft.com/office/drawing/2017/decorative" val="0"/>
              </a:ext>
            </a:extLst>
          </p:cNvPr>
          <p:cNvGrpSpPr/>
          <p:nvPr/>
        </p:nvGrpSpPr>
        <p:grpSpPr>
          <a:xfrm>
            <a:off x="8304860" y="3652166"/>
            <a:ext cx="968734" cy="1319886"/>
            <a:chOff x="10124685" y="3514725"/>
            <a:chExt cx="1380744" cy="1869058"/>
          </a:xfrm>
        </p:grpSpPr>
        <p:sp>
          <p:nvSpPr>
            <p:cNvPr id="18" name="Rectangle 17">
              <a:extLst>
                <a:ext uri="{FF2B5EF4-FFF2-40B4-BE49-F238E27FC236}">
                  <a16:creationId xmlns:a16="http://schemas.microsoft.com/office/drawing/2014/main" id="{4FE4E844-D15F-BBBD-3B9D-C01BDE6C2B41}"/>
                </a:ext>
              </a:extLst>
            </p:cNvPr>
            <p:cNvSpPr/>
            <p:nvPr/>
          </p:nvSpPr>
          <p:spPr>
            <a:xfrm>
              <a:off x="10124685" y="4048759"/>
              <a:ext cx="1380744" cy="1335024"/>
            </a:xfrm>
            <a:prstGeom prst="rect">
              <a:avLst/>
            </a:prstGeom>
            <a:noFill/>
            <a:ln w="63500">
              <a:solidFill>
                <a:srgbClr val="FFC845"/>
              </a:solidFill>
              <a:miter lim="800000"/>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C1763DB4-CF50-8EEB-FC4F-0F8005C89C01}"/>
                </a:ext>
              </a:extLst>
            </p:cNvPr>
            <p:cNvCxnSpPr>
              <a:cxnSpLocks/>
            </p:cNvCxnSpPr>
            <p:nvPr/>
          </p:nvCxnSpPr>
          <p:spPr>
            <a:xfrm rot="5400000">
              <a:off x="10551162" y="3778620"/>
              <a:ext cx="527790" cy="0"/>
            </a:xfrm>
            <a:prstGeom prst="straightConnector1">
              <a:avLst/>
            </a:prstGeom>
            <a:ln w="73025" cap="rnd">
              <a:solidFill>
                <a:srgbClr val="FFC845"/>
              </a:solidFill>
              <a:bevel/>
              <a:tailEnd type="arrow" w="med" len="sm"/>
            </a:ln>
            <a:effectLst>
              <a:outerShdw blurRad="114300" sx="105000" sy="105000" algn="ctr" rotWithShape="0">
                <a:schemeClr val="tx1">
                  <a:alpha val="68000"/>
                </a:schemeClr>
              </a:outerShdw>
            </a:effectLst>
          </p:spPr>
          <p:style>
            <a:lnRef idx="1">
              <a:schemeClr val="accent1"/>
            </a:lnRef>
            <a:fillRef idx="0">
              <a:schemeClr val="accent1"/>
            </a:fillRef>
            <a:effectRef idx="0">
              <a:schemeClr val="accent1"/>
            </a:effectRef>
            <a:fontRef idx="minor">
              <a:schemeClr val="tx1"/>
            </a:fontRef>
          </p:style>
        </p:cxnSp>
      </p:grpSp>
      <p:grpSp>
        <p:nvGrpSpPr>
          <p:cNvPr id="5" name="Group 4" descr="Yellow box and arrow highlighting the Educate Yourself section on the landing page for the Youth in Transition Toolkit.">
            <a:extLst>
              <a:ext uri="{FF2B5EF4-FFF2-40B4-BE49-F238E27FC236}">
                <a16:creationId xmlns:a16="http://schemas.microsoft.com/office/drawing/2014/main" id="{1F54218F-0AA1-E0A3-339D-AE16E8063108}"/>
              </a:ext>
              <a:ext uri="{C183D7F6-B498-43B3-948B-1728B52AA6E4}">
                <adec:decorative xmlns:adec="http://schemas.microsoft.com/office/drawing/2017/decorative" val="0"/>
              </a:ext>
            </a:extLst>
          </p:cNvPr>
          <p:cNvGrpSpPr/>
          <p:nvPr/>
        </p:nvGrpSpPr>
        <p:grpSpPr>
          <a:xfrm>
            <a:off x="9407770" y="3652166"/>
            <a:ext cx="957414" cy="1319885"/>
            <a:chOff x="10124685" y="3514725"/>
            <a:chExt cx="1380744" cy="1869058"/>
          </a:xfrm>
        </p:grpSpPr>
        <p:sp>
          <p:nvSpPr>
            <p:cNvPr id="16" name="Rectangle 15">
              <a:extLst>
                <a:ext uri="{FF2B5EF4-FFF2-40B4-BE49-F238E27FC236}">
                  <a16:creationId xmlns:a16="http://schemas.microsoft.com/office/drawing/2014/main" id="{90540C79-1D1B-7D7C-4DB8-4150934CC7F1}"/>
                </a:ext>
              </a:extLst>
            </p:cNvPr>
            <p:cNvSpPr/>
            <p:nvPr/>
          </p:nvSpPr>
          <p:spPr>
            <a:xfrm>
              <a:off x="10124685" y="4048759"/>
              <a:ext cx="1380744" cy="1335024"/>
            </a:xfrm>
            <a:prstGeom prst="rect">
              <a:avLst/>
            </a:prstGeom>
            <a:noFill/>
            <a:ln w="63500">
              <a:solidFill>
                <a:srgbClr val="FFC845"/>
              </a:solidFill>
              <a:miter lim="800000"/>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3A34DE57-38D2-01FD-6FB6-F0989306BBA0}"/>
                </a:ext>
              </a:extLst>
            </p:cNvPr>
            <p:cNvCxnSpPr>
              <a:cxnSpLocks/>
            </p:cNvCxnSpPr>
            <p:nvPr/>
          </p:nvCxnSpPr>
          <p:spPr>
            <a:xfrm rot="5400000">
              <a:off x="10551162" y="3778620"/>
              <a:ext cx="527790" cy="0"/>
            </a:xfrm>
            <a:prstGeom prst="straightConnector1">
              <a:avLst/>
            </a:prstGeom>
            <a:ln w="73025" cap="rnd">
              <a:solidFill>
                <a:srgbClr val="FFC845"/>
              </a:solidFill>
              <a:bevel/>
              <a:tailEnd type="arrow" w="med" len="sm"/>
            </a:ln>
            <a:effectLst>
              <a:outerShdw blurRad="114300" sx="105000" sy="105000" algn="ctr" rotWithShape="0">
                <a:schemeClr val="tx1">
                  <a:alpha val="68000"/>
                </a:schemeClr>
              </a:outerShdw>
            </a:effectLst>
          </p:spPr>
          <p:style>
            <a:lnRef idx="1">
              <a:schemeClr val="accent1"/>
            </a:lnRef>
            <a:fillRef idx="0">
              <a:schemeClr val="accent1"/>
            </a:fillRef>
            <a:effectRef idx="0">
              <a:schemeClr val="accent1"/>
            </a:effectRef>
            <a:fontRef idx="minor">
              <a:schemeClr val="tx1"/>
            </a:fontRef>
          </p:style>
        </p:cxnSp>
      </p:grpSp>
      <p:grpSp>
        <p:nvGrpSpPr>
          <p:cNvPr id="8" name="Group 7" descr="Yellow box and arrow highlighting the Engage Families section on the landing page for the Youth in Transition Toolkit.">
            <a:extLst>
              <a:ext uri="{FF2B5EF4-FFF2-40B4-BE49-F238E27FC236}">
                <a16:creationId xmlns:a16="http://schemas.microsoft.com/office/drawing/2014/main" id="{62DCEE3D-613C-91BF-4546-3CD4ABF6017C}"/>
              </a:ext>
              <a:ext uri="{C183D7F6-B498-43B3-948B-1728B52AA6E4}">
                <adec:decorative xmlns:adec="http://schemas.microsoft.com/office/drawing/2017/decorative" val="0"/>
              </a:ext>
            </a:extLst>
          </p:cNvPr>
          <p:cNvGrpSpPr/>
          <p:nvPr/>
        </p:nvGrpSpPr>
        <p:grpSpPr>
          <a:xfrm>
            <a:off x="10485741" y="3652165"/>
            <a:ext cx="976689" cy="1319885"/>
            <a:chOff x="10124685" y="3514725"/>
            <a:chExt cx="1380744" cy="1869058"/>
          </a:xfrm>
        </p:grpSpPr>
        <p:sp>
          <p:nvSpPr>
            <p:cNvPr id="10" name="Rectangle 9">
              <a:extLst>
                <a:ext uri="{FF2B5EF4-FFF2-40B4-BE49-F238E27FC236}">
                  <a16:creationId xmlns:a16="http://schemas.microsoft.com/office/drawing/2014/main" id="{5A6E518A-6A6C-DAC4-A394-5BF72BE8CDB6}"/>
                </a:ext>
              </a:extLst>
            </p:cNvPr>
            <p:cNvSpPr/>
            <p:nvPr/>
          </p:nvSpPr>
          <p:spPr>
            <a:xfrm>
              <a:off x="10124685" y="4048759"/>
              <a:ext cx="1380744" cy="1335024"/>
            </a:xfrm>
            <a:prstGeom prst="rect">
              <a:avLst/>
            </a:prstGeom>
            <a:noFill/>
            <a:ln w="63500">
              <a:solidFill>
                <a:srgbClr val="FFC845"/>
              </a:solidFill>
              <a:miter lim="800000"/>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89D9D14F-DADA-B37C-4E69-7A6BDDF2B652}"/>
                </a:ext>
              </a:extLst>
            </p:cNvPr>
            <p:cNvCxnSpPr>
              <a:cxnSpLocks/>
            </p:cNvCxnSpPr>
            <p:nvPr/>
          </p:nvCxnSpPr>
          <p:spPr>
            <a:xfrm rot="5400000">
              <a:off x="10551162" y="3778620"/>
              <a:ext cx="527790" cy="0"/>
            </a:xfrm>
            <a:prstGeom prst="straightConnector1">
              <a:avLst/>
            </a:prstGeom>
            <a:ln w="73025" cap="rnd">
              <a:solidFill>
                <a:srgbClr val="FFC845"/>
              </a:solidFill>
              <a:bevel/>
              <a:tailEnd type="arrow" w="med" len="sm"/>
            </a:ln>
            <a:effectLst>
              <a:outerShdw blurRad="114300" sx="105000" sy="105000" algn="ctr" rotWithShape="0">
                <a:schemeClr val="tx1">
                  <a:alpha val="68000"/>
                </a:schemeClr>
              </a:outerShdw>
            </a:effectLst>
          </p:spPr>
          <p:style>
            <a:lnRef idx="1">
              <a:schemeClr val="accent1"/>
            </a:lnRef>
            <a:fillRef idx="0">
              <a:schemeClr val="accent1"/>
            </a:fillRef>
            <a:effectRef idx="0">
              <a:schemeClr val="accent1"/>
            </a:effectRef>
            <a:fontRef idx="minor">
              <a:schemeClr val="tx1"/>
            </a:fontRef>
          </p:style>
        </p:cxnSp>
      </p:grpSp>
      <p:grpSp>
        <p:nvGrpSpPr>
          <p:cNvPr id="26" name="Group 25" descr="Yellow box and arrow highlighting the Support Youth section on the landing page for the Youth in Transition Toolkit.">
            <a:extLst>
              <a:ext uri="{FF2B5EF4-FFF2-40B4-BE49-F238E27FC236}">
                <a16:creationId xmlns:a16="http://schemas.microsoft.com/office/drawing/2014/main" id="{E89147C9-FF11-DBF4-CD25-C7619F638CED}"/>
              </a:ext>
              <a:ext uri="{C183D7F6-B498-43B3-948B-1728B52AA6E4}">
                <adec:decorative xmlns:adec="http://schemas.microsoft.com/office/drawing/2017/decorative" val="0"/>
              </a:ext>
            </a:extLst>
          </p:cNvPr>
          <p:cNvGrpSpPr/>
          <p:nvPr/>
        </p:nvGrpSpPr>
        <p:grpSpPr>
          <a:xfrm rot="5400000">
            <a:off x="8539088" y="4815235"/>
            <a:ext cx="887787" cy="1356244"/>
            <a:chOff x="10124685" y="3514725"/>
            <a:chExt cx="1380744" cy="1869058"/>
          </a:xfrm>
        </p:grpSpPr>
        <p:sp>
          <p:nvSpPr>
            <p:cNvPr id="27" name="Rectangle 26">
              <a:extLst>
                <a:ext uri="{FF2B5EF4-FFF2-40B4-BE49-F238E27FC236}">
                  <a16:creationId xmlns:a16="http://schemas.microsoft.com/office/drawing/2014/main" id="{D7076CFD-3647-595A-0617-55A6AC5A53F7}"/>
                </a:ext>
              </a:extLst>
            </p:cNvPr>
            <p:cNvSpPr/>
            <p:nvPr/>
          </p:nvSpPr>
          <p:spPr>
            <a:xfrm>
              <a:off x="10124685" y="4048759"/>
              <a:ext cx="1380744" cy="1335024"/>
            </a:xfrm>
            <a:prstGeom prst="rect">
              <a:avLst/>
            </a:prstGeom>
            <a:noFill/>
            <a:ln w="63500">
              <a:solidFill>
                <a:srgbClr val="FFC845"/>
              </a:solidFill>
              <a:miter lim="800000"/>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B28C8E4F-7D07-82FD-7DCC-1D55D945CBA8}"/>
                </a:ext>
              </a:extLst>
            </p:cNvPr>
            <p:cNvCxnSpPr>
              <a:cxnSpLocks/>
            </p:cNvCxnSpPr>
            <p:nvPr/>
          </p:nvCxnSpPr>
          <p:spPr>
            <a:xfrm rot="5400000">
              <a:off x="10551162" y="3778620"/>
              <a:ext cx="527790" cy="0"/>
            </a:xfrm>
            <a:prstGeom prst="straightConnector1">
              <a:avLst/>
            </a:prstGeom>
            <a:ln w="73025" cap="rnd">
              <a:solidFill>
                <a:srgbClr val="FFC845"/>
              </a:solidFill>
              <a:bevel/>
              <a:tailEnd type="arrow" w="med" len="sm"/>
            </a:ln>
            <a:effectLst>
              <a:outerShdw blurRad="114300" sx="105000" sy="105000" algn="ctr" rotWithShape="0">
                <a:schemeClr val="tx1">
                  <a:alpha val="68000"/>
                </a:scheme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087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F0A1-EA97-364B-AA17-B3AC10F06359}"/>
              </a:ext>
            </a:extLst>
          </p:cNvPr>
          <p:cNvSpPr>
            <a:spLocks noGrp="1"/>
          </p:cNvSpPr>
          <p:nvPr>
            <p:ph type="title"/>
          </p:nvPr>
        </p:nvSpPr>
        <p:spPr/>
        <p:txBody>
          <a:bodyPr/>
          <a:lstStyle/>
          <a:p>
            <a:r>
              <a:rPr lang="en-US" dirty="0"/>
              <a:t>Minnesota’s Youth in Transition Framework section</a:t>
            </a:r>
          </a:p>
        </p:txBody>
      </p:sp>
      <p:sp>
        <p:nvSpPr>
          <p:cNvPr id="7" name="Text Placeholder 6">
            <a:extLst>
              <a:ext uri="{FF2B5EF4-FFF2-40B4-BE49-F238E27FC236}">
                <a16:creationId xmlns:a16="http://schemas.microsoft.com/office/drawing/2014/main" id="{C29D259D-91CD-ED59-FDE0-DFACDC3DC3D5}"/>
              </a:ext>
            </a:extLst>
          </p:cNvPr>
          <p:cNvSpPr>
            <a:spLocks noGrp="1"/>
          </p:cNvSpPr>
          <p:nvPr>
            <p:ph type="body" idx="1"/>
          </p:nvPr>
        </p:nvSpPr>
        <p:spPr/>
        <p:txBody>
          <a:bodyPr/>
          <a:lstStyle/>
          <a:p>
            <a:r>
              <a:rPr lang="en-US" dirty="0">
                <a:solidFill>
                  <a:srgbClr val="002060"/>
                </a:solidFill>
              </a:rPr>
              <a:t>Professionals can start here to:</a:t>
            </a:r>
          </a:p>
        </p:txBody>
      </p:sp>
      <p:sp>
        <p:nvSpPr>
          <p:cNvPr id="8" name="Text Placeholder 7">
            <a:extLst>
              <a:ext uri="{FF2B5EF4-FFF2-40B4-BE49-F238E27FC236}">
                <a16:creationId xmlns:a16="http://schemas.microsoft.com/office/drawing/2014/main" id="{D32A76DB-9B48-EB2F-FC79-F1677D90F115}"/>
              </a:ext>
            </a:extLst>
          </p:cNvPr>
          <p:cNvSpPr>
            <a:spLocks noGrp="1"/>
          </p:cNvSpPr>
          <p:nvPr>
            <p:ph type="body" sz="quarter" idx="10"/>
          </p:nvPr>
        </p:nvSpPr>
        <p:spPr/>
        <p:txBody>
          <a:bodyPr/>
          <a:lstStyle/>
          <a:p>
            <a:pPr marL="404813" lvl="1" indent="-176213">
              <a:lnSpc>
                <a:spcPts val="2400"/>
              </a:lnSpc>
              <a:spcBef>
                <a:spcPts val="800"/>
              </a:spcBef>
              <a:buClr>
                <a:srgbClr val="002060"/>
              </a:buClr>
              <a:buSzPct val="120000"/>
              <a:buFont typeface="Arial" panose="020B0604020202020204" pitchFamily="34" charset="0"/>
              <a:buChar char="•"/>
            </a:pPr>
            <a:r>
              <a:rPr lang="en-US" dirty="0">
                <a:solidFill>
                  <a:srgbClr val="002060"/>
                </a:solidFill>
              </a:rPr>
              <a:t>Learn about the Framework, its key elements, and youth outcomes</a:t>
            </a:r>
          </a:p>
          <a:p>
            <a:pPr marL="404813" lvl="1" indent="-176213">
              <a:lnSpc>
                <a:spcPts val="2400"/>
              </a:lnSpc>
              <a:spcBef>
                <a:spcPts val="800"/>
              </a:spcBef>
              <a:buClr>
                <a:srgbClr val="002060"/>
              </a:buClr>
              <a:buSzPct val="120000"/>
              <a:buFont typeface="Arial" panose="020B0604020202020204" pitchFamily="34" charset="0"/>
              <a:buChar char="•"/>
            </a:pPr>
            <a:r>
              <a:rPr lang="en-US" dirty="0">
                <a:solidFill>
                  <a:srgbClr val="002060"/>
                </a:solidFill>
              </a:rPr>
              <a:t>Find action steps for leadership and staff aka Tab 4 (a great place to start!)</a:t>
            </a:r>
          </a:p>
          <a:p>
            <a:pPr marL="404813" lvl="1" indent="-176213">
              <a:lnSpc>
                <a:spcPts val="2400"/>
              </a:lnSpc>
              <a:spcBef>
                <a:spcPts val="800"/>
              </a:spcBef>
              <a:buClr>
                <a:srgbClr val="002060"/>
              </a:buClr>
              <a:buSzPct val="120000"/>
              <a:buFont typeface="Arial" panose="020B0604020202020204" pitchFamily="34" charset="0"/>
              <a:buChar char="•"/>
            </a:pPr>
            <a:r>
              <a:rPr lang="en-US" dirty="0">
                <a:solidFill>
                  <a:srgbClr val="002060"/>
                </a:solidFill>
              </a:rPr>
              <a:t>Get resources to activate themselves and their teams</a:t>
            </a:r>
          </a:p>
        </p:txBody>
      </p:sp>
      <p:pic>
        <p:nvPicPr>
          <p:cNvPr id="11" name="Picture Placeholder 10" descr="The landing page for the Minnesota's Youth in Transition Framework page on the Disability Hub.">
            <a:extLst>
              <a:ext uri="{FF2B5EF4-FFF2-40B4-BE49-F238E27FC236}">
                <a16:creationId xmlns:a16="http://schemas.microsoft.com/office/drawing/2014/main" id="{DF09EC50-5EBF-863C-B296-9C0240E1012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938" b="3938"/>
          <a:stretch/>
        </p:blipFill>
        <p:spPr>
          <a:xfrm>
            <a:off x="7250113" y="2424113"/>
            <a:ext cx="4321175" cy="3824287"/>
          </a:xfrm>
          <a:prstGeom prst="rect">
            <a:avLst/>
          </a:prstGeom>
          <a:ln>
            <a:solidFill>
              <a:schemeClr val="bg1">
                <a:lumMod val="75000"/>
              </a:schemeClr>
            </a:solidFill>
          </a:ln>
          <a:effectLst>
            <a:outerShdw blurRad="114300" dist="76200" dir="2700000" algn="tr" rotWithShape="0">
              <a:prstClr val="black">
                <a:alpha val="40000"/>
              </a:prstClr>
            </a:outerShdw>
          </a:effectLst>
        </p:spPr>
      </p:pic>
      <p:sp>
        <p:nvSpPr>
          <p:cNvPr id="3" name="Oval 2" descr="Red oval circling Tab 4 - Action steps for leadership and staff">
            <a:extLst>
              <a:ext uri="{FF2B5EF4-FFF2-40B4-BE49-F238E27FC236}">
                <a16:creationId xmlns:a16="http://schemas.microsoft.com/office/drawing/2014/main" id="{980D3CFC-834C-3032-2272-56C90F37D51D}"/>
              </a:ext>
              <a:ext uri="{C183D7F6-B498-43B3-948B-1728B52AA6E4}">
                <adec:decorative xmlns:adec="http://schemas.microsoft.com/office/drawing/2017/decorative" val="0"/>
              </a:ext>
            </a:extLst>
          </p:cNvPr>
          <p:cNvSpPr/>
          <p:nvPr/>
        </p:nvSpPr>
        <p:spPr>
          <a:xfrm>
            <a:off x="8175026" y="4976880"/>
            <a:ext cx="1524132" cy="585627"/>
          </a:xfrm>
          <a:prstGeom prst="ellipse">
            <a:avLst/>
          </a:prstGeom>
          <a:noFill/>
          <a:ln w="698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28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6F644-6674-6CA6-10B1-3C7A5B427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19D7CC-3E91-46DF-8094-5D798B7D93C7}"/>
              </a:ext>
            </a:extLst>
          </p:cNvPr>
          <p:cNvSpPr>
            <a:spLocks noGrp="1"/>
          </p:cNvSpPr>
          <p:nvPr>
            <p:ph type="title"/>
          </p:nvPr>
        </p:nvSpPr>
        <p:spPr>
          <a:xfrm>
            <a:off x="612489" y="1536398"/>
            <a:ext cx="10978994" cy="447147"/>
          </a:xfrm>
        </p:spPr>
        <p:txBody>
          <a:bodyPr/>
          <a:lstStyle/>
          <a:p>
            <a:r>
              <a:rPr lang="en-US" dirty="0"/>
              <a:t>Action Steps for Leadership and Staff</a:t>
            </a:r>
          </a:p>
        </p:txBody>
      </p:sp>
      <p:sp>
        <p:nvSpPr>
          <p:cNvPr id="10" name="Content Placeholder 2">
            <a:extLst>
              <a:ext uri="{FF2B5EF4-FFF2-40B4-BE49-F238E27FC236}">
                <a16:creationId xmlns:a16="http://schemas.microsoft.com/office/drawing/2014/main" id="{8748A40E-A1B7-7680-FC6C-A86F9EF021D4}"/>
              </a:ext>
            </a:extLst>
          </p:cNvPr>
          <p:cNvSpPr>
            <a:spLocks noGrp="1"/>
          </p:cNvSpPr>
          <p:nvPr>
            <p:ph type="body" sz="quarter" idx="10"/>
          </p:nvPr>
        </p:nvSpPr>
        <p:spPr>
          <a:xfrm>
            <a:off x="600517" y="2137191"/>
            <a:ext cx="10978994" cy="4157945"/>
          </a:xfrm>
        </p:spPr>
        <p:txBody>
          <a:bodyPr/>
          <a:lstStyle/>
          <a:p>
            <a:pPr>
              <a:lnSpc>
                <a:spcPct val="150000"/>
              </a:lnSpc>
              <a:spcBef>
                <a:spcPts val="800"/>
              </a:spcBef>
              <a:buClr>
                <a:srgbClr val="002060"/>
              </a:buClr>
            </a:pPr>
            <a:r>
              <a:rPr lang="en-US" b="1" dirty="0">
                <a:solidFill>
                  <a:schemeClr val="tx2"/>
                </a:solidFill>
                <a:hlinkClick r:id="rId3"/>
              </a:rPr>
              <a:t>Staff</a:t>
            </a:r>
            <a:r>
              <a:rPr lang="en-US" b="0" dirty="0">
                <a:solidFill>
                  <a:srgbClr val="002060"/>
                </a:solidFill>
              </a:rPr>
              <a:t>, including </a:t>
            </a:r>
            <a:r>
              <a:rPr lang="en-US" dirty="0">
                <a:solidFill>
                  <a:srgbClr val="002060"/>
                </a:solidFill>
              </a:rPr>
              <a:t>special education teachers / coordinators, vocational rehabilitation staff</a:t>
            </a:r>
            <a:r>
              <a:rPr lang="en-US" b="0" dirty="0">
                <a:solidFill>
                  <a:srgbClr val="002060"/>
                </a:solidFill>
              </a:rPr>
              <a:t>, and </a:t>
            </a:r>
            <a:r>
              <a:rPr lang="en-US" dirty="0">
                <a:solidFill>
                  <a:srgbClr val="002060"/>
                </a:solidFill>
              </a:rPr>
              <a:t>case managers </a:t>
            </a:r>
            <a:r>
              <a:rPr lang="en-US" b="0" dirty="0">
                <a:solidFill>
                  <a:srgbClr val="002060"/>
                </a:solidFill>
              </a:rPr>
              <a:t>have an important role in </a:t>
            </a:r>
            <a:r>
              <a:rPr lang="en-US" dirty="0">
                <a:solidFill>
                  <a:srgbClr val="002060"/>
                </a:solidFill>
              </a:rPr>
              <a:t>aligning their work </a:t>
            </a:r>
            <a:r>
              <a:rPr lang="en-US" b="0" dirty="0">
                <a:solidFill>
                  <a:srgbClr val="002060"/>
                </a:solidFill>
              </a:rPr>
              <a:t>to Minnesota’s Youth in Transition Framework.</a:t>
            </a:r>
            <a:endParaRPr lang="en-US" b="0" dirty="0">
              <a:solidFill>
                <a:schemeClr val="tx2"/>
              </a:solidFill>
            </a:endParaRPr>
          </a:p>
          <a:p>
            <a:pPr>
              <a:lnSpc>
                <a:spcPct val="150000"/>
              </a:lnSpc>
              <a:buClr>
                <a:srgbClr val="002060"/>
              </a:buClr>
            </a:pPr>
            <a:r>
              <a:rPr lang="en-US" b="0" dirty="0">
                <a:solidFill>
                  <a:srgbClr val="002060"/>
                </a:solidFill>
              </a:rPr>
              <a:t>Those in </a:t>
            </a:r>
            <a:r>
              <a:rPr lang="en-US" b="1" dirty="0">
                <a:solidFill>
                  <a:schemeClr val="tx2"/>
                </a:solidFill>
                <a:hlinkClick r:id="rId4"/>
              </a:rPr>
              <a:t>leadership</a:t>
            </a:r>
            <a:r>
              <a:rPr lang="en-US" b="0" dirty="0">
                <a:solidFill>
                  <a:srgbClr val="002060"/>
                </a:solidFill>
              </a:rPr>
              <a:t>, including </a:t>
            </a:r>
            <a:r>
              <a:rPr lang="en-US" dirty="0">
                <a:solidFill>
                  <a:srgbClr val="002060"/>
                </a:solidFill>
              </a:rPr>
              <a:t>special education directors / supervisors, Vocational Rehabilitation regional area managers</a:t>
            </a:r>
            <a:r>
              <a:rPr lang="en-US" b="0" dirty="0">
                <a:solidFill>
                  <a:srgbClr val="002060"/>
                </a:solidFill>
              </a:rPr>
              <a:t>, and </a:t>
            </a:r>
            <a:r>
              <a:rPr lang="en-US" dirty="0">
                <a:solidFill>
                  <a:srgbClr val="002060"/>
                </a:solidFill>
              </a:rPr>
              <a:t>waiver case manager supervisors</a:t>
            </a:r>
            <a:r>
              <a:rPr lang="en-US" b="0" dirty="0">
                <a:solidFill>
                  <a:srgbClr val="002060"/>
                </a:solidFill>
              </a:rPr>
              <a:t>, have an important role in </a:t>
            </a:r>
            <a:r>
              <a:rPr lang="en-US" dirty="0">
                <a:solidFill>
                  <a:srgbClr val="002060"/>
                </a:solidFill>
              </a:rPr>
              <a:t>applying and implementing</a:t>
            </a:r>
            <a:r>
              <a:rPr lang="en-US" b="0" dirty="0">
                <a:solidFill>
                  <a:srgbClr val="002060"/>
                </a:solidFill>
              </a:rPr>
              <a:t> Minnesota's Youth in Transition Framework.</a:t>
            </a:r>
          </a:p>
        </p:txBody>
      </p:sp>
    </p:spTree>
    <p:extLst>
      <p:ext uri="{BB962C8B-B14F-4D97-AF65-F5344CB8AC3E}">
        <p14:creationId xmlns:p14="http://schemas.microsoft.com/office/powerpoint/2010/main" val="2475715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F0A1-EA97-364B-AA17-B3AC10F06359}"/>
              </a:ext>
            </a:extLst>
          </p:cNvPr>
          <p:cNvSpPr>
            <a:spLocks noGrp="1"/>
          </p:cNvSpPr>
          <p:nvPr>
            <p:ph type="title"/>
          </p:nvPr>
        </p:nvSpPr>
        <p:spPr>
          <a:xfrm>
            <a:off x="612488" y="1170638"/>
            <a:ext cx="5844583" cy="1153461"/>
          </a:xfrm>
        </p:spPr>
        <p:txBody>
          <a:bodyPr/>
          <a:lstStyle/>
          <a:p>
            <a:r>
              <a:rPr lang="en-US" dirty="0"/>
              <a:t>Educate yourself</a:t>
            </a:r>
          </a:p>
        </p:txBody>
      </p:sp>
      <p:sp>
        <p:nvSpPr>
          <p:cNvPr id="3" name="Content Placeholder 2">
            <a:extLst>
              <a:ext uri="{FF2B5EF4-FFF2-40B4-BE49-F238E27FC236}">
                <a16:creationId xmlns:a16="http://schemas.microsoft.com/office/drawing/2014/main" id="{D0F5E0FD-6039-7845-A391-D43B56AA3F55}"/>
              </a:ext>
            </a:extLst>
          </p:cNvPr>
          <p:cNvSpPr>
            <a:spLocks noGrp="1"/>
          </p:cNvSpPr>
          <p:nvPr>
            <p:ph type="body" idx="1"/>
          </p:nvPr>
        </p:nvSpPr>
        <p:spPr>
          <a:xfrm>
            <a:off x="620333" y="2412683"/>
            <a:ext cx="6258770" cy="583735"/>
          </a:xfrm>
        </p:spPr>
        <p:txBody>
          <a:bodyPr vert="horz" lIns="0" tIns="0" rIns="0" bIns="0" rtlCol="0" anchor="ctr">
            <a:noAutofit/>
          </a:bodyPr>
          <a:lstStyle/>
          <a:p>
            <a:pPr marL="0" indent="0">
              <a:lnSpc>
                <a:spcPts val="2400"/>
              </a:lnSpc>
              <a:spcBef>
                <a:spcPts val="800"/>
              </a:spcBef>
              <a:buNone/>
            </a:pPr>
            <a:r>
              <a:rPr lang="en-US" b="1" dirty="0">
                <a:solidFill>
                  <a:srgbClr val="002060"/>
                </a:solidFill>
              </a:rPr>
              <a:t>Professionals can start here to:</a:t>
            </a:r>
            <a:endParaRPr lang="en-US" b="0" dirty="0">
              <a:solidFill>
                <a:srgbClr val="002060"/>
              </a:solidFill>
              <a:cs typeface="Calibri"/>
            </a:endParaRPr>
          </a:p>
        </p:txBody>
      </p:sp>
      <p:sp>
        <p:nvSpPr>
          <p:cNvPr id="5" name="Text Placeholder 4">
            <a:extLst>
              <a:ext uri="{FF2B5EF4-FFF2-40B4-BE49-F238E27FC236}">
                <a16:creationId xmlns:a16="http://schemas.microsoft.com/office/drawing/2014/main" id="{8904A2D2-B241-A986-9269-12A060FEB54B}"/>
              </a:ext>
            </a:extLst>
          </p:cNvPr>
          <p:cNvSpPr>
            <a:spLocks noGrp="1"/>
          </p:cNvSpPr>
          <p:nvPr>
            <p:ph type="body" sz="quarter" idx="10"/>
          </p:nvPr>
        </p:nvSpPr>
        <p:spPr>
          <a:xfrm>
            <a:off x="609600" y="3071958"/>
            <a:ext cx="6127376" cy="3176442"/>
          </a:xfrm>
        </p:spPr>
        <p:txBody>
          <a:bodyPr/>
          <a:lstStyle/>
          <a:p>
            <a:pPr marL="175895" indent="-175895">
              <a:lnSpc>
                <a:spcPts val="2400"/>
              </a:lnSpc>
              <a:spcBef>
                <a:spcPts val="800"/>
              </a:spcBef>
              <a:buClr>
                <a:srgbClr val="002060"/>
              </a:buClr>
              <a:buFont typeface="Arial" panose="020B0604020202020204" pitchFamily="34" charset="0"/>
              <a:buChar char="•"/>
            </a:pPr>
            <a:r>
              <a:rPr lang="en-US" b="0" dirty="0">
                <a:solidFill>
                  <a:srgbClr val="002060"/>
                </a:solidFill>
              </a:rPr>
              <a:t>Learn about the transition framework and the E1MN partnership</a:t>
            </a:r>
            <a:endParaRPr lang="en-US" b="0" dirty="0">
              <a:solidFill>
                <a:srgbClr val="002060"/>
              </a:solidFill>
              <a:cs typeface="Calibri"/>
            </a:endParaRPr>
          </a:p>
          <a:p>
            <a:pPr marL="175895" indent="-175895">
              <a:lnSpc>
                <a:spcPts val="2400"/>
              </a:lnSpc>
              <a:spcBef>
                <a:spcPts val="800"/>
              </a:spcBef>
              <a:buClr>
                <a:srgbClr val="002060"/>
              </a:buClr>
              <a:buFont typeface="Arial" panose="020B0604020202020204" pitchFamily="34" charset="0"/>
              <a:buChar char="•"/>
            </a:pPr>
            <a:r>
              <a:rPr lang="en-US" b="0" dirty="0">
                <a:solidFill>
                  <a:srgbClr val="002060"/>
                </a:solidFill>
                <a:cs typeface="Calibri"/>
              </a:rPr>
              <a:t>Youth planning process</a:t>
            </a:r>
            <a:endParaRPr lang="en-US" b="0" dirty="0">
              <a:solidFill>
                <a:srgbClr val="002060"/>
              </a:solidFill>
            </a:endParaRPr>
          </a:p>
          <a:p>
            <a:pPr marL="175895" indent="-175895">
              <a:lnSpc>
                <a:spcPts val="2400"/>
              </a:lnSpc>
              <a:spcBef>
                <a:spcPts val="800"/>
              </a:spcBef>
              <a:buClr>
                <a:srgbClr val="002060"/>
              </a:buClr>
              <a:buFont typeface="Arial" panose="020B0604020202020204" pitchFamily="34" charset="0"/>
              <a:buChar char="•"/>
            </a:pPr>
            <a:r>
              <a:rPr lang="en-US" b="0" dirty="0">
                <a:solidFill>
                  <a:srgbClr val="002060"/>
                </a:solidFill>
              </a:rPr>
              <a:t>Get basic information about plans, policies, services and roles</a:t>
            </a:r>
            <a:endParaRPr lang="en-US" b="0" dirty="0">
              <a:solidFill>
                <a:srgbClr val="002060"/>
              </a:solidFill>
              <a:cs typeface="Calibri"/>
            </a:endParaRPr>
          </a:p>
          <a:p>
            <a:pPr marL="175895" indent="-175895">
              <a:lnSpc>
                <a:spcPts val="2400"/>
              </a:lnSpc>
              <a:spcBef>
                <a:spcPts val="800"/>
              </a:spcBef>
              <a:buClr>
                <a:srgbClr val="002060"/>
              </a:buClr>
              <a:buFont typeface="Arial" panose="020B0604020202020204" pitchFamily="34" charset="0"/>
              <a:buChar char="•"/>
            </a:pPr>
            <a:r>
              <a:rPr lang="en-US" b="0" dirty="0">
                <a:solidFill>
                  <a:srgbClr val="002060"/>
                </a:solidFill>
              </a:rPr>
              <a:t>Find resources for their own professional development</a:t>
            </a:r>
            <a:endParaRPr lang="en-US" b="0" dirty="0">
              <a:solidFill>
                <a:srgbClr val="002060"/>
              </a:solidFill>
              <a:cs typeface="Calibri"/>
            </a:endParaRPr>
          </a:p>
        </p:txBody>
      </p:sp>
      <p:pic>
        <p:nvPicPr>
          <p:cNvPr id="7" name="Picture Placeholder 6" descr="The landing page for the Educate Yourself section on the Youth in Transition Toolkit.">
            <a:extLst>
              <a:ext uri="{FF2B5EF4-FFF2-40B4-BE49-F238E27FC236}">
                <a16:creationId xmlns:a16="http://schemas.microsoft.com/office/drawing/2014/main" id="{A758D473-8369-691B-2BE1-F41C573A24A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4283" b="4283"/>
          <a:stretch/>
        </p:blipFill>
        <p:spPr>
          <a:xfrm>
            <a:off x="7026555" y="1912938"/>
            <a:ext cx="4692650" cy="4335462"/>
          </a:xfrm>
          <a:prstGeom prst="rect">
            <a:avLst/>
          </a:prstGeom>
          <a:ln w="9525">
            <a:solidFill>
              <a:schemeClr val="bg1">
                <a:lumMod val="75000"/>
              </a:schemeClr>
            </a:solidFill>
          </a:ln>
          <a:effectLst>
            <a:outerShdw blurRad="114300" dist="76200" dir="2700000" algn="tl" rotWithShape="0">
              <a:prstClr val="black">
                <a:alpha val="40000"/>
              </a:prstClr>
            </a:outerShdw>
          </a:effectLst>
        </p:spPr>
      </p:pic>
    </p:spTree>
    <p:extLst>
      <p:ext uri="{BB962C8B-B14F-4D97-AF65-F5344CB8AC3E}">
        <p14:creationId xmlns:p14="http://schemas.microsoft.com/office/powerpoint/2010/main" val="301239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2124-24C1-AAC1-100C-FE6D2E9AF696}"/>
              </a:ext>
            </a:extLst>
          </p:cNvPr>
          <p:cNvSpPr>
            <a:spLocks noGrp="1"/>
          </p:cNvSpPr>
          <p:nvPr>
            <p:ph type="title"/>
          </p:nvPr>
        </p:nvSpPr>
        <p:spPr/>
        <p:txBody>
          <a:bodyPr/>
          <a:lstStyle/>
          <a:p>
            <a:r>
              <a:rPr lang="en-US" dirty="0"/>
              <a:t>Ten Minnesota Commitments to Equity</a:t>
            </a:r>
          </a:p>
        </p:txBody>
      </p:sp>
      <p:sp>
        <p:nvSpPr>
          <p:cNvPr id="3" name="Text Placeholder 2">
            <a:extLst>
              <a:ext uri="{FF2B5EF4-FFF2-40B4-BE49-F238E27FC236}">
                <a16:creationId xmlns:a16="http://schemas.microsoft.com/office/drawing/2014/main" id="{38433E9B-71F6-FE50-36CB-DC267437E9CF}"/>
              </a:ext>
            </a:extLst>
          </p:cNvPr>
          <p:cNvSpPr>
            <a:spLocks noGrp="1"/>
          </p:cNvSpPr>
          <p:nvPr>
            <p:ph type="body" sz="quarter" idx="10"/>
          </p:nvPr>
        </p:nvSpPr>
        <p:spPr/>
        <p:txBody>
          <a:bodyPr/>
          <a:lstStyle/>
          <a:p>
            <a:pPr marL="457200" indent="-457200">
              <a:lnSpc>
                <a:spcPct val="150000"/>
              </a:lnSpc>
              <a:spcBef>
                <a:spcPts val="0"/>
              </a:spcBef>
              <a:spcAft>
                <a:spcPts val="0"/>
              </a:spcAft>
              <a:buClr>
                <a:srgbClr val="000000"/>
              </a:buClr>
              <a:buFont typeface="+mj-lt"/>
              <a:buAutoNum type="arabicPeriod"/>
            </a:pPr>
            <a:r>
              <a:rPr lang="en-US" b="1" dirty="0">
                <a:solidFill>
                  <a:schemeClr val="accent6">
                    <a:lumMod val="75000"/>
                  </a:schemeClr>
                </a:solidFill>
              </a:rPr>
              <a:t>*Prioritize equity. </a:t>
            </a:r>
          </a:p>
          <a:p>
            <a:pPr marL="457200" indent="-457200">
              <a:lnSpc>
                <a:spcPct val="150000"/>
              </a:lnSpc>
              <a:spcBef>
                <a:spcPts val="0"/>
              </a:spcBef>
              <a:spcAft>
                <a:spcPts val="0"/>
              </a:spcAft>
              <a:buClr>
                <a:srgbClr val="000000"/>
              </a:buClr>
              <a:buFont typeface="+mj-lt"/>
              <a:buAutoNum type="arabicPeriod"/>
            </a:pPr>
            <a:r>
              <a:rPr lang="en-US" dirty="0"/>
              <a:t>Start from within. </a:t>
            </a:r>
          </a:p>
          <a:p>
            <a:pPr marL="457200" indent="-457200">
              <a:lnSpc>
                <a:spcPct val="150000"/>
              </a:lnSpc>
              <a:spcBef>
                <a:spcPts val="0"/>
              </a:spcBef>
              <a:spcAft>
                <a:spcPts val="0"/>
              </a:spcAft>
              <a:buClr>
                <a:srgbClr val="000000"/>
              </a:buClr>
              <a:buFont typeface="+mj-lt"/>
              <a:buAutoNum type="arabicPeriod"/>
            </a:pPr>
            <a:r>
              <a:rPr lang="en-US" b="1" dirty="0">
                <a:solidFill>
                  <a:schemeClr val="accent6">
                    <a:lumMod val="75000"/>
                  </a:schemeClr>
                </a:solidFill>
              </a:rPr>
              <a:t>*Measure what matters. </a:t>
            </a:r>
          </a:p>
          <a:p>
            <a:pPr marL="457200" indent="-457200">
              <a:lnSpc>
                <a:spcPct val="150000"/>
              </a:lnSpc>
              <a:spcBef>
                <a:spcPts val="0"/>
              </a:spcBef>
              <a:spcAft>
                <a:spcPts val="0"/>
              </a:spcAft>
              <a:buClr>
                <a:srgbClr val="000000"/>
              </a:buClr>
              <a:buFont typeface="+mj-lt"/>
              <a:buAutoNum type="arabicPeriod"/>
            </a:pPr>
            <a:r>
              <a:rPr lang="en-US" dirty="0"/>
              <a:t>Go local. </a:t>
            </a:r>
          </a:p>
          <a:p>
            <a:pPr marL="457200" indent="-457200">
              <a:lnSpc>
                <a:spcPct val="150000"/>
              </a:lnSpc>
              <a:spcBef>
                <a:spcPts val="0"/>
              </a:spcBef>
              <a:spcAft>
                <a:spcPts val="0"/>
              </a:spcAft>
              <a:buClr>
                <a:srgbClr val="000000"/>
              </a:buClr>
              <a:buFont typeface="+mj-lt"/>
              <a:buAutoNum type="arabicPeriod"/>
            </a:pPr>
            <a:r>
              <a:rPr lang="en-US" dirty="0"/>
              <a:t>Follow the money. </a:t>
            </a:r>
          </a:p>
        </p:txBody>
      </p:sp>
      <p:sp>
        <p:nvSpPr>
          <p:cNvPr id="4" name="Text Placeholder 3">
            <a:extLst>
              <a:ext uri="{FF2B5EF4-FFF2-40B4-BE49-F238E27FC236}">
                <a16:creationId xmlns:a16="http://schemas.microsoft.com/office/drawing/2014/main" id="{1665B7F9-55EE-EDB3-C59C-023DE593EF52}"/>
              </a:ext>
            </a:extLst>
          </p:cNvPr>
          <p:cNvSpPr>
            <a:spLocks noGrp="1"/>
          </p:cNvSpPr>
          <p:nvPr>
            <p:ph type="body" sz="quarter" idx="11"/>
          </p:nvPr>
        </p:nvSpPr>
        <p:spPr/>
        <p:txBody>
          <a:bodyPr/>
          <a:lstStyle/>
          <a:p>
            <a:pPr marL="457200" indent="-457200">
              <a:lnSpc>
                <a:spcPct val="150000"/>
              </a:lnSpc>
              <a:spcAft>
                <a:spcPts val="0"/>
              </a:spcAft>
              <a:buClr>
                <a:srgbClr val="000000"/>
              </a:buClr>
              <a:buFont typeface="+mj-lt"/>
              <a:buAutoNum type="arabicPeriod" startAt="6"/>
            </a:pPr>
            <a:r>
              <a:rPr lang="en-US" b="1" dirty="0">
                <a:solidFill>
                  <a:schemeClr val="accent6">
                    <a:lumMod val="75000"/>
                  </a:schemeClr>
                </a:solidFill>
              </a:rPr>
              <a:t>*Start early. </a:t>
            </a:r>
          </a:p>
          <a:p>
            <a:pPr marL="457200" indent="-457200">
              <a:lnSpc>
                <a:spcPct val="150000"/>
              </a:lnSpc>
              <a:spcAft>
                <a:spcPts val="0"/>
              </a:spcAft>
              <a:buClr>
                <a:srgbClr val="000000"/>
              </a:buClr>
              <a:buFont typeface="+mj-lt"/>
              <a:buAutoNum type="arabicPeriod" startAt="6"/>
            </a:pPr>
            <a:r>
              <a:rPr lang="en-US" dirty="0"/>
              <a:t>Monitor implementation of standards. </a:t>
            </a:r>
          </a:p>
          <a:p>
            <a:pPr marL="457200" indent="-457200">
              <a:lnSpc>
                <a:spcPct val="150000"/>
              </a:lnSpc>
              <a:spcAft>
                <a:spcPts val="0"/>
              </a:spcAft>
              <a:buClr>
                <a:srgbClr val="000000"/>
              </a:buClr>
              <a:buFont typeface="+mj-lt"/>
              <a:buAutoNum type="arabicPeriod" startAt="6"/>
            </a:pPr>
            <a:r>
              <a:rPr lang="en-US" b="1" dirty="0">
                <a:solidFill>
                  <a:schemeClr val="accent6">
                    <a:lumMod val="75000"/>
                  </a:schemeClr>
                </a:solidFill>
              </a:rPr>
              <a:t>*Value people. </a:t>
            </a:r>
          </a:p>
          <a:p>
            <a:pPr marL="457200" indent="-457200">
              <a:lnSpc>
                <a:spcPct val="150000"/>
              </a:lnSpc>
              <a:spcAft>
                <a:spcPts val="0"/>
              </a:spcAft>
              <a:buClr>
                <a:srgbClr val="000000"/>
              </a:buClr>
              <a:buFont typeface="+mj-lt"/>
              <a:buAutoNum type="arabicPeriod" startAt="6"/>
            </a:pPr>
            <a:r>
              <a:rPr lang="en-US" dirty="0"/>
              <a:t>Improve conditions for learning. </a:t>
            </a:r>
          </a:p>
          <a:p>
            <a:pPr marL="457200" indent="-457200">
              <a:lnSpc>
                <a:spcPct val="150000"/>
              </a:lnSpc>
              <a:spcAft>
                <a:spcPts val="0"/>
              </a:spcAft>
              <a:buClr>
                <a:srgbClr val="000000"/>
              </a:buClr>
              <a:buFont typeface="+mj-lt"/>
              <a:buAutoNum type="arabicPeriod" startAt="6"/>
            </a:pPr>
            <a:r>
              <a:rPr lang="en-US" b="1" dirty="0">
                <a:solidFill>
                  <a:schemeClr val="accent6">
                    <a:lumMod val="75000"/>
                  </a:schemeClr>
                </a:solidFill>
              </a:rPr>
              <a:t>*Give students options. </a:t>
            </a:r>
          </a:p>
        </p:txBody>
      </p:sp>
    </p:spTree>
    <p:extLst>
      <p:ext uri="{BB962C8B-B14F-4D97-AF65-F5344CB8AC3E}">
        <p14:creationId xmlns:p14="http://schemas.microsoft.com/office/powerpoint/2010/main" val="118648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F0A1-EA97-364B-AA17-B3AC10F06359}"/>
              </a:ext>
            </a:extLst>
          </p:cNvPr>
          <p:cNvSpPr>
            <a:spLocks noGrp="1"/>
          </p:cNvSpPr>
          <p:nvPr>
            <p:ph type="title"/>
          </p:nvPr>
        </p:nvSpPr>
        <p:spPr/>
        <p:txBody>
          <a:bodyPr/>
          <a:lstStyle/>
          <a:p>
            <a:r>
              <a:rPr lang="en-US" dirty="0"/>
              <a:t>Core resource to use with youth: Transition/Pre-ETS Inventory</a:t>
            </a:r>
          </a:p>
        </p:txBody>
      </p:sp>
      <p:sp>
        <p:nvSpPr>
          <p:cNvPr id="5" name="Text Placeholder 4">
            <a:extLst>
              <a:ext uri="{FF2B5EF4-FFF2-40B4-BE49-F238E27FC236}">
                <a16:creationId xmlns:a16="http://schemas.microsoft.com/office/drawing/2014/main" id="{657AF4AF-83E9-A842-9619-71F4A46B85A3}"/>
              </a:ext>
            </a:extLst>
          </p:cNvPr>
          <p:cNvSpPr>
            <a:spLocks noGrp="1"/>
          </p:cNvSpPr>
          <p:nvPr>
            <p:ph type="body" idx="1"/>
          </p:nvPr>
        </p:nvSpPr>
        <p:spPr/>
        <p:txBody>
          <a:bodyPr/>
          <a:lstStyle/>
          <a:p>
            <a:r>
              <a:rPr lang="en-US" dirty="0">
                <a:solidFill>
                  <a:srgbClr val="002060"/>
                </a:solidFill>
                <a:latin typeface="Calibri" panose="020F0502020204030204"/>
              </a:rPr>
              <a:t>Complete with youth and their support team. The inventory can be used to identify: </a:t>
            </a:r>
          </a:p>
        </p:txBody>
      </p:sp>
      <p:sp>
        <p:nvSpPr>
          <p:cNvPr id="6" name="Text Placeholder 5">
            <a:extLst>
              <a:ext uri="{FF2B5EF4-FFF2-40B4-BE49-F238E27FC236}">
                <a16:creationId xmlns:a16="http://schemas.microsoft.com/office/drawing/2014/main" id="{93E89290-D55A-B58D-E0E3-A502303AB942}"/>
              </a:ext>
            </a:extLst>
          </p:cNvPr>
          <p:cNvSpPr>
            <a:spLocks noGrp="1"/>
          </p:cNvSpPr>
          <p:nvPr>
            <p:ph type="body" sz="quarter" idx="10"/>
          </p:nvPr>
        </p:nvSpPr>
        <p:spPr/>
        <p:txBody>
          <a:bodyPr/>
          <a:lstStyle/>
          <a:p>
            <a:pPr marL="176213" lvl="0" indent="-176213">
              <a:lnSpc>
                <a:spcPct val="114000"/>
              </a:lnSpc>
              <a:spcBef>
                <a:spcPts val="600"/>
              </a:spcBef>
              <a:buClrTx/>
              <a:buSzTx/>
              <a:defRPr/>
            </a:pPr>
            <a:r>
              <a:rPr lang="en-US" dirty="0">
                <a:solidFill>
                  <a:srgbClr val="002060"/>
                </a:solidFill>
                <a:latin typeface="Calibri" panose="020F0502020204030204"/>
              </a:rPr>
              <a:t>The youth’s transition-related strengths and needs</a:t>
            </a:r>
          </a:p>
          <a:p>
            <a:pPr marL="176213" lvl="0" indent="-176213">
              <a:lnSpc>
                <a:spcPct val="114000"/>
              </a:lnSpc>
              <a:spcBef>
                <a:spcPts val="600"/>
              </a:spcBef>
              <a:buClrTx/>
              <a:buSzTx/>
              <a:defRPr/>
            </a:pPr>
            <a:r>
              <a:rPr lang="en-US" dirty="0">
                <a:solidFill>
                  <a:srgbClr val="002060"/>
                </a:solidFill>
                <a:latin typeface="Calibri" panose="020F0502020204030204"/>
              </a:rPr>
              <a:t>Which transition services will be a priority this year</a:t>
            </a:r>
          </a:p>
          <a:p>
            <a:pPr marL="176213" lvl="0" indent="-176213">
              <a:lnSpc>
                <a:spcPct val="114000"/>
              </a:lnSpc>
              <a:spcBef>
                <a:spcPts val="600"/>
              </a:spcBef>
              <a:buClrTx/>
              <a:buSzTx/>
              <a:defRPr/>
            </a:pPr>
            <a:r>
              <a:rPr lang="en-US" dirty="0">
                <a:solidFill>
                  <a:srgbClr val="002060"/>
                </a:solidFill>
                <a:latin typeface="Calibri" panose="020F0502020204030204"/>
              </a:rPr>
              <a:t>Which learning stage the youth is in for each topic</a:t>
            </a:r>
          </a:p>
          <a:p>
            <a:pPr marL="176213" lvl="0" indent="-176213">
              <a:lnSpc>
                <a:spcPct val="114000"/>
              </a:lnSpc>
              <a:spcBef>
                <a:spcPts val="600"/>
              </a:spcBef>
              <a:buClrTx/>
              <a:buSzTx/>
              <a:defRPr/>
            </a:pPr>
            <a:r>
              <a:rPr lang="en-US" dirty="0">
                <a:solidFill>
                  <a:srgbClr val="002060"/>
                </a:solidFill>
                <a:latin typeface="Calibri" panose="020F0502020204030204"/>
              </a:rPr>
              <a:t>Who on the youth’s team will provide each transition service (by using the “notes” section).</a:t>
            </a:r>
            <a:endParaRPr lang="en-US" dirty="0">
              <a:solidFill>
                <a:srgbClr val="000000"/>
              </a:solidFill>
              <a:latin typeface="Calibri" panose="020F0502020204030204"/>
            </a:endParaRPr>
          </a:p>
          <a:p>
            <a:pPr marL="0" lvl="0" indent="0">
              <a:lnSpc>
                <a:spcPts val="2400"/>
              </a:lnSpc>
              <a:spcBef>
                <a:spcPts val="800"/>
              </a:spcBef>
              <a:spcAft>
                <a:spcPts val="0"/>
              </a:spcAft>
              <a:buClrTx/>
              <a:buSzTx/>
              <a:buNone/>
              <a:defRPr/>
            </a:pPr>
            <a:r>
              <a:rPr lang="en-US" dirty="0">
                <a:solidFill>
                  <a:srgbClr val="000000"/>
                </a:solidFill>
                <a:latin typeface="Calibri" panose="020F0502020204030204"/>
                <a:hlinkClick r:id="rId3"/>
              </a:rPr>
              <a:t>Transition/Pre-ETS Inventory</a:t>
            </a:r>
            <a:r>
              <a:rPr lang="en-US" dirty="0">
                <a:solidFill>
                  <a:srgbClr val="000000"/>
                </a:solidFill>
                <a:latin typeface="Calibri" panose="020F0502020204030204"/>
              </a:rPr>
              <a:t>.</a:t>
            </a:r>
          </a:p>
        </p:txBody>
      </p:sp>
    </p:spTree>
    <p:extLst>
      <p:ext uri="{BB962C8B-B14F-4D97-AF65-F5344CB8AC3E}">
        <p14:creationId xmlns:p14="http://schemas.microsoft.com/office/powerpoint/2010/main" val="3656853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F0A1-EA97-364B-AA17-B3AC10F06359}"/>
              </a:ext>
            </a:extLst>
          </p:cNvPr>
          <p:cNvSpPr>
            <a:spLocks noGrp="1"/>
          </p:cNvSpPr>
          <p:nvPr>
            <p:ph type="title"/>
          </p:nvPr>
        </p:nvSpPr>
        <p:spPr/>
        <p:txBody>
          <a:bodyPr/>
          <a:lstStyle/>
          <a:p>
            <a:r>
              <a:rPr lang="en-US" dirty="0"/>
              <a:t>Core assessment for professionals: Minnesota’s Youth in Transition Framework Assessment</a:t>
            </a:r>
          </a:p>
        </p:txBody>
      </p:sp>
      <p:sp>
        <p:nvSpPr>
          <p:cNvPr id="10" name="Content Placeholder 2">
            <a:extLst>
              <a:ext uri="{FF2B5EF4-FFF2-40B4-BE49-F238E27FC236}">
                <a16:creationId xmlns:a16="http://schemas.microsoft.com/office/drawing/2014/main" id="{CEFB4BB2-4E0F-5D29-1DE8-2BF9D6CE5257}"/>
              </a:ext>
            </a:extLst>
          </p:cNvPr>
          <p:cNvSpPr>
            <a:spLocks noGrp="1"/>
          </p:cNvSpPr>
          <p:nvPr>
            <p:ph type="body" sz="quarter" idx="10"/>
          </p:nvPr>
        </p:nvSpPr>
        <p:spPr>
          <a:xfrm>
            <a:off x="612488" y="2421566"/>
            <a:ext cx="7710677" cy="3903034"/>
          </a:xfrm>
        </p:spPr>
        <p:txBody>
          <a:bodyPr/>
          <a:lstStyle/>
          <a:p>
            <a:pPr marL="0" indent="0">
              <a:lnSpc>
                <a:spcPct val="100000"/>
              </a:lnSpc>
              <a:spcBef>
                <a:spcPts val="0"/>
              </a:spcBef>
              <a:buNone/>
            </a:pPr>
            <a:r>
              <a:rPr lang="en-US" b="0" dirty="0">
                <a:solidFill>
                  <a:srgbClr val="002060"/>
                </a:solidFill>
              </a:rPr>
              <a:t>Allows professionals to measure their progress in aligning their work to the Framework and set goals.</a:t>
            </a:r>
          </a:p>
          <a:p>
            <a:pPr marL="0" indent="0" algn="ctr">
              <a:lnSpc>
                <a:spcPct val="100000"/>
              </a:lnSpc>
              <a:spcBef>
                <a:spcPts val="0"/>
              </a:spcBef>
              <a:buNone/>
            </a:pPr>
            <a:endParaRPr lang="en-US" b="0" dirty="0">
              <a:solidFill>
                <a:srgbClr val="002060"/>
              </a:solidFill>
            </a:endParaRPr>
          </a:p>
          <a:p>
            <a:pPr marL="0" indent="0" algn="ctr">
              <a:buNone/>
            </a:pPr>
            <a:r>
              <a:rPr lang="en-US" b="0" i="1" dirty="0">
                <a:solidFill>
                  <a:srgbClr val="002060"/>
                </a:solidFill>
              </a:rPr>
              <a:t>*New version came out March 2025!</a:t>
            </a:r>
          </a:p>
          <a:p>
            <a:pPr marL="0" indent="0" algn="ctr">
              <a:lnSpc>
                <a:spcPct val="100000"/>
              </a:lnSpc>
              <a:spcBef>
                <a:spcPts val="0"/>
              </a:spcBef>
              <a:buNone/>
            </a:pPr>
            <a:endParaRPr lang="en-US" b="0" dirty="0">
              <a:solidFill>
                <a:schemeClr val="tx2"/>
              </a:solidFill>
            </a:endParaRPr>
          </a:p>
          <a:p>
            <a:pPr marL="0" indent="0" algn="ctr">
              <a:buNone/>
            </a:pPr>
            <a:r>
              <a:rPr lang="en-US" b="0" dirty="0">
                <a:solidFill>
                  <a:schemeClr val="tx2"/>
                </a:solidFill>
                <a:hlinkClick r:id="rId3"/>
              </a:rPr>
              <a:t>Framework </a:t>
            </a:r>
            <a:r>
              <a:rPr lang="en-US" dirty="0">
                <a:solidFill>
                  <a:schemeClr val="tx2"/>
                </a:solidFill>
                <a:hlinkClick r:id="rId3"/>
              </a:rPr>
              <a:t>A</a:t>
            </a:r>
            <a:r>
              <a:rPr lang="en-US" b="0" dirty="0">
                <a:solidFill>
                  <a:schemeClr val="tx2"/>
                </a:solidFill>
                <a:hlinkClick r:id="rId3"/>
              </a:rPr>
              <a:t>ssessment</a:t>
            </a:r>
            <a:endParaRPr lang="en-US" b="0" dirty="0">
              <a:solidFill>
                <a:schemeClr val="tx2"/>
              </a:solidFill>
            </a:endParaRPr>
          </a:p>
        </p:txBody>
      </p:sp>
      <p:pic>
        <p:nvPicPr>
          <p:cNvPr id="1026" name="Picture 2" descr="The landing page for the Minnesota's Youth in Transition Framework Assessment section of the Youth in transition toolkit.">
            <a:extLst>
              <a:ext uri="{FF2B5EF4-FFF2-40B4-BE49-F238E27FC236}">
                <a16:creationId xmlns:a16="http://schemas.microsoft.com/office/drawing/2014/main" id="{5CDD5DCA-6978-2138-964F-FDB5D3BCE8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2" t="1744" r="10417" b="4314"/>
          <a:stretch/>
        </p:blipFill>
        <p:spPr bwMode="auto">
          <a:xfrm>
            <a:off x="8440614" y="2358096"/>
            <a:ext cx="2996419" cy="4064978"/>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79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F0A1-EA97-364B-AA17-B3AC10F06359}"/>
              </a:ext>
            </a:extLst>
          </p:cNvPr>
          <p:cNvSpPr>
            <a:spLocks noGrp="1"/>
          </p:cNvSpPr>
          <p:nvPr>
            <p:ph type="title"/>
          </p:nvPr>
        </p:nvSpPr>
        <p:spPr/>
        <p:txBody>
          <a:bodyPr/>
          <a:lstStyle/>
          <a:p>
            <a:r>
              <a:rPr lang="en-US" dirty="0"/>
              <a:t>Engage families</a:t>
            </a:r>
          </a:p>
        </p:txBody>
      </p:sp>
      <p:sp>
        <p:nvSpPr>
          <p:cNvPr id="10" name="Text Placeholder 9">
            <a:extLst>
              <a:ext uri="{FF2B5EF4-FFF2-40B4-BE49-F238E27FC236}">
                <a16:creationId xmlns:a16="http://schemas.microsoft.com/office/drawing/2014/main" id="{8DC77A67-B272-B36A-FD60-A9C47385DA58}"/>
              </a:ext>
            </a:extLst>
          </p:cNvPr>
          <p:cNvSpPr>
            <a:spLocks noGrp="1"/>
          </p:cNvSpPr>
          <p:nvPr>
            <p:ph type="body" idx="1"/>
          </p:nvPr>
        </p:nvSpPr>
        <p:spPr>
          <a:xfrm>
            <a:off x="609600" y="2135602"/>
            <a:ext cx="10978994" cy="1805542"/>
          </a:xfrm>
        </p:spPr>
        <p:txBody>
          <a:bodyPr/>
          <a:lstStyle/>
          <a:p>
            <a:pPr>
              <a:lnSpc>
                <a:spcPct val="100000"/>
              </a:lnSpc>
            </a:pPr>
            <a:r>
              <a:rPr lang="en-US" dirty="0"/>
              <a:t>Here professionals can find information, resources and tools to:</a:t>
            </a:r>
          </a:p>
          <a:p>
            <a:pPr>
              <a:lnSpc>
                <a:spcPct val="100000"/>
              </a:lnSpc>
            </a:pPr>
            <a:r>
              <a:rPr lang="en-US" dirty="0"/>
              <a:t>Invite families into the transition process, and </a:t>
            </a:r>
          </a:p>
          <a:p>
            <a:pPr>
              <a:lnSpc>
                <a:spcPct val="100000"/>
              </a:lnSpc>
            </a:pPr>
            <a:r>
              <a:rPr lang="en-US" dirty="0"/>
              <a:t>Engage them as partners in their youth’s transition and employment success.</a:t>
            </a:r>
          </a:p>
          <a:p>
            <a:pPr>
              <a:lnSpc>
                <a:spcPct val="100000"/>
              </a:lnSpc>
            </a:pPr>
            <a:r>
              <a:rPr lang="en-US" b="1" dirty="0"/>
              <a:t>Each topic in this section is structured in two parts:</a:t>
            </a:r>
            <a:endParaRPr lang="en-US" dirty="0"/>
          </a:p>
        </p:txBody>
      </p:sp>
      <p:pic>
        <p:nvPicPr>
          <p:cNvPr id="18" name="Picture 17">
            <a:extLst>
              <a:ext uri="{FF2B5EF4-FFF2-40B4-BE49-F238E27FC236}">
                <a16:creationId xmlns:a16="http://schemas.microsoft.com/office/drawing/2014/main" id="{E774815A-6541-90ED-54EA-87C178FE15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0509" y="4095803"/>
            <a:ext cx="365990" cy="440851"/>
          </a:xfrm>
          <a:prstGeom prst="rect">
            <a:avLst/>
          </a:prstGeom>
        </p:spPr>
      </p:pic>
      <p:sp>
        <p:nvSpPr>
          <p:cNvPr id="11" name="Text Placeholder 10">
            <a:extLst>
              <a:ext uri="{FF2B5EF4-FFF2-40B4-BE49-F238E27FC236}">
                <a16:creationId xmlns:a16="http://schemas.microsoft.com/office/drawing/2014/main" id="{3EAAA14A-7ADF-A1AB-D885-4EC4C4074DF0}"/>
              </a:ext>
            </a:extLst>
          </p:cNvPr>
          <p:cNvSpPr>
            <a:spLocks noGrp="1"/>
          </p:cNvSpPr>
          <p:nvPr>
            <p:ph type="body" sz="quarter" idx="10"/>
          </p:nvPr>
        </p:nvSpPr>
        <p:spPr>
          <a:xfrm>
            <a:off x="576237" y="4131128"/>
            <a:ext cx="3011025" cy="463216"/>
          </a:xfrm>
        </p:spPr>
        <p:txBody>
          <a:bodyPr/>
          <a:lstStyle/>
          <a:p>
            <a:r>
              <a:rPr lang="en-US" dirty="0"/>
              <a:t>LEARN:</a:t>
            </a:r>
          </a:p>
        </p:txBody>
      </p:sp>
      <p:sp>
        <p:nvSpPr>
          <p:cNvPr id="13" name="Text Placeholder 12">
            <a:extLst>
              <a:ext uri="{FF2B5EF4-FFF2-40B4-BE49-F238E27FC236}">
                <a16:creationId xmlns:a16="http://schemas.microsoft.com/office/drawing/2014/main" id="{71451E75-0156-FA60-EB3C-E6789182EE50}"/>
              </a:ext>
            </a:extLst>
          </p:cNvPr>
          <p:cNvSpPr>
            <a:spLocks noGrp="1"/>
          </p:cNvSpPr>
          <p:nvPr>
            <p:ph type="body" sz="quarter" idx="11"/>
          </p:nvPr>
        </p:nvSpPr>
        <p:spPr>
          <a:xfrm>
            <a:off x="573504" y="4693046"/>
            <a:ext cx="3625850" cy="1542205"/>
          </a:xfrm>
        </p:spPr>
        <p:txBody>
          <a:bodyPr/>
          <a:lstStyle/>
          <a:p>
            <a:pPr marL="0" indent="0">
              <a:buNone/>
            </a:pPr>
            <a:r>
              <a:rPr lang="en-US" dirty="0"/>
              <a:t>Information professionals can use to develop their knowledge</a:t>
            </a:r>
          </a:p>
        </p:txBody>
      </p:sp>
      <p:cxnSp>
        <p:nvCxnSpPr>
          <p:cNvPr id="22" name="Straight Connector 21">
            <a:extLst>
              <a:ext uri="{FF2B5EF4-FFF2-40B4-BE49-F238E27FC236}">
                <a16:creationId xmlns:a16="http://schemas.microsoft.com/office/drawing/2014/main" id="{DA717F46-D0FF-4296-1F36-B844B9E0987A}"/>
              </a:ext>
              <a:ext uri="{C183D7F6-B498-43B3-948B-1728B52AA6E4}">
                <adec:decorative xmlns:adec="http://schemas.microsoft.com/office/drawing/2017/decorative" val="1"/>
              </a:ext>
            </a:extLst>
          </p:cNvPr>
          <p:cNvCxnSpPr>
            <a:cxnSpLocks/>
          </p:cNvCxnSpPr>
          <p:nvPr/>
        </p:nvCxnSpPr>
        <p:spPr>
          <a:xfrm>
            <a:off x="4020498" y="4859980"/>
            <a:ext cx="0" cy="74763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439779E-0895-584D-9F34-28228182FA5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3999544" y="4185659"/>
            <a:ext cx="380854" cy="380854"/>
          </a:xfrm>
          <a:prstGeom prst="rect">
            <a:avLst/>
          </a:prstGeom>
        </p:spPr>
      </p:pic>
      <p:sp>
        <p:nvSpPr>
          <p:cNvPr id="14" name="Text Placeholder 13">
            <a:extLst>
              <a:ext uri="{FF2B5EF4-FFF2-40B4-BE49-F238E27FC236}">
                <a16:creationId xmlns:a16="http://schemas.microsoft.com/office/drawing/2014/main" id="{EC613884-08D0-3FB9-0EB7-236DCD9EC2C2}"/>
              </a:ext>
            </a:extLst>
          </p:cNvPr>
          <p:cNvSpPr>
            <a:spLocks noGrp="1"/>
          </p:cNvSpPr>
          <p:nvPr>
            <p:ph type="body" sz="quarter" idx="12"/>
          </p:nvPr>
        </p:nvSpPr>
        <p:spPr>
          <a:xfrm>
            <a:off x="4289982" y="4143160"/>
            <a:ext cx="3623117" cy="463216"/>
          </a:xfrm>
        </p:spPr>
        <p:txBody>
          <a:bodyPr/>
          <a:lstStyle/>
          <a:p>
            <a:r>
              <a:rPr lang="en-US" dirty="0"/>
              <a:t>DO: </a:t>
            </a:r>
          </a:p>
        </p:txBody>
      </p:sp>
      <p:sp>
        <p:nvSpPr>
          <p:cNvPr id="16" name="Text Placeholder 15">
            <a:extLst>
              <a:ext uri="{FF2B5EF4-FFF2-40B4-BE49-F238E27FC236}">
                <a16:creationId xmlns:a16="http://schemas.microsoft.com/office/drawing/2014/main" id="{F572D1BF-56E4-F8EB-66A4-AC06E27C64DB}"/>
              </a:ext>
            </a:extLst>
          </p:cNvPr>
          <p:cNvSpPr>
            <a:spLocks noGrp="1"/>
          </p:cNvSpPr>
          <p:nvPr>
            <p:ph type="body" sz="quarter" idx="13"/>
          </p:nvPr>
        </p:nvSpPr>
        <p:spPr>
          <a:xfrm>
            <a:off x="4287249" y="4706195"/>
            <a:ext cx="3625850" cy="1542205"/>
          </a:xfrm>
        </p:spPr>
        <p:txBody>
          <a:bodyPr/>
          <a:lstStyle/>
          <a:p>
            <a:pPr marL="0" indent="0">
              <a:buNone/>
            </a:pPr>
            <a:r>
              <a:rPr lang="en-US" dirty="0"/>
              <a:t>Activities and information professionals can share with families</a:t>
            </a:r>
            <a:endParaRPr lang="en-US" b="1" dirty="0"/>
          </a:p>
        </p:txBody>
      </p:sp>
    </p:spTree>
    <p:extLst>
      <p:ext uri="{BB962C8B-B14F-4D97-AF65-F5344CB8AC3E}">
        <p14:creationId xmlns:p14="http://schemas.microsoft.com/office/powerpoint/2010/main" val="1212699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F0A1-EA97-364B-AA17-B3AC10F06359}"/>
              </a:ext>
            </a:extLst>
          </p:cNvPr>
          <p:cNvSpPr>
            <a:spLocks noGrp="1"/>
          </p:cNvSpPr>
          <p:nvPr>
            <p:ph type="title"/>
          </p:nvPr>
        </p:nvSpPr>
        <p:spPr/>
        <p:txBody>
          <a:bodyPr/>
          <a:lstStyle/>
          <a:p>
            <a:r>
              <a:rPr lang="en-US" dirty="0"/>
              <a:t>Support youth</a:t>
            </a:r>
          </a:p>
        </p:txBody>
      </p:sp>
      <p:sp>
        <p:nvSpPr>
          <p:cNvPr id="16" name="Text Placeholder 15">
            <a:extLst>
              <a:ext uri="{FF2B5EF4-FFF2-40B4-BE49-F238E27FC236}">
                <a16:creationId xmlns:a16="http://schemas.microsoft.com/office/drawing/2014/main" id="{4704D29E-8355-7FD3-774D-301984DFA050}"/>
              </a:ext>
            </a:extLst>
          </p:cNvPr>
          <p:cNvSpPr>
            <a:spLocks noGrp="1"/>
          </p:cNvSpPr>
          <p:nvPr>
            <p:ph type="body" idx="1"/>
          </p:nvPr>
        </p:nvSpPr>
        <p:spPr>
          <a:xfrm>
            <a:off x="609600" y="2135601"/>
            <a:ext cx="10978994" cy="2419803"/>
          </a:xfrm>
        </p:spPr>
        <p:txBody>
          <a:bodyPr/>
          <a:lstStyle/>
          <a:p>
            <a:r>
              <a:rPr lang="en-US" dirty="0"/>
              <a:t>This section is organized by the framework’s four domains—My best life, In(</a:t>
            </a:r>
            <a:r>
              <a:rPr lang="en-US" dirty="0" err="1"/>
              <a:t>ter</a:t>
            </a:r>
            <a:r>
              <a:rPr lang="en-US" dirty="0"/>
              <a:t>)dependent living, Employment, and Postsecondary education and training.</a:t>
            </a:r>
          </a:p>
          <a:p>
            <a:r>
              <a:rPr lang="en-US" dirty="0"/>
              <a:t>Under each domain, professionals will find information ideas and activities to support transition planning.</a:t>
            </a:r>
            <a:r>
              <a:rPr lang="en-US" b="1" dirty="0">
                <a:solidFill>
                  <a:srgbClr val="003865"/>
                </a:solidFill>
                <a:latin typeface="Calibri" panose="020F0502020204030204"/>
              </a:rPr>
              <a:t> </a:t>
            </a:r>
          </a:p>
          <a:p>
            <a:r>
              <a:rPr lang="en-US" b="1" dirty="0">
                <a:solidFill>
                  <a:srgbClr val="003865"/>
                </a:solidFill>
                <a:latin typeface="Calibri" panose="020F0502020204030204"/>
              </a:rPr>
              <a:t>Each topic in this section is structured in two parts:</a:t>
            </a:r>
            <a:endParaRPr lang="en-US" dirty="0"/>
          </a:p>
        </p:txBody>
      </p:sp>
      <p:pic>
        <p:nvPicPr>
          <p:cNvPr id="5" name="Picture 4">
            <a:extLst>
              <a:ext uri="{FF2B5EF4-FFF2-40B4-BE49-F238E27FC236}">
                <a16:creationId xmlns:a16="http://schemas.microsoft.com/office/drawing/2014/main" id="{47637610-C260-D1A1-E5AF-4335665E7B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68" y="4555405"/>
            <a:ext cx="365990" cy="440851"/>
          </a:xfrm>
          <a:prstGeom prst="rect">
            <a:avLst/>
          </a:prstGeom>
        </p:spPr>
      </p:pic>
      <p:sp>
        <p:nvSpPr>
          <p:cNvPr id="4" name="Text Placeholder 3">
            <a:extLst>
              <a:ext uri="{FF2B5EF4-FFF2-40B4-BE49-F238E27FC236}">
                <a16:creationId xmlns:a16="http://schemas.microsoft.com/office/drawing/2014/main" id="{39D3054C-1CF3-70D9-4D53-6843C1EC955B}"/>
              </a:ext>
            </a:extLst>
          </p:cNvPr>
          <p:cNvSpPr>
            <a:spLocks noGrp="1"/>
          </p:cNvSpPr>
          <p:nvPr>
            <p:ph type="body" sz="quarter" idx="10"/>
          </p:nvPr>
        </p:nvSpPr>
        <p:spPr>
          <a:xfrm>
            <a:off x="889061" y="4503372"/>
            <a:ext cx="4847272" cy="463216"/>
          </a:xfrm>
        </p:spPr>
        <p:txBody>
          <a:bodyPr anchor="b"/>
          <a:lstStyle/>
          <a:p>
            <a:r>
              <a:rPr lang="en-US" dirty="0"/>
              <a:t>LEARN:</a:t>
            </a:r>
          </a:p>
        </p:txBody>
      </p:sp>
      <p:sp>
        <p:nvSpPr>
          <p:cNvPr id="8" name="Text Placeholder 7">
            <a:extLst>
              <a:ext uri="{FF2B5EF4-FFF2-40B4-BE49-F238E27FC236}">
                <a16:creationId xmlns:a16="http://schemas.microsoft.com/office/drawing/2014/main" id="{EC8524AA-1051-1EAD-E69F-40C373F352F7}"/>
              </a:ext>
            </a:extLst>
          </p:cNvPr>
          <p:cNvSpPr>
            <a:spLocks noGrp="1"/>
          </p:cNvSpPr>
          <p:nvPr>
            <p:ph type="body" sz="quarter" idx="11"/>
          </p:nvPr>
        </p:nvSpPr>
        <p:spPr/>
        <p:txBody>
          <a:bodyPr/>
          <a:lstStyle/>
          <a:p>
            <a:pPr marL="0" indent="0">
              <a:buNone/>
            </a:pPr>
            <a:r>
              <a:rPr lang="en-US" dirty="0"/>
              <a:t>Information </a:t>
            </a:r>
            <a:br>
              <a:rPr lang="en-US" dirty="0"/>
            </a:br>
            <a:r>
              <a:rPr lang="en-US" dirty="0"/>
              <a:t>professionals can use to develop their knowledge</a:t>
            </a:r>
          </a:p>
        </p:txBody>
      </p:sp>
      <p:pic>
        <p:nvPicPr>
          <p:cNvPr id="6" name="Picture 5">
            <a:extLst>
              <a:ext uri="{FF2B5EF4-FFF2-40B4-BE49-F238E27FC236}">
                <a16:creationId xmlns:a16="http://schemas.microsoft.com/office/drawing/2014/main" id="{72BFD6E9-B5FD-7B62-1E37-88992238CDB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937972" y="4559492"/>
            <a:ext cx="380854" cy="380854"/>
          </a:xfrm>
          <a:prstGeom prst="rect">
            <a:avLst/>
          </a:prstGeom>
        </p:spPr>
      </p:pic>
      <p:sp>
        <p:nvSpPr>
          <p:cNvPr id="11" name="Text Placeholder 10">
            <a:extLst>
              <a:ext uri="{FF2B5EF4-FFF2-40B4-BE49-F238E27FC236}">
                <a16:creationId xmlns:a16="http://schemas.microsoft.com/office/drawing/2014/main" id="{99D21A7F-C922-3FCC-9024-2BB33BD9BBBA}"/>
              </a:ext>
            </a:extLst>
          </p:cNvPr>
          <p:cNvSpPr>
            <a:spLocks noGrp="1"/>
          </p:cNvSpPr>
          <p:nvPr>
            <p:ph type="body" sz="quarter" idx="12"/>
          </p:nvPr>
        </p:nvSpPr>
        <p:spPr/>
        <p:txBody>
          <a:bodyPr anchor="b"/>
          <a:lstStyle/>
          <a:p>
            <a:r>
              <a:rPr lang="en-US" dirty="0"/>
              <a:t>DO:</a:t>
            </a:r>
          </a:p>
        </p:txBody>
      </p:sp>
      <p:sp>
        <p:nvSpPr>
          <p:cNvPr id="12" name="Text Placeholder 11">
            <a:extLst>
              <a:ext uri="{FF2B5EF4-FFF2-40B4-BE49-F238E27FC236}">
                <a16:creationId xmlns:a16="http://schemas.microsoft.com/office/drawing/2014/main" id="{971EA77E-DFC1-6D9C-C79D-4B93A65D6172}"/>
              </a:ext>
            </a:extLst>
          </p:cNvPr>
          <p:cNvSpPr>
            <a:spLocks noGrp="1"/>
          </p:cNvSpPr>
          <p:nvPr>
            <p:ph type="body" sz="quarter" idx="13"/>
          </p:nvPr>
        </p:nvSpPr>
        <p:spPr/>
        <p:txBody>
          <a:bodyPr/>
          <a:lstStyle/>
          <a:p>
            <a:pPr marL="0" indent="0">
              <a:buNone/>
            </a:pPr>
            <a:r>
              <a:rPr lang="en-US" dirty="0"/>
              <a:t>Activities and </a:t>
            </a:r>
            <a:br>
              <a:rPr lang="en-US" dirty="0"/>
            </a:br>
            <a:r>
              <a:rPr lang="en-US" dirty="0"/>
              <a:t>information professionals </a:t>
            </a:r>
            <a:br>
              <a:rPr lang="en-US" dirty="0"/>
            </a:br>
            <a:r>
              <a:rPr lang="en-US" dirty="0"/>
              <a:t>can share with youth</a:t>
            </a:r>
          </a:p>
        </p:txBody>
      </p:sp>
      <p:cxnSp>
        <p:nvCxnSpPr>
          <p:cNvPr id="7" name="Straight Connector 6">
            <a:extLst>
              <a:ext uri="{FF2B5EF4-FFF2-40B4-BE49-F238E27FC236}">
                <a16:creationId xmlns:a16="http://schemas.microsoft.com/office/drawing/2014/main" id="{B01E391B-253B-4A67-69E7-E08BF7E2404C}"/>
              </a:ext>
              <a:ext uri="{C183D7F6-B498-43B3-948B-1728B52AA6E4}">
                <adec:decorative xmlns:adec="http://schemas.microsoft.com/office/drawing/2017/decorative" val="1"/>
              </a:ext>
            </a:extLst>
          </p:cNvPr>
          <p:cNvCxnSpPr>
            <a:cxnSpLocks/>
          </p:cNvCxnSpPr>
          <p:nvPr/>
        </p:nvCxnSpPr>
        <p:spPr>
          <a:xfrm>
            <a:off x="5903492" y="5272228"/>
            <a:ext cx="0" cy="74763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711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87777-2FCF-B879-A009-B6FC80B455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66F19-5F25-5F0A-8C93-0B1F6ABBFB4E}"/>
              </a:ext>
            </a:extLst>
          </p:cNvPr>
          <p:cNvSpPr>
            <a:spLocks noGrp="1"/>
          </p:cNvSpPr>
          <p:nvPr>
            <p:ph type="title"/>
          </p:nvPr>
        </p:nvSpPr>
        <p:spPr>
          <a:xfrm>
            <a:off x="612489" y="1423299"/>
            <a:ext cx="10978994" cy="585973"/>
          </a:xfrm>
        </p:spPr>
        <p:txBody>
          <a:bodyPr/>
          <a:lstStyle/>
          <a:p>
            <a:r>
              <a:rPr lang="en-US" dirty="0"/>
              <a:t>Youth in Transition Classroom Curriculum</a:t>
            </a:r>
          </a:p>
        </p:txBody>
      </p:sp>
      <p:sp>
        <p:nvSpPr>
          <p:cNvPr id="16" name="Content Placeholder 2">
            <a:extLst>
              <a:ext uri="{FF2B5EF4-FFF2-40B4-BE49-F238E27FC236}">
                <a16:creationId xmlns:a16="http://schemas.microsoft.com/office/drawing/2014/main" id="{ED4FBD54-F68E-E1FD-D1BD-F792F715256A}"/>
              </a:ext>
            </a:extLst>
          </p:cNvPr>
          <p:cNvSpPr>
            <a:spLocks noGrp="1"/>
          </p:cNvSpPr>
          <p:nvPr>
            <p:ph type="body" sz="quarter" idx="10"/>
          </p:nvPr>
        </p:nvSpPr>
        <p:spPr>
          <a:xfrm>
            <a:off x="612488" y="2141621"/>
            <a:ext cx="10978994" cy="4182979"/>
          </a:xfrm>
        </p:spPr>
        <p:txBody>
          <a:bodyPr/>
          <a:lstStyle/>
          <a:p>
            <a:pPr marL="0" indent="0">
              <a:buNone/>
            </a:pPr>
            <a:r>
              <a:rPr lang="en-US" dirty="0">
                <a:hlinkClick r:id="rId3"/>
              </a:rPr>
              <a:t>Youth in Transition Classroom Curriculum information</a:t>
            </a:r>
            <a:endParaRPr lang="en-US" b="0" dirty="0">
              <a:solidFill>
                <a:srgbClr val="002060"/>
              </a:solidFill>
            </a:endParaRPr>
          </a:p>
          <a:p>
            <a:pPr marL="0" indent="0">
              <a:lnSpc>
                <a:spcPct val="100000"/>
              </a:lnSpc>
              <a:spcBef>
                <a:spcPts val="0"/>
              </a:spcBef>
              <a:buNone/>
            </a:pPr>
            <a:r>
              <a:rPr lang="en-US" b="0" dirty="0">
                <a:solidFill>
                  <a:srgbClr val="002060"/>
                </a:solidFill>
              </a:rPr>
              <a:t>E1MN created curriculum for educators to use with students to help support Minnesota’s YiT Framework. These 20-25 minute lesson plans help students see and plan for what life after high school might look like. Videos, discussion questions, real-life stories, tools, and activities are used.</a:t>
            </a:r>
          </a:p>
          <a:p>
            <a:pPr marL="0" indent="0">
              <a:lnSpc>
                <a:spcPct val="100000"/>
              </a:lnSpc>
              <a:spcBef>
                <a:spcPts val="800"/>
              </a:spcBef>
              <a:buNone/>
            </a:pPr>
            <a:r>
              <a:rPr lang="en-US" dirty="0">
                <a:solidFill>
                  <a:srgbClr val="002060"/>
                </a:solidFill>
              </a:rPr>
              <a:t>Through the lessons students can start envisioning for themselves: </a:t>
            </a:r>
          </a:p>
          <a:p>
            <a:pPr marL="285750" indent="-285750">
              <a:lnSpc>
                <a:spcPct val="100000"/>
              </a:lnSpc>
              <a:spcBef>
                <a:spcPts val="0"/>
              </a:spcBef>
              <a:spcAft>
                <a:spcPts val="400"/>
              </a:spcAft>
              <a:buFont typeface="Arial" panose="020B0604020202020204" pitchFamily="34" charset="0"/>
              <a:buChar char="•"/>
            </a:pPr>
            <a:r>
              <a:rPr lang="en-US" b="0" dirty="0">
                <a:solidFill>
                  <a:srgbClr val="002060"/>
                </a:solidFill>
              </a:rPr>
              <a:t>what they want and how they can live their best life</a:t>
            </a:r>
          </a:p>
          <a:p>
            <a:pPr marL="285750" indent="-285750">
              <a:lnSpc>
                <a:spcPct val="100000"/>
              </a:lnSpc>
              <a:spcBef>
                <a:spcPts val="0"/>
              </a:spcBef>
              <a:spcAft>
                <a:spcPts val="400"/>
              </a:spcAft>
              <a:buFont typeface="Arial" panose="020B0604020202020204" pitchFamily="34" charset="0"/>
              <a:buChar char="•"/>
            </a:pPr>
            <a:r>
              <a:rPr lang="en-US" b="0" dirty="0">
                <a:solidFill>
                  <a:srgbClr val="002060"/>
                </a:solidFill>
              </a:rPr>
              <a:t>what living in(</a:t>
            </a:r>
            <a:r>
              <a:rPr lang="en-US" b="0" dirty="0" err="1">
                <a:solidFill>
                  <a:srgbClr val="002060"/>
                </a:solidFill>
              </a:rPr>
              <a:t>ter</a:t>
            </a:r>
            <a:r>
              <a:rPr lang="en-US" b="0" dirty="0">
                <a:solidFill>
                  <a:srgbClr val="002060"/>
                </a:solidFill>
              </a:rPr>
              <a:t>)dependently could look like for them</a:t>
            </a:r>
          </a:p>
          <a:p>
            <a:pPr marL="285750" indent="-285750">
              <a:lnSpc>
                <a:spcPct val="100000"/>
              </a:lnSpc>
              <a:spcBef>
                <a:spcPts val="0"/>
              </a:spcBef>
              <a:spcAft>
                <a:spcPts val="400"/>
              </a:spcAft>
              <a:buFont typeface="Arial" panose="020B0604020202020204" pitchFamily="34" charset="0"/>
              <a:buChar char="•"/>
            </a:pPr>
            <a:r>
              <a:rPr lang="en-US" b="0" dirty="0">
                <a:solidFill>
                  <a:srgbClr val="002060"/>
                </a:solidFill>
              </a:rPr>
              <a:t>what they want for meaningful employment</a:t>
            </a:r>
          </a:p>
          <a:p>
            <a:pPr marL="285750" indent="-285750">
              <a:lnSpc>
                <a:spcPct val="100000"/>
              </a:lnSpc>
              <a:spcBef>
                <a:spcPts val="0"/>
              </a:spcBef>
              <a:spcAft>
                <a:spcPts val="400"/>
              </a:spcAft>
              <a:buFont typeface="Arial" panose="020B0604020202020204" pitchFamily="34" charset="0"/>
              <a:buChar char="•"/>
            </a:pPr>
            <a:r>
              <a:rPr lang="en-US" b="0" dirty="0">
                <a:solidFill>
                  <a:srgbClr val="002060"/>
                </a:solidFill>
              </a:rPr>
              <a:t>what postsecondary education or training program they might want to do</a:t>
            </a:r>
          </a:p>
        </p:txBody>
      </p:sp>
    </p:spTree>
    <p:extLst>
      <p:ext uri="{BB962C8B-B14F-4D97-AF65-F5344CB8AC3E}">
        <p14:creationId xmlns:p14="http://schemas.microsoft.com/office/powerpoint/2010/main" val="3979764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FC946-9969-CFB9-19B8-AE546A15DA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EE0B30-3C45-25C6-A95A-DE84F8199F10}"/>
              </a:ext>
            </a:extLst>
          </p:cNvPr>
          <p:cNvSpPr>
            <a:spLocks noGrp="1"/>
          </p:cNvSpPr>
          <p:nvPr>
            <p:ph type="title"/>
          </p:nvPr>
        </p:nvSpPr>
        <p:spPr/>
        <p:txBody>
          <a:bodyPr/>
          <a:lstStyle/>
          <a:p>
            <a:pPr algn="ctr"/>
            <a:r>
              <a:rPr lang="en-US" dirty="0"/>
              <a:t>Charting the </a:t>
            </a:r>
            <a:r>
              <a:rPr lang="en-US" dirty="0" err="1"/>
              <a:t>LifeCourse</a:t>
            </a:r>
            <a:r>
              <a:rPr lang="en-US" dirty="0"/>
              <a:t>™</a:t>
            </a:r>
          </a:p>
        </p:txBody>
      </p:sp>
      <p:sp>
        <p:nvSpPr>
          <p:cNvPr id="4" name="Slide Number Placeholder 3">
            <a:extLst>
              <a:ext uri="{FF2B5EF4-FFF2-40B4-BE49-F238E27FC236}">
                <a16:creationId xmlns:a16="http://schemas.microsoft.com/office/drawing/2014/main" id="{9E99FC5F-4C6C-BC05-C723-336BCE10FA4C}"/>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rtl val="0"/>
            </a:endParaRPr>
          </a:p>
        </p:txBody>
      </p:sp>
      <p:pic>
        <p:nvPicPr>
          <p:cNvPr id="5" name="Picture Placeholder 4" descr="Charting the LifeCourse icon">
            <a:extLst>
              <a:ext uri="{FF2B5EF4-FFF2-40B4-BE49-F238E27FC236}">
                <a16:creationId xmlns:a16="http://schemas.microsoft.com/office/drawing/2014/main" id="{AB79C66E-5974-5F13-FD70-5C2C745E76FE}"/>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1315" r="1315"/>
          <a:stretch>
            <a:fillRect/>
          </a:stretch>
        </p:blipFill>
        <p:spPr bwMode="auto">
          <a:xfrm>
            <a:off x="4259263" y="2611770"/>
            <a:ext cx="3775075" cy="328771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887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76D5-094F-147E-CA71-388B6464AB19}"/>
              </a:ext>
            </a:extLst>
          </p:cNvPr>
          <p:cNvSpPr>
            <a:spLocks noGrp="1"/>
          </p:cNvSpPr>
          <p:nvPr>
            <p:ph type="title"/>
          </p:nvPr>
        </p:nvSpPr>
        <p:spPr/>
        <p:txBody>
          <a:bodyPr/>
          <a:lstStyle/>
          <a:p>
            <a:r>
              <a:rPr lang="en-US" dirty="0"/>
              <a:t>Charting the </a:t>
            </a:r>
            <a:r>
              <a:rPr lang="en-US" dirty="0" err="1"/>
              <a:t>LifeCourse</a:t>
            </a:r>
            <a:r>
              <a:rPr lang="en-US" dirty="0"/>
              <a:t>™ Framework</a:t>
            </a:r>
          </a:p>
        </p:txBody>
      </p:sp>
      <p:sp>
        <p:nvSpPr>
          <p:cNvPr id="3" name="Content Placeholder 2">
            <a:extLst>
              <a:ext uri="{FF2B5EF4-FFF2-40B4-BE49-F238E27FC236}">
                <a16:creationId xmlns:a16="http://schemas.microsoft.com/office/drawing/2014/main" id="{843D9543-E9B3-77E0-FD6A-10C8862B5EBD}"/>
              </a:ext>
            </a:extLst>
          </p:cNvPr>
          <p:cNvSpPr>
            <a:spLocks noGrp="1"/>
          </p:cNvSpPr>
          <p:nvPr>
            <p:ph type="body" idx="1"/>
          </p:nvPr>
        </p:nvSpPr>
        <p:spPr/>
        <p:txBody>
          <a:bodyPr/>
          <a:lstStyle/>
          <a:p>
            <a:pPr marL="0" indent="0">
              <a:buNone/>
            </a:pPr>
            <a:r>
              <a:rPr lang="en-US" b="1" dirty="0">
                <a:solidFill>
                  <a:srgbClr val="002060"/>
                </a:solidFill>
              </a:rPr>
              <a:t>Person Centered Planning Resources</a:t>
            </a:r>
          </a:p>
        </p:txBody>
      </p:sp>
      <p:sp>
        <p:nvSpPr>
          <p:cNvPr id="4" name="Text Placeholder 3">
            <a:extLst>
              <a:ext uri="{FF2B5EF4-FFF2-40B4-BE49-F238E27FC236}">
                <a16:creationId xmlns:a16="http://schemas.microsoft.com/office/drawing/2014/main" id="{7F0E5946-A98D-A8E3-EEE0-022FD7A07588}"/>
              </a:ext>
            </a:extLst>
          </p:cNvPr>
          <p:cNvSpPr>
            <a:spLocks noGrp="1"/>
          </p:cNvSpPr>
          <p:nvPr>
            <p:ph type="body" sz="quarter" idx="10"/>
          </p:nvPr>
        </p:nvSpPr>
        <p:spPr/>
        <p:txBody>
          <a:bodyPr/>
          <a:lstStyle/>
          <a:p>
            <a:r>
              <a:rPr lang="en-US" dirty="0"/>
              <a:t>Can be used independently by individuals or with support from family or team members. </a:t>
            </a:r>
          </a:p>
          <a:p>
            <a:r>
              <a:rPr lang="en-US" dirty="0"/>
              <a:t>Can be used throughout the lifespan. </a:t>
            </a:r>
          </a:p>
          <a:p>
            <a:r>
              <a:rPr lang="en-US" dirty="0"/>
              <a:t>Can be used to support IEP team conversations and decisions. </a:t>
            </a:r>
          </a:p>
          <a:p>
            <a:r>
              <a:rPr lang="en-US" dirty="0"/>
              <a:t>Can be used with general or individualized communication supports. </a:t>
            </a:r>
          </a:p>
        </p:txBody>
      </p:sp>
    </p:spTree>
    <p:extLst>
      <p:ext uri="{BB962C8B-B14F-4D97-AF65-F5344CB8AC3E}">
        <p14:creationId xmlns:p14="http://schemas.microsoft.com/office/powerpoint/2010/main" val="2510307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EE2C-9276-BB7B-7238-3EE1B157AC28}"/>
              </a:ext>
            </a:extLst>
          </p:cNvPr>
          <p:cNvSpPr>
            <a:spLocks noGrp="1"/>
          </p:cNvSpPr>
          <p:nvPr>
            <p:ph type="title"/>
          </p:nvPr>
        </p:nvSpPr>
        <p:spPr/>
        <p:txBody>
          <a:bodyPr/>
          <a:lstStyle/>
          <a:p>
            <a:r>
              <a:rPr lang="en-US" dirty="0"/>
              <a:t>Person Centered Planning Tools</a:t>
            </a:r>
          </a:p>
        </p:txBody>
      </p:sp>
      <p:sp>
        <p:nvSpPr>
          <p:cNvPr id="4" name="Text Placeholder 3">
            <a:extLst>
              <a:ext uri="{FF2B5EF4-FFF2-40B4-BE49-F238E27FC236}">
                <a16:creationId xmlns:a16="http://schemas.microsoft.com/office/drawing/2014/main" id="{60EF0CAF-7C34-8F2D-D0B5-1FB49C5632C3}"/>
              </a:ext>
            </a:extLst>
          </p:cNvPr>
          <p:cNvSpPr>
            <a:spLocks noGrp="1"/>
          </p:cNvSpPr>
          <p:nvPr>
            <p:ph type="body" idx="1"/>
          </p:nvPr>
        </p:nvSpPr>
        <p:spPr/>
        <p:txBody>
          <a:bodyPr>
            <a:noAutofit/>
          </a:bodyPr>
          <a:lstStyle/>
          <a:p>
            <a:r>
              <a:rPr lang="en-US" dirty="0">
                <a:hlinkClick r:id="rId3"/>
              </a:rPr>
              <a:t>Person Centered Planning Tools</a:t>
            </a:r>
            <a:endParaRPr lang="en-US" b="1" dirty="0">
              <a:solidFill>
                <a:srgbClr val="002060"/>
              </a:solidFill>
            </a:endParaRPr>
          </a:p>
        </p:txBody>
      </p:sp>
      <p:pic>
        <p:nvPicPr>
          <p:cNvPr id="2050" name="Picture 2" descr="One Page Profile icon">
            <a:extLst>
              <a:ext uri="{FF2B5EF4-FFF2-40B4-BE49-F238E27FC236}">
                <a16:creationId xmlns:a16="http://schemas.microsoft.com/office/drawing/2014/main" id="{3F72BC5A-0B69-2227-9598-649F0FF67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238" y="2643263"/>
            <a:ext cx="777999" cy="949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12F913F1-7EE6-B51E-D5E6-8FB6A8999A80}"/>
              </a:ext>
            </a:extLst>
          </p:cNvPr>
          <p:cNvSpPr>
            <a:spLocks noGrp="1"/>
          </p:cNvSpPr>
          <p:nvPr>
            <p:ph type="body" sz="quarter" idx="10"/>
          </p:nvPr>
        </p:nvSpPr>
        <p:spPr>
          <a:xfrm>
            <a:off x="504046" y="3613024"/>
            <a:ext cx="3623117" cy="463216"/>
          </a:xfrm>
        </p:spPr>
        <p:txBody>
          <a:bodyPr lIns="91440" rIns="91440">
            <a:noAutofit/>
          </a:bodyPr>
          <a:lstStyle/>
          <a:p>
            <a:r>
              <a:rPr lang="en-US" dirty="0">
                <a:solidFill>
                  <a:srgbClr val="002060"/>
                </a:solidFill>
              </a:rPr>
              <a:t>My One Page Profile</a:t>
            </a:r>
          </a:p>
        </p:txBody>
      </p:sp>
      <p:sp>
        <p:nvSpPr>
          <p:cNvPr id="8" name="Text Placeholder 7">
            <a:extLst>
              <a:ext uri="{FF2B5EF4-FFF2-40B4-BE49-F238E27FC236}">
                <a16:creationId xmlns:a16="http://schemas.microsoft.com/office/drawing/2014/main" id="{9868E1E1-1189-A7A2-8A2E-CFF0D04E5F5A}"/>
              </a:ext>
            </a:extLst>
          </p:cNvPr>
          <p:cNvSpPr>
            <a:spLocks noGrp="1"/>
          </p:cNvSpPr>
          <p:nvPr>
            <p:ph type="body" sz="quarter" idx="11"/>
          </p:nvPr>
        </p:nvSpPr>
        <p:spPr>
          <a:xfrm>
            <a:off x="501313" y="4042591"/>
            <a:ext cx="3396920" cy="2381153"/>
          </a:xfrm>
        </p:spPr>
        <p:txBody>
          <a:bodyPr>
            <a:noAutofit/>
          </a:bodyPr>
          <a:lstStyle/>
          <a:p>
            <a:pPr marL="0" indent="0">
              <a:buNone/>
            </a:pPr>
            <a:r>
              <a:rPr lang="en-US" dirty="0">
                <a:solidFill>
                  <a:srgbClr val="002060"/>
                </a:solidFill>
              </a:rPr>
              <a:t>Use the one-page profile to describe yourself — what people like about you, what's important to you and how to best support you.</a:t>
            </a:r>
          </a:p>
        </p:txBody>
      </p:sp>
      <p:pic>
        <p:nvPicPr>
          <p:cNvPr id="2052" name="Picture 4" descr="Life Trajectory icon">
            <a:extLst>
              <a:ext uri="{FF2B5EF4-FFF2-40B4-BE49-F238E27FC236}">
                <a16:creationId xmlns:a16="http://schemas.microsoft.com/office/drawing/2014/main" id="{62D6B85F-BA31-30AB-E5BA-5F092D4778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581" y="2668553"/>
            <a:ext cx="777999" cy="94915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E2918B8-D460-FB83-A471-A864D8FD7190}"/>
              </a:ext>
            </a:extLst>
          </p:cNvPr>
          <p:cNvSpPr>
            <a:spLocks noGrp="1"/>
          </p:cNvSpPr>
          <p:nvPr>
            <p:ph type="body" sz="quarter" idx="12"/>
          </p:nvPr>
        </p:nvSpPr>
        <p:spPr>
          <a:xfrm>
            <a:off x="3868872" y="3625056"/>
            <a:ext cx="3623117" cy="463216"/>
          </a:xfrm>
        </p:spPr>
        <p:txBody>
          <a:bodyPr lIns="91440" rIns="91440"/>
          <a:lstStyle/>
          <a:p>
            <a:r>
              <a:rPr lang="en-US" dirty="0"/>
              <a:t>Life Trajectory</a:t>
            </a:r>
          </a:p>
        </p:txBody>
      </p:sp>
      <p:sp>
        <p:nvSpPr>
          <p:cNvPr id="5" name="Text Placeholder 4">
            <a:extLst>
              <a:ext uri="{FF2B5EF4-FFF2-40B4-BE49-F238E27FC236}">
                <a16:creationId xmlns:a16="http://schemas.microsoft.com/office/drawing/2014/main" id="{7960B40B-9A9C-F005-7805-C061C2E6728E}"/>
              </a:ext>
            </a:extLst>
          </p:cNvPr>
          <p:cNvSpPr>
            <a:spLocks noGrp="1"/>
          </p:cNvSpPr>
          <p:nvPr>
            <p:ph type="body" sz="quarter" idx="13"/>
          </p:nvPr>
        </p:nvSpPr>
        <p:spPr>
          <a:xfrm>
            <a:off x="3866138" y="4055742"/>
            <a:ext cx="4074695" cy="2381154"/>
          </a:xfrm>
        </p:spPr>
        <p:txBody>
          <a:bodyPr/>
          <a:lstStyle/>
          <a:p>
            <a:pPr marL="0" indent="0">
              <a:buNone/>
            </a:pPr>
            <a:r>
              <a:rPr lang="en-US" dirty="0">
                <a:solidFill>
                  <a:srgbClr val="002060"/>
                </a:solidFill>
              </a:rPr>
              <a:t>Use this worksheet to envision your best life and identify the steps or experiences needed to get there, including what you don't want your life to look like.</a:t>
            </a:r>
            <a:endParaRPr lang="en-US" b="1" dirty="0">
              <a:solidFill>
                <a:srgbClr val="002060"/>
              </a:solidFill>
            </a:endParaRPr>
          </a:p>
        </p:txBody>
      </p:sp>
      <p:pic>
        <p:nvPicPr>
          <p:cNvPr id="2054" name="Picture 6" descr="Integrated Supports Star icon">
            <a:extLst>
              <a:ext uri="{FF2B5EF4-FFF2-40B4-BE49-F238E27FC236}">
                <a16:creationId xmlns:a16="http://schemas.microsoft.com/office/drawing/2014/main" id="{3CF7C8B4-2150-D86E-1A3B-3337E3570F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0809" y="2634911"/>
            <a:ext cx="777999" cy="94915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5EBA3EA3-22B1-AD8F-3AA6-7BCF3B58B01A}"/>
              </a:ext>
            </a:extLst>
          </p:cNvPr>
          <p:cNvSpPr>
            <a:spLocks noGrp="1"/>
          </p:cNvSpPr>
          <p:nvPr>
            <p:ph type="body" sz="quarter" idx="14"/>
          </p:nvPr>
        </p:nvSpPr>
        <p:spPr>
          <a:xfrm>
            <a:off x="7943567" y="3613024"/>
            <a:ext cx="3955414" cy="463216"/>
          </a:xfrm>
        </p:spPr>
        <p:txBody>
          <a:bodyPr lIns="91440" rIns="91440"/>
          <a:lstStyle/>
          <a:p>
            <a:r>
              <a:rPr lang="en-US" dirty="0"/>
              <a:t>Integrated Supports Star</a:t>
            </a:r>
          </a:p>
        </p:txBody>
      </p:sp>
      <p:sp>
        <p:nvSpPr>
          <p:cNvPr id="9" name="Text Placeholder 8">
            <a:extLst>
              <a:ext uri="{FF2B5EF4-FFF2-40B4-BE49-F238E27FC236}">
                <a16:creationId xmlns:a16="http://schemas.microsoft.com/office/drawing/2014/main" id="{9267E865-B117-E55E-6F9B-A99B6C0A5B9D}"/>
              </a:ext>
            </a:extLst>
          </p:cNvPr>
          <p:cNvSpPr>
            <a:spLocks noGrp="1"/>
          </p:cNvSpPr>
          <p:nvPr>
            <p:ph type="body" sz="quarter" idx="15"/>
          </p:nvPr>
        </p:nvSpPr>
        <p:spPr>
          <a:xfrm>
            <a:off x="7940834" y="4054624"/>
            <a:ext cx="3816153" cy="2381155"/>
          </a:xfrm>
        </p:spPr>
        <p:txBody>
          <a:bodyPr/>
          <a:lstStyle/>
          <a:p>
            <a:pPr marL="0" indent="0">
              <a:buNone/>
            </a:pPr>
            <a:r>
              <a:rPr lang="en-US" dirty="0">
                <a:solidFill>
                  <a:srgbClr val="002060"/>
                </a:solidFill>
              </a:rPr>
              <a:t>Use this worksheet to write about the tools, resources and people in your life, and how they help you live an inclusive life in the community.</a:t>
            </a:r>
            <a:endParaRPr lang="en-US" b="1" dirty="0">
              <a:solidFill>
                <a:srgbClr val="002060"/>
              </a:solidFill>
            </a:endParaRPr>
          </a:p>
        </p:txBody>
      </p:sp>
    </p:spTree>
    <p:extLst>
      <p:ext uri="{BB962C8B-B14F-4D97-AF65-F5344CB8AC3E}">
        <p14:creationId xmlns:p14="http://schemas.microsoft.com/office/powerpoint/2010/main" val="3575064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11E0-959B-E1B6-0C67-7E7171B3094D}"/>
              </a:ext>
            </a:extLst>
          </p:cNvPr>
          <p:cNvSpPr>
            <a:spLocks noGrp="1"/>
          </p:cNvSpPr>
          <p:nvPr>
            <p:ph type="title"/>
          </p:nvPr>
        </p:nvSpPr>
        <p:spPr>
          <a:xfrm>
            <a:off x="612489" y="1170638"/>
            <a:ext cx="5914920" cy="1153461"/>
          </a:xfrm>
        </p:spPr>
        <p:txBody>
          <a:bodyPr/>
          <a:lstStyle/>
          <a:p>
            <a:r>
              <a:rPr lang="en-US" dirty="0"/>
              <a:t>My One Page Profile</a:t>
            </a:r>
          </a:p>
        </p:txBody>
      </p:sp>
      <p:sp>
        <p:nvSpPr>
          <p:cNvPr id="3" name="Content Placeholder 2">
            <a:extLst>
              <a:ext uri="{FF2B5EF4-FFF2-40B4-BE49-F238E27FC236}">
                <a16:creationId xmlns:a16="http://schemas.microsoft.com/office/drawing/2014/main" id="{9FC01914-93C8-E1DA-7E9D-AABC83B115DA}"/>
              </a:ext>
            </a:extLst>
          </p:cNvPr>
          <p:cNvSpPr>
            <a:spLocks noGrp="1"/>
          </p:cNvSpPr>
          <p:nvPr>
            <p:ph type="body" sz="quarter" idx="10"/>
          </p:nvPr>
        </p:nvSpPr>
        <p:spPr>
          <a:xfrm>
            <a:off x="616974" y="2422422"/>
            <a:ext cx="6192900" cy="3825978"/>
          </a:xfrm>
        </p:spPr>
        <p:txBody>
          <a:bodyPr vert="horz" lIns="91440" tIns="45720" rIns="91440" bIns="45720" rtlCol="0" anchor="t">
            <a:noAutofit/>
          </a:bodyPr>
          <a:lstStyle/>
          <a:p>
            <a:pPr>
              <a:lnSpc>
                <a:spcPct val="150000"/>
              </a:lnSpc>
            </a:pPr>
            <a:r>
              <a:rPr lang="en-US" dirty="0">
                <a:solidFill>
                  <a:srgbClr val="002060"/>
                </a:solidFill>
                <a:ea typeface="Calibri"/>
                <a:cs typeface="Calibri"/>
              </a:rPr>
              <a:t>The starting point</a:t>
            </a:r>
          </a:p>
          <a:p>
            <a:pPr>
              <a:lnSpc>
                <a:spcPct val="150000"/>
              </a:lnSpc>
            </a:pPr>
            <a:r>
              <a:rPr lang="en-US" dirty="0">
                <a:solidFill>
                  <a:srgbClr val="002060"/>
                </a:solidFill>
                <a:ea typeface="Calibri"/>
                <a:cs typeface="Calibri"/>
              </a:rPr>
              <a:t>Helps the individual consider their strengths and what is important to them</a:t>
            </a:r>
          </a:p>
          <a:p>
            <a:pPr>
              <a:lnSpc>
                <a:spcPct val="150000"/>
              </a:lnSpc>
            </a:pPr>
            <a:r>
              <a:rPr lang="en-US" dirty="0">
                <a:solidFill>
                  <a:srgbClr val="002060"/>
                </a:solidFill>
                <a:ea typeface="Calibri"/>
                <a:cs typeface="Calibri"/>
              </a:rPr>
              <a:t>Helps the individual consider what kinds of supports they need</a:t>
            </a:r>
          </a:p>
        </p:txBody>
      </p:sp>
      <p:graphicFrame>
        <p:nvGraphicFramePr>
          <p:cNvPr id="6" name="Picture Placeholder 5" descr="One Pager template">
            <a:extLst>
              <a:ext uri="{FF2B5EF4-FFF2-40B4-BE49-F238E27FC236}">
                <a16:creationId xmlns:a16="http://schemas.microsoft.com/office/drawing/2014/main" id="{38EBE5B5-4E42-1BE2-9193-9DA0E5DC12C9}"/>
              </a:ext>
            </a:extLst>
          </p:cNvPr>
          <p:cNvGraphicFramePr>
            <a:graphicFrameLocks noGrp="1" noChangeAspect="1"/>
          </p:cNvGraphicFramePr>
          <p:nvPr>
            <p:ph type="pic" sz="quarter" idx="12"/>
            <p:extLst>
              <p:ext uri="{D42A27DB-BD31-4B8C-83A1-F6EECF244321}">
                <p14:modId xmlns:p14="http://schemas.microsoft.com/office/powerpoint/2010/main" val="3288465627"/>
              </p:ext>
            </p:extLst>
          </p:nvPr>
        </p:nvGraphicFramePr>
        <p:xfrm>
          <a:off x="7532724" y="1379538"/>
          <a:ext cx="3762302" cy="4868862"/>
        </p:xfrm>
        <a:graphic>
          <a:graphicData uri="http://schemas.openxmlformats.org/presentationml/2006/ole">
            <mc:AlternateContent xmlns:mc="http://schemas.openxmlformats.org/markup-compatibility/2006">
              <mc:Choice xmlns:v="urn:schemas-microsoft-com:vml" Requires="v">
                <p:oleObj name="Acrobat Document" r:id="rId3" imgW="3886052" imgH="5028936" progId="AcroExch.Document.DC">
                  <p:embed/>
                </p:oleObj>
              </mc:Choice>
              <mc:Fallback>
                <p:oleObj name="Acrobat Document" r:id="rId3" imgW="3886052" imgH="5028936" progId="AcroExch.Document.DC">
                  <p:embed/>
                  <p:pic>
                    <p:nvPicPr>
                      <p:cNvPr id="8" name="Object 7" descr="One Pager template">
                        <a:extLst>
                          <a:ext uri="{FF2B5EF4-FFF2-40B4-BE49-F238E27FC236}">
                            <a16:creationId xmlns:a16="http://schemas.microsoft.com/office/drawing/2014/main" id="{38EBE5B5-4E42-1BE2-9193-9DA0E5DC12C9}"/>
                          </a:ext>
                        </a:extLst>
                      </p:cNvPr>
                      <p:cNvPicPr/>
                      <p:nvPr/>
                    </p:nvPicPr>
                    <p:blipFill>
                      <a:blip r:embed="rId4"/>
                      <a:stretch>
                        <a:fillRect/>
                      </a:stretch>
                    </p:blipFill>
                    <p:spPr>
                      <a:xfrm>
                        <a:off x="7532724" y="1379538"/>
                        <a:ext cx="3762302" cy="4868862"/>
                      </a:xfrm>
                      <a:prstGeom prst="rect">
                        <a:avLst/>
                      </a:prstGeom>
                      <a:ln w="9525">
                        <a:solidFill>
                          <a:schemeClr val="tx1"/>
                        </a:solidFill>
                      </a:ln>
                    </p:spPr>
                  </p:pic>
                </p:oleObj>
              </mc:Fallback>
            </mc:AlternateContent>
          </a:graphicData>
        </a:graphic>
      </p:graphicFrame>
    </p:spTree>
    <p:extLst>
      <p:ext uri="{BB962C8B-B14F-4D97-AF65-F5344CB8AC3E}">
        <p14:creationId xmlns:p14="http://schemas.microsoft.com/office/powerpoint/2010/main" val="894698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11E0-959B-E1B6-0C67-7E7171B3094D}"/>
              </a:ext>
            </a:extLst>
          </p:cNvPr>
          <p:cNvSpPr>
            <a:spLocks noGrp="1"/>
          </p:cNvSpPr>
          <p:nvPr>
            <p:ph type="title"/>
          </p:nvPr>
        </p:nvSpPr>
        <p:spPr/>
        <p:txBody>
          <a:bodyPr/>
          <a:lstStyle/>
          <a:p>
            <a:r>
              <a:rPr lang="en-US" dirty="0"/>
              <a:t>Life Trajectory</a:t>
            </a:r>
          </a:p>
        </p:txBody>
      </p:sp>
      <p:sp>
        <p:nvSpPr>
          <p:cNvPr id="3" name="Content Placeholder 2">
            <a:extLst>
              <a:ext uri="{FF2B5EF4-FFF2-40B4-BE49-F238E27FC236}">
                <a16:creationId xmlns:a16="http://schemas.microsoft.com/office/drawing/2014/main" id="{9FC01914-93C8-E1DA-7E9D-AABC83B115DA}"/>
              </a:ext>
            </a:extLst>
          </p:cNvPr>
          <p:cNvSpPr>
            <a:spLocks noGrp="1"/>
          </p:cNvSpPr>
          <p:nvPr>
            <p:ph type="body" sz="quarter" idx="10"/>
          </p:nvPr>
        </p:nvSpPr>
        <p:spPr>
          <a:xfrm>
            <a:off x="616974" y="2422422"/>
            <a:ext cx="5916174" cy="3825978"/>
          </a:xfrm>
        </p:spPr>
        <p:txBody>
          <a:bodyPr vert="horz" lIns="91440" tIns="45720" rIns="91440" bIns="45720" rtlCol="0" anchor="t">
            <a:noAutofit/>
          </a:bodyPr>
          <a:lstStyle/>
          <a:p>
            <a:r>
              <a:rPr lang="en-US" dirty="0">
                <a:solidFill>
                  <a:srgbClr val="002060"/>
                </a:solidFill>
                <a:ea typeface="Calibri"/>
                <a:cs typeface="Calibri"/>
              </a:rPr>
              <a:t>What is the vision for the individual's desired life outcomes? </a:t>
            </a:r>
          </a:p>
          <a:p>
            <a:r>
              <a:rPr lang="en-US" dirty="0">
                <a:solidFill>
                  <a:srgbClr val="002060"/>
                </a:solidFill>
                <a:ea typeface="Calibri"/>
                <a:cs typeface="Calibri"/>
              </a:rPr>
              <a:t>What steps need to be taken to help get there?</a:t>
            </a:r>
          </a:p>
          <a:p>
            <a:r>
              <a:rPr lang="en-US" dirty="0">
                <a:solidFill>
                  <a:srgbClr val="002060"/>
                </a:solidFill>
                <a:ea typeface="Calibri"/>
                <a:cs typeface="Calibri"/>
              </a:rPr>
              <a:t>What outcomes does the individual desire to avoid?</a:t>
            </a:r>
          </a:p>
          <a:p>
            <a:r>
              <a:rPr lang="en-US" dirty="0">
                <a:solidFill>
                  <a:srgbClr val="002060"/>
                </a:solidFill>
                <a:ea typeface="Calibri"/>
                <a:cs typeface="Calibri"/>
              </a:rPr>
              <a:t>What steps need to be taken to avoid them?</a:t>
            </a:r>
          </a:p>
        </p:txBody>
      </p:sp>
      <p:graphicFrame>
        <p:nvGraphicFramePr>
          <p:cNvPr id="7" name="Picture Placeholder 6" descr="Life Trajectory template">
            <a:extLst>
              <a:ext uri="{FF2B5EF4-FFF2-40B4-BE49-F238E27FC236}">
                <a16:creationId xmlns:a16="http://schemas.microsoft.com/office/drawing/2014/main" id="{8BE3F367-C6AF-4EB2-9C51-172442517E7B}"/>
              </a:ext>
            </a:extLst>
          </p:cNvPr>
          <p:cNvGraphicFramePr>
            <a:graphicFrameLocks noGrp="1" noChangeAspect="1"/>
          </p:cNvGraphicFramePr>
          <p:nvPr>
            <p:ph type="pic" sz="quarter" idx="12"/>
            <p:extLst>
              <p:ext uri="{D42A27DB-BD31-4B8C-83A1-F6EECF244321}">
                <p14:modId xmlns:p14="http://schemas.microsoft.com/office/powerpoint/2010/main" val="3765253089"/>
              </p:ext>
            </p:extLst>
          </p:nvPr>
        </p:nvGraphicFramePr>
        <p:xfrm>
          <a:off x="6810846" y="2566988"/>
          <a:ext cx="4764180" cy="3681412"/>
        </p:xfrm>
        <a:graphic>
          <a:graphicData uri="http://schemas.openxmlformats.org/presentationml/2006/ole">
            <mc:AlternateContent xmlns:mc="http://schemas.openxmlformats.org/markup-compatibility/2006">
              <mc:Choice xmlns:v="urn:schemas-microsoft-com:vml" Requires="v">
                <p:oleObj name="Acrobat Document" r:id="rId3" imgW="5029101" imgH="3886068" progId="AcroExch.Document.DC">
                  <p:embed/>
                </p:oleObj>
              </mc:Choice>
              <mc:Fallback>
                <p:oleObj name="Acrobat Document" r:id="rId3" imgW="5029101" imgH="3886068" progId="AcroExch.Document.DC">
                  <p:embed/>
                  <p:pic>
                    <p:nvPicPr>
                      <p:cNvPr id="4" name="Object 3" descr="Life Trajectory template">
                        <a:extLst>
                          <a:ext uri="{FF2B5EF4-FFF2-40B4-BE49-F238E27FC236}">
                            <a16:creationId xmlns:a16="http://schemas.microsoft.com/office/drawing/2014/main" id="{8BE3F367-C6AF-4EB2-9C51-172442517E7B}"/>
                          </a:ext>
                        </a:extLst>
                      </p:cNvPr>
                      <p:cNvPicPr/>
                      <p:nvPr/>
                    </p:nvPicPr>
                    <p:blipFill>
                      <a:blip r:embed="rId4"/>
                      <a:stretch>
                        <a:fillRect/>
                      </a:stretch>
                    </p:blipFill>
                    <p:spPr>
                      <a:xfrm>
                        <a:off x="6810846" y="2566988"/>
                        <a:ext cx="4764180" cy="3681412"/>
                      </a:xfrm>
                      <a:prstGeom prst="rect">
                        <a:avLst/>
                      </a:prstGeom>
                      <a:ln w="9525">
                        <a:solidFill>
                          <a:schemeClr val="tx1"/>
                        </a:solidFill>
                      </a:ln>
                    </p:spPr>
                  </p:pic>
                </p:oleObj>
              </mc:Fallback>
            </mc:AlternateContent>
          </a:graphicData>
        </a:graphic>
      </p:graphicFrame>
    </p:spTree>
    <p:extLst>
      <p:ext uri="{BB962C8B-B14F-4D97-AF65-F5344CB8AC3E}">
        <p14:creationId xmlns:p14="http://schemas.microsoft.com/office/powerpoint/2010/main" val="4102209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1201B-F231-B069-B21B-2322A05F3D62}"/>
              </a:ext>
            </a:extLst>
          </p:cNvPr>
          <p:cNvSpPr>
            <a:spLocks noGrp="1"/>
          </p:cNvSpPr>
          <p:nvPr>
            <p:ph type="title"/>
          </p:nvPr>
        </p:nvSpPr>
        <p:spPr/>
        <p:txBody>
          <a:bodyPr/>
          <a:lstStyle/>
          <a:p>
            <a:r>
              <a:rPr lang="en-US" dirty="0"/>
              <a:t>Today’s Agenda</a:t>
            </a:r>
          </a:p>
        </p:txBody>
      </p:sp>
      <p:sp>
        <p:nvSpPr>
          <p:cNvPr id="3" name="Text Placeholder 2">
            <a:extLst>
              <a:ext uri="{FF2B5EF4-FFF2-40B4-BE49-F238E27FC236}">
                <a16:creationId xmlns:a16="http://schemas.microsoft.com/office/drawing/2014/main" id="{82CBE324-C0D4-DF8B-787E-5CFDD0FBCF6A}"/>
              </a:ext>
            </a:extLst>
          </p:cNvPr>
          <p:cNvSpPr>
            <a:spLocks noGrp="1"/>
          </p:cNvSpPr>
          <p:nvPr>
            <p:ph type="body" sz="quarter" idx="10"/>
          </p:nvPr>
        </p:nvSpPr>
        <p:spPr/>
        <p:txBody>
          <a:bodyPr/>
          <a:lstStyle/>
          <a:p>
            <a:r>
              <a:rPr lang="en-US" sz="2800" dirty="0">
                <a:solidFill>
                  <a:srgbClr val="002060"/>
                </a:solidFill>
              </a:rPr>
              <a:t>Introductions</a:t>
            </a:r>
          </a:p>
          <a:p>
            <a:r>
              <a:rPr lang="en-US" sz="2800" dirty="0">
                <a:solidFill>
                  <a:srgbClr val="002060"/>
                </a:solidFill>
              </a:rPr>
              <a:t>MN Youth in Transition Framework and Toolkit</a:t>
            </a:r>
          </a:p>
          <a:p>
            <a:r>
              <a:rPr lang="en-US" sz="2800" dirty="0">
                <a:solidFill>
                  <a:srgbClr val="002060"/>
                </a:solidFill>
              </a:rPr>
              <a:t>Person-Centered Practices – Charting the </a:t>
            </a:r>
            <a:r>
              <a:rPr lang="en-US" sz="2800" dirty="0" err="1">
                <a:solidFill>
                  <a:srgbClr val="002060"/>
                </a:solidFill>
              </a:rPr>
              <a:t>LifeCourse</a:t>
            </a:r>
            <a:endParaRPr lang="en-US" sz="2800" dirty="0">
              <a:solidFill>
                <a:srgbClr val="002060"/>
              </a:solidFill>
            </a:endParaRPr>
          </a:p>
          <a:p>
            <a:r>
              <a:rPr lang="en-US" sz="2800" dirty="0">
                <a:solidFill>
                  <a:srgbClr val="002060"/>
                </a:solidFill>
              </a:rPr>
              <a:t>My Vault</a:t>
            </a:r>
          </a:p>
          <a:p>
            <a:r>
              <a:rPr lang="en-US" sz="2800" dirty="0">
                <a:solidFill>
                  <a:srgbClr val="002060"/>
                </a:solidFill>
              </a:rPr>
              <a:t>Q&amp;A</a:t>
            </a:r>
          </a:p>
        </p:txBody>
      </p:sp>
    </p:spTree>
    <p:extLst>
      <p:ext uri="{BB962C8B-B14F-4D97-AF65-F5344CB8AC3E}">
        <p14:creationId xmlns:p14="http://schemas.microsoft.com/office/powerpoint/2010/main" val="3309380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711E0-959B-E1B6-0C67-7E7171B3094D}"/>
              </a:ext>
            </a:extLst>
          </p:cNvPr>
          <p:cNvSpPr>
            <a:spLocks noGrp="1"/>
          </p:cNvSpPr>
          <p:nvPr>
            <p:ph type="title"/>
          </p:nvPr>
        </p:nvSpPr>
        <p:spPr>
          <a:xfrm>
            <a:off x="612489" y="1170638"/>
            <a:ext cx="7110674" cy="1153461"/>
          </a:xfrm>
        </p:spPr>
        <p:txBody>
          <a:bodyPr/>
          <a:lstStyle/>
          <a:p>
            <a:r>
              <a:rPr lang="en-US" dirty="0"/>
              <a:t>Integrated Supports Star</a:t>
            </a:r>
          </a:p>
        </p:txBody>
      </p:sp>
      <p:sp>
        <p:nvSpPr>
          <p:cNvPr id="3" name="Content Placeholder 2">
            <a:extLst>
              <a:ext uri="{FF2B5EF4-FFF2-40B4-BE49-F238E27FC236}">
                <a16:creationId xmlns:a16="http://schemas.microsoft.com/office/drawing/2014/main" id="{9FC01914-93C8-E1DA-7E9D-AABC83B115DA}"/>
              </a:ext>
            </a:extLst>
          </p:cNvPr>
          <p:cNvSpPr>
            <a:spLocks noGrp="1"/>
          </p:cNvSpPr>
          <p:nvPr>
            <p:ph type="body" sz="quarter" idx="10"/>
          </p:nvPr>
        </p:nvSpPr>
        <p:spPr/>
        <p:txBody>
          <a:bodyPr vert="horz" lIns="91440" tIns="45720" rIns="91440" bIns="45720" rtlCol="0" anchor="t">
            <a:noAutofit/>
          </a:bodyPr>
          <a:lstStyle/>
          <a:p>
            <a:r>
              <a:rPr lang="en-US" dirty="0">
                <a:solidFill>
                  <a:srgbClr val="002060"/>
                </a:solidFill>
                <a:ea typeface="Calibri"/>
                <a:cs typeface="Calibri"/>
              </a:rPr>
              <a:t>Use the star to plan for outcome identified in the life trajectory. </a:t>
            </a:r>
          </a:p>
          <a:p>
            <a:r>
              <a:rPr lang="en-US" dirty="0">
                <a:solidFill>
                  <a:srgbClr val="002060"/>
                </a:solidFill>
                <a:ea typeface="Calibri"/>
                <a:cs typeface="Calibri"/>
              </a:rPr>
              <a:t>Use to frame conversations regarding new experiences:</a:t>
            </a:r>
          </a:p>
          <a:p>
            <a:pPr lvl="2"/>
            <a:r>
              <a:rPr lang="en-US" dirty="0">
                <a:solidFill>
                  <a:srgbClr val="002060"/>
                </a:solidFill>
                <a:ea typeface="Calibri"/>
                <a:cs typeface="Calibri"/>
              </a:rPr>
              <a:t>Employment</a:t>
            </a:r>
          </a:p>
          <a:p>
            <a:pPr lvl="2"/>
            <a:r>
              <a:rPr lang="en-US" dirty="0">
                <a:solidFill>
                  <a:srgbClr val="002060"/>
                </a:solidFill>
                <a:ea typeface="Calibri"/>
                <a:cs typeface="Calibri"/>
              </a:rPr>
              <a:t>Decision making</a:t>
            </a:r>
          </a:p>
          <a:p>
            <a:pPr lvl="2"/>
            <a:r>
              <a:rPr lang="en-US" dirty="0">
                <a:solidFill>
                  <a:srgbClr val="002060"/>
                </a:solidFill>
                <a:ea typeface="Calibri"/>
                <a:cs typeface="Calibri"/>
              </a:rPr>
              <a:t>Community participation</a:t>
            </a:r>
          </a:p>
          <a:p>
            <a:pPr lvl="2"/>
            <a:r>
              <a:rPr lang="en-US" dirty="0">
                <a:solidFill>
                  <a:srgbClr val="002060"/>
                </a:solidFill>
                <a:ea typeface="Calibri"/>
                <a:cs typeface="Calibri"/>
              </a:rPr>
              <a:t>Taking risks</a:t>
            </a:r>
          </a:p>
        </p:txBody>
      </p:sp>
      <p:graphicFrame>
        <p:nvGraphicFramePr>
          <p:cNvPr id="6" name="Picture Placeholder 5" descr="Integrated Supports Star template">
            <a:extLst>
              <a:ext uri="{FF2B5EF4-FFF2-40B4-BE49-F238E27FC236}">
                <a16:creationId xmlns:a16="http://schemas.microsoft.com/office/drawing/2014/main" id="{ED4CE055-6E2B-577A-D1E1-ACA072B6D924}"/>
              </a:ext>
            </a:extLst>
          </p:cNvPr>
          <p:cNvGraphicFramePr>
            <a:graphicFrameLocks noGrp="1" noChangeAspect="1"/>
          </p:cNvGraphicFramePr>
          <p:nvPr>
            <p:ph type="pic" sz="quarter" idx="12"/>
            <p:extLst>
              <p:ext uri="{D42A27DB-BD31-4B8C-83A1-F6EECF244321}">
                <p14:modId xmlns:p14="http://schemas.microsoft.com/office/powerpoint/2010/main" val="499207092"/>
              </p:ext>
            </p:extLst>
          </p:nvPr>
        </p:nvGraphicFramePr>
        <p:xfrm>
          <a:off x="8273138" y="2107866"/>
          <a:ext cx="3308422" cy="4281488"/>
        </p:xfrm>
        <a:graphic>
          <a:graphicData uri="http://schemas.openxmlformats.org/presentationml/2006/ole">
            <mc:AlternateContent xmlns:mc="http://schemas.openxmlformats.org/markup-compatibility/2006">
              <mc:Choice xmlns:v="urn:schemas-microsoft-com:vml" Requires="v">
                <p:oleObj name="Acrobat Document" r:id="rId3" imgW="3886052" imgH="5029200" progId="Acrobat.Document.DC">
                  <p:embed/>
                </p:oleObj>
              </mc:Choice>
              <mc:Fallback>
                <p:oleObj name="Acrobat Document" r:id="rId3" imgW="3886052" imgH="5029200" progId="Acrobat.Document.DC">
                  <p:embed/>
                  <p:pic>
                    <p:nvPicPr>
                      <p:cNvPr id="4" name="Object 3" descr="Integrated Supports Star template">
                        <a:extLst>
                          <a:ext uri="{FF2B5EF4-FFF2-40B4-BE49-F238E27FC236}">
                            <a16:creationId xmlns:a16="http://schemas.microsoft.com/office/drawing/2014/main" id="{ED4CE055-6E2B-577A-D1E1-ACA072B6D924}"/>
                          </a:ext>
                        </a:extLst>
                      </p:cNvPr>
                      <p:cNvPicPr/>
                      <p:nvPr/>
                    </p:nvPicPr>
                    <p:blipFill>
                      <a:blip r:embed="rId4"/>
                      <a:stretch>
                        <a:fillRect/>
                      </a:stretch>
                    </p:blipFill>
                    <p:spPr>
                      <a:xfrm>
                        <a:off x="8273138" y="2107866"/>
                        <a:ext cx="3308422" cy="4281488"/>
                      </a:xfrm>
                      <a:prstGeom prst="rect">
                        <a:avLst/>
                      </a:prstGeom>
                      <a:ln w="9525">
                        <a:solidFill>
                          <a:schemeClr val="tx1"/>
                        </a:solidFill>
                      </a:ln>
                    </p:spPr>
                  </p:pic>
                </p:oleObj>
              </mc:Fallback>
            </mc:AlternateContent>
          </a:graphicData>
        </a:graphic>
      </p:graphicFrame>
    </p:spTree>
    <p:extLst>
      <p:ext uri="{BB962C8B-B14F-4D97-AF65-F5344CB8AC3E}">
        <p14:creationId xmlns:p14="http://schemas.microsoft.com/office/powerpoint/2010/main" val="3655376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Vault: Communication and Planning Tool</a:t>
            </a:r>
          </a:p>
        </p:txBody>
      </p:sp>
      <p:pic>
        <p:nvPicPr>
          <p:cNvPr id="4" name="Picture 4" descr="Disability Hub MN - My Vault icon">
            <a:extLst>
              <a:ext uri="{FF2B5EF4-FFF2-40B4-BE49-F238E27FC236}">
                <a16:creationId xmlns:a16="http://schemas.microsoft.com/office/drawing/2014/main" id="{1B787AAA-ECF8-F93E-D774-E699362EDDDA}"/>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t="177" r="1338" b="582"/>
          <a:stretch/>
        </p:blipFill>
        <p:spPr bwMode="auto">
          <a:xfrm>
            <a:off x="4186239" y="2380372"/>
            <a:ext cx="3550066" cy="3727784"/>
          </a:xfrm>
          <a:prstGeom prst="rect">
            <a:avLst/>
          </a:prstGeom>
          <a:noFill/>
          <a:ln w="3175"/>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100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38050-75CA-34AF-547C-4B945F3E2A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643F1B7-CF29-C29C-E2EE-EDA9FBD813EE}"/>
              </a:ext>
            </a:extLst>
          </p:cNvPr>
          <p:cNvSpPr>
            <a:spLocks noGrp="1"/>
          </p:cNvSpPr>
          <p:nvPr>
            <p:ph type="title"/>
          </p:nvPr>
        </p:nvSpPr>
        <p:spPr/>
        <p:txBody>
          <a:bodyPr/>
          <a:lstStyle/>
          <a:p>
            <a:r>
              <a:rPr lang="en-US" dirty="0"/>
              <a:t>What is My Vault?</a:t>
            </a:r>
          </a:p>
        </p:txBody>
      </p:sp>
      <p:sp>
        <p:nvSpPr>
          <p:cNvPr id="2" name="Text Placeholder 1">
            <a:extLst>
              <a:ext uri="{FF2B5EF4-FFF2-40B4-BE49-F238E27FC236}">
                <a16:creationId xmlns:a16="http://schemas.microsoft.com/office/drawing/2014/main" id="{EADE0FBF-7FF6-D2D7-21CD-1FFEEB524008}"/>
              </a:ext>
            </a:extLst>
          </p:cNvPr>
          <p:cNvSpPr>
            <a:spLocks noGrp="1"/>
          </p:cNvSpPr>
          <p:nvPr>
            <p:ph type="body" sz="quarter" idx="10"/>
          </p:nvPr>
        </p:nvSpPr>
        <p:spPr/>
        <p:txBody>
          <a:bodyPr/>
          <a:lstStyle/>
          <a:p>
            <a:pPr marL="0" lvl="0" indent="0">
              <a:spcAft>
                <a:spcPts val="0"/>
              </a:spcAft>
              <a:buClrTx/>
              <a:buSzTx/>
              <a:buNone/>
              <a:defRPr/>
            </a:pPr>
            <a:r>
              <a:rPr lang="en-US" sz="2800" b="1" i="1" dirty="0">
                <a:solidFill>
                  <a:srgbClr val="003865"/>
                </a:solidFill>
                <a:latin typeface="Calibri" panose="020F0502020204030204"/>
              </a:rPr>
              <a:t>My Vault is a shared tool for planning across agencies.</a:t>
            </a:r>
          </a:p>
          <a:p>
            <a:pPr marL="0" lvl="0" indent="0" algn="ctr">
              <a:spcAft>
                <a:spcPts val="0"/>
              </a:spcAft>
              <a:buClrTx/>
              <a:buSzTx/>
              <a:buNone/>
              <a:defRPr/>
            </a:pPr>
            <a:endParaRPr lang="en-US" sz="2800" dirty="0">
              <a:solidFill>
                <a:srgbClr val="003865"/>
              </a:solidFill>
              <a:latin typeface="Calibri" panose="020F0502020204030204"/>
            </a:endParaRPr>
          </a:p>
          <a:p>
            <a:pPr marL="0" lvl="0" indent="0">
              <a:spcAft>
                <a:spcPts val="0"/>
              </a:spcAft>
              <a:buClrTx/>
              <a:buSzTx/>
              <a:buNone/>
              <a:defRPr/>
            </a:pPr>
            <a:r>
              <a:rPr lang="en-US" dirty="0">
                <a:solidFill>
                  <a:srgbClr val="002060"/>
                </a:solidFill>
                <a:latin typeface="Calibri" panose="020F0502020204030204"/>
              </a:rPr>
              <a:t>Secure, personal account used by people with disabilities and those who support them to explore and plan, store and share files, create contact lists, and clearly document activities that lead to an informed choice.</a:t>
            </a:r>
          </a:p>
          <a:p>
            <a:pPr marL="0" lvl="0" indent="0">
              <a:spcAft>
                <a:spcPts val="0"/>
              </a:spcAft>
              <a:buClrTx/>
              <a:buSzTx/>
              <a:buNone/>
              <a:defRPr/>
            </a:pPr>
            <a:endParaRPr lang="en-US" sz="1800" dirty="0">
              <a:solidFill>
                <a:srgbClr val="000000"/>
              </a:solidFill>
              <a:latin typeface="Calibri" panose="020F0502020204030204"/>
            </a:endParaRPr>
          </a:p>
          <a:p>
            <a:pPr lvl="0">
              <a:spcAft>
                <a:spcPts val="0"/>
              </a:spcAft>
              <a:buClrTx/>
              <a:buSzTx/>
              <a:buNone/>
              <a:defRPr/>
            </a:pPr>
            <a:r>
              <a:rPr lang="en-US" dirty="0">
                <a:solidFill>
                  <a:srgbClr val="003865"/>
                </a:solidFill>
                <a:latin typeface="Calibri" panose="020F0502020204030204"/>
                <a:hlinkClick r:id="rId3"/>
              </a:rPr>
              <a:t>Disability Hub MN - Vault</a:t>
            </a:r>
            <a:endParaRPr lang="en-US" dirty="0">
              <a:solidFill>
                <a:srgbClr val="003865"/>
              </a:solidFill>
              <a:latin typeface="Calibri" panose="020F0502020204030204"/>
            </a:endParaRPr>
          </a:p>
        </p:txBody>
      </p:sp>
    </p:spTree>
    <p:extLst>
      <p:ext uri="{BB962C8B-B14F-4D97-AF65-F5344CB8AC3E}">
        <p14:creationId xmlns:p14="http://schemas.microsoft.com/office/powerpoint/2010/main" val="493825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52890-9024-4F7D-399A-E88DE003B1A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F0F90F9-3F51-1E4D-5855-DCCCC9073AF2}"/>
              </a:ext>
            </a:extLst>
          </p:cNvPr>
          <p:cNvSpPr>
            <a:spLocks noGrp="1"/>
          </p:cNvSpPr>
          <p:nvPr>
            <p:ph type="title"/>
          </p:nvPr>
        </p:nvSpPr>
        <p:spPr/>
        <p:txBody>
          <a:bodyPr/>
          <a:lstStyle/>
          <a:p>
            <a:r>
              <a:rPr lang="en-US" b="1" dirty="0"/>
              <a:t>How can youth and families use My Vault?</a:t>
            </a:r>
            <a:endParaRPr lang="en-US" dirty="0"/>
          </a:p>
        </p:txBody>
      </p:sp>
      <p:sp>
        <p:nvSpPr>
          <p:cNvPr id="2" name="Text Placeholder 1">
            <a:extLst>
              <a:ext uri="{FF2B5EF4-FFF2-40B4-BE49-F238E27FC236}">
                <a16:creationId xmlns:a16="http://schemas.microsoft.com/office/drawing/2014/main" id="{7CD7E46F-40FB-45BA-DE68-9236E082234F}"/>
              </a:ext>
            </a:extLst>
          </p:cNvPr>
          <p:cNvSpPr>
            <a:spLocks noGrp="1"/>
          </p:cNvSpPr>
          <p:nvPr>
            <p:ph type="body" idx="1"/>
          </p:nvPr>
        </p:nvSpPr>
        <p:spPr/>
        <p:txBody>
          <a:bodyPr/>
          <a:lstStyle/>
          <a:p>
            <a:r>
              <a:rPr lang="en-US" dirty="0">
                <a:solidFill>
                  <a:srgbClr val="003865"/>
                </a:solidFill>
                <a:latin typeface="Calibri"/>
              </a:rPr>
              <a:t>Youth and families can:</a:t>
            </a:r>
          </a:p>
        </p:txBody>
      </p:sp>
      <p:sp>
        <p:nvSpPr>
          <p:cNvPr id="3" name="Text Placeholder 2">
            <a:extLst>
              <a:ext uri="{FF2B5EF4-FFF2-40B4-BE49-F238E27FC236}">
                <a16:creationId xmlns:a16="http://schemas.microsoft.com/office/drawing/2014/main" id="{62EC2BE5-A301-5C51-ABD6-8DAEA041ED87}"/>
              </a:ext>
            </a:extLst>
          </p:cNvPr>
          <p:cNvSpPr>
            <a:spLocks noGrp="1"/>
          </p:cNvSpPr>
          <p:nvPr>
            <p:ph type="body" sz="quarter" idx="10"/>
          </p:nvPr>
        </p:nvSpPr>
        <p:spPr/>
        <p:txBody>
          <a:bodyPr/>
          <a:lstStyle/>
          <a:p>
            <a:pPr marL="228600" lvl="0" indent="-228600">
              <a:spcBef>
                <a:spcPts val="400"/>
              </a:spcBef>
              <a:buClr>
                <a:srgbClr val="003865"/>
              </a:buClr>
              <a:buSzTx/>
              <a:defRPr/>
            </a:pPr>
            <a:r>
              <a:rPr lang="en-US" dirty="0">
                <a:solidFill>
                  <a:schemeClr val="bg2">
                    <a:lumMod val="25000"/>
                  </a:schemeClr>
                </a:solidFill>
                <a:latin typeface="Calibri"/>
              </a:rPr>
              <a:t>Know who's on their team, who can help with what, and how to contact them</a:t>
            </a:r>
          </a:p>
          <a:p>
            <a:pPr marL="228600" lvl="0" indent="-228600">
              <a:spcBef>
                <a:spcPts val="400"/>
              </a:spcBef>
              <a:buClr>
                <a:srgbClr val="003865"/>
              </a:buClr>
              <a:buSzTx/>
              <a:defRPr/>
            </a:pPr>
            <a:r>
              <a:rPr lang="en-US" dirty="0">
                <a:solidFill>
                  <a:schemeClr val="bg2">
                    <a:lumMod val="25000"/>
                  </a:schemeClr>
                </a:solidFill>
                <a:latin typeface="Calibri"/>
              </a:rPr>
              <a:t>Access information and plans electronically</a:t>
            </a:r>
          </a:p>
          <a:p>
            <a:pPr marL="228600" lvl="0" indent="-228600">
              <a:spcBef>
                <a:spcPts val="400"/>
              </a:spcBef>
              <a:buClr>
                <a:srgbClr val="003865"/>
              </a:buClr>
              <a:buSzTx/>
              <a:defRPr/>
            </a:pPr>
            <a:r>
              <a:rPr lang="en-US" dirty="0">
                <a:solidFill>
                  <a:schemeClr val="bg2">
                    <a:lumMod val="25000"/>
                  </a:schemeClr>
                </a:solidFill>
                <a:latin typeface="Calibri"/>
              </a:rPr>
              <a:t>Store documents safely and in a single place</a:t>
            </a:r>
          </a:p>
          <a:p>
            <a:pPr marL="228600" lvl="0" indent="-228600">
              <a:spcBef>
                <a:spcPts val="400"/>
              </a:spcBef>
              <a:buClr>
                <a:srgbClr val="003865"/>
              </a:buClr>
              <a:buSzTx/>
              <a:defRPr/>
            </a:pPr>
            <a:r>
              <a:rPr lang="en-US" dirty="0">
                <a:solidFill>
                  <a:schemeClr val="bg2">
                    <a:lumMod val="25000"/>
                  </a:schemeClr>
                </a:solidFill>
                <a:latin typeface="Calibri"/>
              </a:rPr>
              <a:t>Access tools and activities to plan and prepare for work and life after school</a:t>
            </a:r>
          </a:p>
          <a:p>
            <a:pPr marL="228600" lvl="0" indent="-228600">
              <a:spcBef>
                <a:spcPts val="400"/>
              </a:spcBef>
              <a:buClr>
                <a:srgbClr val="003865"/>
              </a:buClr>
              <a:buSzTx/>
              <a:defRPr/>
            </a:pPr>
            <a:r>
              <a:rPr lang="en-US" dirty="0">
                <a:solidFill>
                  <a:schemeClr val="bg2">
                    <a:lumMod val="25000"/>
                  </a:schemeClr>
                </a:solidFill>
                <a:latin typeface="Calibri"/>
              </a:rPr>
              <a:t>Easily and securely share information and files</a:t>
            </a:r>
          </a:p>
          <a:p>
            <a:pPr marL="228600" lvl="0" indent="-228600">
              <a:spcBef>
                <a:spcPts val="400"/>
              </a:spcBef>
              <a:buClr>
                <a:srgbClr val="003865"/>
              </a:buClr>
              <a:buSzTx/>
              <a:defRPr/>
            </a:pPr>
            <a:r>
              <a:rPr lang="en-US" dirty="0">
                <a:solidFill>
                  <a:schemeClr val="bg2">
                    <a:lumMod val="25000"/>
                  </a:schemeClr>
                </a:solidFill>
                <a:latin typeface="Calibri"/>
              </a:rPr>
              <a:t>Store their own information, plans and resources after graduating from high school or a transition program</a:t>
            </a:r>
            <a:endParaRPr lang="en-US" dirty="0"/>
          </a:p>
        </p:txBody>
      </p:sp>
    </p:spTree>
    <p:extLst>
      <p:ext uri="{BB962C8B-B14F-4D97-AF65-F5344CB8AC3E}">
        <p14:creationId xmlns:p14="http://schemas.microsoft.com/office/powerpoint/2010/main" val="2453586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B5CFF-4F32-16A5-C422-4FFFB7397E6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0DF2730-F96A-4026-3333-FAFD09A57ECE}"/>
              </a:ext>
            </a:extLst>
          </p:cNvPr>
          <p:cNvSpPr>
            <a:spLocks noGrp="1"/>
          </p:cNvSpPr>
          <p:nvPr>
            <p:ph type="title"/>
          </p:nvPr>
        </p:nvSpPr>
        <p:spPr/>
        <p:txBody>
          <a:bodyPr/>
          <a:lstStyle/>
          <a:p>
            <a:r>
              <a:rPr lang="en-US" b="1" dirty="0"/>
              <a:t>How can professionals use My Vault?</a:t>
            </a:r>
            <a:endParaRPr lang="en-US" dirty="0"/>
          </a:p>
        </p:txBody>
      </p:sp>
      <p:sp>
        <p:nvSpPr>
          <p:cNvPr id="3" name="Text Placeholder 2">
            <a:extLst>
              <a:ext uri="{FF2B5EF4-FFF2-40B4-BE49-F238E27FC236}">
                <a16:creationId xmlns:a16="http://schemas.microsoft.com/office/drawing/2014/main" id="{3C7A960E-2F3A-57F1-2622-EAC49A702D2A}"/>
              </a:ext>
            </a:extLst>
          </p:cNvPr>
          <p:cNvSpPr>
            <a:spLocks noGrp="1"/>
          </p:cNvSpPr>
          <p:nvPr>
            <p:ph type="body" idx="1"/>
          </p:nvPr>
        </p:nvSpPr>
        <p:spPr/>
        <p:txBody>
          <a:bodyPr/>
          <a:lstStyle/>
          <a:p>
            <a:r>
              <a:rPr lang="en-US" dirty="0">
                <a:solidFill>
                  <a:srgbClr val="003865"/>
                </a:solidFill>
                <a:latin typeface="Calibri"/>
              </a:rPr>
              <a:t>Professionals can:</a:t>
            </a:r>
          </a:p>
        </p:txBody>
      </p:sp>
      <p:sp>
        <p:nvSpPr>
          <p:cNvPr id="4" name="Text Placeholder 3">
            <a:extLst>
              <a:ext uri="{FF2B5EF4-FFF2-40B4-BE49-F238E27FC236}">
                <a16:creationId xmlns:a16="http://schemas.microsoft.com/office/drawing/2014/main" id="{73BEC09B-D1D8-713F-EE7A-A19113C31A84}"/>
              </a:ext>
            </a:extLst>
          </p:cNvPr>
          <p:cNvSpPr>
            <a:spLocks noGrp="1"/>
          </p:cNvSpPr>
          <p:nvPr>
            <p:ph type="body" sz="quarter" idx="10"/>
          </p:nvPr>
        </p:nvSpPr>
        <p:spPr/>
        <p:txBody>
          <a:bodyPr/>
          <a:lstStyle/>
          <a:p>
            <a:pPr marL="228600" lvl="0" indent="-228600">
              <a:spcBef>
                <a:spcPts val="600"/>
              </a:spcBef>
              <a:buClr>
                <a:srgbClr val="003865"/>
              </a:buClr>
              <a:buSzTx/>
              <a:defRPr/>
            </a:pPr>
            <a:r>
              <a:rPr lang="en-US" dirty="0">
                <a:solidFill>
                  <a:schemeClr val="bg2">
                    <a:lumMod val="25000"/>
                  </a:schemeClr>
                </a:solidFill>
                <a:latin typeface="Calibri"/>
              </a:rPr>
              <a:t>Plan and share information in a secure way.</a:t>
            </a:r>
          </a:p>
          <a:p>
            <a:pPr marL="228600" lvl="0" indent="-228600">
              <a:spcBef>
                <a:spcPts val="600"/>
              </a:spcBef>
              <a:buClr>
                <a:srgbClr val="003865"/>
              </a:buClr>
              <a:buSzTx/>
              <a:defRPr/>
            </a:pPr>
            <a:r>
              <a:rPr lang="en-US" dirty="0">
                <a:solidFill>
                  <a:schemeClr val="bg2">
                    <a:lumMod val="25000"/>
                  </a:schemeClr>
                </a:solidFill>
                <a:latin typeface="Calibri"/>
              </a:rPr>
              <a:t>Connect and collaborate with others on a person's team</a:t>
            </a:r>
          </a:p>
          <a:p>
            <a:pPr marL="228600" lvl="0" indent="-228600">
              <a:spcBef>
                <a:spcPts val="600"/>
              </a:spcBef>
              <a:buClr>
                <a:srgbClr val="003865"/>
              </a:buClr>
              <a:buSzTx/>
              <a:defRPr/>
            </a:pPr>
            <a:r>
              <a:rPr lang="en-US" dirty="0">
                <a:solidFill>
                  <a:schemeClr val="bg2">
                    <a:lumMod val="25000"/>
                  </a:schemeClr>
                </a:solidFill>
                <a:latin typeface="Calibri"/>
              </a:rPr>
              <a:t>Access tools to help a person set and reach goals</a:t>
            </a:r>
          </a:p>
          <a:p>
            <a:pPr marL="228600" lvl="0" indent="-228600">
              <a:spcBef>
                <a:spcPts val="600"/>
              </a:spcBef>
              <a:buClr>
                <a:srgbClr val="003865"/>
              </a:buClr>
              <a:buSzTx/>
              <a:defRPr/>
            </a:pPr>
            <a:r>
              <a:rPr lang="en-US" dirty="0">
                <a:solidFill>
                  <a:schemeClr val="bg2">
                    <a:lumMod val="25000"/>
                  </a:schemeClr>
                </a:solidFill>
                <a:latin typeface="Calibri"/>
              </a:rPr>
              <a:t>Securely store and share files</a:t>
            </a:r>
          </a:p>
          <a:p>
            <a:pPr marL="228600" lvl="0" indent="-228600">
              <a:spcBef>
                <a:spcPts val="600"/>
              </a:spcBef>
              <a:buClr>
                <a:srgbClr val="003865"/>
              </a:buClr>
              <a:buSzTx/>
              <a:defRPr/>
            </a:pPr>
            <a:r>
              <a:rPr lang="en-US" dirty="0">
                <a:solidFill>
                  <a:schemeClr val="bg2">
                    <a:lumMod val="25000"/>
                  </a:schemeClr>
                </a:solidFill>
                <a:latin typeface="Calibri"/>
              </a:rPr>
              <a:t>Document steps a person takes toward informed choices about work, benefits and housing</a:t>
            </a:r>
          </a:p>
        </p:txBody>
      </p:sp>
    </p:spTree>
    <p:extLst>
      <p:ext uri="{BB962C8B-B14F-4D97-AF65-F5344CB8AC3E}">
        <p14:creationId xmlns:p14="http://schemas.microsoft.com/office/powerpoint/2010/main" val="272308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53606-2CDF-D4FC-861B-1357FA14DEF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162E1C8-E12A-AD49-D4B8-53BB12BDA7F1}"/>
              </a:ext>
            </a:extLst>
          </p:cNvPr>
          <p:cNvSpPr>
            <a:spLocks noGrp="1"/>
          </p:cNvSpPr>
          <p:nvPr>
            <p:ph type="title"/>
          </p:nvPr>
        </p:nvSpPr>
        <p:spPr>
          <a:xfrm>
            <a:off x="612489" y="1495493"/>
            <a:ext cx="5490885" cy="489720"/>
          </a:xfrm>
        </p:spPr>
        <p:txBody>
          <a:bodyPr/>
          <a:lstStyle/>
          <a:p>
            <a:r>
              <a:rPr lang="en-US" dirty="0"/>
              <a:t>Creating My Vault Account</a:t>
            </a:r>
          </a:p>
        </p:txBody>
      </p:sp>
      <p:sp>
        <p:nvSpPr>
          <p:cNvPr id="4" name="Text Placeholder 3">
            <a:extLst>
              <a:ext uri="{FF2B5EF4-FFF2-40B4-BE49-F238E27FC236}">
                <a16:creationId xmlns:a16="http://schemas.microsoft.com/office/drawing/2014/main" id="{147C410B-E878-6ED7-5AC7-935B26F6EE25}"/>
              </a:ext>
            </a:extLst>
          </p:cNvPr>
          <p:cNvSpPr>
            <a:spLocks noGrp="1"/>
          </p:cNvSpPr>
          <p:nvPr>
            <p:ph type="body" sz="quarter" idx="10"/>
          </p:nvPr>
        </p:nvSpPr>
        <p:spPr>
          <a:xfrm>
            <a:off x="616974" y="2165684"/>
            <a:ext cx="5486400" cy="489720"/>
          </a:xfrm>
        </p:spPr>
        <p:txBody>
          <a:bodyPr/>
          <a:lstStyle/>
          <a:p>
            <a:r>
              <a:rPr lang="en-US" dirty="0">
                <a:solidFill>
                  <a:srgbClr val="0000CC"/>
                </a:solidFill>
                <a:hlinkClick r:id="rId3">
                  <a:extLst>
                    <a:ext uri="{A12FA001-AC4F-418D-AE19-62706E023703}">
                      <ahyp:hlinkClr xmlns:ahyp="http://schemas.microsoft.com/office/drawing/2018/hyperlinkcolor" val="tx"/>
                    </a:ext>
                  </a:extLst>
                </a:hlinkClick>
              </a:rPr>
              <a:t>How to Create a My Vault Account</a:t>
            </a:r>
            <a:endParaRPr lang="en-US" dirty="0">
              <a:solidFill>
                <a:srgbClr val="0000CC"/>
              </a:solidFill>
            </a:endParaRPr>
          </a:p>
        </p:txBody>
      </p:sp>
      <p:pic>
        <p:nvPicPr>
          <p:cNvPr id="2" name="Content Placeholder 4" descr="Picture of the How to create a my vault account PDF on DisabilityHubMN.org showing steps 1 and 2 of the create an account process" title="How to create a my vault account">
            <a:hlinkClick r:id="rId4"/>
            <a:extLst>
              <a:ext uri="{FF2B5EF4-FFF2-40B4-BE49-F238E27FC236}">
                <a16:creationId xmlns:a16="http://schemas.microsoft.com/office/drawing/2014/main" id="{99C3962E-77DA-4A8D-4052-7D99F3AF2CC2}"/>
              </a:ext>
            </a:extLst>
          </p:cNvPr>
          <p:cNvPicPr>
            <a:picLocks noGrp="1" noChangeAspect="1"/>
          </p:cNvPicPr>
          <p:nvPr>
            <p:ph type="pic" sz="quarter" idx="12"/>
          </p:nvPr>
        </p:nvPicPr>
        <p:blipFill>
          <a:blip r:embed="rId5"/>
          <a:srcRect l="1020" r="1020"/>
          <a:stretch/>
        </p:blipFill>
        <p:spPr>
          <a:xfrm>
            <a:off x="1935078" y="2866907"/>
            <a:ext cx="3190375" cy="3371749"/>
          </a:xfrm>
          <a:prstGeom prst="rect">
            <a:avLst/>
          </a:prstGeom>
          <a:ln>
            <a:solidFill>
              <a:schemeClr val="dk1"/>
            </a:solidFill>
          </a:ln>
        </p:spPr>
      </p:pic>
      <p:pic>
        <p:nvPicPr>
          <p:cNvPr id="11" name="Picture Placeholder 10" descr="How to create a my vault account page 2&#10;&#10;Picture of the second page of the How to create a my vault account PDF  showing steps 3, 4, and 5 ">
            <a:extLst>
              <a:ext uri="{FF2B5EF4-FFF2-40B4-BE49-F238E27FC236}">
                <a16:creationId xmlns:a16="http://schemas.microsoft.com/office/drawing/2014/main" id="{778A5531-B71D-C03F-76FC-0AAD72A9F537}"/>
              </a:ext>
            </a:extLst>
          </p:cNvPr>
          <p:cNvPicPr>
            <a:picLocks noGrp="1" noChangeAspect="1"/>
          </p:cNvPicPr>
          <p:nvPr>
            <p:ph type="pic" sz="quarter" idx="13"/>
          </p:nvPr>
        </p:nvPicPr>
        <p:blipFill rotWithShape="1">
          <a:blip r:embed="rId6"/>
          <a:srcRect l="-803" t="-6420" r="314" b="-135"/>
          <a:stretch/>
        </p:blipFill>
        <p:spPr>
          <a:xfrm>
            <a:off x="7495679" y="1631070"/>
            <a:ext cx="4078703" cy="4617329"/>
          </a:xfrm>
          <a:prstGeom prst="rect">
            <a:avLst/>
          </a:prstGeom>
          <a:ln>
            <a:solidFill>
              <a:schemeClr val="dk1"/>
            </a:solidFill>
          </a:ln>
        </p:spPr>
      </p:pic>
    </p:spTree>
    <p:extLst>
      <p:ext uri="{BB962C8B-B14F-4D97-AF65-F5344CB8AC3E}">
        <p14:creationId xmlns:p14="http://schemas.microsoft.com/office/powerpoint/2010/main" val="2690245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0F0FE-6A28-26AC-68E2-842ABEEC5E0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3118163-6202-4922-4386-D0A1FB1B5D46}"/>
              </a:ext>
            </a:extLst>
          </p:cNvPr>
          <p:cNvSpPr>
            <a:spLocks noGrp="1"/>
          </p:cNvSpPr>
          <p:nvPr>
            <p:ph type="title"/>
          </p:nvPr>
        </p:nvSpPr>
        <p:spPr/>
        <p:txBody>
          <a:bodyPr/>
          <a:lstStyle/>
          <a:p>
            <a:r>
              <a:rPr lang="en-US" dirty="0"/>
              <a:t>Adding Contacts, Store and Share Files</a:t>
            </a:r>
          </a:p>
        </p:txBody>
      </p:sp>
      <p:sp>
        <p:nvSpPr>
          <p:cNvPr id="10" name="Text Placeholder 9">
            <a:extLst>
              <a:ext uri="{FF2B5EF4-FFF2-40B4-BE49-F238E27FC236}">
                <a16:creationId xmlns:a16="http://schemas.microsoft.com/office/drawing/2014/main" id="{42371634-BE0A-402B-BE3F-555506404955}"/>
              </a:ext>
            </a:extLst>
          </p:cNvPr>
          <p:cNvSpPr>
            <a:spLocks noGrp="1"/>
          </p:cNvSpPr>
          <p:nvPr>
            <p:ph type="body" sz="quarter" idx="10"/>
          </p:nvPr>
        </p:nvSpPr>
        <p:spPr>
          <a:xfrm>
            <a:off x="616974" y="2422422"/>
            <a:ext cx="4831326" cy="597504"/>
          </a:xfrm>
        </p:spPr>
        <p:txBody>
          <a:bodyPr/>
          <a:lstStyle/>
          <a:p>
            <a:r>
              <a:rPr lang="en-US" dirty="0">
                <a:solidFill>
                  <a:srgbClr val="0000CC"/>
                </a:solidFill>
                <a:hlinkClick r:id="rId3">
                  <a:extLst>
                    <a:ext uri="{A12FA001-AC4F-418D-AE19-62706E023703}">
                      <ahyp:hlinkClr xmlns:ahyp="http://schemas.microsoft.com/office/drawing/2018/hyperlinkcolor" val="tx"/>
                    </a:ext>
                  </a:extLst>
                </a:hlinkClick>
              </a:rPr>
              <a:t>Add Contacts, Store and Share Files</a:t>
            </a:r>
            <a:endParaRPr lang="en-US" dirty="0">
              <a:solidFill>
                <a:srgbClr val="0000CC"/>
              </a:solidFill>
            </a:endParaRPr>
          </a:p>
        </p:txBody>
      </p:sp>
      <p:pic>
        <p:nvPicPr>
          <p:cNvPr id="12" name="Picture Placeholder 11" descr="Screenshot of the contacts section of My Vault.">
            <a:extLst>
              <a:ext uri="{FF2B5EF4-FFF2-40B4-BE49-F238E27FC236}">
                <a16:creationId xmlns:a16="http://schemas.microsoft.com/office/drawing/2014/main" id="{E2DD6B2D-280A-3A3A-D7F2-AA3FC73449EA}"/>
              </a:ext>
            </a:extLst>
          </p:cNvPr>
          <p:cNvPicPr>
            <a:picLocks noGrp="1" noChangeAspect="1"/>
          </p:cNvPicPr>
          <p:nvPr>
            <p:ph type="pic" sz="quarter" idx="13"/>
          </p:nvPr>
        </p:nvPicPr>
        <p:blipFill rotWithShape="1">
          <a:blip r:embed="rId4"/>
          <a:srcRect l="73610" t="40522" r="8183" b="21437"/>
          <a:stretch/>
        </p:blipFill>
        <p:spPr>
          <a:xfrm>
            <a:off x="5467350" y="2422422"/>
            <a:ext cx="6381750" cy="3749778"/>
          </a:xfrm>
          <a:prstGeom prst="rect">
            <a:avLst/>
          </a:prstGeom>
        </p:spPr>
      </p:pic>
    </p:spTree>
    <p:extLst>
      <p:ext uri="{BB962C8B-B14F-4D97-AF65-F5344CB8AC3E}">
        <p14:creationId xmlns:p14="http://schemas.microsoft.com/office/powerpoint/2010/main" val="57961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8BB69-16D7-FCA6-8FD8-3B1AC25F1BC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D752B42-5299-74F6-6CE9-36090FCDD8E4}"/>
              </a:ext>
            </a:extLst>
          </p:cNvPr>
          <p:cNvSpPr>
            <a:spLocks noGrp="1"/>
          </p:cNvSpPr>
          <p:nvPr>
            <p:ph type="title"/>
          </p:nvPr>
        </p:nvSpPr>
        <p:spPr>
          <a:xfrm>
            <a:off x="612489" y="1170638"/>
            <a:ext cx="7988840" cy="1153461"/>
          </a:xfrm>
        </p:spPr>
        <p:txBody>
          <a:bodyPr/>
          <a:lstStyle/>
          <a:p>
            <a:r>
              <a:rPr lang="en-US" dirty="0">
                <a:solidFill>
                  <a:schemeClr val="tx1"/>
                </a:solidFill>
              </a:rPr>
              <a:t>Online Resources: Planning Paths</a:t>
            </a:r>
          </a:p>
        </p:txBody>
      </p:sp>
      <p:sp>
        <p:nvSpPr>
          <p:cNvPr id="4" name="Text Placeholder 3">
            <a:extLst>
              <a:ext uri="{FF2B5EF4-FFF2-40B4-BE49-F238E27FC236}">
                <a16:creationId xmlns:a16="http://schemas.microsoft.com/office/drawing/2014/main" id="{65B750DF-C505-9D30-3402-672D553A3826}"/>
              </a:ext>
            </a:extLst>
          </p:cNvPr>
          <p:cNvSpPr>
            <a:spLocks noGrp="1"/>
          </p:cNvSpPr>
          <p:nvPr>
            <p:ph type="body" sz="quarter" idx="10"/>
          </p:nvPr>
        </p:nvSpPr>
        <p:spPr>
          <a:xfrm>
            <a:off x="616974" y="2422422"/>
            <a:ext cx="2583426" cy="3502128"/>
          </a:xfrm>
        </p:spPr>
        <p:txBody>
          <a:bodyPr/>
          <a:lstStyle/>
          <a:p>
            <a:pPr lvl="0">
              <a:lnSpc>
                <a:spcPct val="125000"/>
              </a:lnSpc>
              <a:buClrTx/>
              <a:buSzTx/>
              <a:defRPr/>
            </a:pPr>
            <a:r>
              <a:rPr lang="en-US" dirty="0">
                <a:solidFill>
                  <a:srgbClr val="0000CC"/>
                </a:solidFill>
                <a:hlinkClick r:id="rId3">
                  <a:extLst>
                    <a:ext uri="{A12FA001-AC4F-418D-AE19-62706E023703}">
                      <ahyp:hlinkClr xmlns:ahyp="http://schemas.microsoft.com/office/drawing/2018/hyperlinkcolor" val="tx"/>
                    </a:ext>
                  </a:extLst>
                </a:hlinkClick>
              </a:rPr>
              <a:t>Planning Paths</a:t>
            </a:r>
            <a:endParaRPr lang="en-US" dirty="0">
              <a:solidFill>
                <a:srgbClr val="0000CC"/>
              </a:solidFill>
              <a:latin typeface="Calibri" panose="020F0502020204030204"/>
              <a:hlinkClick r:id="rId4">
                <a:extLst>
                  <a:ext uri="{A12FA001-AC4F-418D-AE19-62706E023703}">
                    <ahyp:hlinkClr xmlns:ahyp="http://schemas.microsoft.com/office/drawing/2018/hyperlinkcolor" val="tx"/>
                  </a:ext>
                </a:extLst>
              </a:hlinkClick>
            </a:endParaRPr>
          </a:p>
          <a:p>
            <a:pPr marL="342900" lvl="0" indent="-342900">
              <a:lnSpc>
                <a:spcPct val="125000"/>
              </a:lnSpc>
              <a:buClrTx/>
              <a:buSzTx/>
              <a:buFont typeface="Arial" panose="020B0604020202020204" pitchFamily="34" charset="0"/>
              <a:buChar char="•"/>
              <a:defRPr/>
            </a:pPr>
            <a:r>
              <a:rPr lang="en-US" dirty="0">
                <a:solidFill>
                  <a:srgbClr val="0000CC"/>
                </a:solidFill>
                <a:latin typeface="Calibri" panose="020F0502020204030204"/>
                <a:hlinkClick r:id="rId4">
                  <a:extLst>
                    <a:ext uri="{A12FA001-AC4F-418D-AE19-62706E023703}">
                      <ahyp:hlinkClr xmlns:ahyp="http://schemas.microsoft.com/office/drawing/2018/hyperlinkcolor" val="tx"/>
                    </a:ext>
                  </a:extLst>
                </a:hlinkClick>
              </a:rPr>
              <a:t>Work Path</a:t>
            </a:r>
            <a:endParaRPr lang="en-US" dirty="0">
              <a:solidFill>
                <a:srgbClr val="003865"/>
              </a:solidFill>
              <a:latin typeface="Calibri" panose="020F0502020204030204"/>
            </a:endParaRPr>
          </a:p>
          <a:p>
            <a:pPr marL="342900" lvl="0" indent="-342900">
              <a:lnSpc>
                <a:spcPct val="125000"/>
              </a:lnSpc>
              <a:buClrTx/>
              <a:buSzTx/>
              <a:buFont typeface="Arial" panose="020B0604020202020204" pitchFamily="34" charset="0"/>
              <a:buChar char="•"/>
              <a:defRPr/>
            </a:pPr>
            <a:r>
              <a:rPr lang="en-US" dirty="0">
                <a:solidFill>
                  <a:srgbClr val="003865"/>
                </a:solidFill>
                <a:latin typeface="Calibri" panose="020F0502020204030204"/>
                <a:hlinkClick r:id="rId5"/>
              </a:rPr>
              <a:t>Best Life Paths</a:t>
            </a:r>
            <a:endParaRPr lang="en-US" dirty="0">
              <a:solidFill>
                <a:srgbClr val="003865"/>
              </a:solidFill>
              <a:latin typeface="Calibri" panose="020F0502020204030204"/>
            </a:endParaRPr>
          </a:p>
          <a:p>
            <a:pPr marL="342900" lvl="0" indent="-342900">
              <a:lnSpc>
                <a:spcPct val="125000"/>
              </a:lnSpc>
              <a:buClrTx/>
              <a:buSzTx/>
              <a:buFont typeface="Arial" panose="020B0604020202020204" pitchFamily="34" charset="0"/>
              <a:buChar char="•"/>
              <a:defRPr/>
            </a:pPr>
            <a:r>
              <a:rPr lang="en-US" dirty="0">
                <a:solidFill>
                  <a:srgbClr val="003865"/>
                </a:solidFill>
                <a:latin typeface="Calibri" panose="020F0502020204030204"/>
                <a:hlinkClick r:id="rId6"/>
              </a:rPr>
              <a:t>Benefits Path</a:t>
            </a:r>
            <a:endParaRPr lang="en-US" dirty="0">
              <a:solidFill>
                <a:srgbClr val="003865"/>
              </a:solidFill>
              <a:latin typeface="Calibri" panose="020F0502020204030204"/>
            </a:endParaRPr>
          </a:p>
          <a:p>
            <a:pPr marL="342900" lvl="0" indent="-342900">
              <a:lnSpc>
                <a:spcPct val="125000"/>
              </a:lnSpc>
              <a:buClrTx/>
              <a:buSzTx/>
              <a:buFont typeface="Arial" panose="020B0604020202020204" pitchFamily="34" charset="0"/>
              <a:buChar char="•"/>
              <a:defRPr/>
            </a:pPr>
            <a:r>
              <a:rPr lang="en-US" dirty="0">
                <a:solidFill>
                  <a:srgbClr val="003865"/>
                </a:solidFill>
                <a:latin typeface="Calibri" panose="020F0502020204030204"/>
                <a:hlinkClick r:id="rId7"/>
              </a:rPr>
              <a:t>Housing Paths</a:t>
            </a:r>
            <a:endParaRPr lang="en-US" dirty="0">
              <a:solidFill>
                <a:srgbClr val="003865"/>
              </a:solidFill>
              <a:latin typeface="Calibri" panose="020F0502020204030204"/>
            </a:endParaRPr>
          </a:p>
        </p:txBody>
      </p:sp>
      <p:pic>
        <p:nvPicPr>
          <p:cNvPr id="2" name="Content Placeholder 5" descr="Planning Paths&#10;&#10;Picture of My Vault Work planning paths page showing My Profile Work, My resources and supports: Work, My Vision: work, Build My Team: work, and My positive summary: work on the disabilityhubmn.org site">
            <a:extLst>
              <a:ext uri="{FF2B5EF4-FFF2-40B4-BE49-F238E27FC236}">
                <a16:creationId xmlns:a16="http://schemas.microsoft.com/office/drawing/2014/main" id="{F0989D41-E46B-23ED-9669-F050C7E2FCD0}"/>
              </a:ext>
            </a:extLst>
          </p:cNvPr>
          <p:cNvPicPr>
            <a:picLocks noGrp="1" noChangeAspect="1"/>
          </p:cNvPicPr>
          <p:nvPr>
            <p:ph type="pic" sz="quarter" idx="13"/>
          </p:nvPr>
        </p:nvPicPr>
        <p:blipFill rotWithShape="1">
          <a:blip r:embed="rId8"/>
          <a:srcRect l="1512" t="-1963" r="1413" b="4298"/>
          <a:stretch/>
        </p:blipFill>
        <p:spPr>
          <a:xfrm>
            <a:off x="3810000" y="2400301"/>
            <a:ext cx="7988840" cy="3867150"/>
          </a:xfrm>
          <a:prstGeom prst="rect">
            <a:avLst/>
          </a:prstGeom>
          <a:ln>
            <a:solidFill>
              <a:schemeClr val="dk1"/>
            </a:solidFill>
          </a:ln>
        </p:spPr>
      </p:pic>
    </p:spTree>
    <p:extLst>
      <p:ext uri="{BB962C8B-B14F-4D97-AF65-F5344CB8AC3E}">
        <p14:creationId xmlns:p14="http://schemas.microsoft.com/office/powerpoint/2010/main" val="3546327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2EF3DC-71E3-85C4-E1CE-FE9D518FF2DD}"/>
              </a:ext>
            </a:extLst>
          </p:cNvPr>
          <p:cNvSpPr>
            <a:spLocks noGrp="1"/>
          </p:cNvSpPr>
          <p:nvPr>
            <p:ph type="title"/>
          </p:nvPr>
        </p:nvSpPr>
        <p:spPr>
          <a:xfrm>
            <a:off x="612489" y="1170638"/>
            <a:ext cx="4972385" cy="1153461"/>
          </a:xfrm>
        </p:spPr>
        <p:txBody>
          <a:bodyPr/>
          <a:lstStyle/>
          <a:p>
            <a:r>
              <a:rPr lang="en-US" dirty="0"/>
              <a:t>Give Feedback</a:t>
            </a:r>
          </a:p>
        </p:txBody>
      </p:sp>
      <p:sp>
        <p:nvSpPr>
          <p:cNvPr id="7" name="Content Placeholder 6">
            <a:extLst>
              <a:ext uri="{FF2B5EF4-FFF2-40B4-BE49-F238E27FC236}">
                <a16:creationId xmlns:a16="http://schemas.microsoft.com/office/drawing/2014/main" id="{989FC40D-E513-407E-A761-A78C44911BAE}"/>
              </a:ext>
            </a:extLst>
          </p:cNvPr>
          <p:cNvSpPr>
            <a:spLocks noGrp="1"/>
          </p:cNvSpPr>
          <p:nvPr>
            <p:ph type="body" sz="quarter" idx="10"/>
          </p:nvPr>
        </p:nvSpPr>
        <p:spPr>
          <a:xfrm>
            <a:off x="616974" y="2422422"/>
            <a:ext cx="4967900" cy="3825978"/>
          </a:xfrm>
        </p:spPr>
        <p:txBody>
          <a:bodyPr>
            <a:normAutofit/>
          </a:bodyPr>
          <a:lstStyle/>
          <a:p>
            <a:r>
              <a:rPr lang="en-US" dirty="0">
                <a:solidFill>
                  <a:schemeClr val="tx2"/>
                </a:solidFill>
              </a:rPr>
              <a:t>The Disability Hub is continuing to evolve…</a:t>
            </a:r>
          </a:p>
          <a:p>
            <a:r>
              <a:rPr lang="en-US" dirty="0">
                <a:solidFill>
                  <a:schemeClr val="tx2"/>
                </a:solidFill>
              </a:rPr>
              <a:t>While you are using the Hub, please use the “Give Feedback” link</a:t>
            </a:r>
          </a:p>
          <a:p>
            <a:pPr lvl="1"/>
            <a:r>
              <a:rPr lang="en-US" dirty="0">
                <a:solidFill>
                  <a:schemeClr val="tx2"/>
                </a:solidFill>
              </a:rPr>
              <a:t>What is missing?</a:t>
            </a:r>
          </a:p>
          <a:p>
            <a:pPr lvl="1"/>
            <a:r>
              <a:rPr lang="en-US" dirty="0">
                <a:solidFill>
                  <a:schemeClr val="tx2"/>
                </a:solidFill>
              </a:rPr>
              <a:t>What should be changed?</a:t>
            </a:r>
          </a:p>
          <a:p>
            <a:pPr lvl="1"/>
            <a:r>
              <a:rPr lang="en-US" dirty="0">
                <a:solidFill>
                  <a:schemeClr val="tx2"/>
                </a:solidFill>
              </a:rPr>
              <a:t>What additional resources do you use? </a:t>
            </a:r>
          </a:p>
        </p:txBody>
      </p:sp>
      <p:sp>
        <p:nvSpPr>
          <p:cNvPr id="2" name="Picture Placeholder 1">
            <a:extLst>
              <a:ext uri="{FF2B5EF4-FFF2-40B4-BE49-F238E27FC236}">
                <a16:creationId xmlns:a16="http://schemas.microsoft.com/office/drawing/2014/main" id="{366479B9-7350-8BC1-29D3-484CE03578BD}"/>
              </a:ext>
            </a:extLst>
          </p:cNvPr>
          <p:cNvSpPr>
            <a:spLocks noGrp="1"/>
          </p:cNvSpPr>
          <p:nvPr>
            <p:ph type="pic" sz="quarter" idx="12"/>
          </p:nvPr>
        </p:nvSpPr>
        <p:spPr/>
        <p:txBody>
          <a:bodyPr/>
          <a:lstStyle/>
          <a:p>
            <a:endParaRPr lang="en-US"/>
          </a:p>
        </p:txBody>
      </p:sp>
      <p:pic>
        <p:nvPicPr>
          <p:cNvPr id="9" name="Picture 8" descr="Screenshot of where to find Give Feedback on each page of the toolkit">
            <a:extLst>
              <a:ext uri="{FF2B5EF4-FFF2-40B4-BE49-F238E27FC236}">
                <a16:creationId xmlns:a16="http://schemas.microsoft.com/office/drawing/2014/main" id="{330E84C1-F9B5-442C-96D3-9C82151CD146}"/>
              </a:ext>
            </a:extLst>
          </p:cNvPr>
          <p:cNvPicPr>
            <a:picLocks noChangeAspect="1"/>
          </p:cNvPicPr>
          <p:nvPr/>
        </p:nvPicPr>
        <p:blipFill rotWithShape="1">
          <a:blip r:embed="rId3"/>
          <a:srcRect l="61675" t="42445" r="18875" b="15778"/>
          <a:stretch/>
        </p:blipFill>
        <p:spPr>
          <a:xfrm>
            <a:off x="5715000" y="2071116"/>
            <a:ext cx="6128657" cy="3702402"/>
          </a:xfrm>
          <a:prstGeom prst="rect">
            <a:avLst/>
          </a:prstGeom>
          <a:ln w="9525">
            <a:solidFill>
              <a:schemeClr val="tx1"/>
            </a:solidFill>
          </a:ln>
        </p:spPr>
      </p:pic>
      <p:sp>
        <p:nvSpPr>
          <p:cNvPr id="10" name="Oval 9" descr="A red circle around &quot;Give Feedback&quot;">
            <a:extLst>
              <a:ext uri="{FF2B5EF4-FFF2-40B4-BE49-F238E27FC236}">
                <a16:creationId xmlns:a16="http://schemas.microsoft.com/office/drawing/2014/main" id="{2EC9767A-702A-4AD7-AA7E-45FE2B18BA31}"/>
              </a:ext>
            </a:extLst>
          </p:cNvPr>
          <p:cNvSpPr/>
          <p:nvPr/>
        </p:nvSpPr>
        <p:spPr>
          <a:xfrm>
            <a:off x="8006442" y="3358896"/>
            <a:ext cx="1447800" cy="1005840"/>
          </a:xfrm>
          <a:prstGeom prst="ellipse">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4" name="Straight Arrow Connector 13">
            <a:extLst>
              <a:ext uri="{FF2B5EF4-FFF2-40B4-BE49-F238E27FC236}">
                <a16:creationId xmlns:a16="http://schemas.microsoft.com/office/drawing/2014/main" id="{5A8A0FAF-BA41-4E44-832D-782CED7AA5BB}"/>
              </a:ext>
              <a:ext uri="{C183D7F6-B498-43B3-948B-1728B52AA6E4}">
                <adec:decorative xmlns:adec="http://schemas.microsoft.com/office/drawing/2017/decorative" val="1"/>
              </a:ext>
            </a:extLst>
          </p:cNvPr>
          <p:cNvCxnSpPr/>
          <p:nvPr/>
        </p:nvCxnSpPr>
        <p:spPr>
          <a:xfrm flipH="1">
            <a:off x="9621883" y="3416808"/>
            <a:ext cx="655320" cy="30480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303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790C0-23E1-07D2-7F5D-3B75581AF02E}"/>
              </a:ext>
            </a:extLst>
          </p:cNvPr>
          <p:cNvSpPr>
            <a:spLocks noGrp="1"/>
          </p:cNvSpPr>
          <p:nvPr>
            <p:ph type="title"/>
          </p:nvPr>
        </p:nvSpPr>
        <p:spPr/>
        <p:txBody>
          <a:bodyPr/>
          <a:lstStyle/>
          <a:p>
            <a:pPr algn="ctr"/>
            <a:r>
              <a:rPr lang="en-US" dirty="0"/>
              <a:t>Questions</a:t>
            </a:r>
            <a:r>
              <a:rPr lang="en-US" sz="3200" dirty="0"/>
              <a:t>?</a:t>
            </a:r>
          </a:p>
        </p:txBody>
      </p:sp>
      <p:pic>
        <p:nvPicPr>
          <p:cNvPr id="4" name="Picture Placeholder 3" descr="Wood human figure with a question mark above their head">
            <a:extLst>
              <a:ext uri="{FF2B5EF4-FFF2-40B4-BE49-F238E27FC236}">
                <a16:creationId xmlns:a16="http://schemas.microsoft.com/office/drawing/2014/main" id="{C7DA7204-3719-AC78-84EC-5C6E6A3BD0B8}"/>
              </a:ext>
            </a:extLst>
          </p:cNvPr>
          <p:cNvPicPr>
            <a:picLocks noGrp="1" noChangeAspect="1"/>
          </p:cNvPicPr>
          <p:nvPr>
            <p:ph type="pic" sz="quarter" idx="12"/>
          </p:nvPr>
        </p:nvPicPr>
        <p:blipFill>
          <a:blip r:embed="rId3"/>
          <a:srcRect t="385" b="385"/>
          <a:stretch>
            <a:fillRect/>
          </a:stretch>
        </p:blipFill>
        <p:spPr>
          <a:xfrm>
            <a:off x="3727450" y="2535238"/>
            <a:ext cx="4737100" cy="3133725"/>
          </a:xfrm>
          <a:prstGeom prst="rect">
            <a:avLst/>
          </a:prstGeom>
          <a:ln w="9525"/>
        </p:spPr>
      </p:pic>
    </p:spTree>
    <p:extLst>
      <p:ext uri="{BB962C8B-B14F-4D97-AF65-F5344CB8AC3E}">
        <p14:creationId xmlns:p14="http://schemas.microsoft.com/office/powerpoint/2010/main" val="414643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B8B04-D0B3-95F4-408E-9BEE181D8894}"/>
              </a:ext>
            </a:extLst>
          </p:cNvPr>
          <p:cNvSpPr>
            <a:spLocks noGrp="1"/>
          </p:cNvSpPr>
          <p:nvPr>
            <p:ph type="title"/>
          </p:nvPr>
        </p:nvSpPr>
        <p:spPr>
          <a:xfrm>
            <a:off x="612489" y="1345450"/>
            <a:ext cx="10978994" cy="765738"/>
          </a:xfrm>
        </p:spPr>
        <p:txBody>
          <a:bodyPr/>
          <a:lstStyle/>
          <a:p>
            <a:r>
              <a:rPr lang="en-US" dirty="0"/>
              <a:t>Meet Today’s Specialists</a:t>
            </a:r>
          </a:p>
        </p:txBody>
      </p:sp>
      <p:graphicFrame>
        <p:nvGraphicFramePr>
          <p:cNvPr id="5" name="Object 4" descr="One Page Description for Dana Page">
            <a:extLst>
              <a:ext uri="{FF2B5EF4-FFF2-40B4-BE49-F238E27FC236}">
                <a16:creationId xmlns:a16="http://schemas.microsoft.com/office/drawing/2014/main" id="{F56491D9-319A-8F24-9DEA-D77D0A13FDA7}"/>
              </a:ext>
            </a:extLst>
          </p:cNvPr>
          <p:cNvGraphicFramePr>
            <a:graphicFrameLocks noChangeAspect="1"/>
          </p:cNvGraphicFramePr>
          <p:nvPr>
            <p:extLst>
              <p:ext uri="{D42A27DB-BD31-4B8C-83A1-F6EECF244321}">
                <p14:modId xmlns:p14="http://schemas.microsoft.com/office/powerpoint/2010/main" val="3464048154"/>
              </p:ext>
            </p:extLst>
          </p:nvPr>
        </p:nvGraphicFramePr>
        <p:xfrm>
          <a:off x="2484132" y="2355657"/>
          <a:ext cx="3084184" cy="3991298"/>
        </p:xfrm>
        <a:graphic>
          <a:graphicData uri="http://schemas.openxmlformats.org/presentationml/2006/ole">
            <mc:AlternateContent xmlns:mc="http://schemas.openxmlformats.org/markup-compatibility/2006">
              <mc:Choice xmlns:v="urn:schemas-microsoft-com:vml" Requires="v">
                <p:oleObj name="Acrobat Document" r:id="rId3" imgW="3886052" imgH="5029200" progId="Acrobat.Document.DC">
                  <p:embed/>
                </p:oleObj>
              </mc:Choice>
              <mc:Fallback>
                <p:oleObj name="Acrobat Document" r:id="rId3" imgW="3886052" imgH="5029200" progId="Acrobat.Document.DC">
                  <p:embed/>
                  <p:pic>
                    <p:nvPicPr>
                      <p:cNvPr id="5" name="Object 4" descr="One Page Description for Dana Page">
                        <a:extLst>
                          <a:ext uri="{FF2B5EF4-FFF2-40B4-BE49-F238E27FC236}">
                            <a16:creationId xmlns:a16="http://schemas.microsoft.com/office/drawing/2014/main" id="{F56491D9-319A-8F24-9DEA-D77D0A13FDA7}"/>
                          </a:ext>
                        </a:extLst>
                      </p:cNvPr>
                      <p:cNvPicPr/>
                      <p:nvPr/>
                    </p:nvPicPr>
                    <p:blipFill>
                      <a:blip r:embed="rId4"/>
                      <a:stretch>
                        <a:fillRect/>
                      </a:stretch>
                    </p:blipFill>
                    <p:spPr>
                      <a:xfrm>
                        <a:off x="2484132" y="2355657"/>
                        <a:ext cx="3084184" cy="3991298"/>
                      </a:xfrm>
                      <a:prstGeom prst="rect">
                        <a:avLst/>
                      </a:prstGeom>
                      <a:ln w="9525">
                        <a:solidFill>
                          <a:schemeClr val="tx1"/>
                        </a:solidFill>
                      </a:ln>
                    </p:spPr>
                  </p:pic>
                </p:oleObj>
              </mc:Fallback>
            </mc:AlternateContent>
          </a:graphicData>
        </a:graphic>
      </p:graphicFrame>
      <p:graphicFrame>
        <p:nvGraphicFramePr>
          <p:cNvPr id="6" name="Object 5" descr="One Page Description for Sarah Robinson">
            <a:extLst>
              <a:ext uri="{FF2B5EF4-FFF2-40B4-BE49-F238E27FC236}">
                <a16:creationId xmlns:a16="http://schemas.microsoft.com/office/drawing/2014/main" id="{3D481D7A-6519-A917-E7DA-D059FA67BE1A}"/>
              </a:ext>
            </a:extLst>
          </p:cNvPr>
          <p:cNvGraphicFramePr>
            <a:graphicFrameLocks noChangeAspect="1"/>
          </p:cNvGraphicFramePr>
          <p:nvPr>
            <p:extLst>
              <p:ext uri="{D42A27DB-BD31-4B8C-83A1-F6EECF244321}">
                <p14:modId xmlns:p14="http://schemas.microsoft.com/office/powerpoint/2010/main" val="566115711"/>
              </p:ext>
            </p:extLst>
          </p:nvPr>
        </p:nvGraphicFramePr>
        <p:xfrm>
          <a:off x="6643091" y="2358420"/>
          <a:ext cx="2880737" cy="4071203"/>
        </p:xfrm>
        <a:graphic>
          <a:graphicData uri="http://schemas.openxmlformats.org/presentationml/2006/ole">
            <mc:AlternateContent xmlns:mc="http://schemas.openxmlformats.org/markup-compatibility/2006">
              <mc:Choice xmlns:v="urn:schemas-microsoft-com:vml" Requires="v">
                <p:oleObj name="Acrobat Document" r:id="rId5" imgW="5346330" imgH="7556412" progId="Acrobat.Document.DC">
                  <p:embed/>
                </p:oleObj>
              </mc:Choice>
              <mc:Fallback>
                <p:oleObj name="Acrobat Document" r:id="rId5" imgW="5346330" imgH="7556412" progId="Acrobat.Document.DC">
                  <p:embed/>
                  <p:pic>
                    <p:nvPicPr>
                      <p:cNvPr id="6" name="Object 5" descr="One Page Description for Sarah Robinson">
                        <a:extLst>
                          <a:ext uri="{FF2B5EF4-FFF2-40B4-BE49-F238E27FC236}">
                            <a16:creationId xmlns:a16="http://schemas.microsoft.com/office/drawing/2014/main" id="{3D481D7A-6519-A917-E7DA-D059FA67BE1A}"/>
                          </a:ext>
                        </a:extLst>
                      </p:cNvPr>
                      <p:cNvPicPr/>
                      <p:nvPr/>
                    </p:nvPicPr>
                    <p:blipFill>
                      <a:blip r:embed="rId6"/>
                      <a:stretch>
                        <a:fillRect/>
                      </a:stretch>
                    </p:blipFill>
                    <p:spPr>
                      <a:xfrm>
                        <a:off x="6643091" y="2358420"/>
                        <a:ext cx="2880737" cy="4071203"/>
                      </a:xfrm>
                      <a:prstGeom prst="rect">
                        <a:avLst/>
                      </a:prstGeom>
                      <a:ln w="9525">
                        <a:solidFill>
                          <a:schemeClr val="tx1"/>
                        </a:solidFill>
                      </a:ln>
                    </p:spPr>
                  </p:pic>
                </p:oleObj>
              </mc:Fallback>
            </mc:AlternateContent>
          </a:graphicData>
        </a:graphic>
      </p:graphicFrame>
    </p:spTree>
    <p:extLst>
      <p:ext uri="{BB962C8B-B14F-4D97-AF65-F5344CB8AC3E}">
        <p14:creationId xmlns:p14="http://schemas.microsoft.com/office/powerpoint/2010/main" val="3102795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A338-6FC3-5BBB-44BF-19C8B5E65860}"/>
              </a:ext>
            </a:extLst>
          </p:cNvPr>
          <p:cNvSpPr>
            <a:spLocks noGrp="1"/>
          </p:cNvSpPr>
          <p:nvPr>
            <p:ph type="title"/>
          </p:nvPr>
        </p:nvSpPr>
        <p:spPr/>
        <p:txBody>
          <a:bodyPr/>
          <a:lstStyle/>
          <a:p>
            <a:r>
              <a:rPr lang="en-US" dirty="0">
                <a:ea typeface="Calibri"/>
                <a:cs typeface="Calibri"/>
              </a:rPr>
              <a:t>Resources</a:t>
            </a:r>
            <a:endParaRPr lang="en-US" dirty="0"/>
          </a:p>
        </p:txBody>
      </p:sp>
      <p:sp>
        <p:nvSpPr>
          <p:cNvPr id="7" name="Content Placeholder 7">
            <a:extLst>
              <a:ext uri="{FF2B5EF4-FFF2-40B4-BE49-F238E27FC236}">
                <a16:creationId xmlns:a16="http://schemas.microsoft.com/office/drawing/2014/main" id="{C4209A80-98B7-3776-EB83-B57FBC158144}"/>
              </a:ext>
            </a:extLst>
          </p:cNvPr>
          <p:cNvSpPr>
            <a:spLocks noGrp="1"/>
          </p:cNvSpPr>
          <p:nvPr>
            <p:ph type="body" sz="quarter" idx="10"/>
          </p:nvPr>
        </p:nvSpPr>
        <p:spPr/>
        <p:txBody>
          <a:bodyPr vert="horz" lIns="91440" tIns="45720" rIns="91440" bIns="45720" rtlCol="0" anchor="t">
            <a:normAutofit/>
          </a:bodyPr>
          <a:lstStyle/>
          <a:p>
            <a:r>
              <a:rPr lang="en-US" sz="2800" dirty="0">
                <a:ea typeface="+mn-lt"/>
                <a:cs typeface="+mn-lt"/>
                <a:hlinkClick r:id="rId3"/>
              </a:rPr>
              <a:t>Charting the </a:t>
            </a:r>
            <a:r>
              <a:rPr lang="en-US" sz="2800" dirty="0" err="1">
                <a:ea typeface="+mn-lt"/>
                <a:cs typeface="+mn-lt"/>
                <a:hlinkClick r:id="rId3"/>
              </a:rPr>
              <a:t>LifeCourse</a:t>
            </a:r>
            <a:r>
              <a:rPr lang="en-US" sz="2800" dirty="0">
                <a:ea typeface="+mn-lt"/>
                <a:cs typeface="+mn-lt"/>
                <a:hlinkClick r:id="rId3"/>
              </a:rPr>
              <a:t> (Disability Hub)</a:t>
            </a:r>
            <a:endParaRPr lang="en-US" sz="2800" dirty="0">
              <a:ea typeface="+mn-lt"/>
              <a:cs typeface="+mn-lt"/>
            </a:endParaRPr>
          </a:p>
          <a:p>
            <a:r>
              <a:rPr lang="en-US" sz="2800" dirty="0" err="1">
                <a:ea typeface="+mn-lt"/>
                <a:cs typeface="+mn-lt"/>
                <a:hlinkClick r:id="rId4"/>
              </a:rPr>
              <a:t>LifeCourse</a:t>
            </a:r>
            <a:r>
              <a:rPr lang="en-US" sz="2800" dirty="0">
                <a:ea typeface="+mn-lt"/>
                <a:cs typeface="+mn-lt"/>
                <a:hlinkClick r:id="rId4"/>
              </a:rPr>
              <a:t> Nexus</a:t>
            </a:r>
            <a:endParaRPr lang="en-US" sz="2800" dirty="0">
              <a:ea typeface="+mn-lt"/>
              <a:cs typeface="+mn-lt"/>
            </a:endParaRPr>
          </a:p>
          <a:p>
            <a:r>
              <a:rPr lang="en-US" sz="2800" dirty="0">
                <a:hlinkClick r:id="rId5"/>
              </a:rPr>
              <a:t>Person-Centered Practices (MDE)</a:t>
            </a:r>
            <a:endParaRPr lang="en-US" sz="2800" dirty="0"/>
          </a:p>
          <a:p>
            <a:r>
              <a:rPr lang="en-US" sz="2800" dirty="0">
                <a:hlinkClick r:id="rId6"/>
              </a:rPr>
              <a:t>Ten suggestions for adding person-centered features in IEP's</a:t>
            </a:r>
            <a:endParaRPr lang="en-US" sz="2800" dirty="0"/>
          </a:p>
          <a:p>
            <a:r>
              <a:rPr lang="en-US" sz="2800" dirty="0">
                <a:hlinkClick r:id="rId7"/>
              </a:rPr>
              <a:t>Person-Centered Thinking: One-Page Descriptions</a:t>
            </a:r>
            <a:endParaRPr lang="en-US" sz="2800" dirty="0">
              <a:ea typeface="+mn-lt"/>
              <a:cs typeface="+mn-lt"/>
            </a:endParaRPr>
          </a:p>
          <a:p>
            <a:r>
              <a:rPr lang="en-US" sz="2800" dirty="0">
                <a:hlinkClick r:id="rId8"/>
              </a:rPr>
              <a:t>Transition Resources</a:t>
            </a:r>
            <a:endParaRPr lang="en-US" sz="2800" dirty="0"/>
          </a:p>
          <a:p>
            <a:r>
              <a:rPr lang="en-US" sz="2800" dirty="0">
                <a:hlinkClick r:id="rId9"/>
              </a:rPr>
              <a:t>Online Resources to Support Transition Planning</a:t>
            </a:r>
            <a:endParaRPr lang="en-US" sz="2800" dirty="0">
              <a:ea typeface="+mn-lt"/>
              <a:cs typeface="+mn-lt"/>
            </a:endParaRPr>
          </a:p>
        </p:txBody>
      </p:sp>
    </p:spTree>
    <p:extLst>
      <p:ext uri="{BB962C8B-B14F-4D97-AF65-F5344CB8AC3E}">
        <p14:creationId xmlns:p14="http://schemas.microsoft.com/office/powerpoint/2010/main" val="3900003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56C296-1B9E-1767-EA77-C03A77455201}"/>
              </a:ext>
            </a:extLst>
          </p:cNvPr>
          <p:cNvSpPr>
            <a:spLocks noGrp="1"/>
          </p:cNvSpPr>
          <p:nvPr>
            <p:ph type="ctrTitle"/>
          </p:nvPr>
        </p:nvSpPr>
        <p:spPr/>
        <p:txBody>
          <a:bodyPr/>
          <a:lstStyle/>
          <a:p>
            <a:r>
              <a:rPr lang="en-US" dirty="0"/>
              <a:t>Thank you!</a:t>
            </a:r>
          </a:p>
        </p:txBody>
      </p:sp>
      <p:sp>
        <p:nvSpPr>
          <p:cNvPr id="3" name="Text Placeholder 2">
            <a:extLst>
              <a:ext uri="{FF2B5EF4-FFF2-40B4-BE49-F238E27FC236}">
                <a16:creationId xmlns:a16="http://schemas.microsoft.com/office/drawing/2014/main" id="{65111304-1E3A-574F-DA21-9604CB3F5986}"/>
              </a:ext>
            </a:extLst>
          </p:cNvPr>
          <p:cNvSpPr>
            <a:spLocks noGrp="1"/>
          </p:cNvSpPr>
          <p:nvPr>
            <p:ph type="body" sz="quarter" idx="10"/>
          </p:nvPr>
        </p:nvSpPr>
        <p:spPr>
          <a:xfrm>
            <a:off x="609600" y="3733800"/>
            <a:ext cx="10972800" cy="2838450"/>
          </a:xfrm>
        </p:spPr>
        <p:txBody>
          <a:bodyPr/>
          <a:lstStyle/>
          <a:p>
            <a:r>
              <a:rPr lang="en-US" b="1" dirty="0"/>
              <a:t>Dana Page, Ph.D. </a:t>
            </a:r>
            <a:br>
              <a:rPr lang="en-US" b="1" dirty="0"/>
            </a:br>
            <a:r>
              <a:rPr lang="en-US" dirty="0"/>
              <a:t>651-582-8347, </a:t>
            </a:r>
            <a:r>
              <a:rPr lang="en-US" i="1" dirty="0">
                <a:hlinkClick r:id="rId3"/>
              </a:rPr>
              <a:t>dana.page@state.mn.us</a:t>
            </a:r>
            <a:r>
              <a:rPr lang="en-US" i="1" dirty="0"/>
              <a:t> </a:t>
            </a:r>
          </a:p>
          <a:p>
            <a:r>
              <a:rPr lang="en-US" b="1" dirty="0"/>
              <a:t>Sarah Robinson </a:t>
            </a:r>
            <a:br>
              <a:rPr lang="en-US" b="1" dirty="0"/>
            </a:br>
            <a:r>
              <a:rPr lang="en-US" dirty="0"/>
              <a:t>651-582-8892, </a:t>
            </a:r>
            <a:r>
              <a:rPr lang="en-US" i="1" dirty="0">
                <a:hlinkClick r:id="rId4"/>
              </a:rPr>
              <a:t>sarah.robinson@state.mn.us</a:t>
            </a:r>
            <a:endParaRPr lang="en-US" i="1" dirty="0"/>
          </a:p>
        </p:txBody>
      </p:sp>
      <p:pic>
        <p:nvPicPr>
          <p:cNvPr id="5" name="Picture Placeholder 3" descr="Charting the Cs logo with black and blue text">
            <a:extLst>
              <a:ext uri="{FF2B5EF4-FFF2-40B4-BE49-F238E27FC236}">
                <a16:creationId xmlns:a16="http://schemas.microsoft.com/office/drawing/2014/main" id="{9014D509-FAC2-61C1-BFA3-6EE44F7E10AB}"/>
              </a:ext>
            </a:extLst>
          </p:cNvPr>
          <p:cNvPicPr>
            <a:picLocks noChangeAspect="1"/>
          </p:cNvPicPr>
          <p:nvPr/>
        </p:nvPicPr>
        <p:blipFill>
          <a:blip r:embed="rId5"/>
          <a:srcRect/>
          <a:stretch/>
        </p:blipFill>
        <p:spPr>
          <a:xfrm>
            <a:off x="4654782" y="1685204"/>
            <a:ext cx="2882435" cy="604720"/>
          </a:xfrm>
          <a:prstGeom prst="rect">
            <a:avLst/>
          </a:prstGeom>
        </p:spPr>
      </p:pic>
    </p:spTree>
    <p:extLst>
      <p:ext uri="{BB962C8B-B14F-4D97-AF65-F5344CB8AC3E}">
        <p14:creationId xmlns:p14="http://schemas.microsoft.com/office/powerpoint/2010/main" val="3316001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0E65-9BDF-1CD7-AAD8-BAC375C18F1C}"/>
              </a:ext>
            </a:extLst>
          </p:cNvPr>
          <p:cNvSpPr>
            <a:spLocks noGrp="1"/>
          </p:cNvSpPr>
          <p:nvPr>
            <p:ph type="ctrTitle"/>
          </p:nvPr>
        </p:nvSpPr>
        <p:spPr>
          <a:xfrm>
            <a:off x="606868" y="2324101"/>
            <a:ext cx="11000232" cy="1104900"/>
          </a:xfrm>
        </p:spPr>
        <p:txBody>
          <a:bodyPr/>
          <a:lstStyle/>
          <a:p>
            <a:r>
              <a:rPr lang="en-US" dirty="0"/>
              <a:t>Charting the Cs Conference 2025</a:t>
            </a:r>
            <a:endParaRPr lang="en-US" i="1" dirty="0"/>
          </a:p>
        </p:txBody>
      </p:sp>
      <p:sp>
        <p:nvSpPr>
          <p:cNvPr id="3" name="Text Placeholder 2">
            <a:extLst>
              <a:ext uri="{FF2B5EF4-FFF2-40B4-BE49-F238E27FC236}">
                <a16:creationId xmlns:a16="http://schemas.microsoft.com/office/drawing/2014/main" id="{6E650A0A-0A9F-CB57-030F-744F8593EBC7}"/>
              </a:ext>
            </a:extLst>
          </p:cNvPr>
          <p:cNvSpPr>
            <a:spLocks noGrp="1"/>
          </p:cNvSpPr>
          <p:nvPr>
            <p:ph type="body" sz="quarter" idx="10"/>
          </p:nvPr>
        </p:nvSpPr>
        <p:spPr>
          <a:xfrm>
            <a:off x="606425" y="3429001"/>
            <a:ext cx="11001375" cy="2285999"/>
          </a:xfrm>
        </p:spPr>
        <p:txBody>
          <a:bodyPr/>
          <a:lstStyle/>
          <a:p>
            <a:pPr algn="l"/>
            <a:r>
              <a:rPr lang="en-US" dirty="0"/>
              <a:t>Statewide Professional Development to Support the Workforce and Low Incidence Disability Areas in the State of Minnesota. </a:t>
            </a:r>
          </a:p>
          <a:p>
            <a:pPr algn="l"/>
            <a:r>
              <a:rPr lang="en-US" dirty="0"/>
              <a:t>This presentation is partially funded with a grant from the Minnesota Department of Education using federal funding, CFDA 84.027A, Special Education – Grants to States. </a:t>
            </a:r>
          </a:p>
        </p:txBody>
      </p:sp>
      <p:pic>
        <p:nvPicPr>
          <p:cNvPr id="6" name="Picture Placeholder 3" descr="Charting the Cs logo with black and blue text">
            <a:extLst>
              <a:ext uri="{FF2B5EF4-FFF2-40B4-BE49-F238E27FC236}">
                <a16:creationId xmlns:a16="http://schemas.microsoft.com/office/drawing/2014/main" id="{C813591B-90CF-DAEC-9A27-10F8EF603C18}"/>
              </a:ext>
            </a:extLst>
          </p:cNvPr>
          <p:cNvPicPr>
            <a:picLocks noChangeAspect="1"/>
          </p:cNvPicPr>
          <p:nvPr/>
        </p:nvPicPr>
        <p:blipFill>
          <a:blip r:embed="rId3"/>
          <a:srcRect/>
          <a:stretch/>
        </p:blipFill>
        <p:spPr>
          <a:xfrm>
            <a:off x="4665319" y="1698733"/>
            <a:ext cx="2882435" cy="604720"/>
          </a:xfrm>
          <a:prstGeom prst="rect">
            <a:avLst/>
          </a:prstGeom>
        </p:spPr>
      </p:pic>
    </p:spTree>
    <p:extLst>
      <p:ext uri="{BB962C8B-B14F-4D97-AF65-F5344CB8AC3E}">
        <p14:creationId xmlns:p14="http://schemas.microsoft.com/office/powerpoint/2010/main" val="1998485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DEC79-C7C6-F5D8-5DE3-44D916047FE1}"/>
              </a:ext>
            </a:extLst>
          </p:cNvPr>
          <p:cNvSpPr>
            <a:spLocks noGrp="1"/>
          </p:cNvSpPr>
          <p:nvPr>
            <p:ph type="title"/>
          </p:nvPr>
        </p:nvSpPr>
        <p:spPr/>
        <p:txBody>
          <a:bodyPr/>
          <a:lstStyle/>
          <a:p>
            <a:pPr algn="ctr"/>
            <a:r>
              <a:rPr lang="en-US" dirty="0"/>
              <a:t>Minnesota’s Youth in Transition Framework</a:t>
            </a:r>
          </a:p>
        </p:txBody>
      </p:sp>
      <p:pic>
        <p:nvPicPr>
          <p:cNvPr id="9" name="Picture 8" descr="Circle diagram showing the Minnesota Youth in Transition Framework. In the center is a diamond stating &quot;Youth in Transition.&quot; Surrounding that are four smaller circles stating: Best Life Outcome, Employment Outcome, Postsecondary Education and Training Outcomes, and In(ter)dependent Living. Along the outer of whole circle are the words Learning Expectations, Shared Practices, and Guiding Principles.">
            <a:extLst>
              <a:ext uri="{FF2B5EF4-FFF2-40B4-BE49-F238E27FC236}">
                <a16:creationId xmlns:a16="http://schemas.microsoft.com/office/drawing/2014/main" id="{FBBFDFC9-92E5-32D3-7F3E-866D01ECF8D6}"/>
              </a:ext>
            </a:extLst>
          </p:cNvPr>
          <p:cNvPicPr>
            <a:picLocks noChangeAspect="1"/>
          </p:cNvPicPr>
          <p:nvPr/>
        </p:nvPicPr>
        <p:blipFill>
          <a:blip r:embed="rId3"/>
          <a:srcRect/>
          <a:stretch/>
        </p:blipFill>
        <p:spPr>
          <a:xfrm>
            <a:off x="4110347" y="2461447"/>
            <a:ext cx="3992645" cy="3992645"/>
          </a:xfrm>
          <a:prstGeom prst="rect">
            <a:avLst/>
          </a:prstGeom>
          <a:effectLst>
            <a:outerShdw blurRad="127000" sx="102000" sy="102000" algn="ctr" rotWithShape="0">
              <a:schemeClr val="tx1">
                <a:alpha val="40000"/>
              </a:schemeClr>
            </a:outerShdw>
          </a:effectLst>
        </p:spPr>
      </p:pic>
    </p:spTree>
    <p:extLst>
      <p:ext uri="{BB962C8B-B14F-4D97-AF65-F5344CB8AC3E}">
        <p14:creationId xmlns:p14="http://schemas.microsoft.com/office/powerpoint/2010/main" val="4002642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3E874-F3F8-47B2-90D8-A2927944B2A9}"/>
              </a:ext>
            </a:extLst>
          </p:cNvPr>
          <p:cNvSpPr>
            <a:spLocks noGrp="1"/>
          </p:cNvSpPr>
          <p:nvPr>
            <p:ph type="title"/>
          </p:nvPr>
        </p:nvSpPr>
        <p:spPr>
          <a:xfrm>
            <a:off x="612488" y="1170638"/>
            <a:ext cx="10959179" cy="1153461"/>
          </a:xfrm>
        </p:spPr>
        <p:txBody>
          <a:bodyPr/>
          <a:lstStyle/>
          <a:p>
            <a:r>
              <a:rPr lang="en-US" dirty="0"/>
              <a:t>What is the MN Youth in Transition Framework?</a:t>
            </a:r>
          </a:p>
        </p:txBody>
      </p:sp>
      <p:sp>
        <p:nvSpPr>
          <p:cNvPr id="3" name="Text Placeholder 2">
            <a:extLst>
              <a:ext uri="{FF2B5EF4-FFF2-40B4-BE49-F238E27FC236}">
                <a16:creationId xmlns:a16="http://schemas.microsoft.com/office/drawing/2014/main" id="{862CE56B-D1DA-C91A-ECD9-08F16617CFE8}"/>
              </a:ext>
            </a:extLst>
          </p:cNvPr>
          <p:cNvSpPr>
            <a:spLocks noGrp="1"/>
          </p:cNvSpPr>
          <p:nvPr>
            <p:ph type="body" idx="1"/>
          </p:nvPr>
        </p:nvSpPr>
        <p:spPr/>
        <p:txBody>
          <a:bodyPr/>
          <a:lstStyle/>
          <a:p>
            <a:pPr>
              <a:lnSpc>
                <a:spcPct val="100000"/>
              </a:lnSpc>
            </a:pPr>
            <a:r>
              <a:rPr lang="en-US" dirty="0"/>
              <a:t>Minnesota’s Youth in Transition (YiT) </a:t>
            </a:r>
          </a:p>
        </p:txBody>
      </p:sp>
      <p:sp>
        <p:nvSpPr>
          <p:cNvPr id="4" name="Text Placeholder 3">
            <a:extLst>
              <a:ext uri="{FF2B5EF4-FFF2-40B4-BE49-F238E27FC236}">
                <a16:creationId xmlns:a16="http://schemas.microsoft.com/office/drawing/2014/main" id="{494BFD99-14D9-8E99-EF53-653C044DFF63}"/>
              </a:ext>
            </a:extLst>
          </p:cNvPr>
          <p:cNvSpPr>
            <a:spLocks noGrp="1"/>
          </p:cNvSpPr>
          <p:nvPr>
            <p:ph type="body" sz="quarter" idx="10"/>
          </p:nvPr>
        </p:nvSpPr>
        <p:spPr>
          <a:xfrm>
            <a:off x="609599" y="3071958"/>
            <a:ext cx="6517341" cy="3176442"/>
          </a:xfrm>
        </p:spPr>
        <p:txBody>
          <a:bodyPr/>
          <a:lstStyle/>
          <a:p>
            <a:pPr marL="0" indent="0">
              <a:lnSpc>
                <a:spcPct val="125000"/>
              </a:lnSpc>
              <a:buNone/>
            </a:pPr>
            <a:r>
              <a:rPr lang="en-US" b="1" dirty="0"/>
              <a:t>Framework </a:t>
            </a:r>
            <a:r>
              <a:rPr lang="en-US" dirty="0"/>
              <a:t>defines quality transition planning, empowering professionals, students, and families across the state to work together toward the same outcomes for youth. </a:t>
            </a:r>
          </a:p>
          <a:p>
            <a:pPr marL="0" indent="0">
              <a:lnSpc>
                <a:spcPct val="125000"/>
              </a:lnSpc>
              <a:buNone/>
            </a:pPr>
            <a:br>
              <a:rPr lang="en-US" dirty="0"/>
            </a:br>
            <a:r>
              <a:rPr lang="en-US" dirty="0">
                <a:latin typeface="Calibri" panose="020F0502020204030204"/>
              </a:rPr>
              <a:t>Developed by </a:t>
            </a:r>
            <a:r>
              <a:rPr lang="en-US" dirty="0">
                <a:solidFill>
                  <a:srgbClr val="0066FF"/>
                </a:solidFill>
                <a:latin typeface="Calibri" panose="020F0502020204030204"/>
                <a:hlinkClick r:id="rId3">
                  <a:extLst>
                    <a:ext uri="{A12FA001-AC4F-418D-AE19-62706E023703}">
                      <ahyp:hlinkClr xmlns:ahyp="http://schemas.microsoft.com/office/drawing/2018/hyperlinkcolor" val="tx"/>
                    </a:ext>
                  </a:extLst>
                </a:hlinkClick>
              </a:rPr>
              <a:t>E1MN</a:t>
            </a:r>
            <a:r>
              <a:rPr lang="en-US" dirty="0">
                <a:solidFill>
                  <a:srgbClr val="003865"/>
                </a:solidFill>
                <a:latin typeface="Calibri" panose="020F0502020204030204"/>
              </a:rPr>
              <a:t> </a:t>
            </a:r>
            <a:r>
              <a:rPr lang="en-US" dirty="0">
                <a:latin typeface="Calibri" panose="020F0502020204030204"/>
              </a:rPr>
              <a:t>and transition leaders statewide.</a:t>
            </a:r>
            <a:endParaRPr lang="en-US" dirty="0"/>
          </a:p>
        </p:txBody>
      </p:sp>
      <p:pic>
        <p:nvPicPr>
          <p:cNvPr id="6" name="Picture Placeholder 5" descr="Diagram of the Minnesota Youth in Transition Framework.">
            <a:extLst>
              <a:ext uri="{FF2B5EF4-FFF2-40B4-BE49-F238E27FC236}">
                <a16:creationId xmlns:a16="http://schemas.microsoft.com/office/drawing/2014/main" id="{BE3D5C22-93F1-6255-5EB0-B7B8F683D2F3}"/>
              </a:ext>
              <a:ext uri="{C183D7F6-B498-43B3-948B-1728B52AA6E4}">
                <adec:decorative xmlns:adec="http://schemas.microsoft.com/office/drawing/2017/decorative" val="0"/>
              </a:ext>
            </a:extLst>
          </p:cNvPr>
          <p:cNvPicPr>
            <a:picLocks noGrp="1" noChangeAspect="1"/>
          </p:cNvPicPr>
          <p:nvPr>
            <p:ph type="pic" sz="quarter" idx="15"/>
          </p:nvPr>
        </p:nvPicPr>
        <p:blipFill rotWithShape="1">
          <a:blip r:embed="rId4"/>
          <a:srcRect t="-547" b="-3135"/>
          <a:stretch/>
        </p:blipFill>
        <p:spPr>
          <a:xfrm>
            <a:off x="7602855" y="2412682"/>
            <a:ext cx="3929304" cy="4068799"/>
          </a:xfrm>
          <a:prstGeom prst="rect">
            <a:avLst/>
          </a:prstGeom>
          <a:ln>
            <a:noFill/>
          </a:ln>
          <a:effectLst>
            <a:outerShdw blurRad="114300" dist="76200" dir="2700000" algn="tl" rotWithShape="0">
              <a:schemeClr val="tx1">
                <a:alpha val="40000"/>
              </a:schemeClr>
            </a:outerShdw>
          </a:effectLst>
        </p:spPr>
      </p:pic>
    </p:spTree>
    <p:extLst>
      <p:ext uri="{BB962C8B-B14F-4D97-AF65-F5344CB8AC3E}">
        <p14:creationId xmlns:p14="http://schemas.microsoft.com/office/powerpoint/2010/main" val="2677632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F0A1-EA97-364B-AA17-B3AC10F06359}"/>
              </a:ext>
            </a:extLst>
          </p:cNvPr>
          <p:cNvSpPr>
            <a:spLocks noGrp="1"/>
          </p:cNvSpPr>
          <p:nvPr>
            <p:ph type="title"/>
          </p:nvPr>
        </p:nvSpPr>
        <p:spPr/>
        <p:txBody>
          <a:bodyPr/>
          <a:lstStyle/>
          <a:p>
            <a:r>
              <a:rPr lang="en-US" dirty="0"/>
              <a:t>Improved Youth Outcomes</a:t>
            </a:r>
          </a:p>
        </p:txBody>
      </p:sp>
      <p:sp>
        <p:nvSpPr>
          <p:cNvPr id="6" name="Text Placeholder 5">
            <a:extLst>
              <a:ext uri="{FF2B5EF4-FFF2-40B4-BE49-F238E27FC236}">
                <a16:creationId xmlns:a16="http://schemas.microsoft.com/office/drawing/2014/main" id="{2E7F4944-E7C9-7298-D5FE-02F769B4D974}"/>
              </a:ext>
            </a:extLst>
          </p:cNvPr>
          <p:cNvSpPr>
            <a:spLocks noGrp="1"/>
          </p:cNvSpPr>
          <p:nvPr>
            <p:ph type="body" sz="quarter" idx="10"/>
          </p:nvPr>
        </p:nvSpPr>
        <p:spPr/>
        <p:txBody>
          <a:bodyPr/>
          <a:lstStyle/>
          <a:p>
            <a:pPr marL="0" indent="0">
              <a:buNone/>
            </a:pPr>
            <a:r>
              <a:rPr lang="en-US" sz="2400" b="0" dirty="0"/>
              <a:t>The Framework defines the </a:t>
            </a:r>
            <a:r>
              <a:rPr lang="en-US" sz="2400" dirty="0"/>
              <a:t>improved youth outcomes</a:t>
            </a:r>
            <a:r>
              <a:rPr lang="en-US" sz="2400" b="0" dirty="0"/>
              <a:t> all transition professionals in Minnesota are working toward.</a:t>
            </a:r>
            <a:endParaRPr lang="en-US" dirty="0"/>
          </a:p>
        </p:txBody>
      </p:sp>
      <p:pic>
        <p:nvPicPr>
          <p:cNvPr id="9" name="Picture Placeholder 8" descr="The Minnesota Youth in Transition Framework highlighting the four outcomes: Best Life, Employment, Postsecondary Education and Training, and In(ter)dependent Living.">
            <a:extLst>
              <a:ext uri="{FF2B5EF4-FFF2-40B4-BE49-F238E27FC236}">
                <a16:creationId xmlns:a16="http://schemas.microsoft.com/office/drawing/2014/main" id="{347490BA-33BC-1875-0C27-76A4BFC81084}"/>
              </a:ext>
              <a:ext uri="{C183D7F6-B498-43B3-948B-1728B52AA6E4}">
                <adec:decorative xmlns:adec="http://schemas.microsoft.com/office/drawing/2017/decorative" val="0"/>
              </a:ext>
            </a:extLst>
          </p:cNvPr>
          <p:cNvPicPr>
            <a:picLocks noGrp="1" noChangeAspect="1"/>
          </p:cNvPicPr>
          <p:nvPr>
            <p:ph type="pic" sz="quarter" idx="11"/>
          </p:nvPr>
        </p:nvPicPr>
        <p:blipFill rotWithShape="1">
          <a:blip r:embed="rId3"/>
          <a:srcRect t="-3701" b="-397"/>
          <a:stretch/>
        </p:blipFill>
        <p:spPr>
          <a:xfrm>
            <a:off x="8796380" y="1072075"/>
            <a:ext cx="2315575" cy="2363577"/>
          </a:xfrm>
          <a:prstGeom prst="rect">
            <a:avLst/>
          </a:prstGeom>
          <a:ln>
            <a:noFill/>
          </a:ln>
        </p:spPr>
      </p:pic>
      <p:sp>
        <p:nvSpPr>
          <p:cNvPr id="4" name="Text Placeholder 3">
            <a:extLst>
              <a:ext uri="{FF2B5EF4-FFF2-40B4-BE49-F238E27FC236}">
                <a16:creationId xmlns:a16="http://schemas.microsoft.com/office/drawing/2014/main" id="{0E2E0938-DB82-CB16-097A-515992881B61}"/>
              </a:ext>
            </a:extLst>
          </p:cNvPr>
          <p:cNvSpPr>
            <a:spLocks noGrp="1"/>
          </p:cNvSpPr>
          <p:nvPr>
            <p:ph type="body" sz="quarter" idx="17"/>
          </p:nvPr>
        </p:nvSpPr>
        <p:spPr>
          <a:xfrm>
            <a:off x="511130" y="3502984"/>
            <a:ext cx="2501694" cy="2745416"/>
          </a:xfrm>
        </p:spPr>
        <p:txBody>
          <a:bodyPr/>
          <a:lstStyle/>
          <a:p>
            <a:pPr marL="225425" lvl="0" indent="-225425">
              <a:lnSpc>
                <a:spcPts val="2400"/>
              </a:lnSpc>
              <a:spcAft>
                <a:spcPts val="0"/>
              </a:spcAft>
              <a:buClr>
                <a:srgbClr val="002060"/>
              </a:buClr>
              <a:buSzPct val="150000"/>
              <a:defRPr/>
            </a:pPr>
            <a:r>
              <a:rPr lang="en-US" b="1" dirty="0">
                <a:solidFill>
                  <a:srgbClr val="000000"/>
                </a:solidFill>
                <a:ea typeface="Calibri" panose="020F0502020204030204" pitchFamily="34" charset="0"/>
              </a:rPr>
              <a:t>Best Life</a:t>
            </a:r>
            <a:br>
              <a:rPr lang="en-US" dirty="0">
                <a:solidFill>
                  <a:srgbClr val="000000"/>
                </a:solidFill>
                <a:ea typeface="Calibri" panose="020F0502020204030204" pitchFamily="34" charset="0"/>
              </a:rPr>
            </a:br>
            <a:r>
              <a:rPr lang="en-US" dirty="0">
                <a:solidFill>
                  <a:srgbClr val="000000"/>
                </a:solidFill>
                <a:ea typeface="Calibri" panose="020F0502020204030204" pitchFamily="34" charset="0"/>
              </a:rPr>
              <a:t>Youth use self-determination and leadership skills to envision and advocate for their best life.</a:t>
            </a:r>
            <a:endParaRPr lang="en-US" dirty="0">
              <a:solidFill>
                <a:srgbClr val="003865"/>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80203FF5-4CC6-2FD0-C809-A6ADD86B19C7}"/>
              </a:ext>
            </a:extLst>
          </p:cNvPr>
          <p:cNvSpPr>
            <a:spLocks noGrp="1"/>
          </p:cNvSpPr>
          <p:nvPr>
            <p:ph type="body" sz="quarter" idx="18"/>
          </p:nvPr>
        </p:nvSpPr>
        <p:spPr>
          <a:xfrm>
            <a:off x="3012824" y="3502984"/>
            <a:ext cx="2742611" cy="2745416"/>
          </a:xfrm>
        </p:spPr>
        <p:txBody>
          <a:bodyPr/>
          <a:lstStyle/>
          <a:p>
            <a:pPr marL="225425" indent="-225425">
              <a:buClr>
                <a:srgbClr val="8800B8"/>
              </a:buClr>
              <a:buSzPct val="150000"/>
            </a:pPr>
            <a:r>
              <a:rPr lang="en-US" b="1" dirty="0">
                <a:solidFill>
                  <a:srgbClr val="000000"/>
                </a:solidFill>
                <a:ea typeface="Calibri" panose="020F0502020204030204" pitchFamily="34" charset="0"/>
              </a:rPr>
              <a:t>In(</a:t>
            </a:r>
            <a:r>
              <a:rPr lang="en-US" b="1" dirty="0" err="1">
                <a:solidFill>
                  <a:srgbClr val="000000"/>
                </a:solidFill>
                <a:ea typeface="Calibri" panose="020F0502020204030204" pitchFamily="34" charset="0"/>
              </a:rPr>
              <a:t>ter</a:t>
            </a:r>
            <a:r>
              <a:rPr lang="en-US" b="1" dirty="0">
                <a:solidFill>
                  <a:srgbClr val="000000"/>
                </a:solidFill>
                <a:ea typeface="Calibri" panose="020F0502020204030204" pitchFamily="34" charset="0"/>
              </a:rPr>
              <a:t>)dependent Living</a:t>
            </a:r>
            <a:br>
              <a:rPr lang="en-US" dirty="0">
                <a:solidFill>
                  <a:srgbClr val="000000"/>
                </a:solidFill>
                <a:ea typeface="Calibri" panose="020F0502020204030204" pitchFamily="34" charset="0"/>
              </a:rPr>
            </a:br>
            <a:r>
              <a:rPr lang="en-US" dirty="0">
                <a:solidFill>
                  <a:srgbClr val="000000"/>
                </a:solidFill>
                <a:ea typeface="Calibri" panose="020F0502020204030204" pitchFamily="34" charset="0"/>
              </a:rPr>
              <a:t>Youth successfully manage in(</a:t>
            </a:r>
            <a:r>
              <a:rPr lang="en-US" dirty="0" err="1">
                <a:solidFill>
                  <a:srgbClr val="000000"/>
                </a:solidFill>
                <a:ea typeface="Calibri" panose="020F0502020204030204" pitchFamily="34" charset="0"/>
              </a:rPr>
              <a:t>ter</a:t>
            </a:r>
            <a:r>
              <a:rPr lang="en-US" dirty="0">
                <a:solidFill>
                  <a:srgbClr val="000000"/>
                </a:solidFill>
                <a:ea typeface="Calibri" panose="020F0502020204030204" pitchFamily="34" charset="0"/>
              </a:rPr>
              <a:t>)dependent adult life within </a:t>
            </a:r>
            <a:br>
              <a:rPr lang="en-US" dirty="0">
                <a:solidFill>
                  <a:srgbClr val="000000"/>
                </a:solidFill>
                <a:ea typeface="Calibri" panose="020F0502020204030204" pitchFamily="34" charset="0"/>
              </a:rPr>
            </a:br>
            <a:r>
              <a:rPr lang="en-US" dirty="0">
                <a:solidFill>
                  <a:srgbClr val="000000"/>
                </a:solidFill>
                <a:ea typeface="Calibri" panose="020F0502020204030204" pitchFamily="34" charset="0"/>
              </a:rPr>
              <a:t>their community.</a:t>
            </a:r>
            <a:endParaRPr lang="en-US" dirty="0">
              <a:solidFill>
                <a:srgbClr val="003865"/>
              </a:solidFill>
              <a:ea typeface="Calibri" panose="020F050202020403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31226423-4A96-1334-4BE1-9DF8F5870F48}"/>
              </a:ext>
            </a:extLst>
          </p:cNvPr>
          <p:cNvSpPr>
            <a:spLocks noGrp="1"/>
          </p:cNvSpPr>
          <p:nvPr>
            <p:ph type="body" sz="quarter" idx="19"/>
          </p:nvPr>
        </p:nvSpPr>
        <p:spPr/>
        <p:txBody>
          <a:bodyPr/>
          <a:lstStyle/>
          <a:p>
            <a:pPr marL="225425" indent="-225425">
              <a:lnSpc>
                <a:spcPts val="2400"/>
              </a:lnSpc>
              <a:spcAft>
                <a:spcPts val="0"/>
              </a:spcAft>
              <a:buClr>
                <a:srgbClr val="006699"/>
              </a:buClr>
              <a:buSzPct val="150000"/>
              <a:defRPr/>
            </a:pPr>
            <a:r>
              <a:rPr lang="en-US" b="1" dirty="0">
                <a:solidFill>
                  <a:srgbClr val="000000"/>
                </a:solidFill>
                <a:ea typeface="Calibri" panose="020F0502020204030204" pitchFamily="34" charset="0"/>
              </a:rPr>
              <a:t>Employment</a:t>
            </a:r>
            <a:br>
              <a:rPr lang="en-US" dirty="0">
                <a:solidFill>
                  <a:srgbClr val="000000"/>
                </a:solidFill>
                <a:ea typeface="Calibri" panose="020F0502020204030204" pitchFamily="34" charset="0"/>
              </a:rPr>
            </a:br>
            <a:r>
              <a:rPr lang="en-US" dirty="0">
                <a:solidFill>
                  <a:srgbClr val="000000"/>
                </a:solidFill>
                <a:ea typeface="Calibri" panose="020F0502020204030204" pitchFamily="34" charset="0"/>
              </a:rPr>
              <a:t>Youth find competitive, integrated work </a:t>
            </a:r>
            <a:br>
              <a:rPr lang="en-US" dirty="0">
                <a:solidFill>
                  <a:srgbClr val="000000"/>
                </a:solidFill>
                <a:ea typeface="Calibri" panose="020F0502020204030204" pitchFamily="34" charset="0"/>
              </a:rPr>
            </a:br>
            <a:r>
              <a:rPr lang="en-US" dirty="0">
                <a:solidFill>
                  <a:srgbClr val="000000"/>
                </a:solidFill>
                <a:ea typeface="Calibri" panose="020F0502020204030204" pitchFamily="34" charset="0"/>
              </a:rPr>
              <a:t>they enjoy.</a:t>
            </a:r>
            <a:endParaRPr lang="en-US" dirty="0">
              <a:solidFill>
                <a:srgbClr val="003865"/>
              </a:solidFill>
              <a:ea typeface="Calibri" panose="020F0502020204030204" pitchFamily="34" charset="0"/>
              <a:cs typeface="Times New Roman" panose="02020603050405020304" pitchFamily="18" charset="0"/>
            </a:endParaRPr>
          </a:p>
        </p:txBody>
      </p:sp>
      <p:sp>
        <p:nvSpPr>
          <p:cNvPr id="8" name="Text Placeholder 7">
            <a:extLst>
              <a:ext uri="{FF2B5EF4-FFF2-40B4-BE49-F238E27FC236}">
                <a16:creationId xmlns:a16="http://schemas.microsoft.com/office/drawing/2014/main" id="{5B4D3499-AF24-EEA2-6E57-ADC09D4CFFC8}"/>
              </a:ext>
            </a:extLst>
          </p:cNvPr>
          <p:cNvSpPr>
            <a:spLocks noGrp="1"/>
          </p:cNvSpPr>
          <p:nvPr>
            <p:ph type="body" sz="quarter" idx="20"/>
          </p:nvPr>
        </p:nvSpPr>
        <p:spPr>
          <a:xfrm>
            <a:off x="8502444" y="3509636"/>
            <a:ext cx="3272214" cy="2745416"/>
          </a:xfrm>
        </p:spPr>
        <p:txBody>
          <a:bodyPr/>
          <a:lstStyle/>
          <a:p>
            <a:pPr marL="225425" indent="-225425">
              <a:lnSpc>
                <a:spcPts val="2400"/>
              </a:lnSpc>
              <a:spcAft>
                <a:spcPts val="0"/>
              </a:spcAft>
              <a:buClr>
                <a:srgbClr val="993300"/>
              </a:buClr>
              <a:buSzPct val="150000"/>
              <a:defRPr/>
            </a:pPr>
            <a:r>
              <a:rPr lang="en-US" b="1" dirty="0">
                <a:solidFill>
                  <a:srgbClr val="000000"/>
                </a:solidFill>
                <a:ea typeface="Calibri" panose="020F0502020204030204" pitchFamily="34" charset="0"/>
              </a:rPr>
              <a:t>Postsecondary </a:t>
            </a:r>
            <a:br>
              <a:rPr lang="en-US" b="1" dirty="0">
                <a:solidFill>
                  <a:srgbClr val="000000"/>
                </a:solidFill>
                <a:ea typeface="Calibri" panose="020F0502020204030204" pitchFamily="34" charset="0"/>
              </a:rPr>
            </a:br>
            <a:r>
              <a:rPr lang="en-US" b="1" dirty="0">
                <a:solidFill>
                  <a:srgbClr val="000000"/>
                </a:solidFill>
                <a:ea typeface="Calibri" panose="020F0502020204030204" pitchFamily="34" charset="0"/>
              </a:rPr>
              <a:t>Education and Training</a:t>
            </a:r>
            <a:br>
              <a:rPr lang="en-US" dirty="0">
                <a:solidFill>
                  <a:srgbClr val="000000"/>
                </a:solidFill>
                <a:ea typeface="Calibri" panose="020F0502020204030204" pitchFamily="34" charset="0"/>
              </a:rPr>
            </a:br>
            <a:r>
              <a:rPr lang="en-US" dirty="0">
                <a:solidFill>
                  <a:srgbClr val="000000"/>
                </a:solidFill>
                <a:ea typeface="Calibri" panose="020F0502020204030204" pitchFamily="34" charset="0"/>
              </a:rPr>
              <a:t>Youth access postsecondary education and training options and obtain industry-recognized credentials.</a:t>
            </a:r>
            <a:endParaRPr lang="en-US" sz="1800" dirty="0">
              <a:solidFill>
                <a:srgbClr val="003865"/>
              </a:solidFill>
              <a:latin typeface="Calibri" panose="020F0502020204030204"/>
            </a:endParaRPr>
          </a:p>
        </p:txBody>
      </p:sp>
    </p:spTree>
    <p:extLst>
      <p:ext uri="{BB962C8B-B14F-4D97-AF65-F5344CB8AC3E}">
        <p14:creationId xmlns:p14="http://schemas.microsoft.com/office/powerpoint/2010/main" val="823775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F0A1-EA97-364B-AA17-B3AC10F06359}"/>
              </a:ext>
            </a:extLst>
          </p:cNvPr>
          <p:cNvSpPr>
            <a:spLocks noGrp="1"/>
          </p:cNvSpPr>
          <p:nvPr>
            <p:ph type="title"/>
          </p:nvPr>
        </p:nvSpPr>
        <p:spPr>
          <a:xfrm>
            <a:off x="612489" y="1170638"/>
            <a:ext cx="6097800" cy="1153461"/>
          </a:xfrm>
        </p:spPr>
        <p:txBody>
          <a:bodyPr/>
          <a:lstStyle/>
          <a:p>
            <a:pPr>
              <a:lnSpc>
                <a:spcPct val="100000"/>
              </a:lnSpc>
            </a:pPr>
            <a:r>
              <a:rPr lang="en-US" dirty="0"/>
              <a:t>Three Key Elements of the YiT</a:t>
            </a:r>
          </a:p>
        </p:txBody>
      </p:sp>
      <p:sp>
        <p:nvSpPr>
          <p:cNvPr id="6" name="Text Placeholder 5">
            <a:extLst>
              <a:ext uri="{FF2B5EF4-FFF2-40B4-BE49-F238E27FC236}">
                <a16:creationId xmlns:a16="http://schemas.microsoft.com/office/drawing/2014/main" id="{B77F939E-73F1-4D25-1E58-3263D2016CEA}"/>
              </a:ext>
            </a:extLst>
          </p:cNvPr>
          <p:cNvSpPr>
            <a:spLocks noGrp="1"/>
          </p:cNvSpPr>
          <p:nvPr>
            <p:ph type="body" sz="quarter" idx="10"/>
          </p:nvPr>
        </p:nvSpPr>
        <p:spPr/>
        <p:txBody>
          <a:bodyPr/>
          <a:lstStyle/>
          <a:p>
            <a:pPr marL="0" indent="0">
              <a:lnSpc>
                <a:spcPts val="3600"/>
              </a:lnSpc>
              <a:spcBef>
                <a:spcPts val="1600"/>
              </a:spcBef>
              <a:buClr>
                <a:schemeClr val="tx2"/>
              </a:buClr>
              <a:buSzPct val="120000"/>
              <a:buNone/>
            </a:pPr>
            <a:r>
              <a:rPr lang="en-US" b="0" dirty="0"/>
              <a:t>The Framework’s </a:t>
            </a:r>
            <a:r>
              <a:rPr lang="en-US" b="1" dirty="0"/>
              <a:t>three key elements </a:t>
            </a:r>
            <a:r>
              <a:rPr lang="en-US" b="0" dirty="0"/>
              <a:t>create the foundation for effective transition planning and programming. </a:t>
            </a:r>
            <a:endParaRPr lang="en-US" b="0" dirty="0">
              <a:solidFill>
                <a:srgbClr val="002060"/>
              </a:solidFill>
            </a:endParaRPr>
          </a:p>
          <a:p>
            <a:pPr marL="457200" indent="-457200">
              <a:lnSpc>
                <a:spcPts val="3600"/>
              </a:lnSpc>
              <a:spcBef>
                <a:spcPts val="1600"/>
              </a:spcBef>
              <a:buClr>
                <a:schemeClr val="tx2"/>
              </a:buClr>
              <a:buSzPct val="120000"/>
              <a:buFont typeface="+mj-lt"/>
              <a:buAutoNum type="arabicPeriod"/>
            </a:pPr>
            <a:r>
              <a:rPr lang="en-US" b="0" dirty="0">
                <a:solidFill>
                  <a:srgbClr val="002060"/>
                </a:solidFill>
              </a:rPr>
              <a:t>Guiding principles</a:t>
            </a:r>
          </a:p>
          <a:p>
            <a:pPr marL="457200" indent="-457200">
              <a:lnSpc>
                <a:spcPts val="3600"/>
              </a:lnSpc>
              <a:spcBef>
                <a:spcPts val="1600"/>
              </a:spcBef>
              <a:buSzPct val="120000"/>
              <a:buFont typeface="+mj-lt"/>
              <a:buAutoNum type="arabicPeriod"/>
            </a:pPr>
            <a:r>
              <a:rPr lang="en-US" b="0" dirty="0">
                <a:solidFill>
                  <a:srgbClr val="002060"/>
                </a:solidFill>
              </a:rPr>
              <a:t>Learning expectations</a:t>
            </a:r>
          </a:p>
          <a:p>
            <a:pPr marL="457200" indent="-457200">
              <a:lnSpc>
                <a:spcPts val="3600"/>
              </a:lnSpc>
              <a:spcBef>
                <a:spcPts val="1600"/>
              </a:spcBef>
              <a:buSzPct val="120000"/>
              <a:buFont typeface="+mj-lt"/>
              <a:buAutoNum type="arabicPeriod"/>
            </a:pPr>
            <a:r>
              <a:rPr lang="en-US" b="0" dirty="0">
                <a:solidFill>
                  <a:srgbClr val="002060"/>
                </a:solidFill>
              </a:rPr>
              <a:t>Shared practices</a:t>
            </a:r>
          </a:p>
        </p:txBody>
      </p:sp>
      <p:pic>
        <p:nvPicPr>
          <p:cNvPr id="4" name="Picture Placeholder 3" descr="Diagram of the Minnesota Youth in Transition Framework">
            <a:extLst>
              <a:ext uri="{FF2B5EF4-FFF2-40B4-BE49-F238E27FC236}">
                <a16:creationId xmlns:a16="http://schemas.microsoft.com/office/drawing/2014/main" id="{C28C498F-79FF-209E-49C9-619F5448517F}"/>
              </a:ext>
              <a:ext uri="{C183D7F6-B498-43B3-948B-1728B52AA6E4}">
                <adec:decorative xmlns:adec="http://schemas.microsoft.com/office/drawing/2017/decorative" val="0"/>
              </a:ext>
            </a:extLst>
          </p:cNvPr>
          <p:cNvPicPr>
            <a:picLocks noGrp="1" noChangeAspect="1"/>
          </p:cNvPicPr>
          <p:nvPr>
            <p:ph type="pic" sz="quarter" idx="12"/>
          </p:nvPr>
        </p:nvPicPr>
        <p:blipFill rotWithShape="1">
          <a:blip r:embed="rId3"/>
          <a:srcRect t="-2657" b="-1139"/>
          <a:stretch/>
        </p:blipFill>
        <p:spPr>
          <a:xfrm>
            <a:off x="7341131" y="2083707"/>
            <a:ext cx="4043416" cy="4191587"/>
          </a:xfrm>
          <a:prstGeom prst="rect">
            <a:avLst/>
          </a:prstGeom>
          <a:ln>
            <a:noFill/>
          </a:ln>
          <a:effectLst>
            <a:outerShdw blurRad="114300" dist="76200" dir="2700000" algn="tl" rotWithShape="0">
              <a:schemeClr val="tx1">
                <a:alpha val="40000"/>
              </a:schemeClr>
            </a:outerShdw>
          </a:effectLst>
        </p:spPr>
      </p:pic>
    </p:spTree>
    <p:extLst>
      <p:ext uri="{BB962C8B-B14F-4D97-AF65-F5344CB8AC3E}">
        <p14:creationId xmlns:p14="http://schemas.microsoft.com/office/powerpoint/2010/main" val="426751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0F0A1-EA97-364B-AA17-B3AC10F06359}"/>
              </a:ext>
            </a:extLst>
          </p:cNvPr>
          <p:cNvSpPr>
            <a:spLocks noGrp="1"/>
          </p:cNvSpPr>
          <p:nvPr>
            <p:ph type="title"/>
          </p:nvPr>
        </p:nvSpPr>
        <p:spPr/>
        <p:txBody>
          <a:bodyPr/>
          <a:lstStyle/>
          <a:p>
            <a:r>
              <a:rPr lang="en-US" dirty="0"/>
              <a:t>Key Element 1: Guiding Principles</a:t>
            </a:r>
            <a:endParaRPr lang="en-US" b="0" dirty="0"/>
          </a:p>
        </p:txBody>
      </p:sp>
      <p:sp>
        <p:nvSpPr>
          <p:cNvPr id="7" name="Text Placeholder 6">
            <a:extLst>
              <a:ext uri="{FF2B5EF4-FFF2-40B4-BE49-F238E27FC236}">
                <a16:creationId xmlns:a16="http://schemas.microsoft.com/office/drawing/2014/main" id="{94716FC3-C362-17F2-2E20-9C418CAF26DF}"/>
              </a:ext>
            </a:extLst>
          </p:cNvPr>
          <p:cNvSpPr>
            <a:spLocks noGrp="1"/>
          </p:cNvSpPr>
          <p:nvPr>
            <p:ph type="body" sz="quarter" idx="12"/>
          </p:nvPr>
        </p:nvSpPr>
        <p:spPr/>
        <p:txBody>
          <a:bodyPr/>
          <a:lstStyle/>
          <a:p>
            <a:pPr marL="0" indent="0">
              <a:buNone/>
            </a:pPr>
            <a:r>
              <a:rPr lang="en-US" spc="100" dirty="0"/>
              <a:t>The</a:t>
            </a:r>
            <a:r>
              <a:rPr lang="en-US" b="1" spc="100" dirty="0"/>
              <a:t> guiding principles </a:t>
            </a:r>
            <a:r>
              <a:rPr lang="en-US" dirty="0"/>
              <a:t>are the beliefs that guide decisions at the system, agency and professional level and serve as the foundation for what we do and how we do it.</a:t>
            </a:r>
            <a:endParaRPr lang="en-US" b="1" dirty="0"/>
          </a:p>
        </p:txBody>
      </p:sp>
      <p:pic>
        <p:nvPicPr>
          <p:cNvPr id="12" name="Picture Placeholder 11" descr="The MN Youth in Transition Framework is shown with the Guiding Principles section highlighted in yellow.">
            <a:extLst>
              <a:ext uri="{FF2B5EF4-FFF2-40B4-BE49-F238E27FC236}">
                <a16:creationId xmlns:a16="http://schemas.microsoft.com/office/drawing/2014/main" id="{317E608A-944A-6D89-ABA6-1D2860E4FE26}"/>
              </a:ext>
              <a:ext uri="{C183D7F6-B498-43B3-948B-1728B52AA6E4}">
                <adec:decorative xmlns:adec="http://schemas.microsoft.com/office/drawing/2017/decorative" val="0"/>
              </a:ext>
            </a:extLst>
          </p:cNvPr>
          <p:cNvPicPr>
            <a:picLocks noGrp="1" noChangeAspect="1"/>
          </p:cNvPicPr>
          <p:nvPr>
            <p:ph type="pic" sz="quarter" idx="15"/>
          </p:nvPr>
        </p:nvPicPr>
        <p:blipFill rotWithShape="1">
          <a:blip r:embed="rId3"/>
          <a:srcRect l="-2287" t="-4827" b="-1193"/>
          <a:stretch/>
        </p:blipFill>
        <p:spPr>
          <a:xfrm>
            <a:off x="9239250" y="1295401"/>
            <a:ext cx="2343150" cy="2362200"/>
          </a:xfrm>
          <a:prstGeom prst="rect">
            <a:avLst/>
          </a:prstGeom>
          <a:ln>
            <a:noFill/>
          </a:ln>
          <a:effectLst>
            <a:outerShdw blurRad="114300" dist="76200" dir="2700000" algn="tl" rotWithShape="0">
              <a:schemeClr val="tx1">
                <a:alpha val="40000"/>
              </a:schemeClr>
            </a:outerShdw>
          </a:effectLst>
        </p:spPr>
      </p:pic>
      <p:sp>
        <p:nvSpPr>
          <p:cNvPr id="9" name="Text Placeholder 8">
            <a:extLst>
              <a:ext uri="{FF2B5EF4-FFF2-40B4-BE49-F238E27FC236}">
                <a16:creationId xmlns:a16="http://schemas.microsoft.com/office/drawing/2014/main" id="{DB0CBD32-05AA-67A3-D5B8-4C7CE83A6914}"/>
              </a:ext>
            </a:extLst>
          </p:cNvPr>
          <p:cNvSpPr>
            <a:spLocks noGrp="1"/>
          </p:cNvSpPr>
          <p:nvPr>
            <p:ph type="body" sz="quarter" idx="13"/>
          </p:nvPr>
        </p:nvSpPr>
        <p:spPr/>
        <p:txBody>
          <a:bodyPr/>
          <a:lstStyle/>
          <a:p>
            <a:pPr>
              <a:buClr>
                <a:srgbClr val="002060"/>
              </a:buClr>
              <a:buSzPct val="100000"/>
              <a:buFont typeface="+mj-lt"/>
              <a:buAutoNum type="arabicPeriod"/>
            </a:pPr>
            <a:r>
              <a:rPr lang="en-US" dirty="0">
                <a:solidFill>
                  <a:srgbClr val="002060"/>
                </a:solidFill>
              </a:rPr>
              <a:t>The youth is at the center of transition planning.</a:t>
            </a:r>
          </a:p>
          <a:p>
            <a:pPr>
              <a:buClr>
                <a:srgbClr val="002060"/>
              </a:buClr>
              <a:buSzPct val="100000"/>
              <a:buFont typeface="+mj-lt"/>
              <a:buAutoNum type="arabicPeriod"/>
            </a:pPr>
            <a:r>
              <a:rPr lang="en-US" dirty="0">
                <a:solidFill>
                  <a:srgbClr val="002060"/>
                </a:solidFill>
              </a:rPr>
              <a:t>Families play a key role in successful transition outcomes.</a:t>
            </a:r>
          </a:p>
          <a:p>
            <a:pPr>
              <a:buClr>
                <a:srgbClr val="002060"/>
              </a:buClr>
              <a:buSzPct val="100000"/>
              <a:buFont typeface="+mj-lt"/>
              <a:buAutoNum type="arabicPeriod"/>
            </a:pPr>
            <a:r>
              <a:rPr lang="en-US" dirty="0">
                <a:solidFill>
                  <a:srgbClr val="002060"/>
                </a:solidFill>
              </a:rPr>
              <a:t>Transition planning should start early in a youth’s life.</a:t>
            </a:r>
            <a:endParaRPr lang="en-US" dirty="0">
              <a:solidFill>
                <a:srgbClr val="002060"/>
              </a:solidFill>
              <a:latin typeface="Calibri" panose="020F0502020204030204"/>
            </a:endParaRPr>
          </a:p>
        </p:txBody>
      </p:sp>
      <p:sp>
        <p:nvSpPr>
          <p:cNvPr id="10" name="Text Placeholder 9">
            <a:extLst>
              <a:ext uri="{FF2B5EF4-FFF2-40B4-BE49-F238E27FC236}">
                <a16:creationId xmlns:a16="http://schemas.microsoft.com/office/drawing/2014/main" id="{E5F7468F-C0BC-5F66-24AD-40D080D32759}"/>
              </a:ext>
            </a:extLst>
          </p:cNvPr>
          <p:cNvSpPr>
            <a:spLocks noGrp="1"/>
          </p:cNvSpPr>
          <p:nvPr>
            <p:ph type="body" sz="quarter" idx="14"/>
          </p:nvPr>
        </p:nvSpPr>
        <p:spPr/>
        <p:txBody>
          <a:bodyPr/>
          <a:lstStyle/>
          <a:p>
            <a:pPr lvl="0">
              <a:buClr>
                <a:srgbClr val="002060"/>
              </a:buClr>
              <a:buSzPct val="100000"/>
              <a:buFont typeface="+mj-lt"/>
              <a:buAutoNum type="arabicPeriod" startAt="4"/>
              <a:defRPr/>
            </a:pPr>
            <a:r>
              <a:rPr lang="en-US" dirty="0">
                <a:solidFill>
                  <a:srgbClr val="002060"/>
                </a:solidFill>
                <a:latin typeface="Calibri" panose="020F0502020204030204"/>
              </a:rPr>
              <a:t>High expectations matter.</a:t>
            </a:r>
          </a:p>
          <a:p>
            <a:pPr lvl="0">
              <a:buClr>
                <a:srgbClr val="002060"/>
              </a:buClr>
              <a:buSzPct val="100000"/>
              <a:buFont typeface="+mj-lt"/>
              <a:buAutoNum type="arabicPeriod" startAt="4"/>
              <a:defRPr/>
            </a:pPr>
            <a:r>
              <a:rPr lang="en-US" dirty="0">
                <a:solidFill>
                  <a:srgbClr val="002060"/>
                </a:solidFill>
                <a:latin typeface="Calibri" panose="020F0502020204030204"/>
              </a:rPr>
              <a:t>Strong partnerships support a smoother transition to adulthood.</a:t>
            </a:r>
          </a:p>
          <a:p>
            <a:pPr lvl="0">
              <a:buClr>
                <a:schemeClr val="tx1"/>
              </a:buClr>
              <a:buSzPct val="100000"/>
              <a:buFont typeface="+mj-lt"/>
              <a:buAutoNum type="arabicPeriod" startAt="4"/>
              <a:defRPr/>
            </a:pPr>
            <a:r>
              <a:rPr lang="en-US" dirty="0">
                <a:solidFill>
                  <a:srgbClr val="002060"/>
                </a:solidFill>
                <a:latin typeface="Calibri" panose="020F0502020204030204"/>
              </a:rPr>
              <a:t>Success is measured by improved youth outcomes</a:t>
            </a:r>
          </a:p>
        </p:txBody>
      </p:sp>
    </p:spTree>
    <p:extLst>
      <p:ext uri="{BB962C8B-B14F-4D97-AF65-F5344CB8AC3E}">
        <p14:creationId xmlns:p14="http://schemas.microsoft.com/office/powerpoint/2010/main" val="32484332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7">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2F5496"/>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8euNCCA4IqjupmbpvbvSMfRq+8o=" pdftag="H1" isBookmarkSet="no" bookmark="yes" Order="_x0031_"/>
  <Shape xmlns="" ID="ARSfPO/U9ItJ9zIOwm93ZJ7l/j8=" pdftag="H2" isBookmarkSet="no" bookmark="yes" Order="_x0032_"/>
  <Shape xmlns="" ID="osa0KM2sbnZHHxlXUxKH3ujjHuE=" pdftag="" bookmark="no" Order="_x0031_"/>
  <Shape xmlns="" ID="4JRL6lqoOFw9RUHrP0y9U5BDzf8=" pdftag="" bookmark="no" Order="_x0032_"/>
  <Shape xmlns="" ID="sM+ghJOlUVqnHU19mdPjAdwWJuw=" pdftag="" bookmark="no" Order="_x0031_"/>
  <Shape xmlns="" ID="GTGIHFiwAYvgHLb8IUSCQ2X6w4g=" pdftag="" bookmark="no" Order="_x0032_"/>
  <Shape xmlns="" ID="hq9gSbGZQhpPus+SHezN5PrGc9w=" pdftag="" bookmark="no" Order="_x0031_"/>
  <Shape xmlns="" ID="FtXJgaOuZev8eFU+if2YMxbKkRI=" pdftag="" bookmark="no" Order="_x0032_"/>
  <Shape xmlns="" ID="ri+uYzSNCD67GlIZrZ8qmmNgURU=" pdftag="" bookmark="no" Order="_x0033_"/>
  <Shape xmlns="" ID="/Xe9+1NnBDFDac2uz9Mf5cnxpHw=" pdftag="" bookmark="no" Order="_x0031_"/>
  <Shape xmlns="" ID="rGgMSPfHoOmRN/+oUl7Dwo+YgYE=" pdftag="" bookmark="no" Order="_x0032_"/>
  <Shape xmlns="" ID="ZTBnAgeWTQQGZoyfyflkLJl+jcs=" pdftag="" bookmark="no" Order="_x0035_"/>
  <Shape xmlns="" ID="nSihPpWUspo+Y57wY5tF8LIQIHs=" pdftag="" bookmark="no" Order="_x0032_"/>
  <Shape xmlns="" ID="S6CVtHyytP5Rb39DTS6OkAlP7e0=" pdftag="" bookmark="no" Order="_x0034_"/>
  <Shape xmlns="" ID="USIEJhtT65UPFtGM0RUW67D4iJA=" pdftag="" bookmark="no" Order="_x0033_"/>
  <Shape xmlns="" ID="XzVFQuOWAWqK/HZDqm2LiuGBOJQ=" pdftag="" bookmark="no" Order="_x0032_"/>
  <Shape xmlns="" ID="uflvo7/4mXD7uDuM1tkLIDwRdoQ=" inline="no" formula="no" pdftag="Figure" Lang="" bookmark="no" Order="_x0031_" artifact="_x0030_" validate="no"/>
  <HyperLink xmlns="" ID="iB0l3QkZoIIwbuqLQRe5I0KEal0=1995016305290.2289_384.0426" plainAltText="shuyin.maciel_x0040_metrocsu.org" Lang=""/>
  <Shape xmlns="" ID="oUeVMHAtmcFeZuL28VldA6mxYF4=" pdftag="" bookmark="no" Order="_x0031_"/>
  <Shape xmlns="" ID="iB0l3QkZoIIwbuqLQRe5I0KEal0=" pdftag="" bookmark="no" Order="_x0032_"/>
  <SubText xmlns="" ID="uflvo7/4mXD7uDuM1tkLIDwRdoQ=" ActualText=""/>
  <Shape xmlns="" ID="dPX0ernXQqq7MaM8E4a1qptkh+k=" pdftag="" Order="_x0033_"/>
  <Shape xmlns="" ID="Ui8BRw8jp83CydpNoPhxtC90coo=" pdftag="H2" isBookmarkSet="no" bookmark="yes" Order="_x0031_"/>
  <Shape xmlns="" ID="JTHWRjgwkcs6ej6LCAgd8rt1JiA=" pdftag="P" isBookmarkSet="no" bookmark="no" Order="_x0032_"/>
  <Shape xmlns="" ID="ZUK3P0vq1kyHMBtaP+GB8/hLUTw=" pdftag="H2" isBookmarkSet="no" bookmark="yes" Order="_x0031_"/>
  <Shape xmlns="" ID="jPlzfn2cWm2MZED+irsBSVGEwWE=" pdftag="P" isBookmarkSet="no" bookmark="no" Order="_x0032_"/>
  <Shape xmlns="" ID="uy/78ijjovHCeCAAgxG0VsjG/ac=" pdftag="" Order="_x0032_"/>
  <Shape xmlns="" ID="iHgMDtLXDWT2zkYPVs2mAmQfFIg=" pdftag="" Order="_x0033_"/>
  <Shape xmlns="" ID="IRZyh47S6MWFd7oMORcxPurIMIY=" Order="_x0031_" formula="no" pdftag="Figure" inline="no" validate="no" artifact="_x0030_"/>
  <Shape xmlns="" ID="X4j4L0lB0/G/nG8o8So2UaU/Kcg=" pdftag="H2" isBookmarkSet="no" Order="_x0031_" bookmark="yes"/>
  <Shape xmlns="" ID="XHX+YpuvmKP7MYZl23EDyGNK15s=" pdftag="" Order="_x0032_"/>
  <Shape xmlns="" ID="1oNuWWo05Fb9IaxtoPr7849BMRc=" pdftag="H2" isBookmarkSet="no" bookmark="yes" Order="_x0031_"/>
  <Shape xmlns="" ID="6oI3qJZdOxd1SO0fTC134sk0oK8=" pdftag="" Order="_x0033_"/>
  <Shape xmlns="" ID="kkNvTVED9PQYhg+TsO35kba0ZCk=" pdftag="" Order="_x0032_"/>
  <Shape xmlns="" ID="IFoFyA6gaJTAirK4ju6gOqF+JW8=" pdftag="" Order="_x0031_"/>
  <Shape xmlns="" ID="a5VxHDBS3Iil+7OlgHKZE9OLA9U=" pdftag="" Order="_x0032_"/>
  <Shape xmlns="" ID="sQ3fYIfewEzFUl2qI4j4eEFgsag=" pdftag="" Order="_x0033_"/>
  <Shape xmlns="" ID="FYul620mDaKtwYOrfpkHhJaMX7M=" pdftag="" Order="_x0034_"/>
  <Shape xmlns="" ID="Ue52PUEnwARe++e3zRu2VNqgWpg=" pdftag="" Order="_x0035_"/>
  <Shape xmlns="" ID="Jk8e9QXHkpH4cNI1DmdoN0Jr+tw=" pdftag="" Order="_x0031_"/>
  <Shape xmlns="" ID="/kCVetuNb3PIjgjRXF9pubcO7B8=" pdftag="" Order="_x0032_"/>
  <Shape xmlns="" ID="sMqYAFkBVB1hdc7j1U+q+VsmNW0=" Order="_x0033_" artifact="_x0030_" formula="no" pdftag="Figure" validate="no"/>
  <Shape xmlns="" ID="E9r0ZDVGAdF4Z8c4O35fSPAfhQ0=" pdftag="" Order="_x0031_"/>
  <Shape xmlns="" ID="s6mPtTdUU0wB1KhKw29GvNZru5k=" pdftag="" Order="_x0032_"/>
  <Shape xmlns="" ID="NuRjTmTyKkVsxqhyGuyHeNxjXEo=" Order="_x0033_" artifact="_x0030_" formula="no" pdftag="Figure" validate="no"/>
  <Shape xmlns="" ID="X17lnLeewQTjmIQB2fcCbRIE5qQ=" Order="_x0034_" artifact="_x0030_" formula="no" pdftag="Figure" validate="no"/>
  <Shape xmlns="" ID="pbbRwGWiDdkJnIk5D5okSsy98D4=" pdftag="" Order="_x0031_"/>
  <Shape xmlns="" ID="rsrRkYln5xXBUmazGmopUktXfqA=" Order="_x0032_" artifact="_x0030_" formula="no" pdftag="Figure" validate="no"/>
  <Shape xmlns="" ID="tvNoiXRfZOzqGCWMKbSIwzNDI9E=" pdftag="" Order="_x0031_"/>
  <Shape xmlns="" ID="LlqAjh3WKHiuCIevNVN+h45hPqs=" pdftag="" Order="_x0032_"/>
  <Shape xmlns="" ID="OB4BixS7nGZYBrxaE3YC6szcyss=" Order="_x0033_" artifact="_x0030_" formula="no" pdftag="Figure" validate="no"/>
  <Shape xmlns="" ID="sblAIztjS/U1NiXHyC5tEpnukvw=" pdftag="H2" isBookmarkSet="no" bookmark="yes" Order="_x0031_"/>
  <Shape xmlns="" ID="mYP5Xqqf8dVgb96lk1X0Rgyc3UE=" Order="_x0032_" artifact="_x0030_" formula="no" pdftag="Figure" validate="no"/>
  <Shape xmlns="" ID="JM9HJCxPCgfQ6hs3tNmS4M18/+A=" pdftag="H2" isBookmarkSet="no" bookmark="yes" Order="_x0031_"/>
  <Shape xmlns="" ID="z0Jdk/HCwtQh6YbE3A2e2FQO2kE=" pdftag="" Order="_x0032_"/>
  <Shape xmlns="" ID="DS+k62dUxHN0Fr35/JZWIrgtroc=" Order="_x0033_" artifact="_x0030_" formula="no" pdftag="Figure" validate="no"/>
  <Shape xmlns="" ID="atmq+E4mXiTG5q/nm5zQSFm4JKU=" pdftag="H2" isBookmarkSet="no" bookmark="yes" Order="_x0031_"/>
  <Shape xmlns="" ID="FIYMG4qOJ86CF5KRQGqoGdSgYvQ=" Order="_x0032_" artifact="_x0030_" formula="no" pdftag="Figure" validate="no"/>
  <Shape xmlns="" ID="A2QXNIu5pBEOUCVECoZ43VBhRek=" pdftag="" Order="_x0031_"/>
  <Shape xmlns="" ID="Ypx9x7dWmgoJorMeoVQYDe2Y3h0=" pdftag="" Order="_x0032_"/>
  <Shape xmlns="" ID="H4MhL+tO+Cc8hX3LrUoA6/lxPRg=" pdftag="" Order="_x0031_"/>
  <Shape xmlns="" ID="qByouegnTanyw/tLlr3kLZ3TflU=" pdftag="" Order="_x0032_"/>
  <SubText xmlns="" ID="IRZyh47S6MWFd7oMORcxPurIMIY=" ActualText=""/>
  <Shape xmlns="" ID="Jl7UUhjVgCI8MeVBtgRStrcZ3Pg=" pdftag="H2" isBookmarkSet="no" bookmark="yes" Order="_x0031_"/>
  <Shape xmlns="" ID="ZpUUHgrbhCn0cn/pwHjj6JimRnk=" pdftag="P" isBookmarkSet="no" bookmark="no" Order="_x0032_"/>
  <Shape xmlns="" ID="AntwAZFIVMBC2xhA+AIkBwrL7IU=" isBookmarkSet="no" bookmark="yes" pdftag="H1" artifact="_x0030_" Order="_x0032_"/>
  <Shape xmlns="" ID="v27YEysurcfiGRr6RPVRYKQSHGc=" isBookmarkSet="no" bookmark="yes" pdftag="P" artifact="_x0030_" Order="_x0033_"/>
  <Shape xmlns="" ID="TR0mMJJUCeblVTvRA2Ql+DBgjx8=" formula="no" pdftag="Figure" inline="no" artifact="_x0030_" isBookmarkSet="no" bookmark="no" Order="_x0031_" validate="no" Lang=""/>
  <Shape xmlns="" ID="5UFLIzVhFtn6JZH3o+NpXtCSyr0=" pdftag="P" isBookmarkSet="no" bookmark="no" Order="_x0032_"/>
  <Shape xmlns="" ID="8NOqEydZ0CLK2hsCCPY+L9voyAA=" pdftag="H2" isBookmarkSet="no" Order="_x0031_" bookmark="yes"/>
  <Shape xmlns="" ID="BeoXEOPuG5yAvKffd83hd9PDkWs=" pdftag="P" isBookmarkSet="no" bookmark="no" Order="_x0032_"/>
  <Shape xmlns="" ID="cDzKpDtgDpr+3thIKQMY0Ta6XMo=" pdftag="P" isBookmarkSet="no" bookmark="no" Order="_x0033_"/>
  <Shape xmlns="" ID="uGkArayZ+HmF507JeXHN7JBM2HY=" pdftag="H2" isBookmarkSet="no" bookmark="yes" Order="_x0031_"/>
  <Shape xmlns="" ID="STUaJfpKgMLHBHGkHN11FYU6ffk=" isBookmarkSet="no" bookmark="no" pdftag="H3" artifact="_x0030_" Order="_x0032_"/>
  <Shape xmlns="" ID="7I2vpVsuKK3eAPENdN50YkWWLu4=" isBookmarkSet="no" bookmark="no" pdftag="H3" artifact="_x0030_" Order="_x0034_"/>
  <Shape xmlns="" ID="OqS1bs4Ni6awjjp7bsCxgXZWU8A=" pdftag="P" isBookmarkSet="no" bookmark="no" Order="_x0033_"/>
  <Shape xmlns="" ID="25wlJ28nPXrlm2ZHmvuEFeuVDiE=" pdftag="P" isBookmarkSet="no" bookmark="no" Order="_x0035_"/>
  <Shape xmlns="" ID="fwVpKfGCn3yQbvcebEEOOgSSi4Q=" pdftag="H2" isBookmarkSet="no" bookmark="yes" Order="_x0031_"/>
  <Shape xmlns="" ID="mC6Z8DZ2eaJU9z7yHnyQkyjscNg=" pdftag="P" isBookmarkSet="no" bookmark="no" Order="_x0032_"/>
  <Shape xmlns="" ID="e9DfiT2v2BCJDDDkkM+K2YuCfO8=" Order="_x0033_" formula="no" inline="no" artifact="_x0031_" pdftag="_x005B_Artifact_x005D_" isBookmarkSet="no" bookmark="no" validate="no" Lang=""/>
  <Shape xmlns="" ID="Lyn4PkO2oLc0JsVVvTTeDNAil58=" pdftag="H2" isBookmarkSet="no" bookmark="yes" Order="_x0031_"/>
  <Shape xmlns="" ID="CnTZGVauv9iMnwO9llGNHvwfVRc=" pdftag="P" isBookmarkSet="no" bookmark="no" Order="_x0032_"/>
  <Shape xmlns="" ID="EC2fL7BcOydpczk3DINisSLMkpU=" Order="_x0033_" formula="no" inline="no" artifact="_x0031_" pdftag="_x005B_Artifact_x005D_" isBookmarkSet="no" bookmark="no" validate="no" Lang=""/>
  <Shape xmlns="" ID="NbyerPOX/qokjuTvTTNzRlWEf28=" Order="_x0034_" formula="no" inline="no" artifact="_x0031_" pdftag="_x005B_Artifact_x005D_" isBookmarkSet="no" bookmark="no" validate="no" Lang=""/>
  <Shape xmlns="" ID="Ff3EV73BbGE8gyuwUAlenRtzXvY=" pdftag="H2" isBookmarkSet="no" bookmark="yes" Order="_x0031_"/>
  <Shape xmlns="" ID="C2nyHESj7yNat/CEQYaWdozVoAo=" Order="_x0032_" formula="no" inline="no" artifact="_x0031_" pdftag="_x005B_Artifact_x005D_" isBookmarkSet="no" bookmark="no" validate="no" Lang=""/>
  <Shape xmlns="" ID="16jc2gKndrYKbCgCPwPx82l9NEk=" pdftag="P" isBookmarkSet="no" bookmark="no" Order="_x0032_"/>
  <Shape xmlns="" ID="OSQ/Kn3rWFe6qZ+AenHJJWg4h5Q=" Order="_x0033_" formula="no" inline="no" artifact="_x0031_" pdftag="_x005B_Artifact_x005D_" isBookmarkSet="no" bookmark="no" validate="no" Lang=""/>
  <Shape xmlns="" ID="mlYpkIadw9s/wxpZyKJ/Zpyl0OI=" Order="_x0032_" formula="no" inline="no" artifact="_x0031_" pdftag="_x005B_Artifact_x005D_" isBookmarkSet="no" bookmark="no" validate="no" Lang=""/>
  <Shape xmlns="" ID="4Bnn46UuQjHWtjohDUo830Cu6jo=" pdftag="P" isBookmarkSet="no" bookmark="no" Order="_x0032_"/>
  <Shape xmlns="" ID="oiewVwZbNA94UR/ZFSk+p5RlL6o=" Order="_x0033_" formula="no" inline="no" artifact="_x0031_" pdftag="_x005B_Artifact_x005D_" isBookmarkSet="no" bookmark="no" validate="no" Lang=""/>
  <Shape xmlns="" ID="G1gdx3cIO3Y9cwDtp9tm6odzqFY=" pdftag="H2" isBookmarkSet="no" bookmark="yes" Order="_x0031_"/>
  <Shape xmlns="" ID="PMjBI7r4H5sbhYhF5k0Oc+9A+Ps=" Order="_x0032_" formula="no" inline="no" artifact="_x0031_" pdftag="_x005B_Artifact_x005D_" isBookmarkSet="no" bookmark="no" validate="no" Lang=""/>
  <Shape xmlns="" ID="SNoT7cCeJ3hQ2s5Hwg/6em8W2LQ=" pdftag="H2" isBookmarkSet="no" bookmark="yes" Order="_x0032_"/>
  <Shape xmlns="" ID="U4qbbV/uXDzHqpjRln6DhfxuFhw=" pdftag="P" isBookmarkSet="no" bookmark="no" Order="_x0033_"/>
  <Shape xmlns="" ID="mn7qxt0Jj9/XvLGPTIfAidg97T8=" formula="no" artifact="_x0030_" pdftag="Figure" inline="no" isBookmarkSet="no" bookmark="no" Order="_x0031_" validate="no" Lang=""/>
  <Shape xmlns="" ID="arRrkyDe10E2+Vp6N/RvPpOh9R0=" pdftag="H2" isBookmarkSet="no" bookmark="yes" Order="_x0032_"/>
  <Shape xmlns="" ID="pzFAkeQud8edUs0jLELwpRzKtx0=" isBookmarkSet="no" bookmark="yes" pdftag="P" artifact="_x0030_" Order="_x0033_"/>
  <Shape xmlns="" ID="D3N/5hvy4n7ZWl7I+bfHh8U56v4=" formula="no" pdftag="Figure" artifact="_x0030_" inline="no" isBookmarkSet="no" bookmark="no" Order="_x0031_" validate="no" Lang=""/>
  <SubText xmlns="" ID="TR0mMJJUCeblVTvRA2Ql+DBgjx8=" ActualText=""/>
  <SubText xmlns="" ID="e9DfiT2v2BCJDDDkkM+K2YuCfO8=" ActualText=""/>
  <SubText xmlns="" ID="EC2fL7BcOydpczk3DINisSLMkpU=" ActualText=""/>
  <SubText xmlns="" ID="NbyerPOX/qokjuTvTTNzRlWEf28=" ActualText=""/>
  <SubText xmlns="" ID="C2nyHESj7yNat/CEQYaWdozVoAo=" ActualText=""/>
  <SubText xmlns="" ID="OSQ/Kn3rWFe6qZ+AenHJJWg4h5Q=" ActualText=""/>
  <SubText xmlns="" ID="mlYpkIadw9s/wxpZyKJ/Zpyl0OI=" ActualText=""/>
  <SubText xmlns="" ID="oiewVwZbNA94UR/ZFSk+p5RlL6o=" ActualText=""/>
  <SubText xmlns="" ID="PMjBI7r4H5sbhYhF5k0Oc+9A+Ps=" ActualText=""/>
  <SubText xmlns="" ID="mn7qxt0Jj9/XvLGPTIfAidg97T8=" ActualText=""/>
  <SubText xmlns="" ID="D3N/5hvy4n7ZWl7I+bfHh8U56v4=" ActualText=""/>
  <Shape xmlns="" ID="zf/dxpohcogth7NBObSYow1Z1V0=" isBookmarkSet="no" pdftag="H1" artifact="_x0030_" bookmark="yes" Order="_x0031_"/>
  <Shape xmlns="" ID="9AU6a/Qlm4CO+IZYS/72vXBOyHA=" pdftag="Figure" isBookmarkSet="no" formula="no" inline="no" bookmark="no" artifact="_x0030_" Order="_x0033_" validate="no" Lang=""/>
  <Shape xmlns="" ID="YMFHkH2RfjZzbY3B+fK8VcrOaOo=" pdftag="P" isBookmarkSet="no" bookmark="no" Order="_x0034_"/>
  <Shape xmlns="" ID="q7UeRV5ywvulYunNZsy/Ni5vhoA=" pdftag="P" isBookmarkSet="no" bookmark="no" Order="_x0032_"/>
  <Shape xmlns="" ID="HKsEz9Z5a4S1fzDa3RYkjfEUXbU=" pdftag="P" isBookmarkSet="no" bookmark="no" Order="_x0032_"/>
  <Shape xmlns="" ID="vLi3oluwIeJmBtQQSKGPHOGU+JQ=" pdftag="P" isBookmarkSet="no" bookmark="no" Order="_x0033_"/>
  <Shape xmlns="" ID="/YEOVURMCv6dGu+sUDsLbJE9mAE=" pdftag="P" isBookmarkSet="no" bookmark="no" Order="_x0032_"/>
  <Shape xmlns="" ID="+2GJrPxPuXkZDKetsLdyy3BqFpk=" artifact="_x0030_" formula="no" pdftag="Figure" isBookmarkSet="no" bookmark="no" Order="_x0032_" validate="no" Lang=""/>
  <Shape xmlns="" ID="WTzfi46FtXVL8vVDXFAXdkrf1C8=" artifact="_x0030_" formula="no" pdftag="Figure" isBookmarkSet="no" bookmark="no" Order="_x0033_" validate="no" Lang=""/>
  <Shape xmlns="" ID="s89CjFqAcW4NocIk8+o/zoIfPy8=" pdftag="H2" isBookmarkSet="no" bookmark="yes" Order="_x0031_"/>
  <Shape xmlns="" ID="LJ0HmufPlGuc2ZrXf1HEqA75kYs=" artifact="_x0030_" formula="no" pdftag="Figure" isBookmarkSet="no" bookmark="no" Order="_x0032_" validate="no" Lang=""/>
  <Shape xmlns="" ID="AkRsRjc4jOMDND4iS96leGb2AgU=" pdftag="P" isBookmarkSet="no" bookmark="no" Order="_x0032_"/>
  <Shape xmlns="" ID="skrgQI44rkoy0P9AvPj1sdJRWwc=" artifact="_x0030_" formula="no" pdftag="Figure" isBookmarkSet="no" bookmark="no" Order="_x0033_" validate="yes"/>
  <Shape xmlns="" ID="geGKgOw8z7t3lHnOV8XQ9kGIwqc=" pdftag="H2" isBookmarkSet="no" bookmark="yes" Order="_x0031_"/>
  <Shape xmlns="" ID="VVVWJrXF50jMUwWIVWTBSj5dNL4=" pdftag="P" isBookmarkSet="no" bookmark="no" Order="_x0032_"/>
  <Shape xmlns="" ID="jiQsatjuQIU/s70laxgh5Y+koQw=" artifact="_x0030_" formula="no" pdftag="Figure" isBookmarkSet="no" bookmark="no" Order="_x0033_" validate="no" Lang=""/>
  <Shape xmlns="" ID="BWQPw+qG1DONWv/PiN0WEwMNFiA=" pdftag="P" isBookmarkSet="no" bookmark="no" Order="_x0034_"/>
  <Shape xmlns="" ID="MCNsmvK7C4ODiVxmgZ6ZLPjEQJ8=" pdftag="P" isBookmarkSet="no" bookmark="no" Order="_x0035_"/>
  <Shape xmlns="" ID="A5XEoJFuwNNYu4hLbdKGrVcipxU=" pdftag="P" isBookmarkSet="no" bookmark="no" Order="_x0036_"/>
  <Shape xmlns="" ID="Q+OpV4iTd+z0HjIvqqB6k6SSRtk=" pdftag="P" isBookmarkSet="no" bookmark="no" Order="_x0037_"/>
  <Shape xmlns="" ID="EM/nWvhf/ku9hekHuKeS+7t20hI=" pdftag="H2" isBookmarkSet="no" bookmark="yes" Order="_x0031_"/>
  <Shape xmlns="" ID="OTzqoo/Zt26fVkGfxt148uDQIUM=" pdftag="P" isBookmarkSet="no" bookmark="no" Order="_x0032_"/>
  <Shape xmlns="" ID="f8Qhyko1tT17rrIfYYfAsIMRo3w=" artifact="_x0030_" formula="no" pdftag="Figure" isBookmarkSet="no" bookmark="no" Order="_x0032_" validate="yes"/>
  <Shape xmlns="" ID="pmpi9/YjBaLgnOG/5jcZ1Cqmd6w=" pdftag="H2" isBookmarkSet="no" bookmark="yes" Order="_x0031_"/>
  <Shape xmlns="" ID="e/zUI7XcN2WHJoeJV+Fj0VnPxz8=" pdftag="P" isBookmarkSet="no" bookmark="no" Order="_x0032_"/>
  <Shape xmlns="" ID="psPx0dVugj5JjLZleyz6ZgKGEJc=" artifact="_x0030_" formula="no" pdftag="Figure" isBookmarkSet="no" bookmark="no" Order="_x0033_" validate="no" Lang=""/>
  <Shape xmlns="" ID="1JjlBmBXAFKYlAcobKUyn5YGE4w=" pdftag="P" isBookmarkSet="no" bookmark="no" Order="_x0034_"/>
  <Shape xmlns="" ID="+8UYMxV4bVCZPUY31gfvTf3KrGY=" pdftag="P" isBookmarkSet="no" bookmark="no" Order="_x0035_"/>
  <Shape xmlns="" ID="9NVIR6FJcwsmJ87BPwvjcASbQPE=" pdftag="H2" isBookmarkSet="no" bookmark="yes" Order="_x0031_"/>
  <Shape xmlns="" ID="0eoqGMYdmPJqE41dc1wGUfFdjek=" pdftag="P" isBookmarkSet="no" bookmark="no" Order="_x0032_"/>
  <Shape xmlns="" ID="G32RyYKA7dOiaE4mdNbjVP23Qm0=" artifact="_x0030_" formula="no" pdftag="Figure" isBookmarkSet="no" bookmark="no" Order="_x0033_" validate="yes"/>
  <Shape xmlns="" ID="Nalk4EWr+quIKkYMQY6hUiS6nWQ=" pdftag="H2" isBookmarkSet="no" bookmark="yes" Order="_x0031_"/>
  <Shape xmlns="" ID="lkmNDMq4NahandR8aOpbrcBWAKk=" pdftag="P" isBookmarkSet="no" bookmark="no" Order="_x0032_"/>
  <Shape xmlns="" ID="JUUcnIyoKpr5glAz78zrbR2qmcA=" artifact="_x0030_" formula="no" pdftag="Figure" isBookmarkSet="no" bookmark="no" Order="_x0033_" validate="no" Lang=""/>
  <Shape xmlns="" ID="YPrlvqrv0/cKIo0u6bWymgVq/Ls=" pdftag="H2" isBookmarkSet="no" bookmark="yes" Order="_x0031_"/>
  <Shape xmlns="" ID="/NpSiuoFQH5oCM99AJFt5lzrbkc=" artifact="_x0030_" formula="no" pdftag="Figure" isBookmarkSet="no" bookmark="no" Order="_x0032_" validate="no" Lang=""/>
  <Shape xmlns="" ID="sBZZPK+GnAUVIF281o0P1JcUQPU=" pdftag="P" isBookmarkSet="no" bookmark="no" Order="_x0033_"/>
  <Shape xmlns="" ID="9fyVRDMVpKmp+I1Gm5u3KjRYtTo=" artifact="_x0030_" formula="no" pdftag="Figure" isBookmarkSet="no" bookmark="no" Order="_x0034_" validate="no" Lang=""/>
  <Shape xmlns="" ID="2qjfPmPj9Wm0gxTOT++7VhW2B7E=" pdftag="H2" isBookmarkSet="no" bookmark="yes" Order="_x0031_"/>
  <Shape xmlns="" ID="zrjr5xOdAIh11xkAF8Fh0eaPIu4=" pdftag="P" isBookmarkSet="no" bookmark="no" Order="_x0032_"/>
  <Shape xmlns="" ID="+/8gj5iw5+S8+jhwly2Za1XYzYI=" artifact="_x0030_" formula="no" pdftag="Figure" isBookmarkSet="no" bookmark="no" Order="_x0033_" validate="no" Lang=""/>
  <Shape xmlns="" ID="/RDar3IkrTH+ucxB+WkqlqEkZOs=" pdftag="H2" isBookmarkSet="no" bookmark="yes" Order="_x0031_"/>
  <Shape xmlns="" ID="dqf2QfwLr7WGdb7UIztaiGhhK2s=" pdftag="P" isBookmarkSet="no" bookmark="no" Order="_x0032_"/>
  <Shape xmlns="" ID="ZolBon26biAZKNdpMiQfcl29q3o=" Order="_x0031_" isBookmarkSet="yes" bookmark="no" pdftag="_x005B_Artifact_x005D_" artifact="_x0031_"/>
  <Shape xmlns="" ID="dlD6drZJxpzEbivFXiYlIOUUjng=" pdftag="P" isBookmarkSet="no" bookmark="no" Order="_x0031_"/>
  <Shape xmlns="" ID="zUBHPc9skfH24nakqLBKnC0Op/Y=" pdftag="H2" isBookmarkSet="no" bookmark="yes" Order="_x0031_"/>
  <Shape xmlns="" ID="N1KDwXofWt114aLLbcUwvbzjwPo=" pdftag="P" isBookmarkSet="no" bookmark="no" Order="_x0032_"/>
  <Shape xmlns="" ID="YlgC20bdfqQWevRLfqG9mTSRXL4=" artifact="_x0030_" formula="no" pdftag="Figure" isBookmarkSet="no" bookmark="no" Order="_x0033_" validate="no" Lang=""/>
  <Shape xmlns="" ID="DTcR9VLqrqW6NG8FQTWGRBJvWBg=" pdftag="Figure" artifact="_x0030_" isBookmarkSet="no" bookmark="no" Order="_x0035_" validate="no" Lang=""/>
  <Shape xmlns="" ID="7UzgJs7hI7kmoTjg2/Jb5pSvxwI=" pdftag="Figure" artifact="_x0030_" isBookmarkSet="no" bookmark="no" Order="_x0036_" validate="no" Lang=""/>
  <Shape xmlns="" ID="fgdF1uvWf+4Yp/UJINrBI+OH5J0=" pdftag="Figure" artifact="_x0030_" isBookmarkSet="no" bookmark="no" Order="_x0034_" validate="no" Lang=""/>
  <Shape xmlns="" ID="iQ3912sXV5BOFhcy/dWRoZioAVo=" pdftag="Figure" artifact="_x0030_" isBookmarkSet="no" bookmark="no" Order="_x0037_" validate="no" Lang=""/>
  <Shape xmlns="" ID="vzKkFl5qHAzt4HAET7DteiUZFow=" pdftag="H2" isBookmarkSet="no" Order="_x0031_" bookmark="yes"/>
  <Shape xmlns="" ID="ucwQmllv5l3LGRhfWUa3bs81CF8=" pdftag="P" isBookmarkSet="no" bookmark="no" Order="_x0033_"/>
  <Shape xmlns="" ID="8u99rz3qEc9Zl4+KAf5Jm6AqB0k=" artifact="_x0030_" formula="no" pdftag="Figure" isBookmarkSet="no" bookmark="no" Order="_x0032_" validate="yes"/>
  <Shape xmlns="" ID="ifIl4+JeZr0QOe349qy7gcqtIWI=" artifact="_x0030_" formula="no" pdftag="Figure" isBookmarkSet="no" bookmark="no" Order="_x0035_" validate="no" Lang=""/>
  <Shape xmlns="" ID="Ex+AVhR9QPm9S3gtzox/qE9ntJ0=" pdftag="H2" isBookmarkSet="no" bookmark="yes" Order="_x0031_"/>
  <Shape xmlns="" ID="BYdK76ZFZ5JIpfwHErhb9mwRzwA=" pdftag="P" isBookmarkSet="no" bookmark="no" Order="_x0032_"/>
  <Shape xmlns="" ID="zKdu8qxTsXbitQJnQEe9MuZMHFU=" pdftag="H2" isBookmarkSet="no" Order="_x0031_" bookmark="yes"/>
  <Shape xmlns="" ID="O+GXXwhfno0Sq7LDGdGsGe7d1fU=" Order="_x0033_" pdftag="P" isBookmarkSet="no" bookmark="no"/>
  <Shape xmlns="" ID="bD4quG2lY7YboZH+M6x59CnepOQ=" Order="_x0034_" artifact="_x0031_" pdftag="_x005B_Artifact_x005D_" validate="no" isBookmarkSet="no" bookmark="no"/>
  <Shape xmlns="" ID="rA44dRPNK/RqUutjuQCDiCVrQXc=" Order="_x0032_" artifact="_x0030_" formula="no" pdftag="Figure" validate="yes" isBookmarkSet="no"/>
  <Shape xmlns="" ID="dNPZMbntNU/TZs8yQCXjj5H00qU=" pdftag="H2" isBookmarkSet="no" bookmark="yes" Order="_x0031_"/>
  <Shape xmlns="" ID="LLLcQ6UqsVbtdjvHbo0tb+K/Ke0=" isBookmarkSet="yes" bookmark="yes" pdftag="H3" artifact="_x0030_" Order="_x0032_"/>
  <Shape xmlns="" ID="PpmiIHpzngDFgQqERMuwFnLN3Ms=" pdftag="P" isBookmarkSet="no" bookmark="no" Order="_x0033_"/>
  <Shape xmlns="" ID="peWqOAJ+R/XwjsQ1fecUi+119LY=" pdftag="H2" isBookmarkSet="no" bookmark="yes" Order="_x0031_"/>
  <Shape xmlns="" ID="gz1TIHYvIiwSe8zB9VMsrG17ceo=" pdftag="P" isBookmarkSet="no" bookmark="no" Order="_x0032_"/>
  <Shape xmlns="" ID="Ve9hqIeZ1jpk95ONDkj8njxydyY=" artifact="_x0030_" formula="no" pdftag="Figure" isBookmarkSet="no" bookmark="no" Order="_x0033_" validate="no" Lang=""/>
  <Shape xmlns="" ID="Jqwyv7/w3O8cabxTRFPG9x1aBNk=" pdftag="H2" isBookmarkSet="no" Order="_x0031_" bookmark="yes"/>
  <Shape xmlns="" ID="Xue+Pel1NgJOB5hsRXbxPB2+EVQ=" pdftag="P" isBookmarkSet="no" Order="_x0032_"/>
  <Shape xmlns="" ID="FPQf877P68grhinvGGHYLMBEujA=" pdftag="P" isBookmarkSet="no" Order="_x0033_"/>
  <Shape xmlns="" ID="6xM/qDEOSH0x8W9luwgzTQmdx90=" pdftag="P" isBookmarkSet="no" Order="_x0035_"/>
  <Shape xmlns="" ID="2jvBrtzcBhlZjRVqXfqjGKuwMs0=" pdftag="P" isBookmarkSet="no" Order="_x0034_"/>
  <Shape xmlns="" ID="khsczxw0uOx8/0tZe87hZT/92G0=" pdftag="P" isBookmarkSet="no" Order="_x0036_"/>
  <Shape xmlns="" ID="BXWuopB53mh+to2lcBV/6e3dTWA=" Order="_x0033_" artifact="_x0031_" isBookmarkSet="no" pdftag="_x005B_Artifact_x005D_" validate="no"/>
  <Shape xmlns="" ID="h8ngtjqAOOmyRcb66rIVSfI5e8A=" Order="_x0034_" artifact="_x0031_" isBookmarkSet="no" pdftag="_x005B_Artifact_x005D_" validate="no"/>
  <Shape xmlns="" ID="3XNiwoRtn/3z8mplVj7hYklniKE=" Order="_x0037_" artifact="_x0031_" isBookmarkSet="no" pdftag="_x005B_Artifact_x005D_" validate="no"/>
  <Shape xmlns="" ID="5RgZJ2zsm74/Ggwghb3K9sf6x7Q=" pdftag="H2" isBookmarkSet="no" bookmark="yes" Order="_x0031_"/>
  <Shape xmlns="" ID="wU8+i2Cn52ysxYb/Up5sJ4aS6Ok=" pdftag="P" isBookmarkSet="no" bookmark="no" Order="_x0032_"/>
  <Shape xmlns="" ID="G+rLHQU61uasInKEwwc+qPWSj/Y=" Order="_x0035_" artifact="_x0031_" isBookmarkSet="no" pdftag="_x005B_Artifact_x005D_" bookmark="no" validate="no" formula="no" Lang=""/>
  <Shape xmlns="" ID="9CYQA0b4lOkhlOcTzmXGbv8bdv0=" isBookmarkSet="yes" bookmark="yes" pdftag="H3" artifact="_x0030_" Order="_x0033_"/>
  <Shape xmlns="" ID="swJ+7x8xRA5ZYFFcoM+k2tyn0nQ=" pdftag="P" isBookmarkSet="no" bookmark="no" Order="_x0034_"/>
  <Shape xmlns="" ID="LOusclk02QnS6VvoZmtniaZl8CE=" Order="_x0036_" artifact="_x0031_" isBookmarkSet="no" pdftag="_x005B_Artifact_x005D_" bookmark="no" validate="no" formula="no" Lang=""/>
  <Shape xmlns="" ID="s9q4CFaIHPz2WelVpxv2qw3UdkU=" isBookmarkSet="yes" bookmark="yes" pdftag="H3" artifact="_x0030_" Order="_x0035_"/>
  <Shape xmlns="" ID="URiGu5kzKBaWPM4E+3huWbBbqzk=" pdftag="P" isBookmarkSet="no" bookmark="no" Order="_x0036_"/>
  <Shape xmlns="" ID="1BnBnuIo8l8lfjbrirScJ2lDKyg=" Order="_x0039_" artifact="_x0031_" isBookmarkSet="no" pdftag="_x005B_Artifact_x005D_" bookmark="no" validate="no" formula="no" Lang=""/>
  <Shape xmlns="" ID="aJOadCjXFPTemHkEtLRPeZnhPKM=" pdftag="H2" isBookmarkSet="no" bookmark="yes" Order="_x0031_"/>
  <Shape xmlns="" ID="g8q/l96vbQg4SuQrWNf7mwEqwCc=" pdftag="P" isBookmarkSet="no" bookmark="no" Order="_x0032_"/>
  <Shape xmlns="" ID="pQPj7NhUZzKTFwWjwn6xJ9IiuS8=" pdftag="H2" isBookmarkSet="no" bookmark="yes" Order="_x0031_"/>
  <Shape xmlns="" ID="xO4WSvTQEnoGXov7U3Ym9/VTmN0=" Order="_x0031_" pdftag="_x005B_Artifact_x005D_" isBookmarkSet="no" bookmark="no"/>
  <Shape xmlns="" ID="IDgGgauGD2GmRXd1ciqf1cSe/iI=" artifact="_x0030_" formula="no" pdftag="Figure" isBookmarkSet="no" bookmark="no" Order="_x0032_" validate="no" Lang=""/>
  <Shape xmlns="" ID="D9SBmZZr/3ceHIRiRIC+fE07Fko=" pdftag="H2" isBookmarkSet="no" bookmark="yes" Order="_x0031_"/>
  <Shape xmlns="" ID="MdbojPezv32TYVHyssG13BiLWdw=" isBookmarkSet="yes" bookmark="yes" pdftag="H3" artifact="_x0030_" Order="_x0032_"/>
  <Shape xmlns="" ID="P5Q9KXk8ZnWvKLO45gKVEY+QV2A=" pdftag="P" isBookmarkSet="no" bookmark="no" Order="_x0033_"/>
  <Shape xmlns="" ID="k2ug3bKNH1vVBz0CK+9jjwKzJVQ=" pdftag="H2" isBookmarkSet="no" bookmark="yes" Order="_x0031_"/>
  <Shape xmlns="" ID="ynVOuGZevjuRLHA9HA1tWh2JVYw=" pdftag="P" isBookmarkSet="no" bookmark="no" Order="_x0032_"/>
  <Shape xmlns="" ID="x7dV5hDOipXsgkv14gaJM2k3CXE=" artifact="_x0030_" formula="no" pdftag="Figure" isBookmarkSet="no" bookmark="no" Order="_x0033_" validate="no" Lang=""/>
  <Shape xmlns="" ID="h8VQoGHt8SwCO80JFOT7W9KVmDM=" isBookmarkSet="yes" bookmark="yes" pdftag="H3" artifact="_x0030_" Order="_x0034_"/>
  <Shape xmlns="" ID="lhZFDxa5DS4PS2DW6FD2oePZGes=" pdftag="P" isBookmarkSet="no" bookmark="no" Order="_x0035_"/>
  <Shape xmlns="" ID="kssWVtkznHVy/mjusycRDV5mtG4=" artifact="_x0030_" formula="no" pdftag="Figure" isBookmarkSet="no" bookmark="no" Order="_x0036_" validate="no" Lang=""/>
  <Shape xmlns="" ID="Em8mSq0yc/NPuPOyjQVdF0fOjpQ=" isBookmarkSet="yes" bookmark="yes" pdftag="H3" artifact="_x0030_" Order="_x0037_"/>
  <Shape xmlns="" ID="T3Ny5+7qsuR8pRdZROYRzWcQs8w=" pdftag="P" isBookmarkSet="no" bookmark="no" Order="_x0038_"/>
  <Shape xmlns="" ID="eN1IBoNobB1U/TgfSXLTTsDu2wA=" artifact="_x0030_" formula="no" pdftag="Figure" isBookmarkSet="no" bookmark="no" Order="_x0039_" validate="no" Lang=""/>
  <Shape xmlns="" ID="7kWqUl2/WXHgufi1WH46ScywT7o=" isBookmarkSet="yes" bookmark="yes" pdftag="H3" artifact="_x0030_" Order="_x0031_0"/>
  <Shape xmlns="" ID="EJztQ41BXlyyXNxOfXGRXjf1p38=" pdftag="P" isBookmarkSet="no" bookmark="no" Order="_x0031_1"/>
  <Shape xmlns="" ID="h7R3vR73OGjx3ew/2/zIHjMq/8w=" pdftag="H2" isBookmarkSet="no" bookmark="yes" Order="_x0031_"/>
  <Shape xmlns="" ID="cE9+VJ+tmR0ywXwD11Jx0spGOm0=" pdftag="P" isBookmarkSet="no" bookmark="no" Order="_x0032_"/>
  <Shape xmlns="" ID="c68iHlrRfnnqzWmKXPqMs2OLZF0=" artifact="_x0030_" formula="no" pdftag="Figure" isBookmarkSet="no" bookmark="no" Order="_x0033_" validate="no" Lang=""/>
  <Shape xmlns="" ID="YSKuzjyVwd01iPo85gRLkylzM2E=" pdftag="H2" isBookmarkSet="no" bookmark="yes" Order="_x0031_"/>
  <Shape xmlns="" ID="+aBq8057z1M/rI0Y0dw7M6ptAk4=" pdftag="P" isBookmarkSet="no" bookmark="no" Order="_x0032_"/>
  <Shape xmlns="" ID="ijLXKP7ULrvQeJHG2dBH7e65MZQ=" artifact="_x0030_" formula="no" pdftag="Figure" isBookmarkSet="no" bookmark="no" Order="_x0033_" validate="no" Lang=""/>
  <Shape xmlns="" ID="pgqqDpZ2F1KfQ3DkrI4HOvb2pfQ=" pdftag="H2" isBookmarkSet="no" bookmark="yes" Order="_x0031_"/>
  <Shape xmlns="" ID="VsfG+ocbbGzX/WumW+qz/pwdflM=" pdftag="P" isBookmarkSet="no" bookmark="no" Order="_x0032_"/>
  <Shape xmlns="" ID="LbYu7FeLSV0lzUp3bLdcXsLzzAk=" artifact="_x0030_" formula="no" pdftag="Figure" isBookmarkSet="no" bookmark="no" Order="_x0033_" validate="no" Lang=""/>
  <Shape xmlns="" ID="5txeQ04cpuSZ+uc2hwAuIvyFDik=" pdftag="H2" isBookmarkSet="no" bookmark="yes" Order="_x0031_"/>
  <Shape xmlns="" ID="kRObBjGmAOtdKO7NRAeTmvOMO58=" artifact="_x0030_" formula="no" pdftag="Figure" isBookmarkSet="no" Order="_x0032_" validate="yes" bookmark="no"/>
  <Shape xmlns="" ID="fkfpVnoE9/Cxd8eu0JPwQuHubS8=" pdftag="H2" isBookmarkSet="no" bookmark="yes" Order="_x0031_"/>
  <Shape xmlns="" ID="jzsD6hSbC4G/W/9TDAwYSfvNTfo=" pdftag="P" isBookmarkSet="no" bookmark="no" Order="_x0032_"/>
  <Shape xmlns="" ID="VsjcGRRMCVtQI0zGc78gPx2nRiA=" pdftag="H2" isBookmarkSet="no" bookmark="yes" Order="_x0031_"/>
  <Shape xmlns="" ID="GAvj7Q2A6Lz29gGADQwHxuMISu8=" isBookmarkSet="yes" bookmark="yes" pdftag="H3" artifact="_x0030_" Order="_x0032_"/>
  <Shape xmlns="" ID="BvE2zhKU2pybmXmgAQZvOLaFyMk=" pdftag="P" isBookmarkSet="no" bookmark="no" Order="_x0033_"/>
  <Shape xmlns="" ID="Cb0F84GzCMaZ431i3JZddfrXDtA=" pdftag="H2" isBookmarkSet="no" bookmark="yes" Order="_x0031_"/>
  <Shape xmlns="" ID="gTVMMu4oCt3u63mlKsUVfbmZDe0=" isBookmarkSet="yes" bookmark="yes" pdftag="H3" artifact="_x0030_" Order="_x0032_"/>
  <Shape xmlns="" ID="1BDwT+YYC4Ci0xeMpCv6+bKa64M=" pdftag="P" isBookmarkSet="no" bookmark="no" Order="_x0033_"/>
  <Shape xmlns="" ID="fyUFQlV90tBrI6IbzhD5GlGHAmM=" pdftag="H2" isBookmarkSet="no" bookmark="yes" Order="_x0031_"/>
  <Shape xmlns="" ID="Ucc+BjGj6s0IWro9vTp8oxOmvGA=" pdftag="P" isBookmarkSet="no" bookmark="no" Order="_x0032_"/>
  <Shape xmlns="" ID="gBZwE3G/MjYvYR7lKqZez7/ng8o=" artifact="_x0030_" formula="no" pdftag="Figure" isBookmarkSet="no" bookmark="no" Order="_x0034_" validate="no" Lang=""/>
  <Shape xmlns="" ID="LuLlf+YRy25vnxkOMwdDG+Up6oc=" artifact="_x0030_" formula="no" pdftag="Figure" isBookmarkSet="no" bookmark="no" Order="_x0033_" validate="no" Lang=""/>
  <Shape xmlns="" ID="F346PMbdl+ciui0lfamIwPvVW+c=" pdftag="H2" isBookmarkSet="no" bookmark="yes" Order="_x0031_"/>
  <Shape xmlns="" ID="/re22gokZFT11l3ZlDJoVNSMeXc=" pdftag="P" isBookmarkSet="no" bookmark="no" Order="_x0032_"/>
  <Shape xmlns="" ID="/60G+SHq1NiyTIdnQ3etE985IK0=" artifact="_x0030_" formula="no" pdftag="Figure" isBookmarkSet="no" bookmark="no" Order="_x0033_" validate="no" Lang=""/>
  <Shape xmlns="" ID="LZrr0BgyLaxgCvdhpLOOPcWbDVY=" pdftag="H2" isBookmarkSet="no" bookmark="yes" Order="_x0031_"/>
  <Shape xmlns="" ID="+WWn+yQNYSMANctLO29+mq3D7kc=" pdftag="P" isBookmarkSet="no" bookmark="no" Order="_x0032_"/>
  <Shape xmlns="" ID="Qwsm+Lr0oUp1oAhy7uySE48ehc8=" artifact="_x0030_" formula="no" pdftag="Figure" isBookmarkSet="no" bookmark="no" Order="_x0033_" validate="no" Lang=""/>
  <Shape xmlns="" ID="gI82I8oGr/6bRVBpdK0fSWie5Bc=" pdftag="H2" isBookmarkSet="no" bookmark="yes" Order="_x0031_"/>
  <Shape xmlns="" ID="0K7vrEAqKMbnmcqk4bRgAd9Bc2o=" pdftag="P" isBookmarkSet="no" bookmark="no" Order="_x0032_"/>
  <Shape xmlns="" ID="gc7udIutFF6abeb7Cq+6awIgo3M=" Order="_x0034_" artifact="_x0031_" isBookmarkSet="no" pdftag="_x005B_Artifact_x005D_" bookmark="no" validate="no" formula="no" Lang=""/>
  <Shape xmlns="" ID="9m2mInh0VDjUVBeFz/LdELtsqSI=" artifact="_x0030_" formula="no" pdftag="Figure" isBookmarkSet="no" bookmark="no" Order="_x0033_" validate="no" Lang=""/>
  <Shape xmlns="" ID="ciYsMtBSGMGVv8vN0sIgfRjZdPo=" artifact="_x0030_" formula="no" pdftag="Figure" isBookmarkSet="no" bookmark="no" Order="_x0034_" validate="no" Lang=""/>
  <Shape xmlns="" ID="HcWhKgLDeFkLnt8Z1j/BbiNUoh8=" Order="_x0036_" artifact="_x0031_" isBookmarkSet="no" pdftag="_x005B_Artifact_x005D_" bookmark="no" validate="no"/>
  <Shape xmlns="" ID="l+f228U7WGpPx8yT4Jkzmk03K+k=" pdftag="H2" isBookmarkSet="no" bookmark="yes" Order="_x0031_"/>
  <Shape xmlns="" ID="rYBgenp0PCcM4VQCp4AWKSXojpE=" artifact="_x0030_" formula="no" pdftag="Figure" isBookmarkSet="no" bookmark="no" Order="_x0032_" validate="no" Lang=""/>
  <Shape xmlns="" ID="s/kFv+tbWYTvL3H3I6iQ/bAZTko=" pdftag="H2" isBookmarkSet="no" bookmark="yes" Order="_x0031_"/>
  <Shape xmlns="" ID="uSUfaMwOr5ooJyz8NTvjOHKqFis=" pdftag="P" isBookmarkSet="no" bookmark="no" Order="_x0032_"/>
  <Shape xmlns="" ID="bE8eIm2nxfTFMAJ+Zq+iyTJjL00=" pdftag="H2" isBookmarkSet="no" bookmark="yes" Order="_x0032_"/>
  <Shape xmlns="" ID="+tkXbyflCLF7FZfLhmwrzDBcOZQ=" pdftag="P" isBookmarkSet="no" bookmark="no" Order="_x0033_"/>
  <Shape xmlns="" ID="wVVxrFF1TLMS6cTZgFPrgxXUmv8=" artifact="_x0030_" formula="no" pdftag="Figure" isBookmarkSet="no" bookmark="no" Order="_x0031_" validate="no" Lang=""/>
  <Shape xmlns="" ID="nAWTJs3xAVEuwCkWbWhD10Ir4TI=" pdftag="H2" isBookmarkSet="no" bookmark="yes" Order="_x0032_"/>
  <Shape xmlns="" ID="t8O7ukviPrxKxjoHB8XGMWpj164=" pdftag="P" isBookmarkSet="no" bookmark="no" Order="_x0033_"/>
  <Shape xmlns="" ID="qxT1zBTkxM2amRd+5BdgKyhUyrw=" formula="no" pdftag="Figure" inline="no" isBookmarkSet="no" artifact="_x0030_" bookmark="no" Order="_x0031_" validate="no" Lang=""/>
  <HyperLink xmlns="" ID="AkRsRjc4jOMDND4iS96leGb2AgU=1077443375184.2303_423.1672" plainAltText="E1MN"/>
  <HyperLink xmlns="" ID="sBZZPK+GnAUVIF281o0P1JcUQPU=-473573508586.66_192.6" plainAltText="Click_x0020_here_x0020_for_x0020_this_x0020_desk_x0020_aid" language="" Lang=""/>
  <HyperLink xmlns="" ID="zrjr5xOdAIh11xkAF8Fh0eaPIu4=1995019810216.0806_358.3419" plainAltText="disabilityhubmn.org_x002F_YIT-toolkit" language="" Lang=""/>
  <HyperLink xmlns="" ID="dqf2QfwLr7WGdb7UIztaiGhhK2s=-17189359896.8274_194.2745" plainAltText="Disability_x0020_Hub_x0020_website" language="" Lang=""/>
  <HyperLink xmlns="" ID="dqf2QfwLr7WGdb7UIztaiGhhK2s=145489809796.8274_229.0745" plainAltText="Informed_x0020_Choice:_x0020_" language="" Lang=""/>
  <HyperLink xmlns="" ID="dqf2QfwLr7WGdb7UIztaiGhhK2s=40612197996.8274_292.6745" plainAltText="Benefits_x0020_Planning:" language="" Lang=""/>
  <HyperLink xmlns="" ID="dqf2QfwLr7WGdb7UIztaiGhhK2s=115150662396.8274_356.2745" plainAltText="Work:" language="" Lang=""/>
  <HyperLink xmlns="" ID="dqf2QfwLr7WGdb7UIztaiGhhK2s=46753311196.8274_419.8745" plainAltText="Housing:_x0020_" language="" Lang=""/>
  <HyperLink xmlns="" ID="dlD6drZJxpzEbivFXiYlIOUUjng=-188117502796.8274_194.2745" plainAltText="Youth_x0020_in_x0020_Transition:" language="" Lang=""/>
  <HyperLink xmlns="" ID="dlD6drZJxpzEbivFXiYlIOUUjng=-59609166196.8274_257.8745" plainAltText="Hands-On_x0020_Tools" language="" Lang=""/>
  <HyperLink xmlns="" ID="BYdK76ZFZ5JIpfwHErhb9mwRzwA=-17930153295.8848_171.8828" plainAltText="Staff" language="" Lang=""/>
  <HyperLink xmlns="" ID="BYdK76ZFZ5JIpfwHErhb9mwRzwA=951642013183.1348_307.4828" plainAltText="leadership" language="" Lang=""/>
  <HyperLink xmlns="" ID="PpmiIHpzngDFgQqERMuwFnLN3Ms=-156511819269.59992_451.6364" plainAltText="Transition_x002F_Pre-ETS_x0020_Inventory" language="" Lang=""/>
  <HyperLink xmlns="" ID="gz1TIHYvIiwSe8zB9VMsrG17ceo=1300119806245.5424_362.2745" plainAltText="Framework_x0020_" language="" Lang=""/>
  <HyperLink xmlns="" ID="gz1TIHYvIiwSe8zB9VMsrG17ceo=372029405361.0874_362.2745" plainAltText="A" language="" Lang=""/>
  <HyperLink xmlns="" ID="gz1TIHYvIiwSe8zB9VMsrG17ceo=1325991023374.9624_362.2745" plainAltText="ssessment" language="" Lang=""/>
  <HyperLink xmlns="" ID="g8q/l96vbQg4SuQrWNf7mwEqwCc=102225324369.8274_172.2316" plainAltText="Youth_x0020_in_x0020_Transition_x0020_Classroom_x0020_Curriculum_x0020_information" language="" Lang=""/>
  <HyperLink xmlns="" ID="ynVOuGZevjuRLHA9HA1tWh2JVYw=-36601187169.6_177.827" plainAltText="Person_x0020_Centered_x0020_Planning_x0020_Tools" language="" Lang=""/>
  <HyperLink xmlns="" ID="jzsD6hSbC4G/W/9TDAwYSfvNTfo=-161881308969.8274_369.4745" plainAltText="Disability_x0020_Hub_x0020_MN_x0020_-_x0020_Vault" language="" Lang=""/>
  <HyperLink xmlns="" ID="Ucc+BjGj6s0IWro9vTp8oxOmvGA=146157065370.18063_174.1263" plainAltText="How_x0020_to_x0020_Create_x0020_a_x0020_My_x0020_Vault_x0020_Account" language="" Lang=""/>
  <HyperLink xmlns="" ID="gBZwE3G/MjYvYR7lKqZez7/ng8o=" plainAltText="https:_x002F__x002F_www.disabilityhubmn.org_x002F_media_x002F_5r1fmcoq_x002F_myvault_howtocreateanaccount.pdf" language=""/>
  <HyperLink xmlns="" ID="/re22gokZFT11l3ZlDJoVNSMeXc=-15346408670.18063_194.3419" plainAltText="Add_x0020_Contacts_x002C__x0020_Store_x0020_and_x0020_Share_x0020_Files" language="" Lang=""/>
  <HyperLink xmlns="" ID="+WWn+yQNYSMANctLO29+mq3D7kc=-107342276570.18063_194.3419" plainAltText="Planning_x0020_Paths" language="" Lang=""/>
  <HyperLink xmlns="" ID="+WWn+yQNYSMANctLO29+mq3D7kc=92995501097.18063_236.3419" plainAltText="Work_x0020_Path" language="" Lang=""/>
  <HyperLink xmlns="" ID="+WWn+yQNYSMANctLO29+mq3D7kc=-183355622297.18063_278.3419" plainAltText="Best_x0020_Life_x0020_Paths" language="" Lang=""/>
  <HyperLink xmlns="" ID="+WWn+yQNYSMANctLO29+mq3D7kc=-186519671197.18063_320.3419" plainAltText="Benefits_x0020_Path" language="" Lang=""/>
  <HyperLink xmlns="" ID="+WWn+yQNYSMANctLO29+mq3D7kc=93659445597.18063_362.3419" plainAltText="Housing_x0020_Paths" language="" Lang=""/>
  <HyperLink xmlns="" ID="uSUfaMwOr5ooJyz8NTvjOHKqFis=135833895282.4274_194.2745" plainAltText="Charting_x0020_the_x0020_LifeCourse_x0020__x0028_Disability_x0020_Hub_x0029_" language="" Lang=""/>
  <HyperLink xmlns="" ID="uSUfaMwOr5ooJyz8NTvjOHKqFis=155496771082.4274_233.8745" plainAltText="LifeCourse_x0020_Nexus" language="" Lang=""/>
  <HyperLink xmlns="" ID="uSUfaMwOr5ooJyz8NTvjOHKqFis=135943204382.4274_273.4745" plainAltText="Person-Centered_x0020_Practices_x0020__x0028_MDE_x0029_" language="" Lang=""/>
  <HyperLink xmlns="" ID="uSUfaMwOr5ooJyz8NTvjOHKqFis=-206280549482.4274_313.0745" plainAltText="Ten_x0020_suggestions_x0020_for_x0020_adding_x0020_person-centered_x0020_features_x0020_in_x0020_IEP_x0027_s" language="" Lang=""/>
  <HyperLink xmlns="" ID="uSUfaMwOr5ooJyz8NTvjOHKqFis=22902629982.4274_352.6745" plainAltText="Person-Centered_x0020_Thinking:_x0020_One-Page_x0020_Descriptions" language="" Lang=""/>
  <HyperLink xmlns="" ID="uSUfaMwOr5ooJyz8NTvjOHKqFis=-142959974082.4274_392.2745" plainAltText="Transition_x0020_Resources" language="" Lang=""/>
  <HyperLink xmlns="" ID="uSUfaMwOr5ooJyz8NTvjOHKqFis=56193766682.4274_431.8745" plainAltText="Online_x0020_Resources_x0020_to_x0020_Support_x0020_Transition_x0020_Planning" language="" Lang=""/>
  <HyperLink xmlns="" ID="+tkXbyflCLF7FZfLhmwrzDBcOZQ=-1897592795443.115_326.4" plainAltText="dana.page_x0040_state.mn.us" language="" Lang=""/>
  <HyperLink xmlns="" ID="+tkXbyflCLF7FZfLhmwrzDBcOZQ=2050505115422.305_390" plainAltText="sarah.robinson_x0040_state.mn.us" language="" Lang=""/>
  <SubText xmlns="" ID="9AU6a/Qlm4CO+IZYS/72vXBOyHA=" ActualText=""/>
  <SubText xmlns="" ID="qxT1zBTkxM2amRd+5BdgKyhUyrw=" ActualText=""/>
  <SubText xmlns="" ID="+2GJrPxPuXkZDKetsLdyy3BqFpk=" ActualText=""/>
  <SubText xmlns="" ID="WTzfi46FtXVL8vVDXFAXdkrf1C8=" ActualText=""/>
  <SubText xmlns="" ID="LJ0HmufPlGuc2ZrXf1HEqA75kYs=" ActualText=""/>
  <SubText xmlns="" ID="skrgQI44rkoy0P9AvPj1sdJRWwc=" ActualText=""/>
  <SubText xmlns="" ID="jiQsatjuQIU/s70laxgh5Y+koQw=" ActualText=""/>
  <SubText xmlns="" ID="f8Qhyko1tT17rrIfYYfAsIMRo3w=" ActualText=""/>
  <SubText xmlns="" ID="psPx0dVugj5JjLZleyz6ZgKGEJc=" ActualText=""/>
  <SubText xmlns="" ID="G32RyYKA7dOiaE4mdNbjVP23Qm0=" ActualText=""/>
  <SubText xmlns="" ID="JUUcnIyoKpr5glAz78zrbR2qmcA=" ActualText=""/>
  <SubText xmlns="" ID="/NpSiuoFQH5oCM99AJFt5lzrbkc=" ActualText=""/>
  <SubText xmlns="" ID="9fyVRDMVpKmp+I1Gm5u3KjRYtTo=" ActualText=""/>
  <SubText xmlns="" ID="+/8gj5iw5+S8+jhwly2Za1XYzYI=" ActualText=""/>
  <SubText xmlns="" ID="YlgC20bdfqQWevRLfqG9mTSRXL4=" ActualText=""/>
  <SubText xmlns="" ID="DTcR9VLqrqW6NG8FQTWGRBJvWBg=" ActualText=""/>
  <SubText xmlns="" ID="7UzgJs7hI7kmoTjg2/Jb5pSvxwI=" ActualText=""/>
  <SubText xmlns="" ID="fgdF1uvWf+4Yp/UJINrBI+OH5J0=" ActualText=""/>
  <SubText xmlns="" ID="iQ3912sXV5BOFhcy/dWRoZioAVo=" ActualText=""/>
  <SubText xmlns="" ID="8u99rz3qEc9Zl4+KAf5Jm6AqB0k=" ActualText=""/>
  <SubText xmlns="" ID="ifIl4+JeZr0QOe349qy7gcqtIWI=" ActualText=""/>
  <SubText xmlns="" ID="rA44dRPNK/RqUutjuQCDiCVrQXc=" ActualText=""/>
  <SubText xmlns="" ID="Ve9hqIeZ1jpk95ONDkj8njxydyY=" ActualText=""/>
  <SubText xmlns="" ID="IDgGgauGD2GmRXd1ciqf1cSe/iI=" ActualText=""/>
  <SubText xmlns="" ID="x7dV5hDOipXsgkv14gaJM2k3CXE=" ActualText=""/>
  <SubText xmlns="" ID="kssWVtkznHVy/mjusycRDV5mtG4=" ActualText=""/>
  <SubText xmlns="" ID="eN1IBoNobB1U/TgfSXLTTsDu2wA=" ActualText=""/>
  <SubText xmlns="" ID="c68iHlrRfnnqzWmKXPqMs2OLZF0=" ActualText=""/>
  <SubText xmlns="" ID="ijLXKP7ULrvQeJHG2dBH7e65MZQ=" ActualText=""/>
  <SubText xmlns="" ID="LbYu7FeLSV0lzUp3bLdcXsLzzAk=" ActualText=""/>
  <SubText xmlns="" ID="kRObBjGmAOtdKO7NRAeTmvOMO58=" ActualText=""/>
  <SubText xmlns="" ID="gBZwE3G/MjYvYR7lKqZez7/ng8o=" ActualText=""/>
  <SubText xmlns="" ID="LuLlf+YRy25vnxkOMwdDG+Up6oc=" ActualText=""/>
  <SubText xmlns="" ID="/60G+SHq1NiyTIdnQ3etE985IK0=" ActualText=""/>
  <SubText xmlns="" ID="Qwsm+Lr0oUp1oAhy7uySE48ehc8=" ActualText=""/>
  <SubText xmlns="" ID="9m2mInh0VDjUVBeFz/LdELtsqSI=" ActualText=""/>
  <SubText xmlns="" ID="ciYsMtBSGMGVv8vN0sIgfRjZdPo=" ActualText=""/>
  <SubText xmlns="" ID="rYBgenp0PCcM4VQCp4AWKSXojpE=" ActualText=""/>
  <SubText xmlns="" ID="wVVxrFF1TLMS6cTZgFPrgxXUmv8=" ActualText=""/>
  <Shape xmlns="" ID="+jKgDNd4t/NCqyXl3Z8ttVz5WTo=" isBookmarkSet="yes" bookmark="yes" pdftag="H3" artifact="_x0030_" Order="_x0032_"/>
  <Shape xmlns="" ID="LOlNZWiqIEYd7fC5OHOtyMQVi8A=" pdftag="P" isBookmarkSet="no" bookmark="no" Order="_x0033_"/>
  <Shape xmlns="" ID="zY3Wvh9e1ZTEkUoL4X8PyRkPATg=" Order="_x0032_" artifact="_x0030_" formula="no" pdftag="Figure" validate="yes" isBookmarkSet="no"/>
  <SubText xmlns="" ID="zY3Wvh9e1ZTEkUoL4X8PyRkPATg=" ActualText=""/>
  <Shape xmlns="" ID="dklr027IFZZ2EiJK+PoIXXps74g=" pdftag="H2" isBookmarkSet="no" bookmark="yes" Order="_x0031_"/>
  <Shape xmlns="" ID="GN6Rd9N4gqeQWWq2+4+I3VCX2Nc=" pdftag="H2" isBookmarkSet="no" bookmark="yes" Order="_x0031_"/>
  <Shape xmlns="" ID="51/I1m04DW7+yc8CkTggUaBMM8w=" pdftag="H3" artifact="_x0030_" isBookmarkSet="yes" bookmark="yes" Order="_x0032_"/>
  <Shape xmlns="" ID="TyldUd6ozYZHxLuKJ+9mTxEP04U=" pdftag="P" isBookmarkSet="no" bookmark="no" Order="_x0033_"/>
  <Shape xmlns="" ID="KarME2tHKcll0hSFQAPPB8rVyLM=" artifact="_x0030_" formula="no" pdftag="Figure" isBookmarkSet="no" bookmark="no" Order="_x0034_" validate="no" Lang=""/>
  <Shape xmlns="" ID="NBzkl4YxemHwDiLauZn/5+W4aXc=" artifact="_x0030_" formula="no" pdftag="Figure" isBookmarkSet="no" bookmark="no" Order="_x0033_" validate="no" Lang=""/>
  <Shape xmlns="" ID="x1E5SpjZGv3ni/B+H5BszwLTI44=" artifact="_x0030_" formula="no" pdftag="Figure" isBookmarkSet="no" bookmark="no" Order="_x0033_" validate="no" Lang=""/>
  <Shape xmlns="" ID="yBEO5qTvuz1hs1YUoYxqlMAN0Zo=" pdftag="H2" isBookmarkSet="no" bookmark="yes" Order="_x0031_"/>
  <Shape xmlns="" ID="JjZoEb9dZ/p1bIOxwqcuJ1LKCY8=" artifact="_x0030_" formula="no" pdftag="Figure" isBookmarkSet="no" bookmark="no" Order="_x0034_" validate="no" Lang=""/>
  <Shape xmlns="" ID="rIel0ldOxQ9NrZzD6xobrVsfTX4=" pdftag="H2" isBookmarkSet="no" bookmark="yes" Order="_x0031_"/>
  <Shape xmlns="" ID="XDTHf6qzITWUB/+rUYxb9L8QFDE=" pdftag="P" isBookmarkSet="no" bookmark="no" Order="_x0032_"/>
  <Shape xmlns="" ID="UlCdBg52wN6oREwL+kdURminFU4=" Order="_x0033_" artifact="_x0031_" isBookmarkSet="no" pdftag="_x005B_Artifact_x005D_" bookmark="no" validate="no" formula="no" Lang=""/>
  <Shape xmlns="" ID="oJFFoHv8zqLw05wtmt7OODA9CqQ=" isBookmarkSet="yes" bookmark="yes" pdftag="H3" artifact="_x0030_" Order="_x0033_"/>
  <Shape xmlns="" ID="IOTzbMbRJQp3GUXUNUwCqHHA5U8=" pdftag="P" isBookmarkSet="no" bookmark="no" Order="_x0034_"/>
  <Shape xmlns="" ID="5ma9/8rNMuxPDHmHVWDpUAIIgDE=" Order="_x0039_" artifact="_x0031_" pdftag="_x005B_Artifact_x005D_" isBookmarkSet="yes" bookmark="no" validate="no" formula="no" Lang=""/>
  <Shape xmlns="" ID="5OvtD4pFu2Z/kzaFsStOQKdE4WU=" Order="_x0036_" artifact="_x0031_" isBookmarkSet="no" pdftag="_x005B_Artifact_x005D_" bookmark="no" validate="no" formula="no" Lang=""/>
  <Shape xmlns="" ID="QUP2jLJ3CkzF2P9KO0RHhz7O6vc=" isBookmarkSet="yes" bookmark="yes" pdftag="H3" artifact="_x0030_" Order="_x0035_"/>
  <Shape xmlns="" ID="i3uaE7tOkTO8iy/kbnExNauXFZw=" pdftag="P" isBookmarkSet="no" bookmark="no" Order="_x0036_"/>
  <HyperLink xmlns="" ID="TyldUd6ozYZHxLuKJ+9mTxEP04U=1077443375208.385_431.4865" plainAltText="E1MN" language="" Lang=""/>
  <SubText xmlns="" ID="KarME2tHKcll0hSFQAPPB8rVyLM=" ActualText=""/>
  <SubText xmlns="" ID="NBzkl4YxemHwDiLauZn/5+W4aXc=" ActualText=""/>
  <SubText xmlns="" ID="x1E5SpjZGv3ni/B+H5BszwLTI44=" ActualText=""/>
  <SubText xmlns="" ID="JjZoEb9dZ/p1bIOxwqcuJ1LKCY8=" ActualText=""/>
  <Shape xmlns="" ID="GklaBQE+plPM3iRQ469g1V6h7gA=" artifact="_x0030_" formula="no" pdftag="Figure" isBookmarkSet="no" bookmark="no" Order="_x0034_" validate="no" Lang=""/>
  <Shape xmlns="" ID="ihBqMdvFV22F6SR7UhZ+Fl0QAU4=" pdftag="H2" isBookmarkSet="no" bookmark="yes" Order="_x0031_"/>
  <Shape xmlns="" ID="iObW/Ss/AAWpKEUw2j9GftVmb1w=" isBookmarkSet="yes" bookmark="yes" pdftag="H3" artifact="_x0030_" Order="_x0032_"/>
  <Shape xmlns="" ID="QWkeuOCR5nDcLH2hlpzZTuHOGII=" pdftag="P" isBookmarkSet="no" bookmark="no" Order="_x0033_"/>
  <SubText xmlns="" ID="GklaBQE+plPM3iRQ469g1V6h7gA=" ActualText=""/>
  <Shape xmlns="" ID="B8812BUwDrLp4BiBLHEkn1YpQUs=" pdftag="" Order="_x0032_" validate="no" artifact="_x0030_" Lang="" formula="no" bookmark="no"/>
  <Shape xmlns="" ID="L4Vc1e41mw4COrtNioYnYQ3V/t0=" pdftag="" bookmark="no" Order="_x002D_1"/>
  <SubText xmlns="" ID="B8812BUwDrLp4BiBLHEkn1YpQUs=" ActualText=""/>
</PAW>
</file>

<file path=customXml/itemProps1.xml><?xml version="1.0" encoding="utf-8"?>
<ds:datastoreItem xmlns:ds="http://schemas.openxmlformats.org/officeDocument/2006/customXml" ds:itemID="{BDDA8F98-CF0A-47A4-BB33-D89B60E5DAF1}">
  <ds:schemaRefs>
    <ds:schemaRef ds:uri=""/>
    <ds:schemaRef ds:uri="http://www.net-centric.com/PAWPP"/>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Integral</Template>
  <TotalTime>294</TotalTime>
  <Words>1964</Words>
  <Application>Microsoft Office PowerPoint</Application>
  <PresentationFormat>Widescreen</PresentationFormat>
  <Paragraphs>259</Paragraphs>
  <Slides>42</Slides>
  <Notes>42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1" baseType="lpstr">
      <vt:lpstr>Arial</vt:lpstr>
      <vt:lpstr>Calibri</vt:lpstr>
      <vt:lpstr>Courier New</vt:lpstr>
      <vt:lpstr>NeueHaasGroteskText Std</vt:lpstr>
      <vt:lpstr>System Font Regular</vt:lpstr>
      <vt:lpstr>Wingdings</vt:lpstr>
      <vt:lpstr>Wingdings 3</vt:lpstr>
      <vt:lpstr>Integral</vt:lpstr>
      <vt:lpstr>Acrobat Document</vt:lpstr>
      <vt:lpstr>Supporting Youth Transitions: Exploring the MN Transition Framework and Person-Centered Practices</vt:lpstr>
      <vt:lpstr>Ten Minnesota Commitments to Equity</vt:lpstr>
      <vt:lpstr>Today’s Agenda</vt:lpstr>
      <vt:lpstr>Meet Today’s Specialists</vt:lpstr>
      <vt:lpstr>Minnesota’s Youth in Transition Framework</vt:lpstr>
      <vt:lpstr>What is the MN Youth in Transition Framework?</vt:lpstr>
      <vt:lpstr>Improved Youth Outcomes</vt:lpstr>
      <vt:lpstr>Three Key Elements of the YiT</vt:lpstr>
      <vt:lpstr>Key Element 1: Guiding Principles</vt:lpstr>
      <vt:lpstr>Key Element 2: Learning Expectations</vt:lpstr>
      <vt:lpstr>Key Element 3: Shared Practices</vt:lpstr>
      <vt:lpstr>All Transition Services Align to a Pre-ETS Category </vt:lpstr>
      <vt:lpstr>Youth in Transition Toolkit</vt:lpstr>
      <vt:lpstr>Disability Hub</vt:lpstr>
      <vt:lpstr>Disability Hub, cont.</vt:lpstr>
      <vt:lpstr>Youth in Transition Toolkit structure</vt:lpstr>
      <vt:lpstr>Minnesota’s Youth in Transition Framework section</vt:lpstr>
      <vt:lpstr>Action Steps for Leadership and Staff</vt:lpstr>
      <vt:lpstr>Educate yourself</vt:lpstr>
      <vt:lpstr>Core resource to use with youth: Transition/Pre-ETS Inventory</vt:lpstr>
      <vt:lpstr>Core assessment for professionals: Minnesota’s Youth in Transition Framework Assessment</vt:lpstr>
      <vt:lpstr>Engage families</vt:lpstr>
      <vt:lpstr>Support youth</vt:lpstr>
      <vt:lpstr>Youth in Transition Classroom Curriculum</vt:lpstr>
      <vt:lpstr>Charting the LifeCourse™</vt:lpstr>
      <vt:lpstr>Charting the LifeCourse™ Framework</vt:lpstr>
      <vt:lpstr>Person Centered Planning Tools</vt:lpstr>
      <vt:lpstr>My One Page Profile</vt:lpstr>
      <vt:lpstr>Life Trajectory</vt:lpstr>
      <vt:lpstr>Integrated Supports Star</vt:lpstr>
      <vt:lpstr>My Vault: Communication and Planning Tool</vt:lpstr>
      <vt:lpstr>What is My Vault?</vt:lpstr>
      <vt:lpstr>How can youth and families use My Vault?</vt:lpstr>
      <vt:lpstr>How can professionals use My Vault?</vt:lpstr>
      <vt:lpstr>Creating My Vault Account</vt:lpstr>
      <vt:lpstr>Adding Contacts, Store and Share Files</vt:lpstr>
      <vt:lpstr>Online Resources: Planning Paths</vt:lpstr>
      <vt:lpstr>Give Feedback</vt:lpstr>
      <vt:lpstr>Questions?</vt:lpstr>
      <vt:lpstr>Resources</vt:lpstr>
      <vt:lpstr>Thank you!</vt:lpstr>
      <vt:lpstr>Charting the Cs Conference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Youth Transitions: Exploring the MN Transition Framework and Person-Centered Practices. Charting the Cs Conference 2025</dc:title>
  <dc:creator>Statewide Professional Development to Support the Workforce and Low Incidence Disability Areas in the State of Minnesota</dc:creator>
  <cp:lastModifiedBy>Shuyin Maciel</cp:lastModifiedBy>
  <cp:revision>136</cp:revision>
  <dcterms:created xsi:type="dcterms:W3CDTF">2020-04-18T15:28:58Z</dcterms:created>
  <dcterms:modified xsi:type="dcterms:W3CDTF">2025-04-23T14:09:48Z</dcterms:modified>
</cp:coreProperties>
</file>