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318" r:id="rId5"/>
    <p:sldId id="335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25" r:id="rId14"/>
    <p:sldId id="347" r:id="rId15"/>
    <p:sldId id="314" r:id="rId16"/>
    <p:sldId id="33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1FF"/>
    <a:srgbClr val="FFFFFF"/>
    <a:srgbClr val="5DCDFF"/>
    <a:srgbClr val="0055A5"/>
    <a:srgbClr val="E73E30"/>
    <a:srgbClr val="0156A6"/>
    <a:srgbClr val="000000"/>
    <a:srgbClr val="FF6666"/>
    <a:srgbClr val="99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25" autoAdjust="0"/>
  </p:normalViewPr>
  <p:slideViewPr>
    <p:cSldViewPr snapToGrid="0" snapToObjects="1">
      <p:cViewPr varScale="1">
        <p:scale>
          <a:sx n="118" d="100"/>
          <a:sy n="118" d="100"/>
        </p:scale>
        <p:origin x="396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895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04" d="100"/>
          <a:sy n="104" d="100"/>
        </p:scale>
        <p:origin x="4410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C4C17C-7E7C-4FEC-B62C-2EC79CF22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C075B-BE3D-49D9-B36A-CFDC1E1A6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0176-442A-4234-91CF-68DD85B022D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51D5B-9ACC-4F7A-8FFF-434578E311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73B81-98C8-47F4-8EE3-2D536C2469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64E2B-7E83-4383-8FC0-C0783385D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43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B6F2-8A5C-9647-8FAA-4ADC82379097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E53C-B540-F24C-A49E-7383CF25F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0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2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Minnesota STAR Program serves all Minnesotans, but we couldn’t do it without the help from our valuable partners.  Our partners are located throughout the state.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4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26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7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C3BB4EB-5FA3-7271-5ACA-719C02A9F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8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6E53C-B540-F24C-A49E-7383CF25FB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- Opening slide: Space for logo,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">
            <a:extLst>
              <a:ext uri="{FF2B5EF4-FFF2-40B4-BE49-F238E27FC236}">
                <a16:creationId xmlns:a16="http://schemas.microsoft.com/office/drawing/2014/main" id="{268ABC62-F64E-D086-ED93-155009BB1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92161" y="1676418"/>
            <a:ext cx="2938120" cy="4571982"/>
          </a:xfrm>
          <a:prstGeom prst="rect">
            <a:avLst/>
          </a:prstGeom>
          <a:gradFill flip="none" rotWithShape="1"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</p:spPr>
        <p:txBody>
          <a:bodyPr lIns="0" tIns="457200" anchor="ctr">
            <a:noAutofit/>
          </a:bodyPr>
          <a:lstStyle>
            <a:lvl1pPr algn="l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90423-9E1A-DCF3-4D90-27023E53B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228600" indent="0">
              <a:buNone/>
              <a:defRPr sz="2400"/>
            </a:lvl2pPr>
            <a:lvl3pPr marL="457200" indent="0">
              <a:buNone/>
              <a:defRPr sz="2400"/>
            </a:lvl3pPr>
            <a:lvl4pPr marL="457200" indent="0">
              <a:buNone/>
              <a:defRPr sz="2400"/>
            </a:lvl4pPr>
            <a:lvl5pPr marL="62865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D0D09D0-A39B-4E1A-D5AF-76A6E2568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" y="2891912"/>
            <a:ext cx="2938463" cy="2534528"/>
          </a:xfrm>
        </p:spPr>
        <p:txBody>
          <a:bodyPr/>
          <a:lstStyle>
            <a:lvl1pPr marL="0" indent="0">
              <a:buNone/>
              <a:defRPr sz="2400"/>
            </a:lvl1pPr>
            <a:lvl2pPr marL="228600" indent="0">
              <a:buNone/>
              <a:defRPr sz="2400"/>
            </a:lvl2pPr>
            <a:lvl3pPr marL="457200" indent="0">
              <a:buNone/>
              <a:defRPr sz="2400"/>
            </a:lvl3pPr>
            <a:lvl4pPr marL="457200" indent="0">
              <a:buNone/>
              <a:defRPr sz="2400"/>
            </a:lvl4pPr>
            <a:lvl5pPr marL="628650" indent="0"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1" descr="Picture 1">
            <a:extLst>
              <a:ext uri="{FF2B5EF4-FFF2-40B4-BE49-F238E27FC236}">
                <a16:creationId xmlns:a16="http://schemas.microsoft.com/office/drawing/2014/main" id="{234AE102-9263-0CD6-27C1-191F0255C1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782" y="1156648"/>
            <a:ext cx="2852755" cy="14662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4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4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Title and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3" descr="Place holder for 1 big graphic placed on the center.">
            <a:extLst>
              <a:ext uri="{FF2B5EF4-FFF2-40B4-BE49-F238E27FC236}">
                <a16:creationId xmlns:a16="http://schemas.microsoft.com/office/drawing/2014/main" id="{F1284B52-48E4-B7CE-253A-20E8A8B831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1" y="2535022"/>
            <a:ext cx="10981882" cy="3713377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- Title and blank space for 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3" descr="Place holder for media, video (1) placed on the center.">
            <a:extLst>
              <a:ext uri="{FF2B5EF4-FFF2-40B4-BE49-F238E27FC236}">
                <a16:creationId xmlns:a16="http://schemas.microsoft.com/office/drawing/2014/main" id="{05CBB458-4522-04DE-D2A9-BC0C25E7A78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397209" y="2400300"/>
            <a:ext cx="7377113" cy="3848100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5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- Title, 1 text content and blank space for a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91126"/>
            <a:ext cx="10978994" cy="481263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Media Placeholder 3" descr="Place holder for media, video (1) placed on the center.">
            <a:extLst>
              <a:ext uri="{FF2B5EF4-FFF2-40B4-BE49-F238E27FC236}">
                <a16:creationId xmlns:a16="http://schemas.microsoft.com/office/drawing/2014/main" id="{05CBB458-4522-04DE-D2A9-BC0C25E7A78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54330" y="1815243"/>
            <a:ext cx="8429511" cy="4397060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41BED-2977-5BDC-2FC5-9CBA21C03D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28220" y="5113420"/>
            <a:ext cx="2310077" cy="113497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622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- Title and blank space for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able Placeholder 6" descr="Place holder for a table placed on the center.">
            <a:extLst>
              <a:ext uri="{FF2B5EF4-FFF2-40B4-BE49-F238E27FC236}">
                <a16:creationId xmlns:a16="http://schemas.microsoft.com/office/drawing/2014/main" id="{539594D5-2EA1-8308-878B-20FF6928A32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12775" y="2400300"/>
            <a:ext cx="10979150" cy="38481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6 - Title and blank space for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 descr="Place holder for a chart placed on the center.">
            <a:extLst>
              <a:ext uri="{FF2B5EF4-FFF2-40B4-BE49-F238E27FC236}">
                <a16:creationId xmlns:a16="http://schemas.microsoft.com/office/drawing/2014/main" id="{FC5B6137-9B9E-E32D-B202-DB998E6988F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2400300"/>
            <a:ext cx="10982325" cy="3848100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8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Closing slide: space for logo at top, title and body text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D87F21-D903-5709-3966-995AF1EA1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</p:spPr>
        <p:txBody>
          <a:bodyPr anchor="ctr">
            <a:noAutofit/>
          </a:bodyPr>
          <a:lstStyle>
            <a:lvl1pPr algn="ctr">
              <a:defRPr sz="3600" spc="200" baseline="0">
                <a:solidFill>
                  <a:srgbClr val="1018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EE3E1A-3892-12C4-CD2F-B776ED7BD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</p:spPr>
        <p:txBody>
          <a:bodyPr/>
          <a:lstStyle>
            <a:lvl1pPr marL="0" indent="0" algn="ctr">
              <a:buSzPct val="108000"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6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903034"/>
          </a:xfrm>
          <a:prstGeom prst="rect">
            <a:avLst/>
          </a:prstGeom>
        </p:spPr>
        <p:txBody>
          <a:bodyPr lIns="274320"/>
          <a:lstStyle>
            <a:lvl1pPr marL="342900" indent="-342900" algn="l">
              <a:buSzPct val="108000"/>
              <a:buFont typeface="Arial" panose="020B0604020202020204" pitchFamily="34" charset="0"/>
              <a:buChar char="•"/>
              <a:defRPr sz="2400"/>
            </a:lvl1pPr>
            <a:lvl2pPr marL="571500" indent="-342900" algn="l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 algn="l">
              <a:buClr>
                <a:srgbClr val="001689"/>
              </a:buClr>
              <a:buSzPct val="100000"/>
              <a:buFont typeface="Arial" panose="020B0604020202020204" pitchFamily="34" charset="0"/>
              <a:buChar char="•"/>
              <a:defRPr sz="2400"/>
            </a:lvl3pPr>
            <a:lvl4pPr>
              <a:defRPr sz="2400"/>
            </a:lvl4pPr>
            <a:lvl5pPr marL="914400" indent="-285750" algn="l"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  <a:defRPr sz="2400"/>
            </a:lvl5pPr>
            <a:lvl6pPr marL="1143000" indent="-342900" algn="l">
              <a:buClr>
                <a:srgbClr val="003399"/>
              </a:buClr>
              <a:buSzPct val="9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 - Title, space for logo at the top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90" y="1170638"/>
            <a:ext cx="7889956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CE71DD-D39E-430D-92BA-5FB446CD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10978994" cy="3826834"/>
          </a:xfrm>
          <a:prstGeom prst="rect">
            <a:avLst/>
          </a:prstGeom>
        </p:spPr>
        <p:txBody>
          <a:bodyPr lIns="274320"/>
          <a:lstStyle>
            <a:lvl1pPr marL="342900" indent="-342900" algn="l">
              <a:buSzPct val="108000"/>
              <a:buFont typeface="Arial" panose="020B0604020202020204" pitchFamily="34" charset="0"/>
              <a:buChar char="•"/>
              <a:defRPr sz="2400"/>
            </a:lvl1pPr>
            <a:lvl2pPr marL="571500" indent="-342900" algn="l">
              <a:buClr>
                <a:srgbClr val="003399"/>
              </a:buClr>
              <a:buSzPct val="80000"/>
              <a:buFont typeface="Courier New" panose="02070309020205020404" pitchFamily="49" charset="0"/>
              <a:buChar char="o"/>
              <a:defRPr sz="2400"/>
            </a:lvl2pPr>
            <a:lvl3pPr marL="800100" indent="-342900" algn="l">
              <a:buClr>
                <a:srgbClr val="001689"/>
              </a:buClr>
              <a:buSzPct val="100000"/>
              <a:buFont typeface="Arial" panose="020B0604020202020204" pitchFamily="34" charset="0"/>
              <a:buChar char="•"/>
              <a:defRPr sz="2400"/>
            </a:lvl3pPr>
            <a:lvl4pPr>
              <a:defRPr sz="2400"/>
            </a:lvl4pPr>
            <a:lvl5pPr marL="914400" indent="-285750" algn="l">
              <a:buClr>
                <a:srgbClr val="003399"/>
              </a:buClr>
              <a:buSzPct val="60000"/>
              <a:buFont typeface="Courier New" panose="02070309020205020404" pitchFamily="49" charset="0"/>
              <a:buChar char="o"/>
              <a:defRPr sz="2400"/>
            </a:lvl5pPr>
            <a:lvl6pPr marL="1143000" indent="-342900" algn="l">
              <a:buClr>
                <a:srgbClr val="003399"/>
              </a:buClr>
              <a:buSzPct val="90000"/>
              <a:buFont typeface="Arial" panose="020B0604020202020204" pitchFamily="34" charset="0"/>
              <a:buChar char="•"/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Picture Placeholder 3" descr="Place holder for small graphic placed at the top-right of the title.">
            <a:extLst>
              <a:ext uri="{FF2B5EF4-FFF2-40B4-BE49-F238E27FC236}">
                <a16:creationId xmlns:a16="http://schemas.microsoft.com/office/drawing/2014/main" id="{66E67016-BAD6-636F-268F-C2AAE67360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95432" y="1168400"/>
            <a:ext cx="2095500" cy="1154113"/>
          </a:xfrm>
          <a:ln w="190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itle, body text, space for graphics on the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1945-340A-0FFE-E00E-E953F83F0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5486400" cy="3825978"/>
          </a:xfrm>
        </p:spPr>
        <p:txBody>
          <a:bodyPr/>
          <a:lstStyle>
            <a:lvl1pPr marL="342900" indent="-342900">
              <a:buSzPct val="108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" name="Picture Placeholder 3" descr="Place holder for graphic placed on the right side of the content box.">
            <a:extLst>
              <a:ext uri="{FF2B5EF4-FFF2-40B4-BE49-F238E27FC236}">
                <a16:creationId xmlns:a16="http://schemas.microsoft.com/office/drawing/2014/main" id="{61709074-C458-EBDC-E8E7-ED3647E2F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35897" y="2567348"/>
            <a:ext cx="4355586" cy="2742304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1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 - Title, body text (bigger), space for 2 graphics on the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1640"/>
            <a:ext cx="10978994" cy="1159834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32466-BF6C-643A-FCF7-1F74CBFDF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8561860" cy="3825978"/>
          </a:xfrm>
        </p:spPr>
        <p:txBody>
          <a:bodyPr/>
          <a:lstStyle>
            <a:lvl1pPr marL="342900" indent="-342900">
              <a:buSzPct val="108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3" name="Picture Placeholder 3" descr="Place holder 1 for 1 small graphic placed on the right side of the content box, Place holder for graphic placed on the right side of the content box, column 1, row 1.">
            <a:extLst>
              <a:ext uri="{FF2B5EF4-FFF2-40B4-BE49-F238E27FC236}">
                <a16:creationId xmlns:a16="http://schemas.microsoft.com/office/drawing/2014/main" id="{7B3BAD8A-461A-92C5-A48B-030E89E94F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32678" y="2535023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 descr="Place holder 2 for 1 small graphic placed on the right side of the content box, column 1, row 2.">
            <a:extLst>
              <a:ext uri="{FF2B5EF4-FFF2-40B4-BE49-F238E27FC236}">
                <a16:creationId xmlns:a16="http://schemas.microsoft.com/office/drawing/2014/main" id="{4ADD3FB1-531D-992B-BB31-9A4D677D5E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50874" y="3877976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- Title, body text, space for graphics on the righ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331945-340A-0FFE-E00E-E953F83F0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5486400" cy="3825978"/>
          </a:xfrm>
        </p:spPr>
        <p:txBody>
          <a:bodyPr/>
          <a:lstStyle>
            <a:lvl1pPr marL="342900" indent="-342900">
              <a:buSzPct val="108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" name="Picture Placeholder 3" descr="Place holder 1 for 1 small graphic placed on the right side of the content box, column 1.">
            <a:extLst>
              <a:ext uri="{FF2B5EF4-FFF2-40B4-BE49-F238E27FC236}">
                <a16:creationId xmlns:a16="http://schemas.microsoft.com/office/drawing/2014/main" id="{61709074-C458-EBDC-E8E7-ED3647E2FF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8596" y="2535023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Picture Placeholder 3" descr="Place holder for graphic placed on the right side of the content box, column 2">
            <a:extLst>
              <a:ext uri="{FF2B5EF4-FFF2-40B4-BE49-F238E27FC236}">
                <a16:creationId xmlns:a16="http://schemas.microsoft.com/office/drawing/2014/main" id="{F3511A5F-68FD-FF76-C581-E992D19DFA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05581" y="2548671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 descr="Place holder 2 for 1 small graphic placed on the right side of the content box, column 1.">
            <a:extLst>
              <a:ext uri="{FF2B5EF4-FFF2-40B4-BE49-F238E27FC236}">
                <a16:creationId xmlns:a16="http://schemas.microsoft.com/office/drawing/2014/main" id="{ACDA6B86-7D4E-9235-738A-1D7C3F89F0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46792" y="3877976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 descr="Place holder 4 for 1 small graphic placed on the right side of the content box, Place holder for graphic placed on the right side of the content box, column 2.">
            <a:extLst>
              <a:ext uri="{FF2B5EF4-FFF2-40B4-BE49-F238E27FC236}">
                <a16:creationId xmlns:a16="http://schemas.microsoft.com/office/drawing/2014/main" id="{6582B32A-D1EF-11E4-ED7C-62E283CCD9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09545" y="3873389"/>
            <a:ext cx="1724152" cy="1153461"/>
          </a:xfr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2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itle and 2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A198-7A13-1A9A-E33F-C44F3360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1263" y="2408488"/>
            <a:ext cx="5300662" cy="3839912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1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Title, 2 subtitles, 2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9B7C0-9CB2-5247-86BD-7ADF7C37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2" y="2412683"/>
            <a:ext cx="5280596" cy="5837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071958"/>
            <a:ext cx="5291328" cy="3176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0D039-2EB3-08DF-EC1F-C26716E1E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074" y="2412683"/>
            <a:ext cx="5283770" cy="5837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3EA198-7A13-1A9A-E33F-C44F33609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1263" y="3072592"/>
            <a:ext cx="5300662" cy="3175808"/>
          </a:xfrm>
          <a:prstGeom prst="rect">
            <a:avLst/>
          </a:prstGeom>
        </p:spPr>
        <p:txBody>
          <a:bodyPr/>
          <a:lstStyle>
            <a:lvl1pPr>
              <a:buSzPct val="108000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737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 - Title, sub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</p:spPr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B9B7C0-9CB2-5247-86BD-7ADF7C37B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5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6CF40A-55C8-B613-31A8-8994A2789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" y="3071958"/>
            <a:ext cx="10978993" cy="317644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399"/>
              </a:buClr>
              <a:buSzPct val="108000"/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 marL="914400" indent="-285750"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71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949" y="1174805"/>
            <a:ext cx="10972800" cy="1143093"/>
          </a:xfrm>
          <a:prstGeom prst="rect">
            <a:avLst/>
          </a:prstGeom>
        </p:spPr>
        <p:txBody>
          <a:bodyPr vert="horz" lIns="0" tIns="18288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949" y="2423160"/>
            <a:ext cx="10972799" cy="3825240"/>
          </a:xfrm>
          <a:prstGeom prst="rect">
            <a:avLst/>
          </a:prstGeom>
        </p:spPr>
        <p:txBody>
          <a:bodyPr vert="horz" lIns="2743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Arrow: Right 6" hidden="1">
            <a:extLst>
              <a:ext uri="{FF2B5EF4-FFF2-40B4-BE49-F238E27FC236}">
                <a16:creationId xmlns:a16="http://schemas.microsoft.com/office/drawing/2014/main" id="{C8196219-F9FA-43AF-8C08-4862AF621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86311" y="3724"/>
            <a:ext cx="766751" cy="11338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Arrow: Right 3" hidden="1">
            <a:extLst>
              <a:ext uri="{FF2B5EF4-FFF2-40B4-BE49-F238E27FC236}">
                <a16:creationId xmlns:a16="http://schemas.microsoft.com/office/drawing/2014/main" id="{19C48AA6-DA71-507A-44EF-8C9EDDF8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56873" y="-933"/>
            <a:ext cx="766751" cy="113385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461DD-C021-61DE-80E7-67AA7CE4F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1548677" y="6528872"/>
            <a:ext cx="606252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fld id="{E87E798C-1626-44D4-9BFF-3156840017C8}" type="slidenum">
              <a:rPr lang="en-US" sz="1400" b="0" smtClean="0"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ow: Right 10" hidden="1">
            <a:extLst>
              <a:ext uri="{FF2B5EF4-FFF2-40B4-BE49-F238E27FC236}">
                <a16:creationId xmlns:a16="http://schemas.microsoft.com/office/drawing/2014/main" id="{B21C9A58-0EF2-7E6E-80E3-9AFB19B3B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2278692" y="5718810"/>
            <a:ext cx="769258" cy="1133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Arrow: Right 11" hidden="1">
            <a:extLst>
              <a:ext uri="{FF2B5EF4-FFF2-40B4-BE49-F238E27FC236}">
                <a16:creationId xmlns:a16="http://schemas.microsoft.com/office/drawing/2014/main" id="{E47578A1-7AC3-35AD-EC72-8F7395DE4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4492" y="5714153"/>
            <a:ext cx="769258" cy="1133856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9042E985-0DFD-849A-C983-CEB89457D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30326" y="1298015"/>
            <a:ext cx="125730" cy="1102285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AB674C9E-771B-9339-B1C8-FA25D472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-30326" y="2392906"/>
            <a:ext cx="125730" cy="385549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50" r:id="rId2"/>
    <p:sldLayoutId id="2147483703" r:id="rId3"/>
    <p:sldLayoutId id="2147483699" r:id="rId4"/>
    <p:sldLayoutId id="2147483687" r:id="rId5"/>
    <p:sldLayoutId id="2147483708" r:id="rId6"/>
    <p:sldLayoutId id="2147483702" r:id="rId7"/>
    <p:sldLayoutId id="2147483700" r:id="rId8"/>
    <p:sldLayoutId id="2147483704" r:id="rId9"/>
    <p:sldLayoutId id="2147483686" r:id="rId10"/>
    <p:sldLayoutId id="2147483707" r:id="rId11"/>
    <p:sldLayoutId id="2147483711" r:id="rId12"/>
    <p:sldLayoutId id="2147483709" r:id="rId13"/>
    <p:sldLayoutId id="2147483710" r:id="rId14"/>
    <p:sldLayoutId id="2147483697" r:id="rId15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none" spc="100" baseline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15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80000"/>
        <a:buFont typeface="Courier New" panose="02070309020205020404" pitchFamily="49" charset="0"/>
        <a:buChar char="o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295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70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1440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47763" indent="-3476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3399"/>
        </a:buClr>
        <a:buSzPct val="9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31875" indent="-234950" algn="l" defTabSz="914400" rtl="0" eaLnBrk="1" latinLnBrk="0" hangingPunct="1">
        <a:lnSpc>
          <a:spcPct val="90000"/>
        </a:lnSpc>
        <a:spcBef>
          <a:spcPts val="200"/>
        </a:spcBef>
        <a:spcAft>
          <a:spcPts val="1200"/>
        </a:spcAft>
        <a:buClr>
          <a:srgbClr val="101820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552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.gov/star/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tar.program@state.mn.us" TargetMode="External"/><Relationship Id="rId5" Type="http://schemas.openxmlformats.org/officeDocument/2006/relationships/hyperlink" Target="https://mn.gov/admin/at/" TargetMode="External"/><Relationship Id="rId4" Type="http://schemas.openxmlformats.org/officeDocument/2006/relationships/hyperlink" Target="https://mn.at4all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W3jBJwkmiI?feature=oembed" TargetMode="External"/><Relationship Id="rId5" Type="http://schemas.openxmlformats.org/officeDocument/2006/relationships/hyperlink" Target="https://www.youtube.com/watch?v=rW3jBJwkmiI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D90F6270-88F6-AA12-22F1-857B250B2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7700" y="1156648"/>
            <a:ext cx="9283700" cy="1907022"/>
          </a:xfrm>
        </p:spPr>
        <p:txBody>
          <a:bodyPr/>
          <a:lstStyle/>
          <a:p>
            <a:r>
              <a:rPr lang="en-US" sz="4000" dirty="0"/>
              <a:t>STAR Program – Assistive Technology Resource for Minnesotans</a:t>
            </a:r>
          </a:p>
        </p:txBody>
      </p:sp>
      <p:pic>
        <p:nvPicPr>
          <p:cNvPr id="12" name="Picture Placeholder 11" descr="Charting the Cs logo with black and blue text">
            <a:extLst>
              <a:ext uri="{FF2B5EF4-FFF2-40B4-BE49-F238E27FC236}">
                <a16:creationId xmlns:a16="http://schemas.microsoft.com/office/drawing/2014/main" id="{92A34719-8731-EF29-90CB-7117B21E5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337" b="-62991"/>
          <a:stretch/>
        </p:blipFill>
        <p:spPr>
          <a:xfrm>
            <a:off x="177782" y="1227906"/>
            <a:ext cx="2852755" cy="105537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AB676B-4FF9-88B4-C9B9-9280BAF23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75" y="2891912"/>
            <a:ext cx="2938463" cy="31540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Charting the Cs Conference 2025: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Literacy and Beyond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Cooperation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Communication </a:t>
            </a:r>
            <a:b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Collaboration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DB43DFB-DDC8-1D03-0FD7-3B53D918D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/>
              <a:t>Sunday, April 27, 2025 </a:t>
            </a:r>
          </a:p>
          <a:p>
            <a:pPr algn="l"/>
            <a:r>
              <a:rPr lang="en-US"/>
              <a:t>Amy </a:t>
            </a:r>
            <a:r>
              <a:rPr lang="en-US" dirty="0"/>
              <a:t>Perron</a:t>
            </a:r>
          </a:p>
        </p:txBody>
      </p:sp>
    </p:spTree>
    <p:extLst>
      <p:ext uri="{BB962C8B-B14F-4D97-AF65-F5344CB8AC3E}">
        <p14:creationId xmlns:p14="http://schemas.microsoft.com/office/powerpoint/2010/main" val="11675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2DB41-59A2-05AC-778F-57B7CF2FC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35C94-72C4-BC04-1338-2D65D7D72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Vision</a:t>
            </a:r>
          </a:p>
          <a:p>
            <a:r>
              <a:rPr lang="en-US" sz="2800" dirty="0"/>
              <a:t>Hearing </a:t>
            </a:r>
          </a:p>
          <a:p>
            <a:r>
              <a:rPr lang="en-US" sz="2800" dirty="0"/>
              <a:t>Speech Communication</a:t>
            </a:r>
          </a:p>
          <a:p>
            <a:r>
              <a:rPr lang="en-US" sz="2800" dirty="0"/>
              <a:t>Cognition/Learning</a:t>
            </a:r>
          </a:p>
          <a:p>
            <a:r>
              <a:rPr lang="en-US" sz="2800" dirty="0"/>
              <a:t>Daily Living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CC04E-58EE-E69B-651B-8D641BDA9D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Environmental Adaptations</a:t>
            </a:r>
          </a:p>
          <a:p>
            <a:r>
              <a:rPr lang="en-US" sz="2800" dirty="0"/>
              <a:t>Computer Related</a:t>
            </a:r>
          </a:p>
          <a:p>
            <a:r>
              <a:rPr lang="en-US" sz="2800" dirty="0"/>
              <a:t>Mobility</a:t>
            </a:r>
          </a:p>
          <a:p>
            <a:r>
              <a:rPr lang="en-US" sz="2800" dirty="0"/>
              <a:t>Recreation/Leisure</a:t>
            </a:r>
          </a:p>
        </p:txBody>
      </p:sp>
    </p:spTree>
    <p:extLst>
      <p:ext uri="{BB962C8B-B14F-4D97-AF65-F5344CB8AC3E}">
        <p14:creationId xmlns:p14="http://schemas.microsoft.com/office/powerpoint/2010/main" val="233409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6200-C1BF-703E-2E9B-75D52A0C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5B94D-E539-12D9-D9A1-42F5E5CF5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Successful assistive technology (AT) selection &amp; implementation is a process</a:t>
            </a:r>
          </a:p>
          <a:p>
            <a:r>
              <a:rPr lang="en-US" dirty="0"/>
              <a:t>AT recommendations are not one size fits all</a:t>
            </a:r>
          </a:p>
          <a:p>
            <a:r>
              <a:rPr lang="en-US" dirty="0"/>
              <a:t>Team approach is preferred</a:t>
            </a:r>
          </a:p>
          <a:p>
            <a:r>
              <a:rPr lang="en-US" dirty="0"/>
              <a:t>Consumer “Buy-In” is key</a:t>
            </a:r>
          </a:p>
          <a:p>
            <a:r>
              <a:rPr lang="en-US" dirty="0"/>
              <a:t>The process is fluid. As the individual’s needs change so will their AT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BE2D46F-F848-D473-AF19-590DC9AEC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7235897" y="2703909"/>
            <a:ext cx="3941670" cy="3200501"/>
          </a:xfrm>
        </p:spPr>
      </p:pic>
    </p:spTree>
    <p:extLst>
      <p:ext uri="{BB962C8B-B14F-4D97-AF65-F5344CB8AC3E}">
        <p14:creationId xmlns:p14="http://schemas.microsoft.com/office/powerpoint/2010/main" val="1154238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51C09-C0D4-4FB4-945B-7B94427E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9" y="1338393"/>
            <a:ext cx="10978994" cy="811738"/>
          </a:xfrm>
        </p:spPr>
        <p:txBody>
          <a:bodyPr/>
          <a:lstStyle/>
          <a:p>
            <a:r>
              <a:rPr lang="en-US" sz="4000" dirty="0"/>
              <a:t>STAR Contracted Partners</a:t>
            </a:r>
            <a:endParaRPr lang="en-US" sz="4000" b="0" dirty="0"/>
          </a:p>
        </p:txBody>
      </p:sp>
      <p:pic>
        <p:nvPicPr>
          <p:cNvPr id="21" name="Picture 20" descr="St. Cloud State University logo">
            <a:extLst>
              <a:ext uri="{FF2B5EF4-FFF2-40B4-BE49-F238E27FC236}">
                <a16:creationId xmlns:a16="http://schemas.microsoft.com/office/drawing/2014/main" id="{F64D8493-EA87-1E8E-2565-FBE6FB217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89" y="2481498"/>
            <a:ext cx="2953162" cy="933580"/>
          </a:xfrm>
          <a:prstGeom prst="rect">
            <a:avLst/>
          </a:prstGeom>
        </p:spPr>
      </p:pic>
      <p:pic>
        <p:nvPicPr>
          <p:cNvPr id="7" name="Picture 6" descr="North Dakota Assistive Technology logo">
            <a:extLst>
              <a:ext uri="{FF2B5EF4-FFF2-40B4-BE49-F238E27FC236}">
                <a16:creationId xmlns:a16="http://schemas.microsoft.com/office/drawing/2014/main" id="{B66008C9-6EDF-6417-E73A-A343A85BA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800" t="-11795" r="-4191" b="-19270"/>
          <a:stretch/>
        </p:blipFill>
        <p:spPr>
          <a:xfrm>
            <a:off x="627799" y="3739545"/>
            <a:ext cx="2937852" cy="12695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 descr="Pacer Center logo">
            <a:extLst>
              <a:ext uri="{FF2B5EF4-FFF2-40B4-BE49-F238E27FC236}">
                <a16:creationId xmlns:a16="http://schemas.microsoft.com/office/drawing/2014/main" id="{723186CC-D804-6CF1-3AEE-5D8BFAF2F3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17" y="5292845"/>
            <a:ext cx="3914775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Moorhead State University logo">
            <a:extLst>
              <a:ext uri="{FF2B5EF4-FFF2-40B4-BE49-F238E27FC236}">
                <a16:creationId xmlns:a16="http://schemas.microsoft.com/office/drawing/2014/main" id="{DCE273B6-C9FC-1117-D6BB-61CD41AF38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4672" t="-5863" r="-7773" b="-14927"/>
          <a:stretch/>
        </p:blipFill>
        <p:spPr>
          <a:xfrm>
            <a:off x="4209618" y="2445410"/>
            <a:ext cx="3438525" cy="1001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Placeholder 4" descr="ALS Association logo">
            <a:extLst>
              <a:ext uri="{FF2B5EF4-FFF2-40B4-BE49-F238E27FC236}">
                <a16:creationId xmlns:a16="http://schemas.microsoft.com/office/drawing/2014/main" id="{72498F32-A599-34EE-4A22-DD2C744EEEC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tretch>
            <a:fillRect/>
          </a:stretch>
        </p:blipFill>
        <p:spPr>
          <a:xfrm>
            <a:off x="4894022" y="3631269"/>
            <a:ext cx="1509043" cy="895476"/>
          </a:xfrm>
          <a:ln>
            <a:noFill/>
          </a:ln>
        </p:spPr>
      </p:pic>
      <p:pic>
        <p:nvPicPr>
          <p:cNvPr id="15" name="Picture 14" descr="Southeastern Minnesota Center for Independent Living logo">
            <a:extLst>
              <a:ext uri="{FF2B5EF4-FFF2-40B4-BE49-F238E27FC236}">
                <a16:creationId xmlns:a16="http://schemas.microsoft.com/office/drawing/2014/main" id="{8A69F977-5D38-0A7A-4A7D-57D824FCD15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5257" t="-5035" r="-1"/>
          <a:stretch/>
        </p:blipFill>
        <p:spPr>
          <a:xfrm>
            <a:off x="4894023" y="4920952"/>
            <a:ext cx="3398087" cy="13056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Lighthouse Center for Vital Living logo">
            <a:extLst>
              <a:ext uri="{FF2B5EF4-FFF2-40B4-BE49-F238E27FC236}">
                <a16:creationId xmlns:a16="http://schemas.microsoft.com/office/drawing/2014/main" id="{4BC6BC82-33E4-DE84-3674-80409BC1E2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4336" t="-10086" r="-5484" b="-6353"/>
          <a:stretch/>
        </p:blipFill>
        <p:spPr>
          <a:xfrm>
            <a:off x="8292110" y="2454892"/>
            <a:ext cx="3186656" cy="1425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 descr="Live Life Therapy Solutions logo">
            <a:extLst>
              <a:ext uri="{FF2B5EF4-FFF2-40B4-BE49-F238E27FC236}">
                <a16:creationId xmlns:a16="http://schemas.microsoft.com/office/drawing/2014/main" id="{674A7ACC-7B79-AB7B-9B07-FB5B68CC7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6351" y="4629150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AC74-B6DB-0F60-68DC-95D887EF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F362B-6752-45FE-78FE-E7735F689D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MN STAR Program Main Website </a:t>
            </a:r>
            <a:r>
              <a:rPr lang="en-US" dirty="0"/>
              <a:t>- www.mn.gov/star/ </a:t>
            </a:r>
          </a:p>
          <a:p>
            <a:r>
              <a:rPr lang="en-US" dirty="0">
                <a:hlinkClick r:id="rId4"/>
              </a:rPr>
              <a:t>MN STAR Program Device Library- </a:t>
            </a:r>
            <a:r>
              <a:rPr lang="en-US" dirty="0"/>
              <a:t>https://mn.at4all.com/ </a:t>
            </a:r>
          </a:p>
          <a:p>
            <a:r>
              <a:rPr lang="en-US" dirty="0">
                <a:hlinkClick r:id="rId5"/>
              </a:rPr>
              <a:t>MN Guide to Assistive Technology- </a:t>
            </a:r>
            <a:r>
              <a:rPr lang="en-US" dirty="0"/>
              <a:t>https://mn.gov/admin/at/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Email-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star.program@state.mn.us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Telephone</a:t>
            </a:r>
            <a:r>
              <a:rPr lang="en-US" dirty="0"/>
              <a:t>- 651-201-2640</a:t>
            </a:r>
          </a:p>
        </p:txBody>
      </p:sp>
      <p:pic>
        <p:nvPicPr>
          <p:cNvPr id="6" name="Picture Placeholder 5" descr="Smiling child using laptop computer">
            <a:extLst>
              <a:ext uri="{FF2B5EF4-FFF2-40B4-BE49-F238E27FC236}">
                <a16:creationId xmlns:a16="http://schemas.microsoft.com/office/drawing/2014/main" id="{9BC7D95F-BC83-927C-BA82-93870DD17F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t="2751" b="2751"/>
          <a:stretch>
            <a:fillRect/>
          </a:stretch>
        </p:blipFill>
        <p:spPr>
          <a:xfrm>
            <a:off x="6961577" y="2964259"/>
            <a:ext cx="4355586" cy="2742304"/>
          </a:xfrm>
        </p:spPr>
      </p:pic>
    </p:spTree>
    <p:extLst>
      <p:ext uri="{BB962C8B-B14F-4D97-AF65-F5344CB8AC3E}">
        <p14:creationId xmlns:p14="http://schemas.microsoft.com/office/powerpoint/2010/main" val="385588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56C296-1B9E-1767-EA77-C03A77455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Placeholder 3" descr="Charting the Cs logo with black and blue text">
            <a:extLst>
              <a:ext uri="{FF2B5EF4-FFF2-40B4-BE49-F238E27FC236}">
                <a16:creationId xmlns:a16="http://schemas.microsoft.com/office/drawing/2014/main" id="{9014D509-FAC2-61C1-BFA3-6EE44F7E1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5318" y="1697685"/>
            <a:ext cx="2882435" cy="6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0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0E65-9BDF-1CD7-AAD8-BAC375C1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68" y="2324101"/>
            <a:ext cx="11000232" cy="1104900"/>
          </a:xfrm>
        </p:spPr>
        <p:txBody>
          <a:bodyPr/>
          <a:lstStyle/>
          <a:p>
            <a:r>
              <a:rPr lang="en-US" dirty="0"/>
              <a:t>Charting the Cs Conference 2025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50A0A-0A9F-CB57-030F-744F8593E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425" y="3429001"/>
            <a:ext cx="11001375" cy="2285999"/>
          </a:xfrm>
        </p:spPr>
        <p:txBody>
          <a:bodyPr/>
          <a:lstStyle/>
          <a:p>
            <a:pPr algn="l"/>
            <a:r>
              <a:rPr lang="en-US" dirty="0"/>
              <a:t>Statewide Professional Development to Support the Workforce and Low Incidence Disability Areas in the State of Minnesota. </a:t>
            </a:r>
          </a:p>
          <a:p>
            <a:pPr algn="l"/>
            <a:r>
              <a:rPr lang="en-US" dirty="0"/>
              <a:t>This presentation is partially funded with a grant from the Minnesota Department of Education using federal funding, CFDA 84.027A, Special Education – Grants to States. </a:t>
            </a:r>
          </a:p>
        </p:txBody>
      </p:sp>
      <p:pic>
        <p:nvPicPr>
          <p:cNvPr id="6" name="Picture Placeholder 3" descr="Charting the Cs logo with black and blue text">
            <a:extLst>
              <a:ext uri="{FF2B5EF4-FFF2-40B4-BE49-F238E27FC236}">
                <a16:creationId xmlns:a16="http://schemas.microsoft.com/office/drawing/2014/main" id="{C813591B-90CF-DAEC-9A27-10F8EF60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5319" y="1697683"/>
            <a:ext cx="2882435" cy="6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8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2F64-A950-144A-BD3D-2ECDA1DC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Minnesota STAR Program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ADF0F-B9D9-7C2F-2B3F-304EAC8B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488" y="2421566"/>
            <a:ext cx="7374974" cy="326579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System of Technology to Achieve Results (STAR)</a:t>
            </a:r>
          </a:p>
          <a:p>
            <a:r>
              <a:rPr lang="en-US" dirty="0"/>
              <a:t>Minnesota’s federally funded Assistive Technology Act Program</a:t>
            </a:r>
          </a:p>
          <a:p>
            <a:r>
              <a:rPr lang="en-US" dirty="0"/>
              <a:t>Housed within the MN Department of Administration</a:t>
            </a:r>
          </a:p>
          <a:p>
            <a:r>
              <a:rPr lang="en-US" dirty="0"/>
              <a:t>Providing services to ALL MINNESOTANS</a:t>
            </a:r>
          </a:p>
          <a:p>
            <a:pPr lvl="1"/>
            <a:r>
              <a:rPr lang="en-US" dirty="0"/>
              <a:t>No proof of disability required.</a:t>
            </a:r>
          </a:p>
          <a:p>
            <a:pPr lvl="1"/>
            <a:r>
              <a:rPr lang="en-US" dirty="0"/>
              <a:t>There is no cost for the STAR Program services</a:t>
            </a:r>
          </a:p>
        </p:txBody>
      </p:sp>
      <p:pic>
        <p:nvPicPr>
          <p:cNvPr id="5" name="Picture 4" descr="MN STAR Program written in AAC Language - Picture of the state of Minnesota, Picture of a star and picture of a person at a desk with a question mark over their head&#10;">
            <a:extLst>
              <a:ext uri="{FF2B5EF4-FFF2-40B4-BE49-F238E27FC236}">
                <a16:creationId xmlns:a16="http://schemas.microsoft.com/office/drawing/2014/main" id="{50EC8392-786F-7BE4-C786-53E84C2F6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749" y="4059574"/>
            <a:ext cx="3497894" cy="11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6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C960-D36F-6249-B978-86B4C003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Assistive Technology</a:t>
            </a:r>
            <a:endParaRPr lang="en-US" sz="4000" b="0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01992-5FFA-B969-70BD-25008FA77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Any item that helps someone with a disability do something that might otherwise be difficult or impossible for them to do!</a:t>
            </a:r>
          </a:p>
          <a:p>
            <a:r>
              <a:rPr lang="en-US" dirty="0"/>
              <a:t>Assistive technology devices</a:t>
            </a:r>
          </a:p>
          <a:p>
            <a:r>
              <a:rPr lang="en-US" dirty="0"/>
              <a:t>Assistive technology services</a:t>
            </a:r>
          </a:p>
        </p:txBody>
      </p:sp>
      <p:pic>
        <p:nvPicPr>
          <p:cNvPr id="6" name="Picture Placeholder 5" descr="An elderly man pushing a walker with a homemade plow attached through the snow">
            <a:extLst>
              <a:ext uri="{FF2B5EF4-FFF2-40B4-BE49-F238E27FC236}">
                <a16:creationId xmlns:a16="http://schemas.microsoft.com/office/drawing/2014/main" id="{478D0AD0-0CB3-F479-AEE6-2E472E5AD5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6851" b="6851"/>
          <a:stretch>
            <a:fillRect/>
          </a:stretch>
        </p:blipFill>
        <p:spPr>
          <a:xfrm>
            <a:off x="7219440" y="2567348"/>
            <a:ext cx="4355586" cy="2742304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45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F744-D481-CA4F-003D-E0B40E55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98D2-2B8D-B15D-99FC-543D60D9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Assistive Technology: Live Life Your Way </a:t>
            </a:r>
          </a:p>
        </p:txBody>
      </p:sp>
      <p:pic>
        <p:nvPicPr>
          <p:cNvPr id="6" name="Online Media 7" title="Assistive Technology - Live life your way">
            <a:hlinkClick r:id="" action="ppaction://media"/>
            <a:extLst>
              <a:ext uri="{FF2B5EF4-FFF2-40B4-BE49-F238E27FC236}">
                <a16:creationId xmlns:a16="http://schemas.microsoft.com/office/drawing/2014/main" id="{46E54DB6-FF83-4DC9-6773-55AAEFC2A718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31374" y="1934616"/>
            <a:ext cx="7917091" cy="447340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741B8-5E84-3A9C-069B-89163E620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16704" y="5290843"/>
            <a:ext cx="2661311" cy="870953"/>
          </a:xfrm>
        </p:spPr>
        <p:txBody>
          <a:bodyPr/>
          <a:lstStyle/>
          <a:p>
            <a:r>
              <a:rPr lang="en-US" dirty="0">
                <a:hlinkClick r:id="rId5"/>
              </a:rPr>
              <a:t>Assistive Tech: Live Life Your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E77C-5589-D2FB-DF73-BB55560F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54" y="861719"/>
            <a:ext cx="10978994" cy="1153461"/>
          </a:xfrm>
        </p:spPr>
        <p:txBody>
          <a:bodyPr/>
          <a:lstStyle/>
          <a:p>
            <a:r>
              <a:rPr lang="en-US" dirty="0"/>
              <a:t>Minnesota STAR Program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68814-6CBA-1772-5266-4882B6DD6E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Device Demonstrations</a:t>
            </a:r>
          </a:p>
          <a:p>
            <a:r>
              <a:rPr lang="en-US" dirty="0"/>
              <a:t>Device Equipment Loans</a:t>
            </a:r>
          </a:p>
          <a:p>
            <a:pPr lvl="1"/>
            <a:r>
              <a:rPr lang="en-US" dirty="0"/>
              <a:t>Short-Term</a:t>
            </a:r>
          </a:p>
          <a:p>
            <a:pPr lvl="1"/>
            <a:r>
              <a:rPr lang="en-US" dirty="0"/>
              <a:t>Open-Ended (limited availability)</a:t>
            </a:r>
          </a:p>
          <a:p>
            <a:r>
              <a:rPr lang="en-US" dirty="0"/>
              <a:t>Information and Assistance</a:t>
            </a:r>
          </a:p>
          <a:p>
            <a:r>
              <a:rPr lang="en-US" dirty="0"/>
              <a:t>Training (groups)</a:t>
            </a:r>
          </a:p>
          <a:p>
            <a:r>
              <a:rPr lang="en-US" dirty="0"/>
              <a:t>Technical Assistance (agencies)</a:t>
            </a:r>
          </a:p>
        </p:txBody>
      </p:sp>
      <p:pic>
        <p:nvPicPr>
          <p:cNvPr id="6" name="Picture Placeholder 5" descr="A young boy pressing an activity switch to make Elmo talk ">
            <a:extLst>
              <a:ext uri="{FF2B5EF4-FFF2-40B4-BE49-F238E27FC236}">
                <a16:creationId xmlns:a16="http://schemas.microsoft.com/office/drawing/2014/main" id="{9BD18303-2B47-E97C-7584-3CFA4A17CD0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8714" b="8714"/>
          <a:stretch>
            <a:fillRect/>
          </a:stretch>
        </p:blipFill>
        <p:spPr>
          <a:xfrm>
            <a:off x="6920211" y="2964259"/>
            <a:ext cx="4355586" cy="2742304"/>
          </a:xfrm>
        </p:spPr>
      </p:pic>
    </p:spTree>
    <p:extLst>
      <p:ext uri="{BB962C8B-B14F-4D97-AF65-F5344CB8AC3E}">
        <p14:creationId xmlns:p14="http://schemas.microsoft.com/office/powerpoint/2010/main" val="3779271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D33-E330-F4D5-33F7-AA081EFA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Program Device Demonstrations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ACB7A-D778-DE42-48A3-2697FADDF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Requested by individual, family member, guardian or professional</a:t>
            </a:r>
          </a:p>
          <a:p>
            <a:r>
              <a:rPr lang="en-US" dirty="0"/>
              <a:t>Compare device features</a:t>
            </a:r>
          </a:p>
          <a:p>
            <a:r>
              <a:rPr lang="en-US" dirty="0"/>
              <a:t>Demonstrate one or more devices</a:t>
            </a:r>
          </a:p>
          <a:p>
            <a:r>
              <a:rPr lang="en-US" dirty="0"/>
              <a:t>Live and interactive</a:t>
            </a:r>
          </a:p>
          <a:p>
            <a:r>
              <a:rPr lang="en-US" dirty="0"/>
              <a:t>Assist with decision making</a:t>
            </a:r>
          </a:p>
        </p:txBody>
      </p:sp>
      <p:pic>
        <p:nvPicPr>
          <p:cNvPr id="6" name="Picture Placeholder 5" descr="A young child using a tablet&#10;&#10;">
            <a:extLst>
              <a:ext uri="{FF2B5EF4-FFF2-40B4-BE49-F238E27FC236}">
                <a16:creationId xmlns:a16="http://schemas.microsoft.com/office/drawing/2014/main" id="{7509EAD9-2410-F5C0-99E8-A29A59F70B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1798"/>
          <a:stretch/>
        </p:blipFill>
        <p:spPr>
          <a:xfrm>
            <a:off x="7001740" y="2422422"/>
            <a:ext cx="3696739" cy="3854539"/>
          </a:xfrm>
        </p:spPr>
      </p:pic>
    </p:spTree>
    <p:extLst>
      <p:ext uri="{BB962C8B-B14F-4D97-AF65-F5344CB8AC3E}">
        <p14:creationId xmlns:p14="http://schemas.microsoft.com/office/powerpoint/2010/main" val="75673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B3D02-B6C9-342F-6310-9978F35F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9" y="1170638"/>
            <a:ext cx="5952084" cy="1153461"/>
          </a:xfrm>
        </p:spPr>
        <p:txBody>
          <a:bodyPr/>
          <a:lstStyle/>
          <a:p>
            <a:r>
              <a:rPr lang="en-US" dirty="0"/>
              <a:t>STAR Program Device Loans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A76CA-1E4E-96A3-43A0-A6D042332C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6974" y="2422422"/>
            <a:ext cx="6111372" cy="3825978"/>
          </a:xfrm>
        </p:spPr>
        <p:txBody>
          <a:bodyPr/>
          <a:lstStyle/>
          <a:p>
            <a:r>
              <a:rPr lang="en-US" b="1" dirty="0"/>
              <a:t>Short-term device loan </a:t>
            </a:r>
            <a:r>
              <a:rPr lang="en-US" dirty="0"/>
              <a:t>(45 days or less)</a:t>
            </a:r>
          </a:p>
          <a:p>
            <a:pPr lvl="1"/>
            <a:r>
              <a:rPr lang="en-US" dirty="0"/>
              <a:t>Provides an opportunity to test out the equipment in their own environments.</a:t>
            </a:r>
          </a:p>
          <a:p>
            <a:pPr lvl="1"/>
            <a:r>
              <a:rPr lang="en-US" dirty="0"/>
              <a:t>Assist with decision making</a:t>
            </a:r>
          </a:p>
          <a:p>
            <a:pPr lvl="1"/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Short-term accommodation</a:t>
            </a:r>
          </a:p>
          <a:p>
            <a:r>
              <a:rPr lang="en-US" b="1" dirty="0"/>
              <a:t>Open-ended loan</a:t>
            </a:r>
          </a:p>
        </p:txBody>
      </p:sp>
      <p:pic>
        <p:nvPicPr>
          <p:cNvPr id="6" name="Picture Placeholder 5" descr="Logan Tech Coach with Braille Label Maker">
            <a:extLst>
              <a:ext uri="{FF2B5EF4-FFF2-40B4-BE49-F238E27FC236}">
                <a16:creationId xmlns:a16="http://schemas.microsoft.com/office/drawing/2014/main" id="{C547C330-EF5D-E3A9-D9AA-E830D3BE8B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3819" t="-1267" r="-1" b="-3044"/>
          <a:stretch/>
        </p:blipFill>
        <p:spPr>
          <a:xfrm>
            <a:off x="7287907" y="2408774"/>
            <a:ext cx="3808722" cy="3825978"/>
          </a:xfrm>
        </p:spPr>
      </p:pic>
    </p:spTree>
    <p:extLst>
      <p:ext uri="{BB962C8B-B14F-4D97-AF65-F5344CB8AC3E}">
        <p14:creationId xmlns:p14="http://schemas.microsoft.com/office/powerpoint/2010/main" val="94091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7927-3A99-6AF1-8771-7B158A671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6C678-E679-1A81-6882-755935DFD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Decide which device to be requested.</a:t>
            </a:r>
          </a:p>
          <a:p>
            <a:pPr lvl="1"/>
            <a:r>
              <a:rPr lang="en-US" dirty="0"/>
              <a:t>Unsure? Call or email STAR or a contract partner for consultation.</a:t>
            </a:r>
          </a:p>
          <a:p>
            <a:r>
              <a:rPr lang="en-US" dirty="0"/>
              <a:t>Call or email STAR or contract partner to arrange for device demonstration or an equipment loan.</a:t>
            </a:r>
          </a:p>
          <a:p>
            <a:r>
              <a:rPr lang="en-US" dirty="0"/>
              <a:t>Complete appropriate paperwork and surveys</a:t>
            </a:r>
          </a:p>
        </p:txBody>
      </p:sp>
      <p:pic>
        <p:nvPicPr>
          <p:cNvPr id="6" name="Picture Placeholder 5" descr="Black shopping cart graphic ">
            <a:extLst>
              <a:ext uri="{FF2B5EF4-FFF2-40B4-BE49-F238E27FC236}">
                <a16:creationId xmlns:a16="http://schemas.microsoft.com/office/drawing/2014/main" id="{1AEFCBAF-6B25-10D6-E7CE-04EA07B9B77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4197" y="2398065"/>
            <a:ext cx="3227452" cy="3227452"/>
          </a:xfrm>
        </p:spPr>
      </p:pic>
    </p:spTree>
    <p:extLst>
      <p:ext uri="{BB962C8B-B14F-4D97-AF65-F5344CB8AC3E}">
        <p14:creationId xmlns:p14="http://schemas.microsoft.com/office/powerpoint/2010/main" val="273236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4326-7ED4-3AE6-5537-CF90338F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MN.AT4All.com – Online Lending Library</a:t>
            </a:r>
          </a:p>
        </p:txBody>
      </p:sp>
      <p:pic>
        <p:nvPicPr>
          <p:cNvPr id="5" name="Picture Placeholder 4" descr="Screenshot of online library user assistive technology interface&#10;&#10;">
            <a:extLst>
              <a:ext uri="{FF2B5EF4-FFF2-40B4-BE49-F238E27FC236}">
                <a16:creationId xmlns:a16="http://schemas.microsoft.com/office/drawing/2014/main" id="{7DF0330D-F487-74A7-7C49-E3CD63662D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6770" b="16770"/>
          <a:stretch/>
        </p:blipFill>
        <p:spPr/>
      </p:pic>
    </p:spTree>
    <p:extLst>
      <p:ext uri="{BB962C8B-B14F-4D97-AF65-F5344CB8AC3E}">
        <p14:creationId xmlns:p14="http://schemas.microsoft.com/office/powerpoint/2010/main" val="3641365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8euNCCA4IqjupmbpvbvSMfRq+8o=" pdftag="H1" isBookmarkSet="no" bookmark="yes" Order="_x0031_"/>
  <Shape xmlns="" ID="ARSfPO/U9ItJ9zIOwm93ZJ7l/j8=" pdftag="H2" isBookmarkSet="no" bookmark="yes" Order="_x0032_"/>
  <Shape xmlns="" ID="osa0KM2sbnZHHxlXUxKH3ujjHuE=" pdftag="" bookmark="no" Order="_x0031_"/>
  <Shape xmlns="" ID="4JRL6lqoOFw9RUHrP0y9U5BDzf8=" pdftag="" bookmark="no" Order="_x0032_"/>
  <Shape xmlns="" ID="sM+ghJOlUVqnHU19mdPjAdwWJuw=" pdftag="" bookmark="no" Order="_x0031_"/>
  <Shape xmlns="" ID="GTGIHFiwAYvgHLb8IUSCQ2X6w4g=" pdftag="" bookmark="no" Order="_x0032_"/>
  <Shape xmlns="" ID="hq9gSbGZQhpPus+SHezN5PrGc9w=" pdftag="" bookmark="no" Order="_x0031_"/>
  <Shape xmlns="" ID="FtXJgaOuZev8eFU+if2YMxbKkRI=" pdftag="" bookmark="no" Order="_x0032_"/>
  <Shape xmlns="" ID="ri+uYzSNCD67GlIZrZ8qmmNgURU=" pdftag="" bookmark="no" Order="_x0033_"/>
  <Shape xmlns="" ID="/Xe9+1NnBDFDac2uz9Mf5cnxpHw=" pdftag="" bookmark="no" Order="_x0031_"/>
  <Shape xmlns="" ID="rGgMSPfHoOmRN/+oUl7Dwo+YgYE=" pdftag="" bookmark="no" Order="_x0032_"/>
  <Shape xmlns="" ID="ZTBnAgeWTQQGZoyfyflkLJl+jcs=" pdftag="" bookmark="no" Order="_x0035_"/>
  <Shape xmlns="" ID="nSihPpWUspo+Y57wY5tF8LIQIHs=" pdftag="" bookmark="no" Order="_x0032_"/>
  <Shape xmlns="" ID="S6CVtHyytP5Rb39DTS6OkAlP7e0=" pdftag="" bookmark="no" Order="_x0034_"/>
  <Shape xmlns="" ID="USIEJhtT65UPFtGM0RUW67D4iJA=" pdftag="" bookmark="no" Order="_x0033_"/>
  <Shape xmlns="" ID="XzVFQuOWAWqK/HZDqm2LiuGBOJQ=" pdftag="" bookmark="no" Order="_x0032_"/>
  <Shape xmlns="" ID="uflvo7/4mXD7uDuM1tkLIDwRdoQ=" inline="no" formula="no" pdftag="Figure" Lang="" bookmark="no" Order="_x0031_" artifact="_x0030_" validate="no"/>
  <HyperLink xmlns="" ID="iB0l3QkZoIIwbuqLQRe5I0KEal0=1995016305290.2289_384.0426" plainAltText="shuyin.maciel_x0040_metrocsu.org" Lang=""/>
  <Shape xmlns="" ID="oUeVMHAtmcFeZuL28VldA6mxYF4=" pdftag="" bookmark="no" Order="_x0031_"/>
  <Shape xmlns="" ID="iB0l3QkZoIIwbuqLQRe5I0KEal0=" pdftag="" bookmark="no" Order="_x0032_"/>
  <SubText xmlns="" ID="uflvo7/4mXD7uDuM1tkLIDwRdoQ=" ActualText=""/>
  <Shape xmlns="" ID="dPX0ernXQqq7MaM8E4a1qptkh+k=" pdftag="" Order="_x0033_"/>
  <Shape xmlns="" ID="Ui8BRw8jp83CydpNoPhxtC90coo=" pdftag="H2" isBookmarkSet="no" bookmark="yes" Order="_x0031_"/>
  <Shape xmlns="" ID="JTHWRjgwkcs6ej6LCAgd8rt1JiA=" pdftag="P" isBookmarkSet="no" bookmark="no" Order="_x0032_"/>
  <Shape xmlns="" ID="ZUK3P0vq1kyHMBtaP+GB8/hLUTw=" pdftag="H2" isBookmarkSet="no" bookmark="yes" Order="_x0031_"/>
  <Shape xmlns="" ID="jPlzfn2cWm2MZED+irsBSVGEwWE=" pdftag="P" isBookmarkSet="no" bookmark="no" Order="_x0032_"/>
  <Shape xmlns="" ID="uy/78ijjovHCeCAAgxG0VsjG/ac=" pdftag="" Order="_x0032_"/>
  <Shape xmlns="" ID="iHgMDtLXDWT2zkYPVs2mAmQfFIg=" pdftag="" Order="_x0033_"/>
  <Shape xmlns="" ID="IRZyh47S6MWFd7oMORcxPurIMIY=" Order="_x0031_" formula="no" pdftag="Figure" inline="no" validate="no" artifact="_x0030_"/>
  <Shape xmlns="" ID="X4j4L0lB0/G/nG8o8So2UaU/Kcg=" pdftag="" Order="_x0031_"/>
  <Shape xmlns="" ID="XHX+YpuvmKP7MYZl23EDyGNK15s=" pdftag="" Order="_x0032_"/>
  <Shape xmlns="" ID="1oNuWWo05Fb9IaxtoPr7849BMRc=" pdftag="H2" isBookmarkSet="no" bookmark="yes" Order="_x0031_"/>
  <Shape xmlns="" ID="6oI3qJZdOxd1SO0fTC134sk0oK8=" pdftag="" Order="_x0033_"/>
  <Shape xmlns="" ID="kkNvTVED9PQYhg+TsO35kba0ZCk=" pdftag="" Order="_x0032_"/>
  <Shape xmlns="" ID="IFoFyA6gaJTAirK4ju6gOqF+JW8=" pdftag="" Order="_x0031_"/>
  <Shape xmlns="" ID="a5VxHDBS3Iil+7OlgHKZE9OLA9U=" pdftag="" Order="_x0032_"/>
  <Shape xmlns="" ID="sQ3fYIfewEzFUl2qI4j4eEFgsag=" pdftag="" Order="_x0033_"/>
  <Shape xmlns="" ID="FYul620mDaKtwYOrfpkHhJaMX7M=" pdftag="" Order="_x0034_"/>
  <Shape xmlns="" ID="Ue52PUEnwARe++e3zRu2VNqgWpg=" pdftag="" Order="_x0035_"/>
  <Shape xmlns="" ID="Jk8e9QXHkpH4cNI1DmdoN0Jr+tw=" pdftag="" Order="_x0031_"/>
  <Shape xmlns="" ID="/kCVetuNb3PIjgjRXF9pubcO7B8=" pdftag="" Order="_x0032_"/>
  <Shape xmlns="" ID="sMqYAFkBVB1hdc7j1U+q+VsmNW0=" Order="_x0033_" artifact="_x0030_" formula="no" pdftag="Figure" validate="no"/>
  <Shape xmlns="" ID="E9r0ZDVGAdF4Z8c4O35fSPAfhQ0=" pdftag="" Order="_x0031_"/>
  <Shape xmlns="" ID="s6mPtTdUU0wB1KhKw29GvNZru5k=" pdftag="" Order="_x0032_"/>
  <Shape xmlns="" ID="NuRjTmTyKkVsxqhyGuyHeNxjXEo=" Order="_x0033_" artifact="_x0030_" formula="no" pdftag="Figure" validate="no"/>
  <Shape xmlns="" ID="X17lnLeewQTjmIQB2fcCbRIE5qQ=" Order="_x0034_" artifact="_x0030_" formula="no" pdftag="Figure" validate="no"/>
  <Shape xmlns="" ID="pbbRwGWiDdkJnIk5D5okSsy98D4=" pdftag="" Order="_x0031_"/>
  <Shape xmlns="" ID="rsrRkYln5xXBUmazGmopUktXfqA=" Order="_x0032_" artifact="_x0030_" formula="no" pdftag="Figure" validate="no"/>
  <Shape xmlns="" ID="tvNoiXRfZOzqGCWMKbSIwzNDI9E=" pdftag="" Order="_x0031_"/>
  <Shape xmlns="" ID="LlqAjh3WKHiuCIevNVN+h45hPqs=" pdftag="" Order="_x0032_"/>
  <Shape xmlns="" ID="OB4BixS7nGZYBrxaE3YC6szcyss=" Order="_x0033_" artifact="_x0030_" formula="no" pdftag="Figure" validate="no"/>
  <Shape xmlns="" ID="sblAIztjS/U1NiXHyC5tEpnukvw=" pdftag="H2" isBookmarkSet="no" bookmark="yes" Order="_x0031_"/>
  <Shape xmlns="" ID="mYP5Xqqf8dVgb96lk1X0Rgyc3UE=" Order="_x0032_" artifact="_x0030_" formula="no" pdftag="Figure" validate="no"/>
  <Shape xmlns="" ID="JM9HJCxPCgfQ6hs3tNmS4M18/+A=" pdftag="H2" isBookmarkSet="no" bookmark="yes" Order="_x0031_"/>
  <Shape xmlns="" ID="z0Jdk/HCwtQh6YbE3A2e2FQO2kE=" pdftag="" Order="_x0032_"/>
  <Shape xmlns="" ID="DS+k62dUxHN0Fr35/JZWIrgtroc=" Order="_x0033_" artifact="_x0030_" formula="no" pdftag="Figure" validate="no"/>
  <Shape xmlns="" ID="atmq+E4mXiTG5q/nm5zQSFm4JKU=" pdftag="H2" isBookmarkSet="no" bookmark="yes" Order="_x0031_"/>
  <Shape xmlns="" ID="FIYMG4qOJ86CF5KRQGqoGdSgYvQ=" Order="_x0032_" artifact="_x0030_" formula="no" pdftag="Figure" validate="no"/>
  <Shape xmlns="" ID="A2QXNIu5pBEOUCVECoZ43VBhRek=" pdftag="" Order="_x0031_"/>
  <Shape xmlns="" ID="Ypx9x7dWmgoJorMeoVQYDe2Y3h0=" pdftag="" Order="_x0032_"/>
  <Shape xmlns="" ID="H4MhL+tO+Cc8hX3LrUoA6/lxPRg=" pdftag="" Order="_x0031_"/>
  <Shape xmlns="" ID="qByouegnTanyw/tLlr3kLZ3TflU=" pdftag="" Order="_x0032_"/>
  <SubText xmlns="" ID="IRZyh47S6MWFd7oMORcxPurIMIY=" ActualText=""/>
  <Shape xmlns="" ID="Jl7UUhjVgCI8MeVBtgRStrcZ3Pg=" pdftag="H2" isBookmarkSet="no" bookmark="yes" Order="_x0031_"/>
  <Shape xmlns="" ID="ZpUUHgrbhCn0cn/pwHjj6JimRnk=" pdftag="P" isBookmarkSet="no" bookmark="no" Order="_x0032_"/>
  <Shape xmlns="" ID="AntwAZFIVMBC2xhA+AIkBwrL7IU=" isBookmarkSet="no" bookmark="yes" pdftag="H1" artifact="_x0030_" Order="_x0032_"/>
  <Shape xmlns="" ID="v27YEysurcfiGRr6RPVRYKQSHGc=" isBookmarkSet="no" bookmark="yes" pdftag="P" artifact="_x0030_" Order="_x0033_"/>
  <Shape xmlns="" ID="TR0mMJJUCeblVTvRA2Ql+DBgjx8=" formula="no" pdftag="Figure" inline="no" artifact="_x0030_" isBookmarkSet="no" bookmark="no" Order="_x0031_" validate="no" Lang=""/>
  <Shape xmlns="" ID="5UFLIzVhFtn6JZH3o+NpXtCSyr0=" pdftag="P" isBookmarkSet="no" bookmark="no" Order="_x0032_"/>
  <Shape xmlns="" ID="8NOqEydZ0CLK2hsCCPY+L9voyAA=" pdftag="H2" isBookmarkSet="no" bookmark="yes" Order="_x0031_"/>
  <Shape xmlns="" ID="BeoXEOPuG5yAvKffd83hd9PDkWs=" pdftag="P" isBookmarkSet="no" bookmark="no" Order="_x0032_"/>
  <Shape xmlns="" ID="cDzKpDtgDpr+3thIKQMY0Ta6XMo=" pdftag="P" isBookmarkSet="no" bookmark="no" Order="_x0033_"/>
  <Shape xmlns="" ID="uGkArayZ+HmF507JeXHN7JBM2HY=" pdftag="H2" isBookmarkSet="no" bookmark="yes" Order="_x0031_"/>
  <Shape xmlns="" ID="STUaJfpKgMLHBHGkHN11FYU6ffk=" isBookmarkSet="no" bookmark="no" pdftag="H3" artifact="_x0030_" Order="_x0032_"/>
  <Shape xmlns="" ID="7I2vpVsuKK3eAPENdN50YkWWLu4=" isBookmarkSet="no" bookmark="no" pdftag="H3" artifact="_x0030_" Order="_x0034_"/>
  <Shape xmlns="" ID="OqS1bs4Ni6awjjp7bsCxgXZWU8A=" pdftag="P" isBookmarkSet="no" bookmark="no" Order="_x0033_"/>
  <Shape xmlns="" ID="25wlJ28nPXrlm2ZHmvuEFeuVDiE=" pdftag="P" isBookmarkSet="no" bookmark="no" Order="_x0035_"/>
  <Shape xmlns="" ID="fwVpKfGCn3yQbvcebEEOOgSSi4Q=" pdftag="H2" isBookmarkSet="no" bookmark="yes" Order="_x0031_"/>
  <Shape xmlns="" ID="mC6Z8DZ2eaJU9z7yHnyQkyjscNg=" pdftag="P" isBookmarkSet="no" bookmark="no" Order="_x0032_"/>
  <Shape xmlns="" ID="e9DfiT2v2BCJDDDkkM+K2YuCfO8=" Order="_x0033_" formula="no" inline="no" artifact="_x0031_" pdftag="_x005B_Artifact_x005D_" isBookmarkSet="no" bookmark="no" validate="no" Lang=""/>
  <Shape xmlns="" ID="Lyn4PkO2oLc0JsVVvTTeDNAil58=" pdftag="H2" isBookmarkSet="no" bookmark="yes" Order="_x0031_"/>
  <Shape xmlns="" ID="CnTZGVauv9iMnwO9llGNHvwfVRc=" pdftag="P" isBookmarkSet="no" bookmark="no" Order="_x0032_"/>
  <Shape xmlns="" ID="EC2fL7BcOydpczk3DINisSLMkpU=" Order="_x0033_" formula="no" inline="no" artifact="_x0031_" pdftag="_x005B_Artifact_x005D_" isBookmarkSet="no" bookmark="no" validate="no" Lang=""/>
  <Shape xmlns="" ID="NbyerPOX/qokjuTvTTNzRlWEf28=" Order="_x0034_" formula="no" inline="no" artifact="_x0031_" pdftag="_x005B_Artifact_x005D_" isBookmarkSet="no" bookmark="no" validate="no" Lang=""/>
  <Shape xmlns="" ID="Ff3EV73BbGE8gyuwUAlenRtzXvY=" pdftag="H2" isBookmarkSet="no" bookmark="yes" Order="_x0031_"/>
  <Shape xmlns="" ID="C2nyHESj7yNat/CEQYaWdozVoAo=" Order="_x0032_" formula="no" inline="no" artifact="_x0031_" pdftag="_x005B_Artifact_x005D_" isBookmarkSet="no" bookmark="no" validate="no" Lang=""/>
  <Shape xmlns="" ID="16jc2gKndrYKbCgCPwPx82l9NEk=" pdftag="P" isBookmarkSet="no" bookmark="no" Order="_x0032_"/>
  <Shape xmlns="" ID="OSQ/Kn3rWFe6qZ+AenHJJWg4h5Q=" Order="_x0033_" formula="no" inline="no" artifact="_x0031_" pdftag="_x005B_Artifact_x005D_" isBookmarkSet="no" bookmark="no" validate="no" Lang=""/>
  <Shape xmlns="" ID="mlYpkIadw9s/wxpZyKJ/Zpyl0OI=" Order="_x0032_" formula="no" inline="no" artifact="_x0031_" pdftag="_x005B_Artifact_x005D_" isBookmarkSet="no" bookmark="no" validate="no" Lang=""/>
  <Shape xmlns="" ID="4Bnn46UuQjHWtjohDUo830Cu6jo=" pdftag="P" isBookmarkSet="no" bookmark="no" Order="_x0032_"/>
  <Shape xmlns="" ID="oiewVwZbNA94UR/ZFSk+p5RlL6o=" Order="_x0033_" formula="no" inline="no" artifact="_x0031_" pdftag="_x005B_Artifact_x005D_" isBookmarkSet="no" bookmark="no" validate="no" Lang=""/>
  <Shape xmlns="" ID="G1gdx3cIO3Y9cwDtp9tm6odzqFY=" pdftag="H2" isBookmarkSet="no" bookmark="yes" Order="_x0031_"/>
  <Shape xmlns="" ID="PMjBI7r4H5sbhYhF5k0Oc+9A+Ps=" Order="_x0032_" formula="no" inline="no" artifact="_x0031_" pdftag="_x005B_Artifact_x005D_" isBookmarkSet="no" bookmark="no" validate="no" Lang=""/>
  <Shape xmlns="" ID="SNoT7cCeJ3hQ2s5Hwg/6em8W2LQ=" pdftag="H2" isBookmarkSet="no" bookmark="yes" Order="_x0032_"/>
  <Shape xmlns="" ID="U4qbbV/uXDzHqpjRln6DhfxuFhw=" pdftag="P" isBookmarkSet="no" bookmark="no" Order="_x0033_"/>
  <Shape xmlns="" ID="mn7qxt0Jj9/XvLGPTIfAidg97T8=" formula="no" artifact="_x0030_" pdftag="Figure" inline="no" isBookmarkSet="no" bookmark="no" Order="_x0031_" validate="no" Lang=""/>
  <Shape xmlns="" ID="arRrkyDe10E2+Vp6N/RvPpOh9R0=" pdftag="H2" isBookmarkSet="no" bookmark="yes" Order="_x0032_"/>
  <Shape xmlns="" ID="pzFAkeQud8edUs0jLELwpRzKtx0=" isBookmarkSet="no" bookmark="yes" pdftag="P" artifact="_x0030_" Order="_x0033_"/>
  <Shape xmlns="" ID="D3N/5hvy4n7ZWl7I+bfHh8U56v4=" formula="no" pdftag="Figure" artifact="_x0030_" inline="no" isBookmarkSet="no" bookmark="no" Order="_x0031_" validate="no" Lang=""/>
  <SubText xmlns="" ID="TR0mMJJUCeblVTvRA2Ql+DBgjx8=" ActualText=""/>
  <SubText xmlns="" ID="e9DfiT2v2BCJDDDkkM+K2YuCfO8=" ActualText=""/>
  <SubText xmlns="" ID="EC2fL7BcOydpczk3DINisSLMkpU=" ActualText=""/>
  <SubText xmlns="" ID="NbyerPOX/qokjuTvTTNzRlWEf28=" ActualText=""/>
  <SubText xmlns="" ID="C2nyHESj7yNat/CEQYaWdozVoAo=" ActualText=""/>
  <SubText xmlns="" ID="OSQ/Kn3rWFe6qZ+AenHJJWg4h5Q=" ActualText=""/>
  <SubText xmlns="" ID="mlYpkIadw9s/wxpZyKJ/Zpyl0OI=" ActualText=""/>
  <SubText xmlns="" ID="oiewVwZbNA94UR/ZFSk+p5RlL6o=" ActualText=""/>
  <SubText xmlns="" ID="PMjBI7r4H5sbhYhF5k0Oc+9A+Ps=" ActualText=""/>
  <SubText xmlns="" ID="mn7qxt0Jj9/XvLGPTIfAidg97T8=" ActualText=""/>
  <SubText xmlns="" ID="D3N/5hvy4n7ZWl7I+bfHh8U56v4=" ActualText=""/>
  <Shape xmlns="" ID="b/71gSWF0DaOgcfDCxO6gngkcwU=" isBookmarkSet="no" pdftag="H1" artifact="_x0030_" bookmark="yes" Order="_x0031_"/>
  <Shape xmlns="" ID="9AU6a/Qlm4CO+IZYS/72vXBOyHA=" pdftag="Figure" isBookmarkSet="no" formula="no" inline="no" artifact="_x0030_" bookmark="no" Order="_x0033_" validate="no" Lang=""/>
  <Shape xmlns="" ID="YMFHkH2RfjZzbY3B+fK8VcrOaOo=" pdftag="P" isBookmarkSet="no" bookmark="no" Order="_x0034_"/>
  <Shape xmlns="" ID="kZpG1ZY8FHsIeC6BIodNPqZ9GjE=" pdftag="P" isBookmarkSet="no" bookmark="no" Order="_x0032_"/>
  <Shape xmlns="" ID="M2GmeoN+QOFNZB3Hq9OeReS3sqM=" pdftag="P" isBookmarkSet="no" bookmark="no" Order="_x0032_"/>
  <Shape xmlns="" ID="mCvp6GxRwVIgc6/iWflT3xM+qrE=" artifact="_x0030_" formula="no" pdftag="Figure" isBookmarkSet="no" bookmark="no" Order="_x0033_" validate="no" Lang=""/>
  <Shape xmlns="" ID="UEciQBLN7yX3vk80ARzLaSt5PGE=" pdftag="P" isBookmarkSet="no" bookmark="no" Order="_x0032_"/>
  <Shape xmlns="" ID="+7PWCHf91fvAB0oj3GjWVTWSUsc=" artifact="_x0030_" formula="no" pdftag="Figure" isBookmarkSet="no" bookmark="no" Order="_x0033_" validate="no" Lang=""/>
  <Shape xmlns="" ID="gYdFgf60U0mFHW5Qxk/Nl/HG4eQ=" pdftag="H2" isBookmarkSet="no" bookmark="yes" Order="_x0031_"/>
  <Shape xmlns="" ID="4DreJFQwMKv/HfzGABZv5GjDpu8=" Order="_x0032_" artifact="_x0031_" pdftag="_x005B_Artifact_x005D_" isBookmarkSet="no" bookmark="no" validate="no" formula="no" Lang=""/>
  <Shape xmlns="" ID="ifm+aRHTBaYZzEpuSgaTITi/cOU=" pdftag="P" isBookmarkSet="no" bookmark="no" Order="_x0032_"/>
  <Shape xmlns="" ID="h0l0QpWy5f/2hTPxCsa4YUGx1nM=" pdftag="H2" isBookmarkSet="no" bookmark="yes" Order="_x0031_"/>
  <Shape xmlns="" ID="mQJcb95Cu0dwXq6sru7OfuZtSsI=" pdftag="P" isBookmarkSet="no" bookmark="no" Order="_x0032_"/>
  <Shape xmlns="" ID="BZ2qYMPFpJEedKKGJ4QbWlkSPDA=" artifact="_x0030_" formula="no" pdftag="Figure" isBookmarkSet="no" bookmark="no" Order="_x0033_" validate="no" Lang=""/>
  <Shape xmlns="" ID="V3+opQ3pcni+/1f7F4KIrNKrfIM=" pdftag="P" isBookmarkSet="no" bookmark="no" Order="_x0032_"/>
  <Shape xmlns="" ID="sHFwPaEagXvwUu6KnRLhjVfBejw=" artifact="_x0030_" formula="no" pdftag="Figure" isBookmarkSet="no" bookmark="no" Order="_x0033_" validate="no" Lang=""/>
  <Shape xmlns="" ID="yQuZkliL9J/TnMBvWJCCKw4oCYk=" pdftag="H2" isBookmarkSet="no" bookmark="yes" Order="_x0031_"/>
  <Shape xmlns="" ID="JF6k7twYrsriUUevsbon/5iil9M=" pdftag="P" isBookmarkSet="no" bookmark="no" Order="_x0032_"/>
  <Shape xmlns="" ID="tRg3aMPsixa2aUZ3+2IirBEHeCM=" artifact="_x0030_" formula="no" pdftag="Figure" isBookmarkSet="no" bookmark="no" Order="_x0033_" validate="no" Lang=""/>
  <Shape xmlns="" ID="EM/nWvhf/ku9hekHuKeS+7t20hI=" pdftag="H2" isBookmarkSet="no" bookmark="yes" Order="_x0031_"/>
  <Shape xmlns="" ID="DdONwM98W5ec+vfpbpyWuaa387c=" pdftag="P" isBookmarkSet="no" bookmark="no" Order="_x0032_"/>
  <Shape xmlns="" ID="FcdOHNmve1LYsDtqIqeZTCb5Meg=" artifact="_x0030_" formula="no" pdftag="Figure" isBookmarkSet="no" bookmark="no" Order="_x0033_" validate="no" Lang=""/>
  <Shape xmlns="" ID="tI9FOVD7qYutQL2cBeQR2yeAQaw=" pdftag="H2" isBookmarkSet="no" bookmark="yes" Order="_x0031_"/>
  <Shape xmlns="" ID="bigqweGLGctJDAzZsWQj9BbMVkw=" artifact="_x0030_" formula="no" pdftag="Figure" isBookmarkSet="no" bookmark="no" Order="_x0032_" validate="no" Lang=""/>
  <Shape xmlns="" ID="9NVIR6FJcwsmJ87BPwvjcASbQPE=" pdftag="H2" isBookmarkSet="no" bookmark="yes" Order="_x0031_"/>
  <Shape xmlns="" ID="jP8B1b+nOe30lhN9Z3OyJ4TFh3c=" pdftag="P" isBookmarkSet="no" bookmark="no" Order="_x0032_"/>
  <Shape xmlns="" ID="132Kkvu+pjGKpr8fvQhyPwf+qWw=" pdftag="P" isBookmarkSet="no" bookmark="no" Order="_x0033_"/>
  <Shape xmlns="" ID="Nalk4EWr+quIKkYMQY6hUiS6nWQ=" pdftag="H2" isBookmarkSet="no" bookmark="yes" Order="_x0031_"/>
  <Shape xmlns="" ID="4epPvAyytv7D8QkxT88t7tVKYFE=" pdftag="P" isBookmarkSet="no" bookmark="no" Order="_x0032_"/>
  <Shape xmlns="" ID="NkymCw1krT3NAKtboRPtLs9HNic=" Order="_x0033_" artifact="_x0031_" pdftag="_x005B_Artifact_x005D_" isBookmarkSet="no" bookmark="no" validate="no" formula="no" Lang=""/>
  <Shape xmlns="" ID="v/lFxj8GIT85Dx1Eroxe3yOmiKc=" pdftag="H2" isBookmarkSet="no" bookmark="yes" Order="_x0031_"/>
  <Shape xmlns="" ID="kbaexj+v5eOrS4OmfxCJWe+ZQ4M=" artifact="_x0030_" formula="no" pdftag="Figure" isBookmarkSet="no" bookmark="no" Order="_x0032_" validate="no" Lang=""/>
  <Shape xmlns="" ID="uah9qVg8DMK0lXvf0RDK809lJXE=" artifact="_x0030_" formula="no" pdftag="Figure" isBookmarkSet="no" bookmark="no" Order="_x0033_" validate="no" Lang=""/>
  <Shape xmlns="" ID="zWG3lmpcXuGJm8DIS5o8RDm2psU=" artifact="_x0030_" formula="no" pdftag="Figure" isBookmarkSet="no" bookmark="no" Order="_x0034_" validate="no" Lang=""/>
  <Shape xmlns="" ID="aWq6Kh5dhqEZ25SPs3y8blXn+NY=" artifact="_x0030_" formula="no" pdftag="Figure" isBookmarkSet="no" bookmark="no" Order="_x0035_" validate="no" Lang=""/>
  <Shape xmlns="" ID="uCW4GzZ1DP84ZB8Z/twBagGdgOw=" artifact="_x0030_" formula="no" pdftag="Figure" isBookmarkSet="no" bookmark="no" Order="_x0036_" validate="no" Lang=""/>
  <Shape xmlns="" ID="07CHeDknZwQYyTKgnpq9hxSSZNk=" artifact="_x0030_" formula="no" pdftag="Figure" isBookmarkSet="no" bookmark="no" Order="_x0037_" validate="no" Lang=""/>
  <Shape xmlns="" ID="ThuhCHBqNqF5bjXGxcoykSq5XV4=" artifact="_x0030_" formula="no" pdftag="Figure" isBookmarkSet="no" bookmark="no" Order="_x0038_" validate="no" Lang=""/>
  <Shape xmlns="" ID="KiJ3GQJy+QPdW3zJ0cdTcZ/b8xA=" artifact="_x0030_" formula="no" pdftag="Figure" isBookmarkSet="no" bookmark="no" Order="_x0039_" validate="no" Lang=""/>
  <Shape xmlns="" ID="2qjfPmPj9Wm0gxTOT++7VhW2B7E=" pdftag="H2" isBookmarkSet="no" bookmark="yes" Order="_x0031_"/>
  <Shape xmlns="" ID="bWhwbO6/8RUIyBj3ZEKF0Q+WCao=" pdftag="P" isBookmarkSet="no" bookmark="no" Order="_x0032_"/>
  <Shape xmlns="" ID="zoHeTm/omz0EhWmglYCJlOZcbtM=" artifact="_x0030_" formula="no" pdftag="Figure" isBookmarkSet="no" bookmark="no" Order="_x0033_" validate="no" Lang=""/>
  <Shape xmlns="" ID="euWOGFxZWEzHOG8f/cmPN+DinIM=" pdftag="H2" isBookmarkSet="no" bookmark="yes" Order="_x0032_"/>
  <Shape xmlns="" ID="z+/3S3IampbF/KyYgmdddN1584g=" pdftag="P" isBookmarkSet="no" bookmark="no" Order="_x0033_"/>
  <Shape xmlns="" ID="fCuxR1Y++XuCFf4BB877XcLjwko=" artifact="_x0030_" formula="no" pdftag="Figure" isBookmarkSet="no" bookmark="no" Order="_x0031_" validate="no" Lang=""/>
  <Shape xmlns="" ID="L4gGdNurAW/VGkCEhAhUxtHXT8s=" pdftag="H2" isBookmarkSet="no" bookmark="yes" Order="_x0032_"/>
  <Shape xmlns="" ID="XbjoFarTXy7DuDsSp+KiBTWAcRI=" pdftag="P" isBookmarkSet="no" bookmark="no" Order="_x0033_"/>
  <Shape xmlns="" ID="NCBIKYZ8acC0VIOWgG3qiNKF6gI=" formula="no" pdftag="Figure" artifact="_x0030_" inline="no" isBookmarkSet="no" bookmark="no" Order="_x0031_" validate="no"/>
  <HyperLink xmlns="" ID="ifm+aRHTBaYZzEpuSgaTITi/cOU=-1343420469739.4507_420.2018" plainAltText="Assistive_x0020_Tech:_x0020_Live_x0020_" language="" Lang=""/>
  <HyperLink xmlns="" ID="ifm+aRHTBaYZzEpuSgaTITi/cOU=-478272048739.4507_449.0018" plainAltText="Life_x0020_Your_x0020_Way" language=""/>
  <HyperLink xmlns="" ID="bWhwbO6/8RUIyBj3ZEKF0Q+WCao=170127380797.18063_194.3419" plainAltText="MN_x0020_STAR_x0020_Program_x0020_Main_x0020_Website" language="" Lang=""/>
  <HyperLink xmlns="" ID="bWhwbO6/8RUIyBj3ZEKF0Q+WCao=-22328279597.18063_257.9419" plainAltText="MN_x0020_STAR_x0020_Program_x0020_Device_x0020_Library-_x0020_" language="" Lang=""/>
  <HyperLink xmlns="" ID="bWhwbO6/8RUIyBj3ZEKF0Q+WCao=95699113297.18063_321.5419" plainAltText="MN_x0020_Guide_x0020_to_x0020_Assistive_x0020_Technology-_x0020_" language="" Lang=""/>
  <HyperLink xmlns="" ID="bWhwbO6/8RUIyBj3ZEKF0Q+WCao=-969793908137.8057_419.9419" plainAltText="star.program_x0040_state.mn.us" language="" Lang=""/>
  <SubText xmlns="" ID="9AU6a/Qlm4CO+IZYS/72vXBOyHA=" ActualText=""/>
  <SubText xmlns="" ID="NCBIKYZ8acC0VIOWgG3qiNKF6gI=" ActualText=""/>
  <SubText xmlns="" ID="mCvp6GxRwVIgc6/iWflT3xM+qrE=" ActualText=""/>
  <SubText xmlns="" ID="+7PWCHf91fvAB0oj3GjWVTWSUsc=" ActualText=""/>
  <SubText xmlns="" ID="BZ2qYMPFpJEedKKGJ4QbWlkSPDA=" ActualText=""/>
  <SubText xmlns="" ID="sHFwPaEagXvwUu6KnRLhjVfBejw=" ActualText=""/>
  <SubText xmlns="" ID="tRg3aMPsixa2aUZ3+2IirBEHeCM=" ActualText=""/>
  <SubText xmlns="" ID="FcdOHNmve1LYsDtqIqeZTCb5Meg=" ActualText=""/>
  <SubText xmlns="" ID="bigqweGLGctJDAzZsWQj9BbMVkw=" ActualText=""/>
  <SubText xmlns="" ID="kbaexj+v5eOrS4OmfxCJWe+ZQ4M=" ActualText=""/>
  <SubText xmlns="" ID="uah9qVg8DMK0lXvf0RDK809lJXE=" ActualText=""/>
  <SubText xmlns="" ID="zWG3lmpcXuGJm8DIS5o8RDm2psU=" ActualText=""/>
  <SubText xmlns="" ID="aWq6Kh5dhqEZ25SPs3y8blXn+NY=" ActualText=""/>
  <SubText xmlns="" ID="uCW4GzZ1DP84ZB8Z/twBagGdgOw=" ActualText=""/>
  <SubText xmlns="" ID="07CHeDknZwQYyTKgnpq9hxSSZNk=" ActualText=""/>
  <SubText xmlns="" ID="ThuhCHBqNqF5bjXGxcoykSq5XV4=" ActualText=""/>
  <SubText xmlns="" ID="KiJ3GQJy+QPdW3zJ0cdTcZ/b8xA=" ActualText=""/>
  <SubText xmlns="" ID="zoHeTm/omz0EhWmglYCJlOZcbtM=" ActualText=""/>
  <SubText xmlns="" ID="fCuxR1Y++XuCFf4BB877XcLjwko=" ActualText=""/>
</PAW>
</file>

<file path=customXml/itemProps1.xml><?xml version="1.0" encoding="utf-8"?>
<ds:datastoreItem xmlns:ds="http://schemas.openxmlformats.org/officeDocument/2006/customXml" ds:itemID="{BDDA8F98-CF0A-47A4-BB33-D89B60E5DAF1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33962</TotalTime>
  <Words>490</Words>
  <Application>Microsoft Office PowerPoint</Application>
  <PresentationFormat>Widescreen</PresentationFormat>
  <Paragraphs>90</Paragraphs>
  <Slides>15</Slides>
  <Notes>15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Wingdings 3</vt:lpstr>
      <vt:lpstr>Integral</vt:lpstr>
      <vt:lpstr>STAR Program – Assistive Technology Resource for Minnesotans</vt:lpstr>
      <vt:lpstr>Minnesota STAR Program Overview</vt:lpstr>
      <vt:lpstr>What is Assistive Technology</vt:lpstr>
      <vt:lpstr>Assistive Technology: Live Life Your Way </vt:lpstr>
      <vt:lpstr>Minnesota STAR Program Services</vt:lpstr>
      <vt:lpstr>STAR Program Device Demonstrations</vt:lpstr>
      <vt:lpstr>STAR Program Device Loans</vt:lpstr>
      <vt:lpstr>Loan Process</vt:lpstr>
      <vt:lpstr>MN.AT4All.com – Online Lending Library</vt:lpstr>
      <vt:lpstr>Categories of Equipment</vt:lpstr>
      <vt:lpstr>Considerations</vt:lpstr>
      <vt:lpstr>STAR Contracted Partners</vt:lpstr>
      <vt:lpstr>Contact us</vt:lpstr>
      <vt:lpstr>Thank you!</vt:lpstr>
      <vt:lpstr>Charting the Cs Conference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Program –Assistive Technology Resource for Minnesotans. Charting the Cs Conference 2025</dc:title>
  <dc:creator>Statewide Professional Development to Support the Workforce and Low Incidence Disability Areas in the State of Minnesota</dc:creator>
  <cp:lastModifiedBy>Shuyin Maciel</cp:lastModifiedBy>
  <cp:revision>1610</cp:revision>
  <dcterms:created xsi:type="dcterms:W3CDTF">2020-04-18T15:28:58Z</dcterms:created>
  <dcterms:modified xsi:type="dcterms:W3CDTF">2025-04-23T14:03:10Z</dcterms:modified>
</cp:coreProperties>
</file>