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2"/>
  </p:sldMasterIdLst>
  <p:notesMasterIdLst>
    <p:notesMasterId r:id="rId21"/>
  </p:notesMasterIdLst>
  <p:handoutMasterIdLst>
    <p:handoutMasterId r:id="rId22"/>
  </p:handoutMasterIdLst>
  <p:sldIdLst>
    <p:sldId id="256" r:id="rId3"/>
    <p:sldId id="257" r:id="rId4"/>
    <p:sldId id="332" r:id="rId5"/>
    <p:sldId id="319" r:id="rId6"/>
    <p:sldId id="333" r:id="rId7"/>
    <p:sldId id="322" r:id="rId8"/>
    <p:sldId id="340" r:id="rId9"/>
    <p:sldId id="341" r:id="rId10"/>
    <p:sldId id="342" r:id="rId11"/>
    <p:sldId id="343" r:id="rId12"/>
    <p:sldId id="344" r:id="rId13"/>
    <p:sldId id="345" r:id="rId14"/>
    <p:sldId id="346" r:id="rId15"/>
    <p:sldId id="347" r:id="rId16"/>
    <p:sldId id="348" r:id="rId17"/>
    <p:sldId id="349" r:id="rId18"/>
    <p:sldId id="350" r:id="rId19"/>
    <p:sldId id="33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A4A3A4"/>
          </p15:clr>
        </p15:guide>
        <p15:guide id="3" orient="horz" pos="216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9FE1FF"/>
    <a:srgbClr val="FFFFFF"/>
    <a:srgbClr val="5DCDFF"/>
    <a:srgbClr val="0055A5"/>
    <a:srgbClr val="E73E30"/>
    <a:srgbClr val="0156A6"/>
    <a:srgbClr val="000000"/>
    <a:srgbClr val="FF6666"/>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34591" autoAdjust="0"/>
    <p:restoredTop sz="86405" autoAdjust="0"/>
  </p:normalViewPr>
  <p:slideViewPr>
    <p:cSldViewPr snapToGrid="0" snapToObjects="1">
      <p:cViewPr varScale="1">
        <p:scale>
          <a:sx n="131" d="100"/>
          <a:sy n="131" d="100"/>
        </p:scale>
        <p:origin x="156" y="222"/>
      </p:cViewPr>
      <p:guideLst>
        <p:guide pos="3840"/>
        <p:guide orient="horz" pos="2160"/>
      </p:guideLst>
    </p:cSldViewPr>
  </p:slideViewPr>
  <p:outlineViewPr>
    <p:cViewPr>
      <p:scale>
        <a:sx n="33" d="100"/>
        <a:sy n="33" d="100"/>
      </p:scale>
      <p:origin x="0" y="-17208"/>
    </p:cViewPr>
  </p:outlineViewPr>
  <p:notesTextViewPr>
    <p:cViewPr>
      <p:scale>
        <a:sx n="3" d="2"/>
        <a:sy n="3" d="2"/>
      </p:scale>
      <p:origin x="0" y="0"/>
    </p:cViewPr>
  </p:notesTextViewPr>
  <p:notesViewPr>
    <p:cSldViewPr snapToGrid="0" snapToObjects="1" showGuides="1">
      <p:cViewPr varScale="1">
        <p:scale>
          <a:sx n="104" d="100"/>
          <a:sy n="104" d="100"/>
        </p:scale>
        <p:origin x="4650"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C4C17C-7E7C-4FEC-B62C-2EC79CF227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47C075B-BE3D-49D9-B36A-CFDC1E1A6A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FF0176-442A-4234-91CF-68DD85B022D0}" type="datetimeFigureOut">
              <a:rPr lang="en-US" smtClean="0"/>
              <a:t>4/23/2025</a:t>
            </a:fld>
            <a:endParaRPr lang="en-US"/>
          </a:p>
        </p:txBody>
      </p:sp>
      <p:sp>
        <p:nvSpPr>
          <p:cNvPr id="4" name="Footer Placeholder 3">
            <a:extLst>
              <a:ext uri="{FF2B5EF4-FFF2-40B4-BE49-F238E27FC236}">
                <a16:creationId xmlns:a16="http://schemas.microsoft.com/office/drawing/2014/main" id="{41C51D5B-9ACC-4F7A-8FFF-434578E311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CB73B81-98C8-47F4-8EE3-2D536C2469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B64E2B-7E83-4383-8FC0-C0783385D97D}" type="slidenum">
              <a:rPr lang="en-US" smtClean="0"/>
              <a:t>‹#›</a:t>
            </a:fld>
            <a:endParaRPr lang="en-US"/>
          </a:p>
        </p:txBody>
      </p:sp>
    </p:spTree>
    <p:extLst>
      <p:ext uri="{BB962C8B-B14F-4D97-AF65-F5344CB8AC3E}">
        <p14:creationId xmlns:p14="http://schemas.microsoft.com/office/powerpoint/2010/main" val="146246438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7FB6F2-8A5C-9647-8FAA-4ADC82379097}" type="datetimeFigureOut">
              <a:rPr lang="en-US" smtClean="0"/>
              <a:t>4/23/2025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46E53C-B540-F24C-A49E-7383CF25FB5C}" type="slidenum">
              <a:rPr lang="en-US" smtClean="0"/>
              <a:t>‹#›</a:t>
            </a:fld>
            <a:endParaRPr lang="en-US"/>
          </a:p>
        </p:txBody>
      </p:sp>
    </p:spTree>
    <p:extLst>
      <p:ext uri="{BB962C8B-B14F-4D97-AF65-F5344CB8AC3E}">
        <p14:creationId xmlns:p14="http://schemas.microsoft.com/office/powerpoint/2010/main" val="1631609054"/>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a:t>
            </a:fld>
            <a:endParaRPr lang="en-US"/>
          </a:p>
        </p:txBody>
      </p:sp>
    </p:spTree>
    <p:extLst>
      <p:ext uri="{BB962C8B-B14F-4D97-AF65-F5344CB8AC3E}">
        <p14:creationId xmlns:p14="http://schemas.microsoft.com/office/powerpoint/2010/main" val="645402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10</a:t>
            </a:fld>
            <a:endParaRPr lang="en-US"/>
          </a:p>
        </p:txBody>
      </p:sp>
    </p:spTree>
    <p:extLst>
      <p:ext uri="{BB962C8B-B14F-4D97-AF65-F5344CB8AC3E}">
        <p14:creationId xmlns:p14="http://schemas.microsoft.com/office/powerpoint/2010/main" val="1828394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11</a:t>
            </a:fld>
            <a:endParaRPr lang="en-US"/>
          </a:p>
        </p:txBody>
      </p:sp>
    </p:spTree>
    <p:extLst>
      <p:ext uri="{BB962C8B-B14F-4D97-AF65-F5344CB8AC3E}">
        <p14:creationId xmlns:p14="http://schemas.microsoft.com/office/powerpoint/2010/main" val="387300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4B46E53C-B540-F24C-A49E-7383CF25FB5C}" type="slidenum">
              <a:rPr lang="en-US" smtClean="0"/>
              <a:t>12</a:t>
            </a:fld>
            <a:endParaRPr lang="en-US"/>
          </a:p>
        </p:txBody>
      </p:sp>
      <p:sp>
        <p:nvSpPr>
          <p:cNvPr id="6" name="Notes Placeholder 5">
            <a:extLst>
              <a:ext uri="{FF2B5EF4-FFF2-40B4-BE49-F238E27FC236}">
                <a16:creationId xmlns:a16="http://schemas.microsoft.com/office/drawing/2014/main" id="{8C87E883-C4D6-B06F-33D2-04E6C5F1BAE9}"/>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084763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1E275-F50D-C461-E702-D706FCD470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84B355-6269-36EC-5DC0-3E7E806CEB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BCC907-4055-54C2-5FF2-0DE5A0916C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FFDDA4-78D9-3EBE-B221-E50E1D8166E3}"/>
              </a:ext>
            </a:extLst>
          </p:cNvPr>
          <p:cNvSpPr>
            <a:spLocks noGrp="1"/>
          </p:cNvSpPr>
          <p:nvPr>
            <p:ph type="sldNum" sz="quarter" idx="5"/>
          </p:nvPr>
        </p:nvSpPr>
        <p:spPr/>
        <p:txBody>
          <a:bodyPr/>
          <a:lstStyle/>
          <a:p>
            <a:fld id="{4B46E53C-B540-F24C-A49E-7383CF25FB5C}" type="slidenum">
              <a:rPr lang="en-US" smtClean="0"/>
              <a:t>13</a:t>
            </a:fld>
            <a:endParaRPr lang="en-US"/>
          </a:p>
        </p:txBody>
      </p:sp>
    </p:spTree>
    <p:extLst>
      <p:ext uri="{BB962C8B-B14F-4D97-AF65-F5344CB8AC3E}">
        <p14:creationId xmlns:p14="http://schemas.microsoft.com/office/powerpoint/2010/main" val="3523000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69743-11B8-D155-C360-FE4B49E863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8E60FF-C37B-20B5-98FE-7D8AEAA7A7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18C96F-493C-4BA9-A1FA-83974A0FC6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FC2DF0-8F51-8F1F-F50C-505B5CEEA8B4}"/>
              </a:ext>
            </a:extLst>
          </p:cNvPr>
          <p:cNvSpPr>
            <a:spLocks noGrp="1"/>
          </p:cNvSpPr>
          <p:nvPr>
            <p:ph type="sldNum" sz="quarter" idx="5"/>
          </p:nvPr>
        </p:nvSpPr>
        <p:spPr/>
        <p:txBody>
          <a:bodyPr/>
          <a:lstStyle/>
          <a:p>
            <a:fld id="{4B46E53C-B540-F24C-A49E-7383CF25FB5C}" type="slidenum">
              <a:rPr lang="en-US" smtClean="0"/>
              <a:t>14</a:t>
            </a:fld>
            <a:endParaRPr lang="en-US"/>
          </a:p>
        </p:txBody>
      </p:sp>
    </p:spTree>
    <p:extLst>
      <p:ext uri="{BB962C8B-B14F-4D97-AF65-F5344CB8AC3E}">
        <p14:creationId xmlns:p14="http://schemas.microsoft.com/office/powerpoint/2010/main" val="7042120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6DF92-0506-B9C2-4464-65726C7F0B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4D1929-2D59-5CD5-C961-C910CAD09B81}"/>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4A280E5B-20B9-C4FC-733A-15E11005D7B5}"/>
              </a:ext>
            </a:extLst>
          </p:cNvPr>
          <p:cNvSpPr>
            <a:spLocks noGrp="1"/>
          </p:cNvSpPr>
          <p:nvPr>
            <p:ph type="sldNum" sz="quarter" idx="5"/>
          </p:nvPr>
        </p:nvSpPr>
        <p:spPr/>
        <p:txBody>
          <a:bodyPr/>
          <a:lstStyle/>
          <a:p>
            <a:fld id="{4B46E53C-B540-F24C-A49E-7383CF25FB5C}" type="slidenum">
              <a:rPr lang="en-US" smtClean="0"/>
              <a:t>15</a:t>
            </a:fld>
            <a:endParaRPr lang="en-US"/>
          </a:p>
        </p:txBody>
      </p:sp>
      <p:sp>
        <p:nvSpPr>
          <p:cNvPr id="6" name="Notes Placeholder 5">
            <a:extLst>
              <a:ext uri="{FF2B5EF4-FFF2-40B4-BE49-F238E27FC236}">
                <a16:creationId xmlns:a16="http://schemas.microsoft.com/office/drawing/2014/main" id="{F03C3820-7AD8-268D-C1B4-FB85989F57A2}"/>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9959095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4DE75-3F99-D9CC-C70E-419AE90422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B77835-00C7-C55B-09C9-873D8E473C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635290-93F3-EC59-F0AF-29103EFDE5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FA6155-7590-1A2C-BB30-364D1DC4B4F3}"/>
              </a:ext>
            </a:extLst>
          </p:cNvPr>
          <p:cNvSpPr>
            <a:spLocks noGrp="1"/>
          </p:cNvSpPr>
          <p:nvPr>
            <p:ph type="sldNum" sz="quarter" idx="5"/>
          </p:nvPr>
        </p:nvSpPr>
        <p:spPr/>
        <p:txBody>
          <a:bodyPr/>
          <a:lstStyle/>
          <a:p>
            <a:fld id="{4B46E53C-B540-F24C-A49E-7383CF25FB5C}" type="slidenum">
              <a:rPr lang="en-US" smtClean="0"/>
              <a:t>16</a:t>
            </a:fld>
            <a:endParaRPr lang="en-US"/>
          </a:p>
        </p:txBody>
      </p:sp>
    </p:spTree>
    <p:extLst>
      <p:ext uri="{BB962C8B-B14F-4D97-AF65-F5344CB8AC3E}">
        <p14:creationId xmlns:p14="http://schemas.microsoft.com/office/powerpoint/2010/main" val="41319366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E9B4B-E4B8-9256-1819-2FFDB29F4C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FEF676-E7D0-D8E6-D1EF-3643C66A48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C58458-825E-C56D-7FB6-6D9BD628AD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94B190-3F66-9E13-0028-A052666A8109}"/>
              </a:ext>
            </a:extLst>
          </p:cNvPr>
          <p:cNvSpPr>
            <a:spLocks noGrp="1"/>
          </p:cNvSpPr>
          <p:nvPr>
            <p:ph type="sldNum" sz="quarter" idx="5"/>
          </p:nvPr>
        </p:nvSpPr>
        <p:spPr/>
        <p:txBody>
          <a:bodyPr/>
          <a:lstStyle/>
          <a:p>
            <a:fld id="{4B46E53C-B540-F24C-A49E-7383CF25FB5C}" type="slidenum">
              <a:rPr lang="en-US" smtClean="0"/>
              <a:t>17</a:t>
            </a:fld>
            <a:endParaRPr lang="en-US"/>
          </a:p>
        </p:txBody>
      </p:sp>
    </p:spTree>
    <p:extLst>
      <p:ext uri="{BB962C8B-B14F-4D97-AF65-F5344CB8AC3E}">
        <p14:creationId xmlns:p14="http://schemas.microsoft.com/office/powerpoint/2010/main" val="21816420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18</a:t>
            </a:fld>
            <a:endParaRPr lang="en-US"/>
          </a:p>
        </p:txBody>
      </p:sp>
    </p:spTree>
    <p:extLst>
      <p:ext uri="{BB962C8B-B14F-4D97-AF65-F5344CB8AC3E}">
        <p14:creationId xmlns:p14="http://schemas.microsoft.com/office/powerpoint/2010/main" val="4002005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2</a:t>
            </a:fld>
            <a:endParaRPr lang="en-US"/>
          </a:p>
        </p:txBody>
      </p:sp>
    </p:spTree>
    <p:extLst>
      <p:ext uri="{BB962C8B-B14F-4D97-AF65-F5344CB8AC3E}">
        <p14:creationId xmlns:p14="http://schemas.microsoft.com/office/powerpoint/2010/main" val="2870773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4B46E53C-B540-F24C-A49E-7383CF25FB5C}" type="slidenum">
              <a:rPr lang="en-US" smtClean="0"/>
              <a:t>3</a:t>
            </a:fld>
            <a:endParaRPr lang="en-US"/>
          </a:p>
        </p:txBody>
      </p:sp>
      <p:sp>
        <p:nvSpPr>
          <p:cNvPr id="6" name="Notes Placeholder 5">
            <a:extLst>
              <a:ext uri="{FF2B5EF4-FFF2-40B4-BE49-F238E27FC236}">
                <a16:creationId xmlns:a16="http://schemas.microsoft.com/office/drawing/2014/main" id="{90CED190-E7A8-86E5-3998-8E2ECC3A5FDE}"/>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0136277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4B46E53C-B540-F24C-A49E-7383CF25FB5C}" type="slidenum">
              <a:rPr lang="en-US" smtClean="0"/>
              <a:t>4</a:t>
            </a:fld>
            <a:endParaRPr lang="en-US"/>
          </a:p>
        </p:txBody>
      </p:sp>
      <p:sp>
        <p:nvSpPr>
          <p:cNvPr id="6" name="Notes Placeholder 5">
            <a:extLst>
              <a:ext uri="{FF2B5EF4-FFF2-40B4-BE49-F238E27FC236}">
                <a16:creationId xmlns:a16="http://schemas.microsoft.com/office/drawing/2014/main" id="{661B3259-01DC-7CFC-5F55-108911AFD990}"/>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117737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5</a:t>
            </a:fld>
            <a:endParaRPr lang="en-US"/>
          </a:p>
        </p:txBody>
      </p:sp>
    </p:spTree>
    <p:extLst>
      <p:ext uri="{BB962C8B-B14F-4D97-AF65-F5344CB8AC3E}">
        <p14:creationId xmlns:p14="http://schemas.microsoft.com/office/powerpoint/2010/main" val="1112461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6</a:t>
            </a:fld>
            <a:endParaRPr lang="en-US"/>
          </a:p>
        </p:txBody>
      </p:sp>
    </p:spTree>
    <p:extLst>
      <p:ext uri="{BB962C8B-B14F-4D97-AF65-F5344CB8AC3E}">
        <p14:creationId xmlns:p14="http://schemas.microsoft.com/office/powerpoint/2010/main" val="437587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7</a:t>
            </a:fld>
            <a:endParaRPr lang="en-US"/>
          </a:p>
        </p:txBody>
      </p:sp>
    </p:spTree>
    <p:extLst>
      <p:ext uri="{BB962C8B-B14F-4D97-AF65-F5344CB8AC3E}">
        <p14:creationId xmlns:p14="http://schemas.microsoft.com/office/powerpoint/2010/main" val="1097526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8</a:t>
            </a:fld>
            <a:endParaRPr lang="en-US"/>
          </a:p>
        </p:txBody>
      </p:sp>
    </p:spTree>
    <p:extLst>
      <p:ext uri="{BB962C8B-B14F-4D97-AF65-F5344CB8AC3E}">
        <p14:creationId xmlns:p14="http://schemas.microsoft.com/office/powerpoint/2010/main" val="27339214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9</a:t>
            </a:fld>
            <a:endParaRPr lang="en-US"/>
          </a:p>
        </p:txBody>
      </p:sp>
    </p:spTree>
    <p:extLst>
      <p:ext uri="{BB962C8B-B14F-4D97-AF65-F5344CB8AC3E}">
        <p14:creationId xmlns:p14="http://schemas.microsoft.com/office/powerpoint/2010/main" val="3632777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1 - Opening slide: Space for logo, title and body text">
    <p:spTree>
      <p:nvGrpSpPr>
        <p:cNvPr id="1" name=""/>
        <p:cNvGrpSpPr/>
        <p:nvPr/>
      </p:nvGrpSpPr>
      <p:grpSpPr>
        <a:xfrm>
          <a:off x="0" y="0"/>
          <a:ext cx="0" cy="0"/>
          <a:chOff x="0" y="0"/>
          <a:chExt cx="0" cy="0"/>
        </a:xfrm>
      </p:grpSpPr>
      <p:sp>
        <p:nvSpPr>
          <p:cNvPr id="9" name="shape 1">
            <a:extLst>
              <a:ext uri="{FF2B5EF4-FFF2-40B4-BE49-F238E27FC236}">
                <a16:creationId xmlns:a16="http://schemas.microsoft.com/office/drawing/2014/main" id="{268ABC62-F64E-D086-ED93-155009BB100F}"/>
              </a:ext>
              <a:ext uri="{C183D7F6-B498-43B3-948B-1728B52AA6E4}">
                <adec:decorative xmlns:adec="http://schemas.microsoft.com/office/drawing/2017/decorative" val="1"/>
              </a:ext>
            </a:extLst>
          </p:cNvPr>
          <p:cNvSpPr>
            <a:spLocks/>
          </p:cNvSpPr>
          <p:nvPr userDrawn="1"/>
        </p:nvSpPr>
        <p:spPr>
          <a:xfrm>
            <a:off x="92161" y="1676418"/>
            <a:ext cx="2938120" cy="4571982"/>
          </a:xfrm>
          <a:prstGeom prst="rect">
            <a:avLst/>
          </a:prstGeom>
          <a:gradFill flip="none" rotWithShape="1">
            <a:gsLst>
              <a:gs pos="0">
                <a:srgbClr val="9FE1FF"/>
              </a:gs>
              <a:gs pos="10000">
                <a:srgbClr val="FFFFFF"/>
              </a:gs>
              <a:gs pos="71000">
                <a:srgbClr val="FFFFFF"/>
              </a:gs>
              <a:gs pos="83000">
                <a:srgbClr val="93DEFF"/>
              </a:gs>
              <a:gs pos="100000">
                <a:srgbClr val="FFFFFF"/>
              </a:gs>
            </a:gsLst>
            <a:lin ang="162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3414157" y="1156648"/>
            <a:ext cx="8192942" cy="1907022"/>
          </a:xfrm>
        </p:spPr>
        <p:txBody>
          <a:bodyPr lIns="0" tIns="457200" anchor="ctr">
            <a:noAutofit/>
          </a:bodyPr>
          <a:lstStyle>
            <a:lvl1pPr algn="l">
              <a:defRPr sz="3600" spc="200" baseline="0">
                <a:solidFill>
                  <a:srgbClr val="101820"/>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54090423-9E1A-DCF3-4D90-27023E53B38D}"/>
              </a:ext>
            </a:extLst>
          </p:cNvPr>
          <p:cNvSpPr>
            <a:spLocks noGrp="1"/>
          </p:cNvSpPr>
          <p:nvPr>
            <p:ph type="body" sz="quarter" idx="10"/>
          </p:nvPr>
        </p:nvSpPr>
        <p:spPr>
          <a:xfrm>
            <a:off x="3414156" y="3180472"/>
            <a:ext cx="8193643" cy="2534528"/>
          </a:xfrm>
          <a:prstGeom prst="rect">
            <a:avLst/>
          </a:prstGeom>
        </p:spPr>
        <p:txBody>
          <a:bodyPr/>
          <a:lstStyle>
            <a:lvl1pPr marL="0" indent="0" algn="l">
              <a:buFont typeface="Arial" panose="020B0604020202020204" pitchFamily="34" charse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dirty="0"/>
              <a:t>Click to edit Master text styles</a:t>
            </a:r>
          </a:p>
        </p:txBody>
      </p:sp>
      <p:sp>
        <p:nvSpPr>
          <p:cNvPr id="7" name="Text Placeholder 3">
            <a:extLst>
              <a:ext uri="{FF2B5EF4-FFF2-40B4-BE49-F238E27FC236}">
                <a16:creationId xmlns:a16="http://schemas.microsoft.com/office/drawing/2014/main" id="{BD0D09D0-A39B-4E1A-D5AF-76A6E2568209}"/>
              </a:ext>
            </a:extLst>
          </p:cNvPr>
          <p:cNvSpPr>
            <a:spLocks noGrp="1"/>
          </p:cNvSpPr>
          <p:nvPr>
            <p:ph type="body" sz="quarter" idx="11"/>
          </p:nvPr>
        </p:nvSpPr>
        <p:spPr>
          <a:xfrm>
            <a:off x="92075" y="2891912"/>
            <a:ext cx="2938463" cy="2534528"/>
          </a:xfrm>
        </p:spPr>
        <p:txBody>
          <a:bodyPr/>
          <a:lstStyle>
            <a:lvl1pPr marL="0" inden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dirty="0"/>
              <a:t>Click to edit Master text styles</a:t>
            </a:r>
          </a:p>
        </p:txBody>
      </p:sp>
      <p:sp>
        <p:nvSpPr>
          <p:cNvPr id="5" name="Picture Placeholder 1" descr="Picture 1">
            <a:extLst>
              <a:ext uri="{FF2B5EF4-FFF2-40B4-BE49-F238E27FC236}">
                <a16:creationId xmlns:a16="http://schemas.microsoft.com/office/drawing/2014/main" id="{234AE102-9263-0CD6-27C1-191F0255C16C}"/>
              </a:ext>
            </a:extLst>
          </p:cNvPr>
          <p:cNvSpPr>
            <a:spLocks noGrp="1"/>
          </p:cNvSpPr>
          <p:nvPr>
            <p:ph type="pic" sz="quarter" idx="12"/>
          </p:nvPr>
        </p:nvSpPr>
        <p:spPr>
          <a:xfrm>
            <a:off x="177782" y="1156648"/>
            <a:ext cx="2852755" cy="1466267"/>
          </a:xfrm>
        </p:spPr>
        <p:txBody>
          <a:bodyPr/>
          <a:lstStyle>
            <a:lvl1pPr marL="0" indent="0">
              <a:buNone/>
              <a:defRPr/>
            </a:lvl1pPr>
          </a:lstStyle>
          <a:p>
            <a:endParaRPr lang="en-US" dirty="0"/>
          </a:p>
        </p:txBody>
      </p:sp>
    </p:spTree>
    <p:extLst>
      <p:ext uri="{BB962C8B-B14F-4D97-AF65-F5344CB8AC3E}">
        <p14:creationId xmlns:p14="http://schemas.microsoft.com/office/powerpoint/2010/main" val="1533841159"/>
      </p:ext>
    </p:extLst>
  </p:cSld>
  <p:clrMapOvr>
    <a:masterClrMapping/>
  </p:clrMapOvr>
  <p:extLst>
    <p:ext uri="{DCECCB84-F9BA-43D5-87BE-67443E8EF086}">
      <p15:sldGuideLst xmlns:p15="http://schemas.microsoft.com/office/powerpoint/2012/main">
        <p15:guide id="1" pos="984" userDrawn="1">
          <p15:clr>
            <a:srgbClr val="FBAE40"/>
          </p15:clr>
        </p15:guide>
        <p15:guide id="2" pos="39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 Title, 2 subtitles,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5280596"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3071958"/>
            <a:ext cx="5291328"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5" name="Text Placeholder 4">
            <a:extLst>
              <a:ext uri="{FF2B5EF4-FFF2-40B4-BE49-F238E27FC236}">
                <a16:creationId xmlns:a16="http://schemas.microsoft.com/office/drawing/2014/main" id="{94A0D039-2EB3-08DF-EC1F-C26716E1E24E}"/>
              </a:ext>
            </a:extLst>
          </p:cNvPr>
          <p:cNvSpPr>
            <a:spLocks noGrp="1"/>
          </p:cNvSpPr>
          <p:nvPr>
            <p:ph type="body" sz="quarter" idx="3"/>
          </p:nvPr>
        </p:nvSpPr>
        <p:spPr>
          <a:xfrm>
            <a:off x="6291074" y="2412683"/>
            <a:ext cx="5283770"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3072592"/>
            <a:ext cx="5300662" cy="3175808"/>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27378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b - Title, sub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10968260"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599" y="3071958"/>
            <a:ext cx="10978993"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1842716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 - Title and blank spac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Picture Placeholder 3" descr="Place holder for 1 big graphic placed on the center.">
            <a:extLst>
              <a:ext uri="{FF2B5EF4-FFF2-40B4-BE49-F238E27FC236}">
                <a16:creationId xmlns:a16="http://schemas.microsoft.com/office/drawing/2014/main" id="{F1284B52-48E4-B7CE-253A-20E8A8B831D3}"/>
              </a:ext>
            </a:extLst>
          </p:cNvPr>
          <p:cNvSpPr>
            <a:spLocks noGrp="1"/>
          </p:cNvSpPr>
          <p:nvPr>
            <p:ph type="pic" sz="quarter" idx="12"/>
          </p:nvPr>
        </p:nvSpPr>
        <p:spPr>
          <a:xfrm>
            <a:off x="609601" y="2535022"/>
            <a:ext cx="10981882" cy="3713377"/>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4491315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6 - Title and blank space for a video">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Media Placeholder 3" descr="Place holder for media, video (1) placed on the center.">
            <a:extLst>
              <a:ext uri="{FF2B5EF4-FFF2-40B4-BE49-F238E27FC236}">
                <a16:creationId xmlns:a16="http://schemas.microsoft.com/office/drawing/2014/main" id="{05CBB458-4522-04DE-D2A9-BC0C25E7A78C}"/>
              </a:ext>
            </a:extLst>
          </p:cNvPr>
          <p:cNvSpPr>
            <a:spLocks noGrp="1"/>
          </p:cNvSpPr>
          <p:nvPr>
            <p:ph type="media" sz="quarter" idx="10"/>
          </p:nvPr>
        </p:nvSpPr>
        <p:spPr>
          <a:xfrm>
            <a:off x="2397209" y="2400300"/>
            <a:ext cx="7377113" cy="3848100"/>
          </a:xfrm>
          <a:ln>
            <a:solidFill>
              <a:schemeClr val="bg1">
                <a:lumMod val="50000"/>
              </a:schemeClr>
            </a:solidFill>
          </a:ln>
        </p:spPr>
        <p:txBody>
          <a:bodyPr/>
          <a:lstStyle>
            <a:lvl1pPr marL="0" indent="0">
              <a:buNone/>
              <a:defRPr/>
            </a:lvl1pPr>
          </a:lstStyle>
          <a:p>
            <a:endParaRPr lang="en-US" dirty="0"/>
          </a:p>
        </p:txBody>
      </p:sp>
    </p:spTree>
    <p:extLst>
      <p:ext uri="{BB962C8B-B14F-4D97-AF65-F5344CB8AC3E}">
        <p14:creationId xmlns:p14="http://schemas.microsoft.com/office/powerpoint/2010/main" val="13966504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6 - Title and blank space for a tabl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7" name="Table Placeholder 6" descr="Place holder for a table placed on the center.">
            <a:extLst>
              <a:ext uri="{FF2B5EF4-FFF2-40B4-BE49-F238E27FC236}">
                <a16:creationId xmlns:a16="http://schemas.microsoft.com/office/drawing/2014/main" id="{539594D5-2EA1-8308-878B-20FF6928A325}"/>
              </a:ext>
            </a:extLst>
          </p:cNvPr>
          <p:cNvSpPr>
            <a:spLocks noGrp="1"/>
          </p:cNvSpPr>
          <p:nvPr>
            <p:ph type="tbl" sz="quarter" idx="10"/>
          </p:nvPr>
        </p:nvSpPr>
        <p:spPr>
          <a:xfrm>
            <a:off x="612775" y="2400300"/>
            <a:ext cx="10979150"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246408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6 - Title and blank space for a chart">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4" name="Chart Placeholder 3" descr="Place holder for a chart placed on the center.">
            <a:extLst>
              <a:ext uri="{FF2B5EF4-FFF2-40B4-BE49-F238E27FC236}">
                <a16:creationId xmlns:a16="http://schemas.microsoft.com/office/drawing/2014/main" id="{FC5B6137-9B9E-E32D-B202-DB998E6988FE}"/>
              </a:ext>
            </a:extLst>
          </p:cNvPr>
          <p:cNvSpPr>
            <a:spLocks noGrp="1"/>
          </p:cNvSpPr>
          <p:nvPr>
            <p:ph type="chart" sz="quarter" idx="10"/>
          </p:nvPr>
        </p:nvSpPr>
        <p:spPr>
          <a:xfrm>
            <a:off x="609600" y="2400300"/>
            <a:ext cx="10982325"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3162181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 - Closing slide: space for logo at top, title and body text centere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606868" y="2895455"/>
            <a:ext cx="11000232" cy="914400"/>
          </a:xfrm>
        </p:spPr>
        <p:txBody>
          <a:bodyPr anchor="ctr">
            <a:noAutofit/>
          </a:bodyPr>
          <a:lstStyle>
            <a:lvl1pPr algn="ctr">
              <a:defRPr sz="3600" spc="200" baseline="0">
                <a:solidFill>
                  <a:srgbClr val="101820"/>
                </a:solidFill>
              </a:defRPr>
            </a:lvl1pPr>
          </a:lstStyle>
          <a:p>
            <a:r>
              <a:rPr lang="en-US" dirty="0"/>
              <a:t>Click to edit Master title style</a:t>
            </a:r>
          </a:p>
        </p:txBody>
      </p:sp>
      <p:sp>
        <p:nvSpPr>
          <p:cNvPr id="6" name="Text Placeholder 5">
            <a:extLst>
              <a:ext uri="{FF2B5EF4-FFF2-40B4-BE49-F238E27FC236}">
                <a16:creationId xmlns:a16="http://schemas.microsoft.com/office/drawing/2014/main" id="{E0EE3E1A-3892-12C4-CD2F-B776ED7BD2AA}"/>
              </a:ext>
            </a:extLst>
          </p:cNvPr>
          <p:cNvSpPr>
            <a:spLocks noGrp="1"/>
          </p:cNvSpPr>
          <p:nvPr>
            <p:ph type="body" sz="quarter" idx="10"/>
          </p:nvPr>
        </p:nvSpPr>
        <p:spPr>
          <a:xfrm>
            <a:off x="606425" y="3810000"/>
            <a:ext cx="11001375" cy="2438400"/>
          </a:xfrm>
          <a:prstGeom prst="rect">
            <a:avLst/>
          </a:prstGeom>
        </p:spPr>
        <p:txBody>
          <a:bodyPr/>
          <a:lstStyle>
            <a:lvl1pPr marL="0" indent="0" algn="ctr">
              <a:buSzPct val="108000"/>
              <a:buNone/>
              <a:defRPr/>
            </a:lvl1pPr>
          </a:lstStyle>
          <a:p>
            <a:pPr lvl="0"/>
            <a:r>
              <a:rPr lang="en-US" dirty="0"/>
              <a:t>Click to edit Master text styles</a:t>
            </a:r>
          </a:p>
        </p:txBody>
      </p:sp>
    </p:spTree>
    <p:extLst>
      <p:ext uri="{BB962C8B-B14F-4D97-AF65-F5344CB8AC3E}">
        <p14:creationId xmlns:p14="http://schemas.microsoft.com/office/powerpoint/2010/main" val="3683624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 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9030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b - Title, space for logo at the top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90" y="1170638"/>
            <a:ext cx="7889956" cy="1153461"/>
          </a:xfrm>
        </p:spPr>
        <p:txBody>
          <a:bodyPr lIns="0"/>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8268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4" name="Picture Placeholder 3" descr="Place holder for small graphic placed at the top-right of the title.">
            <a:extLst>
              <a:ext uri="{FF2B5EF4-FFF2-40B4-BE49-F238E27FC236}">
                <a16:creationId xmlns:a16="http://schemas.microsoft.com/office/drawing/2014/main" id="{66E67016-BAD6-636F-268F-C2AAE6736018}"/>
              </a:ext>
            </a:extLst>
          </p:cNvPr>
          <p:cNvSpPr>
            <a:spLocks noGrp="1"/>
          </p:cNvSpPr>
          <p:nvPr>
            <p:ph type="pic" sz="quarter" idx="11"/>
          </p:nvPr>
        </p:nvSpPr>
        <p:spPr>
          <a:xfrm>
            <a:off x="9495432" y="1168400"/>
            <a:ext cx="2095500" cy="1154113"/>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86284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for graphic placed on the right side of the content box.">
            <a:extLst>
              <a:ext uri="{FF2B5EF4-FFF2-40B4-BE49-F238E27FC236}">
                <a16:creationId xmlns:a16="http://schemas.microsoft.com/office/drawing/2014/main" id="{61709074-C458-EBDC-E8E7-ED3647E2FFAF}"/>
              </a:ext>
            </a:extLst>
          </p:cNvPr>
          <p:cNvSpPr>
            <a:spLocks noGrp="1"/>
          </p:cNvSpPr>
          <p:nvPr>
            <p:ph type="pic" sz="quarter" idx="12"/>
          </p:nvPr>
        </p:nvSpPr>
        <p:spPr>
          <a:xfrm>
            <a:off x="7235897" y="2567348"/>
            <a:ext cx="4355586" cy="2742304"/>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5391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b - Title, body text (bigger), space for 2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1640"/>
            <a:ext cx="10978994" cy="1159834"/>
          </a:xfrm>
        </p:spPr>
        <p:txBody>
          <a:bodyPr lIns="0"/>
          <a:lstStyle/>
          <a:p>
            <a:r>
              <a:rPr lang="en-US" dirty="0"/>
              <a:t>Click to edit Master title style</a:t>
            </a:r>
          </a:p>
        </p:txBody>
      </p:sp>
      <p:sp>
        <p:nvSpPr>
          <p:cNvPr id="4" name="Text Placeholder 3">
            <a:extLst>
              <a:ext uri="{FF2B5EF4-FFF2-40B4-BE49-F238E27FC236}">
                <a16:creationId xmlns:a16="http://schemas.microsoft.com/office/drawing/2014/main" id="{92732466-BF6C-643A-FCF7-1F74CBFDF87D}"/>
              </a:ext>
            </a:extLst>
          </p:cNvPr>
          <p:cNvSpPr>
            <a:spLocks noGrp="1"/>
          </p:cNvSpPr>
          <p:nvPr>
            <p:ph type="body" sz="quarter" idx="10"/>
          </p:nvPr>
        </p:nvSpPr>
        <p:spPr>
          <a:xfrm>
            <a:off x="616974" y="2422422"/>
            <a:ext cx="856186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3" name="Picture Placeholder 3" descr="Place holder 1 for 1 small graphic placed on the right side of the content box, Place holder for graphic placed on the right side of the content box, column 1, row 1.">
            <a:extLst>
              <a:ext uri="{FF2B5EF4-FFF2-40B4-BE49-F238E27FC236}">
                <a16:creationId xmlns:a16="http://schemas.microsoft.com/office/drawing/2014/main" id="{7B3BAD8A-461A-92C5-A48B-030E89E94FCC}"/>
              </a:ext>
            </a:extLst>
          </p:cNvPr>
          <p:cNvSpPr>
            <a:spLocks noGrp="1"/>
          </p:cNvSpPr>
          <p:nvPr>
            <p:ph type="pic" sz="quarter" idx="12"/>
          </p:nvPr>
        </p:nvSpPr>
        <p:spPr>
          <a:xfrm>
            <a:off x="9832678" y="2535023"/>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row 2.">
            <a:extLst>
              <a:ext uri="{FF2B5EF4-FFF2-40B4-BE49-F238E27FC236}">
                <a16:creationId xmlns:a16="http://schemas.microsoft.com/office/drawing/2014/main" id="{4ADD3FB1-531D-992B-BB31-9A4D677D5E12}"/>
              </a:ext>
            </a:extLst>
          </p:cNvPr>
          <p:cNvSpPr>
            <a:spLocks noGrp="1"/>
          </p:cNvSpPr>
          <p:nvPr>
            <p:ph type="pic" sz="quarter" idx="14"/>
          </p:nvPr>
        </p:nvSpPr>
        <p:spPr>
          <a:xfrm>
            <a:off x="9850874" y="3877976"/>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316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1 for 1 small graphic placed on the right side of the content box, column 1.">
            <a:extLst>
              <a:ext uri="{FF2B5EF4-FFF2-40B4-BE49-F238E27FC236}">
                <a16:creationId xmlns:a16="http://schemas.microsoft.com/office/drawing/2014/main" id="{61709074-C458-EBDC-E8E7-ED3647E2FFAF}"/>
              </a:ext>
            </a:extLst>
          </p:cNvPr>
          <p:cNvSpPr>
            <a:spLocks noGrp="1"/>
          </p:cNvSpPr>
          <p:nvPr>
            <p:ph type="pic" sz="quarter" idx="12"/>
          </p:nvPr>
        </p:nvSpPr>
        <p:spPr>
          <a:xfrm>
            <a:off x="7028596" y="2535023"/>
            <a:ext cx="1724152" cy="1153461"/>
          </a:xfrm>
          <a:ln w="12700">
            <a:solidFill>
              <a:schemeClr val="tx1"/>
            </a:solidFill>
          </a:ln>
        </p:spPr>
        <p:txBody>
          <a:bodyPr/>
          <a:lstStyle>
            <a:lvl1pPr marL="0" indent="0">
              <a:buNone/>
              <a:defRPr/>
            </a:lvl1pPr>
          </a:lstStyle>
          <a:p>
            <a:endParaRPr lang="en-US"/>
          </a:p>
        </p:txBody>
      </p:sp>
      <p:sp>
        <p:nvSpPr>
          <p:cNvPr id="4" name="Picture Placeholder 3" descr="Place holder for graphic placed on the right side of the content box, column 2">
            <a:extLst>
              <a:ext uri="{FF2B5EF4-FFF2-40B4-BE49-F238E27FC236}">
                <a16:creationId xmlns:a16="http://schemas.microsoft.com/office/drawing/2014/main" id="{F3511A5F-68FD-FF76-C581-E992D19DFA8D}"/>
              </a:ext>
            </a:extLst>
          </p:cNvPr>
          <p:cNvSpPr>
            <a:spLocks noGrp="1"/>
          </p:cNvSpPr>
          <p:nvPr>
            <p:ph type="pic" sz="quarter" idx="13"/>
          </p:nvPr>
        </p:nvSpPr>
        <p:spPr>
          <a:xfrm>
            <a:off x="9405581" y="2548671"/>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a:extLst>
              <a:ext uri="{FF2B5EF4-FFF2-40B4-BE49-F238E27FC236}">
                <a16:creationId xmlns:a16="http://schemas.microsoft.com/office/drawing/2014/main" id="{ACDA6B86-7D4E-9235-738A-1D7C3F89F063}"/>
              </a:ext>
            </a:extLst>
          </p:cNvPr>
          <p:cNvSpPr>
            <a:spLocks noGrp="1"/>
          </p:cNvSpPr>
          <p:nvPr>
            <p:ph type="pic" sz="quarter" idx="14"/>
          </p:nvPr>
        </p:nvSpPr>
        <p:spPr>
          <a:xfrm>
            <a:off x="7046792" y="3877976"/>
            <a:ext cx="1724152" cy="1153461"/>
          </a:xfrm>
          <a:ln w="12700">
            <a:solidFill>
              <a:schemeClr val="tx1"/>
            </a:solidFill>
          </a:ln>
        </p:spPr>
        <p:txBody>
          <a:bodyPr/>
          <a:lstStyle>
            <a:lvl1pPr marL="0" indent="0">
              <a:buNone/>
              <a:defRPr/>
            </a:lvl1pPr>
          </a:lstStyle>
          <a:p>
            <a:endParaRPr lang="en-US"/>
          </a:p>
        </p:txBody>
      </p:sp>
      <p:sp>
        <p:nvSpPr>
          <p:cNvPr id="6" name="Picture Placeholder 3" descr="Place holder 4 for 1 small graphic placed on the right side of the content box, Place holder for graphic placed on the right side of the content box, column 2.">
            <a:extLst>
              <a:ext uri="{FF2B5EF4-FFF2-40B4-BE49-F238E27FC236}">
                <a16:creationId xmlns:a16="http://schemas.microsoft.com/office/drawing/2014/main" id="{6582B32A-D1EF-11E4-ED7C-62E283CCD96A}"/>
              </a:ext>
            </a:extLst>
          </p:cNvPr>
          <p:cNvSpPr>
            <a:spLocks noGrp="1"/>
          </p:cNvSpPr>
          <p:nvPr>
            <p:ph type="pic" sz="quarter" idx="15"/>
          </p:nvPr>
        </p:nvSpPr>
        <p:spPr>
          <a:xfrm>
            <a:off x="9409545" y="3873389"/>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14623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 Title and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2407674"/>
            <a:ext cx="5291328" cy="3840726"/>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2408488"/>
            <a:ext cx="5300662" cy="3839912"/>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95011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4 - Title, 2 body text and 2 spaces for graphics">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4800600"/>
            <a:ext cx="5291328" cy="1447800"/>
          </a:xfrm>
          <a:prstGeom prst="rect">
            <a:avLst/>
          </a:prstGeom>
        </p:spPr>
        <p:txBody>
          <a:bodyPr/>
          <a:lstStyle>
            <a:lvl1pPr marL="0" indent="0" algn="ctr">
              <a:buClr>
                <a:srgbClr val="003399"/>
              </a:buClr>
              <a:buSzPct val="108000"/>
              <a:buFont typeface="Arial" panose="020B0604020202020204" pitchFamily="34" charset="0"/>
              <a:buNone/>
              <a:defRPr sz="2400"/>
            </a:lvl1pPr>
            <a:lvl2pPr marL="228600" indent="0" algn="ctr">
              <a:buNone/>
              <a:defRPr sz="2400"/>
            </a:lvl2pPr>
            <a:lvl3pPr marL="457200" indent="0" algn="ctr">
              <a:buNone/>
              <a:defRPr sz="2400"/>
            </a:lvl3pPr>
            <a:lvl4pPr marL="914400" indent="-285750">
              <a:defRPr sz="2400"/>
            </a:lvl4pPr>
            <a:lvl5pPr marL="628650" indent="0" algn="ctr">
              <a:buNone/>
              <a:defRPr sz="2400"/>
            </a:lvl5pPr>
            <a:lvl6pPr marL="800100" indent="0" algn="ctr">
              <a:buNone/>
              <a:defRPr/>
            </a:lvl6pPr>
          </a:lstStyle>
          <a:p>
            <a:pPr lvl="0"/>
            <a:r>
              <a:rPr lang="en-US" dirty="0"/>
              <a:t>Click to edit Master text styles</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4800600"/>
            <a:ext cx="5300662" cy="1447800"/>
          </a:xfrm>
          <a:prstGeom prst="rect">
            <a:avLst/>
          </a:prstGeom>
        </p:spPr>
        <p:txBody>
          <a:bodyPr/>
          <a:lstStyle>
            <a:lvl1pPr marL="0" indent="0" algn="ctr">
              <a:buSzPct val="108000"/>
              <a:buNone/>
              <a:defRPr sz="2400"/>
            </a:lvl1pPr>
            <a:lvl2pPr marL="228600" indent="0" algn="ctr">
              <a:buNone/>
              <a:defRPr sz="2400"/>
            </a:lvl2pPr>
            <a:lvl3pPr marL="457200" indent="0" algn="ctr">
              <a:buNone/>
              <a:defRPr sz="2400"/>
            </a:lvl3pPr>
            <a:lvl4pPr>
              <a:defRPr sz="2400"/>
            </a:lvl4pPr>
            <a:lvl5pPr marL="628650" indent="0" algn="ctr">
              <a:buNone/>
              <a:defRPr sz="2400"/>
            </a:lvl5pPr>
            <a:lvl6pPr marL="800100" indent="0" algn="ctr">
              <a:buNone/>
              <a:defRPr/>
            </a:lvl6pPr>
          </a:lstStyle>
          <a:p>
            <a:pPr lvl="0"/>
            <a:r>
              <a:rPr lang="en-US" dirty="0"/>
              <a:t>Click to edit Master text styles</a:t>
            </a:r>
          </a:p>
          <a:p>
            <a:pPr lvl="1"/>
            <a:endParaRPr lang="en-US" dirty="0"/>
          </a:p>
        </p:txBody>
      </p:sp>
      <p:sp>
        <p:nvSpPr>
          <p:cNvPr id="3" name="Picture Placeholder 3" descr="Place holder 1 for 1 small graphic placed on the right side of the content box, column 1.">
            <a:extLst>
              <a:ext uri="{FF2B5EF4-FFF2-40B4-BE49-F238E27FC236}">
                <a16:creationId xmlns:a16="http://schemas.microsoft.com/office/drawing/2014/main" id="{2E5EC877-ADEC-1EC7-980C-67734B137051}"/>
              </a:ext>
            </a:extLst>
          </p:cNvPr>
          <p:cNvSpPr>
            <a:spLocks noGrp="1"/>
          </p:cNvSpPr>
          <p:nvPr>
            <p:ph type="pic" sz="quarter" idx="12"/>
          </p:nvPr>
        </p:nvSpPr>
        <p:spPr>
          <a:xfrm>
            <a:off x="2100996" y="2432600"/>
            <a:ext cx="2344004" cy="2259499"/>
          </a:xfrm>
          <a:ln w="12700">
            <a:solidFill>
              <a:schemeClr val="tx1"/>
            </a:solidFill>
          </a:ln>
        </p:spPr>
        <p:txBody>
          <a:bodyPr/>
          <a:lstStyle>
            <a:lvl1pPr marL="0" indent="0">
              <a:buNone/>
              <a:defRPr/>
            </a:lvl1pPr>
          </a:lstStyle>
          <a:p>
            <a:endParaRPr lang="en-US"/>
          </a:p>
        </p:txBody>
      </p:sp>
      <p:sp>
        <p:nvSpPr>
          <p:cNvPr id="6" name="Picture Placeholder 3" descr="Place holder 1 for 1 small graphic placed on the right side of the content box, column 1.">
            <a:extLst>
              <a:ext uri="{FF2B5EF4-FFF2-40B4-BE49-F238E27FC236}">
                <a16:creationId xmlns:a16="http://schemas.microsoft.com/office/drawing/2014/main" id="{5432C1AB-D078-BE55-AD47-0AA909F28895}"/>
              </a:ext>
            </a:extLst>
          </p:cNvPr>
          <p:cNvSpPr>
            <a:spLocks noGrp="1"/>
          </p:cNvSpPr>
          <p:nvPr>
            <p:ph type="pic" sz="quarter" idx="13"/>
          </p:nvPr>
        </p:nvSpPr>
        <p:spPr>
          <a:xfrm>
            <a:off x="7727096" y="2438400"/>
            <a:ext cx="2344004" cy="2259499"/>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590466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4 - Title, 2 body text and 1 space for graphics">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5334000"/>
            <a:ext cx="5291328" cy="914400"/>
          </a:xfrm>
          <a:prstGeom prst="rect">
            <a:avLst/>
          </a:prstGeom>
        </p:spPr>
        <p:txBody>
          <a:bodyPr/>
          <a:lstStyle>
            <a:lvl1pPr marL="0" indent="0" algn="ctr">
              <a:buClr>
                <a:srgbClr val="003399"/>
              </a:buClr>
              <a:buSzPct val="108000"/>
              <a:buFont typeface="Arial" panose="020B0604020202020204" pitchFamily="34" charset="0"/>
              <a:buNone/>
              <a:defRPr sz="2400"/>
            </a:lvl1pPr>
            <a:lvl2pPr marL="228600" indent="0" algn="ctr">
              <a:buNone/>
              <a:defRPr sz="2400"/>
            </a:lvl2pPr>
            <a:lvl3pPr marL="457200" indent="0" algn="ctr">
              <a:buNone/>
              <a:defRPr sz="2400"/>
            </a:lvl3pPr>
            <a:lvl4pPr marL="914400" indent="-285750">
              <a:defRPr sz="2400"/>
            </a:lvl4pPr>
            <a:lvl5pPr marL="628650" indent="0" algn="ctr">
              <a:buNone/>
              <a:defRPr sz="2400"/>
            </a:lvl5pPr>
            <a:lvl6pPr marL="800100" indent="0" algn="ctr">
              <a:buNone/>
              <a:defRPr/>
            </a:lvl6pPr>
          </a:lstStyle>
          <a:p>
            <a:pPr lvl="0"/>
            <a:r>
              <a:rPr lang="en-US" dirty="0"/>
              <a:t>Click to edit Master text styles</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5334000"/>
            <a:ext cx="5300662" cy="914400"/>
          </a:xfrm>
          <a:prstGeom prst="rect">
            <a:avLst/>
          </a:prstGeom>
        </p:spPr>
        <p:txBody>
          <a:bodyPr/>
          <a:lstStyle>
            <a:lvl1pPr marL="0" indent="0" algn="ctr">
              <a:buSzPct val="108000"/>
              <a:buNone/>
              <a:defRPr sz="2400"/>
            </a:lvl1pPr>
            <a:lvl2pPr marL="228600" indent="0" algn="ctr">
              <a:buNone/>
              <a:defRPr sz="2400"/>
            </a:lvl2pPr>
            <a:lvl3pPr marL="457200" indent="0" algn="ctr">
              <a:buNone/>
              <a:defRPr sz="2400"/>
            </a:lvl3pPr>
            <a:lvl4pPr>
              <a:defRPr sz="2400"/>
            </a:lvl4pPr>
            <a:lvl5pPr marL="628650" indent="0" algn="ctr">
              <a:buNone/>
              <a:defRPr sz="2400"/>
            </a:lvl5pPr>
            <a:lvl6pPr marL="800100" indent="0" algn="ctr">
              <a:buNone/>
              <a:defRPr/>
            </a:lvl6pPr>
          </a:lstStyle>
          <a:p>
            <a:pPr lvl="0"/>
            <a:r>
              <a:rPr lang="en-US" dirty="0"/>
              <a:t>Click to edit Master text styles</a:t>
            </a:r>
          </a:p>
          <a:p>
            <a:pPr lvl="1"/>
            <a:endParaRPr lang="en-US" dirty="0"/>
          </a:p>
        </p:txBody>
      </p:sp>
      <p:sp>
        <p:nvSpPr>
          <p:cNvPr id="3" name="Picture Placeholder 3" descr="Place holder 1 for 1 small graphic placed on the right side of the content box, column 1.">
            <a:extLst>
              <a:ext uri="{FF2B5EF4-FFF2-40B4-BE49-F238E27FC236}">
                <a16:creationId xmlns:a16="http://schemas.microsoft.com/office/drawing/2014/main" id="{2E5EC877-ADEC-1EC7-980C-67734B137051}"/>
              </a:ext>
            </a:extLst>
          </p:cNvPr>
          <p:cNvSpPr>
            <a:spLocks noGrp="1"/>
          </p:cNvSpPr>
          <p:nvPr>
            <p:ph type="pic" sz="quarter" idx="12"/>
          </p:nvPr>
        </p:nvSpPr>
        <p:spPr>
          <a:xfrm>
            <a:off x="1244600" y="2432600"/>
            <a:ext cx="9779000" cy="2736300"/>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732386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949" y="1174805"/>
            <a:ext cx="10972800" cy="1143093"/>
          </a:xfrm>
          <a:prstGeom prst="rect">
            <a:avLst/>
          </a:prstGeom>
        </p:spPr>
        <p:txBody>
          <a:bodyPr vert="horz" lIns="0" tIns="18288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612949" y="2423160"/>
            <a:ext cx="10972799" cy="3825240"/>
          </a:xfrm>
          <a:prstGeom prst="rect">
            <a:avLst/>
          </a:prstGeom>
        </p:spPr>
        <p:txBody>
          <a:bodyPr vert="horz" lIns="274320" tIns="45720" rIns="45720" bIns="45720" rtlCol="0">
            <a:noAutofit/>
          </a:body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7" name="Arrow: Right 6" hidden="1">
            <a:extLst>
              <a:ext uri="{FF2B5EF4-FFF2-40B4-BE49-F238E27FC236}">
                <a16:creationId xmlns:a16="http://schemas.microsoft.com/office/drawing/2014/main" id="{C8196219-F9FA-43AF-8C08-4862AF6214A9}"/>
              </a:ext>
              <a:ext uri="{C183D7F6-B498-43B3-948B-1728B52AA6E4}">
                <adec:decorative xmlns:adec="http://schemas.microsoft.com/office/drawing/2017/decorative" val="1"/>
              </a:ext>
            </a:extLst>
          </p:cNvPr>
          <p:cNvSpPr/>
          <p:nvPr userDrawn="1"/>
        </p:nvSpPr>
        <p:spPr>
          <a:xfrm flipH="1">
            <a:off x="12286311" y="3724"/>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4" name="Arrow: Right 3" hidden="1">
            <a:extLst>
              <a:ext uri="{FF2B5EF4-FFF2-40B4-BE49-F238E27FC236}">
                <a16:creationId xmlns:a16="http://schemas.microsoft.com/office/drawing/2014/main" id="{19C48AA6-DA71-507A-44EF-8C9EDDF86BB7}"/>
              </a:ext>
              <a:ext uri="{C183D7F6-B498-43B3-948B-1728B52AA6E4}">
                <adec:decorative xmlns:adec="http://schemas.microsoft.com/office/drawing/2017/decorative" val="1"/>
              </a:ext>
            </a:extLst>
          </p:cNvPr>
          <p:cNvSpPr/>
          <p:nvPr userDrawn="1"/>
        </p:nvSpPr>
        <p:spPr>
          <a:xfrm>
            <a:off x="-856873" y="-933"/>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8" name="TextBox 7">
            <a:extLst>
              <a:ext uri="{FF2B5EF4-FFF2-40B4-BE49-F238E27FC236}">
                <a16:creationId xmlns:a16="http://schemas.microsoft.com/office/drawing/2014/main" id="{B10461DD-C021-61DE-80E7-67AA7CE4F903}"/>
              </a:ext>
              <a:ext uri="{C183D7F6-B498-43B3-948B-1728B52AA6E4}">
                <adec:decorative xmlns:adec="http://schemas.microsoft.com/office/drawing/2017/decorative" val="1"/>
              </a:ext>
            </a:extLst>
          </p:cNvPr>
          <p:cNvSpPr txBox="1"/>
          <p:nvPr userDrawn="1"/>
        </p:nvSpPr>
        <p:spPr>
          <a:xfrm>
            <a:off x="11548677" y="6528872"/>
            <a:ext cx="606252" cy="307777"/>
          </a:xfrm>
          <a:prstGeom prst="rect">
            <a:avLst/>
          </a:prstGeom>
          <a:noFill/>
          <a:ln>
            <a:solidFill>
              <a:schemeClr val="bg1"/>
            </a:solidFill>
          </a:ln>
        </p:spPr>
        <p:txBody>
          <a:bodyPr wrap="square" rtlCol="0">
            <a:spAutoFit/>
          </a:bodyPr>
          <a:lstStyle/>
          <a:p>
            <a:pPr algn="ctr"/>
            <a:fld id="{E87E798C-1626-44D4-9BFF-3156840017C8}" type="slidenum">
              <a:rPr lang="en-US" sz="1400" b="0" smtClean="0">
                <a:latin typeface="Calibri" panose="020F0502020204030204" pitchFamily="34" charset="0"/>
                <a:cs typeface="Calibri" panose="020F0502020204030204" pitchFamily="34" charset="0"/>
              </a:rPr>
              <a:pPr algn="ctr"/>
              <a:t>‹#›</a:t>
            </a:fld>
            <a:endParaRPr lang="en-US" sz="1400" b="0" dirty="0">
              <a:latin typeface="Calibri" panose="020F0502020204030204" pitchFamily="34" charset="0"/>
              <a:cs typeface="Calibri" panose="020F0502020204030204" pitchFamily="34" charset="0"/>
            </a:endParaRPr>
          </a:p>
        </p:txBody>
      </p:sp>
      <p:sp>
        <p:nvSpPr>
          <p:cNvPr id="11" name="Arrow: Right 10" hidden="1">
            <a:extLst>
              <a:ext uri="{FF2B5EF4-FFF2-40B4-BE49-F238E27FC236}">
                <a16:creationId xmlns:a16="http://schemas.microsoft.com/office/drawing/2014/main" id="{B21C9A58-0EF2-7E6E-80E3-9AFB19B3B3DA}"/>
              </a:ext>
              <a:ext uri="{C183D7F6-B498-43B3-948B-1728B52AA6E4}">
                <adec:decorative xmlns:adec="http://schemas.microsoft.com/office/drawing/2017/decorative" val="1"/>
              </a:ext>
            </a:extLst>
          </p:cNvPr>
          <p:cNvSpPr/>
          <p:nvPr userDrawn="1"/>
        </p:nvSpPr>
        <p:spPr>
          <a:xfrm flipH="1">
            <a:off x="12278692" y="5718810"/>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12" name="Arrow: Right 11" hidden="1">
            <a:extLst>
              <a:ext uri="{FF2B5EF4-FFF2-40B4-BE49-F238E27FC236}">
                <a16:creationId xmlns:a16="http://schemas.microsoft.com/office/drawing/2014/main" id="{E47578A1-7AC3-35AD-EC72-8F7395DE48FA}"/>
              </a:ext>
              <a:ext uri="{C183D7F6-B498-43B3-948B-1728B52AA6E4}">
                <adec:decorative xmlns:adec="http://schemas.microsoft.com/office/drawing/2017/decorative" val="1"/>
              </a:ext>
            </a:extLst>
          </p:cNvPr>
          <p:cNvSpPr/>
          <p:nvPr userDrawn="1"/>
        </p:nvSpPr>
        <p:spPr>
          <a:xfrm>
            <a:off x="-864492" y="5714153"/>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6" name="shape 1">
            <a:extLst>
              <a:ext uri="{FF2B5EF4-FFF2-40B4-BE49-F238E27FC236}">
                <a16:creationId xmlns:a16="http://schemas.microsoft.com/office/drawing/2014/main" id="{9042E985-0DFD-849A-C983-CEB89457DF01}"/>
              </a:ext>
              <a:ext uri="{C183D7F6-B498-43B3-948B-1728B52AA6E4}">
                <adec:decorative xmlns:adec="http://schemas.microsoft.com/office/drawing/2017/decorative" val="1"/>
              </a:ext>
            </a:extLst>
          </p:cNvPr>
          <p:cNvSpPr>
            <a:spLocks/>
          </p:cNvSpPr>
          <p:nvPr userDrawn="1"/>
        </p:nvSpPr>
        <p:spPr>
          <a:xfrm>
            <a:off x="-30326" y="1298015"/>
            <a:ext cx="125730" cy="1102285"/>
          </a:xfrm>
          <a:prstGeom prst="rect">
            <a:avLst/>
          </a:prstGeom>
          <a:solidFill>
            <a:srgbClr val="5DCD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9" name="shape 1">
            <a:extLst>
              <a:ext uri="{FF2B5EF4-FFF2-40B4-BE49-F238E27FC236}">
                <a16:creationId xmlns:a16="http://schemas.microsoft.com/office/drawing/2014/main" id="{AB674C9E-771B-9339-B1C8-FA25D47296F9}"/>
              </a:ext>
              <a:ext uri="{C183D7F6-B498-43B3-948B-1728B52AA6E4}">
                <adec:decorative xmlns:adec="http://schemas.microsoft.com/office/drawing/2017/decorative" val="1"/>
              </a:ext>
            </a:extLst>
          </p:cNvPr>
          <p:cNvSpPr>
            <a:spLocks/>
          </p:cNvSpPr>
          <p:nvPr userDrawn="1"/>
        </p:nvSpPr>
        <p:spPr>
          <a:xfrm>
            <a:off x="-30326" y="2392906"/>
            <a:ext cx="125730" cy="3855493"/>
          </a:xfrm>
          <a:prstGeom prst="rect">
            <a:avLst/>
          </a:prstGeom>
          <a:solidFill>
            <a:srgbClr val="0083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Tree>
  </p:cSld>
  <p:clrMap bg1="lt1" tx1="dk1" bg2="lt2" tx2="dk2" accent1="accent1" accent2="accent2" accent3="accent3" accent4="accent4" accent5="accent5" accent6="accent6" hlink="hlink" folHlink="folHlink"/>
  <p:sldLayoutIdLst>
    <p:sldLayoutId id="2147483705" r:id="rId1"/>
    <p:sldLayoutId id="2147483650" r:id="rId2"/>
    <p:sldLayoutId id="2147483703" r:id="rId3"/>
    <p:sldLayoutId id="2147483699" r:id="rId4"/>
    <p:sldLayoutId id="2147483687" r:id="rId5"/>
    <p:sldLayoutId id="2147483708" r:id="rId6"/>
    <p:sldLayoutId id="2147483702" r:id="rId7"/>
    <p:sldLayoutId id="2147483711" r:id="rId8"/>
    <p:sldLayoutId id="2147483712" r:id="rId9"/>
    <p:sldLayoutId id="2147483700" r:id="rId10"/>
    <p:sldLayoutId id="2147483704" r:id="rId11"/>
    <p:sldLayoutId id="2147483686" r:id="rId12"/>
    <p:sldLayoutId id="2147483707" r:id="rId13"/>
    <p:sldLayoutId id="2147483709" r:id="rId14"/>
    <p:sldLayoutId id="2147483710" r:id="rId15"/>
    <p:sldLayoutId id="2147483697" r:id="rId16"/>
  </p:sldLayoutIdLst>
  <p:hf hdr="0" ftr="0" dt="0"/>
  <p:txStyles>
    <p:titleStyle>
      <a:lvl1pPr algn="l" defTabSz="914400" rtl="0" eaLnBrk="1" latinLnBrk="0" hangingPunct="1">
        <a:lnSpc>
          <a:spcPct val="80000"/>
        </a:lnSpc>
        <a:spcBef>
          <a:spcPct val="0"/>
        </a:spcBef>
        <a:buNone/>
        <a:defRPr sz="3600" b="1" kern="1200" cap="none" spc="100" baseline="0">
          <a:solidFill>
            <a:schemeClr val="tx1">
              <a:lumMod val="95000"/>
              <a:lumOff val="5000"/>
            </a:schemeClr>
          </a:solidFill>
          <a:latin typeface="Calibri" panose="020F0502020204030204" pitchFamily="34" charset="0"/>
          <a:ea typeface="+mj-ea"/>
          <a:cs typeface="Calibri" panose="020F0502020204030204" pitchFamily="34" charset="0"/>
        </a:defRPr>
      </a:lvl1pPr>
    </p:titleStyle>
    <p:bodyStyle>
      <a:lvl1pPr marL="342900" indent="-342900" algn="l" defTabSz="914400" rtl="0" eaLnBrk="1" latinLnBrk="0" hangingPunct="1">
        <a:lnSpc>
          <a:spcPct val="100000"/>
        </a:lnSpc>
        <a:spcBef>
          <a:spcPts val="0"/>
        </a:spcBef>
        <a:spcAft>
          <a:spcPts val="600"/>
        </a:spcAft>
        <a:buClr>
          <a:srgbClr val="003399"/>
        </a:buClr>
        <a:buSzPct val="12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71500" indent="-342900" algn="l" defTabSz="914400" rtl="0" eaLnBrk="1" latinLnBrk="0" hangingPunct="1">
        <a:lnSpc>
          <a:spcPct val="100000"/>
        </a:lnSpc>
        <a:spcBef>
          <a:spcPts val="0"/>
        </a:spcBef>
        <a:spcAft>
          <a:spcPts val="600"/>
        </a:spcAft>
        <a:buClr>
          <a:srgbClr val="003399"/>
        </a:buClr>
        <a:buSzPct val="80000"/>
        <a:buFont typeface="Courier New" panose="02070309020205020404" pitchFamily="49" charset="0"/>
        <a:buChar char="o"/>
        <a:tabLst/>
        <a:defRPr sz="2400" kern="1200">
          <a:solidFill>
            <a:schemeClr val="tx1"/>
          </a:solidFill>
          <a:latin typeface="Calibri" panose="020F0502020204030204" pitchFamily="34" charset="0"/>
          <a:ea typeface="+mn-ea"/>
          <a:cs typeface="Calibri" panose="020F0502020204030204" pitchFamily="34" charset="0"/>
        </a:defRPr>
      </a:lvl2pPr>
      <a:lvl3pPr marL="800100" indent="-342900" algn="l" defTabSz="914400" rtl="0" eaLnBrk="1" latinLnBrk="0" hangingPunct="1">
        <a:lnSpc>
          <a:spcPct val="100000"/>
        </a:lnSpc>
        <a:spcBef>
          <a:spcPts val="0"/>
        </a:spcBef>
        <a:spcAft>
          <a:spcPts val="600"/>
        </a:spcAft>
        <a:buClr>
          <a:srgbClr val="003399"/>
        </a:buClr>
        <a:buSzPct val="10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3pPr>
      <a:lvl4pPr marL="742950" indent="-285750" algn="l" defTabSz="914400" rtl="0" eaLnBrk="1" latinLnBrk="0" hangingPunct="1">
        <a:lnSpc>
          <a:spcPct val="90000"/>
        </a:lnSpc>
        <a:spcBef>
          <a:spcPts val="200"/>
        </a:spcBef>
        <a:spcAft>
          <a:spcPts val="400"/>
        </a:spcAft>
        <a:buClr>
          <a:schemeClr val="accent1"/>
        </a:buClr>
        <a:buSzPct val="70000"/>
        <a:buFont typeface="Wingdings" panose="05000000000000000000" pitchFamily="2" charset="2"/>
        <a:buChar char="§"/>
        <a:defRPr sz="2800" kern="1200">
          <a:solidFill>
            <a:schemeClr val="tx1"/>
          </a:solidFill>
          <a:latin typeface="Calibri" panose="020F0502020204030204" pitchFamily="34" charset="0"/>
          <a:ea typeface="+mn-ea"/>
          <a:cs typeface="Calibri" panose="020F0502020204030204" pitchFamily="34" charset="0"/>
        </a:defRPr>
      </a:lvl4pPr>
      <a:lvl5pPr marL="914400" indent="-285750" algn="l" defTabSz="914400" rtl="0" eaLnBrk="1" latinLnBrk="0" hangingPunct="1">
        <a:lnSpc>
          <a:spcPct val="100000"/>
        </a:lnSpc>
        <a:spcBef>
          <a:spcPts val="0"/>
        </a:spcBef>
        <a:spcAft>
          <a:spcPts val="600"/>
        </a:spcAft>
        <a:buClr>
          <a:srgbClr val="003399"/>
        </a:buClr>
        <a:buSzPct val="60000"/>
        <a:buFont typeface="Courier New" panose="02070309020205020404" pitchFamily="49" charset="0"/>
        <a:buChar char="o"/>
        <a:defRPr sz="2400" kern="1200">
          <a:solidFill>
            <a:schemeClr val="tx1"/>
          </a:solidFill>
          <a:latin typeface="Calibri" panose="020F0502020204030204" pitchFamily="34" charset="0"/>
          <a:ea typeface="+mn-ea"/>
          <a:cs typeface="Calibri" panose="020F0502020204030204" pitchFamily="34" charset="0"/>
        </a:defRPr>
      </a:lvl5pPr>
      <a:lvl6pPr marL="1147763" indent="-347663" algn="l" defTabSz="914400" rtl="0" eaLnBrk="1" latinLnBrk="0" hangingPunct="1">
        <a:lnSpc>
          <a:spcPct val="100000"/>
        </a:lnSpc>
        <a:spcBef>
          <a:spcPts val="0"/>
        </a:spcBef>
        <a:spcAft>
          <a:spcPts val="600"/>
        </a:spcAft>
        <a:buClr>
          <a:srgbClr val="003399"/>
        </a:buClr>
        <a:buSzPct val="90000"/>
        <a:buFont typeface="Arial" panose="020B0604020202020204" pitchFamily="34" charset="0"/>
        <a:buChar char="•"/>
        <a:tabLst/>
        <a:defRPr sz="2400" kern="1200">
          <a:solidFill>
            <a:schemeClr val="tx1"/>
          </a:solidFill>
          <a:latin typeface="Calibri" panose="020F0502020204030204" pitchFamily="34" charset="0"/>
          <a:ea typeface="+mn-ea"/>
          <a:cs typeface="Calibri" panose="020F0502020204030204" pitchFamily="34" charset="0"/>
        </a:defRPr>
      </a:lvl6pPr>
      <a:lvl7pPr marL="1031875" indent="-234950" algn="l" defTabSz="914400" rtl="0" eaLnBrk="1" latinLnBrk="0" hangingPunct="1">
        <a:lnSpc>
          <a:spcPct val="90000"/>
        </a:lnSpc>
        <a:spcBef>
          <a:spcPts val="200"/>
        </a:spcBef>
        <a:spcAft>
          <a:spcPts val="1200"/>
        </a:spcAft>
        <a:buClr>
          <a:srgbClr val="101820"/>
        </a:buClr>
        <a:buFont typeface="Wingdings 3" pitchFamily="18" charset="2"/>
        <a:buChar char=""/>
        <a:defRPr sz="28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20" userDrawn="1">
          <p15:clr>
            <a:srgbClr val="F26B43"/>
          </p15:clr>
        </p15:guide>
        <p15:guide id="2" pos="552" userDrawn="1">
          <p15:clr>
            <a:srgbClr val="F26B43"/>
          </p15:clr>
        </p15:guide>
        <p15:guide id="3" orient="horz" userDrawn="1">
          <p15:clr>
            <a:srgbClr val="F26B43"/>
          </p15:clr>
        </p15:guide>
        <p15:guide id="4" orient="horz" pos="4320" userDrawn="1">
          <p15:clr>
            <a:srgbClr val="F26B43"/>
          </p15:clr>
        </p15:guide>
        <p15:guide id="5" orient="horz" pos="3936" userDrawn="1">
          <p15:clr>
            <a:srgbClr val="F26B43"/>
          </p15:clr>
        </p15:guide>
        <p15:guide id="6" orient="horz" pos="1464" userDrawn="1">
          <p15:clr>
            <a:srgbClr val="F26B43"/>
          </p15:clr>
        </p15:guide>
        <p15:guide id="7" orient="horz" pos="1512" userDrawn="1">
          <p15:clr>
            <a:srgbClr val="F26B43"/>
          </p15:clr>
        </p15:guide>
        <p15:guide id="8" pos="384" userDrawn="1">
          <p15:clr>
            <a:srgbClr val="F26B43"/>
          </p15:clr>
        </p15:guide>
        <p15:guide id="9" pos="3840" userDrawn="1">
          <p15:clr>
            <a:srgbClr val="F26B43"/>
          </p15:clr>
        </p15:guide>
        <p15:guide id="10" pos="729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n.gov/admin/star/"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disabilityhubmn.org/" TargetMode="External"/><Relationship Id="rId5" Type="http://schemas.openxmlformats.org/officeDocument/2006/relationships/hyperlink" Target="https://technologyforhome.org/" TargetMode="External"/><Relationship Id="rId4" Type="http://schemas.openxmlformats.org/officeDocument/2006/relationships/hyperlink" Target="https://mn-neat.org/about-us"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edocs.mn.gov/forms/DHS-8168-ENG" TargetMode="External"/><Relationship Id="rId2" Type="http://schemas.openxmlformats.org/officeDocument/2006/relationships/notesSlide" Target="../notesSlides/notesSlide17.xml"/><Relationship Id="rId1" Type="http://schemas.openxmlformats.org/officeDocument/2006/relationships/slideLayout" Target="../slideLayouts/slideLayout16.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D90F6270-88F6-AA12-22F1-857B250B2A4C}"/>
              </a:ext>
            </a:extLst>
          </p:cNvPr>
          <p:cNvSpPr>
            <a:spLocks noGrp="1"/>
          </p:cNvSpPr>
          <p:nvPr>
            <p:ph type="ctrTitle"/>
          </p:nvPr>
        </p:nvSpPr>
        <p:spPr>
          <a:xfrm>
            <a:off x="3414157" y="1309048"/>
            <a:ext cx="8192942" cy="1055372"/>
          </a:xfrm>
        </p:spPr>
        <p:txBody>
          <a:bodyPr/>
          <a:lstStyle/>
          <a:p>
            <a:r>
              <a:rPr lang="en-US" dirty="0"/>
              <a:t>Introduction to Technology First</a:t>
            </a:r>
          </a:p>
        </p:txBody>
      </p:sp>
      <p:pic>
        <p:nvPicPr>
          <p:cNvPr id="12" name="Picture Placeholder 11" descr="Charting the Cs logo with black and blue text">
            <a:extLst>
              <a:ext uri="{FF2B5EF4-FFF2-40B4-BE49-F238E27FC236}">
                <a16:creationId xmlns:a16="http://schemas.microsoft.com/office/drawing/2014/main" id="{92A34719-8731-EF29-90CB-7117B21E5CCE}"/>
              </a:ext>
            </a:extLst>
          </p:cNvPr>
          <p:cNvPicPr>
            <a:picLocks noGrp="1" noChangeAspect="1"/>
          </p:cNvPicPr>
          <p:nvPr>
            <p:ph type="pic" sz="quarter" idx="12"/>
          </p:nvPr>
        </p:nvPicPr>
        <p:blipFill rotWithShape="1">
          <a:blip r:embed="rId3"/>
          <a:srcRect t="337" b="-62991"/>
          <a:stretch/>
        </p:blipFill>
        <p:spPr>
          <a:xfrm>
            <a:off x="177782" y="1227906"/>
            <a:ext cx="2852755" cy="1055372"/>
          </a:xfrm>
        </p:spPr>
      </p:pic>
      <p:sp>
        <p:nvSpPr>
          <p:cNvPr id="6" name="Text Placeholder 5">
            <a:extLst>
              <a:ext uri="{FF2B5EF4-FFF2-40B4-BE49-F238E27FC236}">
                <a16:creationId xmlns:a16="http://schemas.microsoft.com/office/drawing/2014/main" id="{3DAB676B-4FF9-88B4-C9B9-9280BAF232C1}"/>
              </a:ext>
            </a:extLst>
          </p:cNvPr>
          <p:cNvSpPr>
            <a:spLocks noGrp="1"/>
          </p:cNvSpPr>
          <p:nvPr>
            <p:ph type="body" sz="quarter" idx="11"/>
          </p:nvPr>
        </p:nvSpPr>
        <p:spPr>
          <a:xfrm>
            <a:off x="92075" y="2891912"/>
            <a:ext cx="2938463" cy="3356488"/>
          </a:xfrm>
        </p:spPr>
        <p:txBody>
          <a:bodyPr/>
          <a:lstStyle/>
          <a:p>
            <a:pPr>
              <a:spcBef>
                <a:spcPts val="0"/>
              </a:spcBef>
              <a:spcAft>
                <a:spcPts val="800"/>
              </a:spcAft>
            </a:pPr>
            <a:r>
              <a:rPr lang="en-US" dirty="0">
                <a:solidFill>
                  <a:schemeClr val="tx1">
                    <a:lumMod val="95000"/>
                    <a:lumOff val="5000"/>
                  </a:schemeClr>
                </a:solidFill>
              </a:rPr>
              <a:t>Charting the Cs Conference 2025:</a:t>
            </a:r>
          </a:p>
          <a:p>
            <a:pPr>
              <a:spcBef>
                <a:spcPts val="0"/>
              </a:spcBef>
              <a:spcAft>
                <a:spcPts val="800"/>
              </a:spcAft>
            </a:pPr>
            <a:r>
              <a:rPr lang="en-US" i="1" dirty="0">
                <a:solidFill>
                  <a:schemeClr val="tx1">
                    <a:lumMod val="95000"/>
                    <a:lumOff val="5000"/>
                  </a:schemeClr>
                </a:solidFill>
              </a:rPr>
              <a:t>To Literacy and Beyond</a:t>
            </a:r>
          </a:p>
          <a:p>
            <a:pPr>
              <a:spcBef>
                <a:spcPts val="1200"/>
              </a:spcBef>
              <a:spcAft>
                <a:spcPts val="0"/>
              </a:spcAft>
            </a:pPr>
            <a:r>
              <a:rPr lang="en-US" dirty="0">
                <a:solidFill>
                  <a:schemeClr val="tx1">
                    <a:lumMod val="95000"/>
                    <a:lumOff val="5000"/>
                  </a:schemeClr>
                </a:solidFill>
              </a:rPr>
              <a:t>Cooperation </a:t>
            </a:r>
            <a:br>
              <a:rPr lang="en-US" dirty="0">
                <a:solidFill>
                  <a:schemeClr val="tx1">
                    <a:lumMod val="95000"/>
                    <a:lumOff val="5000"/>
                  </a:schemeClr>
                </a:solidFill>
              </a:rPr>
            </a:br>
            <a:r>
              <a:rPr lang="en-US" dirty="0">
                <a:solidFill>
                  <a:schemeClr val="tx1">
                    <a:lumMod val="95000"/>
                    <a:lumOff val="5000"/>
                  </a:schemeClr>
                </a:solidFill>
              </a:rPr>
              <a:t>Communication </a:t>
            </a:r>
            <a:br>
              <a:rPr lang="en-US" dirty="0">
                <a:solidFill>
                  <a:schemeClr val="tx1">
                    <a:lumMod val="95000"/>
                    <a:lumOff val="5000"/>
                  </a:schemeClr>
                </a:solidFill>
              </a:rPr>
            </a:br>
            <a:r>
              <a:rPr lang="en-US" dirty="0">
                <a:solidFill>
                  <a:schemeClr val="tx1">
                    <a:lumMod val="95000"/>
                    <a:lumOff val="5000"/>
                  </a:schemeClr>
                </a:solidFill>
              </a:rPr>
              <a:t>Collaboration</a:t>
            </a:r>
          </a:p>
        </p:txBody>
      </p:sp>
      <p:sp>
        <p:nvSpPr>
          <p:cNvPr id="7" name="Text Placeholder 1">
            <a:extLst>
              <a:ext uri="{FF2B5EF4-FFF2-40B4-BE49-F238E27FC236}">
                <a16:creationId xmlns:a16="http://schemas.microsoft.com/office/drawing/2014/main" id="{FDB43DFB-DDC8-1D03-0FD7-3B53D918D673}"/>
              </a:ext>
            </a:extLst>
          </p:cNvPr>
          <p:cNvSpPr>
            <a:spLocks noGrp="1"/>
          </p:cNvSpPr>
          <p:nvPr>
            <p:ph type="body" sz="quarter" idx="10"/>
          </p:nvPr>
        </p:nvSpPr>
        <p:spPr>
          <a:xfrm>
            <a:off x="3414156" y="2489200"/>
            <a:ext cx="8193643" cy="1250072"/>
          </a:xfrm>
        </p:spPr>
        <p:txBody>
          <a:bodyPr/>
          <a:lstStyle/>
          <a:p>
            <a:pPr algn="l"/>
            <a:r>
              <a:rPr lang="en-US" dirty="0"/>
              <a:t>April 27, 2025 </a:t>
            </a:r>
          </a:p>
          <a:p>
            <a:pPr algn="l"/>
            <a:r>
              <a:rPr lang="en-US" dirty="0"/>
              <a:t>Anna </a:t>
            </a:r>
            <a:r>
              <a:rPr lang="en-US" dirty="0" err="1"/>
              <a:t>MacIntyre</a:t>
            </a:r>
            <a:endParaRPr lang="en-US" dirty="0"/>
          </a:p>
        </p:txBody>
      </p:sp>
      <p:pic>
        <p:nvPicPr>
          <p:cNvPr id="2" name="Content Placeholder 4" descr="White and black robot hands">
            <a:extLst>
              <a:ext uri="{FF2B5EF4-FFF2-40B4-BE49-F238E27FC236}">
                <a16:creationId xmlns:a16="http://schemas.microsoft.com/office/drawing/2014/main" id="{0A710460-9884-32D4-3DEC-FAA024A8305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22703" b="22596"/>
          <a:stretch/>
        </p:blipFill>
        <p:spPr>
          <a:xfrm>
            <a:off x="3363357" y="3739272"/>
            <a:ext cx="8192942" cy="2520880"/>
          </a:xfrm>
          <a:prstGeom prst="rect">
            <a:avLst/>
          </a:prstGeom>
          <a:ln w="12700">
            <a:solidFill>
              <a:schemeClr val="tx1"/>
            </a:solidFill>
          </a:ln>
        </p:spPr>
      </p:pic>
    </p:spTree>
    <p:extLst>
      <p:ext uri="{BB962C8B-B14F-4D97-AF65-F5344CB8AC3E}">
        <p14:creationId xmlns:p14="http://schemas.microsoft.com/office/powerpoint/2010/main" val="1167532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0C378-B34E-7427-7726-41E1C32BA7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83CCE1-3CEB-6C44-9E83-B1B6F3ED0432}"/>
              </a:ext>
            </a:extLst>
          </p:cNvPr>
          <p:cNvSpPr>
            <a:spLocks noGrp="1"/>
          </p:cNvSpPr>
          <p:nvPr>
            <p:ph type="title"/>
          </p:nvPr>
        </p:nvSpPr>
        <p:spPr>
          <a:xfrm>
            <a:off x="612489" y="1100796"/>
            <a:ext cx="10978994" cy="868681"/>
          </a:xfrm>
        </p:spPr>
        <p:txBody>
          <a:bodyPr/>
          <a:lstStyle/>
          <a:p>
            <a:r>
              <a:rPr lang="en-US" dirty="0"/>
              <a:t>DHS wants to increase access and usage</a:t>
            </a:r>
            <a:endParaRPr lang="en-US" b="0" dirty="0"/>
          </a:p>
        </p:txBody>
      </p:sp>
      <p:sp>
        <p:nvSpPr>
          <p:cNvPr id="8" name="Text Placeholder 7">
            <a:extLst>
              <a:ext uri="{FF2B5EF4-FFF2-40B4-BE49-F238E27FC236}">
                <a16:creationId xmlns:a16="http://schemas.microsoft.com/office/drawing/2014/main" id="{CB471DD5-E2B9-DBBF-05D9-41F8A59ABD46}"/>
              </a:ext>
            </a:extLst>
          </p:cNvPr>
          <p:cNvSpPr>
            <a:spLocks noGrp="1"/>
          </p:cNvSpPr>
          <p:nvPr>
            <p:ph type="body" sz="quarter" idx="10"/>
          </p:nvPr>
        </p:nvSpPr>
        <p:spPr>
          <a:xfrm>
            <a:off x="616973" y="2152357"/>
            <a:ext cx="10974509" cy="4096043"/>
          </a:xfrm>
        </p:spPr>
        <p:txBody>
          <a:bodyPr/>
          <a:lstStyle/>
          <a:p>
            <a:r>
              <a:rPr lang="en-US" dirty="0"/>
              <a:t>Developed Remote support policy</a:t>
            </a:r>
          </a:p>
          <a:p>
            <a:r>
              <a:rPr lang="en-US" dirty="0"/>
              <a:t>CMS approval for 25 waiver services approved for remote provision</a:t>
            </a:r>
          </a:p>
          <a:p>
            <a:r>
              <a:rPr lang="en-US" dirty="0"/>
              <a:t>Rate is same whether in person or remote</a:t>
            </a:r>
          </a:p>
          <a:p>
            <a:r>
              <a:rPr lang="en-US" dirty="0"/>
              <a:t>Monthly communications to lead agencies throughout 2022, providing information and resources on incorporating technology in support planning</a:t>
            </a:r>
          </a:p>
          <a:p>
            <a:r>
              <a:rPr lang="en-US" dirty="0"/>
              <a:t>Updated Specialized Equipment and Supplies (SES) page to make it clear that SES includes AT</a:t>
            </a:r>
          </a:p>
          <a:p>
            <a:r>
              <a:rPr lang="en-US" dirty="0"/>
              <a:t>Increased SES cap to $10K annually last session </a:t>
            </a:r>
          </a:p>
          <a:p>
            <a:r>
              <a:rPr lang="en-US" dirty="0"/>
              <a:t>Designated $4M of ARPA funding that supported 13 grantees furthering the use of AT and RS </a:t>
            </a:r>
          </a:p>
        </p:txBody>
      </p:sp>
    </p:spTree>
    <p:extLst>
      <p:ext uri="{BB962C8B-B14F-4D97-AF65-F5344CB8AC3E}">
        <p14:creationId xmlns:p14="http://schemas.microsoft.com/office/powerpoint/2010/main" val="4153099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5C313-A4C4-A5EE-FCB2-131A955EC7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99E662-D143-EAFC-234C-E9EDEABA9E71}"/>
              </a:ext>
            </a:extLst>
          </p:cNvPr>
          <p:cNvSpPr>
            <a:spLocks noGrp="1"/>
          </p:cNvSpPr>
          <p:nvPr>
            <p:ph type="title"/>
          </p:nvPr>
        </p:nvSpPr>
        <p:spPr>
          <a:xfrm>
            <a:off x="612489" y="1100797"/>
            <a:ext cx="10978994" cy="657666"/>
          </a:xfrm>
        </p:spPr>
        <p:txBody>
          <a:bodyPr/>
          <a:lstStyle/>
          <a:p>
            <a:r>
              <a:rPr lang="en-US" dirty="0"/>
              <a:t>DHS wants to increase access and usage (cont.)</a:t>
            </a:r>
            <a:endParaRPr lang="en-US" b="0" dirty="0"/>
          </a:p>
        </p:txBody>
      </p:sp>
      <p:sp>
        <p:nvSpPr>
          <p:cNvPr id="8" name="Text Placeholder 7">
            <a:extLst>
              <a:ext uri="{FF2B5EF4-FFF2-40B4-BE49-F238E27FC236}">
                <a16:creationId xmlns:a16="http://schemas.microsoft.com/office/drawing/2014/main" id="{5BAE94A2-58EC-C634-4371-17879F45F69D}"/>
              </a:ext>
            </a:extLst>
          </p:cNvPr>
          <p:cNvSpPr>
            <a:spLocks noGrp="1"/>
          </p:cNvSpPr>
          <p:nvPr>
            <p:ph type="body" sz="quarter" idx="10"/>
          </p:nvPr>
        </p:nvSpPr>
        <p:spPr>
          <a:xfrm>
            <a:off x="616973" y="1899139"/>
            <a:ext cx="10974509" cy="4349262"/>
          </a:xfrm>
        </p:spPr>
        <p:txBody>
          <a:bodyPr/>
          <a:lstStyle/>
          <a:p>
            <a:r>
              <a:rPr lang="en-US" dirty="0"/>
              <a:t>Developed resource document for lead agencies on how to authorize AT and RS</a:t>
            </a:r>
          </a:p>
          <a:p>
            <a:r>
              <a:rPr lang="en-US" dirty="0"/>
              <a:t>Made changes to T2029 code so that AT and AT assessments can bypass claims complex review process</a:t>
            </a:r>
          </a:p>
          <a:p>
            <a:r>
              <a:rPr lang="en-US" dirty="0"/>
              <a:t>Partner with MN-NEAT to provide quarterly webinars focused on different AT and RS topics</a:t>
            </a:r>
          </a:p>
          <a:p>
            <a:r>
              <a:rPr lang="en-US" dirty="0"/>
              <a:t>Partner with ARRM through their DHS Innovation grant, providing in-person comprehensive technology training to lead agencies, providers and people using services, state-wide</a:t>
            </a:r>
          </a:p>
          <a:p>
            <a:r>
              <a:rPr lang="en-US" dirty="0"/>
              <a:t>As of January of 2024, community residential service providers no longer need an Alternate overnight supervision technology license (AOST)</a:t>
            </a:r>
          </a:p>
          <a:p>
            <a:r>
              <a:rPr lang="en-US" b="1" dirty="0">
                <a:solidFill>
                  <a:srgbClr val="003399"/>
                </a:solidFill>
              </a:rPr>
              <a:t>During last year’s session (2024), we officially became a Tech First State!</a:t>
            </a:r>
          </a:p>
        </p:txBody>
      </p:sp>
    </p:spTree>
    <p:extLst>
      <p:ext uri="{BB962C8B-B14F-4D97-AF65-F5344CB8AC3E}">
        <p14:creationId xmlns:p14="http://schemas.microsoft.com/office/powerpoint/2010/main" val="2524166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30F6D-2D15-FE9A-F7A1-7DDC8BAC14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7EB83-BA8E-17BF-5030-AA73BAD33A0B}"/>
              </a:ext>
            </a:extLst>
          </p:cNvPr>
          <p:cNvSpPr>
            <a:spLocks noGrp="1"/>
          </p:cNvSpPr>
          <p:nvPr>
            <p:ph type="title"/>
          </p:nvPr>
        </p:nvSpPr>
        <p:spPr/>
        <p:txBody>
          <a:bodyPr/>
          <a:lstStyle/>
          <a:p>
            <a:r>
              <a:rPr lang="en-US" dirty="0"/>
              <a:t>What does it mean to be a Tech First state?</a:t>
            </a:r>
            <a:endParaRPr lang="en-US" b="0" dirty="0"/>
          </a:p>
        </p:txBody>
      </p:sp>
      <p:sp>
        <p:nvSpPr>
          <p:cNvPr id="3" name="Text Placeholder 2">
            <a:extLst>
              <a:ext uri="{FF2B5EF4-FFF2-40B4-BE49-F238E27FC236}">
                <a16:creationId xmlns:a16="http://schemas.microsoft.com/office/drawing/2014/main" id="{B0E4422D-F6DD-506F-58DF-39C5CDABA594}"/>
              </a:ext>
            </a:extLst>
          </p:cNvPr>
          <p:cNvSpPr>
            <a:spLocks noGrp="1"/>
          </p:cNvSpPr>
          <p:nvPr>
            <p:ph type="body" sz="quarter" idx="10"/>
          </p:nvPr>
        </p:nvSpPr>
        <p:spPr/>
        <p:txBody>
          <a:bodyPr/>
          <a:lstStyle/>
          <a:p>
            <a:pPr marL="0" indent="0">
              <a:buNone/>
            </a:pPr>
            <a:r>
              <a:rPr lang="en-US" dirty="0"/>
              <a:t>By committing to being a “Technology First,” a state makes a public commitment to integrating support technology into their reimbursable services</a:t>
            </a:r>
          </a:p>
          <a:p>
            <a:pPr marL="0" indent="0">
              <a:buNone/>
            </a:pPr>
            <a:r>
              <a:rPr lang="en-US" dirty="0"/>
              <a:t>Upon service initiation and during on-going team meetings, people who access waiver services and their team members must explore and evaluate support technology options before enlisting in-person supports. </a:t>
            </a:r>
          </a:p>
        </p:txBody>
      </p:sp>
    </p:spTree>
    <p:extLst>
      <p:ext uri="{BB962C8B-B14F-4D97-AF65-F5344CB8AC3E}">
        <p14:creationId xmlns:p14="http://schemas.microsoft.com/office/powerpoint/2010/main" val="4093804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C140A-1D4D-FF65-519E-E9A22FDE34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6E023F-5268-7E25-4093-1EE4674E91BB}"/>
              </a:ext>
            </a:extLst>
          </p:cNvPr>
          <p:cNvSpPr>
            <a:spLocks noGrp="1"/>
          </p:cNvSpPr>
          <p:nvPr>
            <p:ph type="title"/>
          </p:nvPr>
        </p:nvSpPr>
        <p:spPr/>
        <p:txBody>
          <a:bodyPr/>
          <a:lstStyle/>
          <a:p>
            <a:r>
              <a:rPr lang="en-US" dirty="0"/>
              <a:t>“Tech First” Legislation</a:t>
            </a:r>
            <a:endParaRPr lang="en-US" b="0" dirty="0"/>
          </a:p>
        </p:txBody>
      </p:sp>
      <p:sp>
        <p:nvSpPr>
          <p:cNvPr id="3" name="Text Placeholder 2">
            <a:extLst>
              <a:ext uri="{FF2B5EF4-FFF2-40B4-BE49-F238E27FC236}">
                <a16:creationId xmlns:a16="http://schemas.microsoft.com/office/drawing/2014/main" id="{BCA212FE-9917-603E-DC1E-DDC275A74294}"/>
              </a:ext>
            </a:extLst>
          </p:cNvPr>
          <p:cNvSpPr>
            <a:spLocks noGrp="1"/>
          </p:cNvSpPr>
          <p:nvPr>
            <p:ph type="body" sz="quarter" idx="10"/>
          </p:nvPr>
        </p:nvSpPr>
        <p:spPr/>
        <p:txBody>
          <a:bodyPr/>
          <a:lstStyle/>
          <a:p>
            <a:pPr marL="0" indent="0">
              <a:buNone/>
            </a:pPr>
            <a:r>
              <a:rPr lang="en-US" dirty="0"/>
              <a:t>Informed choice and technology prioritization in implementation for disability waiver services.</a:t>
            </a:r>
          </a:p>
          <a:p>
            <a:pPr marL="0" indent="0">
              <a:buNone/>
            </a:pPr>
            <a:r>
              <a:rPr lang="en-US" dirty="0"/>
              <a:t>The commissioner of human services shall ensure that:</a:t>
            </a:r>
          </a:p>
          <a:p>
            <a:pPr marL="0" indent="0">
              <a:buNone/>
            </a:pPr>
            <a:r>
              <a:rPr lang="en-US" dirty="0"/>
              <a:t>(1) disability waivers under sections 256B.092 and 256B.49 support the presumption that all adults who have disabilities and children who have disabilities may use assistive technology, remote supports, or both to enhance the adult's or child's independence and quality of life; and</a:t>
            </a:r>
          </a:p>
        </p:txBody>
      </p:sp>
    </p:spTree>
    <p:extLst>
      <p:ext uri="{BB962C8B-B14F-4D97-AF65-F5344CB8AC3E}">
        <p14:creationId xmlns:p14="http://schemas.microsoft.com/office/powerpoint/2010/main" val="3545601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FF4C5-3258-504A-C377-0EABA7C36F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452057-3278-3186-616F-B216F2B864C3}"/>
              </a:ext>
            </a:extLst>
          </p:cNvPr>
          <p:cNvSpPr>
            <a:spLocks noGrp="1"/>
          </p:cNvSpPr>
          <p:nvPr>
            <p:ph type="title"/>
          </p:nvPr>
        </p:nvSpPr>
        <p:spPr/>
        <p:txBody>
          <a:bodyPr/>
          <a:lstStyle/>
          <a:p>
            <a:r>
              <a:rPr lang="en-US" dirty="0"/>
              <a:t>“Tech First” Legislation (cont.)</a:t>
            </a:r>
            <a:endParaRPr lang="en-US" b="0" dirty="0"/>
          </a:p>
        </p:txBody>
      </p:sp>
      <p:sp>
        <p:nvSpPr>
          <p:cNvPr id="3" name="Text Placeholder 2">
            <a:extLst>
              <a:ext uri="{FF2B5EF4-FFF2-40B4-BE49-F238E27FC236}">
                <a16:creationId xmlns:a16="http://schemas.microsoft.com/office/drawing/2014/main" id="{2A146483-A75D-E91A-F5A3-DE4B5DF501DC}"/>
              </a:ext>
            </a:extLst>
          </p:cNvPr>
          <p:cNvSpPr>
            <a:spLocks noGrp="1"/>
          </p:cNvSpPr>
          <p:nvPr>
            <p:ph type="body" sz="quarter" idx="10"/>
          </p:nvPr>
        </p:nvSpPr>
        <p:spPr/>
        <p:txBody>
          <a:bodyPr/>
          <a:lstStyle/>
          <a:p>
            <a:pPr marL="0" indent="0">
              <a:buNone/>
            </a:pPr>
            <a:r>
              <a:rPr lang="en-US" dirty="0"/>
              <a:t>(2) each individual accessing waiver services is offered, after an informed decision-making process and during a person-centered planning process, the opportunity to choose assistive technology, remote support, or both prior to the commissioner offering or reauthorizing services that utilize direct support staff to ensure equitable access.</a:t>
            </a:r>
          </a:p>
        </p:txBody>
      </p:sp>
    </p:spTree>
    <p:extLst>
      <p:ext uri="{BB962C8B-B14F-4D97-AF65-F5344CB8AC3E}">
        <p14:creationId xmlns:p14="http://schemas.microsoft.com/office/powerpoint/2010/main" val="3677791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593DE-680C-09E3-7029-345BA19116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4BF8A3-073C-0F95-2910-0485DB9436D8}"/>
              </a:ext>
            </a:extLst>
          </p:cNvPr>
          <p:cNvSpPr>
            <a:spLocks noGrp="1"/>
          </p:cNvSpPr>
          <p:nvPr>
            <p:ph type="title"/>
          </p:nvPr>
        </p:nvSpPr>
        <p:spPr/>
        <p:txBody>
          <a:bodyPr/>
          <a:lstStyle/>
          <a:p>
            <a:r>
              <a:rPr lang="en-US" dirty="0" err="1"/>
              <a:t>MnCHOICES</a:t>
            </a:r>
            <a:r>
              <a:rPr lang="en-US" dirty="0"/>
              <a:t> Assessment Informed choice: Assistive and monitoring technologies</a:t>
            </a:r>
            <a:endParaRPr lang="en-US" b="0" dirty="0"/>
          </a:p>
        </p:txBody>
      </p:sp>
      <p:sp>
        <p:nvSpPr>
          <p:cNvPr id="3" name="Text Placeholder 2">
            <a:extLst>
              <a:ext uri="{FF2B5EF4-FFF2-40B4-BE49-F238E27FC236}">
                <a16:creationId xmlns:a16="http://schemas.microsoft.com/office/drawing/2014/main" id="{AB0CC1DC-A6C6-5E99-DADD-02C58A8A943F}"/>
              </a:ext>
            </a:extLst>
          </p:cNvPr>
          <p:cNvSpPr>
            <a:spLocks noGrp="1"/>
          </p:cNvSpPr>
          <p:nvPr>
            <p:ph type="body" sz="quarter" idx="10"/>
          </p:nvPr>
        </p:nvSpPr>
        <p:spPr>
          <a:xfrm>
            <a:off x="612488" y="2421566"/>
            <a:ext cx="11077764" cy="3903034"/>
          </a:xfrm>
        </p:spPr>
        <p:txBody>
          <a:bodyPr/>
          <a:lstStyle/>
          <a:p>
            <a:pPr marL="0" indent="0">
              <a:buNone/>
            </a:pPr>
            <a:r>
              <a:rPr lang="en-US" dirty="0"/>
              <a:t>Select the person’s informed choice about the use of assistive and/or monitoring technology:</a:t>
            </a:r>
          </a:p>
          <a:p>
            <a:pPr>
              <a:buFont typeface="Wingdings" panose="05000000000000000000" pitchFamily="2" charset="2"/>
              <a:buChar char="q"/>
            </a:pPr>
            <a:r>
              <a:rPr lang="en-US" dirty="0"/>
              <a:t>Not interested in considering modifications, assistive/monitoring technology options</a:t>
            </a:r>
          </a:p>
          <a:p>
            <a:pPr>
              <a:buFont typeface="Wingdings" panose="05000000000000000000" pitchFamily="2" charset="2"/>
              <a:buChar char="q"/>
            </a:pPr>
            <a:r>
              <a:rPr lang="en-US" dirty="0"/>
              <a:t>Currently using assistive/monitoring technology options and does not want to make changes</a:t>
            </a:r>
          </a:p>
          <a:p>
            <a:pPr>
              <a:buFont typeface="Wingdings" panose="05000000000000000000" pitchFamily="2" charset="2"/>
              <a:buChar char="q"/>
            </a:pPr>
            <a:r>
              <a:rPr lang="en-US" dirty="0"/>
              <a:t>Currently using assistive/monitoring technology options and wants to make changes</a:t>
            </a:r>
          </a:p>
          <a:p>
            <a:pPr>
              <a:buFont typeface="Wingdings" panose="05000000000000000000" pitchFamily="2" charset="2"/>
              <a:buChar char="q"/>
            </a:pPr>
            <a:r>
              <a:rPr lang="en-US" dirty="0"/>
              <a:t>Interested in exploring modifications, assistive/monitoring technology options to address needs</a:t>
            </a:r>
          </a:p>
        </p:txBody>
      </p:sp>
    </p:spTree>
    <p:extLst>
      <p:ext uri="{BB962C8B-B14F-4D97-AF65-F5344CB8AC3E}">
        <p14:creationId xmlns:p14="http://schemas.microsoft.com/office/powerpoint/2010/main" val="3224028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0FE14-5405-753C-0CCA-343CEBCC286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278BB65-DE30-67A3-2504-89160901331A}"/>
              </a:ext>
            </a:extLst>
          </p:cNvPr>
          <p:cNvSpPr>
            <a:spLocks noGrp="1"/>
          </p:cNvSpPr>
          <p:nvPr>
            <p:ph type="title"/>
          </p:nvPr>
        </p:nvSpPr>
        <p:spPr/>
        <p:txBody>
          <a:bodyPr/>
          <a:lstStyle/>
          <a:p>
            <a:r>
              <a:rPr lang="en-US" dirty="0"/>
              <a:t>Resources/More Information</a:t>
            </a:r>
          </a:p>
        </p:txBody>
      </p:sp>
      <p:sp>
        <p:nvSpPr>
          <p:cNvPr id="7" name="Text Placeholder 6">
            <a:extLst>
              <a:ext uri="{FF2B5EF4-FFF2-40B4-BE49-F238E27FC236}">
                <a16:creationId xmlns:a16="http://schemas.microsoft.com/office/drawing/2014/main" id="{FBC0574D-299C-5B06-002E-82E670C0370B}"/>
              </a:ext>
            </a:extLst>
          </p:cNvPr>
          <p:cNvSpPr>
            <a:spLocks noGrp="1"/>
          </p:cNvSpPr>
          <p:nvPr>
            <p:ph type="body" sz="quarter" idx="10"/>
          </p:nvPr>
        </p:nvSpPr>
        <p:spPr/>
        <p:txBody>
          <a:bodyPr/>
          <a:lstStyle/>
          <a:p>
            <a:r>
              <a:rPr lang="en-US" dirty="0">
                <a:hlinkClick r:id="rId3"/>
              </a:rPr>
              <a:t>STAR</a:t>
            </a:r>
            <a:endParaRPr lang="en-US" dirty="0"/>
          </a:p>
          <a:p>
            <a:r>
              <a:rPr lang="en-US" dirty="0">
                <a:hlinkClick r:id="rId4"/>
              </a:rPr>
              <a:t>MN-NEAT</a:t>
            </a:r>
            <a:endParaRPr lang="en-US" dirty="0"/>
          </a:p>
          <a:p>
            <a:r>
              <a:rPr lang="en-US" dirty="0">
                <a:hlinkClick r:id="rId4"/>
              </a:rPr>
              <a:t>ARRM Technology Resource Center</a:t>
            </a:r>
            <a:endParaRPr lang="en-US" dirty="0"/>
          </a:p>
          <a:p>
            <a:r>
              <a:rPr lang="en-US" dirty="0">
                <a:hlinkClick r:id="rId5"/>
              </a:rPr>
              <a:t>Tech4Home</a:t>
            </a:r>
            <a:endParaRPr lang="en-US" dirty="0"/>
          </a:p>
          <a:p>
            <a:r>
              <a:rPr lang="en-US" dirty="0">
                <a:hlinkClick r:id="rId6"/>
              </a:rPr>
              <a:t>Disability Hub MN</a:t>
            </a:r>
            <a:endParaRPr lang="en-US" dirty="0"/>
          </a:p>
        </p:txBody>
      </p:sp>
    </p:spTree>
    <p:extLst>
      <p:ext uri="{BB962C8B-B14F-4D97-AF65-F5344CB8AC3E}">
        <p14:creationId xmlns:p14="http://schemas.microsoft.com/office/powerpoint/2010/main" val="3358543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7569D-0DE5-83D2-0E0D-2E9A8121454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CEF49BB-4206-8539-4AA3-F2957D189CF9}"/>
              </a:ext>
            </a:extLst>
          </p:cNvPr>
          <p:cNvSpPr>
            <a:spLocks noGrp="1"/>
          </p:cNvSpPr>
          <p:nvPr>
            <p:ph type="ctrTitle"/>
          </p:nvPr>
        </p:nvSpPr>
        <p:spPr/>
        <p:txBody>
          <a:bodyPr/>
          <a:lstStyle/>
          <a:p>
            <a:r>
              <a:rPr lang="en-US" dirty="0"/>
              <a:t>Questions?</a:t>
            </a:r>
          </a:p>
        </p:txBody>
      </p:sp>
      <p:sp>
        <p:nvSpPr>
          <p:cNvPr id="7" name="Text Placeholder 6">
            <a:extLst>
              <a:ext uri="{FF2B5EF4-FFF2-40B4-BE49-F238E27FC236}">
                <a16:creationId xmlns:a16="http://schemas.microsoft.com/office/drawing/2014/main" id="{7863FCF4-E521-EAFB-8E53-2C14C0DE221E}"/>
              </a:ext>
            </a:extLst>
          </p:cNvPr>
          <p:cNvSpPr>
            <a:spLocks noGrp="1"/>
          </p:cNvSpPr>
          <p:nvPr>
            <p:ph type="body" sz="quarter" idx="10"/>
          </p:nvPr>
        </p:nvSpPr>
        <p:spPr/>
        <p:txBody>
          <a:bodyPr/>
          <a:lstStyle/>
          <a:p>
            <a:pPr marL="0" indent="0">
              <a:buNone/>
            </a:pPr>
            <a:r>
              <a:rPr lang="en-US" dirty="0"/>
              <a:t>Please submit inquires using the </a:t>
            </a:r>
            <a:r>
              <a:rPr lang="en-US" dirty="0">
                <a:hlinkClick r:id="rId3"/>
              </a:rPr>
              <a:t>DSD Contact Form </a:t>
            </a:r>
            <a:r>
              <a:rPr lang="en-US" dirty="0"/>
              <a:t>Disability Services Division Response Center</a:t>
            </a:r>
          </a:p>
          <a:p>
            <a:pPr marL="0" indent="0">
              <a:buNone/>
            </a:pPr>
            <a:r>
              <a:rPr lang="en-US" dirty="0"/>
              <a:t>If you cannot use the DSD Contact Form, please call 651-431-4300 or 866-267-7655. We are available 9 a.m. to 4 p.m. Monday through Friday</a:t>
            </a:r>
          </a:p>
          <a:p>
            <a:pPr marL="0" indent="0">
              <a:buNone/>
            </a:pPr>
            <a:endParaRPr lang="en-US" dirty="0"/>
          </a:p>
          <a:p>
            <a:pPr marL="0" indent="0">
              <a:buNone/>
            </a:pPr>
            <a:r>
              <a:rPr lang="en-US" dirty="0"/>
              <a:t>THANK YOU!!</a:t>
            </a:r>
          </a:p>
        </p:txBody>
      </p:sp>
      <p:pic>
        <p:nvPicPr>
          <p:cNvPr id="3" name="Picture Placeholder 3" descr="Charting the Cs logo with black and blue text">
            <a:extLst>
              <a:ext uri="{FF2B5EF4-FFF2-40B4-BE49-F238E27FC236}">
                <a16:creationId xmlns:a16="http://schemas.microsoft.com/office/drawing/2014/main" id="{E4F13C1A-2772-6C54-849D-189A39D798D3}"/>
              </a:ext>
            </a:extLst>
          </p:cNvPr>
          <p:cNvPicPr>
            <a:picLocks noChangeAspect="1"/>
          </p:cNvPicPr>
          <p:nvPr/>
        </p:nvPicPr>
        <p:blipFill>
          <a:blip r:embed="rId4"/>
          <a:srcRect/>
          <a:stretch/>
        </p:blipFill>
        <p:spPr>
          <a:xfrm>
            <a:off x="4637184" y="1788451"/>
            <a:ext cx="2882435" cy="604720"/>
          </a:xfrm>
          <a:prstGeom prst="rect">
            <a:avLst/>
          </a:prstGeom>
        </p:spPr>
      </p:pic>
    </p:spTree>
    <p:extLst>
      <p:ext uri="{BB962C8B-B14F-4D97-AF65-F5344CB8AC3E}">
        <p14:creationId xmlns:p14="http://schemas.microsoft.com/office/powerpoint/2010/main" val="4244850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D0E65-9BDF-1CD7-AAD8-BAC375C18F1C}"/>
              </a:ext>
            </a:extLst>
          </p:cNvPr>
          <p:cNvSpPr>
            <a:spLocks noGrp="1"/>
          </p:cNvSpPr>
          <p:nvPr>
            <p:ph type="ctrTitle"/>
          </p:nvPr>
        </p:nvSpPr>
        <p:spPr>
          <a:xfrm>
            <a:off x="606868" y="2489979"/>
            <a:ext cx="11000232" cy="840546"/>
          </a:xfrm>
        </p:spPr>
        <p:txBody>
          <a:bodyPr/>
          <a:lstStyle/>
          <a:p>
            <a:r>
              <a:rPr lang="en-US" dirty="0"/>
              <a:t>Charting the Cs Conference 2025</a:t>
            </a:r>
            <a:endParaRPr lang="en-US" i="1" dirty="0"/>
          </a:p>
        </p:txBody>
      </p:sp>
      <p:sp>
        <p:nvSpPr>
          <p:cNvPr id="3" name="Text Placeholder 2">
            <a:extLst>
              <a:ext uri="{FF2B5EF4-FFF2-40B4-BE49-F238E27FC236}">
                <a16:creationId xmlns:a16="http://schemas.microsoft.com/office/drawing/2014/main" id="{6E650A0A-0A9F-CB57-030F-744F8593EBC7}"/>
              </a:ext>
            </a:extLst>
          </p:cNvPr>
          <p:cNvSpPr>
            <a:spLocks noGrp="1"/>
          </p:cNvSpPr>
          <p:nvPr>
            <p:ph type="body" sz="quarter" idx="10"/>
          </p:nvPr>
        </p:nvSpPr>
        <p:spPr>
          <a:xfrm>
            <a:off x="606425" y="3429001"/>
            <a:ext cx="11001375" cy="2285999"/>
          </a:xfrm>
        </p:spPr>
        <p:txBody>
          <a:bodyPr/>
          <a:lstStyle/>
          <a:p>
            <a:pPr algn="l"/>
            <a:r>
              <a:rPr lang="en-US" dirty="0"/>
              <a:t>Statewide Professional Development to Support the Workforce and Low Incidence Disability Areas in the State of Minnesota. </a:t>
            </a:r>
          </a:p>
          <a:p>
            <a:pPr algn="l"/>
            <a:r>
              <a:rPr lang="en-US" dirty="0"/>
              <a:t>This presentation is partially funded with a grant from the Minnesota Department of Education using federal funding, CFDA 84.027A, Special Education – Grants to States. </a:t>
            </a:r>
          </a:p>
        </p:txBody>
      </p:sp>
      <p:pic>
        <p:nvPicPr>
          <p:cNvPr id="4" name="Picture Placeholder 3" descr="Charting the Cs logo with black and blue text">
            <a:extLst>
              <a:ext uri="{FF2B5EF4-FFF2-40B4-BE49-F238E27FC236}">
                <a16:creationId xmlns:a16="http://schemas.microsoft.com/office/drawing/2014/main" id="{E9620D12-4B9D-A9A6-37A7-AC0051A59E53}"/>
              </a:ext>
            </a:extLst>
          </p:cNvPr>
          <p:cNvPicPr>
            <a:picLocks noChangeAspect="1"/>
          </p:cNvPicPr>
          <p:nvPr/>
        </p:nvPicPr>
        <p:blipFill>
          <a:blip r:embed="rId3"/>
          <a:srcRect/>
          <a:stretch/>
        </p:blipFill>
        <p:spPr>
          <a:xfrm>
            <a:off x="4637184" y="1788451"/>
            <a:ext cx="2882435" cy="604720"/>
          </a:xfrm>
          <a:prstGeom prst="rect">
            <a:avLst/>
          </a:prstGeom>
        </p:spPr>
      </p:pic>
    </p:spTree>
    <p:extLst>
      <p:ext uri="{BB962C8B-B14F-4D97-AF65-F5344CB8AC3E}">
        <p14:creationId xmlns:p14="http://schemas.microsoft.com/office/powerpoint/2010/main" val="1998485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Anna </a:t>
            </a:r>
            <a:r>
              <a:rPr lang="en-US" dirty="0" err="1"/>
              <a:t>MacIntyre</a:t>
            </a:r>
            <a:endParaRPr lang="en-US" dirty="0"/>
          </a:p>
        </p:txBody>
      </p:sp>
      <p:sp>
        <p:nvSpPr>
          <p:cNvPr id="4" name="Text Placeholder 3">
            <a:extLst>
              <a:ext uri="{FF2B5EF4-FFF2-40B4-BE49-F238E27FC236}">
                <a16:creationId xmlns:a16="http://schemas.microsoft.com/office/drawing/2014/main" id="{BC6ADF0F-B9D9-7C2F-2B3F-304EAC8BE959}"/>
              </a:ext>
            </a:extLst>
          </p:cNvPr>
          <p:cNvSpPr>
            <a:spLocks noGrp="1"/>
          </p:cNvSpPr>
          <p:nvPr>
            <p:ph type="body" sz="quarter" idx="10"/>
          </p:nvPr>
        </p:nvSpPr>
        <p:spPr>
          <a:prstGeom prst="rect">
            <a:avLst/>
          </a:prstGeom>
        </p:spPr>
        <p:txBody>
          <a:bodyPr/>
          <a:lstStyle/>
          <a:p>
            <a:pPr marL="0" indent="0">
              <a:buNone/>
            </a:pPr>
            <a:r>
              <a:rPr lang="en-US" dirty="0"/>
              <a:t>Policy Lead: Assistive Technology and Remote Support</a:t>
            </a:r>
          </a:p>
          <a:p>
            <a:pPr marL="0" indent="0">
              <a:buNone/>
            </a:pPr>
            <a:r>
              <a:rPr lang="en-US" dirty="0"/>
              <a:t>Disability Services Division</a:t>
            </a:r>
          </a:p>
          <a:p>
            <a:pPr marL="0" indent="0">
              <a:buNone/>
            </a:pPr>
            <a:r>
              <a:rPr lang="en-US" dirty="0"/>
              <a:t>Department of Human Services</a:t>
            </a:r>
          </a:p>
        </p:txBody>
      </p:sp>
      <p:pic>
        <p:nvPicPr>
          <p:cNvPr id="6" name="Picture Placeholder 5" descr="A photo of Anna MacIntyre">
            <a:extLst>
              <a:ext uri="{FF2B5EF4-FFF2-40B4-BE49-F238E27FC236}">
                <a16:creationId xmlns:a16="http://schemas.microsoft.com/office/drawing/2014/main" id="{9FC59EB2-FAE3-325F-BBA6-97CB7F56AF60}"/>
              </a:ext>
            </a:extLst>
          </p:cNvPr>
          <p:cNvPicPr>
            <a:picLocks noGrp="1" noChangeAspect="1"/>
          </p:cNvPicPr>
          <p:nvPr>
            <p:ph type="pic" sz="quarter" idx="12"/>
          </p:nvPr>
        </p:nvPicPr>
        <p:blipFill>
          <a:blip r:embed="rId3" cstate="print">
            <a:extLst>
              <a:ext uri="{28A0092B-C50C-407E-A947-70E740481C1C}">
                <a14:useLocalDpi xmlns:a14="http://schemas.microsoft.com/office/drawing/2010/main" val="0"/>
              </a:ext>
            </a:extLst>
          </a:blip>
          <a:srcRect t="84" b="84"/>
          <a:stretch>
            <a:fillRect/>
          </a:stretch>
        </p:blipFill>
        <p:spPr>
          <a:xfrm rot="16200000">
            <a:off x="8139113" y="2873272"/>
            <a:ext cx="3568700" cy="2667000"/>
          </a:xfrm>
          <a:prstGeom prst="rect">
            <a:avLst/>
          </a:prstGeom>
          <a:ln w="12700"/>
        </p:spPr>
      </p:pic>
    </p:spTree>
    <p:extLst>
      <p:ext uri="{BB962C8B-B14F-4D97-AF65-F5344CB8AC3E}">
        <p14:creationId xmlns:p14="http://schemas.microsoft.com/office/powerpoint/2010/main" val="2733567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What do we mean when we say “technology” within disability services?</a:t>
            </a:r>
          </a:p>
        </p:txBody>
      </p:sp>
      <p:sp>
        <p:nvSpPr>
          <p:cNvPr id="4" name="Text Placeholder 3">
            <a:extLst>
              <a:ext uri="{FF2B5EF4-FFF2-40B4-BE49-F238E27FC236}">
                <a16:creationId xmlns:a16="http://schemas.microsoft.com/office/drawing/2014/main" id="{BC6ADF0F-B9D9-7C2F-2B3F-304EAC8BE959}"/>
              </a:ext>
            </a:extLst>
          </p:cNvPr>
          <p:cNvSpPr>
            <a:spLocks noGrp="1"/>
          </p:cNvSpPr>
          <p:nvPr>
            <p:ph type="body" sz="quarter" idx="10"/>
          </p:nvPr>
        </p:nvSpPr>
        <p:spPr>
          <a:prstGeom prst="rect">
            <a:avLst/>
          </a:prstGeom>
        </p:spPr>
        <p:txBody>
          <a:bodyPr/>
          <a:lstStyle/>
          <a:p>
            <a:pPr marL="0" indent="0">
              <a:buNone/>
            </a:pPr>
            <a:r>
              <a:rPr lang="en-US" dirty="0"/>
              <a:t>Assistive Technology and Assessment</a:t>
            </a:r>
          </a:p>
        </p:txBody>
      </p:sp>
      <p:sp>
        <p:nvSpPr>
          <p:cNvPr id="5" name="Text Placeholder 4">
            <a:extLst>
              <a:ext uri="{FF2B5EF4-FFF2-40B4-BE49-F238E27FC236}">
                <a16:creationId xmlns:a16="http://schemas.microsoft.com/office/drawing/2014/main" id="{D0C77F31-AD5E-2597-00D7-52745C3310B5}"/>
              </a:ext>
            </a:extLst>
          </p:cNvPr>
          <p:cNvSpPr>
            <a:spLocks noGrp="1"/>
          </p:cNvSpPr>
          <p:nvPr>
            <p:ph type="body" sz="quarter" idx="11"/>
          </p:nvPr>
        </p:nvSpPr>
        <p:spPr/>
        <p:txBody>
          <a:bodyPr/>
          <a:lstStyle/>
          <a:p>
            <a:pPr marL="0" indent="0">
              <a:buNone/>
            </a:pPr>
            <a:r>
              <a:rPr lang="en-US" dirty="0"/>
              <a:t>Remote Support</a:t>
            </a:r>
          </a:p>
        </p:txBody>
      </p:sp>
      <p:grpSp>
        <p:nvGrpSpPr>
          <p:cNvPr id="16" name="Group 15" descr="venn diagram&#10;&#10;intersecting circles showing Assistive Technology and Assessment connecting to Remote Support and Supervision.">
            <a:extLst>
              <a:ext uri="{FF2B5EF4-FFF2-40B4-BE49-F238E27FC236}">
                <a16:creationId xmlns:a16="http://schemas.microsoft.com/office/drawing/2014/main" id="{C33E47F4-B75A-6620-0926-A8999590CC3F}"/>
              </a:ext>
            </a:extLst>
          </p:cNvPr>
          <p:cNvGrpSpPr/>
          <p:nvPr/>
        </p:nvGrpSpPr>
        <p:grpSpPr>
          <a:xfrm>
            <a:off x="2258439" y="2702750"/>
            <a:ext cx="7645206" cy="2196000"/>
            <a:chOff x="2287254" y="2331000"/>
            <a:chExt cx="7645206" cy="2196000"/>
          </a:xfrm>
        </p:grpSpPr>
        <p:sp>
          <p:nvSpPr>
            <p:cNvPr id="17" name="Rectangle: Diagonal Corners Rounded 16">
              <a:extLst>
                <a:ext uri="{FF2B5EF4-FFF2-40B4-BE49-F238E27FC236}">
                  <a16:creationId xmlns:a16="http://schemas.microsoft.com/office/drawing/2014/main" id="{2032C99B-17C2-1F5B-1CE6-13B2FD542C89}"/>
                </a:ext>
              </a:extLst>
            </p:cNvPr>
            <p:cNvSpPr/>
            <p:nvPr/>
          </p:nvSpPr>
          <p:spPr>
            <a:xfrm>
              <a:off x="2287254" y="2331000"/>
              <a:ext cx="2196000" cy="2196000"/>
            </a:xfrm>
            <a:prstGeom prst="round2DiagRect">
              <a:avLst>
                <a:gd name="adj1" fmla="val 29727"/>
                <a:gd name="adj2" fmla="val 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18" name="Rectangle 17" descr="Computer">
              <a:extLst>
                <a:ext uri="{FF2B5EF4-FFF2-40B4-BE49-F238E27FC236}">
                  <a16:creationId xmlns:a16="http://schemas.microsoft.com/office/drawing/2014/main" id="{1257624D-48CB-13F3-DC4B-DDBB2C3B268E}"/>
                </a:ext>
              </a:extLst>
            </p:cNvPr>
            <p:cNvSpPr/>
            <p:nvPr/>
          </p:nvSpPr>
          <p:spPr>
            <a:xfrm>
              <a:off x="2755254" y="2799000"/>
              <a:ext cx="1260000" cy="1260000"/>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9" name="Rectangle: Diagonal Corners Rounded 18">
              <a:extLst>
                <a:ext uri="{FF2B5EF4-FFF2-40B4-BE49-F238E27FC236}">
                  <a16:creationId xmlns:a16="http://schemas.microsoft.com/office/drawing/2014/main" id="{C0695C9C-7520-13A5-E7D3-151CF709772C}"/>
                </a:ext>
              </a:extLst>
            </p:cNvPr>
            <p:cNvSpPr/>
            <p:nvPr/>
          </p:nvSpPr>
          <p:spPr>
            <a:xfrm>
              <a:off x="7736460" y="2331000"/>
              <a:ext cx="2196000" cy="2196000"/>
            </a:xfrm>
            <a:prstGeom prst="round2DiagRect">
              <a:avLst>
                <a:gd name="adj1" fmla="val 29727"/>
                <a:gd name="adj2" fmla="val 0"/>
              </a:avLst>
            </a:prstGeom>
          </p:spPr>
          <p:style>
            <a:lnRef idx="0">
              <a:schemeClr val="lt1">
                <a:alpha val="0"/>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p:style>
          <p:txBody>
            <a:bodyPr/>
            <a:lstStyle/>
            <a:p>
              <a:endParaRPr lang="en-US"/>
            </a:p>
          </p:txBody>
        </p:sp>
        <p:sp>
          <p:nvSpPr>
            <p:cNvPr id="21" name="Rectangle 20" descr="Call center">
              <a:extLst>
                <a:ext uri="{FF2B5EF4-FFF2-40B4-BE49-F238E27FC236}">
                  <a16:creationId xmlns:a16="http://schemas.microsoft.com/office/drawing/2014/main" id="{DD1EC5A7-0274-136E-EFAF-42C595D14BD1}"/>
                </a:ext>
              </a:extLst>
            </p:cNvPr>
            <p:cNvSpPr/>
            <p:nvPr/>
          </p:nvSpPr>
          <p:spPr>
            <a:xfrm>
              <a:off x="8204460" y="2799000"/>
              <a:ext cx="1260000" cy="1260000"/>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spTree>
    <p:extLst>
      <p:ext uri="{BB962C8B-B14F-4D97-AF65-F5344CB8AC3E}">
        <p14:creationId xmlns:p14="http://schemas.microsoft.com/office/powerpoint/2010/main" val="3846948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D73ED-0C1D-4AA4-BDDC-DF4CDE95A27C}"/>
              </a:ext>
            </a:extLst>
          </p:cNvPr>
          <p:cNvSpPr>
            <a:spLocks noGrp="1"/>
          </p:cNvSpPr>
          <p:nvPr>
            <p:ph type="title"/>
          </p:nvPr>
        </p:nvSpPr>
        <p:spPr/>
        <p:txBody>
          <a:bodyPr/>
          <a:lstStyle/>
          <a:p>
            <a:r>
              <a:rPr lang="en-US" dirty="0"/>
              <a:t>Assistive Technology</a:t>
            </a:r>
          </a:p>
        </p:txBody>
      </p:sp>
      <p:sp>
        <p:nvSpPr>
          <p:cNvPr id="3" name="Text Placeholder 2">
            <a:extLst>
              <a:ext uri="{FF2B5EF4-FFF2-40B4-BE49-F238E27FC236}">
                <a16:creationId xmlns:a16="http://schemas.microsoft.com/office/drawing/2014/main" id="{3F3AF419-4F02-4A23-A234-0378F94A0D86}"/>
              </a:ext>
            </a:extLst>
          </p:cNvPr>
          <p:cNvSpPr>
            <a:spLocks noGrp="1"/>
          </p:cNvSpPr>
          <p:nvPr>
            <p:ph type="body" sz="quarter" idx="10"/>
          </p:nvPr>
        </p:nvSpPr>
        <p:spPr/>
        <p:txBody>
          <a:bodyPr/>
          <a:lstStyle/>
          <a:p>
            <a:pPr marL="0" indent="0">
              <a:buNone/>
            </a:pPr>
            <a:r>
              <a:rPr lang="en-US" dirty="0"/>
              <a:t>Any item, piece of equipment, or product system, whether acquired commercially off the shelf, modified, or customized, that is used to increase, maintain, or improve functional capabilities of individuals with disabilities</a:t>
            </a:r>
          </a:p>
          <a:p>
            <a:pPr marL="0" indent="0">
              <a:buNone/>
            </a:pPr>
            <a:r>
              <a:rPr lang="en-US" dirty="0"/>
              <a:t>Assistive technology is not just the equipment but also includes the human expertise to assess a person’s needs, determine or design the best technology solution(s) to meet those needs, and then train and support its use</a:t>
            </a:r>
          </a:p>
        </p:txBody>
      </p:sp>
    </p:spTree>
    <p:extLst>
      <p:ext uri="{BB962C8B-B14F-4D97-AF65-F5344CB8AC3E}">
        <p14:creationId xmlns:p14="http://schemas.microsoft.com/office/powerpoint/2010/main" val="1643777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itle 32">
            <a:extLst>
              <a:ext uri="{FF2B5EF4-FFF2-40B4-BE49-F238E27FC236}">
                <a16:creationId xmlns:a16="http://schemas.microsoft.com/office/drawing/2014/main" id="{683AA8F5-463A-9919-F5AD-FEF8EDCF4AE9}"/>
              </a:ext>
            </a:extLst>
          </p:cNvPr>
          <p:cNvSpPr>
            <a:spLocks noGrp="1"/>
          </p:cNvSpPr>
          <p:nvPr>
            <p:ph type="title"/>
          </p:nvPr>
        </p:nvSpPr>
        <p:spPr/>
        <p:txBody>
          <a:bodyPr/>
          <a:lstStyle/>
          <a:p>
            <a:r>
              <a:rPr lang="en-US" dirty="0"/>
              <a:t>Remote Support</a:t>
            </a:r>
          </a:p>
        </p:txBody>
      </p:sp>
      <p:sp>
        <p:nvSpPr>
          <p:cNvPr id="6" name="Text Placeholder 5">
            <a:extLst>
              <a:ext uri="{FF2B5EF4-FFF2-40B4-BE49-F238E27FC236}">
                <a16:creationId xmlns:a16="http://schemas.microsoft.com/office/drawing/2014/main" id="{54B63209-F107-7DBE-8692-C19D09DC81DE}"/>
              </a:ext>
            </a:extLst>
          </p:cNvPr>
          <p:cNvSpPr>
            <a:spLocks noGrp="1"/>
          </p:cNvSpPr>
          <p:nvPr>
            <p:ph type="body" sz="quarter" idx="10"/>
          </p:nvPr>
        </p:nvSpPr>
        <p:spPr/>
        <p:txBody>
          <a:bodyPr/>
          <a:lstStyle/>
          <a:p>
            <a:pPr marL="0" indent="0">
              <a:buNone/>
            </a:pPr>
            <a:r>
              <a:rPr lang="en-US" dirty="0"/>
              <a:t>Remote Support is the provision of a covered service by a staff or caregiver who is in a remote location and is engaged with a person through enabling technology that utilizes live two-way communication. </a:t>
            </a:r>
          </a:p>
        </p:txBody>
      </p:sp>
    </p:spTree>
    <p:extLst>
      <p:ext uri="{BB962C8B-B14F-4D97-AF65-F5344CB8AC3E}">
        <p14:creationId xmlns:p14="http://schemas.microsoft.com/office/powerpoint/2010/main" val="1039964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51C09-C0D4-4FB4-945B-7B94427E4024}"/>
              </a:ext>
            </a:extLst>
          </p:cNvPr>
          <p:cNvSpPr>
            <a:spLocks noGrp="1"/>
          </p:cNvSpPr>
          <p:nvPr>
            <p:ph type="title"/>
          </p:nvPr>
        </p:nvSpPr>
        <p:spPr/>
        <p:txBody>
          <a:bodyPr/>
          <a:lstStyle/>
          <a:p>
            <a:r>
              <a:rPr lang="en-US" dirty="0"/>
              <a:t>Remote support definition (cont.)</a:t>
            </a:r>
            <a:endParaRPr lang="en-US" b="0" dirty="0"/>
          </a:p>
        </p:txBody>
      </p:sp>
      <p:sp>
        <p:nvSpPr>
          <p:cNvPr id="8" name="Text Placeholder 7">
            <a:extLst>
              <a:ext uri="{FF2B5EF4-FFF2-40B4-BE49-F238E27FC236}">
                <a16:creationId xmlns:a16="http://schemas.microsoft.com/office/drawing/2014/main" id="{6E18841D-07DA-97AB-D9F2-570F60E669D8}"/>
              </a:ext>
            </a:extLst>
          </p:cNvPr>
          <p:cNvSpPr>
            <a:spLocks noGrp="1"/>
          </p:cNvSpPr>
          <p:nvPr>
            <p:ph type="body" sz="quarter" idx="10"/>
          </p:nvPr>
        </p:nvSpPr>
        <p:spPr/>
        <p:txBody>
          <a:bodyPr/>
          <a:lstStyle/>
          <a:p>
            <a:pPr marL="0" indent="0">
              <a:buNone/>
            </a:pPr>
            <a:r>
              <a:rPr lang="en-US" b="1" dirty="0"/>
              <a:t>Enabling technology </a:t>
            </a:r>
            <a:r>
              <a:rPr lang="en-US" dirty="0"/>
              <a:t>is the technology that makes the on-demand remote support and supervision. </a:t>
            </a:r>
          </a:p>
          <a:p>
            <a:pPr marL="0" indent="0">
              <a:buNone/>
            </a:pPr>
            <a:r>
              <a:rPr lang="en-US" dirty="0"/>
              <a:t>Examples include live audio and video feeds, web-based monitoring systems, Global Positioning Systems (GPS), mobile applications, communication devices, smart devices or devices that otherwise meet the requirement for live, two-way communication. </a:t>
            </a:r>
          </a:p>
        </p:txBody>
      </p:sp>
    </p:spTree>
    <p:extLst>
      <p:ext uri="{BB962C8B-B14F-4D97-AF65-F5344CB8AC3E}">
        <p14:creationId xmlns:p14="http://schemas.microsoft.com/office/powerpoint/2010/main" val="1171917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CC972-3910-A4D9-CB9D-B0B6F4804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52752D-7D2C-9AFF-9CF1-C316C25CC0E7}"/>
              </a:ext>
            </a:extLst>
          </p:cNvPr>
          <p:cNvSpPr>
            <a:spLocks noGrp="1"/>
          </p:cNvSpPr>
          <p:nvPr>
            <p:ph type="title"/>
          </p:nvPr>
        </p:nvSpPr>
        <p:spPr/>
        <p:txBody>
          <a:bodyPr/>
          <a:lstStyle/>
          <a:p>
            <a:r>
              <a:rPr lang="en-US" dirty="0"/>
              <a:t>Remote support definition (cont. 2)</a:t>
            </a:r>
            <a:endParaRPr lang="en-US" b="0" dirty="0"/>
          </a:p>
        </p:txBody>
      </p:sp>
      <p:sp>
        <p:nvSpPr>
          <p:cNvPr id="8" name="Text Placeholder 7">
            <a:extLst>
              <a:ext uri="{FF2B5EF4-FFF2-40B4-BE49-F238E27FC236}">
                <a16:creationId xmlns:a16="http://schemas.microsoft.com/office/drawing/2014/main" id="{4195BCBD-6734-AAF1-3549-45E65572294A}"/>
              </a:ext>
            </a:extLst>
          </p:cNvPr>
          <p:cNvSpPr>
            <a:spLocks noGrp="1"/>
          </p:cNvSpPr>
          <p:nvPr>
            <p:ph type="body" sz="quarter" idx="10"/>
          </p:nvPr>
        </p:nvSpPr>
        <p:spPr/>
        <p:txBody>
          <a:bodyPr/>
          <a:lstStyle/>
          <a:p>
            <a:pPr marL="0" indent="0">
              <a:buNone/>
            </a:pPr>
            <a:r>
              <a:rPr lang="en-US" b="1" dirty="0"/>
              <a:t>Live two-way communication </a:t>
            </a:r>
            <a:r>
              <a:rPr lang="en-US" dirty="0"/>
              <a:t>is the real-time transmission of information between a person and an actively involved caregiver. It can be conveyed through the exchange of speech, visuals, signals or writing but must flow both ways and be in actual time. </a:t>
            </a:r>
          </a:p>
        </p:txBody>
      </p:sp>
    </p:spTree>
    <p:extLst>
      <p:ext uri="{BB962C8B-B14F-4D97-AF65-F5344CB8AC3E}">
        <p14:creationId xmlns:p14="http://schemas.microsoft.com/office/powerpoint/2010/main" val="3918002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C043D-AE4E-81A6-C6B0-81C837A6AA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09672D-CFF3-60B7-34D5-A498005FC915}"/>
              </a:ext>
            </a:extLst>
          </p:cNvPr>
          <p:cNvSpPr>
            <a:spLocks noGrp="1"/>
          </p:cNvSpPr>
          <p:nvPr>
            <p:ph type="title"/>
          </p:nvPr>
        </p:nvSpPr>
        <p:spPr/>
        <p:txBody>
          <a:bodyPr/>
          <a:lstStyle/>
          <a:p>
            <a:r>
              <a:rPr lang="en-US" dirty="0"/>
              <a:t>Why is Incorporating Technology so Important?</a:t>
            </a:r>
            <a:endParaRPr lang="en-US" b="0" dirty="0"/>
          </a:p>
        </p:txBody>
      </p:sp>
      <p:sp>
        <p:nvSpPr>
          <p:cNvPr id="8" name="Text Placeholder 7">
            <a:extLst>
              <a:ext uri="{FF2B5EF4-FFF2-40B4-BE49-F238E27FC236}">
                <a16:creationId xmlns:a16="http://schemas.microsoft.com/office/drawing/2014/main" id="{1E97B104-2C86-FB4D-A1F2-9BED49F35E41}"/>
              </a:ext>
            </a:extLst>
          </p:cNvPr>
          <p:cNvSpPr>
            <a:spLocks noGrp="1"/>
          </p:cNvSpPr>
          <p:nvPr>
            <p:ph type="body" sz="quarter" idx="10"/>
          </p:nvPr>
        </p:nvSpPr>
        <p:spPr/>
        <p:txBody>
          <a:bodyPr/>
          <a:lstStyle/>
          <a:p>
            <a:r>
              <a:rPr lang="en-US" dirty="0"/>
              <a:t>Assistive Technology allows people to do things for themselves they would otherwise rely on someone else to help them with - giving people more control and independence</a:t>
            </a:r>
          </a:p>
          <a:p>
            <a:r>
              <a:rPr lang="en-US" dirty="0"/>
              <a:t>Assistive technology (AT) and Remote support (RS) offer our greatest chance at surviving the current and future staffing issues which are projected to only become worse</a:t>
            </a:r>
          </a:p>
          <a:p>
            <a:r>
              <a:rPr lang="en-US" dirty="0"/>
              <a:t>DHS Workforce Shortage Workgroup has identified Support technology (AT &amp; RS) as their premier promising practice to assist with the staffing shortages </a:t>
            </a:r>
          </a:p>
        </p:txBody>
      </p:sp>
    </p:spTree>
    <p:extLst>
      <p:ext uri="{BB962C8B-B14F-4D97-AF65-F5344CB8AC3E}">
        <p14:creationId xmlns:p14="http://schemas.microsoft.com/office/powerpoint/2010/main" val="2848816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7F23E-B4C6-82A0-7DF4-679B0F679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D59F8-4D86-9859-6EEF-349A6FC72852}"/>
              </a:ext>
            </a:extLst>
          </p:cNvPr>
          <p:cNvSpPr>
            <a:spLocks noGrp="1"/>
          </p:cNvSpPr>
          <p:nvPr>
            <p:ph type="title"/>
          </p:nvPr>
        </p:nvSpPr>
        <p:spPr>
          <a:xfrm>
            <a:off x="612489" y="1171640"/>
            <a:ext cx="9699129" cy="1159834"/>
          </a:xfrm>
        </p:spPr>
        <p:txBody>
          <a:bodyPr/>
          <a:lstStyle/>
          <a:p>
            <a:r>
              <a:rPr lang="en-US" dirty="0"/>
              <a:t>Why is Incorporating Technology in Education so Important?</a:t>
            </a:r>
            <a:endParaRPr lang="en-US" b="0" dirty="0"/>
          </a:p>
        </p:txBody>
      </p:sp>
      <p:sp>
        <p:nvSpPr>
          <p:cNvPr id="8" name="Text Placeholder 7">
            <a:extLst>
              <a:ext uri="{FF2B5EF4-FFF2-40B4-BE49-F238E27FC236}">
                <a16:creationId xmlns:a16="http://schemas.microsoft.com/office/drawing/2014/main" id="{7625AC2D-4284-8391-6AF4-1CAC72AC5F3D}"/>
              </a:ext>
            </a:extLst>
          </p:cNvPr>
          <p:cNvSpPr>
            <a:spLocks noGrp="1"/>
          </p:cNvSpPr>
          <p:nvPr>
            <p:ph type="body" sz="quarter" idx="10"/>
          </p:nvPr>
        </p:nvSpPr>
        <p:spPr/>
        <p:txBody>
          <a:bodyPr/>
          <a:lstStyle/>
          <a:p>
            <a:r>
              <a:rPr lang="en-US" dirty="0"/>
              <a:t>Allows students with disabilities to access the curriculum</a:t>
            </a:r>
          </a:p>
          <a:p>
            <a:r>
              <a:rPr lang="en-US" dirty="0"/>
              <a:t>Enables full participation in class</a:t>
            </a:r>
          </a:p>
          <a:p>
            <a:r>
              <a:rPr lang="en-US" dirty="0"/>
              <a:t>Helps achieve learning goals by removing barriers to learning</a:t>
            </a:r>
          </a:p>
          <a:p>
            <a:r>
              <a:rPr lang="en-US" dirty="0"/>
              <a:t>Promotes inclusivity in educational settings</a:t>
            </a:r>
          </a:p>
          <a:p>
            <a:r>
              <a:rPr lang="en-US" dirty="0"/>
              <a:t>Facilitates personalized learning experiences</a:t>
            </a:r>
          </a:p>
          <a:p>
            <a:r>
              <a:rPr lang="en-US" dirty="0"/>
              <a:t>Fosters greater independence for students</a:t>
            </a:r>
          </a:p>
          <a:p>
            <a:r>
              <a:rPr lang="en-US" dirty="0"/>
              <a:t>Supports academic success for students who might otherwise struggle</a:t>
            </a:r>
          </a:p>
        </p:txBody>
      </p:sp>
    </p:spTree>
    <p:extLst>
      <p:ext uri="{BB962C8B-B14F-4D97-AF65-F5344CB8AC3E}">
        <p14:creationId xmlns:p14="http://schemas.microsoft.com/office/powerpoint/2010/main" val="13294253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CC"/>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8euNCCA4IqjupmbpvbvSMfRq+8o=" pdftag="H1" isBookmarkSet="no" bookmark="yes" Order="_x0031_"/>
  <Shape xmlns="" ID="ARSfPO/U9ItJ9zIOwm93ZJ7l/j8=" pdftag="H2" isBookmarkSet="no" bookmark="yes" Order="_x0032_"/>
  <Shape xmlns="" ID="osa0KM2sbnZHHxlXUxKH3ujjHuE=" pdftag="" bookmark="no" Order="_x0031_"/>
  <Shape xmlns="" ID="4JRL6lqoOFw9RUHrP0y9U5BDzf8=" pdftag="" bookmark="no" Order="_x0032_"/>
  <Shape xmlns="" ID="sM+ghJOlUVqnHU19mdPjAdwWJuw=" pdftag="" bookmark="no" Order="_x0031_"/>
  <Shape xmlns="" ID="GTGIHFiwAYvgHLb8IUSCQ2X6w4g=" pdftag="" bookmark="no" Order="_x0032_"/>
  <Shape xmlns="" ID="hq9gSbGZQhpPus+SHezN5PrGc9w=" pdftag="" bookmark="no" Order="_x0031_"/>
  <Shape xmlns="" ID="FtXJgaOuZev8eFU+if2YMxbKkRI=" pdftag="" bookmark="no" Order="_x0032_"/>
  <Shape xmlns="" ID="ri+uYzSNCD67GlIZrZ8qmmNgURU=" pdftag="" bookmark="no" Order="_x0033_"/>
  <Shape xmlns="" ID="/Xe9+1NnBDFDac2uz9Mf5cnxpHw=" pdftag="" bookmark="no" Order="_x0031_"/>
  <Shape xmlns="" ID="rGgMSPfHoOmRN/+oUl7Dwo+YgYE=" pdftag="" bookmark="no" Order="_x0032_"/>
  <Shape xmlns="" ID="ZTBnAgeWTQQGZoyfyflkLJl+jcs=" pdftag="" bookmark="no" Order="_x0035_"/>
  <Shape xmlns="" ID="nSihPpWUspo+Y57wY5tF8LIQIHs=" pdftag="" bookmark="no" Order="_x0032_"/>
  <Shape xmlns="" ID="S6CVtHyytP5Rb39DTS6OkAlP7e0=" pdftag="" bookmark="no" Order="_x0034_"/>
  <Shape xmlns="" ID="USIEJhtT65UPFtGM0RUW67D4iJA=" pdftag="" bookmark="no" Order="_x0033_"/>
  <Shape xmlns="" ID="XzVFQuOWAWqK/HZDqm2LiuGBOJQ=" pdftag="" bookmark="no" Order="_x0032_"/>
  <Shape xmlns="" ID="uflvo7/4mXD7uDuM1tkLIDwRdoQ=" inline="no" formula="no" pdftag="Figure" Lang="" bookmark="no" Order="_x0031_" artifact="_x0030_" validate="no"/>
  <HyperLink xmlns="" ID="iB0l3QkZoIIwbuqLQRe5I0KEal0=1995016305290.2289_384.0426" plainAltText="shuyin.maciel_x0040_metrocsu.org" Lang=""/>
  <Shape xmlns="" ID="oUeVMHAtmcFeZuL28VldA6mxYF4=" pdftag="" bookmark="no" Order="_x0031_"/>
  <Shape xmlns="" ID="iB0l3QkZoIIwbuqLQRe5I0KEal0=" pdftag="" bookmark="no" Order="_x0032_"/>
  <SubText xmlns="" ID="uflvo7/4mXD7uDuM1tkLIDwRdoQ=" ActualText=""/>
  <Shape xmlns="" ID="dPX0ernXQqq7MaM8E4a1qptkh+k=" pdftag="" Order="_x0033_"/>
  <Shape xmlns="" ID="Ui8BRw8jp83CydpNoPhxtC90coo=" pdftag="H2" isBookmarkSet="no" bookmark="yes" Order="_x0031_"/>
  <Shape xmlns="" ID="JTHWRjgwkcs6ej6LCAgd8rt1JiA=" pdftag="P" isBookmarkSet="no" bookmark="no" Order="_x0032_"/>
  <Shape xmlns="" ID="ZUK3P0vq1kyHMBtaP+GB8/hLUTw=" pdftag="H2" isBookmarkSet="no" bookmark="yes" Order="_x0031_"/>
  <Shape xmlns="" ID="jPlzfn2cWm2MZED+irsBSVGEwWE=" pdftag="P" isBookmarkSet="no" bookmark="no" Order="_x0032_"/>
  <Shape xmlns="" ID="uy/78ijjovHCeCAAgxG0VsjG/ac=" pdftag="" Order="_x0032_"/>
  <Shape xmlns="" ID="iHgMDtLXDWT2zkYPVs2mAmQfFIg=" pdftag="" Order="_x0033_"/>
  <Shape xmlns="" ID="IRZyh47S6MWFd7oMORcxPurIMIY=" Order="_x0031_" formula="no" pdftag="Figure" inline="no" validate="no" artifact="_x0030_"/>
  <Shape xmlns="" ID="X4j4L0lB0/G/nG8o8So2UaU/Kcg=" pdftag="H2" isBookmarkSet="no" bookmark="yes" Order="_x0031_"/>
  <Shape xmlns="" ID="XHX+YpuvmKP7MYZl23EDyGNK15s=" pdftag="" Order="_x0032_"/>
  <Shape xmlns="" ID="1oNuWWo05Fb9IaxtoPr7849BMRc=" pdftag="H2" isBookmarkSet="no" bookmark="yes" Order="_x0031_"/>
  <Shape xmlns="" ID="6oI3qJZdOxd1SO0fTC134sk0oK8=" pdftag="" Order="_x0033_"/>
  <Shape xmlns="" ID="kkNvTVED9PQYhg+TsO35kba0ZCk=" pdftag="" Order="_x0032_"/>
  <Shape xmlns="" ID="IFoFyA6gaJTAirK4ju6gOqF+JW8=" pdftag="" Order="_x0031_"/>
  <Shape xmlns="" ID="a5VxHDBS3Iil+7OlgHKZE9OLA9U=" pdftag="" Order="_x0032_"/>
  <Shape xmlns="" ID="sQ3fYIfewEzFUl2qI4j4eEFgsag=" pdftag="" Order="_x0033_"/>
  <Shape xmlns="" ID="FYul620mDaKtwYOrfpkHhJaMX7M=" pdftag="" Order="_x0034_"/>
  <Shape xmlns="" ID="Ue52PUEnwARe++e3zRu2VNqgWpg=" pdftag="" Order="_x0035_"/>
  <Shape xmlns="" ID="Jk8e9QXHkpH4cNI1DmdoN0Jr+tw=" pdftag="" Order="_x0031_"/>
  <Shape xmlns="" ID="/kCVetuNb3PIjgjRXF9pubcO7B8=" pdftag="" Order="_x0032_"/>
  <Shape xmlns="" ID="sMqYAFkBVB1hdc7j1U+q+VsmNW0=" Order="_x0033_" artifact="_x0030_" formula="no" pdftag="Figure" validate="no"/>
  <Shape xmlns="" ID="E9r0ZDVGAdF4Z8c4O35fSPAfhQ0=" pdftag="" Order="_x0031_"/>
  <Shape xmlns="" ID="s6mPtTdUU0wB1KhKw29GvNZru5k=" pdftag="" Order="_x0032_"/>
  <Shape xmlns="" ID="NuRjTmTyKkVsxqhyGuyHeNxjXEo=" Order="_x0033_" artifact="_x0030_" formula="no" pdftag="Figure" validate="no"/>
  <Shape xmlns="" ID="X17lnLeewQTjmIQB2fcCbRIE5qQ=" Order="_x0034_" artifact="_x0030_" formula="no" pdftag="Figure" validate="no"/>
  <Shape xmlns="" ID="pbbRwGWiDdkJnIk5D5okSsy98D4=" pdftag="" Order="_x0031_"/>
  <Shape xmlns="" ID="rsrRkYln5xXBUmazGmopUktXfqA=" Order="_x0032_" artifact="_x0030_" formula="no" pdftag="Figure" validate="no"/>
  <Shape xmlns="" ID="tvNoiXRfZOzqGCWMKbSIwzNDI9E=" pdftag="" Order="_x0031_"/>
  <Shape xmlns="" ID="LlqAjh3WKHiuCIevNVN+h45hPqs=" pdftag="" Order="_x0032_"/>
  <Shape xmlns="" ID="OB4BixS7nGZYBrxaE3YC6szcyss=" Order="_x0033_" artifact="_x0030_" formula="no" pdftag="Figure" validate="no"/>
  <Shape xmlns="" ID="sblAIztjS/U1NiXHyC5tEpnukvw=" pdftag="H2" isBookmarkSet="no" bookmark="yes" Order="_x0031_"/>
  <Shape xmlns="" ID="mYP5Xqqf8dVgb96lk1X0Rgyc3UE=" Order="_x0032_" artifact="_x0030_" formula="no" pdftag="Figure" validate="no"/>
  <Shape xmlns="" ID="JM9HJCxPCgfQ6hs3tNmS4M18/+A=" pdftag="H2" isBookmarkSet="no" bookmark="yes" Order="_x0031_"/>
  <Shape xmlns="" ID="z0Jdk/HCwtQh6YbE3A2e2FQO2kE=" pdftag="" Order="_x0032_"/>
  <Shape xmlns="" ID="DS+k62dUxHN0Fr35/JZWIrgtroc=" Order="_x0033_" artifact="_x0030_" formula="no" pdftag="Figure" validate="no"/>
  <Shape xmlns="" ID="atmq+E4mXiTG5q/nm5zQSFm4JKU=" pdftag="H2" isBookmarkSet="no" bookmark="yes" Order="_x0031_"/>
  <Shape xmlns="" ID="FIYMG4qOJ86CF5KRQGqoGdSgYvQ=" Order="_x0032_" artifact="_x0030_" formula="no" pdftag="Figure" validate="no"/>
  <Shape xmlns="" ID="A2QXNIu5pBEOUCVECoZ43VBhRek=" pdftag="" Order="_x0031_"/>
  <Shape xmlns="" ID="Ypx9x7dWmgoJorMeoVQYDe2Y3h0=" pdftag="" Order="_x0032_"/>
  <Shape xmlns="" ID="H4MhL+tO+Cc8hX3LrUoA6/lxPRg=" pdftag="" Order="_x0031_"/>
  <Shape xmlns="" ID="qByouegnTanyw/tLlr3kLZ3TflU=" pdftag="" Order="_x0032_"/>
  <SubText xmlns="" ID="IRZyh47S6MWFd7oMORcxPurIMIY=" ActualText=""/>
  <Shape xmlns="" ID="Jl7UUhjVgCI8MeVBtgRStrcZ3Pg=" pdftag="H2" isBookmarkSet="no" bookmark="yes" Order="_x0031_"/>
  <Shape xmlns="" ID="ZpUUHgrbhCn0cn/pwHjj6JimRnk=" pdftag="P" isBookmarkSet="no" bookmark="no" Order="_x0032_"/>
  <Shape xmlns="" ID="AntwAZFIVMBC2xhA+AIkBwrL7IU=" isBookmarkSet="no" bookmark="yes" pdftag="H1" artifact="_x0030_" Order="_x0032_"/>
  <Shape xmlns="" ID="v27YEysurcfiGRr6RPVRYKQSHGc=" isBookmarkSet="no" bookmark="yes" pdftag="P" artifact="_x0030_" Order="_x0033_"/>
  <Shape xmlns="" ID="TR0mMJJUCeblVTvRA2Ql+DBgjx8=" formula="no" pdftag="Figure" inline="no" artifact="_x0030_" isBookmarkSet="no" bookmark="no" Order="_x0031_" validate="no" Lang=""/>
  <Shape xmlns="" ID="5UFLIzVhFtn6JZH3o+NpXtCSyr0=" pdftag="P" isBookmarkSet="no" bookmark="no" Order="_x0032_"/>
  <Shape xmlns="" ID="8NOqEydZ0CLK2hsCCPY+L9voyAA=" pdftag="H2" isBookmarkSet="no" bookmark="yes" Order="_x0031_"/>
  <Shape xmlns="" ID="BeoXEOPuG5yAvKffd83hd9PDkWs=" pdftag="P" isBookmarkSet="no" bookmark="no" Order="_x0032_"/>
  <Shape xmlns="" ID="cDzKpDtgDpr+3thIKQMY0Ta6XMo=" pdftag="P" isBookmarkSet="no" bookmark="no" Order="_x0033_"/>
  <Shape xmlns="" ID="uGkArayZ+HmF507JeXHN7JBM2HY=" pdftag="H2" isBookmarkSet="no" bookmark="yes" Order="_x0031_"/>
  <Shape xmlns="" ID="STUaJfpKgMLHBHGkHN11FYU6ffk=" isBookmarkSet="no" bookmark="no" pdftag="H3" artifact="_x0030_" Order="_x0032_"/>
  <Shape xmlns="" ID="7I2vpVsuKK3eAPENdN50YkWWLu4=" isBookmarkSet="no" bookmark="no" pdftag="H3" artifact="_x0030_" Order="_x0034_"/>
  <Shape xmlns="" ID="OqS1bs4Ni6awjjp7bsCxgXZWU8A=" pdftag="P" isBookmarkSet="no" bookmark="no" Order="_x0033_"/>
  <Shape xmlns="" ID="25wlJ28nPXrlm2ZHmvuEFeuVDiE=" pdftag="P" isBookmarkSet="no" bookmark="no" Order="_x0035_"/>
  <Shape xmlns="" ID="fwVpKfGCn3yQbvcebEEOOgSSi4Q=" pdftag="H2" isBookmarkSet="no" bookmark="yes" Order="_x0031_"/>
  <Shape xmlns="" ID="mC6Z8DZ2eaJU9z7yHnyQkyjscNg=" pdftag="P" isBookmarkSet="no" bookmark="no" Order="_x0032_"/>
  <Shape xmlns="" ID="e9DfiT2v2BCJDDDkkM+K2YuCfO8=" Order="_x0033_" formula="no" inline="no" artifact="_x0031_" pdftag="_x005B_Artifact_x005D_" isBookmarkSet="no" bookmark="no" validate="no" Lang=""/>
  <Shape xmlns="" ID="Lyn4PkO2oLc0JsVVvTTeDNAil58=" pdftag="H2" isBookmarkSet="no" bookmark="yes" Order="_x0031_"/>
  <Shape xmlns="" ID="CnTZGVauv9iMnwO9llGNHvwfVRc=" pdftag="P" isBookmarkSet="no" bookmark="no" Order="_x0032_"/>
  <Shape xmlns="" ID="EC2fL7BcOydpczk3DINisSLMkpU=" Order="_x0033_" formula="no" inline="no" artifact="_x0031_" pdftag="_x005B_Artifact_x005D_" isBookmarkSet="no" bookmark="no" validate="no" Lang=""/>
  <Shape xmlns="" ID="NbyerPOX/qokjuTvTTNzRlWEf28=" Order="_x0034_" formula="no" inline="no" artifact="_x0031_" pdftag="_x005B_Artifact_x005D_" isBookmarkSet="no" bookmark="no" validate="no" Lang=""/>
  <Shape xmlns="" ID="Ff3EV73BbGE8gyuwUAlenRtzXvY=" pdftag="H2" isBookmarkSet="no" bookmark="yes" Order="_x0031_"/>
  <Shape xmlns="" ID="C2nyHESj7yNat/CEQYaWdozVoAo=" Order="_x0032_" formula="no" inline="no" artifact="_x0031_" pdftag="_x005B_Artifact_x005D_" isBookmarkSet="no" bookmark="no" validate="no" Lang=""/>
  <Shape xmlns="" ID="16jc2gKndrYKbCgCPwPx82l9NEk=" pdftag="P" isBookmarkSet="no" bookmark="no" Order="_x0032_"/>
  <Shape xmlns="" ID="OSQ/Kn3rWFe6qZ+AenHJJWg4h5Q=" Order="_x0033_" formula="no" inline="no" artifact="_x0031_" pdftag="_x005B_Artifact_x005D_" isBookmarkSet="no" bookmark="no" validate="no" Lang=""/>
  <Shape xmlns="" ID="mlYpkIadw9s/wxpZyKJ/Zpyl0OI=" Order="_x0032_" formula="no" inline="no" artifact="_x0031_" pdftag="_x005B_Artifact_x005D_" isBookmarkSet="no" bookmark="no" validate="no" Lang=""/>
  <Shape xmlns="" ID="4Bnn46UuQjHWtjohDUo830Cu6jo=" pdftag="P" isBookmarkSet="no" bookmark="no" Order="_x0032_"/>
  <Shape xmlns="" ID="oiewVwZbNA94UR/ZFSk+p5RlL6o=" Order="_x0033_" formula="no" inline="no" artifact="_x0031_" pdftag="_x005B_Artifact_x005D_" isBookmarkSet="no" bookmark="no" validate="no" Lang=""/>
  <Shape xmlns="" ID="G1gdx3cIO3Y9cwDtp9tm6odzqFY=" pdftag="H2" isBookmarkSet="no" bookmark="yes" Order="_x0031_"/>
  <Shape xmlns="" ID="PMjBI7r4H5sbhYhF5k0Oc+9A+Ps=" Order="_x0032_" formula="no" inline="no" artifact="_x0031_" pdftag="_x005B_Artifact_x005D_" isBookmarkSet="no" bookmark="no" validate="no" Lang=""/>
  <Shape xmlns="" ID="SNoT7cCeJ3hQ2s5Hwg/6em8W2LQ=" pdftag="H2" isBookmarkSet="no" bookmark="yes" Order="_x0032_"/>
  <Shape xmlns="" ID="U4qbbV/uXDzHqpjRln6DhfxuFhw=" pdftag="P" isBookmarkSet="no" bookmark="no" Order="_x0033_"/>
  <Shape xmlns="" ID="mn7qxt0Jj9/XvLGPTIfAidg97T8=" formula="no" artifact="_x0030_" pdftag="Figure" inline="no" isBookmarkSet="no" bookmark="no" Order="_x0031_" validate="no" Lang=""/>
  <Shape xmlns="" ID="arRrkyDe10E2+Vp6N/RvPpOh9R0=" pdftag="H2" isBookmarkSet="no" bookmark="yes" Order="_x0032_"/>
  <Shape xmlns="" ID="pzFAkeQud8edUs0jLELwpRzKtx0=" isBookmarkSet="no" bookmark="yes" pdftag="P" artifact="_x0030_" Order="_x0033_"/>
  <Shape xmlns="" ID="D3N/5hvy4n7ZWl7I+bfHh8U56v4=" formula="no" pdftag="Figure" artifact="_x0030_" inline="no" isBookmarkSet="no" bookmark="no" Order="_x0031_" validate="no" Lang=""/>
  <SubText xmlns="" ID="TR0mMJJUCeblVTvRA2Ql+DBgjx8=" ActualText=""/>
  <SubText xmlns="" ID="e9DfiT2v2BCJDDDkkM+K2YuCfO8=" ActualText=""/>
  <SubText xmlns="" ID="EC2fL7BcOydpczk3DINisSLMkpU=" ActualText=""/>
  <SubText xmlns="" ID="NbyerPOX/qokjuTvTTNzRlWEf28=" ActualText=""/>
  <SubText xmlns="" ID="C2nyHESj7yNat/CEQYaWdozVoAo=" ActualText=""/>
  <SubText xmlns="" ID="OSQ/Kn3rWFe6qZ+AenHJJWg4h5Q=" ActualText=""/>
  <SubText xmlns="" ID="mlYpkIadw9s/wxpZyKJ/Zpyl0OI=" ActualText=""/>
  <SubText xmlns="" ID="oiewVwZbNA94UR/ZFSk+p5RlL6o=" ActualText=""/>
  <SubText xmlns="" ID="PMjBI7r4H5sbhYhF5k0Oc+9A+Ps=" ActualText=""/>
  <SubText xmlns="" ID="mn7qxt0Jj9/XvLGPTIfAidg97T8=" ActualText=""/>
  <SubText xmlns="" ID="D3N/5hvy4n7ZWl7I+bfHh8U56v4=" ActualText=""/>
  <Shape xmlns="" ID="1zCyBMh4Y69kX9AnLOwcK5rEAsU=" isBookmarkSet="no" pdftag="H1" artifact="_x0030_" bookmark="yes" Order="_x0031_"/>
  <Shape xmlns="" ID="9AU6a/Qlm4CO+IZYS/72vXBOyHA=" pdftag="Figure" isBookmarkSet="no" formula="no" inline="no" bookmark="no" artifact="_x0030_" Order="_x0034_" validate="no" Lang=""/>
  <Shape xmlns="" ID="YMFHkH2RfjZzbY3B+fK8VcrOaOo=" pdftag="P" isBookmarkSet="no" bookmark="no" Order="_x0035_"/>
  <Shape xmlns="" ID="hAtXDJxoq4WlxAUg5Nfxyuk9Ysk=" pdftag="P" isBookmarkSet="no" bookmark="no" Order="_x0032_"/>
  <Shape xmlns="" ID="G5uDHL657LjT79ze6t/4cPmrg2M=" pdftag="Figure" isBookmarkSet="no" formula="no" artifact="_x0030_" inline="no" bookmark="no" Order="_x0033_" validate="no" Lang=""/>
  <Shape xmlns="" ID="Pjn9uoeXZqaGb2UNCNqiqwyGLVg=" pdftag="P" isBookmarkSet="no" bookmark="no" Order="_x0032_"/>
  <Shape xmlns="" ID="XGxBQKLrRjSwaq+qR1p0HooHemE=" formula="no" pdftag="Figure" isBookmarkSet="no" artifact="_x0030_" inline="no" bookmark="no" Order="_x0033_" validate="no" Lang=""/>
  <Shape xmlns="" ID="CarpBj/cYDsiKFAMnF0XcR0k+nw=" pdftag="P" isBookmarkSet="no" bookmark="no" Order="_x0033_"/>
  <Shape xmlns="" ID="lQ5X26MJXKGCz+bFGEoFxdBdg04=" pdftag="P" isBookmarkSet="no" bookmark="no" Order="_x0034_"/>
  <Shape xmlns="" ID="J1iJyzwR2DZN/S4xIVypLXf8HGg=" pdftag="Figure" isBookmarkSet="no" formula="no" artifact="_x0030_" inline="no" bookmark="no" Order="_x0032_" validate="no" Lang=""/>
  <Shape xmlns="" ID="u0gsVqziMwy/b52pXhKbYWooZSM=" pdftag="P" isBookmarkSet="no" bookmark="no" Order="_x0032_"/>
  <Shape xmlns="" ID="naZmLs+kzf0p+jXfMAaCW+36cKY=" pdftag="H2" isBookmarkSet="no" bookmark="yes" Order="_x0031_"/>
  <Shape xmlns="" ID="xABP1zYj8oTAKACfsMPuB8XJNbE=" pdftag="P" isBookmarkSet="no" bookmark="no" Order="_x0032_"/>
  <Shape xmlns="" ID="MBO4X3NvzrUNfHtyEC08AVIHIac=" Order="_x0031_" isBookmarkSet="yes" bookmark="no" pdftag="_x005B_Artifact_x005D_" artifact="_x0031_"/>
  <Shape xmlns="" ID="Awq2aTt3UTAxzIR/aTM0BvHHLW8=" pdftag="P" isBookmarkSet="no" bookmark="no" Order="_x0031_"/>
  <Shape xmlns="" ID="fN40IfwuSyAROK0bZUiaryKC8cU=" Order="_x0031_" isBookmarkSet="yes" bookmark="no" pdftag="_x005B_Artifact_x005D_" artifact="_x0031_"/>
  <Shape xmlns="" ID="zPYAO2TC+fHewPo0Ki+L1lb9nYQ=" pdftag="P" isBookmarkSet="no" bookmark="no" Order="_x0031_"/>
  <Shape xmlns="" ID="+xDAN8KNztb9/xn/WqhEeqLSjGM=" pdftag="H2" isBookmarkSet="no" bookmark="yes" Order="_x0031_"/>
  <Shape xmlns="" ID="sxvO72k3OwC0fUxgDM43/ZLJexQ=" pdftag="P" isBookmarkSet="no" bookmark="no" Order="_x0032_"/>
  <Shape xmlns="" ID="0NI+/t5MTPy2fHA9Y0HJIZ6NQKI=" pdftag="H2" isBookmarkSet="no" bookmark="yes" Order="_x0031_"/>
  <Shape xmlns="" ID="k+bEd2vPWe7Hk1F163YDQMpcjpw=" pdftag="P" isBookmarkSet="no" bookmark="no" Order="_x0032_"/>
  <Shape xmlns="" ID="/9/RQ+93X3FLsG4iGvGHxu42ol8=" pdftag="H2" isBookmarkSet="no" bookmark="yes" Order="_x0031_"/>
  <Shape xmlns="" ID="cGbjulI9wY1EiPRb3aqupr6mdxo=" pdftag="P" isBookmarkSet="no" bookmark="no" Order="_x0032_"/>
  <Shape xmlns="" ID="7d79ey/+bNlK1n9yv5R3pnuIHKE=" Order="_x0031_" isBookmarkSet="yes" bookmark="no" pdftag="_x005B_Artifact_x005D_" artifact="_x0031_"/>
  <Shape xmlns="" ID="FsVl9hV2Iuumv9RSjK00djgW6Ts=" pdftag="P" isBookmarkSet="no" bookmark="no" Order="_x0031_"/>
  <Shape xmlns="" ID="YPrlvqrv0/cKIo0u6bWymgVq/Ls=" pdftag="H2" isBookmarkSet="no" bookmark="yes" Order="_x0031_"/>
  <Shape xmlns="" ID="uRh+r96xmVrSXPgcJ4s7DZCWyI4=" pdftag="P" isBookmarkSet="no" bookmark="no" Order="_x0032_"/>
  <Shape xmlns="" ID="2qjfPmPj9Wm0gxTOT++7VhW2B7E=" pdftag="H2" isBookmarkSet="no" bookmark="yes" Order="_x0031_"/>
  <Shape xmlns="" ID="z17a/2wZ2vJmHCgUyennMQBNh4U=" pdftag="P" isBookmarkSet="no" bookmark="no" Order="_x0032_"/>
  <Shape xmlns="" ID="R/PR3DnW/rY/DLL91dIfewT2PYI=" Order="_x0031_" isBookmarkSet="yes" bookmark="no" pdftag="_x005B_Artifact_x005D_" artifact="_x0031_"/>
  <Shape xmlns="" ID="vhHPxIicsIz7LzlXezmaFy6z94Q=" pdftag="P" isBookmarkSet="no" bookmark="no" Order="_x0031_"/>
  <Shape xmlns="" ID="xOKXMoXeXrDgFWgUDuKVjXE2tLM=" pdftag="H2" isBookmarkSet="no" bookmark="yes" Order="_x0031_"/>
  <Shape xmlns="" ID="1EGrbFTcskFH1sCMgl6o6WD98Og=" pdftag="P" isBookmarkSet="no" bookmark="no" Order="_x0032_"/>
  <Shape xmlns="" ID="f+UI0zjjvfxXRQv0QyJrnLDJsRE=" pdftag="H2" isBookmarkSet="no" bookmark="yes" Order="_x0031_"/>
  <Shape xmlns="" ID="w4VVs8VwvCOFIY+rQs4JVIqQvRs=" pdftag="P" isBookmarkSet="no" bookmark="no" Order="_x0032_"/>
  <Shape xmlns="" ID="u5bC964+mF3PRdA8M6WMJRFyh8Q=" pdftag="H2" isBookmarkSet="no" bookmark="yes" Order="_x0032_"/>
  <Shape xmlns="" ID="b40p2Xmre3bRZwrbcL0KgLdyejM=" pdftag="P" isBookmarkSet="no" bookmark="no" Order="_x0033_"/>
  <Shape xmlns="" ID="AK1+GJ8aL8OZsdN9sG4UDTnJz0g=" formula="no" pdftag="Figure" isBookmarkSet="no" artifact="_x0030_" inline="no" bookmark="no" Order="_x0031_" validate="no" Lang=""/>
  <Shape xmlns="" ID="xTwQecJQDQ34FHwk/EIzdNLxnUg=" pdftag="H2" isBookmarkSet="no" bookmark="yes" Order="_x0032_"/>
  <Shape xmlns="" ID="5hLGpCJjIFR5jFibUbjhNlS7EQ4=" pdftag="P" isBookmarkSet="no" bookmark="no" Order="_x0033_"/>
  <Shape xmlns="" ID="6gXOqdXkoZMYnY+qKatiQwF0IrA=" formula="no" pdftag="Figure" inline="no" isBookmarkSet="no" artifact="_x0030_" bookmark="no" Order="_x0031_" validate="no"/>
  <HyperLink xmlns="" ID="w4VVs8VwvCOFIY+rQs4JVIqQvRs=6374717496.8274_194.2745" plainAltText="STAR" language="" Lang=""/>
  <HyperLink xmlns="" ID="w4VVs8VwvCOFIY+rQs4JVIqQvRs=193806858496.8274_229.0745" plainAltText="MN-NEAT" language="" Lang=""/>
  <HyperLink xmlns="" ID="w4VVs8VwvCOFIY+rQs4JVIqQvRs=-59985484196.8274_263.8745" plainAltText="ARRM_x0020_Technology_x0020_Resource_x0020_Center" language="" Lang=""/>
  <HyperLink xmlns="" ID="w4VVs8VwvCOFIY+rQs4JVIqQvRs=99262177396.8274_298.6745" plainAltText="Tech4Home" language="" Lang=""/>
  <HyperLink xmlns="" ID="w4VVs8VwvCOFIY+rQs4JVIqQvRs=85294606696.8274_333.4745" plainAltText="Disability_x0020_Hub_x0020_MN" language="" Lang=""/>
  <HyperLink xmlns="" ID="b40p2Xmre3bRZwrbcL0KgLdyejM=356679397430.155_303.6" plainAltText="DSD_x0020_Contact_x0020_Form_x00A0_" language="" Lang=""/>
  <SubText xmlns="" ID="9AU6a/Qlm4CO+IZYS/72vXBOyHA=" ActualText=""/>
  <SubText xmlns="" ID="6gXOqdXkoZMYnY+qKatiQwF0IrA=" ActualText=""/>
  <SubText xmlns="" ID="G5uDHL657LjT79ze6t/4cPmrg2M=" ActualText=""/>
  <SubText xmlns="" ID="XGxBQKLrRjSwaq+qR1p0HooHemE=" ActualText=""/>
  <SubText xmlns="" ID="J1iJyzwR2DZN/S4xIVypLXf8HGg=" ActualText=""/>
  <SubText xmlns="" ID="AK1+GJ8aL8OZsdN9sG4UDTnJz0g=" ActualText=""/>
  <Shape xmlns="" ID="5cJQwSU0JUis5BUXGuf+QECjyME=" pdftag="" Order="_x0032_"/>
</PAW>
</file>

<file path=customXml/itemProps1.xml><?xml version="1.0" encoding="utf-8"?>
<ds:datastoreItem xmlns:ds="http://schemas.openxmlformats.org/officeDocument/2006/customXml" ds:itemID="{BDDA8F98-CF0A-47A4-BB33-D89B60E5DAF1}">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Integral</Template>
  <TotalTime>32158</TotalTime>
  <Words>1050</Words>
  <Application>Microsoft Office PowerPoint</Application>
  <PresentationFormat>Widescreen</PresentationFormat>
  <Paragraphs>97</Paragraphs>
  <Slides>18</Slides>
  <Notes>18</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Courier New</vt:lpstr>
      <vt:lpstr>Wingdings</vt:lpstr>
      <vt:lpstr>Wingdings 3</vt:lpstr>
      <vt:lpstr>Integral</vt:lpstr>
      <vt:lpstr>Introduction to Technology First</vt:lpstr>
      <vt:lpstr>Anna MacIntyre</vt:lpstr>
      <vt:lpstr>What do we mean when we say “technology” within disability services?</vt:lpstr>
      <vt:lpstr>Assistive Technology</vt:lpstr>
      <vt:lpstr>Remote Support</vt:lpstr>
      <vt:lpstr>Remote support definition (cont.)</vt:lpstr>
      <vt:lpstr>Remote support definition (cont. 2)</vt:lpstr>
      <vt:lpstr>Why is Incorporating Technology so Important?</vt:lpstr>
      <vt:lpstr>Why is Incorporating Technology in Education so Important?</vt:lpstr>
      <vt:lpstr>DHS wants to increase access and usage</vt:lpstr>
      <vt:lpstr>DHS wants to increase access and usage (cont.)</vt:lpstr>
      <vt:lpstr>What does it mean to be a Tech First state?</vt:lpstr>
      <vt:lpstr>“Tech First” Legislation</vt:lpstr>
      <vt:lpstr>“Tech First” Legislation (cont.)</vt:lpstr>
      <vt:lpstr>MnCHOICES Assessment Informed choice: Assistive and monitoring technologies</vt:lpstr>
      <vt:lpstr>Resources/More Information</vt:lpstr>
      <vt:lpstr>Questions?</vt:lpstr>
      <vt:lpstr>Charting the Cs Conference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Technology First. Charting the Cs Conference 2025 </dc:title>
  <dc:creator>Statewide Professional Development to Support the Workforce and Low Incidence Disability Areas in the State of Minnesota</dc:creator>
  <cp:lastModifiedBy>Shuyin Maciel</cp:lastModifiedBy>
  <cp:revision>1616</cp:revision>
  <dcterms:created xsi:type="dcterms:W3CDTF">2020-04-18T15:28:58Z</dcterms:created>
  <dcterms:modified xsi:type="dcterms:W3CDTF">2025-04-23T13:19:52Z</dcterms:modified>
</cp:coreProperties>
</file>