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2"/>
  </p:sldMasterIdLst>
  <p:notesMasterIdLst>
    <p:notesMasterId r:id="rId31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5904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hLQlUu41Ysu5sx5Ivatm/t201w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18" autoAdjust="0"/>
  </p:normalViewPr>
  <p:slideViewPr>
    <p:cSldViewPr snapToGrid="0">
      <p:cViewPr varScale="1">
        <p:scale>
          <a:sx n="129" d="100"/>
          <a:sy n="129" d="100"/>
        </p:scale>
        <p:origin x="840" y="132"/>
      </p:cViewPr>
      <p:guideLst>
        <p:guide pos="3840"/>
        <p:guide orient="horz" pos="2160"/>
        <p:guide pos="5904"/>
      </p:guideLst>
    </p:cSldViewPr>
  </p:slideViewPr>
  <p:outlineViewPr>
    <p:cViewPr>
      <p:scale>
        <a:sx n="33" d="100"/>
        <a:sy n="33" d="100"/>
      </p:scale>
      <p:origin x="0" y="-488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4" d="100"/>
          <a:sy n="104" d="100"/>
        </p:scale>
        <p:origin x="4410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40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43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EEE6E0-6482-266C-A338-DB7E5B5DA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0" name="Google Shape;1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8" name="Google Shape;17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98C7D-CF8C-BB18-E0E8-D563B9069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4" name="Google Shape;194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1F0889-2315-76D2-699F-A9FA6E0DC2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0E760-3E32-D23F-7355-640237BD0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ACC952-E14E-0065-1643-DCBE72AFB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6C6162-A70C-D5AE-40E9-79B6F5552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084421-3E32-33E7-0CFF-572EEEB76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20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DBCD59-D4B6-9C2B-4236-0579AC5FB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AB065B-D300-B1F8-65CE-AC0B888937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58A06-FDAD-A599-7278-8BD45E9E5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EB3FE-7B10-2356-8DEB-8191A83E2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1AA4FB-B341-411A-1DB6-4E638B0BA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88932F-FBA4-7AE5-3A9B-5CCFCEE3E6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26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CB1C7-B8FA-98AC-B6BC-102547F0B8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F732D-8831-53A3-3D26-B771F1E1C1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8969B-FB18-CD36-3C19-5B12961E6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C1AE91-5115-F796-DD4C-319D902F0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0644A4-8D25-0C9E-0B1C-E2AA45D38B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Title and body text">
  <p:cSld name="2 - Title and body 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2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903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- Closing slide: space for logo at top, title and body text centered">
  <p:cSld name="7 - Closing slide: space for logo at top, title and body text centere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body" idx="1"/>
          </p:nvPr>
        </p:nvSpPr>
        <p:spPr>
          <a:xfrm>
            <a:off x="606425" y="3810000"/>
            <a:ext cx="11001375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b - Title, body text (bigger), space for 2 graphics on the right side ">
  <p:cSld name="3 b - Title, body text (bigger), space for 2 graphics on the right side 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612489" y="1171640"/>
            <a:ext cx="10978994" cy="1159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856186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40" descr="Place holder 1 for 1 small graphic placed on the right side of the content box, Place holder for graphic placed on the right side of the content box, column 1, row 1."/>
          <p:cNvSpPr>
            <a:spLocks noGrp="1"/>
          </p:cNvSpPr>
          <p:nvPr>
            <p:ph type="pic" idx="2"/>
          </p:nvPr>
        </p:nvSpPr>
        <p:spPr>
          <a:xfrm>
            <a:off x="9832678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4" name="Google Shape;54;p40" descr="Place holder 2 for 1 small graphic placed on the right side of the content box, column 1, row 2."/>
          <p:cNvSpPr>
            <a:spLocks noGrp="1"/>
          </p:cNvSpPr>
          <p:nvPr>
            <p:ph type="pic" idx="3"/>
          </p:nvPr>
        </p:nvSpPr>
        <p:spPr>
          <a:xfrm>
            <a:off x="9850874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- Title, body text, space for graphics on the right side ">
  <p:cSld name="1_3 - Title, body text, space for graphics on the right side 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8" name="Google Shape;58;p41" descr="Place holder 1 for 1 small graphic placed on the right side of the content box, column 1."/>
          <p:cNvSpPr>
            <a:spLocks noGrp="1"/>
          </p:cNvSpPr>
          <p:nvPr>
            <p:ph type="pic" idx="2"/>
          </p:nvPr>
        </p:nvSpPr>
        <p:spPr>
          <a:xfrm>
            <a:off x="7028596" y="2535023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9" name="Google Shape;59;p41" descr="Place holder for graphic placed on the right side of the content box, column 2"/>
          <p:cNvSpPr>
            <a:spLocks noGrp="1"/>
          </p:cNvSpPr>
          <p:nvPr>
            <p:ph type="pic" idx="3"/>
          </p:nvPr>
        </p:nvSpPr>
        <p:spPr>
          <a:xfrm>
            <a:off x="9405581" y="2548671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0" name="Google Shape;60;p41" descr="Place holder 2 for 1 small graphic placed on the right side of the content box, column 1."/>
          <p:cNvSpPr>
            <a:spLocks noGrp="1"/>
          </p:cNvSpPr>
          <p:nvPr>
            <p:ph type="pic" idx="4"/>
          </p:nvPr>
        </p:nvSpPr>
        <p:spPr>
          <a:xfrm>
            <a:off x="7046792" y="3877976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1" name="Google Shape;61;p41" descr="Place holder 4 for 1 small graphic placed on the right side of the content box, Place holder for graphic placed on the right side of the content box, column 2."/>
          <p:cNvSpPr>
            <a:spLocks noGrp="1"/>
          </p:cNvSpPr>
          <p:nvPr>
            <p:ph type="pic" idx="5"/>
          </p:nvPr>
        </p:nvSpPr>
        <p:spPr>
          <a:xfrm>
            <a:off x="9409545" y="3873389"/>
            <a:ext cx="1724152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b - Title, subtitle and body text">
  <p:cSld name="5 b - Title, subtitle and body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1096826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2"/>
          </p:nvPr>
        </p:nvSpPr>
        <p:spPr>
          <a:xfrm>
            <a:off x="609599" y="3071958"/>
            <a:ext cx="10978993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6 - Title and blank space for a video">
  <p:cSld name="1_6 - Title and blank space for a vide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 descr="Place holder for media, video (1) placed on the center."/>
          <p:cNvSpPr>
            <a:spLocks noGrp="1"/>
          </p:cNvSpPr>
          <p:nvPr>
            <p:ph type="media" idx="2"/>
          </p:nvPr>
        </p:nvSpPr>
        <p:spPr>
          <a:xfrm>
            <a:off x="2397209" y="2400300"/>
            <a:ext cx="7377113" cy="384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6 - Title and blank space for a table">
  <p:cSld name="2_6 - Title and blank space for a tab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6 - Title and blank space for a chart">
  <p:cSld name="3_6 - Title and blank space for a char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 descr="Place holder for a chart placed on the center."/>
          <p:cNvSpPr>
            <a:spLocks noGrp="1"/>
          </p:cNvSpPr>
          <p:nvPr>
            <p:ph type="chart" idx="2"/>
          </p:nvPr>
        </p:nvSpPr>
        <p:spPr>
          <a:xfrm>
            <a:off x="609600" y="2400300"/>
            <a:ext cx="10982325" cy="3848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 - Title, space for logo at the top and body text">
  <p:cSld name="2 b - Title, space for logo at the top and body 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3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7889956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10978994" cy="38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1689"/>
              </a:buClr>
              <a:buSzPts val="2400"/>
              <a:buFont typeface="Arial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/>
            </a:lvl5pPr>
            <a:lvl6pPr marL="2743200" lvl="5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3" name="Google Shape;23;p33" descr="Place holder for small graphic placed at the top-right of the title."/>
          <p:cNvSpPr>
            <a:spLocks noGrp="1"/>
          </p:cNvSpPr>
          <p:nvPr>
            <p:ph type="pic" idx="2"/>
          </p:nvPr>
        </p:nvSpPr>
        <p:spPr>
          <a:xfrm>
            <a:off x="9495432" y="1168400"/>
            <a:ext cx="2095500" cy="1154113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1 - Opening slide: Space for logo, title and body text">
  <p:cSld name="1_1 - Opening slide: Space for logo, title and body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4"/>
          <p:cNvSpPr/>
          <p:nvPr/>
        </p:nvSpPr>
        <p:spPr>
          <a:xfrm>
            <a:off x="92161" y="1676418"/>
            <a:ext cx="2938120" cy="4571982"/>
          </a:xfrm>
          <a:prstGeom prst="rect">
            <a:avLst/>
          </a:prstGeom>
          <a:gradFill>
            <a:gsLst>
              <a:gs pos="0">
                <a:srgbClr val="9FE1FF"/>
              </a:gs>
              <a:gs pos="10000">
                <a:srgbClr val="FFFFFF"/>
              </a:gs>
              <a:gs pos="71000">
                <a:srgbClr val="FFFFFF"/>
              </a:gs>
              <a:gs pos="83000">
                <a:srgbClr val="93DE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4"/>
          <p:cNvSpPr txBox="1">
            <a:spLocks noGrp="1"/>
          </p:cNvSpPr>
          <p:nvPr>
            <p:ph type="ctrTitle"/>
          </p:nvPr>
        </p:nvSpPr>
        <p:spPr>
          <a:xfrm>
            <a:off x="3414157" y="1156648"/>
            <a:ext cx="8192942" cy="190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  <a:defRPr sz="3600">
                <a:solidFill>
                  <a:srgbClr val="1018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body" idx="1"/>
          </p:nvPr>
        </p:nvSpPr>
        <p:spPr>
          <a:xfrm>
            <a:off x="3414156" y="3180472"/>
            <a:ext cx="819364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Font typeface="Arial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463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  <a:defRPr sz="24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9" name="Google Shape;29;p34" descr="Picture 1"/>
          <p:cNvSpPr>
            <a:spLocks noGrp="1"/>
          </p:cNvSpPr>
          <p:nvPr>
            <p:ph type="pic" idx="3"/>
          </p:nvPr>
        </p:nvSpPr>
        <p:spPr>
          <a:xfrm>
            <a:off x="177782" y="1156648"/>
            <a:ext cx="2852755" cy="14662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984">
          <p15:clr>
            <a:srgbClr val="FBAE40"/>
          </p15:clr>
        </p15:guide>
        <p15:guide id="2" pos="39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- Title, body text, space for graphics on the right side ">
  <p:cSld name="3 - Title, body text, space for graphics on the right side 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5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body" idx="1"/>
          </p:nvPr>
        </p:nvSpPr>
        <p:spPr>
          <a:xfrm>
            <a:off x="616974" y="2422422"/>
            <a:ext cx="5486400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  <a:defRPr/>
            </a:lvl1pPr>
            <a:lvl2pPr marL="914400" lvl="1" indent="-3200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0861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0"/>
              <a:buChar char="o"/>
              <a:defRPr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3" name="Google Shape;33;p35" descr="Place holder for graphic placed on the right side of the content box."/>
          <p:cNvSpPr>
            <a:spLocks noGrp="1"/>
          </p:cNvSpPr>
          <p:nvPr>
            <p:ph type="pic" idx="2"/>
          </p:nvPr>
        </p:nvSpPr>
        <p:spPr>
          <a:xfrm>
            <a:off x="7235897" y="2567348"/>
            <a:ext cx="4355586" cy="2742304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>
  <p:cSld name="5 - Title, 2 subtitles, 2 body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620332" y="2412683"/>
            <a:ext cx="5280596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09600" y="3071958"/>
            <a:ext cx="5291328" cy="317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3"/>
          </p:nvPr>
        </p:nvSpPr>
        <p:spPr>
          <a:xfrm>
            <a:off x="6291074" y="2412683"/>
            <a:ext cx="5283770" cy="58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4"/>
          </p:nvPr>
        </p:nvSpPr>
        <p:spPr>
          <a:xfrm>
            <a:off x="6291263" y="3072592"/>
            <a:ext cx="5300662" cy="317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- Title, 2 subtitles, 2 body text" preserve="1" userDrawn="1">
  <p:cSld name="1_5 - Title, 2 subtitles, 2 body text vertica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6"/>
          <p:cNvSpPr txBox="1">
            <a:spLocks noGrp="1"/>
          </p:cNvSpPr>
          <p:nvPr>
            <p:ph type="title"/>
          </p:nvPr>
        </p:nvSpPr>
        <p:spPr>
          <a:xfrm>
            <a:off x="612489" y="1143001"/>
            <a:ext cx="10978994" cy="58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36"/>
          <p:cNvSpPr txBox="1">
            <a:spLocks noGrp="1"/>
          </p:cNvSpPr>
          <p:nvPr>
            <p:ph type="body" idx="1"/>
          </p:nvPr>
        </p:nvSpPr>
        <p:spPr>
          <a:xfrm>
            <a:off x="620333" y="1869759"/>
            <a:ext cx="8237744" cy="41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45700" bIns="0" anchor="b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7" name="Google Shape;37;p36"/>
          <p:cNvSpPr txBox="1">
            <a:spLocks noGrp="1"/>
          </p:cNvSpPr>
          <p:nvPr>
            <p:ph type="body" idx="2"/>
          </p:nvPr>
        </p:nvSpPr>
        <p:spPr>
          <a:xfrm>
            <a:off x="609600" y="2318507"/>
            <a:ext cx="8239126" cy="2808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 dirty="0"/>
          </a:p>
        </p:txBody>
      </p:sp>
      <p:sp>
        <p:nvSpPr>
          <p:cNvPr id="38" name="Google Shape;38;p36"/>
          <p:cNvSpPr txBox="1">
            <a:spLocks noGrp="1"/>
          </p:cNvSpPr>
          <p:nvPr>
            <p:ph type="body" idx="3"/>
          </p:nvPr>
        </p:nvSpPr>
        <p:spPr>
          <a:xfrm>
            <a:off x="615380" y="5358618"/>
            <a:ext cx="8241463" cy="41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45700" bIns="0" anchor="b" anchorCtr="0">
            <a:noAutofit/>
          </a:bodyPr>
          <a:lstStyle>
            <a:lvl1pPr marL="457200" lvl="0" indent="-22860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39" name="Google Shape;39;p36"/>
          <p:cNvSpPr txBox="1">
            <a:spLocks noGrp="1"/>
          </p:cNvSpPr>
          <p:nvPr>
            <p:ph type="body" idx="4"/>
          </p:nvPr>
        </p:nvSpPr>
        <p:spPr>
          <a:xfrm>
            <a:off x="615570" y="5812934"/>
            <a:ext cx="8241321" cy="410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 dirty="0"/>
          </a:p>
        </p:txBody>
      </p:sp>
      <p:sp>
        <p:nvSpPr>
          <p:cNvPr id="2" name="Google Shape;23;p33" descr="Place holder for small graphic placed at the top-right of the title.">
            <a:extLst>
              <a:ext uri="{FF2B5EF4-FFF2-40B4-BE49-F238E27FC236}">
                <a16:creationId xmlns:a16="http://schemas.microsoft.com/office/drawing/2014/main" id="{5532B6A7-428C-4FD7-A7BE-62590E18F1E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343032" y="2400300"/>
            <a:ext cx="1639293" cy="19049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1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- Title and blank space">
  <p:cSld name="6 - Title and blank spac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7"/>
          <p:cNvSpPr txBox="1">
            <a:spLocks noGrp="1"/>
          </p:cNvSpPr>
          <p:nvPr>
            <p:ph type="title"/>
          </p:nvPr>
        </p:nvSpPr>
        <p:spPr>
          <a:xfrm>
            <a:off x="612489" y="1161007"/>
            <a:ext cx="10978994" cy="11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7" descr="Place holder for 1 big graphic placed on the center."/>
          <p:cNvSpPr>
            <a:spLocks noGrp="1"/>
          </p:cNvSpPr>
          <p:nvPr>
            <p:ph type="pic" idx="2"/>
          </p:nvPr>
        </p:nvSpPr>
        <p:spPr>
          <a:xfrm>
            <a:off x="609601" y="2535022"/>
            <a:ext cx="10981882" cy="371337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>
  <p:cSld name="4 - Title and 2 body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1097899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2"/>
          </p:nvPr>
        </p:nvSpPr>
        <p:spPr>
          <a:xfrm>
            <a:off x="6291263" y="2408488"/>
            <a:ext cx="5300662" cy="383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- Title and 2 body text" preserve="1" userDrawn="1">
  <p:cSld name="1_4 - Title, 2 body text and a space for a graphic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 txBox="1">
            <a:spLocks noGrp="1"/>
          </p:cNvSpPr>
          <p:nvPr>
            <p:ph type="title"/>
          </p:nvPr>
        </p:nvSpPr>
        <p:spPr>
          <a:xfrm>
            <a:off x="612489" y="1170638"/>
            <a:ext cx="5483511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1"/>
          </p:nvPr>
        </p:nvSpPr>
        <p:spPr>
          <a:xfrm>
            <a:off x="609600" y="2407674"/>
            <a:ext cx="5291328" cy="384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body" idx="2"/>
          </p:nvPr>
        </p:nvSpPr>
        <p:spPr>
          <a:xfrm>
            <a:off x="6291263" y="3724275"/>
            <a:ext cx="5300662" cy="2524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lvl="0" indent="-3931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  <a:defRPr sz="24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o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3528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Char char="▪"/>
              <a:defRPr sz="2400"/>
            </a:lvl4pPr>
            <a:lvl5pPr marL="2286000" lvl="4" indent="-32003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Char char="o"/>
              <a:defRPr sz="2400"/>
            </a:lvl5pPr>
            <a:lvl6pPr marL="2743200" lvl="5" indent="-33147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 dirty="0"/>
          </a:p>
        </p:txBody>
      </p:sp>
      <p:sp>
        <p:nvSpPr>
          <p:cNvPr id="2" name="Google Shape;23;p33" descr="Place holder for small graphic placed at the top-right of the title.">
            <a:extLst>
              <a:ext uri="{FF2B5EF4-FFF2-40B4-BE49-F238E27FC236}">
                <a16:creationId xmlns:a16="http://schemas.microsoft.com/office/drawing/2014/main" id="{654F5C2C-1230-BDC4-C596-EA625769999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21947" y="1390649"/>
            <a:ext cx="1639293" cy="1904999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>
            <a:lvl1pPr marL="4572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5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612949" y="1174805"/>
            <a:ext cx="10972800" cy="114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612949" y="2423160"/>
            <a:ext cx="10972799" cy="382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192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3399"/>
              </a:buClr>
              <a:buSzPts val="144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16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01820"/>
              </a:buClr>
              <a:buSzPts val="2800"/>
              <a:buFont typeface="Noto Sans Symbols"/>
              <a:buChar char="🢝"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31" hidden="1"/>
          <p:cNvSpPr/>
          <p:nvPr/>
        </p:nvSpPr>
        <p:spPr>
          <a:xfrm flipH="1">
            <a:off x="12286311" y="3724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31" hidden="1"/>
          <p:cNvSpPr/>
          <p:nvPr/>
        </p:nvSpPr>
        <p:spPr>
          <a:xfrm>
            <a:off x="-856873" y="-933"/>
            <a:ext cx="766751" cy="113385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2CC"/>
          </a:solidFill>
          <a:ln w="1587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1"/>
          <p:cNvSpPr txBox="1"/>
          <p:nvPr/>
        </p:nvSpPr>
        <p:spPr>
          <a:xfrm>
            <a:off x="11548677" y="6528872"/>
            <a:ext cx="606252" cy="307777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1"/>
          <p:cNvSpPr/>
          <p:nvPr/>
        </p:nvSpPr>
        <p:spPr>
          <a:xfrm>
            <a:off x="-30326" y="1298015"/>
            <a:ext cx="125730" cy="1102285"/>
          </a:xfrm>
          <a:prstGeom prst="rect">
            <a:avLst/>
          </a:prstGeom>
          <a:solidFill>
            <a:srgbClr val="5DCD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1"/>
          <p:cNvSpPr/>
          <p:nvPr/>
        </p:nvSpPr>
        <p:spPr>
          <a:xfrm>
            <a:off x="-30326" y="2392906"/>
            <a:ext cx="125730" cy="3855493"/>
          </a:xfrm>
          <a:prstGeom prst="rect">
            <a:avLst/>
          </a:prstGeom>
          <a:solidFill>
            <a:srgbClr val="0083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wentieth Century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64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>
          <p15:clr>
            <a:srgbClr val="F26B43"/>
          </p15:clr>
        </p15:guide>
        <p15:guide id="2" pos="552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4320">
          <p15:clr>
            <a:srgbClr val="F26B43"/>
          </p15:clr>
        </p15:guide>
        <p15:guide id="5" orient="horz" pos="3936">
          <p15:clr>
            <a:srgbClr val="F26B43"/>
          </p15:clr>
        </p15:guide>
        <p15:guide id="6" orient="horz" pos="1464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384">
          <p15:clr>
            <a:srgbClr val="F26B43"/>
          </p15:clr>
        </p15:guide>
        <p15:guide id="9" pos="3840">
          <p15:clr>
            <a:srgbClr val="F26B43"/>
          </p15:clr>
        </p15:guide>
        <p15:guide id="10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tar.program@state.mn.u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hyperlink" Target="https://mn.at4all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freepik.com/" TargetMode="External"/><Relationship Id="rId5" Type="http://schemas.openxmlformats.org/officeDocument/2006/relationships/hyperlink" Target="mailto:amy.perron@state.mn.us" TargetMode="External"/><Relationship Id="rId4" Type="http://schemas.openxmlformats.org/officeDocument/2006/relationships/hyperlink" Target="mailto:Rebecca.Tetlie@gmail.com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ebecca.tetlie@gmail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>
            <a:spLocks noGrp="1"/>
          </p:cNvSpPr>
          <p:nvPr>
            <p:ph type="ctrTitle"/>
          </p:nvPr>
        </p:nvSpPr>
        <p:spPr>
          <a:xfrm>
            <a:off x="3573379" y="1044598"/>
            <a:ext cx="8009021" cy="19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200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Calibri"/>
              <a:buNone/>
            </a:pPr>
            <a:r>
              <a:rPr lang="en-US" sz="4400" dirty="0"/>
              <a:t>AAC Consideration Kits </a:t>
            </a:r>
            <a:endParaRPr sz="4400" dirty="0"/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4000"/>
              <a:buFont typeface="Calibri"/>
              <a:buNone/>
            </a:pPr>
            <a:r>
              <a:rPr lang="en-US" sz="4400" dirty="0"/>
              <a:t>for MN Schools</a:t>
            </a:r>
            <a:endParaRPr sz="4400" dirty="0"/>
          </a:p>
        </p:txBody>
      </p:sp>
      <p:pic>
        <p:nvPicPr>
          <p:cNvPr id="95" name="Google Shape;95;p3" descr="Charting the Cs logo with black and blue text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t="337" b="-62990"/>
          <a:stretch/>
        </p:blipFill>
        <p:spPr>
          <a:xfrm>
            <a:off x="177783" y="1227906"/>
            <a:ext cx="2852755" cy="105537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 txBox="1">
            <a:spLocks noGrp="1"/>
          </p:cNvSpPr>
          <p:nvPr>
            <p:ph type="body" idx="2"/>
          </p:nvPr>
        </p:nvSpPr>
        <p:spPr>
          <a:xfrm>
            <a:off x="92075" y="2891912"/>
            <a:ext cx="2938463" cy="335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>
                <a:solidFill>
                  <a:srgbClr val="0C0C0C"/>
                </a:solidFill>
              </a:rPr>
              <a:t>Charting the Cs Conference 2025: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</a:pPr>
            <a:r>
              <a:rPr lang="en-US" i="1" dirty="0">
                <a:solidFill>
                  <a:srgbClr val="0C0C0C"/>
                </a:solidFill>
              </a:rPr>
              <a:t>To Literacy and Beyond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80"/>
              <a:buNone/>
            </a:pPr>
            <a:r>
              <a:rPr lang="en-US" dirty="0">
                <a:solidFill>
                  <a:srgbClr val="0C0C0C"/>
                </a:solidFill>
              </a:rPr>
              <a:t>Cooperation </a:t>
            </a:r>
            <a:br>
              <a:rPr lang="en-US" dirty="0">
                <a:solidFill>
                  <a:srgbClr val="0C0C0C"/>
                </a:solidFill>
              </a:rPr>
            </a:br>
            <a:r>
              <a:rPr lang="en-US" dirty="0">
                <a:solidFill>
                  <a:srgbClr val="0C0C0C"/>
                </a:solidFill>
              </a:rPr>
              <a:t>Communication </a:t>
            </a:r>
            <a:br>
              <a:rPr lang="en-US" dirty="0">
                <a:solidFill>
                  <a:srgbClr val="0C0C0C"/>
                </a:solidFill>
              </a:rPr>
            </a:br>
            <a:r>
              <a:rPr lang="en-US" dirty="0">
                <a:solidFill>
                  <a:srgbClr val="0C0C0C"/>
                </a:solidFill>
              </a:rPr>
              <a:t>Collaboration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4521062" y="3264693"/>
            <a:ext cx="5609528" cy="253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April 29, 2025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Rebecca Tetlie -MNSHA AAC Committee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80"/>
              <a:buNone/>
            </a:pPr>
            <a:r>
              <a:rPr lang="en-US" dirty="0"/>
              <a:t>Amy Perron – MN STAR Program Director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/>
              <a:t>AAC Consideration Kit Development </a:t>
            </a:r>
            <a:endParaRPr sz="4400" dirty="0"/>
          </a:p>
        </p:txBody>
      </p:sp>
      <p:sp>
        <p:nvSpPr>
          <p:cNvPr id="165" name="Google Shape;165;p12"/>
          <p:cNvSpPr txBox="1">
            <a:spLocks noGrp="1"/>
          </p:cNvSpPr>
          <p:nvPr>
            <p:ph type="body" idx="1"/>
          </p:nvPr>
        </p:nvSpPr>
        <p:spPr>
          <a:xfrm>
            <a:off x="616973" y="2422422"/>
            <a:ext cx="6536301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Funding &amp; Inception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MN AAC Practitioner Survey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Goals Identified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Content &amp; Resources Development Committee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AAC Kit Assembly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AAC Kit Pilot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Planned Updates 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Google Shape;166;p12" descr="AAC Kit Development Icon contains magnifying glass, settings gear, idea light bulb with puzzle piece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864" b="6864"/>
          <a:stretch/>
        </p:blipFill>
        <p:spPr>
          <a:xfrm>
            <a:off x="8782050" y="2586038"/>
            <a:ext cx="2809875" cy="2424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"/>
          <p:cNvSpPr txBox="1">
            <a:spLocks noGrp="1"/>
          </p:cNvSpPr>
          <p:nvPr>
            <p:ph type="title"/>
          </p:nvPr>
        </p:nvSpPr>
        <p:spPr>
          <a:xfrm>
            <a:off x="612489" y="1143001"/>
            <a:ext cx="10978994" cy="72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sz="4400" dirty="0"/>
              <a:t>AAC Consideration Kit Statewide Survey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B0CD7-D90E-107E-337A-66B4E497F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0230E-2A4A-DA18-56DD-E134154EE00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/>
            <a:r>
              <a:rPr lang="en-US" dirty="0"/>
              <a:t>90 Respondents</a:t>
            </a:r>
          </a:p>
          <a:p>
            <a:pPr lvl="0"/>
            <a:r>
              <a:rPr lang="en-US" dirty="0"/>
              <a:t>Licensures included: Speech, SPED Teachers, OT, Admin</a:t>
            </a:r>
          </a:p>
          <a:p>
            <a:pPr lvl="0"/>
            <a:r>
              <a:rPr lang="en-US" dirty="0"/>
              <a:t>All age groups</a:t>
            </a:r>
          </a:p>
          <a:p>
            <a:pPr lvl="0"/>
            <a:r>
              <a:rPr lang="en-US" dirty="0"/>
              <a:t>Surveys were distributed to the following listservs:</a:t>
            </a:r>
          </a:p>
          <a:p>
            <a:pPr lvl="1"/>
            <a:r>
              <a:rPr lang="en-US" dirty="0"/>
              <a:t>MN Speech Language (MDE)</a:t>
            </a:r>
          </a:p>
          <a:p>
            <a:pPr lvl="1"/>
            <a:r>
              <a:rPr lang="en-US" dirty="0"/>
              <a:t>MN Low Incidence Network (MDE)</a:t>
            </a:r>
          </a:p>
          <a:p>
            <a:pPr lvl="1"/>
            <a:r>
              <a:rPr lang="en-US" dirty="0"/>
              <a:t>AAC (MNSHA)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4A713FF-CC7E-368A-575D-24CE03E067E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WHEN: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77D8123-4ED3-A546-45BD-AB27A0FFB213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lvl="0"/>
            <a:r>
              <a:rPr lang="en-US" dirty="0"/>
              <a:t>Survey Duration: 12 Days (Nov 22- Dec 4)</a:t>
            </a:r>
          </a:p>
        </p:txBody>
      </p:sp>
      <p:pic>
        <p:nvPicPr>
          <p:cNvPr id="174" name="Google Shape;174;p13" descr="Survey Icon with clipboard, pencil, checkbox's, smiley faces and two people icons "/>
          <p:cNvPicPr preferRelativeResize="0">
            <a:picLocks noGrp="1"/>
          </p:cNvPicPr>
          <p:nvPr>
            <p:ph type="pic" idx="10"/>
          </p:nvPr>
        </p:nvPicPr>
        <p:blipFill rotWithShape="1">
          <a:blip r:embed="rId3">
            <a:alphaModFix/>
          </a:blip>
          <a:srcRect l="-1493" t="-4000" r="-544"/>
          <a:stretch/>
        </p:blipFill>
        <p:spPr>
          <a:xfrm>
            <a:off x="9372600" y="2535518"/>
            <a:ext cx="1752600" cy="1786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"/>
          <p:cNvSpPr txBox="1">
            <a:spLocks noGrp="1"/>
          </p:cNvSpPr>
          <p:nvPr>
            <p:ph type="title"/>
          </p:nvPr>
        </p:nvSpPr>
        <p:spPr>
          <a:xfrm>
            <a:off x="612489" y="1095376"/>
            <a:ext cx="10978994" cy="58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sz="4000" dirty="0"/>
              <a:t>AAC Consideration Kit Statewide Survey, Cont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F59DC6-809F-C76A-CA99-1E689BE19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3" y="1650684"/>
            <a:ext cx="8237744" cy="410673"/>
          </a:xfrm>
        </p:spPr>
        <p:txBody>
          <a:bodyPr/>
          <a:lstStyle/>
          <a:p>
            <a:r>
              <a:rPr lang="en-US" dirty="0"/>
              <a:t>WHERE?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AF9F1-F931-C5EF-47CD-D79851BAE78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2099433"/>
            <a:ext cx="8239126" cy="1154160"/>
          </a:xfrm>
        </p:spPr>
        <p:txBody>
          <a:bodyPr/>
          <a:lstStyle/>
          <a:p>
            <a:pPr marL="342900" lvl="0" indent="-342900">
              <a:buClr>
                <a:srgbClr val="1F3864"/>
              </a:buClr>
            </a:pPr>
            <a:r>
              <a:rPr lang="en-US" dirty="0"/>
              <a:t>Responses came from 19 counties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/>
              <a:t>4 Metro counties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/>
              <a:t>15 Outstate counties  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0E4A1-D280-E02D-A2FC-EED7111FC14D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5380" y="3263118"/>
            <a:ext cx="8241463" cy="410673"/>
          </a:xfrm>
        </p:spPr>
        <p:txBody>
          <a:bodyPr/>
          <a:lstStyle/>
          <a:p>
            <a:r>
              <a:rPr lang="en-US" dirty="0"/>
              <a:t>WHAT? </a:t>
            </a:r>
          </a:p>
        </p:txBody>
      </p:sp>
      <p:pic>
        <p:nvPicPr>
          <p:cNvPr id="182" name="Google Shape;182;p14" descr="Survey Icon with clipboard, pencil, checkbox's, smiley faces and two people icons "/>
          <p:cNvPicPr preferRelativeResize="0">
            <a:picLocks noGrp="1"/>
          </p:cNvPicPr>
          <p:nvPr>
            <p:ph type="pic" idx="10"/>
          </p:nvPr>
        </p:nvPicPr>
        <p:blipFill rotWithShape="1">
          <a:blip r:embed="rId3">
            <a:alphaModFix/>
          </a:blip>
          <a:srcRect l="-9065" r="-631"/>
          <a:stretch/>
        </p:blipFill>
        <p:spPr>
          <a:xfrm>
            <a:off x="9572624" y="2400300"/>
            <a:ext cx="1514475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2754E-40DB-8E60-3966-4FB4AB039BA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5570" y="3707908"/>
            <a:ext cx="10966830" cy="2664317"/>
          </a:xfrm>
        </p:spPr>
        <p:txBody>
          <a:bodyPr/>
          <a:lstStyle/>
          <a:p>
            <a:pPr marL="342900" lvl="0" indent="-342900">
              <a:buClr>
                <a:srgbClr val="1F3864"/>
              </a:buClr>
              <a:buSzPts val="2400"/>
            </a:pPr>
            <a:r>
              <a:rPr lang="en-US" dirty="0"/>
              <a:t>Student Needs:  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/>
              <a:t>Express wants &amp; needs  and  Highly engaging activities for AAC</a:t>
            </a:r>
          </a:p>
          <a:p>
            <a:pPr marL="342900" lvl="0" indent="-342900">
              <a:buClr>
                <a:srgbClr val="1F3864"/>
              </a:buClr>
              <a:buSzPts val="2400"/>
            </a:pPr>
            <a:r>
              <a:rPr lang="en-US" dirty="0"/>
              <a:t>Tools:</a:t>
            </a:r>
            <a:r>
              <a:rPr lang="en-US" b="1" dirty="0"/>
              <a:t> </a:t>
            </a:r>
            <a:endParaRPr lang="en-US" dirty="0"/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/>
              <a:t>AAC iPad, Multi-button, Core Word Displays, Wearable, One Button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/>
              <a:t>AAC Apps: </a:t>
            </a:r>
            <a:r>
              <a:rPr lang="en-US" dirty="0" err="1"/>
              <a:t>TouchChat</a:t>
            </a:r>
            <a:r>
              <a:rPr lang="en-US" dirty="0"/>
              <a:t>, TD SNAP, Proloquo2Go</a:t>
            </a:r>
          </a:p>
          <a:p>
            <a:pPr marL="342900" lvl="0" indent="-342900">
              <a:buClr>
                <a:srgbClr val="1F3864"/>
              </a:buClr>
              <a:buSzPts val="2400"/>
            </a:pPr>
            <a:r>
              <a:rPr lang="en-US" dirty="0"/>
              <a:t>Languages: </a:t>
            </a:r>
          </a:p>
          <a:p>
            <a:pPr marL="800100" lvl="1" indent="-342900">
              <a:spcBef>
                <a:spcPts val="0"/>
              </a:spcBef>
              <a:buClr>
                <a:srgbClr val="000000"/>
              </a:buClr>
              <a:buSzPts val="2400"/>
            </a:pPr>
            <a:r>
              <a:rPr lang="en-US" dirty="0"/>
              <a:t>English, Spanish, Somali, Karen, Vietnamese, Hmong, Other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/>
              <a:t>AAC Consideration Kit: Goals </a:t>
            </a:r>
            <a:endParaRPr sz="4400" dirty="0"/>
          </a:p>
        </p:txBody>
      </p:sp>
      <p:sp>
        <p:nvSpPr>
          <p:cNvPr id="189" name="Google Shape;189;p15"/>
          <p:cNvSpPr txBox="1">
            <a:spLocks noGrp="1"/>
          </p:cNvSpPr>
          <p:nvPr>
            <p:ph type="body" idx="1"/>
          </p:nvPr>
        </p:nvSpPr>
        <p:spPr>
          <a:xfrm>
            <a:off x="612488" y="2421566"/>
            <a:ext cx="8140987" cy="38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Create an easy-to-use AAC Kit for IEP teams 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to consider AAC for students which will: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Identify AAC features that enable success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Provide data in feature match to identify AAC systems for  a possible formal evaluation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Calibri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Provide ideas for engaging students for communication success</a:t>
            </a:r>
            <a:endParaRPr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Google Shape;190;p15" descr="Goal related icon with notebook, checkboxes, target and dart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551" t="-5547" r="1780" b="1"/>
          <a:stretch/>
        </p:blipFill>
        <p:spPr>
          <a:xfrm>
            <a:off x="9744075" y="2118843"/>
            <a:ext cx="1752600" cy="1817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612489" y="1008714"/>
            <a:ext cx="10978994" cy="79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None/>
            </a:pPr>
            <a:r>
              <a:rPr lang="en-US" sz="4400" dirty="0"/>
              <a:t>AAC Consideration Kit Equipment</a:t>
            </a:r>
            <a:endParaRPr sz="4400" dirty="0"/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616974" y="1885952"/>
            <a:ext cx="6164826" cy="4591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Low Tech Symbol Displays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Talking tiles  - 6 pack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Little Step by Step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 err="1"/>
              <a:t>GoTalk</a:t>
            </a:r>
            <a:r>
              <a:rPr lang="en-US" dirty="0"/>
              <a:t> 20+ Light Touch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iPad Generation 10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Protective case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iPad Apps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</a:pPr>
            <a:r>
              <a:rPr lang="en-US" dirty="0" err="1"/>
              <a:t>TouchChat</a:t>
            </a:r>
            <a:r>
              <a:rPr lang="en-US" dirty="0"/>
              <a:t> HD-WP*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TD Snap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Proloquo2Go</a:t>
            </a:r>
            <a:endParaRPr dirty="0"/>
          </a:p>
          <a:p>
            <a:pPr marL="914400" lvl="1" indent="-3200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o"/>
            </a:pPr>
            <a:r>
              <a:rPr lang="en-US" dirty="0"/>
              <a:t>AAC Genie*</a:t>
            </a:r>
            <a:endParaRPr dirty="0"/>
          </a:p>
        </p:txBody>
      </p:sp>
      <p:pic>
        <p:nvPicPr>
          <p:cNvPr id="198" name="Google Shape;198;p16" descr="AAC Consideration Kit: Equipment  Contents: Talking Tiles, Step by Step, GoTalk 20+ Lite, iPad and case, AAC Evaluation Genie App, Touchchat HD with Word Power AAC App, TD Snap AAC App, Proloquo2Go AAC App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781" t="4146" r="5932" b="-6225"/>
          <a:stretch/>
        </p:blipFill>
        <p:spPr>
          <a:xfrm>
            <a:off x="6867525" y="2567348"/>
            <a:ext cx="4438650" cy="3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/>
              <a:t>Loan Specifics </a:t>
            </a:r>
            <a:endParaRPr sz="4400" dirty="0"/>
          </a:p>
        </p:txBody>
      </p:sp>
      <p:sp>
        <p:nvSpPr>
          <p:cNvPr id="205" name="Google Shape;205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/>
          </a:p>
          <a:p>
            <a:pPr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Available to MN IEP teams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Contact MN STAR Program</a:t>
            </a:r>
            <a:endParaRPr dirty="0"/>
          </a:p>
          <a:p>
            <a:pPr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651-201-2640 telephone</a:t>
            </a:r>
            <a:endParaRPr dirty="0"/>
          </a:p>
          <a:p>
            <a:pPr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u="sng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Star.program@state.mn.us</a:t>
            </a:r>
            <a:endParaRPr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u="sng" dirty="0">
                <a:solidFill>
                  <a:srgbClr val="954F72"/>
                </a:solidFill>
                <a:hlinkClick r:id="rId4"/>
              </a:rPr>
              <a:t>MN.AT4ALL.com </a:t>
            </a:r>
            <a:endParaRPr b="0" i="0" u="none" strike="noStrike" cap="none" dirty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7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b="1" dirty="0"/>
              <a:t>Time Period: </a:t>
            </a:r>
            <a:r>
              <a:rPr lang="en-US" dirty="0"/>
              <a:t>8 weeks</a:t>
            </a:r>
            <a:endParaRPr dirty="0"/>
          </a:p>
          <a:p>
            <a:pPr marL="571500" lvl="0" indent="-3921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Includes a guided timeline</a:t>
            </a: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endParaRPr dirty="0"/>
          </a:p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b="1" dirty="0"/>
              <a:t>Where: </a:t>
            </a:r>
            <a:r>
              <a:rPr lang="en-US" dirty="0"/>
              <a:t>MN STAR Program and select partners </a:t>
            </a:r>
            <a:endParaRPr b="1" dirty="0"/>
          </a:p>
        </p:txBody>
      </p:sp>
      <p:pic>
        <p:nvPicPr>
          <p:cNvPr id="5" name="Google Shape;207;p17" descr="Loan icon with document and fountain pen icons and signiture quiggles ">
            <a:extLst>
              <a:ext uri="{FF2B5EF4-FFF2-40B4-BE49-F238E27FC236}">
                <a16:creationId xmlns:a16="http://schemas.microsoft.com/office/drawing/2014/main" id="{4C0A9C06-1062-DA82-7706-EF4BE9597190}"/>
              </a:ext>
            </a:extLst>
          </p:cNvPr>
          <p:cNvPicPr preferRelativeResize="0">
            <a:picLocks noGrp="1"/>
          </p:cNvPicPr>
          <p:nvPr>
            <p:ph type="pic" idx="10"/>
          </p:nvPr>
        </p:nvPicPr>
        <p:blipFill rotWithShape="1">
          <a:blip r:embed="rId5">
            <a:alphaModFix/>
          </a:blip>
          <a:srcRect t="75" b="75"/>
          <a:stretch/>
        </p:blipFill>
        <p:spPr>
          <a:xfrm>
            <a:off x="7962900" y="1545750"/>
            <a:ext cx="1809750" cy="18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/>
              <a:t>Guiding Principles</a:t>
            </a:r>
            <a:endParaRPr sz="4400" dirty="0"/>
          </a:p>
        </p:txBody>
      </p:sp>
      <p:sp>
        <p:nvSpPr>
          <p:cNvPr id="214" name="Google Shape;214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 Bill of Rights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 Framework for AT Consideration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 Potential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Evidence-Based Practices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15;p18" descr="Guiding Principles Icon with two uplifted hands, three levitating stars held within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-1483" b="694"/>
          <a:stretch/>
        </p:blipFill>
        <p:spPr>
          <a:xfrm>
            <a:off x="8334375" y="2736097"/>
            <a:ext cx="2105025" cy="21216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"/>
          <p:cNvSpPr txBox="1">
            <a:spLocks noGrp="1"/>
          </p:cNvSpPr>
          <p:nvPr>
            <p:ph type="title"/>
          </p:nvPr>
        </p:nvSpPr>
        <p:spPr>
          <a:xfrm>
            <a:off x="612489" y="1438276"/>
            <a:ext cx="10978994" cy="587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/>
              <a:t>Digital Resources </a:t>
            </a:r>
            <a:endParaRPr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462E7A-557A-1368-EE7A-34EAABBFE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333" y="2165034"/>
            <a:ext cx="8237744" cy="410673"/>
          </a:xfrm>
        </p:spPr>
        <p:txBody>
          <a:bodyPr/>
          <a:lstStyle/>
          <a:p>
            <a:r>
              <a:rPr lang="en-US" dirty="0"/>
              <a:t>How to Use the Kit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E29C7D-8279-E127-3E45-54FB724AC0C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09600" y="2613782"/>
            <a:ext cx="8239126" cy="1929643"/>
          </a:xfrm>
        </p:spPr>
        <p:txBody>
          <a:bodyPr/>
          <a:lstStyle/>
          <a:p>
            <a:pPr marL="800100" lvl="0" indent="-342900">
              <a:lnSpc>
                <a:spcPct val="115000"/>
              </a:lnSpc>
              <a:buClr>
                <a:srgbClr val="1F3864"/>
              </a:buClr>
            </a:pPr>
            <a:r>
              <a:rPr lang="en-US" dirty="0" err="1">
                <a:solidFill>
                  <a:srgbClr val="000000"/>
                </a:solidFill>
              </a:rPr>
              <a:t>Quickstart</a:t>
            </a:r>
            <a:r>
              <a:rPr lang="en-US" dirty="0">
                <a:solidFill>
                  <a:srgbClr val="000000"/>
                </a:solidFill>
              </a:rPr>
              <a:t> Guides</a:t>
            </a:r>
            <a:endParaRPr lang="en-US" dirty="0"/>
          </a:p>
          <a:p>
            <a:pPr marL="800100" lvl="0" indent="-342900">
              <a:lnSpc>
                <a:spcPct val="115000"/>
              </a:lnSpc>
              <a:buClr>
                <a:srgbClr val="1F3864"/>
              </a:buClr>
            </a:pPr>
            <a:r>
              <a:rPr lang="en-US" dirty="0">
                <a:solidFill>
                  <a:srgbClr val="000000"/>
                </a:solidFill>
              </a:rPr>
              <a:t>Strategies to Boost Success</a:t>
            </a:r>
            <a:endParaRPr lang="en-US" dirty="0"/>
          </a:p>
          <a:p>
            <a:pPr marL="800100" lvl="0" indent="-342900">
              <a:lnSpc>
                <a:spcPct val="115000"/>
              </a:lnSpc>
              <a:buClr>
                <a:srgbClr val="1F3864"/>
              </a:buClr>
            </a:pPr>
            <a:r>
              <a:rPr lang="en-US" dirty="0">
                <a:solidFill>
                  <a:srgbClr val="000000"/>
                </a:solidFill>
              </a:rPr>
              <a:t>Highly Engaging Activity Ideas</a:t>
            </a:r>
            <a:endParaRPr lang="en-US" dirty="0"/>
          </a:p>
          <a:p>
            <a:pPr marL="800100" lvl="0" indent="-342900">
              <a:lnSpc>
                <a:spcPct val="115000"/>
              </a:lnSpc>
              <a:buClr>
                <a:srgbClr val="1F3864"/>
              </a:buClr>
            </a:pPr>
            <a:r>
              <a:rPr lang="en-US" dirty="0">
                <a:solidFill>
                  <a:srgbClr val="000000"/>
                </a:solidFill>
              </a:rPr>
              <a:t>Guidelines for Choosing an AAC Display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A3B5B6-049F-E79A-D9CB-F967824047BC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615380" y="4539468"/>
            <a:ext cx="8241463" cy="410673"/>
          </a:xfrm>
        </p:spPr>
        <p:txBody>
          <a:bodyPr/>
          <a:lstStyle/>
          <a:p>
            <a:r>
              <a:rPr lang="en-US" dirty="0"/>
              <a:t>Consideration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1CFC00-D2B3-81BB-7175-05598334B3A0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5570" y="4993784"/>
            <a:ext cx="8241321" cy="1045066"/>
          </a:xfrm>
        </p:spPr>
        <p:txBody>
          <a:bodyPr/>
          <a:lstStyle/>
          <a:p>
            <a:pPr marL="800100" lvl="0" indent="-342900">
              <a:lnSpc>
                <a:spcPct val="115000"/>
              </a:lnSpc>
              <a:buClr>
                <a:srgbClr val="1F3864"/>
              </a:buClr>
            </a:pPr>
            <a:r>
              <a:rPr lang="en-US" dirty="0">
                <a:solidFill>
                  <a:srgbClr val="000000"/>
                </a:solidFill>
              </a:rPr>
              <a:t>Access Resources</a:t>
            </a:r>
            <a:endParaRPr lang="en-US" dirty="0"/>
          </a:p>
          <a:p>
            <a:pPr marL="800100" lvl="0" indent="-342900">
              <a:lnSpc>
                <a:spcPct val="115000"/>
              </a:lnSpc>
              <a:buClr>
                <a:srgbClr val="1F3864"/>
              </a:buClr>
            </a:pPr>
            <a:r>
              <a:rPr lang="en-US" dirty="0">
                <a:solidFill>
                  <a:srgbClr val="000000"/>
                </a:solidFill>
              </a:rPr>
              <a:t>Data Collection Tools</a:t>
            </a:r>
          </a:p>
        </p:txBody>
      </p:sp>
      <p:pic>
        <p:nvPicPr>
          <p:cNvPr id="12" name="Google Shape;223;p19" descr="Digital Resources icon with hand palm up, folder, speech bubble with mountain and video go icons "/>
          <p:cNvPicPr preferRelativeResize="0">
            <a:picLocks noGrp="1"/>
          </p:cNvPicPr>
          <p:nvPr>
            <p:ph type="pic" idx="10"/>
          </p:nvPr>
        </p:nvPicPr>
        <p:blipFill rotWithShape="1">
          <a:blip r:embed="rId3">
            <a:alphaModFix/>
          </a:blip>
          <a:srcRect t="-3772" b="-7620"/>
          <a:stretch/>
        </p:blipFill>
        <p:spPr>
          <a:xfrm>
            <a:off x="8848726" y="2853273"/>
            <a:ext cx="2125662" cy="236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/>
              <a:t>How to Use the Kit</a:t>
            </a:r>
            <a:endParaRPr sz="4400" dirty="0"/>
          </a:p>
        </p:txBody>
      </p:sp>
      <p:sp>
        <p:nvSpPr>
          <p:cNvPr id="230" name="Google Shape;230;p20"/>
          <p:cNvSpPr txBox="1">
            <a:spLocks noGrp="1"/>
          </p:cNvSpPr>
          <p:nvPr>
            <p:ph type="body" idx="1"/>
          </p:nvPr>
        </p:nvSpPr>
        <p:spPr>
          <a:xfrm>
            <a:off x="612487" y="2545391"/>
            <a:ext cx="10874372" cy="382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1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Unpack, Get Familiar &amp; Check-In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2: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Engaging Activities, Access Methods, Specific AAC Symbol Displays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3: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the customized AAC tools with your student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4: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AAC tools with your student &amp; make adjustments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5: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AAC tools with your student in customary environments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6: 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AAC tools with your student to add symbols &amp; independence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7: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Try to add symbols, independence, home environment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Week 8</a:t>
            </a:r>
            <a:r>
              <a:rPr lang="en-US"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Determine Outcomes &amp; Check-In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31;p20" descr="How to and Timeline Icon with check boxes checked and clock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036" b="4036"/>
          <a:stretch/>
        </p:blipFill>
        <p:spPr>
          <a:xfrm>
            <a:off x="9950450" y="1242646"/>
            <a:ext cx="1396425" cy="1283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>
                <a:solidFill>
                  <a:schemeClr val="dk1"/>
                </a:solidFill>
              </a:rPr>
              <a:t>Quickstart Guides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38" name="Google Shape;23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Written </a:t>
            </a:r>
            <a:r>
              <a:rPr lang="en-US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Quickstart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Videos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39;p21" descr="Quickstart Guide icon with open book and information icon in speech bubble above the book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697" b="-2250"/>
          <a:stretch/>
        </p:blipFill>
        <p:spPr>
          <a:xfrm>
            <a:off x="8354940" y="2771775"/>
            <a:ext cx="2035320" cy="206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612490" y="1170638"/>
            <a:ext cx="5543944" cy="115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Learning Outcomes</a:t>
            </a:r>
            <a:endParaRPr dirty="0"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Participants will learn about the MN STAR Program and its lending library.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Participants will identify the contents of the AAC Consideration Kits.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Participants will identify how to access the AAC Consideration Kits.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Participants will learn the requirements of borrowing the Kits.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Participants will be able to describe two ways the AAC Communication Kit can help identify students who can benefit from AAC</a:t>
            </a:r>
            <a:endParaRPr dirty="0"/>
          </a:p>
        </p:txBody>
      </p:sp>
      <p:pic>
        <p:nvPicPr>
          <p:cNvPr id="4" name="Google Shape;104;p4" descr="Department of Administration, Assistive Technology - STAR">
            <a:extLst>
              <a:ext uri="{FF2B5EF4-FFF2-40B4-BE49-F238E27FC236}">
                <a16:creationId xmlns:a16="http://schemas.microsoft.com/office/drawing/2014/main" id="{68FCA641-1FF6-D590-F5EE-1FBC6B33F37E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2985" r="-459"/>
          <a:stretch/>
        </p:blipFill>
        <p:spPr>
          <a:xfrm>
            <a:off x="7311144" y="1462567"/>
            <a:ext cx="4280338" cy="733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>
                <a:solidFill>
                  <a:schemeClr val="dk1"/>
                </a:solidFill>
              </a:rPr>
              <a:t>Guidelines for Choosing an AAC Display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46" name="Google Shape;246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General Tips for Success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set up the iPad as AAC Device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Symbolic Users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Emergent Users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47;p22" descr="Guidelines icon with finger pointing to a screen with shapes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43" b="443"/>
          <a:stretch/>
        </p:blipFill>
        <p:spPr>
          <a:xfrm>
            <a:off x="8677275" y="2705100"/>
            <a:ext cx="2328863" cy="230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i="0" u="none" strike="noStrike">
                <a:solidFill>
                  <a:srgbClr val="212121"/>
                </a:solidFill>
                <a:latin typeface="Calibri"/>
                <a:ea typeface="Calibri"/>
                <a:cs typeface="Calibri"/>
                <a:sym typeface="Calibri"/>
              </a:rPr>
              <a:t>Strategies for Boosting Success with AAC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 and Motivate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&amp; Pause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Opportunities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Follow the Student’s Lead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Honor Any Communication Attempts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55;p23" descr="Strategy icon with heart, thumbs up, three people icons in speech bubbles 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57" r="457"/>
          <a:stretch/>
        </p:blipFill>
        <p:spPr>
          <a:xfrm>
            <a:off x="8647113" y="2400300"/>
            <a:ext cx="2408237" cy="243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>
                <a:solidFill>
                  <a:schemeClr val="dk1"/>
                </a:solidFill>
              </a:rPr>
              <a:t>Highly Engaging Activity Ideas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Young Students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Elementary Students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Secondary Students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63;p24" descr="Engaging icon with a heart and star in speech bubbles above a thumbs up and two people icons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798" b="3798"/>
          <a:stretch/>
        </p:blipFill>
        <p:spPr>
          <a:xfrm>
            <a:off x="8191500" y="2789238"/>
            <a:ext cx="2152650" cy="198913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>
                <a:solidFill>
                  <a:schemeClr val="dk1"/>
                </a:solidFill>
              </a:rPr>
              <a:t>Addressing Challenges to AAC Consideration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70" name="Google Shape;270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Collaborate with Specialists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 communication partners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Motor Challenges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Self Regulation Challenges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Challenges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592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Engagement Challenges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71;p25" descr="Addressing Challenges icon with idea lightbulb, puzzle pieces, person icon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294" r="4294"/>
          <a:stretch/>
        </p:blipFill>
        <p:spPr>
          <a:xfrm>
            <a:off x="8426450" y="2903538"/>
            <a:ext cx="1892300" cy="20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6"/>
          <p:cNvSpPr txBox="1">
            <a:spLocks noGrp="1"/>
          </p:cNvSpPr>
          <p:nvPr>
            <p:ph type="title"/>
          </p:nvPr>
        </p:nvSpPr>
        <p:spPr>
          <a:xfrm>
            <a:off x="612489" y="1361139"/>
            <a:ext cx="10978994" cy="791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 dirty="0">
                <a:solidFill>
                  <a:schemeClr val="dk1"/>
                </a:solidFill>
              </a:rPr>
              <a:t>Outcomes</a:t>
            </a:r>
            <a:endParaRPr sz="4400" dirty="0">
              <a:solidFill>
                <a:schemeClr val="dk1"/>
              </a:solidFill>
            </a:endParaRPr>
          </a:p>
        </p:txBody>
      </p:sp>
      <p:sp>
        <p:nvSpPr>
          <p:cNvPr id="278" name="Google Shape;278;p26"/>
          <p:cNvSpPr txBox="1">
            <a:spLocks noGrp="1"/>
          </p:cNvSpPr>
          <p:nvPr>
            <p:ph type="body" idx="1"/>
          </p:nvPr>
        </p:nvSpPr>
        <p:spPr>
          <a:xfrm>
            <a:off x="616973" y="2324099"/>
            <a:ext cx="7403077" cy="392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motivated the student?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access systems enabled success?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AAC features enabled success?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implementation strategies enabled success?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environments did you try the AAC?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TASKS was the student able to access?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the student benefit from an AAC system?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systems would be appropriate to trial?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92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are the Next steps?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79;p26" descr="Outcomes icon with student portrait icon on bulleted paper and pencil to wri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38" r="638"/>
          <a:stretch/>
        </p:blipFill>
        <p:spPr>
          <a:xfrm>
            <a:off x="8658225" y="3009900"/>
            <a:ext cx="2209800" cy="223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AAC Consideration Kit: How to Access  </a:t>
            </a:r>
            <a:endParaRPr sz="4400"/>
          </a:p>
        </p:txBody>
      </p:sp>
      <p:sp>
        <p:nvSpPr>
          <p:cNvPr id="286" name="Google Shape;286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457200" marR="0" lvl="0" indent="-444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on STAR Home Page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Home Bases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2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STAR St. Paul 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2" marR="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St. Cloud State University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9902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Minnesota State University Moorhead Regional Assistive Technology Center (RATC)</a:t>
            </a:r>
            <a:endParaRPr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400"/>
              <a:t>AAC Consideration Kit: Summer Pilot </a:t>
            </a:r>
            <a:endParaRPr sz="4400"/>
          </a:p>
        </p:txBody>
      </p:sp>
      <p:sp>
        <p:nvSpPr>
          <p:cNvPr id="293" name="Google Shape;293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Seeking 6 IEP teams to pilot this summer</a:t>
            </a:r>
            <a:endParaRPr sz="3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Timeline: 8 weeks in June-July</a:t>
            </a:r>
            <a:endParaRPr sz="3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Willingness to follow process &amp; submit feedback</a:t>
            </a:r>
            <a:endParaRPr sz="3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Char char="•"/>
            </a:pPr>
            <a:r>
              <a:rPr lang="en-US" sz="3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Apply</a:t>
            </a:r>
            <a:endParaRPr sz="3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>
            <a:spLocks noGrp="1"/>
          </p:cNvSpPr>
          <p:nvPr>
            <p:ph type="ctrTitle"/>
          </p:nvPr>
        </p:nvSpPr>
        <p:spPr>
          <a:xfrm>
            <a:off x="606868" y="2895455"/>
            <a:ext cx="1100023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 dirty="0"/>
              <a:t>Thank you!</a:t>
            </a:r>
            <a:endParaRPr dirty="0"/>
          </a:p>
        </p:txBody>
      </p:sp>
      <p:pic>
        <p:nvPicPr>
          <p:cNvPr id="300" name="Google Shape;300;p29" descr="Charting the Cs logo with black and blu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318" y="1806439"/>
            <a:ext cx="2882435" cy="60472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9"/>
          <p:cNvSpPr txBox="1">
            <a:spLocks noGrp="1"/>
          </p:cNvSpPr>
          <p:nvPr>
            <p:ph type="body" idx="1"/>
          </p:nvPr>
        </p:nvSpPr>
        <p:spPr>
          <a:xfrm>
            <a:off x="595312" y="4170947"/>
            <a:ext cx="11001375" cy="148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Rebecca Tetlie –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Rebecca.Tetlie@gmail.com</a:t>
            </a:r>
            <a:r>
              <a:rPr lang="en-US" dirty="0"/>
              <a:t>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Amy Perron –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amy.perron@state.mn.us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301" name="Google Shape;301;p29"/>
          <p:cNvSpPr txBox="1"/>
          <p:nvPr/>
        </p:nvSpPr>
        <p:spPr>
          <a:xfrm>
            <a:off x="876300" y="5691781"/>
            <a:ext cx="10706100" cy="55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images from </a:t>
            </a:r>
            <a:r>
              <a:rPr lang="en-US" sz="2200" b="0" i="0" u="sng" strike="noStrike" cap="none" dirty="0">
                <a:solidFill>
                  <a:schemeClr val="hlin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www.freepik.com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>
            <a:spLocks noGrp="1"/>
          </p:cNvSpPr>
          <p:nvPr>
            <p:ph type="ctrTitle"/>
          </p:nvPr>
        </p:nvSpPr>
        <p:spPr>
          <a:xfrm>
            <a:off x="606868" y="2609849"/>
            <a:ext cx="11000232" cy="819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ts val="3600"/>
              <a:buFont typeface="Calibri"/>
              <a:buNone/>
            </a:pPr>
            <a:r>
              <a:rPr lang="en-US"/>
              <a:t>Charting the Cs Conference 2025</a:t>
            </a:r>
            <a:endParaRPr i="1"/>
          </a:p>
        </p:txBody>
      </p:sp>
      <p:sp>
        <p:nvSpPr>
          <p:cNvPr id="307" name="Google Shape;307;p30"/>
          <p:cNvSpPr txBox="1">
            <a:spLocks noGrp="1"/>
          </p:cNvSpPr>
          <p:nvPr>
            <p:ph type="body" idx="1"/>
          </p:nvPr>
        </p:nvSpPr>
        <p:spPr>
          <a:xfrm>
            <a:off x="606425" y="3429001"/>
            <a:ext cx="11001375" cy="228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Statewide Professional Development to Support the Workforce and Low Incidence Disability Areas in the State of Minnesota.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None/>
            </a:pPr>
            <a:r>
              <a:rPr lang="en-US" dirty="0"/>
              <a:t>This presentation is partially funded with a grant from the Minnesota Department of Education using federal funding, CFDA 84.027A, Special Education – Grants to States. </a:t>
            </a:r>
            <a:endParaRPr dirty="0"/>
          </a:p>
        </p:txBody>
      </p:sp>
      <p:pic>
        <p:nvPicPr>
          <p:cNvPr id="308" name="Google Shape;308;p30" descr="Charting the Cs logo with black and blue tex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5319" y="1796914"/>
            <a:ext cx="2882435" cy="60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Introduction &amp; Disclosures</a:t>
            </a:r>
            <a:endParaRPr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BC68E8-9D96-EDE4-7B25-6DAEC45B3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b="1" dirty="0"/>
              <a:t>Amy Perron </a:t>
            </a:r>
            <a:r>
              <a:rPr lang="en-US" dirty="0"/>
              <a:t>has worked at the Minnesota STAR program for eight years. First serving at the Programs Assistive Technology Specialist and currently as Program Director.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/>
              <a:t>No Disclosures to share</a:t>
            </a:r>
          </a:p>
          <a:p>
            <a:r>
              <a:rPr lang="en-US" dirty="0"/>
              <a:t>Contact: amy.perron@state.mn.us</a:t>
            </a:r>
          </a:p>
        </p:txBody>
      </p:sp>
      <p:pic>
        <p:nvPicPr>
          <p:cNvPr id="4" name="Google Shape;111;p5" descr="Amy Perro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5" b="15"/>
          <a:stretch/>
        </p:blipFill>
        <p:spPr>
          <a:xfrm>
            <a:off x="8374063" y="2437317"/>
            <a:ext cx="2589212" cy="345122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Introduction &amp; Disclosures, Continued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4F6EE-2EB5-B810-A2CB-BE28A955E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73" y="2422422"/>
            <a:ext cx="6498202" cy="4111728"/>
          </a:xfrm>
        </p:spPr>
        <p:txBody>
          <a:bodyPr/>
          <a:lstStyle/>
          <a:p>
            <a:pPr marL="64008" indent="0">
              <a:buNone/>
            </a:pPr>
            <a:r>
              <a:rPr lang="en-US" b="1" dirty="0"/>
              <a:t>Rebecca Tetlie MA, CCC-SLP </a:t>
            </a:r>
            <a:r>
              <a:rPr lang="en-US" dirty="0"/>
              <a:t>is a speech-language pathologist and has worked with St. Paul Public Schools for 34 years where she led the Assistive Technology Team with a focus on augmentative communication and assistive technology for reading. She retired in 2020.</a:t>
            </a:r>
          </a:p>
          <a:p>
            <a:pPr marL="64008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b="1" dirty="0"/>
              <a:t>Non-financial: </a:t>
            </a:r>
            <a:r>
              <a:rPr lang="en-US" dirty="0"/>
              <a:t>Member of ASHA, MNSHA &amp; co-chair of the MNSHA AAC Committee.</a:t>
            </a:r>
          </a:p>
          <a:p>
            <a:pPr>
              <a:spcAft>
                <a:spcPts val="600"/>
              </a:spcAft>
            </a:pPr>
            <a:r>
              <a:rPr lang="en-US" dirty="0"/>
              <a:t>Contact: </a:t>
            </a:r>
            <a:r>
              <a:rPr lang="en-US" dirty="0">
                <a:hlinkClick r:id="rId3"/>
              </a:rPr>
              <a:t>rebecca.tetlie@gmail.com</a:t>
            </a:r>
            <a:endParaRPr lang="en-US" dirty="0"/>
          </a:p>
        </p:txBody>
      </p:sp>
      <p:pic>
        <p:nvPicPr>
          <p:cNvPr id="4" name="Google Shape;118;p6" descr="Rebecca Tetlie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t="9278" b="273"/>
          <a:stretch/>
        </p:blipFill>
        <p:spPr>
          <a:xfrm>
            <a:off x="8172449" y="3101550"/>
            <a:ext cx="2742757" cy="24711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Minnesota STAR Program</a:t>
            </a:r>
            <a:endParaRPr sz="4400" b="0" i="1" dirty="0"/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616973" y="2422422"/>
            <a:ext cx="7610827" cy="299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System of Technology to Achieve Results (STAR)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Minnesota’s federally funded Assistive Technology Act Program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Providing services to ALL MINNESOTANS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o"/>
            </a:pPr>
            <a:r>
              <a:rPr lang="en-US" sz="2800" dirty="0"/>
              <a:t>No proof of disability required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o"/>
            </a:pPr>
            <a:r>
              <a:rPr lang="en-US" sz="2800" dirty="0"/>
              <a:t>No cost for program services</a:t>
            </a:r>
            <a:endParaRPr dirty="0"/>
          </a:p>
        </p:txBody>
      </p:sp>
      <p:pic>
        <p:nvPicPr>
          <p:cNvPr id="126" name="Google Shape;126;p7" descr="Minnesota STAR Program written in AAC Symbols. A picture of the state of Minnesota, A picture of a star and a picture of a person at a desk with a question mark over their head 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148" r="1428"/>
          <a:stretch/>
        </p:blipFill>
        <p:spPr>
          <a:xfrm>
            <a:off x="8275425" y="4931605"/>
            <a:ext cx="3411749" cy="1153461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Contracted Partners</a:t>
            </a:r>
            <a:endParaRPr dirty="0"/>
          </a:p>
        </p:txBody>
      </p:sp>
      <p:sp>
        <p:nvSpPr>
          <p:cNvPr id="133" name="Google Shape;133;p8"/>
          <p:cNvSpPr txBox="1">
            <a:spLocks noGrp="1"/>
          </p:cNvSpPr>
          <p:nvPr>
            <p:ph type="body" idx="1"/>
          </p:nvPr>
        </p:nvSpPr>
        <p:spPr>
          <a:xfrm>
            <a:off x="616973" y="2422422"/>
            <a:ext cx="6726801" cy="3825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Minnesota State University Moorhead Regional Assistive Technology Center (RATC)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North Dakota Assistive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Pacer Center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St. Cloud State University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ALS Association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Live Life Therapy Solutions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Lighthouse Center for Vital Living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Font typeface="Arial"/>
              <a:buChar char="•"/>
            </a:pPr>
            <a:r>
              <a:rPr lang="en-US" dirty="0"/>
              <a:t>Southeastern MN Center for Independent Living</a:t>
            </a:r>
            <a:endParaRPr dirty="0"/>
          </a:p>
        </p:txBody>
      </p:sp>
      <p:pic>
        <p:nvPicPr>
          <p:cNvPr id="3" name="Google Shape;134;p8" descr="a pair of hands shaking drawn on a chalkboard with the word PARTNERS written in chalk below the hands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285" r="8285"/>
          <a:stretch/>
        </p:blipFill>
        <p:spPr>
          <a:xfrm>
            <a:off x="7560579" y="3043238"/>
            <a:ext cx="4030904" cy="253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Minnesota STAR Program Services</a:t>
            </a:r>
            <a:endParaRPr dirty="0"/>
          </a:p>
        </p:txBody>
      </p:sp>
      <p:sp>
        <p:nvSpPr>
          <p:cNvPr id="141" name="Google Shape;141;p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Device Demonstrations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Device Equipment Loans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o"/>
            </a:pPr>
            <a:r>
              <a:rPr lang="en-US" sz="2800" dirty="0"/>
              <a:t>Short-Term </a:t>
            </a:r>
            <a:endParaRPr dirty="0"/>
          </a:p>
          <a:p>
            <a:pPr marL="5715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o"/>
            </a:pPr>
            <a:r>
              <a:rPr lang="en-US" sz="2800" dirty="0"/>
              <a:t>Open-Ended (limited availability)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Information and Assistance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24"/>
              <a:buFont typeface="Arial"/>
              <a:buChar char="•"/>
            </a:pPr>
            <a:r>
              <a:rPr lang="en-US" sz="2800" dirty="0"/>
              <a:t>Training</a:t>
            </a:r>
            <a:endParaRPr dirty="0"/>
          </a:p>
        </p:txBody>
      </p:sp>
      <p:pic>
        <p:nvPicPr>
          <p:cNvPr id="3" name="Google Shape;142;p9" descr="A young girl looking at an AAC devic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" b="7"/>
          <a:stretch/>
        </p:blipFill>
        <p:spPr>
          <a:xfrm>
            <a:off x="7999624" y="2562225"/>
            <a:ext cx="2765001" cy="36861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400"/>
              <a:buFont typeface="Calibri"/>
              <a:buNone/>
            </a:pPr>
            <a:r>
              <a:rPr lang="en-US" sz="4400" dirty="0"/>
              <a:t>STAR Demos and Loans</a:t>
            </a:r>
            <a:endParaRPr dirty="0"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n-US" sz="3200" dirty="0"/>
              <a:t>Device Demo</a:t>
            </a:r>
            <a:endParaRPr dirty="0"/>
          </a:p>
        </p:txBody>
      </p:sp>
      <p:sp>
        <p:nvSpPr>
          <p:cNvPr id="149" name="Google Shape;149;p10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</a:pPr>
            <a:r>
              <a:rPr lang="en-US" dirty="0"/>
              <a:t>Requested by individual, family member, guardian or professional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</a:pPr>
            <a:r>
              <a:rPr lang="en-US" dirty="0"/>
              <a:t>Demonstrate one or more devices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</a:pPr>
            <a:r>
              <a:rPr lang="en-US" dirty="0"/>
              <a:t>Compare similar device features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</a:pPr>
            <a:r>
              <a:rPr lang="en-US" dirty="0"/>
              <a:t>Live and interactive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399"/>
              </a:buClr>
              <a:buSzPts val="2592"/>
              <a:buFont typeface="Arial"/>
              <a:buChar char="•"/>
            </a:pPr>
            <a:r>
              <a:rPr lang="en-US" dirty="0"/>
              <a:t>Assist with decision making</a:t>
            </a:r>
            <a:endParaRPr dirty="0"/>
          </a:p>
        </p:txBody>
      </p:sp>
      <p:sp>
        <p:nvSpPr>
          <p:cNvPr id="150" name="Google Shape;150;p10"/>
          <p:cNvSpPr txBox="1">
            <a:spLocks noGrp="1"/>
          </p:cNvSpPr>
          <p:nvPr>
            <p:ph type="body" idx="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en-US" sz="3200" dirty="0"/>
              <a:t>Device Loan</a:t>
            </a:r>
            <a:endParaRPr dirty="0"/>
          </a:p>
        </p:txBody>
      </p:sp>
      <p:sp>
        <p:nvSpPr>
          <p:cNvPr id="151" name="Google Shape;151;p10"/>
          <p:cNvSpPr txBox="1">
            <a:spLocks noGrp="1"/>
          </p:cNvSpPr>
          <p:nvPr>
            <p:ph type="body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45700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45 days or less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Provides an opportunity to test out the equipment in their own environments.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Assist with decision making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Professional Development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92"/>
              <a:buChar char="•"/>
            </a:pPr>
            <a:r>
              <a:rPr lang="en-US" dirty="0"/>
              <a:t>Short-term accommodation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612489" y="1143000"/>
            <a:ext cx="10978994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2875" rIns="91425" bIns="45700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600"/>
              <a:buFont typeface="Calibri"/>
              <a:buNone/>
            </a:pPr>
            <a:r>
              <a:rPr lang="en-US" sz="4400" dirty="0"/>
              <a:t>Online Lending Library: MNAT4ALL</a:t>
            </a:r>
            <a:endParaRPr sz="4400" dirty="0"/>
          </a:p>
        </p:txBody>
      </p:sp>
      <p:pic>
        <p:nvPicPr>
          <p:cNvPr id="3" name="Google Shape;158;p11" descr="MNAT4ALL website STAR's online lending library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5" b="5"/>
          <a:stretch/>
        </p:blipFill>
        <p:spPr>
          <a:xfrm>
            <a:off x="612489" y="2193925"/>
            <a:ext cx="9231313" cy="40544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Integral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CC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PAW xmlns="http://www.net-centric.com/PAWPP">
  <Shape xmlns="" ID="a+Su8L2cytfW0AiKBre8H38RlY8=" pdftag="H1" artifact="_x0030_" isBookmarkSet="yes" bookmark="yes" Order="_x0031_"/>
  <Shape xmlns="" ID="KGaZAXRoNdeZ69AWuMNqKq1JEoU=" pdftag="Figure" isBookmarkSet="no" formula="no" inline="no" artifact="_x0030_" bookmark="no" Order="_x0033_" validate="no" Lang=""/>
  <Shape xmlns="" ID="kwNNOFnE/V+XnF+tKjbCnaUzo/w=" pdftag="P" isBookmarkSet="no" bookmark="no" Order="_x0034_"/>
  <Shape xmlns="" ID="5HOJZ5eSvNw9Plxs9haJx9emdmI=" pdftag="P" isBookmarkSet="no" bookmark="no" Order="_x0032_"/>
  <Shape xmlns="" ID="maSH7c0PJBCHBzmMIcot8LAsS6Y=" isBookmarkSet="yes" bookmark="yes" pdftag="H2" artifact="_x0030_" Order="_x0031_"/>
  <Shape xmlns="" ID="SKoi+tSQZtsZFiySUokbUu94xwk=" pdftag="P" isBookmarkSet="no" bookmark="no" Order="_x0033_"/>
  <Shape xmlns="" ID="QJ8FSOaGsPAFTnO06Um8Cokd4IE=" formula="no" pdftag="Figure" isBookmarkSet="no" artifact="_x0030_" inline="no" bookmark="no" Order="_x0032_" validate="no" Lang=""/>
  <Shape xmlns="" ID="ezX4JClZ/b3UfFuxI55f7h2zH/s=" isBookmarkSet="yes" bookmark="yes" pdftag="H2" artifact="_x0030_" Order="_x0031_"/>
  <Shape xmlns="" ID="USOfI8gARm3tBssUF7pj+TvcrC8=" pdftag="P" isBookmarkSet="no" bookmark="no" Order="_x0032_"/>
  <Shape xmlns="" ID="AzWmVyUJUyO8s5mTs0yAeU62Vg8=" formula="no" pdftag="Figure" inline="no" isBookmarkSet="no" artifact="_x0030_" bookmark="no" Order="_x0033_" validate="no" Lang=""/>
  <Shape xmlns="" ID="s2AoRtfZs/7fnkX6RWepuhqaQpw=" Order="_x0031_" isBookmarkSet="yes" bookmark="no" pdftag="_x005B_Artifact_x005D_" artifact="_x0031_"/>
  <Shape xmlns="" ID="Y5OKcgssfvALn95ia8WKjIMm4cw=" pdftag="P" isBookmarkSet="no" bookmark="no" Order="_x0031_"/>
  <Shape xmlns="" ID="9aY+M9trvHXTy8xMgJrvSYoMiDY=" formula="no" pdftag="Figure" inline="no" isBookmarkSet="no" artifact="_x0030_" bookmark="no" Order="_x0032_" validate="no" Lang=""/>
  <Shape xmlns="" ID="vyXe/55gQLTprDe59VFppDa/vHw=" isBookmarkSet="yes" bookmark="yes" pdftag="H2" artifact="_x0030_" Order="_x0031_"/>
  <Shape xmlns="" ID="/biSKAd+dcyQJ3xr6m3iFuIfyBE=" pdftag="P" isBookmarkSet="no" bookmark="no" Order="_x0032_"/>
  <Shape xmlns="" ID="UXK+4t56S0k3fFahd3X0dywkS9c=" artifact="_x0030_" formula="no" pdftag="Figure" isBookmarkSet="no" bookmark="no" Order="_x0033_" validate="no" Lang=""/>
  <Shape xmlns="" ID="l2ufhGO8Df4V1BoXhYuQa9tfTfA=" isBookmarkSet="yes" bookmark="yes" pdftag="H2" artifact="_x0030_" Order="_x0031_"/>
  <Shape xmlns="" ID="uWDntV+nW932mGzD3SNP/gwkW0A=" pdftag="P" isBookmarkSet="no" bookmark="no" Order="_x0032_"/>
  <Shape xmlns="" ID="32vdfxKuD1e8RE7M3UbRJ8zUkDU=" artifact="_x0030_" formula="no" pdftag="Figure" isBookmarkSet="no" bookmark="no" Order="_x0033_" validate="no" Lang=""/>
  <Shape xmlns="" ID="hTrnnvafQzVKEVoqUoVzpcrBuKA=" isBookmarkSet="yes" bookmark="yes" pdftag="H2" artifact="_x0030_" Order="_x0031_"/>
  <Shape xmlns="" ID="X9ts0qM0BNWORazyG9tTgtcr7sY=" pdftag="P" isBookmarkSet="no" bookmark="no" Order="_x0032_"/>
  <Shape xmlns="" ID="PQRaTMUAGKqgHMKW28SMLE3bFpI=" artifact="_x0030_" formula="no" pdftag="Figure" isBookmarkSet="no" bookmark="no" Order="_x0033_" validate="no" Lang=""/>
  <Shape xmlns="" ID="kZj9CMH8vHHdWht3d8Q1HXkVTAc=" isBookmarkSet="yes" bookmark="yes" pdftag="H2" artifact="_x0030_" Order="_x0031_"/>
  <Shape xmlns="" ID="qMfq9H8igXy8WgVahJMbgJt+u0o=" isBookmarkSet="yes" bookmark="yes" pdftag="H3" artifact="_x0030_" Order="_x0032_"/>
  <Shape xmlns="" ID="FzJkK+IMyf7n6BaFgrBapLd0IGo=" pdftag="P" isBookmarkSet="no" bookmark="no" Order="_x0033_"/>
  <Shape xmlns="" ID="AY3vd9DLnW7W1Sbjrca7+PF7unE=" isBookmarkSet="yes" bookmark="yes" pdftag="H3" artifact="_x0030_" Order="_x0034_"/>
  <Shape xmlns="" ID="hgRAC4R+/dhnPlXESU1yrwpwIgY=" pdftag="P" isBookmarkSet="no" bookmark="no" Order="_x0035_"/>
  <Shape xmlns="" ID="OIzUJKQw9JHaGzs8gSq9xPKdvEU=" isBookmarkSet="yes" bookmark="yes" pdftag="H2" artifact="_x0030_" Order="_x0031_"/>
  <Shape xmlns="" ID="Kd+1M6T3DWYTc4brIIO3PZ1w+IQ=" artifact="_x0030_" formula="no" pdftag="Figure" isBookmarkSet="no" bookmark="no" Order="_x0032_" validate="no" Lang=""/>
  <Shape xmlns="" ID="/F4HNnUNJYIkF8mMdvxs653yH54=" isBookmarkSet="yes" bookmark="yes" pdftag="H2" artifact="_x0030_" Order="_x0031_"/>
  <Shape xmlns="" ID="qnQKQhszQSEQjyn71B5uZRmcJmc=" pdftag="P" isBookmarkSet="no" bookmark="no" Order="_x0032_"/>
  <Shape xmlns="" ID="hFAru4XzCh4YyYyXBY/4eaEsP5s=" artifact="_x0030_" formula="no" pdftag="Figure" isBookmarkSet="no" bookmark="no" Order="_x0033_" validate="no" Lang=""/>
  <Shape xmlns="" ID="Q7GXTTmdCYpkzH2g8lHycnuhafM=" isBookmarkSet="yes" bookmark="yes" pdftag="H2" artifact="_x0030_" Order="_x0031_"/>
  <Shape xmlns="" ID="d00XBMSVA5FxC6jFmvkbifplhsc=" pdftag="H3" artifact="_x0030_" isBookmarkSet="yes" bookmark="yes" Order="_x0032_"/>
  <Shape xmlns="" ID="BEJcCvQ821Zh6R9uoZOUWGS3NBk=" pdftag="P" isBookmarkSet="no" bookmark="no" Order="_x0033_"/>
  <Shape xmlns="" ID="UddqEEmoGlvTF3DUjcq6eJy1Fi8=" isBookmarkSet="yes" bookmark="yes" pdftag="H3" artifact="_x0030_" Order="_x0035_"/>
  <Shape xmlns="" ID="WIgcPzzNnjOX46A+XWIpSt/Nw4A=" pdftag="P" isBookmarkSet="no" bookmark="no" Order="_x0036_"/>
  <Shape xmlns="" ID="3YWLAwLEfEh8/XkHk/ODq3a0OgE=" artifact="_x0030_" formula="no" pdftag="Figure" isBookmarkSet="no" bookmark="no" Order="_x0034_" validate="no" Lang=""/>
  <Shape xmlns="" ID="uu7UEzCJJDEct3gj+/fvzVcHZBc=" isBookmarkSet="no" Order="_x0031_" bookmark="no" pdftag="_x005B_Artifact_x005D_" artifact="_x0031_"/>
  <Shape xmlns="" ID="Zhj53wmEuKSCcjaeoD8lzvUcY4Q=" isBookmarkSet="yes" bookmark="yes" pdftag="H3" artifact="_x0030_" Order="_x0031_"/>
  <Shape xmlns="" ID="DvlynMjEk+byzRWfFPQNDokhVbM=" pdftag="P" isBookmarkSet="no" bookmark="no" Order="_x0032_"/>
  <Shape xmlns="" ID="nYo+Hg+BVrZRLSDIXu4xUEOJ3W0=" pdftag="H3" artifact="_x0030_" isBookmarkSet="yes" bookmark="yes" Order="_x0034_"/>
  <Shape xmlns="" ID="pSxomVS8rHnvnMxjKERQoro6jzA=" pdftag="P" isBookmarkSet="no" bookmark="no" Order="_x0035_"/>
  <Shape xmlns="" ID="QBDU+i+UMkw3vKS4sKASBVMamPI=" artifact="_x0030_" formula="no" pdftag="Figure" isBookmarkSet="no" bookmark="no" Order="_x0033_" validate="no" Lang=""/>
  <Shape xmlns="" ID="fNP2s+/J8tKY3P+yG1hIznmkzwI=" isBookmarkSet="yes" bookmark="yes" pdftag="H2" artifact="_x0030_" Order="_x0031_"/>
  <Shape xmlns="" ID="axFgKWLEFHoDCDnBSqb4fwHynao=" pdftag="P" isBookmarkSet="no" bookmark="no" Order="_x0032_"/>
  <Shape xmlns="" ID="A3uTeZ2VAsnr5NuGoyBMG/Y32eI=" artifact="_x0030_" formula="no" pdftag="Figure" isBookmarkSet="no" bookmark="no" Order="_x0033_" validate="no" Lang=""/>
  <Shape xmlns="" ID="rrdqD1LSQyX0+p8kMjqr4tFb0ns=" isBookmarkSet="yes" bookmark="yes" pdftag="H2" artifact="_x0030_" Order="_x0031_"/>
  <Shape xmlns="" ID="gtvYOjJbrdZfXDrtFj/64vgAaBc=" pdftag="P" isBookmarkSet="no" bookmark="no" Order="_x0032_"/>
  <Shape xmlns="" ID="beGo76BREzvLgyCfuHPKMCFU2aY=" artifact="_x0030_" formula="no" pdftag="Figure" isBookmarkSet="no" bookmark="no" Order="_x0033_" validate="no" Lang=""/>
  <Shape xmlns="" ID="Qbt2xfMAouo8VqQA16gbkjO2Bdg=" isBookmarkSet="yes" bookmark="yes" pdftag="H2" artifact="_x0030_" Order="_x0031_"/>
  <Shape xmlns="" ID="1gkMBIB8U0JqCp+trrnBNI6EYKk=" pdftag="P" isBookmarkSet="no" bookmark="no" Order="_x0033_"/>
  <Shape xmlns="" ID="z1dgaKZBCFzE8Drn4fAWz5OPS34=" pdftag="P" isBookmarkSet="no" bookmark="no" Order="_x0034_"/>
  <Shape xmlns="" ID="HOmV2Cwy3N/eA4cscm7zo2nO2Oo=" artifact="_x0030_" formula="no" pdftag="Figure" isBookmarkSet="no" bookmark="no" Order="_x0032_" validate="no" Lang=""/>
  <Shape xmlns="" ID="xFAM0vEk/BnSMt3q+6fMXw7T3YM=" isBookmarkSet="yes" bookmark="yes" pdftag="H2" artifact="_x0030_" Order="_x0031_"/>
  <Shape xmlns="" ID="GdXn/X5FB74JOBPpXX4WiedgFBI=" pdftag="P" isBookmarkSet="no" bookmark="no" Order="_x0032_"/>
  <Shape xmlns="" ID="ZzND+H6Rca0sh6xhwcczv47NfdA=" artifact="_x0030_" formula="no" pdftag="Figure" isBookmarkSet="no" bookmark="no" Order="_x0033_" validate="no" Lang=""/>
  <Shape xmlns="" ID="0R5Zjjl7i+lO5nzZZvgyYMpy3UM=" isBookmarkSet="yes" bookmark="yes" pdftag="H2" artifact="_x0030_" Order="_x0031_"/>
  <Shape xmlns="" ID="e5N0d0ZRuC+sNsiYkqjGXEU/ovE=" isBookmarkSet="yes" bookmark="yes" pdftag="H3" artifact="_x0030_" Order="_x0032_"/>
  <Shape xmlns="" ID="Czy7ZqZzy86XZ/T8+EiI3vknYCY=" pdftag="P" isBookmarkSet="no" bookmark="no" Order="_x0033_"/>
  <Shape xmlns="" ID="Z0R287c7oGprZJRRtJ2Cw63xYDQ=" isBookmarkSet="yes" bookmark="yes" pdftag="H3" artifact="_x0030_" Order="_x0035_"/>
  <Shape xmlns="" ID="CAML8ISim1hyYQ+Gg8+dMJJKHgY=" pdftag="P" isBookmarkSet="no" bookmark="no" Order="_x0036_"/>
  <Shape xmlns="" ID="By4Rl09RRcAgSogz8KMsrQTZRX4=" artifact="_x0030_" formula="no" pdftag="Figure" isBookmarkSet="no" bookmark="no" Order="_x0034_" validate="no" Lang=""/>
  <Shape xmlns="" ID="t5i+wnxoOGT/iyrRnB5rlDitQ50=" isBookmarkSet="yes" bookmark="yes" pdftag="H2" artifact="_x0030_" Order="_x0031_"/>
  <Shape xmlns="" ID="f2dLI18D0LtMRFAMPpjQgjd7kzE=" pdftag="P" isBookmarkSet="no" bookmark="no" Order="_x0033_"/>
  <Shape xmlns="" ID="blidbV+d3l8PIJjDvql7Cs/mV3o=" artifact="_x0030_" formula="no" pdftag="Figure" isBookmarkSet="no" bookmark="no" Order="_x0032_" validate="no" Lang=""/>
  <Shape xmlns="" ID="A2ijJ52cdPgB/CCgQ0o7e7q0N0U=" isBookmarkSet="yes" bookmark="yes" pdftag="H2" artifact="_x0030_" Order="_x0031_"/>
  <Shape xmlns="" ID="vfqwM+/6ZBq56MFpTp3RhzwZEfw=" pdftag="P" isBookmarkSet="no" bookmark="no" Order="_x0032_"/>
  <Shape xmlns="" ID="y6Ru8+TtU/P7qWr9QRz5ZfxtD8o=" artifact="_x0030_" formula="no" pdftag="Figure" isBookmarkSet="no" bookmark="no" Order="_x0033_" validate="no" Lang=""/>
  <Shape xmlns="" ID="qkfGETh0FMPnOiBX6y7yn0xDLo0=" isBookmarkSet="yes" bookmark="yes" pdftag="H2" artifact="_x0030_" Order="_x0031_"/>
  <Shape xmlns="" ID="JmIDmZRW9oy5CD8HD7QoElXqLvQ=" pdftag="P" isBookmarkSet="no" bookmark="no" Order="_x0032_"/>
  <Shape xmlns="" ID="RTa8ms52lNKcrbiPO3BT8dGp6Hc=" artifact="_x0030_" formula="no" pdftag="Figure" isBookmarkSet="no" bookmark="no" Order="_x0033_" validate="no" Lang=""/>
  <Shape xmlns="" ID="jkAYf0bvwL8Q/ZZiq8iQE0NAQXs=" isBookmarkSet="yes" bookmark="yes" pdftag="H2" artifact="_x0030_" Order="_x0031_"/>
  <Shape xmlns="" ID="E9+po2VJYIvFKO4KsxUB0q/o1Xg=" pdftag="P" isBookmarkSet="no" bookmark="no" Order="_x0032_"/>
  <Shape xmlns="" ID="o5GUCnbBsnM7LcSY0bktFLhR9sQ=" artifact="_x0030_" formula="no" pdftag="Figure" isBookmarkSet="no" bookmark="no" Order="_x0033_" validate="no" Lang=""/>
  <Shape xmlns="" ID="50a6hZrX7xl+4c23RamOvxuTK7I=" isBookmarkSet="yes" bookmark="yes" pdftag="H2" artifact="_x0030_" Order="_x0031_"/>
  <Shape xmlns="" ID="7gpbYDX4z1D/HQzE+0v7dzGBIO0=" pdftag="P" isBookmarkSet="no" bookmark="no" Order="_x0032_"/>
  <Shape xmlns="" ID="PTMlRWAf/qPxgl1zDpp6Q+viRq8=" artifact="_x0030_" formula="no" pdftag="Figure" isBookmarkSet="no" bookmark="no" Order="_x0033_" validate="no" Lang=""/>
  <Shape xmlns="" ID="PzM+zg10MatTVgXDv2h6W/DnUcU=" isBookmarkSet="yes" bookmark="yes" pdftag="H2" artifact="_x0030_" Order="_x0031_"/>
  <Shape xmlns="" ID="sT90RORoGMhbdm8ypGSQXDh/p0c=" pdftag="P" isBookmarkSet="no" bookmark="no" Order="_x0032_"/>
  <Shape xmlns="" ID="niec2IVhRRIoIzAAsuRBcvSBNOM=" artifact="_x0030_" formula="no" pdftag="Figure" isBookmarkSet="no" bookmark="no" Order="_x0033_" validate="no" Lang=""/>
  <Shape xmlns="" ID="ea7hNaahA0XRpjCb9swX53o6ndI=" isBookmarkSet="yes" bookmark="yes" pdftag="H2" artifact="_x0030_" Order="_x0031_"/>
  <Shape xmlns="" ID="GFdKOoKk7g9DB33ub2cSmDGgBMI=" pdftag="P" isBookmarkSet="no" bookmark="no" Order="_x0032_"/>
  <Shape xmlns="" ID="XK5szRG0x0NjDhXJ1FE7glaYEQw=" artifact="_x0030_" formula="no" pdftag="Figure" isBookmarkSet="no" bookmark="no" Order="_x0033_" validate="no" Lang=""/>
  <Shape xmlns="" ID="ibYtYyKLU/gSSAg+D75r75wWEks=" isBookmarkSet="yes" bookmark="yes" pdftag="H2" artifact="_x0030_" Order="_x0031_"/>
  <Shape xmlns="" ID="GIFT7zRYfRx/70WUwhO4xoWSnyA=" pdftag="P" isBookmarkSet="no" bookmark="no" Order="_x0032_"/>
  <Shape xmlns="" ID="qEJOumZgnvCZmJ3WSODQ4BYMfhM=" isBookmarkSet="yes" bookmark="yes" pdftag="H2" artifact="_x0030_" Order="_x0031_"/>
  <Shape xmlns="" ID="HJesDjLDciL16Rwutw3kFcNOw10=" pdftag="P" isBookmarkSet="no" bookmark="no" Order="_x0032_"/>
  <Shape xmlns="" ID="uVQvALf5W+R3By7bW40NUnpxgvg=" isBookmarkSet="no" bookmark="no" pdftag="H2" artifact="_x0030_" Order="_x0032_"/>
  <Shape xmlns="" ID="/KlmfmyfnGV/WwsxqvnsBbXJL44=" pdftag="P" isBookmarkSet="no" bookmark="no" Order="_x0033_"/>
  <Shape xmlns="" ID="vSIWUJmYQll7gOqFZpYDCF0/UHo=" formula="no" inline="no" pdftag="Figure" artifact="_x0030_" isBookmarkSet="no" bookmark="no" Order="_x0031_" validate="no" Lang=""/>
  <Shape xmlns="" ID="n2Mxu8Uba0swqav9VogkWK80Y3g=" pdftag="P" isBookmarkSet="no" bookmark="no" Order="_x0034_"/>
  <Shape xmlns="" ID="37+Rk0/H2sGZlMblyx+YhKH/PAM=" isBookmarkSet="yes" bookmark="yes" pdftag="H2" artifact="_x0030_" Order="_x0032_"/>
  <Shape xmlns="" ID="DpoEgO79qeqyhC97A2pgjElx4fc=" pdftag="P" isBookmarkSet="no" bookmark="no" Order="_x0033_"/>
  <Shape xmlns="" ID="oCt3URg1mVhClAJebbrX5fv75hI=" formula="no" inline="no" pdftag="Figure" isBookmarkSet="no" artifact="_x0030_" bookmark="no" Order="_x0031_" validate="no"/>
  <HyperLink xmlns="" ID="Y5OKcgssfvALn95ia8WKjIMm4cw=1885520603193.554_465.5403" plainAltText="rebecca.tetlie_x0040_gmail.com" language="" Lang=""/>
  <HyperLink xmlns="" ID="1gkMBIB8U0JqCp+trrnBNI6EYKk=372029391105.5984_365.9791" plainAltText="s" language=""/>
  <HyperLink xmlns="" ID="1gkMBIB8U0JqCp+trrnBNI6EYKk=371032283114.9735_365.9791" plainAltText="tar.program_x0040_state.mn.us" language=""/>
  <HyperLink xmlns="" ID="/KlmfmyfnGV/WwsxqvnsBbXJL44=-1153853413438.9375_332.0194" plainAltText="Rebecca.Tetlie_x0040_gmail.com" language="" Lang=""/>
  <HyperLink xmlns="" ID="/KlmfmyfnGV/WwsxqvnsBbXJL44=1564421693433.0624_360.8195" plainAltText="amy.perron_x0040_state.mn.us" language="" Lang=""/>
  <HyperLink xmlns="" ID="n2Mxu8Uba0swqav9VogkWK80Y3g=-1436062494469.0625_455.3705" plainAltText="www.freepik.com" language="" Lang=""/>
  <SubText xmlns="" ID="KGaZAXRoNdeZ69AWuMNqKq1JEoU=" ActualText=""/>
  <SubText xmlns="" ID="vSIWUJmYQll7gOqFZpYDCF0/UHo=" ActualText=""/>
  <SubText xmlns="" ID="oCt3URg1mVhClAJebbrX5fv75hI=" ActualText=""/>
  <SubText xmlns="" ID="QJ8FSOaGsPAFTnO06Um8Cokd4IE=" ActualText=""/>
  <SubText xmlns="" ID="AzWmVyUJUyO8s5mTs0yAeU62Vg8=" ActualText=""/>
  <SubText xmlns="" ID="9aY+M9trvHXTy8xMgJrvSYoMiDY=" ActualText=""/>
  <SubText xmlns="" ID="UXK+4t56S0k3fFahd3X0dywkS9c=" ActualText=""/>
  <SubText xmlns="" ID="32vdfxKuD1e8RE7M3UbRJ8zUkDU=" ActualText=""/>
  <SubText xmlns="" ID="PQRaTMUAGKqgHMKW28SMLE3bFpI=" ActualText=""/>
  <SubText xmlns="" ID="Kd+1M6T3DWYTc4brIIO3PZ1w+IQ=" ActualText=""/>
  <SubText xmlns="" ID="hFAru4XzCh4YyYyXBY/4eaEsP5s=" ActualText=""/>
  <SubText xmlns="" ID="3YWLAwLEfEh8/XkHk/ODq3a0OgE=" ActualText=""/>
  <SubText xmlns="" ID="QBDU+i+UMkw3vKS4sKASBVMamPI=" ActualText=""/>
  <SubText xmlns="" ID="A3uTeZ2VAsnr5NuGoyBMG/Y32eI=" ActualText=""/>
  <SubText xmlns="" ID="beGo76BREzvLgyCfuHPKMCFU2aY=" ActualText=""/>
  <SubText xmlns="" ID="HOmV2Cwy3N/eA4cscm7zo2nO2Oo=" ActualText=""/>
  <SubText xmlns="" ID="ZzND+H6Rca0sh6xhwcczv47NfdA=" ActualText=""/>
  <SubText xmlns="" ID="By4Rl09RRcAgSogz8KMsrQTZRX4=" ActualText=""/>
  <SubText xmlns="" ID="blidbV+d3l8PIJjDvql7Cs/mV3o=" ActualText=""/>
  <SubText xmlns="" ID="y6Ru8+TtU/P7qWr9QRz5ZfxtD8o=" ActualText=""/>
  <SubText xmlns="" ID="RTa8ms52lNKcrbiPO3BT8dGp6Hc=" ActualText=""/>
  <SubText xmlns="" ID="o5GUCnbBsnM7LcSY0bktFLhR9sQ=" ActualText=""/>
  <SubText xmlns="" ID="PTMlRWAf/qPxgl1zDpp6Q+viRq8=" ActualText=""/>
  <SubText xmlns="" ID="niec2IVhRRIoIzAAsuRBcvSBNOM=" ActualText=""/>
  <SubText xmlns="" ID="XK5szRG0x0NjDhXJ1FE7glaYEQw=" ActualText=""/>
  <Shape xmlns="" ID="cVk1L8qwtuHHMI/w6COynvFoEf4=" pdftag="" Order="_x0032_"/>
  <HyperLink xmlns="" ID="1gkMBIB8U0JqCp+trrnBNI6EYKk=1106766252105.5984_365.9791" language=""/>
  <HyperLink xmlns="" ID="1gkMBIB8U0JqCp+trrnBNI6EYKk=-425399189105.5984_365.9791" plainAltText="St" Lang=""/>
  <HyperLink xmlns="" ID="1gkMBIB8U0JqCp+trrnBNI6EYKk=-1265503333124.5984_365.9791" plainAltText="ar.program_x0040_state.mn.us" Lang=""/>
</PAW>
</file>

<file path=customXml/itemProps1.xml><?xml version="1.0" encoding="utf-8"?>
<ds:datastoreItem xmlns:ds="http://schemas.openxmlformats.org/officeDocument/2006/customXml" ds:itemID="{2F1A611B-9B01-4E18-B3FA-D7802D69AB5B}">
  <ds:schemaRefs>
    <ds:schemaRef ds:uri="http://www.net-centric.com/PAWPP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1135</Words>
  <Application>Microsoft Office PowerPoint</Application>
  <PresentationFormat>Widescreen</PresentationFormat>
  <Paragraphs>221</Paragraphs>
  <Slides>28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Noto Sans Symbols</vt:lpstr>
      <vt:lpstr>Courier New</vt:lpstr>
      <vt:lpstr>Twentieth Century</vt:lpstr>
      <vt:lpstr>Arial</vt:lpstr>
      <vt:lpstr>Calibri</vt:lpstr>
      <vt:lpstr>Integral</vt:lpstr>
      <vt:lpstr>AAC Consideration Kits  for MN Schools</vt:lpstr>
      <vt:lpstr>Learning Outcomes</vt:lpstr>
      <vt:lpstr>Introduction &amp; Disclosures</vt:lpstr>
      <vt:lpstr>Introduction &amp; Disclosures, Continued</vt:lpstr>
      <vt:lpstr>Minnesota STAR Program</vt:lpstr>
      <vt:lpstr>Contracted Partners</vt:lpstr>
      <vt:lpstr>Minnesota STAR Program Services</vt:lpstr>
      <vt:lpstr>STAR Demos and Loans</vt:lpstr>
      <vt:lpstr>Online Lending Library: MNAT4ALL</vt:lpstr>
      <vt:lpstr>AAC Consideration Kit Development </vt:lpstr>
      <vt:lpstr>AAC Consideration Kit Statewide Survey</vt:lpstr>
      <vt:lpstr>AAC Consideration Kit Statewide Survey, Cont.</vt:lpstr>
      <vt:lpstr>AAC Consideration Kit: Goals </vt:lpstr>
      <vt:lpstr>AAC Consideration Kit Equipment</vt:lpstr>
      <vt:lpstr>Loan Specifics </vt:lpstr>
      <vt:lpstr>Guiding Principles</vt:lpstr>
      <vt:lpstr>Digital Resources </vt:lpstr>
      <vt:lpstr>How to Use the Kit</vt:lpstr>
      <vt:lpstr>Quickstart Guides</vt:lpstr>
      <vt:lpstr>Guidelines for Choosing an AAC Display</vt:lpstr>
      <vt:lpstr>Strategies for Boosting Success with AAC</vt:lpstr>
      <vt:lpstr>Highly Engaging Activity Ideas</vt:lpstr>
      <vt:lpstr>Addressing Challenges to AAC Consideration</vt:lpstr>
      <vt:lpstr>Outcomes</vt:lpstr>
      <vt:lpstr>AAC Consideration Kit: How to Access  </vt:lpstr>
      <vt:lpstr>AAC Consideration Kit: Summer Pilot </vt:lpstr>
      <vt:lpstr>Thank you!</vt:lpstr>
      <vt:lpstr>Charting the Cs Conference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Augmentative and Alternative Communication (AAC) Consideration Kits. Charting the Cs Conference 2025</dc:title>
  <dc:creator>Statewide Professional Development to Support the Workforce and Low Incidence Disability Areas in the State of Minnesota. </dc:creator>
  <cp:lastModifiedBy>Shuyin Maciel</cp:lastModifiedBy>
  <cp:revision>81</cp:revision>
  <dcterms:modified xsi:type="dcterms:W3CDTF">2025-04-23T13:00:23Z</dcterms:modified>
</cp:coreProperties>
</file>