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hktLnPMIyr/OGgYxIxPzv3fBkH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84" autoAdjust="0"/>
    <p:restoredTop sz="86364" autoAdjust="0"/>
  </p:normalViewPr>
  <p:slideViewPr>
    <p:cSldViewPr snapToGrid="0">
      <p:cViewPr varScale="1">
        <p:scale>
          <a:sx n="76" d="100"/>
          <a:sy n="76" d="100"/>
        </p:scale>
        <p:origin x="780" y="96"/>
      </p:cViewPr>
      <p:guideLst>
        <p:guide pos="3840"/>
        <p:guide orient="horz" pos="2160"/>
      </p:guideLst>
    </p:cSldViewPr>
  </p:slideViewPr>
  <p:outlineViewPr>
    <p:cViewPr>
      <p:scale>
        <a:sx n="33" d="100"/>
        <a:sy n="33" d="100"/>
      </p:scale>
      <p:origin x="0" y="-393270"/>
    </p:cViewPr>
  </p:outlineViewPr>
  <p:notesTextViewPr>
    <p:cViewPr>
      <p:scale>
        <a:sx n="1" d="1"/>
        <a:sy n="1" d="1"/>
      </p:scale>
      <p:origin x="0" y="0"/>
    </p:cViewPr>
  </p:notesTextViewPr>
  <p:notesViewPr>
    <p:cSldViewPr snapToGrid="0">
      <p:cViewPr varScale="1">
        <p:scale>
          <a:sx n="104" d="100"/>
          <a:sy n="104" d="100"/>
        </p:scale>
        <p:origin x="441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3363f49952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33363f49952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363f49952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3363f4995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363f49952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3363f49952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363f49952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3363f49952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363f49952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33363f49952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363f49952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33363f49952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363f49952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3363f49952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363f49952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33363f49952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363f49952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3363f49952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363f49952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3363f49952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3363f4995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3363f4995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33363f4995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363f49952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33363f49952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3363f49952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3363f49952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3363f49952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3363f49952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7" name="Google Shape;247;g33363f49952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0CCB7FE7-F9E4-28DD-72DB-4B988A316328}"/>
              </a:ext>
            </a:extLst>
          </p:cNvPr>
          <p:cNvSpPr>
            <a:spLocks noGrp="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3363f49952_0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33363f49952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363f49952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33363f49952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3363f49952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3363f49952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3363f49952_0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33363f49952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3363f49952_0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3363f49952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363f49952_0_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33363f49952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8f4d5aeb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318f4d5aeb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3363f49952_0_2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33363f49952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3363f49952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33363f49952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363f49952_0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3363f49952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3363f49952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33363f49952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3363f49952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3363f49952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3363f49952_0_3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33363f49952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3363f49952_0_3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33363f49952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3363f49952_0_3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33363f49952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3363f49952_0_3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33363f49952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3363f49952_0_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3363f49952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18f4d5aeb6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18f4d5aeb6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318f4d5aeb6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3363f49952_0_3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33363f49952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3363f49952_0_3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33363f49952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3363f49952_0_3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33363f49952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363f49952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33363f49952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3363f49952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33363f49952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3363f49952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33363f49952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3363f49952_0_3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33363f49952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3363f49952_0_3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33363f49952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3363f49952_0_3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33363f49952_0_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3363f49952_0_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33363f49952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5" name="Google Shape;445;g33363f49952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C9C93116-B799-D315-4220-AF08316AC6ED}"/>
              </a:ext>
            </a:extLst>
          </p:cNvPr>
          <p:cNvSpPr>
            <a:spLocks noGrp="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3363f49952_0_4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33363f49952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9" name="Google Shape;459;g33363f49952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2AAF0297-1210-9518-AFCA-7002F77EAF13}"/>
              </a:ext>
            </a:extLst>
          </p:cNvPr>
          <p:cNvSpPr>
            <a:spLocks noGrp="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3363f49952_0_4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33363f49952_0_4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3363f49952_0_4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33363f49952_0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3363f49952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33363f49952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3363f4995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33363f4995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3363f49952_0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33363f49952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3363f49952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33363f49952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3491632bd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33491632bd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91632bd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33491632bd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3363f4995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33363f4995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3363f4995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33363f4995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 Title and body text">
  <p:cSld name="2 - Title and body tex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612488" y="2421566"/>
            <a:ext cx="10978994" cy="3903034"/>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sz="2400"/>
            </a:lvl1pPr>
            <a:lvl2pPr marL="914400" lvl="1" indent="-350519" algn="l">
              <a:lnSpc>
                <a:spcPct val="100000"/>
              </a:lnSpc>
              <a:spcBef>
                <a:spcPts val="600"/>
              </a:spcBef>
              <a:spcAft>
                <a:spcPts val="0"/>
              </a:spcAft>
              <a:buClr>
                <a:srgbClr val="003399"/>
              </a:buClr>
              <a:buSzPts val="1920"/>
              <a:buFont typeface="Courier New"/>
              <a:buChar char="o"/>
              <a:defRPr sz="2400"/>
            </a:lvl2pPr>
            <a:lvl3pPr marL="1371600" lvl="2" indent="-381000" algn="l">
              <a:lnSpc>
                <a:spcPct val="100000"/>
              </a:lnSpc>
              <a:spcBef>
                <a:spcPts val="600"/>
              </a:spcBef>
              <a:spcAft>
                <a:spcPts val="0"/>
              </a:spcAft>
              <a:buClr>
                <a:srgbClr val="001689"/>
              </a:buClr>
              <a:buSzPts val="2400"/>
              <a:buFont typeface="Arial"/>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Clr>
                <a:srgbClr val="003399"/>
              </a:buClr>
              <a:buSzPts val="1440"/>
              <a:buFont typeface="Courier New"/>
              <a:buChar char="o"/>
              <a:defRPr sz="2400"/>
            </a:lvl5pPr>
            <a:lvl6pPr marL="2743200" lvl="5" indent="-365760" algn="l">
              <a:lnSpc>
                <a:spcPct val="100000"/>
              </a:lnSpc>
              <a:spcBef>
                <a:spcPts val="600"/>
              </a:spcBef>
              <a:spcAft>
                <a:spcPts val="0"/>
              </a:spcAft>
              <a:buClr>
                <a:srgbClr val="003399"/>
              </a:buClr>
              <a:buSzPts val="2160"/>
              <a:buFont typeface="Arial"/>
              <a:buChar char="•"/>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 b - Title, subtitle and body text" preserve="1" userDrawn="1">
  <p:cSld name="1_5 b - Title, subtitle, body text and a picture">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70638"/>
            <a:ext cx="713097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5"/>
          <p:cNvSpPr txBox="1">
            <a:spLocks noGrp="1"/>
          </p:cNvSpPr>
          <p:nvPr>
            <p:ph type="body" idx="1"/>
          </p:nvPr>
        </p:nvSpPr>
        <p:spPr>
          <a:xfrm>
            <a:off x="620332" y="2412683"/>
            <a:ext cx="7130974"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599" y="3071958"/>
            <a:ext cx="7133864"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2" name="Google Shape;52;p27" descr="Place holder for graphic placed on the right side of the content box.">
            <a:extLst>
              <a:ext uri="{FF2B5EF4-FFF2-40B4-BE49-F238E27FC236}">
                <a16:creationId xmlns:a16="http://schemas.microsoft.com/office/drawing/2014/main" id="{6CFA7440-9D61-3F5D-D84E-3019CCC94FA6}"/>
              </a:ext>
            </a:extLst>
          </p:cNvPr>
          <p:cNvSpPr>
            <a:spLocks noGrp="1"/>
          </p:cNvSpPr>
          <p:nvPr>
            <p:ph type="pic" idx="10"/>
          </p:nvPr>
        </p:nvSpPr>
        <p:spPr>
          <a:xfrm>
            <a:off x="7893935" y="3065061"/>
            <a:ext cx="3773346" cy="2357150"/>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269901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 b - Title, subtitle and body text" preserve="1" userDrawn="1">
  <p:cSld name="1_5 b - Title, (2) subtitles and (2) body 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47488"/>
            <a:ext cx="7130974" cy="749853"/>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5"/>
          <p:cNvSpPr txBox="1">
            <a:spLocks noGrp="1"/>
          </p:cNvSpPr>
          <p:nvPr>
            <p:ph type="body" idx="1"/>
          </p:nvPr>
        </p:nvSpPr>
        <p:spPr>
          <a:xfrm>
            <a:off x="620332" y="1938121"/>
            <a:ext cx="7130974" cy="433299"/>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598" y="2412199"/>
            <a:ext cx="11089389" cy="1609150"/>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2" name="Google Shape;52;p27" descr="Place holder for graphic placed on the right side of the content box.">
            <a:extLst>
              <a:ext uri="{FF2B5EF4-FFF2-40B4-BE49-F238E27FC236}">
                <a16:creationId xmlns:a16="http://schemas.microsoft.com/office/drawing/2014/main" id="{6CFA7440-9D61-3F5D-D84E-3019CCC94FA6}"/>
              </a:ext>
            </a:extLst>
          </p:cNvPr>
          <p:cNvSpPr>
            <a:spLocks noGrp="1"/>
          </p:cNvSpPr>
          <p:nvPr>
            <p:ph type="pic" idx="10"/>
          </p:nvPr>
        </p:nvSpPr>
        <p:spPr>
          <a:xfrm>
            <a:off x="8043577" y="4021349"/>
            <a:ext cx="3655411" cy="2283478"/>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3" name="Google Shape;42;p25">
            <a:extLst>
              <a:ext uri="{FF2B5EF4-FFF2-40B4-BE49-F238E27FC236}">
                <a16:creationId xmlns:a16="http://schemas.microsoft.com/office/drawing/2014/main" id="{E115F6D0-24DD-218D-183E-171F07A701D3}"/>
              </a:ext>
            </a:extLst>
          </p:cNvPr>
          <p:cNvSpPr txBox="1">
            <a:spLocks noGrp="1"/>
          </p:cNvSpPr>
          <p:nvPr>
            <p:ph type="body" idx="11"/>
          </p:nvPr>
        </p:nvSpPr>
        <p:spPr>
          <a:xfrm>
            <a:off x="612489" y="4173424"/>
            <a:ext cx="7130974" cy="433298"/>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 name="Google Shape;43;p25">
            <a:extLst>
              <a:ext uri="{FF2B5EF4-FFF2-40B4-BE49-F238E27FC236}">
                <a16:creationId xmlns:a16="http://schemas.microsoft.com/office/drawing/2014/main" id="{B7B809D5-CAD6-4CF8-9BB4-2D8635113697}"/>
              </a:ext>
            </a:extLst>
          </p:cNvPr>
          <p:cNvSpPr txBox="1">
            <a:spLocks noGrp="1"/>
          </p:cNvSpPr>
          <p:nvPr>
            <p:ph type="body" idx="12"/>
          </p:nvPr>
        </p:nvSpPr>
        <p:spPr>
          <a:xfrm>
            <a:off x="617442" y="4674511"/>
            <a:ext cx="7126021" cy="1921130"/>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Tree>
    <p:extLst>
      <p:ext uri="{BB962C8B-B14F-4D97-AF65-F5344CB8AC3E}">
        <p14:creationId xmlns:p14="http://schemas.microsoft.com/office/powerpoint/2010/main" val="101670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b - Title, subtitle and body text" preserve="1" userDrawn="1">
  <p:cSld name="1_5 b - Title, 3 subtitles and 3 body 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8" y="1147488"/>
            <a:ext cx="10972579" cy="749853"/>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5"/>
          <p:cNvSpPr txBox="1">
            <a:spLocks noGrp="1"/>
          </p:cNvSpPr>
          <p:nvPr>
            <p:ph type="body" idx="1"/>
          </p:nvPr>
        </p:nvSpPr>
        <p:spPr>
          <a:xfrm>
            <a:off x="620331" y="1938121"/>
            <a:ext cx="10972579" cy="433299"/>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599" y="2412199"/>
            <a:ext cx="10972802" cy="1609150"/>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3" name="Google Shape;42;p25">
            <a:extLst>
              <a:ext uri="{FF2B5EF4-FFF2-40B4-BE49-F238E27FC236}">
                <a16:creationId xmlns:a16="http://schemas.microsoft.com/office/drawing/2014/main" id="{E115F6D0-24DD-218D-183E-171F07A701D3}"/>
              </a:ext>
            </a:extLst>
          </p:cNvPr>
          <p:cNvSpPr txBox="1">
            <a:spLocks noGrp="1"/>
          </p:cNvSpPr>
          <p:nvPr>
            <p:ph type="body" idx="11"/>
          </p:nvPr>
        </p:nvSpPr>
        <p:spPr>
          <a:xfrm>
            <a:off x="612488" y="4080824"/>
            <a:ext cx="10972579" cy="433298"/>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 name="Google Shape;43;p25">
            <a:extLst>
              <a:ext uri="{FF2B5EF4-FFF2-40B4-BE49-F238E27FC236}">
                <a16:creationId xmlns:a16="http://schemas.microsoft.com/office/drawing/2014/main" id="{B7B809D5-CAD6-4CF8-9BB4-2D8635113697}"/>
              </a:ext>
            </a:extLst>
          </p:cNvPr>
          <p:cNvSpPr txBox="1">
            <a:spLocks noGrp="1"/>
          </p:cNvSpPr>
          <p:nvPr>
            <p:ph type="body" idx="12"/>
          </p:nvPr>
        </p:nvSpPr>
        <p:spPr>
          <a:xfrm>
            <a:off x="617442" y="4581913"/>
            <a:ext cx="10964958" cy="557246"/>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5" name="Google Shape;42;p25">
            <a:extLst>
              <a:ext uri="{FF2B5EF4-FFF2-40B4-BE49-F238E27FC236}">
                <a16:creationId xmlns:a16="http://schemas.microsoft.com/office/drawing/2014/main" id="{FBF3E212-7FE6-6882-6589-CE0ED03ED3C3}"/>
              </a:ext>
            </a:extLst>
          </p:cNvPr>
          <p:cNvSpPr txBox="1">
            <a:spLocks noGrp="1"/>
          </p:cNvSpPr>
          <p:nvPr>
            <p:ph type="body" idx="13"/>
          </p:nvPr>
        </p:nvSpPr>
        <p:spPr>
          <a:xfrm>
            <a:off x="622998" y="5190065"/>
            <a:ext cx="10972579" cy="433298"/>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6" name="Google Shape;43;p25">
            <a:extLst>
              <a:ext uri="{FF2B5EF4-FFF2-40B4-BE49-F238E27FC236}">
                <a16:creationId xmlns:a16="http://schemas.microsoft.com/office/drawing/2014/main" id="{8F3A13F1-54BA-7C2B-3726-6ED457EDFCBB}"/>
              </a:ext>
            </a:extLst>
          </p:cNvPr>
          <p:cNvSpPr txBox="1">
            <a:spLocks noGrp="1"/>
          </p:cNvSpPr>
          <p:nvPr>
            <p:ph type="body" idx="14"/>
          </p:nvPr>
        </p:nvSpPr>
        <p:spPr>
          <a:xfrm>
            <a:off x="627952" y="5691154"/>
            <a:ext cx="10964958" cy="557246"/>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Tree>
    <p:extLst>
      <p:ext uri="{BB962C8B-B14F-4D97-AF65-F5344CB8AC3E}">
        <p14:creationId xmlns:p14="http://schemas.microsoft.com/office/powerpoint/2010/main" val="138526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b - Title, body text (bigger), space for 2 graphics on the right side ">
  <p:cSld name="3 b - Title, body text (bigger), space for 2 graphics on the right side ">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612489" y="1171640"/>
            <a:ext cx="10978994" cy="1159834"/>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616974" y="2422422"/>
            <a:ext cx="856186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26" descr="Place holder 1 for 1 small graphic placed on the right side of the content box, Place holder for graphic placed on the right side of the content box, column 1, row 1."/>
          <p:cNvSpPr>
            <a:spLocks noGrp="1"/>
          </p:cNvSpPr>
          <p:nvPr>
            <p:ph type="pic" idx="2"/>
          </p:nvPr>
        </p:nvSpPr>
        <p:spPr>
          <a:xfrm>
            <a:off x="9832678" y="2535023"/>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48" name="Google Shape;48;p26" descr="Place holder 2 for 1 small graphic placed on the right side of the content box, column 1, row 2."/>
          <p:cNvSpPr>
            <a:spLocks noGrp="1"/>
          </p:cNvSpPr>
          <p:nvPr>
            <p:ph type="pic" idx="3"/>
          </p:nvPr>
        </p:nvSpPr>
        <p:spPr>
          <a:xfrm>
            <a:off x="9850874" y="3877976"/>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 Title, body text, space for graphics on the right side ">
  <p:cSld name="3 - Title, body text, space for graphics on the right side ">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616974" y="2422422"/>
            <a:ext cx="548640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7" descr="Place holder for graphic placed on the right side of the content box."/>
          <p:cNvSpPr>
            <a:spLocks noGrp="1"/>
          </p:cNvSpPr>
          <p:nvPr>
            <p:ph type="pic" idx="2"/>
          </p:nvPr>
        </p:nvSpPr>
        <p:spPr>
          <a:xfrm>
            <a:off x="7235897" y="2567348"/>
            <a:ext cx="4355586" cy="2742304"/>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3 - Title, body text, space for graphics on the right side ">
  <p:cSld name="1_3 - Title, body text, space for graphics on the right side ">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5" name="Google Shape;55;p28"/>
          <p:cNvSpPr txBox="1">
            <a:spLocks noGrp="1"/>
          </p:cNvSpPr>
          <p:nvPr>
            <p:ph type="body" idx="1"/>
          </p:nvPr>
        </p:nvSpPr>
        <p:spPr>
          <a:xfrm>
            <a:off x="616974" y="2422422"/>
            <a:ext cx="5486400" cy="382597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28" descr="Place holder 1 for 1 small graphic placed on the right side of the content box, column 1."/>
          <p:cNvSpPr>
            <a:spLocks noGrp="1"/>
          </p:cNvSpPr>
          <p:nvPr>
            <p:ph type="pic" idx="2"/>
          </p:nvPr>
        </p:nvSpPr>
        <p:spPr>
          <a:xfrm>
            <a:off x="7028596" y="2535023"/>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Font typeface="Arial" panose="020B0604020202020204" pitchFamily="34" charset="0"/>
              <a:buNone/>
              <a:defRPr/>
            </a:lvl1pPr>
          </a:lstStyle>
          <a:p>
            <a:endParaRPr lang="en-US" dirty="0"/>
          </a:p>
        </p:txBody>
      </p:sp>
      <p:sp>
        <p:nvSpPr>
          <p:cNvPr id="57" name="Google Shape;57;p28" descr="Place holder for graphic placed on the right side of the content box, column 2"/>
          <p:cNvSpPr>
            <a:spLocks noGrp="1"/>
          </p:cNvSpPr>
          <p:nvPr>
            <p:ph type="pic" idx="3"/>
          </p:nvPr>
        </p:nvSpPr>
        <p:spPr>
          <a:xfrm>
            <a:off x="9405581" y="2548671"/>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58" name="Google Shape;58;p28" descr="Place holder 2 for 1 small graphic placed on the right side of the content box, column 1."/>
          <p:cNvSpPr>
            <a:spLocks noGrp="1"/>
          </p:cNvSpPr>
          <p:nvPr>
            <p:ph type="pic" idx="4"/>
          </p:nvPr>
        </p:nvSpPr>
        <p:spPr>
          <a:xfrm>
            <a:off x="7046792" y="3877976"/>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59" name="Google Shape;59;p28" descr="Place holder 4 for 1 small graphic placed on the right side of the content box, Place holder for graphic placed on the right side of the content box, column 2."/>
          <p:cNvSpPr>
            <a:spLocks noGrp="1"/>
          </p:cNvSpPr>
          <p:nvPr>
            <p:ph type="pic" idx="5"/>
          </p:nvPr>
        </p:nvSpPr>
        <p:spPr>
          <a:xfrm>
            <a:off x="9409545" y="3873389"/>
            <a:ext cx="1724152" cy="1153461"/>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Title and blank space">
  <p:cSld name="6 - Title and blank space">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9" descr="Place holder for 1 big graphic placed on the center."/>
          <p:cNvSpPr>
            <a:spLocks noGrp="1"/>
          </p:cNvSpPr>
          <p:nvPr>
            <p:ph type="pic" idx="2"/>
          </p:nvPr>
        </p:nvSpPr>
        <p:spPr>
          <a:xfrm>
            <a:off x="609601" y="2535022"/>
            <a:ext cx="10981882" cy="3713377"/>
          </a:xfrm>
          <a:prstGeom prst="rect">
            <a:avLst/>
          </a:prstGeom>
          <a:noFill/>
          <a:ln w="1270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6 - Title and blank space for a video">
  <p:cSld name="1_6 - Title and blank space for a video">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descr="Place holder for media, video (1) placed on the center."/>
          <p:cNvSpPr>
            <a:spLocks noGrp="1"/>
          </p:cNvSpPr>
          <p:nvPr>
            <p:ph type="media" idx="2"/>
          </p:nvPr>
        </p:nvSpPr>
        <p:spPr>
          <a:xfrm>
            <a:off x="2397209" y="2400300"/>
            <a:ext cx="7377113" cy="3848100"/>
          </a:xfrm>
          <a:prstGeom prst="rect">
            <a:avLst/>
          </a:prstGeom>
          <a:noFill/>
          <a:ln w="9525" cap="flat" cmpd="sng">
            <a:solidFill>
              <a:srgbClr val="7F7F7F"/>
            </a:solidFill>
            <a:prstDash val="solid"/>
            <a:round/>
            <a:headEnd type="none" w="sm" len="sm"/>
            <a:tailEnd type="none" w="sm" len="sm"/>
          </a:ln>
        </p:spPr>
        <p:txBody>
          <a:bodyPr spcFirstLastPara="1" wrap="square" lIns="274300" tIns="45700" rIns="45700" bIns="45700" anchor="t" anchorCtr="0">
            <a:noAutofit/>
          </a:bodyPr>
          <a:lstStyle>
            <a:lvl1pPr marR="0" lvl="0" algn="l" rtl="0">
              <a:lnSpc>
                <a:spcPct val="100000"/>
              </a:lnSpc>
              <a:spcBef>
                <a:spcPts val="0"/>
              </a:spcBef>
              <a:spcAft>
                <a:spcPts val="0"/>
              </a:spcAft>
              <a:buClr>
                <a:srgbClr val="003399"/>
              </a:buClr>
              <a:buSzPts val="288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6 - Title and blank space for a table">
  <p:cSld name="2_6 - Title and blank space for a table">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6 - Title and blank space for a chart">
  <p:cSld name="3_6 - Title and blank space for a char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612489" y="1161007"/>
            <a:ext cx="10978994" cy="1181100"/>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descr="Place holder for a chart placed on the center."/>
          <p:cNvSpPr>
            <a:spLocks noGrp="1"/>
          </p:cNvSpPr>
          <p:nvPr>
            <p:ph type="chart" idx="2"/>
          </p:nvPr>
        </p:nvSpPr>
        <p:spPr>
          <a:xfrm>
            <a:off x="609600" y="2400300"/>
            <a:ext cx="10982325" cy="3848100"/>
          </a:xfrm>
          <a:prstGeom prst="rect">
            <a:avLst/>
          </a:prstGeom>
          <a:noFill/>
          <a:ln w="19050" cap="flat" cmpd="sng">
            <a:solidFill>
              <a:schemeClr val="dk1"/>
            </a:solidFill>
            <a:prstDash val="solid"/>
            <a:round/>
            <a:headEnd type="none" w="sm" len="sm"/>
            <a:tailEnd type="none" w="sm" len="sm"/>
          </a:ln>
        </p:spPr>
        <p:txBody>
          <a:bodyPr spcFirstLastPara="1" wrap="square" lIns="274300" tIns="45700" rIns="45700" bIns="45700" anchor="t" anchorCtr="0">
            <a:noAutofit/>
          </a:bodyPr>
          <a:lstStyle>
            <a:lvl1pPr marR="0" lvl="0" algn="l" rtl="0">
              <a:lnSpc>
                <a:spcPct val="100000"/>
              </a:lnSpc>
              <a:spcBef>
                <a:spcPts val="0"/>
              </a:spcBef>
              <a:spcAft>
                <a:spcPts val="0"/>
              </a:spcAft>
              <a:buClr>
                <a:srgbClr val="003399"/>
              </a:buClr>
              <a:buSzPts val="288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b - Title, space for logo at the top and body text">
  <p:cSld name="2 b - Title, space for logo at the top and body text">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612490" y="1170638"/>
            <a:ext cx="7889956"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612488" y="2421566"/>
            <a:ext cx="10978994" cy="3826834"/>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Font typeface="Arial"/>
              <a:buChar char="•"/>
              <a:defRPr sz="2400"/>
            </a:lvl1pPr>
            <a:lvl2pPr marL="914400" lvl="1" indent="-350519" algn="l">
              <a:lnSpc>
                <a:spcPct val="100000"/>
              </a:lnSpc>
              <a:spcBef>
                <a:spcPts val="600"/>
              </a:spcBef>
              <a:spcAft>
                <a:spcPts val="0"/>
              </a:spcAft>
              <a:buClr>
                <a:srgbClr val="003399"/>
              </a:buClr>
              <a:buSzPts val="1920"/>
              <a:buFont typeface="Courier New"/>
              <a:buChar char="o"/>
              <a:defRPr sz="2400"/>
            </a:lvl2pPr>
            <a:lvl3pPr marL="1371600" lvl="2" indent="-381000" algn="l">
              <a:lnSpc>
                <a:spcPct val="100000"/>
              </a:lnSpc>
              <a:spcBef>
                <a:spcPts val="600"/>
              </a:spcBef>
              <a:spcAft>
                <a:spcPts val="0"/>
              </a:spcAft>
              <a:buClr>
                <a:srgbClr val="001689"/>
              </a:buClr>
              <a:buSzPts val="2400"/>
              <a:buFont typeface="Arial"/>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Clr>
                <a:srgbClr val="003399"/>
              </a:buClr>
              <a:buSzPts val="1440"/>
              <a:buFont typeface="Courier New"/>
              <a:buChar char="o"/>
              <a:defRPr sz="2400"/>
            </a:lvl5pPr>
            <a:lvl6pPr marL="2743200" lvl="5" indent="-365760" algn="l">
              <a:lnSpc>
                <a:spcPct val="100000"/>
              </a:lnSpc>
              <a:spcBef>
                <a:spcPts val="600"/>
              </a:spcBef>
              <a:spcAft>
                <a:spcPts val="0"/>
              </a:spcAft>
              <a:buClr>
                <a:srgbClr val="003399"/>
              </a:buClr>
              <a:buSzPts val="2160"/>
              <a:buFont typeface="Arial"/>
              <a:buChar char="•"/>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21" descr="Place holder for small graphic placed at the top-right of the title."/>
          <p:cNvSpPr>
            <a:spLocks noGrp="1"/>
          </p:cNvSpPr>
          <p:nvPr>
            <p:ph type="pic" idx="2"/>
          </p:nvPr>
        </p:nvSpPr>
        <p:spPr>
          <a:xfrm>
            <a:off x="9495432" y="1168400"/>
            <a:ext cx="2095500" cy="1154113"/>
          </a:xfrm>
          <a:prstGeom prst="rect">
            <a:avLst/>
          </a:prstGeom>
          <a:noFill/>
          <a:ln w="1905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 - Closing slide: space for logo at top, title and body text centered">
  <p:cSld name="7 - Closing slide: space for logo at top, title and body text centered">
    <p:spTree>
      <p:nvGrpSpPr>
        <p:cNvPr id="1" name="Shape 71"/>
        <p:cNvGrpSpPr/>
        <p:nvPr/>
      </p:nvGrpSpPr>
      <p:grpSpPr>
        <a:xfrm>
          <a:off x="0" y="0"/>
          <a:ext cx="0" cy="0"/>
          <a:chOff x="0" y="0"/>
          <a:chExt cx="0" cy="0"/>
        </a:xfrm>
      </p:grpSpPr>
      <p:sp>
        <p:nvSpPr>
          <p:cNvPr id="72" name="Google Shape;72;p33"/>
          <p:cNvSpPr txBox="1">
            <a:spLocks noGrp="1"/>
          </p:cNvSpPr>
          <p:nvPr>
            <p:ph type="ctrTitle"/>
          </p:nvPr>
        </p:nvSpPr>
        <p:spPr>
          <a:xfrm>
            <a:off x="606868" y="2895455"/>
            <a:ext cx="11000232" cy="914400"/>
          </a:xfrm>
          <a:prstGeom prst="rect">
            <a:avLst/>
          </a:prstGeom>
          <a:noFill/>
          <a:ln>
            <a:noFill/>
          </a:ln>
        </p:spPr>
        <p:txBody>
          <a:bodyPr spcFirstLastPara="1" wrap="square" lIns="0" tIns="182875"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606425" y="3810000"/>
            <a:ext cx="11001375" cy="2438400"/>
          </a:xfrm>
          <a:prstGeom prst="rect">
            <a:avLst/>
          </a:prstGeom>
          <a:noFill/>
          <a:ln>
            <a:noFill/>
          </a:ln>
        </p:spPr>
        <p:txBody>
          <a:bodyPr spcFirstLastPara="1" wrap="square" lIns="274300" tIns="45700" rIns="45700" bIns="45700" anchor="t" anchorCtr="0">
            <a:noAutofit/>
          </a:bodyPr>
          <a:lstStyle>
            <a:lvl1pPr marL="457200" lvl="0" indent="-228600" algn="ctr">
              <a:lnSpc>
                <a:spcPct val="100000"/>
              </a:lnSpc>
              <a:spcBef>
                <a:spcPts val="0"/>
              </a:spcBef>
              <a:spcAft>
                <a:spcPts val="0"/>
              </a:spcAft>
              <a:buSzPts val="2592"/>
              <a:buNone/>
              <a:defRPr/>
            </a:lvl1pPr>
            <a:lvl2pPr marL="914400" lvl="1" indent="-320040" algn="l">
              <a:lnSpc>
                <a:spcPct val="100000"/>
              </a:lnSpc>
              <a:spcBef>
                <a:spcPts val="600"/>
              </a:spcBef>
              <a:spcAft>
                <a:spcPts val="0"/>
              </a:spcAft>
              <a:buSzPts val="1440"/>
              <a:buChar char="o"/>
              <a:defRPr/>
            </a:lvl2pPr>
            <a:lvl3pPr marL="1371600" lvl="2" indent="-342900" algn="l">
              <a:lnSpc>
                <a:spcPct val="100000"/>
              </a:lnSpc>
              <a:spcBef>
                <a:spcPts val="600"/>
              </a:spcBef>
              <a:spcAft>
                <a:spcPts val="0"/>
              </a:spcAft>
              <a:buSzPts val="1800"/>
              <a:buChar char="•"/>
              <a:defRPr/>
            </a:lvl3pPr>
            <a:lvl4pPr marL="1828800" lvl="3" indent="-308610" algn="l">
              <a:lnSpc>
                <a:spcPct val="90000"/>
              </a:lnSpc>
              <a:spcBef>
                <a:spcPts val="600"/>
              </a:spcBef>
              <a:spcAft>
                <a:spcPts val="0"/>
              </a:spcAft>
              <a:buSzPts val="1260"/>
              <a:buChar char="▪"/>
              <a:defRPr/>
            </a:lvl4pPr>
            <a:lvl5pPr marL="2286000" lvl="4" indent="-297179" algn="l">
              <a:lnSpc>
                <a:spcPct val="100000"/>
              </a:lnSpc>
              <a:spcBef>
                <a:spcPts val="400"/>
              </a:spcBef>
              <a:spcAft>
                <a:spcPts val="0"/>
              </a:spcAft>
              <a:buSzPts val="1080"/>
              <a:buChar char="o"/>
              <a:defRPr/>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1 - Opening slide: Space for logo, title and body text">
  <p:cSld name="1_1 - Opening slide: Space for logo, title and body text">
    <p:spTree>
      <p:nvGrpSpPr>
        <p:cNvPr id="1" name="Shape 24"/>
        <p:cNvGrpSpPr/>
        <p:nvPr/>
      </p:nvGrpSpPr>
      <p:grpSpPr>
        <a:xfrm>
          <a:off x="0" y="0"/>
          <a:ext cx="0" cy="0"/>
          <a:chOff x="0" y="0"/>
          <a:chExt cx="0" cy="0"/>
        </a:xfrm>
      </p:grpSpPr>
      <p:sp>
        <p:nvSpPr>
          <p:cNvPr id="25" name="Google Shape;25;p22"/>
          <p:cNvSpPr/>
          <p:nvPr/>
        </p:nvSpPr>
        <p:spPr>
          <a:xfrm>
            <a:off x="92161" y="1676418"/>
            <a:ext cx="2938120" cy="4571982"/>
          </a:xfrm>
          <a:prstGeom prst="rect">
            <a:avLst/>
          </a:prstGeom>
          <a:gradFill>
            <a:gsLst>
              <a:gs pos="0">
                <a:srgbClr val="9FE1FF"/>
              </a:gs>
              <a:gs pos="10000">
                <a:srgbClr val="FFFFFF"/>
              </a:gs>
              <a:gs pos="71000">
                <a:srgbClr val="FFFFFF"/>
              </a:gs>
              <a:gs pos="83000">
                <a:srgbClr val="93DE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
        <p:nvSpPr>
          <p:cNvPr id="26" name="Google Shape;26;p22"/>
          <p:cNvSpPr txBox="1">
            <a:spLocks noGrp="1"/>
          </p:cNvSpPr>
          <p:nvPr>
            <p:ph type="ctrTitle"/>
          </p:nvPr>
        </p:nvSpPr>
        <p:spPr>
          <a:xfrm>
            <a:off x="3414157" y="1156648"/>
            <a:ext cx="8192942" cy="1907022"/>
          </a:xfrm>
          <a:prstGeom prst="rect">
            <a:avLst/>
          </a:prstGeom>
          <a:noFill/>
          <a:ln>
            <a:noFill/>
          </a:ln>
        </p:spPr>
        <p:txBody>
          <a:bodyPr spcFirstLastPara="1" wrap="square" lIns="0" tIns="457200" rIns="91425" bIns="45700" anchor="ctr" anchorCtr="0">
            <a:noAutofit/>
          </a:bodyPr>
          <a:lstStyle>
            <a:lvl1pPr lvl="0" algn="l">
              <a:lnSpc>
                <a:spcPct val="80000"/>
              </a:lnSpc>
              <a:spcBef>
                <a:spcPts val="0"/>
              </a:spcBef>
              <a:spcAft>
                <a:spcPts val="0"/>
              </a:spcAft>
              <a:buClr>
                <a:srgbClr val="101820"/>
              </a:buClr>
              <a:buSzPts val="3600"/>
              <a:buFont typeface="Calibri"/>
              <a:buNone/>
              <a:defRPr sz="36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3414156" y="3180472"/>
            <a:ext cx="8193643" cy="2534528"/>
          </a:xfrm>
          <a:prstGeom prst="rect">
            <a:avLst/>
          </a:prstGeom>
          <a:noFill/>
          <a:ln>
            <a:noFill/>
          </a:ln>
        </p:spPr>
        <p:txBody>
          <a:bodyPr spcFirstLastPara="1" wrap="square" lIns="274300" tIns="45700" rIns="45700" bIns="45700" anchor="t" anchorCtr="0">
            <a:noAutofit/>
          </a:bodyPr>
          <a:lstStyle>
            <a:lvl1pPr marL="457200" lvl="0" indent="-228600" algn="l">
              <a:lnSpc>
                <a:spcPct val="100000"/>
              </a:lnSpc>
              <a:spcBef>
                <a:spcPts val="0"/>
              </a:spcBef>
              <a:spcAft>
                <a:spcPts val="0"/>
              </a:spcAft>
              <a:buSzPts val="2880"/>
              <a:buFont typeface="Arial"/>
              <a:buNone/>
              <a:defRPr sz="2400"/>
            </a:lvl1pPr>
            <a:lvl2pPr marL="914400" lvl="1" indent="-228600" algn="l">
              <a:lnSpc>
                <a:spcPct val="100000"/>
              </a:lnSpc>
              <a:spcBef>
                <a:spcPts val="600"/>
              </a:spcBef>
              <a:spcAft>
                <a:spcPts val="0"/>
              </a:spcAft>
              <a:buSzPts val="1920"/>
              <a:buNone/>
              <a:defRPr sz="2400"/>
            </a:lvl2pPr>
            <a:lvl3pPr marL="1371600" lvl="2" indent="-228600" algn="l">
              <a:lnSpc>
                <a:spcPct val="100000"/>
              </a:lnSpc>
              <a:spcBef>
                <a:spcPts val="600"/>
              </a:spcBef>
              <a:spcAft>
                <a:spcPts val="0"/>
              </a:spcAft>
              <a:buSzPts val="2400"/>
              <a:buNone/>
              <a:defRPr sz="2400"/>
            </a:lvl3pPr>
            <a:lvl4pPr marL="1828800" lvl="3" indent="-228600" algn="l">
              <a:lnSpc>
                <a:spcPct val="90000"/>
              </a:lnSpc>
              <a:spcBef>
                <a:spcPts val="600"/>
              </a:spcBef>
              <a:spcAft>
                <a:spcPts val="0"/>
              </a:spcAft>
              <a:buSzPts val="1680"/>
              <a:buNone/>
              <a:defRPr sz="2400"/>
            </a:lvl4pPr>
            <a:lvl5pPr marL="2286000" lvl="4" indent="-228600" algn="l">
              <a:lnSpc>
                <a:spcPct val="100000"/>
              </a:lnSpc>
              <a:spcBef>
                <a:spcPts val="400"/>
              </a:spcBef>
              <a:spcAft>
                <a:spcPts val="0"/>
              </a:spcAft>
              <a:buSzPts val="1440"/>
              <a:buNone/>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22"/>
          <p:cNvSpPr txBox="1">
            <a:spLocks noGrp="1"/>
          </p:cNvSpPr>
          <p:nvPr>
            <p:ph type="body" idx="2"/>
          </p:nvPr>
        </p:nvSpPr>
        <p:spPr>
          <a:xfrm>
            <a:off x="92075" y="2891912"/>
            <a:ext cx="2938463" cy="2534528"/>
          </a:xfrm>
          <a:prstGeom prst="rect">
            <a:avLst/>
          </a:prstGeom>
          <a:noFill/>
          <a:ln>
            <a:noFill/>
          </a:ln>
        </p:spPr>
        <p:txBody>
          <a:bodyPr spcFirstLastPara="1" wrap="square" lIns="274300" tIns="45700" rIns="45700" bIns="45700" anchor="t" anchorCtr="0">
            <a:noAutofit/>
          </a:bodyPr>
          <a:lstStyle>
            <a:lvl1pPr marL="457200" lvl="0" indent="-228600" algn="l">
              <a:lnSpc>
                <a:spcPct val="100000"/>
              </a:lnSpc>
              <a:spcBef>
                <a:spcPts val="0"/>
              </a:spcBef>
              <a:spcAft>
                <a:spcPts val="0"/>
              </a:spcAft>
              <a:buSzPts val="2880"/>
              <a:buNone/>
              <a:defRPr sz="2400"/>
            </a:lvl1pPr>
            <a:lvl2pPr marL="914400" lvl="1" indent="-228600" algn="l">
              <a:lnSpc>
                <a:spcPct val="100000"/>
              </a:lnSpc>
              <a:spcBef>
                <a:spcPts val="600"/>
              </a:spcBef>
              <a:spcAft>
                <a:spcPts val="0"/>
              </a:spcAft>
              <a:buSzPts val="1920"/>
              <a:buNone/>
              <a:defRPr sz="2400"/>
            </a:lvl2pPr>
            <a:lvl3pPr marL="1371600" lvl="2" indent="-228600" algn="l">
              <a:lnSpc>
                <a:spcPct val="100000"/>
              </a:lnSpc>
              <a:spcBef>
                <a:spcPts val="600"/>
              </a:spcBef>
              <a:spcAft>
                <a:spcPts val="0"/>
              </a:spcAft>
              <a:buSzPts val="2400"/>
              <a:buNone/>
              <a:defRPr sz="2400"/>
            </a:lvl3pPr>
            <a:lvl4pPr marL="1828800" lvl="3" indent="-228600" algn="l">
              <a:lnSpc>
                <a:spcPct val="90000"/>
              </a:lnSpc>
              <a:spcBef>
                <a:spcPts val="600"/>
              </a:spcBef>
              <a:spcAft>
                <a:spcPts val="0"/>
              </a:spcAft>
              <a:buSzPts val="1680"/>
              <a:buNone/>
              <a:defRPr sz="2400"/>
            </a:lvl4pPr>
            <a:lvl5pPr marL="2286000" lvl="4" indent="-228600" algn="l">
              <a:lnSpc>
                <a:spcPct val="100000"/>
              </a:lnSpc>
              <a:spcBef>
                <a:spcPts val="400"/>
              </a:spcBef>
              <a:spcAft>
                <a:spcPts val="0"/>
              </a:spcAft>
              <a:buSzPts val="1440"/>
              <a:buNone/>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2" descr="Picture 1"/>
          <p:cNvSpPr>
            <a:spLocks noGrp="1"/>
          </p:cNvSpPr>
          <p:nvPr>
            <p:ph type="pic" idx="3"/>
          </p:nvPr>
        </p:nvSpPr>
        <p:spPr>
          <a:xfrm>
            <a:off x="177782" y="1156648"/>
            <a:ext cx="2852755" cy="1466267"/>
          </a:xfrm>
          <a:prstGeom prst="rect">
            <a:avLst/>
          </a:prstGeom>
          <a:noFill/>
          <a:ln>
            <a:noFill/>
          </a:ln>
        </p:spPr>
      </p:sp>
    </p:spTree>
  </p:cSld>
  <p:clrMapOvr>
    <a:masterClrMapping/>
  </p:clrMapOvr>
  <p:extLst>
    <p:ext uri="{DCECCB84-F9BA-43D5-87BE-67443E8EF086}">
      <p15:sldGuideLst xmlns:p15="http://schemas.microsoft.com/office/powerpoint/2012/main">
        <p15:guide id="1" pos="984">
          <p15:clr>
            <a:srgbClr val="FBAE40"/>
          </p15:clr>
        </p15:guide>
        <p15:guide id="2" pos="39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 Title and 2 body text">
  <p:cSld name="4 - Title and 2 body 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09600" y="2407674"/>
            <a:ext cx="5291328" cy="3840726"/>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3"/>
          <p:cNvSpPr txBox="1">
            <a:spLocks noGrp="1"/>
          </p:cNvSpPr>
          <p:nvPr>
            <p:ph type="body" idx="2"/>
          </p:nvPr>
        </p:nvSpPr>
        <p:spPr>
          <a:xfrm>
            <a:off x="6291263" y="2408488"/>
            <a:ext cx="5300662" cy="383991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 - Title, 2 subtitles, 2 body text">
  <p:cSld name="5 - Title, 2 subtitles, 2 body 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620332" y="2412683"/>
            <a:ext cx="5280596"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7" name="Google Shape;37;p24"/>
          <p:cNvSpPr txBox="1">
            <a:spLocks noGrp="1"/>
          </p:cNvSpPr>
          <p:nvPr>
            <p:ph type="body" idx="2"/>
          </p:nvPr>
        </p:nvSpPr>
        <p:spPr>
          <a:xfrm>
            <a:off x="609600" y="3071958"/>
            <a:ext cx="5291328"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24"/>
          <p:cNvSpPr txBox="1">
            <a:spLocks noGrp="1"/>
          </p:cNvSpPr>
          <p:nvPr>
            <p:ph type="body" idx="3"/>
          </p:nvPr>
        </p:nvSpPr>
        <p:spPr>
          <a:xfrm>
            <a:off x="6291074" y="2412683"/>
            <a:ext cx="528377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9" name="Google Shape;39;p24"/>
          <p:cNvSpPr txBox="1">
            <a:spLocks noGrp="1"/>
          </p:cNvSpPr>
          <p:nvPr>
            <p:ph type="body" idx="4"/>
          </p:nvPr>
        </p:nvSpPr>
        <p:spPr>
          <a:xfrm>
            <a:off x="6291263" y="3072592"/>
            <a:ext cx="5300662" cy="3175808"/>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 Title, 2 subtitles, 2 body text" preserve="1" userDrawn="1">
  <p:cSld name="1_5 - Title, 2 subtitles, 2 body text and space for a graphic">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620332" y="2412683"/>
            <a:ext cx="5280596"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7" name="Google Shape;37;p24"/>
          <p:cNvSpPr txBox="1">
            <a:spLocks noGrp="1"/>
          </p:cNvSpPr>
          <p:nvPr>
            <p:ph type="body" idx="2"/>
          </p:nvPr>
        </p:nvSpPr>
        <p:spPr>
          <a:xfrm>
            <a:off x="609600" y="3071958"/>
            <a:ext cx="5291328"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38" name="Google Shape;38;p24"/>
          <p:cNvSpPr txBox="1">
            <a:spLocks noGrp="1"/>
          </p:cNvSpPr>
          <p:nvPr>
            <p:ph type="body" idx="3"/>
          </p:nvPr>
        </p:nvSpPr>
        <p:spPr>
          <a:xfrm>
            <a:off x="6291074" y="2412683"/>
            <a:ext cx="528377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9" name="Google Shape;39;p24"/>
          <p:cNvSpPr txBox="1">
            <a:spLocks noGrp="1"/>
          </p:cNvSpPr>
          <p:nvPr>
            <p:ph type="body" idx="4"/>
          </p:nvPr>
        </p:nvSpPr>
        <p:spPr>
          <a:xfrm>
            <a:off x="6291263" y="3072592"/>
            <a:ext cx="5300662" cy="1603580"/>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SzPts val="2592"/>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4" name="Google Shape;23;p21" descr="Place holder for small graphic placed at the top-right of the title.">
            <a:extLst>
              <a:ext uri="{FF2B5EF4-FFF2-40B4-BE49-F238E27FC236}">
                <a16:creationId xmlns:a16="http://schemas.microsoft.com/office/drawing/2014/main" id="{9605D78E-6905-B41D-DA4A-29BD81F3214C}"/>
              </a:ext>
            </a:extLst>
          </p:cNvPr>
          <p:cNvSpPr>
            <a:spLocks noGrp="1"/>
          </p:cNvSpPr>
          <p:nvPr>
            <p:ph type="pic" idx="10"/>
          </p:nvPr>
        </p:nvSpPr>
        <p:spPr>
          <a:xfrm>
            <a:off x="7527736" y="4564865"/>
            <a:ext cx="2692710" cy="1683535"/>
          </a:xfrm>
          <a:prstGeom prst="rect">
            <a:avLst/>
          </a:prstGeom>
          <a:noFill/>
          <a:ln w="1905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253443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 b - Title, subtitle and body text">
  <p:cSld name="5 b - Title, subtitle and body 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0332" y="2412683"/>
            <a:ext cx="1096826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599" y="3071958"/>
            <a:ext cx="10978993"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 b - Title, subtitle and body text" preserve="1" userDrawn="1">
  <p:cSld name="1_5 b - Title, subtitle, body text and a space for a graphic">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70638"/>
            <a:ext cx="8334741"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5"/>
          <p:cNvSpPr txBox="1">
            <a:spLocks noGrp="1"/>
          </p:cNvSpPr>
          <p:nvPr>
            <p:ph type="body" idx="1"/>
          </p:nvPr>
        </p:nvSpPr>
        <p:spPr>
          <a:xfrm>
            <a:off x="620332" y="2412683"/>
            <a:ext cx="10968260"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599" y="3071958"/>
            <a:ext cx="10978993" cy="3176442"/>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23;p21" descr="Place holder for small graphic placed at the top-right of the title.">
            <a:extLst>
              <a:ext uri="{FF2B5EF4-FFF2-40B4-BE49-F238E27FC236}">
                <a16:creationId xmlns:a16="http://schemas.microsoft.com/office/drawing/2014/main" id="{99959F13-BA5B-21E1-90C6-7A9B84170131}"/>
              </a:ext>
            </a:extLst>
          </p:cNvPr>
          <p:cNvSpPr>
            <a:spLocks noGrp="1"/>
          </p:cNvSpPr>
          <p:nvPr>
            <p:ph type="pic" idx="10"/>
          </p:nvPr>
        </p:nvSpPr>
        <p:spPr>
          <a:xfrm>
            <a:off x="9495432" y="1168400"/>
            <a:ext cx="2095500" cy="1154113"/>
          </a:xfrm>
          <a:prstGeom prst="rect">
            <a:avLst/>
          </a:prstGeom>
          <a:noFill/>
          <a:ln w="1905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130453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 b - Title, subtitle and body text" preserve="1" userDrawn="1">
  <p:cSld name="1_5 b - Title, subtitle and body 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12489" y="1170638"/>
            <a:ext cx="8334741" cy="1153461"/>
          </a:xfrm>
          <a:prstGeom prst="rect">
            <a:avLst/>
          </a:prstGeom>
          <a:noFill/>
          <a:ln>
            <a:noFill/>
          </a:ln>
        </p:spPr>
        <p:txBody>
          <a:bodyPr spcFirstLastPara="1" wrap="square" lIns="0" tIns="182875"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25"/>
          <p:cNvSpPr txBox="1">
            <a:spLocks noGrp="1"/>
          </p:cNvSpPr>
          <p:nvPr>
            <p:ph type="body" idx="1"/>
          </p:nvPr>
        </p:nvSpPr>
        <p:spPr>
          <a:xfrm>
            <a:off x="620332" y="2262212"/>
            <a:ext cx="8334741" cy="583735"/>
          </a:xfrm>
          <a:prstGeom prst="rect">
            <a:avLst/>
          </a:prstGeom>
          <a:noFill/>
          <a:ln>
            <a:noFill/>
          </a:ln>
        </p:spPr>
        <p:txBody>
          <a:bodyPr spcFirstLastPara="1" wrap="square" lIns="274300" tIns="45700" rIns="45700" bIns="45700" anchor="ctr" anchorCtr="0">
            <a:noAutofit/>
          </a:bodyPr>
          <a:lstStyle>
            <a:lvl1pPr marL="457200" lvl="0" indent="-228600" algn="l">
              <a:lnSpc>
                <a:spcPct val="100000"/>
              </a:lnSpc>
              <a:spcBef>
                <a:spcPts val="0"/>
              </a:spcBef>
              <a:spcAft>
                <a:spcPts val="0"/>
              </a:spcAft>
              <a:buSzPts val="2880"/>
              <a:buNone/>
              <a:defRPr sz="2400" b="1"/>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100000"/>
              </a:lnSpc>
              <a:spcBef>
                <a:spcPts val="400"/>
              </a:spcBef>
              <a:spcAft>
                <a:spcPts val="0"/>
              </a:spcAft>
              <a:buSzPts val="96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3" name="Google Shape;43;p25"/>
          <p:cNvSpPr txBox="1">
            <a:spLocks noGrp="1"/>
          </p:cNvSpPr>
          <p:nvPr>
            <p:ph type="body" idx="2"/>
          </p:nvPr>
        </p:nvSpPr>
        <p:spPr>
          <a:xfrm>
            <a:off x="609600" y="2928395"/>
            <a:ext cx="8345474" cy="3320005"/>
          </a:xfrm>
          <a:prstGeom prst="rect">
            <a:avLst/>
          </a:prstGeom>
          <a:noFill/>
          <a:ln>
            <a:noFill/>
          </a:ln>
        </p:spPr>
        <p:txBody>
          <a:bodyPr spcFirstLastPara="1" wrap="square" lIns="274300" tIns="45700" rIns="45700" bIns="45700" anchor="t" anchorCtr="0">
            <a:noAutofit/>
          </a:bodyPr>
          <a:lstStyle>
            <a:lvl1pPr marL="457200" lvl="0" indent="-393192" algn="l">
              <a:lnSpc>
                <a:spcPct val="100000"/>
              </a:lnSpc>
              <a:spcBef>
                <a:spcPts val="0"/>
              </a:spcBef>
              <a:spcAft>
                <a:spcPts val="0"/>
              </a:spcAft>
              <a:buClr>
                <a:srgbClr val="003399"/>
              </a:buClr>
              <a:buSzPts val="2592"/>
              <a:buFont typeface="Arial"/>
              <a:buChar char="•"/>
              <a:defRPr sz="2400"/>
            </a:lvl1pPr>
            <a:lvl2pPr marL="914400" lvl="1" indent="-350519" algn="l">
              <a:lnSpc>
                <a:spcPct val="100000"/>
              </a:lnSpc>
              <a:spcBef>
                <a:spcPts val="600"/>
              </a:spcBef>
              <a:spcAft>
                <a:spcPts val="0"/>
              </a:spcAft>
              <a:buSzPts val="1920"/>
              <a:buChar char="o"/>
              <a:defRPr sz="2400"/>
            </a:lvl2pPr>
            <a:lvl3pPr marL="1371600" lvl="2" indent="-381000" algn="l">
              <a:lnSpc>
                <a:spcPct val="100000"/>
              </a:lnSpc>
              <a:spcBef>
                <a:spcPts val="600"/>
              </a:spcBef>
              <a:spcAft>
                <a:spcPts val="0"/>
              </a:spcAft>
              <a:buSzPts val="2400"/>
              <a:buChar char="•"/>
              <a:defRPr sz="2400"/>
            </a:lvl3pPr>
            <a:lvl4pPr marL="1828800" lvl="3" indent="-335280" algn="l">
              <a:lnSpc>
                <a:spcPct val="90000"/>
              </a:lnSpc>
              <a:spcBef>
                <a:spcPts val="600"/>
              </a:spcBef>
              <a:spcAft>
                <a:spcPts val="0"/>
              </a:spcAft>
              <a:buSzPts val="1680"/>
              <a:buChar char="▪"/>
              <a:defRPr sz="2400"/>
            </a:lvl4pPr>
            <a:lvl5pPr marL="2286000" lvl="4" indent="-320039" algn="l">
              <a:lnSpc>
                <a:spcPct val="100000"/>
              </a:lnSpc>
              <a:spcBef>
                <a:spcPts val="400"/>
              </a:spcBef>
              <a:spcAft>
                <a:spcPts val="0"/>
              </a:spcAft>
              <a:buSzPts val="1440"/>
              <a:buChar char="o"/>
              <a:defRPr sz="2400"/>
            </a:lvl5pPr>
            <a:lvl6pPr marL="2743200" lvl="5" indent="-331470" algn="l">
              <a:lnSpc>
                <a:spcPct val="100000"/>
              </a:lnSpc>
              <a:spcBef>
                <a:spcPts val="600"/>
              </a:spcBef>
              <a:spcAft>
                <a:spcPts val="0"/>
              </a:spcAft>
              <a:buSzPts val="162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2" name="Google Shape;23;p21" descr="Place holder for small graphic placed at the top-right of the title.">
            <a:extLst>
              <a:ext uri="{FF2B5EF4-FFF2-40B4-BE49-F238E27FC236}">
                <a16:creationId xmlns:a16="http://schemas.microsoft.com/office/drawing/2014/main" id="{99959F13-BA5B-21E1-90C6-7A9B84170131}"/>
              </a:ext>
            </a:extLst>
          </p:cNvPr>
          <p:cNvSpPr>
            <a:spLocks noGrp="1"/>
          </p:cNvSpPr>
          <p:nvPr>
            <p:ph type="pic" idx="10"/>
          </p:nvPr>
        </p:nvSpPr>
        <p:spPr>
          <a:xfrm>
            <a:off x="9090494" y="2545786"/>
            <a:ext cx="2500438" cy="1377136"/>
          </a:xfrm>
          <a:prstGeom prst="rect">
            <a:avLst/>
          </a:prstGeom>
          <a:noFill/>
          <a:ln w="1905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
        <p:nvSpPr>
          <p:cNvPr id="3" name="Google Shape;23;p21" descr="Place holder for small graphic placed at the top-right of the title.">
            <a:extLst>
              <a:ext uri="{FF2B5EF4-FFF2-40B4-BE49-F238E27FC236}">
                <a16:creationId xmlns:a16="http://schemas.microsoft.com/office/drawing/2014/main" id="{A9C216DC-4E24-F50B-077B-E92596DFA580}"/>
              </a:ext>
            </a:extLst>
          </p:cNvPr>
          <p:cNvSpPr>
            <a:spLocks noGrp="1"/>
          </p:cNvSpPr>
          <p:nvPr>
            <p:ph type="pic" idx="11"/>
          </p:nvPr>
        </p:nvSpPr>
        <p:spPr>
          <a:xfrm>
            <a:off x="9071230" y="4062965"/>
            <a:ext cx="2500438" cy="1377136"/>
          </a:xfrm>
          <a:prstGeom prst="rect">
            <a:avLst/>
          </a:prstGeom>
          <a:noFill/>
          <a:ln w="19050" cap="flat" cmpd="sng">
            <a:solidFill>
              <a:schemeClr val="dk1"/>
            </a:solidFill>
            <a:prstDash val="solid"/>
            <a:round/>
            <a:headEnd type="none" w="sm" len="sm"/>
            <a:tailEnd type="none" w="sm" len="sm"/>
          </a:ln>
        </p:spPr>
        <p:txBody>
          <a:bodyPr/>
          <a:lstStyle>
            <a:lvl1pPr marL="45720" indent="0">
              <a:buNone/>
              <a:defRPr/>
            </a:lvl1pPr>
          </a:lstStyle>
          <a:p>
            <a:endParaRPr lang="en-US" dirty="0"/>
          </a:p>
        </p:txBody>
      </p:sp>
    </p:spTree>
    <p:extLst>
      <p:ext uri="{BB962C8B-B14F-4D97-AF65-F5344CB8AC3E}">
        <p14:creationId xmlns:p14="http://schemas.microsoft.com/office/powerpoint/2010/main" val="381846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12949" y="1174805"/>
            <a:ext cx="10972800" cy="1143093"/>
          </a:xfrm>
          <a:prstGeom prst="rect">
            <a:avLst/>
          </a:prstGeom>
          <a:noFill/>
          <a:ln>
            <a:noFill/>
          </a:ln>
        </p:spPr>
        <p:txBody>
          <a:bodyPr spcFirstLastPara="1" wrap="square" lIns="0" tIns="182875"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12949" y="2423160"/>
            <a:ext cx="10972799" cy="3825240"/>
          </a:xfrm>
          <a:prstGeom prst="rect">
            <a:avLst/>
          </a:prstGeom>
          <a:noFill/>
          <a:ln>
            <a:noFill/>
          </a:ln>
        </p:spPr>
        <p:txBody>
          <a:bodyPr spcFirstLastPara="1" wrap="square" lIns="274300" tIns="45700" rIns="45700" bIns="45700" anchor="t" anchorCtr="0">
            <a:noAutofit/>
          </a:bodyPr>
          <a:lstStyle>
            <a:lvl1pPr marL="457200" marR="0" lvl="0" indent="-411480" algn="l" rtl="0">
              <a:lnSpc>
                <a:spcPct val="100000"/>
              </a:lnSpc>
              <a:spcBef>
                <a:spcPts val="0"/>
              </a:spcBef>
              <a:spcAft>
                <a:spcPts val="0"/>
              </a:spcAft>
              <a:buClr>
                <a:srgbClr val="003399"/>
              </a:buClr>
              <a:buSzPts val="2880"/>
              <a:buFont typeface="Arial"/>
              <a:buChar char="•"/>
              <a:defRPr sz="24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600"/>
              </a:spcBef>
              <a:spcAft>
                <a:spcPts val="0"/>
              </a:spcAft>
              <a:buClr>
                <a:srgbClr val="003399"/>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20039" algn="l" rtl="0">
              <a:lnSpc>
                <a:spcPct val="100000"/>
              </a:lnSpc>
              <a:spcBef>
                <a:spcPts val="400"/>
              </a:spcBef>
              <a:spcAft>
                <a:spcPts val="0"/>
              </a:spcAft>
              <a:buClr>
                <a:srgbClr val="003399"/>
              </a:buClr>
              <a:buSzPts val="1440"/>
              <a:buFont typeface="Courier New"/>
              <a:buChar char="o"/>
              <a:defRPr sz="2400" b="0" i="0" u="none" strike="noStrike" cap="none">
                <a:solidFill>
                  <a:schemeClr val="dk1"/>
                </a:solidFill>
                <a:latin typeface="Calibri"/>
                <a:ea typeface="Calibri"/>
                <a:cs typeface="Calibri"/>
                <a:sym typeface="Calibri"/>
              </a:defRPr>
            </a:lvl5pPr>
            <a:lvl6pPr marL="2743200" marR="0" lvl="5" indent="-365760" algn="l" rtl="0">
              <a:lnSpc>
                <a:spcPct val="100000"/>
              </a:lnSpc>
              <a:spcBef>
                <a:spcPts val="600"/>
              </a:spcBef>
              <a:spcAft>
                <a:spcPts val="0"/>
              </a:spcAft>
              <a:buClr>
                <a:srgbClr val="003399"/>
              </a:buClr>
              <a:buSzPts val="2160"/>
              <a:buFont typeface="Arial"/>
              <a:buChar char="•"/>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9" hidden="1"/>
          <p:cNvSpPr/>
          <p:nvPr/>
        </p:nvSpPr>
        <p:spPr>
          <a:xfrm flipH="1">
            <a:off x="12286311" y="3724"/>
            <a:ext cx="766751" cy="1133856"/>
          </a:xfrm>
          <a:prstGeom prst="rightArrow">
            <a:avLst>
              <a:gd name="adj1" fmla="val 50000"/>
              <a:gd name="adj2" fmla="val 50000"/>
            </a:avLst>
          </a:prstGeom>
          <a:solidFill>
            <a:srgbClr val="FFF2CC"/>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9" hidden="1"/>
          <p:cNvSpPr/>
          <p:nvPr/>
        </p:nvSpPr>
        <p:spPr>
          <a:xfrm>
            <a:off x="-856873" y="-933"/>
            <a:ext cx="766751" cy="1133856"/>
          </a:xfrm>
          <a:prstGeom prst="rightArrow">
            <a:avLst>
              <a:gd name="adj1" fmla="val 50000"/>
              <a:gd name="adj2" fmla="val 50000"/>
            </a:avLst>
          </a:prstGeom>
          <a:solidFill>
            <a:srgbClr val="FFF2CC"/>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9"/>
          <p:cNvSpPr txBox="1"/>
          <p:nvPr/>
        </p:nvSpPr>
        <p:spPr>
          <a:xfrm>
            <a:off x="11548677" y="6528872"/>
            <a:ext cx="606252" cy="30777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sp>
        <p:nvSpPr>
          <p:cNvPr id="15" name="Google Shape;15;p19"/>
          <p:cNvSpPr/>
          <p:nvPr/>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
        <p:nvSpPr>
          <p:cNvPr id="16" name="Google Shape;16;p19"/>
          <p:cNvSpPr/>
          <p:nvPr/>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 id="2147483654" r:id="rId7"/>
    <p:sldLayoutId id="2147483665" r:id="rId8"/>
    <p:sldLayoutId id="2147483668" r:id="rId9"/>
    <p:sldLayoutId id="2147483663" r:id="rId10"/>
    <p:sldLayoutId id="2147483664" r:id="rId11"/>
    <p:sldLayoutId id="2147483666"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552">
          <p15:clr>
            <a:srgbClr val="F26B43"/>
          </p15:clr>
        </p15:guide>
        <p15:guide id="3" orient="horz">
          <p15:clr>
            <a:srgbClr val="F26B43"/>
          </p15:clr>
        </p15:guide>
        <p15:guide id="4" orient="horz" pos="4320">
          <p15:clr>
            <a:srgbClr val="F26B43"/>
          </p15:clr>
        </p15:guide>
        <p15:guide id="5" orient="horz" pos="3936">
          <p15:clr>
            <a:srgbClr val="F26B43"/>
          </p15:clr>
        </p15:guide>
        <p15:guide id="6" orient="horz" pos="1464">
          <p15:clr>
            <a:srgbClr val="F26B43"/>
          </p15:clr>
        </p15:guide>
        <p15:guide id="7" orient="horz" pos="1512">
          <p15:clr>
            <a:srgbClr val="F26B43"/>
          </p15:clr>
        </p15:guide>
        <p15:guide id="8" pos="384">
          <p15:clr>
            <a:srgbClr val="F26B43"/>
          </p15:clr>
        </p15:guide>
        <p15:guide id="9" pos="3840">
          <p15:clr>
            <a:srgbClr val="F26B43"/>
          </p15:clr>
        </p15:guide>
        <p15:guide id="10"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mailto:amurphy@hved.org" TargetMode="External"/><Relationship Id="rId2" Type="http://schemas.openxmlformats.org/officeDocument/2006/relationships/notesSlide" Target="../notesSlides/notesSlide63.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mailto:kkingaasum@hve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ctrTitle"/>
          </p:nvPr>
        </p:nvSpPr>
        <p:spPr>
          <a:xfrm>
            <a:off x="3414157" y="1156648"/>
            <a:ext cx="8192942" cy="1907022"/>
          </a:xfrm>
          <a:prstGeom prst="rect">
            <a:avLst/>
          </a:prstGeom>
          <a:noFill/>
          <a:ln>
            <a:noFill/>
          </a:ln>
        </p:spPr>
        <p:txBody>
          <a:bodyPr spcFirstLastPara="1" wrap="square" lIns="0" tIns="457200" rIns="91425" bIns="45700" anchor="ctr" anchorCtr="0">
            <a:noAutofit/>
          </a:bodyPr>
          <a:lstStyle/>
          <a:p>
            <a:pPr marL="0" lvl="0" indent="0" algn="l" rtl="0">
              <a:lnSpc>
                <a:spcPct val="80000"/>
              </a:lnSpc>
              <a:spcBef>
                <a:spcPts val="0"/>
              </a:spcBef>
              <a:spcAft>
                <a:spcPts val="0"/>
              </a:spcAft>
              <a:buClr>
                <a:srgbClr val="101820"/>
              </a:buClr>
              <a:buSzPts val="3600"/>
              <a:buFont typeface="Calibri"/>
              <a:buNone/>
            </a:pPr>
            <a:r>
              <a:rPr lang="en-US" dirty="0"/>
              <a:t>Adaptive Books for Literacy</a:t>
            </a:r>
            <a:endParaRPr dirty="0"/>
          </a:p>
        </p:txBody>
      </p:sp>
      <p:pic>
        <p:nvPicPr>
          <p:cNvPr id="80" name="Google Shape;80;p3" descr="Charting the Cs logo with black and blue text"/>
          <p:cNvPicPr preferRelativeResize="0">
            <a:picLocks noGrp="1"/>
          </p:cNvPicPr>
          <p:nvPr>
            <p:ph type="pic" idx="3"/>
          </p:nvPr>
        </p:nvPicPr>
        <p:blipFill rotWithShape="1">
          <a:blip r:embed="rId3">
            <a:alphaModFix/>
          </a:blip>
          <a:srcRect t="337" b="-62990"/>
          <a:stretch/>
        </p:blipFill>
        <p:spPr>
          <a:xfrm>
            <a:off x="177782" y="1227906"/>
            <a:ext cx="2852755" cy="1055372"/>
          </a:xfrm>
          <a:prstGeom prst="rect">
            <a:avLst/>
          </a:prstGeom>
          <a:noFill/>
          <a:ln>
            <a:noFill/>
          </a:ln>
        </p:spPr>
      </p:pic>
      <p:sp>
        <p:nvSpPr>
          <p:cNvPr id="81" name="Google Shape;81;p3"/>
          <p:cNvSpPr txBox="1">
            <a:spLocks noGrp="1"/>
          </p:cNvSpPr>
          <p:nvPr>
            <p:ph type="body" idx="2"/>
          </p:nvPr>
        </p:nvSpPr>
        <p:spPr>
          <a:xfrm>
            <a:off x="92075" y="2891912"/>
            <a:ext cx="2938463" cy="3112648"/>
          </a:xfrm>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880"/>
              <a:buNone/>
            </a:pPr>
            <a:r>
              <a:rPr lang="en-US">
                <a:solidFill>
                  <a:srgbClr val="0C0C0C"/>
                </a:solidFill>
              </a:rPr>
              <a:t>Charting the Cs Conference 2025:</a:t>
            </a:r>
            <a:endParaRPr/>
          </a:p>
          <a:p>
            <a:pPr marL="0" lvl="0" indent="0" algn="l" rtl="0">
              <a:lnSpc>
                <a:spcPct val="100000"/>
              </a:lnSpc>
              <a:spcBef>
                <a:spcPts val="800"/>
              </a:spcBef>
              <a:spcAft>
                <a:spcPts val="0"/>
              </a:spcAft>
              <a:buSzPts val="2880"/>
              <a:buNone/>
            </a:pPr>
            <a:r>
              <a:rPr lang="en-US" i="1">
                <a:solidFill>
                  <a:srgbClr val="0C0C0C"/>
                </a:solidFill>
              </a:rPr>
              <a:t>To Literacy and Beyond</a:t>
            </a:r>
            <a:endParaRPr/>
          </a:p>
          <a:p>
            <a:pPr marL="0" lvl="0" indent="0" algn="l" rtl="0">
              <a:lnSpc>
                <a:spcPct val="100000"/>
              </a:lnSpc>
              <a:spcBef>
                <a:spcPts val="2000"/>
              </a:spcBef>
              <a:spcAft>
                <a:spcPts val="0"/>
              </a:spcAft>
              <a:buSzPts val="2880"/>
              <a:buNone/>
            </a:pPr>
            <a:r>
              <a:rPr lang="en-US">
                <a:solidFill>
                  <a:srgbClr val="0C0C0C"/>
                </a:solidFill>
              </a:rPr>
              <a:t>Cooperation </a:t>
            </a:r>
            <a:br>
              <a:rPr lang="en-US">
                <a:solidFill>
                  <a:srgbClr val="0C0C0C"/>
                </a:solidFill>
              </a:rPr>
            </a:br>
            <a:r>
              <a:rPr lang="en-US">
                <a:solidFill>
                  <a:srgbClr val="0C0C0C"/>
                </a:solidFill>
              </a:rPr>
              <a:t>Communication </a:t>
            </a:r>
            <a:br>
              <a:rPr lang="en-US">
                <a:solidFill>
                  <a:srgbClr val="0C0C0C"/>
                </a:solidFill>
              </a:rPr>
            </a:br>
            <a:r>
              <a:rPr lang="en-US">
                <a:solidFill>
                  <a:srgbClr val="0C0C0C"/>
                </a:solidFill>
              </a:rPr>
              <a:t>Collaboration</a:t>
            </a:r>
            <a:endParaRPr/>
          </a:p>
        </p:txBody>
      </p:sp>
      <p:sp>
        <p:nvSpPr>
          <p:cNvPr id="82" name="Google Shape;82;p3"/>
          <p:cNvSpPr txBox="1">
            <a:spLocks noGrp="1"/>
          </p:cNvSpPr>
          <p:nvPr>
            <p:ph type="body" idx="1"/>
          </p:nvPr>
        </p:nvSpPr>
        <p:spPr>
          <a:xfrm>
            <a:off x="3414156" y="3180472"/>
            <a:ext cx="8193643" cy="2534528"/>
          </a:xfrm>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880"/>
              <a:buNone/>
            </a:pPr>
            <a:r>
              <a:rPr lang="en-US" dirty="0"/>
              <a:t>April 29, 2025  </a:t>
            </a:r>
          </a:p>
          <a:p>
            <a:pPr marL="0" lvl="0" indent="0" algn="l" rtl="0">
              <a:lnSpc>
                <a:spcPct val="100000"/>
              </a:lnSpc>
              <a:spcBef>
                <a:spcPts val="0"/>
              </a:spcBef>
              <a:spcAft>
                <a:spcPts val="0"/>
              </a:spcAft>
              <a:buSzPts val="2880"/>
              <a:buNone/>
            </a:pPr>
            <a:endParaRPr lang="en-US" dirty="0"/>
          </a:p>
          <a:p>
            <a:pPr marL="0" lvl="0" indent="0" algn="l" rtl="0">
              <a:lnSpc>
                <a:spcPct val="100000"/>
              </a:lnSpc>
              <a:spcBef>
                <a:spcPts val="0"/>
              </a:spcBef>
              <a:spcAft>
                <a:spcPts val="0"/>
              </a:spcAft>
              <a:buSzPts val="2880"/>
              <a:buNone/>
            </a:pPr>
            <a:r>
              <a:rPr lang="en-US" dirty="0"/>
              <a:t>Andrea Murphy </a:t>
            </a:r>
          </a:p>
          <a:p>
            <a:pPr marL="0" lvl="0" indent="0" algn="l" rtl="0">
              <a:lnSpc>
                <a:spcPct val="100000"/>
              </a:lnSpc>
              <a:spcBef>
                <a:spcPts val="0"/>
              </a:spcBef>
              <a:spcAft>
                <a:spcPts val="0"/>
              </a:spcAft>
              <a:buSzPts val="2880"/>
              <a:buNone/>
            </a:pPr>
            <a:r>
              <a:rPr lang="en-US" dirty="0"/>
              <a:t>Kristin King-Aasum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3363f49952_0_40"/>
          <p:cNvSpPr txBox="1">
            <a:spLocks noGrp="1"/>
          </p:cNvSpPr>
          <p:nvPr>
            <p:ph type="title"/>
          </p:nvPr>
        </p:nvSpPr>
        <p:spPr>
          <a:xfrm>
            <a:off x="612489" y="1501570"/>
            <a:ext cx="8334741" cy="491070"/>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Early Childhood Examples, cont.</a:t>
            </a:r>
            <a:endParaRPr b="0" i="1" dirty="0"/>
          </a:p>
        </p:txBody>
      </p:sp>
      <p:sp>
        <p:nvSpPr>
          <p:cNvPr id="3" name="Text Placeholder 2">
            <a:extLst>
              <a:ext uri="{FF2B5EF4-FFF2-40B4-BE49-F238E27FC236}">
                <a16:creationId xmlns:a16="http://schemas.microsoft.com/office/drawing/2014/main" id="{89A67786-AB47-2B46-5F9C-67E504D18B16}"/>
              </a:ext>
            </a:extLst>
          </p:cNvPr>
          <p:cNvSpPr>
            <a:spLocks noGrp="1"/>
          </p:cNvSpPr>
          <p:nvPr>
            <p:ph type="body" idx="1"/>
          </p:nvPr>
        </p:nvSpPr>
        <p:spPr/>
        <p:txBody>
          <a:bodyPr/>
          <a:lstStyle/>
          <a:p>
            <a:r>
              <a:rPr lang="en-US" dirty="0"/>
              <a:t>2. Flap Books and Peekaboo Books</a:t>
            </a:r>
          </a:p>
        </p:txBody>
      </p:sp>
      <p:sp>
        <p:nvSpPr>
          <p:cNvPr id="2" name="Text Placeholder 1">
            <a:extLst>
              <a:ext uri="{FF2B5EF4-FFF2-40B4-BE49-F238E27FC236}">
                <a16:creationId xmlns:a16="http://schemas.microsoft.com/office/drawing/2014/main" id="{FD7B5A46-681A-783F-3C18-C97127DD2C61}"/>
              </a:ext>
            </a:extLst>
          </p:cNvPr>
          <p:cNvSpPr>
            <a:spLocks noGrp="1"/>
          </p:cNvSpPr>
          <p:nvPr>
            <p:ph type="body" idx="2"/>
          </p:nvPr>
        </p:nvSpPr>
        <p:spPr>
          <a:xfrm>
            <a:off x="609600" y="2928395"/>
            <a:ext cx="8345474" cy="3472405"/>
          </a:xfrm>
        </p:spPr>
        <p:txBody>
          <a:bodyPr/>
          <a:lstStyle/>
          <a:p>
            <a:pPr lvl="0" indent="-381000">
              <a:lnSpc>
                <a:spcPct val="110000"/>
              </a:lnSpc>
              <a:spcBef>
                <a:spcPts val="1200"/>
              </a:spcBef>
              <a:spcAft>
                <a:spcPts val="600"/>
              </a:spcAft>
              <a:buClr>
                <a:schemeClr val="dk1"/>
              </a:buClr>
              <a:buSzPts val="2400"/>
              <a:buChar char="●"/>
            </a:pPr>
            <a:r>
              <a:rPr lang="en-US" b="1" dirty="0"/>
              <a:t>Features</a:t>
            </a:r>
            <a:r>
              <a:rPr lang="en-US" dirty="0"/>
              <a:t>: Add flaps that reveal hidden pictures or words to engage young children in a fun, interactive reading experience. The flaps can be made from durable materials to withstand frequent use.</a:t>
            </a:r>
          </a:p>
          <a:p>
            <a:pPr lvl="0" indent="-381000">
              <a:lnSpc>
                <a:spcPct val="110000"/>
              </a:lnSpc>
              <a:spcAft>
                <a:spcPts val="600"/>
              </a:spcAft>
              <a:buClr>
                <a:schemeClr val="dk1"/>
              </a:buClr>
              <a:buSzPts val="2400"/>
              <a:buChar char="●"/>
            </a:pPr>
            <a:r>
              <a:rPr lang="en-US" b="1" dirty="0"/>
              <a:t>Benefits</a:t>
            </a:r>
            <a:r>
              <a:rPr lang="en-US" dirty="0"/>
              <a:t>: Flap books encourage curiosity, fine motor skills, and participation, as children lift flaps to see what’s underneath. They’re especially engaging for toddlers and preschoolers who love “peekaboo” games.</a:t>
            </a:r>
            <a:endParaRPr lang="en-US" b="1" dirty="0"/>
          </a:p>
        </p:txBody>
      </p:sp>
      <p:pic>
        <p:nvPicPr>
          <p:cNvPr id="148" name="Google Shape;148;g33363f49952_0_40" descr="Image of a peekaboo book with the number fourteen flap open to show 14 snakes on a submarine. The next page, fifteen is shown on the right side with the flap closed."/>
          <p:cNvPicPr preferRelativeResize="0">
            <a:picLocks noGrp="1"/>
          </p:cNvPicPr>
          <p:nvPr>
            <p:ph type="pic" idx="10"/>
          </p:nvPr>
        </p:nvPicPr>
        <p:blipFill rotWithShape="1">
          <a:blip r:embed="rId3">
            <a:alphaModFix/>
          </a:blip>
          <a:srcRect t="1097" b="-1497"/>
          <a:stretch/>
        </p:blipFill>
        <p:spPr>
          <a:xfrm>
            <a:off x="9090494" y="1661708"/>
            <a:ext cx="2500438" cy="1995889"/>
          </a:xfrm>
          <a:prstGeom prst="rect">
            <a:avLst/>
          </a:prstGeom>
          <a:noFill/>
          <a:ln w="12700" cap="flat" cmpd="sng">
            <a:solidFill>
              <a:schemeClr val="dk1"/>
            </a:solidFill>
            <a:prstDash val="solid"/>
            <a:round/>
            <a:headEnd type="none" w="sm" len="sm"/>
            <a:tailEnd type="none" w="sm" len="sm"/>
          </a:ln>
        </p:spPr>
      </p:pic>
      <p:pic>
        <p:nvPicPr>
          <p:cNvPr id="149" name="Google Shape;149;g33363f49952_0_40" descr="Image of an example of a DIY book of real pictures of the student with a purple flap lifted to reveal the pictures."/>
          <p:cNvPicPr preferRelativeResize="0">
            <a:picLocks noGrp="1"/>
          </p:cNvPicPr>
          <p:nvPr>
            <p:ph type="pic" idx="11"/>
          </p:nvPr>
        </p:nvPicPr>
        <p:blipFill rotWithShape="1">
          <a:blip r:embed="rId4">
            <a:alphaModFix/>
          </a:blip>
          <a:srcRect t="23724" b="22641"/>
          <a:stretch/>
        </p:blipFill>
        <p:spPr>
          <a:xfrm>
            <a:off x="9071230" y="4026088"/>
            <a:ext cx="2500438" cy="181515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3363f49952_0_49"/>
          <p:cNvSpPr txBox="1">
            <a:spLocks noGrp="1"/>
          </p:cNvSpPr>
          <p:nvPr>
            <p:ph type="title"/>
          </p:nvPr>
        </p:nvSpPr>
        <p:spPr>
          <a:xfrm>
            <a:off x="612489" y="1334414"/>
            <a:ext cx="8334741" cy="808287"/>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Early Childhood Examples, cont. 2</a:t>
            </a:r>
            <a:endParaRPr b="0" i="1" dirty="0"/>
          </a:p>
        </p:txBody>
      </p:sp>
      <p:sp>
        <p:nvSpPr>
          <p:cNvPr id="3" name="Text Placeholder 2">
            <a:extLst>
              <a:ext uri="{FF2B5EF4-FFF2-40B4-BE49-F238E27FC236}">
                <a16:creationId xmlns:a16="http://schemas.microsoft.com/office/drawing/2014/main" id="{7C027DB1-7330-1816-028F-5C92AA1E93A8}"/>
              </a:ext>
            </a:extLst>
          </p:cNvPr>
          <p:cNvSpPr>
            <a:spLocks noGrp="1"/>
          </p:cNvSpPr>
          <p:nvPr>
            <p:ph type="body" idx="1"/>
          </p:nvPr>
        </p:nvSpPr>
        <p:spPr>
          <a:xfrm>
            <a:off x="620332" y="2170773"/>
            <a:ext cx="8334741" cy="385454"/>
          </a:xfrm>
        </p:spPr>
        <p:txBody>
          <a:bodyPr/>
          <a:lstStyle/>
          <a:p>
            <a:r>
              <a:rPr lang="en-US" dirty="0"/>
              <a:t>3. Personalized Photo Books</a:t>
            </a:r>
          </a:p>
        </p:txBody>
      </p:sp>
      <p:sp>
        <p:nvSpPr>
          <p:cNvPr id="4" name="Text Placeholder 3">
            <a:extLst>
              <a:ext uri="{FF2B5EF4-FFF2-40B4-BE49-F238E27FC236}">
                <a16:creationId xmlns:a16="http://schemas.microsoft.com/office/drawing/2014/main" id="{2F659873-CF4D-EBEB-D671-D455CD910531}"/>
              </a:ext>
            </a:extLst>
          </p:cNvPr>
          <p:cNvSpPr>
            <a:spLocks noGrp="1"/>
          </p:cNvSpPr>
          <p:nvPr>
            <p:ph type="body" idx="2"/>
          </p:nvPr>
        </p:nvSpPr>
        <p:spPr>
          <a:xfrm>
            <a:off x="609600" y="2620371"/>
            <a:ext cx="8334742" cy="3875964"/>
          </a:xfrm>
        </p:spPr>
        <p:txBody>
          <a:bodyPr/>
          <a:lstStyle/>
          <a:p>
            <a:pPr lvl="0" indent="-381000">
              <a:lnSpc>
                <a:spcPct val="110000"/>
              </a:lnSpc>
              <a:spcAft>
                <a:spcPts val="600"/>
              </a:spcAft>
              <a:buClr>
                <a:schemeClr val="dk1"/>
              </a:buClr>
              <a:buSzPts val="2400"/>
              <a:buChar char="●"/>
            </a:pPr>
            <a:r>
              <a:rPr lang="en-US" b="1" dirty="0"/>
              <a:t>Features</a:t>
            </a:r>
            <a:r>
              <a:rPr lang="en-US" dirty="0"/>
              <a:t>: Use photos of the child, their family, pets, and favorite places to create a highly engaging, personal book. These books can be simple, with photos and one or two words on each page to keep the focus on familiar, meaningful visuals.</a:t>
            </a:r>
          </a:p>
          <a:p>
            <a:pPr lvl="0" indent="-381000">
              <a:lnSpc>
                <a:spcPct val="110000"/>
              </a:lnSpc>
              <a:spcAft>
                <a:spcPts val="600"/>
              </a:spcAft>
              <a:buClr>
                <a:schemeClr val="dk1"/>
              </a:buClr>
              <a:buSzPts val="2400"/>
              <a:buChar char="●"/>
            </a:pPr>
            <a:r>
              <a:rPr lang="en-US" b="1" dirty="0"/>
              <a:t>Benefits</a:t>
            </a:r>
            <a:r>
              <a:rPr lang="en-US" dirty="0"/>
              <a:t>: Personalized photo books boost engagement by making reading relatable and relevant, enhancing early comprehension and vocabulary around familiar people, places, and objects.</a:t>
            </a:r>
          </a:p>
        </p:txBody>
      </p:sp>
      <p:pic>
        <p:nvPicPr>
          <p:cNvPr id="157" name="Google Shape;157;g33363f49952_0_49" descr="Image: shows an image of a baby's face as a bumble bee on a page displaying the letter &quot;B&quot;"/>
          <p:cNvPicPr preferRelativeResize="0">
            <a:picLocks noGrp="1"/>
          </p:cNvPicPr>
          <p:nvPr>
            <p:ph type="pic" idx="10"/>
          </p:nvPr>
        </p:nvPicPr>
        <p:blipFill rotWithShape="1">
          <a:blip r:embed="rId3">
            <a:alphaModFix/>
          </a:blip>
          <a:srcRect t="5428" b="17779"/>
          <a:stretch/>
        </p:blipFill>
        <p:spPr>
          <a:xfrm>
            <a:off x="9131438" y="1958236"/>
            <a:ext cx="2440230" cy="1927305"/>
          </a:xfrm>
          <a:prstGeom prst="rect">
            <a:avLst/>
          </a:prstGeom>
          <a:noFill/>
          <a:ln w="12700" cap="flat" cmpd="sng">
            <a:solidFill>
              <a:schemeClr val="dk1"/>
            </a:solidFill>
            <a:prstDash val="solid"/>
            <a:round/>
            <a:headEnd type="none" w="sm" len="sm"/>
            <a:tailEnd type="none" w="sm" len="sm"/>
          </a:ln>
        </p:spPr>
      </p:pic>
      <p:pic>
        <p:nvPicPr>
          <p:cNvPr id="158" name="Google Shape;158;g33363f49952_0_49" descr="Image: page from a book with a picture of a woman on top of the page with the words &quot;I see Mommy!&quot; below"/>
          <p:cNvPicPr preferRelativeResize="0">
            <a:picLocks noGrp="1"/>
          </p:cNvPicPr>
          <p:nvPr>
            <p:ph type="pic" idx="11"/>
          </p:nvPr>
        </p:nvPicPr>
        <p:blipFill rotWithShape="1">
          <a:blip r:embed="rId4">
            <a:alphaModFix/>
          </a:blip>
          <a:srcRect t="8188" b="11651"/>
          <a:stretch/>
        </p:blipFill>
        <p:spPr>
          <a:xfrm>
            <a:off x="9090494" y="4176220"/>
            <a:ext cx="2500438" cy="167867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3363f49952_0_5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Early Childhood Examples, cont. 3</a:t>
            </a:r>
            <a:endParaRPr b="0" i="1" dirty="0"/>
          </a:p>
        </p:txBody>
      </p:sp>
      <p:sp>
        <p:nvSpPr>
          <p:cNvPr id="2" name="Text Placeholder 1">
            <a:extLst>
              <a:ext uri="{FF2B5EF4-FFF2-40B4-BE49-F238E27FC236}">
                <a16:creationId xmlns:a16="http://schemas.microsoft.com/office/drawing/2014/main" id="{DCAD6B8C-AFB9-954D-C5E7-8F965AFF8784}"/>
              </a:ext>
            </a:extLst>
          </p:cNvPr>
          <p:cNvSpPr>
            <a:spLocks noGrp="1"/>
          </p:cNvSpPr>
          <p:nvPr>
            <p:ph type="body" idx="1"/>
          </p:nvPr>
        </p:nvSpPr>
        <p:spPr>
          <a:xfrm>
            <a:off x="620332" y="2324100"/>
            <a:ext cx="7964110" cy="421495"/>
          </a:xfrm>
        </p:spPr>
        <p:txBody>
          <a:bodyPr/>
          <a:lstStyle/>
          <a:p>
            <a:r>
              <a:rPr lang="en-US" dirty="0"/>
              <a:t>4. Interactive Vocabulary Books with Velcro</a:t>
            </a:r>
          </a:p>
        </p:txBody>
      </p:sp>
      <p:pic>
        <p:nvPicPr>
          <p:cNvPr id="166" name="Google Shape;166;g33363f49952_0_59" descr="Image of milk on the left and cookie on the right from the story &quot;If you give a mouse a cookie&quot; to use with velcro pieces for matching within the story"/>
          <p:cNvPicPr preferRelativeResize="0">
            <a:picLocks noGrp="1"/>
          </p:cNvPicPr>
          <p:nvPr>
            <p:ph type="pic" idx="10"/>
          </p:nvPr>
        </p:nvPicPr>
        <p:blipFill rotWithShape="1">
          <a:blip r:embed="rId3">
            <a:alphaModFix/>
          </a:blip>
          <a:srcRect l="6182" r="6182"/>
          <a:stretch/>
        </p:blipFill>
        <p:spPr>
          <a:xfrm>
            <a:off x="9495432" y="1591482"/>
            <a:ext cx="2095500" cy="1154113"/>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D414CE79-EA30-A779-1EB3-2B88050AD081}"/>
              </a:ext>
            </a:extLst>
          </p:cNvPr>
          <p:cNvSpPr>
            <a:spLocks noGrp="1"/>
          </p:cNvSpPr>
          <p:nvPr>
            <p:ph type="body" idx="2"/>
          </p:nvPr>
        </p:nvSpPr>
        <p:spPr>
          <a:xfrm>
            <a:off x="609599" y="2913673"/>
            <a:ext cx="10978993" cy="3719139"/>
          </a:xfrm>
        </p:spPr>
        <p:txBody>
          <a:bodyPr/>
          <a:lstStyle/>
          <a:p>
            <a:pPr lvl="0" indent="-381000">
              <a:lnSpc>
                <a:spcPct val="115000"/>
              </a:lnSpc>
              <a:buClr>
                <a:schemeClr val="dk1"/>
              </a:buClr>
              <a:buSzPts val="2400"/>
              <a:buChar char="●"/>
            </a:pPr>
            <a:r>
              <a:rPr lang="en-US" b="1" dirty="0"/>
              <a:t>Features</a:t>
            </a:r>
            <a:r>
              <a:rPr lang="en-US" dirty="0"/>
              <a:t>: Use Velcro-backed pictures or symbols (such as Picture Exchange Communication System [PECS] symbols) that children can place on each page of the book. These books can feature simple nouns (e.g., animals, food, toys) or verbs to match the story.</a:t>
            </a:r>
          </a:p>
          <a:p>
            <a:pPr lvl="0" indent="-381000">
              <a:lnSpc>
                <a:spcPct val="115000"/>
              </a:lnSpc>
              <a:buClr>
                <a:schemeClr val="dk1"/>
              </a:buClr>
              <a:buSzPts val="2400"/>
              <a:buChar char="●"/>
            </a:pPr>
            <a:r>
              <a:rPr lang="en-US" b="1" dirty="0"/>
              <a:t>Benefits</a:t>
            </a:r>
            <a:r>
              <a:rPr lang="en-US" dirty="0"/>
              <a:t>: This style supports early vocabulary development, language comprehension, and motor coordination as children practice matching pictures or words to the story. This is especially helpful for children with language delays or speech challenges.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3363f49952_0_7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Early Childhood Examples, cont. 4</a:t>
            </a:r>
            <a:endParaRPr b="0" i="1" dirty="0"/>
          </a:p>
        </p:txBody>
      </p:sp>
      <p:sp>
        <p:nvSpPr>
          <p:cNvPr id="3" name="Text Placeholder 2">
            <a:extLst>
              <a:ext uri="{FF2B5EF4-FFF2-40B4-BE49-F238E27FC236}">
                <a16:creationId xmlns:a16="http://schemas.microsoft.com/office/drawing/2014/main" id="{006AC0FA-A800-4AA9-7445-933C68F261D8}"/>
              </a:ext>
            </a:extLst>
          </p:cNvPr>
          <p:cNvSpPr>
            <a:spLocks noGrp="1"/>
          </p:cNvSpPr>
          <p:nvPr>
            <p:ph type="body" idx="1"/>
          </p:nvPr>
        </p:nvSpPr>
        <p:spPr/>
        <p:txBody>
          <a:bodyPr/>
          <a:lstStyle/>
          <a:p>
            <a:r>
              <a:rPr lang="en-US" dirty="0"/>
              <a:t>5. Lift-the-Flap Counting Books</a:t>
            </a:r>
          </a:p>
        </p:txBody>
      </p:sp>
      <p:sp>
        <p:nvSpPr>
          <p:cNvPr id="4" name="Text Placeholder 3">
            <a:extLst>
              <a:ext uri="{FF2B5EF4-FFF2-40B4-BE49-F238E27FC236}">
                <a16:creationId xmlns:a16="http://schemas.microsoft.com/office/drawing/2014/main" id="{A99A17CF-14B5-51CF-7C51-F60D8D3321D8}"/>
              </a:ext>
            </a:extLst>
          </p:cNvPr>
          <p:cNvSpPr>
            <a:spLocks noGrp="1"/>
          </p:cNvSpPr>
          <p:nvPr>
            <p:ph type="body" idx="2"/>
          </p:nvPr>
        </p:nvSpPr>
        <p:spPr>
          <a:xfrm>
            <a:off x="609599" y="3071958"/>
            <a:ext cx="8056729" cy="3176442"/>
          </a:xfrm>
        </p:spPr>
        <p:txBody>
          <a:bodyPr/>
          <a:lstStyle/>
          <a:p>
            <a:pPr lvl="0" indent="-381000">
              <a:lnSpc>
                <a:spcPct val="115000"/>
              </a:lnSpc>
              <a:buClr>
                <a:schemeClr val="dk1"/>
              </a:buClr>
              <a:buSzPts val="2400"/>
              <a:buChar char="●"/>
            </a:pPr>
            <a:r>
              <a:rPr lang="en-US" b="1" dirty="0"/>
              <a:t>Features</a:t>
            </a:r>
            <a:r>
              <a:rPr lang="en-US" dirty="0"/>
              <a:t>: Use lift-the-flap pages to reveal items to be counted, such as “1, 2, 3 apples” or “4, 5, 6 stars.” Counting flaps can have texture or images to reinforce number recognition.</a:t>
            </a:r>
          </a:p>
          <a:p>
            <a:pPr lvl="0" indent="-381000">
              <a:lnSpc>
                <a:spcPct val="115000"/>
              </a:lnSpc>
              <a:buClr>
                <a:schemeClr val="dk1"/>
              </a:buClr>
              <a:buSzPts val="2400"/>
              <a:buChar char="●"/>
            </a:pPr>
            <a:r>
              <a:rPr lang="en-US" b="1" dirty="0"/>
              <a:t>Benefits</a:t>
            </a:r>
            <a:r>
              <a:rPr lang="en-US" dirty="0"/>
              <a:t>: Supports early math and number skills alongside literacy, reinforcing the concept of quantity and counting while integrating reading and storytelling.</a:t>
            </a:r>
            <a:endParaRPr lang="en-US" b="1" dirty="0"/>
          </a:p>
        </p:txBody>
      </p:sp>
      <p:pic>
        <p:nvPicPr>
          <p:cNvPr id="173" name="Google Shape;173;g33363f49952_0_75" descr="Image of a counting book with the title &quot;Flip Flap Find! Counting 1 2 3&quot; on the top of the book has 10 cut outs of eggs for readers to feel"/>
          <p:cNvPicPr preferRelativeResize="0">
            <a:picLocks noGrp="1"/>
          </p:cNvPicPr>
          <p:nvPr>
            <p:ph type="pic" idx="10"/>
          </p:nvPr>
        </p:nvPicPr>
        <p:blipFill rotWithShape="1">
          <a:blip r:embed="rId3">
            <a:alphaModFix/>
          </a:blip>
          <a:srcRect t="6250" b="6250"/>
          <a:stretch/>
        </p:blipFill>
        <p:spPr>
          <a:xfrm>
            <a:off x="8861705" y="3501791"/>
            <a:ext cx="2805576" cy="1752599"/>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3363f49952_0_84"/>
          <p:cNvSpPr txBox="1">
            <a:spLocks noGrp="1"/>
          </p:cNvSpPr>
          <p:nvPr>
            <p:ph type="title"/>
          </p:nvPr>
        </p:nvSpPr>
        <p:spPr>
          <a:xfrm>
            <a:off x="612489" y="1170639"/>
            <a:ext cx="7130974" cy="740048"/>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Early Childhood Examples, cont. 5</a:t>
            </a:r>
            <a:endParaRPr b="0" i="1" dirty="0"/>
          </a:p>
        </p:txBody>
      </p:sp>
      <p:sp>
        <p:nvSpPr>
          <p:cNvPr id="2" name="Text Placeholder 1">
            <a:extLst>
              <a:ext uri="{FF2B5EF4-FFF2-40B4-BE49-F238E27FC236}">
                <a16:creationId xmlns:a16="http://schemas.microsoft.com/office/drawing/2014/main" id="{03CDC8EB-9FEA-11D7-7B39-C5C74D75D522}"/>
              </a:ext>
            </a:extLst>
          </p:cNvPr>
          <p:cNvSpPr>
            <a:spLocks noGrp="1"/>
          </p:cNvSpPr>
          <p:nvPr>
            <p:ph type="body" idx="1"/>
          </p:nvPr>
        </p:nvSpPr>
        <p:spPr>
          <a:xfrm>
            <a:off x="620332" y="2033515"/>
            <a:ext cx="7130974" cy="586855"/>
          </a:xfrm>
        </p:spPr>
        <p:txBody>
          <a:bodyPr/>
          <a:lstStyle/>
          <a:p>
            <a:r>
              <a:rPr lang="en-US" dirty="0"/>
              <a:t>6. Cause-and-Effect Sound Books</a:t>
            </a:r>
          </a:p>
        </p:txBody>
      </p:sp>
      <p:sp>
        <p:nvSpPr>
          <p:cNvPr id="3" name="Text Placeholder 2">
            <a:extLst>
              <a:ext uri="{FF2B5EF4-FFF2-40B4-BE49-F238E27FC236}">
                <a16:creationId xmlns:a16="http://schemas.microsoft.com/office/drawing/2014/main" id="{95C4745B-5D8F-198B-9149-7C365A178025}"/>
              </a:ext>
            </a:extLst>
          </p:cNvPr>
          <p:cNvSpPr>
            <a:spLocks noGrp="1"/>
          </p:cNvSpPr>
          <p:nvPr>
            <p:ph type="body" idx="2"/>
          </p:nvPr>
        </p:nvSpPr>
        <p:spPr>
          <a:xfrm>
            <a:off x="609598" y="2538484"/>
            <a:ext cx="8408579" cy="3938516"/>
          </a:xfrm>
        </p:spPr>
        <p:txBody>
          <a:bodyPr/>
          <a:lstStyle/>
          <a:p>
            <a:pPr lvl="0" indent="-381000">
              <a:lnSpc>
                <a:spcPct val="115000"/>
              </a:lnSpc>
              <a:buClr>
                <a:schemeClr val="dk1"/>
              </a:buClr>
              <a:buSzPts val="2400"/>
              <a:buChar char="●"/>
            </a:pPr>
            <a:r>
              <a:rPr lang="en-US" b="1" dirty="0"/>
              <a:t>Features</a:t>
            </a:r>
            <a:r>
              <a:rPr lang="en-US" dirty="0"/>
              <a:t>: Sound buttons or recordable buttons that play audio related to the story (like animal sounds, a child’s name, or a character’s voice) can be attached to each page. Some sound books allow recording your own voice to say key vocabulary words.</a:t>
            </a:r>
          </a:p>
          <a:p>
            <a:pPr lvl="0" indent="-381000">
              <a:lnSpc>
                <a:spcPct val="115000"/>
              </a:lnSpc>
              <a:buClr>
                <a:schemeClr val="dk1"/>
              </a:buClr>
              <a:buSzPts val="2400"/>
              <a:buChar char="●"/>
            </a:pPr>
            <a:r>
              <a:rPr lang="en-US" b="1" dirty="0"/>
              <a:t>Benefits</a:t>
            </a:r>
            <a:r>
              <a:rPr lang="en-US" dirty="0"/>
              <a:t>: Cause-and-effect sound books are excellent for children who respond to auditory input, and they can encourage engagement and support children with auditory processing needs.</a:t>
            </a:r>
          </a:p>
        </p:txBody>
      </p:sp>
      <p:pic>
        <p:nvPicPr>
          <p:cNvPr id="181" name="Google Shape;181;g33363f49952_0_84" descr="Image: Book with a large brown bear on it with smaller pictures of animals on the right side as buttons to press that will make the sound of the pictured animal"/>
          <p:cNvPicPr preferRelativeResize="0">
            <a:picLocks noGrp="1"/>
          </p:cNvPicPr>
          <p:nvPr>
            <p:ph type="pic" idx="10"/>
          </p:nvPr>
        </p:nvPicPr>
        <p:blipFill rotWithShape="1">
          <a:blip r:embed="rId3">
            <a:alphaModFix/>
          </a:blip>
          <a:srcRect l="-3310" t="19405" r="3310" b="21317"/>
          <a:stretch/>
        </p:blipFill>
        <p:spPr>
          <a:xfrm>
            <a:off x="9018177" y="2996418"/>
            <a:ext cx="2564224" cy="1684764"/>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3363f49952_0_9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Early Childhood Examples, cont. 6</a:t>
            </a:r>
            <a:endParaRPr b="0" i="1" dirty="0"/>
          </a:p>
        </p:txBody>
      </p:sp>
      <p:sp>
        <p:nvSpPr>
          <p:cNvPr id="2" name="Text Placeholder 1">
            <a:extLst>
              <a:ext uri="{FF2B5EF4-FFF2-40B4-BE49-F238E27FC236}">
                <a16:creationId xmlns:a16="http://schemas.microsoft.com/office/drawing/2014/main" id="{FD87E83C-57E1-45B4-B9B1-0F1F629B76D9}"/>
              </a:ext>
            </a:extLst>
          </p:cNvPr>
          <p:cNvSpPr>
            <a:spLocks noGrp="1"/>
          </p:cNvSpPr>
          <p:nvPr>
            <p:ph type="body" idx="1"/>
          </p:nvPr>
        </p:nvSpPr>
        <p:spPr/>
        <p:txBody>
          <a:bodyPr/>
          <a:lstStyle/>
          <a:p>
            <a:r>
              <a:rPr lang="en-US" dirty="0"/>
              <a:t>7. Adapted Social Stories for Routines</a:t>
            </a:r>
          </a:p>
        </p:txBody>
      </p:sp>
      <p:sp>
        <p:nvSpPr>
          <p:cNvPr id="190" name="Google Shape;190;g33363f49952_0_99"/>
          <p:cNvSpPr txBox="1">
            <a:spLocks noGrp="1"/>
          </p:cNvSpPr>
          <p:nvPr>
            <p:ph type="body" idx="2"/>
          </p:nvPr>
        </p:nvSpPr>
        <p:spPr>
          <a:xfrm>
            <a:off x="609599" y="3085002"/>
            <a:ext cx="9012074" cy="3299877"/>
          </a:xfrm>
          <a:prstGeom prst="rect">
            <a:avLst/>
          </a:prstGeom>
          <a:noFill/>
          <a:ln>
            <a:noFill/>
          </a:ln>
        </p:spPr>
        <p:txBody>
          <a:bodyPr spcFirstLastPara="1" wrap="square" lIns="274300" tIns="45700" rIns="45700" bIns="45700" anchor="t" anchorCtr="0">
            <a:noAutofit/>
          </a:bodyPr>
          <a:lstStyle/>
          <a:p>
            <a:pPr lvl="0" indent="-381000">
              <a:lnSpc>
                <a:spcPct val="115000"/>
              </a:lnSpc>
              <a:buClr>
                <a:schemeClr val="dk1"/>
              </a:buClr>
              <a:buSzPts val="2400"/>
              <a:buChar char="●"/>
            </a:pPr>
            <a:r>
              <a:rPr lang="en-US" b="1" dirty="0"/>
              <a:t>Features</a:t>
            </a:r>
            <a:r>
              <a:rPr lang="en-US" dirty="0"/>
              <a:t>: Social stories are adapted to help children understand daily routines (e.g., bedtime, mealtime, going to school) or social skills. These books often include visuals that represent each step in the routine, with simple text.</a:t>
            </a:r>
            <a:endParaRPr lang="en-US" b="1" dirty="0"/>
          </a:p>
          <a:p>
            <a:pPr marL="457200" lvl="0" indent="-381000" algn="l" rtl="0">
              <a:lnSpc>
                <a:spcPct val="115000"/>
              </a:lnSpc>
              <a:spcBef>
                <a:spcPts val="1200"/>
              </a:spcBef>
              <a:spcAft>
                <a:spcPts val="0"/>
              </a:spcAft>
              <a:buClr>
                <a:schemeClr val="dk1"/>
              </a:buClr>
              <a:buSzPts val="2400"/>
              <a:buChar char="●"/>
            </a:pPr>
            <a:r>
              <a:rPr lang="en-US" b="1" dirty="0"/>
              <a:t>Benefits</a:t>
            </a:r>
            <a:r>
              <a:rPr lang="en-US" dirty="0"/>
              <a:t>: Social stories build vocabulary around everyday tasks, teach social skills, and support language comprehension by giving young children a clear, structured look at routines they encounter.</a:t>
            </a:r>
            <a:endParaRPr b="1" dirty="0"/>
          </a:p>
        </p:txBody>
      </p:sp>
      <p:pic>
        <p:nvPicPr>
          <p:cNvPr id="188" name="Google Shape;188;g33363f49952_0_99" descr="Image: Cover page of a social story from Teachers Pay Teachers tilted &quot;Following My Schedule at School&quot; with the top portion of a red school house shown below"/>
          <p:cNvPicPr preferRelativeResize="0">
            <a:picLocks noGrp="1"/>
          </p:cNvPicPr>
          <p:nvPr>
            <p:ph type="pic" idx="10"/>
          </p:nvPr>
        </p:nvPicPr>
        <p:blipFill rotWithShape="1">
          <a:blip r:embed="rId3">
            <a:alphaModFix/>
          </a:blip>
          <a:srcRect t="1102" b="1102"/>
          <a:stretch/>
        </p:blipFill>
        <p:spPr>
          <a:xfrm>
            <a:off x="9100065" y="1469632"/>
            <a:ext cx="2509633" cy="1567728"/>
          </a:xfrm>
          <a:prstGeom prst="rect">
            <a:avLst/>
          </a:prstGeom>
          <a:noFill/>
          <a:ln w="12700" cap="flat" cmpd="sng">
            <a:solidFill>
              <a:schemeClr val="dk1"/>
            </a:solidFill>
            <a:prstDash val="solid"/>
            <a:round/>
            <a:headEnd type="none" w="sm" len="sm"/>
            <a:tailEnd type="none" w="sm" len="sm"/>
          </a:ln>
        </p:spPr>
      </p:pic>
      <p:sp>
        <p:nvSpPr>
          <p:cNvPr id="189" name="Google Shape;189;g33363f49952_0_99"/>
          <p:cNvSpPr txBox="1"/>
          <p:nvPr/>
        </p:nvSpPr>
        <p:spPr>
          <a:xfrm>
            <a:off x="9826387" y="3105600"/>
            <a:ext cx="1783311" cy="156772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100" dirty="0">
                <a:solidFill>
                  <a:schemeClr val="dk1"/>
                </a:solidFill>
                <a:latin typeface="Calibri"/>
                <a:ea typeface="Calibri"/>
                <a:cs typeface="Calibri"/>
                <a:sym typeface="Calibri"/>
              </a:rPr>
              <a:t>Cover page of a social story supported by pictures</a:t>
            </a:r>
            <a:endParaRPr sz="21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3363f49952_0_114"/>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Early Childhood Examples, cont. 7</a:t>
            </a:r>
            <a:endParaRPr b="0" i="1" dirty="0"/>
          </a:p>
        </p:txBody>
      </p:sp>
      <p:sp>
        <p:nvSpPr>
          <p:cNvPr id="2" name="Text Placeholder 1">
            <a:extLst>
              <a:ext uri="{FF2B5EF4-FFF2-40B4-BE49-F238E27FC236}">
                <a16:creationId xmlns:a16="http://schemas.microsoft.com/office/drawing/2014/main" id="{5B5978B3-584F-AF2D-8D14-7B2DEA8E39DC}"/>
              </a:ext>
            </a:extLst>
          </p:cNvPr>
          <p:cNvSpPr>
            <a:spLocks noGrp="1"/>
          </p:cNvSpPr>
          <p:nvPr>
            <p:ph type="body" idx="1"/>
          </p:nvPr>
        </p:nvSpPr>
        <p:spPr/>
        <p:txBody>
          <a:bodyPr/>
          <a:lstStyle/>
          <a:p>
            <a:r>
              <a:rPr lang="en-US" dirty="0"/>
              <a:t>8. Interactive Rhyming and Repetitive Text Books</a:t>
            </a:r>
          </a:p>
        </p:txBody>
      </p:sp>
      <p:sp>
        <p:nvSpPr>
          <p:cNvPr id="3" name="Text Placeholder 2">
            <a:extLst>
              <a:ext uri="{FF2B5EF4-FFF2-40B4-BE49-F238E27FC236}">
                <a16:creationId xmlns:a16="http://schemas.microsoft.com/office/drawing/2014/main" id="{70D8FC34-5DAD-3612-D0B9-7CC637728D59}"/>
              </a:ext>
            </a:extLst>
          </p:cNvPr>
          <p:cNvSpPr>
            <a:spLocks noGrp="1"/>
          </p:cNvSpPr>
          <p:nvPr>
            <p:ph type="body" idx="2"/>
          </p:nvPr>
        </p:nvSpPr>
        <p:spPr>
          <a:xfrm>
            <a:off x="609599" y="3071958"/>
            <a:ext cx="8629936" cy="3574502"/>
          </a:xfrm>
        </p:spPr>
        <p:txBody>
          <a:bodyPr/>
          <a:lstStyle/>
          <a:p>
            <a:pPr lvl="0" indent="-381000">
              <a:lnSpc>
                <a:spcPct val="115000"/>
              </a:lnSpc>
              <a:buClr>
                <a:schemeClr val="dk1"/>
              </a:buClr>
              <a:buSzPts val="2400"/>
              <a:buChar char="●"/>
            </a:pPr>
            <a:r>
              <a:rPr lang="en-US" b="1" dirty="0"/>
              <a:t>Features</a:t>
            </a:r>
            <a:r>
              <a:rPr lang="en-US" dirty="0"/>
              <a:t>: Books with simple, repetitive phrases, and rhymes help children anticipate and participate in the story. Interactive elements like flaps, textured images, or sound buttons can enhance these rhythmic books.</a:t>
            </a:r>
          </a:p>
          <a:p>
            <a:pPr lvl="0" indent="-381000">
              <a:lnSpc>
                <a:spcPct val="115000"/>
              </a:lnSpc>
              <a:buClr>
                <a:schemeClr val="dk1"/>
              </a:buClr>
              <a:buSzPts val="2400"/>
              <a:buChar char="●"/>
            </a:pPr>
            <a:r>
              <a:rPr lang="en-US" b="1" dirty="0"/>
              <a:t>Benefits</a:t>
            </a:r>
            <a:r>
              <a:rPr lang="en-US" dirty="0"/>
              <a:t>: Repetition and rhyme build phonemic awareness, which is a foundation for early reading skills. Children love familiar patterns, which help them remember and predict text.</a:t>
            </a:r>
            <a:endParaRPr lang="en-US" b="1" dirty="0"/>
          </a:p>
        </p:txBody>
      </p:sp>
      <p:pic>
        <p:nvPicPr>
          <p:cNvPr id="197" name="Google Shape;197;g33363f49952_0_114" descr="Image: Cover page of the book &quot;Brown Bear, Brown Bear&quot; by Eric Carle. Displays a big brown bear."/>
          <p:cNvPicPr preferRelativeResize="0">
            <a:picLocks noGrp="1"/>
          </p:cNvPicPr>
          <p:nvPr>
            <p:ph type="pic" idx="10"/>
          </p:nvPr>
        </p:nvPicPr>
        <p:blipFill rotWithShape="1">
          <a:blip r:embed="rId3">
            <a:alphaModFix/>
          </a:blip>
          <a:srcRect t="18741" b="23426"/>
          <a:stretch/>
        </p:blipFill>
        <p:spPr>
          <a:xfrm>
            <a:off x="9266831" y="3384649"/>
            <a:ext cx="2373153" cy="168235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3363f49952_0_106"/>
          <p:cNvSpPr txBox="1">
            <a:spLocks noGrp="1"/>
          </p:cNvSpPr>
          <p:nvPr>
            <p:ph type="title"/>
          </p:nvPr>
        </p:nvSpPr>
        <p:spPr>
          <a:xfrm>
            <a:off x="612489" y="1429948"/>
            <a:ext cx="8334741" cy="583736"/>
          </a:xfrm>
          <a:prstGeom prst="rect">
            <a:avLst/>
          </a:prstGeom>
          <a:noFill/>
          <a:ln>
            <a:noFill/>
          </a:ln>
        </p:spPr>
        <p:txBody>
          <a:bodyPr spcFirstLastPara="1" wrap="square" lIns="0" tIns="182875" rIns="91425" bIns="45700" anchor="ctr" anchorCtr="0">
            <a:noAutofit/>
          </a:bodyPr>
          <a:lstStyle/>
          <a:p>
            <a:pPr lvl="0">
              <a:buSzPts val="3600"/>
            </a:pPr>
            <a:r>
              <a:rPr lang="en-US" dirty="0"/>
              <a:t>Early Childhood Examples, cont. 8</a:t>
            </a:r>
            <a:endParaRPr b="0" i="1" dirty="0"/>
          </a:p>
        </p:txBody>
      </p:sp>
      <p:sp>
        <p:nvSpPr>
          <p:cNvPr id="2" name="Text Placeholder 1">
            <a:extLst>
              <a:ext uri="{FF2B5EF4-FFF2-40B4-BE49-F238E27FC236}">
                <a16:creationId xmlns:a16="http://schemas.microsoft.com/office/drawing/2014/main" id="{6E93BF1F-7673-32AC-CA05-D0928A40A25F}"/>
              </a:ext>
            </a:extLst>
          </p:cNvPr>
          <p:cNvSpPr>
            <a:spLocks noGrp="1"/>
          </p:cNvSpPr>
          <p:nvPr>
            <p:ph type="body" idx="1"/>
          </p:nvPr>
        </p:nvSpPr>
        <p:spPr>
          <a:xfrm>
            <a:off x="620332" y="2084788"/>
            <a:ext cx="8334741" cy="583735"/>
          </a:xfrm>
        </p:spPr>
        <p:txBody>
          <a:bodyPr/>
          <a:lstStyle/>
          <a:p>
            <a:r>
              <a:rPr lang="en-US" dirty="0"/>
              <a:t>9. Color Recognition and Shape Books with Textures</a:t>
            </a:r>
          </a:p>
        </p:txBody>
      </p:sp>
      <p:sp>
        <p:nvSpPr>
          <p:cNvPr id="3" name="Text Placeholder 2">
            <a:extLst>
              <a:ext uri="{FF2B5EF4-FFF2-40B4-BE49-F238E27FC236}">
                <a16:creationId xmlns:a16="http://schemas.microsoft.com/office/drawing/2014/main" id="{BDF85608-52AE-C336-7FB6-A9CA13A10346}"/>
              </a:ext>
            </a:extLst>
          </p:cNvPr>
          <p:cNvSpPr>
            <a:spLocks noGrp="1"/>
          </p:cNvSpPr>
          <p:nvPr>
            <p:ph type="body" idx="2"/>
          </p:nvPr>
        </p:nvSpPr>
        <p:spPr>
          <a:xfrm>
            <a:off x="609600" y="2668523"/>
            <a:ext cx="8345474" cy="3899917"/>
          </a:xfrm>
        </p:spPr>
        <p:txBody>
          <a:bodyPr/>
          <a:lstStyle/>
          <a:p>
            <a:pPr lvl="0" indent="-381000">
              <a:lnSpc>
                <a:spcPct val="115000"/>
              </a:lnSpc>
              <a:buClr>
                <a:schemeClr val="dk1"/>
              </a:buClr>
              <a:buSzPts val="2400"/>
              <a:buChar char="●"/>
            </a:pPr>
            <a:r>
              <a:rPr lang="en-US" b="1" dirty="0"/>
              <a:t>Features</a:t>
            </a:r>
            <a:r>
              <a:rPr lang="en-US" dirty="0"/>
              <a:t>: Each page features a different color or shape, with added textures that match the concept. For example, a red page might include a soft red fabric, and a blue page might have a shiny surface.</a:t>
            </a:r>
          </a:p>
          <a:p>
            <a:pPr lvl="0" indent="-381000">
              <a:lnSpc>
                <a:spcPct val="115000"/>
              </a:lnSpc>
              <a:buClr>
                <a:schemeClr val="dk1"/>
              </a:buClr>
              <a:buSzPts val="2400"/>
              <a:buChar char="●"/>
            </a:pPr>
            <a:r>
              <a:rPr lang="en-US" b="1" dirty="0"/>
              <a:t>Benefits</a:t>
            </a:r>
            <a:r>
              <a:rPr lang="en-US" dirty="0"/>
              <a:t>: These books help young children learn basic concepts like colors and shapes, which are essential for vocabulary development and early cognitive skills. Textures add a sensory element that makes learning more memorable.</a:t>
            </a:r>
            <a:endParaRPr lang="en-US" b="1" dirty="0"/>
          </a:p>
        </p:txBody>
      </p:sp>
      <p:pic>
        <p:nvPicPr>
          <p:cNvPr id="204" name="Google Shape;204;g33363f49952_0_106" descr="Image of a textured book teaching learners about Touch. Image shows &quot;soft&quot; with red and blue soft textures on the page"/>
          <p:cNvPicPr preferRelativeResize="0">
            <a:picLocks noGrp="1"/>
          </p:cNvPicPr>
          <p:nvPr>
            <p:ph type="pic" idx="10"/>
          </p:nvPr>
        </p:nvPicPr>
        <p:blipFill rotWithShape="1">
          <a:blip r:embed="rId3">
            <a:alphaModFix/>
          </a:blip>
          <a:srcRect t="1469" b="5263"/>
          <a:stretch/>
        </p:blipFill>
        <p:spPr>
          <a:xfrm>
            <a:off x="9090494" y="1997702"/>
            <a:ext cx="2500438" cy="1878264"/>
          </a:xfrm>
          <a:prstGeom prst="rect">
            <a:avLst/>
          </a:prstGeom>
          <a:noFill/>
          <a:ln w="12700" cap="flat" cmpd="sng">
            <a:solidFill>
              <a:schemeClr val="dk1"/>
            </a:solidFill>
            <a:prstDash val="solid"/>
            <a:round/>
            <a:headEnd type="none" w="sm" len="sm"/>
            <a:tailEnd type="none" w="sm" len="sm"/>
          </a:ln>
        </p:spPr>
      </p:pic>
      <p:pic>
        <p:nvPicPr>
          <p:cNvPr id="205" name="Google Shape;205;g33363f49952_0_106" descr="Image of a page from a DIY texture book labeled &quot;Bumpy&quot;. There is a yellow circle displayed with small circular bumps."/>
          <p:cNvPicPr preferRelativeResize="0">
            <a:picLocks noGrp="1"/>
          </p:cNvPicPr>
          <p:nvPr>
            <p:ph type="pic" idx="11"/>
          </p:nvPr>
        </p:nvPicPr>
        <p:blipFill rotWithShape="1">
          <a:blip r:embed="rId4">
            <a:alphaModFix/>
          </a:blip>
          <a:srcRect t="16347" b="15995"/>
          <a:stretch/>
        </p:blipFill>
        <p:spPr>
          <a:xfrm>
            <a:off x="9071230" y="4168586"/>
            <a:ext cx="2500438" cy="1665913"/>
          </a:xfrm>
          <a:prstGeom prst="rect">
            <a:avLst/>
          </a:prstGeom>
          <a:noFill/>
          <a:ln w="12700" cap="flat" cmpd="sng">
            <a:solidFill>
              <a:schemeClr val="dk1"/>
            </a:solidFill>
            <a:prstDash val="solid"/>
            <a:round/>
            <a:headEnd type="none" w="sm" len="sm"/>
            <a:tailEnd type="none" w="sm" len="sm"/>
          </a:ln>
        </p:spPr>
      </p:pic>
      <p:sp>
        <p:nvSpPr>
          <p:cNvPr id="206" name="Google Shape;206;g33363f49952_0_106"/>
          <p:cNvSpPr txBox="1"/>
          <p:nvPr/>
        </p:nvSpPr>
        <p:spPr>
          <a:xfrm>
            <a:off x="9244825" y="5834499"/>
            <a:ext cx="2326843" cy="4298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dk1"/>
                </a:solidFill>
                <a:latin typeface="Calibri"/>
                <a:ea typeface="Calibri"/>
                <a:cs typeface="Calibri"/>
                <a:sym typeface="Calibri"/>
              </a:rPr>
              <a:t>DIY page “Bumpy”</a:t>
            </a:r>
            <a:endParaRPr sz="22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3363f49952_0_12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Early Childhood Examples, cont. 9</a:t>
            </a:r>
            <a:endParaRPr b="0" i="1" dirty="0"/>
          </a:p>
        </p:txBody>
      </p:sp>
      <p:sp>
        <p:nvSpPr>
          <p:cNvPr id="3" name="Text Placeholder 2">
            <a:extLst>
              <a:ext uri="{FF2B5EF4-FFF2-40B4-BE49-F238E27FC236}">
                <a16:creationId xmlns:a16="http://schemas.microsoft.com/office/drawing/2014/main" id="{505B6818-FDF5-EF86-C1CC-AE8750F6DFA8}"/>
              </a:ext>
            </a:extLst>
          </p:cNvPr>
          <p:cNvSpPr>
            <a:spLocks noGrp="1"/>
          </p:cNvSpPr>
          <p:nvPr>
            <p:ph type="body" idx="1"/>
          </p:nvPr>
        </p:nvSpPr>
        <p:spPr>
          <a:xfrm>
            <a:off x="620332" y="2412683"/>
            <a:ext cx="8496372" cy="583735"/>
          </a:xfrm>
        </p:spPr>
        <p:txBody>
          <a:bodyPr/>
          <a:lstStyle/>
          <a:p>
            <a:r>
              <a:rPr lang="en-US" dirty="0"/>
              <a:t>10. Story Sequencing Books with Simple Steps</a:t>
            </a:r>
          </a:p>
        </p:txBody>
      </p:sp>
      <p:sp>
        <p:nvSpPr>
          <p:cNvPr id="4" name="Text Placeholder 3">
            <a:extLst>
              <a:ext uri="{FF2B5EF4-FFF2-40B4-BE49-F238E27FC236}">
                <a16:creationId xmlns:a16="http://schemas.microsoft.com/office/drawing/2014/main" id="{F825EC53-EAF9-0CE4-B524-BCF2962540DA}"/>
              </a:ext>
            </a:extLst>
          </p:cNvPr>
          <p:cNvSpPr>
            <a:spLocks noGrp="1"/>
          </p:cNvSpPr>
          <p:nvPr>
            <p:ph type="body" idx="2"/>
          </p:nvPr>
        </p:nvSpPr>
        <p:spPr>
          <a:xfrm>
            <a:off x="609600" y="3071958"/>
            <a:ext cx="9266642" cy="3176442"/>
          </a:xfrm>
        </p:spPr>
        <p:txBody>
          <a:bodyPr/>
          <a:lstStyle/>
          <a:p>
            <a:pPr lvl="0" indent="-381000">
              <a:lnSpc>
                <a:spcPct val="115000"/>
              </a:lnSpc>
              <a:spcBef>
                <a:spcPts val="1200"/>
              </a:spcBef>
              <a:buClr>
                <a:schemeClr val="dk1"/>
              </a:buClr>
              <a:buSzPts val="2400"/>
              <a:buChar char="●"/>
            </a:pPr>
            <a:r>
              <a:rPr lang="en-US" b="1" dirty="0"/>
              <a:t>Features</a:t>
            </a:r>
            <a:r>
              <a:rPr lang="en-US" dirty="0"/>
              <a:t>: Simple books that tell a short story through clear, sequential images and text, with an option to rearrange pages or match Velcro-backed images in order.</a:t>
            </a:r>
          </a:p>
          <a:p>
            <a:pPr lvl="0" indent="-381000">
              <a:lnSpc>
                <a:spcPct val="115000"/>
              </a:lnSpc>
              <a:buClr>
                <a:schemeClr val="dk1"/>
              </a:buClr>
              <a:buSzPts val="2400"/>
              <a:buChar char="●"/>
            </a:pPr>
            <a:r>
              <a:rPr lang="en-US" b="1" dirty="0"/>
              <a:t>Benefits</a:t>
            </a:r>
            <a:r>
              <a:rPr lang="en-US" dirty="0"/>
              <a:t>: These help young children understand the beginning, middle, and end of a story, as well as develop early sequencing skills, which are foundational for comprehension.</a:t>
            </a:r>
            <a:endParaRPr lang="en-US" b="1" dirty="0"/>
          </a:p>
        </p:txBody>
      </p:sp>
      <p:pic>
        <p:nvPicPr>
          <p:cNvPr id="213" name="Google Shape;213;g33363f49952_0_129" descr="Image of 2 days from the book &quot;The Very Hungry Caterpillar&quot; On the left side is Monday with 1 apple, on the right is Tuesday with 2 pears."/>
          <p:cNvPicPr preferRelativeResize="0">
            <a:picLocks noGrp="1"/>
          </p:cNvPicPr>
          <p:nvPr>
            <p:ph type="pic" idx="10"/>
          </p:nvPr>
        </p:nvPicPr>
        <p:blipFill rotWithShape="1">
          <a:blip r:embed="rId3">
            <a:alphaModFix/>
          </a:blip>
          <a:srcRect l="2656" r="2656"/>
          <a:stretch/>
        </p:blipFill>
        <p:spPr>
          <a:xfrm>
            <a:off x="9495432" y="1304878"/>
            <a:ext cx="2095500" cy="1154113"/>
          </a:xfrm>
          <a:prstGeom prst="rect">
            <a:avLst/>
          </a:prstGeom>
          <a:noFill/>
          <a:ln w="12700" cap="flat" cmpd="sng">
            <a:solidFill>
              <a:schemeClr val="dk1"/>
            </a:solidFill>
            <a:prstDash val="solid"/>
            <a:round/>
            <a:headEnd type="none" w="sm" len="sm"/>
            <a:tailEnd type="none" w="sm" len="sm"/>
          </a:ln>
        </p:spPr>
      </p:pic>
      <p:sp>
        <p:nvSpPr>
          <p:cNvPr id="214" name="Google Shape;214;g33363f49952_0_129"/>
          <p:cNvSpPr txBox="1"/>
          <p:nvPr/>
        </p:nvSpPr>
        <p:spPr>
          <a:xfrm>
            <a:off x="9876241" y="2500655"/>
            <a:ext cx="1695427" cy="9283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“Very Hungry Caterpillar”</a:t>
            </a:r>
            <a:endParaRPr sz="21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3363f49952_0_151"/>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DIY Tips for Making Early Childhood Adaptive Books:</a:t>
            </a:r>
            <a:endParaRPr b="0" i="1" dirty="0"/>
          </a:p>
        </p:txBody>
      </p:sp>
      <p:sp>
        <p:nvSpPr>
          <p:cNvPr id="220" name="Google Shape;220;g33363f49952_0_151"/>
          <p:cNvSpPr txBox="1">
            <a:spLocks noGrp="1"/>
          </p:cNvSpPr>
          <p:nvPr>
            <p:ph type="body" idx="1"/>
          </p:nvPr>
        </p:nvSpPr>
        <p:spPr>
          <a:xfrm>
            <a:off x="616975" y="2422425"/>
            <a:ext cx="6139500" cy="38259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None/>
            </a:pPr>
            <a:r>
              <a:rPr lang="en-US" b="1" dirty="0"/>
              <a:t>Use Durable Materials</a:t>
            </a:r>
            <a:r>
              <a:rPr lang="en-US" dirty="0"/>
              <a:t>: Laminate pages or use board books as a base to make books long-lasting.</a:t>
            </a:r>
            <a:endParaRPr dirty="0"/>
          </a:p>
          <a:p>
            <a:pPr marL="0" lvl="0" indent="0" algn="l" rtl="0">
              <a:spcBef>
                <a:spcPts val="600"/>
              </a:spcBef>
              <a:spcAft>
                <a:spcPts val="0"/>
              </a:spcAft>
              <a:buNone/>
            </a:pPr>
            <a:r>
              <a:rPr lang="en-US" b="1" dirty="0"/>
              <a:t>Keep Text Simple</a:t>
            </a:r>
            <a:r>
              <a:rPr lang="en-US" dirty="0"/>
              <a:t>: Use minimal text with large, clear fonts and high-contrast images to support comprehension.</a:t>
            </a:r>
            <a:endParaRPr dirty="0"/>
          </a:p>
          <a:p>
            <a:pPr marL="0" lvl="0" indent="0" algn="l" rtl="0">
              <a:spcBef>
                <a:spcPts val="600"/>
              </a:spcBef>
              <a:spcAft>
                <a:spcPts val="0"/>
              </a:spcAft>
              <a:buNone/>
            </a:pPr>
            <a:r>
              <a:rPr lang="en-US" b="1" dirty="0"/>
              <a:t>Add Engaging Elements</a:t>
            </a:r>
            <a:r>
              <a:rPr lang="en-US" dirty="0"/>
              <a:t>: Velcro pieces, textures, and bright colors make books inviting and interactive.</a:t>
            </a:r>
            <a:endParaRPr dirty="0"/>
          </a:p>
        </p:txBody>
      </p:sp>
      <p:pic>
        <p:nvPicPr>
          <p:cNvPr id="221" name="Google Shape;221;g33363f49952_0_151" descr="Circular image with the words &quot;Do It Yourself&quot; displayed twice around the circle. Inside the circle are the letters DIY"/>
          <p:cNvPicPr preferRelativeResize="0">
            <a:picLocks noGrp="1"/>
          </p:cNvPicPr>
          <p:nvPr>
            <p:ph type="pic" idx="2"/>
          </p:nvPr>
        </p:nvPicPr>
        <p:blipFill rotWithShape="1">
          <a:blip r:embed="rId3">
            <a:alphaModFix/>
          </a:blip>
          <a:srcRect t="18516" b="18522"/>
          <a:stretch/>
        </p:blipFill>
        <p:spPr>
          <a:xfrm>
            <a:off x="7235897" y="2567348"/>
            <a:ext cx="4355586" cy="2742303"/>
          </a:xfrm>
          <a:prstGeom prst="rect">
            <a:avLst/>
          </a:prstGeom>
          <a:noFill/>
          <a:ln w="127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3363f49952_1_0"/>
          <p:cNvSpPr txBox="1">
            <a:spLocks noGrp="1"/>
          </p:cNvSpPr>
          <p:nvPr>
            <p:ph type="title"/>
          </p:nvPr>
        </p:nvSpPr>
        <p:spPr>
          <a:xfrm>
            <a:off x="612489" y="1170638"/>
            <a:ext cx="10979100" cy="1153500"/>
          </a:xfrm>
          <a:prstGeom prst="rect">
            <a:avLst/>
          </a:prstGeom>
        </p:spPr>
        <p:txBody>
          <a:bodyPr spcFirstLastPara="1" wrap="square" lIns="0" tIns="182875" rIns="91425" bIns="45700" anchor="ctr" anchorCtr="0">
            <a:noAutofit/>
          </a:bodyPr>
          <a:lstStyle/>
          <a:p>
            <a:pPr marL="0" lvl="0" indent="0" algn="l" rtl="0">
              <a:spcBef>
                <a:spcPts val="0"/>
              </a:spcBef>
              <a:spcAft>
                <a:spcPts val="0"/>
              </a:spcAft>
              <a:buNone/>
            </a:pPr>
            <a:r>
              <a:rPr lang="en-US"/>
              <a:t>Welcome and Introductions</a:t>
            </a:r>
            <a:endParaRPr/>
          </a:p>
        </p:txBody>
      </p:sp>
      <p:sp>
        <p:nvSpPr>
          <p:cNvPr id="89" name="Google Shape;89;g33363f49952_1_0"/>
          <p:cNvSpPr txBox="1">
            <a:spLocks noGrp="1"/>
          </p:cNvSpPr>
          <p:nvPr>
            <p:ph type="body" idx="1"/>
          </p:nvPr>
        </p:nvSpPr>
        <p:spPr>
          <a:xfrm>
            <a:off x="612488" y="2421566"/>
            <a:ext cx="10979100" cy="3903000"/>
          </a:xfrm>
          <a:prstGeom prst="rect">
            <a:avLst/>
          </a:prstGeom>
        </p:spPr>
        <p:txBody>
          <a:bodyPr spcFirstLastPara="1" wrap="square" lIns="274300" tIns="45700" rIns="45700" bIns="45700" anchor="t" anchorCtr="0">
            <a:noAutofit/>
          </a:bodyPr>
          <a:lstStyle/>
          <a:p>
            <a:pPr marL="457200" lvl="0" indent="-393192" algn="l" rtl="0">
              <a:spcBef>
                <a:spcPts val="0"/>
              </a:spcBef>
              <a:spcAft>
                <a:spcPts val="0"/>
              </a:spcAft>
              <a:buSzPts val="2592"/>
              <a:buChar char="•"/>
            </a:pPr>
            <a:r>
              <a:rPr lang="en-US" dirty="0"/>
              <a:t>Who are we? </a:t>
            </a:r>
            <a:endParaRPr dirty="0"/>
          </a:p>
          <a:p>
            <a:pPr marL="457200" lvl="0" indent="-393192" algn="l" rtl="0">
              <a:spcBef>
                <a:spcPts val="0"/>
              </a:spcBef>
              <a:spcAft>
                <a:spcPts val="0"/>
              </a:spcAft>
              <a:buSzPts val="2592"/>
              <a:buChar char="•"/>
            </a:pPr>
            <a:r>
              <a:rPr lang="en-US" dirty="0"/>
              <a:t>Purpose of the presentation</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US" dirty="0"/>
              <a:t>Opening Question</a:t>
            </a:r>
            <a:endParaRPr dirty="0"/>
          </a:p>
          <a:p>
            <a:pPr marL="0" lvl="0" indent="0" algn="l" rtl="0">
              <a:spcBef>
                <a:spcPts val="600"/>
              </a:spcBef>
              <a:spcAft>
                <a:spcPts val="0"/>
              </a:spcAft>
              <a:buNone/>
            </a:pPr>
            <a:r>
              <a:rPr lang="en-US" dirty="0"/>
              <a:t>“As we dive into this, we want you to be thinking- what and how can I create and modify books and materials within my classroom”</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3363f49952_0_162"/>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Adaptive Books for Elementary</a:t>
            </a:r>
            <a:endParaRPr b="0" i="1" dirty="0"/>
          </a:p>
        </p:txBody>
      </p:sp>
      <p:sp>
        <p:nvSpPr>
          <p:cNvPr id="227" name="Google Shape;227;g33363f49952_0_162"/>
          <p:cNvSpPr txBox="1">
            <a:spLocks noGrp="1"/>
          </p:cNvSpPr>
          <p:nvPr>
            <p:ph type="body" idx="1"/>
          </p:nvPr>
        </p:nvSpPr>
        <p:spPr>
          <a:xfrm>
            <a:off x="616975" y="2422425"/>
            <a:ext cx="6014400" cy="38259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Clr>
                <a:schemeClr val="dk1"/>
              </a:buClr>
              <a:buSzPts val="1100"/>
              <a:buFont typeface="Arial"/>
              <a:buNone/>
            </a:pPr>
            <a:r>
              <a:rPr lang="en-US" dirty="0"/>
              <a:t>Adaptive books for elementary-aged children focus on expanding literacy skills, including vocabulary, comprehension, sentence structure, and fluency. These books incorporate interactive, accessible elements that keep older children engaged while addressing diverse learning needs.</a:t>
            </a:r>
            <a:endParaRPr dirty="0"/>
          </a:p>
        </p:txBody>
      </p:sp>
      <p:pic>
        <p:nvPicPr>
          <p:cNvPr id="228" name="Google Shape;228;g33363f49952_0_162" descr="Image: 4 elementary aged students facing a teacher who is showing a book to the students. 2 students are also raising their hands."/>
          <p:cNvPicPr preferRelativeResize="0">
            <a:picLocks noGrp="1"/>
          </p:cNvPicPr>
          <p:nvPr>
            <p:ph type="pic" idx="2"/>
          </p:nvPr>
        </p:nvPicPr>
        <p:blipFill rotWithShape="1">
          <a:blip r:embed="rId3">
            <a:alphaModFix/>
          </a:blip>
          <a:srcRect t="21579" b="21585"/>
          <a:stretch/>
        </p:blipFill>
        <p:spPr>
          <a:xfrm>
            <a:off x="7235897" y="2567348"/>
            <a:ext cx="4355700" cy="274230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3363f49952_0_13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Elementary Examples</a:t>
            </a:r>
            <a:endParaRPr b="0" i="1" dirty="0"/>
          </a:p>
        </p:txBody>
      </p:sp>
      <p:pic>
        <p:nvPicPr>
          <p:cNvPr id="234" name="Google Shape;234;g33363f49952_0_137">
            <a:extLst>
              <a:ext uri="{C183D7F6-B498-43B3-948B-1728B52AA6E4}">
                <adec:decorative xmlns:adec="http://schemas.microsoft.com/office/drawing/2017/decorative" val="1"/>
              </a:ext>
            </a:extLst>
          </p:cNvPr>
          <p:cNvPicPr preferRelativeResize="0">
            <a:picLocks noGrp="1"/>
          </p:cNvPicPr>
          <p:nvPr>
            <p:ph type="pic" idx="10"/>
          </p:nvPr>
        </p:nvPicPr>
        <p:blipFill rotWithShape="1">
          <a:blip r:embed="rId3">
            <a:alphaModFix/>
          </a:blip>
          <a:srcRect t="33979" b="33287"/>
          <a:stretch/>
        </p:blipFill>
        <p:spPr>
          <a:xfrm>
            <a:off x="9495432" y="1351128"/>
            <a:ext cx="2095500" cy="972971"/>
          </a:xfrm>
          <a:prstGeom prst="rect">
            <a:avLst/>
          </a:prstGeom>
          <a:noFill/>
          <a:ln w="12700" cap="flat" cmpd="sng">
            <a:solidFill>
              <a:schemeClr val="dk1"/>
            </a:solidFill>
            <a:prstDash val="solid"/>
            <a:round/>
            <a:headEnd type="none" w="sm" len="sm"/>
            <a:tailEnd type="none" w="sm" len="sm"/>
          </a:ln>
        </p:spPr>
      </p:pic>
      <p:sp>
        <p:nvSpPr>
          <p:cNvPr id="2" name="Text Placeholder 1">
            <a:extLst>
              <a:ext uri="{FF2B5EF4-FFF2-40B4-BE49-F238E27FC236}">
                <a16:creationId xmlns:a16="http://schemas.microsoft.com/office/drawing/2014/main" id="{49C65F02-F977-D1E6-0E41-44E884BC92CB}"/>
              </a:ext>
            </a:extLst>
          </p:cNvPr>
          <p:cNvSpPr>
            <a:spLocks noGrp="1"/>
          </p:cNvSpPr>
          <p:nvPr>
            <p:ph type="body" idx="1"/>
          </p:nvPr>
        </p:nvSpPr>
        <p:spPr>
          <a:xfrm>
            <a:off x="620332" y="2412683"/>
            <a:ext cx="7527381" cy="583735"/>
          </a:xfrm>
        </p:spPr>
        <p:txBody>
          <a:bodyPr/>
          <a:lstStyle/>
          <a:p>
            <a:r>
              <a:rPr lang="en-US" dirty="0"/>
              <a:t>1. Interactive Vocabulary and Comprehension Books</a:t>
            </a:r>
          </a:p>
        </p:txBody>
      </p:sp>
      <p:sp>
        <p:nvSpPr>
          <p:cNvPr id="236" name="Google Shape;236;g33363f49952_0_137" descr="Image: 2 pictures of a growing plant. image on the left is labeled &quot;Sprout&quot; with an image of a flower sprouting, the image on the right is labeled &quot;Seedling&quot; with an image of a flower in its seedling stage."/>
          <p:cNvSpPr txBox="1"/>
          <p:nvPr/>
        </p:nvSpPr>
        <p:spPr>
          <a:xfrm>
            <a:off x="9539782" y="2329209"/>
            <a:ext cx="1973013" cy="8234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vocabulary for a plant life cycle</a:t>
            </a:r>
            <a:endParaRPr sz="2100" dirty="0">
              <a:solidFill>
                <a:schemeClr val="dk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392EC832-67E6-33A0-EF1C-5B134EEBFF7A}"/>
              </a:ext>
            </a:extLst>
          </p:cNvPr>
          <p:cNvSpPr>
            <a:spLocks noGrp="1"/>
          </p:cNvSpPr>
          <p:nvPr>
            <p:ph type="body" idx="2"/>
          </p:nvPr>
        </p:nvSpPr>
        <p:spPr>
          <a:xfrm>
            <a:off x="609599" y="3071958"/>
            <a:ext cx="10972801" cy="3176442"/>
          </a:xfrm>
        </p:spPr>
        <p:txBody>
          <a:bodyPr/>
          <a:lstStyle/>
          <a:p>
            <a:pPr lvl="0" indent="-381000">
              <a:lnSpc>
                <a:spcPct val="115000"/>
              </a:lnSpc>
              <a:spcBef>
                <a:spcPts val="600"/>
              </a:spcBef>
              <a:buClr>
                <a:schemeClr val="dk1"/>
              </a:buClr>
              <a:buSzPts val="2400"/>
              <a:buChar char="●"/>
            </a:pPr>
            <a:r>
              <a:rPr lang="en-US" b="1" dirty="0"/>
              <a:t>Features</a:t>
            </a:r>
            <a:r>
              <a:rPr lang="en-US" dirty="0"/>
              <a:t>: These books use Velcro-backed vocabulary words or symbols that children can match to pictures or sentences on each page. Some versions have comprehension questions or prompts children can answer by attaching the appropriate response.</a:t>
            </a:r>
          </a:p>
          <a:p>
            <a:pPr lvl="0" indent="-381000">
              <a:lnSpc>
                <a:spcPct val="115000"/>
              </a:lnSpc>
              <a:buClr>
                <a:schemeClr val="dk1"/>
              </a:buClr>
              <a:buSzPts val="2400"/>
              <a:buChar char="●"/>
            </a:pPr>
            <a:r>
              <a:rPr lang="en-US" b="1" dirty="0"/>
              <a:t>Benefits</a:t>
            </a:r>
            <a:r>
              <a:rPr lang="en-US" dirty="0"/>
              <a:t>: Matching words to images and answering prompts help reinforce vocabulary and reading comprehension. This format is ideal for children who benefit from hands-on interaction to connect words with images and meanings.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3363f49952_0_22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2</a:t>
            </a:r>
            <a:endParaRPr b="0" i="1" dirty="0"/>
          </a:p>
        </p:txBody>
      </p:sp>
      <p:sp>
        <p:nvSpPr>
          <p:cNvPr id="2" name="Text Placeholder 1">
            <a:extLst>
              <a:ext uri="{FF2B5EF4-FFF2-40B4-BE49-F238E27FC236}">
                <a16:creationId xmlns:a16="http://schemas.microsoft.com/office/drawing/2014/main" id="{5059FFD8-14EB-9E16-DF92-3BC2CD941563}"/>
              </a:ext>
            </a:extLst>
          </p:cNvPr>
          <p:cNvSpPr>
            <a:spLocks noGrp="1"/>
          </p:cNvSpPr>
          <p:nvPr>
            <p:ph type="body" idx="1"/>
          </p:nvPr>
        </p:nvSpPr>
        <p:spPr>
          <a:xfrm>
            <a:off x="620332" y="2412683"/>
            <a:ext cx="7759393" cy="583735"/>
          </a:xfrm>
        </p:spPr>
        <p:txBody>
          <a:bodyPr/>
          <a:lstStyle/>
          <a:p>
            <a:r>
              <a:rPr lang="en-US" dirty="0"/>
              <a:t>2. Social Stories with Detailed Contexts</a:t>
            </a:r>
          </a:p>
        </p:txBody>
      </p:sp>
      <p:pic>
        <p:nvPicPr>
          <p:cNvPr id="243" name="Google Shape;243;g33363f49952_0_226" descr="Image: sentence starter of &quot;I can go&quot; with picture supports above the words &quot;I&quot; and &quot;go&quot;"/>
          <p:cNvPicPr preferRelativeResize="0">
            <a:picLocks noGrp="1"/>
          </p:cNvPicPr>
          <p:nvPr>
            <p:ph type="pic" idx="10"/>
          </p:nvPr>
        </p:nvPicPr>
        <p:blipFill rotWithShape="1">
          <a:blip r:embed="rId3">
            <a:alphaModFix/>
          </a:blip>
          <a:srcRect t="-8780" b="8693"/>
          <a:stretch/>
        </p:blipFill>
        <p:spPr>
          <a:xfrm>
            <a:off x="9476168" y="1665023"/>
            <a:ext cx="2095500" cy="1398215"/>
          </a:xfrm>
          <a:prstGeom prst="rect">
            <a:avLst/>
          </a:prstGeom>
          <a:noFill/>
          <a:ln w="12700" cap="flat" cmpd="sng">
            <a:solidFill>
              <a:schemeClr val="dk1"/>
            </a:solidFill>
            <a:prstDash val="solid"/>
            <a:round/>
            <a:headEnd type="none" w="sm" len="sm"/>
            <a:tailEnd type="none" w="sm" len="sm"/>
          </a:ln>
        </p:spPr>
      </p:pic>
      <p:sp>
        <p:nvSpPr>
          <p:cNvPr id="244" name="Google Shape;244;g33363f49952_0_226"/>
          <p:cNvSpPr txBox="1">
            <a:spLocks noGrp="1"/>
          </p:cNvSpPr>
          <p:nvPr>
            <p:ph type="body" idx="2"/>
          </p:nvPr>
        </p:nvSpPr>
        <p:spPr>
          <a:xfrm>
            <a:off x="609599" y="3071958"/>
            <a:ext cx="10978993" cy="3328842"/>
          </a:xfrm>
          <a:prstGeom prst="rect">
            <a:avLst/>
          </a:prstGeom>
          <a:noFill/>
          <a:ln>
            <a:noFill/>
          </a:ln>
        </p:spPr>
        <p:txBody>
          <a:bodyPr spcFirstLastPara="1" wrap="square" lIns="274300" tIns="45700" rIns="45700" bIns="45700" anchor="t" anchorCtr="0">
            <a:noAutofit/>
          </a:bodyPr>
          <a:lstStyle/>
          <a:p>
            <a:pPr lvl="0" indent="-381000">
              <a:lnSpc>
                <a:spcPct val="115000"/>
              </a:lnSpc>
              <a:spcBef>
                <a:spcPts val="1200"/>
              </a:spcBef>
              <a:buClr>
                <a:schemeClr val="dk1"/>
              </a:buClr>
              <a:buSzPts val="2400"/>
              <a:buChar char="●"/>
            </a:pPr>
            <a:r>
              <a:rPr lang="en-US" b="1" dirty="0"/>
              <a:t>Features</a:t>
            </a:r>
            <a:r>
              <a:rPr lang="en-US" dirty="0"/>
              <a:t>: Social stories for elementary-age children go beyond simple routines and provide context for more complex social situations, like friendship skills, handling emotions, or navigating school environments. These books often include symbols, pictures, and step-by-step text.</a:t>
            </a:r>
            <a:endParaRPr lang="en-US" b="1" dirty="0"/>
          </a:p>
          <a:p>
            <a:pPr marL="457200" lvl="0" indent="-381000" algn="l" rtl="0">
              <a:lnSpc>
                <a:spcPct val="115000"/>
              </a:lnSpc>
              <a:spcBef>
                <a:spcPts val="1200"/>
              </a:spcBef>
              <a:spcAft>
                <a:spcPts val="0"/>
              </a:spcAft>
              <a:buClr>
                <a:schemeClr val="dk1"/>
              </a:buClr>
              <a:buSzPts val="2400"/>
              <a:buChar char="●"/>
            </a:pPr>
            <a:r>
              <a:rPr lang="en-US" b="1" dirty="0"/>
              <a:t>Benefits</a:t>
            </a:r>
            <a:r>
              <a:rPr lang="en-US" dirty="0"/>
              <a:t>: These adaptive books help children develop social-emotional literacy by teaching them appropriate social responses and understanding more complex social situations.</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g33363f49952_0_234"/>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3</a:t>
            </a:r>
            <a:endParaRPr b="0" i="1" dirty="0"/>
          </a:p>
        </p:txBody>
      </p:sp>
      <p:sp>
        <p:nvSpPr>
          <p:cNvPr id="4" name="Text Placeholder 3">
            <a:extLst>
              <a:ext uri="{FF2B5EF4-FFF2-40B4-BE49-F238E27FC236}">
                <a16:creationId xmlns:a16="http://schemas.microsoft.com/office/drawing/2014/main" id="{1CD19C2B-DA55-6AFC-6583-CBFD76AA91D3}"/>
              </a:ext>
            </a:extLst>
          </p:cNvPr>
          <p:cNvSpPr>
            <a:spLocks noGrp="1"/>
          </p:cNvSpPr>
          <p:nvPr>
            <p:ph type="body" idx="1"/>
          </p:nvPr>
        </p:nvSpPr>
        <p:spPr>
          <a:xfrm>
            <a:off x="620332" y="2412683"/>
            <a:ext cx="5971537" cy="583735"/>
          </a:xfrm>
        </p:spPr>
        <p:txBody>
          <a:bodyPr/>
          <a:lstStyle/>
          <a:p>
            <a:r>
              <a:rPr lang="en-US" dirty="0"/>
              <a:t>3. Sequencing and Retelling Books</a:t>
            </a:r>
          </a:p>
        </p:txBody>
      </p:sp>
      <p:pic>
        <p:nvPicPr>
          <p:cNvPr id="249" name="Google Shape;249;g33363f49952_0_234" descr="Image: mostly green screen grab of a short book labeled &quot;sequencing&quot; on top and has the partial title &quot;Beth Washes&quot; displayed"/>
          <p:cNvPicPr preferRelativeResize="0">
            <a:picLocks noGrp="1"/>
          </p:cNvPicPr>
          <p:nvPr>
            <p:ph type="pic" idx="10"/>
          </p:nvPr>
        </p:nvPicPr>
        <p:blipFill rotWithShape="1">
          <a:blip r:embed="rId3">
            <a:alphaModFix/>
          </a:blip>
          <a:srcRect l="1" t="8491" r="-808" b="13429"/>
          <a:stretch/>
        </p:blipFill>
        <p:spPr>
          <a:xfrm>
            <a:off x="9171296" y="1436648"/>
            <a:ext cx="2417296" cy="1594367"/>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A0424BE3-3A5D-1A4E-0C74-1481D2B3AC1B}"/>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These books break stories down into sequential steps, allowing children to practice retelling or rearranging story elements. They often use Velcro-backed story pieces or images that children can move around to put events in order</a:t>
            </a:r>
          </a:p>
          <a:p>
            <a:pPr indent="-381000">
              <a:lnSpc>
                <a:spcPct val="115000"/>
              </a:lnSpc>
              <a:spcBef>
                <a:spcPts val="1200"/>
              </a:spcBef>
              <a:buClr>
                <a:schemeClr val="dk1"/>
              </a:buClr>
              <a:buSzPts val="2400"/>
              <a:buFont typeface="Arial"/>
              <a:buChar char="●"/>
            </a:pPr>
            <a:r>
              <a:rPr lang="en-US" b="1" dirty="0"/>
              <a:t>Benefits</a:t>
            </a:r>
            <a:r>
              <a:rPr lang="en-US" dirty="0"/>
              <a:t>: Sequencing and retelling books support reading comprehension, story structure understanding, and memory skills, all of which are essential for fluency and narrative literacy.</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3363f49952_0_242"/>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4</a:t>
            </a:r>
            <a:endParaRPr b="0" i="1" dirty="0"/>
          </a:p>
        </p:txBody>
      </p:sp>
      <p:sp>
        <p:nvSpPr>
          <p:cNvPr id="2" name="Text Placeholder 1">
            <a:extLst>
              <a:ext uri="{FF2B5EF4-FFF2-40B4-BE49-F238E27FC236}">
                <a16:creationId xmlns:a16="http://schemas.microsoft.com/office/drawing/2014/main" id="{095F3723-DEC1-66DD-AFB4-E67C3D0F6F0A}"/>
              </a:ext>
            </a:extLst>
          </p:cNvPr>
          <p:cNvSpPr>
            <a:spLocks noGrp="1"/>
          </p:cNvSpPr>
          <p:nvPr>
            <p:ph type="body" idx="1"/>
          </p:nvPr>
        </p:nvSpPr>
        <p:spPr>
          <a:xfrm>
            <a:off x="620332" y="2412683"/>
            <a:ext cx="5475668" cy="583735"/>
          </a:xfrm>
        </p:spPr>
        <p:txBody>
          <a:bodyPr/>
          <a:lstStyle/>
          <a:p>
            <a:r>
              <a:rPr lang="en-US" dirty="0"/>
              <a:t>4. Sentence-Building Books</a:t>
            </a:r>
          </a:p>
        </p:txBody>
      </p:sp>
      <p:pic>
        <p:nvPicPr>
          <p:cNvPr id="259" name="Google Shape;259;g33363f49952_0_242" descr="Adapted book page with an image of a blue car with a woman dressed in yellow inside. On top of the page is the question &quot;What is happening?&quot; on the bottom includes word cards with velcro adhered saying &quot;She is driving&quot; also supported with picture cues."/>
          <p:cNvPicPr preferRelativeResize="0">
            <a:picLocks noGrp="1"/>
          </p:cNvPicPr>
          <p:nvPr>
            <p:ph type="pic" idx="10"/>
          </p:nvPr>
        </p:nvPicPr>
        <p:blipFill rotWithShape="1">
          <a:blip r:embed="rId3">
            <a:alphaModFix/>
          </a:blip>
          <a:srcRect l="-112" t="-1071" r="112" b="3668"/>
          <a:stretch/>
        </p:blipFill>
        <p:spPr>
          <a:xfrm>
            <a:off x="9493092" y="1596788"/>
            <a:ext cx="2095500" cy="1376719"/>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B3E7F126-5508-1B8B-5C53-29A18CB3FE83}"/>
              </a:ext>
            </a:extLst>
          </p:cNvPr>
          <p:cNvSpPr>
            <a:spLocks noGrp="1"/>
          </p:cNvSpPr>
          <p:nvPr>
            <p:ph type="body" idx="2"/>
          </p:nvPr>
        </p:nvSpPr>
        <p:spPr/>
        <p:txBody>
          <a:bodyPr/>
          <a:lstStyle/>
          <a:p>
            <a:pPr lvl="0" indent="-381000">
              <a:lnSpc>
                <a:spcPct val="115000"/>
              </a:lnSpc>
              <a:buClr>
                <a:schemeClr val="dk1"/>
              </a:buClr>
              <a:buSzPts val="2400"/>
              <a:buChar char="●"/>
            </a:pPr>
            <a:r>
              <a:rPr lang="en-US" b="1" dirty="0"/>
              <a:t>Features</a:t>
            </a:r>
            <a:r>
              <a:rPr lang="en-US" dirty="0"/>
              <a:t>: These books focus on sentence structure and word order, using moveable word cards or sentence strips. Children can rearrange words to form sentences that match images or complete thoughts.</a:t>
            </a:r>
            <a:endParaRPr lang="en-US" b="1" dirty="0"/>
          </a:p>
          <a:p>
            <a:pPr lvl="0" indent="-381000">
              <a:lnSpc>
                <a:spcPct val="115000"/>
              </a:lnSpc>
              <a:buClr>
                <a:schemeClr val="dk1"/>
              </a:buClr>
              <a:buSzPts val="2400"/>
              <a:buChar char="●"/>
            </a:pPr>
            <a:r>
              <a:rPr lang="en-US" b="1" dirty="0"/>
              <a:t>Benefits</a:t>
            </a:r>
            <a:r>
              <a:rPr lang="en-US" dirty="0"/>
              <a:t>: Sentence-building books teach grammar, sentence fluency, and understanding of how words work together. They’re excellent for reinforcing language structure in a tactile way, especially helpful for children with language-based learning disabilities.</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3363f49952_0_25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5</a:t>
            </a:r>
            <a:endParaRPr b="0" i="1" dirty="0"/>
          </a:p>
        </p:txBody>
      </p:sp>
      <p:sp>
        <p:nvSpPr>
          <p:cNvPr id="3" name="Text Placeholder 2">
            <a:extLst>
              <a:ext uri="{FF2B5EF4-FFF2-40B4-BE49-F238E27FC236}">
                <a16:creationId xmlns:a16="http://schemas.microsoft.com/office/drawing/2014/main" id="{8847A870-8E1D-1B52-236E-D11CD347A135}"/>
              </a:ext>
            </a:extLst>
          </p:cNvPr>
          <p:cNvSpPr>
            <a:spLocks noGrp="1"/>
          </p:cNvSpPr>
          <p:nvPr>
            <p:ph type="body" idx="1"/>
          </p:nvPr>
        </p:nvSpPr>
        <p:spPr>
          <a:xfrm>
            <a:off x="620332" y="2412683"/>
            <a:ext cx="7213483" cy="583735"/>
          </a:xfrm>
        </p:spPr>
        <p:txBody>
          <a:bodyPr/>
          <a:lstStyle/>
          <a:p>
            <a:r>
              <a:rPr lang="en-US" dirty="0"/>
              <a:t>5. Adapted Chapter Books with Simplified Text</a:t>
            </a:r>
          </a:p>
        </p:txBody>
      </p:sp>
      <p:pic>
        <p:nvPicPr>
          <p:cNvPr id="267" name="Google Shape;267;g33363f49952_0_250" descr="Image: Adapted book of the story &quot;Peter Pan&quot; along with picture adaptions above the words. Additional picture cards on velcro present to be used to match to words."/>
          <p:cNvPicPr preferRelativeResize="0">
            <a:picLocks noGrp="1"/>
          </p:cNvPicPr>
          <p:nvPr>
            <p:ph type="pic" idx="10"/>
          </p:nvPr>
        </p:nvPicPr>
        <p:blipFill rotWithShape="1">
          <a:blip r:embed="rId3">
            <a:alphaModFix/>
          </a:blip>
          <a:srcRect t="16697" b="13286"/>
          <a:stretch/>
        </p:blipFill>
        <p:spPr>
          <a:xfrm>
            <a:off x="9253182" y="1367065"/>
            <a:ext cx="2318486" cy="1615705"/>
          </a:xfrm>
          <a:prstGeom prst="rect">
            <a:avLst/>
          </a:prstGeom>
          <a:noFill/>
          <a:ln w="12700" cap="flat" cmpd="sng">
            <a:solidFill>
              <a:schemeClr val="dk1"/>
            </a:solidFill>
            <a:prstDash val="solid"/>
            <a:round/>
            <a:headEnd type="none" w="sm" len="sm"/>
            <a:tailEnd type="none" w="sm" len="sm"/>
          </a:ln>
        </p:spPr>
      </p:pic>
      <p:sp>
        <p:nvSpPr>
          <p:cNvPr id="2" name="Text Placeholder 1">
            <a:extLst>
              <a:ext uri="{FF2B5EF4-FFF2-40B4-BE49-F238E27FC236}">
                <a16:creationId xmlns:a16="http://schemas.microsoft.com/office/drawing/2014/main" id="{2231505E-0115-ED87-9E35-C229D0030BF8}"/>
              </a:ext>
            </a:extLst>
          </p:cNvPr>
          <p:cNvSpPr>
            <a:spLocks noGrp="1"/>
          </p:cNvSpPr>
          <p:nvPr>
            <p:ph type="body" idx="2"/>
          </p:nvPr>
        </p:nvSpPr>
        <p:spPr/>
        <p:txBody>
          <a:bodyPr/>
          <a:lstStyle/>
          <a:p>
            <a:pPr lvl="0" indent="-381000">
              <a:lnSpc>
                <a:spcPct val="115000"/>
              </a:lnSpc>
              <a:buClr>
                <a:schemeClr val="dk1"/>
              </a:buClr>
              <a:buSzPts val="2400"/>
              <a:buChar char="●"/>
            </a:pPr>
            <a:r>
              <a:rPr lang="en-US" b="1" dirty="0"/>
              <a:t>Features</a:t>
            </a:r>
            <a:r>
              <a:rPr lang="en-US" dirty="0"/>
              <a:t>: Adapted chapter books take popular stories and simplify the text, incorporating larger print, short sentences, and sometimes visuals to support comprehension. Some versions add interactive elements, like comprehension questions or picture symbols.</a:t>
            </a:r>
            <a:endParaRPr lang="en-US" b="1" dirty="0"/>
          </a:p>
          <a:p>
            <a:pPr lvl="0" indent="-381000">
              <a:lnSpc>
                <a:spcPct val="115000"/>
              </a:lnSpc>
              <a:spcBef>
                <a:spcPts val="1200"/>
              </a:spcBef>
              <a:buClr>
                <a:schemeClr val="dk1"/>
              </a:buClr>
              <a:buSzPts val="2400"/>
              <a:buChar char="●"/>
            </a:pPr>
            <a:r>
              <a:rPr lang="en-US" b="1" dirty="0"/>
              <a:t>Benefits</a:t>
            </a:r>
            <a:r>
              <a:rPr lang="en-US" dirty="0"/>
              <a:t>: These books allow children who may struggle with traditional chapter books to experience age-appropriate stories while working on fluency, vocabulary, and comprehension at their level.</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3363f49952_0_258"/>
          <p:cNvSpPr txBox="1">
            <a:spLocks noGrp="1"/>
          </p:cNvSpPr>
          <p:nvPr>
            <p:ph type="title"/>
          </p:nvPr>
        </p:nvSpPr>
        <p:spPr>
          <a:xfrm>
            <a:off x="612489" y="1389005"/>
            <a:ext cx="8334741" cy="685458"/>
          </a:xfrm>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6</a:t>
            </a:r>
            <a:endParaRPr b="0" i="1" dirty="0"/>
          </a:p>
        </p:txBody>
      </p:sp>
      <p:sp>
        <p:nvSpPr>
          <p:cNvPr id="2" name="Text Placeholder 1">
            <a:extLst>
              <a:ext uri="{FF2B5EF4-FFF2-40B4-BE49-F238E27FC236}">
                <a16:creationId xmlns:a16="http://schemas.microsoft.com/office/drawing/2014/main" id="{63B57091-D685-834D-DCCC-46DD38019596}"/>
              </a:ext>
            </a:extLst>
          </p:cNvPr>
          <p:cNvSpPr>
            <a:spLocks noGrp="1"/>
          </p:cNvSpPr>
          <p:nvPr>
            <p:ph type="body" idx="1"/>
          </p:nvPr>
        </p:nvSpPr>
        <p:spPr>
          <a:xfrm>
            <a:off x="620332" y="2210940"/>
            <a:ext cx="9410772" cy="477670"/>
          </a:xfrm>
        </p:spPr>
        <p:txBody>
          <a:bodyPr/>
          <a:lstStyle/>
          <a:p>
            <a:r>
              <a:rPr lang="en-US" dirty="0"/>
              <a:t>6. Cause-and-Effect Books with Interactive Sound or Motion Elements</a:t>
            </a:r>
          </a:p>
        </p:txBody>
      </p:sp>
      <p:sp>
        <p:nvSpPr>
          <p:cNvPr id="3" name="Text Placeholder 2">
            <a:extLst>
              <a:ext uri="{FF2B5EF4-FFF2-40B4-BE49-F238E27FC236}">
                <a16:creationId xmlns:a16="http://schemas.microsoft.com/office/drawing/2014/main" id="{712ADF36-8700-BDB4-B6CD-3E51158C1675}"/>
              </a:ext>
            </a:extLst>
          </p:cNvPr>
          <p:cNvSpPr>
            <a:spLocks noGrp="1"/>
          </p:cNvSpPr>
          <p:nvPr>
            <p:ph type="body" idx="2"/>
          </p:nvPr>
        </p:nvSpPr>
        <p:spPr>
          <a:xfrm>
            <a:off x="609599" y="2743201"/>
            <a:ext cx="8861947" cy="3573439"/>
          </a:xfrm>
        </p:spPr>
        <p:txBody>
          <a:bodyPr/>
          <a:lstStyle/>
          <a:p>
            <a:pPr lvl="0" indent="-381000">
              <a:lnSpc>
                <a:spcPct val="110000"/>
              </a:lnSpc>
              <a:buClr>
                <a:schemeClr val="dk1"/>
              </a:buClr>
              <a:buSzPts val="2400"/>
              <a:buChar char="●"/>
            </a:pPr>
            <a:r>
              <a:rPr lang="en-US" b="1" dirty="0"/>
              <a:t>Features</a:t>
            </a:r>
            <a:r>
              <a:rPr lang="en-US" dirty="0"/>
              <a:t>: These books incorporate sound buttons, flaps, or motion-based features that children activate as they read. For example, children press a button to hear a sound effect or reveal a hidden picture that represents the next part of the story.</a:t>
            </a:r>
            <a:endParaRPr lang="en-US" b="1" dirty="0"/>
          </a:p>
          <a:p>
            <a:pPr lvl="0" indent="-381000">
              <a:lnSpc>
                <a:spcPct val="110000"/>
              </a:lnSpc>
              <a:buClr>
                <a:schemeClr val="dk1"/>
              </a:buClr>
              <a:buSzPts val="2400"/>
              <a:buChar char="●"/>
            </a:pPr>
            <a:r>
              <a:rPr lang="en-US" b="1" dirty="0"/>
              <a:t>Benefits</a:t>
            </a:r>
            <a:r>
              <a:rPr lang="en-US" dirty="0"/>
              <a:t>: Cause-and-effect books build engagement and understanding of narrative flow, which is important for comprehension. They are especially effective for children with attention challenges or those who benefit from multisensory experiences.</a:t>
            </a:r>
            <a:endParaRPr lang="en-US" b="1" dirty="0"/>
          </a:p>
        </p:txBody>
      </p:sp>
      <p:pic>
        <p:nvPicPr>
          <p:cNvPr id="275" name="Google Shape;275;g33363f49952_0_258" descr="Image: word cause on top of image and the word effect on the bottom with curved arrows indicating that &quot;cause and effect&quot; relate in a cyclical manner"/>
          <p:cNvPicPr preferRelativeResize="0">
            <a:picLocks noGrp="1"/>
          </p:cNvPicPr>
          <p:nvPr>
            <p:ph type="pic" idx="10"/>
          </p:nvPr>
        </p:nvPicPr>
        <p:blipFill rotWithShape="1">
          <a:blip r:embed="rId3">
            <a:alphaModFix/>
          </a:blip>
          <a:srcRect t="6602" b="6602"/>
          <a:stretch/>
        </p:blipFill>
        <p:spPr>
          <a:xfrm>
            <a:off x="9539786" y="4047580"/>
            <a:ext cx="2141618" cy="117951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3363f49952_0_26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7</a:t>
            </a:r>
            <a:endParaRPr b="0" i="1" dirty="0"/>
          </a:p>
        </p:txBody>
      </p:sp>
      <p:sp>
        <p:nvSpPr>
          <p:cNvPr id="2" name="Text Placeholder 1">
            <a:extLst>
              <a:ext uri="{FF2B5EF4-FFF2-40B4-BE49-F238E27FC236}">
                <a16:creationId xmlns:a16="http://schemas.microsoft.com/office/drawing/2014/main" id="{E2858DC7-5DAB-DE9E-9CCB-B0EE6980F526}"/>
              </a:ext>
            </a:extLst>
          </p:cNvPr>
          <p:cNvSpPr>
            <a:spLocks noGrp="1"/>
          </p:cNvSpPr>
          <p:nvPr>
            <p:ph type="body" idx="1"/>
          </p:nvPr>
        </p:nvSpPr>
        <p:spPr>
          <a:xfrm>
            <a:off x="620332" y="2412683"/>
            <a:ext cx="8875100" cy="583735"/>
          </a:xfrm>
        </p:spPr>
        <p:txBody>
          <a:bodyPr/>
          <a:lstStyle/>
          <a:p>
            <a:r>
              <a:rPr lang="en-US" dirty="0"/>
              <a:t>7. Digital Adaptive Books with Customizable Accessibility Options</a:t>
            </a:r>
          </a:p>
        </p:txBody>
      </p:sp>
      <p:sp>
        <p:nvSpPr>
          <p:cNvPr id="3" name="Text Placeholder 2">
            <a:extLst>
              <a:ext uri="{FF2B5EF4-FFF2-40B4-BE49-F238E27FC236}">
                <a16:creationId xmlns:a16="http://schemas.microsoft.com/office/drawing/2014/main" id="{53EF2C99-FB59-ECFE-DC5D-4B549907DE46}"/>
              </a:ext>
            </a:extLst>
          </p:cNvPr>
          <p:cNvSpPr>
            <a:spLocks noGrp="1"/>
          </p:cNvSpPr>
          <p:nvPr>
            <p:ph type="body" idx="2"/>
          </p:nvPr>
        </p:nvSpPr>
        <p:spPr/>
        <p:txBody>
          <a:bodyPr/>
          <a:lstStyle/>
          <a:p>
            <a:pPr lvl="0" indent="-381000">
              <a:lnSpc>
                <a:spcPct val="115000"/>
              </a:lnSpc>
              <a:buClr>
                <a:schemeClr val="dk1"/>
              </a:buClr>
              <a:buSzPts val="2400"/>
              <a:buChar char="●"/>
            </a:pPr>
            <a:r>
              <a:rPr lang="en-US" b="1" dirty="0"/>
              <a:t>Features</a:t>
            </a:r>
            <a:r>
              <a:rPr lang="en-US" dirty="0"/>
              <a:t>: Digital adaptive books offer text-to-speech, customizable font sizes, and highlighted text for easier tracking. Some also provide interactive quizzes or vocabulary practice.</a:t>
            </a:r>
          </a:p>
          <a:p>
            <a:pPr lvl="0" indent="-381000">
              <a:lnSpc>
                <a:spcPct val="115000"/>
              </a:lnSpc>
              <a:buClr>
                <a:schemeClr val="dk1"/>
              </a:buClr>
              <a:buSzPts val="2400"/>
              <a:buChar char="●"/>
            </a:pPr>
            <a:r>
              <a:rPr lang="en-US" b="1" dirty="0"/>
              <a:t>Benefits</a:t>
            </a:r>
            <a:r>
              <a:rPr lang="en-US" dirty="0"/>
              <a:t>: Digital books provide accessibility features like adjustable text size and read-aloud options, which support children with visual impairments, dyslexia, or other reading challenges.</a:t>
            </a:r>
            <a:endParaRPr lang="en-US" b="1" dirty="0"/>
          </a:p>
        </p:txBody>
      </p:sp>
      <p:pic>
        <p:nvPicPr>
          <p:cNvPr id="283" name="Google Shape;283;g33363f49952_0_266">
            <a:extLst>
              <a:ext uri="{C183D7F6-B498-43B3-948B-1728B52AA6E4}">
                <adec:decorative xmlns:adec="http://schemas.microsoft.com/office/drawing/2017/decorative" val="1"/>
              </a:ext>
            </a:extLst>
          </p:cNvPr>
          <p:cNvPicPr preferRelativeResize="0">
            <a:picLocks noGrp="1"/>
          </p:cNvPicPr>
          <p:nvPr>
            <p:ph type="pic" idx="10"/>
          </p:nvPr>
        </p:nvPicPr>
        <p:blipFill rotWithShape="1">
          <a:blip r:embed="rId3">
            <a:alphaModFix/>
          </a:blip>
          <a:srcRect t="10118" b="10118"/>
          <a:stretch/>
        </p:blipFill>
        <p:spPr>
          <a:xfrm>
            <a:off x="9631912" y="1656092"/>
            <a:ext cx="1953404" cy="107585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3363f49952_0_274"/>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8</a:t>
            </a:r>
            <a:endParaRPr b="0" i="1" dirty="0"/>
          </a:p>
        </p:txBody>
      </p:sp>
      <p:sp>
        <p:nvSpPr>
          <p:cNvPr id="3" name="Text Placeholder 2">
            <a:extLst>
              <a:ext uri="{FF2B5EF4-FFF2-40B4-BE49-F238E27FC236}">
                <a16:creationId xmlns:a16="http://schemas.microsoft.com/office/drawing/2014/main" id="{359537B4-6BFB-E40C-6B86-EC628205C111}"/>
              </a:ext>
            </a:extLst>
          </p:cNvPr>
          <p:cNvSpPr>
            <a:spLocks noGrp="1"/>
          </p:cNvSpPr>
          <p:nvPr>
            <p:ph type="body" idx="1"/>
          </p:nvPr>
        </p:nvSpPr>
        <p:spPr>
          <a:xfrm>
            <a:off x="620332" y="2412683"/>
            <a:ext cx="7923167" cy="583735"/>
          </a:xfrm>
        </p:spPr>
        <p:txBody>
          <a:bodyPr/>
          <a:lstStyle/>
          <a:p>
            <a:r>
              <a:rPr lang="en-US" dirty="0"/>
              <a:t>8. Phonics and Decoding Books with Embedded Supports</a:t>
            </a:r>
          </a:p>
        </p:txBody>
      </p:sp>
      <p:pic>
        <p:nvPicPr>
          <p:cNvPr id="290" name="Google Shape;290;g33363f49952_0_274" descr="Example of a story with the focus blend of &quot;fr&quot;. All &quot;fr&quot; blends are highlighted green"/>
          <p:cNvPicPr preferRelativeResize="0">
            <a:picLocks noGrp="1"/>
          </p:cNvPicPr>
          <p:nvPr>
            <p:ph type="pic" idx="10"/>
          </p:nvPr>
        </p:nvPicPr>
        <p:blipFill rotWithShape="1">
          <a:blip r:embed="rId3">
            <a:alphaModFix/>
          </a:blip>
          <a:srcRect t="28747" b="28747"/>
          <a:stretch/>
        </p:blipFill>
        <p:spPr>
          <a:xfrm>
            <a:off x="9495432" y="1837142"/>
            <a:ext cx="2095500" cy="1154113"/>
          </a:xfrm>
          <a:prstGeom prst="rect">
            <a:avLst/>
          </a:prstGeom>
          <a:noFill/>
          <a:ln w="12700" cap="flat" cmpd="sng">
            <a:solidFill>
              <a:schemeClr val="dk1"/>
            </a:solidFill>
            <a:prstDash val="solid"/>
            <a:round/>
            <a:headEnd type="none" w="sm" len="sm"/>
            <a:tailEnd type="none" w="sm" len="sm"/>
          </a:ln>
        </p:spPr>
      </p:pic>
      <p:sp>
        <p:nvSpPr>
          <p:cNvPr id="4" name="Text Placeholder 3">
            <a:extLst>
              <a:ext uri="{FF2B5EF4-FFF2-40B4-BE49-F238E27FC236}">
                <a16:creationId xmlns:a16="http://schemas.microsoft.com/office/drawing/2014/main" id="{A750998E-2759-087E-B262-C14E1F7B8960}"/>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Phonics books focus on specific phonetic patterns or sounds, with color-coded or bolded text to highlight the target phonics. Some use moveable letter tiles to allow children to practice forming the sounds.</a:t>
            </a:r>
          </a:p>
          <a:p>
            <a:pPr lvl="0" indent="-381000">
              <a:lnSpc>
                <a:spcPct val="115000"/>
              </a:lnSpc>
              <a:buClr>
                <a:schemeClr val="dk1"/>
              </a:buClr>
              <a:buSzPts val="2400"/>
              <a:buChar char="●"/>
            </a:pPr>
            <a:r>
              <a:rPr lang="en-US" b="1" dirty="0"/>
              <a:t>Benefits</a:t>
            </a:r>
            <a:r>
              <a:rPr lang="en-US" dirty="0"/>
              <a:t>: These books support phonics and decoding skills, which are essential for developing fluent reading abilities. The color coding and interactive elements make it easier for children to focus on specific sounds and letter combinations.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3363f49952_0_282"/>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9</a:t>
            </a:r>
            <a:endParaRPr b="0" i="1" dirty="0"/>
          </a:p>
        </p:txBody>
      </p:sp>
      <p:sp>
        <p:nvSpPr>
          <p:cNvPr id="2" name="Text Placeholder 1">
            <a:extLst>
              <a:ext uri="{FF2B5EF4-FFF2-40B4-BE49-F238E27FC236}">
                <a16:creationId xmlns:a16="http://schemas.microsoft.com/office/drawing/2014/main" id="{C8996B47-EC03-48C5-B747-F7AD93F86A20}"/>
              </a:ext>
            </a:extLst>
          </p:cNvPr>
          <p:cNvSpPr>
            <a:spLocks noGrp="1"/>
          </p:cNvSpPr>
          <p:nvPr>
            <p:ph type="body" idx="1"/>
          </p:nvPr>
        </p:nvSpPr>
        <p:spPr>
          <a:xfrm>
            <a:off x="620332" y="2412683"/>
            <a:ext cx="6176253" cy="583735"/>
          </a:xfrm>
        </p:spPr>
        <p:txBody>
          <a:bodyPr/>
          <a:lstStyle/>
          <a:p>
            <a:r>
              <a:rPr lang="en-US" dirty="0"/>
              <a:t>9. Comprehension and Questioning Books</a:t>
            </a:r>
          </a:p>
        </p:txBody>
      </p:sp>
      <p:pic>
        <p:nvPicPr>
          <p:cNvPr id="297" name="Google Shape;297;g33363f49952_0_282" descr="Image of the &quot;STAR Autism Support&quot; logo."/>
          <p:cNvPicPr preferRelativeResize="0">
            <a:picLocks noGrp="1"/>
          </p:cNvPicPr>
          <p:nvPr>
            <p:ph type="pic" idx="10"/>
          </p:nvPr>
        </p:nvPicPr>
        <p:blipFill rotWithShape="1">
          <a:blip r:embed="rId3">
            <a:alphaModFix/>
          </a:blip>
          <a:srcRect l="11912" r="-54"/>
          <a:stretch/>
        </p:blipFill>
        <p:spPr>
          <a:xfrm>
            <a:off x="9146989" y="1842305"/>
            <a:ext cx="2424679" cy="1154113"/>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053CE8D3-A9ED-5632-39D0-0ABCEB7C7F0E}"/>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These adaptive books include simple text with comprehension questions embedded within the story. Children might answer questions by pointing, choosing a response from Velcro-backed options, or circling answers with a dry-erase marker.</a:t>
            </a:r>
          </a:p>
          <a:p>
            <a:pPr lvl="0" indent="-381000">
              <a:lnSpc>
                <a:spcPct val="115000"/>
              </a:lnSpc>
              <a:buClr>
                <a:schemeClr val="dk1"/>
              </a:buClr>
              <a:buSzPts val="2400"/>
              <a:buChar char="●"/>
            </a:pPr>
            <a:r>
              <a:rPr lang="en-US" b="1" dirty="0"/>
              <a:t>Benefits</a:t>
            </a:r>
            <a:r>
              <a:rPr lang="en-US" dirty="0"/>
              <a:t>: These books help reinforce comprehension by prompting children to think critically about the story as they read, rather than waiting until the end.</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18f4d5aeb6_1_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Outline</a:t>
            </a:r>
            <a:endParaRPr dirty="0"/>
          </a:p>
        </p:txBody>
      </p:sp>
      <p:sp>
        <p:nvSpPr>
          <p:cNvPr id="95" name="Google Shape;95;g318f4d5aeb6_1_0"/>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0" indent="0">
              <a:spcBef>
                <a:spcPts val="600"/>
              </a:spcBef>
              <a:buSzPts val="2592"/>
            </a:pPr>
            <a:r>
              <a:rPr lang="en-US" dirty="0"/>
              <a:t>Objectives:</a:t>
            </a:r>
          </a:p>
        </p:txBody>
      </p:sp>
      <p:sp>
        <p:nvSpPr>
          <p:cNvPr id="2" name="Text Placeholder 1">
            <a:extLst>
              <a:ext uri="{FF2B5EF4-FFF2-40B4-BE49-F238E27FC236}">
                <a16:creationId xmlns:a16="http://schemas.microsoft.com/office/drawing/2014/main" id="{E9704D77-BE8F-FDFA-F48F-12AF359DD941}"/>
              </a:ext>
            </a:extLst>
          </p:cNvPr>
          <p:cNvSpPr>
            <a:spLocks noGrp="1"/>
          </p:cNvSpPr>
          <p:nvPr>
            <p:ph type="body" idx="2"/>
          </p:nvPr>
        </p:nvSpPr>
        <p:spPr/>
        <p:txBody>
          <a:bodyPr/>
          <a:lstStyle/>
          <a:p>
            <a:r>
              <a:rPr lang="en-US" dirty="0"/>
              <a:t>Understand what adapted books are</a:t>
            </a:r>
          </a:p>
          <a:p>
            <a:r>
              <a:rPr lang="en-US" dirty="0"/>
              <a:t>Learn the benefits of using adapted books in special education</a:t>
            </a:r>
          </a:p>
          <a:p>
            <a:r>
              <a:rPr lang="en-US" dirty="0"/>
              <a:t>Explore examples of adapted books</a:t>
            </a:r>
          </a:p>
          <a:p>
            <a:r>
              <a:rPr lang="en-US" dirty="0"/>
              <a:t>Resources/Website 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3363f49952_0_29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Elementary Examples, cont. 10</a:t>
            </a:r>
            <a:endParaRPr b="0" i="1" dirty="0"/>
          </a:p>
        </p:txBody>
      </p:sp>
      <p:sp>
        <p:nvSpPr>
          <p:cNvPr id="2" name="Text Placeholder 1">
            <a:extLst>
              <a:ext uri="{FF2B5EF4-FFF2-40B4-BE49-F238E27FC236}">
                <a16:creationId xmlns:a16="http://schemas.microsoft.com/office/drawing/2014/main" id="{85788047-BBB4-6BC5-91CE-521B5B242C98}"/>
              </a:ext>
            </a:extLst>
          </p:cNvPr>
          <p:cNvSpPr>
            <a:spLocks noGrp="1"/>
          </p:cNvSpPr>
          <p:nvPr>
            <p:ph type="body" idx="1"/>
          </p:nvPr>
        </p:nvSpPr>
        <p:spPr>
          <a:xfrm>
            <a:off x="620332" y="2412683"/>
            <a:ext cx="7268074" cy="583735"/>
          </a:xfrm>
        </p:spPr>
        <p:txBody>
          <a:bodyPr/>
          <a:lstStyle/>
          <a:p>
            <a:r>
              <a:rPr lang="en-US" dirty="0"/>
              <a:t>10. Nonfiction Adaptive Books with Visual Supports</a:t>
            </a:r>
          </a:p>
        </p:txBody>
      </p:sp>
      <p:sp>
        <p:nvSpPr>
          <p:cNvPr id="3" name="Text Placeholder 2">
            <a:extLst>
              <a:ext uri="{FF2B5EF4-FFF2-40B4-BE49-F238E27FC236}">
                <a16:creationId xmlns:a16="http://schemas.microsoft.com/office/drawing/2014/main" id="{1EBF392C-C0E7-396C-BDE9-8E1B824CA157}"/>
              </a:ext>
            </a:extLst>
          </p:cNvPr>
          <p:cNvSpPr>
            <a:spLocks noGrp="1"/>
          </p:cNvSpPr>
          <p:nvPr>
            <p:ph type="body" idx="2"/>
          </p:nvPr>
        </p:nvSpPr>
        <p:spPr>
          <a:xfrm>
            <a:off x="609600" y="3071958"/>
            <a:ext cx="9093958" cy="3176442"/>
          </a:xfrm>
        </p:spPr>
        <p:txBody>
          <a:bodyPr/>
          <a:lstStyle/>
          <a:p>
            <a:pPr lvl="0" indent="-381000">
              <a:lnSpc>
                <a:spcPct val="115000"/>
              </a:lnSpc>
              <a:spcBef>
                <a:spcPts val="1200"/>
              </a:spcBef>
              <a:buClr>
                <a:schemeClr val="dk1"/>
              </a:buClr>
              <a:buSzPts val="2400"/>
              <a:buChar char="●"/>
            </a:pPr>
            <a:r>
              <a:rPr lang="en-US" b="1" dirty="0"/>
              <a:t>Features</a:t>
            </a:r>
            <a:r>
              <a:rPr lang="en-US" dirty="0"/>
              <a:t>: Nonfiction books designed for elementary-age readers use simple text with visuals, charts, and sometimes interactive elements to explain topics like animals, space, or historical events.</a:t>
            </a:r>
          </a:p>
          <a:p>
            <a:pPr lvl="0" indent="-381000">
              <a:lnSpc>
                <a:spcPct val="115000"/>
              </a:lnSpc>
              <a:buClr>
                <a:schemeClr val="dk1"/>
              </a:buClr>
              <a:buSzPts val="2400"/>
              <a:buChar char="●"/>
            </a:pPr>
            <a:r>
              <a:rPr lang="en-US" b="1" dirty="0"/>
              <a:t>Benefits</a:t>
            </a:r>
            <a:r>
              <a:rPr lang="en-US" dirty="0"/>
              <a:t>: These books provide age-appropriate nonfiction content, which helps expand vocabulary, comprehension, and background knowledge, essential for developing information literacy.</a:t>
            </a:r>
            <a:endParaRPr lang="en-US" b="1" dirty="0"/>
          </a:p>
        </p:txBody>
      </p:sp>
      <p:pic>
        <p:nvPicPr>
          <p:cNvPr id="304" name="Google Shape;304;g33363f49952_0_290" descr="Screen grab from a &quot;tornado drill&quot; social story. The word &quot;Cover&quot; written on the top in big red letters. A boy crouched in the safety position with the sentence on the bottom &quot;I may be asked to get down and __ my head&quot; with a prompt &quot;what&quot; in the blank spot."/>
          <p:cNvPicPr preferRelativeResize="0">
            <a:picLocks noGrp="1"/>
          </p:cNvPicPr>
          <p:nvPr>
            <p:ph type="pic" idx="10"/>
          </p:nvPr>
        </p:nvPicPr>
        <p:blipFill rotWithShape="1">
          <a:blip r:embed="rId3">
            <a:alphaModFix/>
          </a:blip>
          <a:srcRect t="-95" b="25421"/>
          <a:stretch/>
        </p:blipFill>
        <p:spPr>
          <a:xfrm>
            <a:off x="9373702" y="1805153"/>
            <a:ext cx="2197966" cy="1197352"/>
          </a:xfrm>
          <a:prstGeom prst="rect">
            <a:avLst/>
          </a:prstGeom>
          <a:noFill/>
          <a:ln w="12700" cap="flat" cmpd="sng">
            <a:solidFill>
              <a:schemeClr val="dk1"/>
            </a:solidFill>
            <a:prstDash val="solid"/>
            <a:round/>
            <a:headEnd type="none" w="sm" len="sm"/>
            <a:tailEnd type="none" w="sm" len="sm"/>
          </a:ln>
        </p:spPr>
      </p:pic>
      <p:sp>
        <p:nvSpPr>
          <p:cNvPr id="305" name="Google Shape;305;g33363f49952_0_290"/>
          <p:cNvSpPr txBox="1"/>
          <p:nvPr/>
        </p:nvSpPr>
        <p:spPr>
          <a:xfrm>
            <a:off x="9703558" y="3011340"/>
            <a:ext cx="1868110" cy="14105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Page from Tornado drill</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400" dirty="0">
                <a:solidFill>
                  <a:schemeClr val="dk1"/>
                </a:solidFill>
                <a:latin typeface="Calibri"/>
                <a:ea typeface="Calibri"/>
                <a:cs typeface="Calibri"/>
                <a:sym typeface="Calibri"/>
              </a:rPr>
              <a:t> social story</a:t>
            </a:r>
            <a:endParaRPr sz="24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3363f49952_0_168"/>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a:t>DIY Tips for Making Elementary-Age Adaptive Books:</a:t>
            </a:r>
            <a:endParaRPr/>
          </a:p>
        </p:txBody>
      </p:sp>
      <p:sp>
        <p:nvSpPr>
          <p:cNvPr id="311" name="Google Shape;311;g33363f49952_0_168"/>
          <p:cNvSpPr txBox="1">
            <a:spLocks noGrp="1"/>
          </p:cNvSpPr>
          <p:nvPr>
            <p:ph type="body" idx="1"/>
          </p:nvPr>
        </p:nvSpPr>
        <p:spPr>
          <a:xfrm>
            <a:off x="616975" y="2422425"/>
            <a:ext cx="6300300" cy="38259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None/>
            </a:pPr>
            <a:r>
              <a:rPr lang="en-US" b="1" dirty="0"/>
              <a:t>Add Visual Supports</a:t>
            </a:r>
            <a:r>
              <a:rPr lang="en-US" dirty="0"/>
              <a:t>: Include simple illustrations or symbols to aid comprehension of abstract concepts or new vocabulary.</a:t>
            </a:r>
            <a:endParaRPr dirty="0"/>
          </a:p>
          <a:p>
            <a:pPr marL="0" lvl="0" indent="0" algn="l" rtl="0">
              <a:spcBef>
                <a:spcPts val="600"/>
              </a:spcBef>
              <a:spcAft>
                <a:spcPts val="0"/>
              </a:spcAft>
              <a:buNone/>
            </a:pPr>
            <a:r>
              <a:rPr lang="en-US" b="1" dirty="0"/>
              <a:t>Incorporate Comprehension Prompts</a:t>
            </a:r>
            <a:r>
              <a:rPr lang="en-US" dirty="0"/>
              <a:t>: Place questions within the story to encourage interaction and understanding as children read.</a:t>
            </a:r>
            <a:endParaRPr dirty="0"/>
          </a:p>
          <a:p>
            <a:pPr marL="0" lvl="0" indent="0" algn="l" rtl="0">
              <a:spcBef>
                <a:spcPts val="600"/>
              </a:spcBef>
              <a:spcAft>
                <a:spcPts val="0"/>
              </a:spcAft>
              <a:buNone/>
            </a:pPr>
            <a:r>
              <a:rPr lang="en-US" b="1" dirty="0"/>
              <a:t>Make It Durable</a:t>
            </a:r>
            <a:r>
              <a:rPr lang="en-US" dirty="0"/>
              <a:t>: Laminate pages or use a binder for books with Velcro pieces so children can interact with them repeatedly</a:t>
            </a:r>
            <a:endParaRPr dirty="0"/>
          </a:p>
        </p:txBody>
      </p:sp>
      <p:pic>
        <p:nvPicPr>
          <p:cNvPr id="312" name="Google Shape;312;g33363f49952_0_168" descr="Circular image with the words &quot;Do It Yourself&quot; displayed twice around the circle. Inside the circle are the letters DIY"/>
          <p:cNvPicPr preferRelativeResize="0">
            <a:picLocks noGrp="1"/>
          </p:cNvPicPr>
          <p:nvPr>
            <p:ph type="pic" idx="2"/>
          </p:nvPr>
        </p:nvPicPr>
        <p:blipFill rotWithShape="1">
          <a:blip r:embed="rId3">
            <a:alphaModFix/>
          </a:blip>
          <a:srcRect t="18522" b="18516"/>
          <a:stretch/>
        </p:blipFill>
        <p:spPr>
          <a:xfrm>
            <a:off x="7235897" y="2567348"/>
            <a:ext cx="4355700" cy="274230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3363f49952_0_217"/>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Adaptive Books for Middle School</a:t>
            </a:r>
            <a:endParaRPr b="0" i="1" dirty="0"/>
          </a:p>
        </p:txBody>
      </p:sp>
      <p:sp>
        <p:nvSpPr>
          <p:cNvPr id="318" name="Google Shape;318;g33363f49952_0_217"/>
          <p:cNvSpPr txBox="1">
            <a:spLocks noGrp="1"/>
          </p:cNvSpPr>
          <p:nvPr>
            <p:ph type="body" idx="1"/>
          </p:nvPr>
        </p:nvSpPr>
        <p:spPr>
          <a:xfrm>
            <a:off x="616975" y="2422425"/>
            <a:ext cx="6014400" cy="38259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None/>
            </a:pPr>
            <a:r>
              <a:rPr lang="en-US" dirty="0"/>
              <a:t>Adaptive books for middle school students are designed to support literacy development while meeting the unique needs of older students with learning differences. These books provide age-appropriate content with built-in adaptations to enhance comprehension, engagement, and independence in reading.</a:t>
            </a:r>
            <a:endParaRPr dirty="0"/>
          </a:p>
        </p:txBody>
      </p:sp>
      <p:pic>
        <p:nvPicPr>
          <p:cNvPr id="319" name="Google Shape;319;g33363f49952_0_217" descr="Image: picture of a teacher in a green dress reading a book to a class of middle school students."/>
          <p:cNvPicPr preferRelativeResize="0">
            <a:picLocks noGrp="1"/>
          </p:cNvPicPr>
          <p:nvPr>
            <p:ph type="pic" idx="2"/>
          </p:nvPr>
        </p:nvPicPr>
        <p:blipFill rotWithShape="1">
          <a:blip r:embed="rId3">
            <a:alphaModFix/>
          </a:blip>
          <a:srcRect t="6851" b="6851"/>
          <a:stretch/>
        </p:blipFill>
        <p:spPr>
          <a:xfrm>
            <a:off x="7235897" y="2567348"/>
            <a:ext cx="4355700" cy="274230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3363f49952_0_18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Middle School Examples</a:t>
            </a:r>
            <a:endParaRPr b="0" i="1" dirty="0"/>
          </a:p>
        </p:txBody>
      </p:sp>
      <p:sp>
        <p:nvSpPr>
          <p:cNvPr id="2" name="Text Placeholder 1">
            <a:extLst>
              <a:ext uri="{FF2B5EF4-FFF2-40B4-BE49-F238E27FC236}">
                <a16:creationId xmlns:a16="http://schemas.microsoft.com/office/drawing/2014/main" id="{AA578FD9-C38B-BC6E-8BCB-5F1DE03D39FE}"/>
              </a:ext>
            </a:extLst>
          </p:cNvPr>
          <p:cNvSpPr>
            <a:spLocks noGrp="1"/>
          </p:cNvSpPr>
          <p:nvPr>
            <p:ph type="body" idx="1"/>
          </p:nvPr>
        </p:nvSpPr>
        <p:spPr>
          <a:xfrm>
            <a:off x="620333" y="2412683"/>
            <a:ext cx="8073292" cy="583735"/>
          </a:xfrm>
        </p:spPr>
        <p:txBody>
          <a:bodyPr/>
          <a:lstStyle/>
          <a:p>
            <a:r>
              <a:rPr lang="en-US" dirty="0"/>
              <a:t>1. Adapted Novels and Chapter Books with Visuals</a:t>
            </a:r>
          </a:p>
        </p:txBody>
      </p:sp>
      <p:pic>
        <p:nvPicPr>
          <p:cNvPr id="326" name="Google Shape;326;g33363f49952_0_180" descr="Blurry image of books falling from a shelf with a speech bubble that says &quot;HUH?&quot; in it."/>
          <p:cNvPicPr preferRelativeResize="0">
            <a:picLocks noGrp="1"/>
          </p:cNvPicPr>
          <p:nvPr>
            <p:ph type="pic" idx="10"/>
          </p:nvPr>
        </p:nvPicPr>
        <p:blipFill rotWithShape="1">
          <a:blip r:embed="rId3">
            <a:alphaModFix/>
          </a:blip>
          <a:srcRect t="12356" b="9518"/>
          <a:stretch/>
        </p:blipFill>
        <p:spPr>
          <a:xfrm>
            <a:off x="9376011" y="1368845"/>
            <a:ext cx="2203499" cy="1664731"/>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6E0E8299-34FE-969E-F1A0-42FB719C117E}"/>
              </a:ext>
            </a:extLst>
          </p:cNvPr>
          <p:cNvSpPr>
            <a:spLocks noGrp="1"/>
          </p:cNvSpPr>
          <p:nvPr>
            <p:ph type="body" idx="2"/>
          </p:nvPr>
        </p:nvSpPr>
        <p:spPr>
          <a:xfrm>
            <a:off x="609600" y="3071958"/>
            <a:ext cx="10390496" cy="3176442"/>
          </a:xfrm>
        </p:spPr>
        <p:txBody>
          <a:bodyPr/>
          <a:lstStyle/>
          <a:p>
            <a:pPr lvl="0" indent="-381000">
              <a:lnSpc>
                <a:spcPct val="115000"/>
              </a:lnSpc>
              <a:spcBef>
                <a:spcPts val="1200"/>
              </a:spcBef>
              <a:buClr>
                <a:schemeClr val="dk1"/>
              </a:buClr>
              <a:buSzPts val="2400"/>
              <a:buChar char="●"/>
            </a:pPr>
            <a:r>
              <a:rPr lang="en-US" b="1" dirty="0"/>
              <a:t>Features</a:t>
            </a:r>
            <a:r>
              <a:rPr lang="en-US" dirty="0"/>
              <a:t>: Adapted novels take popular books or classics and simplify the text while retaining the main plot and themes. Some adapted versions add visuals, chapter summaries, or highlighted vocabulary to aid comprehension.</a:t>
            </a:r>
            <a:endParaRPr lang="en-US" b="1" dirty="0"/>
          </a:p>
          <a:p>
            <a:pPr lvl="0" indent="-381000">
              <a:lnSpc>
                <a:spcPct val="115000"/>
              </a:lnSpc>
              <a:spcBef>
                <a:spcPts val="1200"/>
              </a:spcBef>
              <a:buClr>
                <a:schemeClr val="dk1"/>
              </a:buClr>
              <a:buSzPts val="2400"/>
              <a:buChar char="●"/>
            </a:pPr>
            <a:r>
              <a:rPr lang="en-US" b="1" dirty="0"/>
              <a:t>Benefits</a:t>
            </a:r>
            <a:r>
              <a:rPr lang="en-US" dirty="0"/>
              <a:t>: These books make it easier for middle schoolers to access grade-level literature without being overwhelmed by complex language. They help students feel included in mainstream curriculum by reading the same stories as their peers.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3363f49952_0_299"/>
          <p:cNvSpPr txBox="1">
            <a:spLocks noGrp="1"/>
          </p:cNvSpPr>
          <p:nvPr>
            <p:ph type="title"/>
          </p:nvPr>
        </p:nvSpPr>
        <p:spPr>
          <a:xfrm>
            <a:off x="612489" y="1466060"/>
            <a:ext cx="8334741" cy="583736"/>
          </a:xfrm>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2</a:t>
            </a:r>
            <a:endParaRPr b="0" i="1" dirty="0"/>
          </a:p>
        </p:txBody>
      </p:sp>
      <p:sp>
        <p:nvSpPr>
          <p:cNvPr id="2" name="Text Placeholder 1">
            <a:extLst>
              <a:ext uri="{FF2B5EF4-FFF2-40B4-BE49-F238E27FC236}">
                <a16:creationId xmlns:a16="http://schemas.microsoft.com/office/drawing/2014/main" id="{950DD3AD-5100-A23C-FB85-5B9DC5CADF9C}"/>
              </a:ext>
            </a:extLst>
          </p:cNvPr>
          <p:cNvSpPr>
            <a:spLocks noGrp="1"/>
          </p:cNvSpPr>
          <p:nvPr>
            <p:ph type="body" idx="1"/>
          </p:nvPr>
        </p:nvSpPr>
        <p:spPr>
          <a:xfrm>
            <a:off x="620332" y="2187599"/>
            <a:ext cx="5589399" cy="583735"/>
          </a:xfrm>
        </p:spPr>
        <p:txBody>
          <a:bodyPr/>
          <a:lstStyle/>
          <a:p>
            <a:r>
              <a:rPr lang="en-US" dirty="0"/>
              <a:t>2. Social and Emotional Skill Stories</a:t>
            </a:r>
          </a:p>
        </p:txBody>
      </p:sp>
      <p:sp>
        <p:nvSpPr>
          <p:cNvPr id="3" name="Text Placeholder 2">
            <a:extLst>
              <a:ext uri="{FF2B5EF4-FFF2-40B4-BE49-F238E27FC236}">
                <a16:creationId xmlns:a16="http://schemas.microsoft.com/office/drawing/2014/main" id="{D20BCC2C-A6A1-A2D0-1451-2C9F24771119}"/>
              </a:ext>
            </a:extLst>
          </p:cNvPr>
          <p:cNvSpPr>
            <a:spLocks noGrp="1"/>
          </p:cNvSpPr>
          <p:nvPr>
            <p:ph type="body" idx="2"/>
          </p:nvPr>
        </p:nvSpPr>
        <p:spPr>
          <a:xfrm>
            <a:off x="609599" y="2771334"/>
            <a:ext cx="8896826" cy="3477066"/>
          </a:xfrm>
        </p:spPr>
        <p:txBody>
          <a:bodyPr/>
          <a:lstStyle/>
          <a:p>
            <a:pPr lvl="0" indent="-381000">
              <a:lnSpc>
                <a:spcPct val="115000"/>
              </a:lnSpc>
              <a:buClr>
                <a:schemeClr val="dk1"/>
              </a:buClr>
              <a:buSzPts val="2400"/>
              <a:buChar char="●"/>
            </a:pPr>
            <a:r>
              <a:rPr lang="en-US" b="1" dirty="0"/>
              <a:t>Features</a:t>
            </a:r>
            <a:r>
              <a:rPr lang="en-US" dirty="0"/>
              <a:t>: Social-emotional books are tailored to address themes relevant to middle school students, like managing peer pressure, building confidence, or understanding emotions. These books often include discussion questions or reflection prompts.</a:t>
            </a:r>
            <a:endParaRPr lang="en-US" b="1" dirty="0"/>
          </a:p>
          <a:p>
            <a:pPr lvl="0" indent="-381000">
              <a:lnSpc>
                <a:spcPct val="115000"/>
              </a:lnSpc>
              <a:spcBef>
                <a:spcPts val="1200"/>
              </a:spcBef>
              <a:buClr>
                <a:schemeClr val="dk1"/>
              </a:buClr>
              <a:buSzPts val="2400"/>
              <a:buChar char="●"/>
            </a:pPr>
            <a:r>
              <a:rPr lang="en-US" b="1" dirty="0"/>
              <a:t>Benefits</a:t>
            </a:r>
            <a:r>
              <a:rPr lang="en-US" dirty="0"/>
              <a:t>: Social-emotional stories help students understand and manage complex social situations, improving their emotional intelligence and social skills. They provide an accessible way to discuss real-life issues through literacy.</a:t>
            </a:r>
            <a:endParaRPr lang="en-US" b="1" dirty="0"/>
          </a:p>
        </p:txBody>
      </p:sp>
      <p:pic>
        <p:nvPicPr>
          <p:cNvPr id="6" name="Google Shape;334;g33363f49952_0_299" descr="Picture of emotions and feelings adapted books."/>
          <p:cNvPicPr preferRelativeResize="0">
            <a:picLocks noGrp="1"/>
          </p:cNvPicPr>
          <p:nvPr>
            <p:ph type="pic" idx="10"/>
          </p:nvPr>
        </p:nvPicPr>
        <p:blipFill rotWithShape="1">
          <a:blip r:embed="rId3">
            <a:alphaModFix/>
          </a:blip>
          <a:srcRect t="-2615" b="-259"/>
          <a:stretch/>
        </p:blipFill>
        <p:spPr>
          <a:xfrm>
            <a:off x="9604900" y="2954215"/>
            <a:ext cx="2158333" cy="22203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33363f49952_0_30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3</a:t>
            </a:r>
            <a:endParaRPr b="0" i="1" dirty="0"/>
          </a:p>
        </p:txBody>
      </p:sp>
      <p:sp>
        <p:nvSpPr>
          <p:cNvPr id="2" name="Text Placeholder 1">
            <a:extLst>
              <a:ext uri="{FF2B5EF4-FFF2-40B4-BE49-F238E27FC236}">
                <a16:creationId xmlns:a16="http://schemas.microsoft.com/office/drawing/2014/main" id="{5B196640-8BD9-6477-F35E-C42D57E26CB3}"/>
              </a:ext>
            </a:extLst>
          </p:cNvPr>
          <p:cNvSpPr>
            <a:spLocks noGrp="1"/>
          </p:cNvSpPr>
          <p:nvPr>
            <p:ph type="body" idx="1"/>
          </p:nvPr>
        </p:nvSpPr>
        <p:spPr/>
        <p:txBody>
          <a:bodyPr/>
          <a:lstStyle/>
          <a:p>
            <a:r>
              <a:rPr lang="en-US" dirty="0"/>
              <a:t>3. Nonfiction Books with Visual Supports and Simplified Language</a:t>
            </a:r>
          </a:p>
        </p:txBody>
      </p:sp>
      <p:sp>
        <p:nvSpPr>
          <p:cNvPr id="3" name="Text Placeholder 2">
            <a:extLst>
              <a:ext uri="{FF2B5EF4-FFF2-40B4-BE49-F238E27FC236}">
                <a16:creationId xmlns:a16="http://schemas.microsoft.com/office/drawing/2014/main" id="{A3920547-61CB-FF8A-FF21-FBB7DAE6C54D}"/>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These books present age-appropriate nonfiction topics, like science, history, or current events, with simplified language and added visuals, such as infographics or symbols. Some versions include comprehension questions or summaries at the end of each chapter.</a:t>
            </a:r>
          </a:p>
          <a:p>
            <a:pPr lvl="0" indent="-381000">
              <a:lnSpc>
                <a:spcPct val="115000"/>
              </a:lnSpc>
              <a:buClr>
                <a:schemeClr val="dk1"/>
              </a:buClr>
              <a:buSzPts val="2400"/>
              <a:buChar char="●"/>
            </a:pPr>
            <a:r>
              <a:rPr lang="en-US" b="1" dirty="0"/>
              <a:t>Benefits</a:t>
            </a:r>
            <a:r>
              <a:rPr lang="en-US" dirty="0"/>
              <a:t>: Nonfiction adaptive books broaden students’ general knowledge and build vocabulary related to specific subjects, which is essential for academic success in middle school.</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3363f49952_0_31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4</a:t>
            </a:r>
            <a:endParaRPr b="0" i="1" dirty="0"/>
          </a:p>
        </p:txBody>
      </p:sp>
      <p:sp>
        <p:nvSpPr>
          <p:cNvPr id="2" name="Text Placeholder 1">
            <a:extLst>
              <a:ext uri="{FF2B5EF4-FFF2-40B4-BE49-F238E27FC236}">
                <a16:creationId xmlns:a16="http://schemas.microsoft.com/office/drawing/2014/main" id="{C3BE4F5A-EC1E-D630-1DE2-2359B4EF3496}"/>
              </a:ext>
            </a:extLst>
          </p:cNvPr>
          <p:cNvSpPr>
            <a:spLocks noGrp="1"/>
          </p:cNvSpPr>
          <p:nvPr>
            <p:ph type="body" idx="1"/>
          </p:nvPr>
        </p:nvSpPr>
        <p:spPr>
          <a:xfrm>
            <a:off x="620332" y="2412683"/>
            <a:ext cx="8875100" cy="583735"/>
          </a:xfrm>
        </p:spPr>
        <p:txBody>
          <a:bodyPr/>
          <a:lstStyle/>
          <a:p>
            <a:r>
              <a:rPr lang="en-US" dirty="0"/>
              <a:t>4. Digital Adaptive Books with Customizable Accessibility Options</a:t>
            </a:r>
          </a:p>
        </p:txBody>
      </p:sp>
      <p:sp>
        <p:nvSpPr>
          <p:cNvPr id="3" name="Text Placeholder 2">
            <a:extLst>
              <a:ext uri="{FF2B5EF4-FFF2-40B4-BE49-F238E27FC236}">
                <a16:creationId xmlns:a16="http://schemas.microsoft.com/office/drawing/2014/main" id="{4FF8F71E-B180-6B86-ECFF-AB8520F29FC9}"/>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Digital adaptive books are available on tablets or computers and include features like text-to-speech, adjustable font sizes, and embedded definitions. Some offer highlighting tools and interactive comprehension quizzes.</a:t>
            </a:r>
          </a:p>
          <a:p>
            <a:pPr lvl="0" indent="-381000">
              <a:lnSpc>
                <a:spcPct val="115000"/>
              </a:lnSpc>
              <a:buClr>
                <a:schemeClr val="dk1"/>
              </a:buClr>
              <a:buSzPts val="2400"/>
              <a:buChar char="●"/>
            </a:pPr>
            <a:r>
              <a:rPr lang="en-US" b="1" dirty="0"/>
              <a:t>Benefits</a:t>
            </a:r>
            <a:r>
              <a:rPr lang="en-US" dirty="0"/>
              <a:t>: Digital adaptive books provide flexibility, enabling students to customize their reading experience. These features are beneficial for students with dyslexia, visual impairments, or attention difficulties.</a:t>
            </a:r>
            <a:endParaRPr lang="en-US" b="1" dirty="0"/>
          </a:p>
        </p:txBody>
      </p:sp>
      <p:pic>
        <p:nvPicPr>
          <p:cNvPr id="348" name="Google Shape;348;g33363f49952_0_315">
            <a:extLst>
              <a:ext uri="{C183D7F6-B498-43B3-948B-1728B52AA6E4}">
                <adec:decorative xmlns:adec="http://schemas.microsoft.com/office/drawing/2017/decorative" val="1"/>
              </a:ext>
            </a:extLst>
          </p:cNvPr>
          <p:cNvPicPr preferRelativeResize="0">
            <a:picLocks noGrp="1"/>
          </p:cNvPicPr>
          <p:nvPr>
            <p:ph type="pic" idx="10"/>
          </p:nvPr>
        </p:nvPicPr>
        <p:blipFill rotWithShape="1">
          <a:blip r:embed="rId3">
            <a:alphaModFix/>
          </a:blip>
          <a:srcRect t="10118" b="10118"/>
          <a:stretch/>
        </p:blipFill>
        <p:spPr>
          <a:xfrm>
            <a:off x="9593906" y="1633477"/>
            <a:ext cx="2095500" cy="115411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33363f49952_0_323"/>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5</a:t>
            </a:r>
            <a:endParaRPr b="0" i="1" dirty="0"/>
          </a:p>
        </p:txBody>
      </p:sp>
      <p:sp>
        <p:nvSpPr>
          <p:cNvPr id="2" name="Text Placeholder 1">
            <a:extLst>
              <a:ext uri="{FF2B5EF4-FFF2-40B4-BE49-F238E27FC236}">
                <a16:creationId xmlns:a16="http://schemas.microsoft.com/office/drawing/2014/main" id="{FF58B0E5-8635-FB4F-2518-509FFB3C9F8F}"/>
              </a:ext>
            </a:extLst>
          </p:cNvPr>
          <p:cNvSpPr>
            <a:spLocks noGrp="1"/>
          </p:cNvSpPr>
          <p:nvPr>
            <p:ph type="body" idx="1"/>
          </p:nvPr>
        </p:nvSpPr>
        <p:spPr/>
        <p:txBody>
          <a:bodyPr/>
          <a:lstStyle/>
          <a:p>
            <a:r>
              <a:rPr lang="en-US" dirty="0"/>
              <a:t>5. Cause-and-Effect Graphic Novels and Comic Books</a:t>
            </a:r>
          </a:p>
        </p:txBody>
      </p:sp>
      <p:sp>
        <p:nvSpPr>
          <p:cNvPr id="3" name="Text Placeholder 2">
            <a:extLst>
              <a:ext uri="{FF2B5EF4-FFF2-40B4-BE49-F238E27FC236}">
                <a16:creationId xmlns:a16="http://schemas.microsoft.com/office/drawing/2014/main" id="{68736337-1B78-D6AE-C744-54766BF7AE5F}"/>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Cause-and-effect graphic novels use visuals and minimal text to highlight cause-and-effect relationships within the storyline. They often include symbols or cues to indicate connections between events.</a:t>
            </a:r>
          </a:p>
          <a:p>
            <a:pPr lvl="0" indent="-381000">
              <a:lnSpc>
                <a:spcPct val="115000"/>
              </a:lnSpc>
              <a:buClr>
                <a:schemeClr val="dk1"/>
              </a:buClr>
              <a:buSzPts val="2400"/>
              <a:buChar char="●"/>
            </a:pPr>
            <a:r>
              <a:rPr lang="en-US" b="1" dirty="0"/>
              <a:t>Benefits</a:t>
            </a:r>
            <a:r>
              <a:rPr lang="en-US" dirty="0"/>
              <a:t>: Graphic novels are visually engaging and help students who may struggle with longer, text-heavy books. Cause-and-effect connections reinforce critical thinking and narrative comprehension, essential for understanding more complex plots.</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33363f49952_0_331"/>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6</a:t>
            </a:r>
            <a:endParaRPr b="0" i="1" dirty="0"/>
          </a:p>
        </p:txBody>
      </p:sp>
      <p:sp>
        <p:nvSpPr>
          <p:cNvPr id="2" name="Text Placeholder 1">
            <a:extLst>
              <a:ext uri="{FF2B5EF4-FFF2-40B4-BE49-F238E27FC236}">
                <a16:creationId xmlns:a16="http://schemas.microsoft.com/office/drawing/2014/main" id="{4CF53102-6FCB-4775-294F-158F6BD08851}"/>
              </a:ext>
            </a:extLst>
          </p:cNvPr>
          <p:cNvSpPr>
            <a:spLocks noGrp="1"/>
          </p:cNvSpPr>
          <p:nvPr>
            <p:ph type="body" idx="1"/>
          </p:nvPr>
        </p:nvSpPr>
        <p:spPr>
          <a:xfrm>
            <a:off x="620332" y="2412683"/>
            <a:ext cx="6202499" cy="583735"/>
          </a:xfrm>
        </p:spPr>
        <p:txBody>
          <a:bodyPr/>
          <a:lstStyle/>
          <a:p>
            <a:r>
              <a:rPr lang="en-US" dirty="0"/>
              <a:t>6. Life Skills and Functional Literacy Books</a:t>
            </a:r>
          </a:p>
        </p:txBody>
      </p:sp>
      <p:pic>
        <p:nvPicPr>
          <p:cNvPr id="361" name="Google Shape;361;g33363f49952_0_331" descr="News 2 You program symbol"/>
          <p:cNvPicPr preferRelativeResize="0">
            <a:picLocks noGrp="1"/>
          </p:cNvPicPr>
          <p:nvPr>
            <p:ph type="pic" idx="10"/>
          </p:nvPr>
        </p:nvPicPr>
        <p:blipFill rotWithShape="1">
          <a:blip r:embed="rId3">
            <a:alphaModFix/>
          </a:blip>
          <a:srcRect t="12446" b="15126"/>
          <a:stretch/>
        </p:blipFill>
        <p:spPr>
          <a:xfrm>
            <a:off x="9476168" y="1616717"/>
            <a:ext cx="2095500" cy="1385741"/>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551C7E34-940A-66A5-B3B8-5AC8F736B71E}"/>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Life skills books focus on real-world literacy, covering topics like managing money, cooking, personal hygiene, and understanding workplace behavior. The books include step-by-step instructions, visuals, and vocabulary relevant to practical life skills.</a:t>
            </a:r>
          </a:p>
          <a:p>
            <a:pPr lvl="0" indent="-381000">
              <a:lnSpc>
                <a:spcPct val="115000"/>
              </a:lnSpc>
              <a:buClr>
                <a:schemeClr val="dk1"/>
              </a:buClr>
              <a:buSzPts val="2400"/>
              <a:buChar char="●"/>
            </a:pPr>
            <a:r>
              <a:rPr lang="en-US" b="1" dirty="0"/>
              <a:t>Benefits</a:t>
            </a:r>
            <a:r>
              <a:rPr lang="en-US" dirty="0"/>
              <a:t>: These books equip students with functional literacy skills needed for daily life, which is crucial for middle schoolers preparing for increased independence and future vocational opportunities.</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3363f49952_0_33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7</a:t>
            </a:r>
            <a:endParaRPr b="0" i="1" dirty="0"/>
          </a:p>
        </p:txBody>
      </p:sp>
      <p:sp>
        <p:nvSpPr>
          <p:cNvPr id="2" name="Text Placeholder 1">
            <a:extLst>
              <a:ext uri="{FF2B5EF4-FFF2-40B4-BE49-F238E27FC236}">
                <a16:creationId xmlns:a16="http://schemas.microsoft.com/office/drawing/2014/main" id="{EB18072A-BF0E-BD1E-C3F6-A540DFD056A5}"/>
              </a:ext>
            </a:extLst>
          </p:cNvPr>
          <p:cNvSpPr>
            <a:spLocks noGrp="1"/>
          </p:cNvSpPr>
          <p:nvPr>
            <p:ph type="body" idx="1"/>
          </p:nvPr>
        </p:nvSpPr>
        <p:spPr>
          <a:xfrm>
            <a:off x="620332" y="2412683"/>
            <a:ext cx="8045366" cy="583735"/>
          </a:xfrm>
        </p:spPr>
        <p:txBody>
          <a:bodyPr/>
          <a:lstStyle/>
          <a:p>
            <a:r>
              <a:rPr lang="en-US" dirty="0"/>
              <a:t>7. Phonics and Fluency Books with Middle School Themes</a:t>
            </a:r>
          </a:p>
        </p:txBody>
      </p:sp>
      <p:sp>
        <p:nvSpPr>
          <p:cNvPr id="3" name="Text Placeholder 2">
            <a:extLst>
              <a:ext uri="{FF2B5EF4-FFF2-40B4-BE49-F238E27FC236}">
                <a16:creationId xmlns:a16="http://schemas.microsoft.com/office/drawing/2014/main" id="{CA0D75EB-FAFC-DD82-81CD-AF6988B6D13C}"/>
              </a:ext>
            </a:extLst>
          </p:cNvPr>
          <p:cNvSpPr>
            <a:spLocks noGrp="1"/>
          </p:cNvSpPr>
          <p:nvPr>
            <p:ph type="body" idx="2"/>
          </p:nvPr>
        </p:nvSpPr>
        <p:spPr>
          <a:xfrm>
            <a:off x="609599" y="3071958"/>
            <a:ext cx="9054494" cy="3176442"/>
          </a:xfrm>
        </p:spPr>
        <p:txBody>
          <a:bodyPr/>
          <a:lstStyle/>
          <a:p>
            <a:pPr lvl="0" indent="-381000">
              <a:lnSpc>
                <a:spcPct val="115000"/>
              </a:lnSpc>
              <a:spcBef>
                <a:spcPts val="1200"/>
              </a:spcBef>
              <a:buClr>
                <a:schemeClr val="dk1"/>
              </a:buClr>
              <a:buSzPts val="2400"/>
              <a:buChar char="●"/>
            </a:pPr>
            <a:r>
              <a:rPr lang="en-US" b="1" dirty="0"/>
              <a:t>Features</a:t>
            </a:r>
            <a:r>
              <a:rPr lang="en-US" dirty="0"/>
              <a:t>: Phonics and fluency books for middle schoolers focus on decoding and reading fluency while using age-appropriate themes. They may highlight specific phonics patterns or use repeated phrases with high-interest topics.</a:t>
            </a:r>
          </a:p>
          <a:p>
            <a:pPr lvl="0" indent="-381000">
              <a:lnSpc>
                <a:spcPct val="115000"/>
              </a:lnSpc>
              <a:buClr>
                <a:schemeClr val="dk1"/>
              </a:buClr>
              <a:buSzPts val="2400"/>
              <a:buChar char="●"/>
            </a:pPr>
            <a:r>
              <a:rPr lang="en-US" b="1" dirty="0"/>
              <a:t>Benefits</a:t>
            </a:r>
            <a:r>
              <a:rPr lang="en-US" dirty="0"/>
              <a:t>: These books support middle school students who need additional practice with foundational reading skills while ensuring that content remains relevant and engaging to their age group.</a:t>
            </a:r>
            <a:endParaRPr lang="en-US" b="1" dirty="0"/>
          </a:p>
        </p:txBody>
      </p:sp>
      <p:pic>
        <p:nvPicPr>
          <p:cNvPr id="5" name="Google Shape;368;g33363f49952_0_339" descr="Staying Home cover of book for phonics and decoding."/>
          <p:cNvPicPr preferRelativeResize="0">
            <a:picLocks noGrp="1"/>
          </p:cNvPicPr>
          <p:nvPr>
            <p:ph type="pic" idx="10"/>
          </p:nvPr>
        </p:nvPicPr>
        <p:blipFill>
          <a:blip r:embed="rId3">
            <a:alphaModFix/>
          </a:blip>
          <a:srcRect l="1" r="1"/>
          <a:stretch>
            <a:fillRect/>
          </a:stretch>
        </p:blipFill>
        <p:spPr>
          <a:xfrm>
            <a:off x="9818837" y="2709787"/>
            <a:ext cx="1818295" cy="26077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18f4d5aeb6_1_5"/>
          <p:cNvSpPr txBox="1">
            <a:spLocks noGrp="1"/>
          </p:cNvSpPr>
          <p:nvPr>
            <p:ph type="title"/>
          </p:nvPr>
        </p:nvSpPr>
        <p:spPr>
          <a:prstGeom prst="rect">
            <a:avLst/>
          </a:prstGeom>
        </p:spPr>
        <p:txBody>
          <a:bodyPr spcFirstLastPara="1" wrap="square" lIns="0" tIns="182875" rIns="91425" bIns="45700" anchor="ctr" anchorCtr="0">
            <a:noAutofit/>
          </a:bodyPr>
          <a:lstStyle/>
          <a:p>
            <a:pPr marL="0" lvl="0" indent="0" algn="l" rtl="0">
              <a:spcBef>
                <a:spcPts val="0"/>
              </a:spcBef>
              <a:spcAft>
                <a:spcPts val="0"/>
              </a:spcAft>
              <a:buNone/>
            </a:pPr>
            <a:r>
              <a:rPr lang="en-US" dirty="0"/>
              <a:t>What Are Adapted Books?</a:t>
            </a:r>
            <a:endParaRPr dirty="0"/>
          </a:p>
        </p:txBody>
      </p:sp>
      <p:sp>
        <p:nvSpPr>
          <p:cNvPr id="102" name="Google Shape;102;g318f4d5aeb6_1_5"/>
          <p:cNvSpPr txBox="1">
            <a:spLocks noGrp="1"/>
          </p:cNvSpPr>
          <p:nvPr>
            <p:ph type="body" idx="1"/>
          </p:nvPr>
        </p:nvSpPr>
        <p:spPr>
          <a:prstGeom prst="rect">
            <a:avLst/>
          </a:prstGeom>
        </p:spPr>
        <p:txBody>
          <a:bodyPr spcFirstLastPara="1" wrap="square" lIns="274300" tIns="45700" rIns="45700" bIns="45700" anchor="ctr" anchorCtr="0">
            <a:noAutofit/>
          </a:bodyPr>
          <a:lstStyle/>
          <a:p>
            <a:pPr marL="0" lvl="0" indent="0" algn="l" rtl="0">
              <a:spcBef>
                <a:spcPts val="0"/>
              </a:spcBef>
              <a:spcAft>
                <a:spcPts val="600"/>
              </a:spcAft>
              <a:buNone/>
            </a:pPr>
            <a:r>
              <a:rPr lang="en-US" dirty="0"/>
              <a:t>Definition: </a:t>
            </a:r>
            <a:endParaRPr dirty="0"/>
          </a:p>
        </p:txBody>
      </p:sp>
      <p:sp>
        <p:nvSpPr>
          <p:cNvPr id="103" name="Google Shape;103;g318f4d5aeb6_1_5" descr="Example of an adapted page from &quot;Polar Bear, Polar Bear, What Do You See?&quot; Adaptations include picture supported words and velcro symbols for matching."/>
          <p:cNvSpPr txBox="1">
            <a:spLocks noGrp="1"/>
          </p:cNvSpPr>
          <p:nvPr>
            <p:ph type="body" idx="2"/>
          </p:nvPr>
        </p:nvSpPr>
        <p:spPr>
          <a:prstGeom prst="rect">
            <a:avLst/>
          </a:prstGeom>
        </p:spPr>
        <p:txBody>
          <a:bodyPr spcFirstLastPara="1" wrap="square" lIns="274300" tIns="45700" rIns="45700" bIns="45700" anchor="t" anchorCtr="0">
            <a:noAutofit/>
          </a:bodyPr>
          <a:lstStyle/>
          <a:p>
            <a:pPr marL="457200" lvl="0" indent="-393192" algn="l" rtl="0">
              <a:spcBef>
                <a:spcPts val="0"/>
              </a:spcBef>
              <a:spcAft>
                <a:spcPts val="0"/>
              </a:spcAft>
              <a:buSzPts val="2592"/>
              <a:buChar char="•"/>
            </a:pPr>
            <a:r>
              <a:rPr lang="en-US" dirty="0"/>
              <a:t>Adaptive books are specialized resources designed to support literacy development, particularly for children with special needs or diverse learning styles.  These books are designed to be interactive, often using sensory, visual, or auditory elements to enhance engagement and accessibility.</a:t>
            </a:r>
            <a:endParaRPr dirty="0"/>
          </a:p>
        </p:txBody>
      </p:sp>
      <p:sp>
        <p:nvSpPr>
          <p:cNvPr id="2" name="Text Placeholder 1">
            <a:extLst>
              <a:ext uri="{FF2B5EF4-FFF2-40B4-BE49-F238E27FC236}">
                <a16:creationId xmlns:a16="http://schemas.microsoft.com/office/drawing/2014/main" id="{6909A74A-4839-B936-EF38-4B7B9AD9C8B8}"/>
              </a:ext>
            </a:extLst>
          </p:cNvPr>
          <p:cNvSpPr>
            <a:spLocks noGrp="1"/>
          </p:cNvSpPr>
          <p:nvPr>
            <p:ph type="body" idx="11"/>
          </p:nvPr>
        </p:nvSpPr>
        <p:spPr/>
        <p:txBody>
          <a:bodyPr/>
          <a:lstStyle/>
          <a:p>
            <a:r>
              <a:rPr lang="en-US" dirty="0"/>
              <a:t>Types of General Adaptations:</a:t>
            </a:r>
          </a:p>
        </p:txBody>
      </p:sp>
      <p:sp>
        <p:nvSpPr>
          <p:cNvPr id="3" name="Text Placeholder 2">
            <a:extLst>
              <a:ext uri="{FF2B5EF4-FFF2-40B4-BE49-F238E27FC236}">
                <a16:creationId xmlns:a16="http://schemas.microsoft.com/office/drawing/2014/main" id="{A966BCF8-50BA-561A-B52B-09961C27DD7E}"/>
              </a:ext>
            </a:extLst>
          </p:cNvPr>
          <p:cNvSpPr>
            <a:spLocks noGrp="1"/>
          </p:cNvSpPr>
          <p:nvPr>
            <p:ph type="body" idx="12"/>
          </p:nvPr>
        </p:nvSpPr>
        <p:spPr/>
        <p:txBody>
          <a:bodyPr/>
          <a:lstStyle/>
          <a:p>
            <a:r>
              <a:rPr lang="en-US" dirty="0"/>
              <a:t>Visual Supports (e.g., pictures, symbols, large print)</a:t>
            </a:r>
          </a:p>
          <a:p>
            <a:r>
              <a:rPr lang="en-US" dirty="0"/>
              <a:t>Physical Supports (e.g., Velcro pieces, page tabs)</a:t>
            </a:r>
          </a:p>
          <a:p>
            <a:r>
              <a:rPr lang="en-US" dirty="0"/>
              <a:t>Sensory elements (e.g., textures, sounds, smells)</a:t>
            </a:r>
          </a:p>
        </p:txBody>
      </p:sp>
      <p:pic>
        <p:nvPicPr>
          <p:cNvPr id="104" name="Google Shape;104;g318f4d5aeb6_1_5" descr="an example of an adapted page from &quot;Polar Bear, Polar Bear, What Do You See?&quot; Adaptations include picture supported words and velcro symbols for matching."/>
          <p:cNvPicPr preferRelativeResize="0">
            <a:picLocks noGrp="1"/>
          </p:cNvPicPr>
          <p:nvPr>
            <p:ph type="pic" idx="10"/>
          </p:nvPr>
        </p:nvPicPr>
        <p:blipFill rotWithShape="1">
          <a:blip r:embed="rId3">
            <a:alphaModFix/>
          </a:blip>
          <a:srcRect l="5462" t="11309" r="3189" b="8891"/>
          <a:stretch/>
        </p:blipFill>
        <p:spPr>
          <a:xfrm>
            <a:off x="8243248" y="4062127"/>
            <a:ext cx="3339152" cy="2186273"/>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3363f49952_0_347"/>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8</a:t>
            </a:r>
            <a:endParaRPr b="0" i="1" dirty="0"/>
          </a:p>
        </p:txBody>
      </p:sp>
      <p:sp>
        <p:nvSpPr>
          <p:cNvPr id="2" name="Text Placeholder 1">
            <a:extLst>
              <a:ext uri="{FF2B5EF4-FFF2-40B4-BE49-F238E27FC236}">
                <a16:creationId xmlns:a16="http://schemas.microsoft.com/office/drawing/2014/main" id="{FECBB8A9-7E41-4EC7-CA36-94E8A370C90A}"/>
              </a:ext>
            </a:extLst>
          </p:cNvPr>
          <p:cNvSpPr>
            <a:spLocks noGrp="1"/>
          </p:cNvSpPr>
          <p:nvPr>
            <p:ph type="body" idx="1"/>
          </p:nvPr>
        </p:nvSpPr>
        <p:spPr>
          <a:xfrm>
            <a:off x="620332" y="2412683"/>
            <a:ext cx="9001970" cy="583735"/>
          </a:xfrm>
        </p:spPr>
        <p:txBody>
          <a:bodyPr/>
          <a:lstStyle/>
          <a:p>
            <a:r>
              <a:rPr lang="en-US" dirty="0"/>
              <a:t>8. Adapted Science and History Books with Hands-On Components</a:t>
            </a:r>
          </a:p>
        </p:txBody>
      </p:sp>
      <p:pic>
        <p:nvPicPr>
          <p:cNvPr id="375" name="Google Shape;375;g33363f49952_0_347" descr="News 2 You program symbol"/>
          <p:cNvPicPr preferRelativeResize="0">
            <a:picLocks noGrp="1"/>
          </p:cNvPicPr>
          <p:nvPr>
            <p:ph type="pic" idx="10"/>
          </p:nvPr>
        </p:nvPicPr>
        <p:blipFill rotWithShape="1">
          <a:blip r:embed="rId3">
            <a:alphaModFix/>
          </a:blip>
          <a:srcRect l="6529" t="9505" r="9166" b="15126"/>
          <a:stretch/>
        </p:blipFill>
        <p:spPr>
          <a:xfrm>
            <a:off x="9886400" y="1657015"/>
            <a:ext cx="1674056" cy="1366472"/>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1A585FE6-1B2A-D68C-4559-A5F704E0A4D3}"/>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Adapted science and history books include simplified text alongside hands-on activities, like building models, conducting experiments, or creating timelines. Visuals, diagrams, and highlighted keywords help students understand complex concepts.</a:t>
            </a:r>
          </a:p>
          <a:p>
            <a:pPr lvl="0" indent="-381000">
              <a:lnSpc>
                <a:spcPct val="115000"/>
              </a:lnSpc>
              <a:buClr>
                <a:schemeClr val="dk1"/>
              </a:buClr>
              <a:buSzPts val="2400"/>
              <a:buChar char="●"/>
            </a:pPr>
            <a:r>
              <a:rPr lang="en-US" b="1" dirty="0"/>
              <a:t>Benefits</a:t>
            </a:r>
            <a:r>
              <a:rPr lang="en-US" dirty="0"/>
              <a:t>: These books offer a multisensory approach to learning, making abstract concepts more tangible and accessible. They’re especially useful for middle schoolers who learn best through hands-on experiences.</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33363f49952_0_35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9</a:t>
            </a:r>
            <a:endParaRPr b="0" i="1" dirty="0"/>
          </a:p>
        </p:txBody>
      </p:sp>
      <p:sp>
        <p:nvSpPr>
          <p:cNvPr id="2" name="Text Placeholder 1">
            <a:extLst>
              <a:ext uri="{FF2B5EF4-FFF2-40B4-BE49-F238E27FC236}">
                <a16:creationId xmlns:a16="http://schemas.microsoft.com/office/drawing/2014/main" id="{305FF808-9742-BB06-F072-F612B664ECCC}"/>
              </a:ext>
            </a:extLst>
          </p:cNvPr>
          <p:cNvSpPr>
            <a:spLocks noGrp="1"/>
          </p:cNvSpPr>
          <p:nvPr>
            <p:ph type="body" idx="1"/>
          </p:nvPr>
        </p:nvSpPr>
        <p:spPr>
          <a:xfrm>
            <a:off x="620332" y="2412683"/>
            <a:ext cx="6216566" cy="583735"/>
          </a:xfrm>
        </p:spPr>
        <p:txBody>
          <a:bodyPr/>
          <a:lstStyle/>
          <a:p>
            <a:r>
              <a:rPr lang="en-US" dirty="0"/>
              <a:t>9. Adapted Poetry and Song Lyrics Books</a:t>
            </a:r>
          </a:p>
        </p:txBody>
      </p:sp>
      <p:pic>
        <p:nvPicPr>
          <p:cNvPr id="382" name="Google Shape;382;g33363f49952_0_355" descr="Image of the &quot;STAR Autism Support&quot; logo."/>
          <p:cNvPicPr preferRelativeResize="0">
            <a:picLocks noGrp="1"/>
          </p:cNvPicPr>
          <p:nvPr>
            <p:ph type="pic" idx="10"/>
          </p:nvPr>
        </p:nvPicPr>
        <p:blipFill rotWithShape="1">
          <a:blip r:embed="rId3">
            <a:alphaModFix/>
          </a:blip>
          <a:srcRect l="11912" r="1142"/>
          <a:stretch/>
        </p:blipFill>
        <p:spPr>
          <a:xfrm>
            <a:off x="9172314" y="1875641"/>
            <a:ext cx="2391768" cy="1154113"/>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547491A7-8EA5-1DF1-934D-67CCD5C43374}"/>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Adapted poetry books include poems or song lyrics with simplified language, visual aids, and built-in analysis prompts. Some versions might feature audio support, allowing students to listen as they read along.</a:t>
            </a:r>
          </a:p>
          <a:p>
            <a:pPr lvl="0" indent="-381000">
              <a:lnSpc>
                <a:spcPct val="115000"/>
              </a:lnSpc>
              <a:buClr>
                <a:schemeClr val="dk1"/>
              </a:buClr>
              <a:buSzPts val="2400"/>
              <a:buChar char="●"/>
            </a:pPr>
            <a:r>
              <a:rPr lang="en-US" b="1" dirty="0"/>
              <a:t>Benefits</a:t>
            </a:r>
            <a:r>
              <a:rPr lang="en-US" dirty="0"/>
              <a:t>: Poetry and song lyrics help students engage with language in a way that emphasizes rhythm, structure, and creativity, which can improve fluency and comprehension. Analyzing songs or poems also allows for deeper discussions on themes and emotions.</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33363f49952_0_363"/>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Middle School Examples, cont. 10</a:t>
            </a:r>
            <a:endParaRPr b="0" i="1" dirty="0"/>
          </a:p>
        </p:txBody>
      </p:sp>
      <p:sp>
        <p:nvSpPr>
          <p:cNvPr id="2" name="Text Placeholder 1">
            <a:extLst>
              <a:ext uri="{FF2B5EF4-FFF2-40B4-BE49-F238E27FC236}">
                <a16:creationId xmlns:a16="http://schemas.microsoft.com/office/drawing/2014/main" id="{F95E5B1C-4F3D-1202-0E39-D32699C05BE3}"/>
              </a:ext>
            </a:extLst>
          </p:cNvPr>
          <p:cNvSpPr>
            <a:spLocks noGrp="1"/>
          </p:cNvSpPr>
          <p:nvPr>
            <p:ph type="body" idx="1"/>
          </p:nvPr>
        </p:nvSpPr>
        <p:spPr>
          <a:xfrm>
            <a:off x="620332" y="2412683"/>
            <a:ext cx="6666733" cy="583735"/>
          </a:xfrm>
        </p:spPr>
        <p:txBody>
          <a:bodyPr/>
          <a:lstStyle/>
          <a:p>
            <a:r>
              <a:rPr lang="en-US" dirty="0"/>
              <a:t>10. Current Events and News Adaptations</a:t>
            </a:r>
          </a:p>
        </p:txBody>
      </p:sp>
      <p:pic>
        <p:nvPicPr>
          <p:cNvPr id="389" name="Google Shape;389;g33363f49952_0_363" descr="News 2 You program symbol"/>
          <p:cNvPicPr preferRelativeResize="0">
            <a:picLocks noGrp="1"/>
          </p:cNvPicPr>
          <p:nvPr>
            <p:ph type="pic" idx="10"/>
          </p:nvPr>
        </p:nvPicPr>
        <p:blipFill rotWithShape="1">
          <a:blip r:embed="rId3">
            <a:alphaModFix/>
          </a:blip>
          <a:srcRect t="12446" b="15127"/>
          <a:stretch/>
        </p:blipFill>
        <p:spPr>
          <a:xfrm>
            <a:off x="9710387" y="1703077"/>
            <a:ext cx="1878205" cy="1242045"/>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D4EDE2CB-499D-19FE-3DF5-61FBB70C1519}"/>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Adapted current events books or magazines use simplified language to cover news stories, making them more accessible. Some versions have glossaries, discussion questions, and symbols to support understanding of complex topics.</a:t>
            </a:r>
          </a:p>
          <a:p>
            <a:pPr lvl="0" indent="-381000">
              <a:lnSpc>
                <a:spcPct val="115000"/>
              </a:lnSpc>
              <a:buClr>
                <a:schemeClr val="dk1"/>
              </a:buClr>
              <a:buSzPts val="2400"/>
              <a:buChar char="●"/>
            </a:pPr>
            <a:r>
              <a:rPr lang="en-US" b="1" dirty="0"/>
              <a:t>Benefits</a:t>
            </a:r>
            <a:r>
              <a:rPr lang="en-US" dirty="0"/>
              <a:t>: Reading about current events helps middle school students connect with the world around them, broadening their knowledge and vocabulary on global issues. It also supports critical thinking and prepares students for discussions about social studies and civics.</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3363f49952_0_187"/>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DIY Tips for Making Middle School Adaptive Books:</a:t>
            </a:r>
            <a:endParaRPr dirty="0"/>
          </a:p>
        </p:txBody>
      </p:sp>
      <p:sp>
        <p:nvSpPr>
          <p:cNvPr id="395" name="Google Shape;395;g33363f49952_0_187"/>
          <p:cNvSpPr txBox="1">
            <a:spLocks noGrp="1"/>
          </p:cNvSpPr>
          <p:nvPr>
            <p:ph type="body" idx="1"/>
          </p:nvPr>
        </p:nvSpPr>
        <p:spPr>
          <a:xfrm>
            <a:off x="609600" y="2080675"/>
            <a:ext cx="9336600" cy="43434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None/>
            </a:pPr>
            <a:r>
              <a:rPr lang="en-US" b="1" dirty="0"/>
              <a:t>Use Simplified Language with Visual Cues</a:t>
            </a:r>
            <a:r>
              <a:rPr lang="en-US" dirty="0"/>
              <a:t>: Break down complex sentences and use bold text for key vocabulary. Add pictures or symbols to help with comprehension.</a:t>
            </a:r>
            <a:endParaRPr dirty="0"/>
          </a:p>
          <a:p>
            <a:pPr marL="0" lvl="0" indent="0" algn="l" rtl="0">
              <a:spcBef>
                <a:spcPts val="600"/>
              </a:spcBef>
              <a:spcAft>
                <a:spcPts val="0"/>
              </a:spcAft>
              <a:buNone/>
            </a:pPr>
            <a:r>
              <a:rPr lang="en-US" b="1" dirty="0"/>
              <a:t>Incorporate Relevant Themes</a:t>
            </a:r>
            <a:r>
              <a:rPr lang="en-US" dirty="0"/>
              <a:t>: Use themes that resonate with middle school students, such as friendships, challenges, personal growth, and aspirations.</a:t>
            </a:r>
            <a:endParaRPr dirty="0"/>
          </a:p>
          <a:p>
            <a:pPr marL="0" lvl="0" indent="0" algn="l" rtl="0">
              <a:spcBef>
                <a:spcPts val="600"/>
              </a:spcBef>
              <a:spcAft>
                <a:spcPts val="0"/>
              </a:spcAft>
              <a:buNone/>
            </a:pPr>
            <a:r>
              <a:rPr lang="en-US" b="1" dirty="0"/>
              <a:t>Add Discussion Prompts</a:t>
            </a:r>
            <a:r>
              <a:rPr lang="en-US" dirty="0"/>
              <a:t>: Integrate prompts or questions to encourage critical thinking, comprehension, and connection to the text.</a:t>
            </a:r>
            <a:endParaRPr dirty="0"/>
          </a:p>
          <a:p>
            <a:pPr marL="0" lvl="0" indent="0" algn="l" rtl="0">
              <a:spcBef>
                <a:spcPts val="600"/>
              </a:spcBef>
              <a:spcAft>
                <a:spcPts val="0"/>
              </a:spcAft>
              <a:buNone/>
            </a:pPr>
            <a:r>
              <a:rPr lang="en-US" b="1" dirty="0"/>
              <a:t>Use Durable Materials</a:t>
            </a:r>
            <a:r>
              <a:rPr lang="en-US" dirty="0"/>
              <a:t>: If you create physical books, laminate pages or use binders with Velcro-backed elements for durability and easy manipulation.</a:t>
            </a:r>
            <a:endParaRPr dirty="0"/>
          </a:p>
        </p:txBody>
      </p:sp>
      <p:pic>
        <p:nvPicPr>
          <p:cNvPr id="396" name="Google Shape;396;g33363f49952_0_187" descr="Circular image with the words &quot;Do It Yourself&quot; displayed twice around the circle. Inside the circle are the letters DIY"/>
          <p:cNvPicPr preferRelativeResize="0">
            <a:picLocks noGrp="1"/>
          </p:cNvPicPr>
          <p:nvPr>
            <p:ph type="pic" idx="2"/>
          </p:nvPr>
        </p:nvPicPr>
        <p:blipFill rotWithShape="1">
          <a:blip r:embed="rId3">
            <a:alphaModFix/>
          </a:blip>
          <a:srcRect l="11863" t="18522" r="10355" b="18516"/>
          <a:stretch/>
        </p:blipFill>
        <p:spPr>
          <a:xfrm>
            <a:off x="9946200" y="2410287"/>
            <a:ext cx="1981943" cy="164777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3363f49952_0_193"/>
          <p:cNvSpPr txBox="1">
            <a:spLocks noGrp="1"/>
          </p:cNvSpPr>
          <p:nvPr>
            <p:ph type="title"/>
          </p:nvPr>
        </p:nvSpPr>
        <p:spPr>
          <a:xfrm>
            <a:off x="612489" y="1170638"/>
            <a:ext cx="10979100" cy="1153500"/>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Adaptive Books for High School</a:t>
            </a:r>
            <a:endParaRPr b="0" i="1" dirty="0"/>
          </a:p>
        </p:txBody>
      </p:sp>
      <p:sp>
        <p:nvSpPr>
          <p:cNvPr id="402" name="Google Shape;402;g33363f49952_0_193"/>
          <p:cNvSpPr txBox="1">
            <a:spLocks noGrp="1"/>
          </p:cNvSpPr>
          <p:nvPr>
            <p:ph type="body" idx="1"/>
          </p:nvPr>
        </p:nvSpPr>
        <p:spPr>
          <a:xfrm>
            <a:off x="616975" y="2422425"/>
            <a:ext cx="6014400" cy="3825900"/>
          </a:xfrm>
          <a:prstGeom prst="rect">
            <a:avLst/>
          </a:prstGeom>
          <a:noFill/>
          <a:ln>
            <a:noFill/>
          </a:ln>
        </p:spPr>
        <p:txBody>
          <a:bodyPr spcFirstLastPara="1" wrap="square" lIns="274300" tIns="45700" rIns="45700" bIns="45700" anchor="t" anchorCtr="0">
            <a:noAutofit/>
          </a:bodyPr>
          <a:lstStyle/>
          <a:p>
            <a:pPr marL="0" lvl="0" indent="0" algn="l" rtl="0">
              <a:spcBef>
                <a:spcPts val="600"/>
              </a:spcBef>
              <a:spcAft>
                <a:spcPts val="0"/>
              </a:spcAft>
              <a:buNone/>
            </a:pPr>
            <a:r>
              <a:rPr lang="en-US" dirty="0"/>
              <a:t>Adaptive books for high school students focus on building literacy skills while meeting the developmental and intellectual needs of older students. These resources provide content that is age-appropriate, functional, and relevant, helping students access the literature, academic materials, and life skills texts they need to succeed.</a:t>
            </a:r>
            <a:endParaRPr dirty="0"/>
          </a:p>
        </p:txBody>
      </p:sp>
      <p:pic>
        <p:nvPicPr>
          <p:cNvPr id="403" name="Google Shape;403;g33363f49952_0_193" descr="Image of a High School classroom setting, female student seated in the forefront, male teacher standing in the background."/>
          <p:cNvPicPr preferRelativeResize="0">
            <a:picLocks noGrp="1"/>
          </p:cNvPicPr>
          <p:nvPr>
            <p:ph type="pic" idx="2"/>
          </p:nvPr>
        </p:nvPicPr>
        <p:blipFill rotWithShape="1">
          <a:blip r:embed="rId3">
            <a:alphaModFix/>
          </a:blip>
          <a:srcRect t="13039" b="13039"/>
          <a:stretch/>
        </p:blipFill>
        <p:spPr>
          <a:xfrm>
            <a:off x="7235897" y="2567348"/>
            <a:ext cx="4355700" cy="274230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33363f49952_0_19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High School Examples</a:t>
            </a:r>
            <a:endParaRPr b="0" i="1" dirty="0"/>
          </a:p>
        </p:txBody>
      </p:sp>
      <p:sp>
        <p:nvSpPr>
          <p:cNvPr id="2" name="Text Placeholder 1">
            <a:extLst>
              <a:ext uri="{FF2B5EF4-FFF2-40B4-BE49-F238E27FC236}">
                <a16:creationId xmlns:a16="http://schemas.microsoft.com/office/drawing/2014/main" id="{9A3A3B44-D18F-8942-E76D-C1EAA50B3B10}"/>
              </a:ext>
            </a:extLst>
          </p:cNvPr>
          <p:cNvSpPr>
            <a:spLocks noGrp="1"/>
          </p:cNvSpPr>
          <p:nvPr>
            <p:ph type="body" idx="1"/>
          </p:nvPr>
        </p:nvSpPr>
        <p:spPr>
          <a:xfrm>
            <a:off x="620332" y="2412683"/>
            <a:ext cx="6329108" cy="583735"/>
          </a:xfrm>
        </p:spPr>
        <p:txBody>
          <a:bodyPr/>
          <a:lstStyle/>
          <a:p>
            <a:r>
              <a:rPr lang="en-US" dirty="0"/>
              <a:t>1. Adapted Classic Novels and Literature</a:t>
            </a:r>
          </a:p>
        </p:txBody>
      </p:sp>
      <p:pic>
        <p:nvPicPr>
          <p:cNvPr id="5" name="Google Shape;410;g33363f49952_0_199" descr="Examples of Adapted Novels found on Teachers pay Teachers"/>
          <p:cNvPicPr preferRelativeResize="0">
            <a:picLocks noGrp="1"/>
          </p:cNvPicPr>
          <p:nvPr>
            <p:ph type="pic" idx="10"/>
          </p:nvPr>
        </p:nvPicPr>
        <p:blipFill rotWithShape="1">
          <a:blip r:embed="rId3">
            <a:alphaModFix/>
          </a:blip>
          <a:srcRect l="2505" t="2577" r="1701" b="1732"/>
          <a:stretch/>
        </p:blipFill>
        <p:spPr>
          <a:xfrm>
            <a:off x="9601200" y="1294188"/>
            <a:ext cx="1945771" cy="1943716"/>
          </a:xfrm>
          <a:prstGeom prst="rect">
            <a:avLst/>
          </a:prstGeom>
          <a:noFill/>
          <a:ln>
            <a:noFill/>
          </a:ln>
        </p:spPr>
      </p:pic>
      <p:sp>
        <p:nvSpPr>
          <p:cNvPr id="3" name="Text Placeholder 2">
            <a:extLst>
              <a:ext uri="{FF2B5EF4-FFF2-40B4-BE49-F238E27FC236}">
                <a16:creationId xmlns:a16="http://schemas.microsoft.com/office/drawing/2014/main" id="{9FB9646D-449E-9507-C7F7-DD8D9401DBC2}"/>
              </a:ext>
            </a:extLst>
          </p:cNvPr>
          <p:cNvSpPr>
            <a:spLocks noGrp="1"/>
          </p:cNvSpPr>
          <p:nvPr>
            <p:ph type="body" idx="2"/>
          </p:nvPr>
        </p:nvSpPr>
        <p:spPr>
          <a:xfrm>
            <a:off x="609599" y="3299192"/>
            <a:ext cx="10978993" cy="2949208"/>
          </a:xfrm>
        </p:spPr>
        <p:txBody>
          <a:bodyPr/>
          <a:lstStyle/>
          <a:p>
            <a:pPr lvl="0" indent="-381000">
              <a:lnSpc>
                <a:spcPct val="115000"/>
              </a:lnSpc>
              <a:buClr>
                <a:schemeClr val="dk1"/>
              </a:buClr>
              <a:buSzPts val="2400"/>
              <a:buChar char="●"/>
            </a:pPr>
            <a:r>
              <a:rPr lang="en-US" b="1" dirty="0"/>
              <a:t>Features</a:t>
            </a:r>
            <a:r>
              <a:rPr lang="en-US" dirty="0"/>
              <a:t>: These books take classic high school texts and adapt them with simplified language, visual supports, and summaries for each chapter. Some versions include character maps, discussion questions, and visual cues for key themes.</a:t>
            </a:r>
          </a:p>
          <a:p>
            <a:pPr lvl="0" indent="-381000">
              <a:lnSpc>
                <a:spcPct val="115000"/>
              </a:lnSpc>
              <a:buClr>
                <a:schemeClr val="dk1"/>
              </a:buClr>
              <a:buSzPts val="2400"/>
              <a:buChar char="●"/>
            </a:pPr>
            <a:r>
              <a:rPr lang="en-US" b="1" dirty="0"/>
              <a:t>Benefits</a:t>
            </a:r>
            <a:r>
              <a:rPr lang="en-US" dirty="0"/>
              <a:t>: Adapted novels allow students with reading challenges to engage with classic literature and participate in class discussions. They make complex texts more approachable while retaining essential themes and literary elements.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33363f49952_0_372"/>
          <p:cNvSpPr txBox="1">
            <a:spLocks noGrp="1"/>
          </p:cNvSpPr>
          <p:nvPr>
            <p:ph type="title"/>
          </p:nvPr>
        </p:nvSpPr>
        <p:spPr>
          <a:xfrm>
            <a:off x="612489" y="1320766"/>
            <a:ext cx="8334741" cy="835583"/>
          </a:xfrm>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2</a:t>
            </a:r>
            <a:endParaRPr b="0" i="1" dirty="0"/>
          </a:p>
        </p:txBody>
      </p:sp>
      <p:sp>
        <p:nvSpPr>
          <p:cNvPr id="2" name="Text Placeholder 1">
            <a:extLst>
              <a:ext uri="{FF2B5EF4-FFF2-40B4-BE49-F238E27FC236}">
                <a16:creationId xmlns:a16="http://schemas.microsoft.com/office/drawing/2014/main" id="{66112A35-9C83-A331-E372-8C5E71B9662B}"/>
              </a:ext>
            </a:extLst>
          </p:cNvPr>
          <p:cNvSpPr>
            <a:spLocks noGrp="1"/>
          </p:cNvSpPr>
          <p:nvPr>
            <p:ph type="body" idx="1"/>
          </p:nvPr>
        </p:nvSpPr>
        <p:spPr>
          <a:xfrm>
            <a:off x="620332" y="2221611"/>
            <a:ext cx="6340026" cy="583735"/>
          </a:xfrm>
        </p:spPr>
        <p:txBody>
          <a:bodyPr/>
          <a:lstStyle/>
          <a:p>
            <a:r>
              <a:rPr lang="en-US" dirty="0"/>
              <a:t>2. Social and Emotional Skill Books for Teens</a:t>
            </a:r>
          </a:p>
        </p:txBody>
      </p:sp>
      <p:sp>
        <p:nvSpPr>
          <p:cNvPr id="3" name="Text Placeholder 2">
            <a:extLst>
              <a:ext uri="{FF2B5EF4-FFF2-40B4-BE49-F238E27FC236}">
                <a16:creationId xmlns:a16="http://schemas.microsoft.com/office/drawing/2014/main" id="{F7613A77-8C0D-ADB4-4041-45C322BA1581}"/>
              </a:ext>
            </a:extLst>
          </p:cNvPr>
          <p:cNvSpPr>
            <a:spLocks noGrp="1"/>
          </p:cNvSpPr>
          <p:nvPr>
            <p:ph type="body" idx="2"/>
          </p:nvPr>
        </p:nvSpPr>
        <p:spPr>
          <a:xfrm>
            <a:off x="609600" y="2832642"/>
            <a:ext cx="8725469" cy="3443054"/>
          </a:xfrm>
        </p:spPr>
        <p:txBody>
          <a:bodyPr/>
          <a:lstStyle/>
          <a:p>
            <a:pPr lvl="0" indent="-381000">
              <a:lnSpc>
                <a:spcPct val="115000"/>
              </a:lnSpc>
              <a:buClr>
                <a:schemeClr val="dk1"/>
              </a:buClr>
              <a:buSzPts val="2400"/>
              <a:buChar char="●"/>
            </a:pPr>
            <a:r>
              <a:rPr lang="en-US" b="1" dirty="0"/>
              <a:t>Features</a:t>
            </a:r>
            <a:r>
              <a:rPr lang="en-US" dirty="0"/>
              <a:t>: These books cover topics relevant to teenage life, such as self-esteem, peer relationships, conflict resolution, and managing stress. Many include interactive elements like reflection prompts or social scenarios with guided responses.</a:t>
            </a:r>
            <a:endParaRPr lang="en-US" b="1" dirty="0"/>
          </a:p>
          <a:p>
            <a:pPr lvl="0" indent="-381000">
              <a:lnSpc>
                <a:spcPct val="115000"/>
              </a:lnSpc>
              <a:spcBef>
                <a:spcPts val="1200"/>
              </a:spcBef>
              <a:buClr>
                <a:schemeClr val="dk1"/>
              </a:buClr>
              <a:buSzPts val="2400"/>
              <a:buChar char="●"/>
            </a:pPr>
            <a:r>
              <a:rPr lang="en-US" b="1" dirty="0"/>
              <a:t>Benefits</a:t>
            </a:r>
            <a:r>
              <a:rPr lang="en-US" dirty="0"/>
              <a:t>: Social-emotional skill books build emotional intelligence and social skills, equipping students with the tools to navigate high school social dynamics. They promote self-awareness, empathy, and effective communication.</a:t>
            </a:r>
            <a:endParaRPr lang="en-US" b="1" dirty="0"/>
          </a:p>
        </p:txBody>
      </p:sp>
      <p:pic>
        <p:nvPicPr>
          <p:cNvPr id="5" name="Google Shape;418;g33363f49952_0_372" descr="Picture of adapted emotions books with sign language"/>
          <p:cNvPicPr preferRelativeResize="0">
            <a:picLocks noGrp="1"/>
          </p:cNvPicPr>
          <p:nvPr>
            <p:ph type="pic" idx="10"/>
          </p:nvPr>
        </p:nvPicPr>
        <p:blipFill rotWithShape="1">
          <a:blip r:embed="rId3">
            <a:alphaModFix/>
          </a:blip>
          <a:srcRect t="1431" b="-157"/>
          <a:stretch/>
        </p:blipFill>
        <p:spPr>
          <a:xfrm>
            <a:off x="9486695" y="2371304"/>
            <a:ext cx="2101897" cy="2069164"/>
          </a:xfrm>
          <a:prstGeom prst="rect">
            <a:avLst/>
          </a:prstGeom>
          <a:noFill/>
          <a:ln w="12700">
            <a:solidFill>
              <a:schemeClr val="tx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3363f49952_0_38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3</a:t>
            </a:r>
            <a:endParaRPr b="0" i="1" dirty="0"/>
          </a:p>
        </p:txBody>
      </p:sp>
      <p:sp>
        <p:nvSpPr>
          <p:cNvPr id="2" name="Text Placeholder 1">
            <a:extLst>
              <a:ext uri="{FF2B5EF4-FFF2-40B4-BE49-F238E27FC236}">
                <a16:creationId xmlns:a16="http://schemas.microsoft.com/office/drawing/2014/main" id="{83C36007-E74B-591C-80AE-6A5516F8CC2C}"/>
              </a:ext>
            </a:extLst>
          </p:cNvPr>
          <p:cNvSpPr>
            <a:spLocks noGrp="1"/>
          </p:cNvSpPr>
          <p:nvPr>
            <p:ph type="body" idx="1"/>
          </p:nvPr>
        </p:nvSpPr>
        <p:spPr>
          <a:xfrm>
            <a:off x="620332" y="2317147"/>
            <a:ext cx="5475668" cy="497615"/>
          </a:xfrm>
        </p:spPr>
        <p:txBody>
          <a:bodyPr/>
          <a:lstStyle/>
          <a:p>
            <a:r>
              <a:rPr lang="en-US" dirty="0"/>
              <a:t>3. Career and Life Skills Books</a:t>
            </a:r>
          </a:p>
        </p:txBody>
      </p:sp>
      <p:sp>
        <p:nvSpPr>
          <p:cNvPr id="3" name="Text Placeholder 2">
            <a:extLst>
              <a:ext uri="{FF2B5EF4-FFF2-40B4-BE49-F238E27FC236}">
                <a16:creationId xmlns:a16="http://schemas.microsoft.com/office/drawing/2014/main" id="{4E262AD4-36F2-8B25-6B42-A2F9A49FFDDA}"/>
              </a:ext>
            </a:extLst>
          </p:cNvPr>
          <p:cNvSpPr>
            <a:spLocks noGrp="1"/>
          </p:cNvSpPr>
          <p:nvPr>
            <p:ph type="body" idx="2"/>
          </p:nvPr>
        </p:nvSpPr>
        <p:spPr>
          <a:xfrm>
            <a:off x="609600" y="2961564"/>
            <a:ext cx="9223032" cy="3286836"/>
          </a:xfrm>
        </p:spPr>
        <p:txBody>
          <a:bodyPr/>
          <a:lstStyle/>
          <a:p>
            <a:pPr lvl="0" indent="-381000">
              <a:lnSpc>
                <a:spcPct val="115000"/>
              </a:lnSpc>
              <a:buClr>
                <a:schemeClr val="dk1"/>
              </a:buClr>
              <a:buSzPts val="2400"/>
              <a:buChar char="●"/>
            </a:pPr>
            <a:r>
              <a:rPr lang="en-US" b="1" dirty="0"/>
              <a:t>Features</a:t>
            </a:r>
            <a:r>
              <a:rPr lang="en-US" dirty="0"/>
              <a:t>: Career and life skills books teach students practical skills like resume writing, job interview techniques, budgeting, cooking, and basic first aid. They often include step-by-step visuals, vocabulary lists, and real-life scenarios.</a:t>
            </a:r>
          </a:p>
          <a:p>
            <a:pPr lvl="0" indent="-381000">
              <a:lnSpc>
                <a:spcPct val="115000"/>
              </a:lnSpc>
              <a:buClr>
                <a:schemeClr val="dk1"/>
              </a:buClr>
              <a:buSzPts val="2400"/>
              <a:buChar char="●"/>
            </a:pPr>
            <a:r>
              <a:rPr lang="en-US" b="1" dirty="0"/>
              <a:t>Benefits</a:t>
            </a:r>
            <a:r>
              <a:rPr lang="en-US" dirty="0"/>
              <a:t>: These books help high school students prepare for adulthood by building essential skills that will aid them in independent living and employment. They’re particularly helpful for students with intellectual or developmental disabilities.</a:t>
            </a:r>
            <a:endParaRPr lang="en-US" b="1" dirty="0"/>
          </a:p>
        </p:txBody>
      </p:sp>
      <p:pic>
        <p:nvPicPr>
          <p:cNvPr id="5" name="Google Shape;426;g33363f49952_0_380" descr="Example of interactive life skills books by Creative Special Ed"/>
          <p:cNvPicPr preferRelativeResize="0">
            <a:picLocks noGrp="1"/>
          </p:cNvPicPr>
          <p:nvPr>
            <p:ph type="pic" idx="10"/>
          </p:nvPr>
        </p:nvPicPr>
        <p:blipFill rotWithShape="1">
          <a:blip r:embed="rId3">
            <a:alphaModFix/>
          </a:blip>
          <a:srcRect t="-1258" b="-1334"/>
          <a:stretch/>
        </p:blipFill>
        <p:spPr>
          <a:xfrm>
            <a:off x="9955461" y="2814762"/>
            <a:ext cx="1755961" cy="180150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3363f49952_0_388"/>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4</a:t>
            </a:r>
            <a:endParaRPr b="0" i="1" dirty="0"/>
          </a:p>
        </p:txBody>
      </p:sp>
      <p:sp>
        <p:nvSpPr>
          <p:cNvPr id="2" name="Text Placeholder 1">
            <a:extLst>
              <a:ext uri="{FF2B5EF4-FFF2-40B4-BE49-F238E27FC236}">
                <a16:creationId xmlns:a16="http://schemas.microsoft.com/office/drawing/2014/main" id="{2B3A4DFB-93F7-DEFC-4116-47255F6A2F64}"/>
              </a:ext>
            </a:extLst>
          </p:cNvPr>
          <p:cNvSpPr>
            <a:spLocks noGrp="1"/>
          </p:cNvSpPr>
          <p:nvPr>
            <p:ph type="body" idx="1"/>
          </p:nvPr>
        </p:nvSpPr>
        <p:spPr>
          <a:xfrm>
            <a:off x="620332" y="2412683"/>
            <a:ext cx="7936814" cy="583735"/>
          </a:xfrm>
        </p:spPr>
        <p:txBody>
          <a:bodyPr/>
          <a:lstStyle/>
          <a:p>
            <a:r>
              <a:rPr lang="en-US" dirty="0"/>
              <a:t>4. Nonfiction Adaptations on Relevant High School Topics</a:t>
            </a:r>
          </a:p>
        </p:txBody>
      </p:sp>
      <p:pic>
        <p:nvPicPr>
          <p:cNvPr id="433" name="Google Shape;433;g33363f49952_0_388" descr="News 2 You program symbol"/>
          <p:cNvPicPr preferRelativeResize="0">
            <a:picLocks noGrp="1"/>
          </p:cNvPicPr>
          <p:nvPr>
            <p:ph type="pic" idx="10"/>
          </p:nvPr>
        </p:nvPicPr>
        <p:blipFill rotWithShape="1">
          <a:blip r:embed="rId3">
            <a:alphaModFix/>
          </a:blip>
          <a:srcRect t="13127" b="18393"/>
          <a:stretch/>
        </p:blipFill>
        <p:spPr>
          <a:xfrm>
            <a:off x="9476168" y="1716648"/>
            <a:ext cx="2095500" cy="1310184"/>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DCB11E4B-476E-07DB-66BD-AF33ACDD3C03}"/>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Adapted nonfiction books present current events, science, history, and other academic subjects in simpler language. They include visuals, glossaries, and comprehension questions to support understanding of complex topics.</a:t>
            </a:r>
          </a:p>
          <a:p>
            <a:pPr lvl="0" indent="-381000">
              <a:lnSpc>
                <a:spcPct val="115000"/>
              </a:lnSpc>
              <a:buClr>
                <a:schemeClr val="dk1"/>
              </a:buClr>
              <a:buSzPts val="2400"/>
              <a:buChar char="●"/>
            </a:pPr>
            <a:r>
              <a:rPr lang="en-US" b="1" dirty="0"/>
              <a:t>Benefits</a:t>
            </a:r>
            <a:r>
              <a:rPr lang="en-US" dirty="0"/>
              <a:t>: These books broaden students’ knowledge on real-world subjects, reinforcing literacy alongside academic content. They’re ideal for making textbooks more accessible to students who may struggle with traditional high school-level reading material.</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33363f49952_0_39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5</a:t>
            </a:r>
            <a:endParaRPr b="0" i="1" dirty="0"/>
          </a:p>
        </p:txBody>
      </p:sp>
      <p:sp>
        <p:nvSpPr>
          <p:cNvPr id="2" name="Text Placeholder 1">
            <a:extLst>
              <a:ext uri="{FF2B5EF4-FFF2-40B4-BE49-F238E27FC236}">
                <a16:creationId xmlns:a16="http://schemas.microsoft.com/office/drawing/2014/main" id="{68D9C48F-38A5-B008-A8BC-207564B75442}"/>
              </a:ext>
            </a:extLst>
          </p:cNvPr>
          <p:cNvSpPr>
            <a:spLocks noGrp="1"/>
          </p:cNvSpPr>
          <p:nvPr>
            <p:ph type="body" idx="1"/>
          </p:nvPr>
        </p:nvSpPr>
        <p:spPr>
          <a:xfrm>
            <a:off x="620332" y="2412683"/>
            <a:ext cx="6572038" cy="583735"/>
          </a:xfrm>
        </p:spPr>
        <p:txBody>
          <a:bodyPr/>
          <a:lstStyle/>
          <a:p>
            <a:r>
              <a:rPr lang="en-US" dirty="0"/>
              <a:t>5. Digital Books with Accessibility Features</a:t>
            </a:r>
          </a:p>
        </p:txBody>
      </p:sp>
      <p:pic>
        <p:nvPicPr>
          <p:cNvPr id="440" name="Google Shape;440;g33363f49952_0_396" descr="Image of logo for the the Libby Library App for audiobooks&#10;"/>
          <p:cNvPicPr preferRelativeResize="0">
            <a:picLocks noGrp="1"/>
          </p:cNvPicPr>
          <p:nvPr>
            <p:ph type="pic" idx="10"/>
          </p:nvPr>
        </p:nvPicPr>
        <p:blipFill rotWithShape="1">
          <a:blip r:embed="rId3">
            <a:alphaModFix/>
          </a:blip>
          <a:srcRect l="919" t="11687" r="-919" b="14350"/>
          <a:stretch/>
        </p:blipFill>
        <p:spPr>
          <a:xfrm>
            <a:off x="9754743" y="1415008"/>
            <a:ext cx="1741212" cy="1246304"/>
          </a:xfrm>
          <a:prstGeom prst="rect">
            <a:avLst/>
          </a:prstGeom>
          <a:noFill/>
          <a:ln w="12700" cap="flat" cmpd="sng">
            <a:solidFill>
              <a:schemeClr val="dk1"/>
            </a:solidFill>
            <a:prstDash val="solid"/>
            <a:round/>
            <a:headEnd type="none" w="sm" len="sm"/>
            <a:tailEnd type="none" w="sm" len="sm"/>
          </a:ln>
        </p:spPr>
      </p:pic>
      <p:sp>
        <p:nvSpPr>
          <p:cNvPr id="441" name="Google Shape;441;g33363f49952_0_396"/>
          <p:cNvSpPr txBox="1"/>
          <p:nvPr/>
        </p:nvSpPr>
        <p:spPr>
          <a:xfrm>
            <a:off x="9481784" y="2688898"/>
            <a:ext cx="234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Libby Library App</a:t>
            </a:r>
            <a:endParaRPr sz="2400" dirty="0">
              <a:solidFill>
                <a:schemeClr val="dk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4C89869A-34FA-4DF9-023A-78B071DB354E}"/>
              </a:ext>
            </a:extLst>
          </p:cNvPr>
          <p:cNvSpPr>
            <a:spLocks noGrp="1"/>
          </p:cNvSpPr>
          <p:nvPr>
            <p:ph type="body" idx="2"/>
          </p:nvPr>
        </p:nvSpPr>
        <p:spPr>
          <a:xfrm>
            <a:off x="609599" y="3242998"/>
            <a:ext cx="10978993" cy="3005402"/>
          </a:xfrm>
        </p:spPr>
        <p:txBody>
          <a:bodyPr/>
          <a:lstStyle/>
          <a:p>
            <a:pPr lvl="0" indent="-381000">
              <a:lnSpc>
                <a:spcPct val="115000"/>
              </a:lnSpc>
              <a:buClr>
                <a:schemeClr val="dk1"/>
              </a:buClr>
              <a:buSzPts val="2400"/>
              <a:buChar char="●"/>
            </a:pPr>
            <a:r>
              <a:rPr lang="en-US" b="1" dirty="0"/>
              <a:t>Features</a:t>
            </a:r>
            <a:r>
              <a:rPr lang="en-US" dirty="0"/>
              <a:t>: Digital adaptive books are available through apps or </a:t>
            </a:r>
            <a:r>
              <a:rPr lang="en-US" b="1" dirty="0"/>
              <a:t>e-readers</a:t>
            </a:r>
            <a:r>
              <a:rPr lang="en-US" dirty="0"/>
              <a:t> and come with accessibility tools like text-to-speech, customizable font sizes, and embedded definitions. Many also offer highlighting, note-taking, and interactive comprehension quizzes.</a:t>
            </a:r>
            <a:endParaRPr lang="en-US" b="1" dirty="0"/>
          </a:p>
          <a:p>
            <a:pPr lvl="0" indent="-381000">
              <a:lnSpc>
                <a:spcPct val="115000"/>
              </a:lnSpc>
              <a:spcBef>
                <a:spcPts val="1200"/>
              </a:spcBef>
              <a:buClr>
                <a:schemeClr val="dk1"/>
              </a:buClr>
              <a:buSzPts val="2400"/>
              <a:buChar char="●"/>
            </a:pPr>
            <a:r>
              <a:rPr lang="en-US" b="1" dirty="0"/>
              <a:t>Benefits</a:t>
            </a:r>
            <a:r>
              <a:rPr lang="en-US" dirty="0"/>
              <a:t>: Digital books provide the flexibility for students to customize their reading experience based on their needs, whether for visual impairments, dyslexia, or attention challenges.</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612490" y="1170638"/>
            <a:ext cx="7453338" cy="1153461"/>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Why Use Adapted Books?</a:t>
            </a:r>
            <a:endParaRPr dirty="0"/>
          </a:p>
        </p:txBody>
      </p:sp>
      <p:sp>
        <p:nvSpPr>
          <p:cNvPr id="110" name="Google Shape;110;p5"/>
          <p:cNvSpPr txBox="1">
            <a:spLocks noGrp="1"/>
          </p:cNvSpPr>
          <p:nvPr>
            <p:ph type="body" idx="1"/>
          </p:nvPr>
        </p:nvSpPr>
        <p:spPr>
          <a:xfrm>
            <a:off x="620332" y="2412683"/>
            <a:ext cx="5475668" cy="583735"/>
          </a:xfrm>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592"/>
              <a:buNone/>
            </a:pPr>
            <a:r>
              <a:rPr lang="en-US" b="1" dirty="0"/>
              <a:t>Benefits:</a:t>
            </a:r>
            <a:endParaRPr dirty="0"/>
          </a:p>
        </p:txBody>
      </p:sp>
      <p:pic>
        <p:nvPicPr>
          <p:cNvPr id="111" name="Google Shape;111;p5" descr="Picture of a book example called &quot;Savannah animals&quot; as an example of a cross-curricular adapted book with pictures on Velcro to match to pages"/>
          <p:cNvPicPr preferRelativeResize="0">
            <a:picLocks noGrp="1"/>
          </p:cNvPicPr>
          <p:nvPr>
            <p:ph type="pic" idx="10"/>
          </p:nvPr>
        </p:nvPicPr>
        <p:blipFill rotWithShape="1">
          <a:blip r:embed="rId3">
            <a:alphaModFix/>
          </a:blip>
          <a:srcRect t="3639" b="3639"/>
          <a:stretch/>
        </p:blipFill>
        <p:spPr>
          <a:xfrm>
            <a:off x="8947230" y="1291232"/>
            <a:ext cx="2643702" cy="1456040"/>
          </a:xfrm>
          <a:prstGeom prst="rect">
            <a:avLst/>
          </a:prstGeom>
          <a:noFill/>
          <a:ln w="19050" cap="flat" cmpd="sng">
            <a:solidFill>
              <a:schemeClr val="dk1"/>
            </a:solidFill>
            <a:prstDash val="solid"/>
            <a:round/>
            <a:headEnd type="none" w="sm" len="sm"/>
            <a:tailEnd type="none" w="sm" len="sm"/>
          </a:ln>
        </p:spPr>
      </p:pic>
      <p:sp>
        <p:nvSpPr>
          <p:cNvPr id="2" name="Text Placeholder 1">
            <a:extLst>
              <a:ext uri="{FF2B5EF4-FFF2-40B4-BE49-F238E27FC236}">
                <a16:creationId xmlns:a16="http://schemas.microsoft.com/office/drawing/2014/main" id="{91F9D887-86A9-2213-EC9A-A5D89B88A90F}"/>
              </a:ext>
            </a:extLst>
          </p:cNvPr>
          <p:cNvSpPr>
            <a:spLocks noGrp="1"/>
          </p:cNvSpPr>
          <p:nvPr>
            <p:ph type="body" idx="2"/>
          </p:nvPr>
        </p:nvSpPr>
        <p:spPr/>
        <p:txBody>
          <a:bodyPr/>
          <a:lstStyle/>
          <a:p>
            <a:r>
              <a:rPr lang="en-US" dirty="0"/>
              <a:t>Accessibility: Provide access to literature for students with disabilities (e.g., visual impairments, motor challenges)</a:t>
            </a:r>
          </a:p>
          <a:p>
            <a:r>
              <a:rPr lang="en-US" dirty="0"/>
              <a:t>Engagement: Encourages participation through interactive features.</a:t>
            </a:r>
          </a:p>
          <a:p>
            <a:r>
              <a:rPr lang="en-US" dirty="0"/>
              <a:t>Skill Development: Enhances literacy, communication, motor, and cognitive skills.</a:t>
            </a:r>
          </a:p>
          <a:p>
            <a:r>
              <a:rPr lang="en-US" dirty="0"/>
              <a:t>Cross-curricular: Adapted books can be used for a variety of academic area and social skills</a:t>
            </a:r>
          </a:p>
          <a:p>
            <a:r>
              <a:rPr lang="en-US" dirty="0"/>
              <a:t>Individualization: Adapted books can be tailored to each student’s specific needs and support their IEP goals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3363f49952_0_404"/>
          <p:cNvSpPr txBox="1">
            <a:spLocks noGrp="1"/>
          </p:cNvSpPr>
          <p:nvPr>
            <p:ph type="title"/>
          </p:nvPr>
        </p:nvSpPr>
        <p:spPr>
          <a:xfrm>
            <a:off x="612489" y="1389004"/>
            <a:ext cx="10978994" cy="726401"/>
          </a:xfrm>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6</a:t>
            </a:r>
            <a:endParaRPr b="0" i="1" dirty="0"/>
          </a:p>
        </p:txBody>
      </p:sp>
      <p:sp>
        <p:nvSpPr>
          <p:cNvPr id="2" name="Text Placeholder 1">
            <a:extLst>
              <a:ext uri="{FF2B5EF4-FFF2-40B4-BE49-F238E27FC236}">
                <a16:creationId xmlns:a16="http://schemas.microsoft.com/office/drawing/2014/main" id="{70E24F0E-4859-AF1B-77BD-0F877E524D1B}"/>
              </a:ext>
            </a:extLst>
          </p:cNvPr>
          <p:cNvSpPr>
            <a:spLocks noGrp="1"/>
          </p:cNvSpPr>
          <p:nvPr>
            <p:ph type="body" idx="1"/>
          </p:nvPr>
        </p:nvSpPr>
        <p:spPr>
          <a:xfrm>
            <a:off x="620332" y="2289852"/>
            <a:ext cx="10968260" cy="548881"/>
          </a:xfrm>
        </p:spPr>
        <p:txBody>
          <a:bodyPr/>
          <a:lstStyle/>
          <a:p>
            <a:r>
              <a:rPr lang="en-US" dirty="0"/>
              <a:t>6. Graphic Novels with Age-Appropriate Themes</a:t>
            </a:r>
          </a:p>
        </p:txBody>
      </p:sp>
      <p:sp>
        <p:nvSpPr>
          <p:cNvPr id="3" name="Text Placeholder 2">
            <a:extLst>
              <a:ext uri="{FF2B5EF4-FFF2-40B4-BE49-F238E27FC236}">
                <a16:creationId xmlns:a16="http://schemas.microsoft.com/office/drawing/2014/main" id="{DE44E006-B40A-3F63-577F-49AB5EF39F24}"/>
              </a:ext>
            </a:extLst>
          </p:cNvPr>
          <p:cNvSpPr>
            <a:spLocks noGrp="1"/>
          </p:cNvSpPr>
          <p:nvPr>
            <p:ph type="body" idx="2"/>
          </p:nvPr>
        </p:nvSpPr>
        <p:spPr>
          <a:xfrm>
            <a:off x="609599" y="2961564"/>
            <a:ext cx="10978993" cy="3286836"/>
          </a:xfrm>
        </p:spPr>
        <p:txBody>
          <a:bodyPr/>
          <a:lstStyle/>
          <a:p>
            <a:pPr lvl="0" indent="-381000">
              <a:lnSpc>
                <a:spcPct val="115000"/>
              </a:lnSpc>
              <a:buClr>
                <a:schemeClr val="dk1"/>
              </a:buClr>
              <a:buSzPts val="2400"/>
              <a:buChar char="●"/>
            </a:pPr>
            <a:r>
              <a:rPr lang="en-US" b="1" dirty="0"/>
              <a:t>Features</a:t>
            </a:r>
            <a:r>
              <a:rPr lang="en-US" dirty="0"/>
              <a:t>: Adapted graphic novels use minimal text combined with detailed illustrations to tell stories relevant to teens, such as friendship, identity, family dynamics, or fantasy adventures. Some versions include sidebars that explain vocabulary or themes.</a:t>
            </a:r>
          </a:p>
          <a:p>
            <a:pPr lvl="0" indent="-381000">
              <a:lnSpc>
                <a:spcPct val="115000"/>
              </a:lnSpc>
              <a:buClr>
                <a:schemeClr val="dk1"/>
              </a:buClr>
              <a:buSzPts val="2400"/>
              <a:buChar char="●"/>
            </a:pPr>
            <a:r>
              <a:rPr lang="en-US" b="1" dirty="0"/>
              <a:t>Benefits</a:t>
            </a:r>
            <a:r>
              <a:rPr lang="en-US" dirty="0"/>
              <a:t>: Graphic novels are engaging and less text-heavy, making them accessible for students who may struggle with traditional novels. They also encourage comprehension and critical thinking, as students must interpret both the visuals and the text.</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3363f49952_0_412"/>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7</a:t>
            </a:r>
            <a:endParaRPr b="0" i="1" dirty="0"/>
          </a:p>
        </p:txBody>
      </p:sp>
      <p:sp>
        <p:nvSpPr>
          <p:cNvPr id="2" name="Text Placeholder 1">
            <a:extLst>
              <a:ext uri="{FF2B5EF4-FFF2-40B4-BE49-F238E27FC236}">
                <a16:creationId xmlns:a16="http://schemas.microsoft.com/office/drawing/2014/main" id="{1B995DE5-843A-F427-EC93-5859A7EE8053}"/>
              </a:ext>
            </a:extLst>
          </p:cNvPr>
          <p:cNvSpPr>
            <a:spLocks noGrp="1"/>
          </p:cNvSpPr>
          <p:nvPr>
            <p:ph type="body" idx="1"/>
          </p:nvPr>
        </p:nvSpPr>
        <p:spPr>
          <a:xfrm>
            <a:off x="620332" y="2412683"/>
            <a:ext cx="6926880" cy="583735"/>
          </a:xfrm>
        </p:spPr>
        <p:txBody>
          <a:bodyPr/>
          <a:lstStyle/>
          <a:p>
            <a:r>
              <a:rPr lang="en-US" dirty="0"/>
              <a:t>7. Functional Literacy and Consumer Skills Books</a:t>
            </a:r>
          </a:p>
        </p:txBody>
      </p:sp>
      <p:pic>
        <p:nvPicPr>
          <p:cNvPr id="455" name="Google Shape;455;g33363f49952_0_412" descr="Image of a book title of &quot;Around the House&quot;"/>
          <p:cNvPicPr preferRelativeResize="0">
            <a:picLocks noGrp="1"/>
          </p:cNvPicPr>
          <p:nvPr>
            <p:ph type="pic" idx="10"/>
          </p:nvPr>
        </p:nvPicPr>
        <p:blipFill rotWithShape="1">
          <a:blip r:embed="rId3">
            <a:alphaModFix/>
          </a:blip>
          <a:srcRect l="8062" r="8062"/>
          <a:stretch/>
        </p:blipFill>
        <p:spPr>
          <a:xfrm>
            <a:off x="9462520" y="1876901"/>
            <a:ext cx="2095500" cy="1154113"/>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F856C5C3-5AF3-8966-5757-B3B273A80EA7}"/>
              </a:ext>
            </a:extLst>
          </p:cNvPr>
          <p:cNvSpPr>
            <a:spLocks noGrp="1"/>
          </p:cNvSpPr>
          <p:nvPr>
            <p:ph type="body" idx="2"/>
          </p:nvPr>
        </p:nvSpPr>
        <p:spPr>
          <a:xfrm>
            <a:off x="609599" y="3071958"/>
            <a:ext cx="10978993" cy="3328842"/>
          </a:xfrm>
        </p:spPr>
        <p:txBody>
          <a:bodyPr/>
          <a:lstStyle/>
          <a:p>
            <a:pPr lvl="0" indent="-381000">
              <a:lnSpc>
                <a:spcPct val="115000"/>
              </a:lnSpc>
              <a:spcBef>
                <a:spcPts val="1200"/>
              </a:spcBef>
              <a:buClr>
                <a:schemeClr val="dk1"/>
              </a:buClr>
              <a:buSzPts val="2400"/>
              <a:buChar char="●"/>
            </a:pPr>
            <a:r>
              <a:rPr lang="en-US" b="1" dirty="0"/>
              <a:t>Features</a:t>
            </a:r>
            <a:r>
              <a:rPr lang="en-US" dirty="0"/>
              <a:t>: Functional literacy books focus on everyday reading tasks like understanding leases, reading pay stubs, following recipes, and interpreting public transportation schedules. These books often include real-life forms, checklists, and visuals to reinforce skills.</a:t>
            </a:r>
            <a:endParaRPr lang="en-US" b="1" dirty="0"/>
          </a:p>
          <a:p>
            <a:pPr lvl="0" indent="-381000">
              <a:lnSpc>
                <a:spcPct val="115000"/>
              </a:lnSpc>
              <a:spcBef>
                <a:spcPts val="1200"/>
              </a:spcBef>
              <a:buClr>
                <a:schemeClr val="dk1"/>
              </a:buClr>
              <a:buSzPts val="2400"/>
              <a:buChar char="●"/>
            </a:pPr>
            <a:r>
              <a:rPr lang="en-US" b="1" dirty="0"/>
              <a:t>Benefits</a:t>
            </a:r>
            <a:r>
              <a:rPr lang="en-US" dirty="0"/>
              <a:t>: These books are invaluable for teaching practical reading skills that students will need in adult life, especially those preparing to transition into more independent or community-based living situations.</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3363f49952_0_420"/>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8</a:t>
            </a:r>
            <a:endParaRPr b="0" i="1" dirty="0"/>
          </a:p>
        </p:txBody>
      </p:sp>
      <p:sp>
        <p:nvSpPr>
          <p:cNvPr id="2" name="Text Placeholder 1">
            <a:extLst>
              <a:ext uri="{FF2B5EF4-FFF2-40B4-BE49-F238E27FC236}">
                <a16:creationId xmlns:a16="http://schemas.microsoft.com/office/drawing/2014/main" id="{3FDC06A9-32FE-B6B8-E9DE-E533310A2BC3}"/>
              </a:ext>
            </a:extLst>
          </p:cNvPr>
          <p:cNvSpPr>
            <a:spLocks noGrp="1"/>
          </p:cNvSpPr>
          <p:nvPr>
            <p:ph type="body" idx="1"/>
          </p:nvPr>
        </p:nvSpPr>
        <p:spPr/>
        <p:txBody>
          <a:bodyPr/>
          <a:lstStyle/>
          <a:p>
            <a:r>
              <a:rPr lang="en-US" dirty="0"/>
              <a:t>8. Phonics and Fluency Books for Older Readers</a:t>
            </a:r>
          </a:p>
        </p:txBody>
      </p:sp>
      <p:sp>
        <p:nvSpPr>
          <p:cNvPr id="3" name="Text Placeholder 2">
            <a:extLst>
              <a:ext uri="{FF2B5EF4-FFF2-40B4-BE49-F238E27FC236}">
                <a16:creationId xmlns:a16="http://schemas.microsoft.com/office/drawing/2014/main" id="{EB503B94-A676-7F79-4816-860E31D39FF4}"/>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These books target phonics, decoding, and fluency while using themes relevant to teenagers, such as high school sports, music, and hobbies. Text may be bolded to emphasize particular sounds, with interactive elements to build fluency.</a:t>
            </a:r>
          </a:p>
          <a:p>
            <a:pPr lvl="0" indent="-381000">
              <a:lnSpc>
                <a:spcPct val="115000"/>
              </a:lnSpc>
              <a:buClr>
                <a:schemeClr val="dk1"/>
              </a:buClr>
              <a:buSzPts val="2400"/>
              <a:buChar char="●"/>
            </a:pPr>
            <a:r>
              <a:rPr lang="en-US" b="1" dirty="0"/>
              <a:t>Benefits</a:t>
            </a:r>
            <a:r>
              <a:rPr lang="en-US" dirty="0"/>
              <a:t>: Phonics and fluency books support high school students who still struggle with foundational reading skills, providing practice within age-appropriate content. This reinforces decoding and builds reading confidence.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33363f49952_0_428"/>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9</a:t>
            </a:r>
            <a:endParaRPr b="0" i="1" dirty="0"/>
          </a:p>
        </p:txBody>
      </p:sp>
      <p:sp>
        <p:nvSpPr>
          <p:cNvPr id="2" name="Text Placeholder 1">
            <a:extLst>
              <a:ext uri="{FF2B5EF4-FFF2-40B4-BE49-F238E27FC236}">
                <a16:creationId xmlns:a16="http://schemas.microsoft.com/office/drawing/2014/main" id="{FD097BD8-E199-2353-87B9-5025A8C7ADA7}"/>
              </a:ext>
            </a:extLst>
          </p:cNvPr>
          <p:cNvSpPr>
            <a:spLocks noGrp="1"/>
          </p:cNvSpPr>
          <p:nvPr>
            <p:ph type="body" idx="1"/>
          </p:nvPr>
        </p:nvSpPr>
        <p:spPr>
          <a:xfrm>
            <a:off x="620332" y="2412683"/>
            <a:ext cx="6421913" cy="583735"/>
          </a:xfrm>
        </p:spPr>
        <p:txBody>
          <a:bodyPr/>
          <a:lstStyle/>
          <a:p>
            <a:r>
              <a:rPr lang="en-US" dirty="0"/>
              <a:t>9. Adapted Poetry, Lyrics, and Song Analysis</a:t>
            </a:r>
          </a:p>
        </p:txBody>
      </p:sp>
      <p:pic>
        <p:nvPicPr>
          <p:cNvPr id="469" name="Google Shape;469;g33363f49952_0_428" descr="Image of color symbols to support music playing. Titled &quot;Green Belt- It's raining&quot;"/>
          <p:cNvPicPr preferRelativeResize="0">
            <a:picLocks noGrp="1"/>
          </p:cNvPicPr>
          <p:nvPr>
            <p:ph type="pic" idx="10"/>
          </p:nvPr>
        </p:nvPicPr>
        <p:blipFill rotWithShape="1">
          <a:blip r:embed="rId3">
            <a:alphaModFix/>
          </a:blip>
          <a:srcRect t="6503" b="6503"/>
          <a:stretch/>
        </p:blipFill>
        <p:spPr>
          <a:xfrm>
            <a:off x="9476168" y="1863253"/>
            <a:ext cx="2095500" cy="1154113"/>
          </a:xfrm>
          <a:prstGeom prst="rect">
            <a:avLst/>
          </a:prstGeom>
          <a:noFill/>
          <a:ln w="1270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C6A04CED-3AA1-A99B-7D23-4BA80740D158}"/>
              </a:ext>
            </a:extLst>
          </p:cNvPr>
          <p:cNvSpPr>
            <a:spLocks noGrp="1"/>
          </p:cNvSpPr>
          <p:nvPr>
            <p:ph type="body" idx="2"/>
          </p:nvPr>
        </p:nvSpPr>
        <p:spPr/>
        <p:txBody>
          <a:bodyPr/>
          <a:lstStyle/>
          <a:p>
            <a:pPr lvl="0" indent="-381000">
              <a:lnSpc>
                <a:spcPct val="115000"/>
              </a:lnSpc>
              <a:spcBef>
                <a:spcPts val="1200"/>
              </a:spcBef>
              <a:buClr>
                <a:schemeClr val="dk1"/>
              </a:buClr>
              <a:buSzPts val="2400"/>
              <a:buChar char="●"/>
            </a:pPr>
            <a:r>
              <a:rPr lang="en-US" b="1" dirty="0"/>
              <a:t>Features</a:t>
            </a:r>
            <a:r>
              <a:rPr lang="en-US" dirty="0"/>
              <a:t>: Adapted poetry books include poems or song lyrics simplified for clarity, with visual aids, footnotes explaining vocabulary or themes, and prompts for analysis. Audio features allow students to listen as they read along.</a:t>
            </a:r>
          </a:p>
          <a:p>
            <a:pPr lvl="0" indent="-381000">
              <a:lnSpc>
                <a:spcPct val="115000"/>
              </a:lnSpc>
              <a:buClr>
                <a:schemeClr val="dk1"/>
              </a:buClr>
              <a:buSzPts val="2400"/>
              <a:buChar char="●"/>
            </a:pPr>
            <a:r>
              <a:rPr lang="en-US" b="1" dirty="0"/>
              <a:t>Benefits</a:t>
            </a:r>
            <a:r>
              <a:rPr lang="en-US" dirty="0"/>
              <a:t>: Poetry and song analysis encourages students to explore figurative language, rhythm, and expression. They also foster discussion on themes and emotions, which can be particularly impactful for high schoolers exploring identity and self-expression.</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3363f49952_0_435"/>
          <p:cNvSpPr txBox="1">
            <a:spLocks noGrp="1"/>
          </p:cNvSpPr>
          <p:nvPr>
            <p:ph type="title"/>
          </p:nvPr>
        </p:nvSpPr>
        <p:spPr>
          <a:xfrm>
            <a:off x="612489" y="1389003"/>
            <a:ext cx="6347869" cy="685458"/>
          </a:xfrm>
          <a:prstGeom prst="rect">
            <a:avLst/>
          </a:prstGeom>
          <a:noFill/>
          <a:ln>
            <a:noFill/>
          </a:ln>
        </p:spPr>
        <p:txBody>
          <a:bodyPr spcFirstLastPara="1" wrap="square" lIns="0" tIns="182875" rIns="91425" bIns="45700" anchor="ctr" anchorCtr="0">
            <a:noAutofit/>
          </a:bodyPr>
          <a:lstStyle/>
          <a:p>
            <a:pPr lvl="0">
              <a:buSzPts val="3600"/>
            </a:pPr>
            <a:r>
              <a:rPr lang="en-US" dirty="0"/>
              <a:t>High School Examples, cont. 10</a:t>
            </a:r>
            <a:endParaRPr b="0" i="1" dirty="0"/>
          </a:p>
        </p:txBody>
      </p:sp>
      <p:sp>
        <p:nvSpPr>
          <p:cNvPr id="4" name="Text Placeholder 3">
            <a:extLst>
              <a:ext uri="{FF2B5EF4-FFF2-40B4-BE49-F238E27FC236}">
                <a16:creationId xmlns:a16="http://schemas.microsoft.com/office/drawing/2014/main" id="{82D836D7-B729-FAFD-1614-9FDB89F348FB}"/>
              </a:ext>
            </a:extLst>
          </p:cNvPr>
          <p:cNvSpPr>
            <a:spLocks noGrp="1"/>
          </p:cNvSpPr>
          <p:nvPr>
            <p:ph type="body" idx="1"/>
          </p:nvPr>
        </p:nvSpPr>
        <p:spPr>
          <a:xfrm>
            <a:off x="620332" y="2235259"/>
            <a:ext cx="6135310" cy="583735"/>
          </a:xfrm>
        </p:spPr>
        <p:txBody>
          <a:bodyPr/>
          <a:lstStyle/>
          <a:p>
            <a:r>
              <a:rPr lang="en-US" dirty="0"/>
              <a:t>10. News and Current Events Adaptations</a:t>
            </a:r>
          </a:p>
        </p:txBody>
      </p:sp>
      <p:pic>
        <p:nvPicPr>
          <p:cNvPr id="476" name="Google Shape;476;g33363f49952_0_435" descr="News 2 You program symbol"/>
          <p:cNvPicPr preferRelativeResize="0">
            <a:picLocks noGrp="1"/>
          </p:cNvPicPr>
          <p:nvPr>
            <p:ph type="pic" idx="10"/>
          </p:nvPr>
        </p:nvPicPr>
        <p:blipFill rotWithShape="1">
          <a:blip r:embed="rId3">
            <a:alphaModFix/>
          </a:blip>
          <a:srcRect t="19839" b="19839"/>
          <a:stretch/>
        </p:blipFill>
        <p:spPr>
          <a:xfrm>
            <a:off x="9476168" y="1706099"/>
            <a:ext cx="2095500" cy="1154113"/>
          </a:xfrm>
          <a:prstGeom prst="rect">
            <a:avLst/>
          </a:prstGeom>
          <a:noFill/>
          <a:ln w="12700" cap="flat" cmpd="sng">
            <a:solidFill>
              <a:schemeClr val="dk1"/>
            </a:solidFill>
            <a:prstDash val="solid"/>
            <a:round/>
            <a:headEnd type="none" w="sm" len="sm"/>
            <a:tailEnd type="none" w="sm" len="sm"/>
          </a:ln>
        </p:spPr>
      </p:pic>
      <p:sp>
        <p:nvSpPr>
          <p:cNvPr id="5" name="Text Placeholder 4">
            <a:extLst>
              <a:ext uri="{FF2B5EF4-FFF2-40B4-BE49-F238E27FC236}">
                <a16:creationId xmlns:a16="http://schemas.microsoft.com/office/drawing/2014/main" id="{86E97A95-7801-D7D1-8ABB-10F5F306B430}"/>
              </a:ext>
            </a:extLst>
          </p:cNvPr>
          <p:cNvSpPr>
            <a:spLocks noGrp="1"/>
          </p:cNvSpPr>
          <p:nvPr>
            <p:ph type="body" idx="2"/>
          </p:nvPr>
        </p:nvSpPr>
        <p:spPr>
          <a:xfrm>
            <a:off x="609599" y="2979792"/>
            <a:ext cx="10978993" cy="3557486"/>
          </a:xfrm>
        </p:spPr>
        <p:txBody>
          <a:bodyPr/>
          <a:lstStyle/>
          <a:p>
            <a:pPr lvl="0" indent="-381000">
              <a:lnSpc>
                <a:spcPct val="115000"/>
              </a:lnSpc>
              <a:buClr>
                <a:schemeClr val="dk1"/>
              </a:buClr>
              <a:buSzPts val="2400"/>
              <a:buChar char="●"/>
            </a:pPr>
            <a:r>
              <a:rPr lang="en-US" b="1" dirty="0"/>
              <a:t>Features</a:t>
            </a:r>
            <a:r>
              <a:rPr lang="en-US" dirty="0"/>
              <a:t>: News-based adaptive books provide simplified versions of current events and news stories, with visual aids, sidebars, and discussion questions. Some versions include maps or infographics to make complex topics more understandable.</a:t>
            </a:r>
          </a:p>
          <a:p>
            <a:pPr lvl="0" indent="-381000">
              <a:lnSpc>
                <a:spcPct val="115000"/>
              </a:lnSpc>
              <a:buClr>
                <a:schemeClr val="dk1"/>
              </a:buClr>
              <a:buSzPts val="2400"/>
              <a:buChar char="●"/>
            </a:pPr>
            <a:r>
              <a:rPr lang="en-US" b="1" dirty="0"/>
              <a:t>Benefits</a:t>
            </a:r>
            <a:r>
              <a:rPr lang="en-US" dirty="0"/>
              <a:t>: These books engage students with the world around them, promoting global awareness and vocabulary related to contemporary issues. They’re excellent for building critical thinking and preparing students for adult conversations and civic engagement.</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3363f49952_0_206"/>
          <p:cNvSpPr txBox="1">
            <a:spLocks noGrp="1"/>
          </p:cNvSpPr>
          <p:nvPr>
            <p:ph type="title"/>
          </p:nvPr>
        </p:nvSpPr>
        <p:spPr>
          <a:xfrm>
            <a:off x="612490" y="1170639"/>
            <a:ext cx="9391319" cy="535332"/>
          </a:xfrm>
          <a:prstGeom prst="rect">
            <a:avLst/>
          </a:prstGeom>
          <a:noFill/>
          <a:ln>
            <a:noFill/>
          </a:ln>
        </p:spPr>
        <p:txBody>
          <a:bodyPr spcFirstLastPara="1" wrap="square" lIns="0" tIns="182875" rIns="91425" bIns="45700" anchor="ctr" anchorCtr="0">
            <a:noAutofit/>
          </a:bodyPr>
          <a:lstStyle/>
          <a:p>
            <a:pPr marL="0" lvl="0" indent="0" algn="l" rtl="0">
              <a:spcBef>
                <a:spcPts val="0"/>
              </a:spcBef>
              <a:spcAft>
                <a:spcPts val="0"/>
              </a:spcAft>
              <a:buClr>
                <a:srgbClr val="0C0C0C"/>
              </a:buClr>
              <a:buSzPts val="3600"/>
              <a:buFont typeface="Calibri"/>
              <a:buNone/>
            </a:pPr>
            <a:r>
              <a:rPr lang="en-US" dirty="0"/>
              <a:t>DIY Tips for Making High School Adaptive Books</a:t>
            </a:r>
            <a:endParaRPr b="0" i="1" dirty="0"/>
          </a:p>
        </p:txBody>
      </p:sp>
      <p:sp>
        <p:nvSpPr>
          <p:cNvPr id="482" name="Google Shape;482;g33363f49952_0_206"/>
          <p:cNvSpPr txBox="1">
            <a:spLocks noGrp="1"/>
          </p:cNvSpPr>
          <p:nvPr>
            <p:ph type="body" idx="1"/>
          </p:nvPr>
        </p:nvSpPr>
        <p:spPr>
          <a:xfrm>
            <a:off x="612488" y="2129052"/>
            <a:ext cx="11110939" cy="4187588"/>
          </a:xfrm>
          <a:prstGeom prst="rect">
            <a:avLst/>
          </a:prstGeom>
          <a:noFill/>
          <a:ln>
            <a:noFill/>
          </a:ln>
        </p:spPr>
        <p:txBody>
          <a:bodyPr spcFirstLastPara="1" wrap="square" lIns="274300" tIns="45700" rIns="45700" bIns="45700" anchor="t" anchorCtr="0">
            <a:noAutofit/>
          </a:bodyPr>
          <a:lstStyle/>
          <a:p>
            <a:pPr marL="457200" lvl="0" indent="-381000" algn="l" rtl="0">
              <a:lnSpc>
                <a:spcPct val="115000"/>
              </a:lnSpc>
              <a:spcAft>
                <a:spcPts val="0"/>
              </a:spcAft>
              <a:buClr>
                <a:schemeClr val="dk1"/>
              </a:buClr>
              <a:buSzPts val="2400"/>
              <a:buChar char="●"/>
            </a:pPr>
            <a:r>
              <a:rPr lang="en-US" b="1" dirty="0"/>
              <a:t>Choose Age-Appropriate Themes</a:t>
            </a:r>
            <a:r>
              <a:rPr lang="en-US" dirty="0"/>
              <a:t>: Focus on themes like independence, identity, and social relationships that are relevant and relatable for high schoolers.</a:t>
            </a:r>
            <a:endParaRPr dirty="0"/>
          </a:p>
          <a:p>
            <a:pPr marL="457200" lvl="0" indent="-381000" algn="l" rtl="0">
              <a:lnSpc>
                <a:spcPct val="115000"/>
              </a:lnSpc>
              <a:spcBef>
                <a:spcPts val="0"/>
              </a:spcBef>
              <a:spcAft>
                <a:spcPts val="0"/>
              </a:spcAft>
              <a:buClr>
                <a:schemeClr val="dk1"/>
              </a:buClr>
              <a:buSzPts val="2400"/>
              <a:buChar char="●"/>
            </a:pPr>
            <a:r>
              <a:rPr lang="en-US" b="1" dirty="0"/>
              <a:t>Incorporate Visuals with Vocabulary</a:t>
            </a:r>
            <a:r>
              <a:rPr lang="en-US" dirty="0"/>
              <a:t>: Add visuals for complex vocabulary or abstract concepts to support understanding. Use charts, symbols, or images that relate to themes or key terms.</a:t>
            </a:r>
            <a:endParaRPr dirty="0"/>
          </a:p>
          <a:p>
            <a:pPr marL="457200" lvl="0" indent="-381000" algn="l" rtl="0">
              <a:lnSpc>
                <a:spcPct val="115000"/>
              </a:lnSpc>
              <a:spcBef>
                <a:spcPts val="0"/>
              </a:spcBef>
              <a:spcAft>
                <a:spcPts val="0"/>
              </a:spcAft>
              <a:buClr>
                <a:schemeClr val="dk1"/>
              </a:buClr>
              <a:buSzPts val="2400"/>
              <a:buChar char="●"/>
            </a:pPr>
            <a:r>
              <a:rPr lang="en-US" b="1" dirty="0"/>
              <a:t>Use Summaries and Reflection Prompts</a:t>
            </a:r>
            <a:r>
              <a:rPr lang="en-US" dirty="0"/>
              <a:t>: Include chapter or section summaries with reflection questions to support comprehension and encourage critical thinking.</a:t>
            </a:r>
            <a:endParaRPr dirty="0"/>
          </a:p>
          <a:p>
            <a:pPr marL="457200" lvl="0" indent="-381000" algn="l" rtl="0">
              <a:lnSpc>
                <a:spcPct val="115000"/>
              </a:lnSpc>
              <a:spcBef>
                <a:spcPts val="0"/>
              </a:spcBef>
              <a:spcAft>
                <a:spcPts val="0"/>
              </a:spcAft>
              <a:buClr>
                <a:schemeClr val="dk1"/>
              </a:buClr>
              <a:buSzPts val="2400"/>
              <a:buChar char="●"/>
            </a:pPr>
            <a:r>
              <a:rPr lang="en-US" b="1" dirty="0"/>
              <a:t>Laminate and Bind for Durability</a:t>
            </a:r>
            <a:r>
              <a:rPr lang="en-US" dirty="0"/>
              <a:t>: When creating physical books, laminate the pages or use spiral binding for ease of use and durability.</a:t>
            </a:r>
            <a:endParaRPr dirty="0"/>
          </a:p>
        </p:txBody>
      </p:sp>
      <p:pic>
        <p:nvPicPr>
          <p:cNvPr id="483" name="Google Shape;483;g33363f49952_0_206">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0507" t="16202" r="9907" b="18750"/>
          <a:stretch/>
        </p:blipFill>
        <p:spPr>
          <a:xfrm>
            <a:off x="10440538" y="1233019"/>
            <a:ext cx="1146412" cy="93697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33363f49952_0_12"/>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Websites/Resources</a:t>
            </a:r>
            <a:endParaRPr dirty="0"/>
          </a:p>
        </p:txBody>
      </p:sp>
      <p:pic>
        <p:nvPicPr>
          <p:cNvPr id="5" name="Google Shape;491;g33363f49952_0_12" descr="Image: symbol representing the world with an arrow over it. Indicates a slide of websites.">
            <a:extLst>
              <a:ext uri="{FF2B5EF4-FFF2-40B4-BE49-F238E27FC236}">
                <a16:creationId xmlns:a16="http://schemas.microsoft.com/office/drawing/2014/main" id="{EE2DE40E-C3F2-8091-B065-600B37889741}"/>
              </a:ext>
            </a:extLst>
          </p:cNvPr>
          <p:cNvPicPr preferRelativeResize="0">
            <a:picLocks/>
          </p:cNvPicPr>
          <p:nvPr/>
        </p:nvPicPr>
        <p:blipFill>
          <a:blip r:embed="rId3">
            <a:alphaModFix/>
          </a:blip>
          <a:srcRect t="9937" b="9937"/>
          <a:stretch>
            <a:fillRect/>
          </a:stretch>
        </p:blipFill>
        <p:spPr>
          <a:xfrm>
            <a:off x="9917919" y="1534992"/>
            <a:ext cx="1491610" cy="1169558"/>
          </a:xfrm>
          <a:prstGeom prst="rect">
            <a:avLst/>
          </a:prstGeom>
          <a:noFill/>
          <a:ln w="19050" cap="flat" cmpd="sng">
            <a:noFill/>
            <a:prstDash val="solid"/>
            <a:round/>
            <a:headEnd type="none" w="sm" len="sm"/>
            <a:tailEnd type="none" w="sm" len="sm"/>
          </a:ln>
        </p:spPr>
      </p:pic>
      <p:sp>
        <p:nvSpPr>
          <p:cNvPr id="489" name="Google Shape;489;g33363f49952_0_12"/>
          <p:cNvSpPr txBox="1">
            <a:spLocks noGrp="1"/>
          </p:cNvSpPr>
          <p:nvPr>
            <p:ph type="body" idx="1"/>
          </p:nvPr>
        </p:nvSpPr>
        <p:spPr>
          <a:xfrm>
            <a:off x="620332" y="2412683"/>
            <a:ext cx="5475668"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Websites: </a:t>
            </a:r>
            <a:endParaRPr dirty="0"/>
          </a:p>
        </p:txBody>
      </p:sp>
      <p:sp>
        <p:nvSpPr>
          <p:cNvPr id="4" name="Text Placeholder 3">
            <a:extLst>
              <a:ext uri="{FF2B5EF4-FFF2-40B4-BE49-F238E27FC236}">
                <a16:creationId xmlns:a16="http://schemas.microsoft.com/office/drawing/2014/main" id="{5A7BD083-E565-7962-D9C8-D40F21EA5E47}"/>
              </a:ext>
            </a:extLst>
          </p:cNvPr>
          <p:cNvSpPr>
            <a:spLocks noGrp="1"/>
          </p:cNvSpPr>
          <p:nvPr>
            <p:ph type="body" idx="2"/>
          </p:nvPr>
        </p:nvSpPr>
        <p:spPr/>
        <p:txBody>
          <a:bodyPr/>
          <a:lstStyle/>
          <a:p>
            <a:pPr marL="342900" indent="-342900">
              <a:spcBef>
                <a:spcPts val="600"/>
              </a:spcBef>
              <a:spcAft>
                <a:spcPts val="600"/>
              </a:spcAft>
              <a:tabLst>
                <a:tab pos="109538" algn="l"/>
              </a:tabLst>
            </a:pPr>
            <a:r>
              <a:rPr lang="en-US" dirty="0"/>
              <a:t>Tar Heel Reader: Free, customizable books for all ages, available in multiple languages and with text-to-speech options. (Create Free Account) </a:t>
            </a:r>
          </a:p>
          <a:p>
            <a:pPr marL="342900" indent="-342900">
              <a:spcBef>
                <a:spcPts val="600"/>
              </a:spcBef>
              <a:spcAft>
                <a:spcPts val="600"/>
              </a:spcAft>
              <a:tabLst>
                <a:tab pos="109538" algn="l"/>
              </a:tabLst>
            </a:pPr>
            <a:r>
              <a:rPr lang="en-US" dirty="0"/>
              <a:t>Teachers Pay Teachers: Search for "adaptive books" to find pre-made or customizable books for different age groups. (Some Free/Some $$)</a:t>
            </a:r>
          </a:p>
          <a:p>
            <a:pPr marL="342900" indent="-342900">
              <a:spcBef>
                <a:spcPts val="600"/>
              </a:spcBef>
              <a:spcAft>
                <a:spcPts val="600"/>
              </a:spcAft>
              <a:tabLst>
                <a:tab pos="109538" algn="l"/>
              </a:tabLst>
            </a:pPr>
            <a:r>
              <a:rPr lang="en-US" dirty="0" err="1"/>
              <a:t>Boardmaker</a:t>
            </a:r>
            <a:r>
              <a:rPr lang="en-US" dirty="0"/>
              <a:t>/</a:t>
            </a:r>
            <a:r>
              <a:rPr lang="en-US" dirty="0" err="1"/>
              <a:t>Boardmaker</a:t>
            </a:r>
            <a:r>
              <a:rPr lang="en-US" dirty="0"/>
              <a:t> Online: A tool for creating visual supports, symbol-based books, and interactive activities. (Purchase)</a:t>
            </a:r>
          </a:p>
          <a:p>
            <a:pPr marL="342900" indent="-342900">
              <a:spcBef>
                <a:spcPts val="600"/>
              </a:spcBef>
              <a:spcAft>
                <a:spcPts val="600"/>
              </a:spcAft>
              <a:tabLst>
                <a:tab pos="109538" algn="l"/>
              </a:tabLst>
            </a:pPr>
            <a:r>
              <a:rPr lang="en-US" dirty="0"/>
              <a:t>Twinkl: Special education and early childhood printable resources.</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33363f49952_0_444"/>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Websites/Resources, cont.</a:t>
            </a:r>
            <a:endParaRPr dirty="0"/>
          </a:p>
        </p:txBody>
      </p:sp>
      <p:pic>
        <p:nvPicPr>
          <p:cNvPr id="7" name="Google Shape;491;g33363f49952_0_12" descr="Image: symbol representing the world with an arrow over it. Indicates a slide of websites.">
            <a:extLst>
              <a:ext uri="{FF2B5EF4-FFF2-40B4-BE49-F238E27FC236}">
                <a16:creationId xmlns:a16="http://schemas.microsoft.com/office/drawing/2014/main" id="{41AD420B-0121-C5C4-E54E-E03155B646F5}"/>
              </a:ext>
            </a:extLst>
          </p:cNvPr>
          <p:cNvPicPr preferRelativeResize="0">
            <a:picLocks noGrp="1"/>
          </p:cNvPicPr>
          <p:nvPr>
            <p:ph type="pic" idx="10"/>
          </p:nvPr>
        </p:nvPicPr>
        <p:blipFill>
          <a:blip r:embed="rId3">
            <a:alphaModFix/>
          </a:blip>
          <a:srcRect t="9937" b="9937"/>
          <a:stretch>
            <a:fillRect/>
          </a:stretch>
        </p:blipFill>
        <p:spPr>
          <a:xfrm>
            <a:off x="9917919" y="1534992"/>
            <a:ext cx="1491610" cy="1169558"/>
          </a:xfrm>
          <a:prstGeom prst="rect">
            <a:avLst/>
          </a:prstGeom>
          <a:noFill/>
          <a:ln>
            <a:noFill/>
          </a:ln>
        </p:spPr>
      </p:pic>
      <p:sp>
        <p:nvSpPr>
          <p:cNvPr id="497" name="Google Shape;497;g33363f49952_0_444"/>
          <p:cNvSpPr txBox="1">
            <a:spLocks noGrp="1"/>
          </p:cNvSpPr>
          <p:nvPr>
            <p:ph type="body" idx="1"/>
          </p:nvPr>
        </p:nvSpPr>
        <p:spPr>
          <a:xfrm>
            <a:off x="620332" y="2412683"/>
            <a:ext cx="5475668"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 Websites:</a:t>
            </a:r>
          </a:p>
        </p:txBody>
      </p:sp>
      <p:sp>
        <p:nvSpPr>
          <p:cNvPr id="4" name="Text Placeholder 3">
            <a:extLst>
              <a:ext uri="{FF2B5EF4-FFF2-40B4-BE49-F238E27FC236}">
                <a16:creationId xmlns:a16="http://schemas.microsoft.com/office/drawing/2014/main" id="{ED7F2E81-3223-CCA3-9EFE-A4340F08762A}"/>
              </a:ext>
            </a:extLst>
          </p:cNvPr>
          <p:cNvSpPr>
            <a:spLocks noGrp="1"/>
          </p:cNvSpPr>
          <p:nvPr>
            <p:ph type="body" idx="2"/>
          </p:nvPr>
        </p:nvSpPr>
        <p:spPr>
          <a:xfrm>
            <a:off x="609600" y="3085002"/>
            <a:ext cx="10978993" cy="3176442"/>
          </a:xfrm>
        </p:spPr>
        <p:txBody>
          <a:bodyPr/>
          <a:lstStyle/>
          <a:p>
            <a:pPr>
              <a:spcAft>
                <a:spcPts val="600"/>
              </a:spcAft>
            </a:pPr>
            <a:r>
              <a:rPr lang="en-US" dirty="0"/>
              <a:t>Unite for Literacy: Offers free, simple nonfiction books with narrative text to support language development and reading comprehension </a:t>
            </a:r>
          </a:p>
          <a:p>
            <a:pPr>
              <a:spcAft>
                <a:spcPts val="600"/>
              </a:spcAft>
            </a:pPr>
            <a:r>
              <a:rPr lang="en-US" dirty="0"/>
              <a:t>Newsela: Offers news articles at different reading levels and provides comprehension quizzes and discussion questions </a:t>
            </a:r>
          </a:p>
          <a:p>
            <a:pPr>
              <a:spcAft>
                <a:spcPts val="600"/>
              </a:spcAft>
            </a:pPr>
            <a:r>
              <a:rPr lang="en-US" dirty="0" err="1"/>
              <a:t>Bookshare</a:t>
            </a:r>
            <a:r>
              <a:rPr lang="en-US" dirty="0"/>
              <a:t>: Provides accessible e-books for eligible students with reading disabilities, including popular middle school novels and textbooks</a:t>
            </a:r>
          </a:p>
          <a:p>
            <a:pPr>
              <a:spcAft>
                <a:spcPts val="600"/>
              </a:spcAft>
            </a:pPr>
            <a:r>
              <a:rPr lang="en-US" dirty="0"/>
              <a:t>Epic!: Subscription-based digital library offering a variety of books, including many accessible and interactive options for middle school readers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3363f49952_0_451"/>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Websites/Resources, cont. 2</a:t>
            </a:r>
            <a:endParaRPr dirty="0"/>
          </a:p>
        </p:txBody>
      </p:sp>
      <p:pic>
        <p:nvPicPr>
          <p:cNvPr id="7" name="Google Shape;491;g33363f49952_0_12" descr="Image: symbol representing the world with an arrow over it. Indicates a slide of websites.">
            <a:extLst>
              <a:ext uri="{FF2B5EF4-FFF2-40B4-BE49-F238E27FC236}">
                <a16:creationId xmlns:a16="http://schemas.microsoft.com/office/drawing/2014/main" id="{D465FDA9-94E7-031B-29A8-B898934D75F8}"/>
              </a:ext>
            </a:extLst>
          </p:cNvPr>
          <p:cNvPicPr preferRelativeResize="0">
            <a:picLocks noGrp="1"/>
          </p:cNvPicPr>
          <p:nvPr>
            <p:ph type="pic" idx="10"/>
          </p:nvPr>
        </p:nvPicPr>
        <p:blipFill>
          <a:blip r:embed="rId3">
            <a:alphaModFix/>
          </a:blip>
          <a:srcRect t="9937" b="9937"/>
          <a:stretch>
            <a:fillRect/>
          </a:stretch>
        </p:blipFill>
        <p:spPr>
          <a:xfrm>
            <a:off x="9917919" y="1534992"/>
            <a:ext cx="1491610" cy="1169558"/>
          </a:xfrm>
          <a:prstGeom prst="rect">
            <a:avLst/>
          </a:prstGeom>
          <a:noFill/>
          <a:ln>
            <a:noFill/>
          </a:ln>
        </p:spPr>
      </p:pic>
      <p:sp>
        <p:nvSpPr>
          <p:cNvPr id="505" name="Google Shape;505;g33363f49952_0_451"/>
          <p:cNvSpPr txBox="1">
            <a:spLocks noGrp="1"/>
          </p:cNvSpPr>
          <p:nvPr>
            <p:ph type="body" idx="1"/>
          </p:nvPr>
        </p:nvSpPr>
        <p:spPr>
          <a:xfrm>
            <a:off x="620332" y="2412683"/>
            <a:ext cx="5475668"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Websites: </a:t>
            </a:r>
            <a:endParaRPr dirty="0"/>
          </a:p>
        </p:txBody>
      </p:sp>
      <p:sp>
        <p:nvSpPr>
          <p:cNvPr id="4" name="Text Placeholder 3">
            <a:extLst>
              <a:ext uri="{FF2B5EF4-FFF2-40B4-BE49-F238E27FC236}">
                <a16:creationId xmlns:a16="http://schemas.microsoft.com/office/drawing/2014/main" id="{CB628E49-3457-7406-D149-AAFE098F407F}"/>
              </a:ext>
            </a:extLst>
          </p:cNvPr>
          <p:cNvSpPr>
            <a:spLocks noGrp="1"/>
          </p:cNvSpPr>
          <p:nvPr>
            <p:ph type="body" idx="2"/>
          </p:nvPr>
        </p:nvSpPr>
        <p:spPr>
          <a:xfrm>
            <a:off x="609599" y="3071958"/>
            <a:ext cx="11209362" cy="3176442"/>
          </a:xfrm>
        </p:spPr>
        <p:txBody>
          <a:bodyPr/>
          <a:lstStyle/>
          <a:p>
            <a:pPr>
              <a:spcAft>
                <a:spcPts val="600"/>
              </a:spcAft>
            </a:pPr>
            <a:r>
              <a:rPr lang="en-US" dirty="0"/>
              <a:t>Book </a:t>
            </a:r>
            <a:r>
              <a:rPr lang="en-US" dirty="0" err="1"/>
              <a:t>Creator:Allows</a:t>
            </a:r>
            <a:r>
              <a:rPr lang="en-US" dirty="0"/>
              <a:t> you to create interactive digital books with images, audio, and video.</a:t>
            </a:r>
          </a:p>
          <a:p>
            <a:pPr>
              <a:spcAft>
                <a:spcPts val="600"/>
              </a:spcAft>
            </a:pPr>
            <a:r>
              <a:rPr lang="en-US" dirty="0"/>
              <a:t>Google Slides &amp; </a:t>
            </a:r>
            <a:r>
              <a:rPr lang="en-US" dirty="0" err="1"/>
              <a:t>Powerpoint</a:t>
            </a:r>
            <a:r>
              <a:rPr lang="en-US" dirty="0"/>
              <a:t>: Great for making simple interactive books with clickable elements.</a:t>
            </a:r>
          </a:p>
          <a:p>
            <a:pPr>
              <a:spcAft>
                <a:spcPts val="600"/>
              </a:spcAft>
            </a:pPr>
            <a:r>
              <a:rPr lang="en-US" dirty="0" err="1"/>
              <a:t>Pictello</a:t>
            </a:r>
            <a:r>
              <a:rPr lang="en-US" dirty="0"/>
              <a:t>: An app for creating visual stories and talking books for non-verbal learners.</a:t>
            </a:r>
          </a:p>
          <a:p>
            <a:pPr>
              <a:spcAft>
                <a:spcPts val="600"/>
              </a:spcAft>
            </a:pPr>
            <a:r>
              <a:rPr lang="en-US" dirty="0" err="1"/>
              <a:t>LessonPix</a:t>
            </a:r>
            <a:r>
              <a:rPr lang="en-US" dirty="0"/>
              <a:t>: Helps create printable and digital books using customizable visual symbols</a:t>
            </a:r>
          </a:p>
          <a:p>
            <a:pPr>
              <a:spcAft>
                <a:spcPts val="600"/>
              </a:spcAft>
            </a:pPr>
            <a:r>
              <a:rPr lang="en-US" dirty="0" err="1"/>
              <a:t>StoryJumper</a:t>
            </a:r>
            <a:r>
              <a:rPr lang="en-US" dirty="0"/>
              <a:t>: Lets users create and share digital books with narration.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33491632bdd_0_1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Websites/Resources, cont. 3</a:t>
            </a:r>
            <a:endParaRPr dirty="0"/>
          </a:p>
        </p:txBody>
      </p:sp>
      <p:pic>
        <p:nvPicPr>
          <p:cNvPr id="5" name="Google Shape;491;g33363f49952_0_12" descr="Image: symbol representing the world with an arrow over it. Indicates a slide of websites.">
            <a:extLst>
              <a:ext uri="{FF2B5EF4-FFF2-40B4-BE49-F238E27FC236}">
                <a16:creationId xmlns:a16="http://schemas.microsoft.com/office/drawing/2014/main" id="{F5883CBF-351B-D685-5C9F-60BF1DFE9BCF}"/>
              </a:ext>
            </a:extLst>
          </p:cNvPr>
          <p:cNvPicPr preferRelativeResize="0">
            <a:picLocks/>
          </p:cNvPicPr>
          <p:nvPr/>
        </p:nvPicPr>
        <p:blipFill>
          <a:blip r:embed="rId3">
            <a:alphaModFix/>
          </a:blip>
          <a:srcRect t="9937" b="9937"/>
          <a:stretch>
            <a:fillRect/>
          </a:stretch>
        </p:blipFill>
        <p:spPr>
          <a:xfrm>
            <a:off x="9917919" y="1534992"/>
            <a:ext cx="1491610" cy="1169558"/>
          </a:xfrm>
          <a:prstGeom prst="rect">
            <a:avLst/>
          </a:prstGeom>
          <a:noFill/>
          <a:ln w="19050" cap="flat" cmpd="sng">
            <a:noFill/>
            <a:prstDash val="solid"/>
            <a:round/>
            <a:headEnd type="none" w="sm" len="sm"/>
            <a:tailEnd type="none" w="sm" len="sm"/>
          </a:ln>
        </p:spPr>
      </p:pic>
      <p:sp>
        <p:nvSpPr>
          <p:cNvPr id="513" name="Google Shape;513;g33491632bdd_0_16"/>
          <p:cNvSpPr txBox="1">
            <a:spLocks noGrp="1"/>
          </p:cNvSpPr>
          <p:nvPr>
            <p:ph type="body" idx="1"/>
          </p:nvPr>
        </p:nvSpPr>
        <p:spPr>
          <a:xfrm>
            <a:off x="620332" y="2412683"/>
            <a:ext cx="5475668"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Websites:  </a:t>
            </a:r>
            <a:endParaRPr dirty="0"/>
          </a:p>
        </p:txBody>
      </p:sp>
      <p:sp>
        <p:nvSpPr>
          <p:cNvPr id="4" name="Text Placeholder 3">
            <a:extLst>
              <a:ext uri="{FF2B5EF4-FFF2-40B4-BE49-F238E27FC236}">
                <a16:creationId xmlns:a16="http://schemas.microsoft.com/office/drawing/2014/main" id="{A9EA9EAA-7197-9D64-8C9F-DF286369F391}"/>
              </a:ext>
            </a:extLst>
          </p:cNvPr>
          <p:cNvSpPr>
            <a:spLocks noGrp="1"/>
          </p:cNvSpPr>
          <p:nvPr>
            <p:ph type="body" idx="2"/>
          </p:nvPr>
        </p:nvSpPr>
        <p:spPr/>
        <p:txBody>
          <a:bodyPr/>
          <a:lstStyle/>
          <a:p>
            <a:r>
              <a:rPr lang="en-US" dirty="0"/>
              <a:t>Scholastic </a:t>
            </a:r>
            <a:r>
              <a:rPr lang="en-US" dirty="0" err="1"/>
              <a:t>Teachables</a:t>
            </a:r>
            <a:r>
              <a:rPr lang="en-US" dirty="0"/>
              <a:t> (formerly Scholastic Printables)</a:t>
            </a:r>
          </a:p>
          <a:p>
            <a:r>
              <a:rPr lang="en-US" dirty="0"/>
              <a:t>Do2Learn: Printable resources for special education, including visual stories and adaptive books</a:t>
            </a:r>
          </a:p>
          <a:p>
            <a:r>
              <a:rPr lang="en-US" dirty="0"/>
              <a:t>Autism Helper: designs top-tier, engaging resources tailored for individuals with autism and special needs</a:t>
            </a:r>
          </a:p>
          <a:p>
            <a:r>
              <a:rPr lang="en-US" dirty="0"/>
              <a:t>Autism Little Learners: printable resources for making adaptive books</a:t>
            </a:r>
          </a:p>
          <a:p>
            <a:r>
              <a:rPr lang="en-US" dirty="0"/>
              <a:t>Phonics Books: Decodable books for beginning and catch up readers</a:t>
            </a:r>
          </a:p>
          <a:p>
            <a:r>
              <a:rPr lang="en-US" dirty="0"/>
              <a:t>Libby Library App: offers free </a:t>
            </a:r>
            <a:r>
              <a:rPr lang="en-US" dirty="0" err="1"/>
              <a:t>ebooks</a:t>
            </a:r>
            <a:r>
              <a:rPr lang="en-US" dirty="0"/>
              <a:t> and audiobooks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Implementing Adapted Books</a:t>
            </a:r>
            <a:endParaRPr b="0" dirty="0"/>
          </a:p>
        </p:txBody>
      </p:sp>
      <p:sp>
        <p:nvSpPr>
          <p:cNvPr id="117" name="Google Shape;117;p9"/>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600"/>
              </a:spcBef>
              <a:spcAft>
                <a:spcPts val="0"/>
              </a:spcAft>
              <a:buNone/>
            </a:pPr>
            <a:r>
              <a:rPr lang="en-US" b="1" dirty="0"/>
              <a:t>Best Practices:</a:t>
            </a:r>
            <a:endParaRPr dirty="0"/>
          </a:p>
        </p:txBody>
      </p:sp>
      <p:sp>
        <p:nvSpPr>
          <p:cNvPr id="2" name="Text Placeholder 1">
            <a:extLst>
              <a:ext uri="{FF2B5EF4-FFF2-40B4-BE49-F238E27FC236}">
                <a16:creationId xmlns:a16="http://schemas.microsoft.com/office/drawing/2014/main" id="{04708036-7230-8E7B-61BB-7C65C22B2629}"/>
              </a:ext>
            </a:extLst>
          </p:cNvPr>
          <p:cNvSpPr>
            <a:spLocks noGrp="1"/>
          </p:cNvSpPr>
          <p:nvPr>
            <p:ph type="body" idx="2"/>
          </p:nvPr>
        </p:nvSpPr>
        <p:spPr/>
        <p:txBody>
          <a:bodyPr/>
          <a:lstStyle/>
          <a:p>
            <a:r>
              <a:rPr lang="en-US" dirty="0"/>
              <a:t>Introduce books during lessons, free-choice time, or therapy sessions</a:t>
            </a:r>
          </a:p>
          <a:p>
            <a:r>
              <a:rPr lang="en-US" dirty="0"/>
              <a:t>Pair books with hands-on activities and sensory tools</a:t>
            </a:r>
          </a:p>
          <a:p>
            <a:r>
              <a:rPr lang="en-US" dirty="0"/>
              <a:t>Use them in small groups or one-on-one instruction</a:t>
            </a:r>
          </a:p>
          <a:p>
            <a:r>
              <a:rPr lang="en-US" dirty="0"/>
              <a:t>Adjust based on student response and progress</a:t>
            </a:r>
          </a:p>
        </p:txBody>
      </p:sp>
      <p:sp>
        <p:nvSpPr>
          <p:cNvPr id="3" name="Text Placeholder 2">
            <a:extLst>
              <a:ext uri="{FF2B5EF4-FFF2-40B4-BE49-F238E27FC236}">
                <a16:creationId xmlns:a16="http://schemas.microsoft.com/office/drawing/2014/main" id="{CC27E583-E58B-86F2-8EBE-515A39CAC2FA}"/>
              </a:ext>
            </a:extLst>
          </p:cNvPr>
          <p:cNvSpPr>
            <a:spLocks noGrp="1"/>
          </p:cNvSpPr>
          <p:nvPr>
            <p:ph type="body" idx="11"/>
          </p:nvPr>
        </p:nvSpPr>
        <p:spPr/>
        <p:txBody>
          <a:bodyPr/>
          <a:lstStyle/>
          <a:p>
            <a:pPr marL="0" indent="0"/>
            <a:r>
              <a:rPr lang="en-US" dirty="0"/>
              <a:t>Data Collection:</a:t>
            </a:r>
          </a:p>
        </p:txBody>
      </p:sp>
      <p:sp>
        <p:nvSpPr>
          <p:cNvPr id="4" name="Text Placeholder 3">
            <a:extLst>
              <a:ext uri="{FF2B5EF4-FFF2-40B4-BE49-F238E27FC236}">
                <a16:creationId xmlns:a16="http://schemas.microsoft.com/office/drawing/2014/main" id="{EF6A0663-A065-494C-C6DF-B48E3F22A3DF}"/>
              </a:ext>
            </a:extLst>
          </p:cNvPr>
          <p:cNvSpPr>
            <a:spLocks noGrp="1"/>
          </p:cNvSpPr>
          <p:nvPr>
            <p:ph type="body" idx="12"/>
          </p:nvPr>
        </p:nvSpPr>
        <p:spPr/>
        <p:txBody>
          <a:bodyPr/>
          <a:lstStyle/>
          <a:p>
            <a:r>
              <a:rPr lang="en-US" dirty="0"/>
              <a:t>Track progress in areas like engagement, comprehension, and communication</a:t>
            </a:r>
          </a:p>
        </p:txBody>
      </p:sp>
      <p:sp>
        <p:nvSpPr>
          <p:cNvPr id="5" name="Text Placeholder 4">
            <a:extLst>
              <a:ext uri="{FF2B5EF4-FFF2-40B4-BE49-F238E27FC236}">
                <a16:creationId xmlns:a16="http://schemas.microsoft.com/office/drawing/2014/main" id="{8294FC92-F2C8-796B-31BF-3BB5A8AEF038}"/>
              </a:ext>
            </a:extLst>
          </p:cNvPr>
          <p:cNvSpPr>
            <a:spLocks noGrp="1"/>
          </p:cNvSpPr>
          <p:nvPr>
            <p:ph type="body" idx="13"/>
          </p:nvPr>
        </p:nvSpPr>
        <p:spPr/>
        <p:txBody>
          <a:bodyPr/>
          <a:lstStyle/>
          <a:p>
            <a:pPr marL="0" indent="0"/>
            <a:r>
              <a:rPr lang="en-US" dirty="0"/>
              <a:t>Collaboration: </a:t>
            </a:r>
          </a:p>
        </p:txBody>
      </p:sp>
      <p:sp>
        <p:nvSpPr>
          <p:cNvPr id="6" name="Text Placeholder 5">
            <a:extLst>
              <a:ext uri="{FF2B5EF4-FFF2-40B4-BE49-F238E27FC236}">
                <a16:creationId xmlns:a16="http://schemas.microsoft.com/office/drawing/2014/main" id="{38E6A147-601B-FF86-5031-0ADEF5329F90}"/>
              </a:ext>
            </a:extLst>
          </p:cNvPr>
          <p:cNvSpPr>
            <a:spLocks noGrp="1"/>
          </p:cNvSpPr>
          <p:nvPr>
            <p:ph type="body" idx="14"/>
          </p:nvPr>
        </p:nvSpPr>
        <p:spPr>
          <a:xfrm>
            <a:off x="627952" y="5691154"/>
            <a:ext cx="11354782" cy="557246"/>
          </a:xfrm>
        </p:spPr>
        <p:txBody>
          <a:bodyPr/>
          <a:lstStyle/>
          <a:p>
            <a:r>
              <a:rPr lang="en-US" dirty="0"/>
              <a:t>Involve speech therapists, occupational therapists, families, and other professionals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33491632bdd_0_23"/>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Websites/Resources, cont. 4</a:t>
            </a:r>
            <a:endParaRPr dirty="0"/>
          </a:p>
        </p:txBody>
      </p:sp>
      <p:pic>
        <p:nvPicPr>
          <p:cNvPr id="6" name="Google Shape;491;g33363f49952_0_12" descr="Image: symbol representing the world with an arrow over it. Indicates a slide of websites.">
            <a:extLst>
              <a:ext uri="{FF2B5EF4-FFF2-40B4-BE49-F238E27FC236}">
                <a16:creationId xmlns:a16="http://schemas.microsoft.com/office/drawing/2014/main" id="{38B4EFB3-F892-CABB-ED9F-A02C937249E0}"/>
              </a:ext>
            </a:extLst>
          </p:cNvPr>
          <p:cNvPicPr preferRelativeResize="0">
            <a:picLocks noGrp="1"/>
          </p:cNvPicPr>
          <p:nvPr>
            <p:ph type="pic" idx="10"/>
          </p:nvPr>
        </p:nvPicPr>
        <p:blipFill>
          <a:blip r:embed="rId3">
            <a:alphaModFix/>
          </a:blip>
          <a:srcRect t="9937" b="9937"/>
          <a:stretch>
            <a:fillRect/>
          </a:stretch>
        </p:blipFill>
        <p:spPr>
          <a:xfrm>
            <a:off x="9917919" y="1534992"/>
            <a:ext cx="1491610" cy="1169558"/>
          </a:xfrm>
          <a:prstGeom prst="rect">
            <a:avLst/>
          </a:prstGeom>
          <a:noFill/>
          <a:ln>
            <a:noFill/>
          </a:ln>
        </p:spPr>
      </p:pic>
      <p:sp>
        <p:nvSpPr>
          <p:cNvPr id="521" name="Google Shape;521;g33491632bdd_0_23"/>
          <p:cNvSpPr txBox="1">
            <a:spLocks noGrp="1"/>
          </p:cNvSpPr>
          <p:nvPr>
            <p:ph type="body" idx="1"/>
          </p:nvPr>
        </p:nvSpPr>
        <p:spPr>
          <a:xfrm>
            <a:off x="620332" y="2412683"/>
            <a:ext cx="5603047"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Websites:  </a:t>
            </a:r>
            <a:endParaRPr dirty="0"/>
          </a:p>
        </p:txBody>
      </p:sp>
      <p:sp>
        <p:nvSpPr>
          <p:cNvPr id="2" name="Text Placeholder 1">
            <a:extLst>
              <a:ext uri="{FF2B5EF4-FFF2-40B4-BE49-F238E27FC236}">
                <a16:creationId xmlns:a16="http://schemas.microsoft.com/office/drawing/2014/main" id="{AFB3CD42-0A0A-311F-577B-12EAB8C326B8}"/>
              </a:ext>
            </a:extLst>
          </p:cNvPr>
          <p:cNvSpPr>
            <a:spLocks noGrp="1"/>
          </p:cNvSpPr>
          <p:nvPr>
            <p:ph type="body" idx="2"/>
          </p:nvPr>
        </p:nvSpPr>
        <p:spPr>
          <a:xfrm>
            <a:off x="609599" y="3071957"/>
            <a:ext cx="10978993" cy="3311425"/>
          </a:xfrm>
        </p:spPr>
        <p:txBody>
          <a:bodyPr/>
          <a:lstStyle/>
          <a:p>
            <a:pPr>
              <a:spcAft>
                <a:spcPts val="600"/>
              </a:spcAft>
            </a:pPr>
            <a:r>
              <a:rPr lang="en-US" dirty="0" err="1"/>
              <a:t>HelpKidzLearn</a:t>
            </a:r>
            <a:r>
              <a:rPr lang="en-US" dirty="0"/>
              <a:t>: Features interactive switch-accessible books and educational games for young learners</a:t>
            </a:r>
          </a:p>
          <a:p>
            <a:pPr>
              <a:spcAft>
                <a:spcPts val="600"/>
              </a:spcAft>
            </a:pPr>
            <a:r>
              <a:rPr lang="en-US" dirty="0" err="1"/>
              <a:t>Storynory</a:t>
            </a:r>
            <a:r>
              <a:rPr lang="en-US" dirty="0"/>
              <a:t>: Free audiobooks that can be paired with switch-adapted media players for independent listening.</a:t>
            </a:r>
          </a:p>
          <a:p>
            <a:pPr>
              <a:spcAft>
                <a:spcPts val="600"/>
              </a:spcAft>
            </a:pPr>
            <a:r>
              <a:rPr lang="en-US" dirty="0"/>
              <a:t>Star Media Center: provides resources to print</a:t>
            </a:r>
          </a:p>
          <a:p>
            <a:pPr>
              <a:spcAft>
                <a:spcPts val="600"/>
              </a:spcAft>
            </a:pPr>
            <a:r>
              <a:rPr lang="en-US" dirty="0"/>
              <a:t>News-2-You: provides adaptive books and other resources for individuals with special needs, particularly those with communication or learning challenges.</a:t>
            </a:r>
          </a:p>
          <a:p>
            <a:pPr>
              <a:spcAft>
                <a:spcPts val="600"/>
              </a:spcAft>
            </a:pPr>
            <a:r>
              <a:rPr lang="en-US" dirty="0" err="1"/>
              <a:t>SymbolStix</a:t>
            </a:r>
            <a:r>
              <a:rPr lang="en-US" dirty="0"/>
              <a:t> PRIME: A tool for creating symbol-supported books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33363f49952_0_19"/>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lvl="0">
              <a:buSzPts val="3600"/>
            </a:pPr>
            <a:r>
              <a:rPr lang="en-US" dirty="0"/>
              <a:t>Wrap-Up and Call to Action, cont. </a:t>
            </a:r>
            <a:endParaRPr dirty="0"/>
          </a:p>
        </p:txBody>
      </p:sp>
      <p:sp>
        <p:nvSpPr>
          <p:cNvPr id="529" name="Google Shape;529;g33363f49952_0_19"/>
          <p:cNvSpPr txBox="1">
            <a:spLocks noGrp="1"/>
          </p:cNvSpPr>
          <p:nvPr>
            <p:ph type="body" idx="1"/>
          </p:nvPr>
        </p:nvSpPr>
        <p:spPr>
          <a:xfrm>
            <a:off x="620332" y="2412683"/>
            <a:ext cx="8334741" cy="583735"/>
          </a:xfrm>
          <a:prstGeom prst="rect">
            <a:avLst/>
          </a:prstGeom>
          <a:noFill/>
          <a:ln>
            <a:noFill/>
          </a:ln>
        </p:spPr>
        <p:txBody>
          <a:bodyPr spcFirstLastPara="1" wrap="square" lIns="274300" tIns="45700" rIns="45700" bIns="45700" anchor="ctr" anchorCtr="0">
            <a:noAutofit/>
          </a:bodyPr>
          <a:lstStyle/>
          <a:p>
            <a:pPr marL="0" lvl="0" indent="0">
              <a:lnSpc>
                <a:spcPct val="50000"/>
              </a:lnSpc>
            </a:pPr>
            <a:r>
              <a:rPr lang="en-US" dirty="0"/>
              <a:t> Summary:</a:t>
            </a:r>
          </a:p>
        </p:txBody>
      </p:sp>
      <p:pic>
        <p:nvPicPr>
          <p:cNvPr id="531" name="Google Shape;531;g33363f49952_0_19" descr="Image &quot;Megaphone&quot;"/>
          <p:cNvPicPr preferRelativeResize="0">
            <a:picLocks noGrp="1"/>
          </p:cNvPicPr>
          <p:nvPr>
            <p:ph type="pic" idx="10"/>
          </p:nvPr>
        </p:nvPicPr>
        <p:blipFill rotWithShape="1">
          <a:blip r:embed="rId3">
            <a:alphaModFix/>
          </a:blip>
          <a:srcRect t="22462" b="22462"/>
          <a:stretch/>
        </p:blipFill>
        <p:spPr>
          <a:xfrm>
            <a:off x="9774597" y="1897270"/>
            <a:ext cx="1804914" cy="994070"/>
          </a:xfrm>
          <a:prstGeom prst="rect">
            <a:avLst/>
          </a:prstGeom>
          <a:noFill/>
          <a:ln w="19050" cap="flat" cmpd="sng">
            <a:solidFill>
              <a:schemeClr val="dk1"/>
            </a:solidFill>
            <a:prstDash val="solid"/>
            <a:round/>
            <a:headEnd type="none" w="sm" len="sm"/>
            <a:tailEnd type="none" w="sm" len="sm"/>
          </a:ln>
        </p:spPr>
      </p:pic>
      <p:sp>
        <p:nvSpPr>
          <p:cNvPr id="2" name="Text Placeholder 1">
            <a:extLst>
              <a:ext uri="{FF2B5EF4-FFF2-40B4-BE49-F238E27FC236}">
                <a16:creationId xmlns:a16="http://schemas.microsoft.com/office/drawing/2014/main" id="{6219B9B3-F922-5539-D010-CA54A681B97B}"/>
              </a:ext>
            </a:extLst>
          </p:cNvPr>
          <p:cNvSpPr>
            <a:spLocks noGrp="1"/>
          </p:cNvSpPr>
          <p:nvPr>
            <p:ph type="body" idx="2"/>
          </p:nvPr>
        </p:nvSpPr>
        <p:spPr/>
        <p:txBody>
          <a:bodyPr/>
          <a:lstStyle/>
          <a:p>
            <a:pPr lvl="0">
              <a:spcBef>
                <a:spcPts val="600"/>
              </a:spcBef>
            </a:pPr>
            <a:r>
              <a:rPr lang="en-US" dirty="0"/>
              <a:t>Adapted books are tools to enhance accessibility, engagement, and learning.</a:t>
            </a:r>
          </a:p>
          <a:p>
            <a:pPr lvl="0"/>
            <a:r>
              <a:rPr lang="en-US" dirty="0"/>
              <a:t>They are easy to create and can be tailored to individual needs.</a:t>
            </a:r>
          </a:p>
          <a:p>
            <a:pPr marL="0" lvl="0" indent="0">
              <a:spcBef>
                <a:spcPts val="600"/>
              </a:spcBef>
              <a:buNone/>
            </a:pPr>
            <a:endParaRPr lang="en-US" dirty="0"/>
          </a:p>
          <a:p>
            <a:pPr marL="0" lvl="0" indent="0">
              <a:spcBef>
                <a:spcPts val="600"/>
              </a:spcBef>
              <a:buNone/>
            </a:pPr>
            <a:r>
              <a:rPr lang="en-US" b="1" dirty="0"/>
              <a:t>Closing Quote: </a:t>
            </a:r>
            <a:r>
              <a:rPr lang="en-US" dirty="0"/>
              <a:t>“Education is not one-size-fits-all. Adapted books ensure every student has a chance to succeed.”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33363f49952_0_5"/>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Q&amp;A and Resources</a:t>
            </a:r>
            <a:endParaRPr dirty="0"/>
          </a:p>
        </p:txBody>
      </p:sp>
      <p:sp>
        <p:nvSpPr>
          <p:cNvPr id="2" name="Text Placeholder 1">
            <a:extLst>
              <a:ext uri="{FF2B5EF4-FFF2-40B4-BE49-F238E27FC236}">
                <a16:creationId xmlns:a16="http://schemas.microsoft.com/office/drawing/2014/main" id="{2047C4BA-4705-8AE9-C7DE-1F07BF6EBB4D}"/>
              </a:ext>
            </a:extLst>
          </p:cNvPr>
          <p:cNvSpPr>
            <a:spLocks noGrp="1"/>
          </p:cNvSpPr>
          <p:nvPr>
            <p:ph type="body" idx="1"/>
          </p:nvPr>
        </p:nvSpPr>
        <p:spPr>
          <a:xfrm>
            <a:off x="620332" y="2412683"/>
            <a:ext cx="5616695" cy="583735"/>
          </a:xfrm>
        </p:spPr>
        <p:txBody>
          <a:bodyPr/>
          <a:lstStyle/>
          <a:p>
            <a:pPr marL="0" indent="0"/>
            <a:r>
              <a:rPr lang="en-US" dirty="0"/>
              <a:t>Questions?</a:t>
            </a:r>
          </a:p>
        </p:txBody>
      </p:sp>
      <p:pic>
        <p:nvPicPr>
          <p:cNvPr id="538" name="Google Shape;538;g33363f49952_0_5" descr="Image: 4 question marks"/>
          <p:cNvPicPr preferRelativeResize="0">
            <a:picLocks noGrp="1"/>
          </p:cNvPicPr>
          <p:nvPr>
            <p:ph type="pic" idx="10"/>
          </p:nvPr>
        </p:nvPicPr>
        <p:blipFill rotWithShape="1">
          <a:blip r:embed="rId3">
            <a:alphaModFix/>
          </a:blip>
          <a:srcRect t="5202" b="5202"/>
          <a:stretch/>
        </p:blipFill>
        <p:spPr>
          <a:xfrm>
            <a:off x="9495432" y="1687019"/>
            <a:ext cx="2095500" cy="1154113"/>
          </a:xfrm>
          <a:prstGeom prst="rect">
            <a:avLst/>
          </a:prstGeom>
          <a:noFill/>
          <a:ln w="19050" cap="flat" cmpd="sng">
            <a:solidFill>
              <a:schemeClr val="dk1"/>
            </a:solidFill>
            <a:prstDash val="solid"/>
            <a:round/>
            <a:headEnd type="none" w="sm" len="sm"/>
            <a:tailEnd type="none" w="sm" len="sm"/>
          </a:ln>
        </p:spPr>
      </p:pic>
      <p:sp>
        <p:nvSpPr>
          <p:cNvPr id="3" name="Text Placeholder 2">
            <a:extLst>
              <a:ext uri="{FF2B5EF4-FFF2-40B4-BE49-F238E27FC236}">
                <a16:creationId xmlns:a16="http://schemas.microsoft.com/office/drawing/2014/main" id="{DD8D14C2-BC7D-F1D4-635C-C0C1E26AF2A6}"/>
              </a:ext>
            </a:extLst>
          </p:cNvPr>
          <p:cNvSpPr>
            <a:spLocks noGrp="1"/>
          </p:cNvSpPr>
          <p:nvPr>
            <p:ph type="body" idx="2"/>
          </p:nvPr>
        </p:nvSpPr>
        <p:spPr/>
        <p:txBody>
          <a:bodyPr/>
          <a:lstStyle/>
          <a:p>
            <a:pPr marL="0" lvl="0" indent="0">
              <a:spcBef>
                <a:spcPts val="600"/>
              </a:spcBef>
              <a:buNone/>
            </a:pPr>
            <a:r>
              <a:rPr lang="en-US" b="1" dirty="0"/>
              <a:t>Discussion Prompt: </a:t>
            </a:r>
            <a:r>
              <a:rPr lang="en-US" dirty="0"/>
              <a:t>What adaptations have worked well in your experience?</a:t>
            </a:r>
          </a:p>
          <a:p>
            <a:pPr marL="0" lvl="0" indent="0">
              <a:spcBef>
                <a:spcPts val="600"/>
              </a:spcBef>
              <a:buNone/>
            </a:pPr>
            <a:r>
              <a:rPr lang="en-US" b="1" dirty="0"/>
              <a:t>Resources (google drive folder)</a:t>
            </a:r>
          </a:p>
          <a:p>
            <a:pPr lvl="0">
              <a:spcBef>
                <a:spcPts val="600"/>
              </a:spcBef>
            </a:pPr>
            <a:r>
              <a:rPr lang="en-US" dirty="0"/>
              <a:t>Online templates and tools</a:t>
            </a:r>
          </a:p>
          <a:p>
            <a:pPr lvl="0"/>
            <a:r>
              <a:rPr lang="en-US" dirty="0"/>
              <a:t>suggested materials and suppliers</a:t>
            </a:r>
          </a:p>
          <a:p>
            <a:pPr lvl="0"/>
            <a:r>
              <a:rPr lang="en-US" dirty="0"/>
              <a:t>further reading or training opportunities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7"/>
          <p:cNvSpPr txBox="1">
            <a:spLocks noGrp="1"/>
          </p:cNvSpPr>
          <p:nvPr>
            <p:ph type="ctrTitle"/>
          </p:nvPr>
        </p:nvSpPr>
        <p:spPr>
          <a:xfrm>
            <a:off x="2966901" y="2895455"/>
            <a:ext cx="6246778" cy="914400"/>
          </a:xfrm>
          <a:prstGeom prst="rect">
            <a:avLst/>
          </a:prstGeom>
          <a:noFill/>
          <a:ln>
            <a:noFill/>
          </a:ln>
        </p:spPr>
        <p:txBody>
          <a:bodyPr spcFirstLastPara="1" wrap="square" lIns="0" tIns="182875" rIns="91425" bIns="45700" anchor="ctr" anchorCtr="0">
            <a:noAutofit/>
          </a:bodyPr>
          <a:lstStyle/>
          <a:p>
            <a:pPr marL="0" lvl="0" indent="0" algn="ctr" rtl="0">
              <a:lnSpc>
                <a:spcPct val="80000"/>
              </a:lnSpc>
              <a:spcBef>
                <a:spcPts val="0"/>
              </a:spcBef>
              <a:spcAft>
                <a:spcPts val="0"/>
              </a:spcAft>
              <a:buClr>
                <a:srgbClr val="101820"/>
              </a:buClr>
              <a:buSzPts val="3600"/>
              <a:buFont typeface="Calibri"/>
              <a:buNone/>
            </a:pPr>
            <a:r>
              <a:rPr lang="en-US" dirty="0"/>
              <a:t>Thank you!</a:t>
            </a:r>
            <a:endParaRPr dirty="0"/>
          </a:p>
        </p:txBody>
      </p:sp>
      <p:sp>
        <p:nvSpPr>
          <p:cNvPr id="544" name="Google Shape;544;p17"/>
          <p:cNvSpPr txBox="1">
            <a:spLocks noGrp="1"/>
          </p:cNvSpPr>
          <p:nvPr>
            <p:ph type="body" idx="1"/>
          </p:nvPr>
        </p:nvSpPr>
        <p:spPr>
          <a:xfrm>
            <a:off x="606425" y="3810000"/>
            <a:ext cx="11001375" cy="2438400"/>
          </a:xfrm>
          <a:prstGeom prst="rect">
            <a:avLst/>
          </a:prstGeom>
          <a:noFill/>
          <a:ln>
            <a:noFill/>
          </a:ln>
        </p:spPr>
        <p:txBody>
          <a:bodyPr spcFirstLastPara="1" wrap="square" lIns="274300" tIns="45700" rIns="45700" bIns="45700" anchor="t" anchorCtr="0">
            <a:noAutofit/>
          </a:bodyPr>
          <a:lstStyle/>
          <a:p>
            <a:pPr marL="0" lvl="0" indent="0" algn="ctr" rtl="0">
              <a:lnSpc>
                <a:spcPct val="100000"/>
              </a:lnSpc>
              <a:spcBef>
                <a:spcPts val="0"/>
              </a:spcBef>
              <a:spcAft>
                <a:spcPts val="0"/>
              </a:spcAft>
              <a:buSzPts val="2592"/>
              <a:buNone/>
            </a:pPr>
            <a:r>
              <a:rPr lang="en-US" dirty="0"/>
              <a:t>Andrea Murphy, </a:t>
            </a:r>
            <a:r>
              <a:rPr lang="en-US" u="sng" dirty="0">
                <a:solidFill>
                  <a:schemeClr val="hlink"/>
                </a:solidFill>
                <a:hlinkClick r:id="rId3"/>
              </a:rPr>
              <a:t>amurphy@hved.org</a:t>
            </a:r>
            <a:endParaRPr dirty="0"/>
          </a:p>
          <a:p>
            <a:pPr marL="0" lvl="0" indent="0" algn="ctr" rtl="0">
              <a:lnSpc>
                <a:spcPct val="100000"/>
              </a:lnSpc>
              <a:spcBef>
                <a:spcPts val="0"/>
              </a:spcBef>
              <a:spcAft>
                <a:spcPts val="0"/>
              </a:spcAft>
              <a:buSzPts val="2592"/>
              <a:buNone/>
            </a:pPr>
            <a:r>
              <a:rPr lang="en-US" dirty="0"/>
              <a:t>Kristin King-Aasum, </a:t>
            </a:r>
            <a:r>
              <a:rPr lang="en-US" u="sng" dirty="0">
                <a:solidFill>
                  <a:schemeClr val="hlink"/>
                </a:solidFill>
                <a:hlinkClick r:id="rId4"/>
              </a:rPr>
              <a:t>kkingaasum@hved.org</a:t>
            </a:r>
            <a:endParaRPr dirty="0"/>
          </a:p>
        </p:txBody>
      </p:sp>
      <p:pic>
        <p:nvPicPr>
          <p:cNvPr id="545" name="Google Shape;545;p17" descr="Charting the Cs logo with black and blue text"/>
          <p:cNvPicPr preferRelativeResize="0"/>
          <p:nvPr/>
        </p:nvPicPr>
        <p:blipFill rotWithShape="1">
          <a:blip r:embed="rId5">
            <a:alphaModFix/>
          </a:blip>
          <a:srcRect/>
          <a:stretch/>
        </p:blipFill>
        <p:spPr>
          <a:xfrm>
            <a:off x="4665318" y="1820516"/>
            <a:ext cx="2882435" cy="604720"/>
          </a:xfrm>
          <a:prstGeom prst="rect">
            <a:avLst/>
          </a:prstGeom>
          <a:noFill/>
          <a:ln>
            <a:noFill/>
          </a:ln>
        </p:spPr>
      </p:pic>
      <p:pic>
        <p:nvPicPr>
          <p:cNvPr id="546" name="Google Shape;546;p17" descr="Image of a drawn person signing &quot;All done&quot; with the words &quot;all done&quot; written across the top"/>
          <p:cNvPicPr preferRelativeResize="0"/>
          <p:nvPr/>
        </p:nvPicPr>
        <p:blipFill>
          <a:blip r:embed="rId6">
            <a:alphaModFix/>
          </a:blip>
          <a:stretch>
            <a:fillRect/>
          </a:stretch>
        </p:blipFill>
        <p:spPr>
          <a:xfrm>
            <a:off x="9202075" y="1820516"/>
            <a:ext cx="2380325" cy="190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How to Create Adapted Books </a:t>
            </a:r>
            <a:endParaRPr dirty="0"/>
          </a:p>
        </p:txBody>
      </p:sp>
      <p:sp>
        <p:nvSpPr>
          <p:cNvPr id="123" name="Google Shape;123;p6"/>
          <p:cNvSpPr txBox="1">
            <a:spLocks noGrp="1"/>
          </p:cNvSpPr>
          <p:nvPr>
            <p:ph type="body" idx="1"/>
          </p:nvPr>
        </p:nvSpPr>
        <p:spPr>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0"/>
              </a:spcBef>
              <a:spcAft>
                <a:spcPts val="0"/>
              </a:spcAft>
              <a:buSzPts val="2592"/>
              <a:buNone/>
            </a:pPr>
            <a:r>
              <a:rPr lang="en-US" b="1" dirty="0"/>
              <a:t>Step-by-Step Process:</a:t>
            </a:r>
            <a:endParaRPr dirty="0"/>
          </a:p>
        </p:txBody>
      </p:sp>
      <p:sp>
        <p:nvSpPr>
          <p:cNvPr id="124" name="Google Shape;124;p6"/>
          <p:cNvSpPr txBox="1">
            <a:spLocks noGrp="1"/>
          </p:cNvSpPr>
          <p:nvPr>
            <p:ph type="body" idx="2"/>
          </p:nvPr>
        </p:nvSpPr>
        <p:spPr>
          <a:prstGeom prst="rect">
            <a:avLst/>
          </a:prstGeom>
          <a:noFill/>
          <a:ln>
            <a:noFill/>
          </a:ln>
        </p:spPr>
        <p:txBody>
          <a:bodyPr spcFirstLastPara="1" wrap="square" lIns="274300" tIns="45700" rIns="45700" bIns="45700" anchor="t" anchorCtr="0">
            <a:noAutofit/>
          </a:bodyPr>
          <a:lstStyle/>
          <a:p>
            <a:pPr lvl="0">
              <a:buAutoNum type="arabicPeriod"/>
            </a:pPr>
            <a:r>
              <a:rPr lang="en-US" dirty="0"/>
              <a:t>Select a book based on the student’s needs and interests.</a:t>
            </a:r>
          </a:p>
          <a:p>
            <a:pPr lvl="0">
              <a:buAutoNum type="arabicPeriod"/>
            </a:pPr>
            <a:r>
              <a:rPr lang="en-US" dirty="0"/>
              <a:t>Plan adaptations (visual, tactile, or interactive).</a:t>
            </a:r>
          </a:p>
          <a:p>
            <a:pPr lvl="0">
              <a:buAutoNum type="arabicPeriod"/>
            </a:pPr>
            <a:r>
              <a:rPr lang="en-US" dirty="0"/>
              <a:t>Gather materials: </a:t>
            </a:r>
          </a:p>
          <a:p>
            <a:pPr lvl="1">
              <a:spcBef>
                <a:spcPts val="0"/>
              </a:spcBef>
              <a:buAutoNum type="alphaLcPeriod"/>
            </a:pPr>
            <a:r>
              <a:rPr lang="en-US" dirty="0"/>
              <a:t>Lamination sheets, Velcro, page tabs, textures</a:t>
            </a:r>
          </a:p>
          <a:p>
            <a:pPr lvl="0">
              <a:buAutoNum type="arabicPeriod"/>
            </a:pPr>
            <a:r>
              <a:rPr lang="en-US" dirty="0"/>
              <a:t>Assemble the book</a:t>
            </a:r>
            <a:endParaRPr lang="en-US" b="1" dirty="0"/>
          </a:p>
        </p:txBody>
      </p:sp>
      <p:sp>
        <p:nvSpPr>
          <p:cNvPr id="4" name="Text Placeholder 3">
            <a:extLst>
              <a:ext uri="{FF2B5EF4-FFF2-40B4-BE49-F238E27FC236}">
                <a16:creationId xmlns:a16="http://schemas.microsoft.com/office/drawing/2014/main" id="{29EB7EE7-AC74-3D13-A795-99BDCE6980CB}"/>
              </a:ext>
            </a:extLst>
          </p:cNvPr>
          <p:cNvSpPr>
            <a:spLocks noGrp="1"/>
          </p:cNvSpPr>
          <p:nvPr>
            <p:ph type="body" idx="3"/>
          </p:nvPr>
        </p:nvSpPr>
        <p:spPr/>
        <p:txBody>
          <a:bodyPr/>
          <a:lstStyle/>
          <a:p>
            <a:r>
              <a:rPr lang="en-US" dirty="0"/>
              <a:t>TIPS</a:t>
            </a:r>
          </a:p>
        </p:txBody>
      </p:sp>
      <p:sp>
        <p:nvSpPr>
          <p:cNvPr id="5" name="Text Placeholder 4">
            <a:extLst>
              <a:ext uri="{FF2B5EF4-FFF2-40B4-BE49-F238E27FC236}">
                <a16:creationId xmlns:a16="http://schemas.microsoft.com/office/drawing/2014/main" id="{9A21EEA5-1F68-3730-2EE3-C352F5D3E514}"/>
              </a:ext>
            </a:extLst>
          </p:cNvPr>
          <p:cNvSpPr>
            <a:spLocks noGrp="1"/>
          </p:cNvSpPr>
          <p:nvPr>
            <p:ph type="body" idx="4"/>
          </p:nvPr>
        </p:nvSpPr>
        <p:spPr>
          <a:xfrm>
            <a:off x="6291263" y="3072592"/>
            <a:ext cx="5300662" cy="1368779"/>
          </a:xfrm>
        </p:spPr>
        <p:txBody>
          <a:bodyPr/>
          <a:lstStyle/>
          <a:p>
            <a:pPr lvl="0" indent="-457200">
              <a:spcBef>
                <a:spcPts val="600"/>
              </a:spcBef>
              <a:buFont typeface="Twentieth Century"/>
              <a:buAutoNum type="arabicPeriod"/>
            </a:pPr>
            <a:r>
              <a:rPr lang="en-US" dirty="0"/>
              <a:t>Start small with simple adaptations</a:t>
            </a:r>
          </a:p>
          <a:p>
            <a:pPr lvl="0" indent="-457200">
              <a:spcBef>
                <a:spcPts val="600"/>
              </a:spcBef>
              <a:buAutoNum type="arabicPeriod"/>
            </a:pPr>
            <a:r>
              <a:rPr lang="en-US" dirty="0"/>
              <a:t>Use free online templates or DIY resources</a:t>
            </a:r>
          </a:p>
        </p:txBody>
      </p:sp>
      <p:pic>
        <p:nvPicPr>
          <p:cNvPr id="125" name="Google Shape;125;p6" descr="Image of materials often used when modifying books including, a page of smaller pictures to cut, scissors, velcro dot pieces. Under the image the wording was cut off."/>
          <p:cNvPicPr preferRelativeResize="0">
            <a:picLocks noGrp="1"/>
          </p:cNvPicPr>
          <p:nvPr>
            <p:ph type="pic" idx="10"/>
          </p:nvPr>
        </p:nvPicPr>
        <p:blipFill rotWithShape="1">
          <a:blip r:embed="rId3">
            <a:alphaModFix/>
          </a:blip>
          <a:srcRect t="1975" b="1975"/>
          <a:stretch/>
        </p:blipFill>
        <p:spPr>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612489" y="1170638"/>
            <a:ext cx="10978994" cy="1153461"/>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Adaptive Books for Early Childhood</a:t>
            </a:r>
            <a:endParaRPr b="0" i="1" dirty="0"/>
          </a:p>
        </p:txBody>
      </p:sp>
      <p:sp>
        <p:nvSpPr>
          <p:cNvPr id="131" name="Google Shape;131;p10"/>
          <p:cNvSpPr txBox="1">
            <a:spLocks noGrp="1"/>
          </p:cNvSpPr>
          <p:nvPr>
            <p:ph type="body" idx="1"/>
          </p:nvPr>
        </p:nvSpPr>
        <p:spPr>
          <a:xfrm>
            <a:off x="616975" y="2422425"/>
            <a:ext cx="6139500" cy="3825900"/>
          </a:xfrm>
          <a:prstGeom prst="rect">
            <a:avLst/>
          </a:prstGeom>
          <a:noFill/>
          <a:ln>
            <a:noFill/>
          </a:ln>
        </p:spPr>
        <p:txBody>
          <a:bodyPr spcFirstLastPara="1" wrap="square" lIns="274300" tIns="45700" rIns="45700" bIns="45700" anchor="t" anchorCtr="0">
            <a:noAutofit/>
          </a:bodyPr>
          <a:lstStyle/>
          <a:p>
            <a:pPr marL="0" lvl="0" indent="0" algn="l" rtl="0">
              <a:lnSpc>
                <a:spcPct val="100000"/>
              </a:lnSpc>
              <a:spcBef>
                <a:spcPts val="600"/>
              </a:spcBef>
              <a:spcAft>
                <a:spcPts val="0"/>
              </a:spcAft>
              <a:buNone/>
            </a:pPr>
            <a:r>
              <a:rPr lang="en-US" dirty="0"/>
              <a:t>Adaptive books for early childhood literacy help young children, especially those with developmental delay or disabilities, engage in reading in a way that matches their learning needs and sensory preferences.  These books are typically hands-on, interactive, and designed to support foundational skills in language, comprehension, and fine motor development. </a:t>
            </a:r>
            <a:endParaRPr dirty="0"/>
          </a:p>
        </p:txBody>
      </p:sp>
      <p:pic>
        <p:nvPicPr>
          <p:cNvPr id="132" name="Google Shape;132;p10" descr="Image: 5 early childhood students looking at an adult holding a book"/>
          <p:cNvPicPr preferRelativeResize="0">
            <a:picLocks noGrp="1"/>
          </p:cNvPicPr>
          <p:nvPr>
            <p:ph type="pic" idx="2"/>
          </p:nvPr>
        </p:nvPicPr>
        <p:blipFill rotWithShape="1">
          <a:blip r:embed="rId3">
            <a:alphaModFix/>
          </a:blip>
          <a:srcRect t="2874" b="2874"/>
          <a:stretch/>
        </p:blipFill>
        <p:spPr>
          <a:xfrm>
            <a:off x="6982847" y="2567348"/>
            <a:ext cx="4355585" cy="2742304"/>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xfrm>
            <a:off x="612489" y="1449312"/>
            <a:ext cx="8334741" cy="583735"/>
          </a:xfrm>
          <a:prstGeom prst="rect">
            <a:avLst/>
          </a:prstGeom>
          <a:noFill/>
          <a:ln>
            <a:noFill/>
          </a:ln>
        </p:spPr>
        <p:txBody>
          <a:bodyPr spcFirstLastPara="1" wrap="square" lIns="0" tIns="182875"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Early Childhood Examples</a:t>
            </a:r>
            <a:endParaRPr b="0" i="1" dirty="0"/>
          </a:p>
        </p:txBody>
      </p:sp>
      <p:sp>
        <p:nvSpPr>
          <p:cNvPr id="138" name="Google Shape;138;p11"/>
          <p:cNvSpPr txBox="1">
            <a:spLocks noGrp="1"/>
          </p:cNvSpPr>
          <p:nvPr>
            <p:ph type="body" idx="1"/>
          </p:nvPr>
        </p:nvSpPr>
        <p:spPr>
          <a:prstGeom prst="rect">
            <a:avLst/>
          </a:prstGeom>
          <a:noFill/>
          <a:ln>
            <a:noFill/>
          </a:ln>
        </p:spPr>
        <p:txBody>
          <a:bodyPr spcFirstLastPara="1" wrap="square" lIns="274300" tIns="45700" rIns="45700" bIns="45700" anchor="ctr" anchorCtr="0">
            <a:noAutofit/>
          </a:bodyPr>
          <a:lstStyle/>
          <a:p>
            <a:pPr marL="0" indent="0">
              <a:lnSpc>
                <a:spcPct val="115000"/>
              </a:lnSpc>
              <a:spcBef>
                <a:spcPts val="1400"/>
              </a:spcBef>
            </a:pPr>
            <a:r>
              <a:rPr lang="en-US" dirty="0"/>
              <a:t>1. Interactive Touch-and-Feel Books</a:t>
            </a:r>
          </a:p>
        </p:txBody>
      </p:sp>
      <p:sp>
        <p:nvSpPr>
          <p:cNvPr id="2" name="Text Placeholder 1">
            <a:extLst>
              <a:ext uri="{FF2B5EF4-FFF2-40B4-BE49-F238E27FC236}">
                <a16:creationId xmlns:a16="http://schemas.microsoft.com/office/drawing/2014/main" id="{7D78088C-6345-AE4C-E50A-9D43FAD5CB02}"/>
              </a:ext>
            </a:extLst>
          </p:cNvPr>
          <p:cNvSpPr>
            <a:spLocks noGrp="1"/>
          </p:cNvSpPr>
          <p:nvPr>
            <p:ph type="body" idx="2"/>
          </p:nvPr>
        </p:nvSpPr>
        <p:spPr>
          <a:xfrm>
            <a:off x="609600" y="2928395"/>
            <a:ext cx="8345474" cy="3550782"/>
          </a:xfrm>
        </p:spPr>
        <p:txBody>
          <a:bodyPr/>
          <a:lstStyle/>
          <a:p>
            <a:pPr lvl="0" indent="-381000">
              <a:lnSpc>
                <a:spcPct val="110000"/>
              </a:lnSpc>
              <a:spcBef>
                <a:spcPts val="600"/>
              </a:spcBef>
              <a:spcAft>
                <a:spcPts val="600"/>
              </a:spcAft>
              <a:buClr>
                <a:schemeClr val="dk1"/>
              </a:buClr>
              <a:buSzPts val="2400"/>
              <a:buChar char="●"/>
            </a:pPr>
            <a:r>
              <a:rPr lang="en-US" b="1" dirty="0"/>
              <a:t>Features</a:t>
            </a:r>
            <a:r>
              <a:rPr lang="en-US" dirty="0"/>
              <a:t>: Incorporate textured materials like fabric, foam, and sandpaper into books to make stories more sensory-friendly. These books might use soft fur for animal characters or rough sandpaper for a character's “path.”</a:t>
            </a:r>
          </a:p>
          <a:p>
            <a:pPr lvl="0" indent="-381000">
              <a:lnSpc>
                <a:spcPct val="110000"/>
              </a:lnSpc>
              <a:spcAft>
                <a:spcPts val="600"/>
              </a:spcAft>
              <a:buClr>
                <a:schemeClr val="dk1"/>
              </a:buClr>
              <a:buSzPts val="2400"/>
              <a:buChar char="●"/>
            </a:pPr>
            <a:r>
              <a:rPr lang="en-US" b="1" dirty="0"/>
              <a:t>Benefits</a:t>
            </a:r>
            <a:r>
              <a:rPr lang="en-US" dirty="0"/>
              <a:t>: These tactile experiences support sensory processing, vocabulary development, and language concepts like “soft,” “rough,” “smooth,” etc., and make the story more memorable for young children.</a:t>
            </a:r>
            <a:endParaRPr lang="en-US" b="1" dirty="0"/>
          </a:p>
        </p:txBody>
      </p:sp>
      <p:pic>
        <p:nvPicPr>
          <p:cNvPr id="139" name="Google Shape;139;p11" descr="Image: adapted book of fill in the blank of &quot;I spy with my little eyes...&quot; with a category of &quot;....sports equipment.&quot; then the student has 4 options to pick from to match the category."/>
          <p:cNvPicPr preferRelativeResize="0">
            <a:picLocks noGrp="1"/>
          </p:cNvPicPr>
          <p:nvPr>
            <p:ph type="pic" idx="10"/>
          </p:nvPr>
        </p:nvPicPr>
        <p:blipFill rotWithShape="1">
          <a:blip r:embed="rId3">
            <a:alphaModFix/>
          </a:blip>
          <a:srcRect t="3985" b="3480"/>
          <a:stretch/>
        </p:blipFill>
        <p:spPr>
          <a:xfrm>
            <a:off x="9090494" y="1757245"/>
            <a:ext cx="2500438" cy="1954946"/>
          </a:xfrm>
          <a:prstGeom prst="rect">
            <a:avLst/>
          </a:prstGeom>
          <a:noFill/>
          <a:ln w="12700" cap="flat" cmpd="sng">
            <a:solidFill>
              <a:schemeClr val="dk1"/>
            </a:solidFill>
            <a:prstDash val="solid"/>
            <a:round/>
            <a:headEnd type="none" w="sm" len="sm"/>
            <a:tailEnd type="none" w="sm" len="sm"/>
          </a:ln>
        </p:spPr>
      </p:pic>
      <p:pic>
        <p:nvPicPr>
          <p:cNvPr id="140" name="Google Shape;140;p11" descr="Image of a tactile gold fish from the story &quot;Brown Bear, Brown Bear&quot; "/>
          <p:cNvPicPr preferRelativeResize="0">
            <a:picLocks noGrp="1"/>
          </p:cNvPicPr>
          <p:nvPr>
            <p:ph type="pic" idx="11"/>
          </p:nvPr>
        </p:nvPicPr>
        <p:blipFill rotWithShape="1">
          <a:blip r:embed="rId4">
            <a:alphaModFix/>
          </a:blip>
          <a:srcRect t="-388" b="3193"/>
          <a:stretch/>
        </p:blipFill>
        <p:spPr>
          <a:xfrm>
            <a:off x="9071230" y="3985147"/>
            <a:ext cx="2500438" cy="1504651"/>
          </a:xfrm>
          <a:prstGeom prst="rect">
            <a:avLst/>
          </a:prstGeom>
          <a:noFill/>
          <a:ln w="12700" cap="flat" cmpd="sng">
            <a:solidFill>
              <a:schemeClr val="dk1"/>
            </a:solidFill>
            <a:prstDash val="solid"/>
            <a:round/>
            <a:headEnd type="none" w="sm" len="sm"/>
            <a:tailEnd type="none" w="sm" len="sm"/>
          </a:ln>
        </p:spPr>
      </p:pic>
      <p:sp>
        <p:nvSpPr>
          <p:cNvPr id="141" name="Google Shape;141;p11"/>
          <p:cNvSpPr txBox="1"/>
          <p:nvPr/>
        </p:nvSpPr>
        <p:spPr>
          <a:xfrm>
            <a:off x="9208575" y="5476150"/>
            <a:ext cx="24960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Tactile GoldFish</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n3o9S98Xxkw6+/dwlo3aSB9mSk=" isBookmarkSet="yes" bookmark="yes" pdftag="H1" artifact="_x0030_" Order="_x0031_"/>
  <Shape xmlns="" ID="V3k4dxRyNAG+yfSQ3sGN3yLjsi0=" pdftag="Figure" isBookmarkSet="no" formula="no" inline="no" artifact="_x0030_" bookmark="no" Order="_x0033_" validate="no" Lang=""/>
  <Shape xmlns="" ID="Og6hKY0I1dADfcA1zfBNsRhVTXs=" pdftag="P" isBookmarkSet="no" bookmark="no" Order="_x0034_"/>
  <Shape xmlns="" ID="0TRYcTM1BPLR+ZRKGil5ed2hEws=" pdftag="P" isBookmarkSet="no" bookmark="no" Order="_x0032_"/>
  <Shape xmlns="" ID="A71pROoevXUxECdlOlxAYCuinIQ=" isBookmarkSet="yes" bookmark="yes" pdftag="H2" artifact="_x0030_" Order="_x0031_"/>
  <Shape xmlns="" ID="SLAySVzvASBBJWFcvUyLkpuilVw=" pdftag="P" isBookmarkSet="no" bookmark="no" Order="_x0032_"/>
  <Shape xmlns="" ID="N4sgRRunPIevRQg5fXKpQac24wk=" isBookmarkSet="yes" bookmark="yes" pdftag="H2" artifact="_x0030_" Order="_x0031_"/>
  <Shape xmlns="" ID="rsHAPkiuJ6eDUMGnRqIhn5jfZhY=" pdftag="P" isBookmarkSet="no" bookmark="no" Order="_x0032_"/>
  <Shape xmlns="" ID="zS6T/On0aIY4nKSm7iWf0ySyzZ8=" isBookmarkSet="yes" bookmark="yes" pdftag="H2" artifact="_x0030_" Order="_x0031_"/>
  <Shape xmlns="" ID="O6MrZXExbMXS6rr2oi1+UNY0DQs=" isBookmarkSet="yes" bookmark="yes" pdftag="H3" artifact="_x0030_" Order="_x0032_"/>
  <Shape xmlns="" ID="FDnGfhYM7Hlr73FRt9vamuaiUJA=" pdftag="P" isBookmarkSet="no" bookmark="no" Order="_x0033_"/>
  <Shape xmlns="" ID="Fhw4PGaI2CyuEEgvDevnBI9C2fo=" isBookmarkSet="yes" bookmark="yes" pdftag="H3" artifact="_x0030_" Order="_x0035_"/>
  <Shape xmlns="" ID="QfC3tFPGPl4Rc+XzLG22xR6aEgc=" pdftag="P" isBookmarkSet="no" bookmark="no" Order="_x0036_"/>
  <Shape xmlns="" ID="oYE9N4/W5YKGMM1qcDAC7GE3qpU=" formula="no" pdftag="Figure" artifact="_x0030_" inline="no" isBookmarkSet="no" bookmark="no" Order="_x0034_" validate="no" Lang=""/>
  <Shape xmlns="" ID="bVl3YpyPiUjlyZPYIP5S5mzj5IM=" isBookmarkSet="yes" bookmark="yes" pdftag="H2" artifact="_x0030_" Order="_x0031_"/>
  <Shape xmlns="" ID="240cqcWbpIWjcvcp3KulcNir0lI=" isBookmarkSet="yes" bookmark="yes" pdftag="H3" artifact="_x0030_" Order="_x0033_"/>
  <Shape xmlns="" ID="+BSZ6JEQNA1uTFuLMcCYog6b2uo=" artifact="_x0030_" formula="no" pdftag="Figure" isBookmarkSet="no" bookmark="no" Order="_x0032_" validate="no" Lang=""/>
  <Shape xmlns="" ID="kpHmwU18MSs7m6M43vOvoWY43w0=" pdftag="P" isBookmarkSet="no" bookmark="no" Order="_x0034_"/>
  <Shape xmlns="" ID="LYeClHxyUtxdnypdWoLSY3I6UvY=" isBookmarkSet="yes" bookmark="yes" pdftag="H2" artifact="_x0030_" Order="_x0031_"/>
  <Shape xmlns="" ID="0zZDmvvUco9WanKSOAP67U3IhRQ=" isBookmarkSet="yes" bookmark="yes" pdftag="H3" artifact="_x0030_" Order="_x0032_"/>
  <Shape xmlns="" ID="OywsecynrY5vOVSk0SabXBMfQq4=" pdftag="P" isBookmarkSet="no" bookmark="no" Order="_x0033_"/>
  <Shape xmlns="" ID="5Yhg9p+jqahXT7ZJHBPL65ISji8=" isBookmarkSet="yes" bookmark="yes" pdftag="H3" artifact="_x0030_" Order="_x0034_"/>
  <Shape xmlns="" ID="D49Vm1oFt9js99v2pPZlGFXJIpA=" pdftag="P" isBookmarkSet="no" bookmark="no" Order="_x0035_"/>
  <Shape xmlns="" ID="sox4McIKUwDIRLBksf4bp0idpvM=" isBookmarkSet="yes" bookmark="yes" pdftag="H3" artifact="_x0030_" Order="_x0036_"/>
  <Shape xmlns="" ID="eR8aKW3o7etL2DApqkmti6Y9+ns=" pdftag="P" isBookmarkSet="no" bookmark="no" Order="_x0037_"/>
  <Shape xmlns="" ID="t53LLK6QV8IjgEHFSsikK+ltIE8=" isBookmarkSet="yes" bookmark="yes" pdftag="H2" artifact="_x0030_" Order="_x0031_"/>
  <Shape xmlns="" ID="7T4MjKUh3gXf5E6VgrehNC7NahE=" isBookmarkSet="yes" bookmark="yes" pdftag="H3" artifact="_x0030_" Order="_x0032_"/>
  <Shape xmlns="" ID="a2pCL7Qca+9OJHG4JYf5OXU7Teo=" pdftag="P" isBookmarkSet="no" bookmark="no" Order="_x0033_"/>
  <Shape xmlns="" ID="18vOUdpkjDXmLSCu0c9NWdOaseM=" isBookmarkSet="yes" bookmark="yes" pdftag="H3" artifact="_x0030_" Order="_x0034_"/>
  <Shape xmlns="" ID="PGb5KnDKI4hqKEuZUxpk1LV3F4A=" pdftag="P" isBookmarkSet="no" bookmark="no" Order="_x0035_"/>
  <Shape xmlns="" ID="fnliZ9hh3L/Odu6viRFIzquigck=" artifact="_x0030_" formula="no" pdftag="Figure" isBookmarkSet="no" bookmark="no" Order="_x0036_" validate="no" Lang=""/>
  <Shape xmlns="" ID="Sq1sfnn2QTpn6y7C3dXA9xVTpqo=" isBookmarkSet="yes" bookmark="yes" pdftag="H2" artifact="_x0030_" Order="_x0031_"/>
  <Shape xmlns="" ID="Q7q5Tf+glYILJoOxJUk+oJN5/c0=" pdftag="P" isBookmarkSet="no" bookmark="no" Order="_x0032_"/>
  <Shape xmlns="" ID="6y3rupIZIKGt3S8ICJSWZCoR+do=" artifact="_x0030_" formula="no" pdftag="Figure" isBookmarkSet="no" bookmark="no" Order="_x0033_" validate="no" Lang=""/>
  <Shape xmlns="" ID="5unlV1PCYGDBAYN1m+eXJpufk5M=" isBookmarkSet="yes" bookmark="yes" pdftag="H2" artifact="_x0030_" Order="_x0031_"/>
  <Shape xmlns="" ID="iaC5OALSaMIZpMuzGalXdenwlE4=" isBookmarkSet="yes" bookmark="yes" pdftag="H3" artifact="_x0030_" Order="_x0033_"/>
  <Shape xmlns="" ID="Na+6mE+1CwQww17qNNLkdiPP17w=" pdftag="P" isBookmarkSet="no" bookmark="no" Order="_x0034_"/>
  <Shape xmlns="" ID="mn14SlxWMFlaMXqDr1P987Zmxck=" artifact="_x0030_" formula="no" pdftag="Figure" isBookmarkSet="no" bookmark="no" Order="_x0032_" validate="no" Lang=""/>
  <Shape xmlns="" ID="yZDxFTc+wAVnh4Sf2RpVY5NUJZY=" artifact="_x0030_" formula="no" pdftag="Figure" isBookmarkSet="no" bookmark="no" Order="_x0035_" validate="no" Lang=""/>
  <Shape xmlns="" ID="JJqkhOomw3CmkKsfYqRv/oPcaf8=" pdftag="P" isBookmarkSet="no" bookmark="no" Order="_x0036_"/>
  <Shape xmlns="" ID="IZijjfbIoN8zqgvgMREmfnmS3Vk=" Order="_x0031_" isBookmarkSet="no" bookmark="no" pdftag="_x005B_Artifact_x005D_" artifact="_x0031_"/>
  <Shape xmlns="" ID="XC+nJHqQb9xAUXUjxfSQZXT5xPM=" isBookmarkSet="yes" bookmark="yes" pdftag="H3" artifact="_x0030_" Order="_x0032_"/>
  <Shape xmlns="" ID="a4XI1HpRs4Z0NCewayF+HEUkscY=" pdftag="P" isBookmarkSet="no" bookmark="no" Order="_x0033_"/>
  <Shape xmlns="" ID="mF3xdgiuGdMXWFnqtrCYroPxEmI=" artifact="_x0030_" formula="no" pdftag="Figure" isBookmarkSet="no" bookmark="no" Order="_x0031_" validate="no" Lang=""/>
  <Shape xmlns="" ID="bKxZBXM02SX6ho5nP/aGHclQmbI=" artifact="_x0030_" formula="no" pdftag="Figure" isBookmarkSet="no" bookmark="no" Order="_x0034_" validate="no" Lang=""/>
  <Shape xmlns="" ID="PooN7b02kgd38THyfj/UuOjCCO8=" Order="_x0031_" isBookmarkSet="no" bookmark="no" pdftag="_x005B_Artifact_x005D_" artifact="_x0031_"/>
  <Shape xmlns="" ID="kcxp2UAnmUKnQmYR11/VehAa9Uo=" Order="_x0033_" isBookmarkSet="yes" bookmark="yes" pdftag="H3" artifact="_x0030_"/>
  <Shape xmlns="" ID="E1vB4wVVWRv1wLD5rDzKDV+vfwQ=" pdftag="P" isBookmarkSet="no" bookmark="no" Order="_x0033_"/>
  <Shape xmlns="" ID="R7hMeGp7X41gbrP12Px3D4nPY9I=" artifact="_x0030_" formula="no" pdftag="Figure" isBookmarkSet="no" bookmark="no" Order="_x0031_" validate="no" Lang=""/>
  <Shape xmlns="" ID="q812+3rZukVzzIaTkFXcYpCiG1I=" artifact="_x0030_" formula="no" pdftag="Figure" isBookmarkSet="no" bookmark="no" Order="_x0034_" validate="no" Lang=""/>
  <Shape xmlns="" ID="RP2Ljc7X3hZOjXWvQ9us/HuBujU=" Order="_x0031_" isBookmarkSet="no" bookmark="no" pdftag="_x005B_Artifact_x005D_" artifact="_x0031_"/>
  <Shape xmlns="" ID="duLY/L0no2gkxNfaYFoQB7YvkTk=" isBookmarkSet="yes" bookmark="yes" pdftag="H3" artifact="_x0030_" Order="_x0032_"/>
  <Shape xmlns="" ID="klAwTCJ7VKVIZE8if2hE3tnPTTg=" artifact="_x0030_" formula="no" pdftag="Figure" isBookmarkSet="no" bookmark="no" Order="_x0031_" validate="no" Lang=""/>
  <Shape xmlns="" ID="q0SqQSazPku5iZrc/DTrP3zuRvw=" pdftag="P" isBookmarkSet="no" bookmark="no" Order="_x0033_"/>
  <Shape xmlns="" ID="NzyqGNXy/lpRAcGeKiqYuxR3GII=" Order="_x0031_" isBookmarkSet="no" bookmark="no" pdftag="_x005B_Artifact_x005D_" artifact="_x0031_"/>
  <Shape xmlns="" ID="HwDes2oZ7kjWRXhKCic5T3xKIik=" isBookmarkSet="yes" bookmark="yes" pdftag="H3" artifact="_x0030_" Order="_x0031_"/>
  <Shape xmlns="" ID="cFap5zLnmE9PyW6R15p65AM430g=" pdftag="P" isBookmarkSet="no" bookmark="no" Order="_x0032_"/>
  <Shape xmlns="" ID="Kg8fUmHQNisPoahy9CEgNFvG+qI=" artifact="_x0030_" formula="no" pdftag="Figure" isBookmarkSet="no" bookmark="no" Order="_x0033_" validate="no" Lang=""/>
  <Shape xmlns="" ID="2XCpkxvFz8pVcTM2cqcACoQvxPw=" Order="_x0031_" isBookmarkSet="no" bookmark="no" pdftag="_x005B_Artifact_x005D_" artifact="_x0031_"/>
  <Shape xmlns="" ID="HrAqQ97p1zGQ2BxO1+whqqOtVdI=" isBookmarkSet="yes" bookmark="yes" pdftag="H3" artifact="_x0030_" Order="_x0031_"/>
  <Shape xmlns="" ID="zoyqHVLfuqFW7l2sqjAhwufw92I=" pdftag="P" isBookmarkSet="no" bookmark="no" Order="_x0032_"/>
  <Shape xmlns="" ID="SsW35b8Z7l8J3KPWVj7p5a9d5Cg=" artifact="_x0030_" formula="no" pdftag="Figure" isBookmarkSet="no" bookmark="no" Order="_x0033_" validate="no" Lang=""/>
  <Shape xmlns="" ID="Y8+h+hhHT6vpP1YqKOI1ng8wj20=" Order="_x0031_" isBookmarkSet="no" bookmark="no" pdftag="_x005B_Artifact_x005D_" artifact="_x0031_"/>
  <Shape xmlns="" ID="XpYOpTigTI7ZAuIDJDnezgZh/mc=" isBookmarkSet="yes" bookmark="yes" pdftag="H3" artifact="_x0030_" Order="_x0032_"/>
  <Shape xmlns="" ID="uAtyACPA1D3fpl6QYg4BecvGQzQ=" pdftag="P" isBookmarkSet="no" bookmark="no" Order="_x0033_"/>
  <Shape xmlns="" ID="5g0u1wkzeQaZ1OgxjcfGRXnoP+k=" artifact="_x0030_" formula="no" pdftag="Figure" isBookmarkSet="no" bookmark="no" Order="_x0031_" validate="no" Lang=""/>
  <Shape xmlns="" ID="vrmbEq2pfVxIrqPZN/7Pm7YIG10=" pdftag="P" isBookmarkSet="no" bookmark="no" Order="_x0034_"/>
  <Shape xmlns="" ID="NkNBLH/ibDN0DGEsQTF7wkMgnso=" Order="_x0031_" isBookmarkSet="no" bookmark="no" pdftag="_x005B_Artifact_x005D_" artifact="_x0031_"/>
  <Shape xmlns="" ID="LeNKiIdXu1X8aZcmQ0WnTpcKat4=" isBookmarkSet="yes" bookmark="yes" pdftag="H3" artifact="_x0030_" Order="_x0031_"/>
  <Shape xmlns="" ID="y2+OyqRMjMghyJv3q17ETwcuQFg=" pdftag="P" isBookmarkSet="no" bookmark="no" Order="_x0032_"/>
  <Shape xmlns="" ID="zW/9vQ4eSdO8mgJF2+rG5vU3Xfw=" artifact="_x0030_" formula="no" pdftag="Figure" isBookmarkSet="no" bookmark="no" Order="_x0033_" validate="no" Lang=""/>
  <Shape xmlns="" ID="X+4+JzG3dUAtMfcUYxCYyn+Y7Og=" Order="_x0031_" isBookmarkSet="no" bookmark="no" pdftag="_x005B_Artifact_x005D_" artifact="_x0031_"/>
  <Shape xmlns="" ID="xgPhchEhBFU81KmlqCAa6Al0Yfc=" isBookmarkSet="yes" bookmark="yes" pdftag="H3" artifact="_x0030_" Order="_x0032_"/>
  <Shape xmlns="" ID="6p/5cXcFnYWWnNoys25PJ209PBQ=" pdftag="P" isBookmarkSet="no" bookmark="no" Order="_x0033_"/>
  <Shape xmlns="" ID="LpAW1E1XXLylrHrgBUiplpxsqS4=" artifact="_x0030_" formula="no" pdftag="Figure" isBookmarkSet="no" bookmark="no" Order="_x0031_" validate="no" Lang=""/>
  <Shape xmlns="" ID="N4qMQdVR9KpfVJdDIdLqcHlwyBU=" artifact="_x0030_" formula="no" pdftag="Figure" isBookmarkSet="no" bookmark="no" Order="_x0034_" validate="no" Lang=""/>
  <Shape xmlns="" ID="VYyK79oS0c4VtTxQOcajXI/MRik=" pdftag="P" isBookmarkSet="no" bookmark="no" Order="_x0035_"/>
  <Shape xmlns="" ID="KMjnjifuSbZHbFHM+uOs2nZXLs4=" Order="_x0031_" isBookmarkSet="no" bookmark="no" pdftag="_x005B_Artifact_x005D_" artifact="_x0031_"/>
  <Shape xmlns="" ID="jnjD3aVcosrzEHRzDU4XLjjTZCg=" isBookmarkSet="yes" bookmark="yes" pdftag="H3" artifact="_x0030_" Order="_x0032_"/>
  <Shape xmlns="" ID="xIbTcsTzc88y9BGXxRi9+9mp5iA=" pdftag="P" isBookmarkSet="no" bookmark="no" Order="_x0034_"/>
  <Shape xmlns="" ID="7Lzh8vCmNgX2miPLa219illu57Y=" artifact="_x0030_" formula="no" pdftag="Figure" isBookmarkSet="no" bookmark="no" Order="_x0031_" validate="no" Lang=""/>
  <Shape xmlns="" ID="q/RMbq+Bn0+SSKs9Gncj1llPU/g=" pdftag="P" isBookmarkSet="no" bookmark="no" Order="_x0033_"/>
  <Shape xmlns="" ID="PCMB8djqyusRyWVPPT5mCbTxusU=" isBookmarkSet="yes" bookmark="yes" pdftag="H2" artifact="_x0030_" Order="_x0031_"/>
  <Shape xmlns="" ID="Rkg0Y9e4ToLWHGU/ZKIbr4H06YU=" pdftag="P" isBookmarkSet="no" bookmark="no" Order="_x0032_"/>
  <Shape xmlns="" ID="vUQ3aP9F4bWmhn5BU1nvO5T2cEo=" artifact="_x0030_" formula="no" pdftag="Figure" isBookmarkSet="no" bookmark="no" Order="_x0033_" validate="no" Lang=""/>
  <Shape xmlns="" ID="dre9H2bdDKHQFWLzxiRIQ+6z6iE=" isBookmarkSet="yes" bookmark="yes" pdftag="H2" artifact="_x0030_" Order="_x0031_"/>
  <Shape xmlns="" ID="jM1JITmSZG1KmHUaDozIIMdqeYs=" pdftag="P" isBookmarkSet="no" bookmark="no" Order="_x0032_"/>
  <Shape xmlns="" ID="WUQ6ZOCrXZoxYtzYObH4TvKKPkw=" artifact="_x0030_" formula="no" pdftag="Figure" isBookmarkSet="no" bookmark="no" Order="_x0033_" validate="no" Lang=""/>
  <Shape xmlns="" ID="8KB4Q74nkq3euKxRhER3PMUm080=" isBookmarkSet="yes" bookmark="yes" pdftag="H2" artifact="_x0030_" Order="_x0031_"/>
  <Shape xmlns="" ID="C51Ju2OdYYyvSxlBWFzw+4GcnJQ=" Order="_x0032_" artifact="_x0031_" pdftag="_x005B_Artifact_x005D_" isBookmarkSet="no" bookmark="no" validate="no" formula="no" Lang=""/>
  <Shape xmlns="" ID="qN/Y+d9+4FN8gN3Ebl3lDweX3cs=" isBookmarkSet="yes" bookmark="yes" pdftag="H3" artifact="_x0030_" Order="_x0033_"/>
  <Shape xmlns="" ID="LMPmFhkUUMEJbS/z+TJ1Tc4Wp08=" pdftag="P" isBookmarkSet="no" bookmark="no" Order="_x0032_"/>
  <Shape xmlns="" ID="7zoR127Bo394WituVuAhdrIb8O4=" pdftag="P" isBookmarkSet="no" bookmark="no" Order="_x0034_"/>
  <Shape xmlns="" ID="CaDvf8hSHC/X5KCZ903V85/KRpg=" Order="_x0031_" isBookmarkSet="no" bookmark="no" pdftag="_x005B_Artifact_x005D_" artifact="_x0031_"/>
  <Shape xmlns="" ID="SygNOT0sEz0hrF+4sn6jTl/+mdw=" isBookmarkSet="yes" bookmark="yes" pdftag="H3" artifact="_x0030_" Order="_x0032_"/>
  <Shape xmlns="" ID="QMOllp9PkpBUOqx1hrrH4MnqENo=" artifact="_x0030_" formula="no" pdftag="Figure" isBookmarkSet="no" bookmark="no" Order="_x0031_" validate="no" Lang=""/>
  <Shape xmlns="" ID="0X0T1Bqm1RVd206z3rIf6Ghe6jY=" pdftag="P" isBookmarkSet="no" bookmark="no" Order="_x0033_"/>
  <Shape xmlns="" ID="abrJ0Zge8BKQxRHE9XOxT/Z6IOo=" Order="_x0031_" isBookmarkSet="no" bookmark="no" pdftag="_x005B_Artifact_x005D_" artifact="_x0031_"/>
  <Shape xmlns="" ID="hVAUFAJUz2lZSyb7N3J9nYOXG54=" isBookmarkSet="yes" bookmark="yes" pdftag="H3" artifact="_x0030_" Order="_x0032_"/>
  <Shape xmlns="" ID="PcIU3uEE21rfwu6Ll7Bqmpm8jTw=" artifact="_x0030_" formula="no" pdftag="Figure" isBookmarkSet="no" bookmark="no" Order="_x0031_" validate="no" Lang=""/>
  <Shape xmlns="" ID="v/t1S6rUeXXcD5oUDZUUCteFXuY=" pdftag="P" isBookmarkSet="no" bookmark="no" Order="_x0033_"/>
  <Shape xmlns="" ID="nXLpJvq57PVlsYTPpd8mTT4Vl0Y=" Order="_x0031_" isBookmarkSet="no" bookmark="no" pdftag="_x005B_Artifact_x005D_" artifact="_x0031_"/>
  <Shape xmlns="" ID="GNMclCUFvYnu4wOh3Z7k03xHa38=" isBookmarkSet="yes" bookmark="yes" pdftag="H3" artifact="_x0030_" Order="_x0032_"/>
  <Shape xmlns="" ID="xLuwKhvzWm+8Fd4lcJwW9s0MxJ8=" artifact="_x0030_" formula="no" pdftag="Figure" isBookmarkSet="no" bookmark="no" Order="_x0031_" validate="no" Lang=""/>
  <Shape xmlns="" ID="LNlpOBvqwMlV4/h1vDukfDrav90=" pdftag="P" isBookmarkSet="no" bookmark="no" Order="_x0033_"/>
  <Shape xmlns="" ID="vGqQdTJ3pZhoefZ2lj2ab/wpRN4=" Order="_x0031_" isBookmarkSet="no" bookmark="no" pdftag="_x005B_Artifact_x005D_" artifact="_x0031_"/>
  <Shape xmlns="" ID="7hNL713Uzfp3K25B1VY7xQApjBY=" isBookmarkSet="yes" bookmark="yes" pdftag="H3" artifact="_x0030_" Order="_x0032_"/>
  <Shape xmlns="" ID="x4a+U4h4pnDFOCrXlH5+FZHXti8=" artifact="_x0030_" formula="no" pdftag="Figure" isBookmarkSet="no" bookmark="no" Order="_x0031_" validate="no" Lang=""/>
  <Shape xmlns="" ID="MeblYLWu7lpStVB4qax5EKb3Dzs=" pdftag="P" isBookmarkSet="no" bookmark="no" Order="_x0033_"/>
  <Shape xmlns="" ID="rCRa33/e2kvo8/nvod3aYIwIx2I=" Order="_x0031_" isBookmarkSet="no" bookmark="no" pdftag="_x005B_Artifact_x005D_" artifact="_x0031_"/>
  <Shape xmlns="" ID="M9uKKq/MwmVkgQufa32Uj0f1rYU=" isBookmarkSet="yes" bookmark="yes" pdftag="H3" artifact="_x0030_" Order="_x0031_"/>
  <Shape xmlns="" ID="XwoMTybeji1/9vn1TdVn1tS57Jg=" pdftag="P" isBookmarkSet="no" bookmark="no" Order="_x0032_"/>
  <Shape xmlns="" ID="khilIJB3e1E9PuN3eBwyN1oq3PI=" artifact="_x0030_" formula="no" pdftag="Figure" isBookmarkSet="no" bookmark="no" Order="_x0033_" validate="no" Lang=""/>
  <Shape xmlns="" ID="/JXAdEkkY6XlhzGMqaSpCqSgFwk=" Order="_x0031_" isBookmarkSet="no" bookmark="no" pdftag="_x005B_Artifact_x005D_" artifact="_x0031_"/>
  <Shape xmlns="" ID="+yh3T8ib4hw/1jyz6hD8b4eXGlk=" isBookmarkSet="yes" bookmark="yes" pdftag="H3" artifact="_x0030_" Order="_x0031_"/>
  <Shape xmlns="" ID="LVT5assczkrinoJG/v1ISSOE0Co=" pdftag="P" isBookmarkSet="no" bookmark="no" Order="_x0032_"/>
  <Shape xmlns="" ID="sgOK6wEfO9VawQBOqGDuiOC7QJo=" Order="_x0032_" artifact="_x0031_" pdftag="_x005B_Artifact_x005D_" isBookmarkSet="no" bookmark="no" validate="no" formula="no" Lang=""/>
  <Shape xmlns="" ID="FgaqTcorn279mivUb9U02+Zrhus=" Order="_x0031_" isBookmarkSet="no" bookmark="no" pdftag="_x005B_Artifact_x005D_" artifact="_x0031_"/>
  <Shape xmlns="" ID="ewopy30CmwyPHqICw40fwz6hayo=" isBookmarkSet="yes" bookmark="yes" pdftag="H3" artifact="_x0030_" Order="_x0032_"/>
  <Shape xmlns="" ID="iBzAXb5wv7YVF46IgT/j9J2koLs=" artifact="_x0030_" formula="no" pdftag="Figure" isBookmarkSet="no" bookmark="no" Order="_x0031_" validate="no" Lang=""/>
  <Shape xmlns="" ID="jbkGBuod/7u5h7nqA9dOzTr5GhI=" pdftag="P" isBookmarkSet="no" bookmark="no" Order="_x0033_"/>
  <Shape xmlns="" ID="UKEdqMa9HoYN/dYqPhRwuNApUns=" Order="_x0031_" isBookmarkSet="no" bookmark="no" pdftag="_x005B_Artifact_x005D_" artifact="_x0031_"/>
  <Shape xmlns="" ID="Mo1h/qWXsIK5OlRrnSs28/xp1SI=" isBookmarkSet="yes" bookmark="yes" pdftag="H3" artifact="_x0030_" Order="_x0032_"/>
  <Shape xmlns="" ID="pHV5OjrSwnCijHF26ngfsYP/Avw=" artifact="_x0030_" formula="no" pdftag="Figure" isBookmarkSet="no" bookmark="no" Order="_x0031_" validate="no" Lang=""/>
  <Shape xmlns="" ID="zN/5ys/skDgGx0yUQ4RoiDJ+uWk=" pdftag="P" isBookmarkSet="no" bookmark="no" Order="_x0033_"/>
  <Shape xmlns="" ID="5+BSL5hro/KGz7igO9F+ou0uWUM=" Order="_x0031_" isBookmarkSet="no" bookmark="no" pdftag="_x005B_Artifact_x005D_" artifact="_x0031_"/>
  <Shape xmlns="" ID="oEDlCyysy0bbubg5s4lqTDKx1XA=" isBookmarkSet="yes" bookmark="yes" pdftag="H3" artifact="_x0030_" Order="_x0032_"/>
  <Shape xmlns="" ID="dvhN02Y2EFqANpuxH2GNuKh3IzU=" pdftag="P" isBookmarkSet="no" bookmark="no" Order="_x0034_"/>
  <Shape xmlns="" ID="5xZyoYtbanVdEwzkbPtki0aQR7U=" artifact="_x0030_" formula="no" pdftag="Figure" isBookmarkSet="no" bookmark="no" Order="_x0031_" validate="no" Lang=""/>
  <Shape xmlns="" ID="pFEAsczDl1NSxWKSnmZwEktm2eA=" pdftag="P" isBookmarkSet="no" bookmark="no" Order="_x0033_"/>
  <Shape xmlns="" ID="sTw8B5ivF/3SpIhWHiLjXF4vwk0=" isBookmarkSet="no" bookmark="no" pdftag="H2" artifact="_x0030_" Order="_x0031_"/>
  <Shape xmlns="" ID="UH1Ue+CKHBd+cAOq1nIVkE82AIw=" pdftag="P" isBookmarkSet="no" bookmark="no" Order="_x0032_"/>
  <Shape xmlns="" ID="PJMyqP6Gu5Lo8aDwaN8Djp4xHXE=" artifact="_x0030_" formula="no" pdftag="Figure" isBookmarkSet="no" bookmark="no" Order="_x0033_" validate="no" Lang=""/>
  <Shape xmlns="" ID="2fw6/gEzKCn8ZRgXIoGSW6sViqE=" isBookmarkSet="yes" bookmark="yes" pdftag="H2" artifact="_x0030_" Order="_x0031_"/>
  <Shape xmlns="" ID="2MQRjr9kyahyN0lVlelzsDPvUqo=" pdftag="P" isBookmarkSet="no" bookmark="no" Order="_x0032_"/>
  <Shape xmlns="" ID="bfhnjNBfPlE7xNVrsggM3DJcB18=" artifact="_x0030_" formula="no" pdftag="Figure" isBookmarkSet="no" bookmark="no" Order="_x0033_" validate="no" Lang=""/>
  <Shape xmlns="" ID="jT33J2C7CE+L8Rx+XRxxU7Mrheo=" isBookmarkSet="yes" bookmark="yes" pdftag="H2" artifact="_x0030_" Order="_x0031_"/>
  <Shape xmlns="" ID="q5w9XEhoZO+TigeFJMmvcAToS4k=" isBookmarkSet="yes" bookmark="yes" pdftag="H3" artifact="_x0030_" Order="_x0033_"/>
  <Shape xmlns="" ID="6gDwvVUlez/s0uOvzpZSKjx6w1M=" artifact="_x0030_" formula="no" pdftag="Figure" isBookmarkSet="no" bookmark="no" Order="_x0032_" validate="no" Lang=""/>
  <Shape xmlns="" ID="GBz/QvpPT0+4TK9F21rMAEpfz2Y=" pdftag="P" isBookmarkSet="no" bookmark="no" Order="_x0034_"/>
  <Shape xmlns="" ID="RjFUZ2NQVNwsVq5K+dlgXZdURNM=" Order="_x0031_" isBookmarkSet="no" bookmark="no" pdftag="_x005B_Artifact_x005D_" artifact="_x0031_"/>
  <Shape xmlns="" ID="D6CsO3o7hBoj3VipV72HgAJ2EP8=" isBookmarkSet="yes" bookmark="yes" pdftag="H3" artifact="_x0030_" Order="_x0031_"/>
  <Shape xmlns="" ID="pwHtX/efILO/nmeBBs0w1hp/Hzo=" pdftag="P" isBookmarkSet="no" bookmark="no" Order="_x0032_"/>
  <Shape xmlns="" ID="mVqCKJW1jP2soeHhC9Ygj1+54TU=" artifact="_x0030_" formula="no" pdftag="Figure" isBookmarkSet="no" bookmark="no" Order="_x0033_" validate="no" Lang=""/>
  <Shape xmlns="" ID="zXGGC4aary3ZgGjyNp0m/b/Mn8g=" Order="_x0031_" isBookmarkSet="no" bookmark="no" pdftag="_x005B_Artifact_x005D_" artifact="_x0031_"/>
  <Shape xmlns="" ID="jVwkI66cR+/NDorUYAyXzYbdgJk=" isBookmarkSet="yes" bookmark="yes" pdftag="H3" artifact="_x0030_" Order="_x0031_"/>
  <Shape xmlns="" ID="gvKISPwJF4brI2Qnx0dkUHEoI7k=" pdftag="P" isBookmarkSet="no" bookmark="no" Order="_x0032_"/>
  <Shape xmlns="" ID="O20zQ8YR1h0g9cgJvB8ghA/HTXs=" Order="_x0031_" isBookmarkSet="no" bookmark="no" pdftag="_x005B_Artifact_x005D_" artifact="_x0031_"/>
  <Shape xmlns="" ID="IVgZMFppvGihy7Z8MmB4DLWMI0A=" isBookmarkSet="yes" bookmark="yes" pdftag="H3" artifact="_x0030_" Order="_x0031_"/>
  <Shape xmlns="" ID="7zkbPwTcIRH+fP2dmf6PalUnS98=" pdftag="P" isBookmarkSet="no" bookmark="no" Order="_x0032_"/>
  <Shape xmlns="" ID="hVaNHb5NnQEOuuQHflagptXolQg=" Order="_x0032_" artifact="_x0031_" pdftag="_x005B_Artifact_x005D_" isBookmarkSet="no" bookmark="no" validate="no" formula="no" Lang=""/>
  <Shape xmlns="" ID="0Dto5BN4AesTvM9h5w1+BJtjiUc=" Order="_x0031_" isBookmarkSet="no" bookmark="no" pdftag="_x005B_Artifact_x005D_" artifact="_x0031_"/>
  <Shape xmlns="" ID="a0W8Y2GmnmiFpAFhCrrNs5rCU8M=" isBookmarkSet="yes" bookmark="yes" pdftag="H3" artifact="_x0030_" Order="_x0031_"/>
  <Shape xmlns="" ID="FBzwUvR3AyKATsZ2b9J+12cLnuc=" pdftag="P" isBookmarkSet="no" bookmark="no" Order="_x0032_"/>
  <Shape xmlns="" ID="Ez/yGqMdUKUwIEShYu4SiDLdymo=" Order="_x0031_" isBookmarkSet="no" bookmark="no" pdftag="_x005B_Artifact_x005D_" artifact="_x0031_"/>
  <Shape xmlns="" ID="Gh9ajwOgMdlKK1jeGVI69MRS0GA=" isBookmarkSet="yes" bookmark="yes" pdftag="H3" artifact="_x0030_" Order="_x0032_"/>
  <Shape xmlns="" ID="rE9pEuR+h5A5CZ1OgcLTA2DzsJA=" artifact="_x0030_" formula="no" pdftag="Figure" isBookmarkSet="no" bookmark="no" Order="_x0031_" validate="no" Lang=""/>
  <Shape xmlns="" ID="qJoZ5HTOUaTW+NUwigcH4CIfTTI=" pdftag="P" isBookmarkSet="no" bookmark="no" Order="_x0033_"/>
  <Shape xmlns="" ID="+NtEM6z8aUqsmLBasMgEcq02ZXE=" Order="_x0031_" isBookmarkSet="no" bookmark="no" pdftag="_x005B_Artifact_x005D_" artifact="_x0031_"/>
  <Shape xmlns="" ID="fnBPbDqHGSUzb179hwANJ9bRPrI=" isBookmarkSet="yes" bookmark="yes" pdftag="H3" artifact="_x0030_" Order="_x0031_"/>
  <Shape xmlns="" ID="BOwrvVGUKud2KA784sWBIpiVeJ0=" pdftag="P" isBookmarkSet="no" bookmark="no" Order="_x0033_"/>
  <Shape xmlns="" ID="J1M4H2OT0NBQ1LAQU2se+ulj1/o=" artifact="_x0030_" formula="no" pdftag="Figure" isBookmarkSet="no" bookmark="no" Order="_x0032_" validate="no" Lang=""/>
  <Shape xmlns="" ID="BHCIC2bTRzXHM84CoDEG9XKczMw=" Order="_x0031_" isBookmarkSet="yes" bookmark="no" pdftag="_x005B_Artifact_x005D_" artifact="_x0031_"/>
  <Shape xmlns="" ID="5qeuMJ8vl8804t6Fz24CvuCae14=" isBookmarkSet="yes" bookmark="yes" pdftag="H3" artifact="_x0030_" Order="_x0032_"/>
  <Shape xmlns="" ID="n/3SoVh7CFmRiPuFxYy8fcdCN2g=" artifact="_x0030_" formula="no" pdftag="Figure" isBookmarkSet="no" bookmark="no" Order="_x0031_" validate="no" Lang=""/>
  <Shape xmlns="" ID="vHBLP/O072ffgVPSeLpZRG2EqcI=" pdftag="P" isBookmarkSet="no" bookmark="no" Order="_x0033_"/>
  <Shape xmlns="" ID="tqW9w/vp+yDPZ8Q3KIDeQvMXXf8=" Order="_x0031_" isBookmarkSet="no" bookmark="no" pdftag="_x005B_Artifact_x005D_" artifact="_x0031_"/>
  <Shape xmlns="" ID="Zv9hTsyb9yQTpMbHKJ3cHPRCsIM=" isBookmarkSet="yes" bookmark="yes" pdftag="H3" artifact="_x0030_" Order="_x0032_"/>
  <Shape xmlns="" ID="+Rw9rgDiXpNnS0KnUCs+ilBXq4Q=" artifact="_x0030_" formula="no" pdftag="Figure" isBookmarkSet="no" bookmark="no" Order="_x0031_" validate="no" Lang=""/>
  <Shape xmlns="" ID="hQf021fLv15wyYJXKD6KqaTFxCg=" pdftag="P" isBookmarkSet="no" bookmark="no" Order="_x0033_"/>
  <Shape xmlns="" ID="6wUe48mh3TtTBHnd7KB6Qw6OcFs=" Order="_x0031_" isBookmarkSet="no" bookmark="no" pdftag="_x005B_Artifact_x005D_" artifact="_x0031_"/>
  <Shape xmlns="" ID="FdZRPbZd7URu/O3W2WMEl/lw5Zs=" isBookmarkSet="yes" bookmark="yes" pdftag="H3" artifact="_x0030_" Order="_x0032_"/>
  <Shape xmlns="" ID="4Mrqg1+44EmEdS2bNWokYbG+fho=" artifact="_x0030_" formula="no" pdftag="Figure" isBookmarkSet="no" bookmark="no" Order="_x0031_" validate="no" Lang=""/>
  <Shape xmlns="" ID="Um4JMWi4wFWQvMcKGNTSKGmdNpw=" pdftag="P" isBookmarkSet="no" bookmark="no" Order="_x0033_"/>
  <Shape xmlns="" ID="3wc4XSWd16K08YBB0xLbaYkedaU=" isBookmarkSet="yes" bookmark="yes" pdftag="H2" artifact="_x0030_" Order="_x0031_"/>
  <Shape xmlns="" ID="lYL894FKUmEsDuEr8Mct/F+ddlE=" pdftag="P" isBookmarkSet="no" bookmark="no" Order="_x0032_"/>
  <Shape xmlns="" ID="NO54z8xilYEUekEOk3x2sWsr4uM=" artifact="_x0030_" formula="no" pdftag="Figure" isBookmarkSet="no" bookmark="no" Order="_x0033_" validate="no" Lang=""/>
  <Shape xmlns="" ID="Zs/lp7QzBBoj79RbAYQpkygqstc=" isBookmarkSet="yes" bookmark="yes" pdftag="H2" artifact="_x0030_" Order="_x0031_"/>
  <Shape xmlns="" ID="jwL1QhEL/ppYLT4O5R6VYsYHp7A=" pdftag="P" isBookmarkSet="no" bookmark="no" Order="_x0032_"/>
  <Shape xmlns="" ID="kJmfBFkFKD7J2VOkyfIpLnAEhaY=" artifact="_x0030_" formula="no" pdftag="Figure" isBookmarkSet="no" bookmark="no" Order="_x0033_" validate="no" Lang=""/>
  <Shape xmlns="" ID="ePj42L8ZVKv6zmXzw9S6uisr8/4=" isBookmarkSet="yes" bookmark="yes" pdftag="H2" artifact="_x0030_" Order="_x0031_"/>
  <Shape xmlns="" ID="SNo+gcqJ8MJ2k9pDjuwld+WmExg=" isBookmarkSet="yes" bookmark="yes" pdftag="H3" artifact="_x0030_" Order="_x0033_"/>
  <Shape xmlns="" ID="kGpY76zso6K7lQ8kZ+UJhMgsHKE=" artifact="_x0030_" formula="no" pdftag="Figure" isBookmarkSet="no" bookmark="no" Order="_x0032_" validate="no" Lang=""/>
  <Shape xmlns="" ID="IlclvcfJ6JTjBLKIAPX626cFAyQ=" pdftag="P" isBookmarkSet="no" bookmark="no" Order="_x0034_"/>
  <Shape xmlns="" ID="fwUePBFFzcTHRhNdRl+lCmu9+o8=" Order="_x0031_" isBookmarkSet="no" bookmark="no" pdftag="_x005B_Artifact_x005D_" artifact="_x0031_"/>
  <Shape xmlns="" ID="eaXuHygx+tlyivFa+dK9Xz5+5Mc=" isBookmarkSet="yes" bookmark="yes" pdftag="H3" artifact="_x0030_" Order="_x0031_"/>
  <Shape xmlns="" ID="LmhTi4FVHz2SU5+AUF1ErKQhctY=" pdftag="P" isBookmarkSet="no" bookmark="no" Order="_x0033_"/>
  <Shape xmlns="" ID="TFwcGZEB42sTrnHMVIFoohvbJAI=" artifact="_x0030_" formula="no" pdftag="Figure" isBookmarkSet="no" bookmark="no" Order="_x0032_" validate="no" Lang=""/>
  <Shape xmlns="" ID="oW6eLJjfnGcCg1qH55fE/6bM93U=" Order="_x0031_" isBookmarkSet="no" bookmark="no" pdftag="_x005B_Artifact_x005D_" artifact="_x0031_"/>
  <Shape xmlns="" ID="HeRSlVwXIn2Z2lfV+SXm/0x2vyI=" isBookmarkSet="yes" bookmark="yes" pdftag="H3" artifact="_x0030_" Order="_x0031_"/>
  <Shape xmlns="" ID="Nw9JUOcXOUuQJ3/CQznxXx587Ls=" pdftag="P" isBookmarkSet="no" bookmark="no" Order="_x0033_"/>
  <Shape xmlns="" ID="iJiSq7AS8QQ5f8gvPe0vdagYVzM=" artifact="_x0030_" formula="no" pdftag="Figure" isBookmarkSet="no" bookmark="no" Order="_x0032_" validate="no" Lang=""/>
  <Shape xmlns="" ID="eabbASnKpsqoq49asi6zGApSooE=" Order="_x0031_" isBookmarkSet="no" bookmark="no" pdftag="_x005B_Artifact_x005D_" artifact="_x0031_"/>
  <Shape xmlns="" ID="+4Ajs515PRe8qfUM+GPZMC+g5JE=" isBookmarkSet="yes" bookmark="yes" pdftag="H3" artifact="_x0030_" Order="_x0032_"/>
  <Shape xmlns="" ID="04jW0ItbYMGT6B1c5O7LeTvhyQ0=" artifact="_x0030_" formula="no" pdftag="Figure" isBookmarkSet="no" bookmark="no" Order="_x0031_" validate="no" Lang=""/>
  <Shape xmlns="" ID="gIVLjpwGfKzUJD2yLSvxXYSQRD0=" pdftag="P" isBookmarkSet="no" bookmark="no" Order="_x0033_"/>
  <Shape xmlns="" ID="ubow4YgNgWVG3DDl4rj7RcDZ+Ew=" Order="_x0031_" isBookmarkSet="no" bookmark="no" pdftag="_x005B_Artifact_x005D_" artifact="_x0031_"/>
  <Shape xmlns="" ID="zxg8Q0xztIymPY4q1JurcITHih8=" isBookmarkSet="yes" bookmark="yes" pdftag="H3" artifact="_x0030_" Order="_x0033_"/>
  <Shape xmlns="" ID="x15GAdWFtqNJ/jSQGxgrV3kkhFI=" artifact="_x0030_" formula="no" pdftag="Figure" isBookmarkSet="no" bookmark="no" Order="_x0031_" validate="no" Lang=""/>
  <Shape xmlns="" ID="ECNRWIdUwFwBsS1Y+KH9Bjo/LJo=" pdftag="P" isBookmarkSet="no" bookmark="no" Order="_x0032_"/>
  <Shape xmlns="" ID="+tu1hYAPqY4D0ERSWE9r+R6H/HM=" pdftag="P" isBookmarkSet="no" bookmark="no" Order="_x0034_"/>
  <Shape xmlns="" ID="3Ux/dDIoX79uydePS1f4dE+DOxQ=" Order="_x0031_" isBookmarkSet="no" bookmark="no" pdftag="_x005B_Artifact_x005D_" artifact="_x0031_"/>
  <Shape xmlns="" ID="YXAY92qJoOE4182MPV+MBiLgp20=" isBookmarkSet="yes" bookmark="yes" pdftag="H3" artifact="_x0030_" Order="_x0031_"/>
  <Shape xmlns="" ID="Rqx1c6bRBts+V6MZKUWMck3X99w=" pdftag="P" isBookmarkSet="no" bookmark="no" Order="_x0032_"/>
  <Shape xmlns="" ID="rVzKEyK0qd2EXrzNp0x+wtm64sA=" Order="_x0031_" isBookmarkSet="no" bookmark="no" pdftag="_x005B_Artifact_x005D_" artifact="_x0031_"/>
  <Shape xmlns="" ID="oCu2A4sWNdXBbshPmK80r9PL3GY=" isBookmarkSet="yes" bookmark="yes" pdftag="H3" artifact="_x0030_" Order="_x0032_"/>
  <Shape xmlns="" ID="tWHJ/JJ9VznhJH8eVV6BM+If5g4=" artifact="_x0030_" formula="no" pdftag="Figure" isBookmarkSet="no" bookmark="no" Order="_x0031_" validate="no" Lang=""/>
  <Shape xmlns="" ID="aksoXlUr/eBNmqKnqbFJbsK/hxM=" pdftag="P" isBookmarkSet="no" bookmark="no" Order="_x0033_"/>
  <Shape xmlns="" ID="DP8n4K0f9P51GTm/YyL9PEhLFYU=" Order="_x0031_" isBookmarkSet="no" bookmark="no" pdftag="_x005B_Artifact_x005D_" artifact="_x0031_"/>
  <Shape xmlns="" ID="SZ8iGftT6ky89klkqrg/djFrf4I=" isBookmarkSet="yes" bookmark="yes" pdftag="H3" artifact="_x0030_" Order="_x0031_"/>
  <Shape xmlns="" ID="KKmGFkY7FqrFZqpu/gotoIp03y4=" pdftag="P" isBookmarkSet="no" bookmark="no" Order="_x0032_"/>
  <Shape xmlns="" ID="MnNMHCv63J7Hj9/9IvXJzY3d424=" Order="_x0031_" isBookmarkSet="no" bookmark="no" pdftag="_x005B_Artifact_x005D_" artifact="_x0031_"/>
  <Shape xmlns="" ID="7G35ZFttuJatFgjtDX4wYWu1BjI=" isBookmarkSet="yes" bookmark="yes" pdftag="H3" artifact="_x0030_" Order="_x0032_"/>
  <Shape xmlns="" ID="idkCOt4JJ9XOtS8Dm0P/6qsCsjo=" artifact="_x0030_" formula="no" pdftag="Figure" isBookmarkSet="no" bookmark="no" Order="_x0031_" validate="no" Lang=""/>
  <Shape xmlns="" ID="+xdFffNfLazuX3H/F2Gry1ERXtk=" pdftag="P" isBookmarkSet="no" bookmark="no" Order="_x0033_"/>
  <Shape xmlns="" ID="kgnN3g5SsPsZ4vwJb9tZZUEoE9w=" Order="_x0031_" isBookmarkSet="no" bookmark="no" pdftag="_x005B_Artifact_x005D_" artifact="_x0031_"/>
  <Shape xmlns="" ID="Niy5uR7/x9QVftUszmShdKRzWDk=" isBookmarkSet="yes" bookmark="yes" pdftag="H3" artifact="_x0030_" Order="_x0032_"/>
  <Shape xmlns="" ID="8DJLI5wTVqamPbUtjcwTKi0AGxU=" artifact="_x0030_" formula="no" pdftag="Figure" isBookmarkSet="no" bookmark="no" Order="_x0031_" validate="no" Lang=""/>
  <Shape xmlns="" ID="RqE3p3WPYy4uB0GhUkYeLf+ULVw=" pdftag="P" isBookmarkSet="no" bookmark="no" Order="_x0033_"/>
  <Shape xmlns="" ID="6N/q3sWqqsCunbNSaL1T15mpJUM=" isBookmarkSet="no" pdftag="H2" artifact="_x0030_" bookmark="yes" Order="_x0031_"/>
  <Shape xmlns="" ID="YKD/SM6cs/PKQEZD/Ww1NPaFbc8=" pdftag="P" isBookmarkSet="no" bookmark="no" Order="_x0032_"/>
  <Shape xmlns="" ID="XAJS07PkUQ+nR3JfIKRW5vSaR+Q=" Order="_x0032_" artifact="_x0031_" pdftag="_x005B_Artifact_x005D_" isBookmarkSet="no" bookmark="no" validate="no" formula="no" Lang=""/>
  <Shape xmlns="" ID="V5R5Ep9cpri0s5s7WnGAqV1TSbg=" isBookmarkSet="no" pdftag="H2" artifact="_x0030_" bookmark="yes" Order="_x0031_"/>
  <Shape xmlns="" ID="kgb0O3i74lFvrSmI2h4RxF8JuUk=" isBookmarkSet="yes" bookmark="yes" pdftag="H3" artifact="_x0030_" Order="_x0033_"/>
  <Shape xmlns="" ID="uIpi26IhyUQjxrZL/Y+uZ0HYPWU=" artifact="_x0030_" formula="no" pdftag="Figure" validate="yes" isBookmarkSet="no" bookmark="no" Order="_x0032_"/>
  <Shape xmlns="" ID="G2Y0vC2g0nmT0uHm9jT0kpN2OBE=" pdftag="P" isBookmarkSet="no" bookmark="no" Order="_x0034_"/>
  <Shape xmlns="" ID="wm8mvwouSu3A9ykRHejS/63EwpI=" Order="_x0031_" isBookmarkSet="no" bookmark="no" pdftag="_x005B_Artifact_x005D_" artifact="_x0031_"/>
  <Shape xmlns="" ID="/+mOMXKwo7X874ondbm09yh/ZOg=" artifact="_x0030_" formula="no" pdftag="Figure" isBookmarkSet="no" bookmark="no" Order="_x0031_" validate="no" Lang=""/>
  <Shape xmlns="" ID="Ept4Y3vtSNhr0r4L1snOL8BbMIU=" Order="_x0033_" isBookmarkSet="yes" bookmark="no" pdftag="_x005B_Artifact_x005D_" artifact="_x0031_"/>
  <Shape xmlns="" ID="ON2eLbDylZnoLaDx6LXTVGklQS8=" pdftag="P" isBookmarkSet="no" bookmark="no" Order="_x0032_"/>
  <Shape xmlns="" ID="KAgxMTGqpplfU734eMI+zD0qjg0=" Order="_x0031_" isBookmarkSet="no" bookmark="no" pdftag="_x005B_Artifact_x005D_" artifact="_x0031_"/>
  <Shape xmlns="" ID="ymnCquBlwLKXAlPvWluZPotc/iM=" artifact="_x0030_" formula="no" pdftag="Figure" isBookmarkSet="no" bookmark="no" Order="_x0031_" validate="no" Lang=""/>
  <Shape xmlns="" ID="XZ8Hm0KlFu36AiOJJBhew+oIL8Y=" Order="_x0033_" isBookmarkSet="yes" bookmark="no" pdftag="_x005B_Artifact_x005D_" artifact="_x0031_"/>
  <Shape xmlns="" ID="jPNfhGfs+/+fX3Sm1PBCEvzPXEQ=" pdftag="P" isBookmarkSet="no" bookmark="no" Order="_x0032_"/>
  <Shape xmlns="" ID="Cv+dgTwIv4FCEWdKqZEpSYVz/Wg=" Order="_x0031_" isBookmarkSet="no" bookmark="no" pdftag="_x005B_Artifact_x005D_" artifact="_x0031_"/>
  <Shape xmlns="" ID="HLp8MzJjn2f9FLaNMSLyJSCLZVQ=" artifact="_x0030_" formula="no" pdftag="Figure" isBookmarkSet="no" bookmark="no" Order="_x0031_" validate="no" Lang=""/>
  <Shape xmlns="" ID="x3zxLThBhlPYxMVUJF9PFNBm5l4=" Order="_x0033_" isBookmarkSet="no" bookmark="no" pdftag="_x005B_Artifact_x005D_" artifact="_x0031_"/>
  <Shape xmlns="" ID="VAW3A5punQcEEpJ6ZuQlRimMECw=" pdftag="P" isBookmarkSet="no" bookmark="no" Order="_x0032_"/>
  <Shape xmlns="" ID="q9hIuHQtNwnbOOezb0AvGAJDQgI=" Order="_x0031_" isBookmarkSet="no" bookmark="no" pdftag="_x005B_Artifact_x005D_" artifact="_x0031_"/>
  <Shape xmlns="" ID="FLze149rU4kd3Yhqmga1M2XYfmE=" artifact="_x0030_" formula="no" pdftag="Figure" isBookmarkSet="no" bookmark="no" Order="_x0031_" validate="no" Lang=""/>
  <Shape xmlns="" ID="bGF2h6ID+so1vbgHzcHpZvzzALY=" Order="_x0033_" isBookmarkSet="no" bookmark="no" pdftag="_x005B_Artifact_x005D_" artifact="_x0031_"/>
  <Shape xmlns="" ID="y40AJyUSxAlONMEOFes2AAZXtok=" pdftag="P" isBookmarkSet="no" bookmark="no" Order="_x0032_"/>
  <Shape xmlns="" ID="O//7+PxFGOqhu99sVL3f7MwA07w=" Order="_x0031_" isBookmarkSet="no" bookmark="no" pdftag="_x005B_Artifact_x005D_" artifact="_x0031_"/>
  <Shape xmlns="" ID="290BdHLre28xwzZVGtIDoAIl2QY=" isBookmarkSet="yes" bookmark="yes" pdftag="H3" artifact="_x0030_" Order="_x0032_"/>
  <Shape xmlns="" ID="gtHlnr3F6DbwYepTKi4tw3SLjWQ=" formula="no" pdftag="Figure" artifact="_x0030_" inline="no" isBookmarkSet="no" bookmark="no" Order="_x0031_" validate="no" Lang=""/>
  <Shape xmlns="" ID="qwUmKlz4p++TzOaBb/EkbounvVg=" pdftag="P" isBookmarkSet="no" bookmark="no" Order="_x0033_"/>
  <Shape xmlns="" ID="KeFP2lWFR35k1lji9prCprhy89A=" pdftag="H2" artifact="_x0030_" isBookmarkSet="yes" bookmark="yes" Order="_x0031_"/>
  <Shape xmlns="" ID="Rqy+95cqMfI1Hqg4wJdpH0JPbt4=" isBookmarkSet="yes" bookmark="yes" pdftag="H3" artifact="_x0030_" Order="_x0033_"/>
  <Shape xmlns="" ID="QRcZ1CIoXZWhHvJr1h+SRuPm8uc=" formula="no" pdftag="Figure" artifact="_x0030_" inline="no" isBookmarkSet="no" bookmark="no" Order="_x0032_" validate="no" Lang=""/>
  <Shape xmlns="" ID="shY6qI3SGOHszVpu9ma4THaUKPI=" pdftag="P" isBookmarkSet="no" bookmark="no" Order="_x0034_"/>
  <Shape xmlns="" ID="vNWKNkJl1MAKXiT7fALsq9mwtOA=" pdftag="P" isBookmarkSet="no" bookmark="no" Order="_x0033_"/>
  <Shape xmlns="" ID="RQ3pN3UyWNVOh4W7/W/6xVG+FvU=" pdftag="P" isBookmarkSet="no" bookmark="no" Order="_x0034_"/>
  <Shape xmlns="" ID="M/EHNb9DytL4WkZi93/tr+2UBOw=" formula="no" inline="no" pdftag="Figure" artifact="_x0030_" isBookmarkSet="no" bookmark="no" Order="_x0031_" validate="no" Lang=""/>
  <Shape xmlns="" ID="qI6390hyYfk+c/MQJv3nqQldHM8=" formula="no" pdftag="Figure" inline="no" artifact="_x0030_" isBookmarkSet="no" bookmark="no" Order="_x0032_" validate="no" Lang=""/>
  <HyperLink xmlns="" ID="RQ3pN3UyWNVOh4W7/W/6xVG+FvU=-1784132559474.75_303.5984" plainAltText="amurphy_x0040_hved.org" language="" Lang=""/>
  <HyperLink xmlns="" ID="RQ3pN3UyWNVOh4W7/W/6xVG+FvU=-2076930156475.5_332.3984" plainAltText="kkingaasum_x0040_hved.org" language="" Lang=""/>
  <SubText xmlns="" ID="V3k4dxRyNAG+yfSQ3sGN3yLjsi0=" ActualText=""/>
  <SubText xmlns="" ID="oYE9N4/W5YKGMM1qcDAC7GE3qpU=" ActualText=""/>
  <SubText xmlns="" ID="gtHlnr3F6DbwYepTKi4tw3SLjWQ=" ActualText=""/>
  <SubText xmlns="" ID="M/EHNb9DytL4WkZi93/tr+2UBOw=" ActualText=""/>
  <SubText xmlns="" ID="qI6390hyYfk+c/MQJv3nqQldHM8=" ActualText=""/>
  <SubText xmlns="" ID="QRcZ1CIoXZWhHvJr1h+SRuPm8uc=" ActualText=""/>
  <SubText xmlns="" ID="+BSZ6JEQNA1uTFuLMcCYog6b2uo=" ActualText=""/>
  <SubText xmlns="" ID="fnliZ9hh3L/Odu6viRFIzquigck=" ActualText=""/>
  <SubText xmlns="" ID="6y3rupIZIKGt3S8ICJSWZCoR+do=" ActualText=""/>
  <SubText xmlns="" ID="mn14SlxWMFlaMXqDr1P987Zmxck=" ActualText=""/>
  <SubText xmlns="" ID="yZDxFTc+wAVnh4Sf2RpVY5NUJZY=" ActualText=""/>
  <SubText xmlns="" ID="mF3xdgiuGdMXWFnqtrCYroPxEmI=" ActualText=""/>
  <SubText xmlns="" ID="bKxZBXM02SX6ho5nP/aGHclQmbI=" ActualText=""/>
  <SubText xmlns="" ID="R7hMeGp7X41gbrP12Px3D4nPY9I=" ActualText=""/>
  <SubText xmlns="" ID="q812+3rZukVzzIaTkFXcYpCiG1I=" ActualText=""/>
  <SubText xmlns="" ID="klAwTCJ7VKVIZE8if2hE3tnPTTg=" ActualText=""/>
  <SubText xmlns="" ID="Kg8fUmHQNisPoahy9CEgNFvG+qI=" ActualText=""/>
  <SubText xmlns="" ID="SsW35b8Z7l8J3KPWVj7p5a9d5Cg=" ActualText=""/>
  <SubText xmlns="" ID="5g0u1wkzeQaZ1OgxjcfGRXnoP+k=" ActualText=""/>
  <SubText xmlns="" ID="zW/9vQ4eSdO8mgJF2+rG5vU3Xfw=" ActualText=""/>
  <SubText xmlns="" ID="LpAW1E1XXLylrHrgBUiplpxsqS4=" ActualText=""/>
  <SubText xmlns="" ID="N4qMQdVR9KpfVJdDIdLqcHlwyBU=" ActualText=""/>
  <SubText xmlns="" ID="7Lzh8vCmNgX2miPLa219illu57Y=" ActualText=""/>
  <SubText xmlns="" ID="vUQ3aP9F4bWmhn5BU1nvO5T2cEo=" ActualText=""/>
  <SubText xmlns="" ID="WUQ6ZOCrXZoxYtzYObH4TvKKPkw=" ActualText=""/>
  <SubText xmlns="" ID="QMOllp9PkpBUOqx1hrrH4MnqENo=" ActualText=""/>
  <SubText xmlns="" ID="PcIU3uEE21rfwu6Ll7Bqmpm8jTw=" ActualText=""/>
  <SubText xmlns="" ID="xLuwKhvzWm+8Fd4lcJwW9s0MxJ8=" ActualText=""/>
  <SubText xmlns="" ID="x4a+U4h4pnDFOCrXlH5+FZHXti8=" ActualText=""/>
  <SubText xmlns="" ID="khilIJB3e1E9PuN3eBwyN1oq3PI=" ActualText=""/>
  <SubText xmlns="" ID="iBzAXb5wv7YVF46IgT/j9J2koLs=" ActualText=""/>
  <SubText xmlns="" ID="pHV5OjrSwnCijHF26ngfsYP/Avw=" ActualText=""/>
  <SubText xmlns="" ID="5xZyoYtbanVdEwzkbPtki0aQR7U=" ActualText=""/>
  <SubText xmlns="" ID="PJMyqP6Gu5Lo8aDwaN8Djp4xHXE=" ActualText=""/>
  <SubText xmlns="" ID="bfhnjNBfPlE7xNVrsggM3DJcB18=" ActualText=""/>
  <SubText xmlns="" ID="6gDwvVUlez/s0uOvzpZSKjx6w1M=" ActualText=""/>
  <SubText xmlns="" ID="mVqCKJW1jP2soeHhC9Ygj1+54TU=" ActualText=""/>
  <SubText xmlns="" ID="rE9pEuR+h5A5CZ1OgcLTA2DzsJA=" ActualText=""/>
  <SubText xmlns="" ID="J1M4H2OT0NBQ1LAQU2se+ulj1/o=" ActualText=""/>
  <SubText xmlns="" ID="n/3SoVh7CFmRiPuFxYy8fcdCN2g=" ActualText=""/>
  <SubText xmlns="" ID="+Rw9rgDiXpNnS0KnUCs+ilBXq4Q=" ActualText=""/>
  <SubText xmlns="" ID="4Mrqg1+44EmEdS2bNWokYbG+fho=" ActualText=""/>
  <SubText xmlns="" ID="NO54z8xilYEUekEOk3x2sWsr4uM=" ActualText=""/>
  <SubText xmlns="" ID="kJmfBFkFKD7J2VOkyfIpLnAEhaY=" ActualText=""/>
  <SubText xmlns="" ID="kGpY76zso6K7lQ8kZ+UJhMgsHKE=" ActualText=""/>
  <SubText xmlns="" ID="TFwcGZEB42sTrnHMVIFoohvbJAI=" ActualText=""/>
  <SubText xmlns="" ID="iJiSq7AS8QQ5f8gvPe0vdagYVzM=" ActualText=""/>
  <SubText xmlns="" ID="04jW0ItbYMGT6B1c5O7LeTvhyQ0=" ActualText=""/>
  <SubText xmlns="" ID="x15GAdWFtqNJ/jSQGxgrV3kkhFI=" ActualText=""/>
  <SubText xmlns="" ID="tWHJ/JJ9VznhJH8eVV6BM+If5g4=" ActualText=""/>
  <SubText xmlns="" ID="idkCOt4JJ9XOtS8Dm0P/6qsCsjo=" ActualText=""/>
  <SubText xmlns="" ID="8DJLI5wTVqamPbUtjcwTKi0AGxU=" ActualText=""/>
  <SubText xmlns="" ID="uIpi26IhyUQjxrZL/Y+uZ0HYPWU=" ActualText=""/>
  <SubText xmlns="" ID="/+mOMXKwo7X874ondbm09yh/ZOg=" ActualText=""/>
  <SubText xmlns="" ID="ymnCquBlwLKXAlPvWluZPotc/iM=" ActualText=""/>
  <SubText xmlns="" ID="HLp8MzJjn2f9FLaNMSLyJSCLZVQ=" ActualText=""/>
  <SubText xmlns="" ID="FLze149rU4kd3Yhqmga1M2XYfmE=" ActualText=""/>
  <Shape xmlns="" ID="ajFkqZEti5VonuiAoUXZJNR7YTQ=" pdftag="" Order="_x0032_" bookmark="no"/>
  <Shape xmlns="" ID="4kHnhA9Gpt+Jcx58zbDvKGf4920=" pdftag="" Order="_x0032_" validate="no" artifact="_x0030_" Lang="" formula="no" bookmark="no"/>
  <Shape xmlns="" ID="dGP1QZ9JM3XEZ/lgX1nFbWZWoEc=" pdftag="" Order="_x0032_" bookmark="no"/>
  <Shape xmlns="" ID="7Ng+Qd9n33X2SK6jAcOotssaVCE=" pdftag="" Order="_x0033_" bookmark="no"/>
  <Shape xmlns="" ID="vuP9R5Js5XrTtX5/uKCQgt+tdYU=" pdftag="" Order="_x0032_" bookmark="no"/>
  <Shape xmlns="" ID="SB8qS+sDicL/raWq9c8u8LDU5Es=" pdftag="" Order="_x0033_" bookmark="no"/>
  <Shape xmlns="" ID="OcTTjD7Co86LXzBgSnS73fp7/Zo=" pdftag="" bookmark="no" Order="_x002D_1"/>
  <Shape xmlns="" ID="/dCtM9bkWeB7d6YgaZN9xz3B+kU=" pdftag="" bookmark="no" Order="_x002D_1"/>
  <SubText xmlns="" ID="4kHnhA9Gpt+Jcx58zbDvKGf4920=" ActualText=""/>
</PAW>
</file>

<file path=customXml/itemProps1.xml><?xml version="1.0" encoding="utf-8"?>
<ds:datastoreItem xmlns:ds="http://schemas.openxmlformats.org/officeDocument/2006/customXml" ds:itemID="{8897DD02-4A82-499F-91EC-355CC1FDB647}">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273</TotalTime>
  <Words>4993</Words>
  <Application>Microsoft Office PowerPoint</Application>
  <PresentationFormat>Widescreen</PresentationFormat>
  <Paragraphs>301</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Courier New</vt:lpstr>
      <vt:lpstr>Noto Sans Symbols</vt:lpstr>
      <vt:lpstr>Twentieth Century</vt:lpstr>
      <vt:lpstr>Integral</vt:lpstr>
      <vt:lpstr>Adaptive Books for Literacy</vt:lpstr>
      <vt:lpstr>Welcome and Introductions</vt:lpstr>
      <vt:lpstr>Outline</vt:lpstr>
      <vt:lpstr>What Are Adapted Books?</vt:lpstr>
      <vt:lpstr>Why Use Adapted Books?</vt:lpstr>
      <vt:lpstr>Implementing Adapted Books</vt:lpstr>
      <vt:lpstr>How to Create Adapted Books </vt:lpstr>
      <vt:lpstr>Adaptive Books for Early Childhood</vt:lpstr>
      <vt:lpstr>Early Childhood Examples</vt:lpstr>
      <vt:lpstr>Early Childhood Examples, cont.</vt:lpstr>
      <vt:lpstr>Early Childhood Examples, cont. 2</vt:lpstr>
      <vt:lpstr>Early Childhood Examples, cont. 3</vt:lpstr>
      <vt:lpstr>Early Childhood Examples, cont. 4</vt:lpstr>
      <vt:lpstr>Early Childhood Examples, cont. 5</vt:lpstr>
      <vt:lpstr>Early Childhood Examples, cont. 6</vt:lpstr>
      <vt:lpstr>Early Childhood Examples, cont. 7</vt:lpstr>
      <vt:lpstr>Early Childhood Examples, cont. 8</vt:lpstr>
      <vt:lpstr>Early Childhood Examples, cont. 9</vt:lpstr>
      <vt:lpstr>DIY Tips for Making Early Childhood Adaptive Books:</vt:lpstr>
      <vt:lpstr>Adaptive Books for Elementary</vt:lpstr>
      <vt:lpstr>Elementary Examples</vt:lpstr>
      <vt:lpstr>Elementary Examples, cont. 2</vt:lpstr>
      <vt:lpstr>Elementary Examples, cont. 3</vt:lpstr>
      <vt:lpstr>Elementary Examples, cont. 4</vt:lpstr>
      <vt:lpstr>Elementary Examples, cont. 5</vt:lpstr>
      <vt:lpstr>Elementary Examples, cont. 6</vt:lpstr>
      <vt:lpstr>Elementary Examples, cont. 7</vt:lpstr>
      <vt:lpstr>Elementary Examples, cont. 8</vt:lpstr>
      <vt:lpstr>Elementary Examples, cont. 9</vt:lpstr>
      <vt:lpstr>Elementary Examples, cont. 10</vt:lpstr>
      <vt:lpstr>DIY Tips for Making Elementary-Age Adaptive Books:</vt:lpstr>
      <vt:lpstr>Adaptive Books for Middle School</vt:lpstr>
      <vt:lpstr>Middle School Examples</vt:lpstr>
      <vt:lpstr>Middle School Examples, cont. 2</vt:lpstr>
      <vt:lpstr>Middle School Examples, cont. 3</vt:lpstr>
      <vt:lpstr>Middle School Examples, cont. 4</vt:lpstr>
      <vt:lpstr>Middle School Examples, cont. 5</vt:lpstr>
      <vt:lpstr>Middle School Examples, cont. 6</vt:lpstr>
      <vt:lpstr>Middle School Examples, cont. 7</vt:lpstr>
      <vt:lpstr>Middle School Examples, cont. 8</vt:lpstr>
      <vt:lpstr>Middle School Examples, cont. 9</vt:lpstr>
      <vt:lpstr>Middle School Examples, cont. 10</vt:lpstr>
      <vt:lpstr>DIY Tips for Making Middle School Adaptive Books:</vt:lpstr>
      <vt:lpstr>Adaptive Books for High School</vt:lpstr>
      <vt:lpstr>High School Examples</vt:lpstr>
      <vt:lpstr>High School Examples, cont. 2</vt:lpstr>
      <vt:lpstr>High School Examples, cont. 3</vt:lpstr>
      <vt:lpstr>High School Examples, cont. 4</vt:lpstr>
      <vt:lpstr>High School Examples, cont. 5</vt:lpstr>
      <vt:lpstr>High School Examples, cont. 6</vt:lpstr>
      <vt:lpstr>High School Examples, cont. 7</vt:lpstr>
      <vt:lpstr>High School Examples, cont. 8</vt:lpstr>
      <vt:lpstr>High School Examples, cont. 9</vt:lpstr>
      <vt:lpstr>High School Examples, cont. 10</vt:lpstr>
      <vt:lpstr>DIY Tips for Making High School Adaptive Books</vt:lpstr>
      <vt:lpstr>Websites/Resources</vt:lpstr>
      <vt:lpstr>Websites/Resources, cont.</vt:lpstr>
      <vt:lpstr>Websites/Resources, cont. 2</vt:lpstr>
      <vt:lpstr>Websites/Resources, cont. 3</vt:lpstr>
      <vt:lpstr>Websites/Resources, cont. 4</vt:lpstr>
      <vt:lpstr>Wrap-Up and Call to Action, cont. </vt:lpstr>
      <vt:lpstr>Q&amp;A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Books for Literacy. Charting the Cs Conference 2025 </dc:title>
  <dc:creator>Statewide Professional Development to Support the Workforce and Low Incidence Disability Areas in the State of Minnesota</dc:creator>
  <cp:lastModifiedBy>Shuyin Maciel</cp:lastModifiedBy>
  <cp:revision>87</cp:revision>
  <dcterms:created xsi:type="dcterms:W3CDTF">2020-04-18T15:28:58Z</dcterms:created>
  <dcterms:modified xsi:type="dcterms:W3CDTF">2025-04-28T05:15:25Z</dcterms:modified>
</cp:coreProperties>
</file>