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9" r:id="rId28"/>
    <p:sldId id="281" r:id="rId29"/>
    <p:sldId id="282" r:id="rId30"/>
    <p:sldId id="283" r:id="rId31"/>
    <p:sldId id="284" r:id="rId32"/>
    <p:sldId id="285" r:id="rId33"/>
    <p:sldId id="286" r:id="rId34"/>
    <p:sldId id="287" r:id="rId35"/>
    <p:sldId id="288" r:id="rId36"/>
    <p:sldId id="290" r:id="rId37"/>
  </p:sldIdLst>
  <p:sldSz cx="9144000" cy="5143500" type="screen16x9"/>
  <p:notesSz cx="6858000" cy="9144000"/>
  <p:embeddedFontLst>
    <p:embeddedFont>
      <p:font typeface="Roboto Medium" panose="020000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8" autoAdjust="0"/>
    <p:restoredTop sz="94706" autoAdjust="0"/>
  </p:normalViewPr>
  <p:slideViewPr>
    <p:cSldViewPr snapToGrid="0">
      <p:cViewPr varScale="1">
        <p:scale>
          <a:sx n="171" d="100"/>
          <a:sy n="171" d="100"/>
        </p:scale>
        <p:origin x="900" y="138"/>
      </p:cViewPr>
      <p:guideLst>
        <p:guide orient="horz" pos="1620"/>
        <p:guide pos="2880"/>
      </p:guideLst>
    </p:cSldViewPr>
  </p:slideViewPr>
  <p:outlineViewPr>
    <p:cViewPr>
      <p:scale>
        <a:sx n="33" d="100"/>
        <a:sy n="33" d="100"/>
      </p:scale>
      <p:origin x="0" y="-56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4650"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fdb2af76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4fdb2af76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4fdb2af76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4fdb2af76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8604c13e0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8B24A743-7A8B-E8AB-DA95-0E44FBB8279D}"/>
              </a:ext>
            </a:extLst>
          </p:cNvPr>
          <p:cNvSpPr>
            <a:spLocks noGrp="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28549898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828549898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170737f3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170737f3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c42d654e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c42d654e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4c42d654e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7A5DD396-93CD-0D93-21E9-6C2E8B05C176}"/>
              </a:ext>
            </a:extLst>
          </p:cNvPr>
          <p:cNvSpPr>
            <a:spLocks noGrp="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4c42d654e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4c42d654e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4fdb2af76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4fdb2af76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8285498988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828549898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285498988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612AE8D2-424F-E2B1-76B8-1A3C8E1AB75D}"/>
              </a:ext>
            </a:extLst>
          </p:cNvPr>
          <p:cNvSpPr>
            <a:spLocks noGrp="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604c13e0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5E5D6361-E8AF-AF54-6911-9B7D7840B8A7}"/>
              </a:ext>
            </a:extLst>
          </p:cNvPr>
          <p:cNvSpPr>
            <a:spLocks noGrp="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fdb2af76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ACF32E88-EB5A-A108-FE19-2D8C790B077F}"/>
              </a:ext>
            </a:extLst>
          </p:cNvPr>
          <p:cNvSpPr>
            <a:spLocks noGrp="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4fdb2af7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B248C3FC-DDA7-4424-D213-FAA1F908E57B}"/>
              </a:ext>
            </a:extLst>
          </p:cNvPr>
          <p:cNvSpPr>
            <a:spLocks noGrp="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604c13e0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EFEB5F2E-24B9-576F-F6DD-E980337EAC97}"/>
              </a:ext>
            </a:extLst>
          </p:cNvPr>
          <p:cNvSpPr>
            <a:spLocks noGrp="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4fdb2af76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4fdb2af76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604c13e0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1595511B-0863-F049-47E5-A5AA2B216D83}"/>
              </a:ext>
            </a:extLst>
          </p:cNvPr>
          <p:cNvSpPr>
            <a:spLocks noGrp="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588A3B1D-95C3-DB73-764C-3C1A7C1206F9}"/>
            </a:ext>
          </a:extLst>
        </p:cNvPr>
        <p:cNvGrpSpPr/>
        <p:nvPr/>
      </p:nvGrpSpPr>
      <p:grpSpPr>
        <a:xfrm>
          <a:off x="0" y="0"/>
          <a:ext cx="0" cy="0"/>
          <a:chOff x="0" y="0"/>
          <a:chExt cx="0" cy="0"/>
        </a:xfrm>
      </p:grpSpPr>
      <p:sp>
        <p:nvSpPr>
          <p:cNvPr id="205" name="Google Shape;205;g28604c13e07_0_42:notes">
            <a:extLst>
              <a:ext uri="{FF2B5EF4-FFF2-40B4-BE49-F238E27FC236}">
                <a16:creationId xmlns:a16="http://schemas.microsoft.com/office/drawing/2014/main" id="{A9B83F48-40FA-4EC5-6E99-FB16EB4695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B887B2A2-260F-15DF-93C0-8AD8B16C67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4364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604c13e07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FA9229A7-A903-7BA5-3747-525EB6993A3C}"/>
              </a:ext>
            </a:extLst>
          </p:cNvPr>
          <p:cNvSpPr>
            <a:spLocks noGrp="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604c13e07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8604c13e07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4fdb2af76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4fdb2af76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285498988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E54F005B-F9B7-A246-A7F2-C727EB1EAB0F}"/>
              </a:ext>
            </a:extLst>
          </p:cNvPr>
          <p:cNvSpPr>
            <a:spLocks noGrp="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8604c13e0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898FC987-90C3-3ECF-8027-45D875FC75EF}"/>
              </a:ext>
            </a:extLst>
          </p:cNvPr>
          <p:cNvSpPr>
            <a:spLocks noGrp="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604c13e0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11FA90E5-B41D-9282-9B0C-6396DBFEB124}"/>
              </a:ext>
            </a:extLst>
          </p:cNvPr>
          <p:cNvSpPr>
            <a:spLocks noGrp="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28549898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828549898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28549898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828549898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28549898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828549898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24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604c13e0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A8939B2F-0D9F-40C1-5E68-67291B277542}"/>
              </a:ext>
            </a:extLst>
          </p:cNvPr>
          <p:cNvSpPr>
            <a:spLocks noGrp="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4fdb2af76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4fdb2af76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4fdb2af76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4fdb2af76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4fdb2af76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4fdb2af76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fdb2af7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fdb2af7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fdb2af76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fdb2af76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B56F-BD5A-5FEC-CEE9-64717AF0AEA9}"/>
              </a:ext>
            </a:extLst>
          </p:cNvPr>
          <p:cNvSpPr>
            <a:spLocks noGrp="1"/>
          </p:cNvSpPr>
          <p:nvPr>
            <p:ph type="ctrTitle"/>
          </p:nvPr>
        </p:nvSpPr>
        <p:spPr>
          <a:xfrm>
            <a:off x="1143000" y="841772"/>
            <a:ext cx="6858000" cy="1790700"/>
          </a:xfrm>
        </p:spPr>
        <p:txBody>
          <a:bodyPr anchor="b"/>
          <a:lstStyle>
            <a:lvl1pPr algn="ctr">
              <a:defRPr sz="5200"/>
            </a:lvl1pPr>
          </a:lstStyle>
          <a:p>
            <a:r>
              <a:rPr lang="en-US"/>
              <a:t>Click to edit Master title style</a:t>
            </a:r>
          </a:p>
        </p:txBody>
      </p:sp>
      <p:sp>
        <p:nvSpPr>
          <p:cNvPr id="3" name="Subtitle 2">
            <a:extLst>
              <a:ext uri="{FF2B5EF4-FFF2-40B4-BE49-F238E27FC236}">
                <a16:creationId xmlns:a16="http://schemas.microsoft.com/office/drawing/2014/main" id="{93DF535A-F4D0-1A6A-7900-C278FB44B459}"/>
              </a:ext>
            </a:extLst>
          </p:cNvPr>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DFF6965-1B5F-442F-B645-045E8AA6B6B1}"/>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5" name="Footer Placeholder 4">
            <a:extLst>
              <a:ext uri="{FF2B5EF4-FFF2-40B4-BE49-F238E27FC236}">
                <a16:creationId xmlns:a16="http://schemas.microsoft.com/office/drawing/2014/main" id="{B678ADA6-EFD1-819E-448A-67BCEC11427D}"/>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68C24E4-8250-55D7-EA20-C3F1514675C5}"/>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67989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FD2C-CDEE-3A85-C5AA-662802808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09E7D4-025B-DC2F-194C-B7AA88B052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F8C45-D777-0AC3-4C1E-F39288F80763}"/>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5" name="Footer Placeholder 4">
            <a:extLst>
              <a:ext uri="{FF2B5EF4-FFF2-40B4-BE49-F238E27FC236}">
                <a16:creationId xmlns:a16="http://schemas.microsoft.com/office/drawing/2014/main" id="{7462A7C8-031E-8507-20A6-5C8B8727EC58}"/>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5EA9EAA3-EC9A-8AB6-7D13-E0CE9C378457}"/>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64307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3A6E5-C2CA-DD2B-4880-C2EF4EB162E1}"/>
              </a:ext>
            </a:extLst>
          </p:cNvPr>
          <p:cNvSpPr>
            <a:spLocks noGrp="1"/>
          </p:cNvSpPr>
          <p:nvPr>
            <p:ph type="title" orient="vert"/>
          </p:nvPr>
        </p:nvSpPr>
        <p:spPr>
          <a:xfrm>
            <a:off x="6543675" y="895351"/>
            <a:ext cx="1971675" cy="36195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55C192-5F0E-069D-89A8-CF7ADB9B97F2}"/>
              </a:ext>
            </a:extLst>
          </p:cNvPr>
          <p:cNvSpPr>
            <a:spLocks noGrp="1"/>
          </p:cNvSpPr>
          <p:nvPr>
            <p:ph type="body" orient="vert" idx="1"/>
          </p:nvPr>
        </p:nvSpPr>
        <p:spPr>
          <a:xfrm>
            <a:off x="628650" y="895351"/>
            <a:ext cx="5800725" cy="3619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763A-014E-5D3C-2A00-F5C28DCC3B47}"/>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5" name="Footer Placeholder 4">
            <a:extLst>
              <a:ext uri="{FF2B5EF4-FFF2-40B4-BE49-F238E27FC236}">
                <a16:creationId xmlns:a16="http://schemas.microsoft.com/office/drawing/2014/main" id="{9E10B590-3D16-D8DE-C2EE-4A28AF84148D}"/>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4B5023B-69AE-8C25-FDC0-0B4338CD6D55}"/>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651696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userDrawn="1">
  <p:cSld name="TITLE_2">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703094" y="895350"/>
            <a:ext cx="6129213" cy="1901825"/>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61" name="Google Shape;61;p13"/>
          <p:cNvSpPr txBox="1">
            <a:spLocks noGrp="1"/>
          </p:cNvSpPr>
          <p:nvPr>
            <p:ph type="subTitle" idx="1"/>
          </p:nvPr>
        </p:nvSpPr>
        <p:spPr>
          <a:xfrm>
            <a:off x="2703086" y="2834126"/>
            <a:ext cx="6129213"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shape 1">
            <a:extLst>
              <a:ext uri="{FF2B5EF4-FFF2-40B4-BE49-F238E27FC236}">
                <a16:creationId xmlns:a16="http://schemas.microsoft.com/office/drawing/2014/main" id="{5A113C46-B5D0-4C35-4F52-08D87103BB50}"/>
              </a:ext>
              <a:ext uri="{C183D7F6-B498-43B3-948B-1728B52AA6E4}">
                <adec:decorative xmlns:adec="http://schemas.microsoft.com/office/drawing/2017/decorative" val="1"/>
              </a:ext>
            </a:extLst>
          </p:cNvPr>
          <p:cNvSpPr>
            <a:spLocks/>
          </p:cNvSpPr>
          <p:nvPr userDrawn="1"/>
        </p:nvSpPr>
        <p:spPr>
          <a:xfrm>
            <a:off x="61100" y="1179096"/>
            <a:ext cx="2203590" cy="3499184"/>
          </a:xfrm>
          <a:prstGeom prst="rect">
            <a:avLst/>
          </a:prstGeom>
          <a:gradFill flip="none" rotWithShape="1">
            <a:gsLst>
              <a:gs pos="0">
                <a:srgbClr val="9FE1FF"/>
              </a:gs>
              <a:gs pos="10000">
                <a:srgbClr val="FFFFFF"/>
              </a:gs>
              <a:gs pos="71000">
                <a:srgbClr val="FFFFFF"/>
              </a:gs>
              <a:gs pos="83000">
                <a:srgbClr val="93DEFF"/>
              </a:gs>
              <a:gs pos="100000">
                <a:srgbClr val="FFFFFF"/>
              </a:gs>
            </a:gsLst>
            <a:lin ang="16200000" scaled="1"/>
            <a:tileRect/>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dirty="0">
              <a:solidFill>
                <a:schemeClr val="lt1"/>
              </a:solidFill>
              <a:latin typeface="Calibri" panose="020F0502020204030204" pitchFamily="34" charset="0"/>
              <a:ea typeface="Arial"/>
              <a:cs typeface="Calibri" panose="020F0502020204030204" pitchFamily="34" charset="0"/>
              <a:sym typeface="Arial"/>
            </a:endParaRPr>
          </a:p>
        </p:txBody>
      </p:sp>
      <p:pic>
        <p:nvPicPr>
          <p:cNvPr id="3" name="Picture Placeholder 10" descr="Charting the Cs logo with black and blue text">
            <a:extLst>
              <a:ext uri="{FF2B5EF4-FFF2-40B4-BE49-F238E27FC236}">
                <a16:creationId xmlns:a16="http://schemas.microsoft.com/office/drawing/2014/main" id="{2D2BCA33-CBA7-A745-27FA-396EE05FD03C}"/>
              </a:ext>
            </a:extLst>
          </p:cNvPr>
          <p:cNvPicPr>
            <a:picLocks noChangeAspect="1"/>
          </p:cNvPicPr>
          <p:nvPr userDrawn="1"/>
        </p:nvPicPr>
        <p:blipFill>
          <a:blip r:embed="rId2"/>
          <a:stretch>
            <a:fillRect/>
          </a:stretch>
        </p:blipFill>
        <p:spPr>
          <a:xfrm>
            <a:off x="6498" y="835587"/>
            <a:ext cx="2342960" cy="532886"/>
          </a:xfrm>
          <a:prstGeom prst="rect">
            <a:avLst/>
          </a:prstGeom>
        </p:spPr>
      </p:pic>
      <p:sp>
        <p:nvSpPr>
          <p:cNvPr id="5" name="TextBox 4">
            <a:extLst>
              <a:ext uri="{FF2B5EF4-FFF2-40B4-BE49-F238E27FC236}">
                <a16:creationId xmlns:a16="http://schemas.microsoft.com/office/drawing/2014/main" id="{94B7C739-6167-44FA-C568-19C894DE64F7}"/>
              </a:ext>
            </a:extLst>
          </p:cNvPr>
          <p:cNvSpPr txBox="1"/>
          <p:nvPr userDrawn="1"/>
        </p:nvSpPr>
        <p:spPr>
          <a:xfrm>
            <a:off x="96253" y="1949117"/>
            <a:ext cx="2142829" cy="2554545"/>
          </a:xfrm>
          <a:prstGeom prst="rect">
            <a:avLst/>
          </a:prstGeom>
          <a:noFill/>
        </p:spPr>
        <p:txBody>
          <a:bodyPr wrap="square" rtlCol="0">
            <a:spAutoFit/>
          </a:bodyPr>
          <a:lstStyle/>
          <a:p>
            <a:pPr>
              <a:spcAft>
                <a:spcPts val="1200"/>
              </a:spcAft>
            </a:pPr>
            <a:r>
              <a:rPr lang="en-US" sz="2000" dirty="0">
                <a:latin typeface="Calibri" panose="020F0502020204030204" pitchFamily="34" charset="0"/>
                <a:cs typeface="Calibri" panose="020F0502020204030204" pitchFamily="34" charset="0"/>
              </a:rPr>
              <a:t>Charting the Cs Conference 2025:</a:t>
            </a:r>
          </a:p>
          <a:p>
            <a:pPr>
              <a:spcAft>
                <a:spcPts val="1200"/>
              </a:spcAft>
            </a:pPr>
            <a:r>
              <a:rPr lang="en-US" sz="2000" dirty="0">
                <a:latin typeface="Calibri" panose="020F0502020204030204" pitchFamily="34" charset="0"/>
                <a:cs typeface="Calibri" panose="020F0502020204030204" pitchFamily="34" charset="0"/>
              </a:rPr>
              <a:t>To Literacy and Beyond</a:t>
            </a:r>
          </a:p>
          <a:p>
            <a:pPr>
              <a:spcAft>
                <a:spcPts val="1200"/>
              </a:spcAft>
            </a:pPr>
            <a:r>
              <a:rPr lang="en-US" sz="2000" dirty="0">
                <a:latin typeface="Calibri" panose="020F0502020204030204" pitchFamily="34" charset="0"/>
                <a:cs typeface="Calibri" panose="020F0502020204030204" pitchFamily="34" charset="0"/>
              </a:rPr>
              <a:t>Cooperation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Communication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Collaboration</a:t>
            </a:r>
          </a:p>
        </p:txBody>
      </p:sp>
    </p:spTree>
    <p:extLst>
      <p:ext uri="{BB962C8B-B14F-4D97-AF65-F5344CB8AC3E}">
        <p14:creationId xmlns:p14="http://schemas.microsoft.com/office/powerpoint/2010/main" val="3636537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890576"/>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3" name="Google Shape;23;p4"/>
          <p:cNvSpPr txBox="1">
            <a:spLocks noGrp="1"/>
          </p:cNvSpPr>
          <p:nvPr>
            <p:ph type="body" idx="1"/>
          </p:nvPr>
        </p:nvSpPr>
        <p:spPr>
          <a:xfrm>
            <a:off x="387900" y="1670513"/>
            <a:ext cx="8368200" cy="2844335"/>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02400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6"/>
        <p:cNvGrpSpPr/>
        <p:nvPr/>
      </p:nvGrpSpPr>
      <p:grpSpPr>
        <a:xfrm>
          <a:off x="0" y="0"/>
          <a:ext cx="0" cy="0"/>
          <a:chOff x="0" y="0"/>
          <a:chExt cx="0" cy="0"/>
        </a:xfrm>
      </p:grpSpPr>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34594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7" name="Google Shape;27;p5"/>
          <p:cNvSpPr txBox="1">
            <a:spLocks noGrp="1"/>
          </p:cNvSpPr>
          <p:nvPr>
            <p:ph type="title"/>
          </p:nvPr>
        </p:nvSpPr>
        <p:spPr>
          <a:xfrm>
            <a:off x="387900" y="896058"/>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659565"/>
            <a:ext cx="3999900" cy="2855285"/>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2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659565"/>
            <a:ext cx="3999900" cy="2855285"/>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2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491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A640-DA4F-6B62-3740-B1AB0C48B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32068-D629-360B-ADFB-50F388311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7C6D2-876B-8070-982D-D49CF951BCEE}"/>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5" name="Footer Placeholder 4">
            <a:extLst>
              <a:ext uri="{FF2B5EF4-FFF2-40B4-BE49-F238E27FC236}">
                <a16:creationId xmlns:a16="http://schemas.microsoft.com/office/drawing/2014/main" id="{DB6603E7-48BC-4B1A-EBD2-D5468BA0DC02}"/>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33BA56C-1591-4FDA-4283-323CE58DF9EE}"/>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44267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4BB9-A9C3-CB93-504C-91C858E64F45}"/>
              </a:ext>
            </a:extLst>
          </p:cNvPr>
          <p:cNvSpPr>
            <a:spLocks noGrp="1"/>
          </p:cNvSpPr>
          <p:nvPr>
            <p:ph type="title"/>
          </p:nvPr>
        </p:nvSpPr>
        <p:spPr>
          <a:xfrm>
            <a:off x="623888" y="130254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A3167D-7426-80B9-EFDD-94F9374E8F1C}"/>
              </a:ext>
            </a:extLst>
          </p:cNvPr>
          <p:cNvSpPr>
            <a:spLocks noGrp="1"/>
          </p:cNvSpPr>
          <p:nvPr>
            <p:ph type="body" idx="1"/>
          </p:nvPr>
        </p:nvSpPr>
        <p:spPr>
          <a:xfrm>
            <a:off x="623888" y="3442098"/>
            <a:ext cx="7886700" cy="1125140"/>
          </a:xfrm>
        </p:spPr>
        <p:txBody>
          <a:bodyPr/>
          <a:lstStyle>
            <a:lvl1pPr marL="0" indent="0">
              <a:buNone/>
              <a:defRPr sz="24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B5514-DEC6-5B4E-018B-877B0B8BA4A4}"/>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5" name="Footer Placeholder 4">
            <a:extLst>
              <a:ext uri="{FF2B5EF4-FFF2-40B4-BE49-F238E27FC236}">
                <a16:creationId xmlns:a16="http://schemas.microsoft.com/office/drawing/2014/main" id="{6B1E9197-91D4-F167-B43D-F579E7C45E0D}"/>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01A641D-574D-D923-7D6F-D269E8269EB5}"/>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39476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C98A-AAFF-38F3-C27C-63852B730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F6712-8363-0890-9C90-786227960287}"/>
              </a:ext>
            </a:extLst>
          </p:cNvPr>
          <p:cNvSpPr>
            <a:spLocks noGrp="1"/>
          </p:cNvSpPr>
          <p:nvPr>
            <p:ph sz="half" idx="1"/>
          </p:nvPr>
        </p:nvSpPr>
        <p:spPr>
          <a:xfrm>
            <a:off x="628650" y="1893094"/>
            <a:ext cx="3886200" cy="2621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D714B-D5C2-16AC-79C6-3F45AD84609D}"/>
              </a:ext>
            </a:extLst>
          </p:cNvPr>
          <p:cNvSpPr>
            <a:spLocks noGrp="1"/>
          </p:cNvSpPr>
          <p:nvPr>
            <p:ph sz="half" idx="2"/>
          </p:nvPr>
        </p:nvSpPr>
        <p:spPr>
          <a:xfrm>
            <a:off x="4629150" y="1893094"/>
            <a:ext cx="3886200" cy="2621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AA26B-9000-FD26-7F9A-CECA6E62F9AA}"/>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6" name="Footer Placeholder 5">
            <a:extLst>
              <a:ext uri="{FF2B5EF4-FFF2-40B4-BE49-F238E27FC236}">
                <a16:creationId xmlns:a16="http://schemas.microsoft.com/office/drawing/2014/main" id="{EE3843F1-EF00-6662-6174-9683241304D1}"/>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7" name="Slide Number Placeholder 6">
            <a:extLst>
              <a:ext uri="{FF2B5EF4-FFF2-40B4-BE49-F238E27FC236}">
                <a16:creationId xmlns:a16="http://schemas.microsoft.com/office/drawing/2014/main" id="{604F282E-4F58-E3FA-796C-2F10BB206016}"/>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356277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06E1-B26A-365D-C3EB-FF4DDE00829D}"/>
              </a:ext>
            </a:extLst>
          </p:cNvPr>
          <p:cNvSpPr>
            <a:spLocks noGrp="1"/>
          </p:cNvSpPr>
          <p:nvPr>
            <p:ph type="title"/>
          </p:nvPr>
        </p:nvSpPr>
        <p:spPr>
          <a:xfrm>
            <a:off x="629841" y="90249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CE2CC-4B09-0B2B-63C6-CB2E6DCC4DC9}"/>
              </a:ext>
            </a:extLst>
          </p:cNvPr>
          <p:cNvSpPr>
            <a:spLocks noGrp="1"/>
          </p:cNvSpPr>
          <p:nvPr>
            <p:ph type="body" idx="1"/>
          </p:nvPr>
        </p:nvSpPr>
        <p:spPr>
          <a:xfrm>
            <a:off x="629842" y="1889522"/>
            <a:ext cx="3868340" cy="617934"/>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727DE-0429-354F-9E9B-6D2B50EBD833}"/>
              </a:ext>
            </a:extLst>
          </p:cNvPr>
          <p:cNvSpPr>
            <a:spLocks noGrp="1"/>
          </p:cNvSpPr>
          <p:nvPr>
            <p:ph sz="half" idx="2"/>
          </p:nvPr>
        </p:nvSpPr>
        <p:spPr>
          <a:xfrm>
            <a:off x="629842" y="2507457"/>
            <a:ext cx="3868340" cy="2007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11480-C23A-0A2D-09BD-BB59D32890D6}"/>
              </a:ext>
            </a:extLst>
          </p:cNvPr>
          <p:cNvSpPr>
            <a:spLocks noGrp="1"/>
          </p:cNvSpPr>
          <p:nvPr>
            <p:ph type="body" sz="quarter" idx="3"/>
          </p:nvPr>
        </p:nvSpPr>
        <p:spPr>
          <a:xfrm>
            <a:off x="4629150" y="1889522"/>
            <a:ext cx="3887391" cy="617934"/>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7C1CA-5FEB-2777-4A44-D84498F873F4}"/>
              </a:ext>
            </a:extLst>
          </p:cNvPr>
          <p:cNvSpPr>
            <a:spLocks noGrp="1"/>
          </p:cNvSpPr>
          <p:nvPr>
            <p:ph sz="quarter" idx="4"/>
          </p:nvPr>
        </p:nvSpPr>
        <p:spPr>
          <a:xfrm>
            <a:off x="4629150" y="2507457"/>
            <a:ext cx="3887391" cy="2007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D2C3C-5982-341D-F1E0-362A1C1C0AC5}"/>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8" name="Footer Placeholder 7">
            <a:extLst>
              <a:ext uri="{FF2B5EF4-FFF2-40B4-BE49-F238E27FC236}">
                <a16:creationId xmlns:a16="http://schemas.microsoft.com/office/drawing/2014/main" id="{B797BD43-D3C6-117C-3BCD-99C4498A22B6}"/>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9" name="Slide Number Placeholder 8">
            <a:extLst>
              <a:ext uri="{FF2B5EF4-FFF2-40B4-BE49-F238E27FC236}">
                <a16:creationId xmlns:a16="http://schemas.microsoft.com/office/drawing/2014/main" id="{6F2B295C-1724-FD87-1E85-D8916127B158}"/>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4234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9110-00D7-5C91-8092-5E429FFE53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B55BC-50F6-2424-84BD-F7314A4C3CA1}"/>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4" name="Footer Placeholder 3">
            <a:extLst>
              <a:ext uri="{FF2B5EF4-FFF2-40B4-BE49-F238E27FC236}">
                <a16:creationId xmlns:a16="http://schemas.microsoft.com/office/drawing/2014/main" id="{28656931-86BD-0EF5-16AD-2453FE19E0A9}"/>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5" name="Slide Number Placeholder 4">
            <a:extLst>
              <a:ext uri="{FF2B5EF4-FFF2-40B4-BE49-F238E27FC236}">
                <a16:creationId xmlns:a16="http://schemas.microsoft.com/office/drawing/2014/main" id="{03BE97BE-68D9-B6CF-9FF9-2BA76221C610}"/>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65541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CBAE6-961F-6E93-235C-5DC1B7A58C34}"/>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3" name="Footer Placeholder 2">
            <a:extLst>
              <a:ext uri="{FF2B5EF4-FFF2-40B4-BE49-F238E27FC236}">
                <a16:creationId xmlns:a16="http://schemas.microsoft.com/office/drawing/2014/main" id="{6104C07E-47B6-B79D-9590-BE741E59983B}"/>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4" name="Slide Number Placeholder 3">
            <a:extLst>
              <a:ext uri="{FF2B5EF4-FFF2-40B4-BE49-F238E27FC236}">
                <a16:creationId xmlns:a16="http://schemas.microsoft.com/office/drawing/2014/main" id="{0E8B25F1-F35A-D72E-E114-183963DF6FDE}"/>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004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4348-1BBB-D12E-04B4-BC2542C07EFA}"/>
              </a:ext>
            </a:extLst>
          </p:cNvPr>
          <p:cNvSpPr>
            <a:spLocks noGrp="1"/>
          </p:cNvSpPr>
          <p:nvPr>
            <p:ph type="title"/>
          </p:nvPr>
        </p:nvSpPr>
        <p:spPr>
          <a:xfrm>
            <a:off x="629841" y="89535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C7A19FA-5A48-D8B5-731C-372A1259A008}"/>
              </a:ext>
            </a:extLst>
          </p:cNvPr>
          <p:cNvSpPr>
            <a:spLocks noGrp="1"/>
          </p:cNvSpPr>
          <p:nvPr>
            <p:ph idx="1"/>
          </p:nvPr>
        </p:nvSpPr>
        <p:spPr>
          <a:xfrm>
            <a:off x="3887391" y="895349"/>
            <a:ext cx="4629150" cy="3619501"/>
          </a:xfrm>
        </p:spPr>
        <p:txBody>
          <a:bodyPr/>
          <a:lstStyle>
            <a:lvl1pPr>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DF5EF1-8DA8-D499-634D-D683942338D9}"/>
              </a:ext>
            </a:extLst>
          </p:cNvPr>
          <p:cNvSpPr>
            <a:spLocks noGrp="1"/>
          </p:cNvSpPr>
          <p:nvPr>
            <p:ph type="body" sz="half" idx="2"/>
          </p:nvPr>
        </p:nvSpPr>
        <p:spPr>
          <a:xfrm>
            <a:off x="629841" y="2095501"/>
            <a:ext cx="2949178" cy="2419350"/>
          </a:xfrm>
        </p:spPr>
        <p:txBody>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BACB928-0BB6-B3CE-5A9E-ACC2DDAAC997}"/>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6" name="Footer Placeholder 5">
            <a:extLst>
              <a:ext uri="{FF2B5EF4-FFF2-40B4-BE49-F238E27FC236}">
                <a16:creationId xmlns:a16="http://schemas.microsoft.com/office/drawing/2014/main" id="{54FAF0B2-44A6-5CE3-8F78-B8DC45FF08FA}"/>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7" name="Slide Number Placeholder 6">
            <a:extLst>
              <a:ext uri="{FF2B5EF4-FFF2-40B4-BE49-F238E27FC236}">
                <a16:creationId xmlns:a16="http://schemas.microsoft.com/office/drawing/2014/main" id="{6D461581-EE42-5625-7560-7FF18132249F}"/>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61198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AB85-A9C7-2F11-3CE6-044EF12C6202}"/>
              </a:ext>
            </a:extLst>
          </p:cNvPr>
          <p:cNvSpPr>
            <a:spLocks noGrp="1"/>
          </p:cNvSpPr>
          <p:nvPr>
            <p:ph type="title"/>
          </p:nvPr>
        </p:nvSpPr>
        <p:spPr>
          <a:xfrm>
            <a:off x="629841" y="89535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145D64-5883-8038-696A-5ADBB61FE5C3}"/>
              </a:ext>
            </a:extLst>
          </p:cNvPr>
          <p:cNvSpPr>
            <a:spLocks noGrp="1"/>
          </p:cNvSpPr>
          <p:nvPr>
            <p:ph type="pic" idx="1"/>
          </p:nvPr>
        </p:nvSpPr>
        <p:spPr>
          <a:xfrm>
            <a:off x="3887391" y="895349"/>
            <a:ext cx="4629150" cy="36195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18EEB74-0576-140B-0EF2-0FD969648B05}"/>
              </a:ext>
            </a:extLst>
          </p:cNvPr>
          <p:cNvSpPr>
            <a:spLocks noGrp="1"/>
          </p:cNvSpPr>
          <p:nvPr>
            <p:ph type="body" sz="half" idx="2"/>
          </p:nvPr>
        </p:nvSpPr>
        <p:spPr>
          <a:xfrm>
            <a:off x="629841" y="2095501"/>
            <a:ext cx="2949178" cy="2419350"/>
          </a:xfrm>
        </p:spPr>
        <p:txBody>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496044-C1E7-1A7B-9E57-9776C28E6643}"/>
              </a:ext>
            </a:extLst>
          </p:cNvPr>
          <p:cNvSpPr>
            <a:spLocks noGrp="1"/>
          </p:cNvSpPr>
          <p:nvPr>
            <p:ph type="dt" sz="half" idx="10"/>
          </p:nvPr>
        </p:nvSpPr>
        <p:spPr>
          <a:xfrm>
            <a:off x="628650" y="4767263"/>
            <a:ext cx="2057400" cy="273844"/>
          </a:xfrm>
          <a:prstGeom prst="rect">
            <a:avLst/>
          </a:prstGeom>
        </p:spPr>
        <p:txBody>
          <a:bodyPr/>
          <a:lstStyle>
            <a:lvl1pPr>
              <a:defRPr>
                <a:latin typeface="Calibri" panose="020F0502020204030204" pitchFamily="34" charset="0"/>
              </a:defRPr>
            </a:lvl1pPr>
          </a:lstStyle>
          <a:p>
            <a:fld id="{E9D5FFBC-139F-44E3-B59E-DCB48B1237E3}" type="datetimeFigureOut">
              <a:rPr lang="en-US" smtClean="0"/>
              <a:pPr/>
              <a:t>4/25/2025</a:t>
            </a:fld>
            <a:endParaRPr lang="en-US" dirty="0"/>
          </a:p>
        </p:txBody>
      </p:sp>
      <p:sp>
        <p:nvSpPr>
          <p:cNvPr id="6" name="Footer Placeholder 5">
            <a:extLst>
              <a:ext uri="{FF2B5EF4-FFF2-40B4-BE49-F238E27FC236}">
                <a16:creationId xmlns:a16="http://schemas.microsoft.com/office/drawing/2014/main" id="{2A6DD1C9-A13D-B499-7753-B1B1FB78780F}"/>
              </a:ext>
            </a:extLst>
          </p:cNvPr>
          <p:cNvSpPr>
            <a:spLocks noGrp="1"/>
          </p:cNvSpPr>
          <p:nvPr>
            <p:ph type="ftr" sz="quarter" idx="11"/>
          </p:nvPr>
        </p:nvSpPr>
        <p:spPr>
          <a:xfrm>
            <a:off x="3028950" y="4767263"/>
            <a:ext cx="3086100" cy="273844"/>
          </a:xfrm>
          <a:prstGeom prst="rect">
            <a:avLst/>
          </a:prstGeom>
        </p:spPr>
        <p:txBody>
          <a:bodyPr/>
          <a:lstStyle>
            <a:lvl1pPr>
              <a:defRPr>
                <a:latin typeface="Calibri" panose="020F0502020204030204" pitchFamily="34" charset="0"/>
              </a:defRPr>
            </a:lvl1pPr>
          </a:lstStyle>
          <a:p>
            <a:endParaRPr lang="en-US" dirty="0"/>
          </a:p>
        </p:txBody>
      </p:sp>
      <p:sp>
        <p:nvSpPr>
          <p:cNvPr id="7" name="Slide Number Placeholder 6">
            <a:extLst>
              <a:ext uri="{FF2B5EF4-FFF2-40B4-BE49-F238E27FC236}">
                <a16:creationId xmlns:a16="http://schemas.microsoft.com/office/drawing/2014/main" id="{3FC7C734-2D41-1024-5137-53F30E53A16A}"/>
              </a:ext>
            </a:extLst>
          </p:cNvPr>
          <p:cNvSpPr>
            <a:spLocks noGrp="1"/>
          </p:cNvSpPr>
          <p:nvPr>
            <p:ph type="sldNum" sz="quarter" idx="12"/>
          </p:nvPr>
        </p:nvSpPr>
        <p:spPr>
          <a:xfrm>
            <a:off x="8515350" y="4767263"/>
            <a:ext cx="561974"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879187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E765A-E47B-ECDE-9FA8-4A7A96F74369}"/>
              </a:ext>
            </a:extLst>
          </p:cNvPr>
          <p:cNvSpPr>
            <a:spLocks noGrp="1"/>
          </p:cNvSpPr>
          <p:nvPr>
            <p:ph type="title"/>
          </p:nvPr>
        </p:nvSpPr>
        <p:spPr>
          <a:xfrm>
            <a:off x="628650" y="892969"/>
            <a:ext cx="7886700" cy="99417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521EFB0-34BC-A0C9-C143-AC0EC657F650}"/>
              </a:ext>
            </a:extLst>
          </p:cNvPr>
          <p:cNvSpPr>
            <a:spLocks noGrp="1"/>
          </p:cNvSpPr>
          <p:nvPr>
            <p:ph type="body" idx="1"/>
          </p:nvPr>
        </p:nvSpPr>
        <p:spPr>
          <a:xfrm>
            <a:off x="628650" y="1988344"/>
            <a:ext cx="7886700" cy="252650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rrow: Right 6" hidden="1">
            <a:extLst>
              <a:ext uri="{FF2B5EF4-FFF2-40B4-BE49-F238E27FC236}">
                <a16:creationId xmlns:a16="http://schemas.microsoft.com/office/drawing/2014/main" id="{9D36F2B3-4086-F41B-58D6-E053625BC41E}"/>
              </a:ext>
              <a:ext uri="{C183D7F6-B498-43B3-948B-1728B52AA6E4}">
                <adec:decorative xmlns:adec="http://schemas.microsoft.com/office/drawing/2017/decorative" val="1"/>
              </a:ext>
            </a:extLst>
          </p:cNvPr>
          <p:cNvSpPr/>
          <p:nvPr userDrawn="1"/>
        </p:nvSpPr>
        <p:spPr>
          <a:xfrm flipH="1">
            <a:off x="9214734" y="2793"/>
            <a:ext cx="575063" cy="850392"/>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alibri" panose="020F0502020204030204" pitchFamily="34" charset="0"/>
            </a:endParaRPr>
          </a:p>
        </p:txBody>
      </p:sp>
      <p:sp>
        <p:nvSpPr>
          <p:cNvPr id="8" name="Arrow: Right 7" hidden="1">
            <a:extLst>
              <a:ext uri="{FF2B5EF4-FFF2-40B4-BE49-F238E27FC236}">
                <a16:creationId xmlns:a16="http://schemas.microsoft.com/office/drawing/2014/main" id="{D160B1A8-A758-E0B2-EE6C-D903020C636D}"/>
              </a:ext>
              <a:ext uri="{C183D7F6-B498-43B3-948B-1728B52AA6E4}">
                <adec:decorative xmlns:adec="http://schemas.microsoft.com/office/drawing/2017/decorative" val="1"/>
              </a:ext>
            </a:extLst>
          </p:cNvPr>
          <p:cNvSpPr/>
          <p:nvPr userDrawn="1"/>
        </p:nvSpPr>
        <p:spPr>
          <a:xfrm>
            <a:off x="-642654" y="-700"/>
            <a:ext cx="575063" cy="850392"/>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alibri" panose="020F0502020204030204" pitchFamily="34" charset="0"/>
            </a:endParaRPr>
          </a:p>
        </p:txBody>
      </p:sp>
      <p:sp>
        <p:nvSpPr>
          <p:cNvPr id="9" name="Rectangle 8">
            <a:extLst>
              <a:ext uri="{FF2B5EF4-FFF2-40B4-BE49-F238E27FC236}">
                <a16:creationId xmlns:a16="http://schemas.microsoft.com/office/drawing/2014/main" id="{3321126B-F4F4-9EAD-A6AC-104CDE0A9772}"/>
              </a:ext>
            </a:extLst>
          </p:cNvPr>
          <p:cNvSpPr/>
          <p:nvPr userDrawn="1"/>
        </p:nvSpPr>
        <p:spPr>
          <a:xfrm>
            <a:off x="9305982" y="4514850"/>
            <a:ext cx="532366" cy="457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shape 1">
            <a:extLst>
              <a:ext uri="{FF2B5EF4-FFF2-40B4-BE49-F238E27FC236}">
                <a16:creationId xmlns:a16="http://schemas.microsoft.com/office/drawing/2014/main" id="{D6EC722E-4149-B812-0169-362560DA78BB}"/>
              </a:ext>
              <a:ext uri="{C183D7F6-B498-43B3-948B-1728B52AA6E4}">
                <adec:decorative xmlns:adec="http://schemas.microsoft.com/office/drawing/2017/decorative" val="1"/>
              </a:ext>
            </a:extLst>
          </p:cNvPr>
          <p:cNvSpPr>
            <a:spLocks/>
          </p:cNvSpPr>
          <p:nvPr userDrawn="1"/>
        </p:nvSpPr>
        <p:spPr>
          <a:xfrm>
            <a:off x="-22745" y="973512"/>
            <a:ext cx="94298" cy="826714"/>
          </a:xfrm>
          <a:prstGeom prst="rect">
            <a:avLst/>
          </a:prstGeom>
          <a:solidFill>
            <a:srgbClr val="5DCD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dirty="0">
              <a:solidFill>
                <a:schemeClr val="lt1"/>
              </a:solidFill>
              <a:latin typeface="Calibri" panose="020F0502020204030204" pitchFamily="34" charset="0"/>
              <a:ea typeface="Arial"/>
              <a:cs typeface="Calibri" panose="020F0502020204030204" pitchFamily="34" charset="0"/>
              <a:sym typeface="Arial"/>
            </a:endParaRPr>
          </a:p>
        </p:txBody>
      </p:sp>
      <p:sp>
        <p:nvSpPr>
          <p:cNvPr id="5" name="shape 1">
            <a:extLst>
              <a:ext uri="{FF2B5EF4-FFF2-40B4-BE49-F238E27FC236}">
                <a16:creationId xmlns:a16="http://schemas.microsoft.com/office/drawing/2014/main" id="{03C36B69-82CD-8393-45F8-EE77EF6CA0B9}"/>
              </a:ext>
              <a:ext uri="{C183D7F6-B498-43B3-948B-1728B52AA6E4}">
                <adec:decorative xmlns:adec="http://schemas.microsoft.com/office/drawing/2017/decorative" val="1"/>
              </a:ext>
            </a:extLst>
          </p:cNvPr>
          <p:cNvSpPr>
            <a:spLocks/>
          </p:cNvSpPr>
          <p:nvPr userDrawn="1"/>
        </p:nvSpPr>
        <p:spPr>
          <a:xfrm>
            <a:off x="-22745" y="1794680"/>
            <a:ext cx="94298" cy="2891620"/>
          </a:xfrm>
          <a:prstGeom prst="rect">
            <a:avLst/>
          </a:prstGeom>
          <a:solidFill>
            <a:srgbClr val="0083B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dirty="0">
              <a:solidFill>
                <a:schemeClr val="lt1"/>
              </a:solidFill>
              <a:latin typeface="Calibri" panose="020F0502020204030204" pitchFamily="34" charset="0"/>
              <a:ea typeface="Arial"/>
              <a:cs typeface="Calibri" panose="020F0502020204030204" pitchFamily="34" charset="0"/>
              <a:sym typeface="Arial"/>
            </a:endParaRPr>
          </a:p>
        </p:txBody>
      </p:sp>
      <p:sp>
        <p:nvSpPr>
          <p:cNvPr id="10" name="TextBox 9">
            <a:extLst>
              <a:ext uri="{FF2B5EF4-FFF2-40B4-BE49-F238E27FC236}">
                <a16:creationId xmlns:a16="http://schemas.microsoft.com/office/drawing/2014/main" id="{DD38DFD1-8BF4-6E99-8BA5-8145ABDA26C9}"/>
              </a:ext>
              <a:ext uri="{C183D7F6-B498-43B3-948B-1728B52AA6E4}">
                <adec:decorative xmlns:adec="http://schemas.microsoft.com/office/drawing/2017/decorative" val="1"/>
              </a:ext>
            </a:extLst>
          </p:cNvPr>
          <p:cNvSpPr txBox="1"/>
          <p:nvPr userDrawn="1"/>
        </p:nvSpPr>
        <p:spPr>
          <a:xfrm>
            <a:off x="8575905" y="4785084"/>
            <a:ext cx="606252" cy="307777"/>
          </a:xfrm>
          <a:prstGeom prst="rect">
            <a:avLst/>
          </a:prstGeom>
          <a:noFill/>
          <a:ln>
            <a:solidFill>
              <a:schemeClr val="bg1"/>
            </a:solidFill>
          </a:ln>
        </p:spPr>
        <p:txBody>
          <a:bodyPr wrap="square" rtlCol="0">
            <a:spAutoFit/>
          </a:bodyPr>
          <a:lstStyle/>
          <a:p>
            <a:pPr algn="ctr"/>
            <a:fld id="{E87E798C-1626-44D4-9BFF-3156840017C8}" type="slidenum">
              <a:rPr lang="en-US" sz="1400" b="0" smtClean="0">
                <a:latin typeface="Calibri" panose="020F0502020204030204" pitchFamily="34" charset="0"/>
                <a:cs typeface="Calibri" panose="020F0502020204030204" pitchFamily="34" charset="0"/>
              </a:rPr>
              <a:pPr algn="ctr"/>
              <a:t>‹#›</a:t>
            </a:fld>
            <a:endParaRPr lang="en-US" sz="1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52463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620" userDrawn="1">
          <p15:clr>
            <a:srgbClr val="F26B43"/>
          </p15:clr>
        </p15:guide>
        <p15:guide id="4" pos="2880" userDrawn="1">
          <p15:clr>
            <a:srgbClr val="F26B43"/>
          </p15:clr>
        </p15:guide>
        <p15:guide id="5" pos="2980" userDrawn="1">
          <p15:clr>
            <a:srgbClr val="F26B43"/>
          </p15:clr>
        </p15:guide>
        <p15:guide id="6" orient="horz" pos="564" userDrawn="1">
          <p15:clr>
            <a:srgbClr val="F26B43"/>
          </p15:clr>
        </p15:guide>
        <p15:guide id="7" orient="horz" pos="2844" userDrawn="1">
          <p15:clr>
            <a:srgbClr val="F26B43"/>
          </p15:clr>
        </p15:guide>
        <p15:guide id="8" orient="horz" userDrawn="1">
          <p15:clr>
            <a:srgbClr val="F26B43"/>
          </p15:clr>
        </p15:guide>
        <p15:guide id="9" orient="horz" pos="996" userDrawn="1">
          <p15:clr>
            <a:srgbClr val="F26B43"/>
          </p15:clr>
        </p15:guide>
        <p15:guide id="10" orient="horz" pos="10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De-Escalation Presentation</a:t>
            </a:r>
            <a:endParaRPr dirty="0"/>
          </a:p>
        </p:txBody>
      </p:sp>
      <p:sp>
        <p:nvSpPr>
          <p:cNvPr id="68" name="Google Shape;68;p14"/>
          <p:cNvSpPr txBox="1">
            <a:spLocks noGrp="1"/>
          </p:cNvSpPr>
          <p:nvPr>
            <p:ph type="subTitle" idx="1"/>
          </p:nvPr>
        </p:nvSpPr>
        <p:spPr>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dirty="0"/>
              <a:t>Charting the Cs Conference 2025</a:t>
            </a:r>
            <a:endParaRPr dirty="0"/>
          </a:p>
          <a:p>
            <a:pPr marL="0" lvl="0" indent="0" algn="ctr" rtl="0">
              <a:spcBef>
                <a:spcPts val="0"/>
              </a:spcBef>
              <a:spcAft>
                <a:spcPts val="0"/>
              </a:spcAft>
              <a:buNone/>
            </a:pPr>
            <a:r>
              <a:rPr lang="en" dirty="0"/>
              <a:t>Sarah Larson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itle 1">
            <a:extLst>
              <a:ext uri="{FF2B5EF4-FFF2-40B4-BE49-F238E27FC236}">
                <a16:creationId xmlns:a16="http://schemas.microsoft.com/office/drawing/2014/main" id="{0B272A25-BA48-A176-07B6-0E059A189C89}"/>
              </a:ext>
            </a:extLst>
          </p:cNvPr>
          <p:cNvSpPr>
            <a:spLocks noGrp="1"/>
          </p:cNvSpPr>
          <p:nvPr>
            <p:ph type="title"/>
          </p:nvPr>
        </p:nvSpPr>
        <p:spPr/>
        <p:txBody>
          <a:bodyPr/>
          <a:lstStyle/>
          <a:p>
            <a:r>
              <a:rPr lang="en-US" dirty="0"/>
              <a:t>6: Return to Baseline / Green Zone</a:t>
            </a:r>
          </a:p>
        </p:txBody>
      </p:sp>
      <p:pic>
        <p:nvPicPr>
          <p:cNvPr id="115" name="Google Shape;115;p23" descr="green zone 6 png"/>
          <p:cNvPicPr preferRelativeResize="0"/>
          <p:nvPr/>
        </p:nvPicPr>
        <p:blipFill rotWithShape="1">
          <a:blip r:embed="rId3">
            <a:alphaModFix/>
          </a:blip>
          <a:srcRect r="3765"/>
          <a:stretch/>
        </p:blipFill>
        <p:spPr>
          <a:xfrm>
            <a:off x="2741172" y="2287222"/>
            <a:ext cx="3661655" cy="1938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The Power of Mindset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a:extLst>
              <a:ext uri="{FF2B5EF4-FFF2-40B4-BE49-F238E27FC236}">
                <a16:creationId xmlns:a16="http://schemas.microsoft.com/office/drawing/2014/main" id="{E70D5DED-FC17-7DEF-FCAD-E291CAA5206F}"/>
              </a:ext>
            </a:extLst>
          </p:cNvPr>
          <p:cNvSpPr>
            <a:spLocks noGrp="1"/>
          </p:cNvSpPr>
          <p:nvPr>
            <p:ph type="title"/>
          </p:nvPr>
        </p:nvSpPr>
        <p:spPr>
          <a:xfrm>
            <a:off x="628650" y="892969"/>
            <a:ext cx="3371850" cy="994172"/>
          </a:xfrm>
        </p:spPr>
        <p:txBody>
          <a:bodyPr/>
          <a:lstStyle/>
          <a:p>
            <a:r>
              <a:rPr lang="en-US" dirty="0"/>
              <a:t>Won’t Vs. Can’t</a:t>
            </a:r>
          </a:p>
        </p:txBody>
      </p:sp>
      <p:pic>
        <p:nvPicPr>
          <p:cNvPr id="125" name="Google Shape;125;p25" descr="A mindset shift chart comparing &quot;Won't&quot; (judgmental, defiant) with &quot;Can't&quot; (curious, overwhelmed) in understanding children's behavior. It highlights how different perspectives impact responses, from punishment to skill-building and support."/>
          <p:cNvPicPr preferRelativeResize="0"/>
          <p:nvPr/>
        </p:nvPicPr>
        <p:blipFill rotWithShape="1">
          <a:blip r:embed="rId3">
            <a:alphaModFix/>
          </a:blip>
          <a:srcRect t="16394"/>
          <a:stretch/>
        </p:blipFill>
        <p:spPr>
          <a:xfrm>
            <a:off x="4333875" y="1085850"/>
            <a:ext cx="4457700" cy="37267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Understanding </a:t>
            </a:r>
            <a:r>
              <a:rPr lang="en" dirty="0">
                <a:solidFill>
                  <a:schemeClr val="accent6"/>
                </a:solidFill>
              </a:rPr>
              <a:t>OUR </a:t>
            </a:r>
            <a:r>
              <a:rPr lang="en" dirty="0"/>
              <a:t>behavior</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7"/>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We all have behaviors to behaviors!</a:t>
            </a:r>
            <a:endParaRPr dirty="0"/>
          </a:p>
        </p:txBody>
      </p:sp>
      <p:sp>
        <p:nvSpPr>
          <p:cNvPr id="135" name="Google Shape;135;p27"/>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Trigger Behaviors- Share- What is your trigger behavior?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a:extLst>
              <a:ext uri="{FF2B5EF4-FFF2-40B4-BE49-F238E27FC236}">
                <a16:creationId xmlns:a16="http://schemas.microsoft.com/office/drawing/2014/main" id="{2C88DDAB-282D-F4D8-6CEB-B6CC9C327F57}"/>
              </a:ext>
            </a:extLst>
          </p:cNvPr>
          <p:cNvSpPr>
            <a:spLocks noGrp="1"/>
          </p:cNvSpPr>
          <p:nvPr>
            <p:ph type="title"/>
          </p:nvPr>
        </p:nvSpPr>
        <p:spPr/>
        <p:txBody>
          <a:bodyPr/>
          <a:lstStyle/>
          <a:p>
            <a:pPr algn="ctr"/>
            <a:r>
              <a:rPr lang="en-US" dirty="0"/>
              <a:t>Behavior is Communication; Behavior Impacts Behavior</a:t>
            </a:r>
          </a:p>
        </p:txBody>
      </p:sp>
      <p:pic>
        <p:nvPicPr>
          <p:cNvPr id="142" name="Google Shape;142;p28" descr="An illustration of two overlapping head outlines labeled &quot;YOU&quot; and &quot;ME,&quot; with the intersection forming &quot;WE.&quot; It symbolizes connection, how my behavior impacts you."/>
          <p:cNvPicPr preferRelativeResize="0"/>
          <p:nvPr/>
        </p:nvPicPr>
        <p:blipFill>
          <a:blip r:embed="rId3">
            <a:alphaModFix/>
          </a:blip>
          <a:stretch>
            <a:fillRect/>
          </a:stretch>
        </p:blipFill>
        <p:spPr>
          <a:xfrm>
            <a:off x="2620504" y="2063679"/>
            <a:ext cx="3914305" cy="28319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How to Avoid Power Struggles</a:t>
            </a:r>
            <a:endParaRPr dirty="0"/>
          </a:p>
        </p:txBody>
      </p:sp>
      <p:pic>
        <p:nvPicPr>
          <p:cNvPr id="149" name="Google Shape;149;p29" descr="A visual guide listing 12 ways to avoid or defuse a power struggle, including strategies like positive reinforcement, compromise, and disengagement. The infographic emphasizes practical approaches to maintaining cooperation and reducing conflicts."/>
          <p:cNvPicPr preferRelativeResize="0"/>
          <p:nvPr/>
        </p:nvPicPr>
        <p:blipFill>
          <a:blip r:embed="rId3">
            <a:alphaModFix/>
          </a:blip>
          <a:stretch>
            <a:fillRect/>
          </a:stretch>
        </p:blipFill>
        <p:spPr>
          <a:xfrm>
            <a:off x="2326567" y="1609725"/>
            <a:ext cx="4097054" cy="3153153"/>
          </a:xfrm>
          <a:prstGeom prst="rect">
            <a:avLst/>
          </a:prstGeom>
          <a:noFill/>
          <a:ln>
            <a:noFill/>
          </a:ln>
        </p:spPr>
      </p:pic>
      <p:pic>
        <p:nvPicPr>
          <p:cNvPr id="148" name="Google Shape;148;p29" descr="An image of two hands pulling on opposite ends of a rope, accompanied by the text &quot;Don't pick up the rope.&quot; It symbolizes avoiding conflict, engaging in power struggles, or resisting unnecessary battles."/>
          <p:cNvPicPr preferRelativeResize="0"/>
          <p:nvPr/>
        </p:nvPicPr>
        <p:blipFill>
          <a:blip r:embed="rId4">
            <a:alphaModFix/>
          </a:blip>
          <a:stretch>
            <a:fillRect/>
          </a:stretch>
        </p:blipFill>
        <p:spPr>
          <a:xfrm>
            <a:off x="7379895" y="3307900"/>
            <a:ext cx="1487775" cy="120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Setting Limits</a:t>
            </a:r>
            <a:endParaRPr dirty="0"/>
          </a:p>
        </p:txBody>
      </p:sp>
      <p:sp>
        <p:nvSpPr>
          <p:cNvPr id="155" name="Google Shape;155;p30"/>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Setting limits is not the same as an ultimatum.</a:t>
            </a:r>
            <a:endParaRPr dirty="0"/>
          </a:p>
          <a:p>
            <a:pPr marL="457200" lvl="0" indent="-342900" algn="l" rtl="0">
              <a:spcBef>
                <a:spcPts val="0"/>
              </a:spcBef>
              <a:spcAft>
                <a:spcPts val="0"/>
              </a:spcAft>
              <a:buSzPts val="1800"/>
              <a:buChar char="●"/>
            </a:pPr>
            <a:r>
              <a:rPr lang="en" dirty="0"/>
              <a:t>The purpose of limits is to teach, not to punish.</a:t>
            </a:r>
            <a:endParaRPr dirty="0"/>
          </a:p>
          <a:p>
            <a:pPr marL="457200" lvl="0" indent="-342900" algn="l" rtl="0">
              <a:spcBef>
                <a:spcPts val="0"/>
              </a:spcBef>
              <a:spcAft>
                <a:spcPts val="0"/>
              </a:spcAft>
              <a:buSzPts val="1800"/>
              <a:buChar char="●"/>
            </a:pPr>
            <a:r>
              <a:rPr lang="en" dirty="0"/>
              <a:t>Setting limits is more about listening than talking.</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4" name="Title 3">
            <a:extLst>
              <a:ext uri="{FF2B5EF4-FFF2-40B4-BE49-F238E27FC236}">
                <a16:creationId xmlns:a16="http://schemas.microsoft.com/office/drawing/2014/main" id="{D25CE5C0-F8F1-A2DF-2176-08CE644084CC}"/>
              </a:ext>
            </a:extLst>
          </p:cNvPr>
          <p:cNvSpPr>
            <a:spLocks noGrp="1"/>
          </p:cNvSpPr>
          <p:nvPr>
            <p:ph type="title"/>
          </p:nvPr>
        </p:nvSpPr>
        <p:spPr>
          <a:xfrm>
            <a:off x="387900" y="890576"/>
            <a:ext cx="8368200" cy="536354"/>
          </a:xfrm>
        </p:spPr>
        <p:txBody>
          <a:bodyPr/>
          <a:lstStyle/>
          <a:p>
            <a:r>
              <a:rPr lang="en-US" dirty="0"/>
              <a:t>Examples of Setting Limits</a:t>
            </a:r>
          </a:p>
        </p:txBody>
      </p:sp>
      <p:sp>
        <p:nvSpPr>
          <p:cNvPr id="2" name="Text Placeholder 1">
            <a:extLst>
              <a:ext uri="{FF2B5EF4-FFF2-40B4-BE49-F238E27FC236}">
                <a16:creationId xmlns:a16="http://schemas.microsoft.com/office/drawing/2014/main" id="{6352D0C9-080A-A84B-832C-EC348714BD04}"/>
              </a:ext>
            </a:extLst>
          </p:cNvPr>
          <p:cNvSpPr>
            <a:spLocks noGrp="1"/>
          </p:cNvSpPr>
          <p:nvPr>
            <p:ph type="body" idx="1"/>
          </p:nvPr>
        </p:nvSpPr>
        <p:spPr>
          <a:xfrm>
            <a:off x="387900" y="1362864"/>
            <a:ext cx="8368200" cy="3585151"/>
          </a:xfrm>
        </p:spPr>
        <p:txBody>
          <a:bodyPr tIns="0"/>
          <a:lstStyle/>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You can_______ When you______.</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First______, Then_______.</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When_______, Then_______.</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If________, Then________. (Positive)</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Would you like to ___ or_____.</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You can either do_____ or_____.</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Do you want to _________ now or in 5 minutes?</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You are welcome to do ________ when you _______.</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I will be able to listen when your voice is as calm as mine.</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I am glad to discuss this when__________.</a:t>
            </a:r>
          </a:p>
          <a:p>
            <a:pPr marL="0" lvl="0" indent="0" algn="l" rtl="0">
              <a:lnSpc>
                <a:spcPct val="95000"/>
              </a:lnSpc>
              <a:spcAft>
                <a:spcPts val="300"/>
              </a:spcAft>
              <a:buSzPts val="605"/>
              <a:buNone/>
            </a:pPr>
            <a:r>
              <a:rPr lang="en-US" sz="1800" dirty="0">
                <a:ea typeface="Roboto Medium"/>
                <a:cs typeface="Calibri" panose="020F0502020204030204" pitchFamily="34" charset="0"/>
                <a:sym typeface="Roboto Medium"/>
              </a:rPr>
              <a:t>I care about you too much to argue. I’ll be happy to discuss this with you as soon as the arguing stops.</a:t>
            </a:r>
            <a:r>
              <a:rPr lang="en-US" sz="1800" dirty="0">
                <a:highlight>
                  <a:srgbClr val="FFFFFF"/>
                </a:highlight>
                <a:ea typeface="Roboto Medium"/>
                <a:cs typeface="Calibri" panose="020F0502020204030204" pitchFamily="34" charset="0"/>
                <a:sym typeface="Roboto Medium"/>
              </a:rPr>
              <a:t> </a:t>
            </a:r>
            <a:endParaRPr lang="en-US" sz="1800" dirty="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Title 1">
            <a:extLst>
              <a:ext uri="{FF2B5EF4-FFF2-40B4-BE49-F238E27FC236}">
                <a16:creationId xmlns:a16="http://schemas.microsoft.com/office/drawing/2014/main" id="{3C09A237-5088-9A29-1D83-A8014E094208}"/>
              </a:ext>
            </a:extLst>
          </p:cNvPr>
          <p:cNvSpPr>
            <a:spLocks noGrp="1"/>
          </p:cNvSpPr>
          <p:nvPr>
            <p:ph type="title"/>
          </p:nvPr>
        </p:nvSpPr>
        <p:spPr>
          <a:xfrm>
            <a:off x="480750" y="1764950"/>
            <a:ext cx="8222100" cy="1168750"/>
          </a:xfrm>
        </p:spPr>
        <p:txBody>
          <a:bodyPr/>
          <a:lstStyle/>
          <a:p>
            <a:r>
              <a:rPr lang="en-US" sz="4000" dirty="0"/>
              <a:t>De-Escalation-Trauma Informed Approach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Schedule</a:t>
            </a:r>
            <a:endParaRPr dirty="0"/>
          </a:p>
        </p:txBody>
      </p:sp>
      <p:sp>
        <p:nvSpPr>
          <p:cNvPr id="74" name="Google Shape;74;p15"/>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Welcome (1 minute)</a:t>
            </a:r>
            <a:endParaRPr dirty="0"/>
          </a:p>
          <a:p>
            <a:pPr marL="457200" lvl="0" indent="-342900" algn="l" rtl="0">
              <a:spcBef>
                <a:spcPts val="0"/>
              </a:spcBef>
              <a:spcAft>
                <a:spcPts val="0"/>
              </a:spcAft>
              <a:buSzPts val="1800"/>
              <a:buChar char="●"/>
            </a:pPr>
            <a:r>
              <a:rPr lang="en" dirty="0"/>
              <a:t>De-escalation - what does it mean and why is it important (10 Min)</a:t>
            </a:r>
            <a:endParaRPr dirty="0"/>
          </a:p>
          <a:p>
            <a:pPr marL="457200" lvl="0" indent="-342900" algn="l" rtl="0">
              <a:spcBef>
                <a:spcPts val="0"/>
              </a:spcBef>
              <a:spcAft>
                <a:spcPts val="0"/>
              </a:spcAft>
              <a:buSzPts val="1800"/>
              <a:buChar char="●"/>
            </a:pPr>
            <a:r>
              <a:rPr lang="en" dirty="0"/>
              <a:t>Understanding OTHERS behavior (10 Min)</a:t>
            </a:r>
            <a:endParaRPr dirty="0"/>
          </a:p>
          <a:p>
            <a:pPr marL="457200" lvl="0" indent="-342900" algn="l" rtl="0">
              <a:spcBef>
                <a:spcPts val="0"/>
              </a:spcBef>
              <a:spcAft>
                <a:spcPts val="0"/>
              </a:spcAft>
              <a:buSzPts val="1800"/>
              <a:buChar char="●"/>
            </a:pPr>
            <a:r>
              <a:rPr lang="en" dirty="0"/>
              <a:t>Understanding OUR behavior (15 min)</a:t>
            </a:r>
            <a:endParaRPr dirty="0"/>
          </a:p>
          <a:p>
            <a:pPr marL="457200" lvl="0" indent="-342900" algn="l" rtl="0">
              <a:spcBef>
                <a:spcPts val="0"/>
              </a:spcBef>
              <a:spcAft>
                <a:spcPts val="0"/>
              </a:spcAft>
              <a:buSzPts val="1800"/>
              <a:buChar char="●"/>
            </a:pPr>
            <a:r>
              <a:rPr lang="en" dirty="0"/>
              <a:t>De-Escalation- Trauma Informed Approach (15 minutes)</a:t>
            </a:r>
            <a:endParaRPr dirty="0"/>
          </a:p>
          <a:p>
            <a:pPr marL="457200" lvl="0" indent="-342900" algn="l" rtl="0">
              <a:spcBef>
                <a:spcPts val="0"/>
              </a:spcBef>
              <a:spcAft>
                <a:spcPts val="0"/>
              </a:spcAft>
              <a:buSzPts val="1800"/>
              <a:buChar char="●"/>
            </a:pPr>
            <a:r>
              <a:rPr lang="en" dirty="0"/>
              <a:t>Scenarios (5 Minutes)</a:t>
            </a:r>
            <a:endParaRPr dirty="0"/>
          </a:p>
          <a:p>
            <a:pPr marL="457200" lvl="0" indent="-342900" algn="l" rtl="0">
              <a:spcBef>
                <a:spcPts val="0"/>
              </a:spcBef>
              <a:spcAft>
                <a:spcPts val="0"/>
              </a:spcAft>
              <a:buSzPts val="1800"/>
              <a:buChar char="●"/>
            </a:pPr>
            <a:r>
              <a:rPr lang="en" dirty="0"/>
              <a:t>Questions (2 Min)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628650" y="892969"/>
            <a:ext cx="7886700" cy="644886"/>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Bruce Perry’s - Regulate, Relate, Reason</a:t>
            </a:r>
            <a:endParaRPr dirty="0"/>
          </a:p>
        </p:txBody>
      </p:sp>
      <p:pic>
        <p:nvPicPr>
          <p:cNvPr id="172" name="Google Shape;172;p33" descr="An image of brain scans with overlaid text emphasizing Dr. Bruce Perry's &quot;Regulate, Relate, Reason&quot; approach. It highlights the importance of emotional regulation and connection before engaging in reasoning with a child."/>
          <p:cNvPicPr preferRelativeResize="0"/>
          <p:nvPr/>
        </p:nvPicPr>
        <p:blipFill>
          <a:blip r:embed="rId3">
            <a:alphaModFix/>
          </a:blip>
          <a:stretch>
            <a:fillRect/>
          </a:stretch>
        </p:blipFill>
        <p:spPr>
          <a:xfrm>
            <a:off x="3008869" y="1609315"/>
            <a:ext cx="3273692" cy="32736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a:extLst>
              <a:ext uri="{FF2B5EF4-FFF2-40B4-BE49-F238E27FC236}">
                <a16:creationId xmlns:a16="http://schemas.microsoft.com/office/drawing/2014/main" id="{2DC90CA4-871C-68AF-C252-533B677D9C68}"/>
              </a:ext>
            </a:extLst>
          </p:cNvPr>
          <p:cNvSpPr>
            <a:spLocks noGrp="1"/>
          </p:cNvSpPr>
          <p:nvPr>
            <p:ph type="title"/>
          </p:nvPr>
        </p:nvSpPr>
        <p:spPr>
          <a:xfrm>
            <a:off x="628650" y="892969"/>
            <a:ext cx="7886700" cy="591447"/>
          </a:xfrm>
        </p:spPr>
        <p:txBody>
          <a:bodyPr/>
          <a:lstStyle/>
          <a:p>
            <a:r>
              <a:rPr lang="en-US" dirty="0"/>
              <a:t>Regulate, Relate, Reason</a:t>
            </a:r>
          </a:p>
        </p:txBody>
      </p:sp>
      <p:pic>
        <p:nvPicPr>
          <p:cNvPr id="178" name="Google Shape;178;p34" descr="A diagram of a support triangle: Regulate, Relate, Reason"/>
          <p:cNvPicPr preferRelativeResize="0"/>
          <p:nvPr/>
        </p:nvPicPr>
        <p:blipFill>
          <a:blip r:embed="rId3">
            <a:alphaModFix/>
          </a:blip>
          <a:stretch>
            <a:fillRect/>
          </a:stretch>
        </p:blipFill>
        <p:spPr>
          <a:xfrm>
            <a:off x="2348780" y="1581150"/>
            <a:ext cx="4533573" cy="3362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387900" y="848433"/>
            <a:ext cx="3683218" cy="485067"/>
          </a:xfrm>
          <a:prstGeom prst="rect">
            <a:avLst/>
          </a:prstGeom>
        </p:spPr>
        <p:txBody>
          <a:bodyPr spcFirstLastPara="1" wrap="square" lIns="91425" tIns="91440" rIns="91425" bIns="0" anchor="b" anchorCtr="0">
            <a:noAutofit/>
          </a:bodyPr>
          <a:lstStyle/>
          <a:p>
            <a:pPr marL="0" lvl="0" indent="0" algn="l" rtl="0">
              <a:spcBef>
                <a:spcPts val="0"/>
              </a:spcBef>
              <a:spcAft>
                <a:spcPts val="0"/>
              </a:spcAft>
              <a:buNone/>
            </a:pPr>
            <a:r>
              <a:rPr lang="en" dirty="0"/>
              <a:t>Regulate</a:t>
            </a:r>
            <a:endParaRPr dirty="0"/>
          </a:p>
        </p:txBody>
      </p:sp>
      <p:sp>
        <p:nvSpPr>
          <p:cNvPr id="185" name="Google Shape;185;p35"/>
          <p:cNvSpPr txBox="1">
            <a:spLocks noGrp="1"/>
          </p:cNvSpPr>
          <p:nvPr>
            <p:ph type="body" idx="1"/>
          </p:nvPr>
        </p:nvSpPr>
        <p:spPr>
          <a:xfrm>
            <a:off x="266702" y="1381125"/>
            <a:ext cx="4086224" cy="3619500"/>
          </a:xfrm>
          <a:prstGeom prst="rect">
            <a:avLst/>
          </a:prstGeom>
        </p:spPr>
        <p:txBody>
          <a:bodyPr spcFirstLastPara="1" wrap="square" lIns="91425" tIns="0" rIns="91425" bIns="91425" anchor="t" anchorCtr="0">
            <a:noAutofit/>
          </a:bodyPr>
          <a:lstStyle/>
          <a:p>
            <a:pPr marL="0" lvl="0" indent="0" algn="l" rtl="0">
              <a:lnSpc>
                <a:spcPct val="100000"/>
              </a:lnSpc>
              <a:spcAft>
                <a:spcPts val="300"/>
              </a:spcAft>
              <a:buNone/>
            </a:pPr>
            <a:r>
              <a:rPr lang="en-US" dirty="0"/>
              <a:t>We must help the child to regulate and calm their fight/flight/freeze responses.  </a:t>
            </a:r>
          </a:p>
          <a:p>
            <a:pPr marL="0" lvl="0" indent="0" algn="l" rtl="0">
              <a:lnSpc>
                <a:spcPct val="100000"/>
              </a:lnSpc>
              <a:spcAft>
                <a:spcPts val="300"/>
              </a:spcAft>
              <a:buNone/>
            </a:pPr>
            <a:r>
              <a:rPr lang="en-US" dirty="0"/>
              <a:t>What does this look like for the adult? </a:t>
            </a:r>
          </a:p>
          <a:p>
            <a:pPr marL="228600" indent="-228600">
              <a:lnSpc>
                <a:spcPct val="100000"/>
              </a:lnSpc>
              <a:spcAft>
                <a:spcPts val="100"/>
              </a:spcAft>
            </a:pPr>
            <a:r>
              <a:rPr lang="en-US" dirty="0"/>
              <a:t>REMAIN CALM YOURSELF </a:t>
            </a:r>
          </a:p>
          <a:p>
            <a:pPr marL="228600" indent="-228600">
              <a:lnSpc>
                <a:spcPct val="100000"/>
              </a:lnSpc>
              <a:spcAft>
                <a:spcPts val="100"/>
              </a:spcAft>
            </a:pPr>
            <a:r>
              <a:rPr lang="en-US" dirty="0"/>
              <a:t>Soothing tone </a:t>
            </a:r>
          </a:p>
          <a:p>
            <a:pPr marL="228600" indent="-228600">
              <a:lnSpc>
                <a:spcPct val="100000"/>
              </a:lnSpc>
              <a:spcAft>
                <a:spcPts val="100"/>
              </a:spcAft>
            </a:pPr>
            <a:r>
              <a:rPr lang="en-US" dirty="0"/>
              <a:t>Limited words </a:t>
            </a:r>
          </a:p>
          <a:p>
            <a:pPr marL="228600" indent="-228600">
              <a:lnSpc>
                <a:spcPct val="100000"/>
              </a:lnSpc>
              <a:spcAft>
                <a:spcPts val="100"/>
              </a:spcAft>
            </a:pPr>
            <a:r>
              <a:rPr lang="en-US" dirty="0"/>
              <a:t>Patterned, rhythmic activities </a:t>
            </a:r>
          </a:p>
        </p:txBody>
      </p:sp>
      <p:sp>
        <p:nvSpPr>
          <p:cNvPr id="3" name="Text Placeholder 2">
            <a:extLst>
              <a:ext uri="{FF2B5EF4-FFF2-40B4-BE49-F238E27FC236}">
                <a16:creationId xmlns:a16="http://schemas.microsoft.com/office/drawing/2014/main" id="{C21C2909-4E64-35E2-E51A-CE0BC3DE0C74}"/>
              </a:ext>
            </a:extLst>
          </p:cNvPr>
          <p:cNvSpPr>
            <a:spLocks noGrp="1"/>
          </p:cNvSpPr>
          <p:nvPr>
            <p:ph type="body" idx="2"/>
          </p:nvPr>
        </p:nvSpPr>
        <p:spPr>
          <a:xfrm>
            <a:off x="4371974" y="923926"/>
            <a:ext cx="4657725" cy="3914774"/>
          </a:xfrm>
        </p:spPr>
        <p:txBody>
          <a:bodyPr tIns="0"/>
          <a:lstStyle/>
          <a:p>
            <a:pPr marL="342900" indent="-203200">
              <a:lnSpc>
                <a:spcPct val="100000"/>
              </a:lnSpc>
              <a:spcAft>
                <a:spcPts val="300"/>
              </a:spcAft>
            </a:pPr>
            <a:r>
              <a:rPr lang="en-US" dirty="0"/>
              <a:t>Watching from a distance (gives space and time while allowing you to monitor for safety) </a:t>
            </a:r>
          </a:p>
          <a:p>
            <a:pPr marL="342900" indent="-203200">
              <a:lnSpc>
                <a:spcPct val="100000"/>
              </a:lnSpc>
              <a:spcAft>
                <a:spcPts val="300"/>
              </a:spcAft>
            </a:pPr>
            <a:r>
              <a:rPr lang="en-US" dirty="0"/>
              <a:t>Provide a safe and comfortable space </a:t>
            </a:r>
          </a:p>
          <a:p>
            <a:pPr marL="342900" indent="-203200">
              <a:lnSpc>
                <a:spcPct val="100000"/>
              </a:lnSpc>
              <a:spcAft>
                <a:spcPts val="300"/>
              </a:spcAft>
            </a:pPr>
            <a:r>
              <a:rPr lang="en-US" dirty="0"/>
              <a:t>Controlled breathing </a:t>
            </a:r>
          </a:p>
          <a:p>
            <a:pPr marL="342900" indent="-203200">
              <a:lnSpc>
                <a:spcPct val="100000"/>
              </a:lnSpc>
              <a:spcAft>
                <a:spcPts val="300"/>
              </a:spcAft>
            </a:pPr>
            <a:r>
              <a:rPr lang="en-US" dirty="0"/>
              <a:t>Grounding techniques (E.g., identify things you can see, smell, hear, feel and taste) </a:t>
            </a:r>
          </a:p>
          <a:p>
            <a:pPr marL="342900" indent="-203200">
              <a:lnSpc>
                <a:spcPct val="100000"/>
              </a:lnSpc>
              <a:spcAft>
                <a:spcPts val="300"/>
              </a:spcAft>
            </a:pPr>
            <a:r>
              <a:rPr lang="en-US" dirty="0"/>
              <a:t>Demonstrate the activity yourself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387900" y="890576"/>
            <a:ext cx="41841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Regulate, cont.</a:t>
            </a:r>
            <a:endParaRPr dirty="0"/>
          </a:p>
        </p:txBody>
      </p:sp>
      <p:pic>
        <p:nvPicPr>
          <p:cNvPr id="195" name="Google Shape;195;p36" descr="A child with her eyes closed meditating"/>
          <p:cNvPicPr preferRelativeResize="0"/>
          <p:nvPr/>
        </p:nvPicPr>
        <p:blipFill>
          <a:blip r:embed="rId3">
            <a:alphaModFix/>
          </a:blip>
          <a:stretch>
            <a:fillRect/>
          </a:stretch>
        </p:blipFill>
        <p:spPr>
          <a:xfrm>
            <a:off x="7363390" y="908442"/>
            <a:ext cx="1018131" cy="762616"/>
          </a:xfrm>
          <a:prstGeom prst="rect">
            <a:avLst/>
          </a:prstGeom>
          <a:noFill/>
          <a:ln w="9525">
            <a:solidFill>
              <a:schemeClr val="tx1"/>
            </a:solidFill>
          </a:ln>
        </p:spPr>
      </p:pic>
      <p:sp>
        <p:nvSpPr>
          <p:cNvPr id="2" name="Text Placeholder 1">
            <a:extLst>
              <a:ext uri="{FF2B5EF4-FFF2-40B4-BE49-F238E27FC236}">
                <a16:creationId xmlns:a16="http://schemas.microsoft.com/office/drawing/2014/main" id="{43311E82-9C2A-3ECC-C7C3-7EE044E3A577}"/>
              </a:ext>
            </a:extLst>
          </p:cNvPr>
          <p:cNvSpPr>
            <a:spLocks noGrp="1"/>
          </p:cNvSpPr>
          <p:nvPr>
            <p:ph type="body" idx="1"/>
          </p:nvPr>
        </p:nvSpPr>
        <p:spPr>
          <a:xfrm>
            <a:off x="387900" y="1693809"/>
            <a:ext cx="8281062" cy="1402101"/>
          </a:xfrm>
        </p:spPr>
        <p:txBody>
          <a:bodyPr/>
          <a:lstStyle/>
          <a:p>
            <a:r>
              <a:rPr lang="en-US" sz="2400" dirty="0">
                <a:highlight>
                  <a:schemeClr val="lt1"/>
                </a:highlight>
                <a:ea typeface="Roboto Medium"/>
                <a:cs typeface="Calibri" panose="020F0502020204030204" pitchFamily="34" charset="0"/>
                <a:sym typeface="Roboto Medium"/>
              </a:rPr>
              <a:t>To be ready to regulate another person, you might need to ground or calm yourself first. Find a way to regulate yourself (a controlled breath, a parental pause, an affirmation) before even opening your mouth to respond. </a:t>
            </a:r>
          </a:p>
        </p:txBody>
      </p:sp>
      <p:pic>
        <p:nvPicPr>
          <p:cNvPr id="194" name="Google Shape;194;p36" descr="A person and a child blowing bubbles"/>
          <p:cNvPicPr preferRelativeResize="0"/>
          <p:nvPr/>
        </p:nvPicPr>
        <p:blipFill>
          <a:blip r:embed="rId4">
            <a:alphaModFix/>
          </a:blip>
          <a:stretch>
            <a:fillRect/>
          </a:stretch>
        </p:blipFill>
        <p:spPr>
          <a:xfrm>
            <a:off x="317210" y="3256763"/>
            <a:ext cx="1919750" cy="1361400"/>
          </a:xfrm>
          <a:prstGeom prst="rect">
            <a:avLst/>
          </a:prstGeom>
          <a:noFill/>
          <a:ln>
            <a:noFill/>
          </a:ln>
        </p:spPr>
      </p:pic>
      <p:pic>
        <p:nvPicPr>
          <p:cNvPr id="196" name="Google Shape;196;p36" descr="A chair in a room"/>
          <p:cNvPicPr preferRelativeResize="0"/>
          <p:nvPr/>
        </p:nvPicPr>
        <p:blipFill>
          <a:blip r:embed="rId5">
            <a:alphaModFix/>
          </a:blip>
          <a:stretch>
            <a:fillRect/>
          </a:stretch>
        </p:blipFill>
        <p:spPr>
          <a:xfrm>
            <a:off x="2351915" y="3185338"/>
            <a:ext cx="1051581" cy="1402100"/>
          </a:xfrm>
          <a:prstGeom prst="rect">
            <a:avLst/>
          </a:prstGeom>
          <a:noFill/>
          <a:ln>
            <a:noFill/>
          </a:ln>
        </p:spPr>
      </p:pic>
      <p:pic>
        <p:nvPicPr>
          <p:cNvPr id="197" name="Google Shape;197;p36" descr="A person and person holding books and talking"/>
          <p:cNvPicPr preferRelativeResize="0"/>
          <p:nvPr/>
        </p:nvPicPr>
        <p:blipFill>
          <a:blip r:embed="rId6">
            <a:alphaModFix/>
          </a:blip>
          <a:stretch>
            <a:fillRect/>
          </a:stretch>
        </p:blipFill>
        <p:spPr>
          <a:xfrm>
            <a:off x="3553634" y="3177485"/>
            <a:ext cx="2091700" cy="1458300"/>
          </a:xfrm>
          <a:prstGeom prst="rect">
            <a:avLst/>
          </a:prstGeom>
          <a:noFill/>
          <a:ln>
            <a:noFill/>
          </a:ln>
        </p:spPr>
      </p:pic>
      <p:pic>
        <p:nvPicPr>
          <p:cNvPr id="193" name="Google Shape;193;p36" descr="A person and a child meditating"/>
          <p:cNvPicPr preferRelativeResize="0"/>
          <p:nvPr/>
        </p:nvPicPr>
        <p:blipFill>
          <a:blip r:embed="rId7">
            <a:alphaModFix/>
          </a:blip>
          <a:stretch>
            <a:fillRect/>
          </a:stretch>
        </p:blipFill>
        <p:spPr>
          <a:xfrm>
            <a:off x="5847083" y="3132095"/>
            <a:ext cx="1691638" cy="1458300"/>
          </a:xfrm>
          <a:prstGeom prst="rect">
            <a:avLst/>
          </a:prstGeom>
          <a:noFill/>
          <a:ln>
            <a:noFill/>
          </a:ln>
        </p:spPr>
      </p:pic>
      <p:pic>
        <p:nvPicPr>
          <p:cNvPr id="192" name="Google Shape;192;p36" descr="Walk &amp; Talk"/>
          <p:cNvPicPr preferRelativeResize="0"/>
          <p:nvPr/>
        </p:nvPicPr>
        <p:blipFill>
          <a:blip r:embed="rId8">
            <a:alphaModFix/>
          </a:blip>
          <a:stretch>
            <a:fillRect/>
          </a:stretch>
        </p:blipFill>
        <p:spPr>
          <a:xfrm>
            <a:off x="7730946" y="3401154"/>
            <a:ext cx="1301150" cy="1301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387900" y="890576"/>
            <a:ext cx="8368200" cy="556561"/>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Relate</a:t>
            </a:r>
            <a:endParaRPr dirty="0"/>
          </a:p>
        </p:txBody>
      </p:sp>
      <p:sp>
        <p:nvSpPr>
          <p:cNvPr id="2" name="Text Placeholder 1">
            <a:extLst>
              <a:ext uri="{FF2B5EF4-FFF2-40B4-BE49-F238E27FC236}">
                <a16:creationId xmlns:a16="http://schemas.microsoft.com/office/drawing/2014/main" id="{4D16CB71-0F52-A54D-7BF0-1ADE9F81179E}"/>
              </a:ext>
            </a:extLst>
          </p:cNvPr>
          <p:cNvSpPr>
            <a:spLocks noGrp="1"/>
          </p:cNvSpPr>
          <p:nvPr>
            <p:ph type="body" idx="1"/>
          </p:nvPr>
        </p:nvSpPr>
        <p:spPr>
          <a:xfrm>
            <a:off x="387900" y="1367625"/>
            <a:ext cx="8368200" cy="3324016"/>
          </a:xfrm>
        </p:spPr>
        <p:txBody>
          <a:bodyPr/>
          <a:lstStyle/>
          <a:p>
            <a:pPr marL="0" lvl="0" indent="0" algn="l" rtl="0">
              <a:spcBef>
                <a:spcPts val="0"/>
              </a:spcBef>
              <a:spcAft>
                <a:spcPts val="0"/>
              </a:spcAft>
              <a:buNone/>
            </a:pPr>
            <a:r>
              <a:rPr lang="en-US" sz="2200" dirty="0">
                <a:ea typeface="Roboto Medium"/>
                <a:cs typeface="Calibri" panose="020F0502020204030204" pitchFamily="34" charset="0"/>
                <a:sym typeface="Roboto Medium"/>
              </a:rPr>
              <a:t>We must relate and connect with the child through an attuned and sensitive relationship. This is the most effective way to calm the nervous system. When we are around people we care about and trust, our bodies move back into a state that feels safe again.  </a:t>
            </a:r>
          </a:p>
          <a:p>
            <a:pPr marL="0" lvl="0" indent="0" algn="l" rtl="0">
              <a:spcBef>
                <a:spcPts val="800"/>
              </a:spcBef>
              <a:spcAft>
                <a:spcPts val="0"/>
              </a:spcAft>
              <a:buNone/>
            </a:pPr>
            <a:r>
              <a:rPr lang="en-US" sz="2200" dirty="0">
                <a:ea typeface="Roboto Medium"/>
                <a:cs typeface="Calibri" panose="020F0502020204030204" pitchFamily="34" charset="0"/>
                <a:sym typeface="Roboto Medium"/>
              </a:rPr>
              <a:t>What does this look like for the adult? </a:t>
            </a:r>
          </a:p>
          <a:p>
            <a:pPr marL="342900">
              <a:spcBef>
                <a:spcPts val="800"/>
              </a:spcBef>
            </a:pPr>
            <a:r>
              <a:rPr lang="en-US" sz="2200" dirty="0">
                <a:ea typeface="Roboto Medium"/>
                <a:cs typeface="Calibri" panose="020F0502020204030204" pitchFamily="34" charset="0"/>
                <a:sym typeface="Roboto Medium"/>
              </a:rPr>
              <a:t>ACKNOWLEDGE HOW THEY FEEL (“You seem angry/sad/frustrated”)</a:t>
            </a:r>
          </a:p>
          <a:p>
            <a:pPr marL="342900">
              <a:spcBef>
                <a:spcPts val="800"/>
              </a:spcBef>
            </a:pPr>
            <a:r>
              <a:rPr lang="en-US" sz="2200" dirty="0">
                <a:ea typeface="Roboto Medium"/>
                <a:cs typeface="Calibri" panose="020F0502020204030204" pitchFamily="34" charset="0"/>
                <a:sym typeface="Roboto Medium"/>
              </a:rPr>
              <a:t>Label their feelings out loud </a:t>
            </a:r>
          </a:p>
          <a:p>
            <a:pPr marL="342900">
              <a:spcBef>
                <a:spcPts val="800"/>
              </a:spcBef>
            </a:pPr>
            <a:r>
              <a:rPr lang="en-US" sz="2200" dirty="0">
                <a:ea typeface="Roboto Medium"/>
                <a:cs typeface="Calibri" panose="020F0502020204030204" pitchFamily="34" charset="0"/>
                <a:sym typeface="Roboto Medium"/>
              </a:rPr>
              <a:t>Acknowledge how hard it is for them (“That was really hard for you” or “I understand this feels really tough”)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387900" y="896058"/>
            <a:ext cx="434285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Relate, cont.</a:t>
            </a:r>
            <a:endParaRPr dirty="0"/>
          </a:p>
        </p:txBody>
      </p:sp>
      <p:sp>
        <p:nvSpPr>
          <p:cNvPr id="209" name="Google Shape;209;p38"/>
          <p:cNvSpPr txBox="1">
            <a:spLocks noGrp="1"/>
          </p:cNvSpPr>
          <p:nvPr>
            <p:ph type="body" idx="1"/>
          </p:nvPr>
        </p:nvSpPr>
        <p:spPr>
          <a:xfrm>
            <a:off x="387900" y="1659565"/>
            <a:ext cx="4184100" cy="2855285"/>
          </a:xfrm>
          <a:prstGeom prst="rect">
            <a:avLst/>
          </a:prstGeom>
        </p:spPr>
        <p:txBody>
          <a:bodyPr spcFirstLastPara="1" wrap="square" lIns="91425" tIns="91425" rIns="91425" bIns="91425" anchor="t" anchorCtr="0">
            <a:noAutofit/>
          </a:bodyPr>
          <a:lstStyle/>
          <a:p>
            <a:pPr marL="457200" lvl="0" indent="-311150" algn="l" rtl="0">
              <a:lnSpc>
                <a:spcPct val="95000"/>
              </a:lnSpc>
              <a:spcBef>
                <a:spcPts val="0"/>
              </a:spcBef>
              <a:spcAft>
                <a:spcPts val="0"/>
              </a:spcAft>
              <a:buSzPts val="1300"/>
              <a:buChar char="●"/>
            </a:pPr>
            <a:r>
              <a:rPr lang="en" dirty="0"/>
              <a:t>Having an attuned and sensitive </a:t>
            </a:r>
            <a:r>
              <a:rPr lang="en" dirty="0">
                <a:solidFill>
                  <a:schemeClr val="accent6">
                    <a:lumMod val="75000"/>
                  </a:schemeClr>
                </a:solidFill>
              </a:rPr>
              <a:t>relationship</a:t>
            </a:r>
            <a:r>
              <a:rPr lang="en" dirty="0">
                <a:solidFill>
                  <a:schemeClr val="accent6"/>
                </a:solidFill>
              </a:rPr>
              <a:t> </a:t>
            </a:r>
            <a:r>
              <a:rPr lang="en" dirty="0"/>
              <a:t>with the child or young person.</a:t>
            </a:r>
            <a:endParaRPr dirty="0"/>
          </a:p>
          <a:p>
            <a:pPr marL="457200" lvl="0" indent="-311150" algn="l" rtl="0">
              <a:lnSpc>
                <a:spcPct val="95000"/>
              </a:lnSpc>
              <a:spcBef>
                <a:spcPts val="0"/>
              </a:spcBef>
              <a:spcAft>
                <a:spcPts val="0"/>
              </a:spcAft>
              <a:buSzPts val="1300"/>
              <a:buChar char="●"/>
            </a:pPr>
            <a:r>
              <a:rPr lang="en" dirty="0"/>
              <a:t>By </a:t>
            </a:r>
            <a:r>
              <a:rPr lang="en" dirty="0">
                <a:solidFill>
                  <a:schemeClr val="accent6">
                    <a:lumMod val="75000"/>
                  </a:schemeClr>
                </a:solidFill>
              </a:rPr>
              <a:t>empathizing with</a:t>
            </a:r>
            <a:r>
              <a:rPr lang="en" dirty="0">
                <a:solidFill>
                  <a:schemeClr val="accent6"/>
                </a:solidFill>
              </a:rPr>
              <a:t> </a:t>
            </a:r>
            <a:r>
              <a:rPr lang="en" dirty="0"/>
              <a:t>them and </a:t>
            </a:r>
            <a:r>
              <a:rPr lang="en" dirty="0">
                <a:solidFill>
                  <a:schemeClr val="accent6">
                    <a:lumMod val="75000"/>
                  </a:schemeClr>
                </a:solidFill>
              </a:rPr>
              <a:t>validating </a:t>
            </a:r>
            <a:r>
              <a:rPr lang="en" dirty="0"/>
              <a:t>their feelings, adults can support the development of a connection.</a:t>
            </a:r>
            <a:endParaRPr dirty="0"/>
          </a:p>
        </p:txBody>
      </p:sp>
      <p:pic>
        <p:nvPicPr>
          <p:cNvPr id="210" name="Google Shape;210;p38" descr="A humorous comic depicting a man asking a receptionist to &quot;validate&quot; his parking. Instead of stamping his parking ticket, she praises his parking skills, interpreting &quot;validate&quot; as giving approval rather than authorization."/>
          <p:cNvPicPr preferRelativeResize="0"/>
          <p:nvPr/>
        </p:nvPicPr>
        <p:blipFill>
          <a:blip r:embed="rId3">
            <a:alphaModFix/>
          </a:blip>
          <a:stretch>
            <a:fillRect/>
          </a:stretch>
        </p:blipFill>
        <p:spPr>
          <a:xfrm>
            <a:off x="5576806" y="1220110"/>
            <a:ext cx="2741101" cy="32947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a:extLst>
            <a:ext uri="{FF2B5EF4-FFF2-40B4-BE49-F238E27FC236}">
              <a16:creationId xmlns:a16="http://schemas.microsoft.com/office/drawing/2014/main" id="{7BB91DF4-22EA-E121-B740-A043326CADCF}"/>
            </a:ext>
          </a:extLst>
        </p:cNvPr>
        <p:cNvGrpSpPr/>
        <p:nvPr/>
      </p:nvGrpSpPr>
      <p:grpSpPr>
        <a:xfrm>
          <a:off x="0" y="0"/>
          <a:ext cx="0" cy="0"/>
          <a:chOff x="0" y="0"/>
          <a:chExt cx="0" cy="0"/>
        </a:xfrm>
      </p:grpSpPr>
      <p:sp>
        <p:nvSpPr>
          <p:cNvPr id="208" name="Google Shape;208;p38">
            <a:extLst>
              <a:ext uri="{FF2B5EF4-FFF2-40B4-BE49-F238E27FC236}">
                <a16:creationId xmlns:a16="http://schemas.microsoft.com/office/drawing/2014/main" id="{10FF474B-75AD-6F74-F2C7-E0F6B35E1EEF}"/>
              </a:ext>
            </a:extLst>
          </p:cNvPr>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Relate, cont. 2</a:t>
            </a:r>
            <a:endParaRPr dirty="0"/>
          </a:p>
        </p:txBody>
      </p:sp>
      <p:sp>
        <p:nvSpPr>
          <p:cNvPr id="209" name="Google Shape;209;p38">
            <a:extLst>
              <a:ext uri="{FF2B5EF4-FFF2-40B4-BE49-F238E27FC236}">
                <a16:creationId xmlns:a16="http://schemas.microsoft.com/office/drawing/2014/main" id="{BC956C7A-CB1F-D299-FFA9-38FB38EA2C12}"/>
              </a:ext>
            </a:extLst>
          </p:cNvPr>
          <p:cNvSpPr txBox="1">
            <a:spLocks noGrp="1"/>
          </p:cNvSpPr>
          <p:nvPr>
            <p:ph type="body" idx="1"/>
          </p:nvPr>
        </p:nvSpPr>
        <p:spPr>
          <a:xfrm>
            <a:off x="387899" y="1581151"/>
            <a:ext cx="8660851" cy="2933698"/>
          </a:xfrm>
          <a:prstGeom prst="rect">
            <a:avLst/>
          </a:prstGeom>
        </p:spPr>
        <p:txBody>
          <a:bodyPr spcFirstLastPara="1" wrap="square" lIns="91425" tIns="91425" rIns="91425" bIns="91425" anchor="t" anchorCtr="0">
            <a:noAutofit/>
          </a:bodyPr>
          <a:lstStyle/>
          <a:p>
            <a:pPr marL="457200" lvl="0" indent="-311150" algn="l" rtl="0">
              <a:lnSpc>
                <a:spcPct val="95000"/>
              </a:lnSpc>
              <a:spcBef>
                <a:spcPts val="0"/>
              </a:spcBef>
              <a:spcAft>
                <a:spcPts val="600"/>
              </a:spcAft>
              <a:buSzPts val="1300"/>
              <a:buChar char="●"/>
            </a:pPr>
            <a:r>
              <a:rPr lang="en" dirty="0"/>
              <a:t>When adults relate to and connect with children and young people, they are reminded that they are in a </a:t>
            </a:r>
            <a:r>
              <a:rPr lang="en" dirty="0">
                <a:solidFill>
                  <a:schemeClr val="accent6">
                    <a:lumMod val="75000"/>
                  </a:schemeClr>
                </a:solidFill>
              </a:rPr>
              <a:t>safe and secure</a:t>
            </a:r>
            <a:r>
              <a:rPr lang="en" dirty="0"/>
              <a:t> environment where adults are interested in understanding them and </a:t>
            </a:r>
            <a:r>
              <a:rPr lang="en" dirty="0">
                <a:solidFill>
                  <a:schemeClr val="accent6">
                    <a:lumMod val="75000"/>
                  </a:schemeClr>
                </a:solidFill>
              </a:rPr>
              <a:t>supporting them </a:t>
            </a:r>
            <a:r>
              <a:rPr lang="en" dirty="0"/>
              <a:t>to deal with their thoughts and feelings.</a:t>
            </a:r>
            <a:endParaRPr dirty="0"/>
          </a:p>
          <a:p>
            <a:pPr marL="457200" lvl="0" indent="-311150" algn="l" rtl="0">
              <a:lnSpc>
                <a:spcPct val="95000"/>
              </a:lnSpc>
              <a:spcBef>
                <a:spcPts val="0"/>
              </a:spcBef>
              <a:spcAft>
                <a:spcPts val="600"/>
              </a:spcAft>
              <a:buSzPts val="1300"/>
              <a:buChar char="●"/>
            </a:pPr>
            <a:r>
              <a:rPr lang="en" dirty="0"/>
              <a:t>The child might look calmer now, but they are </a:t>
            </a:r>
            <a:r>
              <a:rPr lang="en" dirty="0">
                <a:solidFill>
                  <a:schemeClr val="accent6">
                    <a:lumMod val="75000"/>
                  </a:schemeClr>
                </a:solidFill>
              </a:rPr>
              <a:t>still processing</a:t>
            </a:r>
            <a:r>
              <a:rPr lang="en" dirty="0">
                <a:solidFill>
                  <a:schemeClr val="accent6"/>
                </a:solidFill>
              </a:rPr>
              <a:t>,</a:t>
            </a:r>
            <a:r>
              <a:rPr lang="en" dirty="0"/>
              <a:t> their stress hormones are still spiked, and they are still in a state of heightened arousal. </a:t>
            </a:r>
            <a:r>
              <a:rPr lang="en" dirty="0">
                <a:solidFill>
                  <a:schemeClr val="accent6">
                    <a:lumMod val="75000"/>
                  </a:schemeClr>
                </a:solidFill>
              </a:rPr>
              <a:t>This still isn’t the time to teach them anything. </a:t>
            </a:r>
            <a:endParaRPr dirty="0">
              <a:solidFill>
                <a:schemeClr val="accent6">
                  <a:lumMod val="75000"/>
                </a:schemeClr>
              </a:solidFill>
            </a:endParaRPr>
          </a:p>
        </p:txBody>
      </p:sp>
    </p:spTree>
    <p:extLst>
      <p:ext uri="{BB962C8B-B14F-4D97-AF65-F5344CB8AC3E}">
        <p14:creationId xmlns:p14="http://schemas.microsoft.com/office/powerpoint/2010/main" val="2217552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Title 1">
            <a:extLst>
              <a:ext uri="{FF2B5EF4-FFF2-40B4-BE49-F238E27FC236}">
                <a16:creationId xmlns:a16="http://schemas.microsoft.com/office/drawing/2014/main" id="{CF26BDED-9D6F-5BCF-EEEC-5C58D349F95C}"/>
              </a:ext>
            </a:extLst>
          </p:cNvPr>
          <p:cNvSpPr>
            <a:spLocks noGrp="1"/>
          </p:cNvSpPr>
          <p:nvPr>
            <p:ph type="title"/>
          </p:nvPr>
        </p:nvSpPr>
        <p:spPr>
          <a:xfrm>
            <a:off x="628650" y="892968"/>
            <a:ext cx="3867150" cy="1583531"/>
          </a:xfrm>
        </p:spPr>
        <p:txBody>
          <a:bodyPr>
            <a:normAutofit fontScale="90000"/>
          </a:bodyPr>
          <a:lstStyle/>
          <a:p>
            <a:r>
              <a:rPr lang="en-US" dirty="0"/>
              <a:t>Invalidating Responses Vs Validating Responses</a:t>
            </a:r>
          </a:p>
        </p:txBody>
      </p:sp>
      <p:pic>
        <p:nvPicPr>
          <p:cNvPr id="218" name="Google Shape;218;p39" descr="A comparison chart displaying invalidating responses, which dismiss emotions, versus validating responses, which acknowledge and support feelings. It highlights how language impacts emotional validation and effective communication."/>
          <p:cNvPicPr preferRelativeResize="0"/>
          <p:nvPr/>
        </p:nvPicPr>
        <p:blipFill rotWithShape="1">
          <a:blip r:embed="rId3">
            <a:alphaModFix/>
          </a:blip>
          <a:srcRect t="4259"/>
          <a:stretch/>
        </p:blipFill>
        <p:spPr>
          <a:xfrm>
            <a:off x="4572000" y="962025"/>
            <a:ext cx="4199175" cy="4020322"/>
          </a:xfrm>
          <a:prstGeom prst="rect">
            <a:avLst/>
          </a:prstGeom>
          <a:noFill/>
          <a:ln w="9525">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itle 1">
            <a:extLst>
              <a:ext uri="{FF2B5EF4-FFF2-40B4-BE49-F238E27FC236}">
                <a16:creationId xmlns:a16="http://schemas.microsoft.com/office/drawing/2014/main" id="{D4FADA47-8099-ABE9-0A48-F0CE7D4E23C3}"/>
              </a:ext>
            </a:extLst>
          </p:cNvPr>
          <p:cNvSpPr>
            <a:spLocks noGrp="1"/>
          </p:cNvSpPr>
          <p:nvPr>
            <p:ph type="title"/>
          </p:nvPr>
        </p:nvSpPr>
        <p:spPr>
          <a:xfrm>
            <a:off x="628650" y="892969"/>
            <a:ext cx="7886700" cy="688181"/>
          </a:xfrm>
        </p:spPr>
        <p:txBody>
          <a:bodyPr>
            <a:normAutofit fontScale="90000"/>
          </a:bodyPr>
          <a:lstStyle/>
          <a:p>
            <a:r>
              <a:rPr lang="en-US" dirty="0"/>
              <a:t>A little validation goes a long way - empathy</a:t>
            </a:r>
          </a:p>
        </p:txBody>
      </p:sp>
      <p:pic>
        <p:nvPicPr>
          <p:cNvPr id="226" name="Google Shape;226;p40" descr="An illustration of two figures embracing, symbolizing empathy, with the text &quot;A little validation goes a long way.&quot; The definition of empathy is provided, emphasizing connection, acknowledgment of feelings, and stepping outside oneself."/>
          <p:cNvPicPr preferRelativeResize="0"/>
          <p:nvPr/>
        </p:nvPicPr>
        <p:blipFill>
          <a:blip r:embed="rId3">
            <a:alphaModFix/>
          </a:blip>
          <a:stretch>
            <a:fillRect/>
          </a:stretch>
        </p:blipFill>
        <p:spPr>
          <a:xfrm>
            <a:off x="1701943" y="1657350"/>
            <a:ext cx="5848063" cy="3059708"/>
          </a:xfrm>
          <a:prstGeom prst="rect">
            <a:avLst/>
          </a:prstGeom>
          <a:noFill/>
          <a:ln w="9525">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387900" y="890576"/>
            <a:ext cx="8368200" cy="54861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Reason</a:t>
            </a:r>
            <a:endParaRPr dirty="0"/>
          </a:p>
        </p:txBody>
      </p:sp>
      <p:sp>
        <p:nvSpPr>
          <p:cNvPr id="2" name="Text Placeholder 1">
            <a:extLst>
              <a:ext uri="{FF2B5EF4-FFF2-40B4-BE49-F238E27FC236}">
                <a16:creationId xmlns:a16="http://schemas.microsoft.com/office/drawing/2014/main" id="{3FAA721E-5A6E-6FAC-9258-F34C7EDF4655}"/>
              </a:ext>
            </a:extLst>
          </p:cNvPr>
          <p:cNvSpPr>
            <a:spLocks noGrp="1"/>
          </p:cNvSpPr>
          <p:nvPr>
            <p:ph type="body" idx="1"/>
          </p:nvPr>
        </p:nvSpPr>
        <p:spPr>
          <a:xfrm>
            <a:off x="387900" y="1367624"/>
            <a:ext cx="8368200" cy="3434963"/>
          </a:xfrm>
        </p:spPr>
        <p:txBody>
          <a:bodyPr/>
          <a:lstStyle/>
          <a:p>
            <a:pPr marL="114300" indent="0">
              <a:spcAft>
                <a:spcPts val="300"/>
              </a:spcAft>
              <a:buNone/>
            </a:pPr>
            <a:r>
              <a:rPr lang="en-US" sz="1900" dirty="0"/>
              <a:t>Finally, we can support the child to reflect, learn, remember, articulate and become self-assured. A reliable adult can, through words and reason, support a child to create logical and sequential connections to understand exactly what has just happened to them. They need a simple explanation of what is happening and what will happen next.  </a:t>
            </a:r>
          </a:p>
          <a:p>
            <a:pPr marL="114300" indent="0">
              <a:spcAft>
                <a:spcPts val="300"/>
              </a:spcAft>
              <a:buNone/>
            </a:pPr>
            <a:r>
              <a:rPr lang="en-US" sz="1900" dirty="0"/>
              <a:t>What does this look like for the adult? </a:t>
            </a:r>
          </a:p>
          <a:p>
            <a:pPr indent="-227013">
              <a:spcAft>
                <a:spcPts val="300"/>
              </a:spcAft>
            </a:pPr>
            <a:r>
              <a:rPr lang="en-US" sz="1900" dirty="0"/>
              <a:t>Label their feelings out loud </a:t>
            </a:r>
          </a:p>
          <a:p>
            <a:pPr indent="-227013">
              <a:spcAft>
                <a:spcPts val="300"/>
              </a:spcAft>
            </a:pPr>
            <a:r>
              <a:rPr lang="en-US" sz="1900" dirty="0"/>
              <a:t>Give a simple and clear explanation of what has happened, so they can put words to the sequence of events </a:t>
            </a:r>
          </a:p>
          <a:p>
            <a:pPr indent="-227013">
              <a:spcAft>
                <a:spcPts val="300"/>
              </a:spcAft>
            </a:pPr>
            <a:r>
              <a:rPr lang="en-US" sz="1900" dirty="0"/>
              <a:t>Do lots of teaching of feelings, and exploring of emotions </a:t>
            </a:r>
          </a:p>
          <a:p>
            <a:pPr indent="-227013">
              <a:spcAft>
                <a:spcPts val="300"/>
              </a:spcAft>
            </a:pPr>
            <a:r>
              <a:rPr lang="en-US" sz="1900" dirty="0"/>
              <a:t>Play around together to find ways of managing big feelings </a:t>
            </a:r>
          </a:p>
          <a:p>
            <a:pPr indent="-227013">
              <a:spcAft>
                <a:spcPts val="300"/>
              </a:spcAft>
            </a:pPr>
            <a:r>
              <a:rPr lang="en-US" sz="1900" dirty="0"/>
              <a:t>Remind them of their safe places and safe people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Understanding </a:t>
            </a:r>
            <a:r>
              <a:rPr lang="en" dirty="0">
                <a:solidFill>
                  <a:schemeClr val="accent6"/>
                </a:solidFill>
              </a:rPr>
              <a:t>OTHERS </a:t>
            </a:r>
            <a:r>
              <a:rPr lang="en" dirty="0"/>
              <a:t>behavior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Reason, cont.</a:t>
            </a:r>
            <a:endParaRPr dirty="0"/>
          </a:p>
        </p:txBody>
      </p:sp>
      <p:sp>
        <p:nvSpPr>
          <p:cNvPr id="238" name="Google Shape;238;p42"/>
          <p:cNvSpPr txBox="1">
            <a:spLocks noGrp="1"/>
          </p:cNvSpPr>
          <p:nvPr>
            <p:ph type="body" idx="1"/>
          </p:nvPr>
        </p:nvSpPr>
        <p:spPr>
          <a:xfrm>
            <a:off x="387900" y="1670514"/>
            <a:ext cx="8368200" cy="1719174"/>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Student is calm and ready to engage with learning.</a:t>
            </a:r>
            <a:endParaRPr dirty="0"/>
          </a:p>
          <a:p>
            <a:pPr marL="457200" lvl="0" indent="-342900" algn="l" rtl="0">
              <a:spcBef>
                <a:spcPts val="0"/>
              </a:spcBef>
              <a:spcAft>
                <a:spcPts val="0"/>
              </a:spcAft>
              <a:buSzPts val="1800"/>
              <a:buChar char="●"/>
            </a:pPr>
            <a:r>
              <a:rPr lang="en" dirty="0"/>
              <a:t>Once regulated and feeling connected, they can start to access the parts of the brain needed for reason.</a:t>
            </a:r>
            <a:endParaRPr dirty="0"/>
          </a:p>
          <a:p>
            <a:pPr marL="457200" lvl="0" indent="-342900" algn="l" rtl="0">
              <a:spcBef>
                <a:spcPts val="0"/>
              </a:spcBef>
              <a:spcAft>
                <a:spcPts val="0"/>
              </a:spcAft>
              <a:buSzPts val="1800"/>
              <a:buChar char="●"/>
            </a:pPr>
            <a:r>
              <a:rPr lang="en" dirty="0"/>
              <a:t>It is at this stage that adults can support them to remember, reflect, articulate, and become self-assured.</a:t>
            </a:r>
            <a:endParaRPr dirty="0"/>
          </a:p>
        </p:txBody>
      </p:sp>
      <p:pic>
        <p:nvPicPr>
          <p:cNvPr id="239" name="Google Shape;239;p42" descr="Two hands from individuals of different skin tones meeting in a fist bump, symbolizing friendship, solidarity, and mutual respect. The background is plain, emphasizing the gesture of connection."/>
          <p:cNvPicPr preferRelativeResize="0"/>
          <p:nvPr/>
        </p:nvPicPr>
        <p:blipFill>
          <a:blip r:embed="rId3">
            <a:alphaModFix/>
          </a:blip>
          <a:stretch>
            <a:fillRect/>
          </a:stretch>
        </p:blipFill>
        <p:spPr>
          <a:xfrm>
            <a:off x="387900" y="3594600"/>
            <a:ext cx="1707950" cy="1136575"/>
          </a:xfrm>
          <a:prstGeom prst="rect">
            <a:avLst/>
          </a:prstGeom>
          <a:noFill/>
          <a:ln>
            <a:noFill/>
          </a:ln>
        </p:spPr>
      </p:pic>
      <p:pic>
        <p:nvPicPr>
          <p:cNvPr id="242" name="Google Shape;242;p42" descr="A cartoon illustration of a person holding a map labeled &quot;Following Directions&quot; with a confused expression. In the background, a bicycle accident suggests the consequences of not following directions properly."/>
          <p:cNvPicPr preferRelativeResize="0"/>
          <p:nvPr/>
        </p:nvPicPr>
        <p:blipFill>
          <a:blip r:embed="rId4">
            <a:alphaModFix/>
          </a:blip>
          <a:stretch>
            <a:fillRect/>
          </a:stretch>
        </p:blipFill>
        <p:spPr>
          <a:xfrm>
            <a:off x="2751227" y="3346727"/>
            <a:ext cx="1446000" cy="1490875"/>
          </a:xfrm>
          <a:prstGeom prst="rect">
            <a:avLst/>
          </a:prstGeom>
          <a:noFill/>
          <a:ln>
            <a:noFill/>
          </a:ln>
        </p:spPr>
      </p:pic>
      <p:pic>
        <p:nvPicPr>
          <p:cNvPr id="241" name="Google Shape;241;p42" descr="A 3D-rendered figure stacking red blocks with white letters to spell &quot;PLAN.&quot; The image symbolizes strategy, organization, and the process of building or preparing for something."/>
          <p:cNvPicPr preferRelativeResize="0"/>
          <p:nvPr/>
        </p:nvPicPr>
        <p:blipFill>
          <a:blip r:embed="rId5">
            <a:alphaModFix/>
          </a:blip>
          <a:stretch>
            <a:fillRect/>
          </a:stretch>
        </p:blipFill>
        <p:spPr>
          <a:xfrm>
            <a:off x="4908300" y="3346720"/>
            <a:ext cx="1374450" cy="1285600"/>
          </a:xfrm>
          <a:prstGeom prst="rect">
            <a:avLst/>
          </a:prstGeom>
          <a:noFill/>
          <a:ln>
            <a:noFill/>
          </a:ln>
        </p:spPr>
      </p:pic>
      <p:pic>
        <p:nvPicPr>
          <p:cNvPr id="240" name="Google Shape;240;p42" descr="An emoji with a laughing face accompanied by the humorous question, &quot;How many ants would it take to lift an elephant?&quot; The image suggests a playful and lighthearted joke."/>
          <p:cNvPicPr preferRelativeResize="0"/>
          <p:nvPr/>
        </p:nvPicPr>
        <p:blipFill>
          <a:blip r:embed="rId6">
            <a:alphaModFix/>
          </a:blip>
          <a:stretch>
            <a:fillRect/>
          </a:stretch>
        </p:blipFill>
        <p:spPr>
          <a:xfrm>
            <a:off x="6790198" y="3329972"/>
            <a:ext cx="1265981" cy="13023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More Tools for your Toolbox</a:t>
            </a:r>
            <a:endParaRPr dirty="0"/>
          </a:p>
        </p:txBody>
      </p:sp>
      <p:pic>
        <p:nvPicPr>
          <p:cNvPr id="248" name="Google Shape;248;p43" descr="A wooden toolbox filled with various hand tools, including a hammer, wrench, screwdriver, measuring tape, and gloves. The image represents having additional strategies for de-escalation."/>
          <p:cNvPicPr preferRelativeResize="0"/>
          <p:nvPr/>
        </p:nvPicPr>
        <p:blipFill>
          <a:blip r:embed="rId3">
            <a:alphaModFix/>
          </a:blip>
          <a:srcRect t="6209"/>
          <a:stretch/>
        </p:blipFill>
        <p:spPr>
          <a:xfrm>
            <a:off x="2562800" y="2062207"/>
            <a:ext cx="4161196" cy="27039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Now what?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5"/>
          <p:cNvSpPr txBox="1">
            <a:spLocks noGrp="1"/>
          </p:cNvSpPr>
          <p:nvPr>
            <p:ph type="title"/>
          </p:nvPr>
        </p:nvSpPr>
        <p:spPr>
          <a:xfrm>
            <a:off x="387900" y="909627"/>
            <a:ext cx="8368200" cy="481024"/>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Scenarios</a:t>
            </a:r>
            <a:endParaRPr dirty="0"/>
          </a:p>
        </p:txBody>
      </p:sp>
      <p:sp>
        <p:nvSpPr>
          <p:cNvPr id="2" name="Text Placeholder 1">
            <a:extLst>
              <a:ext uri="{FF2B5EF4-FFF2-40B4-BE49-F238E27FC236}">
                <a16:creationId xmlns:a16="http://schemas.microsoft.com/office/drawing/2014/main" id="{F7828C14-1614-5776-F7B3-641D460A909F}"/>
              </a:ext>
            </a:extLst>
          </p:cNvPr>
          <p:cNvSpPr>
            <a:spLocks noGrp="1"/>
          </p:cNvSpPr>
          <p:nvPr>
            <p:ph type="body" idx="1"/>
          </p:nvPr>
        </p:nvSpPr>
        <p:spPr>
          <a:xfrm>
            <a:off x="387900" y="1390652"/>
            <a:ext cx="8368199" cy="3533774"/>
          </a:xfrm>
        </p:spPr>
        <p:txBody>
          <a:bodyPr tIns="0"/>
          <a:lstStyle/>
          <a:p>
            <a:pPr marL="114300" indent="0">
              <a:spcAft>
                <a:spcPts val="600"/>
              </a:spcAft>
              <a:buNone/>
            </a:pPr>
            <a:r>
              <a:rPr lang="en-US" dirty="0"/>
              <a:t>You are using these strategies and the behavior continues . . . now what? </a:t>
            </a:r>
          </a:p>
          <a:p>
            <a:pPr marL="114300" indent="0">
              <a:spcAft>
                <a:spcPts val="600"/>
              </a:spcAft>
              <a:buNone/>
            </a:pPr>
            <a:r>
              <a:rPr lang="en-US" dirty="0"/>
              <a:t>How can we view these behaviors with the lens of Dr. Perry’s regulate, relate, and reason?</a:t>
            </a:r>
          </a:p>
          <a:p>
            <a:pPr>
              <a:spcAft>
                <a:spcPts val="600"/>
              </a:spcAft>
            </a:pPr>
            <a:r>
              <a:rPr lang="en-US" dirty="0"/>
              <a:t>Hallway behaviors- Running? Can you use distraction instead? </a:t>
            </a:r>
          </a:p>
          <a:p>
            <a:pPr>
              <a:spcAft>
                <a:spcPts val="600"/>
              </a:spcAft>
            </a:pPr>
            <a:r>
              <a:rPr lang="en-US" dirty="0"/>
              <a:t>Students who refuse- Think-How can we regulate, relate, and reason to get them to transition?</a:t>
            </a:r>
          </a:p>
          <a:p>
            <a:pPr>
              <a:spcAft>
                <a:spcPts val="600"/>
              </a:spcAft>
            </a:pPr>
            <a:r>
              <a:rPr lang="en-US" dirty="0"/>
              <a:t>Basic Needs- Hungry, Sleepy, Thirsty, Bathroom needs? </a:t>
            </a:r>
          </a:p>
          <a:p>
            <a:pPr>
              <a:spcAft>
                <a:spcPts val="600"/>
              </a:spcAft>
            </a:pPr>
            <a:r>
              <a:rPr lang="en-US" dirty="0"/>
              <a:t>What do you see? What are your biggest concerns?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8E83FD92-4FCA-9A46-A8B6-CEFC4A616B15}"/>
              </a:ext>
            </a:extLst>
          </p:cNvPr>
          <p:cNvSpPr>
            <a:spLocks noGrp="1"/>
          </p:cNvSpPr>
          <p:nvPr>
            <p:ph type="title"/>
          </p:nvPr>
        </p:nvSpPr>
        <p:spPr>
          <a:xfrm>
            <a:off x="387900" y="896058"/>
            <a:ext cx="2355300" cy="686100"/>
          </a:xfrm>
        </p:spPr>
        <p:txBody>
          <a:bodyPr/>
          <a:lstStyle/>
          <a:p>
            <a:r>
              <a:rPr lang="en" dirty="0"/>
              <a:t>Questions?                                      </a:t>
            </a:r>
            <a:endParaRPr lang="en-US" dirty="0"/>
          </a:p>
        </p:txBody>
      </p:sp>
      <p:pic>
        <p:nvPicPr>
          <p:cNvPr id="265" name="Google Shape;265;p46" descr="Many hands reaching up to the sky&#10;"/>
          <p:cNvPicPr preferRelativeResize="0"/>
          <p:nvPr/>
        </p:nvPicPr>
        <p:blipFill>
          <a:blip r:embed="rId3">
            <a:alphaModFix/>
          </a:blip>
          <a:stretch>
            <a:fillRect/>
          </a:stretch>
        </p:blipFill>
        <p:spPr>
          <a:xfrm>
            <a:off x="2743200" y="1151054"/>
            <a:ext cx="5760501" cy="33637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2AFD-309F-D0EB-9676-0B2FC502F3C6}"/>
              </a:ext>
            </a:extLst>
          </p:cNvPr>
          <p:cNvSpPr>
            <a:spLocks noGrp="1"/>
          </p:cNvSpPr>
          <p:nvPr>
            <p:ph type="title"/>
          </p:nvPr>
        </p:nvSpPr>
        <p:spPr/>
        <p:txBody>
          <a:bodyPr/>
          <a:lstStyle/>
          <a:p>
            <a:r>
              <a:rPr lang="en-US" dirty="0"/>
              <a:t>Thank you!</a:t>
            </a:r>
          </a:p>
        </p:txBody>
      </p:sp>
      <p:pic>
        <p:nvPicPr>
          <p:cNvPr id="3" name="Picture Placeholder 10" descr="Charting the Cs logo with black and blue text">
            <a:extLst>
              <a:ext uri="{FF2B5EF4-FFF2-40B4-BE49-F238E27FC236}">
                <a16:creationId xmlns:a16="http://schemas.microsoft.com/office/drawing/2014/main" id="{5B494DE2-8740-7899-ED34-14ABFA4E7031}"/>
              </a:ext>
            </a:extLst>
          </p:cNvPr>
          <p:cNvPicPr>
            <a:picLocks noChangeAspect="1"/>
          </p:cNvPicPr>
          <p:nvPr/>
        </p:nvPicPr>
        <p:blipFill>
          <a:blip r:embed="rId3"/>
          <a:stretch>
            <a:fillRect/>
          </a:stretch>
        </p:blipFill>
        <p:spPr>
          <a:xfrm>
            <a:off x="3379618" y="1058424"/>
            <a:ext cx="2342960" cy="532886"/>
          </a:xfrm>
          <a:prstGeom prst="rect">
            <a:avLst/>
          </a:prstGeom>
        </p:spPr>
      </p:pic>
    </p:spTree>
    <p:extLst>
      <p:ext uri="{BB962C8B-B14F-4D97-AF65-F5344CB8AC3E}">
        <p14:creationId xmlns:p14="http://schemas.microsoft.com/office/powerpoint/2010/main" val="65823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C0264CF8-C93D-4809-9B49-485E8FDDF4E5}"/>
              </a:ext>
            </a:extLst>
          </p:cNvPr>
          <p:cNvSpPr>
            <a:spLocks noGrp="1"/>
          </p:cNvSpPr>
          <p:nvPr>
            <p:ph type="title"/>
          </p:nvPr>
        </p:nvSpPr>
        <p:spPr>
          <a:xfrm>
            <a:off x="628650" y="892969"/>
            <a:ext cx="7886700" cy="688181"/>
          </a:xfrm>
        </p:spPr>
        <p:txBody>
          <a:bodyPr/>
          <a:lstStyle/>
          <a:p>
            <a:r>
              <a:rPr lang="en-US" dirty="0"/>
              <a:t>Escalation Cycle</a:t>
            </a:r>
          </a:p>
        </p:txBody>
      </p:sp>
      <p:pic>
        <p:nvPicPr>
          <p:cNvPr id="84" name="Google Shape;84;p17" descr="A diagram illustrating the escalation cycle of emotional and behavioral responses, divided into six stages from baseline to crisis and recovery. Each stage includes descriptions, triggers, and strategies for intervention and de-escalation."/>
          <p:cNvPicPr preferRelativeResize="0"/>
          <p:nvPr/>
        </p:nvPicPr>
        <p:blipFill>
          <a:blip r:embed="rId3">
            <a:alphaModFix/>
          </a:blip>
          <a:stretch>
            <a:fillRect/>
          </a:stretch>
        </p:blipFill>
        <p:spPr>
          <a:xfrm>
            <a:off x="2568575" y="1704975"/>
            <a:ext cx="4133850" cy="3213976"/>
          </a:xfrm>
          <a:prstGeom prst="rect">
            <a:avLst/>
          </a:prstGeom>
          <a:noFill/>
          <a:ln w="9525">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a:extLst>
              <a:ext uri="{FF2B5EF4-FFF2-40B4-BE49-F238E27FC236}">
                <a16:creationId xmlns:a16="http://schemas.microsoft.com/office/drawing/2014/main" id="{8B113D65-9034-A607-9EE1-7BBB5B8FF11D}"/>
              </a:ext>
            </a:extLst>
          </p:cNvPr>
          <p:cNvSpPr>
            <a:spLocks noGrp="1"/>
          </p:cNvSpPr>
          <p:nvPr>
            <p:ph type="title"/>
          </p:nvPr>
        </p:nvSpPr>
        <p:spPr/>
        <p:txBody>
          <a:bodyPr/>
          <a:lstStyle/>
          <a:p>
            <a:r>
              <a:rPr lang="en-US" dirty="0"/>
              <a:t>1: Baseline / Green Zone</a:t>
            </a:r>
          </a:p>
        </p:txBody>
      </p:sp>
      <p:pic>
        <p:nvPicPr>
          <p:cNvPr id="90" name="Google Shape;90;p18" descr="baseline green zone png"/>
          <p:cNvPicPr preferRelativeResize="0"/>
          <p:nvPr/>
        </p:nvPicPr>
        <p:blipFill rotWithShape="1">
          <a:blip r:embed="rId3">
            <a:alphaModFix/>
          </a:blip>
          <a:srcRect t="1986" b="7202"/>
          <a:stretch/>
        </p:blipFill>
        <p:spPr>
          <a:xfrm>
            <a:off x="2670151" y="2099677"/>
            <a:ext cx="3803698" cy="20751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itle 1">
            <a:extLst>
              <a:ext uri="{FF2B5EF4-FFF2-40B4-BE49-F238E27FC236}">
                <a16:creationId xmlns:a16="http://schemas.microsoft.com/office/drawing/2014/main" id="{56C68E75-A26E-E23A-0C9C-53C9D58EF7F7}"/>
              </a:ext>
            </a:extLst>
          </p:cNvPr>
          <p:cNvSpPr>
            <a:spLocks noGrp="1"/>
          </p:cNvSpPr>
          <p:nvPr>
            <p:ph type="title"/>
          </p:nvPr>
        </p:nvSpPr>
        <p:spPr/>
        <p:txBody>
          <a:bodyPr/>
          <a:lstStyle/>
          <a:p>
            <a:r>
              <a:rPr lang="en-US" dirty="0"/>
              <a:t>2: Escalation / Yellow Zone</a:t>
            </a:r>
          </a:p>
        </p:txBody>
      </p:sp>
      <p:pic>
        <p:nvPicPr>
          <p:cNvPr id="95" name="Google Shape;95;p19" descr="Escalation yellow zone 2 png"/>
          <p:cNvPicPr preferRelativeResize="0"/>
          <p:nvPr/>
        </p:nvPicPr>
        <p:blipFill rotWithShape="1">
          <a:blip r:embed="rId3">
            <a:alphaModFix/>
          </a:blip>
          <a:srcRect t="2899" b="2712"/>
          <a:stretch/>
        </p:blipFill>
        <p:spPr>
          <a:xfrm>
            <a:off x="2786851" y="2062166"/>
            <a:ext cx="3593594" cy="21883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itle 1">
            <a:extLst>
              <a:ext uri="{FF2B5EF4-FFF2-40B4-BE49-F238E27FC236}">
                <a16:creationId xmlns:a16="http://schemas.microsoft.com/office/drawing/2014/main" id="{E6F4A64D-93FE-70C3-48E3-BAA0513D76DA}"/>
              </a:ext>
            </a:extLst>
          </p:cNvPr>
          <p:cNvSpPr>
            <a:spLocks noGrp="1"/>
          </p:cNvSpPr>
          <p:nvPr>
            <p:ph type="title"/>
          </p:nvPr>
        </p:nvSpPr>
        <p:spPr/>
        <p:txBody>
          <a:bodyPr/>
          <a:lstStyle/>
          <a:p>
            <a:r>
              <a:rPr lang="en-US" dirty="0"/>
              <a:t>3: Escalation Crisis / Red or Blue Zone</a:t>
            </a:r>
          </a:p>
        </p:txBody>
      </p:sp>
      <p:pic>
        <p:nvPicPr>
          <p:cNvPr id="100" name="Google Shape;100;p20" descr="crisis zone png"/>
          <p:cNvPicPr preferRelativeResize="0"/>
          <p:nvPr/>
        </p:nvPicPr>
        <p:blipFill rotWithShape="1">
          <a:blip r:embed="rId3">
            <a:alphaModFix/>
          </a:blip>
          <a:srcRect t="2644" r="3805"/>
          <a:stretch/>
        </p:blipFill>
        <p:spPr>
          <a:xfrm>
            <a:off x="2517519" y="2338434"/>
            <a:ext cx="4120614" cy="16115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F5E80FD0-0984-0520-59A2-AFAB6E88EEAB}"/>
              </a:ext>
            </a:extLst>
          </p:cNvPr>
          <p:cNvSpPr>
            <a:spLocks noGrp="1"/>
          </p:cNvSpPr>
          <p:nvPr>
            <p:ph type="title"/>
          </p:nvPr>
        </p:nvSpPr>
        <p:spPr/>
        <p:txBody>
          <a:bodyPr/>
          <a:lstStyle/>
          <a:p>
            <a:r>
              <a:rPr lang="en-US" dirty="0"/>
              <a:t>4: De-Escalation / Yellow Zone</a:t>
            </a:r>
          </a:p>
        </p:txBody>
      </p:sp>
      <p:pic>
        <p:nvPicPr>
          <p:cNvPr id="105" name="Google Shape;105;p21" descr="yellow zone 4 png"/>
          <p:cNvPicPr preferRelativeResize="0"/>
          <p:nvPr/>
        </p:nvPicPr>
        <p:blipFill rotWithShape="1">
          <a:blip r:embed="rId3">
            <a:alphaModFix/>
          </a:blip>
          <a:srcRect t="6285" r="3805"/>
          <a:stretch/>
        </p:blipFill>
        <p:spPr>
          <a:xfrm>
            <a:off x="2336541" y="2263964"/>
            <a:ext cx="4477777" cy="20846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C610BDB1-C6E5-939D-E6EF-F3764DFC6BE6}"/>
              </a:ext>
            </a:extLst>
          </p:cNvPr>
          <p:cNvSpPr>
            <a:spLocks noGrp="1"/>
          </p:cNvSpPr>
          <p:nvPr>
            <p:ph type="title"/>
          </p:nvPr>
        </p:nvSpPr>
        <p:spPr/>
        <p:txBody>
          <a:bodyPr/>
          <a:lstStyle/>
          <a:p>
            <a:r>
              <a:rPr lang="en-US" dirty="0"/>
              <a:t>5: Post – Crisis Recovery / Gray Zone</a:t>
            </a:r>
          </a:p>
        </p:txBody>
      </p:sp>
      <p:pic>
        <p:nvPicPr>
          <p:cNvPr id="110" name="Google Shape;110;p22" descr="post crisis recovery png"/>
          <p:cNvPicPr preferRelativeResize="0"/>
          <p:nvPr/>
        </p:nvPicPr>
        <p:blipFill>
          <a:blip r:embed="rId3">
            <a:alphaModFix/>
          </a:blip>
          <a:stretch>
            <a:fillRect/>
          </a:stretch>
        </p:blipFill>
        <p:spPr>
          <a:xfrm>
            <a:off x="2125038" y="2571749"/>
            <a:ext cx="4872015" cy="123727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jgiG9qn8kAqxISwgwwjM+VN2fuY=" pdftag="H1" artifact="_x0030_" isBookmarkSet="yes" bookmark="yes" Order="_x0031_"/>
  <Shape xmlns="" ID="/1pH44Q8iiOSuzqC/GPkI3AXXiY=" pdftag="P" isBookmarkSet="no" bookmark="no" Order="_x0032_"/>
  <Shape xmlns="" ID="g032VlztpFEtz4Mllbq+I1pMKOY=" isBookmarkSet="yes" bookmark="yes" pdftag="H2" artifact="_x0030_" Order="_x0031_"/>
  <Shape xmlns="" ID="EbS/4I/9VEOfCs21n6TMyu5wk9Q=" pdftag="P" isBookmarkSet="no" bookmark="no" Order="_x0032_"/>
  <Shape xmlns="" ID="rFfkVUHOb8Nv7Q5xCIr3yEVF9e0=" pdftag="H2" artifact="_x0030_" isBookmarkSet="yes" bookmark="yes" Order="_x0031_"/>
  <Shape xmlns="" ID="Z70FJN1iLFMxxxQ1r4QqOHxceW4=" formula="no" pdftag="Figure" inline="no" isBookmarkSet="no" bookmark="no" Lang="" artifact="_x0030_" Order="_x0032_" validate="no"/>
  <Shape xmlns="" ID="VYE5FUvivhPJAIKhtW3YKDcv6zs=" isBookmarkSet="no" pdftag="H3" artifact="_x0030_" bookmark="yes" Order="_x0031_"/>
  <Shape xmlns="" ID="3bFYX4YzZ2TuUqhgCc4t3CpoQMk=" isBookmarkSet="no" bookmark="yes" pdftag="H4" artifact="_x0030_" Order="_x0031_"/>
  <Shape xmlns="" ID="babKU1BoiO+fYR5wL7mo7PVDalk=" artifact="_x0030_" formula="no" pdftag="Figure" isBookmarkSet="no" bookmark="no" Lang="" Order="_x0032_" validate="no"/>
  <Shape xmlns="" ID="11pjzeTLY/F3Q01WjVWRmpfJe8A=" isBookmarkSet="no" bookmark="yes" pdftag="H4" artifact="_x0030_" Order="_x0031_"/>
  <Shape xmlns="" ID="TcxQ7G8+BWKHjYh8hbOm30QGU8Q=" artifact="_x0030_" formula="no" pdftag="Figure" isBookmarkSet="no" bookmark="no" Lang="" Order="_x0032_" validate="no"/>
  <Shape xmlns="" ID="F1xJYZnMhhFRLptzTc28wu2wfWE=" isBookmarkSet="no" bookmark="yes" pdftag="H4" artifact="_x0030_" Order="_x0031_"/>
  <Shape xmlns="" ID="R3Oyunp1IU/Trykbee3KrfdT+r4=" artifact="_x0030_" formula="no" pdftag="Figure" isBookmarkSet="no" bookmark="no" Lang="" Order="_x0032_" validate="no"/>
  <Shape xmlns="" ID="UHtKj4kHsP9zgFf7I9rlBHZoAZ0=" isBookmarkSet="no" bookmark="yes" pdftag="H4" artifact="_x0030_" Order="_x0031_"/>
  <Shape xmlns="" ID="w13Os5zAA+Nz6R06VnPO3+/+i3A=" artifact="_x0030_" formula="no" pdftag="Figure" isBookmarkSet="no" bookmark="no" Lang="" Order="_x0032_" validate="no"/>
  <Shape xmlns="" ID="ElYJjnZKj0wCDmrPviozkjVxCdE=" isBookmarkSet="no" bookmark="yes" pdftag="H4" artifact="_x0030_" Order="_x0031_"/>
  <Shape xmlns="" ID="PA9ODIdZyhAkwJPxUCHamaz1BBQ=" artifact="_x0030_" formula="no" pdftag="Figure" isBookmarkSet="no" bookmark="no" Lang="" Order="_x0032_" validate="no"/>
  <Shape xmlns="" ID="+OZovPPUIpiBnlQSaStWd4PfdHU=" isBookmarkSet="no" bookmark="yes" pdftag="H4" artifact="_x0030_" Order="_x0031_"/>
  <Shape xmlns="" ID="i9SQKGnZ8/oirMxyrMny4qRUc/k=" artifact="_x0030_" formula="no" pdftag="Figure" isBookmarkSet="no" bookmark="no" Lang="" Order="_x0032_" validate="no"/>
  <Shape xmlns="" ID="Sk+pdlUwF2K3N276PS5DzI/hlR4=" pdftag="H2" artifact="_x0030_" isBookmarkSet="yes" bookmark="yes" Order="_x0031_"/>
  <Shape xmlns="" ID="UlNPS+0YLvvenLiAz8341TNVKA8=" isBookmarkSet="no" pdftag="H3" artifact="_x0030_" bookmark="yes" Order="_x0031_"/>
  <Shape xmlns="" ID="ZLm+Fpzbi7PuTKTC6EY/JIiqO7Q=" artifact="_x0030_" formula="no" pdftag="Figure" isBookmarkSet="no" bookmark="no" Lang="" Order="_x0032_" validate="no"/>
  <Shape xmlns="" ID="oWd/7kpbRAtma/XJegSwi3GKqqA=" isBookmarkSet="yes" bookmark="yes" pdftag="H2" artifact="_x0030_" Order="_x0031_"/>
  <Shape xmlns="" ID="fWBnJxXjiH8A2zEzWH0Df1PSuHI=" isBookmarkSet="no" pdftag="H3" artifact="_x0030_" bookmark="yes" Order="_x0031_"/>
  <Shape xmlns="" ID="/ws59L66tfdEqEdpoFUxRpo5TFs=" isBookmarkSet="no" bookmark="yes" pdftag="P" artifact="_x0030_" Order="_x0032_"/>
  <Shape xmlns="" ID="Lx6s7DkjKbEZIm1oLLUkiANJq4g=" isBookmarkSet="no" pdftag="H3" artifact="_x0030_" bookmark="yes" Order="_x0031_"/>
  <Shape xmlns="" ID="5vGD+uu67ul49ZMzGZAg0EjP8fY=" artifact="_x0030_" formula="no" pdftag="Figure" isBookmarkSet="no" bookmark="no" Lang="" Order="_x0032_" validate="no"/>
  <Shape xmlns="" ID="HRI0swuUrE/zBxzbFLaQHT63l74=" isBookmarkSet="yes" bookmark="yes" pdftag="H3" artifact="_x0030_" Order="_x0031_"/>
  <Shape xmlns="" ID="XfVkkkA6hR68TdQigMag+ZQvZWI=" artifact="_x0030_" formula="no" pdftag="Figure" isBookmarkSet="no" bookmark="no" Lang="" Order="_x0032_" validate="no"/>
  <Shape xmlns="" ID="8EkKtnTAtao2eJJKwisi5CG0Q0E=" artifact="_x0030_" formula="no" pdftag="Figure" isBookmarkSet="no" bookmark="no" Lang="" Order="_x0033_" validate="no"/>
  <Shape xmlns="" ID="ozaYmFtsDVTjS7kSu9j2ZWrYO+g=" isBookmarkSet="yes" bookmark="yes" pdftag="H3" artifact="_x0030_" Order="_x0031_"/>
  <Shape xmlns="" ID="RSkGapjj1NtffEWvhwb3i3W9Ro4=" pdftag="P" isBookmarkSet="no" bookmark="no" Order="_x0032_"/>
  <Shape xmlns="" ID="RONx4FTQf3vO+AyrSiL0iKYg8rU=" isBookmarkSet="no" pdftag="H3" artifact="_x0030_" bookmark="yes" Order="_x0031_"/>
  <Shape xmlns="" ID="QAPHet9cekeJ0joYVYCJLrPNV0Q=" pdftag="P" isBookmarkSet="no" bookmark="no" Order="_x0032_"/>
  <Shape xmlns="" ID="bE0gvRR4J62tsT5dajFSyhFD2lc=" isBookmarkSet="no" pdftag="H2" artifact="_x0030_" bookmark="yes" Order="_x0031_"/>
  <Shape xmlns="" ID="abJ5rXGaX8tQlpSr8vS8t0xfwJY=" pdftag="H3" artifact="_x0030_" isBookmarkSet="yes" bookmark="yes" Order="_x0031_"/>
  <Shape xmlns="" ID="c40D46LkLFi3cFIg0te67+8YYo8=" artifact="_x0030_" formula="no" pdftag="Figure" isBookmarkSet="no" bookmark="no" Lang="" Order="_x0032_" validate="no"/>
  <Shape xmlns="" ID="NFpFTvzDZtAjjA7tQAAWZz+JOLs=" artifact="_x0030_" formula="no" pdftag="Figure" isBookmarkSet="no" bookmark="no" Lang="" Order="_x0032_" validate="no"/>
  <Shape xmlns="" ID="5ZCKkAOC0aZdQ2MEPZ8LtKLDvWo=" isBookmarkSet="no" pdftag="H3" artifact="_x0030_" bookmark="yes" Order="_x0031_"/>
  <Shape xmlns="" ID="KtecSI5W1GFzS/+X05XzbNHq3k8=" isBookmarkSet="yes" bookmark="yes" pdftag="H4" artifact="_x0030_" Order="_x0031_"/>
  <Shape xmlns="" ID="tI11qzmkFgIUTJWgWEeouHFT5xc=" pdftag="P" isBookmarkSet="no" bookmark="no" Order="_x0032_"/>
  <Shape xmlns="" ID="Ysi7/YQO5RTzBfNYphl3eF/W8EY=" pdftag="P" isBookmarkSet="no" bookmark="no" Order="_x0033_"/>
  <Shape xmlns="" ID="gK+s7deHvUJ4V55P8YJPkQH1hgQ=" Order="_x0031_" isBookmarkSet="yes" bookmark="no" pdftag="_x005B_Artifact_x005D_" artifact="_x0031_"/>
  <Shape xmlns="" ID="SJ+0q/VaAGX+9A1NX6XLE3jUL/0=" artifact="_x0030_" formula="no" pdftag="Figure" isBookmarkSet="no" bookmark="no" Order="_x0032_" validate="no"/>
  <Shape xmlns="" ID="+9SjU+5Q8YJjQiJ2w1FdzOueeC4=" pdftag="P" isBookmarkSet="no" bookmark="no" Order="_x0033_"/>
  <Shape xmlns="" ID="ErWIsNDCXOcwO04SWED2yF6t2y0=" artifact="_x0030_" formula="no" pdftag="Figure" isBookmarkSet="no" bookmark="no" Lang="" Order="_x0033_" validate="no"/>
  <Shape xmlns="" ID="+AS7BjzUF9OY49THjtmYXbg8+Sk=" artifact="_x0030_" formula="no" pdftag="Figure" isBookmarkSet="no" bookmark="no" Lang="" Order="_x0034_" validate="no"/>
  <Shape xmlns="" ID="Qc4165/e0yvlbOCBITWJXnAFEyI=" artifact="_x0030_" formula="no" pdftag="Figure" isBookmarkSet="no" bookmark="no" Lang="" Order="_x0035_" validate="no"/>
  <Shape xmlns="" ID="lE2C1icFDdp4XKgovNevBRFWOLY=" artifact="_x0030_" formula="no" pdftag="Figure" isBookmarkSet="no" bookmark="no" Lang="" Order="_x0036_" validate="no"/>
  <Shape xmlns="" ID="WCZkltQGVmnxE/Mz4OzRVWn0UmM=" artifact="_x0030_" formula="no" pdftag="Figure" isBookmarkSet="no" bookmark="no" Lang="" Order="_x0037_" validate="no"/>
  <Shape xmlns="" ID="5ahPf3T3XBid977knbgoqdem6Bc=" isBookmarkSet="yes" bookmark="yes" pdftag="H4" artifact="_x0030_" Order="_x0031_"/>
  <Shape xmlns="" ID="fD555v9ViIlzCrm9rTQ6Z1F9cJ8=" Order="_x0032_" pdftag="P" isBookmarkSet="no" bookmark="no"/>
  <Shape xmlns="" ID="jAU8Osqf+V9DFEmnllH54UKeJ/o=" Order="_x0031_" isBookmarkSet="no" bookmark="no" pdftag="_x005B_Artifact_x005D_" artifact="_x0031_"/>
  <Shape xmlns="" ID="y04KHKAKL00+Px7eHZkS3zUEg5w=" pdftag="P" isBookmarkSet="no" bookmark="no" Order="_x0031_"/>
  <Shape xmlns="" ID="7lj2/PywM48R/GXRpivkvIkAYas=" artifact="_x0030_" formula="no" pdftag="Figure" isBookmarkSet="no" bookmark="no" Lang="" Order="_x0032_" validate="no"/>
  <Shape xmlns="" ID="9/CoObaoCUcq6YLN1dZHnWrToUc=" Order="_x0031_" isBookmarkSet="no" bookmark="no" pdftag="_x005B_Artifact_x005D_" artifact="_x0031_"/>
  <Shape xmlns="" ID="fdbgo7p1YAIiUjL0qplyosf3p8Y=" pdftag="P" isBookmarkSet="no" bookmark="no" Order="_x0031_"/>
  <Shape xmlns="" ID="QYItBfwDrF6yeg68ApVahuhRfBk=" isBookmarkSet="no" bookmark="yes" pdftag="H5" artifact="_x0030_" Order="_x0031_"/>
  <Shape xmlns="" ID="1oe/phSIbV+/r2YiDHCI5fZECH8=" artifact="_x0030_" formula="no" pdftag="Figure" isBookmarkSet="no" bookmark="no" Lang="" Order="_x0032_" validate="no"/>
  <Shape xmlns="" ID="zHGB/dm0cXxbeov5ChI8PA1UZe0=" isBookmarkSet="no" bookmark="yes" pdftag="H5" artifact="_x0030_" Order="_x0031_"/>
  <Shape xmlns="" ID="sso2gV051pgcIqIIVOBBrj6njiA=" artifact="_x0030_" formula="no" pdftag="Figure" isBookmarkSet="no" bookmark="no" Lang="" Order="_x0032_" validate="no"/>
  <Shape xmlns="" ID="WVh/tcBtEoiCHbIXjBUMhWdLePM=" isBookmarkSet="yes" bookmark="yes" pdftag="H4" artifact="_x0030_" Order="_x0031_"/>
  <Shape xmlns="" ID="R1Ug2BRy3gs4xLIspeKYdLzBXdw=" pdftag="P" isBookmarkSet="no" bookmark="no" Order="_x0032_"/>
  <Shape xmlns="" ID="PRZCDFaMRL9LTJxtgz2w6tFgzFA=" Order="_x0031_" isBookmarkSet="no" bookmark="no" pdftag="_x005B_Artifact_x005D_" artifact="_x0031_"/>
  <Shape xmlns="" ID="zlyc+L4NrpQeALUZ2HPJrvpH3Hw=" pdftag="P" isBookmarkSet="no" bookmark="no" Order="_x0031_"/>
  <Shape xmlns="" ID="j4fS60My4nqdBX471vR/bthJJxc=" artifact="_x0030_" formula="no" pdftag="Figure" isBookmarkSet="no" bookmark="no" Lang="" Order="_x0032_" validate="no"/>
  <Shape xmlns="" ID="KTXNgCZjaTNjFSs/BbkYaYFinEk=" artifact="_x0030_" formula="no" pdftag="Figure" isBookmarkSet="no" bookmark="no" Lang="" Order="_x0033_" validate="no"/>
  <Shape xmlns="" ID="lCdlYUiyCIgj0opL2VSDTEL8zYU=" artifact="_x0030_" formula="no" pdftag="Figure" isBookmarkSet="no" bookmark="no" Lang="" Order="_x0034_" validate="no"/>
  <Shape xmlns="" ID="WjCAME4+8IPsGOkzoUa0pruQmp8=" artifact="_x0030_" formula="no" pdftag="Figure" isBookmarkSet="no" bookmark="no" Lang="" Order="_x0035_" validate="no"/>
  <Shape xmlns="" ID="SwOVuiTln7rNw27MiSuA83SFVB8=" pdftag="H3" artifact="_x0030_" isBookmarkSet="yes" bookmark="yes" Order="_x0031_"/>
  <Shape xmlns="" ID="Q4TWPTY9yXgNL7TjY7qLxPK+LK0=" artifact="_x0030_" formula="no" pdftag="Figure" isBookmarkSet="no" bookmark="no" Order="_x0032_" validate="no"/>
  <Shape xmlns="" ID="6vZeILz8RoHz2RyK1dimFzYD2E4=" pdftag="H2" artifact="_x0030_" isBookmarkSet="yes" bookmark="yes" Order="_x0031_"/>
  <Shape xmlns="" ID="mMK3eskZ/WiEsPrbbYEhZLl42KM=" pdftag="H3" artifact="_x0030_" isBookmarkSet="yes" bookmark="yes" Order="_x0031_"/>
  <Shape xmlns="" ID="T1FAx4QfgDpO8tacnIKCjUB/qlE=" pdftag="P" isBookmarkSet="no" bookmark="no" Order="_x0032_"/>
  <Shape xmlns="" ID="8udBkrqUMLXkpPckbvDpKrFzlJg=" pdftag="H2" isBookmarkSet="no" bookmark="yes" Order="_x0031_"/>
  <Shape xmlns="" ID="vYHzG+nh3cyTGpa0HCpLDZs8wAk=" artifact="_x0030_" formula="no" pdftag="Figure" isBookmarkSet="no" bookmark="no" Lang="" Order="_x0032_" validate="no"/>
  <Shape xmlns="" ID="Bqu4W6Xjwpckinw4ju2pqemZKoM=" isBookmarkSet="yes" bookmark="no" pdftag="P" artifact="_x0030_" Order="_x0032_"/>
  <Shape xmlns="" ID="wReo7NQQBkvheFcGzUDM4gbWf7s=" formula="no" pdftag="Figure" inline="no" isBookmarkSet="no" bookmark="no" Lang="" artifact="_x0030_" Order="_x0031_" validate="no"/>
  <SubText xmlns="" ID="Z70FJN1iLFMxxxQ1r4QqOHxceW4=" ActualText=""/>
  <SubText xmlns="" ID="wReo7NQQBkvheFcGzUDM4gbWf7s=" ActualText=""/>
  <SubText xmlns="" ID="babKU1BoiO+fYR5wL7mo7PVDalk=" ActualText=""/>
  <SubText xmlns="" ID="TcxQ7G8+BWKHjYh8hbOm30QGU8Q=" ActualText=""/>
  <SubText xmlns="" ID="R3Oyunp1IU/Trykbee3KrfdT+r4=" ActualText=""/>
  <SubText xmlns="" ID="w13Os5zAA+Nz6R06VnPO3+/+i3A=" ActualText=""/>
  <SubText xmlns="" ID="PA9ODIdZyhAkwJPxUCHamaz1BBQ=" ActualText=""/>
  <SubText xmlns="" ID="i9SQKGnZ8/oirMxyrMny4qRUc/k=" ActualText=""/>
  <SubText xmlns="" ID="ZLm+Fpzbi7PuTKTC6EY/JIiqO7Q=" ActualText=""/>
  <SubText xmlns="" ID="5vGD+uu67ul49ZMzGZAg0EjP8fY=" ActualText=""/>
  <SubText xmlns="" ID="XfVkkkA6hR68TdQigMag+ZQvZWI=" ActualText=""/>
  <SubText xmlns="" ID="8EkKtnTAtao2eJJKwisi5CG0Q0E=" ActualText=""/>
  <SubText xmlns="" ID="c40D46LkLFi3cFIg0te67+8YYo8=" ActualText=""/>
  <SubText xmlns="" ID="NFpFTvzDZtAjjA7tQAAWZz+JOLs=" ActualText=""/>
  <SubText xmlns="" ID="SJ+0q/VaAGX+9A1NX6XLE3jUL/0=" ActualText=""/>
  <SubText xmlns="" ID="ErWIsNDCXOcwO04SWED2yF6t2y0=" ActualText=""/>
  <SubText xmlns="" ID="+AS7BjzUF9OY49THjtmYXbg8+Sk=" ActualText=""/>
  <SubText xmlns="" ID="Qc4165/e0yvlbOCBITWJXnAFEyI=" ActualText=""/>
  <SubText xmlns="" ID="lE2C1icFDdp4XKgovNevBRFWOLY=" ActualText=""/>
  <SubText xmlns="" ID="WCZkltQGVmnxE/Mz4OzRVWn0UmM=" ActualText=""/>
  <SubText xmlns="" ID="7lj2/PywM48R/GXRpivkvIkAYas=" ActualText=""/>
  <SubText xmlns="" ID="1oe/phSIbV+/r2YiDHCI5fZECH8=" ActualText=""/>
  <SubText xmlns="" ID="sso2gV051pgcIqIIVOBBrj6njiA=" ActualText=""/>
  <SubText xmlns="" ID="j4fS60My4nqdBX471vR/bthJJxc=" ActualText=""/>
  <SubText xmlns="" ID="KTXNgCZjaTNjFSs/BbkYaYFinEk=" ActualText=""/>
  <SubText xmlns="" ID="lCdlYUiyCIgj0opL2VSDTEL8zYU=" ActualText=""/>
  <SubText xmlns="" ID="WjCAME4+8IPsGOkzoUa0pruQmp8=" ActualText=""/>
  <SubText xmlns="" ID="Q4TWPTY9yXgNL7TjY7qLxPK+LK0=" ActualText=""/>
  <SubText xmlns="" ID="vYHzG+nh3cyTGpa0HCpLDZs8wAk=" ActualText=""/>
  <Shape xmlns="" ID="4Q3cIktnXvgUauK7woGAOLUQFC4=" artifact="_x0030_" formula="no" pdftag="Figure" validate="no"/>
  <Shape xmlns="" ID="ysuh2CRmcW4a4C/JgSAeUvMz+Gw=" artifact="_x0030_" formula="no" pdftag="Figure" isBookmarkSet="no" bookmark="no" Lang="" Order="_x0031_" validate="no"/>
  <Shape xmlns="" ID="QVuhslrKLRls49WnQeaIjrzCtnw=" pdftag="P" isBookmarkSet="no" bookmark="no" Order="_x0032_"/>
  <Shape xmlns="" ID="VM8nIvjstNvCUDlK+lc5E9FBsjw=" artifact="_x0030_" formula="no" pdftag="Figure" isBookmarkSet="no" bookmark="no" Lang="" Order="_x0032_" validate="no"/>
  <SubText xmlns="" ID="ysuh2CRmcW4a4C/JgSAeUvMz+Gw=" ActualText=""/>
  <SubText xmlns="" ID="VM8nIvjstNvCUDlK+lc5E9FBsjw=" ActualText=""/>
  <Shape xmlns="" ID="xudimkGs4bfSrrfb1fFTFF49Zl8=" pdftag="P" isBookmarkSet="no" bookmark="no" Order="_x0032_"/>
  <Shape xmlns="" ID="xcXAvmVvnFgWdl7hD/PjJ/nGm3c=" pdftag="P" isBookmarkSet="no" bookmark="no" Order="_x0032_"/>
  <Shape xmlns="" ID="XcKGRm17w25zMRRl028QK6wWoMk=" pdftag="P" isBookmarkSet="no" bookmark="no" Order="_x0032_"/>
</PAW>
</file>

<file path=customXml/itemProps1.xml><?xml version="1.0" encoding="utf-8"?>
<ds:datastoreItem xmlns:ds="http://schemas.openxmlformats.org/officeDocument/2006/customXml" ds:itemID="{EA788F32-3742-42C5-B579-2B14DB6AEEDE}">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217</TotalTime>
  <Words>963</Words>
  <Application>Microsoft Office PowerPoint</Application>
  <PresentationFormat>On-screen Show (16:9)</PresentationFormat>
  <Paragraphs>96</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Roboto Medium</vt:lpstr>
      <vt:lpstr>Arial</vt:lpstr>
      <vt:lpstr>Calibri</vt:lpstr>
      <vt:lpstr>Office Theme</vt:lpstr>
      <vt:lpstr>De-Escalation Presentation</vt:lpstr>
      <vt:lpstr>Schedule</vt:lpstr>
      <vt:lpstr>Understanding OTHERS behavior</vt:lpstr>
      <vt:lpstr>Escalation Cycle</vt:lpstr>
      <vt:lpstr>1: Baseline / Green Zone</vt:lpstr>
      <vt:lpstr>2: Escalation / Yellow Zone</vt:lpstr>
      <vt:lpstr>3: Escalation Crisis / Red or Blue Zone</vt:lpstr>
      <vt:lpstr>4: De-Escalation / Yellow Zone</vt:lpstr>
      <vt:lpstr>5: Post – Crisis Recovery / Gray Zone</vt:lpstr>
      <vt:lpstr>6: Return to Baseline / Green Zone</vt:lpstr>
      <vt:lpstr>The Power of Mindset</vt:lpstr>
      <vt:lpstr>Won’t Vs. Can’t</vt:lpstr>
      <vt:lpstr>Understanding OUR behavior</vt:lpstr>
      <vt:lpstr>We all have behaviors to behaviors!</vt:lpstr>
      <vt:lpstr>Behavior is Communication; Behavior Impacts Behavior</vt:lpstr>
      <vt:lpstr>How to Avoid Power Struggles</vt:lpstr>
      <vt:lpstr>Setting Limits</vt:lpstr>
      <vt:lpstr>Examples of Setting Limits</vt:lpstr>
      <vt:lpstr>De-Escalation-Trauma Informed Approach</vt:lpstr>
      <vt:lpstr>Bruce Perry’s - Regulate, Relate, Reason</vt:lpstr>
      <vt:lpstr>Regulate, Relate, Reason</vt:lpstr>
      <vt:lpstr>Regulate</vt:lpstr>
      <vt:lpstr>Regulate, cont.</vt:lpstr>
      <vt:lpstr>Relate</vt:lpstr>
      <vt:lpstr>Relate, cont.</vt:lpstr>
      <vt:lpstr>Relate, cont. 2</vt:lpstr>
      <vt:lpstr>Invalidating Responses Vs Validating Responses</vt:lpstr>
      <vt:lpstr>A little validation goes a long way - empathy</vt:lpstr>
      <vt:lpstr>Reason</vt:lpstr>
      <vt:lpstr>Reason, cont.</vt:lpstr>
      <vt:lpstr>More Tools for your Toolbox</vt:lpstr>
      <vt:lpstr>Now what?</vt:lpstr>
      <vt:lpstr>Scenarios</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De-Escalation Presentation. Charting the Cs Conference 2025</dc:title>
  <dc:creator>Statewide Professional Development to Support the Workforce and Low Incidence Disability Areas in the State of Minnesota</dc:creator>
  <cp:lastModifiedBy>Shuyin Maciel</cp:lastModifiedBy>
  <cp:revision>170</cp:revision>
  <dcterms:modified xsi:type="dcterms:W3CDTF">2025-04-26T01:34:03Z</dcterms:modified>
</cp:coreProperties>
</file>