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5"/>
  </p:sldMasterIdLst>
  <p:sldIdLst>
    <p:sldId id="256" r:id="rId6"/>
    <p:sldId id="257" r:id="rId7"/>
    <p:sldId id="299" r:id="rId8"/>
    <p:sldId id="280" r:id="rId9"/>
    <p:sldId id="290" r:id="rId10"/>
    <p:sldId id="285" r:id="rId11"/>
    <p:sldId id="298" r:id="rId12"/>
    <p:sldId id="279" r:id="rId13"/>
    <p:sldId id="274" r:id="rId14"/>
    <p:sldId id="291" r:id="rId15"/>
    <p:sldId id="282" r:id="rId16"/>
    <p:sldId id="276" r:id="rId17"/>
    <p:sldId id="288" r:id="rId18"/>
    <p:sldId id="281" r:id="rId19"/>
    <p:sldId id="292" r:id="rId20"/>
    <p:sldId id="293" r:id="rId21"/>
    <p:sldId id="294" r:id="rId22"/>
    <p:sldId id="295" r:id="rId23"/>
    <p:sldId id="296" r:id="rId24"/>
    <p:sldId id="297" r:id="rId25"/>
    <p:sldId id="26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12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07A995-FC46-2EF7-B009-90B403371B7F}" v="225" dt="2025-01-17T18:58:55.354"/>
    <p1510:client id="{70B603C7-9965-8387-921F-634CB20A064C}" v="3" dt="2025-01-17T20:23:03.1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25" autoAdjust="0"/>
  </p:normalViewPr>
  <p:slideViewPr>
    <p:cSldViewPr snapToGrid="0">
      <p:cViewPr varScale="1">
        <p:scale>
          <a:sx n="118" d="100"/>
          <a:sy n="118" d="100"/>
        </p:scale>
        <p:origin x="396" y="90"/>
      </p:cViewPr>
      <p:guideLst/>
    </p:cSldViewPr>
  </p:slideViewPr>
  <p:outlineViewPr>
    <p:cViewPr>
      <p:scale>
        <a:sx n="33" d="100"/>
        <a:sy n="33" d="100"/>
      </p:scale>
      <p:origin x="0" y="-5196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B6AE34-46A5-4F2C-976F-77C43EFC9F85}" type="doc">
      <dgm:prSet loTypeId="urn:microsoft.com/office/officeart/2005/8/layout/cycle3" loCatId="cycle" qsTypeId="urn:microsoft.com/office/officeart/2005/8/quickstyle/simple1" qsCatId="simple" csTypeId="urn:microsoft.com/office/officeart/2005/8/colors/accent3_1" csCatId="accent3" phldr="1"/>
      <dgm:spPr/>
      <dgm:t>
        <a:bodyPr/>
        <a:lstStyle/>
        <a:p>
          <a:endParaRPr lang="en-US"/>
        </a:p>
      </dgm:t>
    </dgm:pt>
    <dgm:pt modelId="{2ADE93C0-73AB-40F8-A467-9F4DA68DF676}">
      <dgm:prSet phldrT="[Text]" phldr="0"/>
      <dgm:spPr/>
      <dgm:t>
        <a:bodyPr/>
        <a:lstStyle/>
        <a:p>
          <a:pPr rtl="0"/>
          <a:r>
            <a:rPr lang="en-US" dirty="0">
              <a:latin typeface="Calibri" panose="020F0502020204030204" pitchFamily="34" charset="0"/>
            </a:rPr>
            <a:t>Need Identified</a:t>
          </a:r>
          <a:endParaRPr lang="en-US" dirty="0"/>
        </a:p>
      </dgm:t>
    </dgm:pt>
    <dgm:pt modelId="{DC252B01-7EDA-4D13-8F08-03970723D413}" type="parTrans" cxnId="{EA7D6A96-788F-4397-982B-6086C33E73E2}">
      <dgm:prSet/>
      <dgm:spPr/>
      <dgm:t>
        <a:bodyPr/>
        <a:lstStyle/>
        <a:p>
          <a:endParaRPr lang="en-US"/>
        </a:p>
      </dgm:t>
    </dgm:pt>
    <dgm:pt modelId="{35EF141C-68C5-45BE-8CB8-D5AE341FA91A}" type="sibTrans" cxnId="{EA7D6A96-788F-4397-982B-6086C33E73E2}">
      <dgm:prSet/>
      <dgm:spPr/>
      <dgm:t>
        <a:bodyPr/>
        <a:lstStyle/>
        <a:p>
          <a:endParaRPr lang="en-US"/>
        </a:p>
      </dgm:t>
    </dgm:pt>
    <dgm:pt modelId="{323DD3B3-8344-46E5-AED8-D95F65A5A23A}">
      <dgm:prSet phldrT="[Text]" phldr="0"/>
      <dgm:spPr/>
      <dgm:t>
        <a:bodyPr/>
        <a:lstStyle/>
        <a:p>
          <a:pPr rtl="0"/>
          <a:r>
            <a:rPr lang="en-US" dirty="0">
              <a:latin typeface="Calibri" panose="020F0502020204030204" pitchFamily="34" charset="0"/>
            </a:rPr>
            <a:t>Submit Request</a:t>
          </a:r>
          <a:endParaRPr lang="en-US" dirty="0"/>
        </a:p>
      </dgm:t>
    </dgm:pt>
    <dgm:pt modelId="{575456C4-7242-4A4E-99EE-322A8AF7410C}" type="parTrans" cxnId="{511500C0-C0AD-49CA-BA5C-C90273338099}">
      <dgm:prSet/>
      <dgm:spPr/>
      <dgm:t>
        <a:bodyPr/>
        <a:lstStyle/>
        <a:p>
          <a:endParaRPr lang="en-US"/>
        </a:p>
      </dgm:t>
    </dgm:pt>
    <dgm:pt modelId="{DDF07E9B-9EC0-40EB-864B-58EF0B0EBE05}" type="sibTrans" cxnId="{511500C0-C0AD-49CA-BA5C-C90273338099}">
      <dgm:prSet/>
      <dgm:spPr/>
      <dgm:t>
        <a:bodyPr/>
        <a:lstStyle/>
        <a:p>
          <a:endParaRPr lang="en-US"/>
        </a:p>
      </dgm:t>
    </dgm:pt>
    <dgm:pt modelId="{1C36021D-1FE8-48DC-82DC-6D01E1AFBCD4}">
      <dgm:prSet phldrT="[Text]" phldr="0"/>
      <dgm:spPr/>
      <dgm:t>
        <a:bodyPr/>
        <a:lstStyle/>
        <a:p>
          <a:pPr rtl="0"/>
          <a:r>
            <a:rPr lang="en-US" dirty="0">
              <a:latin typeface="Calibri" panose="020F0502020204030204" pitchFamily="34" charset="0"/>
            </a:rPr>
            <a:t>Email Student</a:t>
          </a:r>
          <a:endParaRPr lang="en-US" dirty="0"/>
        </a:p>
      </dgm:t>
    </dgm:pt>
    <dgm:pt modelId="{38CA5E4D-DC33-43CD-9660-170629A82055}" type="parTrans" cxnId="{024A6DC9-17D5-4369-AEB0-D979A74ECE63}">
      <dgm:prSet/>
      <dgm:spPr/>
      <dgm:t>
        <a:bodyPr/>
        <a:lstStyle/>
        <a:p>
          <a:endParaRPr lang="en-US"/>
        </a:p>
      </dgm:t>
    </dgm:pt>
    <dgm:pt modelId="{F0D18C2A-7385-4676-92E1-893395941E6B}" type="sibTrans" cxnId="{024A6DC9-17D5-4369-AEB0-D979A74ECE63}">
      <dgm:prSet/>
      <dgm:spPr/>
      <dgm:t>
        <a:bodyPr/>
        <a:lstStyle/>
        <a:p>
          <a:endParaRPr lang="en-US"/>
        </a:p>
      </dgm:t>
    </dgm:pt>
    <dgm:pt modelId="{82EAE8A1-B1B9-4983-80BB-3C29A078F67D}">
      <dgm:prSet phldrT="[Text]" phldr="0"/>
      <dgm:spPr/>
      <dgm:t>
        <a:bodyPr/>
        <a:lstStyle/>
        <a:p>
          <a:pPr rtl="0"/>
          <a:r>
            <a:rPr lang="en-US" dirty="0">
              <a:latin typeface="Calibri" panose="020F0502020204030204" pitchFamily="34" charset="0"/>
            </a:rPr>
            <a:t>Welcome Meeting</a:t>
          </a:r>
          <a:endParaRPr lang="en-US" dirty="0"/>
        </a:p>
      </dgm:t>
    </dgm:pt>
    <dgm:pt modelId="{00D50A35-DB7E-4C12-84FE-C27E59937D97}" type="parTrans" cxnId="{92E742FF-E07E-4756-8E7E-79D963E5AC6C}">
      <dgm:prSet/>
      <dgm:spPr/>
      <dgm:t>
        <a:bodyPr/>
        <a:lstStyle/>
        <a:p>
          <a:endParaRPr lang="en-US"/>
        </a:p>
      </dgm:t>
    </dgm:pt>
    <dgm:pt modelId="{3D437A00-CEF7-49A0-92AF-BE8AC20D0967}" type="sibTrans" cxnId="{92E742FF-E07E-4756-8E7E-79D963E5AC6C}">
      <dgm:prSet/>
      <dgm:spPr/>
      <dgm:t>
        <a:bodyPr/>
        <a:lstStyle/>
        <a:p>
          <a:endParaRPr lang="en-US"/>
        </a:p>
      </dgm:t>
    </dgm:pt>
    <dgm:pt modelId="{FA8EBEFE-2F4F-4464-8318-9C8E864E9BDC}">
      <dgm:prSet phldr="0"/>
      <dgm:spPr/>
      <dgm:t>
        <a:bodyPr/>
        <a:lstStyle/>
        <a:p>
          <a:pPr rtl="0"/>
          <a:r>
            <a:rPr lang="en-US" dirty="0">
              <a:latin typeface="Calibri" panose="020F0502020204030204" pitchFamily="34" charset="0"/>
            </a:rPr>
            <a:t>Letter Sent</a:t>
          </a:r>
        </a:p>
      </dgm:t>
    </dgm:pt>
    <dgm:pt modelId="{EC88C3C8-25FA-44E5-8176-51F1D548BBA1}" type="parTrans" cxnId="{A10D2BBF-43DA-43E4-A621-04013A3D656E}">
      <dgm:prSet/>
      <dgm:spPr/>
      <dgm:t>
        <a:bodyPr/>
        <a:lstStyle/>
        <a:p>
          <a:endParaRPr lang="en-US"/>
        </a:p>
      </dgm:t>
    </dgm:pt>
    <dgm:pt modelId="{F1A90CDE-03C2-408E-8AF9-15D113730D0F}" type="sibTrans" cxnId="{A10D2BBF-43DA-43E4-A621-04013A3D656E}">
      <dgm:prSet/>
      <dgm:spPr/>
      <dgm:t>
        <a:bodyPr/>
        <a:lstStyle/>
        <a:p>
          <a:endParaRPr lang="en-US"/>
        </a:p>
      </dgm:t>
    </dgm:pt>
    <dgm:pt modelId="{2E5AB648-340A-4C0B-9ED3-5F53D0E6C291}">
      <dgm:prSet phldr="0"/>
      <dgm:spPr/>
      <dgm:t>
        <a:bodyPr/>
        <a:lstStyle/>
        <a:p>
          <a:pPr rtl="0"/>
          <a:r>
            <a:rPr lang="en-US" dirty="0">
              <a:latin typeface="Calibri" panose="020F0502020204030204" pitchFamily="34" charset="0"/>
            </a:rPr>
            <a:t>Use &amp; Implement</a:t>
          </a:r>
        </a:p>
      </dgm:t>
    </dgm:pt>
    <dgm:pt modelId="{738BB5D9-8C9B-42F0-BE44-860441EA5DCF}" type="parTrans" cxnId="{6F482B98-05A6-400E-B0EE-C46FE6F3C7C2}">
      <dgm:prSet/>
      <dgm:spPr/>
      <dgm:t>
        <a:bodyPr/>
        <a:lstStyle/>
        <a:p>
          <a:endParaRPr lang="en-US"/>
        </a:p>
      </dgm:t>
    </dgm:pt>
    <dgm:pt modelId="{D90D2259-EB6E-4B8A-8949-ACAD1388CD37}" type="sibTrans" cxnId="{6F482B98-05A6-400E-B0EE-C46FE6F3C7C2}">
      <dgm:prSet/>
      <dgm:spPr/>
      <dgm:t>
        <a:bodyPr/>
        <a:lstStyle/>
        <a:p>
          <a:endParaRPr lang="en-US"/>
        </a:p>
      </dgm:t>
    </dgm:pt>
    <dgm:pt modelId="{85979F69-2BEA-47C8-BC57-CC12352261AF}">
      <dgm:prSet phldr="0"/>
      <dgm:spPr/>
      <dgm:t>
        <a:bodyPr/>
        <a:lstStyle/>
        <a:p>
          <a:pPr rtl="0"/>
          <a:r>
            <a:rPr lang="en-US" dirty="0">
              <a:latin typeface="Calibri" panose="020F0502020204030204" pitchFamily="34" charset="0"/>
            </a:rPr>
            <a:t>Update </a:t>
          </a:r>
        </a:p>
      </dgm:t>
    </dgm:pt>
    <dgm:pt modelId="{3FC93133-6718-4E97-BE14-0DBD4D159533}" type="parTrans" cxnId="{B4F498D5-F0E4-41E0-AC3B-BFF7997025FA}">
      <dgm:prSet/>
      <dgm:spPr/>
      <dgm:t>
        <a:bodyPr/>
        <a:lstStyle/>
        <a:p>
          <a:endParaRPr lang="en-US"/>
        </a:p>
      </dgm:t>
    </dgm:pt>
    <dgm:pt modelId="{A515C60D-07DC-49F4-83BD-97AE69D64FC4}" type="sibTrans" cxnId="{B4F498D5-F0E4-41E0-AC3B-BFF7997025FA}">
      <dgm:prSet/>
      <dgm:spPr/>
      <dgm:t>
        <a:bodyPr/>
        <a:lstStyle/>
        <a:p>
          <a:endParaRPr lang="en-US"/>
        </a:p>
      </dgm:t>
    </dgm:pt>
    <dgm:pt modelId="{35263EC1-9106-4173-8664-BFED72D11B98}">
      <dgm:prSet phldrT="[Text]" phldr="0"/>
      <dgm:spPr/>
      <dgm:t>
        <a:bodyPr/>
        <a:lstStyle/>
        <a:p>
          <a:pPr rtl="0"/>
          <a:r>
            <a:rPr lang="en-US" dirty="0">
              <a:latin typeface="Calibri" panose="020F0502020204030204" pitchFamily="34" charset="0"/>
            </a:rPr>
            <a:t>Initial Review</a:t>
          </a:r>
          <a:endParaRPr lang="en-US" dirty="0"/>
        </a:p>
      </dgm:t>
    </dgm:pt>
    <dgm:pt modelId="{D86901B5-1708-4F52-AE24-EBDEF375020C}" type="sibTrans" cxnId="{DA96D82E-0E6B-4831-AE16-21FFBD03CF94}">
      <dgm:prSet/>
      <dgm:spPr/>
      <dgm:t>
        <a:bodyPr/>
        <a:lstStyle/>
        <a:p>
          <a:endParaRPr lang="en-US"/>
        </a:p>
      </dgm:t>
    </dgm:pt>
    <dgm:pt modelId="{3871FBDB-BB34-4FEA-A1E4-4B27F3E16BC1}" type="parTrans" cxnId="{DA96D82E-0E6B-4831-AE16-21FFBD03CF94}">
      <dgm:prSet/>
      <dgm:spPr/>
      <dgm:t>
        <a:bodyPr/>
        <a:lstStyle/>
        <a:p>
          <a:endParaRPr lang="en-US"/>
        </a:p>
      </dgm:t>
    </dgm:pt>
    <dgm:pt modelId="{7D676DA7-C4E7-4783-9AC4-CFB708B686D7}" type="pres">
      <dgm:prSet presAssocID="{C4B6AE34-46A5-4F2C-976F-77C43EFC9F85}" presName="Name0" presStyleCnt="0">
        <dgm:presLayoutVars>
          <dgm:dir/>
          <dgm:resizeHandles val="exact"/>
        </dgm:presLayoutVars>
      </dgm:prSet>
      <dgm:spPr/>
    </dgm:pt>
    <dgm:pt modelId="{CBBC4631-7776-4C3A-A796-225509D46DD1}" type="pres">
      <dgm:prSet presAssocID="{C4B6AE34-46A5-4F2C-976F-77C43EFC9F85}" presName="cycle" presStyleCnt="0"/>
      <dgm:spPr/>
    </dgm:pt>
    <dgm:pt modelId="{24D6C393-CCB9-44C2-990A-38E51AE577FA}" type="pres">
      <dgm:prSet presAssocID="{2ADE93C0-73AB-40F8-A467-9F4DA68DF676}" presName="nodeFirstNode" presStyleLbl="node1" presStyleIdx="0" presStyleCnt="8">
        <dgm:presLayoutVars>
          <dgm:bulletEnabled val="1"/>
        </dgm:presLayoutVars>
      </dgm:prSet>
      <dgm:spPr/>
    </dgm:pt>
    <dgm:pt modelId="{CB8B1712-B6E0-4F49-980D-AC6D62A3C6D4}" type="pres">
      <dgm:prSet presAssocID="{35EF141C-68C5-45BE-8CB8-D5AE341FA91A}" presName="sibTransFirstNode" presStyleLbl="bgShp" presStyleIdx="0" presStyleCnt="1"/>
      <dgm:spPr/>
    </dgm:pt>
    <dgm:pt modelId="{507EC794-0179-478B-A2A7-0A1F54BDB1AD}" type="pres">
      <dgm:prSet presAssocID="{323DD3B3-8344-46E5-AED8-D95F65A5A23A}" presName="nodeFollowingNodes" presStyleLbl="node1" presStyleIdx="1" presStyleCnt="8">
        <dgm:presLayoutVars>
          <dgm:bulletEnabled val="1"/>
        </dgm:presLayoutVars>
      </dgm:prSet>
      <dgm:spPr/>
    </dgm:pt>
    <dgm:pt modelId="{3BE84CCD-E94B-424E-BBD6-1BCBC373A89E}" type="pres">
      <dgm:prSet presAssocID="{35263EC1-9106-4173-8664-BFED72D11B98}" presName="nodeFollowingNodes" presStyleLbl="node1" presStyleIdx="2" presStyleCnt="8">
        <dgm:presLayoutVars>
          <dgm:bulletEnabled val="1"/>
        </dgm:presLayoutVars>
      </dgm:prSet>
      <dgm:spPr/>
    </dgm:pt>
    <dgm:pt modelId="{391EA2CE-BFCF-41AA-BB8B-EA0C3D6FF762}" type="pres">
      <dgm:prSet presAssocID="{1C36021D-1FE8-48DC-82DC-6D01E1AFBCD4}" presName="nodeFollowingNodes" presStyleLbl="node1" presStyleIdx="3" presStyleCnt="8">
        <dgm:presLayoutVars>
          <dgm:bulletEnabled val="1"/>
        </dgm:presLayoutVars>
      </dgm:prSet>
      <dgm:spPr/>
    </dgm:pt>
    <dgm:pt modelId="{8A6F7506-65B4-4BFB-8A8A-ED1D49CE80F0}" type="pres">
      <dgm:prSet presAssocID="{82EAE8A1-B1B9-4983-80BB-3C29A078F67D}" presName="nodeFollowingNodes" presStyleLbl="node1" presStyleIdx="4" presStyleCnt="8">
        <dgm:presLayoutVars>
          <dgm:bulletEnabled val="1"/>
        </dgm:presLayoutVars>
      </dgm:prSet>
      <dgm:spPr/>
    </dgm:pt>
    <dgm:pt modelId="{8F5028CE-E978-45B0-9412-511CAA4A991C}" type="pres">
      <dgm:prSet presAssocID="{FA8EBEFE-2F4F-4464-8318-9C8E864E9BDC}" presName="nodeFollowingNodes" presStyleLbl="node1" presStyleIdx="5" presStyleCnt="8">
        <dgm:presLayoutVars>
          <dgm:bulletEnabled val="1"/>
        </dgm:presLayoutVars>
      </dgm:prSet>
      <dgm:spPr/>
    </dgm:pt>
    <dgm:pt modelId="{841564FB-ECB1-4B22-885D-6B7A38B7812E}" type="pres">
      <dgm:prSet presAssocID="{2E5AB648-340A-4C0B-9ED3-5F53D0E6C291}" presName="nodeFollowingNodes" presStyleLbl="node1" presStyleIdx="6" presStyleCnt="8">
        <dgm:presLayoutVars>
          <dgm:bulletEnabled val="1"/>
        </dgm:presLayoutVars>
      </dgm:prSet>
      <dgm:spPr/>
    </dgm:pt>
    <dgm:pt modelId="{8EF1DA0D-6939-4BA6-9872-FC9AC6EA302E}" type="pres">
      <dgm:prSet presAssocID="{85979F69-2BEA-47C8-BC57-CC12352261AF}" presName="nodeFollowingNodes" presStyleLbl="node1" presStyleIdx="7" presStyleCnt="8">
        <dgm:presLayoutVars>
          <dgm:bulletEnabled val="1"/>
        </dgm:presLayoutVars>
      </dgm:prSet>
      <dgm:spPr/>
    </dgm:pt>
  </dgm:ptLst>
  <dgm:cxnLst>
    <dgm:cxn modelId="{DA96D82E-0E6B-4831-AE16-21FFBD03CF94}" srcId="{C4B6AE34-46A5-4F2C-976F-77C43EFC9F85}" destId="{35263EC1-9106-4173-8664-BFED72D11B98}" srcOrd="2" destOrd="0" parTransId="{3871FBDB-BB34-4FEA-A1E4-4B27F3E16BC1}" sibTransId="{D86901B5-1708-4F52-AE24-EBDEF375020C}"/>
    <dgm:cxn modelId="{D47CD33A-7ACA-4A31-AC2C-45756F5B56ED}" type="presOf" srcId="{35EF141C-68C5-45BE-8CB8-D5AE341FA91A}" destId="{CB8B1712-B6E0-4F49-980D-AC6D62A3C6D4}" srcOrd="0" destOrd="0" presId="urn:microsoft.com/office/officeart/2005/8/layout/cycle3"/>
    <dgm:cxn modelId="{88D66F5F-EEA3-4ADA-97C7-7E8A1EC182A7}" type="presOf" srcId="{82EAE8A1-B1B9-4983-80BB-3C29A078F67D}" destId="{8A6F7506-65B4-4BFB-8A8A-ED1D49CE80F0}" srcOrd="0" destOrd="0" presId="urn:microsoft.com/office/officeart/2005/8/layout/cycle3"/>
    <dgm:cxn modelId="{D6A43F63-41F4-49D5-9A86-9FC9687F9734}" type="presOf" srcId="{1C36021D-1FE8-48DC-82DC-6D01E1AFBCD4}" destId="{391EA2CE-BFCF-41AA-BB8B-EA0C3D6FF762}" srcOrd="0" destOrd="0" presId="urn:microsoft.com/office/officeart/2005/8/layout/cycle3"/>
    <dgm:cxn modelId="{9723134F-0927-4BF4-A6A0-FC0265C2100C}" type="presOf" srcId="{323DD3B3-8344-46E5-AED8-D95F65A5A23A}" destId="{507EC794-0179-478B-A2A7-0A1F54BDB1AD}" srcOrd="0" destOrd="0" presId="urn:microsoft.com/office/officeart/2005/8/layout/cycle3"/>
    <dgm:cxn modelId="{FE270B7E-62D5-49F1-AF4F-9D3D8B674D7C}" type="presOf" srcId="{85979F69-2BEA-47C8-BC57-CC12352261AF}" destId="{8EF1DA0D-6939-4BA6-9872-FC9AC6EA302E}" srcOrd="0" destOrd="0" presId="urn:microsoft.com/office/officeart/2005/8/layout/cycle3"/>
    <dgm:cxn modelId="{EA7D6A96-788F-4397-982B-6086C33E73E2}" srcId="{C4B6AE34-46A5-4F2C-976F-77C43EFC9F85}" destId="{2ADE93C0-73AB-40F8-A467-9F4DA68DF676}" srcOrd="0" destOrd="0" parTransId="{DC252B01-7EDA-4D13-8F08-03970723D413}" sibTransId="{35EF141C-68C5-45BE-8CB8-D5AE341FA91A}"/>
    <dgm:cxn modelId="{6F482B98-05A6-400E-B0EE-C46FE6F3C7C2}" srcId="{C4B6AE34-46A5-4F2C-976F-77C43EFC9F85}" destId="{2E5AB648-340A-4C0B-9ED3-5F53D0E6C291}" srcOrd="6" destOrd="0" parTransId="{738BB5D9-8C9B-42F0-BE44-860441EA5DCF}" sibTransId="{D90D2259-EB6E-4B8A-8949-ACAD1388CD37}"/>
    <dgm:cxn modelId="{FF855BBC-1EF6-43B5-98F7-BD124E1D7B1F}" type="presOf" srcId="{35263EC1-9106-4173-8664-BFED72D11B98}" destId="{3BE84CCD-E94B-424E-BBD6-1BCBC373A89E}" srcOrd="0" destOrd="0" presId="urn:microsoft.com/office/officeart/2005/8/layout/cycle3"/>
    <dgm:cxn modelId="{A10D2BBF-43DA-43E4-A621-04013A3D656E}" srcId="{C4B6AE34-46A5-4F2C-976F-77C43EFC9F85}" destId="{FA8EBEFE-2F4F-4464-8318-9C8E864E9BDC}" srcOrd="5" destOrd="0" parTransId="{EC88C3C8-25FA-44E5-8176-51F1D548BBA1}" sibTransId="{F1A90CDE-03C2-408E-8AF9-15D113730D0F}"/>
    <dgm:cxn modelId="{511500C0-C0AD-49CA-BA5C-C90273338099}" srcId="{C4B6AE34-46A5-4F2C-976F-77C43EFC9F85}" destId="{323DD3B3-8344-46E5-AED8-D95F65A5A23A}" srcOrd="1" destOrd="0" parTransId="{575456C4-7242-4A4E-99EE-322A8AF7410C}" sibTransId="{DDF07E9B-9EC0-40EB-864B-58EF0B0EBE05}"/>
    <dgm:cxn modelId="{9D306FC7-CDB2-4AB2-ACE2-852BFF52E989}" type="presOf" srcId="{C4B6AE34-46A5-4F2C-976F-77C43EFC9F85}" destId="{7D676DA7-C4E7-4783-9AC4-CFB708B686D7}" srcOrd="0" destOrd="0" presId="urn:microsoft.com/office/officeart/2005/8/layout/cycle3"/>
    <dgm:cxn modelId="{9C83CCC7-B9FC-4096-8549-5B0215CEAA77}" type="presOf" srcId="{2ADE93C0-73AB-40F8-A467-9F4DA68DF676}" destId="{24D6C393-CCB9-44C2-990A-38E51AE577FA}" srcOrd="0" destOrd="0" presId="urn:microsoft.com/office/officeart/2005/8/layout/cycle3"/>
    <dgm:cxn modelId="{024A6DC9-17D5-4369-AEB0-D979A74ECE63}" srcId="{C4B6AE34-46A5-4F2C-976F-77C43EFC9F85}" destId="{1C36021D-1FE8-48DC-82DC-6D01E1AFBCD4}" srcOrd="3" destOrd="0" parTransId="{38CA5E4D-DC33-43CD-9660-170629A82055}" sibTransId="{F0D18C2A-7385-4676-92E1-893395941E6B}"/>
    <dgm:cxn modelId="{B4F498D5-F0E4-41E0-AC3B-BFF7997025FA}" srcId="{C4B6AE34-46A5-4F2C-976F-77C43EFC9F85}" destId="{85979F69-2BEA-47C8-BC57-CC12352261AF}" srcOrd="7" destOrd="0" parTransId="{3FC93133-6718-4E97-BE14-0DBD4D159533}" sibTransId="{A515C60D-07DC-49F4-83BD-97AE69D64FC4}"/>
    <dgm:cxn modelId="{A7678CE1-3124-4E6C-8549-5F2CEBA2307E}" type="presOf" srcId="{2E5AB648-340A-4C0B-9ED3-5F53D0E6C291}" destId="{841564FB-ECB1-4B22-885D-6B7A38B7812E}" srcOrd="0" destOrd="0" presId="urn:microsoft.com/office/officeart/2005/8/layout/cycle3"/>
    <dgm:cxn modelId="{11B0E4EA-43DF-42BD-9A1B-002DE7EF49F2}" type="presOf" srcId="{FA8EBEFE-2F4F-4464-8318-9C8E864E9BDC}" destId="{8F5028CE-E978-45B0-9412-511CAA4A991C}" srcOrd="0" destOrd="0" presId="urn:microsoft.com/office/officeart/2005/8/layout/cycle3"/>
    <dgm:cxn modelId="{92E742FF-E07E-4756-8E7E-79D963E5AC6C}" srcId="{C4B6AE34-46A5-4F2C-976F-77C43EFC9F85}" destId="{82EAE8A1-B1B9-4983-80BB-3C29A078F67D}" srcOrd="4" destOrd="0" parTransId="{00D50A35-DB7E-4C12-84FE-C27E59937D97}" sibTransId="{3D437A00-CEF7-49A0-92AF-BE8AC20D0967}"/>
    <dgm:cxn modelId="{13D9986A-1BAD-4DD8-836A-2C54F1B18F19}" type="presParOf" srcId="{7D676DA7-C4E7-4783-9AC4-CFB708B686D7}" destId="{CBBC4631-7776-4C3A-A796-225509D46DD1}" srcOrd="0" destOrd="0" presId="urn:microsoft.com/office/officeart/2005/8/layout/cycle3"/>
    <dgm:cxn modelId="{15A9ECD0-367F-46FC-B73D-361547D75982}" type="presParOf" srcId="{CBBC4631-7776-4C3A-A796-225509D46DD1}" destId="{24D6C393-CCB9-44C2-990A-38E51AE577FA}" srcOrd="0" destOrd="0" presId="urn:microsoft.com/office/officeart/2005/8/layout/cycle3"/>
    <dgm:cxn modelId="{70CC1C98-8353-41C2-9B5F-19C0ED861B6D}" type="presParOf" srcId="{CBBC4631-7776-4C3A-A796-225509D46DD1}" destId="{CB8B1712-B6E0-4F49-980D-AC6D62A3C6D4}" srcOrd="1" destOrd="0" presId="urn:microsoft.com/office/officeart/2005/8/layout/cycle3"/>
    <dgm:cxn modelId="{75C40347-C1F4-46AF-B114-6D4BC39A321E}" type="presParOf" srcId="{CBBC4631-7776-4C3A-A796-225509D46DD1}" destId="{507EC794-0179-478B-A2A7-0A1F54BDB1AD}" srcOrd="2" destOrd="0" presId="urn:microsoft.com/office/officeart/2005/8/layout/cycle3"/>
    <dgm:cxn modelId="{6A37F98E-6263-4AD9-B7F4-2A275376617C}" type="presParOf" srcId="{CBBC4631-7776-4C3A-A796-225509D46DD1}" destId="{3BE84CCD-E94B-424E-BBD6-1BCBC373A89E}" srcOrd="3" destOrd="0" presId="urn:microsoft.com/office/officeart/2005/8/layout/cycle3"/>
    <dgm:cxn modelId="{26CC3C82-D504-41E3-BCC9-7931657EA5B8}" type="presParOf" srcId="{CBBC4631-7776-4C3A-A796-225509D46DD1}" destId="{391EA2CE-BFCF-41AA-BB8B-EA0C3D6FF762}" srcOrd="4" destOrd="0" presId="urn:microsoft.com/office/officeart/2005/8/layout/cycle3"/>
    <dgm:cxn modelId="{A7D8F00C-40E7-47F9-A14C-5FA76A89D77A}" type="presParOf" srcId="{CBBC4631-7776-4C3A-A796-225509D46DD1}" destId="{8A6F7506-65B4-4BFB-8A8A-ED1D49CE80F0}" srcOrd="5" destOrd="0" presId="urn:microsoft.com/office/officeart/2005/8/layout/cycle3"/>
    <dgm:cxn modelId="{0E24B5DD-54AF-46AF-8BBC-11AF62D000F0}" type="presParOf" srcId="{CBBC4631-7776-4C3A-A796-225509D46DD1}" destId="{8F5028CE-E978-45B0-9412-511CAA4A991C}" srcOrd="6" destOrd="0" presId="urn:microsoft.com/office/officeart/2005/8/layout/cycle3"/>
    <dgm:cxn modelId="{89C30994-ED97-4CA5-82F5-218E8BC73C76}" type="presParOf" srcId="{CBBC4631-7776-4C3A-A796-225509D46DD1}" destId="{841564FB-ECB1-4B22-885D-6B7A38B7812E}" srcOrd="7" destOrd="0" presId="urn:microsoft.com/office/officeart/2005/8/layout/cycle3"/>
    <dgm:cxn modelId="{E56DE2FD-739B-437C-83F3-0AF5CF75B3A6}" type="presParOf" srcId="{CBBC4631-7776-4C3A-A796-225509D46DD1}" destId="{8EF1DA0D-6939-4BA6-9872-FC9AC6EA302E}" srcOrd="8"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B1712-B6E0-4F49-980D-AC6D62A3C6D4}">
      <dsp:nvSpPr>
        <dsp:cNvPr id="0" name=""/>
        <dsp:cNvSpPr/>
      </dsp:nvSpPr>
      <dsp:spPr>
        <a:xfrm>
          <a:off x="322429" y="-25259"/>
          <a:ext cx="4954789" cy="4954789"/>
        </a:xfrm>
        <a:prstGeom prst="circularArrow">
          <a:avLst>
            <a:gd name="adj1" fmla="val 5544"/>
            <a:gd name="adj2" fmla="val 330680"/>
            <a:gd name="adj3" fmla="val 14672502"/>
            <a:gd name="adj4" fmla="val 16861062"/>
            <a:gd name="adj5" fmla="val 5757"/>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D6C393-CCB9-44C2-990A-38E51AE577FA}">
      <dsp:nvSpPr>
        <dsp:cNvPr id="0" name=""/>
        <dsp:cNvSpPr/>
      </dsp:nvSpPr>
      <dsp:spPr>
        <a:xfrm>
          <a:off x="2114906" y="21710"/>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Need Identified</a:t>
          </a:r>
          <a:endParaRPr lang="en-US" sz="1700" kern="1200" dirty="0"/>
        </a:p>
      </dsp:txBody>
      <dsp:txXfrm>
        <a:off x="2148341" y="55145"/>
        <a:ext cx="1302966" cy="618048"/>
      </dsp:txXfrm>
    </dsp:sp>
    <dsp:sp modelId="{507EC794-0179-478B-A2A7-0A1F54BDB1AD}">
      <dsp:nvSpPr>
        <dsp:cNvPr id="0" name=""/>
        <dsp:cNvSpPr/>
      </dsp:nvSpPr>
      <dsp:spPr>
        <a:xfrm>
          <a:off x="3608964" y="640569"/>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Submit Request</a:t>
          </a:r>
          <a:endParaRPr lang="en-US" sz="1700" kern="1200" dirty="0"/>
        </a:p>
      </dsp:txBody>
      <dsp:txXfrm>
        <a:off x="3642399" y="674004"/>
        <a:ext cx="1302966" cy="618048"/>
      </dsp:txXfrm>
    </dsp:sp>
    <dsp:sp modelId="{3BE84CCD-E94B-424E-BBD6-1BCBC373A89E}">
      <dsp:nvSpPr>
        <dsp:cNvPr id="0" name=""/>
        <dsp:cNvSpPr/>
      </dsp:nvSpPr>
      <dsp:spPr>
        <a:xfrm>
          <a:off x="4227822" y="2134626"/>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Initial Review</a:t>
          </a:r>
          <a:endParaRPr lang="en-US" sz="1700" kern="1200" dirty="0"/>
        </a:p>
      </dsp:txBody>
      <dsp:txXfrm>
        <a:off x="4261257" y="2168061"/>
        <a:ext cx="1302966" cy="618048"/>
      </dsp:txXfrm>
    </dsp:sp>
    <dsp:sp modelId="{391EA2CE-BFCF-41AA-BB8B-EA0C3D6FF762}">
      <dsp:nvSpPr>
        <dsp:cNvPr id="0" name=""/>
        <dsp:cNvSpPr/>
      </dsp:nvSpPr>
      <dsp:spPr>
        <a:xfrm>
          <a:off x="3608964" y="3628684"/>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Email Student</a:t>
          </a:r>
          <a:endParaRPr lang="en-US" sz="1700" kern="1200" dirty="0"/>
        </a:p>
      </dsp:txBody>
      <dsp:txXfrm>
        <a:off x="3642399" y="3662119"/>
        <a:ext cx="1302966" cy="618048"/>
      </dsp:txXfrm>
    </dsp:sp>
    <dsp:sp modelId="{8A6F7506-65B4-4BFB-8A8A-ED1D49CE80F0}">
      <dsp:nvSpPr>
        <dsp:cNvPr id="0" name=""/>
        <dsp:cNvSpPr/>
      </dsp:nvSpPr>
      <dsp:spPr>
        <a:xfrm>
          <a:off x="2114906" y="4247543"/>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Welcome Meeting</a:t>
          </a:r>
          <a:endParaRPr lang="en-US" sz="1700" kern="1200" dirty="0"/>
        </a:p>
      </dsp:txBody>
      <dsp:txXfrm>
        <a:off x="2148341" y="4280978"/>
        <a:ext cx="1302966" cy="618048"/>
      </dsp:txXfrm>
    </dsp:sp>
    <dsp:sp modelId="{8F5028CE-E978-45B0-9412-511CAA4A991C}">
      <dsp:nvSpPr>
        <dsp:cNvPr id="0" name=""/>
        <dsp:cNvSpPr/>
      </dsp:nvSpPr>
      <dsp:spPr>
        <a:xfrm>
          <a:off x="620848" y="3628684"/>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Letter Sent</a:t>
          </a:r>
        </a:p>
      </dsp:txBody>
      <dsp:txXfrm>
        <a:off x="654283" y="3662119"/>
        <a:ext cx="1302966" cy="618048"/>
      </dsp:txXfrm>
    </dsp:sp>
    <dsp:sp modelId="{841564FB-ECB1-4B22-885D-6B7A38B7812E}">
      <dsp:nvSpPr>
        <dsp:cNvPr id="0" name=""/>
        <dsp:cNvSpPr/>
      </dsp:nvSpPr>
      <dsp:spPr>
        <a:xfrm>
          <a:off x="1989" y="2134626"/>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Use &amp; Implement</a:t>
          </a:r>
        </a:p>
      </dsp:txBody>
      <dsp:txXfrm>
        <a:off x="35424" y="2168061"/>
        <a:ext cx="1302966" cy="618048"/>
      </dsp:txXfrm>
    </dsp:sp>
    <dsp:sp modelId="{8EF1DA0D-6939-4BA6-9872-FC9AC6EA302E}">
      <dsp:nvSpPr>
        <dsp:cNvPr id="0" name=""/>
        <dsp:cNvSpPr/>
      </dsp:nvSpPr>
      <dsp:spPr>
        <a:xfrm>
          <a:off x="620848" y="640569"/>
          <a:ext cx="1369836" cy="684918"/>
        </a:xfrm>
        <a:prstGeom prst="roundRect">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alibri" panose="020F0502020204030204" pitchFamily="34" charset="0"/>
            </a:rPr>
            <a:t>Update </a:t>
          </a:r>
        </a:p>
      </dsp:txBody>
      <dsp:txXfrm>
        <a:off x="654283" y="674004"/>
        <a:ext cx="1302966" cy="618048"/>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1 - Opening slide: Space for logo, title and body text">
    <p:spTree>
      <p:nvGrpSpPr>
        <p:cNvPr id="1" name=""/>
        <p:cNvGrpSpPr/>
        <p:nvPr/>
      </p:nvGrpSpPr>
      <p:grpSpPr>
        <a:xfrm>
          <a:off x="0" y="0"/>
          <a:ext cx="0" cy="0"/>
          <a:chOff x="0" y="0"/>
          <a:chExt cx="0" cy="0"/>
        </a:xfrm>
      </p:grpSpPr>
      <p:sp>
        <p:nvSpPr>
          <p:cNvPr id="9" name="shape 1">
            <a:extLst>
              <a:ext uri="{FF2B5EF4-FFF2-40B4-BE49-F238E27FC236}">
                <a16:creationId xmlns:a16="http://schemas.microsoft.com/office/drawing/2014/main" id="{268ABC62-F64E-D086-ED93-155009BB100F}"/>
              </a:ext>
              <a:ext uri="{C183D7F6-B498-43B3-948B-1728B52AA6E4}">
                <adec:decorative xmlns:adec="http://schemas.microsoft.com/office/drawing/2017/decorative" val="1"/>
              </a:ext>
            </a:extLst>
          </p:cNvPr>
          <p:cNvSpPr>
            <a:spLocks/>
          </p:cNvSpPr>
          <p:nvPr/>
        </p:nvSpPr>
        <p:spPr>
          <a:xfrm>
            <a:off x="92161" y="1676418"/>
            <a:ext cx="2938120" cy="4571982"/>
          </a:xfrm>
          <a:prstGeom prst="rect">
            <a:avLst/>
          </a:prstGeom>
          <a:gradFill flip="none" rotWithShape="1">
            <a:gsLst>
              <a:gs pos="0">
                <a:srgbClr val="9FE1FF"/>
              </a:gs>
              <a:gs pos="10000">
                <a:srgbClr val="FFFFFF"/>
              </a:gs>
              <a:gs pos="71000">
                <a:srgbClr val="FFFFFF"/>
              </a:gs>
              <a:gs pos="83000">
                <a:srgbClr val="93DEFF"/>
              </a:gs>
              <a:gs pos="100000">
                <a:srgbClr val="FFFFFF"/>
              </a:gs>
            </a:gsLst>
            <a:lin ang="162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3414157" y="1156648"/>
            <a:ext cx="8192942" cy="1907022"/>
          </a:xfrm>
        </p:spPr>
        <p:txBody>
          <a:bodyPr lIns="0" tIns="457200" anchor="ctr">
            <a:noAutofit/>
          </a:bodyPr>
          <a:lstStyle>
            <a:lvl1pPr algn="l">
              <a:defRPr sz="3600" spc="200" baseline="0">
                <a:solidFill>
                  <a:srgbClr val="101820"/>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4090423-9E1A-DCF3-4D90-27023E53B38D}"/>
              </a:ext>
            </a:extLst>
          </p:cNvPr>
          <p:cNvSpPr>
            <a:spLocks noGrp="1"/>
          </p:cNvSpPr>
          <p:nvPr>
            <p:ph type="body" sz="quarter" idx="10"/>
          </p:nvPr>
        </p:nvSpPr>
        <p:spPr>
          <a:xfrm>
            <a:off x="3414156" y="3180472"/>
            <a:ext cx="8193643" cy="2534528"/>
          </a:xfrm>
          <a:prstGeom prst="rect">
            <a:avLst/>
          </a:prstGeom>
        </p:spPr>
        <p:txBody>
          <a:bodyPr/>
          <a:lstStyle>
            <a:lvl1pPr marL="0" indent="0" algn="l">
              <a:buFont typeface="Arial" panose="020B0604020202020204" pitchFamily="34" charse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a:t>Click to edit Master text styles</a:t>
            </a:r>
          </a:p>
        </p:txBody>
      </p:sp>
      <p:sp>
        <p:nvSpPr>
          <p:cNvPr id="7" name="Text Placeholder 3">
            <a:extLst>
              <a:ext uri="{FF2B5EF4-FFF2-40B4-BE49-F238E27FC236}">
                <a16:creationId xmlns:a16="http://schemas.microsoft.com/office/drawing/2014/main" id="{BD0D09D0-A39B-4E1A-D5AF-76A6E2568209}"/>
              </a:ext>
            </a:extLst>
          </p:cNvPr>
          <p:cNvSpPr>
            <a:spLocks noGrp="1"/>
          </p:cNvSpPr>
          <p:nvPr>
            <p:ph type="body" sz="quarter" idx="11"/>
          </p:nvPr>
        </p:nvSpPr>
        <p:spPr>
          <a:xfrm>
            <a:off x="92075" y="2891912"/>
            <a:ext cx="2938463" cy="2534528"/>
          </a:xfrm>
        </p:spPr>
        <p:txBody>
          <a:bodyPr/>
          <a:lstStyle>
            <a:lvl1pPr marL="0" inden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a:t>Click to edit Master text styles</a:t>
            </a:r>
          </a:p>
        </p:txBody>
      </p:sp>
      <p:sp>
        <p:nvSpPr>
          <p:cNvPr id="5" name="Picture Placeholder 1" descr="Picture 1">
            <a:extLst>
              <a:ext uri="{FF2B5EF4-FFF2-40B4-BE49-F238E27FC236}">
                <a16:creationId xmlns:a16="http://schemas.microsoft.com/office/drawing/2014/main" id="{234AE102-9263-0CD6-27C1-191F0255C16C}"/>
              </a:ext>
            </a:extLst>
          </p:cNvPr>
          <p:cNvSpPr>
            <a:spLocks noGrp="1"/>
          </p:cNvSpPr>
          <p:nvPr>
            <p:ph type="pic" sz="quarter" idx="12"/>
          </p:nvPr>
        </p:nvSpPr>
        <p:spPr>
          <a:xfrm>
            <a:off x="177782" y="1156648"/>
            <a:ext cx="2852755" cy="1466267"/>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765802143"/>
      </p:ext>
    </p:extLst>
  </p:cSld>
  <p:clrMapOvr>
    <a:masterClrMapping/>
  </p:clrMapOvr>
  <p:extLst>
    <p:ext uri="{DCECCB84-F9BA-43D5-87BE-67443E8EF086}">
      <p15:sldGuideLst xmlns:p15="http://schemas.microsoft.com/office/powerpoint/2012/main">
        <p15:guide id="1" pos="984">
          <p15:clr>
            <a:srgbClr val="FBAE40"/>
          </p15:clr>
        </p15:guide>
        <p15:guide id="2" pos="39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 Title, 2 subtitles,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5280596"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3071958"/>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ext Placeholder 2">
            <a:extLst>
              <a:ext uri="{FF2B5EF4-FFF2-40B4-BE49-F238E27FC236}">
                <a16:creationId xmlns:a16="http://schemas.microsoft.com/office/drawing/2014/main" id="{27E701E4-5170-B7AA-058D-070BA7A6ED88}"/>
              </a:ext>
            </a:extLst>
          </p:cNvPr>
          <p:cNvSpPr>
            <a:spLocks noGrp="1"/>
          </p:cNvSpPr>
          <p:nvPr>
            <p:ph type="body" idx="11"/>
          </p:nvPr>
        </p:nvSpPr>
        <p:spPr>
          <a:xfrm>
            <a:off x="6099048" y="2423160"/>
            <a:ext cx="5280596"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Text Placeholder 6">
            <a:extLst>
              <a:ext uri="{FF2B5EF4-FFF2-40B4-BE49-F238E27FC236}">
                <a16:creationId xmlns:a16="http://schemas.microsoft.com/office/drawing/2014/main" id="{C2B4D174-EDF7-0F02-7F59-624E4E66BBD6}"/>
              </a:ext>
            </a:extLst>
          </p:cNvPr>
          <p:cNvSpPr>
            <a:spLocks noGrp="1"/>
          </p:cNvSpPr>
          <p:nvPr>
            <p:ph type="body" sz="quarter" idx="12"/>
          </p:nvPr>
        </p:nvSpPr>
        <p:spPr>
          <a:xfrm>
            <a:off x="6108192" y="3006895"/>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93604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5 b - Title, sub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1096826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599" y="3071958"/>
            <a:ext cx="10978993"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50892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6 - Title and blank spac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a:t>Click to edit Master title style</a:t>
            </a:r>
            <a:endParaRPr lang="en-US" dirty="0"/>
          </a:p>
        </p:txBody>
      </p:sp>
      <p:sp>
        <p:nvSpPr>
          <p:cNvPr id="3" name="Picture Placeholder 3" descr="Place holder for 1 big graphic placed on the center.">
            <a:extLst>
              <a:ext uri="{FF2B5EF4-FFF2-40B4-BE49-F238E27FC236}">
                <a16:creationId xmlns:a16="http://schemas.microsoft.com/office/drawing/2014/main" id="{F1284B52-48E4-B7CE-253A-20E8A8B831D3}"/>
              </a:ext>
            </a:extLst>
          </p:cNvPr>
          <p:cNvSpPr>
            <a:spLocks noGrp="1"/>
          </p:cNvSpPr>
          <p:nvPr>
            <p:ph type="pic" sz="quarter" idx="12"/>
          </p:nvPr>
        </p:nvSpPr>
        <p:spPr>
          <a:xfrm>
            <a:off x="609601" y="2535022"/>
            <a:ext cx="10981882" cy="3713377"/>
          </a:xfrm>
          <a:ln w="12700">
            <a:solidFill>
              <a:schemeClr val="tx1"/>
            </a:solidFill>
          </a:ln>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307519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6 - Title and blank space for a video">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a:t>Click to edit Master title style</a:t>
            </a:r>
            <a:endParaRPr lang="en-US" dirty="0"/>
          </a:p>
        </p:txBody>
      </p:sp>
      <p:sp>
        <p:nvSpPr>
          <p:cNvPr id="3" name="Media Placeholder 3" descr="Place holder for media, video (1) placed on the center.">
            <a:extLst>
              <a:ext uri="{FF2B5EF4-FFF2-40B4-BE49-F238E27FC236}">
                <a16:creationId xmlns:a16="http://schemas.microsoft.com/office/drawing/2014/main" id="{05CBB458-4522-04DE-D2A9-BC0C25E7A78C}"/>
              </a:ext>
            </a:extLst>
          </p:cNvPr>
          <p:cNvSpPr>
            <a:spLocks noGrp="1"/>
          </p:cNvSpPr>
          <p:nvPr>
            <p:ph type="media" sz="quarter" idx="10"/>
          </p:nvPr>
        </p:nvSpPr>
        <p:spPr>
          <a:xfrm>
            <a:off x="2397209" y="2400300"/>
            <a:ext cx="7377113" cy="3848100"/>
          </a:xfrm>
          <a:ln>
            <a:solidFill>
              <a:schemeClr val="bg1">
                <a:lumMod val="50000"/>
              </a:schemeClr>
            </a:solidFill>
          </a:ln>
        </p:spPr>
        <p:txBody>
          <a:bodyPr/>
          <a:lstStyle>
            <a:lvl1pPr marL="0" indent="0">
              <a:buNone/>
              <a:defRPr/>
            </a:lvl1pPr>
          </a:lstStyle>
          <a:p>
            <a:r>
              <a:rPr lang="en-US"/>
              <a:t>Click icon to add media</a:t>
            </a:r>
            <a:endParaRPr lang="en-US" dirty="0"/>
          </a:p>
        </p:txBody>
      </p:sp>
    </p:spTree>
    <p:extLst>
      <p:ext uri="{BB962C8B-B14F-4D97-AF65-F5344CB8AC3E}">
        <p14:creationId xmlns:p14="http://schemas.microsoft.com/office/powerpoint/2010/main" val="1199177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6 - Title and blank space for a tab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a:t>Click to edit Master title style</a:t>
            </a:r>
            <a:endParaRPr lang="en-US" dirty="0"/>
          </a:p>
        </p:txBody>
      </p:sp>
      <p:sp>
        <p:nvSpPr>
          <p:cNvPr id="7" name="Table Placeholder 6" descr="Place holder for a table placed on the center.">
            <a:extLst>
              <a:ext uri="{FF2B5EF4-FFF2-40B4-BE49-F238E27FC236}">
                <a16:creationId xmlns:a16="http://schemas.microsoft.com/office/drawing/2014/main" id="{539594D5-2EA1-8308-878B-20FF6928A325}"/>
              </a:ext>
            </a:extLst>
          </p:cNvPr>
          <p:cNvSpPr>
            <a:spLocks noGrp="1"/>
          </p:cNvSpPr>
          <p:nvPr>
            <p:ph type="tbl" sz="quarter" idx="10"/>
          </p:nvPr>
        </p:nvSpPr>
        <p:spPr>
          <a:xfrm>
            <a:off x="612775" y="2400300"/>
            <a:ext cx="10979150" cy="3848100"/>
          </a:xfrm>
          <a:ln w="19050">
            <a:solidFill>
              <a:schemeClr val="tx1"/>
            </a:solidFill>
          </a:ln>
        </p:spPr>
        <p:txBody>
          <a:bodyPr/>
          <a:lstStyle>
            <a:lvl1pPr marL="0" indent="0">
              <a:buNone/>
              <a:defRPr/>
            </a:lvl1pPr>
          </a:lstStyle>
          <a:p>
            <a:r>
              <a:rPr lang="en-US"/>
              <a:t>Click icon to add table</a:t>
            </a:r>
          </a:p>
        </p:txBody>
      </p:sp>
    </p:spTree>
    <p:extLst>
      <p:ext uri="{BB962C8B-B14F-4D97-AF65-F5344CB8AC3E}">
        <p14:creationId xmlns:p14="http://schemas.microsoft.com/office/powerpoint/2010/main" val="28813158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_6 - Title and blank space for a chart">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a:t>Click to edit Master title style</a:t>
            </a:r>
            <a:endParaRPr lang="en-US" dirty="0"/>
          </a:p>
        </p:txBody>
      </p:sp>
      <p:sp>
        <p:nvSpPr>
          <p:cNvPr id="4" name="Chart Placeholder 3" descr="Place holder for a chart placed on the center.">
            <a:extLst>
              <a:ext uri="{FF2B5EF4-FFF2-40B4-BE49-F238E27FC236}">
                <a16:creationId xmlns:a16="http://schemas.microsoft.com/office/drawing/2014/main" id="{FC5B6137-9B9E-E32D-B202-DB998E6988FE}"/>
              </a:ext>
            </a:extLst>
          </p:cNvPr>
          <p:cNvSpPr>
            <a:spLocks noGrp="1"/>
          </p:cNvSpPr>
          <p:nvPr>
            <p:ph type="chart" sz="quarter" idx="10"/>
          </p:nvPr>
        </p:nvSpPr>
        <p:spPr>
          <a:xfrm>
            <a:off x="609600" y="2400300"/>
            <a:ext cx="10982325" cy="3848100"/>
          </a:xfrm>
          <a:ln w="19050">
            <a:solidFill>
              <a:schemeClr val="tx1"/>
            </a:solidFill>
          </a:ln>
        </p:spPr>
        <p:txBody>
          <a:bodyPr/>
          <a:lstStyle>
            <a:lvl1pPr marL="0" indent="0">
              <a:buNone/>
              <a:defRPr/>
            </a:lvl1pPr>
          </a:lstStyle>
          <a:p>
            <a:r>
              <a:rPr lang="en-US"/>
              <a:t>Click icon to add chart</a:t>
            </a:r>
          </a:p>
        </p:txBody>
      </p:sp>
    </p:spTree>
    <p:extLst>
      <p:ext uri="{BB962C8B-B14F-4D97-AF65-F5344CB8AC3E}">
        <p14:creationId xmlns:p14="http://schemas.microsoft.com/office/powerpoint/2010/main" val="1167963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7 - Closing slide: space for logo at top, title and body text centere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606868" y="2895455"/>
            <a:ext cx="11000232" cy="914400"/>
          </a:xfrm>
        </p:spPr>
        <p:txBody>
          <a:bodyPr anchor="ctr">
            <a:noAutofit/>
          </a:bodyPr>
          <a:lstStyle>
            <a:lvl1pPr algn="ctr">
              <a:defRPr sz="3600" spc="200" baseline="0">
                <a:solidFill>
                  <a:srgbClr val="101820"/>
                </a:solidFill>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E0EE3E1A-3892-12C4-CD2F-B776ED7BD2AA}"/>
              </a:ext>
            </a:extLst>
          </p:cNvPr>
          <p:cNvSpPr>
            <a:spLocks noGrp="1"/>
          </p:cNvSpPr>
          <p:nvPr>
            <p:ph type="body" sz="quarter" idx="10"/>
          </p:nvPr>
        </p:nvSpPr>
        <p:spPr>
          <a:xfrm>
            <a:off x="606425" y="3810000"/>
            <a:ext cx="11001375" cy="2438400"/>
          </a:xfrm>
          <a:prstGeom prst="rect">
            <a:avLst/>
          </a:prstGeom>
        </p:spPr>
        <p:txBody>
          <a:bodyPr/>
          <a:lstStyle>
            <a:lvl1pPr marL="0" indent="0" algn="ctr">
              <a:buSzPct val="108000"/>
              <a:buNone/>
              <a:defRPr/>
            </a:lvl1pPr>
          </a:lstStyle>
          <a:p>
            <a:pPr lvl="0"/>
            <a:r>
              <a:rPr lang="en-US"/>
              <a:t>Click to edit Master text styles</a:t>
            </a:r>
          </a:p>
        </p:txBody>
      </p:sp>
    </p:spTree>
    <p:extLst>
      <p:ext uri="{BB962C8B-B14F-4D97-AF65-F5344CB8AC3E}">
        <p14:creationId xmlns:p14="http://schemas.microsoft.com/office/powerpoint/2010/main" val="2468103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92185" y="394196"/>
            <a:ext cx="5407629" cy="2920119"/>
          </a:xfrm>
          <a:prstGeom prst="rect">
            <a:avLst/>
          </a:prstGeom>
        </p:spPr>
      </p:pic>
      <p:sp>
        <p:nvSpPr>
          <p:cNvPr id="8" name="Rectangle 7"/>
          <p:cNvSpPr/>
          <p:nvPr userDrawn="1"/>
        </p:nvSpPr>
        <p:spPr>
          <a:xfrm>
            <a:off x="0" y="5677319"/>
            <a:ext cx="12192000" cy="11806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3406390"/>
            <a:ext cx="9144000" cy="1731408"/>
          </a:xfrm>
        </p:spPr>
        <p:txBody>
          <a:bodyPr anchor="b">
            <a:normAutofit/>
          </a:bodyPr>
          <a:lstStyle>
            <a:lvl1pPr algn="ctr">
              <a:defRPr sz="4800"/>
            </a:lvl1pPr>
          </a:lstStyle>
          <a:p>
            <a:r>
              <a:rPr lang="en-US"/>
              <a:t>Click to edit Master title style</a:t>
            </a:r>
          </a:p>
        </p:txBody>
      </p:sp>
      <p:sp>
        <p:nvSpPr>
          <p:cNvPr id="3" name="Subtitle 2"/>
          <p:cNvSpPr>
            <a:spLocks noGrp="1"/>
          </p:cNvSpPr>
          <p:nvPr>
            <p:ph type="subTitle" idx="1"/>
          </p:nvPr>
        </p:nvSpPr>
        <p:spPr>
          <a:xfrm>
            <a:off x="1524000" y="5229873"/>
            <a:ext cx="9144000" cy="127140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512989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56122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82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82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3891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 - 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9030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268438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7313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7003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408448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2 - Tit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Tree>
    <p:extLst>
      <p:ext uri="{BB962C8B-B14F-4D97-AF65-F5344CB8AC3E}">
        <p14:creationId xmlns:p14="http://schemas.microsoft.com/office/powerpoint/2010/main" val="2736757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 b - Title, space for logo at the top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90" y="1170638"/>
            <a:ext cx="7889956" cy="1153461"/>
          </a:xfrm>
        </p:spPr>
        <p:txBody>
          <a:bodyPr lIns="0"/>
          <a:lstStyle/>
          <a:p>
            <a:r>
              <a:rPr lang="en-US"/>
              <a:t>Click to edit Master title style</a:t>
            </a:r>
            <a:endParaRPr lang="en-US" dirty="0"/>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8268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icture Placeholder 3" descr="Place holder for small graphic placed at the top-right of the title.">
            <a:extLst>
              <a:ext uri="{FF2B5EF4-FFF2-40B4-BE49-F238E27FC236}">
                <a16:creationId xmlns:a16="http://schemas.microsoft.com/office/drawing/2014/main" id="{66E67016-BAD6-636F-268F-C2AAE6736018}"/>
              </a:ext>
            </a:extLst>
          </p:cNvPr>
          <p:cNvSpPr>
            <a:spLocks noGrp="1"/>
          </p:cNvSpPr>
          <p:nvPr>
            <p:ph type="pic" sz="quarter" idx="11"/>
          </p:nvPr>
        </p:nvSpPr>
        <p:spPr>
          <a:xfrm>
            <a:off x="9495432" y="1168400"/>
            <a:ext cx="2095500" cy="1154113"/>
          </a:xfrm>
          <a:ln w="19050">
            <a:solidFill>
              <a:schemeClr val="tx1"/>
            </a:solidFill>
          </a:ln>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121540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7235897" y="2567348"/>
            <a:ext cx="4355586" cy="2742304"/>
          </a:xfrm>
          <a:ln w="12700">
            <a:solidFill>
              <a:schemeClr val="tx1"/>
            </a:solidFill>
          </a:ln>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3310137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3 - Title, body text, space for small graphic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8435586" cy="3825978"/>
          </a:xfrm>
        </p:spPr>
        <p:txBody>
          <a:bodyPr/>
          <a:lstStyle>
            <a:lvl1pPr marL="342900" indent="-342900">
              <a:buSzPct val="1080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9201149" y="2567348"/>
            <a:ext cx="2390333" cy="2742304"/>
          </a:xfrm>
          <a:ln w="12700">
            <a:solidFill>
              <a:schemeClr val="tx1"/>
            </a:solidFill>
          </a:ln>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313239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b - Title, body text (bigger), space for 2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1640"/>
            <a:ext cx="10978994" cy="1159834"/>
          </a:xfrm>
        </p:spPr>
        <p:txBody>
          <a:bodyPr lIns="0"/>
          <a:lstStyle/>
          <a:p>
            <a:r>
              <a:rPr lang="en-US"/>
              <a:t>Click to edit Master title style</a:t>
            </a:r>
            <a:endParaRPr lang="en-US" dirty="0"/>
          </a:p>
        </p:txBody>
      </p:sp>
      <p:sp>
        <p:nvSpPr>
          <p:cNvPr id="4" name="Text Placeholder 3">
            <a:extLst>
              <a:ext uri="{FF2B5EF4-FFF2-40B4-BE49-F238E27FC236}">
                <a16:creationId xmlns:a16="http://schemas.microsoft.com/office/drawing/2014/main" id="{92732466-BF6C-643A-FCF7-1F74CBFDF87D}"/>
              </a:ext>
            </a:extLst>
          </p:cNvPr>
          <p:cNvSpPr>
            <a:spLocks noGrp="1"/>
          </p:cNvSpPr>
          <p:nvPr>
            <p:ph type="body" sz="quarter" idx="10"/>
          </p:nvPr>
        </p:nvSpPr>
        <p:spPr>
          <a:xfrm>
            <a:off x="616974" y="2422422"/>
            <a:ext cx="8561860" cy="3825978"/>
          </a:xfrm>
        </p:spPr>
        <p:txBody>
          <a:bodyPr/>
          <a:lstStyle>
            <a:lvl1pPr marL="342900" indent="-342900">
              <a:buSzPct val="1080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3" descr="Place holder 1 for 1 small graphic placed on the right side of the content box, Place holder for graphic placed on the right side of the content box, column 1, row 1.">
            <a:extLst>
              <a:ext uri="{FF2B5EF4-FFF2-40B4-BE49-F238E27FC236}">
                <a16:creationId xmlns:a16="http://schemas.microsoft.com/office/drawing/2014/main" id="{7B3BAD8A-461A-92C5-A48B-030E89E94FCC}"/>
              </a:ext>
            </a:extLst>
          </p:cNvPr>
          <p:cNvSpPr>
            <a:spLocks noGrp="1"/>
          </p:cNvSpPr>
          <p:nvPr>
            <p:ph type="pic" sz="quarter" idx="12"/>
          </p:nvPr>
        </p:nvSpPr>
        <p:spPr>
          <a:xfrm>
            <a:off x="9832678" y="2535023"/>
            <a:ext cx="1724152" cy="1153461"/>
          </a:xfrm>
          <a:ln w="12700">
            <a:solidFill>
              <a:schemeClr val="tx1"/>
            </a:solidFill>
          </a:ln>
        </p:spPr>
        <p:txBody>
          <a:bodyPr/>
          <a:lstStyle>
            <a:lvl1pPr marL="0" indent="0">
              <a:buNone/>
              <a:defRPr/>
            </a:lvl1pPr>
          </a:lstStyle>
          <a:p>
            <a:r>
              <a:rPr lang="en-US"/>
              <a:t>Click icon to add picture</a:t>
            </a:r>
          </a:p>
        </p:txBody>
      </p:sp>
      <p:sp>
        <p:nvSpPr>
          <p:cNvPr id="5" name="Picture Placeholder 3" descr="Place holder 2 for 1 small graphic placed on the right side of the content box, column 1, row 2.">
            <a:extLst>
              <a:ext uri="{FF2B5EF4-FFF2-40B4-BE49-F238E27FC236}">
                <a16:creationId xmlns:a16="http://schemas.microsoft.com/office/drawing/2014/main" id="{4ADD3FB1-531D-992B-BB31-9A4D677D5E12}"/>
              </a:ext>
            </a:extLst>
          </p:cNvPr>
          <p:cNvSpPr>
            <a:spLocks noGrp="1"/>
          </p:cNvSpPr>
          <p:nvPr>
            <p:ph type="pic" sz="quarter" idx="14"/>
          </p:nvPr>
        </p:nvSpPr>
        <p:spPr>
          <a:xfrm>
            <a:off x="9850874" y="3877976"/>
            <a:ext cx="1724152" cy="1153461"/>
          </a:xfrm>
          <a:ln w="12700">
            <a:solidFill>
              <a:schemeClr val="tx1"/>
            </a:solidFill>
          </a:ln>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1482473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61709074-C458-EBDC-E8E7-ED3647E2FFAF}"/>
              </a:ext>
            </a:extLst>
          </p:cNvPr>
          <p:cNvSpPr>
            <a:spLocks noGrp="1"/>
          </p:cNvSpPr>
          <p:nvPr>
            <p:ph type="pic" sz="quarter" idx="12"/>
          </p:nvPr>
        </p:nvSpPr>
        <p:spPr>
          <a:xfrm>
            <a:off x="7028596" y="2535023"/>
            <a:ext cx="1724152" cy="1153461"/>
          </a:xfrm>
          <a:ln w="12700">
            <a:solidFill>
              <a:schemeClr val="tx1"/>
            </a:solidFill>
          </a:ln>
        </p:spPr>
        <p:txBody>
          <a:bodyPr/>
          <a:lstStyle>
            <a:lvl1pPr marL="0" indent="0">
              <a:buNone/>
              <a:defRPr/>
            </a:lvl1pPr>
          </a:lstStyle>
          <a:p>
            <a:r>
              <a:rPr lang="en-US"/>
              <a:t>Click icon to add picture</a:t>
            </a:r>
          </a:p>
        </p:txBody>
      </p:sp>
      <p:sp>
        <p:nvSpPr>
          <p:cNvPr id="4" name="Picture Placeholder 3" descr="Place holder for graphic placed on the right side of the content box, column 2">
            <a:extLst>
              <a:ext uri="{FF2B5EF4-FFF2-40B4-BE49-F238E27FC236}">
                <a16:creationId xmlns:a16="http://schemas.microsoft.com/office/drawing/2014/main" id="{F3511A5F-68FD-FF76-C581-E992D19DFA8D}"/>
              </a:ext>
            </a:extLst>
          </p:cNvPr>
          <p:cNvSpPr>
            <a:spLocks noGrp="1"/>
          </p:cNvSpPr>
          <p:nvPr>
            <p:ph type="pic" sz="quarter" idx="13"/>
          </p:nvPr>
        </p:nvSpPr>
        <p:spPr>
          <a:xfrm>
            <a:off x="9405581" y="2548671"/>
            <a:ext cx="1724152" cy="1153461"/>
          </a:xfrm>
          <a:ln w="12700">
            <a:solidFill>
              <a:schemeClr val="tx1"/>
            </a:solidFill>
          </a:ln>
        </p:spPr>
        <p:txBody>
          <a:bodyPr/>
          <a:lstStyle>
            <a:lvl1pPr marL="0" indent="0">
              <a:buNone/>
              <a:defRPr/>
            </a:lvl1pPr>
          </a:lstStyle>
          <a:p>
            <a:r>
              <a:rPr lang="en-US"/>
              <a:t>Click icon to add picture</a:t>
            </a:r>
          </a:p>
        </p:txBody>
      </p:sp>
      <p:sp>
        <p:nvSpPr>
          <p:cNvPr id="5" name="Picture Placeholder 3" descr="Place holder 2 for 1 small graphic placed on the right side of the content box, column 1.">
            <a:extLst>
              <a:ext uri="{FF2B5EF4-FFF2-40B4-BE49-F238E27FC236}">
                <a16:creationId xmlns:a16="http://schemas.microsoft.com/office/drawing/2014/main" id="{ACDA6B86-7D4E-9235-738A-1D7C3F89F063}"/>
              </a:ext>
            </a:extLst>
          </p:cNvPr>
          <p:cNvSpPr>
            <a:spLocks noGrp="1"/>
          </p:cNvSpPr>
          <p:nvPr>
            <p:ph type="pic" sz="quarter" idx="14"/>
          </p:nvPr>
        </p:nvSpPr>
        <p:spPr>
          <a:xfrm>
            <a:off x="7046792" y="3877976"/>
            <a:ext cx="1724152" cy="1153461"/>
          </a:xfrm>
          <a:ln w="12700">
            <a:solidFill>
              <a:schemeClr val="tx1"/>
            </a:solidFill>
          </a:ln>
        </p:spPr>
        <p:txBody>
          <a:bodyPr/>
          <a:lstStyle>
            <a:lvl1pPr marL="0" indent="0">
              <a:buNone/>
              <a:defRPr/>
            </a:lvl1pPr>
          </a:lstStyle>
          <a:p>
            <a:r>
              <a:rPr lang="en-US"/>
              <a:t>Click icon to add picture</a:t>
            </a:r>
          </a:p>
        </p:txBody>
      </p:sp>
      <p:sp>
        <p:nvSpPr>
          <p:cNvPr id="6" name="Picture Placeholder 3" descr="Place holder 4 for 1 small graphic placed on the right side of the content box, Place holder for graphic placed on the right side of the content box, column 2.">
            <a:extLst>
              <a:ext uri="{FF2B5EF4-FFF2-40B4-BE49-F238E27FC236}">
                <a16:creationId xmlns:a16="http://schemas.microsoft.com/office/drawing/2014/main" id="{6582B32A-D1EF-11E4-ED7C-62E283CCD96A}"/>
              </a:ext>
            </a:extLst>
          </p:cNvPr>
          <p:cNvSpPr>
            <a:spLocks noGrp="1"/>
          </p:cNvSpPr>
          <p:nvPr>
            <p:ph type="pic" sz="quarter" idx="15"/>
          </p:nvPr>
        </p:nvSpPr>
        <p:spPr>
          <a:xfrm>
            <a:off x="9409545" y="3873389"/>
            <a:ext cx="1724152" cy="1153461"/>
          </a:xfrm>
          <a:ln w="12700">
            <a:solidFill>
              <a:schemeClr val="tx1"/>
            </a:solidFill>
          </a:ln>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633244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 Title and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a:t>Click to edit Master title style</a:t>
            </a:r>
            <a:endParaRPr lang="en-US" dirty="0"/>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2407674"/>
            <a:ext cx="5291328" cy="3840726"/>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2408488"/>
            <a:ext cx="5300662" cy="3839912"/>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50389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949" y="1174805"/>
            <a:ext cx="10972800" cy="1143093"/>
          </a:xfrm>
          <a:prstGeom prst="rect">
            <a:avLst/>
          </a:prstGeom>
        </p:spPr>
        <p:txBody>
          <a:bodyPr vert="horz" lIns="0" tIns="18288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12949" y="2423160"/>
            <a:ext cx="10972799" cy="3825240"/>
          </a:xfrm>
          <a:prstGeom prst="rect">
            <a:avLst/>
          </a:prstGeom>
        </p:spPr>
        <p:txBody>
          <a:bodyPr vert="horz" lIns="274320" tIns="45720" rIns="4572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Arrow: Right 6" hidden="1">
            <a:extLst>
              <a:ext uri="{FF2B5EF4-FFF2-40B4-BE49-F238E27FC236}">
                <a16:creationId xmlns:a16="http://schemas.microsoft.com/office/drawing/2014/main" id="{C8196219-F9FA-43AF-8C08-4862AF6214A9}"/>
              </a:ext>
              <a:ext uri="{C183D7F6-B498-43B3-948B-1728B52AA6E4}">
                <adec:decorative xmlns:adec="http://schemas.microsoft.com/office/drawing/2017/decorative" val="1"/>
              </a:ext>
            </a:extLst>
          </p:cNvPr>
          <p:cNvSpPr/>
          <p:nvPr/>
        </p:nvSpPr>
        <p:spPr>
          <a:xfrm flipH="1">
            <a:off x="12286311" y="3724"/>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4" name="Arrow: Right 3" hidden="1">
            <a:extLst>
              <a:ext uri="{FF2B5EF4-FFF2-40B4-BE49-F238E27FC236}">
                <a16:creationId xmlns:a16="http://schemas.microsoft.com/office/drawing/2014/main" id="{19C48AA6-DA71-507A-44EF-8C9EDDF86BB7}"/>
              </a:ext>
              <a:ext uri="{C183D7F6-B498-43B3-948B-1728B52AA6E4}">
                <adec:decorative xmlns:adec="http://schemas.microsoft.com/office/drawing/2017/decorative" val="1"/>
              </a:ext>
            </a:extLst>
          </p:cNvPr>
          <p:cNvSpPr/>
          <p:nvPr/>
        </p:nvSpPr>
        <p:spPr>
          <a:xfrm>
            <a:off x="-856873" y="-933"/>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8" name="TextBox 7">
            <a:extLst>
              <a:ext uri="{FF2B5EF4-FFF2-40B4-BE49-F238E27FC236}">
                <a16:creationId xmlns:a16="http://schemas.microsoft.com/office/drawing/2014/main" id="{B10461DD-C021-61DE-80E7-67AA7CE4F903}"/>
              </a:ext>
              <a:ext uri="{C183D7F6-B498-43B3-948B-1728B52AA6E4}">
                <adec:decorative xmlns:adec="http://schemas.microsoft.com/office/drawing/2017/decorative" val="1"/>
              </a:ext>
            </a:extLst>
          </p:cNvPr>
          <p:cNvSpPr txBox="1"/>
          <p:nvPr/>
        </p:nvSpPr>
        <p:spPr>
          <a:xfrm>
            <a:off x="11548677" y="6528872"/>
            <a:ext cx="606252" cy="307777"/>
          </a:xfrm>
          <a:prstGeom prst="rect">
            <a:avLst/>
          </a:prstGeom>
          <a:noFill/>
          <a:ln>
            <a:solidFill>
              <a:schemeClr val="bg1"/>
            </a:solidFill>
          </a:ln>
        </p:spPr>
        <p:txBody>
          <a:bodyPr wrap="square" rtlCol="0">
            <a:spAutoFit/>
          </a:bodyPr>
          <a:lstStyle/>
          <a:p>
            <a:pPr algn="ctr"/>
            <a:fld id="{E87E798C-1626-44D4-9BFF-3156840017C8}" type="slidenum">
              <a:rPr lang="en-US" sz="1400" b="0" smtClean="0">
                <a:latin typeface="Calibri" panose="020F0502020204030204" pitchFamily="34" charset="0"/>
                <a:cs typeface="Calibri" panose="020F0502020204030204" pitchFamily="34" charset="0"/>
              </a:rPr>
              <a:pPr algn="ctr"/>
              <a:t>‹#›</a:t>
            </a:fld>
            <a:endParaRPr lang="en-US" sz="1400" b="0" dirty="0">
              <a:latin typeface="Calibri" panose="020F0502020204030204" pitchFamily="34" charset="0"/>
              <a:cs typeface="Calibri" panose="020F0502020204030204" pitchFamily="34" charset="0"/>
            </a:endParaRPr>
          </a:p>
        </p:txBody>
      </p:sp>
      <p:sp>
        <p:nvSpPr>
          <p:cNvPr id="11" name="Arrow: Right 10" hidden="1">
            <a:extLst>
              <a:ext uri="{FF2B5EF4-FFF2-40B4-BE49-F238E27FC236}">
                <a16:creationId xmlns:a16="http://schemas.microsoft.com/office/drawing/2014/main" id="{B21C9A58-0EF2-7E6E-80E3-9AFB19B3B3DA}"/>
              </a:ext>
              <a:ext uri="{C183D7F6-B498-43B3-948B-1728B52AA6E4}">
                <adec:decorative xmlns:adec="http://schemas.microsoft.com/office/drawing/2017/decorative" val="1"/>
              </a:ext>
            </a:extLst>
          </p:cNvPr>
          <p:cNvSpPr/>
          <p:nvPr/>
        </p:nvSpPr>
        <p:spPr>
          <a:xfrm flipH="1">
            <a:off x="12278692" y="5718810"/>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12" name="Arrow: Right 11" hidden="1">
            <a:extLst>
              <a:ext uri="{FF2B5EF4-FFF2-40B4-BE49-F238E27FC236}">
                <a16:creationId xmlns:a16="http://schemas.microsoft.com/office/drawing/2014/main" id="{E47578A1-7AC3-35AD-EC72-8F7395DE48FA}"/>
              </a:ext>
              <a:ext uri="{C183D7F6-B498-43B3-948B-1728B52AA6E4}">
                <adec:decorative xmlns:adec="http://schemas.microsoft.com/office/drawing/2017/decorative" val="1"/>
              </a:ext>
            </a:extLst>
          </p:cNvPr>
          <p:cNvSpPr/>
          <p:nvPr/>
        </p:nvSpPr>
        <p:spPr>
          <a:xfrm>
            <a:off x="-864492" y="5714153"/>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6" name="shape 1">
            <a:extLst>
              <a:ext uri="{FF2B5EF4-FFF2-40B4-BE49-F238E27FC236}">
                <a16:creationId xmlns:a16="http://schemas.microsoft.com/office/drawing/2014/main" id="{9042E985-0DFD-849A-C983-CEB89457DF01}"/>
              </a:ext>
              <a:ext uri="{C183D7F6-B498-43B3-948B-1728B52AA6E4}">
                <adec:decorative xmlns:adec="http://schemas.microsoft.com/office/drawing/2017/decorative" val="1"/>
              </a:ext>
            </a:extLst>
          </p:cNvPr>
          <p:cNvSpPr>
            <a:spLocks/>
          </p:cNvSpPr>
          <p:nvPr/>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9" name="shape 1">
            <a:extLst>
              <a:ext uri="{FF2B5EF4-FFF2-40B4-BE49-F238E27FC236}">
                <a16:creationId xmlns:a16="http://schemas.microsoft.com/office/drawing/2014/main" id="{AB674C9E-771B-9339-B1C8-FA25D47296F9}"/>
              </a:ext>
              <a:ext uri="{C183D7F6-B498-43B3-948B-1728B52AA6E4}">
                <adec:decorative xmlns:adec="http://schemas.microsoft.com/office/drawing/2017/decorative" val="1"/>
              </a:ext>
            </a:extLst>
          </p:cNvPr>
          <p:cNvSpPr>
            <a:spLocks/>
          </p:cNvSpPr>
          <p:nvPr/>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Tree>
    <p:extLst>
      <p:ext uri="{BB962C8B-B14F-4D97-AF65-F5344CB8AC3E}">
        <p14:creationId xmlns:p14="http://schemas.microsoft.com/office/powerpoint/2010/main" val="3447754254"/>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78" r:id="rId3"/>
    <p:sldLayoutId id="2147483661" r:id="rId4"/>
    <p:sldLayoutId id="2147483662" r:id="rId5"/>
    <p:sldLayoutId id="2147483677" r:id="rId6"/>
    <p:sldLayoutId id="2147483663" r:id="rId7"/>
    <p:sldLayoutId id="2147483664" r:id="rId8"/>
    <p:sldLayoutId id="2147483665" r:id="rId9"/>
    <p:sldLayoutId id="2147483666" r:id="rId10"/>
    <p:sldLayoutId id="2147483667" r:id="rId11"/>
    <p:sldLayoutId id="2147483668" r:id="rId12"/>
    <p:sldLayoutId id="2147483669" r:id="rId13"/>
    <p:sldLayoutId id="2147483670" r:id="rId14"/>
    <p:sldLayoutId id="2147483671" r:id="rId15"/>
    <p:sldLayoutId id="2147483672" r:id="rId16"/>
    <p:sldLayoutId id="2147483673" r:id="rId17"/>
    <p:sldLayoutId id="2147483674" r:id="rId18"/>
    <p:sldLayoutId id="2147483675" r:id="rId19"/>
    <p:sldLayoutId id="2147483676" r:id="rId20"/>
  </p:sldLayoutIdLst>
  <p:txStyles>
    <p:titleStyle>
      <a:lvl1pPr algn="l" defTabSz="914400" rtl="0" eaLnBrk="1" latinLnBrk="0" hangingPunct="1">
        <a:lnSpc>
          <a:spcPct val="80000"/>
        </a:lnSpc>
        <a:spcBef>
          <a:spcPct val="0"/>
        </a:spcBef>
        <a:buNone/>
        <a:defRPr sz="3600" b="1" kern="1200" cap="none" spc="100" baseline="0">
          <a:solidFill>
            <a:schemeClr val="tx1">
              <a:lumMod val="95000"/>
              <a:lumOff val="5000"/>
            </a:schemeClr>
          </a:solidFill>
          <a:latin typeface="Calibri" panose="020F0502020204030204" pitchFamily="34" charset="0"/>
          <a:ea typeface="+mj-ea"/>
          <a:cs typeface="Calibri" panose="020F0502020204030204" pitchFamily="34" charset="0"/>
        </a:defRPr>
      </a:lvl1pPr>
    </p:titleStyle>
    <p:bodyStyle>
      <a:lvl1pPr marL="342900" indent="-342900" algn="l" defTabSz="914400" rtl="0" eaLnBrk="1" latinLnBrk="0" hangingPunct="1">
        <a:lnSpc>
          <a:spcPct val="100000"/>
        </a:lnSpc>
        <a:spcBef>
          <a:spcPts val="0"/>
        </a:spcBef>
        <a:spcAft>
          <a:spcPts val="600"/>
        </a:spcAft>
        <a:buClr>
          <a:srgbClr val="003399"/>
        </a:buClr>
        <a:buSzPct val="12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71500" indent="-342900" algn="l" defTabSz="914400" rtl="0" eaLnBrk="1" latinLnBrk="0" hangingPunct="1">
        <a:lnSpc>
          <a:spcPct val="100000"/>
        </a:lnSpc>
        <a:spcBef>
          <a:spcPts val="0"/>
        </a:spcBef>
        <a:spcAft>
          <a:spcPts val="600"/>
        </a:spcAft>
        <a:buClr>
          <a:srgbClr val="003399"/>
        </a:buClr>
        <a:buSzPct val="80000"/>
        <a:buFont typeface="Courier New" panose="02070309020205020404" pitchFamily="49" charset="0"/>
        <a:buChar char="o"/>
        <a:tabLst/>
        <a:defRPr sz="2400" kern="1200">
          <a:solidFill>
            <a:schemeClr val="tx1"/>
          </a:solidFill>
          <a:latin typeface="Calibri" panose="020F0502020204030204" pitchFamily="34" charset="0"/>
          <a:ea typeface="+mn-ea"/>
          <a:cs typeface="Calibri" panose="020F0502020204030204" pitchFamily="34" charset="0"/>
        </a:defRPr>
      </a:lvl2pPr>
      <a:lvl3pPr marL="800100" indent="-342900" algn="l" defTabSz="914400" rtl="0" eaLnBrk="1" latinLnBrk="0" hangingPunct="1">
        <a:lnSpc>
          <a:spcPct val="100000"/>
        </a:lnSpc>
        <a:spcBef>
          <a:spcPts val="0"/>
        </a:spcBef>
        <a:spcAft>
          <a:spcPts val="600"/>
        </a:spcAft>
        <a:buClr>
          <a:srgbClr val="003399"/>
        </a:buClr>
        <a:buSzPct val="10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3pPr>
      <a:lvl4pPr marL="742950" indent="-285750" algn="l" defTabSz="914400" rtl="0" eaLnBrk="1" latinLnBrk="0" hangingPunct="1">
        <a:lnSpc>
          <a:spcPct val="90000"/>
        </a:lnSpc>
        <a:spcBef>
          <a:spcPts val="200"/>
        </a:spcBef>
        <a:spcAft>
          <a:spcPts val="400"/>
        </a:spcAft>
        <a:buClr>
          <a:schemeClr val="accent1"/>
        </a:buClr>
        <a:buSzPct val="70000"/>
        <a:buFont typeface="Wingdings" panose="05000000000000000000" pitchFamily="2" charset="2"/>
        <a:buChar char="§"/>
        <a:defRPr sz="2800" kern="1200">
          <a:solidFill>
            <a:schemeClr val="tx1"/>
          </a:solidFill>
          <a:latin typeface="Calibri" panose="020F0502020204030204" pitchFamily="34" charset="0"/>
          <a:ea typeface="+mn-ea"/>
          <a:cs typeface="Calibri" panose="020F0502020204030204" pitchFamily="34" charset="0"/>
        </a:defRPr>
      </a:lvl4pPr>
      <a:lvl5pPr marL="914400" indent="-285750" algn="l" defTabSz="914400" rtl="0" eaLnBrk="1" latinLnBrk="0" hangingPunct="1">
        <a:lnSpc>
          <a:spcPct val="100000"/>
        </a:lnSpc>
        <a:spcBef>
          <a:spcPts val="0"/>
        </a:spcBef>
        <a:spcAft>
          <a:spcPts val="600"/>
        </a:spcAft>
        <a:buClr>
          <a:srgbClr val="003399"/>
        </a:buClr>
        <a:buSzPct val="60000"/>
        <a:buFont typeface="Courier New" panose="02070309020205020404" pitchFamily="49" charset="0"/>
        <a:buChar char="o"/>
        <a:defRPr sz="2400" kern="1200">
          <a:solidFill>
            <a:schemeClr val="tx1"/>
          </a:solidFill>
          <a:latin typeface="Calibri" panose="020F0502020204030204" pitchFamily="34" charset="0"/>
          <a:ea typeface="+mn-ea"/>
          <a:cs typeface="Calibri" panose="020F0502020204030204" pitchFamily="34" charset="0"/>
        </a:defRPr>
      </a:lvl5pPr>
      <a:lvl6pPr marL="1147763" indent="-347663" algn="l" defTabSz="914400" rtl="0" eaLnBrk="1" latinLnBrk="0" hangingPunct="1">
        <a:lnSpc>
          <a:spcPct val="100000"/>
        </a:lnSpc>
        <a:spcBef>
          <a:spcPts val="0"/>
        </a:spcBef>
        <a:spcAft>
          <a:spcPts val="600"/>
        </a:spcAft>
        <a:buClr>
          <a:srgbClr val="003399"/>
        </a:buClr>
        <a:buSzPct val="90000"/>
        <a:buFont typeface="Arial" panose="020B0604020202020204" pitchFamily="34" charset="0"/>
        <a:buChar char="•"/>
        <a:tabLst/>
        <a:defRPr sz="2400" kern="1200">
          <a:solidFill>
            <a:schemeClr val="tx1"/>
          </a:solidFill>
          <a:latin typeface="Calibri" panose="020F0502020204030204" pitchFamily="34" charset="0"/>
          <a:ea typeface="+mn-ea"/>
          <a:cs typeface="Calibri" panose="020F0502020204030204" pitchFamily="34" charset="0"/>
        </a:defRPr>
      </a:lvl6pPr>
      <a:lvl7pPr marL="1031875" indent="-234950" algn="l" defTabSz="914400" rtl="0" eaLnBrk="1" latinLnBrk="0" hangingPunct="1">
        <a:lnSpc>
          <a:spcPct val="90000"/>
        </a:lnSpc>
        <a:spcBef>
          <a:spcPts val="200"/>
        </a:spcBef>
        <a:spcAft>
          <a:spcPts val="1200"/>
        </a:spcAft>
        <a:buClr>
          <a:srgbClr val="101820"/>
        </a:buClr>
        <a:buFont typeface="Wingdings 3" pitchFamily="18" charset="2"/>
        <a:buChar char=""/>
        <a:defRPr sz="28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0">
          <p15:clr>
            <a:srgbClr val="F26B43"/>
          </p15:clr>
        </p15:guide>
        <p15:guide id="2" pos="552">
          <p15:clr>
            <a:srgbClr val="F26B43"/>
          </p15:clr>
        </p15:guide>
        <p15:guide id="3" orient="horz">
          <p15:clr>
            <a:srgbClr val="F26B43"/>
          </p15:clr>
        </p15:guide>
        <p15:guide id="4" orient="horz" pos="4320">
          <p15:clr>
            <a:srgbClr val="F26B43"/>
          </p15:clr>
        </p15:guide>
        <p15:guide id="5" orient="horz" pos="3936">
          <p15:clr>
            <a:srgbClr val="F26B43"/>
          </p15:clr>
        </p15:guide>
        <p15:guide id="6" orient="horz" pos="1464">
          <p15:clr>
            <a:srgbClr val="F26B43"/>
          </p15:clr>
        </p15:guide>
        <p15:guide id="7" orient="horz" pos="1512">
          <p15:clr>
            <a:srgbClr val="F26B43"/>
          </p15:clr>
        </p15:guide>
        <p15:guide id="8" pos="384">
          <p15:clr>
            <a:srgbClr val="F26B43"/>
          </p15:clr>
        </p15:guide>
        <p15:guide id="9" pos="3840">
          <p15:clr>
            <a:srgbClr val="F26B43"/>
          </p15:clr>
        </p15:guide>
        <p15:guide id="10" pos="729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www.stcloudstate.edu/sas" TargetMode="Externa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michelle.ziebarth@stcloudstate.edu" TargetMode="External"/><Relationship Id="rId2" Type="http://schemas.openxmlformats.org/officeDocument/2006/relationships/image" Target="../media/image3.png"/><Relationship Id="rId1" Type="http://schemas.openxmlformats.org/officeDocument/2006/relationships/slideLayout" Target="../slideLayouts/slideLayout16.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14157" y="968390"/>
            <a:ext cx="8430840" cy="2621976"/>
          </a:xfrm>
        </p:spPr>
        <p:txBody>
          <a:bodyPr>
            <a:noAutofit/>
          </a:bodyPr>
          <a:lstStyle/>
          <a:p>
            <a:pPr>
              <a:lnSpc>
                <a:spcPct val="100000"/>
              </a:lnSpc>
              <a:spcAft>
                <a:spcPts val="1200"/>
              </a:spcAft>
            </a:pPr>
            <a:r>
              <a:rPr lang="en-US" sz="3200" dirty="0"/>
              <a:t>Transitioning Students from K-12 to Higher Education:</a:t>
            </a:r>
            <a:r>
              <a:rPr lang="en-US" sz="3600" dirty="0"/>
              <a:t> </a:t>
            </a:r>
            <a:r>
              <a:rPr lang="en-US" sz="3200" dirty="0"/>
              <a:t>Accommodations, Advocacy, and Actions Required by Special Educators and Support Staff</a:t>
            </a:r>
          </a:p>
        </p:txBody>
      </p:sp>
      <p:pic>
        <p:nvPicPr>
          <p:cNvPr id="8" name="Picture Placeholder 11" descr="Charting the Cs logo with black and blue text">
            <a:extLst>
              <a:ext uri="{FF2B5EF4-FFF2-40B4-BE49-F238E27FC236}">
                <a16:creationId xmlns:a16="http://schemas.microsoft.com/office/drawing/2014/main" id="{07EFB1B1-7E22-F7B0-75EB-6DFEAA818126}"/>
              </a:ext>
            </a:extLst>
          </p:cNvPr>
          <p:cNvPicPr>
            <a:picLocks noGrp="1" noChangeAspect="1"/>
          </p:cNvPicPr>
          <p:nvPr>
            <p:ph type="pic" sz="quarter" idx="12"/>
          </p:nvPr>
        </p:nvPicPr>
        <p:blipFill rotWithShape="1">
          <a:blip r:embed="rId2"/>
          <a:srcRect t="337" b="-62991"/>
          <a:stretch/>
        </p:blipFill>
        <p:spPr>
          <a:xfrm>
            <a:off x="177782" y="1227906"/>
            <a:ext cx="2852755" cy="1055372"/>
          </a:xfrm>
        </p:spPr>
      </p:pic>
      <p:sp>
        <p:nvSpPr>
          <p:cNvPr id="9" name="Text Placeholder 5">
            <a:extLst>
              <a:ext uri="{FF2B5EF4-FFF2-40B4-BE49-F238E27FC236}">
                <a16:creationId xmlns:a16="http://schemas.microsoft.com/office/drawing/2014/main" id="{BC62F3D5-57BC-43A9-C170-FD3DD0C0314D}"/>
              </a:ext>
            </a:extLst>
          </p:cNvPr>
          <p:cNvSpPr>
            <a:spLocks noGrp="1"/>
          </p:cNvSpPr>
          <p:nvPr>
            <p:ph type="body" sz="quarter" idx="11"/>
          </p:nvPr>
        </p:nvSpPr>
        <p:spPr>
          <a:xfrm>
            <a:off x="92075" y="2891911"/>
            <a:ext cx="2938463" cy="3113103"/>
          </a:xfrm>
        </p:spPr>
        <p:txBody>
          <a:bodyPr/>
          <a:lstStyle/>
          <a:p>
            <a:pPr>
              <a:spcBef>
                <a:spcPts val="0"/>
              </a:spcBef>
              <a:spcAft>
                <a:spcPts val="800"/>
              </a:spcAft>
            </a:pPr>
            <a:r>
              <a:rPr lang="en-US" dirty="0">
                <a:solidFill>
                  <a:schemeClr val="tx1">
                    <a:lumMod val="95000"/>
                    <a:lumOff val="5000"/>
                  </a:schemeClr>
                </a:solidFill>
              </a:rPr>
              <a:t>Charting the Cs Conference 2025:</a:t>
            </a:r>
          </a:p>
          <a:p>
            <a:pPr>
              <a:spcBef>
                <a:spcPts val="0"/>
              </a:spcBef>
              <a:spcAft>
                <a:spcPts val="800"/>
              </a:spcAft>
            </a:pPr>
            <a:r>
              <a:rPr lang="en-US" i="1" dirty="0">
                <a:solidFill>
                  <a:schemeClr val="tx1">
                    <a:lumMod val="95000"/>
                    <a:lumOff val="5000"/>
                  </a:schemeClr>
                </a:solidFill>
              </a:rPr>
              <a:t>To Literacy and Beyond</a:t>
            </a:r>
          </a:p>
          <a:p>
            <a:pPr>
              <a:spcBef>
                <a:spcPts val="1200"/>
              </a:spcBef>
              <a:spcAft>
                <a:spcPts val="0"/>
              </a:spcAft>
            </a:pPr>
            <a:r>
              <a:rPr lang="en-US" dirty="0">
                <a:solidFill>
                  <a:schemeClr val="tx1">
                    <a:lumMod val="95000"/>
                    <a:lumOff val="5000"/>
                  </a:schemeClr>
                </a:solidFill>
              </a:rPr>
              <a:t>Cooperation </a:t>
            </a:r>
            <a:br>
              <a:rPr lang="en-US" dirty="0">
                <a:solidFill>
                  <a:schemeClr val="tx1">
                    <a:lumMod val="95000"/>
                    <a:lumOff val="5000"/>
                  </a:schemeClr>
                </a:solidFill>
              </a:rPr>
            </a:br>
            <a:r>
              <a:rPr lang="en-US" dirty="0">
                <a:solidFill>
                  <a:schemeClr val="tx1">
                    <a:lumMod val="95000"/>
                    <a:lumOff val="5000"/>
                  </a:schemeClr>
                </a:solidFill>
              </a:rPr>
              <a:t>Communication </a:t>
            </a:r>
            <a:br>
              <a:rPr lang="en-US" dirty="0">
                <a:solidFill>
                  <a:schemeClr val="tx1">
                    <a:lumMod val="95000"/>
                    <a:lumOff val="5000"/>
                  </a:schemeClr>
                </a:solidFill>
              </a:rPr>
            </a:br>
            <a:r>
              <a:rPr lang="en-US" dirty="0">
                <a:solidFill>
                  <a:schemeClr val="tx1">
                    <a:lumMod val="95000"/>
                    <a:lumOff val="5000"/>
                  </a:schemeClr>
                </a:solidFill>
              </a:rPr>
              <a:t>Collaboration</a:t>
            </a:r>
          </a:p>
        </p:txBody>
      </p:sp>
      <p:sp>
        <p:nvSpPr>
          <p:cNvPr id="3" name="Subtitle 2"/>
          <p:cNvSpPr>
            <a:spLocks noGrp="1"/>
          </p:cNvSpPr>
          <p:nvPr>
            <p:ph type="body" sz="quarter" idx="10"/>
          </p:nvPr>
        </p:nvSpPr>
        <p:spPr>
          <a:xfrm>
            <a:off x="3414156" y="4032354"/>
            <a:ext cx="8193643" cy="943058"/>
          </a:xfrm>
        </p:spPr>
        <p:txBody>
          <a:bodyPr vert="horz" lIns="91440" tIns="45720" rIns="91440" bIns="45720" rtlCol="0" anchor="t">
            <a:normAutofit/>
          </a:bodyPr>
          <a:lstStyle/>
          <a:p>
            <a:r>
              <a:rPr lang="en-US" dirty="0"/>
              <a:t>Michelle Ziebarth, Associate Director of Student Accessibility Services </a:t>
            </a:r>
          </a:p>
        </p:txBody>
      </p:sp>
      <p:pic>
        <p:nvPicPr>
          <p:cNvPr id="10" name="Picture 9" descr="St. Cloud State University">
            <a:extLst>
              <a:ext uri="{FF2B5EF4-FFF2-40B4-BE49-F238E27FC236}">
                <a16:creationId xmlns:a16="http://schemas.microsoft.com/office/drawing/2014/main" id="{59CB5C7E-1D19-D412-A02C-1713E3EF8D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65861" y="5683195"/>
            <a:ext cx="4646620" cy="559667"/>
          </a:xfrm>
          <a:prstGeom prst="rect">
            <a:avLst/>
          </a:prstGeom>
        </p:spPr>
      </p:pic>
    </p:spTree>
    <p:extLst>
      <p:ext uri="{BB962C8B-B14F-4D97-AF65-F5344CB8AC3E}">
        <p14:creationId xmlns:p14="http://schemas.microsoft.com/office/powerpoint/2010/main" val="2241101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54531-5E4C-D12B-413F-EBC953C351FC}"/>
              </a:ext>
            </a:extLst>
          </p:cNvPr>
          <p:cNvSpPr>
            <a:spLocks noGrp="1"/>
          </p:cNvSpPr>
          <p:nvPr>
            <p:ph type="title"/>
          </p:nvPr>
        </p:nvSpPr>
        <p:spPr/>
        <p:txBody>
          <a:bodyPr/>
          <a:lstStyle/>
          <a:p>
            <a:r>
              <a:rPr lang="en-US" dirty="0"/>
              <a:t>How do we Support Students and Families with this big change? </a:t>
            </a:r>
          </a:p>
        </p:txBody>
      </p:sp>
      <p:sp>
        <p:nvSpPr>
          <p:cNvPr id="3" name="Content Placeholder 2">
            <a:extLst>
              <a:ext uri="{FF2B5EF4-FFF2-40B4-BE49-F238E27FC236}">
                <a16:creationId xmlns:a16="http://schemas.microsoft.com/office/drawing/2014/main" id="{4DAB73C0-1008-9D36-3F96-0A65F401FD48}"/>
              </a:ext>
            </a:extLst>
          </p:cNvPr>
          <p:cNvSpPr>
            <a:spLocks noGrp="1"/>
          </p:cNvSpPr>
          <p:nvPr>
            <p:ph type="body" sz="quarter" idx="10"/>
          </p:nvPr>
        </p:nvSpPr>
        <p:spPr>
          <a:xfrm>
            <a:off x="612488" y="2421566"/>
            <a:ext cx="10978994" cy="3265796"/>
          </a:xfrm>
        </p:spPr>
        <p:txBody>
          <a:bodyPr vert="horz" lIns="91440" tIns="45720" rIns="91440" bIns="45720" rtlCol="0" anchor="t">
            <a:normAutofit/>
          </a:bodyPr>
          <a:lstStyle/>
          <a:p>
            <a:r>
              <a:rPr lang="en-US" dirty="0"/>
              <a:t>Stay tuned :) </a:t>
            </a:r>
          </a:p>
        </p:txBody>
      </p:sp>
    </p:spTree>
    <p:extLst>
      <p:ext uri="{BB962C8B-B14F-4D97-AF65-F5344CB8AC3E}">
        <p14:creationId xmlns:p14="http://schemas.microsoft.com/office/powerpoint/2010/main" val="3949672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18EC9-6B64-B9AD-1321-046EC72836FE}"/>
              </a:ext>
            </a:extLst>
          </p:cNvPr>
          <p:cNvSpPr>
            <a:spLocks noGrp="1"/>
          </p:cNvSpPr>
          <p:nvPr>
            <p:ph type="title"/>
          </p:nvPr>
        </p:nvSpPr>
        <p:spPr/>
        <p:txBody>
          <a:bodyPr/>
          <a:lstStyle/>
          <a:p>
            <a:pPr algn="ctr"/>
            <a:r>
              <a:rPr lang="en-US" dirty="0"/>
              <a:t>Disability in College</a:t>
            </a:r>
          </a:p>
        </p:txBody>
      </p:sp>
      <p:sp>
        <p:nvSpPr>
          <p:cNvPr id="4" name="Text Placeholder 3">
            <a:extLst>
              <a:ext uri="{FF2B5EF4-FFF2-40B4-BE49-F238E27FC236}">
                <a16:creationId xmlns:a16="http://schemas.microsoft.com/office/drawing/2014/main" id="{BD33670F-D8F6-0300-BCDB-CC4D6653FB1B}"/>
              </a:ext>
            </a:extLst>
          </p:cNvPr>
          <p:cNvSpPr>
            <a:spLocks noGrp="1"/>
          </p:cNvSpPr>
          <p:nvPr>
            <p:ph type="body" sz="quarter" idx="10"/>
          </p:nvPr>
        </p:nvSpPr>
        <p:spPr/>
        <p:txBody>
          <a:bodyPr/>
          <a:lstStyle/>
          <a:p>
            <a:r>
              <a:rPr lang="en-US" dirty="0"/>
              <a:t>Any higher education institution that receives government funding must provide disability/accessibility supports </a:t>
            </a:r>
          </a:p>
          <a:p>
            <a:r>
              <a:rPr lang="en-US" dirty="0"/>
              <a:t> 22% of college students identify a disability </a:t>
            </a:r>
          </a:p>
          <a:p>
            <a:r>
              <a:rPr lang="en-US" dirty="0"/>
              <a:t>Only 37% (about 1/3) of students with disabilities inform the college </a:t>
            </a:r>
          </a:p>
          <a:p>
            <a:r>
              <a:rPr lang="en-US" dirty="0"/>
              <a:t>Less than 40% of students who had support in high school, ever use accommodations</a:t>
            </a:r>
          </a:p>
          <a:p>
            <a:r>
              <a:rPr lang="en-US" dirty="0"/>
              <a:t>Let's be the change! </a:t>
            </a:r>
          </a:p>
        </p:txBody>
      </p:sp>
    </p:spTree>
    <p:extLst>
      <p:ext uri="{BB962C8B-B14F-4D97-AF65-F5344CB8AC3E}">
        <p14:creationId xmlns:p14="http://schemas.microsoft.com/office/powerpoint/2010/main" val="2259142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9E63F-38A7-6CD9-244C-4288EB0570D3}"/>
              </a:ext>
            </a:extLst>
          </p:cNvPr>
          <p:cNvSpPr>
            <a:spLocks noGrp="1"/>
          </p:cNvSpPr>
          <p:nvPr>
            <p:ph type="title"/>
          </p:nvPr>
        </p:nvSpPr>
        <p:spPr/>
        <p:txBody>
          <a:bodyPr/>
          <a:lstStyle/>
          <a:p>
            <a:pPr algn="ctr"/>
            <a:r>
              <a:rPr lang="en-US" dirty="0"/>
              <a:t>Common Conditions of Students who Access Accommodations  </a:t>
            </a:r>
          </a:p>
        </p:txBody>
      </p:sp>
      <p:sp>
        <p:nvSpPr>
          <p:cNvPr id="4" name="Text Placeholder 3">
            <a:extLst>
              <a:ext uri="{FF2B5EF4-FFF2-40B4-BE49-F238E27FC236}">
                <a16:creationId xmlns:a16="http://schemas.microsoft.com/office/drawing/2014/main" id="{1D7E6D51-EE35-FC33-CCA4-A68BEBA11970}"/>
              </a:ext>
            </a:extLst>
          </p:cNvPr>
          <p:cNvSpPr>
            <a:spLocks noGrp="1"/>
          </p:cNvSpPr>
          <p:nvPr>
            <p:ph type="body" sz="quarter" idx="10"/>
          </p:nvPr>
        </p:nvSpPr>
        <p:spPr/>
        <p:txBody>
          <a:bodyPr/>
          <a:lstStyle/>
          <a:p>
            <a:r>
              <a:rPr lang="en-US" dirty="0"/>
              <a:t>Mental Health- anxiety, depression, bipolar, PTSD, etc. </a:t>
            </a:r>
          </a:p>
          <a:p>
            <a:r>
              <a:rPr lang="en-US" dirty="0"/>
              <a:t>Neurodiverse- ADHD, learning disabilities, Autism, dyslexia, etc.</a:t>
            </a:r>
          </a:p>
          <a:p>
            <a:r>
              <a:rPr lang="en-US" dirty="0"/>
              <a:t>Chronic Health- migraine, diabetes, heart disease, cancer, etc.</a:t>
            </a:r>
          </a:p>
          <a:p>
            <a:r>
              <a:rPr lang="en-US" dirty="0"/>
              <a:t>Physical Health- arthritis, epilepsy, muscular dystrophy, etc.</a:t>
            </a:r>
          </a:p>
          <a:p>
            <a:r>
              <a:rPr lang="en-US" dirty="0"/>
              <a:t>Sensory- Deaf, hard of hearing, blindness, vision loss, sensory processing, etc.</a:t>
            </a:r>
          </a:p>
          <a:p>
            <a:r>
              <a:rPr lang="en-US" dirty="0"/>
              <a:t>Any condition that impacts access to education can be considered disabling </a:t>
            </a:r>
          </a:p>
        </p:txBody>
      </p:sp>
    </p:spTree>
    <p:extLst>
      <p:ext uri="{BB962C8B-B14F-4D97-AF65-F5344CB8AC3E}">
        <p14:creationId xmlns:p14="http://schemas.microsoft.com/office/powerpoint/2010/main" val="3573825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D61BA-97EF-20FF-00D5-27F9D9D099F8}"/>
              </a:ext>
            </a:extLst>
          </p:cNvPr>
          <p:cNvSpPr>
            <a:spLocks noGrp="1"/>
          </p:cNvSpPr>
          <p:nvPr>
            <p:ph type="title"/>
          </p:nvPr>
        </p:nvSpPr>
        <p:spPr/>
        <p:txBody>
          <a:bodyPr/>
          <a:lstStyle/>
          <a:p>
            <a:pPr algn="ctr"/>
            <a:r>
              <a:rPr lang="en-US" dirty="0"/>
              <a:t>Requesting Accommodations at College</a:t>
            </a:r>
          </a:p>
        </p:txBody>
      </p:sp>
      <p:sp>
        <p:nvSpPr>
          <p:cNvPr id="3" name="Content Placeholder 2">
            <a:extLst>
              <a:ext uri="{FF2B5EF4-FFF2-40B4-BE49-F238E27FC236}">
                <a16:creationId xmlns:a16="http://schemas.microsoft.com/office/drawing/2014/main" id="{6AF191DD-4FDF-4B84-6BE7-687091CB82DB}"/>
              </a:ext>
            </a:extLst>
          </p:cNvPr>
          <p:cNvSpPr>
            <a:spLocks noGrp="1"/>
          </p:cNvSpPr>
          <p:nvPr>
            <p:ph idx="1"/>
          </p:nvPr>
        </p:nvSpPr>
        <p:spPr/>
        <p:txBody>
          <a:bodyPr vert="horz" lIns="91440" tIns="45720" rIns="91440" bIns="45720" rtlCol="0" anchor="t">
            <a:normAutofit/>
          </a:bodyPr>
          <a:lstStyle/>
          <a:p>
            <a:r>
              <a:rPr lang="en-US" dirty="0">
                <a:solidFill>
                  <a:schemeClr val="tx1"/>
                </a:solidFill>
              </a:rPr>
              <a:t>Most colleges have similar process to request</a:t>
            </a:r>
          </a:p>
          <a:p>
            <a:pPr marL="463550" lvl="1" indent="-234950">
              <a:buFont typeface="+mj-lt"/>
              <a:buAutoNum type="arabicPeriod"/>
            </a:pPr>
            <a:r>
              <a:rPr lang="en-US" dirty="0"/>
              <a:t>Be an admitted student </a:t>
            </a:r>
          </a:p>
          <a:p>
            <a:pPr marL="463550" lvl="1" indent="-234950">
              <a:buFont typeface="+mj-lt"/>
              <a:buAutoNum type="arabicPeriod"/>
            </a:pPr>
            <a:r>
              <a:rPr lang="en-US" dirty="0"/>
              <a:t>Complete a request with the School Accessibility/Disability Office </a:t>
            </a:r>
          </a:p>
          <a:p>
            <a:pPr marL="463550" lvl="1" indent="-234950">
              <a:buFont typeface="+mj-lt"/>
              <a:buAutoNum type="arabicPeriod"/>
            </a:pPr>
            <a:r>
              <a:rPr lang="en-US" dirty="0"/>
              <a:t>Submit Documentation of Disability (Optional) </a:t>
            </a:r>
          </a:p>
          <a:p>
            <a:pPr marL="463550" lvl="1" indent="-234950">
              <a:buFont typeface="+mj-lt"/>
              <a:buAutoNum type="arabicPeriod"/>
            </a:pPr>
            <a:r>
              <a:rPr lang="en-US" dirty="0"/>
              <a:t>Complete a Welcome Meeting/Interactive Interview with disability/accessibility service staff </a:t>
            </a:r>
          </a:p>
          <a:p>
            <a:pPr marL="463550" lvl="1" indent="-234950">
              <a:buFont typeface="+mj-lt"/>
              <a:buAutoNum type="arabicPeriod"/>
            </a:pPr>
            <a:r>
              <a:rPr lang="en-US" dirty="0"/>
              <a:t>Accommodation Letter sent out to staff/ the student to have requested accommodations </a:t>
            </a:r>
          </a:p>
        </p:txBody>
      </p:sp>
    </p:spTree>
    <p:extLst>
      <p:ext uri="{BB962C8B-B14F-4D97-AF65-F5344CB8AC3E}">
        <p14:creationId xmlns:p14="http://schemas.microsoft.com/office/powerpoint/2010/main" val="2073284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85DB-BD43-4C20-5BAC-2727AFDDC8B9}"/>
              </a:ext>
            </a:extLst>
          </p:cNvPr>
          <p:cNvSpPr>
            <a:spLocks noGrp="1"/>
          </p:cNvSpPr>
          <p:nvPr>
            <p:ph type="title"/>
          </p:nvPr>
        </p:nvSpPr>
        <p:spPr>
          <a:xfrm>
            <a:off x="612489" y="1170638"/>
            <a:ext cx="5380348" cy="1153461"/>
          </a:xfrm>
        </p:spPr>
        <p:txBody>
          <a:bodyPr/>
          <a:lstStyle/>
          <a:p>
            <a:r>
              <a:rPr lang="en-US" dirty="0"/>
              <a:t>Accommodation Request and Use Process  </a:t>
            </a:r>
          </a:p>
        </p:txBody>
      </p:sp>
      <p:sp>
        <p:nvSpPr>
          <p:cNvPr id="4" name="Text Placeholder 3">
            <a:extLst>
              <a:ext uri="{FF2B5EF4-FFF2-40B4-BE49-F238E27FC236}">
                <a16:creationId xmlns:a16="http://schemas.microsoft.com/office/drawing/2014/main" id="{F79568A1-993D-4DFD-87C4-A47F7D68EB42}"/>
              </a:ext>
            </a:extLst>
          </p:cNvPr>
          <p:cNvSpPr>
            <a:spLocks noGrp="1"/>
          </p:cNvSpPr>
          <p:nvPr>
            <p:ph type="body" sz="quarter" idx="10"/>
          </p:nvPr>
        </p:nvSpPr>
        <p:spPr>
          <a:xfrm>
            <a:off x="616974" y="2422422"/>
            <a:ext cx="4967900" cy="3825978"/>
          </a:xfrm>
        </p:spPr>
        <p:txBody>
          <a:bodyPr vert="horz" lIns="91440" tIns="45720" rIns="91440" bIns="45720" rtlCol="0" anchor="t">
            <a:noAutofit/>
          </a:bodyPr>
          <a:lstStyle/>
          <a:p>
            <a:pPr marL="457200" indent="-457200">
              <a:buFont typeface="+mj-lt"/>
              <a:buAutoNum type="arabicPeriod"/>
            </a:pPr>
            <a:r>
              <a:rPr lang="en-US" sz="2400" dirty="0">
                <a:solidFill>
                  <a:schemeClr val="tx1"/>
                </a:solidFill>
              </a:rPr>
              <a:t>Be an admitted SCSU Student</a:t>
            </a:r>
          </a:p>
          <a:p>
            <a:pPr marL="457200" indent="-457200">
              <a:buClr>
                <a:srgbClr val="000000"/>
              </a:buClr>
              <a:buFont typeface="+mj-lt"/>
              <a:buAutoNum type="arabicPeriod"/>
            </a:pPr>
            <a:r>
              <a:rPr lang="en-US" sz="2400" dirty="0">
                <a:solidFill>
                  <a:schemeClr val="tx1"/>
                </a:solidFill>
              </a:rPr>
              <a:t>Complete the Accommodation Request Form at </a:t>
            </a:r>
            <a:r>
              <a:rPr lang="en-US" sz="2400" dirty="0">
                <a:solidFill>
                  <a:schemeClr val="tx1"/>
                </a:solidFill>
                <a:hlinkClick r:id="rId2">
                  <a:extLst>
                    <a:ext uri="{A12FA001-AC4F-418D-AE19-62706E023703}">
                      <ahyp:hlinkClr xmlns:ahyp="http://schemas.microsoft.com/office/drawing/2018/hyperlinkcolor" val="tx"/>
                    </a:ext>
                  </a:extLst>
                </a:hlinkClick>
              </a:rPr>
              <a:t>www.stcloudstate.edu/sas</a:t>
            </a:r>
            <a:r>
              <a:rPr lang="en-US" sz="2400" dirty="0">
                <a:solidFill>
                  <a:schemeClr val="tx1"/>
                </a:solidFill>
              </a:rPr>
              <a:t> </a:t>
            </a:r>
          </a:p>
          <a:p>
            <a:pPr marL="457200" indent="-457200">
              <a:buClr>
                <a:srgbClr val="000000"/>
              </a:buClr>
              <a:buFont typeface="+mj-lt"/>
              <a:buAutoNum type="arabicPeriod"/>
            </a:pPr>
            <a:r>
              <a:rPr lang="en-US" sz="2400" dirty="0">
                <a:solidFill>
                  <a:schemeClr val="tx1"/>
                </a:solidFill>
              </a:rPr>
              <a:t>Complete a Welcome Meeting with SAS</a:t>
            </a:r>
          </a:p>
          <a:p>
            <a:pPr marL="457200" indent="-457200">
              <a:buClr>
                <a:srgbClr val="000000"/>
              </a:buClr>
              <a:buFont typeface="+mj-lt"/>
              <a:buAutoNum type="arabicPeriod"/>
            </a:pPr>
            <a:r>
              <a:rPr lang="en-US" sz="2400" dirty="0">
                <a:solidFill>
                  <a:schemeClr val="tx1"/>
                </a:solidFill>
              </a:rPr>
              <a:t>Accommodation Letter Sent </a:t>
            </a:r>
          </a:p>
          <a:p>
            <a:pPr marL="457200" indent="-457200">
              <a:buClr>
                <a:srgbClr val="000000"/>
              </a:buClr>
              <a:buFont typeface="+mj-lt"/>
              <a:buAutoNum type="arabicPeriod"/>
            </a:pPr>
            <a:r>
              <a:rPr lang="en-US" sz="2400" dirty="0">
                <a:solidFill>
                  <a:schemeClr val="tx1"/>
                </a:solidFill>
              </a:rPr>
              <a:t>Must be updated every semester</a:t>
            </a:r>
          </a:p>
        </p:txBody>
      </p:sp>
      <p:graphicFrame>
        <p:nvGraphicFramePr>
          <p:cNvPr id="6" name="Picture Placeholder 5" descr="A phot of the accomodation request Process &#10;Step 1 Identify need &#10;Step 2 submit Request &#10;Step 3 Intial Review &#10;Step 4 Email stuent &#10;Step 5 Welcome Meeting &#10;Step 5 Send letter &#10;Step 6 Stiudents implement and use accomodations &#10;Step 7 Update accomodations each semester ">
            <a:extLst>
              <a:ext uri="{FF2B5EF4-FFF2-40B4-BE49-F238E27FC236}">
                <a16:creationId xmlns:a16="http://schemas.microsoft.com/office/drawing/2014/main" id="{188E8F3E-DE8E-27A9-81EB-00BF9FF5EC81}"/>
              </a:ext>
            </a:extLst>
          </p:cNvPr>
          <p:cNvGraphicFramePr>
            <a:graphicFrameLocks noGrp="1"/>
          </p:cNvGraphicFramePr>
          <p:nvPr>
            <p:ph type="pic" sz="quarter" idx="12"/>
            <p:extLst>
              <p:ext uri="{D42A27DB-BD31-4B8C-83A1-F6EECF244321}">
                <p14:modId xmlns:p14="http://schemas.microsoft.com/office/powerpoint/2010/main" val="3305018093"/>
              </p:ext>
            </p:extLst>
          </p:nvPr>
        </p:nvGraphicFramePr>
        <p:xfrm>
          <a:off x="6343823" y="1322364"/>
          <a:ext cx="5599649" cy="4954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85512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5C335-8BA7-B991-92F7-49A6FF303530}"/>
              </a:ext>
            </a:extLst>
          </p:cNvPr>
          <p:cNvSpPr>
            <a:spLocks noGrp="1"/>
          </p:cNvSpPr>
          <p:nvPr>
            <p:ph type="title"/>
          </p:nvPr>
        </p:nvSpPr>
        <p:spPr/>
        <p:txBody>
          <a:bodyPr/>
          <a:lstStyle/>
          <a:p>
            <a:pPr algn="ctr"/>
            <a:r>
              <a:rPr lang="en-US" dirty="0"/>
              <a:t>Additional Supports Offered by Disability/Accessibility Office </a:t>
            </a:r>
          </a:p>
        </p:txBody>
      </p:sp>
      <p:sp>
        <p:nvSpPr>
          <p:cNvPr id="4" name="Text Placeholder 3">
            <a:extLst>
              <a:ext uri="{FF2B5EF4-FFF2-40B4-BE49-F238E27FC236}">
                <a16:creationId xmlns:a16="http://schemas.microsoft.com/office/drawing/2014/main" id="{8DDAA22B-9590-45F5-7C61-1951218D8143}"/>
              </a:ext>
            </a:extLst>
          </p:cNvPr>
          <p:cNvSpPr>
            <a:spLocks noGrp="1"/>
          </p:cNvSpPr>
          <p:nvPr>
            <p:ph type="body" sz="quarter" idx="10"/>
          </p:nvPr>
        </p:nvSpPr>
        <p:spPr/>
        <p:txBody>
          <a:bodyPr/>
          <a:lstStyle/>
          <a:p>
            <a:r>
              <a:rPr lang="en-US" dirty="0"/>
              <a:t>Coaching </a:t>
            </a:r>
          </a:p>
          <a:p>
            <a:r>
              <a:rPr lang="en-US" dirty="0"/>
              <a:t>Tutoring (TRIO) </a:t>
            </a:r>
          </a:p>
          <a:p>
            <a:r>
              <a:rPr lang="en-US" dirty="0"/>
              <a:t>Advising </a:t>
            </a:r>
          </a:p>
          <a:p>
            <a:r>
              <a:rPr lang="en-US" dirty="0"/>
              <a:t>Study Workshops</a:t>
            </a:r>
          </a:p>
          <a:p>
            <a:r>
              <a:rPr lang="en-US" dirty="0"/>
              <a:t>Executive Functioning Trainings</a:t>
            </a:r>
          </a:p>
          <a:p>
            <a:r>
              <a:rPr lang="en-US" dirty="0"/>
              <a:t>Campus Events </a:t>
            </a:r>
          </a:p>
        </p:txBody>
      </p:sp>
    </p:spTree>
    <p:extLst>
      <p:ext uri="{BB962C8B-B14F-4D97-AF65-F5344CB8AC3E}">
        <p14:creationId xmlns:p14="http://schemas.microsoft.com/office/powerpoint/2010/main" val="837128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7F3B2-0F6F-A0D9-BFFB-0C9648B93496}"/>
              </a:ext>
            </a:extLst>
          </p:cNvPr>
          <p:cNvSpPr>
            <a:spLocks noGrp="1"/>
          </p:cNvSpPr>
          <p:nvPr>
            <p:ph type="title"/>
          </p:nvPr>
        </p:nvSpPr>
        <p:spPr/>
        <p:txBody>
          <a:bodyPr/>
          <a:lstStyle/>
          <a:p>
            <a:pPr algn="ctr"/>
            <a:r>
              <a:rPr lang="en-US" dirty="0"/>
              <a:t>How do we support students and families with this transition? </a:t>
            </a:r>
          </a:p>
        </p:txBody>
      </p:sp>
      <p:sp>
        <p:nvSpPr>
          <p:cNvPr id="4" name="Text Placeholder 3">
            <a:extLst>
              <a:ext uri="{FF2B5EF4-FFF2-40B4-BE49-F238E27FC236}">
                <a16:creationId xmlns:a16="http://schemas.microsoft.com/office/drawing/2014/main" id="{25FE6E3D-9345-0A9B-F7E8-191183030CC6}"/>
              </a:ext>
            </a:extLst>
          </p:cNvPr>
          <p:cNvSpPr>
            <a:spLocks noGrp="1"/>
          </p:cNvSpPr>
          <p:nvPr>
            <p:ph type="body" sz="quarter" idx="10"/>
          </p:nvPr>
        </p:nvSpPr>
        <p:spPr>
          <a:xfrm>
            <a:off x="612488" y="2421566"/>
            <a:ext cx="10978994" cy="3050766"/>
          </a:xfrm>
        </p:spPr>
        <p:txBody>
          <a:bodyPr/>
          <a:lstStyle/>
          <a:p>
            <a:r>
              <a:rPr lang="en-US" dirty="0"/>
              <a:t>Educate students and families on the higher ed accommodations process </a:t>
            </a:r>
          </a:p>
          <a:p>
            <a:r>
              <a:rPr lang="en-US" dirty="0"/>
              <a:t>Educate students on their IEP/Disability Impact </a:t>
            </a:r>
          </a:p>
        </p:txBody>
      </p:sp>
    </p:spTree>
    <p:extLst>
      <p:ext uri="{BB962C8B-B14F-4D97-AF65-F5344CB8AC3E}">
        <p14:creationId xmlns:p14="http://schemas.microsoft.com/office/powerpoint/2010/main" val="816141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913DE-BE8C-767E-5CF2-0CE1F17DAF17}"/>
              </a:ext>
            </a:extLst>
          </p:cNvPr>
          <p:cNvSpPr>
            <a:spLocks noGrp="1"/>
          </p:cNvSpPr>
          <p:nvPr>
            <p:ph type="title"/>
          </p:nvPr>
        </p:nvSpPr>
        <p:spPr/>
        <p:txBody>
          <a:bodyPr/>
          <a:lstStyle/>
          <a:p>
            <a:pPr algn="ctr"/>
            <a:r>
              <a:rPr lang="en-US" dirty="0"/>
              <a:t>Educate families and students on higher education process </a:t>
            </a:r>
          </a:p>
        </p:txBody>
      </p:sp>
      <p:sp>
        <p:nvSpPr>
          <p:cNvPr id="4" name="Text Placeholder 3">
            <a:extLst>
              <a:ext uri="{FF2B5EF4-FFF2-40B4-BE49-F238E27FC236}">
                <a16:creationId xmlns:a16="http://schemas.microsoft.com/office/drawing/2014/main" id="{91F59EBC-18D4-5123-15FF-F027ACAEEA81}"/>
              </a:ext>
            </a:extLst>
          </p:cNvPr>
          <p:cNvSpPr>
            <a:spLocks noGrp="1"/>
          </p:cNvSpPr>
          <p:nvPr>
            <p:ph type="body" sz="quarter" idx="10"/>
          </p:nvPr>
        </p:nvSpPr>
        <p:spPr>
          <a:xfrm>
            <a:off x="612488" y="2421566"/>
            <a:ext cx="10978994" cy="2628736"/>
          </a:xfrm>
        </p:spPr>
        <p:txBody>
          <a:bodyPr/>
          <a:lstStyle/>
          <a:p>
            <a:r>
              <a:rPr lang="en-US" dirty="0"/>
              <a:t>Have conversations early in the transition process about the differences between special education and higher education accommodations. </a:t>
            </a:r>
          </a:p>
          <a:p>
            <a:r>
              <a:rPr lang="en-US" dirty="0"/>
              <a:t>Encourage families to meet with disabilities/accessibilities offices when visiting colleges/higher education institutions.</a:t>
            </a:r>
          </a:p>
          <a:p>
            <a:r>
              <a:rPr lang="en-US" dirty="0"/>
              <a:t>When possible, have students meet with disability/accessibility staff as part of their transition plan </a:t>
            </a:r>
          </a:p>
        </p:txBody>
      </p:sp>
    </p:spTree>
    <p:extLst>
      <p:ext uri="{BB962C8B-B14F-4D97-AF65-F5344CB8AC3E}">
        <p14:creationId xmlns:p14="http://schemas.microsoft.com/office/powerpoint/2010/main" val="1070654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D8387-7201-B1A6-A2F9-37358F82B008}"/>
              </a:ext>
            </a:extLst>
          </p:cNvPr>
          <p:cNvSpPr>
            <a:spLocks noGrp="1"/>
          </p:cNvSpPr>
          <p:nvPr>
            <p:ph type="title"/>
          </p:nvPr>
        </p:nvSpPr>
        <p:spPr/>
        <p:txBody>
          <a:bodyPr/>
          <a:lstStyle/>
          <a:p>
            <a:pPr algn="ctr"/>
            <a:r>
              <a:rPr lang="en-US" dirty="0"/>
              <a:t>Educate students on their IEP/Disability Impact </a:t>
            </a:r>
          </a:p>
        </p:txBody>
      </p:sp>
      <p:sp>
        <p:nvSpPr>
          <p:cNvPr id="4" name="Text Placeholder 3">
            <a:extLst>
              <a:ext uri="{FF2B5EF4-FFF2-40B4-BE49-F238E27FC236}">
                <a16:creationId xmlns:a16="http://schemas.microsoft.com/office/drawing/2014/main" id="{8903A727-4D60-B157-BE2E-6821B248F769}"/>
              </a:ext>
            </a:extLst>
          </p:cNvPr>
          <p:cNvSpPr>
            <a:spLocks noGrp="1"/>
          </p:cNvSpPr>
          <p:nvPr>
            <p:ph type="body" sz="quarter" idx="10"/>
          </p:nvPr>
        </p:nvSpPr>
        <p:spPr/>
        <p:txBody>
          <a:bodyPr/>
          <a:lstStyle/>
          <a:p>
            <a:r>
              <a:rPr lang="en-US" dirty="0"/>
              <a:t>Students who understand/remember what supports they used in High School get the supports they need much quicker than those who do not know </a:t>
            </a:r>
          </a:p>
          <a:p>
            <a:r>
              <a:rPr lang="en-US" dirty="0"/>
              <a:t>Encourage students to keep a copy of their last IEP/Evaluation report post-graduation </a:t>
            </a:r>
          </a:p>
          <a:p>
            <a:r>
              <a:rPr lang="en-US" dirty="0"/>
              <a:t>Give students opportunities to practice advocating for themselves and their needs </a:t>
            </a:r>
          </a:p>
        </p:txBody>
      </p:sp>
    </p:spTree>
    <p:extLst>
      <p:ext uri="{BB962C8B-B14F-4D97-AF65-F5344CB8AC3E}">
        <p14:creationId xmlns:p14="http://schemas.microsoft.com/office/powerpoint/2010/main" val="1503329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859D7-1B31-F3A5-9E5C-88A4BEDFCAEE}"/>
              </a:ext>
            </a:extLst>
          </p:cNvPr>
          <p:cNvSpPr>
            <a:spLocks noGrp="1"/>
          </p:cNvSpPr>
          <p:nvPr>
            <p:ph type="title"/>
          </p:nvPr>
        </p:nvSpPr>
        <p:spPr>
          <a:xfrm>
            <a:off x="612489" y="1170639"/>
            <a:ext cx="10978994" cy="559688"/>
          </a:xfrm>
        </p:spPr>
        <p:txBody>
          <a:bodyPr/>
          <a:lstStyle/>
          <a:p>
            <a:r>
              <a:rPr lang="en-US" dirty="0"/>
              <a:t>The Minnesota RISE ACT Information </a:t>
            </a:r>
          </a:p>
        </p:txBody>
      </p:sp>
      <p:sp>
        <p:nvSpPr>
          <p:cNvPr id="4" name="Text Placeholder 3">
            <a:extLst>
              <a:ext uri="{FF2B5EF4-FFF2-40B4-BE49-F238E27FC236}">
                <a16:creationId xmlns:a16="http://schemas.microsoft.com/office/drawing/2014/main" id="{1460899A-8DCE-72D9-6FFB-F94E4DF4EAAE}"/>
              </a:ext>
            </a:extLst>
          </p:cNvPr>
          <p:cNvSpPr>
            <a:spLocks noGrp="1"/>
          </p:cNvSpPr>
          <p:nvPr>
            <p:ph type="body" sz="quarter" idx="10"/>
          </p:nvPr>
        </p:nvSpPr>
        <p:spPr>
          <a:xfrm>
            <a:off x="612488" y="1730327"/>
            <a:ext cx="11162170" cy="4594273"/>
          </a:xfrm>
        </p:spPr>
        <p:txBody>
          <a:bodyPr/>
          <a:lstStyle/>
          <a:p>
            <a:pPr marL="0" indent="0">
              <a:spcAft>
                <a:spcPts val="1200"/>
              </a:spcAft>
              <a:buNone/>
            </a:pPr>
            <a:r>
              <a:rPr lang="en-US" dirty="0"/>
              <a:t>In 2024, the Minnesota legislature passed the Respond, Innovate, Succeed, and Empower (RISE) Act, effective January 1, 2025, as part of the Minnesota Higher Education Act. This act strengthens the process for students requesting disability-related accommodations.</a:t>
            </a:r>
          </a:p>
          <a:p>
            <a:pPr>
              <a:spcAft>
                <a:spcPts val="1200"/>
              </a:spcAft>
            </a:pPr>
            <a:r>
              <a:rPr lang="en-US" dirty="0"/>
              <a:t>Clear policies and resources to support students with disabilities in "Plain Language"</a:t>
            </a:r>
          </a:p>
          <a:p>
            <a:pPr>
              <a:spcAft>
                <a:spcPts val="1200"/>
              </a:spcAft>
            </a:pPr>
            <a:r>
              <a:rPr lang="en-US" dirty="0"/>
              <a:t>Self-Disclosure: The RISE Act defines self-disclosure as the point of contact when a student informs the University that they identify as disabled and intend to request accommodations. This self-disclosure is sufficient to initiate the interactive process.</a:t>
            </a:r>
          </a:p>
          <a:p>
            <a:pPr>
              <a:spcAft>
                <a:spcPts val="1200"/>
              </a:spcAft>
            </a:pPr>
            <a:r>
              <a:rPr lang="en-US" dirty="0"/>
              <a:t>Disability Resources Support: Each state and federally funded campus must have a dedicated Disability Resources unit that works with students with disabilities to facilitate access and coordinate accommodations.</a:t>
            </a:r>
          </a:p>
        </p:txBody>
      </p:sp>
    </p:spTree>
    <p:extLst>
      <p:ext uri="{BB962C8B-B14F-4D97-AF65-F5344CB8AC3E}">
        <p14:creationId xmlns:p14="http://schemas.microsoft.com/office/powerpoint/2010/main" val="3951947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Me </a:t>
            </a:r>
          </a:p>
        </p:txBody>
      </p:sp>
      <p:sp>
        <p:nvSpPr>
          <p:cNvPr id="7" name="Text Placeholder 6">
            <a:extLst>
              <a:ext uri="{FF2B5EF4-FFF2-40B4-BE49-F238E27FC236}">
                <a16:creationId xmlns:a16="http://schemas.microsoft.com/office/drawing/2014/main" id="{816F6353-170E-A9A0-8342-DD81607793A0}"/>
              </a:ext>
            </a:extLst>
          </p:cNvPr>
          <p:cNvSpPr>
            <a:spLocks noGrp="1"/>
          </p:cNvSpPr>
          <p:nvPr>
            <p:ph type="body" sz="quarter" idx="10"/>
          </p:nvPr>
        </p:nvSpPr>
        <p:spPr/>
        <p:txBody>
          <a:bodyPr/>
          <a:lstStyle/>
          <a:p>
            <a:r>
              <a:rPr lang="en-US" dirty="0"/>
              <a:t>Education</a:t>
            </a:r>
          </a:p>
          <a:p>
            <a:pPr lvl="1"/>
            <a:r>
              <a:rPr lang="en-US" dirty="0"/>
              <a:t>Bachelor's: Elementary Education, Academic Behavioral Strategist (MN State, Moorhead) </a:t>
            </a:r>
          </a:p>
          <a:p>
            <a:pPr lvl="1"/>
            <a:r>
              <a:rPr lang="en-US" dirty="0"/>
              <a:t>Masters: Physical Health Disabilities (MN State, Moorhead) </a:t>
            </a:r>
          </a:p>
          <a:p>
            <a:r>
              <a:rPr lang="en-US" dirty="0"/>
              <a:t>Experience</a:t>
            </a:r>
          </a:p>
          <a:p>
            <a:pPr lvl="1"/>
            <a:r>
              <a:rPr lang="en-US" dirty="0"/>
              <a:t>Elementary Special Education Teacher for Moorhead Public Schools for 6 years and Middle School Special Education Teacher for 1 year </a:t>
            </a:r>
          </a:p>
          <a:p>
            <a:pPr lvl="1"/>
            <a:r>
              <a:rPr lang="en-US" dirty="0"/>
              <a:t>Associate Director for SAS at SCSU- almost 2 years </a:t>
            </a:r>
          </a:p>
        </p:txBody>
      </p:sp>
      <p:pic>
        <p:nvPicPr>
          <p:cNvPr id="5" name="Picture Placeholder 4" descr="A photo of Michelle. Michelle has blonde hair and blue eyes and is wearing a grey sweater in this photo">
            <a:extLst>
              <a:ext uri="{FF2B5EF4-FFF2-40B4-BE49-F238E27FC236}">
                <a16:creationId xmlns:a16="http://schemas.microsoft.com/office/drawing/2014/main" id="{3381BE1F-BFBA-ED7C-EEBB-E88AD592ACB1}"/>
              </a:ext>
            </a:extLst>
          </p:cNvPr>
          <p:cNvPicPr>
            <a:picLocks noGrp="1" noChangeAspect="1"/>
          </p:cNvPicPr>
          <p:nvPr>
            <p:ph type="pic" sz="quarter" idx="12"/>
          </p:nvPr>
        </p:nvPicPr>
        <p:blipFill rotWithShape="1">
          <a:blip r:embed="rId2"/>
          <a:srcRect l="6424" r="6424"/>
          <a:stretch/>
        </p:blipFill>
        <p:spPr>
          <a:xfrm>
            <a:off x="9789459" y="2567348"/>
            <a:ext cx="1802023" cy="2067367"/>
          </a:xfrm>
          <a:prstGeom prst="rect">
            <a:avLst/>
          </a:prstGeom>
        </p:spPr>
      </p:pic>
    </p:spTree>
    <p:extLst>
      <p:ext uri="{BB962C8B-B14F-4D97-AF65-F5344CB8AC3E}">
        <p14:creationId xmlns:p14="http://schemas.microsoft.com/office/powerpoint/2010/main" val="1653353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1C6B-557E-CCF4-08C2-49D64FDBA384}"/>
              </a:ext>
            </a:extLst>
          </p:cNvPr>
          <p:cNvSpPr>
            <a:spLocks noGrp="1"/>
          </p:cNvSpPr>
          <p:nvPr>
            <p:ph type="title"/>
          </p:nvPr>
        </p:nvSpPr>
        <p:spPr/>
        <p:txBody>
          <a:bodyPr/>
          <a:lstStyle/>
          <a:p>
            <a:r>
              <a:rPr lang="en-US" dirty="0"/>
              <a:t>Time for Questions/Comments </a:t>
            </a:r>
          </a:p>
        </p:txBody>
      </p:sp>
    </p:spTree>
    <p:extLst>
      <p:ext uri="{BB962C8B-B14F-4D97-AF65-F5344CB8AC3E}">
        <p14:creationId xmlns:p14="http://schemas.microsoft.com/office/powerpoint/2010/main" val="568429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11" descr="Charting the Cs logo with black and blue text">
            <a:extLst>
              <a:ext uri="{FF2B5EF4-FFF2-40B4-BE49-F238E27FC236}">
                <a16:creationId xmlns:a16="http://schemas.microsoft.com/office/drawing/2014/main" id="{B6979951-1FA8-495F-31DD-D0A625591A9D}"/>
              </a:ext>
            </a:extLst>
          </p:cNvPr>
          <p:cNvPicPr>
            <a:picLocks noChangeAspect="1"/>
          </p:cNvPicPr>
          <p:nvPr/>
        </p:nvPicPr>
        <p:blipFill rotWithShape="1">
          <a:blip r:embed="rId2"/>
          <a:srcRect t="337" b="-62991"/>
          <a:stretch/>
        </p:blipFill>
        <p:spPr>
          <a:xfrm>
            <a:off x="4665375" y="1536014"/>
            <a:ext cx="2852755" cy="1055372"/>
          </a:xfrm>
          <a:prstGeom prst="rect">
            <a:avLst/>
          </a:prstGeom>
        </p:spPr>
      </p:pic>
      <p:sp>
        <p:nvSpPr>
          <p:cNvPr id="4" name="Title 3">
            <a:extLst>
              <a:ext uri="{FF2B5EF4-FFF2-40B4-BE49-F238E27FC236}">
                <a16:creationId xmlns:a16="http://schemas.microsoft.com/office/drawing/2014/main" id="{1690CD97-102F-7081-78C7-DCEA7138A2D5}"/>
              </a:ext>
            </a:extLst>
          </p:cNvPr>
          <p:cNvSpPr>
            <a:spLocks noGrp="1"/>
          </p:cNvSpPr>
          <p:nvPr>
            <p:ph type="ctrTitle"/>
          </p:nvPr>
        </p:nvSpPr>
        <p:spPr>
          <a:xfrm>
            <a:off x="606868" y="2515627"/>
            <a:ext cx="11000232" cy="914400"/>
          </a:xfrm>
        </p:spPr>
        <p:txBody>
          <a:bodyPr/>
          <a:lstStyle/>
          <a:p>
            <a:r>
              <a:rPr lang="en-US" dirty="0"/>
              <a:t>Contact</a:t>
            </a:r>
          </a:p>
        </p:txBody>
      </p:sp>
      <p:sp>
        <p:nvSpPr>
          <p:cNvPr id="3" name="Content Placeholder 2">
            <a:extLst>
              <a:ext uri="{FF2B5EF4-FFF2-40B4-BE49-F238E27FC236}">
                <a16:creationId xmlns:a16="http://schemas.microsoft.com/office/drawing/2014/main" id="{A28F8359-87C5-432C-B79A-11C9298639DD}"/>
              </a:ext>
            </a:extLst>
          </p:cNvPr>
          <p:cNvSpPr>
            <a:spLocks noGrp="1"/>
          </p:cNvSpPr>
          <p:nvPr>
            <p:ph type="body" sz="quarter" idx="10"/>
          </p:nvPr>
        </p:nvSpPr>
        <p:spPr>
          <a:xfrm>
            <a:off x="606425" y="3430172"/>
            <a:ext cx="11001375" cy="1891814"/>
          </a:xfrm>
        </p:spPr>
        <p:txBody>
          <a:bodyPr vert="horz" lIns="91440" tIns="45720" rIns="91440" bIns="45720" rtlCol="0" anchor="t">
            <a:normAutofit/>
          </a:bodyPr>
          <a:lstStyle/>
          <a:p>
            <a:r>
              <a:rPr lang="en-US" dirty="0"/>
              <a:t>Email: </a:t>
            </a:r>
            <a:r>
              <a:rPr lang="en-US" dirty="0">
                <a:hlinkClick r:id="rId3"/>
              </a:rPr>
              <a:t>michelle.ziebarth@stcloudstate.edu</a:t>
            </a:r>
            <a:endParaRPr lang="en-US" dirty="0"/>
          </a:p>
          <a:p>
            <a:endParaRPr lang="en-US" dirty="0"/>
          </a:p>
          <a:p>
            <a:r>
              <a:rPr lang="en-US" dirty="0"/>
              <a:t>Phone: 320-308-4080</a:t>
            </a:r>
          </a:p>
          <a:p>
            <a:r>
              <a:rPr lang="en-US" dirty="0"/>
              <a:t>Linked In: Michelle Ziebarth</a:t>
            </a:r>
            <a:endParaRPr lang="en-US" dirty="0">
              <a:solidFill>
                <a:schemeClr val="tx1"/>
              </a:solidFill>
            </a:endParaRPr>
          </a:p>
        </p:txBody>
      </p:sp>
      <p:pic>
        <p:nvPicPr>
          <p:cNvPr id="6" name="Picture 5" descr="St. Cloud State University">
            <a:extLst>
              <a:ext uri="{FF2B5EF4-FFF2-40B4-BE49-F238E27FC236}">
                <a16:creationId xmlns:a16="http://schemas.microsoft.com/office/drawing/2014/main" id="{CA1289FD-2634-D585-A11E-F7EFC30835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65861" y="5683195"/>
            <a:ext cx="4646620" cy="559667"/>
          </a:xfrm>
          <a:prstGeom prst="rect">
            <a:avLst/>
          </a:prstGeom>
        </p:spPr>
      </p:pic>
    </p:spTree>
    <p:extLst>
      <p:ext uri="{BB962C8B-B14F-4D97-AF65-F5344CB8AC3E}">
        <p14:creationId xmlns:p14="http://schemas.microsoft.com/office/powerpoint/2010/main" val="2375219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D8EFF-7EA7-DB8C-0591-2C69F5C09AE3}"/>
              </a:ext>
            </a:extLst>
          </p:cNvPr>
          <p:cNvSpPr>
            <a:spLocks noGrp="1"/>
          </p:cNvSpPr>
          <p:nvPr>
            <p:ph type="title"/>
          </p:nvPr>
        </p:nvSpPr>
        <p:spPr/>
        <p:txBody>
          <a:bodyPr/>
          <a:lstStyle/>
          <a:p>
            <a:r>
              <a:rPr lang="en-US" dirty="0"/>
              <a:t>About Me, Continued</a:t>
            </a:r>
          </a:p>
        </p:txBody>
      </p:sp>
      <p:sp>
        <p:nvSpPr>
          <p:cNvPr id="7" name="Text Placeholder 6">
            <a:extLst>
              <a:ext uri="{FF2B5EF4-FFF2-40B4-BE49-F238E27FC236}">
                <a16:creationId xmlns:a16="http://schemas.microsoft.com/office/drawing/2014/main" id="{D0C24EEC-AF3C-C0AD-E2EB-0395058EA036}"/>
              </a:ext>
            </a:extLst>
          </p:cNvPr>
          <p:cNvSpPr>
            <a:spLocks noGrp="1"/>
          </p:cNvSpPr>
          <p:nvPr>
            <p:ph type="body" sz="quarter" idx="10"/>
          </p:nvPr>
        </p:nvSpPr>
        <p:spPr/>
        <p:txBody>
          <a:bodyPr/>
          <a:lstStyle/>
          <a:p>
            <a:pPr>
              <a:spcAft>
                <a:spcPts val="1200"/>
              </a:spcAft>
            </a:pPr>
            <a:r>
              <a:rPr lang="en-US" dirty="0"/>
              <a:t>MN Licenses</a:t>
            </a:r>
          </a:p>
          <a:p>
            <a:pPr lvl="1">
              <a:spcAft>
                <a:spcPts val="1200"/>
              </a:spcAft>
            </a:pPr>
            <a:r>
              <a:rPr lang="en-US" dirty="0"/>
              <a:t>Elementary Education, ABS, Physical/Health Disabilities</a:t>
            </a:r>
          </a:p>
          <a:p>
            <a:pPr>
              <a:spcAft>
                <a:spcPts val="1200"/>
              </a:spcAft>
            </a:pPr>
            <a:r>
              <a:rPr lang="en-US" dirty="0"/>
              <a:t>Hobbies</a:t>
            </a:r>
          </a:p>
          <a:p>
            <a:pPr lvl="1">
              <a:spcAft>
                <a:spcPts val="1200"/>
              </a:spcAft>
            </a:pPr>
            <a:r>
              <a:rPr lang="en-US" dirty="0"/>
              <a:t>Running, watching hockey, hikes/walks with our dog Rosie, reading, and Netflix binging</a:t>
            </a:r>
          </a:p>
        </p:txBody>
      </p:sp>
      <p:pic>
        <p:nvPicPr>
          <p:cNvPr id="9" name="Picture Placeholder 8" descr="Photo of Michelle's dog Rosie on leash. Rosie is a small dog with white and brown spots and long brown ears. ">
            <a:extLst>
              <a:ext uri="{FF2B5EF4-FFF2-40B4-BE49-F238E27FC236}">
                <a16:creationId xmlns:a16="http://schemas.microsoft.com/office/drawing/2014/main" id="{8D45E87A-3F28-12BB-7986-FE3DC2B3FFAC}"/>
              </a:ext>
            </a:extLst>
          </p:cNvPr>
          <p:cNvPicPr>
            <a:picLocks noGrp="1" noChangeAspect="1"/>
          </p:cNvPicPr>
          <p:nvPr>
            <p:ph type="pic" sz="quarter" idx="12"/>
          </p:nvPr>
        </p:nvPicPr>
        <p:blipFill>
          <a:blip r:embed="rId2"/>
          <a:srcRect t="178" b="178"/>
          <a:stretch>
            <a:fillRect/>
          </a:stretch>
        </p:blipFill>
        <p:spPr>
          <a:xfrm>
            <a:off x="9439836" y="2540000"/>
            <a:ext cx="2152090" cy="2859236"/>
          </a:xfrm>
          <a:prstGeom prst="rect">
            <a:avLst/>
          </a:prstGeom>
        </p:spPr>
      </p:pic>
    </p:spTree>
    <p:extLst>
      <p:ext uri="{BB962C8B-B14F-4D97-AF65-F5344CB8AC3E}">
        <p14:creationId xmlns:p14="http://schemas.microsoft.com/office/powerpoint/2010/main" val="1666814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C5B5F-2A7C-7E1D-8EA3-3A06A88E4650}"/>
              </a:ext>
            </a:extLst>
          </p:cNvPr>
          <p:cNvSpPr>
            <a:spLocks noGrp="1"/>
          </p:cNvSpPr>
          <p:nvPr>
            <p:ph type="title"/>
          </p:nvPr>
        </p:nvSpPr>
        <p:spPr/>
        <p:txBody>
          <a:bodyPr/>
          <a:lstStyle/>
          <a:p>
            <a:pPr algn="ctr"/>
            <a:r>
              <a:rPr lang="en-US" dirty="0"/>
              <a:t>Today's Objectives </a:t>
            </a:r>
          </a:p>
        </p:txBody>
      </p:sp>
      <p:sp>
        <p:nvSpPr>
          <p:cNvPr id="4" name="Text Placeholder 3">
            <a:extLst>
              <a:ext uri="{FF2B5EF4-FFF2-40B4-BE49-F238E27FC236}">
                <a16:creationId xmlns:a16="http://schemas.microsoft.com/office/drawing/2014/main" id="{54BBA261-B48D-5086-9541-23F8783AA8CA}"/>
              </a:ext>
            </a:extLst>
          </p:cNvPr>
          <p:cNvSpPr>
            <a:spLocks noGrp="1"/>
          </p:cNvSpPr>
          <p:nvPr>
            <p:ph type="body" sz="quarter" idx="10"/>
          </p:nvPr>
        </p:nvSpPr>
        <p:spPr>
          <a:xfrm>
            <a:off x="612488" y="2421566"/>
            <a:ext cx="10978994" cy="3051387"/>
          </a:xfrm>
        </p:spPr>
        <p:txBody>
          <a:bodyPr/>
          <a:lstStyle/>
          <a:p>
            <a:pPr>
              <a:spcAft>
                <a:spcPts val="1200"/>
              </a:spcAft>
            </a:pPr>
            <a:r>
              <a:rPr lang="en-US" dirty="0"/>
              <a:t>Understand the Difference between IEP/504 plans at the K-12 Level and Accommodations/ Supports at the Higher Education level and how to support students and families with the transition.</a:t>
            </a:r>
          </a:p>
          <a:p>
            <a:pPr>
              <a:spcAft>
                <a:spcPts val="1200"/>
              </a:spcAft>
            </a:pPr>
            <a:r>
              <a:rPr lang="en-US" dirty="0"/>
              <a:t>Understand the Process of Requesting Accommodations at Post-Secondary Institutions to support transitioning K-12 Students.</a:t>
            </a:r>
          </a:p>
          <a:p>
            <a:pPr>
              <a:spcAft>
                <a:spcPts val="1200"/>
              </a:spcAft>
            </a:pPr>
            <a:r>
              <a:rPr lang="en-US" dirty="0"/>
              <a:t>Have a brief understanding of the new RISE Act legislation and how it impacts student transitioning from K-12 to Post Secondary Options.</a:t>
            </a:r>
          </a:p>
        </p:txBody>
      </p:sp>
    </p:spTree>
    <p:extLst>
      <p:ext uri="{BB962C8B-B14F-4D97-AF65-F5344CB8AC3E}">
        <p14:creationId xmlns:p14="http://schemas.microsoft.com/office/powerpoint/2010/main" val="2154960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B5801-9B58-D9F8-357F-C8775163D049}"/>
              </a:ext>
            </a:extLst>
          </p:cNvPr>
          <p:cNvSpPr>
            <a:spLocks noGrp="1"/>
          </p:cNvSpPr>
          <p:nvPr>
            <p:ph type="title"/>
          </p:nvPr>
        </p:nvSpPr>
        <p:spPr/>
        <p:txBody>
          <a:bodyPr/>
          <a:lstStyle/>
          <a:p>
            <a:pPr algn="ctr"/>
            <a:r>
              <a:rPr lang="en-US" dirty="0"/>
              <a:t>Agenda </a:t>
            </a:r>
          </a:p>
        </p:txBody>
      </p:sp>
      <p:sp>
        <p:nvSpPr>
          <p:cNvPr id="4" name="Text Placeholder 3">
            <a:extLst>
              <a:ext uri="{FF2B5EF4-FFF2-40B4-BE49-F238E27FC236}">
                <a16:creationId xmlns:a16="http://schemas.microsoft.com/office/drawing/2014/main" id="{BC010AA4-3710-0C97-3BC7-1CCD9435260C}"/>
              </a:ext>
            </a:extLst>
          </p:cNvPr>
          <p:cNvSpPr>
            <a:spLocks noGrp="1"/>
          </p:cNvSpPr>
          <p:nvPr>
            <p:ph type="body" sz="quarter" idx="10"/>
          </p:nvPr>
        </p:nvSpPr>
        <p:spPr/>
        <p:txBody>
          <a:bodyPr/>
          <a:lstStyle/>
          <a:p>
            <a:r>
              <a:rPr lang="en-US" dirty="0"/>
              <a:t>Differences between K-12 and Colleges/Universities </a:t>
            </a:r>
          </a:p>
          <a:p>
            <a:r>
              <a:rPr lang="en-US" dirty="0"/>
              <a:t>Requesting Accommodations at a Higher Education Level</a:t>
            </a:r>
          </a:p>
          <a:p>
            <a:r>
              <a:rPr lang="en-US" dirty="0"/>
              <a:t>Supporting Students/families with the Transition </a:t>
            </a:r>
          </a:p>
          <a:p>
            <a:r>
              <a:rPr lang="en-US" dirty="0"/>
              <a:t>Questions/Comments </a:t>
            </a:r>
          </a:p>
        </p:txBody>
      </p:sp>
    </p:spTree>
    <p:extLst>
      <p:ext uri="{BB962C8B-B14F-4D97-AF65-F5344CB8AC3E}">
        <p14:creationId xmlns:p14="http://schemas.microsoft.com/office/powerpoint/2010/main" val="965975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9F783-AC44-BA3A-F410-09F214F8E654}"/>
              </a:ext>
            </a:extLst>
          </p:cNvPr>
          <p:cNvSpPr>
            <a:spLocks noGrp="1"/>
          </p:cNvSpPr>
          <p:nvPr>
            <p:ph type="title"/>
          </p:nvPr>
        </p:nvSpPr>
        <p:spPr/>
        <p:txBody>
          <a:bodyPr>
            <a:normAutofit/>
          </a:bodyPr>
          <a:lstStyle/>
          <a:p>
            <a:pPr algn="ctr"/>
            <a:r>
              <a:rPr lang="en-US" dirty="0"/>
              <a:t>K-12 Special Education vs College/University Disability/Accessibility services</a:t>
            </a:r>
          </a:p>
        </p:txBody>
      </p:sp>
      <p:sp>
        <p:nvSpPr>
          <p:cNvPr id="3" name="Text Placeholder 2">
            <a:extLst>
              <a:ext uri="{FF2B5EF4-FFF2-40B4-BE49-F238E27FC236}">
                <a16:creationId xmlns:a16="http://schemas.microsoft.com/office/drawing/2014/main" id="{5568EEB6-2E9B-862A-B113-49E436FDA07A}"/>
              </a:ext>
            </a:extLst>
          </p:cNvPr>
          <p:cNvSpPr>
            <a:spLocks noGrp="1"/>
          </p:cNvSpPr>
          <p:nvPr>
            <p:ph type="body" idx="1"/>
          </p:nvPr>
        </p:nvSpPr>
        <p:spPr/>
        <p:txBody>
          <a:bodyPr/>
          <a:lstStyle/>
          <a:p>
            <a:r>
              <a:rPr lang="en-US" dirty="0"/>
              <a:t>High School</a:t>
            </a:r>
          </a:p>
        </p:txBody>
      </p:sp>
      <p:sp>
        <p:nvSpPr>
          <p:cNvPr id="5" name="Text Placeholder 4">
            <a:extLst>
              <a:ext uri="{FF2B5EF4-FFF2-40B4-BE49-F238E27FC236}">
                <a16:creationId xmlns:a16="http://schemas.microsoft.com/office/drawing/2014/main" id="{A0F44252-40F4-0D3D-4CC6-77709F915FF8}"/>
              </a:ext>
            </a:extLst>
          </p:cNvPr>
          <p:cNvSpPr>
            <a:spLocks noGrp="1"/>
          </p:cNvSpPr>
          <p:nvPr>
            <p:ph type="body" sz="quarter" idx="10"/>
          </p:nvPr>
        </p:nvSpPr>
        <p:spPr/>
        <p:txBody>
          <a:bodyPr/>
          <a:lstStyle/>
          <a:p>
            <a:r>
              <a:rPr lang="en-US" dirty="0"/>
              <a:t>Individual's with Disabilities Education Act (IDEA)</a:t>
            </a:r>
          </a:p>
          <a:p>
            <a:r>
              <a:rPr lang="en-US" dirty="0"/>
              <a:t>Section 504 </a:t>
            </a:r>
          </a:p>
          <a:p>
            <a:r>
              <a:rPr lang="en-US" dirty="0"/>
              <a:t>Goals/objectives, accommodations/modifications all aimed at student success  </a:t>
            </a:r>
          </a:p>
          <a:p>
            <a:r>
              <a:rPr lang="en-US" dirty="0"/>
              <a:t>District/team is responsible for identifying, determining eligibility, and implementing supports and services</a:t>
            </a:r>
          </a:p>
        </p:txBody>
      </p:sp>
    </p:spTree>
    <p:extLst>
      <p:ext uri="{BB962C8B-B14F-4D97-AF65-F5344CB8AC3E}">
        <p14:creationId xmlns:p14="http://schemas.microsoft.com/office/powerpoint/2010/main" val="2366989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54FC5-DD7C-B9D2-7E70-07FF4D790D01}"/>
              </a:ext>
            </a:extLst>
          </p:cNvPr>
          <p:cNvSpPr>
            <a:spLocks noGrp="1"/>
          </p:cNvSpPr>
          <p:nvPr>
            <p:ph type="title"/>
          </p:nvPr>
        </p:nvSpPr>
        <p:spPr/>
        <p:txBody>
          <a:bodyPr/>
          <a:lstStyle/>
          <a:p>
            <a:pPr>
              <a:lnSpc>
                <a:spcPct val="100000"/>
              </a:lnSpc>
            </a:pPr>
            <a:r>
              <a:rPr lang="en-US" dirty="0"/>
              <a:t>K-12 Special Education vs College/University Disability/Accessibility services (cont.)</a:t>
            </a:r>
          </a:p>
        </p:txBody>
      </p:sp>
      <p:sp>
        <p:nvSpPr>
          <p:cNvPr id="4" name="Text Placeholder 3">
            <a:extLst>
              <a:ext uri="{FF2B5EF4-FFF2-40B4-BE49-F238E27FC236}">
                <a16:creationId xmlns:a16="http://schemas.microsoft.com/office/drawing/2014/main" id="{C3F0BA1B-E317-733C-6428-D7CF94713905}"/>
              </a:ext>
            </a:extLst>
          </p:cNvPr>
          <p:cNvSpPr>
            <a:spLocks noGrp="1"/>
          </p:cNvSpPr>
          <p:nvPr>
            <p:ph type="body" idx="1"/>
          </p:nvPr>
        </p:nvSpPr>
        <p:spPr>
          <a:xfrm>
            <a:off x="620332" y="2479918"/>
            <a:ext cx="10968260" cy="583735"/>
          </a:xfrm>
        </p:spPr>
        <p:txBody>
          <a:bodyPr/>
          <a:lstStyle/>
          <a:p>
            <a:r>
              <a:rPr lang="en-US" dirty="0"/>
              <a:t>College/University </a:t>
            </a:r>
          </a:p>
        </p:txBody>
      </p:sp>
      <p:sp>
        <p:nvSpPr>
          <p:cNvPr id="5" name="Text Placeholder 4">
            <a:extLst>
              <a:ext uri="{FF2B5EF4-FFF2-40B4-BE49-F238E27FC236}">
                <a16:creationId xmlns:a16="http://schemas.microsoft.com/office/drawing/2014/main" id="{13769496-37A2-5B7D-0B60-44FABA5E0F09}"/>
              </a:ext>
            </a:extLst>
          </p:cNvPr>
          <p:cNvSpPr>
            <a:spLocks noGrp="1"/>
          </p:cNvSpPr>
          <p:nvPr>
            <p:ph type="body" sz="quarter" idx="10"/>
          </p:nvPr>
        </p:nvSpPr>
        <p:spPr>
          <a:xfrm>
            <a:off x="609599" y="3139193"/>
            <a:ext cx="10978993" cy="2615404"/>
          </a:xfrm>
        </p:spPr>
        <p:txBody>
          <a:bodyPr/>
          <a:lstStyle/>
          <a:p>
            <a:r>
              <a:rPr lang="en-US" dirty="0"/>
              <a:t>Americans with Disabilities Act (ADA) </a:t>
            </a:r>
          </a:p>
          <a:p>
            <a:r>
              <a:rPr lang="en-US" dirty="0"/>
              <a:t>Section 504</a:t>
            </a:r>
          </a:p>
          <a:p>
            <a:r>
              <a:rPr lang="en-US" dirty="0"/>
              <a:t>Reasonable accommodations for equal access "Fundamental Alteration"</a:t>
            </a:r>
          </a:p>
          <a:p>
            <a:r>
              <a:rPr lang="en-US" dirty="0"/>
              <a:t>Must meet course technical standards without accommodation</a:t>
            </a:r>
          </a:p>
          <a:p>
            <a:r>
              <a:rPr lang="en-US" dirty="0"/>
              <a:t>Students must disclose disability, apply for services, complete interactive process, and self-monitor</a:t>
            </a:r>
          </a:p>
        </p:txBody>
      </p:sp>
    </p:spTree>
    <p:extLst>
      <p:ext uri="{BB962C8B-B14F-4D97-AF65-F5344CB8AC3E}">
        <p14:creationId xmlns:p14="http://schemas.microsoft.com/office/powerpoint/2010/main" val="402277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6172B7-0784-604E-9EBF-15D8355E7576}"/>
              </a:ext>
            </a:extLst>
          </p:cNvPr>
          <p:cNvSpPr>
            <a:spLocks noGrp="1"/>
          </p:cNvSpPr>
          <p:nvPr>
            <p:ph type="title"/>
          </p:nvPr>
        </p:nvSpPr>
        <p:spPr/>
        <p:txBody>
          <a:bodyPr/>
          <a:lstStyle/>
          <a:p>
            <a:r>
              <a:rPr lang="en-US" dirty="0"/>
              <a:t>More about Post Secondary Accommodation </a:t>
            </a:r>
          </a:p>
        </p:txBody>
      </p:sp>
      <p:sp>
        <p:nvSpPr>
          <p:cNvPr id="4" name="Text Placeholder 3">
            <a:extLst>
              <a:ext uri="{FF2B5EF4-FFF2-40B4-BE49-F238E27FC236}">
                <a16:creationId xmlns:a16="http://schemas.microsoft.com/office/drawing/2014/main" id="{DDCDD2B2-0CA1-F231-B735-F14FCF56E66A}"/>
              </a:ext>
            </a:extLst>
          </p:cNvPr>
          <p:cNvSpPr>
            <a:spLocks noGrp="1"/>
          </p:cNvSpPr>
          <p:nvPr>
            <p:ph type="body" sz="quarter" idx="10"/>
          </p:nvPr>
        </p:nvSpPr>
        <p:spPr/>
        <p:txBody>
          <a:bodyPr/>
          <a:lstStyle/>
          <a:p>
            <a:r>
              <a:rPr lang="en-US" dirty="0"/>
              <a:t>Definition of Accommodations- an alteration of environment, curriculum format, or equipment that allows an individual with a disability to gain access to content and/or complete assigned tasks"</a:t>
            </a:r>
          </a:p>
          <a:p>
            <a:r>
              <a:rPr lang="en-US" dirty="0"/>
              <a:t>Cannot "fundamentally alter" expectation of the course (outcomes/technical standards)- Alterations/Modifications </a:t>
            </a:r>
          </a:p>
          <a:p>
            <a:r>
              <a:rPr lang="en-US" dirty="0"/>
              <a:t>Must be reasonable, necessary, and provide equal access </a:t>
            </a:r>
          </a:p>
        </p:txBody>
      </p:sp>
    </p:spTree>
    <p:extLst>
      <p:ext uri="{BB962C8B-B14F-4D97-AF65-F5344CB8AC3E}">
        <p14:creationId xmlns:p14="http://schemas.microsoft.com/office/powerpoint/2010/main" val="4175981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A005A-3384-59EC-A803-9B2633BD771C}"/>
              </a:ext>
            </a:extLst>
          </p:cNvPr>
          <p:cNvSpPr>
            <a:spLocks noGrp="1"/>
          </p:cNvSpPr>
          <p:nvPr>
            <p:ph type="title"/>
          </p:nvPr>
        </p:nvSpPr>
        <p:spPr/>
        <p:txBody>
          <a:bodyPr/>
          <a:lstStyle/>
          <a:p>
            <a:pPr algn="ctr"/>
            <a:r>
              <a:rPr lang="en-US" dirty="0"/>
              <a:t>Examples of Accommodation vs. Alterations/Modifications  </a:t>
            </a:r>
          </a:p>
        </p:txBody>
      </p:sp>
      <p:sp>
        <p:nvSpPr>
          <p:cNvPr id="3" name="Text Placeholder 2">
            <a:extLst>
              <a:ext uri="{FF2B5EF4-FFF2-40B4-BE49-F238E27FC236}">
                <a16:creationId xmlns:a16="http://schemas.microsoft.com/office/drawing/2014/main" id="{F67709A5-E049-4D2D-E8B0-9B8B99B87ADB}"/>
              </a:ext>
            </a:extLst>
          </p:cNvPr>
          <p:cNvSpPr>
            <a:spLocks noGrp="1"/>
          </p:cNvSpPr>
          <p:nvPr>
            <p:ph type="body" idx="1"/>
          </p:nvPr>
        </p:nvSpPr>
        <p:spPr/>
        <p:txBody>
          <a:bodyPr/>
          <a:lstStyle/>
          <a:p>
            <a:r>
              <a:rPr lang="en-US" dirty="0"/>
              <a:t>Common Accommodations</a:t>
            </a:r>
          </a:p>
        </p:txBody>
      </p:sp>
      <p:sp>
        <p:nvSpPr>
          <p:cNvPr id="4" name="Content Placeholder 3">
            <a:extLst>
              <a:ext uri="{FF2B5EF4-FFF2-40B4-BE49-F238E27FC236}">
                <a16:creationId xmlns:a16="http://schemas.microsoft.com/office/drawing/2014/main" id="{327D8A05-459A-0725-D56D-60B762913543}"/>
              </a:ext>
            </a:extLst>
          </p:cNvPr>
          <p:cNvSpPr>
            <a:spLocks noGrp="1"/>
          </p:cNvSpPr>
          <p:nvPr>
            <p:ph type="body" sz="quarter" idx="10"/>
          </p:nvPr>
        </p:nvSpPr>
        <p:spPr/>
        <p:txBody>
          <a:bodyPr vert="horz" lIns="91440" tIns="45720" rIns="91440" bIns="45720" rtlCol="0" anchor="t">
            <a:normAutofit/>
          </a:bodyPr>
          <a:lstStyle/>
          <a:p>
            <a:r>
              <a:rPr lang="en-US" dirty="0"/>
              <a:t>Alternate testing locations</a:t>
            </a:r>
          </a:p>
          <a:p>
            <a:r>
              <a:rPr lang="en-US" dirty="0"/>
              <a:t>Extended testing time</a:t>
            </a:r>
          </a:p>
          <a:p>
            <a:r>
              <a:rPr lang="en-US" dirty="0"/>
              <a:t>Accessible materials/textbook</a:t>
            </a:r>
          </a:p>
          <a:p>
            <a:r>
              <a:rPr lang="en-US" dirty="0"/>
              <a:t>Audio recording lectures</a:t>
            </a:r>
          </a:p>
          <a:p>
            <a:r>
              <a:rPr lang="en-US" dirty="0"/>
              <a:t>Assistive technology</a:t>
            </a:r>
          </a:p>
          <a:p>
            <a:r>
              <a:rPr lang="en-US" dirty="0"/>
              <a:t>Adjustment to policies when necessary </a:t>
            </a:r>
          </a:p>
        </p:txBody>
      </p:sp>
      <p:sp>
        <p:nvSpPr>
          <p:cNvPr id="5" name="Text Placeholder 4">
            <a:extLst>
              <a:ext uri="{FF2B5EF4-FFF2-40B4-BE49-F238E27FC236}">
                <a16:creationId xmlns:a16="http://schemas.microsoft.com/office/drawing/2014/main" id="{09EA438E-6DFB-7BF3-7C05-34DB46051435}"/>
              </a:ext>
            </a:extLst>
          </p:cNvPr>
          <p:cNvSpPr>
            <a:spLocks noGrp="1"/>
          </p:cNvSpPr>
          <p:nvPr>
            <p:ph type="body" idx="11"/>
          </p:nvPr>
        </p:nvSpPr>
        <p:spPr/>
        <p:txBody>
          <a:bodyPr/>
          <a:lstStyle/>
          <a:p>
            <a:r>
              <a:rPr lang="en-US" dirty="0"/>
              <a:t>Alterations (not accommodations)</a:t>
            </a:r>
          </a:p>
        </p:txBody>
      </p:sp>
      <p:sp>
        <p:nvSpPr>
          <p:cNvPr id="6" name="Content Placeholder 5">
            <a:extLst>
              <a:ext uri="{FF2B5EF4-FFF2-40B4-BE49-F238E27FC236}">
                <a16:creationId xmlns:a16="http://schemas.microsoft.com/office/drawing/2014/main" id="{C01B4EE0-C458-2717-DCEF-81653C444011}"/>
              </a:ext>
            </a:extLst>
          </p:cNvPr>
          <p:cNvSpPr>
            <a:spLocks noGrp="1"/>
          </p:cNvSpPr>
          <p:nvPr>
            <p:ph type="body" sz="quarter" idx="12"/>
          </p:nvPr>
        </p:nvSpPr>
        <p:spPr/>
        <p:txBody>
          <a:bodyPr vert="horz" lIns="91440" tIns="45720" rIns="91440" bIns="45720" rtlCol="0" anchor="t">
            <a:normAutofit/>
          </a:bodyPr>
          <a:lstStyle/>
          <a:p>
            <a:r>
              <a:rPr lang="en-US" dirty="0"/>
              <a:t>Notes on tests </a:t>
            </a:r>
          </a:p>
          <a:p>
            <a:r>
              <a:rPr lang="en-US" dirty="0"/>
              <a:t>Reduced choice tests</a:t>
            </a:r>
          </a:p>
          <a:p>
            <a:r>
              <a:rPr lang="en-US" dirty="0"/>
              <a:t>Reduced homework or assignment alterations</a:t>
            </a:r>
          </a:p>
          <a:p>
            <a:r>
              <a:rPr lang="en-US" dirty="0"/>
              <a:t>Unlimited testing time</a:t>
            </a:r>
          </a:p>
          <a:p>
            <a:r>
              <a:rPr lang="en-US" dirty="0"/>
              <a:t>No due dates</a:t>
            </a:r>
          </a:p>
          <a:p>
            <a:r>
              <a:rPr lang="en-US" dirty="0"/>
              <a:t>Waived course requirements</a:t>
            </a:r>
          </a:p>
        </p:txBody>
      </p:sp>
    </p:spTree>
    <p:extLst>
      <p:ext uri="{BB962C8B-B14F-4D97-AF65-F5344CB8AC3E}">
        <p14:creationId xmlns:p14="http://schemas.microsoft.com/office/powerpoint/2010/main" val="1612762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AW xmlns="http://www.net-centric.com/PAWPP">
  <Shape xmlns="" ID="Kx53h/aG/RbZ7Ubxc9BzKakfFcQ=" isBookmarkSet="no" pdftag="H1" artifact="_x0030_" bookmark="yes" Order="_x0031_"/>
  <Shape xmlns="" ID="9AU6a/Qlm4CO+IZYS/72vXBOyHA=" pdftag="Figure" isBookmarkSet="no" formula="no" inline="no" artifact="_x0030_" bookmark="no" Order="_x0034_" validate="no" Lang=""/>
  <Shape xmlns="" ID="zPRn6uJ47IUkS7fgv5EnhxRWkfU=" pdftag="P" isBookmarkSet="no" bookmark="no" Order="_x0035_"/>
  <Shape xmlns="" ID="CfQa49mCeGPD9Yt3EPpTqNPqm/c=" isBookmarkSet="no" bookmark="yes" pdftag="P" artifact="_x0030_" Order="_x0032_"/>
  <Shape xmlns="" ID="NyBj24Goi5asu2QEe2yE1XHllkU=" pdftag="Figure" isBookmarkSet="no" formula="no" artifact="_x0030_" inline="no" bookmark="no" Order="_x0033_" validate="no" Lang=""/>
  <Shape xmlns="" ID="ZUK3P0vq1kyHMBtaP+GB8/hLUTw=" pdftag="H2" isBookmarkSet="no" bookmark="yes" Order="_x0031_"/>
  <Shape xmlns="" ID="dgWN0IbABHt0VLqkms5KCELSYgQ=" pdftag="P" isBookmarkSet="no" bookmark="no" Order="_x0032_"/>
  <Shape xmlns="" ID="NpUiy/dFa8lMzmDh+05YUkYB1o8=" artifact="_x0030_" formula="no" pdftag="Figure" isBookmarkSet="no" bookmark="no" Order="_x0033_" validate="no" Lang=""/>
  <Shape xmlns="" ID="Jl7UUhjVgCI8MeVBtgRStrcZ3Pg=" Order="_x0031_" isBookmarkSet="yes" bookmark="no" pdftag="_x005B_Artifact_x005D_" artifact="_x0031_"/>
  <Shape xmlns="" ID="C3WObvdTHVasz291gWrCnJQWKMM=" pdftag="P" isBookmarkSet="no" bookmark="no" Order="_x0031_"/>
  <Shape xmlns="" ID="BIGC/sQW8kCSr37EV7gWM1lLMlA=" artifact="_x0030_" formula="no" pdftag="Figure" isBookmarkSet="no" bookmark="no" Order="_x0032_" validate="no" Lang=""/>
  <Shape xmlns="" ID="X4j4L0lB0/G/nG8o8So2UaU/Kcg=" pdftag="H2" isBookmarkSet="no" bookmark="yes" Order="_x0031_"/>
  <Shape xmlns="" ID="XHX+YpuvmKP7MYZl23EDyGNK15s=" pdftag="P" isBookmarkSet="no" bookmark="no" Order="_x0032_"/>
  <Shape xmlns="" ID="1oNuWWo05Fb9IaxtoPr7849BMRc=" pdftag="H2" isBookmarkSet="no" bookmark="yes" Order="_x0031_"/>
  <Shape xmlns="" ID="5UFLIzVhFtn6JZH3o+NpXtCSyr0=" pdftag="P" isBookmarkSet="no" bookmark="no" Order="_x0032_"/>
  <Shape xmlns="" ID="8NOqEydZ0CLK2hsCCPY+L9voyAA=" pdftag="H2" isBookmarkSet="no" bookmark="yes" Order="_x0031_"/>
  <Shape xmlns="" ID="51/I1m04DW7+yc8CkTggUaBMM8w=" isBookmarkSet="yes" bookmark="yes" pdftag="H3" artifact="_x0030_" Order="_x0032_"/>
  <Shape xmlns="" ID="Jc+O8lwpZWjSeDE9ZV3CcPF5IWc=" pdftag="P" isBookmarkSet="no" bookmark="no" Order="_x0033_"/>
  <Shape xmlns="" ID="yQuZkliL9J/TnMBvWJCCKw4oCYk=" pdftag="H2" isBookmarkSet="no" bookmark="yes" Order="_x0031_"/>
  <Shape xmlns="" ID="4ILMNakoC7t0tA7IZymNEjHkR8E=" isBookmarkSet="yes" bookmark="yes" pdftag="H3" artifact="_x0030_" Order="_x0032_"/>
  <Shape xmlns="" ID="etHJ9/ZE546TEzGuVc0tIPvyNwo=" pdftag="P" isBookmarkSet="no" bookmark="no" Order="_x0033_"/>
  <Shape xmlns="" ID="sk/tfuloiTvV8OOhmhzhd0jY4Mk=" pdftag="H2" isBookmarkSet="no" bookmark="yes" Order="_x0031_"/>
  <Shape xmlns="" ID="8fd/vXblS17hJbLslbdDcsqAZQA=" pdftag="P" isBookmarkSet="no" bookmark="no" Order="_x0032_"/>
  <Shape xmlns="" ID="pmpi9/YjBaLgnOG/5jcZ1Cqmd6w=" pdftag="H2" isBookmarkSet="no" bookmark="yes" Order="_x0031_"/>
  <Shape xmlns="" ID="n4N3igFGDngtisv/Sd8PlZBY/TM=" isBookmarkSet="yes" bookmark="yes" pdftag="H3" artifact="_x0030_" Order="_x0032_"/>
  <Shape xmlns="" ID="a+aNMMTGFXW09HR86Q7gx31vj0k=" pdftag="P" isBookmarkSet="no" bookmark="no" Order="_x0033_"/>
  <Shape xmlns="" ID="FtMoMRc3GNdJ7fyKn1yW04hgkYM=" isBookmarkSet="yes" bookmark="yes" pdftag="H3" artifact="_x0030_" Order="_x0034_"/>
  <Shape xmlns="" ID="daZnpl1Q3rz6ZCbAF/GVz0MZES4=" pdftag="P" isBookmarkSet="no" bookmark="no" Order="_x0035_"/>
  <Shape xmlns="" ID="9NVIR6FJcwsmJ87BPwvjcASbQPE=" pdftag="H2" isBookmarkSet="no" bookmark="yes" Order="_x0031_"/>
  <Shape xmlns="" ID="MCPP07XMiKVYIffSNKiK68/Rn+A=" pdftag="P" isBookmarkSet="no" bookmark="no" Order="_x0032_"/>
  <Shape xmlns="" ID="Nalk4EWr+quIKkYMQY6hUiS6nWQ=" pdftag="H2" isBookmarkSet="no" bookmark="yes" Order="_x0031_"/>
  <Shape xmlns="" ID="H4udPGnA2px65u1zDZ5nOXR7zvo=" pdftag="P" isBookmarkSet="no" bookmark="no" Order="_x0032_"/>
  <Shape xmlns="" ID="YPrlvqrv0/cKIo0u6bWymgVq/Ls=" pdftag="H2" isBookmarkSet="no" bookmark="yes" Order="_x0031_"/>
  <Shape xmlns="" ID="iqIXc3PMTXQDHWlqapFGGL4fLcM=" pdftag="P" isBookmarkSet="no" bookmark="no" Order="_x0032_"/>
  <Shape xmlns="" ID="nIBB1+fj0lWrwO8vZqvTNUvP/WA=" pdftag="H2" isBookmarkSet="no" bookmark="yes" Order="_x0031_"/>
  <Shape xmlns="" ID="c56dDVVV+ElEqaaUYO/cGpFsNgs=" pdftag="P" isBookmarkSet="no" bookmark="no" Order="_x0032_"/>
  <Shape xmlns="" ID="R/PR3DnW/rY/DLL91dIfewT2PYI=" pdftag="H2" isBookmarkSet="no" bookmark="yes" Order="_x0031_"/>
  <Shape xmlns="" ID="nDe5ipYd78jAkzi97a7Ky/Q7yPA=" pdftag="P" isBookmarkSet="no" bookmark="no" Order="_x0032_"/>
  <Shape xmlns="" ID="cescbqk4o7FGsTgsq/AgMH8kx88=" artifact="_x0030_" formula="no" pdftag="Figure" isBookmarkSet="no" bookmark="no" Order="_x0033_" validate="no" Lang=""/>
  <Shape xmlns="" ID="xOKXMoXeXrDgFWgUDuKVjXE2tLM=" pdftag="H2" isBookmarkSet="no" bookmark="yes" Order="_x0031_"/>
  <Shape xmlns="" ID="U+0KyhmdNP/Dvy7I4ISG4N/WwSE=" pdftag="P" isBookmarkSet="no" bookmark="no" Order="_x0032_"/>
  <Shape xmlns="" ID="zUBHPc9skfH24nakqLBKnC0Op/Y=" pdftag="H2" isBookmarkSet="no" bookmark="yes" Order="_x0031_"/>
  <Shape xmlns="" ID="ysd4V14a3uNLPzDOynpUUIhpz/E=" pdftag="P" isBookmarkSet="no" bookmark="no" Order="_x0032_"/>
  <Shape xmlns="" ID="qDGqGChMs4EXcMnpEzi6QHv/GkM=" pdftag="H2" isBookmarkSet="no" bookmark="yes" Order="_x0031_"/>
  <Shape xmlns="" ID="dp3Bdjfnz+SnRpmEf1NJto/QWtE=" pdftag="P" isBookmarkSet="no" bookmark="no" Order="_x0032_"/>
  <Shape xmlns="" ID="Ex+AVhR9QPm9S3gtzox/qE9ntJ0=" pdftag="H2" isBookmarkSet="no" bookmark="yes" Order="_x0031_"/>
  <Shape xmlns="" ID="h+IyE3tiCGY3f2eCsOdG4tkjae4=" pdftag="P" isBookmarkSet="no" bookmark="no" Order="_x0032_"/>
  <Shape xmlns="" ID="Ea++nfrvIzTxaHUKmngZ3wBi43o=" pdftag="H2" isBookmarkSet="no" bookmark="yes" Order="_x0031_"/>
  <Shape xmlns="" ID="9Gl52b3NiXqIinwPfPJlkculaeg=" pdftag="P" isBookmarkSet="no" bookmark="no" Order="_x0032_"/>
  <Shape xmlns="" ID="dNPZMbntNU/TZs8yQCXjj5H00qU=" pdftag="H2" isBookmarkSet="no" bookmark="yes" Order="_x0031_"/>
  <Shape xmlns="" ID="bQXXt2zRtRV6uEexAbqDu1WuH28=" artifact="_x0030_" formula="no" pdftag="Figure" isBookmarkSet="no" bookmark="no" Order="_x0031_" validate="no" Lang=""/>
  <Shape xmlns="" ID="8jrih5OdaxVECwoqlzaiueX7/bQ=" pdftag="H2" isBookmarkSet="no" bookmark="yes" Order="_x0032_"/>
  <Shape xmlns="" ID="EiaAubjTcvbxfk77yg2O25MQVxc=" pdftag="P" isBookmarkSet="no" bookmark="no" Order="_x0033_"/>
  <Shape xmlns="" ID="skWrta21xbgLLFh4hhut0+n+10A=" formula="no" pdftag="Figure" artifact="_x0030_" inline="no" isBookmarkSet="no" bookmark="no" Order="_x0034_" validate="no" Lang=""/>
  <HyperLink xmlns="" ID="nDe5ipYd78jAkzi97a7Ky/Q7yPA=-126353340091.78063_286.7419" plainAltText="www.stcloudstate.edu_x002F_sas" language="" Lang=""/>
  <HyperLink xmlns="" ID="EiaAubjTcvbxfk77yg2O25MQVxc=-764652691337.6875_273.6923" plainAltText="michelle.ziebarth_x0040_stcloudstate.edu" language="" Lang=""/>
  <SubText xmlns="" ID="9AU6a/Qlm4CO+IZYS/72vXBOyHA=" ActualText=""/>
  <SubText xmlns="" ID="NyBj24Goi5asu2QEe2yE1XHllkU=" ActualText=""/>
  <SubText xmlns="" ID="skWrta21xbgLLFh4hhut0+n+10A=" ActualText=""/>
  <SubText xmlns="" ID="NpUiy/dFa8lMzmDh+05YUkYB1o8=" ActualText=""/>
  <SubText xmlns="" ID="BIGC/sQW8kCSr37EV7gWM1lLMlA=" ActualText=""/>
  <SubText xmlns="" ID="cescbqk4o7FGsTgsq/AgMH8kx88=" ActualText=""/>
  <SubText xmlns="" ID="bQXXt2zRtRV6uEexAbqDu1WuH28=" ActualText=""/>
</PAW>
</file>

<file path=customXml/item2.xml><?xml version="1.0" encoding="utf-8"?>
<p:properties xmlns:p="http://schemas.microsoft.com/office/2006/metadata/properties" xmlns:xsi="http://www.w3.org/2001/XMLSchema-instance" xmlns:pc="http://schemas.microsoft.com/office/infopath/2007/PartnerControls">
  <documentManagement>
    <_activity xmlns="69b31bbc-2aae-49d2-9a4f-1e5201e5930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AF037AD7CFB2AC499A201B16F6510E4D" ma:contentTypeVersion="20" ma:contentTypeDescription="Create a new document." ma:contentTypeScope="" ma:versionID="347f9aff543fef3bbaefa49c70c9a60c">
  <xsd:schema xmlns:xsd="http://www.w3.org/2001/XMLSchema" xmlns:xs="http://www.w3.org/2001/XMLSchema" xmlns:p="http://schemas.microsoft.com/office/2006/metadata/properties" xmlns:ns3="69b31bbc-2aae-49d2-9a4f-1e5201e5930c" xmlns:ns4="028d6a3e-433b-499c-8cd6-112d1cfa48b1" targetNamespace="http://schemas.microsoft.com/office/2006/metadata/properties" ma:root="true" ma:fieldsID="dc787d4aef1f2288f49de8b7328dbe4c" ns3:_="" ns4:_="">
    <xsd:import namespace="69b31bbc-2aae-49d2-9a4f-1e5201e5930c"/>
    <xsd:import namespace="028d6a3e-433b-499c-8cd6-112d1cfa48b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_activity"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b31bbc-2aae-49d2-9a4f-1e5201e593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28d6a3e-433b-499c-8cd6-112d1cfa48b1" elementFormDefault="qualified">
    <xsd:import namespace="http://schemas.microsoft.com/office/2006/documentManagement/types"/>
    <xsd:import namespace="http://schemas.microsoft.com/office/infopath/2007/PartnerControls"/>
    <xsd:element name="SharedWithUsers" ma:index="10"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213A25-6F60-4356-A9A9-CD39C41705C7}">
  <ds:schemaRefs>
    <ds:schemaRef ds:uri="http://www.net-centric.com/PAWPP"/>
    <ds:schemaRef ds:uri=""/>
  </ds:schemaRefs>
</ds:datastoreItem>
</file>

<file path=customXml/itemProps2.xml><?xml version="1.0" encoding="utf-8"?>
<ds:datastoreItem xmlns:ds="http://schemas.openxmlformats.org/officeDocument/2006/customXml" ds:itemID="{FD0EC440-DDB1-4BD1-AC92-978E7EB5E23B}">
  <ds:schemaRefs>
    <ds:schemaRef ds:uri="028d6a3e-433b-499c-8cd6-112d1cfa48b1"/>
    <ds:schemaRef ds:uri="69b31bbc-2aae-49d2-9a4f-1e5201e5930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E008346-C47D-4713-B29B-F0A1CB0FAB5A}">
  <ds:schemaRefs>
    <ds:schemaRef ds:uri="http://schemas.microsoft.com/sharepoint/v3/contenttype/forms"/>
  </ds:schemaRefs>
</ds:datastoreItem>
</file>

<file path=customXml/itemProps4.xml><?xml version="1.0" encoding="utf-8"?>
<ds:datastoreItem xmlns:ds="http://schemas.openxmlformats.org/officeDocument/2006/customXml" ds:itemID="{EB42142F-9F87-4B28-B129-37BF23DB77B7}">
  <ds:schemaRefs>
    <ds:schemaRef ds:uri="028d6a3e-433b-499c-8cd6-112d1cfa48b1"/>
    <ds:schemaRef ds:uri="69b31bbc-2aae-49d2-9a4f-1e5201e593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Ppt_And_Google_SampleTemplate_Cs2025 (1)</Template>
  <TotalTime>76</TotalTime>
  <Words>1058</Words>
  <Application>Microsoft Office PowerPoint</Application>
  <PresentationFormat>Widescreen</PresentationFormat>
  <Paragraphs>123</Paragraphs>
  <Slides>21</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Courier New</vt:lpstr>
      <vt:lpstr>Wingdings</vt:lpstr>
      <vt:lpstr>Wingdings 3</vt:lpstr>
      <vt:lpstr>Integral</vt:lpstr>
      <vt:lpstr>Transitioning Students from K-12 to Higher Education: Accommodations, Advocacy, and Actions Required by Special Educators and Support Staff</vt:lpstr>
      <vt:lpstr>About Me </vt:lpstr>
      <vt:lpstr>About Me, Continued</vt:lpstr>
      <vt:lpstr>Today's Objectives </vt:lpstr>
      <vt:lpstr>Agenda </vt:lpstr>
      <vt:lpstr>K-12 Special Education vs College/University Disability/Accessibility services</vt:lpstr>
      <vt:lpstr>K-12 Special Education vs College/University Disability/Accessibility services (cont.)</vt:lpstr>
      <vt:lpstr>More about Post Secondary Accommodation </vt:lpstr>
      <vt:lpstr>Examples of Accommodation vs. Alterations/Modifications  </vt:lpstr>
      <vt:lpstr>How do we Support Students and Families with this big change? </vt:lpstr>
      <vt:lpstr>Disability in College</vt:lpstr>
      <vt:lpstr>Common Conditions of Students who Access Accommodations  </vt:lpstr>
      <vt:lpstr>Requesting Accommodations at College</vt:lpstr>
      <vt:lpstr>Accommodation Request and Use Process  </vt:lpstr>
      <vt:lpstr>Additional Supports Offered by Disability/Accessibility Office </vt:lpstr>
      <vt:lpstr>How do we support students and families with this transition? </vt:lpstr>
      <vt:lpstr>Educate families and students on higher education process </vt:lpstr>
      <vt:lpstr>Educate students on their IEP/Disability Impact </vt:lpstr>
      <vt:lpstr>The Minnesota RISE ACT Information </vt:lpstr>
      <vt:lpstr>Time for Questions/Comments </vt:lpstr>
      <vt:lpstr>Contact</vt:lpstr>
    </vt:vector>
  </TitlesOfParts>
  <Company>St. Cloud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Transitioning Students from K-12 to Higher Education. Charting the Cs Conference 2025 </dc:title>
  <dc:creator>Statewide Professional Development to Support the Workforce and Low Incidence Disability Areas in the State of Minnesota</dc:creator>
  <cp:lastModifiedBy>Shuyin Maciel</cp:lastModifiedBy>
  <cp:revision>685</cp:revision>
  <dcterms:created xsi:type="dcterms:W3CDTF">2024-01-26T15:44:18Z</dcterms:created>
  <dcterms:modified xsi:type="dcterms:W3CDTF">2025-04-23T08:58:15Z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0x010100AF037AD7CFB2AC499A201B16F6510E4D</vt:lpwstr>
  </property>
</Properties>
</file>