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42"/>
  </p:notesMasterIdLst>
  <p:handoutMasterIdLst>
    <p:handoutMasterId r:id="rId43"/>
  </p:handoutMasterIdLst>
  <p:sldIdLst>
    <p:sldId id="256" r:id="rId3"/>
    <p:sldId id="257" r:id="rId4"/>
    <p:sldId id="332" r:id="rId5"/>
    <p:sldId id="319" r:id="rId6"/>
    <p:sldId id="320" r:id="rId7"/>
    <p:sldId id="333" r:id="rId8"/>
    <p:sldId id="322" r:id="rId9"/>
    <p:sldId id="318" r:id="rId10"/>
    <p:sldId id="336" r:id="rId11"/>
    <p:sldId id="353" r:id="rId12"/>
    <p:sldId id="337" r:id="rId13"/>
    <p:sldId id="325" r:id="rId14"/>
    <p:sldId id="354" r:id="rId15"/>
    <p:sldId id="362" r:id="rId16"/>
    <p:sldId id="345" r:id="rId17"/>
    <p:sldId id="363" r:id="rId18"/>
    <p:sldId id="356" r:id="rId19"/>
    <p:sldId id="335" r:id="rId20"/>
    <p:sldId id="340" r:id="rId21"/>
    <p:sldId id="347" r:id="rId22"/>
    <p:sldId id="355" r:id="rId23"/>
    <p:sldId id="341" r:id="rId24"/>
    <p:sldId id="342" r:id="rId25"/>
    <p:sldId id="348" r:id="rId26"/>
    <p:sldId id="343" r:id="rId27"/>
    <p:sldId id="349" r:id="rId28"/>
    <p:sldId id="344" r:id="rId29"/>
    <p:sldId id="350" r:id="rId30"/>
    <p:sldId id="351" r:id="rId31"/>
    <p:sldId id="352" r:id="rId32"/>
    <p:sldId id="338" r:id="rId33"/>
    <p:sldId id="339" r:id="rId34"/>
    <p:sldId id="357" r:id="rId35"/>
    <p:sldId id="358" r:id="rId36"/>
    <p:sldId id="360" r:id="rId37"/>
    <p:sldId id="361" r:id="rId38"/>
    <p:sldId id="359" r:id="rId39"/>
    <p:sldId id="314" r:id="rId40"/>
    <p:sldId id="33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8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00589A"/>
    <a:srgbClr val="632B8D"/>
    <a:srgbClr val="003399"/>
    <a:srgbClr val="9FE1FF"/>
    <a:srgbClr val="FFFFFF"/>
    <a:srgbClr val="5DCDFF"/>
    <a:srgbClr val="0055A5"/>
    <a:srgbClr val="E73E30"/>
    <a:srgbClr val="01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580" autoAdjust="0"/>
    <p:restoredTop sz="86410" autoAdjust="0"/>
  </p:normalViewPr>
  <p:slideViewPr>
    <p:cSldViewPr snapToGrid="0" snapToObjects="1">
      <p:cViewPr varScale="1">
        <p:scale>
          <a:sx n="125" d="100"/>
          <a:sy n="125" d="100"/>
        </p:scale>
        <p:origin x="114" y="336"/>
      </p:cViewPr>
      <p:guideLst>
        <p:guide pos="3840"/>
        <p:guide orient="horz" pos="2184"/>
      </p:guideLst>
    </p:cSldViewPr>
  </p:slideViewPr>
  <p:outlineViewPr>
    <p:cViewPr>
      <p:scale>
        <a:sx n="33" d="100"/>
        <a:sy n="33" d="100"/>
      </p:scale>
      <p:origin x="0" y="-87462"/>
    </p:cViewPr>
  </p:outlineViewPr>
  <p:notesTextViewPr>
    <p:cViewPr>
      <p:scale>
        <a:sx n="3" d="2"/>
        <a:sy n="3" d="2"/>
      </p:scale>
      <p:origin x="0" y="0"/>
    </p:cViewPr>
  </p:notesTextViewPr>
  <p:notesViewPr>
    <p:cSldViewPr snapToGrid="0" snapToObjects="1" showGuides="1">
      <p:cViewPr varScale="1">
        <p:scale>
          <a:sx n="63" d="100"/>
          <a:sy n="63" d="100"/>
        </p:scale>
        <p:origin x="324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4/23/2025</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57247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Tree>
    <p:extLst>
      <p:ext uri="{BB962C8B-B14F-4D97-AF65-F5344CB8AC3E}">
        <p14:creationId xmlns:p14="http://schemas.microsoft.com/office/powerpoint/2010/main" val="330545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Tree>
    <p:extLst>
      <p:ext uri="{BB962C8B-B14F-4D97-AF65-F5344CB8AC3E}">
        <p14:creationId xmlns:p14="http://schemas.microsoft.com/office/powerpoint/2010/main" val="9974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EB04-46E2-F854-C001-FD2AB95A0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1A4E9-778D-68C6-6ACC-71BF0FA53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84971-B268-1E6A-A6F0-BA0EBEB27F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AE664F-FB5C-4C59-93B8-C738E9EF11F1}"/>
              </a:ext>
            </a:extLst>
          </p:cNvPr>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231791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a:p>
        </p:txBody>
      </p:sp>
    </p:spTree>
    <p:extLst>
      <p:ext uri="{BB962C8B-B14F-4D97-AF65-F5344CB8AC3E}">
        <p14:creationId xmlns:p14="http://schemas.microsoft.com/office/powerpoint/2010/main" val="46006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46312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a:p>
        </p:txBody>
      </p:sp>
    </p:spTree>
    <p:extLst>
      <p:ext uri="{BB962C8B-B14F-4D97-AF65-F5344CB8AC3E}">
        <p14:creationId xmlns:p14="http://schemas.microsoft.com/office/powerpoint/2010/main" val="101281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19</a:t>
            </a:fld>
            <a:endParaRPr lang="en-US"/>
          </a:p>
        </p:txBody>
      </p:sp>
    </p:spTree>
    <p:extLst>
      <p:ext uri="{BB962C8B-B14F-4D97-AF65-F5344CB8AC3E}">
        <p14:creationId xmlns:p14="http://schemas.microsoft.com/office/powerpoint/2010/main" val="150297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20</a:t>
            </a:fld>
            <a:endParaRPr lang="en-US"/>
          </a:p>
        </p:txBody>
      </p:sp>
    </p:spTree>
    <p:extLst>
      <p:ext uri="{BB962C8B-B14F-4D97-AF65-F5344CB8AC3E}">
        <p14:creationId xmlns:p14="http://schemas.microsoft.com/office/powerpoint/2010/main" val="256044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216799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403857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4081850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23</a:t>
            </a:fld>
            <a:endParaRPr lang="en-US"/>
          </a:p>
        </p:txBody>
      </p:sp>
    </p:spTree>
    <p:extLst>
      <p:ext uri="{BB962C8B-B14F-4D97-AF65-F5344CB8AC3E}">
        <p14:creationId xmlns:p14="http://schemas.microsoft.com/office/powerpoint/2010/main" val="393957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24</a:t>
            </a:fld>
            <a:endParaRPr lang="en-US"/>
          </a:p>
        </p:txBody>
      </p:sp>
    </p:spTree>
    <p:extLst>
      <p:ext uri="{BB962C8B-B14F-4D97-AF65-F5344CB8AC3E}">
        <p14:creationId xmlns:p14="http://schemas.microsoft.com/office/powerpoint/2010/main" val="385348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25</a:t>
            </a:fld>
            <a:endParaRPr lang="en-US"/>
          </a:p>
        </p:txBody>
      </p:sp>
    </p:spTree>
    <p:extLst>
      <p:ext uri="{BB962C8B-B14F-4D97-AF65-F5344CB8AC3E}">
        <p14:creationId xmlns:p14="http://schemas.microsoft.com/office/powerpoint/2010/main" val="3848261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2908032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a:p>
        </p:txBody>
      </p:sp>
    </p:spTree>
    <p:extLst>
      <p:ext uri="{BB962C8B-B14F-4D97-AF65-F5344CB8AC3E}">
        <p14:creationId xmlns:p14="http://schemas.microsoft.com/office/powerpoint/2010/main" val="2208987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28</a:t>
            </a:fld>
            <a:endParaRPr lang="en-US"/>
          </a:p>
        </p:txBody>
      </p:sp>
    </p:spTree>
    <p:extLst>
      <p:ext uri="{BB962C8B-B14F-4D97-AF65-F5344CB8AC3E}">
        <p14:creationId xmlns:p14="http://schemas.microsoft.com/office/powerpoint/2010/main" val="162795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29</a:t>
            </a:fld>
            <a:endParaRPr lang="en-US"/>
          </a:p>
        </p:txBody>
      </p:sp>
    </p:spTree>
    <p:extLst>
      <p:ext uri="{BB962C8B-B14F-4D97-AF65-F5344CB8AC3E}">
        <p14:creationId xmlns:p14="http://schemas.microsoft.com/office/powerpoint/2010/main" val="288546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30</a:t>
            </a:fld>
            <a:endParaRPr lang="en-US"/>
          </a:p>
        </p:txBody>
      </p:sp>
    </p:spTree>
    <p:extLst>
      <p:ext uri="{BB962C8B-B14F-4D97-AF65-F5344CB8AC3E}">
        <p14:creationId xmlns:p14="http://schemas.microsoft.com/office/powerpoint/2010/main" val="3458982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31</a:t>
            </a:fld>
            <a:endParaRPr lang="en-US"/>
          </a:p>
        </p:txBody>
      </p:sp>
    </p:spTree>
    <p:extLst>
      <p:ext uri="{BB962C8B-B14F-4D97-AF65-F5344CB8AC3E}">
        <p14:creationId xmlns:p14="http://schemas.microsoft.com/office/powerpoint/2010/main" val="369381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349550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32</a:t>
            </a:fld>
            <a:endParaRPr lang="en-US"/>
          </a:p>
        </p:txBody>
      </p:sp>
    </p:spTree>
    <p:extLst>
      <p:ext uri="{BB962C8B-B14F-4D97-AF65-F5344CB8AC3E}">
        <p14:creationId xmlns:p14="http://schemas.microsoft.com/office/powerpoint/2010/main" val="227291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33</a:t>
            </a:fld>
            <a:endParaRPr lang="en-US"/>
          </a:p>
        </p:txBody>
      </p:sp>
    </p:spTree>
    <p:extLst>
      <p:ext uri="{BB962C8B-B14F-4D97-AF65-F5344CB8AC3E}">
        <p14:creationId xmlns:p14="http://schemas.microsoft.com/office/powerpoint/2010/main" val="1309227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34</a:t>
            </a:fld>
            <a:endParaRPr lang="en-US"/>
          </a:p>
        </p:txBody>
      </p:sp>
    </p:spTree>
    <p:extLst>
      <p:ext uri="{BB962C8B-B14F-4D97-AF65-F5344CB8AC3E}">
        <p14:creationId xmlns:p14="http://schemas.microsoft.com/office/powerpoint/2010/main" val="1212713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35</a:t>
            </a:fld>
            <a:endParaRPr lang="en-US"/>
          </a:p>
        </p:txBody>
      </p:sp>
    </p:spTree>
    <p:extLst>
      <p:ext uri="{BB962C8B-B14F-4D97-AF65-F5344CB8AC3E}">
        <p14:creationId xmlns:p14="http://schemas.microsoft.com/office/powerpoint/2010/main" val="1861221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36</a:t>
            </a:fld>
            <a:endParaRPr lang="en-US"/>
          </a:p>
        </p:txBody>
      </p:sp>
    </p:spTree>
    <p:extLst>
      <p:ext uri="{BB962C8B-B14F-4D97-AF65-F5344CB8AC3E}">
        <p14:creationId xmlns:p14="http://schemas.microsoft.com/office/powerpoint/2010/main" val="227011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37</a:t>
            </a:fld>
            <a:endParaRPr lang="en-US"/>
          </a:p>
        </p:txBody>
      </p:sp>
    </p:spTree>
    <p:extLst>
      <p:ext uri="{BB962C8B-B14F-4D97-AF65-F5344CB8AC3E}">
        <p14:creationId xmlns:p14="http://schemas.microsoft.com/office/powerpoint/2010/main" val="1825035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38</a:t>
            </a:fld>
            <a:endParaRPr lang="en-US"/>
          </a:p>
        </p:txBody>
      </p:sp>
    </p:spTree>
    <p:extLst>
      <p:ext uri="{BB962C8B-B14F-4D97-AF65-F5344CB8AC3E}">
        <p14:creationId xmlns:p14="http://schemas.microsoft.com/office/powerpoint/2010/main" val="2847791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39</a:t>
            </a:fld>
            <a:endParaRPr lang="en-US"/>
          </a:p>
        </p:txBody>
      </p:sp>
    </p:spTree>
    <p:extLst>
      <p:ext uri="{BB962C8B-B14F-4D97-AF65-F5344CB8AC3E}">
        <p14:creationId xmlns:p14="http://schemas.microsoft.com/office/powerpoint/2010/main" val="250488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a:p>
        </p:txBody>
      </p:sp>
    </p:spTree>
    <p:extLst>
      <p:ext uri="{BB962C8B-B14F-4D97-AF65-F5344CB8AC3E}">
        <p14:creationId xmlns:p14="http://schemas.microsoft.com/office/powerpoint/2010/main" val="31998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307801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219441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128249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211386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284510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 Opening slide: Space for logo, title and body text">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268ABC62-F64E-D086-ED93-155009BB100F}"/>
              </a:ext>
              <a:ext uri="{C183D7F6-B498-43B3-948B-1728B52AA6E4}">
                <adec:decorative xmlns:adec="http://schemas.microsoft.com/office/drawing/2017/decorative" val="1"/>
              </a:ext>
            </a:extLst>
          </p:cNvPr>
          <p:cNvSpPr>
            <a:spLocks/>
          </p:cNvSpPr>
          <p:nvPr userDrawn="1"/>
        </p:nvSpPr>
        <p:spPr>
          <a:xfrm>
            <a:off x="92161" y="1676418"/>
            <a:ext cx="2938120" cy="4571982"/>
          </a:xfrm>
          <a:prstGeom prst="rect">
            <a:avLst/>
          </a:prstGeom>
          <a:gradFill flip="none" rotWithShape="1">
            <a:gsLst>
              <a:gs pos="0">
                <a:srgbClr val="9FE1FF"/>
              </a:gs>
              <a:gs pos="10000">
                <a:srgbClr val="FFFFFF"/>
              </a:gs>
              <a:gs pos="71000">
                <a:srgbClr val="FFFFFF"/>
              </a:gs>
              <a:gs pos="83000">
                <a:srgbClr val="93DEFF"/>
              </a:gs>
              <a:gs pos="100000">
                <a:srgbClr val="FFFFFF"/>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3414157" y="1156648"/>
            <a:ext cx="8192942" cy="1907022"/>
          </a:xfrm>
        </p:spPr>
        <p:txBody>
          <a:bodyPr lIns="0" tIns="457200" anchor="ctr">
            <a:noAutofit/>
          </a:bodyPr>
          <a:lstStyle>
            <a:lvl1pPr algn="l">
              <a:defRPr sz="3600" spc="200" baseline="0">
                <a:solidFill>
                  <a:srgbClr val="10182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090423-9E1A-DCF3-4D90-27023E53B38D}"/>
              </a:ext>
            </a:extLst>
          </p:cNvPr>
          <p:cNvSpPr>
            <a:spLocks noGrp="1"/>
          </p:cNvSpPr>
          <p:nvPr>
            <p:ph type="body" sz="quarter" idx="10"/>
          </p:nvPr>
        </p:nvSpPr>
        <p:spPr>
          <a:xfrm>
            <a:off x="3414156" y="3180472"/>
            <a:ext cx="8193643" cy="2534528"/>
          </a:xfrm>
          <a:prstGeom prst="rect">
            <a:avLst/>
          </a:prstGeom>
        </p:spPr>
        <p:txBody>
          <a:bodyPr/>
          <a:lstStyle>
            <a:lvl1pPr marL="0" indent="0" algn="l">
              <a:buFont typeface="Arial" panose="020B0604020202020204" pitchFamily="34" charse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7" name="Text Placeholder 3">
            <a:extLst>
              <a:ext uri="{FF2B5EF4-FFF2-40B4-BE49-F238E27FC236}">
                <a16:creationId xmlns:a16="http://schemas.microsoft.com/office/drawing/2014/main" id="{BD0D09D0-A39B-4E1A-D5AF-76A6E2568209}"/>
              </a:ext>
            </a:extLst>
          </p:cNvPr>
          <p:cNvSpPr>
            <a:spLocks noGrp="1"/>
          </p:cNvSpPr>
          <p:nvPr>
            <p:ph type="body" sz="quarter" idx="11"/>
          </p:nvPr>
        </p:nvSpPr>
        <p:spPr>
          <a:xfrm>
            <a:off x="92075" y="2891912"/>
            <a:ext cx="2938463" cy="2534528"/>
          </a:xfrm>
        </p:spPr>
        <p:txBody>
          <a:bodyPr/>
          <a:lstStyle>
            <a:lvl1pPr marL="0" inden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5" name="Picture Placeholder 1" descr="Picture 1">
            <a:extLst>
              <a:ext uri="{FF2B5EF4-FFF2-40B4-BE49-F238E27FC236}">
                <a16:creationId xmlns:a16="http://schemas.microsoft.com/office/drawing/2014/main" id="{234AE102-9263-0CD6-27C1-191F0255C16C}"/>
              </a:ext>
            </a:extLst>
          </p:cNvPr>
          <p:cNvSpPr>
            <a:spLocks noGrp="1"/>
          </p:cNvSpPr>
          <p:nvPr>
            <p:ph type="pic" sz="quarter" idx="12"/>
          </p:nvPr>
        </p:nvSpPr>
        <p:spPr>
          <a:xfrm>
            <a:off x="177782" y="1156648"/>
            <a:ext cx="2852755" cy="1466267"/>
          </a:xfrm>
        </p:spPr>
        <p:txBody>
          <a:bodyPr/>
          <a:lstStyle>
            <a:lvl1pPr marL="0" indent="0">
              <a:buNone/>
              <a:defRPr/>
            </a:lvl1pPr>
          </a:lstStyle>
          <a:p>
            <a:endParaRPr lang="en-US" dirty="0"/>
          </a:p>
        </p:txBody>
      </p:sp>
    </p:spTree>
    <p:extLst>
      <p:ext uri="{BB962C8B-B14F-4D97-AF65-F5344CB8AC3E}">
        <p14:creationId xmlns:p14="http://schemas.microsoft.com/office/powerpoint/2010/main" val="1533841159"/>
      </p:ext>
    </p:extLst>
  </p:cSld>
  <p:clrMapOvr>
    <a:masterClrMapping/>
  </p:clrMapOvr>
  <p:extLst>
    <p:ext uri="{DCECCB84-F9BA-43D5-87BE-67443E8EF086}">
      <p15:sldGuideLst xmlns:p15="http://schemas.microsoft.com/office/powerpoint/2012/main">
        <p15:guide id="1" pos="984"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 Title and blank spac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Picture Placeholder 3" descr="Place holder for 1 big graphic placed on the center.">
            <a:extLst>
              <a:ext uri="{FF2B5EF4-FFF2-40B4-BE49-F238E27FC236}">
                <a16:creationId xmlns:a16="http://schemas.microsoft.com/office/drawing/2014/main" id="{F1284B52-48E4-B7CE-253A-20E8A8B831D3}"/>
              </a:ext>
            </a:extLst>
          </p:cNvPr>
          <p:cNvSpPr>
            <a:spLocks noGrp="1"/>
          </p:cNvSpPr>
          <p:nvPr>
            <p:ph type="pic" sz="quarter" idx="12"/>
          </p:nvPr>
        </p:nvSpPr>
        <p:spPr>
          <a:xfrm>
            <a:off x="609601" y="2535022"/>
            <a:ext cx="10981882" cy="3713377"/>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44913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6 - Title and blank space for a video">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Media Placeholder 3" descr="Place holder for media, video (1) placed on the center.">
            <a:extLst>
              <a:ext uri="{FF2B5EF4-FFF2-40B4-BE49-F238E27FC236}">
                <a16:creationId xmlns:a16="http://schemas.microsoft.com/office/drawing/2014/main" id="{05CBB458-4522-04DE-D2A9-BC0C25E7A78C}"/>
              </a:ext>
            </a:extLst>
          </p:cNvPr>
          <p:cNvSpPr>
            <a:spLocks noGrp="1"/>
          </p:cNvSpPr>
          <p:nvPr>
            <p:ph type="media" sz="quarter" idx="10"/>
          </p:nvPr>
        </p:nvSpPr>
        <p:spPr>
          <a:xfrm>
            <a:off x="2397209" y="2400300"/>
            <a:ext cx="7377113" cy="3848100"/>
          </a:xfrm>
          <a:ln>
            <a:solidFill>
              <a:schemeClr val="bg1">
                <a:lumMod val="50000"/>
              </a:schemeClr>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139665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6 - Title and blank space for a tabl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7" name="Table Placeholder 6" descr="Place holder for a table placed on the center.">
            <a:extLst>
              <a:ext uri="{FF2B5EF4-FFF2-40B4-BE49-F238E27FC236}">
                <a16:creationId xmlns:a16="http://schemas.microsoft.com/office/drawing/2014/main" id="{539594D5-2EA1-8308-878B-20FF6928A325}"/>
              </a:ext>
            </a:extLst>
          </p:cNvPr>
          <p:cNvSpPr>
            <a:spLocks noGrp="1"/>
          </p:cNvSpPr>
          <p:nvPr>
            <p:ph type="tbl" sz="quarter" idx="10"/>
          </p:nvPr>
        </p:nvSpPr>
        <p:spPr>
          <a:xfrm>
            <a:off x="612775" y="2400300"/>
            <a:ext cx="10979150" cy="3848100"/>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424640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6 - Title and blank space for a chart">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4" name="Chart Placeholder 3" descr="Place holder for a chart placed on the center.">
            <a:extLst>
              <a:ext uri="{FF2B5EF4-FFF2-40B4-BE49-F238E27FC236}">
                <a16:creationId xmlns:a16="http://schemas.microsoft.com/office/drawing/2014/main" id="{FC5B6137-9B9E-E32D-B202-DB998E6988FE}"/>
              </a:ext>
            </a:extLst>
          </p:cNvPr>
          <p:cNvSpPr>
            <a:spLocks noGrp="1"/>
          </p:cNvSpPr>
          <p:nvPr>
            <p:ph type="chart" sz="quarter" idx="10"/>
          </p:nvPr>
        </p:nvSpPr>
        <p:spPr>
          <a:xfrm>
            <a:off x="609600" y="2400300"/>
            <a:ext cx="10982325" cy="3848100"/>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316218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 Closing slide: space for logo at top, title and body text center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E0EE3E1A-3892-12C4-CD2F-B776ED7BD2AA}"/>
              </a:ext>
            </a:extLst>
          </p:cNvPr>
          <p:cNvSpPr>
            <a:spLocks noGrp="1"/>
          </p:cNvSpPr>
          <p:nvPr>
            <p:ph type="body" sz="quarter" idx="10"/>
          </p:nvPr>
        </p:nvSpPr>
        <p:spPr>
          <a:xfrm>
            <a:off x="606425" y="3810000"/>
            <a:ext cx="11001375" cy="2438400"/>
          </a:xfrm>
          <a:prstGeom prst="rect">
            <a:avLst/>
          </a:prstGeom>
        </p:spPr>
        <p:txBody>
          <a:bodyPr/>
          <a:lstStyle>
            <a:lvl1pPr marL="0" indent="0" algn="ctr">
              <a:buSzPct val="108000"/>
              <a:buNone/>
              <a:defRPr/>
            </a:lvl1pPr>
          </a:lstStyle>
          <a:p>
            <a:pPr lvl="0"/>
            <a:r>
              <a:rPr lang="en-US" dirty="0"/>
              <a:t>Click to edit Master text styles</a:t>
            </a:r>
          </a:p>
        </p:txBody>
      </p:sp>
    </p:spTree>
    <p:extLst>
      <p:ext uri="{BB962C8B-B14F-4D97-AF65-F5344CB8AC3E}">
        <p14:creationId xmlns:p14="http://schemas.microsoft.com/office/powerpoint/2010/main" val="36836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9030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 - Title, space for logo at the top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90" y="1170638"/>
            <a:ext cx="7889956"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8268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Picture Placeholder 3" descr="Place holder for small graphic placed at the top-right of the title.">
            <a:extLst>
              <a:ext uri="{FF2B5EF4-FFF2-40B4-BE49-F238E27FC236}">
                <a16:creationId xmlns:a16="http://schemas.microsoft.com/office/drawing/2014/main" id="{66E67016-BAD6-636F-268F-C2AAE6736018}"/>
              </a:ext>
            </a:extLst>
          </p:cNvPr>
          <p:cNvSpPr>
            <a:spLocks noGrp="1"/>
          </p:cNvSpPr>
          <p:nvPr>
            <p:ph type="pic" sz="quarter" idx="11"/>
          </p:nvPr>
        </p:nvSpPr>
        <p:spPr>
          <a:xfrm>
            <a:off x="9495432" y="1168400"/>
            <a:ext cx="2095500" cy="1154113"/>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86284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for graphic placed on the right side of the content box.">
            <a:extLst>
              <a:ext uri="{FF2B5EF4-FFF2-40B4-BE49-F238E27FC236}">
                <a16:creationId xmlns:a16="http://schemas.microsoft.com/office/drawing/2014/main" id="{61709074-C458-EBDC-E8E7-ED3647E2FFAF}"/>
              </a:ext>
            </a:extLst>
          </p:cNvPr>
          <p:cNvSpPr>
            <a:spLocks noGrp="1"/>
          </p:cNvSpPr>
          <p:nvPr>
            <p:ph type="pic" sz="quarter" idx="12"/>
          </p:nvPr>
        </p:nvSpPr>
        <p:spPr>
          <a:xfrm>
            <a:off x="7235897" y="2567348"/>
            <a:ext cx="4355586" cy="2742304"/>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95391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 - Title, body text (bigger), space for 2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1640"/>
            <a:ext cx="10978994" cy="1159834"/>
          </a:xfrm>
        </p:spPr>
        <p:txBody>
          <a:bodyPr lIns="0"/>
          <a:lstStyle/>
          <a:p>
            <a:r>
              <a:rPr lang="en-US" dirty="0"/>
              <a:t>Click to edit Master title style</a:t>
            </a:r>
          </a:p>
        </p:txBody>
      </p:sp>
      <p:sp>
        <p:nvSpPr>
          <p:cNvPr id="4" name="Text Placeholder 3">
            <a:extLst>
              <a:ext uri="{FF2B5EF4-FFF2-40B4-BE49-F238E27FC236}">
                <a16:creationId xmlns:a16="http://schemas.microsoft.com/office/drawing/2014/main" id="{92732466-BF6C-643A-FCF7-1F74CBFDF87D}"/>
              </a:ext>
            </a:extLst>
          </p:cNvPr>
          <p:cNvSpPr>
            <a:spLocks noGrp="1"/>
          </p:cNvSpPr>
          <p:nvPr>
            <p:ph type="body" sz="quarter" idx="10"/>
          </p:nvPr>
        </p:nvSpPr>
        <p:spPr>
          <a:xfrm>
            <a:off x="616974" y="2422422"/>
            <a:ext cx="856186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descr="Place holder 1 for 1 small graphic placed on the right side of the content box, Place holder for graphic placed on the right side of the content box, column 1, row 1.">
            <a:extLst>
              <a:ext uri="{FF2B5EF4-FFF2-40B4-BE49-F238E27FC236}">
                <a16:creationId xmlns:a16="http://schemas.microsoft.com/office/drawing/2014/main" id="{7B3BAD8A-461A-92C5-A48B-030E89E94FCC}"/>
              </a:ext>
            </a:extLst>
          </p:cNvPr>
          <p:cNvSpPr>
            <a:spLocks noGrp="1"/>
          </p:cNvSpPr>
          <p:nvPr>
            <p:ph type="pic" sz="quarter" idx="12"/>
          </p:nvPr>
        </p:nvSpPr>
        <p:spPr>
          <a:xfrm>
            <a:off x="9832678" y="2535023"/>
            <a:ext cx="1724152" cy="115346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row 2.">
            <a:extLst>
              <a:ext uri="{FF2B5EF4-FFF2-40B4-BE49-F238E27FC236}">
                <a16:creationId xmlns:a16="http://schemas.microsoft.com/office/drawing/2014/main" id="{4ADD3FB1-531D-992B-BB31-9A4D677D5E12}"/>
              </a:ext>
            </a:extLst>
          </p:cNvPr>
          <p:cNvSpPr>
            <a:spLocks noGrp="1"/>
          </p:cNvSpPr>
          <p:nvPr>
            <p:ph type="pic" sz="quarter" idx="14"/>
          </p:nvPr>
        </p:nvSpPr>
        <p:spPr>
          <a:xfrm>
            <a:off x="9850874" y="3877976"/>
            <a:ext cx="1724152" cy="1153461"/>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4316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7028596" y="2535023"/>
            <a:ext cx="1724152" cy="1153461"/>
          </a:xfrm>
          <a:ln w="12700">
            <a:solidFill>
              <a:schemeClr val="tx1"/>
            </a:solidFill>
          </a:ln>
        </p:spPr>
        <p:txBody>
          <a:bodyPr/>
          <a:lstStyle>
            <a:lvl1pPr marL="0" indent="0">
              <a:buNone/>
              <a:defRPr/>
            </a:lvl1pPr>
          </a:lstStyle>
          <a:p>
            <a:endParaRPr lang="en-US"/>
          </a:p>
        </p:txBody>
      </p:sp>
      <p:sp>
        <p:nvSpPr>
          <p:cNvPr id="4" name="Picture Placeholder 3" descr="Place holder for graphic placed on the right side of the content box, column 2">
            <a:extLst>
              <a:ext uri="{FF2B5EF4-FFF2-40B4-BE49-F238E27FC236}">
                <a16:creationId xmlns:a16="http://schemas.microsoft.com/office/drawing/2014/main" id="{F3511A5F-68FD-FF76-C581-E992D19DFA8D}"/>
              </a:ext>
            </a:extLst>
          </p:cNvPr>
          <p:cNvSpPr>
            <a:spLocks noGrp="1"/>
          </p:cNvSpPr>
          <p:nvPr>
            <p:ph type="pic" sz="quarter" idx="13"/>
          </p:nvPr>
        </p:nvSpPr>
        <p:spPr>
          <a:xfrm>
            <a:off x="9405581" y="2548671"/>
            <a:ext cx="1724152" cy="115346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7046792" y="3877976"/>
            <a:ext cx="1724152" cy="1153461"/>
          </a:xfrm>
          <a:ln w="12700">
            <a:solidFill>
              <a:schemeClr val="tx1"/>
            </a:solidFill>
          </a:ln>
        </p:spPr>
        <p:txBody>
          <a:bodyPr/>
          <a:lstStyle>
            <a:lvl1pPr marL="0" indent="0">
              <a:buNone/>
              <a:defRPr/>
            </a:lvl1pPr>
          </a:lstStyle>
          <a:p>
            <a:endParaRPr lang="en-US"/>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9409545" y="3873389"/>
            <a:ext cx="1724152" cy="1153461"/>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91462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 Title and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2407674"/>
            <a:ext cx="5291328" cy="3840726"/>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2408488"/>
            <a:ext cx="5300662" cy="3839912"/>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9501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 Title, 2 subtitles,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5280596"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3071958"/>
            <a:ext cx="5291328"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94A0D039-2EB3-08DF-EC1F-C26716E1E24E}"/>
              </a:ext>
            </a:extLst>
          </p:cNvPr>
          <p:cNvSpPr>
            <a:spLocks noGrp="1"/>
          </p:cNvSpPr>
          <p:nvPr>
            <p:ph type="body" sz="quarter" idx="3"/>
          </p:nvPr>
        </p:nvSpPr>
        <p:spPr>
          <a:xfrm>
            <a:off x="6291074" y="2412683"/>
            <a:ext cx="5283770"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3072592"/>
            <a:ext cx="5300662" cy="3175808"/>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2737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b - Title, sub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10968260"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599" y="3071958"/>
            <a:ext cx="10978993"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4271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174805"/>
            <a:ext cx="10972800" cy="1143093"/>
          </a:xfrm>
          <a:prstGeom prst="rect">
            <a:avLst/>
          </a:prstGeom>
        </p:spPr>
        <p:txBody>
          <a:bodyPr vert="horz" lIns="0" tIns="18288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423160"/>
            <a:ext cx="10972799" cy="3825240"/>
          </a:xfrm>
          <a:prstGeom prst="rect">
            <a:avLst/>
          </a:prstGeom>
        </p:spPr>
        <p:txBody>
          <a:bodyPr vert="horz" lIns="2743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1" y="3724"/>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3" y="-933"/>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548677" y="6528872"/>
            <a:ext cx="606252" cy="307777"/>
          </a:xfrm>
          <a:prstGeom prst="rect">
            <a:avLst/>
          </a:prstGeom>
          <a:noFill/>
          <a:ln>
            <a:solidFill>
              <a:schemeClr val="bg1"/>
            </a:solidFill>
          </a:ln>
        </p:spPr>
        <p:txBody>
          <a:bodyPr wrap="square" rtlCol="0">
            <a:spAutoFit/>
          </a:bodyPr>
          <a:lstStyle/>
          <a:p>
            <a:pPr algn="ctr"/>
            <a:fld id="{E87E798C-1626-44D4-9BFF-3156840017C8}" type="slidenum">
              <a:rPr lang="en-US" sz="1400" b="0" smtClean="0">
                <a:latin typeface="Calibri" panose="020F0502020204030204" pitchFamily="34" charset="0"/>
                <a:cs typeface="Calibri" panose="020F0502020204030204" pitchFamily="34" charset="0"/>
              </a:rPr>
              <a:pPr algn="ctr"/>
              <a:t>‹#›</a:t>
            </a:fld>
            <a:endParaRPr lang="en-US" sz="1400" b="0" dirty="0">
              <a:latin typeface="Calibri" panose="020F0502020204030204" pitchFamily="34" charset="0"/>
              <a:cs typeface="Calibri" panose="020F0502020204030204" pitchFamily="34" charset="0"/>
            </a:endParaRPr>
          </a:p>
        </p:txBody>
      </p:sp>
      <p:sp>
        <p:nvSpPr>
          <p:cNvPr id="11" name="Arrow: Right 10" hidden="1">
            <a:extLst>
              <a:ext uri="{FF2B5EF4-FFF2-40B4-BE49-F238E27FC236}">
                <a16:creationId xmlns:a16="http://schemas.microsoft.com/office/drawing/2014/main" id="{B21C9A58-0EF2-7E6E-80E3-9AFB19B3B3DA}"/>
              </a:ext>
              <a:ext uri="{C183D7F6-B498-43B3-948B-1728B52AA6E4}">
                <adec:decorative xmlns:adec="http://schemas.microsoft.com/office/drawing/2017/decorative" val="1"/>
              </a:ext>
            </a:extLst>
          </p:cNvPr>
          <p:cNvSpPr/>
          <p:nvPr userDrawn="1"/>
        </p:nvSpPr>
        <p:spPr>
          <a:xfrm flipH="1">
            <a:off x="12278692" y="5718810"/>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Arrow: Right 11" hidden="1">
            <a:extLst>
              <a:ext uri="{FF2B5EF4-FFF2-40B4-BE49-F238E27FC236}">
                <a16:creationId xmlns:a16="http://schemas.microsoft.com/office/drawing/2014/main" id="{E47578A1-7AC3-35AD-EC72-8F7395DE48FA}"/>
              </a:ext>
              <a:ext uri="{C183D7F6-B498-43B3-948B-1728B52AA6E4}">
                <adec:decorative xmlns:adec="http://schemas.microsoft.com/office/drawing/2017/decorative" val="1"/>
              </a:ext>
            </a:extLst>
          </p:cNvPr>
          <p:cNvSpPr/>
          <p:nvPr userDrawn="1"/>
        </p:nvSpPr>
        <p:spPr>
          <a:xfrm>
            <a:off x="-864492" y="5714153"/>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pe 1">
            <a:extLst>
              <a:ext uri="{FF2B5EF4-FFF2-40B4-BE49-F238E27FC236}">
                <a16:creationId xmlns:a16="http://schemas.microsoft.com/office/drawing/2014/main" id="{9042E985-0DFD-849A-C983-CEB89457DF01}"/>
              </a:ext>
              <a:ext uri="{C183D7F6-B498-43B3-948B-1728B52AA6E4}">
                <adec:decorative xmlns:adec="http://schemas.microsoft.com/office/drawing/2017/decorative" val="1"/>
              </a:ext>
            </a:extLst>
          </p:cNvPr>
          <p:cNvSpPr>
            <a:spLocks/>
          </p:cNvSpPr>
          <p:nvPr userDrawn="1"/>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9" name="shape 1">
            <a:extLst>
              <a:ext uri="{FF2B5EF4-FFF2-40B4-BE49-F238E27FC236}">
                <a16:creationId xmlns:a16="http://schemas.microsoft.com/office/drawing/2014/main" id="{AB674C9E-771B-9339-B1C8-FA25D47296F9}"/>
              </a:ext>
              <a:ext uri="{C183D7F6-B498-43B3-948B-1728B52AA6E4}">
                <adec:decorative xmlns:adec="http://schemas.microsoft.com/office/drawing/2017/decorative" val="1"/>
              </a:ext>
            </a:extLst>
          </p:cNvPr>
          <p:cNvSpPr>
            <a:spLocks/>
          </p:cNvSpPr>
          <p:nvPr userDrawn="1"/>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650" r:id="rId2"/>
    <p:sldLayoutId id="2147483703" r:id="rId3"/>
    <p:sldLayoutId id="2147483699" r:id="rId4"/>
    <p:sldLayoutId id="2147483687" r:id="rId5"/>
    <p:sldLayoutId id="2147483708" r:id="rId6"/>
    <p:sldLayoutId id="2147483702" r:id="rId7"/>
    <p:sldLayoutId id="2147483700" r:id="rId8"/>
    <p:sldLayoutId id="2147483704" r:id="rId9"/>
    <p:sldLayoutId id="2147483686" r:id="rId10"/>
    <p:sldLayoutId id="2147483707" r:id="rId11"/>
    <p:sldLayoutId id="2147483709" r:id="rId12"/>
    <p:sldLayoutId id="2147483710" r:id="rId13"/>
    <p:sldLayoutId id="2147483697" r:id="rId14"/>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100000"/>
        </a:lnSpc>
        <a:spcBef>
          <a:spcPts val="0"/>
        </a:spcBef>
        <a:spcAft>
          <a:spcPts val="600"/>
        </a:spcAft>
        <a:buClr>
          <a:srgbClr val="003399"/>
        </a:buClr>
        <a:buSzPct val="12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ts val="0"/>
        </a:spcBef>
        <a:spcAft>
          <a:spcPts val="600"/>
        </a:spcAft>
        <a:buClr>
          <a:srgbClr val="003399"/>
        </a:buClr>
        <a:buSzPct val="10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100000"/>
        </a:lnSpc>
        <a:spcBef>
          <a:spcPts val="0"/>
        </a:spcBef>
        <a:spcAft>
          <a:spcPts val="600"/>
        </a:spcAft>
        <a:buClr>
          <a:srgbClr val="003399"/>
        </a:buClr>
        <a:buSzPct val="6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5pPr>
      <a:lvl6pPr marL="1147763" indent="-347663" algn="l" defTabSz="914400" rtl="0" eaLnBrk="1" latinLnBrk="0" hangingPunct="1">
        <a:lnSpc>
          <a:spcPct val="100000"/>
        </a:lnSpc>
        <a:spcBef>
          <a:spcPts val="0"/>
        </a:spcBef>
        <a:spcAft>
          <a:spcPts val="600"/>
        </a:spcAft>
        <a:buClr>
          <a:srgbClr val="003399"/>
        </a:buClr>
        <a:buSzPct val="90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52" userDrawn="1">
          <p15:clr>
            <a:srgbClr val="F26B43"/>
          </p15:clr>
        </p15:guide>
        <p15:guide id="3" orient="horz" userDrawn="1">
          <p15:clr>
            <a:srgbClr val="F26B43"/>
          </p15:clr>
        </p15:guide>
        <p15:guide id="4" orient="horz" pos="4320" userDrawn="1">
          <p15:clr>
            <a:srgbClr val="F26B43"/>
          </p15:clr>
        </p15:guide>
        <p15:guide id="5" orient="horz" pos="3936" userDrawn="1">
          <p15:clr>
            <a:srgbClr val="F26B43"/>
          </p15:clr>
        </p15:guide>
        <p15:guide id="6" orient="horz" pos="1464" userDrawn="1">
          <p15:clr>
            <a:srgbClr val="F26B43"/>
          </p15:clr>
        </p15:guide>
        <p15:guide id="7" orient="horz" pos="1512" userDrawn="1">
          <p15:clr>
            <a:srgbClr val="F26B43"/>
          </p15:clr>
        </p15:guide>
        <p15:guide id="8" pos="384" userDrawn="1">
          <p15:clr>
            <a:srgbClr val="F26B43"/>
          </p15:clr>
        </p15:guide>
        <p15:guide id="9" pos="3840" userDrawn="1">
          <p15:clr>
            <a:srgbClr val="F26B43"/>
          </p15:clr>
        </p15:guide>
        <p15:guide id="10"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90F6270-88F6-AA12-22F1-857B250B2A4C}"/>
              </a:ext>
            </a:extLst>
          </p:cNvPr>
          <p:cNvSpPr>
            <a:spLocks noGrp="1"/>
          </p:cNvSpPr>
          <p:nvPr>
            <p:ph type="ctrTitle"/>
          </p:nvPr>
        </p:nvSpPr>
        <p:spPr>
          <a:xfrm>
            <a:off x="3523129" y="529141"/>
            <a:ext cx="8083970" cy="2899859"/>
          </a:xfrm>
        </p:spPr>
        <p:txBody>
          <a:bodyPr/>
          <a:lstStyle/>
          <a:p>
            <a:pPr>
              <a:lnSpc>
                <a:spcPct val="90000"/>
              </a:lnSpc>
              <a:spcAft>
                <a:spcPts val="600"/>
              </a:spcAft>
            </a:pPr>
            <a:r>
              <a:rPr lang="en-US" dirty="0"/>
              <a:t>Connecting high leverage practices with the Science of Reading in your classroom for effective and efficient reading instruction.</a:t>
            </a:r>
          </a:p>
        </p:txBody>
      </p:sp>
      <p:pic>
        <p:nvPicPr>
          <p:cNvPr id="12" name="Picture Placeholder 11" descr="Charting the Cs logo with black and blue text">
            <a:extLst>
              <a:ext uri="{FF2B5EF4-FFF2-40B4-BE49-F238E27FC236}">
                <a16:creationId xmlns:a16="http://schemas.microsoft.com/office/drawing/2014/main" id="{92A34719-8731-EF29-90CB-7117B21E5CCE}"/>
              </a:ext>
            </a:extLst>
          </p:cNvPr>
          <p:cNvPicPr>
            <a:picLocks noGrp="1" noChangeAspect="1"/>
          </p:cNvPicPr>
          <p:nvPr>
            <p:ph type="pic" sz="quarter" idx="12"/>
          </p:nvPr>
        </p:nvPicPr>
        <p:blipFill rotWithShape="1">
          <a:blip r:embed="rId3"/>
          <a:srcRect t="337" b="-62991"/>
          <a:stretch/>
        </p:blipFill>
        <p:spPr>
          <a:xfrm>
            <a:off x="177782" y="1227906"/>
            <a:ext cx="2852755" cy="1055372"/>
          </a:xfrm>
        </p:spPr>
      </p:pic>
      <p:sp>
        <p:nvSpPr>
          <p:cNvPr id="6" name="Text Placeholder 5">
            <a:extLst>
              <a:ext uri="{FF2B5EF4-FFF2-40B4-BE49-F238E27FC236}">
                <a16:creationId xmlns:a16="http://schemas.microsoft.com/office/drawing/2014/main" id="{3DAB676B-4FF9-88B4-C9B9-9280BAF232C1}"/>
              </a:ext>
            </a:extLst>
          </p:cNvPr>
          <p:cNvSpPr>
            <a:spLocks noGrp="1"/>
          </p:cNvSpPr>
          <p:nvPr>
            <p:ph type="body" sz="quarter" idx="11"/>
          </p:nvPr>
        </p:nvSpPr>
        <p:spPr>
          <a:xfrm>
            <a:off x="92075" y="2891911"/>
            <a:ext cx="2938463" cy="3113103"/>
          </a:xfrm>
        </p:spPr>
        <p:txBody>
          <a:bodyPr/>
          <a:lstStyle/>
          <a:p>
            <a:pPr>
              <a:spcBef>
                <a:spcPts val="0"/>
              </a:spcBef>
              <a:spcAft>
                <a:spcPts val="800"/>
              </a:spcAft>
            </a:pPr>
            <a:r>
              <a:rPr lang="en-US" dirty="0">
                <a:solidFill>
                  <a:schemeClr val="tx1">
                    <a:lumMod val="95000"/>
                    <a:lumOff val="5000"/>
                  </a:schemeClr>
                </a:solidFill>
              </a:rPr>
              <a:t>Charting the Cs Conference 2025:</a:t>
            </a:r>
          </a:p>
          <a:p>
            <a:pPr>
              <a:spcBef>
                <a:spcPts val="0"/>
              </a:spcBef>
              <a:spcAft>
                <a:spcPts val="800"/>
              </a:spcAft>
            </a:pPr>
            <a:r>
              <a:rPr lang="en-US" i="1" dirty="0">
                <a:solidFill>
                  <a:schemeClr val="tx1">
                    <a:lumMod val="95000"/>
                    <a:lumOff val="5000"/>
                  </a:schemeClr>
                </a:solidFill>
              </a:rPr>
              <a:t>To Literacy and Beyond</a:t>
            </a:r>
          </a:p>
          <a:p>
            <a:pPr>
              <a:spcBef>
                <a:spcPts val="1200"/>
              </a:spcBef>
              <a:spcAft>
                <a:spcPts val="0"/>
              </a:spcAft>
            </a:pPr>
            <a:r>
              <a:rPr lang="en-US" dirty="0">
                <a:solidFill>
                  <a:schemeClr val="tx1">
                    <a:lumMod val="95000"/>
                    <a:lumOff val="5000"/>
                  </a:schemeClr>
                </a:solidFill>
              </a:rPr>
              <a:t>Cooperation </a:t>
            </a:r>
            <a:br>
              <a:rPr lang="en-US" dirty="0">
                <a:solidFill>
                  <a:schemeClr val="tx1">
                    <a:lumMod val="95000"/>
                    <a:lumOff val="5000"/>
                  </a:schemeClr>
                </a:solidFill>
              </a:rPr>
            </a:br>
            <a:r>
              <a:rPr lang="en-US" dirty="0">
                <a:solidFill>
                  <a:schemeClr val="tx1">
                    <a:lumMod val="95000"/>
                    <a:lumOff val="5000"/>
                  </a:schemeClr>
                </a:solidFill>
              </a:rPr>
              <a:t>Communication </a:t>
            </a:r>
            <a:br>
              <a:rPr lang="en-US" dirty="0">
                <a:solidFill>
                  <a:schemeClr val="tx1">
                    <a:lumMod val="95000"/>
                    <a:lumOff val="5000"/>
                  </a:schemeClr>
                </a:solidFill>
              </a:rPr>
            </a:br>
            <a:r>
              <a:rPr lang="en-US" dirty="0">
                <a:solidFill>
                  <a:schemeClr val="tx1">
                    <a:lumMod val="95000"/>
                    <a:lumOff val="5000"/>
                  </a:schemeClr>
                </a:solidFill>
              </a:rPr>
              <a:t>Collaboration</a:t>
            </a:r>
          </a:p>
        </p:txBody>
      </p:sp>
      <p:sp>
        <p:nvSpPr>
          <p:cNvPr id="7" name="Text Placeholder 1">
            <a:extLst>
              <a:ext uri="{FF2B5EF4-FFF2-40B4-BE49-F238E27FC236}">
                <a16:creationId xmlns:a16="http://schemas.microsoft.com/office/drawing/2014/main" id="{FDB43DFB-DDC8-1D03-0FD7-3B53D918D673}"/>
              </a:ext>
            </a:extLst>
          </p:cNvPr>
          <p:cNvSpPr>
            <a:spLocks noGrp="1"/>
          </p:cNvSpPr>
          <p:nvPr>
            <p:ph type="body" sz="quarter" idx="10"/>
          </p:nvPr>
        </p:nvSpPr>
        <p:spPr>
          <a:xfrm>
            <a:off x="3414156" y="3751728"/>
            <a:ext cx="8193643" cy="1963271"/>
          </a:xfrm>
        </p:spPr>
        <p:txBody>
          <a:bodyPr/>
          <a:lstStyle/>
          <a:p>
            <a:pPr algn="l"/>
            <a:r>
              <a:rPr lang="en-US" dirty="0"/>
              <a:t>April 30, 2025</a:t>
            </a:r>
          </a:p>
          <a:p>
            <a:pPr algn="l"/>
            <a:r>
              <a:rPr lang="en-US" dirty="0"/>
              <a:t>Miriam White Ed.D.</a:t>
            </a:r>
          </a:p>
          <a:p>
            <a:pPr algn="l"/>
            <a:r>
              <a:rPr lang="en-US" dirty="0"/>
              <a:t>Allyson </a:t>
            </a:r>
            <a:r>
              <a:rPr lang="en-US" dirty="0" err="1"/>
              <a:t>Gagner</a:t>
            </a:r>
            <a:r>
              <a:rPr lang="en-US" dirty="0"/>
              <a:t> MS</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BB4D-2E07-AC18-DB76-BA7104717F82}"/>
              </a:ext>
            </a:extLst>
          </p:cNvPr>
          <p:cNvSpPr>
            <a:spLocks noGrp="1"/>
          </p:cNvSpPr>
          <p:nvPr>
            <p:ph type="title"/>
          </p:nvPr>
        </p:nvSpPr>
        <p:spPr/>
        <p:txBody>
          <a:bodyPr/>
          <a:lstStyle/>
          <a:p>
            <a:r>
              <a:rPr lang="en-US" dirty="0"/>
              <a:t>Using High Leverage Practices for Instruction</a:t>
            </a:r>
          </a:p>
        </p:txBody>
      </p:sp>
      <p:sp>
        <p:nvSpPr>
          <p:cNvPr id="3" name="Text Placeholder 2">
            <a:extLst>
              <a:ext uri="{FF2B5EF4-FFF2-40B4-BE49-F238E27FC236}">
                <a16:creationId xmlns:a16="http://schemas.microsoft.com/office/drawing/2014/main" id="{6530F2DA-8D19-1561-4B43-98CD450B842B}"/>
              </a:ext>
            </a:extLst>
          </p:cNvPr>
          <p:cNvSpPr>
            <a:spLocks noGrp="1"/>
          </p:cNvSpPr>
          <p:nvPr>
            <p:ph type="body" sz="quarter" idx="10"/>
          </p:nvPr>
        </p:nvSpPr>
        <p:spPr>
          <a:xfrm>
            <a:off x="612488" y="2421566"/>
            <a:ext cx="9732515" cy="3903034"/>
          </a:xfrm>
        </p:spPr>
        <p:txBody>
          <a:bodyPr/>
          <a:lstStyle/>
          <a:p>
            <a:r>
              <a:rPr lang="en-US" sz="2400" dirty="0"/>
              <a:t>Successful learning requires targeted perspectives, and is the responsibility of all around the learner to build up, support, and develop positive perspectives in all involved.  This means seeing oneself as a change agent.</a:t>
            </a:r>
          </a:p>
          <a:p>
            <a:r>
              <a:rPr lang="en-US" sz="2400" dirty="0"/>
              <a:t>Educators cannot make students learn or behave; we can, however, create environments to increase the likelihood they do both.</a:t>
            </a:r>
          </a:p>
        </p:txBody>
      </p:sp>
    </p:spTree>
    <p:extLst>
      <p:ext uri="{BB962C8B-B14F-4D97-AF65-F5344CB8AC3E}">
        <p14:creationId xmlns:p14="http://schemas.microsoft.com/office/powerpoint/2010/main" val="385429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8C81-75B0-FC66-39DA-BA918FE8B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D1FCF-D024-1D1D-8D0A-3A9AF31243A7}"/>
              </a:ext>
            </a:extLst>
          </p:cNvPr>
          <p:cNvSpPr>
            <a:spLocks noGrp="1"/>
          </p:cNvSpPr>
          <p:nvPr>
            <p:ph type="title"/>
          </p:nvPr>
        </p:nvSpPr>
        <p:spPr/>
        <p:txBody>
          <a:bodyPr/>
          <a:lstStyle/>
          <a:p>
            <a:r>
              <a:rPr lang="en-US" b="0" i="1" dirty="0"/>
              <a:t>Language Comprehension</a:t>
            </a:r>
          </a:p>
        </p:txBody>
      </p:sp>
      <p:sp>
        <p:nvSpPr>
          <p:cNvPr id="4" name="Text Placeholder 3">
            <a:extLst>
              <a:ext uri="{FF2B5EF4-FFF2-40B4-BE49-F238E27FC236}">
                <a16:creationId xmlns:a16="http://schemas.microsoft.com/office/drawing/2014/main" id="{E2A0311A-4346-13EC-762F-E8F614BD09EA}"/>
              </a:ext>
            </a:extLst>
          </p:cNvPr>
          <p:cNvSpPr>
            <a:spLocks noGrp="1"/>
          </p:cNvSpPr>
          <p:nvPr>
            <p:ph type="body" sz="quarter" idx="10"/>
          </p:nvPr>
        </p:nvSpPr>
        <p:spPr>
          <a:xfrm>
            <a:off x="616974" y="2422422"/>
            <a:ext cx="5486400" cy="3264940"/>
          </a:xfrm>
          <a:prstGeom prst="rect">
            <a:avLst/>
          </a:prstGeom>
        </p:spPr>
        <p:txBody>
          <a:bodyPr anchor="ctr"/>
          <a:lstStyle/>
          <a:p>
            <a:pPr marL="0" indent="0">
              <a:buNone/>
            </a:pPr>
            <a:r>
              <a:rPr lang="en-US" sz="2400" dirty="0">
                <a:solidFill>
                  <a:srgbClr val="211D1E"/>
                </a:solidFill>
                <a:effectLst/>
              </a:rPr>
              <a:t>is the ability to derive meaning from spoken words when they are part of sentences or other discourse. This component includes capabilities that develop and grow over a lifetime, contributing to full reading comprehension.</a:t>
            </a:r>
          </a:p>
        </p:txBody>
      </p:sp>
      <p:pic>
        <p:nvPicPr>
          <p:cNvPr id="6" name="Picture Placeholder 5" descr="A young girl with blonde hair, wearing a blue shirt and denim overalls, stands in a library holding a book. The background is blurred, showing bookshelves filled with colorful books.">
            <a:extLst>
              <a:ext uri="{FF2B5EF4-FFF2-40B4-BE49-F238E27FC236}">
                <a16:creationId xmlns:a16="http://schemas.microsoft.com/office/drawing/2014/main" id="{FD370D2B-1BCF-23D8-0C71-7326077205E1}"/>
              </a:ext>
            </a:extLst>
          </p:cNvPr>
          <p:cNvPicPr>
            <a:picLocks noGrp="1" noChangeAspect="1"/>
          </p:cNvPicPr>
          <p:nvPr>
            <p:ph type="pic" sz="quarter" idx="12"/>
          </p:nvPr>
        </p:nvPicPr>
        <p:blipFill rotWithShape="1">
          <a:blip r:embed="rId3"/>
          <a:srcRect l="2693" t="1856" r="3042" b="4316"/>
          <a:stretch/>
        </p:blipFill>
        <p:spPr>
          <a:xfrm>
            <a:off x="7369793" y="2539411"/>
            <a:ext cx="4203510" cy="3643028"/>
          </a:xfrm>
          <a:prstGeom prst="rect">
            <a:avLst/>
          </a:prstGeom>
        </p:spPr>
      </p:pic>
    </p:spTree>
    <p:extLst>
      <p:ext uri="{BB962C8B-B14F-4D97-AF65-F5344CB8AC3E}">
        <p14:creationId xmlns:p14="http://schemas.microsoft.com/office/powerpoint/2010/main" val="45411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BACKGROUND KNOWLEDGE</a:t>
            </a:r>
          </a:p>
        </p:txBody>
      </p:sp>
      <p:sp>
        <p:nvSpPr>
          <p:cNvPr id="4" name="Text Placeholder 3">
            <a:extLst>
              <a:ext uri="{FF2B5EF4-FFF2-40B4-BE49-F238E27FC236}">
                <a16:creationId xmlns:a16="http://schemas.microsoft.com/office/drawing/2014/main" id="{2E52D68E-7EE2-2851-F6C9-AD882F7C1C07}"/>
              </a:ext>
            </a:extLst>
          </p:cNvPr>
          <p:cNvSpPr>
            <a:spLocks noGrp="1"/>
          </p:cNvSpPr>
          <p:nvPr>
            <p:ph type="body" sz="quarter" idx="10"/>
          </p:nvPr>
        </p:nvSpPr>
        <p:spPr>
          <a:xfrm>
            <a:off x="612488" y="2421566"/>
            <a:ext cx="10978994" cy="2860118"/>
          </a:xfrm>
          <a:ln w="12700">
            <a:solidFill>
              <a:schemeClr val="tx1"/>
            </a:solidFill>
          </a:ln>
        </p:spPr>
        <p:txBody>
          <a:bodyPr anchor="ctr"/>
          <a:lstStyle/>
          <a:p>
            <a:pPr marL="0" indent="0">
              <a:buNone/>
            </a:pPr>
            <a:r>
              <a:rPr lang="en-US" sz="2800" dirty="0">
                <a:solidFill>
                  <a:srgbClr val="211D1E"/>
                </a:solidFill>
              </a:rPr>
              <a:t>The knowledge one possesses based on life experiences and previous learning that is stored in memory and acquired over time. Studies show that when a student already knows something about atopic, they are more likely to access and retain meaning effectively.</a:t>
            </a:r>
          </a:p>
          <a:p>
            <a:pPr marL="0" indent="0">
              <a:buNone/>
            </a:pPr>
            <a:r>
              <a:rPr lang="en-US" dirty="0"/>
              <a:t>Connecting to background knowledge is a step we too often skip in order to get through the lesson, but  this is a pivotal piece of instruction</a:t>
            </a:r>
          </a:p>
        </p:txBody>
      </p:sp>
    </p:spTree>
    <p:extLst>
      <p:ext uri="{BB962C8B-B14F-4D97-AF65-F5344CB8AC3E}">
        <p14:creationId xmlns:p14="http://schemas.microsoft.com/office/powerpoint/2010/main" val="80567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A444-A181-BE79-445C-A300E98A823E}"/>
              </a:ext>
            </a:extLst>
          </p:cNvPr>
          <p:cNvSpPr>
            <a:spLocks noGrp="1"/>
          </p:cNvSpPr>
          <p:nvPr>
            <p:ph type="title"/>
          </p:nvPr>
        </p:nvSpPr>
        <p:spPr/>
        <p:txBody>
          <a:bodyPr/>
          <a:lstStyle/>
          <a:p>
            <a:r>
              <a:rPr lang="en-US" dirty="0"/>
              <a:t>Scaffolding Supports Principles</a:t>
            </a:r>
          </a:p>
        </p:txBody>
      </p:sp>
      <p:sp>
        <p:nvSpPr>
          <p:cNvPr id="4" name="Text Placeholder 3">
            <a:extLst>
              <a:ext uri="{FF2B5EF4-FFF2-40B4-BE49-F238E27FC236}">
                <a16:creationId xmlns:a16="http://schemas.microsoft.com/office/drawing/2014/main" id="{A237BF85-3861-2729-EE5B-5040C47123E4}"/>
              </a:ext>
            </a:extLst>
          </p:cNvPr>
          <p:cNvSpPr>
            <a:spLocks noGrp="1"/>
          </p:cNvSpPr>
          <p:nvPr>
            <p:ph type="body" sz="quarter" idx="10"/>
          </p:nvPr>
        </p:nvSpPr>
        <p:spPr>
          <a:xfrm>
            <a:off x="612488" y="2421566"/>
            <a:ext cx="10401255" cy="3146721"/>
          </a:xfrm>
          <a:ln w="12700">
            <a:solidFill>
              <a:schemeClr val="tx1"/>
            </a:solidFill>
          </a:ln>
        </p:spPr>
        <p:txBody>
          <a:bodyPr anchor="ctr"/>
          <a:lstStyle/>
          <a:p>
            <a:pPr marL="0" indent="0">
              <a:spcAft>
                <a:spcPts val="1200"/>
              </a:spcAft>
              <a:buNone/>
            </a:pPr>
            <a:r>
              <a:rPr lang="en-US" dirty="0"/>
              <a:t>Dynamic Assessment:  teachers need to have a deep understanding of what students know and are able to do along with what the student can do with supports.  The teacher needs to be able to hear the student’s thinking or watch him preform the task</a:t>
            </a:r>
          </a:p>
          <a:p>
            <a:pPr marL="0" indent="0">
              <a:spcAft>
                <a:spcPts val="1200"/>
              </a:spcAft>
              <a:buNone/>
            </a:pPr>
            <a:r>
              <a:rPr lang="en-US" dirty="0"/>
              <a:t>Knowledge of curriculum:  what is the outcome, what are the standards,  benchmarks, scope and sequence and prerequisites.  Teachers who know their content are able to structure the instruction for their students easier</a:t>
            </a:r>
          </a:p>
        </p:txBody>
      </p:sp>
    </p:spTree>
    <p:extLst>
      <p:ext uri="{BB962C8B-B14F-4D97-AF65-F5344CB8AC3E}">
        <p14:creationId xmlns:p14="http://schemas.microsoft.com/office/powerpoint/2010/main" val="141547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3AEB-98E4-58C8-FB37-3762E37B3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22767-28AB-9E74-8834-F8087CFA3078}"/>
              </a:ext>
            </a:extLst>
          </p:cNvPr>
          <p:cNvSpPr>
            <a:spLocks noGrp="1"/>
          </p:cNvSpPr>
          <p:nvPr>
            <p:ph type="title"/>
          </p:nvPr>
        </p:nvSpPr>
        <p:spPr/>
        <p:txBody>
          <a:bodyPr/>
          <a:lstStyle/>
          <a:p>
            <a:r>
              <a:rPr lang="en-US" dirty="0"/>
              <a:t>Scaffolding Supports Principles, cont.</a:t>
            </a:r>
          </a:p>
        </p:txBody>
      </p:sp>
      <p:sp>
        <p:nvSpPr>
          <p:cNvPr id="4" name="Text Placeholder 3">
            <a:extLst>
              <a:ext uri="{FF2B5EF4-FFF2-40B4-BE49-F238E27FC236}">
                <a16:creationId xmlns:a16="http://schemas.microsoft.com/office/drawing/2014/main" id="{BEF2B6C6-A930-A716-E02B-A7EE3EA2812C}"/>
              </a:ext>
            </a:extLst>
          </p:cNvPr>
          <p:cNvSpPr>
            <a:spLocks noGrp="1"/>
          </p:cNvSpPr>
          <p:nvPr>
            <p:ph type="body" sz="quarter" idx="10"/>
          </p:nvPr>
        </p:nvSpPr>
        <p:spPr>
          <a:xfrm>
            <a:off x="612489" y="2421566"/>
            <a:ext cx="10401254" cy="3010243"/>
          </a:xfrm>
          <a:ln w="12700">
            <a:solidFill>
              <a:schemeClr val="tx1"/>
            </a:solidFill>
          </a:ln>
        </p:spPr>
        <p:txBody>
          <a:bodyPr anchor="ctr"/>
          <a:lstStyle/>
          <a:p>
            <a:pPr marL="0" indent="0">
              <a:spcAft>
                <a:spcPts val="1200"/>
              </a:spcAft>
              <a:buNone/>
            </a:pPr>
            <a:r>
              <a:rPr lang="en-US" dirty="0"/>
              <a:t>Motivation, purpose, and engagement:  Effective teachers in special education are attentive to the learner’s motivation and engagement and skills</a:t>
            </a:r>
          </a:p>
          <a:p>
            <a:pPr marL="0" indent="0">
              <a:spcAft>
                <a:spcPts val="1200"/>
              </a:spcAft>
              <a:buNone/>
            </a:pPr>
            <a:r>
              <a:rPr lang="en-US" dirty="0"/>
              <a:t>Varying levels of support:  Provide only the amount of support necessary to allow the student(s) to perform at a level they are not able to complete independently… think instructional level</a:t>
            </a:r>
          </a:p>
          <a:p>
            <a:pPr marL="0" indent="0">
              <a:spcAft>
                <a:spcPts val="1200"/>
              </a:spcAft>
              <a:buNone/>
            </a:pPr>
            <a:r>
              <a:rPr lang="en-US" dirty="0"/>
              <a:t>Always:  I do, We do, You do</a:t>
            </a:r>
          </a:p>
        </p:txBody>
      </p:sp>
    </p:spTree>
    <p:extLst>
      <p:ext uri="{BB962C8B-B14F-4D97-AF65-F5344CB8AC3E}">
        <p14:creationId xmlns:p14="http://schemas.microsoft.com/office/powerpoint/2010/main" val="422080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934B-714E-BE5F-7EEF-1A712452EA81}"/>
              </a:ext>
            </a:extLst>
          </p:cNvPr>
          <p:cNvSpPr>
            <a:spLocks noGrp="1"/>
          </p:cNvSpPr>
          <p:nvPr>
            <p:ph type="title"/>
          </p:nvPr>
        </p:nvSpPr>
        <p:spPr>
          <a:xfrm>
            <a:off x="612489" y="1170638"/>
            <a:ext cx="6811893" cy="2910044"/>
          </a:xfrm>
        </p:spPr>
        <p:txBody>
          <a:bodyPr/>
          <a:lstStyle/>
          <a:p>
            <a:pPr marL="13607">
              <a:lnSpc>
                <a:spcPct val="100000"/>
              </a:lnSpc>
              <a:spcBef>
                <a:spcPts val="0"/>
              </a:spcBef>
              <a:spcAft>
                <a:spcPts val="2400"/>
              </a:spcAft>
            </a:pPr>
            <a:r>
              <a:rPr lang="en-US" dirty="0"/>
              <a:t>EACH TIME A STUDENT LEARNS</a:t>
            </a:r>
            <a:br>
              <a:rPr lang="en-US" dirty="0"/>
            </a:br>
            <a:r>
              <a:rPr lang="en-US" dirty="0"/>
              <a:t>A NEW CONNECTION—</a:t>
            </a:r>
            <a:br>
              <a:rPr lang="en-US" dirty="0"/>
            </a:br>
            <a:r>
              <a:rPr lang="en-US" dirty="0"/>
              <a:t>a tiny part of the student’s brain gets rewired.</a:t>
            </a:r>
            <a:br>
              <a:rPr lang="en-US" dirty="0"/>
            </a:br>
            <a:r>
              <a:rPr lang="en-US" dirty="0"/>
              <a:t>it’s like building a muscle</a:t>
            </a:r>
          </a:p>
        </p:txBody>
      </p:sp>
      <p:sp>
        <p:nvSpPr>
          <p:cNvPr id="3" name="Text Placeholder 2">
            <a:extLst>
              <a:ext uri="{FF2B5EF4-FFF2-40B4-BE49-F238E27FC236}">
                <a16:creationId xmlns:a16="http://schemas.microsoft.com/office/drawing/2014/main" id="{AC39B8F0-8FDE-FD49-64F6-F228ED8BDE60}"/>
              </a:ext>
            </a:extLst>
          </p:cNvPr>
          <p:cNvSpPr>
            <a:spLocks noGrp="1"/>
          </p:cNvSpPr>
          <p:nvPr>
            <p:ph type="body" sz="quarter" idx="10"/>
          </p:nvPr>
        </p:nvSpPr>
        <p:spPr>
          <a:xfrm>
            <a:off x="616974" y="5145206"/>
            <a:ext cx="5486400" cy="1103193"/>
          </a:xfrm>
        </p:spPr>
        <p:txBody>
          <a:bodyPr anchor="b"/>
          <a:lstStyle/>
          <a:p>
            <a:pPr marL="0" indent="0" algn="r">
              <a:buNone/>
            </a:pPr>
            <a:r>
              <a:rPr lang="en-US" dirty="0"/>
              <a:t>The red part shows where there is activity—millions of neurons firing.</a:t>
            </a:r>
          </a:p>
        </p:txBody>
      </p:sp>
      <p:pic>
        <p:nvPicPr>
          <p:cNvPr id="16" name="Picture Placeholder 15" descr="A silhouette of a person's head with a brain indicating a red part of neurons activity">
            <a:extLst>
              <a:ext uri="{FF2B5EF4-FFF2-40B4-BE49-F238E27FC236}">
                <a16:creationId xmlns:a16="http://schemas.microsoft.com/office/drawing/2014/main" id="{F2BB8BD7-0FE4-9569-7397-97ACD04E3837}"/>
              </a:ext>
            </a:extLst>
          </p:cNvPr>
          <p:cNvPicPr>
            <a:picLocks noGrp="1" noChangeAspect="1"/>
          </p:cNvPicPr>
          <p:nvPr>
            <p:ph type="pic" sz="quarter" idx="12"/>
          </p:nvPr>
        </p:nvPicPr>
        <p:blipFill>
          <a:blip r:embed="rId3"/>
          <a:srcRect t="2016" b="2016"/>
          <a:stretch>
            <a:fillRect/>
          </a:stretch>
        </p:blipFill>
        <p:spPr>
          <a:xfrm>
            <a:off x="7579240" y="1563688"/>
            <a:ext cx="4030662" cy="4684712"/>
          </a:xfrm>
          <a:prstGeom prst="rect">
            <a:avLst/>
          </a:prstGeom>
          <a:ln>
            <a:solidFill>
              <a:schemeClr val="bg1"/>
            </a:solidFill>
          </a:ln>
        </p:spPr>
      </p:pic>
    </p:spTree>
    <p:extLst>
      <p:ext uri="{BB962C8B-B14F-4D97-AF65-F5344CB8AC3E}">
        <p14:creationId xmlns:p14="http://schemas.microsoft.com/office/powerpoint/2010/main" val="322792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2CCA-167B-ED40-C7B5-D768B6214B03}"/>
              </a:ext>
            </a:extLst>
          </p:cNvPr>
          <p:cNvSpPr>
            <a:spLocks noGrp="1"/>
          </p:cNvSpPr>
          <p:nvPr>
            <p:ph type="title"/>
          </p:nvPr>
        </p:nvSpPr>
        <p:spPr>
          <a:xfrm>
            <a:off x="612490" y="1170638"/>
            <a:ext cx="3782090" cy="1153461"/>
          </a:xfrm>
        </p:spPr>
        <p:txBody>
          <a:bodyPr/>
          <a:lstStyle/>
          <a:p>
            <a:pPr>
              <a:lnSpc>
                <a:spcPct val="100000"/>
              </a:lnSpc>
              <a:spcAft>
                <a:spcPts val="600"/>
              </a:spcAft>
            </a:pPr>
            <a:r>
              <a:rPr lang="en-US" dirty="0"/>
              <a:t>Exposure Wires the Brain</a:t>
            </a:r>
          </a:p>
        </p:txBody>
      </p:sp>
      <p:sp>
        <p:nvSpPr>
          <p:cNvPr id="3" name="Text Placeholder 2">
            <a:extLst>
              <a:ext uri="{FF2B5EF4-FFF2-40B4-BE49-F238E27FC236}">
                <a16:creationId xmlns:a16="http://schemas.microsoft.com/office/drawing/2014/main" id="{85F6A27B-F72E-6865-D9AB-48A9F0E3DEBB}"/>
              </a:ext>
            </a:extLst>
          </p:cNvPr>
          <p:cNvSpPr>
            <a:spLocks noGrp="1"/>
          </p:cNvSpPr>
          <p:nvPr>
            <p:ph type="body" sz="quarter" idx="10"/>
          </p:nvPr>
        </p:nvSpPr>
        <p:spPr>
          <a:xfrm>
            <a:off x="616975" y="2674961"/>
            <a:ext cx="3777606" cy="1858941"/>
          </a:xfrm>
          <a:ln w="9525">
            <a:solidFill>
              <a:schemeClr val="tx1"/>
            </a:solidFill>
          </a:ln>
        </p:spPr>
        <p:txBody>
          <a:bodyPr anchor="ctr"/>
          <a:lstStyle/>
          <a:p>
            <a:pPr marL="0" indent="0">
              <a:buNone/>
            </a:pPr>
            <a:r>
              <a:rPr lang="en-US" dirty="0"/>
              <a:t>Every time we learn something new, a physical change occurs in the brain.</a:t>
            </a:r>
          </a:p>
        </p:txBody>
      </p:sp>
      <p:pic>
        <p:nvPicPr>
          <p:cNvPr id="6" name="Picture Placeholder 5" descr="A labeled diagram of a neuron showing its basic structure, including dendrites, cell body, axon hillock, axon, myelin sheath, and nodes of Ranvier. The image illustrates how neurons transmit signals through their various components.">
            <a:extLst>
              <a:ext uri="{FF2B5EF4-FFF2-40B4-BE49-F238E27FC236}">
                <a16:creationId xmlns:a16="http://schemas.microsoft.com/office/drawing/2014/main" id="{D1DE8823-785C-3D3B-51E6-003D278610FB}"/>
              </a:ext>
            </a:extLst>
          </p:cNvPr>
          <p:cNvPicPr>
            <a:picLocks noGrp="1" noChangeAspect="1"/>
          </p:cNvPicPr>
          <p:nvPr>
            <p:ph type="pic" sz="quarter" idx="12"/>
          </p:nvPr>
        </p:nvPicPr>
        <p:blipFill>
          <a:blip r:embed="rId2"/>
          <a:srcRect l="-1634" t="-3380" r="-1930" b="-1992"/>
          <a:stretch/>
        </p:blipFill>
        <p:spPr>
          <a:xfrm>
            <a:off x="5718413" y="1225231"/>
            <a:ext cx="5977718" cy="5175570"/>
          </a:xfrm>
          <a:prstGeom prst="rect">
            <a:avLst/>
          </a:prstGeom>
        </p:spPr>
      </p:pic>
      <p:sp>
        <p:nvSpPr>
          <p:cNvPr id="7" name="TextBox 6">
            <a:extLst>
              <a:ext uri="{FF2B5EF4-FFF2-40B4-BE49-F238E27FC236}">
                <a16:creationId xmlns:a16="http://schemas.microsoft.com/office/drawing/2014/main" id="{DA4C19C3-66F4-3610-A206-22B647B03565}"/>
              </a:ext>
            </a:extLst>
          </p:cNvPr>
          <p:cNvSpPr txBox="1"/>
          <p:nvPr/>
        </p:nvSpPr>
        <p:spPr>
          <a:xfrm>
            <a:off x="8662513" y="5209199"/>
            <a:ext cx="1875665" cy="1015663"/>
          </a:xfrm>
          <a:prstGeom prst="rect">
            <a:avLst/>
          </a:prstGeom>
          <a:noFill/>
        </p:spPr>
        <p:txBody>
          <a:bodyPr wrap="square" rtlCol="0">
            <a:spAutoFit/>
          </a:bodyPr>
          <a:lstStyle/>
          <a:p>
            <a:r>
              <a:rPr lang="en-US" sz="2000" dirty="0">
                <a:solidFill>
                  <a:srgbClr val="003399"/>
                </a:solidFill>
                <a:latin typeface="Calibri" panose="020F0502020204030204" pitchFamily="34" charset="0"/>
                <a:cs typeface="Calibri" panose="020F0502020204030204" pitchFamily="34" charset="0"/>
              </a:rPr>
              <a:t>Neurons that fire together wire together</a:t>
            </a:r>
          </a:p>
        </p:txBody>
      </p:sp>
    </p:spTree>
    <p:extLst>
      <p:ext uri="{BB962C8B-B14F-4D97-AF65-F5344CB8AC3E}">
        <p14:creationId xmlns:p14="http://schemas.microsoft.com/office/powerpoint/2010/main" val="56480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D406-7D03-35E4-B27B-888D77F0F177}"/>
              </a:ext>
            </a:extLst>
          </p:cNvPr>
          <p:cNvSpPr>
            <a:spLocks noGrp="1"/>
          </p:cNvSpPr>
          <p:nvPr>
            <p:ph type="title"/>
          </p:nvPr>
        </p:nvSpPr>
        <p:spPr/>
        <p:txBody>
          <a:bodyPr/>
          <a:lstStyle/>
          <a:p>
            <a:r>
              <a:rPr lang="en-US" dirty="0"/>
              <a:t>For Instruction to be Effective, Five Critical Features and Components must be addressed</a:t>
            </a:r>
          </a:p>
        </p:txBody>
      </p:sp>
      <p:sp>
        <p:nvSpPr>
          <p:cNvPr id="4" name="Text Placeholder 3">
            <a:extLst>
              <a:ext uri="{FF2B5EF4-FFF2-40B4-BE49-F238E27FC236}">
                <a16:creationId xmlns:a16="http://schemas.microsoft.com/office/drawing/2014/main" id="{709C76F1-799D-01B0-B616-559C0358741C}"/>
              </a:ext>
            </a:extLst>
          </p:cNvPr>
          <p:cNvSpPr>
            <a:spLocks noGrp="1"/>
          </p:cNvSpPr>
          <p:nvPr>
            <p:ph type="body" sz="quarter" idx="10"/>
          </p:nvPr>
        </p:nvSpPr>
        <p:spPr>
          <a:xfrm>
            <a:off x="612487" y="2421566"/>
            <a:ext cx="10978995" cy="3903034"/>
          </a:xfrm>
          <a:ln w="9525">
            <a:solidFill>
              <a:schemeClr val="tx1"/>
            </a:solidFill>
          </a:ln>
        </p:spPr>
        <p:txBody>
          <a:bodyPr anchor="ctr"/>
          <a:lstStyle/>
          <a:p>
            <a:pPr marL="457200" indent="-457200">
              <a:spcAft>
                <a:spcPts val="1200"/>
              </a:spcAft>
              <a:buFont typeface="+mj-lt"/>
              <a:buAutoNum type="arabicPeriod"/>
            </a:pPr>
            <a:r>
              <a:rPr lang="en-US" dirty="0"/>
              <a:t>Skills should be chunked into smaller steps.</a:t>
            </a:r>
          </a:p>
          <a:p>
            <a:pPr marL="457200" indent="-457200">
              <a:spcAft>
                <a:spcPts val="1200"/>
              </a:spcAft>
              <a:buFont typeface="+mj-lt"/>
              <a:buAutoNum type="arabicPeriod"/>
            </a:pPr>
            <a:r>
              <a:rPr lang="en-US" dirty="0"/>
              <a:t>Modeling and demonstration of new skills should be done by thinking aloud using simple language.</a:t>
            </a:r>
          </a:p>
          <a:p>
            <a:pPr marL="457200" indent="-457200">
              <a:spcAft>
                <a:spcPts val="1200"/>
              </a:spcAft>
              <a:buFont typeface="+mj-lt"/>
              <a:buAutoNum type="arabicPeriod"/>
            </a:pPr>
            <a:r>
              <a:rPr lang="en-US" dirty="0"/>
              <a:t>Prompts should be gradually faded to promote independence of the skill</a:t>
            </a:r>
          </a:p>
          <a:p>
            <a:pPr marL="457200" indent="-457200">
              <a:spcAft>
                <a:spcPts val="1200"/>
              </a:spcAft>
              <a:buFont typeface="+mj-lt"/>
              <a:buAutoNum type="arabicPeriod"/>
            </a:pPr>
            <a:r>
              <a:rPr lang="en-US" dirty="0"/>
              <a:t>Multiple opportunities for feedback should be offered.</a:t>
            </a:r>
          </a:p>
          <a:p>
            <a:pPr marL="457200" indent="-457200">
              <a:spcAft>
                <a:spcPts val="1200"/>
              </a:spcAft>
              <a:buFont typeface="+mj-lt"/>
              <a:buAutoNum type="arabicPeriod"/>
            </a:pPr>
            <a:r>
              <a:rPr lang="en-US" dirty="0"/>
              <a:t>Independent practice of the skill should be meaningful and help to retain and generalize the skill.</a:t>
            </a:r>
          </a:p>
          <a:p>
            <a:pPr marL="0" indent="0">
              <a:spcAft>
                <a:spcPts val="1200"/>
              </a:spcAft>
              <a:buNone/>
            </a:pPr>
            <a:r>
              <a:rPr lang="en-US" dirty="0"/>
              <a:t>So let’s build on the following reading pieces…</a:t>
            </a:r>
          </a:p>
        </p:txBody>
      </p:sp>
    </p:spTree>
    <p:extLst>
      <p:ext uri="{BB962C8B-B14F-4D97-AF65-F5344CB8AC3E}">
        <p14:creationId xmlns:p14="http://schemas.microsoft.com/office/powerpoint/2010/main" val="244283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CF744-D481-CA4F-003D-E0B40E55D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298D2-2B8D-B15D-99FC-543D60D90336}"/>
              </a:ext>
            </a:extLst>
          </p:cNvPr>
          <p:cNvSpPr>
            <a:spLocks noGrp="1"/>
          </p:cNvSpPr>
          <p:nvPr>
            <p:ph type="title"/>
          </p:nvPr>
        </p:nvSpPr>
        <p:spPr>
          <a:xfrm>
            <a:off x="612489" y="1170638"/>
            <a:ext cx="10978994" cy="603571"/>
          </a:xfrm>
        </p:spPr>
        <p:txBody>
          <a:bodyPr/>
          <a:lstStyle/>
          <a:p>
            <a:r>
              <a:rPr lang="en-US" sz="3600" b="1" dirty="0"/>
              <a:t>Word recognition</a:t>
            </a:r>
            <a:endParaRPr lang="en-US" b="0" dirty="0"/>
          </a:p>
        </p:txBody>
      </p:sp>
      <p:sp>
        <p:nvSpPr>
          <p:cNvPr id="3" name="Text Placeholder 2">
            <a:extLst>
              <a:ext uri="{FF2B5EF4-FFF2-40B4-BE49-F238E27FC236}">
                <a16:creationId xmlns:a16="http://schemas.microsoft.com/office/drawing/2014/main" id="{7560A1BD-793B-432B-C602-EB152E7D97F2}"/>
              </a:ext>
            </a:extLst>
          </p:cNvPr>
          <p:cNvSpPr>
            <a:spLocks noGrp="1"/>
          </p:cNvSpPr>
          <p:nvPr>
            <p:ph type="body" sz="quarter" idx="10"/>
          </p:nvPr>
        </p:nvSpPr>
        <p:spPr>
          <a:xfrm>
            <a:off x="612488" y="1924334"/>
            <a:ext cx="11302007" cy="4400266"/>
          </a:xfrm>
        </p:spPr>
        <p:txBody>
          <a:bodyPr/>
          <a:lstStyle/>
          <a:p>
            <a:pPr marL="0" indent="0">
              <a:spcAft>
                <a:spcPts val="1200"/>
              </a:spcAft>
              <a:buNone/>
            </a:pPr>
            <a:r>
              <a:rPr lang="en-US" dirty="0">
                <a:ea typeface="Baskerville" panose="02020502070401020303" pitchFamily="18" charset="0"/>
              </a:rPr>
              <a:t>requires subskills that are typically taught as foundational or early literacy skills to students as young  as preschool.  </a:t>
            </a:r>
          </a:p>
          <a:p>
            <a:pPr marL="0" indent="0">
              <a:spcAft>
                <a:spcPts val="1200"/>
              </a:spcAft>
              <a:buNone/>
            </a:pPr>
            <a:r>
              <a:rPr lang="en-US" dirty="0">
                <a:ea typeface="Baskerville" panose="02020502070401020303" pitchFamily="18" charset="0"/>
              </a:rPr>
              <a:t>Scaffolding</a:t>
            </a:r>
          </a:p>
          <a:p>
            <a:pPr marL="0" indent="0">
              <a:spcAft>
                <a:spcPts val="1200"/>
              </a:spcAft>
              <a:buNone/>
            </a:pPr>
            <a:r>
              <a:rPr lang="en-US" dirty="0">
                <a:ea typeface="Baskerville" panose="02020502070401020303" pitchFamily="18" charset="0"/>
              </a:rPr>
              <a:t>Instruction… High leverage practices… connection</a:t>
            </a:r>
          </a:p>
          <a:p>
            <a:pPr marL="231775" marR="19049" indent="0">
              <a:spcBef>
                <a:spcPts val="102"/>
              </a:spcBef>
              <a:spcAft>
                <a:spcPts val="1200"/>
              </a:spcAft>
              <a:buNone/>
            </a:pPr>
            <a:r>
              <a:rPr lang="en-US" dirty="0">
                <a:solidFill>
                  <a:srgbClr val="231F20"/>
                </a:solidFill>
                <a:ea typeface="Baskerville" panose="02020502070401020303" pitchFamily="18" charset="0"/>
              </a:rPr>
              <a:t>(Brain) It’s called the visual word form area.</a:t>
            </a:r>
            <a:r>
              <a:rPr lang="en-US" baseline="33950" dirty="0">
                <a:solidFill>
                  <a:srgbClr val="231F20"/>
                </a:solidFill>
                <a:ea typeface="Baskerville" panose="02020502070401020303" pitchFamily="18" charset="0"/>
              </a:rPr>
              <a:t>9</a:t>
            </a:r>
          </a:p>
          <a:p>
            <a:pPr marL="231775" marR="19049" indent="0">
              <a:spcBef>
                <a:spcPts val="102"/>
              </a:spcBef>
              <a:spcAft>
                <a:spcPts val="1200"/>
              </a:spcAft>
              <a:buNone/>
            </a:pPr>
            <a:r>
              <a:rPr lang="en-US" dirty="0">
                <a:solidFill>
                  <a:srgbClr val="231F20"/>
                </a:solidFill>
                <a:ea typeface="Baskerville" panose="02020502070401020303" pitchFamily="18" charset="0"/>
              </a:rPr>
              <a:t>no one is born with the connections between vision and speech, the connections that enable reading</a:t>
            </a:r>
            <a:endParaRPr lang="en-US" baseline="33950" dirty="0">
              <a:ea typeface="Baskerville" panose="02020502070401020303" pitchFamily="18" charset="0"/>
            </a:endParaRPr>
          </a:p>
          <a:p>
            <a:pPr marL="231775" marR="99329" indent="0">
              <a:spcAft>
                <a:spcPts val="1200"/>
              </a:spcAft>
              <a:buNone/>
            </a:pPr>
            <a:r>
              <a:rPr lang="en-US" dirty="0">
                <a:solidFill>
                  <a:srgbClr val="231F20"/>
                </a:solidFill>
                <a:ea typeface="Baskerville" panose="02020502070401020303" pitchFamily="18" charset="0"/>
              </a:rPr>
              <a:t>Collect data; think of it as measurement. For instance, measure whether a strategy is having the expected impact, make sure there is fidelity of implementation. </a:t>
            </a:r>
            <a:endParaRPr lang="en-US" dirty="0"/>
          </a:p>
        </p:txBody>
      </p:sp>
    </p:spTree>
    <p:extLst>
      <p:ext uri="{BB962C8B-B14F-4D97-AF65-F5344CB8AC3E}">
        <p14:creationId xmlns:p14="http://schemas.microsoft.com/office/powerpoint/2010/main" val="13699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016-378A-96F4-65D7-8B6C63191A49}"/>
              </a:ext>
            </a:extLst>
          </p:cNvPr>
          <p:cNvSpPr>
            <a:spLocks noGrp="1"/>
          </p:cNvSpPr>
          <p:nvPr>
            <p:ph type="title"/>
          </p:nvPr>
        </p:nvSpPr>
        <p:spPr/>
        <p:txBody>
          <a:bodyPr/>
          <a:lstStyle/>
          <a:p>
            <a:r>
              <a:rPr lang="en-US" sz="3600" dirty="0"/>
              <a:t>PHONOLOGICAL AWARENESS /</a:t>
            </a:r>
            <a:r>
              <a:rPr lang="en-US" sz="3600" i="1" spc="96" dirty="0">
                <a:solidFill>
                  <a:srgbClr val="58595B"/>
                </a:solidFill>
              </a:rPr>
              <a:t> phonemes</a:t>
            </a:r>
            <a:endParaRPr lang="en-US" dirty="0"/>
          </a:p>
        </p:txBody>
      </p:sp>
      <p:sp>
        <p:nvSpPr>
          <p:cNvPr id="3" name="Text Placeholder 2">
            <a:extLst>
              <a:ext uri="{FF2B5EF4-FFF2-40B4-BE49-F238E27FC236}">
                <a16:creationId xmlns:a16="http://schemas.microsoft.com/office/drawing/2014/main" id="{B0EDF383-4D2C-699F-6508-C8B644933BF9}"/>
              </a:ext>
            </a:extLst>
          </p:cNvPr>
          <p:cNvSpPr>
            <a:spLocks noGrp="1"/>
          </p:cNvSpPr>
          <p:nvPr>
            <p:ph type="body" sz="quarter" idx="10"/>
          </p:nvPr>
        </p:nvSpPr>
        <p:spPr/>
        <p:txBody>
          <a:bodyPr/>
          <a:lstStyle/>
          <a:p>
            <a:pPr>
              <a:spcAft>
                <a:spcPts val="1200"/>
              </a:spcAft>
            </a:pPr>
            <a:r>
              <a:rPr lang="en-US" sz="2400" dirty="0"/>
              <a:t>Awareness of larger units of spoken language, such as syllables and onset-rime, and smaller units, phonemes. Phonological awareness helps students develop the understanding that words are made up of individual sounds (e.g., cat → /k/ /</a:t>
            </a:r>
            <a:r>
              <a:rPr lang="en-US" sz="2400" dirty="0" err="1"/>
              <a:t>ă</a:t>
            </a:r>
            <a:r>
              <a:rPr lang="en-US" sz="2400" dirty="0"/>
              <a:t>/ /t/). </a:t>
            </a:r>
          </a:p>
          <a:p>
            <a:pPr>
              <a:spcAft>
                <a:spcPts val="1200"/>
              </a:spcAft>
            </a:pPr>
            <a:r>
              <a:rPr lang="en-US" dirty="0"/>
              <a:t>… connection to dyslexia</a:t>
            </a:r>
          </a:p>
          <a:p>
            <a:pPr>
              <a:spcAft>
                <a:spcPts val="1200"/>
              </a:spcAft>
            </a:pPr>
            <a:r>
              <a:rPr lang="en-US" dirty="0"/>
              <a:t>… connection to fluid reading</a:t>
            </a:r>
          </a:p>
          <a:p>
            <a:pPr>
              <a:spcAft>
                <a:spcPts val="1200"/>
              </a:spcAft>
            </a:pPr>
            <a:r>
              <a:rPr lang="en-US" sz="2600" spc="150" dirty="0">
                <a:solidFill>
                  <a:srgbClr val="58595B"/>
                </a:solidFill>
              </a:rPr>
              <a:t>words</a:t>
            </a:r>
            <a:r>
              <a:rPr lang="en-US" sz="2600" spc="-59" dirty="0">
                <a:solidFill>
                  <a:srgbClr val="58595B"/>
                </a:solidFill>
              </a:rPr>
              <a:t> </a:t>
            </a:r>
            <a:r>
              <a:rPr lang="en-US" sz="2600" spc="150" dirty="0">
                <a:solidFill>
                  <a:srgbClr val="58595B"/>
                </a:solidFill>
              </a:rPr>
              <a:t>are</a:t>
            </a:r>
            <a:r>
              <a:rPr lang="en-US" sz="2600" spc="-64" dirty="0">
                <a:solidFill>
                  <a:srgbClr val="58595B"/>
                </a:solidFill>
              </a:rPr>
              <a:t> </a:t>
            </a:r>
            <a:r>
              <a:rPr lang="en-US" sz="2600" spc="161" dirty="0">
                <a:solidFill>
                  <a:srgbClr val="58595B"/>
                </a:solidFill>
              </a:rPr>
              <a:t>made</a:t>
            </a:r>
            <a:r>
              <a:rPr lang="en-US" sz="2600" spc="-59" dirty="0">
                <a:solidFill>
                  <a:srgbClr val="58595B"/>
                </a:solidFill>
              </a:rPr>
              <a:t> </a:t>
            </a:r>
            <a:r>
              <a:rPr lang="en-US" sz="2600" spc="166" dirty="0">
                <a:solidFill>
                  <a:srgbClr val="58595B"/>
                </a:solidFill>
              </a:rPr>
              <a:t>up</a:t>
            </a:r>
            <a:r>
              <a:rPr lang="en-US" sz="2600" spc="-59" dirty="0">
                <a:solidFill>
                  <a:srgbClr val="58595B"/>
                </a:solidFill>
              </a:rPr>
              <a:t> </a:t>
            </a:r>
            <a:r>
              <a:rPr lang="en-US" sz="2600" dirty="0">
                <a:solidFill>
                  <a:srgbClr val="58595B"/>
                </a:solidFill>
              </a:rPr>
              <a:t>of</a:t>
            </a:r>
            <a:r>
              <a:rPr lang="en-US" sz="2600" spc="-64" dirty="0">
                <a:solidFill>
                  <a:srgbClr val="58595B"/>
                </a:solidFill>
              </a:rPr>
              <a:t> </a:t>
            </a:r>
            <a:r>
              <a:rPr lang="en-US" sz="2600" spc="129" dirty="0">
                <a:solidFill>
                  <a:srgbClr val="58595B"/>
                </a:solidFill>
              </a:rPr>
              <a:t>sounds </a:t>
            </a:r>
            <a:r>
              <a:rPr lang="en-US" sz="2600" spc="86" dirty="0">
                <a:solidFill>
                  <a:srgbClr val="58595B"/>
                </a:solidFill>
              </a:rPr>
              <a:t>(the</a:t>
            </a:r>
            <a:r>
              <a:rPr lang="en-US" sz="2600" spc="-70" dirty="0">
                <a:solidFill>
                  <a:srgbClr val="58595B"/>
                </a:solidFill>
              </a:rPr>
              <a:t> </a:t>
            </a:r>
            <a:r>
              <a:rPr lang="en-US" sz="2600" spc="129" dirty="0">
                <a:solidFill>
                  <a:srgbClr val="58595B"/>
                </a:solidFill>
              </a:rPr>
              <a:t>technical</a:t>
            </a:r>
            <a:r>
              <a:rPr lang="en-US" sz="2600" spc="-70" dirty="0">
                <a:solidFill>
                  <a:srgbClr val="58595B"/>
                </a:solidFill>
              </a:rPr>
              <a:t> </a:t>
            </a:r>
            <a:r>
              <a:rPr lang="en-US" sz="2600" spc="187" dirty="0">
                <a:solidFill>
                  <a:srgbClr val="58595B"/>
                </a:solidFill>
              </a:rPr>
              <a:t>term</a:t>
            </a:r>
            <a:r>
              <a:rPr lang="en-US" sz="2600" spc="-70" dirty="0">
                <a:solidFill>
                  <a:srgbClr val="58595B"/>
                </a:solidFill>
              </a:rPr>
              <a:t> </a:t>
            </a:r>
            <a:r>
              <a:rPr lang="en-US" sz="2600" spc="91" dirty="0">
                <a:solidFill>
                  <a:srgbClr val="58595B"/>
                </a:solidFill>
              </a:rPr>
              <a:t>is</a:t>
            </a:r>
            <a:r>
              <a:rPr lang="en-US" sz="2600" spc="-70" dirty="0">
                <a:solidFill>
                  <a:srgbClr val="58595B"/>
                </a:solidFill>
              </a:rPr>
              <a:t> </a:t>
            </a:r>
            <a:r>
              <a:rPr lang="en-US" sz="2600" i="1" spc="96" dirty="0">
                <a:solidFill>
                  <a:srgbClr val="58595B"/>
                </a:solidFill>
              </a:rPr>
              <a:t>phonemes)</a:t>
            </a:r>
          </a:p>
          <a:p>
            <a:pPr>
              <a:spcAft>
                <a:spcPts val="1200"/>
              </a:spcAft>
            </a:pPr>
            <a:r>
              <a:rPr lang="en-US" sz="2600" i="1" spc="96" dirty="0">
                <a:solidFill>
                  <a:srgbClr val="58595B"/>
                </a:solidFill>
              </a:rPr>
              <a:t>Let’s connect to HLP</a:t>
            </a:r>
            <a:endParaRPr lang="en-US" sz="2600" dirty="0"/>
          </a:p>
        </p:txBody>
      </p:sp>
    </p:spTree>
    <p:extLst>
      <p:ext uri="{BB962C8B-B14F-4D97-AF65-F5344CB8AC3E}">
        <p14:creationId xmlns:p14="http://schemas.microsoft.com/office/powerpoint/2010/main" val="213978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What are High Leverage Practices?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t>They look at:</a:t>
            </a:r>
          </a:p>
          <a:p>
            <a:pPr lvl="1"/>
            <a:r>
              <a:rPr lang="en-US" dirty="0"/>
              <a:t>Collaboration</a:t>
            </a:r>
          </a:p>
          <a:p>
            <a:pPr lvl="1"/>
            <a:r>
              <a:rPr lang="en-US" dirty="0"/>
              <a:t>Assessment (Data Driven)</a:t>
            </a:r>
          </a:p>
          <a:p>
            <a:pPr lvl="1"/>
            <a:r>
              <a:rPr lang="en-US" dirty="0"/>
              <a:t>Effective Instruction</a:t>
            </a:r>
          </a:p>
          <a:p>
            <a:pPr lvl="1"/>
            <a:r>
              <a:rPr lang="en-US" dirty="0"/>
              <a:t>Cultural inclusivity</a:t>
            </a:r>
          </a:p>
        </p:txBody>
      </p:sp>
    </p:spTree>
    <p:extLst>
      <p:ext uri="{BB962C8B-B14F-4D97-AF65-F5344CB8AC3E}">
        <p14:creationId xmlns:p14="http://schemas.microsoft.com/office/powerpoint/2010/main" val="273356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A384-F267-BCAE-026E-44568CC66A3C}"/>
              </a:ext>
            </a:extLst>
          </p:cNvPr>
          <p:cNvSpPr>
            <a:spLocks noGrp="1"/>
          </p:cNvSpPr>
          <p:nvPr>
            <p:ph type="title"/>
          </p:nvPr>
        </p:nvSpPr>
        <p:spPr/>
        <p:txBody>
          <a:bodyPr/>
          <a:lstStyle/>
          <a:p>
            <a:r>
              <a:rPr lang="en-US" dirty="0"/>
              <a:t>Phonological</a:t>
            </a:r>
            <a:r>
              <a:rPr lang="en-US" baseline="0" dirty="0"/>
              <a:t> Awareness, </a:t>
            </a:r>
            <a:r>
              <a:rPr lang="en-US" dirty="0"/>
              <a:t>c</a:t>
            </a:r>
            <a:r>
              <a:rPr lang="en-US" baseline="0" dirty="0"/>
              <a:t>ont.</a:t>
            </a:r>
            <a:endParaRPr lang="en-US" dirty="0"/>
          </a:p>
        </p:txBody>
      </p:sp>
      <p:sp>
        <p:nvSpPr>
          <p:cNvPr id="3" name="Text Placeholder 2">
            <a:extLst>
              <a:ext uri="{FF2B5EF4-FFF2-40B4-BE49-F238E27FC236}">
                <a16:creationId xmlns:a16="http://schemas.microsoft.com/office/drawing/2014/main" id="{989EB55F-48F2-F3B5-BB69-B4665E817811}"/>
              </a:ext>
            </a:extLst>
          </p:cNvPr>
          <p:cNvSpPr>
            <a:spLocks noGrp="1"/>
          </p:cNvSpPr>
          <p:nvPr>
            <p:ph type="body" sz="quarter" idx="10"/>
          </p:nvPr>
        </p:nvSpPr>
        <p:spPr>
          <a:xfrm>
            <a:off x="606503" y="2345366"/>
            <a:ext cx="10978994" cy="3903034"/>
          </a:xfrm>
        </p:spPr>
        <p:txBody>
          <a:bodyPr/>
          <a:lstStyle/>
          <a:p>
            <a:pPr>
              <a:spcAft>
                <a:spcPts val="1200"/>
              </a:spcAft>
            </a:pPr>
            <a:r>
              <a:rPr lang="en-US" sz="2400" dirty="0">
                <a:solidFill>
                  <a:srgbClr val="231F20"/>
                </a:solidFill>
              </a:rPr>
              <a:t>The student has to build the visual word form area of </a:t>
            </a:r>
            <a:r>
              <a:rPr lang="en-US" dirty="0">
                <a:solidFill>
                  <a:srgbClr val="231F20"/>
                </a:solidFill>
              </a:rPr>
              <a:t>their</a:t>
            </a:r>
            <a:r>
              <a:rPr lang="en-US" sz="2400" dirty="0">
                <a:solidFill>
                  <a:srgbClr val="231F20"/>
                </a:solidFill>
              </a:rPr>
              <a:t> brain one connection at a time. </a:t>
            </a:r>
            <a:r>
              <a:rPr lang="en-US" dirty="0">
                <a:solidFill>
                  <a:srgbClr val="231F20"/>
                </a:solidFill>
              </a:rPr>
              <a:t>They</a:t>
            </a:r>
            <a:r>
              <a:rPr lang="en-US" sz="2400" dirty="0">
                <a:solidFill>
                  <a:srgbClr val="231F20"/>
                </a:solidFill>
              </a:rPr>
              <a:t> have to learn that p stands for the sound at the start of pen (usually) and </a:t>
            </a:r>
            <a:r>
              <a:rPr lang="en-US" sz="2400" dirty="0" err="1">
                <a:solidFill>
                  <a:srgbClr val="231F20"/>
                </a:solidFill>
              </a:rPr>
              <a:t>ough</a:t>
            </a:r>
            <a:r>
              <a:rPr lang="en-US" sz="2400" dirty="0">
                <a:solidFill>
                  <a:srgbClr val="231F20"/>
                </a:solidFill>
              </a:rPr>
              <a:t> stands for the sound at the end of though (sometimes).</a:t>
            </a:r>
            <a:endParaRPr lang="en-US" dirty="0">
              <a:solidFill>
                <a:srgbClr val="231F20"/>
              </a:solidFill>
            </a:endParaRPr>
          </a:p>
          <a:p>
            <a:pPr marL="341313" indent="0">
              <a:spcAft>
                <a:spcPts val="1200"/>
              </a:spcAft>
              <a:buNone/>
            </a:pPr>
            <a:r>
              <a:rPr lang="en-US" sz="2400" dirty="0">
                <a:solidFill>
                  <a:srgbClr val="58595B"/>
                </a:solidFill>
              </a:rPr>
              <a:t>Heikki Lyytinen, a Scandinavian</a:t>
            </a:r>
            <a:r>
              <a:rPr lang="en-US" dirty="0"/>
              <a:t> </a:t>
            </a:r>
            <a:r>
              <a:rPr lang="en-US" sz="2400" dirty="0">
                <a:solidFill>
                  <a:srgbClr val="58595B"/>
                </a:solidFill>
              </a:rPr>
              <a:t>neuroscientist, showed that the visual word form area begins to appear in the brain scans of non-readers after as little as five hours of</a:t>
            </a:r>
            <a:r>
              <a:rPr lang="en-US" dirty="0"/>
              <a:t> </a:t>
            </a:r>
            <a:r>
              <a:rPr lang="en-US" sz="2400" dirty="0">
                <a:solidFill>
                  <a:srgbClr val="58595B"/>
                </a:solidFill>
              </a:rPr>
              <a:t>training in decoding.</a:t>
            </a:r>
          </a:p>
          <a:p>
            <a:pPr>
              <a:spcAft>
                <a:spcPts val="1200"/>
              </a:spcAft>
            </a:pPr>
            <a:r>
              <a:rPr lang="en-US" i="1" dirty="0">
                <a:solidFill>
                  <a:srgbClr val="58595B"/>
                </a:solidFill>
              </a:rPr>
              <a:t>Let’s connect to HLP</a:t>
            </a:r>
            <a:endParaRPr lang="en-US" dirty="0"/>
          </a:p>
        </p:txBody>
      </p:sp>
    </p:spTree>
    <p:extLst>
      <p:ext uri="{BB962C8B-B14F-4D97-AF65-F5344CB8AC3E}">
        <p14:creationId xmlns:p14="http://schemas.microsoft.com/office/powerpoint/2010/main" val="427331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4069-EFA6-EE73-1DAD-C9162A43C7FA}"/>
              </a:ext>
            </a:extLst>
          </p:cNvPr>
          <p:cNvSpPr>
            <a:spLocks noGrp="1"/>
          </p:cNvSpPr>
          <p:nvPr>
            <p:ph type="title"/>
          </p:nvPr>
        </p:nvSpPr>
        <p:spPr/>
        <p:txBody>
          <a:bodyPr/>
          <a:lstStyle/>
          <a:p>
            <a:r>
              <a:rPr lang="en-US" dirty="0"/>
              <a:t>Explicit Instruction Key Elements</a:t>
            </a:r>
          </a:p>
        </p:txBody>
      </p:sp>
      <p:sp>
        <p:nvSpPr>
          <p:cNvPr id="3" name="Text Placeholder 2">
            <a:extLst>
              <a:ext uri="{FF2B5EF4-FFF2-40B4-BE49-F238E27FC236}">
                <a16:creationId xmlns:a16="http://schemas.microsoft.com/office/drawing/2014/main" id="{27B37F35-CB58-CB66-E6F5-0F50CE69097B}"/>
              </a:ext>
            </a:extLst>
          </p:cNvPr>
          <p:cNvSpPr>
            <a:spLocks noGrp="1"/>
          </p:cNvSpPr>
          <p:nvPr>
            <p:ph type="body" sz="quarter" idx="10"/>
          </p:nvPr>
        </p:nvSpPr>
        <p:spPr/>
        <p:txBody>
          <a:bodyPr/>
          <a:lstStyle/>
          <a:p>
            <a:r>
              <a:rPr lang="en-US" sz="2400" dirty="0"/>
              <a:t>Content</a:t>
            </a:r>
          </a:p>
          <a:p>
            <a:r>
              <a:rPr lang="en-US" sz="2400" dirty="0"/>
              <a:t>Design of Instruction</a:t>
            </a:r>
          </a:p>
          <a:p>
            <a:r>
              <a:rPr lang="en-US" sz="2400" dirty="0"/>
              <a:t>Making expectations and goals clear</a:t>
            </a:r>
          </a:p>
          <a:p>
            <a:r>
              <a:rPr lang="en-US" sz="2400" dirty="0"/>
              <a:t>Delivery of Instruction</a:t>
            </a:r>
          </a:p>
          <a:p>
            <a:r>
              <a:rPr lang="en-US" sz="2400" dirty="0"/>
              <a:t>Keeping student focused, engaged, &amp; responding</a:t>
            </a:r>
          </a:p>
          <a:p>
            <a:r>
              <a:rPr lang="en-US" sz="2400" dirty="0"/>
              <a:t>Purpose of Practice</a:t>
            </a:r>
          </a:p>
          <a:p>
            <a:r>
              <a:rPr lang="en-US" sz="2400" dirty="0"/>
              <a:t>Providing guidance and support</a:t>
            </a:r>
          </a:p>
        </p:txBody>
      </p:sp>
    </p:spTree>
    <p:extLst>
      <p:ext uri="{BB962C8B-B14F-4D97-AF65-F5344CB8AC3E}">
        <p14:creationId xmlns:p14="http://schemas.microsoft.com/office/powerpoint/2010/main" val="12671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5EA3-3C7D-8AB1-4D93-EED0CFF78BA7}"/>
              </a:ext>
            </a:extLst>
          </p:cNvPr>
          <p:cNvSpPr>
            <a:spLocks noGrp="1"/>
          </p:cNvSpPr>
          <p:nvPr>
            <p:ph type="title"/>
          </p:nvPr>
        </p:nvSpPr>
        <p:spPr/>
        <p:txBody>
          <a:bodyPr/>
          <a:lstStyle/>
          <a:p>
            <a:r>
              <a:rPr lang="en-US" sz="3600" dirty="0"/>
              <a:t>DECODING /SIGHT RECOGNITION </a:t>
            </a:r>
            <a:endParaRPr lang="en-US" dirty="0"/>
          </a:p>
        </p:txBody>
      </p:sp>
      <p:sp>
        <p:nvSpPr>
          <p:cNvPr id="3" name="Text Placeholder 2">
            <a:extLst>
              <a:ext uri="{FF2B5EF4-FFF2-40B4-BE49-F238E27FC236}">
                <a16:creationId xmlns:a16="http://schemas.microsoft.com/office/drawing/2014/main" id="{B35FF69D-7FD8-02F3-3747-1E39AEF2ED2E}"/>
              </a:ext>
            </a:extLst>
          </p:cNvPr>
          <p:cNvSpPr>
            <a:spLocks noGrp="1"/>
          </p:cNvSpPr>
          <p:nvPr>
            <p:ph type="body" sz="quarter" idx="10"/>
          </p:nvPr>
        </p:nvSpPr>
        <p:spPr>
          <a:xfrm>
            <a:off x="612489" y="2421566"/>
            <a:ext cx="10496790" cy="3903034"/>
          </a:xfrm>
        </p:spPr>
        <p:txBody>
          <a:bodyPr/>
          <a:lstStyle/>
          <a:p>
            <a:r>
              <a:rPr lang="en-US" sz="2400" dirty="0"/>
              <a:t>Understanding the alphabetic principle and sound-symbol correspondences—or the idea that each sound is represented by a letter or group of letters—to efficiently unlock the written word (this is where phonics instruction comes into play).</a:t>
            </a:r>
          </a:p>
          <a:p>
            <a:r>
              <a:rPr lang="en-US" sz="2400" dirty="0"/>
              <a:t>Automatic recognition of learned words and spelling patterns. Word automaticity is what allows the brain to devote cognitive resources to the ultimate  goal of reading—comprehension… goes straight to explicit instruction and knowing what the student knows</a:t>
            </a:r>
          </a:p>
          <a:p>
            <a:r>
              <a:rPr lang="en-US" sz="2800" i="1" spc="96" dirty="0">
                <a:solidFill>
                  <a:srgbClr val="58595B"/>
                </a:solidFill>
              </a:rPr>
              <a:t>Let’s connect to HLP</a:t>
            </a:r>
            <a:endParaRPr lang="en-US" sz="2800" dirty="0"/>
          </a:p>
        </p:txBody>
      </p:sp>
    </p:spTree>
    <p:extLst>
      <p:ext uri="{BB962C8B-B14F-4D97-AF65-F5344CB8AC3E}">
        <p14:creationId xmlns:p14="http://schemas.microsoft.com/office/powerpoint/2010/main" val="395834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C386-19C2-E08C-58E5-E33944923FEC}"/>
              </a:ext>
            </a:extLst>
          </p:cNvPr>
          <p:cNvSpPr>
            <a:spLocks noGrp="1"/>
          </p:cNvSpPr>
          <p:nvPr>
            <p:ph type="title"/>
          </p:nvPr>
        </p:nvSpPr>
        <p:spPr/>
        <p:txBody>
          <a:bodyPr/>
          <a:lstStyle/>
          <a:p>
            <a:r>
              <a:rPr lang="en-US" dirty="0"/>
              <a:t>VOCABULARY KNOWLEDGE</a:t>
            </a:r>
          </a:p>
        </p:txBody>
      </p:sp>
      <p:sp>
        <p:nvSpPr>
          <p:cNvPr id="4" name="Text Placeholder 3">
            <a:extLst>
              <a:ext uri="{FF2B5EF4-FFF2-40B4-BE49-F238E27FC236}">
                <a16:creationId xmlns:a16="http://schemas.microsoft.com/office/drawing/2014/main" id="{E75431B6-6DFA-39E9-A2A6-B289F7D2B975}"/>
              </a:ext>
            </a:extLst>
          </p:cNvPr>
          <p:cNvSpPr>
            <a:spLocks noGrp="1"/>
          </p:cNvSpPr>
          <p:nvPr>
            <p:ph type="body" sz="quarter" idx="10"/>
          </p:nvPr>
        </p:nvSpPr>
        <p:spPr/>
        <p:txBody>
          <a:bodyPr/>
          <a:lstStyle/>
          <a:p>
            <a:pPr>
              <a:spcAft>
                <a:spcPts val="1200"/>
              </a:spcAft>
            </a:pPr>
            <a:r>
              <a:rPr lang="en-US" dirty="0"/>
              <a:t>Reading comprehension relies on understanding most of the words being read. Developing robust vocabulary is an important aspect of foundational reading instruction. Students must be taught vocabulary explicitly and implicitly. They also need to learn about morphological units and gain word analysis skills to access more complex vocabulary.</a:t>
            </a:r>
          </a:p>
          <a:p>
            <a:pPr>
              <a:spcAft>
                <a:spcPts val="1200"/>
              </a:spcAft>
            </a:pPr>
            <a:r>
              <a:rPr lang="en-US" sz="2800" dirty="0"/>
              <a:t>Between the ages of  2 and 18, you learned 10 new words every day.</a:t>
            </a:r>
          </a:p>
          <a:p>
            <a:pPr marL="341313" indent="0">
              <a:spcAft>
                <a:spcPts val="1200"/>
              </a:spcAft>
              <a:buNone/>
            </a:pPr>
            <a:r>
              <a:rPr lang="en-US" dirty="0"/>
              <a:t>Students learn almost all them from context.</a:t>
            </a:r>
          </a:p>
          <a:p>
            <a:pPr marL="0" indent="0">
              <a:spcAft>
                <a:spcPts val="1200"/>
              </a:spcAft>
              <a:buNone/>
            </a:pPr>
            <a:r>
              <a:rPr lang="en-US" sz="2800" i="1" dirty="0"/>
              <a:t>Let’s connect to HLP</a:t>
            </a:r>
          </a:p>
        </p:txBody>
      </p:sp>
    </p:spTree>
    <p:extLst>
      <p:ext uri="{BB962C8B-B14F-4D97-AF65-F5344CB8AC3E}">
        <p14:creationId xmlns:p14="http://schemas.microsoft.com/office/powerpoint/2010/main" val="305207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3803-0CF5-C6C1-7ABF-0CB0AC8508AE}"/>
              </a:ext>
            </a:extLst>
          </p:cNvPr>
          <p:cNvSpPr>
            <a:spLocks noGrp="1"/>
          </p:cNvSpPr>
          <p:nvPr>
            <p:ph type="title"/>
          </p:nvPr>
        </p:nvSpPr>
        <p:spPr/>
        <p:txBody>
          <a:bodyPr/>
          <a:lstStyle/>
          <a:p>
            <a:r>
              <a:rPr lang="en-US" dirty="0"/>
              <a:t>Building Knowledge</a:t>
            </a:r>
          </a:p>
        </p:txBody>
      </p:sp>
      <p:sp>
        <p:nvSpPr>
          <p:cNvPr id="3" name="Text Placeholder 2">
            <a:extLst>
              <a:ext uri="{FF2B5EF4-FFF2-40B4-BE49-F238E27FC236}">
                <a16:creationId xmlns:a16="http://schemas.microsoft.com/office/drawing/2014/main" id="{3F09CFA0-438F-47F9-94FE-22606CC618A5}"/>
              </a:ext>
            </a:extLst>
          </p:cNvPr>
          <p:cNvSpPr>
            <a:spLocks noGrp="1"/>
          </p:cNvSpPr>
          <p:nvPr>
            <p:ph type="body" sz="quarter" idx="10"/>
          </p:nvPr>
        </p:nvSpPr>
        <p:spPr/>
        <p:txBody>
          <a:bodyPr/>
          <a:lstStyle/>
          <a:p>
            <a:pPr marL="356507" marR="5443">
              <a:lnSpc>
                <a:spcPct val="130200"/>
              </a:lnSpc>
              <a:spcBef>
                <a:spcPts val="107"/>
              </a:spcBef>
            </a:pPr>
            <a:r>
              <a:rPr lang="en-US" dirty="0"/>
              <a:t>Educators face the same problem: it would take far too long to explicitly teach all the words needed to close the gap between a low- and high- vocabulary student.</a:t>
            </a:r>
          </a:p>
          <a:p>
            <a:pPr marL="356507" marR="5443">
              <a:lnSpc>
                <a:spcPct val="130200"/>
              </a:lnSpc>
              <a:spcBef>
                <a:spcPts val="107"/>
              </a:spcBef>
            </a:pPr>
            <a:r>
              <a:rPr lang="en-US" dirty="0"/>
              <a:t>On the first day of school, that gap may already be several thousand words.</a:t>
            </a:r>
          </a:p>
          <a:p>
            <a:pPr marL="356507" marR="5443">
              <a:lnSpc>
                <a:spcPct val="130200"/>
              </a:lnSpc>
              <a:spcBef>
                <a:spcPts val="107"/>
              </a:spcBef>
            </a:pPr>
            <a:r>
              <a:rPr lang="en-US" dirty="0"/>
              <a:t>And it’s not just the number of words a child recognizes that drives reading comprehension. Making good connections and inferences depends on the richness of the word network he or she has built.</a:t>
            </a:r>
          </a:p>
          <a:p>
            <a:pPr marL="470807" marR="5443" indent="-457200">
              <a:lnSpc>
                <a:spcPct val="130200"/>
              </a:lnSpc>
              <a:spcBef>
                <a:spcPts val="107"/>
              </a:spcBef>
            </a:pPr>
            <a:r>
              <a:rPr lang="en-US" sz="2800" i="1" dirty="0"/>
              <a:t>Let’s connect to HLP</a:t>
            </a:r>
          </a:p>
        </p:txBody>
      </p:sp>
    </p:spTree>
    <p:extLst>
      <p:ext uri="{BB962C8B-B14F-4D97-AF65-F5344CB8AC3E}">
        <p14:creationId xmlns:p14="http://schemas.microsoft.com/office/powerpoint/2010/main" val="133700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8FDF-A36E-F131-F825-6BE1879F682E}"/>
              </a:ext>
            </a:extLst>
          </p:cNvPr>
          <p:cNvSpPr>
            <a:spLocks noGrp="1"/>
          </p:cNvSpPr>
          <p:nvPr>
            <p:ph type="title"/>
          </p:nvPr>
        </p:nvSpPr>
        <p:spPr/>
        <p:txBody>
          <a:bodyPr/>
          <a:lstStyle/>
          <a:p>
            <a:r>
              <a:rPr lang="en-US" dirty="0"/>
              <a:t>LANGUAGE STRUCTURES</a:t>
            </a:r>
          </a:p>
        </p:txBody>
      </p:sp>
      <p:sp>
        <p:nvSpPr>
          <p:cNvPr id="3" name="Text Placeholder 2">
            <a:extLst>
              <a:ext uri="{FF2B5EF4-FFF2-40B4-BE49-F238E27FC236}">
                <a16:creationId xmlns:a16="http://schemas.microsoft.com/office/drawing/2014/main" id="{F9B1458A-998C-0827-AEFE-F36BDB41B716}"/>
              </a:ext>
            </a:extLst>
          </p:cNvPr>
          <p:cNvSpPr>
            <a:spLocks noGrp="1"/>
          </p:cNvSpPr>
          <p:nvPr>
            <p:ph type="body" sz="quarter" idx="10"/>
          </p:nvPr>
        </p:nvSpPr>
        <p:spPr>
          <a:xfrm>
            <a:off x="612488" y="2421566"/>
            <a:ext cx="10605972" cy="3903034"/>
          </a:xfrm>
        </p:spPr>
        <p:txBody>
          <a:bodyPr/>
          <a:lstStyle/>
          <a:p>
            <a:r>
              <a:rPr lang="en-US" dirty="0"/>
              <a:t> “Expert teaching of reading requires knowledge of language structure at all levels” (Moats, 2020a). To help students learn to analyze words down to the letter sounds and spelling patterns (something a good reader does unconsciously), teachers must have thorough knowledge of language structure from phonology all the way through morphology, syntax, and text structure</a:t>
            </a:r>
          </a:p>
        </p:txBody>
      </p:sp>
    </p:spTree>
    <p:extLst>
      <p:ext uri="{BB962C8B-B14F-4D97-AF65-F5344CB8AC3E}">
        <p14:creationId xmlns:p14="http://schemas.microsoft.com/office/powerpoint/2010/main" val="294949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1B6B-B3FB-4157-466D-E79637F66ECE}"/>
              </a:ext>
            </a:extLst>
          </p:cNvPr>
          <p:cNvSpPr>
            <a:spLocks noGrp="1"/>
          </p:cNvSpPr>
          <p:nvPr>
            <p:ph type="title"/>
          </p:nvPr>
        </p:nvSpPr>
        <p:spPr/>
        <p:txBody>
          <a:bodyPr/>
          <a:lstStyle/>
          <a:p>
            <a:r>
              <a:rPr lang="en-US" dirty="0"/>
              <a:t>Understanding texts//writers</a:t>
            </a:r>
          </a:p>
        </p:txBody>
      </p:sp>
      <p:sp>
        <p:nvSpPr>
          <p:cNvPr id="4" name="Text Placeholder 3">
            <a:extLst>
              <a:ext uri="{FF2B5EF4-FFF2-40B4-BE49-F238E27FC236}">
                <a16:creationId xmlns:a16="http://schemas.microsoft.com/office/drawing/2014/main" id="{6AD4E956-E997-29EA-0926-C011947D28DD}"/>
              </a:ext>
            </a:extLst>
          </p:cNvPr>
          <p:cNvSpPr>
            <a:spLocks noGrp="1"/>
          </p:cNvSpPr>
          <p:nvPr>
            <p:ph type="body" sz="quarter" idx="10"/>
          </p:nvPr>
        </p:nvSpPr>
        <p:spPr>
          <a:xfrm>
            <a:off x="612488" y="2421566"/>
            <a:ext cx="10428551" cy="3903034"/>
          </a:xfrm>
        </p:spPr>
        <p:txBody>
          <a:bodyPr/>
          <a:lstStyle/>
          <a:p>
            <a:r>
              <a:rPr lang="en-US" dirty="0"/>
              <a:t>good readers stop, re-read and figure it out when something doesn’t make sense, but weaker readers just keep going—it’s not that they fail to figure it out; it’s that they fail to notice in the first place. They need explicit instruction in monitoring comprehension as they read.</a:t>
            </a:r>
          </a:p>
          <a:p>
            <a:r>
              <a:rPr lang="en-US" sz="2800" i="1" dirty="0"/>
              <a:t>Let’s connect to HLP</a:t>
            </a:r>
          </a:p>
        </p:txBody>
      </p:sp>
    </p:spTree>
    <p:extLst>
      <p:ext uri="{BB962C8B-B14F-4D97-AF65-F5344CB8AC3E}">
        <p14:creationId xmlns:p14="http://schemas.microsoft.com/office/powerpoint/2010/main" val="170803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24989-456A-C87A-B267-9CAE79BAE4A8}"/>
              </a:ext>
            </a:extLst>
          </p:cNvPr>
          <p:cNvSpPr>
            <a:spLocks noGrp="1"/>
          </p:cNvSpPr>
          <p:nvPr>
            <p:ph type="title"/>
          </p:nvPr>
        </p:nvSpPr>
        <p:spPr/>
        <p:txBody>
          <a:bodyPr/>
          <a:lstStyle/>
          <a:p>
            <a:r>
              <a:rPr lang="en-US" dirty="0"/>
              <a:t>VERBAL REASONING </a:t>
            </a:r>
          </a:p>
        </p:txBody>
      </p:sp>
      <p:sp>
        <p:nvSpPr>
          <p:cNvPr id="5" name="Text Placeholder 4">
            <a:extLst>
              <a:ext uri="{FF2B5EF4-FFF2-40B4-BE49-F238E27FC236}">
                <a16:creationId xmlns:a16="http://schemas.microsoft.com/office/drawing/2014/main" id="{78105360-167D-CB9D-9E94-088F2D0DE969}"/>
              </a:ext>
            </a:extLst>
          </p:cNvPr>
          <p:cNvSpPr>
            <a:spLocks noGrp="1"/>
          </p:cNvSpPr>
          <p:nvPr>
            <p:ph type="body" sz="quarter" idx="10"/>
          </p:nvPr>
        </p:nvSpPr>
        <p:spPr>
          <a:xfrm>
            <a:off x="612488" y="2421566"/>
            <a:ext cx="10660563" cy="3903034"/>
          </a:xfrm>
        </p:spPr>
        <p:txBody>
          <a:bodyPr/>
          <a:lstStyle/>
          <a:p>
            <a:r>
              <a:rPr lang="en-US" dirty="0"/>
              <a:t>The way we think with and about words—or being able to understand and reason using words—is foundational to reading comprehension. Verbal reasoning includes everything from following instructions, whether verbal or written, to understanding concepts and problem solving around words, to inferring while constructing meaning.</a:t>
            </a:r>
          </a:p>
          <a:p>
            <a:r>
              <a:rPr lang="en-US" dirty="0"/>
              <a:t>teaching knowledge explicitly improves reading comprehension.</a:t>
            </a:r>
          </a:p>
          <a:p>
            <a:r>
              <a:rPr lang="en-US" dirty="0"/>
              <a:t>The Knowledge Gap… book</a:t>
            </a:r>
          </a:p>
          <a:p>
            <a:pPr marL="0" indent="0">
              <a:spcBef>
                <a:spcPts val="1200"/>
              </a:spcBef>
              <a:buNone/>
            </a:pPr>
            <a:r>
              <a:rPr lang="en-US" b="1" dirty="0"/>
              <a:t>LITERACY KNOWLEDGE </a:t>
            </a:r>
          </a:p>
        </p:txBody>
      </p:sp>
    </p:spTree>
    <p:extLst>
      <p:ext uri="{BB962C8B-B14F-4D97-AF65-F5344CB8AC3E}">
        <p14:creationId xmlns:p14="http://schemas.microsoft.com/office/powerpoint/2010/main" val="22881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1246-7D05-ADAF-7A50-AA2AE20664B1}"/>
              </a:ext>
            </a:extLst>
          </p:cNvPr>
          <p:cNvSpPr>
            <a:spLocks noGrp="1"/>
          </p:cNvSpPr>
          <p:nvPr>
            <p:ph type="title"/>
          </p:nvPr>
        </p:nvSpPr>
        <p:spPr/>
        <p:txBody>
          <a:bodyPr/>
          <a:lstStyle/>
          <a:p>
            <a:r>
              <a:rPr lang="en-US" dirty="0"/>
              <a:t>Building Comprehension</a:t>
            </a:r>
          </a:p>
        </p:txBody>
      </p:sp>
      <p:sp>
        <p:nvSpPr>
          <p:cNvPr id="4" name="Text Placeholder 3">
            <a:extLst>
              <a:ext uri="{FF2B5EF4-FFF2-40B4-BE49-F238E27FC236}">
                <a16:creationId xmlns:a16="http://schemas.microsoft.com/office/drawing/2014/main" id="{CC41E449-C1AA-A002-C500-6DEC834BC935}"/>
              </a:ext>
            </a:extLst>
          </p:cNvPr>
          <p:cNvSpPr>
            <a:spLocks noGrp="1"/>
          </p:cNvSpPr>
          <p:nvPr>
            <p:ph type="body" sz="quarter" idx="10"/>
          </p:nvPr>
        </p:nvSpPr>
        <p:spPr>
          <a:xfrm>
            <a:off x="612488" y="2421566"/>
            <a:ext cx="9596037" cy="3903034"/>
          </a:xfrm>
        </p:spPr>
        <p:txBody>
          <a:bodyPr/>
          <a:lstStyle/>
          <a:p>
            <a:pPr>
              <a:spcAft>
                <a:spcPts val="1200"/>
              </a:spcAft>
            </a:pPr>
            <a:r>
              <a:rPr lang="en-US" dirty="0"/>
              <a:t>The more words a student can decode, the more new words—and their meanings—they can learn.</a:t>
            </a:r>
          </a:p>
          <a:p>
            <a:pPr>
              <a:spcAft>
                <a:spcPts val="1200"/>
              </a:spcAft>
            </a:pPr>
            <a:r>
              <a:rPr lang="en-US" dirty="0"/>
              <a:t>Similarly, the more knowledge a student has on a topic, the more they can connect to on the same topic—and on related topics.</a:t>
            </a:r>
          </a:p>
        </p:txBody>
      </p:sp>
    </p:spTree>
    <p:extLst>
      <p:ext uri="{BB962C8B-B14F-4D97-AF65-F5344CB8AC3E}">
        <p14:creationId xmlns:p14="http://schemas.microsoft.com/office/powerpoint/2010/main" val="140466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5D97-A291-0D3E-A2AE-FB442B42A2C4}"/>
              </a:ext>
            </a:extLst>
          </p:cNvPr>
          <p:cNvSpPr>
            <a:spLocks noGrp="1"/>
          </p:cNvSpPr>
          <p:nvPr>
            <p:ph type="title"/>
          </p:nvPr>
        </p:nvSpPr>
        <p:spPr/>
        <p:txBody>
          <a:bodyPr/>
          <a:lstStyle/>
          <a:p>
            <a:pPr>
              <a:lnSpc>
                <a:spcPct val="100000"/>
              </a:lnSpc>
            </a:pPr>
            <a:r>
              <a:rPr lang="en-US" dirty="0"/>
              <a:t>Let’s Connect </a:t>
            </a:r>
            <a:br>
              <a:rPr lang="en-US" dirty="0"/>
            </a:br>
            <a:r>
              <a:rPr lang="en-US" dirty="0"/>
              <a:t>6 Strategies to help students succeed</a:t>
            </a:r>
          </a:p>
        </p:txBody>
      </p:sp>
      <p:sp>
        <p:nvSpPr>
          <p:cNvPr id="3" name="Text Placeholder 2">
            <a:extLst>
              <a:ext uri="{FF2B5EF4-FFF2-40B4-BE49-F238E27FC236}">
                <a16:creationId xmlns:a16="http://schemas.microsoft.com/office/drawing/2014/main" id="{A2380328-F058-895D-497D-B7CB5E59C96A}"/>
              </a:ext>
            </a:extLst>
          </p:cNvPr>
          <p:cNvSpPr>
            <a:spLocks noGrp="1"/>
          </p:cNvSpPr>
          <p:nvPr>
            <p:ph type="body" sz="quarter" idx="10"/>
          </p:nvPr>
        </p:nvSpPr>
        <p:spPr/>
        <p:txBody>
          <a:bodyPr/>
          <a:lstStyle/>
          <a:p>
            <a:pPr marL="0" indent="0">
              <a:lnSpc>
                <a:spcPct val="125000"/>
              </a:lnSpc>
              <a:spcBef>
                <a:spcPts val="600"/>
              </a:spcBef>
              <a:buNone/>
            </a:pPr>
            <a:r>
              <a:rPr lang="en-US" sz="2400" dirty="0"/>
              <a:t>Use standards and data-driven instruction. </a:t>
            </a:r>
            <a:br>
              <a:rPr lang="en-US" sz="2400" dirty="0"/>
            </a:br>
            <a:r>
              <a:rPr lang="en-US" sz="2400" dirty="0"/>
              <a:t>Teach units based on a theme to build connections for students. </a:t>
            </a:r>
            <a:br>
              <a:rPr lang="en-US" sz="2400" dirty="0"/>
            </a:br>
            <a:r>
              <a:rPr lang="en-US" sz="2400" dirty="0"/>
              <a:t>Teach “operating system” skills, not just content.</a:t>
            </a:r>
            <a:br>
              <a:rPr lang="en-US" sz="2400" dirty="0"/>
            </a:br>
            <a:r>
              <a:rPr lang="en-US" sz="2400" dirty="0"/>
              <a:t>Enrich their day using the arts, movement, and sensory input.</a:t>
            </a:r>
            <a:br>
              <a:rPr lang="en-US" sz="2400" dirty="0"/>
            </a:br>
            <a:r>
              <a:rPr lang="en-US" sz="2400" dirty="0"/>
              <a:t>Make every minute count with engaged learning.</a:t>
            </a:r>
            <a:br>
              <a:rPr lang="en-US" sz="2400" dirty="0"/>
            </a:br>
            <a:r>
              <a:rPr lang="en-US" sz="2400" dirty="0"/>
              <a:t>Teach (and model) growth mindset</a:t>
            </a:r>
          </a:p>
          <a:p>
            <a:pPr marL="0" indent="0">
              <a:lnSpc>
                <a:spcPct val="125000"/>
              </a:lnSpc>
              <a:spcBef>
                <a:spcPts val="600"/>
              </a:spcBef>
              <a:buNone/>
            </a:pPr>
            <a:r>
              <a:rPr lang="en-US" dirty="0"/>
              <a:t>Let’s connect back to what we know about the science of reading</a:t>
            </a:r>
            <a:endParaRPr lang="en-US" sz="2400" dirty="0"/>
          </a:p>
        </p:txBody>
      </p:sp>
    </p:spTree>
    <p:extLst>
      <p:ext uri="{BB962C8B-B14F-4D97-AF65-F5344CB8AC3E}">
        <p14:creationId xmlns:p14="http://schemas.microsoft.com/office/powerpoint/2010/main" val="285072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What is the Science of Reading</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a:lnSpc>
                <a:spcPct val="125000"/>
              </a:lnSpc>
              <a:spcAft>
                <a:spcPts val="1800"/>
              </a:spcAft>
            </a:pPr>
            <a:r>
              <a:rPr lang="en-US" sz="2400" dirty="0"/>
              <a:t>Simple View of Reading</a:t>
            </a:r>
          </a:p>
          <a:p>
            <a:pPr lvl="1">
              <a:lnSpc>
                <a:spcPct val="125000"/>
              </a:lnSpc>
              <a:spcAft>
                <a:spcPts val="1800"/>
              </a:spcAft>
            </a:pPr>
            <a:r>
              <a:rPr lang="en-US" sz="2800" spc="70" dirty="0"/>
              <a:t>If</a:t>
            </a:r>
            <a:r>
              <a:rPr lang="en-US" sz="2800" spc="-80" dirty="0"/>
              <a:t> </a:t>
            </a:r>
            <a:r>
              <a:rPr lang="en-US" sz="2800" spc="118" dirty="0"/>
              <a:t>you</a:t>
            </a:r>
            <a:r>
              <a:rPr lang="en-US" sz="2800" spc="-75" dirty="0"/>
              <a:t> </a:t>
            </a:r>
            <a:r>
              <a:rPr lang="en-US" sz="2800" spc="91" dirty="0"/>
              <a:t>can’t</a:t>
            </a:r>
            <a:r>
              <a:rPr lang="en-US" sz="2800" spc="-75" dirty="0"/>
              <a:t> </a:t>
            </a:r>
            <a:r>
              <a:rPr lang="en-US" sz="2800" spc="96" dirty="0"/>
              <a:t>decode,</a:t>
            </a:r>
            <a:r>
              <a:rPr lang="en-US" sz="2800" spc="-75" dirty="0"/>
              <a:t> </a:t>
            </a:r>
            <a:r>
              <a:rPr lang="en-US" sz="2800" spc="112" dirty="0"/>
              <a:t>you</a:t>
            </a:r>
            <a:r>
              <a:rPr lang="en-US" sz="2800" spc="-75" dirty="0"/>
              <a:t> </a:t>
            </a:r>
            <a:r>
              <a:rPr lang="en-US" sz="2800" spc="91" dirty="0"/>
              <a:t>can’t read</a:t>
            </a:r>
            <a:r>
              <a:rPr lang="en-US" sz="2800" dirty="0"/>
              <a:t>.</a:t>
            </a:r>
          </a:p>
          <a:p>
            <a:pPr>
              <a:lnSpc>
                <a:spcPct val="125000"/>
              </a:lnSpc>
              <a:spcAft>
                <a:spcPts val="1800"/>
              </a:spcAft>
            </a:pPr>
            <a:r>
              <a:rPr lang="en-US" dirty="0"/>
              <a:t>Not the whole story!!</a:t>
            </a:r>
          </a:p>
        </p:txBody>
      </p:sp>
    </p:spTree>
    <p:extLst>
      <p:ext uri="{BB962C8B-B14F-4D97-AF65-F5344CB8AC3E}">
        <p14:creationId xmlns:p14="http://schemas.microsoft.com/office/powerpoint/2010/main" val="384694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54B2-8166-5984-4F93-95EEB9C6D07F}"/>
              </a:ext>
            </a:extLst>
          </p:cNvPr>
          <p:cNvSpPr>
            <a:spLocks noGrp="1"/>
          </p:cNvSpPr>
          <p:nvPr>
            <p:ph type="title"/>
          </p:nvPr>
        </p:nvSpPr>
        <p:spPr/>
        <p:txBody>
          <a:bodyPr/>
          <a:lstStyle/>
          <a:p>
            <a:r>
              <a:rPr lang="en-US" dirty="0"/>
              <a:t>Use standards and data-driven instruction</a:t>
            </a:r>
          </a:p>
        </p:txBody>
      </p:sp>
      <p:sp>
        <p:nvSpPr>
          <p:cNvPr id="3" name="Text Placeholder 2">
            <a:extLst>
              <a:ext uri="{FF2B5EF4-FFF2-40B4-BE49-F238E27FC236}">
                <a16:creationId xmlns:a16="http://schemas.microsoft.com/office/drawing/2014/main" id="{1DC2F7E8-A84B-FD78-1060-05A3B56CE4CD}"/>
              </a:ext>
            </a:extLst>
          </p:cNvPr>
          <p:cNvSpPr>
            <a:spLocks noGrp="1"/>
          </p:cNvSpPr>
          <p:nvPr>
            <p:ph type="body" sz="quarter" idx="10"/>
          </p:nvPr>
        </p:nvSpPr>
        <p:spPr>
          <a:xfrm>
            <a:off x="612488" y="2324099"/>
            <a:ext cx="10978994" cy="4000501"/>
          </a:xfrm>
        </p:spPr>
        <p:txBody>
          <a:bodyPr/>
          <a:lstStyle/>
          <a:p>
            <a:pPr>
              <a:spcAft>
                <a:spcPts val="1400"/>
              </a:spcAft>
            </a:pPr>
            <a:r>
              <a:rPr lang="en-US" sz="2400" dirty="0">
                <a:solidFill>
                  <a:srgbClr val="632B8D"/>
                </a:solidFill>
              </a:rPr>
              <a:t>Collect data at the beginning of the unit/chapter to understand the knowledge students have or don’t have</a:t>
            </a:r>
            <a:endParaRPr lang="en-US" dirty="0"/>
          </a:p>
          <a:p>
            <a:pPr marL="341313" lvl="1" indent="0">
              <a:spcAft>
                <a:spcPts val="1400"/>
              </a:spcAft>
              <a:buNone/>
            </a:pPr>
            <a:r>
              <a:rPr lang="en-US" dirty="0">
                <a:solidFill>
                  <a:srgbClr val="004F8A"/>
                </a:solidFill>
              </a:rPr>
              <a:t>Use formative assessments on a daily or weekly basis to evaluate student learning and the effectiveness of your lessons</a:t>
            </a:r>
          </a:p>
          <a:p>
            <a:pPr marL="341313" lvl="1" indent="0">
              <a:spcAft>
                <a:spcPts val="1400"/>
              </a:spcAft>
              <a:buNone/>
            </a:pPr>
            <a:r>
              <a:rPr lang="en-US" dirty="0">
                <a:solidFill>
                  <a:srgbClr val="632B8D"/>
                </a:solidFill>
              </a:rPr>
              <a:t>Adjust lessons based on student understanding</a:t>
            </a:r>
            <a:br>
              <a:rPr lang="en-US" dirty="0">
                <a:solidFill>
                  <a:srgbClr val="632B8D"/>
                </a:solidFill>
              </a:rPr>
            </a:br>
            <a:r>
              <a:rPr lang="en-US" dirty="0">
                <a:solidFill>
                  <a:srgbClr val="004F8A"/>
                </a:solidFill>
              </a:rPr>
              <a:t>Progress monitor students who are below grade level at least once a month to monitor growth</a:t>
            </a:r>
          </a:p>
          <a:p>
            <a:pPr marL="287338" lvl="1" indent="0">
              <a:spcAft>
                <a:spcPts val="1400"/>
              </a:spcAft>
              <a:buNone/>
            </a:pPr>
            <a:r>
              <a:rPr lang="en-US" dirty="0">
                <a:solidFill>
                  <a:srgbClr val="632B8D"/>
                </a:solidFill>
              </a:rPr>
              <a:t>Analyze summative assessments to inform teaching in the future</a:t>
            </a:r>
          </a:p>
          <a:p>
            <a:pPr>
              <a:spcAft>
                <a:spcPts val="1400"/>
              </a:spcAft>
            </a:pPr>
            <a:r>
              <a:rPr lang="en-US" dirty="0"/>
              <a:t>Let’s connect back to what we know about the science of reading</a:t>
            </a:r>
            <a:endParaRPr lang="en-US" sz="2400" dirty="0"/>
          </a:p>
        </p:txBody>
      </p:sp>
    </p:spTree>
    <p:extLst>
      <p:ext uri="{BB962C8B-B14F-4D97-AF65-F5344CB8AC3E}">
        <p14:creationId xmlns:p14="http://schemas.microsoft.com/office/powerpoint/2010/main" val="344765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D832-6AF9-C9D7-64E4-F899BB55F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DFE74-483F-61B1-7D3A-6F7AF3A43D59}"/>
              </a:ext>
            </a:extLst>
          </p:cNvPr>
          <p:cNvSpPr>
            <a:spLocks noGrp="1"/>
          </p:cNvSpPr>
          <p:nvPr>
            <p:ph type="title"/>
          </p:nvPr>
        </p:nvSpPr>
        <p:spPr/>
        <p:txBody>
          <a:bodyPr/>
          <a:lstStyle/>
          <a:p>
            <a:r>
              <a:rPr lang="en-US" dirty="0"/>
              <a:t>Positive &amp; Corrective Feedback Features</a:t>
            </a:r>
            <a:endParaRPr lang="en-US" b="0" dirty="0"/>
          </a:p>
        </p:txBody>
      </p:sp>
      <p:sp>
        <p:nvSpPr>
          <p:cNvPr id="3" name="Text Placeholder 2">
            <a:extLst>
              <a:ext uri="{FF2B5EF4-FFF2-40B4-BE49-F238E27FC236}">
                <a16:creationId xmlns:a16="http://schemas.microsoft.com/office/drawing/2014/main" id="{C9B24BB9-4079-1A33-8A76-833ED3AD4B36}"/>
              </a:ext>
            </a:extLst>
          </p:cNvPr>
          <p:cNvSpPr>
            <a:spLocks noGrp="1"/>
          </p:cNvSpPr>
          <p:nvPr>
            <p:ph type="body" sz="quarter" idx="10"/>
          </p:nvPr>
        </p:nvSpPr>
        <p:spPr>
          <a:xfrm>
            <a:off x="2770496" y="2421566"/>
            <a:ext cx="5827594" cy="3433324"/>
          </a:xfrm>
          <a:ln w="9525">
            <a:solidFill>
              <a:schemeClr val="tx1"/>
            </a:solidFill>
          </a:ln>
        </p:spPr>
        <p:txBody>
          <a:bodyPr anchor="ctr"/>
          <a:lstStyle/>
          <a:p>
            <a:pPr marL="0" indent="0">
              <a:buNone/>
            </a:pPr>
            <a:r>
              <a:rPr lang="en-US" dirty="0"/>
              <a:t>Verifies and elaborates</a:t>
            </a:r>
          </a:p>
          <a:p>
            <a:pPr marL="0" indent="0">
              <a:buNone/>
            </a:pPr>
            <a:r>
              <a:rPr lang="en-US" dirty="0"/>
              <a:t>Task or process (not learner)</a:t>
            </a:r>
          </a:p>
          <a:p>
            <a:pPr marL="0" indent="0">
              <a:buNone/>
            </a:pPr>
            <a:r>
              <a:rPr lang="en-US" dirty="0"/>
              <a:t>Immediate feedback (struggling learners)</a:t>
            </a:r>
          </a:p>
          <a:p>
            <a:pPr marL="0" indent="0">
              <a:buNone/>
            </a:pPr>
            <a:r>
              <a:rPr lang="en-US" dirty="0"/>
              <a:t>Goal directed</a:t>
            </a:r>
          </a:p>
          <a:p>
            <a:pPr marL="0" indent="0">
              <a:buNone/>
            </a:pPr>
            <a:r>
              <a:rPr lang="en-US" dirty="0"/>
              <a:t>Focus on misunderstanding</a:t>
            </a:r>
          </a:p>
          <a:p>
            <a:pPr marL="0" indent="0">
              <a:buNone/>
            </a:pPr>
            <a:r>
              <a:rPr lang="en-US" dirty="0"/>
              <a:t>Focus on lack of information</a:t>
            </a:r>
          </a:p>
          <a:p>
            <a:pPr marL="0" indent="0">
              <a:buNone/>
            </a:pPr>
            <a:r>
              <a:rPr lang="en-US" dirty="0"/>
              <a:t>Consider student level and ability</a:t>
            </a:r>
          </a:p>
        </p:txBody>
      </p:sp>
    </p:spTree>
    <p:extLst>
      <p:ext uri="{BB962C8B-B14F-4D97-AF65-F5344CB8AC3E}">
        <p14:creationId xmlns:p14="http://schemas.microsoft.com/office/powerpoint/2010/main" val="320391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CEB0-57E8-F553-7140-453105186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9129F-1CFB-19E8-2386-2F989580CC77}"/>
              </a:ext>
            </a:extLst>
          </p:cNvPr>
          <p:cNvSpPr>
            <a:spLocks noGrp="1"/>
          </p:cNvSpPr>
          <p:nvPr>
            <p:ph type="title"/>
          </p:nvPr>
        </p:nvSpPr>
        <p:spPr>
          <a:xfrm>
            <a:off x="612489" y="1156992"/>
            <a:ext cx="10978994" cy="562628"/>
          </a:xfrm>
        </p:spPr>
        <p:txBody>
          <a:bodyPr/>
          <a:lstStyle/>
          <a:p>
            <a:r>
              <a:rPr lang="en-US" dirty="0"/>
              <a:t>Positive &amp; Corrective Feedback</a:t>
            </a:r>
            <a:endParaRPr lang="en-US" b="0" dirty="0"/>
          </a:p>
        </p:txBody>
      </p:sp>
      <p:sp>
        <p:nvSpPr>
          <p:cNvPr id="4" name="Text Placeholder 3">
            <a:extLst>
              <a:ext uri="{FF2B5EF4-FFF2-40B4-BE49-F238E27FC236}">
                <a16:creationId xmlns:a16="http://schemas.microsoft.com/office/drawing/2014/main" id="{50A7FF65-FCE4-5B71-82E3-A7511220A75F}"/>
              </a:ext>
            </a:extLst>
          </p:cNvPr>
          <p:cNvSpPr>
            <a:spLocks noGrp="1"/>
          </p:cNvSpPr>
          <p:nvPr>
            <p:ph type="body" sz="quarter" idx="10"/>
          </p:nvPr>
        </p:nvSpPr>
        <p:spPr>
          <a:xfrm>
            <a:off x="612488" y="1828800"/>
            <a:ext cx="9582390" cy="4495800"/>
          </a:xfrm>
          <a:ln w="9525">
            <a:solidFill>
              <a:schemeClr val="tx1"/>
            </a:solidFill>
          </a:ln>
        </p:spPr>
        <p:txBody>
          <a:bodyPr/>
          <a:lstStyle/>
          <a:p>
            <a:pPr marL="0" indent="0">
              <a:spcAft>
                <a:spcPts val="0"/>
              </a:spcAft>
              <a:buNone/>
            </a:pPr>
            <a:r>
              <a:rPr lang="en-US" dirty="0"/>
              <a:t>Feedback helps students develop effective strategies for learning</a:t>
            </a:r>
          </a:p>
          <a:p>
            <a:pPr marL="0" indent="0">
              <a:spcAft>
                <a:spcPts val="0"/>
              </a:spcAft>
              <a:buNone/>
            </a:pPr>
            <a:r>
              <a:rPr lang="en-US" dirty="0"/>
              <a:t>Thus, we need to know how to give effective feedback</a:t>
            </a:r>
          </a:p>
          <a:p>
            <a:pPr marL="0" indent="0">
              <a:spcBef>
                <a:spcPts val="1200"/>
              </a:spcBef>
              <a:spcAft>
                <a:spcPts val="0"/>
              </a:spcAft>
              <a:buNone/>
            </a:pPr>
            <a:r>
              <a:rPr lang="en-US" dirty="0"/>
              <a:t>Guiding Feedback:  </a:t>
            </a:r>
          </a:p>
          <a:p>
            <a:pPr lvl="1">
              <a:spcAft>
                <a:spcPts val="0"/>
              </a:spcAft>
              <a:buSzPct val="110000"/>
              <a:buFont typeface="Arial" panose="020B0604020202020204" pitchFamily="34" charset="0"/>
              <a:buChar char="•"/>
            </a:pPr>
            <a:r>
              <a:rPr lang="en-US" dirty="0"/>
              <a:t>Where am I going?</a:t>
            </a:r>
            <a:br>
              <a:rPr lang="en-US" dirty="0"/>
            </a:br>
            <a:r>
              <a:rPr lang="en-US" dirty="0"/>
              <a:t>How am I doing?</a:t>
            </a:r>
          </a:p>
          <a:p>
            <a:pPr lvl="1">
              <a:spcAft>
                <a:spcPts val="0"/>
              </a:spcAft>
              <a:buSzPct val="110000"/>
              <a:buFont typeface="Arial" panose="020B0604020202020204" pitchFamily="34" charset="0"/>
              <a:buChar char="•"/>
            </a:pPr>
            <a:r>
              <a:rPr lang="en-US" dirty="0"/>
              <a:t>Where to next?</a:t>
            </a:r>
          </a:p>
          <a:p>
            <a:pPr marL="0" indent="0">
              <a:spcBef>
                <a:spcPts val="1200"/>
              </a:spcBef>
              <a:spcAft>
                <a:spcPts val="0"/>
              </a:spcAft>
              <a:buNone/>
            </a:pPr>
            <a:r>
              <a:rPr lang="en-US" dirty="0"/>
              <a:t>Scaffolding Feedback:</a:t>
            </a:r>
          </a:p>
          <a:p>
            <a:pPr lvl="1">
              <a:spcAft>
                <a:spcPts val="0"/>
              </a:spcAft>
              <a:buSzPct val="110000"/>
              <a:buFont typeface="Arial" panose="020B0604020202020204" pitchFamily="34" charset="0"/>
              <a:buChar char="•"/>
            </a:pPr>
            <a:r>
              <a:rPr lang="en-US" dirty="0"/>
              <a:t>Task level (corrective feedback)</a:t>
            </a:r>
          </a:p>
          <a:p>
            <a:pPr lvl="1">
              <a:spcAft>
                <a:spcPts val="0"/>
              </a:spcAft>
              <a:buSzPct val="110000"/>
              <a:buFont typeface="Arial" panose="020B0604020202020204" pitchFamily="34" charset="0"/>
              <a:buChar char="•"/>
            </a:pPr>
            <a:r>
              <a:rPr lang="en-US" dirty="0"/>
              <a:t>Process level (focuses on processes)</a:t>
            </a:r>
          </a:p>
          <a:p>
            <a:pPr lvl="1">
              <a:spcAft>
                <a:spcPts val="0"/>
              </a:spcAft>
              <a:buSzPct val="110000"/>
              <a:buFont typeface="Arial" panose="020B0604020202020204" pitchFamily="34" charset="0"/>
              <a:buChar char="•"/>
            </a:pPr>
            <a:r>
              <a:rPr lang="en-US" dirty="0"/>
              <a:t>Self-regulation level (Helps regulate thought)</a:t>
            </a:r>
          </a:p>
          <a:p>
            <a:pPr marL="0" indent="0">
              <a:spcBef>
                <a:spcPts val="600"/>
              </a:spcBef>
              <a:spcAft>
                <a:spcPts val="0"/>
              </a:spcAft>
              <a:buNone/>
            </a:pPr>
            <a:r>
              <a:rPr lang="en-US" dirty="0"/>
              <a:t>Let’s connect back to what we know about the science of reading</a:t>
            </a:r>
          </a:p>
        </p:txBody>
      </p:sp>
    </p:spTree>
    <p:extLst>
      <p:ext uri="{BB962C8B-B14F-4D97-AF65-F5344CB8AC3E}">
        <p14:creationId xmlns:p14="http://schemas.microsoft.com/office/powerpoint/2010/main" val="1711067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2777-259F-F62D-51FB-CDEC5F5010DA}"/>
              </a:ext>
            </a:extLst>
          </p:cNvPr>
          <p:cNvSpPr>
            <a:spLocks noGrp="1"/>
          </p:cNvSpPr>
          <p:nvPr>
            <p:ph type="title"/>
          </p:nvPr>
        </p:nvSpPr>
        <p:spPr/>
        <p:txBody>
          <a:bodyPr/>
          <a:lstStyle/>
          <a:p>
            <a:pPr>
              <a:lnSpc>
                <a:spcPct val="100000"/>
              </a:lnSpc>
            </a:pPr>
            <a:r>
              <a:rPr lang="en-US" dirty="0"/>
              <a:t>TEACH COGNITIVE AND METACOGNITIVE STRATEGIES TO SUPPORT LEARNING AND INDEPENDENCE</a:t>
            </a:r>
          </a:p>
        </p:txBody>
      </p:sp>
      <p:sp>
        <p:nvSpPr>
          <p:cNvPr id="4" name="Text Placeholder 3">
            <a:extLst>
              <a:ext uri="{FF2B5EF4-FFF2-40B4-BE49-F238E27FC236}">
                <a16:creationId xmlns:a16="http://schemas.microsoft.com/office/drawing/2014/main" id="{EF392A76-DBCB-7686-09B4-A42769C8212F}"/>
              </a:ext>
            </a:extLst>
          </p:cNvPr>
          <p:cNvSpPr>
            <a:spLocks noGrp="1"/>
          </p:cNvSpPr>
          <p:nvPr>
            <p:ph type="body" sz="quarter" idx="10"/>
          </p:nvPr>
        </p:nvSpPr>
        <p:spPr>
          <a:xfrm>
            <a:off x="612488" y="2421566"/>
            <a:ext cx="10715154" cy="3826834"/>
          </a:xfrm>
          <a:ln w="9525">
            <a:solidFill>
              <a:schemeClr val="tx1"/>
            </a:solidFill>
          </a:ln>
        </p:spPr>
        <p:txBody>
          <a:bodyPr anchor="ctr"/>
          <a:lstStyle/>
          <a:p>
            <a:pPr>
              <a:spcAft>
                <a:spcPts val="1200"/>
              </a:spcAft>
              <a:buFont typeface="Calibri" panose="020F0502020204030204" pitchFamily="34" charset="0"/>
              <a:buChar char="*"/>
            </a:pPr>
            <a:r>
              <a:rPr lang="en-US" dirty="0"/>
              <a:t>Cognitive strategies are representative of things like; making predictions, summarizing, making meaning from context</a:t>
            </a:r>
          </a:p>
          <a:p>
            <a:pPr>
              <a:spcAft>
                <a:spcPts val="1200"/>
              </a:spcAft>
              <a:buFont typeface="Calibri" panose="020F0502020204030204" pitchFamily="34" charset="0"/>
              <a:buChar char="*"/>
            </a:pPr>
            <a:r>
              <a:rPr lang="en-US" dirty="0"/>
              <a:t>Metacognitive strategies depict self-management and self-regulation; planning and monitoring.  Metacognition is ‘thinking about thinking’</a:t>
            </a:r>
          </a:p>
          <a:p>
            <a:pPr>
              <a:spcAft>
                <a:spcPts val="1200"/>
              </a:spcAft>
              <a:buFont typeface="Calibri" panose="020F0502020204030204" pitchFamily="34" charset="0"/>
              <a:buChar char="*"/>
            </a:pPr>
            <a:r>
              <a:rPr lang="en-US" dirty="0"/>
              <a:t>Both cognitive and metacognitive pieces need to used for the students to master the strategy to use it independently and correctly.</a:t>
            </a:r>
          </a:p>
          <a:p>
            <a:pPr>
              <a:spcAft>
                <a:spcPts val="1200"/>
              </a:spcAft>
              <a:buFont typeface="Calibri" panose="020F0502020204030204" pitchFamily="34" charset="0"/>
              <a:buChar char="*"/>
            </a:pPr>
            <a:r>
              <a:rPr lang="en-US" dirty="0"/>
              <a:t>The teacher teaches the student the steps within the cognitive strategy and then supports the student’s use of metacognitive skills to use the strategy effectively.</a:t>
            </a:r>
          </a:p>
        </p:txBody>
      </p:sp>
    </p:spTree>
    <p:extLst>
      <p:ext uri="{BB962C8B-B14F-4D97-AF65-F5344CB8AC3E}">
        <p14:creationId xmlns:p14="http://schemas.microsoft.com/office/powerpoint/2010/main" val="1210020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BEC5-A36E-9C6E-AE3B-D6E196D89A31}"/>
              </a:ext>
            </a:extLst>
          </p:cNvPr>
          <p:cNvSpPr>
            <a:spLocks noGrp="1"/>
          </p:cNvSpPr>
          <p:nvPr>
            <p:ph type="title"/>
          </p:nvPr>
        </p:nvSpPr>
        <p:spPr/>
        <p:txBody>
          <a:bodyPr/>
          <a:lstStyle/>
          <a:p>
            <a:r>
              <a:rPr lang="en-US" dirty="0"/>
              <a:t>What do we do</a:t>
            </a:r>
          </a:p>
        </p:txBody>
      </p:sp>
      <p:sp>
        <p:nvSpPr>
          <p:cNvPr id="5" name="Text Placeholder 4">
            <a:extLst>
              <a:ext uri="{FF2B5EF4-FFF2-40B4-BE49-F238E27FC236}">
                <a16:creationId xmlns:a16="http://schemas.microsoft.com/office/drawing/2014/main" id="{C7E56FEC-0EC9-D86E-48EE-5A7365D1E2D9}"/>
              </a:ext>
            </a:extLst>
          </p:cNvPr>
          <p:cNvSpPr>
            <a:spLocks noGrp="1"/>
          </p:cNvSpPr>
          <p:nvPr>
            <p:ph type="body" sz="quarter" idx="10"/>
          </p:nvPr>
        </p:nvSpPr>
        <p:spPr>
          <a:xfrm>
            <a:off x="612488" y="2380622"/>
            <a:ext cx="10978994" cy="4252190"/>
          </a:xfrm>
        </p:spPr>
        <p:txBody>
          <a:bodyPr/>
          <a:lstStyle/>
          <a:p>
            <a:pPr>
              <a:buFont typeface="Calibri" panose="020F0502020204030204" pitchFamily="34" charset="0"/>
              <a:buChar char="*"/>
            </a:pPr>
            <a:r>
              <a:rPr lang="en-US" dirty="0"/>
              <a:t>Teachers explicitly teach cognitive and metacognitive processing strategies to support memory, attention, and self-regulation of learning. </a:t>
            </a:r>
          </a:p>
          <a:p>
            <a:pPr>
              <a:buFont typeface="Calibri" panose="020F0502020204030204" pitchFamily="34" charset="0"/>
              <a:buChar char="*"/>
            </a:pPr>
            <a:r>
              <a:rPr lang="en-US" dirty="0"/>
              <a:t>Learning involves not only understanding content but also using cognitive processes to solve problems, regulate attention, organize thoughts and materials, and monitor one’s own thinking. </a:t>
            </a:r>
          </a:p>
          <a:p>
            <a:pPr>
              <a:buFont typeface="Calibri" panose="020F0502020204030204" pitchFamily="34" charset="0"/>
              <a:buChar char="*"/>
            </a:pPr>
            <a:r>
              <a:rPr lang="en-US" dirty="0"/>
              <a:t>Self-regulation and metacognitive strategy instruction is integrated into lessons on academic content through modeling and explicit instruction.</a:t>
            </a:r>
          </a:p>
          <a:p>
            <a:pPr>
              <a:buFont typeface="Calibri" panose="020F0502020204030204" pitchFamily="34" charset="0"/>
              <a:buChar char="*"/>
            </a:pPr>
            <a:r>
              <a:rPr lang="en-US" dirty="0"/>
              <a:t> Students learn to monitor and evaluate their performance in relation to explicit goals and make necessary adjustments to improve learning.</a:t>
            </a:r>
          </a:p>
          <a:p>
            <a:pPr marL="0" indent="0">
              <a:buNone/>
            </a:pPr>
            <a:r>
              <a:rPr lang="en-US" dirty="0"/>
              <a:t>**Let’s connect back to what we know about the science of reading</a:t>
            </a:r>
          </a:p>
        </p:txBody>
      </p:sp>
    </p:spTree>
    <p:extLst>
      <p:ext uri="{BB962C8B-B14F-4D97-AF65-F5344CB8AC3E}">
        <p14:creationId xmlns:p14="http://schemas.microsoft.com/office/powerpoint/2010/main" val="1619843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C747-8043-78A7-EA17-E256FDEB06DA}"/>
              </a:ext>
            </a:extLst>
          </p:cNvPr>
          <p:cNvSpPr>
            <a:spLocks noGrp="1"/>
          </p:cNvSpPr>
          <p:nvPr>
            <p:ph type="title"/>
          </p:nvPr>
        </p:nvSpPr>
        <p:spPr/>
        <p:txBody>
          <a:bodyPr/>
          <a:lstStyle/>
          <a:p>
            <a:r>
              <a:rPr lang="en-US" dirty="0"/>
              <a:t>Connecting back to Reading Instruction</a:t>
            </a:r>
          </a:p>
        </p:txBody>
      </p:sp>
      <p:sp>
        <p:nvSpPr>
          <p:cNvPr id="4" name="Text Placeholder 3">
            <a:extLst>
              <a:ext uri="{FF2B5EF4-FFF2-40B4-BE49-F238E27FC236}">
                <a16:creationId xmlns:a16="http://schemas.microsoft.com/office/drawing/2014/main" id="{AC3E11ED-8AB1-975A-1763-81F34C616B5B}"/>
              </a:ext>
            </a:extLst>
          </p:cNvPr>
          <p:cNvSpPr>
            <a:spLocks noGrp="1"/>
          </p:cNvSpPr>
          <p:nvPr>
            <p:ph type="body" sz="quarter" idx="10"/>
          </p:nvPr>
        </p:nvSpPr>
        <p:spPr>
          <a:xfrm>
            <a:off x="612488" y="2421566"/>
            <a:ext cx="10978994" cy="3265796"/>
          </a:xfrm>
          <a:ln w="9525">
            <a:solidFill>
              <a:schemeClr val="tx1"/>
            </a:solidFill>
          </a:ln>
        </p:spPr>
        <p:txBody>
          <a:bodyPr anchor="ctr"/>
          <a:lstStyle/>
          <a:p>
            <a:pPr marL="0" indent="0">
              <a:lnSpc>
                <a:spcPct val="125000"/>
              </a:lnSpc>
              <a:spcAft>
                <a:spcPts val="1800"/>
              </a:spcAft>
              <a:buNone/>
            </a:pPr>
            <a:r>
              <a:rPr lang="en-US" dirty="0"/>
              <a:t>Think of the process of building a mental model as a sort of micro-comprehension. Weak </a:t>
            </a:r>
            <a:r>
              <a:rPr lang="en-US" dirty="0" err="1"/>
              <a:t>comprehenders</a:t>
            </a:r>
            <a:r>
              <a:rPr lang="en-US" dirty="0"/>
              <a:t> build poor models. Whichever macro-comprehension question you ask them, they answer poorly. But they don’t need more practice at the macro level—prediction or mapping character development.</a:t>
            </a:r>
          </a:p>
          <a:p>
            <a:pPr marL="0" indent="0">
              <a:lnSpc>
                <a:spcPct val="125000"/>
              </a:lnSpc>
              <a:spcAft>
                <a:spcPts val="1800"/>
              </a:spcAft>
              <a:buNone/>
            </a:pPr>
            <a:r>
              <a:rPr lang="en-US" dirty="0"/>
              <a:t>They need better mental models. Let’s address strategies to help build this.</a:t>
            </a:r>
          </a:p>
        </p:txBody>
      </p:sp>
    </p:spTree>
    <p:extLst>
      <p:ext uri="{BB962C8B-B14F-4D97-AF65-F5344CB8AC3E}">
        <p14:creationId xmlns:p14="http://schemas.microsoft.com/office/powerpoint/2010/main" val="4200051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B940-153D-1493-AD2A-17A4063561A4}"/>
              </a:ext>
            </a:extLst>
          </p:cNvPr>
          <p:cNvSpPr>
            <a:spLocks noGrp="1"/>
          </p:cNvSpPr>
          <p:nvPr>
            <p:ph type="title"/>
          </p:nvPr>
        </p:nvSpPr>
        <p:spPr/>
        <p:txBody>
          <a:bodyPr/>
          <a:lstStyle/>
          <a:p>
            <a:r>
              <a:rPr lang="en-US" dirty="0"/>
              <a:t>Connecting back to our premise</a:t>
            </a:r>
          </a:p>
        </p:txBody>
      </p:sp>
      <p:sp>
        <p:nvSpPr>
          <p:cNvPr id="4" name="Text Placeholder 3">
            <a:extLst>
              <a:ext uri="{FF2B5EF4-FFF2-40B4-BE49-F238E27FC236}">
                <a16:creationId xmlns:a16="http://schemas.microsoft.com/office/drawing/2014/main" id="{7633E7A6-3C20-5454-54A6-EDFC4AEAFF6B}"/>
              </a:ext>
            </a:extLst>
          </p:cNvPr>
          <p:cNvSpPr>
            <a:spLocks noGrp="1"/>
          </p:cNvSpPr>
          <p:nvPr>
            <p:ph type="body" sz="quarter" idx="10"/>
          </p:nvPr>
        </p:nvSpPr>
        <p:spPr/>
        <p:txBody>
          <a:bodyPr/>
          <a:lstStyle/>
          <a:p>
            <a:r>
              <a:rPr lang="en-US" dirty="0"/>
              <a:t>Connecting to the 5 language pillars:</a:t>
            </a:r>
          </a:p>
          <a:p>
            <a:pPr lvl="1"/>
            <a:r>
              <a:rPr lang="en-US" dirty="0"/>
              <a:t>Phonological Awareness</a:t>
            </a:r>
          </a:p>
          <a:p>
            <a:pPr lvl="1"/>
            <a:r>
              <a:rPr lang="en-US" dirty="0"/>
              <a:t>Phonics</a:t>
            </a:r>
          </a:p>
          <a:p>
            <a:pPr lvl="1"/>
            <a:r>
              <a:rPr lang="en-US" dirty="0"/>
              <a:t>Vocabulary</a:t>
            </a:r>
          </a:p>
          <a:p>
            <a:pPr lvl="1"/>
            <a:r>
              <a:rPr lang="en-US" dirty="0"/>
              <a:t>Comprehension</a:t>
            </a:r>
          </a:p>
          <a:p>
            <a:pPr lvl="1"/>
            <a:r>
              <a:rPr lang="en-US" dirty="0"/>
              <a:t>Fluency</a:t>
            </a:r>
          </a:p>
        </p:txBody>
      </p:sp>
      <p:sp>
        <p:nvSpPr>
          <p:cNvPr id="5" name="Text Placeholder 4">
            <a:extLst>
              <a:ext uri="{FF2B5EF4-FFF2-40B4-BE49-F238E27FC236}">
                <a16:creationId xmlns:a16="http://schemas.microsoft.com/office/drawing/2014/main" id="{2A1372F8-3512-DC51-D9D2-6F329E1D3958}"/>
              </a:ext>
            </a:extLst>
          </p:cNvPr>
          <p:cNvSpPr>
            <a:spLocks noGrp="1"/>
          </p:cNvSpPr>
          <p:nvPr>
            <p:ph type="body" sz="quarter" idx="11"/>
          </p:nvPr>
        </p:nvSpPr>
        <p:spPr/>
        <p:txBody>
          <a:bodyPr/>
          <a:lstStyle/>
          <a:p>
            <a:r>
              <a:rPr lang="en-US" dirty="0"/>
              <a:t>Connecting to our high leverage </a:t>
            </a:r>
            <a:r>
              <a:rPr lang="en-US" dirty="0" err="1"/>
              <a:t>pra</a:t>
            </a:r>
            <a:endParaRPr lang="en-US" dirty="0"/>
          </a:p>
          <a:p>
            <a:pPr lvl="1"/>
            <a:r>
              <a:rPr lang="en-US" dirty="0"/>
              <a:t>Collaboration</a:t>
            </a:r>
          </a:p>
          <a:p>
            <a:pPr lvl="1"/>
            <a:r>
              <a:rPr lang="en-US" dirty="0"/>
              <a:t>Assessment (Data Driven)</a:t>
            </a:r>
          </a:p>
          <a:p>
            <a:pPr lvl="1"/>
            <a:r>
              <a:rPr lang="en-US" dirty="0"/>
              <a:t>Effective Instruction</a:t>
            </a:r>
          </a:p>
          <a:p>
            <a:pPr lvl="1"/>
            <a:r>
              <a:rPr lang="en-US" dirty="0"/>
              <a:t>Cultural inclusivity practices</a:t>
            </a:r>
          </a:p>
        </p:txBody>
      </p:sp>
    </p:spTree>
    <p:extLst>
      <p:ext uri="{BB962C8B-B14F-4D97-AF65-F5344CB8AC3E}">
        <p14:creationId xmlns:p14="http://schemas.microsoft.com/office/powerpoint/2010/main" val="92776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08D5-DCAE-6310-559E-342332A09BC5}"/>
              </a:ext>
            </a:extLst>
          </p:cNvPr>
          <p:cNvSpPr>
            <a:spLocks noGrp="1"/>
          </p:cNvSpPr>
          <p:nvPr>
            <p:ph type="title"/>
          </p:nvPr>
        </p:nvSpPr>
        <p:spPr/>
        <p:txBody>
          <a:bodyPr/>
          <a:lstStyle/>
          <a:p>
            <a:r>
              <a:rPr lang="en-US" dirty="0"/>
              <a:t>References/Resources</a:t>
            </a:r>
          </a:p>
        </p:txBody>
      </p:sp>
      <p:sp>
        <p:nvSpPr>
          <p:cNvPr id="4" name="Text Placeholder 3">
            <a:extLst>
              <a:ext uri="{FF2B5EF4-FFF2-40B4-BE49-F238E27FC236}">
                <a16:creationId xmlns:a16="http://schemas.microsoft.com/office/drawing/2014/main" id="{FE729424-0D37-AB68-6422-516BBEC0EB8F}"/>
              </a:ext>
            </a:extLst>
          </p:cNvPr>
          <p:cNvSpPr>
            <a:spLocks noGrp="1"/>
          </p:cNvSpPr>
          <p:nvPr>
            <p:ph type="body" sz="quarter" idx="10"/>
          </p:nvPr>
        </p:nvSpPr>
        <p:spPr/>
        <p:txBody>
          <a:bodyPr/>
          <a:lstStyle/>
          <a:p>
            <a:pPr marL="0" indent="0">
              <a:buNone/>
            </a:pPr>
            <a:r>
              <a:rPr lang="en-US" dirty="0"/>
              <a:t>High Leverage Practices for Inclusive Classrooms</a:t>
            </a:r>
          </a:p>
          <a:p>
            <a:pPr marL="0" indent="0">
              <a:buNone/>
            </a:pPr>
            <a:r>
              <a:rPr lang="en-US" dirty="0"/>
              <a:t>Edited by: James McLeskey, Lawrence </a:t>
            </a:r>
            <a:r>
              <a:rPr lang="en-US" dirty="0" err="1"/>
              <a:t>Maheady</a:t>
            </a:r>
            <a:r>
              <a:rPr lang="en-US" dirty="0"/>
              <a:t>, Bonnie Billingsley, Mary T. Brownell, Timothy J. Lewis, 2019</a:t>
            </a:r>
          </a:p>
          <a:p>
            <a:pPr marL="0" indent="0">
              <a:buNone/>
            </a:pPr>
            <a:endParaRPr lang="en-US" dirty="0"/>
          </a:p>
          <a:p>
            <a:pPr marL="0" indent="0">
              <a:buNone/>
            </a:pPr>
            <a:r>
              <a:rPr lang="en-US" dirty="0"/>
              <a:t>High-Leverage Practices in Special Education</a:t>
            </a:r>
            <a:br>
              <a:rPr lang="en-US" dirty="0"/>
            </a:br>
            <a:r>
              <a:rPr lang="en-US" dirty="0"/>
              <a:t>James McLeskey, J. Barringer, Lawrence </a:t>
            </a:r>
            <a:r>
              <a:rPr lang="en-US" dirty="0" err="1"/>
              <a:t>Maheady</a:t>
            </a:r>
            <a:r>
              <a:rPr lang="en-US" dirty="0"/>
              <a:t>, Bonnie Billingsley, Mary T. Brownell, Timothy J. Lewis, M. Jackson, D. Kennedy, L. Rodriguez, J. Scheeler, M.C. Winn,  D. Ziegler; 2019</a:t>
            </a:r>
          </a:p>
        </p:txBody>
      </p:sp>
    </p:spTree>
    <p:extLst>
      <p:ext uri="{BB962C8B-B14F-4D97-AF65-F5344CB8AC3E}">
        <p14:creationId xmlns:p14="http://schemas.microsoft.com/office/powerpoint/2010/main" val="3406827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6C296-1B9E-1767-EA77-C03A77455201}"/>
              </a:ext>
            </a:extLst>
          </p:cNvPr>
          <p:cNvSpPr>
            <a:spLocks noGrp="1"/>
          </p:cNvSpPr>
          <p:nvPr>
            <p:ph type="ctrTitle"/>
          </p:nvPr>
        </p:nvSpPr>
        <p:spPr/>
        <p:txBody>
          <a:bodyPr/>
          <a:lstStyle/>
          <a:p>
            <a:r>
              <a:rPr lang="en-US" dirty="0"/>
              <a:t>Thank you!</a:t>
            </a:r>
          </a:p>
        </p:txBody>
      </p:sp>
      <p:pic>
        <p:nvPicPr>
          <p:cNvPr id="5" name="Picture Placeholder 3" descr="Charting the Cs logo with black and blue text">
            <a:extLst>
              <a:ext uri="{FF2B5EF4-FFF2-40B4-BE49-F238E27FC236}">
                <a16:creationId xmlns:a16="http://schemas.microsoft.com/office/drawing/2014/main" id="{9014D509-FAC2-61C1-BFA3-6EE44F7E10AB}"/>
              </a:ext>
            </a:extLst>
          </p:cNvPr>
          <p:cNvPicPr>
            <a:picLocks noChangeAspect="1"/>
          </p:cNvPicPr>
          <p:nvPr/>
        </p:nvPicPr>
        <p:blipFill>
          <a:blip r:embed="rId3"/>
          <a:srcRect/>
          <a:stretch/>
        </p:blipFill>
        <p:spPr>
          <a:xfrm>
            <a:off x="4665318" y="1206364"/>
            <a:ext cx="2882435" cy="604720"/>
          </a:xfrm>
          <a:prstGeom prst="rect">
            <a:avLst/>
          </a:prstGeom>
        </p:spPr>
      </p:pic>
    </p:spTree>
    <p:extLst>
      <p:ext uri="{BB962C8B-B14F-4D97-AF65-F5344CB8AC3E}">
        <p14:creationId xmlns:p14="http://schemas.microsoft.com/office/powerpoint/2010/main" val="3316001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0E65-9BDF-1CD7-AAD8-BAC375C18F1C}"/>
              </a:ext>
            </a:extLst>
          </p:cNvPr>
          <p:cNvSpPr>
            <a:spLocks noGrp="1"/>
          </p:cNvSpPr>
          <p:nvPr>
            <p:ph type="ctrTitle"/>
          </p:nvPr>
        </p:nvSpPr>
        <p:spPr>
          <a:xfrm>
            <a:off x="606868" y="2324101"/>
            <a:ext cx="11000232" cy="1104900"/>
          </a:xfrm>
        </p:spPr>
        <p:txBody>
          <a:bodyPr/>
          <a:lstStyle/>
          <a:p>
            <a:r>
              <a:rPr lang="en-US" dirty="0"/>
              <a:t>Charting the Cs Conference 2025</a:t>
            </a:r>
            <a:endParaRPr lang="en-US" i="1" dirty="0"/>
          </a:p>
        </p:txBody>
      </p:sp>
      <p:sp>
        <p:nvSpPr>
          <p:cNvPr id="3" name="Text Placeholder 2">
            <a:extLst>
              <a:ext uri="{FF2B5EF4-FFF2-40B4-BE49-F238E27FC236}">
                <a16:creationId xmlns:a16="http://schemas.microsoft.com/office/drawing/2014/main" id="{6E650A0A-0A9F-CB57-030F-744F8593EBC7}"/>
              </a:ext>
            </a:extLst>
          </p:cNvPr>
          <p:cNvSpPr>
            <a:spLocks noGrp="1"/>
          </p:cNvSpPr>
          <p:nvPr>
            <p:ph type="body" sz="quarter" idx="10"/>
          </p:nvPr>
        </p:nvSpPr>
        <p:spPr>
          <a:xfrm>
            <a:off x="606425" y="3429001"/>
            <a:ext cx="11001375" cy="2285999"/>
          </a:xfrm>
        </p:spPr>
        <p:txBody>
          <a:bodyPr/>
          <a:lstStyle/>
          <a:p>
            <a:pPr algn="l"/>
            <a:r>
              <a:rPr lang="en-US" dirty="0"/>
              <a:t>Statewide Professional Development to Support the Workforce and Low Incidence Disability Areas in the State of Minnesota. </a:t>
            </a:r>
          </a:p>
          <a:p>
            <a:pPr algn="l"/>
            <a:r>
              <a:rPr lang="en-US" dirty="0"/>
              <a:t>This presentation is partially funded with a grant from the Minnesota Department of Education using federal funding, CFDA 84.027A, Special Education – Grants to States.</a:t>
            </a:r>
          </a:p>
        </p:txBody>
      </p:sp>
      <p:pic>
        <p:nvPicPr>
          <p:cNvPr id="6" name="Picture Placeholder 3" descr="Charting the Cs logo with black and blue text">
            <a:extLst>
              <a:ext uri="{FF2B5EF4-FFF2-40B4-BE49-F238E27FC236}">
                <a16:creationId xmlns:a16="http://schemas.microsoft.com/office/drawing/2014/main" id="{C813591B-90CF-DAEC-9A27-10F8EF603C18}"/>
              </a:ext>
            </a:extLst>
          </p:cNvPr>
          <p:cNvPicPr>
            <a:picLocks noChangeAspect="1"/>
          </p:cNvPicPr>
          <p:nvPr/>
        </p:nvPicPr>
        <p:blipFill>
          <a:blip r:embed="rId3"/>
          <a:srcRect/>
          <a:stretch/>
        </p:blipFill>
        <p:spPr>
          <a:xfrm>
            <a:off x="4665319" y="1206364"/>
            <a:ext cx="2882435" cy="604720"/>
          </a:xfrm>
          <a:prstGeom prst="rect">
            <a:avLst/>
          </a:prstGeom>
        </p:spPr>
      </p:pic>
    </p:spTree>
    <p:extLst>
      <p:ext uri="{BB962C8B-B14F-4D97-AF65-F5344CB8AC3E}">
        <p14:creationId xmlns:p14="http://schemas.microsoft.com/office/powerpoint/2010/main" val="199848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73ED-0C1D-4AA4-BDDC-DF4CDE95A27C}"/>
              </a:ext>
            </a:extLst>
          </p:cNvPr>
          <p:cNvSpPr>
            <a:spLocks noGrp="1"/>
          </p:cNvSpPr>
          <p:nvPr>
            <p:ph type="title"/>
          </p:nvPr>
        </p:nvSpPr>
        <p:spPr/>
        <p:txBody>
          <a:bodyPr/>
          <a:lstStyle/>
          <a:p>
            <a:r>
              <a:rPr lang="en-US" dirty="0"/>
              <a:t>Read This:</a:t>
            </a:r>
          </a:p>
        </p:txBody>
      </p:sp>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10"/>
          </p:nvPr>
        </p:nvSpPr>
        <p:spPr>
          <a:xfrm>
            <a:off x="612488" y="2421566"/>
            <a:ext cx="10212394" cy="3903034"/>
          </a:xfrm>
        </p:spPr>
        <p:txBody>
          <a:bodyPr/>
          <a:lstStyle/>
          <a:p>
            <a:pPr marL="0" indent="0">
              <a:buNone/>
            </a:pPr>
            <a:r>
              <a:rPr lang="en-US" sz="2400" spc="64" dirty="0"/>
              <a:t>“England’s</a:t>
            </a:r>
            <a:r>
              <a:rPr lang="en-US" sz="2400" spc="-129" dirty="0"/>
              <a:t> </a:t>
            </a:r>
            <a:r>
              <a:rPr lang="en-US" sz="2400" spc="107" dirty="0"/>
              <a:t>openers</a:t>
            </a:r>
            <a:r>
              <a:rPr lang="en-US" sz="2400" spc="-129" dirty="0"/>
              <a:t> </a:t>
            </a:r>
            <a:r>
              <a:rPr lang="en-US" sz="2400" spc="75" dirty="0"/>
              <a:t>labored</a:t>
            </a:r>
            <a:r>
              <a:rPr lang="en-US" dirty="0"/>
              <a:t> </a:t>
            </a:r>
            <a:r>
              <a:rPr lang="en-US" sz="2400" spc="91" dirty="0"/>
              <a:t>34</a:t>
            </a:r>
            <a:r>
              <a:rPr lang="en-US" sz="2400" spc="-139" dirty="0"/>
              <a:t> </a:t>
            </a:r>
            <a:r>
              <a:rPr lang="en-US" sz="2400" spc="86" dirty="0"/>
              <a:t>balls</a:t>
            </a:r>
            <a:r>
              <a:rPr lang="en-US" sz="2400" spc="-139" dirty="0"/>
              <a:t> </a:t>
            </a:r>
            <a:r>
              <a:rPr lang="en-US" sz="2400" spc="70" dirty="0"/>
              <a:t>before</a:t>
            </a:r>
            <a:r>
              <a:rPr lang="en-US" sz="2400" spc="-139" dirty="0"/>
              <a:t> </a:t>
            </a:r>
            <a:r>
              <a:rPr lang="en-US" sz="2400" spc="91" dirty="0"/>
              <a:t>scoring</a:t>
            </a:r>
            <a:r>
              <a:rPr lang="en-US" sz="2400" spc="-139" dirty="0"/>
              <a:t> </a:t>
            </a:r>
            <a:r>
              <a:rPr lang="en-US" sz="2400" spc="122" dirty="0"/>
              <a:t>their</a:t>
            </a:r>
            <a:r>
              <a:rPr lang="en-US" sz="2400" spc="-139" dirty="0"/>
              <a:t> </a:t>
            </a:r>
            <a:r>
              <a:rPr lang="en-US" sz="2400" spc="86" dirty="0"/>
              <a:t>first </a:t>
            </a:r>
            <a:r>
              <a:rPr lang="en-US" sz="2400" spc="134" dirty="0"/>
              <a:t>boundary</a:t>
            </a:r>
            <a:r>
              <a:rPr lang="en-US" sz="2400" spc="-145" dirty="0"/>
              <a:t> </a:t>
            </a:r>
            <a:r>
              <a:rPr lang="en-US" sz="2400" spc="112" dirty="0"/>
              <a:t>as</a:t>
            </a:r>
            <a:r>
              <a:rPr lang="en-US" sz="2400" spc="-139" dirty="0"/>
              <a:t> </a:t>
            </a:r>
            <a:r>
              <a:rPr lang="en-US" sz="2400" spc="102" dirty="0"/>
              <a:t>Strauss</a:t>
            </a:r>
            <a:r>
              <a:rPr lang="en-US" sz="2400" spc="-139" dirty="0"/>
              <a:t> </a:t>
            </a:r>
            <a:r>
              <a:rPr lang="en-US" sz="2400" spc="91" dirty="0"/>
              <a:t>cracked </a:t>
            </a:r>
            <a:r>
              <a:rPr lang="en-US" sz="2400" spc="161" dirty="0"/>
              <a:t>two</a:t>
            </a:r>
            <a:r>
              <a:rPr lang="en-US" sz="2400" spc="-134" dirty="0"/>
              <a:t> </a:t>
            </a:r>
            <a:r>
              <a:rPr lang="en-US" sz="2400" spc="86" dirty="0"/>
              <a:t>fours</a:t>
            </a:r>
            <a:r>
              <a:rPr lang="en-US" sz="2400" spc="-129" dirty="0"/>
              <a:t> </a:t>
            </a:r>
            <a:r>
              <a:rPr lang="en-US" sz="2400" spc="134" dirty="0"/>
              <a:t>through</a:t>
            </a:r>
            <a:r>
              <a:rPr lang="en-US" sz="2400" spc="-129" dirty="0"/>
              <a:t> </a:t>
            </a:r>
            <a:r>
              <a:rPr lang="en-US" sz="2400" spc="139" dirty="0"/>
              <a:t>the</a:t>
            </a:r>
            <a:r>
              <a:rPr lang="en-US" sz="2400" spc="-129" dirty="0"/>
              <a:t> </a:t>
            </a:r>
            <a:r>
              <a:rPr lang="en-US" sz="2400" dirty="0"/>
              <a:t>leg</a:t>
            </a:r>
            <a:r>
              <a:rPr lang="en-US" sz="2400" spc="-129" dirty="0"/>
              <a:t> </a:t>
            </a:r>
            <a:r>
              <a:rPr lang="en-US" sz="2400" spc="48" dirty="0"/>
              <a:t>side.</a:t>
            </a:r>
            <a:r>
              <a:rPr lang="en-US" spc="48" dirty="0"/>
              <a:t> </a:t>
            </a:r>
            <a:r>
              <a:rPr lang="en-US" sz="2400" dirty="0"/>
              <a:t>Cook</a:t>
            </a:r>
            <a:r>
              <a:rPr lang="en-US" sz="2400" spc="-112" dirty="0"/>
              <a:t> </a:t>
            </a:r>
            <a:r>
              <a:rPr lang="en-US" sz="2400" spc="139" dirty="0"/>
              <a:t>made</a:t>
            </a:r>
            <a:r>
              <a:rPr lang="en-US" sz="2400" spc="-107" dirty="0"/>
              <a:t> </a:t>
            </a:r>
            <a:r>
              <a:rPr lang="en-US" sz="2400" spc="118" dirty="0"/>
              <a:t>a</a:t>
            </a:r>
            <a:r>
              <a:rPr lang="en-US" sz="2400" spc="-107" dirty="0"/>
              <a:t> </a:t>
            </a:r>
            <a:r>
              <a:rPr lang="en-US" sz="2400" spc="102" dirty="0"/>
              <a:t>patient</a:t>
            </a:r>
            <a:r>
              <a:rPr lang="en-US" sz="2400" spc="-107" dirty="0"/>
              <a:t> </a:t>
            </a:r>
            <a:r>
              <a:rPr lang="en-US" sz="2400" spc="145" dirty="0"/>
              <a:t>start</a:t>
            </a:r>
            <a:r>
              <a:rPr lang="en-US" sz="2400" spc="-107" dirty="0"/>
              <a:t> </a:t>
            </a:r>
            <a:r>
              <a:rPr lang="en-US" sz="2400" spc="59" dirty="0"/>
              <a:t>before </a:t>
            </a:r>
            <a:r>
              <a:rPr lang="en-US" sz="2400" spc="112" dirty="0"/>
              <a:t>motoring</a:t>
            </a:r>
            <a:r>
              <a:rPr lang="en-US" sz="2400" spc="-145" dirty="0"/>
              <a:t> </a:t>
            </a:r>
            <a:r>
              <a:rPr lang="en-US" sz="2400" spc="122" dirty="0"/>
              <a:t>past</a:t>
            </a:r>
            <a:r>
              <a:rPr lang="en-US" sz="2400" spc="-139" dirty="0"/>
              <a:t> </a:t>
            </a:r>
            <a:r>
              <a:rPr lang="en-US" sz="2400" spc="122" dirty="0"/>
              <a:t>his</a:t>
            </a:r>
            <a:r>
              <a:rPr lang="en-US" sz="2400" spc="-139" dirty="0"/>
              <a:t> </a:t>
            </a:r>
            <a:r>
              <a:rPr lang="en-US" sz="2400" spc="86" dirty="0"/>
              <a:t>skipper.</a:t>
            </a:r>
            <a:r>
              <a:rPr lang="en-US" sz="2400" spc="-139" dirty="0"/>
              <a:t> </a:t>
            </a:r>
            <a:r>
              <a:rPr lang="en-US" sz="2400" spc="-54" dirty="0"/>
              <a:t>”</a:t>
            </a:r>
            <a:endParaRPr lang="en-US" sz="2400" dirty="0"/>
          </a:p>
        </p:txBody>
      </p:sp>
    </p:spTree>
    <p:extLst>
      <p:ext uri="{BB962C8B-B14F-4D97-AF65-F5344CB8AC3E}">
        <p14:creationId xmlns:p14="http://schemas.microsoft.com/office/powerpoint/2010/main" val="164377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83AA8F5-463A-9919-F5AD-FEF8EDCF4AE9}"/>
              </a:ext>
            </a:extLst>
          </p:cNvPr>
          <p:cNvSpPr>
            <a:spLocks noGrp="1"/>
          </p:cNvSpPr>
          <p:nvPr>
            <p:ph type="title"/>
          </p:nvPr>
        </p:nvSpPr>
        <p:spPr/>
        <p:txBody>
          <a:bodyPr/>
          <a:lstStyle/>
          <a:p>
            <a:r>
              <a:rPr lang="en-US" dirty="0"/>
              <a:t>Or This</a:t>
            </a:r>
          </a:p>
        </p:txBody>
      </p:sp>
      <p:sp>
        <p:nvSpPr>
          <p:cNvPr id="2" name="Text Placeholder 1">
            <a:extLst>
              <a:ext uri="{FF2B5EF4-FFF2-40B4-BE49-F238E27FC236}">
                <a16:creationId xmlns:a16="http://schemas.microsoft.com/office/drawing/2014/main" id="{319836DC-F37D-F688-B4BE-789CAA81E2DE}"/>
              </a:ext>
            </a:extLst>
          </p:cNvPr>
          <p:cNvSpPr>
            <a:spLocks noGrp="1"/>
          </p:cNvSpPr>
          <p:nvPr>
            <p:ph type="body" sz="quarter" idx="10"/>
          </p:nvPr>
        </p:nvSpPr>
        <p:spPr>
          <a:xfrm>
            <a:off x="612488" y="2421566"/>
            <a:ext cx="10508230" cy="3903034"/>
          </a:xfrm>
        </p:spPr>
        <p:txBody>
          <a:bodyPr/>
          <a:lstStyle/>
          <a:p>
            <a:pPr marL="0" indent="0">
              <a:buNone/>
            </a:pPr>
            <a:r>
              <a:rPr lang="en-US" dirty="0"/>
              <a:t>The fundamental problem of communication is that of reproducing at one point either exactly or approximately a message selected at another point.  Frequently the messages have meaning:  that is they refer to or are correlated according to some system with certain physical or conceptual entities.  These semantic aspects of communication are irrelevant to the engineering problem. The significant aspect is that the actual message is one selected from a set of possible messages. The system must be designed to operate for each possible selection, not just the one which will actually be chosen since this is unknown at the time of design.</a:t>
            </a:r>
          </a:p>
        </p:txBody>
      </p:sp>
    </p:spTree>
    <p:extLst>
      <p:ext uri="{BB962C8B-B14F-4D97-AF65-F5344CB8AC3E}">
        <p14:creationId xmlns:p14="http://schemas.microsoft.com/office/powerpoint/2010/main" val="304748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83AA8F5-463A-9919-F5AD-FEF8EDCF4AE9}"/>
              </a:ext>
            </a:extLst>
          </p:cNvPr>
          <p:cNvSpPr>
            <a:spLocks noGrp="1"/>
          </p:cNvSpPr>
          <p:nvPr>
            <p:ph type="title"/>
          </p:nvPr>
        </p:nvSpPr>
        <p:spPr/>
        <p:txBody>
          <a:bodyPr/>
          <a:lstStyle/>
          <a:p>
            <a:r>
              <a:rPr lang="en-US" dirty="0"/>
              <a:t>While you could read the words…</a:t>
            </a:r>
          </a:p>
        </p:txBody>
      </p:sp>
      <p:sp>
        <p:nvSpPr>
          <p:cNvPr id="34" name="Text Placeholder 33">
            <a:extLst>
              <a:ext uri="{FF2B5EF4-FFF2-40B4-BE49-F238E27FC236}">
                <a16:creationId xmlns:a16="http://schemas.microsoft.com/office/drawing/2014/main" id="{077C1ECE-3B89-25F4-A189-BEC08AB161D8}"/>
              </a:ext>
            </a:extLst>
          </p:cNvPr>
          <p:cNvSpPr>
            <a:spLocks noGrp="1"/>
          </p:cNvSpPr>
          <p:nvPr>
            <p:ph type="body" idx="1"/>
          </p:nvPr>
        </p:nvSpPr>
        <p:spPr/>
        <p:txBody>
          <a:bodyPr/>
          <a:lstStyle/>
          <a:p>
            <a:r>
              <a:rPr lang="en-US" dirty="0"/>
              <a:t>Did you understand what it said?</a:t>
            </a:r>
          </a:p>
        </p:txBody>
      </p:sp>
      <p:sp>
        <p:nvSpPr>
          <p:cNvPr id="36" name="Text Placeholder 35">
            <a:extLst>
              <a:ext uri="{FF2B5EF4-FFF2-40B4-BE49-F238E27FC236}">
                <a16:creationId xmlns:a16="http://schemas.microsoft.com/office/drawing/2014/main" id="{B5B35607-338D-D390-E5AC-425C2E9F6D08}"/>
              </a:ext>
            </a:extLst>
          </p:cNvPr>
          <p:cNvSpPr>
            <a:spLocks noGrp="1"/>
          </p:cNvSpPr>
          <p:nvPr>
            <p:ph type="body" sz="quarter" idx="10"/>
          </p:nvPr>
        </p:nvSpPr>
        <p:spPr>
          <a:xfrm>
            <a:off x="609599" y="3071958"/>
            <a:ext cx="10978993" cy="1860260"/>
          </a:xfrm>
        </p:spPr>
        <p:txBody>
          <a:bodyPr/>
          <a:lstStyle/>
          <a:p>
            <a:pPr marL="457200" indent="-457200"/>
            <a:r>
              <a:rPr lang="en-US" sz="2400" spc="112" dirty="0"/>
              <a:t>you</a:t>
            </a:r>
            <a:r>
              <a:rPr lang="en-US" sz="2400" spc="-70" dirty="0"/>
              <a:t> </a:t>
            </a:r>
            <a:r>
              <a:rPr lang="en-US" sz="2400" spc="145" dirty="0"/>
              <a:t>need</a:t>
            </a:r>
            <a:r>
              <a:rPr lang="en-US" sz="2400" spc="-80" dirty="0"/>
              <a:t> </a:t>
            </a:r>
            <a:r>
              <a:rPr lang="en-US" sz="2400" spc="166" dirty="0"/>
              <a:t>the</a:t>
            </a:r>
            <a:r>
              <a:rPr lang="en-US" sz="2400" spc="-75" dirty="0"/>
              <a:t> </a:t>
            </a:r>
            <a:r>
              <a:rPr lang="en-US" sz="2400" spc="134" dirty="0"/>
              <a:t>vocabulary</a:t>
            </a:r>
            <a:r>
              <a:rPr lang="en-US" sz="2400" spc="-75" dirty="0"/>
              <a:t> </a:t>
            </a:r>
            <a:r>
              <a:rPr lang="en-US" sz="2400" spc="177" dirty="0"/>
              <a:t>and</a:t>
            </a:r>
            <a:r>
              <a:rPr lang="en-US" sz="2400" spc="-80" dirty="0"/>
              <a:t> </a:t>
            </a:r>
            <a:r>
              <a:rPr lang="en-US" sz="2400" spc="129" dirty="0"/>
              <a:t>background </a:t>
            </a:r>
            <a:r>
              <a:rPr lang="en-US" sz="2400" spc="102" dirty="0"/>
              <a:t>knowledge—</a:t>
            </a:r>
          </a:p>
          <a:p>
            <a:pPr marL="685800" lvl="1" indent="-457200"/>
            <a:r>
              <a:rPr lang="en-US" spc="155" dirty="0"/>
              <a:t>in</a:t>
            </a:r>
            <a:r>
              <a:rPr lang="en-US" spc="-70" dirty="0"/>
              <a:t> </a:t>
            </a:r>
            <a:r>
              <a:rPr lang="en-US" spc="155" dirty="0"/>
              <a:t>the first</a:t>
            </a:r>
            <a:r>
              <a:rPr lang="en-US" spc="-64" dirty="0"/>
              <a:t> </a:t>
            </a:r>
            <a:r>
              <a:rPr lang="en-US" spc="96" dirty="0"/>
              <a:t>paragraph understanding the text requires</a:t>
            </a:r>
            <a:r>
              <a:rPr lang="en-US" spc="-64" dirty="0"/>
              <a:t> </a:t>
            </a:r>
            <a:r>
              <a:rPr lang="en-US" spc="112" dirty="0"/>
              <a:t>cricket </a:t>
            </a:r>
            <a:r>
              <a:rPr lang="en-US" spc="118" dirty="0"/>
              <a:t>knowledge.</a:t>
            </a:r>
            <a:r>
              <a:rPr lang="en-US" spc="-70" dirty="0"/>
              <a:t> </a:t>
            </a:r>
          </a:p>
          <a:p>
            <a:pPr marL="685800" lvl="1" indent="-457200"/>
            <a:r>
              <a:rPr lang="en-US" spc="-70" dirty="0"/>
              <a:t>The second paragraph requires understanding</a:t>
            </a:r>
            <a:r>
              <a:rPr lang="en-US" sz="2400" spc="96" dirty="0"/>
              <a:t> </a:t>
            </a:r>
            <a:r>
              <a:rPr lang="en-US" sz="2400" spc="171" dirty="0"/>
              <a:t>modern </a:t>
            </a:r>
            <a:r>
              <a:rPr lang="en-US" sz="2400" spc="139" dirty="0"/>
              <a:t>information</a:t>
            </a:r>
            <a:r>
              <a:rPr lang="en-US" sz="2400" spc="-80" dirty="0"/>
              <a:t> </a:t>
            </a:r>
            <a:r>
              <a:rPr lang="en-US" sz="2400" spc="102" dirty="0"/>
              <a:t>theory</a:t>
            </a:r>
            <a:endParaRPr lang="en-US" dirty="0"/>
          </a:p>
        </p:txBody>
      </p:sp>
    </p:spTree>
    <p:extLst>
      <p:ext uri="{BB962C8B-B14F-4D97-AF65-F5344CB8AC3E}">
        <p14:creationId xmlns:p14="http://schemas.microsoft.com/office/powerpoint/2010/main" val="103996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a:xfrm>
            <a:off x="612489" y="1171640"/>
            <a:ext cx="11146374" cy="1159834"/>
          </a:xfrm>
        </p:spPr>
        <p:txBody>
          <a:bodyPr/>
          <a:lstStyle/>
          <a:p>
            <a:pPr>
              <a:lnSpc>
                <a:spcPct val="100000"/>
              </a:lnSpc>
            </a:pPr>
            <a:r>
              <a:rPr lang="en-US" b="0" dirty="0"/>
              <a:t>Here is a 3</a:t>
            </a:r>
            <a:r>
              <a:rPr lang="en-US" b="0" baseline="30000" dirty="0"/>
              <a:t>rd</a:t>
            </a:r>
            <a:r>
              <a:rPr lang="en-US" b="0" dirty="0"/>
              <a:t> example that researchers: </a:t>
            </a:r>
            <a:r>
              <a:rPr lang="en-US" sz="3600" spc="139" dirty="0" err="1"/>
              <a:t>Recht</a:t>
            </a:r>
            <a:r>
              <a:rPr lang="en-US" sz="3600" spc="-64" dirty="0"/>
              <a:t> </a:t>
            </a:r>
            <a:r>
              <a:rPr lang="en-US" sz="3600" spc="171" dirty="0"/>
              <a:t>and</a:t>
            </a:r>
            <a:r>
              <a:rPr lang="en-US" sz="3600" spc="-64" dirty="0"/>
              <a:t> </a:t>
            </a:r>
            <a:r>
              <a:rPr lang="en-US" sz="3600" spc="80" dirty="0"/>
              <a:t>Leslie</a:t>
            </a:r>
            <a:r>
              <a:rPr lang="en-US" b="0" dirty="0"/>
              <a:t> gave to 5</a:t>
            </a:r>
            <a:r>
              <a:rPr lang="en-US" b="0" baseline="30000" dirty="0"/>
              <a:t>th</a:t>
            </a:r>
            <a:r>
              <a:rPr lang="en-US" b="0" dirty="0"/>
              <a:t> graders</a:t>
            </a:r>
          </a:p>
        </p:txBody>
      </p:sp>
      <p:sp>
        <p:nvSpPr>
          <p:cNvPr id="8" name="Text Placeholder 7">
            <a:extLst>
              <a:ext uri="{FF2B5EF4-FFF2-40B4-BE49-F238E27FC236}">
                <a16:creationId xmlns:a16="http://schemas.microsoft.com/office/drawing/2014/main" id="{6E18841D-07DA-97AB-D9F2-570F60E669D8}"/>
              </a:ext>
            </a:extLst>
          </p:cNvPr>
          <p:cNvSpPr>
            <a:spLocks noGrp="1"/>
          </p:cNvSpPr>
          <p:nvPr>
            <p:ph type="body" sz="quarter" idx="10"/>
          </p:nvPr>
        </p:nvSpPr>
        <p:spPr>
          <a:xfrm>
            <a:off x="616973" y="2422422"/>
            <a:ext cx="10974510" cy="3825978"/>
          </a:xfrm>
        </p:spPr>
        <p:txBody>
          <a:bodyPr/>
          <a:lstStyle/>
          <a:p>
            <a:pPr marL="0" indent="0">
              <a:lnSpc>
                <a:spcPct val="125000"/>
              </a:lnSpc>
              <a:buNone/>
            </a:pPr>
            <a:r>
              <a:rPr lang="en-US" sz="2400" b="1" dirty="0" err="1">
                <a:solidFill>
                  <a:srgbClr val="808285"/>
                </a:solidFill>
              </a:rPr>
              <a:t>Churniak</a:t>
            </a:r>
            <a:r>
              <a:rPr lang="en-US" sz="2400" b="1" spc="21" dirty="0">
                <a:solidFill>
                  <a:srgbClr val="808285"/>
                </a:solidFill>
              </a:rPr>
              <a:t> </a:t>
            </a:r>
            <a:r>
              <a:rPr lang="en-US" sz="2400" b="1" dirty="0">
                <a:solidFill>
                  <a:srgbClr val="808285"/>
                </a:solidFill>
              </a:rPr>
              <a:t>swings</a:t>
            </a:r>
            <a:r>
              <a:rPr lang="en-US" sz="2400" b="1" spc="16" dirty="0">
                <a:solidFill>
                  <a:srgbClr val="808285"/>
                </a:solidFill>
              </a:rPr>
              <a:t> </a:t>
            </a:r>
            <a:r>
              <a:rPr lang="en-US" sz="2400" b="1" dirty="0">
                <a:solidFill>
                  <a:srgbClr val="808285"/>
                </a:solidFill>
              </a:rPr>
              <a:t>and</a:t>
            </a:r>
            <a:r>
              <a:rPr lang="en-US" sz="2400" b="1" spc="21" dirty="0">
                <a:solidFill>
                  <a:srgbClr val="808285"/>
                </a:solidFill>
              </a:rPr>
              <a:t> </a:t>
            </a:r>
            <a:r>
              <a:rPr lang="en-US" sz="2400" b="1" dirty="0">
                <a:solidFill>
                  <a:srgbClr val="808285"/>
                </a:solidFill>
              </a:rPr>
              <a:t>hits</a:t>
            </a:r>
            <a:r>
              <a:rPr lang="en-US" sz="2400" b="1" spc="16" dirty="0">
                <a:solidFill>
                  <a:srgbClr val="808285"/>
                </a:solidFill>
              </a:rPr>
              <a:t> </a:t>
            </a:r>
            <a:r>
              <a:rPr lang="en-US" sz="2400" b="1" dirty="0">
                <a:solidFill>
                  <a:srgbClr val="808285"/>
                </a:solidFill>
              </a:rPr>
              <a:t>a</a:t>
            </a:r>
            <a:r>
              <a:rPr lang="en-US" sz="2400" b="1" spc="21" dirty="0">
                <a:solidFill>
                  <a:srgbClr val="808285"/>
                </a:solidFill>
              </a:rPr>
              <a:t> </a:t>
            </a:r>
            <a:r>
              <a:rPr lang="en-US" sz="2400" b="1" dirty="0">
                <a:solidFill>
                  <a:srgbClr val="808285"/>
                </a:solidFill>
              </a:rPr>
              <a:t>slow</a:t>
            </a:r>
            <a:r>
              <a:rPr lang="en-US" sz="2400" b="1" spc="16" dirty="0">
                <a:solidFill>
                  <a:srgbClr val="808285"/>
                </a:solidFill>
              </a:rPr>
              <a:t> </a:t>
            </a:r>
            <a:r>
              <a:rPr lang="en-US" sz="2400" b="1" spc="-11" dirty="0">
                <a:solidFill>
                  <a:srgbClr val="808285"/>
                </a:solidFill>
              </a:rPr>
              <a:t>bouncing </a:t>
            </a:r>
            <a:r>
              <a:rPr lang="en-US" sz="2400" b="1" dirty="0">
                <a:solidFill>
                  <a:srgbClr val="808285"/>
                </a:solidFill>
              </a:rPr>
              <a:t>ball</a:t>
            </a:r>
            <a:r>
              <a:rPr lang="en-US" sz="2400" b="1" spc="107" dirty="0">
                <a:solidFill>
                  <a:srgbClr val="808285"/>
                </a:solidFill>
              </a:rPr>
              <a:t> </a:t>
            </a:r>
            <a:r>
              <a:rPr lang="en-US" sz="2400" b="1" dirty="0">
                <a:solidFill>
                  <a:srgbClr val="808285"/>
                </a:solidFill>
              </a:rPr>
              <a:t>toward</a:t>
            </a:r>
            <a:r>
              <a:rPr lang="en-US" sz="2400" b="1" spc="112" dirty="0">
                <a:solidFill>
                  <a:srgbClr val="808285"/>
                </a:solidFill>
              </a:rPr>
              <a:t> </a:t>
            </a:r>
            <a:r>
              <a:rPr lang="en-US" sz="2400" b="1" spc="75" dirty="0">
                <a:solidFill>
                  <a:srgbClr val="808285"/>
                </a:solidFill>
              </a:rPr>
              <a:t>the</a:t>
            </a:r>
            <a:r>
              <a:rPr lang="en-US" sz="2400" b="1" spc="107" dirty="0">
                <a:solidFill>
                  <a:srgbClr val="808285"/>
                </a:solidFill>
              </a:rPr>
              <a:t> </a:t>
            </a:r>
            <a:r>
              <a:rPr lang="en-US" sz="2400" b="1" dirty="0">
                <a:solidFill>
                  <a:srgbClr val="808285"/>
                </a:solidFill>
              </a:rPr>
              <a:t>shortstop.</a:t>
            </a:r>
            <a:r>
              <a:rPr lang="en-US" sz="2400" b="1" spc="43" dirty="0">
                <a:solidFill>
                  <a:srgbClr val="808285"/>
                </a:solidFill>
              </a:rPr>
              <a:t> </a:t>
            </a:r>
            <a:r>
              <a:rPr lang="en-US" sz="2400" b="1" dirty="0">
                <a:solidFill>
                  <a:srgbClr val="808285"/>
                </a:solidFill>
              </a:rPr>
              <a:t>Haley</a:t>
            </a:r>
            <a:r>
              <a:rPr lang="en-US" sz="2400" b="1" spc="112" dirty="0">
                <a:solidFill>
                  <a:srgbClr val="808285"/>
                </a:solidFill>
              </a:rPr>
              <a:t> </a:t>
            </a:r>
            <a:r>
              <a:rPr lang="en-US" sz="2400" b="1" spc="-11" dirty="0">
                <a:solidFill>
                  <a:srgbClr val="808285"/>
                </a:solidFill>
              </a:rPr>
              <a:t>comes</a:t>
            </a:r>
            <a:r>
              <a:rPr lang="en-US" sz="2400" b="1" spc="536" dirty="0">
                <a:solidFill>
                  <a:srgbClr val="808285"/>
                </a:solidFill>
              </a:rPr>
              <a:t> </a:t>
            </a:r>
            <a:r>
              <a:rPr lang="en-US" sz="2400" b="1" dirty="0">
                <a:solidFill>
                  <a:srgbClr val="808285"/>
                </a:solidFill>
              </a:rPr>
              <a:t>in, fields</a:t>
            </a:r>
            <a:r>
              <a:rPr lang="en-US" sz="2400" b="1" spc="64" dirty="0">
                <a:solidFill>
                  <a:srgbClr val="808285"/>
                </a:solidFill>
              </a:rPr>
              <a:t> </a:t>
            </a:r>
            <a:r>
              <a:rPr lang="en-US" sz="2400" b="1" spc="75" dirty="0">
                <a:solidFill>
                  <a:srgbClr val="808285"/>
                </a:solidFill>
              </a:rPr>
              <a:t>it,</a:t>
            </a:r>
            <a:r>
              <a:rPr lang="en-US" sz="2400" b="1" dirty="0">
                <a:solidFill>
                  <a:srgbClr val="808285"/>
                </a:solidFill>
              </a:rPr>
              <a:t> and</a:t>
            </a:r>
            <a:r>
              <a:rPr lang="en-US" sz="2400" b="1" spc="64" dirty="0">
                <a:solidFill>
                  <a:srgbClr val="808285"/>
                </a:solidFill>
              </a:rPr>
              <a:t> </a:t>
            </a:r>
            <a:r>
              <a:rPr lang="en-US" sz="2400" b="1" dirty="0">
                <a:solidFill>
                  <a:srgbClr val="808285"/>
                </a:solidFill>
              </a:rPr>
              <a:t>throws</a:t>
            </a:r>
            <a:r>
              <a:rPr lang="en-US" sz="2400" b="1" spc="59" dirty="0">
                <a:solidFill>
                  <a:srgbClr val="808285"/>
                </a:solidFill>
              </a:rPr>
              <a:t> </a:t>
            </a:r>
            <a:r>
              <a:rPr lang="en-US" sz="2400" b="1" spc="75" dirty="0">
                <a:solidFill>
                  <a:srgbClr val="808285"/>
                </a:solidFill>
              </a:rPr>
              <a:t>to</a:t>
            </a:r>
            <a:r>
              <a:rPr lang="en-US" sz="2400" b="1" spc="64" dirty="0">
                <a:solidFill>
                  <a:srgbClr val="808285"/>
                </a:solidFill>
              </a:rPr>
              <a:t> </a:t>
            </a:r>
            <a:r>
              <a:rPr lang="en-US" sz="2400" b="1" dirty="0">
                <a:solidFill>
                  <a:srgbClr val="808285"/>
                </a:solidFill>
              </a:rPr>
              <a:t>first, </a:t>
            </a:r>
            <a:r>
              <a:rPr lang="en-US" sz="2400" b="1" spc="70" dirty="0">
                <a:solidFill>
                  <a:srgbClr val="808285"/>
                </a:solidFill>
              </a:rPr>
              <a:t>but</a:t>
            </a:r>
            <a:r>
              <a:rPr lang="en-US" sz="2400" b="1" spc="64" dirty="0">
                <a:solidFill>
                  <a:srgbClr val="808285"/>
                </a:solidFill>
              </a:rPr>
              <a:t> </a:t>
            </a:r>
            <a:r>
              <a:rPr lang="en-US" sz="2400" b="1" spc="-27" dirty="0">
                <a:solidFill>
                  <a:srgbClr val="808285"/>
                </a:solidFill>
              </a:rPr>
              <a:t>too </a:t>
            </a:r>
            <a:r>
              <a:rPr lang="en-US" sz="2400" b="1" dirty="0">
                <a:solidFill>
                  <a:srgbClr val="808285"/>
                </a:solidFill>
              </a:rPr>
              <a:t>late.</a:t>
            </a:r>
            <a:r>
              <a:rPr lang="en-US" sz="2400" b="1" spc="32" dirty="0">
                <a:solidFill>
                  <a:srgbClr val="808285"/>
                </a:solidFill>
              </a:rPr>
              <a:t> </a:t>
            </a:r>
            <a:r>
              <a:rPr lang="en-US" sz="2400" b="1" dirty="0" err="1">
                <a:solidFill>
                  <a:srgbClr val="808285"/>
                </a:solidFill>
              </a:rPr>
              <a:t>Churniak</a:t>
            </a:r>
            <a:r>
              <a:rPr lang="en-US" sz="2400" b="1" spc="102" dirty="0">
                <a:solidFill>
                  <a:srgbClr val="808285"/>
                </a:solidFill>
              </a:rPr>
              <a:t> </a:t>
            </a:r>
            <a:r>
              <a:rPr lang="en-US" sz="2400" b="1" dirty="0">
                <a:solidFill>
                  <a:srgbClr val="808285"/>
                </a:solidFill>
              </a:rPr>
              <a:t>is</a:t>
            </a:r>
            <a:r>
              <a:rPr lang="en-US" sz="2400" b="1" spc="102" dirty="0">
                <a:solidFill>
                  <a:srgbClr val="808285"/>
                </a:solidFill>
              </a:rPr>
              <a:t> </a:t>
            </a:r>
            <a:r>
              <a:rPr lang="en-US" sz="2400" b="1" dirty="0">
                <a:solidFill>
                  <a:srgbClr val="808285"/>
                </a:solidFill>
              </a:rPr>
              <a:t>on</a:t>
            </a:r>
            <a:r>
              <a:rPr lang="en-US" sz="2400" b="1" spc="102" dirty="0">
                <a:solidFill>
                  <a:srgbClr val="808285"/>
                </a:solidFill>
              </a:rPr>
              <a:t> </a:t>
            </a:r>
            <a:r>
              <a:rPr lang="en-US" sz="2400" b="1" dirty="0">
                <a:solidFill>
                  <a:srgbClr val="808285"/>
                </a:solidFill>
              </a:rPr>
              <a:t>first</a:t>
            </a:r>
            <a:r>
              <a:rPr lang="en-US" sz="2400" b="1" spc="102" dirty="0">
                <a:solidFill>
                  <a:srgbClr val="808285"/>
                </a:solidFill>
              </a:rPr>
              <a:t> </a:t>
            </a:r>
            <a:r>
              <a:rPr lang="en-US" sz="2400" b="1" dirty="0">
                <a:solidFill>
                  <a:srgbClr val="808285"/>
                </a:solidFill>
              </a:rPr>
              <a:t>with</a:t>
            </a:r>
            <a:r>
              <a:rPr lang="en-US" sz="2400" b="1" spc="96" dirty="0">
                <a:solidFill>
                  <a:srgbClr val="808285"/>
                </a:solidFill>
              </a:rPr>
              <a:t> </a:t>
            </a:r>
            <a:r>
              <a:rPr lang="en-US" sz="2400" b="1" dirty="0">
                <a:solidFill>
                  <a:srgbClr val="808285"/>
                </a:solidFill>
              </a:rPr>
              <a:t>a</a:t>
            </a:r>
            <a:r>
              <a:rPr lang="en-US" sz="2400" b="1" spc="102" dirty="0">
                <a:solidFill>
                  <a:srgbClr val="808285"/>
                </a:solidFill>
              </a:rPr>
              <a:t> </a:t>
            </a:r>
            <a:r>
              <a:rPr lang="en-US" sz="2400" b="1" spc="-11" dirty="0">
                <a:solidFill>
                  <a:srgbClr val="808285"/>
                </a:solidFill>
              </a:rPr>
              <a:t>single, Johnson</a:t>
            </a:r>
            <a:r>
              <a:rPr lang="en-US" sz="2400" b="1" spc="70" dirty="0">
                <a:solidFill>
                  <a:srgbClr val="808285"/>
                </a:solidFill>
              </a:rPr>
              <a:t> </a:t>
            </a:r>
            <a:r>
              <a:rPr lang="en-US" sz="2400" b="1" dirty="0">
                <a:solidFill>
                  <a:srgbClr val="808285"/>
                </a:solidFill>
              </a:rPr>
              <a:t>stayed</a:t>
            </a:r>
            <a:r>
              <a:rPr lang="en-US" sz="2400" b="1" spc="75" dirty="0">
                <a:solidFill>
                  <a:srgbClr val="808285"/>
                </a:solidFill>
              </a:rPr>
              <a:t> </a:t>
            </a:r>
            <a:r>
              <a:rPr lang="en-US" sz="2400" b="1" dirty="0">
                <a:solidFill>
                  <a:srgbClr val="808285"/>
                </a:solidFill>
              </a:rPr>
              <a:t>on</a:t>
            </a:r>
            <a:r>
              <a:rPr lang="en-US" sz="2400" b="1" spc="75" dirty="0">
                <a:solidFill>
                  <a:srgbClr val="808285"/>
                </a:solidFill>
              </a:rPr>
              <a:t> </a:t>
            </a:r>
            <a:r>
              <a:rPr lang="en-US" sz="2400" b="1" dirty="0">
                <a:solidFill>
                  <a:srgbClr val="808285"/>
                </a:solidFill>
              </a:rPr>
              <a:t>third.</a:t>
            </a:r>
            <a:r>
              <a:rPr lang="en-US" sz="2400" b="1" spc="-59" dirty="0">
                <a:solidFill>
                  <a:srgbClr val="808285"/>
                </a:solidFill>
              </a:rPr>
              <a:t> </a:t>
            </a:r>
            <a:r>
              <a:rPr lang="en-US" sz="2400" b="1" dirty="0">
                <a:solidFill>
                  <a:srgbClr val="808285"/>
                </a:solidFill>
              </a:rPr>
              <a:t>The</a:t>
            </a:r>
            <a:r>
              <a:rPr lang="en-US" sz="2400" b="1" spc="70" dirty="0">
                <a:solidFill>
                  <a:srgbClr val="808285"/>
                </a:solidFill>
              </a:rPr>
              <a:t> </a:t>
            </a:r>
            <a:r>
              <a:rPr lang="en-US" sz="2400" b="1" dirty="0">
                <a:solidFill>
                  <a:srgbClr val="808285"/>
                </a:solidFill>
              </a:rPr>
              <a:t>next</a:t>
            </a:r>
            <a:r>
              <a:rPr lang="en-US" sz="2400" b="1" spc="75" dirty="0">
                <a:solidFill>
                  <a:srgbClr val="808285"/>
                </a:solidFill>
              </a:rPr>
              <a:t> </a:t>
            </a:r>
            <a:r>
              <a:rPr lang="en-US" sz="2400" b="1" spc="70" dirty="0">
                <a:solidFill>
                  <a:srgbClr val="808285"/>
                </a:solidFill>
              </a:rPr>
              <a:t>batter </a:t>
            </a:r>
            <a:r>
              <a:rPr lang="en-US" sz="2400" b="1" dirty="0">
                <a:solidFill>
                  <a:srgbClr val="808285"/>
                </a:solidFill>
              </a:rPr>
              <a:t>is Whitcomb,</a:t>
            </a:r>
            <a:r>
              <a:rPr lang="en-US" sz="2400" b="1" spc="5" dirty="0">
                <a:solidFill>
                  <a:srgbClr val="808285"/>
                </a:solidFill>
              </a:rPr>
              <a:t> </a:t>
            </a:r>
            <a:r>
              <a:rPr lang="en-US" sz="2400" b="1" spc="75" dirty="0">
                <a:solidFill>
                  <a:srgbClr val="808285"/>
                </a:solidFill>
              </a:rPr>
              <a:t>the</a:t>
            </a:r>
            <a:r>
              <a:rPr lang="en-US" sz="2400" b="1" spc="70" dirty="0">
                <a:solidFill>
                  <a:srgbClr val="808285"/>
                </a:solidFill>
              </a:rPr>
              <a:t> </a:t>
            </a:r>
            <a:r>
              <a:rPr lang="en-US" sz="2400" b="1" spc="-11" dirty="0">
                <a:solidFill>
                  <a:srgbClr val="808285"/>
                </a:solidFill>
              </a:rPr>
              <a:t>Cougars’</a:t>
            </a:r>
            <a:r>
              <a:rPr lang="en-US" sz="2400" b="1" spc="-64" dirty="0">
                <a:solidFill>
                  <a:srgbClr val="808285"/>
                </a:solidFill>
              </a:rPr>
              <a:t> </a:t>
            </a:r>
            <a:r>
              <a:rPr lang="en-US" sz="2400" b="1" spc="64" dirty="0">
                <a:solidFill>
                  <a:srgbClr val="808285"/>
                </a:solidFill>
              </a:rPr>
              <a:t>left-</a:t>
            </a:r>
            <a:r>
              <a:rPr lang="en-US" sz="2400" b="1" dirty="0">
                <a:solidFill>
                  <a:srgbClr val="808285"/>
                </a:solidFill>
              </a:rPr>
              <a:t>fielder.</a:t>
            </a:r>
            <a:r>
              <a:rPr lang="en-US" sz="2400" b="1" spc="-64" dirty="0">
                <a:solidFill>
                  <a:srgbClr val="808285"/>
                </a:solidFill>
              </a:rPr>
              <a:t> </a:t>
            </a:r>
            <a:r>
              <a:rPr lang="en-US" sz="2400" b="1" spc="-27" dirty="0">
                <a:solidFill>
                  <a:srgbClr val="808285"/>
                </a:solidFill>
              </a:rPr>
              <a:t>The </a:t>
            </a:r>
            <a:r>
              <a:rPr lang="en-US" sz="2400" b="1" dirty="0">
                <a:solidFill>
                  <a:srgbClr val="808285"/>
                </a:solidFill>
              </a:rPr>
              <a:t>ball</a:t>
            </a:r>
            <a:r>
              <a:rPr lang="en-US" sz="2400" b="1" spc="75" dirty="0">
                <a:solidFill>
                  <a:srgbClr val="808285"/>
                </a:solidFill>
              </a:rPr>
              <a:t> </a:t>
            </a:r>
            <a:r>
              <a:rPr lang="en-US" sz="2400" b="1" dirty="0">
                <a:solidFill>
                  <a:srgbClr val="808285"/>
                </a:solidFill>
              </a:rPr>
              <a:t>is</a:t>
            </a:r>
            <a:r>
              <a:rPr lang="en-US" sz="2400" b="1" spc="75" dirty="0">
                <a:solidFill>
                  <a:srgbClr val="808285"/>
                </a:solidFill>
              </a:rPr>
              <a:t> </a:t>
            </a:r>
            <a:r>
              <a:rPr lang="en-US" sz="2400" b="1" dirty="0">
                <a:solidFill>
                  <a:srgbClr val="808285"/>
                </a:solidFill>
              </a:rPr>
              <a:t>returned</a:t>
            </a:r>
            <a:r>
              <a:rPr lang="en-US" sz="2400" b="1" spc="75" dirty="0">
                <a:solidFill>
                  <a:srgbClr val="808285"/>
                </a:solidFill>
              </a:rPr>
              <a:t> to </a:t>
            </a:r>
            <a:r>
              <a:rPr lang="en-US" sz="2400" b="1" dirty="0" err="1">
                <a:solidFill>
                  <a:srgbClr val="808285"/>
                </a:solidFill>
              </a:rPr>
              <a:t>Claresen</a:t>
            </a:r>
            <a:r>
              <a:rPr lang="en-US" sz="2400" b="1" dirty="0">
                <a:solidFill>
                  <a:srgbClr val="808285"/>
                </a:solidFill>
              </a:rPr>
              <a:t>.</a:t>
            </a:r>
            <a:r>
              <a:rPr lang="en-US" sz="2400" b="1" spc="11" dirty="0">
                <a:solidFill>
                  <a:srgbClr val="808285"/>
                </a:solidFill>
              </a:rPr>
              <a:t> </a:t>
            </a:r>
            <a:r>
              <a:rPr lang="en-US" sz="2400" b="1" spc="59" dirty="0">
                <a:solidFill>
                  <a:srgbClr val="808285"/>
                </a:solidFill>
              </a:rPr>
              <a:t>He</a:t>
            </a:r>
            <a:r>
              <a:rPr lang="en-US" sz="2400" b="1" spc="75" dirty="0">
                <a:solidFill>
                  <a:srgbClr val="808285"/>
                </a:solidFill>
              </a:rPr>
              <a:t> </a:t>
            </a:r>
            <a:r>
              <a:rPr lang="en-US" sz="2400" b="1" dirty="0">
                <a:solidFill>
                  <a:srgbClr val="808285"/>
                </a:solidFill>
              </a:rPr>
              <a:t>gets</a:t>
            </a:r>
            <a:r>
              <a:rPr lang="en-US" sz="2400" b="1" spc="75" dirty="0">
                <a:solidFill>
                  <a:srgbClr val="808285"/>
                </a:solidFill>
              </a:rPr>
              <a:t> </a:t>
            </a:r>
            <a:r>
              <a:rPr lang="en-US" sz="2400" b="1" spc="48" dirty="0">
                <a:solidFill>
                  <a:srgbClr val="808285"/>
                </a:solidFill>
              </a:rPr>
              <a:t>the </a:t>
            </a:r>
            <a:r>
              <a:rPr lang="en-US" sz="2400" b="1" dirty="0">
                <a:solidFill>
                  <a:srgbClr val="808285"/>
                </a:solidFill>
              </a:rPr>
              <a:t>sign and winds up,</a:t>
            </a:r>
            <a:r>
              <a:rPr lang="en-US" sz="2400" b="1" spc="-59" dirty="0">
                <a:solidFill>
                  <a:srgbClr val="808285"/>
                </a:solidFill>
              </a:rPr>
              <a:t> </a:t>
            </a:r>
            <a:r>
              <a:rPr lang="en-US" sz="2400" b="1" dirty="0">
                <a:solidFill>
                  <a:srgbClr val="808285"/>
                </a:solidFill>
              </a:rPr>
              <a:t>and</a:t>
            </a:r>
            <a:r>
              <a:rPr lang="en-US" sz="2400" b="1" spc="5" dirty="0">
                <a:solidFill>
                  <a:srgbClr val="808285"/>
                </a:solidFill>
              </a:rPr>
              <a:t> </a:t>
            </a:r>
            <a:r>
              <a:rPr lang="en-US" sz="2400" b="1" spc="-11" dirty="0">
                <a:solidFill>
                  <a:srgbClr val="808285"/>
                </a:solidFill>
              </a:rPr>
              <a:t>throws a slider</a:t>
            </a:r>
            <a:r>
              <a:rPr lang="en-US" sz="2400" dirty="0"/>
              <a:t> </a:t>
            </a:r>
            <a:r>
              <a:rPr lang="en-US" sz="2400" b="1" spc="96" dirty="0">
                <a:solidFill>
                  <a:srgbClr val="808285"/>
                </a:solidFill>
              </a:rPr>
              <a:t>that</a:t>
            </a:r>
            <a:r>
              <a:rPr lang="en-US" sz="2400" b="1" spc="75" dirty="0">
                <a:solidFill>
                  <a:srgbClr val="808285"/>
                </a:solidFill>
              </a:rPr>
              <a:t> </a:t>
            </a:r>
            <a:r>
              <a:rPr lang="en-US" sz="2400" b="1" dirty="0">
                <a:solidFill>
                  <a:srgbClr val="808285"/>
                </a:solidFill>
              </a:rPr>
              <a:t>Whitcomb</a:t>
            </a:r>
            <a:r>
              <a:rPr lang="en-US" sz="2400" b="1" spc="150" dirty="0">
                <a:solidFill>
                  <a:srgbClr val="808285"/>
                </a:solidFill>
              </a:rPr>
              <a:t> </a:t>
            </a:r>
            <a:r>
              <a:rPr lang="en-US" sz="2400" b="1" dirty="0">
                <a:solidFill>
                  <a:srgbClr val="808285"/>
                </a:solidFill>
              </a:rPr>
              <a:t>hits</a:t>
            </a:r>
            <a:r>
              <a:rPr lang="en-US" sz="2400" b="1" spc="150" dirty="0">
                <a:solidFill>
                  <a:srgbClr val="808285"/>
                </a:solidFill>
              </a:rPr>
              <a:t> </a:t>
            </a:r>
            <a:r>
              <a:rPr lang="en-US" sz="2400" b="1" dirty="0">
                <a:solidFill>
                  <a:srgbClr val="808285"/>
                </a:solidFill>
              </a:rPr>
              <a:t>between</a:t>
            </a:r>
            <a:r>
              <a:rPr lang="en-US" sz="2400" b="1" spc="150" dirty="0">
                <a:solidFill>
                  <a:srgbClr val="808285"/>
                </a:solidFill>
              </a:rPr>
              <a:t> </a:t>
            </a:r>
            <a:r>
              <a:rPr lang="en-US" sz="2400" b="1" spc="75" dirty="0">
                <a:solidFill>
                  <a:srgbClr val="808285"/>
                </a:solidFill>
              </a:rPr>
              <a:t>Manfred </a:t>
            </a:r>
            <a:r>
              <a:rPr lang="en-US" sz="2400" b="1" dirty="0">
                <a:solidFill>
                  <a:srgbClr val="808285"/>
                </a:solidFill>
              </a:rPr>
              <a:t>and</a:t>
            </a:r>
            <a:r>
              <a:rPr lang="en-US" sz="2400" b="1" spc="59" dirty="0">
                <a:solidFill>
                  <a:srgbClr val="808285"/>
                </a:solidFill>
              </a:rPr>
              <a:t> </a:t>
            </a:r>
            <a:r>
              <a:rPr lang="en-US" sz="2400" b="1" dirty="0">
                <a:solidFill>
                  <a:srgbClr val="808285"/>
                </a:solidFill>
              </a:rPr>
              <a:t>Roberts</a:t>
            </a:r>
            <a:r>
              <a:rPr lang="en-US" sz="2400" b="1" spc="59" dirty="0">
                <a:solidFill>
                  <a:srgbClr val="808285"/>
                </a:solidFill>
              </a:rPr>
              <a:t> </a:t>
            </a:r>
            <a:r>
              <a:rPr lang="en-US" sz="2400" b="1" dirty="0">
                <a:solidFill>
                  <a:srgbClr val="808285"/>
                </a:solidFill>
              </a:rPr>
              <a:t>for</a:t>
            </a:r>
            <a:r>
              <a:rPr lang="en-US" sz="2400" b="1" spc="59" dirty="0">
                <a:solidFill>
                  <a:srgbClr val="808285"/>
                </a:solidFill>
              </a:rPr>
              <a:t> </a:t>
            </a:r>
            <a:r>
              <a:rPr lang="en-US" sz="2400" b="1" dirty="0">
                <a:solidFill>
                  <a:srgbClr val="808285"/>
                </a:solidFill>
              </a:rPr>
              <a:t>a</a:t>
            </a:r>
            <a:r>
              <a:rPr lang="en-US" sz="2400" b="1" spc="59" dirty="0">
                <a:solidFill>
                  <a:srgbClr val="808285"/>
                </a:solidFill>
              </a:rPr>
              <a:t> hit.</a:t>
            </a:r>
            <a:r>
              <a:rPr lang="en-US" sz="2400" b="1" spc="-5" dirty="0">
                <a:solidFill>
                  <a:srgbClr val="808285"/>
                </a:solidFill>
              </a:rPr>
              <a:t> </a:t>
            </a:r>
            <a:r>
              <a:rPr lang="en-US" sz="2400" b="1" spc="-11" dirty="0">
                <a:solidFill>
                  <a:srgbClr val="808285"/>
                </a:solidFill>
              </a:rPr>
              <a:t>Dulaney </a:t>
            </a:r>
            <a:r>
              <a:rPr lang="en-US" sz="2400" b="1" dirty="0">
                <a:solidFill>
                  <a:srgbClr val="808285"/>
                </a:solidFill>
              </a:rPr>
              <a:t>in</a:t>
            </a:r>
            <a:r>
              <a:rPr lang="en-US" sz="2400" b="1" spc="16" dirty="0">
                <a:solidFill>
                  <a:srgbClr val="808285"/>
                </a:solidFill>
              </a:rPr>
              <a:t> </a:t>
            </a:r>
            <a:r>
              <a:rPr lang="en-US" sz="2400" b="1" dirty="0">
                <a:solidFill>
                  <a:srgbClr val="808285"/>
                </a:solidFill>
              </a:rPr>
              <a:t>and</a:t>
            </a:r>
            <a:r>
              <a:rPr lang="en-US" sz="2400" b="1" spc="21" dirty="0">
                <a:solidFill>
                  <a:srgbClr val="808285"/>
                </a:solidFill>
              </a:rPr>
              <a:t> </a:t>
            </a:r>
            <a:r>
              <a:rPr lang="en-US" sz="2400" b="1" dirty="0">
                <a:solidFill>
                  <a:srgbClr val="808285"/>
                </a:solidFill>
              </a:rPr>
              <a:t>picks</a:t>
            </a:r>
            <a:r>
              <a:rPr lang="en-US" sz="2400" b="1" spc="21" dirty="0">
                <a:solidFill>
                  <a:srgbClr val="808285"/>
                </a:solidFill>
              </a:rPr>
              <a:t> </a:t>
            </a:r>
            <a:r>
              <a:rPr lang="en-US" sz="2400" b="1" dirty="0">
                <a:solidFill>
                  <a:srgbClr val="808285"/>
                </a:solidFill>
              </a:rPr>
              <a:t>up</a:t>
            </a:r>
            <a:r>
              <a:rPr lang="en-US" sz="2400" b="1" spc="16" dirty="0">
                <a:solidFill>
                  <a:srgbClr val="808285"/>
                </a:solidFill>
              </a:rPr>
              <a:t> </a:t>
            </a:r>
            <a:r>
              <a:rPr lang="en-US" sz="2400" b="1" spc="75" dirty="0">
                <a:solidFill>
                  <a:srgbClr val="808285"/>
                </a:solidFill>
              </a:rPr>
              <a:t>the</a:t>
            </a:r>
            <a:r>
              <a:rPr lang="en-US" sz="2400" b="1" spc="21" dirty="0">
                <a:solidFill>
                  <a:srgbClr val="808285"/>
                </a:solidFill>
              </a:rPr>
              <a:t> </a:t>
            </a:r>
            <a:r>
              <a:rPr lang="en-US" sz="2400" b="1" dirty="0">
                <a:solidFill>
                  <a:srgbClr val="808285"/>
                </a:solidFill>
              </a:rPr>
              <a:t>ball.</a:t>
            </a:r>
            <a:r>
              <a:rPr lang="en-US" sz="2400" b="1" spc="-102" dirty="0">
                <a:solidFill>
                  <a:srgbClr val="808285"/>
                </a:solidFill>
              </a:rPr>
              <a:t> </a:t>
            </a:r>
            <a:r>
              <a:rPr lang="en-US" sz="2400" b="1" spc="-11" dirty="0">
                <a:solidFill>
                  <a:srgbClr val="808285"/>
                </a:solidFill>
              </a:rPr>
              <a:t>Johnson </a:t>
            </a:r>
            <a:r>
              <a:rPr lang="en-US" sz="2400" b="1" dirty="0">
                <a:solidFill>
                  <a:srgbClr val="808285"/>
                </a:solidFill>
              </a:rPr>
              <a:t>has</a:t>
            </a:r>
            <a:r>
              <a:rPr lang="en-US" sz="2400" b="1" spc="16" dirty="0">
                <a:solidFill>
                  <a:srgbClr val="808285"/>
                </a:solidFill>
              </a:rPr>
              <a:t> </a:t>
            </a:r>
            <a:r>
              <a:rPr lang="en-US" sz="2400" b="1" dirty="0">
                <a:solidFill>
                  <a:srgbClr val="808285"/>
                </a:solidFill>
              </a:rPr>
              <a:t>scored,</a:t>
            </a:r>
            <a:r>
              <a:rPr lang="en-US" sz="2400" b="1" spc="-37" dirty="0">
                <a:solidFill>
                  <a:srgbClr val="808285"/>
                </a:solidFill>
              </a:rPr>
              <a:t> </a:t>
            </a:r>
            <a:r>
              <a:rPr lang="en-US" sz="2400" b="1" dirty="0">
                <a:solidFill>
                  <a:srgbClr val="808285"/>
                </a:solidFill>
              </a:rPr>
              <a:t>and</a:t>
            </a:r>
            <a:r>
              <a:rPr lang="en-US" sz="2400" b="1" spc="21" dirty="0">
                <a:solidFill>
                  <a:srgbClr val="808285"/>
                </a:solidFill>
              </a:rPr>
              <a:t> </a:t>
            </a:r>
            <a:r>
              <a:rPr lang="en-US" sz="2400" b="1" dirty="0" err="1">
                <a:solidFill>
                  <a:srgbClr val="808285"/>
                </a:solidFill>
              </a:rPr>
              <a:t>Churniak</a:t>
            </a:r>
            <a:r>
              <a:rPr lang="en-US" sz="2400" b="1" spc="16" dirty="0">
                <a:solidFill>
                  <a:srgbClr val="808285"/>
                </a:solidFill>
              </a:rPr>
              <a:t> </a:t>
            </a:r>
            <a:r>
              <a:rPr lang="en-US" sz="2400" b="1" dirty="0">
                <a:solidFill>
                  <a:srgbClr val="808285"/>
                </a:solidFill>
              </a:rPr>
              <a:t>is</a:t>
            </a:r>
            <a:r>
              <a:rPr lang="en-US" sz="2400" b="1" spc="21" dirty="0">
                <a:solidFill>
                  <a:srgbClr val="808285"/>
                </a:solidFill>
              </a:rPr>
              <a:t> </a:t>
            </a:r>
            <a:r>
              <a:rPr lang="en-US" sz="2400" b="1" spc="-27" dirty="0">
                <a:solidFill>
                  <a:srgbClr val="808285"/>
                </a:solidFill>
              </a:rPr>
              <a:t>heading </a:t>
            </a:r>
            <a:r>
              <a:rPr lang="en-US" sz="2400" b="1" dirty="0">
                <a:solidFill>
                  <a:srgbClr val="808285"/>
                </a:solidFill>
              </a:rPr>
              <a:t>for</a:t>
            </a:r>
            <a:r>
              <a:rPr lang="en-US" sz="2400" b="1" spc="102" dirty="0">
                <a:solidFill>
                  <a:srgbClr val="808285"/>
                </a:solidFill>
              </a:rPr>
              <a:t> </a:t>
            </a:r>
            <a:r>
              <a:rPr lang="en-US" sz="2400" b="1" dirty="0">
                <a:solidFill>
                  <a:srgbClr val="808285"/>
                </a:solidFill>
              </a:rPr>
              <a:t>third.</a:t>
            </a:r>
            <a:r>
              <a:rPr lang="en-US" sz="2400" b="1" spc="27" dirty="0">
                <a:solidFill>
                  <a:srgbClr val="808285"/>
                </a:solidFill>
              </a:rPr>
              <a:t> </a:t>
            </a:r>
            <a:r>
              <a:rPr lang="en-US" sz="2400" b="1" dirty="0">
                <a:solidFill>
                  <a:srgbClr val="808285"/>
                </a:solidFill>
              </a:rPr>
              <a:t>Here</a:t>
            </a:r>
            <a:r>
              <a:rPr lang="en-US" sz="2400" b="1" spc="107" dirty="0">
                <a:solidFill>
                  <a:srgbClr val="808285"/>
                </a:solidFill>
              </a:rPr>
              <a:t> </a:t>
            </a:r>
            <a:r>
              <a:rPr lang="en-US" sz="2400" b="1" dirty="0">
                <a:solidFill>
                  <a:srgbClr val="808285"/>
                </a:solidFill>
              </a:rPr>
              <a:t>comes</a:t>
            </a:r>
            <a:r>
              <a:rPr lang="en-US" sz="2400" b="1" spc="102" dirty="0">
                <a:solidFill>
                  <a:srgbClr val="808285"/>
                </a:solidFill>
              </a:rPr>
              <a:t> </a:t>
            </a:r>
            <a:r>
              <a:rPr lang="en-US" sz="2400" b="1" spc="75" dirty="0">
                <a:solidFill>
                  <a:srgbClr val="808285"/>
                </a:solidFill>
              </a:rPr>
              <a:t>the</a:t>
            </a:r>
            <a:r>
              <a:rPr lang="en-US" sz="2400" b="1" spc="102" dirty="0">
                <a:solidFill>
                  <a:srgbClr val="808285"/>
                </a:solidFill>
              </a:rPr>
              <a:t> </a:t>
            </a:r>
            <a:r>
              <a:rPr lang="en-US" sz="2400" b="1" spc="-21" dirty="0">
                <a:solidFill>
                  <a:srgbClr val="808285"/>
                </a:solidFill>
              </a:rPr>
              <a:t>throw </a:t>
            </a:r>
            <a:r>
              <a:rPr lang="en-US" sz="2400" b="1" dirty="0">
                <a:solidFill>
                  <a:srgbClr val="808285"/>
                </a:solidFill>
              </a:rPr>
              <a:t>and</a:t>
            </a:r>
            <a:r>
              <a:rPr lang="en-US" sz="2400" b="1" spc="86" dirty="0">
                <a:solidFill>
                  <a:srgbClr val="808285"/>
                </a:solidFill>
              </a:rPr>
              <a:t> </a:t>
            </a:r>
            <a:r>
              <a:rPr lang="en-US" sz="2400" b="1" dirty="0" err="1">
                <a:solidFill>
                  <a:srgbClr val="808285"/>
                </a:solidFill>
              </a:rPr>
              <a:t>Churniak</a:t>
            </a:r>
            <a:r>
              <a:rPr lang="en-US" sz="2400" b="1" spc="91" dirty="0">
                <a:solidFill>
                  <a:srgbClr val="808285"/>
                </a:solidFill>
              </a:rPr>
              <a:t> </a:t>
            </a:r>
            <a:r>
              <a:rPr lang="en-US" sz="2400" b="1" dirty="0">
                <a:solidFill>
                  <a:srgbClr val="808285"/>
                </a:solidFill>
              </a:rPr>
              <a:t>is</a:t>
            </a:r>
            <a:r>
              <a:rPr lang="en-US" sz="2400" b="1" spc="91" dirty="0">
                <a:solidFill>
                  <a:srgbClr val="808285"/>
                </a:solidFill>
              </a:rPr>
              <a:t> </a:t>
            </a:r>
            <a:r>
              <a:rPr lang="en-US" sz="2400" b="1" dirty="0">
                <a:solidFill>
                  <a:srgbClr val="808285"/>
                </a:solidFill>
              </a:rPr>
              <a:t>out.</a:t>
            </a:r>
            <a:r>
              <a:rPr lang="en-US" sz="2400" b="1" spc="21" dirty="0">
                <a:solidFill>
                  <a:srgbClr val="808285"/>
                </a:solidFill>
              </a:rPr>
              <a:t> </a:t>
            </a:r>
            <a:r>
              <a:rPr lang="en-US" sz="2400" b="1" spc="-11" dirty="0" err="1">
                <a:solidFill>
                  <a:srgbClr val="808285"/>
                </a:solidFill>
              </a:rPr>
              <a:t>Churniak</a:t>
            </a:r>
            <a:r>
              <a:rPr lang="en-US" sz="2400" spc="-11" dirty="0"/>
              <a:t> </a:t>
            </a:r>
            <a:r>
              <a:rPr lang="en-US" sz="2400" b="1" dirty="0">
                <a:solidFill>
                  <a:srgbClr val="808285"/>
                </a:solidFill>
              </a:rPr>
              <a:t>argues</a:t>
            </a:r>
            <a:r>
              <a:rPr lang="en-US" sz="2400" b="1" spc="-16" dirty="0">
                <a:solidFill>
                  <a:srgbClr val="808285"/>
                </a:solidFill>
              </a:rPr>
              <a:t> </a:t>
            </a:r>
            <a:r>
              <a:rPr lang="en-US" sz="2400" b="1" spc="70" dirty="0">
                <a:solidFill>
                  <a:srgbClr val="808285"/>
                </a:solidFill>
              </a:rPr>
              <a:t>but</a:t>
            </a:r>
            <a:r>
              <a:rPr lang="en-US" sz="2400" b="1" spc="-16" dirty="0">
                <a:solidFill>
                  <a:srgbClr val="808285"/>
                </a:solidFill>
              </a:rPr>
              <a:t> </a:t>
            </a:r>
            <a:r>
              <a:rPr lang="en-US" sz="2400" b="1" spc="75" dirty="0">
                <a:solidFill>
                  <a:srgbClr val="808285"/>
                </a:solidFill>
              </a:rPr>
              <a:t>to</a:t>
            </a:r>
            <a:r>
              <a:rPr lang="en-US" sz="2400" b="1" spc="-16" dirty="0">
                <a:solidFill>
                  <a:srgbClr val="808285"/>
                </a:solidFill>
              </a:rPr>
              <a:t> </a:t>
            </a:r>
            <a:r>
              <a:rPr lang="en-US" sz="2400" b="1" dirty="0">
                <a:solidFill>
                  <a:srgbClr val="808285"/>
                </a:solidFill>
              </a:rPr>
              <a:t>no</a:t>
            </a:r>
            <a:r>
              <a:rPr lang="en-US" sz="2400" b="1" spc="-11" dirty="0">
                <a:solidFill>
                  <a:srgbClr val="808285"/>
                </a:solidFill>
              </a:rPr>
              <a:t> avail.</a:t>
            </a:r>
            <a:r>
              <a:rPr lang="en-US" sz="2400" b="1" spc="-16" baseline="-9259" dirty="0">
                <a:solidFill>
                  <a:srgbClr val="808285"/>
                </a:solidFill>
              </a:rPr>
              <a:t>”</a:t>
            </a:r>
            <a:endParaRPr lang="en-US" sz="2400" baseline="-9259" dirty="0"/>
          </a:p>
        </p:txBody>
      </p:sp>
    </p:spTree>
    <p:extLst>
      <p:ext uri="{BB962C8B-B14F-4D97-AF65-F5344CB8AC3E}">
        <p14:creationId xmlns:p14="http://schemas.microsoft.com/office/powerpoint/2010/main" val="117191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960-D36F-6249-B978-86B4C003FC61}"/>
              </a:ext>
            </a:extLst>
          </p:cNvPr>
          <p:cNvSpPr>
            <a:spLocks noGrp="1"/>
          </p:cNvSpPr>
          <p:nvPr>
            <p:ph type="title"/>
          </p:nvPr>
        </p:nvSpPr>
        <p:spPr>
          <a:xfrm>
            <a:off x="612489" y="1170638"/>
            <a:ext cx="8141546" cy="1845278"/>
          </a:xfrm>
        </p:spPr>
        <p:txBody>
          <a:bodyPr/>
          <a:lstStyle/>
          <a:p>
            <a:pPr algn="ctr">
              <a:lnSpc>
                <a:spcPct val="100000"/>
              </a:lnSpc>
              <a:spcAft>
                <a:spcPts val="600"/>
              </a:spcAft>
            </a:pPr>
            <a:r>
              <a:rPr lang="en-US" sz="3600" spc="139" dirty="0"/>
              <a:t>reading</a:t>
            </a:r>
            <a:r>
              <a:rPr lang="en-US" sz="3600" spc="-75" dirty="0"/>
              <a:t> </a:t>
            </a:r>
            <a:r>
              <a:rPr lang="en-US" sz="3600" spc="102" dirty="0"/>
              <a:t>ability</a:t>
            </a:r>
            <a:r>
              <a:rPr lang="en-US" sz="3600" spc="-70" dirty="0"/>
              <a:t> </a:t>
            </a:r>
            <a:r>
              <a:rPr lang="en-US" sz="3600" spc="171" dirty="0"/>
              <a:t>had</a:t>
            </a:r>
            <a:r>
              <a:rPr lang="en-US" sz="3600" spc="-75" dirty="0"/>
              <a:t> </a:t>
            </a:r>
            <a:r>
              <a:rPr lang="en-US" sz="3600" spc="91" dirty="0"/>
              <a:t>little</a:t>
            </a:r>
            <a:r>
              <a:rPr lang="en-US" sz="3600" spc="-70" dirty="0"/>
              <a:t> </a:t>
            </a:r>
            <a:r>
              <a:rPr lang="en-US" sz="3600" spc="155" dirty="0"/>
              <a:t>impact</a:t>
            </a:r>
            <a:r>
              <a:rPr lang="en-US" sz="3600" spc="-70" dirty="0"/>
              <a:t> </a:t>
            </a:r>
            <a:r>
              <a:rPr lang="en-US" sz="3600" spc="150" dirty="0"/>
              <a:t>on</a:t>
            </a:r>
            <a:r>
              <a:rPr lang="en-US" sz="3600" spc="-75" dirty="0"/>
              <a:t> </a:t>
            </a:r>
            <a:r>
              <a:rPr lang="en-US" sz="3600" spc="193" dirty="0"/>
              <a:t>how</a:t>
            </a:r>
            <a:r>
              <a:rPr lang="en-US" sz="3600" spc="-70" dirty="0"/>
              <a:t> </a:t>
            </a:r>
            <a:r>
              <a:rPr lang="en-US" sz="3600" spc="107" dirty="0"/>
              <a:t>well</a:t>
            </a:r>
            <a:r>
              <a:rPr lang="en-US" sz="3600" spc="-75" dirty="0"/>
              <a:t> </a:t>
            </a:r>
            <a:r>
              <a:rPr lang="en-US" sz="3600" spc="112" dirty="0"/>
              <a:t>kids </a:t>
            </a:r>
            <a:r>
              <a:rPr lang="en-US" sz="3600" spc="150" dirty="0"/>
              <a:t>understood</a:t>
            </a:r>
            <a:r>
              <a:rPr lang="en-US" sz="3600" spc="-70" dirty="0"/>
              <a:t> </a:t>
            </a:r>
            <a:r>
              <a:rPr lang="en-US" sz="3600" spc="166" dirty="0"/>
              <a:t>the</a:t>
            </a:r>
            <a:r>
              <a:rPr lang="en-US" sz="3600" spc="-70" dirty="0"/>
              <a:t> </a:t>
            </a:r>
            <a:r>
              <a:rPr lang="en-US" sz="3600" spc="70" dirty="0"/>
              <a:t>story</a:t>
            </a:r>
            <a:br>
              <a:rPr lang="en-US" sz="3600" spc="70" dirty="0"/>
            </a:br>
            <a:r>
              <a:rPr lang="en-US" sz="3600" b="0" spc="139" dirty="0"/>
              <a:t>knowledge</a:t>
            </a:r>
            <a:r>
              <a:rPr lang="en-US" sz="3600" b="0" spc="-75" dirty="0"/>
              <a:t> </a:t>
            </a:r>
            <a:r>
              <a:rPr lang="en-US" sz="3600" b="0" spc="64" dirty="0"/>
              <a:t>of</a:t>
            </a:r>
            <a:r>
              <a:rPr lang="en-US" sz="3600" b="0" spc="-80" dirty="0"/>
              <a:t> </a:t>
            </a:r>
            <a:r>
              <a:rPr lang="en-US" sz="3600" b="0" spc="102" dirty="0"/>
              <a:t>baseball</a:t>
            </a:r>
            <a:r>
              <a:rPr lang="en-US" sz="3600" b="0" spc="-75" dirty="0"/>
              <a:t> </a:t>
            </a:r>
            <a:r>
              <a:rPr lang="en-US" sz="3600" b="0" spc="118" dirty="0"/>
              <a:t>did</a:t>
            </a:r>
            <a:endParaRPr lang="en-US" b="0" i="1" dirty="0"/>
          </a:p>
        </p:txBody>
      </p:sp>
      <p:sp>
        <p:nvSpPr>
          <p:cNvPr id="4" name="Text Placeholder 3">
            <a:extLst>
              <a:ext uri="{FF2B5EF4-FFF2-40B4-BE49-F238E27FC236}">
                <a16:creationId xmlns:a16="http://schemas.microsoft.com/office/drawing/2014/main" id="{D0A01992-5FFA-B969-70BD-25008FA7761E}"/>
              </a:ext>
            </a:extLst>
          </p:cNvPr>
          <p:cNvSpPr>
            <a:spLocks noGrp="1"/>
          </p:cNvSpPr>
          <p:nvPr>
            <p:ph type="body" sz="quarter" idx="10"/>
          </p:nvPr>
        </p:nvSpPr>
        <p:spPr>
          <a:xfrm>
            <a:off x="616973" y="3180785"/>
            <a:ext cx="7854674" cy="1518774"/>
          </a:xfrm>
          <a:prstGeom prst="rect">
            <a:avLst/>
          </a:prstGeom>
        </p:spPr>
        <p:txBody>
          <a:bodyPr anchor="ctr"/>
          <a:lstStyle/>
          <a:p>
            <a:pPr marL="0" indent="0">
              <a:spcAft>
                <a:spcPts val="1200"/>
              </a:spcAft>
              <a:buNone/>
            </a:pPr>
            <a:r>
              <a:rPr lang="en-US" sz="2400" b="1" dirty="0">
                <a:latin typeface="Arial"/>
                <a:cs typeface="Arial"/>
              </a:rPr>
              <a:t>Good</a:t>
            </a:r>
            <a:r>
              <a:rPr lang="en-US" sz="2400" b="1" spc="43" dirty="0">
                <a:latin typeface="Arial"/>
                <a:cs typeface="Arial"/>
              </a:rPr>
              <a:t> </a:t>
            </a:r>
            <a:r>
              <a:rPr lang="en-US" sz="2400" b="1" dirty="0">
                <a:latin typeface="Arial"/>
                <a:cs typeface="Arial"/>
              </a:rPr>
              <a:t>readers</a:t>
            </a:r>
            <a:r>
              <a:rPr lang="en-US" sz="2400" b="1" spc="48" dirty="0">
                <a:latin typeface="Arial"/>
                <a:cs typeface="Arial"/>
              </a:rPr>
              <a:t> </a:t>
            </a:r>
            <a:r>
              <a:rPr lang="en-US" sz="2400" b="1" dirty="0">
                <a:latin typeface="Arial"/>
                <a:cs typeface="Arial"/>
              </a:rPr>
              <a:t>who</a:t>
            </a:r>
            <a:r>
              <a:rPr lang="en-US" sz="2400" b="1" spc="48" dirty="0">
                <a:latin typeface="Arial"/>
                <a:cs typeface="Arial"/>
              </a:rPr>
              <a:t> </a:t>
            </a:r>
            <a:r>
              <a:rPr lang="en-US" sz="2400" b="1" dirty="0">
                <a:latin typeface="Arial"/>
                <a:cs typeface="Arial"/>
              </a:rPr>
              <a:t>didn't</a:t>
            </a:r>
            <a:r>
              <a:rPr lang="en-US" sz="2400" b="1" spc="48" dirty="0">
                <a:latin typeface="Arial"/>
                <a:cs typeface="Arial"/>
              </a:rPr>
              <a:t> </a:t>
            </a:r>
            <a:r>
              <a:rPr lang="en-US" sz="2400" b="1" dirty="0">
                <a:latin typeface="Arial"/>
                <a:cs typeface="Arial"/>
              </a:rPr>
              <a:t>know</a:t>
            </a:r>
            <a:r>
              <a:rPr lang="en-US" sz="2400" b="1" spc="48" dirty="0">
                <a:latin typeface="Arial"/>
                <a:cs typeface="Arial"/>
              </a:rPr>
              <a:t> </a:t>
            </a:r>
            <a:r>
              <a:rPr lang="en-US" sz="2400" b="1" dirty="0">
                <a:latin typeface="Arial"/>
                <a:cs typeface="Arial"/>
              </a:rPr>
              <a:t>baseball:</a:t>
            </a:r>
            <a:r>
              <a:rPr lang="en-US" sz="2400" b="1" spc="48" dirty="0">
                <a:latin typeface="Arial"/>
                <a:cs typeface="Arial"/>
              </a:rPr>
              <a:t> </a:t>
            </a:r>
            <a:r>
              <a:rPr lang="en-US" sz="2400" b="1" spc="150" dirty="0">
                <a:latin typeface="Arial"/>
                <a:cs typeface="Arial"/>
              </a:rPr>
              <a:t>19/40</a:t>
            </a:r>
          </a:p>
          <a:p>
            <a:pPr marL="0" indent="0">
              <a:spcAft>
                <a:spcPts val="1200"/>
              </a:spcAft>
              <a:buNone/>
            </a:pPr>
            <a:r>
              <a:rPr lang="en-US" sz="2400" b="1" dirty="0">
                <a:latin typeface="Arial"/>
                <a:cs typeface="Arial"/>
              </a:rPr>
              <a:t>Poor</a:t>
            </a:r>
            <a:r>
              <a:rPr lang="en-US" sz="2400" b="1" spc="5" dirty="0">
                <a:latin typeface="Arial"/>
                <a:cs typeface="Arial"/>
              </a:rPr>
              <a:t> </a:t>
            </a:r>
            <a:r>
              <a:rPr lang="en-US" sz="2400" b="1" dirty="0">
                <a:latin typeface="Arial"/>
                <a:cs typeface="Arial"/>
              </a:rPr>
              <a:t>readers</a:t>
            </a:r>
            <a:r>
              <a:rPr lang="en-US" sz="2400" b="1" spc="5" dirty="0">
                <a:latin typeface="Arial"/>
                <a:cs typeface="Arial"/>
              </a:rPr>
              <a:t> </a:t>
            </a:r>
            <a:r>
              <a:rPr lang="en-US" sz="2400" b="1" dirty="0">
                <a:latin typeface="Arial"/>
                <a:cs typeface="Arial"/>
              </a:rPr>
              <a:t>who</a:t>
            </a:r>
            <a:r>
              <a:rPr lang="en-US" sz="2400" b="1" spc="5" dirty="0">
                <a:latin typeface="Arial"/>
                <a:cs typeface="Arial"/>
              </a:rPr>
              <a:t> </a:t>
            </a:r>
            <a:r>
              <a:rPr lang="en-US" sz="2400" b="1" dirty="0">
                <a:latin typeface="Arial"/>
                <a:cs typeface="Arial"/>
              </a:rPr>
              <a:t>knew</a:t>
            </a:r>
            <a:r>
              <a:rPr lang="en-US" sz="2400" b="1" spc="5" dirty="0">
                <a:latin typeface="Arial"/>
                <a:cs typeface="Arial"/>
              </a:rPr>
              <a:t> </a:t>
            </a:r>
            <a:r>
              <a:rPr lang="en-US" sz="2400" b="1" dirty="0">
                <a:latin typeface="Arial"/>
                <a:cs typeface="Arial"/>
              </a:rPr>
              <a:t>baseball</a:t>
            </a:r>
            <a:r>
              <a:rPr lang="en-US" sz="2800" b="1" dirty="0">
                <a:latin typeface="Arial"/>
                <a:cs typeface="Arial"/>
              </a:rPr>
              <a:t>:</a:t>
            </a:r>
            <a:r>
              <a:rPr lang="en-US" sz="2800" b="1" spc="5" dirty="0">
                <a:latin typeface="Arial"/>
                <a:cs typeface="Arial"/>
              </a:rPr>
              <a:t> </a:t>
            </a:r>
            <a:r>
              <a:rPr lang="en-US" sz="2400" b="1" spc="129" dirty="0">
                <a:latin typeface="Arial"/>
                <a:cs typeface="Arial"/>
              </a:rPr>
              <a:t>27/40</a:t>
            </a:r>
            <a:endParaRPr lang="en-US" sz="2400" dirty="0">
              <a:latin typeface="Arial"/>
              <a:cs typeface="Arial"/>
            </a:endParaRPr>
          </a:p>
        </p:txBody>
      </p:sp>
      <p:pic>
        <p:nvPicPr>
          <p:cNvPr id="5" name="Picture Placeholder 4" descr="A baseball batter in a red jersey with number 32 prepares to swing at an incoming pitch. A catcher in dark gear crouches behind, ready to catch the ball.">
            <a:extLst>
              <a:ext uri="{FF2B5EF4-FFF2-40B4-BE49-F238E27FC236}">
                <a16:creationId xmlns:a16="http://schemas.microsoft.com/office/drawing/2014/main" id="{A28C4AB9-2E81-7C75-4931-5C5007720DF1}"/>
              </a:ext>
            </a:extLst>
          </p:cNvPr>
          <p:cNvPicPr>
            <a:picLocks noGrp="1" noChangeAspect="1"/>
          </p:cNvPicPr>
          <p:nvPr>
            <p:ph type="pic" sz="quarter" idx="12"/>
          </p:nvPr>
        </p:nvPicPr>
        <p:blipFill rotWithShape="1">
          <a:blip r:embed="rId3"/>
          <a:srcRect l="2597" t="3684" r="3653" b="3788"/>
          <a:stretch/>
        </p:blipFill>
        <p:spPr>
          <a:xfrm>
            <a:off x="8629650" y="3367085"/>
            <a:ext cx="2952750" cy="2664948"/>
          </a:xfrm>
          <a:prstGeom prst="rect">
            <a:avLst/>
          </a:prstGeom>
        </p:spPr>
      </p:pic>
    </p:spTree>
    <p:extLst>
      <p:ext uri="{BB962C8B-B14F-4D97-AF65-F5344CB8AC3E}">
        <p14:creationId xmlns:p14="http://schemas.microsoft.com/office/powerpoint/2010/main" val="7345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2B32C-EADC-0B4F-7C74-C6DB7C027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0D243-327D-B0E9-F2A6-3E626111208C}"/>
              </a:ext>
            </a:extLst>
          </p:cNvPr>
          <p:cNvSpPr>
            <a:spLocks noGrp="1"/>
          </p:cNvSpPr>
          <p:nvPr>
            <p:ph type="title"/>
          </p:nvPr>
        </p:nvSpPr>
        <p:spPr>
          <a:xfrm>
            <a:off x="612489" y="1170638"/>
            <a:ext cx="7108108" cy="1570781"/>
          </a:xfrm>
        </p:spPr>
        <p:txBody>
          <a:bodyPr/>
          <a:lstStyle/>
          <a:p>
            <a:pPr>
              <a:lnSpc>
                <a:spcPct val="100000"/>
              </a:lnSpc>
            </a:pPr>
            <a:r>
              <a:rPr lang="en-US" b="0" i="1" dirty="0"/>
              <a:t>So how do we address this with our knowledge of teaching reading and high leverage practices</a:t>
            </a:r>
          </a:p>
        </p:txBody>
      </p:sp>
      <p:sp>
        <p:nvSpPr>
          <p:cNvPr id="4" name="Text Placeholder 3">
            <a:extLst>
              <a:ext uri="{FF2B5EF4-FFF2-40B4-BE49-F238E27FC236}">
                <a16:creationId xmlns:a16="http://schemas.microsoft.com/office/drawing/2014/main" id="{A5BDA8FB-8445-B203-2612-A6C5BA71E8FB}"/>
              </a:ext>
            </a:extLst>
          </p:cNvPr>
          <p:cNvSpPr>
            <a:spLocks noGrp="1"/>
          </p:cNvSpPr>
          <p:nvPr>
            <p:ph type="body" sz="quarter" idx="10"/>
          </p:nvPr>
        </p:nvSpPr>
        <p:spPr>
          <a:xfrm>
            <a:off x="616974" y="3289110"/>
            <a:ext cx="5486400" cy="2959290"/>
          </a:xfrm>
          <a:prstGeom prst="rect">
            <a:avLst/>
          </a:prstGeom>
        </p:spPr>
        <p:txBody>
          <a:bodyPr anchor="ctr"/>
          <a:lstStyle/>
          <a:p>
            <a:pPr marL="0" indent="0">
              <a:buNone/>
            </a:pPr>
            <a:r>
              <a:rPr lang="en-US" dirty="0">
                <a:solidFill>
                  <a:srgbClr val="211D1E"/>
                </a:solidFill>
                <a:effectLst/>
              </a:rPr>
              <a:t>Scarborough’s Rope </a:t>
            </a:r>
          </a:p>
          <a:p>
            <a:pPr marL="0" indent="0">
              <a:buNone/>
            </a:pPr>
            <a:r>
              <a:rPr lang="en-US" dirty="0">
                <a:solidFill>
                  <a:srgbClr val="211D1E"/>
                </a:solidFill>
              </a:rPr>
              <a:t>Keeping an eye on Cultural responsiveness</a:t>
            </a:r>
          </a:p>
          <a:p>
            <a:pPr marL="0" indent="0">
              <a:buNone/>
            </a:pPr>
            <a:r>
              <a:rPr lang="en-US" dirty="0">
                <a:solidFill>
                  <a:srgbClr val="211D1E"/>
                </a:solidFill>
              </a:rPr>
              <a:t>Belief system that all students can improve</a:t>
            </a:r>
          </a:p>
          <a:p>
            <a:pPr marL="0" indent="0">
              <a:buNone/>
            </a:pPr>
            <a:r>
              <a:rPr lang="en-US" dirty="0">
                <a:solidFill>
                  <a:srgbClr val="211D1E"/>
                </a:solidFill>
              </a:rPr>
              <a:t>Knowing our students’ skill sets</a:t>
            </a:r>
            <a:endParaRPr lang="en-US" dirty="0"/>
          </a:p>
        </p:txBody>
      </p:sp>
      <p:pic>
        <p:nvPicPr>
          <p:cNvPr id="8" name="Picture Placeholder 7" descr="A conceptual diagram illustrating reading development with curved lines labeled from bottom to top: words, letters, sounds, gist, connections, sentences, vocabulary, and knowledge. The colors transition from green at the bottom to blue at the top, representing progression in literacy skills.">
            <a:extLst>
              <a:ext uri="{FF2B5EF4-FFF2-40B4-BE49-F238E27FC236}">
                <a16:creationId xmlns:a16="http://schemas.microsoft.com/office/drawing/2014/main" id="{EA0532D8-37B3-B6FD-BF2E-B8EDEF536E53}"/>
              </a:ext>
            </a:extLst>
          </p:cNvPr>
          <p:cNvPicPr>
            <a:picLocks noGrp="1" noChangeAspect="1"/>
          </p:cNvPicPr>
          <p:nvPr>
            <p:ph type="pic" sz="quarter" idx="12"/>
          </p:nvPr>
        </p:nvPicPr>
        <p:blipFill rotWithShape="1">
          <a:blip r:embed="rId3"/>
          <a:srcRect l="-1574" t="1" r="4676" b="-2650"/>
          <a:stretch/>
        </p:blipFill>
        <p:spPr>
          <a:xfrm>
            <a:off x="8455951" y="1184286"/>
            <a:ext cx="3105427" cy="5237423"/>
          </a:xfrm>
          <a:prstGeom prst="rect">
            <a:avLst/>
          </a:prstGeom>
        </p:spPr>
      </p:pic>
    </p:spTree>
    <p:extLst>
      <p:ext uri="{BB962C8B-B14F-4D97-AF65-F5344CB8AC3E}">
        <p14:creationId xmlns:p14="http://schemas.microsoft.com/office/powerpoint/2010/main" val="672042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Ui8BRw8jp83CydpNoPhxtC90coo=" pdftag="H2" isBookmarkSet="no" bookmark="yes" Order="_x0031_"/>
  <Shape xmlns="" ID="JTHWRjgwkcs6ej6LCAgd8rt1JiA=" pdftag="P" isBookmarkSet="no" bookmark="no" Order="_x0032_"/>
  <Shape xmlns="" ID="ZUK3P0vq1kyHMBtaP+GB8/hLUTw=" pdftag="H2" isBookmarkSet="no" bookmark="yes" Order="_x0031_"/>
  <Shape xmlns="" ID="jPlzfn2cWm2MZED+irsBSVGEwWE=" pdftag="P" isBookmarkSet="no" bookmark="no" Order="_x0032_"/>
  <Shape xmlns="" ID="uy/78ijjovHCeCAAgxG0VsjG/ac=" pdftag="" Order="_x0032_"/>
  <Shape xmlns="" ID="iHgMDtLXDWT2zkYPVs2mAmQfFIg=" pdftag="" Order="_x0033_"/>
  <Shape xmlns="" ID="IRZyh47S6MWFd7oMORcxPurIMIY=" Order="_x0031_" formula="no" pdftag="Figure" inline="no" validate="no" artifact="_x0030_"/>
  <Shape xmlns="" ID="X4j4L0lB0/G/nG8o8So2UaU/Kcg=" pdftag="H2" isBookmarkSet="no" bookmark="yes" Order="_x0031_"/>
  <Shape xmlns="" ID="XHX+YpuvmKP7MYZl23EDyGNK15s=" pdftag="" Order="_x0032_"/>
  <Shape xmlns="" ID="1oNuWWo05Fb9IaxtoPr7849BMRc=" pdftag="H2" isBookmarkSet="no" bookmark="yes" Order="_x0031_"/>
  <Shape xmlns="" ID="6oI3qJZdOxd1SO0fTC134sk0oK8=" pdftag="" Order="_x0033_"/>
  <Shape xmlns="" ID="kkNvTVED9PQYhg+TsO35kba0ZCk=" pdftag="" Order="_x0032_"/>
  <Shape xmlns="" ID="IFoFyA6gaJTAirK4ju6gOqF+JW8=" pdftag="H2" isBookmarkSet="no" bookmark="yes" Order="_x0031_"/>
  <Shape xmlns="" ID="a5VxHDBS3Iil+7OlgHKZE9OLA9U=" isBookmarkSet="yes" bookmark="yes" pdftag="H3" artifact="_x0030_" Order="_x0032_"/>
  <Shape xmlns="" ID="sQ3fYIfewEzFUl2qI4j4eEFgsag=" pdftag="" Order="_x0033_"/>
  <Shape xmlns="" ID="FYul620mDaKtwYOrfpkHhJaMX7M=" pdftag="" Order="_x0034_"/>
  <Shape xmlns="" ID="Ue52PUEnwARe++e3zRu2VNqgWpg=" pdftag="" Order="_x0035_"/>
  <Shape xmlns="" ID="Jk8e9QXHkpH4cNI1DmdoN0Jr+tw=" pdftag="" Order="_x0031_"/>
  <Shape xmlns="" ID="/kCVetuNb3PIjgjRXF9pubcO7B8=" pdftag="" Order="_x0032_"/>
  <Shape xmlns="" ID="sMqYAFkBVB1hdc7j1U+q+VsmNW0=" Order="_x0033_" artifact="_x0030_" formula="no" pdftag="Figure" validate="no"/>
  <Shape xmlns="" ID="E9r0ZDVGAdF4Z8c4O35fSPAfhQ0=" pdftag="" Order="_x0031_"/>
  <Shape xmlns="" ID="s6mPtTdUU0wB1KhKw29GvNZru5k=" pdftag="" Order="_x0032_"/>
  <Shape xmlns="" ID="NuRjTmTyKkVsxqhyGuyHeNxjXEo=" Order="_x0033_" artifact="_x0030_" formula="no" pdftag="Figure" validate="no"/>
  <Shape xmlns="" ID="X17lnLeewQTjmIQB2fcCbRIE5qQ=" Order="_x0034_" artifact="_x0030_" formula="no" pdftag="Figure" validate="no"/>
  <Shape xmlns="" ID="pbbRwGWiDdkJnIk5D5okSsy98D4=" pdftag="" Order="_x0031_"/>
  <Shape xmlns="" ID="rsrRkYln5xXBUmazGmopUktXfqA=" Order="_x0032_" artifact="_x0030_" formula="no" pdftag="Figure" validate="no"/>
  <Shape xmlns="" ID="tvNoiXRfZOzqGCWMKbSIwzNDI9E=" pdftag="" Order="_x0031_"/>
  <Shape xmlns="" ID="LlqAjh3WKHiuCIevNVN+h45hPqs=" pdftag="" Order="_x0032_"/>
  <Shape xmlns="" ID="OB4BixS7nGZYBrxaE3YC6szcyss=" Order="_x0033_" artifact="_x0030_" formula="no" pdftag="Figure" validate="no"/>
  <Shape xmlns="" ID="sblAIztjS/U1NiXHyC5tEpnukvw=" pdftag="H2" isBookmarkSet="no" bookmark="yes" Order="_x0031_"/>
  <Shape xmlns="" ID="mYP5Xqqf8dVgb96lk1X0Rgyc3UE=" Order="_x0032_" artifact="_x0030_" formula="no" pdftag="Figure" validate="no"/>
  <Shape xmlns="" ID="JM9HJCxPCgfQ6hs3tNmS4M18/+A=" pdftag="H2" isBookmarkSet="no" bookmark="yes" Order="_x0031_"/>
  <Shape xmlns="" ID="z0Jdk/HCwtQh6YbE3A2e2FQO2kE=" pdftag="" Order="_x0032_"/>
  <Shape xmlns="" ID="DS+k62dUxHN0Fr35/JZWIrgtroc=" Order="_x0033_" artifact="_x0030_" formula="no" pdftag="Figure" validate="no"/>
  <Shape xmlns="" ID="atmq+E4mXiTG5q/nm5zQSFm4JKU=" pdftag="H2" isBookmarkSet="no" bookmark="yes" Order="_x0031_"/>
  <Shape xmlns="" ID="FIYMG4qOJ86CF5KRQGqoGdSgYvQ=" Order="_x0032_" artifact="_x0030_" formula="no" pdftag="Figure" validate="no"/>
  <Shape xmlns="" ID="A2QXNIu5pBEOUCVECoZ43VBhRek=" pdftag="" Order="_x0031_"/>
  <Shape xmlns="" ID="Ypx9x7dWmgoJorMeoVQYDe2Y3h0=" pdftag="" Order="_x0032_"/>
  <Shape xmlns="" ID="H4MhL+tO+Cc8hX3LrUoA6/lxPRg=" pdftag="" Order="_x0031_"/>
  <Shape xmlns="" ID="qByouegnTanyw/tLlr3kLZ3TflU=" pdftag="" Order="_x0032_"/>
  <SubText xmlns="" ID="IRZyh47S6MWFd7oMORcxPurIMIY=" ActualText=""/>
  <Shape xmlns="" ID="Jl7UUhjVgCI8MeVBtgRStrcZ3Pg=" pdftag="H2" isBookmarkSet="no" bookmark="yes" Order="_x0031_"/>
  <Shape xmlns="" ID="ZpUUHgrbhCn0cn/pwHjj6JimRnk=" pdftag="P" isBookmarkSet="no" bookmark="no" Order="_x0032_"/>
  <Shape xmlns="" ID="AntwAZFIVMBC2xhA+AIkBwrL7IU=" isBookmarkSet="no" bookmark="yes" pdftag="H1" artifact="_x0030_" Order="_x0032_"/>
  <Shape xmlns="" ID="v27YEysurcfiGRr6RPVRYKQSHGc=" isBookmarkSet="no" bookmark="yes" pdftag="P" artifact="_x0030_" Order="_x0033_"/>
  <Shape xmlns="" ID="TR0mMJJUCeblVTvRA2Ql+DBgjx8=" formula="no" pdftag="Figure" inline="no" artifact="_x0030_" isBookmarkSet="no" bookmark="no" Order="_x0031_" validate="no" Lang=""/>
  <Shape xmlns="" ID="5UFLIzVhFtn6JZH3o+NpXtCSyr0=" pdftag="P" isBookmarkSet="no" bookmark="no" Order="_x0032_"/>
  <Shape xmlns="" ID="8NOqEydZ0CLK2hsCCPY+L9voyAA=" pdftag="H2" isBookmarkSet="no" bookmark="yes" Order="_x0031_"/>
  <Shape xmlns="" ID="BeoXEOPuG5yAvKffd83hd9PDkWs=" pdftag="P" isBookmarkSet="no" bookmark="no" Order="_x0032_"/>
  <Shape xmlns="" ID="cDzKpDtgDpr+3thIKQMY0Ta6XMo=" pdftag="P" isBookmarkSet="no" bookmark="no" Order="_x0033_"/>
  <Shape xmlns="" ID="uGkArayZ+HmF507JeXHN7JBM2HY=" pdftag="H2" isBookmarkSet="no" bookmark="yes" Order="_x0031_"/>
  <Shape xmlns="" ID="STUaJfpKgMLHBHGkHN11FYU6ffk=" isBookmarkSet="no" bookmark="no" pdftag="H3" artifact="_x0030_" Order="_x0032_"/>
  <Shape xmlns="" ID="7I2vpVsuKK3eAPENdN50YkWWLu4=" isBookmarkSet="no" bookmark="no" pdftag="H3" artifact="_x0030_" Order="_x0034_"/>
  <Shape xmlns="" ID="OqS1bs4Ni6awjjp7bsCxgXZWU8A=" pdftag="P" isBookmarkSet="no" bookmark="no" Order="_x0033_"/>
  <Shape xmlns="" ID="25wlJ28nPXrlm2ZHmvuEFeuVDiE=" pdftag="P" isBookmarkSet="no" bookmark="no" Order="_x0035_"/>
  <Shape xmlns="" ID="fwVpKfGCn3yQbvcebEEOOgSSi4Q=" pdftag="H2" isBookmarkSet="no" bookmark="yes" Order="_x0031_"/>
  <Shape xmlns="" ID="mC6Z8DZ2eaJU9z7yHnyQkyjscNg=" pdftag="P" isBookmarkSet="no" bookmark="no" Order="_x0032_"/>
  <Shape xmlns="" ID="e9DfiT2v2BCJDDDkkM+K2YuCfO8=" Order="_x0033_" formula="no" inline="no" artifact="_x0031_" pdftag="_x005B_Artifact_x005D_" isBookmarkSet="no" bookmark="no" validate="no" Lang=""/>
  <Shape xmlns="" ID="Lyn4PkO2oLc0JsVVvTTeDNAil58=" pdftag="H2" isBookmarkSet="no" bookmark="yes" Order="_x0031_"/>
  <Shape xmlns="" ID="CnTZGVauv9iMnwO9llGNHvwfVRc=" pdftag="P" isBookmarkSet="no" bookmark="no" Order="_x0032_"/>
  <Shape xmlns="" ID="EC2fL7BcOydpczk3DINisSLMkpU=" Order="_x0033_" formula="no" inline="no" artifact="_x0031_" pdftag="_x005B_Artifact_x005D_" isBookmarkSet="no" bookmark="no" validate="no" Lang=""/>
  <Shape xmlns="" ID="NbyerPOX/qokjuTvTTNzRlWEf28=" Order="_x0034_" formula="no" inline="no" artifact="_x0031_" pdftag="_x005B_Artifact_x005D_" isBookmarkSet="no" bookmark="no" validate="no" Lang=""/>
  <Shape xmlns="" ID="Ff3EV73BbGE8gyuwUAlenRtzXvY=" pdftag="H2" isBookmarkSet="no" bookmark="yes" Order="_x0031_"/>
  <Shape xmlns="" ID="C2nyHESj7yNat/CEQYaWdozVoAo=" Order="_x0032_" formula="no" inline="no" artifact="_x0031_" pdftag="_x005B_Artifact_x005D_" isBookmarkSet="no" bookmark="no" validate="no" Lang=""/>
  <Shape xmlns="" ID="16jc2gKndrYKbCgCPwPx82l9NEk=" pdftag="P" isBookmarkSet="no" bookmark="no" Order="_x0032_"/>
  <Shape xmlns="" ID="OSQ/Kn3rWFe6qZ+AenHJJWg4h5Q=" Order="_x0033_" formula="no" inline="no" artifact="_x0031_" pdftag="_x005B_Artifact_x005D_" isBookmarkSet="no" bookmark="no" validate="no" Lang=""/>
  <Shape xmlns="" ID="mlYpkIadw9s/wxpZyKJ/Zpyl0OI=" Order="_x0032_" formula="no" inline="no" artifact="_x0031_" pdftag="_x005B_Artifact_x005D_" isBookmarkSet="no" bookmark="no" validate="no" Lang=""/>
  <Shape xmlns="" ID="4Bnn46UuQjHWtjohDUo830Cu6jo=" pdftag="P" isBookmarkSet="no" bookmark="no" Order="_x0032_"/>
  <Shape xmlns="" ID="oiewVwZbNA94UR/ZFSk+p5RlL6o=" Order="_x0033_" formula="no" inline="no" artifact="_x0031_" pdftag="_x005B_Artifact_x005D_" isBookmarkSet="no" bookmark="no" validate="no" Lang=""/>
  <Shape xmlns="" ID="G1gdx3cIO3Y9cwDtp9tm6odzqFY=" pdftag="H2" isBookmarkSet="no" bookmark="yes" Order="_x0031_"/>
  <Shape xmlns="" ID="PMjBI7r4H5sbhYhF5k0Oc+9A+Ps=" Order="_x0032_" formula="no" inline="no" artifact="_x0031_" pdftag="_x005B_Artifact_x005D_" isBookmarkSet="no" bookmark="no" validate="no" Lang=""/>
  <Shape xmlns="" ID="SNoT7cCeJ3hQ2s5Hwg/6em8W2LQ=" pdftag="H2" isBookmarkSet="no" bookmark="yes" Order="_x0032_"/>
  <Shape xmlns="" ID="U4qbbV/uXDzHqpjRln6DhfxuFhw=" pdftag="P" isBookmarkSet="no" bookmark="no" Order="_x0033_"/>
  <Shape xmlns="" ID="mn7qxt0Jj9/XvLGPTIfAidg97T8=" formula="no" artifact="_x0030_" pdftag="Figure" inline="no" isBookmarkSet="no" bookmark="no" Order="_x0031_" validate="no" Lang=""/>
  <Shape xmlns="" ID="arRrkyDe10E2+Vp6N/RvPpOh9R0=" pdftag="H2" isBookmarkSet="no" bookmark="yes" Order="_x0032_"/>
  <Shape xmlns="" ID="pzFAkeQud8edUs0jLELwpRzKtx0=" isBookmarkSet="no" bookmark="yes" pdftag="P" artifact="_x0030_" Order="_x0033_"/>
  <Shape xmlns="" ID="D3N/5hvy4n7ZWl7I+bfHh8U56v4=" formula="no" pdftag="Figure" artifact="_x0030_" inline="no" isBookmarkSet="no" bookmark="no" Order="_x0031_" validate="no" Lang=""/>
  <SubText xmlns="" ID="TR0mMJJUCeblVTvRA2Ql+DBgjx8=" ActualText=""/>
  <SubText xmlns="" ID="e9DfiT2v2BCJDDDkkM+K2YuCfO8=" ActualText=""/>
  <SubText xmlns="" ID="EC2fL7BcOydpczk3DINisSLMkpU=" ActualText=""/>
  <SubText xmlns="" ID="NbyerPOX/qokjuTvTTNzRlWEf28=" ActualText=""/>
  <SubText xmlns="" ID="C2nyHESj7yNat/CEQYaWdozVoAo=" ActualText=""/>
  <SubText xmlns="" ID="OSQ/Kn3rWFe6qZ+AenHJJWg4h5Q=" ActualText=""/>
  <SubText xmlns="" ID="mlYpkIadw9s/wxpZyKJ/Zpyl0OI=" ActualText=""/>
  <SubText xmlns="" ID="oiewVwZbNA94UR/ZFSk+p5RlL6o=" ActualText=""/>
  <SubText xmlns="" ID="PMjBI7r4H5sbhYhF5k0Oc+9A+Ps=" ActualText=""/>
  <SubText xmlns="" ID="mn7qxt0Jj9/XvLGPTIfAidg97T8=" ActualText=""/>
  <SubText xmlns="" ID="D3N/5hvy4n7ZWl7I+bfHh8U56v4=" ActualText=""/>
  <Shape xmlns="" ID="qkoBwYGep4SHYBZNFkYidzKH4q0=" isBookmarkSet="no" pdftag="H1" artifact="_x0030_" bookmark="yes" Order="_x0031_"/>
  <Shape xmlns="" ID="9AU6a/Qlm4CO+IZYS/72vXBOyHA=" pdftag="Figure" isBookmarkSet="no" formula="no" inline="no" bookmark="no" artifact="_x0030_" Order="_x0033_" validate="no" Lang=""/>
  <Shape xmlns="" ID="YMFHkH2RfjZzbY3B+fK8VcrOaOo=" pdftag="P" isBookmarkSet="no" Order="_x0033_" bookmark="no"/>
  <Shape xmlns="" ID="GSLtl0tZfpPALcMgZY5NCjMmrSA=" pdftag="P" isBookmarkSet="no" bookmark="no" Order="_x0032_"/>
  <Shape xmlns="" ID="M2GmeoN+QOFNZB3Hq9OeReS3sqM=" pdftag="P" isBookmarkSet="no" bookmark="no" Order="_x0032_"/>
  <Shape xmlns="" ID="Rd/f72QjXHlf/GSJQXzs7IqoQ6o=" pdftag="H2" isBookmarkSet="no" bookmark="yes" Order="_x0031_"/>
  <Shape xmlns="" ID="5QsJlMwMA5OIjvhvbQI5R5QDCDo=" pdftag="P" isBookmarkSet="no" bookmark="no" Order="_x0032_"/>
  <Shape xmlns="" ID="u0gsVqziMwy/b52pXhKbYWooZSM=" pdftag="P" isBookmarkSet="no" bookmark="no" Order="_x0032_"/>
  <Shape xmlns="" ID="naZmLs+kzf0p+jXfMAaCW+36cKY=" pdftag="H2" isBookmarkSet="no" bookmark="yes" Order="_x0031_"/>
  <Shape xmlns="" ID="9pJ8Z4IrONH1SzzO03fHGYW10dY=" pdftag="P" isBookmarkSet="no" bookmark="no" Order="_x0032_"/>
  <Shape xmlns="" ID="aFAWj+vzu0qOiBsLzcU1P11rO0w=" pdftag="P" isBookmarkSet="no" bookmark="no" Order="_x0033_"/>
  <Shape xmlns="" ID="fN40IfwuSyAROK0bZUiaryKC8cU=" pdftag="H2" isBookmarkSet="no" bookmark="yes" Order="_x0031_"/>
  <Shape xmlns="" ID="qzqhxd4LSTjZedh02gXQdhWjdRQ=" pdftag="P" isBookmarkSet="no" bookmark="no" Order="_x0032_"/>
  <Shape xmlns="" ID="EM/nWvhf/ku9hekHuKeS+7t20hI=" pdftag="H2" isBookmarkSet="no" bookmark="yes" Order="_x0031_"/>
  <Shape xmlns="" ID="7UC0h/rI6FTkDI1+fpM0omvB5Cw=" pdftag="P" isBookmarkSet="no" bookmark="no" Order="_x0032_"/>
  <Shape xmlns="" ID="qWz/XkurY/wiGzhoMcwvKLhGC0k=" formula="no" pdftag="Figure" artifact="_x0030_" inline="no" isBookmarkSet="no" bookmark="no" Order="_x0033_" validate="no" Lang=""/>
  <Shape xmlns="" ID="pmpi9/YjBaLgnOG/5jcZ1Cqmd6w=" pdftag="H2" isBookmarkSet="no" bookmark="yes" Order="_x0031_"/>
  <Shape xmlns="" ID="U3/DCa3My98oUi80ljv/wxO/Zck=" pdftag="P" isBookmarkSet="no" bookmark="no" Order="_x0032_"/>
  <Shape xmlns="" ID="7ZO62OTZWSXQsednjyZZxYEPaYY=" pdftag="P" isBookmarkSet="no" Order="_x0033_" bookmark="no"/>
  <Shape xmlns="" ID="Sqql3p0M8dz2jrAzTC0XfbR7scM=" pdftag="P" isBookmarkSet="no" Order="_x0034_" bookmark="no"/>
  <Shape xmlns="" ID="CkiSUhtHd4AEwN+8iRmDaA/Cct8=" pdftag="P" isBookmarkSet="no" Order="_x0035_"/>
  <Shape xmlns="" ID="Fdz3+RdbM2oTvMC8ESFbQVJmKJ4=" formula="no" pdftag="Figure" artifact="_x0030_" inline="no" isBookmarkSet="no" Order="_x0033_" validate="no" Lang="" bookmark="no"/>
  <Shape xmlns="" ID="9NVIR6FJcwsmJ87BPwvjcASbQPE=" pdftag="H2" isBookmarkSet="no" bookmark="yes" Order="_x0031_"/>
  <Shape xmlns="" ID="1EF+4cOKsC3zMWz3bqGxY/JcAls=" pdftag="P" isBookmarkSet="no" Order="_x0032_" bookmark="no"/>
  <Shape xmlns="" ID="Nalk4EWr+quIKkYMQY6hUiS6nWQ=" pdftag="H2" isBookmarkSet="no" bookmark="yes" Order="_x0031_"/>
  <Shape xmlns="" ID="3kz9Yvm+mwwbiMPN4dbcD4aGyE0=" pdftag="P" isBookmarkSet="no" Order="_x0032_" bookmark="no"/>
  <Shape xmlns="" ID="ZucQ9OSsKpzfKAde4LgKn3iQjKY=" formula="no" pdftag="Figure" artifact="_x0030_" inline="no" isBookmarkSet="no" Order="_x0033_" validate="no" Lang="" bookmark="no"/>
  <Shape xmlns="" ID="YPrlvqrv0/cKIo0u6bWymgVq/Ls=" pdftag="H2" isBookmarkSet="no" bookmark="yes" Order="_x0031_"/>
  <Shape xmlns="" ID="iqIXc3PMTXQDHWlqapFGGL4fLcM=" pdftag="P" isBookmarkSet="no" Order="_x0032_" bookmark="no"/>
  <Shape xmlns="" ID="2qjfPmPj9Wm0gxTOT++7VhW2B7E=" pdftag="H2" isBookmarkSet="no" bookmark="yes" Order="_x0031_"/>
  <Shape xmlns="" ID="EDhEzcKGR2z9YndtqxZZAgbkO20=" pdftag="P" isBookmarkSet="no" Order="_x0032_" bookmark="no"/>
  <Shape xmlns="" ID="R/PR3DnW/rY/DLL91dIfewT2PYI=" pdftag="H2" isBookmarkSet="no" bookmark="yes" Order="_x0031_"/>
  <Shape xmlns="" ID="B5oCHunX08wfGiCpLP/W2jm6xPk=" pdftag="P" isBookmarkSet="no" Order="_x0032_" bookmark="no"/>
  <Shape xmlns="" ID="xOKXMoXeXrDgFWgUDuKVjXE2tLM=" pdftag="H2" isBookmarkSet="no" bookmark="yes" Order="_x0031_"/>
  <Shape xmlns="" ID="k2GpG7OtrtA5ScWWqxq6xfXPw9I=" pdftag="P" isBookmarkSet="no" Order="_x0033_" bookmark="no"/>
  <Shape xmlns="" ID="eCfry5pRtrqrR4ddKZD4NLtbcXY=" formula="no" pdftag="Figure" artifact="_x0030_" inline="no" isBookmarkSet="no" Order="_x0032_" validate="no" Lang="" bookmark="no"/>
  <Shape xmlns="" ID="wT9LspqMd5KkeG7NV/qNvEkcJrk=" pdftag="H2" isBookmarkSet="no" bookmark="yes" Order="_x0031_"/>
  <Shape xmlns="" ID="FKginqNDDHasc0WnIDylrcGn/0Q=" pdftag="P" isBookmarkSet="no" Order="_x0032_" bookmark="no"/>
  <Shape xmlns="" ID="harojp9vzLAlseZ7bLTEauewJ/s=" formula="no" pdftag="Figure" artifact="_x0030_" inline="no" isBookmarkSet="no" Order="_x0033_" validate="no" Lang="" bookmark="no"/>
  <Shape xmlns="" ID="Pc01DGNFUu1KBx4neqStrKral2g=" pdftag="P" isBookmarkSet="no" Order="_x0034_" bookmark="no"/>
  <Shape xmlns="" ID="qDGqGChMs4EXcMnpEzi6QHv/GkM=" pdftag="H2" isBookmarkSet="no" bookmark="yes" Order="_x0031_"/>
  <Shape xmlns="" ID="G2zaeO/PWEnoMOqXC9kBxnrXzxM=" pdftag="P" isBookmarkSet="no" Order="_x0032_" bookmark="no"/>
  <Shape xmlns="" ID="Ex+AVhR9QPm9S3gtzox/qE9ntJ0=" pdftag="H2" isBookmarkSet="no" bookmark="yes" Order="_x0031_"/>
  <Shape xmlns="" ID="l8Ko2sSPz5yUgeufVPQKtk8lTho=" pdftag="P" isBookmarkSet="no" Order="_x0032_" bookmark="no"/>
  <Shape xmlns="" ID="zKdu8qxTsXbitQJnQEe9MuZMHFU=" pdftag="H2" isBookmarkSet="no" bookmark="yes" Order="_x0031_"/>
  <Shape xmlns="" ID="towjDREQC2bCbLSDRn734nxX6oU=" pdftag="P" isBookmarkSet="no" Order="_x0032_" bookmark="no"/>
  <Shape xmlns="" ID="dNPZMbntNU/TZs8yQCXjj5H00qU=" pdftag="H2" isBookmarkSet="no" bookmark="yes" Order="_x0031_"/>
  <Shape xmlns="" ID="PDbMyo8Ctod22K8LVYn2gB5/ZBE=" pdftag="P" isBookmarkSet="no" Order="_x0032_" bookmark="no"/>
  <Shape xmlns="" ID="peWqOAJ+R/XwjsQ1fecUi+119LY=" pdftag="H2" isBookmarkSet="no" bookmark="yes" Order="_x0031_"/>
  <Shape xmlns="" ID="mDV7a/XOI7mW+/k42pp1Hqa8/yM=" pdftag="P" isBookmarkSet="no" Order="_x0032_" bookmark="no"/>
  <Shape xmlns="" ID="Jqwyv7/w3O8cabxTRFPG9x1aBNk=" pdftag="H2" isBookmarkSet="no" bookmark="yes" Order="_x0031_"/>
  <Shape xmlns="" ID="AfobdYniwKkXL8sjcnxwFv4CwD0=" pdftag="P" isBookmarkSet="no" Order="_x0032_" bookmark="no"/>
  <Shape xmlns="" ID="yz+1ICMrsR2W4c+XcEQdylLwMdU=" pdftag="H2" isBookmarkSet="no" bookmark="yes" Order="_x0031_"/>
  <Shape xmlns="" ID="ERCKmt6f7caXfkgNU0yGjxFn/wE=" pdftag="P" isBookmarkSet="no" Order="_x0032_" bookmark="no"/>
  <Shape xmlns="" ID="o1db+hhZ3aFk4ANMEYF0Ggm2GpA=" pdftag="H2" isBookmarkSet="no" bookmark="yes" Order="_x0031_"/>
  <Shape xmlns="" ID="bDCFx1uU2g6pZnL/yqFYH3wu9aA=" pdftag="P" isBookmarkSet="no" Order="_x0032_" bookmark="no"/>
  <Shape xmlns="" ID="i/2aRt8bq1uboQgN/UV4ku6tezw=" pdftag="H2" isBookmarkSet="no" bookmark="yes" Order="_x0031_"/>
  <Shape xmlns="" ID="TdjlbCpviN6v4id8GsTjZpHO7Rc=" pdftag="P" isBookmarkSet="no" Order="_x0032_" bookmark="no"/>
  <Shape xmlns="" ID="D9SBmZZr/3ceHIRiRIC+fE07Fko=" pdftag="H2" isBookmarkSet="no" bookmark="yes" Order="_x0031_"/>
  <Shape xmlns="" ID="S0/93Dei22LxrT2zXgsDarodxGo=" pdftag="P" isBookmarkSet="no" Order="_x0032_" bookmark="no"/>
  <Shape xmlns="" ID="TcXtUg4ftsHea24O9FoWkK60liI=" pdftag="H2" isBookmarkSet="no" bookmark="yes" Order="_x0031_"/>
  <Shape xmlns="" ID="g2K/NM7M4IUXETYWxfdyZbwRfWE=" pdftag="P" isBookmarkSet="no" Order="_x0032_" bookmark="no"/>
  <Shape xmlns="" ID="h7R3vR73OGjx3ew/2/zIHjMq/8w=" pdftag="H2" isBookmarkSet="no" bookmark="yes" Order="_x0031_"/>
  <Shape xmlns="" ID="RA/0589V+y71tv74ypkPkbA+P9A=" pdftag="P" isBookmarkSet="no" Order="_x0032_" bookmark="no"/>
  <Shape xmlns="" ID="YSKuzjyVwd01iPo85gRLkylzM2E=" pdftag="H2" isBookmarkSet="no" bookmark="yes" Order="_x0031_"/>
  <Shape xmlns="" ID="k4Ga0efUhpWASKhC59Yvz1hQZEA=" pdftag="P" isBookmarkSet="no" Order="_x0032_" bookmark="no"/>
  <Shape xmlns="" ID="pgqqDpZ2F1KfQ3DkrI4HOvb2pfQ=" pdftag="H2" isBookmarkSet="no" bookmark="yes" Order="_x0031_"/>
  <Shape xmlns="" ID="dLjsbaW1WeD0LCI9bp07sSqvCn8=" pdftag="P" isBookmarkSet="no" Order="_x0032_" bookmark="no"/>
  <Shape xmlns="" ID="QZSrrL6tTlwA4BCh94JDGqr1idQ=" pdftag="H2" isBookmarkSet="no" bookmark="yes" Order="_x0031_"/>
  <Shape xmlns="" ID="wMREalYfLMAVxqrEL3cIm9tbDw0=" pdftag="P" isBookmarkSet="no" Order="_x0032_" bookmark="no"/>
  <Shape xmlns="" ID="bLSudKvBbN8Uhq9TAaZUND54IBU=" pdftag="H2" isBookmarkSet="no" bookmark="yes" Order="_x0031_"/>
  <Shape xmlns="" ID="IfSqkjA22IMTjy6TNtBBT5a6cms=" pdftag="P" isBookmarkSet="no" Order="_x0032_" bookmark="no"/>
  <Shape xmlns="" ID="yPMxnKeJp7SKmRYifPXzMYhW+TM=" pdftag="H2" isBookmarkSet="no" bookmark="yes" Order="_x0031_"/>
  <Shape xmlns="" ID="OZd89rez3bOZ9WJNdEEOEHR1AgE=" pdftag="P" isBookmarkSet="no" bookmark="no" Order="_x0032_"/>
  <Shape xmlns="" ID="VLN//zq9kmcltcFV1dgWPNJaALQ=" pdftag="H2" isBookmarkSet="no" bookmark="yes" Order="_x0031_"/>
  <Shape xmlns="" ID="OD5EDB6mem7HeRcDgtdy7/6nVqw=" pdftag="P" isBookmarkSet="no" bookmark="no" Order="_x0032_"/>
  <Shape xmlns="" ID="bmEos1LkhaAkL20PEMbj4FiuKkY=" pdftag="H2" isBookmarkSet="no" bookmark="yes" Order="_x0031_"/>
  <Shape xmlns="" ID="GQKyIGczWyEdzRyA+3MzfFRrc7E=" pdftag="P" isBookmarkSet="no" bookmark="no" Order="_x0032_"/>
  <Shape xmlns="" ID="f34OpvhkjKLmYw7JaDN6IccDJvM=" pdftag="H2" isBookmarkSet="no" bookmark="yes" Order="_x0031_"/>
  <Shape xmlns="" ID="WwKGH8+MDA3+/2fRGeJoEwenquM=" pdftag="P" isBookmarkSet="no" bookmark="no" Order="_x0032_"/>
  <Shape xmlns="" ID="f8E0woqgiHKub9asLCbBmNrvylk=" pdftag="P" isBookmarkSet="no" bookmark="no" Order="_x0033_"/>
  <Shape xmlns="" ID="eAUeQgPKG456gXIsXHTpk8wY0NM=" pdftag="H2" isBookmarkSet="no" bookmark="yes" Order="_x0031_"/>
  <Shape xmlns="" ID="dlAuxtIHAXFHRvGuA+xx8ySjuTI=" pdftag="P" isBookmarkSet="no" bookmark="no" Order="_x0032_"/>
  <Shape xmlns="" ID="ceB/LUfXhJh+Ipohh8/SZ0taiQM=" pdftag="H2" isBookmarkSet="no" bookmark="yes" Order="_x0032_"/>
  <Shape xmlns="" ID="OWHYEXiSfcAI5J7m8DeJwsL+CYc=" formula="no" pdftag="Figure" inline="no" isBookmarkSet="no" artifact="_x0030_" bookmark="no" Order="_x0031_" validate="no" Lang=""/>
  <Shape xmlns="" ID="hSXs29v05PZBzmuAFtyPa0WDTSI=" pdftag="H2" isBookmarkSet="no" bookmark="yes" Order="_x0032_"/>
  <Shape xmlns="" ID="edyvM65wXf8NwfR/1tnmGASRXwY=" pdftag="P" isBookmarkSet="no" bookmark="no" Order="_x0033_"/>
  <Shape xmlns="" ID="0zkl47iJ5oLHoTbgTEgeUGfeplA=" formula="no" pdftag="Figure" inline="no" isBookmarkSet="no" artifact="_x0030_" bookmark="no" Order="_x0031_" validate="no"/>
  <SubText xmlns="" ID="9AU6a/Qlm4CO+IZYS/72vXBOyHA=" ActualText=""/>
  <SubText xmlns="" ID="qWz/XkurY/wiGzhoMcwvKLhGC0k=" ActualText=""/>
  <SubText xmlns="" ID="Fdz3+RdbM2oTvMC8ESFbQVJmKJ4=" ActualText=""/>
  <SubText xmlns="" ID="ZucQ9OSsKpzfKAde4LgKn3iQjKY=" ActualText=""/>
  <SubText xmlns="" ID="eCfry5pRtrqrR4ddKZD4NLtbcXY=" ActualText=""/>
  <SubText xmlns="" ID="harojp9vzLAlseZ7bLTEauewJ/s=" ActualText=""/>
  <SubText xmlns="" ID="OWHYEXiSfcAI5J7m8DeJwsL+CYc=" ActualText=""/>
  <SubText xmlns="" ID="0zkl47iJ5oLHoTbgTEgeUGfeplA=" ActualText=""/>
  <Shape xmlns="" ID="zPRn6uJ47IUkS7fgv5EnhxRWkfU=" pdftag="P" isBookmarkSet="no" Order="_x0034_" bookmark="no"/>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55898</TotalTime>
  <Words>2529</Words>
  <Application>Microsoft Office PowerPoint</Application>
  <PresentationFormat>Widescreen</PresentationFormat>
  <Paragraphs>215</Paragraphs>
  <Slides>39</Slides>
  <Notes>37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Baskerville</vt:lpstr>
      <vt:lpstr>Calibri</vt:lpstr>
      <vt:lpstr>Courier New</vt:lpstr>
      <vt:lpstr>Wingdings</vt:lpstr>
      <vt:lpstr>Wingdings 3</vt:lpstr>
      <vt:lpstr>Integral</vt:lpstr>
      <vt:lpstr>Connecting high leverage practices with the Science of Reading in your classroom for effective and efficient reading instruction.</vt:lpstr>
      <vt:lpstr>What are High Leverage Practices?</vt:lpstr>
      <vt:lpstr>What is the Science of Reading</vt:lpstr>
      <vt:lpstr>Read This:</vt:lpstr>
      <vt:lpstr>Or This</vt:lpstr>
      <vt:lpstr>While you could read the words…</vt:lpstr>
      <vt:lpstr>Here is a 3rd example that researchers: Recht and Leslie gave to 5th graders</vt:lpstr>
      <vt:lpstr>reading ability had little impact on how well kids understood the story knowledge of baseball did</vt:lpstr>
      <vt:lpstr>So how do we address this with our knowledge of teaching reading and high leverage practices</vt:lpstr>
      <vt:lpstr>Using High Leverage Practices for Instruction</vt:lpstr>
      <vt:lpstr>Language Comprehension</vt:lpstr>
      <vt:lpstr>BACKGROUND KNOWLEDGE</vt:lpstr>
      <vt:lpstr>Scaffolding Supports Principles</vt:lpstr>
      <vt:lpstr>Scaffolding Supports Principles, cont.</vt:lpstr>
      <vt:lpstr>EACH TIME A STUDENT LEARNS A NEW CONNECTION— a tiny part of the student’s brain gets rewired. it’s like building a muscle</vt:lpstr>
      <vt:lpstr>Exposure Wires the Brain</vt:lpstr>
      <vt:lpstr>For Instruction to be Effective, Five Critical Features and Components must be addressed</vt:lpstr>
      <vt:lpstr>Word recognition</vt:lpstr>
      <vt:lpstr>PHONOLOGICAL AWARENESS / phonemes</vt:lpstr>
      <vt:lpstr>Phonological Awareness, cont.</vt:lpstr>
      <vt:lpstr>Explicit Instruction Key Elements</vt:lpstr>
      <vt:lpstr>DECODING /SIGHT RECOGNITION </vt:lpstr>
      <vt:lpstr>VOCABULARY KNOWLEDGE</vt:lpstr>
      <vt:lpstr>Building Knowledge</vt:lpstr>
      <vt:lpstr>LANGUAGE STRUCTURES</vt:lpstr>
      <vt:lpstr>Understanding texts//writers</vt:lpstr>
      <vt:lpstr>VERBAL REASONING </vt:lpstr>
      <vt:lpstr>Building Comprehension</vt:lpstr>
      <vt:lpstr>Let’s Connect  6 Strategies to help students succeed</vt:lpstr>
      <vt:lpstr>Use standards and data-driven instruction</vt:lpstr>
      <vt:lpstr>Positive &amp; Corrective Feedback Features</vt:lpstr>
      <vt:lpstr>Positive &amp; Corrective Feedback</vt:lpstr>
      <vt:lpstr>TEACH COGNITIVE AND METACOGNITIVE STRATEGIES TO SUPPORT LEARNING AND INDEPENDENCE</vt:lpstr>
      <vt:lpstr>What do we do</vt:lpstr>
      <vt:lpstr>Connecting back to Reading Instruction</vt:lpstr>
      <vt:lpstr>Connecting back to our premise</vt:lpstr>
      <vt:lpstr>References/Resources</vt:lpstr>
      <vt:lpstr>Thank you!</vt:lpstr>
      <vt:lpstr>Charting the Cs Conference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high leverage practices with the Science of Reading in your classroom for effective and efficient reading instruction.. Charting the Cs Conference 2025 </dc:title>
  <dc:creator>Statewide Professional Development to Support the Workforce and Low Incidence Disability Areas in the State of Minnesota</dc:creator>
  <cp:lastModifiedBy>Shuyin Maciel</cp:lastModifiedBy>
  <cp:revision>1660</cp:revision>
  <dcterms:created xsi:type="dcterms:W3CDTF">2020-04-18T15:28:58Z</dcterms:created>
  <dcterms:modified xsi:type="dcterms:W3CDTF">2025-04-23T08:53:19Z</dcterms:modified>
</cp:coreProperties>
</file>