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5" autoAdjust="0"/>
    <p:restoredTop sz="86413" autoAdjust="0"/>
  </p:normalViewPr>
  <p:slideViewPr>
    <p:cSldViewPr snapToGrid="0">
      <p:cViewPr varScale="1">
        <p:scale>
          <a:sx n="68" d="100"/>
          <a:sy n="68" d="100"/>
        </p:scale>
        <p:origin x="498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52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39bc3520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3239bc35205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239bc35205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1ffff7308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31ffff73080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31ffff73080_0_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ffff73080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31ffff73080_0_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" name="Google Shape;283;g31ffff73080_0_2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1ffff73080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31ffff73080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1ffff73080_0_2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31ffff73080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1ffff73080_0_2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31ffff73080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8bd7ffe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28bd7ffec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28bd7ffec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ffff7308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31ffff73080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1ffff73080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1ffff7308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31ffff73080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g31ffff73080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1ffff7308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31ffff73080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31ffff73080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1ffff7308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31ffff73080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67" name="Google Shape;267;g31ffff73080_0_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- Opening slide: Space for logo, title and body text">
  <p:cSld name="1_1 - Opening slide: Space for logo, title and body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/>
          <p:nvPr/>
        </p:nvSpPr>
        <p:spPr>
          <a:xfrm>
            <a:off x="92161" y="1676418"/>
            <a:ext cx="2938200" cy="4572000"/>
          </a:xfrm>
          <a:prstGeom prst="rect">
            <a:avLst/>
          </a:prstGeom>
          <a:gradFill>
            <a:gsLst>
              <a:gs pos="0">
                <a:srgbClr val="9FE1FF"/>
              </a:gs>
              <a:gs pos="10000">
                <a:srgbClr val="FFFFFF"/>
              </a:gs>
              <a:gs pos="71000">
                <a:srgbClr val="FFFFFF"/>
              </a:gs>
              <a:gs pos="83000">
                <a:srgbClr val="93DEFF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3414157" y="1156648"/>
            <a:ext cx="8193000" cy="1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  <a:defRPr sz="3600">
                <a:solidFill>
                  <a:srgbClr val="1018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1"/>
          </p:nvPr>
        </p:nvSpPr>
        <p:spPr>
          <a:xfrm>
            <a:off x="3414156" y="3180472"/>
            <a:ext cx="81936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body" idx="2"/>
          </p:nvPr>
        </p:nvSpPr>
        <p:spPr>
          <a:xfrm>
            <a:off x="92075" y="2891912"/>
            <a:ext cx="29385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55" name="Google Shape;155;p31" descr="Picture 1"/>
          <p:cNvSpPr>
            <a:spLocks noGrp="1"/>
          </p:cNvSpPr>
          <p:nvPr>
            <p:ph type="pic" idx="3"/>
          </p:nvPr>
        </p:nvSpPr>
        <p:spPr>
          <a:xfrm>
            <a:off x="177782" y="1156648"/>
            <a:ext cx="2852700" cy="146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84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b - Title, subtitle and body text">
  <p:cSld name="5 b - Title, subtitle and body 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109683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40"/>
          <p:cNvSpPr txBox="1">
            <a:spLocks noGrp="1"/>
          </p:cNvSpPr>
          <p:nvPr>
            <p:ph type="body" idx="2"/>
          </p:nvPr>
        </p:nvSpPr>
        <p:spPr>
          <a:xfrm>
            <a:off x="609599" y="3071958"/>
            <a:ext cx="109791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Title and blank space">
  <p:cSld name="6 - Title and blank spac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91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1" descr="Place holder for 1 big graphic placed on the center."/>
          <p:cNvSpPr>
            <a:spLocks noGrp="1"/>
          </p:cNvSpPr>
          <p:nvPr>
            <p:ph type="pic" idx="2"/>
          </p:nvPr>
        </p:nvSpPr>
        <p:spPr>
          <a:xfrm>
            <a:off x="609601" y="2535022"/>
            <a:ext cx="10981800" cy="3713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6 - Title and blank space for a video">
  <p:cSld name="1_6 - Title and blank space for a video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91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2" descr="Place holder for media, video (1) placed on the center."/>
          <p:cNvSpPr>
            <a:spLocks noGrp="1"/>
          </p:cNvSpPr>
          <p:nvPr>
            <p:ph type="media" idx="2"/>
          </p:nvPr>
        </p:nvSpPr>
        <p:spPr>
          <a:xfrm>
            <a:off x="2397209" y="2400300"/>
            <a:ext cx="7377000" cy="3848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6 - Title and blank space for a table">
  <p:cSld name="2_6 - Title and blank space for a table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91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6 - Title and blank space for a chart">
  <p:cSld name="3_6 - Title and blank space for a char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91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4" descr="Place holder for a chart placed on the center."/>
          <p:cNvSpPr>
            <a:spLocks noGrp="1"/>
          </p:cNvSpPr>
          <p:nvPr>
            <p:ph type="chart" idx="2"/>
          </p:nvPr>
        </p:nvSpPr>
        <p:spPr>
          <a:xfrm>
            <a:off x="609600" y="2400300"/>
            <a:ext cx="10982400" cy="384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Title and body text">
  <p:cSld name="2 - Title and body 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91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689"/>
              </a:buClr>
              <a:buSzPts val="2400"/>
              <a:buFont typeface="Arial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/>
            </a:lvl5pPr>
            <a:lvl6pPr marL="2743200" lvl="5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Closing slide: space for logo at top, title and body text centered">
  <p:cSld name="7 - Closing slide: space for logo at top, title and body text centered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ctrTitle"/>
          </p:nvPr>
        </p:nvSpPr>
        <p:spPr>
          <a:xfrm>
            <a:off x="606868" y="2895455"/>
            <a:ext cx="11000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  <a:defRPr sz="3600">
                <a:solidFill>
                  <a:srgbClr val="1018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1"/>
          </p:nvPr>
        </p:nvSpPr>
        <p:spPr>
          <a:xfrm>
            <a:off x="606425" y="3810000"/>
            <a:ext cx="110013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 - Title, space for logo at the top and body text">
  <p:cSld name="2 b - Title, space for logo at the top and body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612490" y="1170638"/>
            <a:ext cx="7890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9100" cy="3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689"/>
              </a:buClr>
              <a:buSzPts val="2400"/>
              <a:buFont typeface="Arial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/>
            </a:lvl5pPr>
            <a:lvl6pPr marL="2743200" lvl="5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65" name="Google Shape;165;p34" descr="Place holder for small graphic placed at the top-right of the title."/>
          <p:cNvSpPr>
            <a:spLocks noGrp="1"/>
          </p:cNvSpPr>
          <p:nvPr>
            <p:ph type="pic" idx="2"/>
          </p:nvPr>
        </p:nvSpPr>
        <p:spPr>
          <a:xfrm>
            <a:off x="9495432" y="1168400"/>
            <a:ext cx="2095500" cy="11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- Title, body text, space for graphics on the right side ">
  <p:cSld name="3 - Title, body text, space for graphics on the right side 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3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69" name="Google Shape;169;p35" descr="Place holder for graphic placed on the right side of the content box."/>
          <p:cNvSpPr>
            <a:spLocks noGrp="1"/>
          </p:cNvSpPr>
          <p:nvPr>
            <p:ph type="pic" idx="2"/>
          </p:nvPr>
        </p:nvSpPr>
        <p:spPr>
          <a:xfrm>
            <a:off x="7235897" y="2567348"/>
            <a:ext cx="4355700" cy="27423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 - Title, body text (bigger), space for 2 graphics on the right side ">
  <p:cSld name="3 b - Title, body text (bigger), space for 2 graphics on the right side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title"/>
          </p:nvPr>
        </p:nvSpPr>
        <p:spPr>
          <a:xfrm>
            <a:off x="612489" y="1171640"/>
            <a:ext cx="10979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8562000" cy="3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73" name="Google Shape;173;p36" descr="Place holder 1 for 1 small graphic placed on the right side of the content box, Place holder for graphic placed on the right side of the content box, column 1, row 1."/>
          <p:cNvSpPr>
            <a:spLocks noGrp="1"/>
          </p:cNvSpPr>
          <p:nvPr>
            <p:ph type="pic" idx="2"/>
          </p:nvPr>
        </p:nvSpPr>
        <p:spPr>
          <a:xfrm>
            <a:off x="9832678" y="2535023"/>
            <a:ext cx="1724100" cy="11535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36" descr="Place holder 2 for 1 small graphic placed on the right side of the content box, column 1, row 2."/>
          <p:cNvSpPr>
            <a:spLocks noGrp="1"/>
          </p:cNvSpPr>
          <p:nvPr>
            <p:ph type="pic" idx="3"/>
          </p:nvPr>
        </p:nvSpPr>
        <p:spPr>
          <a:xfrm>
            <a:off x="9850874" y="3877976"/>
            <a:ext cx="1724100" cy="11535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- Title, body text, space for graphics on the right side ">
  <p:cSld name="1_3 - Title, body text, space for graphics on the right side 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3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78" name="Google Shape;178;p37" descr="Place holder 1 for 1 small graphic placed on the right side of the content box, column 1."/>
          <p:cNvSpPr>
            <a:spLocks noGrp="1"/>
          </p:cNvSpPr>
          <p:nvPr>
            <p:ph type="pic" idx="2"/>
          </p:nvPr>
        </p:nvSpPr>
        <p:spPr>
          <a:xfrm>
            <a:off x="7028596" y="2535023"/>
            <a:ext cx="1724100" cy="11535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37" descr="Place holder for graphic placed on the right side of the content box, column 2"/>
          <p:cNvSpPr>
            <a:spLocks noGrp="1"/>
          </p:cNvSpPr>
          <p:nvPr>
            <p:ph type="pic" idx="3"/>
          </p:nvPr>
        </p:nvSpPr>
        <p:spPr>
          <a:xfrm>
            <a:off x="9405581" y="2548671"/>
            <a:ext cx="1724100" cy="11535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37" descr="Place holder 2 for 1 small graphic placed on the right side of the content box, column 1."/>
          <p:cNvSpPr>
            <a:spLocks noGrp="1"/>
          </p:cNvSpPr>
          <p:nvPr>
            <p:ph type="pic" idx="4"/>
          </p:nvPr>
        </p:nvSpPr>
        <p:spPr>
          <a:xfrm>
            <a:off x="7046792" y="3877976"/>
            <a:ext cx="1724100" cy="11535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7" descr="Place holder 4 for 1 small graphic placed on the right side of the content box, Place holder for graphic placed on the right side of the content box, column 2."/>
          <p:cNvSpPr>
            <a:spLocks noGrp="1"/>
          </p:cNvSpPr>
          <p:nvPr>
            <p:ph type="pic" idx="5"/>
          </p:nvPr>
        </p:nvSpPr>
        <p:spPr>
          <a:xfrm>
            <a:off x="9409545" y="3873389"/>
            <a:ext cx="1724100" cy="11535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- Title and 2 body text">
  <p:cSld name="4 - Title and 2 body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1"/>
          </p:nvPr>
        </p:nvSpPr>
        <p:spPr>
          <a:xfrm>
            <a:off x="609600" y="2407674"/>
            <a:ext cx="52914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2"/>
          </p:nvPr>
        </p:nvSpPr>
        <p:spPr>
          <a:xfrm>
            <a:off x="6291263" y="2408488"/>
            <a:ext cx="5300700" cy="3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- Title, 2 subtitles, 2 body text">
  <p:cSld name="5 - Title, 2 subtitles, 2 body 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52806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body" idx="2"/>
          </p:nvPr>
        </p:nvSpPr>
        <p:spPr>
          <a:xfrm>
            <a:off x="609600" y="3071958"/>
            <a:ext cx="52914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90" name="Google Shape;190;p39"/>
          <p:cNvSpPr txBox="1">
            <a:spLocks noGrp="1"/>
          </p:cNvSpPr>
          <p:nvPr>
            <p:ph type="body" idx="3"/>
          </p:nvPr>
        </p:nvSpPr>
        <p:spPr>
          <a:xfrm>
            <a:off x="6291074" y="2412683"/>
            <a:ext cx="52839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39"/>
          <p:cNvSpPr txBox="1">
            <a:spLocks noGrp="1"/>
          </p:cNvSpPr>
          <p:nvPr>
            <p:ph type="body" idx="4"/>
          </p:nvPr>
        </p:nvSpPr>
        <p:spPr>
          <a:xfrm>
            <a:off x="6291263" y="3072592"/>
            <a:ext cx="5300700" cy="31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612949" y="117480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body" idx="1"/>
          </p:nvPr>
        </p:nvSpPr>
        <p:spPr>
          <a:xfrm>
            <a:off x="612949" y="2423160"/>
            <a:ext cx="10972800" cy="3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marR="0" lvl="0" indent="-4114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5" name="Google Shape;145;p30" hidden="1"/>
          <p:cNvSpPr/>
          <p:nvPr/>
        </p:nvSpPr>
        <p:spPr>
          <a:xfrm flipH="1">
            <a:off x="12286262" y="3724"/>
            <a:ext cx="766800" cy="113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0" hidden="1"/>
          <p:cNvSpPr/>
          <p:nvPr/>
        </p:nvSpPr>
        <p:spPr>
          <a:xfrm>
            <a:off x="-856873" y="-933"/>
            <a:ext cx="766800" cy="113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0"/>
          <p:cNvSpPr txBox="1"/>
          <p:nvPr/>
        </p:nvSpPr>
        <p:spPr>
          <a:xfrm>
            <a:off x="11548677" y="6528872"/>
            <a:ext cx="6063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0"/>
          <p:cNvSpPr/>
          <p:nvPr/>
        </p:nvSpPr>
        <p:spPr>
          <a:xfrm>
            <a:off x="-30326" y="1298015"/>
            <a:ext cx="125700" cy="1102200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0"/>
          <p:cNvSpPr/>
          <p:nvPr/>
        </p:nvSpPr>
        <p:spPr>
          <a:xfrm>
            <a:off x="-30326" y="2392906"/>
            <a:ext cx="125700" cy="3855600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>
          <p15:clr>
            <a:srgbClr val="F26B43"/>
          </p15:clr>
        </p15:guide>
        <p15:guide id="2" pos="552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4320">
          <p15:clr>
            <a:srgbClr val="F26B43"/>
          </p15:clr>
        </p15:guide>
        <p15:guide id="5" orient="horz" pos="3936">
          <p15:clr>
            <a:srgbClr val="F26B43"/>
          </p15:clr>
        </p15:guide>
        <p15:guide id="6" orient="horz" pos="1464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384">
          <p15:clr>
            <a:srgbClr val="F26B43"/>
          </p15:clr>
        </p15:guide>
        <p15:guide id="9" pos="3840">
          <p15:clr>
            <a:srgbClr val="F26B43"/>
          </p15:clr>
        </p15:guide>
        <p15:guide id="10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kosec@state.mn.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hyperlink" Target="mailto:alyssa.klein@state.mn.u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vj_HrAAMh2L24e4WMIdILY43vh0_v1fPi-WPwIInMqU/co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QpRbs5oyoCSSZ01n4KEDfv-kmqjAwlHcSOuyZoadd7s/cop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yleen.taffe@isd917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mailto:amanda.peters@isd917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hubmn.org/for-professionals/youth-in-transitio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>
            <a:spLocks noGrp="1"/>
          </p:cNvSpPr>
          <p:nvPr>
            <p:ph type="ctrTitle"/>
          </p:nvPr>
        </p:nvSpPr>
        <p:spPr>
          <a:xfrm>
            <a:off x="3414157" y="1156648"/>
            <a:ext cx="8193000" cy="1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4000"/>
              <a:buFont typeface="Calibri"/>
              <a:buNone/>
            </a:pPr>
            <a:r>
              <a:rPr lang="en-US" sz="4000" dirty="0"/>
              <a:t>Linking Literacy to the 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4000"/>
              <a:buFont typeface="Calibri"/>
              <a:buNone/>
            </a:pPr>
            <a:r>
              <a:rPr lang="en-US" sz="4000" dirty="0"/>
              <a:t>MN Transition Framework</a:t>
            </a:r>
            <a:endParaRPr dirty="0"/>
          </a:p>
        </p:txBody>
      </p:sp>
      <p:pic>
        <p:nvPicPr>
          <p:cNvPr id="213" name="Google Shape;213;p45" descr="Charting the Cs logo with black and blue text.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341" b="-62996"/>
          <a:stretch/>
        </p:blipFill>
        <p:spPr>
          <a:xfrm>
            <a:off x="177782" y="1227906"/>
            <a:ext cx="2852756" cy="10553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5"/>
          <p:cNvSpPr txBox="1">
            <a:spLocks noGrp="1"/>
          </p:cNvSpPr>
          <p:nvPr>
            <p:ph type="body" idx="2"/>
          </p:nvPr>
        </p:nvSpPr>
        <p:spPr>
          <a:xfrm>
            <a:off x="92075" y="2891912"/>
            <a:ext cx="2938500" cy="301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dirty="0">
                <a:solidFill>
                  <a:srgbClr val="0C0C0C"/>
                </a:solidFill>
              </a:rPr>
              <a:t>Charting the Cs Conference 2025: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</a:pPr>
            <a:r>
              <a:rPr lang="en-US" i="1" dirty="0">
                <a:solidFill>
                  <a:srgbClr val="0C0C0C"/>
                </a:solidFill>
              </a:rPr>
              <a:t>To Literacy and Beyond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</a:pPr>
            <a:r>
              <a:rPr lang="en-US" dirty="0">
                <a:solidFill>
                  <a:srgbClr val="0C0C0C"/>
                </a:solidFill>
              </a:rPr>
              <a:t>Cooperation </a:t>
            </a:r>
            <a:br>
              <a:rPr lang="en-US" dirty="0">
                <a:solidFill>
                  <a:srgbClr val="0C0C0C"/>
                </a:solidFill>
              </a:rPr>
            </a:br>
            <a:r>
              <a:rPr lang="en-US" dirty="0">
                <a:solidFill>
                  <a:srgbClr val="0C0C0C"/>
                </a:solidFill>
              </a:rPr>
              <a:t>Communication </a:t>
            </a:r>
            <a:br>
              <a:rPr lang="en-US" dirty="0">
                <a:solidFill>
                  <a:srgbClr val="0C0C0C"/>
                </a:solidFill>
              </a:rPr>
            </a:br>
            <a:r>
              <a:rPr lang="en-US" dirty="0">
                <a:solidFill>
                  <a:srgbClr val="0C0C0C"/>
                </a:solidFill>
              </a:rPr>
              <a:t>Collaboration</a:t>
            </a:r>
            <a:endParaRPr dirty="0"/>
          </a:p>
        </p:txBody>
      </p:sp>
      <p:sp>
        <p:nvSpPr>
          <p:cNvPr id="215" name="Google Shape;215;p45"/>
          <p:cNvSpPr txBox="1">
            <a:spLocks noGrp="1"/>
          </p:cNvSpPr>
          <p:nvPr>
            <p:ph type="body" idx="1"/>
          </p:nvPr>
        </p:nvSpPr>
        <p:spPr>
          <a:xfrm>
            <a:off x="3361901" y="3232725"/>
            <a:ext cx="8394667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i="1" dirty="0"/>
              <a:t>Presentation Date: </a:t>
            </a:r>
            <a:r>
              <a:rPr lang="en-US" dirty="0"/>
              <a:t>April 2025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880"/>
              <a:buNone/>
            </a:pPr>
            <a:r>
              <a:rPr lang="en-US" i="1" dirty="0"/>
              <a:t>Presenter Name: </a:t>
            </a:r>
            <a:r>
              <a:rPr lang="en-US" dirty="0">
                <a:solidFill>
                  <a:srgbClr val="0C0C0C"/>
                </a:solidFill>
              </a:rPr>
              <a:t>Dr. Kayleen </a:t>
            </a:r>
            <a:r>
              <a:rPr lang="en-US" dirty="0" err="1">
                <a:solidFill>
                  <a:srgbClr val="0C0C0C"/>
                </a:solidFill>
              </a:rPr>
              <a:t>Taffe</a:t>
            </a:r>
            <a:r>
              <a:rPr lang="en-US" dirty="0">
                <a:solidFill>
                  <a:srgbClr val="0C0C0C"/>
                </a:solidFill>
              </a:rPr>
              <a:t>, Reading Specialist</a:t>
            </a:r>
            <a:endParaRPr dirty="0">
              <a:solidFill>
                <a:srgbClr val="0C0C0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en-US" i="1" dirty="0"/>
              <a:t>Presenter Name: </a:t>
            </a:r>
            <a:r>
              <a:rPr lang="en-US" dirty="0"/>
              <a:t>Amanda Peters, Instructional Technology Coach</a:t>
            </a:r>
            <a:endParaRPr dirty="0">
              <a:solidFill>
                <a:srgbClr val="0C0C0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Identify Pre-Employment Transition Services (Pre-ETS) Strengths and Needs</a:t>
            </a:r>
            <a:endParaRPr dirty="0"/>
          </a:p>
        </p:txBody>
      </p:sp>
      <p:sp>
        <p:nvSpPr>
          <p:cNvPr id="278" name="Google Shape;278;p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dirty="0"/>
              <a:t>Use the Transition (Pre-ETS) Inventory with the youth’s team to: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60"/>
              <a:buFont typeface="Arial"/>
              <a:buChar char="•"/>
            </a:pPr>
            <a:r>
              <a:rPr lang="en-US" dirty="0"/>
              <a:t>Identify and prioritize the youth’s strengths and needs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760"/>
              <a:buFont typeface="Arial"/>
              <a:buChar char="•"/>
            </a:pPr>
            <a:r>
              <a:rPr lang="en-US" dirty="0"/>
              <a:t>Identify youth’s learning stage(s) within each of the transition/Pre-ETS topics</a:t>
            </a:r>
            <a:endParaRPr dirty="0"/>
          </a:p>
        </p:txBody>
      </p:sp>
      <p:pic>
        <p:nvPicPr>
          <p:cNvPr id="6" name="Google Shape;279;p54" descr="A screenshot of the Transition/Pre-ETS Inventory">
            <a:extLst>
              <a:ext uri="{FF2B5EF4-FFF2-40B4-BE49-F238E27FC236}">
                <a16:creationId xmlns:a16="http://schemas.microsoft.com/office/drawing/2014/main" id="{EB3CA319-7687-747C-B340-7C0E6C4EC76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2715" t="26970" r="13437" b="8456"/>
          <a:stretch/>
        </p:blipFill>
        <p:spPr>
          <a:xfrm>
            <a:off x="6550113" y="2400300"/>
            <a:ext cx="5024913" cy="38259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4000"/>
              <a:buFont typeface="Calibri"/>
              <a:buNone/>
            </a:pPr>
            <a:r>
              <a:rPr lang="en-US" dirty="0"/>
              <a:t>Slides 5-9 courtesy of:</a:t>
            </a:r>
            <a:endParaRPr dirty="0"/>
          </a:p>
        </p:txBody>
      </p:sp>
      <p:sp>
        <p:nvSpPr>
          <p:cNvPr id="286" name="Google Shape;286;p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dirty="0"/>
              <a:t>Heather </a:t>
            </a:r>
            <a:r>
              <a:rPr lang="en-US" dirty="0" err="1"/>
              <a:t>Kosec</a:t>
            </a:r>
            <a:r>
              <a:rPr lang="en-US" dirty="0"/>
              <a:t>, Youth Services Manager,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heather.kosec@state.mn.us</a:t>
            </a:r>
            <a:endParaRPr dirty="0">
              <a:solidFill>
                <a:srgbClr val="003399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60"/>
              <a:buNone/>
            </a:pPr>
            <a:r>
              <a:rPr lang="en-US" dirty="0"/>
              <a:t>Alyssa Klein, Youth Services Coordinator,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alyssa.klein@state.mn.us</a:t>
            </a:r>
            <a:r>
              <a:rPr lang="en-US" dirty="0">
                <a:solidFill>
                  <a:srgbClr val="003399"/>
                </a:solidFill>
              </a:rPr>
              <a:t> </a:t>
            </a:r>
            <a:endParaRPr dirty="0"/>
          </a:p>
        </p:txBody>
      </p:sp>
      <p:pic>
        <p:nvPicPr>
          <p:cNvPr id="287" name="Google Shape;287;p55" descr="Minnesota Department of Employment and Economic Development, Vocational Rehabilitation Servic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2528" y="5477368"/>
            <a:ext cx="5266944" cy="6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01;p17">
            <a:extLst>
              <a:ext uri="{FF2B5EF4-FFF2-40B4-BE49-F238E27FC236}">
                <a16:creationId xmlns:a16="http://schemas.microsoft.com/office/drawing/2014/main" id="{8A5C7594-8A29-77DF-A857-C1452B8B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5318" y="1821222"/>
            <a:ext cx="2882436" cy="60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Modified the Transition Pre-ETS Survey</a:t>
            </a:r>
            <a:endParaRPr b="0" i="1" dirty="0"/>
          </a:p>
        </p:txBody>
      </p:sp>
      <p:sp>
        <p:nvSpPr>
          <p:cNvPr id="293" name="Google Shape;293;p56"/>
          <p:cNvSpPr txBox="1">
            <a:spLocks noGrp="1"/>
          </p:cNvSpPr>
          <p:nvPr>
            <p:ph type="body" idx="1"/>
          </p:nvPr>
        </p:nvSpPr>
        <p:spPr>
          <a:xfrm>
            <a:off x="876300" y="2421566"/>
            <a:ext cx="10715288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2400"/>
              <a:buChar char="●"/>
            </a:pPr>
            <a:r>
              <a:rPr lang="en-US" dirty="0"/>
              <a:t>Made it a Google Sheet so people can collaborate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2400"/>
              <a:buChar char="●"/>
            </a:pPr>
            <a:r>
              <a:rPr lang="en-US" dirty="0"/>
              <a:t>Added a literacy question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Converted the Transition Pre-ETS Survey into a Scope and Sequence for Transition Curriculum</a:t>
            </a:r>
            <a:endParaRPr b="0" i="1" dirty="0"/>
          </a:p>
        </p:txBody>
      </p:sp>
      <p:sp>
        <p:nvSpPr>
          <p:cNvPr id="299" name="Google Shape;299;p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600"/>
              </a:spcAft>
              <a:buSzPts val="2400"/>
              <a:buChar char="●"/>
            </a:pPr>
            <a:r>
              <a:rPr lang="en-US" dirty="0"/>
              <a:t>Now when a need is identified on the Pre- ETS Survey, staff can find the curriculum to meet that need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600"/>
              </a:spcAft>
              <a:buSzPts val="2400"/>
              <a:buChar char="●"/>
            </a:pPr>
            <a:r>
              <a:rPr lang="en-US" dirty="0"/>
              <a:t>We assigned grade levels for when curriculum would be covered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600"/>
              </a:spcAft>
              <a:buSzPts val="2400"/>
              <a:buChar char="●"/>
            </a:pPr>
            <a:r>
              <a:rPr lang="en-US" dirty="0"/>
              <a:t>Transition Curriculum/Activities added came from</a:t>
            </a:r>
            <a:endParaRPr dirty="0"/>
          </a:p>
          <a:p>
            <a:pPr marL="914400" lvl="1" indent="-393192" algn="l" rtl="0">
              <a:spcBef>
                <a:spcPts val="0"/>
              </a:spcBef>
              <a:spcAft>
                <a:spcPts val="600"/>
              </a:spcAft>
              <a:buSzPts val="2592"/>
              <a:buChar char="○"/>
            </a:pPr>
            <a:r>
              <a:rPr lang="en-US" dirty="0"/>
              <a:t>MCIS</a:t>
            </a:r>
            <a:endParaRPr dirty="0"/>
          </a:p>
          <a:p>
            <a:pPr marL="914400" lvl="1" indent="-393192" algn="l" rtl="0">
              <a:spcBef>
                <a:spcPts val="0"/>
              </a:spcBef>
              <a:spcAft>
                <a:spcPts val="600"/>
              </a:spcAft>
              <a:buSzPts val="2592"/>
              <a:buChar char="○"/>
            </a:pPr>
            <a:r>
              <a:rPr lang="en-US" dirty="0"/>
              <a:t>MN Disability Hub (Youth in Transition Toolkit)</a:t>
            </a:r>
            <a:endParaRPr dirty="0"/>
          </a:p>
          <a:p>
            <a:pPr marL="914400" lvl="1" indent="-393192" algn="l" rtl="0">
              <a:spcBef>
                <a:spcPts val="0"/>
              </a:spcBef>
              <a:spcAft>
                <a:spcPts val="600"/>
              </a:spcAft>
              <a:buSzPts val="2592"/>
              <a:buChar char="○"/>
            </a:pPr>
            <a:r>
              <a:rPr lang="en-US" dirty="0"/>
              <a:t>Project Discovery</a:t>
            </a:r>
            <a:endParaRPr dirty="0"/>
          </a:p>
          <a:p>
            <a:pPr marL="914400" lvl="1" indent="-393192" algn="l" rtl="0">
              <a:spcBef>
                <a:spcPts val="0"/>
              </a:spcBef>
              <a:spcAft>
                <a:spcPts val="600"/>
              </a:spcAft>
              <a:buSzPts val="2592"/>
              <a:buChar char="○"/>
            </a:pPr>
            <a:r>
              <a:rPr lang="en-US" dirty="0"/>
              <a:t>Transition Curriculum</a:t>
            </a:r>
            <a:endParaRPr dirty="0"/>
          </a:p>
          <a:p>
            <a:pPr marL="914400" lvl="1" indent="-393192" algn="l" rtl="0">
              <a:spcBef>
                <a:spcPts val="0"/>
              </a:spcBef>
              <a:spcAft>
                <a:spcPts val="600"/>
              </a:spcAft>
              <a:buSzPts val="2592"/>
              <a:buChar char="○"/>
            </a:pPr>
            <a:r>
              <a:rPr lang="en-US" dirty="0"/>
              <a:t>Eventually we want to add lessons our staff have created themselves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Help Yourself to a Copy of the Inventory and Scope and Sequence</a:t>
            </a:r>
            <a:endParaRPr b="0" i="1" dirty="0"/>
          </a:p>
        </p:txBody>
      </p:sp>
      <p:sp>
        <p:nvSpPr>
          <p:cNvPr id="305" name="Google Shape;305;p58"/>
          <p:cNvSpPr txBox="1">
            <a:spLocks noGrp="1"/>
          </p:cNvSpPr>
          <p:nvPr>
            <p:ph type="body" idx="1"/>
          </p:nvPr>
        </p:nvSpPr>
        <p:spPr>
          <a:xfrm>
            <a:off x="748144" y="2795154"/>
            <a:ext cx="10843443" cy="35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917 Version of the Student Pre-ETS Survey in Google Sheet format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Transition Scope and Sequence Template based on the MN Transition Framework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Assistive Technology and Artificial Intelligence Tools to Assist with Literacy Tasks in the Transition Curriculum</a:t>
            </a:r>
            <a:endParaRPr b="0" i="1" dirty="0"/>
          </a:p>
        </p:txBody>
      </p:sp>
      <p:sp>
        <p:nvSpPr>
          <p:cNvPr id="311" name="Google Shape;311;p59"/>
          <p:cNvSpPr txBox="1">
            <a:spLocks noGrp="1"/>
          </p:cNvSpPr>
          <p:nvPr>
            <p:ph type="body" idx="1"/>
          </p:nvPr>
        </p:nvSpPr>
        <p:spPr>
          <a:xfrm>
            <a:off x="727364" y="2400300"/>
            <a:ext cx="10864224" cy="392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300"/>
              </a:spcAft>
              <a:buSzPts val="2400"/>
              <a:buChar char="●"/>
            </a:pPr>
            <a:r>
              <a:rPr lang="en-US" dirty="0" err="1"/>
              <a:t>CPen</a:t>
            </a:r>
            <a:r>
              <a:rPr lang="en-US" dirty="0"/>
              <a:t> Reader Pens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300"/>
              </a:spcAft>
              <a:buSzPts val="2400"/>
              <a:buChar char="●"/>
            </a:pPr>
            <a:r>
              <a:rPr lang="en-US" dirty="0" err="1"/>
              <a:t>Snap&amp;Read</a:t>
            </a:r>
            <a:r>
              <a:rPr lang="en-US" dirty="0"/>
              <a:t> iPad app - when students need forms read and they need to type on them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300"/>
              </a:spcAft>
              <a:buSzPts val="2400"/>
              <a:buChar char="●"/>
            </a:pPr>
            <a:r>
              <a:rPr lang="en-US" dirty="0"/>
              <a:t>Seeing AI iPad app when students just need to hear text (or currency read) - Google Lookout app is an Android option for students using Android phones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300"/>
              </a:spcAft>
              <a:buSzPts val="2400"/>
              <a:buChar char="●"/>
            </a:pPr>
            <a:r>
              <a:rPr lang="en-US" dirty="0" err="1"/>
              <a:t>Bookshare</a:t>
            </a:r>
            <a:r>
              <a:rPr lang="en-US" dirty="0"/>
              <a:t>, including for students taking CTE classes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300"/>
              </a:spcAft>
              <a:buSzPts val="2400"/>
              <a:buChar char="●"/>
            </a:pPr>
            <a:r>
              <a:rPr lang="en-US" dirty="0"/>
              <a:t>Text Leveler tools in Brisk, </a:t>
            </a:r>
            <a:r>
              <a:rPr lang="en-US" dirty="0" err="1"/>
              <a:t>MagicSchool</a:t>
            </a:r>
            <a:r>
              <a:rPr lang="en-US" dirty="0"/>
              <a:t> AI, IEP CoPilot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300"/>
              </a:spcAft>
              <a:buSzPts val="2400"/>
              <a:buChar char="●"/>
            </a:pPr>
            <a:r>
              <a:rPr lang="en-US" dirty="0"/>
              <a:t>Text translator tools in Brisk and </a:t>
            </a:r>
            <a:r>
              <a:rPr lang="en-US" dirty="0" err="1"/>
              <a:t>MagicSchool</a:t>
            </a:r>
            <a:r>
              <a:rPr lang="en-US" dirty="0"/>
              <a:t> AI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300"/>
              </a:spcAft>
              <a:buSzPts val="2400"/>
              <a:buChar char="●"/>
            </a:pPr>
            <a:r>
              <a:rPr lang="en-US" dirty="0"/>
              <a:t>Text generator tools in Brisk and </a:t>
            </a:r>
            <a:r>
              <a:rPr lang="en-US" dirty="0" err="1"/>
              <a:t>MagicSchool</a:t>
            </a:r>
            <a:r>
              <a:rPr lang="en-US" dirty="0"/>
              <a:t> AI - for text at a specific reading level about a specific transition topic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4000"/>
              <a:buFont typeface="Calibri"/>
              <a:buNone/>
            </a:pPr>
            <a:r>
              <a:rPr lang="en-US" dirty="0"/>
              <a:t>Thank you!</a:t>
            </a:r>
            <a:endParaRPr dirty="0"/>
          </a:p>
        </p:txBody>
      </p:sp>
      <p:sp>
        <p:nvSpPr>
          <p:cNvPr id="317" name="Google Shape;317;p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Dr. Kayleen Taffe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kayleen.taffe@isd917.org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Amanda Peters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amanda.peters@isd917.org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2" name="Google Shape;201;p17" descr="Charting the Cs logo. Blue and white text.">
            <a:extLst>
              <a:ext uri="{FF2B5EF4-FFF2-40B4-BE49-F238E27FC236}">
                <a16:creationId xmlns:a16="http://schemas.microsoft.com/office/drawing/2014/main" id="{F74AA6DA-4935-9423-11A6-E23BAD10C3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5318" y="1821222"/>
            <a:ext cx="2882436" cy="60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221" name="Google Shape;221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715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Literacy screening protocols for students transition aged</a:t>
            </a:r>
            <a:endParaRPr dirty="0"/>
          </a:p>
          <a:p>
            <a:pPr marL="5715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Intervention classes and progress monitoring at the transition level</a:t>
            </a:r>
            <a:endParaRPr dirty="0"/>
          </a:p>
          <a:p>
            <a:pPr marL="5715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Tying literacy to the Minnesota Transition Framework</a:t>
            </a:r>
            <a:endParaRPr dirty="0"/>
          </a:p>
          <a:p>
            <a:pPr marL="5715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Creating a scope and sequence for your transition curriculum based on the MN Transition Framework</a:t>
            </a:r>
            <a:endParaRPr dirty="0"/>
          </a:p>
          <a:p>
            <a:pPr marL="5715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Assistive Technology and Artificial Intelligence Tools to assist with literacy activities in the transition curriculum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7"/>
          <p:cNvSpPr txBox="1">
            <a:spLocks noGrp="1"/>
          </p:cNvSpPr>
          <p:nvPr>
            <p:ph type="title"/>
          </p:nvPr>
        </p:nvSpPr>
        <p:spPr>
          <a:xfrm>
            <a:off x="612489" y="1475438"/>
            <a:ext cx="10979100" cy="67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Screening Protocols</a:t>
            </a:r>
            <a:endParaRPr dirty="0"/>
          </a:p>
        </p:txBody>
      </p:sp>
      <p:sp>
        <p:nvSpPr>
          <p:cNvPr id="227" name="Google Shape;227;p47"/>
          <p:cNvSpPr txBox="1">
            <a:spLocks noGrp="1"/>
          </p:cNvSpPr>
          <p:nvPr>
            <p:ph type="body" idx="1"/>
          </p:nvPr>
        </p:nvSpPr>
        <p:spPr>
          <a:xfrm>
            <a:off x="612488" y="2324100"/>
            <a:ext cx="10979100" cy="412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71500" lvl="1" indent="-342900" algn="l" rtl="0">
              <a:lnSpc>
                <a:spcPct val="90000"/>
              </a:lnSpc>
              <a:spcAft>
                <a:spcPts val="0"/>
              </a:spcAft>
              <a:buSzPts val="2592"/>
              <a:buChar char="•"/>
            </a:pPr>
            <a:r>
              <a:rPr lang="en-US" dirty="0" err="1"/>
              <a:t>Fastbridge</a:t>
            </a:r>
            <a:r>
              <a:rPr lang="en-US" dirty="0"/>
              <a:t> is our screening tool</a:t>
            </a:r>
            <a:endParaRPr dirty="0"/>
          </a:p>
          <a:p>
            <a:pPr marL="5715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Most students take the </a:t>
            </a:r>
            <a:r>
              <a:rPr lang="en-US" dirty="0" err="1"/>
              <a:t>aReading</a:t>
            </a:r>
            <a:endParaRPr dirty="0"/>
          </a:p>
          <a:p>
            <a:pPr marL="8001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20"/>
              <a:buChar char="o"/>
            </a:pPr>
            <a:r>
              <a:rPr lang="en-US" dirty="0"/>
              <a:t>K-2 take the </a:t>
            </a:r>
            <a:r>
              <a:rPr lang="en-US" dirty="0" err="1"/>
              <a:t>earlyReading</a:t>
            </a:r>
            <a:endParaRPr dirty="0"/>
          </a:p>
          <a:p>
            <a:pPr marL="800100" lvl="2" indent="-342900" algn="l" rt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SzPts val="1920"/>
              <a:buChar char="o"/>
            </a:pPr>
            <a:r>
              <a:rPr lang="en-US" dirty="0"/>
              <a:t>4-12+ take early reading under these “no” conditions </a:t>
            </a:r>
            <a:br>
              <a:rPr lang="en-US" dirty="0"/>
            </a:br>
            <a:r>
              <a:rPr lang="en-US" dirty="0">
                <a:solidFill>
                  <a:srgbClr val="1C1C1C"/>
                </a:solidFill>
              </a:rPr>
              <a:t>Knowing most of the letters most of the time </a:t>
            </a:r>
            <a:br>
              <a:rPr lang="en-US" dirty="0">
                <a:solidFill>
                  <a:srgbClr val="1C1C1C"/>
                </a:solidFill>
              </a:rPr>
            </a:br>
            <a:r>
              <a:rPr lang="en-US" dirty="0">
                <a:solidFill>
                  <a:srgbClr val="1C1C1C"/>
                </a:solidFill>
              </a:rPr>
              <a:t>Engaging actively during shared reading </a:t>
            </a:r>
            <a:br>
              <a:rPr lang="en-US" dirty="0">
                <a:solidFill>
                  <a:srgbClr val="1C1C1C"/>
                </a:solidFill>
              </a:rPr>
            </a:br>
            <a:r>
              <a:rPr lang="en-US" dirty="0">
                <a:solidFill>
                  <a:srgbClr val="1C1C1C"/>
                </a:solidFill>
              </a:rPr>
              <a:t>Having a means of communication and interaction </a:t>
            </a:r>
            <a:br>
              <a:rPr lang="en-US" dirty="0">
                <a:solidFill>
                  <a:srgbClr val="1C1C1C"/>
                </a:solidFill>
              </a:rPr>
            </a:br>
            <a:r>
              <a:rPr lang="en-US" dirty="0">
                <a:solidFill>
                  <a:srgbClr val="1C1C1C"/>
                </a:solidFill>
              </a:rPr>
              <a:t>Understanding that writing involves letters and words</a:t>
            </a:r>
            <a:endParaRPr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Intervention Classes </a:t>
            </a:r>
            <a:endParaRPr dirty="0"/>
          </a:p>
        </p:txBody>
      </p:sp>
      <p:sp>
        <p:nvSpPr>
          <p:cNvPr id="233" name="Google Shape;233;p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715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Students are encouraged to enroll in reading intervention class if</a:t>
            </a:r>
            <a:endParaRPr dirty="0"/>
          </a:p>
          <a:p>
            <a:pPr marL="8001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20"/>
              <a:buChar char="o"/>
            </a:pPr>
            <a:r>
              <a:rPr lang="en-US" dirty="0"/>
              <a:t>they are below expectations in </a:t>
            </a:r>
            <a:r>
              <a:rPr lang="en-US" dirty="0" err="1"/>
              <a:t>aReading</a:t>
            </a:r>
            <a:r>
              <a:rPr lang="en-US" dirty="0"/>
              <a:t> and their fluency scores is low</a:t>
            </a:r>
            <a:endParaRPr dirty="0"/>
          </a:p>
          <a:p>
            <a:pPr marL="8001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20"/>
              <a:buChar char="o"/>
            </a:pPr>
            <a:r>
              <a:rPr lang="en-US" dirty="0"/>
              <a:t>they take the </a:t>
            </a:r>
            <a:r>
              <a:rPr lang="en-US" dirty="0" err="1"/>
              <a:t>earlyReading</a:t>
            </a:r>
            <a:r>
              <a:rPr lang="en-US" dirty="0"/>
              <a:t> </a:t>
            </a:r>
            <a:endParaRPr dirty="0"/>
          </a:p>
          <a:p>
            <a:pPr marL="5715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Reading intervention is determined by the diagnostic assessment: curricula being used</a:t>
            </a:r>
            <a:endParaRPr dirty="0"/>
          </a:p>
          <a:p>
            <a:pPr marL="8001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20"/>
              <a:buChar char="o"/>
            </a:pPr>
            <a:r>
              <a:rPr lang="en-US" dirty="0" err="1"/>
              <a:t>Readtopia</a:t>
            </a:r>
            <a:r>
              <a:rPr lang="en-US" dirty="0"/>
              <a:t>/Go</a:t>
            </a:r>
            <a:endParaRPr dirty="0"/>
          </a:p>
          <a:p>
            <a:pPr marL="8001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20"/>
              <a:buChar char="o"/>
            </a:pPr>
            <a:r>
              <a:rPr lang="en-US" dirty="0" err="1"/>
              <a:t>Sonday</a:t>
            </a:r>
            <a:endParaRPr dirty="0"/>
          </a:p>
          <a:p>
            <a:pPr marL="8001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20"/>
              <a:buChar char="o"/>
            </a:pPr>
            <a:r>
              <a:rPr lang="en-US" dirty="0"/>
              <a:t>Rewards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Progress Monitoring</a:t>
            </a:r>
            <a:endParaRPr dirty="0"/>
          </a:p>
        </p:txBody>
      </p:sp>
      <p:sp>
        <p:nvSpPr>
          <p:cNvPr id="240" name="Google Shape;240;p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Students are using </a:t>
            </a:r>
            <a:r>
              <a:rPr lang="en-US" dirty="0" err="1"/>
              <a:t>Fastbridge</a:t>
            </a:r>
            <a:r>
              <a:rPr lang="en-US" dirty="0"/>
              <a:t> for weekly progress monitoring. Depending on the diagnostic information most progress monitoring in on fluency. 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5483511" cy="115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MN Transition Framework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BC462F-6732-AE0A-06CE-77B3493CF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74" y="2422422"/>
            <a:ext cx="5486400" cy="3264940"/>
          </a:xfrm>
        </p:spPr>
        <p:txBody>
          <a:bodyPr anchor="ctr"/>
          <a:lstStyle/>
          <a:p>
            <a:pPr marL="64008" indent="0">
              <a:buNone/>
            </a:pPr>
            <a:r>
              <a:rPr lang="en-US" dirty="0"/>
              <a:t>Minnesota’s transition framework defines  high-quality transition planning and programming for youth with disabilities and those who support them. </a:t>
            </a:r>
          </a:p>
        </p:txBody>
      </p:sp>
      <p:pic>
        <p:nvPicPr>
          <p:cNvPr id="7" name="Google Shape;247;p50" descr="A circular graphic depicting the Minnesota Youth in Transition framework. In the center of the graphic are the words: youth in transition. Four circles surround it to represent the youth outcomes. Best life, outcomes: use skills to envision and advocate for their best life. Employment, outcomes: find competitive, integrated work they enjoy. Postsecondary education and training, outcomes: obtain industry-recognized credentials. In(ter)dependent living, outcomes: manage adult life within their community. An outer ring encircles everything with the words: guiding principles, learning expectations and shared practices.">
            <a:extLst>
              <a:ext uri="{FF2B5EF4-FFF2-40B4-BE49-F238E27FC236}">
                <a16:creationId xmlns:a16="http://schemas.microsoft.com/office/drawing/2014/main" id="{314B8264-7284-686D-0AAF-8C804734E0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tretch/>
        </p:blipFill>
        <p:spPr>
          <a:xfrm>
            <a:off x="7122968" y="1998636"/>
            <a:ext cx="4462686" cy="43716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The Framework was created through collaboration of: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13844-30B6-69E0-B941-D81994799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Minnesota Department of Human Services</a:t>
            </a:r>
          </a:p>
          <a:p>
            <a:r>
              <a:rPr lang="en-US" dirty="0"/>
              <a:t>Minnesota Department of Education</a:t>
            </a:r>
          </a:p>
          <a:p>
            <a:r>
              <a:rPr lang="en-US" dirty="0"/>
              <a:t>Minnesota Department of Employment and Economic Development</a:t>
            </a:r>
          </a:p>
        </p:txBody>
      </p:sp>
      <p:pic>
        <p:nvPicPr>
          <p:cNvPr id="8" name="Google Shape;255;p51" descr="A graphic showing Schools, VRS/SSB, County agencies / tribal nations, Service providers each in their own circle, connected together with a dotted line to show the concept of partnerships.">
            <a:extLst>
              <a:ext uri="{FF2B5EF4-FFF2-40B4-BE49-F238E27FC236}">
                <a16:creationId xmlns:a16="http://schemas.microsoft.com/office/drawing/2014/main" id="{325817F1-B7A8-9592-0254-2B71229C3FFD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t="1082" b="-1"/>
          <a:stretch/>
        </p:blipFill>
        <p:spPr>
          <a:xfrm>
            <a:off x="7123612" y="2350227"/>
            <a:ext cx="4258492" cy="418347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Minnesota’s Transition Framework features three key elements: </a:t>
            </a:r>
            <a:endParaRPr dirty="0"/>
          </a:p>
        </p:txBody>
      </p:sp>
      <p:sp>
        <p:nvSpPr>
          <p:cNvPr id="262" name="Google Shape;262;p52"/>
          <p:cNvSpPr txBox="1">
            <a:spLocks noGrp="1"/>
          </p:cNvSpPr>
          <p:nvPr>
            <p:ph type="body" idx="1"/>
          </p:nvPr>
        </p:nvSpPr>
        <p:spPr>
          <a:xfrm>
            <a:off x="876300" y="2422422"/>
            <a:ext cx="5227074" cy="298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lvl="0" indent="-457200">
              <a:lnSpc>
                <a:spcPct val="150000"/>
              </a:lnSpc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 Guiding principles</a:t>
            </a:r>
          </a:p>
          <a:p>
            <a:pPr lvl="0" indent="-457200">
              <a:lnSpc>
                <a:spcPct val="150000"/>
              </a:lnSpc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 Shared practices</a:t>
            </a:r>
          </a:p>
          <a:p>
            <a:pPr lvl="0" indent="-457200">
              <a:lnSpc>
                <a:spcPct val="150000"/>
              </a:lnSpc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 Learning expectations</a:t>
            </a:r>
          </a:p>
        </p:txBody>
      </p:sp>
      <p:pic>
        <p:nvPicPr>
          <p:cNvPr id="3" name="Google Shape;263;p52" descr="Minnesota Transition Framework graphic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tretch/>
        </p:blipFill>
        <p:spPr>
          <a:xfrm>
            <a:off x="7141031" y="2053032"/>
            <a:ext cx="4445408" cy="435472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3" descr="Resources, tools and trainings for support professionals page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5490885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Youth in Transition Toolkit</a:t>
            </a:r>
            <a:endParaRPr dirty="0"/>
          </a:p>
        </p:txBody>
      </p:sp>
      <p:sp>
        <p:nvSpPr>
          <p:cNvPr id="270" name="Google Shape;270;p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80"/>
              <a:buNone/>
            </a:pPr>
            <a:r>
              <a:rPr lang="en-US" dirty="0"/>
              <a:t>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Youth in Transition toolkit (disabilityhubmn.org)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/>
              <a:t>helps professionals implement Minnesota’s Transition Framework. </a:t>
            </a:r>
            <a:endParaRPr sz="1600" dirty="0"/>
          </a:p>
        </p:txBody>
      </p:sp>
      <p:pic>
        <p:nvPicPr>
          <p:cNvPr id="3" name="Google Shape;271;p53" descr="Resources, tools and trainings for support professionals web page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746" b="746"/>
          <a:stretch/>
        </p:blipFill>
        <p:spPr>
          <a:xfrm>
            <a:off x="6305550" y="1616075"/>
            <a:ext cx="5286375" cy="48545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Zi2lT0v+l+L34KA2VNu15zv5P10=" isBookmarkSet="yes" bookmark="yes" pdftag="H1" artifact="_x0030_" Order="_x0031_"/>
  <Shape xmlns="" ID="vZ+CdUkFMpWdHUnTkSyiL9f6YE4=" pdftag="Figure" isBookmarkSet="no" formula="no" inline="no" bookmark="no" Lang="" Order="_x0033_" artifact="_x0030_" validate="yes"/>
  <Shape xmlns="" ID="7xBOCRVB7srBUVTmUtgNtkq+wbg=" pdftag="P" isBookmarkSet="no" bookmark="no" Order="_x0034_"/>
  <Shape xmlns="" ID="s95pxUapEp9/ho8z2pCAPwVk5w4=" pdftag="P" isBookmarkSet="no" bookmark="no" Order="_x0032_"/>
  <Shape xmlns="" ID="OCiPBXddJ9LIroMlAd/URXnIf2w=" isBookmarkSet="yes" bookmark="yes" pdftag="H2" artifact="_x0030_" Order="_x0031_"/>
  <Shape xmlns="" ID="AaWQ8fGyP7GUg136zcTGU+bO2xw=" pdftag="P" isBookmarkSet="no" bookmark="no" Order="_x0032_"/>
  <Shape xmlns="" ID="uGsjFRyCXkJDrJhcEajJAbzgFAQ=" isBookmarkSet="yes" bookmark="yes" pdftag="H2" artifact="_x0030_" Order="_x0031_"/>
  <Shape xmlns="" ID="/1CYJQgDE2DwVurDJOT8w7BBxUs=" pdftag="P" isBookmarkSet="no" bookmark="no" Order="_x0032_"/>
  <Shape xmlns="" ID="CnFW3mE/0Q5iq1z4ikWH7HDoNr4=" isBookmarkSet="yes" bookmark="yes" pdftag="H2" artifact="_x0030_" Order="_x0031_"/>
  <Shape xmlns="" ID="eNpXYEg8gGDUCwBxF7+NqivMsYc=" pdftag="P" isBookmarkSet="no" bookmark="no" Order="_x0032_"/>
  <Shape xmlns="" ID="/ARfRde3SktAmmnQSiuSLk/pSYo=" isBookmarkSet="yes" bookmark="yes" pdftag="H2" artifact="_x0030_" Order="_x0031_"/>
  <Shape xmlns="" ID="dbEKI5uTaFpnie0TeiqrWIHSsOA=" pdftag="P" isBookmarkSet="no" bookmark="no" Order="_x0032_"/>
  <Shape xmlns="" ID="Ab3zpj0OcaelPW1q31KQdUWplHI=" isBookmarkSet="yes" bookmark="yes" pdftag="H2" artifact="_x0030_" Order="_x0031_"/>
  <Shape xmlns="" ID="ovHsslnjrd7SkUbw/GqaXBdgEiE=" pdftag="P" isBookmarkSet="no" bookmark="no" Order="_x0032_"/>
  <Shape xmlns="" ID="Gtzc1j3/U3ESE1hjJ09ZHpTeU7Q=" formula="no" pdftag="Figure" artifact="_x0030_" inline="no" isBookmarkSet="no" bookmark="no" Lang="" Order="_x0033_" validate="yes"/>
  <Shape xmlns="" ID="D5V8iZoYUPmXUvlIsLPrhQ0bxxQ=" isBookmarkSet="yes" bookmark="yes" pdftag="H2" artifact="_x0030_" Order="_x0031_"/>
  <Shape xmlns="" ID="MnhtwIBgsfmahJ86Te2VpEajjAU=" pdftag="P" isBookmarkSet="no" bookmark="no" Order="_x0032_"/>
  <Shape xmlns="" ID="p98YDlxNPqJ1rsD4IhPN7cycYMo=" formula="no" pdftag="Figure" artifact="_x0030_" inline="no" isBookmarkSet="no" bookmark="no" Lang="" Order="_x0033_" validate="yes"/>
  <Shape xmlns="" ID="D9CeMexgXHtecPA9DUstHm6NrDQ=" isBookmarkSet="yes" bookmark="yes" pdftag="H2" artifact="_x0030_" Order="_x0031_"/>
  <Shape xmlns="" ID="PMIfIzRu51D7McfJHcP3u3YdE+o=" pdftag="P" isBookmarkSet="no" bookmark="no" Order="_x0032_"/>
  <Shape xmlns="" ID="tjH478me91IGj2cN4HgxEsqJR/8=" formula="no" pdftag="Figure" artifact="_x0030_" inline="no" isBookmarkSet="no" bookmark="no" Lang="" Order="_x0033_" validate="yes"/>
  <Shape xmlns="" ID="YSgvKbWPfbEsCMaA/6Nf1RD8Rc8=" isBookmarkSet="yes" bookmark="yes" pdftag="H2" artifact="_x0030_" Order="_x0031_"/>
  <Shape xmlns="" ID="VtZOJnqELiDMA4y/6BTJbnEiBuk=" pdftag="P" isBookmarkSet="no" bookmark="no" Order="_x0032_"/>
  <Shape xmlns="" ID="TEFTPm9ZyVfcqY1E42Hms2pUrKA=" formula="no" pdftag="Figure" artifact="_x0030_" inline="no" isBookmarkSet="no" bookmark="no" Lang="" Order="_x0033_" validate="yes"/>
  <Shape xmlns="" ID="Si2UwIDOwJXz2VdAUe90jHKpbG4=" isBookmarkSet="yes" bookmark="yes" pdftag="H2" artifact="_x0030_" Order="_x0031_"/>
  <Shape xmlns="" ID="88RaYTQ4ifxyDtrTZ7r9ryFnF4c=" pdftag="P" isBookmarkSet="no" bookmark="no" Order="_x0032_"/>
  <Shape xmlns="" ID="qLLkhuiFnLuxsYDJj+1rJ6iDmiY=" formula="no" pdftag="Figure" artifact="_x0030_" inline="no" isBookmarkSet="no" bookmark="no" Lang="" Order="_x0033_" validate="yes"/>
  <Shape xmlns="" ID="D5sMOSDWF5cqQLqv8jxKMraGSUQ=" isBookmarkSet="yes" bookmark="yes" pdftag="H2" artifact="_x0030_" Order="_x0031_"/>
  <Shape xmlns="" ID="qNX+gbfWSiHH9XLiP2J45t4auKQ=" pdftag="P" isBookmarkSet="no" bookmark="no" Order="_x0032_"/>
  <Shape xmlns="" ID="7t5YY/jvU3UKeFKnCObg+yy0+cM=" formula="no" pdftag="Figure" artifact="_x0030_" inline="no" isBookmarkSet="no" bookmark="no" Lang="" Order="_x0033_" validate="yes"/>
  <Shape xmlns="" ID="NsrUBA3Ucz69sU/KSNMboJNURv0=" Order="_x0031_" formula="no" artifact="_x0031_" inline="no" isBookmarkSet="no" bookmark="no" Lang="" pdftag="_x005B_Artifact_x005D_" validate="no"/>
  <Shape xmlns="" ID="fan/D1xsdK9SE9Mugc1TahoMwOc=" isBookmarkSet="yes" bookmark="yes" pdftag="H2" artifact="_x0030_" Order="_x0031_"/>
  <Shape xmlns="" ID="opcG9rlnhYMiJ5jd6Jk/POEAJOQ=" Order="_x0032_" pdftag="P" isBookmarkSet="no" bookmark="no"/>
  <Shape xmlns="" ID="+dSQOHk4WG3kk1aWGJq3DaxbhFY=" isBookmarkSet="yes" bookmark="yes" pdftag="H2" artifact="_x0030_" Order="_x0031_"/>
  <Shape xmlns="" ID="tEiQ9fXuWJfj5os2P0oejPIerwI=" pdftag="P" isBookmarkSet="no" bookmark="no" Order="_x0032_"/>
  <Shape xmlns="" ID="UgwKw+Wj6h8jZ8wq850IBEXyQrQ=" isBookmarkSet="yes" bookmark="yes" pdftag="H2" artifact="_x0030_" Order="_x0031_"/>
  <Shape xmlns="" ID="jPH4T4aNUwTInQqyYAwygIv/+k4=" pdftag="P" isBookmarkSet="no" bookmark="no" Order="_x0032_"/>
  <Shape xmlns="" ID="I9et8QjwvYZpvXPUhiZz0RZASEQ=" isBookmarkSet="yes" bookmark="yes" pdftag="H2" artifact="_x0030_" Order="_x0031_"/>
  <Shape xmlns="" ID="3+CzJkOvCGcD/5E2DqTDuX91arc=" Order="_x0032_" pdftag="P" isBookmarkSet="no"/>
  <Shape xmlns="" ID="hW5FYd8LCsg1EtZVVi7zLVTG148=" isBookmarkSet="yes" bookmark="yes" pdftag="H2" artifact="_x0030_" Order="_x0032_"/>
  <Shape xmlns="" ID="Oz+3EhNVnMRqQkesvg3DOgdtCGI=" pdftag="P" isBookmarkSet="no" bookmark="no" Order="_x0033_"/>
  <Shape xmlns="" ID="gCMk/xqntj/2nCsB+JqKbFRPjpU=" formula="no" pdftag="Figure" inline="no" isBookmarkSet="no" bookmark="no" Lang="" Order="_x0031_" artifact="_x0030_" validate="yes"/>
  <HyperLink xmlns="" ID="VtZOJnqELiDMA4y/6BTJbnEiBuk=172900470593.92905_194.3403" plainAltText="Youth_x0020_in_x0020_Transition_x0020_toolkit_x0020_" language="" Lang=""/>
  <HyperLink xmlns="" ID="VtZOJnqELiDMA4y/6BTJbnEiBuk=-161019020352.17905_220.2603" plainAltText="_x0028_disabilityhubmn.org_x0029_" language="" Lang=""/>
  <HyperLink xmlns="" ID="qNX+gbfWSiHH9XLiP2J45t4auKQ=1668225226543.5595_303.5984" plainAltText="heather.kosec_x0040_state.mn.us" language="" Lang=""/>
  <HyperLink xmlns="" ID="qNX+gbfWSiHH9XLiP2J45t4auKQ=538730236558.4995_332.3984" plainAltText="alyssa.klein_x0040_state.mn.us" language="" Lang=""/>
  <HyperLink xmlns="" ID="jPH4T4aNUwTInQqyYAwygIv/+k4=155217538687.82583_194.2729" plainAltText="_x0039_17_x0020_Version_x0020_of_x0020_the_x0020_Student_x0020_Pre-ETS_x0020_Survey_x0020_in_x0020_Google_x0020_Sheet_x0020_format"/>
  <HyperLink xmlns="" ID="jPH4T4aNUwTInQqyYAwygIv/+k4=139894847087.82583_246.1129" plainAltText="Transition_x0020_Scope_x0020_and_x0020_Sequence_x0020_Template_x0020_based_x0020_on_x0020_the_x0020_MN_x0020_Transition_x0020_Framework"/>
  <HyperLink xmlns="" ID="Oz+3EhNVnMRqQkesvg3DOgdtCGI=1771444768355.2495_332.3984" plainAltText="kayleen.taffe_x0040_isd917.org" language="" Lang=""/>
  <HyperLink xmlns="" ID="Oz+3EhNVnMRqQkesvg3DOgdtCGI=2022299952345.4346_418.7984" plainAltText="amanda.peters_x0040_isd917.org" language="" Lang=""/>
  <SubText xmlns="" ID="vZ+CdUkFMpWdHUnTkSyiL9f6YE4=" ActualText=""/>
  <SubText xmlns="" ID="Gtzc1j3/U3ESE1hjJ09ZHpTeU7Q=" ActualText=""/>
  <SubText xmlns="" ID="p98YDlxNPqJ1rsD4IhPN7cycYMo=" ActualText=""/>
  <SubText xmlns="" ID="tjH478me91IGj2cN4HgxEsqJR/8=" ActualText=""/>
  <SubText xmlns="" ID="TEFTPm9ZyVfcqY1E42Hms2pUrKA=" ActualText=""/>
  <SubText xmlns="" ID="qLLkhuiFnLuxsYDJj+1rJ6iDmiY=" ActualText=""/>
  <SubText xmlns="" ID="7t5YY/jvU3UKeFKnCObg+yy0+cM=" ActualText=""/>
  <SubText xmlns="" ID="NsrUBA3Ucz69sU/KSNMboJNURv0=" ActualText=""/>
  <SubText xmlns="" ID="gCMk/xqntj/2nCsB+JqKbFRPjpU=" ActualText=""/>
  <Shape xmlns="" ID="T3pfbjhea3k7iTUvx6PCeoZB22M=" pdftag="P" isBookmarkSet="no" bookmark="no" Order="_x0032_"/>
  <Shape xmlns="" ID="eaYgKlAdWLArbez5B2U3xHOefOw=" pdftag="P" isBookmarkSet="no" bookmark="no" Order="_x0032_"/>
  <Shape xmlns="" ID="U0Kbe1887qHukJsq+pmMjaenEzk=" pdftag="P" isBookmarkSet="no" bookmark="no" Order="_x0032_"/>
  <HyperLink xmlns="" ID="U0Kbe1887qHukJsq+pmMjaenEzk=155217538698.5074_223.6893" plainAltText="_x0039_17_x0020_Version_x0020_of_x0020_the_x0020_Student_x0020_Pre-ETS_x0020_Survey_x0020_in_x0020_Google_x0020_Sheet_x0020_format" language="" Lang=""/>
  <HyperLink xmlns="" ID="U0Kbe1887qHukJsq+pmMjaenEzk=139894847098.5074_275.5293" plainAltText="Transition_x0020_Scope_x0020_and_x0020_Sequence_x0020_Template_x0020_based_x0020_on_x0020_the_x0020_MN_x0020_Transition_x0020_Framework" language="" Lang=""/>
  <Shape xmlns="" ID="UfVU4jWA1tg1zqOKXBwzLJBuGLs=" pdftag="P" isBookmarkSet="no" bookmark="no" Order="_x0032_"/>
</PAW>
</file>

<file path=customXml/itemProps1.xml><?xml version="1.0" encoding="utf-8"?>
<ds:datastoreItem xmlns:ds="http://schemas.openxmlformats.org/officeDocument/2006/customXml" ds:itemID="{83CCB5AC-AA31-4FC8-AEEC-008B5BBE2A63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666</Words>
  <Application>Microsoft Office PowerPoint</Application>
  <PresentationFormat>Widescreen</PresentationFormat>
  <Paragraphs>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Noto Sans Symbols</vt:lpstr>
      <vt:lpstr>Courier New</vt:lpstr>
      <vt:lpstr>Twentieth Century</vt:lpstr>
      <vt:lpstr>Arial</vt:lpstr>
      <vt:lpstr>Calibri</vt:lpstr>
      <vt:lpstr>Integral</vt:lpstr>
      <vt:lpstr>Linking Literacy to the  MN Transition Framework</vt:lpstr>
      <vt:lpstr>Agenda</vt:lpstr>
      <vt:lpstr>Screening Protocols</vt:lpstr>
      <vt:lpstr>Intervention Classes </vt:lpstr>
      <vt:lpstr>Progress Monitoring</vt:lpstr>
      <vt:lpstr>MN Transition Framework</vt:lpstr>
      <vt:lpstr>The Framework was created through collaboration of:</vt:lpstr>
      <vt:lpstr>Minnesota’s Transition Framework features three key elements: </vt:lpstr>
      <vt:lpstr>Youth in Transition Toolkit</vt:lpstr>
      <vt:lpstr>Identify Pre-Employment Transition Services (Pre-ETS) Strengths and Needs</vt:lpstr>
      <vt:lpstr>Slides 5-9 courtesy of:</vt:lpstr>
      <vt:lpstr>Modified the Transition Pre-ETS Survey</vt:lpstr>
      <vt:lpstr>Converted the Transition Pre-ETS Survey into a Scope and Sequence for Transition Curriculum</vt:lpstr>
      <vt:lpstr>Help Yourself to a Copy of the Inventory and Scope and Sequence</vt:lpstr>
      <vt:lpstr>Assistive Technology and Artificial Intelligence Tools to Assist with Literacy Tasks in the Transition Curriculum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Literacy to the MN Transition Framework. Chartring the Cs Conference 2025.</dc:title>
  <dc:creator>Statewide Professional Development to Support the Workforce and Low Incidence Disability Areas in the State of Minnesota. </dc:creator>
  <cp:lastModifiedBy>Shuyin Maciel</cp:lastModifiedBy>
  <cp:revision>47</cp:revision>
  <dcterms:modified xsi:type="dcterms:W3CDTF">2025-04-21T16:34:13Z</dcterms:modified>
</cp:coreProperties>
</file>