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hdqD+vGHhpC8bLRAJ1AfEpUJNO/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6" autoAdjust="0"/>
    <p:restoredTop sz="86413" autoAdjust="0"/>
  </p:normalViewPr>
  <p:slideViewPr>
    <p:cSldViewPr snapToGrid="0">
      <p:cViewPr varScale="1">
        <p:scale>
          <a:sx n="118" d="100"/>
          <a:sy n="118" d="100"/>
        </p:scale>
        <p:origin x="396" y="90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302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0"/>
    </p:cViewPr>
  </p:sorter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2548e8f3fd_0_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2548e8f3fd_0_5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32548e8f3fd_0_5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2548e8f3fd_0_6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2548e8f3fd_0_6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g32548e8f3fd_0_6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2548e8f3fd_0_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2548e8f3fd_0_7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g32548e8f3fd_0_7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2548e8f3fd_0_7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32548e8f3fd_0_7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2548e8f3fd_0_8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2548e8f3fd_0_8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g32548e8f3fd_0_8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2548e8f3fd_0_9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2548e8f3fd_0_9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32548e8f3fd_0_9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2548e8f3fd_0_10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2548e8f3fd_0_10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g32548e8f3fd_0_100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2548e8f3fd_0_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g32548e8f3fd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2548e8f3fd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2548e8f3fd_0_1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32548e8f3fd_0_1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2548e8f3fd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2548e8f3fd_0_2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32548e8f3fd_0_2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2548e8f3fd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2548e8f3fd_0_3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32548e8f3fd_0_3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2548e8f3fd_0_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2548e8f3fd_0_4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32548e8f3fd_0_4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2548e8f3fd_0_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2548e8f3fd_0_5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g32548e8f3fd_0_5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2548e8f3fd_0_2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32548e8f3fd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- Title and body text">
  <p:cSld name="2 - Title and body 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>
            <a:spLocks noGrp="1"/>
          </p:cNvSpPr>
          <p:nvPr>
            <p:ph type="title"/>
          </p:nvPr>
        </p:nvSpPr>
        <p:spPr>
          <a:xfrm>
            <a:off x="612489" y="1170638"/>
            <a:ext cx="10978994" cy="115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body" idx="1"/>
          </p:nvPr>
        </p:nvSpPr>
        <p:spPr>
          <a:xfrm>
            <a:off x="612488" y="2421566"/>
            <a:ext cx="10978994" cy="3903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L="457200" lvl="0" indent="-3931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2"/>
              <a:buFont typeface="Arial"/>
              <a:buChar char="•"/>
              <a:defRPr sz="2400"/>
            </a:lvl1pPr>
            <a:lvl2pPr marL="914400" lvl="1" indent="-3505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399"/>
              </a:buClr>
              <a:buSzPts val="1920"/>
              <a:buFont typeface="Courier New"/>
              <a:buChar char="o"/>
              <a:defRPr sz="2400"/>
            </a:lvl2pPr>
            <a:lvl3pPr marL="1371600" lvl="2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1689"/>
              </a:buClr>
              <a:buSzPts val="2400"/>
              <a:buFont typeface="Arial"/>
              <a:buChar char="•"/>
              <a:defRPr sz="2400"/>
            </a:lvl3pPr>
            <a:lvl4pPr marL="1828800" lvl="3" indent="-3352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Char char="▪"/>
              <a:defRPr sz="2400"/>
            </a:lvl4pPr>
            <a:lvl5pPr marL="2286000" lvl="4" indent="-32003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SzPts val="1440"/>
              <a:buFont typeface="Courier New"/>
              <a:buChar char="o"/>
              <a:defRPr sz="2400"/>
            </a:lvl5pPr>
            <a:lvl6pPr marL="2743200" lvl="5" indent="-3657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399"/>
              </a:buClr>
              <a:buSzPts val="2160"/>
              <a:buFont typeface="Arial"/>
              <a:buChar char="•"/>
              <a:defRPr sz="2400"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- Title, body text, space for graphics on the right side ">
  <p:cSld name="3 - Title, body text, space for graphics on the right side 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 txBox="1">
            <a:spLocks noGrp="1"/>
          </p:cNvSpPr>
          <p:nvPr>
            <p:ph type="title"/>
          </p:nvPr>
        </p:nvSpPr>
        <p:spPr>
          <a:xfrm>
            <a:off x="612489" y="1170638"/>
            <a:ext cx="10978994" cy="115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body" idx="1"/>
          </p:nvPr>
        </p:nvSpPr>
        <p:spPr>
          <a:xfrm>
            <a:off x="616974" y="2422422"/>
            <a:ext cx="5486400" cy="3825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L="457200" lvl="0" indent="-3931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2"/>
              <a:buFont typeface="Arial"/>
              <a:buChar char="•"/>
              <a:defRPr/>
            </a:lvl1pPr>
            <a:lvl2pPr marL="914400" lvl="1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0861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60"/>
              <a:buChar char="▪"/>
              <a:defRPr/>
            </a:lvl4pPr>
            <a:lvl5pPr marL="2286000" lvl="4" indent="-29717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80"/>
              <a:buChar char="o"/>
              <a:defRPr/>
            </a:lvl5pPr>
            <a:lvl6pPr marL="2743200" lvl="5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52" name="Google Shape;52;p27" descr="Place holder for graphic placed on the right side of the content box."/>
          <p:cNvSpPr>
            <a:spLocks noGrp="1"/>
          </p:cNvSpPr>
          <p:nvPr>
            <p:ph type="pic" idx="2"/>
          </p:nvPr>
        </p:nvSpPr>
        <p:spPr>
          <a:xfrm>
            <a:off x="7235897" y="2567348"/>
            <a:ext cx="4355586" cy="2742304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3 - Title, body text, space for graphics on the right side ">
  <p:cSld name="1_3 - Title, body text, space for graphics on the right side 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8"/>
          <p:cNvSpPr txBox="1">
            <a:spLocks noGrp="1"/>
          </p:cNvSpPr>
          <p:nvPr>
            <p:ph type="title"/>
          </p:nvPr>
        </p:nvSpPr>
        <p:spPr>
          <a:xfrm>
            <a:off x="612489" y="1170638"/>
            <a:ext cx="10978994" cy="115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8"/>
          <p:cNvSpPr txBox="1">
            <a:spLocks noGrp="1"/>
          </p:cNvSpPr>
          <p:nvPr>
            <p:ph type="body" idx="1"/>
          </p:nvPr>
        </p:nvSpPr>
        <p:spPr>
          <a:xfrm>
            <a:off x="616974" y="2422422"/>
            <a:ext cx="5486400" cy="3825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L="457200" lvl="0" indent="-3931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2"/>
              <a:buFont typeface="Arial"/>
              <a:buChar char="•"/>
              <a:defRPr/>
            </a:lvl1pPr>
            <a:lvl2pPr marL="914400" lvl="1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0861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60"/>
              <a:buChar char="▪"/>
              <a:defRPr/>
            </a:lvl4pPr>
            <a:lvl5pPr marL="2286000" lvl="4" indent="-29717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80"/>
              <a:buChar char="o"/>
              <a:defRPr/>
            </a:lvl5pPr>
            <a:lvl6pPr marL="2743200" lvl="5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56" name="Google Shape;56;p28" descr="Place holder 1 for 1 small graphic placed on the right side of the content box, column 1."/>
          <p:cNvSpPr>
            <a:spLocks noGrp="1"/>
          </p:cNvSpPr>
          <p:nvPr>
            <p:ph type="pic" idx="2"/>
          </p:nvPr>
        </p:nvSpPr>
        <p:spPr>
          <a:xfrm>
            <a:off x="7028596" y="2535023"/>
            <a:ext cx="1724152" cy="1153461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28" descr="Place holder for graphic placed on the right side of the content box, column 2"/>
          <p:cNvSpPr>
            <a:spLocks noGrp="1"/>
          </p:cNvSpPr>
          <p:nvPr>
            <p:ph type="pic" idx="3"/>
          </p:nvPr>
        </p:nvSpPr>
        <p:spPr>
          <a:xfrm>
            <a:off x="9405581" y="2548671"/>
            <a:ext cx="1724152" cy="1153461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28" descr="Place holder 2 for 1 small graphic placed on the right side of the content box, column 1."/>
          <p:cNvSpPr>
            <a:spLocks noGrp="1"/>
          </p:cNvSpPr>
          <p:nvPr>
            <p:ph type="pic" idx="4"/>
          </p:nvPr>
        </p:nvSpPr>
        <p:spPr>
          <a:xfrm>
            <a:off x="7046792" y="3877976"/>
            <a:ext cx="1724152" cy="1153461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28" descr="Place holder 4 for 1 small graphic placed on the right side of the content box, Place holder for graphic placed on the right side of the content box, column 2."/>
          <p:cNvSpPr>
            <a:spLocks noGrp="1"/>
          </p:cNvSpPr>
          <p:nvPr>
            <p:ph type="pic" idx="5"/>
          </p:nvPr>
        </p:nvSpPr>
        <p:spPr>
          <a:xfrm>
            <a:off x="9409545" y="3873389"/>
            <a:ext cx="1724152" cy="1153461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- Title and blank space">
  <p:cSld name="6 - Title and blank spac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9"/>
          <p:cNvSpPr txBox="1">
            <a:spLocks noGrp="1"/>
          </p:cNvSpPr>
          <p:nvPr>
            <p:ph type="title"/>
          </p:nvPr>
        </p:nvSpPr>
        <p:spPr>
          <a:xfrm>
            <a:off x="612489" y="1161007"/>
            <a:ext cx="10978994" cy="11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9" descr="Place holder for 1 big graphic placed on the center."/>
          <p:cNvSpPr>
            <a:spLocks noGrp="1"/>
          </p:cNvSpPr>
          <p:nvPr>
            <p:ph type="pic" idx="2"/>
          </p:nvPr>
        </p:nvSpPr>
        <p:spPr>
          <a:xfrm>
            <a:off x="609601" y="2535022"/>
            <a:ext cx="10981882" cy="3713377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6 - Title and blank space for a video">
  <p:cSld name="1_6 - Title and blank space for a video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0"/>
          <p:cNvSpPr txBox="1">
            <a:spLocks noGrp="1"/>
          </p:cNvSpPr>
          <p:nvPr>
            <p:ph type="title"/>
          </p:nvPr>
        </p:nvSpPr>
        <p:spPr>
          <a:xfrm>
            <a:off x="612489" y="1161007"/>
            <a:ext cx="10978994" cy="11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0" descr="Place holder for media, video (1) placed on the center."/>
          <p:cNvSpPr>
            <a:spLocks noGrp="1"/>
          </p:cNvSpPr>
          <p:nvPr>
            <p:ph type="media" idx="2"/>
          </p:nvPr>
        </p:nvSpPr>
        <p:spPr>
          <a:xfrm>
            <a:off x="2397209" y="2400300"/>
            <a:ext cx="7377113" cy="3848100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8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399"/>
              </a:buClr>
              <a:buSzPts val="192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3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SzPts val="144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399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01820"/>
              </a:buClr>
              <a:buSzPts val="2800"/>
              <a:buFont typeface="Noto Sans Symbols"/>
              <a:buChar char="🢝"/>
              <a:defRPr sz="2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6 - Title and blank space for a table">
  <p:cSld name="2_6 - Title and blank space for a tabl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1"/>
          <p:cNvSpPr txBox="1">
            <a:spLocks noGrp="1"/>
          </p:cNvSpPr>
          <p:nvPr>
            <p:ph type="title"/>
          </p:nvPr>
        </p:nvSpPr>
        <p:spPr>
          <a:xfrm>
            <a:off x="612489" y="1161007"/>
            <a:ext cx="10978994" cy="11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6 - Title and blank space for a chart">
  <p:cSld name="3_6 - Title and blank space for a char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2"/>
          <p:cNvSpPr txBox="1">
            <a:spLocks noGrp="1"/>
          </p:cNvSpPr>
          <p:nvPr>
            <p:ph type="title"/>
          </p:nvPr>
        </p:nvSpPr>
        <p:spPr>
          <a:xfrm>
            <a:off x="612489" y="1161007"/>
            <a:ext cx="10978994" cy="11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2" descr="Place holder for a chart placed on the center."/>
          <p:cNvSpPr>
            <a:spLocks noGrp="1"/>
          </p:cNvSpPr>
          <p:nvPr>
            <p:ph type="chart" idx="2"/>
          </p:nvPr>
        </p:nvSpPr>
        <p:spPr>
          <a:xfrm>
            <a:off x="609600" y="2400300"/>
            <a:ext cx="10982325" cy="3848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8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399"/>
              </a:buClr>
              <a:buSzPts val="192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3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SzPts val="144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399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01820"/>
              </a:buClr>
              <a:buSzPts val="2800"/>
              <a:buFont typeface="Noto Sans Symbols"/>
              <a:buChar char="🢝"/>
              <a:defRPr sz="2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 - Closing slide: space for logo at top, title and body text centered">
  <p:cSld name="7 - Closing slide: space for logo at top, title and body text centered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3"/>
          <p:cNvSpPr txBox="1">
            <a:spLocks noGrp="1"/>
          </p:cNvSpPr>
          <p:nvPr>
            <p:ph type="ctrTitle"/>
          </p:nvPr>
        </p:nvSpPr>
        <p:spPr>
          <a:xfrm>
            <a:off x="606868" y="2895455"/>
            <a:ext cx="1100023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3600"/>
              <a:buFont typeface="Calibri"/>
              <a:buNone/>
              <a:defRPr sz="3600">
                <a:solidFill>
                  <a:srgbClr val="10182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3"/>
          <p:cNvSpPr txBox="1">
            <a:spLocks noGrp="1"/>
          </p:cNvSpPr>
          <p:nvPr>
            <p:ph type="body" idx="1"/>
          </p:nvPr>
        </p:nvSpPr>
        <p:spPr>
          <a:xfrm>
            <a:off x="606425" y="3810000"/>
            <a:ext cx="11001375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2"/>
              <a:buNone/>
              <a:defRPr/>
            </a:lvl1pPr>
            <a:lvl2pPr marL="914400" lvl="1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0861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60"/>
              <a:buChar char="▪"/>
              <a:defRPr/>
            </a:lvl4pPr>
            <a:lvl5pPr marL="2286000" lvl="4" indent="-29717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80"/>
              <a:buChar char="o"/>
              <a:defRPr/>
            </a:lvl5pPr>
            <a:lvl6pPr marL="2743200" lvl="5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b - Title, space for logo at the top and body text">
  <p:cSld name="2 b - Title, space for logo at the top and body tex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1"/>
          <p:cNvSpPr txBox="1">
            <a:spLocks noGrp="1"/>
          </p:cNvSpPr>
          <p:nvPr>
            <p:ph type="title"/>
          </p:nvPr>
        </p:nvSpPr>
        <p:spPr>
          <a:xfrm>
            <a:off x="612490" y="1170638"/>
            <a:ext cx="7889956" cy="115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body" idx="1"/>
          </p:nvPr>
        </p:nvSpPr>
        <p:spPr>
          <a:xfrm>
            <a:off x="612488" y="2421566"/>
            <a:ext cx="10978994" cy="382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L="457200" lvl="0" indent="-3931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2"/>
              <a:buFont typeface="Arial"/>
              <a:buChar char="•"/>
              <a:defRPr sz="2400"/>
            </a:lvl1pPr>
            <a:lvl2pPr marL="914400" lvl="1" indent="-3505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399"/>
              </a:buClr>
              <a:buSzPts val="1920"/>
              <a:buFont typeface="Courier New"/>
              <a:buChar char="o"/>
              <a:defRPr sz="2400"/>
            </a:lvl2pPr>
            <a:lvl3pPr marL="1371600" lvl="2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1689"/>
              </a:buClr>
              <a:buSzPts val="2400"/>
              <a:buFont typeface="Arial"/>
              <a:buChar char="•"/>
              <a:defRPr sz="2400"/>
            </a:lvl3pPr>
            <a:lvl4pPr marL="1828800" lvl="3" indent="-3352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Char char="▪"/>
              <a:defRPr sz="2400"/>
            </a:lvl4pPr>
            <a:lvl5pPr marL="2286000" lvl="4" indent="-32003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SzPts val="1440"/>
              <a:buFont typeface="Courier New"/>
              <a:buChar char="o"/>
              <a:defRPr sz="2400"/>
            </a:lvl5pPr>
            <a:lvl6pPr marL="2743200" lvl="5" indent="-3657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399"/>
              </a:buClr>
              <a:buSzPts val="2160"/>
              <a:buFont typeface="Arial"/>
              <a:buChar char="•"/>
              <a:defRPr sz="2400"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23" name="Google Shape;23;p21" descr="Place holder for small graphic placed at the top-right of the title."/>
          <p:cNvSpPr>
            <a:spLocks noGrp="1"/>
          </p:cNvSpPr>
          <p:nvPr>
            <p:ph type="pic" idx="2"/>
          </p:nvPr>
        </p:nvSpPr>
        <p:spPr>
          <a:xfrm>
            <a:off x="9495432" y="1168400"/>
            <a:ext cx="2095500" cy="1154113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1 - Opening slide: Space for logo, title and body text">
  <p:cSld name="1_1 - Opening slide: Space for logo, title and body 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2"/>
          <p:cNvSpPr/>
          <p:nvPr/>
        </p:nvSpPr>
        <p:spPr>
          <a:xfrm>
            <a:off x="92161" y="1676418"/>
            <a:ext cx="2938120" cy="4571982"/>
          </a:xfrm>
          <a:prstGeom prst="rect">
            <a:avLst/>
          </a:prstGeom>
          <a:gradFill>
            <a:gsLst>
              <a:gs pos="0">
                <a:srgbClr val="9FE1FF"/>
              </a:gs>
              <a:gs pos="10000">
                <a:srgbClr val="FFFFFF"/>
              </a:gs>
              <a:gs pos="71000">
                <a:srgbClr val="FFFFFF"/>
              </a:gs>
              <a:gs pos="83000">
                <a:srgbClr val="93DEFF"/>
              </a:gs>
              <a:gs pos="100000">
                <a:srgbClr val="FFFFFF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2"/>
          <p:cNvSpPr txBox="1">
            <a:spLocks noGrp="1"/>
          </p:cNvSpPr>
          <p:nvPr>
            <p:ph type="ctrTitle"/>
          </p:nvPr>
        </p:nvSpPr>
        <p:spPr>
          <a:xfrm>
            <a:off x="3414157" y="1156648"/>
            <a:ext cx="8192942" cy="1907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200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3600"/>
              <a:buFont typeface="Calibri"/>
              <a:buNone/>
              <a:defRPr sz="3600">
                <a:solidFill>
                  <a:srgbClr val="10182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body" idx="1"/>
          </p:nvPr>
        </p:nvSpPr>
        <p:spPr>
          <a:xfrm>
            <a:off x="3414156" y="3180472"/>
            <a:ext cx="8193643" cy="253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Font typeface="Arial"/>
              <a:buNone/>
              <a:defRPr sz="24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  <a:defRPr sz="24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None/>
              <a:defRPr sz="24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None/>
              <a:defRPr sz="2400"/>
            </a:lvl5pPr>
            <a:lvl6pPr marL="2743200" lvl="5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body" idx="2"/>
          </p:nvPr>
        </p:nvSpPr>
        <p:spPr>
          <a:xfrm>
            <a:off x="92075" y="2891912"/>
            <a:ext cx="2938463" cy="253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  <a:defRPr sz="24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  <a:defRPr sz="24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None/>
              <a:defRPr sz="24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None/>
              <a:defRPr sz="2400"/>
            </a:lvl5pPr>
            <a:lvl6pPr marL="2743200" lvl="5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29" name="Google Shape;29;p22" descr="Picture 1"/>
          <p:cNvSpPr>
            <a:spLocks noGrp="1"/>
          </p:cNvSpPr>
          <p:nvPr>
            <p:ph type="pic" idx="3"/>
          </p:nvPr>
        </p:nvSpPr>
        <p:spPr>
          <a:xfrm>
            <a:off x="177782" y="1156648"/>
            <a:ext cx="2852755" cy="146626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984">
          <p15:clr>
            <a:srgbClr val="FBAE40"/>
          </p15:clr>
        </p15:guide>
        <p15:guide id="2" pos="39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- Title and 2 body text">
  <p:cSld name="4 - Title and 2 body 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3"/>
          <p:cNvSpPr txBox="1">
            <a:spLocks noGrp="1"/>
          </p:cNvSpPr>
          <p:nvPr>
            <p:ph type="title"/>
          </p:nvPr>
        </p:nvSpPr>
        <p:spPr>
          <a:xfrm>
            <a:off x="612489" y="1170638"/>
            <a:ext cx="10978994" cy="115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1"/>
          </p:nvPr>
        </p:nvSpPr>
        <p:spPr>
          <a:xfrm>
            <a:off x="609600" y="2407674"/>
            <a:ext cx="5291328" cy="384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L="457200" lvl="0" indent="-3931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592"/>
              <a:buFont typeface="Arial"/>
              <a:buChar char="•"/>
              <a:defRPr sz="2400"/>
            </a:lvl1pPr>
            <a:lvl2pPr marL="914400" lvl="1" indent="-3505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Char char="o"/>
              <a:defRPr sz="2400"/>
            </a:lvl2pPr>
            <a:lvl3pPr marL="1371600" lvl="2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352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Char char="▪"/>
              <a:defRPr sz="2400"/>
            </a:lvl4pPr>
            <a:lvl5pPr marL="2286000" lvl="4" indent="-32003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Char char="o"/>
              <a:defRPr sz="2400"/>
            </a:lvl5pPr>
            <a:lvl6pPr marL="2743200" lvl="5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body" idx="2"/>
          </p:nvPr>
        </p:nvSpPr>
        <p:spPr>
          <a:xfrm>
            <a:off x="6291263" y="2408488"/>
            <a:ext cx="5300662" cy="383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L="457200" lvl="0" indent="-3931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2"/>
              <a:buChar char="•"/>
              <a:defRPr sz="2400"/>
            </a:lvl1pPr>
            <a:lvl2pPr marL="914400" lvl="1" indent="-3505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Char char="o"/>
              <a:defRPr sz="2400"/>
            </a:lvl2pPr>
            <a:lvl3pPr marL="1371600" lvl="2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352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Char char="▪"/>
              <a:defRPr sz="2400"/>
            </a:lvl4pPr>
            <a:lvl5pPr marL="2286000" lvl="4" indent="-32003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Char char="o"/>
              <a:defRPr sz="2400"/>
            </a:lvl5pPr>
            <a:lvl6pPr marL="2743200" lvl="5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- Title, 2 subtitles, 2 body text">
  <p:cSld name="5 - Title, 2 subtitles, 2 body 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4"/>
          <p:cNvSpPr txBox="1">
            <a:spLocks noGrp="1"/>
          </p:cNvSpPr>
          <p:nvPr>
            <p:ph type="title"/>
          </p:nvPr>
        </p:nvSpPr>
        <p:spPr>
          <a:xfrm>
            <a:off x="612489" y="1170638"/>
            <a:ext cx="10978994" cy="115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body" idx="1"/>
          </p:nvPr>
        </p:nvSpPr>
        <p:spPr>
          <a:xfrm>
            <a:off x="620332" y="2412683"/>
            <a:ext cx="5280596" cy="58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ctr" anchorCtr="0">
            <a:noAutofit/>
          </a:bodyPr>
          <a:lstStyle>
            <a:lvl1pPr marL="457200" lvl="0" indent="-22860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body" idx="2"/>
          </p:nvPr>
        </p:nvSpPr>
        <p:spPr>
          <a:xfrm>
            <a:off x="609600" y="3071958"/>
            <a:ext cx="5291328" cy="3176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L="457200" lvl="0" indent="-3931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592"/>
              <a:buFont typeface="Arial"/>
              <a:buChar char="•"/>
              <a:defRPr sz="2400"/>
            </a:lvl1pPr>
            <a:lvl2pPr marL="914400" lvl="1" indent="-3505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Char char="o"/>
              <a:defRPr sz="2400"/>
            </a:lvl2pPr>
            <a:lvl3pPr marL="1371600" lvl="2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352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Char char="▪"/>
              <a:defRPr sz="2400"/>
            </a:lvl4pPr>
            <a:lvl5pPr marL="2286000" lvl="4" indent="-32003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Char char="o"/>
              <a:defRPr sz="2400"/>
            </a:lvl5pPr>
            <a:lvl6pPr marL="2743200" lvl="5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3"/>
          </p:nvPr>
        </p:nvSpPr>
        <p:spPr>
          <a:xfrm>
            <a:off x="6291074" y="2412683"/>
            <a:ext cx="5283770" cy="58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ctr" anchorCtr="0">
            <a:noAutofit/>
          </a:bodyPr>
          <a:lstStyle>
            <a:lvl1pPr marL="457200" lvl="0" indent="-22860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4"/>
          </p:nvPr>
        </p:nvSpPr>
        <p:spPr>
          <a:xfrm>
            <a:off x="6291263" y="3072592"/>
            <a:ext cx="5300662" cy="3175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L="457200" lvl="0" indent="-3931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2"/>
              <a:buChar char="•"/>
              <a:defRPr sz="2400"/>
            </a:lvl1pPr>
            <a:lvl2pPr marL="914400" lvl="1" indent="-3505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Char char="o"/>
              <a:defRPr sz="2400"/>
            </a:lvl2pPr>
            <a:lvl3pPr marL="1371600" lvl="2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352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Char char="▪"/>
              <a:defRPr sz="2400"/>
            </a:lvl4pPr>
            <a:lvl5pPr marL="2286000" lvl="4" indent="-32003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Char char="o"/>
              <a:defRPr sz="2400"/>
            </a:lvl5pPr>
            <a:lvl6pPr marL="2743200" lvl="5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- Title, 2 subtitles, 2 body text" preserve="1">
  <p:cSld name="1_5 - Title, 2 subtitles, 2 body text Vertical orienta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4"/>
          <p:cNvSpPr txBox="1">
            <a:spLocks noGrp="1"/>
          </p:cNvSpPr>
          <p:nvPr>
            <p:ph type="title"/>
          </p:nvPr>
        </p:nvSpPr>
        <p:spPr>
          <a:xfrm>
            <a:off x="612489" y="1323035"/>
            <a:ext cx="10978994" cy="831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6" name="Google Shape;36;p24"/>
          <p:cNvSpPr txBox="1">
            <a:spLocks noGrp="1"/>
          </p:cNvSpPr>
          <p:nvPr>
            <p:ph type="body" idx="1"/>
          </p:nvPr>
        </p:nvSpPr>
        <p:spPr>
          <a:xfrm>
            <a:off x="620331" y="2289314"/>
            <a:ext cx="10950545" cy="831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37" name="Google Shape;37;p24"/>
          <p:cNvSpPr txBox="1">
            <a:spLocks noGrp="1"/>
          </p:cNvSpPr>
          <p:nvPr>
            <p:ph type="body" idx="2"/>
          </p:nvPr>
        </p:nvSpPr>
        <p:spPr>
          <a:xfrm>
            <a:off x="609600" y="3195329"/>
            <a:ext cx="10972800" cy="1093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L="457200" lvl="0" indent="-3931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592"/>
              <a:buFont typeface="Arial"/>
              <a:buChar char="•"/>
              <a:defRPr sz="2400"/>
            </a:lvl1pPr>
            <a:lvl2pPr marL="914400" lvl="1" indent="-3505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Char char="o"/>
              <a:defRPr sz="2400"/>
            </a:lvl2pPr>
            <a:lvl3pPr marL="1371600" lvl="2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352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Char char="▪"/>
              <a:defRPr sz="2400"/>
            </a:lvl4pPr>
            <a:lvl5pPr marL="2286000" lvl="4" indent="-32003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Char char="o"/>
              <a:defRPr sz="2400"/>
            </a:lvl5pPr>
            <a:lvl6pPr marL="2743200" lvl="5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 dirty="0"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3"/>
          </p:nvPr>
        </p:nvSpPr>
        <p:spPr>
          <a:xfrm>
            <a:off x="620331" y="4436299"/>
            <a:ext cx="10957127" cy="58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4"/>
          </p:nvPr>
        </p:nvSpPr>
        <p:spPr>
          <a:xfrm>
            <a:off x="620332" y="5043992"/>
            <a:ext cx="10992156" cy="1175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L="457200" lvl="0" indent="-3931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2"/>
              <a:buChar char="•"/>
              <a:defRPr sz="2400"/>
            </a:lvl1pPr>
            <a:lvl2pPr marL="914400" lvl="1" indent="-3505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Char char="o"/>
              <a:defRPr sz="2400"/>
            </a:lvl2pPr>
            <a:lvl3pPr marL="1371600" lvl="2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352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Char char="▪"/>
              <a:defRPr sz="2400"/>
            </a:lvl4pPr>
            <a:lvl5pPr marL="2286000" lvl="4" indent="-32003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Char char="o"/>
              <a:defRPr sz="2400"/>
            </a:lvl5pPr>
            <a:lvl6pPr marL="2743200" lvl="5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29648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- Title, 2 subtitles, 2 body text" preserve="1">
  <p:cSld name="1_5 - Title, 2 subtitles, 2 body 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4"/>
          <p:cNvSpPr txBox="1">
            <a:spLocks noGrp="1"/>
          </p:cNvSpPr>
          <p:nvPr>
            <p:ph type="title"/>
          </p:nvPr>
        </p:nvSpPr>
        <p:spPr>
          <a:xfrm>
            <a:off x="612489" y="1170638"/>
            <a:ext cx="10978994" cy="115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body" idx="1"/>
          </p:nvPr>
        </p:nvSpPr>
        <p:spPr>
          <a:xfrm>
            <a:off x="620331" y="2369141"/>
            <a:ext cx="10950545" cy="58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body" idx="2"/>
          </p:nvPr>
        </p:nvSpPr>
        <p:spPr>
          <a:xfrm>
            <a:off x="609600" y="2984874"/>
            <a:ext cx="10972800" cy="1093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L="457200" lvl="0" indent="-3931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592"/>
              <a:buFont typeface="Arial"/>
              <a:buChar char="•"/>
              <a:defRPr sz="2400"/>
            </a:lvl1pPr>
            <a:lvl2pPr marL="914400" lvl="1" indent="-3505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Char char="o"/>
              <a:defRPr sz="2400"/>
            </a:lvl2pPr>
            <a:lvl3pPr marL="1371600" lvl="2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352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Char char="▪"/>
              <a:defRPr sz="2400"/>
            </a:lvl4pPr>
            <a:lvl5pPr marL="2286000" lvl="4" indent="-32003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Char char="o"/>
              <a:defRPr sz="2400"/>
            </a:lvl5pPr>
            <a:lvl6pPr marL="2743200" lvl="5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3"/>
          </p:nvPr>
        </p:nvSpPr>
        <p:spPr>
          <a:xfrm>
            <a:off x="620331" y="4095218"/>
            <a:ext cx="10957127" cy="58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4"/>
          </p:nvPr>
        </p:nvSpPr>
        <p:spPr>
          <a:xfrm>
            <a:off x="620332" y="4702911"/>
            <a:ext cx="10992156" cy="1480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L="457200" lvl="0" indent="-3931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2"/>
              <a:buChar char="•"/>
              <a:defRPr sz="2400"/>
            </a:lvl1pPr>
            <a:lvl2pPr marL="914400" lvl="1" indent="-3505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Char char="o"/>
              <a:defRPr sz="2400"/>
            </a:lvl2pPr>
            <a:lvl3pPr marL="1371600" lvl="2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352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Char char="▪"/>
              <a:defRPr sz="2400"/>
            </a:lvl4pPr>
            <a:lvl5pPr marL="2286000" lvl="4" indent="-32003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Char char="o"/>
              <a:defRPr sz="2400"/>
            </a:lvl5pPr>
            <a:lvl6pPr marL="2743200" lvl="5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551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b - Title, subtitle and body text">
  <p:cSld name="5 b - Title, subtitle and body 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>
            <a:spLocks noGrp="1"/>
          </p:cNvSpPr>
          <p:nvPr>
            <p:ph type="title"/>
          </p:nvPr>
        </p:nvSpPr>
        <p:spPr>
          <a:xfrm>
            <a:off x="612489" y="1170638"/>
            <a:ext cx="10978994" cy="115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620332" y="2412683"/>
            <a:ext cx="10968260" cy="58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ctr" anchorCtr="0">
            <a:noAutofit/>
          </a:bodyPr>
          <a:lstStyle>
            <a:lvl1pPr marL="457200" lvl="0" indent="-22860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body" idx="2"/>
          </p:nvPr>
        </p:nvSpPr>
        <p:spPr>
          <a:xfrm>
            <a:off x="609599" y="3071958"/>
            <a:ext cx="10978993" cy="3176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L="457200" lvl="0" indent="-3931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592"/>
              <a:buFont typeface="Arial"/>
              <a:buChar char="•"/>
              <a:defRPr sz="2400"/>
            </a:lvl1pPr>
            <a:lvl2pPr marL="914400" lvl="1" indent="-3505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Char char="o"/>
              <a:defRPr sz="2400"/>
            </a:lvl2pPr>
            <a:lvl3pPr marL="1371600" lvl="2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352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Char char="▪"/>
              <a:defRPr sz="2400"/>
            </a:lvl4pPr>
            <a:lvl5pPr marL="2286000" lvl="4" indent="-32003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Char char="o"/>
              <a:defRPr sz="2400"/>
            </a:lvl5pPr>
            <a:lvl6pPr marL="2743200" lvl="5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b - Title, body text (bigger), space for 2 graphics on the right side ">
  <p:cSld name="3 b - Title, body text (bigger), space for 2 graphics on the right side 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6"/>
          <p:cNvSpPr txBox="1">
            <a:spLocks noGrp="1"/>
          </p:cNvSpPr>
          <p:nvPr>
            <p:ph type="title"/>
          </p:nvPr>
        </p:nvSpPr>
        <p:spPr>
          <a:xfrm>
            <a:off x="612489" y="1171640"/>
            <a:ext cx="10978994" cy="1159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body" idx="1"/>
          </p:nvPr>
        </p:nvSpPr>
        <p:spPr>
          <a:xfrm>
            <a:off x="616974" y="2422422"/>
            <a:ext cx="8561860" cy="3825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L="457200" lvl="0" indent="-3931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2"/>
              <a:buFont typeface="Arial"/>
              <a:buChar char="•"/>
              <a:defRPr/>
            </a:lvl1pPr>
            <a:lvl2pPr marL="914400" lvl="1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0861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60"/>
              <a:buChar char="▪"/>
              <a:defRPr/>
            </a:lvl4pPr>
            <a:lvl5pPr marL="2286000" lvl="4" indent="-29717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80"/>
              <a:buChar char="o"/>
              <a:defRPr/>
            </a:lvl5pPr>
            <a:lvl6pPr marL="2743200" lvl="5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47" name="Google Shape;47;p26" descr="Place holder 1 for 1 small graphic placed on the right side of the content box, Place holder for graphic placed on the right side of the content box, column 1, row 1."/>
          <p:cNvSpPr>
            <a:spLocks noGrp="1"/>
          </p:cNvSpPr>
          <p:nvPr>
            <p:ph type="pic" idx="2"/>
          </p:nvPr>
        </p:nvSpPr>
        <p:spPr>
          <a:xfrm>
            <a:off x="9832678" y="2535023"/>
            <a:ext cx="1724152" cy="1153461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" name="Google Shape;48;p26" descr="Place holder 2 for 1 small graphic placed on the right side of the content box, column 1, row 2."/>
          <p:cNvSpPr>
            <a:spLocks noGrp="1"/>
          </p:cNvSpPr>
          <p:nvPr>
            <p:ph type="pic" idx="3"/>
          </p:nvPr>
        </p:nvSpPr>
        <p:spPr>
          <a:xfrm>
            <a:off x="9850874" y="3877976"/>
            <a:ext cx="1724152" cy="1153461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612949" y="1174805"/>
            <a:ext cx="10972800" cy="1143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612949" y="2423160"/>
            <a:ext cx="10972799" cy="3825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L="457200" marR="0" lvl="0" indent="-4114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8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05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399"/>
              </a:buClr>
              <a:buSzPts val="192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3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306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003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SzPts val="144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399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01820"/>
              </a:buClr>
              <a:buSzPts val="2800"/>
              <a:buFont typeface="Noto Sans Symbols"/>
              <a:buChar char="🢝"/>
              <a:defRPr sz="2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2" name="Google Shape;12;p19" hidden="1"/>
          <p:cNvSpPr/>
          <p:nvPr/>
        </p:nvSpPr>
        <p:spPr>
          <a:xfrm flipH="1">
            <a:off x="12286311" y="3724"/>
            <a:ext cx="766751" cy="113385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2CC"/>
          </a:solidFill>
          <a:ln w="158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9" hidden="1"/>
          <p:cNvSpPr/>
          <p:nvPr/>
        </p:nvSpPr>
        <p:spPr>
          <a:xfrm>
            <a:off x="-856873" y="-933"/>
            <a:ext cx="766751" cy="113385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2CC"/>
          </a:solidFill>
          <a:ln w="158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9"/>
          <p:cNvSpPr txBox="1"/>
          <p:nvPr/>
        </p:nvSpPr>
        <p:spPr>
          <a:xfrm>
            <a:off x="11548677" y="6528872"/>
            <a:ext cx="606252" cy="307777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9"/>
          <p:cNvSpPr/>
          <p:nvPr/>
        </p:nvSpPr>
        <p:spPr>
          <a:xfrm>
            <a:off x="-30326" y="1298015"/>
            <a:ext cx="125730" cy="1102285"/>
          </a:xfrm>
          <a:prstGeom prst="rect">
            <a:avLst/>
          </a:prstGeom>
          <a:solidFill>
            <a:srgbClr val="5DC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19"/>
          <p:cNvSpPr/>
          <p:nvPr/>
        </p:nvSpPr>
        <p:spPr>
          <a:xfrm>
            <a:off x="-30326" y="2392906"/>
            <a:ext cx="125730" cy="3855493"/>
          </a:xfrm>
          <a:prstGeom prst="rect">
            <a:avLst/>
          </a:prstGeom>
          <a:solidFill>
            <a:srgbClr val="0083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3" r:id="rId6"/>
    <p:sldLayoutId id="2147483664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20">
          <p15:clr>
            <a:srgbClr val="F26B43"/>
          </p15:clr>
        </p15:guide>
        <p15:guide id="2" pos="552">
          <p15:clr>
            <a:srgbClr val="F26B43"/>
          </p15:clr>
        </p15:guide>
        <p15:guide id="3" orient="horz">
          <p15:clr>
            <a:srgbClr val="F26B43"/>
          </p15:clr>
        </p15:guide>
        <p15:guide id="4" orient="horz" pos="4320">
          <p15:clr>
            <a:srgbClr val="F26B43"/>
          </p15:clr>
        </p15:guide>
        <p15:guide id="5" orient="horz" pos="3936">
          <p15:clr>
            <a:srgbClr val="F26B43"/>
          </p15:clr>
        </p15:guide>
        <p15:guide id="6" orient="horz" pos="1464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384">
          <p15:clr>
            <a:srgbClr val="F26B43"/>
          </p15:clr>
        </p15:guide>
        <p15:guide id="9" pos="3840">
          <p15:clr>
            <a:srgbClr val="F26B43"/>
          </p15:clr>
        </p15:guide>
        <p15:guide id="10" pos="72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erin.nelson@contigolearning.co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"/>
          <p:cNvSpPr txBox="1">
            <a:spLocks noGrp="1"/>
          </p:cNvSpPr>
          <p:nvPr>
            <p:ph type="ctrTitle"/>
          </p:nvPr>
        </p:nvSpPr>
        <p:spPr>
          <a:xfrm>
            <a:off x="3414157" y="1156648"/>
            <a:ext cx="8192942" cy="1907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200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3600"/>
              <a:buFont typeface="Calibri"/>
              <a:buNone/>
            </a:pPr>
            <a:r>
              <a:rPr lang="en-US" dirty="0"/>
              <a:t>Boosting Engagement: The Power of Co-Participation and Differential Attention </a:t>
            </a:r>
            <a:endParaRPr dirty="0"/>
          </a:p>
        </p:txBody>
      </p:sp>
      <p:pic>
        <p:nvPicPr>
          <p:cNvPr id="80" name="Google Shape;80;p3" descr="Charting the Cs logo with black and blue text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t="337" b="-62990"/>
          <a:stretch/>
        </p:blipFill>
        <p:spPr>
          <a:xfrm>
            <a:off x="177782" y="1227906"/>
            <a:ext cx="2852755" cy="1055372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"/>
          <p:cNvSpPr txBox="1">
            <a:spLocks noGrp="1"/>
          </p:cNvSpPr>
          <p:nvPr>
            <p:ph type="body" idx="2"/>
          </p:nvPr>
        </p:nvSpPr>
        <p:spPr>
          <a:xfrm>
            <a:off x="92075" y="2891912"/>
            <a:ext cx="2938463" cy="3496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en-US" dirty="0">
                <a:solidFill>
                  <a:srgbClr val="0C0C0C"/>
                </a:solidFill>
              </a:rPr>
              <a:t>Charting the Cs Conference 2025: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80"/>
              <a:buNone/>
            </a:pPr>
            <a:r>
              <a:rPr lang="en-US" i="1" dirty="0">
                <a:solidFill>
                  <a:srgbClr val="0C0C0C"/>
                </a:solidFill>
              </a:rPr>
              <a:t>To Literacy and Beyond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880"/>
              <a:buNone/>
            </a:pPr>
            <a:r>
              <a:rPr lang="en-US" dirty="0">
                <a:solidFill>
                  <a:srgbClr val="0C0C0C"/>
                </a:solidFill>
              </a:rPr>
              <a:t>Cooperation </a:t>
            </a:r>
            <a:br>
              <a:rPr lang="en-US" dirty="0">
                <a:solidFill>
                  <a:srgbClr val="0C0C0C"/>
                </a:solidFill>
              </a:rPr>
            </a:br>
            <a:r>
              <a:rPr lang="en-US" dirty="0">
                <a:solidFill>
                  <a:srgbClr val="0C0C0C"/>
                </a:solidFill>
              </a:rPr>
              <a:t>Communication </a:t>
            </a:r>
            <a:br>
              <a:rPr lang="en-US" dirty="0">
                <a:solidFill>
                  <a:srgbClr val="0C0C0C"/>
                </a:solidFill>
              </a:rPr>
            </a:br>
            <a:r>
              <a:rPr lang="en-US" dirty="0">
                <a:solidFill>
                  <a:srgbClr val="0C0C0C"/>
                </a:solidFill>
              </a:rPr>
              <a:t>Collaboration</a:t>
            </a:r>
            <a:endParaRPr dirty="0"/>
          </a:p>
        </p:txBody>
      </p:sp>
      <p:sp>
        <p:nvSpPr>
          <p:cNvPr id="82" name="Google Shape;82;p3"/>
          <p:cNvSpPr txBox="1">
            <a:spLocks noGrp="1"/>
          </p:cNvSpPr>
          <p:nvPr>
            <p:ph type="body" idx="1"/>
          </p:nvPr>
        </p:nvSpPr>
        <p:spPr>
          <a:xfrm>
            <a:off x="3414156" y="3180472"/>
            <a:ext cx="8193643" cy="253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en-US" dirty="0"/>
              <a:t>April 29, 2025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80"/>
              <a:buNone/>
            </a:pPr>
            <a:r>
              <a:rPr lang="en-US" dirty="0"/>
              <a:t>Erin Nelson, BCBA LBA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2548e8f3fd_0_575"/>
          <p:cNvSpPr txBox="1">
            <a:spLocks noGrp="1"/>
          </p:cNvSpPr>
          <p:nvPr>
            <p:ph type="title"/>
          </p:nvPr>
        </p:nvSpPr>
        <p:spPr>
          <a:xfrm>
            <a:off x="612489" y="1170638"/>
            <a:ext cx="10979100" cy="1153500"/>
          </a:xfrm>
          <a:prstGeom prst="rect">
            <a:avLst/>
          </a:prstGeom>
        </p:spPr>
        <p:txBody>
          <a:bodyPr spcFirstLastPara="1" wrap="square" lIns="0" tIns="182875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Is Co-Participation Cheating??</a:t>
            </a:r>
            <a:endParaRPr dirty="0"/>
          </a:p>
        </p:txBody>
      </p:sp>
      <p:sp>
        <p:nvSpPr>
          <p:cNvPr id="148" name="Google Shape;148;g32548e8f3fd_0_575"/>
          <p:cNvSpPr txBox="1">
            <a:spLocks noGrp="1"/>
          </p:cNvSpPr>
          <p:nvPr>
            <p:ph type="body" idx="1"/>
          </p:nvPr>
        </p:nvSpPr>
        <p:spPr>
          <a:xfrm>
            <a:off x="616974" y="2422422"/>
            <a:ext cx="5486400" cy="3825900"/>
          </a:xfrm>
          <a:prstGeom prst="rect">
            <a:avLst/>
          </a:prstGeom>
        </p:spPr>
        <p:txBody>
          <a:bodyPr spcFirstLastPara="1" wrap="square" lIns="274300" tIns="45700" rIns="45700" bIns="45700" anchor="t" anchorCtr="0">
            <a:noAutofit/>
          </a:bodyPr>
          <a:lstStyle/>
          <a:p>
            <a:pPr marL="457200" lvl="0" indent="-393192" algn="l" rtl="0">
              <a:spcBef>
                <a:spcPts val="0"/>
              </a:spcBef>
              <a:spcAft>
                <a:spcPts val="0"/>
              </a:spcAft>
              <a:buSzPts val="2592"/>
              <a:buChar char="•"/>
            </a:pPr>
            <a:r>
              <a:rPr lang="en-US" dirty="0"/>
              <a:t>Intent is to increase engagement</a:t>
            </a:r>
            <a:endParaRPr dirty="0"/>
          </a:p>
          <a:p>
            <a:pPr marL="457200" lvl="0" indent="-393192" algn="l" rtl="0">
              <a:spcBef>
                <a:spcPts val="0"/>
              </a:spcBef>
              <a:spcAft>
                <a:spcPts val="0"/>
              </a:spcAft>
              <a:buSzPts val="2592"/>
              <a:buChar char="•"/>
            </a:pPr>
            <a:r>
              <a:rPr lang="en-US" dirty="0"/>
              <a:t>Learning is occurring, even when student is not directly engaged</a:t>
            </a:r>
            <a:endParaRPr dirty="0"/>
          </a:p>
          <a:p>
            <a:pPr marL="914400" lvl="1" indent="-320040" algn="l" rtl="0">
              <a:spcBef>
                <a:spcPts val="0"/>
              </a:spcBef>
              <a:spcAft>
                <a:spcPts val="0"/>
              </a:spcAft>
              <a:buSzPts val="1440"/>
              <a:buChar char="o"/>
            </a:pPr>
            <a:r>
              <a:rPr lang="en-US" dirty="0"/>
              <a:t>Student “L” in 2nd grade </a:t>
            </a:r>
            <a:endParaRPr dirty="0"/>
          </a:p>
          <a:p>
            <a:pPr marL="457200" lvl="0" indent="-393192" algn="l" rtl="0">
              <a:spcBef>
                <a:spcPts val="0"/>
              </a:spcBef>
              <a:spcAft>
                <a:spcPts val="0"/>
              </a:spcAft>
              <a:buSzPts val="2592"/>
              <a:buChar char="•"/>
            </a:pPr>
            <a:r>
              <a:rPr lang="en-US" dirty="0"/>
              <a:t>Grade on what is known to be independent</a:t>
            </a:r>
            <a:endParaRPr dirty="0"/>
          </a:p>
          <a:p>
            <a:pPr marL="914400" lvl="1" indent="-320040" algn="l" rtl="0">
              <a:spcBef>
                <a:spcPts val="0"/>
              </a:spcBef>
              <a:spcAft>
                <a:spcPts val="0"/>
              </a:spcAft>
              <a:buSzPts val="1440"/>
              <a:buChar char="o"/>
            </a:pPr>
            <a:r>
              <a:rPr lang="en-US" dirty="0"/>
              <a:t>mark/specify items done on their own</a:t>
            </a:r>
            <a:endParaRPr dirty="0"/>
          </a:p>
          <a:p>
            <a:pPr marL="914400" lvl="1" indent="-320040" algn="l" rtl="0">
              <a:spcBef>
                <a:spcPts val="0"/>
              </a:spcBef>
              <a:spcAft>
                <a:spcPts val="0"/>
              </a:spcAft>
              <a:buSzPts val="1440"/>
              <a:buChar char="o"/>
            </a:pPr>
            <a:r>
              <a:rPr lang="en-US" dirty="0"/>
              <a:t>alternative methods of assessment</a:t>
            </a:r>
            <a:endParaRPr dirty="0"/>
          </a:p>
        </p:txBody>
      </p:sp>
      <p:pic>
        <p:nvPicPr>
          <p:cNvPr id="149" name="Google Shape;149;g32548e8f3fd_0_575" descr="Woman and girl looking at an academic task togethe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1675" y="2857499"/>
            <a:ext cx="3552700" cy="236964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2548e8f3fd_0_647"/>
          <p:cNvSpPr txBox="1">
            <a:spLocks noGrp="1"/>
          </p:cNvSpPr>
          <p:nvPr>
            <p:ph type="title"/>
          </p:nvPr>
        </p:nvSpPr>
        <p:spPr>
          <a:xfrm>
            <a:off x="612489" y="1170638"/>
            <a:ext cx="10979100" cy="1153500"/>
          </a:xfrm>
          <a:prstGeom prst="rect">
            <a:avLst/>
          </a:prstGeom>
        </p:spPr>
        <p:txBody>
          <a:bodyPr spcFirstLastPara="1" wrap="square" lIns="0" tIns="182875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Let’s Practice</a:t>
            </a:r>
            <a:endParaRPr dirty="0"/>
          </a:p>
        </p:txBody>
      </p:sp>
      <p:sp>
        <p:nvSpPr>
          <p:cNvPr id="156" name="Google Shape;156;g32548e8f3fd_0_647"/>
          <p:cNvSpPr txBox="1">
            <a:spLocks noGrp="1"/>
          </p:cNvSpPr>
          <p:nvPr>
            <p:ph type="body" idx="1"/>
          </p:nvPr>
        </p:nvSpPr>
        <p:spPr>
          <a:xfrm>
            <a:off x="616974" y="2422422"/>
            <a:ext cx="5486400" cy="3825900"/>
          </a:xfrm>
          <a:prstGeom prst="rect">
            <a:avLst/>
          </a:prstGeom>
        </p:spPr>
        <p:txBody>
          <a:bodyPr spcFirstLastPara="1" wrap="square" lIns="274300" tIns="45700" rIns="45700" bIns="45700" anchor="t" anchorCtr="0">
            <a:noAutofit/>
          </a:bodyPr>
          <a:lstStyle/>
          <a:p>
            <a:pPr marL="457200" lvl="0" indent="-393192" algn="l" rtl="0">
              <a:spcBef>
                <a:spcPts val="0"/>
              </a:spcBef>
              <a:spcAft>
                <a:spcPts val="0"/>
              </a:spcAft>
              <a:buSzPts val="2592"/>
              <a:buChar char="•"/>
            </a:pPr>
            <a:r>
              <a:rPr lang="en-US" dirty="0"/>
              <a:t>I do</a:t>
            </a:r>
            <a:endParaRPr dirty="0"/>
          </a:p>
          <a:p>
            <a:pPr marL="457200" lvl="0" indent="-393192" algn="l" rtl="0">
              <a:spcBef>
                <a:spcPts val="0"/>
              </a:spcBef>
              <a:spcAft>
                <a:spcPts val="0"/>
              </a:spcAft>
              <a:buSzPts val="2592"/>
              <a:buChar char="•"/>
            </a:pPr>
            <a:r>
              <a:rPr lang="en-US" dirty="0"/>
              <a:t>We do</a:t>
            </a:r>
            <a:endParaRPr dirty="0"/>
          </a:p>
          <a:p>
            <a:pPr marL="457200" lvl="0" indent="-393192" algn="l" rtl="0">
              <a:spcBef>
                <a:spcPts val="0"/>
              </a:spcBef>
              <a:spcAft>
                <a:spcPts val="0"/>
              </a:spcAft>
              <a:buSzPts val="2592"/>
              <a:buChar char="•"/>
            </a:pPr>
            <a:r>
              <a:rPr lang="en-US" dirty="0"/>
              <a:t>You do</a:t>
            </a:r>
            <a:endParaRPr dirty="0"/>
          </a:p>
          <a:p>
            <a:pPr marL="457200" lvl="0" indent="-393192" algn="l" rtl="0">
              <a:spcBef>
                <a:spcPts val="0"/>
              </a:spcBef>
              <a:spcAft>
                <a:spcPts val="0"/>
              </a:spcAft>
              <a:buSzPts val="2592"/>
              <a:buChar char="•"/>
            </a:pPr>
            <a:r>
              <a:rPr lang="en-US" dirty="0"/>
              <a:t>Let’s talk about it</a:t>
            </a:r>
            <a:endParaRPr dirty="0"/>
          </a:p>
        </p:txBody>
      </p:sp>
      <p:pic>
        <p:nvPicPr>
          <p:cNvPr id="157" name="Google Shape;157;g32548e8f3fd_0_647" descr="White person's hand writing the word &quot;pratice&quot; on a blackboard in chalk.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8711" b="8719"/>
          <a:stretch/>
        </p:blipFill>
        <p:spPr>
          <a:xfrm>
            <a:off x="7235897" y="2567348"/>
            <a:ext cx="4355587" cy="27423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2548e8f3fd_0_719"/>
          <p:cNvSpPr txBox="1">
            <a:spLocks noGrp="1"/>
          </p:cNvSpPr>
          <p:nvPr>
            <p:ph type="title"/>
          </p:nvPr>
        </p:nvSpPr>
        <p:spPr>
          <a:xfrm>
            <a:off x="612489" y="1170638"/>
            <a:ext cx="10979100" cy="1153500"/>
          </a:xfrm>
          <a:prstGeom prst="rect">
            <a:avLst/>
          </a:prstGeom>
        </p:spPr>
        <p:txBody>
          <a:bodyPr spcFirstLastPara="1" wrap="square" lIns="0" tIns="182875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When Could You Incorporate Co-Participation?</a:t>
            </a:r>
            <a:endParaRPr dirty="0"/>
          </a:p>
        </p:txBody>
      </p:sp>
      <p:sp>
        <p:nvSpPr>
          <p:cNvPr id="164" name="Google Shape;164;g32548e8f3fd_0_719"/>
          <p:cNvSpPr txBox="1">
            <a:spLocks noGrp="1"/>
          </p:cNvSpPr>
          <p:nvPr>
            <p:ph type="body" idx="1"/>
          </p:nvPr>
        </p:nvSpPr>
        <p:spPr>
          <a:xfrm>
            <a:off x="616975" y="2422425"/>
            <a:ext cx="6166800" cy="3825900"/>
          </a:xfrm>
          <a:prstGeom prst="rect">
            <a:avLst/>
          </a:prstGeom>
        </p:spPr>
        <p:txBody>
          <a:bodyPr spcFirstLastPara="1" wrap="square" lIns="274300" tIns="45700" rIns="45700" bIns="45700" anchor="t" anchorCtr="0">
            <a:noAutofit/>
          </a:bodyPr>
          <a:lstStyle/>
          <a:p>
            <a:pPr marL="457200" lvl="0" indent="-393192" algn="l" rtl="0">
              <a:spcBef>
                <a:spcPts val="0"/>
              </a:spcBef>
              <a:spcAft>
                <a:spcPts val="0"/>
              </a:spcAft>
              <a:buSzPts val="2592"/>
              <a:buChar char="•"/>
            </a:pPr>
            <a:r>
              <a:rPr lang="en-US" dirty="0"/>
              <a:t>Time/activity in your day</a:t>
            </a:r>
            <a:endParaRPr dirty="0"/>
          </a:p>
          <a:p>
            <a:pPr marL="457200" lvl="0" indent="-393192" algn="l" rtl="0">
              <a:spcBef>
                <a:spcPts val="0"/>
              </a:spcBef>
              <a:spcAft>
                <a:spcPts val="0"/>
              </a:spcAft>
              <a:buSzPts val="2592"/>
              <a:buChar char="•"/>
            </a:pPr>
            <a:r>
              <a:rPr lang="en-US" dirty="0"/>
              <a:t>Specific student</a:t>
            </a:r>
            <a:endParaRPr dirty="0"/>
          </a:p>
          <a:p>
            <a:pPr marL="457200" lvl="0" indent="-393192" algn="l" rtl="0">
              <a:spcBef>
                <a:spcPts val="0"/>
              </a:spcBef>
              <a:spcAft>
                <a:spcPts val="0"/>
              </a:spcAft>
              <a:buSzPts val="2592"/>
              <a:buChar char="•"/>
            </a:pPr>
            <a:r>
              <a:rPr lang="en-US" dirty="0"/>
              <a:t>Upcoming student project or task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93192" algn="l" rtl="0">
              <a:spcBef>
                <a:spcPts val="600"/>
              </a:spcBef>
              <a:spcAft>
                <a:spcPts val="0"/>
              </a:spcAft>
              <a:buSzPts val="2592"/>
              <a:buChar char="•"/>
            </a:pPr>
            <a:r>
              <a:rPr lang="en-US" dirty="0"/>
              <a:t>What materials would you need?</a:t>
            </a:r>
            <a:endParaRPr dirty="0"/>
          </a:p>
          <a:p>
            <a:pPr marL="457200" lvl="0" indent="-393192" algn="l" rtl="0">
              <a:spcBef>
                <a:spcPts val="0"/>
              </a:spcBef>
              <a:spcAft>
                <a:spcPts val="0"/>
              </a:spcAft>
              <a:buSzPts val="2592"/>
              <a:buChar char="•"/>
            </a:pPr>
            <a:r>
              <a:rPr lang="en-US" dirty="0"/>
              <a:t>Who would need to help/know about it?</a:t>
            </a:r>
            <a:endParaRPr dirty="0"/>
          </a:p>
        </p:txBody>
      </p:sp>
      <p:pic>
        <p:nvPicPr>
          <p:cNvPr id="165" name="Google Shape;165;g32548e8f3fd_0_719" descr="Silhouette of a human form leaning on a large question mark.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5362"/>
          <a:stretch/>
        </p:blipFill>
        <p:spPr>
          <a:xfrm>
            <a:off x="7852325" y="2567350"/>
            <a:ext cx="3739276" cy="3548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2548e8f3fd_0_791"/>
          <p:cNvSpPr txBox="1">
            <a:spLocks noGrp="1"/>
          </p:cNvSpPr>
          <p:nvPr>
            <p:ph type="title"/>
          </p:nvPr>
        </p:nvSpPr>
        <p:spPr>
          <a:xfrm>
            <a:off x="612490" y="1170638"/>
            <a:ext cx="7890000" cy="674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600"/>
              <a:buFont typeface="Calibri"/>
              <a:buNone/>
            </a:pPr>
            <a:r>
              <a:rPr lang="en-US" dirty="0"/>
              <a:t>Elements of Social Attention</a:t>
            </a:r>
            <a:endParaRPr dirty="0"/>
          </a:p>
        </p:txBody>
      </p:sp>
      <p:sp>
        <p:nvSpPr>
          <p:cNvPr id="171" name="Google Shape;171;g32548e8f3fd_0_791"/>
          <p:cNvSpPr txBox="1">
            <a:spLocks noGrp="1"/>
          </p:cNvSpPr>
          <p:nvPr>
            <p:ph type="body" idx="1"/>
          </p:nvPr>
        </p:nvSpPr>
        <p:spPr>
          <a:xfrm>
            <a:off x="388469" y="1917216"/>
            <a:ext cx="10103406" cy="450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/>
          <a:p>
            <a:pPr marL="5715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Char char="o"/>
            </a:pPr>
            <a:r>
              <a:rPr lang="en-US" b="1" dirty="0"/>
              <a:t>Talking TO or ABOUT a person</a:t>
            </a:r>
            <a:endParaRPr b="1" dirty="0"/>
          </a:p>
          <a:p>
            <a:pPr marL="8001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“What are you doing?”</a:t>
            </a:r>
            <a:endParaRPr dirty="0"/>
          </a:p>
          <a:p>
            <a:pPr marL="8001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“Benny has had a tough morning and made some not so great choices.”</a:t>
            </a:r>
            <a:endParaRPr dirty="0"/>
          </a:p>
          <a:p>
            <a:pPr marL="5715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Char char="o"/>
            </a:pPr>
            <a:r>
              <a:rPr lang="en-US" b="1" dirty="0"/>
              <a:t>Eye Contact</a:t>
            </a:r>
            <a:endParaRPr b="1" dirty="0"/>
          </a:p>
          <a:p>
            <a:pPr marL="8001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looking directly at someone</a:t>
            </a:r>
            <a:endParaRPr dirty="0"/>
          </a:p>
          <a:p>
            <a:pPr marL="8001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looking at a task, speaker, ground</a:t>
            </a:r>
            <a:endParaRPr dirty="0"/>
          </a:p>
          <a:p>
            <a:pPr marL="5715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Char char="o"/>
            </a:pPr>
            <a:r>
              <a:rPr lang="en-US" b="1" dirty="0"/>
              <a:t>Physical Orientation, Proximity and Body Language</a:t>
            </a:r>
            <a:endParaRPr b="1" dirty="0"/>
          </a:p>
          <a:p>
            <a:pPr marL="8001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Stance- face to face, side to side</a:t>
            </a:r>
            <a:endParaRPr dirty="0"/>
          </a:p>
          <a:p>
            <a:pPr marL="8001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gestures, facial expressions</a:t>
            </a:r>
            <a:endParaRPr dirty="0"/>
          </a:p>
          <a:p>
            <a:pPr marL="8001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touching, chasing, holding </a:t>
            </a:r>
            <a:endParaRPr dirty="0"/>
          </a:p>
        </p:txBody>
      </p:sp>
      <p:pic>
        <p:nvPicPr>
          <p:cNvPr id="172" name="Google Shape;172;g32548e8f3fd_0_791" descr="long narrow road sign shaped like an arrow that says &quot;attention.&quot;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8644" b="8635"/>
          <a:stretch/>
        </p:blipFill>
        <p:spPr>
          <a:xfrm>
            <a:off x="9743588" y="1342209"/>
            <a:ext cx="1835922" cy="674491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2548e8f3fd_0_862"/>
          <p:cNvSpPr txBox="1">
            <a:spLocks noGrp="1"/>
          </p:cNvSpPr>
          <p:nvPr>
            <p:ph type="title"/>
          </p:nvPr>
        </p:nvSpPr>
        <p:spPr>
          <a:xfrm>
            <a:off x="612489" y="1170638"/>
            <a:ext cx="10979100" cy="1153500"/>
          </a:xfrm>
          <a:prstGeom prst="rect">
            <a:avLst/>
          </a:prstGeom>
        </p:spPr>
        <p:txBody>
          <a:bodyPr spcFirstLastPara="1" wrap="square" lIns="0" tIns="182875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Dialing in our Social Attention</a:t>
            </a:r>
            <a:endParaRPr dirty="0"/>
          </a:p>
        </p:txBody>
      </p:sp>
      <p:sp>
        <p:nvSpPr>
          <p:cNvPr id="179" name="Google Shape;179;g32548e8f3fd_0_862"/>
          <p:cNvSpPr txBox="1">
            <a:spLocks noGrp="1"/>
          </p:cNvSpPr>
          <p:nvPr>
            <p:ph type="body" idx="1"/>
          </p:nvPr>
        </p:nvSpPr>
        <p:spPr>
          <a:xfrm>
            <a:off x="616974" y="2422422"/>
            <a:ext cx="5486400" cy="3825900"/>
          </a:xfrm>
          <a:prstGeom prst="rect">
            <a:avLst/>
          </a:prstGeom>
        </p:spPr>
        <p:txBody>
          <a:bodyPr spcFirstLastPara="1" wrap="square" lIns="274300" tIns="45700" rIns="457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 want to give MORE attention when students are doing something desired</a:t>
            </a:r>
            <a:endParaRPr dirty="0"/>
          </a:p>
          <a:p>
            <a:pPr marL="457200" lvl="0" indent="-393192" algn="l" rtl="0">
              <a:spcBef>
                <a:spcPts val="600"/>
              </a:spcBef>
              <a:spcAft>
                <a:spcPts val="0"/>
              </a:spcAft>
              <a:buSzPts val="2592"/>
              <a:buChar char="•"/>
            </a:pPr>
            <a:r>
              <a:rPr lang="en-US" dirty="0"/>
              <a:t>More positive verbalizations </a:t>
            </a:r>
            <a:endParaRPr dirty="0"/>
          </a:p>
          <a:p>
            <a:pPr marL="457200" lvl="0" indent="-393192" algn="l" rtl="0">
              <a:spcBef>
                <a:spcPts val="0"/>
              </a:spcBef>
              <a:spcAft>
                <a:spcPts val="0"/>
              </a:spcAft>
              <a:buSzPts val="2592"/>
              <a:buChar char="•"/>
            </a:pPr>
            <a:r>
              <a:rPr lang="en-US" dirty="0"/>
              <a:t>More eye contact</a:t>
            </a:r>
            <a:endParaRPr dirty="0"/>
          </a:p>
          <a:p>
            <a:pPr marL="457200" lvl="0" indent="-393192" algn="l" rtl="0">
              <a:spcBef>
                <a:spcPts val="0"/>
              </a:spcBef>
              <a:spcAft>
                <a:spcPts val="0"/>
              </a:spcAft>
              <a:buSzPts val="2592"/>
              <a:buChar char="•"/>
            </a:pPr>
            <a:r>
              <a:rPr lang="en-US" dirty="0"/>
              <a:t>More positive physical interactions (if student desires)</a:t>
            </a:r>
            <a:endParaRPr dirty="0"/>
          </a:p>
        </p:txBody>
      </p:sp>
      <p:pic>
        <p:nvPicPr>
          <p:cNvPr id="180" name="Google Shape;180;g32548e8f3fd_0_862" descr="arced meter dial going from the color red on the left through orange, yellow, light green and bright green on the right "/>
          <p:cNvPicPr preferRelativeResize="0"/>
          <p:nvPr/>
        </p:nvPicPr>
        <p:blipFill rotWithShape="1">
          <a:blip r:embed="rId3">
            <a:alphaModFix/>
          </a:blip>
          <a:srcRect l="50120" t="35549" r="4377" b="36013"/>
          <a:stretch/>
        </p:blipFill>
        <p:spPr>
          <a:xfrm>
            <a:off x="6707400" y="2811025"/>
            <a:ext cx="4576026" cy="286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2548e8f3fd_0_934"/>
          <p:cNvSpPr txBox="1">
            <a:spLocks noGrp="1"/>
          </p:cNvSpPr>
          <p:nvPr>
            <p:ph type="title"/>
          </p:nvPr>
        </p:nvSpPr>
        <p:spPr>
          <a:xfrm>
            <a:off x="612489" y="1170638"/>
            <a:ext cx="10979100" cy="1153500"/>
          </a:xfrm>
          <a:prstGeom prst="rect">
            <a:avLst/>
          </a:prstGeom>
        </p:spPr>
        <p:txBody>
          <a:bodyPr spcFirstLastPara="1" wrap="square" lIns="0" tIns="182875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Co-Participation and Attention</a:t>
            </a:r>
            <a:endParaRPr dirty="0"/>
          </a:p>
        </p:txBody>
      </p:sp>
      <p:sp>
        <p:nvSpPr>
          <p:cNvPr id="187" name="Google Shape;187;g32548e8f3fd_0_934"/>
          <p:cNvSpPr txBox="1">
            <a:spLocks noGrp="1"/>
          </p:cNvSpPr>
          <p:nvPr>
            <p:ph type="body" idx="1"/>
          </p:nvPr>
        </p:nvSpPr>
        <p:spPr>
          <a:xfrm>
            <a:off x="612488" y="2421566"/>
            <a:ext cx="10979100" cy="3903000"/>
          </a:xfrm>
          <a:prstGeom prst="rect">
            <a:avLst/>
          </a:prstGeom>
        </p:spPr>
        <p:txBody>
          <a:bodyPr spcFirstLastPara="1" wrap="square" lIns="274300" tIns="45700" rIns="45700" bIns="45700" anchor="t" anchorCtr="0">
            <a:noAutofit/>
          </a:bodyPr>
          <a:lstStyle/>
          <a:p>
            <a:pPr marL="457200" lvl="0" indent="-393192" algn="l" rtl="0">
              <a:spcBef>
                <a:spcPts val="0"/>
              </a:spcBef>
              <a:spcAft>
                <a:spcPts val="600"/>
              </a:spcAft>
              <a:buSzPts val="2592"/>
              <a:buChar char="•"/>
            </a:pPr>
            <a:r>
              <a:rPr lang="en-US" dirty="0"/>
              <a:t>Focus our attention on the desired outcome vs the undesired behavior</a:t>
            </a:r>
            <a:endParaRPr dirty="0"/>
          </a:p>
          <a:p>
            <a:pPr marL="457200" lvl="0" indent="-393192" algn="l" rtl="0">
              <a:spcBef>
                <a:spcPts val="0"/>
              </a:spcBef>
              <a:spcAft>
                <a:spcPts val="600"/>
              </a:spcAft>
              <a:buSzPts val="2592"/>
              <a:buChar char="•"/>
            </a:pPr>
            <a:r>
              <a:rPr lang="en-US" dirty="0"/>
              <a:t>Can dial up or down how much social attention we provide based on their engagement/desired actions</a:t>
            </a:r>
            <a:endParaRPr dirty="0"/>
          </a:p>
          <a:p>
            <a:pPr marL="457200" lvl="0" indent="-393192" algn="l" rtl="0">
              <a:spcBef>
                <a:spcPts val="0"/>
              </a:spcBef>
              <a:spcAft>
                <a:spcPts val="600"/>
              </a:spcAft>
              <a:buSzPts val="2592"/>
              <a:buChar char="•"/>
            </a:pPr>
            <a:r>
              <a:rPr lang="en-US" dirty="0"/>
              <a:t>Our attention is so valuable! </a:t>
            </a:r>
            <a:endParaRPr dirty="0"/>
          </a:p>
          <a:p>
            <a:pPr marL="457200" lvl="0" indent="-393192" algn="l" rtl="0">
              <a:spcBef>
                <a:spcPts val="0"/>
              </a:spcBef>
              <a:spcAft>
                <a:spcPts val="600"/>
              </a:spcAft>
              <a:buSzPts val="2592"/>
              <a:buChar char="•"/>
            </a:pPr>
            <a:r>
              <a:rPr lang="en-US" b="1" dirty="0"/>
              <a:t>Words are the </a:t>
            </a:r>
            <a:r>
              <a:rPr lang="en-US" b="1" i="1" dirty="0"/>
              <a:t>currency</a:t>
            </a:r>
            <a:r>
              <a:rPr lang="en-US" b="1" dirty="0"/>
              <a:t> of your attention</a:t>
            </a:r>
            <a:endParaRPr b="1" dirty="0"/>
          </a:p>
          <a:p>
            <a:pPr marL="914400" lvl="1" indent="-350519" algn="l" rtl="0">
              <a:spcAft>
                <a:spcPts val="600"/>
              </a:spcAft>
              <a:buSzPts val="1920"/>
              <a:buChar char="o"/>
            </a:pPr>
            <a:r>
              <a:rPr lang="en-US" dirty="0"/>
              <a:t>What do you want to PAY for?</a:t>
            </a:r>
            <a:endParaRPr dirty="0"/>
          </a:p>
          <a:p>
            <a:pPr marL="1371600" lvl="2" indent="-381000" algn="l" rtl="0">
              <a:spcBef>
                <a:spcPts val="0"/>
              </a:spcBef>
              <a:spcAft>
                <a:spcPts val="600"/>
              </a:spcAft>
              <a:buSzPts val="2400"/>
              <a:buChar char="•"/>
            </a:pPr>
            <a:r>
              <a:rPr lang="en-US" i="1" dirty="0"/>
              <a:t>Pay attention </a:t>
            </a:r>
            <a:r>
              <a:rPr lang="en-US" dirty="0"/>
              <a:t>and purchase</a:t>
            </a:r>
            <a:r>
              <a:rPr lang="en-US" i="1" dirty="0"/>
              <a:t> </a:t>
            </a:r>
            <a:r>
              <a:rPr lang="en-US" dirty="0"/>
              <a:t>to desired behaviors </a:t>
            </a:r>
            <a:endParaRPr dirty="0"/>
          </a:p>
          <a:p>
            <a:pPr marL="1371600" lvl="2" indent="-381000" algn="l" rtl="0">
              <a:spcBef>
                <a:spcPts val="0"/>
              </a:spcBef>
              <a:spcAft>
                <a:spcPts val="600"/>
              </a:spcAft>
              <a:buSzPts val="2400"/>
              <a:buChar char="•"/>
            </a:pPr>
            <a:r>
              <a:rPr lang="en-US" i="1" dirty="0"/>
              <a:t>Pay attention </a:t>
            </a:r>
            <a:r>
              <a:rPr lang="en-US" dirty="0"/>
              <a:t>and purchase undesired behaviors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2548e8f3fd_0_1005"/>
          <p:cNvSpPr txBox="1">
            <a:spLocks noGrp="1"/>
          </p:cNvSpPr>
          <p:nvPr>
            <p:ph type="title"/>
          </p:nvPr>
        </p:nvSpPr>
        <p:spPr>
          <a:xfrm>
            <a:off x="612489" y="1161007"/>
            <a:ext cx="10979100" cy="1181100"/>
          </a:xfrm>
          <a:prstGeom prst="rect">
            <a:avLst/>
          </a:prstGeom>
        </p:spPr>
        <p:txBody>
          <a:bodyPr spcFirstLastPara="1" wrap="square" lIns="0" tIns="182875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Questions, Comments, other discussion?</a:t>
            </a:r>
            <a:endParaRPr dirty="0"/>
          </a:p>
        </p:txBody>
      </p:sp>
      <p:pic>
        <p:nvPicPr>
          <p:cNvPr id="194" name="Google Shape;194;g32548e8f3fd_0_1005" descr="Drawing/cartoon of two hands outstretched with palms up, as if holding questions marks and lightbulbs on a green background.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994450" y="2535025"/>
            <a:ext cx="8212150" cy="37134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3600"/>
              <a:buFont typeface="Calibri"/>
              <a:buNone/>
            </a:pPr>
            <a:r>
              <a:rPr lang="en-US" dirty="0"/>
              <a:t>Thank you!</a:t>
            </a:r>
            <a:endParaRPr dirty="0"/>
          </a:p>
        </p:txBody>
      </p:sp>
      <p:sp>
        <p:nvSpPr>
          <p:cNvPr id="200" name="Google Shape;200;p17"/>
          <p:cNvSpPr txBox="1">
            <a:spLocks noGrp="1"/>
          </p:cNvSpPr>
          <p:nvPr>
            <p:ph type="body" idx="1"/>
          </p:nvPr>
        </p:nvSpPr>
        <p:spPr>
          <a:xfrm>
            <a:off x="606425" y="3810000"/>
            <a:ext cx="1100137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2"/>
              <a:buNone/>
            </a:pPr>
            <a:r>
              <a:rPr lang="en-US" dirty="0"/>
              <a:t>Erin Nelson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92"/>
              <a:buNone/>
            </a:pPr>
            <a:r>
              <a:rPr lang="en-US" dirty="0">
                <a:hlinkClick r:id="rId3"/>
              </a:rPr>
              <a:t>erin.nelson@contigolearning.com</a:t>
            </a:r>
            <a:endParaRPr lang="en-US" dirty="0"/>
          </a:p>
        </p:txBody>
      </p:sp>
      <p:pic>
        <p:nvPicPr>
          <p:cNvPr id="202" name="Google Shape;202;p17" descr="Contigo Learning logo with heart in the middle of a small hand"/>
          <p:cNvPicPr preferRelativeResize="0"/>
          <p:nvPr/>
        </p:nvPicPr>
        <p:blipFill rotWithShape="1">
          <a:blip r:embed="rId4">
            <a:alphaModFix/>
          </a:blip>
          <a:srcRect l="10096" t="25855" b="22392"/>
          <a:stretch/>
        </p:blipFill>
        <p:spPr>
          <a:xfrm>
            <a:off x="4347838" y="4847850"/>
            <a:ext cx="3517399" cy="77905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4" name="Google Shape;201;p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5318" y="1821222"/>
            <a:ext cx="2882436" cy="604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8"/>
          <p:cNvSpPr txBox="1">
            <a:spLocks noGrp="1"/>
          </p:cNvSpPr>
          <p:nvPr>
            <p:ph type="ctrTitle"/>
          </p:nvPr>
        </p:nvSpPr>
        <p:spPr>
          <a:xfrm>
            <a:off x="606868" y="2324101"/>
            <a:ext cx="11000232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3600"/>
              <a:buFont typeface="Calibri"/>
              <a:buNone/>
            </a:pPr>
            <a:r>
              <a:rPr lang="en-US" dirty="0"/>
              <a:t>Charting the Cs Conference 2025</a:t>
            </a:r>
            <a:endParaRPr i="1" dirty="0"/>
          </a:p>
        </p:txBody>
      </p:sp>
      <p:sp>
        <p:nvSpPr>
          <p:cNvPr id="208" name="Google Shape;208;p18"/>
          <p:cNvSpPr txBox="1">
            <a:spLocks noGrp="1"/>
          </p:cNvSpPr>
          <p:nvPr>
            <p:ph type="body" idx="1"/>
          </p:nvPr>
        </p:nvSpPr>
        <p:spPr>
          <a:xfrm>
            <a:off x="606425" y="3429001"/>
            <a:ext cx="11001375" cy="2285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2"/>
              <a:buNone/>
            </a:pPr>
            <a:r>
              <a:rPr lang="en-US" dirty="0"/>
              <a:t>Statewide Professional Development to Support the Workforce and Low Incidence Disability Areas in the State of Minnesota.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92"/>
              <a:buNone/>
            </a:pPr>
            <a:r>
              <a:rPr lang="en-US" dirty="0"/>
              <a:t>This presentation is partially funded with a grant from the Minnesota Department of Education using federal funding, CFDA 84.027A, Special Education – Grants to States. </a:t>
            </a:r>
            <a:endParaRPr dirty="0"/>
          </a:p>
        </p:txBody>
      </p:sp>
      <p:pic>
        <p:nvPicPr>
          <p:cNvPr id="209" name="Google Shape;209;p18" descr="Charting the Cs logo with black and blue tex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5319" y="1206364"/>
            <a:ext cx="2882435" cy="604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600"/>
              <a:buFont typeface="Calibri"/>
              <a:buNone/>
            </a:pPr>
            <a:r>
              <a:rPr lang="en-US" dirty="0"/>
              <a:t>Agenda</a:t>
            </a:r>
            <a:endParaRPr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F6279C-F496-8C22-A222-1625A2025E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  <a:p>
            <a:r>
              <a:rPr lang="en-US" dirty="0"/>
              <a:t>Co-Participation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73765D-E4F1-7825-EA95-BBA6052AEC5B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The “what” and “why” of co-participation</a:t>
            </a:r>
          </a:p>
          <a:p>
            <a:r>
              <a:rPr lang="en-US" dirty="0"/>
              <a:t>When to use Co-Participation</a:t>
            </a:r>
          </a:p>
          <a:p>
            <a:r>
              <a:rPr lang="en-US" dirty="0"/>
              <a:t>Model, Practice, (and feedback!)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23029F-29BC-1B34-D314-412845D41A28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/>
              <a:t>Elements of Social Attention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7DEEA1-70B6-E821-202C-705030471239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r>
              <a:rPr lang="en-US" dirty="0"/>
              <a:t>What are they?</a:t>
            </a:r>
          </a:p>
          <a:p>
            <a:r>
              <a:rPr lang="en-US" dirty="0"/>
              <a:t>How to use them for good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2548e8f3fd_0_74"/>
          <p:cNvSpPr txBox="1">
            <a:spLocks noGrp="1"/>
          </p:cNvSpPr>
          <p:nvPr>
            <p:ph type="title"/>
          </p:nvPr>
        </p:nvSpPr>
        <p:spPr>
          <a:xfrm>
            <a:off x="612489" y="1170638"/>
            <a:ext cx="10979100" cy="11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600"/>
              <a:buFont typeface="Calibri"/>
              <a:buNone/>
            </a:pPr>
            <a:r>
              <a:rPr lang="en-US" dirty="0"/>
              <a:t>Introductions</a:t>
            </a:r>
            <a:endParaRPr b="0" i="1" dirty="0"/>
          </a:p>
        </p:txBody>
      </p:sp>
      <p:sp>
        <p:nvSpPr>
          <p:cNvPr id="94" name="Google Shape;94;g32548e8f3fd_0_74"/>
          <p:cNvSpPr txBox="1">
            <a:spLocks noGrp="1"/>
          </p:cNvSpPr>
          <p:nvPr>
            <p:ph type="body" idx="1"/>
          </p:nvPr>
        </p:nvSpPr>
        <p:spPr>
          <a:xfrm>
            <a:off x="612500" y="2324100"/>
            <a:ext cx="7046400" cy="38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Erin Nelson MA, BCBA LBA</a:t>
            </a:r>
            <a:endParaRPr dirty="0"/>
          </a:p>
          <a:p>
            <a:pPr marL="5715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o"/>
            </a:pPr>
            <a:r>
              <a:rPr lang="en-US" dirty="0"/>
              <a:t>School-Based+ Behavior Analysis</a:t>
            </a:r>
            <a:endParaRPr dirty="0"/>
          </a:p>
          <a:p>
            <a:pPr marL="5715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o"/>
            </a:pPr>
            <a:r>
              <a:rPr lang="en-US" dirty="0"/>
              <a:t>20-ish years in education</a:t>
            </a:r>
            <a:endParaRPr dirty="0"/>
          </a:p>
          <a:p>
            <a:pPr marL="8001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early childhood-college level</a:t>
            </a:r>
            <a:endParaRPr dirty="0"/>
          </a:p>
          <a:p>
            <a:pPr marL="8001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Support staff, para, substitute teacher, classroom teacher</a:t>
            </a:r>
            <a:endParaRPr dirty="0"/>
          </a:p>
          <a:p>
            <a:pPr marL="8001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Passion= increasing confidence and success through understanding</a:t>
            </a:r>
            <a:endParaRPr dirty="0"/>
          </a:p>
        </p:txBody>
      </p:sp>
      <p:pic>
        <p:nvPicPr>
          <p:cNvPr id="95" name="Google Shape;95;g32548e8f3fd_0_74" descr="Erin Nelson MA, BCBA LBA&#10;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8042" t="-2470" r="-6351"/>
          <a:stretch/>
        </p:blipFill>
        <p:spPr>
          <a:xfrm>
            <a:off x="9188067" y="2528802"/>
            <a:ext cx="2157712" cy="27423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2548e8f3fd_0_145"/>
          <p:cNvSpPr txBox="1">
            <a:spLocks noGrp="1"/>
          </p:cNvSpPr>
          <p:nvPr>
            <p:ph type="title"/>
          </p:nvPr>
        </p:nvSpPr>
        <p:spPr>
          <a:xfrm>
            <a:off x="612489" y="1171640"/>
            <a:ext cx="10979100" cy="1159800"/>
          </a:xfrm>
          <a:prstGeom prst="rect">
            <a:avLst/>
          </a:prstGeom>
        </p:spPr>
        <p:txBody>
          <a:bodyPr spcFirstLastPara="1" wrap="square" lIns="0" tIns="182875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is Co-Participation?</a:t>
            </a:r>
            <a:endParaRPr dirty="0"/>
          </a:p>
        </p:txBody>
      </p:sp>
      <p:sp>
        <p:nvSpPr>
          <p:cNvPr id="102" name="Google Shape;102;g32548e8f3fd_0_145"/>
          <p:cNvSpPr txBox="1">
            <a:spLocks noGrp="1"/>
          </p:cNvSpPr>
          <p:nvPr>
            <p:ph type="body" idx="1"/>
          </p:nvPr>
        </p:nvSpPr>
        <p:spPr>
          <a:xfrm>
            <a:off x="616975" y="2422424"/>
            <a:ext cx="7759582" cy="3825976"/>
          </a:xfrm>
          <a:prstGeom prst="rect">
            <a:avLst/>
          </a:prstGeom>
        </p:spPr>
        <p:txBody>
          <a:bodyPr spcFirstLastPara="1" wrap="square" lIns="274300" tIns="45700" rIns="45700" bIns="45700" anchor="t" anchorCtr="0">
            <a:noAutofit/>
          </a:bodyPr>
          <a:lstStyle/>
          <a:p>
            <a:pPr marL="457200" lvl="0" indent="-393192" algn="l" rtl="0">
              <a:spcBef>
                <a:spcPts val="0"/>
              </a:spcBef>
              <a:spcAft>
                <a:spcPts val="0"/>
              </a:spcAft>
              <a:buSzPts val="2592"/>
              <a:buChar char="•"/>
            </a:pPr>
            <a:r>
              <a:rPr lang="en-US" dirty="0"/>
              <a:t>Process of modeling a desired behavior, task, activity to engage our learner in what we’d like them to do</a:t>
            </a:r>
            <a:endParaRPr dirty="0"/>
          </a:p>
          <a:p>
            <a:pPr marL="457200" lvl="0" indent="-393192" algn="l" rtl="0">
              <a:spcBef>
                <a:spcPts val="0"/>
              </a:spcBef>
              <a:spcAft>
                <a:spcPts val="0"/>
              </a:spcAft>
              <a:buSzPts val="2592"/>
              <a:buChar char="•"/>
            </a:pPr>
            <a:r>
              <a:rPr lang="en-US" dirty="0"/>
              <a:t>“Becoming the student”</a:t>
            </a:r>
            <a:endParaRPr dirty="0"/>
          </a:p>
          <a:p>
            <a:pPr marL="914400" lvl="1" indent="-320040" algn="l" rtl="0">
              <a:spcBef>
                <a:spcPts val="0"/>
              </a:spcBef>
              <a:spcAft>
                <a:spcPts val="0"/>
              </a:spcAft>
              <a:buSzPts val="1440"/>
              <a:buChar char="o"/>
            </a:pPr>
            <a:r>
              <a:rPr lang="en-US" dirty="0"/>
              <a:t>staff/adult does what the student should be doing</a:t>
            </a:r>
            <a:br>
              <a:rPr lang="en-US" dirty="0"/>
            </a:br>
            <a:endParaRPr dirty="0"/>
          </a:p>
          <a:p>
            <a:pPr marL="457200" lvl="0" indent="-393192" algn="l" rtl="0">
              <a:spcBef>
                <a:spcPts val="0"/>
              </a:spcBef>
              <a:spcAft>
                <a:spcPts val="0"/>
              </a:spcAft>
              <a:buSzPts val="2592"/>
              <a:buChar char="•"/>
            </a:pPr>
            <a:r>
              <a:rPr lang="en-US" dirty="0"/>
              <a:t>Takes the place of verbal directives, redirection, repeating instructions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(Concept formulated and put forth by Wendy </a:t>
            </a:r>
            <a:r>
              <a:rPr lang="en-US" dirty="0" err="1"/>
              <a:t>Selnes</a:t>
            </a:r>
            <a:r>
              <a:rPr lang="en-US" dirty="0"/>
              <a:t>/</a:t>
            </a:r>
            <a:r>
              <a:rPr lang="en-US" dirty="0" err="1"/>
              <a:t>Brih</a:t>
            </a:r>
            <a:r>
              <a:rPr lang="en-US" dirty="0"/>
              <a:t> Design)</a:t>
            </a:r>
            <a:endParaRPr dirty="0"/>
          </a:p>
        </p:txBody>
      </p:sp>
      <p:pic>
        <p:nvPicPr>
          <p:cNvPr id="103" name="Google Shape;103;g32548e8f3fd_0_145" descr="Wendy Selnes in a mask modeling sandwich making with a client.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03875" y="2432535"/>
            <a:ext cx="2995549" cy="34692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2548e8f3fd_0_217"/>
          <p:cNvSpPr txBox="1">
            <a:spLocks noGrp="1"/>
          </p:cNvSpPr>
          <p:nvPr>
            <p:ph type="title"/>
          </p:nvPr>
        </p:nvSpPr>
        <p:spPr>
          <a:xfrm>
            <a:off x="612489" y="1170638"/>
            <a:ext cx="10979100" cy="1153500"/>
          </a:xfrm>
          <a:prstGeom prst="rect">
            <a:avLst/>
          </a:prstGeom>
        </p:spPr>
        <p:txBody>
          <a:bodyPr spcFirstLastPara="1" wrap="square" lIns="0" tIns="182875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Who can Co-Participation Help?</a:t>
            </a:r>
            <a:endParaRPr dirty="0"/>
          </a:p>
        </p:txBody>
      </p:sp>
      <p:sp>
        <p:nvSpPr>
          <p:cNvPr id="110" name="Google Shape;110;g32548e8f3fd_0_217"/>
          <p:cNvSpPr txBox="1">
            <a:spLocks noGrp="1"/>
          </p:cNvSpPr>
          <p:nvPr>
            <p:ph type="body" idx="1"/>
          </p:nvPr>
        </p:nvSpPr>
        <p:spPr>
          <a:xfrm>
            <a:off x="620332" y="2412683"/>
            <a:ext cx="10968300" cy="583800"/>
          </a:xfrm>
          <a:prstGeom prst="rect">
            <a:avLst/>
          </a:prstGeom>
        </p:spPr>
        <p:txBody>
          <a:bodyPr spcFirstLastPara="1" wrap="square" lIns="274300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0" dirty="0"/>
              <a:t>Students who…</a:t>
            </a:r>
            <a:endParaRPr dirty="0"/>
          </a:p>
        </p:txBody>
      </p:sp>
      <p:sp>
        <p:nvSpPr>
          <p:cNvPr id="111" name="Google Shape;111;g32548e8f3fd_0_217"/>
          <p:cNvSpPr txBox="1">
            <a:spLocks noGrp="1"/>
          </p:cNvSpPr>
          <p:nvPr>
            <p:ph type="body" idx="2"/>
          </p:nvPr>
        </p:nvSpPr>
        <p:spPr>
          <a:xfrm>
            <a:off x="609599" y="3071958"/>
            <a:ext cx="10979100" cy="3176400"/>
          </a:xfrm>
          <a:prstGeom prst="rect">
            <a:avLst/>
          </a:prstGeom>
        </p:spPr>
        <p:txBody>
          <a:bodyPr spcFirstLastPara="1" wrap="square" lIns="274300" tIns="45700" rIns="45700" bIns="45700" anchor="t" anchorCtr="0">
            <a:noAutofit/>
          </a:bodyPr>
          <a:lstStyle/>
          <a:p>
            <a:pPr marL="457200" lvl="0" indent="-393192" algn="l" rtl="0">
              <a:spcBef>
                <a:spcPts val="0"/>
              </a:spcBef>
              <a:spcAft>
                <a:spcPts val="0"/>
              </a:spcAft>
              <a:buSzPts val="2592"/>
              <a:buChar char="•"/>
            </a:pPr>
            <a:r>
              <a:rPr lang="en-US" dirty="0"/>
              <a:t>Engage in a lot of refusal behaviors</a:t>
            </a:r>
            <a:endParaRPr dirty="0"/>
          </a:p>
          <a:p>
            <a:pPr marL="457200" lvl="0" indent="-393192" algn="l" rtl="0">
              <a:spcBef>
                <a:spcPts val="0"/>
              </a:spcBef>
              <a:spcAft>
                <a:spcPts val="0"/>
              </a:spcAft>
              <a:buSzPts val="2592"/>
              <a:buChar char="•"/>
            </a:pPr>
            <a:r>
              <a:rPr lang="en-US" dirty="0"/>
              <a:t>Have difficulty focusing</a:t>
            </a:r>
            <a:endParaRPr dirty="0"/>
          </a:p>
          <a:p>
            <a:pPr marL="457200" lvl="0" indent="-393192" algn="l" rtl="0">
              <a:spcBef>
                <a:spcPts val="0"/>
              </a:spcBef>
              <a:spcAft>
                <a:spcPts val="0"/>
              </a:spcAft>
              <a:buSzPts val="2592"/>
              <a:buChar char="•"/>
            </a:pPr>
            <a:r>
              <a:rPr lang="en-US" dirty="0"/>
              <a:t>Lack confidence</a:t>
            </a:r>
            <a:endParaRPr dirty="0"/>
          </a:p>
          <a:p>
            <a:pPr marL="457200" lvl="0" indent="-393192" algn="l" rtl="0">
              <a:spcBef>
                <a:spcPts val="0"/>
              </a:spcBef>
              <a:spcAft>
                <a:spcPts val="0"/>
              </a:spcAft>
              <a:buSzPts val="2592"/>
              <a:buChar char="•"/>
            </a:pPr>
            <a:r>
              <a:rPr lang="en-US" dirty="0"/>
              <a:t>Have difficulty initiating tasks</a:t>
            </a:r>
            <a:endParaRPr dirty="0"/>
          </a:p>
          <a:p>
            <a:pPr marL="457200" lvl="0" indent="-393192" algn="l" rtl="0">
              <a:spcBef>
                <a:spcPts val="0"/>
              </a:spcBef>
              <a:spcAft>
                <a:spcPts val="0"/>
              </a:spcAft>
              <a:buSzPts val="2592"/>
              <a:buChar char="•"/>
            </a:pPr>
            <a:r>
              <a:rPr lang="en-US" dirty="0"/>
              <a:t>Struggle with academic content</a:t>
            </a:r>
            <a:endParaRPr dirty="0"/>
          </a:p>
          <a:p>
            <a:pPr marL="457200" lvl="0" indent="-393192" algn="l" rtl="0">
              <a:spcBef>
                <a:spcPts val="0"/>
              </a:spcBef>
              <a:spcAft>
                <a:spcPts val="0"/>
              </a:spcAft>
              <a:buSzPts val="2592"/>
              <a:buChar char="•"/>
            </a:pPr>
            <a:r>
              <a:rPr lang="en-US" dirty="0"/>
              <a:t>Enjoy attention/want or seek out attention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2548e8f3fd_0_362"/>
          <p:cNvSpPr txBox="1">
            <a:spLocks noGrp="1"/>
          </p:cNvSpPr>
          <p:nvPr>
            <p:ph type="title"/>
          </p:nvPr>
        </p:nvSpPr>
        <p:spPr>
          <a:xfrm>
            <a:off x="612489" y="1170638"/>
            <a:ext cx="10979100" cy="1153500"/>
          </a:xfrm>
          <a:prstGeom prst="rect">
            <a:avLst/>
          </a:prstGeom>
        </p:spPr>
        <p:txBody>
          <a:bodyPr spcFirstLastPara="1" wrap="square" lIns="0" tIns="182875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Why Co-Participation?</a:t>
            </a:r>
            <a:endParaRPr dirty="0"/>
          </a:p>
        </p:txBody>
      </p:sp>
      <p:sp>
        <p:nvSpPr>
          <p:cNvPr id="118" name="Google Shape;118;g32548e8f3fd_0_362"/>
          <p:cNvSpPr txBox="1">
            <a:spLocks noGrp="1"/>
          </p:cNvSpPr>
          <p:nvPr>
            <p:ph type="body" idx="1"/>
          </p:nvPr>
        </p:nvSpPr>
        <p:spPr>
          <a:xfrm>
            <a:off x="612488" y="2421566"/>
            <a:ext cx="10979100" cy="3903000"/>
          </a:xfrm>
          <a:prstGeom prst="rect">
            <a:avLst/>
          </a:prstGeom>
        </p:spPr>
        <p:txBody>
          <a:bodyPr spcFirstLastPara="1" wrap="square" lIns="274300" tIns="45700" rIns="45700" bIns="45700" anchor="t" anchorCtr="0">
            <a:noAutofit/>
          </a:bodyPr>
          <a:lstStyle/>
          <a:p>
            <a:pPr marL="457200" lvl="0" indent="-393192" algn="l" rtl="0">
              <a:spcBef>
                <a:spcPts val="0"/>
              </a:spcBef>
              <a:spcAft>
                <a:spcPts val="0"/>
              </a:spcAft>
              <a:buSzPts val="2592"/>
              <a:buChar char="•"/>
            </a:pPr>
            <a:r>
              <a:rPr lang="en-US" dirty="0"/>
              <a:t>People (students) will more often follow what you DO more than what you SAY</a:t>
            </a:r>
            <a:br>
              <a:rPr lang="en-US" dirty="0"/>
            </a:br>
            <a:endParaRPr dirty="0"/>
          </a:p>
          <a:p>
            <a:pPr marL="457200" lvl="0" indent="-393192" algn="l" rtl="0">
              <a:spcBef>
                <a:spcPts val="0"/>
              </a:spcBef>
              <a:spcAft>
                <a:spcPts val="0"/>
              </a:spcAft>
              <a:buSzPts val="2592"/>
              <a:buChar char="•"/>
            </a:pPr>
            <a:r>
              <a:rPr lang="en-US" dirty="0"/>
              <a:t>You become a visual support</a:t>
            </a:r>
            <a:br>
              <a:rPr lang="en-US" dirty="0"/>
            </a:br>
            <a:endParaRPr dirty="0"/>
          </a:p>
          <a:p>
            <a:pPr marL="457200" lvl="0" indent="-393192" algn="l" rtl="0">
              <a:spcBef>
                <a:spcPts val="0"/>
              </a:spcBef>
              <a:spcAft>
                <a:spcPts val="0"/>
              </a:spcAft>
              <a:buSzPts val="2592"/>
              <a:buChar char="•"/>
            </a:pPr>
            <a:r>
              <a:rPr lang="en-US" dirty="0"/>
              <a:t>You also have the capability and potential to provide social attention (more on this later)</a:t>
            </a:r>
            <a:br>
              <a:rPr lang="en-US" dirty="0"/>
            </a:br>
            <a:endParaRPr dirty="0"/>
          </a:p>
          <a:p>
            <a:pPr marL="457200" lvl="0" indent="-393192" algn="l" rtl="0">
              <a:spcBef>
                <a:spcPts val="0"/>
              </a:spcBef>
              <a:spcAft>
                <a:spcPts val="0"/>
              </a:spcAft>
              <a:buSzPts val="2592"/>
              <a:buChar char="•"/>
            </a:pPr>
            <a:r>
              <a:rPr lang="en-US" dirty="0"/>
              <a:t>Increase </a:t>
            </a:r>
            <a:r>
              <a:rPr lang="en-US" b="1" dirty="0"/>
              <a:t>Engagement </a:t>
            </a:r>
            <a:r>
              <a:rPr lang="en-US" dirty="0"/>
              <a:t>and </a:t>
            </a:r>
            <a:r>
              <a:rPr lang="en-US" b="1" dirty="0"/>
              <a:t>Follow Through</a:t>
            </a:r>
            <a:br>
              <a:rPr lang="en-US" b="1" dirty="0"/>
            </a:br>
            <a:endParaRPr b="1" dirty="0"/>
          </a:p>
          <a:p>
            <a:pPr marL="457200" lvl="0" indent="-393192" algn="l" rtl="0">
              <a:spcBef>
                <a:spcPts val="0"/>
              </a:spcBef>
              <a:spcAft>
                <a:spcPts val="0"/>
              </a:spcAft>
              <a:buSzPts val="2592"/>
              <a:buChar char="•"/>
            </a:pPr>
            <a:r>
              <a:rPr lang="en-US" dirty="0"/>
              <a:t>Para call-out story*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2548e8f3fd_0_433"/>
          <p:cNvSpPr txBox="1">
            <a:spLocks noGrp="1"/>
          </p:cNvSpPr>
          <p:nvPr>
            <p:ph type="title"/>
          </p:nvPr>
        </p:nvSpPr>
        <p:spPr>
          <a:xfrm>
            <a:off x="612489" y="1170638"/>
            <a:ext cx="10979100" cy="1153500"/>
          </a:xfrm>
          <a:prstGeom prst="rect">
            <a:avLst/>
          </a:prstGeom>
        </p:spPr>
        <p:txBody>
          <a:bodyPr spcFirstLastPara="1" wrap="square" lIns="0" tIns="182875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does Co-Participation Look Like?</a:t>
            </a:r>
            <a:endParaRPr dirty="0"/>
          </a:p>
        </p:txBody>
      </p:sp>
      <p:sp>
        <p:nvSpPr>
          <p:cNvPr id="125" name="Google Shape;125;g32548e8f3fd_0_433"/>
          <p:cNvSpPr txBox="1">
            <a:spLocks noGrp="1"/>
          </p:cNvSpPr>
          <p:nvPr>
            <p:ph type="body" idx="1"/>
          </p:nvPr>
        </p:nvSpPr>
        <p:spPr>
          <a:xfrm>
            <a:off x="612488" y="2421566"/>
            <a:ext cx="10979100" cy="3903000"/>
          </a:xfrm>
          <a:prstGeom prst="rect">
            <a:avLst/>
          </a:prstGeom>
        </p:spPr>
        <p:txBody>
          <a:bodyPr spcFirstLastPara="1" wrap="square" lIns="274300" tIns="45700" rIns="457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 the classroom</a:t>
            </a:r>
            <a:endParaRPr dirty="0"/>
          </a:p>
          <a:p>
            <a:pPr marL="914400" lvl="1" indent="-350519" algn="l" rtl="0">
              <a:spcBef>
                <a:spcPts val="600"/>
              </a:spcBef>
              <a:spcAft>
                <a:spcPts val="0"/>
              </a:spcAft>
              <a:buSzPts val="1920"/>
              <a:buChar char="o"/>
            </a:pPr>
            <a:r>
              <a:rPr lang="en-US" dirty="0"/>
              <a:t>Raising hand, looking at the speaker, attending to and participating in classroom activities</a:t>
            </a:r>
            <a:endParaRPr dirty="0"/>
          </a:p>
          <a:p>
            <a:pPr marL="914400" lvl="1" indent="-350519" algn="l" rtl="0">
              <a:spcBef>
                <a:spcPts val="0"/>
              </a:spcBef>
              <a:spcAft>
                <a:spcPts val="0"/>
              </a:spcAft>
              <a:buSzPts val="1920"/>
              <a:buChar char="o"/>
            </a:pPr>
            <a:r>
              <a:rPr lang="en-US" dirty="0"/>
              <a:t>having a duplicate copy of materials and working on them in close proximity to the student(s) needing support</a:t>
            </a:r>
            <a:endParaRPr dirty="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talking through</a:t>
            </a:r>
            <a:endParaRPr dirty="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“Oh, I’ve done something like this before. I think I remember. I have to…”</a:t>
            </a:r>
            <a:endParaRPr dirty="0"/>
          </a:p>
          <a:p>
            <a:pPr marL="914400" lvl="1" indent="-350519" algn="l" rtl="0">
              <a:spcBef>
                <a:spcPts val="0"/>
              </a:spcBef>
              <a:spcAft>
                <a:spcPts val="0"/>
              </a:spcAft>
              <a:buSzPts val="1920"/>
              <a:buChar char="o"/>
            </a:pPr>
            <a:r>
              <a:rPr lang="en-US" dirty="0"/>
              <a:t>Looking and acting like a “model” student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2548e8f3fd_0_504"/>
          <p:cNvSpPr txBox="1">
            <a:spLocks noGrp="1"/>
          </p:cNvSpPr>
          <p:nvPr>
            <p:ph type="title"/>
          </p:nvPr>
        </p:nvSpPr>
        <p:spPr>
          <a:xfrm>
            <a:off x="612489" y="1170638"/>
            <a:ext cx="10979100" cy="1153500"/>
          </a:xfrm>
          <a:prstGeom prst="rect">
            <a:avLst/>
          </a:prstGeom>
        </p:spPr>
        <p:txBody>
          <a:bodyPr spcFirstLastPara="1" wrap="square" lIns="0" tIns="182875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2- What does Co-Participation Look Like?</a:t>
            </a:r>
            <a:endParaRPr dirty="0"/>
          </a:p>
        </p:txBody>
      </p:sp>
      <p:sp>
        <p:nvSpPr>
          <p:cNvPr id="132" name="Google Shape;132;g32548e8f3fd_0_504"/>
          <p:cNvSpPr txBox="1">
            <a:spLocks noGrp="1"/>
          </p:cNvSpPr>
          <p:nvPr>
            <p:ph type="body" idx="1"/>
          </p:nvPr>
        </p:nvSpPr>
        <p:spPr>
          <a:xfrm>
            <a:off x="612488" y="2421566"/>
            <a:ext cx="10979100" cy="3903000"/>
          </a:xfrm>
          <a:prstGeom prst="rect">
            <a:avLst/>
          </a:prstGeom>
        </p:spPr>
        <p:txBody>
          <a:bodyPr spcFirstLastPara="1" wrap="square" lIns="274300" tIns="45700" rIns="457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 Re-Regulation</a:t>
            </a:r>
            <a:endParaRPr dirty="0"/>
          </a:p>
          <a:p>
            <a:pPr marL="914400" lvl="1" indent="-350519" algn="l" rtl="0">
              <a:spcBef>
                <a:spcPts val="600"/>
              </a:spcBef>
              <a:spcAft>
                <a:spcPts val="0"/>
              </a:spcAft>
              <a:buSzPts val="1920"/>
              <a:buChar char="o"/>
            </a:pPr>
            <a:r>
              <a:rPr lang="en-US" dirty="0"/>
              <a:t>Staff participating in/modeling a coping/calming strategy</a:t>
            </a:r>
            <a:endParaRPr dirty="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taking deep breaths</a:t>
            </a:r>
            <a:endParaRPr dirty="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squishing putty in their hands, coloring, holding a stuffie, using a fidget, </a:t>
            </a:r>
            <a:r>
              <a:rPr lang="en-US" dirty="0" err="1"/>
              <a:t>etc</a:t>
            </a:r>
            <a:endParaRPr dirty="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*throwing a safe item in a safe way</a:t>
            </a:r>
            <a:endParaRPr dirty="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*punching a safe item in a safe way (punching bag)</a:t>
            </a:r>
            <a:endParaRPr dirty="0"/>
          </a:p>
          <a:p>
            <a:pPr marL="914400" lvl="1" indent="-350519" algn="l" rtl="0">
              <a:spcBef>
                <a:spcPts val="0"/>
              </a:spcBef>
              <a:spcAft>
                <a:spcPts val="0"/>
              </a:spcAft>
              <a:buSzPts val="1920"/>
              <a:buChar char="o"/>
            </a:pPr>
            <a:r>
              <a:rPr lang="en-US" dirty="0"/>
              <a:t>Very few to NO words</a:t>
            </a:r>
            <a:endParaRPr dirty="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Not asking questions</a:t>
            </a:r>
            <a:endParaRPr dirty="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Not giving directions/requests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2548e8f3fd_0_289"/>
          <p:cNvSpPr txBox="1">
            <a:spLocks noGrp="1"/>
          </p:cNvSpPr>
          <p:nvPr>
            <p:ph type="title"/>
          </p:nvPr>
        </p:nvSpPr>
        <p:spPr>
          <a:xfrm>
            <a:off x="612489" y="1170638"/>
            <a:ext cx="10979100" cy="11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600"/>
              <a:buFont typeface="Calibri"/>
              <a:buNone/>
            </a:pPr>
            <a:r>
              <a:rPr lang="en-US" dirty="0"/>
              <a:t>Co-Participation</a:t>
            </a:r>
            <a:endParaRPr dirty="0"/>
          </a:p>
        </p:txBody>
      </p:sp>
      <p:sp>
        <p:nvSpPr>
          <p:cNvPr id="138" name="Google Shape;138;g32548e8f3fd_0_289"/>
          <p:cNvSpPr txBox="1">
            <a:spLocks noGrp="1"/>
          </p:cNvSpPr>
          <p:nvPr>
            <p:ph type="body" idx="1"/>
          </p:nvPr>
        </p:nvSpPr>
        <p:spPr>
          <a:xfrm>
            <a:off x="620332" y="2412683"/>
            <a:ext cx="5280600" cy="5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ctr" anchorCtr="0">
            <a:noAutofit/>
          </a:bodyPr>
          <a:lstStyle/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en-US" dirty="0"/>
              <a:t>What’s involved</a:t>
            </a:r>
            <a:endParaRPr dirty="0"/>
          </a:p>
        </p:txBody>
      </p:sp>
      <p:sp>
        <p:nvSpPr>
          <p:cNvPr id="139" name="Google Shape;139;g32548e8f3fd_0_289"/>
          <p:cNvSpPr txBox="1">
            <a:spLocks noGrp="1"/>
          </p:cNvSpPr>
          <p:nvPr>
            <p:ph type="body" idx="2"/>
          </p:nvPr>
        </p:nvSpPr>
        <p:spPr>
          <a:xfrm>
            <a:off x="609599" y="3071958"/>
            <a:ext cx="6174377" cy="31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92"/>
              <a:buFont typeface="Arial"/>
              <a:buChar char="•"/>
            </a:pPr>
            <a:r>
              <a:rPr lang="en-US" dirty="0"/>
              <a:t>Staff doing/participating in what they want the student(s) to do</a:t>
            </a:r>
            <a:endParaRPr dirty="0"/>
          </a:p>
          <a:p>
            <a:pPr marL="5715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Char char="o"/>
            </a:pPr>
            <a:r>
              <a:rPr lang="en-US" dirty="0"/>
              <a:t>class activity</a:t>
            </a:r>
            <a:endParaRPr dirty="0"/>
          </a:p>
          <a:p>
            <a:pPr marL="5715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Char char="o"/>
            </a:pPr>
            <a:r>
              <a:rPr lang="en-US" dirty="0"/>
              <a:t>worksheet/independent work</a:t>
            </a:r>
            <a:endParaRPr dirty="0"/>
          </a:p>
          <a:p>
            <a:pPr marL="5715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Char char="o"/>
            </a:pPr>
            <a:r>
              <a:rPr lang="en-US" dirty="0"/>
              <a:t>regulation/calming strategies</a:t>
            </a:r>
            <a:endParaRPr dirty="0"/>
          </a:p>
          <a:p>
            <a:pPr marL="5715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Char char="o"/>
            </a:pPr>
            <a:r>
              <a:rPr lang="en-US" dirty="0"/>
              <a:t>jobs, tasks, chores, </a:t>
            </a:r>
            <a:r>
              <a:rPr lang="en-US" dirty="0" err="1"/>
              <a:t>etc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92"/>
              <a:buChar char="•"/>
            </a:pPr>
            <a:r>
              <a:rPr lang="en-US" dirty="0"/>
              <a:t>Talking aloud to self/others about the task</a:t>
            </a:r>
            <a:endParaRPr dirty="0"/>
          </a:p>
        </p:txBody>
      </p:sp>
      <p:sp>
        <p:nvSpPr>
          <p:cNvPr id="140" name="Google Shape;140;g32548e8f3fd_0_289"/>
          <p:cNvSpPr txBox="1">
            <a:spLocks noGrp="1"/>
          </p:cNvSpPr>
          <p:nvPr>
            <p:ph type="body" idx="3"/>
          </p:nvPr>
        </p:nvSpPr>
        <p:spPr>
          <a:xfrm>
            <a:off x="6766986" y="2412683"/>
            <a:ext cx="4807987" cy="5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ctr" anchorCtr="0">
            <a:noAutofit/>
          </a:bodyPr>
          <a:lstStyle/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en-US" dirty="0"/>
              <a:t>What’s not involved</a:t>
            </a:r>
            <a:endParaRPr dirty="0"/>
          </a:p>
        </p:txBody>
      </p:sp>
      <p:sp>
        <p:nvSpPr>
          <p:cNvPr id="141" name="Google Shape;141;g32548e8f3fd_0_289"/>
          <p:cNvSpPr txBox="1">
            <a:spLocks noGrp="1"/>
          </p:cNvSpPr>
          <p:nvPr>
            <p:ph type="body" idx="4"/>
          </p:nvPr>
        </p:nvSpPr>
        <p:spPr>
          <a:xfrm>
            <a:off x="6783976" y="3072592"/>
            <a:ext cx="4807986" cy="31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92"/>
              <a:buFont typeface="Arial"/>
              <a:buChar char="•"/>
            </a:pPr>
            <a:r>
              <a:rPr lang="en-US" dirty="0"/>
              <a:t>Asking a lot of questions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92"/>
              <a:buChar char="•"/>
            </a:pPr>
            <a:r>
              <a:rPr lang="en-US" dirty="0"/>
              <a:t>Verbal directions, re-directions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92"/>
              <a:buChar char="•"/>
            </a:pPr>
            <a:r>
              <a:rPr lang="en-US" dirty="0"/>
              <a:t>Saying things like, “no,” “don’t”, “you need to…” or “that’s not how…”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ntegral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CC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PAW xmlns="http://www.net-centric.com/PAWPP">
  <Shape xmlns="" ID="/n3o9S98Xxkw6+/dwlo3aSB9mSk=" pdftag="H1" artifact="_x0030_" isBookmarkSet="yes" bookmark="yes" Order="_x0031_"/>
  <Shape xmlns="" ID="V3k4dxRyNAG+yfSQ3sGN3yLjsi0=" pdftag="Figure" isBookmarkSet="no" formula="no" inline="no" artifact="_x0030_" bookmark="no" Order="_x0033_" validate="no" Lang=""/>
  <Shape xmlns="" ID="Og6hKY0I1dADfcA1zfBNsRhVTXs=" pdftag="P" isBookmarkSet="no" bookmark="no" Order="_x0034_"/>
  <Shape xmlns="" ID="0TRYcTM1BPLR+ZRKGil5ed2hEws=" pdftag="P" isBookmarkSet="no" bookmark="no" Order="_x0032_"/>
  <Shape xmlns="" ID="an83M4mUh5Fe/+4yEfo9A1H4OKQ=" isBookmarkSet="yes" bookmark="yes" pdftag="H2" artifact="_x0030_" Order="_x0031_"/>
  <Shape xmlns="" ID="dPtDsLrCkGr7rFLOEvfSgt9E1oI=" isBookmarkSet="yes" bookmark="yes" pdftag="H3" artifact="_x0030_" Order="_x0032_"/>
  <Shape xmlns="" ID="H482Jv3v0AsE5/HzwWzo8cru98A=" pdftag="P" isBookmarkSet="no" bookmark="no" Order="_x0033_"/>
  <Shape xmlns="" ID="6cQNU++5IX4hkJfpTx/S97O+qGs=" isBookmarkSet="yes" bookmark="yes" pdftag="H3" artifact="_x0030_" Order="_x0034_"/>
  <Shape xmlns="" ID="82HzK6iGupb2gpFzFK5qwH/qJI8=" pdftag="P" isBookmarkSet="no" bookmark="no" Order="_x0035_"/>
  <Shape xmlns="" ID="yuhabPWdZALfQinWFJJt8kLwgOk=" isBookmarkSet="yes" bookmark="yes" pdftag="H2" artifact="_x0030_" Order="_x0031_"/>
  <Shape xmlns="" ID="6sWoeW6K8m5PE3/p4cloUwmIEaU=" pdftag="P" isBookmarkSet="no" bookmark="no" Order="_x0032_"/>
  <Shape xmlns="" ID="Wa7siC48lX0PEJrlYAJpmb/UM+M=" Order="_x0033_" formula="no" pdftag="Figure" inline="no" validate="yes" artifact="_x0030_"/>
  <Shape xmlns="" ID="hCom7vGB+zGaR0UPoJkDpoe+Ix8=" isBookmarkSet="yes" bookmark="yes" pdftag="H2" artifact="_x0030_" Order="_x0031_"/>
  <Shape xmlns="" ID="9hhgX41T0KC5fItaDzQPW5AQ+Z4=" pdftag="P" isBookmarkSet="no" bookmark="no" Order="_x0032_"/>
  <Shape xmlns="" ID="Sgd191u+hsek3iVdA1mI9GLUqJI=" formula="no" pdftag="Figure" inline="no" artifact="_x0030_" isBookmarkSet="no" bookmark="no" Order="_x0033_" validate="no" Lang=""/>
  <Shape xmlns="" ID="8Wcnjnyc8MiX5mXaM9xVfPCB440=" isBookmarkSet="yes" bookmark="yes" pdftag="H2" artifact="_x0030_" Order="_x0031_"/>
  <Shape xmlns="" ID="cyK3ZRtckMHvt5AW2f9DtuEXuVY=" isBookmarkSet="yes" bookmark="yes" pdftag="H3" artifact="_x0030_" Order="_x0032_"/>
  <Shape xmlns="" ID="r+GiVjjHt6o62AtqA3qw3BjzG2k=" pdftag="P" isBookmarkSet="no" bookmark="no" Order="_x0033_"/>
  <Shape xmlns="" ID="jLVyonyfb54Nqt63Tq4nhEy8mro=" isBookmarkSet="yes" bookmark="yes" pdftag="H2" artifact="_x0030_" Order="_x0031_"/>
  <Shape xmlns="" ID="RLxbKGVkrTpwNVXvWJLPdX8uc+c=" pdftag="P" isBookmarkSet="no" bookmark="no" Order="_x0032_"/>
  <Shape xmlns="" ID="cDv8Lb5+4/mPZF+ySaAaJlnkIps=" isBookmarkSet="yes" bookmark="yes" pdftag="H2" artifact="_x0030_" Order="_x0031_"/>
  <Shape xmlns="" ID="zh3lO74gHfVe+6FgEGxAaI1Jz5E=" pdftag="P" isBookmarkSet="no" bookmark="no" Order="_x0032_"/>
  <Shape xmlns="" ID="TpVMp1PqgbEmS5aiS+4G+jXokuw=" Order="_x0031_" isBookmarkSet="yes" bookmark="no" pdftag="_x005B_Artifact_x005D_" artifact="_x0031_"/>
  <Shape xmlns="" ID="cugAapPqA6zVbfUWx96yPMkqm0Q=" pdftag="P" isBookmarkSet="no" bookmark="no" Order="_x0031_"/>
  <Shape xmlns="" ID="aa5c1HSs63pWICB41d0/P5hUsWs=" isBookmarkSet="yes" bookmark="yes" pdftag="H2" artifact="_x0030_" Order="_x0031_"/>
  <Shape xmlns="" ID="DUiu6YE0yADzECPWmOCcRWFZ2lM=" isBookmarkSet="yes" bookmark="yes" pdftag="H3" artifact="_x0030_" Order="_x0032_"/>
  <Shape xmlns="" ID="vCJwgr5H4b+yooh2LLzf4OGFxrU=" pdftag="P" isBookmarkSet="no" bookmark="no" Order="_x0033_"/>
  <Shape xmlns="" ID="vNqePmkDy/eqnYYYpNZCwsVwzHU=" isBookmarkSet="yes" bookmark="yes" pdftag="H3" artifact="_x0030_" Order="_x0034_"/>
  <Shape xmlns="" ID="CT/mxBZulHfa+iyUoqakdJrSh/U=" pdftag="P" isBookmarkSet="no" bookmark="no" Order="_x0035_"/>
  <Shape xmlns="" ID="7gM5KZCYw9oRIhye9190MHt6tKk=" isBookmarkSet="yes" bookmark="yes" pdftag="H2" artifact="_x0030_" Order="_x0031_"/>
  <Shape xmlns="" ID="tsSDFKoY/umt+tQz3xwgkgCvtvM=" pdftag="P" isBookmarkSet="no" bookmark="no" Order="_x0032_"/>
  <Shape xmlns="" ID="j41+faUD8GU5gh9qIBm6LYYacLA=" formula="no" pdftag="Figure" inline="no" artifact="_x0030_" isBookmarkSet="no" bookmark="no" Order="_x0033_" validate="no" Lang=""/>
  <Shape xmlns="" ID="5VcHFDPFap7urTaOjYNHkdne4tk=" isBookmarkSet="yes" bookmark="yes" pdftag="H2" artifact="_x0030_" Order="_x0031_"/>
  <Shape xmlns="" ID="ex/4vWwgaWUbg+m2L72si+plFqg=" pdftag="P" isBookmarkSet="no" bookmark="no" Order="_x0032_"/>
  <Shape xmlns="" ID="v7Na1NafrjFsZ78U1YUGgB6XLX0=" formula="no" pdftag="Figure" inline="no" artifact="_x0030_" isBookmarkSet="no" bookmark="no" Order="_x0033_" validate="no" Lang=""/>
  <Shape xmlns="" ID="J/ySIFjtkbrsFMUymq8Y0AkO90c=" isBookmarkSet="yes" bookmark="yes" pdftag="H2" artifact="_x0030_" Order="_x0031_"/>
  <Shape xmlns="" ID="DXKE23PcN7t4sVeGTfPSgnC/Aqg=" pdftag="P" isBookmarkSet="no" bookmark="no" Order="_x0032_"/>
  <Shape xmlns="" ID="xAZr+4AOGAErxoJJIy1EOM0wCYM=" formula="no" pdftag="Figure" artifact="_x0030_" inline="no" isBookmarkSet="no" bookmark="no" Order="_x0033_" validate="no" Lang=""/>
  <Shape xmlns="" ID="GkizE4zQpm0hjCMy93vyuUXeN1Y=" isBookmarkSet="yes" bookmark="yes" pdftag="H2" artifact="_x0030_" Order="_x0031_"/>
  <Shape xmlns="" ID="CUDokEmGvozNR8brSf/F+LkZAy8=" pdftag="P" isBookmarkSet="no" bookmark="no" Order="_x0033_"/>
  <Shape xmlns="" ID="68ZZxrJaPFPW0ymN6oDZNODfnk0=" formula="no" pdftag="Figure" artifact="_x0030_" inline="no" isBookmarkSet="no" bookmark="no" Order="_x0032_" validate="no" Lang=""/>
  <Shape xmlns="" ID="iUjImzdQaoxhvseTkkD6F0oECyg=" isBookmarkSet="yes" bookmark="yes" pdftag="H2" artifact="_x0030_" Order="_x0031_"/>
  <Shape xmlns="" ID="gIWBYPoMBeeMM2TprGyI9fL9QxM=" pdftag="P" isBookmarkSet="no" bookmark="no" Order="_x0032_"/>
  <Shape xmlns="" ID="fD+g62yvtwcPvXEEIfdE1zeKWgY=" formula="no" pdftag="Figure" inline="no" artifact="_x0030_" isBookmarkSet="no" bookmark="no" Order="_x0033_" validate="no" Lang=""/>
  <Shape xmlns="" ID="Q0jk53MM5MDRdJXQm0EVgP+Yu68=" isBookmarkSet="yes" bookmark="yes" pdftag="H2" artifact="_x0030_" Order="_x0031_"/>
  <Shape xmlns="" ID="0jCNhS1BzQNBb2qZw5VgL5rJick=" pdftag="P" isBookmarkSet="no" bookmark="no" Order="_x0032_"/>
  <Shape xmlns="" ID="0i7GIrv6i0+km3dU+XFiturWIVk=" isBookmarkSet="yes" bookmark="yes" pdftag="H2" artifact="_x0030_" Order="_x0031_"/>
  <Shape xmlns="" ID="J2AMam1Nfv7HYo4tc0OvMzAlpro=" formula="no" pdftag="Figure" inline="no" artifact="_x0030_" isBookmarkSet="no" bookmark="no" Order="_x0032_" validate="no" Lang=""/>
  <Shape xmlns="" ID="TF54RVETpJtX6N0iQYj8fgcTpHo=" isBookmarkSet="yes" bookmark="yes" pdftag="H2" artifact="_x0030_" Order="_x0031_"/>
  <Shape xmlns="" ID="iZdMS8bJrtCCHIQBbn8kJ/V9x8o=" pdftag="P" isBookmarkSet="no" bookmark="no" Order="_x0032_"/>
  <Shape xmlns="" ID="+cUM+jy9DeIEQsbuL0abkaxp7EM=" formula="no" pdftag="Figure" inline="no" artifact="_x0030_" isBookmarkSet="no" bookmark="no" Order="_x0033_" validate="no" Lang=""/>
  <Shape xmlns="" ID="4E5OcjHFELZgmmAwCPJ4YFBg7vo=" Order="_x0031_" formula="no" inline="no" artifact="_x0031_" pdftag="_x005B_Artifact_x005D_" isBookmarkSet="no" bookmark="no" validate="no" Lang=""/>
  <Shape xmlns="" ID="d8F0xFR0MV30CamjprKOkorUpEA=" isBookmarkSet="yes" bookmark="yes" pdftag="H2" artifact="_x0030_" Order="_x0032_"/>
  <Shape xmlns="" ID="iyh5PihDy/7o5sV83hQhINOY2wM=" isBookmarkSet="yes" bookmark="no" pdftag="P" artifact="_x0030_" Order="_x0033_"/>
  <Shape xmlns="" ID="KTV9C7wBh4dMu+rj7Wqk4GpOP+E=" formula="no" inline="no" isBookmarkSet="no" bookmark="no" pdftag="Figure" artifact="_x0030_" Order="_x0031_" validate="no"/>
  <SubText xmlns="" ID="V3k4dxRyNAG+yfSQ3sGN3yLjsi0=" ActualText=""/>
  <SubText xmlns="" ID="Wa7siC48lX0PEJrlYAJpmb/UM+M=" ActualText=""/>
  <SubText xmlns="" ID="Sgd191u+hsek3iVdA1mI9GLUqJI=" ActualText=""/>
  <SubText xmlns="" ID="j41+faUD8GU5gh9qIBm6LYYacLA=" ActualText=""/>
  <SubText xmlns="" ID="v7Na1NafrjFsZ78U1YUGgB6XLX0=" ActualText=""/>
  <SubText xmlns="" ID="xAZr+4AOGAErxoJJIy1EOM0wCYM=" ActualText=""/>
  <SubText xmlns="" ID="68ZZxrJaPFPW0ymN6oDZNODfnk0=" ActualText=""/>
  <SubText xmlns="" ID="fD+g62yvtwcPvXEEIfdE1zeKWgY=" ActualText=""/>
  <SubText xmlns="" ID="J2AMam1Nfv7HYo4tc0OvMzAlpro=" ActualText=""/>
  <SubText xmlns="" ID="+cUM+jy9DeIEQsbuL0abkaxp7EM=" ActualText=""/>
  <SubText xmlns="" ID="4E5OcjHFELZgmmAwCPJ4YFBg7vo=" ActualText=""/>
  <SubText xmlns="" ID="KTV9C7wBh4dMu+rj7Wqk4GpOP+E=" ActualText=""/>
  <Shape xmlns="" ID="cCr5znVQNROt32lhW9/U+A6zT/s=" pdftag="Figure" isBookmarkSet="no" bookmark="no" Order="_x0033_" validate="no" artifact="_x0030_" formula="no" Lang=""/>
  <HyperLink xmlns="" ID="iZdMS8bJrtCCHIQBbn8kJ/V9x8o=-109561001324.5_332.3984" plainAltText="erin.nelson_x0040_contigolearning.com" language="" Lang=""/>
  <SubText xmlns="" ID="cCr5znVQNROt32lhW9/U+A6zT/s=" ActualText=""/>
</PAW>
</file>

<file path=customXml/itemProps1.xml><?xml version="1.0" encoding="utf-8"?>
<ds:datastoreItem xmlns:ds="http://schemas.openxmlformats.org/officeDocument/2006/customXml" ds:itemID="{664F82E6-A60F-4C41-8115-CD50DE99CD16}">
  <ds:schemaRefs>
    <ds:schemaRef ds:uri="http://www.net-centric.com/PAWPP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833</Words>
  <Application>Microsoft Office PowerPoint</Application>
  <PresentationFormat>Widescreen</PresentationFormat>
  <Paragraphs>134</Paragraphs>
  <Slides>18</Slides>
  <Notes>18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Courier New</vt:lpstr>
      <vt:lpstr>Noto Sans Symbols</vt:lpstr>
      <vt:lpstr>Twentieth Century</vt:lpstr>
      <vt:lpstr>Integral</vt:lpstr>
      <vt:lpstr>Boosting Engagement: The Power of Co-Participation and Differential Attention </vt:lpstr>
      <vt:lpstr>Agenda</vt:lpstr>
      <vt:lpstr>Introductions</vt:lpstr>
      <vt:lpstr>What is Co-Participation?</vt:lpstr>
      <vt:lpstr>Who can Co-Participation Help?</vt:lpstr>
      <vt:lpstr>Why Co-Participation?</vt:lpstr>
      <vt:lpstr>What does Co-Participation Look Like?</vt:lpstr>
      <vt:lpstr>2- What does Co-Participation Look Like?</vt:lpstr>
      <vt:lpstr>Co-Participation</vt:lpstr>
      <vt:lpstr>Is Co-Participation Cheating??</vt:lpstr>
      <vt:lpstr>Let’s Practice</vt:lpstr>
      <vt:lpstr>When Could You Incorporate Co-Participation?</vt:lpstr>
      <vt:lpstr>Elements of Social Attention</vt:lpstr>
      <vt:lpstr>Dialing in our Social Attention</vt:lpstr>
      <vt:lpstr>Co-Participation and Attention</vt:lpstr>
      <vt:lpstr>Questions, Comments, other discussion?</vt:lpstr>
      <vt:lpstr>Thank you!</vt:lpstr>
      <vt:lpstr>Charting the Cs Conference 2025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Boosting Engagement: The Power of Co-Participation and Differential Attention </dc:title>
  <dc:creator>Charting the Cs Conference 2025; Statewide Professional Development to Support the Workforce and Low Incidence Disability Areas in the State of Minnesota</dc:creator>
  <cp:lastModifiedBy>Shuyin Maciel</cp:lastModifiedBy>
  <cp:revision>31</cp:revision>
  <dcterms:created xsi:type="dcterms:W3CDTF">2020-04-18T15:28:58Z</dcterms:created>
  <dcterms:modified xsi:type="dcterms:W3CDTF">2025-04-23T08:43:01Z</dcterms:modified>
</cp:coreProperties>
</file>