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2"/>
  </p:sldMasterIdLst>
  <p:notesMasterIdLst>
    <p:notesMasterId r:id="rId42"/>
  </p:notesMasterIdLst>
  <p:sldIdLst>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12192000" cy="6858000"/>
  <p:notesSz cx="6858000" cy="9144000"/>
  <p:embeddedFontLst>
    <p:embeddedFont>
      <p:font typeface="Arial Rounded MT Bold" panose="020F0704030504030204" pitchFamily="34" charset="0"/>
      <p:regular r:id="rId43"/>
    </p:embeddedFont>
    <p:embeddedFont>
      <p:font typeface="Comfortaa" panose="020B0604020202020204" charset="0"/>
      <p:regular r:id="rId44"/>
      <p:bold r:id="rId45"/>
    </p:embeddedFont>
    <p:embeddedFont>
      <p:font typeface="Comic Sans MS" panose="030F0702030302020204" pitchFamily="66" charset="0"/>
      <p:regular r:id="rId46"/>
      <p:bold r:id="rId47"/>
      <p:italic r:id="rId48"/>
      <p:boldItalic r:id="rId49"/>
    </p:embeddedFont>
    <p:embeddedFont>
      <p:font typeface="Miriam" panose="020B0502050101010101" pitchFamily="34" charset="-79"/>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iUxUJI2TUyXpiO/Sz/n36eiCRQP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86"/>
    <a:srgbClr val="EEEBF5"/>
    <a:srgbClr val="CCCCFF"/>
    <a:srgbClr val="F4F2F8"/>
    <a:srgbClr val="0452A0"/>
    <a:srgbClr val="BB6917"/>
    <a:srgbClr val="FF6600"/>
    <a:srgbClr val="58428E"/>
    <a:srgbClr val="FCE8D4"/>
    <a:srgbClr val="FEF2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D9806C-C473-43FB-B06C-160E970E5DE7}">
  <a:tblStyle styleId="{FCD9806C-C473-43FB-B06C-160E970E5DE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1" autoAdjust="0"/>
    <p:restoredTop sz="86410"/>
  </p:normalViewPr>
  <p:slideViewPr>
    <p:cSldViewPr snapToGrid="0">
      <p:cViewPr varScale="1">
        <p:scale>
          <a:sx n="84" d="100"/>
          <a:sy n="84" d="100"/>
        </p:scale>
        <p:origin x="810" y="84"/>
      </p:cViewPr>
      <p:guideLst>
        <p:guide pos="3840"/>
        <p:guide orient="horz" pos="2160"/>
      </p:guideLst>
    </p:cSldViewPr>
  </p:slideViewPr>
  <p:outlineViewPr>
    <p:cViewPr>
      <p:scale>
        <a:sx n="33" d="100"/>
        <a:sy n="33" d="100"/>
      </p:scale>
      <p:origin x="0" y="-45174"/>
    </p:cViewPr>
  </p:outlineViewPr>
  <p:notesTextViewPr>
    <p:cViewPr>
      <p:scale>
        <a:sx n="1" d="1"/>
        <a:sy n="1" d="1"/>
      </p:scale>
      <p:origin x="0" y="0"/>
    </p:cViewPr>
  </p:notesTextViewPr>
  <p:notesViewPr>
    <p:cSldViewPr snapToGrid="0">
      <p:cViewPr varScale="1">
        <p:scale>
          <a:sx n="104" d="100"/>
          <a:sy n="104" d="100"/>
        </p:scale>
        <p:origin x="441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8"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69507365-CC36-5352-A7FE-5D17CAF4397E}"/>
              </a:ext>
            </a:extLst>
          </p:cNvPr>
          <p:cNvSpPr>
            <a:spLocks noGrp="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60" name="Google Shape;16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7367A50C-B903-8B88-92CA-D40C13078769}"/>
              </a:ext>
            </a:extLst>
          </p:cNvPr>
          <p:cNvSpPr>
            <a:spLocks noGrp="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6" name="Google Shape;166;g3290fbd70ca_0_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D661E67B-3721-7125-96A5-670DDB7207DB}"/>
              </a:ext>
            </a:extLst>
          </p:cNvPr>
          <p:cNvSpPr>
            <a:spLocks noGrp="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2" name="Google Shape;172;g3211db4cd16_1_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4805117C-8D61-2941-F1F7-B8E77EE70376}"/>
              </a:ext>
            </a:extLst>
          </p:cNvPr>
          <p:cNvSpPr>
            <a:spLocks noGrp="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80" name="Google Shape;180;g320f629e107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7C37EA38-9D97-A561-8C15-E9BE2F09ED98}"/>
              </a:ext>
            </a:extLst>
          </p:cNvPr>
          <p:cNvSpPr>
            <a:spLocks noGrp="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2020add07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2020add07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14</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BCEF485B-16B3-863B-2C30-7676120E7D3A}"/>
              </a:ext>
            </a:extLst>
          </p:cNvPr>
          <p:cNvSpPr>
            <a:spLocks noGrp="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290fbd70ca_0_3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290fbd70ca_0_3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15</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418B4369-A552-66C2-3257-8B0BA822B1BE}"/>
              </a:ext>
            </a:extLst>
          </p:cNvPr>
          <p:cNvSpPr>
            <a:spLocks noGrp="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4" name="Google Shape;204;g3290fbd70ca_0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F403F953-9C4C-2EA0-9E2A-3E23A14DAA7F}"/>
              </a:ext>
            </a:extLst>
          </p:cNvPr>
          <p:cNvSpPr>
            <a:spLocks noGrp="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10" name="Google Shape;210;g320f629e107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71BE2972-B497-E6AB-E1B8-F8F4AD063914}"/>
              </a:ext>
            </a:extLst>
          </p:cNvPr>
          <p:cNvSpPr>
            <a:spLocks noGrp="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2412ae2393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2412ae2393_0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18</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5C86125F-0BFA-B873-B6CD-FD3C7E92DAE4}"/>
              </a:ext>
            </a:extLst>
          </p:cNvPr>
          <p:cNvSpPr>
            <a:spLocks noGrp="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5" name="Google Shape;225;g3211db4cd16_1_3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BFE22D21-F834-504B-3985-2CEFD0F0EC14}"/>
              </a:ext>
            </a:extLst>
          </p:cNvPr>
          <p:cNvSpPr>
            <a:spLocks noGrp="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100" name="Google Shape;100;g3211db4cd16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A61C595F-A0E8-63E5-F028-2E02FFBBE07A}"/>
              </a:ext>
            </a:extLst>
          </p:cNvPr>
          <p:cNvSpPr>
            <a:spLocks noGrp="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2" name="Google Shape;2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06B99C95-DF77-1E1E-50DF-3AB5A3D23AF2}"/>
              </a:ext>
            </a:extLst>
          </p:cNvPr>
          <p:cNvSpPr>
            <a:spLocks noGrp="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9" name="Google Shape;239;g32e7c75b95c_0_3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BBF34685-F12E-5730-F664-446DD267DBF0}"/>
              </a:ext>
            </a:extLst>
          </p:cNvPr>
          <p:cNvSpPr>
            <a:spLocks noGrp="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6" name="Google Shape;24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A9A8DCF5-FD89-292D-EF01-9DB3F7D64D75}"/>
              </a:ext>
            </a:extLst>
          </p:cNvPr>
          <p:cNvSpPr>
            <a:spLocks noGrp="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4" name="Google Shape;254;g32e7c75b95c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D630C8BD-1823-CE41-98E3-E02BE5D5615F}"/>
              </a:ext>
            </a:extLst>
          </p:cNvPr>
          <p:cNvSpPr>
            <a:spLocks noGrp="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2412ae2393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2412ae2393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24</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CADE02CF-3896-13A5-6A98-F1FFA9F15907}"/>
              </a:ext>
            </a:extLst>
          </p:cNvPr>
          <p:cNvSpPr>
            <a:spLocks noGrp="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290fbd70ca_0_2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3290fbd70ca_0_2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25</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8434390B-1B55-CDD3-4C8A-5D9491E64936}"/>
              </a:ext>
            </a:extLst>
          </p:cNvPr>
          <p:cNvSpPr>
            <a:spLocks noGrp="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2412ae2393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2412ae2393_0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26</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71A1DCB9-43F3-0678-FF55-D4CEAFB91559}"/>
              </a:ext>
            </a:extLst>
          </p:cNvPr>
          <p:cNvSpPr>
            <a:spLocks noGrp="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2132a10e70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2132a10e70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27</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6C09C218-C9B0-AE22-0C9D-00365CE78987}"/>
              </a:ext>
            </a:extLst>
          </p:cNvPr>
          <p:cNvSpPr>
            <a:spLocks noGrp="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2412ae2393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32412ae2393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28</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44513F75-81E0-D54A-5971-EFE970F5691A}"/>
              </a:ext>
            </a:extLst>
          </p:cNvPr>
          <p:cNvSpPr>
            <a:spLocks noGrp="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2412ae2393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2412ae2393_0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29</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662E1781-9555-B358-E62E-88D0A8A9C5C1}"/>
              </a:ext>
            </a:extLst>
          </p:cNvPr>
          <p:cNvSpPr>
            <a:spLocks noGrp="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7" name="Google Shape;107;g3211db4cd16_1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F8095D84-D46A-2181-A9BB-63BB66E7E0EB}"/>
              </a:ext>
            </a:extLst>
          </p:cNvPr>
          <p:cNvSpPr>
            <a:spLocks noGrp="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2412ae2393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2412ae2393_0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30</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521BB7DB-8E24-7C7A-FE5A-6EEED775A12A}"/>
              </a:ext>
            </a:extLst>
          </p:cNvPr>
          <p:cNvSpPr>
            <a:spLocks noGrp="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2412ae2393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2412ae2393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31</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C09D1465-C651-6019-1A2F-BAB7500C819A}"/>
              </a:ext>
            </a:extLst>
          </p:cNvPr>
          <p:cNvSpPr>
            <a:spLocks noGrp="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2412ae2393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32412ae2393_0_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32</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1C942FB9-1F9D-76AD-3B29-7232F56561B3}"/>
              </a:ext>
            </a:extLst>
          </p:cNvPr>
          <p:cNvSpPr>
            <a:spLocks noGrp="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5" name="Google Shape;335;g32e7c75b95c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3E905994-3C80-1120-5D36-5D1E23C66A13}"/>
              </a:ext>
            </a:extLst>
          </p:cNvPr>
          <p:cNvSpPr>
            <a:spLocks noGrp="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1" name="Google Shape;341;g3290fbd70ca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C86C95D3-0C2A-F906-1B68-51356CE4953F}"/>
              </a:ext>
            </a:extLst>
          </p:cNvPr>
          <p:cNvSpPr>
            <a:spLocks noGrp="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1b7d6d1c10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31b7d6d1c10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35</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748F8DF0-FC5B-78D9-42BE-83848BD2D3FC}"/>
              </a:ext>
            </a:extLst>
          </p:cNvPr>
          <p:cNvSpPr>
            <a:spLocks noGrp="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2020add072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32020add072_2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36</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6CD1040E-D531-98B7-F533-850C3B0C9BE7}"/>
              </a:ext>
            </a:extLst>
          </p:cNvPr>
          <p:cNvSpPr>
            <a:spLocks noGrp="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1b7d6d1c10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31b7d6d1c10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37</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3352C042-3F84-312F-232B-C8E984631E17}"/>
              </a:ext>
            </a:extLst>
          </p:cNvPr>
          <p:cNvSpPr>
            <a:spLocks noGrp="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9" name="Google Shape;36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85CC001F-DF6A-6DDB-F8C5-28ACDF6AF16B}"/>
              </a:ext>
            </a:extLst>
          </p:cNvPr>
          <p:cNvSpPr>
            <a:spLocks noGrp="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6" name="Google Shape;37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234fe3f7c2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234fe3f7c2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4</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155479DB-8051-1A3B-A452-1D461C169F48}"/>
              </a:ext>
            </a:extLst>
          </p:cNvPr>
          <p:cNvSpPr>
            <a:spLocks noGrp="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2" name="Google Shape;122;g32e7c75b95c_0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F4E857F7-8F07-8DF4-500E-30B715C7F14C}"/>
              </a:ext>
            </a:extLst>
          </p:cNvPr>
          <p:cNvSpPr>
            <a:spLocks noGrp="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9" name="Google Shape;129;g32e7c75b95c_0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45D70972-F856-5801-2787-4460A0BE4646}"/>
              </a:ext>
            </a:extLst>
          </p:cNvPr>
          <p:cNvSpPr>
            <a:spLocks noGrp="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6" name="Google Shape;136;g32e7c75b95c_0_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A3B36F7A-5A34-1EE4-5E12-703FD6FFFC89}"/>
              </a:ext>
            </a:extLst>
          </p:cNvPr>
          <p:cNvSpPr>
            <a:spLocks noGrp="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234fe3f7c2_3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234fe3f7c2_3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8</a:t>
            </a:fld>
            <a:endParaRPr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6E5B1526-A974-9CA2-5AAB-A59C4CE6FE50}"/>
              </a:ext>
            </a:extLst>
          </p:cNvPr>
          <p:cNvSpPr>
            <a:spLocks noGrp="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3" name="Google Shape;153;g3211db4cd16_1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51F143A3-5B10-A209-75E2-5999CC83A680}"/>
              </a:ext>
            </a:extLst>
          </p:cNvPr>
          <p:cNvSpPr>
            <a:spLocks noGrp="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 - Title and body text">
  <p:cSld name="2 - Title and body text">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612488" y="2421566"/>
            <a:ext cx="10978994" cy="3903034"/>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Font typeface="Arial"/>
              <a:buChar char="•"/>
              <a:defRPr sz="2400"/>
            </a:lvl1pPr>
            <a:lvl2pPr marL="914400" lvl="1" indent="-350519" algn="l">
              <a:lnSpc>
                <a:spcPct val="100000"/>
              </a:lnSpc>
              <a:spcBef>
                <a:spcPts val="600"/>
              </a:spcBef>
              <a:spcAft>
                <a:spcPts val="0"/>
              </a:spcAft>
              <a:buClr>
                <a:srgbClr val="003399"/>
              </a:buClr>
              <a:buSzPts val="1920"/>
              <a:buFont typeface="Courier New"/>
              <a:buChar char="o"/>
              <a:defRPr sz="2400"/>
            </a:lvl2pPr>
            <a:lvl3pPr marL="1371600" lvl="2" indent="-381000" algn="l">
              <a:lnSpc>
                <a:spcPct val="100000"/>
              </a:lnSpc>
              <a:spcBef>
                <a:spcPts val="600"/>
              </a:spcBef>
              <a:spcAft>
                <a:spcPts val="0"/>
              </a:spcAft>
              <a:buClr>
                <a:srgbClr val="001689"/>
              </a:buClr>
              <a:buSzPts val="2400"/>
              <a:buFont typeface="Arial"/>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Clr>
                <a:srgbClr val="003399"/>
              </a:buClr>
              <a:buSzPts val="1440"/>
              <a:buFont typeface="Courier New"/>
              <a:buChar char="o"/>
              <a:defRPr sz="2400"/>
            </a:lvl5pPr>
            <a:lvl6pPr marL="2743200" lvl="5" indent="-365760" algn="l">
              <a:lnSpc>
                <a:spcPct val="100000"/>
              </a:lnSpc>
              <a:spcBef>
                <a:spcPts val="600"/>
              </a:spcBef>
              <a:spcAft>
                <a:spcPts val="0"/>
              </a:spcAft>
              <a:buClr>
                <a:srgbClr val="003399"/>
              </a:buClr>
              <a:buSzPts val="2160"/>
              <a:buFont typeface="Arial"/>
              <a:buChar char="•"/>
              <a:defRPr sz="2400"/>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3 - Title, body text, space for graphics on the right side ">
  <p:cSld name="1_3 - Title, body text, space for graphics on the right side ">
    <p:spTree>
      <p:nvGrpSpPr>
        <p:cNvPr id="1" name="Shape 53"/>
        <p:cNvGrpSpPr/>
        <p:nvPr/>
      </p:nvGrpSpPr>
      <p:grpSpPr>
        <a:xfrm>
          <a:off x="0" y="0"/>
          <a:ext cx="0" cy="0"/>
          <a:chOff x="0" y="0"/>
          <a:chExt cx="0" cy="0"/>
        </a:xfrm>
      </p:grpSpPr>
      <p:sp>
        <p:nvSpPr>
          <p:cNvPr id="54" name="Google Shape;54;p28"/>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8"/>
          <p:cNvSpPr txBox="1">
            <a:spLocks noGrp="1"/>
          </p:cNvSpPr>
          <p:nvPr>
            <p:ph type="body" idx="1"/>
          </p:nvPr>
        </p:nvSpPr>
        <p:spPr>
          <a:xfrm>
            <a:off x="616974" y="2422422"/>
            <a:ext cx="5486400" cy="3825978"/>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Font typeface="Arial"/>
              <a:buChar char="•"/>
              <a:defRPr/>
            </a:lvl1pPr>
            <a:lvl2pPr marL="914400" lvl="1" indent="-320040" algn="l">
              <a:lnSpc>
                <a:spcPct val="100000"/>
              </a:lnSpc>
              <a:spcBef>
                <a:spcPts val="600"/>
              </a:spcBef>
              <a:spcAft>
                <a:spcPts val="0"/>
              </a:spcAft>
              <a:buSzPts val="1440"/>
              <a:buChar char="o"/>
              <a:defRPr/>
            </a:lvl2pPr>
            <a:lvl3pPr marL="1371600" lvl="2" indent="-342900" algn="l">
              <a:lnSpc>
                <a:spcPct val="100000"/>
              </a:lnSpc>
              <a:spcBef>
                <a:spcPts val="600"/>
              </a:spcBef>
              <a:spcAft>
                <a:spcPts val="0"/>
              </a:spcAft>
              <a:buSzPts val="1800"/>
              <a:buChar char="•"/>
              <a:defRPr/>
            </a:lvl3pPr>
            <a:lvl4pPr marL="1828800" lvl="3" indent="-308610" algn="l">
              <a:lnSpc>
                <a:spcPct val="90000"/>
              </a:lnSpc>
              <a:spcBef>
                <a:spcPts val="600"/>
              </a:spcBef>
              <a:spcAft>
                <a:spcPts val="0"/>
              </a:spcAft>
              <a:buSzPts val="1260"/>
              <a:buChar char="▪"/>
              <a:defRPr/>
            </a:lvl4pPr>
            <a:lvl5pPr marL="2286000" lvl="4" indent="-297179" algn="l">
              <a:lnSpc>
                <a:spcPct val="100000"/>
              </a:lnSpc>
              <a:spcBef>
                <a:spcPts val="400"/>
              </a:spcBef>
              <a:spcAft>
                <a:spcPts val="0"/>
              </a:spcAft>
              <a:buSzPts val="1080"/>
              <a:buChar char="o"/>
              <a:defRPr/>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6" name="Google Shape;56;p28" descr="Place holder 1 for 1 small graphic placed on the right side of the content box, column 1."/>
          <p:cNvSpPr>
            <a:spLocks noGrp="1"/>
          </p:cNvSpPr>
          <p:nvPr>
            <p:ph type="pic" idx="2"/>
          </p:nvPr>
        </p:nvSpPr>
        <p:spPr>
          <a:xfrm>
            <a:off x="7028596" y="2535023"/>
            <a:ext cx="1724152" cy="1153461"/>
          </a:xfrm>
          <a:prstGeom prst="rect">
            <a:avLst/>
          </a:prstGeom>
          <a:noFill/>
          <a:ln w="12700" cap="flat" cmpd="sng">
            <a:solidFill>
              <a:schemeClr val="dk1"/>
            </a:solidFill>
            <a:prstDash val="solid"/>
            <a:round/>
            <a:headEnd type="none" w="sm" len="sm"/>
            <a:tailEnd type="none" w="sm" len="sm"/>
          </a:ln>
        </p:spPr>
      </p:sp>
      <p:sp>
        <p:nvSpPr>
          <p:cNvPr id="57" name="Google Shape;57;p28" descr="Place holder for graphic placed on the right side of the content box, column 2"/>
          <p:cNvSpPr>
            <a:spLocks noGrp="1"/>
          </p:cNvSpPr>
          <p:nvPr>
            <p:ph type="pic" idx="3"/>
          </p:nvPr>
        </p:nvSpPr>
        <p:spPr>
          <a:xfrm>
            <a:off x="9405581" y="2548671"/>
            <a:ext cx="1724152" cy="1153461"/>
          </a:xfrm>
          <a:prstGeom prst="rect">
            <a:avLst/>
          </a:prstGeom>
          <a:noFill/>
          <a:ln w="12700" cap="flat" cmpd="sng">
            <a:solidFill>
              <a:schemeClr val="dk1"/>
            </a:solidFill>
            <a:prstDash val="solid"/>
            <a:round/>
            <a:headEnd type="none" w="sm" len="sm"/>
            <a:tailEnd type="none" w="sm" len="sm"/>
          </a:ln>
        </p:spPr>
      </p:sp>
      <p:sp>
        <p:nvSpPr>
          <p:cNvPr id="58" name="Google Shape;58;p28" descr="Place holder 2 for 1 small graphic placed on the right side of the content box, column 1."/>
          <p:cNvSpPr>
            <a:spLocks noGrp="1"/>
          </p:cNvSpPr>
          <p:nvPr>
            <p:ph type="pic" idx="4"/>
          </p:nvPr>
        </p:nvSpPr>
        <p:spPr>
          <a:xfrm>
            <a:off x="7046792" y="3877976"/>
            <a:ext cx="1724152" cy="1153461"/>
          </a:xfrm>
          <a:prstGeom prst="rect">
            <a:avLst/>
          </a:prstGeom>
          <a:noFill/>
          <a:ln w="12700" cap="flat" cmpd="sng">
            <a:solidFill>
              <a:schemeClr val="dk1"/>
            </a:solidFill>
            <a:prstDash val="solid"/>
            <a:round/>
            <a:headEnd type="none" w="sm" len="sm"/>
            <a:tailEnd type="none" w="sm" len="sm"/>
          </a:ln>
        </p:spPr>
      </p:sp>
      <p:sp>
        <p:nvSpPr>
          <p:cNvPr id="59" name="Google Shape;59;p28" descr="Place holder 4 for 1 small graphic placed on the right side of the content box, Place holder for graphic placed on the right side of the content box, column 2."/>
          <p:cNvSpPr>
            <a:spLocks noGrp="1"/>
          </p:cNvSpPr>
          <p:nvPr>
            <p:ph type="pic" idx="5"/>
          </p:nvPr>
        </p:nvSpPr>
        <p:spPr>
          <a:xfrm>
            <a:off x="9409545" y="3873389"/>
            <a:ext cx="1724152" cy="1153461"/>
          </a:xfrm>
          <a:prstGeom prst="rect">
            <a:avLst/>
          </a:prstGeom>
          <a:noFill/>
          <a:ln w="12700" cap="flat" cmpd="sng">
            <a:solidFill>
              <a:schemeClr val="dk1"/>
            </a:solidFill>
            <a:prstDash val="solid"/>
            <a:round/>
            <a:headEnd type="none" w="sm" len="sm"/>
            <a:tailEnd type="none" w="sm" len="sm"/>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 - Title and blank space">
  <p:cSld name="6 - Title and blank space">
    <p:spTree>
      <p:nvGrpSpPr>
        <p:cNvPr id="1" name="Shape 60"/>
        <p:cNvGrpSpPr/>
        <p:nvPr/>
      </p:nvGrpSpPr>
      <p:grpSpPr>
        <a:xfrm>
          <a:off x="0" y="0"/>
          <a:ext cx="0" cy="0"/>
          <a:chOff x="0" y="0"/>
          <a:chExt cx="0" cy="0"/>
        </a:xfrm>
      </p:grpSpPr>
      <p:sp>
        <p:nvSpPr>
          <p:cNvPr id="61" name="Google Shape;61;p29"/>
          <p:cNvSpPr txBox="1">
            <a:spLocks noGrp="1"/>
          </p:cNvSpPr>
          <p:nvPr>
            <p:ph type="title"/>
          </p:nvPr>
        </p:nvSpPr>
        <p:spPr>
          <a:xfrm>
            <a:off x="612489" y="1161007"/>
            <a:ext cx="10978994" cy="1181100"/>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29" descr="Place holder for 1 big graphic placed on the center."/>
          <p:cNvSpPr>
            <a:spLocks noGrp="1"/>
          </p:cNvSpPr>
          <p:nvPr>
            <p:ph type="pic" idx="2"/>
          </p:nvPr>
        </p:nvSpPr>
        <p:spPr>
          <a:xfrm>
            <a:off x="609601" y="2535022"/>
            <a:ext cx="10981882" cy="3713377"/>
          </a:xfrm>
          <a:prstGeom prst="rect">
            <a:avLst/>
          </a:prstGeom>
          <a:noFill/>
          <a:ln w="12700" cap="flat" cmpd="sng">
            <a:solidFill>
              <a:schemeClr val="dk1"/>
            </a:solidFill>
            <a:prstDash val="solid"/>
            <a:round/>
            <a:headEnd type="none" w="sm" len="sm"/>
            <a:tailEnd type="none" w="sm" len="sm"/>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6 - Title and blank space for a video">
  <p:cSld name="1_6 - Title and blank space for a video">
    <p:spTree>
      <p:nvGrpSpPr>
        <p:cNvPr id="1" name="Shape 63"/>
        <p:cNvGrpSpPr/>
        <p:nvPr/>
      </p:nvGrpSpPr>
      <p:grpSpPr>
        <a:xfrm>
          <a:off x="0" y="0"/>
          <a:ext cx="0" cy="0"/>
          <a:chOff x="0" y="0"/>
          <a:chExt cx="0" cy="0"/>
        </a:xfrm>
      </p:grpSpPr>
      <p:sp>
        <p:nvSpPr>
          <p:cNvPr id="64" name="Google Shape;64;p30"/>
          <p:cNvSpPr txBox="1">
            <a:spLocks noGrp="1"/>
          </p:cNvSpPr>
          <p:nvPr>
            <p:ph type="title"/>
          </p:nvPr>
        </p:nvSpPr>
        <p:spPr>
          <a:xfrm>
            <a:off x="612489" y="1161007"/>
            <a:ext cx="10978994" cy="1181100"/>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0" descr="Place holder for media, video (1) placed on the center."/>
          <p:cNvSpPr>
            <a:spLocks noGrp="1"/>
          </p:cNvSpPr>
          <p:nvPr>
            <p:ph type="media" idx="2"/>
          </p:nvPr>
        </p:nvSpPr>
        <p:spPr>
          <a:xfrm>
            <a:off x="2397209" y="2400300"/>
            <a:ext cx="7377113" cy="3848100"/>
          </a:xfrm>
          <a:prstGeom prst="rect">
            <a:avLst/>
          </a:prstGeom>
          <a:noFill/>
          <a:ln w="9525" cap="flat" cmpd="sng">
            <a:solidFill>
              <a:srgbClr val="7F7F7F"/>
            </a:solidFill>
            <a:prstDash val="solid"/>
            <a:round/>
            <a:headEnd type="none" w="sm" len="sm"/>
            <a:tailEnd type="none" w="sm" len="sm"/>
          </a:ln>
        </p:spPr>
        <p:txBody>
          <a:bodyPr spcFirstLastPara="1" wrap="square" lIns="274300" tIns="45700" rIns="45700" bIns="45700" anchor="t" anchorCtr="0">
            <a:noAutofit/>
          </a:bodyPr>
          <a:lstStyle>
            <a:lvl1pPr marR="0" lvl="0" algn="l" rtl="0">
              <a:lnSpc>
                <a:spcPct val="100000"/>
              </a:lnSpc>
              <a:spcBef>
                <a:spcPts val="0"/>
              </a:spcBef>
              <a:spcAft>
                <a:spcPts val="0"/>
              </a:spcAft>
              <a:buClr>
                <a:srgbClr val="003399"/>
              </a:buClr>
              <a:buSzPts val="288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rgbClr val="003399"/>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003399"/>
              </a:buClr>
              <a:buSzPts val="1440"/>
              <a:buFont typeface="Courier New"/>
              <a:buChar char="o"/>
              <a:defRPr sz="2400" b="0" i="0" u="none" strike="noStrike" cap="none">
                <a:solidFill>
                  <a:schemeClr val="dk1"/>
                </a:solidFill>
                <a:latin typeface="Calibri"/>
                <a:ea typeface="Calibri"/>
                <a:cs typeface="Calibri"/>
                <a:sym typeface="Calibri"/>
              </a:defRPr>
            </a:lvl5pPr>
            <a:lvl6pPr marR="0" lvl="5" algn="l" rtl="0">
              <a:lnSpc>
                <a:spcPct val="100000"/>
              </a:lnSpc>
              <a:spcBef>
                <a:spcPts val="600"/>
              </a:spcBef>
              <a:spcAft>
                <a:spcPts val="0"/>
              </a:spcAft>
              <a:buClr>
                <a:srgbClr val="003399"/>
              </a:buClr>
              <a:buSzPts val="2160"/>
              <a:buFont typeface="Arial"/>
              <a:buChar char="•"/>
              <a:defRPr sz="24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6 - Title and blank space for a table">
  <p:cSld name="2_6 - Title and blank space for a table">
    <p:spTree>
      <p:nvGrpSpPr>
        <p:cNvPr id="1" name="Shape 66"/>
        <p:cNvGrpSpPr/>
        <p:nvPr/>
      </p:nvGrpSpPr>
      <p:grpSpPr>
        <a:xfrm>
          <a:off x="0" y="0"/>
          <a:ext cx="0" cy="0"/>
          <a:chOff x="0" y="0"/>
          <a:chExt cx="0" cy="0"/>
        </a:xfrm>
      </p:grpSpPr>
      <p:sp>
        <p:nvSpPr>
          <p:cNvPr id="67" name="Google Shape;67;p31"/>
          <p:cNvSpPr txBox="1">
            <a:spLocks noGrp="1"/>
          </p:cNvSpPr>
          <p:nvPr>
            <p:ph type="title"/>
          </p:nvPr>
        </p:nvSpPr>
        <p:spPr>
          <a:xfrm>
            <a:off x="612489" y="1161007"/>
            <a:ext cx="10978994" cy="1181100"/>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6 - Title and blank space for a chart">
  <p:cSld name="3_6 - Title and blank space for a chart">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612489" y="1161007"/>
            <a:ext cx="10978994" cy="1181100"/>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2" descr="Place holder for a chart placed on the center."/>
          <p:cNvSpPr>
            <a:spLocks noGrp="1"/>
          </p:cNvSpPr>
          <p:nvPr>
            <p:ph type="chart" idx="2"/>
          </p:nvPr>
        </p:nvSpPr>
        <p:spPr>
          <a:xfrm>
            <a:off x="609600" y="2400300"/>
            <a:ext cx="10982325" cy="3848100"/>
          </a:xfrm>
          <a:prstGeom prst="rect">
            <a:avLst/>
          </a:prstGeom>
          <a:noFill/>
          <a:ln w="19050" cap="flat" cmpd="sng">
            <a:solidFill>
              <a:schemeClr val="dk1"/>
            </a:solidFill>
            <a:prstDash val="solid"/>
            <a:round/>
            <a:headEnd type="none" w="sm" len="sm"/>
            <a:tailEnd type="none" w="sm" len="sm"/>
          </a:ln>
        </p:spPr>
        <p:txBody>
          <a:bodyPr spcFirstLastPara="1" wrap="square" lIns="274300" tIns="45700" rIns="45700" bIns="45700" anchor="t" anchorCtr="0">
            <a:noAutofit/>
          </a:bodyPr>
          <a:lstStyle>
            <a:lvl1pPr marR="0" lvl="0" algn="l" rtl="0">
              <a:lnSpc>
                <a:spcPct val="100000"/>
              </a:lnSpc>
              <a:spcBef>
                <a:spcPts val="0"/>
              </a:spcBef>
              <a:spcAft>
                <a:spcPts val="0"/>
              </a:spcAft>
              <a:buClr>
                <a:srgbClr val="003399"/>
              </a:buClr>
              <a:buSzPts val="288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rgbClr val="003399"/>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003399"/>
              </a:buClr>
              <a:buSzPts val="1440"/>
              <a:buFont typeface="Courier New"/>
              <a:buChar char="o"/>
              <a:defRPr sz="2400" b="0" i="0" u="none" strike="noStrike" cap="none">
                <a:solidFill>
                  <a:schemeClr val="dk1"/>
                </a:solidFill>
                <a:latin typeface="Calibri"/>
                <a:ea typeface="Calibri"/>
                <a:cs typeface="Calibri"/>
                <a:sym typeface="Calibri"/>
              </a:defRPr>
            </a:lvl5pPr>
            <a:lvl6pPr marR="0" lvl="5" algn="l" rtl="0">
              <a:lnSpc>
                <a:spcPct val="100000"/>
              </a:lnSpc>
              <a:spcBef>
                <a:spcPts val="600"/>
              </a:spcBef>
              <a:spcAft>
                <a:spcPts val="0"/>
              </a:spcAft>
              <a:buClr>
                <a:srgbClr val="003399"/>
              </a:buClr>
              <a:buSzPts val="2160"/>
              <a:buFont typeface="Arial"/>
              <a:buChar char="•"/>
              <a:defRPr sz="24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7 - Closing slide: space for logo at top, title and body text centered">
  <p:cSld name="7 - Closing slide: space for logo at top, title and body text centered">
    <p:spTree>
      <p:nvGrpSpPr>
        <p:cNvPr id="1" name="Shape 71"/>
        <p:cNvGrpSpPr/>
        <p:nvPr/>
      </p:nvGrpSpPr>
      <p:grpSpPr>
        <a:xfrm>
          <a:off x="0" y="0"/>
          <a:ext cx="0" cy="0"/>
          <a:chOff x="0" y="0"/>
          <a:chExt cx="0" cy="0"/>
        </a:xfrm>
      </p:grpSpPr>
      <p:sp>
        <p:nvSpPr>
          <p:cNvPr id="72" name="Google Shape;72;p33"/>
          <p:cNvSpPr txBox="1">
            <a:spLocks noGrp="1"/>
          </p:cNvSpPr>
          <p:nvPr>
            <p:ph type="ctrTitle"/>
          </p:nvPr>
        </p:nvSpPr>
        <p:spPr>
          <a:xfrm>
            <a:off x="606868" y="2895455"/>
            <a:ext cx="11000232" cy="914400"/>
          </a:xfrm>
          <a:prstGeom prst="rect">
            <a:avLst/>
          </a:prstGeom>
          <a:noFill/>
          <a:ln>
            <a:noFill/>
          </a:ln>
        </p:spPr>
        <p:txBody>
          <a:bodyPr spcFirstLastPara="1" wrap="square" lIns="0" tIns="182875" rIns="91425" bIns="45700" anchor="ctr" anchorCtr="0">
            <a:noAutofit/>
          </a:bodyPr>
          <a:lstStyle>
            <a:lvl1pPr lvl="0" algn="ctr">
              <a:lnSpc>
                <a:spcPct val="80000"/>
              </a:lnSpc>
              <a:spcBef>
                <a:spcPts val="0"/>
              </a:spcBef>
              <a:spcAft>
                <a:spcPts val="0"/>
              </a:spcAft>
              <a:buClr>
                <a:srgbClr val="101820"/>
              </a:buClr>
              <a:buSzPts val="3600"/>
              <a:buFont typeface="Calibri"/>
              <a:buNone/>
              <a:defRPr sz="3600">
                <a:solidFill>
                  <a:srgbClr val="10182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3"/>
          <p:cNvSpPr txBox="1">
            <a:spLocks noGrp="1"/>
          </p:cNvSpPr>
          <p:nvPr>
            <p:ph type="body" idx="1"/>
          </p:nvPr>
        </p:nvSpPr>
        <p:spPr>
          <a:xfrm>
            <a:off x="606425" y="3810000"/>
            <a:ext cx="11001375" cy="2438400"/>
          </a:xfrm>
          <a:prstGeom prst="rect">
            <a:avLst/>
          </a:prstGeom>
          <a:noFill/>
          <a:ln>
            <a:noFill/>
          </a:ln>
        </p:spPr>
        <p:txBody>
          <a:bodyPr spcFirstLastPara="1" wrap="square" lIns="274300" tIns="45700" rIns="45700" bIns="45700" anchor="t" anchorCtr="0">
            <a:noAutofit/>
          </a:bodyPr>
          <a:lstStyle>
            <a:lvl1pPr marL="457200" lvl="0" indent="-228600" algn="ctr">
              <a:lnSpc>
                <a:spcPct val="100000"/>
              </a:lnSpc>
              <a:spcBef>
                <a:spcPts val="0"/>
              </a:spcBef>
              <a:spcAft>
                <a:spcPts val="0"/>
              </a:spcAft>
              <a:buSzPts val="2592"/>
              <a:buNone/>
              <a:defRPr/>
            </a:lvl1pPr>
            <a:lvl2pPr marL="914400" lvl="1" indent="-320040" algn="l">
              <a:lnSpc>
                <a:spcPct val="100000"/>
              </a:lnSpc>
              <a:spcBef>
                <a:spcPts val="600"/>
              </a:spcBef>
              <a:spcAft>
                <a:spcPts val="0"/>
              </a:spcAft>
              <a:buSzPts val="1440"/>
              <a:buChar char="o"/>
              <a:defRPr/>
            </a:lvl2pPr>
            <a:lvl3pPr marL="1371600" lvl="2" indent="-342900" algn="l">
              <a:lnSpc>
                <a:spcPct val="100000"/>
              </a:lnSpc>
              <a:spcBef>
                <a:spcPts val="600"/>
              </a:spcBef>
              <a:spcAft>
                <a:spcPts val="0"/>
              </a:spcAft>
              <a:buSzPts val="1800"/>
              <a:buChar char="•"/>
              <a:defRPr/>
            </a:lvl3pPr>
            <a:lvl4pPr marL="1828800" lvl="3" indent="-308610" algn="l">
              <a:lnSpc>
                <a:spcPct val="90000"/>
              </a:lnSpc>
              <a:spcBef>
                <a:spcPts val="600"/>
              </a:spcBef>
              <a:spcAft>
                <a:spcPts val="0"/>
              </a:spcAft>
              <a:buSzPts val="1260"/>
              <a:buChar char="▪"/>
              <a:defRPr/>
            </a:lvl4pPr>
            <a:lvl5pPr marL="2286000" lvl="4" indent="-297179" algn="l">
              <a:lnSpc>
                <a:spcPct val="100000"/>
              </a:lnSpc>
              <a:spcBef>
                <a:spcPts val="400"/>
              </a:spcBef>
              <a:spcAft>
                <a:spcPts val="0"/>
              </a:spcAft>
              <a:buSzPts val="1080"/>
              <a:buChar char="o"/>
              <a:defRPr/>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b - Title, space for logo at the top and body text">
  <p:cSld name="2 b - Title, space for logo at the top and body text">
    <p:spTree>
      <p:nvGrpSpPr>
        <p:cNvPr id="1" name="Shape 20"/>
        <p:cNvGrpSpPr/>
        <p:nvPr/>
      </p:nvGrpSpPr>
      <p:grpSpPr>
        <a:xfrm>
          <a:off x="0" y="0"/>
          <a:ext cx="0" cy="0"/>
          <a:chOff x="0" y="0"/>
          <a:chExt cx="0" cy="0"/>
        </a:xfrm>
      </p:grpSpPr>
      <p:sp>
        <p:nvSpPr>
          <p:cNvPr id="21" name="Google Shape;21;p21"/>
          <p:cNvSpPr txBox="1">
            <a:spLocks noGrp="1"/>
          </p:cNvSpPr>
          <p:nvPr>
            <p:ph type="title"/>
          </p:nvPr>
        </p:nvSpPr>
        <p:spPr>
          <a:xfrm>
            <a:off x="612490" y="1170638"/>
            <a:ext cx="7889956"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1"/>
          <p:cNvSpPr txBox="1">
            <a:spLocks noGrp="1"/>
          </p:cNvSpPr>
          <p:nvPr>
            <p:ph type="body" idx="1"/>
          </p:nvPr>
        </p:nvSpPr>
        <p:spPr>
          <a:xfrm>
            <a:off x="612488" y="2421566"/>
            <a:ext cx="10978994" cy="3826834"/>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Font typeface="Arial"/>
              <a:buChar char="•"/>
              <a:defRPr sz="2400"/>
            </a:lvl1pPr>
            <a:lvl2pPr marL="914400" lvl="1" indent="-350519" algn="l">
              <a:lnSpc>
                <a:spcPct val="100000"/>
              </a:lnSpc>
              <a:spcBef>
                <a:spcPts val="600"/>
              </a:spcBef>
              <a:spcAft>
                <a:spcPts val="0"/>
              </a:spcAft>
              <a:buClr>
                <a:srgbClr val="003399"/>
              </a:buClr>
              <a:buSzPts val="1920"/>
              <a:buFont typeface="Courier New"/>
              <a:buChar char="o"/>
              <a:defRPr sz="2400"/>
            </a:lvl2pPr>
            <a:lvl3pPr marL="1371600" lvl="2" indent="-381000" algn="l">
              <a:lnSpc>
                <a:spcPct val="100000"/>
              </a:lnSpc>
              <a:spcBef>
                <a:spcPts val="600"/>
              </a:spcBef>
              <a:spcAft>
                <a:spcPts val="0"/>
              </a:spcAft>
              <a:buClr>
                <a:srgbClr val="001689"/>
              </a:buClr>
              <a:buSzPts val="2400"/>
              <a:buFont typeface="Arial"/>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Clr>
                <a:srgbClr val="003399"/>
              </a:buClr>
              <a:buSzPts val="1440"/>
              <a:buFont typeface="Courier New"/>
              <a:buChar char="o"/>
              <a:defRPr sz="2400"/>
            </a:lvl5pPr>
            <a:lvl6pPr marL="2743200" lvl="5" indent="-365760" algn="l">
              <a:lnSpc>
                <a:spcPct val="100000"/>
              </a:lnSpc>
              <a:spcBef>
                <a:spcPts val="600"/>
              </a:spcBef>
              <a:spcAft>
                <a:spcPts val="0"/>
              </a:spcAft>
              <a:buClr>
                <a:srgbClr val="003399"/>
              </a:buClr>
              <a:buSzPts val="2160"/>
              <a:buFont typeface="Arial"/>
              <a:buChar char="•"/>
              <a:defRPr sz="2400"/>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3" name="Google Shape;23;p21" descr="Place holder for small graphic placed at the top-right of the title."/>
          <p:cNvSpPr>
            <a:spLocks noGrp="1"/>
          </p:cNvSpPr>
          <p:nvPr>
            <p:ph type="pic" idx="2"/>
          </p:nvPr>
        </p:nvSpPr>
        <p:spPr>
          <a:xfrm>
            <a:off x="9495432" y="1168400"/>
            <a:ext cx="2095500" cy="1154113"/>
          </a:xfrm>
          <a:prstGeom prst="rect">
            <a:avLst/>
          </a:prstGeom>
          <a:noFill/>
          <a:ln w="19050" cap="flat" cmpd="sng">
            <a:solidFill>
              <a:schemeClr val="dk1"/>
            </a:solidFill>
            <a:prstDash val="solid"/>
            <a:round/>
            <a:headEnd type="none" w="sm" len="sm"/>
            <a:tailEnd type="none" w="sm" len="sm"/>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1 - Opening slide: Space for logo, title and body text">
  <p:cSld name="1_1 - Opening slide: Space for logo, title and body text">
    <p:spTree>
      <p:nvGrpSpPr>
        <p:cNvPr id="1" name="Shape 24"/>
        <p:cNvGrpSpPr/>
        <p:nvPr/>
      </p:nvGrpSpPr>
      <p:grpSpPr>
        <a:xfrm>
          <a:off x="0" y="0"/>
          <a:ext cx="0" cy="0"/>
          <a:chOff x="0" y="0"/>
          <a:chExt cx="0" cy="0"/>
        </a:xfrm>
      </p:grpSpPr>
      <p:sp>
        <p:nvSpPr>
          <p:cNvPr id="25" name="Google Shape;25;p22"/>
          <p:cNvSpPr/>
          <p:nvPr/>
        </p:nvSpPr>
        <p:spPr>
          <a:xfrm>
            <a:off x="92161" y="1676418"/>
            <a:ext cx="2938120" cy="4571982"/>
          </a:xfrm>
          <a:prstGeom prst="rect">
            <a:avLst/>
          </a:prstGeom>
          <a:gradFill>
            <a:gsLst>
              <a:gs pos="0">
                <a:srgbClr val="9FE1FF"/>
              </a:gs>
              <a:gs pos="10000">
                <a:srgbClr val="FFFFFF"/>
              </a:gs>
              <a:gs pos="71000">
                <a:srgbClr val="FFFFFF"/>
              </a:gs>
              <a:gs pos="83000">
                <a:srgbClr val="93DEFF"/>
              </a:gs>
              <a:gs pos="100000">
                <a:srgbClr val="FFFF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wentieth Century"/>
              <a:buNone/>
            </a:pPr>
            <a:endParaRPr sz="1800" b="0" i="0" u="none" strike="noStrike" cap="none">
              <a:solidFill>
                <a:schemeClr val="lt1"/>
              </a:solidFill>
              <a:latin typeface="Calibri"/>
              <a:ea typeface="Calibri"/>
              <a:cs typeface="Calibri"/>
              <a:sym typeface="Calibri"/>
            </a:endParaRPr>
          </a:p>
        </p:txBody>
      </p:sp>
      <p:sp>
        <p:nvSpPr>
          <p:cNvPr id="26" name="Google Shape;26;p22"/>
          <p:cNvSpPr txBox="1">
            <a:spLocks noGrp="1"/>
          </p:cNvSpPr>
          <p:nvPr>
            <p:ph type="ctrTitle"/>
          </p:nvPr>
        </p:nvSpPr>
        <p:spPr>
          <a:xfrm>
            <a:off x="3414157" y="1156648"/>
            <a:ext cx="8192942" cy="1907022"/>
          </a:xfrm>
          <a:prstGeom prst="rect">
            <a:avLst/>
          </a:prstGeom>
          <a:noFill/>
          <a:ln>
            <a:noFill/>
          </a:ln>
        </p:spPr>
        <p:txBody>
          <a:bodyPr spcFirstLastPara="1" wrap="square" lIns="0" tIns="457200" rIns="91425" bIns="45700" anchor="ctr" anchorCtr="0">
            <a:noAutofit/>
          </a:bodyPr>
          <a:lstStyle>
            <a:lvl1pPr lvl="0" algn="l">
              <a:lnSpc>
                <a:spcPct val="80000"/>
              </a:lnSpc>
              <a:spcBef>
                <a:spcPts val="0"/>
              </a:spcBef>
              <a:spcAft>
                <a:spcPts val="0"/>
              </a:spcAft>
              <a:buClr>
                <a:srgbClr val="101820"/>
              </a:buClr>
              <a:buSzPts val="3600"/>
              <a:buFont typeface="Calibri"/>
              <a:buNone/>
              <a:defRPr sz="3600">
                <a:solidFill>
                  <a:srgbClr val="10182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2"/>
          <p:cNvSpPr txBox="1">
            <a:spLocks noGrp="1"/>
          </p:cNvSpPr>
          <p:nvPr>
            <p:ph type="body" idx="1"/>
          </p:nvPr>
        </p:nvSpPr>
        <p:spPr>
          <a:xfrm>
            <a:off x="3414156" y="3180472"/>
            <a:ext cx="8193643" cy="2534528"/>
          </a:xfrm>
          <a:prstGeom prst="rect">
            <a:avLst/>
          </a:prstGeom>
          <a:noFill/>
          <a:ln>
            <a:noFill/>
          </a:ln>
        </p:spPr>
        <p:txBody>
          <a:bodyPr spcFirstLastPara="1" wrap="square" lIns="274300" tIns="45700" rIns="45700" bIns="45700" anchor="t" anchorCtr="0">
            <a:noAutofit/>
          </a:bodyPr>
          <a:lstStyle>
            <a:lvl1pPr marL="457200" lvl="0" indent="-228600" algn="l">
              <a:lnSpc>
                <a:spcPct val="100000"/>
              </a:lnSpc>
              <a:spcBef>
                <a:spcPts val="0"/>
              </a:spcBef>
              <a:spcAft>
                <a:spcPts val="0"/>
              </a:spcAft>
              <a:buSzPts val="2880"/>
              <a:buFont typeface="Arial"/>
              <a:buNone/>
              <a:defRPr sz="2400"/>
            </a:lvl1pPr>
            <a:lvl2pPr marL="914400" lvl="1" indent="-228600" algn="l">
              <a:lnSpc>
                <a:spcPct val="100000"/>
              </a:lnSpc>
              <a:spcBef>
                <a:spcPts val="600"/>
              </a:spcBef>
              <a:spcAft>
                <a:spcPts val="0"/>
              </a:spcAft>
              <a:buSzPts val="1920"/>
              <a:buNone/>
              <a:defRPr sz="2400"/>
            </a:lvl2pPr>
            <a:lvl3pPr marL="1371600" lvl="2" indent="-228600" algn="l">
              <a:lnSpc>
                <a:spcPct val="100000"/>
              </a:lnSpc>
              <a:spcBef>
                <a:spcPts val="600"/>
              </a:spcBef>
              <a:spcAft>
                <a:spcPts val="0"/>
              </a:spcAft>
              <a:buSzPts val="2400"/>
              <a:buNone/>
              <a:defRPr sz="2400"/>
            </a:lvl3pPr>
            <a:lvl4pPr marL="1828800" lvl="3" indent="-228600" algn="l">
              <a:lnSpc>
                <a:spcPct val="90000"/>
              </a:lnSpc>
              <a:spcBef>
                <a:spcPts val="600"/>
              </a:spcBef>
              <a:spcAft>
                <a:spcPts val="0"/>
              </a:spcAft>
              <a:buSzPts val="1680"/>
              <a:buNone/>
              <a:defRPr sz="2400"/>
            </a:lvl4pPr>
            <a:lvl5pPr marL="2286000" lvl="4" indent="-228600" algn="l">
              <a:lnSpc>
                <a:spcPct val="100000"/>
              </a:lnSpc>
              <a:spcBef>
                <a:spcPts val="400"/>
              </a:spcBef>
              <a:spcAft>
                <a:spcPts val="0"/>
              </a:spcAft>
              <a:buSzPts val="1440"/>
              <a:buNone/>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8" name="Google Shape;28;p22"/>
          <p:cNvSpPr txBox="1">
            <a:spLocks noGrp="1"/>
          </p:cNvSpPr>
          <p:nvPr>
            <p:ph type="body" idx="2"/>
          </p:nvPr>
        </p:nvSpPr>
        <p:spPr>
          <a:xfrm>
            <a:off x="92075" y="2891912"/>
            <a:ext cx="2938463" cy="2534528"/>
          </a:xfrm>
          <a:prstGeom prst="rect">
            <a:avLst/>
          </a:prstGeom>
          <a:noFill/>
          <a:ln>
            <a:noFill/>
          </a:ln>
        </p:spPr>
        <p:txBody>
          <a:bodyPr spcFirstLastPara="1" wrap="square" lIns="274300" tIns="45700" rIns="45700" bIns="45700" anchor="t" anchorCtr="0">
            <a:noAutofit/>
          </a:bodyPr>
          <a:lstStyle>
            <a:lvl1pPr marL="457200" lvl="0" indent="-228600" algn="l">
              <a:lnSpc>
                <a:spcPct val="100000"/>
              </a:lnSpc>
              <a:spcBef>
                <a:spcPts val="0"/>
              </a:spcBef>
              <a:spcAft>
                <a:spcPts val="0"/>
              </a:spcAft>
              <a:buSzPts val="2880"/>
              <a:buNone/>
              <a:defRPr sz="2400"/>
            </a:lvl1pPr>
            <a:lvl2pPr marL="914400" lvl="1" indent="-228600" algn="l">
              <a:lnSpc>
                <a:spcPct val="100000"/>
              </a:lnSpc>
              <a:spcBef>
                <a:spcPts val="600"/>
              </a:spcBef>
              <a:spcAft>
                <a:spcPts val="0"/>
              </a:spcAft>
              <a:buSzPts val="1920"/>
              <a:buNone/>
              <a:defRPr sz="2400"/>
            </a:lvl2pPr>
            <a:lvl3pPr marL="1371600" lvl="2" indent="-228600" algn="l">
              <a:lnSpc>
                <a:spcPct val="100000"/>
              </a:lnSpc>
              <a:spcBef>
                <a:spcPts val="600"/>
              </a:spcBef>
              <a:spcAft>
                <a:spcPts val="0"/>
              </a:spcAft>
              <a:buSzPts val="2400"/>
              <a:buNone/>
              <a:defRPr sz="2400"/>
            </a:lvl3pPr>
            <a:lvl4pPr marL="1828800" lvl="3" indent="-228600" algn="l">
              <a:lnSpc>
                <a:spcPct val="90000"/>
              </a:lnSpc>
              <a:spcBef>
                <a:spcPts val="600"/>
              </a:spcBef>
              <a:spcAft>
                <a:spcPts val="0"/>
              </a:spcAft>
              <a:buSzPts val="1680"/>
              <a:buNone/>
              <a:defRPr sz="2400"/>
            </a:lvl4pPr>
            <a:lvl5pPr marL="2286000" lvl="4" indent="-228600" algn="l">
              <a:lnSpc>
                <a:spcPct val="100000"/>
              </a:lnSpc>
              <a:spcBef>
                <a:spcPts val="400"/>
              </a:spcBef>
              <a:spcAft>
                <a:spcPts val="0"/>
              </a:spcAft>
              <a:buSzPts val="1440"/>
              <a:buNone/>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 name="Google Shape;29;p22" descr="Picture 1"/>
          <p:cNvSpPr>
            <a:spLocks noGrp="1"/>
          </p:cNvSpPr>
          <p:nvPr>
            <p:ph type="pic" idx="3"/>
          </p:nvPr>
        </p:nvSpPr>
        <p:spPr>
          <a:xfrm>
            <a:off x="177782" y="1156648"/>
            <a:ext cx="2852755" cy="1466267"/>
          </a:xfrm>
          <a:prstGeom prst="rect">
            <a:avLst/>
          </a:prstGeom>
          <a:noFill/>
          <a:ln>
            <a:noFill/>
          </a:ln>
        </p:spPr>
      </p:sp>
    </p:spTree>
  </p:cSld>
  <p:clrMapOvr>
    <a:masterClrMapping/>
  </p:clrMapOvr>
  <p:extLst>
    <p:ext uri="{DCECCB84-F9BA-43D5-87BE-67443E8EF086}">
      <p15:sldGuideLst xmlns:p15="http://schemas.microsoft.com/office/powerpoint/2012/main">
        <p15:guide id="1" pos="984">
          <p15:clr>
            <a:srgbClr val="FBAE40"/>
          </p15:clr>
        </p15:guide>
        <p15:guide id="2" pos="39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 - Title and 2 body text">
  <p:cSld name="4 - Title and 2 body tex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09600" y="2407674"/>
            <a:ext cx="5291328" cy="3840726"/>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Clr>
                <a:srgbClr val="003399"/>
              </a:buClr>
              <a:buSzPts val="2592"/>
              <a:buFont typeface="Arial"/>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3" name="Google Shape;33;p23"/>
          <p:cNvSpPr txBox="1">
            <a:spLocks noGrp="1"/>
          </p:cNvSpPr>
          <p:nvPr>
            <p:ph type="body" idx="2"/>
          </p:nvPr>
        </p:nvSpPr>
        <p:spPr>
          <a:xfrm>
            <a:off x="6291263" y="2408488"/>
            <a:ext cx="5300662" cy="3839912"/>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 - Title, 2 subtitles, 2 body text">
  <p:cSld name="5 - Title, 2 subtitles, 2 body text">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620332" y="2412683"/>
            <a:ext cx="5280596" cy="583735"/>
          </a:xfrm>
          <a:prstGeom prst="rect">
            <a:avLst/>
          </a:prstGeom>
          <a:noFill/>
          <a:ln>
            <a:noFill/>
          </a:ln>
        </p:spPr>
        <p:txBody>
          <a:bodyPr spcFirstLastPara="1" wrap="square" lIns="274300" tIns="45700" rIns="45700" bIns="45700" anchor="ctr" anchorCtr="0">
            <a:noAutofit/>
          </a:bodyPr>
          <a:lstStyle>
            <a:lvl1pPr marL="457200" lvl="0" indent="-228600" algn="l">
              <a:lnSpc>
                <a:spcPct val="50000"/>
              </a:lnSpc>
              <a:spcBef>
                <a:spcPts val="0"/>
              </a:spcBef>
              <a:spcAft>
                <a:spcPts val="0"/>
              </a:spcAft>
              <a:buSzPts val="2880"/>
              <a:buNone/>
              <a:defRPr sz="2400" b="1"/>
            </a:lvl1pPr>
            <a:lvl2pPr marL="914400" lvl="1" indent="-228600" algn="l">
              <a:lnSpc>
                <a:spcPct val="100000"/>
              </a:lnSpc>
              <a:spcBef>
                <a:spcPts val="600"/>
              </a:spcBef>
              <a:spcAft>
                <a:spcPts val="0"/>
              </a:spcAft>
              <a:buSzPts val="16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90000"/>
              </a:lnSpc>
              <a:spcBef>
                <a:spcPts val="600"/>
              </a:spcBef>
              <a:spcAft>
                <a:spcPts val="0"/>
              </a:spcAft>
              <a:buSzPts val="1120"/>
              <a:buNone/>
              <a:defRPr sz="1600" b="1"/>
            </a:lvl4pPr>
            <a:lvl5pPr marL="2286000" lvl="4" indent="-228600" algn="l">
              <a:lnSpc>
                <a:spcPct val="100000"/>
              </a:lnSpc>
              <a:spcBef>
                <a:spcPts val="400"/>
              </a:spcBef>
              <a:spcAft>
                <a:spcPts val="0"/>
              </a:spcAft>
              <a:buSzPts val="960"/>
              <a:buNone/>
              <a:defRPr sz="1600" b="1"/>
            </a:lvl5pPr>
            <a:lvl6pPr marL="2743200" lvl="5" indent="-228600" algn="l">
              <a:lnSpc>
                <a:spcPct val="100000"/>
              </a:lnSpc>
              <a:spcBef>
                <a:spcPts val="600"/>
              </a:spcBef>
              <a:spcAft>
                <a:spcPts val="0"/>
              </a:spcAft>
              <a:buSzPts val="144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12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37" name="Google Shape;37;p24"/>
          <p:cNvSpPr txBox="1">
            <a:spLocks noGrp="1"/>
          </p:cNvSpPr>
          <p:nvPr>
            <p:ph type="body" idx="2"/>
          </p:nvPr>
        </p:nvSpPr>
        <p:spPr>
          <a:xfrm>
            <a:off x="609600" y="3071958"/>
            <a:ext cx="5291328" cy="3176442"/>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Clr>
                <a:srgbClr val="003399"/>
              </a:buClr>
              <a:buSzPts val="2592"/>
              <a:buFont typeface="Arial"/>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8" name="Google Shape;38;p24"/>
          <p:cNvSpPr txBox="1">
            <a:spLocks noGrp="1"/>
          </p:cNvSpPr>
          <p:nvPr>
            <p:ph type="body" idx="3"/>
          </p:nvPr>
        </p:nvSpPr>
        <p:spPr>
          <a:xfrm>
            <a:off x="6291074" y="2412683"/>
            <a:ext cx="5283770" cy="583735"/>
          </a:xfrm>
          <a:prstGeom prst="rect">
            <a:avLst/>
          </a:prstGeom>
          <a:noFill/>
          <a:ln>
            <a:noFill/>
          </a:ln>
        </p:spPr>
        <p:txBody>
          <a:bodyPr spcFirstLastPara="1" wrap="square" lIns="274300" tIns="45700" rIns="45700" bIns="45700" anchor="ctr" anchorCtr="0">
            <a:noAutofit/>
          </a:bodyPr>
          <a:lstStyle>
            <a:lvl1pPr marL="457200" lvl="0" indent="-228600" algn="l">
              <a:lnSpc>
                <a:spcPct val="50000"/>
              </a:lnSpc>
              <a:spcBef>
                <a:spcPts val="0"/>
              </a:spcBef>
              <a:spcAft>
                <a:spcPts val="0"/>
              </a:spcAft>
              <a:buSzPts val="2880"/>
              <a:buNone/>
              <a:defRPr sz="2400" b="1"/>
            </a:lvl1pPr>
            <a:lvl2pPr marL="914400" lvl="1" indent="-228600" algn="l">
              <a:lnSpc>
                <a:spcPct val="100000"/>
              </a:lnSpc>
              <a:spcBef>
                <a:spcPts val="600"/>
              </a:spcBef>
              <a:spcAft>
                <a:spcPts val="0"/>
              </a:spcAft>
              <a:buSzPts val="16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90000"/>
              </a:lnSpc>
              <a:spcBef>
                <a:spcPts val="600"/>
              </a:spcBef>
              <a:spcAft>
                <a:spcPts val="0"/>
              </a:spcAft>
              <a:buSzPts val="1120"/>
              <a:buNone/>
              <a:defRPr sz="1600" b="1"/>
            </a:lvl4pPr>
            <a:lvl5pPr marL="2286000" lvl="4" indent="-228600" algn="l">
              <a:lnSpc>
                <a:spcPct val="100000"/>
              </a:lnSpc>
              <a:spcBef>
                <a:spcPts val="400"/>
              </a:spcBef>
              <a:spcAft>
                <a:spcPts val="0"/>
              </a:spcAft>
              <a:buSzPts val="960"/>
              <a:buNone/>
              <a:defRPr sz="1600" b="1"/>
            </a:lvl5pPr>
            <a:lvl6pPr marL="2743200" lvl="5" indent="-228600" algn="l">
              <a:lnSpc>
                <a:spcPct val="100000"/>
              </a:lnSpc>
              <a:spcBef>
                <a:spcPts val="600"/>
              </a:spcBef>
              <a:spcAft>
                <a:spcPts val="0"/>
              </a:spcAft>
              <a:buSzPts val="144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12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39" name="Google Shape;39;p24"/>
          <p:cNvSpPr txBox="1">
            <a:spLocks noGrp="1"/>
          </p:cNvSpPr>
          <p:nvPr>
            <p:ph type="body" idx="4"/>
          </p:nvPr>
        </p:nvSpPr>
        <p:spPr>
          <a:xfrm>
            <a:off x="6291263" y="3072592"/>
            <a:ext cx="5300662" cy="3175808"/>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 b - Title, subtitle and body text">
  <p:cSld name="5 b - Title, subtitle and body 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620332" y="2412683"/>
            <a:ext cx="10968260" cy="583735"/>
          </a:xfrm>
          <a:prstGeom prst="rect">
            <a:avLst/>
          </a:prstGeom>
          <a:noFill/>
          <a:ln>
            <a:noFill/>
          </a:ln>
        </p:spPr>
        <p:txBody>
          <a:bodyPr spcFirstLastPara="1" wrap="square" lIns="274300" tIns="45700" rIns="45700" bIns="45700" anchor="ctr" anchorCtr="0">
            <a:noAutofit/>
          </a:bodyPr>
          <a:lstStyle>
            <a:lvl1pPr marL="457200" lvl="0" indent="-228600" algn="l">
              <a:lnSpc>
                <a:spcPct val="50000"/>
              </a:lnSpc>
              <a:spcBef>
                <a:spcPts val="0"/>
              </a:spcBef>
              <a:spcAft>
                <a:spcPts val="0"/>
              </a:spcAft>
              <a:buSzPts val="2880"/>
              <a:buNone/>
              <a:defRPr sz="2400" b="1"/>
            </a:lvl1pPr>
            <a:lvl2pPr marL="914400" lvl="1" indent="-228600" algn="l">
              <a:lnSpc>
                <a:spcPct val="100000"/>
              </a:lnSpc>
              <a:spcBef>
                <a:spcPts val="600"/>
              </a:spcBef>
              <a:spcAft>
                <a:spcPts val="0"/>
              </a:spcAft>
              <a:buSzPts val="16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90000"/>
              </a:lnSpc>
              <a:spcBef>
                <a:spcPts val="600"/>
              </a:spcBef>
              <a:spcAft>
                <a:spcPts val="0"/>
              </a:spcAft>
              <a:buSzPts val="1120"/>
              <a:buNone/>
              <a:defRPr sz="1600" b="1"/>
            </a:lvl4pPr>
            <a:lvl5pPr marL="2286000" lvl="4" indent="-228600" algn="l">
              <a:lnSpc>
                <a:spcPct val="100000"/>
              </a:lnSpc>
              <a:spcBef>
                <a:spcPts val="400"/>
              </a:spcBef>
              <a:spcAft>
                <a:spcPts val="0"/>
              </a:spcAft>
              <a:buSzPts val="960"/>
              <a:buNone/>
              <a:defRPr sz="1600" b="1"/>
            </a:lvl5pPr>
            <a:lvl6pPr marL="2743200" lvl="5" indent="-228600" algn="l">
              <a:lnSpc>
                <a:spcPct val="100000"/>
              </a:lnSpc>
              <a:spcBef>
                <a:spcPts val="600"/>
              </a:spcBef>
              <a:spcAft>
                <a:spcPts val="0"/>
              </a:spcAft>
              <a:buSzPts val="144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12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43" name="Google Shape;43;p25"/>
          <p:cNvSpPr txBox="1">
            <a:spLocks noGrp="1"/>
          </p:cNvSpPr>
          <p:nvPr>
            <p:ph type="body" idx="2"/>
          </p:nvPr>
        </p:nvSpPr>
        <p:spPr>
          <a:xfrm>
            <a:off x="609599" y="3071958"/>
            <a:ext cx="10978993" cy="3176442"/>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Clr>
                <a:srgbClr val="003399"/>
              </a:buClr>
              <a:buSzPts val="2592"/>
              <a:buFont typeface="Arial"/>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 b - Title, body text (bigger), space for 2 graphics on the right side ">
  <p:cSld name="3 b - Title, body text (bigger), space for 2 graphics on the right side ">
    <p:spTree>
      <p:nvGrpSpPr>
        <p:cNvPr id="1" name="Shape 44"/>
        <p:cNvGrpSpPr/>
        <p:nvPr/>
      </p:nvGrpSpPr>
      <p:grpSpPr>
        <a:xfrm>
          <a:off x="0" y="0"/>
          <a:ext cx="0" cy="0"/>
          <a:chOff x="0" y="0"/>
          <a:chExt cx="0" cy="0"/>
        </a:xfrm>
      </p:grpSpPr>
      <p:sp>
        <p:nvSpPr>
          <p:cNvPr id="45" name="Google Shape;45;p26"/>
          <p:cNvSpPr txBox="1">
            <a:spLocks noGrp="1"/>
          </p:cNvSpPr>
          <p:nvPr>
            <p:ph type="title"/>
          </p:nvPr>
        </p:nvSpPr>
        <p:spPr>
          <a:xfrm>
            <a:off x="612489" y="1171640"/>
            <a:ext cx="10978994" cy="1159834"/>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6"/>
          <p:cNvSpPr txBox="1">
            <a:spLocks noGrp="1"/>
          </p:cNvSpPr>
          <p:nvPr>
            <p:ph type="body" idx="1"/>
          </p:nvPr>
        </p:nvSpPr>
        <p:spPr>
          <a:xfrm>
            <a:off x="616974" y="2422422"/>
            <a:ext cx="8561860" cy="3825978"/>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Font typeface="Arial"/>
              <a:buChar char="•"/>
              <a:defRPr/>
            </a:lvl1pPr>
            <a:lvl2pPr marL="914400" lvl="1" indent="-320040" algn="l">
              <a:lnSpc>
                <a:spcPct val="100000"/>
              </a:lnSpc>
              <a:spcBef>
                <a:spcPts val="600"/>
              </a:spcBef>
              <a:spcAft>
                <a:spcPts val="0"/>
              </a:spcAft>
              <a:buSzPts val="1440"/>
              <a:buChar char="o"/>
              <a:defRPr/>
            </a:lvl2pPr>
            <a:lvl3pPr marL="1371600" lvl="2" indent="-342900" algn="l">
              <a:lnSpc>
                <a:spcPct val="100000"/>
              </a:lnSpc>
              <a:spcBef>
                <a:spcPts val="600"/>
              </a:spcBef>
              <a:spcAft>
                <a:spcPts val="0"/>
              </a:spcAft>
              <a:buSzPts val="1800"/>
              <a:buChar char="•"/>
              <a:defRPr/>
            </a:lvl3pPr>
            <a:lvl4pPr marL="1828800" lvl="3" indent="-308610" algn="l">
              <a:lnSpc>
                <a:spcPct val="90000"/>
              </a:lnSpc>
              <a:spcBef>
                <a:spcPts val="600"/>
              </a:spcBef>
              <a:spcAft>
                <a:spcPts val="0"/>
              </a:spcAft>
              <a:buSzPts val="1260"/>
              <a:buChar char="▪"/>
              <a:defRPr/>
            </a:lvl4pPr>
            <a:lvl5pPr marL="2286000" lvl="4" indent="-297179" algn="l">
              <a:lnSpc>
                <a:spcPct val="100000"/>
              </a:lnSpc>
              <a:spcBef>
                <a:spcPts val="400"/>
              </a:spcBef>
              <a:spcAft>
                <a:spcPts val="0"/>
              </a:spcAft>
              <a:buSzPts val="1080"/>
              <a:buChar char="o"/>
              <a:defRPr/>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7" name="Google Shape;47;p26" descr="Place holder 1 for 1 small graphic placed on the right side of the content box, Place holder for graphic placed on the right side of the content box, column 1, row 1."/>
          <p:cNvSpPr>
            <a:spLocks noGrp="1"/>
          </p:cNvSpPr>
          <p:nvPr>
            <p:ph type="pic" idx="2"/>
          </p:nvPr>
        </p:nvSpPr>
        <p:spPr>
          <a:xfrm>
            <a:off x="9832678" y="2535023"/>
            <a:ext cx="1724152" cy="1153461"/>
          </a:xfrm>
          <a:prstGeom prst="rect">
            <a:avLst/>
          </a:prstGeom>
          <a:noFill/>
          <a:ln w="12700" cap="flat" cmpd="sng">
            <a:solidFill>
              <a:schemeClr val="dk1"/>
            </a:solidFill>
            <a:prstDash val="solid"/>
            <a:round/>
            <a:headEnd type="none" w="sm" len="sm"/>
            <a:tailEnd type="none" w="sm" len="sm"/>
          </a:ln>
        </p:spPr>
      </p:sp>
      <p:sp>
        <p:nvSpPr>
          <p:cNvPr id="48" name="Google Shape;48;p26" descr="Place holder 2 for 1 small graphic placed on the right side of the content box, column 1, row 2."/>
          <p:cNvSpPr>
            <a:spLocks noGrp="1"/>
          </p:cNvSpPr>
          <p:nvPr>
            <p:ph type="pic" idx="3"/>
          </p:nvPr>
        </p:nvSpPr>
        <p:spPr>
          <a:xfrm>
            <a:off x="9850874" y="3877976"/>
            <a:ext cx="1724152" cy="1153461"/>
          </a:xfrm>
          <a:prstGeom prst="rect">
            <a:avLst/>
          </a:prstGeom>
          <a:noFill/>
          <a:ln w="12700" cap="flat" cmpd="sng">
            <a:solidFill>
              <a:schemeClr val="dk1"/>
            </a:solidFill>
            <a:prstDash val="solid"/>
            <a:round/>
            <a:headEnd type="none" w="sm" len="sm"/>
            <a:tailEnd type="none" w="sm" len="sm"/>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 - Title, body text, space for graphics on the right side ">
  <p:cSld name="3 - Title, body text, space for graphics on the right side ">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body" idx="1"/>
          </p:nvPr>
        </p:nvSpPr>
        <p:spPr>
          <a:xfrm>
            <a:off x="616974" y="2422422"/>
            <a:ext cx="5486400" cy="3825978"/>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Font typeface="Arial"/>
              <a:buChar char="•"/>
              <a:defRPr/>
            </a:lvl1pPr>
            <a:lvl2pPr marL="914400" lvl="1" indent="-320040" algn="l">
              <a:lnSpc>
                <a:spcPct val="100000"/>
              </a:lnSpc>
              <a:spcBef>
                <a:spcPts val="600"/>
              </a:spcBef>
              <a:spcAft>
                <a:spcPts val="0"/>
              </a:spcAft>
              <a:buSzPts val="1440"/>
              <a:buChar char="o"/>
              <a:defRPr/>
            </a:lvl2pPr>
            <a:lvl3pPr marL="1371600" lvl="2" indent="-342900" algn="l">
              <a:lnSpc>
                <a:spcPct val="100000"/>
              </a:lnSpc>
              <a:spcBef>
                <a:spcPts val="600"/>
              </a:spcBef>
              <a:spcAft>
                <a:spcPts val="0"/>
              </a:spcAft>
              <a:buSzPts val="1800"/>
              <a:buChar char="•"/>
              <a:defRPr/>
            </a:lvl3pPr>
            <a:lvl4pPr marL="1828800" lvl="3" indent="-308610" algn="l">
              <a:lnSpc>
                <a:spcPct val="90000"/>
              </a:lnSpc>
              <a:spcBef>
                <a:spcPts val="600"/>
              </a:spcBef>
              <a:spcAft>
                <a:spcPts val="0"/>
              </a:spcAft>
              <a:buSzPts val="1260"/>
              <a:buChar char="▪"/>
              <a:defRPr/>
            </a:lvl4pPr>
            <a:lvl5pPr marL="2286000" lvl="4" indent="-297179" algn="l">
              <a:lnSpc>
                <a:spcPct val="100000"/>
              </a:lnSpc>
              <a:spcBef>
                <a:spcPts val="400"/>
              </a:spcBef>
              <a:spcAft>
                <a:spcPts val="0"/>
              </a:spcAft>
              <a:buSzPts val="1080"/>
              <a:buChar char="o"/>
              <a:defRPr/>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2" name="Google Shape;52;p27" descr="Place holder for graphic placed on the right side of the content box."/>
          <p:cNvSpPr>
            <a:spLocks noGrp="1"/>
          </p:cNvSpPr>
          <p:nvPr>
            <p:ph type="pic" idx="2"/>
          </p:nvPr>
        </p:nvSpPr>
        <p:spPr>
          <a:xfrm>
            <a:off x="7235897" y="2567348"/>
            <a:ext cx="4355586" cy="2742304"/>
          </a:xfrm>
          <a:prstGeom prst="rect">
            <a:avLst/>
          </a:prstGeom>
          <a:noFill/>
          <a:ln w="12700" cap="flat" cmpd="sng">
            <a:solidFill>
              <a:schemeClr val="dk1"/>
            </a:solidFill>
            <a:prstDash val="solid"/>
            <a:round/>
            <a:headEnd type="none" w="sm" len="sm"/>
            <a:tailEnd type="none" w="sm" len="sm"/>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 - Title, body text, space for graphics on the right side " preserve="1">
  <p:cSld name="2_3 - Title, body text, space for graphics below">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body" idx="1"/>
          </p:nvPr>
        </p:nvSpPr>
        <p:spPr>
          <a:xfrm>
            <a:off x="616973" y="2422422"/>
            <a:ext cx="10974509" cy="479476"/>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Font typeface="Arial"/>
              <a:buChar char="•"/>
              <a:defRPr/>
            </a:lvl1pPr>
            <a:lvl2pPr marL="914400" lvl="1" indent="-320040" algn="l">
              <a:lnSpc>
                <a:spcPct val="100000"/>
              </a:lnSpc>
              <a:spcBef>
                <a:spcPts val="600"/>
              </a:spcBef>
              <a:spcAft>
                <a:spcPts val="0"/>
              </a:spcAft>
              <a:buSzPts val="1440"/>
              <a:buChar char="o"/>
              <a:defRPr/>
            </a:lvl2pPr>
            <a:lvl3pPr marL="1371600" lvl="2" indent="-342900" algn="l">
              <a:lnSpc>
                <a:spcPct val="100000"/>
              </a:lnSpc>
              <a:spcBef>
                <a:spcPts val="600"/>
              </a:spcBef>
              <a:spcAft>
                <a:spcPts val="0"/>
              </a:spcAft>
              <a:buSzPts val="1800"/>
              <a:buChar char="•"/>
              <a:defRPr/>
            </a:lvl3pPr>
            <a:lvl4pPr marL="1828800" lvl="3" indent="-308610" algn="l">
              <a:lnSpc>
                <a:spcPct val="90000"/>
              </a:lnSpc>
              <a:spcBef>
                <a:spcPts val="600"/>
              </a:spcBef>
              <a:spcAft>
                <a:spcPts val="0"/>
              </a:spcAft>
              <a:buSzPts val="1260"/>
              <a:buChar char="▪"/>
              <a:defRPr/>
            </a:lvl4pPr>
            <a:lvl5pPr marL="2286000" lvl="4" indent="-297179" algn="l">
              <a:lnSpc>
                <a:spcPct val="100000"/>
              </a:lnSpc>
              <a:spcBef>
                <a:spcPts val="400"/>
              </a:spcBef>
              <a:spcAft>
                <a:spcPts val="0"/>
              </a:spcAft>
              <a:buSzPts val="1080"/>
              <a:buChar char="o"/>
              <a:defRPr/>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52" name="Google Shape;52;p27" descr="Place holder for graphic placed on the right side of the content box."/>
          <p:cNvSpPr>
            <a:spLocks noGrp="1"/>
          </p:cNvSpPr>
          <p:nvPr>
            <p:ph type="pic" idx="2"/>
          </p:nvPr>
        </p:nvSpPr>
        <p:spPr>
          <a:xfrm>
            <a:off x="612489" y="3000220"/>
            <a:ext cx="10974508" cy="3248179"/>
          </a:xfrm>
          <a:prstGeom prst="rect">
            <a:avLst/>
          </a:prstGeom>
          <a:noFill/>
          <a:ln w="12700" cap="flat" cmpd="sng">
            <a:solidFill>
              <a:schemeClr val="dk1"/>
            </a:solidFill>
            <a:prstDash val="solid"/>
            <a:round/>
            <a:headEnd type="none" w="sm" len="sm"/>
            <a:tailEnd type="none" w="sm" len="sm"/>
          </a:ln>
        </p:spPr>
        <p:txBody>
          <a:bodyPr/>
          <a:lstStyle>
            <a:lvl1pPr marL="45720" indent="0">
              <a:buNone/>
              <a:defRPr/>
            </a:lvl1pPr>
          </a:lstStyle>
          <a:p>
            <a:endParaRPr lang="en-US" dirty="0"/>
          </a:p>
        </p:txBody>
      </p:sp>
    </p:spTree>
    <p:extLst>
      <p:ext uri="{BB962C8B-B14F-4D97-AF65-F5344CB8AC3E}">
        <p14:creationId xmlns:p14="http://schemas.microsoft.com/office/powerpoint/2010/main" val="2422406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612949" y="1174805"/>
            <a:ext cx="10972800" cy="1143093"/>
          </a:xfrm>
          <a:prstGeom prst="rect">
            <a:avLst/>
          </a:prstGeom>
          <a:noFill/>
          <a:ln>
            <a:noFill/>
          </a:ln>
        </p:spPr>
        <p:txBody>
          <a:bodyPr spcFirstLastPara="1" wrap="square" lIns="0" tIns="182875" rIns="91425" bIns="45700" anchor="ctr" anchorCtr="0">
            <a:noAutofit/>
          </a:bodyPr>
          <a:lstStyle>
            <a:lvl1pPr marR="0" lvl="0" algn="l" rtl="0">
              <a:lnSpc>
                <a:spcPct val="80000"/>
              </a:lnSpc>
              <a:spcBef>
                <a:spcPts val="0"/>
              </a:spcBef>
              <a:spcAft>
                <a:spcPts val="0"/>
              </a:spcAft>
              <a:buClr>
                <a:srgbClr val="0C0C0C"/>
              </a:buClr>
              <a:buSzPts val="3600"/>
              <a:buFont typeface="Calibri"/>
              <a:buNone/>
              <a:defRPr sz="3600" b="1" i="0" u="none" strike="noStrike" cap="none">
                <a:solidFill>
                  <a:srgbClr val="0C0C0C"/>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612949" y="2423160"/>
            <a:ext cx="10972799" cy="3825240"/>
          </a:xfrm>
          <a:prstGeom prst="rect">
            <a:avLst/>
          </a:prstGeom>
          <a:noFill/>
          <a:ln>
            <a:noFill/>
          </a:ln>
        </p:spPr>
        <p:txBody>
          <a:bodyPr spcFirstLastPara="1" wrap="square" lIns="274300" tIns="45700" rIns="45700" bIns="45700" anchor="t" anchorCtr="0">
            <a:noAutofit/>
          </a:bodyPr>
          <a:lstStyle>
            <a:lvl1pPr marL="457200" marR="0" lvl="0" indent="-411480" algn="l" rtl="0">
              <a:lnSpc>
                <a:spcPct val="100000"/>
              </a:lnSpc>
              <a:spcBef>
                <a:spcPts val="0"/>
              </a:spcBef>
              <a:spcAft>
                <a:spcPts val="0"/>
              </a:spcAft>
              <a:buClr>
                <a:srgbClr val="003399"/>
              </a:buClr>
              <a:buSzPts val="2880"/>
              <a:buFont typeface="Arial"/>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600"/>
              </a:spcBef>
              <a:spcAft>
                <a:spcPts val="0"/>
              </a:spcAft>
              <a:buClr>
                <a:srgbClr val="003399"/>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3060"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L="2286000" marR="0" lvl="4" indent="-320039" algn="l" rtl="0">
              <a:lnSpc>
                <a:spcPct val="100000"/>
              </a:lnSpc>
              <a:spcBef>
                <a:spcPts val="400"/>
              </a:spcBef>
              <a:spcAft>
                <a:spcPts val="0"/>
              </a:spcAft>
              <a:buClr>
                <a:srgbClr val="003399"/>
              </a:buClr>
              <a:buSzPts val="1440"/>
              <a:buFont typeface="Courier New"/>
              <a:buChar char="o"/>
              <a:defRPr sz="2400" b="0" i="0" u="none" strike="noStrike" cap="none">
                <a:solidFill>
                  <a:schemeClr val="dk1"/>
                </a:solidFill>
                <a:latin typeface="Calibri"/>
                <a:ea typeface="Calibri"/>
                <a:cs typeface="Calibri"/>
                <a:sym typeface="Calibri"/>
              </a:defRPr>
            </a:lvl5pPr>
            <a:lvl6pPr marL="2743200" marR="0" lvl="5" indent="-365760" algn="l" rtl="0">
              <a:lnSpc>
                <a:spcPct val="100000"/>
              </a:lnSpc>
              <a:spcBef>
                <a:spcPts val="600"/>
              </a:spcBef>
              <a:spcAft>
                <a:spcPts val="0"/>
              </a:spcAft>
              <a:buClr>
                <a:srgbClr val="003399"/>
              </a:buClr>
              <a:buSzPts val="2160"/>
              <a:buFont typeface="Arial"/>
              <a:buChar char="•"/>
              <a:defRPr sz="2400" b="0" i="0" u="none" strike="noStrike" cap="none">
                <a:solidFill>
                  <a:schemeClr val="dk1"/>
                </a:solidFill>
                <a:latin typeface="Calibri"/>
                <a:ea typeface="Calibri"/>
                <a:cs typeface="Calibri"/>
                <a:sym typeface="Calibri"/>
              </a:defRPr>
            </a:lvl6pPr>
            <a:lvl7pPr marL="3200400" marR="0" lvl="6" indent="-406400"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2" name="Google Shape;12;p19" hidden="1"/>
          <p:cNvSpPr/>
          <p:nvPr/>
        </p:nvSpPr>
        <p:spPr>
          <a:xfrm flipH="1">
            <a:off x="12286311" y="3724"/>
            <a:ext cx="766751" cy="1133856"/>
          </a:xfrm>
          <a:prstGeom prst="rightArrow">
            <a:avLst>
              <a:gd name="adj1" fmla="val 50000"/>
              <a:gd name="adj2" fmla="val 50000"/>
            </a:avLst>
          </a:prstGeom>
          <a:solidFill>
            <a:srgbClr val="FFF2CC"/>
          </a:solidFill>
          <a:ln w="158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13;p19" hidden="1"/>
          <p:cNvSpPr/>
          <p:nvPr/>
        </p:nvSpPr>
        <p:spPr>
          <a:xfrm>
            <a:off x="-856873" y="-933"/>
            <a:ext cx="766751" cy="1133856"/>
          </a:xfrm>
          <a:prstGeom prst="rightArrow">
            <a:avLst>
              <a:gd name="adj1" fmla="val 50000"/>
              <a:gd name="adj2" fmla="val 50000"/>
            </a:avLst>
          </a:prstGeom>
          <a:solidFill>
            <a:srgbClr val="FFF2CC"/>
          </a:solidFill>
          <a:ln w="158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 name="Google Shape;14;p19"/>
          <p:cNvSpPr txBox="1"/>
          <p:nvPr/>
        </p:nvSpPr>
        <p:spPr>
          <a:xfrm>
            <a:off x="11548677" y="6528872"/>
            <a:ext cx="606252" cy="307777"/>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b="0" i="0" u="none" strike="noStrike" cap="none">
                <a:solidFill>
                  <a:schemeClr val="dk1"/>
                </a:solidFill>
                <a:latin typeface="Calibri"/>
                <a:ea typeface="Calibri"/>
                <a:cs typeface="Calibri"/>
                <a:sym typeface="Calibri"/>
              </a:rPr>
              <a:t>‹#›</a:t>
            </a:fld>
            <a:endParaRPr sz="1400" b="0" i="0" u="none" strike="noStrike" cap="none" dirty="0">
              <a:solidFill>
                <a:schemeClr val="dk1"/>
              </a:solidFill>
              <a:latin typeface="Calibri"/>
              <a:ea typeface="Calibri"/>
              <a:cs typeface="Calibri"/>
              <a:sym typeface="Calibri"/>
            </a:endParaRPr>
          </a:p>
        </p:txBody>
      </p:sp>
      <p:sp>
        <p:nvSpPr>
          <p:cNvPr id="15" name="Google Shape;15;p19"/>
          <p:cNvSpPr/>
          <p:nvPr/>
        </p:nvSpPr>
        <p:spPr>
          <a:xfrm>
            <a:off x="-30326" y="1298015"/>
            <a:ext cx="125730" cy="1102285"/>
          </a:xfrm>
          <a:prstGeom prst="rect">
            <a:avLst/>
          </a:prstGeom>
          <a:solidFill>
            <a:srgbClr val="5DCDF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wentieth Century"/>
              <a:buNone/>
            </a:pPr>
            <a:endParaRPr sz="1800" b="0" i="0" u="none" strike="noStrike" cap="none">
              <a:solidFill>
                <a:schemeClr val="lt1"/>
              </a:solidFill>
              <a:latin typeface="Calibri"/>
              <a:ea typeface="Calibri"/>
              <a:cs typeface="Calibri"/>
              <a:sym typeface="Calibri"/>
            </a:endParaRPr>
          </a:p>
        </p:txBody>
      </p:sp>
      <p:sp>
        <p:nvSpPr>
          <p:cNvPr id="16" name="Google Shape;16;p19"/>
          <p:cNvSpPr/>
          <p:nvPr/>
        </p:nvSpPr>
        <p:spPr>
          <a:xfrm>
            <a:off x="-30326" y="2392906"/>
            <a:ext cx="125730" cy="3855493"/>
          </a:xfrm>
          <a:prstGeom prst="rect">
            <a:avLst/>
          </a:prstGeom>
          <a:solidFill>
            <a:srgbClr val="0083B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wentieth Century"/>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20">
          <p15:clr>
            <a:srgbClr val="F26B43"/>
          </p15:clr>
        </p15:guide>
        <p15:guide id="2" pos="552">
          <p15:clr>
            <a:srgbClr val="F26B43"/>
          </p15:clr>
        </p15:guide>
        <p15:guide id="3" orient="horz">
          <p15:clr>
            <a:srgbClr val="F26B43"/>
          </p15:clr>
        </p15:guide>
        <p15:guide id="4" orient="horz" pos="4320">
          <p15:clr>
            <a:srgbClr val="F26B43"/>
          </p15:clr>
        </p15:guide>
        <p15:guide id="5" orient="horz" pos="3936">
          <p15:clr>
            <a:srgbClr val="F26B43"/>
          </p15:clr>
        </p15:guide>
        <p15:guide id="6" orient="horz" pos="1464">
          <p15:clr>
            <a:srgbClr val="F26B43"/>
          </p15:clr>
        </p15:guide>
        <p15:guide id="7" orient="horz" pos="1512">
          <p15:clr>
            <a:srgbClr val="F26B43"/>
          </p15:clr>
        </p15:guide>
        <p15:guide id="8" pos="384">
          <p15:clr>
            <a:srgbClr val="F26B43"/>
          </p15:clr>
        </p15:guide>
        <p15:guide id="9" pos="3840">
          <p15:clr>
            <a:srgbClr val="F26B43"/>
          </p15:clr>
        </p15:guide>
        <p15:guide id="10" pos="7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hyperlink" Target="mailto:raskin@lcsc.org" TargetMode="External"/><Relationship Id="rId4" Type="http://schemas.openxmlformats.org/officeDocument/2006/relationships/hyperlink" Target="mailto:nperman@lpa.k12.mn.us"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literacytrust.org.uk/"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chartingthecs.org/Presenters/presentations2025/21_Perman_Askin/Unlocking_Literacy_Images_Strands_Woven_large.pdf"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hyperlink" Target="https://dyslexiaida.org/definition-of-dyslexia/"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12.jp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hyperlink" Target="https://chartingthecs.org/Presenters/presentations2025/21_Perman_Askin/Unlocking_Literacy_Images_Hourglass_large.pdf"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hyperlink" Target="https://chartingthecs.org/Presenters/presentations2025/21_Perman_Askin/Unlocking_Literacy_Images_Typical_Progression_large.pdf"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http://www.teachphonics.co.uk"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hyperlink" Target="https://www.rev.com/transcript-editor/shared/D9LRkwDpFNS1UPRabgMaSLr8rAUmJkQTC4Qntw12GqfdH6mrnaAfT4aaXxOMWaM--VdY6F5nbn2OQzcNcsGkpWYWqRo?loadFrom=SharedLink"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hyperlink" Target="https://www.rev.com/transcript-editor/shared/BFM4pb6JMHC7fd3l2891NpbwkXTBiy07dQUDag4jWqoWrP18Sq-IH9v8pXqDI68N1vdnAAkxQwyTFMvw6eeBvFtixLc?loadFrom=SharedLink"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chartingthecs.org/Presenters/presentations2025/21_Perman_Askin/Unlocking_Literacy_Images_Strategies_Improve_Child_Listening_Skills_large.pdf"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https://www.myteachingcupboard.com/blog/rhyming-books-for-kindergarten-and-preschoo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chartingthecs.org/Presenters/presentations2025/21_Perman_Askin/Unlocking_Literacy_Images_Understanding_Phonemes_larger.pdf"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hyperlink" Target="https://www.proedinc.com/Products/13613/lips--fourth-edition-large-mouth-cards.aspx"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flippingpagesbookclub.blogspot.com/2010/09/vowel-circle.html"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8r4ViDH7B3o" TargetMode="External"/><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hyperlink" Target="https://blog.maketaketeach.com/phonemic-awareness-intervention-kit/" TargetMode="External"/><Relationship Id="rId4" Type="http://schemas.openxmlformats.org/officeDocument/2006/relationships/hyperlink" Target="https://libbyklinnerteaching.com/phonemic-awareness-activities-in-the-classroom-phoneme-isolation/"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maketaketeach.com"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3" Type="http://schemas.openxmlformats.org/officeDocument/2006/relationships/hyperlink" Target="https://chartingthecs.org/Presenters/presentations2025/21_Perman_Askin/Unlocking_Literacy_Images_Multi_Tiered_Systems_larger.pdf"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hyperlink" Target="https://chartingthecs.org/Presenters/presentations2025/21_Perman_Askin/Unlocking_Literacy_Images_MTSS_larger.pdf" TargetMode="External"/><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0ur_CM4JQkc" TargetMode="External"/><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hyperlink" Target="https://www.doe.mass.edu/massliteracy/" TargetMode="External"/><Relationship Id="rId4" Type="http://schemas.openxmlformats.org/officeDocument/2006/relationships/hyperlink" Target="https://www.youtube.com/watch?v=Wws8Ghj0IJ0"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nperman@lpa.k12.mn.us" TargetMode="External"/><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hyperlink" Target="mailto:rainaaskin@gmail.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mrswordsmith.com/blogs/research/the-five-building-blocks-of-reading"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learningbydesign.com/why-spell-links/"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3"/>
          <p:cNvSpPr txBox="1">
            <a:spLocks noGrp="1"/>
          </p:cNvSpPr>
          <p:nvPr>
            <p:ph type="ctrTitle"/>
          </p:nvPr>
        </p:nvSpPr>
        <p:spPr>
          <a:xfrm>
            <a:off x="3414157" y="1156648"/>
            <a:ext cx="8192942" cy="1907022"/>
          </a:xfrm>
          <a:prstGeom prst="rect">
            <a:avLst/>
          </a:prstGeom>
          <a:noFill/>
          <a:ln>
            <a:noFill/>
          </a:ln>
        </p:spPr>
        <p:txBody>
          <a:bodyPr spcFirstLastPara="1" wrap="square" lIns="0" tIns="457200" rIns="91425" bIns="45700" anchor="ctr" anchorCtr="0">
            <a:noAutofit/>
          </a:bodyPr>
          <a:lstStyle/>
          <a:p>
            <a:pPr marL="0" lvl="0" indent="0" algn="ctr" rtl="0">
              <a:lnSpc>
                <a:spcPct val="80000"/>
              </a:lnSpc>
              <a:spcBef>
                <a:spcPts val="0"/>
              </a:spcBef>
              <a:spcAft>
                <a:spcPts val="0"/>
              </a:spcAft>
              <a:buClr>
                <a:srgbClr val="101820"/>
              </a:buClr>
              <a:buSzPts val="3600"/>
              <a:buFont typeface="Calibri"/>
              <a:buNone/>
            </a:pPr>
            <a:r>
              <a:rPr lang="en-US" dirty="0"/>
              <a:t>Unlocking Literacy: Phonological Foundations for Diverse Learners </a:t>
            </a:r>
            <a:endParaRPr dirty="0"/>
          </a:p>
        </p:txBody>
      </p:sp>
      <p:pic>
        <p:nvPicPr>
          <p:cNvPr id="95" name="Google Shape;95;p3" descr="Charting the Cs logo with black and blue text"/>
          <p:cNvPicPr preferRelativeResize="0">
            <a:picLocks noGrp="1"/>
          </p:cNvPicPr>
          <p:nvPr>
            <p:ph type="pic" idx="3"/>
          </p:nvPr>
        </p:nvPicPr>
        <p:blipFill rotWithShape="1">
          <a:blip r:embed="rId3">
            <a:alphaModFix/>
          </a:blip>
          <a:srcRect t="337" b="-62990"/>
          <a:stretch/>
        </p:blipFill>
        <p:spPr>
          <a:xfrm>
            <a:off x="177782" y="1227906"/>
            <a:ext cx="2852755" cy="1055372"/>
          </a:xfrm>
          <a:prstGeom prst="rect">
            <a:avLst/>
          </a:prstGeom>
          <a:noFill/>
          <a:ln>
            <a:noFill/>
          </a:ln>
        </p:spPr>
      </p:pic>
      <p:sp>
        <p:nvSpPr>
          <p:cNvPr id="96" name="Google Shape;96;p3"/>
          <p:cNvSpPr txBox="1">
            <a:spLocks noGrp="1"/>
          </p:cNvSpPr>
          <p:nvPr>
            <p:ph type="body" idx="2"/>
          </p:nvPr>
        </p:nvSpPr>
        <p:spPr>
          <a:xfrm>
            <a:off x="92075" y="2891912"/>
            <a:ext cx="2938463" cy="2534528"/>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0"/>
              </a:spcBef>
              <a:spcAft>
                <a:spcPts val="0"/>
              </a:spcAft>
              <a:buSzPts val="2880"/>
              <a:buNone/>
            </a:pPr>
            <a:r>
              <a:rPr lang="en-US" dirty="0">
                <a:solidFill>
                  <a:srgbClr val="0C0C0C"/>
                </a:solidFill>
              </a:rPr>
              <a:t>Charting the Cs Conference 2025:</a:t>
            </a:r>
            <a:endParaRPr dirty="0"/>
          </a:p>
          <a:p>
            <a:pPr marL="0" lvl="0" indent="0" algn="l" rtl="0">
              <a:lnSpc>
                <a:spcPct val="100000"/>
              </a:lnSpc>
              <a:spcBef>
                <a:spcPts val="800"/>
              </a:spcBef>
              <a:spcAft>
                <a:spcPts val="0"/>
              </a:spcAft>
              <a:buSzPts val="2880"/>
              <a:buNone/>
            </a:pPr>
            <a:r>
              <a:rPr lang="en-US" i="1" dirty="0">
                <a:solidFill>
                  <a:srgbClr val="0C0C0C"/>
                </a:solidFill>
              </a:rPr>
              <a:t>To Literacy and Beyond</a:t>
            </a:r>
            <a:endParaRPr dirty="0"/>
          </a:p>
          <a:p>
            <a:pPr marL="0" lvl="0" indent="0" algn="l" rtl="0">
              <a:lnSpc>
                <a:spcPct val="100000"/>
              </a:lnSpc>
              <a:spcBef>
                <a:spcPts val="2000"/>
              </a:spcBef>
              <a:spcAft>
                <a:spcPts val="0"/>
              </a:spcAft>
              <a:buSzPts val="2880"/>
              <a:buNone/>
            </a:pPr>
            <a:r>
              <a:rPr lang="en-US" dirty="0">
                <a:solidFill>
                  <a:srgbClr val="0C0C0C"/>
                </a:solidFill>
              </a:rPr>
              <a:t>Cooperation </a:t>
            </a:r>
            <a:br>
              <a:rPr lang="en-US" dirty="0">
                <a:solidFill>
                  <a:srgbClr val="0C0C0C"/>
                </a:solidFill>
              </a:rPr>
            </a:br>
            <a:r>
              <a:rPr lang="en-US" dirty="0">
                <a:solidFill>
                  <a:srgbClr val="0C0C0C"/>
                </a:solidFill>
              </a:rPr>
              <a:t>Communication </a:t>
            </a:r>
            <a:br>
              <a:rPr lang="en-US" dirty="0">
                <a:solidFill>
                  <a:srgbClr val="0C0C0C"/>
                </a:solidFill>
              </a:rPr>
            </a:br>
            <a:r>
              <a:rPr lang="en-US" dirty="0">
                <a:solidFill>
                  <a:srgbClr val="0C0C0C"/>
                </a:solidFill>
              </a:rPr>
              <a:t>Collaboration</a:t>
            </a:r>
            <a:endParaRPr dirty="0"/>
          </a:p>
        </p:txBody>
      </p:sp>
      <p:sp>
        <p:nvSpPr>
          <p:cNvPr id="97" name="Google Shape;97;p3"/>
          <p:cNvSpPr txBox="1">
            <a:spLocks noGrp="1"/>
          </p:cNvSpPr>
          <p:nvPr>
            <p:ph type="body" idx="1"/>
          </p:nvPr>
        </p:nvSpPr>
        <p:spPr>
          <a:xfrm>
            <a:off x="3414150" y="3180475"/>
            <a:ext cx="8168400" cy="3240000"/>
          </a:xfrm>
          <a:prstGeom prst="rect">
            <a:avLst/>
          </a:prstGeom>
          <a:noFill/>
          <a:ln>
            <a:noFill/>
          </a:ln>
        </p:spPr>
        <p:txBody>
          <a:bodyPr spcFirstLastPara="1" wrap="square" lIns="274300" tIns="45700" rIns="45700" bIns="45700" anchor="t" anchorCtr="0">
            <a:noAutofit/>
          </a:bodyPr>
          <a:lstStyle/>
          <a:p>
            <a:pPr marL="0" lvl="0" indent="0" algn="ctr" rtl="0">
              <a:lnSpc>
                <a:spcPct val="100000"/>
              </a:lnSpc>
              <a:spcBef>
                <a:spcPts val="0"/>
              </a:spcBef>
              <a:spcAft>
                <a:spcPts val="0"/>
              </a:spcAft>
              <a:buSzPts val="2880"/>
              <a:buNone/>
            </a:pPr>
            <a:r>
              <a:rPr lang="en-US" dirty="0"/>
              <a:t>April 30, 2025</a:t>
            </a:r>
            <a:endParaRPr dirty="0"/>
          </a:p>
          <a:p>
            <a:pPr marL="0" lvl="0" indent="0" algn="l" rtl="0">
              <a:lnSpc>
                <a:spcPct val="100000"/>
              </a:lnSpc>
              <a:spcBef>
                <a:spcPts val="600"/>
              </a:spcBef>
              <a:spcAft>
                <a:spcPts val="0"/>
              </a:spcAft>
              <a:buSzPts val="2880"/>
              <a:buNone/>
            </a:pPr>
            <a:r>
              <a:rPr lang="en-US" b="1" dirty="0"/>
              <a:t>Nicole Perman</a:t>
            </a:r>
            <a:endParaRPr lang="en-US" dirty="0"/>
          </a:p>
          <a:p>
            <a:pPr marL="0" lvl="0" indent="0" algn="l" rtl="0">
              <a:lnSpc>
                <a:spcPct val="100000"/>
              </a:lnSpc>
              <a:spcBef>
                <a:spcPts val="600"/>
              </a:spcBef>
              <a:spcAft>
                <a:spcPts val="0"/>
              </a:spcAft>
              <a:buSzPts val="2880"/>
              <a:buNone/>
            </a:pPr>
            <a:r>
              <a:rPr lang="en-US" dirty="0"/>
              <a:t>Speech Language Pathologist, Lake Park Audubon Schools </a:t>
            </a:r>
          </a:p>
          <a:p>
            <a:pPr marL="0" lvl="0" indent="0">
              <a:spcBef>
                <a:spcPts val="600"/>
              </a:spcBef>
            </a:pPr>
            <a:r>
              <a:rPr lang="en-US" u="sng" dirty="0">
                <a:solidFill>
                  <a:schemeClr val="hlink"/>
                </a:solidFill>
                <a:hlinkClick r:id="rId4"/>
              </a:rPr>
              <a:t>nperman@lpa.k12.mn.us</a:t>
            </a:r>
            <a:endParaRPr lang="en-US" dirty="0"/>
          </a:p>
          <a:p>
            <a:pPr marL="0" lvl="0" indent="0">
              <a:spcBef>
                <a:spcPts val="600"/>
              </a:spcBef>
            </a:pPr>
            <a:r>
              <a:rPr lang="en-US" b="1" dirty="0"/>
              <a:t>Raina Askin</a:t>
            </a:r>
            <a:r>
              <a:rPr lang="en-US" dirty="0"/>
              <a:t>, Literacy Coach Lakes Country Service Cooperative  </a:t>
            </a:r>
            <a:r>
              <a:rPr lang="en-US" u="sng" dirty="0">
                <a:solidFill>
                  <a:schemeClr val="hlink"/>
                </a:solidFill>
                <a:hlinkClick r:id="rId5"/>
              </a:rPr>
              <a:t>raskin@lcsc.org</a:t>
            </a:r>
            <a:r>
              <a:rPr lang="en-US" dirty="0"/>
              <a:t>			</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8"/>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Definition of Literacy </a:t>
            </a:r>
            <a:endParaRPr dirty="0"/>
          </a:p>
        </p:txBody>
      </p:sp>
      <p:sp>
        <p:nvSpPr>
          <p:cNvPr id="163" name="Google Shape;163;p8"/>
          <p:cNvSpPr txBox="1">
            <a:spLocks noGrp="1"/>
          </p:cNvSpPr>
          <p:nvPr>
            <p:ph type="body" idx="2"/>
          </p:nvPr>
        </p:nvSpPr>
        <p:spPr>
          <a:xfrm>
            <a:off x="609600" y="2241275"/>
            <a:ext cx="10979100" cy="4007100"/>
          </a:xfrm>
          <a:prstGeom prst="rect">
            <a:avLst/>
          </a:prstGeom>
          <a:noFill/>
          <a:ln>
            <a:noFill/>
          </a:ln>
        </p:spPr>
        <p:txBody>
          <a:bodyPr spcFirstLastPara="1" wrap="square" lIns="274300" tIns="45700" rIns="45700" bIns="45700" anchor="t" anchorCtr="0">
            <a:noAutofit/>
          </a:bodyPr>
          <a:lstStyle/>
          <a:p>
            <a:pPr marL="228600" lvl="0" indent="-428117" algn="l" rtl="0">
              <a:lnSpc>
                <a:spcPct val="125000"/>
              </a:lnSpc>
              <a:spcBef>
                <a:spcPts val="0"/>
              </a:spcBef>
              <a:spcAft>
                <a:spcPts val="1200"/>
              </a:spcAft>
              <a:buClr>
                <a:schemeClr val="dk1"/>
              </a:buClr>
              <a:buSzPts val="3892"/>
              <a:buChar char="•"/>
            </a:pPr>
            <a:r>
              <a:rPr lang="en-US" dirty="0">
                <a:latin typeface="Calibri" panose="020F0502020204030204" pitchFamily="34" charset="0"/>
                <a:ea typeface="Arial"/>
                <a:cs typeface="Calibri" panose="020F0502020204030204" pitchFamily="34" charset="0"/>
                <a:sym typeface="Arial"/>
              </a:rPr>
              <a:t>Literacy encompasses the </a:t>
            </a:r>
            <a:r>
              <a:rPr lang="en-US" dirty="0">
                <a:solidFill>
                  <a:srgbClr val="001689"/>
                </a:solidFill>
                <a:latin typeface="Calibri" panose="020F0502020204030204" pitchFamily="34" charset="0"/>
                <a:ea typeface="Arial"/>
                <a:cs typeface="Calibri" panose="020F0502020204030204" pitchFamily="34" charset="0"/>
                <a:sym typeface="Arial"/>
              </a:rPr>
              <a:t>knowledge and skills</a:t>
            </a:r>
            <a:r>
              <a:rPr lang="en-US" dirty="0">
                <a:latin typeface="Calibri" panose="020F0502020204030204" pitchFamily="34" charset="0"/>
                <a:ea typeface="Arial"/>
                <a:cs typeface="Calibri" panose="020F0502020204030204" pitchFamily="34" charset="0"/>
                <a:sym typeface="Arial"/>
              </a:rPr>
              <a:t> students need to </a:t>
            </a:r>
            <a:r>
              <a:rPr lang="en-US" dirty="0">
                <a:solidFill>
                  <a:srgbClr val="980000"/>
                </a:solidFill>
                <a:latin typeface="Calibri" panose="020F0502020204030204" pitchFamily="34" charset="0"/>
                <a:ea typeface="Arial"/>
                <a:cs typeface="Calibri" panose="020F0502020204030204" pitchFamily="34" charset="0"/>
                <a:sym typeface="Arial"/>
              </a:rPr>
              <a:t>access, understand, analyze, and evaluate information, make meaning, express thoughts and emotions, present ideas, and opinions, interact with others and participate in activities at school and in their lives beyond school </a:t>
            </a:r>
            <a:r>
              <a:rPr lang="en-US" dirty="0">
                <a:solidFill>
                  <a:schemeClr val="dk2"/>
                </a:solidFill>
                <a:latin typeface="Calibri" panose="020F0502020204030204" pitchFamily="34" charset="0"/>
                <a:ea typeface="Arial"/>
                <a:cs typeface="Calibri" panose="020F0502020204030204" pitchFamily="34" charset="0"/>
                <a:sym typeface="Arial"/>
              </a:rPr>
              <a:t>(Ewing, 2016)</a:t>
            </a:r>
            <a:r>
              <a:rPr lang="en-US" dirty="0">
                <a:latin typeface="Calibri" panose="020F0502020204030204" pitchFamily="34" charset="0"/>
                <a:ea typeface="Arial"/>
                <a:cs typeface="Calibri" panose="020F0502020204030204" pitchFamily="34" charset="0"/>
                <a:sym typeface="Arial"/>
              </a:rPr>
              <a:t>. </a:t>
            </a:r>
            <a:endParaRPr dirty="0">
              <a:latin typeface="Calibri" panose="020F0502020204030204" pitchFamily="34" charset="0"/>
              <a:ea typeface="Arial"/>
              <a:cs typeface="Calibri" panose="020F0502020204030204" pitchFamily="34" charset="0"/>
              <a:sym typeface="Arial"/>
            </a:endParaRPr>
          </a:p>
          <a:p>
            <a:pPr marL="228600" lvl="0" indent="-415417" algn="l" rtl="0">
              <a:lnSpc>
                <a:spcPct val="125000"/>
              </a:lnSpc>
              <a:spcBef>
                <a:spcPts val="0"/>
              </a:spcBef>
              <a:spcAft>
                <a:spcPts val="1200"/>
              </a:spcAft>
              <a:buClr>
                <a:schemeClr val="dk1"/>
              </a:buClr>
              <a:buSzPts val="3692"/>
              <a:buFont typeface="Comic Sans MS"/>
              <a:buChar char="•"/>
            </a:pPr>
            <a:r>
              <a:rPr lang="en-US" dirty="0">
                <a:latin typeface="Calibri" panose="020F0502020204030204" pitchFamily="34" charset="0"/>
                <a:ea typeface="Arial"/>
                <a:cs typeface="Calibri" panose="020F0502020204030204" pitchFamily="34" charset="0"/>
                <a:sym typeface="Arial"/>
              </a:rPr>
              <a:t>The word literacy is defined as the ability to </a:t>
            </a:r>
            <a:r>
              <a:rPr lang="en-US" dirty="0">
                <a:solidFill>
                  <a:srgbClr val="003399"/>
                </a:solidFill>
                <a:latin typeface="Calibri" panose="020F0502020204030204" pitchFamily="34" charset="0"/>
                <a:ea typeface="Arial"/>
                <a:cs typeface="Calibri" panose="020F0502020204030204" pitchFamily="34" charset="0"/>
                <a:sym typeface="Arial"/>
              </a:rPr>
              <a:t>read, write, speak and listen</a:t>
            </a:r>
            <a:r>
              <a:rPr lang="en-US" dirty="0">
                <a:latin typeface="Calibri" panose="020F0502020204030204" pitchFamily="34" charset="0"/>
                <a:ea typeface="Arial"/>
                <a:cs typeface="Calibri" panose="020F0502020204030204" pitchFamily="34" charset="0"/>
                <a:sym typeface="Arial"/>
              </a:rPr>
              <a:t> in a way that lets us </a:t>
            </a:r>
            <a:r>
              <a:rPr lang="en-US" dirty="0">
                <a:solidFill>
                  <a:srgbClr val="980000"/>
                </a:solidFill>
                <a:latin typeface="Calibri" panose="020F0502020204030204" pitchFamily="34" charset="0"/>
                <a:ea typeface="Arial"/>
                <a:cs typeface="Calibri" panose="020F0502020204030204" pitchFamily="34" charset="0"/>
                <a:sym typeface="Arial"/>
              </a:rPr>
              <a:t>communicate effectively and make sense of the world.</a:t>
            </a:r>
            <a:r>
              <a:rPr lang="en-US" dirty="0">
                <a:latin typeface="Calibri" panose="020F0502020204030204" pitchFamily="34" charset="0"/>
                <a:ea typeface="Arial"/>
                <a:cs typeface="Calibri" panose="020F0502020204030204" pitchFamily="34" charset="0"/>
                <a:sym typeface="Arial"/>
              </a:rPr>
              <a:t> </a:t>
            </a:r>
            <a:endParaRPr dirty="0">
              <a:latin typeface="Calibri" panose="020F0502020204030204" pitchFamily="34" charset="0"/>
              <a:ea typeface="Arial"/>
              <a:cs typeface="Calibri" panose="020F0502020204030204" pitchFamily="34" charset="0"/>
              <a:sym typeface="Arial"/>
            </a:endParaRPr>
          </a:p>
          <a:p>
            <a:pPr marL="342900" lvl="0" indent="0" algn="l" rtl="0">
              <a:lnSpc>
                <a:spcPct val="125000"/>
              </a:lnSpc>
              <a:spcBef>
                <a:spcPts val="0"/>
              </a:spcBef>
              <a:spcAft>
                <a:spcPts val="1200"/>
              </a:spcAft>
              <a:buNone/>
            </a:pPr>
            <a:r>
              <a:rPr lang="en-US" sz="2000" dirty="0">
                <a:solidFill>
                  <a:srgbClr val="4D5156"/>
                </a:solidFill>
                <a:highlight>
                  <a:srgbClr val="FFFFFF"/>
                </a:highlight>
                <a:latin typeface="Calibri" panose="020F0502020204030204" pitchFamily="34" charset="0"/>
                <a:ea typeface="Comic Sans MS"/>
                <a:cs typeface="Calibri" panose="020F0502020204030204" pitchFamily="34" charset="0"/>
                <a:sym typeface="Comic Sans MS"/>
              </a:rPr>
              <a:t>(National Literacy Trust: </a:t>
            </a:r>
            <a:r>
              <a:rPr lang="en-US" sz="2000" u="sng" dirty="0">
                <a:solidFill>
                  <a:schemeClr val="hlink"/>
                </a:solidFill>
                <a:highlight>
                  <a:srgbClr val="FFFFFF"/>
                </a:highlight>
                <a:latin typeface="Calibri" panose="020F0502020204030204" pitchFamily="34" charset="0"/>
                <a:ea typeface="Comic Sans MS"/>
                <a:cs typeface="Calibri" panose="020F0502020204030204" pitchFamily="34" charset="0"/>
                <a:sym typeface="Comic Sans MS"/>
                <a:hlinkClick r:id="rId3"/>
              </a:rPr>
              <a:t>literacytrust.org.uk/</a:t>
            </a:r>
            <a:r>
              <a:rPr lang="en-US" sz="2000" dirty="0">
                <a:solidFill>
                  <a:srgbClr val="4D5156"/>
                </a:solidFill>
                <a:highlight>
                  <a:srgbClr val="FFFFFF"/>
                </a:highlight>
                <a:latin typeface="Calibri" panose="020F0502020204030204" pitchFamily="34" charset="0"/>
                <a:ea typeface="Comic Sans MS"/>
                <a:cs typeface="Calibri" panose="020F0502020204030204" pitchFamily="34" charset="0"/>
                <a:sym typeface="Comic Sans MS"/>
              </a:rPr>
              <a:t>) </a:t>
            </a:r>
            <a:endParaRPr sz="2000" dirty="0">
              <a:solidFill>
                <a:srgbClr val="4D5156"/>
              </a:solidFill>
              <a:highlight>
                <a:srgbClr val="FFFFFF"/>
              </a:highlight>
              <a:latin typeface="Calibri" panose="020F0502020204030204" pitchFamily="34" charset="0"/>
              <a:ea typeface="Comic Sans MS"/>
              <a:cs typeface="Calibri" panose="020F0502020204030204" pitchFamily="34" charset="0"/>
              <a:sym typeface="Comic Sans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3290fbd70ca_0_227"/>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solidFill>
                  <a:schemeClr val="tx1"/>
                </a:solidFill>
              </a:rPr>
              <a:t>Scarborough’s Reading Rope </a:t>
            </a:r>
            <a:endParaRPr b="0" dirty="0">
              <a:solidFill>
                <a:schemeClr val="tx1"/>
              </a:solidFill>
            </a:endParaRPr>
          </a:p>
        </p:txBody>
      </p:sp>
      <p:sp>
        <p:nvSpPr>
          <p:cNvPr id="5" name="Text Placeholder 4">
            <a:extLst>
              <a:ext uri="{FF2B5EF4-FFF2-40B4-BE49-F238E27FC236}">
                <a16:creationId xmlns:a16="http://schemas.microsoft.com/office/drawing/2014/main" id="{176BD293-5332-6DE0-8576-480BD394F184}"/>
              </a:ext>
            </a:extLst>
          </p:cNvPr>
          <p:cNvSpPr>
            <a:spLocks noGrp="1"/>
          </p:cNvSpPr>
          <p:nvPr>
            <p:ph type="body" idx="1"/>
          </p:nvPr>
        </p:nvSpPr>
        <p:spPr>
          <a:xfrm>
            <a:off x="616973" y="2422422"/>
            <a:ext cx="3497827" cy="1006578"/>
          </a:xfrm>
        </p:spPr>
        <p:txBody>
          <a:bodyPr/>
          <a:lstStyle/>
          <a:p>
            <a:pPr marL="64008" indent="0">
              <a:buNone/>
            </a:pPr>
            <a:r>
              <a:rPr lang="en-US" u="sng" dirty="0">
                <a:solidFill>
                  <a:schemeClr val="hlink"/>
                </a:solidFill>
                <a:hlinkClick r:id="rId3"/>
              </a:rPr>
              <a:t>Scarborough’s Reading Rope (view larger image)</a:t>
            </a:r>
            <a:r>
              <a:rPr lang="en-US" dirty="0"/>
              <a:t> </a:t>
            </a:r>
          </a:p>
        </p:txBody>
      </p:sp>
      <p:pic>
        <p:nvPicPr>
          <p:cNvPr id="8" name="Google Shape;169;g3290fbd70ca_0_227" descr="Scarborough's Reading Rope&#10;Language Comprehension Strand: &#10;Background Knowledge&#10;Vocabulary &#10;Language Structures &#10;Verbal Reasoning &#10;Literacy Knowledge &#10;&#10;Word Recognition Strand: &#10;Phonological Awareness&#10;Decoding&#10;Sight Recognition"/>
          <p:cNvPicPr preferRelativeResize="0">
            <a:picLocks noGrp="1"/>
          </p:cNvPicPr>
          <p:nvPr>
            <p:ph type="pic" idx="2"/>
          </p:nvPr>
        </p:nvPicPr>
        <p:blipFill rotWithShape="1">
          <a:blip r:embed="rId4">
            <a:alphaModFix/>
          </a:blip>
          <a:srcRect l="929" r="929"/>
          <a:stretch/>
        </p:blipFill>
        <p:spPr>
          <a:xfrm>
            <a:off x="4402702" y="2227847"/>
            <a:ext cx="7172325" cy="3924300"/>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3211db4cd16_1_151"/>
          <p:cNvSpPr txBox="1">
            <a:spLocks noGrp="1"/>
          </p:cNvSpPr>
          <p:nvPr>
            <p:ph type="title"/>
          </p:nvPr>
        </p:nvSpPr>
        <p:spPr>
          <a:xfrm>
            <a:off x="612489" y="1171640"/>
            <a:ext cx="10979100" cy="11598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Reflection on Brain Science and Learning Theory</a:t>
            </a:r>
            <a:endParaRPr b="0" i="1" dirty="0"/>
          </a:p>
        </p:txBody>
      </p:sp>
      <p:sp>
        <p:nvSpPr>
          <p:cNvPr id="175" name="Google Shape;175;g3211db4cd16_1_151"/>
          <p:cNvSpPr txBox="1">
            <a:spLocks noGrp="1"/>
          </p:cNvSpPr>
          <p:nvPr>
            <p:ph type="body" idx="1"/>
          </p:nvPr>
        </p:nvSpPr>
        <p:spPr>
          <a:xfrm>
            <a:off x="616975" y="2422425"/>
            <a:ext cx="4402200" cy="3314700"/>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600"/>
              </a:spcBef>
              <a:spcAft>
                <a:spcPts val="0"/>
              </a:spcAft>
              <a:buNone/>
            </a:pPr>
            <a:r>
              <a:rPr lang="en-US" sz="2600" b="1" dirty="0">
                <a:solidFill>
                  <a:srgbClr val="C00000"/>
                </a:solidFill>
                <a:latin typeface="Calibri" panose="020F0502020204030204" pitchFamily="34" charset="0"/>
                <a:ea typeface="Arial"/>
                <a:cs typeface="Calibri" panose="020F0502020204030204" pitchFamily="34" charset="0"/>
                <a:sym typeface="Arial"/>
              </a:rPr>
              <a:t>What is something that squares with your thinking?</a:t>
            </a:r>
            <a:endParaRPr sz="2600" b="1" dirty="0">
              <a:solidFill>
                <a:srgbClr val="C00000"/>
              </a:solidFill>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600"/>
              </a:spcBef>
              <a:spcAft>
                <a:spcPts val="0"/>
              </a:spcAft>
              <a:buNone/>
            </a:pPr>
            <a:endParaRPr sz="2600" b="1" dirty="0">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600"/>
              </a:spcBef>
              <a:spcAft>
                <a:spcPts val="0"/>
              </a:spcAft>
              <a:buNone/>
            </a:pPr>
            <a:r>
              <a:rPr lang="en-US" sz="2600" b="1" dirty="0">
                <a:solidFill>
                  <a:srgbClr val="38761D"/>
                </a:solidFill>
                <a:latin typeface="Calibri" panose="020F0502020204030204" pitchFamily="34" charset="0"/>
                <a:ea typeface="Arial"/>
                <a:cs typeface="Calibri" panose="020F0502020204030204" pitchFamily="34" charset="0"/>
                <a:sym typeface="Arial"/>
              </a:rPr>
              <a:t>What is still circling in your head? </a:t>
            </a:r>
            <a:endParaRPr sz="2600" b="1" dirty="0">
              <a:solidFill>
                <a:srgbClr val="38761D"/>
              </a:solidFill>
              <a:latin typeface="Calibri" panose="020F0502020204030204" pitchFamily="34" charset="0"/>
              <a:ea typeface="Arial"/>
              <a:cs typeface="Calibri" panose="020F0502020204030204" pitchFamily="34" charset="0"/>
              <a:sym typeface="Arial"/>
            </a:endParaRPr>
          </a:p>
        </p:txBody>
      </p:sp>
      <p:pic>
        <p:nvPicPr>
          <p:cNvPr id="176" name="Google Shape;176;g3211db4cd16_1_151" descr="Square (3 Dimensional) "/>
          <p:cNvPicPr preferRelativeResize="0">
            <a:picLocks noGrp="1"/>
          </p:cNvPicPr>
          <p:nvPr>
            <p:ph type="pic" idx="2"/>
          </p:nvPr>
        </p:nvPicPr>
        <p:blipFill rotWithShape="1">
          <a:blip r:embed="rId3">
            <a:alphaModFix/>
          </a:blip>
          <a:srcRect l="544" r="544"/>
          <a:stretch/>
        </p:blipFill>
        <p:spPr>
          <a:xfrm>
            <a:off x="7291725" y="2422425"/>
            <a:ext cx="2271475" cy="1519725"/>
          </a:xfrm>
          <a:prstGeom prst="rect">
            <a:avLst/>
          </a:prstGeom>
          <a:noFill/>
          <a:ln>
            <a:noFill/>
          </a:ln>
        </p:spPr>
      </p:pic>
      <p:pic>
        <p:nvPicPr>
          <p:cNvPr id="177" name="Google Shape;177;g3211db4cd16_1_151" descr="Circle with arrows image"/>
          <p:cNvPicPr preferRelativeResize="0">
            <a:picLocks noGrp="1"/>
          </p:cNvPicPr>
          <p:nvPr>
            <p:ph type="pic" idx="3"/>
          </p:nvPr>
        </p:nvPicPr>
        <p:blipFill rotWithShape="1">
          <a:blip r:embed="rId4">
            <a:alphaModFix/>
          </a:blip>
          <a:srcRect t="1446" b="1456"/>
          <a:stretch/>
        </p:blipFill>
        <p:spPr>
          <a:xfrm>
            <a:off x="7369238" y="4033126"/>
            <a:ext cx="2116450" cy="2055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320f629e107_0_71"/>
          <p:cNvSpPr txBox="1">
            <a:spLocks noGrp="1"/>
          </p:cNvSpPr>
          <p:nvPr>
            <p:ph type="title"/>
          </p:nvPr>
        </p:nvSpPr>
        <p:spPr>
          <a:xfrm>
            <a:off x="612489" y="1357927"/>
            <a:ext cx="10979100" cy="790364"/>
          </a:xfrm>
          <a:prstGeom prst="rect">
            <a:avLst/>
          </a:prstGeom>
          <a:noFill/>
          <a:ln>
            <a:noFill/>
          </a:ln>
        </p:spPr>
        <p:txBody>
          <a:bodyPr spcFirstLastPara="1" wrap="square" lIns="0" tIns="182875" rIns="91425" bIns="45700" anchor="ctr" anchorCtr="0">
            <a:noAutofit/>
          </a:bodyPr>
          <a:lstStyle/>
          <a:p>
            <a:pPr marL="0" lvl="0" indent="0" algn="l" rtl="0">
              <a:spcBef>
                <a:spcPts val="0"/>
              </a:spcBef>
              <a:spcAft>
                <a:spcPts val="0"/>
              </a:spcAft>
              <a:buClr>
                <a:srgbClr val="0C0C0C"/>
              </a:buClr>
              <a:buSzPts val="3600"/>
              <a:buFont typeface="Calibri"/>
              <a:buNone/>
            </a:pPr>
            <a:r>
              <a:rPr lang="en-US" dirty="0"/>
              <a:t>Dyslexia &amp; Specific Learning Disabilities</a:t>
            </a:r>
            <a:endParaRPr dirty="0"/>
          </a:p>
        </p:txBody>
      </p:sp>
      <p:sp>
        <p:nvSpPr>
          <p:cNvPr id="183" name="Google Shape;183;g320f629e107_0_71"/>
          <p:cNvSpPr txBox="1">
            <a:spLocks noGrp="1"/>
          </p:cNvSpPr>
          <p:nvPr>
            <p:ph type="body" idx="1"/>
          </p:nvPr>
        </p:nvSpPr>
        <p:spPr>
          <a:xfrm>
            <a:off x="612488" y="2119740"/>
            <a:ext cx="10569318" cy="4479363"/>
          </a:xfrm>
          <a:prstGeom prst="rect">
            <a:avLst/>
          </a:prstGeom>
          <a:noFill/>
          <a:ln>
            <a:noFill/>
          </a:ln>
        </p:spPr>
        <p:txBody>
          <a:bodyPr spcFirstLastPara="1" wrap="square" lIns="274300" tIns="45700" rIns="45700" bIns="45700" anchor="t" anchorCtr="0">
            <a:noAutofit/>
          </a:bodyPr>
          <a:lstStyle/>
          <a:p>
            <a:pPr marL="0" lvl="0" indent="0" algn="l" rtl="0">
              <a:spcBef>
                <a:spcPts val="0"/>
              </a:spcBef>
              <a:spcAft>
                <a:spcPts val="0"/>
              </a:spcAft>
              <a:buClr>
                <a:schemeClr val="dk1"/>
              </a:buClr>
              <a:buSzPts val="1100"/>
              <a:buFont typeface="Arial"/>
              <a:buNone/>
            </a:pPr>
            <a:r>
              <a:rPr lang="en-US" sz="2700" dirty="0"/>
              <a:t>Dyslexia is a specific learning disability that is </a:t>
            </a:r>
            <a:r>
              <a:rPr lang="en-US" sz="2700" b="1" dirty="0"/>
              <a:t>neurobiological</a:t>
            </a:r>
            <a:r>
              <a:rPr lang="en-US" sz="2700" dirty="0"/>
              <a:t> in origin. It is characterized by </a:t>
            </a:r>
            <a:r>
              <a:rPr lang="en-US" sz="2700" b="1" dirty="0"/>
              <a:t>difficulties with accurate and/or fluent word recognition</a:t>
            </a:r>
            <a:r>
              <a:rPr lang="en-US" sz="2700" dirty="0"/>
              <a:t> and by </a:t>
            </a:r>
            <a:r>
              <a:rPr lang="en-US" sz="2700" b="1" dirty="0"/>
              <a:t>poor spelling and decoding </a:t>
            </a:r>
            <a:r>
              <a:rPr lang="en-US" sz="2700" dirty="0"/>
              <a:t>abilities. These difficulties typically </a:t>
            </a:r>
            <a:r>
              <a:rPr lang="en-US" sz="2700" b="1" dirty="0"/>
              <a:t>result from a deficit in the phonological component of language </a:t>
            </a:r>
            <a:r>
              <a:rPr lang="en-US" sz="2700" dirty="0"/>
              <a:t>that is often unexpected in relation to other cognitive abilities and the provision of effective classroom instruction. Secondary consequences may include problems in reading comprehension and reduced reading experience that can impede growth of vocabulary and background knowledge.</a:t>
            </a:r>
            <a:r>
              <a:rPr lang="en-US" sz="2900" dirty="0"/>
              <a:t> </a:t>
            </a:r>
          </a:p>
          <a:p>
            <a:pPr marL="0" lvl="0" indent="0" algn="l" rtl="0">
              <a:spcBef>
                <a:spcPts val="1200"/>
              </a:spcBef>
              <a:buClr>
                <a:schemeClr val="dk1"/>
              </a:buClr>
              <a:buSzPts val="1100"/>
              <a:buFont typeface="Arial"/>
              <a:buNone/>
            </a:pPr>
            <a:r>
              <a:rPr lang="en-US" sz="1850" b="1" dirty="0"/>
              <a:t>(Lyon, </a:t>
            </a:r>
            <a:r>
              <a:rPr lang="en-US" sz="1850" b="1" dirty="0" err="1"/>
              <a:t>Shaywitz</a:t>
            </a:r>
            <a:r>
              <a:rPr lang="en-US" sz="1850" b="1" dirty="0"/>
              <a:t>, &amp; </a:t>
            </a:r>
            <a:r>
              <a:rPr lang="en-US" sz="1850" b="1" dirty="0" err="1"/>
              <a:t>Shaywitz</a:t>
            </a:r>
            <a:r>
              <a:rPr lang="en-US" sz="1850" b="1" dirty="0"/>
              <a:t>, 2003, p. 1); </a:t>
            </a:r>
            <a:r>
              <a:rPr lang="en-US" sz="1850" b="1" u="sng" dirty="0">
                <a:hlinkClick r:id="rId3"/>
              </a:rPr>
              <a:t>https://dyslexiaida.org/definition-of-dyslexia/</a:t>
            </a:r>
            <a:r>
              <a:rPr lang="en-US" sz="1850" b="1" dirty="0"/>
              <a:t> </a:t>
            </a:r>
            <a:endParaRPr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32020add072_0_0"/>
          <p:cNvSpPr txBox="1">
            <a:spLocks noGrp="1"/>
          </p:cNvSpPr>
          <p:nvPr>
            <p:ph type="title"/>
          </p:nvPr>
        </p:nvSpPr>
        <p:spPr>
          <a:xfrm>
            <a:off x="612489" y="1170638"/>
            <a:ext cx="10979100" cy="1153500"/>
          </a:xfrm>
          <a:prstGeom prst="rect">
            <a:avLst/>
          </a:prstGeom>
        </p:spPr>
        <p:txBody>
          <a:bodyPr spcFirstLastPara="1" wrap="square" lIns="0" tIns="182875" rIns="91425" bIns="45700" anchor="ctr" anchorCtr="0">
            <a:noAutofit/>
          </a:bodyPr>
          <a:lstStyle/>
          <a:p>
            <a:pPr marL="0" lvl="0" indent="0" algn="l" rtl="0">
              <a:spcBef>
                <a:spcPts val="0"/>
              </a:spcBef>
              <a:spcAft>
                <a:spcPts val="0"/>
              </a:spcAft>
              <a:buNone/>
            </a:pPr>
            <a:r>
              <a:rPr lang="en-US" dirty="0"/>
              <a:t>Categories of Developmental Reading Difficulties </a:t>
            </a:r>
            <a:endParaRPr dirty="0"/>
          </a:p>
        </p:txBody>
      </p:sp>
      <p:sp>
        <p:nvSpPr>
          <p:cNvPr id="190" name="Google Shape;190;g32020add072_0_0"/>
          <p:cNvSpPr txBox="1">
            <a:spLocks noGrp="1"/>
          </p:cNvSpPr>
          <p:nvPr>
            <p:ph type="body" idx="1"/>
          </p:nvPr>
        </p:nvSpPr>
        <p:spPr>
          <a:xfrm>
            <a:off x="616974" y="2422422"/>
            <a:ext cx="5322272" cy="3825900"/>
          </a:xfrm>
          <a:prstGeom prst="rect">
            <a:avLst/>
          </a:prstGeom>
        </p:spPr>
        <p:txBody>
          <a:bodyPr spcFirstLastPara="1" wrap="square" lIns="274300" tIns="45700" rIns="45700" bIns="45700" anchor="t" anchorCtr="0">
            <a:noAutofit/>
          </a:bodyPr>
          <a:lstStyle/>
          <a:p>
            <a:pPr marL="457200" lvl="0" indent="-558292" algn="l" rtl="0">
              <a:spcBef>
                <a:spcPts val="0"/>
              </a:spcBef>
              <a:spcAft>
                <a:spcPts val="0"/>
              </a:spcAft>
              <a:buSzPts val="5192"/>
              <a:buChar char="•"/>
            </a:pPr>
            <a:r>
              <a:rPr lang="en-US" sz="5000" dirty="0"/>
              <a:t>Phonological</a:t>
            </a:r>
            <a:endParaRPr sz="5000" dirty="0"/>
          </a:p>
          <a:p>
            <a:pPr marL="457200" lvl="0" indent="-558292" algn="l" rtl="0">
              <a:spcBef>
                <a:spcPts val="0"/>
              </a:spcBef>
              <a:spcAft>
                <a:spcPts val="0"/>
              </a:spcAft>
              <a:buSzPts val="5192"/>
              <a:buChar char="•"/>
            </a:pPr>
            <a:r>
              <a:rPr lang="en-US" sz="5000" dirty="0"/>
              <a:t>Orthographic</a:t>
            </a:r>
            <a:endParaRPr sz="5000" dirty="0"/>
          </a:p>
          <a:p>
            <a:pPr marL="457200" lvl="0" indent="-558292" algn="l" rtl="0">
              <a:spcBef>
                <a:spcPts val="0"/>
              </a:spcBef>
              <a:spcAft>
                <a:spcPts val="0"/>
              </a:spcAft>
              <a:buSzPts val="5192"/>
              <a:buChar char="•"/>
            </a:pPr>
            <a:r>
              <a:rPr lang="en-US" sz="5000" dirty="0"/>
              <a:t>Comprehension</a:t>
            </a:r>
            <a:endParaRPr sz="5000" dirty="0"/>
          </a:p>
        </p:txBody>
      </p:sp>
      <p:pic>
        <p:nvPicPr>
          <p:cNvPr id="191" name="Google Shape;191;g32020add072_0_0">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t="14769" b="14762"/>
          <a:stretch/>
        </p:blipFill>
        <p:spPr>
          <a:xfrm>
            <a:off x="6103375" y="4039125"/>
            <a:ext cx="2775875" cy="1956050"/>
          </a:xfrm>
          <a:prstGeom prst="rect">
            <a:avLst/>
          </a:prstGeom>
        </p:spPr>
      </p:pic>
      <p:pic>
        <p:nvPicPr>
          <p:cNvPr id="192" name="Google Shape;192;g32020add072_0_0">
            <a:extLst>
              <a:ext uri="{C183D7F6-B498-43B3-948B-1728B52AA6E4}">
                <adec:decorative xmlns:adec="http://schemas.microsoft.com/office/drawing/2017/decorative" val="1"/>
              </a:ext>
            </a:extLst>
          </p:cNvPr>
          <p:cNvPicPr preferRelativeResize="0">
            <a:picLocks noGrp="1"/>
          </p:cNvPicPr>
          <p:nvPr>
            <p:ph type="pic" idx="3"/>
          </p:nvPr>
        </p:nvPicPr>
        <p:blipFill rotWithShape="1">
          <a:blip r:embed="rId4">
            <a:alphaModFix/>
          </a:blip>
          <a:srcRect l="139" r="149"/>
          <a:stretch/>
        </p:blipFill>
        <p:spPr>
          <a:xfrm>
            <a:off x="7888374" y="2352643"/>
            <a:ext cx="2101101" cy="1405731"/>
          </a:xfrm>
          <a:prstGeom prst="rect">
            <a:avLst/>
          </a:prstGeom>
        </p:spPr>
      </p:pic>
      <p:pic>
        <p:nvPicPr>
          <p:cNvPr id="193" name="Google Shape;193;g32020add072_0_0">
            <a:extLst>
              <a:ext uri="{C183D7F6-B498-43B3-948B-1728B52AA6E4}">
                <adec:decorative xmlns:adec="http://schemas.microsoft.com/office/drawing/2017/decorative" val="1"/>
              </a:ext>
            </a:extLst>
          </p:cNvPr>
          <p:cNvPicPr preferRelativeResize="0">
            <a:picLocks noGrp="1"/>
          </p:cNvPicPr>
          <p:nvPr>
            <p:ph type="pic" idx="4"/>
          </p:nvPr>
        </p:nvPicPr>
        <p:blipFill rotWithShape="1">
          <a:blip r:embed="rId5">
            <a:alphaModFix/>
          </a:blip>
          <a:srcRect/>
          <a:stretch/>
        </p:blipFill>
        <p:spPr>
          <a:xfrm>
            <a:off x="9330500" y="4039125"/>
            <a:ext cx="2589525" cy="172412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3290fbd70ca_0_368"/>
          <p:cNvSpPr txBox="1">
            <a:spLocks noGrp="1"/>
          </p:cNvSpPr>
          <p:nvPr>
            <p:ph type="title"/>
          </p:nvPr>
        </p:nvSpPr>
        <p:spPr>
          <a:xfrm>
            <a:off x="612489" y="1170638"/>
            <a:ext cx="5490885" cy="1153500"/>
          </a:xfrm>
          <a:prstGeom prst="rect">
            <a:avLst/>
          </a:prstGeom>
        </p:spPr>
        <p:txBody>
          <a:bodyPr spcFirstLastPara="1" wrap="square" lIns="0" tIns="182875" rIns="91425" bIns="45700" anchor="ctr" anchorCtr="0">
            <a:noAutofit/>
          </a:bodyPr>
          <a:lstStyle/>
          <a:p>
            <a:pPr marL="0" lvl="0" indent="0" algn="l" rtl="0">
              <a:spcBef>
                <a:spcPts val="0"/>
              </a:spcBef>
              <a:spcAft>
                <a:spcPts val="0"/>
              </a:spcAft>
              <a:buNone/>
            </a:pPr>
            <a:r>
              <a:rPr lang="en-US" dirty="0">
                <a:solidFill>
                  <a:schemeClr val="tx1"/>
                </a:solidFill>
              </a:rPr>
              <a:t>Carol Tolman’s Hourglass</a:t>
            </a:r>
            <a:endParaRPr dirty="0">
              <a:solidFill>
                <a:schemeClr val="tx1"/>
              </a:solidFill>
            </a:endParaRPr>
          </a:p>
        </p:txBody>
      </p:sp>
      <p:sp>
        <p:nvSpPr>
          <p:cNvPr id="200" name="Google Shape;200;g3290fbd70ca_0_368"/>
          <p:cNvSpPr txBox="1">
            <a:spLocks noGrp="1"/>
          </p:cNvSpPr>
          <p:nvPr>
            <p:ph type="body" idx="1"/>
          </p:nvPr>
        </p:nvSpPr>
        <p:spPr>
          <a:xfrm>
            <a:off x="616973" y="2370168"/>
            <a:ext cx="6168837" cy="3825900"/>
          </a:xfrm>
          <a:prstGeom prst="rect">
            <a:avLst/>
          </a:prstGeom>
        </p:spPr>
        <p:txBody>
          <a:bodyPr spcFirstLastPara="1" wrap="square" lIns="274300" tIns="45700" rIns="45700" bIns="45700" anchor="t" anchorCtr="0">
            <a:noAutofit/>
          </a:bodyPr>
          <a:lstStyle/>
          <a:p>
            <a:pPr marL="0" lvl="0" indent="0">
              <a:lnSpc>
                <a:spcPct val="115000"/>
              </a:lnSpc>
              <a:spcAft>
                <a:spcPts val="1800"/>
              </a:spcAft>
              <a:buNone/>
            </a:pPr>
            <a:r>
              <a:rPr lang="en-US" dirty="0">
                <a:hlinkClick r:id="rId3"/>
              </a:rPr>
              <a:t>Carol Tolman’s Hourglass (view larger image)</a:t>
            </a:r>
            <a:endParaRPr lang="en-US" b="1" dirty="0"/>
          </a:p>
          <a:p>
            <a:pPr marL="0" lvl="0" indent="0" algn="l" rtl="0">
              <a:lnSpc>
                <a:spcPct val="115000"/>
              </a:lnSpc>
              <a:spcBef>
                <a:spcPts val="0"/>
              </a:spcBef>
              <a:spcAft>
                <a:spcPts val="1800"/>
              </a:spcAft>
              <a:buNone/>
            </a:pPr>
            <a:r>
              <a:rPr lang="en-US" b="1" dirty="0"/>
              <a:t>Keys</a:t>
            </a:r>
            <a:endParaRPr b="1" dirty="0"/>
          </a:p>
          <a:p>
            <a:pPr marL="457200" lvl="0" indent="-393192" algn="l" rtl="0">
              <a:lnSpc>
                <a:spcPct val="115000"/>
              </a:lnSpc>
              <a:spcBef>
                <a:spcPts val="600"/>
              </a:spcBef>
              <a:spcAft>
                <a:spcPts val="0"/>
              </a:spcAft>
              <a:buSzPts val="2592"/>
              <a:buChar char="★"/>
            </a:pPr>
            <a:r>
              <a:rPr lang="en-US" dirty="0"/>
              <a:t>Phonological Awareness</a:t>
            </a:r>
            <a:endParaRPr dirty="0"/>
          </a:p>
          <a:p>
            <a:pPr marL="457200" lvl="0" indent="-393192" algn="l" rtl="0">
              <a:lnSpc>
                <a:spcPct val="115000"/>
              </a:lnSpc>
              <a:spcBef>
                <a:spcPts val="0"/>
              </a:spcBef>
              <a:spcAft>
                <a:spcPts val="0"/>
              </a:spcAft>
              <a:buSzPts val="2592"/>
              <a:buChar char="★"/>
            </a:pPr>
            <a:r>
              <a:rPr lang="en-US" dirty="0"/>
              <a:t>Phonemic Awareness at Increasingly Complex Levels.</a:t>
            </a:r>
            <a:endParaRPr dirty="0"/>
          </a:p>
          <a:p>
            <a:pPr marL="457200" lvl="0" indent="-393192" algn="l" rtl="0">
              <a:lnSpc>
                <a:spcPct val="115000"/>
              </a:lnSpc>
              <a:spcBef>
                <a:spcPts val="0"/>
              </a:spcBef>
              <a:spcAft>
                <a:spcPts val="0"/>
              </a:spcAft>
              <a:buSzPts val="2592"/>
              <a:buChar char="★"/>
            </a:pPr>
            <a:r>
              <a:rPr lang="en-US" dirty="0"/>
              <a:t>1:1 Correspondence Shifts Strategies Used</a:t>
            </a:r>
            <a:endParaRPr dirty="0"/>
          </a:p>
          <a:p>
            <a:pPr marL="457200" lvl="0" indent="-393192" algn="l" rtl="0">
              <a:lnSpc>
                <a:spcPct val="115000"/>
              </a:lnSpc>
              <a:spcBef>
                <a:spcPts val="0"/>
              </a:spcBef>
              <a:spcAft>
                <a:spcPts val="0"/>
              </a:spcAft>
              <a:buSzPts val="2592"/>
              <a:buChar char="★"/>
            </a:pPr>
            <a:r>
              <a:rPr lang="en-US" dirty="0"/>
              <a:t>Vocabulary &amp; Context Throughout</a:t>
            </a:r>
            <a:endParaRPr dirty="0"/>
          </a:p>
        </p:txBody>
      </p:sp>
      <p:pic>
        <p:nvPicPr>
          <p:cNvPr id="201" name="Google Shape;201;g3290fbd70ca_0_368" descr="Carol Tolman's Hourglass &#10;Phonological Awareness: &#10;Early- syllables, alliteration, onset rime&#10;Basic - phoneme blending, phoneme segmenting &#10;Advanced - phoneme deletion, substitution, reversal&#10;1:1 connect letters and sounds &#10;Orthography &#10;graphemes&#10;diagraphs&#10;trigraphs&#10;vowel teams&#10;blends &#10;families&#10;syllables &#10;morphemes&#10;etymology"/>
          <p:cNvPicPr preferRelativeResize="0">
            <a:picLocks noGrp="1"/>
          </p:cNvPicPr>
          <p:nvPr>
            <p:ph type="pic" idx="2"/>
          </p:nvPr>
        </p:nvPicPr>
        <p:blipFill rotWithShape="1">
          <a:blip r:embed="rId4">
            <a:alphaModFix/>
          </a:blip>
          <a:srcRect/>
          <a:stretch/>
        </p:blipFill>
        <p:spPr>
          <a:xfrm>
            <a:off x="7736950" y="1280160"/>
            <a:ext cx="3743052" cy="501374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3290fbd70ca_0_149"/>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solidFill>
                  <a:schemeClr val="tx1"/>
                </a:solidFill>
              </a:rPr>
              <a:t>Typical Progression </a:t>
            </a:r>
            <a:r>
              <a:rPr lang="en-US" dirty="0"/>
              <a:t>(Source: “Keys to Literacy”) </a:t>
            </a:r>
            <a:endParaRPr b="0" dirty="0"/>
          </a:p>
        </p:txBody>
      </p:sp>
      <p:sp>
        <p:nvSpPr>
          <p:cNvPr id="4" name="Text Placeholder 3">
            <a:extLst>
              <a:ext uri="{FF2B5EF4-FFF2-40B4-BE49-F238E27FC236}">
                <a16:creationId xmlns:a16="http://schemas.microsoft.com/office/drawing/2014/main" id="{575002BF-3017-A0DC-466F-67436ED89E60}"/>
              </a:ext>
            </a:extLst>
          </p:cNvPr>
          <p:cNvSpPr>
            <a:spLocks noGrp="1"/>
          </p:cNvSpPr>
          <p:nvPr>
            <p:ph type="body" idx="1"/>
          </p:nvPr>
        </p:nvSpPr>
        <p:spPr>
          <a:xfrm>
            <a:off x="280085" y="2422422"/>
            <a:ext cx="2836094" cy="1006578"/>
          </a:xfrm>
        </p:spPr>
        <p:txBody>
          <a:bodyPr/>
          <a:lstStyle/>
          <a:p>
            <a:pPr marL="64008" indent="0">
              <a:buNone/>
            </a:pPr>
            <a:r>
              <a:rPr lang="en-US" sz="2000" u="sng" dirty="0">
                <a:solidFill>
                  <a:schemeClr val="hlink"/>
                </a:solidFill>
                <a:hlinkClick r:id="rId3"/>
              </a:rPr>
              <a:t>Typical Progression </a:t>
            </a:r>
            <a:br>
              <a:rPr lang="en-US" sz="2000" u="sng" dirty="0">
                <a:solidFill>
                  <a:schemeClr val="hlink"/>
                </a:solidFill>
                <a:hlinkClick r:id="rId3"/>
              </a:rPr>
            </a:br>
            <a:r>
              <a:rPr lang="en-US" sz="2000" u="sng" dirty="0">
                <a:solidFill>
                  <a:schemeClr val="hlink"/>
                </a:solidFill>
                <a:hlinkClick r:id="rId3"/>
              </a:rPr>
              <a:t>(view larger image)</a:t>
            </a:r>
            <a:endParaRPr lang="en-US" sz="2000" dirty="0"/>
          </a:p>
        </p:txBody>
      </p:sp>
      <p:pic>
        <p:nvPicPr>
          <p:cNvPr id="7" name="Google Shape;207;g3290fbd70ca_0_149" descr="Typical Progression of Phonological Skills &#10;Early: rhyming, alliteration, first sound&#10;Basic: blending, segmenting &#10;Advanced: phonemic proficiency including manipulation&#10;&#10;Word Reading Progression: &#10;Early: Requires simple phonology to learn sounds that correspond to letters&#10;Basic: Requires letter sound knowledge and blending; a gateway to orthographic mapping &#10;Advanced: requires letter-sound skills and advanced phonemic awareness "/>
          <p:cNvPicPr preferRelativeResize="0">
            <a:picLocks noGrp="1"/>
          </p:cNvPicPr>
          <p:nvPr>
            <p:ph type="pic" idx="2"/>
          </p:nvPr>
        </p:nvPicPr>
        <p:blipFill rotWithShape="1">
          <a:blip r:embed="rId4">
            <a:alphaModFix/>
          </a:blip>
          <a:srcRect t="549" b="549"/>
          <a:stretch/>
        </p:blipFill>
        <p:spPr>
          <a:xfrm>
            <a:off x="2908755" y="2403475"/>
            <a:ext cx="8680450" cy="3844925"/>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320f629e107_0_141"/>
          <p:cNvSpPr txBox="1">
            <a:spLocks noGrp="1"/>
          </p:cNvSpPr>
          <p:nvPr>
            <p:ph type="title"/>
          </p:nvPr>
        </p:nvSpPr>
        <p:spPr>
          <a:xfrm>
            <a:off x="612489" y="1170638"/>
            <a:ext cx="10979100" cy="1153500"/>
          </a:xfrm>
          <a:prstGeom prst="rect">
            <a:avLst/>
          </a:prstGeom>
          <a:noFill/>
          <a:ln>
            <a:noFill/>
          </a:ln>
        </p:spPr>
        <p:txBody>
          <a:bodyPr spcFirstLastPara="1" wrap="square" lIns="0" tIns="182875" rIns="91425" bIns="45700" anchor="ctr" anchorCtr="0">
            <a:noAutofit/>
          </a:bodyPr>
          <a:lstStyle/>
          <a:p>
            <a:pPr marL="0" lvl="0" indent="0" algn="l" rtl="0">
              <a:spcBef>
                <a:spcPts val="0"/>
              </a:spcBef>
              <a:spcAft>
                <a:spcPts val="0"/>
              </a:spcAft>
              <a:buClr>
                <a:srgbClr val="0C0C0C"/>
              </a:buClr>
              <a:buSzPts val="3600"/>
              <a:buFont typeface="Calibri"/>
              <a:buNone/>
            </a:pPr>
            <a:r>
              <a:rPr lang="en-US" dirty="0"/>
              <a:t>Phonological Instructional Tools and Techniques</a:t>
            </a:r>
            <a:endParaRPr b="0" i="1" dirty="0"/>
          </a:p>
        </p:txBody>
      </p:sp>
      <p:sp>
        <p:nvSpPr>
          <p:cNvPr id="213" name="Google Shape;213;g320f629e107_0_141"/>
          <p:cNvSpPr txBox="1">
            <a:spLocks noGrp="1"/>
          </p:cNvSpPr>
          <p:nvPr>
            <p:ph type="body" idx="1"/>
          </p:nvPr>
        </p:nvSpPr>
        <p:spPr>
          <a:xfrm>
            <a:off x="616975" y="2422425"/>
            <a:ext cx="5478900" cy="3825900"/>
          </a:xfrm>
          <a:prstGeom prst="rect">
            <a:avLst/>
          </a:prstGeom>
          <a:noFill/>
          <a:ln>
            <a:noFill/>
          </a:ln>
        </p:spPr>
        <p:txBody>
          <a:bodyPr spcFirstLastPara="1" wrap="square" lIns="274300" tIns="45700" rIns="45700" bIns="45700" anchor="t" anchorCtr="0">
            <a:noAutofit/>
          </a:bodyPr>
          <a:lstStyle/>
          <a:p>
            <a:pPr marL="342900" lvl="0" indent="-330708" algn="l" rtl="0">
              <a:spcBef>
                <a:spcPts val="0"/>
              </a:spcBef>
              <a:spcAft>
                <a:spcPts val="0"/>
              </a:spcAft>
              <a:buSzPts val="2400"/>
              <a:buFont typeface="Twentieth Century"/>
              <a:buAutoNum type="arabicPeriod"/>
            </a:pPr>
            <a:r>
              <a:rPr lang="en-US" dirty="0"/>
              <a:t>Early Oral Language Skills </a:t>
            </a:r>
            <a:endParaRPr dirty="0"/>
          </a:p>
          <a:p>
            <a:pPr marL="571500" lvl="1" indent="-403860" algn="l" rtl="0">
              <a:spcBef>
                <a:spcPts val="0"/>
              </a:spcBef>
              <a:spcAft>
                <a:spcPts val="0"/>
              </a:spcAft>
              <a:buSzPts val="2400"/>
              <a:buChar char="o"/>
            </a:pPr>
            <a:r>
              <a:rPr lang="en-US" dirty="0"/>
              <a:t>Listening &amp; Speaking</a:t>
            </a:r>
            <a:endParaRPr dirty="0"/>
          </a:p>
          <a:p>
            <a:pPr marL="342900" lvl="0" indent="-330708" algn="l" rtl="0">
              <a:spcBef>
                <a:spcPts val="0"/>
              </a:spcBef>
              <a:spcAft>
                <a:spcPts val="0"/>
              </a:spcAft>
              <a:buSzPts val="2400"/>
              <a:buAutoNum type="arabicPeriod"/>
            </a:pPr>
            <a:r>
              <a:rPr lang="en-US" dirty="0"/>
              <a:t>Basic</a:t>
            </a:r>
            <a:endParaRPr dirty="0"/>
          </a:p>
          <a:p>
            <a:pPr marL="571500" lvl="1" indent="-403860" algn="l" rtl="0">
              <a:spcBef>
                <a:spcPts val="0"/>
              </a:spcBef>
              <a:spcAft>
                <a:spcPts val="0"/>
              </a:spcAft>
              <a:buSzPts val="2400"/>
              <a:buChar char="o"/>
            </a:pPr>
            <a:r>
              <a:rPr lang="en-US" dirty="0"/>
              <a:t>Rhyming &amp; Syllable Detection</a:t>
            </a:r>
            <a:endParaRPr dirty="0"/>
          </a:p>
          <a:p>
            <a:pPr marL="571500" lvl="1" indent="-403860" algn="l" rtl="0">
              <a:spcBef>
                <a:spcPts val="0"/>
              </a:spcBef>
              <a:spcAft>
                <a:spcPts val="0"/>
              </a:spcAft>
              <a:buSzPts val="2400"/>
              <a:buChar char="o"/>
            </a:pPr>
            <a:r>
              <a:rPr lang="en-US" dirty="0"/>
              <a:t>Phoneme Isolation, Blending and Segmenting</a:t>
            </a:r>
            <a:endParaRPr dirty="0"/>
          </a:p>
          <a:p>
            <a:pPr marL="342900" lvl="0" indent="-330708" algn="l" rtl="0">
              <a:spcBef>
                <a:spcPts val="0"/>
              </a:spcBef>
              <a:spcAft>
                <a:spcPts val="0"/>
              </a:spcAft>
              <a:buSzPts val="2400"/>
              <a:buAutoNum type="arabicPeriod"/>
            </a:pPr>
            <a:r>
              <a:rPr lang="en-US" dirty="0"/>
              <a:t>Advanced </a:t>
            </a:r>
            <a:endParaRPr dirty="0"/>
          </a:p>
          <a:p>
            <a:pPr marL="571500" lvl="1" indent="-403860" algn="l" rtl="0">
              <a:spcBef>
                <a:spcPts val="0"/>
              </a:spcBef>
              <a:spcAft>
                <a:spcPts val="0"/>
              </a:spcAft>
              <a:buSzPts val="2400"/>
              <a:buChar char="o"/>
            </a:pPr>
            <a:r>
              <a:rPr lang="en-US" dirty="0"/>
              <a:t>Manipulation, Deletion, and Substitution</a:t>
            </a:r>
            <a:endParaRPr dirty="0"/>
          </a:p>
          <a:p>
            <a:pPr marL="0" lvl="0" indent="0" algn="l" rtl="0">
              <a:spcBef>
                <a:spcPts val="0"/>
              </a:spcBef>
              <a:spcAft>
                <a:spcPts val="0"/>
              </a:spcAft>
              <a:buNone/>
            </a:pPr>
            <a:r>
              <a:rPr lang="en-US" sz="2100" u="sng" dirty="0">
                <a:solidFill>
                  <a:schemeClr val="hlink"/>
                </a:solidFill>
                <a:hlinkClick r:id="rId3"/>
              </a:rPr>
              <a:t>www.teachphonics.co.uk</a:t>
            </a:r>
            <a:endParaRPr sz="2100" dirty="0"/>
          </a:p>
        </p:txBody>
      </p:sp>
      <p:pic>
        <p:nvPicPr>
          <p:cNvPr id="214" name="Google Shape;214;g320f629e107_0_141" descr="Oral Language Development Chart with stages 1-7"/>
          <p:cNvPicPr preferRelativeResize="0">
            <a:picLocks noGrp="1"/>
          </p:cNvPicPr>
          <p:nvPr>
            <p:ph type="pic" idx="2"/>
          </p:nvPr>
        </p:nvPicPr>
        <p:blipFill rotWithShape="1">
          <a:blip r:embed="rId4">
            <a:alphaModFix/>
          </a:blip>
          <a:srcRect l="4145" r="4145"/>
          <a:stretch/>
        </p:blipFill>
        <p:spPr>
          <a:xfrm>
            <a:off x="5514775" y="2422425"/>
            <a:ext cx="6076825" cy="3825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32412ae2393_0_51"/>
          <p:cNvSpPr txBox="1">
            <a:spLocks noGrp="1"/>
          </p:cNvSpPr>
          <p:nvPr>
            <p:ph type="title"/>
          </p:nvPr>
        </p:nvSpPr>
        <p:spPr>
          <a:xfrm>
            <a:off x="612489" y="1170638"/>
            <a:ext cx="7469065" cy="1153500"/>
          </a:xfrm>
          <a:prstGeom prst="rect">
            <a:avLst/>
          </a:prstGeom>
        </p:spPr>
        <p:txBody>
          <a:bodyPr spcFirstLastPara="1" wrap="square" lIns="0" tIns="182875" rIns="91425" bIns="45700" anchor="ctr" anchorCtr="0">
            <a:noAutofit/>
          </a:bodyPr>
          <a:lstStyle/>
          <a:p>
            <a:pPr marL="0" lvl="0" indent="0" algn="l" rtl="0">
              <a:spcBef>
                <a:spcPts val="0"/>
              </a:spcBef>
              <a:spcAft>
                <a:spcPts val="0"/>
              </a:spcAft>
              <a:buNone/>
            </a:pPr>
            <a:r>
              <a:rPr lang="en-US" dirty="0"/>
              <a:t>Expressive (Speaking) Oral Language </a:t>
            </a:r>
            <a:endParaRPr dirty="0"/>
          </a:p>
        </p:txBody>
      </p:sp>
      <p:sp>
        <p:nvSpPr>
          <p:cNvPr id="221" name="Google Shape;221;g32412ae2393_0_51"/>
          <p:cNvSpPr txBox="1">
            <a:spLocks noGrp="1"/>
          </p:cNvSpPr>
          <p:nvPr>
            <p:ph type="body" idx="1"/>
          </p:nvPr>
        </p:nvSpPr>
        <p:spPr>
          <a:xfrm>
            <a:off x="616973" y="2422422"/>
            <a:ext cx="7076324" cy="3825978"/>
          </a:xfrm>
          <a:prstGeom prst="rect">
            <a:avLst/>
          </a:prstGeom>
        </p:spPr>
        <p:txBody>
          <a:bodyPr spcFirstLastPara="1" wrap="square" lIns="274300" tIns="45700" rIns="45700" bIns="45700" anchor="ctr" anchorCtr="0">
            <a:noAutofit/>
          </a:bodyPr>
          <a:lstStyle/>
          <a:p>
            <a:pPr marL="0" lvl="0" indent="0" algn="l" rtl="0">
              <a:spcBef>
                <a:spcPts val="0"/>
              </a:spcBef>
              <a:spcAft>
                <a:spcPts val="0"/>
              </a:spcAft>
              <a:buNone/>
            </a:pPr>
            <a:r>
              <a:rPr lang="en-US" b="1" dirty="0">
                <a:solidFill>
                  <a:srgbClr val="0452A0"/>
                </a:solidFill>
              </a:rPr>
              <a:t>Expressive &amp; Receptive (Listening) Keys</a:t>
            </a:r>
            <a:endParaRPr b="1" dirty="0">
              <a:solidFill>
                <a:srgbClr val="0452A0"/>
              </a:solidFill>
            </a:endParaRPr>
          </a:p>
          <a:p>
            <a:pPr marL="0" lvl="0" indent="0" algn="l" rtl="0">
              <a:spcBef>
                <a:spcPts val="600"/>
              </a:spcBef>
              <a:spcAft>
                <a:spcPts val="0"/>
              </a:spcAft>
              <a:buNone/>
            </a:pPr>
            <a:endParaRPr b="1" dirty="0">
              <a:solidFill>
                <a:srgbClr val="0452A0"/>
              </a:solidFill>
            </a:endParaRPr>
          </a:p>
          <a:p>
            <a:pPr marL="0" lvl="0" indent="0" algn="l" rtl="0">
              <a:spcBef>
                <a:spcPts val="600"/>
              </a:spcBef>
              <a:spcAft>
                <a:spcPts val="0"/>
              </a:spcAft>
              <a:buNone/>
            </a:pPr>
            <a:r>
              <a:rPr lang="en-US" b="1" dirty="0">
                <a:solidFill>
                  <a:srgbClr val="0452A0"/>
                </a:solidFill>
              </a:rPr>
              <a:t>Samples of Expressive Oral Language</a:t>
            </a:r>
            <a:endParaRPr b="1" dirty="0">
              <a:solidFill>
                <a:srgbClr val="0452A0"/>
              </a:solidFill>
            </a:endParaRPr>
          </a:p>
          <a:p>
            <a:pPr marL="0" lvl="0" indent="0" algn="l" rtl="0">
              <a:spcBef>
                <a:spcPts val="600"/>
              </a:spcBef>
              <a:spcAft>
                <a:spcPts val="0"/>
              </a:spcAft>
              <a:buClr>
                <a:schemeClr val="dk1"/>
              </a:buClr>
              <a:buSzPts val="1100"/>
              <a:buFont typeface="Arial"/>
              <a:buNone/>
            </a:pPr>
            <a:r>
              <a:rPr lang="en-US" u="sng" dirty="0">
                <a:solidFill>
                  <a:schemeClr val="hlink"/>
                </a:solidFill>
                <a:hlinkClick r:id="rId3"/>
              </a:rPr>
              <a:t>Audio link to 8 Year Old</a:t>
            </a:r>
            <a:r>
              <a:rPr lang="en-US" dirty="0">
                <a:solidFill>
                  <a:schemeClr val="hlink"/>
                </a:solidFill>
              </a:rPr>
              <a:t> </a:t>
            </a:r>
            <a:r>
              <a:rPr lang="en-US" dirty="0"/>
              <a:t>(going into 3rd grade) - Dash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3000"/>
              </a:spcBef>
              <a:spcAft>
                <a:spcPts val="0"/>
              </a:spcAft>
              <a:buClr>
                <a:schemeClr val="dk1"/>
              </a:buClr>
              <a:buSzPts val="1100"/>
              <a:buFont typeface="Arial"/>
              <a:buNone/>
            </a:pPr>
            <a:r>
              <a:rPr lang="en-US" u="sng" dirty="0">
                <a:hlinkClick r:id="rId4"/>
              </a:rPr>
              <a:t>Audio link to 9 Year Old</a:t>
            </a:r>
            <a:r>
              <a:rPr lang="en-US" dirty="0">
                <a:hlinkClick r:id="rId4"/>
              </a:rPr>
              <a:t> </a:t>
            </a:r>
            <a:r>
              <a:rPr lang="en-US" dirty="0"/>
              <a:t>(going into 4th grade) - Averi</a:t>
            </a:r>
            <a:r>
              <a:rPr lang="en-US" sz="2900" dirty="0"/>
              <a:t> </a:t>
            </a:r>
            <a:endParaRPr sz="2900" dirty="0"/>
          </a:p>
        </p:txBody>
      </p:sp>
      <p:pic>
        <p:nvPicPr>
          <p:cNvPr id="222" name="Google Shape;222;g32412ae2393_0_51" descr="Venn diagram including form, use, and content circles. "/>
          <p:cNvPicPr preferRelativeResize="0">
            <a:picLocks noGrp="1"/>
          </p:cNvPicPr>
          <p:nvPr>
            <p:ph type="pic" idx="2"/>
          </p:nvPr>
        </p:nvPicPr>
        <p:blipFill rotWithShape="1">
          <a:blip r:embed="rId5">
            <a:alphaModFix/>
          </a:blip>
          <a:srcRect t="2267"/>
          <a:stretch/>
        </p:blipFill>
        <p:spPr>
          <a:xfrm>
            <a:off x="7693297" y="2318112"/>
            <a:ext cx="4134825" cy="4080975"/>
          </a:xfrm>
          <a:prstGeom prst="rect">
            <a:avLst/>
          </a:prstGeom>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3211db4cd16_1_365"/>
          <p:cNvSpPr txBox="1">
            <a:spLocks noGrp="1"/>
          </p:cNvSpPr>
          <p:nvPr>
            <p:ph type="title"/>
          </p:nvPr>
        </p:nvSpPr>
        <p:spPr>
          <a:xfrm>
            <a:off x="612489" y="1170638"/>
            <a:ext cx="10979100" cy="11535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Oral Language Development Tools </a:t>
            </a:r>
            <a:endParaRPr dirty="0"/>
          </a:p>
        </p:txBody>
      </p:sp>
      <p:sp>
        <p:nvSpPr>
          <p:cNvPr id="228" name="Google Shape;228;g3211db4cd16_1_365"/>
          <p:cNvSpPr txBox="1">
            <a:spLocks noGrp="1"/>
          </p:cNvSpPr>
          <p:nvPr>
            <p:ph type="body" idx="1"/>
          </p:nvPr>
        </p:nvSpPr>
        <p:spPr>
          <a:xfrm>
            <a:off x="609599" y="2407675"/>
            <a:ext cx="3257375" cy="3840600"/>
          </a:xfrm>
          <a:prstGeom prst="rect">
            <a:avLst/>
          </a:prstGeom>
          <a:noFill/>
          <a:ln w="9525" cap="flat" cmpd="sng">
            <a:solidFill>
              <a:schemeClr val="lt1"/>
            </a:solidFill>
            <a:prstDash val="solid"/>
            <a:round/>
            <a:headEnd type="none" w="sm" len="sm"/>
            <a:tailEnd type="none" w="sm" len="sm"/>
          </a:ln>
        </p:spPr>
        <p:txBody>
          <a:bodyPr spcFirstLastPara="1" wrap="square" lIns="274300" tIns="45700" rIns="45700" bIns="45700" anchor="ctr" anchorCtr="0">
            <a:noAutofit/>
          </a:bodyPr>
          <a:lstStyle/>
          <a:p>
            <a:pPr marL="0" lvl="0" indent="0" algn="l" rtl="0">
              <a:lnSpc>
                <a:spcPct val="100000"/>
              </a:lnSpc>
              <a:spcBef>
                <a:spcPts val="600"/>
              </a:spcBef>
              <a:spcAft>
                <a:spcPts val="0"/>
              </a:spcAft>
              <a:buNone/>
            </a:pPr>
            <a:r>
              <a:rPr lang="en-US" sz="6600" dirty="0">
                <a:solidFill>
                  <a:srgbClr val="0452A0"/>
                </a:solidFill>
                <a:latin typeface="Arial Rounded MT Bold" panose="020F0704030504030204" pitchFamily="34" charset="0"/>
                <a:ea typeface="Impact"/>
                <a:cs typeface="Calibri" panose="020F0502020204030204" pitchFamily="34" charset="0"/>
                <a:sym typeface="Impact"/>
              </a:rPr>
              <a:t>Turn &amp; Talk</a:t>
            </a:r>
            <a:endParaRPr sz="6600" dirty="0">
              <a:solidFill>
                <a:srgbClr val="0452A0"/>
              </a:solidFill>
              <a:latin typeface="Arial Rounded MT Bold" panose="020F0704030504030204" pitchFamily="34" charset="0"/>
              <a:ea typeface="Impact"/>
              <a:cs typeface="Calibri" panose="020F0502020204030204" pitchFamily="34" charset="0"/>
              <a:sym typeface="Impact"/>
            </a:endParaRPr>
          </a:p>
        </p:txBody>
      </p:sp>
      <p:sp>
        <p:nvSpPr>
          <p:cNvPr id="229" name="Google Shape;229;g3211db4cd16_1_365"/>
          <p:cNvSpPr txBox="1">
            <a:spLocks noGrp="1"/>
          </p:cNvSpPr>
          <p:nvPr>
            <p:ph type="body" idx="2"/>
          </p:nvPr>
        </p:nvSpPr>
        <p:spPr>
          <a:xfrm>
            <a:off x="3866975" y="2408500"/>
            <a:ext cx="7725000" cy="4209300"/>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600"/>
              </a:spcBef>
              <a:spcAft>
                <a:spcPts val="0"/>
              </a:spcAft>
              <a:buNone/>
            </a:pPr>
            <a:r>
              <a:rPr lang="en-US" dirty="0"/>
              <a:t>What is </a:t>
            </a:r>
            <a:r>
              <a:rPr lang="en-US" b="1" dirty="0"/>
              <a:t>expressive language</a:t>
            </a:r>
            <a:r>
              <a:rPr lang="en-US" dirty="0"/>
              <a:t>?</a:t>
            </a:r>
            <a:endParaRPr dirty="0"/>
          </a:p>
          <a:p>
            <a:pPr marL="0" lvl="0" indent="0" algn="l" rtl="0">
              <a:lnSpc>
                <a:spcPct val="100000"/>
              </a:lnSpc>
              <a:spcBef>
                <a:spcPts val="600"/>
              </a:spcBef>
              <a:spcAft>
                <a:spcPts val="0"/>
              </a:spcAft>
              <a:buNone/>
            </a:pPr>
            <a:r>
              <a:rPr lang="en-US" dirty="0"/>
              <a:t>Application tools:</a:t>
            </a:r>
            <a:endParaRPr dirty="0"/>
          </a:p>
          <a:p>
            <a:pPr marL="457200" lvl="0" indent="-381000" algn="l" rtl="0">
              <a:lnSpc>
                <a:spcPct val="100000"/>
              </a:lnSpc>
              <a:spcBef>
                <a:spcPts val="600"/>
              </a:spcBef>
              <a:spcAft>
                <a:spcPts val="0"/>
              </a:spcAft>
              <a:buSzPts val="2400"/>
              <a:buChar char="•"/>
            </a:pPr>
            <a:r>
              <a:rPr lang="en-US" b="1" dirty="0"/>
              <a:t>Modeling &amp; Expanding </a:t>
            </a:r>
            <a:r>
              <a:rPr lang="en-US" dirty="0"/>
              <a:t>(grammar, vocabulary, syntax, context)</a:t>
            </a:r>
            <a:endParaRPr dirty="0"/>
          </a:p>
          <a:p>
            <a:pPr marL="457200" lvl="0" indent="-381000" algn="l" rtl="0">
              <a:lnSpc>
                <a:spcPct val="100000"/>
              </a:lnSpc>
              <a:spcBef>
                <a:spcPts val="0"/>
              </a:spcBef>
              <a:spcAft>
                <a:spcPts val="0"/>
              </a:spcAft>
              <a:buSzPts val="2400"/>
              <a:buChar char="•"/>
            </a:pPr>
            <a:r>
              <a:rPr lang="en-US" dirty="0"/>
              <a:t>Imitate (grammar, vocabulary, sound production)</a:t>
            </a:r>
            <a:endParaRPr dirty="0"/>
          </a:p>
          <a:p>
            <a:pPr marL="457200" lvl="0" indent="-381000" algn="l" rtl="0">
              <a:lnSpc>
                <a:spcPct val="100000"/>
              </a:lnSpc>
              <a:spcBef>
                <a:spcPts val="0"/>
              </a:spcBef>
              <a:spcAft>
                <a:spcPts val="0"/>
              </a:spcAft>
              <a:buSzPts val="2400"/>
              <a:buChar char="•"/>
            </a:pPr>
            <a:r>
              <a:rPr lang="en-US" dirty="0"/>
              <a:t>Conversational Turns</a:t>
            </a:r>
            <a:endParaRPr dirty="0"/>
          </a:p>
          <a:p>
            <a:pPr marL="457200" lvl="0" indent="-381000" algn="l" rtl="0">
              <a:lnSpc>
                <a:spcPct val="100000"/>
              </a:lnSpc>
              <a:spcBef>
                <a:spcPts val="0"/>
              </a:spcBef>
              <a:spcAft>
                <a:spcPts val="0"/>
              </a:spcAft>
              <a:buSzPts val="2400"/>
              <a:buChar char="•"/>
            </a:pPr>
            <a:r>
              <a:rPr lang="en-US" dirty="0"/>
              <a:t>Engage in open-ended conversations (tell me…)</a:t>
            </a:r>
            <a:endParaRPr dirty="0"/>
          </a:p>
          <a:p>
            <a:pPr marL="457200" lvl="0" indent="-381000" algn="l" rtl="0">
              <a:lnSpc>
                <a:spcPct val="100000"/>
              </a:lnSpc>
              <a:spcBef>
                <a:spcPts val="0"/>
              </a:spcBef>
              <a:spcAft>
                <a:spcPts val="0"/>
              </a:spcAft>
              <a:buSzPts val="2400"/>
              <a:buChar char="•"/>
            </a:pPr>
            <a:r>
              <a:rPr lang="en-US" dirty="0"/>
              <a:t>Expand/teach vocabulary</a:t>
            </a:r>
            <a:endParaRPr dirty="0"/>
          </a:p>
          <a:p>
            <a:pPr marL="457200" lvl="0" indent="-381000" algn="l" rtl="0">
              <a:lnSpc>
                <a:spcPct val="100000"/>
              </a:lnSpc>
              <a:spcBef>
                <a:spcPts val="0"/>
              </a:spcBef>
              <a:spcAft>
                <a:spcPts val="0"/>
              </a:spcAft>
              <a:buSzPts val="2400"/>
              <a:buChar char="•"/>
            </a:pPr>
            <a:r>
              <a:rPr lang="en-US" dirty="0"/>
              <a:t>Encourage imaginative play</a:t>
            </a:r>
            <a:endParaRPr dirty="0"/>
          </a:p>
          <a:p>
            <a:pPr marL="457200" lvl="0" indent="-381000" algn="l" rtl="0">
              <a:lnSpc>
                <a:spcPct val="100000"/>
              </a:lnSpc>
              <a:spcBef>
                <a:spcPts val="0"/>
              </a:spcBef>
              <a:spcAft>
                <a:spcPts val="0"/>
              </a:spcAft>
              <a:buSzPts val="2400"/>
              <a:buChar char="•"/>
            </a:pPr>
            <a:r>
              <a:rPr lang="en-US" dirty="0"/>
              <a:t>Provide</a:t>
            </a:r>
            <a:r>
              <a:rPr lang="en-US" b="1" dirty="0"/>
              <a:t> commentary</a:t>
            </a:r>
            <a:r>
              <a:rPr lang="en-US" dirty="0"/>
              <a:t> throughout the day</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3211db4cd16_1_0"/>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a:t>Raina Askin </a:t>
            </a:r>
            <a:endParaRPr b="0" i="1"/>
          </a:p>
        </p:txBody>
      </p:sp>
      <p:sp>
        <p:nvSpPr>
          <p:cNvPr id="103" name="Google Shape;103;g3211db4cd16_1_0"/>
          <p:cNvSpPr txBox="1">
            <a:spLocks noGrp="1"/>
          </p:cNvSpPr>
          <p:nvPr>
            <p:ph type="body" idx="1"/>
          </p:nvPr>
        </p:nvSpPr>
        <p:spPr>
          <a:xfrm>
            <a:off x="616974" y="2422422"/>
            <a:ext cx="5966706" cy="3825978"/>
          </a:xfrm>
          <a:prstGeom prst="rect">
            <a:avLst/>
          </a:prstGeom>
          <a:noFill/>
          <a:ln>
            <a:noFill/>
          </a:ln>
        </p:spPr>
        <p:txBody>
          <a:bodyPr spcFirstLastPara="1" wrap="square" lIns="274300" tIns="45700" rIns="45700" bIns="45700" anchor="t" anchorCtr="0">
            <a:noAutofit/>
          </a:bodyPr>
          <a:lstStyle/>
          <a:p>
            <a:pPr marL="342900" lvl="0" indent="-330708" algn="l" rtl="0">
              <a:spcBef>
                <a:spcPts val="0"/>
              </a:spcBef>
              <a:spcAft>
                <a:spcPts val="0"/>
              </a:spcAft>
              <a:buClr>
                <a:schemeClr val="dk1"/>
              </a:buClr>
              <a:buSzPts val="2400"/>
              <a:buFont typeface="Calibri"/>
              <a:buChar char="•"/>
            </a:pPr>
            <a:r>
              <a:rPr lang="en-US" dirty="0"/>
              <a:t>3 Time Dragon Graduate</a:t>
            </a:r>
            <a:endParaRPr dirty="0"/>
          </a:p>
          <a:p>
            <a:pPr marL="800100" lvl="2" indent="-381000" algn="l" rtl="0">
              <a:spcBef>
                <a:spcPts val="0"/>
              </a:spcBef>
              <a:spcAft>
                <a:spcPts val="0"/>
              </a:spcAft>
              <a:buClr>
                <a:schemeClr val="dk1"/>
              </a:buClr>
              <a:buSzPts val="2400"/>
              <a:buFont typeface="Calibri"/>
              <a:buChar char="•"/>
            </a:pPr>
            <a:r>
              <a:rPr lang="en-US" dirty="0"/>
              <a:t>BS in Elementary Education </a:t>
            </a:r>
            <a:endParaRPr dirty="0"/>
          </a:p>
          <a:p>
            <a:pPr marL="800100" lvl="2" indent="-381000" algn="l" rtl="0">
              <a:spcBef>
                <a:spcPts val="0"/>
              </a:spcBef>
              <a:spcAft>
                <a:spcPts val="0"/>
              </a:spcAft>
              <a:buClr>
                <a:schemeClr val="dk1"/>
              </a:buClr>
              <a:buSzPts val="2400"/>
              <a:buFont typeface="Calibri"/>
              <a:buChar char="•"/>
            </a:pPr>
            <a:r>
              <a:rPr lang="en-US" dirty="0"/>
              <a:t>Master’s in Educational Leadership</a:t>
            </a:r>
            <a:endParaRPr dirty="0"/>
          </a:p>
          <a:p>
            <a:pPr marL="800100" lvl="2" indent="-381000" algn="l" rtl="0">
              <a:spcBef>
                <a:spcPts val="0"/>
              </a:spcBef>
              <a:spcAft>
                <a:spcPts val="0"/>
              </a:spcAft>
              <a:buClr>
                <a:schemeClr val="dk1"/>
              </a:buClr>
              <a:buSzPts val="2400"/>
              <a:buFont typeface="Calibri"/>
              <a:buChar char="•"/>
            </a:pPr>
            <a:r>
              <a:rPr lang="en-US" dirty="0"/>
              <a:t>Ed Specialist Degree (Prek-12)</a:t>
            </a:r>
            <a:endParaRPr dirty="0"/>
          </a:p>
          <a:p>
            <a:pPr marL="342900" lvl="0" indent="-330708" algn="l" rtl="0">
              <a:spcBef>
                <a:spcPts val="0"/>
              </a:spcBef>
              <a:spcAft>
                <a:spcPts val="0"/>
              </a:spcAft>
              <a:buClr>
                <a:schemeClr val="dk1"/>
              </a:buClr>
              <a:buSzPts val="2400"/>
              <a:buFont typeface="Calibri"/>
              <a:buChar char="•"/>
            </a:pPr>
            <a:r>
              <a:rPr lang="en-US" dirty="0"/>
              <a:t>Former MTSS Mentor </a:t>
            </a:r>
            <a:endParaRPr dirty="0"/>
          </a:p>
          <a:p>
            <a:pPr marL="342900" lvl="0" indent="-330708" algn="l" rtl="0">
              <a:spcBef>
                <a:spcPts val="0"/>
              </a:spcBef>
              <a:spcAft>
                <a:spcPts val="0"/>
              </a:spcAft>
              <a:buClr>
                <a:schemeClr val="dk1"/>
              </a:buClr>
              <a:buSzPts val="2400"/>
              <a:buFont typeface="Calibri"/>
              <a:buChar char="•"/>
            </a:pPr>
            <a:r>
              <a:rPr lang="en-US" dirty="0"/>
              <a:t>Former Prek-12 Principal </a:t>
            </a:r>
            <a:endParaRPr dirty="0"/>
          </a:p>
          <a:p>
            <a:pPr marL="342900" lvl="0" indent="-330708" algn="l" rtl="0">
              <a:spcBef>
                <a:spcPts val="0"/>
              </a:spcBef>
              <a:spcAft>
                <a:spcPts val="0"/>
              </a:spcAft>
              <a:buClr>
                <a:schemeClr val="dk1"/>
              </a:buClr>
              <a:buSzPts val="2400"/>
              <a:buFont typeface="Calibri"/>
              <a:buChar char="•"/>
            </a:pPr>
            <a:r>
              <a:rPr lang="en-US" dirty="0"/>
              <a:t>LETRS Facilitator, PBIS Trainer, </a:t>
            </a:r>
            <a:r>
              <a:rPr lang="en-US" dirty="0" err="1"/>
              <a:t>Lindamood</a:t>
            </a:r>
            <a:r>
              <a:rPr lang="en-US" dirty="0"/>
              <a:t> Bell, CAREIALL, PLC, and Trauma Informed Trained </a:t>
            </a:r>
            <a:endParaRPr dirty="0"/>
          </a:p>
          <a:p>
            <a:pPr marL="342900" lvl="0" indent="-342900" algn="l" rtl="0">
              <a:spcBef>
                <a:spcPts val="0"/>
              </a:spcBef>
              <a:spcAft>
                <a:spcPts val="0"/>
              </a:spcAft>
              <a:buSzPts val="2592"/>
              <a:buChar char="•"/>
            </a:pPr>
            <a:r>
              <a:rPr lang="en-US" dirty="0"/>
              <a:t>Current COMPASS Literacy Coach for LCSC</a:t>
            </a:r>
            <a:endParaRPr dirty="0"/>
          </a:p>
        </p:txBody>
      </p:sp>
      <p:pic>
        <p:nvPicPr>
          <p:cNvPr id="5" name="Google Shape;104;g3211db4cd16_1_0" descr="Black and white family picture of 14 people in front of a building exterior with windows."/>
          <p:cNvPicPr preferRelativeResize="0">
            <a:picLocks noGrp="1"/>
          </p:cNvPicPr>
          <p:nvPr>
            <p:ph type="pic" idx="2"/>
          </p:nvPr>
        </p:nvPicPr>
        <p:blipFill rotWithShape="1">
          <a:blip r:embed="rId3">
            <a:alphaModFix/>
          </a:blip>
          <a:srcRect l="5371" r="5371"/>
          <a:stretch/>
        </p:blipFill>
        <p:spPr>
          <a:xfrm>
            <a:off x="6752492" y="2400300"/>
            <a:ext cx="4952463" cy="3699763"/>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3"/>
          <p:cNvSpPr txBox="1">
            <a:spLocks noGrp="1"/>
          </p:cNvSpPr>
          <p:nvPr>
            <p:ph type="title"/>
          </p:nvPr>
        </p:nvSpPr>
        <p:spPr>
          <a:xfrm>
            <a:off x="612489" y="1399238"/>
            <a:ext cx="6570128" cy="677012"/>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solidFill>
                  <a:schemeClr val="tx1"/>
                </a:solidFill>
              </a:rPr>
              <a:t>Early Listening Skills </a:t>
            </a:r>
            <a:r>
              <a:rPr lang="en-US" dirty="0"/>
              <a:t>and Rhyming</a:t>
            </a:r>
            <a:endParaRPr b="0" dirty="0"/>
          </a:p>
        </p:txBody>
      </p:sp>
      <p:sp>
        <p:nvSpPr>
          <p:cNvPr id="235" name="Google Shape;235;p13"/>
          <p:cNvSpPr txBox="1">
            <a:spLocks noGrp="1"/>
          </p:cNvSpPr>
          <p:nvPr>
            <p:ph type="body" idx="1"/>
          </p:nvPr>
        </p:nvSpPr>
        <p:spPr>
          <a:xfrm>
            <a:off x="608632" y="2076250"/>
            <a:ext cx="6699036" cy="4047100"/>
          </a:xfrm>
          <a:prstGeom prst="rect">
            <a:avLst/>
          </a:prstGeom>
        </p:spPr>
        <p:txBody>
          <a:bodyPr spcFirstLastPara="1" wrap="square" lIns="274300" tIns="45700" rIns="45700" bIns="45700" anchor="t" anchorCtr="0">
            <a:noAutofit/>
          </a:bodyPr>
          <a:lstStyle/>
          <a:p>
            <a:pPr marL="0" lvl="0" indent="0">
              <a:spcAft>
                <a:spcPts val="1600"/>
              </a:spcAft>
              <a:buNone/>
            </a:pPr>
            <a:r>
              <a:rPr lang="en-US" u="sng" dirty="0">
                <a:solidFill>
                  <a:schemeClr val="hlink"/>
                </a:solidFill>
                <a:hlinkClick r:id="rId3"/>
              </a:rPr>
              <a:t>Early Listening Skills (view larger image)</a:t>
            </a:r>
            <a:endParaRPr lang="en-US" b="1" dirty="0"/>
          </a:p>
          <a:p>
            <a:pPr marL="0" lvl="0" indent="0" algn="l" rtl="0">
              <a:spcBef>
                <a:spcPts val="0"/>
              </a:spcBef>
              <a:spcAft>
                <a:spcPts val="0"/>
              </a:spcAft>
              <a:buNone/>
            </a:pPr>
            <a:r>
              <a:rPr lang="en-US" b="1" dirty="0"/>
              <a:t>Create a Phonological Rich Environment</a:t>
            </a:r>
            <a:endParaRPr b="1" dirty="0"/>
          </a:p>
          <a:p>
            <a:pPr marL="457200" lvl="0" indent="-381000" algn="l" rtl="0">
              <a:spcBef>
                <a:spcPts val="600"/>
              </a:spcBef>
              <a:spcAft>
                <a:spcPts val="0"/>
              </a:spcAft>
              <a:buSzPts val="2400"/>
              <a:buChar char="•"/>
            </a:pPr>
            <a:r>
              <a:rPr lang="en-US" dirty="0">
                <a:latin typeface="Calibri" panose="020F0502020204030204" pitchFamily="34" charset="0"/>
                <a:ea typeface="Arial"/>
                <a:cs typeface="Calibri" panose="020F0502020204030204" pitchFamily="34" charset="0"/>
                <a:sym typeface="Arial"/>
              </a:rPr>
              <a:t>Songs and Singing</a:t>
            </a:r>
            <a:endParaRPr dirty="0">
              <a:latin typeface="Calibri" panose="020F0502020204030204" pitchFamily="34" charset="0"/>
              <a:ea typeface="Arial"/>
              <a:cs typeface="Calibri" panose="020F0502020204030204" pitchFamily="34" charset="0"/>
              <a:sym typeface="Arial"/>
            </a:endParaRPr>
          </a:p>
          <a:p>
            <a:pPr marL="457200" lvl="0" indent="-381000" algn="l" rtl="0">
              <a:spcBef>
                <a:spcPts val="0"/>
              </a:spcBef>
              <a:spcAft>
                <a:spcPts val="0"/>
              </a:spcAft>
              <a:buSzPts val="2400"/>
              <a:buFont typeface="Arial"/>
              <a:buChar char="•"/>
            </a:pPr>
            <a:r>
              <a:rPr lang="en-US" dirty="0">
                <a:latin typeface="Calibri" panose="020F0502020204030204" pitchFamily="34" charset="0"/>
                <a:ea typeface="Arial"/>
                <a:cs typeface="Calibri" panose="020F0502020204030204" pitchFamily="34" charset="0"/>
                <a:sym typeface="Arial"/>
              </a:rPr>
              <a:t>Nursery Rhymes, Rhyming Sorts, Sentence Completion, I Spy Rhyme</a:t>
            </a:r>
            <a:endParaRPr dirty="0">
              <a:latin typeface="Calibri" panose="020F0502020204030204" pitchFamily="34" charset="0"/>
              <a:ea typeface="Arial"/>
              <a:cs typeface="Calibri" panose="020F0502020204030204" pitchFamily="34" charset="0"/>
              <a:sym typeface="Arial"/>
            </a:endParaRPr>
          </a:p>
          <a:p>
            <a:pPr marL="914400" lvl="1" indent="-381000" algn="l" rtl="0">
              <a:spcBef>
                <a:spcPts val="0"/>
              </a:spcBef>
              <a:spcAft>
                <a:spcPts val="0"/>
              </a:spcAft>
              <a:buSzPts val="2400"/>
              <a:buFont typeface="Arial"/>
              <a:buChar char="o"/>
            </a:pPr>
            <a:r>
              <a:rPr lang="en-US" b="1" dirty="0">
                <a:solidFill>
                  <a:srgbClr val="1B1B1B"/>
                </a:solidFill>
                <a:highlight>
                  <a:schemeClr val="lt1"/>
                </a:highlight>
                <a:latin typeface="Calibri" panose="020F0502020204030204" pitchFamily="34" charset="0"/>
                <a:ea typeface="Arial"/>
                <a:cs typeface="Calibri" panose="020F0502020204030204" pitchFamily="34" charset="0"/>
                <a:sym typeface="Arial"/>
              </a:rPr>
              <a:t>3 </a:t>
            </a:r>
            <a:r>
              <a:rPr lang="en-US" b="1" dirty="0" err="1">
                <a:solidFill>
                  <a:srgbClr val="1B1B1B"/>
                </a:solidFill>
                <a:highlight>
                  <a:schemeClr val="lt1"/>
                </a:highlight>
                <a:latin typeface="Calibri" panose="020F0502020204030204" pitchFamily="34" charset="0"/>
                <a:ea typeface="Arial"/>
                <a:cs typeface="Calibri" panose="020F0502020204030204" pitchFamily="34" charset="0"/>
                <a:sym typeface="Arial"/>
              </a:rPr>
              <a:t>things:</a:t>
            </a:r>
            <a:r>
              <a:rPr lang="en-US" dirty="0" err="1">
                <a:solidFill>
                  <a:srgbClr val="1B1B1B"/>
                </a:solidFill>
                <a:highlight>
                  <a:schemeClr val="lt1"/>
                </a:highlight>
                <a:latin typeface="Calibri" panose="020F0502020204030204" pitchFamily="34" charset="0"/>
                <a:ea typeface="Arial"/>
                <a:cs typeface="Calibri" panose="020F0502020204030204" pitchFamily="34" charset="0"/>
                <a:sym typeface="Arial"/>
              </a:rPr>
              <a:t>name</a:t>
            </a:r>
            <a:r>
              <a:rPr lang="en-US" dirty="0">
                <a:solidFill>
                  <a:srgbClr val="1B1B1B"/>
                </a:solidFill>
                <a:highlight>
                  <a:schemeClr val="lt1"/>
                </a:highlight>
                <a:latin typeface="Calibri" panose="020F0502020204030204" pitchFamily="34" charset="0"/>
                <a:ea typeface="Arial"/>
                <a:cs typeface="Calibri" panose="020F0502020204030204" pitchFamily="34" charset="0"/>
                <a:sym typeface="Arial"/>
              </a:rPr>
              <a:t> 3 things rhyme</a:t>
            </a:r>
            <a:endParaRPr dirty="0">
              <a:latin typeface="Calibri" panose="020F0502020204030204" pitchFamily="34" charset="0"/>
              <a:ea typeface="Arial"/>
              <a:cs typeface="Calibri" panose="020F0502020204030204" pitchFamily="34" charset="0"/>
              <a:sym typeface="Arial"/>
            </a:endParaRPr>
          </a:p>
          <a:p>
            <a:pPr marL="457200" lvl="0" indent="-381000" algn="l" rtl="0">
              <a:spcBef>
                <a:spcPts val="0"/>
              </a:spcBef>
              <a:spcAft>
                <a:spcPts val="0"/>
              </a:spcAft>
              <a:buSzPts val="2400"/>
              <a:buChar char="•"/>
            </a:pPr>
            <a:r>
              <a:rPr lang="en-US" dirty="0">
                <a:latin typeface="Calibri" panose="020F0502020204030204" pitchFamily="34" charset="0"/>
                <a:ea typeface="Arial"/>
                <a:cs typeface="Calibri" panose="020F0502020204030204" pitchFamily="34" charset="0"/>
                <a:sym typeface="Arial"/>
              </a:rPr>
              <a:t>Read </a:t>
            </a:r>
            <a:r>
              <a:rPr lang="en-US" dirty="0" err="1">
                <a:latin typeface="Calibri" panose="020F0502020204030204" pitchFamily="34" charset="0"/>
                <a:ea typeface="Arial"/>
                <a:cs typeface="Calibri" panose="020F0502020204030204" pitchFamily="34" charset="0"/>
                <a:sym typeface="Arial"/>
              </a:rPr>
              <a:t>Alouds</a:t>
            </a:r>
            <a:endParaRPr dirty="0">
              <a:latin typeface="Calibri" panose="020F0502020204030204" pitchFamily="34" charset="0"/>
              <a:ea typeface="Arial"/>
              <a:cs typeface="Calibri" panose="020F0502020204030204" pitchFamily="34" charset="0"/>
              <a:sym typeface="Arial"/>
            </a:endParaRPr>
          </a:p>
          <a:p>
            <a:pPr marL="914400" lvl="1" indent="-381000" algn="l" rtl="0">
              <a:spcBef>
                <a:spcPts val="0"/>
              </a:spcBef>
              <a:spcAft>
                <a:spcPts val="0"/>
              </a:spcAft>
              <a:buSzPts val="2400"/>
              <a:buFont typeface="Arial"/>
              <a:buChar char="o"/>
            </a:pPr>
            <a:r>
              <a:rPr lang="en-US" u="sng" dirty="0">
                <a:solidFill>
                  <a:schemeClr val="hlink"/>
                </a:solidFill>
                <a:latin typeface="Calibri" panose="020F0502020204030204" pitchFamily="34" charset="0"/>
                <a:ea typeface="Arial"/>
                <a:cs typeface="Calibri" panose="020F0502020204030204" pitchFamily="34" charset="0"/>
                <a:sym typeface="Arial"/>
                <a:hlinkClick r:id="rId4"/>
              </a:rPr>
              <a:t>Choose books that emphasize rhyme, rhythm, and repetition</a:t>
            </a:r>
            <a:endParaRPr dirty="0">
              <a:latin typeface="Calibri" panose="020F0502020204030204" pitchFamily="34" charset="0"/>
              <a:ea typeface="Arial"/>
              <a:cs typeface="Calibri" panose="020F0502020204030204" pitchFamily="34" charset="0"/>
              <a:sym typeface="Arial"/>
            </a:endParaRPr>
          </a:p>
          <a:p>
            <a:pPr marL="457200" lvl="0" indent="-381000" algn="l" rtl="0">
              <a:spcBef>
                <a:spcPts val="0"/>
              </a:spcBef>
              <a:spcAft>
                <a:spcPts val="0"/>
              </a:spcAft>
              <a:buSzPts val="2400"/>
              <a:buChar char="•"/>
            </a:pPr>
            <a:r>
              <a:rPr lang="en-US" dirty="0">
                <a:latin typeface="Calibri" panose="020F0502020204030204" pitchFamily="34" charset="0"/>
                <a:ea typeface="Arial"/>
                <a:cs typeface="Calibri" panose="020F0502020204030204" pitchFamily="34" charset="0"/>
                <a:sym typeface="Arial"/>
              </a:rPr>
              <a:t>Practice Following 1-2 Step Oral Directions</a:t>
            </a:r>
            <a:endParaRPr dirty="0">
              <a:latin typeface="Calibri" panose="020F0502020204030204" pitchFamily="34" charset="0"/>
              <a:ea typeface="Arial"/>
              <a:cs typeface="Calibri" panose="020F0502020204030204" pitchFamily="34" charset="0"/>
              <a:sym typeface="Arial"/>
            </a:endParaRPr>
          </a:p>
        </p:txBody>
      </p:sp>
      <p:pic>
        <p:nvPicPr>
          <p:cNvPr id="236" name="Google Shape;236;p13" descr="5 Strategies to Improve Your Child's Listening Skills (Source: One World International School)"/>
          <p:cNvPicPr preferRelativeResize="0"/>
          <p:nvPr/>
        </p:nvPicPr>
        <p:blipFill>
          <a:blip r:embed="rId5">
            <a:alphaModFix/>
          </a:blip>
          <a:stretch>
            <a:fillRect/>
          </a:stretch>
        </p:blipFill>
        <p:spPr>
          <a:xfrm>
            <a:off x="7307668" y="1847651"/>
            <a:ext cx="4275700" cy="4275700"/>
          </a:xfrm>
          <a:prstGeom prst="rect">
            <a:avLst/>
          </a:prstGeom>
          <a:noFill/>
          <a:ln w="6350">
            <a:solidFill>
              <a:schemeClr val="tx1"/>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32e7c75b95c_0_310"/>
          <p:cNvSpPr txBox="1">
            <a:spLocks noGrp="1"/>
          </p:cNvSpPr>
          <p:nvPr>
            <p:ph type="title"/>
          </p:nvPr>
        </p:nvSpPr>
        <p:spPr>
          <a:xfrm>
            <a:off x="612489" y="1170638"/>
            <a:ext cx="7329728" cy="1153461"/>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sz="3400" dirty="0">
                <a:solidFill>
                  <a:schemeClr val="tx1"/>
                </a:solidFill>
              </a:rPr>
              <a:t>Early Listening Skills </a:t>
            </a:r>
            <a:r>
              <a:rPr lang="en-US" sz="3400" dirty="0"/>
              <a:t>and Rhyming, cont.</a:t>
            </a:r>
            <a:endParaRPr sz="3400" b="0" dirty="0"/>
          </a:p>
        </p:txBody>
      </p:sp>
      <p:sp>
        <p:nvSpPr>
          <p:cNvPr id="3" name="Text Placeholder 2">
            <a:extLst>
              <a:ext uri="{FF2B5EF4-FFF2-40B4-BE49-F238E27FC236}">
                <a16:creationId xmlns:a16="http://schemas.microsoft.com/office/drawing/2014/main" id="{BF194B9E-815D-D2C4-E405-E213D055EA73}"/>
              </a:ext>
            </a:extLst>
          </p:cNvPr>
          <p:cNvSpPr>
            <a:spLocks noGrp="1"/>
          </p:cNvSpPr>
          <p:nvPr>
            <p:ph type="body" idx="1"/>
          </p:nvPr>
        </p:nvSpPr>
        <p:spPr>
          <a:xfrm>
            <a:off x="616973" y="2422422"/>
            <a:ext cx="6599075" cy="479476"/>
          </a:xfrm>
        </p:spPr>
        <p:txBody>
          <a:bodyPr/>
          <a:lstStyle/>
          <a:p>
            <a:pPr marL="64008" indent="0">
              <a:buNone/>
            </a:pPr>
            <a:r>
              <a:rPr lang="en-US" b="1" dirty="0"/>
              <a:t>Create a Phonological Rich Environment</a:t>
            </a:r>
          </a:p>
        </p:txBody>
      </p:sp>
      <p:sp>
        <p:nvSpPr>
          <p:cNvPr id="2" name="Picture Placeholder 1">
            <a:extLst>
              <a:ext uri="{FF2B5EF4-FFF2-40B4-BE49-F238E27FC236}">
                <a16:creationId xmlns:a16="http://schemas.microsoft.com/office/drawing/2014/main" id="{75D6DCC2-35F6-3C37-90E3-5E1232BA3132}"/>
              </a:ext>
            </a:extLst>
          </p:cNvPr>
          <p:cNvSpPr>
            <a:spLocks noGrp="1"/>
          </p:cNvSpPr>
          <p:nvPr>
            <p:ph type="pic" idx="2"/>
          </p:nvPr>
        </p:nvSpPr>
        <p:spPr>
          <a:xfrm>
            <a:off x="612489" y="3000222"/>
            <a:ext cx="6603559" cy="3125156"/>
          </a:xfrm>
        </p:spPr>
        <p:txBody>
          <a:bodyPr/>
          <a:lstStyle/>
          <a:p>
            <a:pPr marL="457200" lvl="0" indent="-381000">
              <a:spcBef>
                <a:spcPts val="600"/>
              </a:spcBef>
              <a:buSzPts val="2400"/>
              <a:buChar char="•"/>
            </a:pPr>
            <a:r>
              <a:rPr lang="en-US" dirty="0">
                <a:latin typeface="Calibri" panose="020F0502020204030204" pitchFamily="34" charset="0"/>
                <a:ea typeface="Arial"/>
                <a:cs typeface="Calibri" panose="020F0502020204030204" pitchFamily="34" charset="0"/>
                <a:sym typeface="Arial"/>
              </a:rPr>
              <a:t>Poetry</a:t>
            </a:r>
          </a:p>
          <a:p>
            <a:pPr marL="457200" lvl="0" indent="-381000">
              <a:buSzPts val="2400"/>
              <a:buChar char="•"/>
            </a:pPr>
            <a:r>
              <a:rPr lang="en-US" dirty="0">
                <a:latin typeface="Calibri" panose="020F0502020204030204" pitchFamily="34" charset="0"/>
                <a:ea typeface="Arial"/>
                <a:cs typeface="Calibri" panose="020F0502020204030204" pitchFamily="34" charset="0"/>
                <a:sym typeface="Arial"/>
              </a:rPr>
              <a:t>Listen for the Sound</a:t>
            </a:r>
          </a:p>
          <a:p>
            <a:pPr marL="457200" lvl="0" indent="-381000">
              <a:buSzPts val="2400"/>
              <a:buChar char="•"/>
            </a:pPr>
            <a:r>
              <a:rPr lang="en-US" dirty="0">
                <a:latin typeface="Calibri" panose="020F0502020204030204" pitchFamily="34" charset="0"/>
                <a:ea typeface="Arial"/>
                <a:cs typeface="Calibri" panose="020F0502020204030204" pitchFamily="34" charset="0"/>
                <a:sym typeface="Arial"/>
              </a:rPr>
              <a:t>Alliteration Games</a:t>
            </a:r>
            <a:endParaRPr lang="en-US" dirty="0">
              <a:solidFill>
                <a:srgbClr val="1B1B1B"/>
              </a:solidFill>
              <a:highlight>
                <a:srgbClr val="FFFFFF"/>
              </a:highlight>
              <a:latin typeface="Calibri" panose="020F0502020204030204" pitchFamily="34" charset="0"/>
              <a:ea typeface="Arial"/>
              <a:cs typeface="Calibri" panose="020F0502020204030204" pitchFamily="34" charset="0"/>
              <a:sym typeface="Arial"/>
            </a:endParaRPr>
          </a:p>
          <a:p>
            <a:pPr marL="457200" lvl="0" indent="-381000">
              <a:buClr>
                <a:srgbClr val="1B1B1B"/>
              </a:buClr>
              <a:buSzPts val="2400"/>
              <a:buFont typeface="Arial"/>
              <a:buChar char="•"/>
            </a:pPr>
            <a:r>
              <a:rPr lang="en-US" dirty="0">
                <a:solidFill>
                  <a:srgbClr val="1B1B1B"/>
                </a:solidFill>
                <a:highlight>
                  <a:srgbClr val="FFFFFF"/>
                </a:highlight>
                <a:latin typeface="Calibri" panose="020F0502020204030204" pitchFamily="34" charset="0"/>
                <a:ea typeface="Arial"/>
                <a:cs typeface="Calibri" panose="020F0502020204030204" pitchFamily="34" charset="0"/>
                <a:sym typeface="Arial"/>
              </a:rPr>
              <a:t>Instrument play (ID sounds)</a:t>
            </a:r>
          </a:p>
          <a:p>
            <a:pPr marL="457200" lvl="0" indent="-381000">
              <a:buClr>
                <a:srgbClr val="1B1B1B"/>
              </a:buClr>
              <a:buSzPts val="2400"/>
              <a:buFont typeface="Arial"/>
              <a:buChar char="•"/>
            </a:pPr>
            <a:r>
              <a:rPr lang="en-US" dirty="0">
                <a:solidFill>
                  <a:srgbClr val="1B1B1B"/>
                </a:solidFill>
                <a:highlight>
                  <a:srgbClr val="FFFFFF"/>
                </a:highlight>
                <a:latin typeface="Calibri" panose="020F0502020204030204" pitchFamily="34" charset="0"/>
                <a:ea typeface="Arial"/>
                <a:cs typeface="Calibri" panose="020F0502020204030204" pitchFamily="34" charset="0"/>
                <a:sym typeface="Arial"/>
              </a:rPr>
              <a:t>Understand Basic Concepts </a:t>
            </a:r>
          </a:p>
          <a:p>
            <a:pPr marL="457200" lvl="0" indent="-330200">
              <a:buClr>
                <a:srgbClr val="1B1B1B"/>
              </a:buClr>
              <a:buSzPts val="1600"/>
              <a:buFont typeface="Arial"/>
              <a:buChar char="•"/>
            </a:pPr>
            <a:r>
              <a:rPr lang="en-US" dirty="0">
                <a:solidFill>
                  <a:srgbClr val="1B1B1B"/>
                </a:solidFill>
                <a:highlight>
                  <a:srgbClr val="FFFFFF"/>
                </a:highlight>
                <a:latin typeface="Calibri" panose="020F0502020204030204" pitchFamily="34" charset="0"/>
                <a:ea typeface="Arial"/>
                <a:cs typeface="Calibri" panose="020F0502020204030204" pitchFamily="34" charset="0"/>
                <a:sym typeface="Arial"/>
              </a:rPr>
              <a:t>Identification of body parts, parts of room, etc.</a:t>
            </a:r>
            <a:r>
              <a:rPr lang="en-US" sz="1600" dirty="0">
                <a:solidFill>
                  <a:srgbClr val="1B1B1B"/>
                </a:solidFill>
                <a:highlight>
                  <a:srgbClr val="FFFFFF"/>
                </a:highlight>
                <a:latin typeface="Calibri" panose="020F0502020204030204" pitchFamily="34" charset="0"/>
                <a:ea typeface="Arial"/>
                <a:cs typeface="Calibri" panose="020F0502020204030204" pitchFamily="34" charset="0"/>
                <a:sym typeface="Arial"/>
              </a:rPr>
              <a:t> </a:t>
            </a:r>
          </a:p>
        </p:txBody>
      </p:sp>
      <p:pic>
        <p:nvPicPr>
          <p:cNvPr id="4" name="Google Shape;236;p13" descr="5 Strategies to Improve Your Child's Listening Skills (Source: One World International School)">
            <a:extLst>
              <a:ext uri="{FF2B5EF4-FFF2-40B4-BE49-F238E27FC236}">
                <a16:creationId xmlns:a16="http://schemas.microsoft.com/office/drawing/2014/main" id="{67E7F132-DFD5-A136-55A3-25311291BCE4}"/>
              </a:ext>
            </a:extLst>
          </p:cNvPr>
          <p:cNvPicPr preferRelativeResize="0"/>
          <p:nvPr/>
        </p:nvPicPr>
        <p:blipFill>
          <a:blip r:embed="rId3">
            <a:alphaModFix/>
          </a:blip>
          <a:stretch>
            <a:fillRect/>
          </a:stretch>
        </p:blipFill>
        <p:spPr>
          <a:xfrm>
            <a:off x="7307668" y="2114937"/>
            <a:ext cx="4275700" cy="4275700"/>
          </a:xfrm>
          <a:prstGeom prst="rect">
            <a:avLst/>
          </a:prstGeom>
          <a:noFill/>
          <a:ln w="6350">
            <a:solidFill>
              <a:schemeClr val="tx1"/>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4"/>
          <p:cNvSpPr txBox="1">
            <a:spLocks noGrp="1"/>
          </p:cNvSpPr>
          <p:nvPr>
            <p:ph type="title"/>
          </p:nvPr>
        </p:nvSpPr>
        <p:spPr>
          <a:xfrm>
            <a:off x="612489" y="1161007"/>
            <a:ext cx="5483511" cy="11811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Syllable Detection</a:t>
            </a:r>
            <a:endParaRPr b="0" dirty="0"/>
          </a:p>
        </p:txBody>
      </p:sp>
      <p:sp>
        <p:nvSpPr>
          <p:cNvPr id="249" name="Google Shape;249;p14" descr="Ways for Syllable Detection"/>
          <p:cNvSpPr>
            <a:spLocks noGrp="1"/>
          </p:cNvSpPr>
          <p:nvPr>
            <p:ph type="media" idx="2"/>
          </p:nvPr>
        </p:nvSpPr>
        <p:spPr>
          <a:xfrm>
            <a:off x="612489" y="2324100"/>
            <a:ext cx="6505500" cy="3848100"/>
          </a:xfrm>
          <a:prstGeom prst="rect">
            <a:avLst/>
          </a:prstGeom>
          <a:noFill/>
          <a:ln w="9525" cap="flat" cmpd="sng">
            <a:solidFill>
              <a:srgbClr val="7F7F7F"/>
            </a:solidFill>
            <a:prstDash val="solid"/>
            <a:round/>
            <a:headEnd type="none" w="sm" len="sm"/>
            <a:tailEnd type="none" w="sm" len="sm"/>
          </a:ln>
        </p:spPr>
        <p:txBody>
          <a:bodyPr spcFirstLastPara="1" wrap="square" lIns="274300" tIns="45700" rIns="45700" bIns="45700" anchor="t" anchorCtr="0">
            <a:noAutofit/>
          </a:bodyPr>
          <a:lstStyle/>
          <a:p>
            <a:pPr marL="457200" marR="0" lvl="0" indent="-417830" algn="l" rtl="0">
              <a:lnSpc>
                <a:spcPct val="100000"/>
              </a:lnSpc>
              <a:spcBef>
                <a:spcPts val="0"/>
              </a:spcBef>
              <a:spcAft>
                <a:spcPts val="0"/>
              </a:spcAft>
              <a:buSzPts val="2980"/>
              <a:buChar char="●"/>
            </a:pPr>
            <a:r>
              <a:rPr lang="en-US" sz="2500" dirty="0"/>
              <a:t>Clap, Stomp, Hop, Tap Syllables</a:t>
            </a:r>
            <a:endParaRPr sz="2500" dirty="0"/>
          </a:p>
          <a:p>
            <a:pPr marL="457200" marR="0" lvl="0" indent="-417830" algn="l" rtl="0">
              <a:lnSpc>
                <a:spcPct val="100000"/>
              </a:lnSpc>
              <a:spcBef>
                <a:spcPts val="0"/>
              </a:spcBef>
              <a:spcAft>
                <a:spcPts val="0"/>
              </a:spcAft>
              <a:buSzPts val="2980"/>
              <a:buChar char="●"/>
            </a:pPr>
            <a:r>
              <a:rPr lang="en-US" sz="2500" dirty="0"/>
              <a:t>Use Instruments to tap out syllables</a:t>
            </a:r>
            <a:endParaRPr sz="2500" dirty="0"/>
          </a:p>
          <a:p>
            <a:pPr marL="457200" marR="0" lvl="0" indent="-417830" algn="l" rtl="0">
              <a:lnSpc>
                <a:spcPct val="100000"/>
              </a:lnSpc>
              <a:spcBef>
                <a:spcPts val="0"/>
              </a:spcBef>
              <a:spcAft>
                <a:spcPts val="0"/>
              </a:spcAft>
              <a:buSzPts val="2980"/>
              <a:buChar char="●"/>
            </a:pPr>
            <a:r>
              <a:rPr lang="en-US" sz="2500" dirty="0"/>
              <a:t>Chin Drop Test</a:t>
            </a:r>
            <a:endParaRPr sz="2500" dirty="0"/>
          </a:p>
          <a:p>
            <a:pPr marL="457200" marR="0" lvl="0" indent="-417830" algn="l" rtl="0">
              <a:lnSpc>
                <a:spcPct val="100000"/>
              </a:lnSpc>
              <a:spcBef>
                <a:spcPts val="0"/>
              </a:spcBef>
              <a:spcAft>
                <a:spcPts val="0"/>
              </a:spcAft>
              <a:buSzPts val="2980"/>
              <a:buChar char="●"/>
            </a:pPr>
            <a:r>
              <a:rPr lang="en-US" sz="2500" dirty="0"/>
              <a:t>Syllable Sorting (Ex. Pocket Chart Sort)</a:t>
            </a:r>
            <a:endParaRPr sz="2500" dirty="0"/>
          </a:p>
          <a:p>
            <a:pPr marL="457200" marR="0" lvl="0" indent="-417830" algn="l" rtl="0">
              <a:lnSpc>
                <a:spcPct val="100000"/>
              </a:lnSpc>
              <a:spcBef>
                <a:spcPts val="0"/>
              </a:spcBef>
              <a:spcAft>
                <a:spcPts val="0"/>
              </a:spcAft>
              <a:buSzPts val="2980"/>
              <a:buChar char="●"/>
            </a:pPr>
            <a:r>
              <a:rPr lang="en-US" sz="2500" dirty="0"/>
              <a:t>Syllable Bingo</a:t>
            </a:r>
            <a:endParaRPr sz="2500" dirty="0"/>
          </a:p>
          <a:p>
            <a:pPr marL="457200" marR="0" lvl="0" indent="-417830" algn="l" rtl="0">
              <a:lnSpc>
                <a:spcPct val="100000"/>
              </a:lnSpc>
              <a:spcBef>
                <a:spcPts val="0"/>
              </a:spcBef>
              <a:spcAft>
                <a:spcPts val="0"/>
              </a:spcAft>
              <a:buSzPts val="2980"/>
              <a:buChar char="●"/>
            </a:pPr>
            <a:r>
              <a:rPr lang="en-US" sz="2500" dirty="0"/>
              <a:t>Building Words with Blocks</a:t>
            </a:r>
            <a:endParaRPr sz="2500" dirty="0"/>
          </a:p>
          <a:p>
            <a:pPr marL="457200" marR="0" lvl="0" indent="-417830" algn="l" rtl="0">
              <a:lnSpc>
                <a:spcPct val="100000"/>
              </a:lnSpc>
              <a:spcBef>
                <a:spcPts val="0"/>
              </a:spcBef>
              <a:spcAft>
                <a:spcPts val="0"/>
              </a:spcAft>
              <a:buSzPts val="2980"/>
              <a:buChar char="●"/>
            </a:pPr>
            <a:r>
              <a:rPr lang="en-US" sz="2500" dirty="0"/>
              <a:t>Syllable Frames</a:t>
            </a:r>
            <a:endParaRPr sz="2500" dirty="0"/>
          </a:p>
          <a:p>
            <a:pPr marL="457200" marR="0" lvl="0" indent="-387350" algn="l" rtl="0">
              <a:lnSpc>
                <a:spcPct val="100000"/>
              </a:lnSpc>
              <a:spcBef>
                <a:spcPts val="0"/>
              </a:spcBef>
              <a:spcAft>
                <a:spcPts val="0"/>
              </a:spcAft>
              <a:buSzPts val="2500"/>
              <a:buChar char="●"/>
            </a:pPr>
            <a:r>
              <a:rPr lang="en-US" sz="2500" dirty="0"/>
              <a:t>Multisensory (Play-Doh, Treasure Hunt) </a:t>
            </a:r>
            <a:endParaRPr sz="2500" dirty="0"/>
          </a:p>
          <a:p>
            <a:pPr marL="457200" marR="0" lvl="0" indent="0" algn="l" rtl="0">
              <a:lnSpc>
                <a:spcPct val="100000"/>
              </a:lnSpc>
              <a:spcBef>
                <a:spcPts val="0"/>
              </a:spcBef>
              <a:spcAft>
                <a:spcPts val="0"/>
              </a:spcAft>
              <a:buNone/>
            </a:pPr>
            <a:endParaRPr dirty="0"/>
          </a:p>
        </p:txBody>
      </p:sp>
      <p:pic>
        <p:nvPicPr>
          <p:cNvPr id="251" name="Google Shape;251;p14" descr="What is a syllable? (Definition from thriveedservices.com)"/>
          <p:cNvPicPr preferRelativeResize="0"/>
          <p:nvPr/>
        </p:nvPicPr>
        <p:blipFill>
          <a:blip r:embed="rId3">
            <a:alphaModFix/>
          </a:blip>
          <a:stretch>
            <a:fillRect/>
          </a:stretch>
        </p:blipFill>
        <p:spPr>
          <a:xfrm>
            <a:off x="7297250" y="1904225"/>
            <a:ext cx="4470150" cy="4470150"/>
          </a:xfrm>
          <a:prstGeom prst="rect">
            <a:avLst/>
          </a:prstGeom>
          <a:noFill/>
          <a:ln w="6350">
            <a:solidFill>
              <a:schemeClr val="tx1"/>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32e7c75b95c_0_1"/>
          <p:cNvSpPr txBox="1">
            <a:spLocks noGrp="1"/>
          </p:cNvSpPr>
          <p:nvPr>
            <p:ph type="title"/>
          </p:nvPr>
        </p:nvSpPr>
        <p:spPr>
          <a:xfrm>
            <a:off x="612489" y="1361139"/>
            <a:ext cx="5483511" cy="715312"/>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solidFill>
                  <a:schemeClr val="tx1"/>
                </a:solidFill>
              </a:rPr>
              <a:t>Understanding Phonemes</a:t>
            </a:r>
            <a:endParaRPr dirty="0">
              <a:solidFill>
                <a:schemeClr val="tx1"/>
              </a:solidFill>
            </a:endParaRPr>
          </a:p>
        </p:txBody>
      </p:sp>
      <p:sp>
        <p:nvSpPr>
          <p:cNvPr id="2" name="Text Placeholder 1">
            <a:extLst>
              <a:ext uri="{FF2B5EF4-FFF2-40B4-BE49-F238E27FC236}">
                <a16:creationId xmlns:a16="http://schemas.microsoft.com/office/drawing/2014/main" id="{93F834B0-8666-2DF7-E466-56E478F80F00}"/>
              </a:ext>
            </a:extLst>
          </p:cNvPr>
          <p:cNvSpPr>
            <a:spLocks noGrp="1"/>
          </p:cNvSpPr>
          <p:nvPr>
            <p:ph type="body" idx="1"/>
          </p:nvPr>
        </p:nvSpPr>
        <p:spPr>
          <a:xfrm>
            <a:off x="616974" y="2108096"/>
            <a:ext cx="3918932" cy="1320903"/>
          </a:xfrm>
        </p:spPr>
        <p:txBody>
          <a:bodyPr/>
          <a:lstStyle/>
          <a:p>
            <a:pPr marL="64008" indent="0">
              <a:buNone/>
            </a:pPr>
            <a:r>
              <a:rPr lang="en-US" dirty="0">
                <a:hlinkClick r:id="rId3"/>
              </a:rPr>
              <a:t>Understanding Phonemes</a:t>
            </a:r>
          </a:p>
          <a:p>
            <a:pPr marL="64008" indent="0">
              <a:buNone/>
            </a:pPr>
            <a:r>
              <a:rPr lang="en-US" dirty="0">
                <a:hlinkClick r:id="rId3"/>
              </a:rPr>
              <a:t>(view larger image)</a:t>
            </a:r>
            <a:endParaRPr lang="en-US" dirty="0"/>
          </a:p>
        </p:txBody>
      </p:sp>
      <p:pic>
        <p:nvPicPr>
          <p:cNvPr id="6" name="Google Shape;257;g32e7c75b95c_0_1" descr="What is a phoneme? graphic "/>
          <p:cNvPicPr preferRelativeResize="0">
            <a:picLocks noGrp="1"/>
          </p:cNvPicPr>
          <p:nvPr>
            <p:ph type="pic" idx="2"/>
          </p:nvPr>
        </p:nvPicPr>
        <p:blipFill rotWithShape="1">
          <a:blip r:embed="rId4">
            <a:alphaModFix/>
          </a:blip>
          <a:srcRect t="982" b="982"/>
          <a:stretch/>
        </p:blipFill>
        <p:spPr>
          <a:xfrm>
            <a:off x="4933595" y="2294225"/>
            <a:ext cx="6641432" cy="3952405"/>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32412ae2393_0_7"/>
          <p:cNvSpPr txBox="1">
            <a:spLocks noGrp="1"/>
          </p:cNvSpPr>
          <p:nvPr>
            <p:ph type="title"/>
          </p:nvPr>
        </p:nvSpPr>
        <p:spPr>
          <a:xfrm>
            <a:off x="612489" y="1170638"/>
            <a:ext cx="10979100" cy="1153500"/>
          </a:xfrm>
          <a:prstGeom prst="rect">
            <a:avLst/>
          </a:prstGeom>
        </p:spPr>
        <p:txBody>
          <a:bodyPr spcFirstLastPara="1" wrap="square" lIns="0" tIns="182875" rIns="91425" bIns="45700" anchor="ctr" anchorCtr="0">
            <a:noAutofit/>
          </a:bodyPr>
          <a:lstStyle/>
          <a:p>
            <a:pPr marL="0" lvl="0" indent="0" algn="l" rtl="0">
              <a:spcBef>
                <a:spcPts val="0"/>
              </a:spcBef>
              <a:spcAft>
                <a:spcPts val="0"/>
              </a:spcAft>
              <a:buClr>
                <a:schemeClr val="dk1"/>
              </a:buClr>
              <a:buSzPts val="1100"/>
              <a:buFont typeface="Arial"/>
              <a:buNone/>
            </a:pPr>
            <a:r>
              <a:rPr lang="en-US" dirty="0"/>
              <a:t>Phoneme Isolation</a:t>
            </a:r>
            <a:endParaRPr dirty="0"/>
          </a:p>
        </p:txBody>
      </p:sp>
      <p:sp>
        <p:nvSpPr>
          <p:cNvPr id="264" name="Google Shape;264;g32412ae2393_0_7"/>
          <p:cNvSpPr txBox="1">
            <a:spLocks noGrp="1"/>
          </p:cNvSpPr>
          <p:nvPr>
            <p:ph type="body" idx="1"/>
          </p:nvPr>
        </p:nvSpPr>
        <p:spPr>
          <a:xfrm>
            <a:off x="612500" y="2170900"/>
            <a:ext cx="6464700" cy="3825900"/>
          </a:xfrm>
          <a:prstGeom prst="rect">
            <a:avLst/>
          </a:prstGeom>
        </p:spPr>
        <p:txBody>
          <a:bodyPr spcFirstLastPara="1" wrap="square" lIns="274300" tIns="45700" rIns="45700" bIns="45700" anchor="t" anchorCtr="0">
            <a:noAutofit/>
          </a:bodyPr>
          <a:lstStyle/>
          <a:p>
            <a:pPr marL="457200" lvl="0" indent="-381000" algn="l" rtl="0">
              <a:spcBef>
                <a:spcPts val="0"/>
              </a:spcBef>
              <a:spcAft>
                <a:spcPts val="0"/>
              </a:spcAft>
              <a:buSzPts val="2400"/>
              <a:buChar char="•"/>
            </a:pPr>
            <a:r>
              <a:rPr lang="en-US" dirty="0"/>
              <a:t>Teach isolated speech sounds using </a:t>
            </a:r>
            <a:r>
              <a:rPr lang="en-US" b="1" dirty="0"/>
              <a:t>articulatory features</a:t>
            </a:r>
            <a:endParaRPr b="1" dirty="0"/>
          </a:p>
          <a:p>
            <a:pPr marL="457200" lvl="0" indent="-381000" algn="l" rtl="0">
              <a:spcBef>
                <a:spcPts val="0"/>
              </a:spcBef>
              <a:spcAft>
                <a:spcPts val="0"/>
              </a:spcAft>
              <a:buSzPts val="2400"/>
              <a:buChar char="•"/>
            </a:pPr>
            <a:r>
              <a:rPr lang="en-US" dirty="0">
                <a:highlight>
                  <a:schemeClr val="lt1"/>
                </a:highlight>
                <a:latin typeface="Calibri" panose="020F0502020204030204" pitchFamily="34" charset="0"/>
                <a:ea typeface="Arial"/>
                <a:cs typeface="Calibri" panose="020F0502020204030204" pitchFamily="34" charset="0"/>
                <a:sym typeface="Arial"/>
              </a:rPr>
              <a:t>continuant/stop, noisy/quiet, front/back</a:t>
            </a:r>
            <a:endParaRPr dirty="0">
              <a:highlight>
                <a:schemeClr val="lt1"/>
              </a:highlight>
              <a:latin typeface="Calibri" panose="020F0502020204030204" pitchFamily="34" charset="0"/>
              <a:ea typeface="Arial"/>
              <a:cs typeface="Calibri" panose="020F0502020204030204" pitchFamily="34" charset="0"/>
              <a:sym typeface="Arial"/>
            </a:endParaRPr>
          </a:p>
          <a:p>
            <a:pPr marL="914400" lvl="1" indent="-381000" algn="l" rtl="0">
              <a:spcBef>
                <a:spcPts val="0"/>
              </a:spcBef>
              <a:spcAft>
                <a:spcPts val="0"/>
              </a:spcAft>
              <a:buSzPts val="2400"/>
              <a:buChar char="o"/>
            </a:pPr>
            <a:r>
              <a:rPr lang="en-US" dirty="0">
                <a:highlight>
                  <a:schemeClr val="lt1"/>
                </a:highlight>
                <a:latin typeface="Calibri" panose="020F0502020204030204" pitchFamily="34" charset="0"/>
                <a:ea typeface="Arial"/>
                <a:cs typeface="Calibri" panose="020F0502020204030204" pitchFamily="34" charset="0"/>
                <a:sym typeface="Arial"/>
              </a:rPr>
              <a:t>Continuant= s, f, </a:t>
            </a:r>
            <a:r>
              <a:rPr lang="en-US" dirty="0" err="1">
                <a:highlight>
                  <a:schemeClr val="lt1"/>
                </a:highlight>
                <a:latin typeface="Calibri" panose="020F0502020204030204" pitchFamily="34" charset="0"/>
                <a:ea typeface="Arial"/>
                <a:cs typeface="Calibri" panose="020F0502020204030204" pitchFamily="34" charset="0"/>
                <a:sym typeface="Arial"/>
              </a:rPr>
              <a:t>sh</a:t>
            </a:r>
            <a:r>
              <a:rPr lang="en-US" dirty="0">
                <a:highlight>
                  <a:schemeClr val="lt1"/>
                </a:highlight>
                <a:latin typeface="Calibri" panose="020F0502020204030204" pitchFamily="34" charset="0"/>
                <a:ea typeface="Arial"/>
                <a:cs typeface="Calibri" panose="020F0502020204030204" pitchFamily="34" charset="0"/>
                <a:sym typeface="Arial"/>
              </a:rPr>
              <a:t>, z, v, </a:t>
            </a:r>
            <a:r>
              <a:rPr lang="en-US" dirty="0" err="1">
                <a:highlight>
                  <a:schemeClr val="lt1"/>
                </a:highlight>
                <a:latin typeface="Calibri" panose="020F0502020204030204" pitchFamily="34" charset="0"/>
                <a:ea typeface="Arial"/>
                <a:cs typeface="Calibri" panose="020F0502020204030204" pitchFamily="34" charset="0"/>
                <a:sym typeface="Arial"/>
              </a:rPr>
              <a:t>th</a:t>
            </a:r>
            <a:endParaRPr dirty="0">
              <a:highlight>
                <a:schemeClr val="lt1"/>
              </a:highlight>
              <a:latin typeface="Calibri" panose="020F0502020204030204" pitchFamily="34" charset="0"/>
              <a:ea typeface="Arial"/>
              <a:cs typeface="Calibri" panose="020F0502020204030204" pitchFamily="34" charset="0"/>
              <a:sym typeface="Arial"/>
            </a:endParaRPr>
          </a:p>
          <a:p>
            <a:pPr marL="914400" lvl="1" indent="-381000" algn="l" rtl="0">
              <a:spcBef>
                <a:spcPts val="0"/>
              </a:spcBef>
              <a:spcAft>
                <a:spcPts val="0"/>
              </a:spcAft>
              <a:buSzPts val="2400"/>
              <a:buChar char="o"/>
            </a:pPr>
            <a:r>
              <a:rPr lang="en-US" dirty="0">
                <a:highlight>
                  <a:schemeClr val="lt1"/>
                </a:highlight>
                <a:latin typeface="Calibri" panose="020F0502020204030204" pitchFamily="34" charset="0"/>
                <a:ea typeface="Arial"/>
                <a:cs typeface="Calibri" panose="020F0502020204030204" pitchFamily="34" charset="0"/>
                <a:sym typeface="Arial"/>
              </a:rPr>
              <a:t>Stop= t, d, b, p, k, g</a:t>
            </a:r>
            <a:endParaRPr dirty="0">
              <a:highlight>
                <a:schemeClr val="lt1"/>
              </a:highlight>
              <a:latin typeface="Calibri" panose="020F0502020204030204" pitchFamily="34" charset="0"/>
              <a:ea typeface="Arial"/>
              <a:cs typeface="Calibri" panose="020F0502020204030204" pitchFamily="34" charset="0"/>
              <a:sym typeface="Arial"/>
            </a:endParaRPr>
          </a:p>
          <a:p>
            <a:pPr marL="914400" lvl="1" indent="-381000" algn="l" rtl="0">
              <a:spcBef>
                <a:spcPts val="0"/>
              </a:spcBef>
              <a:spcAft>
                <a:spcPts val="0"/>
              </a:spcAft>
              <a:buSzPts val="2400"/>
              <a:buChar char="o"/>
            </a:pPr>
            <a:r>
              <a:rPr lang="en-US" dirty="0">
                <a:highlight>
                  <a:schemeClr val="lt1"/>
                </a:highlight>
                <a:latin typeface="Calibri" panose="020F0502020204030204" pitchFamily="34" charset="0"/>
                <a:ea typeface="Arial"/>
                <a:cs typeface="Calibri" panose="020F0502020204030204" pitchFamily="34" charset="0"/>
                <a:sym typeface="Arial"/>
              </a:rPr>
              <a:t>Noisy (voiced)= b, d, g, v, z, vowels</a:t>
            </a:r>
            <a:endParaRPr dirty="0">
              <a:highlight>
                <a:schemeClr val="lt1"/>
              </a:highlight>
              <a:latin typeface="Calibri" panose="020F0502020204030204" pitchFamily="34" charset="0"/>
              <a:ea typeface="Arial"/>
              <a:cs typeface="Calibri" panose="020F0502020204030204" pitchFamily="34" charset="0"/>
              <a:sym typeface="Arial"/>
            </a:endParaRPr>
          </a:p>
          <a:p>
            <a:pPr marL="914400" lvl="1" indent="-381000" algn="l" rtl="0">
              <a:spcBef>
                <a:spcPts val="0"/>
              </a:spcBef>
              <a:spcAft>
                <a:spcPts val="0"/>
              </a:spcAft>
              <a:buSzPts val="2400"/>
              <a:buChar char="o"/>
            </a:pPr>
            <a:r>
              <a:rPr lang="en-US" dirty="0">
                <a:highlight>
                  <a:schemeClr val="lt1"/>
                </a:highlight>
                <a:latin typeface="Calibri" panose="020F0502020204030204" pitchFamily="34" charset="0"/>
                <a:ea typeface="Arial"/>
                <a:cs typeface="Calibri" panose="020F0502020204030204" pitchFamily="34" charset="0"/>
                <a:sym typeface="Arial"/>
              </a:rPr>
              <a:t>Quiet (unvoiced)= p, t, k, f, s, </a:t>
            </a:r>
            <a:r>
              <a:rPr lang="en-US" dirty="0" err="1">
                <a:highlight>
                  <a:schemeClr val="lt1"/>
                </a:highlight>
                <a:latin typeface="Calibri" panose="020F0502020204030204" pitchFamily="34" charset="0"/>
                <a:ea typeface="Arial"/>
                <a:cs typeface="Calibri" panose="020F0502020204030204" pitchFamily="34" charset="0"/>
                <a:sym typeface="Arial"/>
              </a:rPr>
              <a:t>sh</a:t>
            </a:r>
            <a:endParaRPr dirty="0">
              <a:highlight>
                <a:schemeClr val="lt1"/>
              </a:highlight>
              <a:latin typeface="Calibri" panose="020F0502020204030204" pitchFamily="34" charset="0"/>
              <a:ea typeface="Arial"/>
              <a:cs typeface="Calibri" panose="020F0502020204030204" pitchFamily="34" charset="0"/>
              <a:sym typeface="Arial"/>
            </a:endParaRPr>
          </a:p>
          <a:p>
            <a:pPr marL="914400" lvl="1" indent="-381000" algn="l" rtl="0">
              <a:spcBef>
                <a:spcPts val="0"/>
              </a:spcBef>
              <a:spcAft>
                <a:spcPts val="0"/>
              </a:spcAft>
              <a:buSzPts val="2400"/>
              <a:buChar char="o"/>
            </a:pPr>
            <a:r>
              <a:rPr lang="en-US" dirty="0">
                <a:highlight>
                  <a:schemeClr val="lt1"/>
                </a:highlight>
                <a:latin typeface="Calibri" panose="020F0502020204030204" pitchFamily="34" charset="0"/>
                <a:ea typeface="Arial"/>
                <a:cs typeface="Calibri" panose="020F0502020204030204" pitchFamily="34" charset="0"/>
                <a:sym typeface="Arial"/>
              </a:rPr>
              <a:t>Front = p, b, d, t, s, z, f</a:t>
            </a:r>
            <a:endParaRPr dirty="0">
              <a:highlight>
                <a:schemeClr val="lt1"/>
              </a:highlight>
              <a:latin typeface="Calibri" panose="020F0502020204030204" pitchFamily="34" charset="0"/>
              <a:ea typeface="Arial"/>
              <a:cs typeface="Calibri" panose="020F0502020204030204" pitchFamily="34" charset="0"/>
              <a:sym typeface="Arial"/>
            </a:endParaRPr>
          </a:p>
          <a:p>
            <a:pPr marL="914400" lvl="1" indent="-381000" algn="l" rtl="0">
              <a:spcBef>
                <a:spcPts val="0"/>
              </a:spcBef>
              <a:spcAft>
                <a:spcPts val="0"/>
              </a:spcAft>
              <a:buSzPts val="2400"/>
              <a:buChar char="o"/>
            </a:pPr>
            <a:r>
              <a:rPr lang="en-US" dirty="0">
                <a:highlight>
                  <a:schemeClr val="lt1"/>
                </a:highlight>
                <a:latin typeface="Calibri" panose="020F0502020204030204" pitchFamily="34" charset="0"/>
                <a:ea typeface="Arial"/>
                <a:cs typeface="Calibri" panose="020F0502020204030204" pitchFamily="34" charset="0"/>
                <a:sym typeface="Arial"/>
              </a:rPr>
              <a:t>Back = k, g, h</a:t>
            </a:r>
            <a:endParaRPr dirty="0">
              <a:highlight>
                <a:schemeClr val="lt1"/>
              </a:highlight>
              <a:latin typeface="Calibri" panose="020F0502020204030204" pitchFamily="34" charset="0"/>
              <a:ea typeface="Arial"/>
              <a:cs typeface="Calibri" panose="020F0502020204030204" pitchFamily="34" charset="0"/>
              <a:sym typeface="Arial"/>
            </a:endParaRPr>
          </a:p>
          <a:p>
            <a:pPr marL="0" lvl="0" indent="0" algn="l" rtl="0">
              <a:spcBef>
                <a:spcPts val="800"/>
              </a:spcBef>
              <a:spcAft>
                <a:spcPts val="800"/>
              </a:spcAft>
              <a:buClr>
                <a:schemeClr val="dk1"/>
              </a:buClr>
              <a:buSzPts val="1100"/>
              <a:buFont typeface="Arial"/>
              <a:buNone/>
            </a:pPr>
            <a:r>
              <a:rPr lang="en-US" sz="2000" dirty="0">
                <a:highlight>
                  <a:schemeClr val="lt1"/>
                </a:highlight>
                <a:latin typeface="Calibri" panose="020F0502020204030204" pitchFamily="34" charset="0"/>
                <a:ea typeface="Arial"/>
                <a:cs typeface="Calibri" panose="020F0502020204030204" pitchFamily="34" charset="0"/>
                <a:sym typeface="Arial"/>
              </a:rPr>
              <a:t>Source: </a:t>
            </a:r>
            <a:r>
              <a:rPr lang="en-US" sz="2000" u="sng" dirty="0">
                <a:solidFill>
                  <a:schemeClr val="hlink"/>
                </a:solidFill>
                <a:highlight>
                  <a:schemeClr val="lt1"/>
                </a:highlight>
                <a:latin typeface="Calibri" panose="020F0502020204030204" pitchFamily="34" charset="0"/>
                <a:ea typeface="Arial"/>
                <a:cs typeface="Calibri" panose="020F0502020204030204" pitchFamily="34" charset="0"/>
                <a:sym typeface="Arial"/>
                <a:hlinkClick r:id="rId3"/>
              </a:rPr>
              <a:t>Pro-Ed Lips Mouth Cards </a:t>
            </a:r>
            <a:endParaRPr sz="2000" dirty="0"/>
          </a:p>
        </p:txBody>
      </p:sp>
      <p:pic>
        <p:nvPicPr>
          <p:cNvPr id="265" name="Google Shape;265;g32412ae2393_0_7" descr="LIPS Mouth Cards "/>
          <p:cNvPicPr preferRelativeResize="0">
            <a:picLocks noGrp="1"/>
          </p:cNvPicPr>
          <p:nvPr>
            <p:ph type="pic" idx="2"/>
          </p:nvPr>
        </p:nvPicPr>
        <p:blipFill rotWithShape="1">
          <a:blip r:embed="rId4">
            <a:alphaModFix/>
          </a:blip>
          <a:srcRect t="11348" b="11348"/>
          <a:stretch/>
        </p:blipFill>
        <p:spPr>
          <a:xfrm>
            <a:off x="7235897" y="2567348"/>
            <a:ext cx="4355700" cy="2742300"/>
          </a:xfrm>
          <a:prstGeom prst="rect">
            <a:avLst/>
          </a:prstGeom>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3290fbd70ca_0_219"/>
          <p:cNvSpPr txBox="1">
            <a:spLocks noGrp="1"/>
          </p:cNvSpPr>
          <p:nvPr>
            <p:ph type="title"/>
          </p:nvPr>
        </p:nvSpPr>
        <p:spPr>
          <a:xfrm>
            <a:off x="612488" y="1171640"/>
            <a:ext cx="6885591" cy="1159800"/>
          </a:xfrm>
          <a:prstGeom prst="rect">
            <a:avLst/>
          </a:prstGeom>
        </p:spPr>
        <p:txBody>
          <a:bodyPr spcFirstLastPara="1" wrap="square" lIns="0" tIns="182875" rIns="91425" bIns="45700" anchor="ctr" anchorCtr="0">
            <a:noAutofit/>
          </a:bodyPr>
          <a:lstStyle/>
          <a:p>
            <a:pPr marL="0" lvl="0" indent="0" algn="l" rtl="0">
              <a:spcBef>
                <a:spcPts val="0"/>
              </a:spcBef>
              <a:spcAft>
                <a:spcPts val="0"/>
              </a:spcAft>
              <a:buNone/>
            </a:pPr>
            <a:r>
              <a:rPr lang="en-US" dirty="0"/>
              <a:t>Understanding Phonemes, cont.</a:t>
            </a:r>
            <a:endParaRPr dirty="0"/>
          </a:p>
        </p:txBody>
      </p:sp>
      <p:sp>
        <p:nvSpPr>
          <p:cNvPr id="272" name="Google Shape;272;g3290fbd70ca_0_219"/>
          <p:cNvSpPr txBox="1">
            <a:spLocks noGrp="1"/>
          </p:cNvSpPr>
          <p:nvPr>
            <p:ph type="body" idx="1"/>
          </p:nvPr>
        </p:nvSpPr>
        <p:spPr>
          <a:xfrm>
            <a:off x="616975" y="2422425"/>
            <a:ext cx="5307600" cy="3825900"/>
          </a:xfrm>
          <a:prstGeom prst="rect">
            <a:avLst/>
          </a:prstGeom>
        </p:spPr>
        <p:txBody>
          <a:bodyPr spcFirstLastPara="1" wrap="square" lIns="274300" tIns="45700" rIns="45700" bIns="45700" anchor="ctr" anchorCtr="0">
            <a:noAutofit/>
          </a:bodyPr>
          <a:lstStyle/>
          <a:p>
            <a:pPr marL="0" lvl="0" indent="0" algn="ctr" rtl="0">
              <a:spcBef>
                <a:spcPts val="0"/>
              </a:spcBef>
              <a:spcAft>
                <a:spcPts val="600"/>
              </a:spcAft>
              <a:buNone/>
            </a:pPr>
            <a:r>
              <a:rPr lang="en-US" sz="3300" b="1" dirty="0"/>
              <a:t>How familiar are you with the categories of phonemes that we just practiced? </a:t>
            </a:r>
            <a:endParaRPr sz="3300" b="1" dirty="0"/>
          </a:p>
        </p:txBody>
      </p:sp>
      <p:pic>
        <p:nvPicPr>
          <p:cNvPr id="273" name="Google Shape;273;g3290fbd70ca_0_219" descr="Emoji of Concern"/>
          <p:cNvPicPr preferRelativeResize="0">
            <a:picLocks noGrp="1"/>
          </p:cNvPicPr>
          <p:nvPr>
            <p:ph type="pic" idx="2"/>
          </p:nvPr>
        </p:nvPicPr>
        <p:blipFill rotWithShape="1">
          <a:blip r:embed="rId3">
            <a:alphaModFix/>
          </a:blip>
          <a:srcRect l="-12715" t="-5348" r="-8849" b="-8443"/>
          <a:stretch/>
        </p:blipFill>
        <p:spPr>
          <a:xfrm>
            <a:off x="9613500" y="2157450"/>
            <a:ext cx="2095950" cy="1961825"/>
          </a:xfrm>
          <a:prstGeom prst="rect">
            <a:avLst/>
          </a:prstGeom>
          <a:ln>
            <a:noFill/>
          </a:ln>
        </p:spPr>
      </p:pic>
      <p:pic>
        <p:nvPicPr>
          <p:cNvPr id="274" name="Google Shape;274;g3290fbd70ca_0_219" descr="Heart Eyes Emoji"/>
          <p:cNvPicPr preferRelativeResize="0">
            <a:picLocks noGrp="1"/>
          </p:cNvPicPr>
          <p:nvPr>
            <p:ph type="pic" idx="3"/>
          </p:nvPr>
        </p:nvPicPr>
        <p:blipFill rotWithShape="1">
          <a:blip r:embed="rId4">
            <a:alphaModFix/>
          </a:blip>
          <a:srcRect l="-7854" t="-6417" r="-8858" b="-7373"/>
          <a:stretch/>
        </p:blipFill>
        <p:spPr>
          <a:xfrm>
            <a:off x="9655413" y="4018675"/>
            <a:ext cx="2012126" cy="1961824"/>
          </a:xfrm>
          <a:prstGeom prst="rect">
            <a:avLst/>
          </a:prstGeom>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32412ae2393_0_61"/>
          <p:cNvSpPr txBox="1">
            <a:spLocks noGrp="1"/>
          </p:cNvSpPr>
          <p:nvPr>
            <p:ph type="title"/>
          </p:nvPr>
        </p:nvSpPr>
        <p:spPr>
          <a:xfrm>
            <a:off x="612489" y="1161007"/>
            <a:ext cx="10979100" cy="571540"/>
          </a:xfrm>
          <a:prstGeom prst="rect">
            <a:avLst/>
          </a:prstGeom>
        </p:spPr>
        <p:txBody>
          <a:bodyPr spcFirstLastPara="1" wrap="square" lIns="0" tIns="182875" rIns="91425" bIns="45700" anchor="ctr" anchorCtr="0">
            <a:noAutofit/>
          </a:bodyPr>
          <a:lstStyle/>
          <a:p>
            <a:pPr marL="0" lvl="0" indent="0" algn="l" rtl="0">
              <a:spcBef>
                <a:spcPts val="0"/>
              </a:spcBef>
              <a:spcAft>
                <a:spcPts val="0"/>
              </a:spcAft>
              <a:buNone/>
            </a:pPr>
            <a:r>
              <a:rPr lang="en-US" dirty="0"/>
              <a:t>Understanding Consonant Production </a:t>
            </a:r>
            <a:endParaRPr dirty="0"/>
          </a:p>
        </p:txBody>
      </p:sp>
      <p:graphicFrame>
        <p:nvGraphicFramePr>
          <p:cNvPr id="281" name="Google Shape;281;g32412ae2393_0_61" descr="Table of Consonant Phonemes"/>
          <p:cNvGraphicFramePr/>
          <p:nvPr>
            <p:extLst>
              <p:ext uri="{D42A27DB-BD31-4B8C-83A1-F6EECF244321}">
                <p14:modId xmlns:p14="http://schemas.microsoft.com/office/powerpoint/2010/main" val="2092844890"/>
              </p:ext>
            </p:extLst>
          </p:nvPr>
        </p:nvGraphicFramePr>
        <p:xfrm>
          <a:off x="612488" y="1945313"/>
          <a:ext cx="10969912" cy="4292345"/>
        </p:xfrm>
        <a:graphic>
          <a:graphicData uri="http://schemas.openxmlformats.org/drawingml/2006/table">
            <a:tbl>
              <a:tblPr firstRow="1">
                <a:noFill/>
                <a:tableStyleId>{FCD9806C-C473-43FB-B06C-160E970E5DE7}</a:tableStyleId>
              </a:tblPr>
              <a:tblGrid>
                <a:gridCol w="1216312">
                  <a:extLst>
                    <a:ext uri="{9D8B030D-6E8A-4147-A177-3AD203B41FA5}">
                      <a16:colId xmlns:a16="http://schemas.microsoft.com/office/drawing/2014/main" val="20000"/>
                    </a:ext>
                  </a:extLst>
                </a:gridCol>
                <a:gridCol w="1383632">
                  <a:extLst>
                    <a:ext uri="{9D8B030D-6E8A-4147-A177-3AD203B41FA5}">
                      <a16:colId xmlns:a16="http://schemas.microsoft.com/office/drawing/2014/main" val="20001"/>
                    </a:ext>
                  </a:extLst>
                </a:gridCol>
                <a:gridCol w="1564105">
                  <a:extLst>
                    <a:ext uri="{9D8B030D-6E8A-4147-A177-3AD203B41FA5}">
                      <a16:colId xmlns:a16="http://schemas.microsoft.com/office/drawing/2014/main" val="20002"/>
                    </a:ext>
                  </a:extLst>
                </a:gridCol>
                <a:gridCol w="1287379">
                  <a:extLst>
                    <a:ext uri="{9D8B030D-6E8A-4147-A177-3AD203B41FA5}">
                      <a16:colId xmlns:a16="http://schemas.microsoft.com/office/drawing/2014/main" val="20003"/>
                    </a:ext>
                  </a:extLst>
                </a:gridCol>
                <a:gridCol w="1479884">
                  <a:extLst>
                    <a:ext uri="{9D8B030D-6E8A-4147-A177-3AD203B41FA5}">
                      <a16:colId xmlns:a16="http://schemas.microsoft.com/office/drawing/2014/main" val="20004"/>
                    </a:ext>
                  </a:extLst>
                </a:gridCol>
                <a:gridCol w="1335505">
                  <a:extLst>
                    <a:ext uri="{9D8B030D-6E8A-4147-A177-3AD203B41FA5}">
                      <a16:colId xmlns:a16="http://schemas.microsoft.com/office/drawing/2014/main" val="20005"/>
                    </a:ext>
                  </a:extLst>
                </a:gridCol>
                <a:gridCol w="1347537">
                  <a:extLst>
                    <a:ext uri="{9D8B030D-6E8A-4147-A177-3AD203B41FA5}">
                      <a16:colId xmlns:a16="http://schemas.microsoft.com/office/drawing/2014/main" val="20006"/>
                    </a:ext>
                  </a:extLst>
                </a:gridCol>
                <a:gridCol w="1355558">
                  <a:extLst>
                    <a:ext uri="{9D8B030D-6E8A-4147-A177-3AD203B41FA5}">
                      <a16:colId xmlns:a16="http://schemas.microsoft.com/office/drawing/2014/main" val="20007"/>
                    </a:ext>
                  </a:extLst>
                </a:gridCol>
              </a:tblGrid>
              <a:tr h="634955">
                <a:tc>
                  <a:txBody>
                    <a:bodyPr/>
                    <a:lstStyle/>
                    <a:p>
                      <a:pPr marL="0" lvl="0" indent="0" algn="l" rtl="0">
                        <a:spcBef>
                          <a:spcPts val="0"/>
                        </a:spcBef>
                        <a:spcAft>
                          <a:spcPts val="0"/>
                        </a:spcAft>
                        <a:buNone/>
                      </a:pPr>
                      <a:r>
                        <a:rPr lang="en-US" sz="2200" b="1" dirty="0">
                          <a:solidFill>
                            <a:schemeClr val="tx1"/>
                          </a:solidFill>
                          <a:latin typeface="Calibri" panose="020F0502020204030204" pitchFamily="34" charset="0"/>
                          <a:ea typeface="Comfortaa"/>
                          <a:cs typeface="Calibri" panose="020F0502020204030204" pitchFamily="34" charset="0"/>
                          <a:sym typeface="Comfortaa"/>
                        </a:rPr>
                        <a:t>           </a:t>
                      </a:r>
                      <a:endParaRPr sz="2200" b="1" dirty="0">
                        <a:solidFill>
                          <a:schemeClr val="tx1"/>
                        </a:solidFill>
                        <a:latin typeface="Calibri" panose="020F0502020204030204" pitchFamily="34" charset="0"/>
                        <a:ea typeface="Comfortaa"/>
                        <a:cs typeface="Calibri" panose="020F0502020204030204" pitchFamily="34" charset="0"/>
                        <a:sym typeface="Comfortaa"/>
                      </a:endParaRPr>
                    </a:p>
                  </a:txBody>
                  <a:tcPr marL="91425" marR="91425" marT="91425" marB="91425" anchor="b">
                    <a:lnL w="12700" cap="flat" cmpd="sng" algn="ctr">
                      <a:solidFill>
                        <a:schemeClr val="tx1"/>
                      </a:solidFill>
                      <a:prstDash val="solid"/>
                      <a:round/>
                      <a:headEnd type="none" w="med" len="med"/>
                      <a:tailEnd type="none" w="med" len="med"/>
                    </a:lnL>
                    <a:lnR w="9525" cap="flat" cmpd="sng">
                      <a:solidFill>
                        <a:srgbClr val="F4CCCC"/>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CE8D4"/>
                    </a:solidFill>
                  </a:tcPr>
                </a:tc>
                <a:tc>
                  <a:txBody>
                    <a:bodyPr/>
                    <a:lstStyle/>
                    <a:p>
                      <a:pPr marL="0" lvl="0" indent="0" algn="ctr" rtl="0">
                        <a:spcBef>
                          <a:spcPts val="0"/>
                        </a:spcBef>
                        <a:spcAft>
                          <a:spcPts val="0"/>
                        </a:spcAft>
                        <a:buNone/>
                      </a:pPr>
                      <a:r>
                        <a:rPr lang="en-US" sz="2200" b="1" dirty="0">
                          <a:solidFill>
                            <a:schemeClr val="tx1"/>
                          </a:solidFill>
                          <a:latin typeface="Calibri" panose="020F0502020204030204" pitchFamily="34" charset="0"/>
                          <a:ea typeface="Comfortaa"/>
                          <a:cs typeface="Calibri" panose="020F0502020204030204" pitchFamily="34" charset="0"/>
                          <a:sym typeface="Comfortaa"/>
                        </a:rPr>
                        <a:t>Bilabial</a:t>
                      </a:r>
                      <a:endParaRPr sz="2200" b="1" dirty="0">
                        <a:solidFill>
                          <a:schemeClr val="tx1"/>
                        </a:solidFill>
                        <a:latin typeface="Calibri" panose="020F0502020204030204" pitchFamily="34" charset="0"/>
                        <a:ea typeface="Comfortaa"/>
                        <a:cs typeface="Calibri" panose="020F0502020204030204" pitchFamily="34" charset="0"/>
                        <a:sym typeface="Comfortaa"/>
                      </a:endParaRPr>
                    </a:p>
                  </a:txBody>
                  <a:tcPr marL="91425" marR="91425" marT="91425" marB="91425">
                    <a:lnL w="9525" cap="flat" cmpd="sng">
                      <a:solidFill>
                        <a:srgbClr val="F4CCCC"/>
                      </a:solidFill>
                      <a:prstDash val="solid"/>
                      <a:round/>
                      <a:headEnd type="none" w="sm" len="sm"/>
                      <a:tailEnd type="none" w="sm" len="sm"/>
                    </a:lnL>
                    <a:lnR w="9525" cap="flat" cmpd="sng">
                      <a:solidFill>
                        <a:srgbClr val="F4CCCC"/>
                      </a:solidFill>
                      <a:prstDash val="solid"/>
                      <a:round/>
                      <a:headEnd type="none" w="sm" len="sm"/>
                      <a:tailEnd type="none" w="sm" len="sm"/>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FBEBEB"/>
                    </a:solidFill>
                  </a:tcPr>
                </a:tc>
                <a:tc>
                  <a:txBody>
                    <a:bodyPr/>
                    <a:lstStyle/>
                    <a:p>
                      <a:pPr marL="0" lvl="0" indent="0" algn="ctr" rtl="0">
                        <a:spcBef>
                          <a:spcPts val="0"/>
                        </a:spcBef>
                        <a:spcAft>
                          <a:spcPts val="0"/>
                        </a:spcAft>
                        <a:buNone/>
                      </a:pPr>
                      <a:r>
                        <a:rPr lang="en-US" sz="2200" b="1" dirty="0">
                          <a:solidFill>
                            <a:schemeClr val="tx1"/>
                          </a:solidFill>
                          <a:latin typeface="Calibri" panose="020F0502020204030204" pitchFamily="34" charset="0"/>
                          <a:ea typeface="Comfortaa"/>
                          <a:cs typeface="Calibri" panose="020F0502020204030204" pitchFamily="34" charset="0"/>
                          <a:sym typeface="Comfortaa"/>
                        </a:rPr>
                        <a:t>Labiodental</a:t>
                      </a:r>
                      <a:endParaRPr sz="2200" b="1" dirty="0">
                        <a:solidFill>
                          <a:schemeClr val="tx1"/>
                        </a:solidFill>
                        <a:latin typeface="Calibri" panose="020F0502020204030204" pitchFamily="34" charset="0"/>
                        <a:ea typeface="Comfortaa"/>
                        <a:cs typeface="Calibri" panose="020F0502020204030204" pitchFamily="34" charset="0"/>
                        <a:sym typeface="Comfortaa"/>
                      </a:endParaRPr>
                    </a:p>
                  </a:txBody>
                  <a:tcPr marL="91425" marR="91425" marT="91425" marB="91425">
                    <a:lnL w="9525" cap="flat" cmpd="sng">
                      <a:solidFill>
                        <a:srgbClr val="F4CCCC"/>
                      </a:solidFill>
                      <a:prstDash val="solid"/>
                      <a:round/>
                      <a:headEnd type="none" w="sm" len="sm"/>
                      <a:tailEnd type="none" w="sm" len="sm"/>
                    </a:lnL>
                    <a:lnR w="9525" cap="flat" cmpd="sng">
                      <a:solidFill>
                        <a:srgbClr val="F4CCCC"/>
                      </a:solidFill>
                      <a:prstDash val="solid"/>
                      <a:round/>
                      <a:headEnd type="none" w="sm" len="sm"/>
                      <a:tailEnd type="none" w="sm" len="sm"/>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FBEBEB"/>
                    </a:solidFill>
                  </a:tcPr>
                </a:tc>
                <a:tc>
                  <a:txBody>
                    <a:bodyPr/>
                    <a:lstStyle/>
                    <a:p>
                      <a:pPr marL="0" lvl="0" indent="0" algn="ctr" rtl="0">
                        <a:spcBef>
                          <a:spcPts val="0"/>
                        </a:spcBef>
                        <a:spcAft>
                          <a:spcPts val="0"/>
                        </a:spcAft>
                        <a:buNone/>
                      </a:pPr>
                      <a:r>
                        <a:rPr lang="en-US" sz="2200" b="1" dirty="0">
                          <a:solidFill>
                            <a:schemeClr val="tx1"/>
                          </a:solidFill>
                          <a:latin typeface="Calibri" panose="020F0502020204030204" pitchFamily="34" charset="0"/>
                          <a:ea typeface="Comfortaa"/>
                          <a:cs typeface="Calibri" panose="020F0502020204030204" pitchFamily="34" charset="0"/>
                          <a:sym typeface="Comfortaa"/>
                        </a:rPr>
                        <a:t>Dental</a:t>
                      </a:r>
                      <a:endParaRPr sz="2200" b="1" dirty="0">
                        <a:solidFill>
                          <a:schemeClr val="tx1"/>
                        </a:solidFill>
                        <a:latin typeface="Calibri" panose="020F0502020204030204" pitchFamily="34" charset="0"/>
                        <a:ea typeface="Comfortaa"/>
                        <a:cs typeface="Calibri" panose="020F0502020204030204" pitchFamily="34" charset="0"/>
                        <a:sym typeface="Comfortaa"/>
                      </a:endParaRPr>
                    </a:p>
                  </a:txBody>
                  <a:tcPr marL="91425" marR="91425" marT="91425" marB="91425">
                    <a:lnL w="9525" cap="flat" cmpd="sng">
                      <a:solidFill>
                        <a:srgbClr val="F4CCCC"/>
                      </a:solidFill>
                      <a:prstDash val="solid"/>
                      <a:round/>
                      <a:headEnd type="none" w="sm" len="sm"/>
                      <a:tailEnd type="none" w="sm" len="sm"/>
                    </a:lnL>
                    <a:lnR w="9525" cap="flat" cmpd="sng">
                      <a:solidFill>
                        <a:srgbClr val="F4CCCC"/>
                      </a:solidFill>
                      <a:prstDash val="solid"/>
                      <a:round/>
                      <a:headEnd type="none" w="sm" len="sm"/>
                      <a:tailEnd type="none" w="sm" len="sm"/>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FBEBEB"/>
                    </a:solidFill>
                  </a:tcPr>
                </a:tc>
                <a:tc>
                  <a:txBody>
                    <a:bodyPr/>
                    <a:lstStyle/>
                    <a:p>
                      <a:pPr marL="0" lvl="0" indent="0" algn="ctr" rtl="0">
                        <a:spcBef>
                          <a:spcPts val="0"/>
                        </a:spcBef>
                        <a:spcAft>
                          <a:spcPts val="0"/>
                        </a:spcAft>
                        <a:buNone/>
                      </a:pPr>
                      <a:r>
                        <a:rPr lang="en-US" sz="2200" b="1" dirty="0">
                          <a:solidFill>
                            <a:schemeClr val="tx1"/>
                          </a:solidFill>
                          <a:latin typeface="Calibri" panose="020F0502020204030204" pitchFamily="34" charset="0"/>
                          <a:ea typeface="Comfortaa"/>
                          <a:cs typeface="Calibri" panose="020F0502020204030204" pitchFamily="34" charset="0"/>
                          <a:sym typeface="Comfortaa"/>
                        </a:rPr>
                        <a:t>Alveolar</a:t>
                      </a:r>
                      <a:endParaRPr sz="2200" b="1" dirty="0">
                        <a:solidFill>
                          <a:schemeClr val="tx1"/>
                        </a:solidFill>
                        <a:latin typeface="Calibri" panose="020F0502020204030204" pitchFamily="34" charset="0"/>
                        <a:ea typeface="Comfortaa"/>
                        <a:cs typeface="Calibri" panose="020F0502020204030204" pitchFamily="34" charset="0"/>
                        <a:sym typeface="Comfortaa"/>
                      </a:endParaRPr>
                    </a:p>
                  </a:txBody>
                  <a:tcPr marL="91425" marR="91425" marT="91425" marB="91425">
                    <a:lnL w="9525" cap="flat" cmpd="sng">
                      <a:solidFill>
                        <a:srgbClr val="F4CCCC"/>
                      </a:solidFill>
                      <a:prstDash val="solid"/>
                      <a:round/>
                      <a:headEnd type="none" w="sm" len="sm"/>
                      <a:tailEnd type="none" w="sm" len="sm"/>
                    </a:lnL>
                    <a:lnR w="9525" cap="flat" cmpd="sng">
                      <a:solidFill>
                        <a:srgbClr val="F4CCCC"/>
                      </a:solidFill>
                      <a:prstDash val="solid"/>
                      <a:round/>
                      <a:headEnd type="none" w="sm" len="sm"/>
                      <a:tailEnd type="none" w="sm" len="sm"/>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FBEBEB"/>
                    </a:solidFill>
                  </a:tcPr>
                </a:tc>
                <a:tc>
                  <a:txBody>
                    <a:bodyPr/>
                    <a:lstStyle/>
                    <a:p>
                      <a:pPr marL="0" lvl="0" indent="0" algn="ctr" rtl="0">
                        <a:spcBef>
                          <a:spcPts val="0"/>
                        </a:spcBef>
                        <a:spcAft>
                          <a:spcPts val="0"/>
                        </a:spcAft>
                        <a:buNone/>
                      </a:pPr>
                      <a:r>
                        <a:rPr lang="en-US" sz="2200" b="1" dirty="0">
                          <a:solidFill>
                            <a:schemeClr val="tx1"/>
                          </a:solidFill>
                          <a:latin typeface="Calibri" panose="020F0502020204030204" pitchFamily="34" charset="0"/>
                          <a:ea typeface="Comfortaa"/>
                          <a:cs typeface="Calibri" panose="020F0502020204030204" pitchFamily="34" charset="0"/>
                          <a:sym typeface="Comfortaa"/>
                        </a:rPr>
                        <a:t>Palatal</a:t>
                      </a:r>
                      <a:endParaRPr sz="2200" b="1" dirty="0">
                        <a:solidFill>
                          <a:schemeClr val="tx1"/>
                        </a:solidFill>
                        <a:latin typeface="Calibri" panose="020F0502020204030204" pitchFamily="34" charset="0"/>
                        <a:ea typeface="Comfortaa"/>
                        <a:cs typeface="Calibri" panose="020F0502020204030204" pitchFamily="34" charset="0"/>
                        <a:sym typeface="Comfortaa"/>
                      </a:endParaRPr>
                    </a:p>
                  </a:txBody>
                  <a:tcPr marL="91425" marR="91425" marT="91425" marB="91425">
                    <a:lnL w="9525" cap="flat" cmpd="sng">
                      <a:solidFill>
                        <a:srgbClr val="F4CCCC"/>
                      </a:solidFill>
                      <a:prstDash val="solid"/>
                      <a:round/>
                      <a:headEnd type="none" w="sm" len="sm"/>
                      <a:tailEnd type="none" w="sm" len="sm"/>
                    </a:lnL>
                    <a:lnR w="9525" cap="flat" cmpd="sng">
                      <a:solidFill>
                        <a:srgbClr val="F4CCCC"/>
                      </a:solidFill>
                      <a:prstDash val="solid"/>
                      <a:round/>
                      <a:headEnd type="none" w="sm" len="sm"/>
                      <a:tailEnd type="none" w="sm" len="sm"/>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FBEBEB"/>
                    </a:solidFill>
                  </a:tcPr>
                </a:tc>
                <a:tc>
                  <a:txBody>
                    <a:bodyPr/>
                    <a:lstStyle/>
                    <a:p>
                      <a:pPr marL="0" lvl="0" indent="0" algn="ctr" rtl="0">
                        <a:spcBef>
                          <a:spcPts val="0"/>
                        </a:spcBef>
                        <a:spcAft>
                          <a:spcPts val="0"/>
                        </a:spcAft>
                        <a:buNone/>
                      </a:pPr>
                      <a:r>
                        <a:rPr lang="en-US" sz="2200" b="1" dirty="0">
                          <a:solidFill>
                            <a:schemeClr val="tx1"/>
                          </a:solidFill>
                          <a:latin typeface="Calibri" panose="020F0502020204030204" pitchFamily="34" charset="0"/>
                          <a:ea typeface="Comfortaa"/>
                          <a:cs typeface="Calibri" panose="020F0502020204030204" pitchFamily="34" charset="0"/>
                          <a:sym typeface="Comfortaa"/>
                        </a:rPr>
                        <a:t>Velar</a:t>
                      </a:r>
                      <a:endParaRPr sz="2200" b="1" dirty="0">
                        <a:solidFill>
                          <a:schemeClr val="tx1"/>
                        </a:solidFill>
                        <a:latin typeface="Calibri" panose="020F0502020204030204" pitchFamily="34" charset="0"/>
                        <a:ea typeface="Comfortaa"/>
                        <a:cs typeface="Calibri" panose="020F0502020204030204" pitchFamily="34" charset="0"/>
                        <a:sym typeface="Comfortaa"/>
                      </a:endParaRPr>
                    </a:p>
                  </a:txBody>
                  <a:tcPr marL="91425" marR="91425" marT="91425" marB="91425">
                    <a:lnL w="9525" cap="flat" cmpd="sng">
                      <a:solidFill>
                        <a:srgbClr val="F4CCCC"/>
                      </a:solidFill>
                      <a:prstDash val="solid"/>
                      <a:round/>
                      <a:headEnd type="none" w="sm" len="sm"/>
                      <a:tailEnd type="none" w="sm" len="sm"/>
                    </a:lnL>
                    <a:lnR w="9525" cap="flat" cmpd="sng">
                      <a:solidFill>
                        <a:srgbClr val="F4CCCC"/>
                      </a:solidFill>
                      <a:prstDash val="solid"/>
                      <a:round/>
                      <a:headEnd type="none" w="sm" len="sm"/>
                      <a:tailEnd type="none" w="sm" len="sm"/>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FBEBEB"/>
                    </a:solidFill>
                  </a:tcPr>
                </a:tc>
                <a:tc>
                  <a:txBody>
                    <a:bodyPr/>
                    <a:lstStyle/>
                    <a:p>
                      <a:pPr marL="0" lvl="0" indent="0" algn="ctr" rtl="0">
                        <a:spcBef>
                          <a:spcPts val="0"/>
                        </a:spcBef>
                        <a:spcAft>
                          <a:spcPts val="0"/>
                        </a:spcAft>
                        <a:buNone/>
                      </a:pPr>
                      <a:r>
                        <a:rPr lang="en-US" sz="2200" b="1" dirty="0">
                          <a:solidFill>
                            <a:schemeClr val="tx1"/>
                          </a:solidFill>
                          <a:latin typeface="Calibri" panose="020F0502020204030204" pitchFamily="34" charset="0"/>
                          <a:ea typeface="Comfortaa"/>
                          <a:cs typeface="Calibri" panose="020F0502020204030204" pitchFamily="34" charset="0"/>
                          <a:sym typeface="Comfortaa"/>
                        </a:rPr>
                        <a:t>Glottal</a:t>
                      </a:r>
                      <a:endParaRPr sz="2200" b="1" dirty="0">
                        <a:solidFill>
                          <a:schemeClr val="tx1"/>
                        </a:solidFill>
                        <a:latin typeface="Calibri" panose="020F0502020204030204" pitchFamily="34" charset="0"/>
                        <a:ea typeface="Comfortaa"/>
                        <a:cs typeface="Calibri" panose="020F0502020204030204" pitchFamily="34" charset="0"/>
                        <a:sym typeface="Comfortaa"/>
                      </a:endParaRPr>
                    </a:p>
                  </a:txBody>
                  <a:tcPr marL="91425" marR="91425" marT="91425" marB="91425">
                    <a:lnL w="9525" cap="flat" cmpd="sng">
                      <a:solidFill>
                        <a:srgbClr val="F4CCCC"/>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FBEBEB"/>
                    </a:solidFill>
                  </a:tcPr>
                </a:tc>
                <a:extLst>
                  <a:ext uri="{0D108BD9-81ED-4DB2-BD59-A6C34878D82A}">
                    <a16:rowId xmlns:a16="http://schemas.microsoft.com/office/drawing/2014/main" val="10000"/>
                  </a:ext>
                </a:extLst>
              </a:tr>
              <a:tr h="523348">
                <a:tc>
                  <a:txBody>
                    <a:bodyPr/>
                    <a:lstStyle/>
                    <a:p>
                      <a:r>
                        <a:rPr lang="en-US" sz="2200" b="1" dirty="0">
                          <a:solidFill>
                            <a:schemeClr val="tx1"/>
                          </a:solidFill>
                          <a:latin typeface="Calibri" panose="020F0502020204030204" pitchFamily="34" charset="0"/>
                          <a:ea typeface="Comfortaa"/>
                          <a:cs typeface="Calibri" panose="020F0502020204030204" pitchFamily="34" charset="0"/>
                          <a:sym typeface="Comfortaa"/>
                        </a:rPr>
                        <a:t>Manner </a:t>
                      </a:r>
                      <a:endParaRPr lang="en-US" dirty="0"/>
                    </a:p>
                  </a:txBody>
                  <a:tcPr marL="91425" marR="91425" marT="91425" marB="91425" anchor="ctr">
                    <a:lnL w="12700" cap="flat" cmpd="sng" algn="ctr">
                      <a:noFill/>
                      <a:prstDash val="solid"/>
                      <a:round/>
                      <a:headEnd type="none" w="med" len="med"/>
                      <a:tailEnd type="none" w="med" len="med"/>
                    </a:lnL>
                    <a:lnR w="9525" cap="flat" cmpd="sng" algn="ctr">
                      <a:noFill/>
                      <a:prstDash val="solid"/>
                      <a:round/>
                      <a:headEnd type="none" w="sm" len="sm"/>
                      <a:tailEnd type="none" w="sm" len="sm"/>
                    </a:lnR>
                    <a:lnT w="12700"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rgbClr val="FCE8D4"/>
                    </a:solidFill>
                  </a:tcPr>
                </a:tc>
                <a:tc>
                  <a:txBody>
                    <a:bodyPr/>
                    <a:lstStyle/>
                    <a:p>
                      <a:pPr marL="139700" lvl="0" indent="0" algn="l" rtl="0">
                        <a:spcBef>
                          <a:spcPts val="0"/>
                        </a:spcBef>
                        <a:spcAft>
                          <a:spcPts val="0"/>
                        </a:spcAft>
                        <a:buClr>
                          <a:srgbClr val="0563C1"/>
                        </a:buClr>
                        <a:buSzPts val="1400"/>
                        <a:buFont typeface="Comfortaa"/>
                        <a:buNone/>
                      </a:pPr>
                      <a:r>
                        <a:rPr lang="en-US" sz="2400" b="1" dirty="0">
                          <a:solidFill>
                            <a:schemeClr val="tx1"/>
                          </a:solidFill>
                          <a:latin typeface="Miriam" panose="020F0502020204030204" pitchFamily="34" charset="-79"/>
                          <a:ea typeface="Comfortaa"/>
                          <a:cs typeface="Miriam" panose="020F0502020204030204" pitchFamily="34" charset="-79"/>
                          <a:sym typeface="Comfortaa"/>
                        </a:rPr>
                        <a:t>-</a:t>
                      </a:r>
                      <a:r>
                        <a:rPr lang="en-US" sz="2400" b="1" dirty="0">
                          <a:solidFill>
                            <a:schemeClr val="tx1"/>
                          </a:solidFill>
                          <a:latin typeface="Miriam" panose="020B0502050101010101" pitchFamily="34" charset="-79"/>
                          <a:ea typeface="Comfortaa"/>
                          <a:cs typeface="Miriam" panose="020B0502050101010101" pitchFamily="34" charset="-79"/>
                          <a:sym typeface="Comfortaa"/>
                        </a:rPr>
                        <a:t> </a:t>
                      </a:r>
                      <a:r>
                        <a:rPr lang="en-US" sz="2400" b="1" dirty="0">
                          <a:solidFill>
                            <a:schemeClr val="tx1"/>
                          </a:solidFill>
                          <a:latin typeface="Calibri" panose="020F0502020204030204" pitchFamily="34" charset="0"/>
                          <a:ea typeface="Comfortaa"/>
                          <a:cs typeface="Calibri" panose="020F0502020204030204" pitchFamily="34" charset="0"/>
                          <a:sym typeface="Comfortaa"/>
                        </a:rPr>
                        <a:t>      +</a:t>
                      </a:r>
                      <a:endParaRPr sz="2400" b="1" dirty="0">
                        <a:solidFill>
                          <a:schemeClr val="tx1"/>
                        </a:solidFill>
                        <a:latin typeface="Calibri" panose="020F0502020204030204" pitchFamily="34" charset="0"/>
                        <a:ea typeface="Comfortaa"/>
                        <a:cs typeface="Calibri" panose="020F0502020204030204" pitchFamily="34" charset="0"/>
                        <a:sym typeface="Comfortaa"/>
                      </a:endParaRPr>
                    </a:p>
                  </a:txBody>
                  <a:tcPr marL="91425" marR="91425" marT="91425" marB="91425">
                    <a:lnL w="9525" cap="flat" cmpd="sng">
                      <a:noFill/>
                      <a:prstDash val="solid"/>
                      <a:round/>
                      <a:headEnd type="none" w="sm" len="sm"/>
                      <a:tailEnd type="none" w="sm" len="sm"/>
                    </a:lnL>
                    <a:lnR w="9525" cap="flat" cmpd="sng" algn="ctr">
                      <a:solidFill>
                        <a:srgbClr val="F4CCCC"/>
                      </a:solidFill>
                      <a:prstDash val="solid"/>
                      <a:round/>
                      <a:headEnd type="none" w="sm" len="sm"/>
                      <a:tailEnd type="none" w="sm" len="sm"/>
                    </a:lnR>
                    <a:lnT w="6350" cap="flat" cmpd="sng" algn="ctr">
                      <a:noFill/>
                      <a:prstDash val="solid"/>
                      <a:round/>
                      <a:headEnd type="none" w="med" len="med"/>
                      <a:tailEnd type="none" w="med" len="med"/>
                    </a:lnT>
                    <a:lnB w="9525" cap="flat" cmpd="sng">
                      <a:solidFill>
                        <a:srgbClr val="F4CCCC"/>
                      </a:solidFill>
                      <a:prstDash val="solid"/>
                      <a:round/>
                      <a:headEnd type="none" w="sm" len="sm"/>
                      <a:tailEnd type="none" w="sm" len="sm"/>
                    </a:lnB>
                    <a:solidFill>
                      <a:srgbClr val="FBEBEB"/>
                    </a:solidFill>
                  </a:tcPr>
                </a:tc>
                <a:tc>
                  <a:txBody>
                    <a:bodyPr/>
                    <a:lstStyle/>
                    <a:p>
                      <a:pPr marL="139700" lvl="0" indent="0" algn="l" rtl="0">
                        <a:spcBef>
                          <a:spcPts val="0"/>
                        </a:spcBef>
                        <a:spcAft>
                          <a:spcPts val="0"/>
                        </a:spcAft>
                        <a:buClr>
                          <a:srgbClr val="0563C1"/>
                        </a:buClr>
                        <a:buSzPts val="1400"/>
                        <a:buFont typeface="Comfortaa"/>
                        <a:buNone/>
                      </a:pPr>
                      <a:r>
                        <a:rPr lang="en-US" sz="2400" b="1" dirty="0">
                          <a:solidFill>
                            <a:schemeClr val="tx1"/>
                          </a:solidFill>
                          <a:latin typeface="Calibri" panose="020F0502020204030204" pitchFamily="34" charset="0"/>
                          <a:ea typeface="Comfortaa"/>
                          <a:cs typeface="Calibri" panose="020F0502020204030204" pitchFamily="34" charset="0"/>
                          <a:sym typeface="Comfortaa"/>
                        </a:rPr>
                        <a:t>-       +</a:t>
                      </a:r>
                      <a:endParaRPr sz="2400" b="1" dirty="0">
                        <a:solidFill>
                          <a:schemeClr val="tx1"/>
                        </a:solidFill>
                        <a:latin typeface="Calibri" panose="020F0502020204030204" pitchFamily="34" charset="0"/>
                        <a:ea typeface="Comfortaa"/>
                        <a:cs typeface="Calibri" panose="020F0502020204030204" pitchFamily="34" charset="0"/>
                        <a:sym typeface="Comfortaa"/>
                      </a:endParaRPr>
                    </a:p>
                  </a:txBody>
                  <a:tcPr marL="91425" marR="91425" marT="91425" marB="91425">
                    <a:lnL w="9525" cap="flat" cmpd="sng" algn="ctr">
                      <a:solidFill>
                        <a:srgbClr val="F4CCCC"/>
                      </a:solidFill>
                      <a:prstDash val="solid"/>
                      <a:round/>
                      <a:headEnd type="none" w="sm" len="sm"/>
                      <a:tailEnd type="none" w="sm" len="sm"/>
                    </a:lnL>
                    <a:lnR w="9525" cap="flat" cmpd="sng" algn="ctr">
                      <a:solidFill>
                        <a:srgbClr val="F4CCCC"/>
                      </a:solidFill>
                      <a:prstDash val="solid"/>
                      <a:round/>
                      <a:headEnd type="none" w="sm" len="sm"/>
                      <a:tailEnd type="none" w="sm" len="sm"/>
                    </a:lnR>
                    <a:lnT w="6350" cap="flat" cmpd="sng" algn="ctr">
                      <a:noFill/>
                      <a:prstDash val="solid"/>
                      <a:round/>
                      <a:headEnd type="none" w="med" len="med"/>
                      <a:tailEnd type="none" w="med" len="med"/>
                    </a:lnT>
                    <a:lnB w="9525" cap="flat" cmpd="sng">
                      <a:solidFill>
                        <a:srgbClr val="F4CCCC"/>
                      </a:solidFill>
                      <a:prstDash val="solid"/>
                      <a:round/>
                      <a:headEnd type="none" w="sm" len="sm"/>
                      <a:tailEnd type="none" w="sm" len="sm"/>
                    </a:lnB>
                    <a:solidFill>
                      <a:srgbClr val="FBEBEB"/>
                    </a:solidFill>
                  </a:tcPr>
                </a:tc>
                <a:tc>
                  <a:txBody>
                    <a:bodyPr/>
                    <a:lstStyle/>
                    <a:p>
                      <a:pPr marL="139700" lvl="0" indent="0" algn="l" rtl="0">
                        <a:spcBef>
                          <a:spcPts val="0"/>
                        </a:spcBef>
                        <a:spcAft>
                          <a:spcPts val="0"/>
                        </a:spcAft>
                        <a:buClr>
                          <a:srgbClr val="0563C1"/>
                        </a:buClr>
                        <a:buSzPts val="1400"/>
                        <a:buFont typeface="Comfortaa"/>
                        <a:buNone/>
                      </a:pPr>
                      <a:r>
                        <a:rPr lang="en-US" sz="2400" b="1" dirty="0">
                          <a:solidFill>
                            <a:schemeClr val="tx1"/>
                          </a:solidFill>
                          <a:latin typeface="Calibri" panose="020F0502020204030204" pitchFamily="34" charset="0"/>
                          <a:ea typeface="Comfortaa"/>
                          <a:cs typeface="Calibri" panose="020F0502020204030204" pitchFamily="34" charset="0"/>
                          <a:sym typeface="Comfortaa"/>
                        </a:rPr>
                        <a:t>-       +</a:t>
                      </a:r>
                      <a:endParaRPr sz="2400" b="1" dirty="0">
                        <a:solidFill>
                          <a:schemeClr val="tx1"/>
                        </a:solidFill>
                        <a:latin typeface="Calibri" panose="020F0502020204030204" pitchFamily="34" charset="0"/>
                        <a:ea typeface="Comfortaa"/>
                        <a:cs typeface="Calibri" panose="020F0502020204030204" pitchFamily="34" charset="0"/>
                        <a:sym typeface="Comfortaa"/>
                      </a:endParaRPr>
                    </a:p>
                  </a:txBody>
                  <a:tcPr marL="91425" marR="91425" marT="91425" marB="91425">
                    <a:lnL w="9525" cap="flat" cmpd="sng" algn="ctr">
                      <a:solidFill>
                        <a:srgbClr val="F4CCCC"/>
                      </a:solidFill>
                      <a:prstDash val="solid"/>
                      <a:round/>
                      <a:headEnd type="none" w="sm" len="sm"/>
                      <a:tailEnd type="none" w="sm" len="sm"/>
                    </a:lnL>
                    <a:lnR w="9525" cap="flat" cmpd="sng" algn="ctr">
                      <a:solidFill>
                        <a:srgbClr val="F4CCCC"/>
                      </a:solidFill>
                      <a:prstDash val="solid"/>
                      <a:round/>
                      <a:headEnd type="none" w="sm" len="sm"/>
                      <a:tailEnd type="none" w="sm" len="sm"/>
                    </a:lnR>
                    <a:lnT w="6350" cap="flat" cmpd="sng" algn="ctr">
                      <a:noFill/>
                      <a:prstDash val="solid"/>
                      <a:round/>
                      <a:headEnd type="none" w="med" len="med"/>
                      <a:tailEnd type="none" w="med" len="med"/>
                    </a:lnT>
                    <a:lnB w="9525" cap="flat" cmpd="sng">
                      <a:solidFill>
                        <a:srgbClr val="F4CCCC"/>
                      </a:solidFill>
                      <a:prstDash val="solid"/>
                      <a:round/>
                      <a:headEnd type="none" w="sm" len="sm"/>
                      <a:tailEnd type="none" w="sm" len="sm"/>
                    </a:lnB>
                    <a:solidFill>
                      <a:srgbClr val="FBEBEB"/>
                    </a:solidFill>
                  </a:tcPr>
                </a:tc>
                <a:tc>
                  <a:txBody>
                    <a:bodyPr/>
                    <a:lstStyle/>
                    <a:p>
                      <a:pPr marL="139700" lvl="0" indent="0" algn="l" rtl="0">
                        <a:spcBef>
                          <a:spcPts val="0"/>
                        </a:spcBef>
                        <a:spcAft>
                          <a:spcPts val="0"/>
                        </a:spcAft>
                        <a:buClr>
                          <a:srgbClr val="0563C1"/>
                        </a:buClr>
                        <a:buSzPts val="1400"/>
                        <a:buFont typeface="Comfortaa"/>
                        <a:buNone/>
                      </a:pPr>
                      <a:r>
                        <a:rPr lang="en-US" sz="2400" b="1" dirty="0">
                          <a:solidFill>
                            <a:schemeClr val="tx1"/>
                          </a:solidFill>
                          <a:latin typeface="Calibri" panose="020F0502020204030204" pitchFamily="34" charset="0"/>
                          <a:ea typeface="Comfortaa"/>
                          <a:cs typeface="Calibri" panose="020F0502020204030204" pitchFamily="34" charset="0"/>
                          <a:sym typeface="Comfortaa"/>
                        </a:rPr>
                        <a:t>-       +</a:t>
                      </a:r>
                      <a:endParaRPr sz="2400" b="1" dirty="0">
                        <a:solidFill>
                          <a:schemeClr val="tx1"/>
                        </a:solidFill>
                        <a:latin typeface="Calibri" panose="020F0502020204030204" pitchFamily="34" charset="0"/>
                        <a:ea typeface="Comfortaa"/>
                        <a:cs typeface="Calibri" panose="020F0502020204030204" pitchFamily="34" charset="0"/>
                        <a:sym typeface="Comfortaa"/>
                      </a:endParaRPr>
                    </a:p>
                  </a:txBody>
                  <a:tcPr marL="91425" marR="91425" marT="91425" marB="91425">
                    <a:lnL w="9525" cap="flat" cmpd="sng" algn="ctr">
                      <a:solidFill>
                        <a:srgbClr val="F4CCCC"/>
                      </a:solidFill>
                      <a:prstDash val="solid"/>
                      <a:round/>
                      <a:headEnd type="none" w="sm" len="sm"/>
                      <a:tailEnd type="none" w="sm" len="sm"/>
                    </a:lnL>
                    <a:lnR w="9525" cap="flat" cmpd="sng" algn="ctr">
                      <a:solidFill>
                        <a:srgbClr val="F4CCCC"/>
                      </a:solidFill>
                      <a:prstDash val="solid"/>
                      <a:round/>
                      <a:headEnd type="none" w="sm" len="sm"/>
                      <a:tailEnd type="none" w="sm" len="sm"/>
                    </a:lnR>
                    <a:lnT w="6350" cap="flat" cmpd="sng" algn="ctr">
                      <a:noFill/>
                      <a:prstDash val="solid"/>
                      <a:round/>
                      <a:headEnd type="none" w="med" len="med"/>
                      <a:tailEnd type="none" w="med" len="med"/>
                    </a:lnT>
                    <a:lnB w="9525" cap="flat" cmpd="sng">
                      <a:solidFill>
                        <a:srgbClr val="F4CCCC"/>
                      </a:solidFill>
                      <a:prstDash val="solid"/>
                      <a:round/>
                      <a:headEnd type="none" w="sm" len="sm"/>
                      <a:tailEnd type="none" w="sm" len="sm"/>
                    </a:lnB>
                    <a:solidFill>
                      <a:srgbClr val="FBEBEB"/>
                    </a:solidFill>
                  </a:tcPr>
                </a:tc>
                <a:tc>
                  <a:txBody>
                    <a:bodyPr/>
                    <a:lstStyle/>
                    <a:p>
                      <a:pPr marL="139700" lvl="0" indent="0" algn="l" rtl="0">
                        <a:spcBef>
                          <a:spcPts val="0"/>
                        </a:spcBef>
                        <a:spcAft>
                          <a:spcPts val="0"/>
                        </a:spcAft>
                        <a:buClr>
                          <a:srgbClr val="0563C1"/>
                        </a:buClr>
                        <a:buSzPts val="1400"/>
                        <a:buFont typeface="Comfortaa"/>
                        <a:buNone/>
                      </a:pPr>
                      <a:r>
                        <a:rPr lang="en-US" sz="2400" b="1" dirty="0">
                          <a:solidFill>
                            <a:schemeClr val="tx1"/>
                          </a:solidFill>
                          <a:latin typeface="Calibri" panose="020F0502020204030204" pitchFamily="34" charset="0"/>
                          <a:ea typeface="Comfortaa"/>
                          <a:cs typeface="Calibri" panose="020F0502020204030204" pitchFamily="34" charset="0"/>
                          <a:sym typeface="Comfortaa"/>
                        </a:rPr>
                        <a:t>-       +</a:t>
                      </a:r>
                      <a:endParaRPr sz="2400" b="1" dirty="0">
                        <a:solidFill>
                          <a:schemeClr val="tx1"/>
                        </a:solidFill>
                        <a:latin typeface="Calibri" panose="020F0502020204030204" pitchFamily="34" charset="0"/>
                        <a:ea typeface="Comfortaa"/>
                        <a:cs typeface="Calibri" panose="020F0502020204030204" pitchFamily="34" charset="0"/>
                        <a:sym typeface="Comfortaa"/>
                      </a:endParaRPr>
                    </a:p>
                  </a:txBody>
                  <a:tcPr marL="91425" marR="91425" marT="91425" marB="91425">
                    <a:lnL w="9525" cap="flat" cmpd="sng" algn="ctr">
                      <a:solidFill>
                        <a:srgbClr val="F4CCCC"/>
                      </a:solidFill>
                      <a:prstDash val="solid"/>
                      <a:round/>
                      <a:headEnd type="none" w="sm" len="sm"/>
                      <a:tailEnd type="none" w="sm" len="sm"/>
                    </a:lnL>
                    <a:lnR w="9525" cap="flat" cmpd="sng" algn="ctr">
                      <a:solidFill>
                        <a:srgbClr val="F4CCCC"/>
                      </a:solidFill>
                      <a:prstDash val="solid"/>
                      <a:round/>
                      <a:headEnd type="none" w="sm" len="sm"/>
                      <a:tailEnd type="none" w="sm" len="sm"/>
                    </a:lnR>
                    <a:lnT w="6350" cap="flat" cmpd="sng" algn="ctr">
                      <a:noFill/>
                      <a:prstDash val="solid"/>
                      <a:round/>
                      <a:headEnd type="none" w="med" len="med"/>
                      <a:tailEnd type="none" w="med" len="med"/>
                    </a:lnT>
                    <a:lnB w="9525" cap="flat" cmpd="sng">
                      <a:solidFill>
                        <a:srgbClr val="F4CCCC"/>
                      </a:solidFill>
                      <a:prstDash val="solid"/>
                      <a:round/>
                      <a:headEnd type="none" w="sm" len="sm"/>
                      <a:tailEnd type="none" w="sm" len="sm"/>
                    </a:lnB>
                    <a:solidFill>
                      <a:srgbClr val="FBEBEB"/>
                    </a:solidFill>
                  </a:tcPr>
                </a:tc>
                <a:tc>
                  <a:txBody>
                    <a:bodyPr/>
                    <a:lstStyle/>
                    <a:p>
                      <a:pPr marL="139700" lvl="0" indent="0" algn="l" rtl="0">
                        <a:spcBef>
                          <a:spcPts val="0"/>
                        </a:spcBef>
                        <a:spcAft>
                          <a:spcPts val="0"/>
                        </a:spcAft>
                        <a:buClr>
                          <a:srgbClr val="0563C1"/>
                        </a:buClr>
                        <a:buSzPts val="1400"/>
                        <a:buFont typeface="Comfortaa"/>
                        <a:buNone/>
                      </a:pPr>
                      <a:r>
                        <a:rPr lang="en-US" sz="2400" b="1" dirty="0">
                          <a:solidFill>
                            <a:schemeClr val="tx1"/>
                          </a:solidFill>
                          <a:latin typeface="Calibri" panose="020F0502020204030204" pitchFamily="34" charset="0"/>
                          <a:ea typeface="Comfortaa"/>
                          <a:cs typeface="Calibri" panose="020F0502020204030204" pitchFamily="34" charset="0"/>
                          <a:sym typeface="Comfortaa"/>
                        </a:rPr>
                        <a:t>-       +</a:t>
                      </a:r>
                      <a:endParaRPr sz="2400" b="1" dirty="0">
                        <a:solidFill>
                          <a:schemeClr val="tx1"/>
                        </a:solidFill>
                        <a:latin typeface="Calibri" panose="020F0502020204030204" pitchFamily="34" charset="0"/>
                        <a:ea typeface="Comfortaa"/>
                        <a:cs typeface="Calibri" panose="020F0502020204030204" pitchFamily="34" charset="0"/>
                        <a:sym typeface="Comfortaa"/>
                      </a:endParaRPr>
                    </a:p>
                  </a:txBody>
                  <a:tcPr marL="91425" marR="91425" marT="91425" marB="91425">
                    <a:lnL w="9525" cap="flat" cmpd="sng" algn="ctr">
                      <a:solidFill>
                        <a:srgbClr val="F4CCCC"/>
                      </a:solidFill>
                      <a:prstDash val="solid"/>
                      <a:round/>
                      <a:headEnd type="none" w="sm" len="sm"/>
                      <a:tailEnd type="none" w="sm" len="sm"/>
                    </a:lnL>
                    <a:lnR w="9525" cap="flat" cmpd="sng" algn="ctr">
                      <a:solidFill>
                        <a:srgbClr val="F4CCCC"/>
                      </a:solidFill>
                      <a:prstDash val="solid"/>
                      <a:round/>
                      <a:headEnd type="none" w="sm" len="sm"/>
                      <a:tailEnd type="none" w="sm" len="sm"/>
                    </a:lnR>
                    <a:lnT w="6350" cap="flat" cmpd="sng" algn="ctr">
                      <a:noFill/>
                      <a:prstDash val="solid"/>
                      <a:round/>
                      <a:headEnd type="none" w="med" len="med"/>
                      <a:tailEnd type="none" w="med" len="med"/>
                    </a:lnT>
                    <a:lnB w="9525" cap="flat" cmpd="sng">
                      <a:solidFill>
                        <a:srgbClr val="F4CCCC"/>
                      </a:solidFill>
                      <a:prstDash val="solid"/>
                      <a:round/>
                      <a:headEnd type="none" w="sm" len="sm"/>
                      <a:tailEnd type="none" w="sm" len="sm"/>
                    </a:lnB>
                    <a:solidFill>
                      <a:srgbClr val="FBEBEB"/>
                    </a:solidFill>
                  </a:tcPr>
                </a:tc>
                <a:tc>
                  <a:txBody>
                    <a:bodyPr/>
                    <a:lstStyle/>
                    <a:p>
                      <a:pPr marL="139700" lvl="0" indent="0" algn="l" rtl="0">
                        <a:spcBef>
                          <a:spcPts val="0"/>
                        </a:spcBef>
                        <a:spcAft>
                          <a:spcPts val="0"/>
                        </a:spcAft>
                        <a:buClr>
                          <a:srgbClr val="0563C1"/>
                        </a:buClr>
                        <a:buSzPts val="1400"/>
                        <a:buFont typeface="Comfortaa"/>
                        <a:buNone/>
                      </a:pPr>
                      <a:r>
                        <a:rPr lang="en-US" sz="2400" b="1" dirty="0">
                          <a:solidFill>
                            <a:schemeClr val="tx1"/>
                          </a:solidFill>
                          <a:latin typeface="Calibri" panose="020F0502020204030204" pitchFamily="34" charset="0"/>
                          <a:ea typeface="Comfortaa"/>
                          <a:cs typeface="Calibri" panose="020F0502020204030204" pitchFamily="34" charset="0"/>
                          <a:sym typeface="Comfortaa"/>
                        </a:rPr>
                        <a:t>-       +</a:t>
                      </a:r>
                      <a:endParaRPr sz="2400" b="1" dirty="0">
                        <a:solidFill>
                          <a:schemeClr val="tx1"/>
                        </a:solidFill>
                        <a:latin typeface="Calibri" panose="020F0502020204030204" pitchFamily="34" charset="0"/>
                        <a:ea typeface="Comfortaa"/>
                        <a:cs typeface="Calibri" panose="020F0502020204030204" pitchFamily="34" charset="0"/>
                        <a:sym typeface="Comfortaa"/>
                      </a:endParaRPr>
                    </a:p>
                  </a:txBody>
                  <a:tcPr marL="91425" marR="91425" marT="91425" marB="91425">
                    <a:lnL w="9525" cap="flat" cmpd="sng" algn="ctr">
                      <a:solidFill>
                        <a:srgbClr val="F4CCCC"/>
                      </a:solidFill>
                      <a:prstDash val="solid"/>
                      <a:round/>
                      <a:headEnd type="none" w="sm" len="sm"/>
                      <a:tailEnd type="none" w="sm" len="sm"/>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9525" cap="flat" cmpd="sng">
                      <a:solidFill>
                        <a:srgbClr val="F4CCCC"/>
                      </a:solidFill>
                      <a:prstDash val="solid"/>
                      <a:round/>
                      <a:headEnd type="none" w="sm" len="sm"/>
                      <a:tailEnd type="none" w="sm" len="sm"/>
                    </a:lnB>
                    <a:solidFill>
                      <a:srgbClr val="FBEBEB"/>
                    </a:solidFill>
                  </a:tcPr>
                </a:tc>
                <a:extLst>
                  <a:ext uri="{0D108BD9-81ED-4DB2-BD59-A6C34878D82A}">
                    <a16:rowId xmlns:a16="http://schemas.microsoft.com/office/drawing/2014/main" val="10001"/>
                  </a:ext>
                </a:extLst>
              </a:tr>
              <a:tr h="494271">
                <a:tc>
                  <a:txBody>
                    <a:bodyPr/>
                    <a:lstStyle/>
                    <a:p>
                      <a:pPr marL="0" lvl="0" indent="0" algn="l" rtl="0">
                        <a:spcBef>
                          <a:spcPts val="0"/>
                        </a:spcBef>
                        <a:spcAft>
                          <a:spcPts val="0"/>
                        </a:spcAft>
                        <a:buNone/>
                      </a:pPr>
                      <a:r>
                        <a:rPr lang="en-US" sz="2200" b="1" dirty="0">
                          <a:solidFill>
                            <a:schemeClr val="tx1"/>
                          </a:solidFill>
                          <a:latin typeface="Calibri" panose="020F0502020204030204" pitchFamily="34" charset="0"/>
                          <a:ea typeface="Comfortaa"/>
                          <a:cs typeface="Calibri" panose="020F0502020204030204" pitchFamily="34" charset="0"/>
                          <a:sym typeface="Comfortaa"/>
                        </a:rPr>
                        <a:t>Stop</a:t>
                      </a:r>
                      <a:endParaRPr sz="2200" b="1" dirty="0">
                        <a:solidFill>
                          <a:schemeClr val="tx1"/>
                        </a:solidFill>
                        <a:latin typeface="Calibri" panose="020F0502020204030204" pitchFamily="34" charset="0"/>
                        <a:ea typeface="Comfortaa"/>
                        <a:cs typeface="Calibri" panose="020F0502020204030204" pitchFamily="34" charset="0"/>
                        <a:sym typeface="Comfortaa"/>
                      </a:endParaRPr>
                    </a:p>
                  </a:txBody>
                  <a:tcPr marL="91425" marR="91425" marT="91425" marB="91425">
                    <a:lnL w="12700" cap="flat" cmpd="sng" algn="ctr">
                      <a:solidFill>
                        <a:schemeClr val="tx1"/>
                      </a:solidFill>
                      <a:prstDash val="solid"/>
                      <a:round/>
                      <a:headEnd type="none" w="med" len="med"/>
                      <a:tailEnd type="none" w="med" len="med"/>
                    </a:lnL>
                    <a:lnR w="9525" cap="flat" cmpd="sng">
                      <a:solidFill>
                        <a:srgbClr val="9E9E9E"/>
                      </a:solidFill>
                      <a:prstDash val="solid"/>
                      <a:round/>
                      <a:headEnd type="none" w="sm" len="sm"/>
                      <a:tailEnd type="none" w="sm" len="sm"/>
                    </a:lnR>
                    <a:lnT w="9525" cap="flat" cmpd="sng">
                      <a:noFill/>
                      <a:prstDash val="solid"/>
                      <a:round/>
                      <a:headEnd type="none" w="sm" len="sm"/>
                      <a:tailEnd type="none" w="sm" len="sm"/>
                    </a:lnT>
                    <a:solidFill>
                      <a:srgbClr val="FCE8D4"/>
                    </a:solidFill>
                  </a:tcPr>
                </a:tc>
                <a:tc>
                  <a:txBody>
                    <a:bodyPr/>
                    <a:lstStyle/>
                    <a:p>
                      <a:pPr marL="0" lvl="0" indent="0" algn="l" rtl="0">
                        <a:spcBef>
                          <a:spcPts val="0"/>
                        </a:spcBef>
                        <a:spcAft>
                          <a:spcPts val="0"/>
                        </a:spcAft>
                        <a:buNone/>
                      </a:pPr>
                      <a:r>
                        <a:rPr lang="en-US" sz="2200" dirty="0">
                          <a:solidFill>
                            <a:schemeClr val="tx1"/>
                          </a:solidFill>
                          <a:latin typeface="Calibri" panose="020F0502020204030204" pitchFamily="34" charset="0"/>
                          <a:ea typeface="Comfortaa SemiBold"/>
                          <a:cs typeface="Calibri" panose="020F0502020204030204" pitchFamily="34" charset="0"/>
                          <a:sym typeface="Comfortaa SemiBold"/>
                        </a:rPr>
                        <a:t>/p/    /b/</a:t>
                      </a: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F4CCCC"/>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F4CCCC"/>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F4CCCC"/>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200" dirty="0">
                          <a:solidFill>
                            <a:schemeClr val="tx1"/>
                          </a:solidFill>
                          <a:latin typeface="Calibri" panose="020F0502020204030204" pitchFamily="34" charset="0"/>
                          <a:ea typeface="Comfortaa SemiBold"/>
                          <a:cs typeface="Calibri" panose="020F0502020204030204" pitchFamily="34" charset="0"/>
                          <a:sym typeface="Comfortaa SemiBold"/>
                        </a:rPr>
                        <a:t>/t/     /d/</a:t>
                      </a: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F4CCCC"/>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F4CCCC"/>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200" dirty="0">
                          <a:solidFill>
                            <a:schemeClr val="tx1"/>
                          </a:solidFill>
                          <a:latin typeface="Calibri" panose="020F0502020204030204" pitchFamily="34" charset="0"/>
                          <a:ea typeface="Comfortaa SemiBold"/>
                          <a:cs typeface="Calibri" panose="020F0502020204030204" pitchFamily="34" charset="0"/>
                          <a:sym typeface="Comfortaa SemiBold"/>
                        </a:rPr>
                        <a:t>/k/    /g/</a:t>
                      </a: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F4CCCC"/>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L w="9525" cap="flat" cmpd="sng">
                      <a:solidFill>
                        <a:srgbClr val="9E9E9E"/>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solidFill>
                        <a:srgbClr val="F4CCCC"/>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94271">
                <a:tc>
                  <a:txBody>
                    <a:bodyPr/>
                    <a:lstStyle/>
                    <a:p>
                      <a:pPr marL="0" lvl="0" indent="0" algn="l" rtl="0">
                        <a:spcBef>
                          <a:spcPts val="0"/>
                        </a:spcBef>
                        <a:spcAft>
                          <a:spcPts val="0"/>
                        </a:spcAft>
                        <a:buNone/>
                      </a:pPr>
                      <a:r>
                        <a:rPr lang="en-US" sz="2200" b="1" dirty="0">
                          <a:solidFill>
                            <a:schemeClr val="tx1"/>
                          </a:solidFill>
                          <a:latin typeface="Calibri" panose="020F0502020204030204" pitchFamily="34" charset="0"/>
                          <a:ea typeface="Comfortaa"/>
                          <a:cs typeface="Calibri" panose="020F0502020204030204" pitchFamily="34" charset="0"/>
                          <a:sym typeface="Comfortaa"/>
                        </a:rPr>
                        <a:t>Fricative</a:t>
                      </a:r>
                      <a:endParaRPr sz="2200" b="1" dirty="0">
                        <a:solidFill>
                          <a:schemeClr val="tx1"/>
                        </a:solidFill>
                        <a:latin typeface="Calibri" panose="020F0502020204030204" pitchFamily="34" charset="0"/>
                        <a:ea typeface="Comfortaa"/>
                        <a:cs typeface="Calibri" panose="020F0502020204030204" pitchFamily="34" charset="0"/>
                        <a:sym typeface="Comfortaa"/>
                      </a:endParaRPr>
                    </a:p>
                  </a:txBody>
                  <a:tcPr marL="91425" marR="91425" marT="91425" marB="91425">
                    <a:lnL w="12700" cap="flat" cmpd="sng" algn="ctr">
                      <a:solidFill>
                        <a:schemeClr val="tx1"/>
                      </a:solidFill>
                      <a:prstDash val="solid"/>
                      <a:round/>
                      <a:headEnd type="none" w="med" len="med"/>
                      <a:tailEnd type="none" w="med" len="med"/>
                    </a:lnL>
                    <a:lnR w="9525" cap="flat" cmpd="sng">
                      <a:solidFill>
                        <a:srgbClr val="9E9E9E"/>
                      </a:solidFill>
                      <a:prstDash val="solid"/>
                      <a:round/>
                      <a:headEnd type="none" w="sm" len="sm"/>
                      <a:tailEnd type="none" w="sm" len="sm"/>
                    </a:lnR>
                    <a:solidFill>
                      <a:srgbClr val="FCE8D4"/>
                    </a:solidFill>
                  </a:tcPr>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L w="9525" cap="flat" cmpd="sng">
                      <a:solidFill>
                        <a:srgbClr val="9E9E9E"/>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200" dirty="0">
                          <a:solidFill>
                            <a:schemeClr val="tx1"/>
                          </a:solidFill>
                          <a:latin typeface="Calibri" panose="020F0502020204030204" pitchFamily="34" charset="0"/>
                          <a:ea typeface="Comfortaa SemiBold"/>
                          <a:cs typeface="Calibri" panose="020F0502020204030204" pitchFamily="34" charset="0"/>
                          <a:sym typeface="Comfortaa SemiBold"/>
                        </a:rPr>
                        <a:t>/f/      /v/</a:t>
                      </a: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US" sz="2200" dirty="0">
                          <a:solidFill>
                            <a:schemeClr val="tx1"/>
                          </a:solidFill>
                          <a:latin typeface="Calibri" panose="020F0502020204030204" pitchFamily="34" charset="0"/>
                          <a:ea typeface="Comfortaa SemiBold"/>
                          <a:cs typeface="Calibri" panose="020F0502020204030204" pitchFamily="34" charset="0"/>
                          <a:sym typeface="Comfortaa SemiBold"/>
                        </a:rPr>
                        <a:t>/</a:t>
                      </a:r>
                      <a:r>
                        <a:rPr lang="en-US" sz="2200" dirty="0" err="1">
                          <a:solidFill>
                            <a:schemeClr val="tx1"/>
                          </a:solidFill>
                          <a:latin typeface="Calibri" panose="020F0502020204030204" pitchFamily="34" charset="0"/>
                          <a:ea typeface="Comfortaa SemiBold"/>
                          <a:cs typeface="Calibri" panose="020F0502020204030204" pitchFamily="34" charset="0"/>
                          <a:sym typeface="Comfortaa SemiBold"/>
                        </a:rPr>
                        <a:t>th</a:t>
                      </a:r>
                      <a:r>
                        <a:rPr lang="en-US" sz="2200" dirty="0">
                          <a:solidFill>
                            <a:schemeClr val="tx1"/>
                          </a:solidFill>
                          <a:latin typeface="Calibri" panose="020F0502020204030204" pitchFamily="34" charset="0"/>
                          <a:ea typeface="Comfortaa SemiBold"/>
                          <a:cs typeface="Calibri" panose="020F0502020204030204" pitchFamily="34" charset="0"/>
                          <a:sym typeface="Comfortaa SemiBold"/>
                        </a:rPr>
                        <a:t>/  /</a:t>
                      </a:r>
                      <a:r>
                        <a:rPr lang="en-US" sz="2200" u="sng" dirty="0" err="1">
                          <a:solidFill>
                            <a:schemeClr val="tx1"/>
                          </a:solidFill>
                          <a:latin typeface="Calibri" panose="020F0502020204030204" pitchFamily="34" charset="0"/>
                          <a:ea typeface="Comfortaa SemiBold"/>
                          <a:cs typeface="Calibri" panose="020F0502020204030204" pitchFamily="34" charset="0"/>
                          <a:sym typeface="Comfortaa SemiBold"/>
                        </a:rPr>
                        <a:t>th</a:t>
                      </a:r>
                      <a:r>
                        <a:rPr lang="en-US" sz="2200" u="sng" dirty="0">
                          <a:solidFill>
                            <a:schemeClr val="tx1"/>
                          </a:solidFill>
                          <a:latin typeface="Calibri" panose="020F0502020204030204" pitchFamily="34" charset="0"/>
                          <a:ea typeface="Comfortaa SemiBold"/>
                          <a:cs typeface="Calibri" panose="020F0502020204030204" pitchFamily="34" charset="0"/>
                          <a:sym typeface="Comfortaa SemiBold"/>
                        </a:rPr>
                        <a:t>/</a:t>
                      </a:r>
                      <a:endParaRPr sz="2200" u="sng"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L w="12700" cap="flat" cmpd="sng" algn="ctr">
                      <a:solidFill>
                        <a:schemeClr val="tx1"/>
                      </a:solidFill>
                      <a:prstDash val="solid"/>
                      <a:round/>
                      <a:headEnd type="none" w="med" len="med"/>
                      <a:tailEnd type="none" w="med" len="med"/>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200" dirty="0">
                          <a:solidFill>
                            <a:schemeClr val="tx1"/>
                          </a:solidFill>
                          <a:latin typeface="Calibri" panose="020F0502020204030204" pitchFamily="34" charset="0"/>
                          <a:ea typeface="Comfortaa SemiBold"/>
                          <a:cs typeface="Calibri" panose="020F0502020204030204" pitchFamily="34" charset="0"/>
                          <a:sym typeface="Comfortaa SemiBold"/>
                        </a:rPr>
                        <a:t>/s/     /z/</a:t>
                      </a: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200" dirty="0">
                          <a:solidFill>
                            <a:schemeClr val="tx1"/>
                          </a:solidFill>
                          <a:latin typeface="Calibri" panose="020F0502020204030204" pitchFamily="34" charset="0"/>
                          <a:ea typeface="Comfortaa SemiBold"/>
                          <a:cs typeface="Calibri" panose="020F0502020204030204" pitchFamily="34" charset="0"/>
                          <a:sym typeface="Comfortaa SemiBold"/>
                        </a:rPr>
                        <a:t>/</a:t>
                      </a:r>
                      <a:r>
                        <a:rPr lang="en-US" sz="2200" dirty="0" err="1">
                          <a:solidFill>
                            <a:schemeClr val="tx1"/>
                          </a:solidFill>
                          <a:latin typeface="Calibri" panose="020F0502020204030204" pitchFamily="34" charset="0"/>
                          <a:ea typeface="Comfortaa SemiBold"/>
                          <a:cs typeface="Calibri" panose="020F0502020204030204" pitchFamily="34" charset="0"/>
                          <a:sym typeface="Comfortaa SemiBold"/>
                        </a:rPr>
                        <a:t>sh</a:t>
                      </a:r>
                      <a:r>
                        <a:rPr lang="en-US" sz="2200" dirty="0">
                          <a:solidFill>
                            <a:schemeClr val="tx1"/>
                          </a:solidFill>
                          <a:latin typeface="Calibri" panose="020F0502020204030204" pitchFamily="34" charset="0"/>
                          <a:ea typeface="Comfortaa SemiBold"/>
                          <a:cs typeface="Calibri" panose="020F0502020204030204" pitchFamily="34" charset="0"/>
                          <a:sym typeface="Comfortaa SemiBold"/>
                        </a:rPr>
                        <a:t>/   /</a:t>
                      </a:r>
                      <a:r>
                        <a:rPr lang="en-US" sz="2200" dirty="0" err="1">
                          <a:solidFill>
                            <a:schemeClr val="tx1"/>
                          </a:solidFill>
                          <a:latin typeface="Calibri" panose="020F0502020204030204" pitchFamily="34" charset="0"/>
                          <a:ea typeface="Comfortaa SemiBold"/>
                          <a:cs typeface="Calibri" panose="020F0502020204030204" pitchFamily="34" charset="0"/>
                          <a:sym typeface="Comfortaa SemiBold"/>
                        </a:rPr>
                        <a:t>zh</a:t>
                      </a:r>
                      <a:r>
                        <a:rPr lang="en-US" sz="2200" dirty="0">
                          <a:solidFill>
                            <a:schemeClr val="tx1"/>
                          </a:solidFill>
                          <a:latin typeface="Calibri" panose="020F0502020204030204" pitchFamily="34" charset="0"/>
                          <a:ea typeface="Comfortaa SemiBold"/>
                          <a:cs typeface="Calibri" panose="020F0502020204030204" pitchFamily="34" charset="0"/>
                          <a:sym typeface="Comfortaa SemiBold"/>
                        </a:rPr>
                        <a:t>/</a:t>
                      </a: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200" dirty="0">
                          <a:solidFill>
                            <a:schemeClr val="tx1"/>
                          </a:solidFill>
                          <a:latin typeface="Calibri" panose="020F0502020204030204" pitchFamily="34" charset="0"/>
                          <a:ea typeface="Comfortaa SemiBold"/>
                          <a:cs typeface="Calibri" panose="020F0502020204030204" pitchFamily="34" charset="0"/>
                          <a:sym typeface="Comfortaa SemiBold"/>
                        </a:rPr>
                        <a:t>/h/</a:t>
                      </a: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L w="9525" cap="flat" cmpd="sng">
                      <a:solidFill>
                        <a:srgbClr val="9E9E9E"/>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94271">
                <a:tc>
                  <a:txBody>
                    <a:bodyPr/>
                    <a:lstStyle/>
                    <a:p>
                      <a:pPr marL="0" lvl="0" indent="0" algn="l" rtl="0">
                        <a:spcBef>
                          <a:spcPts val="0"/>
                        </a:spcBef>
                        <a:spcAft>
                          <a:spcPts val="0"/>
                        </a:spcAft>
                        <a:buNone/>
                      </a:pPr>
                      <a:r>
                        <a:rPr lang="en-US" sz="2200" b="1" dirty="0">
                          <a:solidFill>
                            <a:schemeClr val="tx1"/>
                          </a:solidFill>
                          <a:latin typeface="Calibri" panose="020F0502020204030204" pitchFamily="34" charset="0"/>
                          <a:ea typeface="Comfortaa"/>
                          <a:cs typeface="Calibri" panose="020F0502020204030204" pitchFamily="34" charset="0"/>
                          <a:sym typeface="Comfortaa"/>
                        </a:rPr>
                        <a:t>Affricate</a:t>
                      </a:r>
                      <a:endParaRPr sz="2200" b="1" dirty="0">
                        <a:solidFill>
                          <a:schemeClr val="tx1"/>
                        </a:solidFill>
                        <a:latin typeface="Calibri" panose="020F0502020204030204" pitchFamily="34" charset="0"/>
                        <a:ea typeface="Comfortaa"/>
                        <a:cs typeface="Calibri" panose="020F0502020204030204" pitchFamily="34" charset="0"/>
                        <a:sym typeface="Comfortaa"/>
                      </a:endParaRPr>
                    </a:p>
                  </a:txBody>
                  <a:tcPr marL="91425" marR="91425" marT="91425" marB="91425">
                    <a:lnL w="12700" cap="flat" cmpd="sng" algn="ctr">
                      <a:solidFill>
                        <a:schemeClr val="tx1"/>
                      </a:solidFill>
                      <a:prstDash val="solid"/>
                      <a:round/>
                      <a:headEnd type="none" w="med" len="med"/>
                      <a:tailEnd type="none" w="med" len="med"/>
                    </a:lnL>
                    <a:solidFill>
                      <a:srgbClr val="FCE8D4"/>
                    </a:solidFill>
                  </a:tcPr>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T w="12700" cap="flat" cmpd="sng" algn="ctr">
                      <a:solidFill>
                        <a:schemeClr val="tx1"/>
                      </a:solidFill>
                      <a:prstDash val="solid"/>
                      <a:round/>
                      <a:headEnd type="none" w="med" len="med"/>
                      <a:tailEnd type="none" w="med" len="med"/>
                    </a:lnT>
                  </a:tcPr>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2200" dirty="0">
                          <a:solidFill>
                            <a:schemeClr val="tx1"/>
                          </a:solidFill>
                          <a:latin typeface="Calibri" panose="020F0502020204030204" pitchFamily="34" charset="0"/>
                          <a:ea typeface="Comfortaa SemiBold"/>
                          <a:cs typeface="Calibri" panose="020F0502020204030204" pitchFamily="34" charset="0"/>
                          <a:sym typeface="Comfortaa SemiBold"/>
                        </a:rPr>
                        <a:t>/</a:t>
                      </a:r>
                      <a:r>
                        <a:rPr lang="en-US" sz="2200" dirty="0" err="1">
                          <a:solidFill>
                            <a:schemeClr val="tx1"/>
                          </a:solidFill>
                          <a:latin typeface="Calibri" panose="020F0502020204030204" pitchFamily="34" charset="0"/>
                          <a:ea typeface="Comfortaa SemiBold"/>
                          <a:cs typeface="Calibri" panose="020F0502020204030204" pitchFamily="34" charset="0"/>
                          <a:sym typeface="Comfortaa SemiBold"/>
                        </a:rPr>
                        <a:t>ch</a:t>
                      </a:r>
                      <a:r>
                        <a:rPr lang="en-US" sz="2200" dirty="0">
                          <a:solidFill>
                            <a:schemeClr val="tx1"/>
                          </a:solidFill>
                          <a:latin typeface="Calibri" panose="020F0502020204030204" pitchFamily="34" charset="0"/>
                          <a:ea typeface="Comfortaa SemiBold"/>
                          <a:cs typeface="Calibri" panose="020F0502020204030204" pitchFamily="34" charset="0"/>
                          <a:sym typeface="Comfortaa SemiBold"/>
                        </a:rPr>
                        <a:t>/   /j/</a:t>
                      </a: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R w="12700" cap="flat" cmpd="sng" algn="ctr">
                      <a:solidFill>
                        <a:schemeClr val="tx1"/>
                      </a:solidFill>
                      <a:prstDash val="solid"/>
                      <a:round/>
                      <a:headEnd type="none" w="med" len="med"/>
                      <a:tailEnd type="none" w="med" len="med"/>
                    </a:lnR>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4"/>
                  </a:ext>
                </a:extLst>
              </a:tr>
              <a:tr h="494271">
                <a:tc>
                  <a:txBody>
                    <a:bodyPr/>
                    <a:lstStyle/>
                    <a:p>
                      <a:pPr marL="0" lvl="0" indent="0" algn="l" rtl="0">
                        <a:spcBef>
                          <a:spcPts val="0"/>
                        </a:spcBef>
                        <a:spcAft>
                          <a:spcPts val="0"/>
                        </a:spcAft>
                        <a:buNone/>
                      </a:pPr>
                      <a:r>
                        <a:rPr lang="en-US" sz="2200" b="1" dirty="0">
                          <a:solidFill>
                            <a:schemeClr val="tx1"/>
                          </a:solidFill>
                          <a:latin typeface="Calibri" panose="020F0502020204030204" pitchFamily="34" charset="0"/>
                          <a:ea typeface="Comfortaa"/>
                          <a:cs typeface="Calibri" panose="020F0502020204030204" pitchFamily="34" charset="0"/>
                          <a:sym typeface="Comfortaa"/>
                        </a:rPr>
                        <a:t>Nasal</a:t>
                      </a:r>
                      <a:endParaRPr sz="2200" b="1" dirty="0">
                        <a:solidFill>
                          <a:schemeClr val="tx1"/>
                        </a:solidFill>
                        <a:latin typeface="Calibri" panose="020F0502020204030204" pitchFamily="34" charset="0"/>
                        <a:ea typeface="Comfortaa"/>
                        <a:cs typeface="Calibri" panose="020F0502020204030204" pitchFamily="34" charset="0"/>
                        <a:sym typeface="Comfortaa"/>
                      </a:endParaRPr>
                    </a:p>
                  </a:txBody>
                  <a:tcPr marL="91425" marR="91425" marT="91425" marB="91425">
                    <a:lnL w="12700" cap="flat" cmpd="sng" algn="ctr">
                      <a:solidFill>
                        <a:schemeClr val="tx1"/>
                      </a:solidFill>
                      <a:prstDash val="solid"/>
                      <a:round/>
                      <a:headEnd type="none" w="med" len="med"/>
                      <a:tailEnd type="none" w="med" len="med"/>
                    </a:lnL>
                    <a:solidFill>
                      <a:srgbClr val="FCE8D4"/>
                    </a:solidFill>
                  </a:tcPr>
                </a:tc>
                <a:tc>
                  <a:txBody>
                    <a:bodyPr/>
                    <a:lstStyle/>
                    <a:p>
                      <a:pPr marL="0" lvl="0" indent="0" algn="l" rtl="0">
                        <a:spcBef>
                          <a:spcPts val="0"/>
                        </a:spcBef>
                        <a:spcAft>
                          <a:spcPts val="0"/>
                        </a:spcAft>
                        <a:buNone/>
                      </a:pPr>
                      <a:r>
                        <a:rPr lang="en-US" sz="2200" dirty="0">
                          <a:solidFill>
                            <a:schemeClr val="tx1"/>
                          </a:solidFill>
                          <a:latin typeface="Calibri" panose="020F0502020204030204" pitchFamily="34" charset="0"/>
                          <a:ea typeface="Comfortaa SemiBold"/>
                          <a:cs typeface="Calibri" panose="020F0502020204030204" pitchFamily="34" charset="0"/>
                          <a:sym typeface="Comfortaa SemiBold"/>
                        </a:rPr>
                        <a:t>/m/</a:t>
                      </a: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tc>
                <a:tc>
                  <a:txBody>
                    <a:bodyPr/>
                    <a:lstStyle/>
                    <a:p>
                      <a:pPr marL="0" lvl="0" indent="0" algn="l" rtl="0">
                        <a:spcBef>
                          <a:spcPts val="0"/>
                        </a:spcBef>
                        <a:spcAft>
                          <a:spcPts val="0"/>
                        </a:spcAft>
                        <a:buNone/>
                      </a:pPr>
                      <a:r>
                        <a:rPr lang="en-US" sz="2200" dirty="0">
                          <a:solidFill>
                            <a:schemeClr val="tx1"/>
                          </a:solidFill>
                          <a:latin typeface="Calibri" panose="020F0502020204030204" pitchFamily="34" charset="0"/>
                          <a:ea typeface="Comfortaa SemiBold"/>
                          <a:cs typeface="Calibri" panose="020F0502020204030204" pitchFamily="34" charset="0"/>
                          <a:sym typeface="Comfortaa SemiBold"/>
                        </a:rPr>
                        <a:t>/n/</a:t>
                      </a: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tc>
                <a:tc>
                  <a:txBody>
                    <a:bodyPr/>
                    <a:lstStyle/>
                    <a:p>
                      <a:pPr marL="0" lvl="0" indent="0" algn="l" rtl="0">
                        <a:spcBef>
                          <a:spcPts val="0"/>
                        </a:spcBef>
                        <a:spcAft>
                          <a:spcPts val="0"/>
                        </a:spcAft>
                        <a:buNone/>
                      </a:pPr>
                      <a:r>
                        <a:rPr lang="en-US" sz="2200" dirty="0">
                          <a:solidFill>
                            <a:schemeClr val="tx1"/>
                          </a:solidFill>
                          <a:latin typeface="Calibri" panose="020F0502020204030204" pitchFamily="34" charset="0"/>
                          <a:ea typeface="Comfortaa SemiBold"/>
                          <a:cs typeface="Calibri" panose="020F0502020204030204" pitchFamily="34" charset="0"/>
                          <a:sym typeface="Comfortaa SemiBold"/>
                        </a:rPr>
                        <a:t>/ng/</a:t>
                      </a: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94271">
                <a:tc>
                  <a:txBody>
                    <a:bodyPr/>
                    <a:lstStyle/>
                    <a:p>
                      <a:pPr marL="0" lvl="0" indent="0" algn="l" rtl="0">
                        <a:spcBef>
                          <a:spcPts val="0"/>
                        </a:spcBef>
                        <a:spcAft>
                          <a:spcPts val="0"/>
                        </a:spcAft>
                        <a:buNone/>
                      </a:pPr>
                      <a:r>
                        <a:rPr lang="en-US" sz="2200" b="1" dirty="0">
                          <a:solidFill>
                            <a:schemeClr val="tx1"/>
                          </a:solidFill>
                          <a:latin typeface="Calibri" panose="020F0502020204030204" pitchFamily="34" charset="0"/>
                          <a:ea typeface="Comfortaa"/>
                          <a:cs typeface="Calibri" panose="020F0502020204030204" pitchFamily="34" charset="0"/>
                          <a:sym typeface="Comfortaa"/>
                        </a:rPr>
                        <a:t>Liquid</a:t>
                      </a:r>
                      <a:endParaRPr sz="2200" b="1" dirty="0">
                        <a:solidFill>
                          <a:schemeClr val="tx1"/>
                        </a:solidFill>
                        <a:latin typeface="Calibri" panose="020F0502020204030204" pitchFamily="34" charset="0"/>
                        <a:ea typeface="Comfortaa"/>
                        <a:cs typeface="Calibri" panose="020F0502020204030204" pitchFamily="34" charset="0"/>
                        <a:sym typeface="Comfortaa"/>
                      </a:endParaRPr>
                    </a:p>
                  </a:txBody>
                  <a:tcPr marL="91425" marR="91425" marT="91425" marB="91425">
                    <a:lnL w="12700" cap="flat" cmpd="sng" algn="ctr">
                      <a:solidFill>
                        <a:schemeClr val="tx1"/>
                      </a:solidFill>
                      <a:prstDash val="solid"/>
                      <a:round/>
                      <a:headEnd type="none" w="med" len="med"/>
                      <a:tailEnd type="none" w="med" len="med"/>
                    </a:lnL>
                    <a:solidFill>
                      <a:srgbClr val="FCE8D4"/>
                    </a:solidFill>
                  </a:tcPr>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tc>
                <a:tc>
                  <a:txBody>
                    <a:bodyPr/>
                    <a:lstStyle/>
                    <a:p>
                      <a:pPr marL="0" lvl="0" indent="0" algn="l" rtl="0">
                        <a:spcBef>
                          <a:spcPts val="0"/>
                        </a:spcBef>
                        <a:spcAft>
                          <a:spcPts val="0"/>
                        </a:spcAft>
                        <a:buNone/>
                      </a:pPr>
                      <a:r>
                        <a:rPr lang="en-US" sz="2200" dirty="0">
                          <a:solidFill>
                            <a:schemeClr val="tx1"/>
                          </a:solidFill>
                          <a:latin typeface="Calibri" panose="020F0502020204030204" pitchFamily="34" charset="0"/>
                          <a:ea typeface="Comfortaa SemiBold"/>
                          <a:cs typeface="Calibri" panose="020F0502020204030204" pitchFamily="34" charset="0"/>
                          <a:sym typeface="Comfortaa SemiBold"/>
                        </a:rPr>
                        <a:t>/l/</a:t>
                      </a: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tc>
                <a:tc>
                  <a:txBody>
                    <a:bodyPr/>
                    <a:lstStyle/>
                    <a:p>
                      <a:pPr marL="0" lvl="0" indent="0" algn="l" rtl="0">
                        <a:spcBef>
                          <a:spcPts val="0"/>
                        </a:spcBef>
                        <a:spcAft>
                          <a:spcPts val="0"/>
                        </a:spcAft>
                        <a:buNone/>
                      </a:pPr>
                      <a:r>
                        <a:rPr lang="en-US" sz="2200" dirty="0">
                          <a:solidFill>
                            <a:schemeClr val="tx1"/>
                          </a:solidFill>
                          <a:latin typeface="Calibri" panose="020F0502020204030204" pitchFamily="34" charset="0"/>
                          <a:ea typeface="Comfortaa SemiBold"/>
                          <a:cs typeface="Calibri" panose="020F0502020204030204" pitchFamily="34" charset="0"/>
                          <a:sym typeface="Comfortaa SemiBold"/>
                        </a:rPr>
                        <a:t>/r/</a:t>
                      </a: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494271">
                <a:tc>
                  <a:txBody>
                    <a:bodyPr/>
                    <a:lstStyle/>
                    <a:p>
                      <a:pPr marL="0" lvl="0" indent="0" algn="l" rtl="0">
                        <a:spcBef>
                          <a:spcPts val="0"/>
                        </a:spcBef>
                        <a:spcAft>
                          <a:spcPts val="0"/>
                        </a:spcAft>
                        <a:buNone/>
                      </a:pPr>
                      <a:r>
                        <a:rPr lang="en-US" sz="2200" b="1" dirty="0">
                          <a:solidFill>
                            <a:schemeClr val="tx1"/>
                          </a:solidFill>
                          <a:latin typeface="Calibri" panose="020F0502020204030204" pitchFamily="34" charset="0"/>
                          <a:ea typeface="Comfortaa"/>
                          <a:cs typeface="Calibri" panose="020F0502020204030204" pitchFamily="34" charset="0"/>
                          <a:sym typeface="Comfortaa"/>
                        </a:rPr>
                        <a:t>Glide</a:t>
                      </a:r>
                      <a:endParaRPr sz="2200" b="1" dirty="0">
                        <a:solidFill>
                          <a:schemeClr val="tx1"/>
                        </a:solidFill>
                        <a:latin typeface="Calibri" panose="020F0502020204030204" pitchFamily="34" charset="0"/>
                        <a:ea typeface="Comfortaa"/>
                        <a:cs typeface="Calibri" panose="020F0502020204030204" pitchFamily="34" charset="0"/>
                        <a:sym typeface="Comfortaa"/>
                      </a:endParaRPr>
                    </a:p>
                  </a:txBody>
                  <a:tcPr marL="91425" marR="91425" marT="91425" marB="9142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CE8D4"/>
                    </a:solidFill>
                  </a:tcPr>
                </a:tc>
                <a:tc>
                  <a:txBody>
                    <a:bodyPr/>
                    <a:lstStyle/>
                    <a:p>
                      <a:pPr marL="0" lvl="0" indent="0" algn="l" rtl="0">
                        <a:spcBef>
                          <a:spcPts val="0"/>
                        </a:spcBef>
                        <a:spcAft>
                          <a:spcPts val="0"/>
                        </a:spcAft>
                        <a:buNone/>
                      </a:pPr>
                      <a:r>
                        <a:rPr lang="en-US" sz="2200" dirty="0">
                          <a:solidFill>
                            <a:schemeClr val="tx1"/>
                          </a:solidFill>
                          <a:latin typeface="Calibri" panose="020F0502020204030204" pitchFamily="34" charset="0"/>
                          <a:ea typeface="Comfortaa SemiBold"/>
                          <a:cs typeface="Calibri" panose="020F0502020204030204" pitchFamily="34" charset="0"/>
                          <a:sym typeface="Comfortaa SemiBold"/>
                        </a:rPr>
                        <a:t>/</a:t>
                      </a:r>
                      <a:r>
                        <a:rPr lang="en-US" sz="2200" dirty="0" err="1">
                          <a:solidFill>
                            <a:schemeClr val="tx1"/>
                          </a:solidFill>
                          <a:latin typeface="Calibri" panose="020F0502020204030204" pitchFamily="34" charset="0"/>
                          <a:ea typeface="Comfortaa SemiBold"/>
                          <a:cs typeface="Calibri" panose="020F0502020204030204" pitchFamily="34" charset="0"/>
                          <a:sym typeface="Comfortaa SemiBold"/>
                        </a:rPr>
                        <a:t>wh</a:t>
                      </a:r>
                      <a:r>
                        <a:rPr lang="en-US" sz="2200" dirty="0">
                          <a:solidFill>
                            <a:schemeClr val="tx1"/>
                          </a:solidFill>
                          <a:latin typeface="Calibri" panose="020F0502020204030204" pitchFamily="34" charset="0"/>
                          <a:ea typeface="Comfortaa SemiBold"/>
                          <a:cs typeface="Calibri" panose="020F0502020204030204" pitchFamily="34" charset="0"/>
                          <a:sym typeface="Comfortaa SemiBold"/>
                        </a:rPr>
                        <a:t>/   /w/</a:t>
                      </a: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US" sz="2200" dirty="0">
                          <a:solidFill>
                            <a:schemeClr val="tx1"/>
                          </a:solidFill>
                          <a:latin typeface="Calibri" panose="020F0502020204030204" pitchFamily="34" charset="0"/>
                          <a:ea typeface="Comfortaa SemiBold"/>
                          <a:cs typeface="Calibri" panose="020F0502020204030204" pitchFamily="34" charset="0"/>
                          <a:sym typeface="Comfortaa SemiBold"/>
                        </a:rPr>
                        <a:t>/y/</a:t>
                      </a: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endParaRPr sz="2200" dirty="0">
                        <a:solidFill>
                          <a:schemeClr val="tx1"/>
                        </a:solidFill>
                        <a:latin typeface="Calibri" panose="020F0502020204030204" pitchFamily="34" charset="0"/>
                        <a:ea typeface="Comfortaa SemiBold"/>
                        <a:cs typeface="Calibri" panose="020F0502020204030204" pitchFamily="34" charset="0"/>
                        <a:sym typeface="Comfortaa SemiBold"/>
                      </a:endParaRPr>
                    </a:p>
                  </a:txBody>
                  <a:tcPr marL="91425" marR="91425" marT="91425" marB="9142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32132a10e70_0_22"/>
          <p:cNvSpPr txBox="1">
            <a:spLocks noGrp="1"/>
          </p:cNvSpPr>
          <p:nvPr>
            <p:ph type="title"/>
          </p:nvPr>
        </p:nvSpPr>
        <p:spPr>
          <a:xfrm>
            <a:off x="606438" y="1125455"/>
            <a:ext cx="6756887" cy="643190"/>
          </a:xfrm>
          <a:prstGeom prst="rect">
            <a:avLst/>
          </a:prstGeom>
        </p:spPr>
        <p:txBody>
          <a:bodyPr spcFirstLastPara="1" wrap="square" lIns="0" tIns="182875" rIns="91425" bIns="45700" anchor="ctr" anchorCtr="0">
            <a:noAutofit/>
          </a:bodyPr>
          <a:lstStyle/>
          <a:p>
            <a:pPr marL="0" lvl="0" indent="0" algn="l" rtl="0">
              <a:spcBef>
                <a:spcPts val="0"/>
              </a:spcBef>
              <a:spcAft>
                <a:spcPts val="0"/>
              </a:spcAft>
              <a:buNone/>
            </a:pPr>
            <a:r>
              <a:rPr lang="en-US" dirty="0"/>
              <a:t>Understanding Vowel Formation</a:t>
            </a:r>
            <a:endParaRPr dirty="0"/>
          </a:p>
        </p:txBody>
      </p:sp>
      <p:sp>
        <p:nvSpPr>
          <p:cNvPr id="288" name="Google Shape;288;g32132a10e70_0_22"/>
          <p:cNvSpPr txBox="1">
            <a:spLocks noGrp="1"/>
          </p:cNvSpPr>
          <p:nvPr>
            <p:ph type="body" idx="1"/>
          </p:nvPr>
        </p:nvSpPr>
        <p:spPr>
          <a:xfrm>
            <a:off x="482850" y="2422425"/>
            <a:ext cx="4134000" cy="3927000"/>
          </a:xfrm>
          <a:prstGeom prst="rect">
            <a:avLst/>
          </a:prstGeom>
        </p:spPr>
        <p:txBody>
          <a:bodyPr spcFirstLastPara="1" wrap="square" lIns="274300" tIns="45700" rIns="45700" bIns="45700" anchor="t" anchorCtr="0">
            <a:noAutofit/>
          </a:bodyPr>
          <a:lstStyle/>
          <a:p>
            <a:pPr marL="0" lvl="0" indent="0" algn="l" rtl="0">
              <a:spcBef>
                <a:spcPts val="0"/>
              </a:spcBef>
              <a:spcAft>
                <a:spcPts val="0"/>
              </a:spcAft>
              <a:buNone/>
            </a:pPr>
            <a:r>
              <a:rPr lang="en-US" sz="2600" b="1" dirty="0"/>
              <a:t>*Chin Placement*</a:t>
            </a:r>
            <a:endParaRPr sz="2600" b="1" dirty="0"/>
          </a:p>
          <a:p>
            <a:pPr marL="0" lvl="0" indent="0" algn="l" rtl="0">
              <a:spcBef>
                <a:spcPts val="600"/>
              </a:spcBef>
              <a:spcAft>
                <a:spcPts val="0"/>
              </a:spcAft>
              <a:buNone/>
            </a:pPr>
            <a:r>
              <a:rPr lang="en-US" sz="2600" b="1" dirty="0"/>
              <a:t>*Mouth Formation* </a:t>
            </a:r>
            <a:endParaRPr dirty="0"/>
          </a:p>
          <a:p>
            <a:pPr marL="0" lvl="0" indent="0" algn="l" rtl="0">
              <a:spcBef>
                <a:spcPts val="600"/>
              </a:spcBef>
              <a:spcAft>
                <a:spcPts val="0"/>
              </a:spcAft>
              <a:buNone/>
            </a:pPr>
            <a:endParaRPr dirty="0"/>
          </a:p>
          <a:p>
            <a:pPr marL="0" lvl="0" indent="0" algn="ctr" rtl="0">
              <a:spcBef>
                <a:spcPts val="3000"/>
              </a:spcBef>
              <a:spcAft>
                <a:spcPts val="0"/>
              </a:spcAft>
              <a:buNone/>
            </a:pPr>
            <a:r>
              <a:rPr lang="en-US" sz="3000" b="1" dirty="0">
                <a:solidFill>
                  <a:srgbClr val="C00000"/>
                </a:solidFill>
                <a:latin typeface="Calibri" panose="020F0502020204030204" pitchFamily="34" charset="0"/>
                <a:ea typeface="Permanent Marker"/>
                <a:cs typeface="Calibri" panose="020F0502020204030204" pitchFamily="34" charset="0"/>
                <a:sym typeface="Permanent Marker"/>
              </a:rPr>
              <a:t>Let’s Practice together!</a:t>
            </a:r>
            <a:endParaRPr sz="3000" b="1" dirty="0">
              <a:solidFill>
                <a:srgbClr val="C00000"/>
              </a:solidFill>
              <a:latin typeface="Calibri" panose="020F0502020204030204" pitchFamily="34" charset="0"/>
              <a:ea typeface="Permanent Marker"/>
              <a:cs typeface="Calibri" panose="020F0502020204030204" pitchFamily="34" charset="0"/>
              <a:sym typeface="Permanent Marker"/>
            </a:endParaRPr>
          </a:p>
          <a:p>
            <a:pPr marL="0" lvl="0" indent="0" algn="l" rtl="0">
              <a:spcBef>
                <a:spcPts val="3000"/>
              </a:spcBef>
              <a:spcAft>
                <a:spcPts val="0"/>
              </a:spcAft>
              <a:buNone/>
            </a:pPr>
            <a:endParaRPr b="1" dirty="0">
              <a:latin typeface="Calibri" panose="020F0502020204030204" pitchFamily="34" charset="0"/>
              <a:ea typeface="Permanent Marker"/>
              <a:cs typeface="Calibri" panose="020F0502020204030204" pitchFamily="34" charset="0"/>
              <a:sym typeface="Permanent Marker"/>
            </a:endParaRPr>
          </a:p>
          <a:p>
            <a:pPr marL="0" lvl="0" indent="0" algn="l" rtl="0">
              <a:spcBef>
                <a:spcPts val="2400"/>
              </a:spcBef>
              <a:spcAft>
                <a:spcPts val="600"/>
              </a:spcAft>
              <a:buNone/>
            </a:pPr>
            <a:r>
              <a:rPr lang="en-US" sz="2000" b="1" dirty="0"/>
              <a:t>Source: </a:t>
            </a:r>
            <a:br>
              <a:rPr lang="en-US" sz="2000" b="1" dirty="0"/>
            </a:br>
            <a:r>
              <a:rPr lang="en-US" sz="2000" b="1" dirty="0"/>
              <a:t> </a:t>
            </a:r>
            <a:r>
              <a:rPr lang="en-US" sz="2000" b="1" u="sng" dirty="0">
                <a:solidFill>
                  <a:schemeClr val="hlink"/>
                </a:solidFill>
                <a:hlinkClick r:id="rId3"/>
              </a:rPr>
              <a:t>Flipping Pages Book Club Blogspot </a:t>
            </a:r>
            <a:endParaRPr sz="2000" b="1" dirty="0">
              <a:solidFill>
                <a:srgbClr val="FF0000"/>
              </a:solidFill>
            </a:endParaRPr>
          </a:p>
        </p:txBody>
      </p:sp>
      <p:pic>
        <p:nvPicPr>
          <p:cNvPr id="289" name="Google Shape;289;g32132a10e70_0_22" descr="Vowel Circle graphic"/>
          <p:cNvPicPr preferRelativeResize="0">
            <a:picLocks noGrp="1"/>
          </p:cNvPicPr>
          <p:nvPr>
            <p:ph type="pic" idx="2"/>
          </p:nvPr>
        </p:nvPicPr>
        <p:blipFill rotWithShape="1">
          <a:blip r:embed="rId4">
            <a:alphaModFix/>
          </a:blip>
          <a:srcRect t="10647" b="10655"/>
          <a:stretch/>
        </p:blipFill>
        <p:spPr>
          <a:xfrm>
            <a:off x="5357873" y="2299299"/>
            <a:ext cx="6237406" cy="3927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32412ae2393_0_21"/>
          <p:cNvSpPr txBox="1">
            <a:spLocks noGrp="1"/>
          </p:cNvSpPr>
          <p:nvPr>
            <p:ph type="title"/>
          </p:nvPr>
        </p:nvSpPr>
        <p:spPr>
          <a:xfrm>
            <a:off x="612489" y="1171640"/>
            <a:ext cx="6016911" cy="1159800"/>
          </a:xfrm>
          <a:prstGeom prst="rect">
            <a:avLst/>
          </a:prstGeom>
        </p:spPr>
        <p:txBody>
          <a:bodyPr spcFirstLastPara="1" wrap="square" lIns="0" tIns="182875" rIns="91425" bIns="45700" anchor="ctr" anchorCtr="0">
            <a:noAutofit/>
          </a:bodyPr>
          <a:lstStyle/>
          <a:p>
            <a:pPr marL="0" lvl="0" indent="0" algn="l" rtl="0">
              <a:spcBef>
                <a:spcPts val="0"/>
              </a:spcBef>
              <a:spcAft>
                <a:spcPts val="0"/>
              </a:spcAft>
              <a:buClr>
                <a:srgbClr val="0C0C0C"/>
              </a:buClr>
              <a:buSzPts val="3600"/>
              <a:buFont typeface="Calibri"/>
              <a:buNone/>
            </a:pPr>
            <a:r>
              <a:rPr lang="en-US" dirty="0"/>
              <a:t>Phoneme Isolation Activities</a:t>
            </a:r>
            <a:endParaRPr dirty="0"/>
          </a:p>
        </p:txBody>
      </p:sp>
      <p:sp>
        <p:nvSpPr>
          <p:cNvPr id="296" name="Google Shape;296;g32412ae2393_0_21"/>
          <p:cNvSpPr txBox="1">
            <a:spLocks noGrp="1"/>
          </p:cNvSpPr>
          <p:nvPr>
            <p:ph type="body" idx="1"/>
          </p:nvPr>
        </p:nvSpPr>
        <p:spPr>
          <a:xfrm>
            <a:off x="616974" y="2422425"/>
            <a:ext cx="6686193" cy="3825900"/>
          </a:xfrm>
          <a:prstGeom prst="rect">
            <a:avLst/>
          </a:prstGeom>
        </p:spPr>
        <p:txBody>
          <a:bodyPr spcFirstLastPara="1" wrap="square" lIns="274300" tIns="45700" rIns="45700" bIns="45700" anchor="t" anchorCtr="0">
            <a:noAutofit/>
          </a:bodyPr>
          <a:lstStyle/>
          <a:p>
            <a:pPr marL="457200" lvl="0" indent="-381000" algn="l" rtl="0">
              <a:spcBef>
                <a:spcPts val="0"/>
              </a:spcBef>
              <a:spcAft>
                <a:spcPts val="0"/>
              </a:spcAft>
              <a:buSzPts val="2400"/>
              <a:buChar char="•"/>
            </a:pPr>
            <a:r>
              <a:rPr lang="en-US" b="1" dirty="0">
                <a:highlight>
                  <a:schemeClr val="lt1"/>
                </a:highlight>
                <a:latin typeface="Calibri" panose="020F0502020204030204" pitchFamily="34" charset="0"/>
                <a:ea typeface="Arial"/>
                <a:cs typeface="Calibri" panose="020F0502020204030204" pitchFamily="34" charset="0"/>
                <a:sym typeface="Arial"/>
              </a:rPr>
              <a:t>I spy</a:t>
            </a:r>
            <a:r>
              <a:rPr lang="en-US" dirty="0">
                <a:highlight>
                  <a:schemeClr val="lt1"/>
                </a:highlight>
                <a:latin typeface="Calibri" panose="020F0502020204030204" pitchFamily="34" charset="0"/>
                <a:ea typeface="Arial"/>
                <a:cs typeface="Calibri" panose="020F0502020204030204" pitchFamily="34" charset="0"/>
                <a:sym typeface="Arial"/>
              </a:rPr>
              <a:t> something that begins with ‘</a:t>
            </a:r>
            <a:r>
              <a:rPr lang="en-US" dirty="0" err="1">
                <a:highlight>
                  <a:schemeClr val="lt1"/>
                </a:highlight>
                <a:latin typeface="Calibri" panose="020F0502020204030204" pitchFamily="34" charset="0"/>
                <a:ea typeface="Arial"/>
                <a:cs typeface="Calibri" panose="020F0502020204030204" pitchFamily="34" charset="0"/>
                <a:sym typeface="Arial"/>
              </a:rPr>
              <a:t>ffff</a:t>
            </a:r>
            <a:r>
              <a:rPr lang="en-US" dirty="0">
                <a:highlight>
                  <a:schemeClr val="lt1"/>
                </a:highlight>
                <a:latin typeface="Calibri" panose="020F0502020204030204" pitchFamily="34" charset="0"/>
                <a:ea typeface="Arial"/>
                <a:cs typeface="Calibri" panose="020F0502020204030204" pitchFamily="34" charset="0"/>
                <a:sym typeface="Arial"/>
              </a:rPr>
              <a:t>’</a:t>
            </a:r>
            <a:endParaRPr dirty="0">
              <a:highlight>
                <a:schemeClr val="lt1"/>
              </a:highlight>
              <a:latin typeface="Calibri" panose="020F0502020204030204" pitchFamily="34" charset="0"/>
              <a:ea typeface="Arial"/>
              <a:cs typeface="Calibri" panose="020F0502020204030204" pitchFamily="34" charset="0"/>
              <a:sym typeface="Arial"/>
            </a:endParaRPr>
          </a:p>
          <a:p>
            <a:pPr marL="457200" lvl="0" indent="-381000" algn="l" rtl="0">
              <a:spcBef>
                <a:spcPts val="0"/>
              </a:spcBef>
              <a:spcAft>
                <a:spcPts val="0"/>
              </a:spcAft>
              <a:buSzPts val="2400"/>
              <a:buChar char="•"/>
            </a:pPr>
            <a:r>
              <a:rPr lang="en-US" b="1" dirty="0">
                <a:highlight>
                  <a:schemeClr val="lt1"/>
                </a:highlight>
                <a:latin typeface="Calibri" panose="020F0502020204030204" pitchFamily="34" charset="0"/>
                <a:ea typeface="Arial"/>
                <a:cs typeface="Calibri" panose="020F0502020204030204" pitchFamily="34" charset="0"/>
                <a:sym typeface="Arial"/>
              </a:rPr>
              <a:t>Treasure hunt</a:t>
            </a:r>
            <a:r>
              <a:rPr lang="en-US" dirty="0">
                <a:highlight>
                  <a:schemeClr val="lt1"/>
                </a:highlight>
                <a:latin typeface="Calibri" panose="020F0502020204030204" pitchFamily="34" charset="0"/>
                <a:ea typeface="Arial"/>
                <a:cs typeface="Calibri" panose="020F0502020204030204" pitchFamily="34" charset="0"/>
                <a:sym typeface="Arial"/>
              </a:rPr>
              <a:t>– find me something that begins with </a:t>
            </a:r>
            <a:r>
              <a:rPr lang="en-US" dirty="0" err="1">
                <a:highlight>
                  <a:schemeClr val="lt1"/>
                </a:highlight>
                <a:latin typeface="Calibri" panose="020F0502020204030204" pitchFamily="34" charset="0"/>
                <a:ea typeface="Arial"/>
                <a:cs typeface="Calibri" panose="020F0502020204030204" pitchFamily="34" charset="0"/>
                <a:sym typeface="Arial"/>
              </a:rPr>
              <a:t>mmmmm</a:t>
            </a:r>
            <a:endParaRPr dirty="0">
              <a:highlight>
                <a:schemeClr val="lt1"/>
              </a:highlight>
              <a:latin typeface="Calibri" panose="020F0502020204030204" pitchFamily="34" charset="0"/>
              <a:ea typeface="Arial"/>
              <a:cs typeface="Calibri" panose="020F0502020204030204" pitchFamily="34" charset="0"/>
              <a:sym typeface="Arial"/>
            </a:endParaRPr>
          </a:p>
          <a:p>
            <a:pPr marL="457200" lvl="0" indent="-381000" algn="l" rtl="0">
              <a:spcBef>
                <a:spcPts val="0"/>
              </a:spcBef>
              <a:spcAft>
                <a:spcPts val="0"/>
              </a:spcAft>
              <a:buSzPts val="2400"/>
              <a:buChar char="•"/>
            </a:pPr>
            <a:r>
              <a:rPr lang="en-US" b="1" dirty="0">
                <a:highlight>
                  <a:schemeClr val="lt1"/>
                </a:highlight>
                <a:latin typeface="Calibri" panose="020F0502020204030204" pitchFamily="34" charset="0"/>
                <a:ea typeface="Arial"/>
                <a:cs typeface="Calibri" panose="020F0502020204030204" pitchFamily="34" charset="0"/>
                <a:sym typeface="Arial"/>
              </a:rPr>
              <a:t>10 things</a:t>
            </a:r>
            <a:r>
              <a:rPr lang="en-US" dirty="0">
                <a:highlight>
                  <a:schemeClr val="lt1"/>
                </a:highlight>
                <a:latin typeface="Calibri" panose="020F0502020204030204" pitchFamily="34" charset="0"/>
                <a:ea typeface="Arial"/>
                <a:cs typeface="Calibri" panose="020F0502020204030204" pitchFamily="34" charset="0"/>
                <a:sym typeface="Arial"/>
              </a:rPr>
              <a:t>— name 10 things that start with ‘b’</a:t>
            </a:r>
            <a:endParaRPr dirty="0">
              <a:highlight>
                <a:schemeClr val="lt1"/>
              </a:highlight>
              <a:latin typeface="Calibri" panose="020F0502020204030204" pitchFamily="34" charset="0"/>
              <a:ea typeface="Arial"/>
              <a:cs typeface="Calibri" panose="020F0502020204030204" pitchFamily="34" charset="0"/>
              <a:sym typeface="Arial"/>
            </a:endParaRPr>
          </a:p>
          <a:p>
            <a:pPr marL="457200" lvl="0" indent="-381000" algn="l" rtl="0">
              <a:spcBef>
                <a:spcPts val="0"/>
              </a:spcBef>
              <a:spcAft>
                <a:spcPts val="0"/>
              </a:spcAft>
              <a:buSzPts val="2400"/>
              <a:buChar char="•"/>
            </a:pPr>
            <a:r>
              <a:rPr lang="en-US" dirty="0">
                <a:latin typeface="Calibri" panose="020F0502020204030204" pitchFamily="34" charset="0"/>
                <a:ea typeface="Arial"/>
                <a:cs typeface="Calibri" panose="020F0502020204030204" pitchFamily="34" charset="0"/>
                <a:sym typeface="Arial"/>
              </a:rPr>
              <a:t>Identifying the sound heard in beginning, middle, end of CVC words</a:t>
            </a:r>
            <a:endParaRPr dirty="0">
              <a:latin typeface="Calibri" panose="020F0502020204030204" pitchFamily="34" charset="0"/>
              <a:ea typeface="Arial"/>
              <a:cs typeface="Calibri" panose="020F0502020204030204" pitchFamily="34" charset="0"/>
              <a:sym typeface="Arial"/>
            </a:endParaRPr>
          </a:p>
          <a:p>
            <a:pPr marL="457200" lvl="0" indent="-381000" algn="l" rtl="0">
              <a:spcBef>
                <a:spcPts val="0"/>
              </a:spcBef>
              <a:spcAft>
                <a:spcPts val="0"/>
              </a:spcAft>
              <a:buSzPts val="2400"/>
              <a:buChar char="•"/>
            </a:pPr>
            <a:r>
              <a:rPr lang="en-US" dirty="0">
                <a:latin typeface="Calibri" panose="020F0502020204030204" pitchFamily="34" charset="0"/>
                <a:ea typeface="Arial"/>
                <a:cs typeface="Calibri" panose="020F0502020204030204" pitchFamily="34" charset="0"/>
                <a:sym typeface="Arial"/>
              </a:rPr>
              <a:t>Fill in the missing phoneme</a:t>
            </a:r>
            <a:endParaRPr dirty="0">
              <a:latin typeface="Calibri" panose="020F0502020204030204" pitchFamily="34" charset="0"/>
              <a:ea typeface="Arial"/>
              <a:cs typeface="Calibri" panose="020F0502020204030204" pitchFamily="34" charset="0"/>
              <a:sym typeface="Arial"/>
            </a:endParaRPr>
          </a:p>
          <a:p>
            <a:pPr marL="457200" lvl="0" indent="-381000" algn="l" rtl="0">
              <a:spcBef>
                <a:spcPts val="0"/>
              </a:spcBef>
              <a:spcAft>
                <a:spcPts val="0"/>
              </a:spcAft>
              <a:buSzPts val="2400"/>
              <a:buChar char="•"/>
            </a:pPr>
            <a:r>
              <a:rPr lang="en-US" u="sng" dirty="0">
                <a:solidFill>
                  <a:schemeClr val="hlink"/>
                </a:solidFill>
                <a:latin typeface="Calibri" panose="020F0502020204030204" pitchFamily="34" charset="0"/>
                <a:ea typeface="Arial"/>
                <a:cs typeface="Calibri" panose="020F0502020204030204" pitchFamily="34" charset="0"/>
                <a:sym typeface="Arial"/>
                <a:hlinkClick r:id="rId3"/>
              </a:rPr>
              <a:t>Visual Phonics</a:t>
            </a:r>
            <a:r>
              <a:rPr lang="en-US" dirty="0">
                <a:latin typeface="Calibri" panose="020F0502020204030204" pitchFamily="34" charset="0"/>
                <a:ea typeface="Arial"/>
                <a:cs typeface="Calibri" panose="020F0502020204030204" pitchFamily="34" charset="0"/>
                <a:sym typeface="Arial"/>
              </a:rPr>
              <a:t> </a:t>
            </a:r>
            <a:endParaRPr sz="1800" dirty="0">
              <a:latin typeface="Calibri" panose="020F0502020204030204" pitchFamily="34" charset="0"/>
              <a:ea typeface="Arial"/>
              <a:cs typeface="Calibri" panose="020F0502020204030204" pitchFamily="34" charset="0"/>
              <a:sym typeface="Arial"/>
            </a:endParaRPr>
          </a:p>
          <a:p>
            <a:pPr marL="0" lvl="0" indent="0" algn="l" rtl="0">
              <a:spcBef>
                <a:spcPts val="2400"/>
              </a:spcBef>
              <a:spcAft>
                <a:spcPts val="600"/>
              </a:spcAft>
              <a:buClr>
                <a:schemeClr val="dk1"/>
              </a:buClr>
              <a:buSzPts val="1100"/>
              <a:buFont typeface="Arial"/>
              <a:buNone/>
            </a:pPr>
            <a:r>
              <a:rPr lang="en-US" sz="2000" dirty="0">
                <a:latin typeface="Calibri" panose="020F0502020204030204" pitchFamily="34" charset="0"/>
                <a:ea typeface="Arial"/>
                <a:cs typeface="Calibri" panose="020F0502020204030204" pitchFamily="34" charset="0"/>
                <a:sym typeface="Arial"/>
              </a:rPr>
              <a:t>Source: </a:t>
            </a:r>
            <a:r>
              <a:rPr lang="en-US" sz="2000" u="sng" dirty="0">
                <a:solidFill>
                  <a:schemeClr val="hlink"/>
                </a:solidFill>
                <a:latin typeface="Calibri" panose="020F0502020204030204" pitchFamily="34" charset="0"/>
                <a:ea typeface="Arial"/>
                <a:cs typeface="Calibri" panose="020F0502020204030204" pitchFamily="34" charset="0"/>
                <a:sym typeface="Arial"/>
                <a:hlinkClick r:id="rId4"/>
              </a:rPr>
              <a:t>Libby </a:t>
            </a:r>
            <a:r>
              <a:rPr lang="en-US" sz="2000" u="sng" dirty="0" err="1">
                <a:solidFill>
                  <a:schemeClr val="hlink"/>
                </a:solidFill>
                <a:latin typeface="Calibri" panose="020F0502020204030204" pitchFamily="34" charset="0"/>
                <a:ea typeface="Arial"/>
                <a:cs typeface="Calibri" panose="020F0502020204030204" pitchFamily="34" charset="0"/>
                <a:sym typeface="Arial"/>
                <a:hlinkClick r:id="rId4"/>
              </a:rPr>
              <a:t>Klinner</a:t>
            </a:r>
            <a:r>
              <a:rPr lang="en-US" sz="2000" u="sng" dirty="0">
                <a:solidFill>
                  <a:schemeClr val="hlink"/>
                </a:solidFill>
                <a:latin typeface="Calibri" panose="020F0502020204030204" pitchFamily="34" charset="0"/>
                <a:ea typeface="Arial"/>
                <a:cs typeface="Calibri" panose="020F0502020204030204" pitchFamily="34" charset="0"/>
                <a:sym typeface="Arial"/>
                <a:hlinkClick r:id="rId4"/>
              </a:rPr>
              <a:t> Teaching </a:t>
            </a:r>
            <a:r>
              <a:rPr lang="en-US" sz="2000" dirty="0">
                <a:latin typeface="Calibri" panose="020F0502020204030204" pitchFamily="34" charset="0"/>
                <a:ea typeface="Arial"/>
                <a:cs typeface="Calibri" panose="020F0502020204030204" pitchFamily="34" charset="0"/>
                <a:sym typeface="Arial"/>
              </a:rPr>
              <a:t>&amp; </a:t>
            </a:r>
            <a:r>
              <a:rPr lang="en-US" sz="2000" u="sng" dirty="0">
                <a:solidFill>
                  <a:schemeClr val="hlink"/>
                </a:solidFill>
                <a:latin typeface="Calibri" panose="020F0502020204030204" pitchFamily="34" charset="0"/>
                <a:ea typeface="Arial"/>
                <a:cs typeface="Calibri" panose="020F0502020204030204" pitchFamily="34" charset="0"/>
                <a:sym typeface="Arial"/>
                <a:hlinkClick r:id="rId5"/>
              </a:rPr>
              <a:t>Make, Take, and Teach Blog</a:t>
            </a:r>
            <a:endParaRPr sz="2000" dirty="0"/>
          </a:p>
        </p:txBody>
      </p:sp>
      <p:pic>
        <p:nvPicPr>
          <p:cNvPr id="297" name="Google Shape;297;g32412ae2393_0_21" descr="Initial Sound Activity "/>
          <p:cNvPicPr preferRelativeResize="0">
            <a:picLocks noGrp="1"/>
          </p:cNvPicPr>
          <p:nvPr>
            <p:ph type="pic" idx="2"/>
          </p:nvPr>
        </p:nvPicPr>
        <p:blipFill rotWithShape="1">
          <a:blip r:embed="rId6">
            <a:alphaModFix/>
          </a:blip>
          <a:srcRect t="7591" b="7591"/>
          <a:stretch/>
        </p:blipFill>
        <p:spPr>
          <a:xfrm>
            <a:off x="9166425" y="1681625"/>
            <a:ext cx="2390350" cy="1599250"/>
          </a:xfrm>
          <a:prstGeom prst="rect">
            <a:avLst/>
          </a:prstGeom>
        </p:spPr>
      </p:pic>
      <p:pic>
        <p:nvPicPr>
          <p:cNvPr id="298" name="Google Shape;298;g32412ae2393_0_21" descr="Isolating Sounds Activities "/>
          <p:cNvPicPr preferRelativeResize="0">
            <a:picLocks noGrp="1"/>
          </p:cNvPicPr>
          <p:nvPr>
            <p:ph type="pic" idx="3"/>
          </p:nvPr>
        </p:nvPicPr>
        <p:blipFill rotWithShape="1">
          <a:blip r:embed="rId7">
            <a:alphaModFix/>
          </a:blip>
          <a:srcRect t="-2605" b="10"/>
          <a:stretch/>
        </p:blipFill>
        <p:spPr>
          <a:xfrm>
            <a:off x="7815575" y="3429000"/>
            <a:ext cx="3281274" cy="251247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32412ae2393_0_35"/>
          <p:cNvSpPr txBox="1">
            <a:spLocks noGrp="1"/>
          </p:cNvSpPr>
          <p:nvPr>
            <p:ph type="title"/>
          </p:nvPr>
        </p:nvSpPr>
        <p:spPr>
          <a:xfrm>
            <a:off x="612489" y="1363144"/>
            <a:ext cx="10979100" cy="754415"/>
          </a:xfrm>
          <a:prstGeom prst="rect">
            <a:avLst/>
          </a:prstGeom>
        </p:spPr>
        <p:txBody>
          <a:bodyPr spcFirstLastPara="1" wrap="square" lIns="0" tIns="182875" rIns="91425" bIns="45700" anchor="ctr" anchorCtr="0">
            <a:noAutofit/>
          </a:bodyPr>
          <a:lstStyle/>
          <a:p>
            <a:pPr marL="0" lvl="0" indent="0" algn="l" rtl="0">
              <a:spcBef>
                <a:spcPts val="0"/>
              </a:spcBef>
              <a:spcAft>
                <a:spcPts val="0"/>
              </a:spcAft>
              <a:buNone/>
            </a:pPr>
            <a:r>
              <a:rPr lang="en-US" dirty="0"/>
              <a:t>Segmenting and Blending</a:t>
            </a:r>
            <a:endParaRPr dirty="0"/>
          </a:p>
        </p:txBody>
      </p:sp>
      <p:sp>
        <p:nvSpPr>
          <p:cNvPr id="305" name="Google Shape;305;g32412ae2393_0_35"/>
          <p:cNvSpPr txBox="1">
            <a:spLocks noGrp="1"/>
          </p:cNvSpPr>
          <p:nvPr>
            <p:ph type="body" idx="1"/>
          </p:nvPr>
        </p:nvSpPr>
        <p:spPr>
          <a:xfrm>
            <a:off x="612500" y="2237874"/>
            <a:ext cx="10979100" cy="4010525"/>
          </a:xfrm>
          <a:prstGeom prst="rect">
            <a:avLst/>
          </a:prstGeom>
          <a:solidFill>
            <a:srgbClr val="EEEBF5"/>
          </a:solidFill>
          <a:ln w="28575">
            <a:solidFill>
              <a:schemeClr val="bg1"/>
            </a:solidFill>
          </a:ln>
        </p:spPr>
        <p:txBody>
          <a:bodyPr spcFirstLastPara="1" wrap="square" lIns="274300" tIns="45700" rIns="45700" bIns="45700" anchor="ctr" anchorCtr="0">
            <a:noAutofit/>
          </a:bodyPr>
          <a:lstStyle/>
          <a:p>
            <a:pPr marL="0" lvl="0" indent="0" algn="l" rtl="0">
              <a:spcBef>
                <a:spcPts val="800"/>
              </a:spcBef>
              <a:spcAft>
                <a:spcPts val="2400"/>
              </a:spcAft>
              <a:buNone/>
            </a:pPr>
            <a:r>
              <a:rPr lang="en-US" sz="2600" dirty="0">
                <a:latin typeface="Comic Sans MS" panose="030F0702030302020204" pitchFamily="66" charset="0"/>
                <a:ea typeface="Comic Sans MS"/>
                <a:cs typeface="Calibri" panose="020F0502020204030204" pitchFamily="34" charset="0"/>
                <a:sym typeface="Comic Sans MS"/>
              </a:rPr>
              <a:t>Blending is the ability to combine individual sounds, phonemes, to make a word. An example of blending is saying the individual sounds /c/ /r/ /a/ /b/ followed by the ability to say those sounds together as a whole word, </a:t>
            </a:r>
            <a:r>
              <a:rPr lang="en-US" sz="2600" b="1" dirty="0">
                <a:latin typeface="Comic Sans MS" panose="030F0702030302020204" pitchFamily="66" charset="0"/>
                <a:ea typeface="Comic Sans MS"/>
                <a:cs typeface="Calibri" panose="020F0502020204030204" pitchFamily="34" charset="0"/>
                <a:sym typeface="Comic Sans MS"/>
              </a:rPr>
              <a:t>crab</a:t>
            </a:r>
            <a:r>
              <a:rPr lang="en-US" sz="2600" dirty="0">
                <a:latin typeface="Comic Sans MS" panose="030F0702030302020204" pitchFamily="66" charset="0"/>
                <a:ea typeface="Comic Sans MS"/>
                <a:cs typeface="Calibri" panose="020F0502020204030204" pitchFamily="34" charset="0"/>
                <a:sym typeface="Comic Sans MS"/>
              </a:rPr>
              <a:t>. </a:t>
            </a:r>
            <a:endParaRPr sz="2600" dirty="0">
              <a:latin typeface="Comic Sans MS" panose="030F0702030302020204" pitchFamily="66" charset="0"/>
              <a:ea typeface="Comic Sans MS"/>
              <a:cs typeface="Calibri" panose="020F0502020204030204" pitchFamily="34" charset="0"/>
              <a:sym typeface="Comic Sans MS"/>
            </a:endParaRPr>
          </a:p>
          <a:p>
            <a:pPr marL="0" lvl="0" indent="0" algn="l" rtl="0">
              <a:spcBef>
                <a:spcPts val="800"/>
              </a:spcBef>
              <a:spcAft>
                <a:spcPts val="2400"/>
              </a:spcAft>
              <a:buNone/>
            </a:pPr>
            <a:r>
              <a:rPr lang="en-US" sz="2600" dirty="0">
                <a:latin typeface="Comic Sans MS" panose="030F0702030302020204" pitchFamily="66" charset="0"/>
                <a:ea typeface="Comic Sans MS"/>
                <a:cs typeface="Calibri" panose="020F0502020204030204" pitchFamily="34" charset="0"/>
                <a:sym typeface="Comic Sans MS"/>
              </a:rPr>
              <a:t>Segmenting is the ability to hear a whole word and isolate each sound, phoneme, individually. An example of segmenting is saying the word sledge and then isolating each sound /s/ /l/ /e/ /j/. </a:t>
            </a:r>
            <a:endParaRPr sz="2600" dirty="0">
              <a:latin typeface="Comic Sans MS" panose="030F0702030302020204" pitchFamily="66" charset="0"/>
              <a:ea typeface="Comic Sans MS"/>
              <a:cs typeface="Calibri" panose="020F0502020204030204" pitchFamily="34" charset="0"/>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3211db4cd16_1_71"/>
          <p:cNvSpPr txBox="1">
            <a:spLocks noGrp="1"/>
          </p:cNvSpPr>
          <p:nvPr>
            <p:ph type="title"/>
          </p:nvPr>
        </p:nvSpPr>
        <p:spPr>
          <a:xfrm>
            <a:off x="612489" y="1170638"/>
            <a:ext cx="5483511" cy="1153461"/>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solidFill>
                  <a:srgbClr val="0563C1"/>
                </a:solidFill>
                <a:latin typeface="Calibri" panose="020F0502020204030204" pitchFamily="34" charset="0"/>
                <a:ea typeface="Droid Serif"/>
                <a:cs typeface="Calibri" panose="020F0502020204030204" pitchFamily="34" charset="0"/>
                <a:sym typeface="Droid Serif"/>
              </a:rPr>
              <a:t>Nicole Perman</a:t>
            </a:r>
            <a:endParaRPr b="0" i="1" dirty="0">
              <a:solidFill>
                <a:srgbClr val="0563C1"/>
              </a:solidFill>
              <a:latin typeface="Calibri" panose="020F0502020204030204" pitchFamily="34" charset="0"/>
              <a:ea typeface="Droid Serif"/>
              <a:cs typeface="Calibri" panose="020F0502020204030204" pitchFamily="34" charset="0"/>
              <a:sym typeface="Droid Serif"/>
            </a:endParaRPr>
          </a:p>
        </p:txBody>
      </p:sp>
      <p:sp>
        <p:nvSpPr>
          <p:cNvPr id="110" name="Google Shape;110;g3211db4cd16_1_71"/>
          <p:cNvSpPr txBox="1">
            <a:spLocks noGrp="1"/>
          </p:cNvSpPr>
          <p:nvPr>
            <p:ph type="body" idx="1"/>
          </p:nvPr>
        </p:nvSpPr>
        <p:spPr>
          <a:xfrm>
            <a:off x="616974" y="2422422"/>
            <a:ext cx="6712294" cy="3825978"/>
          </a:xfrm>
          <a:prstGeom prst="rect">
            <a:avLst/>
          </a:prstGeom>
          <a:noFill/>
          <a:ln>
            <a:noFill/>
          </a:ln>
        </p:spPr>
        <p:txBody>
          <a:bodyPr spcFirstLastPara="1" wrap="square" lIns="274300" tIns="45700" rIns="45700" bIns="45700" anchor="t" anchorCtr="0">
            <a:noAutofit/>
          </a:bodyPr>
          <a:lstStyle/>
          <a:p>
            <a:pPr marL="114300" lvl="0" indent="-393192" algn="l" rtl="0">
              <a:spcBef>
                <a:spcPts val="600"/>
              </a:spcBef>
              <a:spcAft>
                <a:spcPts val="0"/>
              </a:spcAft>
              <a:buSzPts val="2592"/>
              <a:buChar char="•"/>
            </a:pPr>
            <a:r>
              <a:rPr lang="en-US" dirty="0"/>
              <a:t>SLP with 15+ years of experience</a:t>
            </a:r>
            <a:endParaRPr dirty="0"/>
          </a:p>
          <a:p>
            <a:pPr marL="114300" lvl="0" indent="-393192" algn="l" rtl="0">
              <a:spcBef>
                <a:spcPts val="0"/>
              </a:spcBef>
              <a:spcAft>
                <a:spcPts val="0"/>
              </a:spcAft>
              <a:buSzPts val="2592"/>
              <a:buChar char="•"/>
            </a:pPr>
            <a:r>
              <a:rPr lang="en-US" dirty="0"/>
              <a:t>BS in Speech Language Hearing Sciences</a:t>
            </a:r>
            <a:endParaRPr dirty="0"/>
          </a:p>
          <a:p>
            <a:pPr marL="114300" lvl="0" indent="-393192" algn="l" rtl="0">
              <a:spcBef>
                <a:spcPts val="0"/>
              </a:spcBef>
              <a:spcAft>
                <a:spcPts val="0"/>
              </a:spcAft>
              <a:buSzPts val="2592"/>
              <a:buChar char="•"/>
            </a:pPr>
            <a:r>
              <a:rPr lang="en-US" dirty="0"/>
              <a:t>MS in Speech Language Pathology</a:t>
            </a:r>
            <a:endParaRPr dirty="0"/>
          </a:p>
          <a:p>
            <a:pPr marL="114300" lvl="0" indent="-393192" algn="l" rtl="0">
              <a:spcBef>
                <a:spcPts val="0"/>
              </a:spcBef>
              <a:spcAft>
                <a:spcPts val="0"/>
              </a:spcAft>
              <a:buSzPts val="2592"/>
              <a:buChar char="•"/>
            </a:pPr>
            <a:r>
              <a:rPr lang="en-US" dirty="0"/>
              <a:t>Certificate of Clinical Competence ASHA</a:t>
            </a:r>
            <a:endParaRPr dirty="0"/>
          </a:p>
          <a:p>
            <a:pPr marL="114300" lvl="0" indent="-393192" algn="l" rtl="0">
              <a:spcBef>
                <a:spcPts val="0"/>
              </a:spcBef>
              <a:spcAft>
                <a:spcPts val="0"/>
              </a:spcAft>
              <a:buSzPts val="2592"/>
              <a:buChar char="•"/>
            </a:pPr>
            <a:r>
              <a:rPr lang="en-US" dirty="0"/>
              <a:t>Passion for  literacy</a:t>
            </a:r>
            <a:endParaRPr dirty="0"/>
          </a:p>
          <a:p>
            <a:pPr marL="571500" lvl="2" indent="-342900" algn="l" rtl="0">
              <a:spcBef>
                <a:spcPts val="0"/>
              </a:spcBef>
              <a:spcAft>
                <a:spcPts val="0"/>
              </a:spcAft>
              <a:buSzPts val="1800"/>
              <a:buChar char="•"/>
            </a:pPr>
            <a:r>
              <a:rPr lang="en-US" dirty="0"/>
              <a:t>Trained in </a:t>
            </a:r>
            <a:r>
              <a:rPr lang="en-US" dirty="0" err="1"/>
              <a:t>Lindamood</a:t>
            </a:r>
            <a:r>
              <a:rPr lang="en-US" dirty="0"/>
              <a:t> Bell LIPS </a:t>
            </a:r>
            <a:endParaRPr dirty="0"/>
          </a:p>
          <a:p>
            <a:pPr marL="571500" lvl="2" indent="-342900" algn="l" rtl="0">
              <a:spcBef>
                <a:spcPts val="0"/>
              </a:spcBef>
              <a:spcAft>
                <a:spcPts val="0"/>
              </a:spcAft>
              <a:buSzPts val="1800"/>
              <a:buChar char="•"/>
            </a:pPr>
            <a:r>
              <a:rPr lang="en-US" dirty="0"/>
              <a:t>Certified LETRS Facilitator </a:t>
            </a:r>
            <a:endParaRPr dirty="0"/>
          </a:p>
          <a:p>
            <a:pPr marL="114300" lvl="0" indent="-393192" algn="l" rtl="0">
              <a:spcBef>
                <a:spcPts val="0"/>
              </a:spcBef>
              <a:spcAft>
                <a:spcPts val="0"/>
              </a:spcAft>
              <a:buSzPts val="2592"/>
              <a:buChar char="•"/>
            </a:pPr>
            <a:r>
              <a:rPr lang="en-US" dirty="0"/>
              <a:t>Current SLP in the Lake Park Audubon School District (Active member of the MTSS teams, PBIS team leader, TCIT coach )</a:t>
            </a:r>
            <a:endParaRPr dirty="0"/>
          </a:p>
        </p:txBody>
      </p:sp>
      <p:pic>
        <p:nvPicPr>
          <p:cNvPr id="5" name="Google Shape;111;g3211db4cd16_1_71" descr="Family photo of 5 people outdoors."/>
          <p:cNvPicPr preferRelativeResize="0">
            <a:picLocks noGrp="1"/>
          </p:cNvPicPr>
          <p:nvPr>
            <p:ph type="pic" idx="2"/>
          </p:nvPr>
        </p:nvPicPr>
        <p:blipFill rotWithShape="1">
          <a:blip r:embed="rId3">
            <a:alphaModFix/>
          </a:blip>
          <a:srcRect t="11417" b="11417"/>
          <a:stretch/>
        </p:blipFill>
        <p:spPr>
          <a:xfrm>
            <a:off x="7723359" y="1855617"/>
            <a:ext cx="3671888" cy="4505325"/>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32412ae2393_0_69"/>
          <p:cNvSpPr txBox="1">
            <a:spLocks noGrp="1"/>
          </p:cNvSpPr>
          <p:nvPr>
            <p:ph type="title"/>
          </p:nvPr>
        </p:nvSpPr>
        <p:spPr>
          <a:xfrm>
            <a:off x="612489" y="1170638"/>
            <a:ext cx="10979100" cy="1153500"/>
          </a:xfrm>
          <a:prstGeom prst="rect">
            <a:avLst/>
          </a:prstGeom>
        </p:spPr>
        <p:txBody>
          <a:bodyPr spcFirstLastPara="1" wrap="square" lIns="0" tIns="182875" rIns="91425" bIns="45700" anchor="ctr" anchorCtr="0">
            <a:noAutofit/>
          </a:bodyPr>
          <a:lstStyle/>
          <a:p>
            <a:pPr marL="0" lvl="0" indent="0" algn="l" rtl="0">
              <a:spcBef>
                <a:spcPts val="0"/>
              </a:spcBef>
              <a:spcAft>
                <a:spcPts val="0"/>
              </a:spcAft>
              <a:buNone/>
            </a:pPr>
            <a:r>
              <a:rPr lang="en-US" dirty="0"/>
              <a:t>Phoneme Blending and Segmenting       </a:t>
            </a:r>
            <a:r>
              <a:rPr lang="en-US" sz="2400" dirty="0">
                <a:solidFill>
                  <a:srgbClr val="C00000"/>
                </a:solidFill>
                <a:latin typeface="Calibri" panose="020F0502020204030204" pitchFamily="34" charset="0"/>
                <a:ea typeface="Permanent Marker"/>
                <a:cs typeface="Calibri" panose="020F0502020204030204" pitchFamily="34" charset="0"/>
                <a:sym typeface="Permanent Marker"/>
              </a:rPr>
              <a:t>Word Chain Practice!  </a:t>
            </a:r>
            <a:r>
              <a:rPr lang="en-US" sz="2400" dirty="0">
                <a:solidFill>
                  <a:srgbClr val="C00000"/>
                </a:solidFill>
                <a:latin typeface="Calibri" panose="020F0502020204030204" pitchFamily="34" charset="0"/>
                <a:ea typeface="Comic Sans MS"/>
                <a:cs typeface="Calibri" panose="020F0502020204030204" pitchFamily="34" charset="0"/>
                <a:sym typeface="Comic Sans MS"/>
              </a:rPr>
              <a:t> </a:t>
            </a:r>
            <a:endParaRPr sz="2400" dirty="0">
              <a:solidFill>
                <a:srgbClr val="C00000"/>
              </a:solidFill>
              <a:latin typeface="Calibri" panose="020F0502020204030204" pitchFamily="34" charset="0"/>
              <a:ea typeface="Comic Sans MS"/>
              <a:cs typeface="Calibri" panose="020F0502020204030204" pitchFamily="34" charset="0"/>
              <a:sym typeface="Comic Sans MS"/>
            </a:endParaRPr>
          </a:p>
        </p:txBody>
      </p:sp>
      <p:sp>
        <p:nvSpPr>
          <p:cNvPr id="312" name="Google Shape;312;g32412ae2393_0_69"/>
          <p:cNvSpPr txBox="1">
            <a:spLocks noGrp="1"/>
          </p:cNvSpPr>
          <p:nvPr>
            <p:ph type="body" idx="1"/>
          </p:nvPr>
        </p:nvSpPr>
        <p:spPr>
          <a:xfrm>
            <a:off x="615007" y="2245008"/>
            <a:ext cx="5280600" cy="583800"/>
          </a:xfrm>
          <a:prstGeom prst="rect">
            <a:avLst/>
          </a:prstGeom>
        </p:spPr>
        <p:txBody>
          <a:bodyPr spcFirstLastPara="1" wrap="square" lIns="274300" tIns="45700" rIns="45700" bIns="45700" anchor="ctr" anchorCtr="0">
            <a:noAutofit/>
          </a:bodyPr>
          <a:lstStyle/>
          <a:p>
            <a:pPr marL="0" lvl="0" indent="0" algn="l" rtl="0">
              <a:spcBef>
                <a:spcPts val="0"/>
              </a:spcBef>
              <a:spcAft>
                <a:spcPts val="600"/>
              </a:spcAft>
              <a:buNone/>
            </a:pPr>
            <a:r>
              <a:rPr lang="en-US" dirty="0">
                <a:solidFill>
                  <a:srgbClr val="0563C1"/>
                </a:solidFill>
              </a:rPr>
              <a:t>Skill Progression </a:t>
            </a:r>
            <a:endParaRPr dirty="0">
              <a:solidFill>
                <a:srgbClr val="0563C1"/>
              </a:solidFill>
            </a:endParaRPr>
          </a:p>
        </p:txBody>
      </p:sp>
      <p:sp>
        <p:nvSpPr>
          <p:cNvPr id="313" name="Google Shape;313;g32412ae2393_0_69"/>
          <p:cNvSpPr txBox="1">
            <a:spLocks noGrp="1"/>
          </p:cNvSpPr>
          <p:nvPr>
            <p:ph type="body" idx="2"/>
          </p:nvPr>
        </p:nvSpPr>
        <p:spPr>
          <a:xfrm>
            <a:off x="609600" y="3071958"/>
            <a:ext cx="5291400" cy="3176400"/>
          </a:xfrm>
          <a:prstGeom prst="rect">
            <a:avLst/>
          </a:prstGeom>
        </p:spPr>
        <p:txBody>
          <a:bodyPr spcFirstLastPara="1" wrap="square" lIns="274300" tIns="45700" rIns="45700" bIns="45700" anchor="t" anchorCtr="0">
            <a:noAutofit/>
          </a:bodyPr>
          <a:lstStyle/>
          <a:p>
            <a:pPr marL="342900" lvl="1" indent="-342900" algn="l" rtl="0">
              <a:lnSpc>
                <a:spcPct val="150000"/>
              </a:lnSpc>
              <a:spcBef>
                <a:spcPts val="0"/>
              </a:spcBef>
              <a:spcAft>
                <a:spcPts val="0"/>
              </a:spcAft>
              <a:buSzPts val="1920"/>
              <a:buFont typeface="Courier New" panose="02070309020205020404" pitchFamily="49" charset="0"/>
              <a:buChar char="o"/>
            </a:pPr>
            <a:r>
              <a:rPr lang="en-US" dirty="0"/>
              <a:t>CV/VC (at/be)</a:t>
            </a:r>
            <a:endParaRPr dirty="0"/>
          </a:p>
          <a:p>
            <a:pPr marL="342900" lvl="1" indent="-342900" algn="l" rtl="0">
              <a:lnSpc>
                <a:spcPct val="150000"/>
              </a:lnSpc>
              <a:spcBef>
                <a:spcPts val="0"/>
              </a:spcBef>
              <a:spcAft>
                <a:spcPts val="0"/>
              </a:spcAft>
              <a:buSzPts val="1920"/>
              <a:buFont typeface="Courier New" panose="02070309020205020404" pitchFamily="49" charset="0"/>
              <a:buChar char="o"/>
            </a:pPr>
            <a:r>
              <a:rPr lang="en-US" dirty="0"/>
              <a:t>CVC (cat)</a:t>
            </a:r>
            <a:endParaRPr dirty="0"/>
          </a:p>
          <a:p>
            <a:pPr marL="342900" lvl="1" indent="-342900" algn="l" rtl="0">
              <a:lnSpc>
                <a:spcPct val="150000"/>
              </a:lnSpc>
              <a:spcBef>
                <a:spcPts val="0"/>
              </a:spcBef>
              <a:spcAft>
                <a:spcPts val="0"/>
              </a:spcAft>
              <a:buSzPts val="1920"/>
              <a:buFont typeface="Courier New" panose="02070309020205020404" pitchFamily="49" charset="0"/>
              <a:buChar char="o"/>
            </a:pPr>
            <a:r>
              <a:rPr lang="en-US" dirty="0"/>
              <a:t>CCV/VCC (</a:t>
            </a:r>
            <a:r>
              <a:rPr lang="en-US" dirty="0" err="1"/>
              <a:t>ble</a:t>
            </a:r>
            <a:r>
              <a:rPr lang="en-US" dirty="0"/>
              <a:t>/aft)</a:t>
            </a:r>
            <a:endParaRPr dirty="0"/>
          </a:p>
          <a:p>
            <a:pPr marL="342900" lvl="1" indent="-342900" algn="l" rtl="0">
              <a:lnSpc>
                <a:spcPct val="150000"/>
              </a:lnSpc>
              <a:spcBef>
                <a:spcPts val="0"/>
              </a:spcBef>
              <a:spcAft>
                <a:spcPts val="0"/>
              </a:spcAft>
              <a:buSzPts val="1920"/>
              <a:buFont typeface="Courier New" panose="02070309020205020404" pitchFamily="49" charset="0"/>
              <a:buChar char="o"/>
            </a:pPr>
            <a:r>
              <a:rPr lang="en-US" dirty="0"/>
              <a:t>CCVC/CVCC (snip/best)</a:t>
            </a:r>
            <a:endParaRPr dirty="0"/>
          </a:p>
          <a:p>
            <a:pPr marL="342900" lvl="1" indent="-342900" algn="l" rtl="0">
              <a:lnSpc>
                <a:spcPct val="150000"/>
              </a:lnSpc>
              <a:spcBef>
                <a:spcPts val="0"/>
              </a:spcBef>
              <a:spcAft>
                <a:spcPts val="0"/>
              </a:spcAft>
              <a:buSzPts val="1920"/>
              <a:buFont typeface="Courier New" panose="02070309020205020404" pitchFamily="49" charset="0"/>
              <a:buChar char="o"/>
            </a:pPr>
            <a:r>
              <a:rPr lang="en-US" dirty="0"/>
              <a:t>CCVCC (troops)</a:t>
            </a:r>
            <a:endParaRPr dirty="0"/>
          </a:p>
        </p:txBody>
      </p:sp>
      <p:sp>
        <p:nvSpPr>
          <p:cNvPr id="314" name="Google Shape;314;g32412ae2393_0_69"/>
          <p:cNvSpPr txBox="1">
            <a:spLocks noGrp="1"/>
          </p:cNvSpPr>
          <p:nvPr>
            <p:ph type="body" idx="3"/>
          </p:nvPr>
        </p:nvSpPr>
        <p:spPr>
          <a:xfrm>
            <a:off x="6299674" y="2177933"/>
            <a:ext cx="5283900" cy="583800"/>
          </a:xfrm>
          <a:prstGeom prst="rect">
            <a:avLst/>
          </a:prstGeom>
        </p:spPr>
        <p:txBody>
          <a:bodyPr spcFirstLastPara="1" wrap="square" lIns="274300" tIns="45700" rIns="45700" bIns="45700" anchor="ctr" anchorCtr="0">
            <a:noAutofit/>
          </a:bodyPr>
          <a:lstStyle/>
          <a:p>
            <a:pPr marL="0" lvl="0" indent="0" algn="l" rtl="0">
              <a:spcBef>
                <a:spcPts val="0"/>
              </a:spcBef>
              <a:spcAft>
                <a:spcPts val="600"/>
              </a:spcAft>
              <a:buNone/>
            </a:pPr>
            <a:r>
              <a:rPr lang="en-US" dirty="0">
                <a:solidFill>
                  <a:srgbClr val="0563C1"/>
                </a:solidFill>
              </a:rPr>
              <a:t>Games/Strategies</a:t>
            </a:r>
            <a:endParaRPr dirty="0">
              <a:solidFill>
                <a:srgbClr val="0563C1"/>
              </a:solidFill>
            </a:endParaRPr>
          </a:p>
        </p:txBody>
      </p:sp>
      <p:sp>
        <p:nvSpPr>
          <p:cNvPr id="315" name="Google Shape;315;g32412ae2393_0_69"/>
          <p:cNvSpPr txBox="1">
            <a:spLocks noGrp="1"/>
          </p:cNvSpPr>
          <p:nvPr>
            <p:ph type="body" idx="4"/>
          </p:nvPr>
        </p:nvSpPr>
        <p:spPr>
          <a:xfrm>
            <a:off x="6096000" y="2761724"/>
            <a:ext cx="5697300" cy="3486675"/>
          </a:xfrm>
          <a:prstGeom prst="rect">
            <a:avLst/>
          </a:prstGeom>
        </p:spPr>
        <p:txBody>
          <a:bodyPr spcFirstLastPara="1" wrap="square" lIns="274300" tIns="45700" rIns="45700" bIns="45700" anchor="t" anchorCtr="0">
            <a:noAutofit/>
          </a:bodyPr>
          <a:lstStyle/>
          <a:p>
            <a:pPr marL="0" lvl="0" indent="0" algn="l" rtl="0">
              <a:spcBef>
                <a:spcPts val="0"/>
              </a:spcBef>
              <a:spcAft>
                <a:spcPts val="0"/>
              </a:spcAft>
              <a:buNone/>
            </a:pPr>
            <a:r>
              <a:rPr lang="en-US" b="1" dirty="0"/>
              <a:t>Blending (individual phonemes)</a:t>
            </a:r>
            <a:endParaRPr b="1" dirty="0"/>
          </a:p>
          <a:p>
            <a:pPr marL="457200" lvl="0" indent="-381000" algn="l" rtl="0">
              <a:spcBef>
                <a:spcPts val="600"/>
              </a:spcBef>
              <a:spcAft>
                <a:spcPts val="0"/>
              </a:spcAft>
              <a:buSzPts val="2400"/>
              <a:buChar char="•"/>
            </a:pPr>
            <a:r>
              <a:rPr lang="en-US" dirty="0"/>
              <a:t>Robot Talk, Songs &amp; Cheers  </a:t>
            </a:r>
            <a:endParaRPr dirty="0"/>
          </a:p>
          <a:p>
            <a:pPr marL="457200" lvl="0" indent="-381000" algn="l" rtl="0">
              <a:spcBef>
                <a:spcPts val="0"/>
              </a:spcBef>
              <a:spcAft>
                <a:spcPts val="0"/>
              </a:spcAft>
              <a:buSzPts val="2400"/>
              <a:buChar char="•"/>
            </a:pPr>
            <a:r>
              <a:rPr lang="en-US" dirty="0"/>
              <a:t>Mystery Word </a:t>
            </a:r>
            <a:endParaRPr dirty="0"/>
          </a:p>
          <a:p>
            <a:pPr marL="457200" lvl="0" indent="-381000" algn="l" rtl="0">
              <a:spcBef>
                <a:spcPts val="0"/>
              </a:spcBef>
              <a:spcAft>
                <a:spcPts val="0"/>
              </a:spcAft>
              <a:buSzPts val="2400"/>
              <a:buChar char="•"/>
            </a:pPr>
            <a:r>
              <a:rPr lang="en-US" dirty="0"/>
              <a:t>Blending Slide </a:t>
            </a:r>
            <a:endParaRPr dirty="0"/>
          </a:p>
          <a:p>
            <a:pPr marL="457200" lvl="0" indent="-381000" algn="l" rtl="0">
              <a:spcBef>
                <a:spcPts val="0"/>
              </a:spcBef>
              <a:spcAft>
                <a:spcPts val="0"/>
              </a:spcAft>
              <a:buSzPts val="2400"/>
              <a:buChar char="•"/>
            </a:pPr>
            <a:r>
              <a:rPr lang="en-US" dirty="0"/>
              <a:t>Spider Web (yarn w/letters)</a:t>
            </a:r>
            <a:endParaRPr dirty="0"/>
          </a:p>
          <a:p>
            <a:pPr marL="457200" lvl="0" indent="-381000" algn="l" rtl="0">
              <a:spcBef>
                <a:spcPts val="0"/>
              </a:spcBef>
              <a:spcAft>
                <a:spcPts val="0"/>
              </a:spcAft>
              <a:buSzPts val="2400"/>
              <a:buChar char="•"/>
            </a:pPr>
            <a:r>
              <a:rPr lang="en-US" dirty="0"/>
              <a:t>Tap/Map/Zap</a:t>
            </a:r>
            <a:endParaRPr dirty="0"/>
          </a:p>
          <a:p>
            <a:pPr marL="0" lvl="0" indent="0" algn="l" rtl="0">
              <a:spcBef>
                <a:spcPts val="600"/>
              </a:spcBef>
              <a:spcAft>
                <a:spcPts val="0"/>
              </a:spcAft>
              <a:buNone/>
            </a:pPr>
            <a:r>
              <a:rPr lang="en-US" b="1" dirty="0"/>
              <a:t>Segmenting (Whole to individual)</a:t>
            </a:r>
            <a:endParaRPr b="1" dirty="0"/>
          </a:p>
          <a:p>
            <a:pPr marL="457200" lvl="0" indent="-381000" algn="l" rtl="0">
              <a:spcBef>
                <a:spcPts val="600"/>
              </a:spcBef>
              <a:spcAft>
                <a:spcPts val="0"/>
              </a:spcAft>
              <a:buSzPts val="2400"/>
              <a:buChar char="•"/>
            </a:pPr>
            <a:r>
              <a:rPr lang="en-US" dirty="0"/>
              <a:t>Build a word (identify phonemes)</a:t>
            </a:r>
            <a:endParaRPr dirty="0"/>
          </a:p>
          <a:p>
            <a:pPr marL="457200" lvl="0" indent="-381000" algn="l" rtl="0">
              <a:spcBef>
                <a:spcPts val="0"/>
              </a:spcBef>
              <a:spcAft>
                <a:spcPts val="0"/>
              </a:spcAft>
              <a:buSzPts val="2400"/>
              <a:buChar char="•"/>
            </a:pPr>
            <a:r>
              <a:rPr lang="en-US" dirty="0"/>
              <a:t>Picture Cards </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32412ae2393_0_41"/>
          <p:cNvSpPr txBox="1">
            <a:spLocks noGrp="1"/>
          </p:cNvSpPr>
          <p:nvPr>
            <p:ph type="title"/>
          </p:nvPr>
        </p:nvSpPr>
        <p:spPr>
          <a:xfrm>
            <a:off x="612489" y="1170638"/>
            <a:ext cx="10979100" cy="477688"/>
          </a:xfrm>
          <a:prstGeom prst="rect">
            <a:avLst/>
          </a:prstGeom>
        </p:spPr>
        <p:txBody>
          <a:bodyPr spcFirstLastPara="1" wrap="square" lIns="0" tIns="182875" rIns="91425" bIns="45700" anchor="ctr" anchorCtr="0">
            <a:noAutofit/>
          </a:bodyPr>
          <a:lstStyle/>
          <a:p>
            <a:pPr marL="0" lvl="0" indent="0" algn="l" rtl="0">
              <a:spcBef>
                <a:spcPts val="0"/>
              </a:spcBef>
              <a:spcAft>
                <a:spcPts val="0"/>
              </a:spcAft>
              <a:buClr>
                <a:srgbClr val="0C0C0C"/>
              </a:buClr>
              <a:buSzPts val="3600"/>
              <a:buFont typeface="Calibri"/>
              <a:buNone/>
            </a:pPr>
            <a:r>
              <a:rPr lang="en-US" dirty="0"/>
              <a:t>More Phoneme Blending &amp; Segmenting Activities </a:t>
            </a:r>
            <a:endParaRPr dirty="0"/>
          </a:p>
        </p:txBody>
      </p:sp>
      <p:sp>
        <p:nvSpPr>
          <p:cNvPr id="322" name="Google Shape;322;g32412ae2393_0_41"/>
          <p:cNvSpPr txBox="1">
            <a:spLocks noGrp="1"/>
          </p:cNvSpPr>
          <p:nvPr>
            <p:ph type="body" idx="1"/>
          </p:nvPr>
        </p:nvSpPr>
        <p:spPr>
          <a:xfrm>
            <a:off x="609600" y="1888957"/>
            <a:ext cx="7150768" cy="4651179"/>
          </a:xfrm>
          <a:prstGeom prst="rect">
            <a:avLst/>
          </a:prstGeom>
        </p:spPr>
        <p:txBody>
          <a:bodyPr spcFirstLastPara="1" wrap="square" lIns="274300" tIns="45700" rIns="45700" bIns="45700" anchor="t" anchorCtr="0">
            <a:noAutofit/>
          </a:bodyPr>
          <a:lstStyle/>
          <a:p>
            <a:pPr marL="171450" lvl="0" indent="-393192" algn="l" rtl="0">
              <a:spcBef>
                <a:spcPts val="0"/>
              </a:spcBef>
              <a:spcAft>
                <a:spcPts val="1200"/>
              </a:spcAft>
              <a:buSzPts val="2592"/>
              <a:buChar char="●"/>
            </a:pPr>
            <a:r>
              <a:rPr lang="en-US" dirty="0"/>
              <a:t>Use of colored squares, chips, tiles, mouth pictures and eventually letters to blend and segment sounds</a:t>
            </a:r>
            <a:endParaRPr dirty="0">
              <a:latin typeface="Calibri" panose="020F0502020204030204" pitchFamily="34" charset="0"/>
              <a:ea typeface="Arial"/>
              <a:cs typeface="Calibri" panose="020F0502020204030204" pitchFamily="34" charset="0"/>
              <a:sym typeface="Arial"/>
            </a:endParaRPr>
          </a:p>
          <a:p>
            <a:pPr marL="457200" lvl="1" indent="-320040" algn="l" rtl="0">
              <a:spcBef>
                <a:spcPts val="0"/>
              </a:spcBef>
              <a:spcAft>
                <a:spcPts val="600"/>
              </a:spcAft>
              <a:buSzPct val="80000"/>
              <a:buChar char="○"/>
            </a:pPr>
            <a:r>
              <a:rPr lang="en-US" dirty="0"/>
              <a:t>Sound Train: use toys or cards to represent sounds. </a:t>
            </a:r>
            <a:endParaRPr dirty="0"/>
          </a:p>
          <a:p>
            <a:pPr marL="457200" lvl="1" indent="-320040" algn="l" rtl="0">
              <a:spcBef>
                <a:spcPts val="0"/>
              </a:spcBef>
              <a:spcAft>
                <a:spcPts val="600"/>
              </a:spcAft>
              <a:buSzPct val="80000"/>
              <a:buChar char="○"/>
            </a:pPr>
            <a:r>
              <a:rPr lang="en-US" dirty="0"/>
              <a:t>Say the sounds slowly and move the car across</a:t>
            </a:r>
            <a:endParaRPr dirty="0">
              <a:latin typeface="Calibri" panose="020F0502020204030204" pitchFamily="34" charset="0"/>
              <a:ea typeface="Arial"/>
              <a:cs typeface="Calibri" panose="020F0502020204030204" pitchFamily="34" charset="0"/>
              <a:sym typeface="Arial"/>
            </a:endParaRPr>
          </a:p>
          <a:p>
            <a:pPr marL="457200" lvl="1" indent="-320040" algn="l" rtl="0">
              <a:spcBef>
                <a:spcPts val="0"/>
              </a:spcBef>
              <a:spcAft>
                <a:spcPts val="600"/>
              </a:spcAft>
              <a:buSzPct val="80000"/>
              <a:buChar char="○"/>
            </a:pPr>
            <a:r>
              <a:rPr lang="en-US" dirty="0"/>
              <a:t>Stretch and Slide: stretch out the sounds using hand motions, then slide hands together to blend</a:t>
            </a:r>
            <a:endParaRPr dirty="0"/>
          </a:p>
          <a:p>
            <a:pPr marL="171450" lvl="0" indent="-393192" algn="l" rtl="0">
              <a:spcBef>
                <a:spcPts val="1200"/>
              </a:spcBef>
              <a:spcAft>
                <a:spcPts val="1200"/>
              </a:spcAft>
              <a:buSzPts val="2592"/>
              <a:buChar char="●"/>
            </a:pPr>
            <a:r>
              <a:rPr lang="en-US" dirty="0"/>
              <a:t>Elkonin Boxes: Use boxes to represent sounds</a:t>
            </a:r>
            <a:endParaRPr dirty="0"/>
          </a:p>
          <a:p>
            <a:pPr marL="457200" lvl="1" indent="-320040" algn="l" rtl="0">
              <a:spcBef>
                <a:spcPts val="0"/>
              </a:spcBef>
              <a:spcAft>
                <a:spcPts val="1200"/>
              </a:spcAft>
              <a:buSzPct val="80000"/>
              <a:buChar char="○"/>
            </a:pPr>
            <a:r>
              <a:rPr lang="en-US" dirty="0"/>
              <a:t>Slide counters or tokens into each box as you blend sounds to form a word.</a:t>
            </a:r>
            <a:endParaRPr dirty="0"/>
          </a:p>
          <a:p>
            <a:pPr marL="171450" lvl="0" indent="-228600" algn="l" rtl="0">
              <a:spcBef>
                <a:spcPts val="0"/>
              </a:spcBef>
              <a:spcAft>
                <a:spcPts val="1200"/>
              </a:spcAft>
              <a:buClr>
                <a:schemeClr val="dk1"/>
              </a:buClr>
              <a:buSzPts val="1100"/>
              <a:buFont typeface="Arial"/>
              <a:buNone/>
            </a:pPr>
            <a:r>
              <a:rPr lang="en-US" sz="2000" dirty="0">
                <a:solidFill>
                  <a:srgbClr val="0563C1"/>
                </a:solidFill>
              </a:rPr>
              <a:t>Source: </a:t>
            </a:r>
            <a:r>
              <a:rPr lang="en-US" sz="2000" u="sng" dirty="0">
                <a:solidFill>
                  <a:schemeClr val="hlink"/>
                </a:solidFill>
                <a:hlinkClick r:id="rId3"/>
              </a:rPr>
              <a:t>maketaketeach.com</a:t>
            </a:r>
            <a:r>
              <a:rPr lang="en-US" sz="2000" dirty="0">
                <a:solidFill>
                  <a:srgbClr val="0563C1"/>
                </a:solidFill>
              </a:rPr>
              <a:t> </a:t>
            </a:r>
            <a:endParaRPr sz="2000" dirty="0">
              <a:solidFill>
                <a:srgbClr val="0563C1"/>
              </a:solidFill>
            </a:endParaRPr>
          </a:p>
        </p:txBody>
      </p:sp>
      <p:pic>
        <p:nvPicPr>
          <p:cNvPr id="323" name="Google Shape;323;g32412ae2393_0_41" descr="Blending and Segmenting Activities "/>
          <p:cNvPicPr preferRelativeResize="0">
            <a:picLocks noGrp="1"/>
          </p:cNvPicPr>
          <p:nvPr>
            <p:ph type="pic" idx="2"/>
          </p:nvPr>
        </p:nvPicPr>
        <p:blipFill rotWithShape="1">
          <a:blip r:embed="rId4">
            <a:alphaModFix/>
          </a:blip>
          <a:srcRect/>
          <a:stretch/>
        </p:blipFill>
        <p:spPr>
          <a:xfrm>
            <a:off x="7888047" y="2312068"/>
            <a:ext cx="4043931" cy="349890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32412ae2393_0_78"/>
          <p:cNvSpPr txBox="1">
            <a:spLocks noGrp="1"/>
          </p:cNvSpPr>
          <p:nvPr>
            <p:ph type="title"/>
          </p:nvPr>
        </p:nvSpPr>
        <p:spPr>
          <a:xfrm>
            <a:off x="612489" y="1171640"/>
            <a:ext cx="10979100" cy="1159800"/>
          </a:xfrm>
          <a:prstGeom prst="rect">
            <a:avLst/>
          </a:prstGeom>
        </p:spPr>
        <p:txBody>
          <a:bodyPr spcFirstLastPara="1" wrap="square" lIns="0" tIns="182875" rIns="91425" bIns="45700" anchor="ctr" anchorCtr="0">
            <a:noAutofit/>
          </a:bodyPr>
          <a:lstStyle/>
          <a:p>
            <a:pPr marL="0" lvl="0" indent="0" algn="l" rtl="0">
              <a:spcBef>
                <a:spcPts val="0"/>
              </a:spcBef>
              <a:spcAft>
                <a:spcPts val="0"/>
              </a:spcAft>
              <a:buClr>
                <a:schemeClr val="dk1"/>
              </a:buClr>
              <a:buSzPts val="1100"/>
              <a:buFont typeface="Arial"/>
              <a:buNone/>
            </a:pPr>
            <a:r>
              <a:rPr lang="en-US" dirty="0"/>
              <a:t>Advanced: Manipulation, Deletion, Substitution </a:t>
            </a:r>
            <a:endParaRPr dirty="0"/>
          </a:p>
        </p:txBody>
      </p:sp>
      <p:sp>
        <p:nvSpPr>
          <p:cNvPr id="330" name="Google Shape;330;g32412ae2393_0_78"/>
          <p:cNvSpPr txBox="1">
            <a:spLocks noGrp="1"/>
          </p:cNvSpPr>
          <p:nvPr>
            <p:ph type="body" idx="1"/>
          </p:nvPr>
        </p:nvSpPr>
        <p:spPr>
          <a:xfrm>
            <a:off x="616974" y="2422425"/>
            <a:ext cx="7984098" cy="3825900"/>
          </a:xfrm>
          <a:prstGeom prst="rect">
            <a:avLst/>
          </a:prstGeom>
        </p:spPr>
        <p:txBody>
          <a:bodyPr spcFirstLastPara="1" wrap="square" lIns="274300" tIns="45700" rIns="45700" bIns="45700" anchor="t" anchorCtr="0">
            <a:noAutofit/>
          </a:bodyPr>
          <a:lstStyle/>
          <a:p>
            <a:pPr marL="228600" lvl="0" indent="-228600" algn="l" rtl="0">
              <a:lnSpc>
                <a:spcPct val="115000"/>
              </a:lnSpc>
              <a:spcBef>
                <a:spcPts val="0"/>
              </a:spcBef>
              <a:spcAft>
                <a:spcPts val="1200"/>
              </a:spcAft>
              <a:buSzPts val="2400"/>
              <a:buChar char="•"/>
            </a:pPr>
            <a:r>
              <a:rPr lang="en-US" dirty="0"/>
              <a:t>Use of colored squares, chips, tiles, mouth pictures and eventually letters to blend and segment sounds</a:t>
            </a:r>
            <a:endParaRPr dirty="0"/>
          </a:p>
          <a:p>
            <a:pPr marL="228600" lvl="0" indent="-381000" algn="l" rtl="0">
              <a:lnSpc>
                <a:spcPct val="115000"/>
              </a:lnSpc>
              <a:spcBef>
                <a:spcPts val="1800"/>
              </a:spcBef>
              <a:spcAft>
                <a:spcPts val="1200"/>
              </a:spcAft>
              <a:buSzPts val="2400"/>
              <a:buChar char="•"/>
            </a:pPr>
            <a:r>
              <a:rPr lang="en-US" dirty="0"/>
              <a:t>Kilpatrick Word Drills Examples:</a:t>
            </a:r>
            <a:endParaRPr dirty="0"/>
          </a:p>
          <a:p>
            <a:pPr marL="571500" lvl="3" indent="-381000" algn="l" rtl="0">
              <a:lnSpc>
                <a:spcPct val="115000"/>
              </a:lnSpc>
              <a:spcBef>
                <a:spcPts val="0"/>
              </a:spcBef>
              <a:spcAft>
                <a:spcPts val="1200"/>
              </a:spcAft>
              <a:buSzPts val="2400"/>
              <a:buChar char="▪"/>
            </a:pPr>
            <a:r>
              <a:rPr lang="en-US" sz="2400" dirty="0"/>
              <a:t>“Say tub, now say tub but change the /t/ to a /l/, </a:t>
            </a:r>
            <a:r>
              <a:rPr lang="en-US" sz="2400" dirty="0" err="1"/>
              <a:t>Lub</a:t>
            </a:r>
            <a:r>
              <a:rPr lang="en-US" sz="2400" dirty="0"/>
              <a:t>”</a:t>
            </a:r>
            <a:endParaRPr sz="2400" dirty="0"/>
          </a:p>
          <a:p>
            <a:pPr marL="571500" lvl="3" indent="-381000" algn="l" rtl="0">
              <a:lnSpc>
                <a:spcPct val="115000"/>
              </a:lnSpc>
              <a:spcBef>
                <a:spcPts val="0"/>
              </a:spcBef>
              <a:spcAft>
                <a:spcPts val="1200"/>
              </a:spcAft>
              <a:buSzPts val="2400"/>
              <a:buChar char="▪"/>
            </a:pPr>
            <a:r>
              <a:rPr lang="en-US" sz="2400" dirty="0"/>
              <a:t>“Say ran, now say ran but change the /a/ to an /u/, Run”</a:t>
            </a:r>
            <a:endParaRPr sz="2400" dirty="0"/>
          </a:p>
          <a:p>
            <a:pPr marL="571500" lvl="3" indent="-381000" algn="l" rtl="0">
              <a:lnSpc>
                <a:spcPct val="115000"/>
              </a:lnSpc>
              <a:spcBef>
                <a:spcPts val="0"/>
              </a:spcBef>
              <a:spcAft>
                <a:spcPts val="1200"/>
              </a:spcAft>
              <a:buSzPts val="2400"/>
              <a:buChar char="▪"/>
            </a:pPr>
            <a:r>
              <a:rPr lang="en-US" sz="2400" dirty="0"/>
              <a:t>“Say crash, now say crash without the /r/, Cash”</a:t>
            </a:r>
            <a:endParaRPr sz="2400" dirty="0"/>
          </a:p>
        </p:txBody>
      </p:sp>
      <p:pic>
        <p:nvPicPr>
          <p:cNvPr id="331" name="Google Shape;331;g32412ae2393_0_78" descr="Heggerty Phonemic Awareness Curriculums "/>
          <p:cNvPicPr preferRelativeResize="0">
            <a:picLocks noGrp="1"/>
          </p:cNvPicPr>
          <p:nvPr>
            <p:ph type="pic" idx="3"/>
          </p:nvPr>
        </p:nvPicPr>
        <p:blipFill rotWithShape="1">
          <a:blip r:embed="rId3">
            <a:alphaModFix/>
          </a:blip>
          <a:srcRect t="8745" b="8745"/>
          <a:stretch/>
        </p:blipFill>
        <p:spPr>
          <a:xfrm rot="-556663">
            <a:off x="8951377" y="4204234"/>
            <a:ext cx="2612652" cy="1747963"/>
          </a:xfrm>
          <a:prstGeom prst="rect">
            <a:avLst/>
          </a:prstGeom>
        </p:spPr>
      </p:pic>
      <p:pic>
        <p:nvPicPr>
          <p:cNvPr id="332" name="Google Shape;332;g32412ae2393_0_78" descr="Kilpatrick's Equipped for Reading Success"/>
          <p:cNvPicPr preferRelativeResize="0">
            <a:picLocks noGrp="1"/>
          </p:cNvPicPr>
          <p:nvPr>
            <p:ph type="pic" idx="2"/>
          </p:nvPr>
        </p:nvPicPr>
        <p:blipFill rotWithShape="1">
          <a:blip r:embed="rId4">
            <a:alphaModFix/>
          </a:blip>
          <a:srcRect t="16698" b="16692"/>
          <a:stretch/>
        </p:blipFill>
        <p:spPr>
          <a:xfrm rot="913016">
            <a:off x="9208052" y="2535026"/>
            <a:ext cx="2348722" cy="15714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32e7c75b95c_0_71"/>
          <p:cNvSpPr txBox="1">
            <a:spLocks noGrp="1"/>
          </p:cNvSpPr>
          <p:nvPr>
            <p:ph type="title"/>
          </p:nvPr>
        </p:nvSpPr>
        <p:spPr>
          <a:xfrm>
            <a:off x="612489" y="1170639"/>
            <a:ext cx="10978994" cy="549878"/>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solidFill>
                  <a:schemeClr val="tx1"/>
                </a:solidFill>
              </a:rPr>
              <a:t>Multi-Tiered Systems of Supportive Inclusive of All </a:t>
            </a:r>
            <a:endParaRPr b="0" dirty="0">
              <a:solidFill>
                <a:schemeClr val="tx1"/>
              </a:solidFill>
            </a:endParaRPr>
          </a:p>
        </p:txBody>
      </p:sp>
      <p:sp>
        <p:nvSpPr>
          <p:cNvPr id="3" name="Text Placeholder 2">
            <a:extLst>
              <a:ext uri="{FF2B5EF4-FFF2-40B4-BE49-F238E27FC236}">
                <a16:creationId xmlns:a16="http://schemas.microsoft.com/office/drawing/2014/main" id="{F5AC73A6-12AD-890C-6EA9-ED1B1B20522C}"/>
              </a:ext>
            </a:extLst>
          </p:cNvPr>
          <p:cNvSpPr>
            <a:spLocks noGrp="1"/>
          </p:cNvSpPr>
          <p:nvPr>
            <p:ph type="body" idx="1"/>
          </p:nvPr>
        </p:nvSpPr>
        <p:spPr>
          <a:xfrm>
            <a:off x="616974" y="2422422"/>
            <a:ext cx="4905522" cy="1153460"/>
          </a:xfrm>
        </p:spPr>
        <p:txBody>
          <a:bodyPr/>
          <a:lstStyle/>
          <a:p>
            <a:pPr marL="64008" indent="0">
              <a:buNone/>
            </a:pPr>
            <a:r>
              <a:rPr lang="en-US" u="sng" dirty="0">
                <a:solidFill>
                  <a:schemeClr val="hlink"/>
                </a:solidFill>
                <a:hlinkClick r:id="rId3"/>
              </a:rPr>
              <a:t>Multi-Tiered Systems of Supportive Inclusive of All (view larger image)</a:t>
            </a:r>
            <a:endParaRPr lang="en-US" dirty="0"/>
          </a:p>
        </p:txBody>
      </p:sp>
      <p:pic>
        <p:nvPicPr>
          <p:cNvPr id="8" name="Google Shape;338;g32e7c75b95c_0_71" descr="MTSS Inclusive of All Graphic ">
            <a:extLst>
              <a:ext uri="{FF2B5EF4-FFF2-40B4-BE49-F238E27FC236}">
                <a16:creationId xmlns:a16="http://schemas.microsoft.com/office/drawing/2014/main" id="{A187EE41-F2CD-3B6D-D923-BA3DA3D86509}"/>
              </a:ext>
            </a:extLst>
          </p:cNvPr>
          <p:cNvPicPr preferRelativeResize="0">
            <a:picLocks noGrp="1"/>
          </p:cNvPicPr>
          <p:nvPr>
            <p:ph type="pic" idx="2"/>
          </p:nvPr>
        </p:nvPicPr>
        <p:blipFill rotWithShape="1">
          <a:blip r:embed="rId4">
            <a:alphaModFix/>
          </a:blip>
          <a:srcRect t="360" b="360"/>
          <a:stretch/>
        </p:blipFill>
        <p:spPr>
          <a:xfrm>
            <a:off x="5522496" y="1890530"/>
            <a:ext cx="6068987" cy="4516619"/>
          </a:xfrm>
          <a:prstGeom prst="rect">
            <a:avLst/>
          </a:prstGeom>
          <a:noFill/>
          <a:ln w="12700" cap="flat" cmpd="sng">
            <a:no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3290fbd70ca_0_8"/>
          <p:cNvSpPr txBox="1">
            <a:spLocks noGrp="1"/>
          </p:cNvSpPr>
          <p:nvPr>
            <p:ph type="title"/>
          </p:nvPr>
        </p:nvSpPr>
        <p:spPr>
          <a:xfrm>
            <a:off x="612489" y="1170638"/>
            <a:ext cx="8820269" cy="1153461"/>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solidFill>
                  <a:schemeClr val="tx1"/>
                </a:solidFill>
              </a:rPr>
              <a:t>MTSS Identification and Response ‘Cycle’ </a:t>
            </a:r>
            <a:r>
              <a:rPr lang="en-US" sz="3200" dirty="0"/>
              <a:t>(</a:t>
            </a:r>
            <a:r>
              <a:rPr lang="en-US" sz="2600" dirty="0"/>
              <a:t>Illuminate Education)</a:t>
            </a:r>
            <a:endParaRPr sz="2600" b="0" dirty="0"/>
          </a:p>
        </p:txBody>
      </p:sp>
      <p:sp>
        <p:nvSpPr>
          <p:cNvPr id="3" name="Text Placeholder 2">
            <a:extLst>
              <a:ext uri="{FF2B5EF4-FFF2-40B4-BE49-F238E27FC236}">
                <a16:creationId xmlns:a16="http://schemas.microsoft.com/office/drawing/2014/main" id="{7B4EFC73-9852-2F6C-B7A2-1BE2305BA95D}"/>
              </a:ext>
            </a:extLst>
          </p:cNvPr>
          <p:cNvSpPr>
            <a:spLocks noGrp="1"/>
          </p:cNvSpPr>
          <p:nvPr>
            <p:ph type="body" idx="1"/>
          </p:nvPr>
        </p:nvSpPr>
        <p:spPr/>
        <p:txBody>
          <a:bodyPr/>
          <a:lstStyle/>
          <a:p>
            <a:pPr marL="64008" indent="0">
              <a:buNone/>
            </a:pPr>
            <a:r>
              <a:rPr lang="en-US" u="sng" dirty="0">
                <a:solidFill>
                  <a:schemeClr val="hlink"/>
                </a:solidFill>
                <a:hlinkClick r:id="rId3"/>
              </a:rPr>
              <a:t>MTSS Identification and Response ‘Cycle’ (view larger image)</a:t>
            </a:r>
            <a:endParaRPr lang="en-US" dirty="0"/>
          </a:p>
        </p:txBody>
      </p:sp>
      <p:pic>
        <p:nvPicPr>
          <p:cNvPr id="7" name="Google Shape;344;g3290fbd70ca_0_8" descr="MTSS ID &amp; Response Cycle: &#10;Universal Screening (Identify students at risk)&#10;Skill Analysis/Diagnostics (Pinpoint exact area of need) &#10;Intervention (Aligned to need as identified by data.)&#10;Progress Monitoring (Track whether intervention is working.)&#10;Evaluate (Adjust, continue or fade out.)"/>
          <p:cNvPicPr preferRelativeResize="0">
            <a:picLocks noGrp="1"/>
          </p:cNvPicPr>
          <p:nvPr>
            <p:ph type="pic" idx="2"/>
          </p:nvPr>
        </p:nvPicPr>
        <p:blipFill rotWithShape="1">
          <a:blip r:embed="rId4">
            <a:alphaModFix/>
          </a:blip>
          <a:srcRect l="1176" t="15534" b="9010"/>
          <a:stretch/>
        </p:blipFill>
        <p:spPr>
          <a:xfrm>
            <a:off x="529385" y="3429000"/>
            <a:ext cx="11193525" cy="2731168"/>
          </a:xfrm>
          <a:prstGeom prst="rect">
            <a:avLst/>
          </a:prstGeom>
          <a:noFill/>
          <a:ln w="6350">
            <a:solidFill>
              <a:schemeClr val="tx1"/>
            </a:solid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31b7d6d1c10_0_13"/>
          <p:cNvSpPr txBox="1">
            <a:spLocks noGrp="1"/>
          </p:cNvSpPr>
          <p:nvPr>
            <p:ph type="title"/>
          </p:nvPr>
        </p:nvSpPr>
        <p:spPr>
          <a:xfrm>
            <a:off x="612489" y="1339082"/>
            <a:ext cx="10978994" cy="790509"/>
          </a:xfrm>
          <a:prstGeom prst="rect">
            <a:avLst/>
          </a:prstGeom>
        </p:spPr>
        <p:txBody>
          <a:bodyPr spcFirstLastPara="1" wrap="square" lIns="0" tIns="182875" rIns="91425" bIns="45700" anchor="ctr" anchorCtr="0">
            <a:noAutofit/>
          </a:bodyPr>
          <a:lstStyle/>
          <a:p>
            <a:pPr marL="0" lvl="0" indent="0" algn="l" rtl="0">
              <a:spcBef>
                <a:spcPts val="0"/>
              </a:spcBef>
              <a:spcAft>
                <a:spcPts val="0"/>
              </a:spcAft>
              <a:buNone/>
            </a:pPr>
            <a:r>
              <a:rPr lang="en-US" dirty="0"/>
              <a:t>Evaluation and Assessment </a:t>
            </a:r>
            <a:endParaRPr dirty="0"/>
          </a:p>
        </p:txBody>
      </p:sp>
      <p:sp>
        <p:nvSpPr>
          <p:cNvPr id="2" name="Text Placeholder 1">
            <a:extLst>
              <a:ext uri="{FF2B5EF4-FFF2-40B4-BE49-F238E27FC236}">
                <a16:creationId xmlns:a16="http://schemas.microsoft.com/office/drawing/2014/main" id="{A43B64BE-369E-6C49-2CF6-2041A3EA1879}"/>
              </a:ext>
            </a:extLst>
          </p:cNvPr>
          <p:cNvSpPr>
            <a:spLocks noGrp="1"/>
          </p:cNvSpPr>
          <p:nvPr>
            <p:ph type="body" idx="1"/>
          </p:nvPr>
        </p:nvSpPr>
        <p:spPr>
          <a:xfrm>
            <a:off x="612488" y="2325312"/>
            <a:ext cx="10978994" cy="3903034"/>
          </a:xfrm>
          <a:solidFill>
            <a:srgbClr val="EEEBF5"/>
          </a:solidFill>
        </p:spPr>
        <p:txBody>
          <a:bodyPr anchor="ctr"/>
          <a:lstStyle/>
          <a:p>
            <a:pPr marL="0" lvl="0" indent="0">
              <a:buNone/>
            </a:pPr>
            <a:r>
              <a:rPr lang="en-US" b="1" dirty="0"/>
              <a:t>Standardized &amp; Normed Evaluation Examples</a:t>
            </a:r>
            <a:r>
              <a:rPr lang="en-US" dirty="0"/>
              <a:t> (Compares student performance)</a:t>
            </a:r>
          </a:p>
          <a:p>
            <a:pPr lvl="0" indent="-411480">
              <a:spcBef>
                <a:spcPts val="600"/>
              </a:spcBef>
              <a:buSzPts val="2880"/>
              <a:buChar char="-"/>
            </a:pPr>
            <a:r>
              <a:rPr lang="en-US" dirty="0"/>
              <a:t>Phonological Awareness Test (PAT-2)				</a:t>
            </a:r>
          </a:p>
          <a:p>
            <a:pPr lvl="0" indent="-411480">
              <a:buSzPts val="2880"/>
              <a:buChar char="-"/>
            </a:pPr>
            <a:r>
              <a:rPr lang="en-US" dirty="0"/>
              <a:t>Test of Phonological Awareness (TOPA)</a:t>
            </a:r>
          </a:p>
          <a:p>
            <a:pPr lvl="0" indent="-411480">
              <a:buSzPts val="2880"/>
              <a:buChar char="-"/>
            </a:pPr>
            <a:r>
              <a:rPr lang="en-US" dirty="0" err="1"/>
              <a:t>Lindamood</a:t>
            </a:r>
            <a:r>
              <a:rPr lang="en-US" dirty="0"/>
              <a:t> Auditory Conceptualization Test (LAC-3)* </a:t>
            </a:r>
          </a:p>
          <a:p>
            <a:pPr marL="0" lvl="0" indent="0">
              <a:spcBef>
                <a:spcPts val="1800"/>
              </a:spcBef>
              <a:buNone/>
            </a:pPr>
            <a:r>
              <a:rPr lang="en-US" b="1" dirty="0"/>
              <a:t>Formative Assessment Examples </a:t>
            </a:r>
            <a:r>
              <a:rPr lang="en-US" dirty="0"/>
              <a:t>(Gather Evidence of Student Learning)</a:t>
            </a:r>
          </a:p>
          <a:p>
            <a:pPr lvl="0" indent="-411480">
              <a:spcBef>
                <a:spcPts val="600"/>
              </a:spcBef>
              <a:buSzPts val="2880"/>
              <a:buChar char="-"/>
            </a:pPr>
            <a:r>
              <a:rPr lang="en-US" dirty="0"/>
              <a:t>Kilpatrick’s PAST (Diagnostic)</a:t>
            </a:r>
          </a:p>
          <a:p>
            <a:pPr lvl="0" indent="-411480">
              <a:buSzPts val="2880"/>
              <a:buChar char="-"/>
            </a:pPr>
            <a:r>
              <a:rPr lang="en-US" dirty="0"/>
              <a:t>Heggerty Assessment (Curriculum Based Measure)</a:t>
            </a:r>
          </a:p>
          <a:p>
            <a:pPr lvl="0" indent="-411480">
              <a:buSzPts val="2880"/>
              <a:buChar char="-"/>
            </a:pPr>
            <a:r>
              <a:rPr lang="en-US" dirty="0" err="1"/>
              <a:t>FASTBridge</a:t>
            </a:r>
            <a:r>
              <a:rPr lang="en-US" dirty="0"/>
              <a:t> and </a:t>
            </a:r>
            <a:r>
              <a:rPr lang="en-US" dirty="0" err="1"/>
              <a:t>Acadience</a:t>
            </a:r>
            <a:r>
              <a:rPr lang="en-US" dirty="0"/>
              <a:t> Reading (Screening &amp; Progress Monitoring)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32020add072_2_10"/>
          <p:cNvSpPr txBox="1">
            <a:spLocks noGrp="1"/>
          </p:cNvSpPr>
          <p:nvPr>
            <p:ph type="title"/>
          </p:nvPr>
        </p:nvSpPr>
        <p:spPr>
          <a:xfrm>
            <a:off x="612489" y="1170638"/>
            <a:ext cx="10979100" cy="1153500"/>
          </a:xfrm>
          <a:prstGeom prst="rect">
            <a:avLst/>
          </a:prstGeom>
        </p:spPr>
        <p:txBody>
          <a:bodyPr spcFirstLastPara="1" wrap="square" lIns="0" tIns="182875" rIns="91425" bIns="45700" anchor="ctr" anchorCtr="0">
            <a:noAutofit/>
          </a:bodyPr>
          <a:lstStyle/>
          <a:p>
            <a:pPr marL="0" lvl="0" indent="0" algn="ctr" rtl="0">
              <a:spcBef>
                <a:spcPts val="0"/>
              </a:spcBef>
              <a:spcAft>
                <a:spcPts val="0"/>
              </a:spcAft>
              <a:buNone/>
            </a:pPr>
            <a:r>
              <a:rPr lang="en-US" sz="4000" dirty="0">
                <a:solidFill>
                  <a:srgbClr val="005D86"/>
                </a:solidFill>
              </a:rPr>
              <a:t>Lingering Questions and Thoughts? </a:t>
            </a:r>
            <a:endParaRPr sz="4000" dirty="0">
              <a:solidFill>
                <a:srgbClr val="005D86"/>
              </a:solidFill>
            </a:endParaRPr>
          </a:p>
        </p:txBody>
      </p:sp>
      <p:sp>
        <p:nvSpPr>
          <p:cNvPr id="358" name="Google Shape;358;g32020add072_2_10"/>
          <p:cNvSpPr txBox="1">
            <a:spLocks noGrp="1"/>
          </p:cNvSpPr>
          <p:nvPr>
            <p:ph type="body" idx="1"/>
          </p:nvPr>
        </p:nvSpPr>
        <p:spPr>
          <a:xfrm>
            <a:off x="616974" y="2422422"/>
            <a:ext cx="5486400" cy="3825900"/>
          </a:xfrm>
          <a:prstGeom prst="rect">
            <a:avLst/>
          </a:prstGeom>
        </p:spPr>
        <p:txBody>
          <a:bodyPr spcFirstLastPara="1" wrap="square" lIns="274300" tIns="45700" rIns="45700" bIns="45700" anchor="ctr" anchorCtr="0">
            <a:noAutofit/>
          </a:bodyPr>
          <a:lstStyle/>
          <a:p>
            <a:pPr marL="0" lvl="0" indent="0" algn="ctr" rtl="0">
              <a:spcBef>
                <a:spcPts val="0"/>
              </a:spcBef>
              <a:spcAft>
                <a:spcPts val="600"/>
              </a:spcAft>
              <a:buNone/>
            </a:pPr>
            <a:r>
              <a:rPr lang="en-US" sz="3600" dirty="0">
                <a:solidFill>
                  <a:srgbClr val="990000"/>
                </a:solidFill>
              </a:rPr>
              <a:t>Thank you for the opportunity to learn together! </a:t>
            </a:r>
            <a:endParaRPr sz="3600" dirty="0">
              <a:solidFill>
                <a:srgbClr val="990000"/>
              </a:solidFill>
            </a:endParaRPr>
          </a:p>
        </p:txBody>
      </p:sp>
      <p:pic>
        <p:nvPicPr>
          <p:cNvPr id="359" name="Google Shape;359;g32020add072_2_10">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t="2803" b="2812"/>
          <a:stretch/>
        </p:blipFill>
        <p:spPr>
          <a:xfrm>
            <a:off x="5983926" y="2567351"/>
            <a:ext cx="5607675" cy="3530524"/>
          </a:xfrm>
          <a:prstGeom prst="rect">
            <a:avLst/>
          </a:prstGeom>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31b7d6d1c10_0_19"/>
          <p:cNvSpPr txBox="1">
            <a:spLocks noGrp="1"/>
          </p:cNvSpPr>
          <p:nvPr>
            <p:ph type="title"/>
          </p:nvPr>
        </p:nvSpPr>
        <p:spPr>
          <a:xfrm>
            <a:off x="612489" y="1161007"/>
            <a:ext cx="10979100" cy="1181100"/>
          </a:xfrm>
          <a:prstGeom prst="rect">
            <a:avLst/>
          </a:prstGeom>
        </p:spPr>
        <p:txBody>
          <a:bodyPr spcFirstLastPara="1" wrap="square" lIns="0" tIns="182875" rIns="91425" bIns="45700" anchor="ctr" anchorCtr="0">
            <a:noAutofit/>
          </a:bodyPr>
          <a:lstStyle/>
          <a:p>
            <a:pPr marL="0" lvl="0" indent="0" algn="l" rtl="0">
              <a:spcBef>
                <a:spcPts val="0"/>
              </a:spcBef>
              <a:spcAft>
                <a:spcPts val="0"/>
              </a:spcAft>
              <a:buNone/>
            </a:pPr>
            <a:r>
              <a:rPr lang="en-US" dirty="0"/>
              <a:t>Resources</a:t>
            </a:r>
            <a:endParaRPr dirty="0"/>
          </a:p>
        </p:txBody>
      </p:sp>
      <p:sp>
        <p:nvSpPr>
          <p:cNvPr id="366" name="Google Shape;366;g31b7d6d1c10_0_19"/>
          <p:cNvSpPr>
            <a:spLocks noGrp="1"/>
          </p:cNvSpPr>
          <p:nvPr>
            <p:ph type="chart" idx="2"/>
          </p:nvPr>
        </p:nvSpPr>
        <p:spPr>
          <a:xfrm>
            <a:off x="609600" y="2400300"/>
            <a:ext cx="10982400" cy="3848100"/>
          </a:xfrm>
          <a:prstGeom prst="rect">
            <a:avLst/>
          </a:prstGeom>
        </p:spPr>
        <p:txBody>
          <a:bodyPr spcFirstLastPara="1" wrap="square" lIns="274300" tIns="45700" rIns="45700" bIns="45700" anchor="t" anchorCtr="0">
            <a:noAutofit/>
          </a:bodyPr>
          <a:lstStyle/>
          <a:p>
            <a:pPr marL="0" lvl="0" indent="0" algn="l" rtl="0">
              <a:spcBef>
                <a:spcPts val="0"/>
              </a:spcBef>
              <a:spcAft>
                <a:spcPts val="0"/>
              </a:spcAft>
              <a:buNone/>
            </a:pPr>
            <a:r>
              <a:rPr lang="en-US" u="sng" dirty="0">
                <a:solidFill>
                  <a:schemeClr val="hlink"/>
                </a:solidFill>
                <a:hlinkClick r:id="rId3"/>
              </a:rPr>
              <a:t>Pillars of Reading</a:t>
            </a:r>
            <a:r>
              <a:rPr lang="en-US" dirty="0"/>
              <a:t>: Dr. David Kilpatrick on Phonemic Awareness (Video)</a:t>
            </a:r>
            <a:endParaRPr dirty="0"/>
          </a:p>
          <a:p>
            <a:pPr marL="0" lvl="0" indent="0" algn="l" rtl="0">
              <a:spcBef>
                <a:spcPts val="600"/>
              </a:spcBef>
              <a:spcAft>
                <a:spcPts val="0"/>
              </a:spcAft>
              <a:buNone/>
            </a:pPr>
            <a:endParaRPr dirty="0"/>
          </a:p>
          <a:p>
            <a:pPr marL="0" lvl="0" indent="0" algn="l" rtl="0">
              <a:spcBef>
                <a:spcPts val="600"/>
              </a:spcBef>
              <a:spcAft>
                <a:spcPts val="0"/>
              </a:spcAft>
              <a:buNone/>
            </a:pPr>
            <a:r>
              <a:rPr lang="en-US" b="1" dirty="0"/>
              <a:t>Tools4Reading </a:t>
            </a:r>
            <a:r>
              <a:rPr lang="en-US" dirty="0"/>
              <a:t>at 95percentgroup.com/tools-4-reading/</a:t>
            </a:r>
            <a:endParaRPr dirty="0"/>
          </a:p>
          <a:p>
            <a:pPr marL="0" lvl="0" indent="0" algn="l" rtl="0">
              <a:spcBef>
                <a:spcPts val="600"/>
              </a:spcBef>
              <a:spcAft>
                <a:spcPts val="0"/>
              </a:spcAft>
              <a:buNone/>
            </a:pPr>
            <a:r>
              <a:rPr lang="en-US" dirty="0"/>
              <a:t>	Dr. Mary Dahlgren </a:t>
            </a:r>
            <a:r>
              <a:rPr lang="en-US" u="sng" dirty="0">
                <a:solidFill>
                  <a:schemeClr val="hlink"/>
                </a:solidFill>
                <a:hlinkClick r:id="rId4"/>
              </a:rPr>
              <a:t>“Sound Walls and Phonemes”</a:t>
            </a:r>
            <a:r>
              <a:rPr lang="en-US" dirty="0"/>
              <a:t> Video </a:t>
            </a:r>
            <a:endParaRPr dirty="0"/>
          </a:p>
          <a:p>
            <a:pPr marL="0" lvl="0" indent="0" algn="l" rtl="0">
              <a:spcBef>
                <a:spcPts val="600"/>
              </a:spcBef>
              <a:spcAft>
                <a:spcPts val="0"/>
              </a:spcAft>
              <a:buNone/>
            </a:pPr>
            <a:r>
              <a:rPr lang="en-US" b="1" dirty="0"/>
              <a:t>Reading Rockets</a:t>
            </a:r>
            <a:r>
              <a:rPr lang="en-US" dirty="0"/>
              <a:t> at readingrockets.org</a:t>
            </a:r>
            <a:endParaRPr dirty="0"/>
          </a:p>
          <a:p>
            <a:pPr marL="0" lvl="0" indent="0" algn="l" rtl="0">
              <a:spcBef>
                <a:spcPts val="600"/>
              </a:spcBef>
              <a:spcAft>
                <a:spcPts val="0"/>
              </a:spcAft>
              <a:buNone/>
            </a:pPr>
            <a:r>
              <a:rPr lang="en-US" b="1" dirty="0"/>
              <a:t>Reading Universe</a:t>
            </a:r>
            <a:r>
              <a:rPr lang="en-US" dirty="0"/>
              <a:t> at readinguniverse.org </a:t>
            </a:r>
            <a:endParaRPr dirty="0"/>
          </a:p>
          <a:p>
            <a:pPr marL="0" lvl="0" indent="0" algn="l" rtl="0">
              <a:spcBef>
                <a:spcPts val="600"/>
              </a:spcBef>
              <a:spcAft>
                <a:spcPts val="600"/>
              </a:spcAft>
              <a:buNone/>
            </a:pPr>
            <a:r>
              <a:rPr lang="en-US" u="sng" dirty="0">
                <a:solidFill>
                  <a:schemeClr val="hlink"/>
                </a:solidFill>
                <a:hlinkClick r:id="rId5"/>
              </a:rPr>
              <a:t>dese</a:t>
            </a:r>
            <a:r>
              <a:rPr lang="en-US" dirty="0"/>
              <a:t>: Massachusetts Department of Elementary and Secondary Education </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7"/>
          <p:cNvSpPr txBox="1">
            <a:spLocks noGrp="1"/>
          </p:cNvSpPr>
          <p:nvPr>
            <p:ph type="ctrTitle"/>
          </p:nvPr>
        </p:nvSpPr>
        <p:spPr>
          <a:xfrm>
            <a:off x="606868" y="2895455"/>
            <a:ext cx="11000232" cy="914400"/>
          </a:xfrm>
          <a:prstGeom prst="rect">
            <a:avLst/>
          </a:prstGeom>
          <a:noFill/>
          <a:ln>
            <a:noFill/>
          </a:ln>
        </p:spPr>
        <p:txBody>
          <a:bodyPr spcFirstLastPara="1" wrap="square" lIns="0" tIns="182875" rIns="91425" bIns="45700" anchor="ctr" anchorCtr="0">
            <a:noAutofit/>
          </a:bodyPr>
          <a:lstStyle/>
          <a:p>
            <a:pPr marL="0" lvl="0" indent="0" algn="ctr" rtl="0">
              <a:lnSpc>
                <a:spcPct val="80000"/>
              </a:lnSpc>
              <a:spcBef>
                <a:spcPts val="0"/>
              </a:spcBef>
              <a:spcAft>
                <a:spcPts val="0"/>
              </a:spcAft>
              <a:buClr>
                <a:srgbClr val="101820"/>
              </a:buClr>
              <a:buSzPts val="3600"/>
              <a:buFont typeface="Calibri"/>
              <a:buNone/>
            </a:pPr>
            <a:r>
              <a:rPr lang="en-US" dirty="0"/>
              <a:t>Thank you!</a:t>
            </a:r>
            <a:endParaRPr dirty="0"/>
          </a:p>
        </p:txBody>
      </p:sp>
      <p:sp>
        <p:nvSpPr>
          <p:cNvPr id="372" name="Google Shape;372;p17"/>
          <p:cNvSpPr txBox="1">
            <a:spLocks noGrp="1"/>
          </p:cNvSpPr>
          <p:nvPr>
            <p:ph type="body" idx="1"/>
          </p:nvPr>
        </p:nvSpPr>
        <p:spPr>
          <a:xfrm>
            <a:off x="595313" y="4139175"/>
            <a:ext cx="11001300" cy="2438400"/>
          </a:xfrm>
          <a:prstGeom prst="rect">
            <a:avLst/>
          </a:prstGeom>
          <a:noFill/>
          <a:ln>
            <a:noFill/>
          </a:ln>
        </p:spPr>
        <p:txBody>
          <a:bodyPr spcFirstLastPara="1" wrap="square" lIns="274300" tIns="45700" rIns="45700" bIns="45700" anchor="t" anchorCtr="0">
            <a:noAutofit/>
          </a:bodyPr>
          <a:lstStyle/>
          <a:p>
            <a:pPr marL="0" lvl="0" indent="0"/>
            <a:r>
              <a:rPr lang="en-US" dirty="0"/>
              <a:t>Nicole Perman, </a:t>
            </a:r>
            <a:r>
              <a:rPr lang="en-US" u="sng" dirty="0">
                <a:solidFill>
                  <a:schemeClr val="hlink"/>
                </a:solidFill>
                <a:hlinkClick r:id="rId3"/>
              </a:rPr>
              <a:t>nperman@lpa.k12.mn.us</a:t>
            </a:r>
            <a:r>
              <a:rPr lang="en-US" dirty="0"/>
              <a:t> </a:t>
            </a:r>
          </a:p>
          <a:p>
            <a:pPr marL="0" lvl="0" indent="0"/>
            <a:r>
              <a:rPr lang="en-US" dirty="0"/>
              <a:t>Raina Askin, </a:t>
            </a:r>
            <a:r>
              <a:rPr lang="en-US" u="sng" dirty="0">
                <a:solidFill>
                  <a:schemeClr val="hlink"/>
                </a:solidFill>
                <a:hlinkClick r:id="rId4"/>
              </a:rPr>
              <a:t>rainaaskin@gmail.com</a:t>
            </a:r>
            <a:r>
              <a:rPr lang="en-US" dirty="0"/>
              <a:t> </a:t>
            </a:r>
            <a:endParaRPr dirty="0"/>
          </a:p>
          <a:p>
            <a:pPr marL="0" lvl="0" indent="0" algn="ctr" rtl="0">
              <a:lnSpc>
                <a:spcPct val="100000"/>
              </a:lnSpc>
              <a:spcBef>
                <a:spcPts val="0"/>
              </a:spcBef>
              <a:spcAft>
                <a:spcPts val="0"/>
              </a:spcAft>
              <a:buSzPts val="2592"/>
              <a:buNone/>
            </a:pPr>
            <a:r>
              <a:rPr lang="en-US" dirty="0"/>
              <a:t>	 </a:t>
            </a:r>
            <a:endParaRPr dirty="0"/>
          </a:p>
          <a:p>
            <a:pPr marL="0" lvl="0" indent="0" algn="ctr" rtl="0">
              <a:lnSpc>
                <a:spcPct val="100000"/>
              </a:lnSpc>
              <a:spcBef>
                <a:spcPts val="600"/>
              </a:spcBef>
              <a:spcAft>
                <a:spcPts val="0"/>
              </a:spcAft>
              <a:buSzPts val="2592"/>
              <a:buNone/>
            </a:pPr>
            <a:endParaRPr dirty="0"/>
          </a:p>
        </p:txBody>
      </p:sp>
      <p:pic>
        <p:nvPicPr>
          <p:cNvPr id="373" name="Google Shape;373;p17" descr="Charting the Cs logo with black and blue text"/>
          <p:cNvPicPr preferRelativeResize="0"/>
          <p:nvPr/>
        </p:nvPicPr>
        <p:blipFill rotWithShape="1">
          <a:blip r:embed="rId5">
            <a:alphaModFix/>
          </a:blip>
          <a:srcRect/>
          <a:stretch/>
        </p:blipFill>
        <p:spPr>
          <a:xfrm>
            <a:off x="4665318" y="1502928"/>
            <a:ext cx="2882435" cy="60472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377"/>
        <p:cNvGrpSpPr/>
        <p:nvPr/>
      </p:nvGrpSpPr>
      <p:grpSpPr>
        <a:xfrm>
          <a:off x="0" y="0"/>
          <a:ext cx="0" cy="0"/>
          <a:chOff x="0" y="0"/>
          <a:chExt cx="0" cy="0"/>
        </a:xfrm>
      </p:grpSpPr>
      <p:sp>
        <p:nvSpPr>
          <p:cNvPr id="378" name="Google Shape;378;p18"/>
          <p:cNvSpPr txBox="1">
            <a:spLocks noGrp="1"/>
          </p:cNvSpPr>
          <p:nvPr>
            <p:ph type="ctrTitle"/>
          </p:nvPr>
        </p:nvSpPr>
        <p:spPr>
          <a:xfrm>
            <a:off x="606868" y="2324101"/>
            <a:ext cx="11000232" cy="1104900"/>
          </a:xfrm>
          <a:prstGeom prst="rect">
            <a:avLst/>
          </a:prstGeom>
          <a:noFill/>
          <a:ln>
            <a:noFill/>
          </a:ln>
        </p:spPr>
        <p:txBody>
          <a:bodyPr spcFirstLastPara="1" wrap="square" lIns="0" tIns="182875" rIns="91425" bIns="45700" anchor="ctr" anchorCtr="0">
            <a:noAutofit/>
          </a:bodyPr>
          <a:lstStyle/>
          <a:p>
            <a:pPr marL="0" lvl="0" indent="0" algn="ctr" rtl="0">
              <a:lnSpc>
                <a:spcPct val="80000"/>
              </a:lnSpc>
              <a:spcBef>
                <a:spcPts val="0"/>
              </a:spcBef>
              <a:spcAft>
                <a:spcPts val="0"/>
              </a:spcAft>
              <a:buClr>
                <a:srgbClr val="101820"/>
              </a:buClr>
              <a:buSzPts val="3600"/>
              <a:buFont typeface="Calibri"/>
              <a:buNone/>
            </a:pPr>
            <a:r>
              <a:rPr lang="en-US"/>
              <a:t>Charting the Cs Conference 2025</a:t>
            </a:r>
            <a:endParaRPr i="1"/>
          </a:p>
        </p:txBody>
      </p:sp>
      <p:sp>
        <p:nvSpPr>
          <p:cNvPr id="379" name="Google Shape;379;p18"/>
          <p:cNvSpPr txBox="1">
            <a:spLocks noGrp="1"/>
          </p:cNvSpPr>
          <p:nvPr>
            <p:ph type="body" idx="1"/>
          </p:nvPr>
        </p:nvSpPr>
        <p:spPr>
          <a:xfrm>
            <a:off x="606425" y="3429001"/>
            <a:ext cx="11001375" cy="2285999"/>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0"/>
              </a:spcBef>
              <a:spcAft>
                <a:spcPts val="0"/>
              </a:spcAft>
              <a:buSzPts val="2592"/>
              <a:buNone/>
            </a:pPr>
            <a:r>
              <a:rPr lang="en-US" dirty="0"/>
              <a:t>Statewide Professional Development to Support the Workforce and Low Incidence Disability Areas in the State of Minnesota. </a:t>
            </a:r>
            <a:endParaRPr dirty="0"/>
          </a:p>
          <a:p>
            <a:pPr marL="0" lvl="0" indent="0" algn="l" rtl="0">
              <a:lnSpc>
                <a:spcPct val="100000"/>
              </a:lnSpc>
              <a:spcBef>
                <a:spcPts val="600"/>
              </a:spcBef>
              <a:spcAft>
                <a:spcPts val="0"/>
              </a:spcAft>
              <a:buSzPts val="2592"/>
              <a:buNone/>
            </a:pPr>
            <a:r>
              <a:rPr lang="en-US" dirty="0"/>
              <a:t>This presentation is partially funded with a grant from the Minnesota Department of Education using federal funding, CFDA 84.027A, Special Education – Grants to States.</a:t>
            </a:r>
            <a:endParaRPr dirty="0"/>
          </a:p>
        </p:txBody>
      </p:sp>
      <p:pic>
        <p:nvPicPr>
          <p:cNvPr id="380" name="Google Shape;380;p18" descr="Charting the Cs logo with black and blue text"/>
          <p:cNvPicPr preferRelativeResize="0"/>
          <p:nvPr/>
        </p:nvPicPr>
        <p:blipFill rotWithShape="1">
          <a:blip r:embed="rId3">
            <a:alphaModFix/>
          </a:blip>
          <a:srcRect/>
          <a:stretch/>
        </p:blipFill>
        <p:spPr>
          <a:xfrm>
            <a:off x="4665319" y="1362886"/>
            <a:ext cx="2882435" cy="60472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3234fe3f7c2_3_0"/>
          <p:cNvSpPr txBox="1">
            <a:spLocks noGrp="1"/>
          </p:cNvSpPr>
          <p:nvPr>
            <p:ph type="title"/>
          </p:nvPr>
        </p:nvSpPr>
        <p:spPr>
          <a:xfrm>
            <a:off x="612490" y="1170638"/>
            <a:ext cx="7890000" cy="1153500"/>
          </a:xfrm>
          <a:prstGeom prst="rect">
            <a:avLst/>
          </a:prstGeom>
        </p:spPr>
        <p:txBody>
          <a:bodyPr spcFirstLastPara="1" wrap="square" lIns="0" tIns="182875" rIns="91425" bIns="45700" anchor="ctr" anchorCtr="0">
            <a:noAutofit/>
          </a:bodyPr>
          <a:lstStyle/>
          <a:p>
            <a:pPr marL="0" lvl="0" indent="0" algn="l" rtl="0">
              <a:spcBef>
                <a:spcPts val="0"/>
              </a:spcBef>
              <a:spcAft>
                <a:spcPts val="0"/>
              </a:spcAft>
              <a:buNone/>
            </a:pPr>
            <a:r>
              <a:rPr lang="en-US" dirty="0"/>
              <a:t>By the end of the course, participants will be able to:</a:t>
            </a:r>
            <a:endParaRPr dirty="0"/>
          </a:p>
        </p:txBody>
      </p:sp>
      <p:sp>
        <p:nvSpPr>
          <p:cNvPr id="118" name="Google Shape;118;g3234fe3f7c2_3_0"/>
          <p:cNvSpPr txBox="1">
            <a:spLocks noGrp="1"/>
          </p:cNvSpPr>
          <p:nvPr>
            <p:ph type="body" idx="1"/>
          </p:nvPr>
        </p:nvSpPr>
        <p:spPr>
          <a:xfrm>
            <a:off x="612488" y="2421566"/>
            <a:ext cx="10979100" cy="3826800"/>
          </a:xfrm>
          <a:prstGeom prst="rect">
            <a:avLst/>
          </a:prstGeom>
        </p:spPr>
        <p:txBody>
          <a:bodyPr spcFirstLastPara="1" wrap="square" lIns="274300" tIns="45700" rIns="45700" bIns="45700" anchor="t" anchorCtr="0">
            <a:noAutofit/>
          </a:bodyPr>
          <a:lstStyle/>
          <a:p>
            <a:pPr marL="457200" lvl="0" indent="-393192" algn="l" rtl="0">
              <a:lnSpc>
                <a:spcPct val="125000"/>
              </a:lnSpc>
              <a:spcBef>
                <a:spcPts val="0"/>
              </a:spcBef>
              <a:spcAft>
                <a:spcPts val="1800"/>
              </a:spcAft>
              <a:buSzPts val="2592"/>
              <a:buChar char="•"/>
            </a:pPr>
            <a:r>
              <a:rPr lang="en-US" dirty="0"/>
              <a:t>Define phonological skills</a:t>
            </a:r>
            <a:endParaRPr dirty="0"/>
          </a:p>
          <a:p>
            <a:pPr marL="457200" lvl="0" indent="-393192" algn="l" rtl="0">
              <a:lnSpc>
                <a:spcPct val="125000"/>
              </a:lnSpc>
              <a:spcBef>
                <a:spcPts val="0"/>
              </a:spcBef>
              <a:spcAft>
                <a:spcPts val="1800"/>
              </a:spcAft>
              <a:buSzPts val="2592"/>
              <a:buChar char="•"/>
            </a:pPr>
            <a:r>
              <a:rPr lang="en-US" dirty="0"/>
              <a:t>State the importance of phonemic awareness as a predictor of reading success </a:t>
            </a:r>
            <a:endParaRPr dirty="0"/>
          </a:p>
          <a:p>
            <a:pPr marL="457200" lvl="0" indent="-393192" algn="l" rtl="0">
              <a:lnSpc>
                <a:spcPct val="125000"/>
              </a:lnSpc>
              <a:spcBef>
                <a:spcPts val="0"/>
              </a:spcBef>
              <a:spcAft>
                <a:spcPts val="1800"/>
              </a:spcAft>
              <a:buSzPts val="2592"/>
              <a:buChar char="•"/>
            </a:pPr>
            <a:r>
              <a:rPr lang="en-US" dirty="0"/>
              <a:t>Apply and differentiate phonological instruction, strategies and experiences across ages, and needs to support phonological development</a:t>
            </a:r>
            <a:endParaRPr dirty="0"/>
          </a:p>
          <a:p>
            <a:pPr marL="457200" lvl="0" indent="-393192" algn="l" rtl="0">
              <a:lnSpc>
                <a:spcPct val="125000"/>
              </a:lnSpc>
              <a:spcBef>
                <a:spcPts val="0"/>
              </a:spcBef>
              <a:spcAft>
                <a:spcPts val="1800"/>
              </a:spcAft>
              <a:buSzPts val="2592"/>
              <a:buChar char="•"/>
            </a:pPr>
            <a:r>
              <a:rPr lang="en-US" dirty="0"/>
              <a:t>Understand the significance of assessment of phonological skill levels </a:t>
            </a:r>
            <a:endParaRPr dirty="0"/>
          </a:p>
        </p:txBody>
      </p:sp>
      <p:pic>
        <p:nvPicPr>
          <p:cNvPr id="119" name="Google Shape;119;g3234fe3f7c2_3_0">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r="-3263" b="-4865"/>
          <a:stretch/>
        </p:blipFill>
        <p:spPr>
          <a:xfrm>
            <a:off x="10024927" y="1215772"/>
            <a:ext cx="1424925" cy="14472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32e7c75b95c_0_149"/>
          <p:cNvSpPr txBox="1">
            <a:spLocks noGrp="1"/>
          </p:cNvSpPr>
          <p:nvPr>
            <p:ph type="title"/>
          </p:nvPr>
        </p:nvSpPr>
        <p:spPr>
          <a:xfrm>
            <a:off x="612489" y="1283182"/>
            <a:ext cx="6196274" cy="953584"/>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Building Blocks of Literacy </a:t>
            </a:r>
            <a:endParaRPr b="0" i="1" dirty="0"/>
          </a:p>
        </p:txBody>
      </p:sp>
      <p:sp>
        <p:nvSpPr>
          <p:cNvPr id="125" name="Google Shape;125;g32e7c75b95c_0_149"/>
          <p:cNvSpPr txBox="1">
            <a:spLocks noGrp="1"/>
          </p:cNvSpPr>
          <p:nvPr>
            <p:ph type="body" idx="1"/>
          </p:nvPr>
        </p:nvSpPr>
        <p:spPr>
          <a:xfrm>
            <a:off x="616975" y="2265404"/>
            <a:ext cx="6431100" cy="4025125"/>
          </a:xfrm>
          <a:prstGeom prst="rect">
            <a:avLst/>
          </a:prstGeom>
          <a:noFill/>
          <a:ln>
            <a:noFill/>
          </a:ln>
        </p:spPr>
        <p:txBody>
          <a:bodyPr spcFirstLastPara="1" wrap="square" lIns="274300" tIns="45700" rIns="45700" bIns="45700" anchor="t" anchorCtr="0">
            <a:noAutofit/>
          </a:bodyPr>
          <a:lstStyle/>
          <a:p>
            <a:pPr marL="0" lvl="0" indent="0" algn="l" rtl="0">
              <a:spcBef>
                <a:spcPts val="0"/>
              </a:spcBef>
              <a:buNone/>
            </a:pPr>
            <a:r>
              <a:rPr lang="en-US" b="1" dirty="0"/>
              <a:t>Phonics</a:t>
            </a:r>
            <a:r>
              <a:rPr lang="en-US" dirty="0"/>
              <a:t> – rules between phonemes and graphemes (letters) </a:t>
            </a:r>
          </a:p>
          <a:p>
            <a:pPr marL="0" lvl="0" indent="0" algn="l" rtl="0">
              <a:spcBef>
                <a:spcPts val="0"/>
              </a:spcBef>
              <a:buNone/>
            </a:pPr>
            <a:endParaRPr b="1" dirty="0"/>
          </a:p>
          <a:p>
            <a:pPr marL="0" lvl="0" indent="0" algn="l" rtl="0">
              <a:spcBef>
                <a:spcPts val="0"/>
              </a:spcBef>
              <a:buClr>
                <a:schemeClr val="dk1"/>
              </a:buClr>
              <a:buSzPts val="1100"/>
              <a:buFont typeface="Arial"/>
              <a:buNone/>
            </a:pPr>
            <a:r>
              <a:rPr lang="en-US" b="1" dirty="0"/>
              <a:t>Phonemic/Phonological Awareness </a:t>
            </a:r>
            <a:r>
              <a:rPr lang="en-US" dirty="0"/>
              <a:t>- ability to perceive and discriminate individual sounds, rhyming, blending, segmenting, and manipulating speech sounds </a:t>
            </a:r>
          </a:p>
          <a:p>
            <a:pPr marL="0" lvl="0" indent="0" algn="l" rtl="0">
              <a:spcBef>
                <a:spcPts val="0"/>
              </a:spcBef>
              <a:buClr>
                <a:schemeClr val="dk1"/>
              </a:buClr>
              <a:buSzPts val="1100"/>
              <a:buFont typeface="Arial"/>
              <a:buNone/>
            </a:pPr>
            <a:endParaRPr dirty="0"/>
          </a:p>
          <a:p>
            <a:pPr marL="0" lvl="0" indent="0" algn="l" rtl="0">
              <a:spcBef>
                <a:spcPts val="0"/>
              </a:spcBef>
              <a:buClr>
                <a:schemeClr val="dk1"/>
              </a:buClr>
              <a:buSzPts val="1100"/>
              <a:buFont typeface="Arial"/>
              <a:buNone/>
            </a:pPr>
            <a:r>
              <a:rPr lang="en-US" b="1" dirty="0"/>
              <a:t>Oral Language</a:t>
            </a:r>
            <a:r>
              <a:rPr lang="en-US" b="1" dirty="0">
                <a:solidFill>
                  <a:srgbClr val="CC0000"/>
                </a:solidFill>
              </a:rPr>
              <a:t> – spoken words to express one’s knowledge and ideas.</a:t>
            </a:r>
            <a:r>
              <a:rPr lang="en-US" sz="1300" b="1" dirty="0">
                <a:solidFill>
                  <a:srgbClr val="CC0000"/>
                </a:solidFill>
                <a:latin typeface="Calibri" panose="020F0502020204030204" pitchFamily="34" charset="0"/>
                <a:ea typeface="Arial"/>
                <a:cs typeface="Calibri" panose="020F0502020204030204" pitchFamily="34" charset="0"/>
                <a:sym typeface="Arial"/>
              </a:rPr>
              <a:t> </a:t>
            </a:r>
            <a:endParaRPr sz="1300" b="1" dirty="0">
              <a:solidFill>
                <a:srgbClr val="CC0000"/>
              </a:solidFill>
              <a:latin typeface="Calibri" panose="020F0502020204030204" pitchFamily="34" charset="0"/>
              <a:ea typeface="Arial"/>
              <a:cs typeface="Calibri" panose="020F0502020204030204" pitchFamily="34" charset="0"/>
              <a:sym typeface="Arial"/>
            </a:endParaRPr>
          </a:p>
          <a:p>
            <a:pPr marL="0" lvl="0" indent="0" algn="r" rtl="0">
              <a:spcBef>
                <a:spcPts val="0"/>
              </a:spcBef>
              <a:buClr>
                <a:schemeClr val="dk1"/>
              </a:buClr>
              <a:buSzPts val="1100"/>
              <a:buFont typeface="Arial"/>
              <a:buNone/>
            </a:pPr>
            <a:r>
              <a:rPr lang="en-US" sz="2000" b="1" dirty="0">
                <a:latin typeface="Calibri" panose="020F0502020204030204" pitchFamily="34" charset="0"/>
                <a:ea typeface="Arial"/>
                <a:cs typeface="Calibri" panose="020F0502020204030204" pitchFamily="34" charset="0"/>
                <a:sym typeface="Arial"/>
              </a:rPr>
              <a:t>Image: </a:t>
            </a:r>
            <a:r>
              <a:rPr lang="en-US" sz="2000" b="1" u="sng" dirty="0">
                <a:latin typeface="Calibri" panose="020F0502020204030204" pitchFamily="34" charset="0"/>
                <a:ea typeface="Arial"/>
                <a:cs typeface="Calibri" panose="020F0502020204030204" pitchFamily="34" charset="0"/>
                <a:sym typeface="Arial"/>
                <a:hlinkClick r:id="rId3"/>
              </a:rPr>
              <a:t>Mrs. Wordsmith Website </a:t>
            </a:r>
            <a:endParaRPr sz="2000" b="1" dirty="0">
              <a:latin typeface="Calibri" panose="020F0502020204030204" pitchFamily="34" charset="0"/>
              <a:ea typeface="Arial"/>
              <a:cs typeface="Calibri" panose="020F0502020204030204" pitchFamily="34" charset="0"/>
              <a:sym typeface="Arial"/>
            </a:endParaRPr>
          </a:p>
        </p:txBody>
      </p:sp>
      <p:pic>
        <p:nvPicPr>
          <p:cNvPr id="126" name="Google Shape;126;g32e7c75b95c_0_149" descr="Building Blocks of Literacy&#10;Reading Comprehension &#10;Vocabulary &#10;Fluency&#10;Phonics &#10;Phonemic Awareness"/>
          <p:cNvPicPr preferRelativeResize="0">
            <a:picLocks noGrp="1"/>
          </p:cNvPicPr>
          <p:nvPr>
            <p:ph type="pic" idx="2"/>
          </p:nvPr>
        </p:nvPicPr>
        <p:blipFill rotWithShape="1">
          <a:blip r:embed="rId4">
            <a:alphaModFix/>
          </a:blip>
          <a:srcRect/>
          <a:stretch/>
        </p:blipFill>
        <p:spPr>
          <a:xfrm>
            <a:off x="7235900" y="2223200"/>
            <a:ext cx="4355700" cy="3430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32e7c75b95c_0_297"/>
          <p:cNvSpPr txBox="1">
            <a:spLocks noGrp="1"/>
          </p:cNvSpPr>
          <p:nvPr>
            <p:ph type="title"/>
          </p:nvPr>
        </p:nvSpPr>
        <p:spPr>
          <a:xfrm>
            <a:off x="612489" y="1170638"/>
            <a:ext cx="10979100" cy="11535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Building Blocks of Literacy, cont.</a:t>
            </a:r>
            <a:endParaRPr b="0" i="1" dirty="0"/>
          </a:p>
        </p:txBody>
      </p:sp>
      <p:sp>
        <p:nvSpPr>
          <p:cNvPr id="132" name="Google Shape;132;g32e7c75b95c_0_297"/>
          <p:cNvSpPr txBox="1">
            <a:spLocks noGrp="1"/>
          </p:cNvSpPr>
          <p:nvPr>
            <p:ph type="body" idx="1"/>
          </p:nvPr>
        </p:nvSpPr>
        <p:spPr>
          <a:xfrm>
            <a:off x="616975" y="2422425"/>
            <a:ext cx="6431100" cy="3825900"/>
          </a:xfrm>
          <a:prstGeom prst="rect">
            <a:avLst/>
          </a:prstGeom>
          <a:noFill/>
          <a:ln>
            <a:noFill/>
          </a:ln>
        </p:spPr>
        <p:txBody>
          <a:bodyPr spcFirstLastPara="1" wrap="square" lIns="274300" tIns="45700" rIns="45700" bIns="45700" anchor="t" anchorCtr="0">
            <a:noAutofit/>
          </a:bodyPr>
          <a:lstStyle/>
          <a:p>
            <a:pPr marL="0" lvl="0" indent="0" algn="l" rtl="0">
              <a:lnSpc>
                <a:spcPct val="115000"/>
              </a:lnSpc>
              <a:spcBef>
                <a:spcPts val="0"/>
              </a:spcBef>
              <a:spcAft>
                <a:spcPts val="0"/>
              </a:spcAft>
              <a:buNone/>
            </a:pPr>
            <a:r>
              <a:rPr lang="en-US" b="1" dirty="0"/>
              <a:t>Text Comprehension</a:t>
            </a:r>
            <a:r>
              <a:rPr lang="en-US" dirty="0"/>
              <a:t> - ability to process text, understand meaning, &amp; to analyze using the reader’s </a:t>
            </a:r>
            <a:r>
              <a:rPr lang="en-US" dirty="0" err="1"/>
              <a:t>bkgd</a:t>
            </a:r>
            <a:r>
              <a:rPr lang="en-US" dirty="0"/>
              <a:t> knowledge relies on syntax, semantics, &amp; linguistic skills, relational reasoning. </a:t>
            </a:r>
            <a:endParaRPr dirty="0"/>
          </a:p>
          <a:p>
            <a:pPr marL="0" lvl="0" indent="0" algn="l" rtl="0">
              <a:lnSpc>
                <a:spcPct val="115000"/>
              </a:lnSpc>
              <a:spcBef>
                <a:spcPts val="0"/>
              </a:spcBef>
              <a:spcAft>
                <a:spcPts val="0"/>
              </a:spcAft>
              <a:buNone/>
            </a:pPr>
            <a:endParaRPr sz="1400" dirty="0"/>
          </a:p>
          <a:p>
            <a:pPr marL="0" lvl="0" indent="0" algn="l" rtl="0">
              <a:lnSpc>
                <a:spcPct val="115000"/>
              </a:lnSpc>
              <a:spcBef>
                <a:spcPts val="0"/>
              </a:spcBef>
              <a:spcAft>
                <a:spcPts val="0"/>
              </a:spcAft>
              <a:buNone/>
            </a:pPr>
            <a:r>
              <a:rPr lang="en-US" b="1" dirty="0"/>
              <a:t>Vocabulary (semantics) </a:t>
            </a:r>
            <a:r>
              <a:rPr lang="en-US" dirty="0"/>
              <a:t>– the words in a language and their meaning</a:t>
            </a:r>
            <a:endParaRPr dirty="0"/>
          </a:p>
          <a:p>
            <a:pPr marL="0" lvl="0" indent="0" algn="l" rtl="0">
              <a:lnSpc>
                <a:spcPct val="115000"/>
              </a:lnSpc>
              <a:spcBef>
                <a:spcPts val="0"/>
              </a:spcBef>
              <a:spcAft>
                <a:spcPts val="0"/>
              </a:spcAft>
              <a:buNone/>
            </a:pPr>
            <a:endParaRPr sz="1400" dirty="0"/>
          </a:p>
          <a:p>
            <a:pPr marL="0" lvl="0" indent="0" algn="l" rtl="0">
              <a:lnSpc>
                <a:spcPct val="115000"/>
              </a:lnSpc>
              <a:spcBef>
                <a:spcPts val="0"/>
              </a:spcBef>
              <a:spcAft>
                <a:spcPts val="0"/>
              </a:spcAft>
              <a:buNone/>
            </a:pPr>
            <a:r>
              <a:rPr lang="en-US" b="1" dirty="0"/>
              <a:t>Reading Fluency</a:t>
            </a:r>
            <a:r>
              <a:rPr lang="en-US" dirty="0"/>
              <a:t> - ability to read with speed, accuracy, and proper expression</a:t>
            </a:r>
            <a:endParaRPr b="1" dirty="0"/>
          </a:p>
        </p:txBody>
      </p:sp>
      <p:pic>
        <p:nvPicPr>
          <p:cNvPr id="133" name="Google Shape;133;g32e7c75b95c_0_297" descr="Building Blocks of Literacy&#10;Reading Comprehension &#10;Vocabulary &#10;Fluency&#10;Phonics &#10;Phonemic Awareness"/>
          <p:cNvPicPr preferRelativeResize="0">
            <a:picLocks noGrp="1"/>
          </p:cNvPicPr>
          <p:nvPr>
            <p:ph type="pic" idx="2"/>
          </p:nvPr>
        </p:nvPicPr>
        <p:blipFill rotWithShape="1">
          <a:blip r:embed="rId3">
            <a:alphaModFix/>
          </a:blip>
          <a:srcRect/>
          <a:stretch/>
        </p:blipFill>
        <p:spPr>
          <a:xfrm>
            <a:off x="7235900" y="2504554"/>
            <a:ext cx="4355700" cy="3430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32e7c75b95c_0_304"/>
          <p:cNvSpPr txBox="1">
            <a:spLocks noGrp="1"/>
          </p:cNvSpPr>
          <p:nvPr>
            <p:ph type="title"/>
          </p:nvPr>
        </p:nvSpPr>
        <p:spPr>
          <a:xfrm>
            <a:off x="612488" y="1170638"/>
            <a:ext cx="6623411" cy="11535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Building Blocks of Literacy, cont. 2 </a:t>
            </a:r>
            <a:endParaRPr b="0" i="1" dirty="0"/>
          </a:p>
        </p:txBody>
      </p:sp>
      <p:sp>
        <p:nvSpPr>
          <p:cNvPr id="139" name="Google Shape;139;g32e7c75b95c_0_304"/>
          <p:cNvSpPr txBox="1">
            <a:spLocks noGrp="1"/>
          </p:cNvSpPr>
          <p:nvPr>
            <p:ph type="body" idx="1"/>
          </p:nvPr>
        </p:nvSpPr>
        <p:spPr>
          <a:xfrm>
            <a:off x="616975" y="2422425"/>
            <a:ext cx="6346533" cy="3825900"/>
          </a:xfrm>
          <a:prstGeom prst="rect">
            <a:avLst/>
          </a:prstGeom>
          <a:noFill/>
          <a:ln>
            <a:noFill/>
          </a:ln>
        </p:spPr>
        <p:txBody>
          <a:bodyPr spcFirstLastPara="1" wrap="square" lIns="274300" tIns="45700" rIns="45700" bIns="45700" anchor="t" anchorCtr="0">
            <a:noAutofit/>
          </a:bodyPr>
          <a:lstStyle/>
          <a:p>
            <a:pPr marL="0" lvl="0" indent="0" algn="l" rtl="0">
              <a:lnSpc>
                <a:spcPct val="115000"/>
              </a:lnSpc>
              <a:spcBef>
                <a:spcPts val="0"/>
              </a:spcBef>
              <a:spcAft>
                <a:spcPts val="0"/>
              </a:spcAft>
              <a:buNone/>
            </a:pPr>
            <a:r>
              <a:rPr lang="en-US" sz="2600" b="1" dirty="0">
                <a:solidFill>
                  <a:srgbClr val="58428E"/>
                </a:solidFill>
              </a:rPr>
              <a:t>Plus </a:t>
            </a:r>
            <a:r>
              <a:rPr lang="en-US" sz="2600" b="1" dirty="0"/>
              <a:t>Speech Sound </a:t>
            </a:r>
            <a:r>
              <a:rPr lang="en-US" sz="2600" b="1" dirty="0">
                <a:solidFill>
                  <a:srgbClr val="58428E"/>
                </a:solidFill>
              </a:rPr>
              <a:t>Acquisition – students with speech sound disorders often show difficulties in phonology and morphology</a:t>
            </a:r>
            <a:endParaRPr sz="2600" b="1" dirty="0">
              <a:solidFill>
                <a:srgbClr val="58428E"/>
              </a:solidFill>
            </a:endParaRPr>
          </a:p>
          <a:p>
            <a:pPr marL="0" lvl="0" indent="0" algn="l" rtl="0">
              <a:lnSpc>
                <a:spcPct val="115000"/>
              </a:lnSpc>
              <a:spcBef>
                <a:spcPts val="0"/>
              </a:spcBef>
              <a:spcAft>
                <a:spcPts val="0"/>
              </a:spcAft>
              <a:buNone/>
            </a:pPr>
            <a:endParaRPr sz="2600" b="1" dirty="0">
              <a:solidFill>
                <a:srgbClr val="58428E"/>
              </a:solidFill>
            </a:endParaRPr>
          </a:p>
          <a:p>
            <a:pPr marL="0" lvl="0" indent="0" algn="l" rtl="0">
              <a:lnSpc>
                <a:spcPct val="115000"/>
              </a:lnSpc>
              <a:spcBef>
                <a:spcPts val="0"/>
              </a:spcBef>
              <a:spcAft>
                <a:spcPts val="0"/>
              </a:spcAft>
              <a:buNone/>
            </a:pPr>
            <a:r>
              <a:rPr lang="en-US" sz="2600" b="1" dirty="0">
                <a:solidFill>
                  <a:srgbClr val="58428E"/>
                </a:solidFill>
              </a:rPr>
              <a:t>Plus</a:t>
            </a:r>
            <a:r>
              <a:rPr lang="en-US" sz="2600" b="1" dirty="0">
                <a:solidFill>
                  <a:srgbClr val="674EA7"/>
                </a:solidFill>
              </a:rPr>
              <a:t> </a:t>
            </a:r>
            <a:r>
              <a:rPr lang="en-US" sz="2600" b="1" dirty="0"/>
              <a:t>Morphology</a:t>
            </a:r>
            <a:r>
              <a:rPr lang="en-US" sz="2600" b="1" dirty="0">
                <a:solidFill>
                  <a:srgbClr val="674EA7"/>
                </a:solidFill>
              </a:rPr>
              <a:t> </a:t>
            </a:r>
            <a:r>
              <a:rPr lang="en-US" sz="2600" b="1" dirty="0">
                <a:solidFill>
                  <a:srgbClr val="58428E"/>
                </a:solidFill>
              </a:rPr>
              <a:t>– supports reading fluency, phonological awareness, syntax, and vocabulary acquisition </a:t>
            </a:r>
            <a:endParaRPr sz="2600" b="1" dirty="0">
              <a:solidFill>
                <a:srgbClr val="58428E"/>
              </a:solidFill>
            </a:endParaRPr>
          </a:p>
        </p:txBody>
      </p:sp>
      <p:pic>
        <p:nvPicPr>
          <p:cNvPr id="140" name="Google Shape;140;g32e7c75b95c_0_304" descr="Building Blocks of Literacy&#10;Reading Comprehension &#10;Vocabulary &#10;Fluency&#10;Phonics &#10;Phonemic Awareness"/>
          <p:cNvPicPr preferRelativeResize="0">
            <a:picLocks noGrp="1"/>
          </p:cNvPicPr>
          <p:nvPr>
            <p:ph type="pic" idx="2"/>
          </p:nvPr>
        </p:nvPicPr>
        <p:blipFill rotWithShape="1">
          <a:blip r:embed="rId3">
            <a:alphaModFix/>
          </a:blip>
          <a:srcRect/>
          <a:stretch/>
        </p:blipFill>
        <p:spPr>
          <a:xfrm>
            <a:off x="7235900" y="2420148"/>
            <a:ext cx="4355700" cy="3430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3234fe3f7c2_3_7"/>
          <p:cNvSpPr txBox="1">
            <a:spLocks noGrp="1"/>
          </p:cNvSpPr>
          <p:nvPr>
            <p:ph type="title"/>
          </p:nvPr>
        </p:nvSpPr>
        <p:spPr>
          <a:xfrm>
            <a:off x="612489" y="1170638"/>
            <a:ext cx="10979100" cy="1153500"/>
          </a:xfrm>
          <a:prstGeom prst="rect">
            <a:avLst/>
          </a:prstGeom>
        </p:spPr>
        <p:txBody>
          <a:bodyPr spcFirstLastPara="1" wrap="square" lIns="0" tIns="182875" rIns="91425" bIns="45700" anchor="ctr" anchorCtr="0">
            <a:noAutofit/>
          </a:bodyPr>
          <a:lstStyle/>
          <a:p>
            <a:pPr marL="0" lvl="0" indent="0" algn="ctr" rtl="0">
              <a:spcBef>
                <a:spcPts val="0"/>
              </a:spcBef>
              <a:spcAft>
                <a:spcPts val="0"/>
              </a:spcAft>
              <a:buNone/>
            </a:pPr>
            <a:r>
              <a:rPr lang="en-US" dirty="0"/>
              <a:t>Differences Between Phonological </a:t>
            </a:r>
            <a:endParaRPr dirty="0"/>
          </a:p>
          <a:p>
            <a:pPr marL="0" lvl="0" indent="0" algn="ctr" rtl="0">
              <a:spcBef>
                <a:spcPts val="0"/>
              </a:spcBef>
              <a:spcAft>
                <a:spcPts val="0"/>
              </a:spcAft>
              <a:buNone/>
            </a:pPr>
            <a:r>
              <a:rPr lang="en-US" dirty="0"/>
              <a:t>and Phonemic Awareness</a:t>
            </a:r>
            <a:endParaRPr dirty="0"/>
          </a:p>
        </p:txBody>
      </p:sp>
      <p:sp>
        <p:nvSpPr>
          <p:cNvPr id="147" name="Google Shape;147;g3234fe3f7c2_3_7"/>
          <p:cNvSpPr txBox="1">
            <a:spLocks noGrp="1"/>
          </p:cNvSpPr>
          <p:nvPr>
            <p:ph type="body" idx="1"/>
          </p:nvPr>
        </p:nvSpPr>
        <p:spPr>
          <a:xfrm>
            <a:off x="620332" y="2412683"/>
            <a:ext cx="5280600" cy="583800"/>
          </a:xfrm>
          <a:prstGeom prst="rect">
            <a:avLst/>
          </a:prstGeom>
        </p:spPr>
        <p:txBody>
          <a:bodyPr spcFirstLastPara="1" wrap="square" lIns="274300" tIns="45700" rIns="45700" bIns="45700" anchor="ctr" anchorCtr="0">
            <a:noAutofit/>
          </a:bodyPr>
          <a:lstStyle/>
          <a:p>
            <a:pPr marL="0" lvl="0" indent="0" algn="l" rtl="0">
              <a:spcBef>
                <a:spcPts val="0"/>
              </a:spcBef>
              <a:spcAft>
                <a:spcPts val="600"/>
              </a:spcAft>
              <a:buNone/>
            </a:pPr>
            <a:r>
              <a:rPr lang="en-US" dirty="0"/>
              <a:t>Phonological Awareness	</a:t>
            </a:r>
            <a:endParaRPr dirty="0"/>
          </a:p>
        </p:txBody>
      </p:sp>
      <p:sp>
        <p:nvSpPr>
          <p:cNvPr id="148" name="Google Shape;148;g3234fe3f7c2_3_7"/>
          <p:cNvSpPr txBox="1">
            <a:spLocks noGrp="1"/>
          </p:cNvSpPr>
          <p:nvPr>
            <p:ph type="body" idx="2"/>
          </p:nvPr>
        </p:nvSpPr>
        <p:spPr>
          <a:xfrm>
            <a:off x="609600" y="3071958"/>
            <a:ext cx="5291400" cy="3176400"/>
          </a:xfrm>
          <a:prstGeom prst="rect">
            <a:avLst/>
          </a:prstGeom>
        </p:spPr>
        <p:txBody>
          <a:bodyPr spcFirstLastPara="1" wrap="square" lIns="274300" tIns="45700" rIns="45700" bIns="45700" anchor="t" anchorCtr="0">
            <a:noAutofit/>
          </a:bodyPr>
          <a:lstStyle/>
          <a:p>
            <a:pPr marL="0" lvl="0" indent="0" algn="l" rtl="0">
              <a:spcBef>
                <a:spcPts val="0"/>
              </a:spcBef>
              <a:spcAft>
                <a:spcPts val="0"/>
              </a:spcAft>
              <a:buNone/>
            </a:pPr>
            <a:r>
              <a:rPr lang="en-US" dirty="0"/>
              <a:t>The ability to hear and manipulate larger units of sound. </a:t>
            </a:r>
            <a:endParaRPr dirty="0"/>
          </a:p>
          <a:p>
            <a:pPr marL="457200" lvl="0" indent="-393192" algn="l" rtl="0">
              <a:spcBef>
                <a:spcPts val="600"/>
              </a:spcBef>
              <a:spcAft>
                <a:spcPts val="0"/>
              </a:spcAft>
              <a:buSzPts val="2592"/>
              <a:buChar char="•"/>
            </a:pPr>
            <a:r>
              <a:rPr lang="en-US" dirty="0"/>
              <a:t>syllable segmentation </a:t>
            </a:r>
            <a:endParaRPr dirty="0"/>
          </a:p>
          <a:p>
            <a:pPr marL="457200" lvl="0" indent="-393192" algn="l" rtl="0">
              <a:spcBef>
                <a:spcPts val="0"/>
              </a:spcBef>
              <a:spcAft>
                <a:spcPts val="0"/>
              </a:spcAft>
              <a:buSzPts val="2592"/>
              <a:buChar char="•"/>
            </a:pPr>
            <a:r>
              <a:rPr lang="en-US" dirty="0"/>
              <a:t>onset rime</a:t>
            </a:r>
            <a:endParaRPr dirty="0"/>
          </a:p>
          <a:p>
            <a:pPr marL="457200" lvl="0" indent="-393192" algn="l" rtl="0">
              <a:spcBef>
                <a:spcPts val="0"/>
              </a:spcBef>
              <a:spcAft>
                <a:spcPts val="0"/>
              </a:spcAft>
              <a:buSzPts val="2592"/>
              <a:buChar char="•"/>
            </a:pPr>
            <a:r>
              <a:rPr lang="en-US" dirty="0"/>
              <a:t>alliteration </a:t>
            </a:r>
            <a:endParaRPr dirty="0"/>
          </a:p>
          <a:p>
            <a:pPr marL="457200" lvl="0" indent="-393192" algn="l" rtl="0">
              <a:spcBef>
                <a:spcPts val="0"/>
              </a:spcBef>
              <a:spcAft>
                <a:spcPts val="0"/>
              </a:spcAft>
              <a:buSzPts val="2592"/>
              <a:buChar char="•"/>
            </a:pPr>
            <a:r>
              <a:rPr lang="en-US" dirty="0"/>
              <a:t>rhyming</a:t>
            </a:r>
            <a:endParaRPr dirty="0"/>
          </a:p>
        </p:txBody>
      </p:sp>
      <p:sp>
        <p:nvSpPr>
          <p:cNvPr id="149" name="Google Shape;149;g3234fe3f7c2_3_7"/>
          <p:cNvSpPr txBox="1">
            <a:spLocks noGrp="1"/>
          </p:cNvSpPr>
          <p:nvPr>
            <p:ph type="body" idx="3"/>
          </p:nvPr>
        </p:nvSpPr>
        <p:spPr>
          <a:xfrm>
            <a:off x="6291074" y="2412683"/>
            <a:ext cx="5283900" cy="583800"/>
          </a:xfrm>
          <a:prstGeom prst="rect">
            <a:avLst/>
          </a:prstGeom>
        </p:spPr>
        <p:txBody>
          <a:bodyPr spcFirstLastPara="1" wrap="square" lIns="274300" tIns="45700" rIns="45700" bIns="45700" anchor="ctr" anchorCtr="0">
            <a:noAutofit/>
          </a:bodyPr>
          <a:lstStyle/>
          <a:p>
            <a:pPr marL="0" lvl="0" indent="0" algn="l" rtl="0">
              <a:spcBef>
                <a:spcPts val="0"/>
              </a:spcBef>
              <a:spcAft>
                <a:spcPts val="600"/>
              </a:spcAft>
              <a:buNone/>
            </a:pPr>
            <a:r>
              <a:rPr lang="en-US" dirty="0"/>
              <a:t>Phonemic Awareness</a:t>
            </a:r>
            <a:endParaRPr dirty="0"/>
          </a:p>
        </p:txBody>
      </p:sp>
      <p:sp>
        <p:nvSpPr>
          <p:cNvPr id="150" name="Google Shape;150;g3234fe3f7c2_3_7"/>
          <p:cNvSpPr txBox="1">
            <a:spLocks noGrp="1"/>
          </p:cNvSpPr>
          <p:nvPr>
            <p:ph type="body" idx="4"/>
          </p:nvPr>
        </p:nvSpPr>
        <p:spPr>
          <a:xfrm>
            <a:off x="6291263" y="3072592"/>
            <a:ext cx="5300700" cy="3175800"/>
          </a:xfrm>
          <a:prstGeom prst="rect">
            <a:avLst/>
          </a:prstGeom>
        </p:spPr>
        <p:txBody>
          <a:bodyPr spcFirstLastPara="1" wrap="square" lIns="274300" tIns="45700" rIns="45700" bIns="45700" anchor="t" anchorCtr="0">
            <a:noAutofit/>
          </a:bodyPr>
          <a:lstStyle/>
          <a:p>
            <a:pPr marL="0" lvl="0" indent="0" algn="l" rtl="0">
              <a:spcBef>
                <a:spcPts val="0"/>
              </a:spcBef>
              <a:spcAft>
                <a:spcPts val="0"/>
              </a:spcAft>
              <a:buNone/>
            </a:pPr>
            <a:r>
              <a:rPr lang="en-US" dirty="0"/>
              <a:t>The ability to identify and manipulate individual sounds (phonemes) in spoken words.</a:t>
            </a:r>
            <a:endParaRPr dirty="0"/>
          </a:p>
          <a:p>
            <a:pPr marL="457200" lvl="0" indent="-393192" algn="l" rtl="0">
              <a:spcBef>
                <a:spcPts val="600"/>
              </a:spcBef>
              <a:spcAft>
                <a:spcPts val="0"/>
              </a:spcAft>
              <a:buSzPts val="2592"/>
              <a:buChar char="•"/>
            </a:pPr>
            <a:r>
              <a:rPr lang="en-US" dirty="0"/>
              <a:t>phoneme blending</a:t>
            </a:r>
            <a:endParaRPr dirty="0"/>
          </a:p>
          <a:p>
            <a:pPr marL="457200" lvl="0" indent="-393192" algn="l" rtl="0">
              <a:spcBef>
                <a:spcPts val="0"/>
              </a:spcBef>
              <a:spcAft>
                <a:spcPts val="0"/>
              </a:spcAft>
              <a:buSzPts val="2592"/>
              <a:buChar char="•"/>
            </a:pPr>
            <a:r>
              <a:rPr lang="en-US" dirty="0"/>
              <a:t>phoneme segmenting </a:t>
            </a:r>
            <a:endParaRPr dirty="0"/>
          </a:p>
          <a:p>
            <a:pPr marL="0" lvl="0" indent="0" algn="l" rtl="0">
              <a:spcBef>
                <a:spcPts val="600"/>
              </a:spcBef>
              <a:spcAft>
                <a:spcPts val="600"/>
              </a:spcAft>
              <a:buNone/>
            </a:pPr>
            <a:r>
              <a:rPr lang="en-US" dirty="0"/>
              <a:t>Segmenting &amp; Blending proficiency is a major predictor of future reading problems. (Scarborough &amp; Brady, 2002)</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3211db4cd16_1_77"/>
          <p:cNvSpPr txBox="1">
            <a:spLocks noGrp="1"/>
          </p:cNvSpPr>
          <p:nvPr>
            <p:ph type="title"/>
          </p:nvPr>
        </p:nvSpPr>
        <p:spPr>
          <a:xfrm>
            <a:off x="612489" y="1170638"/>
            <a:ext cx="10979100" cy="11535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Speech to Print </a:t>
            </a:r>
            <a:endParaRPr b="0" i="1" dirty="0"/>
          </a:p>
        </p:txBody>
      </p:sp>
      <p:sp>
        <p:nvSpPr>
          <p:cNvPr id="156" name="Google Shape;156;g3211db4cd16_1_77"/>
          <p:cNvSpPr txBox="1">
            <a:spLocks noGrp="1"/>
          </p:cNvSpPr>
          <p:nvPr>
            <p:ph type="body" idx="1"/>
          </p:nvPr>
        </p:nvSpPr>
        <p:spPr>
          <a:xfrm>
            <a:off x="616975" y="2422425"/>
            <a:ext cx="6196200" cy="3825900"/>
          </a:xfrm>
          <a:prstGeom prst="rect">
            <a:avLst/>
          </a:prstGeom>
          <a:noFill/>
          <a:ln>
            <a:noFill/>
          </a:ln>
        </p:spPr>
        <p:txBody>
          <a:bodyPr spcFirstLastPara="1" wrap="square" lIns="274300" tIns="45700" rIns="45700" bIns="45700" anchor="t" anchorCtr="0">
            <a:noAutofit/>
          </a:bodyPr>
          <a:lstStyle/>
          <a:p>
            <a:pPr marL="457200" lvl="0" indent="-393192" algn="l" rtl="0">
              <a:lnSpc>
                <a:spcPct val="115000"/>
              </a:lnSpc>
              <a:spcBef>
                <a:spcPts val="0"/>
              </a:spcBef>
              <a:spcAft>
                <a:spcPts val="0"/>
              </a:spcAft>
              <a:buSzPts val="2592"/>
              <a:buChar char="•"/>
            </a:pPr>
            <a:r>
              <a:rPr lang="en-US" dirty="0"/>
              <a:t>The two best indicators of reading success are </a:t>
            </a:r>
            <a:r>
              <a:rPr lang="en-US" b="1" dirty="0">
                <a:solidFill>
                  <a:srgbClr val="9900FF"/>
                </a:solidFill>
              </a:rPr>
              <a:t>phonemic awareness</a:t>
            </a:r>
            <a:r>
              <a:rPr lang="en-US" dirty="0"/>
              <a:t> and </a:t>
            </a:r>
            <a:r>
              <a:rPr lang="en-US" b="1" dirty="0">
                <a:solidFill>
                  <a:srgbClr val="BB6917"/>
                </a:solidFill>
              </a:rPr>
              <a:t>alphabet knowledge</a:t>
            </a:r>
            <a:r>
              <a:rPr lang="en-US" dirty="0"/>
              <a:t>. </a:t>
            </a:r>
            <a:endParaRPr dirty="0"/>
          </a:p>
          <a:p>
            <a:pPr marL="457200" lvl="0" indent="-393192" algn="l" rtl="0">
              <a:lnSpc>
                <a:spcPct val="115000"/>
              </a:lnSpc>
              <a:spcBef>
                <a:spcPts val="0"/>
              </a:spcBef>
              <a:spcAft>
                <a:spcPts val="0"/>
              </a:spcAft>
              <a:buSzPts val="2592"/>
              <a:buChar char="•"/>
            </a:pPr>
            <a:r>
              <a:rPr lang="en-US" dirty="0"/>
              <a:t>The more we provide the </a:t>
            </a:r>
            <a:r>
              <a:rPr lang="en-US" b="1" dirty="0"/>
              <a:t>oral language foundation</a:t>
            </a:r>
            <a:r>
              <a:rPr lang="en-US" dirty="0"/>
              <a:t>, the </a:t>
            </a:r>
            <a:r>
              <a:rPr lang="en-US" b="1" dirty="0"/>
              <a:t>faster the sound-letter correspondence</a:t>
            </a:r>
            <a:r>
              <a:rPr lang="en-US" dirty="0"/>
              <a:t> begins to take shape.(Moats, 2000 and Moats, 2005) </a:t>
            </a:r>
            <a:endParaRPr dirty="0"/>
          </a:p>
          <a:p>
            <a:pPr marL="457200" lvl="0" indent="0" algn="l" rtl="0">
              <a:lnSpc>
                <a:spcPct val="115000"/>
              </a:lnSpc>
              <a:spcBef>
                <a:spcPts val="0"/>
              </a:spcBef>
              <a:spcAft>
                <a:spcPts val="0"/>
              </a:spcAft>
              <a:buNone/>
            </a:pPr>
            <a:r>
              <a:rPr lang="en-US" sz="1600" dirty="0"/>
              <a:t>Image credit:</a:t>
            </a:r>
            <a:r>
              <a:rPr lang="en-US" sz="1600" u="sng" dirty="0">
                <a:solidFill>
                  <a:schemeClr val="hlink"/>
                </a:solidFill>
                <a:hlinkClick r:id="rId3"/>
              </a:rPr>
              <a:t> https://learningbydesign.com/why-spell-links/</a:t>
            </a:r>
            <a:endParaRPr sz="2500" dirty="0">
              <a:latin typeface="Calibri" panose="020F0502020204030204" pitchFamily="34" charset="0"/>
              <a:ea typeface="Arial"/>
              <a:cs typeface="Calibri" panose="020F0502020204030204" pitchFamily="34" charset="0"/>
              <a:sym typeface="Arial"/>
            </a:endParaRPr>
          </a:p>
        </p:txBody>
      </p:sp>
      <p:pic>
        <p:nvPicPr>
          <p:cNvPr id="157" name="Google Shape;157;g3211db4cd16_1_77" descr="A diagram of a brain indicating Executive function, language, language/visual integration, visual, cerebellum, auditory, and speech areas of the brain."/>
          <p:cNvPicPr preferRelativeResize="0">
            <a:picLocks noGrp="1"/>
          </p:cNvPicPr>
          <p:nvPr>
            <p:ph type="pic" idx="2"/>
          </p:nvPr>
        </p:nvPicPr>
        <p:blipFill rotWithShape="1">
          <a:blip r:embed="rId4">
            <a:alphaModFix/>
          </a:blip>
          <a:srcRect t="10499" b="10499"/>
          <a:stretch/>
        </p:blipFill>
        <p:spPr>
          <a:xfrm>
            <a:off x="6813275" y="2567350"/>
            <a:ext cx="4778325" cy="3008375"/>
          </a:xfrm>
          <a:prstGeom prst="rect">
            <a:avLst/>
          </a:prstGeom>
          <a:noFill/>
          <a:ln>
            <a:noFill/>
          </a:ln>
        </p:spPr>
      </p:pic>
    </p:spTree>
  </p:cSld>
  <p:clrMapOvr>
    <a:masterClrMapping/>
  </p:clrMapOvr>
</p:sld>
</file>

<file path=ppt/theme/theme1.xml><?xml version="1.0" encoding="utf-8"?>
<a:theme xmlns:a="http://schemas.openxmlformats.org/drawingml/2006/main" name="Integral">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CC"/>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EyuwbGOtNKUb/dbzZQi+Gx/FjxE=" isBookmarkSet="yes" bookmark="yes" pdftag="H1" artifact="_x0030_" Order="_x0031_"/>
  <Shape xmlns="" ID="8j8VEXmbriK18nULNMk2aK8lxOw=" pdftag="Figure" isBookmarkSet="no" formula="no" inline="no" bookmark="no" artifact="_x0030_" Order="_x0033_" validate="no" Lang=""/>
  <Shape xmlns="" ID="kwNNOFnE/V+XnF+tKjbCnaUzo/w=" pdftag="P" isBookmarkSet="no" bookmark="no" Order="_x0034_"/>
  <Shape xmlns="" ID="E/Wk7NH4I+yvzWWIPcufo8Wuyng=" pdftag="P" isBookmarkSet="no" bookmark="no" Order="_x0032_"/>
  <Shape xmlns="" ID="Ueexi1nAGG2TCd5kEiiLXAKjeUs=" isBookmarkSet="yes" bookmark="yes" pdftag="H2" artifact="_x0030_" Order="_x0031_"/>
  <Shape xmlns="" ID="/Zr43xYPkOAKrQKLJTXz6elVpmI=" pdftag="P" isBookmarkSet="no" bookmark="no" Order="_x0032_"/>
  <Shape xmlns="" ID="yiujU/Wv2Q6q85ArvqTP/KULRM8=" formula="no" pdftag="Figure" artifact="_x0030_" inline="no" isBookmarkSet="no" bookmark="no" Order="_x0033_" validate="no" Lang=""/>
  <Shape xmlns="" ID="tMe4ULFRNuJh057ZHVD+1pXhGow=" isBookmarkSet="yes" bookmark="yes" pdftag="H2" artifact="_x0030_" Order="_x0031_"/>
  <Shape xmlns="" ID="RKI0F0QXmK1QNobYVngpLDtFi40=" pdftag="P" isBookmarkSet="no" bookmark="no" Order="_x0032_"/>
  <Shape xmlns="" ID="jS2yGhbZx436oLkfHrzQJqQkkAg=" formula="no" pdftag="Figure" artifact="_x0030_" inline="no" isBookmarkSet="no" bookmark="no" Order="_x0033_" validate="no" Lang=""/>
  <Shape xmlns="" ID="EiovhA2VoQcGCkalpaZx2t9e2eg=" isBookmarkSet="yes" bookmark="yes" pdftag="H2" artifact="_x0030_" Order="_x0031_"/>
  <Shape xmlns="" ID="sHxOpzlv8HOUJ637fffOXGORJmo=" pdftag="P" isBookmarkSet="no" bookmark="no" Order="_x0032_"/>
  <Shape xmlns="" ID="Bmu7Zp+CVDlcZ6vCH62AueoTGRM=" Order="_x0032_" formula="no" artifact="_x0031_" inline="no" isBookmarkSet="no" bookmark="no" pdftag="_x005B_Artifact_x005D_" validate="no" Lang=""/>
  <Shape xmlns="" ID="3w6fdX0LTvgo0uTcW9Xb0EN/X5o=" isBookmarkSet="yes" bookmark="yes" pdftag="H2" artifact="_x0030_" Order="_x0031_"/>
  <Shape xmlns="" ID="QfCECImR8yWMKlb/Xi2qB6nL64U=" pdftag="P" isBookmarkSet="no" bookmark="no" Order="_x0032_"/>
  <Shape xmlns="" ID="MSHszJk90Lo14JJ6TCTuSrZ2pG0=" formula="no" artifact="_x0030_" pdftag="Figure" inline="no" isBookmarkSet="no" bookmark="no" Order="_x0033_" validate="no" Lang=""/>
  <Shape xmlns="" ID="s5xl6rqoMnLczPk8JGQhG59d+Fg=" Order="_x0031_" isBookmarkSet="no" bookmark="no" pdftag="_x005B_Artifact_x005D_" artifact="_x0031_"/>
  <Shape xmlns="" ID="WMoucVfByBPu7Zr0RaCg+I01xSg=" pdftag="P" isBookmarkSet="no" bookmark="no" Order="_x0031_"/>
  <Shape xmlns="" ID="CJUXwzLeWEzx016lzwMwflSxoSI=" formula="no" pdftag="Figure" artifact="_x0030_" inline="no" isBookmarkSet="no" bookmark="no" Order="_x0032_" validate="no" Lang=""/>
  <Shape xmlns="" ID="x2i2dSXCC6jDPiy9FfziWDkIJpI=" Order="_x0031_" isBookmarkSet="no" bookmark="no" pdftag="_x005B_Artifact_x005D_" artifact="_x0031_"/>
  <Shape xmlns="" ID="dtKjHPnlnlH8+Ek+WbOX6n3h9t4=" pdftag="P" isBookmarkSet="no" bookmark="no" Order="_x0031_"/>
  <Shape xmlns="" ID="dfk3hWbZiFfO6I6/sz8Hi/NlYKc=" formula="no" pdftag="Figure" artifact="_x0030_" inline="no" isBookmarkSet="no" bookmark="no" Order="_x0032_" validate="no" Lang=""/>
  <Shape xmlns="" ID="8SpCSsrNxitBOTPnlG3hg1d6UTs=" isBookmarkSet="yes" bookmark="yes" pdftag="H2" artifact="_x0030_" Order="_x0031_"/>
  <Shape xmlns="" ID="qiHexCBv6OqI74Mru/shG3e2WgU=" pdftag="H3" artifact="_x0030_" isBookmarkSet="yes" bookmark="yes" Order="_x0032_"/>
  <Shape xmlns="" ID="bQtDZhT2wUEc6qvqEXyva4sEOzk=" pdftag="P" isBookmarkSet="no" bookmark="no" Order="_x0033_"/>
  <Shape xmlns="" ID="BGXaxjmLl4OBjTsiWdJaBrTE8HA=" isBookmarkSet="yes" bookmark="yes" pdftag="H3" artifact="_x0030_" Order="_x0034_"/>
  <Shape xmlns="" ID="eJU1MjhoafjRJrvUnEB5eKyE5Zk=" pdftag="P" isBookmarkSet="no" bookmark="no" Order="_x0035_"/>
  <Shape xmlns="" ID="2PxuXUuE0Sm9ZPHfJBiWt7HYF8w=" isBookmarkSet="yes" bookmark="yes" pdftag="H2" artifact="_x0030_" Order="_x0031_"/>
  <Shape xmlns="" ID="qHMuvduTpDFlJkt+ERXgFPJ/QfU=" pdftag="P" isBookmarkSet="no" bookmark="no" Order="_x0032_"/>
  <Shape xmlns="" ID="cGvXZnoCDhVwKLGfGKvmgMptA2I=" formula="no" pdftag="Figure" artifact="_x0030_" inline="no" isBookmarkSet="no" bookmark="no" Order="_x0033_" validate="no" Lang=""/>
  <Shape xmlns="" ID="dg3Ywktc+Dw5IrCrc4o+1799mLE=" isBookmarkSet="yes" bookmark="yes" pdftag="H2" artifact="_x0030_" Order="_x0031_"/>
  <Shape xmlns="" ID="n728agEtFSh79Wt2mpizMoSJ/qU=" pdftag="P" isBookmarkSet="no" bookmark="no" Order="_x0032_"/>
  <Shape xmlns="" ID="IeDE6/u3VIbVWKD9GXL9bSy+Eas=" isBookmarkSet="yes" bookmark="yes" pdftag="H2" artifact="_x0030_" Order="_x0031_"/>
  <Shape xmlns="" ID="OS9xW8xSTjz4m7DuYOEwAuiAOHs=" pdftag="P" isBookmarkSet="no" bookmark="no" Order="_x0032_"/>
  <Shape xmlns="" ID="dF0wJky5A2xplhXTKcy38x2L4tw=" formula="no" pdftag="Figure" artifact="_x0030_" inline="no" isBookmarkSet="no" bookmark="no" Order="_x0033_" validate="no" Lang=""/>
  <Shape xmlns="" ID="25VX3Wf9IzuPZpriGyS4qBgk/Jk=" isBookmarkSet="yes" bookmark="yes" pdftag="H2" artifact="_x0030_" Order="_x0031_"/>
  <Shape xmlns="" ID="jABUbP/dpZUxFbK+w+dia2WCINk=" pdftag="P" isBookmarkSet="no" bookmark="no" Order="_x0032_"/>
  <Shape xmlns="" ID="YblolY8+6njSy8cokubbbvOUH2E=" formula="no" pdftag="Figure" artifact="_x0030_" inline="no" isBookmarkSet="no" bookmark="no" Order="_x0033_" validate="no" Lang=""/>
  <Shape xmlns="" ID="hfFBaPOc4W5V4O5HtgF3So8chFs=" formula="no" pdftag="Figure" artifact="_x0030_" inline="no" isBookmarkSet="no" bookmark="no" Order="_x0034_" validate="no" Lang=""/>
  <Shape xmlns="" ID="pwWIcXiTD5h8aTI0t98dtPMXG18=" Order="_x0031_" pdftag="H2" artifact="_x0030_" isBookmarkSet="yes" bookmark="yes"/>
  <Shape xmlns="" ID="KftM+jUgkaYlH1cZPIHbixcHpNM=" pdftag="P" isBookmarkSet="no" bookmark="no" Order="_x0032_"/>
  <Shape xmlns="" ID="UmLAhlQophbcC8IQO5hMOyr0blg=" isBookmarkSet="yes" bookmark="yes" pdftag="H2" artifact="_x0030_" Order="_x0031_"/>
  <Shape xmlns="" ID="M/WzGsagH0Hts64HujQ5TtqtSh4=" pdftag="P" isBookmarkSet="no" bookmark="no" Order="_x0032_"/>
  <Shape xmlns="" ID="Bfxi52rAlXpJAEOW7o1OkzB1YZo=" Order="_x0034_" formula="no" artifact="_x0031_" inline="no" isBookmarkSet="no" bookmark="no" pdftag="_x005B_Artifact_x005D_" validate="no" Lang=""/>
  <Shape xmlns="" ID="aFARLwcCEeHeNFY+Tlh0pQuJbKs=" Order="_x0032_" artifact="_x0031_" formula="no" inline="no" isBookmarkSet="no" bookmark="no" pdftag="_x005B_Artifact_x005D_" validate="no" Lang=""/>
  <Shape xmlns="" ID="lJAdi9OQaNJenLsnSb/PuSBZZh8=" Order="_x0035_" artifact="_x0031_" formula="no" inline="no" isBookmarkSet="no" bookmark="no" pdftag="_x005B_Artifact_x005D_" validate="no" Lang=""/>
  <Shape xmlns="" ID="YYsGEmnl10jzar/KP2R2sg6OZEU=" isBookmarkSet="yes" bookmark="yes" pdftag="H2" artifact="_x0030_" Order="_x0031_"/>
  <Shape xmlns="" ID="N5008qKNlFcA/djwW9941t44c70=" pdftag="P" isBookmarkSet="no" bookmark="no" Order="_x0032_"/>
  <Shape xmlns="" ID="kdhle/jvIOEw4ClpcztgAAkvkEk=" formula="no" artifact="_x0030_" pdftag="Figure" inline="no" isBookmarkSet="no" bookmark="no" Order="_x0033_" validate="no" Lang=""/>
  <Shape xmlns="" ID="JHRz8/BOuME9BO9aqpxLsPDVrgU=" isBookmarkSet="yes" bookmark="yes" pdftag="H2" artifact="_x0030_" Order="_x0031_"/>
  <Shape xmlns="" ID="skJDQVthu1lA9Y3gixqNl+5W5qI=" pdftag="P" isBookmarkSet="no" bookmark="no" Order="_x0032_"/>
  <Shape xmlns="" ID="6KfTvOEv/pzbLlcVI1wOKJ2MPtY=" formula="no" pdftag="Figure" inline="no" artifact="_x0030_" isBookmarkSet="no" bookmark="no" Order="_x0033_" validate="no" Lang=""/>
  <Shape xmlns="" ID="HOJo923dM/BKUt9ibgrY/G/AdPc=" isBookmarkSet="yes" bookmark="yes" pdftag="H2" artifact="_x0030_" Order="_x0031_"/>
  <Shape xmlns="" ID="fflDrp8hqPBXo/QaPK555Y1qsTk=" pdftag="P" isBookmarkSet="no" bookmark="no" Order="_x0032_"/>
  <Shape xmlns="" ID="cRm9QXeNcTzP2s2oR+L+f+9NeaQ=" formula="no" pdftag="Figure" inline="no" artifact="_x0030_" isBookmarkSet="no" bookmark="no" Order="_x0033_" validate="no" Lang=""/>
  <Shape xmlns="" ID="+mPVQbC4H5BEY20vHYVFWw81dQU=" isBookmarkSet="yes" bookmark="yes" pdftag="H2" artifact="_x0030_" Order="_x0031_"/>
  <Shape xmlns="" ID="VwBAGk/FWgtwjzKRYKaO02QHou8=" pdftag="P" isBookmarkSet="no" bookmark="no" Order="_x0032_"/>
  <Shape xmlns="" ID="nYu1M9IYAZuOPuNBnLBwlgAtx0A=" Order="_x0032_" artifact="_x0030_" formula="no" pdftag="Figure" validate="no"/>
  <Shape xmlns="" ID="WIBDYPOfePILEAqR91BbUwEzd44=" isBookmarkSet="yes" bookmark="yes" pdftag="H2" artifact="_x0030_" Order="_x0031_"/>
  <Shape xmlns="" ID="T/z/GDVXyjq3mu/Ds/KpQxaDhr4=" pdftag="P" isBookmarkSet="no" bookmark="no" Order="_x0032_"/>
  <Shape xmlns="" ID="ZbJBDQx8+OG6Eyy0Ga/SzaYQ83Y=" pdftag="P" isBookmarkSet="no" bookmark="no" Order="_x0033_"/>
  <Shape xmlns="" ID="qFw7RcNNVb3d+rfS2ePUtBw8phc=" isBookmarkSet="yes" bookmark="yes" pdftag="H2" artifact="_x0030_" Order="_x0031_"/>
  <Shape xmlns="" ID="8bTF5LZ2lHOQLa9E9QST08cdgMc=" pdftag="P" isBookmarkSet="no" bookmark="no" Order="_x0032_"/>
  <Shape xmlns="" ID="/EWdwEvjEmk24IrOEKM1HoHqUH4=" formula="no" pdftag="Figure" inline="no" artifact="_x0030_" isBookmarkSet="no" bookmark="no" Order="_x0033_" validate="no" Lang=""/>
  <Shape xmlns="" ID="uczNK/H+E9CwuVRMEiH+/+ve8Zk=" Order="_x0031_" isBookmarkSet="no" bookmark="no" pdftag="_x005B_Artifact_x005D_" artifact="_x0031_"/>
  <Shape xmlns="" ID="DYnW7lD0JJYu/Cd8kPoduxQ01ug=" Order="_x0033_" pdftag="P" isBookmarkSet="no" bookmark="no"/>
  <Shape xmlns="" ID="qRhmUxV/xIpJoDma0xz5CGAtQM8=" formula="no" pdftag="Figure" inline="no" artifact="_x0030_" isBookmarkSet="no" bookmark="no" Order="_x0031_" validate="no" Lang=""/>
  <Shape xmlns="" ID="mdoZwnrjGbf//0N5bGS0Pfx1/q4=" isBookmarkSet="yes" bookmark="yes" pdftag="H2" artifact="_x0030_" Order="_x0031_"/>
  <Shape xmlns="" ID="x3pHU9CZpS0OWgW/jLaCxRO+kcM=" pdftag="P" isBookmarkSet="no" bookmark="no" Order="_x0032_"/>
  <Shape xmlns="" ID="+ToNPBOcAt3AUqWcnvNtE58WLFk=" formula="no" pdftag="Figure" inline="no" isBookmarkSet="no" artifact="_x0030_" bookmark="no" Order="_x0033_" validate="no" Lang=""/>
  <Shape xmlns="" ID="CX0OUf7XXocbpNWJZBaW3+J/Hjw=" isBookmarkSet="yes" bookmark="yes" pdftag="H2" artifact="_x0030_" Order="_x0031_"/>
  <Shape xmlns="" ID="ldgXHkSPtcPn21Ujcy37urk688A=" pdftag="P" isBookmarkSet="no" bookmark="no" Order="_x0032_"/>
  <Shape xmlns="" ID="xrMpWL3ThVsrmEd5+/fD5bP94RU=" formula="no" pdftag="Figure" inline="no" artifact="_x0030_" isBookmarkSet="no" bookmark="no" Order="_x0033_" validate="no" Lang=""/>
  <Shape xmlns="" ID="Y6vKwAK3SPPlG+ZbmBJG+p/W1uI=" isBookmarkSet="yes" bookmark="yes" pdftag="H2" artifact="_x0030_" Order="_x0031_"/>
  <Shape xmlns="" ID="J/SMK641CcbbH/dRJIG86+GshTk=" pdftag="P" isBookmarkSet="no" bookmark="no" Order="_x0032_"/>
  <Shape xmlns="" ID="F1jhAMAjadW7fM4xBTdfSMHOdIM=" formula="no" pdftag="Figure" artifact="_x0030_" inline="no" isBookmarkSet="no" bookmark="no" Order="_x0033_" validate="no" Lang=""/>
  <Shape xmlns="" ID="9qLB3ZZqlmyeyd3Bii/iYX3mN80=" isBookmarkSet="no" Order="_x0031_" bookmark="no" pdftag="_x005B_Artifact_x005D_" artifact="_x0031_"/>
  <Shape xmlns="" ID="b768+35S4nheb80SStH9fT7lFlQ=" pdftag="P" isBookmarkSet="no" bookmark="no" Order="_x0031_"/>
  <Shape xmlns="" ID="I3wlhpoXNPPtIuIUwAlOYhm9WaY=" formula="no" pdftag="Figure" artifact="_x0030_" inline="no" isBookmarkSet="no" bookmark="no" Order="_x0032_" validate="no" Lang=""/>
  <Shape xmlns="" ID="s6y2GHi8mBY5wtghUX70sLsJ6r0=" formula="no" pdftag="Figure" artifact="_x0030_" inline="no" isBookmarkSet="no" bookmark="no" Order="_x0033_" validate="no" Lang=""/>
  <Shape xmlns="" ID="IRnIR0MDuAD/YKmK29LdSuxzIg0=" isBookmarkSet="yes" bookmark="yes" pdftag="H2" artifact="_x0030_" Order="_x0031_"/>
  <Shape xmlns="" ID="pAwovrqRbSHZGQM4J2wgL7IMZag=" pdftag="P" isBookmarkSet="no" bookmark="no" Order="_x0032_"/>
  <Shape xmlns="" ID="WEbwj9wSGizSuFRqTTbpqoLkJ/g=" isBookmarkSet="yes" bookmark="yes" pdftag="H2" artifact="_x0030_" Order="_x0031_"/>
  <Shape xmlns="" ID="3NpAn3zpgovHZxA2IOndPjvnYKU=" pdftag="P" isBookmarkSet="no" bookmark="no" Order="_x0032_"/>
  <Shape xmlns="" ID="9EJCVBc24p7pnV3IoX8NAhuUn3Y=" formula="no" pdftag="Figure" artifact="_x0030_" inline="no" isBookmarkSet="no" bookmark="no" Order="_x0033_" validate="no" Lang=""/>
  <Shape xmlns="" ID="J+9ui5sYypXQUrU8CV4AEC3Fqb4=" isBookmarkSet="yes" bookmark="yes" pdftag="H2" artifact="_x0030_" Order="_x0031_"/>
  <Shape xmlns="" ID="OsJx8EXdBxRORtixo5Knk7AHb1k=" pdftag="P" isBookmarkSet="no" bookmark="no" Order="_x0032_"/>
  <Shape xmlns="" ID="ARukbkUaRm3Qiw56iJOTeNKXe28=" formula="no" pdftag="Figure" artifact="_x0030_" inline="no" isBookmarkSet="no" bookmark="no" Order="_x0033_" validate="no" Lang=""/>
  <Shape xmlns="" ID="sYqrB46o4k+bOe+h8XJCC2EyiiI=" artifact="_x0030_" formula="no" pdftag="Figure" isBookmarkSet="no" bookmark="no" Order="_x0034_" validate="no" Lang=""/>
  <Shape xmlns="" ID="rGd9rmVTvPo6zrAl5eNDOdACdcU=" isBookmarkSet="yes" bookmark="yes" pdftag="H2" artifact="_x0030_" Order="_x0031_"/>
  <Shape xmlns="" ID="5KgjgXCLk/SfYz3/o/IiWV8tC4Q=" pdftag="P" isBookmarkSet="no" bookmark="no" Order="_x0032_"/>
  <Shape xmlns="" ID="ls61T6fP1RXQbaNdqCebQPV7Hv8=" isBookmarkSet="yes" bookmark="yes" pdftag="H2" artifact="_x0030_" Order="_x0031_"/>
  <Shape xmlns="" ID="fzBYmp/qGTVQR6ENgiLMGtk/Pno=" isBookmarkSet="yes" bookmark="yes" pdftag="H3" artifact="_x0030_" Order="_x0032_"/>
  <Shape xmlns="" ID="xBqLSif6u8m16KEfrwfFaDDrnOY=" pdftag="P" isBookmarkSet="no" bookmark="no" Order="_x0033_"/>
  <Shape xmlns="" ID="Yispz2WHYtLSqV1x6W4E+WvgoC8=" isBookmarkSet="yes" bookmark="yes" pdftag="H3" artifact="_x0030_" Order="_x0034_"/>
  <Shape xmlns="" ID="X+BdZgI0cWqMD7DY+xJKdqRZW58=" pdftag="P" isBookmarkSet="no" bookmark="no" Order="_x0035_"/>
  <Shape xmlns="" ID="Xkp1vN+u0pHHXdNiQr3pAmEZSAw=" isBookmarkSet="yes" bookmark="yes" pdftag="H2" artifact="_x0030_" Order="_x0031_"/>
  <Shape xmlns="" ID="HHzu8AslQj4GiONH/wVxX/R/g3k=" pdftag="P" isBookmarkSet="no" bookmark="no" Order="_x0032_"/>
  <Shape xmlns="" ID="nj0FF//vLN29JXe1hnj4Y2FLoLU=" artifact="_x0030_" formula="no" pdftag="Figure" isBookmarkSet="no" bookmark="no" Order="_x0033_" validate="no" Lang=""/>
  <Shape xmlns="" ID="Igawegzlqdp1ZvR3KYjvXfy71uE=" isBookmarkSet="yes" bookmark="yes" pdftag="H2" artifact="_x0030_" Order="_x0031_"/>
  <Shape xmlns="" ID="x8z1jHSEf7lezZvLZCdjz/5WrJc=" pdftag="P" isBookmarkSet="no" bookmark="no" Order="_x0032_"/>
  <Shape xmlns="" ID="NfSjtfjSeRUGl7Rq2TtTzHNlJH4=" artifact="_x0030_" formula="no" pdftag="Figure" isBookmarkSet="no" bookmark="no" Order="_x0034_" validate="no" Lang=""/>
  <Shape xmlns="" ID="r9i0fGlBFm9ROwDIkisIpvJs9DI=" artifact="_x0030_" formula="no" pdftag="Figure" isBookmarkSet="no" bookmark="no" Order="_x0033_" validate="no" Lang=""/>
  <Shape xmlns="" ID="PpRKEl56h9bvJpWnJ7ayWnbPwBk=" isBookmarkSet="yes" bookmark="yes" pdftag="H2" artifact="_x0030_" Order="_x0031_"/>
  <Shape xmlns="" ID="UyMhN6HGVE0G07wbBrPdKxp+JI4=" pdftag="P" isBookmarkSet="no" bookmark="no" Order="_x0032_"/>
  <Shape xmlns="" ID="789yVT9wo143dyS37sNwsmKhA6c=" artifact="_x0030_" formula="no" pdftag="Figure" isBookmarkSet="no" bookmark="no" Order="_x0033_" validate="no" Lang=""/>
  <Shape xmlns="" ID="vzu9/Ep3S9M5eCMIDyq4AgpQxK4=" isBookmarkSet="yes" bookmark="yes" pdftag="H2" artifact="_x0030_" Order="_x0031_"/>
  <Shape xmlns="" ID="gJEDsGTOj41xFPbKwPEtmi7HlNs=" pdftag="P" isBookmarkSet="no" bookmark="no" Order="_x0032_"/>
  <Shape xmlns="" ID="oWj/KUBjH473dUT4hJKrZVXZ9uM=" formula="no" pdftag="Figure" inline="no" isBookmarkSet="no" artifact="_x0030_" bookmark="no" Order="_x0033_" validate="no" Lang=""/>
  <Shape xmlns="" ID="z+oINUg/8/saUjSaUxkSaKyo+LA=" isBookmarkSet="yes" bookmark="yes" pdftag="H2" artifact="_x0030_" Order="_x0031_"/>
  <Shape xmlns="" ID="WDRiDAER4oiVJa4rMjRwzJ0GYQI=" pdftag="P" isBookmarkSet="no" bookmark="no" Order="_x0032_"/>
  <Shape xmlns="" ID="ieE5xWx+TGGUNBpZmNGrKUCIytg=" isBookmarkSet="yes" bookmark="yes" pdftag="H2" artifact="_x0030_" Order="_x0031_"/>
  <Shape xmlns="" ID="5jRudoyQ98HUCS2QTlpe/s4x740=" pdftag="P" isBookmarkSet="no" bookmark="no" Order="_x0032_"/>
  <Shape xmlns="" ID="1fHHn6UZJZEItffNVQb9hixCrDk=" Order="_x0033_" artifact="_x0031_" isBookmarkSet="no" pdftag="_x005B_Artifact_x005D_" bookmark="no" validate="no" formula="no" Lang=""/>
  <Shape xmlns="" ID="p1SMqfvndNuODzTD0U6CXD2cF+c=" isBookmarkSet="yes" bookmark="yes" pdftag="H2" artifact="_x0030_" Order="_x0031_"/>
  <Shape xmlns="" ID="M10y7zD77Bg/LSKJtL2Spwx41R8=" pdftag="P" isBookmarkSet="no" bookmark="no" Order="_x0032_"/>
  <Shape xmlns="" ID="bxB1thU5lkbiJ7ciLsdJ0mVxdg4=" isBookmarkSet="yes" bookmark="yes" pdftag="H2" artifact="_x0030_" Order="_x0032_"/>
  <Shape xmlns="" ID="1tH0X1PANLTs6C+M+UWOIaAnqBQ=" pdftag="P" isBookmarkSet="no" bookmark="no" Order="_x0033_"/>
  <Shape xmlns="" ID="+pAEOXPbwu0tzqDw2I8uuaUWlBI=" artifact="_x0030_" formula="no" pdftag="Figure" isBookmarkSet="no" bookmark="no" Order="_x0031_" validate="no" Lang=""/>
  <Shape xmlns="" ID="I7NEhZNcSBa2G2hjZw2fwLQuGI0=" isBookmarkSet="yes" bookmark="yes" pdftag="H2" artifact="_x0030_" Order="_x0032_"/>
  <Shape xmlns="" ID="sNAFu1a/h/wb0D1uJp1vgUrWrB0=" pdftag="P" isBookmarkSet="no" bookmark="no" Order="_x0033_"/>
  <Shape xmlns="" ID="zRdVdGldIxguXRWfCfTaWIVmBZg=" formula="no" pdftag="Figure" inline="no" isBookmarkSet="no" artifact="_x0030_" bookmark="no" Order="_x0031_" validate="no"/>
  <HyperLink xmlns="" ID="E/Wk7NH4I+yvzWWIPcufo8Wuyng=1084628405290.4291_352.4295" plainAltText="nperman_x0040_lpa.k12.mn.us" language="" Lang=""/>
  <HyperLink xmlns="" ID="E/Wk7NH4I+yvzWWIPcufo8Wuyng=429638639290.4291_422.0295" plainAltText="raskin_x0040_lcsc.org" Lang=""/>
  <HyperLink xmlns="" ID="QfCECImR8yWMKlb/Xi2qB6nL64U=238486302341.9291_469.9767" plainAltText="Mrs._x0020_Wordsmith_x0020_Website_x0020_" Lang=""/>
  <HyperLink xmlns="" ID="qHMuvduTpDFlJkt+ERXgFPJ/QfU=-822128738191.6791_426.1805" plainAltText="_x0020_https:_x002F__x002F_learningbydesign.com_x002F_why-spell-links_x002F_" Lang=""/>
  <HyperLink xmlns="" ID="n728agEtFSh79Wt2mpizMoSJ/qU=2029039576296.4734_420.0768" plainAltText="literacytrust.org.uk_x002F_" Lang=""/>
  <HyperLink xmlns="" ID="OS9xW8xSTjz4m7DuYOEwAuiAOHs=4421287775.22897_194.3403" plainAltText="Scarborough_x2019_s_x0020_Reading_x0020_" Lang=""/>
  <HyperLink xmlns="" ID="OS9xW8xSTjz4m7DuYOEwAuiAOHs=-180659831875.22897_223.1403" plainAltText="Rope_x0020__x0028_view_x0020_larger_x0020_image_x0029_"/>
  <HyperLink xmlns="" ID="KftM+jUgkaYlH1cZPIHbixcHpNM=-1060450427382.5758_464.5072" plainAltText="https:_x002F__x002F_dyslexiaida.org_x002F_definition-of-dyslexia_x002F_"/>
  <HyperLink xmlns="" ID="N5008qKNlFcA/djwW9941t44c70=22537018670.17898_190.2258" plainAltText="Carol_x0020_Tolman_x2019_s_x0020_Hourglass_x0020__x0028_view_x0020_larger_x0020_image_x0029_" Lang=""/>
  <HyperLink xmlns="" ID="skJDQVthu1lA9Y3gixqNl+5W5qI=-140845889248.70236_194.3403" plainAltText="Typical_x0020_Progression_x0020__x000B_" Lang=""/>
  <HyperLink xmlns="" ID="skJDQVthu1lA9Y3gixqNl+5W5qI=-131322077848.70236_218.3403" plainAltText="_x0028_view_x0020_larger_x0020_image_x0029_"/>
  <HyperLink xmlns="" ID="fflDrp8hqPBXo/QaPK555Y1qsTk=169905331870.17913_453.5406" plainAltText="www.teachphonics.co.uk" Lang=""/>
  <HyperLink xmlns="" ID="VwBAGk/FWgtwjzKRYKaO02QHou8=51294407470.17898_326.3709" plainAltText="Link_x0020_"/>
  <HyperLink xmlns="" ID="VwBAGk/FWgtwjzKRYKaO02QHou8=32535213870.17898_389.9709" plainAltText="Link"/>
  <HyperLink xmlns="" ID="8bTF5LZ2lHOQLa9E9QST08cdgMc=-196586817869.5222_167.0827" plainAltText="Early_x0020_Listening_x0020_Skills_x0020__x0028_view_x0020_larger_x0020_image_x0029_" Lang=""/>
  <HyperLink xmlns="" ID="8bTF5LZ2lHOQLa9E9QST08cdgMc=363617249141.5222_390.6827" plainAltText="Choose_x0020_books_x0020_that_x0020_emphasize_x0020_rhyme_x002C__x0020_" Lang=""/>
  <HyperLink xmlns="" ID="8bTF5LZ2lHOQLa9E9QST08cdgMc=-1537151482141.5222_419.4827" plainAltText="rhythm_x002C__x0020_and_x0020_repetition"/>
  <HyperLink xmlns="" ID="ldgXHkSPtcPn21Ujcy37urk688A=59017344675.22906_169.5902" plainAltText="Understanding_x0020_Phonemes_x000D_" Lang=""/>
  <HyperLink xmlns="" ID="ldgXHkSPtcPn21Ujcy37urk688A=-131322077875.22906_198.3902" plainAltText="_x0028_view_x0020_larger_x0020_image_x0029_" Lang=""/>
  <HyperLink xmlns="" ID="J/SMK641CcbbH/dRJIG86+GshTk=-391243261135.4518_433.7354" plainAltText="Pro-Ed_x0020_Lips_x0020_Mouth_x0020_Cards_x0020_" Lang=""/>
  <HyperLink xmlns="" ID="3NpAn3zpgovHZxA2IOndPjvnYKU=-128804516664.11811_470.3405" plainAltText="Flipping_x0020_Pages_x0020_Book_x0020_Club_x0020_Blogspot_x0020_" Lang=""/>
  <HyperLink xmlns="" ID="OsJx8EXdBxRORtixo5Knk7AHb1k=-1273596876106.1791_395.9406" plainAltText="Visual_x0020_Phonics" Lang=""/>
  <HyperLink xmlns="" ID="OsJx8EXdBxRORtixo5Knk7AHb1k=236160420135.8041_424.7405" plainAltText="Libby_x0020_Klinner_x0020_Teaching_x0020_" Lang=""/>
  <HyperLink xmlns="" ID="OsJx8EXdBxRORtixo5Knk7AHb1k=1450627271340.929_424.7405" plainAltText="Make_x002C__x0020_Take_x002C__x0020_and_x0020_Teach_x0020_Blog" Lang=""/>
  <HyperLink xmlns="" ID="HHzu8AslQj4GiONH/wVxX/R/g3k=431384889135.2235_477.5353" plainAltText="maketaketeach.com"/>
  <HyperLink xmlns="" ID="UyMhN6HGVE0G07wbBrPdKxp+JI4=188906824575.22906_194.3403" plainAltText="Multi-Tiered_x0020_Systems_x0020_of_x0020_Supportive_x0020_" Lang=""/>
  <HyperLink xmlns="" ID="UyMhN6HGVE0G07wbBrPdKxp+JI4=-25904207875.22906_223.1403" plainAltText="Inclusive_x0020_of_x0020_All_x0020__x0028_view_x0020_larger_x0020_image_x0029_"/>
  <HyperLink xmlns="" ID="gJEDsGTOj41xFPbKwPEtmi7HlNs=-113312613875.22897_194.3403" plainAltText="MTSS_x0020_Identification_x0020_and_x0020_Response_x0020__x2018_Cycle_x2019__x0020__x0028_view_x0020_larger_x0020_image_x0029_" Lang=""/>
  <HyperLink xmlns="" ID="M10y7zD77Bg/LSKJtL2Spwx41R8=-141898551269.59843_192.5984" plainAltText="Pillars_x0020_of_x0020_Reading" Lang=""/>
  <HyperLink xmlns="" ID="M10y7zD77Bg/LSKJtL2Spwx41R8=-1806767573326.7234_290.9984" plainAltText="_x201C_Sound_x0020_Walls_x0020_and_x0020_Phonemes_x201D_" Lang=""/>
  <HyperLink xmlns="" ID="M10y7zD77Bg/LSKJtL2Spwx41R8=140733815569.59843_395.3984" plainAltText="dese" Lang=""/>
  <HyperLink xmlns="" ID="1tH0X1PANLTs6C+M+UWOIaAnqBQ=1084628405442.5596_329.5177" plainAltText="nperman_x0040_lpa.k12.mn.us" Lang=""/>
  <HyperLink xmlns="" ID="1tH0X1PANLTs6C+M+UWOIaAnqBQ=-422398670439.7496_358.3177" plainAltText="rainaaskin_x0040_gmail.com" language="" Lang=""/>
  <SubText xmlns="" ID="8j8VEXmbriK18nULNMk2aK8lxOw=" ActualText=""/>
  <Shape xmlns="" ID="UiALJt6Hb9l943Gibo/gc/51fq8=" formula="no" pdftag="Figure" inline="no" artifact="_x0030_" isBookmarkSet="no" bookmark="no" Order="_x0033_" validate="no" Lang=""/>
  <HyperLink xmlns="" ID="VwBAGk/FWgtwjzKRYKaO02QHou8=-205750097970.17898_326.3709" plainAltText="Audio_x0020_link_x0020_to_x0020_" Lang=""/>
  <HyperLink xmlns="" ID="VwBAGk/FWgtwjzKRYKaO02QHou8=-30783034198.679_326.3709" plainAltText="_x0038__x0020_Year_x0020_Old"/>
  <HyperLink xmlns="" ID="VwBAGk/FWgtwjzKRYKaO02QHou8=90312107070.17898_389.9709" plainAltText="Audio_x0020_link_x0020_to_x0020_9_x0020_Year_x0020_Old"/>
  <SubText xmlns="" ID="yiujU/Wv2Q6q85ArvqTP/KULRM8=" ActualText=""/>
  <SubText xmlns="" ID="jS2yGhbZx436oLkfHrzQJqQkkAg=" ActualText=""/>
  <SubText xmlns="" ID="Bmu7Zp+CVDlcZ6vCH62AueoTGRM=" ActualText=""/>
  <SubText xmlns="" ID="MSHszJk90Lo14JJ6TCTuSrZ2pG0=" ActualText=""/>
  <SubText xmlns="" ID="CJUXwzLeWEzx016lzwMwflSxoSI=" ActualText=""/>
  <SubText xmlns="" ID="dfk3hWbZiFfO6I6/sz8Hi/NlYKc=" ActualText=""/>
  <SubText xmlns="" ID="cGvXZnoCDhVwKLGfGKvmgMptA2I=" ActualText=""/>
  <SubText xmlns="" ID="dF0wJky5A2xplhXTKcy38x2L4tw=" ActualText=""/>
  <SubText xmlns="" ID="YblolY8+6njSy8cokubbbvOUH2E=" ActualText=""/>
  <SubText xmlns="" ID="hfFBaPOc4W5V4O5HtgF3So8chFs=" ActualText=""/>
  <SubText xmlns="" ID="Bfxi52rAlXpJAEOW7o1OkzB1YZo=" ActualText=""/>
  <SubText xmlns="" ID="kdhle/jvIOEw4ClpcztgAAkvkEk=" ActualText=""/>
  <SubText xmlns="" ID="6KfTvOEv/pzbLlcVI1wOKJ2MPtY=" ActualText=""/>
  <SubText xmlns="" ID="cRm9QXeNcTzP2s2oR+L+f+9NeaQ=" ActualText=""/>
  <SubText xmlns="" ID="UiALJt6Hb9l943Gibo/gc/51fq8=" ActualText=""/>
  <SubText xmlns="" ID="/EWdwEvjEmk24IrOEKM1HoHqUH4=" ActualText=""/>
  <SubText xmlns="" ID="qRhmUxV/xIpJoDma0xz5CGAtQM8=" ActualText=""/>
  <SubText xmlns="" ID="+ToNPBOcAt3AUqWcnvNtE58WLFk=" ActualText=""/>
  <SubText xmlns="" ID="xrMpWL3ThVsrmEd5+/fD5bP94RU=" ActualText=""/>
  <SubText xmlns="" ID="F1jhAMAjadW7fM4xBTdfSMHOdIM=" ActualText=""/>
  <SubText xmlns="" ID="I3wlhpoXNPPtIuIUwAlOYhm9WaY=" ActualText=""/>
  <SubText xmlns="" ID="s6y2GHi8mBY5wtghUX70sLsJ6r0=" ActualText=""/>
  <SubText xmlns="" ID="9EJCVBc24p7pnV3IoX8NAhuUn3Y=" ActualText=""/>
  <SubText xmlns="" ID="ARukbkUaRm3Qiw56iJOTeNKXe28=" ActualText=""/>
  <HyperLink xmlns="" ID="VwBAGk/FWgtwjzKRYKaO02QHou8=90200695770.17898_326.3709" plainAltText="Audio_x0020_link_x0020_to_x0020_8_x0020_Year_x0020_Old"/>
  <SubText xmlns="" ID="zRdVdGldIxguXRWfCfTaWIVmBZg=" ActualText=""/>
  <SubText xmlns="" ID="sYqrB46o4k+bOe+h8XJCC2EyiiI=" ActualText=""/>
  <SubText xmlns="" ID="nj0FF//vLN29JXe1hnj4Y2FLoLU=" ActualText=""/>
  <SubText xmlns="" ID="NfSjtfjSeRUGl7Rq2TtTzHNlJH4=" ActualText=""/>
  <SubText xmlns="" ID="r9i0fGlBFm9ROwDIkisIpvJs9DI=" ActualText=""/>
  <SubText xmlns="" ID="789yVT9wo143dyS37sNwsmKhA6c=" ActualText=""/>
  <SubText xmlns="" ID="oWj/KUBjH473dUT4hJKrZVXZ9uM=" ActualText=""/>
  <SubText xmlns="" ID="+pAEOXPbwu0tzqDw2I8uuaUWlBI=" ActualText=""/>
  <Shape xmlns="" ID="LfmOVCx3MIgG1DLelzi/r4fKJFg=" pdftag="P" isBookmarkSet="no" Order="_x0031_" bookmark="no"/>
  <Shape xmlns="" ID="MCSCx+FW+wg2FwpMnjbVPYQaH3U=" pdftag="P" isBookmarkSet="no" bookmark="no" Order="_x0033_"/>
  <Shape xmlns="" ID="DnMEJpBkpgaf9NO0Qsv/96N0ScU=" isBookmarkSet="yes" bookmark="yes" pdftag="H3" artifact="_x0030_" Order="_x0032_"/>
  <HyperLink xmlns="" ID="KftM+jUgkaYlH1cZPIHbixcHpNM=-1060450427382.5758_464.5071" plainAltText="https:_x002F__x002F_dyslexiaida.org_x002F_definition-of-dyslexia_x002F_" Lang=""/>
  <HyperLink xmlns="" ID="VwBAGk/FWgtwjzKRYKaO02QHou8=-205750097970.17898_389.9709" plainAltText="Audio_x0020_link_x0020_to_x0020_" Lang=""/>
  <HyperLink xmlns="" ID="VwBAGk/FWgtwjzKRYKaO02QHou8=-31897147198.679_389.9709" plainAltText="_x0039__x0020_Year_x0020_Old"/>
  <table xmlns="" ID="pAwovrqRbSHZGQM4J2wgL7IMZag=" type="_x0030_" HRows="_x0031_" HCols="_x0031_" Summary="" TableLinerizing="H" Header="no" Caption="no" Exclude="no" LinkedHeaders="" Scope=""/>
  <table xmlns="" ID="++AUaoyH66CvKOYwl75rgZqovTw=" Header="no" Caption="no" Exclude="no" LinkedHeaders="" Scope=""/>
  <table xmlns="" ID="dz+S50SAVoGQJBY6SZRVxQEkgjo=" Header="no" Caption="no" Exclude="no" LinkedHeaders="" Scope=""/>
  <table xmlns="" ID="Y4+S8tpn9aXQNDqcV3C4EQt+dSQ=" Header="no" Caption="no" Exclude="no" LinkedHeaders="" Scope=""/>
  <table xmlns="" ID="dakHLGwip4uLMPLuwa1LJpW6QtM=" Header="no" Caption="no" Exclude="no" LinkedHeaders="" Scope=""/>
  <table xmlns="" ID="8fU4ICAexOe1anldkCwid3trAwY=" Header="no" Caption="no" Exclude="no" LinkedHeaders="" Scope=""/>
  <table xmlns="" ID="uh++UzpDg+JgFr3El0LRyKTebSM=" Header="no" Caption="no" Exclude="no" LinkedHeaders="" Scope=""/>
  <table xmlns="" ID="bfIgEq6Z4we4pSEyUVl4+G39Nns=" Header="no" Caption="no" Exclude="no" LinkedHeaders="" Scope=""/>
  <table xmlns="" ID="gkn3o6wRbQsuk6JTGLkNyCQo80U=" Header="no" Caption="no" Exclude="no" LinkedHeaders="" Scope=""/>
  <table xmlns="" ID="TZsoc0Jg31BPOuvoTaNpNrwLe7Y=" Header="no" Caption="no" Exclude="no" LinkedHeaders="" Scope=""/>
  <table xmlns="" ID="fNuLNCXa02KlnKE6O7qaGdXrtKY=" Header="no" Caption="no" Exclude="no" LinkedHeaders="" Scope=""/>
  <table xmlns="" ID="4JG3TZMcQ+SEhha4EM2jkaCP93g=" Header="no" Caption="no" Exclude="no" LinkedHeaders="" Scope=""/>
  <table xmlns="" ID="X+/Cz5KdNXefpHLhxRGewMz4xu0=" Header="no" Caption="no" Exclude="no" LinkedHeaders="" Scope=""/>
  <table xmlns="" ID="YKfbBKKe2uZDB/B+WeafihV/xE8=" Header="no" Caption="no" Exclude="no" LinkedHeaders="" Scope=""/>
  <table xmlns="" ID="Px+FeJYxVAth5PpOb+c6L3uKguA=" Header="no" Caption="no" Exclude="no" LinkedHeaders="" Scope=""/>
  <table xmlns="" ID="TMxRZ7d5HFOfdmCzKyLDv65yxl4=" Header="no" Caption="no" Exclude="no" LinkedHeaders="" Scope=""/>
  <table xmlns="" ID="U692j/hZldEWIHFh3VsNlMstw9k=" Header="no" Caption="no" Exclude="no" LinkedHeaders="" Scope=""/>
  <table xmlns="" ID="PW6j4LIxupUQkThcsiTJPt7UCXA=" Header="no" Caption="no" Exclude="no" LinkedHeaders="" Scope=""/>
  <table xmlns="" ID="0J1R6ndt7DZZS1RP+lBt5Vn64V0=" Header="no" Caption="no" Exclude="no" LinkedHeaders="" Scope=""/>
  <table xmlns="" ID="qwty0LPFtXvyXCH589EdstTIrPc=" Header="no" Caption="no" Exclude="no" LinkedHeaders="" Scope=""/>
  <table xmlns="" ID="1EMHViasoBXq/JZC6DnU7YWUG/Y=" Header="no" Caption="no" Exclude="no" LinkedHeaders="" Scope=""/>
  <table xmlns="" ID="NEuQy7F7dGWC/mf28/F96f0w9Ig=" Header="no" Caption="no" Exclude="no" LinkedHeaders="" Scope=""/>
  <table xmlns="" ID="CVcQegzU3fZC9Xe0lld6YI4pq8E=" Header="no" Caption="no" Exclude="no" LinkedHeaders="" Scope=""/>
  <table xmlns="" ID="cTes8iy7DWvufrR7oB4FY2qxI5Y=" Header="no" Caption="no" Exclude="no" LinkedHeaders="" Scope=""/>
  <table xmlns="" ID="Vf3D6dnSllz+dHtjx3QWqzrIYPg=" Header="no" Caption="no" Exclude="no" LinkedHeaders="" Scope=""/>
  <table xmlns="" ID="EDzUjK4rDrqmHq+ZaIreyALGxfw=" Header="no" Caption="no" Exclude="no" LinkedHeaders="" Scope=""/>
  <table xmlns="" ID="0ffnlaN/7MCyjdhc/IOnfdAIFrU=" Header="no" Caption="no" Exclude="no" LinkedHeaders="" Scope=""/>
  <table xmlns="" ID="xBuveEb4hSPMcYwWFPx5lUprlGw=" Header="no" Caption="no" Exclude="no" LinkedHeaders="" Scope=""/>
  <table xmlns="" ID="tXg4eiW7wE5fUmFO6jlzjYwBl/o=" Header="no" Caption="no" Exclude="no" LinkedHeaders="" Scope=""/>
  <table xmlns="" ID="LTmOGkZXu+rD1Wku6+Wdlz7zi/s=" Header="no" Caption="no" Exclude="no" LinkedHeaders="" Scope=""/>
  <table xmlns="" ID="J8qX+QcaKXw7zL/cByGAExbgB7k=" Header="no" Caption="no" Exclude="no" LinkedHeaders="" Scope=""/>
  <table xmlns="" ID="057xXwayId5FSwDn1Fmg6SW5IiE=" Header="no" Caption="no" Exclude="no" LinkedHeaders="" Scope=""/>
  <table xmlns="" ID="QUIokdBKUQHpYzptcHmQ45pMhAo=" Header="no" Caption="no" Exclude="no" LinkedHeaders="" Scope=""/>
  <table xmlns="" ID="LB7RQb8fgqI3e4u1umszsfo6Hlg=" Header="no" Caption="no" Exclude="no" LinkedHeaders="" Scope=""/>
  <table xmlns="" ID="nN2fQ178JVgklDMkRtiTlWyExmM=" Header="no" Caption="no" Exclude="no" LinkedHeaders="" Scope=""/>
  <table xmlns="" ID="FACjvkC6sBjSJGmP4uFo/S4+U2A=" Header="no" Caption="no" Exclude="no" LinkedHeaders="" Scope=""/>
  <table xmlns="" ID="hWw+mxTiIaKNeGsHTnPqs2+TGHc=" Header="no" Caption="no" Exclude="no" LinkedHeaders="" Scope=""/>
  <table xmlns="" ID="jhgoYqvkVmK4XG7XIrztWUebk30=" Header="no" Caption="no" Exclude="no" LinkedHeaders="" Scope=""/>
  <table xmlns="" ID="e6HswgbyutSGsj+AELgYY6sgdAE=" Header="no" Caption="no" Exclude="no" LinkedHeaders="" Scope=""/>
  <table xmlns="" ID="zUZaM3lj9FaJCoQEBoy5b2JvTJ4=" Header="no" Caption="no" Exclude="no" LinkedHeaders="" Scope=""/>
  <table xmlns="" ID="ZLB5zogA+pyqy3IVIR3JzEla2b4=" Header="no" Caption="no" Exclude="no" LinkedHeaders="" Scope=""/>
  <table xmlns="" ID="01V74d7Da20j63h4FmwN2F36rI8=" Header="no" Caption="no" Exclude="no" LinkedHeaders="" Scope=""/>
  <table xmlns="" ID="iWJKNWxf8qD5oHrnC7kmCRL/azM=" Header="no" Caption="no" Exclude="no" LinkedHeaders="" Scope=""/>
  <table xmlns="" ID="77gq+FTswE1rGS6gZ9vF3dJMZyk=" Header="no" Caption="no" Exclude="no" LinkedHeaders="" Scope=""/>
  <table xmlns="" ID="KwpzUa4jPKXDJDEg/6BMymRZNgo=" Header="no" Caption="no" Exclude="no" LinkedHeaders="" Scope=""/>
  <table xmlns="" ID="+8bfmTbPwPvZMNZIdsFX2PYsj2I=" Header="no" Caption="no" Exclude="no" LinkedHeaders="" Scope=""/>
  <table xmlns="" ID="KVCOT4sVnDMJSPFRnfclVjhOQfg=" Header="no" Caption="no" Exclude="no" LinkedHeaders="" Scope=""/>
  <table xmlns="" ID="aYfG3PXMe0Jlz/1Ijybf/oPa9hE=" Header="no" Caption="no" Exclude="no" LinkedHeaders="" Scope=""/>
  <table xmlns="" ID="6uhDwZhPrD9Bm/l9gl8jJV807J4=" Header="no" Caption="no" Exclude="no" LinkedHeaders="" Scope=""/>
  <table xmlns="" ID="4NEVrMYv3RgbvJICdM4lZrfX7hE=" Header="no" Caption="no" Exclude="no" LinkedHeaders="" Scope=""/>
  <table xmlns="" ID="6QX7klLLVHp7hUc32bxRQedDOrI=" Header="no" Caption="no" Exclude="no" LinkedHeaders="" Scope=""/>
  <table xmlns="" ID="odoILaC1Why2zrfjSAN8XPFttxk=" Header="no" Caption="no" Exclude="no" LinkedHeaders="" Scope=""/>
  <table xmlns="" ID="1CUOpmRaHbu9KmHxezbLeQb1lfk=" Header="no" Caption="no" Exclude="no" LinkedHeaders="" Scope=""/>
  <table xmlns="" ID="Di/M08F+vDdC6cGss964Li53mnA=" Header="no" Caption="no" Exclude="no" LinkedHeaders="" Scope=""/>
  <table xmlns="" ID="uZ/mjeU3WhlXMVqnrnRbA8zPymc=" Header="no" Caption="no" Exclude="no" LinkedHeaders="" Scope=""/>
  <table xmlns="" ID="dDI3IHJ7FCFlnHqEIuIECJw+rZU=" Header="no" Caption="no" Exclude="no" LinkedHeaders="" Scope=""/>
  <table xmlns="" ID="t14EI4s8PHiV6Avvjj0/ODN2rZo=" Header="no" Caption="no" Exclude="no" LinkedHeaders="" Scope=""/>
  <table xmlns="" ID="ppKGT7tGucZmPfClxRSQLbO+fQw=" Header="no" Caption="no" Exclude="no" LinkedHeaders="" Scope=""/>
  <table xmlns="" ID="KceMyDy7zzWX2ZQZHpnnBg1qU6E=" Header="no" Caption="no" Exclude="no" LinkedHeaders="" Scope=""/>
  <table xmlns="" ID="DRKbfWxRviVEv9qy0XJA1SA/ZOs=" Header="no" Caption="no" Exclude="no" LinkedHeaders="" Scope=""/>
  <table xmlns="" ID="FUrom0V7CVwBj9uGpj1yia/Xvh8=" Header="no" Caption="no" Exclude="no" LinkedHeaders="" Scope=""/>
  <table xmlns="" ID="kjxa3j95GPE4hYlOT9jqW8+DEK8=" Header="no" Caption="no" Exclude="no" LinkedHeaders="" Scope=""/>
  <table xmlns="" ID="AzwZlrf57HzPzOen/X4oXIIEJZ8=" Header="no" Caption="no" Exclude="no" LinkedHeaders="" Scope=""/>
  <table xmlns="" ID="S+DylJbfwKTJ4uG8Ov4UMp7XzH8=" Header="no" Caption="no" Exclude="no" LinkedHeaders="" Scope=""/>
  <HyperLink xmlns="" ID="HHzu8AslQj4GiONH/wVxX/R/g3k=431384889135.2235_477.5352" plainAltText="maketaketeach.com" Lang=""/>
</PAW>
</file>

<file path=customXml/itemProps1.xml><?xml version="1.0" encoding="utf-8"?>
<ds:datastoreItem xmlns:ds="http://schemas.openxmlformats.org/officeDocument/2006/customXml" ds:itemID="{7C8C71F7-806F-4E50-815B-FA38C3719991}">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otalTime>376</TotalTime>
  <Words>2064</Words>
  <Application>Microsoft Office PowerPoint</Application>
  <PresentationFormat>Widescreen</PresentationFormat>
  <Paragraphs>296</Paragraphs>
  <Slides>39</Slides>
  <Notes>39</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Twentieth Century</vt:lpstr>
      <vt:lpstr>Arial Rounded MT Bold</vt:lpstr>
      <vt:lpstr>Calibri</vt:lpstr>
      <vt:lpstr>Comic Sans MS</vt:lpstr>
      <vt:lpstr>Noto Sans Symbols</vt:lpstr>
      <vt:lpstr>Miriam</vt:lpstr>
      <vt:lpstr>Courier New</vt:lpstr>
      <vt:lpstr>Arial</vt:lpstr>
      <vt:lpstr>Comfortaa</vt:lpstr>
      <vt:lpstr>Integral</vt:lpstr>
      <vt:lpstr>Unlocking Literacy: Phonological Foundations for Diverse Learners </vt:lpstr>
      <vt:lpstr>Raina Askin </vt:lpstr>
      <vt:lpstr>Nicole Perman</vt:lpstr>
      <vt:lpstr>By the end of the course, participants will be able to:</vt:lpstr>
      <vt:lpstr>Building Blocks of Literacy </vt:lpstr>
      <vt:lpstr>Building Blocks of Literacy, cont.</vt:lpstr>
      <vt:lpstr>Building Blocks of Literacy, cont. 2 </vt:lpstr>
      <vt:lpstr>Differences Between Phonological  and Phonemic Awareness</vt:lpstr>
      <vt:lpstr>Speech to Print </vt:lpstr>
      <vt:lpstr>Definition of Literacy </vt:lpstr>
      <vt:lpstr>Scarborough’s Reading Rope </vt:lpstr>
      <vt:lpstr>Reflection on Brain Science and Learning Theory</vt:lpstr>
      <vt:lpstr>Dyslexia &amp; Specific Learning Disabilities</vt:lpstr>
      <vt:lpstr>Categories of Developmental Reading Difficulties </vt:lpstr>
      <vt:lpstr>Carol Tolman’s Hourglass</vt:lpstr>
      <vt:lpstr>Typical Progression (Source: “Keys to Literacy”) </vt:lpstr>
      <vt:lpstr>Phonological Instructional Tools and Techniques</vt:lpstr>
      <vt:lpstr>Expressive (Speaking) Oral Language </vt:lpstr>
      <vt:lpstr>Oral Language Development Tools </vt:lpstr>
      <vt:lpstr>Early Listening Skills and Rhyming</vt:lpstr>
      <vt:lpstr>Early Listening Skills and Rhyming, cont.</vt:lpstr>
      <vt:lpstr>Syllable Detection</vt:lpstr>
      <vt:lpstr>Understanding Phonemes</vt:lpstr>
      <vt:lpstr>Phoneme Isolation</vt:lpstr>
      <vt:lpstr>Understanding Phonemes, cont.</vt:lpstr>
      <vt:lpstr>Understanding Consonant Production </vt:lpstr>
      <vt:lpstr>Understanding Vowel Formation</vt:lpstr>
      <vt:lpstr>Phoneme Isolation Activities</vt:lpstr>
      <vt:lpstr>Segmenting and Blending</vt:lpstr>
      <vt:lpstr>Phoneme Blending and Segmenting       Word Chain Practice!   </vt:lpstr>
      <vt:lpstr>More Phoneme Blending &amp; Segmenting Activities </vt:lpstr>
      <vt:lpstr>Advanced: Manipulation, Deletion, Substitution </vt:lpstr>
      <vt:lpstr>Multi-Tiered Systems of Supportive Inclusive of All </vt:lpstr>
      <vt:lpstr>MTSS Identification and Response ‘Cycle’ (Illuminate Education)</vt:lpstr>
      <vt:lpstr>Evaluation and Assessment </vt:lpstr>
      <vt:lpstr>Lingering Questions and Thoughts? </vt:lpstr>
      <vt:lpstr>Resources</vt:lpstr>
      <vt:lpstr>Thank you!</vt:lpstr>
      <vt:lpstr>Charting the Cs Conference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Unlocking Literacy: Phonological Foundations for Diverse Learners.</dc:title>
  <dc:creator>Charting the Cs Conference 2025. Statewide Professional Development to Support the Workforce and Low Incidence Disability Areas in the State of Minnesota</dc:creator>
  <cp:lastModifiedBy>Shuyin Maciel</cp:lastModifiedBy>
  <cp:revision>105</cp:revision>
  <dcterms:created xsi:type="dcterms:W3CDTF">2020-04-18T15:28:58Z</dcterms:created>
  <dcterms:modified xsi:type="dcterms:W3CDTF">2025-04-23T18:44:27Z</dcterms:modified>
</cp:coreProperties>
</file>