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2"/>
  </p:sldMasterIdLst>
  <p:notesMasterIdLst>
    <p:notesMasterId r:id="rId57"/>
  </p:notesMasterIdLst>
  <p:sldIdLst>
    <p:sldId id="256" r:id="rId3"/>
    <p:sldId id="257" r:id="rId4"/>
    <p:sldId id="258" r:id="rId5"/>
    <p:sldId id="259" r:id="rId6"/>
    <p:sldId id="260" r:id="rId7"/>
    <p:sldId id="261" r:id="rId8"/>
    <p:sldId id="262" r:id="rId9"/>
    <p:sldId id="263" r:id="rId10"/>
    <p:sldId id="264" r:id="rId11"/>
    <p:sldId id="265" r:id="rId12"/>
    <p:sldId id="301" r:id="rId13"/>
    <p:sldId id="302" r:id="rId14"/>
    <p:sldId id="267" r:id="rId15"/>
    <p:sldId id="268" r:id="rId16"/>
    <p:sldId id="304" r:id="rId17"/>
    <p:sldId id="269" r:id="rId18"/>
    <p:sldId id="305" r:id="rId19"/>
    <p:sldId id="270" r:id="rId20"/>
    <p:sldId id="271" r:id="rId21"/>
    <p:sldId id="272" r:id="rId22"/>
    <p:sldId id="273" r:id="rId23"/>
    <p:sldId id="306"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307" r:id="rId39"/>
    <p:sldId id="288" r:id="rId40"/>
    <p:sldId id="289" r:id="rId41"/>
    <p:sldId id="308" r:id="rId42"/>
    <p:sldId id="290" r:id="rId43"/>
    <p:sldId id="291" r:id="rId44"/>
    <p:sldId id="292" r:id="rId45"/>
    <p:sldId id="293" r:id="rId46"/>
    <p:sldId id="294" r:id="rId47"/>
    <p:sldId id="295" r:id="rId48"/>
    <p:sldId id="309" r:id="rId49"/>
    <p:sldId id="296" r:id="rId50"/>
    <p:sldId id="310" r:id="rId51"/>
    <p:sldId id="297" r:id="rId52"/>
    <p:sldId id="298" r:id="rId53"/>
    <p:sldId id="311" r:id="rId54"/>
    <p:sldId id="299" r:id="rId55"/>
    <p:sldId id="300" r:id="rId5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8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8" roundtripDataSignature="AMtx7mhT3xVpeVwiOSZjdaMJiP1C0l4M6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99"/>
    <a:srgbClr val="DAE9F6"/>
    <a:srgbClr val="FBEBEB"/>
    <a:srgbClr val="F9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6B0E11F-E3E8-45E0-BB29-C1B9453273CB}">
  <a:tblStyle styleId="{C6B0E11F-E3E8-45E0-BB29-C1B9453273C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7915" autoAdjust="0"/>
  </p:normalViewPr>
  <p:slideViewPr>
    <p:cSldViewPr snapToGrid="0">
      <p:cViewPr varScale="1">
        <p:scale>
          <a:sx n="120" d="100"/>
          <a:sy n="120" d="100"/>
        </p:scale>
        <p:origin x="984" y="90"/>
      </p:cViewPr>
      <p:guideLst>
        <p:guide pos="3840"/>
        <p:guide orient="horz" pos="2184"/>
      </p:guideLst>
    </p:cSldViewPr>
  </p:slideViewPr>
  <p:outlineViewPr>
    <p:cViewPr>
      <p:scale>
        <a:sx n="33" d="100"/>
        <a:sy n="33" d="100"/>
      </p:scale>
      <p:origin x="0" y="-81648"/>
    </p:cViewPr>
  </p:outlineViewPr>
  <p:notesTextViewPr>
    <p:cViewPr>
      <p:scale>
        <a:sx n="1" d="1"/>
        <a:sy n="1" d="1"/>
      </p:scale>
      <p:origin x="0" y="0"/>
    </p:cViewPr>
  </p:notesTextViewPr>
  <p:notesViewPr>
    <p:cSldViewPr snapToGrid="0">
      <p:cViewPr varScale="1">
        <p:scale>
          <a:sx n="104" d="100"/>
          <a:sy n="104" d="100"/>
        </p:scale>
        <p:origin x="4410"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customschemas.google.com/relationships/presentationmetadata" Target="meta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4262C0F4-B042-8ABE-5B31-D9431AE5DAF7}"/>
              </a:ext>
            </a:extLst>
          </p:cNvPr>
          <p:cNvSpPr>
            <a:spLocks noGrp="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6" name="Google Shape;136;g3187a585b6b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63DE8879-F687-D7DC-399C-785F8ECE2CD6}"/>
              </a:ext>
            </a:extLst>
          </p:cNvPr>
          <p:cNvSpPr>
            <a:spLocks noGrp="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a:extLst>
            <a:ext uri="{FF2B5EF4-FFF2-40B4-BE49-F238E27FC236}">
              <a16:creationId xmlns:a16="http://schemas.microsoft.com/office/drawing/2014/main" id="{76035773-190C-67DA-12ED-FFF07147A22B}"/>
            </a:ext>
          </a:extLst>
        </p:cNvPr>
        <p:cNvGrpSpPr/>
        <p:nvPr/>
      </p:nvGrpSpPr>
      <p:grpSpPr>
        <a:xfrm>
          <a:off x="0" y="0"/>
          <a:ext cx="0" cy="0"/>
          <a:chOff x="0" y="0"/>
          <a:chExt cx="0" cy="0"/>
        </a:xfrm>
      </p:grpSpPr>
      <p:sp>
        <p:nvSpPr>
          <p:cNvPr id="142" name="Google Shape;142;g3187a585b6b_0_70:notes">
            <a:extLst>
              <a:ext uri="{FF2B5EF4-FFF2-40B4-BE49-F238E27FC236}">
                <a16:creationId xmlns:a16="http://schemas.microsoft.com/office/drawing/2014/main" id="{DF57E921-4DF9-27CC-6BC0-A5BC8458D8D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D48DE76D-FE45-FDA9-19E1-79B3A850ED5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64504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a:extLst>
            <a:ext uri="{FF2B5EF4-FFF2-40B4-BE49-F238E27FC236}">
              <a16:creationId xmlns:a16="http://schemas.microsoft.com/office/drawing/2014/main" id="{35352209-33A2-877A-7C66-3D1B35BBE135}"/>
            </a:ext>
          </a:extLst>
        </p:cNvPr>
        <p:cNvGrpSpPr/>
        <p:nvPr/>
      </p:nvGrpSpPr>
      <p:grpSpPr>
        <a:xfrm>
          <a:off x="0" y="0"/>
          <a:ext cx="0" cy="0"/>
          <a:chOff x="0" y="0"/>
          <a:chExt cx="0" cy="0"/>
        </a:xfrm>
      </p:grpSpPr>
      <p:sp>
        <p:nvSpPr>
          <p:cNvPr id="142" name="Google Shape;142;g3187a585b6b_0_70:notes">
            <a:extLst>
              <a:ext uri="{FF2B5EF4-FFF2-40B4-BE49-F238E27FC236}">
                <a16:creationId xmlns:a16="http://schemas.microsoft.com/office/drawing/2014/main" id="{9DF4C6F7-03F1-4D36-F6CB-990030E3A98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DD2307FB-2D50-E89D-1012-245733E8CE6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77002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9" name="Google Shape;149;g3187a585b6b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AF8D4D2A-1A49-A287-8EEE-89E12FE93ED4}"/>
              </a:ext>
            </a:extLst>
          </p:cNvPr>
          <p:cNvSpPr>
            <a:spLocks noGrp="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6" name="Google Shape;156;g31f437597fd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771C4EEF-7E07-9615-6F8E-C7788A9538DF}"/>
              </a:ext>
            </a:extLst>
          </p:cNvPr>
          <p:cNvSpPr>
            <a:spLocks noGrp="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E1FC7BAB-AEFE-6551-484A-D500834AB8DF}"/>
            </a:ext>
          </a:extLst>
        </p:cNvPr>
        <p:cNvGrpSpPr/>
        <p:nvPr/>
      </p:nvGrpSpPr>
      <p:grpSpPr>
        <a:xfrm>
          <a:off x="0" y="0"/>
          <a:ext cx="0" cy="0"/>
          <a:chOff x="0" y="0"/>
          <a:chExt cx="0" cy="0"/>
        </a:xfrm>
      </p:grpSpPr>
      <p:sp>
        <p:nvSpPr>
          <p:cNvPr id="156" name="Google Shape;156;g31f437597fd_0_3:notes">
            <a:extLst>
              <a:ext uri="{FF2B5EF4-FFF2-40B4-BE49-F238E27FC236}">
                <a16:creationId xmlns:a16="http://schemas.microsoft.com/office/drawing/2014/main" id="{AC37BB8D-B52E-F685-844C-2C1D1465F3E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461ABAAF-D20B-73A6-28C7-52B61705A77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25938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3" name="Google Shape;163;g31f437597fd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EE387922-DABC-410E-0731-BBCF24F849AE}"/>
              </a:ext>
            </a:extLst>
          </p:cNvPr>
          <p:cNvSpPr>
            <a:spLocks noGrp="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C00C9A6B-1E70-76A4-5548-32FDB29B02B8}"/>
            </a:ext>
          </a:extLst>
        </p:cNvPr>
        <p:cNvGrpSpPr/>
        <p:nvPr/>
      </p:nvGrpSpPr>
      <p:grpSpPr>
        <a:xfrm>
          <a:off x="0" y="0"/>
          <a:ext cx="0" cy="0"/>
          <a:chOff x="0" y="0"/>
          <a:chExt cx="0" cy="0"/>
        </a:xfrm>
      </p:grpSpPr>
      <p:sp>
        <p:nvSpPr>
          <p:cNvPr id="163" name="Google Shape;163;g31f437597fd_0_9:notes">
            <a:extLst>
              <a:ext uri="{FF2B5EF4-FFF2-40B4-BE49-F238E27FC236}">
                <a16:creationId xmlns:a16="http://schemas.microsoft.com/office/drawing/2014/main" id="{4959B102-09A6-B487-96E3-6405E06A659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991E76C9-BB49-0F33-486D-9755408F77D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46593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70" name="Google Shape;170;g31f437597fd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4C53959D-CBBD-7FE6-B73C-9B09E232FA89}"/>
              </a:ext>
            </a:extLst>
          </p:cNvPr>
          <p:cNvSpPr>
            <a:spLocks noGrp="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7" name="Google Shape;177;g31f437597f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8042B59B-FB64-3C18-E2D4-3AEEC818DFC8}"/>
              </a:ext>
            </a:extLst>
          </p:cNvPr>
          <p:cNvSpPr>
            <a:spLocks noGrp="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6" name="Google Shape;86;g3187a585b6b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952C2639-FCAE-761E-2D00-224088366B0B}"/>
              </a:ext>
            </a:extLst>
          </p:cNvPr>
          <p:cNvSpPr>
            <a:spLocks noGrp="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4" name="Google Shape;184;g3187a585b6b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560AFF76-95AB-74AD-6E32-48469AA2A4B1}"/>
              </a:ext>
            </a:extLst>
          </p:cNvPr>
          <p:cNvSpPr>
            <a:spLocks noGrp="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1" name="Google Shape;191;g31f437597fd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58FAA785-0966-66A2-D23E-C2966F475118}"/>
              </a:ext>
            </a:extLst>
          </p:cNvPr>
          <p:cNvSpPr>
            <a:spLocks noGrp="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a:extLst>
            <a:ext uri="{FF2B5EF4-FFF2-40B4-BE49-F238E27FC236}">
              <a16:creationId xmlns:a16="http://schemas.microsoft.com/office/drawing/2014/main" id="{4611F1AF-4469-3AFA-FA0C-DEB58E7F52A1}"/>
            </a:ext>
          </a:extLst>
        </p:cNvPr>
        <p:cNvGrpSpPr/>
        <p:nvPr/>
      </p:nvGrpSpPr>
      <p:grpSpPr>
        <a:xfrm>
          <a:off x="0" y="0"/>
          <a:ext cx="0" cy="0"/>
          <a:chOff x="0" y="0"/>
          <a:chExt cx="0" cy="0"/>
        </a:xfrm>
      </p:grpSpPr>
      <p:sp>
        <p:nvSpPr>
          <p:cNvPr id="191" name="Google Shape;191;g31f437597fd_0_33:notes">
            <a:extLst>
              <a:ext uri="{FF2B5EF4-FFF2-40B4-BE49-F238E27FC236}">
                <a16:creationId xmlns:a16="http://schemas.microsoft.com/office/drawing/2014/main" id="{B3537113-EDDE-6103-5875-67272988289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37F28422-9C50-9DD0-B5E0-813837A7AB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23956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9" name="Google Shape;199;g31f437597fd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89E8653F-D9F6-6007-363E-935029DAFE41}"/>
              </a:ext>
            </a:extLst>
          </p:cNvPr>
          <p:cNvSpPr>
            <a:spLocks noGrp="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29d006765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29d006765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24</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3B331F65-9781-1A97-D58D-F299157D13C4}"/>
              </a:ext>
            </a:extLst>
          </p:cNvPr>
          <p:cNvSpPr>
            <a:spLocks noGrp="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29d006765f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29d006765f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25</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C21905B4-8CA2-6159-C3FD-887D6FB14304}"/>
              </a:ext>
            </a:extLst>
          </p:cNvPr>
          <p:cNvSpPr>
            <a:spLocks noGrp="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29d006765f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29d006765f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26</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4654E3BD-037C-9041-7C47-C39BDBD1ADE3}"/>
              </a:ext>
            </a:extLst>
          </p:cNvPr>
          <p:cNvSpPr>
            <a:spLocks noGrp="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29d006765f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29d006765f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27</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064EF47B-50D6-D6A0-89A1-DE4D681BEB93}"/>
              </a:ext>
            </a:extLst>
          </p:cNvPr>
          <p:cNvSpPr>
            <a:spLocks noGrp="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29d006765f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29d006765f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28</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AE7A8F64-ADC9-FF95-FF95-C917F08DBD3D}"/>
              </a:ext>
            </a:extLst>
          </p:cNvPr>
          <p:cNvSpPr>
            <a:spLocks noGrp="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1" name="Google Shape;241;g31f437597fd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2E6D90EF-84D5-BB7A-256A-B6987DD31457}"/>
              </a:ext>
            </a:extLst>
          </p:cNvPr>
          <p:cNvSpPr>
            <a:spLocks noGrp="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2" name="Google Shape;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18F9C56D-A538-7EFF-2D1B-03D0EECC9FD7}"/>
              </a:ext>
            </a:extLst>
          </p:cNvPr>
          <p:cNvSpPr>
            <a:spLocks noGrp="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8" name="Google Shape;248;g3187a585b6b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E590A6A7-6C14-7B61-46EF-51902E43C9D5}"/>
              </a:ext>
            </a:extLst>
          </p:cNvPr>
          <p:cNvSpPr>
            <a:spLocks noGrp="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4" name="Google Shape;254;g31f437597fd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3ED77CCB-4DCA-F4A3-5C87-F449BBCD687C}"/>
              </a:ext>
            </a:extLst>
          </p:cNvPr>
          <p:cNvSpPr>
            <a:spLocks noGrp="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60" name="Google Shape;260;g3187a585b6b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879407BD-92F5-550B-74AA-BFB27C17ED81}"/>
              </a:ext>
            </a:extLst>
          </p:cNvPr>
          <p:cNvSpPr>
            <a:spLocks noGrp="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69B65C3E-F402-4BC4-C3C7-E7E71DCF8112}"/>
              </a:ext>
            </a:extLst>
          </p:cNvPr>
          <p:cNvSpPr>
            <a:spLocks noGrp="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2" name="Google Shape;272;g32695d310d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2E51E8B2-31B7-EE4A-DDD6-3E6778865E2A}"/>
              </a:ext>
            </a:extLst>
          </p:cNvPr>
          <p:cNvSpPr>
            <a:spLocks noGrp="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8" name="Google Shape;278;g326ed10ffa6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397DD221-EFE2-E9D0-62FE-9FF666FEA0E9}"/>
              </a:ext>
            </a:extLst>
          </p:cNvPr>
          <p:cNvSpPr>
            <a:spLocks noGrp="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4" name="Google Shape;284;g31f437597fd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0A96EB30-870B-1EC5-41B5-BF5952D91DDC}"/>
              </a:ext>
            </a:extLst>
          </p:cNvPr>
          <p:cNvSpPr>
            <a:spLocks noGrp="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a:extLst>
            <a:ext uri="{FF2B5EF4-FFF2-40B4-BE49-F238E27FC236}">
              <a16:creationId xmlns:a16="http://schemas.microsoft.com/office/drawing/2014/main" id="{1C9A4F0C-17E8-7CCE-95F3-A5DEFB9E1C54}"/>
            </a:ext>
          </a:extLst>
        </p:cNvPr>
        <p:cNvGrpSpPr/>
        <p:nvPr/>
      </p:nvGrpSpPr>
      <p:grpSpPr>
        <a:xfrm>
          <a:off x="0" y="0"/>
          <a:ext cx="0" cy="0"/>
          <a:chOff x="0" y="0"/>
          <a:chExt cx="0" cy="0"/>
        </a:xfrm>
      </p:grpSpPr>
      <p:sp>
        <p:nvSpPr>
          <p:cNvPr id="284" name="Google Shape;284;g31f437597fd_0_82:notes">
            <a:extLst>
              <a:ext uri="{FF2B5EF4-FFF2-40B4-BE49-F238E27FC236}">
                <a16:creationId xmlns:a16="http://schemas.microsoft.com/office/drawing/2014/main" id="{503547D4-0C4A-0499-6E08-CD34F882B3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2F2948D9-D828-5A8E-5ABB-4C2B153AE6C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44173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90" name="Google Shape;290;g326ed10ffa6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89977C7A-3A49-FFA8-3D3D-EB8D6908268E}"/>
              </a:ext>
            </a:extLst>
          </p:cNvPr>
          <p:cNvSpPr>
            <a:spLocks noGrp="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6" name="Google Shape;296;g31f437597fd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7E5FDFF1-2B08-A09E-2805-90A4A0147608}"/>
              </a:ext>
            </a:extLst>
          </p:cNvPr>
          <p:cNvSpPr>
            <a:spLocks noGrp="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8" name="Google Shape;98;g3187a585b6b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2D7BFF75-E74D-9A75-1704-437FCF50EE3B}"/>
              </a:ext>
            </a:extLst>
          </p:cNvPr>
          <p:cNvSpPr>
            <a:spLocks noGrp="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a:extLst>
            <a:ext uri="{FF2B5EF4-FFF2-40B4-BE49-F238E27FC236}">
              <a16:creationId xmlns:a16="http://schemas.microsoft.com/office/drawing/2014/main" id="{33FDDE57-9009-6117-BA45-A22119D3180A}"/>
            </a:ext>
          </a:extLst>
        </p:cNvPr>
        <p:cNvGrpSpPr/>
        <p:nvPr/>
      </p:nvGrpSpPr>
      <p:grpSpPr>
        <a:xfrm>
          <a:off x="0" y="0"/>
          <a:ext cx="0" cy="0"/>
          <a:chOff x="0" y="0"/>
          <a:chExt cx="0" cy="0"/>
        </a:xfrm>
      </p:grpSpPr>
      <p:sp>
        <p:nvSpPr>
          <p:cNvPr id="296" name="Google Shape;296;g31f437597fd_0_88:notes">
            <a:extLst>
              <a:ext uri="{FF2B5EF4-FFF2-40B4-BE49-F238E27FC236}">
                <a16:creationId xmlns:a16="http://schemas.microsoft.com/office/drawing/2014/main" id="{5A88A1E2-A3E3-72C0-CE43-B7B83FC1905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911E3813-97D9-1B8F-7A84-85BBD45274C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12317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2" name="Google Shape;302;g326ed10ffa6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B4F34394-9A17-94B3-E475-2C480A997BD7}"/>
              </a:ext>
            </a:extLst>
          </p:cNvPr>
          <p:cNvSpPr>
            <a:spLocks noGrp="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8" name="Google Shape;308;g31f437597fd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6940D163-95B8-BDDB-C580-2950FDF71E39}"/>
              </a:ext>
            </a:extLst>
          </p:cNvPr>
          <p:cNvSpPr>
            <a:spLocks noGrp="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4" name="Google Shape;314;g31f437597fd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E6E243CD-5E04-9E56-D037-3D26D9E38E20}"/>
              </a:ext>
            </a:extLst>
          </p:cNvPr>
          <p:cNvSpPr>
            <a:spLocks noGrp="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1" name="Google Shape;321;g3187a585b6b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9857EED9-EF45-4E4E-31B4-8E0ED4AAFBFF}"/>
              </a:ext>
            </a:extLst>
          </p:cNvPr>
          <p:cNvSpPr>
            <a:spLocks noGrp="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8" name="Google Shape;32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835B029D-C790-75F7-49DE-F552E7D1889B}"/>
              </a:ext>
            </a:extLst>
          </p:cNvPr>
          <p:cNvSpPr>
            <a:spLocks noGrp="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1f437597fd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31f437597fd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a:extLst>
            <a:ext uri="{FF2B5EF4-FFF2-40B4-BE49-F238E27FC236}">
              <a16:creationId xmlns:a16="http://schemas.microsoft.com/office/drawing/2014/main" id="{426D6D18-3E6C-EF8E-55D6-96838C27123B}"/>
            </a:ext>
          </a:extLst>
        </p:cNvPr>
        <p:cNvGrpSpPr/>
        <p:nvPr/>
      </p:nvGrpSpPr>
      <p:grpSpPr>
        <a:xfrm>
          <a:off x="0" y="0"/>
          <a:ext cx="0" cy="0"/>
          <a:chOff x="0" y="0"/>
          <a:chExt cx="0" cy="0"/>
        </a:xfrm>
      </p:grpSpPr>
      <p:sp>
        <p:nvSpPr>
          <p:cNvPr id="334" name="Google Shape;334;g31f437597fd_0_57:notes">
            <a:extLst>
              <a:ext uri="{FF2B5EF4-FFF2-40B4-BE49-F238E27FC236}">
                <a16:creationId xmlns:a16="http://schemas.microsoft.com/office/drawing/2014/main" id="{FF7B30F6-59B7-3515-F937-8605B5B9E0CB}"/>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31f437597fd_0_57:notes">
            <a:extLst>
              <a:ext uri="{FF2B5EF4-FFF2-40B4-BE49-F238E27FC236}">
                <a16:creationId xmlns:a16="http://schemas.microsoft.com/office/drawing/2014/main" id="{952421B9-3789-C49C-8E1B-254765D148A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33695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20b06d65e2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g320b06d65e2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a:extLst>
            <a:ext uri="{FF2B5EF4-FFF2-40B4-BE49-F238E27FC236}">
              <a16:creationId xmlns:a16="http://schemas.microsoft.com/office/drawing/2014/main" id="{B4B538D7-A848-06CF-D244-7071AA2848E3}"/>
            </a:ext>
          </a:extLst>
        </p:cNvPr>
        <p:cNvGrpSpPr/>
        <p:nvPr/>
      </p:nvGrpSpPr>
      <p:grpSpPr>
        <a:xfrm>
          <a:off x="0" y="0"/>
          <a:ext cx="0" cy="0"/>
          <a:chOff x="0" y="0"/>
          <a:chExt cx="0" cy="0"/>
        </a:xfrm>
      </p:grpSpPr>
      <p:sp>
        <p:nvSpPr>
          <p:cNvPr id="340" name="Google Shape;340;g320b06d65e2_0_13:notes">
            <a:extLst>
              <a:ext uri="{FF2B5EF4-FFF2-40B4-BE49-F238E27FC236}">
                <a16:creationId xmlns:a16="http://schemas.microsoft.com/office/drawing/2014/main" id="{158325F9-58DA-91D6-6733-2B3D99639F9C}"/>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g320b06d65e2_0_13:notes">
            <a:extLst>
              <a:ext uri="{FF2B5EF4-FFF2-40B4-BE49-F238E27FC236}">
                <a16:creationId xmlns:a16="http://schemas.microsoft.com/office/drawing/2014/main" id="{6115BC1B-18AA-183C-B107-43709AA972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2043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4" name="Google Shape;10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6AEFBB3E-1F71-19A5-FCA9-44F18F1D64A9}"/>
              </a:ext>
            </a:extLst>
          </p:cNvPr>
          <p:cNvSpPr>
            <a:spLocks noGrp="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20b06d65e2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g320b06d65e2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20b06d65e2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g320b06d65e2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a:extLst>
            <a:ext uri="{FF2B5EF4-FFF2-40B4-BE49-F238E27FC236}">
              <a16:creationId xmlns:a16="http://schemas.microsoft.com/office/drawing/2014/main" id="{FFF9F57D-301C-57C2-E68E-8B6A094620EF}"/>
            </a:ext>
          </a:extLst>
        </p:cNvPr>
        <p:cNvGrpSpPr/>
        <p:nvPr/>
      </p:nvGrpSpPr>
      <p:grpSpPr>
        <a:xfrm>
          <a:off x="0" y="0"/>
          <a:ext cx="0" cy="0"/>
          <a:chOff x="0" y="0"/>
          <a:chExt cx="0" cy="0"/>
        </a:xfrm>
      </p:grpSpPr>
      <p:sp>
        <p:nvSpPr>
          <p:cNvPr id="352" name="Google Shape;352;g320b06d65e2_0_23:notes">
            <a:extLst>
              <a:ext uri="{FF2B5EF4-FFF2-40B4-BE49-F238E27FC236}">
                <a16:creationId xmlns:a16="http://schemas.microsoft.com/office/drawing/2014/main" id="{885E9406-F87F-79F6-C1A3-32BEA968B521}"/>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g320b06d65e2_0_23:notes">
            <a:extLst>
              <a:ext uri="{FF2B5EF4-FFF2-40B4-BE49-F238E27FC236}">
                <a16:creationId xmlns:a16="http://schemas.microsoft.com/office/drawing/2014/main" id="{F75DE83B-1B5B-34A2-F6F7-8B1F41A53B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43506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33636e0dd1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333636e0dd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10" name="Google Shape;110;g3187a585b6b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1CB78275-F77D-39EE-986A-B2C5CC85FB79}"/>
              </a:ext>
            </a:extLst>
          </p:cNvPr>
          <p:cNvSpPr>
            <a:spLocks noGrp="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6" name="Google Shape;116;g3187a585b6b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F0B1DE04-61C8-D523-29E9-8C514C76D513}"/>
              </a:ext>
            </a:extLst>
          </p:cNvPr>
          <p:cNvSpPr>
            <a:spLocks noGrp="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3" name="Google Shape;123;g3187a585b6b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9DE8CE72-3CF3-D99F-81F9-14330B13228C}"/>
              </a:ext>
            </a:extLst>
          </p:cNvPr>
          <p:cNvSpPr>
            <a:spLocks noGrp="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9" name="Google Shape;1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D6339719-B3FB-BD6C-F2CE-DDD7CEAD3AEE}"/>
              </a:ext>
            </a:extLst>
          </p:cNvPr>
          <p:cNvSpPr>
            <a:spLocks noGrp="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 - Title and body text">
  <p:cSld name="2 - Title and body tex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612488" y="2421566"/>
            <a:ext cx="10978994" cy="3903034"/>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sz="2400"/>
            </a:lvl1pPr>
            <a:lvl2pPr marL="914400" lvl="1" indent="-350519" algn="l">
              <a:lnSpc>
                <a:spcPct val="100000"/>
              </a:lnSpc>
              <a:spcBef>
                <a:spcPts val="600"/>
              </a:spcBef>
              <a:spcAft>
                <a:spcPts val="0"/>
              </a:spcAft>
              <a:buClr>
                <a:srgbClr val="003399"/>
              </a:buClr>
              <a:buSzPts val="1920"/>
              <a:buFont typeface="Courier New"/>
              <a:buChar char="o"/>
              <a:defRPr sz="2400"/>
            </a:lvl2pPr>
            <a:lvl3pPr marL="1371600" lvl="2" indent="-381000" algn="l">
              <a:lnSpc>
                <a:spcPct val="100000"/>
              </a:lnSpc>
              <a:spcBef>
                <a:spcPts val="600"/>
              </a:spcBef>
              <a:spcAft>
                <a:spcPts val="0"/>
              </a:spcAft>
              <a:buClr>
                <a:srgbClr val="001689"/>
              </a:buClr>
              <a:buSzPts val="2400"/>
              <a:buFont typeface="Arial"/>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Clr>
                <a:srgbClr val="003399"/>
              </a:buClr>
              <a:buSzPts val="1440"/>
              <a:buFont typeface="Courier New"/>
              <a:buChar char="o"/>
              <a:defRPr sz="2400"/>
            </a:lvl5pPr>
            <a:lvl6pPr marL="2743200" lvl="5" indent="-365760" algn="l">
              <a:lnSpc>
                <a:spcPct val="100000"/>
              </a:lnSpc>
              <a:spcBef>
                <a:spcPts val="600"/>
              </a:spcBef>
              <a:spcAft>
                <a:spcPts val="0"/>
              </a:spcAft>
              <a:buClr>
                <a:srgbClr val="003399"/>
              </a:buClr>
              <a:buSzPts val="2160"/>
              <a:buFont typeface="Arial"/>
              <a:buChar char="•"/>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 b - Title, body text (bigger), space for 2 graphics on the right side ">
  <p:cSld name="3 b - Title, body text (bigger), space for 2 graphics on the right side ">
    <p:spTree>
      <p:nvGrpSpPr>
        <p:cNvPr id="1" name="Shape 44"/>
        <p:cNvGrpSpPr/>
        <p:nvPr/>
      </p:nvGrpSpPr>
      <p:grpSpPr>
        <a:xfrm>
          <a:off x="0" y="0"/>
          <a:ext cx="0" cy="0"/>
          <a:chOff x="0" y="0"/>
          <a:chExt cx="0" cy="0"/>
        </a:xfrm>
      </p:grpSpPr>
      <p:sp>
        <p:nvSpPr>
          <p:cNvPr id="45" name="Google Shape;45;p26"/>
          <p:cNvSpPr txBox="1">
            <a:spLocks noGrp="1"/>
          </p:cNvSpPr>
          <p:nvPr>
            <p:ph type="title"/>
          </p:nvPr>
        </p:nvSpPr>
        <p:spPr>
          <a:xfrm>
            <a:off x="612489" y="1171640"/>
            <a:ext cx="10978994" cy="1159834"/>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6"/>
          <p:cNvSpPr txBox="1">
            <a:spLocks noGrp="1"/>
          </p:cNvSpPr>
          <p:nvPr>
            <p:ph type="body" idx="1"/>
          </p:nvPr>
        </p:nvSpPr>
        <p:spPr>
          <a:xfrm>
            <a:off x="616974" y="2422422"/>
            <a:ext cx="8561860" cy="3825978"/>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26" descr="Place holder 1 for 1 small graphic placed on the right side of the content box, Place holder for graphic placed on the right side of the content box, column 1, row 1."/>
          <p:cNvSpPr>
            <a:spLocks noGrp="1"/>
          </p:cNvSpPr>
          <p:nvPr>
            <p:ph type="pic" idx="2"/>
          </p:nvPr>
        </p:nvSpPr>
        <p:spPr>
          <a:xfrm>
            <a:off x="9832678" y="2535023"/>
            <a:ext cx="1724152" cy="1153461"/>
          </a:xfrm>
          <a:prstGeom prst="rect">
            <a:avLst/>
          </a:prstGeom>
          <a:noFill/>
          <a:ln w="12700" cap="flat" cmpd="sng">
            <a:solidFill>
              <a:schemeClr val="dk1"/>
            </a:solidFill>
            <a:prstDash val="solid"/>
            <a:round/>
            <a:headEnd type="none" w="sm" len="sm"/>
            <a:tailEnd type="none" w="sm" len="sm"/>
          </a:ln>
        </p:spPr>
      </p:sp>
      <p:sp>
        <p:nvSpPr>
          <p:cNvPr id="48" name="Google Shape;48;p26" descr="Place holder 2 for 1 small graphic placed on the right side of the content box, column 1, row 2."/>
          <p:cNvSpPr>
            <a:spLocks noGrp="1"/>
          </p:cNvSpPr>
          <p:nvPr>
            <p:ph type="pic" idx="3"/>
          </p:nvPr>
        </p:nvSpPr>
        <p:spPr>
          <a:xfrm>
            <a:off x="9850874" y="3877976"/>
            <a:ext cx="1724152" cy="1153461"/>
          </a:xfrm>
          <a:prstGeom prst="rect">
            <a:avLst/>
          </a:prstGeom>
          <a:noFill/>
          <a:ln w="12700" cap="flat" cmpd="sng">
            <a:solidFill>
              <a:schemeClr val="dk1"/>
            </a:solidFill>
            <a:prstDash val="solid"/>
            <a:round/>
            <a:headEnd type="none" w="sm" len="sm"/>
            <a:tailEnd type="none" w="sm" len="sm"/>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 - Title, body text, space for graphics on the right side ">
  <p:cSld name="3 - Title, body text, space for graphics on the right side ">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body" idx="1"/>
          </p:nvPr>
        </p:nvSpPr>
        <p:spPr>
          <a:xfrm>
            <a:off x="616974" y="2422422"/>
            <a:ext cx="5486400" cy="3825978"/>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27" descr="Place holder for graphic placed on the right side of the content box."/>
          <p:cNvSpPr>
            <a:spLocks noGrp="1"/>
          </p:cNvSpPr>
          <p:nvPr>
            <p:ph type="pic" idx="2"/>
          </p:nvPr>
        </p:nvSpPr>
        <p:spPr>
          <a:xfrm>
            <a:off x="7235897" y="2567348"/>
            <a:ext cx="4355586" cy="2742304"/>
          </a:xfrm>
          <a:prstGeom prst="rect">
            <a:avLst/>
          </a:prstGeom>
          <a:noFill/>
          <a:ln w="12700" cap="flat" cmpd="sng">
            <a:solidFill>
              <a:schemeClr val="dk1"/>
            </a:solidFill>
            <a:prstDash val="solid"/>
            <a:round/>
            <a:headEnd type="none" w="sm" len="sm"/>
            <a:tailEnd type="none" w="sm" len="sm"/>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 - Title, body text, space for graphics on the right side " preserve="1" userDrawn="1">
  <p:cSld name="2_3 - Title, body text at bottom, 2 space for graphics on the right side ">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body" idx="1"/>
          </p:nvPr>
        </p:nvSpPr>
        <p:spPr>
          <a:xfrm>
            <a:off x="876301" y="5687362"/>
            <a:ext cx="10706100" cy="561038"/>
          </a:xfrm>
          <a:prstGeom prst="rect">
            <a:avLst/>
          </a:prstGeom>
          <a:noFill/>
          <a:ln>
            <a:noFill/>
          </a:ln>
        </p:spPr>
        <p:txBody>
          <a:bodyPr spcFirstLastPara="1" wrap="square" lIns="274300" tIns="45700" rIns="45700" bIns="45700" anchor="t" anchorCtr="0">
            <a:noAutofit/>
          </a:bodyPr>
          <a:lstStyle>
            <a:lvl1pPr marL="64008" lvl="0" indent="0" algn="ctr">
              <a:lnSpc>
                <a:spcPct val="100000"/>
              </a:lnSpc>
              <a:spcBef>
                <a:spcPts val="0"/>
              </a:spcBef>
              <a:spcAft>
                <a:spcPts val="0"/>
              </a:spcAft>
              <a:buSzPts val="2592"/>
              <a:buFont typeface="Arial"/>
              <a:buNone/>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52" name="Google Shape;52;p27" descr="Place holder for graphic placed on the right side of the content box."/>
          <p:cNvSpPr>
            <a:spLocks noGrp="1"/>
          </p:cNvSpPr>
          <p:nvPr>
            <p:ph type="pic" idx="2"/>
          </p:nvPr>
        </p:nvSpPr>
        <p:spPr>
          <a:xfrm>
            <a:off x="878885" y="2634578"/>
            <a:ext cx="4355586" cy="2742304"/>
          </a:xfrm>
          <a:prstGeom prst="rect">
            <a:avLst/>
          </a:prstGeom>
          <a:noFill/>
          <a:ln w="12700" cap="flat" cmpd="sng">
            <a:solidFill>
              <a:schemeClr val="dk1"/>
            </a:solidFill>
            <a:prstDash val="solid"/>
            <a:round/>
            <a:headEnd type="none" w="sm" len="sm"/>
            <a:tailEnd type="none" w="sm" len="sm"/>
          </a:ln>
        </p:spPr>
        <p:txBody>
          <a:bodyPr/>
          <a:lstStyle>
            <a:lvl1pPr marL="45720" indent="0">
              <a:buNone/>
              <a:defRPr/>
            </a:lvl1pPr>
          </a:lstStyle>
          <a:p>
            <a:endParaRPr lang="en-US" dirty="0"/>
          </a:p>
        </p:txBody>
      </p:sp>
      <p:sp>
        <p:nvSpPr>
          <p:cNvPr id="2" name="Google Shape;52;p27" descr="Place holder for graphic placed on the right side of the content box.">
            <a:extLst>
              <a:ext uri="{FF2B5EF4-FFF2-40B4-BE49-F238E27FC236}">
                <a16:creationId xmlns:a16="http://schemas.microsoft.com/office/drawing/2014/main" id="{B4AE2B62-23E9-B4B9-4D8A-818DA9439CA6}"/>
              </a:ext>
            </a:extLst>
          </p:cNvPr>
          <p:cNvSpPr>
            <a:spLocks noGrp="1"/>
          </p:cNvSpPr>
          <p:nvPr>
            <p:ph type="pic" idx="10"/>
          </p:nvPr>
        </p:nvSpPr>
        <p:spPr>
          <a:xfrm>
            <a:off x="7226814" y="2634578"/>
            <a:ext cx="4355586" cy="2742304"/>
          </a:xfrm>
          <a:prstGeom prst="rect">
            <a:avLst/>
          </a:prstGeom>
          <a:noFill/>
          <a:ln w="12700" cap="flat" cmpd="sng">
            <a:solidFill>
              <a:schemeClr val="dk1"/>
            </a:solidFill>
            <a:prstDash val="solid"/>
            <a:round/>
            <a:headEnd type="none" w="sm" len="sm"/>
            <a:tailEnd type="none" w="sm" len="sm"/>
          </a:ln>
        </p:spPr>
        <p:txBody>
          <a:bodyPr/>
          <a:lstStyle>
            <a:lvl1pPr marL="45720" indent="0">
              <a:buNone/>
              <a:defRPr/>
            </a:lvl1pPr>
          </a:lstStyle>
          <a:p>
            <a:endParaRPr lang="en-US" dirty="0"/>
          </a:p>
        </p:txBody>
      </p:sp>
    </p:spTree>
    <p:extLst>
      <p:ext uri="{BB962C8B-B14F-4D97-AF65-F5344CB8AC3E}">
        <p14:creationId xmlns:p14="http://schemas.microsoft.com/office/powerpoint/2010/main" val="1771090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3 - Title, body text, space for graphics on the right side ">
  <p:cSld name="1_3 - Title, body text, space for graphics on the right side ">
    <p:spTree>
      <p:nvGrpSpPr>
        <p:cNvPr id="1" name="Shape 53"/>
        <p:cNvGrpSpPr/>
        <p:nvPr/>
      </p:nvGrpSpPr>
      <p:grpSpPr>
        <a:xfrm>
          <a:off x="0" y="0"/>
          <a:ext cx="0" cy="0"/>
          <a:chOff x="0" y="0"/>
          <a:chExt cx="0" cy="0"/>
        </a:xfrm>
      </p:grpSpPr>
      <p:sp>
        <p:nvSpPr>
          <p:cNvPr id="54" name="Google Shape;54;p28"/>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8"/>
          <p:cNvSpPr txBox="1">
            <a:spLocks noGrp="1"/>
          </p:cNvSpPr>
          <p:nvPr>
            <p:ph type="body" idx="1"/>
          </p:nvPr>
        </p:nvSpPr>
        <p:spPr>
          <a:xfrm>
            <a:off x="616974" y="2422422"/>
            <a:ext cx="5486400" cy="3825978"/>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6" name="Google Shape;56;p28" descr="Place holder 1 for 1 small graphic placed on the right side of the content box, column 1."/>
          <p:cNvSpPr>
            <a:spLocks noGrp="1"/>
          </p:cNvSpPr>
          <p:nvPr>
            <p:ph type="pic" idx="2"/>
          </p:nvPr>
        </p:nvSpPr>
        <p:spPr>
          <a:xfrm>
            <a:off x="7028596" y="2535023"/>
            <a:ext cx="1724152" cy="1153461"/>
          </a:xfrm>
          <a:prstGeom prst="rect">
            <a:avLst/>
          </a:prstGeom>
          <a:noFill/>
          <a:ln w="12700" cap="flat" cmpd="sng">
            <a:solidFill>
              <a:schemeClr val="dk1"/>
            </a:solidFill>
            <a:prstDash val="solid"/>
            <a:round/>
            <a:headEnd type="none" w="sm" len="sm"/>
            <a:tailEnd type="none" w="sm" len="sm"/>
          </a:ln>
        </p:spPr>
      </p:sp>
      <p:sp>
        <p:nvSpPr>
          <p:cNvPr id="57" name="Google Shape;57;p28" descr="Place holder for graphic placed on the right side of the content box, column 2"/>
          <p:cNvSpPr>
            <a:spLocks noGrp="1"/>
          </p:cNvSpPr>
          <p:nvPr>
            <p:ph type="pic" idx="3"/>
          </p:nvPr>
        </p:nvSpPr>
        <p:spPr>
          <a:xfrm>
            <a:off x="9405581" y="2548671"/>
            <a:ext cx="1724152" cy="1153461"/>
          </a:xfrm>
          <a:prstGeom prst="rect">
            <a:avLst/>
          </a:prstGeom>
          <a:noFill/>
          <a:ln w="12700" cap="flat" cmpd="sng">
            <a:solidFill>
              <a:schemeClr val="dk1"/>
            </a:solidFill>
            <a:prstDash val="solid"/>
            <a:round/>
            <a:headEnd type="none" w="sm" len="sm"/>
            <a:tailEnd type="none" w="sm" len="sm"/>
          </a:ln>
        </p:spPr>
      </p:sp>
      <p:sp>
        <p:nvSpPr>
          <p:cNvPr id="58" name="Google Shape;58;p28" descr="Place holder 2 for 1 small graphic placed on the right side of the content box, column 1."/>
          <p:cNvSpPr>
            <a:spLocks noGrp="1"/>
          </p:cNvSpPr>
          <p:nvPr>
            <p:ph type="pic" idx="4"/>
          </p:nvPr>
        </p:nvSpPr>
        <p:spPr>
          <a:xfrm>
            <a:off x="7046792" y="3877976"/>
            <a:ext cx="1724152" cy="1153461"/>
          </a:xfrm>
          <a:prstGeom prst="rect">
            <a:avLst/>
          </a:prstGeom>
          <a:noFill/>
          <a:ln w="12700" cap="flat" cmpd="sng">
            <a:solidFill>
              <a:schemeClr val="dk1"/>
            </a:solidFill>
            <a:prstDash val="solid"/>
            <a:round/>
            <a:headEnd type="none" w="sm" len="sm"/>
            <a:tailEnd type="none" w="sm" len="sm"/>
          </a:ln>
        </p:spPr>
      </p:sp>
      <p:sp>
        <p:nvSpPr>
          <p:cNvPr id="59" name="Google Shape;59;p28" descr="Place holder 4 for 1 small graphic placed on the right side of the content box, Place holder for graphic placed on the right side of the content box, column 2."/>
          <p:cNvSpPr>
            <a:spLocks noGrp="1"/>
          </p:cNvSpPr>
          <p:nvPr>
            <p:ph type="pic" idx="5"/>
          </p:nvPr>
        </p:nvSpPr>
        <p:spPr>
          <a:xfrm>
            <a:off x="9409545" y="3873389"/>
            <a:ext cx="1724152" cy="1153461"/>
          </a:xfrm>
          <a:prstGeom prst="rect">
            <a:avLst/>
          </a:prstGeom>
          <a:noFill/>
          <a:ln w="12700" cap="flat" cmpd="sng">
            <a:solidFill>
              <a:schemeClr val="dk1"/>
            </a:solidFill>
            <a:prstDash val="solid"/>
            <a:round/>
            <a:headEnd type="none" w="sm" len="sm"/>
            <a:tailEnd type="none" w="sm" len="sm"/>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6 - Title and blank space">
  <p:cSld name="6 - Title and blank space">
    <p:spTree>
      <p:nvGrpSpPr>
        <p:cNvPr id="1" name="Shape 60"/>
        <p:cNvGrpSpPr/>
        <p:nvPr/>
      </p:nvGrpSpPr>
      <p:grpSpPr>
        <a:xfrm>
          <a:off x="0" y="0"/>
          <a:ext cx="0" cy="0"/>
          <a:chOff x="0" y="0"/>
          <a:chExt cx="0" cy="0"/>
        </a:xfrm>
      </p:grpSpPr>
      <p:sp>
        <p:nvSpPr>
          <p:cNvPr id="61" name="Google Shape;61;p29"/>
          <p:cNvSpPr txBox="1">
            <a:spLocks noGrp="1"/>
          </p:cNvSpPr>
          <p:nvPr>
            <p:ph type="title"/>
          </p:nvPr>
        </p:nvSpPr>
        <p:spPr>
          <a:xfrm>
            <a:off x="612489" y="1161007"/>
            <a:ext cx="10978994" cy="1181100"/>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9" descr="Place holder for 1 big graphic placed on the center."/>
          <p:cNvSpPr>
            <a:spLocks noGrp="1"/>
          </p:cNvSpPr>
          <p:nvPr>
            <p:ph type="pic" idx="2"/>
          </p:nvPr>
        </p:nvSpPr>
        <p:spPr>
          <a:xfrm>
            <a:off x="609601" y="2535022"/>
            <a:ext cx="10981882" cy="3713377"/>
          </a:xfrm>
          <a:prstGeom prst="rect">
            <a:avLst/>
          </a:prstGeom>
          <a:noFill/>
          <a:ln w="12700" cap="flat" cmpd="sng">
            <a:solidFill>
              <a:schemeClr val="dk1"/>
            </a:solidFill>
            <a:prstDash val="solid"/>
            <a:round/>
            <a:headEnd type="none" w="sm" len="sm"/>
            <a:tailEnd type="none" w="sm" len="sm"/>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6 - Title and blank space for a video">
  <p:cSld name="1_6 - Title and blank space for a video">
    <p:spTree>
      <p:nvGrpSpPr>
        <p:cNvPr id="1" name="Shape 63"/>
        <p:cNvGrpSpPr/>
        <p:nvPr/>
      </p:nvGrpSpPr>
      <p:grpSpPr>
        <a:xfrm>
          <a:off x="0" y="0"/>
          <a:ext cx="0" cy="0"/>
          <a:chOff x="0" y="0"/>
          <a:chExt cx="0" cy="0"/>
        </a:xfrm>
      </p:grpSpPr>
      <p:sp>
        <p:nvSpPr>
          <p:cNvPr id="64" name="Google Shape;64;p30"/>
          <p:cNvSpPr txBox="1">
            <a:spLocks noGrp="1"/>
          </p:cNvSpPr>
          <p:nvPr>
            <p:ph type="title"/>
          </p:nvPr>
        </p:nvSpPr>
        <p:spPr>
          <a:xfrm>
            <a:off x="612489" y="1161007"/>
            <a:ext cx="10978994" cy="1181100"/>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0" descr="Place holder for media, video (1) placed on the center."/>
          <p:cNvSpPr>
            <a:spLocks noGrp="1"/>
          </p:cNvSpPr>
          <p:nvPr>
            <p:ph type="media" idx="2"/>
          </p:nvPr>
        </p:nvSpPr>
        <p:spPr>
          <a:xfrm>
            <a:off x="2397209" y="2400300"/>
            <a:ext cx="7377113" cy="3848100"/>
          </a:xfrm>
          <a:prstGeom prst="rect">
            <a:avLst/>
          </a:prstGeom>
          <a:noFill/>
          <a:ln w="9525" cap="flat" cmpd="sng">
            <a:solidFill>
              <a:srgbClr val="7F7F7F"/>
            </a:solidFill>
            <a:prstDash val="solid"/>
            <a:round/>
            <a:headEnd type="none" w="sm" len="sm"/>
            <a:tailEnd type="none" w="sm" len="sm"/>
          </a:ln>
        </p:spPr>
        <p:txBody>
          <a:bodyPr spcFirstLastPara="1" wrap="square" lIns="274300" tIns="45700" rIns="45700" bIns="45700" anchor="t" anchorCtr="0">
            <a:noAutofit/>
          </a:bodyPr>
          <a:lstStyle>
            <a:lvl1pPr marR="0" lvl="0" algn="l" rtl="0">
              <a:lnSpc>
                <a:spcPct val="100000"/>
              </a:lnSpc>
              <a:spcBef>
                <a:spcPts val="0"/>
              </a:spcBef>
              <a:spcAft>
                <a:spcPts val="0"/>
              </a:spcAft>
              <a:buClr>
                <a:srgbClr val="003399"/>
              </a:buClr>
              <a:buSzPts val="288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R="0" lvl="5"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6 - Title and blank space for a table">
  <p:cSld name="2_6 - Title and blank space for a table">
    <p:spTree>
      <p:nvGrpSpPr>
        <p:cNvPr id="1" name="Shape 66"/>
        <p:cNvGrpSpPr/>
        <p:nvPr/>
      </p:nvGrpSpPr>
      <p:grpSpPr>
        <a:xfrm>
          <a:off x="0" y="0"/>
          <a:ext cx="0" cy="0"/>
          <a:chOff x="0" y="0"/>
          <a:chExt cx="0" cy="0"/>
        </a:xfrm>
      </p:grpSpPr>
      <p:sp>
        <p:nvSpPr>
          <p:cNvPr id="67" name="Google Shape;67;p31"/>
          <p:cNvSpPr txBox="1">
            <a:spLocks noGrp="1"/>
          </p:cNvSpPr>
          <p:nvPr>
            <p:ph type="title"/>
          </p:nvPr>
        </p:nvSpPr>
        <p:spPr>
          <a:xfrm>
            <a:off x="612489" y="1161007"/>
            <a:ext cx="10978994" cy="1181100"/>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6 - Title and blank space for a chart">
  <p:cSld name="3_6 - Title and blank space for a char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612489" y="1161007"/>
            <a:ext cx="10978994" cy="1181100"/>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descr="Place holder for a chart placed on the center."/>
          <p:cNvSpPr>
            <a:spLocks noGrp="1"/>
          </p:cNvSpPr>
          <p:nvPr>
            <p:ph type="chart" idx="2"/>
          </p:nvPr>
        </p:nvSpPr>
        <p:spPr>
          <a:xfrm>
            <a:off x="609600" y="2400300"/>
            <a:ext cx="10982325" cy="3848100"/>
          </a:xfrm>
          <a:prstGeom prst="rect">
            <a:avLst/>
          </a:prstGeom>
          <a:noFill/>
          <a:ln w="19050" cap="flat" cmpd="sng">
            <a:solidFill>
              <a:schemeClr val="dk1"/>
            </a:solidFill>
            <a:prstDash val="solid"/>
            <a:round/>
            <a:headEnd type="none" w="sm" len="sm"/>
            <a:tailEnd type="none" w="sm" len="sm"/>
          </a:ln>
        </p:spPr>
        <p:txBody>
          <a:bodyPr spcFirstLastPara="1" wrap="square" lIns="274300" tIns="45700" rIns="45700" bIns="45700" anchor="t" anchorCtr="0">
            <a:noAutofit/>
          </a:bodyPr>
          <a:lstStyle>
            <a:lvl1pPr marR="0" lvl="0" algn="l" rtl="0">
              <a:lnSpc>
                <a:spcPct val="100000"/>
              </a:lnSpc>
              <a:spcBef>
                <a:spcPts val="0"/>
              </a:spcBef>
              <a:spcAft>
                <a:spcPts val="0"/>
              </a:spcAft>
              <a:buClr>
                <a:srgbClr val="003399"/>
              </a:buClr>
              <a:buSzPts val="288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R="0" lvl="5"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 - Closing slide: space for logo at top, title and body text centered">
  <p:cSld name="7 - Closing slide: space for logo at top, title and body text centered">
    <p:spTree>
      <p:nvGrpSpPr>
        <p:cNvPr id="1" name="Shape 71"/>
        <p:cNvGrpSpPr/>
        <p:nvPr/>
      </p:nvGrpSpPr>
      <p:grpSpPr>
        <a:xfrm>
          <a:off x="0" y="0"/>
          <a:ext cx="0" cy="0"/>
          <a:chOff x="0" y="0"/>
          <a:chExt cx="0" cy="0"/>
        </a:xfrm>
      </p:grpSpPr>
      <p:sp>
        <p:nvSpPr>
          <p:cNvPr id="72" name="Google Shape;72;p33"/>
          <p:cNvSpPr txBox="1">
            <a:spLocks noGrp="1"/>
          </p:cNvSpPr>
          <p:nvPr>
            <p:ph type="ctrTitle"/>
          </p:nvPr>
        </p:nvSpPr>
        <p:spPr>
          <a:xfrm>
            <a:off x="606868" y="2895455"/>
            <a:ext cx="11000232" cy="914400"/>
          </a:xfrm>
          <a:prstGeom prst="rect">
            <a:avLst/>
          </a:prstGeom>
          <a:noFill/>
          <a:ln>
            <a:noFill/>
          </a:ln>
        </p:spPr>
        <p:txBody>
          <a:bodyPr spcFirstLastPara="1" wrap="square" lIns="0" tIns="182875" rIns="91425" bIns="45700" anchor="ctr" anchorCtr="0">
            <a:noAutofit/>
          </a:bodyPr>
          <a:lstStyle>
            <a:lvl1pPr lvl="0" algn="ctr">
              <a:lnSpc>
                <a:spcPct val="80000"/>
              </a:lnSpc>
              <a:spcBef>
                <a:spcPts val="0"/>
              </a:spcBef>
              <a:spcAft>
                <a:spcPts val="0"/>
              </a:spcAft>
              <a:buClr>
                <a:srgbClr val="101820"/>
              </a:buClr>
              <a:buSzPts val="3600"/>
              <a:buFont typeface="Calibri"/>
              <a:buNone/>
              <a:defRPr sz="3600">
                <a:solidFill>
                  <a:srgbClr val="10182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3"/>
          <p:cNvSpPr txBox="1">
            <a:spLocks noGrp="1"/>
          </p:cNvSpPr>
          <p:nvPr>
            <p:ph type="body" idx="1"/>
          </p:nvPr>
        </p:nvSpPr>
        <p:spPr>
          <a:xfrm>
            <a:off x="606425" y="3810000"/>
            <a:ext cx="11001375" cy="2438400"/>
          </a:xfrm>
          <a:prstGeom prst="rect">
            <a:avLst/>
          </a:prstGeom>
          <a:noFill/>
          <a:ln>
            <a:noFill/>
          </a:ln>
        </p:spPr>
        <p:txBody>
          <a:bodyPr spcFirstLastPara="1" wrap="square" lIns="274300" tIns="45700" rIns="45700" bIns="45700" anchor="t" anchorCtr="0">
            <a:noAutofit/>
          </a:bodyPr>
          <a:lstStyle>
            <a:lvl1pPr marL="457200" lvl="0" indent="-228600" algn="ctr">
              <a:lnSpc>
                <a:spcPct val="100000"/>
              </a:lnSpc>
              <a:spcBef>
                <a:spcPts val="0"/>
              </a:spcBef>
              <a:spcAft>
                <a:spcPts val="0"/>
              </a:spcAft>
              <a:buSzPts val="2592"/>
              <a:buNone/>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b - Title, space for logo at the top and body text">
  <p:cSld name="2 b - Title, space for logo at the top and body text">
    <p:spTree>
      <p:nvGrpSpPr>
        <p:cNvPr id="1" name="Shape 20"/>
        <p:cNvGrpSpPr/>
        <p:nvPr/>
      </p:nvGrpSpPr>
      <p:grpSpPr>
        <a:xfrm>
          <a:off x="0" y="0"/>
          <a:ext cx="0" cy="0"/>
          <a:chOff x="0" y="0"/>
          <a:chExt cx="0" cy="0"/>
        </a:xfrm>
      </p:grpSpPr>
      <p:sp>
        <p:nvSpPr>
          <p:cNvPr id="21" name="Google Shape;21;p21"/>
          <p:cNvSpPr txBox="1">
            <a:spLocks noGrp="1"/>
          </p:cNvSpPr>
          <p:nvPr>
            <p:ph type="title"/>
          </p:nvPr>
        </p:nvSpPr>
        <p:spPr>
          <a:xfrm>
            <a:off x="612490" y="1170638"/>
            <a:ext cx="7889956"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1"/>
          <p:cNvSpPr txBox="1">
            <a:spLocks noGrp="1"/>
          </p:cNvSpPr>
          <p:nvPr>
            <p:ph type="body" idx="1"/>
          </p:nvPr>
        </p:nvSpPr>
        <p:spPr>
          <a:xfrm>
            <a:off x="612488" y="2421566"/>
            <a:ext cx="10978994" cy="3826834"/>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sz="2400"/>
            </a:lvl1pPr>
            <a:lvl2pPr marL="914400" lvl="1" indent="-350519" algn="l">
              <a:lnSpc>
                <a:spcPct val="100000"/>
              </a:lnSpc>
              <a:spcBef>
                <a:spcPts val="600"/>
              </a:spcBef>
              <a:spcAft>
                <a:spcPts val="0"/>
              </a:spcAft>
              <a:buClr>
                <a:srgbClr val="003399"/>
              </a:buClr>
              <a:buSzPts val="1920"/>
              <a:buFont typeface="Courier New"/>
              <a:buChar char="o"/>
              <a:defRPr sz="2400"/>
            </a:lvl2pPr>
            <a:lvl3pPr marL="1371600" lvl="2" indent="-381000" algn="l">
              <a:lnSpc>
                <a:spcPct val="100000"/>
              </a:lnSpc>
              <a:spcBef>
                <a:spcPts val="600"/>
              </a:spcBef>
              <a:spcAft>
                <a:spcPts val="0"/>
              </a:spcAft>
              <a:buClr>
                <a:srgbClr val="001689"/>
              </a:buClr>
              <a:buSzPts val="2400"/>
              <a:buFont typeface="Arial"/>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Clr>
                <a:srgbClr val="003399"/>
              </a:buClr>
              <a:buSzPts val="1440"/>
              <a:buFont typeface="Courier New"/>
              <a:buChar char="o"/>
              <a:defRPr sz="2400"/>
            </a:lvl5pPr>
            <a:lvl6pPr marL="2743200" lvl="5" indent="-365760" algn="l">
              <a:lnSpc>
                <a:spcPct val="100000"/>
              </a:lnSpc>
              <a:spcBef>
                <a:spcPts val="600"/>
              </a:spcBef>
              <a:spcAft>
                <a:spcPts val="0"/>
              </a:spcAft>
              <a:buClr>
                <a:srgbClr val="003399"/>
              </a:buClr>
              <a:buSzPts val="2160"/>
              <a:buFont typeface="Arial"/>
              <a:buChar char="•"/>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3" name="Google Shape;23;p21" descr="Place holder for small graphic placed at the top-right of the title."/>
          <p:cNvSpPr>
            <a:spLocks noGrp="1"/>
          </p:cNvSpPr>
          <p:nvPr>
            <p:ph type="pic" idx="2"/>
          </p:nvPr>
        </p:nvSpPr>
        <p:spPr>
          <a:xfrm>
            <a:off x="9495432" y="1168400"/>
            <a:ext cx="2095500" cy="1154113"/>
          </a:xfrm>
          <a:prstGeom prst="rect">
            <a:avLst/>
          </a:prstGeom>
          <a:noFill/>
          <a:ln w="19050" cap="flat" cmpd="sng">
            <a:solidFill>
              <a:schemeClr val="dk1"/>
            </a:solidFill>
            <a:prstDash val="solid"/>
            <a:round/>
            <a:headEnd type="none" w="sm" len="sm"/>
            <a:tailEnd type="none" w="sm" len="sm"/>
          </a:ln>
        </p:spPr>
        <p:txBody>
          <a:bodyPr/>
          <a:lstStyle>
            <a:lvl1pPr marL="45720" indent="0">
              <a:buNone/>
              <a:defRPr/>
            </a:lvl1p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1 - Opening slide: Space for logo, title and body text">
  <p:cSld name="1_1 - Opening slide: Space for logo, title and body text">
    <p:spTree>
      <p:nvGrpSpPr>
        <p:cNvPr id="1" name="Shape 24"/>
        <p:cNvGrpSpPr/>
        <p:nvPr/>
      </p:nvGrpSpPr>
      <p:grpSpPr>
        <a:xfrm>
          <a:off x="0" y="0"/>
          <a:ext cx="0" cy="0"/>
          <a:chOff x="0" y="0"/>
          <a:chExt cx="0" cy="0"/>
        </a:xfrm>
      </p:grpSpPr>
      <p:sp>
        <p:nvSpPr>
          <p:cNvPr id="25" name="Google Shape;25;p22"/>
          <p:cNvSpPr/>
          <p:nvPr/>
        </p:nvSpPr>
        <p:spPr>
          <a:xfrm>
            <a:off x="92161" y="1676418"/>
            <a:ext cx="2938120" cy="4571982"/>
          </a:xfrm>
          <a:prstGeom prst="rect">
            <a:avLst/>
          </a:prstGeom>
          <a:gradFill>
            <a:gsLst>
              <a:gs pos="0">
                <a:srgbClr val="9FE1FF"/>
              </a:gs>
              <a:gs pos="10000">
                <a:srgbClr val="FFFFFF"/>
              </a:gs>
              <a:gs pos="71000">
                <a:srgbClr val="FFFFFF"/>
              </a:gs>
              <a:gs pos="83000">
                <a:srgbClr val="93DEFF"/>
              </a:gs>
              <a:gs pos="100000">
                <a:srgbClr val="FFFF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wentieth Century"/>
              <a:buNone/>
            </a:pPr>
            <a:endParaRPr sz="1800" b="0" i="0" u="none" strike="noStrike" cap="none">
              <a:solidFill>
                <a:schemeClr val="lt1"/>
              </a:solidFill>
              <a:latin typeface="Calibri"/>
              <a:ea typeface="Calibri"/>
              <a:cs typeface="Calibri"/>
              <a:sym typeface="Calibri"/>
            </a:endParaRPr>
          </a:p>
        </p:txBody>
      </p:sp>
      <p:sp>
        <p:nvSpPr>
          <p:cNvPr id="26" name="Google Shape;26;p22"/>
          <p:cNvSpPr txBox="1">
            <a:spLocks noGrp="1"/>
          </p:cNvSpPr>
          <p:nvPr>
            <p:ph type="ctrTitle"/>
          </p:nvPr>
        </p:nvSpPr>
        <p:spPr>
          <a:xfrm>
            <a:off x="3414157" y="1156648"/>
            <a:ext cx="8192942" cy="1907022"/>
          </a:xfrm>
          <a:prstGeom prst="rect">
            <a:avLst/>
          </a:prstGeom>
          <a:noFill/>
          <a:ln>
            <a:noFill/>
          </a:ln>
        </p:spPr>
        <p:txBody>
          <a:bodyPr spcFirstLastPara="1" wrap="square" lIns="0" tIns="457200" rIns="91425" bIns="45700" anchor="ctr" anchorCtr="0">
            <a:noAutofit/>
          </a:bodyPr>
          <a:lstStyle>
            <a:lvl1pPr lvl="0" algn="l">
              <a:lnSpc>
                <a:spcPct val="80000"/>
              </a:lnSpc>
              <a:spcBef>
                <a:spcPts val="0"/>
              </a:spcBef>
              <a:spcAft>
                <a:spcPts val="0"/>
              </a:spcAft>
              <a:buClr>
                <a:srgbClr val="101820"/>
              </a:buClr>
              <a:buSzPts val="3600"/>
              <a:buFont typeface="Calibri"/>
              <a:buNone/>
              <a:defRPr sz="3600">
                <a:solidFill>
                  <a:srgbClr val="10182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2"/>
          <p:cNvSpPr txBox="1">
            <a:spLocks noGrp="1"/>
          </p:cNvSpPr>
          <p:nvPr>
            <p:ph type="body" idx="1"/>
          </p:nvPr>
        </p:nvSpPr>
        <p:spPr>
          <a:xfrm>
            <a:off x="3414156" y="3180472"/>
            <a:ext cx="8193643" cy="2534528"/>
          </a:xfrm>
          <a:prstGeom prst="rect">
            <a:avLst/>
          </a:prstGeom>
          <a:noFill/>
          <a:ln>
            <a:noFill/>
          </a:ln>
        </p:spPr>
        <p:txBody>
          <a:bodyPr spcFirstLastPara="1" wrap="square" lIns="274300" tIns="45700" rIns="45700" bIns="45700" anchor="t" anchorCtr="0">
            <a:noAutofit/>
          </a:bodyPr>
          <a:lstStyle>
            <a:lvl1pPr marL="457200" lvl="0" indent="-228600" algn="l">
              <a:lnSpc>
                <a:spcPct val="100000"/>
              </a:lnSpc>
              <a:spcBef>
                <a:spcPts val="0"/>
              </a:spcBef>
              <a:spcAft>
                <a:spcPts val="0"/>
              </a:spcAft>
              <a:buSzPts val="2880"/>
              <a:buFont typeface="Arial"/>
              <a:buNone/>
              <a:defRPr sz="2400"/>
            </a:lvl1pPr>
            <a:lvl2pPr marL="914400" lvl="1" indent="-228600" algn="l">
              <a:lnSpc>
                <a:spcPct val="100000"/>
              </a:lnSpc>
              <a:spcBef>
                <a:spcPts val="600"/>
              </a:spcBef>
              <a:spcAft>
                <a:spcPts val="0"/>
              </a:spcAft>
              <a:buSzPts val="1920"/>
              <a:buNone/>
              <a:defRPr sz="2400"/>
            </a:lvl2pPr>
            <a:lvl3pPr marL="1371600" lvl="2" indent="-228600" algn="l">
              <a:lnSpc>
                <a:spcPct val="100000"/>
              </a:lnSpc>
              <a:spcBef>
                <a:spcPts val="600"/>
              </a:spcBef>
              <a:spcAft>
                <a:spcPts val="0"/>
              </a:spcAft>
              <a:buSzPts val="2400"/>
              <a:buNone/>
              <a:defRPr sz="2400"/>
            </a:lvl3pPr>
            <a:lvl4pPr marL="1828800" lvl="3" indent="-228600" algn="l">
              <a:lnSpc>
                <a:spcPct val="90000"/>
              </a:lnSpc>
              <a:spcBef>
                <a:spcPts val="600"/>
              </a:spcBef>
              <a:spcAft>
                <a:spcPts val="0"/>
              </a:spcAft>
              <a:buSzPts val="1680"/>
              <a:buNone/>
              <a:defRPr sz="2400"/>
            </a:lvl4pPr>
            <a:lvl5pPr marL="2286000" lvl="4" indent="-228600" algn="l">
              <a:lnSpc>
                <a:spcPct val="100000"/>
              </a:lnSpc>
              <a:spcBef>
                <a:spcPts val="400"/>
              </a:spcBef>
              <a:spcAft>
                <a:spcPts val="0"/>
              </a:spcAft>
              <a:buSzPts val="1440"/>
              <a:buNone/>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8" name="Google Shape;28;p22"/>
          <p:cNvSpPr txBox="1">
            <a:spLocks noGrp="1"/>
          </p:cNvSpPr>
          <p:nvPr>
            <p:ph type="body" idx="2"/>
          </p:nvPr>
        </p:nvSpPr>
        <p:spPr>
          <a:xfrm>
            <a:off x="92075" y="2891912"/>
            <a:ext cx="2938463" cy="2534528"/>
          </a:xfrm>
          <a:prstGeom prst="rect">
            <a:avLst/>
          </a:prstGeom>
          <a:noFill/>
          <a:ln>
            <a:noFill/>
          </a:ln>
        </p:spPr>
        <p:txBody>
          <a:bodyPr spcFirstLastPara="1" wrap="square" lIns="274300" tIns="45700" rIns="45700" bIns="45700" anchor="t" anchorCtr="0">
            <a:noAutofit/>
          </a:bodyPr>
          <a:lstStyle>
            <a:lvl1pPr marL="457200" lvl="0" indent="-228600" algn="l">
              <a:lnSpc>
                <a:spcPct val="100000"/>
              </a:lnSpc>
              <a:spcBef>
                <a:spcPts val="0"/>
              </a:spcBef>
              <a:spcAft>
                <a:spcPts val="0"/>
              </a:spcAft>
              <a:buSzPts val="2880"/>
              <a:buNone/>
              <a:defRPr sz="2400"/>
            </a:lvl1pPr>
            <a:lvl2pPr marL="914400" lvl="1" indent="-228600" algn="l">
              <a:lnSpc>
                <a:spcPct val="100000"/>
              </a:lnSpc>
              <a:spcBef>
                <a:spcPts val="600"/>
              </a:spcBef>
              <a:spcAft>
                <a:spcPts val="0"/>
              </a:spcAft>
              <a:buSzPts val="1920"/>
              <a:buNone/>
              <a:defRPr sz="2400"/>
            </a:lvl2pPr>
            <a:lvl3pPr marL="1371600" lvl="2" indent="-228600" algn="l">
              <a:lnSpc>
                <a:spcPct val="100000"/>
              </a:lnSpc>
              <a:spcBef>
                <a:spcPts val="600"/>
              </a:spcBef>
              <a:spcAft>
                <a:spcPts val="0"/>
              </a:spcAft>
              <a:buSzPts val="2400"/>
              <a:buNone/>
              <a:defRPr sz="2400"/>
            </a:lvl3pPr>
            <a:lvl4pPr marL="1828800" lvl="3" indent="-228600" algn="l">
              <a:lnSpc>
                <a:spcPct val="90000"/>
              </a:lnSpc>
              <a:spcBef>
                <a:spcPts val="600"/>
              </a:spcBef>
              <a:spcAft>
                <a:spcPts val="0"/>
              </a:spcAft>
              <a:buSzPts val="1680"/>
              <a:buNone/>
              <a:defRPr sz="2400"/>
            </a:lvl4pPr>
            <a:lvl5pPr marL="2286000" lvl="4" indent="-228600" algn="l">
              <a:lnSpc>
                <a:spcPct val="100000"/>
              </a:lnSpc>
              <a:spcBef>
                <a:spcPts val="400"/>
              </a:spcBef>
              <a:spcAft>
                <a:spcPts val="0"/>
              </a:spcAft>
              <a:buSzPts val="1440"/>
              <a:buNone/>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 name="Google Shape;29;p22" descr="Picture 1"/>
          <p:cNvSpPr>
            <a:spLocks noGrp="1"/>
          </p:cNvSpPr>
          <p:nvPr>
            <p:ph type="pic" idx="3"/>
          </p:nvPr>
        </p:nvSpPr>
        <p:spPr>
          <a:xfrm>
            <a:off x="177782" y="1156648"/>
            <a:ext cx="2852755" cy="1466267"/>
          </a:xfrm>
          <a:prstGeom prst="rect">
            <a:avLst/>
          </a:prstGeom>
          <a:noFill/>
          <a:ln>
            <a:noFill/>
          </a:ln>
        </p:spPr>
      </p:sp>
    </p:spTree>
  </p:cSld>
  <p:clrMapOvr>
    <a:masterClrMapping/>
  </p:clrMapOvr>
  <p:extLst>
    <p:ext uri="{DCECCB84-F9BA-43D5-87BE-67443E8EF086}">
      <p15:sldGuideLst xmlns:p15="http://schemas.microsoft.com/office/powerpoint/2012/main">
        <p15:guide id="1" pos="984">
          <p15:clr>
            <a:srgbClr val="FBAE40"/>
          </p15:clr>
        </p15:guide>
        <p15:guide id="2" pos="39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 - Title and 2 body text">
  <p:cSld name="4 - Title and 2 body tex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09600" y="2407674"/>
            <a:ext cx="5291328" cy="3840726"/>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Clr>
                <a:srgbClr val="003399"/>
              </a:buClr>
              <a:buSzPts val="2592"/>
              <a:buFont typeface="Arial"/>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3" name="Google Shape;33;p23"/>
          <p:cNvSpPr txBox="1">
            <a:spLocks noGrp="1"/>
          </p:cNvSpPr>
          <p:nvPr>
            <p:ph type="body" idx="2"/>
          </p:nvPr>
        </p:nvSpPr>
        <p:spPr>
          <a:xfrm>
            <a:off x="6291263" y="2408488"/>
            <a:ext cx="5300662" cy="3839912"/>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 - Title, 2 subtitles, 2 body text">
  <p:cSld name="5 - Title, 2 subtitles, 2 body text">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620332" y="2412683"/>
            <a:ext cx="5280596" cy="583735"/>
          </a:xfrm>
          <a:prstGeom prst="rect">
            <a:avLst/>
          </a:prstGeom>
          <a:noFill/>
          <a:ln>
            <a:noFill/>
          </a:ln>
        </p:spPr>
        <p:txBody>
          <a:bodyPr spcFirstLastPara="1" wrap="square" lIns="274300" tIns="45700" rIns="45700" bIns="45700" anchor="ctr" anchorCtr="0">
            <a:noAutofit/>
          </a:bodyPr>
          <a:lstStyle>
            <a:lvl1pPr marL="457200" lvl="0" indent="-228600" algn="l">
              <a:lnSpc>
                <a:spcPct val="100000"/>
              </a:lnSpc>
              <a:spcBef>
                <a:spcPts val="0"/>
              </a:spcBef>
              <a:spcAft>
                <a:spcPts val="0"/>
              </a:spcAft>
              <a:buSzPts val="2880"/>
              <a:buNone/>
              <a:defRPr sz="2400" b="1"/>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100000"/>
              </a:lnSpc>
              <a:spcBef>
                <a:spcPts val="400"/>
              </a:spcBef>
              <a:spcAft>
                <a:spcPts val="0"/>
              </a:spcAft>
              <a:buSzPts val="960"/>
              <a:buNone/>
              <a:defRPr sz="1600" b="1"/>
            </a:lvl5pPr>
            <a:lvl6pPr marL="2743200" lvl="5" indent="-228600" algn="l">
              <a:lnSpc>
                <a:spcPct val="100000"/>
              </a:lnSpc>
              <a:spcBef>
                <a:spcPts val="600"/>
              </a:spcBef>
              <a:spcAft>
                <a:spcPts val="0"/>
              </a:spcAft>
              <a:buSzPts val="144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37" name="Google Shape;37;p24"/>
          <p:cNvSpPr txBox="1">
            <a:spLocks noGrp="1"/>
          </p:cNvSpPr>
          <p:nvPr>
            <p:ph type="body" idx="2"/>
          </p:nvPr>
        </p:nvSpPr>
        <p:spPr>
          <a:xfrm>
            <a:off x="609600" y="3071958"/>
            <a:ext cx="5291328" cy="3176442"/>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Clr>
                <a:srgbClr val="003399"/>
              </a:buClr>
              <a:buSzPts val="2592"/>
              <a:buFont typeface="Arial"/>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8" name="Google Shape;38;p24"/>
          <p:cNvSpPr txBox="1">
            <a:spLocks noGrp="1"/>
          </p:cNvSpPr>
          <p:nvPr>
            <p:ph type="body" idx="3"/>
          </p:nvPr>
        </p:nvSpPr>
        <p:spPr>
          <a:xfrm>
            <a:off x="6291074" y="2412683"/>
            <a:ext cx="5283770" cy="583735"/>
          </a:xfrm>
          <a:prstGeom prst="rect">
            <a:avLst/>
          </a:prstGeom>
          <a:noFill/>
          <a:ln>
            <a:noFill/>
          </a:ln>
        </p:spPr>
        <p:txBody>
          <a:bodyPr spcFirstLastPara="1" wrap="square" lIns="274300" tIns="45700" rIns="45700" bIns="45700" anchor="ctr" anchorCtr="0">
            <a:noAutofit/>
          </a:bodyPr>
          <a:lstStyle>
            <a:lvl1pPr marL="457200" lvl="0" indent="-228600" algn="l">
              <a:lnSpc>
                <a:spcPct val="100000"/>
              </a:lnSpc>
              <a:spcBef>
                <a:spcPts val="0"/>
              </a:spcBef>
              <a:spcAft>
                <a:spcPts val="0"/>
              </a:spcAft>
              <a:buSzPts val="2880"/>
              <a:buNone/>
              <a:defRPr sz="2400" b="1"/>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100000"/>
              </a:lnSpc>
              <a:spcBef>
                <a:spcPts val="400"/>
              </a:spcBef>
              <a:spcAft>
                <a:spcPts val="0"/>
              </a:spcAft>
              <a:buSzPts val="960"/>
              <a:buNone/>
              <a:defRPr sz="1600" b="1"/>
            </a:lvl5pPr>
            <a:lvl6pPr marL="2743200" lvl="5" indent="-228600" algn="l">
              <a:lnSpc>
                <a:spcPct val="100000"/>
              </a:lnSpc>
              <a:spcBef>
                <a:spcPts val="600"/>
              </a:spcBef>
              <a:spcAft>
                <a:spcPts val="0"/>
              </a:spcAft>
              <a:buSzPts val="144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39" name="Google Shape;39;p24"/>
          <p:cNvSpPr txBox="1">
            <a:spLocks noGrp="1"/>
          </p:cNvSpPr>
          <p:nvPr>
            <p:ph type="body" idx="4"/>
          </p:nvPr>
        </p:nvSpPr>
        <p:spPr>
          <a:xfrm>
            <a:off x="6291263" y="3072592"/>
            <a:ext cx="5300662" cy="3175808"/>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 b - Title, subtitle and body text">
  <p:cSld name="5 b - Title, subtitle and body 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612489" y="1170638"/>
            <a:ext cx="11233768"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620332" y="2412683"/>
            <a:ext cx="10968260" cy="583735"/>
          </a:xfrm>
          <a:prstGeom prst="rect">
            <a:avLst/>
          </a:prstGeom>
          <a:noFill/>
          <a:ln>
            <a:noFill/>
          </a:ln>
        </p:spPr>
        <p:txBody>
          <a:bodyPr spcFirstLastPara="1" wrap="square" lIns="274300" tIns="45700" rIns="45700" bIns="45700" anchor="ctr" anchorCtr="0">
            <a:noAutofit/>
          </a:bodyPr>
          <a:lstStyle>
            <a:lvl1pPr marL="457200" lvl="0" indent="-228600" algn="l">
              <a:lnSpc>
                <a:spcPct val="50000"/>
              </a:lnSpc>
              <a:spcBef>
                <a:spcPts val="0"/>
              </a:spcBef>
              <a:spcAft>
                <a:spcPts val="0"/>
              </a:spcAft>
              <a:buSzPts val="2880"/>
              <a:buNone/>
              <a:defRPr sz="2400" b="1"/>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100000"/>
              </a:lnSpc>
              <a:spcBef>
                <a:spcPts val="400"/>
              </a:spcBef>
              <a:spcAft>
                <a:spcPts val="0"/>
              </a:spcAft>
              <a:buSzPts val="960"/>
              <a:buNone/>
              <a:defRPr sz="1600" b="1"/>
            </a:lvl5pPr>
            <a:lvl6pPr marL="2743200" lvl="5" indent="-228600" algn="l">
              <a:lnSpc>
                <a:spcPct val="100000"/>
              </a:lnSpc>
              <a:spcBef>
                <a:spcPts val="600"/>
              </a:spcBef>
              <a:spcAft>
                <a:spcPts val="0"/>
              </a:spcAft>
              <a:buSzPts val="144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3" name="Google Shape;43;p25"/>
          <p:cNvSpPr txBox="1">
            <a:spLocks noGrp="1"/>
          </p:cNvSpPr>
          <p:nvPr>
            <p:ph type="body" idx="2"/>
          </p:nvPr>
        </p:nvSpPr>
        <p:spPr>
          <a:xfrm>
            <a:off x="609599" y="3071958"/>
            <a:ext cx="10978993" cy="3176442"/>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Clr>
                <a:srgbClr val="003399"/>
              </a:buClr>
              <a:buSzPts val="2592"/>
              <a:buFont typeface="Arial"/>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 b - Title, subtitle and body text" preserve="1" userDrawn="1">
  <p:cSld name="1_5 b - Title, subtitle, 2 body text, space for graphic">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612489" y="1170638"/>
            <a:ext cx="7630759"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2" name="Google Shape;42;p25"/>
          <p:cNvSpPr txBox="1">
            <a:spLocks noGrp="1"/>
          </p:cNvSpPr>
          <p:nvPr>
            <p:ph type="body" idx="1"/>
          </p:nvPr>
        </p:nvSpPr>
        <p:spPr>
          <a:xfrm>
            <a:off x="620331" y="2412683"/>
            <a:ext cx="8408671" cy="583735"/>
          </a:xfrm>
          <a:prstGeom prst="rect">
            <a:avLst/>
          </a:prstGeom>
          <a:noFill/>
          <a:ln>
            <a:noFill/>
          </a:ln>
        </p:spPr>
        <p:txBody>
          <a:bodyPr spcFirstLastPara="1" wrap="square" lIns="274300" tIns="45700" rIns="45700" bIns="45700" anchor="ctr" anchorCtr="0">
            <a:noAutofit/>
          </a:bodyPr>
          <a:lstStyle>
            <a:lvl1pPr marL="457200" lvl="0" indent="-228600" algn="l">
              <a:lnSpc>
                <a:spcPct val="100000"/>
              </a:lnSpc>
              <a:spcBef>
                <a:spcPts val="0"/>
              </a:spcBef>
              <a:spcAft>
                <a:spcPts val="0"/>
              </a:spcAft>
              <a:buSzPts val="2880"/>
              <a:buNone/>
              <a:defRPr sz="2400" b="1"/>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100000"/>
              </a:lnSpc>
              <a:spcBef>
                <a:spcPts val="400"/>
              </a:spcBef>
              <a:spcAft>
                <a:spcPts val="0"/>
              </a:spcAft>
              <a:buSzPts val="960"/>
              <a:buNone/>
              <a:defRPr sz="1600" b="1"/>
            </a:lvl5pPr>
            <a:lvl6pPr marL="2743200" lvl="5" indent="-228600" algn="l">
              <a:lnSpc>
                <a:spcPct val="100000"/>
              </a:lnSpc>
              <a:spcBef>
                <a:spcPts val="600"/>
              </a:spcBef>
              <a:spcAft>
                <a:spcPts val="0"/>
              </a:spcAft>
              <a:buSzPts val="144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dirty="0"/>
          </a:p>
        </p:txBody>
      </p:sp>
      <p:sp>
        <p:nvSpPr>
          <p:cNvPr id="43" name="Google Shape;43;p25"/>
          <p:cNvSpPr txBox="1">
            <a:spLocks noGrp="1"/>
          </p:cNvSpPr>
          <p:nvPr>
            <p:ph type="body" idx="2"/>
          </p:nvPr>
        </p:nvSpPr>
        <p:spPr>
          <a:xfrm>
            <a:off x="609599" y="3071958"/>
            <a:ext cx="8408671" cy="3176442"/>
          </a:xfrm>
          <a:prstGeom prst="rect">
            <a:avLst/>
          </a:prstGeom>
          <a:noFill/>
          <a:ln>
            <a:noFill/>
          </a:ln>
        </p:spPr>
        <p:txBody>
          <a:bodyPr spcFirstLastPara="1" wrap="square" lIns="274300" tIns="45700" rIns="45700" bIns="45700" anchor="t" anchorCtr="0">
            <a:noAutofit/>
          </a:bodyPr>
          <a:lstStyle>
            <a:lvl1pPr marL="64008" lvl="0" indent="0" algn="l">
              <a:lnSpc>
                <a:spcPct val="100000"/>
              </a:lnSpc>
              <a:spcBef>
                <a:spcPts val="0"/>
              </a:spcBef>
              <a:spcAft>
                <a:spcPts val="0"/>
              </a:spcAft>
              <a:buClr>
                <a:srgbClr val="003399"/>
              </a:buClr>
              <a:buSzPts val="2592"/>
              <a:buFont typeface="Arial"/>
              <a:buNone/>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2" name="Google Shape;23;p21" descr="Place holder for small graphic placed at the top-right of the title.">
            <a:extLst>
              <a:ext uri="{FF2B5EF4-FFF2-40B4-BE49-F238E27FC236}">
                <a16:creationId xmlns:a16="http://schemas.microsoft.com/office/drawing/2014/main" id="{78FDF13F-CE07-4298-DBD5-4290728C47DD}"/>
              </a:ext>
            </a:extLst>
          </p:cNvPr>
          <p:cNvSpPr>
            <a:spLocks noGrp="1"/>
          </p:cNvSpPr>
          <p:nvPr>
            <p:ph type="pic" idx="11"/>
          </p:nvPr>
        </p:nvSpPr>
        <p:spPr>
          <a:xfrm>
            <a:off x="9495432" y="2518336"/>
            <a:ext cx="2095500" cy="2386330"/>
          </a:xfrm>
          <a:prstGeom prst="rect">
            <a:avLst/>
          </a:prstGeom>
          <a:noFill/>
          <a:ln w="19050" cap="flat" cmpd="sng">
            <a:solidFill>
              <a:schemeClr val="dk1"/>
            </a:solidFill>
            <a:prstDash val="solid"/>
            <a:round/>
            <a:headEnd type="none" w="sm" len="sm"/>
            <a:tailEnd type="none" w="sm" len="sm"/>
          </a:ln>
        </p:spPr>
        <p:txBody>
          <a:bodyPr/>
          <a:lstStyle>
            <a:lvl1pPr marL="45720" indent="0">
              <a:buNone/>
              <a:defRPr/>
            </a:lvl1pPr>
          </a:lstStyle>
          <a:p>
            <a:endParaRPr lang="en-US" dirty="0"/>
          </a:p>
        </p:txBody>
      </p:sp>
    </p:spTree>
    <p:extLst>
      <p:ext uri="{BB962C8B-B14F-4D97-AF65-F5344CB8AC3E}">
        <p14:creationId xmlns:p14="http://schemas.microsoft.com/office/powerpoint/2010/main" val="952592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 b - Title, subtitle and body text" preserve="1" userDrawn="1">
  <p:cSld name="1_5 b - Title, subtitle and 2 body 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612489" y="1170638"/>
            <a:ext cx="7630759"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 name="Google Shape;43;p25"/>
          <p:cNvSpPr txBox="1">
            <a:spLocks noGrp="1"/>
          </p:cNvSpPr>
          <p:nvPr>
            <p:ph type="body" idx="2"/>
          </p:nvPr>
        </p:nvSpPr>
        <p:spPr>
          <a:xfrm>
            <a:off x="609599" y="2324100"/>
            <a:ext cx="7630759" cy="3162300"/>
          </a:xfrm>
          <a:prstGeom prst="rect">
            <a:avLst/>
          </a:prstGeom>
          <a:noFill/>
          <a:ln>
            <a:noFill/>
          </a:ln>
        </p:spPr>
        <p:txBody>
          <a:bodyPr spcFirstLastPara="1" wrap="square" lIns="274300" tIns="45700" rIns="45700" bIns="45700" anchor="t" anchorCtr="0">
            <a:noAutofit/>
          </a:bodyPr>
          <a:lstStyle>
            <a:lvl1pPr marL="64008" lvl="0" indent="0" algn="l">
              <a:lnSpc>
                <a:spcPct val="100000"/>
              </a:lnSpc>
              <a:spcBef>
                <a:spcPts val="0"/>
              </a:spcBef>
              <a:spcAft>
                <a:spcPts val="0"/>
              </a:spcAft>
              <a:buClr>
                <a:srgbClr val="003399"/>
              </a:buClr>
              <a:buSzPts val="2592"/>
              <a:buFont typeface="Arial"/>
              <a:buNone/>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2" name="Google Shape;23;p21" descr="Place holder for small graphic placed at the top-right of the title.">
            <a:extLst>
              <a:ext uri="{FF2B5EF4-FFF2-40B4-BE49-F238E27FC236}">
                <a16:creationId xmlns:a16="http://schemas.microsoft.com/office/drawing/2014/main" id="{78FDF13F-CE07-4298-DBD5-4290728C47DD}"/>
              </a:ext>
            </a:extLst>
          </p:cNvPr>
          <p:cNvSpPr>
            <a:spLocks noGrp="1"/>
          </p:cNvSpPr>
          <p:nvPr>
            <p:ph type="pic" idx="11"/>
          </p:nvPr>
        </p:nvSpPr>
        <p:spPr>
          <a:xfrm>
            <a:off x="9103057" y="2395504"/>
            <a:ext cx="2487875" cy="2833162"/>
          </a:xfrm>
          <a:prstGeom prst="rect">
            <a:avLst/>
          </a:prstGeom>
          <a:noFill/>
          <a:ln w="19050" cap="flat" cmpd="sng">
            <a:solidFill>
              <a:schemeClr val="dk1"/>
            </a:solidFill>
            <a:prstDash val="solid"/>
            <a:round/>
            <a:headEnd type="none" w="sm" len="sm"/>
            <a:tailEnd type="none" w="sm" len="sm"/>
          </a:ln>
        </p:spPr>
        <p:txBody>
          <a:bodyPr/>
          <a:lstStyle>
            <a:lvl1pPr marL="45720" indent="0">
              <a:buNone/>
              <a:defRPr/>
            </a:lvl1pPr>
          </a:lstStyle>
          <a:p>
            <a:endParaRPr lang="en-US" dirty="0"/>
          </a:p>
        </p:txBody>
      </p:sp>
      <p:sp>
        <p:nvSpPr>
          <p:cNvPr id="3" name="Google Shape;43;p25">
            <a:extLst>
              <a:ext uri="{FF2B5EF4-FFF2-40B4-BE49-F238E27FC236}">
                <a16:creationId xmlns:a16="http://schemas.microsoft.com/office/drawing/2014/main" id="{539C15E2-30C8-BB55-52BA-388E1C5F6138}"/>
              </a:ext>
            </a:extLst>
          </p:cNvPr>
          <p:cNvSpPr txBox="1">
            <a:spLocks noGrp="1"/>
          </p:cNvSpPr>
          <p:nvPr>
            <p:ph type="body" idx="12"/>
          </p:nvPr>
        </p:nvSpPr>
        <p:spPr>
          <a:xfrm>
            <a:off x="601068" y="5687362"/>
            <a:ext cx="10989864" cy="561038"/>
          </a:xfrm>
          <a:prstGeom prst="rect">
            <a:avLst/>
          </a:prstGeom>
          <a:noFill/>
          <a:ln>
            <a:noFill/>
          </a:ln>
        </p:spPr>
        <p:txBody>
          <a:bodyPr spcFirstLastPara="1" wrap="square" lIns="274300" tIns="45700" rIns="45700" bIns="45700" anchor="t" anchorCtr="0">
            <a:noAutofit/>
          </a:bodyPr>
          <a:lstStyle>
            <a:lvl1pPr marL="64008" lvl="0" indent="0" algn="l">
              <a:lnSpc>
                <a:spcPct val="100000"/>
              </a:lnSpc>
              <a:spcBef>
                <a:spcPts val="0"/>
              </a:spcBef>
              <a:spcAft>
                <a:spcPts val="0"/>
              </a:spcAft>
              <a:buClr>
                <a:srgbClr val="003399"/>
              </a:buClr>
              <a:buSzPts val="2592"/>
              <a:buFont typeface="Arial"/>
              <a:buNone/>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Tree>
    <p:extLst>
      <p:ext uri="{BB962C8B-B14F-4D97-AF65-F5344CB8AC3E}">
        <p14:creationId xmlns:p14="http://schemas.microsoft.com/office/powerpoint/2010/main" val="2568889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 b - Title, subtitle and body text" preserve="1" userDrawn="1">
  <p:cSld name="1_5 b - Title, subtitle, 2 body text and a space for graphic">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612489" y="1170638"/>
            <a:ext cx="5475668"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2" name="Google Shape;42;p25"/>
          <p:cNvSpPr txBox="1">
            <a:spLocks noGrp="1"/>
          </p:cNvSpPr>
          <p:nvPr>
            <p:ph type="body" idx="1" hasCustomPrompt="1"/>
          </p:nvPr>
        </p:nvSpPr>
        <p:spPr>
          <a:xfrm>
            <a:off x="620332" y="2412683"/>
            <a:ext cx="5475668" cy="583735"/>
          </a:xfrm>
          <a:prstGeom prst="rect">
            <a:avLst/>
          </a:prstGeom>
          <a:noFill/>
          <a:ln>
            <a:noFill/>
          </a:ln>
        </p:spPr>
        <p:txBody>
          <a:bodyPr spcFirstLastPara="1" wrap="square" lIns="274300" tIns="45700" rIns="45700" bIns="45700" anchor="ctr" anchorCtr="0">
            <a:noAutofit/>
          </a:bodyPr>
          <a:lstStyle>
            <a:lvl1pPr marL="57150" lvl="0" indent="171450" algn="l">
              <a:lnSpc>
                <a:spcPct val="100000"/>
              </a:lnSpc>
              <a:spcBef>
                <a:spcPts val="0"/>
              </a:spcBef>
              <a:spcAft>
                <a:spcPts val="0"/>
              </a:spcAft>
              <a:buSzPts val="2880"/>
              <a:buNone/>
              <a:defRPr sz="2400" b="1"/>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100000"/>
              </a:lnSpc>
              <a:spcBef>
                <a:spcPts val="400"/>
              </a:spcBef>
              <a:spcAft>
                <a:spcPts val="0"/>
              </a:spcAft>
              <a:buSzPts val="960"/>
              <a:buNone/>
              <a:defRPr sz="1600" b="1"/>
            </a:lvl5pPr>
            <a:lvl6pPr marL="2743200" lvl="5" indent="-228600" algn="l">
              <a:lnSpc>
                <a:spcPct val="100000"/>
              </a:lnSpc>
              <a:spcBef>
                <a:spcPts val="600"/>
              </a:spcBef>
              <a:spcAft>
                <a:spcPts val="0"/>
              </a:spcAft>
              <a:buSzPts val="144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pPr marL="457200" marR="0" lvl="0" indent="-228600" algn="l" defTabSz="914400" rtl="0" eaLnBrk="1" fontAlgn="auto" latinLnBrk="0" hangingPunct="1">
              <a:lnSpc>
                <a:spcPct val="100000"/>
              </a:lnSpc>
              <a:spcBef>
                <a:spcPts val="0"/>
              </a:spcBef>
              <a:spcAft>
                <a:spcPts val="0"/>
              </a:spcAft>
              <a:buClr>
                <a:srgbClr val="003399"/>
              </a:buClr>
              <a:buSzPts val="2880"/>
              <a:buFont typeface="Arial"/>
              <a:buNone/>
              <a:tabLst/>
              <a:defRPr/>
            </a:pPr>
            <a:r>
              <a:rPr lang="en-US" b="1" dirty="0"/>
              <a:t>Updated Principles Beyond EHDI 1-3-6 Goals</a:t>
            </a:r>
          </a:p>
        </p:txBody>
      </p:sp>
      <p:sp>
        <p:nvSpPr>
          <p:cNvPr id="43" name="Google Shape;43;p25"/>
          <p:cNvSpPr txBox="1">
            <a:spLocks noGrp="1"/>
          </p:cNvSpPr>
          <p:nvPr>
            <p:ph type="body" idx="2"/>
          </p:nvPr>
        </p:nvSpPr>
        <p:spPr>
          <a:xfrm>
            <a:off x="609599" y="3071958"/>
            <a:ext cx="8885833" cy="1461944"/>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Clr>
                <a:srgbClr val="003399"/>
              </a:buClr>
              <a:buSzPts val="2592"/>
              <a:buFont typeface="Arial"/>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lang="en-US" dirty="0"/>
          </a:p>
        </p:txBody>
      </p:sp>
      <p:sp>
        <p:nvSpPr>
          <p:cNvPr id="2" name="Google Shape;43;p25">
            <a:extLst>
              <a:ext uri="{FF2B5EF4-FFF2-40B4-BE49-F238E27FC236}">
                <a16:creationId xmlns:a16="http://schemas.microsoft.com/office/drawing/2014/main" id="{AD30FE74-FCC8-C881-3F0F-4684A5A9C487}"/>
              </a:ext>
            </a:extLst>
          </p:cNvPr>
          <p:cNvSpPr txBox="1">
            <a:spLocks noGrp="1"/>
          </p:cNvSpPr>
          <p:nvPr>
            <p:ph type="body" idx="10"/>
          </p:nvPr>
        </p:nvSpPr>
        <p:spPr>
          <a:xfrm>
            <a:off x="620332" y="4609442"/>
            <a:ext cx="10978993" cy="1638958"/>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Clr>
                <a:srgbClr val="003399"/>
              </a:buClr>
              <a:buSzPts val="2592"/>
              <a:buFont typeface="Arial"/>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lang="en-US" dirty="0"/>
          </a:p>
        </p:txBody>
      </p:sp>
      <p:sp>
        <p:nvSpPr>
          <p:cNvPr id="3" name="Google Shape;23;p21" descr="Place holder for small graphic placed at the top-right of the title.">
            <a:extLst>
              <a:ext uri="{FF2B5EF4-FFF2-40B4-BE49-F238E27FC236}">
                <a16:creationId xmlns:a16="http://schemas.microsoft.com/office/drawing/2014/main" id="{D1DE29A8-48D6-00E0-9DB0-851E67DC9431}"/>
              </a:ext>
            </a:extLst>
          </p:cNvPr>
          <p:cNvSpPr>
            <a:spLocks noGrp="1"/>
          </p:cNvSpPr>
          <p:nvPr>
            <p:ph type="pic" idx="11"/>
          </p:nvPr>
        </p:nvSpPr>
        <p:spPr>
          <a:xfrm>
            <a:off x="9495432" y="1168400"/>
            <a:ext cx="2095500" cy="2386330"/>
          </a:xfrm>
          <a:prstGeom prst="rect">
            <a:avLst/>
          </a:prstGeom>
          <a:noFill/>
          <a:ln w="19050" cap="flat" cmpd="sng">
            <a:solidFill>
              <a:schemeClr val="dk1"/>
            </a:solidFill>
            <a:prstDash val="solid"/>
            <a:round/>
            <a:headEnd type="none" w="sm" len="sm"/>
            <a:tailEnd type="none" w="sm" len="sm"/>
          </a:ln>
        </p:spPr>
        <p:txBody>
          <a:bodyPr/>
          <a:lstStyle>
            <a:lvl1pPr marL="45720" indent="0">
              <a:buNone/>
              <a:defRPr/>
            </a:lvl1pPr>
          </a:lstStyle>
          <a:p>
            <a:endParaRPr lang="en-US" dirty="0"/>
          </a:p>
        </p:txBody>
      </p:sp>
    </p:spTree>
    <p:extLst>
      <p:ext uri="{BB962C8B-B14F-4D97-AF65-F5344CB8AC3E}">
        <p14:creationId xmlns:p14="http://schemas.microsoft.com/office/powerpoint/2010/main" val="298309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612949" y="1174805"/>
            <a:ext cx="10972800" cy="1143093"/>
          </a:xfrm>
          <a:prstGeom prst="rect">
            <a:avLst/>
          </a:prstGeom>
          <a:noFill/>
          <a:ln>
            <a:noFill/>
          </a:ln>
        </p:spPr>
        <p:txBody>
          <a:bodyPr spcFirstLastPara="1" wrap="square" lIns="0" tIns="182875" rIns="91425" bIns="45700" anchor="ctr" anchorCtr="0">
            <a:noAutofit/>
          </a:bodyPr>
          <a:lstStyle>
            <a:lvl1pPr marR="0" lvl="0" algn="l" rtl="0">
              <a:lnSpc>
                <a:spcPct val="80000"/>
              </a:lnSpc>
              <a:spcBef>
                <a:spcPts val="0"/>
              </a:spcBef>
              <a:spcAft>
                <a:spcPts val="0"/>
              </a:spcAft>
              <a:buClr>
                <a:srgbClr val="0C0C0C"/>
              </a:buClr>
              <a:buSzPts val="3600"/>
              <a:buFont typeface="Calibri"/>
              <a:buNone/>
              <a:defRPr sz="3600" b="1" i="0" u="none" strike="noStrike" cap="none">
                <a:solidFill>
                  <a:srgbClr val="0C0C0C"/>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612949" y="2423160"/>
            <a:ext cx="10972799" cy="3825240"/>
          </a:xfrm>
          <a:prstGeom prst="rect">
            <a:avLst/>
          </a:prstGeom>
          <a:noFill/>
          <a:ln>
            <a:noFill/>
          </a:ln>
        </p:spPr>
        <p:txBody>
          <a:bodyPr spcFirstLastPara="1" wrap="square" lIns="274300" tIns="45700" rIns="45700" bIns="45700" anchor="t" anchorCtr="0">
            <a:noAutofit/>
          </a:bodyPr>
          <a:lstStyle>
            <a:lvl1pPr marL="457200" marR="0" lvl="0" indent="-411480" algn="l" rtl="0">
              <a:lnSpc>
                <a:spcPct val="100000"/>
              </a:lnSpc>
              <a:spcBef>
                <a:spcPts val="0"/>
              </a:spcBef>
              <a:spcAft>
                <a:spcPts val="0"/>
              </a:spcAft>
              <a:buClr>
                <a:srgbClr val="003399"/>
              </a:buClr>
              <a:buSzPts val="2880"/>
              <a:buFont typeface="Arial"/>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3060"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L="2286000" marR="0" lvl="4" indent="-320039"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L="2743200" marR="0" lvl="5" indent="-365760"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L="3200400" marR="0" lvl="6" indent="-406400"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dirty="0"/>
          </a:p>
        </p:txBody>
      </p:sp>
      <p:sp>
        <p:nvSpPr>
          <p:cNvPr id="12" name="Google Shape;12;p19" hidden="1"/>
          <p:cNvSpPr/>
          <p:nvPr/>
        </p:nvSpPr>
        <p:spPr>
          <a:xfrm flipH="1">
            <a:off x="12286311" y="3724"/>
            <a:ext cx="766751" cy="1133856"/>
          </a:xfrm>
          <a:prstGeom prst="rightArrow">
            <a:avLst>
              <a:gd name="adj1" fmla="val 50000"/>
              <a:gd name="adj2" fmla="val 50000"/>
            </a:avLst>
          </a:prstGeom>
          <a:solidFill>
            <a:srgbClr val="FFF2CC"/>
          </a:solidFill>
          <a:ln w="158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3;p19" hidden="1"/>
          <p:cNvSpPr/>
          <p:nvPr/>
        </p:nvSpPr>
        <p:spPr>
          <a:xfrm>
            <a:off x="-856873" y="-933"/>
            <a:ext cx="766751" cy="1133856"/>
          </a:xfrm>
          <a:prstGeom prst="rightArrow">
            <a:avLst>
              <a:gd name="adj1" fmla="val 50000"/>
              <a:gd name="adj2" fmla="val 50000"/>
            </a:avLst>
          </a:prstGeom>
          <a:solidFill>
            <a:srgbClr val="FFF2CC"/>
          </a:solidFill>
          <a:ln w="158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 name="Google Shape;14;p19"/>
          <p:cNvSpPr txBox="1"/>
          <p:nvPr/>
        </p:nvSpPr>
        <p:spPr>
          <a:xfrm>
            <a:off x="11548677" y="6528872"/>
            <a:ext cx="606252" cy="307777"/>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0" i="0" u="none" strike="noStrike" cap="none">
                <a:solidFill>
                  <a:schemeClr val="dk1"/>
                </a:solidFill>
                <a:latin typeface="Calibri"/>
                <a:ea typeface="Calibri"/>
                <a:cs typeface="Calibri"/>
                <a:sym typeface="Calibri"/>
              </a:rPr>
              <a:t>‹#›</a:t>
            </a:fld>
            <a:endParaRPr sz="1400" b="0" i="0" u="none" strike="noStrike" cap="none">
              <a:solidFill>
                <a:schemeClr val="dk1"/>
              </a:solidFill>
              <a:latin typeface="Calibri"/>
              <a:ea typeface="Calibri"/>
              <a:cs typeface="Calibri"/>
              <a:sym typeface="Calibri"/>
            </a:endParaRPr>
          </a:p>
        </p:txBody>
      </p:sp>
      <p:sp>
        <p:nvSpPr>
          <p:cNvPr id="15" name="Google Shape;15;p19"/>
          <p:cNvSpPr/>
          <p:nvPr/>
        </p:nvSpPr>
        <p:spPr>
          <a:xfrm>
            <a:off x="-30326" y="1298015"/>
            <a:ext cx="125730" cy="1102285"/>
          </a:xfrm>
          <a:prstGeom prst="rect">
            <a:avLst/>
          </a:prstGeom>
          <a:solidFill>
            <a:srgbClr val="5DCDF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wentieth Century"/>
              <a:buNone/>
            </a:pPr>
            <a:endParaRPr sz="1800" b="0" i="0" u="none" strike="noStrike" cap="none">
              <a:solidFill>
                <a:schemeClr val="lt1"/>
              </a:solidFill>
              <a:latin typeface="Calibri"/>
              <a:ea typeface="Calibri"/>
              <a:cs typeface="Calibri"/>
              <a:sym typeface="Calibri"/>
            </a:endParaRPr>
          </a:p>
        </p:txBody>
      </p:sp>
      <p:sp>
        <p:nvSpPr>
          <p:cNvPr id="16" name="Google Shape;16;p19"/>
          <p:cNvSpPr/>
          <p:nvPr/>
        </p:nvSpPr>
        <p:spPr>
          <a:xfrm>
            <a:off x="-30326" y="2392906"/>
            <a:ext cx="125730" cy="3855493"/>
          </a:xfrm>
          <a:prstGeom prst="rect">
            <a:avLst/>
          </a:prstGeom>
          <a:solidFill>
            <a:srgbClr val="0083B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wentieth Century"/>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4" r:id="rId7"/>
    <p:sldLayoutId id="2147483666" r:id="rId8"/>
    <p:sldLayoutId id="2147483663" r:id="rId9"/>
    <p:sldLayoutId id="2147483655" r:id="rId10"/>
    <p:sldLayoutId id="2147483656" r:id="rId11"/>
    <p:sldLayoutId id="2147483665" r:id="rId12"/>
    <p:sldLayoutId id="2147483657" r:id="rId13"/>
    <p:sldLayoutId id="2147483658" r:id="rId14"/>
    <p:sldLayoutId id="2147483659" r:id="rId15"/>
    <p:sldLayoutId id="2147483660" r:id="rId16"/>
    <p:sldLayoutId id="2147483661" r:id="rId17"/>
    <p:sldLayoutId id="2147483662"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00050" marR="0" lvl="0" indent="-35401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0">
          <p15:clr>
            <a:srgbClr val="F26B43"/>
          </p15:clr>
        </p15:guide>
        <p15:guide id="2" pos="552">
          <p15:clr>
            <a:srgbClr val="F26B43"/>
          </p15:clr>
        </p15:guide>
        <p15:guide id="3" orient="horz">
          <p15:clr>
            <a:srgbClr val="F26B43"/>
          </p15:clr>
        </p15:guide>
        <p15:guide id="4" orient="horz" pos="4320">
          <p15:clr>
            <a:srgbClr val="F26B43"/>
          </p15:clr>
        </p15:guide>
        <p15:guide id="5" orient="horz" pos="3936">
          <p15:clr>
            <a:srgbClr val="F26B43"/>
          </p15:clr>
        </p15:guide>
        <p15:guide id="6" orient="horz" pos="1464">
          <p15:clr>
            <a:srgbClr val="F26B43"/>
          </p15:clr>
        </p15:guide>
        <p15:guide id="7" orient="horz" pos="1512">
          <p15:clr>
            <a:srgbClr val="F26B43"/>
          </p15:clr>
        </p15:guide>
        <p15:guide id="8" pos="384">
          <p15:clr>
            <a:srgbClr val="F26B43"/>
          </p15:clr>
        </p15:guide>
        <p15:guide id="9" pos="3840">
          <p15:clr>
            <a:srgbClr val="F26B43"/>
          </p15:clr>
        </p15:guide>
        <p15:guide id="10" pos="7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nasdse.org/docs/nasdse-3rd-ed-7-11-2019-final.pdf"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s://successforkidswithhearingloss.com/wp-content/uploads/2022/06/DCD-Position-Paper-2022-Remediated.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successforkidswithhearingloss.com/wp-content/uploads/2022/06/DCD-Position-Paper-2022-Remediated.pdf"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successforkidswithhearingloss.com/wp-content/uploads/2022/06/DCD-Position-Paper-2022-Remediated.pdf"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hyperlink" Target="https://www.fcei.at/dl/nNNLJmoJKOkkJqx4KJKJmMJKlKML/FINAL-FCEI-GuideBook-print_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fcei.at/dl/nNNLJmoJKOkkJqx4KJKJmMJKlKML/FINAL-FCEI-GuideBook-print_pdf"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mnlowincidenceprojects.org/documents/ehdi/Companion_Doc_to_Sensory_Loss_Collaboration_Practices.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education.mn.gov/mdeprod/groups/educ/documents/hiddencontent/cm9k/mdm0/~edisp/prod034482.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hyperlink" Target="https://mnlowincidenceprojects.org/documents/ehdi/Companion_Doc_to_Sensory_Loss_Collaboration_Practices.pd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hyperlink" Target="https://mnlowincidenceprojects.org/documents/ehdi/PartC_Intervention_Services_for_Infants_and_Toddlers_birthTo3yrs.pdf" TargetMode="Externa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hyperlink" Target="https://sites.google.com/metro-ecsu.org/mn-eqip/natural-learning-environment-practices/routines-based-interview" TargetMode="External"/><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hyperlink" Target="https://mnlowincidenceprojects.org/documents/ehdi/Companion_Doc_to_Sensory_Loss_Collaboration_Practices.pdf"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hyperlink" Target="https://mnlowincidenceprojects.org/documents/ehdi/PartC_Intervention_Services_for_Infants_and_Toddlers_birthTo3yrs.pdf"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hyperlink" Target="https://mnlowincidenceprojects.org/documents/ehdi/Companion_Doc_to_Sensory_Loss_Collaboration_Practices.pdf"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hyperlink" Target="mailto:mvanarsdale@rrsec.org" TargetMode="External"/><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hyperlink" Target="mailto:jess.moen@brightworksmn.org" TargetMode="External"/><Relationship Id="rId4" Type="http://schemas.openxmlformats.org/officeDocument/2006/relationships/hyperlink" Target="mailto:kbarth@isd761.org"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nasdse.org/docs/nasdse-3rd-ed-7-11-2019-final.pdf"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hyperlink" Target="https://successforkidswithhearingloss.com/wp-content/uploads/2022/06/DCD-Position-Paper-2022-Remediated.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audiology.org/practice-guideline/year-2019-position-statement-principles-and-guidelines-for-early-hearing-detection-and-intervention-programs/"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hyperlink" Target="https://www.fcei.at/dl/nNNLJmoJKOkkJqx4KJKJmMJKlKML/FINAL-FCEI-GuideBook-print_pdf"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mnlowincidenceprojects.org/Projects/ehdi/ehdiResources.html"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hyperlink" Target="https://mnlowincidenceprojects.org/documents/ehdi/Companion_Doc_to_Sensory_Loss_Collaboration_Practices.pdf" TargetMode="External"/><Relationship Id="rId4" Type="http://schemas.openxmlformats.org/officeDocument/2006/relationships/hyperlink" Target="https://education.mn.gov/mdeprod/groups/educ/documents/hiddencontent/cm9k/mdm0/~edisp/prod034482.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mnlowincidenceprojects.org/Projects/ehdi/ehdiResources.html"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hyperlink" Target="https://mnlowincidenceprojects.org/documents/ehdi/Companion_Doc_to_Sensory_Loss_Collaboration_Practices.pdf" TargetMode="External"/><Relationship Id="rId4" Type="http://schemas.openxmlformats.org/officeDocument/2006/relationships/hyperlink" Target="https://education.mn.gov/mdeprod/groups/educ/documents/hiddencontent/cm9k/mdm0/~edisp/prod034482.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sites.google.com/metro-ecsu.org/mn-eqip/home?authuser=0"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https://sites.google.com/metro-ecsu.org/mn-eqip/primary-coach-approach-to-teaming/teaming-meetings-collaboration?authuser=0" TargetMode="External"/><Relationship Id="rId5" Type="http://schemas.openxmlformats.org/officeDocument/2006/relationships/hyperlink" Target="https://sites.google.com/metro-ecsu.org/mn-eqip/primary-coach-approach-to-teaming?authuser=0" TargetMode="External"/><Relationship Id="rId4" Type="http://schemas.openxmlformats.org/officeDocument/2006/relationships/hyperlink" Target="https://sites.google.com/metro-ecsu.org/mn-eqip/natural-learning-environment-practices/routines-based-interview"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dec-sped.org/dec-recommended-practices"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hyperlink" Target="https://ectacenter.org/~pdfs/topics/families/Principles_LooksLike_DoesntLookLike3_11_08.pdf" TargetMode="External"/><Relationship Id="rId4" Type="http://schemas.openxmlformats.org/officeDocument/2006/relationships/hyperlink" Target="https://www.dec-sped.org/_files/ugd/95f212_26fd2a7b804c40ea908fe5f58a65ec52.pdf"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rive.google.com/file/d/1Xcgbmdl6Ytld-ijDeEmLPctoqgkPOZBo/view"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s://youtu.be/GeN5xLI170k"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hyperlink" Target="https://youtu.be/dG19oWM7p4w" TargetMode="External"/><Relationship Id="rId4" Type="http://schemas.openxmlformats.org/officeDocument/2006/relationships/hyperlink" Target="https://youtu.be/wzceXVzBZ3A"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dec-sped.org/_files/ugd/95f212_26fd2a7b804c40ea908fe5f58a65ec52.pdf"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3"/>
          <p:cNvSpPr txBox="1">
            <a:spLocks noGrp="1"/>
          </p:cNvSpPr>
          <p:nvPr>
            <p:ph type="ctrTitle"/>
          </p:nvPr>
        </p:nvSpPr>
        <p:spPr>
          <a:xfrm>
            <a:off x="3414157" y="1156648"/>
            <a:ext cx="8192942" cy="1243652"/>
          </a:xfrm>
          <a:prstGeom prst="rect">
            <a:avLst/>
          </a:prstGeom>
          <a:noFill/>
          <a:ln>
            <a:noFill/>
          </a:ln>
        </p:spPr>
        <p:txBody>
          <a:bodyPr spcFirstLastPara="1" wrap="square" lIns="0" tIns="457200" rIns="91425" bIns="45700" anchor="ctr" anchorCtr="0">
            <a:noAutofit/>
          </a:bodyPr>
          <a:lstStyle/>
          <a:p>
            <a:pPr marL="0" lvl="0" indent="0" algn="l" rtl="0">
              <a:lnSpc>
                <a:spcPct val="80000"/>
              </a:lnSpc>
              <a:spcBef>
                <a:spcPts val="0"/>
              </a:spcBef>
              <a:spcAft>
                <a:spcPts val="0"/>
              </a:spcAft>
              <a:buClr>
                <a:srgbClr val="101820"/>
              </a:buClr>
              <a:buSzPts val="3600"/>
              <a:buFont typeface="Calibri"/>
              <a:buNone/>
            </a:pPr>
            <a:r>
              <a:rPr lang="en-US" sz="4400" dirty="0"/>
              <a:t>Put Me In Coach: </a:t>
            </a:r>
            <a:endParaRPr sz="4400" dirty="0"/>
          </a:p>
          <a:p>
            <a:pPr marL="0" lvl="0" indent="0" algn="l" rtl="0">
              <a:lnSpc>
                <a:spcPct val="80000"/>
              </a:lnSpc>
              <a:spcBef>
                <a:spcPts val="0"/>
              </a:spcBef>
              <a:spcAft>
                <a:spcPts val="0"/>
              </a:spcAft>
              <a:buClr>
                <a:srgbClr val="101820"/>
              </a:buClr>
              <a:buSzPts val="3600"/>
              <a:buFont typeface="Calibri"/>
              <a:buNone/>
            </a:pPr>
            <a:r>
              <a:rPr lang="en-US" sz="3000" dirty="0"/>
              <a:t>Successful Collaboration in Part C Service Delivery</a:t>
            </a:r>
            <a:endParaRPr sz="3000" dirty="0"/>
          </a:p>
        </p:txBody>
      </p:sp>
      <p:pic>
        <p:nvPicPr>
          <p:cNvPr id="80" name="Google Shape;80;p3" descr="Charting the Cs logo. Cooperation, Communication, Collaboration."/>
          <p:cNvPicPr preferRelativeResize="0">
            <a:picLocks noGrp="1"/>
          </p:cNvPicPr>
          <p:nvPr>
            <p:ph type="pic" idx="3"/>
          </p:nvPr>
        </p:nvPicPr>
        <p:blipFill rotWithShape="1">
          <a:blip r:embed="rId3">
            <a:alphaModFix/>
          </a:blip>
          <a:srcRect t="337" b="-62990"/>
          <a:stretch/>
        </p:blipFill>
        <p:spPr>
          <a:xfrm>
            <a:off x="177782" y="1227906"/>
            <a:ext cx="2852755" cy="1055372"/>
          </a:xfrm>
          <a:prstGeom prst="rect">
            <a:avLst/>
          </a:prstGeom>
          <a:noFill/>
          <a:ln>
            <a:noFill/>
          </a:ln>
        </p:spPr>
      </p:pic>
      <p:sp>
        <p:nvSpPr>
          <p:cNvPr id="81" name="Google Shape;81;p3"/>
          <p:cNvSpPr txBox="1">
            <a:spLocks noGrp="1"/>
          </p:cNvSpPr>
          <p:nvPr>
            <p:ph type="body" idx="2"/>
          </p:nvPr>
        </p:nvSpPr>
        <p:spPr>
          <a:xfrm>
            <a:off x="92075" y="2807368"/>
            <a:ext cx="2938463" cy="3609474"/>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0"/>
              </a:spcBef>
              <a:spcAft>
                <a:spcPts val="0"/>
              </a:spcAft>
              <a:buSzPts val="2880"/>
              <a:buNone/>
            </a:pPr>
            <a:r>
              <a:rPr lang="en-US" sz="2300" dirty="0">
                <a:solidFill>
                  <a:srgbClr val="0C0C0C"/>
                </a:solidFill>
              </a:rPr>
              <a:t>Charting the Cs Conference 2025: April 29th</a:t>
            </a:r>
            <a:endParaRPr sz="2300" dirty="0"/>
          </a:p>
          <a:p>
            <a:pPr marL="0" lvl="0" indent="0" algn="l" rtl="0">
              <a:lnSpc>
                <a:spcPct val="100000"/>
              </a:lnSpc>
              <a:spcBef>
                <a:spcPts val="800"/>
              </a:spcBef>
              <a:spcAft>
                <a:spcPts val="0"/>
              </a:spcAft>
              <a:buSzPts val="2880"/>
              <a:buNone/>
            </a:pPr>
            <a:r>
              <a:rPr lang="en-US" sz="2300" i="1" dirty="0">
                <a:solidFill>
                  <a:srgbClr val="0C0C0C"/>
                </a:solidFill>
              </a:rPr>
              <a:t>To Literacy and Beyond</a:t>
            </a:r>
            <a:endParaRPr sz="2300" dirty="0"/>
          </a:p>
          <a:p>
            <a:pPr marL="0" lvl="0" indent="0" algn="l" rtl="0">
              <a:lnSpc>
                <a:spcPct val="100000"/>
              </a:lnSpc>
              <a:spcBef>
                <a:spcPts val="2000"/>
              </a:spcBef>
              <a:spcAft>
                <a:spcPts val="0"/>
              </a:spcAft>
              <a:buSzPts val="2880"/>
              <a:buNone/>
            </a:pPr>
            <a:r>
              <a:rPr lang="en-US" sz="2300" dirty="0">
                <a:solidFill>
                  <a:srgbClr val="0C0C0C"/>
                </a:solidFill>
              </a:rPr>
              <a:t>Cooperation </a:t>
            </a:r>
            <a:br>
              <a:rPr lang="en-US" sz="2300" dirty="0">
                <a:solidFill>
                  <a:srgbClr val="0C0C0C"/>
                </a:solidFill>
              </a:rPr>
            </a:br>
            <a:r>
              <a:rPr lang="en-US" sz="2300" dirty="0">
                <a:solidFill>
                  <a:srgbClr val="0C0C0C"/>
                </a:solidFill>
              </a:rPr>
              <a:t>Communication </a:t>
            </a:r>
            <a:br>
              <a:rPr lang="en-US" sz="2300" dirty="0">
                <a:solidFill>
                  <a:srgbClr val="0C0C0C"/>
                </a:solidFill>
              </a:rPr>
            </a:br>
            <a:r>
              <a:rPr lang="en-US" sz="2300" dirty="0">
                <a:solidFill>
                  <a:srgbClr val="0C0C0C"/>
                </a:solidFill>
              </a:rPr>
              <a:t>Collaboration</a:t>
            </a:r>
            <a:endParaRPr sz="2300" dirty="0"/>
          </a:p>
        </p:txBody>
      </p:sp>
      <p:sp>
        <p:nvSpPr>
          <p:cNvPr id="82" name="Google Shape;82;p3"/>
          <p:cNvSpPr txBox="1">
            <a:spLocks noGrp="1"/>
          </p:cNvSpPr>
          <p:nvPr>
            <p:ph type="body" idx="1"/>
          </p:nvPr>
        </p:nvSpPr>
        <p:spPr>
          <a:xfrm>
            <a:off x="3414154" y="3209600"/>
            <a:ext cx="3073800" cy="2534400"/>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600"/>
              </a:spcBef>
              <a:spcAft>
                <a:spcPts val="0"/>
              </a:spcAft>
              <a:buSzPts val="2880"/>
              <a:buNone/>
            </a:pPr>
            <a:r>
              <a:rPr lang="en-US" dirty="0"/>
              <a:t>April 29, 2025</a:t>
            </a:r>
          </a:p>
          <a:p>
            <a:pPr marL="0" lvl="0" indent="0" algn="l" rtl="0">
              <a:lnSpc>
                <a:spcPct val="100000"/>
              </a:lnSpc>
              <a:spcBef>
                <a:spcPts val="600"/>
              </a:spcBef>
              <a:spcAft>
                <a:spcPts val="0"/>
              </a:spcAft>
              <a:buSzPts val="2880"/>
              <a:buNone/>
            </a:pPr>
            <a:endParaRPr lang="en-US" dirty="0"/>
          </a:p>
          <a:p>
            <a:pPr marL="0" lvl="0" indent="0" algn="l" rtl="0">
              <a:lnSpc>
                <a:spcPct val="100000"/>
              </a:lnSpc>
              <a:spcBef>
                <a:spcPts val="600"/>
              </a:spcBef>
              <a:spcAft>
                <a:spcPts val="0"/>
              </a:spcAft>
              <a:buSzPts val="2880"/>
              <a:buNone/>
            </a:pPr>
            <a:r>
              <a:rPr lang="en-US" dirty="0" err="1"/>
              <a:t>Marleigh</a:t>
            </a:r>
            <a:r>
              <a:rPr lang="en-US" dirty="0"/>
              <a:t> Van Arsdale</a:t>
            </a:r>
            <a:endParaRPr dirty="0"/>
          </a:p>
          <a:p>
            <a:pPr marL="0" lvl="0" indent="0" algn="l" rtl="0">
              <a:lnSpc>
                <a:spcPct val="100000"/>
              </a:lnSpc>
              <a:spcBef>
                <a:spcPts val="600"/>
              </a:spcBef>
              <a:spcAft>
                <a:spcPts val="0"/>
              </a:spcAft>
              <a:buSzPts val="2880"/>
              <a:buNone/>
            </a:pPr>
            <a:r>
              <a:rPr lang="en-US" dirty="0"/>
              <a:t>Katie Barth</a:t>
            </a:r>
            <a:endParaRPr dirty="0"/>
          </a:p>
          <a:p>
            <a:pPr marL="0" lvl="0" indent="0" algn="l" rtl="0">
              <a:lnSpc>
                <a:spcPct val="100000"/>
              </a:lnSpc>
              <a:spcBef>
                <a:spcPts val="600"/>
              </a:spcBef>
              <a:spcAft>
                <a:spcPts val="0"/>
              </a:spcAft>
              <a:buSzPts val="2880"/>
              <a:buNone/>
            </a:pPr>
            <a:r>
              <a:rPr lang="en-US" dirty="0"/>
              <a:t>Jess Moen</a:t>
            </a:r>
            <a:endParaRPr dirty="0"/>
          </a:p>
        </p:txBody>
      </p:sp>
      <p:pic>
        <p:nvPicPr>
          <p:cNvPr id="83" name="Google Shape;83;p3" descr="Child smiling in wheelchair holding basketball in air."/>
          <p:cNvPicPr preferRelativeResize="0"/>
          <p:nvPr/>
        </p:nvPicPr>
        <p:blipFill rotWithShape="1">
          <a:blip r:embed="rId4">
            <a:alphaModFix/>
          </a:blip>
          <a:srcRect l="7619" r="7619"/>
          <a:stretch/>
        </p:blipFill>
        <p:spPr>
          <a:xfrm>
            <a:off x="6631374" y="2976250"/>
            <a:ext cx="4835427" cy="3197176"/>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3187a585b6b_0_52"/>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Session Outcomes: LITERATURE</a:t>
            </a:r>
            <a:endParaRPr dirty="0"/>
          </a:p>
        </p:txBody>
      </p:sp>
      <p:sp>
        <p:nvSpPr>
          <p:cNvPr id="139" name="Google Shape;139;g3187a585b6b_0_52"/>
          <p:cNvSpPr txBox="1">
            <a:spLocks noGrp="1"/>
          </p:cNvSpPr>
          <p:nvPr>
            <p:ph type="body" idx="1"/>
          </p:nvPr>
        </p:nvSpPr>
        <p:spPr>
          <a:prstGeom prst="rect">
            <a:avLst/>
          </a:prstGeom>
          <a:noFill/>
          <a:ln>
            <a:noFill/>
          </a:ln>
        </p:spPr>
        <p:txBody>
          <a:bodyPr spcFirstLastPara="1" wrap="square" lIns="274300" tIns="45700" rIns="45700" bIns="45700" anchor="t" anchorCtr="0">
            <a:noAutofit/>
          </a:bodyPr>
          <a:lstStyle/>
          <a:p>
            <a:pPr marL="457200" lvl="0" indent="-393192" algn="l" rtl="0">
              <a:lnSpc>
                <a:spcPct val="100000"/>
              </a:lnSpc>
              <a:spcBef>
                <a:spcPts val="600"/>
              </a:spcBef>
              <a:spcAft>
                <a:spcPts val="1200"/>
              </a:spcAft>
              <a:buSzPts val="2592"/>
              <a:buChar char="★"/>
            </a:pPr>
            <a:r>
              <a:rPr lang="en-US" b="1" dirty="0">
                <a:highlight>
                  <a:srgbClr val="D9EAD3"/>
                </a:highlight>
              </a:rPr>
              <a:t>Literature</a:t>
            </a:r>
            <a:r>
              <a:rPr lang="en-US" dirty="0">
                <a:highlight>
                  <a:srgbClr val="D9EAD3"/>
                </a:highlight>
              </a:rPr>
              <a:t> - Evidence-based literature in support of Part C collaborative practices, specific for children with hearing loss and their family.</a:t>
            </a:r>
            <a:endParaRPr dirty="0">
              <a:highlight>
                <a:srgbClr val="D9EAD3"/>
              </a:highlight>
            </a:endParaRPr>
          </a:p>
          <a:p>
            <a:pPr marL="457200" lvl="0" indent="-393192" algn="l" rtl="0">
              <a:lnSpc>
                <a:spcPct val="100000"/>
              </a:lnSpc>
              <a:spcBef>
                <a:spcPts val="1000"/>
              </a:spcBef>
              <a:spcAft>
                <a:spcPts val="1200"/>
              </a:spcAft>
              <a:buSzPts val="2592"/>
              <a:buChar char="★"/>
            </a:pPr>
            <a:r>
              <a:rPr lang="en-US" b="1" dirty="0"/>
              <a:t>Resources</a:t>
            </a:r>
            <a:r>
              <a:rPr lang="en-US" dirty="0"/>
              <a:t> - Minnesota specific resources to support Part C collaborative practices.</a:t>
            </a:r>
            <a:endParaRPr dirty="0"/>
          </a:p>
          <a:p>
            <a:pPr marL="457200" lvl="0" indent="-393192" algn="l" rtl="0">
              <a:lnSpc>
                <a:spcPct val="100000"/>
              </a:lnSpc>
              <a:spcBef>
                <a:spcPts val="1000"/>
              </a:spcBef>
              <a:spcAft>
                <a:spcPts val="1200"/>
              </a:spcAft>
              <a:buSzPts val="2592"/>
              <a:buChar char="★"/>
            </a:pPr>
            <a:r>
              <a:rPr lang="en-US" b="1" dirty="0"/>
              <a:t>Stories</a:t>
            </a:r>
            <a:r>
              <a:rPr lang="en-US" dirty="0"/>
              <a:t> - Learn more from examples of Part C collaborative practices happening in Minnesota.</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B6164B2D-80F7-B8C9-8FD2-DE7F2BC88E24}"/>
            </a:ext>
          </a:extLst>
        </p:cNvPr>
        <p:cNvGrpSpPr/>
        <p:nvPr/>
      </p:nvGrpSpPr>
      <p:grpSpPr>
        <a:xfrm>
          <a:off x="0" y="0"/>
          <a:ext cx="0" cy="0"/>
          <a:chOff x="0" y="0"/>
          <a:chExt cx="0" cy="0"/>
        </a:xfrm>
      </p:grpSpPr>
      <p:sp>
        <p:nvSpPr>
          <p:cNvPr id="144" name="Google Shape;144;g3187a585b6b_0_70">
            <a:extLst>
              <a:ext uri="{FF2B5EF4-FFF2-40B4-BE49-F238E27FC236}">
                <a16:creationId xmlns:a16="http://schemas.microsoft.com/office/drawing/2014/main" id="{FBA05AA7-E012-0C0E-D6EE-0BFB8F71339E}"/>
              </a:ext>
            </a:extLst>
          </p:cNvPr>
          <p:cNvSpPr txBox="1">
            <a:spLocks noGrp="1"/>
          </p:cNvSpPr>
          <p:nvPr>
            <p:ph type="title"/>
          </p:nvPr>
        </p:nvSpPr>
        <p:spPr>
          <a:xfrm>
            <a:off x="612489" y="1170638"/>
            <a:ext cx="7630759" cy="583735"/>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Literature: NASDSE</a:t>
            </a:r>
            <a:endParaRPr b="0" i="1" dirty="0"/>
          </a:p>
        </p:txBody>
      </p:sp>
      <p:sp>
        <p:nvSpPr>
          <p:cNvPr id="21" name="Text Placeholder 20">
            <a:extLst>
              <a:ext uri="{FF2B5EF4-FFF2-40B4-BE49-F238E27FC236}">
                <a16:creationId xmlns:a16="http://schemas.microsoft.com/office/drawing/2014/main" id="{ECC36E4F-3782-D310-EA39-A2759F084BDD}"/>
              </a:ext>
            </a:extLst>
          </p:cNvPr>
          <p:cNvSpPr>
            <a:spLocks noGrp="1"/>
          </p:cNvSpPr>
          <p:nvPr>
            <p:ph type="body" idx="1"/>
          </p:nvPr>
        </p:nvSpPr>
        <p:spPr>
          <a:xfrm>
            <a:off x="620331" y="1757588"/>
            <a:ext cx="8643583" cy="583735"/>
          </a:xfrm>
        </p:spPr>
        <p:txBody>
          <a:bodyPr/>
          <a:lstStyle/>
          <a:p>
            <a:r>
              <a:rPr lang="en-US" dirty="0"/>
              <a:t>Importance of Specialized Providers:</a:t>
            </a:r>
          </a:p>
        </p:txBody>
      </p:sp>
      <p:sp>
        <p:nvSpPr>
          <p:cNvPr id="22" name="Text Placeholder 21">
            <a:extLst>
              <a:ext uri="{FF2B5EF4-FFF2-40B4-BE49-F238E27FC236}">
                <a16:creationId xmlns:a16="http://schemas.microsoft.com/office/drawing/2014/main" id="{1DAE0E02-9827-CBA5-63C4-6083699F796C}"/>
              </a:ext>
            </a:extLst>
          </p:cNvPr>
          <p:cNvSpPr>
            <a:spLocks noGrp="1"/>
          </p:cNvSpPr>
          <p:nvPr>
            <p:ph type="body" idx="2"/>
          </p:nvPr>
        </p:nvSpPr>
        <p:spPr>
          <a:xfrm>
            <a:off x="609599" y="2416862"/>
            <a:ext cx="8643583" cy="4079471"/>
          </a:xfrm>
        </p:spPr>
        <p:txBody>
          <a:bodyPr/>
          <a:lstStyle/>
          <a:p>
            <a:pPr marL="0" lvl="0" indent="0">
              <a:buNone/>
            </a:pPr>
            <a:r>
              <a:rPr lang="en-US" dirty="0"/>
              <a:t>All early intervention (EI) providers need education and training that support early childhood best practices (Francois, Coufal, &amp; Subramanian, 2015). Examples include: practices that support culturally responsive, family-centered services in naturally occurring environments, routines and everyday activities; coaching families to implement Individualized Family Service Plan (IFSP) goals; writing developmentally appropriate goals for the child; monitoring development and making recommendations to the IFSP team about modifications to service provision; knowledge of community resources families can access; and recognizing abuse and neglect and reporting it accordingly. </a:t>
            </a:r>
          </a:p>
          <a:p>
            <a:endParaRPr lang="en-US" dirty="0"/>
          </a:p>
        </p:txBody>
      </p:sp>
      <p:pic>
        <p:nvPicPr>
          <p:cNvPr id="25" name="Google Shape;146;g3187a585b6b_0_70" descr="Cover of, &quot;Optimizing Outcomes for Students who are Deaf or Hard of Hearing Educational Service Guidelines&quot; from NASDSE">
            <a:extLst>
              <a:ext uri="{FF2B5EF4-FFF2-40B4-BE49-F238E27FC236}">
                <a16:creationId xmlns:a16="http://schemas.microsoft.com/office/drawing/2014/main" id="{6565607E-9559-A5A1-6A74-6FDB74305CA8}"/>
              </a:ext>
            </a:extLst>
          </p:cNvPr>
          <p:cNvPicPr preferRelativeResize="0">
            <a:picLocks noGrp="1"/>
          </p:cNvPicPr>
          <p:nvPr>
            <p:ph type="pic" idx="11"/>
          </p:nvPr>
        </p:nvPicPr>
        <p:blipFill rotWithShape="1">
          <a:blip r:embed="rId3">
            <a:alphaModFix/>
          </a:blip>
          <a:srcRect l="2615" r="2615"/>
          <a:stretch/>
        </p:blipFill>
        <p:spPr>
          <a:xfrm>
            <a:off x="9494838" y="2517775"/>
            <a:ext cx="2095500" cy="2873375"/>
          </a:xfrm>
          <a:prstGeom prst="rect">
            <a:avLst/>
          </a:prstGeom>
          <a:noFill/>
          <a:ln w="12700"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083826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AE1EC8C1-97D3-E37F-F1AB-BF010A00FB09}"/>
            </a:ext>
          </a:extLst>
        </p:cNvPr>
        <p:cNvGrpSpPr/>
        <p:nvPr/>
      </p:nvGrpSpPr>
      <p:grpSpPr>
        <a:xfrm>
          <a:off x="0" y="0"/>
          <a:ext cx="0" cy="0"/>
          <a:chOff x="0" y="0"/>
          <a:chExt cx="0" cy="0"/>
        </a:xfrm>
      </p:grpSpPr>
      <p:sp>
        <p:nvSpPr>
          <p:cNvPr id="144" name="Google Shape;144;g3187a585b6b_0_70">
            <a:extLst>
              <a:ext uri="{FF2B5EF4-FFF2-40B4-BE49-F238E27FC236}">
                <a16:creationId xmlns:a16="http://schemas.microsoft.com/office/drawing/2014/main" id="{B8CEAC7A-8E65-CB44-91D1-551123A391DD}"/>
              </a:ext>
            </a:extLst>
          </p:cNvPr>
          <p:cNvSpPr txBox="1">
            <a:spLocks noGrp="1"/>
          </p:cNvSpPr>
          <p:nvPr>
            <p:ph type="title"/>
          </p:nvPr>
        </p:nvSpPr>
        <p:spPr>
          <a:xfrm>
            <a:off x="612489" y="1170638"/>
            <a:ext cx="6359811" cy="1153461"/>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Literature: NASDSE, cont.</a:t>
            </a:r>
            <a:endParaRPr b="0" i="1" dirty="0"/>
          </a:p>
        </p:txBody>
      </p:sp>
      <p:sp>
        <p:nvSpPr>
          <p:cNvPr id="4" name="Text Placeholder 3">
            <a:extLst>
              <a:ext uri="{FF2B5EF4-FFF2-40B4-BE49-F238E27FC236}">
                <a16:creationId xmlns:a16="http://schemas.microsoft.com/office/drawing/2014/main" id="{770EC592-C682-9EE9-A2F8-9267E327F043}"/>
              </a:ext>
            </a:extLst>
          </p:cNvPr>
          <p:cNvSpPr>
            <a:spLocks noGrp="1"/>
          </p:cNvSpPr>
          <p:nvPr>
            <p:ph type="body" idx="1"/>
          </p:nvPr>
        </p:nvSpPr>
        <p:spPr>
          <a:xfrm>
            <a:off x="620331" y="2330795"/>
            <a:ext cx="8408671" cy="583735"/>
          </a:xfrm>
        </p:spPr>
        <p:txBody>
          <a:bodyPr/>
          <a:lstStyle/>
          <a:p>
            <a:r>
              <a:rPr lang="en-US" dirty="0"/>
              <a:t>Importance of Specialized Providers:</a:t>
            </a:r>
          </a:p>
        </p:txBody>
      </p:sp>
      <p:sp>
        <p:nvSpPr>
          <p:cNvPr id="6" name="Text Placeholder 5">
            <a:extLst>
              <a:ext uri="{FF2B5EF4-FFF2-40B4-BE49-F238E27FC236}">
                <a16:creationId xmlns:a16="http://schemas.microsoft.com/office/drawing/2014/main" id="{684B65DD-796F-3E59-1D2B-890D369F5D8A}"/>
              </a:ext>
            </a:extLst>
          </p:cNvPr>
          <p:cNvSpPr>
            <a:spLocks noGrp="1"/>
          </p:cNvSpPr>
          <p:nvPr>
            <p:ph type="body" idx="2"/>
          </p:nvPr>
        </p:nvSpPr>
        <p:spPr>
          <a:xfrm>
            <a:off x="609599" y="2990070"/>
            <a:ext cx="8419403" cy="3176442"/>
          </a:xfrm>
        </p:spPr>
        <p:txBody>
          <a:bodyPr/>
          <a:lstStyle/>
          <a:p>
            <a:pPr marL="0" lvl="0" indent="0">
              <a:buNone/>
            </a:pPr>
            <a:r>
              <a:rPr lang="en-US" dirty="0"/>
              <a:t>What separates an EI provider for children who are deaf or hard of hearing from a general EI provider? In addition to the general knowledge that all EI providers must have, EI providers for children who are deaf or hard of hearing require formal, specialized education and training in deafness. (page 15)</a:t>
            </a:r>
          </a:p>
          <a:p>
            <a:pPr marL="0" lvl="0" indent="0">
              <a:buNone/>
            </a:pPr>
            <a:endParaRPr lang="en-US" sz="1600" dirty="0"/>
          </a:p>
          <a:p>
            <a:pPr lvl="0" indent="0">
              <a:buClr>
                <a:schemeClr val="dk1"/>
              </a:buClr>
              <a:buSzPts val="1100"/>
              <a:buNone/>
            </a:pPr>
            <a:r>
              <a:rPr lang="en-US" sz="2200" dirty="0">
                <a:hlinkClick r:id="rId3"/>
              </a:rPr>
              <a:t>Optimizing Outcomes for Students who are Deaf or Hard of Hearing Educational Service Guidelines, NASDSE </a:t>
            </a:r>
            <a:endParaRPr lang="en-US" dirty="0"/>
          </a:p>
        </p:txBody>
      </p:sp>
      <p:pic>
        <p:nvPicPr>
          <p:cNvPr id="5" name="Google Shape;146;g3187a585b6b_0_70" descr="Cover of, &quot;Optimizing Outcomes for Students who are Deaf or Hard of Hearing Educational Service Guidelines&quot; from NASDSE">
            <a:extLst>
              <a:ext uri="{FF2B5EF4-FFF2-40B4-BE49-F238E27FC236}">
                <a16:creationId xmlns:a16="http://schemas.microsoft.com/office/drawing/2014/main" id="{CABA83BD-EAFF-F0B9-CA59-F5865C4B275B}"/>
              </a:ext>
            </a:extLst>
          </p:cNvPr>
          <p:cNvPicPr preferRelativeResize="0">
            <a:picLocks/>
          </p:cNvPicPr>
          <p:nvPr/>
        </p:nvPicPr>
        <p:blipFill rotWithShape="1">
          <a:blip r:embed="rId4">
            <a:alphaModFix/>
          </a:blip>
          <a:srcRect l="439" r="439"/>
          <a:stretch/>
        </p:blipFill>
        <p:spPr>
          <a:xfrm>
            <a:off x="9195603" y="2589057"/>
            <a:ext cx="2629685" cy="3447521"/>
          </a:xfrm>
          <a:prstGeom prst="rect">
            <a:avLst/>
          </a:prstGeom>
          <a:noFill/>
          <a:ln w="12700"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504241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3187a585b6b_0_76"/>
          <p:cNvSpPr txBox="1">
            <a:spLocks noGrp="1"/>
          </p:cNvSpPr>
          <p:nvPr>
            <p:ph type="title"/>
          </p:nvPr>
        </p:nvSpPr>
        <p:spPr>
          <a:xfrm>
            <a:off x="612489" y="1170639"/>
            <a:ext cx="5475668" cy="48335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Literature: DCD</a:t>
            </a:r>
            <a:endParaRPr b="0" i="1" dirty="0"/>
          </a:p>
        </p:txBody>
      </p:sp>
      <p:sp>
        <p:nvSpPr>
          <p:cNvPr id="4" name="Text Placeholder 3">
            <a:extLst>
              <a:ext uri="{FF2B5EF4-FFF2-40B4-BE49-F238E27FC236}">
                <a16:creationId xmlns:a16="http://schemas.microsoft.com/office/drawing/2014/main" id="{52690126-1804-A728-76C3-9929E956E8A8}"/>
              </a:ext>
            </a:extLst>
          </p:cNvPr>
          <p:cNvSpPr>
            <a:spLocks noGrp="1"/>
          </p:cNvSpPr>
          <p:nvPr>
            <p:ph type="body" idx="1"/>
          </p:nvPr>
        </p:nvSpPr>
        <p:spPr>
          <a:xfrm>
            <a:off x="620332" y="1726887"/>
            <a:ext cx="5475668" cy="457570"/>
          </a:xfrm>
        </p:spPr>
        <p:txBody>
          <a:bodyPr/>
          <a:lstStyle/>
          <a:p>
            <a:pPr indent="-57150"/>
            <a:r>
              <a:rPr lang="en-US" dirty="0"/>
              <a:t>The Role of TODHH</a:t>
            </a:r>
          </a:p>
        </p:txBody>
      </p:sp>
      <p:sp>
        <p:nvSpPr>
          <p:cNvPr id="5" name="Text Placeholder 4">
            <a:extLst>
              <a:ext uri="{FF2B5EF4-FFF2-40B4-BE49-F238E27FC236}">
                <a16:creationId xmlns:a16="http://schemas.microsoft.com/office/drawing/2014/main" id="{BEF4EFCE-E290-8886-51DE-628E81ABDF17}"/>
              </a:ext>
            </a:extLst>
          </p:cNvPr>
          <p:cNvSpPr>
            <a:spLocks noGrp="1"/>
          </p:cNvSpPr>
          <p:nvPr>
            <p:ph type="body" idx="2"/>
          </p:nvPr>
        </p:nvSpPr>
        <p:spPr>
          <a:xfrm>
            <a:off x="322729" y="2184456"/>
            <a:ext cx="8404413" cy="2952320"/>
          </a:xfrm>
        </p:spPr>
        <p:txBody>
          <a:bodyPr/>
          <a:lstStyle/>
          <a:p>
            <a:pPr marL="0" indent="0">
              <a:buNone/>
            </a:pPr>
            <a:r>
              <a:rPr lang="en-US" dirty="0"/>
              <a:t>Given their [teachers deaf/hard of hearing (TODHH)] in-depth knowledge of the types of services from which a student who is DHH may benefit, TODHH are able to </a:t>
            </a:r>
            <a:r>
              <a:rPr lang="en-US" dirty="0">
                <a:highlight>
                  <a:srgbClr val="FFFF00"/>
                </a:highlight>
              </a:rPr>
              <a:t>collaborate</a:t>
            </a:r>
            <a:r>
              <a:rPr lang="en-US" dirty="0"/>
              <a:t> with professionals included on the IEP/IFSP team and to provide field specific expertise. TODHH should be involved in initial and ongoing evaluations to determine special education services and accommodations needed to access instruction and standardized testing.</a:t>
            </a:r>
            <a:r>
              <a:rPr lang="en-US" dirty="0">
                <a:latin typeface="Calibri" panose="020F0502020204030204" pitchFamily="34" charset="0"/>
                <a:ea typeface="Arial"/>
                <a:cs typeface="Calibri" panose="020F0502020204030204" pitchFamily="34" charset="0"/>
                <a:sym typeface="Arial"/>
              </a:rPr>
              <a:t> (page 9)</a:t>
            </a:r>
            <a:endParaRPr lang="en-US" dirty="0">
              <a:latin typeface="Calibri" panose="020F0502020204030204" pitchFamily="34" charset="0"/>
              <a:ea typeface="Roboto"/>
              <a:cs typeface="Calibri" panose="020F0502020204030204" pitchFamily="34" charset="0"/>
              <a:sym typeface="Roboto"/>
            </a:endParaRPr>
          </a:p>
        </p:txBody>
      </p:sp>
      <p:pic>
        <p:nvPicPr>
          <p:cNvPr id="8" name="Google Shape;153;g3187a585b6b_0_76" descr="Cover of 2022 Teachers of Students Who are Deaf or Hard of Hearing A Critical Resource Needed for Legal Compliance on behalf of the board of directors of the Division for Communication, Language, and Deaf/hard of hearing"/>
          <p:cNvPicPr preferRelativeResize="0">
            <a:picLocks noGrp="1"/>
          </p:cNvPicPr>
          <p:nvPr>
            <p:ph type="pic" idx="11"/>
          </p:nvPr>
        </p:nvPicPr>
        <p:blipFill rotWithShape="1">
          <a:blip r:embed="rId3">
            <a:alphaModFix/>
          </a:blip>
          <a:srcRect l="5266" t="6175" r="7553" b="2692"/>
          <a:stretch/>
        </p:blipFill>
        <p:spPr>
          <a:xfrm>
            <a:off x="8972549" y="1269974"/>
            <a:ext cx="2896721" cy="4001878"/>
          </a:xfrm>
          <a:prstGeom prst="rect">
            <a:avLst/>
          </a:prstGeom>
          <a:noFill/>
          <a:ln w="12700" cap="flat" cmpd="sng">
            <a:solidFill>
              <a:schemeClr val="dk1"/>
            </a:solidFill>
            <a:prstDash val="solid"/>
            <a:round/>
            <a:headEnd type="none" w="sm" len="sm"/>
            <a:tailEnd type="none" w="sm" len="sm"/>
          </a:ln>
        </p:spPr>
      </p:pic>
      <p:sp>
        <p:nvSpPr>
          <p:cNvPr id="6" name="Text Placeholder 5">
            <a:extLst>
              <a:ext uri="{FF2B5EF4-FFF2-40B4-BE49-F238E27FC236}">
                <a16:creationId xmlns:a16="http://schemas.microsoft.com/office/drawing/2014/main" id="{B80B8843-0846-FB33-BC7E-BAB26ED335AE}"/>
              </a:ext>
            </a:extLst>
          </p:cNvPr>
          <p:cNvSpPr>
            <a:spLocks noGrp="1"/>
          </p:cNvSpPr>
          <p:nvPr>
            <p:ph type="body" idx="10"/>
          </p:nvPr>
        </p:nvSpPr>
        <p:spPr>
          <a:xfrm>
            <a:off x="620332" y="5230907"/>
            <a:ext cx="10434355" cy="1246093"/>
          </a:xfrm>
        </p:spPr>
        <p:txBody>
          <a:bodyPr/>
          <a:lstStyle/>
          <a:p>
            <a:pPr lvl="0" indent="0">
              <a:spcAft>
                <a:spcPts val="1200"/>
              </a:spcAft>
              <a:buClr>
                <a:schemeClr val="dk1"/>
              </a:buClr>
              <a:buSzPts val="1100"/>
              <a:buNone/>
            </a:pPr>
            <a:r>
              <a:rPr lang="en-US" sz="2200" dirty="0">
                <a:latin typeface="Calibri" panose="020F0502020204030204" pitchFamily="34" charset="0"/>
                <a:ea typeface="Arial"/>
                <a:cs typeface="Calibri" panose="020F0502020204030204" pitchFamily="34" charset="0"/>
                <a:sym typeface="Arial"/>
                <a:hlinkClick r:id="rId4"/>
              </a:rPr>
              <a:t>Teachers of Students Who are Deaf or Hard of Hearing A Critical Resource Needed for Legal Compliance, 2022</a:t>
            </a:r>
            <a:r>
              <a:rPr lang="en-US" sz="2200" dirty="0">
                <a:latin typeface="Calibri" panose="020F0502020204030204" pitchFamily="34" charset="0"/>
                <a:ea typeface="Arial"/>
                <a:cs typeface="Calibri" panose="020F0502020204030204" pitchFamily="34" charset="0"/>
                <a:sym typeface="Arial"/>
              </a:rPr>
              <a:t>.</a:t>
            </a:r>
            <a:endParaRPr lang="en-US" sz="2200" dirty="0">
              <a:solidFill>
                <a:srgbClr val="0000CC"/>
              </a:solidFill>
              <a:latin typeface="Calibri" panose="020F0502020204030204" pitchFamily="34" charset="0"/>
              <a:ea typeface="Arial"/>
              <a:cs typeface="Calibri" panose="020F0502020204030204" pitchFamily="34" charset="0"/>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31f437597fd_0_3"/>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Literature: JEHDI</a:t>
            </a:r>
            <a:endParaRPr b="0" i="1" dirty="0"/>
          </a:p>
        </p:txBody>
      </p:sp>
      <p:sp>
        <p:nvSpPr>
          <p:cNvPr id="4" name="Text Placeholder 3">
            <a:extLst>
              <a:ext uri="{FF2B5EF4-FFF2-40B4-BE49-F238E27FC236}">
                <a16:creationId xmlns:a16="http://schemas.microsoft.com/office/drawing/2014/main" id="{2E21506E-D011-93C3-CD4C-54DAF50B7C64}"/>
              </a:ext>
            </a:extLst>
          </p:cNvPr>
          <p:cNvSpPr>
            <a:spLocks noGrp="1"/>
          </p:cNvSpPr>
          <p:nvPr>
            <p:ph type="body" idx="1"/>
          </p:nvPr>
        </p:nvSpPr>
        <p:spPr>
          <a:xfrm>
            <a:off x="620331" y="2330795"/>
            <a:ext cx="8408671" cy="583735"/>
          </a:xfrm>
        </p:spPr>
        <p:txBody>
          <a:bodyPr/>
          <a:lstStyle/>
          <a:p>
            <a:pPr marL="0" indent="0"/>
            <a:r>
              <a:rPr lang="en-US" dirty="0"/>
              <a:t>Updated Principles Beyond EHDI 1-3-6 Goals</a:t>
            </a:r>
          </a:p>
        </p:txBody>
      </p:sp>
      <p:sp>
        <p:nvSpPr>
          <p:cNvPr id="9" name="Text Placeholder 8">
            <a:extLst>
              <a:ext uri="{FF2B5EF4-FFF2-40B4-BE49-F238E27FC236}">
                <a16:creationId xmlns:a16="http://schemas.microsoft.com/office/drawing/2014/main" id="{6D653026-333A-DBA6-D160-7390CC89B20F}"/>
              </a:ext>
            </a:extLst>
          </p:cNvPr>
          <p:cNvSpPr>
            <a:spLocks noGrp="1"/>
          </p:cNvSpPr>
          <p:nvPr>
            <p:ph type="body" idx="2"/>
          </p:nvPr>
        </p:nvSpPr>
        <p:spPr>
          <a:xfrm>
            <a:off x="609599" y="2990070"/>
            <a:ext cx="8179559" cy="3176442"/>
          </a:xfrm>
        </p:spPr>
        <p:txBody>
          <a:bodyPr/>
          <a:lstStyle/>
          <a:p>
            <a:pPr marL="0" lvl="0" indent="0">
              <a:buClr>
                <a:schemeClr val="dk1"/>
              </a:buClr>
              <a:buSzPts val="1100"/>
              <a:buNone/>
            </a:pPr>
            <a:r>
              <a:rPr lang="en-US" dirty="0"/>
              <a:t>8. The EHDI system should be family-centered with infant and family rights and privacy guaranteed through</a:t>
            </a:r>
            <a:r>
              <a:rPr lang="en-US" b="1" dirty="0"/>
              <a:t> </a:t>
            </a:r>
            <a:r>
              <a:rPr lang="en-US" dirty="0">
                <a:highlight>
                  <a:srgbClr val="FFFF00"/>
                </a:highlight>
              </a:rPr>
              <a:t>informed</a:t>
            </a:r>
            <a:r>
              <a:rPr lang="en-US" b="1" dirty="0"/>
              <a:t> </a:t>
            </a:r>
            <a:r>
              <a:rPr lang="en-US" dirty="0"/>
              <a:t>and </a:t>
            </a:r>
            <a:r>
              <a:rPr lang="en-US" dirty="0">
                <a:highlight>
                  <a:srgbClr val="FFFF00"/>
                </a:highlight>
              </a:rPr>
              <a:t>shared</a:t>
            </a:r>
            <a:r>
              <a:rPr lang="en-US" dirty="0"/>
              <a:t> decision-making, and family consent in accordance with state and federal guidelines. </a:t>
            </a:r>
          </a:p>
          <a:p>
            <a:pPr marL="0" indent="0">
              <a:spcBef>
                <a:spcPts val="1000"/>
              </a:spcBef>
              <a:buClr>
                <a:schemeClr val="dk1"/>
              </a:buClr>
              <a:buSzPts val="1100"/>
              <a:buNone/>
            </a:pPr>
            <a:r>
              <a:rPr lang="en-US" dirty="0"/>
              <a:t>9. Families should have access to information about </a:t>
            </a:r>
            <a:r>
              <a:rPr lang="en-US" dirty="0">
                <a:highlight>
                  <a:srgbClr val="FFFF00"/>
                </a:highlight>
              </a:rPr>
              <a:t>all</a:t>
            </a:r>
            <a:r>
              <a:rPr lang="en-US" dirty="0"/>
              <a:t> resources and programs for intervention, and support and counseling regarding the child’s educational and communication/language needs. </a:t>
            </a:r>
          </a:p>
        </p:txBody>
      </p:sp>
      <p:pic>
        <p:nvPicPr>
          <p:cNvPr id="12" name="Google Shape;160;g31f437597fd_0_3" descr="Cover of the Year 2019 Position Statement: Principles and Guidelines for Early Hearing Detection and Intervention Programs from the Journal of Early Hearing Detection and Intervention"/>
          <p:cNvPicPr preferRelativeResize="0">
            <a:picLocks noGrp="1"/>
          </p:cNvPicPr>
          <p:nvPr>
            <p:ph type="pic" idx="11"/>
          </p:nvPr>
        </p:nvPicPr>
        <p:blipFill rotWithShape="1">
          <a:blip r:embed="rId3">
            <a:alphaModFix/>
          </a:blip>
          <a:srcRect l="1324" r="1324"/>
          <a:stretch/>
        </p:blipFill>
        <p:spPr>
          <a:xfrm>
            <a:off x="9018269" y="2409472"/>
            <a:ext cx="2800691" cy="3710914"/>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8BFDBC05-D1D0-A209-9C93-DFF02FD55A00}"/>
            </a:ext>
          </a:extLst>
        </p:cNvPr>
        <p:cNvGrpSpPr/>
        <p:nvPr/>
      </p:nvGrpSpPr>
      <p:grpSpPr>
        <a:xfrm>
          <a:off x="0" y="0"/>
          <a:ext cx="0" cy="0"/>
          <a:chOff x="0" y="0"/>
          <a:chExt cx="0" cy="0"/>
        </a:xfrm>
      </p:grpSpPr>
      <p:sp>
        <p:nvSpPr>
          <p:cNvPr id="158" name="Google Shape;158;g31f437597fd_0_3">
            <a:extLst>
              <a:ext uri="{FF2B5EF4-FFF2-40B4-BE49-F238E27FC236}">
                <a16:creationId xmlns:a16="http://schemas.microsoft.com/office/drawing/2014/main" id="{BE46DD42-5AB8-8437-E5FE-1FC4827E19A6}"/>
              </a:ext>
            </a:extLst>
          </p:cNvPr>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Literature: JEHDI, cont. 1</a:t>
            </a:r>
            <a:endParaRPr b="0" i="1" dirty="0"/>
          </a:p>
        </p:txBody>
      </p:sp>
      <p:sp>
        <p:nvSpPr>
          <p:cNvPr id="4" name="Text Placeholder 3">
            <a:extLst>
              <a:ext uri="{FF2B5EF4-FFF2-40B4-BE49-F238E27FC236}">
                <a16:creationId xmlns:a16="http://schemas.microsoft.com/office/drawing/2014/main" id="{2C1836D2-4217-01B3-5C75-2FE3084D51BD}"/>
              </a:ext>
            </a:extLst>
          </p:cNvPr>
          <p:cNvSpPr>
            <a:spLocks noGrp="1"/>
          </p:cNvSpPr>
          <p:nvPr>
            <p:ph type="body" idx="1"/>
          </p:nvPr>
        </p:nvSpPr>
        <p:spPr>
          <a:xfrm>
            <a:off x="620331" y="2344443"/>
            <a:ext cx="8408671" cy="583735"/>
          </a:xfrm>
        </p:spPr>
        <p:txBody>
          <a:bodyPr/>
          <a:lstStyle/>
          <a:p>
            <a:pPr marL="0" indent="0"/>
            <a:r>
              <a:rPr lang="en-US" dirty="0"/>
              <a:t>Updated Principles Beyond EHDI 1-3-6 Goals</a:t>
            </a:r>
          </a:p>
        </p:txBody>
      </p:sp>
      <p:sp>
        <p:nvSpPr>
          <p:cNvPr id="9" name="Text Placeholder 8">
            <a:extLst>
              <a:ext uri="{FF2B5EF4-FFF2-40B4-BE49-F238E27FC236}">
                <a16:creationId xmlns:a16="http://schemas.microsoft.com/office/drawing/2014/main" id="{C123E5A1-D077-988E-7C6C-475E350F6DC0}"/>
              </a:ext>
            </a:extLst>
          </p:cNvPr>
          <p:cNvSpPr>
            <a:spLocks noGrp="1"/>
          </p:cNvSpPr>
          <p:nvPr>
            <p:ph type="body" idx="2"/>
          </p:nvPr>
        </p:nvSpPr>
        <p:spPr>
          <a:xfrm>
            <a:off x="609600" y="3003718"/>
            <a:ext cx="8587410" cy="3132039"/>
          </a:xfrm>
        </p:spPr>
        <p:txBody>
          <a:bodyPr/>
          <a:lstStyle/>
          <a:p>
            <a:pPr marL="0" lvl="0" indent="0" algn="l" rtl="0">
              <a:spcBef>
                <a:spcPts val="1000"/>
              </a:spcBef>
              <a:spcAft>
                <a:spcPts val="0"/>
              </a:spcAft>
              <a:buClr>
                <a:schemeClr val="dk1"/>
              </a:buClr>
              <a:buSzPts val="1100"/>
              <a:buFont typeface="Arial"/>
              <a:buNone/>
            </a:pPr>
            <a:r>
              <a:rPr lang="en-US" dirty="0">
                <a:solidFill>
                  <a:schemeClr val="tx1"/>
                </a:solidFill>
                <a:latin typeface="Calibri" panose="020F0502020204030204" pitchFamily="34" charset="0"/>
                <a:cs typeface="Calibri" panose="020F0502020204030204" pitchFamily="34" charset="0"/>
              </a:rPr>
              <a:t>10. All infants and children, regardless of newborn hearing screening outcome, should be monitored within the medical home according to the periodicity tables regarding their communication development (American Academy of Pediatrics [AAP] Committee, 2017). </a:t>
            </a:r>
          </a:p>
          <a:p>
            <a:pPr marL="0" lvl="0" indent="0" algn="l" rtl="0">
              <a:spcBef>
                <a:spcPts val="1000"/>
              </a:spcBef>
              <a:spcAft>
                <a:spcPts val="0"/>
              </a:spcAft>
              <a:buClr>
                <a:schemeClr val="dk1"/>
              </a:buClr>
              <a:buSzPts val="1100"/>
              <a:buFont typeface="Arial"/>
              <a:buNone/>
            </a:pPr>
            <a:r>
              <a:rPr lang="en-US" dirty="0">
                <a:solidFill>
                  <a:schemeClr val="tx1"/>
                </a:solidFill>
                <a:latin typeface="Calibri" panose="020F0502020204030204" pitchFamily="34" charset="0"/>
                <a:cs typeface="Calibri" panose="020F0502020204030204" pitchFamily="34" charset="0"/>
                <a:hlinkClick r:id="rId3"/>
              </a:rPr>
              <a:t>Teachers of Students Who are Deaf or Hard of Hearing A Critical Resource Needed for Legal Compliance, 2022. </a:t>
            </a:r>
            <a:endParaRPr lang="en-US" dirty="0">
              <a:solidFill>
                <a:srgbClr val="0000CC"/>
              </a:solidFill>
              <a:latin typeface="Calibri" panose="020F0502020204030204" pitchFamily="34" charset="0"/>
              <a:cs typeface="Calibri" panose="020F0502020204030204" pitchFamily="34" charset="0"/>
            </a:endParaRPr>
          </a:p>
        </p:txBody>
      </p:sp>
      <p:pic>
        <p:nvPicPr>
          <p:cNvPr id="13" name="Google Shape;160;g31f437597fd_0_3" descr="Cover of the Year 2019 Position Statement: Principles and Guidelines for Early Hearing Detection and Intervention Programs from the Journal of Early Hearing Detection and Intervention">
            <a:extLst>
              <a:ext uri="{FF2B5EF4-FFF2-40B4-BE49-F238E27FC236}">
                <a16:creationId xmlns:a16="http://schemas.microsoft.com/office/drawing/2014/main" id="{A9A92848-7D3E-E003-EA28-8A662860A364}"/>
              </a:ext>
            </a:extLst>
          </p:cNvPr>
          <p:cNvPicPr preferRelativeResize="0">
            <a:picLocks noGrp="1"/>
          </p:cNvPicPr>
          <p:nvPr>
            <p:ph type="pic" idx="11"/>
          </p:nvPr>
        </p:nvPicPr>
        <p:blipFill rotWithShape="1">
          <a:blip r:embed="rId4">
            <a:alphaModFix/>
          </a:blip>
          <a:srcRect l="1324" r="1324"/>
          <a:stretch/>
        </p:blipFill>
        <p:spPr>
          <a:xfrm>
            <a:off x="9301046" y="2532302"/>
            <a:ext cx="2517914" cy="3336235"/>
          </a:xfrm>
          <a:prstGeom prst="rect">
            <a:avLst/>
          </a:prstGeom>
          <a:noFill/>
          <a:ln w="12700"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977816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31f437597fd_0_9"/>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Literature: JEHDI cont. 2</a:t>
            </a:r>
            <a:endParaRPr b="0" i="1" dirty="0"/>
          </a:p>
        </p:txBody>
      </p:sp>
      <p:sp>
        <p:nvSpPr>
          <p:cNvPr id="3" name="Text Placeholder 2">
            <a:extLst>
              <a:ext uri="{FF2B5EF4-FFF2-40B4-BE49-F238E27FC236}">
                <a16:creationId xmlns:a16="http://schemas.microsoft.com/office/drawing/2014/main" id="{8E7C358F-F700-DE5D-EF5C-E9ECDDD053DF}"/>
              </a:ext>
            </a:extLst>
          </p:cNvPr>
          <p:cNvSpPr>
            <a:spLocks noGrp="1"/>
          </p:cNvSpPr>
          <p:nvPr>
            <p:ph type="body" idx="1"/>
          </p:nvPr>
        </p:nvSpPr>
        <p:spPr>
          <a:xfrm>
            <a:off x="620331" y="2330795"/>
            <a:ext cx="8408671" cy="583735"/>
          </a:xfrm>
        </p:spPr>
        <p:txBody>
          <a:bodyPr/>
          <a:lstStyle/>
          <a:p>
            <a:r>
              <a:rPr lang="en-US" dirty="0"/>
              <a:t>Updated Principles Beyond EHDI 1-3-6 Goals </a:t>
            </a:r>
          </a:p>
        </p:txBody>
      </p:sp>
      <p:sp>
        <p:nvSpPr>
          <p:cNvPr id="4" name="Text Placeholder 3">
            <a:extLst>
              <a:ext uri="{FF2B5EF4-FFF2-40B4-BE49-F238E27FC236}">
                <a16:creationId xmlns:a16="http://schemas.microsoft.com/office/drawing/2014/main" id="{7C4EC987-8A9C-9CB6-06A3-1CD1AC162C83}"/>
              </a:ext>
            </a:extLst>
          </p:cNvPr>
          <p:cNvSpPr>
            <a:spLocks noGrp="1"/>
          </p:cNvSpPr>
          <p:nvPr>
            <p:ph type="body" idx="2"/>
          </p:nvPr>
        </p:nvSpPr>
        <p:spPr>
          <a:xfrm>
            <a:off x="609599" y="2990070"/>
            <a:ext cx="8408671" cy="3176442"/>
          </a:xfrm>
        </p:spPr>
        <p:txBody>
          <a:bodyPr/>
          <a:lstStyle/>
          <a:p>
            <a:pPr marL="0" lvl="0" indent="0" algn="l" rtl="0">
              <a:spcBef>
                <a:spcPts val="1000"/>
              </a:spcBef>
              <a:spcAft>
                <a:spcPts val="0"/>
              </a:spcAft>
              <a:buNone/>
            </a:pPr>
            <a:r>
              <a:rPr lang="en-US" dirty="0"/>
              <a:t>11. Professionals with</a:t>
            </a:r>
            <a:r>
              <a:rPr lang="en-US" dirty="0">
                <a:highlight>
                  <a:srgbClr val="FFFF00"/>
                </a:highlight>
              </a:rPr>
              <a:t> appropriate training</a:t>
            </a:r>
            <a:r>
              <a:rPr lang="en-US" dirty="0"/>
              <a:t> should provide ongoing surveillance of communication development to all children with or without risk indicators. </a:t>
            </a:r>
          </a:p>
          <a:p>
            <a:pPr marL="0" lvl="0" indent="0" algn="l" rtl="0">
              <a:spcBef>
                <a:spcPts val="1000"/>
              </a:spcBef>
              <a:spcAft>
                <a:spcPts val="0"/>
              </a:spcAft>
              <a:buNone/>
            </a:pPr>
            <a:r>
              <a:rPr lang="en-US" dirty="0"/>
              <a:t>12. Appropriate interdisciplinary early intervention programs for identified infants and their families should be provided by professionals</a:t>
            </a:r>
            <a:r>
              <a:rPr lang="en-US" b="1" dirty="0"/>
              <a:t> </a:t>
            </a:r>
            <a:r>
              <a:rPr lang="en-US" dirty="0">
                <a:highlight>
                  <a:srgbClr val="FFFF00"/>
                </a:highlight>
              </a:rPr>
              <a:t>knowledgeable</a:t>
            </a:r>
            <a:r>
              <a:rPr lang="en-US" b="1" dirty="0"/>
              <a:t> </a:t>
            </a:r>
            <a:r>
              <a:rPr lang="en-US" dirty="0"/>
              <a:t>about the needs and requirements of children who are deaf or hard of hearing (JCIH, 2013). </a:t>
            </a:r>
          </a:p>
        </p:txBody>
      </p:sp>
      <p:pic>
        <p:nvPicPr>
          <p:cNvPr id="9" name="Google Shape;160;g31f437597fd_0_3" descr="Cover of the Year 2019 Position Statement: Principles and Guidelines for Early Hearing Detection and Intervention Programs from the Journal of Early Hearing Detection and Intervention">
            <a:extLst>
              <a:ext uri="{FF2B5EF4-FFF2-40B4-BE49-F238E27FC236}">
                <a16:creationId xmlns:a16="http://schemas.microsoft.com/office/drawing/2014/main" id="{68F90E0C-B047-E9CD-0D0C-0FF06D497BE5}"/>
              </a:ext>
            </a:extLst>
          </p:cNvPr>
          <p:cNvPicPr preferRelativeResize="0">
            <a:picLocks noGrp="1"/>
          </p:cNvPicPr>
          <p:nvPr>
            <p:ph type="pic" idx="11"/>
          </p:nvPr>
        </p:nvPicPr>
        <p:blipFill rotWithShape="1">
          <a:blip r:embed="rId3">
            <a:alphaModFix/>
          </a:blip>
          <a:srcRect l="1324" r="1324"/>
          <a:stretch/>
        </p:blipFill>
        <p:spPr>
          <a:xfrm>
            <a:off x="9301046" y="2409472"/>
            <a:ext cx="2517914" cy="3336235"/>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DF4F5D72-4136-64D3-B444-5C1117C5FEF4}"/>
            </a:ext>
          </a:extLst>
        </p:cNvPr>
        <p:cNvGrpSpPr/>
        <p:nvPr/>
      </p:nvGrpSpPr>
      <p:grpSpPr>
        <a:xfrm>
          <a:off x="0" y="0"/>
          <a:ext cx="0" cy="0"/>
          <a:chOff x="0" y="0"/>
          <a:chExt cx="0" cy="0"/>
        </a:xfrm>
      </p:grpSpPr>
      <p:sp>
        <p:nvSpPr>
          <p:cNvPr id="165" name="Google Shape;165;g31f437597fd_0_9">
            <a:extLst>
              <a:ext uri="{FF2B5EF4-FFF2-40B4-BE49-F238E27FC236}">
                <a16:creationId xmlns:a16="http://schemas.microsoft.com/office/drawing/2014/main" id="{8587583C-EE00-709B-7AE3-DF228B4BCE3F}"/>
              </a:ext>
            </a:extLst>
          </p:cNvPr>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Literature: JEHDI cont. 3</a:t>
            </a:r>
            <a:endParaRPr b="0" i="1" dirty="0"/>
          </a:p>
        </p:txBody>
      </p:sp>
      <p:sp>
        <p:nvSpPr>
          <p:cNvPr id="3" name="Text Placeholder 2">
            <a:extLst>
              <a:ext uri="{FF2B5EF4-FFF2-40B4-BE49-F238E27FC236}">
                <a16:creationId xmlns:a16="http://schemas.microsoft.com/office/drawing/2014/main" id="{3BA80553-7391-3059-1614-25D1407BDE8D}"/>
              </a:ext>
            </a:extLst>
          </p:cNvPr>
          <p:cNvSpPr>
            <a:spLocks noGrp="1"/>
          </p:cNvSpPr>
          <p:nvPr>
            <p:ph type="body" idx="1"/>
          </p:nvPr>
        </p:nvSpPr>
        <p:spPr>
          <a:xfrm>
            <a:off x="620331" y="2248910"/>
            <a:ext cx="8408671" cy="583735"/>
          </a:xfrm>
        </p:spPr>
        <p:txBody>
          <a:bodyPr/>
          <a:lstStyle/>
          <a:p>
            <a:r>
              <a:rPr lang="en-US" dirty="0"/>
              <a:t>Updated Principles Beyond EHDI 1-3-6 Goals </a:t>
            </a:r>
          </a:p>
        </p:txBody>
      </p:sp>
      <p:sp>
        <p:nvSpPr>
          <p:cNvPr id="4" name="Text Placeholder 3">
            <a:extLst>
              <a:ext uri="{FF2B5EF4-FFF2-40B4-BE49-F238E27FC236}">
                <a16:creationId xmlns:a16="http://schemas.microsoft.com/office/drawing/2014/main" id="{34763BC9-D482-713A-045F-FC401FD6BCF5}"/>
              </a:ext>
            </a:extLst>
          </p:cNvPr>
          <p:cNvSpPr>
            <a:spLocks noGrp="1"/>
          </p:cNvSpPr>
          <p:nvPr>
            <p:ph type="body" idx="2"/>
          </p:nvPr>
        </p:nvSpPr>
        <p:spPr>
          <a:xfrm>
            <a:off x="609599" y="2770496"/>
            <a:ext cx="8408671" cy="3477904"/>
          </a:xfrm>
        </p:spPr>
        <p:txBody>
          <a:bodyPr/>
          <a:lstStyle/>
          <a:p>
            <a:pPr marL="0" lvl="0" indent="0" algn="l" rtl="0">
              <a:spcBef>
                <a:spcPts val="1000"/>
              </a:spcBef>
              <a:spcAft>
                <a:spcPts val="0"/>
              </a:spcAft>
              <a:buNone/>
            </a:pPr>
            <a:r>
              <a:rPr lang="en-US" dirty="0"/>
              <a:t>13. Early intervention programs should recognize </a:t>
            </a:r>
            <a:r>
              <a:rPr lang="en-US" dirty="0">
                <a:highlight>
                  <a:srgbClr val="FFFF00"/>
                </a:highlight>
              </a:rPr>
              <a:t>evidence-based practices</a:t>
            </a:r>
            <a:r>
              <a:rPr lang="en-US" b="1" dirty="0"/>
              <a:t> </a:t>
            </a:r>
            <a:r>
              <a:rPr lang="en-US" dirty="0"/>
              <a:t>and build on strengths, informed choices, language traditions, and cultural beliefs of families they serve. (page 4)</a:t>
            </a:r>
            <a:endParaRPr lang="en-US" dirty="0">
              <a:latin typeface="Calibri" panose="020F0502020204030204" pitchFamily="34" charset="0"/>
              <a:ea typeface="Roboto"/>
              <a:cs typeface="Calibri" panose="020F0502020204030204" pitchFamily="34" charset="0"/>
              <a:sym typeface="Roboto"/>
            </a:endParaRPr>
          </a:p>
          <a:p>
            <a:pPr marL="0" lvl="0" indent="0" rtl="0">
              <a:spcBef>
                <a:spcPts val="1000"/>
              </a:spcBef>
              <a:spcAft>
                <a:spcPts val="1000"/>
              </a:spcAft>
              <a:buClr>
                <a:schemeClr val="dk1"/>
              </a:buClr>
              <a:buSzPts val="1100"/>
              <a:buFont typeface="Arial"/>
              <a:buNone/>
            </a:pPr>
            <a:r>
              <a:rPr lang="en-US" sz="2200" dirty="0">
                <a:hlinkClick r:id="rId3"/>
              </a:rPr>
              <a:t>Teachers of Students Who are Deaf or Hard of Hearing A Critical Resource Needed for Legal Compliance, 2022.</a:t>
            </a:r>
            <a:endParaRPr lang="en-US" sz="2200" dirty="0">
              <a:solidFill>
                <a:srgbClr val="0000CC"/>
              </a:solidFill>
              <a:latin typeface="Calibri" panose="020F0502020204030204" pitchFamily="34" charset="0"/>
              <a:ea typeface="Roboto"/>
              <a:cs typeface="Calibri" panose="020F0502020204030204" pitchFamily="34" charset="0"/>
              <a:sym typeface="Roboto"/>
            </a:endParaRPr>
          </a:p>
        </p:txBody>
      </p:sp>
      <p:pic>
        <p:nvPicPr>
          <p:cNvPr id="6" name="Google Shape;160;g31f437597fd_0_3" descr="Cover of the Year 2019 Position Statement: Principles and Guidelines for Early Hearing Detection and Intervention Programs from the Journal of Early Hearing Detection and Intervention">
            <a:extLst>
              <a:ext uri="{FF2B5EF4-FFF2-40B4-BE49-F238E27FC236}">
                <a16:creationId xmlns:a16="http://schemas.microsoft.com/office/drawing/2014/main" id="{CA0C3BCE-8889-2858-65CE-1CF4304C074A}"/>
              </a:ext>
            </a:extLst>
          </p:cNvPr>
          <p:cNvPicPr preferRelativeResize="0">
            <a:picLocks noGrp="1"/>
          </p:cNvPicPr>
          <p:nvPr>
            <p:ph type="pic" idx="11"/>
          </p:nvPr>
        </p:nvPicPr>
        <p:blipFill rotWithShape="1">
          <a:blip r:embed="rId4">
            <a:alphaModFix/>
          </a:blip>
          <a:srcRect l="1324" r="1324"/>
          <a:stretch/>
        </p:blipFill>
        <p:spPr>
          <a:xfrm>
            <a:off x="9018269" y="2409472"/>
            <a:ext cx="2800691" cy="3710914"/>
          </a:xfrm>
          <a:prstGeom prst="rect">
            <a:avLst/>
          </a:prstGeom>
          <a:noFill/>
          <a:ln w="12700"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830849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31f437597fd_0_15"/>
          <p:cNvSpPr txBox="1">
            <a:spLocks noGrp="1"/>
          </p:cNvSpPr>
          <p:nvPr>
            <p:ph type="title"/>
          </p:nvPr>
        </p:nvSpPr>
        <p:spPr>
          <a:xfrm>
            <a:off x="612489" y="1170639"/>
            <a:ext cx="11206472" cy="583736"/>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sz="3200" dirty="0"/>
              <a:t>Literature: Family Centered Early Intervention (FCEI) International</a:t>
            </a:r>
            <a:endParaRPr sz="3200" b="0" i="1" dirty="0"/>
          </a:p>
        </p:txBody>
      </p:sp>
      <p:sp>
        <p:nvSpPr>
          <p:cNvPr id="3" name="Text Placeholder 2">
            <a:extLst>
              <a:ext uri="{FF2B5EF4-FFF2-40B4-BE49-F238E27FC236}">
                <a16:creationId xmlns:a16="http://schemas.microsoft.com/office/drawing/2014/main" id="{EE751DB3-AEBD-029B-EFFD-126485DA6E61}"/>
              </a:ext>
            </a:extLst>
          </p:cNvPr>
          <p:cNvSpPr>
            <a:spLocks noGrp="1"/>
          </p:cNvSpPr>
          <p:nvPr>
            <p:ph type="body" idx="1"/>
          </p:nvPr>
        </p:nvSpPr>
        <p:spPr>
          <a:xfrm>
            <a:off x="620332" y="1702992"/>
            <a:ext cx="5475668" cy="583736"/>
          </a:xfrm>
        </p:spPr>
        <p:txBody>
          <a:bodyPr/>
          <a:lstStyle/>
          <a:p>
            <a:pPr marL="0"/>
            <a:r>
              <a:rPr lang="en-US" dirty="0"/>
              <a:t>Principle 7: Trained FCEI-DHH Providers</a:t>
            </a:r>
          </a:p>
        </p:txBody>
      </p:sp>
      <p:sp>
        <p:nvSpPr>
          <p:cNvPr id="5" name="Text Placeholder 4">
            <a:extLst>
              <a:ext uri="{FF2B5EF4-FFF2-40B4-BE49-F238E27FC236}">
                <a16:creationId xmlns:a16="http://schemas.microsoft.com/office/drawing/2014/main" id="{6DB06D07-713E-DB44-82B0-3E246F00FB6C}"/>
              </a:ext>
            </a:extLst>
          </p:cNvPr>
          <p:cNvSpPr>
            <a:spLocks noGrp="1"/>
          </p:cNvSpPr>
          <p:nvPr>
            <p:ph type="body" idx="2"/>
          </p:nvPr>
        </p:nvSpPr>
        <p:spPr>
          <a:xfrm>
            <a:off x="609599" y="2225787"/>
            <a:ext cx="8885833" cy="1291823"/>
          </a:xfrm>
        </p:spPr>
        <p:txBody>
          <a:bodyPr/>
          <a:lstStyle/>
          <a:p>
            <a:pPr marL="0" lvl="0" indent="0">
              <a:lnSpc>
                <a:spcPct val="115000"/>
              </a:lnSpc>
              <a:buNone/>
            </a:pPr>
            <a:r>
              <a:rPr lang="en-US" b="1" dirty="0">
                <a:latin typeface="Calibri" panose="020F0502020204030204" pitchFamily="34" charset="0"/>
                <a:ea typeface="Arial"/>
                <a:cs typeface="Calibri" panose="020F0502020204030204" pitchFamily="34" charset="0"/>
                <a:sym typeface="Arial"/>
              </a:rPr>
              <a:t>Principle: </a:t>
            </a:r>
          </a:p>
          <a:p>
            <a:pPr marL="0" lvl="0" indent="0">
              <a:lnSpc>
                <a:spcPct val="115000"/>
              </a:lnSpc>
              <a:spcAft>
                <a:spcPts val="600"/>
              </a:spcAft>
              <a:buNone/>
            </a:pPr>
            <a:r>
              <a:rPr lang="en-US" dirty="0">
                <a:latin typeface="Calibri" panose="020F0502020204030204" pitchFamily="34" charset="0"/>
                <a:cs typeface="Calibri" panose="020F0502020204030204" pitchFamily="34" charset="0"/>
              </a:rPr>
              <a:t>EI Providers need to have certain qualities so they can </a:t>
            </a:r>
            <a:r>
              <a:rPr lang="en-US" dirty="0">
                <a:highlight>
                  <a:srgbClr val="FFFF00"/>
                </a:highlight>
                <a:latin typeface="Calibri" panose="020F0502020204030204" pitchFamily="34" charset="0"/>
                <a:cs typeface="Calibri" panose="020F0502020204030204" pitchFamily="34" charset="0"/>
              </a:rPr>
              <a:t>connect with and build relationships</a:t>
            </a:r>
            <a:r>
              <a:rPr lang="en-US" dirty="0">
                <a:latin typeface="Calibri" panose="020F0502020204030204" pitchFamily="34" charset="0"/>
                <a:cs typeface="Calibri" panose="020F0502020204030204" pitchFamily="34" charset="0"/>
              </a:rPr>
              <a:t> with families and other providers. </a:t>
            </a:r>
            <a:endParaRPr lang="en-US" sz="2200" dirty="0">
              <a:latin typeface="Calibri" panose="020F0502020204030204" pitchFamily="34" charset="0"/>
              <a:cs typeface="Calibri" panose="020F0502020204030204" pitchFamily="34" charset="0"/>
            </a:endParaRPr>
          </a:p>
        </p:txBody>
      </p:sp>
      <p:pic>
        <p:nvPicPr>
          <p:cNvPr id="11" name="Google Shape;181;g31f437597fd_0_21" descr="Cover of, &quot;The Family Centered Early Intervention Deaf/Hard of Hearing Principles A Guide for Early Intervention Providers, Programs, and Families.&quot;">
            <a:extLst>
              <a:ext uri="{FF2B5EF4-FFF2-40B4-BE49-F238E27FC236}">
                <a16:creationId xmlns:a16="http://schemas.microsoft.com/office/drawing/2014/main" id="{C862130D-407D-6A22-EE6D-65F39C1B62A3}"/>
              </a:ext>
            </a:extLst>
          </p:cNvPr>
          <p:cNvPicPr preferRelativeResize="0">
            <a:picLocks noGrp="1"/>
          </p:cNvPicPr>
          <p:nvPr>
            <p:ph type="pic" idx="11"/>
          </p:nvPr>
        </p:nvPicPr>
        <p:blipFill rotWithShape="1">
          <a:blip r:embed="rId3">
            <a:alphaModFix/>
          </a:blip>
          <a:srcRect t="13289" b="13289"/>
          <a:stretch/>
        </p:blipFill>
        <p:spPr>
          <a:xfrm>
            <a:off x="9894627" y="1851025"/>
            <a:ext cx="1692297" cy="1682750"/>
          </a:xfrm>
          <a:prstGeom prst="rect">
            <a:avLst/>
          </a:prstGeom>
          <a:noFill/>
          <a:ln w="12700" cap="flat" cmpd="sng">
            <a:solidFill>
              <a:schemeClr val="dk1"/>
            </a:solidFill>
            <a:prstDash val="solid"/>
            <a:round/>
            <a:headEnd type="none" w="sm" len="sm"/>
            <a:tailEnd type="none" w="sm" len="sm"/>
          </a:ln>
        </p:spPr>
      </p:pic>
      <p:sp>
        <p:nvSpPr>
          <p:cNvPr id="9" name="Text Placeholder 8">
            <a:extLst>
              <a:ext uri="{FF2B5EF4-FFF2-40B4-BE49-F238E27FC236}">
                <a16:creationId xmlns:a16="http://schemas.microsoft.com/office/drawing/2014/main" id="{1F709885-44AB-17A9-EF39-E746F570944B}"/>
              </a:ext>
            </a:extLst>
          </p:cNvPr>
          <p:cNvSpPr>
            <a:spLocks noGrp="1"/>
          </p:cNvSpPr>
          <p:nvPr>
            <p:ph type="body" idx="10"/>
          </p:nvPr>
        </p:nvSpPr>
        <p:spPr>
          <a:xfrm>
            <a:off x="620332" y="3503962"/>
            <a:ext cx="11206472" cy="2883190"/>
          </a:xfrm>
        </p:spPr>
        <p:txBody>
          <a:bodyPr/>
          <a:lstStyle/>
          <a:p>
            <a:pPr marL="0" lvl="0" indent="0">
              <a:lnSpc>
                <a:spcPct val="115000"/>
              </a:lnSpc>
              <a:spcAft>
                <a:spcPts val="600"/>
              </a:spcAft>
              <a:buNone/>
            </a:pPr>
            <a:r>
              <a:rPr lang="en-US" dirty="0">
                <a:latin typeface="Calibri" panose="020F0502020204030204" pitchFamily="34" charset="0"/>
                <a:cs typeface="Calibri" panose="020F0502020204030204" pitchFamily="34" charset="0"/>
              </a:rPr>
              <a:t>They also need competency in their own area of expertise, in general early intervention, and when providing specific support to children who are DHH. Trained EI Providers offer effective, professional, equitable, and inclusive FCEI-DHH supports to promote children and family outcomes. (page 8)</a:t>
            </a:r>
          </a:p>
          <a:p>
            <a:pPr marL="109538" lvl="0" indent="0">
              <a:spcBef>
                <a:spcPts val="600"/>
              </a:spcBef>
              <a:buClr>
                <a:schemeClr val="dk1"/>
              </a:buClr>
              <a:buSzPts val="1100"/>
              <a:buNone/>
            </a:pPr>
            <a:r>
              <a:rPr lang="en-US" sz="2200" dirty="0">
                <a:latin typeface="Calibri" panose="020F0502020204030204" pitchFamily="34" charset="0"/>
                <a:ea typeface="Roboto"/>
                <a:cs typeface="Calibri" panose="020F0502020204030204" pitchFamily="34" charset="0"/>
                <a:sym typeface="Roboto"/>
                <a:hlinkClick r:id="rId4"/>
              </a:rPr>
              <a:t>The Family Centered Early Intervention Deaf/Hard of Hearing Principles: A guide for early intervention providers, programs and families</a:t>
            </a:r>
            <a:r>
              <a:rPr lang="en-US" sz="2200" dirty="0">
                <a:latin typeface="Calibri" panose="020F0502020204030204" pitchFamily="34" charset="0"/>
                <a:ea typeface="Roboto"/>
                <a:cs typeface="Calibri" panose="020F0502020204030204" pitchFamily="34" charset="0"/>
                <a:sym typeface="Roboto"/>
              </a:rPr>
              <a:t>.</a:t>
            </a:r>
            <a:endParaRPr lang="en-US" dirty="0">
              <a:solidFill>
                <a:srgbClr val="0000CC"/>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31f437597fd_0_21"/>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sz="3200" dirty="0"/>
              <a:t>Literature: FCEI International cont.</a:t>
            </a:r>
            <a:endParaRPr sz="3200" b="0" i="1" dirty="0"/>
          </a:p>
        </p:txBody>
      </p:sp>
      <p:sp>
        <p:nvSpPr>
          <p:cNvPr id="3" name="Text Placeholder 2">
            <a:extLst>
              <a:ext uri="{FF2B5EF4-FFF2-40B4-BE49-F238E27FC236}">
                <a16:creationId xmlns:a16="http://schemas.microsoft.com/office/drawing/2014/main" id="{01282B29-8342-BBAF-DF49-6FB9731A9C49}"/>
              </a:ext>
            </a:extLst>
          </p:cNvPr>
          <p:cNvSpPr>
            <a:spLocks noGrp="1"/>
          </p:cNvSpPr>
          <p:nvPr>
            <p:ph type="body" idx="1"/>
          </p:nvPr>
        </p:nvSpPr>
        <p:spPr>
          <a:xfrm>
            <a:off x="620332" y="2194316"/>
            <a:ext cx="8305304" cy="583735"/>
          </a:xfrm>
        </p:spPr>
        <p:txBody>
          <a:bodyPr/>
          <a:lstStyle/>
          <a:p>
            <a:r>
              <a:rPr lang="en-US" dirty="0"/>
              <a:t>Principle 8: Teamwork Among Professionals</a:t>
            </a:r>
          </a:p>
        </p:txBody>
      </p:sp>
      <p:sp>
        <p:nvSpPr>
          <p:cNvPr id="4" name="Text Placeholder 3">
            <a:extLst>
              <a:ext uri="{FF2B5EF4-FFF2-40B4-BE49-F238E27FC236}">
                <a16:creationId xmlns:a16="http://schemas.microsoft.com/office/drawing/2014/main" id="{4AD2675C-B304-2B81-EECF-4E046D886EA3}"/>
              </a:ext>
            </a:extLst>
          </p:cNvPr>
          <p:cNvSpPr>
            <a:spLocks noGrp="1"/>
          </p:cNvSpPr>
          <p:nvPr>
            <p:ph type="body" idx="2"/>
          </p:nvPr>
        </p:nvSpPr>
        <p:spPr>
          <a:xfrm>
            <a:off x="609599" y="2853591"/>
            <a:ext cx="8657231" cy="3506266"/>
          </a:xfrm>
        </p:spPr>
        <p:txBody>
          <a:bodyPr/>
          <a:lstStyle/>
          <a:p>
            <a:pPr marL="0" lvl="0" indent="0">
              <a:lnSpc>
                <a:spcPct val="115000"/>
              </a:lnSpc>
              <a:buNone/>
            </a:pPr>
            <a:r>
              <a:rPr lang="en-US" b="1" dirty="0">
                <a:latin typeface="Calibri" panose="020F0502020204030204" pitchFamily="34" charset="0"/>
                <a:ea typeface="Arial"/>
                <a:cs typeface="Calibri" panose="020F0502020204030204" pitchFamily="34" charset="0"/>
                <a:sym typeface="Arial"/>
              </a:rPr>
              <a:t>Recommended Collaborative Practices:</a:t>
            </a:r>
          </a:p>
          <a:p>
            <a:pPr marL="0" lvl="0" indent="0">
              <a:lnSpc>
                <a:spcPct val="115000"/>
              </a:lnSpc>
              <a:buNone/>
            </a:pPr>
            <a:r>
              <a:rPr lang="en-US" dirty="0">
                <a:latin typeface="Calibri" panose="020F0502020204030204" pitchFamily="34" charset="0"/>
                <a:ea typeface="Arial"/>
                <a:cs typeface="Calibri" panose="020F0502020204030204" pitchFamily="34" charset="0"/>
                <a:sym typeface="Arial"/>
              </a:rPr>
              <a:t>These include effective communication, sharing of information and skills, joint planning, compromise, modeling, acknowledgment, and establishing mechanisms to support </a:t>
            </a:r>
            <a:r>
              <a:rPr lang="en-US" dirty="0">
                <a:highlight>
                  <a:srgbClr val="FFFF00"/>
                </a:highlight>
                <a:latin typeface="Calibri" panose="020F0502020204030204" pitchFamily="34" charset="0"/>
                <a:ea typeface="Arial"/>
                <a:cs typeface="Calibri" panose="020F0502020204030204" pitchFamily="34" charset="0"/>
                <a:sym typeface="Arial"/>
              </a:rPr>
              <a:t>teamwork.</a:t>
            </a:r>
            <a:r>
              <a:rPr lang="en-US" dirty="0">
                <a:latin typeface="Calibri" panose="020F0502020204030204" pitchFamily="34" charset="0"/>
                <a:ea typeface="Arial"/>
                <a:cs typeface="Calibri" panose="020F0502020204030204" pitchFamily="34" charset="0"/>
                <a:sym typeface="Arial"/>
              </a:rPr>
              <a:t> (page 10)</a:t>
            </a:r>
            <a:endParaRPr lang="en-US" dirty="0">
              <a:latin typeface="Calibri" panose="020F0502020204030204" pitchFamily="34" charset="0"/>
              <a:ea typeface="Roboto"/>
              <a:cs typeface="Calibri" panose="020F0502020204030204" pitchFamily="34" charset="0"/>
              <a:sym typeface="Roboto"/>
            </a:endParaRPr>
          </a:p>
          <a:p>
            <a:pPr marL="287338" lvl="0" indent="0">
              <a:spcBef>
                <a:spcPts val="600"/>
              </a:spcBef>
              <a:buClr>
                <a:schemeClr val="dk1"/>
              </a:buClr>
              <a:buSzPts val="1100"/>
              <a:buNone/>
            </a:pPr>
            <a:r>
              <a:rPr lang="en-US" sz="2200" dirty="0">
                <a:latin typeface="Calibri" panose="020F0502020204030204" pitchFamily="34" charset="0"/>
                <a:ea typeface="Roboto"/>
                <a:cs typeface="Calibri" panose="020F0502020204030204" pitchFamily="34" charset="0"/>
                <a:sym typeface="Roboto"/>
                <a:hlinkClick r:id="rId3"/>
              </a:rPr>
              <a:t>The Family Centered Early Intervention Deaf/Hard of Hearing Principles: A guide for early intervention providers, programs and families</a:t>
            </a:r>
            <a:r>
              <a:rPr lang="en-US" sz="2200" dirty="0">
                <a:latin typeface="Calibri" panose="020F0502020204030204" pitchFamily="34" charset="0"/>
                <a:ea typeface="Roboto"/>
                <a:cs typeface="Calibri" panose="020F0502020204030204" pitchFamily="34" charset="0"/>
                <a:sym typeface="Roboto"/>
              </a:rPr>
              <a:t>.</a:t>
            </a:r>
            <a:endParaRPr lang="en-US" sz="2200" dirty="0">
              <a:solidFill>
                <a:srgbClr val="0000CC"/>
              </a:solidFill>
            </a:endParaRPr>
          </a:p>
        </p:txBody>
      </p:sp>
      <p:pic>
        <p:nvPicPr>
          <p:cNvPr id="181" name="Google Shape;181;g31f437597fd_0_21" descr="Cover of, &quot;The Family Centered Early Intervention Deaf/Hard of Hearing Principles A Guide for Early Intervention Providers, Programs, and Families.&quot;"/>
          <p:cNvPicPr preferRelativeResize="0">
            <a:picLocks noGrp="1"/>
          </p:cNvPicPr>
          <p:nvPr>
            <p:ph type="pic" idx="4294967295"/>
          </p:nvPr>
        </p:nvPicPr>
        <p:blipFill rotWithShape="1">
          <a:blip r:embed="rId4">
            <a:alphaModFix/>
          </a:blip>
          <a:srcRect l="6865" t="4896" r="7743" b="4896"/>
          <a:stretch/>
        </p:blipFill>
        <p:spPr>
          <a:xfrm>
            <a:off x="9383855" y="2400300"/>
            <a:ext cx="2470245" cy="3296104"/>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3187a585b6b_0_1"/>
          <p:cNvSpPr txBox="1">
            <a:spLocks noGrp="1"/>
          </p:cNvSpPr>
          <p:nvPr>
            <p:ph type="title"/>
          </p:nvPr>
        </p:nvSpPr>
        <p:spPr>
          <a:xfrm>
            <a:off x="612490" y="1170638"/>
            <a:ext cx="78900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Session Outcomes:</a:t>
            </a:r>
            <a:endParaRPr dirty="0"/>
          </a:p>
        </p:txBody>
      </p:sp>
      <p:sp>
        <p:nvSpPr>
          <p:cNvPr id="89" name="Google Shape;89;g3187a585b6b_0_1"/>
          <p:cNvSpPr txBox="1">
            <a:spLocks noGrp="1"/>
          </p:cNvSpPr>
          <p:nvPr>
            <p:ph type="body" idx="1"/>
          </p:nvPr>
        </p:nvSpPr>
        <p:spPr>
          <a:xfrm>
            <a:off x="612500" y="2834349"/>
            <a:ext cx="10979100" cy="3414000"/>
          </a:xfrm>
          <a:prstGeom prst="rect">
            <a:avLst/>
          </a:prstGeom>
          <a:noFill/>
          <a:ln>
            <a:noFill/>
          </a:ln>
        </p:spPr>
        <p:txBody>
          <a:bodyPr spcFirstLastPara="1" wrap="square" lIns="274300" tIns="45700" rIns="45700" bIns="45700" anchor="t" anchorCtr="0">
            <a:noAutofit/>
          </a:bodyPr>
          <a:lstStyle/>
          <a:p>
            <a:pPr marL="457200" lvl="0" indent="-393192" algn="l" rtl="0">
              <a:lnSpc>
                <a:spcPct val="100000"/>
              </a:lnSpc>
              <a:spcBef>
                <a:spcPts val="600"/>
              </a:spcBef>
              <a:spcAft>
                <a:spcPts val="0"/>
              </a:spcAft>
              <a:buSzPts val="2592"/>
              <a:buChar char="★"/>
            </a:pPr>
            <a:r>
              <a:rPr lang="en-US" b="1" dirty="0"/>
              <a:t>Literature</a:t>
            </a:r>
            <a:r>
              <a:rPr lang="en-US" dirty="0"/>
              <a:t> - Evidence-based literature in support of Part C collaborative practices, specific for children with hearing loss and their family.</a:t>
            </a:r>
            <a:endParaRPr dirty="0"/>
          </a:p>
          <a:p>
            <a:pPr marL="457200" lvl="0" indent="-393192" algn="l" rtl="0">
              <a:lnSpc>
                <a:spcPct val="100000"/>
              </a:lnSpc>
              <a:spcBef>
                <a:spcPts val="1000"/>
              </a:spcBef>
              <a:spcAft>
                <a:spcPts val="0"/>
              </a:spcAft>
              <a:buSzPts val="2592"/>
              <a:buChar char="★"/>
            </a:pPr>
            <a:r>
              <a:rPr lang="en-US" b="1" dirty="0"/>
              <a:t>Resources</a:t>
            </a:r>
            <a:r>
              <a:rPr lang="en-US" dirty="0"/>
              <a:t> - Minnesota specific resources to support Part C collaborative practices.</a:t>
            </a:r>
            <a:endParaRPr dirty="0"/>
          </a:p>
          <a:p>
            <a:pPr marL="457200" lvl="0" indent="-393192" algn="l" rtl="0">
              <a:lnSpc>
                <a:spcPct val="100000"/>
              </a:lnSpc>
              <a:spcBef>
                <a:spcPts val="1000"/>
              </a:spcBef>
              <a:spcAft>
                <a:spcPts val="1000"/>
              </a:spcAft>
              <a:buSzPts val="2592"/>
              <a:buChar char="★"/>
            </a:pPr>
            <a:r>
              <a:rPr lang="en-US" b="1" dirty="0"/>
              <a:t>Stories</a:t>
            </a:r>
            <a:r>
              <a:rPr lang="en-US" dirty="0"/>
              <a:t> - Learn more from examples of Part C collaborative practices happening in Minnesota.</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3187a585b6b_0_58"/>
          <p:cNvSpPr txBox="1">
            <a:spLocks noGrp="1"/>
          </p:cNvSpPr>
          <p:nvPr>
            <p:ph type="title"/>
          </p:nvPr>
        </p:nvSpPr>
        <p:spPr>
          <a:xfrm>
            <a:off x="612490" y="1170638"/>
            <a:ext cx="78900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a:t>Session Outcomes: RESOURCES</a:t>
            </a:r>
            <a:endParaRPr/>
          </a:p>
        </p:txBody>
      </p:sp>
      <p:sp>
        <p:nvSpPr>
          <p:cNvPr id="187" name="Google Shape;187;g3187a585b6b_0_58"/>
          <p:cNvSpPr txBox="1">
            <a:spLocks noGrp="1"/>
          </p:cNvSpPr>
          <p:nvPr>
            <p:ph type="body" idx="1"/>
          </p:nvPr>
        </p:nvSpPr>
        <p:spPr>
          <a:xfrm>
            <a:off x="612500" y="2169994"/>
            <a:ext cx="7889990" cy="4078356"/>
          </a:xfrm>
          <a:prstGeom prst="rect">
            <a:avLst/>
          </a:prstGeom>
          <a:noFill/>
          <a:ln>
            <a:noFill/>
          </a:ln>
        </p:spPr>
        <p:txBody>
          <a:bodyPr spcFirstLastPara="1" wrap="square" lIns="274300" tIns="45700" rIns="45700" bIns="45700" anchor="t" anchorCtr="0">
            <a:noAutofit/>
          </a:bodyPr>
          <a:lstStyle/>
          <a:p>
            <a:pPr marL="457200" lvl="0" indent="-393192" algn="l" rtl="0">
              <a:lnSpc>
                <a:spcPct val="100000"/>
              </a:lnSpc>
              <a:spcBef>
                <a:spcPts val="600"/>
              </a:spcBef>
              <a:spcAft>
                <a:spcPts val="0"/>
              </a:spcAft>
              <a:buSzPts val="2592"/>
              <a:buChar char="★"/>
            </a:pPr>
            <a:r>
              <a:rPr lang="en-US" b="1" dirty="0"/>
              <a:t>Literature</a:t>
            </a:r>
            <a:r>
              <a:rPr lang="en-US" dirty="0"/>
              <a:t> - Evidence-based literature in support of Part C collaborative practices, specific for children with hearing loss and their family.</a:t>
            </a:r>
            <a:endParaRPr dirty="0"/>
          </a:p>
          <a:p>
            <a:pPr marL="457200" lvl="0" indent="-393192" algn="l" rtl="0">
              <a:lnSpc>
                <a:spcPct val="100000"/>
              </a:lnSpc>
              <a:spcBef>
                <a:spcPts val="1000"/>
              </a:spcBef>
              <a:spcAft>
                <a:spcPts val="0"/>
              </a:spcAft>
              <a:buSzPts val="2592"/>
              <a:buChar char="★"/>
            </a:pPr>
            <a:r>
              <a:rPr lang="en-US" b="1" dirty="0">
                <a:highlight>
                  <a:srgbClr val="D9EAD3"/>
                </a:highlight>
              </a:rPr>
              <a:t>Resources</a:t>
            </a:r>
            <a:r>
              <a:rPr lang="en-US" dirty="0">
                <a:highlight>
                  <a:srgbClr val="D9EAD3"/>
                </a:highlight>
              </a:rPr>
              <a:t> - Minnesota specific resources to support Part C collaborative practices.</a:t>
            </a:r>
            <a:endParaRPr dirty="0">
              <a:highlight>
                <a:srgbClr val="D9EAD3"/>
              </a:highlight>
            </a:endParaRPr>
          </a:p>
          <a:p>
            <a:pPr marL="457200" lvl="0" indent="-393192" algn="l" rtl="0">
              <a:lnSpc>
                <a:spcPct val="100000"/>
              </a:lnSpc>
              <a:spcBef>
                <a:spcPts val="1000"/>
              </a:spcBef>
              <a:spcAft>
                <a:spcPts val="1000"/>
              </a:spcAft>
              <a:buSzPts val="2592"/>
              <a:buChar char="★"/>
            </a:pPr>
            <a:r>
              <a:rPr lang="en-US" b="1" dirty="0"/>
              <a:t>Stories</a:t>
            </a:r>
            <a:r>
              <a:rPr lang="en-US" dirty="0"/>
              <a:t> - Learn more from examples of Part C collaborative practices happening in Minnesota.</a:t>
            </a:r>
          </a:p>
          <a:p>
            <a:pPr marL="64008" lvl="0" indent="0" algn="ctr" rtl="0">
              <a:lnSpc>
                <a:spcPct val="100000"/>
              </a:lnSpc>
              <a:spcBef>
                <a:spcPts val="1000"/>
              </a:spcBef>
              <a:spcAft>
                <a:spcPts val="1000"/>
              </a:spcAft>
              <a:buSzPts val="2592"/>
              <a:buNone/>
            </a:pPr>
            <a:r>
              <a:rPr lang="en-US" sz="1800" dirty="0">
                <a:solidFill>
                  <a:srgbClr val="0000CC"/>
                </a:solidFill>
                <a:hlinkClick r:id="rId3">
                  <a:extLst>
                    <a:ext uri="{A12FA001-AC4F-418D-AE19-62706E023703}">
                      <ahyp:hlinkClr xmlns:ahyp="http://schemas.microsoft.com/office/drawing/2018/hyperlinkcolor" val="tx"/>
                    </a:ext>
                  </a:extLst>
                </a:hlinkClick>
              </a:rPr>
              <a:t>Part C Intervention Services for Infants and Toddlers (Birth to Age 3) with Sensory Loss: Recommended Collaboration Practices (January 2024)</a:t>
            </a:r>
            <a:endParaRPr lang="en-US" sz="1800" dirty="0">
              <a:solidFill>
                <a:srgbClr val="0000CC"/>
              </a:solidFill>
            </a:endParaRPr>
          </a:p>
        </p:txBody>
      </p:sp>
      <p:pic>
        <p:nvPicPr>
          <p:cNvPr id="188" name="Google Shape;188;g3187a585b6b_0_58" descr="QR code that links to the MN Low Incidence Projects EHDI Resources webpage ">
            <a:hlinkClick r:id="rId4"/>
          </p:cNvPr>
          <p:cNvPicPr preferRelativeResize="0"/>
          <p:nvPr/>
        </p:nvPicPr>
        <p:blipFill>
          <a:blip r:embed="rId5">
            <a:alphaModFix/>
          </a:blip>
          <a:stretch>
            <a:fillRect/>
          </a:stretch>
        </p:blipFill>
        <p:spPr>
          <a:xfrm>
            <a:off x="8625386" y="2848314"/>
            <a:ext cx="3039848" cy="3039823"/>
          </a:xfrm>
          <a:prstGeom prst="rect">
            <a:avLst/>
          </a:prstGeom>
          <a:noFill/>
          <a:ln w="28575" cap="flat" cmpd="sng">
            <a:solidFill>
              <a:srgbClr val="C00000"/>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31f437597fd_0_33"/>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Resources: MN Article</a:t>
            </a:r>
            <a:endParaRPr b="0" i="1" dirty="0"/>
          </a:p>
        </p:txBody>
      </p:sp>
      <p:sp>
        <p:nvSpPr>
          <p:cNvPr id="3" name="Text Placeholder 2">
            <a:extLst>
              <a:ext uri="{FF2B5EF4-FFF2-40B4-BE49-F238E27FC236}">
                <a16:creationId xmlns:a16="http://schemas.microsoft.com/office/drawing/2014/main" id="{70F4F31B-3EC0-E1B8-34A3-CD3DC136DEDA}"/>
              </a:ext>
            </a:extLst>
          </p:cNvPr>
          <p:cNvSpPr>
            <a:spLocks noGrp="1"/>
          </p:cNvSpPr>
          <p:nvPr>
            <p:ph type="body" idx="1"/>
          </p:nvPr>
        </p:nvSpPr>
        <p:spPr/>
        <p:txBody>
          <a:bodyPr/>
          <a:lstStyle/>
          <a:p>
            <a:pPr marL="231775" indent="3175"/>
            <a:r>
              <a:rPr lang="en-US" dirty="0"/>
              <a:t>Teachers of the blind/visually impaired and teachers of deaf/hard of hearing are able to: </a:t>
            </a:r>
          </a:p>
        </p:txBody>
      </p:sp>
      <p:sp>
        <p:nvSpPr>
          <p:cNvPr id="4" name="Text Placeholder 3">
            <a:extLst>
              <a:ext uri="{FF2B5EF4-FFF2-40B4-BE49-F238E27FC236}">
                <a16:creationId xmlns:a16="http://schemas.microsoft.com/office/drawing/2014/main" id="{18128DAA-94C7-C74B-BC44-137162C5C1AF}"/>
              </a:ext>
            </a:extLst>
          </p:cNvPr>
          <p:cNvSpPr>
            <a:spLocks noGrp="1"/>
          </p:cNvSpPr>
          <p:nvPr>
            <p:ph type="body" idx="2"/>
          </p:nvPr>
        </p:nvSpPr>
        <p:spPr>
          <a:xfrm>
            <a:off x="609599" y="3290324"/>
            <a:ext cx="8408671" cy="3176442"/>
          </a:xfrm>
        </p:spPr>
        <p:txBody>
          <a:bodyPr/>
          <a:lstStyle/>
          <a:p>
            <a:pPr marL="457200" lvl="0" indent="-342900">
              <a:lnSpc>
                <a:spcPct val="125000"/>
              </a:lnSpc>
              <a:buClr>
                <a:schemeClr val="dk1"/>
              </a:buClr>
              <a:buSzPts val="1800"/>
              <a:buFont typeface="Calibri"/>
              <a:buChar char="●"/>
            </a:pPr>
            <a:r>
              <a:rPr lang="en-US" dirty="0">
                <a:highlight>
                  <a:srgbClr val="FFFF00"/>
                </a:highlight>
              </a:rPr>
              <a:t>Share information</a:t>
            </a:r>
            <a:r>
              <a:rPr lang="en-US" dirty="0"/>
              <a:t> about the medical diagnoses, etiology and prognosis of both hearing and vision loss. </a:t>
            </a:r>
          </a:p>
          <a:p>
            <a:pPr marL="457200" lvl="0" indent="-342900">
              <a:buClr>
                <a:schemeClr val="dk1"/>
              </a:buClr>
              <a:buSzPts val="1800"/>
              <a:buFont typeface="Calibri"/>
              <a:buChar char="●"/>
            </a:pPr>
            <a:r>
              <a:rPr lang="en-US" dirty="0">
                <a:highlight>
                  <a:srgbClr val="FFFF00"/>
                </a:highlight>
              </a:rPr>
              <a:t>Support the family and team</a:t>
            </a:r>
            <a:r>
              <a:rPr lang="en-US" dirty="0"/>
              <a:t> with information and resources specific to the impact of hearing and/or vision loss on the child’s access and development. </a:t>
            </a:r>
          </a:p>
          <a:p>
            <a:pPr marL="457200" lvl="0" indent="-342900">
              <a:buClr>
                <a:schemeClr val="dk1"/>
              </a:buClr>
              <a:buSzPts val="1800"/>
              <a:buFont typeface="Calibri"/>
              <a:buChar char="●"/>
            </a:pPr>
            <a:r>
              <a:rPr lang="en-US" dirty="0">
                <a:highlight>
                  <a:srgbClr val="FFFF00"/>
                </a:highlight>
              </a:rPr>
              <a:t>Coach families</a:t>
            </a:r>
            <a:r>
              <a:rPr lang="en-US" dirty="0"/>
              <a:t> on how they can support their child’s individual sensory needs and learning. </a:t>
            </a:r>
          </a:p>
        </p:txBody>
      </p:sp>
      <p:pic>
        <p:nvPicPr>
          <p:cNvPr id="10" name="Google Shape;195;g31f437597fd_0_33" descr="Screenshot of the MN Part C Intervention Services for Infants and Toddlers with Sensory Loss Recommended Collaboration Practices (July 2022)">
            <a:extLst>
              <a:ext uri="{FF2B5EF4-FFF2-40B4-BE49-F238E27FC236}">
                <a16:creationId xmlns:a16="http://schemas.microsoft.com/office/drawing/2014/main" id="{76E696BD-D3F0-09F9-6FA0-C7D001E0A31D}"/>
              </a:ext>
            </a:extLst>
          </p:cNvPr>
          <p:cNvPicPr preferRelativeResize="0">
            <a:picLocks noGrp="1"/>
          </p:cNvPicPr>
          <p:nvPr>
            <p:ph type="pic" idx="11"/>
          </p:nvPr>
        </p:nvPicPr>
        <p:blipFill rotWithShape="1">
          <a:blip r:embed="rId3">
            <a:alphaModFix/>
          </a:blip>
          <a:srcRect l="3843" r="3843"/>
          <a:stretch/>
        </p:blipFill>
        <p:spPr>
          <a:xfrm>
            <a:off x="9029002" y="2559049"/>
            <a:ext cx="2816923" cy="3793179"/>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2">
          <a:extLst>
            <a:ext uri="{FF2B5EF4-FFF2-40B4-BE49-F238E27FC236}">
              <a16:creationId xmlns:a16="http://schemas.microsoft.com/office/drawing/2014/main" id="{2F1DC80F-F1CD-B9B5-1D5A-CC2819CCF128}"/>
            </a:ext>
          </a:extLst>
        </p:cNvPr>
        <p:cNvGrpSpPr/>
        <p:nvPr/>
      </p:nvGrpSpPr>
      <p:grpSpPr>
        <a:xfrm>
          <a:off x="0" y="0"/>
          <a:ext cx="0" cy="0"/>
          <a:chOff x="0" y="0"/>
          <a:chExt cx="0" cy="0"/>
        </a:xfrm>
      </p:grpSpPr>
      <p:sp>
        <p:nvSpPr>
          <p:cNvPr id="193" name="Google Shape;193;g31f437597fd_0_33">
            <a:extLst>
              <a:ext uri="{FF2B5EF4-FFF2-40B4-BE49-F238E27FC236}">
                <a16:creationId xmlns:a16="http://schemas.microsoft.com/office/drawing/2014/main" id="{6B23B3B4-B433-5F2E-37A4-F627BC48415A}"/>
              </a:ext>
            </a:extLst>
          </p:cNvPr>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Resources: MN Article, cont.</a:t>
            </a:r>
            <a:endParaRPr b="0" i="1" dirty="0"/>
          </a:p>
        </p:txBody>
      </p:sp>
      <p:sp>
        <p:nvSpPr>
          <p:cNvPr id="3" name="Text Placeholder 2">
            <a:extLst>
              <a:ext uri="{FF2B5EF4-FFF2-40B4-BE49-F238E27FC236}">
                <a16:creationId xmlns:a16="http://schemas.microsoft.com/office/drawing/2014/main" id="{58628CF6-B242-E625-5D56-8B7E6DA0D58B}"/>
              </a:ext>
            </a:extLst>
          </p:cNvPr>
          <p:cNvSpPr>
            <a:spLocks noGrp="1"/>
          </p:cNvSpPr>
          <p:nvPr>
            <p:ph type="body" idx="1"/>
          </p:nvPr>
        </p:nvSpPr>
        <p:spPr/>
        <p:txBody>
          <a:bodyPr/>
          <a:lstStyle/>
          <a:p>
            <a:pPr marL="231775" indent="3175"/>
            <a:r>
              <a:rPr lang="en-US" dirty="0"/>
              <a:t>Teachers of the blind/visually impaired and teachers of deaf/hard of hearing are able to: </a:t>
            </a:r>
          </a:p>
        </p:txBody>
      </p:sp>
      <p:sp>
        <p:nvSpPr>
          <p:cNvPr id="4" name="Text Placeholder 3">
            <a:extLst>
              <a:ext uri="{FF2B5EF4-FFF2-40B4-BE49-F238E27FC236}">
                <a16:creationId xmlns:a16="http://schemas.microsoft.com/office/drawing/2014/main" id="{31264A4A-A25B-B3A4-D70F-07D8C0AE4AC0}"/>
              </a:ext>
            </a:extLst>
          </p:cNvPr>
          <p:cNvSpPr>
            <a:spLocks noGrp="1"/>
          </p:cNvSpPr>
          <p:nvPr>
            <p:ph type="body" idx="2"/>
          </p:nvPr>
        </p:nvSpPr>
        <p:spPr>
          <a:xfrm>
            <a:off x="609600" y="3071958"/>
            <a:ext cx="7865660" cy="3176442"/>
          </a:xfrm>
        </p:spPr>
        <p:txBody>
          <a:bodyPr/>
          <a:lstStyle/>
          <a:p>
            <a:pPr marL="457200" lvl="0" indent="-342900" algn="l" rtl="0">
              <a:lnSpc>
                <a:spcPct val="115000"/>
              </a:lnSpc>
              <a:spcBef>
                <a:spcPts val="1000"/>
              </a:spcBef>
              <a:spcAft>
                <a:spcPts val="0"/>
              </a:spcAft>
              <a:buClr>
                <a:schemeClr val="dk1"/>
              </a:buClr>
              <a:buSzPts val="1800"/>
              <a:buFont typeface="Calibri"/>
              <a:buChar char="●"/>
            </a:pPr>
            <a:r>
              <a:rPr lang="en-US" sz="2400" dirty="0">
                <a:highlight>
                  <a:srgbClr val="FFFF00"/>
                </a:highlight>
              </a:rPr>
              <a:t>Provide appropriate adaptations</a:t>
            </a:r>
            <a:r>
              <a:rPr lang="en-US" sz="2400" dirty="0"/>
              <a:t> for home and learning environments specific to hearing and vision challenges. </a:t>
            </a:r>
          </a:p>
          <a:p>
            <a:pPr marL="457200" lvl="0" indent="-342900" algn="l" rtl="0">
              <a:lnSpc>
                <a:spcPct val="115000"/>
              </a:lnSpc>
              <a:spcBef>
                <a:spcPts val="1000"/>
              </a:spcBef>
              <a:spcAft>
                <a:spcPts val="0"/>
              </a:spcAft>
              <a:buClr>
                <a:schemeClr val="dk1"/>
              </a:buClr>
              <a:buSzPts val="1800"/>
              <a:buFont typeface="Calibri"/>
              <a:buChar char="●"/>
            </a:pPr>
            <a:r>
              <a:rPr lang="en-US" sz="2400" dirty="0">
                <a:highlight>
                  <a:srgbClr val="FFFF00"/>
                </a:highlight>
              </a:rPr>
              <a:t>Recommend</a:t>
            </a:r>
            <a:r>
              <a:rPr lang="en-US" sz="2400" dirty="0"/>
              <a:t> emergent literacy strategies and accommodations that are specific to hearing and/or vision loss with the child’s family and team. </a:t>
            </a:r>
            <a:endParaRPr lang="en-US" sz="1800" dirty="0"/>
          </a:p>
        </p:txBody>
      </p:sp>
      <p:pic>
        <p:nvPicPr>
          <p:cNvPr id="6" name="Google Shape;195;g31f437597fd_0_33" descr="Screenshot of the MN Part C Intervention Services for Infants and Toddlers with Sensory Loss Recommended Collaboration Practices (July 2022)">
            <a:extLst>
              <a:ext uri="{FF2B5EF4-FFF2-40B4-BE49-F238E27FC236}">
                <a16:creationId xmlns:a16="http://schemas.microsoft.com/office/drawing/2014/main" id="{4FEC566B-78BD-D0CE-AFE1-9F33BD7662FE}"/>
              </a:ext>
            </a:extLst>
          </p:cNvPr>
          <p:cNvPicPr preferRelativeResize="0">
            <a:picLocks/>
          </p:cNvPicPr>
          <p:nvPr/>
        </p:nvPicPr>
        <p:blipFill rotWithShape="1">
          <a:blip r:embed="rId3">
            <a:alphaModFix/>
          </a:blip>
          <a:srcRect l="3843" r="3843"/>
          <a:stretch/>
        </p:blipFill>
        <p:spPr>
          <a:xfrm>
            <a:off x="9029002" y="2559049"/>
            <a:ext cx="2816923" cy="3793179"/>
          </a:xfrm>
          <a:prstGeom prst="rect">
            <a:avLst/>
          </a:prstGeom>
          <a:noFill/>
          <a:ln w="12700"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878603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31f437597fd_0_39"/>
          <p:cNvSpPr txBox="1">
            <a:spLocks noGrp="1"/>
          </p:cNvSpPr>
          <p:nvPr>
            <p:ph type="title"/>
          </p:nvPr>
        </p:nvSpPr>
        <p:spPr>
          <a:xfrm>
            <a:off x="612488" y="1470895"/>
            <a:ext cx="11274711" cy="561038"/>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Resources: MN Part C Collaboration Companion Document</a:t>
            </a:r>
            <a:endParaRPr b="0" i="1" dirty="0"/>
          </a:p>
        </p:txBody>
      </p:sp>
      <p:pic>
        <p:nvPicPr>
          <p:cNvPr id="10" name="Google Shape;202;g31f437597fd_0_39" descr="Screenshot of the Companion Document to the Part C Intervention Services for Infants and Toddlers with Sensory Loss Recommended Collaborative Practices (January 2024)">
            <a:extLst>
              <a:ext uri="{FF2B5EF4-FFF2-40B4-BE49-F238E27FC236}">
                <a16:creationId xmlns:a16="http://schemas.microsoft.com/office/drawing/2014/main" id="{B3CFE3E6-C66D-1CD0-9FC3-6CE5DF9404BF}"/>
              </a:ext>
            </a:extLst>
          </p:cNvPr>
          <p:cNvPicPr preferRelativeResize="0">
            <a:picLocks noGrp="1"/>
          </p:cNvPicPr>
          <p:nvPr>
            <p:ph type="pic" idx="2"/>
          </p:nvPr>
        </p:nvPicPr>
        <p:blipFill rotWithShape="1">
          <a:blip r:embed="rId3">
            <a:alphaModFix/>
          </a:blip>
          <a:srcRect l="2521" t="286" r="2720" b="81"/>
          <a:stretch/>
        </p:blipFill>
        <p:spPr>
          <a:xfrm>
            <a:off x="2647666" y="2130568"/>
            <a:ext cx="2852382" cy="3806167"/>
          </a:xfrm>
          <a:prstGeom prst="rect">
            <a:avLst/>
          </a:prstGeom>
          <a:noFill/>
          <a:ln w="12700" cap="flat" cmpd="sng">
            <a:solidFill>
              <a:schemeClr val="dk1"/>
            </a:solidFill>
            <a:prstDash val="solid"/>
            <a:round/>
            <a:headEnd type="none" w="sm" len="sm"/>
            <a:tailEnd type="none" w="sm" len="sm"/>
          </a:ln>
        </p:spPr>
      </p:pic>
      <p:pic>
        <p:nvPicPr>
          <p:cNvPr id="5" name="Google Shape;203;g31f437597fd_0_39" descr="QR Code that links to the Companion Document to the article, Part C Intervention Services for Children and Toddlers with Sensory Loss: Recommended Collaboration Practices">
            <a:hlinkClick r:id="rId4"/>
            <a:extLst>
              <a:ext uri="{FF2B5EF4-FFF2-40B4-BE49-F238E27FC236}">
                <a16:creationId xmlns:a16="http://schemas.microsoft.com/office/drawing/2014/main" id="{8E095622-E095-A9A0-3060-E028C9D3829A}"/>
              </a:ext>
            </a:extLst>
          </p:cNvPr>
          <p:cNvPicPr preferRelativeResize="0">
            <a:picLocks noGrp="1"/>
          </p:cNvPicPr>
          <p:nvPr>
            <p:ph type="pic" idx="10"/>
          </p:nvPr>
        </p:nvPicPr>
        <p:blipFill>
          <a:blip r:embed="rId5">
            <a:alphaModFix/>
          </a:blip>
          <a:srcRect l="1560" r="1560"/>
          <a:stretch>
            <a:fillRect/>
          </a:stretch>
        </p:blipFill>
        <p:spPr>
          <a:xfrm>
            <a:off x="6537270" y="2265100"/>
            <a:ext cx="3448334" cy="3559393"/>
          </a:xfrm>
          <a:prstGeom prst="rect">
            <a:avLst/>
          </a:prstGeom>
          <a:noFill/>
          <a:ln w="28575" cap="flat" cmpd="sng">
            <a:solidFill>
              <a:srgbClr val="C00000"/>
            </a:solidFill>
            <a:prstDash val="solid"/>
            <a:round/>
            <a:headEnd type="none" w="sm" len="sm"/>
            <a:tailEnd type="none" w="sm" len="sm"/>
          </a:ln>
        </p:spPr>
      </p:pic>
      <p:sp>
        <p:nvSpPr>
          <p:cNvPr id="2" name="Text Placeholder 1">
            <a:extLst>
              <a:ext uri="{FF2B5EF4-FFF2-40B4-BE49-F238E27FC236}">
                <a16:creationId xmlns:a16="http://schemas.microsoft.com/office/drawing/2014/main" id="{3F8F4753-CB9E-213A-E34A-9AEC3286BDB0}"/>
              </a:ext>
            </a:extLst>
          </p:cNvPr>
          <p:cNvSpPr>
            <a:spLocks noGrp="1"/>
          </p:cNvSpPr>
          <p:nvPr>
            <p:ph type="body" idx="1"/>
          </p:nvPr>
        </p:nvSpPr>
        <p:spPr>
          <a:xfrm>
            <a:off x="876301" y="5923128"/>
            <a:ext cx="10706100" cy="561038"/>
          </a:xfrm>
        </p:spPr>
        <p:txBody>
          <a:bodyPr/>
          <a:lstStyle/>
          <a:p>
            <a:r>
              <a:rPr lang="en-US" sz="1800" dirty="0">
                <a:solidFill>
                  <a:srgbClr val="000099"/>
                </a:solidFill>
                <a:hlinkClick r:id="rId4">
                  <a:extLst>
                    <a:ext uri="{A12FA001-AC4F-418D-AE19-62706E023703}">
                      <ahyp:hlinkClr xmlns:ahyp="http://schemas.microsoft.com/office/drawing/2018/hyperlinkcolor" val="tx"/>
                    </a:ext>
                  </a:extLst>
                </a:hlinkClick>
              </a:rPr>
              <a:t>Part C Intervention Services for Infants and Toddlers (Birth to Age 3) with Sensory Loss: Recommended Collaboration Practices (January 2024)</a:t>
            </a:r>
            <a:endParaRPr lang="en-US" sz="1800" dirty="0">
              <a:solidFill>
                <a:srgbClr val="00009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329d006765f_0_0"/>
          <p:cNvSpPr txBox="1">
            <a:spLocks noGrp="1"/>
          </p:cNvSpPr>
          <p:nvPr>
            <p:ph type="title"/>
          </p:nvPr>
        </p:nvSpPr>
        <p:spPr>
          <a:prstGeom prst="rect">
            <a:avLst/>
          </a:prstGeom>
        </p:spPr>
        <p:txBody>
          <a:bodyPr spcFirstLastPara="1" wrap="square" lIns="0" tIns="182875" rIns="91425" bIns="45700" anchor="ctr" anchorCtr="0">
            <a:noAutofit/>
          </a:bodyPr>
          <a:lstStyle/>
          <a:p>
            <a:pPr marL="0" lvl="0" indent="0" algn="l" rtl="0">
              <a:spcBef>
                <a:spcPts val="0"/>
              </a:spcBef>
              <a:spcAft>
                <a:spcPts val="0"/>
              </a:spcAft>
              <a:buClr>
                <a:srgbClr val="0C0C0C"/>
              </a:buClr>
              <a:buSzPts val="3600"/>
              <a:buFont typeface="Calibri"/>
              <a:buNone/>
            </a:pPr>
            <a:r>
              <a:rPr lang="en-US" dirty="0">
                <a:solidFill>
                  <a:srgbClr val="000000"/>
                </a:solidFill>
                <a:latin typeface="Calibri" panose="020F0502020204030204" pitchFamily="34" charset="0"/>
                <a:cs typeface="Calibri" panose="020F0502020204030204" pitchFamily="34" charset="0"/>
              </a:rPr>
              <a:t>Resources: MN Part C Collaboration Companion Document </a:t>
            </a:r>
            <a:r>
              <a:rPr lang="en-US" dirty="0">
                <a:solidFill>
                  <a:schemeClr val="dk1"/>
                </a:solidFill>
                <a:latin typeface="Calibri" panose="020F0502020204030204" pitchFamily="34" charset="0"/>
                <a:cs typeface="Calibri" panose="020F0502020204030204" pitchFamily="34" charset="0"/>
              </a:rPr>
              <a:t>Recommended Practice #</a:t>
            </a:r>
            <a:r>
              <a:rPr lang="en-US" dirty="0">
                <a:solidFill>
                  <a:srgbClr val="000000"/>
                </a:solidFill>
                <a:latin typeface="Calibri" panose="020F0502020204030204" pitchFamily="34" charset="0"/>
                <a:cs typeface="Calibri" panose="020F0502020204030204" pitchFamily="34" charset="0"/>
              </a:rPr>
              <a:t>1</a:t>
            </a:r>
          </a:p>
        </p:txBody>
      </p:sp>
      <p:graphicFrame>
        <p:nvGraphicFramePr>
          <p:cNvPr id="9" name="Google Shape;210;g329d006765f_0_0">
            <a:extLst>
              <a:ext uri="{FF2B5EF4-FFF2-40B4-BE49-F238E27FC236}">
                <a16:creationId xmlns:a16="http://schemas.microsoft.com/office/drawing/2014/main" id="{CC3FFEFD-FBA4-F172-9068-6B26C3DDCFD3}"/>
              </a:ext>
            </a:extLst>
          </p:cNvPr>
          <p:cNvGraphicFramePr/>
          <p:nvPr>
            <p:extLst>
              <p:ext uri="{D42A27DB-BD31-4B8C-83A1-F6EECF244321}">
                <p14:modId xmlns:p14="http://schemas.microsoft.com/office/powerpoint/2010/main" val="3004030784"/>
              </p:ext>
            </p:extLst>
          </p:nvPr>
        </p:nvGraphicFramePr>
        <p:xfrm>
          <a:off x="612489" y="2501574"/>
          <a:ext cx="10967022" cy="3674275"/>
        </p:xfrm>
        <a:graphic>
          <a:graphicData uri="http://schemas.openxmlformats.org/drawingml/2006/table">
            <a:tbl>
              <a:tblPr firstRow="1">
                <a:noFill/>
                <a:tableStyleId>{C6B0E11F-E3E8-45E0-BB29-C1B9453273CB}</a:tableStyleId>
              </a:tblPr>
              <a:tblGrid>
                <a:gridCol w="4154184">
                  <a:extLst>
                    <a:ext uri="{9D8B030D-6E8A-4147-A177-3AD203B41FA5}">
                      <a16:colId xmlns:a16="http://schemas.microsoft.com/office/drawing/2014/main" val="20000"/>
                    </a:ext>
                  </a:extLst>
                </a:gridCol>
                <a:gridCol w="6812838">
                  <a:extLst>
                    <a:ext uri="{9D8B030D-6E8A-4147-A177-3AD203B41FA5}">
                      <a16:colId xmlns:a16="http://schemas.microsoft.com/office/drawing/2014/main" val="20001"/>
                    </a:ext>
                  </a:extLst>
                </a:gridCol>
              </a:tblGrid>
              <a:tr h="676775">
                <a:tc>
                  <a:txBody>
                    <a:bodyPr/>
                    <a:lstStyle/>
                    <a:p>
                      <a:pPr marL="0" lvl="0" indent="0" algn="l" rtl="0">
                        <a:spcBef>
                          <a:spcPts val="0"/>
                        </a:spcBef>
                        <a:spcAft>
                          <a:spcPts val="0"/>
                        </a:spcAft>
                        <a:buNone/>
                      </a:pPr>
                      <a:r>
                        <a:rPr lang="en-US" sz="1800" b="1" dirty="0">
                          <a:latin typeface="Calibri"/>
                          <a:ea typeface="Calibri"/>
                          <a:cs typeface="Calibri"/>
                          <a:sym typeface="Calibri"/>
                        </a:rPr>
                        <a:t>Recommended Collaboration Practices </a:t>
                      </a:r>
                      <a:endParaRPr sz="1800" b="1" dirty="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800" b="1" dirty="0">
                          <a:latin typeface="Calibri"/>
                          <a:ea typeface="Calibri"/>
                          <a:cs typeface="Calibri"/>
                          <a:sym typeface="Calibri"/>
                        </a:rPr>
                        <a:t>Discussion Questions/Prompts </a:t>
                      </a:r>
                      <a:endParaRPr sz="1800" b="1" dirty="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2997500">
                <a:tc>
                  <a:txBody>
                    <a:bodyPr/>
                    <a:lstStyle/>
                    <a:p>
                      <a:pPr marL="0" lvl="0" indent="0" algn="l" rtl="0">
                        <a:spcBef>
                          <a:spcPts val="0"/>
                        </a:spcBef>
                        <a:spcAft>
                          <a:spcPts val="0"/>
                        </a:spcAft>
                        <a:buNone/>
                      </a:pPr>
                      <a:r>
                        <a:rPr lang="en-US" sz="1800" dirty="0">
                          <a:latin typeface="Calibri"/>
                          <a:ea typeface="Calibri"/>
                          <a:cs typeface="Calibri"/>
                          <a:sym typeface="Calibri"/>
                        </a:rPr>
                        <a:t>Share information about the medical diagnoses, etiology and prognosis of both hearing and vision loss.</a:t>
                      </a:r>
                      <a:endParaRPr sz="1800" dirty="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800" dirty="0">
                          <a:latin typeface="Calibri"/>
                          <a:ea typeface="Calibri"/>
                          <a:cs typeface="Calibri"/>
                          <a:sym typeface="Calibri"/>
                        </a:rPr>
                        <a:t>What does this process currently look like in your program? </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dirty="0">
                          <a:latin typeface="Calibri"/>
                          <a:ea typeface="Calibri"/>
                          <a:cs typeface="Calibri"/>
                          <a:sym typeface="Calibri"/>
                        </a:rPr>
                        <a:t>How do teachers of the Blind/Visually Impaired and Deaf/Hard of Hearing share information about medical diagnoses, etiology and prognosis with a child’s team? </a:t>
                      </a:r>
                      <a:endParaRPr sz="1800" dirty="0">
                        <a:latin typeface="Calibri"/>
                        <a:ea typeface="Calibri"/>
                        <a:cs typeface="Calibri"/>
                        <a:sym typeface="Calibri"/>
                      </a:endParaRPr>
                    </a:p>
                    <a:p>
                      <a:pPr marL="0" lvl="0" indent="0" algn="l" rtl="0">
                        <a:spcBef>
                          <a:spcPts val="1000"/>
                        </a:spcBef>
                        <a:spcAft>
                          <a:spcPts val="0"/>
                        </a:spcAft>
                        <a:buNone/>
                      </a:pPr>
                      <a:r>
                        <a:rPr lang="en-US" sz="1800" dirty="0">
                          <a:latin typeface="Calibri"/>
                          <a:ea typeface="Calibri"/>
                          <a:cs typeface="Calibri"/>
                          <a:sym typeface="Calibri"/>
                        </a:rPr>
                        <a:t>When does this happen and who is present? How does your program evaluate this recommended collaboration practice to determine effectiveness?</a:t>
                      </a:r>
                      <a:endParaRPr sz="1800" dirty="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329d006765f_0_12"/>
          <p:cNvSpPr txBox="1">
            <a:spLocks noGrp="1"/>
          </p:cNvSpPr>
          <p:nvPr>
            <p:ph type="title"/>
          </p:nvPr>
        </p:nvSpPr>
        <p:spPr>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solidFill>
                  <a:srgbClr val="000000"/>
                </a:solidFill>
              </a:rPr>
              <a:t>Resources: MN Part C Collaboration Companion Document </a:t>
            </a:r>
            <a:r>
              <a:rPr lang="en-US" dirty="0">
                <a:solidFill>
                  <a:schemeClr val="dk1"/>
                </a:solidFill>
              </a:rPr>
              <a:t>Recommended Practice</a:t>
            </a:r>
            <a:r>
              <a:rPr lang="en-US" dirty="0">
                <a:solidFill>
                  <a:srgbClr val="000000"/>
                </a:solidFill>
              </a:rPr>
              <a:t> #2</a:t>
            </a:r>
            <a:endParaRPr i="1" dirty="0">
              <a:solidFill>
                <a:srgbClr val="000000"/>
              </a:solidFill>
            </a:endParaRPr>
          </a:p>
        </p:txBody>
      </p:sp>
      <p:graphicFrame>
        <p:nvGraphicFramePr>
          <p:cNvPr id="8" name="Google Shape;217;g329d006765f_0_12">
            <a:extLst>
              <a:ext uri="{FF2B5EF4-FFF2-40B4-BE49-F238E27FC236}">
                <a16:creationId xmlns:a16="http://schemas.microsoft.com/office/drawing/2014/main" id="{7F6B5497-9654-2C31-9326-46722CEBB386}"/>
              </a:ext>
            </a:extLst>
          </p:cNvPr>
          <p:cNvGraphicFramePr/>
          <p:nvPr>
            <p:extLst>
              <p:ext uri="{D42A27DB-BD31-4B8C-83A1-F6EECF244321}">
                <p14:modId xmlns:p14="http://schemas.microsoft.com/office/powerpoint/2010/main" val="2941847325"/>
              </p:ext>
            </p:extLst>
          </p:nvPr>
        </p:nvGraphicFramePr>
        <p:xfrm>
          <a:off x="612500" y="2324150"/>
          <a:ext cx="10979100" cy="4038540"/>
        </p:xfrm>
        <a:graphic>
          <a:graphicData uri="http://schemas.openxmlformats.org/drawingml/2006/table">
            <a:tbl>
              <a:tblPr firstRow="1">
                <a:noFill/>
                <a:tableStyleId>{C6B0E11F-E3E8-45E0-BB29-C1B9453273CB}</a:tableStyleId>
              </a:tblPr>
              <a:tblGrid>
                <a:gridCol w="4232455">
                  <a:extLst>
                    <a:ext uri="{9D8B030D-6E8A-4147-A177-3AD203B41FA5}">
                      <a16:colId xmlns:a16="http://schemas.microsoft.com/office/drawing/2014/main" val="20000"/>
                    </a:ext>
                  </a:extLst>
                </a:gridCol>
                <a:gridCol w="6746645">
                  <a:extLst>
                    <a:ext uri="{9D8B030D-6E8A-4147-A177-3AD203B41FA5}">
                      <a16:colId xmlns:a16="http://schemas.microsoft.com/office/drawing/2014/main" val="20001"/>
                    </a:ext>
                  </a:extLst>
                </a:gridCol>
              </a:tblGrid>
              <a:tr h="402025">
                <a:tc>
                  <a:txBody>
                    <a:bodyPr/>
                    <a:lstStyle/>
                    <a:p>
                      <a:pPr marL="0" lvl="0" indent="0" algn="l" rtl="0">
                        <a:spcBef>
                          <a:spcPts val="0"/>
                        </a:spcBef>
                        <a:spcAft>
                          <a:spcPts val="0"/>
                        </a:spcAft>
                        <a:buNone/>
                      </a:pPr>
                      <a:r>
                        <a:rPr lang="en-US" sz="1800" b="1" dirty="0">
                          <a:latin typeface="Calibri"/>
                          <a:ea typeface="Calibri"/>
                          <a:cs typeface="Calibri"/>
                          <a:sym typeface="Calibri"/>
                        </a:rPr>
                        <a:t>Recommended Collaboration Practices </a:t>
                      </a:r>
                      <a:endParaRPr sz="1800" b="1" dirty="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800" b="1" dirty="0">
                          <a:latin typeface="Calibri"/>
                          <a:ea typeface="Calibri"/>
                          <a:cs typeface="Calibri"/>
                          <a:sym typeface="Calibri"/>
                        </a:rPr>
                        <a:t>Discussion Questions/Prompts </a:t>
                      </a:r>
                      <a:endParaRPr sz="1800" b="1" dirty="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2997500">
                <a:tc>
                  <a:txBody>
                    <a:bodyPr/>
                    <a:lstStyle/>
                    <a:p>
                      <a:pPr marL="0" lvl="0" indent="0" algn="l" rtl="0">
                        <a:spcBef>
                          <a:spcPts val="0"/>
                        </a:spcBef>
                        <a:spcAft>
                          <a:spcPts val="0"/>
                        </a:spcAft>
                        <a:buNone/>
                      </a:pPr>
                      <a:r>
                        <a:rPr lang="en-US" sz="1800" dirty="0">
                          <a:latin typeface="Calibri"/>
                          <a:ea typeface="Calibri"/>
                          <a:cs typeface="Calibri"/>
                          <a:sym typeface="Calibri"/>
                        </a:rPr>
                        <a:t>Support the family and team with information and resources specific to the impact of hearing and/or vision loss on the child’s access and development. </a:t>
                      </a:r>
                      <a:endParaRPr sz="1800" dirty="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800" dirty="0">
                          <a:latin typeface="Calibri"/>
                          <a:ea typeface="Calibri"/>
                          <a:cs typeface="Calibri"/>
                          <a:sym typeface="Calibri"/>
                        </a:rPr>
                        <a:t>How are teachers of the Blind/Visually Impaired and Deaf/Hard of Hearing sharing info and resources with FAMILIES? </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dirty="0">
                          <a:latin typeface="Calibri"/>
                          <a:ea typeface="Calibri"/>
                          <a:cs typeface="Calibri"/>
                          <a:sym typeface="Calibri"/>
                        </a:rPr>
                        <a:t>What format is being used and is that format working? </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dirty="0">
                          <a:latin typeface="Calibri"/>
                          <a:ea typeface="Calibri"/>
                          <a:cs typeface="Calibri"/>
                          <a:sym typeface="Calibri"/>
                        </a:rPr>
                        <a:t>Are resources available in families’ preferred language?</a:t>
                      </a:r>
                      <a:endParaRPr sz="1800" dirty="0">
                        <a:latin typeface="Calibri"/>
                        <a:ea typeface="Calibri"/>
                        <a:cs typeface="Calibri"/>
                        <a:sym typeface="Calibri"/>
                      </a:endParaRPr>
                    </a:p>
                    <a:p>
                      <a:pPr marL="0" lvl="0" indent="0" algn="l" rtl="0">
                        <a:spcBef>
                          <a:spcPts val="1000"/>
                        </a:spcBef>
                        <a:spcAft>
                          <a:spcPts val="0"/>
                        </a:spcAft>
                        <a:buNone/>
                      </a:pPr>
                      <a:r>
                        <a:rPr lang="en-US" sz="1800" dirty="0">
                          <a:latin typeface="Calibri"/>
                          <a:ea typeface="Calibri"/>
                          <a:cs typeface="Calibri"/>
                          <a:sym typeface="Calibri"/>
                        </a:rPr>
                        <a:t>How are teachers of the Blind/Visually Impaired and Deaf/Hard of Hearing sharing info and resources with their TEAM? </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dirty="0">
                          <a:latin typeface="Calibri"/>
                          <a:ea typeface="Calibri"/>
                          <a:cs typeface="Calibri"/>
                          <a:sym typeface="Calibri"/>
                        </a:rPr>
                        <a:t>What format is being used and is that format working?</a:t>
                      </a:r>
                      <a:endParaRPr sz="1800" dirty="0">
                        <a:latin typeface="Calibri"/>
                        <a:ea typeface="Calibri"/>
                        <a:cs typeface="Calibri"/>
                        <a:sym typeface="Calibri"/>
                      </a:endParaRPr>
                    </a:p>
                    <a:p>
                      <a:pPr marL="0" lvl="0" indent="0" algn="l" rtl="0">
                        <a:spcBef>
                          <a:spcPts val="1000"/>
                        </a:spcBef>
                        <a:spcAft>
                          <a:spcPts val="0"/>
                        </a:spcAft>
                        <a:buNone/>
                      </a:pPr>
                      <a:r>
                        <a:rPr lang="en-US" sz="1800" dirty="0">
                          <a:latin typeface="Calibri"/>
                          <a:ea typeface="Calibri"/>
                          <a:cs typeface="Calibri"/>
                          <a:sym typeface="Calibri"/>
                        </a:rPr>
                        <a:t>How might these resources be centralized/organized for all families and team members to access? </a:t>
                      </a:r>
                      <a:endParaRPr sz="1800" dirty="0">
                        <a:latin typeface="Calibri"/>
                        <a:ea typeface="Calibri"/>
                        <a:cs typeface="Calibri"/>
                        <a:sym typeface="Calibri"/>
                      </a:endParaRPr>
                    </a:p>
                    <a:p>
                      <a:pPr marL="0" lvl="0" indent="0" algn="l" rtl="0">
                        <a:spcBef>
                          <a:spcPts val="1000"/>
                        </a:spcBef>
                        <a:spcAft>
                          <a:spcPts val="1000"/>
                        </a:spcAft>
                        <a:buNone/>
                      </a:pPr>
                      <a:r>
                        <a:rPr lang="en-US" sz="1800" dirty="0">
                          <a:latin typeface="Calibri"/>
                          <a:ea typeface="Calibri"/>
                          <a:cs typeface="Calibri"/>
                          <a:sym typeface="Calibri"/>
                        </a:rPr>
                        <a:t>How does your program evaluate this recommended collaboration practice to determine effectiveness? </a:t>
                      </a:r>
                      <a:endParaRPr sz="1800" dirty="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329d006765f_0_20"/>
          <p:cNvSpPr txBox="1">
            <a:spLocks noGrp="1"/>
          </p:cNvSpPr>
          <p:nvPr>
            <p:ph type="title"/>
          </p:nvPr>
        </p:nvSpPr>
        <p:spPr>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solidFill>
                  <a:srgbClr val="000000"/>
                </a:solidFill>
              </a:rPr>
              <a:t>Resources: MN Part C Collaboration Companion Document Recommended Practice #3</a:t>
            </a:r>
            <a:endParaRPr i="1" dirty="0">
              <a:solidFill>
                <a:srgbClr val="000000"/>
              </a:solidFill>
            </a:endParaRPr>
          </a:p>
        </p:txBody>
      </p:sp>
      <p:graphicFrame>
        <p:nvGraphicFramePr>
          <p:cNvPr id="224" name="Google Shape;224;g329d006765f_0_20"/>
          <p:cNvGraphicFramePr/>
          <p:nvPr>
            <p:extLst>
              <p:ext uri="{D42A27DB-BD31-4B8C-83A1-F6EECF244321}">
                <p14:modId xmlns:p14="http://schemas.microsoft.com/office/powerpoint/2010/main" val="3533072291"/>
              </p:ext>
            </p:extLst>
          </p:nvPr>
        </p:nvGraphicFramePr>
        <p:xfrm>
          <a:off x="612500" y="2501574"/>
          <a:ext cx="10979100" cy="3612626"/>
        </p:xfrm>
        <a:graphic>
          <a:graphicData uri="http://schemas.openxmlformats.org/drawingml/2006/table">
            <a:tbl>
              <a:tblPr firstRow="1">
                <a:noFill/>
                <a:tableStyleId>{C6B0E11F-E3E8-45E0-BB29-C1B9453273CB}</a:tableStyleId>
              </a:tblPr>
              <a:tblGrid>
                <a:gridCol w="4123273">
                  <a:extLst>
                    <a:ext uri="{9D8B030D-6E8A-4147-A177-3AD203B41FA5}">
                      <a16:colId xmlns:a16="http://schemas.microsoft.com/office/drawing/2014/main" val="20000"/>
                    </a:ext>
                  </a:extLst>
                </a:gridCol>
                <a:gridCol w="6855827">
                  <a:extLst>
                    <a:ext uri="{9D8B030D-6E8A-4147-A177-3AD203B41FA5}">
                      <a16:colId xmlns:a16="http://schemas.microsoft.com/office/drawing/2014/main" val="20001"/>
                    </a:ext>
                  </a:extLst>
                </a:gridCol>
              </a:tblGrid>
              <a:tr h="528829">
                <a:tc>
                  <a:txBody>
                    <a:bodyPr/>
                    <a:lstStyle/>
                    <a:p>
                      <a:pPr marL="0" lvl="0" indent="0" algn="l" rtl="0">
                        <a:spcBef>
                          <a:spcPts val="0"/>
                        </a:spcBef>
                        <a:spcAft>
                          <a:spcPts val="0"/>
                        </a:spcAft>
                        <a:buNone/>
                      </a:pPr>
                      <a:r>
                        <a:rPr lang="en-US" sz="1800" b="1" dirty="0">
                          <a:latin typeface="Calibri"/>
                          <a:ea typeface="Calibri"/>
                          <a:cs typeface="Calibri"/>
                          <a:sym typeface="Calibri"/>
                        </a:rPr>
                        <a:t>Recommended Collaboration Practices </a:t>
                      </a:r>
                      <a:endParaRPr sz="1800" b="1" dirty="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800" b="1">
                          <a:latin typeface="Calibri"/>
                          <a:ea typeface="Calibri"/>
                          <a:cs typeface="Calibri"/>
                          <a:sym typeface="Calibri"/>
                        </a:rPr>
                        <a:t>Discussion Questions/Prompts </a:t>
                      </a:r>
                      <a:endParaRPr sz="1800" b="1">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083797">
                <a:tc>
                  <a:txBody>
                    <a:bodyPr/>
                    <a:lstStyle/>
                    <a:p>
                      <a:pPr marL="0" lvl="0" indent="0" algn="l" rtl="0">
                        <a:spcBef>
                          <a:spcPts val="0"/>
                        </a:spcBef>
                        <a:spcAft>
                          <a:spcPts val="0"/>
                        </a:spcAft>
                        <a:buNone/>
                      </a:pPr>
                      <a:r>
                        <a:rPr lang="en-US" sz="1800">
                          <a:latin typeface="Calibri"/>
                          <a:ea typeface="Calibri"/>
                          <a:cs typeface="Calibri"/>
                          <a:sym typeface="Calibri"/>
                        </a:rPr>
                        <a:t>Coach families on how they can support their child’s individual sensory needs and learning. </a:t>
                      </a:r>
                      <a:endParaRPr sz="18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800" dirty="0">
                          <a:latin typeface="Calibri"/>
                          <a:ea typeface="Calibri"/>
                          <a:cs typeface="Calibri"/>
                          <a:sym typeface="Calibri"/>
                        </a:rPr>
                        <a:t>How are teachers of the Blind/Visually Impaired and Deaf/Hard of Hearing coaching families? </a:t>
                      </a:r>
                      <a:endParaRPr sz="1800" dirty="0">
                        <a:latin typeface="Calibri"/>
                        <a:ea typeface="Calibri"/>
                        <a:cs typeface="Calibri"/>
                        <a:sym typeface="Calibri"/>
                      </a:endParaRPr>
                    </a:p>
                    <a:p>
                      <a:pPr marL="457200" lvl="0" indent="-342900" algn="l" rtl="0">
                        <a:spcBef>
                          <a:spcPts val="1000"/>
                        </a:spcBef>
                        <a:spcAft>
                          <a:spcPts val="0"/>
                        </a:spcAft>
                        <a:buSzPts val="1800"/>
                        <a:buFont typeface="Calibri"/>
                        <a:buChar char="➔"/>
                      </a:pPr>
                      <a:r>
                        <a:rPr lang="en-US" sz="1800" dirty="0">
                          <a:latin typeface="Calibri"/>
                          <a:ea typeface="Calibri"/>
                          <a:cs typeface="Calibri"/>
                          <a:sym typeface="Calibri"/>
                        </a:rPr>
                        <a:t>Home/Site Visit and/or Joint Visit? </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dirty="0">
                          <a:latin typeface="Calibri"/>
                          <a:ea typeface="Calibri"/>
                          <a:cs typeface="Calibri"/>
                          <a:sym typeface="Calibri"/>
                        </a:rPr>
                        <a:t>How does your program determine what level of support to that child/family is needed? </a:t>
                      </a:r>
                      <a:endParaRPr sz="1800" dirty="0">
                        <a:latin typeface="Calibri"/>
                        <a:ea typeface="Calibri"/>
                        <a:cs typeface="Calibri"/>
                        <a:sym typeface="Calibri"/>
                      </a:endParaRPr>
                    </a:p>
                    <a:p>
                      <a:pPr marL="0" lvl="0" indent="0" algn="l" rtl="0">
                        <a:spcBef>
                          <a:spcPts val="1000"/>
                        </a:spcBef>
                        <a:spcAft>
                          <a:spcPts val="1000"/>
                        </a:spcAft>
                        <a:buNone/>
                      </a:pPr>
                      <a:r>
                        <a:rPr lang="en-US" sz="1800" dirty="0">
                          <a:latin typeface="Calibri"/>
                          <a:ea typeface="Calibri"/>
                          <a:cs typeface="Calibri"/>
                          <a:sym typeface="Calibri"/>
                        </a:rPr>
                        <a:t>How does your program evaluate this recommended collaboration practice to determine effectiveness? </a:t>
                      </a:r>
                      <a:endParaRPr sz="1800" dirty="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329d006765f_0_28"/>
          <p:cNvSpPr txBox="1">
            <a:spLocks noGrp="1"/>
          </p:cNvSpPr>
          <p:nvPr>
            <p:ph type="title"/>
          </p:nvPr>
        </p:nvSpPr>
        <p:spPr>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solidFill>
                  <a:srgbClr val="000000"/>
                </a:solidFill>
              </a:rPr>
              <a:t>Resources: MN Part C Collaboration Companion Document Recommended Practice #4</a:t>
            </a:r>
            <a:endParaRPr i="1" dirty="0">
              <a:solidFill>
                <a:srgbClr val="000000"/>
              </a:solidFill>
            </a:endParaRPr>
          </a:p>
        </p:txBody>
      </p:sp>
      <p:graphicFrame>
        <p:nvGraphicFramePr>
          <p:cNvPr id="231" name="Google Shape;231;g329d006765f_0_28"/>
          <p:cNvGraphicFramePr/>
          <p:nvPr>
            <p:extLst>
              <p:ext uri="{D42A27DB-BD31-4B8C-83A1-F6EECF244321}">
                <p14:modId xmlns:p14="http://schemas.microsoft.com/office/powerpoint/2010/main" val="836291629"/>
              </p:ext>
            </p:extLst>
          </p:nvPr>
        </p:nvGraphicFramePr>
        <p:xfrm>
          <a:off x="612500" y="2487926"/>
          <a:ext cx="10979100" cy="3579766"/>
        </p:xfrm>
        <a:graphic>
          <a:graphicData uri="http://schemas.openxmlformats.org/drawingml/2006/table">
            <a:tbl>
              <a:tblPr firstRow="1">
                <a:noFill/>
                <a:tableStyleId>{C6B0E11F-E3E8-45E0-BB29-C1B9453273CB}</a:tableStyleId>
              </a:tblPr>
              <a:tblGrid>
                <a:gridCol w="4055034">
                  <a:extLst>
                    <a:ext uri="{9D8B030D-6E8A-4147-A177-3AD203B41FA5}">
                      <a16:colId xmlns:a16="http://schemas.microsoft.com/office/drawing/2014/main" val="20000"/>
                    </a:ext>
                  </a:extLst>
                </a:gridCol>
                <a:gridCol w="6924066">
                  <a:extLst>
                    <a:ext uri="{9D8B030D-6E8A-4147-A177-3AD203B41FA5}">
                      <a16:colId xmlns:a16="http://schemas.microsoft.com/office/drawing/2014/main" val="20001"/>
                    </a:ext>
                  </a:extLst>
                </a:gridCol>
              </a:tblGrid>
              <a:tr h="582266">
                <a:tc>
                  <a:txBody>
                    <a:bodyPr/>
                    <a:lstStyle/>
                    <a:p>
                      <a:pPr marL="0" lvl="0" indent="0" algn="l" rtl="0">
                        <a:spcBef>
                          <a:spcPts val="0"/>
                        </a:spcBef>
                        <a:spcAft>
                          <a:spcPts val="0"/>
                        </a:spcAft>
                        <a:buNone/>
                      </a:pPr>
                      <a:r>
                        <a:rPr lang="en-US" sz="1800" b="1">
                          <a:latin typeface="Calibri"/>
                          <a:ea typeface="Calibri"/>
                          <a:cs typeface="Calibri"/>
                          <a:sym typeface="Calibri"/>
                        </a:rPr>
                        <a:t>Recommended Collaboration Practices </a:t>
                      </a:r>
                      <a:endParaRPr sz="1800" b="1">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800" b="1">
                          <a:latin typeface="Calibri"/>
                          <a:ea typeface="Calibri"/>
                          <a:cs typeface="Calibri"/>
                          <a:sym typeface="Calibri"/>
                        </a:rPr>
                        <a:t>Discussion Questions/Prompts </a:t>
                      </a:r>
                      <a:endParaRPr sz="1800" b="1">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2997500">
                <a:tc>
                  <a:txBody>
                    <a:bodyPr/>
                    <a:lstStyle/>
                    <a:p>
                      <a:pPr marL="0" lvl="0" indent="0" algn="l" rtl="0">
                        <a:spcBef>
                          <a:spcPts val="0"/>
                        </a:spcBef>
                        <a:spcAft>
                          <a:spcPts val="0"/>
                        </a:spcAft>
                        <a:buNone/>
                      </a:pPr>
                      <a:r>
                        <a:rPr lang="en-US" sz="1800">
                          <a:latin typeface="Calibri"/>
                          <a:ea typeface="Calibri"/>
                          <a:cs typeface="Calibri"/>
                          <a:sym typeface="Calibri"/>
                        </a:rPr>
                        <a:t>Provide appropriate adaptations for home and learning environments specific to hearing and vision challenges. </a:t>
                      </a:r>
                      <a:endParaRPr sz="18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800" dirty="0">
                          <a:latin typeface="Calibri"/>
                          <a:ea typeface="Calibri"/>
                          <a:cs typeface="Calibri"/>
                          <a:sym typeface="Calibri"/>
                        </a:rPr>
                        <a:t>How do teachers of the Blind/Visually Impaired and Deaf/Hard of Hearing determine and provide adaptations when needed (observation, written correspondence, modeling, etc.)? </a:t>
                      </a:r>
                      <a:endParaRPr sz="1800" dirty="0">
                        <a:latin typeface="Calibri"/>
                        <a:ea typeface="Calibri"/>
                        <a:cs typeface="Calibri"/>
                        <a:sym typeface="Calibri"/>
                      </a:endParaRPr>
                    </a:p>
                    <a:p>
                      <a:pPr marL="0" lvl="0" indent="0" algn="l" rtl="0">
                        <a:spcBef>
                          <a:spcPts val="1000"/>
                        </a:spcBef>
                        <a:spcAft>
                          <a:spcPts val="1000"/>
                        </a:spcAft>
                        <a:buNone/>
                      </a:pPr>
                      <a:r>
                        <a:rPr lang="en-US" sz="1800" dirty="0">
                          <a:latin typeface="Calibri"/>
                          <a:ea typeface="Calibri"/>
                          <a:cs typeface="Calibri"/>
                          <a:sym typeface="Calibri"/>
                        </a:rPr>
                        <a:t>How does your program evaluate this recommended collaboration practice to determine effectiveness? </a:t>
                      </a:r>
                      <a:endParaRPr sz="1800" dirty="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 name="Title 1">
            <a:extLst>
              <a:ext uri="{FF2B5EF4-FFF2-40B4-BE49-F238E27FC236}">
                <a16:creationId xmlns:a16="http://schemas.microsoft.com/office/drawing/2014/main" id="{AD90BBA7-5E84-C3BE-B71B-8458976B8E2B}"/>
              </a:ext>
            </a:extLst>
          </p:cNvPr>
          <p:cNvSpPr>
            <a:spLocks noGrp="1"/>
          </p:cNvSpPr>
          <p:nvPr>
            <p:ph type="title"/>
          </p:nvPr>
        </p:nvSpPr>
        <p:spPr>
          <a:xfrm>
            <a:off x="612489" y="1161007"/>
            <a:ext cx="10978994" cy="804271"/>
          </a:xfrm>
        </p:spPr>
        <p:txBody>
          <a:bodyPr/>
          <a:lstStyle/>
          <a:p>
            <a:r>
              <a:rPr lang="en-US" dirty="0"/>
              <a:t>Resources: MN Part C Collaboration Companion Document Recommended Practice #5</a:t>
            </a:r>
          </a:p>
        </p:txBody>
      </p:sp>
      <p:graphicFrame>
        <p:nvGraphicFramePr>
          <p:cNvPr id="238" name="Google Shape;238;g329d006765f_0_36"/>
          <p:cNvGraphicFramePr/>
          <p:nvPr>
            <p:extLst>
              <p:ext uri="{D42A27DB-BD31-4B8C-83A1-F6EECF244321}">
                <p14:modId xmlns:p14="http://schemas.microsoft.com/office/powerpoint/2010/main" val="250183566"/>
              </p:ext>
            </p:extLst>
          </p:nvPr>
        </p:nvGraphicFramePr>
        <p:xfrm>
          <a:off x="600504" y="2112800"/>
          <a:ext cx="11245753" cy="4326816"/>
        </p:xfrm>
        <a:graphic>
          <a:graphicData uri="http://schemas.openxmlformats.org/drawingml/2006/table">
            <a:tbl>
              <a:tblPr firstRow="1">
                <a:noFill/>
                <a:tableStyleId>{C6B0E11F-E3E8-45E0-BB29-C1B9453273CB}</a:tableStyleId>
              </a:tblPr>
              <a:tblGrid>
                <a:gridCol w="2715902">
                  <a:extLst>
                    <a:ext uri="{9D8B030D-6E8A-4147-A177-3AD203B41FA5}">
                      <a16:colId xmlns:a16="http://schemas.microsoft.com/office/drawing/2014/main" val="20000"/>
                    </a:ext>
                  </a:extLst>
                </a:gridCol>
                <a:gridCol w="8529851">
                  <a:extLst>
                    <a:ext uri="{9D8B030D-6E8A-4147-A177-3AD203B41FA5}">
                      <a16:colId xmlns:a16="http://schemas.microsoft.com/office/drawing/2014/main" val="20001"/>
                    </a:ext>
                  </a:extLst>
                </a:gridCol>
              </a:tblGrid>
              <a:tr h="706322">
                <a:tc>
                  <a:txBody>
                    <a:bodyPr/>
                    <a:lstStyle/>
                    <a:p>
                      <a:pPr marL="0" lvl="0" indent="0" algn="l" rtl="0">
                        <a:spcBef>
                          <a:spcPts val="0"/>
                        </a:spcBef>
                        <a:spcAft>
                          <a:spcPts val="0"/>
                        </a:spcAft>
                        <a:buNone/>
                      </a:pPr>
                      <a:r>
                        <a:rPr lang="en-US" sz="1800" b="1" dirty="0">
                          <a:latin typeface="Calibri"/>
                          <a:ea typeface="Calibri"/>
                          <a:cs typeface="Calibri"/>
                          <a:sym typeface="Calibri"/>
                        </a:rPr>
                        <a:t>Recommended Collaboration Practices </a:t>
                      </a:r>
                      <a:endParaRPr sz="1800" b="1" dirty="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800" b="1" dirty="0">
                          <a:latin typeface="Calibri"/>
                          <a:ea typeface="Calibri"/>
                          <a:cs typeface="Calibri"/>
                          <a:sym typeface="Calibri"/>
                        </a:rPr>
                        <a:t>Discussion Questions/Prompts </a:t>
                      </a:r>
                      <a:endParaRPr sz="1800" b="1" dirty="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595326">
                <a:tc>
                  <a:txBody>
                    <a:bodyPr/>
                    <a:lstStyle/>
                    <a:p>
                      <a:pPr marL="0" lvl="0" indent="0" algn="l" rtl="0">
                        <a:spcBef>
                          <a:spcPts val="0"/>
                        </a:spcBef>
                        <a:spcAft>
                          <a:spcPts val="0"/>
                        </a:spcAft>
                        <a:buNone/>
                      </a:pPr>
                      <a:r>
                        <a:rPr lang="en-US" sz="1800" dirty="0">
                          <a:latin typeface="Calibri"/>
                          <a:ea typeface="Calibri"/>
                          <a:cs typeface="Calibri"/>
                          <a:sym typeface="Calibri"/>
                        </a:rPr>
                        <a:t>Recommend emergent literacy strategies and accommodations that are specific to hearing and/or vision loss with the child’s family and team. </a:t>
                      </a:r>
                      <a:endParaRPr sz="1800" dirty="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800" dirty="0">
                          <a:latin typeface="Calibri"/>
                          <a:ea typeface="Calibri"/>
                          <a:cs typeface="Calibri"/>
                          <a:sym typeface="Calibri"/>
                        </a:rPr>
                        <a:t>How are teachers of the Blind/Visually Impaired and Deaf/Hard of Hearing recommending strategies and accommodations on emergent literacy with FAMILIES? </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dirty="0">
                          <a:latin typeface="Calibri"/>
                          <a:ea typeface="Calibri"/>
                          <a:cs typeface="Calibri"/>
                          <a:sym typeface="Calibri"/>
                        </a:rPr>
                        <a:t>What format is being used and is that format working? </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dirty="0">
                          <a:latin typeface="Calibri"/>
                          <a:ea typeface="Calibri"/>
                          <a:cs typeface="Calibri"/>
                          <a:sym typeface="Calibri"/>
                        </a:rPr>
                        <a:t>Are resources available in families’ preferred language? </a:t>
                      </a:r>
                      <a:endParaRPr sz="1800" dirty="0">
                        <a:latin typeface="Calibri"/>
                        <a:ea typeface="Calibri"/>
                        <a:cs typeface="Calibri"/>
                        <a:sym typeface="Calibri"/>
                      </a:endParaRPr>
                    </a:p>
                    <a:p>
                      <a:pPr marL="0" lvl="0" indent="0" algn="l" rtl="0">
                        <a:spcBef>
                          <a:spcPts val="1000"/>
                        </a:spcBef>
                        <a:spcAft>
                          <a:spcPts val="0"/>
                        </a:spcAft>
                        <a:buNone/>
                      </a:pPr>
                      <a:r>
                        <a:rPr lang="en-US" sz="1800" dirty="0">
                          <a:latin typeface="Calibri"/>
                          <a:ea typeface="Calibri"/>
                          <a:cs typeface="Calibri"/>
                          <a:sym typeface="Calibri"/>
                        </a:rPr>
                        <a:t>How are teachers of the Blind/Visually Impaired and Deaf/Hard of Hearing recommending strategies and accommodations on emergent literacy with their TEAM? </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dirty="0">
                          <a:latin typeface="Calibri"/>
                          <a:ea typeface="Calibri"/>
                          <a:cs typeface="Calibri"/>
                          <a:sym typeface="Calibri"/>
                        </a:rPr>
                        <a:t>What format is being used and is that format working? </a:t>
                      </a:r>
                      <a:endParaRPr sz="1800" dirty="0">
                        <a:latin typeface="Calibri"/>
                        <a:ea typeface="Calibri"/>
                        <a:cs typeface="Calibri"/>
                        <a:sym typeface="Calibri"/>
                      </a:endParaRPr>
                    </a:p>
                    <a:p>
                      <a:pPr marL="0" lvl="0" indent="0" algn="l" rtl="0">
                        <a:spcBef>
                          <a:spcPts val="1000"/>
                        </a:spcBef>
                        <a:spcAft>
                          <a:spcPts val="0"/>
                        </a:spcAft>
                        <a:buNone/>
                      </a:pPr>
                      <a:r>
                        <a:rPr lang="en-US" sz="1800" dirty="0">
                          <a:latin typeface="Calibri"/>
                          <a:ea typeface="Calibri"/>
                          <a:cs typeface="Calibri"/>
                          <a:sym typeface="Calibri"/>
                        </a:rPr>
                        <a:t>How might these resources be centralized/organized for all families and team members to access? </a:t>
                      </a:r>
                      <a:endParaRPr sz="1800" dirty="0">
                        <a:latin typeface="Calibri"/>
                        <a:ea typeface="Calibri"/>
                        <a:cs typeface="Calibri"/>
                        <a:sym typeface="Calibri"/>
                      </a:endParaRPr>
                    </a:p>
                    <a:p>
                      <a:pPr marL="0" lvl="0" indent="0" algn="l" rtl="0">
                        <a:spcBef>
                          <a:spcPts val="1000"/>
                        </a:spcBef>
                        <a:spcAft>
                          <a:spcPts val="1000"/>
                        </a:spcAft>
                        <a:buNone/>
                      </a:pPr>
                      <a:r>
                        <a:rPr lang="en-US" sz="1800" dirty="0">
                          <a:latin typeface="Calibri"/>
                          <a:ea typeface="Calibri"/>
                          <a:cs typeface="Calibri"/>
                          <a:sym typeface="Calibri"/>
                        </a:rPr>
                        <a:t>How does your program evaluate this recommended collaboration practice to determine effectiveness? </a:t>
                      </a:r>
                      <a:endParaRPr sz="1800" dirty="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31f437597fd_0_45"/>
          <p:cNvSpPr txBox="1">
            <a:spLocks noGrp="1"/>
          </p:cNvSpPr>
          <p:nvPr>
            <p:ph type="title"/>
          </p:nvPr>
        </p:nvSpPr>
        <p:spPr>
          <a:xfrm>
            <a:off x="612489" y="1402651"/>
            <a:ext cx="10978994" cy="688063"/>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Resources: MN Part C Looks Like / Doesn’t Look Like</a:t>
            </a:r>
            <a:endParaRPr b="0" i="1" dirty="0"/>
          </a:p>
        </p:txBody>
      </p:sp>
      <p:pic>
        <p:nvPicPr>
          <p:cNvPr id="11" name="Google Shape;244;g31f437597fd_0_45" descr="Screenshot of the Looks Like / Doesn't Look Like Part C Intervention Services for Infants and Toddlers with Sensory Loss Recommended Collaboration Practices">
            <a:extLst>
              <a:ext uri="{FF2B5EF4-FFF2-40B4-BE49-F238E27FC236}">
                <a16:creationId xmlns:a16="http://schemas.microsoft.com/office/drawing/2014/main" id="{EACD135B-A36D-C033-41BD-2C5EAE055D88}"/>
              </a:ext>
            </a:extLst>
          </p:cNvPr>
          <p:cNvPicPr preferRelativeResize="0">
            <a:picLocks noGrp="1"/>
          </p:cNvPicPr>
          <p:nvPr>
            <p:ph type="pic" idx="2"/>
          </p:nvPr>
        </p:nvPicPr>
        <p:blipFill rotWithShape="1">
          <a:blip r:embed="rId3">
            <a:alphaModFix/>
          </a:blip>
          <a:srcRect t="1454" b="1454"/>
          <a:stretch/>
        </p:blipFill>
        <p:spPr>
          <a:xfrm>
            <a:off x="1903050" y="2321723"/>
            <a:ext cx="3132967" cy="3549666"/>
          </a:xfrm>
          <a:prstGeom prst="rect">
            <a:avLst/>
          </a:prstGeom>
          <a:noFill/>
          <a:ln w="12700" cap="flat" cmpd="sng">
            <a:solidFill>
              <a:schemeClr val="dk1"/>
            </a:solidFill>
            <a:prstDash val="solid"/>
            <a:round/>
            <a:headEnd type="none" w="sm" len="sm"/>
            <a:tailEnd type="none" w="sm" len="sm"/>
          </a:ln>
        </p:spPr>
      </p:pic>
      <p:pic>
        <p:nvPicPr>
          <p:cNvPr id="6" name="Google Shape;245;g31f437597fd_0_45" descr="QR code that links to the Looks Like / Doesn't Look document that goes along with the article,  Part C Intervention Services for Children and Toddlers with Sensory Loss: Recommended Collaboration Practices">
            <a:extLst>
              <a:ext uri="{FF2B5EF4-FFF2-40B4-BE49-F238E27FC236}">
                <a16:creationId xmlns:a16="http://schemas.microsoft.com/office/drawing/2014/main" id="{862AD760-246E-1A41-E206-46B312E9A7C0}"/>
              </a:ext>
            </a:extLst>
          </p:cNvPr>
          <p:cNvPicPr preferRelativeResize="0">
            <a:picLocks noGrp="1"/>
          </p:cNvPicPr>
          <p:nvPr>
            <p:ph type="pic" idx="10"/>
          </p:nvPr>
        </p:nvPicPr>
        <p:blipFill>
          <a:blip r:embed="rId4">
            <a:alphaModFix/>
          </a:blip>
          <a:srcRect t="192" b="192"/>
          <a:stretch>
            <a:fillRect/>
          </a:stretch>
        </p:blipFill>
        <p:spPr>
          <a:xfrm>
            <a:off x="7132084" y="2259924"/>
            <a:ext cx="3567759" cy="3554024"/>
          </a:xfrm>
          <a:prstGeom prst="rect">
            <a:avLst/>
          </a:prstGeom>
          <a:noFill/>
          <a:ln w="28575" cap="flat" cmpd="sng">
            <a:solidFill>
              <a:srgbClr val="C00000"/>
            </a:solidFill>
            <a:prstDash val="solid"/>
            <a:round/>
            <a:headEnd type="none" w="sm" len="sm"/>
            <a:tailEnd type="none" w="sm" len="sm"/>
          </a:ln>
        </p:spPr>
      </p:pic>
      <p:sp>
        <p:nvSpPr>
          <p:cNvPr id="2" name="Text Placeholder 1">
            <a:extLst>
              <a:ext uri="{FF2B5EF4-FFF2-40B4-BE49-F238E27FC236}">
                <a16:creationId xmlns:a16="http://schemas.microsoft.com/office/drawing/2014/main" id="{57D9DC78-AF5F-595F-DA2D-2D71C3646432}"/>
              </a:ext>
            </a:extLst>
          </p:cNvPr>
          <p:cNvSpPr>
            <a:spLocks noGrp="1"/>
          </p:cNvSpPr>
          <p:nvPr>
            <p:ph type="body" idx="1"/>
          </p:nvPr>
        </p:nvSpPr>
        <p:spPr>
          <a:xfrm>
            <a:off x="876300" y="5920746"/>
            <a:ext cx="10706101" cy="368598"/>
          </a:xfrm>
        </p:spPr>
        <p:txBody>
          <a:bodyPr/>
          <a:lstStyle/>
          <a:p>
            <a:r>
              <a:rPr lang="en-US" sz="1800" dirty="0">
                <a:solidFill>
                  <a:srgbClr val="0000CC"/>
                </a:solidFill>
                <a:hlinkClick r:id="rId5">
                  <a:extLst>
                    <a:ext uri="{A12FA001-AC4F-418D-AE19-62706E023703}">
                      <ahyp:hlinkClr xmlns:ahyp="http://schemas.microsoft.com/office/drawing/2018/hyperlinkcolor" val="tx"/>
                    </a:ext>
                  </a:extLst>
                </a:hlinkClick>
              </a:rPr>
              <a:t>Part C Intervention Services for Infants and Toddlers from birth to 3 years old</a:t>
            </a:r>
            <a:endParaRPr lang="en-US" sz="1800" dirty="0">
              <a:solidFill>
                <a:srgbClr val="0000CC"/>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5"/>
          <p:cNvSpPr txBox="1">
            <a:spLocks noGrp="1"/>
          </p:cNvSpPr>
          <p:nvPr>
            <p:ph type="title"/>
          </p:nvPr>
        </p:nvSpPr>
        <p:spPr>
          <a:xfrm>
            <a:off x="612490" y="1170638"/>
            <a:ext cx="7889956" cy="1153461"/>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Session Goals:</a:t>
            </a:r>
            <a:endParaRPr dirty="0"/>
          </a:p>
        </p:txBody>
      </p:sp>
      <p:sp>
        <p:nvSpPr>
          <p:cNvPr id="95" name="Google Shape;95;p5"/>
          <p:cNvSpPr txBox="1">
            <a:spLocks noGrp="1"/>
          </p:cNvSpPr>
          <p:nvPr>
            <p:ph type="body" idx="1"/>
          </p:nvPr>
        </p:nvSpPr>
        <p:spPr>
          <a:xfrm>
            <a:off x="612500" y="2534225"/>
            <a:ext cx="10979100" cy="3714300"/>
          </a:xfrm>
          <a:prstGeom prst="rect">
            <a:avLst/>
          </a:prstGeom>
          <a:noFill/>
          <a:ln>
            <a:noFill/>
          </a:ln>
        </p:spPr>
        <p:txBody>
          <a:bodyPr spcFirstLastPara="1" wrap="square" lIns="274300" tIns="45700" rIns="45700" bIns="45700" anchor="t" anchorCtr="0">
            <a:noAutofit/>
          </a:bodyPr>
          <a:lstStyle/>
          <a:p>
            <a:pPr marL="457200" lvl="0" indent="-393192" algn="l" rtl="0">
              <a:lnSpc>
                <a:spcPct val="100000"/>
              </a:lnSpc>
              <a:spcBef>
                <a:spcPts val="600"/>
              </a:spcBef>
              <a:spcAft>
                <a:spcPts val="0"/>
              </a:spcAft>
              <a:buSzPts val="2592"/>
              <a:buChar char="★"/>
            </a:pPr>
            <a:r>
              <a:rPr lang="en-US" b="1" dirty="0"/>
              <a:t>Make a Plan </a:t>
            </a:r>
            <a:r>
              <a:rPr lang="en-US" dirty="0"/>
              <a:t>- Utilize at least 1 resource to support Part C collaboration practices in your service delivery.</a:t>
            </a:r>
            <a:endParaRPr dirty="0"/>
          </a:p>
          <a:p>
            <a:pPr marL="457200" lvl="0" indent="-393192" algn="l" rtl="0">
              <a:lnSpc>
                <a:spcPct val="100000"/>
              </a:lnSpc>
              <a:spcBef>
                <a:spcPts val="1000"/>
              </a:spcBef>
              <a:spcAft>
                <a:spcPts val="1000"/>
              </a:spcAft>
              <a:buSzPts val="2592"/>
              <a:buChar char="★"/>
            </a:pPr>
            <a:r>
              <a:rPr lang="en-US" b="1" dirty="0"/>
              <a:t>Network</a:t>
            </a:r>
            <a:r>
              <a:rPr lang="en-US" dirty="0"/>
              <a:t> - Discuss collaborative practices and strategies to consider utilizing.</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3187a585b6b_0_19"/>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Resources: MN Part C Looks Like / Doesn’t Look Like (example 1, page 3) </a:t>
            </a:r>
            <a:endParaRPr dirty="0"/>
          </a:p>
        </p:txBody>
      </p:sp>
      <p:sp>
        <p:nvSpPr>
          <p:cNvPr id="2" name="Text Placeholder 1">
            <a:extLst>
              <a:ext uri="{FF2B5EF4-FFF2-40B4-BE49-F238E27FC236}">
                <a16:creationId xmlns:a16="http://schemas.microsoft.com/office/drawing/2014/main" id="{B4330131-EE65-4E62-4EE4-244799BE30B2}"/>
              </a:ext>
            </a:extLst>
          </p:cNvPr>
          <p:cNvSpPr>
            <a:spLocks noGrp="1"/>
          </p:cNvSpPr>
          <p:nvPr>
            <p:ph type="body" idx="1"/>
          </p:nvPr>
        </p:nvSpPr>
        <p:spPr>
          <a:xfrm>
            <a:off x="612488" y="2421566"/>
            <a:ext cx="10978994" cy="758362"/>
          </a:xfrm>
        </p:spPr>
        <p:txBody>
          <a:bodyPr/>
          <a:lstStyle/>
          <a:p>
            <a:pPr marL="64008" indent="0">
              <a:buNone/>
            </a:pPr>
            <a:r>
              <a:rPr lang="en-US" sz="2400" b="1" dirty="0">
                <a:latin typeface="Calibri"/>
                <a:ea typeface="Calibri"/>
                <a:cs typeface="Calibri"/>
                <a:sym typeface="Calibri"/>
              </a:rPr>
              <a:t>Support the family and team with information and resources specific to the impact of hearing and/or vision loss on the child’s access and development.</a:t>
            </a:r>
          </a:p>
          <a:p>
            <a:pPr marL="64008" indent="0">
              <a:buNone/>
            </a:pPr>
            <a:endParaRPr lang="en-US" dirty="0"/>
          </a:p>
        </p:txBody>
      </p:sp>
      <p:graphicFrame>
        <p:nvGraphicFramePr>
          <p:cNvPr id="251" name="Google Shape;251;g3187a585b6b_0_19"/>
          <p:cNvGraphicFramePr/>
          <p:nvPr>
            <p:extLst>
              <p:ext uri="{D42A27DB-BD31-4B8C-83A1-F6EECF244321}">
                <p14:modId xmlns:p14="http://schemas.microsoft.com/office/powerpoint/2010/main" val="2588404758"/>
              </p:ext>
            </p:extLst>
          </p:nvPr>
        </p:nvGraphicFramePr>
        <p:xfrm>
          <a:off x="876300" y="3351499"/>
          <a:ext cx="10712400" cy="2865060"/>
        </p:xfrm>
        <a:graphic>
          <a:graphicData uri="http://schemas.openxmlformats.org/drawingml/2006/table">
            <a:tbl>
              <a:tblPr firstRow="1">
                <a:noFill/>
                <a:tableStyleId>{C6B0E11F-E3E8-45E0-BB29-C1B9453273CB}</a:tableStyleId>
              </a:tblPr>
              <a:tblGrid>
                <a:gridCol w="4931446">
                  <a:extLst>
                    <a:ext uri="{9D8B030D-6E8A-4147-A177-3AD203B41FA5}">
                      <a16:colId xmlns:a16="http://schemas.microsoft.com/office/drawing/2014/main" val="20000"/>
                    </a:ext>
                  </a:extLst>
                </a:gridCol>
                <a:gridCol w="5780954">
                  <a:extLst>
                    <a:ext uri="{9D8B030D-6E8A-4147-A177-3AD203B41FA5}">
                      <a16:colId xmlns:a16="http://schemas.microsoft.com/office/drawing/2014/main" val="20001"/>
                    </a:ext>
                  </a:extLst>
                </a:gridCol>
              </a:tblGrid>
              <a:tr h="481361">
                <a:tc>
                  <a:txBody>
                    <a:bodyPr/>
                    <a:lstStyle/>
                    <a:p>
                      <a:pPr marL="0" lvl="0" indent="0" algn="l" rtl="0">
                        <a:spcBef>
                          <a:spcPts val="0"/>
                        </a:spcBef>
                        <a:spcAft>
                          <a:spcPts val="0"/>
                        </a:spcAft>
                        <a:buNone/>
                      </a:pPr>
                      <a:r>
                        <a:rPr lang="en-US" sz="2400" b="1" dirty="0">
                          <a:latin typeface="Calibri"/>
                          <a:cs typeface="Calibri"/>
                          <a:sym typeface="Calibri"/>
                        </a:rPr>
                        <a:t>Looks Like</a:t>
                      </a:r>
                      <a:endParaRPr sz="2400" b="1" dirty="0">
                        <a:latin typeface="Calibri"/>
                        <a:cs typeface="Calibri"/>
                        <a:sym typeface="Calibri"/>
                      </a:endParaRPr>
                    </a:p>
                  </a:txBody>
                  <a:tcPr marL="91425" marR="91425" marT="91425" marB="9142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AE9F6"/>
                    </a:solidFill>
                  </a:tcPr>
                </a:tc>
                <a:tc>
                  <a:txBody>
                    <a:bodyPr/>
                    <a:lstStyle/>
                    <a:p>
                      <a:pPr marL="0" lvl="0" indent="0" algn="l" rtl="0">
                        <a:spcBef>
                          <a:spcPts val="0"/>
                        </a:spcBef>
                        <a:spcAft>
                          <a:spcPts val="0"/>
                        </a:spcAft>
                        <a:buNone/>
                      </a:pPr>
                      <a:r>
                        <a:rPr lang="en-US" sz="2400" b="1" dirty="0">
                          <a:latin typeface="Calibri"/>
                          <a:cs typeface="Calibri"/>
                          <a:sym typeface="Calibri"/>
                        </a:rPr>
                        <a:t>Doesn’t Look Like</a:t>
                      </a:r>
                      <a:endParaRPr sz="2400" b="1" dirty="0">
                        <a:latin typeface="Calibri"/>
                        <a:cs typeface="Calibri"/>
                        <a:sym typeface="Calibri"/>
                      </a:endParaRPr>
                    </a:p>
                  </a:txBody>
                  <a:tcPr marL="91425" marR="91425" marT="91425" marB="9142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AE9F6"/>
                    </a:solidFill>
                  </a:tcPr>
                </a:tc>
                <a:extLst>
                  <a:ext uri="{0D108BD9-81ED-4DB2-BD59-A6C34878D82A}">
                    <a16:rowId xmlns:a16="http://schemas.microsoft.com/office/drawing/2014/main" val="10000"/>
                  </a:ext>
                </a:extLst>
              </a:tr>
              <a:tr h="2299938">
                <a:tc>
                  <a:txBody>
                    <a:bodyPr/>
                    <a:lstStyle/>
                    <a:p>
                      <a:pPr marL="0" lvl="0" indent="0" algn="l" rtl="0">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Ensure that low incidence specialists are available to be a child’s primary service provider and/or secondary service provider, as makes sense for the child, family, and their individual needs. The low incidence specialist is also available for joint visits with the child and family. </a:t>
                      </a:r>
                      <a:endParaRPr sz="2000">
                        <a:latin typeface="Calibri"/>
                        <a:ea typeface="Calibri"/>
                        <a:cs typeface="Calibri"/>
                        <a:sym typeface="Calibri"/>
                      </a:endParaRPr>
                    </a:p>
                  </a:txBody>
                  <a:tcPr marL="91425" marR="91425" marT="91425" marB="9142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Not inviting low incidence specialists to come to the home in order to gather an understanding of how the child functions in his/her primary environment. This may limit the ability to make family and child-centered recommendations for both current and future programming, environmental adjustments, or amplification needs.</a:t>
                      </a:r>
                      <a:endParaRPr sz="2000" dirty="0">
                        <a:latin typeface="Calibri"/>
                        <a:ea typeface="Calibri"/>
                        <a:cs typeface="Calibri"/>
                        <a:sym typeface="Calibri"/>
                      </a:endParaRPr>
                    </a:p>
                  </a:txBody>
                  <a:tcPr marL="91425" marR="91425" marT="91425" marB="9142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1f437597fd_0_64"/>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Resources: MN Part C Looks Like / Doesn’t Look Like (example 2, page 3 &amp; 4) </a:t>
            </a:r>
            <a:endParaRPr dirty="0"/>
          </a:p>
        </p:txBody>
      </p:sp>
      <p:sp>
        <p:nvSpPr>
          <p:cNvPr id="2" name="Text Placeholder 1">
            <a:extLst>
              <a:ext uri="{FF2B5EF4-FFF2-40B4-BE49-F238E27FC236}">
                <a16:creationId xmlns:a16="http://schemas.microsoft.com/office/drawing/2014/main" id="{A316C1AF-8929-B1FD-FCD2-D9CEC5CC5CBB}"/>
              </a:ext>
            </a:extLst>
          </p:cNvPr>
          <p:cNvSpPr>
            <a:spLocks noGrp="1"/>
          </p:cNvSpPr>
          <p:nvPr>
            <p:ph type="body" idx="1"/>
          </p:nvPr>
        </p:nvSpPr>
        <p:spPr>
          <a:xfrm>
            <a:off x="612488" y="2421566"/>
            <a:ext cx="10978994" cy="785658"/>
          </a:xfrm>
        </p:spPr>
        <p:txBody>
          <a:bodyPr/>
          <a:lstStyle/>
          <a:p>
            <a:pPr marL="64008" indent="0">
              <a:buNone/>
            </a:pPr>
            <a:r>
              <a:rPr lang="en-US" sz="2400" b="1" dirty="0">
                <a:latin typeface="Calibri"/>
                <a:ea typeface="Calibri"/>
                <a:cs typeface="Calibri"/>
                <a:sym typeface="Calibri"/>
              </a:rPr>
              <a:t>Support the family and team with information and resources specific to the impact of hearing and/or vision loss on the child’s access and development.</a:t>
            </a:r>
          </a:p>
        </p:txBody>
      </p:sp>
      <p:graphicFrame>
        <p:nvGraphicFramePr>
          <p:cNvPr id="257" name="Google Shape;257;g31f437597fd_0_64"/>
          <p:cNvGraphicFramePr/>
          <p:nvPr>
            <p:extLst>
              <p:ext uri="{D42A27DB-BD31-4B8C-83A1-F6EECF244321}">
                <p14:modId xmlns:p14="http://schemas.microsoft.com/office/powerpoint/2010/main" val="2544662173"/>
              </p:ext>
            </p:extLst>
          </p:nvPr>
        </p:nvGraphicFramePr>
        <p:xfrm>
          <a:off x="685500" y="3305475"/>
          <a:ext cx="10591200" cy="3169860"/>
        </p:xfrm>
        <a:graphic>
          <a:graphicData uri="http://schemas.openxmlformats.org/drawingml/2006/table">
            <a:tbl>
              <a:tblPr firstRow="1">
                <a:noFill/>
                <a:tableStyleId>{C6B0E11F-E3E8-45E0-BB29-C1B9453273CB}</a:tableStyleId>
              </a:tblPr>
              <a:tblGrid>
                <a:gridCol w="5756243">
                  <a:extLst>
                    <a:ext uri="{9D8B030D-6E8A-4147-A177-3AD203B41FA5}">
                      <a16:colId xmlns:a16="http://schemas.microsoft.com/office/drawing/2014/main" val="20000"/>
                    </a:ext>
                  </a:extLst>
                </a:gridCol>
                <a:gridCol w="4834957">
                  <a:extLst>
                    <a:ext uri="{9D8B030D-6E8A-4147-A177-3AD203B41FA5}">
                      <a16:colId xmlns:a16="http://schemas.microsoft.com/office/drawing/2014/main" val="20001"/>
                    </a:ext>
                  </a:extLst>
                </a:gridCol>
              </a:tblGrid>
              <a:tr h="455898">
                <a:tc>
                  <a:txBody>
                    <a:bodyPr/>
                    <a:lstStyle/>
                    <a:p>
                      <a:pPr marL="0" lvl="0" indent="0" algn="l" rtl="0">
                        <a:spcBef>
                          <a:spcPts val="0"/>
                        </a:spcBef>
                        <a:spcAft>
                          <a:spcPts val="0"/>
                        </a:spcAft>
                        <a:buNone/>
                      </a:pPr>
                      <a:r>
                        <a:rPr lang="en-US" sz="2400" b="1" dirty="0">
                          <a:latin typeface="Calibri"/>
                          <a:cs typeface="Calibri"/>
                          <a:sym typeface="Calibri"/>
                        </a:rPr>
                        <a:t>Looks Like</a:t>
                      </a:r>
                      <a:endParaRPr sz="2400" b="1" dirty="0">
                        <a:latin typeface="Calibri"/>
                        <a:cs typeface="Calibri"/>
                        <a:sym typeface="Calibri"/>
                      </a:endParaRPr>
                    </a:p>
                  </a:txBody>
                  <a:tcPr marL="91425" marR="91425" marT="91425" marB="9142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AE9F6"/>
                    </a:solidFill>
                  </a:tcPr>
                </a:tc>
                <a:tc>
                  <a:txBody>
                    <a:bodyPr/>
                    <a:lstStyle/>
                    <a:p>
                      <a:pPr marL="0" lvl="0" indent="0" algn="l" rtl="0">
                        <a:spcBef>
                          <a:spcPts val="0"/>
                        </a:spcBef>
                        <a:spcAft>
                          <a:spcPts val="0"/>
                        </a:spcAft>
                        <a:buNone/>
                      </a:pPr>
                      <a:r>
                        <a:rPr lang="en-US" sz="2400" b="1" dirty="0">
                          <a:latin typeface="Calibri"/>
                          <a:cs typeface="Calibri"/>
                          <a:sym typeface="Calibri"/>
                        </a:rPr>
                        <a:t>Doesn’t Look Like</a:t>
                      </a:r>
                      <a:endParaRPr sz="2400" b="1" dirty="0">
                        <a:latin typeface="Calibri"/>
                        <a:cs typeface="Calibri"/>
                        <a:sym typeface="Calibri"/>
                      </a:endParaRPr>
                    </a:p>
                  </a:txBody>
                  <a:tcPr marL="91425" marR="91425" marT="91425" marB="9142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AE9F6"/>
                    </a:solidFill>
                  </a:tcPr>
                </a:tc>
                <a:extLst>
                  <a:ext uri="{0D108BD9-81ED-4DB2-BD59-A6C34878D82A}">
                    <a16:rowId xmlns:a16="http://schemas.microsoft.com/office/drawing/2014/main" val="10000"/>
                  </a:ext>
                </a:extLst>
              </a:tr>
              <a:tr h="1908411">
                <a:tc>
                  <a:txBody>
                    <a:bodyPr/>
                    <a:lstStyle/>
                    <a:p>
                      <a:pPr marL="0" lvl="0" indent="0" algn="l" rtl="0">
                        <a:spcBef>
                          <a:spcPts val="0"/>
                        </a:spcBef>
                        <a:spcAft>
                          <a:spcPts val="0"/>
                        </a:spcAft>
                        <a:buNone/>
                      </a:pPr>
                      <a:r>
                        <a:rPr lang="en-US" sz="2000">
                          <a:solidFill>
                            <a:schemeClr val="dk1"/>
                          </a:solidFill>
                          <a:latin typeface="Calibri"/>
                          <a:ea typeface="Calibri"/>
                          <a:cs typeface="Calibri"/>
                          <a:sym typeface="Calibri"/>
                        </a:rPr>
                        <a:t>Joint visits are provided as requested by the family or service providers, as appropriate. Family members might not always have enough knowledge about the sensory loss to know what questions to ask or that a joint visit could be helpful. Therefore, it is important for low incidence providers to have continuous interactions with the family and team, so that they can share relevant sensory loss information.</a:t>
                      </a:r>
                      <a:endParaRPr sz="2000">
                        <a:latin typeface="Calibri"/>
                        <a:ea typeface="Calibri"/>
                        <a:cs typeface="Calibri"/>
                        <a:sym typeface="Calibri"/>
                      </a:endParaRPr>
                    </a:p>
                  </a:txBody>
                  <a:tcPr marL="91425" marR="91425" marT="91425" marB="9142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US" sz="2000" dirty="0">
                          <a:solidFill>
                            <a:schemeClr val="dk1"/>
                          </a:solidFill>
                          <a:latin typeface="Calibri"/>
                          <a:ea typeface="Calibri"/>
                          <a:cs typeface="Calibri"/>
                          <a:sym typeface="Calibri"/>
                        </a:rPr>
                        <a:t>Joint visits are only provided when driven by a question/request from the family. </a:t>
                      </a:r>
                      <a:endParaRPr sz="2000" dirty="0">
                        <a:solidFill>
                          <a:schemeClr val="dk1"/>
                        </a:solidFill>
                        <a:latin typeface="Calibri"/>
                        <a:ea typeface="Calibri"/>
                        <a:cs typeface="Calibri"/>
                        <a:sym typeface="Calibri"/>
                      </a:endParaRPr>
                    </a:p>
                    <a:p>
                      <a:pPr marL="0" lvl="0" indent="0" algn="l" rtl="0">
                        <a:spcBef>
                          <a:spcPts val="0"/>
                        </a:spcBef>
                        <a:spcAft>
                          <a:spcPts val="0"/>
                        </a:spcAft>
                        <a:buNone/>
                      </a:pPr>
                      <a:endParaRPr sz="2000" dirty="0">
                        <a:solidFill>
                          <a:schemeClr val="dk1"/>
                        </a:solidFill>
                        <a:latin typeface="Calibri"/>
                        <a:ea typeface="Calibri"/>
                        <a:cs typeface="Calibri"/>
                        <a:sym typeface="Calibri"/>
                      </a:endParaRPr>
                    </a:p>
                    <a:p>
                      <a:pPr marL="0" lvl="0" indent="0" algn="l" rtl="0">
                        <a:spcBef>
                          <a:spcPts val="0"/>
                        </a:spcBef>
                        <a:spcAft>
                          <a:spcPts val="0"/>
                        </a:spcAft>
                        <a:buNone/>
                      </a:pPr>
                      <a:r>
                        <a:rPr lang="en-US" sz="2000" dirty="0">
                          <a:solidFill>
                            <a:schemeClr val="dk1"/>
                          </a:solidFill>
                          <a:latin typeface="Calibri"/>
                          <a:ea typeface="Calibri"/>
                          <a:cs typeface="Calibri"/>
                          <a:sym typeface="Calibri"/>
                        </a:rPr>
                        <a:t>Joint visits are only provided during previously established service minutes, regardless of child, family or service provider needs/requests.</a:t>
                      </a:r>
                      <a:endParaRPr sz="2000" dirty="0">
                        <a:solidFill>
                          <a:schemeClr val="dk1"/>
                        </a:solidFill>
                        <a:latin typeface="Calibri"/>
                        <a:ea typeface="Calibri"/>
                        <a:cs typeface="Calibri"/>
                        <a:sym typeface="Calibri"/>
                      </a:endParaRPr>
                    </a:p>
                  </a:txBody>
                  <a:tcPr marL="91425" marR="91425" marT="91425" marB="9142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3187a585b6b_0_64"/>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Session Outcomes: STORIES</a:t>
            </a:r>
            <a:endParaRPr dirty="0"/>
          </a:p>
        </p:txBody>
      </p:sp>
      <p:sp>
        <p:nvSpPr>
          <p:cNvPr id="263" name="Google Shape;263;g3187a585b6b_0_64"/>
          <p:cNvSpPr txBox="1">
            <a:spLocks noGrp="1"/>
          </p:cNvSpPr>
          <p:nvPr>
            <p:ph type="body" idx="1"/>
          </p:nvPr>
        </p:nvSpPr>
        <p:spPr>
          <a:prstGeom prst="rect">
            <a:avLst/>
          </a:prstGeom>
          <a:noFill/>
          <a:ln>
            <a:noFill/>
          </a:ln>
        </p:spPr>
        <p:txBody>
          <a:bodyPr spcFirstLastPara="1" wrap="square" lIns="274300" tIns="45700" rIns="45700" bIns="45700" anchor="t" anchorCtr="0">
            <a:noAutofit/>
          </a:bodyPr>
          <a:lstStyle/>
          <a:p>
            <a:pPr marL="457200" lvl="0" indent="-393192" algn="l" rtl="0">
              <a:lnSpc>
                <a:spcPct val="100000"/>
              </a:lnSpc>
              <a:spcBef>
                <a:spcPts val="600"/>
              </a:spcBef>
              <a:spcAft>
                <a:spcPts val="0"/>
              </a:spcAft>
              <a:buSzPts val="2592"/>
              <a:buChar char="★"/>
            </a:pPr>
            <a:r>
              <a:rPr lang="en-US" b="1" dirty="0"/>
              <a:t>Literature</a:t>
            </a:r>
            <a:r>
              <a:rPr lang="en-US" dirty="0"/>
              <a:t> - Evidence-based literature in support of Part C collaborative practices, specific for children with hearing loss and their family.</a:t>
            </a:r>
            <a:endParaRPr dirty="0"/>
          </a:p>
          <a:p>
            <a:pPr marL="457200" lvl="0" indent="-393192" algn="l" rtl="0">
              <a:lnSpc>
                <a:spcPct val="100000"/>
              </a:lnSpc>
              <a:spcBef>
                <a:spcPts val="1000"/>
              </a:spcBef>
              <a:spcAft>
                <a:spcPts val="0"/>
              </a:spcAft>
              <a:buSzPts val="2592"/>
              <a:buChar char="★"/>
            </a:pPr>
            <a:r>
              <a:rPr lang="en-US" b="1" dirty="0"/>
              <a:t>Resources</a:t>
            </a:r>
            <a:r>
              <a:rPr lang="en-US" dirty="0"/>
              <a:t> - Minnesota specific resources to support Part C collaborative practices.</a:t>
            </a:r>
            <a:endParaRPr dirty="0"/>
          </a:p>
          <a:p>
            <a:pPr marL="457200" lvl="0" indent="-393192" algn="l" rtl="0">
              <a:lnSpc>
                <a:spcPct val="100000"/>
              </a:lnSpc>
              <a:spcBef>
                <a:spcPts val="1000"/>
              </a:spcBef>
              <a:spcAft>
                <a:spcPts val="1000"/>
              </a:spcAft>
              <a:buSzPts val="2592"/>
              <a:buChar char="★"/>
            </a:pPr>
            <a:r>
              <a:rPr lang="en-US" b="1" dirty="0">
                <a:highlight>
                  <a:srgbClr val="D9EAD3"/>
                </a:highlight>
              </a:rPr>
              <a:t>Stories</a:t>
            </a:r>
            <a:r>
              <a:rPr lang="en-US" dirty="0">
                <a:highlight>
                  <a:srgbClr val="D9EAD3"/>
                </a:highlight>
              </a:rPr>
              <a:t> - Learn more from examples of Part C collaborative practices happening in Minnesota.</a:t>
            </a:r>
            <a:endParaRPr dirty="0">
              <a:highlight>
                <a:srgbClr val="D9EAD3"/>
              </a:high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4"/>
          <p:cNvSpPr txBox="1">
            <a:spLocks noGrp="1"/>
          </p:cNvSpPr>
          <p:nvPr>
            <p:ph type="title"/>
          </p:nvPr>
        </p:nvSpPr>
        <p:spPr>
          <a:xfrm>
            <a:off x="612489" y="1161007"/>
            <a:ext cx="11356598" cy="776975"/>
          </a:xfrm>
          <a:prstGeom prst="rect">
            <a:avLst/>
          </a:prstGeom>
          <a:noFill/>
          <a:ln>
            <a:noFill/>
          </a:ln>
        </p:spPr>
        <p:txBody>
          <a:bodyPr spcFirstLastPara="1" wrap="square" lIns="0" tIns="182875" rIns="91425" bIns="45700" anchor="ctr" anchorCtr="0">
            <a:noAutofit/>
          </a:bodyPr>
          <a:lstStyle/>
          <a:p>
            <a:pPr marL="0" lvl="0" indent="0" algn="l" rtl="0">
              <a:spcBef>
                <a:spcPts val="0"/>
              </a:spcBef>
              <a:spcAft>
                <a:spcPts val="0"/>
              </a:spcAft>
              <a:buClr>
                <a:srgbClr val="0C0C0C"/>
              </a:buClr>
              <a:buSzPts val="3600"/>
              <a:buFont typeface="Calibri"/>
              <a:buNone/>
            </a:pPr>
            <a:r>
              <a:rPr lang="en-US" dirty="0"/>
              <a:t>Story: Routines Based Intervention - video</a:t>
            </a:r>
            <a:endParaRPr dirty="0"/>
          </a:p>
          <a:p>
            <a:pPr marL="0" lvl="0" indent="0" algn="l" rtl="0">
              <a:spcBef>
                <a:spcPts val="0"/>
              </a:spcBef>
              <a:spcAft>
                <a:spcPts val="0"/>
              </a:spcAft>
              <a:buClr>
                <a:srgbClr val="0C0C0C"/>
              </a:buClr>
              <a:buSzPts val="3600"/>
              <a:buFont typeface="Calibri"/>
              <a:buNone/>
            </a:pPr>
            <a:r>
              <a:rPr lang="en-US" sz="2400" dirty="0"/>
              <a:t>Team focuses on family priorities while considering sensory impact on family routines.</a:t>
            </a:r>
            <a:endParaRPr dirty="0"/>
          </a:p>
        </p:txBody>
      </p:sp>
      <p:pic>
        <p:nvPicPr>
          <p:cNvPr id="2" name="EHDI Part C Routines Based Interview (RBI) - Katie_slide 29" descr="EHDI Part C Routines Based Interview (RBI) - Katie">
            <a:hlinkClick r:id="" action="ppaction://media"/>
            <a:extLst>
              <a:ext uri="{FF2B5EF4-FFF2-40B4-BE49-F238E27FC236}">
                <a16:creationId xmlns:a16="http://schemas.microsoft.com/office/drawing/2014/main" id="{23DD4DE8-89E1-3089-067E-C2C18DC819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64473" y="2342107"/>
            <a:ext cx="7063054" cy="39729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32695d310de_0_0"/>
          <p:cNvSpPr txBox="1">
            <a:spLocks noGrp="1"/>
          </p:cNvSpPr>
          <p:nvPr>
            <p:ph type="title"/>
          </p:nvPr>
        </p:nvSpPr>
        <p:spPr>
          <a:xfrm>
            <a:off x="612489" y="1171640"/>
            <a:ext cx="10979100" cy="11598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Routines Based Intervention Considerations</a:t>
            </a:r>
            <a:endParaRPr sz="2400" dirty="0"/>
          </a:p>
        </p:txBody>
      </p:sp>
      <p:sp>
        <p:nvSpPr>
          <p:cNvPr id="275" name="Google Shape;275;g32695d310de_0_0"/>
          <p:cNvSpPr txBox="1">
            <a:spLocks noGrp="1"/>
          </p:cNvSpPr>
          <p:nvPr>
            <p:ph type="body" idx="1"/>
          </p:nvPr>
        </p:nvSpPr>
        <p:spPr>
          <a:xfrm>
            <a:off x="612500" y="2400300"/>
            <a:ext cx="10979100" cy="3973204"/>
          </a:xfrm>
          <a:prstGeom prst="rect">
            <a:avLst/>
          </a:prstGeom>
          <a:noFill/>
          <a:ln>
            <a:noFill/>
          </a:ln>
        </p:spPr>
        <p:txBody>
          <a:bodyPr spcFirstLastPara="1" wrap="square" lIns="274300" tIns="45700" rIns="45700" bIns="45700" anchor="t" anchorCtr="0">
            <a:noAutofit/>
          </a:bodyPr>
          <a:lstStyle/>
          <a:p>
            <a:pPr marL="0" lvl="0" indent="0" algn="l" rtl="0">
              <a:lnSpc>
                <a:spcPct val="115000"/>
              </a:lnSpc>
              <a:spcBef>
                <a:spcPts val="0"/>
              </a:spcBef>
              <a:spcAft>
                <a:spcPts val="0"/>
              </a:spcAft>
              <a:buNone/>
            </a:pPr>
            <a:r>
              <a:rPr lang="en-US" dirty="0"/>
              <a:t>Ensure that you are collaborating with your programs low incidence providers to consider how the child’s disability impacts their daily routines.  </a:t>
            </a:r>
            <a:endParaRPr dirty="0"/>
          </a:p>
          <a:p>
            <a:pPr marL="457200" lvl="0" indent="-381000" algn="l" rtl="0">
              <a:spcBef>
                <a:spcPts val="1200"/>
              </a:spcBef>
              <a:spcAft>
                <a:spcPts val="0"/>
              </a:spcAft>
              <a:buClr>
                <a:schemeClr val="dk1"/>
              </a:buClr>
              <a:buSzPts val="2400"/>
              <a:buFont typeface="Calibri"/>
              <a:buChar char="●"/>
            </a:pPr>
            <a:r>
              <a:rPr lang="en-US" dirty="0"/>
              <a:t>Ensure you and your team (including low incidence providers) are familiar with the </a:t>
            </a:r>
            <a:r>
              <a:rPr lang="en-US" u="sng" dirty="0">
                <a:solidFill>
                  <a:srgbClr val="0000CC"/>
                </a:solidFill>
                <a:hlinkClick r:id="rId3">
                  <a:extLst>
                    <a:ext uri="{A12FA001-AC4F-418D-AE19-62706E023703}">
                      <ahyp:hlinkClr xmlns:ahyp="http://schemas.microsoft.com/office/drawing/2018/hyperlinkcolor" val="tx"/>
                    </a:ext>
                  </a:extLst>
                </a:hlinkClick>
              </a:rPr>
              <a:t>Routines Based Interview</a:t>
            </a:r>
            <a:r>
              <a:rPr lang="en-US" dirty="0">
                <a:solidFill>
                  <a:srgbClr val="0000CC"/>
                </a:solidFill>
              </a:rPr>
              <a:t> </a:t>
            </a:r>
            <a:r>
              <a:rPr lang="en-US" dirty="0"/>
              <a:t>process.</a:t>
            </a:r>
            <a:endParaRPr dirty="0"/>
          </a:p>
          <a:p>
            <a:pPr marL="457200" lvl="0" indent="-381000" algn="l" rtl="0">
              <a:spcBef>
                <a:spcPts val="1000"/>
              </a:spcBef>
              <a:spcAft>
                <a:spcPts val="0"/>
              </a:spcAft>
              <a:buClr>
                <a:schemeClr val="dk1"/>
              </a:buClr>
              <a:buSzPts val="2400"/>
              <a:buFont typeface="Calibri"/>
              <a:buChar char="●"/>
            </a:pPr>
            <a:r>
              <a:rPr lang="en-US" dirty="0"/>
              <a:t>Involve the teachers of low incidence disabilities in planning for the routines based interview questions and/or inviting them to participate in the interview.</a:t>
            </a:r>
            <a:endParaRPr dirty="0"/>
          </a:p>
          <a:p>
            <a:pPr marL="457200" lvl="0" indent="-381000" algn="l" rtl="0">
              <a:spcBef>
                <a:spcPts val="1000"/>
              </a:spcBef>
              <a:spcAft>
                <a:spcPts val="0"/>
              </a:spcAft>
              <a:buClr>
                <a:schemeClr val="dk1"/>
              </a:buClr>
              <a:buSzPts val="2400"/>
              <a:buFont typeface="Calibri"/>
              <a:buChar char="●"/>
            </a:pPr>
            <a:r>
              <a:rPr lang="en-US" dirty="0"/>
              <a:t>Ask questions specific to the impact of the child’s sensory loss on their daily routines.  (example: When the child wakes up, how are they receiving communication input prior to putting on their hearing aids?)</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326ed10ffa6_0_4"/>
          <p:cNvSpPr txBox="1">
            <a:spLocks noGrp="1"/>
          </p:cNvSpPr>
          <p:nvPr>
            <p:ph type="title"/>
          </p:nvPr>
        </p:nvSpPr>
        <p:spPr>
          <a:xfrm>
            <a:off x="612489" y="1161007"/>
            <a:ext cx="10979100" cy="817918"/>
          </a:xfrm>
          <a:prstGeom prst="rect">
            <a:avLst/>
          </a:prstGeom>
          <a:noFill/>
          <a:ln>
            <a:noFill/>
          </a:ln>
        </p:spPr>
        <p:txBody>
          <a:bodyPr spcFirstLastPara="1" wrap="square" lIns="0" tIns="182875" rIns="91425" bIns="45700" anchor="ctr" anchorCtr="0">
            <a:noAutofit/>
          </a:bodyPr>
          <a:lstStyle/>
          <a:p>
            <a:pPr marL="0" lvl="0" indent="0" algn="l" rtl="0">
              <a:spcBef>
                <a:spcPts val="0"/>
              </a:spcBef>
              <a:spcAft>
                <a:spcPts val="0"/>
              </a:spcAft>
              <a:buClr>
                <a:srgbClr val="0C0C0C"/>
              </a:buClr>
              <a:buSzPts val="3600"/>
              <a:buFont typeface="Calibri"/>
              <a:buNone/>
            </a:pPr>
            <a:r>
              <a:rPr lang="en-US" dirty="0"/>
              <a:t>Story: Service Provider Availability - video</a:t>
            </a:r>
            <a:endParaRPr dirty="0"/>
          </a:p>
          <a:p>
            <a:pPr marL="0" lvl="0" indent="0" algn="l" rtl="0">
              <a:spcBef>
                <a:spcPts val="0"/>
              </a:spcBef>
              <a:spcAft>
                <a:spcPts val="0"/>
              </a:spcAft>
              <a:buClr>
                <a:srgbClr val="0C0C0C"/>
              </a:buClr>
              <a:buSzPts val="3600"/>
              <a:buFont typeface="Calibri"/>
              <a:buNone/>
            </a:pPr>
            <a:r>
              <a:rPr lang="en-US" sz="2400" dirty="0"/>
              <a:t>Becoming available to be a PSP for my team</a:t>
            </a:r>
            <a:endParaRPr dirty="0"/>
          </a:p>
        </p:txBody>
      </p:sp>
      <p:pic>
        <p:nvPicPr>
          <p:cNvPr id="2" name="Primary Coach Story - Cindy_slide 31" descr="Primary Coach Story - Cindy&#10;&#10;MN EHDI Part C Collaboration Story - Becoming Available to be a PSP for my Team.  Recorded in the Winter of 2024/25 by Cindy Bruning, Teacher for Deaf/Hard of Hearing in collaboration with the Minnesota Low Incidence Project Early Hearing Detection &amp; Intervention.">
            <a:hlinkClick r:id="" action="ppaction://media"/>
            <a:extLst>
              <a:ext uri="{FF2B5EF4-FFF2-40B4-BE49-F238E27FC236}">
                <a16:creationId xmlns:a16="http://schemas.microsoft.com/office/drawing/2014/main" id="{4D46D204-541F-A23F-B03A-18309A8BD0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93194" y="2444798"/>
            <a:ext cx="6805611" cy="38281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31f437597fd_0_82"/>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Service Provider Availability Considerations </a:t>
            </a:r>
            <a:endParaRPr sz="2400" dirty="0"/>
          </a:p>
        </p:txBody>
      </p:sp>
      <p:sp>
        <p:nvSpPr>
          <p:cNvPr id="287" name="Google Shape;287;g31f437597fd_0_82"/>
          <p:cNvSpPr txBox="1">
            <a:spLocks noGrp="1"/>
          </p:cNvSpPr>
          <p:nvPr>
            <p:ph type="body" idx="1"/>
          </p:nvPr>
        </p:nvSpPr>
        <p:spPr>
          <a:prstGeom prst="rect">
            <a:avLst/>
          </a:prstGeom>
          <a:noFill/>
          <a:ln>
            <a:noFill/>
          </a:ln>
        </p:spPr>
        <p:txBody>
          <a:bodyPr spcFirstLastPara="1" wrap="square" lIns="274300" tIns="45700" rIns="45700" bIns="45700" anchor="t" anchorCtr="0">
            <a:noAutofit/>
          </a:bodyPr>
          <a:lstStyle/>
          <a:p>
            <a:pPr marL="0" lvl="0" indent="0" algn="l" rtl="0">
              <a:lnSpc>
                <a:spcPct val="115000"/>
              </a:lnSpc>
              <a:spcBef>
                <a:spcPts val="0"/>
              </a:spcBef>
              <a:spcAft>
                <a:spcPts val="0"/>
              </a:spcAft>
              <a:buNone/>
            </a:pPr>
            <a:r>
              <a:rPr lang="en-US" dirty="0"/>
              <a:t>Low incidence specialists are considered and/or available to be a child’s primary service provider (PSP) and/or secondary provider (SSP), as makes sense for the child, family, and their individual needs.</a:t>
            </a:r>
            <a:endParaRPr dirty="0"/>
          </a:p>
          <a:p>
            <a:pPr marL="457200" lvl="0" indent="-361950" algn="l" rtl="0">
              <a:spcBef>
                <a:spcPts val="1200"/>
              </a:spcBef>
              <a:spcAft>
                <a:spcPts val="0"/>
              </a:spcAft>
              <a:buClr>
                <a:schemeClr val="dk1"/>
              </a:buClr>
              <a:buSzPts val="2100"/>
              <a:buFont typeface="Calibri"/>
              <a:buChar char="●"/>
            </a:pPr>
            <a:r>
              <a:rPr lang="en-US" dirty="0"/>
              <a:t>Use the </a:t>
            </a:r>
            <a:r>
              <a:rPr lang="en-US" u="sng" dirty="0">
                <a:solidFill>
                  <a:srgbClr val="0000CC"/>
                </a:solidFill>
                <a:hlinkClick r:id="rId3">
                  <a:extLst>
                    <a:ext uri="{A12FA001-AC4F-418D-AE19-62706E023703}">
                      <ahyp:hlinkClr xmlns:ahyp="http://schemas.microsoft.com/office/drawing/2018/hyperlinkcolor" val="tx"/>
                    </a:ext>
                  </a:extLst>
                </a:hlinkClick>
              </a:rPr>
              <a:t>Companion Document Discussion Questions/Prompts</a:t>
            </a:r>
            <a:r>
              <a:rPr lang="en-US" dirty="0">
                <a:solidFill>
                  <a:srgbClr val="0000CC"/>
                </a:solidFill>
              </a:rPr>
              <a:t>  </a:t>
            </a:r>
            <a:r>
              <a:rPr lang="en-US" dirty="0"/>
              <a:t>to discuss with your team (including your low incidence providers) how each of the recommended collaboration practices can be/are available in your program.</a:t>
            </a:r>
            <a:endParaRPr dirty="0"/>
          </a:p>
          <a:p>
            <a:pPr marL="457200" lvl="0" indent="-361950" algn="l" rtl="0">
              <a:spcBef>
                <a:spcPts val="1000"/>
              </a:spcBef>
              <a:spcAft>
                <a:spcPts val="0"/>
              </a:spcAft>
              <a:buClr>
                <a:schemeClr val="dk1"/>
              </a:buClr>
              <a:buSzPts val="2100"/>
              <a:buFont typeface="Calibri"/>
              <a:buChar char="●"/>
            </a:pPr>
            <a:r>
              <a:rPr lang="en-US" dirty="0"/>
              <a:t>Use the </a:t>
            </a:r>
            <a:r>
              <a:rPr lang="en-US" u="sng" dirty="0">
                <a:solidFill>
                  <a:srgbClr val="0000CC"/>
                </a:solidFill>
                <a:hlinkClick r:id="rId4">
                  <a:extLst>
                    <a:ext uri="{A12FA001-AC4F-418D-AE19-62706E023703}">
                      <ahyp:hlinkClr xmlns:ahyp="http://schemas.microsoft.com/office/drawing/2018/hyperlinkcolor" val="tx"/>
                    </a:ext>
                  </a:extLst>
                </a:hlinkClick>
              </a:rPr>
              <a:t>MN Part C Looks Like/Doesn’t Look</a:t>
            </a:r>
            <a:r>
              <a:rPr lang="en-US" dirty="0">
                <a:solidFill>
                  <a:srgbClr val="0000CC"/>
                </a:solidFill>
              </a:rPr>
              <a:t> </a:t>
            </a:r>
            <a:r>
              <a:rPr lang="en-US" dirty="0"/>
              <a:t>document to familiarize yourself and your team (including your low incidence providers) with recommended early intervention practices for children with sensory loss.</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5">
          <a:extLst>
            <a:ext uri="{FF2B5EF4-FFF2-40B4-BE49-F238E27FC236}">
              <a16:creationId xmlns:a16="http://schemas.microsoft.com/office/drawing/2014/main" id="{5B892A52-4BE3-296D-5474-FD938D6269E8}"/>
            </a:ext>
          </a:extLst>
        </p:cNvPr>
        <p:cNvGrpSpPr/>
        <p:nvPr/>
      </p:nvGrpSpPr>
      <p:grpSpPr>
        <a:xfrm>
          <a:off x="0" y="0"/>
          <a:ext cx="0" cy="0"/>
          <a:chOff x="0" y="0"/>
          <a:chExt cx="0" cy="0"/>
        </a:xfrm>
      </p:grpSpPr>
      <p:sp>
        <p:nvSpPr>
          <p:cNvPr id="286" name="Google Shape;286;g31f437597fd_0_82">
            <a:extLst>
              <a:ext uri="{FF2B5EF4-FFF2-40B4-BE49-F238E27FC236}">
                <a16:creationId xmlns:a16="http://schemas.microsoft.com/office/drawing/2014/main" id="{AD18FBBB-29A0-416F-6DAB-82CA27EBAF84}"/>
              </a:ext>
            </a:extLst>
          </p:cNvPr>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Service Provider Availability Considerations, cont. </a:t>
            </a:r>
            <a:endParaRPr sz="2400" dirty="0"/>
          </a:p>
        </p:txBody>
      </p:sp>
      <p:sp>
        <p:nvSpPr>
          <p:cNvPr id="287" name="Google Shape;287;g31f437597fd_0_82">
            <a:extLst>
              <a:ext uri="{FF2B5EF4-FFF2-40B4-BE49-F238E27FC236}">
                <a16:creationId xmlns:a16="http://schemas.microsoft.com/office/drawing/2014/main" id="{6FDC1FAD-A7C0-25D2-632F-24C336DF6FB9}"/>
              </a:ext>
            </a:extLst>
          </p:cNvPr>
          <p:cNvSpPr txBox="1">
            <a:spLocks noGrp="1"/>
          </p:cNvSpPr>
          <p:nvPr>
            <p:ph type="body" idx="1"/>
          </p:nvPr>
        </p:nvSpPr>
        <p:spPr>
          <a:prstGeom prst="rect">
            <a:avLst/>
          </a:prstGeom>
          <a:noFill/>
          <a:ln>
            <a:noFill/>
          </a:ln>
        </p:spPr>
        <p:txBody>
          <a:bodyPr spcFirstLastPara="1" wrap="square" lIns="274300" tIns="45700" rIns="45700" bIns="45700" anchor="t" anchorCtr="0">
            <a:noAutofit/>
          </a:bodyPr>
          <a:lstStyle/>
          <a:p>
            <a:pPr marL="457200" lvl="0" indent="-361950" algn="l" rtl="0">
              <a:spcBef>
                <a:spcPts val="1000"/>
              </a:spcBef>
              <a:spcAft>
                <a:spcPts val="0"/>
              </a:spcAft>
              <a:buClr>
                <a:schemeClr val="dk1"/>
              </a:buClr>
              <a:buSzPts val="2100"/>
              <a:buFont typeface="Calibri"/>
              <a:buChar char="●"/>
            </a:pPr>
            <a:r>
              <a:rPr lang="en-US" dirty="0"/>
              <a:t>If a low incidence provider, logistically is not able to be a PSP, could they be considered as a SSP who participates in frequent/scheduled joint visits?</a:t>
            </a:r>
            <a:endParaRPr dirty="0"/>
          </a:p>
          <a:p>
            <a:pPr marL="457200" lvl="0" indent="-361950" algn="l" rtl="0">
              <a:spcBef>
                <a:spcPts val="1000"/>
              </a:spcBef>
              <a:spcAft>
                <a:spcPts val="1000"/>
              </a:spcAft>
              <a:buClr>
                <a:schemeClr val="dk1"/>
              </a:buClr>
              <a:buSzPts val="2100"/>
              <a:buFont typeface="Calibri"/>
              <a:buChar char="●"/>
            </a:pPr>
            <a:r>
              <a:rPr lang="en-US" dirty="0"/>
              <a:t>Consider any biases, assumptions, and/or logistics you may have regarding who could fill the role of a PSP or SSP.</a:t>
            </a:r>
            <a:endParaRPr dirty="0"/>
          </a:p>
        </p:txBody>
      </p:sp>
    </p:spTree>
    <p:extLst>
      <p:ext uri="{BB962C8B-B14F-4D97-AF65-F5344CB8AC3E}">
        <p14:creationId xmlns:p14="http://schemas.microsoft.com/office/powerpoint/2010/main" val="2929658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326ed10ffa6_0_10"/>
          <p:cNvSpPr txBox="1">
            <a:spLocks noGrp="1"/>
          </p:cNvSpPr>
          <p:nvPr>
            <p:ph type="title"/>
          </p:nvPr>
        </p:nvSpPr>
        <p:spPr>
          <a:xfrm>
            <a:off x="612489" y="1161007"/>
            <a:ext cx="10979100" cy="817918"/>
          </a:xfrm>
          <a:prstGeom prst="rect">
            <a:avLst/>
          </a:prstGeom>
          <a:noFill/>
          <a:ln>
            <a:noFill/>
          </a:ln>
        </p:spPr>
        <p:txBody>
          <a:bodyPr spcFirstLastPara="1" wrap="square" lIns="0" tIns="182875" rIns="91425" bIns="45700" anchor="ctr" anchorCtr="0">
            <a:noAutofit/>
          </a:bodyPr>
          <a:lstStyle/>
          <a:p>
            <a:pPr marL="0" lvl="0" indent="0" algn="l" rtl="0">
              <a:spcBef>
                <a:spcPts val="0"/>
              </a:spcBef>
              <a:spcAft>
                <a:spcPts val="0"/>
              </a:spcAft>
              <a:buClr>
                <a:srgbClr val="0C0C0C"/>
              </a:buClr>
              <a:buSzPts val="3600"/>
              <a:buFont typeface="Calibri"/>
              <a:buNone/>
            </a:pPr>
            <a:r>
              <a:rPr lang="en-US" dirty="0"/>
              <a:t>Story: </a:t>
            </a:r>
            <a:r>
              <a:rPr lang="en-US"/>
              <a:t>Joint Visits - video</a:t>
            </a:r>
            <a:endParaRPr dirty="0"/>
          </a:p>
          <a:p>
            <a:pPr marL="0" lvl="0" indent="0" algn="l" rtl="0">
              <a:spcBef>
                <a:spcPts val="0"/>
              </a:spcBef>
              <a:spcAft>
                <a:spcPts val="0"/>
              </a:spcAft>
              <a:buClr>
                <a:srgbClr val="0C0C0C"/>
              </a:buClr>
              <a:buSzPts val="3600"/>
              <a:buFont typeface="Calibri"/>
              <a:buNone/>
            </a:pP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Importance of team members being available to join visits with the child/family.</a:t>
            </a:r>
            <a:endParaRPr dirty="0"/>
          </a:p>
        </p:txBody>
      </p:sp>
      <p:pic>
        <p:nvPicPr>
          <p:cNvPr id="2" name="Joint Visits Story - Marleigh_slide 33" descr="Joint Visits Story - Marleigh&#10;&#10;MN EHDI Part C Collaboration Story -  Importance of Team Members Being Available to Join Visits with the Child/Family.  Recorded in the Winter of 2024/25 by Marleigh Van Arsdale, Teacher for Deaf/Hard of Hearing in collaboration with the Minnesota Low Incidence Project Early Hearing Detection &amp; Intervention.">
            <a:hlinkClick r:id="" action="ppaction://media"/>
            <a:extLst>
              <a:ext uri="{FF2B5EF4-FFF2-40B4-BE49-F238E27FC236}">
                <a16:creationId xmlns:a16="http://schemas.microsoft.com/office/drawing/2014/main" id="{A4A0AE52-A75B-E274-7867-1643308E8F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78906" y="2342107"/>
            <a:ext cx="6834187" cy="3844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7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31f437597fd_0_88"/>
          <p:cNvSpPr txBox="1">
            <a:spLocks noGrp="1"/>
          </p:cNvSpPr>
          <p:nvPr>
            <p:ph type="title"/>
          </p:nvPr>
        </p:nvSpPr>
        <p:spPr>
          <a:xfrm>
            <a:off x="612489" y="1171640"/>
            <a:ext cx="10979100" cy="11598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a:t>Story: Joint Visits </a:t>
            </a:r>
            <a:endParaRPr sz="2400"/>
          </a:p>
        </p:txBody>
      </p:sp>
      <p:sp>
        <p:nvSpPr>
          <p:cNvPr id="299" name="Google Shape;299;g31f437597fd_0_88"/>
          <p:cNvSpPr txBox="1">
            <a:spLocks noGrp="1"/>
          </p:cNvSpPr>
          <p:nvPr>
            <p:ph type="body" idx="1"/>
          </p:nvPr>
        </p:nvSpPr>
        <p:spPr>
          <a:xfrm>
            <a:off x="311000" y="2068650"/>
            <a:ext cx="10893000" cy="4179750"/>
          </a:xfrm>
          <a:prstGeom prst="rect">
            <a:avLst/>
          </a:prstGeom>
          <a:noFill/>
          <a:ln>
            <a:noFill/>
          </a:ln>
        </p:spPr>
        <p:txBody>
          <a:bodyPr spcFirstLastPara="1" wrap="square" lIns="274300" tIns="45700" rIns="45700" bIns="45700" anchor="t" anchorCtr="0">
            <a:noAutofit/>
          </a:bodyPr>
          <a:lstStyle/>
          <a:p>
            <a:pPr marL="0" lvl="0" indent="0" algn="l" rtl="0">
              <a:lnSpc>
                <a:spcPct val="115000"/>
              </a:lnSpc>
              <a:spcBef>
                <a:spcPts val="0"/>
              </a:spcBef>
              <a:spcAft>
                <a:spcPts val="0"/>
              </a:spcAft>
              <a:buNone/>
            </a:pPr>
            <a:r>
              <a:rPr lang="en-US" dirty="0"/>
              <a:t>Joint visits are provided as requested by the family or service providers, as appropriate.</a:t>
            </a:r>
            <a:endParaRPr dirty="0"/>
          </a:p>
          <a:p>
            <a:pPr marL="457200" lvl="0" indent="-342900" algn="l" rtl="0">
              <a:spcBef>
                <a:spcPts val="1200"/>
              </a:spcBef>
              <a:spcAft>
                <a:spcPts val="0"/>
              </a:spcAft>
              <a:buClr>
                <a:schemeClr val="dk1"/>
              </a:buClr>
              <a:buSzPts val="1800"/>
              <a:buFont typeface="Calibri"/>
              <a:buChar char="●"/>
            </a:pPr>
            <a:r>
              <a:rPr lang="en-US" dirty="0"/>
              <a:t>Coordinate together (include the low incidence provider) about the purpose and plan of the joint visit, while allowing flexibility if questions/concerns arise outside of the identified plan. (Example: A BVI teacher joins a visit to observe the child in their natural environment, so that they can provide accessibility support.)</a:t>
            </a:r>
            <a:endParaRPr dirty="0"/>
          </a:p>
          <a:p>
            <a:pPr marL="457200" lvl="0" indent="-317500" algn="l" rtl="0">
              <a:spcBef>
                <a:spcPts val="1000"/>
              </a:spcBef>
              <a:spcAft>
                <a:spcPts val="0"/>
              </a:spcAft>
              <a:buClr>
                <a:schemeClr val="dk1"/>
              </a:buClr>
              <a:buSzPts val="1400"/>
              <a:buFont typeface="Calibri"/>
              <a:buChar char="●"/>
            </a:pPr>
            <a:r>
              <a:rPr lang="en-US" dirty="0"/>
              <a:t>Include all team members (including low incidence providers) in professional development on how to coach families. This will support/allow all providers to coach families on their area of expertise. (simultaneous coaching can occur!)</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3187a585b6b_0_13"/>
          <p:cNvSpPr txBox="1">
            <a:spLocks noGrp="1"/>
          </p:cNvSpPr>
          <p:nvPr>
            <p:ph type="title"/>
          </p:nvPr>
        </p:nvSpPr>
        <p:spPr>
          <a:xfrm>
            <a:off x="612490" y="1170638"/>
            <a:ext cx="78900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About Us:</a:t>
            </a:r>
            <a:endParaRPr dirty="0"/>
          </a:p>
        </p:txBody>
      </p:sp>
      <p:sp>
        <p:nvSpPr>
          <p:cNvPr id="101" name="Google Shape;101;g3187a585b6b_0_13"/>
          <p:cNvSpPr txBox="1">
            <a:spLocks noGrp="1"/>
          </p:cNvSpPr>
          <p:nvPr>
            <p:ph type="body" idx="1"/>
          </p:nvPr>
        </p:nvSpPr>
        <p:spPr>
          <a:xfrm>
            <a:off x="612500" y="2834349"/>
            <a:ext cx="10979100" cy="3414000"/>
          </a:xfrm>
          <a:prstGeom prst="rect">
            <a:avLst/>
          </a:prstGeom>
          <a:noFill/>
          <a:ln>
            <a:noFill/>
          </a:ln>
        </p:spPr>
        <p:txBody>
          <a:bodyPr spcFirstLastPara="1" wrap="square" lIns="274300" tIns="45700" rIns="45700" bIns="45700" anchor="t" anchorCtr="0">
            <a:noAutofit/>
          </a:bodyPr>
          <a:lstStyle/>
          <a:p>
            <a:pPr marL="457200" lvl="0" indent="-393192" algn="l" rtl="0">
              <a:lnSpc>
                <a:spcPct val="100000"/>
              </a:lnSpc>
              <a:spcAft>
                <a:spcPts val="1200"/>
              </a:spcAft>
              <a:buSzPts val="2592"/>
              <a:buChar char="★"/>
            </a:pPr>
            <a:r>
              <a:rPr lang="en-US" b="1" dirty="0"/>
              <a:t>Katie Barth - </a:t>
            </a:r>
            <a:r>
              <a:rPr lang="en-US" dirty="0"/>
              <a:t>Itinerant Teacher Deaf/Hard of Hearing &amp; Hard of Hearing Individual</a:t>
            </a:r>
            <a:endParaRPr dirty="0">
              <a:highlight>
                <a:schemeClr val="accent4"/>
              </a:highlight>
            </a:endParaRPr>
          </a:p>
          <a:p>
            <a:pPr marL="457200" lvl="0" indent="-393192" algn="l" rtl="0">
              <a:lnSpc>
                <a:spcPct val="100000"/>
              </a:lnSpc>
              <a:spcAft>
                <a:spcPts val="1200"/>
              </a:spcAft>
              <a:buSzPts val="2592"/>
              <a:buChar char="★"/>
            </a:pPr>
            <a:r>
              <a:rPr lang="en-US" b="1" dirty="0" err="1"/>
              <a:t>Marleigh</a:t>
            </a:r>
            <a:r>
              <a:rPr lang="en-US" b="1" dirty="0"/>
              <a:t> Van Arsdale -</a:t>
            </a:r>
            <a:r>
              <a:rPr lang="en-US" dirty="0"/>
              <a:t> Itinerant Teacher Deaf/Hard of Hearing &amp; Hard of Hearing Individual</a:t>
            </a:r>
            <a:endParaRPr dirty="0"/>
          </a:p>
          <a:p>
            <a:pPr marL="457200" lvl="0" indent="-393192" algn="l" rtl="0">
              <a:lnSpc>
                <a:spcPct val="100000"/>
              </a:lnSpc>
              <a:spcAft>
                <a:spcPts val="1200"/>
              </a:spcAft>
              <a:buSzPts val="2592"/>
              <a:buChar char="★"/>
            </a:pPr>
            <a:r>
              <a:rPr lang="en-US" b="1" dirty="0"/>
              <a:t>Jess Moen - </a:t>
            </a:r>
            <a:r>
              <a:rPr lang="en-US" dirty="0"/>
              <a:t>MN Statewide Specialist Early Hearing Detection &amp; Intervention</a:t>
            </a:r>
            <a:endParaRPr dirty="0"/>
          </a:p>
          <a:p>
            <a:pPr marL="457200" lvl="0" indent="-393192" algn="l" rtl="0">
              <a:lnSpc>
                <a:spcPct val="100000"/>
              </a:lnSpc>
              <a:spcAft>
                <a:spcPts val="1200"/>
              </a:spcAft>
              <a:buSzPts val="2592"/>
              <a:buChar char="★"/>
            </a:pPr>
            <a:r>
              <a:rPr lang="en-US" b="1" dirty="0"/>
              <a:t>Who else is here today?</a:t>
            </a:r>
            <a:endParaRPr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7">
          <a:extLst>
            <a:ext uri="{FF2B5EF4-FFF2-40B4-BE49-F238E27FC236}">
              <a16:creationId xmlns:a16="http://schemas.microsoft.com/office/drawing/2014/main" id="{429F2703-0012-4B12-9C1A-2F08D42D0717}"/>
            </a:ext>
          </a:extLst>
        </p:cNvPr>
        <p:cNvGrpSpPr/>
        <p:nvPr/>
      </p:nvGrpSpPr>
      <p:grpSpPr>
        <a:xfrm>
          <a:off x="0" y="0"/>
          <a:ext cx="0" cy="0"/>
          <a:chOff x="0" y="0"/>
          <a:chExt cx="0" cy="0"/>
        </a:xfrm>
      </p:grpSpPr>
      <p:sp>
        <p:nvSpPr>
          <p:cNvPr id="298" name="Google Shape;298;g31f437597fd_0_88">
            <a:extLst>
              <a:ext uri="{FF2B5EF4-FFF2-40B4-BE49-F238E27FC236}">
                <a16:creationId xmlns:a16="http://schemas.microsoft.com/office/drawing/2014/main" id="{7FC54B9B-AD52-3013-1FBB-AC7642B84DD9}"/>
              </a:ext>
            </a:extLst>
          </p:cNvPr>
          <p:cNvSpPr txBox="1">
            <a:spLocks noGrp="1"/>
          </p:cNvSpPr>
          <p:nvPr>
            <p:ph type="title"/>
          </p:nvPr>
        </p:nvSpPr>
        <p:spPr>
          <a:xfrm>
            <a:off x="612489" y="1171640"/>
            <a:ext cx="10979100" cy="11598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Story: Joint Visits. Cont. </a:t>
            </a:r>
            <a:endParaRPr sz="2400" dirty="0"/>
          </a:p>
        </p:txBody>
      </p:sp>
      <p:sp>
        <p:nvSpPr>
          <p:cNvPr id="299" name="Google Shape;299;g31f437597fd_0_88">
            <a:extLst>
              <a:ext uri="{FF2B5EF4-FFF2-40B4-BE49-F238E27FC236}">
                <a16:creationId xmlns:a16="http://schemas.microsoft.com/office/drawing/2014/main" id="{70A0DD59-C2EF-D80E-7795-8813814BA9ED}"/>
              </a:ext>
            </a:extLst>
          </p:cNvPr>
          <p:cNvSpPr txBox="1">
            <a:spLocks noGrp="1"/>
          </p:cNvSpPr>
          <p:nvPr>
            <p:ph type="body" idx="1"/>
          </p:nvPr>
        </p:nvSpPr>
        <p:spPr>
          <a:xfrm>
            <a:off x="311000" y="2068650"/>
            <a:ext cx="10893000" cy="3668400"/>
          </a:xfrm>
          <a:prstGeom prst="rect">
            <a:avLst/>
          </a:prstGeom>
          <a:noFill/>
          <a:ln>
            <a:noFill/>
          </a:ln>
        </p:spPr>
        <p:txBody>
          <a:bodyPr spcFirstLastPara="1" wrap="square" lIns="274300" tIns="45700" rIns="45700" bIns="45700" anchor="t" anchorCtr="0">
            <a:noAutofit/>
          </a:bodyPr>
          <a:lstStyle/>
          <a:p>
            <a:pPr marL="457200" lvl="0" indent="-317500" algn="l" rtl="0">
              <a:spcBef>
                <a:spcPts val="1000"/>
              </a:spcBef>
              <a:spcAft>
                <a:spcPts val="0"/>
              </a:spcAft>
              <a:buClr>
                <a:schemeClr val="dk1"/>
              </a:buClr>
              <a:buSzPts val="1400"/>
              <a:buFont typeface="Calibri"/>
              <a:buChar char="●"/>
            </a:pPr>
            <a:r>
              <a:rPr lang="en-US" dirty="0"/>
              <a:t>Ensure low incidence providers have continuous interactions with the family and team so they can share relevant sensory loss information and families remain fully informed.  </a:t>
            </a:r>
          </a:p>
          <a:p>
            <a:pPr marL="685800" lvl="1" indent="-317500" algn="l" rtl="0">
              <a:spcBef>
                <a:spcPts val="1000"/>
              </a:spcBef>
              <a:spcAft>
                <a:spcPts val="0"/>
              </a:spcAft>
              <a:buClr>
                <a:schemeClr val="dk1"/>
              </a:buClr>
              <a:buSzPts val="1400"/>
              <a:buFont typeface="Calibri"/>
              <a:buChar char="○"/>
            </a:pPr>
            <a:r>
              <a:rPr lang="en-US" dirty="0"/>
              <a:t>Each child and family are unique, it is important for low incidence providers to observe the child and family in their environment to ensure they are providing most relevant information on the potential impact of the sensory loss.</a:t>
            </a:r>
            <a:endParaRPr dirty="0"/>
          </a:p>
          <a:p>
            <a:pPr marL="685800" lvl="1" indent="-317500" algn="l" rtl="0">
              <a:spcBef>
                <a:spcPts val="1000"/>
              </a:spcBef>
              <a:spcAft>
                <a:spcPts val="0"/>
              </a:spcAft>
              <a:buClr>
                <a:schemeClr val="dk1"/>
              </a:buClr>
              <a:buSzPts val="1400"/>
              <a:buFont typeface="Calibri"/>
              <a:buChar char="○"/>
            </a:pPr>
            <a:r>
              <a:rPr lang="en-US" dirty="0"/>
              <a:t>Family knowledge about sensory loss varies and they might not know what questions to ask or that a join visits could be helpful.</a:t>
            </a:r>
            <a:endParaRPr dirty="0"/>
          </a:p>
        </p:txBody>
      </p:sp>
    </p:spTree>
    <p:extLst>
      <p:ext uri="{BB962C8B-B14F-4D97-AF65-F5344CB8AC3E}">
        <p14:creationId xmlns:p14="http://schemas.microsoft.com/office/powerpoint/2010/main" val="3582071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326ed10ffa6_0_15"/>
          <p:cNvSpPr txBox="1">
            <a:spLocks noGrp="1"/>
          </p:cNvSpPr>
          <p:nvPr>
            <p:ph type="title"/>
          </p:nvPr>
        </p:nvSpPr>
        <p:spPr>
          <a:xfrm>
            <a:off x="612489" y="1161007"/>
            <a:ext cx="10979100" cy="804271"/>
          </a:xfrm>
          <a:prstGeom prst="rect">
            <a:avLst/>
          </a:prstGeom>
          <a:noFill/>
          <a:ln>
            <a:noFill/>
          </a:ln>
        </p:spPr>
        <p:txBody>
          <a:bodyPr spcFirstLastPara="1" wrap="square" lIns="0" tIns="182875" rIns="91425" bIns="45700" anchor="ctr" anchorCtr="0">
            <a:noAutofit/>
          </a:bodyPr>
          <a:lstStyle/>
          <a:p>
            <a:pPr marL="0" lvl="0" indent="0" algn="l" rtl="0">
              <a:spcBef>
                <a:spcPts val="0"/>
              </a:spcBef>
              <a:spcAft>
                <a:spcPts val="0"/>
              </a:spcAft>
              <a:buClr>
                <a:srgbClr val="0C0C0C"/>
              </a:buClr>
              <a:buSzPts val="3600"/>
              <a:buFont typeface="Calibri"/>
              <a:buNone/>
            </a:pPr>
            <a:r>
              <a:rPr lang="en-US" dirty="0"/>
              <a:t>Story: Teaming Meetings</a:t>
            </a:r>
            <a:endParaRPr dirty="0"/>
          </a:p>
          <a:p>
            <a:pPr marL="0" lvl="0" indent="0" algn="l" rtl="0">
              <a:spcBef>
                <a:spcPts val="0"/>
              </a:spcBef>
              <a:spcAft>
                <a:spcPts val="0"/>
              </a:spcAft>
              <a:buClr>
                <a:srgbClr val="0C0C0C"/>
              </a:buClr>
              <a:buSzPts val="3600"/>
              <a:buFont typeface="Calibri"/>
              <a:buNone/>
            </a:pPr>
            <a:r>
              <a:rPr lang="en-US" sz="2400" dirty="0"/>
              <a:t>Scheduling ideas so all team members are involved</a:t>
            </a:r>
            <a:endParaRPr dirty="0"/>
          </a:p>
        </p:txBody>
      </p:sp>
      <p:pic>
        <p:nvPicPr>
          <p:cNvPr id="305" name="Google Shape;305;g326ed10ffa6_0_15" descr="Image of the backs of six people looking and pointing at a board with a schedule."/>
          <p:cNvPicPr preferRelativeResize="0"/>
          <p:nvPr/>
        </p:nvPicPr>
        <p:blipFill>
          <a:blip r:embed="rId3">
            <a:alphaModFix/>
          </a:blip>
          <a:stretch>
            <a:fillRect/>
          </a:stretch>
        </p:blipFill>
        <p:spPr>
          <a:xfrm>
            <a:off x="2265530" y="2173979"/>
            <a:ext cx="7696606" cy="431348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31f437597fd_0_94"/>
          <p:cNvSpPr txBox="1">
            <a:spLocks noGrp="1"/>
          </p:cNvSpPr>
          <p:nvPr>
            <p:ph type="title"/>
          </p:nvPr>
        </p:nvSpPr>
        <p:spPr>
          <a:xfrm>
            <a:off x="612489" y="1170638"/>
            <a:ext cx="10978994" cy="480741"/>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Story: Teaming Meetings </a:t>
            </a:r>
            <a:endParaRPr sz="2400" dirty="0"/>
          </a:p>
        </p:txBody>
      </p:sp>
      <p:sp>
        <p:nvSpPr>
          <p:cNvPr id="311" name="Google Shape;311;g31f437597fd_0_94"/>
          <p:cNvSpPr txBox="1">
            <a:spLocks noGrp="1"/>
          </p:cNvSpPr>
          <p:nvPr>
            <p:ph type="body" idx="1"/>
          </p:nvPr>
        </p:nvSpPr>
        <p:spPr>
          <a:xfrm>
            <a:off x="612488" y="1815152"/>
            <a:ext cx="10978994" cy="4509448"/>
          </a:xfrm>
          <a:prstGeom prst="rect">
            <a:avLst/>
          </a:prstGeom>
          <a:noFill/>
          <a:ln>
            <a:noFill/>
          </a:ln>
        </p:spPr>
        <p:txBody>
          <a:bodyPr spcFirstLastPara="1" wrap="square" lIns="274300" tIns="45700" rIns="45700" bIns="45700" anchor="t" anchorCtr="0">
            <a:noAutofit/>
          </a:bodyPr>
          <a:lstStyle/>
          <a:p>
            <a:pPr marL="0" lvl="0" indent="0" algn="l" rtl="0">
              <a:lnSpc>
                <a:spcPct val="115000"/>
              </a:lnSpc>
              <a:spcBef>
                <a:spcPts val="0"/>
              </a:spcBef>
              <a:spcAft>
                <a:spcPts val="0"/>
              </a:spcAft>
              <a:buNone/>
            </a:pPr>
            <a:r>
              <a:rPr lang="en-US" dirty="0"/>
              <a:t>Low Incidence providers support the full team in understanding the child’s diagnosis, etiology, prognosis, potential impacts on daily routines, and strategies to support the child and family specific to the sensory loss.</a:t>
            </a:r>
            <a:endParaRPr dirty="0"/>
          </a:p>
          <a:p>
            <a:pPr marL="457200" lvl="0" indent="-381000" algn="l" rtl="0">
              <a:spcBef>
                <a:spcPts val="1200"/>
              </a:spcBef>
              <a:spcAft>
                <a:spcPts val="0"/>
              </a:spcAft>
              <a:buClr>
                <a:schemeClr val="dk1"/>
              </a:buClr>
              <a:buSzPts val="2400"/>
              <a:buFont typeface="Calibri"/>
              <a:buChar char="●"/>
            </a:pPr>
            <a:r>
              <a:rPr lang="en-US" dirty="0"/>
              <a:t>Use the </a:t>
            </a:r>
            <a:r>
              <a:rPr lang="en-US" u="sng" dirty="0">
                <a:solidFill>
                  <a:srgbClr val="0000CC"/>
                </a:solidFill>
                <a:hlinkClick r:id="rId3">
                  <a:extLst>
                    <a:ext uri="{A12FA001-AC4F-418D-AE19-62706E023703}">
                      <ahyp:hlinkClr xmlns:ahyp="http://schemas.microsoft.com/office/drawing/2018/hyperlinkcolor" val="tx"/>
                    </a:ext>
                  </a:extLst>
                </a:hlinkClick>
              </a:rPr>
              <a:t>Companion Document Discussion Questions/Prompts</a:t>
            </a:r>
            <a:r>
              <a:rPr lang="en-US" dirty="0">
                <a:solidFill>
                  <a:srgbClr val="0000CC"/>
                </a:solidFill>
              </a:rPr>
              <a:t>  </a:t>
            </a:r>
            <a:r>
              <a:rPr lang="en-US" dirty="0"/>
              <a:t>to discuss with teams and start a dialogue about how each of these recommended collaboration practices can/are available in your program.</a:t>
            </a:r>
            <a:endParaRPr dirty="0"/>
          </a:p>
          <a:p>
            <a:pPr marL="457200" lvl="0" indent="-381000" algn="l" rtl="0">
              <a:spcBef>
                <a:spcPts val="1000"/>
              </a:spcBef>
              <a:spcAft>
                <a:spcPts val="0"/>
              </a:spcAft>
              <a:buClr>
                <a:schemeClr val="dk1"/>
              </a:buClr>
              <a:buSzPts val="2400"/>
              <a:buFont typeface="Calibri"/>
              <a:buChar char="●"/>
            </a:pPr>
            <a:r>
              <a:rPr lang="en-US" dirty="0"/>
              <a:t>Ensure all team members (including low incidence providers) are part of planning and participating in teaming meetings (formal or informal), as makes sense for them. </a:t>
            </a:r>
            <a:endParaRPr dirty="0"/>
          </a:p>
          <a:p>
            <a:pPr marL="457200" lvl="0" indent="-381000" algn="l" rtl="0">
              <a:spcBef>
                <a:spcPts val="1000"/>
              </a:spcBef>
              <a:spcAft>
                <a:spcPts val="1000"/>
              </a:spcAft>
              <a:buClr>
                <a:schemeClr val="dk1"/>
              </a:buClr>
              <a:buSzPts val="2400"/>
              <a:buFont typeface="Calibri"/>
              <a:buChar char="●"/>
            </a:pPr>
            <a:r>
              <a:rPr lang="en-US" dirty="0"/>
              <a:t>Decide the best method for team members to share information with each other, which is accessible for all.</a:t>
            </a:r>
            <a:endParaRPr sz="2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31f437597fd_0_100"/>
          <p:cNvSpPr txBox="1">
            <a:spLocks noGrp="1"/>
          </p:cNvSpPr>
          <p:nvPr>
            <p:ph type="title"/>
          </p:nvPr>
        </p:nvSpPr>
        <p:spPr>
          <a:xfrm>
            <a:off x="612489" y="1171640"/>
            <a:ext cx="10979100" cy="11598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Stories from the field </a:t>
            </a:r>
            <a:endParaRPr sz="2400" dirty="0"/>
          </a:p>
        </p:txBody>
      </p:sp>
      <p:sp>
        <p:nvSpPr>
          <p:cNvPr id="317" name="Google Shape;317;g31f437597fd_0_100"/>
          <p:cNvSpPr txBox="1">
            <a:spLocks noGrp="1"/>
          </p:cNvSpPr>
          <p:nvPr>
            <p:ph type="body" idx="1"/>
          </p:nvPr>
        </p:nvSpPr>
        <p:spPr>
          <a:xfrm>
            <a:off x="616975" y="2422425"/>
            <a:ext cx="5783100" cy="3314700"/>
          </a:xfrm>
          <a:prstGeom prst="rect">
            <a:avLst/>
          </a:prstGeom>
          <a:noFill/>
          <a:ln>
            <a:noFill/>
          </a:ln>
        </p:spPr>
        <p:txBody>
          <a:bodyPr spcFirstLastPara="1" wrap="square" lIns="274300" tIns="45700" rIns="45700" bIns="45700" anchor="t" anchorCtr="0">
            <a:noAutofit/>
          </a:bodyPr>
          <a:lstStyle/>
          <a:p>
            <a:pPr marL="0" lvl="0" indent="0" algn="l" rtl="0">
              <a:spcBef>
                <a:spcPts val="0"/>
              </a:spcBef>
              <a:spcAft>
                <a:spcPts val="1000"/>
              </a:spcAft>
              <a:buNone/>
            </a:pPr>
            <a:r>
              <a:rPr lang="en-US" sz="3600"/>
              <a:t>What successes/creative ways has your team collaborated in Part C?</a:t>
            </a:r>
            <a:endParaRPr sz="3600"/>
          </a:p>
        </p:txBody>
      </p:sp>
      <p:pic>
        <p:nvPicPr>
          <p:cNvPr id="318" name="Google Shape;318;g31f437597fd_0_100" descr="A group of people sitting at a table with laptops"/>
          <p:cNvPicPr preferRelativeResize="0">
            <a:picLocks noGrp="1"/>
          </p:cNvPicPr>
          <p:nvPr>
            <p:ph type="pic" idx="2"/>
          </p:nvPr>
        </p:nvPicPr>
        <p:blipFill rotWithShape="1">
          <a:blip r:embed="rId3">
            <a:alphaModFix/>
          </a:blip>
          <a:srcRect l="189" r="179"/>
          <a:stretch/>
        </p:blipFill>
        <p:spPr>
          <a:xfrm>
            <a:off x="6400075" y="2422424"/>
            <a:ext cx="4755123" cy="3181173"/>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3187a585b6b_0_7"/>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a:t>Next Steps</a:t>
            </a:r>
            <a:endParaRPr/>
          </a:p>
        </p:txBody>
      </p:sp>
      <p:sp>
        <p:nvSpPr>
          <p:cNvPr id="324" name="Google Shape;324;g3187a585b6b_0_7"/>
          <p:cNvSpPr txBox="1">
            <a:spLocks noGrp="1"/>
          </p:cNvSpPr>
          <p:nvPr>
            <p:ph type="body" idx="1"/>
          </p:nvPr>
        </p:nvSpPr>
        <p:spPr>
          <a:xfrm>
            <a:off x="616973" y="2422422"/>
            <a:ext cx="6070429" cy="3825978"/>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600"/>
              </a:spcBef>
              <a:spcAft>
                <a:spcPts val="0"/>
              </a:spcAft>
              <a:buNone/>
            </a:pPr>
            <a:r>
              <a:rPr lang="en-US" b="1" dirty="0"/>
              <a:t>Think back to the challenge/barrier for Part C Collaboration that you identified earlier.</a:t>
            </a:r>
            <a:endParaRPr b="1" dirty="0"/>
          </a:p>
          <a:p>
            <a:pPr marL="571500" lvl="1" indent="-342900" algn="l" rtl="0">
              <a:lnSpc>
                <a:spcPct val="100000"/>
              </a:lnSpc>
              <a:spcBef>
                <a:spcPts val="600"/>
              </a:spcBef>
              <a:spcAft>
                <a:spcPts val="0"/>
              </a:spcAft>
              <a:buSzPts val="1920"/>
              <a:buChar char="o"/>
            </a:pPr>
            <a:r>
              <a:rPr lang="en-US" dirty="0"/>
              <a:t>What is a possible next step you could take to address that challenge/barrier?</a:t>
            </a:r>
            <a:endParaRPr dirty="0"/>
          </a:p>
          <a:p>
            <a:pPr marL="571500" lvl="1" indent="-342900" algn="l" rtl="0">
              <a:lnSpc>
                <a:spcPct val="100000"/>
              </a:lnSpc>
              <a:spcBef>
                <a:spcPts val="600"/>
              </a:spcBef>
              <a:spcAft>
                <a:spcPts val="0"/>
              </a:spcAft>
              <a:buSzPts val="1920"/>
              <a:buChar char="o"/>
            </a:pPr>
            <a:r>
              <a:rPr lang="en-US" dirty="0"/>
              <a:t>What resources or ideas, that were shared today, might support you?</a:t>
            </a:r>
            <a:endParaRPr dirty="0"/>
          </a:p>
        </p:txBody>
      </p:sp>
      <p:pic>
        <p:nvPicPr>
          <p:cNvPr id="325" name="Google Shape;325;g3187a585b6b_0_7" descr="A person's hand writing on a piece of paper with a mug sitting nearby."/>
          <p:cNvPicPr preferRelativeResize="0">
            <a:picLocks noGrp="1"/>
          </p:cNvPicPr>
          <p:nvPr>
            <p:ph type="pic" idx="2"/>
          </p:nvPr>
        </p:nvPicPr>
        <p:blipFill rotWithShape="1">
          <a:blip r:embed="rId3">
            <a:alphaModFix/>
          </a:blip>
          <a:srcRect t="2758" b="2758"/>
          <a:stretch/>
        </p:blipFill>
        <p:spPr>
          <a:xfrm>
            <a:off x="7820167" y="2567348"/>
            <a:ext cx="3771316" cy="2374444"/>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7"/>
          <p:cNvSpPr txBox="1">
            <a:spLocks noGrp="1"/>
          </p:cNvSpPr>
          <p:nvPr>
            <p:ph type="ctrTitle"/>
          </p:nvPr>
        </p:nvSpPr>
        <p:spPr>
          <a:xfrm>
            <a:off x="606868" y="2895455"/>
            <a:ext cx="11000232" cy="914400"/>
          </a:xfrm>
          <a:prstGeom prst="rect">
            <a:avLst/>
          </a:prstGeom>
          <a:noFill/>
          <a:ln>
            <a:noFill/>
          </a:ln>
        </p:spPr>
        <p:txBody>
          <a:bodyPr spcFirstLastPara="1" wrap="square" lIns="0" tIns="182875" rIns="91425" bIns="45700" anchor="ctr" anchorCtr="0">
            <a:noAutofit/>
          </a:bodyPr>
          <a:lstStyle/>
          <a:p>
            <a:pPr marL="0" lvl="0" indent="0" algn="ctr" rtl="0">
              <a:lnSpc>
                <a:spcPct val="80000"/>
              </a:lnSpc>
              <a:spcBef>
                <a:spcPts val="0"/>
              </a:spcBef>
              <a:spcAft>
                <a:spcPts val="0"/>
              </a:spcAft>
              <a:buClr>
                <a:srgbClr val="101820"/>
              </a:buClr>
              <a:buSzPts val="3600"/>
              <a:buFont typeface="Calibri"/>
              <a:buNone/>
            </a:pPr>
            <a:r>
              <a:rPr lang="en-US"/>
              <a:t>Thank you!</a:t>
            </a:r>
            <a:endParaRPr/>
          </a:p>
        </p:txBody>
      </p:sp>
      <p:sp>
        <p:nvSpPr>
          <p:cNvPr id="331" name="Google Shape;331;p17"/>
          <p:cNvSpPr txBox="1">
            <a:spLocks noGrp="1"/>
          </p:cNvSpPr>
          <p:nvPr>
            <p:ph type="body" idx="1"/>
          </p:nvPr>
        </p:nvSpPr>
        <p:spPr>
          <a:xfrm>
            <a:off x="606425" y="3810000"/>
            <a:ext cx="11001375" cy="2438400"/>
          </a:xfrm>
          <a:prstGeom prst="rect">
            <a:avLst/>
          </a:prstGeom>
          <a:noFill/>
          <a:ln>
            <a:noFill/>
          </a:ln>
        </p:spPr>
        <p:txBody>
          <a:bodyPr spcFirstLastPara="1" wrap="square" lIns="274300" tIns="45700" rIns="45700" bIns="45700" anchor="t" anchorCtr="0">
            <a:noAutofit/>
          </a:bodyPr>
          <a:lstStyle/>
          <a:p>
            <a:pPr marL="0" lvl="0" indent="0" algn="ctr" rtl="0">
              <a:lnSpc>
                <a:spcPct val="100000"/>
              </a:lnSpc>
              <a:spcBef>
                <a:spcPts val="600"/>
              </a:spcBef>
              <a:spcAft>
                <a:spcPts val="0"/>
              </a:spcAft>
              <a:buSzPts val="2592"/>
              <a:buNone/>
            </a:pPr>
            <a:r>
              <a:rPr lang="en-US" dirty="0" err="1"/>
              <a:t>Marleigh</a:t>
            </a:r>
            <a:r>
              <a:rPr lang="en-US" dirty="0"/>
              <a:t> Van Arsdale, </a:t>
            </a:r>
            <a:r>
              <a:rPr lang="en-US" u="sng" dirty="0">
                <a:solidFill>
                  <a:srgbClr val="0000CC"/>
                </a:solidFill>
                <a:hlinkClick r:id="rId3">
                  <a:extLst>
                    <a:ext uri="{A12FA001-AC4F-418D-AE19-62706E023703}">
                      <ahyp:hlinkClr xmlns:ahyp="http://schemas.microsoft.com/office/drawing/2018/hyperlinkcolor" val="tx"/>
                    </a:ext>
                  </a:extLst>
                </a:hlinkClick>
              </a:rPr>
              <a:t>mvanarsdale@rrsec.org</a:t>
            </a:r>
            <a:r>
              <a:rPr lang="en-US" dirty="0">
                <a:solidFill>
                  <a:srgbClr val="0000CC"/>
                </a:solidFill>
              </a:rPr>
              <a:t> </a:t>
            </a:r>
            <a:endParaRPr dirty="0">
              <a:solidFill>
                <a:srgbClr val="0000CC"/>
              </a:solidFill>
            </a:endParaRPr>
          </a:p>
          <a:p>
            <a:pPr marL="0" lvl="0" indent="0" algn="ctr" rtl="0">
              <a:lnSpc>
                <a:spcPct val="100000"/>
              </a:lnSpc>
              <a:spcBef>
                <a:spcPts val="600"/>
              </a:spcBef>
              <a:spcAft>
                <a:spcPts val="0"/>
              </a:spcAft>
              <a:buSzPts val="2592"/>
              <a:buNone/>
            </a:pPr>
            <a:r>
              <a:rPr lang="en-US" dirty="0"/>
              <a:t>Katie Barth, </a:t>
            </a:r>
            <a:r>
              <a:rPr lang="en-US" u="sng" dirty="0">
                <a:solidFill>
                  <a:srgbClr val="0000CC"/>
                </a:solidFill>
                <a:hlinkClick r:id="rId4">
                  <a:extLst>
                    <a:ext uri="{A12FA001-AC4F-418D-AE19-62706E023703}">
                      <ahyp:hlinkClr xmlns:ahyp="http://schemas.microsoft.com/office/drawing/2018/hyperlinkcolor" val="tx"/>
                    </a:ext>
                  </a:extLst>
                </a:hlinkClick>
              </a:rPr>
              <a:t>kbarth@isd761.org</a:t>
            </a:r>
            <a:r>
              <a:rPr lang="en-US" dirty="0">
                <a:solidFill>
                  <a:srgbClr val="0000CC"/>
                </a:solidFill>
              </a:rPr>
              <a:t> </a:t>
            </a:r>
            <a:endParaRPr dirty="0">
              <a:solidFill>
                <a:srgbClr val="0000CC"/>
              </a:solidFill>
            </a:endParaRPr>
          </a:p>
          <a:p>
            <a:pPr marL="0" lvl="0" indent="0" algn="ctr" rtl="0">
              <a:lnSpc>
                <a:spcPct val="100000"/>
              </a:lnSpc>
              <a:spcBef>
                <a:spcPts val="600"/>
              </a:spcBef>
              <a:spcAft>
                <a:spcPts val="0"/>
              </a:spcAft>
              <a:buClr>
                <a:srgbClr val="000000"/>
              </a:buClr>
              <a:buSzPts val="2592"/>
              <a:buFont typeface="Arial"/>
              <a:buNone/>
            </a:pPr>
            <a:r>
              <a:rPr lang="en-US" dirty="0"/>
              <a:t>Jess Moen, </a:t>
            </a:r>
            <a:r>
              <a:rPr lang="en-US" u="sng" dirty="0">
                <a:solidFill>
                  <a:srgbClr val="0000CC"/>
                </a:solidFill>
                <a:hlinkClick r:id="rId5">
                  <a:extLst>
                    <a:ext uri="{A12FA001-AC4F-418D-AE19-62706E023703}">
                      <ahyp:hlinkClr xmlns:ahyp="http://schemas.microsoft.com/office/drawing/2018/hyperlinkcolor" val="tx"/>
                    </a:ext>
                  </a:extLst>
                </a:hlinkClick>
              </a:rPr>
              <a:t>jess.moen@brightworksmn.org</a:t>
            </a:r>
            <a:r>
              <a:rPr lang="en-US" dirty="0">
                <a:solidFill>
                  <a:srgbClr val="0000CC"/>
                </a:solidFill>
              </a:rPr>
              <a:t> </a:t>
            </a:r>
            <a:endParaRPr dirty="0">
              <a:solidFill>
                <a:srgbClr val="0000CC"/>
              </a:solidFill>
            </a:endParaRPr>
          </a:p>
        </p:txBody>
      </p:sp>
      <p:pic>
        <p:nvPicPr>
          <p:cNvPr id="332" name="Google Shape;332;p17" descr="Charting the Cs logo"/>
          <p:cNvPicPr preferRelativeResize="0"/>
          <p:nvPr/>
        </p:nvPicPr>
        <p:blipFill rotWithShape="1">
          <a:blip r:embed="rId6">
            <a:alphaModFix/>
          </a:blip>
          <a:srcRect/>
          <a:stretch/>
        </p:blipFill>
        <p:spPr>
          <a:xfrm>
            <a:off x="4665318" y="1779570"/>
            <a:ext cx="2882435" cy="60472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31f437597fd_0_57"/>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Resources: Literature </a:t>
            </a:r>
            <a:endParaRPr dirty="0"/>
          </a:p>
        </p:txBody>
      </p:sp>
      <p:sp>
        <p:nvSpPr>
          <p:cNvPr id="338" name="Google Shape;338;g31f437597fd_0_57"/>
          <p:cNvSpPr txBox="1">
            <a:spLocks noGrp="1"/>
          </p:cNvSpPr>
          <p:nvPr>
            <p:ph type="body" idx="1"/>
          </p:nvPr>
        </p:nvSpPr>
        <p:spPr>
          <a:prstGeom prst="rect">
            <a:avLst/>
          </a:prstGeom>
          <a:noFill/>
          <a:ln>
            <a:noFill/>
          </a:ln>
        </p:spPr>
        <p:txBody>
          <a:bodyPr spcFirstLastPara="1" wrap="square" lIns="274300" tIns="45700" rIns="45700" bIns="45700" anchor="t" anchorCtr="0">
            <a:noAutofit/>
          </a:bodyPr>
          <a:lstStyle/>
          <a:p>
            <a:pPr marL="571500" lvl="1" indent="-355600" algn="l" rtl="0">
              <a:spcBef>
                <a:spcPts val="0"/>
              </a:spcBef>
              <a:spcAft>
                <a:spcPts val="0"/>
              </a:spcAft>
              <a:buSzPct val="120000"/>
              <a:buFont typeface="Arial" panose="020B0604020202020204" pitchFamily="34" charset="0"/>
              <a:buChar char="•"/>
            </a:pPr>
            <a:r>
              <a:rPr lang="en-US" dirty="0">
                <a:solidFill>
                  <a:srgbClr val="424242"/>
                </a:solidFill>
              </a:rPr>
              <a:t>Optimizing Outcomes for Students who are Deaf or Hard of Hearing Educational Service Guidelines Third Edition, National Association of State Directors of Special Education, Inc (NASDSE) </a:t>
            </a:r>
            <a:r>
              <a:rPr lang="en-US" u="sng" dirty="0">
                <a:solidFill>
                  <a:srgbClr val="1A237E"/>
                </a:solidFill>
                <a:hlinkClick r:id="rId3">
                  <a:extLst>
                    <a:ext uri="{A12FA001-AC4F-418D-AE19-62706E023703}">
                      <ahyp:hlinkClr xmlns:ahyp="http://schemas.microsoft.com/office/drawing/2018/hyperlinkcolor" val="tx"/>
                    </a:ext>
                  </a:extLst>
                </a:hlinkClick>
              </a:rPr>
              <a:t>https://www.nasdse.org/docs/nasdse-3rd-ed-7-11-2019-final.pdf</a:t>
            </a:r>
            <a:r>
              <a:rPr lang="en-US" dirty="0">
                <a:solidFill>
                  <a:srgbClr val="737373"/>
                </a:solidFill>
              </a:rPr>
              <a:t> </a:t>
            </a:r>
            <a:endParaRPr dirty="0">
              <a:solidFill>
                <a:srgbClr val="737373"/>
              </a:solidFill>
            </a:endParaRPr>
          </a:p>
          <a:p>
            <a:pPr marL="571500" lvl="1" indent="-355600" algn="l" rtl="0">
              <a:spcBef>
                <a:spcPts val="1000"/>
              </a:spcBef>
              <a:spcAft>
                <a:spcPts val="0"/>
              </a:spcAft>
              <a:buSzPct val="120000"/>
              <a:buFont typeface="Arial" panose="020B0604020202020204" pitchFamily="34" charset="0"/>
              <a:buChar char="•"/>
            </a:pPr>
            <a:r>
              <a:rPr lang="en-US" dirty="0">
                <a:solidFill>
                  <a:srgbClr val="424242"/>
                </a:solidFill>
              </a:rPr>
              <a:t>2022 Teachers of Students Who are Deaf or Hard of Hearing A Critical Resource Needed for Legal Compliance on Behalf of the Board of Directors of the Division for Communication, Language, and Deaf/Hard of Hearing </a:t>
            </a:r>
            <a:r>
              <a:rPr lang="en-US" u="sng" dirty="0">
                <a:solidFill>
                  <a:srgbClr val="1A237E"/>
                </a:solidFill>
                <a:hlinkClick r:id="rId4">
                  <a:extLst>
                    <a:ext uri="{A12FA001-AC4F-418D-AE19-62706E023703}">
                      <ahyp:hlinkClr xmlns:ahyp="http://schemas.microsoft.com/office/drawing/2018/hyperlinkcolor" val="tx"/>
                    </a:ext>
                  </a:extLst>
                </a:hlinkClick>
              </a:rPr>
              <a:t>https://successforkidswithhearingloss.com/wp-content/uploads/2022/06/DCD-Position-Paper-2022-Remediated.pdf</a:t>
            </a:r>
            <a:r>
              <a:rPr lang="en-US" dirty="0">
                <a:solidFill>
                  <a:srgbClr val="737373"/>
                </a:solidFill>
              </a:rPr>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6">
          <a:extLst>
            <a:ext uri="{FF2B5EF4-FFF2-40B4-BE49-F238E27FC236}">
              <a16:creationId xmlns:a16="http://schemas.microsoft.com/office/drawing/2014/main" id="{83A464D3-5CC4-B484-194F-CD39F3A9727D}"/>
            </a:ext>
          </a:extLst>
        </p:cNvPr>
        <p:cNvGrpSpPr/>
        <p:nvPr/>
      </p:nvGrpSpPr>
      <p:grpSpPr>
        <a:xfrm>
          <a:off x="0" y="0"/>
          <a:ext cx="0" cy="0"/>
          <a:chOff x="0" y="0"/>
          <a:chExt cx="0" cy="0"/>
        </a:xfrm>
      </p:grpSpPr>
      <p:sp>
        <p:nvSpPr>
          <p:cNvPr id="337" name="Google Shape;337;g31f437597fd_0_57">
            <a:extLst>
              <a:ext uri="{FF2B5EF4-FFF2-40B4-BE49-F238E27FC236}">
                <a16:creationId xmlns:a16="http://schemas.microsoft.com/office/drawing/2014/main" id="{435CA3AA-27A8-1E85-5090-27B4F9A6B0C9}"/>
              </a:ext>
            </a:extLst>
          </p:cNvPr>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Resources: Literature, cont. </a:t>
            </a:r>
            <a:endParaRPr dirty="0"/>
          </a:p>
        </p:txBody>
      </p:sp>
      <p:sp>
        <p:nvSpPr>
          <p:cNvPr id="338" name="Google Shape;338;g31f437597fd_0_57">
            <a:extLst>
              <a:ext uri="{FF2B5EF4-FFF2-40B4-BE49-F238E27FC236}">
                <a16:creationId xmlns:a16="http://schemas.microsoft.com/office/drawing/2014/main" id="{54DBCBCD-3E93-B4D3-CF0F-7FC1D3AF7943}"/>
              </a:ext>
            </a:extLst>
          </p:cNvPr>
          <p:cNvSpPr txBox="1">
            <a:spLocks noGrp="1"/>
          </p:cNvSpPr>
          <p:nvPr>
            <p:ph type="body" idx="1"/>
          </p:nvPr>
        </p:nvSpPr>
        <p:spPr>
          <a:prstGeom prst="rect">
            <a:avLst/>
          </a:prstGeom>
          <a:noFill/>
          <a:ln>
            <a:noFill/>
          </a:ln>
        </p:spPr>
        <p:txBody>
          <a:bodyPr spcFirstLastPara="1" wrap="square" lIns="274300" tIns="45700" rIns="45700" bIns="45700" anchor="t" anchorCtr="0">
            <a:noAutofit/>
          </a:bodyPr>
          <a:lstStyle/>
          <a:p>
            <a:pPr marL="571500" lvl="1" indent="-355600" algn="l" rtl="0">
              <a:spcBef>
                <a:spcPts val="1000"/>
              </a:spcBef>
              <a:spcAft>
                <a:spcPts val="0"/>
              </a:spcAft>
              <a:buSzPct val="120000"/>
              <a:buFont typeface="Arial" panose="020B0604020202020204" pitchFamily="34" charset="0"/>
              <a:buChar char="•"/>
            </a:pPr>
            <a:r>
              <a:rPr lang="en-US" dirty="0">
                <a:solidFill>
                  <a:srgbClr val="424242"/>
                </a:solidFill>
              </a:rPr>
              <a:t>Year 2019 Position Statement: Principles and Guidelines for Early Hearing Detection and Intervention Programs, The Journal of Early Hearing Detection and Intervention (JEHDI), The Joint Committee on Infant Hearing </a:t>
            </a:r>
            <a:r>
              <a:rPr lang="en-US" u="sng" dirty="0">
                <a:solidFill>
                  <a:srgbClr val="1A237E"/>
                </a:solidFill>
                <a:hlinkClick r:id="rId3">
                  <a:extLst>
                    <a:ext uri="{A12FA001-AC4F-418D-AE19-62706E023703}">
                      <ahyp:hlinkClr xmlns:ahyp="http://schemas.microsoft.com/office/drawing/2018/hyperlinkcolor" val="tx"/>
                    </a:ext>
                  </a:extLst>
                </a:hlinkClick>
              </a:rPr>
              <a:t>https://www.audiology.org/practice-guideline/year-2019-position-statement-principles-and-guidelines-for-early-hearing-detection-and-intervention-programs/</a:t>
            </a:r>
            <a:r>
              <a:rPr lang="en-US" dirty="0">
                <a:solidFill>
                  <a:srgbClr val="737373"/>
                </a:solidFill>
              </a:rPr>
              <a:t> </a:t>
            </a:r>
          </a:p>
          <a:p>
            <a:pPr marL="571500" lvl="1" indent="-355600" algn="l" rtl="0">
              <a:spcBef>
                <a:spcPts val="1000"/>
              </a:spcBef>
              <a:spcAft>
                <a:spcPts val="1000"/>
              </a:spcAft>
              <a:buSzPct val="120000"/>
              <a:buFont typeface="Arial" panose="020B0604020202020204" pitchFamily="34" charset="0"/>
              <a:buChar char="•"/>
            </a:pPr>
            <a:r>
              <a:rPr lang="en-US" dirty="0">
                <a:solidFill>
                  <a:srgbClr val="424242"/>
                </a:solidFill>
              </a:rPr>
              <a:t>The Family Centered Early Intervention Deaf/Hard of Hearing Principles: A guide for early intervention providers, programs, and families</a:t>
            </a:r>
            <a:r>
              <a:rPr lang="en-US" dirty="0">
                <a:solidFill>
                  <a:srgbClr val="737373"/>
                </a:solidFill>
              </a:rPr>
              <a:t> </a:t>
            </a:r>
            <a:r>
              <a:rPr lang="en-US" u="sng" dirty="0">
                <a:solidFill>
                  <a:srgbClr val="1A237E"/>
                </a:solidFill>
                <a:hlinkClick r:id="rId4">
                  <a:extLst>
                    <a:ext uri="{A12FA001-AC4F-418D-AE19-62706E023703}">
                      <ahyp:hlinkClr xmlns:ahyp="http://schemas.microsoft.com/office/drawing/2018/hyperlinkcolor" val="tx"/>
                    </a:ext>
                  </a:extLst>
                </a:hlinkClick>
              </a:rPr>
              <a:t>https://www.fcei.at/dl/nNNLJmoJKOkkJqx4KJKJmMJKlKML/FINAL-FCEI-GuideBook-print_pdf</a:t>
            </a:r>
            <a:r>
              <a:rPr lang="en-US" dirty="0">
                <a:solidFill>
                  <a:srgbClr val="737373"/>
                </a:solidFill>
              </a:rPr>
              <a:t> </a:t>
            </a:r>
            <a:endParaRPr b="1" dirty="0"/>
          </a:p>
        </p:txBody>
      </p:sp>
    </p:spTree>
    <p:extLst>
      <p:ext uri="{BB962C8B-B14F-4D97-AF65-F5344CB8AC3E}">
        <p14:creationId xmlns:p14="http://schemas.microsoft.com/office/powerpoint/2010/main" val="1977131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320b06d65e2_0_13"/>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a:t>Resources: Minnesota Low Incidence Projects EHDI</a:t>
            </a:r>
            <a:endParaRPr/>
          </a:p>
        </p:txBody>
      </p:sp>
      <p:sp>
        <p:nvSpPr>
          <p:cNvPr id="344" name="Google Shape;344;g320b06d65e2_0_13"/>
          <p:cNvSpPr txBox="1">
            <a:spLocks noGrp="1"/>
          </p:cNvSpPr>
          <p:nvPr>
            <p:ph type="body" idx="1"/>
          </p:nvPr>
        </p:nvSpPr>
        <p:spPr>
          <a:prstGeom prst="rect">
            <a:avLst/>
          </a:prstGeom>
          <a:noFill/>
          <a:ln>
            <a:noFill/>
          </a:ln>
        </p:spPr>
        <p:txBody>
          <a:bodyPr spcFirstLastPara="1" wrap="square" lIns="274300" tIns="45700" rIns="45700" bIns="45700" anchor="t" anchorCtr="0">
            <a:noAutofit/>
          </a:bodyPr>
          <a:lstStyle/>
          <a:p>
            <a:pPr marL="0" lvl="0" indent="0" algn="l" rtl="0">
              <a:spcBef>
                <a:spcPts val="0"/>
              </a:spcBef>
              <a:spcAft>
                <a:spcPts val="0"/>
              </a:spcAft>
              <a:buNone/>
            </a:pPr>
            <a:r>
              <a:rPr lang="en-US" dirty="0">
                <a:solidFill>
                  <a:srgbClr val="424242"/>
                </a:solidFill>
              </a:rPr>
              <a:t>Minnesota Low Incidence Projects Early Hearing Detection &amp; Intervention Resources </a:t>
            </a:r>
            <a:r>
              <a:rPr lang="en-US" u="sng" dirty="0">
                <a:solidFill>
                  <a:srgbClr val="1A237E"/>
                </a:solidFill>
                <a:hlinkClick r:id="rId3">
                  <a:extLst>
                    <a:ext uri="{A12FA001-AC4F-418D-AE19-62706E023703}">
                      <ahyp:hlinkClr xmlns:ahyp="http://schemas.microsoft.com/office/drawing/2018/hyperlinkcolor" val="tx"/>
                    </a:ext>
                  </a:extLst>
                </a:hlinkClick>
              </a:rPr>
              <a:t>https://mnlowincidenceprojects.org/Projects/ehdi/ehdiResources.html</a:t>
            </a:r>
            <a:endParaRPr dirty="0">
              <a:solidFill>
                <a:srgbClr val="737373"/>
              </a:solidFill>
            </a:endParaRPr>
          </a:p>
          <a:p>
            <a:pPr marL="457200" lvl="0" indent="-342900" algn="l" rtl="0">
              <a:spcBef>
                <a:spcPts val="1000"/>
              </a:spcBef>
              <a:spcAft>
                <a:spcPts val="0"/>
              </a:spcAft>
              <a:buClr>
                <a:srgbClr val="737373"/>
              </a:buClr>
              <a:buSzPts val="1800"/>
              <a:buFont typeface="Calibri"/>
              <a:buChar char="●"/>
            </a:pPr>
            <a:r>
              <a:rPr lang="en-US" dirty="0">
                <a:solidFill>
                  <a:srgbClr val="424242"/>
                </a:solidFill>
              </a:rPr>
              <a:t>Article - Part C Intervention Services for Infants and Toddlers (Birth to Age 3) with Sensory Loss: Recommended Collaboration Practices </a:t>
            </a:r>
            <a:r>
              <a:rPr lang="en-US" u="sng" dirty="0">
                <a:solidFill>
                  <a:srgbClr val="1A237E"/>
                </a:solidFill>
                <a:hlinkClick r:id="rId4">
                  <a:extLst>
                    <a:ext uri="{A12FA001-AC4F-418D-AE19-62706E023703}">
                      <ahyp:hlinkClr xmlns:ahyp="http://schemas.microsoft.com/office/drawing/2018/hyperlinkcolor" val="tx"/>
                    </a:ext>
                  </a:extLst>
                </a:hlinkClick>
              </a:rPr>
              <a:t>https://education.mn.gov/mdeprod/groups/educ/documents/hiddencontent/cm9k/mdm0/~edisp/prod034482.pdf</a:t>
            </a:r>
            <a:endParaRPr dirty="0">
              <a:solidFill>
                <a:srgbClr val="737373"/>
              </a:solidFill>
            </a:endParaRPr>
          </a:p>
          <a:p>
            <a:pPr marL="457200" lvl="0" indent="-342900" algn="l" rtl="0">
              <a:spcBef>
                <a:spcPts val="1000"/>
              </a:spcBef>
              <a:spcAft>
                <a:spcPts val="0"/>
              </a:spcAft>
              <a:buClr>
                <a:srgbClr val="737373"/>
              </a:buClr>
              <a:buSzPts val="1800"/>
              <a:buFont typeface="Calibri"/>
              <a:buChar char="●"/>
            </a:pPr>
            <a:r>
              <a:rPr lang="en-US" dirty="0">
                <a:solidFill>
                  <a:srgbClr val="424242"/>
                </a:solidFill>
              </a:rPr>
              <a:t>Companion Document - Part C Intervention Services for Infants and Toddlers (Birth to Age 3) with Sensory Loss: Recommended Collaboration Practices </a:t>
            </a:r>
            <a:r>
              <a:rPr lang="en-US" u="sng" dirty="0">
                <a:solidFill>
                  <a:srgbClr val="1A237E"/>
                </a:solidFill>
                <a:hlinkClick r:id="rId5">
                  <a:extLst>
                    <a:ext uri="{A12FA001-AC4F-418D-AE19-62706E023703}">
                      <ahyp:hlinkClr xmlns:ahyp="http://schemas.microsoft.com/office/drawing/2018/hyperlinkcolor" val="tx"/>
                    </a:ext>
                  </a:extLst>
                </a:hlinkClick>
              </a:rPr>
              <a:t>https://mnlowincidenceprojects.org/documents/ehdi/Companion_Doc_to_Sensory_Loss_Collaboration_Practices.pdf</a:t>
            </a:r>
            <a:endParaRPr dirty="0">
              <a:solidFill>
                <a:srgbClr val="737373"/>
              </a:solidFill>
            </a:endParaRPr>
          </a:p>
          <a:p>
            <a:pPr marL="0" lvl="0" indent="0" algn="l" rtl="0">
              <a:spcBef>
                <a:spcPts val="1000"/>
              </a:spcBef>
              <a:spcAft>
                <a:spcPts val="1000"/>
              </a:spcAft>
              <a:buNone/>
            </a:pPr>
            <a:endParaRPr b="1" dirty="0">
              <a:highlight>
                <a:srgbClr val="FFFF00"/>
              </a:high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2">
          <a:extLst>
            <a:ext uri="{FF2B5EF4-FFF2-40B4-BE49-F238E27FC236}">
              <a16:creationId xmlns:a16="http://schemas.microsoft.com/office/drawing/2014/main" id="{7EFDEA6B-73CB-3E97-3A0A-1FACEF5D467D}"/>
            </a:ext>
          </a:extLst>
        </p:cNvPr>
        <p:cNvGrpSpPr/>
        <p:nvPr/>
      </p:nvGrpSpPr>
      <p:grpSpPr>
        <a:xfrm>
          <a:off x="0" y="0"/>
          <a:ext cx="0" cy="0"/>
          <a:chOff x="0" y="0"/>
          <a:chExt cx="0" cy="0"/>
        </a:xfrm>
      </p:grpSpPr>
      <p:sp>
        <p:nvSpPr>
          <p:cNvPr id="343" name="Google Shape;343;g320b06d65e2_0_13">
            <a:extLst>
              <a:ext uri="{FF2B5EF4-FFF2-40B4-BE49-F238E27FC236}">
                <a16:creationId xmlns:a16="http://schemas.microsoft.com/office/drawing/2014/main" id="{0AC7ED65-E35F-AA5C-BF83-360006BC2E5D}"/>
              </a:ext>
            </a:extLst>
          </p:cNvPr>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Resources: Minnesota Low Incidence Projects EHDI, cont.</a:t>
            </a:r>
            <a:endParaRPr dirty="0"/>
          </a:p>
        </p:txBody>
      </p:sp>
      <p:sp>
        <p:nvSpPr>
          <p:cNvPr id="344" name="Google Shape;344;g320b06d65e2_0_13">
            <a:extLst>
              <a:ext uri="{FF2B5EF4-FFF2-40B4-BE49-F238E27FC236}">
                <a16:creationId xmlns:a16="http://schemas.microsoft.com/office/drawing/2014/main" id="{BF178233-4228-3B30-EE26-0BD240D18A77}"/>
              </a:ext>
            </a:extLst>
          </p:cNvPr>
          <p:cNvSpPr txBox="1">
            <a:spLocks noGrp="1"/>
          </p:cNvSpPr>
          <p:nvPr>
            <p:ph type="body" idx="1"/>
          </p:nvPr>
        </p:nvSpPr>
        <p:spPr>
          <a:prstGeom prst="rect">
            <a:avLst/>
          </a:prstGeom>
          <a:noFill/>
          <a:ln>
            <a:noFill/>
          </a:ln>
        </p:spPr>
        <p:txBody>
          <a:bodyPr spcFirstLastPara="1" wrap="square" lIns="274300" tIns="45700" rIns="45700" bIns="45700" anchor="t" anchorCtr="0">
            <a:noAutofit/>
          </a:bodyPr>
          <a:lstStyle/>
          <a:p>
            <a:pPr marL="0" lvl="0" indent="0" algn="l" rtl="0">
              <a:spcBef>
                <a:spcPts val="0"/>
              </a:spcBef>
              <a:spcAft>
                <a:spcPts val="0"/>
              </a:spcAft>
              <a:buNone/>
            </a:pPr>
            <a:r>
              <a:rPr lang="en-US" dirty="0">
                <a:solidFill>
                  <a:srgbClr val="424242"/>
                </a:solidFill>
              </a:rPr>
              <a:t>Minnesota Low Incidence Projects Early Hearing Detection &amp; Intervention Resources </a:t>
            </a:r>
            <a:r>
              <a:rPr lang="en-US" u="sng" dirty="0">
                <a:solidFill>
                  <a:srgbClr val="1A237E"/>
                </a:solidFill>
                <a:hlinkClick r:id="rId3">
                  <a:extLst>
                    <a:ext uri="{A12FA001-AC4F-418D-AE19-62706E023703}">
                      <ahyp:hlinkClr xmlns:ahyp="http://schemas.microsoft.com/office/drawing/2018/hyperlinkcolor" val="tx"/>
                    </a:ext>
                  </a:extLst>
                </a:hlinkClick>
              </a:rPr>
              <a:t>https://mnlowincidenceprojects.org/Projects/ehdi/ehdiResources.html</a:t>
            </a:r>
            <a:endParaRPr dirty="0">
              <a:solidFill>
                <a:srgbClr val="737373"/>
              </a:solidFill>
            </a:endParaRPr>
          </a:p>
          <a:p>
            <a:pPr marL="457200" lvl="0" indent="-342900" algn="l" rtl="0">
              <a:spcBef>
                <a:spcPts val="1000"/>
              </a:spcBef>
              <a:spcAft>
                <a:spcPts val="0"/>
              </a:spcAft>
              <a:buClr>
                <a:srgbClr val="737373"/>
              </a:buClr>
              <a:buSzPts val="1800"/>
              <a:buFont typeface="Calibri"/>
              <a:buChar char="●"/>
            </a:pPr>
            <a:r>
              <a:rPr lang="en-US" dirty="0">
                <a:solidFill>
                  <a:srgbClr val="424242"/>
                </a:solidFill>
              </a:rPr>
              <a:t>Article - Part C Intervention Services for Infants and Toddlers (Birth to Age 3) with Sensory Loss: Recommended Collaboration Practices </a:t>
            </a:r>
            <a:r>
              <a:rPr lang="en-US" u="sng" dirty="0">
                <a:solidFill>
                  <a:srgbClr val="1A237E"/>
                </a:solidFill>
                <a:hlinkClick r:id="rId4">
                  <a:extLst>
                    <a:ext uri="{A12FA001-AC4F-418D-AE19-62706E023703}">
                      <ahyp:hlinkClr xmlns:ahyp="http://schemas.microsoft.com/office/drawing/2018/hyperlinkcolor" val="tx"/>
                    </a:ext>
                  </a:extLst>
                </a:hlinkClick>
              </a:rPr>
              <a:t>https://education.mn.gov/mdeprod/groups/educ/documents/hiddencontent/cm9k/mdm0/~edisp/prod034482.pdf</a:t>
            </a:r>
            <a:endParaRPr dirty="0">
              <a:solidFill>
                <a:srgbClr val="737373"/>
              </a:solidFill>
            </a:endParaRPr>
          </a:p>
          <a:p>
            <a:pPr marL="457200" lvl="0" indent="-342900" algn="l" rtl="0">
              <a:spcBef>
                <a:spcPts val="1000"/>
              </a:spcBef>
              <a:spcAft>
                <a:spcPts val="0"/>
              </a:spcAft>
              <a:buClr>
                <a:srgbClr val="737373"/>
              </a:buClr>
              <a:buSzPts val="1800"/>
              <a:buFont typeface="Calibri"/>
              <a:buChar char="●"/>
            </a:pPr>
            <a:r>
              <a:rPr lang="en-US" dirty="0">
                <a:solidFill>
                  <a:srgbClr val="424242"/>
                </a:solidFill>
              </a:rPr>
              <a:t>Companion Document - Part C Intervention Services for Infants and Toddlers (Birth to Age 3) with Sensory Loss: Recommended Collaboration Practices </a:t>
            </a:r>
            <a:r>
              <a:rPr lang="en-US" u="sng" dirty="0">
                <a:solidFill>
                  <a:srgbClr val="1A237E"/>
                </a:solidFill>
                <a:hlinkClick r:id="rId5">
                  <a:extLst>
                    <a:ext uri="{A12FA001-AC4F-418D-AE19-62706E023703}">
                      <ahyp:hlinkClr xmlns:ahyp="http://schemas.microsoft.com/office/drawing/2018/hyperlinkcolor" val="tx"/>
                    </a:ext>
                  </a:extLst>
                </a:hlinkClick>
              </a:rPr>
              <a:t>https://mnlowincidenceprojects.org/documents/ehdi/Companion_Doc_to_Sensory_Loss_Collaboration_Practices.pdf</a:t>
            </a:r>
            <a:endParaRPr b="1" dirty="0">
              <a:highlight>
                <a:srgbClr val="FFFF00"/>
              </a:highlight>
            </a:endParaRPr>
          </a:p>
        </p:txBody>
      </p:sp>
    </p:spTree>
    <p:extLst>
      <p:ext uri="{BB962C8B-B14F-4D97-AF65-F5344CB8AC3E}">
        <p14:creationId xmlns:p14="http://schemas.microsoft.com/office/powerpoint/2010/main" val="311208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title"/>
          </p:nvPr>
        </p:nvSpPr>
        <p:spPr>
          <a:xfrm>
            <a:off x="612489" y="1170638"/>
            <a:ext cx="10978994" cy="494389"/>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Terms: </a:t>
            </a:r>
            <a:endParaRPr dirty="0"/>
          </a:p>
        </p:txBody>
      </p:sp>
      <p:sp>
        <p:nvSpPr>
          <p:cNvPr id="107" name="Google Shape;107;p4"/>
          <p:cNvSpPr txBox="1">
            <a:spLocks noGrp="1"/>
          </p:cNvSpPr>
          <p:nvPr>
            <p:ph type="body" idx="1"/>
          </p:nvPr>
        </p:nvSpPr>
        <p:spPr>
          <a:xfrm>
            <a:off x="612500" y="1787857"/>
            <a:ext cx="10979100" cy="4536768"/>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600"/>
              </a:spcBef>
              <a:spcAft>
                <a:spcPts val="0"/>
              </a:spcAft>
              <a:buNone/>
            </a:pPr>
            <a:r>
              <a:rPr lang="en-US" b="1" dirty="0"/>
              <a:t>Low Incidence Providers - </a:t>
            </a:r>
            <a:r>
              <a:rPr lang="en-US" dirty="0"/>
              <a:t>Low incidence refers to disability areas that occur rarely or in low numbers.  In Minnesota there are seven low incidence disability categories: Autism Spectrum Disorder (ASD). </a:t>
            </a:r>
            <a:r>
              <a:rPr lang="en-US" dirty="0" err="1"/>
              <a:t>DeafBlindness</a:t>
            </a:r>
            <a:r>
              <a:rPr lang="en-US" dirty="0"/>
              <a:t> (DB), Deaf/hard of hearing (DHH), Other Health Disabilities (OHD), Physically Impaired (PI), Traumatic Brain Injury (TBI), and Blind/Visually Impairment (BVI)</a:t>
            </a:r>
            <a:endParaRPr dirty="0"/>
          </a:p>
          <a:p>
            <a:pPr marL="0" lvl="0" indent="0" algn="l" rtl="0">
              <a:lnSpc>
                <a:spcPct val="100000"/>
              </a:lnSpc>
              <a:spcBef>
                <a:spcPts val="1000"/>
              </a:spcBef>
              <a:spcAft>
                <a:spcPts val="0"/>
              </a:spcAft>
              <a:buNone/>
            </a:pPr>
            <a:r>
              <a:rPr lang="en-US" b="1" dirty="0"/>
              <a:t>Part C - </a:t>
            </a:r>
            <a:r>
              <a:rPr lang="en-US" dirty="0"/>
              <a:t>Special education services for children birth until they turn 3 years.  </a:t>
            </a:r>
            <a:endParaRPr dirty="0"/>
          </a:p>
          <a:p>
            <a:pPr marL="0" lvl="0" indent="0" algn="l" rtl="0">
              <a:lnSpc>
                <a:spcPct val="100000"/>
              </a:lnSpc>
              <a:spcBef>
                <a:spcPts val="1000"/>
              </a:spcBef>
              <a:spcAft>
                <a:spcPts val="0"/>
              </a:spcAft>
              <a:buNone/>
            </a:pPr>
            <a:r>
              <a:rPr lang="en-US" b="1" dirty="0"/>
              <a:t>Best Practices in Early Intervention = </a:t>
            </a:r>
            <a:r>
              <a:rPr lang="en-US" b="1" strike="sngStrike" dirty="0"/>
              <a:t>Evidence-based Quality Intervention Practices (EQIP)</a:t>
            </a:r>
            <a:r>
              <a:rPr lang="en-US" dirty="0"/>
              <a:t> - An approach to early intervention which incorporates evidence-based practices to build caregiver capacity using coaching interaction practices and to embed intervention into daily routines in the child’s natural environment.</a:t>
            </a:r>
            <a:endParaRPr dirty="0"/>
          </a:p>
          <a:p>
            <a:pPr marL="0" lvl="0" indent="0" algn="l" rtl="0">
              <a:lnSpc>
                <a:spcPct val="100000"/>
              </a:lnSpc>
              <a:spcBef>
                <a:spcPts val="1000"/>
              </a:spcBef>
              <a:spcAft>
                <a:spcPts val="1000"/>
              </a:spcAft>
              <a:buNone/>
            </a:pPr>
            <a:r>
              <a:rPr lang="en-US" b="1" dirty="0"/>
              <a:t>Individualized</a:t>
            </a:r>
            <a:r>
              <a:rPr lang="en-US" dirty="0"/>
              <a:t> - Unique needs of the child and family</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320b06d65e2_0_18"/>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a:t>Resources: MN Best Practices in Early Intervention Share Site</a:t>
            </a:r>
            <a:r>
              <a:rPr lang="en-US" sz="2000"/>
              <a:t> (previously EQIP Share Site)</a:t>
            </a:r>
            <a:endParaRPr sz="2000"/>
          </a:p>
        </p:txBody>
      </p:sp>
      <p:sp>
        <p:nvSpPr>
          <p:cNvPr id="350" name="Google Shape;350;g320b06d65e2_0_18"/>
          <p:cNvSpPr txBox="1">
            <a:spLocks noGrp="1"/>
          </p:cNvSpPr>
          <p:nvPr>
            <p:ph type="body" idx="1"/>
          </p:nvPr>
        </p:nvSpPr>
        <p:spPr>
          <a:xfrm>
            <a:off x="612487" y="2421566"/>
            <a:ext cx="11178459" cy="3903034"/>
          </a:xfrm>
          <a:prstGeom prst="rect">
            <a:avLst/>
          </a:prstGeom>
          <a:noFill/>
          <a:ln>
            <a:noFill/>
          </a:ln>
        </p:spPr>
        <p:txBody>
          <a:bodyPr spcFirstLastPara="1" wrap="square" lIns="274300" tIns="45700" rIns="45700" bIns="45700" anchor="t" anchorCtr="0">
            <a:noAutofit/>
          </a:bodyPr>
          <a:lstStyle/>
          <a:p>
            <a:pPr marL="0" lvl="0" indent="0" algn="l" rtl="0">
              <a:spcBef>
                <a:spcPts val="0"/>
              </a:spcBef>
              <a:spcAft>
                <a:spcPts val="0"/>
              </a:spcAft>
              <a:buNone/>
            </a:pPr>
            <a:r>
              <a:rPr lang="en-US" dirty="0">
                <a:solidFill>
                  <a:srgbClr val="424242"/>
                </a:solidFill>
              </a:rPr>
              <a:t>MN Best Practices in Early Intervention Share Site </a:t>
            </a:r>
            <a:r>
              <a:rPr lang="en-US" u="sng" dirty="0">
                <a:solidFill>
                  <a:srgbClr val="1A237E"/>
                </a:solidFill>
                <a:hlinkClick r:id="rId3">
                  <a:extLst>
                    <a:ext uri="{A12FA001-AC4F-418D-AE19-62706E023703}">
                      <ahyp:hlinkClr xmlns:ahyp="http://schemas.microsoft.com/office/drawing/2018/hyperlinkcolor" val="tx"/>
                    </a:ext>
                  </a:extLst>
                </a:hlinkClick>
              </a:rPr>
              <a:t>https://sites.google.com/metro-ecsu.org/mn-eqip/home?authuser=0</a:t>
            </a:r>
            <a:r>
              <a:rPr lang="en-US" dirty="0">
                <a:solidFill>
                  <a:srgbClr val="737373"/>
                </a:solidFill>
              </a:rPr>
              <a:t> </a:t>
            </a:r>
            <a:endParaRPr dirty="0">
              <a:solidFill>
                <a:srgbClr val="737373"/>
              </a:solidFill>
            </a:endParaRPr>
          </a:p>
          <a:p>
            <a:pPr marL="457200" lvl="0" indent="-342900" algn="l" rtl="0">
              <a:spcBef>
                <a:spcPts val="1000"/>
              </a:spcBef>
              <a:spcAft>
                <a:spcPts val="0"/>
              </a:spcAft>
              <a:buClr>
                <a:srgbClr val="737373"/>
              </a:buClr>
              <a:buSzPts val="1800"/>
              <a:buFont typeface="Calibri"/>
              <a:buChar char="●"/>
            </a:pPr>
            <a:r>
              <a:rPr lang="en-US" dirty="0">
                <a:solidFill>
                  <a:srgbClr val="424242"/>
                </a:solidFill>
              </a:rPr>
              <a:t>Share Site: Routines Based Interview</a:t>
            </a:r>
            <a:r>
              <a:rPr lang="en-US" dirty="0">
                <a:solidFill>
                  <a:srgbClr val="737373"/>
                </a:solidFill>
              </a:rPr>
              <a:t> </a:t>
            </a:r>
            <a:r>
              <a:rPr lang="en-US" u="sng" dirty="0">
                <a:solidFill>
                  <a:srgbClr val="1A237E"/>
                </a:solidFill>
                <a:hlinkClick r:id="rId4">
                  <a:extLst>
                    <a:ext uri="{A12FA001-AC4F-418D-AE19-62706E023703}">
                      <ahyp:hlinkClr xmlns:ahyp="http://schemas.microsoft.com/office/drawing/2018/hyperlinkcolor" val="tx"/>
                    </a:ext>
                  </a:extLst>
                </a:hlinkClick>
              </a:rPr>
              <a:t>https://sites.google.com/metro-ecsu.org/mn-eqip/natural-learning-environment-practices/routines-based-interview</a:t>
            </a:r>
            <a:r>
              <a:rPr lang="en-US" dirty="0">
                <a:solidFill>
                  <a:srgbClr val="737373"/>
                </a:solidFill>
              </a:rPr>
              <a:t> </a:t>
            </a:r>
            <a:endParaRPr dirty="0">
              <a:solidFill>
                <a:srgbClr val="737373"/>
              </a:solidFill>
            </a:endParaRPr>
          </a:p>
          <a:p>
            <a:pPr marL="457200" lvl="0" indent="-342900" algn="l" rtl="0">
              <a:spcBef>
                <a:spcPts val="1000"/>
              </a:spcBef>
              <a:spcAft>
                <a:spcPts val="0"/>
              </a:spcAft>
              <a:buClr>
                <a:srgbClr val="737373"/>
              </a:buClr>
              <a:buSzPts val="1800"/>
              <a:buFont typeface="Calibri"/>
              <a:buChar char="●"/>
            </a:pPr>
            <a:r>
              <a:rPr lang="en-US" dirty="0">
                <a:solidFill>
                  <a:srgbClr val="424242"/>
                </a:solidFill>
              </a:rPr>
              <a:t>Share Site Primary Coach Approach to Teaming </a:t>
            </a:r>
            <a:r>
              <a:rPr lang="en-US" u="sng" dirty="0">
                <a:solidFill>
                  <a:srgbClr val="1A237E"/>
                </a:solidFill>
                <a:hlinkClick r:id="rId5">
                  <a:extLst>
                    <a:ext uri="{A12FA001-AC4F-418D-AE19-62706E023703}">
                      <ahyp:hlinkClr xmlns:ahyp="http://schemas.microsoft.com/office/drawing/2018/hyperlinkcolor" val="tx"/>
                    </a:ext>
                  </a:extLst>
                </a:hlinkClick>
              </a:rPr>
              <a:t>https://sites.google.com/metro-ecsu.org/mn-eqip/primary-coach-approach-to-teaming?authuser=0</a:t>
            </a:r>
            <a:r>
              <a:rPr lang="en-US" dirty="0">
                <a:solidFill>
                  <a:srgbClr val="737373"/>
                </a:solidFill>
              </a:rPr>
              <a:t> </a:t>
            </a:r>
            <a:endParaRPr dirty="0">
              <a:solidFill>
                <a:srgbClr val="737373"/>
              </a:solidFill>
            </a:endParaRPr>
          </a:p>
          <a:p>
            <a:pPr marL="457200" lvl="0" indent="-342900" algn="l" rtl="0">
              <a:spcBef>
                <a:spcPts val="1000"/>
              </a:spcBef>
              <a:spcAft>
                <a:spcPts val="1000"/>
              </a:spcAft>
              <a:buClr>
                <a:srgbClr val="737373"/>
              </a:buClr>
              <a:buSzPts val="1800"/>
              <a:buFont typeface="Calibri"/>
              <a:buChar char="●"/>
            </a:pPr>
            <a:r>
              <a:rPr lang="en-US" dirty="0">
                <a:solidFill>
                  <a:srgbClr val="424242"/>
                </a:solidFill>
              </a:rPr>
              <a:t>Share Site Teaming Meetings &amp; Collaboration </a:t>
            </a:r>
            <a:r>
              <a:rPr lang="en-US" u="sng" dirty="0">
                <a:solidFill>
                  <a:srgbClr val="1A237E"/>
                </a:solidFill>
                <a:hlinkClick r:id="rId6">
                  <a:extLst>
                    <a:ext uri="{A12FA001-AC4F-418D-AE19-62706E023703}">
                      <ahyp:hlinkClr xmlns:ahyp="http://schemas.microsoft.com/office/drawing/2018/hyperlinkcolor" val="tx"/>
                    </a:ext>
                  </a:extLst>
                </a:hlinkClick>
              </a:rPr>
              <a:t>https://sites.google.com/metro-ecsu.org/mn-eqip/primary-coach-approach-to-teaming/teaming-meetings-collaboration?authuser=0</a:t>
            </a:r>
            <a:r>
              <a:rPr lang="en-US" dirty="0">
                <a:solidFill>
                  <a:srgbClr val="737373"/>
                </a:solidFill>
              </a:rPr>
              <a:t> </a:t>
            </a:r>
            <a:endParaRPr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320b06d65e2_0_23"/>
          <p:cNvSpPr txBox="1">
            <a:spLocks noGrp="1"/>
          </p:cNvSpPr>
          <p:nvPr>
            <p:ph type="title"/>
          </p:nvPr>
        </p:nvSpPr>
        <p:spPr>
          <a:xfrm>
            <a:off x="612489" y="1170638"/>
            <a:ext cx="109791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a:t>Resource: Part C Specific</a:t>
            </a:r>
            <a:endParaRPr/>
          </a:p>
        </p:txBody>
      </p:sp>
      <p:sp>
        <p:nvSpPr>
          <p:cNvPr id="356" name="Google Shape;356;g320b06d65e2_0_23"/>
          <p:cNvSpPr txBox="1">
            <a:spLocks noGrp="1"/>
          </p:cNvSpPr>
          <p:nvPr>
            <p:ph type="body" idx="1"/>
          </p:nvPr>
        </p:nvSpPr>
        <p:spPr>
          <a:xfrm>
            <a:off x="612488" y="2421566"/>
            <a:ext cx="10979100" cy="3903000"/>
          </a:xfrm>
          <a:prstGeom prst="rect">
            <a:avLst/>
          </a:prstGeom>
          <a:noFill/>
          <a:ln>
            <a:noFill/>
          </a:ln>
        </p:spPr>
        <p:txBody>
          <a:bodyPr spcFirstLastPara="1" wrap="square" lIns="274300" tIns="45700" rIns="45700" bIns="45700" anchor="t" anchorCtr="0">
            <a:noAutofit/>
          </a:bodyPr>
          <a:lstStyle/>
          <a:p>
            <a:pPr marL="457200" lvl="0" indent="-342900" algn="l" rtl="0">
              <a:spcBef>
                <a:spcPts val="0"/>
              </a:spcBef>
              <a:spcAft>
                <a:spcPts val="0"/>
              </a:spcAft>
              <a:buSzPts val="1800"/>
              <a:buChar char="•"/>
            </a:pPr>
            <a:r>
              <a:rPr lang="en-US" dirty="0">
                <a:solidFill>
                  <a:srgbClr val="424242"/>
                </a:solidFill>
              </a:rPr>
              <a:t>Division for Early Childhood (DEC) Recommended Practices (RP) </a:t>
            </a:r>
            <a:r>
              <a:rPr lang="en-US" u="sng" dirty="0">
                <a:solidFill>
                  <a:srgbClr val="1A237E"/>
                </a:solidFill>
                <a:hlinkClick r:id="rId3">
                  <a:extLst>
                    <a:ext uri="{A12FA001-AC4F-418D-AE19-62706E023703}">
                      <ahyp:hlinkClr xmlns:ahyp="http://schemas.microsoft.com/office/drawing/2018/hyperlinkcolor" val="tx"/>
                    </a:ext>
                  </a:extLst>
                </a:hlinkClick>
              </a:rPr>
              <a:t>https://www.dec-sped.org/dec-recommended-practices</a:t>
            </a:r>
            <a:r>
              <a:rPr lang="en-US" dirty="0">
                <a:solidFill>
                  <a:srgbClr val="737373"/>
                </a:solidFill>
              </a:rPr>
              <a:t> </a:t>
            </a:r>
            <a:endParaRPr dirty="0">
              <a:solidFill>
                <a:srgbClr val="737373"/>
              </a:solidFill>
            </a:endParaRPr>
          </a:p>
          <a:p>
            <a:pPr marL="914400" lvl="1" indent="-342900" algn="l" rtl="0">
              <a:spcBef>
                <a:spcPts val="1000"/>
              </a:spcBef>
              <a:spcAft>
                <a:spcPts val="0"/>
              </a:spcAft>
              <a:buSzPts val="1800"/>
              <a:buChar char="o"/>
            </a:pPr>
            <a:r>
              <a:rPr lang="en-US" dirty="0">
                <a:solidFill>
                  <a:srgbClr val="424242"/>
                </a:solidFill>
              </a:rPr>
              <a:t>DEC RP Interactive Glossary </a:t>
            </a:r>
            <a:r>
              <a:rPr lang="en-US" u="sng" dirty="0">
                <a:solidFill>
                  <a:srgbClr val="1A237E"/>
                </a:solidFill>
                <a:hlinkClick r:id="rId4">
                  <a:extLst>
                    <a:ext uri="{A12FA001-AC4F-418D-AE19-62706E023703}">
                      <ahyp:hlinkClr xmlns:ahyp="http://schemas.microsoft.com/office/drawing/2018/hyperlinkcolor" val="tx"/>
                    </a:ext>
                  </a:extLst>
                </a:hlinkClick>
              </a:rPr>
              <a:t>https://www.dec-sped.org/_files/ugd/95f212_26fd2a7b804c40ea908fe5f58a65ec52.pdf</a:t>
            </a:r>
            <a:endParaRPr dirty="0">
              <a:solidFill>
                <a:srgbClr val="737373"/>
              </a:solidFill>
            </a:endParaRPr>
          </a:p>
          <a:p>
            <a:pPr marL="457200" lvl="0" indent="-342900" algn="l" rtl="0">
              <a:spcBef>
                <a:spcPts val="1000"/>
              </a:spcBef>
              <a:spcAft>
                <a:spcPts val="0"/>
              </a:spcAft>
              <a:buSzPts val="1800"/>
              <a:buChar char="•"/>
            </a:pPr>
            <a:r>
              <a:rPr lang="en-US" dirty="0">
                <a:solidFill>
                  <a:srgbClr val="424242"/>
                </a:solidFill>
              </a:rPr>
              <a:t>[Early Intervention] Seven Key Principles: Looks Like / Doesn’t Look Like, OSEP Workgroup on Principles and Practices in Natural Environments </a:t>
            </a:r>
            <a:r>
              <a:rPr lang="en-US" u="sng" dirty="0">
                <a:solidFill>
                  <a:srgbClr val="1A237E"/>
                </a:solidFill>
                <a:hlinkClick r:id="rId5">
                  <a:extLst>
                    <a:ext uri="{A12FA001-AC4F-418D-AE19-62706E023703}">
                      <ahyp:hlinkClr xmlns:ahyp="http://schemas.microsoft.com/office/drawing/2018/hyperlinkcolor" val="tx"/>
                    </a:ext>
                  </a:extLst>
                </a:hlinkClick>
              </a:rPr>
              <a:t>https://ectacenter.org/~pdfs/topics/families/Principles_LooksLike_DoesntLookLike3_11_08.pdf</a:t>
            </a:r>
            <a:r>
              <a:rPr lang="en-US" dirty="0">
                <a:solidFill>
                  <a:srgbClr val="737373"/>
                </a:solidFill>
              </a:rPr>
              <a:t> </a:t>
            </a:r>
            <a:endParaRPr dirty="0">
              <a:solidFill>
                <a:srgbClr val="737373"/>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4">
          <a:extLst>
            <a:ext uri="{FF2B5EF4-FFF2-40B4-BE49-F238E27FC236}">
              <a16:creationId xmlns:a16="http://schemas.microsoft.com/office/drawing/2014/main" id="{B9DA8619-7D54-99A0-A5A2-6A5DE775C914}"/>
            </a:ext>
          </a:extLst>
        </p:cNvPr>
        <p:cNvGrpSpPr/>
        <p:nvPr/>
      </p:nvGrpSpPr>
      <p:grpSpPr>
        <a:xfrm>
          <a:off x="0" y="0"/>
          <a:ext cx="0" cy="0"/>
          <a:chOff x="0" y="0"/>
          <a:chExt cx="0" cy="0"/>
        </a:xfrm>
      </p:grpSpPr>
      <p:sp>
        <p:nvSpPr>
          <p:cNvPr id="355" name="Google Shape;355;g320b06d65e2_0_23">
            <a:extLst>
              <a:ext uri="{FF2B5EF4-FFF2-40B4-BE49-F238E27FC236}">
                <a16:creationId xmlns:a16="http://schemas.microsoft.com/office/drawing/2014/main" id="{00EA73A5-95F3-D60B-8E1E-E00F20A66D0D}"/>
              </a:ext>
            </a:extLst>
          </p:cNvPr>
          <p:cNvSpPr txBox="1">
            <a:spLocks noGrp="1"/>
          </p:cNvSpPr>
          <p:nvPr>
            <p:ph type="title"/>
          </p:nvPr>
        </p:nvSpPr>
        <p:spPr>
          <a:xfrm>
            <a:off x="612489" y="1170638"/>
            <a:ext cx="109791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Resource: Part C Specific, cont.</a:t>
            </a:r>
            <a:endParaRPr dirty="0"/>
          </a:p>
        </p:txBody>
      </p:sp>
      <p:sp>
        <p:nvSpPr>
          <p:cNvPr id="356" name="Google Shape;356;g320b06d65e2_0_23">
            <a:extLst>
              <a:ext uri="{FF2B5EF4-FFF2-40B4-BE49-F238E27FC236}">
                <a16:creationId xmlns:a16="http://schemas.microsoft.com/office/drawing/2014/main" id="{172979A8-35B3-05F3-5441-B8DACB280972}"/>
              </a:ext>
            </a:extLst>
          </p:cNvPr>
          <p:cNvSpPr txBox="1">
            <a:spLocks noGrp="1"/>
          </p:cNvSpPr>
          <p:nvPr>
            <p:ph type="body" idx="1"/>
          </p:nvPr>
        </p:nvSpPr>
        <p:spPr>
          <a:xfrm>
            <a:off x="612488" y="2421566"/>
            <a:ext cx="10979100" cy="3903000"/>
          </a:xfrm>
          <a:prstGeom prst="rect">
            <a:avLst/>
          </a:prstGeom>
          <a:noFill/>
          <a:ln>
            <a:noFill/>
          </a:ln>
        </p:spPr>
        <p:txBody>
          <a:bodyPr spcFirstLastPara="1" wrap="square" lIns="274300" tIns="45700" rIns="45700" bIns="45700" anchor="t" anchorCtr="0">
            <a:noAutofit/>
          </a:bodyPr>
          <a:lstStyle/>
          <a:p>
            <a:pPr marL="457200" lvl="0" indent="-342900" algn="l" rtl="0">
              <a:spcBef>
                <a:spcPts val="1000"/>
              </a:spcBef>
              <a:spcAft>
                <a:spcPts val="0"/>
              </a:spcAft>
              <a:buSzPts val="1800"/>
              <a:buChar char="•"/>
            </a:pPr>
            <a:r>
              <a:rPr lang="en-US" dirty="0">
                <a:solidFill>
                  <a:srgbClr val="424242"/>
                </a:solidFill>
              </a:rPr>
              <a:t>FIPP CASE tools, Joint Visit Planning Tool When Using a Primary Service Provider Approach to Teaming, </a:t>
            </a:r>
            <a:r>
              <a:rPr lang="en-US" dirty="0" err="1">
                <a:solidFill>
                  <a:srgbClr val="424242"/>
                </a:solidFill>
              </a:rPr>
              <a:t>M’Lisa</a:t>
            </a:r>
            <a:r>
              <a:rPr lang="en-US" dirty="0">
                <a:solidFill>
                  <a:srgbClr val="424242"/>
                </a:solidFill>
              </a:rPr>
              <a:t> Shelden, Ph.D., &amp; Dathan Rush, Ed.D. </a:t>
            </a:r>
            <a:r>
              <a:rPr lang="en-US" u="sng" dirty="0">
                <a:solidFill>
                  <a:srgbClr val="1A237E"/>
                </a:solidFill>
                <a:hlinkClick r:id="rId3">
                  <a:extLst>
                    <a:ext uri="{A12FA001-AC4F-418D-AE19-62706E023703}">
                      <ahyp:hlinkClr xmlns:ahyp="http://schemas.microsoft.com/office/drawing/2018/hyperlinkcolor" val="tx"/>
                    </a:ext>
                  </a:extLst>
                </a:hlinkClick>
              </a:rPr>
              <a:t>https://drive.google.com/file/d/1Xcgbmdl6Ytld-ijDeEmLPctoqgkPOZBo/view</a:t>
            </a:r>
            <a:r>
              <a:rPr lang="en-US" dirty="0">
                <a:solidFill>
                  <a:srgbClr val="737373"/>
                </a:solidFill>
              </a:rPr>
              <a:t> </a:t>
            </a:r>
            <a:endParaRPr dirty="0">
              <a:solidFill>
                <a:srgbClr val="737373"/>
              </a:solidFill>
            </a:endParaRPr>
          </a:p>
          <a:p>
            <a:pPr marL="457200" lvl="0" indent="-342900" algn="l" rtl="0">
              <a:spcBef>
                <a:spcPts val="1000"/>
              </a:spcBef>
              <a:spcAft>
                <a:spcPts val="1000"/>
              </a:spcAft>
              <a:buClr>
                <a:srgbClr val="424242"/>
              </a:buClr>
              <a:buSzPts val="1800"/>
              <a:buChar char="•"/>
            </a:pPr>
            <a:r>
              <a:rPr lang="en-US" dirty="0">
                <a:solidFill>
                  <a:srgbClr val="424242"/>
                </a:solidFill>
              </a:rPr>
              <a:t>The Early Intervention Teaming Handbook The Primary Service Provider Approach Second Edition (2022), </a:t>
            </a:r>
            <a:r>
              <a:rPr lang="en-US" dirty="0" err="1">
                <a:solidFill>
                  <a:srgbClr val="424242"/>
                </a:solidFill>
              </a:rPr>
              <a:t>M’Lisa</a:t>
            </a:r>
            <a:r>
              <a:rPr lang="en-US" dirty="0">
                <a:solidFill>
                  <a:srgbClr val="424242"/>
                </a:solidFill>
              </a:rPr>
              <a:t> Shelden &amp; Dathan Rush</a:t>
            </a:r>
            <a:endParaRPr b="1" dirty="0"/>
          </a:p>
        </p:txBody>
      </p:sp>
    </p:spTree>
    <p:extLst>
      <p:ext uri="{BB962C8B-B14F-4D97-AF65-F5344CB8AC3E}">
        <p14:creationId xmlns:p14="http://schemas.microsoft.com/office/powerpoint/2010/main" val="2334982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333636e0dd1_1_0"/>
          <p:cNvSpPr txBox="1">
            <a:spLocks noGrp="1"/>
          </p:cNvSpPr>
          <p:nvPr>
            <p:ph type="title"/>
          </p:nvPr>
        </p:nvSpPr>
        <p:spPr>
          <a:xfrm>
            <a:off x="612489" y="1170638"/>
            <a:ext cx="109791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a:t>Resource: Videos</a:t>
            </a:r>
            <a:endParaRPr/>
          </a:p>
        </p:txBody>
      </p:sp>
      <p:sp>
        <p:nvSpPr>
          <p:cNvPr id="362" name="Google Shape;362;g333636e0dd1_1_0"/>
          <p:cNvSpPr txBox="1">
            <a:spLocks noGrp="1"/>
          </p:cNvSpPr>
          <p:nvPr>
            <p:ph type="body" idx="1"/>
          </p:nvPr>
        </p:nvSpPr>
        <p:spPr>
          <a:xfrm>
            <a:off x="606438" y="2400291"/>
            <a:ext cx="10979100" cy="3903000"/>
          </a:xfrm>
          <a:prstGeom prst="rect">
            <a:avLst/>
          </a:prstGeom>
          <a:noFill/>
          <a:ln>
            <a:noFill/>
          </a:ln>
        </p:spPr>
        <p:txBody>
          <a:bodyPr spcFirstLastPara="1" wrap="square" lIns="274300" tIns="45700" rIns="45700" bIns="45700" anchor="t" anchorCtr="0">
            <a:noAutofit/>
          </a:bodyPr>
          <a:lstStyle/>
          <a:p>
            <a:pPr marL="457200" lvl="0" indent="-342900" algn="l" rtl="0">
              <a:spcBef>
                <a:spcPts val="0"/>
              </a:spcBef>
              <a:spcAft>
                <a:spcPts val="0"/>
              </a:spcAft>
              <a:buSzPts val="1800"/>
              <a:buFont typeface="Calibri"/>
              <a:buChar char="•"/>
            </a:pPr>
            <a:r>
              <a:rPr lang="en-US" dirty="0"/>
              <a:t>Story: Routines Based Interview (Katie Barth) </a:t>
            </a:r>
            <a:r>
              <a:rPr lang="en-US" u="sng" dirty="0">
                <a:solidFill>
                  <a:srgbClr val="0000CC"/>
                </a:solidFill>
                <a:hlinkClick r:id="rId3">
                  <a:extLst>
                    <a:ext uri="{A12FA001-AC4F-418D-AE19-62706E023703}">
                      <ahyp:hlinkClr xmlns:ahyp="http://schemas.microsoft.com/office/drawing/2018/hyperlinkcolor" val="tx"/>
                    </a:ext>
                  </a:extLst>
                </a:hlinkClick>
              </a:rPr>
              <a:t>https://youtu.be/GeN5xLI170k</a:t>
            </a:r>
            <a:r>
              <a:rPr lang="en-US" dirty="0">
                <a:solidFill>
                  <a:srgbClr val="0000CC"/>
                </a:solidFill>
              </a:rPr>
              <a:t> </a:t>
            </a:r>
            <a:endParaRPr dirty="0">
              <a:solidFill>
                <a:srgbClr val="0000CC"/>
              </a:solidFill>
            </a:endParaRPr>
          </a:p>
          <a:p>
            <a:pPr marL="457200" lvl="0" indent="-342900" algn="l" rtl="0">
              <a:spcBef>
                <a:spcPts val="1000"/>
              </a:spcBef>
              <a:spcAft>
                <a:spcPts val="0"/>
              </a:spcAft>
              <a:buSzPts val="1800"/>
              <a:buFont typeface="Calibri"/>
              <a:buChar char="•"/>
            </a:pPr>
            <a:r>
              <a:rPr lang="en-US" dirty="0"/>
              <a:t>Story: Service Provider Availability (Cindy Bruning) </a:t>
            </a:r>
            <a:r>
              <a:rPr lang="en-US" u="sng" dirty="0">
                <a:solidFill>
                  <a:schemeClr val="hlink"/>
                </a:solidFill>
                <a:hlinkClick r:id="rId4"/>
              </a:rPr>
              <a:t>https://youtu.be/wzceXVzBZ3A</a:t>
            </a:r>
            <a:r>
              <a:rPr lang="en-US" dirty="0"/>
              <a:t> </a:t>
            </a:r>
            <a:endParaRPr dirty="0"/>
          </a:p>
          <a:p>
            <a:pPr marL="457200" lvl="0" indent="-342900" algn="l" rtl="0">
              <a:spcBef>
                <a:spcPts val="1000"/>
              </a:spcBef>
              <a:spcAft>
                <a:spcPts val="1000"/>
              </a:spcAft>
              <a:buSzPts val="1800"/>
              <a:buFont typeface="Calibri"/>
              <a:buChar char="•"/>
            </a:pPr>
            <a:r>
              <a:rPr lang="en-US" dirty="0"/>
              <a:t>Story: Joint Visits (</a:t>
            </a:r>
            <a:r>
              <a:rPr lang="en-US" dirty="0" err="1"/>
              <a:t>Marleigh</a:t>
            </a:r>
            <a:r>
              <a:rPr lang="en-US" dirty="0"/>
              <a:t> Van Arsdale) </a:t>
            </a:r>
            <a:r>
              <a:rPr lang="en-US" u="sng" dirty="0">
                <a:solidFill>
                  <a:schemeClr val="hlink"/>
                </a:solidFill>
                <a:hlinkClick r:id="rId5"/>
              </a:rPr>
              <a:t>https://youtu.be/dG19oWM7p4w</a:t>
            </a:r>
            <a:r>
              <a:rPr lang="en-US" dirty="0"/>
              <a:t> </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8"/>
          <p:cNvSpPr txBox="1">
            <a:spLocks noGrp="1"/>
          </p:cNvSpPr>
          <p:nvPr>
            <p:ph type="ctrTitle"/>
          </p:nvPr>
        </p:nvSpPr>
        <p:spPr>
          <a:xfrm>
            <a:off x="606868" y="2324101"/>
            <a:ext cx="11000232" cy="1104900"/>
          </a:xfrm>
          <a:prstGeom prst="rect">
            <a:avLst/>
          </a:prstGeom>
          <a:noFill/>
          <a:ln>
            <a:noFill/>
          </a:ln>
        </p:spPr>
        <p:txBody>
          <a:bodyPr spcFirstLastPara="1" wrap="square" lIns="0" tIns="182875" rIns="91425" bIns="45700" anchor="ctr" anchorCtr="0">
            <a:noAutofit/>
          </a:bodyPr>
          <a:lstStyle/>
          <a:p>
            <a:pPr marL="0" lvl="0" indent="0" algn="ctr" rtl="0">
              <a:lnSpc>
                <a:spcPct val="80000"/>
              </a:lnSpc>
              <a:spcBef>
                <a:spcPts val="0"/>
              </a:spcBef>
              <a:spcAft>
                <a:spcPts val="0"/>
              </a:spcAft>
              <a:buClr>
                <a:srgbClr val="101820"/>
              </a:buClr>
              <a:buSzPts val="3600"/>
              <a:buFont typeface="Calibri"/>
              <a:buNone/>
            </a:pPr>
            <a:r>
              <a:rPr lang="en-US"/>
              <a:t>Charting the Cs Conference 2025</a:t>
            </a:r>
            <a:endParaRPr i="1"/>
          </a:p>
        </p:txBody>
      </p:sp>
      <p:sp>
        <p:nvSpPr>
          <p:cNvPr id="368" name="Google Shape;368;p18"/>
          <p:cNvSpPr txBox="1">
            <a:spLocks noGrp="1"/>
          </p:cNvSpPr>
          <p:nvPr>
            <p:ph type="body" idx="1"/>
          </p:nvPr>
        </p:nvSpPr>
        <p:spPr>
          <a:xfrm>
            <a:off x="606425" y="3429001"/>
            <a:ext cx="11001375" cy="3019925"/>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0"/>
              </a:spcBef>
              <a:spcAft>
                <a:spcPts val="0"/>
              </a:spcAft>
              <a:buSzPts val="2592"/>
              <a:buNone/>
            </a:pPr>
            <a:r>
              <a:rPr lang="en-US" dirty="0"/>
              <a:t>Statewide Professional Development to Support the Workforce and Low Incidence Disability Areas in the State of Minnesota. </a:t>
            </a:r>
            <a:endParaRPr dirty="0"/>
          </a:p>
          <a:p>
            <a:pPr marL="0" lvl="0" indent="0" algn="l" rtl="0">
              <a:lnSpc>
                <a:spcPct val="100000"/>
              </a:lnSpc>
              <a:spcBef>
                <a:spcPts val="600"/>
              </a:spcBef>
              <a:spcAft>
                <a:spcPts val="0"/>
              </a:spcAft>
              <a:buSzPts val="2592"/>
              <a:buNone/>
            </a:pPr>
            <a:r>
              <a:rPr lang="en-US" dirty="0"/>
              <a:t>This presentation is partially funded with a grant from the Minnesota Department of Education using federal funding, CFDA 84.027A, Special Education – Grants to States. The contents of this presentation do not necessarily represent the policy of the federal Department of Education, or the state Department of Education and you should not assume endorsement by the federal or state government.</a:t>
            </a:r>
            <a:endParaRPr dirty="0"/>
          </a:p>
        </p:txBody>
      </p:sp>
      <p:pic>
        <p:nvPicPr>
          <p:cNvPr id="369" name="Google Shape;369;p18" descr="Charting the Cs logo"/>
          <p:cNvPicPr preferRelativeResize="0"/>
          <p:nvPr/>
        </p:nvPicPr>
        <p:blipFill rotWithShape="1">
          <a:blip r:embed="rId3">
            <a:alphaModFix/>
          </a:blip>
          <a:srcRect/>
          <a:stretch/>
        </p:blipFill>
        <p:spPr>
          <a:xfrm>
            <a:off x="4665319" y="1206364"/>
            <a:ext cx="2882435" cy="60472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3187a585b6b_0_24"/>
          <p:cNvSpPr txBox="1">
            <a:spLocks noGrp="1"/>
          </p:cNvSpPr>
          <p:nvPr>
            <p:ph type="title"/>
          </p:nvPr>
        </p:nvSpPr>
        <p:spPr>
          <a:xfrm>
            <a:off x="612489" y="1170638"/>
            <a:ext cx="109791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a:t>Terms 2 (continued): </a:t>
            </a:r>
            <a:endParaRPr/>
          </a:p>
        </p:txBody>
      </p:sp>
      <p:sp>
        <p:nvSpPr>
          <p:cNvPr id="113" name="Google Shape;113;g3187a585b6b_0_24"/>
          <p:cNvSpPr txBox="1">
            <a:spLocks noGrp="1"/>
          </p:cNvSpPr>
          <p:nvPr>
            <p:ph type="body" idx="1"/>
          </p:nvPr>
        </p:nvSpPr>
        <p:spPr>
          <a:xfrm>
            <a:off x="502250" y="2421575"/>
            <a:ext cx="11546400" cy="3903000"/>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600"/>
              </a:spcBef>
              <a:spcAft>
                <a:spcPts val="0"/>
              </a:spcAft>
              <a:buNone/>
            </a:pPr>
            <a:r>
              <a:rPr lang="en-US" b="1" dirty="0"/>
              <a:t>Primary Service Provider (PSP) / Primary Coach Approach (PCA)</a:t>
            </a:r>
            <a:r>
              <a:rPr lang="en-US" dirty="0"/>
              <a:t> - One team member selected to serve as the liaison between the family and other team members.</a:t>
            </a:r>
            <a:endParaRPr dirty="0"/>
          </a:p>
          <a:p>
            <a:pPr marL="0" lvl="0" indent="0" algn="l" rtl="0">
              <a:lnSpc>
                <a:spcPct val="100000"/>
              </a:lnSpc>
              <a:spcBef>
                <a:spcPts val="1000"/>
              </a:spcBef>
              <a:spcAft>
                <a:spcPts val="0"/>
              </a:spcAft>
              <a:buNone/>
            </a:pPr>
            <a:r>
              <a:rPr lang="en-US" b="1" dirty="0"/>
              <a:t>Secondary Service Provider (SSP)</a:t>
            </a:r>
            <a:r>
              <a:rPr lang="en-US" dirty="0"/>
              <a:t> - A team member who uses coaching to support the PSP, parents, and other care providers.</a:t>
            </a:r>
            <a:endParaRPr dirty="0"/>
          </a:p>
          <a:p>
            <a:pPr marL="0" lvl="0" indent="0" algn="l" rtl="0">
              <a:lnSpc>
                <a:spcPct val="100000"/>
              </a:lnSpc>
              <a:spcBef>
                <a:spcPts val="1000"/>
              </a:spcBef>
              <a:spcAft>
                <a:spcPts val="0"/>
              </a:spcAft>
              <a:buNone/>
            </a:pPr>
            <a:r>
              <a:rPr lang="en-US" b="1" dirty="0"/>
              <a:t>Teaming</a:t>
            </a:r>
            <a:r>
              <a:rPr lang="en-US" dirty="0"/>
              <a:t> - A regularly scheduled, formal or informal opportunity, for colleague-to-colleague coaching and support to build the capacity of parents and care providers.</a:t>
            </a:r>
            <a:endParaRPr dirty="0"/>
          </a:p>
          <a:p>
            <a:pPr marL="0" lvl="0" indent="0" algn="l" rtl="0">
              <a:lnSpc>
                <a:spcPct val="100000"/>
              </a:lnSpc>
              <a:spcBef>
                <a:spcPts val="1000"/>
              </a:spcBef>
              <a:spcAft>
                <a:spcPts val="1000"/>
              </a:spcAft>
              <a:buNone/>
            </a:pPr>
            <a:r>
              <a:rPr lang="en-US" b="1" dirty="0"/>
              <a:t>Joint Visits</a:t>
            </a:r>
            <a:r>
              <a:rPr lang="en-US" dirty="0"/>
              <a:t> - A visit in which a SSP accompanies the PSP in order to coach and support when a question or issue is identified by the PSP, family members, other care providers, or other team members.  (some programs refer to this as consultative or co-visit)</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3187a585b6b_0_29"/>
          <p:cNvSpPr txBox="1">
            <a:spLocks noGrp="1"/>
          </p:cNvSpPr>
          <p:nvPr>
            <p:ph type="title"/>
          </p:nvPr>
        </p:nvSpPr>
        <p:spPr>
          <a:xfrm>
            <a:off x="612489" y="1170638"/>
            <a:ext cx="109791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a:t>Collaboration defined</a:t>
            </a:r>
            <a:endParaRPr b="0" i="1"/>
          </a:p>
        </p:txBody>
      </p:sp>
      <p:sp>
        <p:nvSpPr>
          <p:cNvPr id="119" name="Google Shape;119;g3187a585b6b_0_29"/>
          <p:cNvSpPr txBox="1">
            <a:spLocks noGrp="1"/>
          </p:cNvSpPr>
          <p:nvPr>
            <p:ph type="body" idx="1"/>
          </p:nvPr>
        </p:nvSpPr>
        <p:spPr>
          <a:xfrm>
            <a:off x="616974" y="2422422"/>
            <a:ext cx="6294814" cy="3825900"/>
          </a:xfrm>
          <a:prstGeom prst="rect">
            <a:avLst/>
          </a:prstGeom>
          <a:noFill/>
          <a:ln>
            <a:noFill/>
          </a:ln>
        </p:spPr>
        <p:txBody>
          <a:bodyPr spcFirstLastPara="1" wrap="square" lIns="274300" tIns="45700" rIns="45700" bIns="45700" anchor="t" anchorCtr="0">
            <a:noAutofit/>
          </a:bodyPr>
          <a:lstStyle/>
          <a:p>
            <a:pPr marL="0" lvl="0" indent="0" algn="ctr" rtl="0">
              <a:lnSpc>
                <a:spcPct val="100000"/>
              </a:lnSpc>
              <a:spcBef>
                <a:spcPts val="600"/>
              </a:spcBef>
              <a:spcAft>
                <a:spcPts val="0"/>
              </a:spcAft>
              <a:buNone/>
            </a:pPr>
            <a:r>
              <a:rPr lang="en-US" sz="3000" dirty="0"/>
              <a:t>Collaboration refers to interaction relationships between adults, such as family members and professional who work together to achieve mutually agreed upon outcomes/goals.</a:t>
            </a:r>
          </a:p>
          <a:p>
            <a:pPr marL="0" lvl="0" indent="0" algn="ctr" rtl="0">
              <a:lnSpc>
                <a:spcPct val="100000"/>
              </a:lnSpc>
              <a:spcBef>
                <a:spcPts val="600"/>
              </a:spcBef>
              <a:spcAft>
                <a:spcPts val="0"/>
              </a:spcAft>
              <a:buNone/>
            </a:pPr>
            <a:endParaRPr sz="3000" dirty="0"/>
          </a:p>
          <a:p>
            <a:pPr marL="0" lvl="0" indent="0" algn="ctr" rtl="0">
              <a:lnSpc>
                <a:spcPct val="100000"/>
              </a:lnSpc>
              <a:spcBef>
                <a:spcPts val="600"/>
              </a:spcBef>
              <a:spcAft>
                <a:spcPts val="0"/>
              </a:spcAft>
              <a:buNone/>
            </a:pPr>
            <a:r>
              <a:rPr lang="en-US" sz="2000" dirty="0"/>
              <a:t>Wording from the </a:t>
            </a:r>
            <a:r>
              <a:rPr lang="en-US" sz="2000" u="sng" dirty="0">
                <a:solidFill>
                  <a:schemeClr val="hlink"/>
                </a:solidFill>
                <a:hlinkClick r:id="rId3"/>
              </a:rPr>
              <a:t>Division for Early Childhood (DEC) Recommended Practices (RP) Interactive Glossary, 2025</a:t>
            </a:r>
            <a:endParaRPr sz="2000" dirty="0"/>
          </a:p>
        </p:txBody>
      </p:sp>
      <p:pic>
        <p:nvPicPr>
          <p:cNvPr id="120" name="Google Shape;120;g3187a585b6b_0_29" descr="two women sitting on steps outside and one is holding a baby.  both women are looking at the baby and smiling"/>
          <p:cNvPicPr preferRelativeResize="0">
            <a:picLocks noGrp="1"/>
          </p:cNvPicPr>
          <p:nvPr>
            <p:ph type="pic" idx="2"/>
          </p:nvPr>
        </p:nvPicPr>
        <p:blipFill rotWithShape="1">
          <a:blip r:embed="rId4">
            <a:alphaModFix/>
          </a:blip>
          <a:srcRect t="2803" b="2803"/>
          <a:stretch/>
        </p:blipFill>
        <p:spPr>
          <a:xfrm>
            <a:off x="7235897" y="2567348"/>
            <a:ext cx="4355702" cy="2742300"/>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3187a585b6b_0_35"/>
          <p:cNvSpPr txBox="1">
            <a:spLocks noGrp="1"/>
          </p:cNvSpPr>
          <p:nvPr>
            <p:ph type="title"/>
          </p:nvPr>
        </p:nvSpPr>
        <p:spPr>
          <a:xfrm>
            <a:off x="612489" y="1170639"/>
            <a:ext cx="10978994" cy="781730"/>
          </a:xfrm>
          <a:prstGeom prst="rect">
            <a:avLst/>
          </a:prstGeom>
          <a:noFill/>
          <a:ln>
            <a:noFill/>
          </a:ln>
        </p:spPr>
        <p:txBody>
          <a:bodyPr spcFirstLastPara="1" wrap="square" lIns="0" tIns="182875" rIns="91425" bIns="45700" anchor="ctr" anchorCtr="0">
            <a:noAutofit/>
          </a:bodyPr>
          <a:lstStyle/>
          <a:p>
            <a:pPr marL="0" lvl="0" indent="0" algn="l" rtl="0">
              <a:lnSpc>
                <a:spcPct val="90000"/>
              </a:lnSpc>
              <a:spcBef>
                <a:spcPts val="0"/>
              </a:spcBef>
              <a:spcAft>
                <a:spcPts val="0"/>
              </a:spcAft>
              <a:buClr>
                <a:srgbClr val="0C0C0C"/>
              </a:buClr>
              <a:buSzPts val="3600"/>
              <a:buFont typeface="Calibri"/>
              <a:buNone/>
            </a:pPr>
            <a:r>
              <a:rPr lang="en-US" dirty="0"/>
              <a:t>Division for Early Childhood Recommended Practices Teaming and Collaboration (TC): Key Points</a:t>
            </a:r>
            <a:endParaRPr dirty="0"/>
          </a:p>
        </p:txBody>
      </p:sp>
      <p:sp>
        <p:nvSpPr>
          <p:cNvPr id="126" name="Google Shape;126;g3187a585b6b_0_35"/>
          <p:cNvSpPr txBox="1">
            <a:spLocks noGrp="1"/>
          </p:cNvSpPr>
          <p:nvPr>
            <p:ph type="body" idx="1"/>
          </p:nvPr>
        </p:nvSpPr>
        <p:spPr>
          <a:xfrm>
            <a:off x="222420" y="2338515"/>
            <a:ext cx="5968315" cy="3946956"/>
          </a:xfrm>
          <a:prstGeom prst="rect">
            <a:avLst/>
          </a:prstGeom>
          <a:noFill/>
          <a:ln>
            <a:noFill/>
          </a:ln>
        </p:spPr>
        <p:txBody>
          <a:bodyPr spcFirstLastPara="1" wrap="square" lIns="274300" tIns="45700" rIns="45700" bIns="45700" anchor="t" anchorCtr="0">
            <a:noAutofit/>
          </a:bodyPr>
          <a:lstStyle/>
          <a:p>
            <a:pPr marL="457200" lvl="0" indent="-393192" algn="l" rtl="0">
              <a:lnSpc>
                <a:spcPct val="100000"/>
              </a:lnSpc>
              <a:spcAft>
                <a:spcPts val="1800"/>
              </a:spcAft>
              <a:buSzPts val="2592"/>
              <a:buChar char="★"/>
            </a:pPr>
            <a:r>
              <a:rPr lang="en-US" b="1" dirty="0"/>
              <a:t>(TC1)</a:t>
            </a:r>
            <a:r>
              <a:rPr lang="en-US" b="1" dirty="0">
                <a:solidFill>
                  <a:srgbClr val="003399"/>
                </a:solidFill>
              </a:rPr>
              <a:t> Represents multiple disciplines </a:t>
            </a:r>
            <a:r>
              <a:rPr lang="en-US" dirty="0"/>
              <a:t>working together as a team to plan and implement supports and services to meet unique needs of each child/family.</a:t>
            </a:r>
            <a:endParaRPr dirty="0"/>
          </a:p>
          <a:p>
            <a:pPr marL="457200" lvl="0" indent="-393192" algn="l" rtl="0">
              <a:lnSpc>
                <a:spcPct val="100000"/>
              </a:lnSpc>
              <a:spcAft>
                <a:spcPts val="1800"/>
              </a:spcAft>
              <a:buClr>
                <a:srgbClr val="C00000"/>
              </a:buClr>
              <a:buSzPts val="2592"/>
              <a:buChar char="★"/>
            </a:pPr>
            <a:r>
              <a:rPr lang="en-US" b="1" dirty="0"/>
              <a:t>(TC2) </a:t>
            </a:r>
            <a:r>
              <a:rPr lang="en-US" b="1" dirty="0">
                <a:solidFill>
                  <a:srgbClr val="C00000"/>
                </a:solidFill>
              </a:rPr>
              <a:t>Work together as a team </a:t>
            </a:r>
            <a:r>
              <a:rPr lang="en-US" dirty="0"/>
              <a:t>to regularly </a:t>
            </a:r>
            <a:r>
              <a:rPr lang="en-US" b="1" dirty="0">
                <a:solidFill>
                  <a:srgbClr val="C00000"/>
                </a:solidFill>
              </a:rPr>
              <a:t>exchange expertise, knowledge, and information </a:t>
            </a:r>
            <a:r>
              <a:rPr lang="en-US" dirty="0"/>
              <a:t>to build team capacity, solve problems, plan, and implement interventions.</a:t>
            </a:r>
            <a:endParaRPr b="1" dirty="0">
              <a:solidFill>
                <a:srgbClr val="C00000"/>
              </a:solidFill>
            </a:endParaRPr>
          </a:p>
        </p:txBody>
      </p:sp>
      <p:sp>
        <p:nvSpPr>
          <p:cNvPr id="2" name="Text Placeholder 1">
            <a:extLst>
              <a:ext uri="{FF2B5EF4-FFF2-40B4-BE49-F238E27FC236}">
                <a16:creationId xmlns:a16="http://schemas.microsoft.com/office/drawing/2014/main" id="{2E704B58-EA87-D851-6C02-05A531331BCF}"/>
              </a:ext>
            </a:extLst>
          </p:cNvPr>
          <p:cNvSpPr>
            <a:spLocks noGrp="1"/>
          </p:cNvSpPr>
          <p:nvPr>
            <p:ph type="body" idx="2"/>
          </p:nvPr>
        </p:nvSpPr>
        <p:spPr>
          <a:xfrm>
            <a:off x="6096000" y="2338515"/>
            <a:ext cx="5754130" cy="4226058"/>
          </a:xfrm>
        </p:spPr>
        <p:txBody>
          <a:bodyPr/>
          <a:lstStyle/>
          <a:p>
            <a:pPr marL="457200" lvl="0" indent="-393192" algn="l" rtl="0">
              <a:spcAft>
                <a:spcPts val="1800"/>
              </a:spcAft>
              <a:buSzPts val="2592"/>
              <a:buChar char="★"/>
            </a:pPr>
            <a:r>
              <a:rPr lang="en-US" b="1" dirty="0"/>
              <a:t>(TC3) </a:t>
            </a:r>
            <a:r>
              <a:rPr lang="en-US" dirty="0"/>
              <a:t>enhance team functioning and </a:t>
            </a:r>
            <a:r>
              <a:rPr lang="en-US" b="1" dirty="0">
                <a:solidFill>
                  <a:srgbClr val="003399"/>
                </a:solidFill>
              </a:rPr>
              <a:t>interpersonal relationships </a:t>
            </a:r>
            <a:r>
              <a:rPr lang="en-US" dirty="0"/>
              <a:t>with an among team members.</a:t>
            </a:r>
          </a:p>
          <a:p>
            <a:pPr marL="457200" lvl="0" indent="-393192" algn="l" rtl="0">
              <a:spcAft>
                <a:spcPts val="1800"/>
              </a:spcAft>
              <a:buClr>
                <a:srgbClr val="C00000"/>
              </a:buClr>
              <a:buSzPts val="2592"/>
              <a:buChar char="★"/>
            </a:pPr>
            <a:r>
              <a:rPr lang="en-US" b="1" dirty="0"/>
              <a:t>(TC4)</a:t>
            </a:r>
            <a:r>
              <a:rPr lang="en-US" b="1" dirty="0">
                <a:solidFill>
                  <a:srgbClr val="C00000"/>
                </a:solidFill>
              </a:rPr>
              <a:t> Informal and formal resources </a:t>
            </a:r>
            <a:r>
              <a:rPr lang="en-US" dirty="0"/>
              <a:t>to meet</a:t>
            </a:r>
            <a:r>
              <a:rPr lang="en-US" dirty="0">
                <a:solidFill>
                  <a:srgbClr val="38761D"/>
                </a:solidFill>
              </a:rPr>
              <a:t> [</a:t>
            </a:r>
            <a:r>
              <a:rPr lang="en-US" b="1" dirty="0">
                <a:solidFill>
                  <a:srgbClr val="38761D"/>
                </a:solidFill>
              </a:rPr>
              <a:t>informed</a:t>
            </a:r>
            <a:r>
              <a:rPr lang="en-US" dirty="0">
                <a:solidFill>
                  <a:srgbClr val="38761D"/>
                </a:solidFill>
              </a:rPr>
              <a:t>]</a:t>
            </a:r>
            <a:r>
              <a:rPr lang="en-US" dirty="0"/>
              <a:t> family-identified child and family needs.</a:t>
            </a:r>
          </a:p>
          <a:p>
            <a:pPr marL="457200" lvl="0" indent="-393192" algn="l" rtl="0">
              <a:spcAft>
                <a:spcPts val="1800"/>
              </a:spcAft>
              <a:buSzPts val="2592"/>
              <a:buChar char="★"/>
            </a:pPr>
            <a:r>
              <a:rPr lang="en-US" b="1" dirty="0"/>
              <a:t>(TC5)</a:t>
            </a:r>
            <a:r>
              <a:rPr lang="en-US" b="1" dirty="0">
                <a:solidFill>
                  <a:srgbClr val="003399"/>
                </a:solidFill>
              </a:rPr>
              <a:t> </a:t>
            </a:r>
            <a:r>
              <a:rPr lang="en-US" dirty="0"/>
              <a:t>one primary liaison between the family and </a:t>
            </a:r>
            <a:r>
              <a:rPr lang="en-US" b="1" dirty="0">
                <a:solidFill>
                  <a:srgbClr val="003399"/>
                </a:solidFill>
              </a:rPr>
              <a:t>other team members </a:t>
            </a:r>
            <a:r>
              <a:rPr lang="en-US" dirty="0"/>
              <a:t>based on </a:t>
            </a:r>
            <a:r>
              <a:rPr lang="en-US" dirty="0">
                <a:solidFill>
                  <a:srgbClr val="38761D"/>
                </a:solidFill>
              </a:rPr>
              <a:t>[</a:t>
            </a:r>
            <a:r>
              <a:rPr lang="en-US" b="1" dirty="0">
                <a:solidFill>
                  <a:srgbClr val="38761D"/>
                </a:solidFill>
              </a:rPr>
              <a:t>informed</a:t>
            </a:r>
            <a:r>
              <a:rPr lang="en-US" dirty="0">
                <a:solidFill>
                  <a:srgbClr val="38761D"/>
                </a:solidFill>
              </a:rPr>
              <a:t>] </a:t>
            </a:r>
            <a:r>
              <a:rPr lang="en-US" dirty="0"/>
              <a:t>child and family priorities and needs.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0"/>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Self Reflection:</a:t>
            </a:r>
            <a:endParaRPr b="0" i="1" dirty="0"/>
          </a:p>
        </p:txBody>
      </p:sp>
      <p:sp>
        <p:nvSpPr>
          <p:cNvPr id="132" name="Google Shape;132;p10"/>
          <p:cNvSpPr txBox="1">
            <a:spLocks noGrp="1"/>
          </p:cNvSpPr>
          <p:nvPr>
            <p:ph type="body" idx="1"/>
          </p:nvPr>
        </p:nvSpPr>
        <p:spPr>
          <a:xfrm>
            <a:off x="616974" y="2422422"/>
            <a:ext cx="5486400" cy="3825978"/>
          </a:xfrm>
          <a:prstGeom prst="rect">
            <a:avLst/>
          </a:prstGeom>
          <a:noFill/>
          <a:ln>
            <a:noFill/>
          </a:ln>
        </p:spPr>
        <p:txBody>
          <a:bodyPr spcFirstLastPara="1" wrap="square" lIns="274300" tIns="45700" rIns="45700" bIns="45700" anchor="t" anchorCtr="0">
            <a:noAutofit/>
          </a:bodyPr>
          <a:lstStyle/>
          <a:p>
            <a:pPr marL="342900" lvl="0" indent="0" algn="ctr" rtl="0">
              <a:spcBef>
                <a:spcPts val="600"/>
              </a:spcBef>
              <a:spcAft>
                <a:spcPts val="0"/>
              </a:spcAft>
              <a:buNone/>
            </a:pPr>
            <a:r>
              <a:rPr lang="en-US" sz="3000" dirty="0"/>
              <a:t>Identify a challenge/barrier you currently encounter regarding collaboration in Part C when working with a child who has a low incidence disability and their family.</a:t>
            </a:r>
            <a:endParaRPr dirty="0"/>
          </a:p>
        </p:txBody>
      </p:sp>
      <p:pic>
        <p:nvPicPr>
          <p:cNvPr id="133" name="Google Shape;133;p10" descr="Child playing on floor with duplo blocks. A female sits on the floor near the child."/>
          <p:cNvPicPr preferRelativeResize="0">
            <a:picLocks noGrp="1"/>
          </p:cNvPicPr>
          <p:nvPr>
            <p:ph type="pic" idx="2"/>
          </p:nvPr>
        </p:nvPicPr>
        <p:blipFill rotWithShape="1">
          <a:blip r:embed="rId3">
            <a:alphaModFix/>
          </a:blip>
          <a:srcRect/>
          <a:stretch/>
        </p:blipFill>
        <p:spPr>
          <a:xfrm>
            <a:off x="7235900" y="2486900"/>
            <a:ext cx="4355574" cy="2903099"/>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Integral">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CC"/>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n3o9S98Xxkw6+/dwlo3aSB9mSk=" isBookmarkSet="yes" bookmark="yes" pdftag="H1" artifact="_x0030_" Order="_x0031_"/>
  <Shape xmlns="" ID="V3k4dxRyNAG+yfSQ3sGN3yLjsi0=" pdftag="Figure" isBookmarkSet="no" formula="no" inline="no" bookmark="no" Lang="" Order="_x0032_" artifact="_x0030_" validate="yes"/>
  <Shape xmlns="" ID="Og6hKY0I1dADfcA1zfBNsRhVTXs=" pdftag="P" isBookmarkSet="no" bookmark="no" Order="_x0034_"/>
  <Shape xmlns="" ID="ZRRJ1/U/POJBAI/Aw4KbjTDHsNA=" pdftag="P" isBookmarkSet="no" bookmark="no" Order="_x0034_"/>
  <Shape xmlns="" ID="keHOCfiP1dnFI1MjtaHbn7bwekQ=" pdftag="Figure" isBookmarkSet="no" formula="no" artifact="_x0030_" inline="no" bookmark="no" Lang="" Order="_x0035_" validate="yes"/>
  <Shape xmlns="" ID="cIrUr0NHGClSf/RYj+f5GK8K+Uo=" pdftag="H2" artifact="_x0030_" isBookmarkSet="yes" bookmark="yes" Order="_x0031_"/>
  <Shape xmlns="" ID="oI7paDKGWvClrGyJD8o5WlUswKg=" pdftag="P" isBookmarkSet="no" bookmark="no" Order="_x0032_"/>
  <Shape xmlns="" ID="Zn7LOam/2lkYbrryHaQIshX57tA=" isBookmarkSet="yes" bookmark="yes" pdftag="H2" artifact="_x0030_" Order="_x0031_"/>
  <Shape xmlns="" ID="jZwOPXHW5ej+nTR934n0K9DVei0=" pdftag="P" isBookmarkSet="no" bookmark="no" Order="_x0032_"/>
  <Shape xmlns="" ID="QE7Q1gjkKkCHKycA+InBOhHC6DM=" isBookmarkSet="yes" bookmark="yes" pdftag="H2" artifact="_x0030_" Order="_x0031_"/>
  <Shape xmlns="" ID="qUIzfjS6AVz0pYAPHaYRcHuGTec=" pdftag="P" isBookmarkSet="no" bookmark="no" Order="_x0032_"/>
  <Shape xmlns="" ID="2ZUe/2tIoiToXh/6SahvEBE6jQA=" isBookmarkSet="yes" bookmark="yes" pdftag="H2" artifact="_x0030_" Order="_x0031_"/>
  <Shape xmlns="" ID="B8CfKEAZYljiTV3jLNj8KlCGhL4=" Order="_x0032_" pdftag="P" isBookmarkSet="no" bookmark="no"/>
  <Shape xmlns="" ID="xnoVcI2/Bh0Gk0MKucJXspD0m+w=" Order="_x0031_" isBookmarkSet="no" bookmark="no" pdftag="_x005B_Artifact_x005D_" artifact="_x0031_"/>
  <Shape xmlns="" ID="kEOgtmwGxjHoOELNiP1z9tgxtM8=" pdftag="P" isBookmarkSet="no" bookmark="no" Order="_x0031_"/>
  <Shape xmlns="" ID="7i/+ehbrZdPTnuXdZK558RpQRxE=" isBookmarkSet="yes" bookmark="yes" pdftag="H2" artifact="_x0030_" Order="_x0031_"/>
  <Shape xmlns="" ID="jfMv1QOZSt9YKJudE/s0dMTESzY=" pdftag="P" isBookmarkSet="no" bookmark="no" Order="_x0032_"/>
  <Shape xmlns="" ID="0HNVqMyUQKagQoxFFdtlOhJc0Rs=" formula="no" pdftag="Figure" artifact="_x0030_" inline="no" isBookmarkSet="no" bookmark="no" Lang="" Order="_x0033_" validate="yes"/>
  <Shape xmlns="" ID="EcrrEAamofVLfIY4XQW6fZ6GjYI=" isBookmarkSet="yes" bookmark="yes" pdftag="H2" artifact="_x0030_" Order="_x0031_"/>
  <Shape xmlns="" ID="xTew1nLK7+X8QgLI62bZPCbsDwM=" pdftag="P" isBookmarkSet="no" bookmark="no" Order="_x0032_"/>
  <Shape xmlns="" ID="hWO9x1BhAaSIZW0JPx/zSsnvwyw=" pdftag="P" isBookmarkSet="no" bookmark="no" Order="_x0033_"/>
  <Shape xmlns="" ID="TBvmvhBh+Sg85WxNnI1VYizOQLs=" isBookmarkSet="yes" bookmark="yes" pdftag="H2" artifact="_x0030_" Order="_x0031_"/>
  <Shape xmlns="" ID="MnZ4niFQ5c2MvGl/gcXb6pXZMHU=" pdftag="P" isBookmarkSet="no" bookmark="no" Order="_x0032_"/>
  <Shape xmlns="" ID="su/Wi9vqVzeRyX1PqkxRUdgmyBk=" formula="no" pdftag="Figure" artifact="_x0030_" inline="no" isBookmarkSet="no" bookmark="no" Lang="" Order="_x0033_" validate="yes"/>
  <Shape xmlns="" ID="Oeu4lsvjMq3zqqPNwKVHgt+UhDI=" isBookmarkSet="yes" bookmark="yes" pdftag="H2" artifact="_x0030_" Order="_x0031_"/>
  <Shape xmlns="" ID="8jplU8U1cTf+p/8uIT19vq5bqZY=" pdftag="P" isBookmarkSet="no" bookmark="no" Order="_x0032_"/>
  <Shape xmlns="" ID="/14ZPyHJ1AvvTmLbq+RyIz8Ozsk=" isBookmarkSet="yes" bookmark="yes" pdftag="H2" artifact="_x0030_" Order="_x0031_"/>
  <Shape xmlns="" ID="HwHubXSC1fneGgriYdHm9RnjJCw=" isBookmarkSet="yes" bookmark="yes" pdftag="H3" artifact="_x0030_" Order="_x0032_"/>
  <Shape xmlns="" ID="4MwxrZXYA4bRbWk8Y37mP1JipAE=" pdftag="P" isBookmarkSet="no" bookmark="no" Order="_x0033_"/>
  <Shape xmlns="" ID="fz54O7V2JlmibKeLhjtn75IeJ4g=" formula="no" pdftag="Figure" artifact="_x0030_" inline="no" isBookmarkSet="no" bookmark="no" Lang="" Order="_x0034_" validate="yes"/>
  <Shape xmlns="" ID="aNoKU7p4aFjvfgZKKEULYqpgU58=" Order="_x0031_" isBookmarkSet="no" bookmark="no" pdftag="_x005B_Artifact_x005D_" artifact="_x0031_"/>
  <Shape xmlns="" ID="aMPcvOljLV0j4bSEE1ghHuDX3vw=" isBookmarkSet="yes" bookmark="yes" pdftag="H3" artifact="_x0030_" Order="_x0031_"/>
  <Shape xmlns="" ID="YEkpa1uoEaXnAQXmY9Mo3+Z3l44=" pdftag="P" isBookmarkSet="no" bookmark="no" Order="_x0032_"/>
  <Shape xmlns="" ID="5mFOdFUcu/iLQ7I+7HUlM66bbSI=" formula="no" pdftag="Figure" artifact="_x0030_" inline="no" isBookmarkSet="no" bookmark="no" Lang="" Order="_x0033_" validate="yes"/>
  <Shape xmlns="" ID="hr4GNCDnA6iIc7ThoKspw8ZexwE=" isBookmarkSet="yes" bookmark="yes" pdftag="H2" artifact="_x0030_" Order="_x0031_"/>
  <Shape xmlns="" ID="Ufg/OWanEvPlkSkKA7N2V4/bQfA=" isBookmarkSet="yes" bookmark="yes" pdftag="H3" artifact="_x0030_" Order="_x0032_"/>
  <Shape xmlns="" ID="fpGGshfDgFZ4VbL+zdu5gBHmuFM=" pdftag="P" isBookmarkSet="no" bookmark="no" Order="_x0033_"/>
  <Shape xmlns="" ID="35GRYnmxv6/sOuTfYqwOglQZ9Mc=" artifact="_x0030_" formula="no" pdftag="Figure" isBookmarkSet="no" bookmark="no" Lang="" Order="_x0034_" validate="yes"/>
  <Shape xmlns="" ID="2fT0En7hzCtv8DelTpl1z++HZg0=" pdftag="P" isBookmarkSet="no" bookmark="no" Order="_x0035_"/>
  <Shape xmlns="" ID="vaqcidVp5hGmSneairfleohr0+Y=" isBookmarkSet="yes" bookmark="yes" pdftag="H2" artifact="_x0030_" Order="_x0031_"/>
  <Shape xmlns="" ID="pkiJa/eO4z4E0zSoTcsylj29fps=" isBookmarkSet="yes" bookmark="yes" pdftag="H3" artifact="_x0030_" Order="_x0032_"/>
  <Shape xmlns="" ID="iruGh3ugA8E0aKylOPWrmaxRbzU=" pdftag="P" isBookmarkSet="no" bookmark="no" Order="_x0033_"/>
  <Shape xmlns="" ID="V4Jyv5kcU+gMXv27slQNDvDpKFs=" artifact="_x0030_" formula="no" pdftag="Figure" isBookmarkSet="no" bookmark="no" Lang="" Order="_x0034_" validate="yes"/>
  <Shape xmlns="" ID="/Vgoy2QRiAp5PhMGyF6EXsQ6/YI=" Order="_x0031_" isBookmarkSet="no" bookmark="no" pdftag="_x005B_Artifact_x005D_" artifact="_x0031_"/>
  <Shape xmlns="" ID="MNso/KlFIYkraj+boPJaLhWbRcI=" isBookmarkSet="yes" bookmark="yes" pdftag="H3" artifact="_x0030_" Order="_x0031_"/>
  <Shape xmlns="" ID="Wlydlm5YRLCoP3hBVf5jd9ln048=" pdftag="P" isBookmarkSet="no" bookmark="no" Order="_x0032_"/>
  <Shape xmlns="" ID="diwfW4eTxxJIh9UnrLUtrwipJsk=" artifact="_x0030_" formula="no" pdftag="Figure" isBookmarkSet="no" bookmark="no" Lang="" Order="_x0033_" validate="yes"/>
  <Shape xmlns="" ID="Tb1njO8e/Jsq/fdaxkGi87DDx6M=" Order="_x0031_" isBookmarkSet="yes" bookmark="no" pdftag="_x005B_Artifact_x005D_" artifact="_x0031_"/>
  <Shape xmlns="" ID="zgBsq3bS/NhaAKHXCmN2X3/R3gg=" Order="_x0032_" isBookmarkSet="yes" bookmark="yes" pdftag="_x005B_Artifact_x005D_" artifact="_x0031_"/>
  <Shape xmlns="" ID="OUXuoEshhUGAHK6d41HXedihqLU=" pdftag="P" isBookmarkSet="no" bookmark="no" Order="_x0031_"/>
  <Shape xmlns="" ID="yGuCz208lIObT3/dzBG8AkFdKdc=" artifact="_x0030_" formula="no" pdftag="Figure" isBookmarkSet="no" bookmark="no" Lang="" Order="_x0032_" validate="yes"/>
  <Shape xmlns="" ID="CEiffWw6yG/8K8VvcLIP4u++RFg=" Order="_x0031_" isBookmarkSet="no" bookmark="no" pdftag="_x005B_Artifact_x005D_" artifact="_x0031_"/>
  <Shape xmlns="" ID="VtrmG7eE27g9XX3/nNlI3XPYl18=" Order="_x0032_" isBookmarkSet="no" bookmark="no" pdftag="_x005B_Artifact_x005D_" artifact="_x0031_"/>
  <Shape xmlns="" ID="QBNPI+M8MCHIK3FkLump0K76d4Q=" pdftag="P" isBookmarkSet="no" bookmark="no" Order="_x0031_"/>
  <Shape xmlns="" ID="1uUOR5hisIRUF5ENvlqH8LdVJEw=" artifact="_x0030_" formula="no" pdftag="Figure" isBookmarkSet="no" bookmark="no" Lang="" Order="_x0032_" validate="yes"/>
  <Shape xmlns="" ID="hYh+JG2y+raVGlVPmRs1T6q2fGk=" isBookmarkSet="yes" bookmark="yes" pdftag="H2" artifact="_x0030_" Order="_x0031_"/>
  <Shape xmlns="" ID="BdHfn/LK0sI46Hj6DVCRSIcAEiI=" isBookmarkSet="yes" bookmark="yes" pdftag="H3" artifact="_x0030_" Order="_x0032_"/>
  <Shape xmlns="" ID="FMqqNNYP2nFhOXyIoTTSpTY2W+E=" pdftag="P" isBookmarkSet="no" bookmark="no" Order="_x0034_"/>
  <Shape xmlns="" ID="ilG1QkJriYwZtqtCQFV77Wp85ME=" formula="no" pdftag="Figure" inline="no" isBookmarkSet="no" bookmark="no" Lang="" Order="_x0033_" artifact="_x0030_" validate="yes"/>
  <Shape xmlns="" ID="JuQRQIEFH6t4pIQs14x1eVN24vY=" pdftag="P" isBookmarkSet="no" bookmark="no" Order="_x0035_"/>
  <Shape xmlns="" ID="8dzWBOjqb+lYMsDdplWVZsOHoJo=" Order="_x0031_" isBookmarkSet="no" bookmark="no" pdftag="_x005B_Artifact_x005D_" artifact="_x0031_"/>
  <Shape xmlns="" ID="fF4Zgckz7X7Q7eS9rVmteCACCho=" isBookmarkSet="yes" bookmark="yes" pdftag="H3" artifact="_x0030_" Order="_x0031_"/>
  <Shape xmlns="" ID="k+CnUVnOvuAN1c7mZJlaToKU/BQ=" pdftag="P" isBookmarkSet="no" bookmark="no" Order="_x0033_"/>
  <Shape xmlns="" ID="/8PHYJg25QJbURZcZpgpziQMdLQ=" formula="no" pdftag="Figure" inline="no" isBookmarkSet="no" bookmark="no" Lang="" Order="_x0032_" artifact="_x0030_" validate="yes"/>
  <Shape xmlns="" ID="dZGSfn0YrqakDEvypUYw/3jtpXU=" isBookmarkSet="yes" bookmark="yes" pdftag="H2" artifact="_x0030_" Order="_x0031_"/>
  <Shape xmlns="" ID="p9UHIWLPFTgWLpXKTAdwYc8+gUE=" pdftag="P" isBookmarkSet="no" bookmark="no" Order="_x0032_"/>
  <Shape xmlns="" ID="bwyOLzDqxKiaPj5512Z0GIzZO90=" artifact="_x0030_" formula="no" pdftag="Figure" isBookmarkSet="no" bookmark="no" Lang="" Order="_x0033_" validate="yes"/>
  <Shape xmlns="" ID="d30cBbwGzBJtK9hml+dkoNS6w88=" isBookmarkSet="yes" bookmark="yes" pdftag="H2" artifact="_x0030_" Order="_x0031_"/>
  <Shape xmlns="" ID="6lBooak0En7JeACvXYx+hWmUcSs=" isBookmarkSet="yes" bookmark="yes" pdftag="H3" artifact="_x0030_" Order="_x0032_"/>
  <Shape xmlns="" ID="Gh2B100z54s7tg++ZcrcWlWT7ow=" pdftag="P" isBookmarkSet="no" bookmark="no" Order="_x0033_"/>
  <Shape xmlns="" ID="rTdDHH2VxKH/1aUQb3g7oIG6HUA=" artifact="_x0030_" formula="no" pdftag="Figure" isBookmarkSet="no" bookmark="no" Lang="" Order="_x0034_" validate="yes"/>
  <Shape xmlns="" ID="QQ3I2HyiCk5/ozCB6QQOUNyfJw4=" Order="_x0031_" isBookmarkSet="no" bookmark="no" pdftag="_x005B_Artifact_x005D_" artifact="_x0031_"/>
  <Shape xmlns="" ID="1CCDEAQ+WUNgpy8NJxa+uPpvx0s=" Order="_x0032_" isBookmarkSet="yes" bookmark="no" pdftag="_x005B_Artifact_x005D_" artifact="_x0031_"/>
  <Shape xmlns="" ID="F2/RDIBP7oRoqULdAEwNKzjGvhE=" pdftag="P" isBookmarkSet="no" bookmark="no" Order="_x0031_"/>
  <Shape xmlns="" ID="uG4OFvGzkklWyRyMxMif3RbgtgY=" artifact="_x0030_" formula="no" pdftag="Figure" isBookmarkSet="no" bookmark="no" Lang="" Order="_x0032_" validate="yes"/>
  <Shape xmlns="" ID="pYyY2SyN7VPlNJ4KSUqR86ldFas=" isBookmarkSet="yes" bookmark="yes" pdftag="H2" artifact="_x0030_" Order="_x0031_"/>
  <Shape xmlns="" ID="dq3XIU07OGNO9LC72qFgSxVW2uE=" artifact="_x0030_" formula="no" pdftag="Figure" isBookmarkSet="no" bookmark="no" Lang="" Order="_x0032_" validate="yes"/>
  <Shape xmlns="" ID="2EgQy/c3r6KQoDXgG6l8RGTl6YI=" artifact="_x0030_" formula="no" pdftag="Figure" isBookmarkSet="no" bookmark="no" Lang="" Order="_x0033_" validate="yes"/>
  <Shape xmlns="" ID="uIjBjHg40KEpEnk1d74Ozfw7Mtc=" pdftag="P" isBookmarkSet="no" bookmark="no" Order="_x0034_"/>
  <Shape xmlns="" ID="Q5LTs7pQANEw5xMeEVhsQhgQa64=" isBookmarkSet="yes" bookmark="yes" pdftag="H2" artifact="_x0030_" Order="_x0031_"/>
  <Shape xmlns="" ID="0GhSjMso8Zqt80GyQsKX0OaTk7s=" pdftag="P" isBookmarkSet="no" bookmark="no" Order="_x0032_"/>
  <Shape xmlns="" ID="dodAGSbFtQmIOIDclAcAgcSDbYw=" isBookmarkSet="yes" bookmark="yes" pdftag="H2" artifact="_x0030_" Order="_x0031_"/>
  <Shape xmlns="" ID="ynf/E2HpALWxg9Y9JC8uUslJwhM=" pdftag="P" isBookmarkSet="no" bookmark="no" Order="_x0032_"/>
  <Shape xmlns="" ID="v0VGADfcSZGI+V5cGpS/rF0rkus=" isBookmarkSet="yes" bookmark="yes" pdftag="H2" artifact="_x0030_" Order="_x0031_"/>
  <Shape xmlns="" ID="2dgCd0aUa3kMjyIkEzKMDLrFL3k=" pdftag="P" isBookmarkSet="no" bookmark="no" Order="_x0032_"/>
  <Shape xmlns="" ID="7UM7iwBf0wnSm+Hr6VmeoMo1rxA=" isBookmarkSet="yes" bookmark="yes" pdftag="H2" artifact="_x0030_" Order="_x0031_"/>
  <Shape xmlns="" ID="7kf70xHCkfHaqIGrW5cBWltjQQo=" pdftag="P" isBookmarkSet="no" bookmark="no" Order="_x0032_"/>
  <Shape xmlns="" ID="ghuZzKn1EwmI/r9R5L3Wzb2DDHA=" pdftag="H2" isBookmarkSet="no" Order="_x0031_" bookmark="yes"/>
  <Shape xmlns="" ID="DhsIqiVvnP3LAB5aD5ht4WdCi9I=" pdftag="P" isBookmarkSet="no" bookmark="no" Order="_x0032_"/>
  <Shape xmlns="" ID="0qXo78qgheXaSd6bYv1MUDKatSs=" pdftag="H2" artifact="_x0030_" isBookmarkSet="yes" bookmark="yes" Order="_x0031_"/>
  <Shape xmlns="" ID="ujPInVnHBI4IIqf1VE8T2J9+xyA=" artifact="_x0030_" formula="no" pdftag="Figure" isBookmarkSet="no" bookmark="no" Lang="" Order="_x0032_" validate="yes"/>
  <Shape xmlns="" ID="fYCBE92j9OZRgCdZVPSWYufwooQ=" artifact="_x0030_" formula="no" pdftag="Figure" isBookmarkSet="no" bookmark="no" Lang="" Order="_x0033_" validate="yes"/>
  <Shape xmlns="" ID="FnnnnUG4bTOgTLnZM2GZT+BIEKY=" pdftag="P" isBookmarkSet="no" bookmark="no" Order="_x0034_"/>
  <Shape xmlns="" ID="ipalVO9ByOW74sU7r1QyjvCka+c=" isBookmarkSet="yes" bookmark="yes" pdftag="H3" artifact="_x0030_" Order="_x0031_"/>
  <Shape xmlns="" ID="LdSuikoZctuxrBHWBTosOl3kNPU=" pdftag="P" isBookmarkSet="no" bookmark="no" Order="_x0032_"/>
  <Shape xmlns="" ID="NUG4+HKBDr2zBMH7kaV8jURM2BM=" pdftag="P" isBookmarkSet="no" bookmark="no" Order="_x0033_"/>
  <Shape xmlns="" ID="KXO8dOup/Dep1bbYFgcFJV5HtgE=" isBookmarkSet="yes" bookmark="yes" pdftag="H3" artifact="_x0030_" Order="_x0031_"/>
  <Shape xmlns="" ID="+oKqH919E67cn05Ty/PnIrwNwAU=" pdftag="P" isBookmarkSet="no" bookmark="no" Order="_x0032_"/>
  <Shape xmlns="" ID="6d+2ZSuSNvVxnEOO902qrJfyaos=" pdftag="P" isBookmarkSet="no" bookmark="no" Order="_x0033_"/>
  <Shape xmlns="" ID="rf05u2qUs9LGVGqbjq55o71jcKI=" isBookmarkSet="yes" bookmark="yes" pdftag="H2" artifact="_x0030_" Order="_x0031_"/>
  <Shape xmlns="" ID="eCa9uUisXfbdW1S1xolJ8KFyBMk=" pdftag="P" isBookmarkSet="no" bookmark="no" Order="_x0032_"/>
  <Shape xmlns="" ID="i7GRqLSSsm1NRWsoeZLgPmCgiXw=" isBookmarkSet="yes" bookmark="yes" pdftag="H2" artifact="_x0030_" Order="_x0031_"/>
  <Shape xmlns="" ID="k1rSZD649kb3V49dPh6me7X5/vM=" artifact="_x0030_" formula="no" pdftag="Figure" isBookmarkSet="no" bookmark="no" Order="_x0032_" validate="no" Lang=""/>
  <Shape xmlns="" ID="v76hmZ6D3fEbGGBT+f5UCKcAq9Y=" isBookmarkSet="yes" bookmark="yes" pdftag="H2" artifact="_x0030_" Order="_x0031_"/>
  <Shape xmlns="" ID="yCkZJRZfRuU30dhk27V4qw1C1+Q=" pdftag="P" isBookmarkSet="no" bookmark="no" Order="_x0032_"/>
  <Shape xmlns="" ID="eMXXoSDuqN24150LU/kvZGMtVPM=" isBookmarkSet="yes" bookmark="yes" pdftag="H2" artifact="_x0030_" Order="_x0031_"/>
  <Shape xmlns="" ID="Ktt1EKGJBhjZMKrBbjGRVqQc23M=" artifact="_x0030_" formula="no" pdftag="Figure" isBookmarkSet="no" bookmark="no" Order="_x0032_" validate="no" Lang=""/>
  <Shape xmlns="" ID="69ahSBcMpclu+guBunBrtFs6jb8=" isBookmarkSet="yes" bookmark="yes" pdftag="H2" artifact="_x0030_" Order="_x0031_"/>
  <Shape xmlns="" ID="GKnKQRh+8JxgTaC/eebRyzsZaMU=" pdftag="P" isBookmarkSet="no" bookmark="no" Order="_x0032_"/>
  <Shape xmlns="" ID="eTO38sZlJKEBFatu0Iy8BHBlbqY=" Order="_x0031_" isBookmarkSet="no" bookmark="no" pdftag="_x005B_Artifact_x005D_" artifact="_x0031_"/>
  <Shape xmlns="" ID="IIeBr9osJXSGIBarBLtfVrN1WPI=" pdftag="P" isBookmarkSet="no" bookmark="no" Order="_x0031_"/>
  <Shape xmlns="" ID="pt/+4f9i2vWeBAGt5UJeIekoLCo=" isBookmarkSet="yes" bookmark="yes" pdftag="H2" artifact="_x0030_" Order="_x0031_"/>
  <Shape xmlns="" ID="NHPH5N1XuTRdSv6snDGhhbL6LE0=" artifact="_x0030_" formula="no" pdftag="Figure" isBookmarkSet="no" bookmark="no" Order="_x0032_" validate="no" Lang=""/>
  <Shape xmlns="" ID="cQ/PWGj4aRNvUlHYVrD2sgKTMGw=" isBookmarkSet="yes" bookmark="yes" pdftag="H2" artifact="_x0030_" Order="_x0031_"/>
  <Shape xmlns="" ID="yWcCj+VPBnK7Mbmwl6fYpl2/XHk=" pdftag="P" isBookmarkSet="no" bookmark="no" Order="_x0032_"/>
  <Shape xmlns="" ID="aSXFhXDj+ACZIWQ0H0iQpOmw+r8=" Order="_x0031_" isBookmarkSet="no" bookmark="no" pdftag="_x005B_Artifact_x005D_" artifact="_x0031_"/>
  <Shape xmlns="" ID="vE3tFm3nhpNYaDcvEjeod+oH/2s=" pdftag="P" isBookmarkSet="no" bookmark="no" Order="_x0031_"/>
  <Shape xmlns="" ID="hEUAmfYeJggvyGP3x34dtBCMm7U=" isBookmarkSet="yes" bookmark="yes" pdftag="H2" artifact="_x0030_" Order="_x0031_"/>
  <Shape xmlns="" ID="2N0k4E+1+7b0cvrzy0Jq7n9IyP8=" artifact="_x0030_" formula="no" pdftag="Figure" isBookmarkSet="no" bookmark="no" Lang="" Order="_x0032_" validate="yes"/>
  <Shape xmlns="" ID="Uppy/Gu9CMd2LWlr+pnIety2fkQ=" isBookmarkSet="yes" bookmark="yes" pdftag="H2" artifact="_x0030_" Order="_x0031_"/>
  <Shape xmlns="" ID="b50t6XrrImV+0r5so98OVK+Qsw4=" pdftag="P" isBookmarkSet="no" bookmark="no" Order="_x0032_"/>
  <Shape xmlns="" ID="pjxX5bxOIdWfR0wFzzVBr1LaG0g=" isBookmarkSet="yes" bookmark="yes" pdftag="H2" artifact="_x0030_" Order="_x0031_"/>
  <Shape xmlns="" ID="3FQ7RBd0LhOan76zh5DEr8pnbAM=" pdftag="P" isBookmarkSet="no" bookmark="no" Order="_x0032_"/>
  <Shape xmlns="" ID="naLG73zSzNoIVjB3JrPwfL/LYY8=" artifact="_x0030_" formula="no" pdftag="Figure" isBookmarkSet="no" bookmark="no" Lang="" Order="_x0033_" validate="yes"/>
  <Shape xmlns="" ID="Z8Kanresaho6O8rD9FSKNLDSZSw=" isBookmarkSet="yes" bookmark="yes" pdftag="H2" artifact="_x0030_" Order="_x0031_"/>
  <Shape xmlns="" ID="9ruVPD66wgxPbAYBaCFPW0OpZYA=" pdftag="P" isBookmarkSet="no" bookmark="no" Order="_x0032_"/>
  <Shape xmlns="" ID="9LAhv1D34UT30JvUcBeywMq29fc=" artifact="_x0030_" formula="no" pdftag="Figure" isBookmarkSet="no" bookmark="no" Lang="" Order="_x0033_" validate="yes"/>
  <Shape xmlns="" ID="RODVwYwd2EaZPWGco1XRzcbR6iw=" isBookmarkSet="yes" bookmark="yes" pdftag="H2" artifact="_x0030_" Order="_x0032_"/>
  <Shape xmlns="" ID="3z29Np9quFy0WhP7bj0HTl4vrfw=" pdftag="P" isBookmarkSet="no" bookmark="no" Order="_x0033_"/>
  <Shape xmlns="" ID="w4KKNRrN6wr9wY6qrmcFPeMVOlU=" artifact="_x0030_" formula="no" pdftag="Figure" isBookmarkSet="no" bookmark="no" Lang="" Order="_x0031_" validate="yes"/>
  <Shape xmlns="" ID="QYnklKt1SBeunoMje3J+2tIoOrg=" isBookmarkSet="yes" bookmark="yes" pdftag="H2" artifact="_x0030_" Order="_x0031_"/>
  <Shape xmlns="" ID="UgBDU1AmaDTwiY612wsgJhmifsw=" pdftag="P" isBookmarkSet="no" bookmark="no" Order="_x0032_"/>
  <Shape xmlns="" ID="XHMAaPqjakBdL2Ceol0Z/ZCBC+s=" Order="_x0031_" pdftag="P" isBookmarkSet="no"/>
  <Shape xmlns="" ID="e4nvnP6hl3BZYEf9Gj25zOio7ZA=" Order="_x0032_" pdftag="P" isBookmarkSet="no"/>
  <Shape xmlns="" ID="C6rzA9wxjs1UUarxrCsEInuZBCc=" Order="_x0031_" pdftag="P" isBookmarkSet="no"/>
  <Shape xmlns="" ID="y6YnU9cn3IhMrmMTsxyQQpU6LSc=" Order="_x0032_" pdftag="P" isBookmarkSet="no"/>
  <Shape xmlns="" ID="AMyeEReuXVB3jZ29ye78QspUoms=" Order="_x0031_" pdftag="P" isBookmarkSet="no"/>
  <Shape xmlns="" ID="osY2x6r5yHdycjnisUm7zpYacTY=" Order="_x0032_" pdftag="P" isBookmarkSet="no"/>
  <Shape xmlns="" ID="thcQQ+eMbm8cXmQpm3S/aq3JRVw=" Order="_x0031_" pdftag="P" isBookmarkSet="no"/>
  <Shape xmlns="" ID="zJ4bBu8XAOY9I6mtvtDGcNYiQGE=" Order="_x0032_" pdftag="P" isBookmarkSet="no"/>
  <Shape xmlns="" ID="wMdp42UBXad2HNCChNg/YV+qbD8=" Order="_x0032_" pdftag="P" isBookmarkSet="no"/>
  <Shape xmlns="" ID="Jrq2rcRs8w8kpiQX3N61uDEHEso=" Order="_x0033_" pdftag="P" isBookmarkSet="no"/>
  <Shape xmlns="" ID="n7MT1UyZ3ddY1JdgK2Tbk/rgm98=" Order="_x0031_" formula="no" pdftag="Figure" artifact="_x0030_" inline="no" validate="yes" isBookmarkSet="no"/>
  <HyperLink xmlns="" ID="jfMv1QOZSt9YKJudE/s0dMTESzY=1084125450244.0329_422.3403" plainAltText="Division_x0020_for_x0020_Early_x0020_Childhood_x0020__x0028_DEC_x0029__x0020_" language="" Lang=""/>
  <HyperLink xmlns="" ID="jfMv1QOZSt9YKJudE/s0dMTESzY=-210548961977.90795_452.3403" plainAltText="Recommended_x0020_Practices_x0020__x0028_RP_x0029__x0020_Interactive_x0020_Glossary_x002C__x0020_2025" Lang=""/>
  <HyperLink xmlns="" ID="YEkpa1uoEaXnAQXmY9Mo3+Z3l44=204776520674.64835_455.037" plainAltText="https:_x002F__x002F_www.nasdse.org_x002F_docs_x002F_nasdse-3rd-ed-7-11-2019-final.pdf" Lang=""/>
  <HyperLink xmlns="" ID="2fT0En7hzCtv8DelTpl1z++HZg0=-375010995358.8185_441.8809" plainAltText="https:_x002F__x002F_successforkidswithhearingloss.com_x002F_wp-" Lang=""/>
  <HyperLink xmlns="" ID="2fT0En7hzCtv8DelTpl1z++HZg0=-393978707106.4435_468.2809" plainAltText="content_x002F_uploads_x002F_2022_x002F_06_x002F_DCD-Position-Paper-2022-Remediated.pdf" Lang=""/>
  <HyperLink xmlns="" ID="Wlydlm5YRLCoP3hBVf5jd9ln048=-37501099583.59834_456.9117" plainAltText="https:_x002F__x002F_successforkidswithhearingloss.com_x002F_wp-" Lang=""/>
  <HyperLink xmlns="" ID="Wlydlm5YRLCoP3hBVf5jd9ln048=-39397870783.59834_483.3116" plainAltText="content_x002F_uploads_x002F_2022_x002F_06_x002F_DCD-Position-Paper-2022-Remediated.pdf"/>
  <HyperLink xmlns="" ID="QBNPI+M8MCHIK3FkLump0K76d4Q=-37501099569.59834_409.7477" plainAltText="https:_x002F__x002F_successforkidswithhearingloss.com_x002F_wp-" Lang=""/>
  <HyperLink xmlns="" ID="QBNPI+M8MCHIK3FkLump0K76d4Q=-39397870769.59834_436.1477" plainAltText="content_x002F_uploads_x002F_2022_x002F_06_x002F_DCD-Position-Paper-2022-Remediated.pdf"/>
  <HyperLink xmlns="" ID="JuQRQIEFH6t4pIQs14x1eVN24vY=-132648625879.09347_476.7809" plainAltText="https:_x002F__x002F_www.fcei.at_x002F_dl_x002F_nNNLJmoJKOkkJqx4KJKJmMJKlKML_x002F_FINAL-FCEI-GuideBook-print_pdf" Lang=""/>
  <HyperLink xmlns="" ID="k+CnUVnOvuAN1c7mZJlaToKU/BQ=83003815692.24834_445.9706" plainAltText="https:_x002F__x002F_www.fcei.at_x002F_dl_x002F_nNNLJmoJKOkkJqx4KJKJmMJKlKML_x002F_FINAL-" Lang=""/>
  <HyperLink xmlns="" ID="k+CnUVnOvuAN1c7mZJlaToKU/BQ=-154118626892.24834_472.3706" plainAltText="FCEI-GuideBook-print_pdf"/>
  <HyperLink xmlns="" ID="p9UHIWLPFTgWLpXKTAdwYc8+gUE=1891629782103.1618_412.0641" plainAltText="Part_x0020_C_x0020_Intervention_x0020_Services_x0020_for_x0020_Infants_x0020_and_x0020_Toddlers_x0020__x0028_Birth_x0020_to_x0020_Age_x0020_3_x0029__x0020_with_x0020_" Lang=""/>
  <HyperLink xmlns="" ID="p9UHIWLPFTgWLpXKTAdwYc8+gUE=-1773175553121.4118_443.6641" plainAltText="Sensory_x0020_Loss:_x0020_Recommended_x0020_Collaboration_x0020_Practices_x0020__x0028_January_x0020_2024_x0029_"/>
  <HyperLink xmlns="" ID="bwyOLzDqxKiaPj5512Z0GIzZO90=" plainAltText="https:_x002F__x002F_education.mn.gov_x002F_mdeprod_x002F_groups_x002F_educ_x002F_documents_x002F_hiddencontent_x002F_cm9k_x002F_mdm0_x002F__x007E_edisp_x002F_prod034482.pdf"/>
  <HyperLink xmlns="" ID="2EgQy/c3r6KQoDXgG6l8RGTl6YI=" plainAltText="https:_x002F__x002F_mnlowincidenceprojects.org_x002F_documents_x002F_ehdi_x002F_Companion_Doc_to_Sensory_Loss_Collaboration_Practices.pdf"/>
  <HyperLink xmlns="" ID="uIjBjHg40KEpEnk1d74Ozfw7Mtc=234421599126.2751_469.9865" plainAltText="Part_x0020_C_x0020_Intervention_x0020_Services_x0020_for_x0020_Infants_x0020_and_x0020_Toddlers_x0020__x0028_Birth_x0020_to_x0020_Age_x0020_3_x0029__x0020_with_x0020_Sensory_x0020_Loss:_x0020_Recommended_x0020_" Lang=""/>
  <HyperLink xmlns="" ID="uIjBjHg40KEpEnk1d74Ozfw7Mtc=759453334361.6501_491.5865" plainAltText="Collaboration_x0020_Practices_x0020__x0028_January_x0020_2024_x0029_"/>
  <HyperLink xmlns="" ID="FnnnnUG4bTOgTLnZM2GZT+BIEKY=47694245219.7126_469.7989" plainAltText="Part_x0020_C_x0020_Intervention_x0020_Services_x0020_for_x0020_Infants_x0020_and_x0020_Toddlers_x0020_from_x0020_birth_x0020_to_x0020_3_x0020_years_x0020_old" Lang=""/>
  <HyperLink xmlns="" ID="k1rSZD649kb3V49dPh6me7X5/vM=" plainAltText="http:_x002F__x002F_www.youtube.com_x002F_watch_x003F_v_x003D_GeN5xLI170k"/>
  <HyperLink xmlns="" ID="yCkZJRZfRuU30dhk27V4qw1C1+Q=-903182027143.8268_299.6384" plainAltText="Routines_x0020_Based_x0020_Interview" Lang=""/>
  <HyperLink xmlns="" ID="Ktt1EKGJBhjZMKrBbjGRVqQc23M=" plainAltText="http:_x002F__x002F_www.youtube.com_x002F_watch_x003F_v_x003D_wzceXVzBZ3A"/>
  <HyperLink xmlns="" ID="GKnKQRh+8JxgTaC/eebRyzsZaMU=664972174185.9509_293.6329" plainAltText="Companion_x0020_Document_x0020_Discussion_x0020_Questions_x002F_Prompts" Lang=""/>
  <HyperLink xmlns="" ID="GKnKQRh+8JxgTaC/eebRyzsZaMU=1182896100185.9509_392.0329" plainAltText="MN_x0020_Part_x0020_C_x0020_Looks_x0020_Like_x002F_Doesn_x2019_t_x0020_Look" Lang=""/>
  <HyperLink xmlns="" ID="NHPH5N1XuTRdSv6snDGhhbL6LE0=" plainAltText="http:_x002F__x002F_www.youtube.com_x002F_watch_x003F_v_x003D_dG19oWM7p4w"/>
  <HyperLink xmlns="" ID="b50t6XrrImV+0r5so98OVK+Qsw4=664972174185.9509_245.8838" plainAltText="Companion_x0020_Document_x0020_Discussion_x0020_Questions_x002F_Prompts" Lang=""/>
  <HyperLink xmlns="" ID="3z29Np9quFy0WhP7bj0HTl4vrfw=-2105399279483.5625_303.5984" plainAltText="mvanarsdale_x0040_rrsec.org" Lang=""/>
  <HyperLink xmlns="" ID="3z29Np9quFy0WhP7bj0HTl4vrfw=-1996985272455.9375_338.3984" plainAltText="kbarth_x0040_isd761.org" Lang=""/>
  <HyperLink xmlns="" ID="3z29Np9quFy0WhP7bj0HTl4vrfw=-29757653392.7525_373.1984" plainAltText="jess.moen_x0040_brightworksmn.org" Lang=""/>
  <HyperLink xmlns="" ID="UgBDU1AmaDTwiY612wsgJhmifsw=537883998536.9509_213.4729" plainAltText="https:_x002F__x002F_www.nasdse.org_x002F_docs_x002F_nasdse-3rd-ed-7-11-2019-"/>
  <HyperLink xmlns="" ID="UgBDU1AmaDTwiY612wsgJhmifsw=293565178114.8258_232.6729" plainAltText="final.pdf"/>
  <HyperLink xmlns="" ID="UgBDU1AmaDTwiY612wsgJhmifsw=1221081106114.8258_300.2729" plainAltText="https:_x002F__x002F_successforkidswithhearingloss.com_x002F_wp-content_x002F_uploads_x002F_2022_x002F_06_x002F_DCD-Position-Paper-2022-Remediated.pdf"/>
  <HyperLink xmlns="" ID="UgBDU1AmaDTwiY612wsgJhmifsw=1859680871114.8258_367.8729" plainAltText="https:_x002F__x002F_www.audiology.org_x002F_practice-guideline_x002F_year-2019-position-statement-principles-and-guidelines-for-early-hearing-"/>
  <HyperLink xmlns="" ID="UgBDU1AmaDTwiY612wsgJhmifsw=1521698022114.8258_387.0729" plainAltText="detection-and-intervention-programs_x002F_"/>
  <HyperLink xmlns="" ID="UgBDU1AmaDTwiY612wsgJhmifsw=-1326486258266.7009_435.4729" plainAltText="https:_x002F__x002F_www.fcei.at_x002F_dl_x002F_nNNLJmoJKOkkJqx4KJKJmMJKlKML_x002F_FINAL-FCEI-GuideBook-print_pdf"/>
  <HyperLink xmlns="" ID="e4nvnP6hl3BZYEf9Gj25zOio7ZA=27366747569.82583_215.8729" plainAltText="https:_x002F__x002F_mnlowincidenceprojects.org_x002F_Projects_x002F_ehdi_x002F_ehdiResources.html"/>
  <HyperLink xmlns="" ID="e4nvnP6hl3BZYEf9Gj25zOio7ZA=84120523105.8258_290.6729" plainAltText="https:_x002F__x002F_education.mn.gov_x002F_mdeprod_x002F_groups_x002F_educ_x002F_documents_x002F_hiddencontent_x002F_cm9k_x002F_mdm0_x002F__x007E_edisp_x002F_prod0344"/>
  <HyperLink xmlns="" ID="e4nvnP6hl3BZYEf9Gj25zOio7ZA=1537462524105.8258_312.2729" plainAltText="_x0038_2.pdf"/>
  <HyperLink xmlns="" ID="e4nvnP6hl3BZYEf9Gj25zOio7ZA=-1368017823105.8258_387.0729" plainAltText="https:_x002F__x002F_mnlowincidenceprojects.org_x002F_documents_x002F_ehdi_x002F_Companion_Doc_to_Sensory_Loss_Collaboration_Prac"/>
  <HyperLink xmlns="" ID="e4nvnP6hl3BZYEf9Gj25zOio7ZA=337256326105.8258_408.6729" plainAltText="tices.pdf"/>
  <HyperLink xmlns="" ID="e4nvnP6hl3BZYEf9Gj25zOio7ZA=1995508721105.8258_483.4729" plainAltText="https:_x002F__x002F_mnlowincidenceprojects.org_x002F_documents_x002F_ehdi_x002F_PartC_Intervention_Services_for_Infants_and_Toddler"/>
  <HyperLink xmlns="" ID="e4nvnP6hl3BZYEf9Gj25zOio7ZA=-1891910347105.8258_505.0729" plainAltText="s_birthTo3yrs.pdf"/>
  <HyperLink xmlns="" ID="y6YnU9cn3IhMrmMTsxyQQpU6LSc=2060909735436.5758_194.2729" plainAltText="https:_x002F__x002F_sites.google.com_x002F_metro-ecsu.org_x002F_mn-"/>
  <HyperLink xmlns="" ID="y6YnU9cn3IhMrmMTsxyQQpU6LSc=-48149953869.82583_215.8729" plainAltText="eqip_x002F_home_x003F_authuser_x003D_0"/>
  <HyperLink xmlns="" ID="y6YnU9cn3IhMrmMTsxyQQpU6LSc=1352367564377.9509_237.4729" plainAltText="https:_x002F__x002F_sites.google.com_x002F_metro-ecsu.org_x002F_mn-eqip_x002F_natural-learning-"/>
  <HyperLink xmlns="" ID="y6YnU9cn3IhMrmMTsxyQQpU6LSc=-469976936105.8258_269.0729" plainAltText="environment-practices_x002F_routines-based-interview"/>
  <HyperLink xmlns="" ID="y6YnU9cn3IhMrmMTsxyQQpU6LSc=-512784298454.8258_290.6729" plainAltText="https:_x002F__x002F_sites.google.com_x002F_metro-ecsu.org_x002F_mn-eqip_x002F_primary-"/>
  <HyperLink xmlns="" ID="y6YnU9cn3IhMrmMTsxyQQpU6LSc=1907928546105.8258_322.2729" plainAltText="coach-approach-to-teaming_x003F_authuser_x003D_0"/>
  <HyperLink xmlns="" ID="y6YnU9cn3IhMrmMTsxyQQpU6LSc=-512784298442.2009_343.8729" plainAltText="https:_x002F__x002F_sites.google.com_x002F_metro-ecsu.org_x002F_mn-eqip_x002F_primary-"/>
  <HyperLink xmlns="" ID="y6YnU9cn3IhMrmMTsxyQQpU6LSc=-1086404349105.8258_375.4729" plainAltText="coach-approach-to-teaming_x002F_teaming-meetings-collaboration_x003F_authuser_x003D_0"/>
  <HyperLink xmlns="" ID="osY2x6r5yHdycjnisUm7zpYacTY=1728521765575.5758_194.2729" plainAltText="https:_x002F__x002F_www.dec-sped.org_x002F_dec-"/>
  <HyperLink xmlns="" ID="osY2x6r5yHdycjnisUm7zpYacTY=-566622042105.8258_215.8729" plainAltText="recommended-practices"/>
  <HyperLink xmlns="" ID="osY2x6r5yHdycjnisUm7zpYacTY=-241958021347.5758_237.4729" plainAltText="https:_x002F__x002F_www.dec-"/>
  <HyperLink xmlns="" ID="osY2x6r5yHdycjnisUm7zpYacTY=537291161141.8258_269.0729" plainAltText="sped.org_x002F__files_x002F_ugd_x002F_95f212_26fd2a7b804c40ea908fe5f58a65ec52.pdf"/>
  <HyperLink xmlns="" ID="osY2x6r5yHdycjnisUm7zpYacTY=-766656178105.8258_343.8729" plainAltText="https:_x002F__x002F_ectacenter.org_x002F__x007E_pdfs_x002F_topics_x002F_families_x002F_Principles_LooksLike_DoesntLookLike3_11_08.pdf"/>
  <HyperLink xmlns="" ID="osY2x6r5yHdycjnisUm7zpYacTY=-1546583278381.5758_397.0729" plainAltText="https:_x002F__x002F_drive.google.com_x002F_file_x002F_d_x002F_1Xcgbmdl6Ytld-"/>
  <HyperLink xmlns="" ID="osY2x6r5yHdycjnisUm7zpYacTY=-555288907105.8258_418.6729" plainAltText="ijDeEmLPctoqgkPOZBo_x002F_view"/>
  <HyperLink xmlns="" ID="zJ4bBu8XAOY9I6mtvtDGcNYiQGE=-1625807700438.9745_192.5977" plainAltText="https:_x002F__x002F_youtu.be_x002F_GeN5xLI170k"/>
  <HyperLink xmlns="" ID="zJ4bBu8XAOY9I6mtvtDGcNYiQGE=170792406476.4745_214.1977" plainAltText="https:_x002F__x002F_youtu.be_x002F_wzceXVzBZ3A"/>
  <HyperLink xmlns="" ID="zJ4bBu8XAOY9I6mtvtDGcNYiQGE=371092447406.2245_245.7977" plainAltText="https:_x002F__x002F_youtu.be_x002F_dG19oWM7p4w"/>
  <SubText xmlns="" ID="V3k4dxRyNAG+yfSQ3sGN3yLjsi0=" ActualText=""/>
  <SubText xmlns="" ID="keHOCfiP1dnFI1MjtaHbn7bwekQ=" ActualText=""/>
  <SubText xmlns="" ID="0HNVqMyUQKagQoxFFdtlOhJc0Rs=" ActualText=""/>
  <SubText xmlns="" ID="su/Wi9vqVzeRyX1PqkxRUdgmyBk=" ActualText=""/>
  <SubText xmlns="" ID="fz54O7V2JlmibKeLhjtn75IeJ4g=" ActualText=""/>
  <SubText xmlns="" ID="5mFOdFUcu/iLQ7I+7HUlM66bbSI=" ActualText=""/>
  <SubText xmlns="" ID="n7MT1UyZ3ddY1JdgK2Tbk/rgm98=" ActualText=""/>
  <SubText xmlns="" ID="35GRYnmxv6/sOuTfYqwOglQZ9Mc=" ActualText=""/>
  <SubText xmlns="" ID="V4Jyv5kcU+gMXv27slQNDvDpKFs=" ActualText=""/>
  <SubText xmlns="" ID="diwfW4eTxxJIh9UnrLUtrwipJsk=" ActualText=""/>
  <SubText xmlns="" ID="yGuCz208lIObT3/dzBG8AkFdKdc=" ActualText=""/>
  <SubText xmlns="" ID="1uUOR5hisIRUF5ENvlqH8LdVJEw=" ActualText=""/>
  <SubText xmlns="" ID="ilG1QkJriYwZtqtCQFV77Wp85ME=" ActualText=""/>
  <SubText xmlns="" ID="/8PHYJg25QJbURZcZpgpziQMdLQ=" ActualText=""/>
  <SubText xmlns="" ID="bwyOLzDqxKiaPj5512Z0GIzZO90=" ActualText=""/>
  <SubText xmlns="" ID="rTdDHH2VxKH/1aUQb3g7oIG6HUA=" ActualText=""/>
  <SubText xmlns="" ID="uG4OFvGzkklWyRyMxMif3RbgtgY=" ActualText=""/>
  <SubText xmlns="" ID="dq3XIU07OGNO9LC72qFgSxVW2uE=" ActualText=""/>
  <SubText xmlns="" ID="2EgQy/c3r6KQoDXgG6l8RGTl6YI=" ActualText=""/>
  <SubText xmlns="" ID="ujPInVnHBI4IIqf1VE8T2J9+xyA=" ActualText=""/>
  <SubText xmlns="" ID="fYCBE92j9OZRgCdZVPSWYufwooQ=" ActualText=""/>
  <SubText xmlns="" ID="k1rSZD649kb3V49dPh6me7X5/vM=" ActualText=""/>
  <SubText xmlns="" ID="Ktt1EKGJBhjZMKrBbjGRVqQc23M=" ActualText=""/>
  <SubText xmlns="" ID="NHPH5N1XuTRdSv6snDGhhbL6LE0=" ActualText=""/>
  <SubText xmlns="" ID="2N0k4E+1+7b0cvrzy0Jq7n9IyP8=" ActualText=""/>
  <SubText xmlns="" ID="naLG73zSzNoIVjB3JrPwfL/LYY8=" ActualText=""/>
  <SubText xmlns="" ID="9LAhv1D34UT30JvUcBeywMq29fc=" ActualText=""/>
  <SubText xmlns="" ID="w4KKNRrN6wr9wY6qrmcFPeMVOlU=" ActualText=""/>
  <Shape xmlns="" ID="qRVwfk/B7VFtwzxZdToJeGkgPjw=" pdftag="H2" artifact="_x0030_" isBookmarkSet="yes" bookmark="yes" Order="_x0031_"/>
  <Shape xmlns="" ID="uEYjVBqmYW+lagW+cr0Ug3gCQDk=" pdftag="P" isBookmarkSet="no" bookmark="no" Order="_x0032_"/>
  <Shape xmlns="" ID="F4Ts/siGvwV9V2k0BJ6RpkJ8QeM=" isBookmarkSet="yes" bookmark="yes" pdftag="H2" artifact="_x0030_" Order="_x0031_"/>
  <Shape xmlns="" ID="lbRuTffnXYW0I7ICr8l0Y+P5ZxQ=" pdftag="P" isBookmarkSet="no" bookmark="no" Order="_x0032_"/>
  <Shape xmlns="" ID="WuIUs+9Y611+lVRoqI2H9kLxgVU=" isBookmarkSet="yes" bookmark="yes" pdftag="H2" artifact="_x0030_" Order="_x0031_"/>
  <Shape xmlns="" ID="vTd23lNZHAblnhSHXjyiVYWkQAY=" pdftag="P" isBookmarkSet="no" bookmark="no" Order="_x0032_"/>
  <Shape xmlns="" ID="eL+V47C8MDZwaD/QVXhjYDJaebc=" isBookmarkSet="yes" bookmark="yes" pdftag="H2" artifact="_x0030_" Order="_x0031_"/>
  <Shape xmlns="" ID="WV8AfimU9E3zXA36zzIVtVermy0=" pdftag="P" isBookmarkSet="no" bookmark="no" Order="_x0032_"/>
  <Shape xmlns="" ID="BGAZlUWnp0/bSe3BYqz6MeH+ueI=" pdftag="H2" artifact="_x0030_" isBookmarkSet="yes" bookmark="yes" Order="_x0032_"/>
  <Shape xmlns="" ID="9L0EvlbtJryMYLlEE2jhv0BWzsY=" pdftag="P" isBookmarkSet="no" bookmark="no" Order="_x0033_"/>
  <Shape xmlns="" ID="BAPMM4TeUwvGJtXnTCAt3lCR5Hg=" pdftag="Figure" isBookmarkSet="no" bookmark="no" formula="no" Lang="" Order="_x0031_" artifact="_x0030_" inline="no" validate="yes"/>
  <Shape xmlns="" ID="6jUM2usTeRiOmtspbwbSOR9Bt2w=" bookmark="no" Order="_x0032_" pdftag="P" isBookmarkSet="no"/>
  <Shape xmlns="" ID="bNL0NRN+YHpNdOYkSf3KFJutTxk=" bookmark="no" Order="_x0031_" pdftag="P" isBookmarkSet="no"/>
  <Shape xmlns="" ID="TroARI28fpwyD3TAG80mKH7JW1g=" bookmark="no" Order="_x0032_" pdftag="P" isBookmarkSet="no"/>
  <Shape xmlns="" ID="m75Mn5JIV2OlMt5AVZtwu6KlMnY=" bookmark="no" Order="_x0031_" pdftag="P" isBookmarkSet="no"/>
  <Shape xmlns="" ID="1sJB4jEU7IOilBy0yGKcvk+jTpU=" bookmark="no" Order="_x0032_" pdftag="P" isBookmarkSet="no"/>
  <Shape xmlns="" ID="VoFy7KJSlJtQ7XnnrREuMnyvuAQ=" bookmark="no" Order="_x0031_" pdftag="P" isBookmarkSet="no"/>
  <Shape xmlns="" ID="LSz1k/TLudlZhptqF+u3Ik6XFBE=" bookmark="no" Order="_x0032_" pdftag="P" isBookmarkSet="no"/>
  <HyperLink xmlns="" ID="UgBDU1AmaDTwiY612wsgJhmifsw=-1503442019355.4509_251.8729" plainAltText="https:_x002F__x002F_www.nasdse.org_x002F_docs_x002F_nasdse-3rd-ed-7-11-" Lang=""/>
  <HyperLink xmlns="" ID="UgBDU1AmaDTwiY612wsgJhmifsw=807468351114.8258_280.6729" plainAltText="_x0032_019-final.pdf" Lang=""/>
  <HyperLink xmlns="" ID="UgBDU1AmaDTwiY612wsgJhmifsw=-654091494114.8258_405.8729" plainAltText="https:_x002F__x002F_successforkidswithhearingloss.com_x002F_wp-content_x002F_uploads_x002F_2022_x002F_06_x002F_DCD-" Lang=""/>
  <HyperLink xmlns="" ID="UgBDU1AmaDTwiY612wsgJhmifsw=1274320050114.8258_434.6729" plainAltText="Position-Paper-2022-Remediated.pdf"/>
  <HyperLink xmlns="" ID="TroARI28fpwyD3TAG80mKH7JW1g=819769628114.8258_290.6729" plainAltText="https:_x002F__x002F_www.audiology.org_x002F_practice-guideline_x002F_year-2019-position-statement-" Lang=""/>
  <HyperLink xmlns="" ID="TroARI28fpwyD3TAG80mKH7JW1g=-752235129114.8258_319.4729" plainAltText="principles-and-guidelines-for-early-hearing-detection-and-intervention-"/>
  <HyperLink xmlns="" ID="TroARI28fpwyD3TAG80mKH7JW1g=-628525388114.8258_348.2729" plainAltText="programs_x002F_"/>
  <HyperLink xmlns="" ID="TroARI28fpwyD3TAG80mKH7JW1g=-2061040900114.8258_444.6729" plainAltText="https:_x002F__x002F_www.fcei.at_x002F_dl_x002F_nNNLJmoJKOkkJqx4KJKJmMJKlKML_x002F_FINAL-FCEI-" Lang=""/>
  <HyperLink xmlns="" ID="TroARI28fpwyD3TAG80mKH7JW1g=1243866736114.8258_473.4729" plainAltText="GuideBook-print_pdf"/>
  <HyperLink xmlns="" ID="uEYjVBqmYW+lagW+cr0Ug3gCQDk=27366747569.82583_223.0729" plainAltText="https:_x002F__x002F_mnlowincidenceprojects.org_x002F_Projects_x002F_ehdi_x002F_ehdiResources.html" Lang=""/>
  <HyperLink xmlns="" ID="uEYjVBqmYW+lagW+cr0Ug3gCQDk=-295025843105.8258_319.4729" plainAltText="https:_x002F__x002F_education.mn.gov_x002F_mdeprod_x002F_groups_x002F_educ_x002F_documents_x002F_hiddencontent_x002F_cm" Lang=""/>
  <HyperLink xmlns="" ID="uEYjVBqmYW+lagW+cr0Ug3gCQDk=-408650568105.8258_348.2729" plainAltText="_x0039_k_x002F_mdm0_x002F__x007E_edisp_x002F_prod034482.pdf"/>
  <HyperLink xmlns="" ID="uEYjVBqmYW+lagW+cr0Ug3gCQDk=1554436401105.8258_444.6729" plainAltText="https:_x002F__x002F_mnlowincidenceprojects.org_x002F_documents_x002F_ehdi_x002F_Companion_Doc_to_Senso" Lang=""/>
  <HyperLink xmlns="" ID="uEYjVBqmYW+lagW+cr0Ug3gCQDk=599265148105.8258_473.4729" plainAltText="ry_Loss_Collaboration_Practices.pdf"/>
  <HyperLink xmlns="" ID="1sJB4jEU7IOilBy0yGKcvk+jTpU=27366747569.82583_223.0729" plainAltText="https:_x002F__x002F_mnlowincidenceprojects.org_x002F_Projects_x002F_ehdi_x002F_ehdiResources.html" Lang=""/>
  <HyperLink xmlns="" ID="1sJB4jEU7IOilBy0yGKcvk+jTpU=-295025843105.8258_319.4729" plainAltText="https:_x002F__x002F_education.mn.gov_x002F_mdeprod_x002F_groups_x002F_educ_x002F_documents_x002F_hiddencontent_x002F_cm" Lang=""/>
  <HyperLink xmlns="" ID="1sJB4jEU7IOilBy0yGKcvk+jTpU=-408650568105.8258_348.2729" plainAltText="_x0039_k_x002F_mdm0_x002F__x007E_edisp_x002F_prod034482.pdf"/>
  <HyperLink xmlns="" ID="1sJB4jEU7IOilBy0yGKcvk+jTpU=1554436401105.8258_444.6729" plainAltText="https:_x002F__x002F_mnlowincidenceprojects.org_x002F_documents_x002F_ehdi_x002F_Companion_Doc_to_Senso" Lang=""/>
  <HyperLink xmlns="" ID="1sJB4jEU7IOilBy0yGKcvk+jTpU=599265148105.8258_473.4729" plainAltText="ry_Loss_Collaboration_Practices.pdf"/>
  <HyperLink xmlns="" ID="lbRuTffnXYW0I7ICr8l0Y+P5ZxQ=1663512880557.9508_194.2729" plainAltText="https:_x002F__x002F_sites.google.com_x002F_metro-" Lang=""/>
  <HyperLink xmlns="" ID="lbRuTffnXYW0I7ICr8l0Y+P5ZxQ=48136588369.82574_223.0729" plainAltText="ecsu.org_x002F_mn-eqip_x002F_home_x003F_authuser_x003D_0" Lang=""/>
  <HyperLink xmlns="" ID="lbRuTffnXYW0I7ICr8l0Y+P5ZxQ=2060909735467.8257_251.8729" plainAltText="https:_x002F__x002F_sites.google.com_x002F_metro-ecsu.org_x002F_mn-" Lang=""/>
  <HyperLink xmlns="" ID="lbRuTffnXYW0I7ICr8l0Y+P5ZxQ=432791785105.8257_290.6729" plainAltText="eqip_x002F_natural-learning-environment-practices_x002F_routines-based-interview" Lang=""/>
  <HyperLink xmlns="" ID="lbRuTffnXYW0I7ICr8l0Y+P5ZxQ=1663512880569.9508_319.4729" plainAltText="https:_x002F__x002F_sites.google.com_x002F_metro-" Lang=""/>
  <HyperLink xmlns="" ID="lbRuTffnXYW0I7ICr8l0Y+P5ZxQ=-1748717780105.8257_358.2729" plainAltText="ecsu.org_x002F_mn-eqip_x002F_primary-coach-approach-to-teaming_x003F_authuser_x003D_0" Lang=""/>
  <HyperLink xmlns="" ID="lbRuTffnXYW0I7ICr8l0Y+P5ZxQ=1663512880553.2008_387.0729" plainAltText="https:_x002F__x002F_sites.google.com_x002F_metro-" Lang=""/>
  <HyperLink xmlns="" ID="lbRuTffnXYW0I7ICr8l0Y+P5ZxQ=-1862626199105.8257_425.8729" plainAltText="ecsu.org_x002F_mn-eqip_x002F_primary-coach-approach-to-teaming_x002F_teaming-meetings-" Lang=""/>
  <HyperLink xmlns="" ID="lbRuTffnXYW0I7ICr8l0Y+P5ZxQ=729352112105.8257_454.6729" plainAltText="collaboration_x003F_authuser_x003D_0"/>
  <HyperLink xmlns="" ID="vTd23lNZHAblnhSHXjyiVYWkQAY=-241958021730.3258_194.2729" plainAltText="https:_x002F__x002F_www.dec-" Lang=""/>
  <HyperLink xmlns="" ID="vTd23lNZHAblnhSHXjyiVYWkQAY=-1419101458105.8258_223.0729" plainAltText="sped.org_x002F_dec-recommended-practices" Lang=""/>
  <HyperLink xmlns="" ID="vTd23lNZHAblnhSHXjyiVYWkQAY=-241958021415.7009_251.8729" plainAltText="https:_x002F__x002F_www.dec-" Lang=""/>
  <HyperLink xmlns="" ID="vTd23lNZHAblnhSHXjyiVYWkQAY=537291161141.8258_290.6729" plainAltText="sped.org_x002F__files_x002F_ugd_x002F_95f212_26fd2a7b804c40ea908fe5f58a65ec52.pdf" Lang=""/>
  <HyperLink xmlns="" ID="vTd23lNZHAblnhSHXjyiVYWkQAY=-168457994105.8258_387.0729" plainAltText="https:_x002F__x002F_ectacenter.org_x002F__x007E_pdfs_x002F_topics_x002F_families_x002F_Principles_LooksLike_DoesntLookLik" Lang=""/>
  <HyperLink xmlns="" ID="vTd23lNZHAblnhSHXjyiVYWkQAY=1686303234105.8258_415.8729" plainAltText="e3_11_08.pdf"/>
  <HyperLink xmlns="" ID="LSz1k/TLudlZhptqF+u3Ik6XFBE=2088171929105.8258_261.8729" plainAltText="https:_x002F__x002F_drive.google.com_x002F_file_x002F_d_x002F_1Xcgbmdl6Ytld-ijDeEmLPctoqgkPOZBo_x002F_view" Lang=""/>
  <HyperLink xmlns="" ID="WV8AfimU9E3zXA36zzIVtVermy0=-1625807700549.0994_192.5977" plainAltText="https:_x002F__x002F_youtu.be_x002F_GeN5xLI170k" Lang=""/>
  <HyperLink xmlns="" ID="WV8AfimU9E3zXA36zzIVtVermy0=170792406599.0994_221.3977" plainAltText="https:_x002F__x002F_youtu.be_x002F_wzceXVzBZ3A" Lang=""/>
  <HyperLink xmlns="" ID="WV8AfimU9E3zXA36zzIVtVermy0=371092447505.3495_260.1977" plainAltText="https:_x002F__x002F_youtu.be_x002F_dG19oWM7p4w" language="" Lang=""/>
  <table xmlns="" ID="0GhSjMso8Zqt80GyQsKX0OaTk7s=" type="_x0030_" HRows="_x0031_" HCols="_x0031_" Summary="" TableLinerizing="V" Header="no" Caption="no" Exclude="no" LinkedHeaders="" Scope=""/>
  <table xmlns="" ID="x4I3nqg/3assg9OSmCcRC44OxwY=" Header="no" Caption="no" Exclude="no" LinkedHeaders="" Scope=""/>
  <table xmlns="" ID="YsKM1uLKicnn/NNflcuYIMwV17Q=" Header="no" Caption="no" Exclude="no" LinkedHeaders="" Scope=""/>
  <table xmlns="" ID="/rHgyKJxg6779mkEp2m2qDO1GqE=" Header="no" Caption="no" Exclude="no" LinkedHeaders="" Scope=""/>
  <table xmlns="" ID="ynf/E2HpALWxg9Y9JC8uUslJwhM=" type="_x0030_" HRows="_x0031_" HCols="_x0031_" Summary="" TableLinerizing="V" Header="no" Caption="no" Exclude="no" LinkedHeaders="" Scope=""/>
  <table xmlns="" ID="rRPTZ8gGdF3R3s5PjrqOP1uWBUc=" Header="no" Caption="no" Exclude="no" LinkedHeaders="" Scope=""/>
  <table xmlns="" ID="11GhHZ1ZeZfs53UO0lX32tqZlM4=" Header="no" Caption="no" Exclude="no" LinkedHeaders="" Scope=""/>
  <table xmlns="" ID="tly6L1W9NpG2YyuvlG9xjqam4DA=" Header="no" Caption="no" Exclude="no" LinkedHeaders="" Scope=""/>
  <table xmlns="" ID="2dgCd0aUa3kMjyIkEzKMDLrFL3k=" type="_x0030_" HRows="_x0031_" HCols="_x0031_" Summary="" TableLinerizing="V" Header="no" Caption="no" Exclude="no" LinkedHeaders="" Scope=""/>
  <table xmlns="" ID="JdPFaBzG9hIfki8YlFbBwRVaqXk=" Header="no" Caption="no" Exclude="no" LinkedHeaders="" Scope=""/>
  <table xmlns="" ID="iB2DnCfWyBE/JNXFdPPGCnKLiVU=" Header="no" Caption="no" Exclude="no" LinkedHeaders="" Scope=""/>
  <table xmlns="" ID="lm1wJij2bijthG0LLHiFjkZSdCg=" Header="no" Caption="no" Exclude="no" LinkedHeaders="" Scope=""/>
  <table xmlns="" ID="7kf70xHCkfHaqIGrW5cBWltjQQo=" type="_x0030_" HRows="_x0031_" HCols="_x0031_" Summary="" TableLinerizing="V" Header="no" Caption="no" Exclude="no" LinkedHeaders="" Scope=""/>
  <table xmlns="" ID="mvcOB8N+1GjIp91ICCxc6OisQLE=" Header="no" Caption="no" Exclude="no" LinkedHeaders="" Scope=""/>
  <table xmlns="" ID="4ZrE3DSbks2YDWw/YcavEnznXMY=" Header="no" Caption="no" Exclude="no" LinkedHeaders="" Scope=""/>
  <table xmlns="" ID="udTMNzrR/ZSUnAnI1ZlXVuQ3QL0=" Header="no" Caption="no" Exclude="no" LinkedHeaders="" Scope=""/>
  <table xmlns="" ID="DhsIqiVvnP3LAB5aD5ht4WdCi9I=" type="_x0030_" HRows="_x0031_" HCols="_x0031_" Summary="" TableLinerizing="V" Header="no" Caption="no" Exclude="no" LinkedHeaders="" Scope=""/>
  <table xmlns="" ID="G0Y7JISD2OAcS7sJ/6eNx9QqMh4=" Header="no" Caption="no" Exclude="no" LinkedHeaders="" Scope=""/>
  <table xmlns="" ID="O+vNPDemz+qFgaHLazz6D6DCml4=" Header="no" Caption="no" Exclude="no" LinkedHeaders="" Scope=""/>
  <table xmlns="" ID="nb+k57P2rsezlT6cWiSkMUX+RI8=" Header="no" Caption="no" Exclude="no" LinkedHeaders="" Scope=""/>
  <table xmlns="" ID="NUG4+HKBDr2zBMH7kaV8jURM2BM=" type="_x0030_" HRows="_x0031_" HCols="_x0031_" Summary="" TableLinerizing="V" Header="no" Caption="no" Exclude="no" LinkedHeaders="" Scope=""/>
  <table xmlns="" ID="+4DwS0KFHcIdJB3IALC9wH+06XI=" Header="no" Caption="no" Exclude="no" LinkedHeaders="" Scope=""/>
  <table xmlns="" ID="Fz/t3ofE7hmtjR2xd8Tf/xMLP9c=" Header="no" Caption="no" Exclude="no" LinkedHeaders="" Scope=""/>
  <table xmlns="" ID="5pg/9R2S2Vru86fxHEab7iYVcuI=" Header="no" Caption="no" Exclude="no" LinkedHeaders="" Scope=""/>
  <table xmlns="" ID="6d+2ZSuSNvVxnEOO902qrJfyaos=" type="_x0030_" HRows="_x0031_" HCols="_x0031_" Summary="" TableLinerizing="V" Header="no" Caption="no" Exclude="no" LinkedHeaders="" Scope=""/>
  <table xmlns="" ID="ZExUsjGtKZrB+rtMuLQqZdyiusM=" Header="no" Caption="no" Exclude="no" LinkedHeaders="" Scope=""/>
  <table xmlns="" ID="9kXG927qp/cxAxHpKGtZlaIssaY=" Header="no" Caption="no" Exclude="no" LinkedHeaders="" Scope=""/>
  <table xmlns="" ID="MCgGMZABreMAnbcT4Vp3ajzpZd0=" Header="no" Caption="no" Exclude="no" LinkedHeaders="" Scope=""/>
  <Shape xmlns="" ID="gWWzepjpA6myzng6+HDnQucDWQY=" pdftag="P" isBookmarkSet="no" bookmark="no" Order="_x0033_"/>
  <SubText xmlns="" ID="BAPMM4TeUwvGJtXnTCAt3lCR5Hg=" ActualText=""/>
  <Shape xmlns="" ID="Lpi/VeFq7bUO5qcMi4fGMPaLVZQ=" Order="_x0032_" artifact="_x0030_" formula="no" pdftag="Figure" validate="yes" isBookmarkSet="no"/>
  <Shape xmlns="" ID="A3wxUKPkJCp8ZHwGFTRuXW48Jfc=" Order="_x0032_" artifact="_x0030_" formula="no" pdftag="Figure" validate="yes" isBookmarkSet="no"/>
  <Shape xmlns="" ID="mjV/obd8JUgWPK5FD5eOAN/Nz+Y=" Order="_x0032_" artifact="_x0030_" formula="no" pdftag="Figure" validate="yes" isBookmarkSet="no"/>
  <SubText xmlns="" ID="Lpi/VeFq7bUO5qcMi4fGMPaLVZQ=" ActualText=""/>
  <SubText xmlns="" ID="A3wxUKPkJCp8ZHwGFTRuXW48Jfc=" ActualText=""/>
  <SubText xmlns="" ID="mjV/obd8JUgWPK5FD5eOAN/Nz+Y=" ActualText=""/>
</PAW>
</file>

<file path=customXml/itemProps1.xml><?xml version="1.0" encoding="utf-8"?>
<ds:datastoreItem xmlns:ds="http://schemas.openxmlformats.org/officeDocument/2006/customXml" ds:itemID="{7A330754-ED5F-484F-B6B3-714C84C0741E}">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otalTime>622</TotalTime>
  <Words>4384</Words>
  <Application>Microsoft Office PowerPoint</Application>
  <PresentationFormat>Widescreen</PresentationFormat>
  <Paragraphs>248</Paragraphs>
  <Slides>54</Slides>
  <Notes>54</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Noto Sans Symbols</vt:lpstr>
      <vt:lpstr>Twentieth Century</vt:lpstr>
      <vt:lpstr>Courier New</vt:lpstr>
      <vt:lpstr>Arial</vt:lpstr>
      <vt:lpstr>Calibri</vt:lpstr>
      <vt:lpstr>Integral</vt:lpstr>
      <vt:lpstr>Put Me In Coach:  Successful Collaboration in Part C Service Delivery</vt:lpstr>
      <vt:lpstr>Session Outcomes:</vt:lpstr>
      <vt:lpstr>Session Goals:</vt:lpstr>
      <vt:lpstr>About Us:</vt:lpstr>
      <vt:lpstr>Terms: </vt:lpstr>
      <vt:lpstr>Terms 2 (continued): </vt:lpstr>
      <vt:lpstr>Collaboration defined</vt:lpstr>
      <vt:lpstr>Division for Early Childhood Recommended Practices Teaming and Collaboration (TC): Key Points</vt:lpstr>
      <vt:lpstr>Self Reflection:</vt:lpstr>
      <vt:lpstr>Session Outcomes: LITERATURE</vt:lpstr>
      <vt:lpstr>Literature: NASDSE</vt:lpstr>
      <vt:lpstr>Literature: NASDSE, cont.</vt:lpstr>
      <vt:lpstr>Literature: DCD</vt:lpstr>
      <vt:lpstr>Literature: JEHDI</vt:lpstr>
      <vt:lpstr>Literature: JEHDI, cont. 1</vt:lpstr>
      <vt:lpstr>Literature: JEHDI cont. 2</vt:lpstr>
      <vt:lpstr>Literature: JEHDI cont. 3</vt:lpstr>
      <vt:lpstr>Literature: Family Centered Early Intervention (FCEI) International</vt:lpstr>
      <vt:lpstr>Literature: FCEI International cont.</vt:lpstr>
      <vt:lpstr>Session Outcomes: RESOURCES</vt:lpstr>
      <vt:lpstr>Resources: MN Article</vt:lpstr>
      <vt:lpstr>Resources: MN Article, cont.</vt:lpstr>
      <vt:lpstr>Resources: MN Part C Collaboration Companion Document</vt:lpstr>
      <vt:lpstr>Resources: MN Part C Collaboration Companion Document Recommended Practice #1</vt:lpstr>
      <vt:lpstr>Resources: MN Part C Collaboration Companion Document Recommended Practice #2</vt:lpstr>
      <vt:lpstr>Resources: MN Part C Collaboration Companion Document Recommended Practice #3</vt:lpstr>
      <vt:lpstr>Resources: MN Part C Collaboration Companion Document Recommended Practice #4</vt:lpstr>
      <vt:lpstr>Resources: MN Part C Collaboration Companion Document Recommended Practice #5</vt:lpstr>
      <vt:lpstr>Resources: MN Part C Looks Like / Doesn’t Look Like</vt:lpstr>
      <vt:lpstr>Resources: MN Part C Looks Like / Doesn’t Look Like (example 1, page 3) </vt:lpstr>
      <vt:lpstr>Resources: MN Part C Looks Like / Doesn’t Look Like (example 2, page 3 &amp; 4) </vt:lpstr>
      <vt:lpstr>Session Outcomes: STORIES</vt:lpstr>
      <vt:lpstr>Story: Routines Based Intervention - video Team focuses on family priorities while considering sensory impact on family routines.</vt:lpstr>
      <vt:lpstr>Routines Based Intervention Considerations</vt:lpstr>
      <vt:lpstr>Story: Service Provider Availability - video Becoming available to be a PSP for my team</vt:lpstr>
      <vt:lpstr>Service Provider Availability Considerations </vt:lpstr>
      <vt:lpstr>Service Provider Availability Considerations, cont. </vt:lpstr>
      <vt:lpstr>Story: Joint Visits - video Importance of team members being available to join visits with the child/family.</vt:lpstr>
      <vt:lpstr>Story: Joint Visits </vt:lpstr>
      <vt:lpstr>Story: Joint Visits. Cont. </vt:lpstr>
      <vt:lpstr>Story: Teaming Meetings Scheduling ideas so all team members are involved</vt:lpstr>
      <vt:lpstr>Story: Teaming Meetings </vt:lpstr>
      <vt:lpstr>Stories from the field </vt:lpstr>
      <vt:lpstr>Next Steps</vt:lpstr>
      <vt:lpstr>Thank you!</vt:lpstr>
      <vt:lpstr>Resources: Literature </vt:lpstr>
      <vt:lpstr>Resources: Literature, cont. </vt:lpstr>
      <vt:lpstr>Resources: Minnesota Low Incidence Projects EHDI</vt:lpstr>
      <vt:lpstr>Resources: Minnesota Low Incidence Projects EHDI, cont.</vt:lpstr>
      <vt:lpstr>Resources: MN Best Practices in Early Intervention Share Site (previously EQIP Share Site)</vt:lpstr>
      <vt:lpstr>Resource: Part C Specific</vt:lpstr>
      <vt:lpstr>Resource: Part C Specific, cont.</vt:lpstr>
      <vt:lpstr>Resource: Videos</vt:lpstr>
      <vt:lpstr>Charting the Cs Conference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 Me In Coach: Successful Collaboration in Part C Service Delivery</dc:title>
  <dc:creator>Charting the Cs 2025. Statewide Professional Development to Support the Workforce and Low Incidence Disability Areas in the State of Minnesota</dc:creator>
  <cp:lastModifiedBy>Shuyin Maciel</cp:lastModifiedBy>
  <cp:revision>186</cp:revision>
  <dcterms:created xsi:type="dcterms:W3CDTF">2020-04-18T15:28:58Z</dcterms:created>
  <dcterms:modified xsi:type="dcterms:W3CDTF">2025-04-23T07:58:37Z</dcterms:modified>
</cp:coreProperties>
</file>