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154"/>
  </p:notesMasterIdLst>
  <p:handoutMasterIdLst>
    <p:handoutMasterId r:id="rId155"/>
  </p:handoutMasterIdLst>
  <p:sldIdLst>
    <p:sldId id="256" r:id="rId3"/>
    <p:sldId id="472" r:id="rId4"/>
    <p:sldId id="411" r:id="rId5"/>
    <p:sldId id="258" r:id="rId6"/>
    <p:sldId id="496" r:id="rId7"/>
    <p:sldId id="259" r:id="rId8"/>
    <p:sldId id="429" r:id="rId9"/>
    <p:sldId id="260" r:id="rId10"/>
    <p:sldId id="261" r:id="rId11"/>
    <p:sldId id="263" r:id="rId12"/>
    <p:sldId id="412" r:id="rId13"/>
    <p:sldId id="264" r:id="rId14"/>
    <p:sldId id="265" r:id="rId15"/>
    <p:sldId id="266" r:id="rId16"/>
    <p:sldId id="268" r:id="rId17"/>
    <p:sldId id="430" r:id="rId18"/>
    <p:sldId id="269" r:id="rId19"/>
    <p:sldId id="414" r:id="rId20"/>
    <p:sldId id="415" r:id="rId21"/>
    <p:sldId id="416" r:id="rId22"/>
    <p:sldId id="271" r:id="rId23"/>
    <p:sldId id="417" r:id="rId24"/>
    <p:sldId id="272" r:id="rId25"/>
    <p:sldId id="419" r:id="rId26"/>
    <p:sldId id="420" r:id="rId27"/>
    <p:sldId id="422" r:id="rId28"/>
    <p:sldId id="423" r:id="rId29"/>
    <p:sldId id="424" r:id="rId30"/>
    <p:sldId id="425" r:id="rId31"/>
    <p:sldId id="427" r:id="rId32"/>
    <p:sldId id="426" r:id="rId33"/>
    <p:sldId id="428" r:id="rId34"/>
    <p:sldId id="493" r:id="rId35"/>
    <p:sldId id="279" r:id="rId36"/>
    <p:sldId id="280" r:id="rId37"/>
    <p:sldId id="286" r:id="rId38"/>
    <p:sldId id="287" r:id="rId39"/>
    <p:sldId id="282" r:id="rId40"/>
    <p:sldId id="283" r:id="rId41"/>
    <p:sldId id="285" r:id="rId42"/>
    <p:sldId id="284" r:id="rId43"/>
    <p:sldId id="288" r:id="rId44"/>
    <p:sldId id="431" r:id="rId45"/>
    <p:sldId id="436" r:id="rId46"/>
    <p:sldId id="437" r:id="rId47"/>
    <p:sldId id="433" r:id="rId48"/>
    <p:sldId id="434" r:id="rId49"/>
    <p:sldId id="289" r:id="rId50"/>
    <p:sldId id="290" r:id="rId51"/>
    <p:sldId id="438" r:id="rId52"/>
    <p:sldId id="291" r:id="rId53"/>
    <p:sldId id="439" r:id="rId54"/>
    <p:sldId id="292" r:id="rId55"/>
    <p:sldId id="293" r:id="rId56"/>
    <p:sldId id="442" r:id="rId57"/>
    <p:sldId id="443" r:id="rId58"/>
    <p:sldId id="296" r:id="rId59"/>
    <p:sldId id="444" r:id="rId60"/>
    <p:sldId id="445" r:id="rId61"/>
    <p:sldId id="297" r:id="rId62"/>
    <p:sldId id="494" r:id="rId63"/>
    <p:sldId id="497" r:id="rId64"/>
    <p:sldId id="473" r:id="rId65"/>
    <p:sldId id="446" r:id="rId66"/>
    <p:sldId id="447" r:id="rId67"/>
    <p:sldId id="448" r:id="rId68"/>
    <p:sldId id="449" r:id="rId69"/>
    <p:sldId id="450" r:id="rId70"/>
    <p:sldId id="451" r:id="rId71"/>
    <p:sldId id="315" r:id="rId72"/>
    <p:sldId id="452" r:id="rId73"/>
    <p:sldId id="317" r:id="rId74"/>
    <p:sldId id="474" r:id="rId75"/>
    <p:sldId id="475" r:id="rId76"/>
    <p:sldId id="476" r:id="rId77"/>
    <p:sldId id="453" r:id="rId78"/>
    <p:sldId id="321" r:id="rId79"/>
    <p:sldId id="477" r:id="rId80"/>
    <p:sldId id="478" r:id="rId81"/>
    <p:sldId id="324" r:id="rId82"/>
    <p:sldId id="495" r:id="rId83"/>
    <p:sldId id="479" r:id="rId84"/>
    <p:sldId id="480" r:id="rId85"/>
    <p:sldId id="455" r:id="rId86"/>
    <p:sldId id="454" r:id="rId87"/>
    <p:sldId id="330" r:id="rId88"/>
    <p:sldId id="456" r:id="rId89"/>
    <p:sldId id="481" r:id="rId90"/>
    <p:sldId id="482" r:id="rId91"/>
    <p:sldId id="342" r:id="rId92"/>
    <p:sldId id="457" r:id="rId93"/>
    <p:sldId id="483" r:id="rId94"/>
    <p:sldId id="484" r:id="rId95"/>
    <p:sldId id="485" r:id="rId96"/>
    <p:sldId id="458" r:id="rId97"/>
    <p:sldId id="343" r:id="rId98"/>
    <p:sldId id="344" r:id="rId99"/>
    <p:sldId id="345" r:id="rId100"/>
    <p:sldId id="346" r:id="rId101"/>
    <p:sldId id="347" r:id="rId102"/>
    <p:sldId id="348" r:id="rId103"/>
    <p:sldId id="459" r:id="rId104"/>
    <p:sldId id="460" r:id="rId105"/>
    <p:sldId id="352" r:id="rId106"/>
    <p:sldId id="486" r:id="rId107"/>
    <p:sldId id="461" r:id="rId108"/>
    <p:sldId id="462" r:id="rId109"/>
    <p:sldId id="463" r:id="rId110"/>
    <p:sldId id="464" r:id="rId111"/>
    <p:sldId id="360" r:id="rId112"/>
    <p:sldId id="465" r:id="rId113"/>
    <p:sldId id="364" r:id="rId114"/>
    <p:sldId id="466" r:id="rId115"/>
    <p:sldId id="487" r:id="rId116"/>
    <p:sldId id="366" r:id="rId117"/>
    <p:sldId id="367" r:id="rId118"/>
    <p:sldId id="488" r:id="rId119"/>
    <p:sldId id="368" r:id="rId120"/>
    <p:sldId id="369" r:id="rId121"/>
    <p:sldId id="371" r:id="rId122"/>
    <p:sldId id="489" r:id="rId123"/>
    <p:sldId id="372" r:id="rId124"/>
    <p:sldId id="373" r:id="rId125"/>
    <p:sldId id="467" r:id="rId126"/>
    <p:sldId id="375" r:id="rId127"/>
    <p:sldId id="490" r:id="rId128"/>
    <p:sldId id="376" r:id="rId129"/>
    <p:sldId id="378" r:id="rId130"/>
    <p:sldId id="379" r:id="rId131"/>
    <p:sldId id="382" r:id="rId132"/>
    <p:sldId id="491" r:id="rId133"/>
    <p:sldId id="383" r:id="rId134"/>
    <p:sldId id="492" r:id="rId135"/>
    <p:sldId id="387" r:id="rId136"/>
    <p:sldId id="388" r:id="rId137"/>
    <p:sldId id="468" r:id="rId138"/>
    <p:sldId id="389" r:id="rId139"/>
    <p:sldId id="390" r:id="rId140"/>
    <p:sldId id="394" r:id="rId141"/>
    <p:sldId id="395" r:id="rId142"/>
    <p:sldId id="396" r:id="rId143"/>
    <p:sldId id="397" r:id="rId144"/>
    <p:sldId id="398" r:id="rId145"/>
    <p:sldId id="399" r:id="rId146"/>
    <p:sldId id="400" r:id="rId147"/>
    <p:sldId id="401" r:id="rId148"/>
    <p:sldId id="402" r:id="rId149"/>
    <p:sldId id="469" r:id="rId150"/>
    <p:sldId id="470" r:id="rId151"/>
    <p:sldId id="314" r:id="rId152"/>
    <p:sldId id="334" r:id="rId1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1FF"/>
    <a:srgbClr val="FFFFFF"/>
    <a:srgbClr val="5DCDFF"/>
    <a:srgbClr val="0055A5"/>
    <a:srgbClr val="E73E30"/>
    <a:srgbClr val="0156A6"/>
    <a:srgbClr val="000000"/>
    <a:srgbClr val="FF6666"/>
    <a:srgbClr val="99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781" autoAdjust="0"/>
    <p:restoredTop sz="86441" autoAdjust="0"/>
  </p:normalViewPr>
  <p:slideViewPr>
    <p:cSldViewPr snapToGrid="0" snapToObjects="1">
      <p:cViewPr varScale="1">
        <p:scale>
          <a:sx n="118" d="100"/>
          <a:sy n="118" d="100"/>
        </p:scale>
        <p:origin x="888" y="90"/>
      </p:cViewPr>
      <p:guideLst>
        <p:guide pos="3840"/>
        <p:guide orient="horz" pos="2160"/>
      </p:guideLst>
    </p:cSldViewPr>
  </p:slideViewPr>
  <p:outlineViewPr>
    <p:cViewPr>
      <p:scale>
        <a:sx n="33" d="100"/>
        <a:sy n="33" d="100"/>
      </p:scale>
      <p:origin x="0" y="-375162"/>
    </p:cViewPr>
  </p:outlineViewPr>
  <p:notesTextViewPr>
    <p:cViewPr>
      <p:scale>
        <a:sx n="3" d="2"/>
        <a:sy n="3" d="2"/>
      </p:scale>
      <p:origin x="0" y="0"/>
    </p:cViewPr>
  </p:notesTextViewPr>
  <p:notesViewPr>
    <p:cSldViewPr snapToGrid="0" snapToObjects="1" showGuides="1">
      <p:cViewPr varScale="1">
        <p:scale>
          <a:sx n="104" d="100"/>
          <a:sy n="104" d="100"/>
        </p:scale>
        <p:origin x="438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handoutMaster" Target="handoutMasters/handout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4/23/2025</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bc0289824e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bc0289824e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highlight>
                <a:schemeClr val="lt1"/>
              </a:highlight>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bc0289824e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bc0289824e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c0289824e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bc0289824e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c0289824e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bc0289824e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extLst>
      <p:ext uri="{BB962C8B-B14F-4D97-AF65-F5344CB8AC3E}">
        <p14:creationId xmlns:p14="http://schemas.microsoft.com/office/powerpoint/2010/main" val="29084182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c0289824e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bc0289824e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extLst>
      <p:ext uri="{BB962C8B-B14F-4D97-AF65-F5344CB8AC3E}">
        <p14:creationId xmlns:p14="http://schemas.microsoft.com/office/powerpoint/2010/main" val="20156846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bc0289824e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bc0289824e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570272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bc0289824e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bc0289824e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9788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bc0289824e_0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bc0289824e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7307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bc0289824e_0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2bc0289824e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54282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bc0289824e_0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2bc0289824e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23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bc0289824e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bc0289824e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highlight>
                <a:schemeClr val="lt1"/>
              </a:highlight>
            </a:endParaRPr>
          </a:p>
        </p:txBody>
      </p:sp>
    </p:spTree>
    <p:extLst>
      <p:ext uri="{BB962C8B-B14F-4D97-AF65-F5344CB8AC3E}">
        <p14:creationId xmlns:p14="http://schemas.microsoft.com/office/powerpoint/2010/main" val="10748717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bc0289824e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bc0289824e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c0289824e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c0289824e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5224366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bc0289824e_0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2bc0289824e_0_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bc0289824e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bc0289824e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2616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80708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bc0289824e_0_1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2bc0289824e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bc0289824e_0_1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2bc0289824e_0_1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074472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bc0289824e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bc0289824e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bc0289824e_0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2bc0289824e_0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c0289824e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2bc0289824e_0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bc0289824e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bc0289824e_0_1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243660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bc0289824e_0_1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2bc0289824e_0_1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2bc0289824e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2bc0289824e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bc0289824e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bc0289824e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14075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bc0289824e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bc0289824e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379448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bc0289824e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bc0289824e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bc0289824e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bc0289824e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2bc0289824e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2bc0289824e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bc0289824e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bc0289824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bc0289824e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2bc0289824e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993683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2bc0289824e_0_1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2bc0289824e_0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chemeClr val="accent4"/>
              </a:highlight>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016498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bc0289824e_0_1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2bc0289824e_0_1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bc0289824e_0_1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bc0289824e_0_1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bc0289824e_0_1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bc0289824e_0_1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7185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2bc0289824e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2bc0289824e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bc0289824e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bc0289824e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bc0289824e_0_1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bc0289824e_0_1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c0289824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bc0289824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bc0289824e_0_1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2bc0289824e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bc0289824e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bc0289824e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2bc0289824e_0_1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2bc0289824e_0_1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bc0289824e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bc0289824e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2bc0289824e_0_1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2bc0289824e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bc0289824e_0_1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2bc0289824e_0_1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2bc0289824e_0_1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2bc0289824e_0_1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bc0289824e_0_1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2bc0289824e_0_1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9166418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9166418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9166418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9166418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7590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bc0289824e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bc0289824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150</a:t>
            </a:fld>
            <a:endParaRPr lang="en-US"/>
          </a:p>
        </p:txBody>
      </p:sp>
    </p:spTree>
    <p:extLst>
      <p:ext uri="{BB962C8B-B14F-4D97-AF65-F5344CB8AC3E}">
        <p14:creationId xmlns:p14="http://schemas.microsoft.com/office/powerpoint/2010/main" val="17542361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151</a:t>
            </a:fld>
            <a:endParaRPr lang="en-US"/>
          </a:p>
        </p:txBody>
      </p:sp>
    </p:spTree>
    <p:extLst>
      <p:ext uri="{BB962C8B-B14F-4D97-AF65-F5344CB8AC3E}">
        <p14:creationId xmlns:p14="http://schemas.microsoft.com/office/powerpoint/2010/main" val="3493803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5228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11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24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p:txBody>
      </p:sp>
    </p:spTree>
    <p:extLst>
      <p:ext uri="{BB962C8B-B14F-4D97-AF65-F5344CB8AC3E}">
        <p14:creationId xmlns:p14="http://schemas.microsoft.com/office/powerpoint/2010/main" val="293203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865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416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918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536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27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812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47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60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028982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028982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251100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727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930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15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823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c0289824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bc0289824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c0289824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bc0289824e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bc0289824e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bc0289824e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bc0289824e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bc0289824e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bc0289824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bc028982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bc0289824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bc028982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c0289824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bc0289824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bc0289824e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bc0289824e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2"/>
              </a:high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c0289824e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bc0289824e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638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416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673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122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629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bc0289824e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bc0289824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Tree>
    <p:extLst>
      <p:ext uri="{BB962C8B-B14F-4D97-AF65-F5344CB8AC3E}">
        <p14:creationId xmlns:p14="http://schemas.microsoft.com/office/powerpoint/2010/main" val="902517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925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c0289824e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bc0289824e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038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bc0289824e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bc0289824e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c0289824e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bc0289824e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c0289824e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bc0289824e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22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522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c0289824e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c0289824e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c0289824e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c0289824e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254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c0289824e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c0289824e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60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bc0289824e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bc0289824e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bc0289824e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bc0289824e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3571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62</a:t>
            </a:fld>
            <a:endParaRPr lang="en-US"/>
          </a:p>
        </p:txBody>
      </p:sp>
    </p:spTree>
    <p:extLst>
      <p:ext uri="{BB962C8B-B14F-4D97-AF65-F5344CB8AC3E}">
        <p14:creationId xmlns:p14="http://schemas.microsoft.com/office/powerpoint/2010/main" val="3262667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bc0289824e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bc0289824e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4" name="Google Shape;554;g2bc0289824e_0_6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bc0289824e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bc0289824e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4" name="Google Shape;554;g2bc0289824e_0_6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2625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c0289824e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bc0289824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8234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58569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3832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3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8291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bc0289824e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bc0289824e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6521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bc0289824e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bc0289824e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bc0289824e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bc0289824e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bc0289824e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bc0289824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bc0289824e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bc0289824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1921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bc0289824e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bc0289824e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037644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c0289824e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c0289824e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c0289824e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bc0289824e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bc0289824e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bc0289824e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bc0289824e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bc0289824e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7378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3185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c0289824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bc0289824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c0289824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bc0289824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707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c0289824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bc0289824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0725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bc0289824e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bc0289824e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c0289824e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c0289824e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29514071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bc0289824e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bc0289824e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bc0289824e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bc0289824e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a477617e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26a477617ea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bc0289824e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bc0289824e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7439684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bc0289824e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bc0289824e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2778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bc0289824e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bc0289824e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bc0289824e_0_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bc0289824e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bc0289824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bc0289824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bc0289824e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bc0289824e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7139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bc0289824e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bc0289824e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bc0289824e_0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bc0289824e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bc0289824e_0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2bc0289824e_0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bc0289824e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bc0289824e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 - Opening slide: Space for logo, title and body text">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268ABC62-F64E-D086-ED93-155009BB100F}"/>
              </a:ext>
              <a:ext uri="{C183D7F6-B498-43B3-948B-1728B52AA6E4}">
                <adec:decorative xmlns:adec="http://schemas.microsoft.com/office/drawing/2017/decorative" val="1"/>
              </a:ext>
            </a:extLst>
          </p:cNvPr>
          <p:cNvSpPr>
            <a:spLocks/>
          </p:cNvSpPr>
          <p:nvPr userDrawn="1"/>
        </p:nvSpPr>
        <p:spPr>
          <a:xfrm>
            <a:off x="92161" y="1676418"/>
            <a:ext cx="2938120" cy="4571982"/>
          </a:xfrm>
          <a:prstGeom prst="rect">
            <a:avLst/>
          </a:prstGeom>
          <a:gradFill flip="none" rotWithShape="1">
            <a:gsLst>
              <a:gs pos="0">
                <a:srgbClr val="9FE1FF"/>
              </a:gs>
              <a:gs pos="10000">
                <a:srgbClr val="FFFFFF"/>
              </a:gs>
              <a:gs pos="71000">
                <a:srgbClr val="FFFFFF"/>
              </a:gs>
              <a:gs pos="83000">
                <a:srgbClr val="93DEFF"/>
              </a:gs>
              <a:gs pos="100000">
                <a:srgbClr val="FFFFFF"/>
              </a:gs>
            </a:gsLst>
            <a:lin ang="162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4157" y="1156648"/>
            <a:ext cx="8192942" cy="1907022"/>
          </a:xfrm>
        </p:spPr>
        <p:txBody>
          <a:bodyPr lIns="0" tIns="457200" anchor="ctr">
            <a:noAutofit/>
          </a:bodyPr>
          <a:lstStyle>
            <a:lvl1pPr algn="l">
              <a:defRPr sz="3600" spc="200" baseline="0">
                <a:solidFill>
                  <a:srgbClr val="10182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4090423-9E1A-DCF3-4D90-27023E53B38D}"/>
              </a:ext>
            </a:extLst>
          </p:cNvPr>
          <p:cNvSpPr>
            <a:spLocks noGrp="1"/>
          </p:cNvSpPr>
          <p:nvPr>
            <p:ph type="body" sz="quarter" idx="10"/>
          </p:nvPr>
        </p:nvSpPr>
        <p:spPr>
          <a:xfrm>
            <a:off x="3414156" y="3180472"/>
            <a:ext cx="8193643" cy="2534528"/>
          </a:xfrm>
          <a:prstGeom prst="rect">
            <a:avLst/>
          </a:prstGeom>
        </p:spPr>
        <p:txBody>
          <a:bodyPr/>
          <a:lstStyle>
            <a:lvl1pPr marL="0" indent="0" algn="l">
              <a:buFont typeface="Arial" panose="020B0604020202020204" pitchFamily="34" charse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7" name="Text Placeholder 3">
            <a:extLst>
              <a:ext uri="{FF2B5EF4-FFF2-40B4-BE49-F238E27FC236}">
                <a16:creationId xmlns:a16="http://schemas.microsoft.com/office/drawing/2014/main" id="{BD0D09D0-A39B-4E1A-D5AF-76A6E2568209}"/>
              </a:ext>
            </a:extLst>
          </p:cNvPr>
          <p:cNvSpPr>
            <a:spLocks noGrp="1"/>
          </p:cNvSpPr>
          <p:nvPr>
            <p:ph type="body" sz="quarter" idx="11"/>
          </p:nvPr>
        </p:nvSpPr>
        <p:spPr>
          <a:xfrm>
            <a:off x="92075" y="2891912"/>
            <a:ext cx="2938463" cy="2534528"/>
          </a:xfrm>
        </p:spPr>
        <p:txBody>
          <a:bodyPr/>
          <a:lstStyle>
            <a:lvl1pPr marL="0" inden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5" name="Picture Placeholder 1" descr="Picture 1">
            <a:extLst>
              <a:ext uri="{FF2B5EF4-FFF2-40B4-BE49-F238E27FC236}">
                <a16:creationId xmlns:a16="http://schemas.microsoft.com/office/drawing/2014/main" id="{234AE102-9263-0CD6-27C1-191F0255C16C}"/>
              </a:ext>
            </a:extLst>
          </p:cNvPr>
          <p:cNvSpPr>
            <a:spLocks noGrp="1"/>
          </p:cNvSpPr>
          <p:nvPr>
            <p:ph type="pic" sz="quarter" idx="12"/>
          </p:nvPr>
        </p:nvSpPr>
        <p:spPr>
          <a:xfrm>
            <a:off x="177782" y="1156648"/>
            <a:ext cx="2852755" cy="1466267"/>
          </a:xfrm>
        </p:spPr>
        <p:txBody>
          <a:bodyPr/>
          <a:lstStyle>
            <a:lvl1pPr marL="0" indent="0">
              <a:buNone/>
              <a:defRPr/>
            </a:lvl1pPr>
          </a:lstStyle>
          <a:p>
            <a:endParaRPr lang="en-US" dirty="0"/>
          </a:p>
        </p:txBody>
      </p:sp>
    </p:spTree>
    <p:extLst>
      <p:ext uri="{BB962C8B-B14F-4D97-AF65-F5344CB8AC3E}">
        <p14:creationId xmlns:p14="http://schemas.microsoft.com/office/powerpoint/2010/main" val="1533841159"/>
      </p:ext>
    </p:extLst>
  </p:cSld>
  <p:clrMapOvr>
    <a:masterClrMapping/>
  </p:clrMapOvr>
  <p:extLst>
    <p:ext uri="{DCECCB84-F9BA-43D5-87BE-67443E8EF086}">
      <p15:sldGuideLst xmlns:p15="http://schemas.microsoft.com/office/powerpoint/2012/main">
        <p15:guide id="1" pos="984"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7028596" y="2535023"/>
            <a:ext cx="1724152" cy="1153461"/>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9405581" y="2548671"/>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7046792" y="3877976"/>
            <a:ext cx="1724152" cy="1153461"/>
          </a:xfrm>
          <a:ln w="12700">
            <a:solidFill>
              <a:schemeClr val="tx1"/>
            </a:solidFill>
          </a:ln>
        </p:spPr>
        <p:txBody>
          <a:bodyPr/>
          <a:lstStyle>
            <a:lvl1pPr marL="0" indent="0">
              <a:buNone/>
              <a:defRPr/>
            </a:lvl1pPr>
          </a:lstStyle>
          <a:p>
            <a:endParaRPr lang="en-US"/>
          </a:p>
        </p:txBody>
      </p:sp>
      <p:sp>
        <p:nvSpPr>
          <p:cNvPr id="6" name="Picture Placeholder 3" descr="Place holder 4 for 1 small graphic placed on the right side of the content box, Place holder for graphic placed on the right side of the content box, column 2.">
            <a:extLst>
              <a:ext uri="{FF2B5EF4-FFF2-40B4-BE49-F238E27FC236}">
                <a16:creationId xmlns:a16="http://schemas.microsoft.com/office/drawing/2014/main" id="{6582B32A-D1EF-11E4-ED7C-62E283CCD96A}"/>
              </a:ext>
            </a:extLst>
          </p:cNvPr>
          <p:cNvSpPr>
            <a:spLocks noGrp="1"/>
          </p:cNvSpPr>
          <p:nvPr>
            <p:ph type="pic" sz="quarter" idx="15"/>
          </p:nvPr>
        </p:nvSpPr>
        <p:spPr>
          <a:xfrm>
            <a:off x="9409545" y="3873389"/>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1462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 Title and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2407674"/>
            <a:ext cx="5291328" cy="3840726"/>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2408488"/>
            <a:ext cx="5300662" cy="3839912"/>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9501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b - Title, sub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1097899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842716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5 b - Title, subtitle and body text more centered">
    <p:spTree>
      <p:nvGrpSpPr>
        <p:cNvPr id="1" name=""/>
        <p:cNvGrpSpPr/>
        <p:nvPr/>
      </p:nvGrpSpPr>
      <p:grpSpPr>
        <a:xfrm>
          <a:off x="0" y="0"/>
          <a:ext cx="0" cy="0"/>
          <a:chOff x="0" y="0"/>
          <a:chExt cx="0" cy="0"/>
        </a:xfrm>
      </p:grpSpPr>
      <p:sp>
        <p:nvSpPr>
          <p:cNvPr id="2" name="Title 1"/>
          <p:cNvSpPr>
            <a:spLocks noGrp="1"/>
          </p:cNvSpPr>
          <p:nvPr>
            <p:ph type="title"/>
          </p:nvPr>
        </p:nvSpPr>
        <p:spPr>
          <a:xfrm>
            <a:off x="2012825" y="1170638"/>
            <a:ext cx="9578657"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2019300" y="2412683"/>
            <a:ext cx="9569292"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2009936" y="3071958"/>
            <a:ext cx="9578656"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91415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5 b - Title and body text more centered">
    <p:spTree>
      <p:nvGrpSpPr>
        <p:cNvPr id="1" name=""/>
        <p:cNvGrpSpPr/>
        <p:nvPr/>
      </p:nvGrpSpPr>
      <p:grpSpPr>
        <a:xfrm>
          <a:off x="0" y="0"/>
          <a:ext cx="0" cy="0"/>
          <a:chOff x="0" y="0"/>
          <a:chExt cx="0" cy="0"/>
        </a:xfrm>
      </p:grpSpPr>
      <p:sp>
        <p:nvSpPr>
          <p:cNvPr id="2" name="Title 1"/>
          <p:cNvSpPr>
            <a:spLocks noGrp="1"/>
          </p:cNvSpPr>
          <p:nvPr>
            <p:ph type="title"/>
          </p:nvPr>
        </p:nvSpPr>
        <p:spPr>
          <a:xfrm>
            <a:off x="2012825" y="1170638"/>
            <a:ext cx="9578657"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2009936" y="2414732"/>
            <a:ext cx="9578656" cy="3833667"/>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3710600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 Titl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449131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6 - Title and blank space for a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2397209" y="2400300"/>
            <a:ext cx="7377113" cy="3848100"/>
          </a:xfrm>
          <a:ln>
            <a:solidFill>
              <a:schemeClr val="bg1">
                <a:lumMod val="50000"/>
              </a:schemeClr>
            </a:solidFill>
          </a:ln>
        </p:spPr>
        <p:txBody>
          <a:bodyPr/>
          <a:lstStyle>
            <a:lvl1pPr marL="0" indent="0">
              <a:buNone/>
              <a:defRPr/>
            </a:lvl1pPr>
          </a:lstStyle>
          <a:p>
            <a:endParaRPr lang="en-US" dirty="0"/>
          </a:p>
        </p:txBody>
      </p:sp>
    </p:spTree>
    <p:extLst>
      <p:ext uri="{BB962C8B-B14F-4D97-AF65-F5344CB8AC3E}">
        <p14:creationId xmlns:p14="http://schemas.microsoft.com/office/powerpoint/2010/main" val="1396650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6 - Title and blank space for a tabl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7" name="Table Placeholder 6" descr="Place holder for a table placed on the center.">
            <a:extLst>
              <a:ext uri="{FF2B5EF4-FFF2-40B4-BE49-F238E27FC236}">
                <a16:creationId xmlns:a16="http://schemas.microsoft.com/office/drawing/2014/main" id="{539594D5-2EA1-8308-878B-20FF6928A325}"/>
              </a:ext>
            </a:extLst>
          </p:cNvPr>
          <p:cNvSpPr>
            <a:spLocks noGrp="1"/>
          </p:cNvSpPr>
          <p:nvPr>
            <p:ph type="tbl" sz="quarter" idx="10"/>
          </p:nvPr>
        </p:nvSpPr>
        <p:spPr>
          <a:xfrm>
            <a:off x="612775" y="2400300"/>
            <a:ext cx="10979150"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24640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6 - Title and blank space for a char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4" name="Chart Placeholder 3" descr="Place holder for a chart placed on the center.">
            <a:extLst>
              <a:ext uri="{FF2B5EF4-FFF2-40B4-BE49-F238E27FC236}">
                <a16:creationId xmlns:a16="http://schemas.microsoft.com/office/drawing/2014/main" id="{FC5B6137-9B9E-E32D-B202-DB998E6988FE}"/>
              </a:ext>
            </a:extLst>
          </p:cNvPr>
          <p:cNvSpPr>
            <a:spLocks noGrp="1"/>
          </p:cNvSpPr>
          <p:nvPr>
            <p:ph type="chart" sz="quarter" idx="10"/>
          </p:nvPr>
        </p:nvSpPr>
        <p:spPr>
          <a:xfrm>
            <a:off x="609600" y="2400300"/>
            <a:ext cx="10982325"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16218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 - Closing slide: space for logo at top, title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3810000"/>
            <a:ext cx="11001375" cy="2438400"/>
          </a:xfrm>
          <a:prstGeom prst="rect">
            <a:avLst/>
          </a:prstGeom>
        </p:spPr>
        <p:txBody>
          <a:bodyPr/>
          <a:lstStyle>
            <a:lvl1pPr marL="0" indent="0" algn="ctr">
              <a:buSzPct val="108000"/>
              <a:buNone/>
              <a:defRPr/>
            </a:lvl1pPr>
          </a:lstStyle>
          <a:p>
            <a:pPr lvl="0"/>
            <a:r>
              <a:rPr lang="en-US" dirty="0"/>
              <a:t>Click to edit Master text styles</a:t>
            </a:r>
          </a:p>
        </p:txBody>
      </p:sp>
    </p:spTree>
    <p:extLst>
      <p:ext uri="{BB962C8B-B14F-4D97-AF65-F5344CB8AC3E}">
        <p14:creationId xmlns:p14="http://schemas.microsoft.com/office/powerpoint/2010/main" val="368362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4DF6F22-F9EA-9725-670F-56ACA1EEC3FA}"/>
              </a:ext>
            </a:extLst>
          </p:cNvPr>
          <p:cNvSpPr>
            <a:spLocks noGrp="1"/>
          </p:cNvSpPr>
          <p:nvPr>
            <p:ph type="title"/>
          </p:nvPr>
        </p:nvSpPr>
        <p:spPr>
          <a:xfrm>
            <a:off x="838200" y="1403850"/>
            <a:ext cx="10974494" cy="945896"/>
          </a:xfrm>
          <a:prstGeom prst="rect">
            <a:avLst/>
          </a:prstGeom>
        </p:spPr>
        <p:txBody>
          <a:bodyPr vert="horz" lIns="91440" tIns="45720" rIns="91440" bIns="45720" rtlCol="0" anchor="ctr">
            <a:noAutofit/>
          </a:bodyPr>
          <a:lstStyle/>
          <a:p>
            <a:r>
              <a:rPr lang="en-US"/>
              <a:t>Click to edit Master title style</a:t>
            </a:r>
          </a:p>
        </p:txBody>
      </p:sp>
      <p:sp>
        <p:nvSpPr>
          <p:cNvPr id="8" name="Text Placeholder 2">
            <a:extLst>
              <a:ext uri="{FF2B5EF4-FFF2-40B4-BE49-F238E27FC236}">
                <a16:creationId xmlns:a16="http://schemas.microsoft.com/office/drawing/2014/main" id="{E29ABFC6-E6D6-A9C7-4FA5-690A9FF7765F}"/>
              </a:ext>
            </a:extLst>
          </p:cNvPr>
          <p:cNvSpPr>
            <a:spLocks noGrp="1"/>
          </p:cNvSpPr>
          <p:nvPr>
            <p:ph idx="1" hasCustomPrompt="1"/>
          </p:nvPr>
        </p:nvSpPr>
        <p:spPr>
          <a:xfrm>
            <a:off x="838200" y="2514697"/>
            <a:ext cx="10515600" cy="3834283"/>
          </a:xfrm>
          <a:prstGeom prst="rect">
            <a:avLst/>
          </a:prstGeom>
        </p:spPr>
        <p:txBody>
          <a:bodyPr vert="horz" lIns="91440" tIns="45720" rIns="91440" bIns="45720" rtlCol="0">
            <a:noAutofit/>
          </a:bodyPr>
          <a:lstStyle>
            <a:lvl1pPr marL="457189" indent="-306910" algn="l">
              <a:buClr>
                <a:srgbClr val="003399"/>
              </a:buClr>
              <a:buSzPct val="108000"/>
              <a:buFont typeface="Arial" panose="020B0604020202020204" pitchFamily="34" charset="0"/>
              <a:buChar char="•"/>
              <a:defRPr/>
            </a:lvl1pPr>
            <a:lvl6pPr>
              <a:defRPr sz="3200"/>
            </a:lvl6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301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1 Title, two subheading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4B9D-1455-FFC6-86D7-B7DC0FDCD7CD}"/>
              </a:ext>
            </a:extLst>
          </p:cNvPr>
          <p:cNvSpPr>
            <a:spLocks noGrp="1"/>
          </p:cNvSpPr>
          <p:nvPr>
            <p:ph type="title"/>
          </p:nvPr>
        </p:nvSpPr>
        <p:spPr>
          <a:xfrm>
            <a:off x="838200" y="1411224"/>
            <a:ext cx="10515600" cy="1073621"/>
          </a:xfrm>
        </p:spPr>
        <p:txBody>
          <a:bodyPr/>
          <a:lstStyle/>
          <a:p>
            <a:r>
              <a:rPr lang="en-US" dirty="0"/>
              <a:t>Click to edit Master title style</a:t>
            </a:r>
          </a:p>
        </p:txBody>
      </p:sp>
      <p:sp>
        <p:nvSpPr>
          <p:cNvPr id="5" name="Text Placeholder 2">
            <a:extLst>
              <a:ext uri="{FF2B5EF4-FFF2-40B4-BE49-F238E27FC236}">
                <a16:creationId xmlns:a16="http://schemas.microsoft.com/office/drawing/2014/main" id="{DA1AE197-C15F-55DF-9CA4-7B7966CE7382}"/>
              </a:ext>
            </a:extLst>
          </p:cNvPr>
          <p:cNvSpPr>
            <a:spLocks noGrp="1"/>
          </p:cNvSpPr>
          <p:nvPr>
            <p:ph type="body" idx="1"/>
          </p:nvPr>
        </p:nvSpPr>
        <p:spPr>
          <a:xfrm>
            <a:off x="840319" y="2599292"/>
            <a:ext cx="10513481" cy="585865"/>
          </a:xfrm>
        </p:spPr>
        <p:txBody>
          <a:bodyPr anchor="ctr"/>
          <a:lstStyle>
            <a:lvl1pPr marL="0" indent="0">
              <a:buNone/>
              <a:defRPr sz="3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3">
            <a:extLst>
              <a:ext uri="{FF2B5EF4-FFF2-40B4-BE49-F238E27FC236}">
                <a16:creationId xmlns:a16="http://schemas.microsoft.com/office/drawing/2014/main" id="{707A2406-01AF-840D-4986-E86BDE5FA287}"/>
              </a:ext>
            </a:extLst>
          </p:cNvPr>
          <p:cNvSpPr>
            <a:spLocks noGrp="1"/>
          </p:cNvSpPr>
          <p:nvPr>
            <p:ph sz="half" idx="2"/>
          </p:nvPr>
        </p:nvSpPr>
        <p:spPr>
          <a:xfrm>
            <a:off x="840319" y="3297059"/>
            <a:ext cx="10513481" cy="27392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331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 " userDrawn="1">
  <p:cSld name="7 ">
    <p:spTree>
      <p:nvGrpSpPr>
        <p:cNvPr id="1" name="Shape 13"/>
        <p:cNvGrpSpPr/>
        <p:nvPr/>
      </p:nvGrpSpPr>
      <p:grpSpPr>
        <a:xfrm>
          <a:off x="0" y="0"/>
          <a:ext cx="0" cy="0"/>
          <a:chOff x="0" y="0"/>
          <a:chExt cx="0" cy="0"/>
        </a:xfrm>
      </p:grpSpPr>
      <p:sp>
        <p:nvSpPr>
          <p:cNvPr id="2" name="Google Shape;14;p2">
            <a:extLst>
              <a:ext uri="{FF2B5EF4-FFF2-40B4-BE49-F238E27FC236}">
                <a16:creationId xmlns:a16="http://schemas.microsoft.com/office/drawing/2014/main" id="{C212DB9B-892A-7BDB-95B8-416DFD5061E9}"/>
              </a:ext>
            </a:extLst>
          </p:cNvPr>
          <p:cNvSpPr txBox="1">
            <a:spLocks noGrp="1"/>
          </p:cNvSpPr>
          <p:nvPr>
            <p:ph type="title"/>
          </p:nvPr>
        </p:nvSpPr>
        <p:spPr>
          <a:xfrm>
            <a:off x="612490" y="1202539"/>
            <a:ext cx="10978800" cy="1512000"/>
          </a:xfrm>
          <a:prstGeom prst="rect">
            <a:avLst/>
          </a:prstGeom>
          <a:noFill/>
          <a:ln>
            <a:noFill/>
          </a:ln>
        </p:spPr>
        <p:txBody>
          <a:bodyPr spcFirstLastPara="1" wrap="square" lIns="68575" tIns="34275" rIns="68575" bIns="34275" anchor="ctr" anchorCtr="0">
            <a:noAutofit/>
          </a:bodyPr>
          <a:lstStyle>
            <a:lvl1pPr lvl="0" algn="l">
              <a:lnSpc>
                <a:spcPct val="80000"/>
              </a:lnSpc>
              <a:spcBef>
                <a:spcPts val="0"/>
              </a:spcBef>
              <a:spcAft>
                <a:spcPts val="0"/>
              </a:spcAft>
              <a:buClr>
                <a:srgbClr val="0C0C0C"/>
              </a:buClr>
              <a:buSzPts val="1400"/>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3" name="Google Shape;15;p2">
            <a:extLst>
              <a:ext uri="{FF2B5EF4-FFF2-40B4-BE49-F238E27FC236}">
                <a16:creationId xmlns:a16="http://schemas.microsoft.com/office/drawing/2014/main" id="{C555DE1E-22E8-5EEE-17BA-FA12F57712D0}"/>
              </a:ext>
            </a:extLst>
          </p:cNvPr>
          <p:cNvSpPr txBox="1">
            <a:spLocks noGrp="1"/>
          </p:cNvSpPr>
          <p:nvPr>
            <p:ph type="body" idx="1"/>
          </p:nvPr>
        </p:nvSpPr>
        <p:spPr>
          <a:xfrm>
            <a:off x="612490" y="2803765"/>
            <a:ext cx="10978800" cy="3727200"/>
          </a:xfrm>
          <a:prstGeom prst="rect">
            <a:avLst/>
          </a:prstGeom>
          <a:noFill/>
          <a:ln>
            <a:noFill/>
          </a:ln>
        </p:spPr>
        <p:txBody>
          <a:bodyPr spcFirstLastPara="1" wrap="square" lIns="34275" tIns="34275" rIns="34275" bIns="34275" anchor="t" anchorCtr="0">
            <a:noAutofit/>
          </a:bodyPr>
          <a:lstStyle>
            <a:lvl1pPr marL="227008" lvl="0" indent="1588" algn="l">
              <a:lnSpc>
                <a:spcPct val="90000"/>
              </a:lnSpc>
              <a:spcBef>
                <a:spcPts val="900"/>
              </a:spcBef>
              <a:spcAft>
                <a:spcPts val="0"/>
              </a:spcAft>
              <a:buSzPts val="1800"/>
              <a:buNone/>
              <a:defRPr sz="2400"/>
            </a:lvl1pPr>
            <a:lvl2pPr marL="914377" lvl="1" indent="-349242" algn="l">
              <a:lnSpc>
                <a:spcPct val="90000"/>
              </a:lnSpc>
              <a:spcBef>
                <a:spcPts val="900"/>
              </a:spcBef>
              <a:spcAft>
                <a:spcPts val="0"/>
              </a:spcAft>
              <a:buClr>
                <a:srgbClr val="003399"/>
              </a:buClr>
              <a:buSzPts val="1900"/>
              <a:buFont typeface="Calibri"/>
              <a:buChar char="•"/>
              <a:defRPr sz="1800"/>
            </a:lvl2pPr>
            <a:lvl3pPr marL="1371566" lvl="2" indent="-317492" algn="l">
              <a:lnSpc>
                <a:spcPct val="90000"/>
              </a:lnSpc>
              <a:spcBef>
                <a:spcPts val="500"/>
              </a:spcBef>
              <a:spcAft>
                <a:spcPts val="0"/>
              </a:spcAft>
              <a:buClr>
                <a:srgbClr val="001689"/>
              </a:buClr>
              <a:buSzPts val="1400"/>
              <a:buFont typeface="Courier New"/>
              <a:buChar char="o"/>
              <a:defRPr sz="1800"/>
            </a:lvl3pPr>
            <a:lvl4pPr marL="1828754" lvl="3" indent="-311143" algn="l">
              <a:lnSpc>
                <a:spcPct val="90000"/>
              </a:lnSpc>
              <a:spcBef>
                <a:spcPts val="500"/>
              </a:spcBef>
              <a:spcAft>
                <a:spcPts val="0"/>
              </a:spcAft>
              <a:buSzPts val="1300"/>
              <a:buChar char="▪"/>
              <a:defRPr sz="1800"/>
            </a:lvl4pPr>
            <a:lvl5pPr marL="2285943" lvl="4" indent="-336542" algn="l">
              <a:lnSpc>
                <a:spcPct val="90000"/>
              </a:lnSpc>
              <a:spcBef>
                <a:spcPts val="500"/>
              </a:spcBef>
              <a:spcAft>
                <a:spcPts val="0"/>
              </a:spcAft>
              <a:buClr>
                <a:srgbClr val="003399"/>
              </a:buClr>
              <a:buSzPts val="1700"/>
              <a:buFont typeface="Noto Sans Symbols"/>
              <a:buChar char="▪"/>
              <a:defRPr sz="1800"/>
            </a:lvl5pPr>
            <a:lvl6pPr marL="2743131" lvl="5" indent="-317492" algn="l">
              <a:lnSpc>
                <a:spcPct val="90000"/>
              </a:lnSpc>
              <a:spcBef>
                <a:spcPts val="500"/>
              </a:spcBef>
              <a:spcAft>
                <a:spcPts val="0"/>
              </a:spcAft>
              <a:buClr>
                <a:srgbClr val="003399"/>
              </a:buClr>
              <a:buSzPts val="1400"/>
              <a:buFont typeface="Courier New"/>
              <a:buChar char="o"/>
              <a:defRPr sz="1800"/>
            </a:lvl6pPr>
            <a:lvl7pPr marL="3200320" lvl="6" indent="-317492" algn="l">
              <a:lnSpc>
                <a:spcPct val="90000"/>
              </a:lnSpc>
              <a:spcBef>
                <a:spcPts val="500"/>
              </a:spcBef>
              <a:spcAft>
                <a:spcPts val="0"/>
              </a:spcAft>
              <a:buSzPts val="1400"/>
              <a:buChar char="🢝"/>
              <a:defRPr/>
            </a:lvl7pPr>
            <a:lvl8pPr marL="3657509" lvl="7" indent="-317492" algn="l">
              <a:lnSpc>
                <a:spcPct val="90000"/>
              </a:lnSpc>
              <a:spcBef>
                <a:spcPts val="900"/>
              </a:spcBef>
              <a:spcAft>
                <a:spcPts val="0"/>
              </a:spcAft>
              <a:buSzPts val="1400"/>
              <a:buChar char="🢝"/>
              <a:defRPr/>
            </a:lvl8pPr>
            <a:lvl9pPr marL="4114697" lvl="8" indent="-317492" algn="l">
              <a:lnSpc>
                <a:spcPct val="90000"/>
              </a:lnSpc>
              <a:spcBef>
                <a:spcPts val="300"/>
              </a:spcBef>
              <a:spcAft>
                <a:spcPts val="300"/>
              </a:spcAft>
              <a:buSzPts val="1400"/>
              <a:buChar char="🢝"/>
              <a:defRPr/>
            </a:lvl9pPr>
          </a:lstStyle>
          <a:p>
            <a:endParaRPr dirty="0"/>
          </a:p>
        </p:txBody>
      </p:sp>
    </p:spTree>
    <p:extLst>
      <p:ext uri="{BB962C8B-B14F-4D97-AF65-F5344CB8AC3E}">
        <p14:creationId xmlns:p14="http://schemas.microsoft.com/office/powerpoint/2010/main" val="1593995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 Title, two subheading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4B9D-1455-FFC6-86D7-B7DC0FDCD7CD}"/>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DA1AE197-C15F-55DF-9CA4-7B7966CE7382}"/>
              </a:ext>
            </a:extLst>
          </p:cNvPr>
          <p:cNvSpPr>
            <a:spLocks noGrp="1"/>
          </p:cNvSpPr>
          <p:nvPr>
            <p:ph type="body" idx="1"/>
          </p:nvPr>
        </p:nvSpPr>
        <p:spPr>
          <a:xfrm>
            <a:off x="840319" y="2912808"/>
            <a:ext cx="5158316" cy="585865"/>
          </a:xfrm>
        </p:spPr>
        <p:txBody>
          <a:bodyPr anchor="ctr"/>
          <a:lstStyle>
            <a:lvl1pPr marL="0" indent="0">
              <a:buNone/>
              <a:defRPr sz="3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3">
            <a:extLst>
              <a:ext uri="{FF2B5EF4-FFF2-40B4-BE49-F238E27FC236}">
                <a16:creationId xmlns:a16="http://schemas.microsoft.com/office/drawing/2014/main" id="{707A2406-01AF-840D-4986-E86BDE5FA287}"/>
              </a:ext>
            </a:extLst>
          </p:cNvPr>
          <p:cNvSpPr>
            <a:spLocks noGrp="1"/>
          </p:cNvSpPr>
          <p:nvPr>
            <p:ph sz="half" idx="2"/>
          </p:nvPr>
        </p:nvSpPr>
        <p:spPr>
          <a:xfrm>
            <a:off x="840319" y="3610575"/>
            <a:ext cx="5158316" cy="27392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DEFB5F8B-D7F4-9BD9-6989-7BEA5C450167}"/>
              </a:ext>
            </a:extLst>
          </p:cNvPr>
          <p:cNvSpPr>
            <a:spLocks noGrp="1"/>
          </p:cNvSpPr>
          <p:nvPr>
            <p:ph type="body" sz="quarter" idx="3"/>
          </p:nvPr>
        </p:nvSpPr>
        <p:spPr>
          <a:xfrm>
            <a:off x="6172202" y="2912808"/>
            <a:ext cx="5183717" cy="585865"/>
          </a:xfrm>
        </p:spPr>
        <p:txBody>
          <a:bodyPr anchor="ctr"/>
          <a:lstStyle>
            <a:lvl1pPr marL="0" indent="0">
              <a:buNone/>
              <a:defRPr sz="3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32083923-CF03-2E0E-0441-DFDC7A433330}"/>
              </a:ext>
            </a:extLst>
          </p:cNvPr>
          <p:cNvSpPr>
            <a:spLocks noGrp="1"/>
          </p:cNvSpPr>
          <p:nvPr>
            <p:ph sz="quarter" idx="4"/>
          </p:nvPr>
        </p:nvSpPr>
        <p:spPr>
          <a:xfrm>
            <a:off x="6172202" y="3610575"/>
            <a:ext cx="5183717" cy="27392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331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Title, Content and pictur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4DF6F22-F9EA-9725-670F-56ACA1EEC3FA}"/>
              </a:ext>
            </a:extLst>
          </p:cNvPr>
          <p:cNvSpPr>
            <a:spLocks noGrp="1"/>
          </p:cNvSpPr>
          <p:nvPr>
            <p:ph type="title"/>
          </p:nvPr>
        </p:nvSpPr>
        <p:spPr>
          <a:xfrm>
            <a:off x="838200" y="1411224"/>
            <a:ext cx="10515600" cy="1328928"/>
          </a:xfrm>
          <a:prstGeom prst="rect">
            <a:avLst/>
          </a:prstGeom>
        </p:spPr>
        <p:txBody>
          <a:bodyPr vert="horz" lIns="91440" tIns="45720" rIns="91440" bIns="45720" rtlCol="0" anchor="ctr">
            <a:noAutofit/>
          </a:bodyPr>
          <a:lstStyle/>
          <a:p>
            <a:r>
              <a:rPr lang="en-US"/>
              <a:t>Click to edit Master title style</a:t>
            </a:r>
          </a:p>
        </p:txBody>
      </p:sp>
      <p:sp>
        <p:nvSpPr>
          <p:cNvPr id="8" name="Text Placeholder 2">
            <a:extLst>
              <a:ext uri="{FF2B5EF4-FFF2-40B4-BE49-F238E27FC236}">
                <a16:creationId xmlns:a16="http://schemas.microsoft.com/office/drawing/2014/main" id="{E29ABFC6-E6D6-A9C7-4FA5-690A9FF7765F}"/>
              </a:ext>
            </a:extLst>
          </p:cNvPr>
          <p:cNvSpPr>
            <a:spLocks noGrp="1"/>
          </p:cNvSpPr>
          <p:nvPr>
            <p:ph idx="1"/>
          </p:nvPr>
        </p:nvSpPr>
        <p:spPr>
          <a:xfrm>
            <a:off x="838200" y="2829712"/>
            <a:ext cx="5257801" cy="352664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32;p6">
            <a:extLst>
              <a:ext uri="{FF2B5EF4-FFF2-40B4-BE49-F238E27FC236}">
                <a16:creationId xmlns:a16="http://schemas.microsoft.com/office/drawing/2014/main" id="{16940C29-13F9-55B1-EC2F-C4AFBA456E87}"/>
              </a:ext>
            </a:extLst>
          </p:cNvPr>
          <p:cNvSpPr>
            <a:spLocks noGrp="1"/>
          </p:cNvSpPr>
          <p:nvPr>
            <p:ph type="pic" idx="2"/>
          </p:nvPr>
        </p:nvSpPr>
        <p:spPr>
          <a:xfrm>
            <a:off x="6256628" y="2913232"/>
            <a:ext cx="5329200" cy="3494000"/>
          </a:xfrm>
          <a:prstGeom prst="rect">
            <a:avLst/>
          </a:prstGeom>
          <a:solidFill>
            <a:srgbClr val="DDEAF6"/>
          </a:solidFill>
          <a:ln>
            <a:noFill/>
          </a:ln>
        </p:spPr>
      </p:sp>
    </p:spTree>
    <p:extLst>
      <p:ext uri="{BB962C8B-B14F-4D97-AF65-F5344CB8AC3E}">
        <p14:creationId xmlns:p14="http://schemas.microsoft.com/office/powerpoint/2010/main" val="97763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 Title, body text, and a graphic/picture">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1153461"/>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4" name="Picture Placeholder 3">
            <a:extLst>
              <a:ext uri="{FF2B5EF4-FFF2-40B4-BE49-F238E27FC236}">
                <a16:creationId xmlns:a16="http://schemas.microsoft.com/office/drawing/2014/main" id="{64DE4B46-6436-9430-EEF2-BC3C8800669B}"/>
              </a:ext>
            </a:extLst>
          </p:cNvPr>
          <p:cNvSpPr>
            <a:spLocks noGrp="1"/>
          </p:cNvSpPr>
          <p:nvPr>
            <p:ph type="pic" sz="quarter" idx="11"/>
          </p:nvPr>
        </p:nvSpPr>
        <p:spPr>
          <a:xfrm>
            <a:off x="609600" y="3790950"/>
            <a:ext cx="10982325" cy="2457450"/>
          </a:xfrm>
        </p:spPr>
        <p:txBody>
          <a:bodyPr/>
          <a:lstStyle>
            <a:lvl1pPr marL="0" indent="0">
              <a:buNone/>
              <a:defRPr/>
            </a:lvl1pPr>
          </a:lstStyle>
          <a:p>
            <a:endParaRPr lang="en-US"/>
          </a:p>
        </p:txBody>
      </p:sp>
    </p:spTree>
    <p:extLst>
      <p:ext uri="{BB962C8B-B14F-4D97-AF65-F5344CB8AC3E}">
        <p14:creationId xmlns:p14="http://schemas.microsoft.com/office/powerpoint/2010/main" val="220349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 Title centered">
    <p:spTree>
      <p:nvGrpSpPr>
        <p:cNvPr id="1" name=""/>
        <p:cNvGrpSpPr/>
        <p:nvPr/>
      </p:nvGrpSpPr>
      <p:grpSpPr>
        <a:xfrm>
          <a:off x="0" y="0"/>
          <a:ext cx="0" cy="0"/>
          <a:chOff x="0" y="0"/>
          <a:chExt cx="0" cy="0"/>
        </a:xfrm>
      </p:grpSpPr>
      <p:sp>
        <p:nvSpPr>
          <p:cNvPr id="2" name="Title 1"/>
          <p:cNvSpPr>
            <a:spLocks noGrp="1"/>
          </p:cNvSpPr>
          <p:nvPr>
            <p:ph type="title"/>
          </p:nvPr>
        </p:nvSpPr>
        <p:spPr>
          <a:xfrm>
            <a:off x="612489" y="2003922"/>
            <a:ext cx="10978994" cy="1153461"/>
          </a:xfrm>
        </p:spPr>
        <p:txBody>
          <a:bodyPr lIns="0"/>
          <a:lstStyle>
            <a:lvl1pPr algn="ctr">
              <a:defRPr sz="4400"/>
            </a:lvl1pPr>
          </a:lstStyle>
          <a:p>
            <a:r>
              <a:rPr lang="en-US" dirty="0"/>
              <a:t>Click to edit Master title style</a:t>
            </a:r>
          </a:p>
        </p:txBody>
      </p:sp>
    </p:spTree>
    <p:extLst>
      <p:ext uri="{BB962C8B-B14F-4D97-AF65-F5344CB8AC3E}">
        <p14:creationId xmlns:p14="http://schemas.microsoft.com/office/powerpoint/2010/main" val="404942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2003922"/>
            <a:ext cx="10978994" cy="1153461"/>
          </a:xfrm>
        </p:spPr>
        <p:txBody>
          <a:bodyPr lIns="0"/>
          <a:lstStyle>
            <a:lvl1pPr algn="ct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90F6D828-BB77-4053-BD4F-D699CE39FBCD}"/>
              </a:ext>
            </a:extLst>
          </p:cNvPr>
          <p:cNvSpPr>
            <a:spLocks noGrp="1"/>
          </p:cNvSpPr>
          <p:nvPr>
            <p:ph type="body" sz="quarter" idx="10"/>
          </p:nvPr>
        </p:nvSpPr>
        <p:spPr>
          <a:xfrm>
            <a:off x="612775" y="3228974"/>
            <a:ext cx="10979150" cy="3019425"/>
          </a:xfrm>
        </p:spPr>
        <p:txBody>
          <a:bodyPr/>
          <a:lstStyle>
            <a:lvl1pPr marL="0" indent="0" algn="ctr">
              <a:buNone/>
              <a:defRPr/>
            </a:lvl1pPr>
            <a:lvl2pPr marL="228600" indent="0" algn="ctr">
              <a:buNone/>
              <a:defRPr/>
            </a:lvl2pPr>
            <a:lvl3pPr marL="457200" indent="0" algn="ctr">
              <a:buNone/>
              <a:defRPr/>
            </a:lvl3pPr>
            <a:lvl4pPr marL="457200" indent="0" algn="ctr">
              <a:buNone/>
              <a:defRPr/>
            </a:lvl4pPr>
            <a:lvl5pPr marL="62865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35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b - Title, space for logo at the top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8268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9495432" y="1168400"/>
            <a:ext cx="2095500" cy="1154113"/>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86284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7235897" y="2567348"/>
            <a:ext cx="4355586" cy="2742304"/>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5391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 - Title, body text (bigger), space for 2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row 2.">
            <a:extLst>
              <a:ext uri="{FF2B5EF4-FFF2-40B4-BE49-F238E27FC236}">
                <a16:creationId xmlns:a16="http://schemas.microsoft.com/office/drawing/2014/main" id="{4ADD3FB1-531D-992B-BB31-9A4D677D5E12}"/>
              </a:ext>
            </a:extLst>
          </p:cNvPr>
          <p:cNvSpPr>
            <a:spLocks noGrp="1"/>
          </p:cNvSpPr>
          <p:nvPr>
            <p:ph type="pic" sz="quarter" idx="14"/>
          </p:nvPr>
        </p:nvSpPr>
        <p:spPr>
          <a:xfrm>
            <a:off x="9850874" y="3877976"/>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3168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b - Title, body text (bigger), space for 1 graphic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286704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949" y="1174805"/>
            <a:ext cx="10972800" cy="1143093"/>
          </a:xfrm>
          <a:prstGeom prst="rect">
            <a:avLst/>
          </a:prstGeom>
        </p:spPr>
        <p:txBody>
          <a:bodyPr vert="horz" lIns="0" tIns="18288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949" y="2423160"/>
            <a:ext cx="10972799" cy="3825240"/>
          </a:xfrm>
          <a:prstGeom prst="rect">
            <a:avLst/>
          </a:prstGeom>
        </p:spPr>
        <p:txBody>
          <a:bodyPr vert="horz" lIns="2743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1" y="3724"/>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3" y="-933"/>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548677" y="6528872"/>
            <a:ext cx="606252" cy="307777"/>
          </a:xfrm>
          <a:prstGeom prst="rect">
            <a:avLst/>
          </a:prstGeom>
          <a:noFill/>
          <a:ln>
            <a:solidFill>
              <a:schemeClr val="bg1"/>
            </a:solidFill>
          </a:ln>
        </p:spPr>
        <p:txBody>
          <a:bodyPr wrap="square" rtlCol="0">
            <a:spAutoFit/>
          </a:bodyPr>
          <a:lstStyle/>
          <a:p>
            <a:pPr algn="ctr"/>
            <a:fld id="{E87E798C-1626-44D4-9BFF-3156840017C8}" type="slidenum">
              <a:rPr lang="en-US" sz="1400" b="0" smtClean="0">
                <a:latin typeface="Calibri" panose="020F0502020204030204" pitchFamily="34" charset="0"/>
                <a:cs typeface="Calibri" panose="020F0502020204030204" pitchFamily="34" charset="0"/>
              </a:rPr>
              <a:pPr algn="ctr"/>
              <a:t>‹#›</a:t>
            </a:fld>
            <a:endParaRPr lang="en-US" sz="1400" b="0" dirty="0">
              <a:latin typeface="Calibri" panose="020F0502020204030204" pitchFamily="34" charset="0"/>
              <a:cs typeface="Calibri" panose="020F0502020204030204" pitchFamily="34" charset="0"/>
            </a:endParaRPr>
          </a:p>
        </p:txBody>
      </p:sp>
      <p:sp>
        <p:nvSpPr>
          <p:cNvPr id="11" name="Arrow: Right 10" hidden="1">
            <a:extLst>
              <a:ext uri="{FF2B5EF4-FFF2-40B4-BE49-F238E27FC236}">
                <a16:creationId xmlns:a16="http://schemas.microsoft.com/office/drawing/2014/main" id="{B21C9A58-0EF2-7E6E-80E3-9AFB19B3B3DA}"/>
              </a:ext>
              <a:ext uri="{C183D7F6-B498-43B3-948B-1728B52AA6E4}">
                <adec:decorative xmlns:adec="http://schemas.microsoft.com/office/drawing/2017/decorative" val="1"/>
              </a:ext>
            </a:extLst>
          </p:cNvPr>
          <p:cNvSpPr/>
          <p:nvPr userDrawn="1"/>
        </p:nvSpPr>
        <p:spPr>
          <a:xfrm flipH="1">
            <a:off x="12278692" y="5718810"/>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Arrow: Right 11" hidden="1">
            <a:extLst>
              <a:ext uri="{FF2B5EF4-FFF2-40B4-BE49-F238E27FC236}">
                <a16:creationId xmlns:a16="http://schemas.microsoft.com/office/drawing/2014/main" id="{E47578A1-7AC3-35AD-EC72-8F7395DE48FA}"/>
              </a:ext>
              <a:ext uri="{C183D7F6-B498-43B3-948B-1728B52AA6E4}">
                <adec:decorative xmlns:adec="http://schemas.microsoft.com/office/drawing/2017/decorative" val="1"/>
              </a:ext>
            </a:extLst>
          </p:cNvPr>
          <p:cNvSpPr/>
          <p:nvPr userDrawn="1"/>
        </p:nvSpPr>
        <p:spPr>
          <a:xfrm>
            <a:off x="-864492" y="5714153"/>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pe 1">
            <a:extLst>
              <a:ext uri="{FF2B5EF4-FFF2-40B4-BE49-F238E27FC236}">
                <a16:creationId xmlns:a16="http://schemas.microsoft.com/office/drawing/2014/main" id="{9042E985-0DFD-849A-C983-CEB89457DF01}"/>
              </a:ext>
              <a:ext uri="{C183D7F6-B498-43B3-948B-1728B52AA6E4}">
                <adec:decorative xmlns:adec="http://schemas.microsoft.com/office/drawing/2017/decorative" val="1"/>
              </a:ext>
            </a:extLst>
          </p:cNvPr>
          <p:cNvSpPr>
            <a:spLocks/>
          </p:cNvSpPr>
          <p:nvPr userDrawn="1"/>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9" name="shape 1">
            <a:extLst>
              <a:ext uri="{FF2B5EF4-FFF2-40B4-BE49-F238E27FC236}">
                <a16:creationId xmlns:a16="http://schemas.microsoft.com/office/drawing/2014/main" id="{AB674C9E-771B-9339-B1C8-FA25D47296F9}"/>
              </a:ext>
              <a:ext uri="{C183D7F6-B498-43B3-948B-1728B52AA6E4}">
                <adec:decorative xmlns:adec="http://schemas.microsoft.com/office/drawing/2017/decorative" val="1"/>
              </a:ext>
            </a:extLst>
          </p:cNvPr>
          <p:cNvSpPr>
            <a:spLocks/>
          </p:cNvSpPr>
          <p:nvPr userDrawn="1"/>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Tree>
  </p:cSld>
  <p:clrMap bg1="lt1" tx1="dk1" bg2="lt2" tx2="dk2" accent1="accent1" accent2="accent2" accent3="accent3" accent4="accent4" accent5="accent5" accent6="accent6" hlink="hlink" folHlink="folHlink"/>
  <p:sldLayoutIdLst>
    <p:sldLayoutId id="2147483705" r:id="rId1"/>
    <p:sldLayoutId id="2147483650" r:id="rId2"/>
    <p:sldLayoutId id="2147483721" r:id="rId3"/>
    <p:sldLayoutId id="2147483716" r:id="rId4"/>
    <p:sldLayoutId id="2147483719" r:id="rId5"/>
    <p:sldLayoutId id="2147483703" r:id="rId6"/>
    <p:sldLayoutId id="2147483699" r:id="rId7"/>
    <p:sldLayoutId id="2147483687" r:id="rId8"/>
    <p:sldLayoutId id="2147483720" r:id="rId9"/>
    <p:sldLayoutId id="2147483708" r:id="rId10"/>
    <p:sldLayoutId id="2147483702" r:id="rId11"/>
    <p:sldLayoutId id="2147483704" r:id="rId12"/>
    <p:sldLayoutId id="2147483717" r:id="rId13"/>
    <p:sldLayoutId id="2147483718" r:id="rId14"/>
    <p:sldLayoutId id="2147483686" r:id="rId15"/>
    <p:sldLayoutId id="2147483707" r:id="rId16"/>
    <p:sldLayoutId id="2147483709" r:id="rId17"/>
    <p:sldLayoutId id="2147483710" r:id="rId18"/>
    <p:sldLayoutId id="2147483697" r:id="rId19"/>
    <p:sldLayoutId id="2147483711" r:id="rId20"/>
    <p:sldLayoutId id="2147483712" r:id="rId21"/>
    <p:sldLayoutId id="2147483713" r:id="rId22"/>
    <p:sldLayoutId id="2147483714" r:id="rId23"/>
    <p:sldLayoutId id="2147483715" r:id="rId24"/>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00000"/>
        </a:lnSpc>
        <a:spcBef>
          <a:spcPts val="0"/>
        </a:spcBef>
        <a:spcAft>
          <a:spcPts val="600"/>
        </a:spcAft>
        <a:buClr>
          <a:srgbClr val="003399"/>
        </a:buClr>
        <a:buSzPct val="12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100000"/>
        </a:lnSpc>
        <a:spcBef>
          <a:spcPts val="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100000"/>
        </a:lnSpc>
        <a:spcBef>
          <a:spcPts val="0"/>
        </a:spcBef>
        <a:spcAft>
          <a:spcPts val="600"/>
        </a:spcAft>
        <a:buClr>
          <a:srgbClr val="003399"/>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100000"/>
        </a:lnSpc>
        <a:spcBef>
          <a:spcPts val="0"/>
        </a:spcBef>
        <a:spcAft>
          <a:spcPts val="600"/>
        </a:spcAft>
        <a:buClr>
          <a:srgbClr val="003399"/>
        </a:buClr>
        <a:buSzPct val="6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147763" indent="-347663" algn="l" defTabSz="914400" rtl="0" eaLnBrk="1" latinLnBrk="0" hangingPunct="1">
        <a:lnSpc>
          <a:spcPct val="100000"/>
        </a:lnSpc>
        <a:spcBef>
          <a:spcPts val="0"/>
        </a:spcBef>
        <a:spcAft>
          <a:spcPts val="600"/>
        </a:spcAft>
        <a:buClr>
          <a:srgbClr val="003399"/>
        </a:buClr>
        <a:buSzPct val="90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52" userDrawn="1">
          <p15:clr>
            <a:srgbClr val="F26B43"/>
          </p15:clr>
        </p15:guide>
        <p15:guide id="3" orient="horz" userDrawn="1">
          <p15:clr>
            <a:srgbClr val="F26B43"/>
          </p15:clr>
        </p15:guide>
        <p15:guide id="4" orient="horz" pos="4320" userDrawn="1">
          <p15:clr>
            <a:srgbClr val="F26B43"/>
          </p15:clr>
        </p15:guide>
        <p15:guide id="5" orient="horz" pos="3936" userDrawn="1">
          <p15:clr>
            <a:srgbClr val="F26B43"/>
          </p15:clr>
        </p15:guide>
        <p15:guide id="6" orient="horz" pos="1464" userDrawn="1">
          <p15:clr>
            <a:srgbClr val="F26B43"/>
          </p15:clr>
        </p15:guide>
        <p15:guide id="7" orient="horz" pos="1512" userDrawn="1">
          <p15:clr>
            <a:srgbClr val="F26B43"/>
          </p15:clr>
        </p15:guide>
        <p15:guide id="8" pos="384" userDrawn="1">
          <p15:clr>
            <a:srgbClr val="F26B43"/>
          </p15:clr>
        </p15:guide>
        <p15:guide id="9" pos="3840"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0.xml"/><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8.xm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6.xml"/><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7.xml"/><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s://docs.google.com/document/u/1/d/10WswUT2pA0AjW6ZERpoHrhwZGu3C-4pMk9kAycHOCfw/copy" TargetMode="External"/><Relationship Id="rId2" Type="http://schemas.openxmlformats.org/officeDocument/2006/relationships/notesSlide" Target="../notesSlides/notesSlide149.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3" Type="http://schemas.openxmlformats.org/officeDocument/2006/relationships/hyperlink" Target="mailto:kfoehrkolb@northfieldschools.org" TargetMode="External"/><Relationship Id="rId2" Type="http://schemas.openxmlformats.org/officeDocument/2006/relationships/notesSlide" Target="../notesSlides/notesSlide150.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docs.google.com/document/u/1/d/1p6V9giFeVuEeewmPG2zgOHcNnoNfrIFnR1FssLc4WqQ/copy"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90F6270-88F6-AA12-22F1-857B250B2A4C}"/>
              </a:ext>
            </a:extLst>
          </p:cNvPr>
          <p:cNvSpPr>
            <a:spLocks noGrp="1"/>
          </p:cNvSpPr>
          <p:nvPr>
            <p:ph type="ctrTitle"/>
          </p:nvPr>
        </p:nvSpPr>
        <p:spPr/>
        <p:txBody>
          <a:bodyPr/>
          <a:lstStyle/>
          <a:p>
            <a:r>
              <a:rPr lang="en" dirty="0"/>
              <a:t>Understanding Challenging Behavior – the Science Behind It</a:t>
            </a:r>
            <a:endParaRPr lang="en-US" dirty="0"/>
          </a:p>
        </p:txBody>
      </p:sp>
      <p:pic>
        <p:nvPicPr>
          <p:cNvPr id="12" name="Picture Placeholder 11" descr="Charting the Cs logo with black and blue text">
            <a:extLst>
              <a:ext uri="{FF2B5EF4-FFF2-40B4-BE49-F238E27FC236}">
                <a16:creationId xmlns:a16="http://schemas.microsoft.com/office/drawing/2014/main" id="{92A34719-8731-EF29-90CB-7117B21E5CCE}"/>
              </a:ext>
            </a:extLst>
          </p:cNvPr>
          <p:cNvPicPr>
            <a:picLocks noGrp="1" noChangeAspect="1"/>
          </p:cNvPicPr>
          <p:nvPr>
            <p:ph type="pic" sz="quarter" idx="12"/>
          </p:nvPr>
        </p:nvPicPr>
        <p:blipFill rotWithShape="1">
          <a:blip r:embed="rId3"/>
          <a:srcRect t="337" b="-62991"/>
          <a:stretch/>
        </p:blipFill>
        <p:spPr>
          <a:xfrm>
            <a:off x="177782" y="1227906"/>
            <a:ext cx="2852755" cy="1055372"/>
          </a:xfrm>
        </p:spPr>
      </p:pic>
      <p:sp>
        <p:nvSpPr>
          <p:cNvPr id="6" name="Text Placeholder 5">
            <a:extLst>
              <a:ext uri="{FF2B5EF4-FFF2-40B4-BE49-F238E27FC236}">
                <a16:creationId xmlns:a16="http://schemas.microsoft.com/office/drawing/2014/main" id="{3DAB676B-4FF9-88B4-C9B9-9280BAF232C1}"/>
              </a:ext>
            </a:extLst>
          </p:cNvPr>
          <p:cNvSpPr>
            <a:spLocks noGrp="1"/>
          </p:cNvSpPr>
          <p:nvPr>
            <p:ph type="body" sz="quarter" idx="11"/>
          </p:nvPr>
        </p:nvSpPr>
        <p:spPr/>
        <p:txBody>
          <a:bodyPr/>
          <a:lstStyle/>
          <a:p>
            <a:pPr>
              <a:spcBef>
                <a:spcPts val="0"/>
              </a:spcBef>
              <a:spcAft>
                <a:spcPts val="800"/>
              </a:spcAft>
            </a:pPr>
            <a:r>
              <a:rPr lang="en-US" dirty="0">
                <a:solidFill>
                  <a:schemeClr val="tx1">
                    <a:lumMod val="95000"/>
                    <a:lumOff val="5000"/>
                  </a:schemeClr>
                </a:solidFill>
              </a:rPr>
              <a:t>Charting the Cs Conference 2025:</a:t>
            </a:r>
          </a:p>
          <a:p>
            <a:pPr>
              <a:spcBef>
                <a:spcPts val="0"/>
              </a:spcBef>
              <a:spcAft>
                <a:spcPts val="800"/>
              </a:spcAft>
            </a:pPr>
            <a:r>
              <a:rPr lang="en-US" i="1" dirty="0">
                <a:solidFill>
                  <a:schemeClr val="tx1">
                    <a:lumMod val="95000"/>
                    <a:lumOff val="5000"/>
                  </a:schemeClr>
                </a:solidFill>
              </a:rPr>
              <a:t>To Literacy and Beyond</a:t>
            </a:r>
          </a:p>
          <a:p>
            <a:pPr>
              <a:spcBef>
                <a:spcPts val="1200"/>
              </a:spcBef>
              <a:spcAft>
                <a:spcPts val="0"/>
              </a:spcAft>
            </a:pPr>
            <a:r>
              <a:rPr lang="en-US" dirty="0">
                <a:solidFill>
                  <a:schemeClr val="tx1">
                    <a:lumMod val="95000"/>
                    <a:lumOff val="5000"/>
                  </a:schemeClr>
                </a:solidFill>
              </a:rPr>
              <a:t>Cooperation </a:t>
            </a:r>
            <a:br>
              <a:rPr lang="en-US" dirty="0">
                <a:solidFill>
                  <a:schemeClr val="tx1">
                    <a:lumMod val="95000"/>
                    <a:lumOff val="5000"/>
                  </a:schemeClr>
                </a:solidFill>
              </a:rPr>
            </a:br>
            <a:r>
              <a:rPr lang="en-US" dirty="0">
                <a:solidFill>
                  <a:schemeClr val="tx1">
                    <a:lumMod val="95000"/>
                    <a:lumOff val="5000"/>
                  </a:schemeClr>
                </a:solidFill>
              </a:rPr>
              <a:t>Communication </a:t>
            </a:r>
            <a:br>
              <a:rPr lang="en-US" dirty="0">
                <a:solidFill>
                  <a:schemeClr val="tx1">
                    <a:lumMod val="95000"/>
                    <a:lumOff val="5000"/>
                  </a:schemeClr>
                </a:solidFill>
              </a:rPr>
            </a:br>
            <a:r>
              <a:rPr lang="en-US" dirty="0">
                <a:solidFill>
                  <a:schemeClr val="tx1">
                    <a:lumMod val="95000"/>
                    <a:lumOff val="5000"/>
                  </a:schemeClr>
                </a:solidFill>
              </a:rPr>
              <a:t>Collaboration</a:t>
            </a:r>
          </a:p>
        </p:txBody>
      </p:sp>
      <p:sp>
        <p:nvSpPr>
          <p:cNvPr id="7" name="Text Placeholder 1">
            <a:extLst>
              <a:ext uri="{FF2B5EF4-FFF2-40B4-BE49-F238E27FC236}">
                <a16:creationId xmlns:a16="http://schemas.microsoft.com/office/drawing/2014/main" id="{FDB43DFB-DDC8-1D03-0FD7-3B53D918D673}"/>
              </a:ext>
            </a:extLst>
          </p:cNvPr>
          <p:cNvSpPr>
            <a:spLocks noGrp="1"/>
          </p:cNvSpPr>
          <p:nvPr>
            <p:ph type="body" sz="quarter" idx="10"/>
          </p:nvPr>
        </p:nvSpPr>
        <p:spPr/>
        <p:txBody>
          <a:bodyPr/>
          <a:lstStyle/>
          <a:p>
            <a:pPr algn="l"/>
            <a:r>
              <a:rPr lang="en-US" dirty="0"/>
              <a:t>April 29, 2025</a:t>
            </a:r>
          </a:p>
          <a:p>
            <a:pPr algn="l"/>
            <a:r>
              <a:rPr lang="en-US" dirty="0"/>
              <a:t>Kelley Foehrkolb, BCBA, LBA</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Title 1">
            <a:extLst>
              <a:ext uri="{FF2B5EF4-FFF2-40B4-BE49-F238E27FC236}">
                <a16:creationId xmlns:a16="http://schemas.microsoft.com/office/drawing/2014/main" id="{396F7516-DD4A-8668-E6F8-32D97BE84D12}"/>
              </a:ext>
            </a:extLst>
          </p:cNvPr>
          <p:cNvSpPr>
            <a:spLocks noGrp="1"/>
          </p:cNvSpPr>
          <p:nvPr>
            <p:ph type="title"/>
          </p:nvPr>
        </p:nvSpPr>
        <p:spPr/>
        <p:txBody>
          <a:bodyPr/>
          <a:lstStyle/>
          <a:p>
            <a:r>
              <a:rPr lang="en-US" dirty="0"/>
              <a:t>Facts about ABA</a:t>
            </a:r>
          </a:p>
        </p:txBody>
      </p:sp>
      <p:sp>
        <p:nvSpPr>
          <p:cNvPr id="3" name="Text Placeholder 2">
            <a:extLst>
              <a:ext uri="{FF2B5EF4-FFF2-40B4-BE49-F238E27FC236}">
                <a16:creationId xmlns:a16="http://schemas.microsoft.com/office/drawing/2014/main" id="{52CD9635-4286-3158-2AAC-8C954154B015}"/>
              </a:ext>
            </a:extLst>
          </p:cNvPr>
          <p:cNvSpPr>
            <a:spLocks noGrp="1"/>
          </p:cNvSpPr>
          <p:nvPr>
            <p:ph idx="1"/>
          </p:nvPr>
        </p:nvSpPr>
        <p:spPr/>
        <p:txBody>
          <a:bodyPr/>
          <a:lstStyle/>
          <a:p>
            <a:pPr marL="569899" indent="-342891"/>
            <a:r>
              <a:rPr lang="en-US" dirty="0"/>
              <a:t>Highly researched based best practices</a:t>
            </a:r>
          </a:p>
          <a:p>
            <a:pPr marL="569899" indent="-342891"/>
            <a:r>
              <a:rPr lang="en-US" dirty="0"/>
              <a:t>Works to decrease dependence on others</a:t>
            </a:r>
          </a:p>
          <a:p>
            <a:pPr marL="569899" indent="-342891">
              <a:spcBef>
                <a:spcPts val="800"/>
              </a:spcBef>
            </a:pPr>
            <a:r>
              <a:rPr lang="en-US" dirty="0"/>
              <a:t>Focuses on reinforcement, not punishment</a:t>
            </a:r>
          </a:p>
          <a:p>
            <a:pPr marL="569899" indent="-342891"/>
            <a:r>
              <a:rPr lang="en-US" dirty="0"/>
              <a:t>Manipulate the environment, not the person</a:t>
            </a:r>
          </a:p>
          <a:p>
            <a:pPr marL="569899" indent="-342891"/>
            <a:r>
              <a:rPr lang="en-US" dirty="0"/>
              <a:t>Not just for autism or special needs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20"/>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Duration and Frequency Data Collection Example, </a:t>
            </a:r>
            <a:r>
              <a:rPr lang="en-US" dirty="0"/>
              <a:t>cont.</a:t>
            </a:r>
            <a:endParaRPr dirty="0"/>
          </a:p>
        </p:txBody>
      </p:sp>
      <p:pic>
        <p:nvPicPr>
          <p:cNvPr id="821" name="Google Shape;821;p120" descr="A behavior tracking sheet for recording occurrences and duration of specific actions like leaving the room or being out of seat. It includes tally sections, total daily counts, and space for additional not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952876" y="2400300"/>
            <a:ext cx="4648576" cy="392108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What measurement should we use?</a:t>
            </a:r>
            <a:endParaRPr dirty="0"/>
          </a:p>
        </p:txBody>
      </p:sp>
      <p:sp>
        <p:nvSpPr>
          <p:cNvPr id="2" name="Content Placeholder 1">
            <a:extLst>
              <a:ext uri="{FF2B5EF4-FFF2-40B4-BE49-F238E27FC236}">
                <a16:creationId xmlns:a16="http://schemas.microsoft.com/office/drawing/2014/main" id="{F7A4D729-1804-C3B8-7455-C3152C9116A1}"/>
              </a:ext>
            </a:extLst>
          </p:cNvPr>
          <p:cNvSpPr>
            <a:spLocks noGrp="1"/>
          </p:cNvSpPr>
          <p:nvPr>
            <p:ph type="body" sz="quarter" idx="10"/>
          </p:nvPr>
        </p:nvSpPr>
        <p:spPr/>
        <p:txBody>
          <a:bodyPr/>
          <a:lstStyle/>
          <a:p>
            <a:pPr marL="150279" indent="0">
              <a:buNone/>
            </a:pPr>
            <a:r>
              <a:rPr lang="en-US" b="1" dirty="0"/>
              <a:t>Measure the impact of a child that is leaving his seat during class</a:t>
            </a:r>
          </a:p>
          <a:p>
            <a:pPr marL="150279" indent="0">
              <a:buNone/>
            </a:pPr>
            <a:r>
              <a:rPr lang="en-US" b="1" dirty="0"/>
              <a:t>Count/Frequency</a:t>
            </a:r>
          </a:p>
          <a:p>
            <a:pPr marL="150279" indent="0">
              <a:buNone/>
            </a:pPr>
            <a:r>
              <a:rPr lang="en-US" dirty="0"/>
              <a:t>Pro: Count will allow us to know how many times the child left their seat</a:t>
            </a:r>
          </a:p>
          <a:p>
            <a:pPr marL="150279" indent="0">
              <a:buNone/>
            </a:pPr>
            <a:r>
              <a:rPr lang="en-US" dirty="0"/>
              <a:t>Con: This will not give us a good measure of how much time the child is out of their seat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What measurement should we use? </a:t>
            </a:r>
            <a:r>
              <a:rPr lang="en-US" dirty="0"/>
              <a:t>Cont.</a:t>
            </a:r>
            <a:endParaRPr dirty="0"/>
          </a:p>
        </p:txBody>
      </p:sp>
      <p:sp>
        <p:nvSpPr>
          <p:cNvPr id="2" name="Content Placeholder 1">
            <a:extLst>
              <a:ext uri="{FF2B5EF4-FFF2-40B4-BE49-F238E27FC236}">
                <a16:creationId xmlns:a16="http://schemas.microsoft.com/office/drawing/2014/main" id="{00920717-D9B9-26CA-CF61-66ADD5300179}"/>
              </a:ext>
            </a:extLst>
          </p:cNvPr>
          <p:cNvSpPr>
            <a:spLocks noGrp="1"/>
          </p:cNvSpPr>
          <p:nvPr>
            <p:ph type="body" sz="quarter" idx="10"/>
          </p:nvPr>
        </p:nvSpPr>
        <p:spPr/>
        <p:txBody>
          <a:bodyPr/>
          <a:lstStyle/>
          <a:p>
            <a:pPr marL="150279" indent="0">
              <a:lnSpc>
                <a:spcPct val="80000"/>
              </a:lnSpc>
              <a:buNone/>
            </a:pPr>
            <a:r>
              <a:rPr lang="en-US" b="1" dirty="0"/>
              <a:t>Measure the impact of a child that is leaving his seat during class</a:t>
            </a:r>
          </a:p>
          <a:p>
            <a:pPr marL="150279" indent="0">
              <a:spcBef>
                <a:spcPts val="800"/>
              </a:spcBef>
              <a:buNone/>
            </a:pPr>
            <a:r>
              <a:rPr lang="en-US" b="1" dirty="0"/>
              <a:t>Duration per Session</a:t>
            </a:r>
          </a:p>
          <a:p>
            <a:r>
              <a:rPr lang="en-US" dirty="0"/>
              <a:t>Pro: Will give us a good idea of how much time the child is spending out of their seat</a:t>
            </a:r>
          </a:p>
          <a:p>
            <a:r>
              <a:rPr lang="en-US" dirty="0"/>
              <a:t>Con: Does not allow us to determine how much time the child is out of their seat per occurrence</a:t>
            </a:r>
          </a:p>
        </p:txBody>
      </p:sp>
    </p:spTree>
    <p:extLst>
      <p:ext uri="{BB962C8B-B14F-4D97-AF65-F5344CB8AC3E}">
        <p14:creationId xmlns:p14="http://schemas.microsoft.com/office/powerpoint/2010/main" val="5396875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What measurement should we use? </a:t>
            </a:r>
            <a:r>
              <a:rPr lang="en-US" dirty="0"/>
              <a:t>Cont. 2</a:t>
            </a:r>
            <a:endParaRPr dirty="0"/>
          </a:p>
        </p:txBody>
      </p:sp>
      <p:sp>
        <p:nvSpPr>
          <p:cNvPr id="2" name="Content Placeholder 1">
            <a:extLst>
              <a:ext uri="{FF2B5EF4-FFF2-40B4-BE49-F238E27FC236}">
                <a16:creationId xmlns:a16="http://schemas.microsoft.com/office/drawing/2014/main" id="{689C5FDB-C443-BFB0-C70F-05C90314D11A}"/>
              </a:ext>
            </a:extLst>
          </p:cNvPr>
          <p:cNvSpPr>
            <a:spLocks noGrp="1"/>
          </p:cNvSpPr>
          <p:nvPr>
            <p:ph type="body" sz="quarter" idx="10"/>
          </p:nvPr>
        </p:nvSpPr>
        <p:spPr/>
        <p:txBody>
          <a:bodyPr/>
          <a:lstStyle/>
          <a:p>
            <a:pPr marL="150279" indent="0">
              <a:buNone/>
            </a:pPr>
            <a:r>
              <a:rPr lang="en-US" b="1" dirty="0"/>
              <a:t>Measure the impact of a child that is leaving his seat during class</a:t>
            </a:r>
          </a:p>
          <a:p>
            <a:pPr marL="150279" indent="0">
              <a:buNone/>
            </a:pPr>
            <a:r>
              <a:rPr lang="en-US" b="1" dirty="0"/>
              <a:t>Duration per Occurrence</a:t>
            </a:r>
          </a:p>
          <a:p>
            <a:r>
              <a:rPr lang="en-US" dirty="0"/>
              <a:t>Pro: This will allow us to measure repeatability AND Temporal Extent. </a:t>
            </a:r>
          </a:p>
          <a:p>
            <a:r>
              <a:rPr lang="en-US" dirty="0"/>
              <a:t>This will often be preferable as it will present us with the most information</a:t>
            </a:r>
          </a:p>
        </p:txBody>
      </p:sp>
    </p:spTree>
    <p:extLst>
      <p:ext uri="{BB962C8B-B14F-4D97-AF65-F5344CB8AC3E}">
        <p14:creationId xmlns:p14="http://schemas.microsoft.com/office/powerpoint/2010/main" val="3360918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2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Response Latency</a:t>
            </a:r>
            <a:endParaRPr dirty="0"/>
          </a:p>
        </p:txBody>
      </p:sp>
      <p:sp>
        <p:nvSpPr>
          <p:cNvPr id="2" name="Content Placeholder 1">
            <a:extLst>
              <a:ext uri="{FF2B5EF4-FFF2-40B4-BE49-F238E27FC236}">
                <a16:creationId xmlns:a16="http://schemas.microsoft.com/office/drawing/2014/main" id="{EE563209-4A5C-2A4B-A021-76421234C5ED}"/>
              </a:ext>
            </a:extLst>
          </p:cNvPr>
          <p:cNvSpPr>
            <a:spLocks noGrp="1"/>
          </p:cNvSpPr>
          <p:nvPr>
            <p:ph type="body" sz="quarter" idx="10"/>
          </p:nvPr>
        </p:nvSpPr>
        <p:spPr/>
        <p:txBody>
          <a:bodyPr/>
          <a:lstStyle/>
          <a:p>
            <a:pPr marL="150279" indent="0">
              <a:buNone/>
            </a:pPr>
            <a:r>
              <a:rPr lang="en-US" dirty="0"/>
              <a:t>How much time elapses between a stimulus or antecedent and the </a:t>
            </a:r>
            <a:r>
              <a:rPr lang="en-US" b="1" dirty="0"/>
              <a:t>initiation </a:t>
            </a:r>
            <a:r>
              <a:rPr lang="en-US" dirty="0"/>
              <a:t>of a response </a:t>
            </a:r>
          </a:p>
          <a:p>
            <a:r>
              <a:rPr lang="en-US" dirty="0"/>
              <a:t>A parent telling a child to pick up their toys (antecedent) and measuring how long it takes before the child starts pick the toys up)</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1989-F3D3-595B-DE21-E3D7D788F82B}"/>
              </a:ext>
            </a:extLst>
          </p:cNvPr>
          <p:cNvSpPr>
            <a:spLocks noGrp="1"/>
          </p:cNvSpPr>
          <p:nvPr>
            <p:ph type="title"/>
          </p:nvPr>
        </p:nvSpPr>
        <p:spPr/>
        <p:txBody>
          <a:bodyPr/>
          <a:lstStyle/>
          <a:p>
            <a:r>
              <a:rPr lang="en-US" dirty="0"/>
              <a:t>Response Latency, cont.</a:t>
            </a:r>
          </a:p>
        </p:txBody>
      </p:sp>
      <p:sp>
        <p:nvSpPr>
          <p:cNvPr id="3" name="Content Placeholder 2">
            <a:extLst>
              <a:ext uri="{FF2B5EF4-FFF2-40B4-BE49-F238E27FC236}">
                <a16:creationId xmlns:a16="http://schemas.microsoft.com/office/drawing/2014/main" id="{8065AFFD-18A2-4C55-0AFB-04C0A1B57B2E}"/>
              </a:ext>
            </a:extLst>
          </p:cNvPr>
          <p:cNvSpPr>
            <a:spLocks noGrp="1"/>
          </p:cNvSpPr>
          <p:nvPr>
            <p:ph idx="1"/>
          </p:nvPr>
        </p:nvSpPr>
        <p:spPr/>
        <p:txBody>
          <a:bodyPr/>
          <a:lstStyle/>
          <a:p>
            <a:pPr marL="150279" indent="0">
              <a:buNone/>
            </a:pPr>
            <a:r>
              <a:rPr lang="en-US" dirty="0"/>
              <a:t>The time elapsed will be beneficial regardless of if you are wanting to increase </a:t>
            </a:r>
            <a:r>
              <a:rPr lang="en-US" b="1" dirty="0"/>
              <a:t>or </a:t>
            </a:r>
            <a:r>
              <a:rPr lang="en-US" dirty="0"/>
              <a:t>decrease time between a response. For example, you may want to decrease the amount of time between a teacher prompt and a student response, but you may want to increase the time between a parent saying “wait” and the child making the request again.</a:t>
            </a:r>
          </a:p>
        </p:txBody>
      </p:sp>
    </p:spTree>
    <p:extLst>
      <p:ext uri="{BB962C8B-B14F-4D97-AF65-F5344CB8AC3E}">
        <p14:creationId xmlns:p14="http://schemas.microsoft.com/office/powerpoint/2010/main" val="2939784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2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Response Latency, </a:t>
            </a:r>
            <a:r>
              <a:rPr lang="en-US" dirty="0"/>
              <a:t>cont. 2</a:t>
            </a:r>
            <a:endParaRPr dirty="0"/>
          </a:p>
        </p:txBody>
      </p:sp>
      <p:sp>
        <p:nvSpPr>
          <p:cNvPr id="872" name="Google Shape;872;p125"/>
          <p:cNvSpPr txBox="1">
            <a:spLocks noGrp="1"/>
          </p:cNvSpPr>
          <p:nvPr>
            <p:ph idx="1"/>
          </p:nvPr>
        </p:nvSpPr>
        <p:spPr>
          <a:prstGeom prst="rect">
            <a:avLst/>
          </a:prstGeom>
        </p:spPr>
        <p:txBody>
          <a:bodyPr spcFirstLastPara="1" vert="horz" wrap="square" lIns="34275" tIns="34275" rIns="34275" bIns="34275" rtlCol="0" anchor="t" anchorCtr="0">
            <a:noAutofit/>
          </a:bodyPr>
          <a:lstStyle/>
          <a:p>
            <a:pPr marL="150279" indent="0">
              <a:spcAft>
                <a:spcPts val="800"/>
              </a:spcAft>
              <a:buNone/>
            </a:pPr>
            <a:r>
              <a:rPr lang="en" dirty="0"/>
              <a:t>The time elapsed will be beneficial regardless of if you are wanting to increase </a:t>
            </a:r>
            <a:r>
              <a:rPr lang="en" b="1" dirty="0"/>
              <a:t>or</a:t>
            </a:r>
            <a:r>
              <a:rPr lang="en" dirty="0"/>
              <a:t> decrease time between a response. </a:t>
            </a:r>
          </a:p>
          <a:p>
            <a:pPr marL="150279" indent="0">
              <a:spcAft>
                <a:spcPts val="800"/>
              </a:spcAft>
              <a:buNone/>
            </a:pPr>
            <a:r>
              <a:rPr lang="en" dirty="0"/>
              <a:t>For example, you may want to decrease the amount of time between a teacher prompt and a student response, but you may want to increase the time between a parent saying “wait” and the child making the request again.</a:t>
            </a:r>
            <a:endParaRPr dirty="0"/>
          </a:p>
        </p:txBody>
      </p:sp>
    </p:spTree>
    <p:extLst>
      <p:ext uri="{BB962C8B-B14F-4D97-AF65-F5344CB8AC3E}">
        <p14:creationId xmlns:p14="http://schemas.microsoft.com/office/powerpoint/2010/main" val="38748799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27"/>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Latency Data Sheet Example</a:t>
            </a:r>
            <a:endParaRPr dirty="0"/>
          </a:p>
        </p:txBody>
      </p:sp>
      <p:pic>
        <p:nvPicPr>
          <p:cNvPr id="2" name="Google Shape;901;p128" descr="A latency data tracking table for recording the time between an instruction/prompt and the start of a behavior. It includes columns for date, time prompts are given, behavior initiation, total elapsed time, and average latency.">
            <a:extLst>
              <a:ext uri="{FF2B5EF4-FFF2-40B4-BE49-F238E27FC236}">
                <a16:creationId xmlns:a16="http://schemas.microsoft.com/office/drawing/2014/main" id="{51E0E254-9A7B-C03E-F14D-F203B7F33B96}"/>
              </a:ext>
              <a:ext uri="{C183D7F6-B498-43B3-948B-1728B52AA6E4}">
                <adec:decorative xmlns:adec="http://schemas.microsoft.com/office/drawing/2017/decorative" val="0"/>
              </a:ext>
            </a:extLst>
          </p:cNvPr>
          <p:cNvPicPr preferRelativeResize="0"/>
          <p:nvPr/>
        </p:nvPicPr>
        <p:blipFill rotWithShape="1">
          <a:blip r:embed="rId3">
            <a:alphaModFix/>
          </a:blip>
          <a:srcRect l="1357" r="1125" b="28217"/>
          <a:stretch/>
        </p:blipFill>
        <p:spPr>
          <a:xfrm>
            <a:off x="2095500" y="2853722"/>
            <a:ext cx="8020050" cy="1686061"/>
          </a:xfrm>
          <a:prstGeom prst="rect">
            <a:avLst/>
          </a:prstGeom>
          <a:noFill/>
          <a:ln w="6350">
            <a:solidFill>
              <a:schemeClr val="tx1"/>
            </a:solidFill>
          </a:ln>
        </p:spPr>
      </p:pic>
    </p:spTree>
    <p:extLst>
      <p:ext uri="{BB962C8B-B14F-4D97-AF65-F5344CB8AC3E}">
        <p14:creationId xmlns:p14="http://schemas.microsoft.com/office/powerpoint/2010/main" val="39192324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3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err="1"/>
              <a:t>Interresponse</a:t>
            </a:r>
            <a:r>
              <a:rPr lang="en" dirty="0"/>
              <a:t> Time (IRT)</a:t>
            </a:r>
            <a:endParaRPr dirty="0"/>
          </a:p>
        </p:txBody>
      </p:sp>
      <p:sp>
        <p:nvSpPr>
          <p:cNvPr id="2" name="Content Placeholder 1">
            <a:extLst>
              <a:ext uri="{FF2B5EF4-FFF2-40B4-BE49-F238E27FC236}">
                <a16:creationId xmlns:a16="http://schemas.microsoft.com/office/drawing/2014/main" id="{7FE13452-381A-0985-5840-87A60899386E}"/>
              </a:ext>
            </a:extLst>
          </p:cNvPr>
          <p:cNvSpPr>
            <a:spLocks noGrp="1"/>
          </p:cNvSpPr>
          <p:nvPr>
            <p:ph type="body" sz="quarter" idx="10"/>
          </p:nvPr>
        </p:nvSpPr>
        <p:spPr/>
        <p:txBody>
          <a:bodyPr/>
          <a:lstStyle/>
          <a:p>
            <a:pPr marL="150279" indent="0">
              <a:buNone/>
            </a:pPr>
            <a:r>
              <a:rPr lang="en-US" dirty="0"/>
              <a:t>The amount of time between two consecutive target behaviors</a:t>
            </a:r>
          </a:p>
          <a:p>
            <a:pPr marL="150279" indent="0">
              <a:buNone/>
            </a:pPr>
            <a:r>
              <a:rPr lang="en-US" dirty="0"/>
              <a:t>Similar method as Latency, but instead of time between prompt and behavior, it is between two occurrences of the same behavior</a:t>
            </a:r>
          </a:p>
          <a:p>
            <a:pPr marL="150279" indent="0">
              <a:buNone/>
            </a:pPr>
            <a:r>
              <a:rPr lang="en-US" dirty="0"/>
              <a:t>Example: The time elapsed between a child hitting another child in the classroom</a:t>
            </a:r>
          </a:p>
        </p:txBody>
      </p:sp>
    </p:spTree>
    <p:extLst>
      <p:ext uri="{BB962C8B-B14F-4D97-AF65-F5344CB8AC3E}">
        <p14:creationId xmlns:p14="http://schemas.microsoft.com/office/powerpoint/2010/main" val="504900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3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Interresponse Time (IRT)</a:t>
            </a:r>
            <a:r>
              <a:rPr lang="en-US" dirty="0"/>
              <a:t>, cont.</a:t>
            </a:r>
            <a:endParaRPr dirty="0"/>
          </a:p>
        </p:txBody>
      </p:sp>
      <p:sp>
        <p:nvSpPr>
          <p:cNvPr id="924" name="Google Shape;924;p131"/>
          <p:cNvSpPr txBox="1">
            <a:spLocks noGrp="1"/>
          </p:cNvSpPr>
          <p:nvPr>
            <p:ph type="body" sz="quarter" idx="10"/>
          </p:nvPr>
        </p:nvSpPr>
        <p:spPr>
          <a:prstGeom prst="rect">
            <a:avLst/>
          </a:prstGeom>
        </p:spPr>
        <p:txBody>
          <a:bodyPr spcFirstLastPara="1" vert="horz" wrap="square" lIns="34275" tIns="34275" rIns="34275" bIns="34275" rtlCol="0" anchor="t" anchorCtr="0">
            <a:noAutofit/>
          </a:bodyPr>
          <a:lstStyle/>
          <a:p>
            <a:pPr marL="150279" indent="0">
              <a:spcBef>
                <a:spcPts val="300"/>
              </a:spcBef>
              <a:buNone/>
            </a:pPr>
            <a:r>
              <a:rPr lang="en-US" dirty="0"/>
              <a:t>Examples of when to use IRT: </a:t>
            </a:r>
          </a:p>
          <a:p>
            <a:pPr marL="571500">
              <a:spcBef>
                <a:spcPts val="300"/>
              </a:spcBef>
            </a:pPr>
            <a:r>
              <a:rPr lang="en-US" dirty="0"/>
              <a:t>The time elapsed between a child hitting another child in the classroom</a:t>
            </a:r>
          </a:p>
          <a:p>
            <a:pPr marL="571500">
              <a:spcBef>
                <a:spcPts val="300"/>
              </a:spcBef>
            </a:pPr>
            <a:r>
              <a:rPr lang="en-US" dirty="0"/>
              <a:t>Bites of food</a:t>
            </a:r>
          </a:p>
          <a:p>
            <a:pPr marL="571500">
              <a:spcBef>
                <a:spcPts val="300"/>
              </a:spcBef>
            </a:pPr>
            <a:r>
              <a:rPr lang="en-US" dirty="0"/>
              <a:t>Problems answered on worksheet</a:t>
            </a:r>
          </a:p>
          <a:p>
            <a:pPr marL="571500">
              <a:spcBef>
                <a:spcPts val="300"/>
              </a:spcBef>
            </a:pPr>
            <a:r>
              <a:rPr lang="en-US" dirty="0"/>
              <a:t>Checking phone</a:t>
            </a:r>
          </a:p>
          <a:p>
            <a:pPr marL="571500">
              <a:spcBef>
                <a:spcPts val="300"/>
              </a:spcBef>
            </a:pPr>
            <a:r>
              <a:rPr lang="en-US" dirty="0"/>
              <a:t>Blurting</a:t>
            </a:r>
            <a:endParaRPr lang="en" dirty="0"/>
          </a:p>
        </p:txBody>
      </p:sp>
    </p:spTree>
    <p:extLst>
      <p:ext uri="{BB962C8B-B14F-4D97-AF65-F5344CB8AC3E}">
        <p14:creationId xmlns:p14="http://schemas.microsoft.com/office/powerpoint/2010/main" val="341460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5" name="Title 4">
            <a:extLst>
              <a:ext uri="{FF2B5EF4-FFF2-40B4-BE49-F238E27FC236}">
                <a16:creationId xmlns:a16="http://schemas.microsoft.com/office/drawing/2014/main" id="{36A14E54-BCDA-8AA6-C26B-93F102259D9D}"/>
              </a:ext>
            </a:extLst>
          </p:cNvPr>
          <p:cNvSpPr>
            <a:spLocks noGrp="1"/>
          </p:cNvSpPr>
          <p:nvPr>
            <p:ph type="title"/>
          </p:nvPr>
        </p:nvSpPr>
        <p:spPr/>
        <p:txBody>
          <a:bodyPr/>
          <a:lstStyle/>
          <a:p>
            <a:r>
              <a:rPr lang="en-US" dirty="0"/>
              <a:t>Facts about ABA, cont.</a:t>
            </a:r>
          </a:p>
        </p:txBody>
      </p:sp>
      <p:sp>
        <p:nvSpPr>
          <p:cNvPr id="4" name="Content Placeholder 3">
            <a:extLst>
              <a:ext uri="{FF2B5EF4-FFF2-40B4-BE49-F238E27FC236}">
                <a16:creationId xmlns:a16="http://schemas.microsoft.com/office/drawing/2014/main" id="{1EA9EE00-EB19-B872-080A-315FD1D71F5D}"/>
              </a:ext>
            </a:extLst>
          </p:cNvPr>
          <p:cNvSpPr>
            <a:spLocks noGrp="1"/>
          </p:cNvSpPr>
          <p:nvPr>
            <p:ph idx="1"/>
          </p:nvPr>
        </p:nvSpPr>
        <p:spPr/>
        <p:txBody>
          <a:bodyPr/>
          <a:lstStyle/>
          <a:p>
            <a:pPr marL="150279" indent="0">
              <a:lnSpc>
                <a:spcPct val="80000"/>
              </a:lnSpc>
              <a:spcAft>
                <a:spcPts val="800"/>
              </a:spcAft>
              <a:buNone/>
            </a:pPr>
            <a:r>
              <a:rPr lang="en-US" dirty="0"/>
              <a:t>The “umbrella” or basis for many teaching and intervention strategies</a:t>
            </a:r>
          </a:p>
          <a:p>
            <a:pPr>
              <a:lnSpc>
                <a:spcPct val="80000"/>
              </a:lnSpc>
              <a:spcAft>
                <a:spcPts val="800"/>
              </a:spcAft>
            </a:pPr>
            <a:r>
              <a:rPr lang="en-US" dirty="0"/>
              <a:t>Used across all curriculum areas</a:t>
            </a:r>
          </a:p>
          <a:p>
            <a:pPr>
              <a:lnSpc>
                <a:spcPct val="80000"/>
              </a:lnSpc>
              <a:spcAft>
                <a:spcPts val="800"/>
              </a:spcAft>
            </a:pPr>
            <a:r>
              <a:rPr lang="en-US" dirty="0"/>
              <a:t>Use it in everyday life / routines </a:t>
            </a:r>
          </a:p>
          <a:p>
            <a:pPr>
              <a:lnSpc>
                <a:spcPct val="80000"/>
              </a:lnSpc>
              <a:spcAft>
                <a:spcPts val="800"/>
              </a:spcAft>
            </a:pPr>
            <a:r>
              <a:rPr lang="en-US" dirty="0"/>
              <a:t>STAR, LINKS, Reading and Math Curriculums, etc. </a:t>
            </a:r>
          </a:p>
          <a:p>
            <a:pPr>
              <a:lnSpc>
                <a:spcPct val="80000"/>
              </a:lnSpc>
              <a:spcAft>
                <a:spcPts val="800"/>
              </a:spcAft>
            </a:pPr>
            <a:r>
              <a:rPr lang="en-US" dirty="0"/>
              <a:t>AIM curriculum, Safety Care, CPI</a:t>
            </a:r>
          </a:p>
          <a:p>
            <a:pPr>
              <a:lnSpc>
                <a:spcPct val="80000"/>
              </a:lnSpc>
              <a:spcAft>
                <a:spcPts val="800"/>
              </a:spcAft>
            </a:pPr>
            <a:r>
              <a:rPr lang="en-US" dirty="0"/>
              <a:t>Prevent, Teach, Reinforce</a:t>
            </a:r>
          </a:p>
          <a:p>
            <a:pPr>
              <a:lnSpc>
                <a:spcPct val="80000"/>
              </a:lnSpc>
              <a:spcAft>
                <a:spcPts val="800"/>
              </a:spcAft>
            </a:pPr>
            <a:r>
              <a:rPr lang="en-US" dirty="0"/>
              <a:t>Self &amp; Match</a:t>
            </a:r>
          </a:p>
        </p:txBody>
      </p:sp>
    </p:spTree>
    <p:extLst>
      <p:ext uri="{BB962C8B-B14F-4D97-AF65-F5344CB8AC3E}">
        <p14:creationId xmlns:p14="http://schemas.microsoft.com/office/powerpoint/2010/main" val="36145271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33" descr="An Inter-Response Time (IRT) Data Sheet for tracking the time between occurrences of a specific behavior. It includes columns for date, time of occurrence, time between behaviors, and an average IRT calculation."/>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Inter-response Time (IRT) Data Sheet Example</a:t>
            </a:r>
            <a:endParaRPr dirty="0"/>
          </a:p>
        </p:txBody>
      </p:sp>
      <p:pic>
        <p:nvPicPr>
          <p:cNvPr id="2" name="Picture 1" descr="IRT Data Sheet Example">
            <a:extLst>
              <a:ext uri="{FF2B5EF4-FFF2-40B4-BE49-F238E27FC236}">
                <a16:creationId xmlns:a16="http://schemas.microsoft.com/office/drawing/2014/main" id="{5444FA41-BEB8-9317-E310-4A1E5DC8EDE2}"/>
              </a:ext>
            </a:extLst>
          </p:cNvPr>
          <p:cNvPicPr>
            <a:picLocks noChangeAspect="1"/>
          </p:cNvPicPr>
          <p:nvPr/>
        </p:nvPicPr>
        <p:blipFill>
          <a:blip r:embed="rId3"/>
          <a:stretch>
            <a:fillRect/>
          </a:stretch>
        </p:blipFill>
        <p:spPr>
          <a:xfrm>
            <a:off x="1470660" y="2989671"/>
            <a:ext cx="8669020" cy="3118494"/>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TYPES OF DATA COLLECTION</a:t>
            </a:r>
            <a:br>
              <a:rPr lang="en" dirty="0"/>
            </a:br>
            <a:r>
              <a:rPr lang="en-US" sz="4267" dirty="0"/>
              <a:t>Discontinuous Measurement</a:t>
            </a:r>
            <a:endParaRPr sz="4267" dirty="0"/>
          </a:p>
        </p:txBody>
      </p:sp>
    </p:spTree>
    <p:extLst>
      <p:ext uri="{BB962C8B-B14F-4D97-AF65-F5344CB8AC3E}">
        <p14:creationId xmlns:p14="http://schemas.microsoft.com/office/powerpoint/2010/main" val="32255918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37"/>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Discontinuous Measurement Procedures</a:t>
            </a:r>
            <a:endParaRPr dirty="0"/>
          </a:p>
        </p:txBody>
      </p:sp>
      <p:sp>
        <p:nvSpPr>
          <p:cNvPr id="2" name="Content Placeholder 1">
            <a:extLst>
              <a:ext uri="{FF2B5EF4-FFF2-40B4-BE49-F238E27FC236}">
                <a16:creationId xmlns:a16="http://schemas.microsoft.com/office/drawing/2014/main" id="{F7822088-6F2E-AF82-C6D6-9F58E8BD3A1B}"/>
              </a:ext>
            </a:extLst>
          </p:cNvPr>
          <p:cNvSpPr>
            <a:spLocks noGrp="1"/>
          </p:cNvSpPr>
          <p:nvPr>
            <p:ph type="body" sz="quarter" idx="10"/>
          </p:nvPr>
        </p:nvSpPr>
        <p:spPr>
          <a:xfrm>
            <a:off x="616974" y="2422422"/>
            <a:ext cx="4816263" cy="3825978"/>
          </a:xfrm>
        </p:spPr>
        <p:txBody>
          <a:bodyPr/>
          <a:lstStyle/>
          <a:p>
            <a:pPr marL="150279" indent="0">
              <a:buNone/>
            </a:pPr>
            <a:r>
              <a:rPr lang="en-US" dirty="0"/>
              <a:t>Interval Recording </a:t>
            </a:r>
          </a:p>
          <a:p>
            <a:pPr marL="607467" indent="-457189"/>
            <a:r>
              <a:rPr lang="en-US" dirty="0"/>
              <a:t>Whole</a:t>
            </a:r>
          </a:p>
          <a:p>
            <a:pPr marL="607467" indent="-457189"/>
            <a:r>
              <a:rPr lang="en-US" dirty="0"/>
              <a:t>Partial</a:t>
            </a:r>
          </a:p>
          <a:p>
            <a:pPr marL="607467" indent="-457189"/>
            <a:r>
              <a:rPr lang="en-US" dirty="0"/>
              <a:t>Momentary Time Sampling</a:t>
            </a:r>
          </a:p>
          <a:p>
            <a:pPr marL="607467" indent="-457189"/>
            <a:r>
              <a:rPr lang="en-US" dirty="0"/>
              <a:t>Trials-to-criterion</a:t>
            </a:r>
          </a:p>
        </p:txBody>
      </p:sp>
      <p:pic>
        <p:nvPicPr>
          <p:cNvPr id="976" name="Google Shape;976;p137" descr="A meme featuring Andy Dwyer from *Parks and Recreation* with the text, &quot;I'M SUPER CONFUSED ABOUT DATA COLLECTION AND AT THIS POINT I'M TOO AFRAID TO ASK.&quot; It humorously conveys frustration with understanding data collecti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6536769" y="2768507"/>
            <a:ext cx="4308292" cy="313352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Interval Recording</a:t>
            </a:r>
            <a:endParaRPr dirty="0"/>
          </a:p>
        </p:txBody>
      </p:sp>
      <p:sp>
        <p:nvSpPr>
          <p:cNvPr id="2" name="Content Placeholder 1">
            <a:extLst>
              <a:ext uri="{FF2B5EF4-FFF2-40B4-BE49-F238E27FC236}">
                <a16:creationId xmlns:a16="http://schemas.microsoft.com/office/drawing/2014/main" id="{75EBF62E-47F5-B476-D4DC-90C92EC67107}"/>
              </a:ext>
            </a:extLst>
          </p:cNvPr>
          <p:cNvSpPr>
            <a:spLocks noGrp="1"/>
          </p:cNvSpPr>
          <p:nvPr>
            <p:ph type="body" sz="quarter" idx="10"/>
          </p:nvPr>
        </p:nvSpPr>
        <p:spPr>
          <a:xfrm>
            <a:off x="612488" y="2421566"/>
            <a:ext cx="10703212" cy="3903034"/>
          </a:xfrm>
        </p:spPr>
        <p:txBody>
          <a:bodyPr/>
          <a:lstStyle/>
          <a:p>
            <a:pPr marL="150279" indent="0">
              <a:spcBef>
                <a:spcPts val="800"/>
              </a:spcBef>
              <a:spcAft>
                <a:spcPts val="800"/>
              </a:spcAft>
              <a:buNone/>
            </a:pPr>
            <a:r>
              <a:rPr lang="en-US" dirty="0"/>
              <a:t>Also called Time Sampling</a:t>
            </a:r>
          </a:p>
          <a:p>
            <a:pPr marL="150279" indent="0">
              <a:spcBef>
                <a:spcPts val="800"/>
              </a:spcBef>
              <a:spcAft>
                <a:spcPts val="800"/>
              </a:spcAft>
              <a:buNone/>
            </a:pPr>
            <a:r>
              <a:rPr lang="en-US" dirty="0"/>
              <a:t>A method of observing behavior during intervals or at specific moments in time</a:t>
            </a:r>
          </a:p>
          <a:p>
            <a:pPr>
              <a:spcBef>
                <a:spcPts val="800"/>
              </a:spcBef>
              <a:spcAft>
                <a:spcPts val="800"/>
              </a:spcAft>
            </a:pPr>
            <a:r>
              <a:rPr lang="en-US" dirty="0"/>
              <a:t>Divide up the observation period into time intervals and then record the presence or absence of the behavior</a:t>
            </a:r>
          </a:p>
        </p:txBody>
      </p:sp>
    </p:spTree>
    <p:extLst>
      <p:ext uri="{BB962C8B-B14F-4D97-AF65-F5344CB8AC3E}">
        <p14:creationId xmlns:p14="http://schemas.microsoft.com/office/powerpoint/2010/main" val="30159279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DCFD-072A-69CA-F677-4389F01DFE9D}"/>
              </a:ext>
            </a:extLst>
          </p:cNvPr>
          <p:cNvSpPr>
            <a:spLocks noGrp="1"/>
          </p:cNvSpPr>
          <p:nvPr>
            <p:ph type="title"/>
          </p:nvPr>
        </p:nvSpPr>
        <p:spPr/>
        <p:txBody>
          <a:bodyPr/>
          <a:lstStyle/>
          <a:p>
            <a:r>
              <a:rPr lang="en-US" dirty="0"/>
              <a:t>Interval Recording, cont.</a:t>
            </a:r>
          </a:p>
        </p:txBody>
      </p:sp>
      <p:sp>
        <p:nvSpPr>
          <p:cNvPr id="3" name="Content Placeholder 2">
            <a:extLst>
              <a:ext uri="{FF2B5EF4-FFF2-40B4-BE49-F238E27FC236}">
                <a16:creationId xmlns:a16="http://schemas.microsoft.com/office/drawing/2014/main" id="{1EC86632-13F7-CE5D-D2C5-D67FA0D50BD1}"/>
              </a:ext>
            </a:extLst>
          </p:cNvPr>
          <p:cNvSpPr>
            <a:spLocks noGrp="1"/>
          </p:cNvSpPr>
          <p:nvPr>
            <p:ph type="body" sz="quarter" idx="10"/>
          </p:nvPr>
        </p:nvSpPr>
        <p:spPr>
          <a:xfrm>
            <a:off x="612488" y="2421566"/>
            <a:ext cx="10417462" cy="3903034"/>
          </a:xfrm>
        </p:spPr>
        <p:txBody>
          <a:bodyPr/>
          <a:lstStyle/>
          <a:p>
            <a:pPr marL="150279" indent="0">
              <a:buNone/>
            </a:pPr>
            <a:r>
              <a:rPr lang="en-US" dirty="0"/>
              <a:t>Measures obtained by these “samples” are suppose to represent the behavior during the entire time period from which the behavior was collected.</a:t>
            </a:r>
          </a:p>
        </p:txBody>
      </p:sp>
    </p:spTree>
    <p:extLst>
      <p:ext uri="{BB962C8B-B14F-4D97-AF65-F5344CB8AC3E}">
        <p14:creationId xmlns:p14="http://schemas.microsoft.com/office/powerpoint/2010/main" val="24301141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2" name="Google Shape;940;p133">
            <a:extLst>
              <a:ext uri="{FF2B5EF4-FFF2-40B4-BE49-F238E27FC236}">
                <a16:creationId xmlns:a16="http://schemas.microsoft.com/office/drawing/2014/main" id="{81BC315F-8E4C-6401-3E16-9DBA8C9A57A9}"/>
              </a:ext>
            </a:extLst>
          </p:cNvPr>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Interval Recording Example</a:t>
            </a:r>
            <a:endParaRPr dirty="0"/>
          </a:p>
        </p:txBody>
      </p:sp>
      <p:pic>
        <p:nvPicPr>
          <p:cNvPr id="989" name="Google Shape;989;p139" descr="A &quot;Time Sampling Record Sheet&quot; for tracking behavior in 10-minute intervals. It includes columns for whole, partial, and momentary interval recording, allowing observers to document behavior presence and frequency.">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124200" y="2608776"/>
            <a:ext cx="5689243" cy="323957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40"/>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Whole-Interval Recording</a:t>
            </a:r>
            <a:endParaRPr dirty="0"/>
          </a:p>
        </p:txBody>
      </p:sp>
      <p:sp>
        <p:nvSpPr>
          <p:cNvPr id="2" name="Text Placeholder 1">
            <a:extLst>
              <a:ext uri="{FF2B5EF4-FFF2-40B4-BE49-F238E27FC236}">
                <a16:creationId xmlns:a16="http://schemas.microsoft.com/office/drawing/2014/main" id="{433514CC-653E-B50E-6BA1-20C06B87B40C}"/>
              </a:ext>
            </a:extLst>
          </p:cNvPr>
          <p:cNvSpPr>
            <a:spLocks noGrp="1"/>
          </p:cNvSpPr>
          <p:nvPr>
            <p:ph type="body" sz="quarter" idx="10"/>
          </p:nvPr>
        </p:nvSpPr>
        <p:spPr/>
        <p:txBody>
          <a:bodyPr/>
          <a:lstStyle/>
          <a:p>
            <a:pPr marL="0" indent="0">
              <a:buNone/>
            </a:pPr>
            <a:r>
              <a:rPr lang="en-US" dirty="0"/>
              <a:t>Typically used to measure continuous behaviors (i.e. playing) or very high-frequency behaviors (i.e., rocking)</a:t>
            </a:r>
          </a:p>
          <a:p>
            <a:pPr marL="0" indent="0">
              <a:buNone/>
            </a:pPr>
            <a:r>
              <a:rPr lang="en-US" dirty="0"/>
              <a:t>Typically broken down into 5-10 second intervals where behaviors must occur for the entire interval to be recorded (i.e., child must be at his desk looking at his homework for the entire 5 second interval to be considered “on-task”)</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3B9F45-C18C-762B-3BF3-6F94A4799B51}"/>
              </a:ext>
            </a:extLst>
          </p:cNvPr>
          <p:cNvSpPr>
            <a:spLocks noGrp="1"/>
          </p:cNvSpPr>
          <p:nvPr>
            <p:ph type="title"/>
          </p:nvPr>
        </p:nvSpPr>
        <p:spPr/>
        <p:txBody>
          <a:bodyPr/>
          <a:lstStyle/>
          <a:p>
            <a:r>
              <a:rPr lang="en-US" dirty="0"/>
              <a:t>Whole-Interval Recording, cont.</a:t>
            </a:r>
          </a:p>
        </p:txBody>
      </p:sp>
      <p:sp>
        <p:nvSpPr>
          <p:cNvPr id="5" name="Text Placeholder 4">
            <a:extLst>
              <a:ext uri="{FF2B5EF4-FFF2-40B4-BE49-F238E27FC236}">
                <a16:creationId xmlns:a16="http://schemas.microsoft.com/office/drawing/2014/main" id="{E9A74CDC-FD57-7A93-54A0-53D1EF94DD83}"/>
              </a:ext>
            </a:extLst>
          </p:cNvPr>
          <p:cNvSpPr>
            <a:spLocks noGrp="1"/>
          </p:cNvSpPr>
          <p:nvPr>
            <p:ph type="body" sz="quarter" idx="10"/>
          </p:nvPr>
        </p:nvSpPr>
        <p:spPr>
          <a:xfrm>
            <a:off x="612488" y="2421566"/>
            <a:ext cx="10484137" cy="3903034"/>
          </a:xfrm>
        </p:spPr>
        <p:txBody>
          <a:bodyPr/>
          <a:lstStyle/>
          <a:p>
            <a:pPr marL="0" indent="0">
              <a:buNone/>
            </a:pPr>
            <a:r>
              <a:rPr lang="en-US" dirty="0"/>
              <a:t>May underestimate time engaged in a behavior (i.e., would not record a behavior if it occurred for 9 out of 10 seconds)</a:t>
            </a:r>
          </a:p>
        </p:txBody>
      </p:sp>
    </p:spTree>
    <p:extLst>
      <p:ext uri="{BB962C8B-B14F-4D97-AF65-F5344CB8AC3E}">
        <p14:creationId xmlns:p14="http://schemas.microsoft.com/office/powerpoint/2010/main" val="25925013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4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Whole Interval Data Sheet Example</a:t>
            </a:r>
            <a:endParaRPr dirty="0"/>
          </a:p>
        </p:txBody>
      </p:sp>
      <p:sp>
        <p:nvSpPr>
          <p:cNvPr id="2" name="Content Placeholder 1">
            <a:extLst>
              <a:ext uri="{FF2B5EF4-FFF2-40B4-BE49-F238E27FC236}">
                <a16:creationId xmlns:a16="http://schemas.microsoft.com/office/drawing/2014/main" id="{2CCA2370-5B5D-5731-F745-366BDACC91AC}"/>
              </a:ext>
            </a:extLst>
          </p:cNvPr>
          <p:cNvSpPr>
            <a:spLocks noGrp="1"/>
          </p:cNvSpPr>
          <p:nvPr>
            <p:ph type="body" sz="quarter" idx="10"/>
          </p:nvPr>
        </p:nvSpPr>
        <p:spPr>
          <a:xfrm>
            <a:off x="616974" y="2422422"/>
            <a:ext cx="4364601" cy="3825978"/>
          </a:xfrm>
        </p:spPr>
        <p:txBody>
          <a:bodyPr/>
          <a:lstStyle/>
          <a:p>
            <a:pPr marL="150279" indent="0">
              <a:buNone/>
            </a:pPr>
            <a:r>
              <a:rPr lang="en-US" dirty="0"/>
              <a:t>*Note that most interval data sheets can be used with whole, partial, and momentary time sampling</a:t>
            </a:r>
          </a:p>
        </p:txBody>
      </p:sp>
      <p:pic>
        <p:nvPicPr>
          <p:cNvPr id="1007" name="Google Shape;1007;p141" descr="A whole interval recording data sheet for tracking student engagement in tasks. It includes a checklist of behaviors, observation instructions, and a 10-interval table for marking behavior occurrenc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5685764" y="2428007"/>
            <a:ext cx="5238485" cy="338248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4" name="Title 3">
            <a:extLst>
              <a:ext uri="{FF2B5EF4-FFF2-40B4-BE49-F238E27FC236}">
                <a16:creationId xmlns:a16="http://schemas.microsoft.com/office/drawing/2014/main" id="{5E814C2F-9C23-C606-8CEB-35BAEF394C7E}"/>
              </a:ext>
            </a:extLst>
          </p:cNvPr>
          <p:cNvSpPr>
            <a:spLocks noGrp="1"/>
          </p:cNvSpPr>
          <p:nvPr>
            <p:ph type="title"/>
          </p:nvPr>
        </p:nvSpPr>
        <p:spPr/>
        <p:txBody>
          <a:bodyPr/>
          <a:lstStyle/>
          <a:p>
            <a:r>
              <a:rPr lang="en-US" dirty="0"/>
              <a:t>Whole Interval Data Sheet Example, cont.</a:t>
            </a:r>
          </a:p>
        </p:txBody>
      </p:sp>
      <p:pic>
        <p:nvPicPr>
          <p:cNvPr id="1017" name="Google Shape;1017;p142" descr="An interval recording form for tracking student behavior using partial or whole interval methods. It includes sections for time intervals, behavior occurrence, and percentage of intervals observed.">
            <a:extLst>
              <a:ext uri="{C183D7F6-B498-43B3-948B-1728B52AA6E4}">
                <adec:decorative xmlns:adec="http://schemas.microsoft.com/office/drawing/2017/decorative" val="0"/>
              </a:ext>
            </a:extLst>
          </p:cNvPr>
          <p:cNvPicPr preferRelativeResize="0"/>
          <p:nvPr/>
        </p:nvPicPr>
        <p:blipFill rotWithShape="1">
          <a:blip r:embed="rId3">
            <a:alphaModFix/>
          </a:blip>
          <a:srcRect l="8176" t="7815" r="4038" b="4521"/>
          <a:stretch/>
        </p:blipFill>
        <p:spPr>
          <a:xfrm>
            <a:off x="4191001" y="2385695"/>
            <a:ext cx="3733800" cy="4064539"/>
          </a:xfrm>
          <a:prstGeom prst="rect">
            <a:avLst/>
          </a:prstGeom>
          <a:noFill/>
          <a:ln w="635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 name="Title 1">
            <a:extLst>
              <a:ext uri="{FF2B5EF4-FFF2-40B4-BE49-F238E27FC236}">
                <a16:creationId xmlns:a16="http://schemas.microsoft.com/office/drawing/2014/main" id="{118F6C78-BF5A-0F37-2DD3-9205E66CC76C}"/>
              </a:ext>
            </a:extLst>
          </p:cNvPr>
          <p:cNvSpPr>
            <a:spLocks noGrp="1"/>
          </p:cNvSpPr>
          <p:nvPr>
            <p:ph type="title"/>
          </p:nvPr>
        </p:nvSpPr>
        <p:spPr/>
        <p:txBody>
          <a:bodyPr/>
          <a:lstStyle/>
          <a:p>
            <a:r>
              <a:rPr lang="en-US" dirty="0"/>
              <a:t>Principles of Learning Theory</a:t>
            </a:r>
          </a:p>
        </p:txBody>
      </p:sp>
      <p:sp>
        <p:nvSpPr>
          <p:cNvPr id="3" name="Text Placeholder 2">
            <a:extLst>
              <a:ext uri="{FF2B5EF4-FFF2-40B4-BE49-F238E27FC236}">
                <a16:creationId xmlns:a16="http://schemas.microsoft.com/office/drawing/2014/main" id="{A6729853-71D6-45F0-1A11-48B6ECB5A06C}"/>
              </a:ext>
            </a:extLst>
          </p:cNvPr>
          <p:cNvSpPr>
            <a:spLocks noGrp="1"/>
          </p:cNvSpPr>
          <p:nvPr>
            <p:ph idx="1"/>
          </p:nvPr>
        </p:nvSpPr>
        <p:spPr/>
        <p:txBody>
          <a:bodyPr/>
          <a:lstStyle/>
          <a:p>
            <a:pPr marL="569899" indent="-342891">
              <a:lnSpc>
                <a:spcPct val="80000"/>
              </a:lnSpc>
              <a:spcAft>
                <a:spcPts val="800"/>
              </a:spcAft>
            </a:pPr>
            <a:r>
              <a:rPr lang="en-US" dirty="0"/>
              <a:t>Contingent use of reinforcement to increase behaviors we want to see increase.</a:t>
            </a:r>
          </a:p>
          <a:p>
            <a:pPr marL="569899" indent="-342891">
              <a:lnSpc>
                <a:spcPct val="80000"/>
              </a:lnSpc>
              <a:spcAft>
                <a:spcPts val="800"/>
              </a:spcAft>
            </a:pPr>
            <a:r>
              <a:rPr lang="en-US" dirty="0"/>
              <a:t>Demonstration of the desired behaviors is “rewarded” with positive reinforcement, maintaining high motivation for improvement.</a:t>
            </a:r>
          </a:p>
          <a:p>
            <a:pPr marL="569899" indent="-342891">
              <a:lnSpc>
                <a:spcPct val="80000"/>
              </a:lnSpc>
              <a:spcAft>
                <a:spcPts val="800"/>
              </a:spcAft>
            </a:pPr>
            <a:r>
              <a:rPr lang="en-US" dirty="0"/>
              <a:t>Generalization of learned behaviors and skills.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2" name="Title 1">
            <a:extLst>
              <a:ext uri="{FF2B5EF4-FFF2-40B4-BE49-F238E27FC236}">
                <a16:creationId xmlns:a16="http://schemas.microsoft.com/office/drawing/2014/main" id="{3BFE1DD4-8B62-E35F-4771-63E020CC618D}"/>
              </a:ext>
            </a:extLst>
          </p:cNvPr>
          <p:cNvSpPr>
            <a:spLocks noGrp="1"/>
          </p:cNvSpPr>
          <p:nvPr>
            <p:ph type="title"/>
          </p:nvPr>
        </p:nvSpPr>
        <p:spPr/>
        <p:txBody>
          <a:bodyPr/>
          <a:lstStyle/>
          <a:p>
            <a:r>
              <a:rPr lang="en-US" dirty="0"/>
              <a:t>Partial-Interval Recording</a:t>
            </a:r>
          </a:p>
        </p:txBody>
      </p:sp>
      <p:sp>
        <p:nvSpPr>
          <p:cNvPr id="3" name="Text Placeholder 2">
            <a:extLst>
              <a:ext uri="{FF2B5EF4-FFF2-40B4-BE49-F238E27FC236}">
                <a16:creationId xmlns:a16="http://schemas.microsoft.com/office/drawing/2014/main" id="{6D8CFD95-E00A-7658-0516-7A5642A0311E}"/>
              </a:ext>
            </a:extLst>
          </p:cNvPr>
          <p:cNvSpPr>
            <a:spLocks noGrp="1"/>
          </p:cNvSpPr>
          <p:nvPr>
            <p:ph type="body" sz="quarter" idx="10"/>
          </p:nvPr>
        </p:nvSpPr>
        <p:spPr/>
        <p:txBody>
          <a:bodyPr/>
          <a:lstStyle/>
          <a:p>
            <a:pPr marL="0" indent="0">
              <a:buNone/>
            </a:pPr>
            <a:r>
              <a:rPr lang="en-US" dirty="0"/>
              <a:t>Similar to whole-interval recording, but partial-interval recording will record behaviors that take place at ANY time during a set interval</a:t>
            </a:r>
          </a:p>
          <a:p>
            <a:pPr marL="0" indent="0">
              <a:buNone/>
            </a:pPr>
            <a:r>
              <a:rPr lang="en-US" dirty="0"/>
              <a:t>May overestimate the occurrence of behavior (i.e., If the behavior only occurred during 1 second of a 10 second interval)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18CF-F20F-EC54-51CF-34A2BCDCA334}"/>
              </a:ext>
            </a:extLst>
          </p:cNvPr>
          <p:cNvSpPr>
            <a:spLocks noGrp="1"/>
          </p:cNvSpPr>
          <p:nvPr>
            <p:ph type="title"/>
          </p:nvPr>
        </p:nvSpPr>
        <p:spPr/>
        <p:txBody>
          <a:bodyPr/>
          <a:lstStyle/>
          <a:p>
            <a:r>
              <a:rPr lang="en-US" dirty="0"/>
              <a:t>Partial-Interval Recording, cont.</a:t>
            </a:r>
          </a:p>
        </p:txBody>
      </p:sp>
      <p:sp>
        <p:nvSpPr>
          <p:cNvPr id="4" name="Text Placeholder 3">
            <a:extLst>
              <a:ext uri="{FF2B5EF4-FFF2-40B4-BE49-F238E27FC236}">
                <a16:creationId xmlns:a16="http://schemas.microsoft.com/office/drawing/2014/main" id="{A2A9D44C-6A5C-E81A-2650-445E38C2AC5E}"/>
              </a:ext>
            </a:extLst>
          </p:cNvPr>
          <p:cNvSpPr>
            <a:spLocks noGrp="1"/>
          </p:cNvSpPr>
          <p:nvPr>
            <p:ph type="body" sz="quarter" idx="10"/>
          </p:nvPr>
        </p:nvSpPr>
        <p:spPr>
          <a:xfrm>
            <a:off x="612488" y="2421566"/>
            <a:ext cx="9684037" cy="3903034"/>
          </a:xfrm>
        </p:spPr>
        <p:txBody>
          <a:bodyPr/>
          <a:lstStyle/>
          <a:p>
            <a:pPr marL="0" indent="0">
              <a:buNone/>
            </a:pPr>
            <a:r>
              <a:rPr lang="en-US" dirty="0"/>
              <a:t>This may also under-estimate the occurrence of high frequency behavior (i.e., If a person blurts 4 times in a 10 second time-frame)</a:t>
            </a:r>
          </a:p>
          <a:p>
            <a:pPr marL="0" indent="0">
              <a:buNone/>
            </a:pPr>
            <a:r>
              <a:rPr lang="en-US" dirty="0"/>
              <a:t>Pro: An observer is able to record several behaviors at once</a:t>
            </a:r>
          </a:p>
        </p:txBody>
      </p:sp>
    </p:spTree>
    <p:extLst>
      <p:ext uri="{BB962C8B-B14F-4D97-AF65-F5344CB8AC3E}">
        <p14:creationId xmlns:p14="http://schemas.microsoft.com/office/powerpoint/2010/main" val="38823861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4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Partial-Interval Data Sheet Example</a:t>
            </a:r>
            <a:endParaRPr dirty="0"/>
          </a:p>
        </p:txBody>
      </p:sp>
      <p:pic>
        <p:nvPicPr>
          <p:cNvPr id="1046" name="Google Shape;1046;p145" descr="A &quot;Sample Interval Recording Form&quot; for tracking behavior data over time. It includes fields for participant details, behavior observation, and a grid for recording intervals and percentage of occurrenc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405749" y="2471056"/>
            <a:ext cx="5876797" cy="3956325"/>
          </a:xfrm>
          <a:prstGeom prst="rect">
            <a:avLst/>
          </a:prstGeom>
          <a:noFill/>
          <a:ln w="6350">
            <a:solidFill>
              <a:schemeClr val="tx1"/>
            </a:solid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46"/>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Partial Interval Data Sheet Example</a:t>
            </a:r>
            <a:endParaRPr dirty="0"/>
          </a:p>
        </p:txBody>
      </p:sp>
      <p:pic>
        <p:nvPicPr>
          <p:cNvPr id="1055" name="Google Shape;1055;p146" descr="A time-sampling data sheet with a grid for recording observations at five-minute intervals. It includes time slots from 8:00 AM to 2:00 PM for tracking behavior occurrenc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920613" y="2801558"/>
            <a:ext cx="7148420" cy="2494341"/>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Momentary-Time Sampling</a:t>
            </a:r>
            <a:endParaRPr dirty="0"/>
          </a:p>
        </p:txBody>
      </p:sp>
      <p:sp>
        <p:nvSpPr>
          <p:cNvPr id="1074" name="Google Shape;1074;p148"/>
          <p:cNvSpPr txBox="1">
            <a:spLocks noGrp="1"/>
          </p:cNvSpPr>
          <p:nvPr>
            <p:ph idx="1"/>
          </p:nvPr>
        </p:nvSpPr>
        <p:spPr>
          <a:prstGeom prst="rect">
            <a:avLst/>
          </a:prstGeom>
        </p:spPr>
        <p:txBody>
          <a:bodyPr spcFirstLastPara="1" vert="horz" wrap="square" lIns="34275" tIns="34275" rIns="34275" bIns="34275" rtlCol="0" anchor="t" anchorCtr="0">
            <a:noAutofit/>
          </a:bodyPr>
          <a:lstStyle/>
          <a:p>
            <a:pPr marL="150279" indent="0">
              <a:spcBef>
                <a:spcPts val="300"/>
              </a:spcBef>
              <a:spcAft>
                <a:spcPts val="1200"/>
              </a:spcAft>
              <a:buSzPts val="1600"/>
              <a:buNone/>
            </a:pPr>
            <a:r>
              <a:rPr lang="en" dirty="0"/>
              <a:t>Measuring whether or not a behavior is taking place at the end of a given interval of time</a:t>
            </a:r>
            <a:endParaRPr dirty="0"/>
          </a:p>
          <a:p>
            <a:pPr marL="150279" indent="0">
              <a:spcBef>
                <a:spcPts val="300"/>
              </a:spcBef>
              <a:spcAft>
                <a:spcPts val="1200"/>
              </a:spcAft>
              <a:buSzPts val="1600"/>
              <a:buNone/>
            </a:pPr>
            <a:r>
              <a:rPr lang="en" dirty="0"/>
              <a:t>An advantage is that an observer does not need to constantly observe the individual as with whole- and partial-interval recording</a:t>
            </a:r>
            <a:endParaRPr dirty="0"/>
          </a:p>
          <a:p>
            <a:pPr marL="150279" indent="0">
              <a:spcBef>
                <a:spcPts val="300"/>
              </a:spcBef>
              <a:spcAft>
                <a:spcPts val="1200"/>
              </a:spcAft>
              <a:buSzPts val="1600"/>
              <a:buNone/>
            </a:pPr>
            <a:r>
              <a:rPr lang="en" dirty="0"/>
              <a:t>A disadvantage is that a great deal of behavior will be missed</a:t>
            </a:r>
            <a:endParaRPr dirty="0"/>
          </a:p>
        </p:txBody>
      </p:sp>
    </p:spTree>
    <p:extLst>
      <p:ext uri="{BB962C8B-B14F-4D97-AF65-F5344CB8AC3E}">
        <p14:creationId xmlns:p14="http://schemas.microsoft.com/office/powerpoint/2010/main" val="6128615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Momentary-Time Sampling,</a:t>
            </a:r>
            <a:r>
              <a:rPr lang="en-US" dirty="0"/>
              <a:t> cont.</a:t>
            </a:r>
            <a:endParaRPr dirty="0"/>
          </a:p>
        </p:txBody>
      </p:sp>
      <p:sp>
        <p:nvSpPr>
          <p:cNvPr id="2" name="Text Placeholder 1">
            <a:extLst>
              <a:ext uri="{FF2B5EF4-FFF2-40B4-BE49-F238E27FC236}">
                <a16:creationId xmlns:a16="http://schemas.microsoft.com/office/drawing/2014/main" id="{4C4E14A6-86AC-B5AF-4694-F8CA42344622}"/>
              </a:ext>
            </a:extLst>
          </p:cNvPr>
          <p:cNvSpPr>
            <a:spLocks noGrp="1"/>
          </p:cNvSpPr>
          <p:nvPr>
            <p:ph type="body" sz="quarter" idx="10"/>
          </p:nvPr>
        </p:nvSpPr>
        <p:spPr>
          <a:xfrm>
            <a:off x="612488" y="2421566"/>
            <a:ext cx="10493662" cy="3903034"/>
          </a:xfrm>
        </p:spPr>
        <p:txBody>
          <a:bodyPr/>
          <a:lstStyle/>
          <a:p>
            <a:pPr marL="0" indent="0">
              <a:buNone/>
            </a:pPr>
            <a:r>
              <a:rPr lang="en-US" dirty="0"/>
              <a:t>Typically, Momentary Time Sampling is used to measure continuous behaviors (i.e., engagement in particular activities)</a:t>
            </a:r>
          </a:p>
          <a:p>
            <a:pPr marL="0" indent="0">
              <a:buNone/>
            </a:pPr>
            <a:r>
              <a:rPr lang="en-US" dirty="0"/>
              <a:t>Momentary Time Sampling should not be utilized when examining low-frequency behaviors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FB9B-D319-CCFA-868D-63FF526692FD}"/>
              </a:ext>
            </a:extLst>
          </p:cNvPr>
          <p:cNvSpPr>
            <a:spLocks noGrp="1"/>
          </p:cNvSpPr>
          <p:nvPr>
            <p:ph type="title"/>
          </p:nvPr>
        </p:nvSpPr>
        <p:spPr/>
        <p:txBody>
          <a:bodyPr/>
          <a:lstStyle/>
          <a:p>
            <a:r>
              <a:rPr lang="en-US" dirty="0"/>
              <a:t>Momentary-Time Sampling, cont. 2</a:t>
            </a:r>
          </a:p>
        </p:txBody>
      </p:sp>
      <p:sp>
        <p:nvSpPr>
          <p:cNvPr id="4" name="Text Placeholder 3">
            <a:extLst>
              <a:ext uri="{FF2B5EF4-FFF2-40B4-BE49-F238E27FC236}">
                <a16:creationId xmlns:a16="http://schemas.microsoft.com/office/drawing/2014/main" id="{DBD8B673-9236-DC34-4E0A-746F746EAB7E}"/>
              </a:ext>
            </a:extLst>
          </p:cNvPr>
          <p:cNvSpPr>
            <a:spLocks noGrp="1"/>
          </p:cNvSpPr>
          <p:nvPr>
            <p:ph type="body" sz="quarter" idx="10"/>
          </p:nvPr>
        </p:nvSpPr>
        <p:spPr>
          <a:xfrm>
            <a:off x="612488" y="2421566"/>
            <a:ext cx="10560337" cy="3903034"/>
          </a:xfrm>
        </p:spPr>
        <p:txBody>
          <a:bodyPr/>
          <a:lstStyle/>
          <a:p>
            <a:pPr marL="0" indent="0">
              <a:buNone/>
            </a:pPr>
            <a:r>
              <a:rPr lang="en-US" dirty="0"/>
              <a:t>Should not have intervals over 2 minutes in length. When intervals get too long, the data does not correspond with other methods of behavioral observation</a:t>
            </a:r>
          </a:p>
        </p:txBody>
      </p:sp>
    </p:spTree>
    <p:extLst>
      <p:ext uri="{BB962C8B-B14F-4D97-AF65-F5344CB8AC3E}">
        <p14:creationId xmlns:p14="http://schemas.microsoft.com/office/powerpoint/2010/main" val="4935601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49"/>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Momentary-Time Sampling Data Sheet Example</a:t>
            </a:r>
            <a:endParaRPr dirty="0"/>
          </a:p>
        </p:txBody>
      </p:sp>
      <p:pic>
        <p:nvPicPr>
          <p:cNvPr id="1082" name="Google Shape;1082;p149" descr="A &quot;Momentary Time Sampling&quot; recording form for tracking behavior in 15-minute sessions using 10-second intervals. It includes spaces to mark occurrences and calculate percentages of observed behavio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486275" y="2364570"/>
            <a:ext cx="3657600" cy="391893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Planned Activity Check</a:t>
            </a:r>
            <a:endParaRPr dirty="0"/>
          </a:p>
        </p:txBody>
      </p:sp>
      <p:sp>
        <p:nvSpPr>
          <p:cNvPr id="3" name="Text Placeholder 2">
            <a:extLst>
              <a:ext uri="{FF2B5EF4-FFF2-40B4-BE49-F238E27FC236}">
                <a16:creationId xmlns:a16="http://schemas.microsoft.com/office/drawing/2014/main" id="{E99AEC37-3D15-1203-DB77-BE95910D8E86}"/>
              </a:ext>
            </a:extLst>
          </p:cNvPr>
          <p:cNvSpPr>
            <a:spLocks noGrp="1"/>
          </p:cNvSpPr>
          <p:nvPr>
            <p:ph type="body" sz="quarter" idx="10"/>
          </p:nvPr>
        </p:nvSpPr>
        <p:spPr/>
        <p:txBody>
          <a:bodyPr/>
          <a:lstStyle/>
          <a:p>
            <a:pPr marL="0" indent="0">
              <a:buNone/>
            </a:pPr>
            <a:r>
              <a:rPr lang="en-US" dirty="0"/>
              <a:t>Similar to momentary-time sampling, but with a group</a:t>
            </a:r>
          </a:p>
          <a:p>
            <a:pPr marL="0" indent="0">
              <a:buNone/>
            </a:pPr>
            <a:r>
              <a:rPr lang="en-US" dirty="0"/>
              <a:t>Used to measure group behavior</a:t>
            </a:r>
          </a:p>
          <a:p>
            <a:r>
              <a:rPr lang="en-US" dirty="0"/>
              <a:t>Great method to track class management interventions</a:t>
            </a:r>
          </a:p>
          <a:p>
            <a:pPr marL="0" indent="0">
              <a:buNone/>
            </a:pPr>
            <a:r>
              <a:rPr lang="en-US" dirty="0"/>
              <a:t>Uses a head count at the end of each time interval</a:t>
            </a:r>
          </a:p>
          <a:p>
            <a:pPr marL="0" indent="0">
              <a:buNone/>
            </a:pPr>
            <a:r>
              <a:rPr lang="en-US" dirty="0"/>
              <a:t>E.g., The number of students scored on-task while completing a reading assignment.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2" name="Title 1">
            <a:extLst>
              <a:ext uri="{FF2B5EF4-FFF2-40B4-BE49-F238E27FC236}">
                <a16:creationId xmlns:a16="http://schemas.microsoft.com/office/drawing/2014/main" id="{4610056B-D26E-D5B1-35AC-B90EB3428E3C}"/>
              </a:ext>
            </a:extLst>
          </p:cNvPr>
          <p:cNvSpPr>
            <a:spLocks noGrp="1"/>
          </p:cNvSpPr>
          <p:nvPr>
            <p:ph type="title"/>
          </p:nvPr>
        </p:nvSpPr>
        <p:spPr/>
        <p:txBody>
          <a:bodyPr/>
          <a:lstStyle/>
          <a:p>
            <a:r>
              <a:rPr lang="en-US" dirty="0"/>
              <a:t>Planned Activity Check Sample</a:t>
            </a:r>
          </a:p>
        </p:txBody>
      </p:sp>
      <p:pic>
        <p:nvPicPr>
          <p:cNvPr id="1105" name="Google Shape;1105;p152" descr="A comparison table of interval recording methods, including partial interval, whole interval, and momentary time sampling. It outlines their definitions, advantages, and disadvantages for behavioral data collecti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486869" y="2357121"/>
            <a:ext cx="5626311" cy="38865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 name="Title 1">
            <a:extLst>
              <a:ext uri="{FF2B5EF4-FFF2-40B4-BE49-F238E27FC236}">
                <a16:creationId xmlns:a16="http://schemas.microsoft.com/office/drawing/2014/main" id="{49265165-7A21-E89A-619C-A949382DB6BF}"/>
              </a:ext>
            </a:extLst>
          </p:cNvPr>
          <p:cNvSpPr>
            <a:spLocks noGrp="1"/>
          </p:cNvSpPr>
          <p:nvPr>
            <p:ph type="title"/>
          </p:nvPr>
        </p:nvSpPr>
        <p:spPr/>
        <p:txBody>
          <a:bodyPr/>
          <a:lstStyle/>
          <a:p>
            <a:r>
              <a:rPr lang="en-US" dirty="0"/>
              <a:t>What is Behavior?</a:t>
            </a:r>
          </a:p>
        </p:txBody>
      </p:sp>
      <p:sp>
        <p:nvSpPr>
          <p:cNvPr id="7" name="Text Placeholder 6">
            <a:extLst>
              <a:ext uri="{FF2B5EF4-FFF2-40B4-BE49-F238E27FC236}">
                <a16:creationId xmlns:a16="http://schemas.microsoft.com/office/drawing/2014/main" id="{BC14591E-4875-E3BA-D5A0-73E5424E83AE}"/>
              </a:ext>
            </a:extLst>
          </p:cNvPr>
          <p:cNvSpPr>
            <a:spLocks noGrp="1"/>
          </p:cNvSpPr>
          <p:nvPr>
            <p:ph type="body" idx="1"/>
          </p:nvPr>
        </p:nvSpPr>
        <p:spPr/>
        <p:txBody>
          <a:bodyPr/>
          <a:lstStyle/>
          <a:p>
            <a:r>
              <a:rPr lang="en-US" dirty="0"/>
              <a:t>Behavior is…</a:t>
            </a:r>
          </a:p>
        </p:txBody>
      </p:sp>
      <p:sp>
        <p:nvSpPr>
          <p:cNvPr id="3" name="Text Placeholder 2">
            <a:extLst>
              <a:ext uri="{FF2B5EF4-FFF2-40B4-BE49-F238E27FC236}">
                <a16:creationId xmlns:a16="http://schemas.microsoft.com/office/drawing/2014/main" id="{87085E4C-F384-195B-1B99-0C07DEBB5AA5}"/>
              </a:ext>
            </a:extLst>
          </p:cNvPr>
          <p:cNvSpPr>
            <a:spLocks noGrp="1"/>
          </p:cNvSpPr>
          <p:nvPr>
            <p:ph type="body" sz="quarter" idx="10"/>
          </p:nvPr>
        </p:nvSpPr>
        <p:spPr/>
        <p:txBody>
          <a:bodyPr/>
          <a:lstStyle/>
          <a:p>
            <a:pPr marL="569899" indent="-342891">
              <a:spcBef>
                <a:spcPts val="300"/>
              </a:spcBef>
              <a:buSzPct val="100000"/>
            </a:pPr>
            <a:r>
              <a:rPr lang="en-US" dirty="0"/>
              <a:t>Learned</a:t>
            </a:r>
          </a:p>
          <a:p>
            <a:pPr marL="569899" indent="-342891">
              <a:spcBef>
                <a:spcPts val="300"/>
              </a:spcBef>
              <a:buSzPct val="100000"/>
            </a:pPr>
            <a:r>
              <a:rPr lang="en-US" dirty="0"/>
              <a:t>Communication</a:t>
            </a:r>
          </a:p>
          <a:p>
            <a:pPr marL="569899" indent="-342891">
              <a:spcBef>
                <a:spcPts val="300"/>
              </a:spcBef>
              <a:buSzPct val="100000"/>
            </a:pPr>
            <a:r>
              <a:rPr lang="en-US" dirty="0"/>
              <a:t>Has a purpose</a:t>
            </a:r>
          </a:p>
          <a:p>
            <a:pPr marL="569899" indent="-342891">
              <a:spcBef>
                <a:spcPts val="300"/>
              </a:spcBef>
              <a:buSzPct val="100000"/>
            </a:pPr>
            <a:r>
              <a:rPr lang="en-US" dirty="0"/>
              <a:t>A skill that has not been learned yet</a:t>
            </a:r>
          </a:p>
          <a:p>
            <a:pPr marL="569899" indent="-342891">
              <a:spcBef>
                <a:spcPts val="300"/>
              </a:spcBef>
              <a:buSzPct val="100000"/>
            </a:pPr>
            <a:r>
              <a:rPr lang="en-US" dirty="0"/>
              <a:t>Is related to the immediate environment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Trials-to-Criterion</a:t>
            </a:r>
            <a:endParaRPr dirty="0"/>
          </a:p>
        </p:txBody>
      </p:sp>
      <p:sp>
        <p:nvSpPr>
          <p:cNvPr id="2" name="Text Placeholder 1">
            <a:extLst>
              <a:ext uri="{FF2B5EF4-FFF2-40B4-BE49-F238E27FC236}">
                <a16:creationId xmlns:a16="http://schemas.microsoft.com/office/drawing/2014/main" id="{57B50213-32A9-A985-26E1-7FAC58BB6B69}"/>
              </a:ext>
            </a:extLst>
          </p:cNvPr>
          <p:cNvSpPr>
            <a:spLocks noGrp="1"/>
          </p:cNvSpPr>
          <p:nvPr>
            <p:ph type="body" sz="quarter" idx="10"/>
          </p:nvPr>
        </p:nvSpPr>
        <p:spPr>
          <a:xfrm>
            <a:off x="612488" y="2421566"/>
            <a:ext cx="10579387" cy="3903034"/>
          </a:xfrm>
        </p:spPr>
        <p:txBody>
          <a:bodyPr/>
          <a:lstStyle/>
          <a:p>
            <a:pPr marL="0" indent="0">
              <a:buNone/>
            </a:pPr>
            <a:r>
              <a:rPr lang="en-US" dirty="0"/>
              <a:t>The number of response opportunities that an individual needs in order to achieve a predetermined level of performance (i.e., how many trials does it take for a student to learn to tie their shoe)</a:t>
            </a:r>
          </a:p>
          <a:p>
            <a:pPr marL="0" indent="0">
              <a:buNone/>
            </a:pPr>
            <a:r>
              <a:rPr lang="en-US" dirty="0"/>
              <a:t>Can be reported as individual trials or by blocks of trials (i.e., how many blocks of 10 presentations did it take for a child to score 100% on a test)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20F8-C23D-7B54-E8D5-7AD28B0B313C}"/>
              </a:ext>
            </a:extLst>
          </p:cNvPr>
          <p:cNvSpPr>
            <a:spLocks noGrp="1"/>
          </p:cNvSpPr>
          <p:nvPr>
            <p:ph type="title"/>
          </p:nvPr>
        </p:nvSpPr>
        <p:spPr/>
        <p:txBody>
          <a:bodyPr/>
          <a:lstStyle/>
          <a:p>
            <a:r>
              <a:rPr lang="en-US" dirty="0"/>
              <a:t>Trials-to-Criterion, cont.</a:t>
            </a:r>
          </a:p>
        </p:txBody>
      </p:sp>
      <p:sp>
        <p:nvSpPr>
          <p:cNvPr id="4" name="Text Placeholder 3">
            <a:extLst>
              <a:ext uri="{FF2B5EF4-FFF2-40B4-BE49-F238E27FC236}">
                <a16:creationId xmlns:a16="http://schemas.microsoft.com/office/drawing/2014/main" id="{5186A859-7180-C2E9-2944-688C3F932BAD}"/>
              </a:ext>
            </a:extLst>
          </p:cNvPr>
          <p:cNvSpPr>
            <a:spLocks noGrp="1"/>
          </p:cNvSpPr>
          <p:nvPr>
            <p:ph type="body" sz="quarter" idx="10"/>
          </p:nvPr>
        </p:nvSpPr>
        <p:spPr>
          <a:xfrm>
            <a:off x="612488" y="2421566"/>
            <a:ext cx="10493662" cy="3903034"/>
          </a:xfrm>
        </p:spPr>
        <p:txBody>
          <a:bodyPr/>
          <a:lstStyle/>
          <a:p>
            <a:pPr marL="0" indent="0">
              <a:buNone/>
            </a:pPr>
            <a:r>
              <a:rPr lang="en-US" dirty="0"/>
              <a:t>Can also be used to measure a child’s acquisition of a new skills (i.e., how many trials to teach the color red compared to subsequent trials to teach new colors</a:t>
            </a:r>
          </a:p>
        </p:txBody>
      </p:sp>
    </p:spTree>
    <p:extLst>
      <p:ext uri="{BB962C8B-B14F-4D97-AF65-F5344CB8AC3E}">
        <p14:creationId xmlns:p14="http://schemas.microsoft.com/office/powerpoint/2010/main" val="932975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56"/>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Trials-to-Criterion Data Sheet Example</a:t>
            </a:r>
            <a:endParaRPr dirty="0"/>
          </a:p>
        </p:txBody>
      </p:sp>
      <p:sp>
        <p:nvSpPr>
          <p:cNvPr id="2" name="Content Placeholder 1">
            <a:extLst>
              <a:ext uri="{FF2B5EF4-FFF2-40B4-BE49-F238E27FC236}">
                <a16:creationId xmlns:a16="http://schemas.microsoft.com/office/drawing/2014/main" id="{02076DA0-0D38-9CE9-6159-6EB55F49D1ED}"/>
              </a:ext>
            </a:extLst>
          </p:cNvPr>
          <p:cNvSpPr>
            <a:spLocks noGrp="1"/>
          </p:cNvSpPr>
          <p:nvPr>
            <p:ph type="body" sz="quarter" idx="10"/>
          </p:nvPr>
        </p:nvSpPr>
        <p:spPr>
          <a:xfrm>
            <a:off x="612488" y="2421566"/>
            <a:ext cx="10712737" cy="3903034"/>
          </a:xfrm>
        </p:spPr>
        <p:txBody>
          <a:bodyPr/>
          <a:lstStyle/>
          <a:p>
            <a:pPr marL="0" indent="0">
              <a:spcBef>
                <a:spcPts val="800"/>
              </a:spcBef>
              <a:spcAft>
                <a:spcPts val="800"/>
              </a:spcAft>
              <a:buNone/>
            </a:pPr>
            <a:r>
              <a:rPr lang="en-US" dirty="0"/>
              <a:t>With this example, if you set mastery criteria at independent response 80% of trials over three consecutive days, you can easily count number of trials it took to get to mastery.</a:t>
            </a:r>
          </a:p>
          <a:p>
            <a:pPr marL="0" indent="0">
              <a:spcBef>
                <a:spcPts val="800"/>
              </a:spcBef>
              <a:spcAft>
                <a:spcPts val="800"/>
              </a:spcAft>
              <a:buNone/>
            </a:pPr>
            <a:r>
              <a:rPr lang="en-US" dirty="0"/>
              <a:t>The goal would be that as they learn the concept of “matching familiar objects” the trials-to-criteria would decrease with new responses.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7593-A4BF-7097-A99C-3CB8F3DCA29E}"/>
              </a:ext>
            </a:extLst>
          </p:cNvPr>
          <p:cNvSpPr>
            <a:spLocks noGrp="1"/>
          </p:cNvSpPr>
          <p:nvPr>
            <p:ph type="title"/>
          </p:nvPr>
        </p:nvSpPr>
        <p:spPr>
          <a:xfrm>
            <a:off x="612489" y="1408657"/>
            <a:ext cx="10978994" cy="677316"/>
          </a:xfrm>
        </p:spPr>
        <p:txBody>
          <a:bodyPr/>
          <a:lstStyle/>
          <a:p>
            <a:r>
              <a:rPr lang="en-US" dirty="0"/>
              <a:t>Data Sheet Example, cont.</a:t>
            </a:r>
          </a:p>
        </p:txBody>
      </p:sp>
      <p:pic>
        <p:nvPicPr>
          <p:cNvPr id="1137" name="Google Shape;1137;p156" descr="A data tracking sheet for matching familiar objects, including target and distractor items. It records trials, accuracy percentage, prompt levels, and observations over four week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332275" y="2173259"/>
            <a:ext cx="3706825" cy="4127241"/>
          </a:xfrm>
          <a:prstGeom prst="rect">
            <a:avLst/>
          </a:prstGeom>
          <a:noFill/>
          <a:ln w="6350">
            <a:solidFill>
              <a:schemeClr val="tx1"/>
            </a:solidFill>
          </a:ln>
        </p:spPr>
      </p:pic>
    </p:spTree>
    <p:extLst>
      <p:ext uri="{BB962C8B-B14F-4D97-AF65-F5344CB8AC3E}">
        <p14:creationId xmlns:p14="http://schemas.microsoft.com/office/powerpoint/2010/main" val="33848069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60"/>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PERMANENT PRODUCT</a:t>
            </a:r>
            <a:endParaRPr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 name="Title 1">
            <a:extLst>
              <a:ext uri="{FF2B5EF4-FFF2-40B4-BE49-F238E27FC236}">
                <a16:creationId xmlns:a16="http://schemas.microsoft.com/office/drawing/2014/main" id="{1C34A5E4-D779-1B72-CE4D-8562542B0A44}"/>
              </a:ext>
            </a:extLst>
          </p:cNvPr>
          <p:cNvSpPr>
            <a:spLocks noGrp="1"/>
          </p:cNvSpPr>
          <p:nvPr>
            <p:ph type="title"/>
          </p:nvPr>
        </p:nvSpPr>
        <p:spPr/>
        <p:txBody>
          <a:bodyPr/>
          <a:lstStyle/>
          <a:p>
            <a:r>
              <a:rPr lang="en-US" dirty="0"/>
              <a:t>Permanent-Product Recording</a:t>
            </a:r>
          </a:p>
        </p:txBody>
      </p:sp>
      <p:sp>
        <p:nvSpPr>
          <p:cNvPr id="1177" name="Google Shape;1177;p161"/>
          <p:cNvSpPr txBox="1">
            <a:spLocks noGrp="1"/>
          </p:cNvSpPr>
          <p:nvPr>
            <p:ph type="body" sz="quarter" idx="10"/>
          </p:nvPr>
        </p:nvSpPr>
        <p:spPr>
          <a:xfrm>
            <a:off x="612488" y="2421566"/>
            <a:ext cx="7759987" cy="3903034"/>
          </a:xfrm>
          <a:prstGeom prst="rect">
            <a:avLst/>
          </a:prstGeom>
        </p:spPr>
        <p:txBody>
          <a:bodyPr spcFirstLastPara="1" vert="horz" wrap="square" lIns="34275" tIns="34275" rIns="34275" bIns="34275" rtlCol="0" anchor="t" anchorCtr="0">
            <a:noAutofit/>
          </a:bodyPr>
          <a:lstStyle/>
          <a:p>
            <a:pPr marL="228600" indent="0">
              <a:spcAft>
                <a:spcPts val="1200"/>
              </a:spcAft>
              <a:buNone/>
            </a:pPr>
            <a:r>
              <a:rPr lang="en" dirty="0"/>
              <a:t>Measuring a behavior after is has occurred by measuring the effects that the behavior produced on the environment.</a:t>
            </a:r>
            <a:endParaRPr dirty="0"/>
          </a:p>
          <a:p>
            <a:pPr marL="228600" indent="0">
              <a:spcAft>
                <a:spcPts val="1200"/>
              </a:spcAft>
              <a:buNone/>
            </a:pPr>
            <a:r>
              <a:rPr lang="en" dirty="0"/>
              <a:t>Does not refer to any particular measurement method or procedure</a:t>
            </a:r>
            <a:endParaRPr dirty="0"/>
          </a:p>
          <a:p>
            <a:pPr marL="228600" indent="0">
              <a:spcAft>
                <a:spcPts val="1200"/>
              </a:spcAft>
              <a:buNone/>
            </a:pPr>
            <a:r>
              <a:rPr lang="en" dirty="0"/>
              <a:t>Helpful when real-time measurement is hard to obtain by the teacher/practitioner or is not needed.</a:t>
            </a:r>
            <a:endParaRP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 name="Title 1">
            <a:extLst>
              <a:ext uri="{FF2B5EF4-FFF2-40B4-BE49-F238E27FC236}">
                <a16:creationId xmlns:a16="http://schemas.microsoft.com/office/drawing/2014/main" id="{51DD2FF2-23CD-71A0-D14B-AE98D5E97674}"/>
              </a:ext>
            </a:extLst>
          </p:cNvPr>
          <p:cNvSpPr>
            <a:spLocks noGrp="1"/>
          </p:cNvSpPr>
          <p:nvPr>
            <p:ph type="title"/>
          </p:nvPr>
        </p:nvSpPr>
        <p:spPr/>
        <p:txBody>
          <a:bodyPr/>
          <a:lstStyle/>
          <a:p>
            <a:r>
              <a:rPr lang="en-US" dirty="0"/>
              <a:t>Permanent-Product Recording, cont.</a:t>
            </a:r>
          </a:p>
        </p:txBody>
      </p:sp>
      <p:sp>
        <p:nvSpPr>
          <p:cNvPr id="1177" name="Google Shape;1177;p161"/>
          <p:cNvSpPr txBox="1">
            <a:spLocks noGrp="1"/>
          </p:cNvSpPr>
          <p:nvPr>
            <p:ph type="body" sz="quarter" idx="10"/>
          </p:nvPr>
        </p:nvSpPr>
        <p:spPr>
          <a:xfrm>
            <a:off x="612488" y="2421566"/>
            <a:ext cx="10265062" cy="3903034"/>
          </a:xfrm>
          <a:prstGeom prst="rect">
            <a:avLst/>
          </a:prstGeom>
        </p:spPr>
        <p:txBody>
          <a:bodyPr spcFirstLastPara="1" vert="horz" wrap="square" lIns="34275" tIns="34275" rIns="34275" bIns="34275" rtlCol="0" anchor="t" anchorCtr="0">
            <a:noAutofit/>
          </a:bodyPr>
          <a:lstStyle/>
          <a:p>
            <a:pPr marL="571500">
              <a:spcAft>
                <a:spcPts val="800"/>
              </a:spcAft>
              <a:buNone/>
            </a:pPr>
            <a:r>
              <a:rPr lang="en" dirty="0"/>
              <a:t>Can include natural or contrived outcomes</a:t>
            </a:r>
            <a:endParaRPr dirty="0"/>
          </a:p>
          <a:p>
            <a:pPr lvl="1">
              <a:buSzPct val="100000"/>
              <a:buFont typeface="Arial" panose="020B0604020202020204" pitchFamily="34" charset="0"/>
              <a:buChar char="•"/>
            </a:pPr>
            <a:r>
              <a:rPr lang="en" dirty="0"/>
              <a:t>Natural examples: written spelling words, Math test grade, picking up trash, broken pencil, etc.</a:t>
            </a:r>
            <a:endParaRPr dirty="0"/>
          </a:p>
          <a:p>
            <a:pPr lvl="1">
              <a:buSzPct val="100000"/>
              <a:buFont typeface="Arial" panose="020B0604020202020204" pitchFamily="34" charset="0"/>
              <a:buChar char="•"/>
            </a:pPr>
            <a:r>
              <a:rPr lang="en" dirty="0"/>
              <a:t>Contrived examples: video or audio tapes for oral read-aloud, taking pictures of block constructions</a:t>
            </a:r>
            <a:endParaRPr dirty="0"/>
          </a:p>
        </p:txBody>
      </p:sp>
    </p:spTree>
    <p:extLst>
      <p:ext uri="{BB962C8B-B14F-4D97-AF65-F5344CB8AC3E}">
        <p14:creationId xmlns:p14="http://schemas.microsoft.com/office/powerpoint/2010/main" val="321032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62"/>
          <p:cNvSpPr txBox="1">
            <a:spLocks noGrp="1"/>
          </p:cNvSpPr>
          <p:nvPr>
            <p:ph type="title"/>
          </p:nvPr>
        </p:nvSpPr>
        <p:spPr>
          <a:xfrm>
            <a:off x="612489" y="1580106"/>
            <a:ext cx="10978994" cy="467765"/>
          </a:xfrm>
          <a:prstGeom prst="rect">
            <a:avLst/>
          </a:prstGeom>
        </p:spPr>
        <p:txBody>
          <a:bodyPr spcFirstLastPara="1" vert="horz" wrap="square" lIns="68575" tIns="34275" rIns="68575" bIns="34275" rtlCol="0" anchor="ctr" anchorCtr="0">
            <a:noAutofit/>
          </a:bodyPr>
          <a:lstStyle/>
          <a:p>
            <a:r>
              <a:rPr lang="en" dirty="0"/>
              <a:t>Permanent-Product Data Sheet Example</a:t>
            </a:r>
            <a:endParaRPr dirty="0"/>
          </a:p>
        </p:txBody>
      </p:sp>
      <p:pic>
        <p:nvPicPr>
          <p:cNvPr id="1185" name="Google Shape;1185;p162" descr="A &quot;Permanent Product Form&quot; for tracking behavior occurrences based on measurable outcomes. It includes fields for behavior definition, observed products, frequency, opportunities, and percentage of occurrenc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546887" y="2121591"/>
            <a:ext cx="4114677" cy="4362335"/>
          </a:xfrm>
          <a:prstGeom prst="rect">
            <a:avLst/>
          </a:prstGeom>
          <a:noFill/>
          <a:ln w="6350">
            <a:solidFill>
              <a:schemeClr val="tx1"/>
            </a:solid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6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Permanent Product Data Sheet Example Filled Out</a:t>
            </a:r>
            <a:endParaRPr dirty="0"/>
          </a:p>
        </p:txBody>
      </p:sp>
      <p:pic>
        <p:nvPicPr>
          <p:cNvPr id="1196" name="Google Shape;1196;p163" descr="A permanent product data sheet example tracking correct answers on homework assignments. It includes behavior definitions, recorded occurrences, total opportunities, and percentage calculations for accuracy.">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53374" y="2400300"/>
            <a:ext cx="10383150" cy="4165024"/>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2" name="Title 1">
            <a:extLst>
              <a:ext uri="{FF2B5EF4-FFF2-40B4-BE49-F238E27FC236}">
                <a16:creationId xmlns:a16="http://schemas.microsoft.com/office/drawing/2014/main" id="{8CF28B29-4E48-A939-2CFF-689D47552977}"/>
              </a:ext>
            </a:extLst>
          </p:cNvPr>
          <p:cNvSpPr>
            <a:spLocks noGrp="1"/>
          </p:cNvSpPr>
          <p:nvPr>
            <p:ph type="title"/>
          </p:nvPr>
        </p:nvSpPr>
        <p:spPr/>
        <p:txBody>
          <a:bodyPr/>
          <a:lstStyle/>
          <a:p>
            <a:r>
              <a:rPr lang="en-US" dirty="0"/>
              <a:t>Choosing a Data Collection Method</a:t>
            </a:r>
          </a:p>
        </p:txBody>
      </p:sp>
      <p:pic>
        <p:nvPicPr>
          <p:cNvPr id="1229" name="Google Shape;1229;p167" descr="A chart titled &quot;Choosing a Data Collection Method&quot; that matches different types of behaviors with appropriate data collection methods. It includes methods like frequency, duration, interval recording, latency, and permanent product tracking.">
            <a:extLst>
              <a:ext uri="{C183D7F6-B498-43B3-948B-1728B52AA6E4}">
                <adec:decorative xmlns:adec="http://schemas.microsoft.com/office/drawing/2017/decorative" val="0"/>
              </a:ext>
            </a:extLst>
          </p:cNvPr>
          <p:cNvPicPr preferRelativeResize="0"/>
          <p:nvPr/>
        </p:nvPicPr>
        <p:blipFill rotWithShape="1">
          <a:blip r:embed="rId3">
            <a:alphaModFix/>
          </a:blip>
          <a:srcRect t="1878"/>
          <a:stretch/>
        </p:blipFill>
        <p:spPr>
          <a:xfrm>
            <a:off x="3458986" y="2343149"/>
            <a:ext cx="4388290" cy="4219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itle 1">
            <a:extLst>
              <a:ext uri="{FF2B5EF4-FFF2-40B4-BE49-F238E27FC236}">
                <a16:creationId xmlns:a16="http://schemas.microsoft.com/office/drawing/2014/main" id="{AC8FDBC9-F506-FBD2-6411-3817047A8FF7}"/>
              </a:ext>
            </a:extLst>
          </p:cNvPr>
          <p:cNvSpPr>
            <a:spLocks noGrp="1"/>
          </p:cNvSpPr>
          <p:nvPr>
            <p:ph type="title"/>
          </p:nvPr>
        </p:nvSpPr>
        <p:spPr/>
        <p:txBody>
          <a:bodyPr/>
          <a:lstStyle/>
          <a:p>
            <a:r>
              <a:rPr lang="en-US" dirty="0"/>
              <a:t>Understanding Behavior</a:t>
            </a:r>
          </a:p>
        </p:txBody>
      </p:sp>
      <p:sp>
        <p:nvSpPr>
          <p:cNvPr id="3" name="Text Placeholder 2">
            <a:extLst>
              <a:ext uri="{FF2B5EF4-FFF2-40B4-BE49-F238E27FC236}">
                <a16:creationId xmlns:a16="http://schemas.microsoft.com/office/drawing/2014/main" id="{28A2D39F-3491-18CD-67B5-F8A37C8799CD}"/>
              </a:ext>
            </a:extLst>
          </p:cNvPr>
          <p:cNvSpPr>
            <a:spLocks noGrp="1"/>
          </p:cNvSpPr>
          <p:nvPr>
            <p:ph idx="1"/>
          </p:nvPr>
        </p:nvSpPr>
        <p:spPr/>
        <p:txBody>
          <a:bodyPr/>
          <a:lstStyle/>
          <a:p>
            <a:pPr marL="150279" indent="0">
              <a:buNone/>
            </a:pPr>
            <a:r>
              <a:rPr lang="en-US" b="1" dirty="0"/>
              <a:t>BEHVAIOR</a:t>
            </a:r>
            <a:r>
              <a:rPr lang="en-US" dirty="0"/>
              <a:t> is EVERYTHING we do…</a:t>
            </a:r>
          </a:p>
          <a:p>
            <a:pPr marL="569899" indent="-342891">
              <a:buSzPct val="100000"/>
            </a:pPr>
            <a:r>
              <a:rPr lang="en-US" b="1" dirty="0"/>
              <a:t>Challenging</a:t>
            </a:r>
            <a:r>
              <a:rPr lang="en-US" dirty="0"/>
              <a:t> behaviors are those that are dangerous or that interfere with learning and functioning </a:t>
            </a:r>
          </a:p>
          <a:p>
            <a:pPr marL="569899" indent="-342891">
              <a:buSzPct val="100000"/>
            </a:pPr>
            <a:r>
              <a:rPr lang="en-US" b="1" dirty="0"/>
              <a:t>Desirable </a:t>
            </a:r>
            <a:r>
              <a:rPr lang="en-US" dirty="0"/>
              <a:t>behaviors are those we would like to teach and encourage.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6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CRITICAL DATA SHEET COMPONENTS</a:t>
            </a:r>
            <a:endParaRPr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69"/>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Critical Data Sheet Components</a:t>
            </a:r>
            <a:r>
              <a:rPr lang="en-US" dirty="0"/>
              <a:t>, cont.</a:t>
            </a:r>
            <a:endParaRPr dirty="0"/>
          </a:p>
        </p:txBody>
      </p:sp>
      <p:sp>
        <p:nvSpPr>
          <p:cNvPr id="2" name="Content Placeholder 1">
            <a:extLst>
              <a:ext uri="{FF2B5EF4-FFF2-40B4-BE49-F238E27FC236}">
                <a16:creationId xmlns:a16="http://schemas.microsoft.com/office/drawing/2014/main" id="{9F6615B6-AF87-54AA-8032-B9E48BB4F015}"/>
              </a:ext>
            </a:extLst>
          </p:cNvPr>
          <p:cNvSpPr>
            <a:spLocks noGrp="1"/>
          </p:cNvSpPr>
          <p:nvPr>
            <p:ph type="body" sz="quarter" idx="10"/>
          </p:nvPr>
        </p:nvSpPr>
        <p:spPr>
          <a:xfrm>
            <a:off x="2009936" y="2414732"/>
            <a:ext cx="4086064" cy="3833667"/>
          </a:xfrm>
        </p:spPr>
        <p:txBody>
          <a:bodyPr/>
          <a:lstStyle/>
          <a:p>
            <a:pPr marL="457189" indent="-457189"/>
            <a:r>
              <a:rPr lang="en-US" dirty="0"/>
              <a:t>Student Name</a:t>
            </a:r>
          </a:p>
          <a:p>
            <a:pPr marL="457189" indent="-457189"/>
            <a:r>
              <a:rPr lang="en-US" dirty="0"/>
              <a:t>Directions</a:t>
            </a:r>
          </a:p>
          <a:p>
            <a:pPr marL="457189" indent="-457189"/>
            <a:r>
              <a:rPr lang="en-US" dirty="0"/>
              <a:t>Definitions</a:t>
            </a:r>
          </a:p>
          <a:p>
            <a:pPr marL="457189" indent="-457189"/>
            <a:r>
              <a:rPr lang="en-US" dirty="0"/>
              <a:t>Staff Initials</a:t>
            </a:r>
          </a:p>
          <a:p>
            <a:pPr marL="457189" indent="-457189"/>
            <a:r>
              <a:rPr lang="en-US" dirty="0"/>
              <a:t>Clear Time Frame </a:t>
            </a:r>
          </a:p>
          <a:p>
            <a:pPr marL="457189" indent="-457189"/>
            <a:r>
              <a:rPr lang="en-US" dirty="0"/>
              <a:t>Data collection space</a:t>
            </a:r>
          </a:p>
        </p:txBody>
      </p:sp>
      <p:pic>
        <p:nvPicPr>
          <p:cNvPr id="1245" name="Google Shape;1245;p169" descr="A meme featuring former U.S. President Barack Obama pointing, with the text, &quot;OH. YOU SAY IT'S ON THE DATASHEET? PROVE IT.&quot; It humorously emphasizes the importance of data-backed evidenc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686714" y="2422422"/>
            <a:ext cx="2481393" cy="295858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70"/>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Data Sheet Directions</a:t>
            </a:r>
            <a:endParaRPr dirty="0"/>
          </a:p>
        </p:txBody>
      </p:sp>
      <p:sp>
        <p:nvSpPr>
          <p:cNvPr id="1251" name="Google Shape;1251;p170"/>
          <p:cNvSpPr txBox="1">
            <a:spLocks noGrp="1"/>
          </p:cNvSpPr>
          <p:nvPr>
            <p:ph type="body" sz="quarter" idx="10"/>
          </p:nvPr>
        </p:nvSpPr>
        <p:spPr>
          <a:prstGeom prst="rect">
            <a:avLst/>
          </a:prstGeom>
        </p:spPr>
        <p:txBody>
          <a:bodyPr spcFirstLastPara="1" vert="horz" wrap="square" lIns="34275" tIns="34275" rIns="34275" bIns="34275" rtlCol="0" anchor="t" anchorCtr="0">
            <a:noAutofit/>
          </a:bodyPr>
          <a:lstStyle/>
          <a:p>
            <a:pPr marL="571500">
              <a:spcAft>
                <a:spcPts val="1200"/>
              </a:spcAft>
              <a:buSzPts val="2400"/>
            </a:pPr>
            <a:r>
              <a:rPr lang="en" dirty="0"/>
              <a:t>Each data sheet need to have SIMPLE and CLEAR directions written on the paper.</a:t>
            </a:r>
            <a:endParaRPr dirty="0"/>
          </a:p>
          <a:p>
            <a:pPr marL="571500">
              <a:spcAft>
                <a:spcPts val="1200"/>
              </a:spcAft>
              <a:buSzPts val="2400"/>
            </a:pPr>
            <a:r>
              <a:rPr lang="en" dirty="0"/>
              <a:t>These directions make it clear to anyone who needs to use the sheet the expectations for why and how to use the sheet.  </a:t>
            </a:r>
            <a:endParaRPr dirty="0"/>
          </a:p>
          <a:p>
            <a:pPr marL="571500">
              <a:spcAft>
                <a:spcPts val="1200"/>
              </a:spcAft>
              <a:buSzPts val="2400"/>
            </a:pPr>
            <a:r>
              <a:rPr lang="en" dirty="0"/>
              <a:t>Don’t assume everyone knows what to do!</a:t>
            </a:r>
            <a:endParaRPr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7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Definitions</a:t>
            </a:r>
            <a:endParaRPr dirty="0"/>
          </a:p>
        </p:txBody>
      </p:sp>
      <p:sp>
        <p:nvSpPr>
          <p:cNvPr id="1258" name="Google Shape;1258;p171"/>
          <p:cNvSpPr txBox="1">
            <a:spLocks noGrp="1"/>
          </p:cNvSpPr>
          <p:nvPr>
            <p:ph type="body" sz="quarter" idx="10"/>
          </p:nvPr>
        </p:nvSpPr>
        <p:spPr>
          <a:xfrm>
            <a:off x="612488" y="2421566"/>
            <a:ext cx="10207912" cy="3903034"/>
          </a:xfrm>
          <a:prstGeom prst="rect">
            <a:avLst/>
          </a:prstGeom>
        </p:spPr>
        <p:txBody>
          <a:bodyPr spcFirstLastPara="1" vert="horz" wrap="square" lIns="34275" tIns="34275" rIns="34275" bIns="34275" rtlCol="0" anchor="t" anchorCtr="0">
            <a:noAutofit/>
          </a:bodyPr>
          <a:lstStyle/>
          <a:p>
            <a:pPr marL="228600" indent="0">
              <a:spcAft>
                <a:spcPts val="800"/>
              </a:spcAft>
              <a:buNone/>
            </a:pPr>
            <a:r>
              <a:rPr lang="en" dirty="0"/>
              <a:t>An operational definition of behavior or a skill describes what the behavior or skill looks like in a way that is </a:t>
            </a:r>
            <a:r>
              <a:rPr lang="en" b="1" dirty="0"/>
              <a:t>observable, measurable</a:t>
            </a:r>
            <a:r>
              <a:rPr lang="en" dirty="0"/>
              <a:t>, and </a:t>
            </a:r>
            <a:r>
              <a:rPr lang="en" b="1" dirty="0"/>
              <a:t>repeatable</a:t>
            </a:r>
            <a:r>
              <a:rPr lang="en" dirty="0"/>
              <a:t>. A definition of behavior should include 4 elements:</a:t>
            </a:r>
            <a:endParaRPr dirty="0"/>
          </a:p>
          <a:p>
            <a:pPr marL="571486" lvl="1" indent="0">
              <a:lnSpc>
                <a:spcPct val="80000"/>
              </a:lnSpc>
              <a:spcBef>
                <a:spcPts val="1200"/>
              </a:spcBef>
              <a:spcAft>
                <a:spcPts val="400"/>
              </a:spcAft>
              <a:buSzPts val="1800"/>
              <a:buNone/>
              <a:tabLst>
                <a:tab pos="3657509" algn="l"/>
              </a:tabLst>
            </a:pPr>
            <a:r>
              <a:rPr lang="en" dirty="0"/>
              <a:t>Label 	Definition </a:t>
            </a:r>
          </a:p>
          <a:p>
            <a:pPr marL="571486" lvl="1" indent="0">
              <a:lnSpc>
                <a:spcPct val="80000"/>
              </a:lnSpc>
              <a:spcAft>
                <a:spcPts val="400"/>
              </a:spcAft>
              <a:buSzPts val="1800"/>
              <a:buNone/>
              <a:tabLst>
                <a:tab pos="3657509" algn="l"/>
              </a:tabLst>
            </a:pPr>
            <a:r>
              <a:rPr lang="en" dirty="0"/>
              <a:t>Examples 	Non-Examples</a:t>
            </a:r>
            <a:endParaRPr dirty="0"/>
          </a:p>
          <a:p>
            <a:pPr marL="228600" indent="0">
              <a:spcBef>
                <a:spcPts val="800"/>
              </a:spcBef>
              <a:buNone/>
            </a:pPr>
            <a:r>
              <a:rPr lang="en" dirty="0"/>
              <a:t>Can 2 or more observes the student’s behavior and agree when it is occurring and not occurring?</a:t>
            </a:r>
            <a:endParaRPr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4" name="Title 3">
            <a:extLst>
              <a:ext uri="{FF2B5EF4-FFF2-40B4-BE49-F238E27FC236}">
                <a16:creationId xmlns:a16="http://schemas.microsoft.com/office/drawing/2014/main" id="{8446B83C-1897-5247-79B2-77031BE40EE5}"/>
              </a:ext>
            </a:extLst>
          </p:cNvPr>
          <p:cNvSpPr>
            <a:spLocks noGrp="1"/>
          </p:cNvSpPr>
          <p:nvPr>
            <p:ph type="title"/>
          </p:nvPr>
        </p:nvSpPr>
        <p:spPr/>
        <p:txBody>
          <a:bodyPr/>
          <a:lstStyle/>
          <a:p>
            <a:r>
              <a:rPr lang="en-US" dirty="0"/>
              <a:t>Staff Initials</a:t>
            </a:r>
          </a:p>
        </p:txBody>
      </p:sp>
      <p:sp>
        <p:nvSpPr>
          <p:cNvPr id="3" name="Content Placeholder 2">
            <a:extLst>
              <a:ext uri="{FF2B5EF4-FFF2-40B4-BE49-F238E27FC236}">
                <a16:creationId xmlns:a16="http://schemas.microsoft.com/office/drawing/2014/main" id="{7E4EA93D-4484-C256-0849-D0DDEDC4B48E}"/>
              </a:ext>
            </a:extLst>
          </p:cNvPr>
          <p:cNvSpPr>
            <a:spLocks noGrp="1"/>
          </p:cNvSpPr>
          <p:nvPr>
            <p:ph type="body" sz="quarter" idx="10"/>
          </p:nvPr>
        </p:nvSpPr>
        <p:spPr/>
        <p:txBody>
          <a:bodyPr/>
          <a:lstStyle/>
          <a:p>
            <a:pPr marL="0" indent="0">
              <a:lnSpc>
                <a:spcPct val="80000"/>
              </a:lnSpc>
              <a:spcAft>
                <a:spcPts val="800"/>
              </a:spcAft>
              <a:buNone/>
            </a:pPr>
            <a:r>
              <a:rPr lang="en-US" dirty="0"/>
              <a:t>Recommendation: having a place for staff to indicate WHO is filling out the data sheet during designated times.  </a:t>
            </a:r>
          </a:p>
          <a:p>
            <a:pPr>
              <a:lnSpc>
                <a:spcPct val="80000"/>
              </a:lnSpc>
              <a:spcAft>
                <a:spcPts val="800"/>
              </a:spcAft>
            </a:pPr>
            <a:r>
              <a:rPr lang="en-US" dirty="0"/>
              <a:t>Can use this to add in analyzing another factor that might be affecting behavior</a:t>
            </a:r>
          </a:p>
          <a:p>
            <a:pPr>
              <a:lnSpc>
                <a:spcPct val="80000"/>
              </a:lnSpc>
              <a:spcAft>
                <a:spcPts val="800"/>
              </a:spcAft>
            </a:pPr>
            <a:r>
              <a:rPr lang="en-US" dirty="0"/>
              <a:t>Helps to know staff that may need support for how / what data is being collected</a:t>
            </a:r>
          </a:p>
          <a:p>
            <a:pPr>
              <a:lnSpc>
                <a:spcPct val="80000"/>
              </a:lnSpc>
              <a:spcAft>
                <a:spcPts val="800"/>
              </a:spcAft>
            </a:pPr>
            <a:r>
              <a:rPr lang="en-US" dirty="0"/>
              <a:t>Great to know who is following through with expectations and allows you to provide reinforcement to them!</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7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Clear Time Frames</a:t>
            </a:r>
            <a:endParaRPr dirty="0"/>
          </a:p>
        </p:txBody>
      </p:sp>
      <p:sp>
        <p:nvSpPr>
          <p:cNvPr id="3" name="Content Placeholder 2">
            <a:extLst>
              <a:ext uri="{FF2B5EF4-FFF2-40B4-BE49-F238E27FC236}">
                <a16:creationId xmlns:a16="http://schemas.microsoft.com/office/drawing/2014/main" id="{C31C628C-9076-6A07-DBED-2506C1EA6DD0}"/>
              </a:ext>
            </a:extLst>
          </p:cNvPr>
          <p:cNvSpPr>
            <a:spLocks noGrp="1"/>
          </p:cNvSpPr>
          <p:nvPr>
            <p:ph type="body" sz="quarter" idx="10"/>
          </p:nvPr>
        </p:nvSpPr>
        <p:spPr>
          <a:xfrm>
            <a:off x="612488" y="2421566"/>
            <a:ext cx="8436262" cy="3903034"/>
          </a:xfrm>
        </p:spPr>
        <p:txBody>
          <a:bodyPr/>
          <a:lstStyle/>
          <a:p>
            <a:pPr marL="0" indent="0">
              <a:spcAft>
                <a:spcPts val="800"/>
              </a:spcAft>
              <a:buNone/>
            </a:pPr>
            <a:r>
              <a:rPr lang="en-US" dirty="0"/>
              <a:t>Make sure that it is clear when data is collected and where that should be put on the data sheet. </a:t>
            </a:r>
          </a:p>
          <a:p>
            <a:pPr marL="0" indent="0">
              <a:spcAft>
                <a:spcPts val="800"/>
              </a:spcAft>
              <a:buNone/>
            </a:pPr>
            <a:r>
              <a:rPr lang="en-US" dirty="0"/>
              <a:t>Can break it down by:</a:t>
            </a:r>
          </a:p>
          <a:p>
            <a:pPr>
              <a:spcAft>
                <a:spcPts val="400"/>
              </a:spcAft>
            </a:pPr>
            <a:r>
              <a:rPr lang="en-US" dirty="0"/>
              <a:t>Classes</a:t>
            </a:r>
          </a:p>
          <a:p>
            <a:pPr>
              <a:spcAft>
                <a:spcPts val="400"/>
              </a:spcAft>
            </a:pPr>
            <a:r>
              <a:rPr lang="en-US" dirty="0"/>
              <a:t>Set intervals</a:t>
            </a:r>
          </a:p>
          <a:p>
            <a:pPr>
              <a:spcAft>
                <a:spcPts val="400"/>
              </a:spcAft>
            </a:pPr>
            <a:r>
              <a:rPr lang="en-US" dirty="0"/>
              <a:t>Location</a:t>
            </a:r>
          </a:p>
          <a:p>
            <a:pPr>
              <a:spcAft>
                <a:spcPts val="400"/>
              </a:spcAft>
            </a:pPr>
            <a:r>
              <a:rPr lang="en-US" dirty="0"/>
              <a:t>Day of the week</a:t>
            </a:r>
          </a:p>
          <a:p>
            <a:pPr>
              <a:spcAft>
                <a:spcPts val="400"/>
              </a:spcAft>
            </a:pPr>
            <a:r>
              <a:rPr lang="en-US" dirty="0"/>
              <a:t>etc...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74"/>
          <p:cNvSpPr txBox="1">
            <a:spLocks noGrp="1"/>
          </p:cNvSpPr>
          <p:nvPr>
            <p:ph type="title"/>
          </p:nvPr>
        </p:nvSpPr>
        <p:spPr>
          <a:xfrm>
            <a:off x="609600" y="1449257"/>
            <a:ext cx="7983099" cy="594556"/>
          </a:xfrm>
          <a:prstGeom prst="rect">
            <a:avLst/>
          </a:prstGeom>
        </p:spPr>
        <p:txBody>
          <a:bodyPr spcFirstLastPara="1" vert="horz" wrap="square" lIns="68575" tIns="34275" rIns="68575" bIns="34275" rtlCol="0" anchor="ctr" anchorCtr="0">
            <a:noAutofit/>
          </a:bodyPr>
          <a:lstStyle/>
          <a:p>
            <a:r>
              <a:rPr lang="en" dirty="0"/>
              <a:t>Sample Data Sheets</a:t>
            </a:r>
            <a:endParaRPr dirty="0"/>
          </a:p>
        </p:txBody>
      </p:sp>
      <p:grpSp>
        <p:nvGrpSpPr>
          <p:cNvPr id="6" name="Group 5" descr="An &quot;Intensity &amp; Frequency Data&quot; sheet for tracking behavior severity and occurrence over time. It includes sections for ratings, frequency counts, and graphical representation of data trends.">
            <a:extLst>
              <a:ext uri="{FF2B5EF4-FFF2-40B4-BE49-F238E27FC236}">
                <a16:creationId xmlns:a16="http://schemas.microsoft.com/office/drawing/2014/main" id="{91AEE301-A27E-E1C1-918A-7D289B5D2C02}"/>
              </a:ext>
              <a:ext uri="{C183D7F6-B498-43B3-948B-1728B52AA6E4}">
                <adec:decorative xmlns:adec="http://schemas.microsoft.com/office/drawing/2017/decorative" val="0"/>
              </a:ext>
            </a:extLst>
          </p:cNvPr>
          <p:cNvGrpSpPr/>
          <p:nvPr/>
        </p:nvGrpSpPr>
        <p:grpSpPr>
          <a:xfrm>
            <a:off x="1484535" y="2459997"/>
            <a:ext cx="5375721" cy="3686276"/>
            <a:chOff x="193350" y="1630312"/>
            <a:chExt cx="4031791" cy="2764707"/>
          </a:xfrm>
        </p:grpSpPr>
        <p:pic>
          <p:nvPicPr>
            <p:cNvPr id="1281" name="Google Shape;1281;p174"/>
            <p:cNvPicPr preferRelativeResize="0"/>
            <p:nvPr/>
          </p:nvPicPr>
          <p:blipFill>
            <a:blip r:embed="rId3">
              <a:alphaModFix/>
            </a:blip>
            <a:stretch>
              <a:fillRect/>
            </a:stretch>
          </p:blipFill>
          <p:spPr>
            <a:xfrm>
              <a:off x="351568" y="1630312"/>
              <a:ext cx="3873573" cy="2764707"/>
            </a:xfrm>
            <a:prstGeom prst="rect">
              <a:avLst/>
            </a:prstGeom>
            <a:noFill/>
            <a:ln>
              <a:noFill/>
            </a:ln>
          </p:spPr>
        </p:pic>
        <p:grpSp>
          <p:nvGrpSpPr>
            <p:cNvPr id="5" name="Group 4">
              <a:extLst>
                <a:ext uri="{FF2B5EF4-FFF2-40B4-BE49-F238E27FC236}">
                  <a16:creationId xmlns:a16="http://schemas.microsoft.com/office/drawing/2014/main" id="{090BC44F-1465-82B5-D47F-20EB9D3B1DD4}"/>
                </a:ext>
              </a:extLst>
            </p:cNvPr>
            <p:cNvGrpSpPr/>
            <p:nvPr/>
          </p:nvGrpSpPr>
          <p:grpSpPr>
            <a:xfrm>
              <a:off x="193350" y="1925400"/>
              <a:ext cx="3146869" cy="1623617"/>
              <a:chOff x="193350" y="1925400"/>
              <a:chExt cx="3146869" cy="1623617"/>
            </a:xfrm>
          </p:grpSpPr>
          <p:sp>
            <p:nvSpPr>
              <p:cNvPr id="1283" name="Google Shape;1283;p174"/>
              <p:cNvSpPr txBox="1"/>
              <p:nvPr/>
            </p:nvSpPr>
            <p:spPr>
              <a:xfrm>
                <a:off x="662925" y="2276550"/>
                <a:ext cx="239850" cy="295200"/>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1</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4" name="Google Shape;1284;p174"/>
              <p:cNvSpPr txBox="1"/>
              <p:nvPr/>
            </p:nvSpPr>
            <p:spPr>
              <a:xfrm>
                <a:off x="283556" y="1925400"/>
                <a:ext cx="239850" cy="295200"/>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2</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5" name="Google Shape;1285;p174"/>
              <p:cNvSpPr txBox="1"/>
              <p:nvPr/>
            </p:nvSpPr>
            <p:spPr>
              <a:xfrm>
                <a:off x="193350" y="3150019"/>
                <a:ext cx="239850" cy="295200"/>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3</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6" name="Google Shape;1286;p174"/>
              <p:cNvSpPr txBox="1"/>
              <p:nvPr/>
            </p:nvSpPr>
            <p:spPr>
              <a:xfrm>
                <a:off x="3100369" y="2276550"/>
                <a:ext cx="239850" cy="295200"/>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4</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7" name="Google Shape;1287;p174"/>
              <p:cNvSpPr txBox="1"/>
              <p:nvPr/>
            </p:nvSpPr>
            <p:spPr>
              <a:xfrm>
                <a:off x="2690998" y="3253817"/>
                <a:ext cx="239850" cy="295200"/>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6</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8" name="Google Shape;1288;p174"/>
              <p:cNvSpPr txBox="1"/>
              <p:nvPr/>
            </p:nvSpPr>
            <p:spPr>
              <a:xfrm>
                <a:off x="1574400" y="2700505"/>
                <a:ext cx="239850" cy="295200"/>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5</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grpSp>
      </p:grpSp>
      <p:sp>
        <p:nvSpPr>
          <p:cNvPr id="4" name="Content Placeholder 3">
            <a:extLst>
              <a:ext uri="{FF2B5EF4-FFF2-40B4-BE49-F238E27FC236}">
                <a16:creationId xmlns:a16="http://schemas.microsoft.com/office/drawing/2014/main" id="{1EEDC851-9EB5-C0A8-C546-6C012869A96F}"/>
              </a:ext>
            </a:extLst>
          </p:cNvPr>
          <p:cNvSpPr>
            <a:spLocks noGrp="1"/>
          </p:cNvSpPr>
          <p:nvPr>
            <p:ph idx="1"/>
          </p:nvPr>
        </p:nvSpPr>
        <p:spPr>
          <a:xfrm>
            <a:off x="7248203" y="2567200"/>
            <a:ext cx="3549935" cy="3834283"/>
          </a:xfrm>
        </p:spPr>
        <p:txBody>
          <a:bodyPr/>
          <a:lstStyle/>
          <a:p>
            <a:pPr marL="759864" indent="-609585">
              <a:spcAft>
                <a:spcPts val="400"/>
              </a:spcAft>
              <a:buFont typeface="+mj-lt"/>
              <a:buAutoNum type="arabicPeriod"/>
            </a:pPr>
            <a:r>
              <a:rPr lang="en-US" dirty="0"/>
              <a:t>Student Name</a:t>
            </a:r>
          </a:p>
          <a:p>
            <a:pPr marL="759864" indent="-609585">
              <a:spcAft>
                <a:spcPts val="400"/>
              </a:spcAft>
              <a:buFont typeface="+mj-lt"/>
              <a:buAutoNum type="arabicPeriod"/>
            </a:pPr>
            <a:r>
              <a:rPr lang="en-US" dirty="0"/>
              <a:t>Directions</a:t>
            </a:r>
          </a:p>
          <a:p>
            <a:pPr marL="759864" indent="-609585">
              <a:spcAft>
                <a:spcPts val="400"/>
              </a:spcAft>
              <a:buFont typeface="+mj-lt"/>
              <a:buAutoNum type="arabicPeriod"/>
            </a:pPr>
            <a:r>
              <a:rPr lang="en-US" dirty="0"/>
              <a:t>Definitions</a:t>
            </a:r>
          </a:p>
          <a:p>
            <a:pPr marL="759864" indent="-609585">
              <a:spcAft>
                <a:spcPts val="400"/>
              </a:spcAft>
              <a:buFont typeface="+mj-lt"/>
              <a:buAutoNum type="arabicPeriod"/>
            </a:pPr>
            <a:r>
              <a:rPr lang="en-US" dirty="0"/>
              <a:t>Staff Initials</a:t>
            </a:r>
          </a:p>
          <a:p>
            <a:pPr marL="759864" indent="-609585">
              <a:spcAft>
                <a:spcPts val="400"/>
              </a:spcAft>
              <a:buFont typeface="+mj-lt"/>
              <a:buAutoNum type="arabicPeriod"/>
            </a:pPr>
            <a:r>
              <a:rPr lang="en-US" dirty="0"/>
              <a:t>Clear Time Frame </a:t>
            </a:r>
          </a:p>
          <a:p>
            <a:pPr marL="759864" indent="-609585">
              <a:spcAft>
                <a:spcPts val="400"/>
              </a:spcAft>
              <a:buFont typeface="+mj-lt"/>
              <a:buAutoNum type="arabicPeriod"/>
            </a:pPr>
            <a:r>
              <a:rPr lang="en-US" dirty="0"/>
              <a:t>Data collection space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75"/>
          <p:cNvSpPr txBox="1">
            <a:spLocks noGrp="1"/>
          </p:cNvSpPr>
          <p:nvPr>
            <p:ph type="title"/>
          </p:nvPr>
        </p:nvSpPr>
        <p:spPr>
          <a:xfrm>
            <a:off x="609600" y="1571800"/>
            <a:ext cx="7975022" cy="585983"/>
          </a:xfrm>
          <a:prstGeom prst="rect">
            <a:avLst/>
          </a:prstGeom>
        </p:spPr>
        <p:txBody>
          <a:bodyPr spcFirstLastPara="1" vert="horz" wrap="square" lIns="68575" tIns="34275" rIns="68575" bIns="34275" rtlCol="0" anchor="ctr" anchorCtr="0">
            <a:noAutofit/>
          </a:bodyPr>
          <a:lstStyle/>
          <a:p>
            <a:r>
              <a:rPr lang="en" dirty="0"/>
              <a:t>Sample Data Sheets, </a:t>
            </a:r>
            <a:r>
              <a:rPr lang="en-US" dirty="0"/>
              <a:t>cont.</a:t>
            </a:r>
            <a:endParaRPr dirty="0"/>
          </a:p>
        </p:txBody>
      </p:sp>
      <p:grpSp>
        <p:nvGrpSpPr>
          <p:cNvPr id="2" name="Group 1" descr="An &quot;Independent Work Station&quot; data sheet for tracking student performance and support levels. It includes sections for task details, staff initials, prompt levels, and notes on student engagement.">
            <a:extLst>
              <a:ext uri="{FF2B5EF4-FFF2-40B4-BE49-F238E27FC236}">
                <a16:creationId xmlns:a16="http://schemas.microsoft.com/office/drawing/2014/main" id="{3D27F496-E235-65ED-7D77-18BF97877401}"/>
              </a:ext>
              <a:ext uri="{C183D7F6-B498-43B3-948B-1728B52AA6E4}">
                <adec:decorative xmlns:adec="http://schemas.microsoft.com/office/drawing/2017/decorative" val="0"/>
              </a:ext>
            </a:extLst>
          </p:cNvPr>
          <p:cNvGrpSpPr/>
          <p:nvPr/>
        </p:nvGrpSpPr>
        <p:grpSpPr>
          <a:xfrm>
            <a:off x="1499966" y="2329922"/>
            <a:ext cx="6021199" cy="2640879"/>
            <a:chOff x="405442" y="2319935"/>
            <a:chExt cx="4515899" cy="1980659"/>
          </a:xfrm>
        </p:grpSpPr>
        <p:sp>
          <p:nvSpPr>
            <p:cNvPr id="1296" name="Google Shape;1296;p175"/>
            <p:cNvSpPr txBox="1"/>
            <p:nvPr/>
          </p:nvSpPr>
          <p:spPr>
            <a:xfrm>
              <a:off x="660797" y="2319935"/>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1</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97" name="Google Shape;1297;p175"/>
            <p:cNvSpPr txBox="1"/>
            <p:nvPr/>
          </p:nvSpPr>
          <p:spPr>
            <a:xfrm>
              <a:off x="569335" y="2486079"/>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2</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pic>
          <p:nvPicPr>
            <p:cNvPr id="1298" name="Google Shape;1298;p175"/>
            <p:cNvPicPr preferRelativeResize="0"/>
            <p:nvPr/>
          </p:nvPicPr>
          <p:blipFill rotWithShape="1">
            <a:blip r:embed="rId3">
              <a:alphaModFix/>
            </a:blip>
            <a:srcRect t="-9094"/>
            <a:stretch/>
          </p:blipFill>
          <p:spPr>
            <a:xfrm>
              <a:off x="405442" y="2372718"/>
              <a:ext cx="4515899" cy="1927876"/>
            </a:xfrm>
            <a:prstGeom prst="rect">
              <a:avLst/>
            </a:prstGeom>
            <a:noFill/>
            <a:ln w="6350">
              <a:solidFill>
                <a:schemeClr val="tx1"/>
              </a:solidFill>
            </a:ln>
          </p:spPr>
        </p:pic>
        <p:sp>
          <p:nvSpPr>
            <p:cNvPr id="1300" name="Google Shape;1300;p175"/>
            <p:cNvSpPr txBox="1"/>
            <p:nvPr/>
          </p:nvSpPr>
          <p:spPr>
            <a:xfrm>
              <a:off x="494297" y="3039687"/>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3</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1" name="Google Shape;1301;p175"/>
            <p:cNvSpPr txBox="1"/>
            <p:nvPr/>
          </p:nvSpPr>
          <p:spPr>
            <a:xfrm>
              <a:off x="751735" y="3295141"/>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4</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2" name="Google Shape;1302;p175"/>
            <p:cNvSpPr txBox="1"/>
            <p:nvPr/>
          </p:nvSpPr>
          <p:spPr>
            <a:xfrm>
              <a:off x="1268916" y="3295141"/>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5</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3" name="Google Shape;1303;p175"/>
            <p:cNvSpPr txBox="1"/>
            <p:nvPr/>
          </p:nvSpPr>
          <p:spPr>
            <a:xfrm>
              <a:off x="2740266" y="3557246"/>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6</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4" name="Google Shape;1304;p175"/>
            <p:cNvSpPr txBox="1"/>
            <p:nvPr/>
          </p:nvSpPr>
          <p:spPr>
            <a:xfrm>
              <a:off x="660797" y="2823441"/>
              <a:ext cx="215576" cy="307913"/>
            </a:xfrm>
            <a:prstGeom prst="rect">
              <a:avLst/>
            </a:prstGeom>
            <a:noFill/>
            <a:ln>
              <a:noFill/>
            </a:ln>
          </p:spPr>
          <p:txBody>
            <a:bodyPr spcFirstLastPara="1" wrap="square" lIns="91425" tIns="91425" rIns="91425" bIns="91425" anchor="t" anchorCtr="0">
              <a:noAutofit/>
            </a:bodyPr>
            <a:lstStyle/>
            <a:p>
              <a:r>
                <a:rPr lang="en" sz="1400" b="1" dirty="0">
                  <a:solidFill>
                    <a:srgbClr val="0000FF"/>
                  </a:solidFill>
                  <a:latin typeface="Calibri" panose="020F0502020204030204" pitchFamily="34" charset="0"/>
                  <a:ea typeface="Open Sans"/>
                  <a:cs typeface="Calibri" panose="020F0502020204030204" pitchFamily="34" charset="0"/>
                  <a:sym typeface="Open Sans"/>
                </a:rPr>
                <a:t>2</a:t>
              </a:r>
              <a:endParaRPr sz="1400" b="1" dirty="0">
                <a:solidFill>
                  <a:srgbClr val="0000FF"/>
                </a:solidFill>
                <a:latin typeface="Calibri" panose="020F0502020204030204" pitchFamily="34" charset="0"/>
                <a:ea typeface="Open Sans"/>
                <a:cs typeface="Calibri" panose="020F0502020204030204" pitchFamily="34" charset="0"/>
                <a:sym typeface="Open Sans"/>
              </a:endParaRPr>
            </a:p>
          </p:txBody>
        </p:sp>
      </p:grpSp>
      <p:sp>
        <p:nvSpPr>
          <p:cNvPr id="4" name="Content Placeholder 3">
            <a:extLst>
              <a:ext uri="{FF2B5EF4-FFF2-40B4-BE49-F238E27FC236}">
                <a16:creationId xmlns:a16="http://schemas.microsoft.com/office/drawing/2014/main" id="{C89BD268-AB91-7302-06C0-B7C19312406E}"/>
              </a:ext>
            </a:extLst>
          </p:cNvPr>
          <p:cNvSpPr>
            <a:spLocks noGrp="1"/>
          </p:cNvSpPr>
          <p:nvPr>
            <p:ph idx="1"/>
          </p:nvPr>
        </p:nvSpPr>
        <p:spPr>
          <a:xfrm>
            <a:off x="7673009" y="2173184"/>
            <a:ext cx="3003403" cy="3834283"/>
          </a:xfrm>
        </p:spPr>
        <p:txBody>
          <a:bodyPr/>
          <a:lstStyle/>
          <a:p>
            <a:pPr marL="529153" indent="-380990">
              <a:buFont typeface="+mj-lt"/>
              <a:buAutoNum type="arabicPeriod"/>
            </a:pPr>
            <a:r>
              <a:rPr lang="en-US" dirty="0"/>
              <a:t>Student Name</a:t>
            </a:r>
          </a:p>
          <a:p>
            <a:pPr marL="529153" indent="-380990">
              <a:buFont typeface="+mj-lt"/>
              <a:buAutoNum type="arabicPeriod"/>
            </a:pPr>
            <a:r>
              <a:rPr lang="en-US" dirty="0"/>
              <a:t>Directions</a:t>
            </a:r>
          </a:p>
          <a:p>
            <a:pPr marL="529153" indent="-380990">
              <a:buFont typeface="+mj-lt"/>
              <a:buAutoNum type="arabicPeriod"/>
            </a:pPr>
            <a:r>
              <a:rPr lang="en-US" dirty="0"/>
              <a:t>Definitions</a:t>
            </a:r>
          </a:p>
          <a:p>
            <a:pPr marL="529153" indent="-380990">
              <a:buFont typeface="+mj-lt"/>
              <a:buAutoNum type="arabicPeriod"/>
            </a:pPr>
            <a:r>
              <a:rPr lang="en-US" dirty="0"/>
              <a:t>Staff Initials</a:t>
            </a:r>
          </a:p>
          <a:p>
            <a:pPr marL="529153" indent="-380990">
              <a:buFont typeface="+mj-lt"/>
              <a:buAutoNum type="arabicPeriod"/>
            </a:pPr>
            <a:r>
              <a:rPr lang="en-US" dirty="0"/>
              <a:t>Clear Time Frame </a:t>
            </a:r>
          </a:p>
          <a:p>
            <a:pPr marL="529153" indent="-380990">
              <a:buFont typeface="+mj-lt"/>
              <a:buAutoNum type="arabicPeriod"/>
            </a:pPr>
            <a:r>
              <a:rPr lang="en-US" dirty="0"/>
              <a:t>Data collection space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3" name="Title 2">
            <a:extLst>
              <a:ext uri="{FF2B5EF4-FFF2-40B4-BE49-F238E27FC236}">
                <a16:creationId xmlns:a16="http://schemas.microsoft.com/office/drawing/2014/main" id="{18ADCC22-0F10-C51D-02E7-A2CDF72F7807}"/>
              </a:ext>
            </a:extLst>
          </p:cNvPr>
          <p:cNvSpPr>
            <a:spLocks noGrp="1"/>
          </p:cNvSpPr>
          <p:nvPr>
            <p:ph type="title"/>
          </p:nvPr>
        </p:nvSpPr>
        <p:spPr/>
        <p:txBody>
          <a:bodyPr/>
          <a:lstStyle/>
          <a:p>
            <a:r>
              <a:rPr lang="en-US" dirty="0"/>
              <a:t>Collection Consideration Guide</a:t>
            </a:r>
          </a:p>
        </p:txBody>
      </p:sp>
      <p:sp>
        <p:nvSpPr>
          <p:cNvPr id="2" name="Content Placeholder 1">
            <a:extLst>
              <a:ext uri="{FF2B5EF4-FFF2-40B4-BE49-F238E27FC236}">
                <a16:creationId xmlns:a16="http://schemas.microsoft.com/office/drawing/2014/main" id="{66811DFB-6FB0-C77C-84D1-F114C8A0A7B6}"/>
              </a:ext>
            </a:extLst>
          </p:cNvPr>
          <p:cNvSpPr>
            <a:spLocks noGrp="1"/>
          </p:cNvSpPr>
          <p:nvPr>
            <p:ph type="body" sz="quarter" idx="10"/>
          </p:nvPr>
        </p:nvSpPr>
        <p:spPr/>
        <p:txBody>
          <a:bodyPr/>
          <a:lstStyle/>
          <a:p>
            <a:pPr marL="0" indent="0">
              <a:spcAft>
                <a:spcPts val="800"/>
              </a:spcAft>
              <a:buNone/>
            </a:pPr>
            <a:r>
              <a:rPr lang="en-US" dirty="0"/>
              <a:t>Created a consideration guide for setting up data collection</a:t>
            </a:r>
          </a:p>
          <a:p>
            <a:pPr marL="285750" indent="-285750">
              <a:spcAft>
                <a:spcPts val="800"/>
              </a:spcAft>
            </a:pPr>
            <a:r>
              <a:rPr lang="en-US" dirty="0"/>
              <a:t>Use this to think about all the “what ifs” as you develop data collection</a:t>
            </a:r>
          </a:p>
          <a:p>
            <a:pPr marL="285750" indent="-285750">
              <a:spcAft>
                <a:spcPts val="800"/>
              </a:spcAft>
            </a:pPr>
            <a:r>
              <a:rPr lang="en-US" dirty="0"/>
              <a:t>Not all things will be necessary or relevant to you</a:t>
            </a:r>
          </a:p>
        </p:txBody>
      </p:sp>
      <p:pic>
        <p:nvPicPr>
          <p:cNvPr id="995" name="Google Shape;995;p121" descr="A checklist for planning data collection, covering methods, materials, and storage. It includes questions about behavior measurement, required tools, and data management across environments.">
            <a:extLst>
              <a:ext uri="{C183D7F6-B498-43B3-948B-1728B52AA6E4}">
                <adec:decorative xmlns:adec="http://schemas.microsoft.com/office/drawing/2017/decorative" val="0"/>
              </a:ext>
            </a:extLst>
          </p:cNvPr>
          <p:cNvPicPr preferRelativeResize="0"/>
          <p:nvPr/>
        </p:nvPicPr>
        <p:blipFill rotWithShape="1">
          <a:blip r:embed="rId3">
            <a:alphaModFix/>
          </a:blip>
          <a:srcRect l="3903" t="2600" r="4798" b="-1"/>
          <a:stretch/>
        </p:blipFill>
        <p:spPr>
          <a:xfrm>
            <a:off x="6802582" y="2420729"/>
            <a:ext cx="3648085" cy="355058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3" name="Title 2">
            <a:extLst>
              <a:ext uri="{FF2B5EF4-FFF2-40B4-BE49-F238E27FC236}">
                <a16:creationId xmlns:a16="http://schemas.microsoft.com/office/drawing/2014/main" id="{2FE499DF-2CA0-B244-5A4E-7F1E7A9AD4AF}"/>
              </a:ext>
            </a:extLst>
          </p:cNvPr>
          <p:cNvSpPr>
            <a:spLocks noGrp="1"/>
          </p:cNvSpPr>
          <p:nvPr>
            <p:ph type="title"/>
          </p:nvPr>
        </p:nvSpPr>
        <p:spPr/>
        <p:txBody>
          <a:bodyPr/>
          <a:lstStyle/>
          <a:p>
            <a:r>
              <a:rPr lang="en-US" dirty="0"/>
              <a:t>Collection Consideration Guide, cont.</a:t>
            </a:r>
          </a:p>
        </p:txBody>
      </p:sp>
      <p:sp>
        <p:nvSpPr>
          <p:cNvPr id="6" name="Text Placeholder 5">
            <a:extLst>
              <a:ext uri="{FF2B5EF4-FFF2-40B4-BE49-F238E27FC236}">
                <a16:creationId xmlns:a16="http://schemas.microsoft.com/office/drawing/2014/main" id="{282FD247-2E1C-BC86-9A90-3564B83E005D}"/>
              </a:ext>
            </a:extLst>
          </p:cNvPr>
          <p:cNvSpPr>
            <a:spLocks noGrp="1"/>
          </p:cNvSpPr>
          <p:nvPr>
            <p:ph type="body" sz="quarter" idx="10"/>
          </p:nvPr>
        </p:nvSpPr>
        <p:spPr>
          <a:xfrm>
            <a:off x="2009936" y="2414732"/>
            <a:ext cx="3381214" cy="457297"/>
          </a:xfrm>
        </p:spPr>
        <p:txBody>
          <a:bodyPr/>
          <a:lstStyle/>
          <a:p>
            <a:pPr marL="0" indent="0" algn="ctr">
              <a:buNone/>
            </a:pPr>
            <a:r>
              <a:rPr lang="en-US" dirty="0">
                <a:hlinkClick r:id="rId3"/>
              </a:rPr>
              <a:t>Data Collection Guide</a:t>
            </a:r>
            <a:endParaRPr lang="en-US" dirty="0"/>
          </a:p>
        </p:txBody>
      </p:sp>
      <p:pic>
        <p:nvPicPr>
          <p:cNvPr id="4" name="Google Shape;1008;p122" descr="QR Code to access a google document">
            <a:hlinkClick r:id="rId3"/>
            <a:extLst>
              <a:ext uri="{FF2B5EF4-FFF2-40B4-BE49-F238E27FC236}">
                <a16:creationId xmlns:a16="http://schemas.microsoft.com/office/drawing/2014/main" id="{60F492BB-FF2F-FB27-6F0A-D7EFF33DE5F9}"/>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2333948" y="2872029"/>
            <a:ext cx="3028681" cy="2497076"/>
          </a:xfrm>
          <a:prstGeom prst="rect">
            <a:avLst/>
          </a:prstGeom>
          <a:noFill/>
          <a:ln>
            <a:noFill/>
          </a:ln>
        </p:spPr>
      </p:pic>
      <p:pic>
        <p:nvPicPr>
          <p:cNvPr id="995" name="Google Shape;995;p121" descr="A checklist for planning data collection, covering methods, materials, and storage. It includes questions about behavior measurement, required tools, and data management across environments.">
            <a:extLst>
              <a:ext uri="{C183D7F6-B498-43B3-948B-1728B52AA6E4}">
                <adec:decorative xmlns:adec="http://schemas.microsoft.com/office/drawing/2017/decorative" val="0"/>
              </a:ext>
            </a:extLst>
          </p:cNvPr>
          <p:cNvPicPr preferRelativeResize="0"/>
          <p:nvPr/>
        </p:nvPicPr>
        <p:blipFill rotWithShape="1">
          <a:blip r:embed="rId5">
            <a:alphaModFix/>
          </a:blip>
          <a:srcRect l="-2614" r="5362"/>
          <a:stretch/>
        </p:blipFill>
        <p:spPr>
          <a:xfrm>
            <a:off x="6096000" y="2116051"/>
            <a:ext cx="4585855" cy="4059382"/>
          </a:xfrm>
          <a:prstGeom prst="rect">
            <a:avLst/>
          </a:prstGeom>
          <a:noFill/>
          <a:ln>
            <a:noFill/>
          </a:ln>
        </p:spPr>
      </p:pic>
    </p:spTree>
    <p:extLst>
      <p:ext uri="{BB962C8B-B14F-4D97-AF65-F5344CB8AC3E}">
        <p14:creationId xmlns:p14="http://schemas.microsoft.com/office/powerpoint/2010/main" val="97191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4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Changing Behaviors</a:t>
            </a:r>
            <a:endParaRPr dirty="0"/>
          </a:p>
        </p:txBody>
      </p:sp>
      <p:pic>
        <p:nvPicPr>
          <p:cNvPr id="214" name="Google Shape;214;p41" descr="Drecrease challenging behaviors while increasing desired beahaviors"/>
          <p:cNvPicPr preferRelativeResize="0"/>
          <p:nvPr/>
        </p:nvPicPr>
        <p:blipFill rotWithShape="1">
          <a:blip r:embed="rId3">
            <a:alphaModFix/>
          </a:blip>
          <a:srcRect t="3590"/>
          <a:stretch/>
        </p:blipFill>
        <p:spPr>
          <a:xfrm>
            <a:off x="2452255" y="2357120"/>
            <a:ext cx="7370618" cy="3974407"/>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6C296-1B9E-1767-EA77-C03A77455201}"/>
              </a:ext>
            </a:extLst>
          </p:cNvPr>
          <p:cNvSpPr>
            <a:spLocks noGrp="1"/>
          </p:cNvSpPr>
          <p:nvPr>
            <p:ph type="ctrTitle"/>
          </p:nvPr>
        </p:nvSpPr>
        <p:spPr/>
        <p:txBody>
          <a:bodyPr/>
          <a:lstStyle/>
          <a:p>
            <a:r>
              <a:rPr lang="en-US" dirty="0"/>
              <a:t>Thank you!</a:t>
            </a:r>
          </a:p>
        </p:txBody>
      </p:sp>
      <p:sp>
        <p:nvSpPr>
          <p:cNvPr id="8" name="Text Placeholder 7">
            <a:extLst>
              <a:ext uri="{FF2B5EF4-FFF2-40B4-BE49-F238E27FC236}">
                <a16:creationId xmlns:a16="http://schemas.microsoft.com/office/drawing/2014/main" id="{BC297382-60F9-01C0-4FF6-227B5A4E384C}"/>
              </a:ext>
            </a:extLst>
          </p:cNvPr>
          <p:cNvSpPr>
            <a:spLocks noGrp="1"/>
          </p:cNvSpPr>
          <p:nvPr>
            <p:ph type="body" sz="quarter" idx="10"/>
          </p:nvPr>
        </p:nvSpPr>
        <p:spPr/>
        <p:txBody>
          <a:bodyPr/>
          <a:lstStyle/>
          <a:p>
            <a:r>
              <a:rPr lang="en-US" dirty="0"/>
              <a:t>Kelley Foehrkolb, BCBA, LBA</a:t>
            </a:r>
          </a:p>
          <a:p>
            <a:r>
              <a:rPr lang="en-US" dirty="0">
                <a:hlinkClick r:id="rId3"/>
              </a:rPr>
              <a:t>kfoehrkolb@northfieldschools.org</a:t>
            </a:r>
            <a:endParaRPr lang="en-US" dirty="0"/>
          </a:p>
        </p:txBody>
      </p:sp>
      <p:pic>
        <p:nvPicPr>
          <p:cNvPr id="5" name="Picture Placeholder 3" descr="Charting the Cs logo with black and blue text">
            <a:extLst>
              <a:ext uri="{FF2B5EF4-FFF2-40B4-BE49-F238E27FC236}">
                <a16:creationId xmlns:a16="http://schemas.microsoft.com/office/drawing/2014/main" id="{9014D509-FAC2-61C1-BFA3-6EE44F7E10AB}"/>
              </a:ext>
            </a:extLst>
          </p:cNvPr>
          <p:cNvPicPr>
            <a:picLocks noChangeAspect="1"/>
          </p:cNvPicPr>
          <p:nvPr/>
        </p:nvPicPr>
        <p:blipFill>
          <a:blip r:embed="rId4"/>
          <a:srcRect/>
          <a:stretch/>
        </p:blipFill>
        <p:spPr>
          <a:xfrm>
            <a:off x="4665318" y="1711189"/>
            <a:ext cx="2882435" cy="604720"/>
          </a:xfrm>
          <a:prstGeom prst="rect">
            <a:avLst/>
          </a:prstGeom>
        </p:spPr>
      </p:pic>
    </p:spTree>
    <p:extLst>
      <p:ext uri="{BB962C8B-B14F-4D97-AF65-F5344CB8AC3E}">
        <p14:creationId xmlns:p14="http://schemas.microsoft.com/office/powerpoint/2010/main" val="33160013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0E65-9BDF-1CD7-AAD8-BAC375C18F1C}"/>
              </a:ext>
            </a:extLst>
          </p:cNvPr>
          <p:cNvSpPr>
            <a:spLocks noGrp="1"/>
          </p:cNvSpPr>
          <p:nvPr>
            <p:ph type="ctrTitle"/>
          </p:nvPr>
        </p:nvSpPr>
        <p:spPr>
          <a:xfrm>
            <a:off x="606868" y="2324101"/>
            <a:ext cx="11000232" cy="1104900"/>
          </a:xfrm>
        </p:spPr>
        <p:txBody>
          <a:bodyPr/>
          <a:lstStyle/>
          <a:p>
            <a:r>
              <a:rPr lang="en-US" dirty="0"/>
              <a:t>Charting the Cs Conference 2025</a:t>
            </a:r>
            <a:endParaRPr lang="en-US" i="1" dirty="0"/>
          </a:p>
        </p:txBody>
      </p:sp>
      <p:sp>
        <p:nvSpPr>
          <p:cNvPr id="3" name="Text Placeholder 2">
            <a:extLst>
              <a:ext uri="{FF2B5EF4-FFF2-40B4-BE49-F238E27FC236}">
                <a16:creationId xmlns:a16="http://schemas.microsoft.com/office/drawing/2014/main" id="{6E650A0A-0A9F-CB57-030F-744F8593EBC7}"/>
              </a:ext>
            </a:extLst>
          </p:cNvPr>
          <p:cNvSpPr>
            <a:spLocks noGrp="1"/>
          </p:cNvSpPr>
          <p:nvPr>
            <p:ph type="body" sz="quarter" idx="10"/>
          </p:nvPr>
        </p:nvSpPr>
        <p:spPr>
          <a:xfrm>
            <a:off x="606425" y="3429001"/>
            <a:ext cx="11001375" cy="2285999"/>
          </a:xfrm>
        </p:spPr>
        <p:txBody>
          <a:bodyPr/>
          <a:lstStyle/>
          <a:p>
            <a:pPr algn="l"/>
            <a:r>
              <a:rPr lang="en-US" dirty="0"/>
              <a:t>Statewide Professional Development to Support the Workforce and Low Incidence Disability Areas in the State of Minnesota. </a:t>
            </a:r>
          </a:p>
          <a:p>
            <a:pPr algn="l"/>
            <a:r>
              <a:rPr lang="en-US" dirty="0"/>
              <a:t>This presentation is partially funded with a grant from the Minnesota Department of Education using federal funding, CFDA 84.027A, Special Education – Grants to States. </a:t>
            </a:r>
          </a:p>
        </p:txBody>
      </p:sp>
      <p:pic>
        <p:nvPicPr>
          <p:cNvPr id="6" name="Picture Placeholder 3" descr="Charting the Cs logo with black and blue text">
            <a:extLst>
              <a:ext uri="{FF2B5EF4-FFF2-40B4-BE49-F238E27FC236}">
                <a16:creationId xmlns:a16="http://schemas.microsoft.com/office/drawing/2014/main" id="{C813591B-90CF-DAEC-9A27-10F8EF603C18}"/>
              </a:ext>
            </a:extLst>
          </p:cNvPr>
          <p:cNvPicPr>
            <a:picLocks noChangeAspect="1"/>
          </p:cNvPicPr>
          <p:nvPr/>
        </p:nvPicPr>
        <p:blipFill>
          <a:blip r:embed="rId3"/>
          <a:srcRect/>
          <a:stretch/>
        </p:blipFill>
        <p:spPr>
          <a:xfrm>
            <a:off x="4665319" y="1206364"/>
            <a:ext cx="2882435" cy="604720"/>
          </a:xfrm>
          <a:prstGeom prst="rect">
            <a:avLst/>
          </a:prstGeom>
        </p:spPr>
      </p:pic>
    </p:spTree>
    <p:extLst>
      <p:ext uri="{BB962C8B-B14F-4D97-AF65-F5344CB8AC3E}">
        <p14:creationId xmlns:p14="http://schemas.microsoft.com/office/powerpoint/2010/main" val="1998485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p:txBody>
          <a:bodyPr/>
          <a:lstStyle/>
          <a:p>
            <a:pPr algn="ctr"/>
            <a:r>
              <a:rPr lang="en-US" dirty="0"/>
              <a:t>ABC of Behavior and Behavior Trap</a:t>
            </a:r>
          </a:p>
        </p:txBody>
      </p:sp>
    </p:spTree>
    <p:extLst>
      <p:ext uri="{BB962C8B-B14F-4D97-AF65-F5344CB8AC3E}">
        <p14:creationId xmlns:p14="http://schemas.microsoft.com/office/powerpoint/2010/main" val="379830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5" name="Title 4">
            <a:extLst>
              <a:ext uri="{FF2B5EF4-FFF2-40B4-BE49-F238E27FC236}">
                <a16:creationId xmlns:a16="http://schemas.microsoft.com/office/drawing/2014/main" id="{2197F902-317B-D0BF-FB79-53FDC22E32D8}"/>
              </a:ext>
            </a:extLst>
          </p:cNvPr>
          <p:cNvSpPr>
            <a:spLocks noGrp="1"/>
          </p:cNvSpPr>
          <p:nvPr>
            <p:ph type="title"/>
          </p:nvPr>
        </p:nvSpPr>
        <p:spPr/>
        <p:txBody>
          <a:bodyPr/>
          <a:lstStyle/>
          <a:p>
            <a:r>
              <a:rPr lang="en-US" dirty="0"/>
              <a:t>The A-B-Cs of Behavior</a:t>
            </a:r>
          </a:p>
        </p:txBody>
      </p:sp>
      <p:sp>
        <p:nvSpPr>
          <p:cNvPr id="2" name="Text Placeholder 1">
            <a:extLst>
              <a:ext uri="{FF2B5EF4-FFF2-40B4-BE49-F238E27FC236}">
                <a16:creationId xmlns:a16="http://schemas.microsoft.com/office/drawing/2014/main" id="{A1B718EF-91E0-189A-1518-A86DD980F85F}"/>
              </a:ext>
            </a:extLst>
          </p:cNvPr>
          <p:cNvSpPr>
            <a:spLocks noGrp="1"/>
          </p:cNvSpPr>
          <p:nvPr>
            <p:ph type="body" sz="quarter" idx="10"/>
          </p:nvPr>
        </p:nvSpPr>
        <p:spPr>
          <a:xfrm>
            <a:off x="612488" y="2421566"/>
            <a:ext cx="8026687" cy="3903034"/>
          </a:xfrm>
        </p:spPr>
        <p:txBody>
          <a:bodyPr/>
          <a:lstStyle/>
          <a:p>
            <a:pPr marL="150279" indent="0">
              <a:spcBef>
                <a:spcPts val="2400"/>
              </a:spcBef>
              <a:buNone/>
            </a:pPr>
            <a:r>
              <a:rPr lang="pt-BR" b="1" dirty="0"/>
              <a:t>A = Antecedent</a:t>
            </a:r>
          </a:p>
          <a:p>
            <a:pPr marL="150279" indent="0">
              <a:spcBef>
                <a:spcPts val="2400"/>
              </a:spcBef>
              <a:buNone/>
            </a:pPr>
            <a:r>
              <a:rPr lang="pt-BR" b="1" dirty="0"/>
              <a:t>B = Behavior</a:t>
            </a:r>
          </a:p>
          <a:p>
            <a:pPr marL="150279" indent="0">
              <a:spcBef>
                <a:spcPts val="2400"/>
              </a:spcBef>
              <a:buNone/>
            </a:pPr>
            <a:r>
              <a:rPr lang="pt-BR" b="1" dirty="0"/>
              <a:t>C = Consequence</a:t>
            </a:r>
          </a:p>
          <a:p>
            <a:pPr marL="150279" indent="0">
              <a:spcBef>
                <a:spcPts val="2400"/>
              </a:spcBef>
              <a:buNone/>
            </a:pPr>
            <a:r>
              <a:rPr lang="pt-BR" sz="3467" dirty="0"/>
              <a:t>Antecedent </a:t>
            </a:r>
            <a:r>
              <a:rPr lang="en-US" sz="3467" dirty="0">
                <a:ea typeface="Roboto"/>
                <a:sym typeface="Wingdings" pitchFamily="2" charset="2"/>
              </a:rPr>
              <a:t> </a:t>
            </a:r>
            <a:r>
              <a:rPr lang="pt-BR" sz="3467" dirty="0"/>
              <a:t>Behavior </a:t>
            </a:r>
            <a:r>
              <a:rPr lang="en-US" sz="3467" dirty="0">
                <a:ea typeface="Roboto"/>
                <a:sym typeface="Wingdings" pitchFamily="2" charset="2"/>
              </a:rPr>
              <a:t> </a:t>
            </a:r>
            <a:r>
              <a:rPr lang="pt-BR" sz="3467" dirty="0"/>
              <a:t>Consequence</a:t>
            </a:r>
          </a:p>
        </p:txBody>
      </p:sp>
      <p:pic>
        <p:nvPicPr>
          <p:cNvPr id="6" name="Google Shape;229;p43" descr="A meme using a scene from *Inception* shows one character asking, &quot;Why did the chicken cross the road?&quot; The other responds philosophically, &quot;That depends. What happened immediately before and after he crossed the road?&quot;">
            <a:extLst>
              <a:ext uri="{FF2B5EF4-FFF2-40B4-BE49-F238E27FC236}">
                <a16:creationId xmlns:a16="http://schemas.microsoft.com/office/drawing/2014/main" id="{D06C9CF7-891A-4EFE-FAEA-C931FA971B74}"/>
              </a:ext>
              <a:ext uri="{C183D7F6-B498-43B3-948B-1728B52AA6E4}">
                <adec:decorative xmlns:adec="http://schemas.microsoft.com/office/drawing/2017/decorative" val="0"/>
              </a:ext>
            </a:extLst>
          </p:cNvPr>
          <p:cNvPicPr preferRelativeResize="0"/>
          <p:nvPr/>
        </p:nvPicPr>
        <p:blipFill rotWithShape="1">
          <a:blip r:embed="rId3">
            <a:alphaModFix/>
          </a:blip>
          <a:srcRect b="28407"/>
          <a:stretch/>
        </p:blipFill>
        <p:spPr>
          <a:xfrm>
            <a:off x="8943722" y="2400300"/>
            <a:ext cx="2635789" cy="29937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itle 2">
            <a:extLst>
              <a:ext uri="{FF2B5EF4-FFF2-40B4-BE49-F238E27FC236}">
                <a16:creationId xmlns:a16="http://schemas.microsoft.com/office/drawing/2014/main" id="{9E9051F6-4FCD-4104-6EC1-E5BD386BC2A9}"/>
              </a:ext>
            </a:extLst>
          </p:cNvPr>
          <p:cNvSpPr>
            <a:spLocks noGrp="1"/>
          </p:cNvSpPr>
          <p:nvPr>
            <p:ph type="title"/>
          </p:nvPr>
        </p:nvSpPr>
        <p:spPr/>
        <p:txBody>
          <a:bodyPr/>
          <a:lstStyle/>
          <a:p>
            <a:r>
              <a:rPr lang="en-US" dirty="0"/>
              <a:t>The A-B-Cs of Behavior, cont.</a:t>
            </a:r>
          </a:p>
        </p:txBody>
      </p:sp>
      <p:sp>
        <p:nvSpPr>
          <p:cNvPr id="4" name="Text Placeholder 3">
            <a:extLst>
              <a:ext uri="{FF2B5EF4-FFF2-40B4-BE49-F238E27FC236}">
                <a16:creationId xmlns:a16="http://schemas.microsoft.com/office/drawing/2014/main" id="{120EA0F1-A417-5376-B69A-30C557118138}"/>
              </a:ext>
            </a:extLst>
          </p:cNvPr>
          <p:cNvSpPr>
            <a:spLocks noGrp="1"/>
          </p:cNvSpPr>
          <p:nvPr>
            <p:ph type="body" sz="quarter" idx="10"/>
          </p:nvPr>
        </p:nvSpPr>
        <p:spPr>
          <a:xfrm>
            <a:off x="612488" y="2421566"/>
            <a:ext cx="10969912" cy="3903034"/>
          </a:xfrm>
        </p:spPr>
        <p:txBody>
          <a:bodyPr/>
          <a:lstStyle/>
          <a:p>
            <a:pPr marL="150279" indent="0">
              <a:buNone/>
            </a:pPr>
            <a:r>
              <a:rPr lang="en-US" b="1" dirty="0"/>
              <a:t>A = Antecedent </a:t>
            </a:r>
            <a:r>
              <a:rPr lang="en-US" dirty="0"/>
              <a:t>– What happens just BEFORE the behavior we are focused on</a:t>
            </a:r>
          </a:p>
          <a:p>
            <a:pPr marL="569899" indent="-342891">
              <a:spcBef>
                <a:spcPts val="600"/>
              </a:spcBef>
              <a:spcAft>
                <a:spcPts val="300"/>
              </a:spcAft>
              <a:buSzPct val="100000"/>
            </a:pPr>
            <a:r>
              <a:rPr lang="en-US" dirty="0"/>
              <a:t>Focusing on the ANTECEDENT helps prevent the behavior from NEEDING to occur</a:t>
            </a:r>
          </a:p>
          <a:p>
            <a:pPr marL="569899" indent="-342891">
              <a:spcBef>
                <a:spcPts val="600"/>
              </a:spcBef>
              <a:spcAft>
                <a:spcPts val="300"/>
              </a:spcAft>
              <a:buSzPct val="100000"/>
            </a:pPr>
            <a:r>
              <a:rPr lang="en-US" dirty="0"/>
              <a:t>Focus on triggers in the environment</a:t>
            </a:r>
          </a:p>
          <a:p>
            <a:pPr marL="569899" indent="-342891">
              <a:spcBef>
                <a:spcPts val="600"/>
              </a:spcBef>
              <a:spcAft>
                <a:spcPts val="300"/>
              </a:spcAft>
              <a:buSzPct val="100000"/>
            </a:pPr>
            <a:r>
              <a:rPr lang="en-US" dirty="0"/>
              <a:t>Help the student solve the problem until they can learn the skills they need</a:t>
            </a:r>
          </a:p>
          <a:p>
            <a:pPr marL="227008" indent="0">
              <a:spcBef>
                <a:spcPts val="2400"/>
              </a:spcBef>
              <a:spcAft>
                <a:spcPts val="300"/>
              </a:spcAft>
              <a:buSzPct val="100000"/>
              <a:buNone/>
            </a:pPr>
            <a:r>
              <a:rPr lang="en-US" sz="3467" dirty="0"/>
              <a:t>Antecedent </a:t>
            </a:r>
            <a:r>
              <a:rPr lang="pt-BR" sz="3467" dirty="0"/>
              <a:t> </a:t>
            </a:r>
            <a:r>
              <a:rPr lang="en-US" sz="3467" dirty="0">
                <a:ea typeface="Roboto"/>
                <a:sym typeface="Wingdings" pitchFamily="2" charset="2"/>
              </a:rPr>
              <a:t> </a:t>
            </a:r>
            <a:r>
              <a:rPr lang="en-US" sz="3467" dirty="0"/>
              <a:t> Behavior </a:t>
            </a:r>
            <a:r>
              <a:rPr lang="pt-BR" sz="3467" dirty="0"/>
              <a:t> </a:t>
            </a:r>
            <a:r>
              <a:rPr lang="en-US" sz="3467" dirty="0">
                <a:ea typeface="Roboto"/>
                <a:sym typeface="Wingdings" pitchFamily="2" charset="2"/>
              </a:rPr>
              <a:t> </a:t>
            </a:r>
            <a:r>
              <a:rPr lang="en-US" sz="3467" dirty="0"/>
              <a:t>Consequence</a:t>
            </a:r>
          </a:p>
        </p:txBody>
      </p:sp>
    </p:spTree>
    <p:extLst>
      <p:ext uri="{BB962C8B-B14F-4D97-AF65-F5344CB8AC3E}">
        <p14:creationId xmlns:p14="http://schemas.microsoft.com/office/powerpoint/2010/main" val="3018116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itle 2">
            <a:extLst>
              <a:ext uri="{FF2B5EF4-FFF2-40B4-BE49-F238E27FC236}">
                <a16:creationId xmlns:a16="http://schemas.microsoft.com/office/drawing/2014/main" id="{E79B7605-15DE-5137-10A5-54D6127F80A9}"/>
              </a:ext>
            </a:extLst>
          </p:cNvPr>
          <p:cNvSpPr>
            <a:spLocks noGrp="1"/>
          </p:cNvSpPr>
          <p:nvPr>
            <p:ph type="title"/>
          </p:nvPr>
        </p:nvSpPr>
        <p:spPr/>
        <p:txBody>
          <a:bodyPr/>
          <a:lstStyle/>
          <a:p>
            <a:r>
              <a:rPr lang="en-US" dirty="0"/>
              <a:t>The A-B-Cs of Behavior, more…  </a:t>
            </a:r>
          </a:p>
        </p:txBody>
      </p:sp>
      <p:sp>
        <p:nvSpPr>
          <p:cNvPr id="2" name="Text Placeholder 1">
            <a:extLst>
              <a:ext uri="{FF2B5EF4-FFF2-40B4-BE49-F238E27FC236}">
                <a16:creationId xmlns:a16="http://schemas.microsoft.com/office/drawing/2014/main" id="{2F0ACE12-122F-D8E4-63A3-32C8F31DE265}"/>
              </a:ext>
            </a:extLst>
          </p:cNvPr>
          <p:cNvSpPr>
            <a:spLocks noGrp="1"/>
          </p:cNvSpPr>
          <p:nvPr>
            <p:ph type="body" sz="quarter" idx="10"/>
          </p:nvPr>
        </p:nvSpPr>
        <p:spPr/>
        <p:txBody>
          <a:bodyPr/>
          <a:lstStyle/>
          <a:p>
            <a:pPr marL="150279" indent="0">
              <a:buNone/>
            </a:pPr>
            <a:r>
              <a:rPr lang="en-US" b="1" dirty="0"/>
              <a:t>B = Behavior – </a:t>
            </a:r>
            <a:r>
              <a:rPr lang="en-US" dirty="0"/>
              <a:t>What the person DOES</a:t>
            </a:r>
          </a:p>
          <a:p>
            <a:pPr marL="569899" indent="-342891">
              <a:buSzPct val="100000"/>
            </a:pPr>
            <a:r>
              <a:rPr lang="en-US" dirty="0"/>
              <a:t>Important to know and understand</a:t>
            </a:r>
          </a:p>
          <a:p>
            <a:pPr marL="569899" indent="-342891">
              <a:buSzPct val="100000"/>
            </a:pPr>
            <a:r>
              <a:rPr lang="en-US" dirty="0"/>
              <a:t>Measurable and observable</a:t>
            </a:r>
          </a:p>
          <a:p>
            <a:pPr marL="569899" indent="-342891">
              <a:buSzPct val="100000"/>
            </a:pPr>
            <a:r>
              <a:rPr lang="en-US" dirty="0"/>
              <a:t>Clear definition that everyone understands</a:t>
            </a:r>
          </a:p>
          <a:p>
            <a:pPr marL="569899" indent="-342891">
              <a:buSzPct val="100000"/>
            </a:pPr>
            <a:r>
              <a:rPr lang="en-US" dirty="0"/>
              <a:t>Only the person can change their behavior</a:t>
            </a:r>
          </a:p>
          <a:p>
            <a:pPr marL="150279" indent="0">
              <a:buNone/>
            </a:pPr>
            <a:endParaRPr lang="en-US" dirty="0"/>
          </a:p>
          <a:p>
            <a:pPr marL="150279" indent="0">
              <a:buNone/>
            </a:pPr>
            <a:r>
              <a:rPr lang="en-US" sz="3467" dirty="0"/>
              <a:t>Antecedent </a:t>
            </a:r>
            <a:r>
              <a:rPr lang="en-US" sz="3467" dirty="0">
                <a:ea typeface="Roboto"/>
                <a:sym typeface="Wingdings" pitchFamily="2" charset="2"/>
              </a:rPr>
              <a:t></a:t>
            </a:r>
            <a:r>
              <a:rPr lang="en-US" sz="3467" dirty="0"/>
              <a:t> Behavior</a:t>
            </a:r>
            <a:r>
              <a:rPr lang="en-US" sz="3467" dirty="0">
                <a:ea typeface="Roboto"/>
                <a:sym typeface="Wingdings" pitchFamily="2" charset="2"/>
              </a:rPr>
              <a:t>  </a:t>
            </a:r>
            <a:r>
              <a:rPr lang="en-US" sz="3467" dirty="0"/>
              <a:t>Consequence</a:t>
            </a:r>
          </a:p>
        </p:txBody>
      </p:sp>
    </p:spTree>
    <p:extLst>
      <p:ext uri="{BB962C8B-B14F-4D97-AF65-F5344CB8AC3E}">
        <p14:creationId xmlns:p14="http://schemas.microsoft.com/office/powerpoint/2010/main" val="2843921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D227-5C19-41EB-A1A9-BA2138FE4334}"/>
              </a:ext>
            </a:extLst>
          </p:cNvPr>
          <p:cNvSpPr>
            <a:spLocks noGrp="1"/>
          </p:cNvSpPr>
          <p:nvPr>
            <p:ph type="title"/>
          </p:nvPr>
        </p:nvSpPr>
        <p:spPr/>
        <p:txBody>
          <a:bodyPr/>
          <a:lstStyle/>
          <a:p>
            <a:r>
              <a:rPr lang="en-US" dirty="0"/>
              <a:t>Kelley Foehrkolb, BCBA</a:t>
            </a:r>
          </a:p>
        </p:txBody>
      </p:sp>
      <p:sp>
        <p:nvSpPr>
          <p:cNvPr id="3" name="Content Placeholder 2">
            <a:extLst>
              <a:ext uri="{FF2B5EF4-FFF2-40B4-BE49-F238E27FC236}">
                <a16:creationId xmlns:a16="http://schemas.microsoft.com/office/drawing/2014/main" id="{4571EBC7-3ABA-908E-052E-92AEAE37CA9F}"/>
              </a:ext>
            </a:extLst>
          </p:cNvPr>
          <p:cNvSpPr>
            <a:spLocks noGrp="1"/>
          </p:cNvSpPr>
          <p:nvPr>
            <p:ph idx="1"/>
          </p:nvPr>
        </p:nvSpPr>
        <p:spPr/>
        <p:txBody>
          <a:bodyPr/>
          <a:lstStyle/>
          <a:p>
            <a:pPr marL="150279" indent="0">
              <a:spcAft>
                <a:spcPts val="800"/>
              </a:spcAft>
              <a:buNone/>
            </a:pPr>
            <a:r>
              <a:rPr lang="en-US" dirty="0"/>
              <a:t>Work: </a:t>
            </a:r>
          </a:p>
          <a:p>
            <a:pPr>
              <a:spcAft>
                <a:spcPts val="400"/>
              </a:spcAft>
            </a:pPr>
            <a:r>
              <a:rPr lang="en-US" dirty="0"/>
              <a:t>Board Certified Behavior </a:t>
            </a:r>
            <a:r>
              <a:rPr lang="en-US" dirty="0" err="1"/>
              <a:t>Anaylist</a:t>
            </a:r>
            <a:r>
              <a:rPr lang="en-US" dirty="0"/>
              <a:t> (BCBA) 8 years, </a:t>
            </a:r>
            <a:r>
              <a:rPr lang="en-US" i="1" dirty="0"/>
              <a:t>Northfield Schools</a:t>
            </a:r>
          </a:p>
          <a:p>
            <a:pPr>
              <a:spcAft>
                <a:spcPts val="400"/>
              </a:spcAft>
            </a:pPr>
            <a:r>
              <a:rPr lang="en-US" dirty="0"/>
              <a:t>District Autism Coach, </a:t>
            </a:r>
            <a:r>
              <a:rPr lang="en-US" i="1" dirty="0"/>
              <a:t>Davenport, Iowa</a:t>
            </a:r>
          </a:p>
          <a:p>
            <a:pPr>
              <a:spcAft>
                <a:spcPts val="400"/>
              </a:spcAft>
            </a:pPr>
            <a:r>
              <a:rPr lang="en-US" dirty="0"/>
              <a:t>15+ Years Elem &amp; Secondary Special Education Teacher</a:t>
            </a:r>
          </a:p>
          <a:p>
            <a:pPr marL="452955" indent="0">
              <a:spcAft>
                <a:spcPts val="400"/>
              </a:spcAft>
              <a:buNone/>
            </a:pPr>
            <a:r>
              <a:rPr lang="en-US" dirty="0"/>
              <a:t>Variety of programs &amp; settings: ASD, NB, DCD, Resource - Setting 1 - 4 </a:t>
            </a:r>
            <a:br>
              <a:rPr lang="en-US" dirty="0"/>
            </a:br>
            <a:r>
              <a:rPr lang="en-US" i="1" dirty="0"/>
              <a:t>Iowa and Colorado</a:t>
            </a:r>
          </a:p>
        </p:txBody>
      </p:sp>
    </p:spTree>
    <p:extLst>
      <p:ext uri="{BB962C8B-B14F-4D97-AF65-F5344CB8AC3E}">
        <p14:creationId xmlns:p14="http://schemas.microsoft.com/office/powerpoint/2010/main" val="277049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Title 1">
            <a:extLst>
              <a:ext uri="{FF2B5EF4-FFF2-40B4-BE49-F238E27FC236}">
                <a16:creationId xmlns:a16="http://schemas.microsoft.com/office/drawing/2014/main" id="{C19F5D1F-C12F-25DC-028F-ABDC72615B62}"/>
              </a:ext>
            </a:extLst>
          </p:cNvPr>
          <p:cNvSpPr>
            <a:spLocks noGrp="1"/>
          </p:cNvSpPr>
          <p:nvPr>
            <p:ph type="title"/>
          </p:nvPr>
        </p:nvSpPr>
        <p:spPr/>
        <p:txBody>
          <a:bodyPr/>
          <a:lstStyle/>
          <a:p>
            <a:r>
              <a:rPr lang="en-US" dirty="0"/>
              <a:t>The A-B-Cs of Behavior, cont.2</a:t>
            </a:r>
          </a:p>
        </p:txBody>
      </p:sp>
      <p:sp>
        <p:nvSpPr>
          <p:cNvPr id="3" name="Text Placeholder 2">
            <a:extLst>
              <a:ext uri="{FF2B5EF4-FFF2-40B4-BE49-F238E27FC236}">
                <a16:creationId xmlns:a16="http://schemas.microsoft.com/office/drawing/2014/main" id="{F75C957A-CDE0-721D-B5C3-1474B724AD98}"/>
              </a:ext>
            </a:extLst>
          </p:cNvPr>
          <p:cNvSpPr>
            <a:spLocks noGrp="1"/>
          </p:cNvSpPr>
          <p:nvPr>
            <p:ph type="body" sz="quarter" idx="10"/>
          </p:nvPr>
        </p:nvSpPr>
        <p:spPr/>
        <p:txBody>
          <a:bodyPr/>
          <a:lstStyle/>
          <a:p>
            <a:pPr marL="150279" indent="0">
              <a:buNone/>
            </a:pPr>
            <a:r>
              <a:rPr lang="en-US" b="1" dirty="0"/>
              <a:t>C = Consequence – </a:t>
            </a:r>
            <a:r>
              <a:rPr lang="en-US" dirty="0"/>
              <a:t>What happens right AFTER the behavior.</a:t>
            </a:r>
          </a:p>
          <a:p>
            <a:pPr marL="569899" indent="-342891">
              <a:lnSpc>
                <a:spcPct val="80000"/>
              </a:lnSpc>
              <a:buSzPct val="100000"/>
            </a:pPr>
            <a:r>
              <a:rPr lang="en-US" dirty="0"/>
              <a:t>We determine the likelihood of what behavior will occur in the future</a:t>
            </a:r>
          </a:p>
          <a:p>
            <a:pPr marL="569899" indent="-342891">
              <a:lnSpc>
                <a:spcPct val="80000"/>
              </a:lnSpc>
              <a:buSzPct val="100000"/>
            </a:pPr>
            <a:r>
              <a:rPr lang="en-US" dirty="0"/>
              <a:t>What do you want to see MORE of?</a:t>
            </a:r>
          </a:p>
          <a:p>
            <a:pPr marL="569899" indent="-342891">
              <a:lnSpc>
                <a:spcPct val="80000"/>
              </a:lnSpc>
              <a:buSzPct val="100000"/>
            </a:pPr>
            <a:r>
              <a:rPr lang="en-US" dirty="0"/>
              <a:t>Reinforcement!</a:t>
            </a:r>
          </a:p>
          <a:p>
            <a:pPr marL="150279" indent="0">
              <a:spcBef>
                <a:spcPts val="2400"/>
              </a:spcBef>
              <a:buNone/>
            </a:pPr>
            <a:r>
              <a:rPr lang="en-US" sz="3467" dirty="0"/>
              <a:t>Antecedent  </a:t>
            </a:r>
            <a:r>
              <a:rPr lang="en-US" sz="3467" dirty="0">
                <a:ea typeface="Roboto"/>
                <a:sym typeface="Wingdings" pitchFamily="2" charset="2"/>
              </a:rPr>
              <a:t></a:t>
            </a:r>
            <a:r>
              <a:rPr lang="en-US" sz="3467" dirty="0"/>
              <a:t> Behavior  </a:t>
            </a:r>
            <a:r>
              <a:rPr lang="en-US" sz="3467" dirty="0">
                <a:ea typeface="Roboto"/>
                <a:sym typeface="Wingdings" pitchFamily="2" charset="2"/>
              </a:rPr>
              <a:t></a:t>
            </a:r>
            <a:r>
              <a:rPr lang="en-US" sz="3467" dirty="0"/>
              <a:t>  Consequence</a:t>
            </a:r>
          </a:p>
        </p:txBody>
      </p:sp>
    </p:spTree>
    <p:extLst>
      <p:ext uri="{BB962C8B-B14F-4D97-AF65-F5344CB8AC3E}">
        <p14:creationId xmlns:p14="http://schemas.microsoft.com/office/powerpoint/2010/main" val="230135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3450BD50-B701-25D6-8E62-C709BDEA9077}"/>
              </a:ext>
            </a:extLst>
          </p:cNvPr>
          <p:cNvSpPr>
            <a:spLocks noGrp="1"/>
          </p:cNvSpPr>
          <p:nvPr>
            <p:ph type="title"/>
          </p:nvPr>
        </p:nvSpPr>
        <p:spPr/>
        <p:txBody>
          <a:bodyPr/>
          <a:lstStyle/>
          <a:p>
            <a:r>
              <a:rPr lang="en-US" dirty="0"/>
              <a:t>Setting Events</a:t>
            </a:r>
          </a:p>
        </p:txBody>
      </p:sp>
      <p:sp>
        <p:nvSpPr>
          <p:cNvPr id="2" name="Text Placeholder 1">
            <a:extLst>
              <a:ext uri="{FF2B5EF4-FFF2-40B4-BE49-F238E27FC236}">
                <a16:creationId xmlns:a16="http://schemas.microsoft.com/office/drawing/2014/main" id="{476E21A9-EEC3-7FCE-D590-98363DDAE1A1}"/>
              </a:ext>
            </a:extLst>
          </p:cNvPr>
          <p:cNvSpPr>
            <a:spLocks noGrp="1"/>
          </p:cNvSpPr>
          <p:nvPr>
            <p:ph type="body" sz="quarter" idx="10"/>
          </p:nvPr>
        </p:nvSpPr>
        <p:spPr>
          <a:xfrm>
            <a:off x="612488" y="2421566"/>
            <a:ext cx="10569862" cy="3903034"/>
          </a:xfrm>
        </p:spPr>
        <p:txBody>
          <a:bodyPr/>
          <a:lstStyle/>
          <a:p>
            <a:pPr marL="150279" indent="0">
              <a:lnSpc>
                <a:spcPct val="80000"/>
              </a:lnSpc>
              <a:spcAft>
                <a:spcPts val="800"/>
              </a:spcAft>
              <a:buNone/>
            </a:pPr>
            <a:r>
              <a:rPr lang="en-US" dirty="0"/>
              <a:t>Events that happen before the antecedent or trigger for the challenging behavior.  It effects the likelihood that a challenge behavior </a:t>
            </a:r>
            <a:r>
              <a:rPr lang="en-US" b="1" dirty="0"/>
              <a:t>may or may not occur</a:t>
            </a:r>
          </a:p>
          <a:p>
            <a:pPr marL="569899" indent="-342891">
              <a:lnSpc>
                <a:spcPct val="80000"/>
              </a:lnSpc>
              <a:spcAft>
                <a:spcPts val="800"/>
              </a:spcAft>
              <a:buSzPct val="100000"/>
            </a:pPr>
            <a:r>
              <a:rPr lang="en-US" dirty="0"/>
              <a:t>Influence how we respond to student behavior</a:t>
            </a:r>
          </a:p>
          <a:p>
            <a:pPr marL="569899" indent="-342891">
              <a:lnSpc>
                <a:spcPct val="80000"/>
              </a:lnSpc>
              <a:spcAft>
                <a:spcPts val="800"/>
              </a:spcAft>
              <a:buSzPct val="100000"/>
            </a:pPr>
            <a:r>
              <a:rPr lang="en-US" dirty="0"/>
              <a:t>Helps to understand WHY a behavior might be occurring</a:t>
            </a:r>
          </a:p>
          <a:p>
            <a:pPr marL="569899" indent="-342891">
              <a:lnSpc>
                <a:spcPct val="80000"/>
              </a:lnSpc>
              <a:spcAft>
                <a:spcPts val="800"/>
              </a:spcAft>
              <a:buSzPct val="100000"/>
            </a:pPr>
            <a:r>
              <a:rPr lang="en-US" dirty="0"/>
              <a:t>“Plan A” or “Plan B” response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7F2EA0F0-B1EE-B81E-11FE-7496C247CBFF}"/>
              </a:ext>
            </a:extLst>
          </p:cNvPr>
          <p:cNvSpPr>
            <a:spLocks noGrp="1"/>
          </p:cNvSpPr>
          <p:nvPr>
            <p:ph type="title"/>
          </p:nvPr>
        </p:nvSpPr>
        <p:spPr/>
        <p:txBody>
          <a:bodyPr/>
          <a:lstStyle/>
          <a:p>
            <a:r>
              <a:rPr lang="en-US" dirty="0"/>
              <a:t>Setting Events, cont.</a:t>
            </a:r>
          </a:p>
        </p:txBody>
      </p:sp>
      <p:sp>
        <p:nvSpPr>
          <p:cNvPr id="5" name="Text Placeholder 4">
            <a:extLst>
              <a:ext uri="{FF2B5EF4-FFF2-40B4-BE49-F238E27FC236}">
                <a16:creationId xmlns:a16="http://schemas.microsoft.com/office/drawing/2014/main" id="{20265A3B-2F9A-2E5D-96E2-4B98AA819CF6}"/>
              </a:ext>
            </a:extLst>
          </p:cNvPr>
          <p:cNvSpPr>
            <a:spLocks noGrp="1"/>
          </p:cNvSpPr>
          <p:nvPr>
            <p:ph type="body" idx="1"/>
          </p:nvPr>
        </p:nvSpPr>
        <p:spPr>
          <a:xfrm>
            <a:off x="620332" y="2412683"/>
            <a:ext cx="5475668" cy="583735"/>
          </a:xfrm>
        </p:spPr>
        <p:txBody>
          <a:bodyPr/>
          <a:lstStyle/>
          <a:p>
            <a:r>
              <a:rPr lang="en-US" dirty="0"/>
              <a:t>Examples:</a:t>
            </a:r>
          </a:p>
        </p:txBody>
      </p:sp>
      <p:sp>
        <p:nvSpPr>
          <p:cNvPr id="2" name="Text Placeholder 1">
            <a:extLst>
              <a:ext uri="{FF2B5EF4-FFF2-40B4-BE49-F238E27FC236}">
                <a16:creationId xmlns:a16="http://schemas.microsoft.com/office/drawing/2014/main" id="{593E86E2-AE41-669E-4D52-DF574D730671}"/>
              </a:ext>
            </a:extLst>
          </p:cNvPr>
          <p:cNvSpPr>
            <a:spLocks noGrp="1"/>
          </p:cNvSpPr>
          <p:nvPr>
            <p:ph type="body" sz="quarter" idx="10"/>
          </p:nvPr>
        </p:nvSpPr>
        <p:spPr>
          <a:xfrm>
            <a:off x="609600" y="3071958"/>
            <a:ext cx="5812466" cy="3176442"/>
          </a:xfrm>
        </p:spPr>
        <p:txBody>
          <a:bodyPr/>
          <a:lstStyle/>
          <a:p>
            <a:pPr marL="569899" indent="-342891">
              <a:buSzPct val="100000"/>
            </a:pPr>
            <a:r>
              <a:rPr lang="en-US" dirty="0"/>
              <a:t>TRAMA</a:t>
            </a:r>
          </a:p>
          <a:p>
            <a:pPr marL="569899" indent="-342891">
              <a:buSzPct val="100000"/>
            </a:pPr>
            <a:r>
              <a:rPr lang="en-US" dirty="0"/>
              <a:t>Hungry</a:t>
            </a:r>
          </a:p>
          <a:p>
            <a:pPr marL="569899" indent="-342891">
              <a:buSzPct val="100000"/>
            </a:pPr>
            <a:r>
              <a:rPr lang="en-US" dirty="0"/>
              <a:t>Tired</a:t>
            </a:r>
          </a:p>
          <a:p>
            <a:pPr marL="569899" indent="-342891">
              <a:buSzPct val="100000"/>
            </a:pPr>
            <a:r>
              <a:rPr lang="en-US" dirty="0"/>
              <a:t>Medication</a:t>
            </a:r>
          </a:p>
          <a:p>
            <a:pPr marL="569899" indent="-342891">
              <a:buSzPct val="100000"/>
            </a:pPr>
            <a:r>
              <a:rPr lang="en-US" dirty="0"/>
              <a:t>Coffee…or no coffee</a:t>
            </a:r>
          </a:p>
          <a:p>
            <a:pPr marL="569899" indent="-342891">
              <a:buSzPct val="100000"/>
            </a:pPr>
            <a:r>
              <a:rPr lang="en-US" dirty="0"/>
              <a:t>Sick</a:t>
            </a:r>
          </a:p>
          <a:p>
            <a:pPr marL="569899" indent="-342891">
              <a:buSzPct val="100000"/>
            </a:pPr>
            <a:r>
              <a:rPr lang="en-US" dirty="0"/>
              <a:t>Argument before school / work </a:t>
            </a:r>
          </a:p>
        </p:txBody>
      </p:sp>
      <p:pic>
        <p:nvPicPr>
          <p:cNvPr id="238" name="Google Shape;238;p44" descr="A &quot;H.A.L.T. Check-In&quot; poster reminding people to assess if they are Hungry, Angry, Lonely, or Tired. Each word is paired with hand-drawn illustrations representing solutions like food, exercise, social interaction, and res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420666" y="2772756"/>
            <a:ext cx="3748242" cy="3475644"/>
          </a:xfrm>
          <a:prstGeom prst="rect">
            <a:avLst/>
          </a:prstGeom>
          <a:noFill/>
          <a:ln>
            <a:noFill/>
          </a:ln>
        </p:spPr>
      </p:pic>
    </p:spTree>
    <p:extLst>
      <p:ext uri="{BB962C8B-B14F-4D97-AF65-F5344CB8AC3E}">
        <p14:creationId xmlns:p14="http://schemas.microsoft.com/office/powerpoint/2010/main" val="1260796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B074101A-D262-9F9E-A41F-B9586E4C0067}"/>
              </a:ext>
            </a:extLst>
          </p:cNvPr>
          <p:cNvSpPr>
            <a:spLocks noGrp="1"/>
          </p:cNvSpPr>
          <p:nvPr>
            <p:ph type="title"/>
          </p:nvPr>
        </p:nvSpPr>
        <p:spPr/>
        <p:txBody>
          <a:bodyPr/>
          <a:lstStyle/>
          <a:p>
            <a:r>
              <a:rPr lang="en-US" dirty="0"/>
              <a:t>The A-B-Cs of Behavior, cont. 3</a:t>
            </a:r>
          </a:p>
        </p:txBody>
      </p:sp>
      <p:sp>
        <p:nvSpPr>
          <p:cNvPr id="5" name="Text Placeholder 4">
            <a:extLst>
              <a:ext uri="{FF2B5EF4-FFF2-40B4-BE49-F238E27FC236}">
                <a16:creationId xmlns:a16="http://schemas.microsoft.com/office/drawing/2014/main" id="{67A4D0F7-3396-F347-6AC5-F9BDD4F3554F}"/>
              </a:ext>
            </a:extLst>
          </p:cNvPr>
          <p:cNvSpPr>
            <a:spLocks noGrp="1"/>
          </p:cNvSpPr>
          <p:nvPr>
            <p:ph idx="1"/>
          </p:nvPr>
        </p:nvSpPr>
        <p:spPr/>
        <p:txBody>
          <a:bodyPr/>
          <a:lstStyle/>
          <a:p>
            <a:pPr marL="150279" indent="0">
              <a:buNone/>
            </a:pPr>
            <a:r>
              <a:rPr lang="en-US" dirty="0"/>
              <a:t>Example ABC Desired Behavior:</a:t>
            </a:r>
          </a:p>
          <a:p>
            <a:pPr marL="150279" indent="0">
              <a:buNone/>
            </a:pPr>
            <a:endParaRPr lang="en-US" dirty="0"/>
          </a:p>
          <a:p>
            <a:pPr marL="150279" indent="0">
              <a:buNone/>
            </a:pPr>
            <a:r>
              <a:rPr lang="en-US" dirty="0"/>
              <a:t>Staff ask Tabitha to complete their work, Tabitha then completes the work.  When she does, staff give her verbal specific praise.</a:t>
            </a:r>
          </a:p>
          <a:p>
            <a:pPr marL="150279" indent="0">
              <a:buNone/>
            </a:pPr>
            <a:endParaRPr lang="en-US" dirty="0"/>
          </a:p>
          <a:p>
            <a:pPr marL="150279" indent="0">
              <a:spcBef>
                <a:spcPts val="1800"/>
              </a:spcBef>
              <a:buNone/>
            </a:pPr>
            <a:r>
              <a:rPr lang="en-US" sz="3467" dirty="0"/>
              <a:t>Antecedent </a:t>
            </a:r>
            <a:r>
              <a:rPr lang="en-US" sz="3467" dirty="0">
                <a:ea typeface="Roboto"/>
                <a:sym typeface="Wingdings" pitchFamily="2" charset="2"/>
              </a:rPr>
              <a:t></a:t>
            </a:r>
            <a:r>
              <a:rPr lang="en-US" sz="3467" dirty="0"/>
              <a:t> Behavior </a:t>
            </a:r>
            <a:r>
              <a:rPr lang="en-US" sz="3467" dirty="0">
                <a:ea typeface="Roboto"/>
                <a:sym typeface="Wingdings" pitchFamily="2" charset="2"/>
              </a:rPr>
              <a:t></a:t>
            </a:r>
            <a:r>
              <a:rPr lang="en-US" sz="3467" dirty="0"/>
              <a:t> Consequence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B48E8A9F-56C3-5EB5-FF45-C252088CF2FC}"/>
              </a:ext>
            </a:extLst>
          </p:cNvPr>
          <p:cNvSpPr>
            <a:spLocks noGrp="1"/>
          </p:cNvSpPr>
          <p:nvPr>
            <p:ph type="title"/>
          </p:nvPr>
        </p:nvSpPr>
        <p:spPr/>
        <p:txBody>
          <a:bodyPr/>
          <a:lstStyle/>
          <a:p>
            <a:r>
              <a:rPr lang="en-US" dirty="0"/>
              <a:t>The A-B-Cs of Behavior, cont. 4</a:t>
            </a:r>
          </a:p>
        </p:txBody>
      </p:sp>
      <p:sp>
        <p:nvSpPr>
          <p:cNvPr id="5" name="Text Placeholder 4">
            <a:extLst>
              <a:ext uri="{FF2B5EF4-FFF2-40B4-BE49-F238E27FC236}">
                <a16:creationId xmlns:a16="http://schemas.microsoft.com/office/drawing/2014/main" id="{06DA62A6-B6F5-8C6B-244E-D9686B01B2E1}"/>
              </a:ext>
            </a:extLst>
          </p:cNvPr>
          <p:cNvSpPr>
            <a:spLocks noGrp="1"/>
          </p:cNvSpPr>
          <p:nvPr>
            <p:ph type="body" sz="quarter" idx="10"/>
          </p:nvPr>
        </p:nvSpPr>
        <p:spPr>
          <a:xfrm>
            <a:off x="612488" y="2421566"/>
            <a:ext cx="10360312" cy="3903034"/>
          </a:xfrm>
        </p:spPr>
        <p:txBody>
          <a:bodyPr/>
          <a:lstStyle/>
          <a:p>
            <a:pPr marL="150279" indent="0">
              <a:buNone/>
            </a:pPr>
            <a:r>
              <a:rPr lang="en-US" dirty="0"/>
              <a:t>Staff ask Tabitha to complete their work, Tabitha then completes the work.  When she does, staff give her verbal specific praise.</a:t>
            </a:r>
          </a:p>
          <a:p>
            <a:pPr marL="150279" indent="0">
              <a:spcBef>
                <a:spcPts val="2400"/>
              </a:spcBef>
              <a:buNone/>
            </a:pPr>
            <a:r>
              <a:rPr lang="en-US" sz="3467" dirty="0"/>
              <a:t>Antecedent</a:t>
            </a:r>
            <a:r>
              <a:rPr lang="en-US" sz="3467" dirty="0">
                <a:ea typeface="Roboto"/>
                <a:sym typeface="Wingdings" pitchFamily="2" charset="2"/>
              </a:rPr>
              <a:t> </a:t>
            </a:r>
            <a:r>
              <a:rPr lang="en-US" sz="3467" dirty="0"/>
              <a:t>Behavior </a:t>
            </a:r>
            <a:r>
              <a:rPr lang="en-US" sz="3467" dirty="0">
                <a:ea typeface="Roboto"/>
                <a:sym typeface="Wingdings" pitchFamily="2" charset="2"/>
              </a:rPr>
              <a:t> </a:t>
            </a:r>
            <a:r>
              <a:rPr lang="en-US" sz="3467" dirty="0"/>
              <a:t>Consequence</a:t>
            </a:r>
          </a:p>
          <a:p>
            <a:pPr marL="150279" indent="0">
              <a:buNone/>
            </a:pPr>
            <a:r>
              <a:rPr lang="en-US" dirty="0">
                <a:solidFill>
                  <a:srgbClr val="003399"/>
                </a:solidFill>
              </a:rPr>
              <a:t>Asked to work  </a:t>
            </a:r>
            <a:r>
              <a:rPr lang="en-US" dirty="0">
                <a:solidFill>
                  <a:srgbClr val="003399"/>
                </a:solidFill>
                <a:ea typeface="Roboto"/>
                <a:sym typeface="Wingdings" pitchFamily="2" charset="2"/>
              </a:rPr>
              <a:t></a:t>
            </a:r>
            <a:r>
              <a:rPr lang="en-US" dirty="0">
                <a:solidFill>
                  <a:srgbClr val="003399"/>
                </a:solidFill>
              </a:rPr>
              <a:t> Completes Work. </a:t>
            </a:r>
            <a:r>
              <a:rPr lang="en-US" dirty="0">
                <a:solidFill>
                  <a:srgbClr val="003399"/>
                </a:solidFill>
                <a:ea typeface="Roboto"/>
                <a:sym typeface="Wingdings" pitchFamily="2" charset="2"/>
              </a:rPr>
              <a:t></a:t>
            </a:r>
            <a:r>
              <a:rPr lang="en-US" dirty="0">
                <a:solidFill>
                  <a:srgbClr val="003399"/>
                </a:solidFill>
              </a:rPr>
              <a:t> Praise!</a:t>
            </a:r>
          </a:p>
        </p:txBody>
      </p:sp>
    </p:spTree>
    <p:extLst>
      <p:ext uri="{BB962C8B-B14F-4D97-AF65-F5344CB8AC3E}">
        <p14:creationId xmlns:p14="http://schemas.microsoft.com/office/powerpoint/2010/main" val="45495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6" name="Title 5">
            <a:extLst>
              <a:ext uri="{FF2B5EF4-FFF2-40B4-BE49-F238E27FC236}">
                <a16:creationId xmlns:a16="http://schemas.microsoft.com/office/drawing/2014/main" id="{4E753C7A-075B-0949-02FC-C21486F2B2ED}"/>
              </a:ext>
            </a:extLst>
          </p:cNvPr>
          <p:cNvSpPr>
            <a:spLocks noGrp="1"/>
          </p:cNvSpPr>
          <p:nvPr>
            <p:ph type="title"/>
          </p:nvPr>
        </p:nvSpPr>
        <p:spPr/>
        <p:txBody>
          <a:bodyPr/>
          <a:lstStyle/>
          <a:p>
            <a:r>
              <a:rPr lang="en-US" dirty="0"/>
              <a:t>The A-B-Cs of Behavior, cont. 5</a:t>
            </a:r>
          </a:p>
        </p:txBody>
      </p:sp>
      <p:sp>
        <p:nvSpPr>
          <p:cNvPr id="7" name="Text Placeholder 6">
            <a:extLst>
              <a:ext uri="{FF2B5EF4-FFF2-40B4-BE49-F238E27FC236}">
                <a16:creationId xmlns:a16="http://schemas.microsoft.com/office/drawing/2014/main" id="{2BA7C5FF-C085-32AB-4B7C-FA26EC6B905A}"/>
              </a:ext>
            </a:extLst>
          </p:cNvPr>
          <p:cNvSpPr>
            <a:spLocks noGrp="1"/>
          </p:cNvSpPr>
          <p:nvPr>
            <p:ph type="body" sz="quarter" idx="10"/>
          </p:nvPr>
        </p:nvSpPr>
        <p:spPr>
          <a:xfrm>
            <a:off x="612488" y="2421566"/>
            <a:ext cx="9283987" cy="3903034"/>
          </a:xfrm>
        </p:spPr>
        <p:txBody>
          <a:bodyPr/>
          <a:lstStyle/>
          <a:p>
            <a:pPr marL="150279" indent="0">
              <a:buNone/>
            </a:pPr>
            <a:r>
              <a:rPr lang="en-US" dirty="0"/>
              <a:t>Example ABC Challenging Behavior:</a:t>
            </a:r>
          </a:p>
          <a:p>
            <a:pPr marL="150279" indent="0">
              <a:buNone/>
            </a:pPr>
            <a:endParaRPr lang="en-US" dirty="0"/>
          </a:p>
          <a:p>
            <a:pPr marL="150279" indent="0">
              <a:buNone/>
            </a:pPr>
            <a:r>
              <a:rPr lang="en-US" dirty="0"/>
              <a:t>When Matthew has nothing to do, he will start to yell.  When he starts to yell, staff will talk to him until he is quiet.</a:t>
            </a:r>
          </a:p>
          <a:p>
            <a:pPr marL="150279" indent="0">
              <a:buNone/>
            </a:pPr>
            <a:endParaRPr lang="en-US" dirty="0"/>
          </a:p>
          <a:p>
            <a:pPr marL="150279" indent="0">
              <a:buNone/>
            </a:pPr>
            <a:r>
              <a:rPr lang="en-US" sz="3467" dirty="0"/>
              <a:t>Antecedent </a:t>
            </a:r>
            <a:r>
              <a:rPr lang="en-US" sz="3467" b="1" dirty="0"/>
              <a:t> </a:t>
            </a:r>
            <a:r>
              <a:rPr lang="en-US" sz="3467" b="1" dirty="0">
                <a:ea typeface="Roboto"/>
                <a:sym typeface="Wingdings" pitchFamily="2" charset="2"/>
              </a:rPr>
              <a:t></a:t>
            </a:r>
            <a:r>
              <a:rPr lang="en-US" sz="3467" b="1" dirty="0"/>
              <a:t> </a:t>
            </a:r>
            <a:r>
              <a:rPr lang="en-US" sz="3467" dirty="0"/>
              <a:t> Behavior</a:t>
            </a:r>
            <a:r>
              <a:rPr lang="en-US" sz="3467" b="1" dirty="0"/>
              <a:t> </a:t>
            </a:r>
            <a:r>
              <a:rPr lang="en-US" sz="3467" b="1" dirty="0">
                <a:ea typeface="Roboto"/>
                <a:sym typeface="Wingdings" pitchFamily="2" charset="2"/>
              </a:rPr>
              <a:t></a:t>
            </a:r>
            <a:r>
              <a:rPr lang="en-US" sz="3467" b="1" dirty="0"/>
              <a:t> </a:t>
            </a:r>
            <a:r>
              <a:rPr lang="en-US" sz="3467" dirty="0"/>
              <a:t>Consequence</a:t>
            </a:r>
          </a:p>
        </p:txBody>
      </p:sp>
    </p:spTree>
    <p:extLst>
      <p:ext uri="{BB962C8B-B14F-4D97-AF65-F5344CB8AC3E}">
        <p14:creationId xmlns:p14="http://schemas.microsoft.com/office/powerpoint/2010/main" val="830884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84689DE7-FA00-E69E-2406-549B23BBFBE6}"/>
              </a:ext>
            </a:extLst>
          </p:cNvPr>
          <p:cNvSpPr>
            <a:spLocks noGrp="1"/>
          </p:cNvSpPr>
          <p:nvPr>
            <p:ph type="title"/>
          </p:nvPr>
        </p:nvSpPr>
        <p:spPr/>
        <p:txBody>
          <a:bodyPr/>
          <a:lstStyle/>
          <a:p>
            <a:r>
              <a:rPr lang="en-US" dirty="0"/>
              <a:t>The A-B-Cs of Behavior, cont. 6</a:t>
            </a:r>
          </a:p>
        </p:txBody>
      </p:sp>
      <p:sp>
        <p:nvSpPr>
          <p:cNvPr id="5" name="Text Placeholder 4">
            <a:extLst>
              <a:ext uri="{FF2B5EF4-FFF2-40B4-BE49-F238E27FC236}">
                <a16:creationId xmlns:a16="http://schemas.microsoft.com/office/drawing/2014/main" id="{5E0A4DD6-EE97-3A72-90ED-994C6DA8FC2D}"/>
              </a:ext>
            </a:extLst>
          </p:cNvPr>
          <p:cNvSpPr>
            <a:spLocks noGrp="1"/>
          </p:cNvSpPr>
          <p:nvPr>
            <p:ph type="body" sz="quarter" idx="10"/>
          </p:nvPr>
        </p:nvSpPr>
        <p:spPr>
          <a:xfrm>
            <a:off x="612488" y="2421566"/>
            <a:ext cx="9245887" cy="3903034"/>
          </a:xfrm>
        </p:spPr>
        <p:txBody>
          <a:bodyPr/>
          <a:lstStyle/>
          <a:p>
            <a:pPr marL="150279" indent="0">
              <a:buNone/>
            </a:pPr>
            <a:r>
              <a:rPr lang="en-US" dirty="0"/>
              <a:t>Example ABC Challenging Behavior:</a:t>
            </a:r>
          </a:p>
          <a:p>
            <a:pPr marL="150279" indent="0">
              <a:buNone/>
            </a:pPr>
            <a:r>
              <a:rPr lang="en-US" dirty="0"/>
              <a:t>When Matthew has nothing to do, he will start to yell.  When he starts to yell, staff will talk to him until he is quiet.</a:t>
            </a:r>
          </a:p>
          <a:p>
            <a:pPr marL="150279" indent="0">
              <a:spcBef>
                <a:spcPts val="2400"/>
              </a:spcBef>
              <a:buNone/>
            </a:pPr>
            <a:r>
              <a:rPr lang="en-US" sz="3467" dirty="0"/>
              <a:t>Antecedent </a:t>
            </a:r>
            <a:r>
              <a:rPr lang="en-US" sz="3467" b="1" dirty="0">
                <a:ea typeface="Roboto"/>
                <a:sym typeface="Wingdings" pitchFamily="2" charset="2"/>
              </a:rPr>
              <a:t> </a:t>
            </a:r>
            <a:r>
              <a:rPr lang="en-US" sz="3467" dirty="0"/>
              <a:t>Behavior </a:t>
            </a:r>
            <a:r>
              <a:rPr lang="en-US" sz="3467" b="1" dirty="0">
                <a:ea typeface="Roboto"/>
                <a:sym typeface="Wingdings" pitchFamily="2" charset="2"/>
              </a:rPr>
              <a:t> </a:t>
            </a:r>
            <a:r>
              <a:rPr lang="en-US" sz="3467" dirty="0"/>
              <a:t>Consequence</a:t>
            </a:r>
          </a:p>
          <a:p>
            <a:pPr marL="150279" indent="0">
              <a:buNone/>
            </a:pPr>
            <a:r>
              <a:rPr lang="en-US" dirty="0">
                <a:solidFill>
                  <a:srgbClr val="003399"/>
                </a:solidFill>
              </a:rPr>
              <a:t>Bored </a:t>
            </a:r>
            <a:r>
              <a:rPr lang="en-US" b="1" dirty="0">
                <a:solidFill>
                  <a:srgbClr val="003399"/>
                </a:solidFill>
                <a:ea typeface="Roboto"/>
                <a:sym typeface="Wingdings" pitchFamily="2" charset="2"/>
              </a:rPr>
              <a:t> </a:t>
            </a:r>
            <a:r>
              <a:rPr lang="en-US" dirty="0">
                <a:solidFill>
                  <a:srgbClr val="003399"/>
                </a:solidFill>
              </a:rPr>
              <a:t>Yells </a:t>
            </a:r>
            <a:r>
              <a:rPr lang="en-US" b="1" dirty="0">
                <a:solidFill>
                  <a:srgbClr val="003399"/>
                </a:solidFill>
                <a:ea typeface="Roboto"/>
                <a:sym typeface="Wingdings" pitchFamily="2" charset="2"/>
              </a:rPr>
              <a:t> </a:t>
            </a:r>
            <a:r>
              <a:rPr lang="en-US" dirty="0">
                <a:solidFill>
                  <a:srgbClr val="003399"/>
                </a:solidFill>
              </a:rPr>
              <a:t>Staff talk to him</a:t>
            </a:r>
          </a:p>
        </p:txBody>
      </p:sp>
    </p:spTree>
    <p:extLst>
      <p:ext uri="{BB962C8B-B14F-4D97-AF65-F5344CB8AC3E}">
        <p14:creationId xmlns:p14="http://schemas.microsoft.com/office/powerpoint/2010/main" val="224797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6B237AC2-F883-F8E4-45FB-C0DF242C8E96}"/>
              </a:ext>
            </a:extLst>
          </p:cNvPr>
          <p:cNvSpPr>
            <a:spLocks noGrp="1"/>
          </p:cNvSpPr>
          <p:nvPr>
            <p:ph type="title"/>
          </p:nvPr>
        </p:nvSpPr>
        <p:spPr/>
        <p:txBody>
          <a:bodyPr/>
          <a:lstStyle/>
          <a:p>
            <a:r>
              <a:rPr lang="en-US" dirty="0"/>
              <a:t>Behavior Trap</a:t>
            </a:r>
          </a:p>
        </p:txBody>
      </p:sp>
      <p:sp>
        <p:nvSpPr>
          <p:cNvPr id="6" name="Content Placeholder 5">
            <a:extLst>
              <a:ext uri="{FF2B5EF4-FFF2-40B4-BE49-F238E27FC236}">
                <a16:creationId xmlns:a16="http://schemas.microsoft.com/office/drawing/2014/main" id="{F42E8815-CAAE-FC84-76FE-8814E9233666}"/>
              </a:ext>
            </a:extLst>
          </p:cNvPr>
          <p:cNvSpPr>
            <a:spLocks noGrp="1"/>
          </p:cNvSpPr>
          <p:nvPr>
            <p:ph type="body" sz="quarter" idx="10"/>
          </p:nvPr>
        </p:nvSpPr>
        <p:spPr>
          <a:xfrm>
            <a:off x="612488" y="2421566"/>
            <a:ext cx="8693437" cy="1769919"/>
          </a:xfrm>
        </p:spPr>
        <p:txBody>
          <a:bodyPr/>
          <a:lstStyle/>
          <a:p>
            <a:pPr marL="150279" indent="0">
              <a:buNone/>
            </a:pPr>
            <a:r>
              <a:rPr lang="en-US" dirty="0"/>
              <a:t>When want behavior to stop quickly.  We have to be careful… when you can get a challenging behavior to stop quickly, you are often reinforcing something else.</a:t>
            </a:r>
          </a:p>
          <a:p>
            <a:pPr marL="150279" indent="0">
              <a:spcBef>
                <a:spcPts val="2400"/>
              </a:spcBef>
              <a:buNone/>
            </a:pPr>
            <a:r>
              <a:rPr lang="en-US" dirty="0"/>
              <a:t>When can get caught in a </a:t>
            </a:r>
            <a:r>
              <a:rPr lang="en-US" b="1" dirty="0"/>
              <a:t>BEHAVIOR TRAP </a:t>
            </a:r>
            <a:r>
              <a:rPr lang="en-US" dirty="0"/>
              <a:t>cycle.</a:t>
            </a:r>
          </a:p>
        </p:txBody>
      </p:sp>
      <p:pic>
        <p:nvPicPr>
          <p:cNvPr id="7" name="Picture 6" descr="A purple circular arrow icon representing a continuous loop. It relates to the behavior trap cycle by symbolizing how reinforcing behaviors can create self-perpetuating patterns, making habits difficult to break.&#10;">
            <a:extLst>
              <a:ext uri="{FF2B5EF4-FFF2-40B4-BE49-F238E27FC236}">
                <a16:creationId xmlns:a16="http://schemas.microsoft.com/office/drawing/2014/main" id="{75F96774-427A-F0DE-B58E-B07B7A63EB5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305925" y="3649936"/>
            <a:ext cx="2150616" cy="2037426"/>
          </a:xfrm>
          <a:prstGeom prst="rect">
            <a:avLst/>
          </a:prstGeom>
        </p:spPr>
      </p:pic>
    </p:spTree>
    <p:extLst>
      <p:ext uri="{BB962C8B-B14F-4D97-AF65-F5344CB8AC3E}">
        <p14:creationId xmlns:p14="http://schemas.microsoft.com/office/powerpoint/2010/main" val="2540856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93AFFCA2-8FA4-8B16-5432-FE5168C8243D}"/>
              </a:ext>
            </a:extLst>
          </p:cNvPr>
          <p:cNvSpPr>
            <a:spLocks noGrp="1"/>
          </p:cNvSpPr>
          <p:nvPr>
            <p:ph type="title"/>
          </p:nvPr>
        </p:nvSpPr>
        <p:spPr/>
        <p:txBody>
          <a:bodyPr/>
          <a:lstStyle/>
          <a:p>
            <a:r>
              <a:rPr lang="en-US" dirty="0"/>
              <a:t>Behavior Trap, cont.</a:t>
            </a:r>
          </a:p>
        </p:txBody>
      </p:sp>
      <p:sp>
        <p:nvSpPr>
          <p:cNvPr id="5" name="Content Placeholder 4">
            <a:extLst>
              <a:ext uri="{FF2B5EF4-FFF2-40B4-BE49-F238E27FC236}">
                <a16:creationId xmlns:a16="http://schemas.microsoft.com/office/drawing/2014/main" id="{690840D7-D8AC-54A2-DB56-9070D7C514D4}"/>
              </a:ext>
            </a:extLst>
          </p:cNvPr>
          <p:cNvSpPr>
            <a:spLocks noGrp="1"/>
          </p:cNvSpPr>
          <p:nvPr>
            <p:ph type="body" sz="quarter" idx="10"/>
          </p:nvPr>
        </p:nvSpPr>
        <p:spPr>
          <a:xfrm>
            <a:off x="612488" y="2421566"/>
            <a:ext cx="10388887" cy="3903034"/>
          </a:xfrm>
        </p:spPr>
        <p:txBody>
          <a:bodyPr/>
          <a:lstStyle/>
          <a:p>
            <a:pPr marL="150279" indent="0">
              <a:buNone/>
            </a:pPr>
            <a:r>
              <a:rPr lang="en-US" dirty="0"/>
              <a:t>When Matthew has nothing to do, he will start to yell.  When he starts to yell, staff will talk to him until he is quiet.</a:t>
            </a:r>
          </a:p>
          <a:p>
            <a:pPr marL="150279" indent="0">
              <a:spcBef>
                <a:spcPts val="2400"/>
              </a:spcBef>
              <a:buNone/>
            </a:pPr>
            <a:r>
              <a:rPr lang="en-US" sz="3467" dirty="0"/>
              <a:t>Antecedent </a:t>
            </a:r>
            <a:r>
              <a:rPr lang="en-US" sz="3467" b="1" dirty="0">
                <a:ea typeface="Roboto"/>
                <a:sym typeface="Wingdings" pitchFamily="2" charset="2"/>
              </a:rPr>
              <a:t></a:t>
            </a:r>
            <a:r>
              <a:rPr lang="en-US" sz="3467" dirty="0"/>
              <a:t> Behavior </a:t>
            </a:r>
            <a:r>
              <a:rPr lang="en-US" sz="3467" b="1" dirty="0">
                <a:ea typeface="Roboto"/>
                <a:sym typeface="Wingdings" pitchFamily="2" charset="2"/>
              </a:rPr>
              <a:t></a:t>
            </a:r>
            <a:r>
              <a:rPr lang="en-US" sz="3467" dirty="0"/>
              <a:t> Consequence</a:t>
            </a:r>
          </a:p>
          <a:p>
            <a:pPr marL="150279" indent="0">
              <a:buNone/>
            </a:pPr>
            <a:r>
              <a:rPr lang="en-US" b="1" dirty="0"/>
              <a:t>Matthew:</a:t>
            </a:r>
          </a:p>
          <a:p>
            <a:pPr marL="150279" indent="0">
              <a:buNone/>
            </a:pPr>
            <a:r>
              <a:rPr lang="en-US" b="1" dirty="0"/>
              <a:t>Staff:</a:t>
            </a:r>
          </a:p>
        </p:txBody>
      </p:sp>
    </p:spTree>
    <p:extLst>
      <p:ext uri="{BB962C8B-B14F-4D97-AF65-F5344CB8AC3E}">
        <p14:creationId xmlns:p14="http://schemas.microsoft.com/office/powerpoint/2010/main" val="178577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DFBBF70C-48E7-039C-4231-23D20FC2ADB5}"/>
              </a:ext>
            </a:extLst>
          </p:cNvPr>
          <p:cNvSpPr>
            <a:spLocks noGrp="1"/>
          </p:cNvSpPr>
          <p:nvPr>
            <p:ph type="title"/>
          </p:nvPr>
        </p:nvSpPr>
        <p:spPr/>
        <p:txBody>
          <a:bodyPr/>
          <a:lstStyle/>
          <a:p>
            <a:r>
              <a:rPr lang="en-US" dirty="0"/>
              <a:t>Behavior Trap, cont. 2</a:t>
            </a:r>
          </a:p>
        </p:txBody>
      </p:sp>
      <p:sp>
        <p:nvSpPr>
          <p:cNvPr id="5" name="Content Placeholder 4">
            <a:extLst>
              <a:ext uri="{FF2B5EF4-FFF2-40B4-BE49-F238E27FC236}">
                <a16:creationId xmlns:a16="http://schemas.microsoft.com/office/drawing/2014/main" id="{A5AAAC0E-D9A5-20E3-58E5-74808B45E958}"/>
              </a:ext>
            </a:extLst>
          </p:cNvPr>
          <p:cNvSpPr>
            <a:spLocks noGrp="1"/>
          </p:cNvSpPr>
          <p:nvPr>
            <p:ph type="body" sz="quarter" idx="10"/>
          </p:nvPr>
        </p:nvSpPr>
        <p:spPr/>
        <p:txBody>
          <a:bodyPr/>
          <a:lstStyle/>
          <a:p>
            <a:pPr marL="150279" indent="0">
              <a:buNone/>
            </a:pPr>
            <a:r>
              <a:rPr lang="en-US" dirty="0"/>
              <a:t>When Matthew has nothing to do, he will start to yell.  When he starts to yell, staff will talk to him until he is quiet.</a:t>
            </a:r>
          </a:p>
          <a:p>
            <a:pPr marL="150279" indent="0">
              <a:spcBef>
                <a:spcPts val="2400"/>
              </a:spcBef>
              <a:buNone/>
            </a:pPr>
            <a:r>
              <a:rPr lang="en-US" sz="3467" dirty="0"/>
              <a:t>Antecedent </a:t>
            </a:r>
            <a:r>
              <a:rPr lang="en-US" sz="3467" b="1" dirty="0">
                <a:ea typeface="Roboto"/>
                <a:sym typeface="Wingdings" pitchFamily="2" charset="2"/>
              </a:rPr>
              <a:t> </a:t>
            </a:r>
            <a:r>
              <a:rPr lang="en-US" sz="3467" dirty="0"/>
              <a:t>Behavior </a:t>
            </a:r>
            <a:r>
              <a:rPr lang="en-US" sz="3467" b="1" dirty="0">
                <a:ea typeface="Roboto"/>
                <a:sym typeface="Wingdings" pitchFamily="2" charset="2"/>
              </a:rPr>
              <a:t> </a:t>
            </a:r>
            <a:r>
              <a:rPr lang="en-US" sz="3467" dirty="0"/>
              <a:t>Consequence</a:t>
            </a:r>
          </a:p>
          <a:p>
            <a:pPr marL="150279" indent="0">
              <a:buNone/>
            </a:pPr>
            <a:r>
              <a:rPr lang="en-US" b="1" dirty="0"/>
              <a:t>Matthew: </a:t>
            </a:r>
            <a:r>
              <a:rPr lang="en-US" dirty="0">
                <a:solidFill>
                  <a:srgbClr val="003399"/>
                </a:solidFill>
              </a:rPr>
              <a:t>Bored  </a:t>
            </a:r>
            <a:r>
              <a:rPr lang="en-US" b="1" dirty="0">
                <a:solidFill>
                  <a:srgbClr val="003399"/>
                </a:solidFill>
                <a:ea typeface="Roboto"/>
                <a:sym typeface="Wingdings" pitchFamily="2" charset="2"/>
              </a:rPr>
              <a:t> </a:t>
            </a:r>
            <a:r>
              <a:rPr lang="en-US" dirty="0">
                <a:solidFill>
                  <a:srgbClr val="003399"/>
                </a:solidFill>
              </a:rPr>
              <a:t>Yells  </a:t>
            </a:r>
            <a:r>
              <a:rPr lang="en-US" b="1" dirty="0">
                <a:solidFill>
                  <a:srgbClr val="003399"/>
                </a:solidFill>
                <a:ea typeface="Roboto"/>
                <a:sym typeface="Wingdings" pitchFamily="2" charset="2"/>
              </a:rPr>
              <a:t> </a:t>
            </a:r>
            <a:r>
              <a:rPr lang="en-US" dirty="0">
                <a:solidFill>
                  <a:srgbClr val="003399"/>
                </a:solidFill>
              </a:rPr>
              <a:t>Staff talk to him</a:t>
            </a:r>
          </a:p>
          <a:p>
            <a:pPr marL="150279" indent="0">
              <a:buNone/>
            </a:pPr>
            <a:r>
              <a:rPr lang="en-US" b="1" dirty="0"/>
              <a:t>Staff:</a:t>
            </a:r>
          </a:p>
        </p:txBody>
      </p:sp>
    </p:spTree>
    <p:extLst>
      <p:ext uri="{BB962C8B-B14F-4D97-AF65-F5344CB8AC3E}">
        <p14:creationId xmlns:p14="http://schemas.microsoft.com/office/powerpoint/2010/main" val="2767096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4" name="Title 3">
            <a:extLst>
              <a:ext uri="{FF2B5EF4-FFF2-40B4-BE49-F238E27FC236}">
                <a16:creationId xmlns:a16="http://schemas.microsoft.com/office/drawing/2014/main" id="{41C30B57-1CF6-713E-3110-01AC8D4DA442}"/>
              </a:ext>
            </a:extLst>
          </p:cNvPr>
          <p:cNvSpPr>
            <a:spLocks noGrp="1"/>
          </p:cNvSpPr>
          <p:nvPr>
            <p:ph type="title"/>
          </p:nvPr>
        </p:nvSpPr>
        <p:spPr/>
        <p:txBody>
          <a:bodyPr/>
          <a:lstStyle/>
          <a:p>
            <a:r>
              <a:rPr lang="en-US" dirty="0"/>
              <a:t>Kelley Foehrkolb, BCBA, cont.</a:t>
            </a:r>
          </a:p>
        </p:txBody>
      </p:sp>
      <p:sp>
        <p:nvSpPr>
          <p:cNvPr id="2" name="Text Placeholder 1">
            <a:extLst>
              <a:ext uri="{FF2B5EF4-FFF2-40B4-BE49-F238E27FC236}">
                <a16:creationId xmlns:a16="http://schemas.microsoft.com/office/drawing/2014/main" id="{1C140E36-AC3A-CCDF-D3A6-0F8272351084}"/>
              </a:ext>
            </a:extLst>
          </p:cNvPr>
          <p:cNvSpPr>
            <a:spLocks noGrp="1"/>
          </p:cNvSpPr>
          <p:nvPr>
            <p:ph idx="1"/>
          </p:nvPr>
        </p:nvSpPr>
        <p:spPr/>
        <p:txBody>
          <a:bodyPr/>
          <a:lstStyle/>
          <a:p>
            <a:pPr marL="150279" indent="0">
              <a:spcBef>
                <a:spcPts val="300"/>
              </a:spcBef>
              <a:buNone/>
            </a:pPr>
            <a:r>
              <a:rPr lang="en-US" dirty="0"/>
              <a:t>Education: </a:t>
            </a:r>
          </a:p>
          <a:p>
            <a:pPr marL="569899" indent="-342891">
              <a:spcBef>
                <a:spcPts val="300"/>
              </a:spcBef>
              <a:spcAft>
                <a:spcPts val="400"/>
              </a:spcAft>
            </a:pPr>
            <a:r>
              <a:rPr lang="en-US" dirty="0"/>
              <a:t>Bachelor's degree in Special Education &amp; </a:t>
            </a:r>
            <a:r>
              <a:rPr lang="en-US" i="1" dirty="0"/>
              <a:t>Elementary Ed </a:t>
            </a:r>
          </a:p>
          <a:p>
            <a:pPr marL="1027110" lvl="4" indent="-342891">
              <a:spcBef>
                <a:spcPts val="300"/>
              </a:spcBef>
            </a:pPr>
            <a:r>
              <a:rPr lang="en-US" i="1" dirty="0"/>
              <a:t>University of Northern IA</a:t>
            </a:r>
          </a:p>
          <a:p>
            <a:pPr marL="569899" indent="-342891">
              <a:spcBef>
                <a:spcPts val="300"/>
              </a:spcBef>
              <a:spcAft>
                <a:spcPts val="400"/>
              </a:spcAft>
            </a:pPr>
            <a:r>
              <a:rPr lang="en-US" dirty="0"/>
              <a:t>Masters in Special Education</a:t>
            </a:r>
          </a:p>
          <a:p>
            <a:pPr marL="1027110" lvl="4" indent="-342891">
              <a:spcBef>
                <a:spcPts val="300"/>
              </a:spcBef>
            </a:pPr>
            <a:r>
              <a:rPr lang="en-US" i="1" dirty="0"/>
              <a:t>Morningside University</a:t>
            </a:r>
          </a:p>
          <a:p>
            <a:pPr marL="569899" indent="-342891">
              <a:spcBef>
                <a:spcPts val="300"/>
              </a:spcBef>
              <a:spcAft>
                <a:spcPts val="400"/>
              </a:spcAft>
            </a:pPr>
            <a:r>
              <a:rPr lang="en-US" dirty="0"/>
              <a:t> BCBA</a:t>
            </a:r>
          </a:p>
          <a:p>
            <a:pPr marL="1027110" lvl="4" indent="-342891">
              <a:spcBef>
                <a:spcPts val="300"/>
              </a:spcBef>
            </a:pPr>
            <a:r>
              <a:rPr lang="en-US" i="1" dirty="0"/>
              <a:t>Florida Institute of Technology</a:t>
            </a:r>
          </a:p>
        </p:txBody>
      </p:sp>
    </p:spTree>
    <p:extLst>
      <p:ext uri="{BB962C8B-B14F-4D97-AF65-F5344CB8AC3E}">
        <p14:creationId xmlns:p14="http://schemas.microsoft.com/office/powerpoint/2010/main" val="11018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C43B2442-EB42-4C5F-3091-CDCDE494ADF7}"/>
              </a:ext>
            </a:extLst>
          </p:cNvPr>
          <p:cNvSpPr>
            <a:spLocks noGrp="1"/>
          </p:cNvSpPr>
          <p:nvPr>
            <p:ph type="title"/>
          </p:nvPr>
        </p:nvSpPr>
        <p:spPr/>
        <p:txBody>
          <a:bodyPr/>
          <a:lstStyle/>
          <a:p>
            <a:r>
              <a:rPr lang="en-US" dirty="0"/>
              <a:t>Behavior Trap,  cont. 3</a:t>
            </a:r>
          </a:p>
        </p:txBody>
      </p:sp>
      <p:sp>
        <p:nvSpPr>
          <p:cNvPr id="5" name="Content Placeholder 4">
            <a:extLst>
              <a:ext uri="{FF2B5EF4-FFF2-40B4-BE49-F238E27FC236}">
                <a16:creationId xmlns:a16="http://schemas.microsoft.com/office/drawing/2014/main" id="{9CFE5873-EE8A-1504-4D2F-3164871DB69B}"/>
              </a:ext>
            </a:extLst>
          </p:cNvPr>
          <p:cNvSpPr>
            <a:spLocks noGrp="1"/>
          </p:cNvSpPr>
          <p:nvPr>
            <p:ph type="body" sz="quarter" idx="10"/>
          </p:nvPr>
        </p:nvSpPr>
        <p:spPr/>
        <p:txBody>
          <a:bodyPr/>
          <a:lstStyle/>
          <a:p>
            <a:pPr marL="150279" indent="0">
              <a:buNone/>
            </a:pPr>
            <a:r>
              <a:rPr lang="en-US" dirty="0"/>
              <a:t>When Matthew has nothing to do, he will start </a:t>
            </a:r>
            <a:br>
              <a:rPr lang="en-US" dirty="0"/>
            </a:br>
            <a:r>
              <a:rPr lang="en-US" dirty="0"/>
              <a:t>to yell. When he starts to yell, staff will talk to </a:t>
            </a:r>
            <a:br>
              <a:rPr lang="en-US" dirty="0"/>
            </a:br>
            <a:r>
              <a:rPr lang="en-US" dirty="0"/>
              <a:t>him until he is quiet.</a:t>
            </a:r>
          </a:p>
          <a:p>
            <a:pPr marL="150279" indent="0">
              <a:spcBef>
                <a:spcPts val="2400"/>
              </a:spcBef>
              <a:buNone/>
            </a:pPr>
            <a:r>
              <a:rPr lang="en-US" sz="3467" dirty="0"/>
              <a:t>Antecedent </a:t>
            </a:r>
            <a:r>
              <a:rPr lang="en-US" sz="3467" b="1" dirty="0">
                <a:ea typeface="Roboto"/>
                <a:sym typeface="Wingdings" pitchFamily="2" charset="2"/>
              </a:rPr>
              <a:t> </a:t>
            </a:r>
            <a:r>
              <a:rPr lang="en-US" sz="3467" dirty="0"/>
              <a:t>Behavior </a:t>
            </a:r>
            <a:r>
              <a:rPr lang="en-US" sz="3467" b="1" dirty="0">
                <a:ea typeface="Roboto"/>
                <a:sym typeface="Wingdings" pitchFamily="2" charset="2"/>
              </a:rPr>
              <a:t> </a:t>
            </a:r>
            <a:r>
              <a:rPr lang="en-US" sz="3467" dirty="0"/>
              <a:t>Consequence</a:t>
            </a:r>
          </a:p>
          <a:p>
            <a:pPr marL="150279" indent="0">
              <a:buNone/>
            </a:pPr>
            <a:r>
              <a:rPr lang="en-US" b="1" dirty="0"/>
              <a:t>Matthew: </a:t>
            </a:r>
            <a:r>
              <a:rPr lang="en-US" dirty="0">
                <a:solidFill>
                  <a:srgbClr val="003399"/>
                </a:solidFill>
              </a:rPr>
              <a:t>Bored </a:t>
            </a:r>
            <a:r>
              <a:rPr lang="en-US" b="1" dirty="0">
                <a:solidFill>
                  <a:srgbClr val="003399"/>
                </a:solidFill>
                <a:ea typeface="Roboto"/>
                <a:sym typeface="Wingdings" pitchFamily="2" charset="2"/>
              </a:rPr>
              <a:t></a:t>
            </a:r>
            <a:r>
              <a:rPr lang="en-US" dirty="0">
                <a:solidFill>
                  <a:srgbClr val="003399"/>
                </a:solidFill>
              </a:rPr>
              <a:t> Yells </a:t>
            </a:r>
            <a:r>
              <a:rPr lang="en-US" b="1" dirty="0">
                <a:solidFill>
                  <a:srgbClr val="003399"/>
                </a:solidFill>
                <a:ea typeface="Roboto"/>
                <a:sym typeface="Wingdings" pitchFamily="2" charset="2"/>
              </a:rPr>
              <a:t></a:t>
            </a:r>
            <a:r>
              <a:rPr lang="en-US" dirty="0">
                <a:solidFill>
                  <a:srgbClr val="003399"/>
                </a:solidFill>
              </a:rPr>
              <a:t> Staff talk to him</a:t>
            </a:r>
          </a:p>
          <a:p>
            <a:pPr marL="150279" indent="0">
              <a:spcBef>
                <a:spcPts val="3200"/>
              </a:spcBef>
              <a:buNone/>
            </a:pPr>
            <a:r>
              <a:rPr lang="en-US" b="1" dirty="0"/>
              <a:t>Staff: </a:t>
            </a:r>
            <a:r>
              <a:rPr lang="en-US" dirty="0">
                <a:solidFill>
                  <a:srgbClr val="003399"/>
                </a:solidFill>
              </a:rPr>
              <a:t>Student yells </a:t>
            </a:r>
            <a:r>
              <a:rPr lang="en-US" b="1" dirty="0">
                <a:solidFill>
                  <a:srgbClr val="003399"/>
                </a:solidFill>
                <a:ea typeface="Roboto"/>
                <a:sym typeface="Wingdings" pitchFamily="2" charset="2"/>
              </a:rPr>
              <a:t></a:t>
            </a:r>
            <a:r>
              <a:rPr lang="en-US" dirty="0">
                <a:solidFill>
                  <a:srgbClr val="003399"/>
                </a:solidFill>
              </a:rPr>
              <a:t>  Talk to him </a:t>
            </a:r>
            <a:r>
              <a:rPr lang="en-US" b="1" dirty="0">
                <a:solidFill>
                  <a:srgbClr val="003399"/>
                </a:solidFill>
                <a:ea typeface="Roboto"/>
                <a:sym typeface="Wingdings" pitchFamily="2" charset="2"/>
              </a:rPr>
              <a:t></a:t>
            </a:r>
            <a:r>
              <a:rPr lang="en-US" dirty="0">
                <a:solidFill>
                  <a:srgbClr val="003399"/>
                </a:solidFill>
              </a:rPr>
              <a:t> Yelling stops</a:t>
            </a:r>
          </a:p>
        </p:txBody>
      </p:sp>
    </p:spTree>
    <p:extLst>
      <p:ext uri="{BB962C8B-B14F-4D97-AF65-F5344CB8AC3E}">
        <p14:creationId xmlns:p14="http://schemas.microsoft.com/office/powerpoint/2010/main" val="1490690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53158E6F-9670-AA91-6E30-83C1876BF13A}"/>
              </a:ext>
            </a:extLst>
          </p:cNvPr>
          <p:cNvSpPr>
            <a:spLocks noGrp="1"/>
          </p:cNvSpPr>
          <p:nvPr>
            <p:ph type="title"/>
          </p:nvPr>
        </p:nvSpPr>
        <p:spPr/>
        <p:txBody>
          <a:bodyPr/>
          <a:lstStyle/>
          <a:p>
            <a:r>
              <a:rPr lang="en-US" dirty="0"/>
              <a:t>Behavior Trap, cont. 4</a:t>
            </a:r>
          </a:p>
        </p:txBody>
      </p:sp>
      <p:sp>
        <p:nvSpPr>
          <p:cNvPr id="7" name="Content Placeholder 6">
            <a:extLst>
              <a:ext uri="{FF2B5EF4-FFF2-40B4-BE49-F238E27FC236}">
                <a16:creationId xmlns:a16="http://schemas.microsoft.com/office/drawing/2014/main" id="{E5AB576C-6A43-3DAB-B5CE-3748307378EE}"/>
              </a:ext>
            </a:extLst>
          </p:cNvPr>
          <p:cNvSpPr>
            <a:spLocks noGrp="1"/>
          </p:cNvSpPr>
          <p:nvPr>
            <p:ph type="body" sz="quarter" idx="10"/>
          </p:nvPr>
        </p:nvSpPr>
        <p:spPr/>
        <p:txBody>
          <a:bodyPr/>
          <a:lstStyle/>
          <a:p>
            <a:pPr marL="150279" indent="0">
              <a:buNone/>
            </a:pPr>
            <a:r>
              <a:rPr lang="en-US" dirty="0"/>
              <a:t>When Matthew has nothing to do, he will start </a:t>
            </a:r>
            <a:br>
              <a:rPr lang="en-US" dirty="0"/>
            </a:br>
            <a:r>
              <a:rPr lang="en-US" dirty="0"/>
              <a:t>to yell. When he starts to yell, staff will talk to </a:t>
            </a:r>
            <a:br>
              <a:rPr lang="en-US" dirty="0"/>
            </a:br>
            <a:r>
              <a:rPr lang="en-US" dirty="0"/>
              <a:t>him until he is quiet.</a:t>
            </a:r>
          </a:p>
        </p:txBody>
      </p:sp>
      <p:pic>
        <p:nvPicPr>
          <p:cNvPr id="3" name="Picture 2" descr="A flowchart illustrates the behavior cycle between a student and staff. Matthew yells when bored, prompting staff to talk to him, while staff talk to him to stop his yelling, reinforcing the cycle.">
            <a:extLst>
              <a:ext uri="{FF2B5EF4-FFF2-40B4-BE49-F238E27FC236}">
                <a16:creationId xmlns:a16="http://schemas.microsoft.com/office/drawing/2014/main" id="{B0834D9B-47F3-CAD1-C637-9CF4F6FB7940}"/>
              </a:ext>
            </a:extLst>
          </p:cNvPr>
          <p:cNvPicPr>
            <a:picLocks noChangeAspect="1"/>
          </p:cNvPicPr>
          <p:nvPr/>
        </p:nvPicPr>
        <p:blipFill>
          <a:blip r:embed="rId3"/>
          <a:stretch>
            <a:fillRect/>
          </a:stretch>
        </p:blipFill>
        <p:spPr>
          <a:xfrm>
            <a:off x="1106170" y="4031995"/>
            <a:ext cx="7128510" cy="1833045"/>
          </a:xfrm>
          <a:prstGeom prst="rect">
            <a:avLst/>
          </a:prstGeom>
        </p:spPr>
      </p:pic>
    </p:spTree>
    <p:extLst>
      <p:ext uri="{BB962C8B-B14F-4D97-AF65-F5344CB8AC3E}">
        <p14:creationId xmlns:p14="http://schemas.microsoft.com/office/powerpoint/2010/main" val="3487020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3475D299-A257-875D-4E7E-958BAFEC7958}"/>
              </a:ext>
            </a:extLst>
          </p:cNvPr>
          <p:cNvSpPr>
            <a:spLocks noGrp="1"/>
          </p:cNvSpPr>
          <p:nvPr>
            <p:ph type="title"/>
          </p:nvPr>
        </p:nvSpPr>
        <p:spPr/>
        <p:txBody>
          <a:bodyPr/>
          <a:lstStyle/>
          <a:p>
            <a:r>
              <a:rPr lang="en-US" dirty="0"/>
              <a:t>Behavior Trap, cont. 5</a:t>
            </a:r>
          </a:p>
        </p:txBody>
      </p:sp>
      <p:sp>
        <p:nvSpPr>
          <p:cNvPr id="5" name="Content Placeholder 4">
            <a:extLst>
              <a:ext uri="{FF2B5EF4-FFF2-40B4-BE49-F238E27FC236}">
                <a16:creationId xmlns:a16="http://schemas.microsoft.com/office/drawing/2014/main" id="{A481E650-4046-14E9-668D-37496F5AD3A2}"/>
              </a:ext>
            </a:extLst>
          </p:cNvPr>
          <p:cNvSpPr>
            <a:spLocks noGrp="1"/>
          </p:cNvSpPr>
          <p:nvPr>
            <p:ph type="body" sz="quarter" idx="10"/>
          </p:nvPr>
        </p:nvSpPr>
        <p:spPr>
          <a:xfrm>
            <a:off x="612488" y="2421566"/>
            <a:ext cx="9807862" cy="3903034"/>
          </a:xfrm>
        </p:spPr>
        <p:txBody>
          <a:bodyPr/>
          <a:lstStyle/>
          <a:p>
            <a:pPr marL="150279" indent="0">
              <a:lnSpc>
                <a:spcPct val="80000"/>
              </a:lnSpc>
              <a:spcAft>
                <a:spcPts val="400"/>
              </a:spcAft>
              <a:buNone/>
            </a:pPr>
            <a:r>
              <a:rPr lang="en-US" dirty="0"/>
              <a:t>Talking to Matthew gets him to stop yelling.  It will also lead to more yelling in the future.</a:t>
            </a:r>
          </a:p>
          <a:p>
            <a:pPr>
              <a:spcAft>
                <a:spcPts val="400"/>
              </a:spcAft>
            </a:pPr>
            <a:r>
              <a:rPr lang="en-US" dirty="0"/>
              <a:t>How do we keep from letting the yelling get worse?</a:t>
            </a:r>
          </a:p>
          <a:p>
            <a:pPr>
              <a:spcAft>
                <a:spcPts val="400"/>
              </a:spcAft>
            </a:pPr>
            <a:r>
              <a:rPr lang="en-US" dirty="0"/>
              <a:t>What do we need to focus on instead of just stopping the yelling?</a:t>
            </a:r>
          </a:p>
          <a:p>
            <a:pPr marL="150279" indent="0">
              <a:spcBef>
                <a:spcPts val="3200"/>
              </a:spcBef>
              <a:buNone/>
            </a:pPr>
            <a:r>
              <a:rPr lang="en-US" sz="3467" dirty="0"/>
              <a:t>Antecedent </a:t>
            </a:r>
            <a:r>
              <a:rPr lang="en-US" sz="3467" b="1" dirty="0">
                <a:ea typeface="Roboto"/>
                <a:sym typeface="Wingdings" pitchFamily="2" charset="2"/>
              </a:rPr>
              <a:t></a:t>
            </a:r>
            <a:r>
              <a:rPr lang="en-US" sz="3467" b="1" dirty="0">
                <a:solidFill>
                  <a:srgbClr val="003399"/>
                </a:solidFill>
                <a:ea typeface="Roboto"/>
                <a:sym typeface="Wingdings" pitchFamily="2" charset="2"/>
              </a:rPr>
              <a:t> </a:t>
            </a:r>
            <a:r>
              <a:rPr lang="en-US" sz="3467" dirty="0"/>
              <a:t>Behavior </a:t>
            </a:r>
            <a:r>
              <a:rPr lang="en-US" sz="3467" b="1" dirty="0">
                <a:ea typeface="Roboto"/>
                <a:sym typeface="Wingdings" pitchFamily="2" charset="2"/>
              </a:rPr>
              <a:t> </a:t>
            </a:r>
            <a:r>
              <a:rPr lang="en-US" sz="3467" dirty="0"/>
              <a:t>Consequence</a:t>
            </a:r>
          </a:p>
        </p:txBody>
      </p:sp>
    </p:spTree>
    <p:extLst>
      <p:ext uri="{BB962C8B-B14F-4D97-AF65-F5344CB8AC3E}">
        <p14:creationId xmlns:p14="http://schemas.microsoft.com/office/powerpoint/2010/main" val="3943982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 name="Oval 1">
            <a:extLst>
              <a:ext uri="{FF2B5EF4-FFF2-40B4-BE49-F238E27FC236}">
                <a16:creationId xmlns:a16="http://schemas.microsoft.com/office/drawing/2014/main" id="{879FEE9E-9E4C-631E-5360-BEBDA384690F}"/>
              </a:ext>
              <a:ext uri="{C183D7F6-B498-43B3-948B-1728B52AA6E4}">
                <adec:decorative xmlns:adec="http://schemas.microsoft.com/office/drawing/2017/decorative" val="1"/>
              </a:ext>
            </a:extLst>
          </p:cNvPr>
          <p:cNvSpPr/>
          <p:nvPr/>
        </p:nvSpPr>
        <p:spPr>
          <a:xfrm>
            <a:off x="720436" y="4014355"/>
            <a:ext cx="2881746" cy="131812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75D299-A257-875D-4E7E-958BAFEC7958}"/>
              </a:ext>
            </a:extLst>
          </p:cNvPr>
          <p:cNvSpPr>
            <a:spLocks noGrp="1"/>
          </p:cNvSpPr>
          <p:nvPr>
            <p:ph type="title"/>
          </p:nvPr>
        </p:nvSpPr>
        <p:spPr/>
        <p:txBody>
          <a:bodyPr/>
          <a:lstStyle/>
          <a:p>
            <a:r>
              <a:rPr lang="en-US" dirty="0"/>
              <a:t>Behavior Trap, cont. 5 </a:t>
            </a:r>
          </a:p>
        </p:txBody>
      </p:sp>
      <p:sp>
        <p:nvSpPr>
          <p:cNvPr id="5" name="Content Placeholder 4">
            <a:extLst>
              <a:ext uri="{FF2B5EF4-FFF2-40B4-BE49-F238E27FC236}">
                <a16:creationId xmlns:a16="http://schemas.microsoft.com/office/drawing/2014/main" id="{A481E650-4046-14E9-668D-37496F5AD3A2}"/>
              </a:ext>
            </a:extLst>
          </p:cNvPr>
          <p:cNvSpPr>
            <a:spLocks noGrp="1"/>
          </p:cNvSpPr>
          <p:nvPr>
            <p:ph type="body" sz="quarter" idx="10"/>
          </p:nvPr>
        </p:nvSpPr>
        <p:spPr/>
        <p:txBody>
          <a:bodyPr/>
          <a:lstStyle/>
          <a:p>
            <a:pPr marL="150279" indent="0">
              <a:lnSpc>
                <a:spcPct val="80000"/>
              </a:lnSpc>
              <a:spcAft>
                <a:spcPts val="400"/>
              </a:spcAft>
              <a:buNone/>
            </a:pPr>
            <a:r>
              <a:rPr lang="en-US" dirty="0"/>
              <a:t>Talking to Matthew gets him to stop yelling.  It will also lead to more yelling in the future.</a:t>
            </a:r>
          </a:p>
          <a:p>
            <a:pPr>
              <a:spcAft>
                <a:spcPts val="400"/>
              </a:spcAft>
            </a:pPr>
            <a:r>
              <a:rPr lang="en-US" dirty="0"/>
              <a:t>How do we keep from letting the yelling get worse?</a:t>
            </a:r>
          </a:p>
          <a:p>
            <a:pPr>
              <a:spcAft>
                <a:spcPts val="400"/>
              </a:spcAft>
            </a:pPr>
            <a:r>
              <a:rPr lang="en-US" dirty="0"/>
              <a:t>What do we need to focus on instead of just stopping the yelling?</a:t>
            </a:r>
          </a:p>
          <a:p>
            <a:pPr marL="150279" indent="0">
              <a:spcBef>
                <a:spcPts val="3200"/>
              </a:spcBef>
              <a:buNone/>
            </a:pPr>
            <a:r>
              <a:rPr lang="en-US" sz="3467" dirty="0"/>
              <a:t>Antecedent </a:t>
            </a:r>
            <a:r>
              <a:rPr lang="en-US" sz="3467" b="1" dirty="0">
                <a:ea typeface="Roboto"/>
                <a:sym typeface="Wingdings" pitchFamily="2" charset="2"/>
              </a:rPr>
              <a:t></a:t>
            </a:r>
            <a:r>
              <a:rPr lang="en-US" sz="3467" b="1" dirty="0">
                <a:solidFill>
                  <a:srgbClr val="003399"/>
                </a:solidFill>
                <a:ea typeface="Roboto"/>
                <a:sym typeface="Wingdings" pitchFamily="2" charset="2"/>
              </a:rPr>
              <a:t> </a:t>
            </a:r>
            <a:r>
              <a:rPr lang="en-US" sz="3467" dirty="0"/>
              <a:t>Behavior </a:t>
            </a:r>
            <a:r>
              <a:rPr lang="en-US" sz="3467" b="1" dirty="0">
                <a:ea typeface="Roboto"/>
                <a:sym typeface="Wingdings" pitchFamily="2" charset="2"/>
              </a:rPr>
              <a:t> </a:t>
            </a:r>
            <a:r>
              <a:rPr lang="en-US" sz="3467" dirty="0"/>
              <a:t>Consequence</a:t>
            </a:r>
          </a:p>
        </p:txBody>
      </p:sp>
    </p:spTree>
    <p:extLst>
      <p:ext uri="{BB962C8B-B14F-4D97-AF65-F5344CB8AC3E}">
        <p14:creationId xmlns:p14="http://schemas.microsoft.com/office/powerpoint/2010/main" val="218397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buSzPts val="990"/>
            </a:pPr>
            <a:r>
              <a:rPr lang="en" dirty="0">
                <a:solidFill>
                  <a:schemeClr val="tx1"/>
                </a:solidFill>
              </a:rPr>
              <a:t>The Behavior Trap</a:t>
            </a:r>
            <a:endParaRPr dirty="0">
              <a:solidFill>
                <a:schemeClr val="tx1"/>
              </a:solidFill>
            </a:endParaRPr>
          </a:p>
        </p:txBody>
      </p:sp>
      <p:sp>
        <p:nvSpPr>
          <p:cNvPr id="280" name="Google Shape;280;p52"/>
          <p:cNvSpPr txBox="1">
            <a:spLocks noGrp="1"/>
          </p:cNvSpPr>
          <p:nvPr>
            <p:ph type="body" sz="quarter" idx="10"/>
          </p:nvPr>
        </p:nvSpPr>
        <p:spPr>
          <a:xfrm>
            <a:off x="2009936" y="2414732"/>
            <a:ext cx="8267539" cy="3833667"/>
          </a:xfrm>
          <a:prstGeom prst="rect">
            <a:avLst/>
          </a:prstGeom>
        </p:spPr>
        <p:txBody>
          <a:bodyPr spcFirstLastPara="1" vert="horz" wrap="square" lIns="34275" tIns="34275" rIns="34275" bIns="34275" rtlCol="0" anchor="t" anchorCtr="0">
            <a:noAutofit/>
          </a:bodyPr>
          <a:lstStyle/>
          <a:p>
            <a:pPr marL="0" indent="0">
              <a:spcAft>
                <a:spcPts val="800"/>
              </a:spcAft>
              <a:buNone/>
            </a:pPr>
            <a:r>
              <a:rPr lang="en" dirty="0">
                <a:solidFill>
                  <a:schemeClr val="tx1"/>
                </a:solidFill>
              </a:rPr>
              <a:t>If you find that you are able to </a:t>
            </a:r>
            <a:r>
              <a:rPr lang="en" b="1" dirty="0">
                <a:solidFill>
                  <a:schemeClr val="tx1"/>
                </a:solidFill>
              </a:rPr>
              <a:t>QUICKLY</a:t>
            </a:r>
            <a:r>
              <a:rPr lang="en" dirty="0">
                <a:solidFill>
                  <a:schemeClr val="tx1"/>
                </a:solidFill>
              </a:rPr>
              <a:t> stop a challenging behavior - you are probably </a:t>
            </a:r>
            <a:r>
              <a:rPr lang="en" b="1" dirty="0">
                <a:solidFill>
                  <a:schemeClr val="tx1"/>
                </a:solidFill>
              </a:rPr>
              <a:t>REINFORCING A DIFFERENT FUNCTION!</a:t>
            </a:r>
            <a:endParaRPr lang="en" sz="1200" b="1" dirty="0"/>
          </a:p>
          <a:p>
            <a:pPr marL="0" indent="0">
              <a:spcBef>
                <a:spcPts val="1600"/>
              </a:spcBef>
              <a:spcAft>
                <a:spcPts val="1600"/>
              </a:spcAft>
              <a:buNone/>
            </a:pPr>
            <a:r>
              <a:rPr lang="en" b="1" dirty="0">
                <a:solidFill>
                  <a:schemeClr val="tx1"/>
                </a:solidFill>
              </a:rPr>
              <a:t>True and lasting behavior change takes TIME!</a:t>
            </a:r>
            <a:endParaRPr lang="en" b="1" dirty="0"/>
          </a:p>
          <a:p>
            <a:pPr marL="0" indent="0">
              <a:buNone/>
            </a:pPr>
            <a:r>
              <a:rPr lang="en" dirty="0">
                <a:solidFill>
                  <a:schemeClr val="tx1"/>
                </a:solidFill>
              </a:rPr>
              <a:t>Research shows that for every YEAR a challenging behavior is in place, it takes ONE MONTH of an intervention run with consistency and fidelity to truly change the behavior.  </a:t>
            </a:r>
            <a:endParaRPr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Reinforcement</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9"/>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We have said or heard it all...</a:t>
            </a:r>
            <a:endParaRPr dirty="0"/>
          </a:p>
        </p:txBody>
      </p:sp>
      <p:sp>
        <p:nvSpPr>
          <p:cNvPr id="3" name="Content Placeholder 2">
            <a:extLst>
              <a:ext uri="{FF2B5EF4-FFF2-40B4-BE49-F238E27FC236}">
                <a16:creationId xmlns:a16="http://schemas.microsoft.com/office/drawing/2014/main" id="{7C0B9FC9-0E76-AB11-33D3-1E4F953C4AC3}"/>
              </a:ext>
            </a:extLst>
          </p:cNvPr>
          <p:cNvSpPr>
            <a:spLocks noGrp="1"/>
          </p:cNvSpPr>
          <p:nvPr>
            <p:ph type="body" sz="quarter" idx="10"/>
          </p:nvPr>
        </p:nvSpPr>
        <p:spPr>
          <a:xfrm>
            <a:off x="616974" y="2422422"/>
            <a:ext cx="7079226" cy="3825978"/>
          </a:xfrm>
        </p:spPr>
        <p:txBody>
          <a:bodyPr/>
          <a:lstStyle/>
          <a:p>
            <a:pPr marL="150279" indent="0">
              <a:spcAft>
                <a:spcPts val="800"/>
              </a:spcAft>
              <a:buNone/>
            </a:pPr>
            <a:r>
              <a:rPr lang="en-US" dirty="0"/>
              <a:t>“I’ve tried everything, and nothing works.”</a:t>
            </a:r>
          </a:p>
          <a:p>
            <a:pPr marL="150279" indent="0">
              <a:spcAft>
                <a:spcPts val="800"/>
              </a:spcAft>
              <a:buNone/>
            </a:pPr>
            <a:r>
              <a:rPr lang="en-US" dirty="0"/>
              <a:t>“Reinforcement doesn’t work for this kid.”</a:t>
            </a:r>
          </a:p>
          <a:p>
            <a:pPr marL="383108" indent="-232828">
              <a:buNone/>
            </a:pPr>
            <a:r>
              <a:rPr lang="en-US" dirty="0"/>
              <a:t>“They should just follow expected  	   behavior.”</a:t>
            </a:r>
          </a:p>
          <a:p>
            <a:pPr marL="150279" indent="0">
              <a:spcAft>
                <a:spcPts val="800"/>
              </a:spcAft>
              <a:buNone/>
            </a:pPr>
            <a:r>
              <a:rPr lang="en-US" dirty="0"/>
              <a:t>“We have a great relationship already.”</a:t>
            </a:r>
          </a:p>
          <a:p>
            <a:pPr marL="150279" indent="0">
              <a:spcAft>
                <a:spcPts val="800"/>
              </a:spcAft>
              <a:buNone/>
            </a:pPr>
            <a:r>
              <a:rPr lang="en-US" dirty="0"/>
              <a:t>“I should not have to give something special to this kid but not other kids…”</a:t>
            </a:r>
          </a:p>
          <a:p>
            <a:pPr marL="150279" indent="0">
              <a:spcAft>
                <a:spcPts val="800"/>
              </a:spcAft>
              <a:buNone/>
            </a:pPr>
            <a:r>
              <a:rPr lang="en-US" dirty="0"/>
              <a:t>“There is no time!”</a:t>
            </a:r>
          </a:p>
        </p:txBody>
      </p:sp>
      <p:pic>
        <p:nvPicPr>
          <p:cNvPr id="329" name="Google Shape;329;p59" descr="A meme featuring gymnast McKayla Maroney's &quot;not impressed&quot; face with the text, &quot;When someone says reinforcement doesn’t work.&quot; It humorously suggests that reinforcement is effective, as the meme itself reinforces its messag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620758" y="2422422"/>
            <a:ext cx="2379751" cy="343866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0"/>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The Solution…	</a:t>
            </a:r>
            <a:endParaRPr dirty="0"/>
          </a:p>
        </p:txBody>
      </p:sp>
      <p:sp>
        <p:nvSpPr>
          <p:cNvPr id="3" name="Content Placeholder 2">
            <a:extLst>
              <a:ext uri="{FF2B5EF4-FFF2-40B4-BE49-F238E27FC236}">
                <a16:creationId xmlns:a16="http://schemas.microsoft.com/office/drawing/2014/main" id="{FEE1EA64-0D24-9DCA-6DD5-961F86DB149D}"/>
              </a:ext>
            </a:extLst>
          </p:cNvPr>
          <p:cNvSpPr>
            <a:spLocks noGrp="1"/>
          </p:cNvSpPr>
          <p:nvPr>
            <p:ph type="body" sz="quarter" idx="10"/>
          </p:nvPr>
        </p:nvSpPr>
        <p:spPr>
          <a:xfrm>
            <a:off x="616973" y="2422422"/>
            <a:ext cx="6441051" cy="3825978"/>
          </a:xfrm>
        </p:spPr>
        <p:txBody>
          <a:bodyPr/>
          <a:lstStyle/>
          <a:p>
            <a:pPr marL="150279" indent="0">
              <a:buNone/>
            </a:pPr>
            <a:r>
              <a:rPr lang="en-US" dirty="0"/>
              <a:t>For MANY of the students / situations - focusing change on the </a:t>
            </a:r>
            <a:r>
              <a:rPr lang="en-US" b="1" dirty="0"/>
              <a:t>reinforcement </a:t>
            </a:r>
            <a:r>
              <a:rPr lang="en-US" dirty="0"/>
              <a:t>would change the situation with little other intervention!</a:t>
            </a:r>
          </a:p>
        </p:txBody>
      </p:sp>
      <p:pic>
        <p:nvPicPr>
          <p:cNvPr id="336" name="Google Shape;336;p60" descr="A meme featuring Gene Wilder as Willy Wonka with the text, &quot;Tell me more about how reinforcement 'doesn't work'.&quot; It sarcastically challenges the idea that reinforcement is ineffective in shaping behavio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644208" y="2372653"/>
            <a:ext cx="3146124" cy="31461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Consequences</a:t>
            </a:r>
            <a:endParaRPr dirty="0"/>
          </a:p>
        </p:txBody>
      </p:sp>
      <p:sp>
        <p:nvSpPr>
          <p:cNvPr id="2" name="Content Placeholder 1">
            <a:extLst>
              <a:ext uri="{FF2B5EF4-FFF2-40B4-BE49-F238E27FC236}">
                <a16:creationId xmlns:a16="http://schemas.microsoft.com/office/drawing/2014/main" id="{45C180A3-A43B-CC8E-638D-979892686F13}"/>
              </a:ext>
            </a:extLst>
          </p:cNvPr>
          <p:cNvSpPr>
            <a:spLocks noGrp="1"/>
          </p:cNvSpPr>
          <p:nvPr>
            <p:ph type="body" sz="quarter" idx="10"/>
          </p:nvPr>
        </p:nvSpPr>
        <p:spPr/>
        <p:txBody>
          <a:bodyPr/>
          <a:lstStyle/>
          <a:p>
            <a:pPr marL="150279" indent="0">
              <a:spcAft>
                <a:spcPts val="1867"/>
              </a:spcAft>
              <a:buNone/>
            </a:pPr>
            <a:r>
              <a:rPr lang="en-US" sz="3467" dirty="0"/>
              <a:t> Antecedent </a:t>
            </a:r>
            <a:r>
              <a:rPr lang="en-US" sz="3467" b="1" dirty="0">
                <a:ea typeface="Roboto"/>
                <a:sym typeface="Wingdings" pitchFamily="2" charset="2"/>
              </a:rPr>
              <a:t> </a:t>
            </a:r>
            <a:r>
              <a:rPr lang="en-US" sz="3467" dirty="0"/>
              <a:t>Behavior  </a:t>
            </a:r>
            <a:r>
              <a:rPr lang="en-US" sz="3467" b="1" dirty="0">
                <a:ea typeface="Roboto"/>
                <a:sym typeface="Wingdings" pitchFamily="2" charset="2"/>
              </a:rPr>
              <a:t> </a:t>
            </a:r>
            <a:r>
              <a:rPr lang="en-US" sz="3467" b="1" dirty="0">
                <a:solidFill>
                  <a:srgbClr val="003399"/>
                </a:solidFill>
              </a:rPr>
              <a:t>Consequence</a:t>
            </a:r>
          </a:p>
          <a:p>
            <a:pPr marL="150279" indent="0">
              <a:spcAft>
                <a:spcPts val="400"/>
              </a:spcAft>
              <a:buNone/>
            </a:pPr>
            <a:r>
              <a:rPr lang="en-US" dirty="0"/>
              <a:t>They happen </a:t>
            </a:r>
            <a:r>
              <a:rPr lang="en-US" b="1" dirty="0"/>
              <a:t>after</a:t>
            </a:r>
            <a:r>
              <a:rPr lang="en-US" dirty="0"/>
              <a:t> the behavior</a:t>
            </a:r>
          </a:p>
          <a:p>
            <a:pPr>
              <a:spcAft>
                <a:spcPts val="400"/>
              </a:spcAft>
            </a:pPr>
            <a:r>
              <a:rPr lang="en-US" dirty="0"/>
              <a:t>They don’t change what already happened – they change the future likelihood of what will happen</a:t>
            </a:r>
          </a:p>
          <a:p>
            <a:pPr>
              <a:spcAft>
                <a:spcPts val="400"/>
              </a:spcAft>
            </a:pPr>
            <a:r>
              <a:rPr lang="en-US" dirty="0"/>
              <a:t>May have no effect on whether a behavior is likely to reoccur</a:t>
            </a:r>
          </a:p>
          <a:p>
            <a:pPr marL="844530" lvl="1" indent="-457189">
              <a:spcAft>
                <a:spcPts val="400"/>
              </a:spcAft>
            </a:pPr>
            <a:r>
              <a:rPr lang="en-US" i="1" dirty="0"/>
              <a:t>That is the antecedent…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 name="Title 2">
            <a:extLst>
              <a:ext uri="{FF2B5EF4-FFF2-40B4-BE49-F238E27FC236}">
                <a16:creationId xmlns:a16="http://schemas.microsoft.com/office/drawing/2014/main" id="{A9FF819B-C6DE-E477-012D-5339EE16DAF3}"/>
              </a:ext>
            </a:extLst>
          </p:cNvPr>
          <p:cNvSpPr>
            <a:spLocks noGrp="1"/>
          </p:cNvSpPr>
          <p:nvPr>
            <p:ph type="title"/>
          </p:nvPr>
        </p:nvSpPr>
        <p:spPr>
          <a:xfrm>
            <a:off x="609600" y="1143000"/>
            <a:ext cx="8439135" cy="1181100"/>
          </a:xfrm>
        </p:spPr>
        <p:txBody>
          <a:bodyPr/>
          <a:lstStyle/>
          <a:p>
            <a:r>
              <a:rPr lang="en-US" dirty="0"/>
              <a:t>Reinforcement and Punishment </a:t>
            </a:r>
          </a:p>
        </p:txBody>
      </p:sp>
      <p:grpSp>
        <p:nvGrpSpPr>
          <p:cNvPr id="2" name="Group 1" descr="An arrow pointing up, showing that reinforcement will increase future likelihood of the behaviors and an arrow, pointing down demonstrating punishment will reduce the future likelihood of the behavior">
            <a:extLst>
              <a:ext uri="{FF2B5EF4-FFF2-40B4-BE49-F238E27FC236}">
                <a16:creationId xmlns:a16="http://schemas.microsoft.com/office/drawing/2014/main" id="{603E17C3-6E46-C9C7-F372-73A0A4B6828E}"/>
              </a:ext>
              <a:ext uri="{C183D7F6-B498-43B3-948B-1728B52AA6E4}">
                <adec:decorative xmlns:adec="http://schemas.microsoft.com/office/drawing/2017/decorative" val="0"/>
              </a:ext>
            </a:extLst>
          </p:cNvPr>
          <p:cNvGrpSpPr/>
          <p:nvPr/>
        </p:nvGrpSpPr>
        <p:grpSpPr>
          <a:xfrm>
            <a:off x="1016208" y="2697713"/>
            <a:ext cx="1288252" cy="1994751"/>
            <a:chOff x="471487" y="1823719"/>
            <a:chExt cx="966189" cy="1496063"/>
          </a:xfrm>
        </p:grpSpPr>
        <p:sp>
          <p:nvSpPr>
            <p:cNvPr id="6" name="Up Arrow 5">
              <a:extLst>
                <a:ext uri="{FF2B5EF4-FFF2-40B4-BE49-F238E27FC236}">
                  <a16:creationId xmlns:a16="http://schemas.microsoft.com/office/drawing/2014/main" id="{D9E14F8A-D536-A64C-A55F-206CAD516784}"/>
                </a:ext>
                <a:ext uri="{C183D7F6-B498-43B3-948B-1728B52AA6E4}">
                  <adec:decorative xmlns:adec="http://schemas.microsoft.com/office/drawing/2017/decorative" val="1"/>
                </a:ext>
              </a:extLst>
            </p:cNvPr>
            <p:cNvSpPr/>
            <p:nvPr/>
          </p:nvSpPr>
          <p:spPr>
            <a:xfrm>
              <a:off x="471487" y="1823719"/>
              <a:ext cx="533651" cy="62388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endParaRPr>
            </a:p>
          </p:txBody>
        </p:sp>
        <p:sp>
          <p:nvSpPr>
            <p:cNvPr id="7" name="Up Arrow 6">
              <a:extLst>
                <a:ext uri="{FF2B5EF4-FFF2-40B4-BE49-F238E27FC236}">
                  <a16:creationId xmlns:a16="http://schemas.microsoft.com/office/drawing/2014/main" id="{D1E4744D-BC9C-480D-1392-81F88003219F}"/>
                </a:ext>
                <a:ext uri="{C183D7F6-B498-43B3-948B-1728B52AA6E4}">
                  <adec:decorative xmlns:adec="http://schemas.microsoft.com/office/drawing/2017/decorative" val="1"/>
                </a:ext>
              </a:extLst>
            </p:cNvPr>
            <p:cNvSpPr/>
            <p:nvPr/>
          </p:nvSpPr>
          <p:spPr>
            <a:xfrm rot="10800000">
              <a:off x="904025" y="2695900"/>
              <a:ext cx="533651" cy="62388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endParaRPr>
            </a:p>
          </p:txBody>
        </p:sp>
      </p:grpSp>
      <p:sp>
        <p:nvSpPr>
          <p:cNvPr id="4" name="Content Placeholder 3">
            <a:extLst>
              <a:ext uri="{FF2B5EF4-FFF2-40B4-BE49-F238E27FC236}">
                <a16:creationId xmlns:a16="http://schemas.microsoft.com/office/drawing/2014/main" id="{0B7CE335-2A37-BFF1-E484-8DAD57EF1E3C}"/>
              </a:ext>
            </a:extLst>
          </p:cNvPr>
          <p:cNvSpPr>
            <a:spLocks noGrp="1"/>
          </p:cNvSpPr>
          <p:nvPr>
            <p:ph idx="1"/>
          </p:nvPr>
        </p:nvSpPr>
        <p:spPr>
          <a:xfrm>
            <a:off x="2567328" y="2431992"/>
            <a:ext cx="4301445" cy="3999233"/>
          </a:xfrm>
        </p:spPr>
        <p:txBody>
          <a:bodyPr/>
          <a:lstStyle/>
          <a:p>
            <a:pPr marL="150279" indent="0">
              <a:spcAft>
                <a:spcPts val="2400"/>
              </a:spcAft>
              <a:buNone/>
            </a:pPr>
            <a:r>
              <a:rPr lang="en-US" dirty="0"/>
              <a:t>Reinforcement will increase the future likelihood of the behavior</a:t>
            </a:r>
          </a:p>
          <a:p>
            <a:pPr marL="150279" indent="0">
              <a:buNone/>
            </a:pPr>
            <a:r>
              <a:rPr lang="en-US" dirty="0"/>
              <a:t>Punishment will reduce the future likelihood of the behavior</a:t>
            </a:r>
          </a:p>
        </p:txBody>
      </p:sp>
      <p:pic>
        <p:nvPicPr>
          <p:cNvPr id="5" name="Picture 4" descr="Replacement Behaviors!!">
            <a:extLst>
              <a:ext uri="{FF2B5EF4-FFF2-40B4-BE49-F238E27FC236}">
                <a16:creationId xmlns:a16="http://schemas.microsoft.com/office/drawing/2014/main" id="{94C30F4E-A4C0-6DEF-2538-6FBDC7DC49D0}"/>
              </a:ext>
            </a:extLst>
          </p:cNvPr>
          <p:cNvPicPr>
            <a:picLocks noChangeAspect="1"/>
          </p:cNvPicPr>
          <p:nvPr/>
        </p:nvPicPr>
        <p:blipFill>
          <a:blip r:embed="rId3"/>
          <a:stretch>
            <a:fillRect/>
          </a:stretch>
        </p:blipFill>
        <p:spPr>
          <a:xfrm>
            <a:off x="7473950" y="2750361"/>
            <a:ext cx="2929890" cy="21228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 name="Title 2">
            <a:extLst>
              <a:ext uri="{FF2B5EF4-FFF2-40B4-BE49-F238E27FC236}">
                <a16:creationId xmlns:a16="http://schemas.microsoft.com/office/drawing/2014/main" id="{8FB8AF7C-5418-9FF0-527F-3FE7332C9AE8}"/>
              </a:ext>
            </a:extLst>
          </p:cNvPr>
          <p:cNvSpPr>
            <a:spLocks noGrp="1"/>
          </p:cNvSpPr>
          <p:nvPr>
            <p:ph type="title"/>
          </p:nvPr>
        </p:nvSpPr>
        <p:spPr/>
        <p:txBody>
          <a:bodyPr/>
          <a:lstStyle/>
          <a:p>
            <a:r>
              <a:rPr lang="en-US" dirty="0"/>
              <a:t>Understanding and Supporting Behavior in Special Education </a:t>
            </a:r>
          </a:p>
        </p:txBody>
      </p:sp>
      <p:sp>
        <p:nvSpPr>
          <p:cNvPr id="4" name="Text Placeholder 3">
            <a:extLst>
              <a:ext uri="{FF2B5EF4-FFF2-40B4-BE49-F238E27FC236}">
                <a16:creationId xmlns:a16="http://schemas.microsoft.com/office/drawing/2014/main" id="{35C07A8D-EB40-C2B2-DF2D-BCEA04958B93}"/>
              </a:ext>
            </a:extLst>
          </p:cNvPr>
          <p:cNvSpPr>
            <a:spLocks noGrp="1"/>
          </p:cNvSpPr>
          <p:nvPr>
            <p:ph type="body" idx="1"/>
          </p:nvPr>
        </p:nvSpPr>
        <p:spPr/>
        <p:txBody>
          <a:bodyPr/>
          <a:lstStyle/>
          <a:p>
            <a:r>
              <a:rPr lang="en-US" sz="2800" dirty="0"/>
              <a:t>Agenda</a:t>
            </a:r>
          </a:p>
        </p:txBody>
      </p:sp>
      <p:sp>
        <p:nvSpPr>
          <p:cNvPr id="7" name="Text Placeholder 6">
            <a:extLst>
              <a:ext uri="{FF2B5EF4-FFF2-40B4-BE49-F238E27FC236}">
                <a16:creationId xmlns:a16="http://schemas.microsoft.com/office/drawing/2014/main" id="{9799F880-5C0E-A5C1-F1A8-3038D016DF7C}"/>
              </a:ext>
            </a:extLst>
          </p:cNvPr>
          <p:cNvSpPr>
            <a:spLocks noGrp="1"/>
          </p:cNvSpPr>
          <p:nvPr>
            <p:ph type="body" sz="quarter" idx="10"/>
          </p:nvPr>
        </p:nvSpPr>
        <p:spPr/>
        <p:txBody>
          <a:bodyPr/>
          <a:lstStyle/>
          <a:p>
            <a:pPr marL="514338" indent="-285744">
              <a:buSzPct val="108000"/>
            </a:pPr>
            <a:r>
              <a:rPr lang="en-US" dirty="0"/>
              <a:t>Foundational Principles of Behavior</a:t>
            </a:r>
          </a:p>
          <a:p>
            <a:pPr marL="514338" indent="-285744">
              <a:buSzPct val="108000"/>
            </a:pPr>
            <a:r>
              <a:rPr lang="en-US" dirty="0"/>
              <a:t>Setting up the environment for success</a:t>
            </a:r>
          </a:p>
          <a:p>
            <a:pPr marL="514338" indent="-285744">
              <a:buSzPct val="108000"/>
            </a:pPr>
            <a:r>
              <a:rPr lang="en-US" dirty="0"/>
              <a:t>Data collection &amp; Data Sheets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buSzPts val="990"/>
            </a:pPr>
            <a:r>
              <a:rPr lang="en" b="1" dirty="0"/>
              <a:t>Reinforcement </a:t>
            </a:r>
            <a:endParaRPr b="1" dirty="0"/>
          </a:p>
        </p:txBody>
      </p:sp>
      <p:sp>
        <p:nvSpPr>
          <p:cNvPr id="3" name="Text Placeholder 2">
            <a:extLst>
              <a:ext uri="{FF2B5EF4-FFF2-40B4-BE49-F238E27FC236}">
                <a16:creationId xmlns:a16="http://schemas.microsoft.com/office/drawing/2014/main" id="{C5ED5EDE-F8A9-2A1C-26E6-0537EB3A0E55}"/>
              </a:ext>
            </a:extLst>
          </p:cNvPr>
          <p:cNvSpPr>
            <a:spLocks noGrp="1"/>
          </p:cNvSpPr>
          <p:nvPr>
            <p:ph type="body" idx="1"/>
          </p:nvPr>
        </p:nvSpPr>
        <p:spPr/>
        <p:txBody>
          <a:bodyPr/>
          <a:lstStyle/>
          <a:p>
            <a:r>
              <a:rPr lang="en-US" dirty="0"/>
              <a:t>Definition:</a:t>
            </a:r>
          </a:p>
        </p:txBody>
      </p:sp>
      <p:sp>
        <p:nvSpPr>
          <p:cNvPr id="2" name="Content Placeholder 1">
            <a:extLst>
              <a:ext uri="{FF2B5EF4-FFF2-40B4-BE49-F238E27FC236}">
                <a16:creationId xmlns:a16="http://schemas.microsoft.com/office/drawing/2014/main" id="{716C1C5D-2A21-0663-3EFD-E69EAFBD708D}"/>
              </a:ext>
            </a:extLst>
          </p:cNvPr>
          <p:cNvSpPr>
            <a:spLocks noGrp="1"/>
          </p:cNvSpPr>
          <p:nvPr>
            <p:ph type="body" sz="quarter" idx="10"/>
          </p:nvPr>
        </p:nvSpPr>
        <p:spPr>
          <a:xfrm>
            <a:off x="609600" y="3071958"/>
            <a:ext cx="8296276" cy="3176442"/>
          </a:xfrm>
        </p:spPr>
        <p:txBody>
          <a:bodyPr/>
          <a:lstStyle/>
          <a:p>
            <a:pPr marL="150279" indent="0">
              <a:buNone/>
            </a:pPr>
            <a:r>
              <a:rPr lang="en-US" dirty="0"/>
              <a:t>Adding something (</a:t>
            </a:r>
            <a:r>
              <a:rPr lang="en-US" i="1" dirty="0"/>
              <a:t>positive</a:t>
            </a:r>
            <a:r>
              <a:rPr lang="en-US" dirty="0"/>
              <a:t>) or taking something away (</a:t>
            </a:r>
            <a:r>
              <a:rPr lang="en-US" i="1" dirty="0"/>
              <a:t>negative</a:t>
            </a:r>
            <a:r>
              <a:rPr lang="en-US" dirty="0"/>
              <a:t>) that will increase the likelihood of the desired behavior occurring again!</a:t>
            </a:r>
          </a:p>
          <a:p>
            <a:pPr marL="150279" indent="0">
              <a:buNone/>
            </a:pPr>
            <a:r>
              <a:rPr lang="en-US" dirty="0"/>
              <a:t>A </a:t>
            </a:r>
            <a:r>
              <a:rPr lang="en-US" b="1" dirty="0"/>
              <a:t>consequence</a:t>
            </a:r>
            <a:r>
              <a:rPr lang="en-US" dirty="0"/>
              <a:t> that </a:t>
            </a:r>
            <a:r>
              <a:rPr lang="en-US" b="1" dirty="0"/>
              <a:t>strengthens</a:t>
            </a:r>
            <a:r>
              <a:rPr lang="en-US" dirty="0"/>
              <a:t> the behavior it </a:t>
            </a:r>
            <a:r>
              <a:rPr lang="en-US" b="1" dirty="0"/>
              <a:t>follows</a:t>
            </a:r>
            <a:r>
              <a:rPr lang="en-US"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7"/>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buSzPts val="990"/>
            </a:pPr>
            <a:r>
              <a:rPr lang="en" dirty="0"/>
              <a:t>Is it Reinforcing? </a:t>
            </a:r>
            <a:endParaRPr dirty="0"/>
          </a:p>
        </p:txBody>
      </p:sp>
      <p:sp>
        <p:nvSpPr>
          <p:cNvPr id="2" name="Content Placeholder 1">
            <a:extLst>
              <a:ext uri="{FF2B5EF4-FFF2-40B4-BE49-F238E27FC236}">
                <a16:creationId xmlns:a16="http://schemas.microsoft.com/office/drawing/2014/main" id="{B5DA8C1A-C0EB-B04C-9007-A75EE66940AE}"/>
              </a:ext>
            </a:extLst>
          </p:cNvPr>
          <p:cNvSpPr>
            <a:spLocks noGrp="1"/>
          </p:cNvSpPr>
          <p:nvPr>
            <p:ph type="body" sz="quarter" idx="10"/>
          </p:nvPr>
        </p:nvSpPr>
        <p:spPr/>
        <p:txBody>
          <a:bodyPr/>
          <a:lstStyle/>
          <a:p>
            <a:pPr marL="150279" indent="0">
              <a:buNone/>
            </a:pPr>
            <a:r>
              <a:rPr lang="en-US" dirty="0"/>
              <a:t>The big question….</a:t>
            </a:r>
          </a:p>
          <a:p>
            <a:pPr marL="150279" indent="0">
              <a:buNone/>
            </a:pPr>
            <a:r>
              <a:rPr lang="en-US" dirty="0"/>
              <a:t>Is it</a:t>
            </a:r>
            <a:r>
              <a:rPr lang="en-US" b="1" dirty="0"/>
              <a:t> REALLY </a:t>
            </a:r>
            <a:r>
              <a:rPr lang="en-US" dirty="0"/>
              <a:t>reinforcing???</a:t>
            </a:r>
          </a:p>
          <a:p>
            <a:pPr marL="150279" indent="0">
              <a:buNone/>
            </a:pPr>
            <a:endParaRPr lang="en-US" dirty="0"/>
          </a:p>
          <a:p>
            <a:pPr marL="150279" indent="0">
              <a:buNone/>
            </a:pPr>
            <a:r>
              <a:rPr lang="en-US" dirty="0"/>
              <a:t>How can we tell?</a:t>
            </a:r>
          </a:p>
          <a:p>
            <a:pPr marL="150279" indent="0">
              <a:buNone/>
            </a:pPr>
            <a:r>
              <a:rPr lang="en-US" dirty="0"/>
              <a:t>The </a:t>
            </a:r>
            <a:r>
              <a:rPr lang="en-US" b="1" dirty="0"/>
              <a:t>BEHAVIOR CHANGES!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Making Reinforcement Effective</a:t>
            </a:r>
            <a:endParaRPr dirty="0"/>
          </a:p>
        </p:txBody>
      </p:sp>
      <p:sp>
        <p:nvSpPr>
          <p:cNvPr id="3" name="Content Placeholder 2">
            <a:extLst>
              <a:ext uri="{FF2B5EF4-FFF2-40B4-BE49-F238E27FC236}">
                <a16:creationId xmlns:a16="http://schemas.microsoft.com/office/drawing/2014/main" id="{C3BC3714-A047-BBD2-0BFA-1190D4C74B06}"/>
              </a:ext>
            </a:extLst>
          </p:cNvPr>
          <p:cNvSpPr>
            <a:spLocks noGrp="1"/>
          </p:cNvSpPr>
          <p:nvPr>
            <p:ph type="body" sz="quarter" idx="10"/>
          </p:nvPr>
        </p:nvSpPr>
        <p:spPr/>
        <p:txBody>
          <a:bodyPr/>
          <a:lstStyle/>
          <a:p>
            <a:pPr marL="759864" indent="-609585">
              <a:buFont typeface="+mj-lt"/>
              <a:buAutoNum type="arabicPeriod"/>
            </a:pPr>
            <a:r>
              <a:rPr lang="en-US" dirty="0"/>
              <a:t>Immediate</a:t>
            </a:r>
          </a:p>
          <a:p>
            <a:pPr marL="759864" indent="-609585">
              <a:buFont typeface="+mj-lt"/>
              <a:buAutoNum type="arabicPeriod"/>
            </a:pPr>
            <a:r>
              <a:rPr lang="en-US" dirty="0"/>
              <a:t>Distinct</a:t>
            </a:r>
          </a:p>
          <a:p>
            <a:pPr marL="759864" indent="-609585">
              <a:buFont typeface="+mj-lt"/>
              <a:buAutoNum type="arabicPeriod"/>
            </a:pPr>
            <a:r>
              <a:rPr lang="en-US" dirty="0"/>
              <a:t>Descriptive</a:t>
            </a:r>
          </a:p>
          <a:p>
            <a:pPr marL="759864" indent="-609585">
              <a:buFont typeface="+mj-lt"/>
              <a:buAutoNum type="arabicPeriod"/>
            </a:pPr>
            <a:r>
              <a:rPr lang="en-US" dirty="0"/>
              <a:t>Preferred</a:t>
            </a:r>
          </a:p>
          <a:p>
            <a:pPr marL="759864" indent="-609585">
              <a:buFont typeface="+mj-lt"/>
              <a:buAutoNum type="arabicPeriod"/>
            </a:pPr>
            <a:r>
              <a:rPr lang="en-US" dirty="0"/>
              <a:t>Varied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nSpc>
                <a:spcPct val="90000"/>
              </a:lnSpc>
              <a:spcAft>
                <a:spcPts val="1600"/>
              </a:spcAft>
            </a:pPr>
            <a:r>
              <a:rPr lang="en" dirty="0"/>
              <a:t>Making Reinforcement Effective:</a:t>
            </a:r>
            <a:br>
              <a:rPr lang="en" dirty="0"/>
            </a:br>
            <a:r>
              <a:rPr lang="en-US" sz="3733" dirty="0"/>
              <a:t>IMMEDIATE </a:t>
            </a:r>
            <a:endParaRPr sz="3733" dirty="0"/>
          </a:p>
        </p:txBody>
      </p:sp>
      <p:sp>
        <p:nvSpPr>
          <p:cNvPr id="3" name="Content Placeholder 2">
            <a:extLst>
              <a:ext uri="{FF2B5EF4-FFF2-40B4-BE49-F238E27FC236}">
                <a16:creationId xmlns:a16="http://schemas.microsoft.com/office/drawing/2014/main" id="{647413B6-408B-A401-D6F4-D493006E6255}"/>
              </a:ext>
            </a:extLst>
          </p:cNvPr>
          <p:cNvSpPr>
            <a:spLocks noGrp="1"/>
          </p:cNvSpPr>
          <p:nvPr>
            <p:ph type="body" sz="quarter" idx="10"/>
          </p:nvPr>
        </p:nvSpPr>
        <p:spPr/>
        <p:txBody>
          <a:bodyPr/>
          <a:lstStyle/>
          <a:p>
            <a:pPr marL="150279" indent="0">
              <a:buNone/>
            </a:pPr>
            <a:r>
              <a:rPr lang="en-US" dirty="0"/>
              <a:t>Reinforcement should happen right have the desired behavior you want to increase.</a:t>
            </a:r>
          </a:p>
          <a:p>
            <a:pPr marL="150279" indent="0">
              <a:buNone/>
            </a:pPr>
            <a:endParaRPr lang="en-US" dirty="0"/>
          </a:p>
          <a:p>
            <a:pPr marL="150279" indent="0">
              <a:buNone/>
            </a:pPr>
            <a:r>
              <a:rPr lang="en-US" dirty="0"/>
              <a:t>Can use a conditioned reinforcement to delay delivery of the main reinforcement</a:t>
            </a:r>
          </a:p>
        </p:txBody>
      </p:sp>
    </p:spTree>
    <p:extLst>
      <p:ext uri="{BB962C8B-B14F-4D97-AF65-F5344CB8AC3E}">
        <p14:creationId xmlns:p14="http://schemas.microsoft.com/office/powerpoint/2010/main" val="3028178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nSpc>
                <a:spcPct val="90000"/>
              </a:lnSpc>
              <a:spcBef>
                <a:spcPts val="0"/>
              </a:spcBef>
            </a:pPr>
            <a:r>
              <a:rPr lang="en" dirty="0"/>
              <a:t>Making Reinforcement Effective:</a:t>
            </a:r>
            <a:br>
              <a:rPr lang="en" dirty="0"/>
            </a:br>
            <a:r>
              <a:rPr lang="en-US" sz="3733" dirty="0"/>
              <a:t>DISTINCT </a:t>
            </a:r>
            <a:endParaRPr sz="3733" dirty="0"/>
          </a:p>
        </p:txBody>
      </p:sp>
      <p:sp>
        <p:nvSpPr>
          <p:cNvPr id="2" name="Content Placeholder 1">
            <a:extLst>
              <a:ext uri="{FF2B5EF4-FFF2-40B4-BE49-F238E27FC236}">
                <a16:creationId xmlns:a16="http://schemas.microsoft.com/office/drawing/2014/main" id="{B33CDC62-D628-92CC-F51A-2BD86CDBD9FD}"/>
              </a:ext>
            </a:extLst>
          </p:cNvPr>
          <p:cNvSpPr>
            <a:spLocks noGrp="1"/>
          </p:cNvSpPr>
          <p:nvPr>
            <p:ph type="body" sz="quarter" idx="10"/>
          </p:nvPr>
        </p:nvSpPr>
        <p:spPr/>
        <p:txBody>
          <a:bodyPr/>
          <a:lstStyle/>
          <a:p>
            <a:pPr marL="150279" indent="0">
              <a:buNone/>
            </a:pPr>
            <a:r>
              <a:rPr lang="en-US" dirty="0"/>
              <a:t>Do they know what is their reinforcement?  </a:t>
            </a:r>
          </a:p>
          <a:p>
            <a:pPr marL="150279" indent="0">
              <a:buNone/>
            </a:pPr>
            <a:r>
              <a:rPr lang="en-US" dirty="0"/>
              <a:t>Do they have access to it for “free other times?  </a:t>
            </a:r>
          </a:p>
          <a:p>
            <a:pPr marL="150279" indent="0">
              <a:buNone/>
            </a:pPr>
            <a:r>
              <a:rPr lang="en-US" dirty="0"/>
              <a:t>Why work for something you can get for free?</a:t>
            </a:r>
          </a:p>
        </p:txBody>
      </p:sp>
    </p:spTree>
    <p:extLst>
      <p:ext uri="{BB962C8B-B14F-4D97-AF65-F5344CB8AC3E}">
        <p14:creationId xmlns:p14="http://schemas.microsoft.com/office/powerpoint/2010/main" val="3642144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nSpc>
                <a:spcPct val="90000"/>
              </a:lnSpc>
              <a:spcBef>
                <a:spcPts val="0"/>
              </a:spcBef>
            </a:pPr>
            <a:r>
              <a:rPr lang="en" dirty="0"/>
              <a:t>Making Reinforcement Effective:</a:t>
            </a:r>
            <a:br>
              <a:rPr lang="en" dirty="0"/>
            </a:br>
            <a:r>
              <a:rPr lang="en-US" sz="3733" dirty="0"/>
              <a:t>DESCRIPTIVE </a:t>
            </a:r>
            <a:endParaRPr sz="3733" dirty="0"/>
          </a:p>
        </p:txBody>
      </p:sp>
      <p:sp>
        <p:nvSpPr>
          <p:cNvPr id="2" name="Content Placeholder 1">
            <a:extLst>
              <a:ext uri="{FF2B5EF4-FFF2-40B4-BE49-F238E27FC236}">
                <a16:creationId xmlns:a16="http://schemas.microsoft.com/office/drawing/2014/main" id="{A7006F4C-1B23-0F4E-5265-3E6D7FAE8490}"/>
              </a:ext>
            </a:extLst>
          </p:cNvPr>
          <p:cNvSpPr>
            <a:spLocks noGrp="1"/>
          </p:cNvSpPr>
          <p:nvPr>
            <p:ph type="body" sz="quarter" idx="10"/>
          </p:nvPr>
        </p:nvSpPr>
        <p:spPr/>
        <p:txBody>
          <a:bodyPr/>
          <a:lstStyle/>
          <a:p>
            <a:pPr marL="150279" indent="0">
              <a:buNone/>
            </a:pPr>
            <a:r>
              <a:rPr lang="en-US" dirty="0"/>
              <a:t>Tell the person what behavior you are reinforcing!</a:t>
            </a:r>
          </a:p>
          <a:p>
            <a:pPr marL="150279" indent="0">
              <a:buNone/>
            </a:pPr>
            <a:r>
              <a:rPr lang="en-US" dirty="0"/>
              <a:t>Specific Praise</a:t>
            </a:r>
          </a:p>
        </p:txBody>
      </p:sp>
    </p:spTree>
    <p:extLst>
      <p:ext uri="{BB962C8B-B14F-4D97-AF65-F5344CB8AC3E}">
        <p14:creationId xmlns:p14="http://schemas.microsoft.com/office/powerpoint/2010/main" val="3936596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nSpc>
                <a:spcPct val="90000"/>
              </a:lnSpc>
              <a:spcBef>
                <a:spcPts val="0"/>
              </a:spcBef>
            </a:pPr>
            <a:r>
              <a:rPr lang="en" dirty="0"/>
              <a:t>Making Reinforcement Effective:</a:t>
            </a:r>
            <a:br>
              <a:rPr lang="en" dirty="0"/>
            </a:br>
            <a:r>
              <a:rPr lang="en-US" sz="3733" dirty="0"/>
              <a:t>PREFERRED </a:t>
            </a:r>
            <a:endParaRPr sz="3733" dirty="0"/>
          </a:p>
        </p:txBody>
      </p:sp>
      <p:sp>
        <p:nvSpPr>
          <p:cNvPr id="2" name="Content Placeholder 1">
            <a:extLst>
              <a:ext uri="{FF2B5EF4-FFF2-40B4-BE49-F238E27FC236}">
                <a16:creationId xmlns:a16="http://schemas.microsoft.com/office/drawing/2014/main" id="{83DB5EEA-588B-13B0-4D1B-C86231A615D3}"/>
              </a:ext>
            </a:extLst>
          </p:cNvPr>
          <p:cNvSpPr>
            <a:spLocks noGrp="1"/>
          </p:cNvSpPr>
          <p:nvPr>
            <p:ph type="body" sz="quarter" idx="10"/>
          </p:nvPr>
        </p:nvSpPr>
        <p:spPr/>
        <p:txBody>
          <a:bodyPr/>
          <a:lstStyle/>
          <a:p>
            <a:pPr marL="150279" indent="0">
              <a:buNone/>
            </a:pPr>
            <a:r>
              <a:rPr lang="en-US" dirty="0"/>
              <a:t>Is what they are working for liked or preferred?</a:t>
            </a:r>
          </a:p>
          <a:p>
            <a:pPr marL="150279" indent="0">
              <a:buNone/>
            </a:pPr>
            <a:r>
              <a:rPr lang="en-US" dirty="0"/>
              <a:t>Is it worth changing their behavior for?</a:t>
            </a:r>
          </a:p>
          <a:p>
            <a:pPr marL="150279" indent="0">
              <a:buNone/>
            </a:pPr>
            <a:r>
              <a:rPr lang="en-US" dirty="0"/>
              <a:t>How do you know what they prefer?</a:t>
            </a:r>
          </a:p>
        </p:txBody>
      </p:sp>
    </p:spTree>
    <p:extLst>
      <p:ext uri="{BB962C8B-B14F-4D97-AF65-F5344CB8AC3E}">
        <p14:creationId xmlns:p14="http://schemas.microsoft.com/office/powerpoint/2010/main" val="88407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nSpc>
                <a:spcPct val="90000"/>
              </a:lnSpc>
              <a:spcBef>
                <a:spcPts val="0"/>
              </a:spcBef>
            </a:pPr>
            <a:r>
              <a:rPr lang="en" dirty="0"/>
              <a:t>Making Reinforcement Effective:</a:t>
            </a:r>
            <a:br>
              <a:rPr lang="en" dirty="0"/>
            </a:br>
            <a:r>
              <a:rPr lang="en-US" sz="4267" dirty="0"/>
              <a:t>VARIED</a:t>
            </a:r>
            <a:endParaRPr sz="4267" dirty="0"/>
          </a:p>
        </p:txBody>
      </p:sp>
      <p:sp>
        <p:nvSpPr>
          <p:cNvPr id="2" name="Content Placeholder 1">
            <a:extLst>
              <a:ext uri="{FF2B5EF4-FFF2-40B4-BE49-F238E27FC236}">
                <a16:creationId xmlns:a16="http://schemas.microsoft.com/office/drawing/2014/main" id="{E1288291-7F63-ADE6-2228-AC63BA31388F}"/>
              </a:ext>
            </a:extLst>
          </p:cNvPr>
          <p:cNvSpPr>
            <a:spLocks noGrp="1"/>
          </p:cNvSpPr>
          <p:nvPr>
            <p:ph type="body" sz="quarter" idx="10"/>
          </p:nvPr>
        </p:nvSpPr>
        <p:spPr/>
        <p:txBody>
          <a:bodyPr/>
          <a:lstStyle/>
          <a:p>
            <a:pPr marL="150279" indent="0">
              <a:buNone/>
            </a:pPr>
            <a:r>
              <a:rPr lang="en-US" dirty="0"/>
              <a:t>Most people don’t like the same thing over and over.</a:t>
            </a:r>
          </a:p>
          <a:p>
            <a:pPr marL="150279" indent="0">
              <a:buNone/>
            </a:pPr>
            <a:r>
              <a:rPr lang="en-US" dirty="0"/>
              <a:t>Have multiple options and provide them the opportunity to choose – even if they pick the same thing each time.</a:t>
            </a:r>
          </a:p>
        </p:txBody>
      </p:sp>
    </p:spTree>
    <p:extLst>
      <p:ext uri="{BB962C8B-B14F-4D97-AF65-F5344CB8AC3E}">
        <p14:creationId xmlns:p14="http://schemas.microsoft.com/office/powerpoint/2010/main" val="251729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Bribery vs Reinforcement</a:t>
            </a:r>
            <a:endParaRPr dirty="0"/>
          </a:p>
        </p:txBody>
      </p:sp>
      <p:sp>
        <p:nvSpPr>
          <p:cNvPr id="2" name="Content Placeholder 1">
            <a:extLst>
              <a:ext uri="{FF2B5EF4-FFF2-40B4-BE49-F238E27FC236}">
                <a16:creationId xmlns:a16="http://schemas.microsoft.com/office/drawing/2014/main" id="{4A475439-B0DE-3273-76BE-D938A830311F}"/>
              </a:ext>
            </a:extLst>
          </p:cNvPr>
          <p:cNvSpPr>
            <a:spLocks noGrp="1"/>
          </p:cNvSpPr>
          <p:nvPr>
            <p:ph type="body" sz="quarter" idx="10"/>
          </p:nvPr>
        </p:nvSpPr>
        <p:spPr>
          <a:xfrm>
            <a:off x="616973" y="2422422"/>
            <a:ext cx="6841101" cy="3825978"/>
          </a:xfrm>
        </p:spPr>
        <p:txBody>
          <a:bodyPr/>
          <a:lstStyle/>
          <a:p>
            <a:pPr marL="150279" indent="0">
              <a:buNone/>
            </a:pPr>
            <a:r>
              <a:rPr lang="en-US" dirty="0"/>
              <a:t>Reinforcement needs to be set up ahead of time, before any behaviors occur, while bribery occurs in the middle of challenging behaviors. </a:t>
            </a:r>
          </a:p>
          <a:p>
            <a:pPr marL="150279" indent="0">
              <a:buNone/>
            </a:pPr>
            <a:r>
              <a:rPr lang="en-US" b="1" dirty="0"/>
              <a:t>Please learn, understand, and teach the difference between bribery and reinforcement. </a:t>
            </a:r>
          </a:p>
        </p:txBody>
      </p:sp>
      <p:pic>
        <p:nvPicPr>
          <p:cNvPr id="350" name="Google Shape;350;p62" descr="A *someecards* meme shows a distressed woman with the text, &quot;They still think that reinforcement and bribe are SAME!&quot; It humorously expresses frustration over the misunderstanding between reinforcement (shaping behavior) and bribery (rewarding misbehavio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167144" y="3074010"/>
            <a:ext cx="3395764" cy="2613352"/>
          </a:xfrm>
          <a:prstGeom prst="rect">
            <a:avLst/>
          </a:prstGeom>
          <a:noFill/>
          <a:ln w="6350">
            <a:solidFill>
              <a:schemeClr val="tx1"/>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63" descr="A flowchart compares reinforcement and bribery in parenting. The red path shows bribery, where a tantrum is rewarded with McDonald's, reinforcing bad behavior, while the green path illustrates reinforcement, rewarding good behavior with a smooth shopping trip.">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997527" y="2133600"/>
            <a:ext cx="10252364" cy="3976255"/>
          </a:xfrm>
          <a:prstGeom prst="rect">
            <a:avLst/>
          </a:prstGeom>
          <a:noFill/>
          <a:ln>
            <a:noFill/>
          </a:ln>
        </p:spPr>
      </p:pic>
      <p:sp>
        <p:nvSpPr>
          <p:cNvPr id="358" name="Google Shape;358;p6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Bribery</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A9BD-D7F2-0511-DDB7-F2B4D2C5D993}"/>
              </a:ext>
            </a:extLst>
          </p:cNvPr>
          <p:cNvSpPr>
            <a:spLocks noGrp="1"/>
          </p:cNvSpPr>
          <p:nvPr>
            <p:ph type="title"/>
          </p:nvPr>
        </p:nvSpPr>
        <p:spPr/>
        <p:txBody>
          <a:bodyPr/>
          <a:lstStyle/>
          <a:p>
            <a:r>
              <a:rPr lang="en-US" dirty="0"/>
              <a:t>Reminder</a:t>
            </a:r>
          </a:p>
        </p:txBody>
      </p:sp>
      <p:sp>
        <p:nvSpPr>
          <p:cNvPr id="3" name="Text Placeholder 2">
            <a:extLst>
              <a:ext uri="{FF2B5EF4-FFF2-40B4-BE49-F238E27FC236}">
                <a16:creationId xmlns:a16="http://schemas.microsoft.com/office/drawing/2014/main" id="{368A6171-B68B-AF64-AB86-6CD19D0CCA64}"/>
              </a:ext>
            </a:extLst>
          </p:cNvPr>
          <p:cNvSpPr>
            <a:spLocks noGrp="1"/>
          </p:cNvSpPr>
          <p:nvPr>
            <p:ph type="body" sz="quarter" idx="10"/>
          </p:nvPr>
        </p:nvSpPr>
        <p:spPr/>
        <p:txBody>
          <a:bodyPr/>
          <a:lstStyle/>
          <a:p>
            <a:r>
              <a:rPr lang="en-US" dirty="0"/>
              <a:t>All staff deal with students with challenging behaviors, sometimes they are quick and simple to respond to and sometimes they are all consuming of our day! To be the most effective and efficient in changing behaviors, we have to really understand the science behind it. Take time to learn and understand more clearly where we have the power to change behavior. Be able to leave with knowledge that you can share and teach to your co-workers to make your team well equipped to improve the days and lives of your students.</a:t>
            </a:r>
          </a:p>
        </p:txBody>
      </p:sp>
    </p:spTree>
    <p:extLst>
      <p:ext uri="{BB962C8B-B14F-4D97-AF65-F5344CB8AC3E}">
        <p14:creationId xmlns:p14="http://schemas.microsoft.com/office/powerpoint/2010/main" val="3421789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Bribery</a:t>
            </a:r>
            <a:r>
              <a:rPr lang="en-US" dirty="0"/>
              <a:t>, cont.</a:t>
            </a:r>
            <a:endParaRPr dirty="0"/>
          </a:p>
        </p:txBody>
      </p:sp>
      <p:sp>
        <p:nvSpPr>
          <p:cNvPr id="3" name="Content Placeholder 2">
            <a:extLst>
              <a:ext uri="{FF2B5EF4-FFF2-40B4-BE49-F238E27FC236}">
                <a16:creationId xmlns:a16="http://schemas.microsoft.com/office/drawing/2014/main" id="{FC74E01B-0C3C-A3D2-F1D8-055F3CCAEF65}"/>
              </a:ext>
            </a:extLst>
          </p:cNvPr>
          <p:cNvSpPr>
            <a:spLocks noGrp="1"/>
          </p:cNvSpPr>
          <p:nvPr>
            <p:ph type="body" sz="quarter" idx="10"/>
          </p:nvPr>
        </p:nvSpPr>
        <p:spPr>
          <a:xfrm>
            <a:off x="616974" y="2422422"/>
            <a:ext cx="7269726" cy="3825978"/>
          </a:xfrm>
        </p:spPr>
        <p:txBody>
          <a:bodyPr/>
          <a:lstStyle/>
          <a:p>
            <a:pPr marL="150279" indent="0">
              <a:buNone/>
            </a:pPr>
            <a:r>
              <a:rPr lang="en-US" dirty="0"/>
              <a:t>Does it work?  Yes – for the short term!</a:t>
            </a:r>
          </a:p>
          <a:p>
            <a:pPr marL="150279" indent="0">
              <a:buNone/>
            </a:pPr>
            <a:r>
              <a:rPr lang="en-US" dirty="0"/>
              <a:t>What about the long-term pattern you are setting yourself and the student up for?</a:t>
            </a:r>
          </a:p>
          <a:p>
            <a:pPr marL="150279" indent="0">
              <a:buNone/>
            </a:pPr>
            <a:r>
              <a:rPr lang="en-US" dirty="0"/>
              <a:t>Bribery gets you stuck in a </a:t>
            </a:r>
            <a:r>
              <a:rPr lang="en-US" b="1" dirty="0"/>
              <a:t>Behavior Trap!</a:t>
            </a:r>
          </a:p>
        </p:txBody>
      </p:sp>
      <p:pic>
        <p:nvPicPr>
          <p:cNvPr id="2" name="Google Shape;357;p63" descr="A purple circular arrow icon representing a continuous loop. It relates to the behavior trap cycle by symbolizing how reinforcing behaviors can create self-perpetuating patterns, making habits difficult to break.">
            <a:extLst>
              <a:ext uri="{FF2B5EF4-FFF2-40B4-BE49-F238E27FC236}">
                <a16:creationId xmlns:a16="http://schemas.microsoft.com/office/drawing/2014/main" id="{F05A8BAA-6950-5B5D-188A-429DE96DA7B8}"/>
              </a:ext>
              <a:ext uri="{C183D7F6-B498-43B3-948B-1728B52AA6E4}">
                <adec:decorative xmlns:adec="http://schemas.microsoft.com/office/drawing/2017/decorative" val="0"/>
              </a:ext>
            </a:extLst>
          </p:cNvPr>
          <p:cNvPicPr preferRelativeResize="0"/>
          <p:nvPr/>
        </p:nvPicPr>
        <p:blipFill rotWithShape="1">
          <a:blip r:embed="rId3">
            <a:alphaModFix/>
          </a:blip>
          <a:srcRect t="14626"/>
          <a:stretch/>
        </p:blipFill>
        <p:spPr>
          <a:xfrm>
            <a:off x="8913292" y="2642279"/>
            <a:ext cx="2335097" cy="2204041"/>
          </a:xfrm>
          <a:prstGeom prst="rect">
            <a:avLst/>
          </a:prstGeom>
          <a:noFill/>
          <a:ln>
            <a:noFill/>
          </a:ln>
        </p:spPr>
      </p:pic>
    </p:spTree>
    <p:extLst>
      <p:ext uri="{BB962C8B-B14F-4D97-AF65-F5344CB8AC3E}">
        <p14:creationId xmlns:p14="http://schemas.microsoft.com/office/powerpoint/2010/main" val="2669367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7" name="Google Shape;367;p64" descr="A flowchart contrasts reinforcement and bribery in parenting during a grocery trip. It highlights setting expectations beforehand, rewarding good behavior with McDonald's, and not reinforcing tantrums by withholding the reward if misbehavior occurs.">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845923" y="3807460"/>
            <a:ext cx="9459385" cy="2674406"/>
          </a:xfrm>
          <a:prstGeom prst="rect">
            <a:avLst/>
          </a:prstGeom>
          <a:noFill/>
          <a:ln>
            <a:noFill/>
          </a:ln>
        </p:spPr>
      </p:pic>
      <p:sp>
        <p:nvSpPr>
          <p:cNvPr id="3" name="Title 2">
            <a:extLst>
              <a:ext uri="{FF2B5EF4-FFF2-40B4-BE49-F238E27FC236}">
                <a16:creationId xmlns:a16="http://schemas.microsoft.com/office/drawing/2014/main" id="{27B492AB-64EE-248A-5067-FEAC445AC9DE}"/>
              </a:ext>
            </a:extLst>
          </p:cNvPr>
          <p:cNvSpPr>
            <a:spLocks noGrp="1"/>
          </p:cNvSpPr>
          <p:nvPr>
            <p:ph type="title"/>
          </p:nvPr>
        </p:nvSpPr>
        <p:spPr>
          <a:xfrm>
            <a:off x="1488950" y="846788"/>
            <a:ext cx="9943056" cy="1153461"/>
          </a:xfrm>
        </p:spPr>
        <p:txBody>
          <a:bodyPr/>
          <a:lstStyle/>
          <a:p>
            <a:r>
              <a:rPr lang="en-US" dirty="0"/>
              <a:t>Reinforcement, cont.</a:t>
            </a:r>
          </a:p>
        </p:txBody>
      </p:sp>
      <p:sp>
        <p:nvSpPr>
          <p:cNvPr id="2" name="Text Placeholder 1">
            <a:extLst>
              <a:ext uri="{FF2B5EF4-FFF2-40B4-BE49-F238E27FC236}">
                <a16:creationId xmlns:a16="http://schemas.microsoft.com/office/drawing/2014/main" id="{5CE161FF-9382-90C0-AD34-B6C5C598C3D2}"/>
              </a:ext>
            </a:extLst>
          </p:cNvPr>
          <p:cNvSpPr>
            <a:spLocks noGrp="1"/>
          </p:cNvSpPr>
          <p:nvPr>
            <p:ph type="body" sz="quarter" idx="10"/>
          </p:nvPr>
        </p:nvSpPr>
        <p:spPr>
          <a:xfrm>
            <a:off x="1486061" y="1866900"/>
            <a:ext cx="9819247" cy="1819275"/>
          </a:xfrm>
        </p:spPr>
        <p:txBody>
          <a:bodyPr/>
          <a:lstStyle/>
          <a:p>
            <a:pPr marL="0" indent="0">
              <a:buNone/>
            </a:pPr>
            <a:r>
              <a:rPr lang="en-US" dirty="0"/>
              <a:t>Did the reinforcement work?  Yes, by definition reinforcement increases the behavior it follows.  Reinforcement following good behavior in the store will increase good behavior in the store. Did it immediately stop the tantrum? </a:t>
            </a:r>
          </a:p>
          <a:p>
            <a:pPr marL="0" indent="0">
              <a:buNone/>
            </a:pPr>
            <a:r>
              <a:rPr lang="en-US" dirty="0"/>
              <a:t>No, and </a:t>
            </a:r>
            <a:r>
              <a:rPr lang="en-US" b="1" dirty="0"/>
              <a:t>it’s not designed to be an immediate stop to challenging behavior</a:t>
            </a:r>
            <a:r>
              <a:rPr lang="en-US" dirty="0"/>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How do you know if it is reinforcing?</a:t>
            </a:r>
            <a:endParaRPr dirty="0"/>
          </a:p>
        </p:txBody>
      </p:sp>
      <p:sp>
        <p:nvSpPr>
          <p:cNvPr id="2" name="Content Placeholder 1">
            <a:extLst>
              <a:ext uri="{FF2B5EF4-FFF2-40B4-BE49-F238E27FC236}">
                <a16:creationId xmlns:a16="http://schemas.microsoft.com/office/drawing/2014/main" id="{D094C2AA-B668-1D7B-E276-5311E8D61504}"/>
              </a:ext>
            </a:extLst>
          </p:cNvPr>
          <p:cNvSpPr>
            <a:spLocks noGrp="1"/>
          </p:cNvSpPr>
          <p:nvPr>
            <p:ph type="body" sz="quarter" idx="10"/>
          </p:nvPr>
        </p:nvSpPr>
        <p:spPr/>
        <p:txBody>
          <a:bodyPr/>
          <a:lstStyle/>
          <a:p>
            <a:pPr marL="150279" indent="0">
              <a:spcAft>
                <a:spcPts val="1800"/>
              </a:spcAft>
              <a:buNone/>
            </a:pPr>
            <a:r>
              <a:rPr lang="en-US" dirty="0"/>
              <a:t>Reinforcement following good behavior in the store will increase future good behavior in the store.</a:t>
            </a:r>
          </a:p>
          <a:p>
            <a:pPr marL="150279" indent="0">
              <a:spcAft>
                <a:spcPts val="1800"/>
              </a:spcAft>
              <a:buNone/>
            </a:pPr>
            <a:r>
              <a:rPr lang="en-US" dirty="0"/>
              <a:t>What kind of pattern of behavior are you setting up for the future?</a:t>
            </a:r>
          </a:p>
          <a:p>
            <a:pPr marL="150279" indent="0">
              <a:spcAft>
                <a:spcPts val="1800"/>
              </a:spcAft>
              <a:buNone/>
            </a:pPr>
            <a:r>
              <a:rPr lang="en" dirty="0">
                <a:latin typeface="Calibri" panose="020F0502020204030204" pitchFamily="34" charset="0"/>
                <a:ea typeface="Open Sans"/>
                <a:cs typeface="Calibri" panose="020F0502020204030204" pitchFamily="34" charset="0"/>
                <a:sym typeface="Open Sans"/>
              </a:rPr>
              <a:t>It is designed to change the behavior for the long term and replace it with a skill that will help them get what they want/need in the future in a positive way!</a:t>
            </a:r>
          </a:p>
        </p:txBody>
      </p:sp>
    </p:spTree>
    <p:extLst>
      <p:ext uri="{BB962C8B-B14F-4D97-AF65-F5344CB8AC3E}">
        <p14:creationId xmlns:p14="http://schemas.microsoft.com/office/powerpoint/2010/main" val="720458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4" name="Title 3">
            <a:extLst>
              <a:ext uri="{FF2B5EF4-FFF2-40B4-BE49-F238E27FC236}">
                <a16:creationId xmlns:a16="http://schemas.microsoft.com/office/drawing/2014/main" id="{FA3E124B-A81E-BE61-1428-BE47D0E08552}"/>
              </a:ext>
            </a:extLst>
          </p:cNvPr>
          <p:cNvSpPr>
            <a:spLocks noGrp="1"/>
          </p:cNvSpPr>
          <p:nvPr>
            <p:ph type="title"/>
          </p:nvPr>
        </p:nvSpPr>
        <p:spPr>
          <a:xfrm>
            <a:off x="2152650" y="-945896"/>
            <a:ext cx="8230871" cy="873108"/>
          </a:xfrm>
        </p:spPr>
        <p:txBody>
          <a:bodyPr vert="horz" lIns="121920" tIns="60960" rIns="121920" bIns="60960" rtlCol="0" anchor="b">
            <a:noAutofit/>
          </a:bodyPr>
          <a:lstStyle/>
          <a:p>
            <a:r>
              <a:rPr lang="en-US" dirty="0">
                <a:solidFill>
                  <a:schemeClr val="bg1">
                    <a:lumMod val="85000"/>
                  </a:schemeClr>
                </a:solidFill>
              </a:rPr>
              <a:t>Bribery graphic</a:t>
            </a:r>
          </a:p>
        </p:txBody>
      </p:sp>
      <p:pic>
        <p:nvPicPr>
          <p:cNvPr id="372" name="Google Shape;372;p65" descr="An infographic comparing reinforcement and bribery in behavior management. Reinforcement is planned, promotes lasting positive change, and keeps the adult in control, while bribery is reactive, temporarily stops behavior, and gives control to the child.">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475634" y="1371164"/>
            <a:ext cx="7240731" cy="534829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6"/>
          <p:cNvSpPr txBox="1">
            <a:spLocks noGrp="1"/>
          </p:cNvSpPr>
          <p:nvPr>
            <p:ph type="title"/>
          </p:nvPr>
        </p:nvSpPr>
        <p:spPr>
          <a:prstGeom prst="rect">
            <a:avLst/>
          </a:prstGeom>
        </p:spPr>
        <p:txBody>
          <a:bodyPr spcFirstLastPara="1" vert="horz" wrap="square" lIns="91425" tIns="45700" rIns="45700" bIns="45700" rtlCol="0" anchor="ctr" anchorCtr="0">
            <a:noAutofit/>
          </a:bodyPr>
          <a:lstStyle/>
          <a:p>
            <a:r>
              <a:rPr lang="en" dirty="0"/>
              <a:t>Understanding the difference! </a:t>
            </a:r>
            <a:endParaRPr dirty="0"/>
          </a:p>
        </p:txBody>
      </p:sp>
      <p:sp>
        <p:nvSpPr>
          <p:cNvPr id="2" name="Content Placeholder 1">
            <a:extLst>
              <a:ext uri="{FF2B5EF4-FFF2-40B4-BE49-F238E27FC236}">
                <a16:creationId xmlns:a16="http://schemas.microsoft.com/office/drawing/2014/main" id="{0CBBA1FD-83E6-9F5B-1C9E-85CEFA0905E5}"/>
              </a:ext>
            </a:extLst>
          </p:cNvPr>
          <p:cNvSpPr>
            <a:spLocks noGrp="1"/>
          </p:cNvSpPr>
          <p:nvPr>
            <p:ph type="body" sz="quarter" idx="10"/>
          </p:nvPr>
        </p:nvSpPr>
        <p:spPr>
          <a:xfrm>
            <a:off x="612488" y="2421566"/>
            <a:ext cx="8798212" cy="3903034"/>
          </a:xfrm>
        </p:spPr>
        <p:txBody>
          <a:bodyPr/>
          <a:lstStyle/>
          <a:p>
            <a:pPr marL="150279" indent="0">
              <a:spcAft>
                <a:spcPts val="800"/>
              </a:spcAft>
              <a:buNone/>
            </a:pPr>
            <a:r>
              <a:rPr lang="en-US" b="1" dirty="0"/>
              <a:t>Student yells when they are denied iPad.</a:t>
            </a:r>
          </a:p>
          <a:p>
            <a:pPr marL="150279" indent="0">
              <a:spcAft>
                <a:spcPts val="800"/>
              </a:spcAft>
              <a:buNone/>
            </a:pPr>
            <a:r>
              <a:rPr lang="en-US" b="1" dirty="0"/>
              <a:t>Bribery: </a:t>
            </a:r>
            <a:r>
              <a:rPr lang="en-US" dirty="0"/>
              <a:t>The student cries when iPad is denied, and work is expected. Staff says, “When you calm down, you can get the iPad”.</a:t>
            </a:r>
          </a:p>
          <a:p>
            <a:pPr marL="150279" indent="0">
              <a:spcBef>
                <a:spcPts val="800"/>
              </a:spcBef>
              <a:spcAft>
                <a:spcPts val="800"/>
              </a:spcAft>
              <a:buNone/>
            </a:pPr>
            <a:r>
              <a:rPr lang="en-US" b="1" dirty="0"/>
              <a:t>Behavior Trap: </a:t>
            </a:r>
            <a:r>
              <a:rPr lang="en-US" dirty="0"/>
              <a:t>The student cries when denied iPad and work is expected. The staff gives the iPad to the student and to get the student to stop crying.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6"/>
          <p:cNvSpPr txBox="1">
            <a:spLocks noGrp="1"/>
          </p:cNvSpPr>
          <p:nvPr>
            <p:ph type="title"/>
          </p:nvPr>
        </p:nvSpPr>
        <p:spPr>
          <a:prstGeom prst="rect">
            <a:avLst/>
          </a:prstGeom>
        </p:spPr>
        <p:txBody>
          <a:bodyPr spcFirstLastPara="1" vert="horz" wrap="square" lIns="91425" tIns="45700" rIns="45700" bIns="45700" rtlCol="0" anchor="ctr" anchorCtr="0">
            <a:noAutofit/>
          </a:bodyPr>
          <a:lstStyle/>
          <a:p>
            <a:r>
              <a:rPr lang="en" dirty="0"/>
              <a:t>Understanding the difference! Cont. </a:t>
            </a:r>
            <a:endParaRPr dirty="0"/>
          </a:p>
        </p:txBody>
      </p:sp>
      <p:sp>
        <p:nvSpPr>
          <p:cNvPr id="2" name="Content Placeholder 1">
            <a:extLst>
              <a:ext uri="{FF2B5EF4-FFF2-40B4-BE49-F238E27FC236}">
                <a16:creationId xmlns:a16="http://schemas.microsoft.com/office/drawing/2014/main" id="{63FC48A4-4D27-3125-C7CF-84344C864DF5}"/>
              </a:ext>
            </a:extLst>
          </p:cNvPr>
          <p:cNvSpPr>
            <a:spLocks noGrp="1"/>
          </p:cNvSpPr>
          <p:nvPr>
            <p:ph type="body" sz="quarter" idx="10"/>
          </p:nvPr>
        </p:nvSpPr>
        <p:spPr>
          <a:xfrm>
            <a:off x="612488" y="2421566"/>
            <a:ext cx="8750587" cy="3903034"/>
          </a:xfrm>
        </p:spPr>
        <p:txBody>
          <a:bodyPr/>
          <a:lstStyle/>
          <a:p>
            <a:pPr marL="150279" indent="0">
              <a:spcAft>
                <a:spcPts val="800"/>
              </a:spcAft>
              <a:buNone/>
            </a:pPr>
            <a:r>
              <a:rPr lang="en-US" b="1" dirty="0"/>
              <a:t>Student yells when they are denied iPad.</a:t>
            </a:r>
          </a:p>
          <a:p>
            <a:pPr marL="150279" indent="0">
              <a:spcAft>
                <a:spcPts val="1067"/>
              </a:spcAft>
              <a:buNone/>
            </a:pPr>
            <a:r>
              <a:rPr lang="en-US" b="1" dirty="0"/>
              <a:t>Reinforcement: </a:t>
            </a:r>
            <a:r>
              <a:rPr lang="en-US" dirty="0"/>
              <a:t>The student asks for the iPad. Staff says “when you complete your work, you can have the iPad”. The student may still cry, but the iPad is not delivered until the work is completed.</a:t>
            </a:r>
          </a:p>
          <a:p>
            <a:pPr marL="150279" indent="0">
              <a:spcAft>
                <a:spcPts val="800"/>
              </a:spcAft>
              <a:buNone/>
            </a:pPr>
            <a:r>
              <a:rPr lang="en-US" b="1" dirty="0"/>
              <a:t>Planned Reinforcement: </a:t>
            </a:r>
            <a:r>
              <a:rPr lang="en-US" dirty="0"/>
              <a:t>Before giving the student a direction to do their work, staff say “When you finish your work, you get iPad time!”.  Student engages in work and then received iPad time immediately after.</a:t>
            </a:r>
          </a:p>
        </p:txBody>
      </p:sp>
    </p:spTree>
    <p:extLst>
      <p:ext uri="{BB962C8B-B14F-4D97-AF65-F5344CB8AC3E}">
        <p14:creationId xmlns:p14="http://schemas.microsoft.com/office/powerpoint/2010/main" val="3867062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Setting up the Environment for Success</a:t>
            </a:r>
            <a:endParaRPr dirty="0"/>
          </a:p>
        </p:txBody>
      </p:sp>
      <p:sp>
        <p:nvSpPr>
          <p:cNvPr id="2" name="Content Placeholder 1">
            <a:extLst>
              <a:ext uri="{FF2B5EF4-FFF2-40B4-BE49-F238E27FC236}">
                <a16:creationId xmlns:a16="http://schemas.microsoft.com/office/drawing/2014/main" id="{88A769A7-9DB3-1647-4DD3-862B09E00869}"/>
              </a:ext>
            </a:extLst>
          </p:cNvPr>
          <p:cNvSpPr>
            <a:spLocks noGrp="1"/>
          </p:cNvSpPr>
          <p:nvPr>
            <p:ph type="body" sz="quarter" idx="10"/>
          </p:nvPr>
        </p:nvSpPr>
        <p:spPr/>
        <p:txBody>
          <a:bodyPr/>
          <a:lstStyle/>
          <a:p>
            <a:pPr marL="150279" indent="0">
              <a:buNone/>
            </a:pPr>
            <a:r>
              <a:rPr lang="en-US" dirty="0"/>
              <a:t>Resources and Important Questions to Ask</a:t>
            </a:r>
          </a:p>
          <a:p>
            <a:pPr marL="150279" indent="0">
              <a:buNone/>
            </a:pPr>
            <a:r>
              <a:rPr lang="en-US" dirty="0"/>
              <a:t>Fidelity Checks</a:t>
            </a:r>
          </a:p>
        </p:txBody>
      </p:sp>
    </p:spTree>
    <p:extLst>
      <p:ext uri="{BB962C8B-B14F-4D97-AF65-F5344CB8AC3E}">
        <p14:creationId xmlns:p14="http://schemas.microsoft.com/office/powerpoint/2010/main" val="1796514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latin typeface="Calibri" panose="020F0502020204030204" pitchFamily="34" charset="0"/>
                <a:ea typeface="Open Sans"/>
                <a:cs typeface="Calibri" panose="020F0502020204030204" pitchFamily="34" charset="0"/>
                <a:sym typeface="Open Sans"/>
              </a:rPr>
              <a:t>Materials to reference</a:t>
            </a:r>
            <a:endParaRPr dirty="0">
              <a:latin typeface="Calibri" panose="020F0502020204030204" pitchFamily="34" charset="0"/>
              <a:ea typeface="Open Sans"/>
              <a:cs typeface="Calibri" panose="020F0502020204030204" pitchFamily="34" charset="0"/>
              <a:sym typeface="Open Sans"/>
            </a:endParaRPr>
          </a:p>
        </p:txBody>
      </p:sp>
      <p:sp>
        <p:nvSpPr>
          <p:cNvPr id="3" name="Content Placeholder 2" descr="10 Critical Components for Success in the Special Education Classroom&#10;">
            <a:extLst>
              <a:ext uri="{FF2B5EF4-FFF2-40B4-BE49-F238E27FC236}">
                <a16:creationId xmlns:a16="http://schemas.microsoft.com/office/drawing/2014/main" id="{0A3527E0-AAC4-993E-9A92-F00236431EA6}"/>
              </a:ext>
            </a:extLst>
          </p:cNvPr>
          <p:cNvSpPr>
            <a:spLocks noGrp="1"/>
          </p:cNvSpPr>
          <p:nvPr>
            <p:ph type="body" sz="quarter" idx="10"/>
          </p:nvPr>
        </p:nvSpPr>
        <p:spPr/>
        <p:txBody>
          <a:bodyPr/>
          <a:lstStyle/>
          <a:p>
            <a:pPr marL="150279" indent="0">
              <a:buNone/>
            </a:pPr>
            <a:r>
              <a:rPr lang="en-US" dirty="0"/>
              <a:t>10 Critical Components for Success in the Special Education Classroom</a:t>
            </a:r>
          </a:p>
          <a:p>
            <a:r>
              <a:rPr lang="en-US" dirty="0"/>
              <a:t>Marcia Rohrer, Nannette Samson</a:t>
            </a:r>
          </a:p>
        </p:txBody>
      </p:sp>
      <p:pic>
        <p:nvPicPr>
          <p:cNvPr id="396" name="Google Shape;396;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39346" y="2522070"/>
            <a:ext cx="4322618" cy="349080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latin typeface="Calibri" panose="020F0502020204030204" pitchFamily="34" charset="0"/>
                <a:ea typeface="Open Sans"/>
                <a:cs typeface="Calibri" panose="020F0502020204030204" pitchFamily="34" charset="0"/>
                <a:sym typeface="Open Sans"/>
              </a:rPr>
              <a:t>Materials to reference</a:t>
            </a:r>
            <a:r>
              <a:rPr lang="en-US" dirty="0"/>
              <a:t>, cont.</a:t>
            </a:r>
            <a:endParaRPr dirty="0">
              <a:latin typeface="Calibri" panose="020F0502020204030204" pitchFamily="34" charset="0"/>
              <a:ea typeface="Open Sans"/>
              <a:cs typeface="Calibri" panose="020F0502020204030204" pitchFamily="34" charset="0"/>
              <a:sym typeface="Open Sans"/>
            </a:endParaRPr>
          </a:p>
        </p:txBody>
      </p:sp>
      <p:sp>
        <p:nvSpPr>
          <p:cNvPr id="2" name="Content Placeholder 1">
            <a:extLst>
              <a:ext uri="{FF2B5EF4-FFF2-40B4-BE49-F238E27FC236}">
                <a16:creationId xmlns:a16="http://schemas.microsoft.com/office/drawing/2014/main" id="{77BD2978-81EF-43F1-967C-1B036CF7365B}"/>
              </a:ext>
            </a:extLst>
          </p:cNvPr>
          <p:cNvSpPr>
            <a:spLocks noGrp="1"/>
          </p:cNvSpPr>
          <p:nvPr>
            <p:ph type="body" sz="quarter" idx="10"/>
          </p:nvPr>
        </p:nvSpPr>
        <p:spPr/>
        <p:txBody>
          <a:bodyPr/>
          <a:lstStyle/>
          <a:p>
            <a:pPr marL="150279" indent="0">
              <a:buNone/>
            </a:pPr>
            <a:r>
              <a:rPr lang="en-US" dirty="0"/>
              <a:t>Setting up Classroom Spaces That Support Students with Autism Spectrum Disorders</a:t>
            </a:r>
          </a:p>
          <a:p>
            <a:r>
              <a:rPr lang="en-US" dirty="0"/>
              <a:t>Susan </a:t>
            </a:r>
            <a:r>
              <a:rPr lang="en-US" dirty="0" err="1"/>
              <a:t>Kabot</a:t>
            </a:r>
            <a:r>
              <a:rPr lang="en-US" dirty="0"/>
              <a:t>, Christine Reeve	</a:t>
            </a:r>
          </a:p>
        </p:txBody>
      </p:sp>
      <p:sp>
        <p:nvSpPr>
          <p:cNvPr id="4" name="Picture Placeholder 3">
            <a:extLst>
              <a:ext uri="{FF2B5EF4-FFF2-40B4-BE49-F238E27FC236}">
                <a16:creationId xmlns:a16="http://schemas.microsoft.com/office/drawing/2014/main" id="{11B0766B-4216-BAB8-8A6F-87CB5923C200}"/>
              </a:ext>
            </a:extLst>
          </p:cNvPr>
          <p:cNvSpPr>
            <a:spLocks noGrp="1"/>
          </p:cNvSpPr>
          <p:nvPr>
            <p:ph type="pic" sz="quarter" idx="12"/>
          </p:nvPr>
        </p:nvSpPr>
        <p:spPr/>
        <p:txBody>
          <a:bodyPr/>
          <a:lstStyle/>
          <a:p>
            <a:endParaRPr lang="en-US"/>
          </a:p>
        </p:txBody>
      </p:sp>
      <p:pic>
        <p:nvPicPr>
          <p:cNvPr id="3" name="Picture 2" descr="Setting up Classroom Spaces That Support Students with Autism Spectrum Disorders&#10;">
            <a:extLst>
              <a:ext uri="{FF2B5EF4-FFF2-40B4-BE49-F238E27FC236}">
                <a16:creationId xmlns:a16="http://schemas.microsoft.com/office/drawing/2014/main" id="{E2397170-72A2-7467-9405-254B281D2F25}"/>
              </a:ext>
              <a:ext uri="{C183D7F6-B498-43B3-948B-1728B52AA6E4}">
                <adec:decorative xmlns:adec="http://schemas.microsoft.com/office/drawing/2017/decorative" val="0"/>
              </a:ext>
            </a:extLst>
          </p:cNvPr>
          <p:cNvPicPr>
            <a:picLocks noChangeAspect="1"/>
          </p:cNvPicPr>
          <p:nvPr/>
        </p:nvPicPr>
        <p:blipFill rotWithShape="1">
          <a:blip r:embed="rId3"/>
          <a:srcRect l="5250" r="6157" b="9532"/>
          <a:stretch/>
        </p:blipFill>
        <p:spPr>
          <a:xfrm rot="10800000">
            <a:off x="6599968" y="2465284"/>
            <a:ext cx="4324588" cy="3312061"/>
          </a:xfrm>
          <a:prstGeom prst="rect">
            <a:avLst/>
          </a:prstGeom>
        </p:spPr>
      </p:pic>
    </p:spTree>
    <p:extLst>
      <p:ext uri="{BB962C8B-B14F-4D97-AF65-F5344CB8AC3E}">
        <p14:creationId xmlns:p14="http://schemas.microsoft.com/office/powerpoint/2010/main" val="3772037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latin typeface="Calibri" panose="020F0502020204030204" pitchFamily="34" charset="0"/>
                <a:ea typeface="Open Sans"/>
                <a:cs typeface="Calibri" panose="020F0502020204030204" pitchFamily="34" charset="0"/>
                <a:sym typeface="Open Sans"/>
              </a:rPr>
              <a:t>Materials to reference, </a:t>
            </a:r>
            <a:r>
              <a:rPr lang="en-US" dirty="0"/>
              <a:t>cont. 2</a:t>
            </a:r>
            <a:endParaRPr dirty="0">
              <a:latin typeface="Calibri" panose="020F0502020204030204" pitchFamily="34" charset="0"/>
              <a:ea typeface="Open Sans"/>
              <a:cs typeface="Calibri" panose="020F0502020204030204" pitchFamily="34" charset="0"/>
              <a:sym typeface="Open Sans"/>
            </a:endParaRPr>
          </a:p>
        </p:txBody>
      </p:sp>
      <p:sp>
        <p:nvSpPr>
          <p:cNvPr id="2" name="Content Placeholder 1" descr="Quality Program Indicators for Children with Emotional and Behavior Disorders&#10;">
            <a:extLst>
              <a:ext uri="{FF2B5EF4-FFF2-40B4-BE49-F238E27FC236}">
                <a16:creationId xmlns:a16="http://schemas.microsoft.com/office/drawing/2014/main" id="{1EFC220E-C658-2C63-5D30-2437EC9AEE41}"/>
              </a:ext>
            </a:extLst>
          </p:cNvPr>
          <p:cNvSpPr>
            <a:spLocks noGrp="1"/>
          </p:cNvSpPr>
          <p:nvPr>
            <p:ph type="body" sz="quarter" idx="10"/>
          </p:nvPr>
        </p:nvSpPr>
        <p:spPr/>
        <p:txBody>
          <a:bodyPr/>
          <a:lstStyle/>
          <a:p>
            <a:pPr marL="150279" indent="0">
              <a:buNone/>
            </a:pPr>
            <a:r>
              <a:rPr lang="en-US" dirty="0"/>
              <a:t>Quality Program Indicators for Children with Emotional and Behavior Disorders</a:t>
            </a:r>
          </a:p>
          <a:p>
            <a:r>
              <a:rPr lang="en-US" dirty="0"/>
              <a:t>Neel, Cessna, </a:t>
            </a:r>
            <a:r>
              <a:rPr lang="en-US" dirty="0" err="1"/>
              <a:t>Borock</a:t>
            </a:r>
            <a:r>
              <a:rPr lang="en-US" dirty="0"/>
              <a:t>, Bechard </a:t>
            </a:r>
          </a:p>
        </p:txBody>
      </p:sp>
      <p:pic>
        <p:nvPicPr>
          <p:cNvPr id="395" name="Google Shape;395;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93840" y="2522071"/>
            <a:ext cx="4558543" cy="3570503"/>
          </a:xfrm>
          <a:prstGeom prst="rect">
            <a:avLst/>
          </a:prstGeom>
          <a:noFill/>
          <a:ln>
            <a:noFill/>
          </a:ln>
        </p:spPr>
      </p:pic>
    </p:spTree>
    <p:extLst>
      <p:ext uri="{BB962C8B-B14F-4D97-AF65-F5344CB8AC3E}">
        <p14:creationId xmlns:p14="http://schemas.microsoft.com/office/powerpoint/2010/main" val="2592380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3" name="Title 2">
            <a:extLst>
              <a:ext uri="{FF2B5EF4-FFF2-40B4-BE49-F238E27FC236}">
                <a16:creationId xmlns:a16="http://schemas.microsoft.com/office/drawing/2014/main" id="{41230EFB-62BE-1F64-DAAD-6F1305966C6C}"/>
              </a:ext>
            </a:extLst>
          </p:cNvPr>
          <p:cNvSpPr>
            <a:spLocks noGrp="1"/>
          </p:cNvSpPr>
          <p:nvPr>
            <p:ph type="title"/>
          </p:nvPr>
        </p:nvSpPr>
        <p:spPr/>
        <p:txBody>
          <a:bodyPr/>
          <a:lstStyle/>
          <a:p>
            <a:r>
              <a:rPr lang="en-US" dirty="0"/>
              <a:t>Foundational Principles of Behavior</a:t>
            </a:r>
          </a:p>
        </p:txBody>
      </p:sp>
      <p:sp>
        <p:nvSpPr>
          <p:cNvPr id="2" name="Text Placeholder 1">
            <a:extLst>
              <a:ext uri="{FF2B5EF4-FFF2-40B4-BE49-F238E27FC236}">
                <a16:creationId xmlns:a16="http://schemas.microsoft.com/office/drawing/2014/main" id="{E0678AC3-3AFE-61D0-1C68-3C99A6CE8544}"/>
              </a:ext>
            </a:extLst>
          </p:cNvPr>
          <p:cNvSpPr>
            <a:spLocks noGrp="1"/>
          </p:cNvSpPr>
          <p:nvPr>
            <p:ph idx="1"/>
          </p:nvPr>
        </p:nvSpPr>
        <p:spPr/>
        <p:txBody>
          <a:bodyPr vert="horz" lIns="91440" tIns="60960" rIns="91440" bIns="45720" rtlCol="0">
            <a:noAutofit/>
          </a:bodyPr>
          <a:lstStyle/>
          <a:p>
            <a:r>
              <a:rPr lang="en-US" dirty="0"/>
              <a:t>Applied Behavior Analysis (ABA) and Science of Behavior</a:t>
            </a:r>
          </a:p>
          <a:p>
            <a:r>
              <a:rPr lang="en-US" dirty="0"/>
              <a:t>Antecedent, Behavior, Consequence (ABC) of Behavior &amp; Behavior Trap</a:t>
            </a:r>
          </a:p>
          <a:p>
            <a:r>
              <a:rPr lang="en-US" dirty="0"/>
              <a:t>Reinforcement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0"/>
          <p:cNvSpPr txBox="1">
            <a:spLocks noGrp="1"/>
          </p:cNvSpPr>
          <p:nvPr>
            <p:ph type="title"/>
          </p:nvPr>
        </p:nvSpPr>
        <p:spPr>
          <a:prstGeom prst="rect">
            <a:avLst/>
          </a:prstGeom>
        </p:spPr>
        <p:txBody>
          <a:bodyPr spcFirstLastPara="1" vert="horz" wrap="square" lIns="91425" tIns="45700" rIns="45700" bIns="45700" rtlCol="0" anchor="ctr" anchorCtr="0">
            <a:noAutofit/>
          </a:bodyPr>
          <a:lstStyle/>
          <a:p>
            <a:r>
              <a:rPr lang="en" dirty="0"/>
              <a:t>Managing the Environment</a:t>
            </a:r>
            <a:endParaRPr dirty="0"/>
          </a:p>
        </p:txBody>
      </p:sp>
      <p:sp>
        <p:nvSpPr>
          <p:cNvPr id="2" name="Content Placeholder 1">
            <a:extLst>
              <a:ext uri="{FF2B5EF4-FFF2-40B4-BE49-F238E27FC236}">
                <a16:creationId xmlns:a16="http://schemas.microsoft.com/office/drawing/2014/main" id="{03B3997B-54C9-241E-6EDF-53F3FFF26FAE}"/>
              </a:ext>
            </a:extLst>
          </p:cNvPr>
          <p:cNvSpPr>
            <a:spLocks noGrp="1"/>
          </p:cNvSpPr>
          <p:nvPr>
            <p:ph type="body" sz="quarter" idx="10"/>
          </p:nvPr>
        </p:nvSpPr>
        <p:spPr>
          <a:xfrm>
            <a:off x="612488" y="2400300"/>
            <a:ext cx="10978994" cy="3924300"/>
          </a:xfrm>
        </p:spPr>
        <p:txBody>
          <a:bodyPr/>
          <a:lstStyle/>
          <a:p>
            <a:pPr marL="150279" indent="0">
              <a:buNone/>
            </a:pPr>
            <a:r>
              <a:rPr lang="en-US" b="1" dirty="0"/>
              <a:t>What can we do BEFORE behavior has a chance</a:t>
            </a:r>
            <a:br>
              <a:rPr lang="en-US" b="1" dirty="0"/>
            </a:br>
            <a:r>
              <a:rPr lang="en-US" b="1" dirty="0"/>
              <a:t>to occur, within the environment, to help ensure success? </a:t>
            </a:r>
          </a:p>
          <a:p>
            <a:pPr marL="150279" indent="0">
              <a:buNone/>
            </a:pPr>
            <a:r>
              <a:rPr lang="en-US" kern="1500" dirty="0"/>
              <a:t>Areas we can focus on for managing the environment: </a:t>
            </a:r>
          </a:p>
          <a:p>
            <a:pPr marL="918610">
              <a:lnSpc>
                <a:spcPct val="80000"/>
              </a:lnSpc>
              <a:spcBef>
                <a:spcPts val="1200"/>
              </a:spcBef>
              <a:spcAft>
                <a:spcPts val="400"/>
              </a:spcAft>
            </a:pPr>
            <a:r>
              <a:rPr lang="en-US" dirty="0"/>
              <a:t>Classroom organization</a:t>
            </a:r>
          </a:p>
          <a:p>
            <a:pPr marL="1261521" lvl="2">
              <a:lnSpc>
                <a:spcPct val="80000"/>
              </a:lnSpc>
              <a:spcAft>
                <a:spcPts val="400"/>
              </a:spcAft>
            </a:pPr>
            <a:r>
              <a:rPr lang="en-US" dirty="0"/>
              <a:t>Predictable classroom routines</a:t>
            </a:r>
          </a:p>
          <a:p>
            <a:pPr marL="1261521" lvl="2">
              <a:lnSpc>
                <a:spcPct val="80000"/>
              </a:lnSpc>
              <a:spcAft>
                <a:spcPts val="400"/>
              </a:spcAft>
            </a:pPr>
            <a:r>
              <a:rPr lang="en-US" dirty="0"/>
              <a:t>Smooth transitions – taught and practiced?</a:t>
            </a:r>
          </a:p>
          <a:p>
            <a:pPr marL="1261521" lvl="2">
              <a:lnSpc>
                <a:spcPct val="80000"/>
              </a:lnSpc>
              <a:spcAft>
                <a:spcPts val="400"/>
              </a:spcAft>
            </a:pPr>
            <a:r>
              <a:rPr lang="en-US" dirty="0"/>
              <a:t>Visual cues displayed</a:t>
            </a:r>
          </a:p>
          <a:p>
            <a:pPr marL="918610">
              <a:lnSpc>
                <a:spcPct val="80000"/>
              </a:lnSpc>
              <a:spcBef>
                <a:spcPts val="600"/>
              </a:spcBef>
              <a:spcAft>
                <a:spcPts val="400"/>
              </a:spcAft>
            </a:pPr>
            <a:r>
              <a:rPr lang="en-US" dirty="0"/>
              <a:t>Student behavior and academic needs</a:t>
            </a:r>
          </a:p>
          <a:p>
            <a:pPr marL="1261521" lvl="2">
              <a:lnSpc>
                <a:spcPct val="80000"/>
              </a:lnSpc>
              <a:spcAft>
                <a:spcPts val="400"/>
              </a:spcAft>
            </a:pPr>
            <a:r>
              <a:rPr lang="en-US" dirty="0"/>
              <a:t>Able to maintain group instruction</a:t>
            </a:r>
          </a:p>
          <a:p>
            <a:pPr marL="1261521" lvl="2">
              <a:lnSpc>
                <a:spcPct val="80000"/>
              </a:lnSpc>
              <a:spcAft>
                <a:spcPts val="400"/>
              </a:spcAft>
            </a:pPr>
            <a:r>
              <a:rPr lang="en-US" dirty="0"/>
              <a:t>Variety of materials available to meet the learning needs of all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0"/>
          <p:cNvSpPr txBox="1">
            <a:spLocks noGrp="1"/>
          </p:cNvSpPr>
          <p:nvPr>
            <p:ph type="title"/>
          </p:nvPr>
        </p:nvSpPr>
        <p:spPr>
          <a:prstGeom prst="rect">
            <a:avLst/>
          </a:prstGeom>
        </p:spPr>
        <p:txBody>
          <a:bodyPr spcFirstLastPara="1" vert="horz" wrap="square" lIns="91425" tIns="45700" rIns="45700" bIns="45700" rtlCol="0" anchor="ctr" anchorCtr="0">
            <a:noAutofit/>
          </a:bodyPr>
          <a:lstStyle/>
          <a:p>
            <a:r>
              <a:rPr lang="en" dirty="0"/>
              <a:t>Managing the Environment, cont.</a:t>
            </a:r>
            <a:endParaRPr dirty="0"/>
          </a:p>
        </p:txBody>
      </p:sp>
      <p:sp>
        <p:nvSpPr>
          <p:cNvPr id="2" name="Content Placeholder 1">
            <a:extLst>
              <a:ext uri="{FF2B5EF4-FFF2-40B4-BE49-F238E27FC236}">
                <a16:creationId xmlns:a16="http://schemas.microsoft.com/office/drawing/2014/main" id="{03B3997B-54C9-241E-6EDF-53F3FFF26FAE}"/>
              </a:ext>
            </a:extLst>
          </p:cNvPr>
          <p:cNvSpPr>
            <a:spLocks noGrp="1"/>
          </p:cNvSpPr>
          <p:nvPr>
            <p:ph type="body" sz="quarter" idx="10"/>
          </p:nvPr>
        </p:nvSpPr>
        <p:spPr/>
        <p:txBody>
          <a:bodyPr/>
          <a:lstStyle/>
          <a:p>
            <a:pPr marL="150279" indent="0">
              <a:buNone/>
            </a:pPr>
            <a:r>
              <a:rPr lang="en-US" b="1" dirty="0"/>
              <a:t>What can we do BEFORE behavior has a chance</a:t>
            </a:r>
            <a:br>
              <a:rPr lang="en-US" b="1" dirty="0"/>
            </a:br>
            <a:r>
              <a:rPr lang="en-US" b="1" dirty="0"/>
              <a:t>to occur, within the environment, to help ensure success?</a:t>
            </a:r>
          </a:p>
          <a:p>
            <a:pPr marL="150279" indent="0">
              <a:buNone/>
            </a:pPr>
            <a:r>
              <a:rPr lang="en-US" b="1" dirty="0"/>
              <a:t> </a:t>
            </a:r>
            <a:r>
              <a:rPr lang="en-US" kern="1500" dirty="0"/>
              <a:t>Areas we can focus on for managing the environment: </a:t>
            </a:r>
          </a:p>
          <a:p>
            <a:pPr marL="918610">
              <a:lnSpc>
                <a:spcPct val="80000"/>
              </a:lnSpc>
              <a:spcAft>
                <a:spcPts val="400"/>
              </a:spcAft>
            </a:pPr>
            <a:r>
              <a:rPr lang="en-US" dirty="0"/>
              <a:t>Layout supports learning and needs</a:t>
            </a:r>
          </a:p>
          <a:p>
            <a:pPr marL="1261521" lvl="2">
              <a:lnSpc>
                <a:spcPct val="80000"/>
              </a:lnSpc>
              <a:spcAft>
                <a:spcPts val="400"/>
              </a:spcAft>
            </a:pPr>
            <a:r>
              <a:rPr lang="en-US" dirty="0"/>
              <a:t>Is the environment free from overly distracting stimuli</a:t>
            </a:r>
          </a:p>
          <a:p>
            <a:pPr marL="1261521" lvl="2">
              <a:lnSpc>
                <a:spcPct val="80000"/>
              </a:lnSpc>
              <a:spcAft>
                <a:spcPts val="400"/>
              </a:spcAft>
            </a:pPr>
            <a:r>
              <a:rPr lang="en-US" dirty="0"/>
              <a:t>Seating arranged for proximity control</a:t>
            </a:r>
          </a:p>
          <a:p>
            <a:pPr marL="1261521" lvl="2">
              <a:lnSpc>
                <a:spcPct val="80000"/>
              </a:lnSpc>
              <a:spcAft>
                <a:spcPts val="400"/>
              </a:spcAft>
            </a:pPr>
            <a:r>
              <a:rPr lang="en-US" dirty="0"/>
              <a:t>Does staff have visual access to all students all of the time</a:t>
            </a:r>
          </a:p>
        </p:txBody>
      </p:sp>
    </p:spTree>
    <p:extLst>
      <p:ext uri="{BB962C8B-B14F-4D97-AF65-F5344CB8AC3E}">
        <p14:creationId xmlns:p14="http://schemas.microsoft.com/office/powerpoint/2010/main" val="129685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82A2-79EB-8D59-B692-49317752CC4A}"/>
              </a:ext>
            </a:extLst>
          </p:cNvPr>
          <p:cNvSpPr>
            <a:spLocks noGrp="1"/>
          </p:cNvSpPr>
          <p:nvPr>
            <p:ph type="title"/>
          </p:nvPr>
        </p:nvSpPr>
        <p:spPr/>
        <p:txBody>
          <a:bodyPr/>
          <a:lstStyle/>
          <a:p>
            <a:r>
              <a:rPr lang="en" dirty="0"/>
              <a:t>Managing the Environment, cont. 2</a:t>
            </a:r>
            <a:endParaRPr lang="en-US" dirty="0"/>
          </a:p>
        </p:txBody>
      </p:sp>
      <p:sp>
        <p:nvSpPr>
          <p:cNvPr id="3" name="Content Placeholder 2">
            <a:extLst>
              <a:ext uri="{FF2B5EF4-FFF2-40B4-BE49-F238E27FC236}">
                <a16:creationId xmlns:a16="http://schemas.microsoft.com/office/drawing/2014/main" id="{4F9AE4C0-32B9-0C0F-A74C-D7F780E753D9}"/>
              </a:ext>
            </a:extLst>
          </p:cNvPr>
          <p:cNvSpPr>
            <a:spLocks noGrp="1"/>
          </p:cNvSpPr>
          <p:nvPr>
            <p:ph type="body" sz="quarter" idx="10"/>
          </p:nvPr>
        </p:nvSpPr>
        <p:spPr/>
        <p:txBody>
          <a:bodyPr/>
          <a:lstStyle/>
          <a:p>
            <a:pPr marL="918610">
              <a:lnSpc>
                <a:spcPct val="80000"/>
              </a:lnSpc>
              <a:spcAft>
                <a:spcPts val="400"/>
              </a:spcAft>
            </a:pPr>
            <a:r>
              <a:rPr lang="en-US" dirty="0"/>
              <a:t>Emotional climate is safe</a:t>
            </a:r>
          </a:p>
          <a:p>
            <a:pPr marL="1261521" lvl="2">
              <a:lnSpc>
                <a:spcPct val="80000"/>
              </a:lnSpc>
              <a:spcAft>
                <a:spcPts val="400"/>
              </a:spcAft>
            </a:pPr>
            <a:r>
              <a:rPr lang="en-US" dirty="0"/>
              <a:t>Interactions are genuine</a:t>
            </a:r>
          </a:p>
          <a:p>
            <a:pPr marL="1261521" lvl="2">
              <a:lnSpc>
                <a:spcPct val="80000"/>
              </a:lnSpc>
              <a:spcAft>
                <a:spcPts val="400"/>
              </a:spcAft>
            </a:pPr>
            <a:r>
              <a:rPr lang="en-US" dirty="0"/>
              <a:t>Be aware of humor and sarcasm </a:t>
            </a:r>
          </a:p>
          <a:p>
            <a:pPr marL="918610">
              <a:lnSpc>
                <a:spcPct val="80000"/>
              </a:lnSpc>
              <a:spcBef>
                <a:spcPts val="1200"/>
              </a:spcBef>
              <a:spcAft>
                <a:spcPts val="400"/>
              </a:spcAft>
            </a:pPr>
            <a:r>
              <a:rPr lang="en-US" dirty="0"/>
              <a:t>Schedules</a:t>
            </a:r>
          </a:p>
          <a:p>
            <a:pPr marL="1261521" lvl="2">
              <a:lnSpc>
                <a:spcPct val="80000"/>
              </a:lnSpc>
              <a:spcAft>
                <a:spcPts val="400"/>
              </a:spcAft>
            </a:pPr>
            <a:r>
              <a:rPr lang="en-US" dirty="0"/>
              <a:t>Arranged to structure students and staff for success</a:t>
            </a:r>
          </a:p>
          <a:p>
            <a:pPr marL="1261521" lvl="2">
              <a:lnSpc>
                <a:spcPct val="80000"/>
              </a:lnSpc>
              <a:spcAft>
                <a:spcPts val="400"/>
              </a:spcAft>
            </a:pPr>
            <a:r>
              <a:rPr lang="en-US" dirty="0"/>
              <a:t>Arranged to precent problematic times and activities</a:t>
            </a:r>
          </a:p>
        </p:txBody>
      </p:sp>
    </p:spTree>
    <p:extLst>
      <p:ext uri="{BB962C8B-B14F-4D97-AF65-F5344CB8AC3E}">
        <p14:creationId xmlns:p14="http://schemas.microsoft.com/office/powerpoint/2010/main" val="3370833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3" name="Title 2">
            <a:extLst>
              <a:ext uri="{FF2B5EF4-FFF2-40B4-BE49-F238E27FC236}">
                <a16:creationId xmlns:a16="http://schemas.microsoft.com/office/drawing/2014/main" id="{8B769735-5398-3008-9044-1E7E1E150E0D}"/>
              </a:ext>
            </a:extLst>
          </p:cNvPr>
          <p:cNvSpPr>
            <a:spLocks noGrp="1"/>
          </p:cNvSpPr>
          <p:nvPr>
            <p:ph type="title"/>
          </p:nvPr>
        </p:nvSpPr>
        <p:spPr/>
        <p:txBody>
          <a:bodyPr/>
          <a:lstStyle/>
          <a:p>
            <a:r>
              <a:rPr lang="en-US" sz="4533" dirty="0"/>
              <a:t>ADDITIONAL QUESTIONS TO ASK</a:t>
            </a:r>
          </a:p>
        </p:txBody>
      </p:sp>
      <p:sp>
        <p:nvSpPr>
          <p:cNvPr id="8" name="Content Placeholder 7">
            <a:extLst>
              <a:ext uri="{FF2B5EF4-FFF2-40B4-BE49-F238E27FC236}">
                <a16:creationId xmlns:a16="http://schemas.microsoft.com/office/drawing/2014/main" id="{1E6CAFC3-5E11-B0B1-EE36-80F3AFB0B1BB}"/>
              </a:ext>
            </a:extLst>
          </p:cNvPr>
          <p:cNvSpPr>
            <a:spLocks noGrp="1"/>
          </p:cNvSpPr>
          <p:nvPr>
            <p:ph type="body" sz="quarter" idx="10"/>
          </p:nvPr>
        </p:nvSpPr>
        <p:spPr/>
        <p:txBody>
          <a:bodyPr/>
          <a:lstStyle/>
          <a:p>
            <a:pPr indent="-457189">
              <a:lnSpc>
                <a:spcPct val="80000"/>
              </a:lnSpc>
              <a:spcAft>
                <a:spcPts val="1200"/>
              </a:spcAft>
            </a:pPr>
            <a:r>
              <a:rPr lang="en-US" dirty="0"/>
              <a:t>Where will schedules be stored?</a:t>
            </a:r>
          </a:p>
          <a:p>
            <a:pPr indent="-457189">
              <a:lnSpc>
                <a:spcPct val="80000"/>
              </a:lnSpc>
              <a:spcAft>
                <a:spcPts val="1200"/>
              </a:spcAft>
            </a:pPr>
            <a:r>
              <a:rPr lang="en-US" dirty="0"/>
              <a:t>Where do extra resources go?</a:t>
            </a:r>
          </a:p>
          <a:p>
            <a:pPr indent="-457189">
              <a:lnSpc>
                <a:spcPct val="80000"/>
              </a:lnSpc>
              <a:spcAft>
                <a:spcPts val="1200"/>
              </a:spcAft>
            </a:pPr>
            <a:r>
              <a:rPr lang="en-US" dirty="0"/>
              <a:t>Is the break area a safe space?</a:t>
            </a:r>
          </a:p>
          <a:p>
            <a:pPr indent="-457189">
              <a:lnSpc>
                <a:spcPct val="80000"/>
              </a:lnSpc>
              <a:spcAft>
                <a:spcPts val="1200"/>
              </a:spcAft>
            </a:pPr>
            <a:r>
              <a:rPr lang="en-US" dirty="0"/>
              <a:t>Where are teacher supplies stored? </a:t>
            </a:r>
          </a:p>
          <a:p>
            <a:pPr indent="-457189">
              <a:lnSpc>
                <a:spcPct val="80000"/>
              </a:lnSpc>
              <a:spcAft>
                <a:spcPts val="1200"/>
              </a:spcAft>
            </a:pPr>
            <a:r>
              <a:rPr lang="en-US" dirty="0"/>
              <a:t>Where are kids waiting to transition out of the room?</a:t>
            </a:r>
          </a:p>
          <a:p>
            <a:pPr indent="-457189">
              <a:lnSpc>
                <a:spcPct val="80000"/>
              </a:lnSpc>
              <a:spcAft>
                <a:spcPts val="1200"/>
              </a:spcAft>
            </a:pPr>
            <a:r>
              <a:rPr lang="en-US" dirty="0"/>
              <a:t>Where are the plugs and access to a whiteboard/smartboard?</a:t>
            </a:r>
          </a:p>
          <a:p>
            <a:pPr indent="-457189">
              <a:lnSpc>
                <a:spcPct val="80000"/>
              </a:lnSpc>
              <a:spcAft>
                <a:spcPts val="1200"/>
              </a:spcAft>
            </a:pPr>
            <a:r>
              <a:rPr lang="en-US" dirty="0"/>
              <a:t>Do you have any runners?</a:t>
            </a:r>
          </a:p>
          <a:p>
            <a:pPr indent="-457189">
              <a:lnSpc>
                <a:spcPct val="80000"/>
              </a:lnSpc>
              <a:spcAft>
                <a:spcPts val="1200"/>
              </a:spcAft>
            </a:pPr>
            <a:r>
              <a:rPr lang="en-US" dirty="0"/>
              <a:t>Where will everyday student supplies go?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3" name="Title 2">
            <a:extLst>
              <a:ext uri="{FF2B5EF4-FFF2-40B4-BE49-F238E27FC236}">
                <a16:creationId xmlns:a16="http://schemas.microsoft.com/office/drawing/2014/main" id="{4B10C508-3EB7-7419-60F4-2B116681A0D0}"/>
              </a:ext>
            </a:extLst>
          </p:cNvPr>
          <p:cNvSpPr>
            <a:spLocks noGrp="1"/>
          </p:cNvSpPr>
          <p:nvPr>
            <p:ph type="title"/>
          </p:nvPr>
        </p:nvSpPr>
        <p:spPr/>
        <p:txBody>
          <a:bodyPr/>
          <a:lstStyle/>
          <a:p>
            <a:r>
              <a:rPr lang="en-US" sz="4533" dirty="0"/>
              <a:t>ADDITIONAL QUESTIONS TO ASK, </a:t>
            </a:r>
            <a:r>
              <a:rPr lang="en-US" sz="4267" dirty="0"/>
              <a:t>cont.</a:t>
            </a:r>
            <a:r>
              <a:rPr lang="en-US" sz="4533" dirty="0"/>
              <a:t> </a:t>
            </a:r>
          </a:p>
        </p:txBody>
      </p:sp>
      <p:sp>
        <p:nvSpPr>
          <p:cNvPr id="2" name="Content Placeholder 1">
            <a:extLst>
              <a:ext uri="{FF2B5EF4-FFF2-40B4-BE49-F238E27FC236}">
                <a16:creationId xmlns:a16="http://schemas.microsoft.com/office/drawing/2014/main" id="{291AF714-5069-D75E-7B84-81A895925092}"/>
              </a:ext>
            </a:extLst>
          </p:cNvPr>
          <p:cNvSpPr>
            <a:spLocks noGrp="1"/>
          </p:cNvSpPr>
          <p:nvPr>
            <p:ph type="body" sz="quarter" idx="10"/>
          </p:nvPr>
        </p:nvSpPr>
        <p:spPr/>
        <p:txBody>
          <a:bodyPr/>
          <a:lstStyle/>
          <a:p>
            <a:pPr>
              <a:spcAft>
                <a:spcPts val="1200"/>
              </a:spcAft>
            </a:pPr>
            <a:r>
              <a:rPr lang="en-US" dirty="0"/>
              <a:t>Will you be cooking or doing other group activities in your classroom?</a:t>
            </a:r>
          </a:p>
          <a:p>
            <a:pPr>
              <a:spcAft>
                <a:spcPts val="1200"/>
              </a:spcAft>
            </a:pPr>
            <a:r>
              <a:rPr lang="en-US" dirty="0"/>
              <a:t>Which centers are loud?</a:t>
            </a:r>
          </a:p>
          <a:p>
            <a:pPr>
              <a:spcAft>
                <a:spcPts val="1200"/>
              </a:spcAft>
            </a:pPr>
            <a:r>
              <a:rPr lang="en-US" dirty="0"/>
              <a:t>Will you have student desks, tables, etc.?</a:t>
            </a:r>
          </a:p>
          <a:p>
            <a:pPr>
              <a:spcAft>
                <a:spcPts val="1200"/>
              </a:spcAft>
            </a:pPr>
            <a:r>
              <a:rPr lang="en-US" dirty="0"/>
              <a:t>Will you have a teacher’s desk?</a:t>
            </a:r>
          </a:p>
          <a:p>
            <a:pPr>
              <a:spcAft>
                <a:spcPts val="1200"/>
              </a:spcAft>
            </a:pPr>
            <a:r>
              <a:rPr lang="en-US" dirty="0"/>
              <a:t>Where will students store personal items?</a:t>
            </a:r>
          </a:p>
          <a:p>
            <a:pPr>
              <a:spcAft>
                <a:spcPts val="1200"/>
              </a:spcAft>
            </a:pPr>
            <a:r>
              <a:rPr lang="en-US" dirty="0"/>
              <a:t>Where will staff store personal items?</a:t>
            </a:r>
          </a:p>
          <a:p>
            <a:pPr>
              <a:spcAft>
                <a:spcPts val="1200"/>
              </a:spcAft>
            </a:pPr>
            <a:r>
              <a:rPr lang="en-US" dirty="0"/>
              <a:t>Where will technology go?</a:t>
            </a:r>
          </a:p>
        </p:txBody>
      </p:sp>
    </p:spTree>
    <p:extLst>
      <p:ext uri="{BB962C8B-B14F-4D97-AF65-F5344CB8AC3E}">
        <p14:creationId xmlns:p14="http://schemas.microsoft.com/office/powerpoint/2010/main" val="3838882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US" dirty="0"/>
              <a:t>Fidelity Checks</a:t>
            </a:r>
            <a:endParaRPr dirty="0"/>
          </a:p>
        </p:txBody>
      </p:sp>
    </p:spTree>
    <p:extLst>
      <p:ext uri="{BB962C8B-B14F-4D97-AF65-F5344CB8AC3E}">
        <p14:creationId xmlns:p14="http://schemas.microsoft.com/office/powerpoint/2010/main" val="1396754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Fidelity Checks</a:t>
            </a:r>
            <a:r>
              <a:rPr lang="en-US" dirty="0"/>
              <a:t>, cont.</a:t>
            </a:r>
            <a:endParaRPr dirty="0"/>
          </a:p>
        </p:txBody>
      </p:sp>
      <p:sp>
        <p:nvSpPr>
          <p:cNvPr id="2" name="Content Placeholder 1">
            <a:extLst>
              <a:ext uri="{FF2B5EF4-FFF2-40B4-BE49-F238E27FC236}">
                <a16:creationId xmlns:a16="http://schemas.microsoft.com/office/drawing/2014/main" id="{A12B3715-7809-C8E8-A4A9-7589A8A28B0D}"/>
              </a:ext>
            </a:extLst>
          </p:cNvPr>
          <p:cNvSpPr>
            <a:spLocks noGrp="1"/>
          </p:cNvSpPr>
          <p:nvPr>
            <p:ph type="body" sz="quarter" idx="10"/>
          </p:nvPr>
        </p:nvSpPr>
        <p:spPr/>
        <p:txBody>
          <a:bodyPr/>
          <a:lstStyle/>
          <a:p>
            <a:pPr marL="150279" indent="0">
              <a:spcAft>
                <a:spcPts val="400"/>
              </a:spcAft>
              <a:buNone/>
            </a:pPr>
            <a:r>
              <a:rPr lang="en-US" b="1" dirty="0"/>
              <a:t>Fidelity </a:t>
            </a:r>
            <a:r>
              <a:rPr lang="en-US" dirty="0"/>
              <a:t>is the degree to which the program is implemented as intended, including quality and consistency of implementation.</a:t>
            </a:r>
          </a:p>
          <a:p>
            <a:pPr marL="150279" indent="0">
              <a:spcBef>
                <a:spcPts val="800"/>
              </a:spcBef>
              <a:spcAft>
                <a:spcPts val="800"/>
              </a:spcAft>
              <a:buNone/>
            </a:pPr>
            <a:r>
              <a:rPr lang="en-US" b="1" dirty="0">
                <a:solidFill>
                  <a:srgbClr val="003399"/>
                </a:solidFill>
              </a:rPr>
              <a:t>Fidelity = Consistency and Accuracy </a:t>
            </a:r>
          </a:p>
          <a:p>
            <a:pPr marL="150279" indent="0">
              <a:spcAft>
                <a:spcPts val="400"/>
              </a:spcAft>
              <a:buNone/>
            </a:pPr>
            <a:r>
              <a:rPr lang="en-US" dirty="0"/>
              <a:t>Create a system to help create open communication and feedback for teams to increase their opportunities for learning, collaboration and support.</a:t>
            </a:r>
          </a:p>
        </p:txBody>
      </p:sp>
    </p:spTree>
    <p:extLst>
      <p:ext uri="{BB962C8B-B14F-4D97-AF65-F5344CB8AC3E}">
        <p14:creationId xmlns:p14="http://schemas.microsoft.com/office/powerpoint/2010/main" val="2813208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Fidelity Checks</a:t>
            </a:r>
            <a:r>
              <a:rPr lang="en-US" dirty="0"/>
              <a:t>, cont. 2</a:t>
            </a:r>
            <a:endParaRPr dirty="0"/>
          </a:p>
        </p:txBody>
      </p:sp>
      <p:sp>
        <p:nvSpPr>
          <p:cNvPr id="3" name="Content Placeholder 2">
            <a:extLst>
              <a:ext uri="{FF2B5EF4-FFF2-40B4-BE49-F238E27FC236}">
                <a16:creationId xmlns:a16="http://schemas.microsoft.com/office/drawing/2014/main" id="{715E3075-86DE-937A-15A2-4FF7D7FE25EB}"/>
              </a:ext>
            </a:extLst>
          </p:cNvPr>
          <p:cNvSpPr>
            <a:spLocks noGrp="1"/>
          </p:cNvSpPr>
          <p:nvPr>
            <p:ph type="body" sz="quarter" idx="10"/>
          </p:nvPr>
        </p:nvSpPr>
        <p:spPr/>
        <p:txBody>
          <a:bodyPr/>
          <a:lstStyle/>
          <a:p>
            <a:pPr marL="150279" indent="0">
              <a:lnSpc>
                <a:spcPct val="80000"/>
              </a:lnSpc>
              <a:spcAft>
                <a:spcPts val="800"/>
              </a:spcAft>
              <a:buNone/>
            </a:pPr>
            <a:r>
              <a:rPr lang="en-US" dirty="0"/>
              <a:t>Who does a “fidelity check”</a:t>
            </a:r>
          </a:p>
          <a:p>
            <a:pPr marL="150279" indent="0">
              <a:lnSpc>
                <a:spcPct val="80000"/>
              </a:lnSpc>
              <a:spcAft>
                <a:spcPts val="400"/>
              </a:spcAft>
              <a:buNone/>
              <a:tabLst>
                <a:tab pos="615935" algn="l"/>
                <a:tab pos="4959227" algn="l"/>
              </a:tabLst>
            </a:pPr>
            <a:r>
              <a:rPr lang="en-US" dirty="0"/>
              <a:t>	Administration*	Case Manager</a:t>
            </a:r>
          </a:p>
          <a:p>
            <a:pPr marL="150279" indent="0">
              <a:lnSpc>
                <a:spcPct val="80000"/>
              </a:lnSpc>
              <a:spcAft>
                <a:spcPts val="400"/>
              </a:spcAft>
              <a:buNone/>
              <a:tabLst>
                <a:tab pos="615935" algn="l"/>
                <a:tab pos="4959227" algn="l"/>
              </a:tabLst>
            </a:pPr>
            <a:r>
              <a:rPr lang="en-US" dirty="0"/>
              <a:t>	EAs / Para Educators	Support Staff</a:t>
            </a:r>
          </a:p>
          <a:p>
            <a:pPr marL="150279" indent="0">
              <a:lnSpc>
                <a:spcPct val="80000"/>
              </a:lnSpc>
              <a:spcAft>
                <a:spcPts val="400"/>
              </a:spcAft>
              <a:buNone/>
              <a:tabLst>
                <a:tab pos="615935" algn="l"/>
                <a:tab pos="4959227" algn="l"/>
              </a:tabLst>
            </a:pPr>
            <a:r>
              <a:rPr lang="en-US" dirty="0"/>
              <a:t>	District Staff	</a:t>
            </a:r>
          </a:p>
          <a:p>
            <a:pPr marL="150279" indent="0">
              <a:lnSpc>
                <a:spcPct val="80000"/>
              </a:lnSpc>
              <a:spcBef>
                <a:spcPts val="1200"/>
              </a:spcBef>
              <a:spcAft>
                <a:spcPts val="400"/>
              </a:spcAft>
              <a:buNone/>
            </a:pPr>
            <a:r>
              <a:rPr lang="en-US" dirty="0"/>
              <a:t>Fidelity checks can be done weekly, monthly, quarterly.</a:t>
            </a:r>
          </a:p>
          <a:p>
            <a:pPr marL="150279" indent="0">
              <a:lnSpc>
                <a:spcPct val="80000"/>
              </a:lnSpc>
              <a:spcBef>
                <a:spcPts val="800"/>
              </a:spcBef>
              <a:spcAft>
                <a:spcPts val="400"/>
              </a:spcAft>
              <a:buNone/>
            </a:pPr>
            <a:endParaRPr lang="en-US" dirty="0"/>
          </a:p>
          <a:p>
            <a:pPr>
              <a:lnSpc>
                <a:spcPct val="80000"/>
              </a:lnSpc>
              <a:spcBef>
                <a:spcPts val="800"/>
              </a:spcBef>
              <a:spcAft>
                <a:spcPts val="400"/>
              </a:spcAft>
            </a:pPr>
            <a:r>
              <a:rPr lang="en-US" dirty="0"/>
              <a:t>Fidelity checks are NOT evaluative unless they are clearly designated and determined to be used for that. </a:t>
            </a:r>
          </a:p>
        </p:txBody>
      </p:sp>
    </p:spTree>
    <p:extLst>
      <p:ext uri="{BB962C8B-B14F-4D97-AF65-F5344CB8AC3E}">
        <p14:creationId xmlns:p14="http://schemas.microsoft.com/office/powerpoint/2010/main" val="1244080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Fidelity Checks, </a:t>
            </a:r>
            <a:r>
              <a:rPr lang="en-US" dirty="0"/>
              <a:t>cont. 3</a:t>
            </a:r>
            <a:endParaRPr dirty="0"/>
          </a:p>
        </p:txBody>
      </p:sp>
      <p:sp>
        <p:nvSpPr>
          <p:cNvPr id="2" name="Content Placeholder 1">
            <a:extLst>
              <a:ext uri="{FF2B5EF4-FFF2-40B4-BE49-F238E27FC236}">
                <a16:creationId xmlns:a16="http://schemas.microsoft.com/office/drawing/2014/main" id="{9170A51B-62A1-F87E-F3F0-2A12DF317B85}"/>
              </a:ext>
            </a:extLst>
          </p:cNvPr>
          <p:cNvSpPr>
            <a:spLocks noGrp="1"/>
          </p:cNvSpPr>
          <p:nvPr>
            <p:ph type="body" sz="quarter" idx="10"/>
          </p:nvPr>
        </p:nvSpPr>
        <p:spPr>
          <a:xfrm>
            <a:off x="612488" y="2421566"/>
            <a:ext cx="10160287" cy="3903034"/>
          </a:xfrm>
        </p:spPr>
        <p:txBody>
          <a:bodyPr/>
          <a:lstStyle/>
          <a:p>
            <a:pPr marL="150279" indent="0">
              <a:buNone/>
            </a:pPr>
            <a:r>
              <a:rPr lang="en-US" dirty="0"/>
              <a:t>Fidelity checks are </a:t>
            </a:r>
            <a:r>
              <a:rPr lang="en-US" b="1" dirty="0"/>
              <a:t>predetermined</a:t>
            </a:r>
            <a:r>
              <a:rPr lang="en-US" dirty="0"/>
              <a:t> and </a:t>
            </a:r>
            <a:r>
              <a:rPr lang="en-US" b="1" dirty="0"/>
              <a:t>regularly</a:t>
            </a:r>
            <a:r>
              <a:rPr lang="en-US" dirty="0"/>
              <a:t> applied to ensure that </a:t>
            </a:r>
            <a:r>
              <a:rPr lang="en-US" b="1" dirty="0"/>
              <a:t>evidence-based practices</a:t>
            </a:r>
            <a:r>
              <a:rPr lang="en-US" dirty="0"/>
              <a:t> are integrated and sustained to support the classroom / program.</a:t>
            </a:r>
          </a:p>
        </p:txBody>
      </p:sp>
    </p:spTree>
    <p:extLst>
      <p:ext uri="{BB962C8B-B14F-4D97-AF65-F5344CB8AC3E}">
        <p14:creationId xmlns:p14="http://schemas.microsoft.com/office/powerpoint/2010/main" val="4135633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xfrm>
            <a:off x="612489" y="1428751"/>
            <a:ext cx="10978994" cy="635022"/>
          </a:xfrm>
          <a:prstGeom prst="rect">
            <a:avLst/>
          </a:prstGeom>
        </p:spPr>
        <p:txBody>
          <a:bodyPr spcFirstLastPara="1" vert="horz" wrap="square" lIns="68575" tIns="34275" rIns="68575" bIns="34275" rtlCol="0" anchor="ctr" anchorCtr="0">
            <a:noAutofit/>
          </a:bodyPr>
          <a:lstStyle/>
          <a:p>
            <a:r>
              <a:rPr lang="en" dirty="0"/>
              <a:t>Fidelity Checks</a:t>
            </a:r>
            <a:r>
              <a:rPr lang="en-US" dirty="0"/>
              <a:t>, cont. 4</a:t>
            </a:r>
            <a:endParaRPr dirty="0"/>
          </a:p>
        </p:txBody>
      </p:sp>
      <p:sp>
        <p:nvSpPr>
          <p:cNvPr id="3" name="Content Placeholder 2">
            <a:extLst>
              <a:ext uri="{FF2B5EF4-FFF2-40B4-BE49-F238E27FC236}">
                <a16:creationId xmlns:a16="http://schemas.microsoft.com/office/drawing/2014/main" id="{2C0DC3A8-4475-ADE6-5B76-F2D96B90C3CD}"/>
              </a:ext>
            </a:extLst>
          </p:cNvPr>
          <p:cNvSpPr>
            <a:spLocks noGrp="1"/>
          </p:cNvSpPr>
          <p:nvPr>
            <p:ph type="body" sz="quarter" idx="10"/>
          </p:nvPr>
        </p:nvSpPr>
        <p:spPr>
          <a:xfrm>
            <a:off x="612488" y="2097716"/>
            <a:ext cx="10978994" cy="464509"/>
          </a:xfrm>
        </p:spPr>
        <p:txBody>
          <a:bodyPr/>
          <a:lstStyle/>
          <a:p>
            <a:pPr marL="150279" indent="0">
              <a:buNone/>
            </a:pPr>
            <a:r>
              <a:rPr lang="en-US" dirty="0"/>
              <a:t>Examples</a:t>
            </a:r>
          </a:p>
        </p:txBody>
      </p:sp>
      <p:pic>
        <p:nvPicPr>
          <p:cNvPr id="2" name="Google Shape;564;p88" descr="A classroom observation checklist assessing physical arrangement, organization of materials, schedules, and visual strategies. It includes Yes/No/Not Observed columns to evaluate classroom structure and student accessibility.">
            <a:extLst>
              <a:ext uri="{FF2B5EF4-FFF2-40B4-BE49-F238E27FC236}">
                <a16:creationId xmlns:a16="http://schemas.microsoft.com/office/drawing/2014/main" id="{D6A3639A-0189-FAE2-B5E0-6758CE1AB865}"/>
              </a:ext>
              <a:ext uri="{C183D7F6-B498-43B3-948B-1728B52AA6E4}">
                <adec:decorative xmlns:adec="http://schemas.microsoft.com/office/drawing/2017/decorative" val="0"/>
              </a:ext>
            </a:extLst>
          </p:cNvPr>
          <p:cNvPicPr preferRelativeResize="0"/>
          <p:nvPr/>
        </p:nvPicPr>
        <p:blipFill rotWithShape="1">
          <a:blip r:embed="rId3">
            <a:alphaModFix/>
          </a:blip>
          <a:srcRect r="1766"/>
          <a:stretch/>
        </p:blipFill>
        <p:spPr>
          <a:xfrm>
            <a:off x="1031179" y="2683993"/>
            <a:ext cx="4245672" cy="3472967"/>
          </a:xfrm>
          <a:prstGeom prst="rect">
            <a:avLst/>
          </a:prstGeom>
          <a:noFill/>
          <a:ln w="6350">
            <a:solidFill>
              <a:schemeClr val="tx1"/>
            </a:solidFill>
          </a:ln>
        </p:spPr>
      </p:pic>
      <p:graphicFrame>
        <p:nvGraphicFramePr>
          <p:cNvPr id="4" name="Table 3" descr="A structured table with multiple rows and columns, likely used for data recording or evaluation. The rightmost columns appear to allow for marking responses, possibly in a checklist or assessment format.">
            <a:extLst>
              <a:ext uri="{FF2B5EF4-FFF2-40B4-BE49-F238E27FC236}">
                <a16:creationId xmlns:a16="http://schemas.microsoft.com/office/drawing/2014/main" id="{0ED0E2FA-FBD2-6769-87ED-CF0EC8868BB8}"/>
              </a:ext>
            </a:extLst>
          </p:cNvPr>
          <p:cNvGraphicFramePr>
            <a:graphicFrameLocks noGrp="1"/>
          </p:cNvGraphicFramePr>
          <p:nvPr>
            <p:extLst>
              <p:ext uri="{D42A27DB-BD31-4B8C-83A1-F6EECF244321}">
                <p14:modId xmlns:p14="http://schemas.microsoft.com/office/powerpoint/2010/main" val="2494722195"/>
              </p:ext>
            </p:extLst>
          </p:nvPr>
        </p:nvGraphicFramePr>
        <p:xfrm>
          <a:off x="6025385" y="2635787"/>
          <a:ext cx="4109216" cy="3615027"/>
        </p:xfrm>
        <a:graphic>
          <a:graphicData uri="http://schemas.openxmlformats.org/drawingml/2006/table">
            <a:tbl>
              <a:tblPr firstRow="1"/>
              <a:tblGrid>
                <a:gridCol w="2546555">
                  <a:extLst>
                    <a:ext uri="{9D8B030D-6E8A-4147-A177-3AD203B41FA5}">
                      <a16:colId xmlns:a16="http://schemas.microsoft.com/office/drawing/2014/main" val="2931533630"/>
                    </a:ext>
                  </a:extLst>
                </a:gridCol>
                <a:gridCol w="520887">
                  <a:extLst>
                    <a:ext uri="{9D8B030D-6E8A-4147-A177-3AD203B41FA5}">
                      <a16:colId xmlns:a16="http://schemas.microsoft.com/office/drawing/2014/main" val="1689817569"/>
                    </a:ext>
                  </a:extLst>
                </a:gridCol>
                <a:gridCol w="520887">
                  <a:extLst>
                    <a:ext uri="{9D8B030D-6E8A-4147-A177-3AD203B41FA5}">
                      <a16:colId xmlns:a16="http://schemas.microsoft.com/office/drawing/2014/main" val="2994330427"/>
                    </a:ext>
                  </a:extLst>
                </a:gridCol>
                <a:gridCol w="520887">
                  <a:extLst>
                    <a:ext uri="{9D8B030D-6E8A-4147-A177-3AD203B41FA5}">
                      <a16:colId xmlns:a16="http://schemas.microsoft.com/office/drawing/2014/main" val="2716898707"/>
                    </a:ext>
                  </a:extLst>
                </a:gridCol>
              </a:tblGrid>
              <a:tr h="268568">
                <a:tc>
                  <a:txBody>
                    <a:bodyPr/>
                    <a:lstStyle/>
                    <a:p>
                      <a:pPr rtl="0" fontAlgn="b"/>
                      <a:r>
                        <a:rPr lang="en-US" sz="700" dirty="0">
                          <a:effectLst/>
                          <a:latin typeface="Calibri" panose="020F0502020204030204" pitchFamily="34" charset="0"/>
                        </a:rPr>
                        <a:t>POSITIVE BEHAVIOR SUPPORTS PLAN FIDELITY CHECKLIST</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STAFF: _______</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STAFF: _______</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STAFF: _______</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4950478"/>
                  </a:ext>
                </a:extLst>
              </a:tr>
              <a:tr h="167221">
                <a:tc>
                  <a:txBody>
                    <a:bodyPr/>
                    <a:lstStyle/>
                    <a:p>
                      <a:pPr rtl="0" fontAlgn="b"/>
                      <a:r>
                        <a:rPr lang="en-US" sz="700" dirty="0" err="1">
                          <a:effectLst/>
                          <a:latin typeface="Calibri" panose="020F0502020204030204" pitchFamily="34" charset="0"/>
                        </a:rPr>
                        <a:t>Intials</a:t>
                      </a:r>
                      <a:r>
                        <a:rPr lang="en-US" sz="700" dirty="0">
                          <a:effectLst/>
                          <a:latin typeface="Calibri" panose="020F0502020204030204" pitchFamily="34" charset="0"/>
                        </a:rPr>
                        <a:t> ______ Time Observed ____________________</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185635"/>
                  </a:ext>
                </a:extLst>
              </a:tr>
              <a:tr h="167221">
                <a:tc>
                  <a:txBody>
                    <a:bodyPr/>
                    <a:lstStyle/>
                    <a:p>
                      <a:pPr rtl="0" fontAlgn="b"/>
                      <a:r>
                        <a:rPr lang="en-US" sz="700" b="1" dirty="0">
                          <a:effectLst/>
                          <a:latin typeface="Calibri" panose="020F0502020204030204" pitchFamily="34" charset="0"/>
                        </a:rPr>
                        <a:t>SCHEDULE</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056924"/>
                  </a:ext>
                </a:extLst>
              </a:tr>
              <a:tr h="146953">
                <a:tc>
                  <a:txBody>
                    <a:bodyPr/>
                    <a:lstStyle/>
                    <a:p>
                      <a:pPr rtl="0" fontAlgn="b"/>
                      <a:r>
                        <a:rPr lang="en-US" sz="700" dirty="0">
                          <a:effectLst/>
                          <a:latin typeface="Calibri" panose="020F0502020204030204" pitchFamily="34" charset="0"/>
                        </a:rPr>
                        <a:t>First/Then schedule with visuals and words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968289"/>
                  </a:ext>
                </a:extLst>
              </a:tr>
              <a:tr h="146953">
                <a:tc>
                  <a:txBody>
                    <a:bodyPr/>
                    <a:lstStyle/>
                    <a:p>
                      <a:pPr rtl="0" fontAlgn="b"/>
                      <a:r>
                        <a:rPr lang="en-US" sz="700" dirty="0">
                          <a:effectLst/>
                          <a:latin typeface="Calibri" panose="020F0502020204030204" pitchFamily="34" charset="0"/>
                        </a:rPr>
                        <a:t>Picture schedule with words for transitions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631462"/>
                  </a:ext>
                </a:extLst>
              </a:tr>
              <a:tr h="146953">
                <a:tc>
                  <a:txBody>
                    <a:bodyPr/>
                    <a:lstStyle/>
                    <a:p>
                      <a:pPr rtl="0" fontAlgn="b"/>
                      <a:r>
                        <a:rPr lang="en-US" sz="700" dirty="0">
                          <a:effectLst/>
                          <a:latin typeface="Calibri" panose="020F0502020204030204" pitchFamily="34" charset="0"/>
                        </a:rPr>
                        <a:t>Token system</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5590322"/>
                  </a:ext>
                </a:extLst>
              </a:tr>
              <a:tr h="146953">
                <a:tc>
                  <a:txBody>
                    <a:bodyPr/>
                    <a:lstStyle/>
                    <a:p>
                      <a:pPr rtl="0" fontAlgn="b"/>
                      <a:r>
                        <a:rPr lang="en-US" sz="700" dirty="0">
                          <a:effectLst/>
                          <a:latin typeface="Calibri" panose="020F0502020204030204" pitchFamily="34" charset="0"/>
                        </a:rPr>
                        <a:t>Predictable routines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658417"/>
                  </a:ext>
                </a:extLst>
              </a:tr>
              <a:tr h="138109">
                <a:tc>
                  <a:txBody>
                    <a:bodyPr/>
                    <a:lstStyle/>
                    <a:p>
                      <a:pPr rtl="0" fontAlgn="b"/>
                      <a:r>
                        <a:rPr lang="en-US" sz="700" dirty="0">
                          <a:effectLst/>
                          <a:latin typeface="Calibri" panose="020F0502020204030204" pitchFamily="34" charset="0"/>
                        </a:rPr>
                        <a:t>Transitions are planned and taught </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861179"/>
                  </a:ext>
                </a:extLst>
              </a:tr>
              <a:tr h="138109">
                <a:tc>
                  <a:txBody>
                    <a:bodyPr/>
                    <a:lstStyle/>
                    <a:p>
                      <a:pPr rtl="0" fontAlgn="b"/>
                      <a:r>
                        <a:rPr lang="en-US" sz="700" dirty="0">
                          <a:effectLst/>
                          <a:latin typeface="Calibri" panose="020F0502020204030204" pitchFamily="34" charset="0"/>
                        </a:rPr>
                        <a:t>Visual Prompts are used</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6508712"/>
                  </a:ext>
                </a:extLst>
              </a:tr>
              <a:tr h="138109">
                <a:tc>
                  <a:txBody>
                    <a:bodyPr/>
                    <a:lstStyle/>
                    <a:p>
                      <a:pPr rtl="0" fontAlgn="b"/>
                      <a:r>
                        <a:rPr lang="en-US" sz="700" dirty="0">
                          <a:effectLst/>
                          <a:latin typeface="Calibri" panose="020F0502020204030204" pitchFamily="34" charset="0"/>
                        </a:rPr>
                        <a:t>Planned and fully scheduled day</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8880781"/>
                  </a:ext>
                </a:extLst>
              </a:tr>
              <a:tr h="167221">
                <a:tc>
                  <a:txBody>
                    <a:bodyPr/>
                    <a:lstStyle/>
                    <a:p>
                      <a:pPr rtl="0" fontAlgn="b"/>
                      <a:r>
                        <a:rPr lang="en-US" sz="700" b="1" dirty="0">
                          <a:effectLst/>
                          <a:latin typeface="Calibri" panose="020F0502020204030204" pitchFamily="34" charset="0"/>
                        </a:rPr>
                        <a:t>CHOICES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904818"/>
                  </a:ext>
                </a:extLst>
              </a:tr>
              <a:tr h="146953">
                <a:tc>
                  <a:txBody>
                    <a:bodyPr/>
                    <a:lstStyle/>
                    <a:p>
                      <a:pPr rtl="0" fontAlgn="b"/>
                      <a:r>
                        <a:rPr lang="en-US" sz="700" dirty="0">
                          <a:effectLst/>
                          <a:latin typeface="Calibri" panose="020F0502020204030204" pitchFamily="34" charset="0"/>
                        </a:rPr>
                        <a:t>When able to give options during work tasks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4262933"/>
                  </a:ext>
                </a:extLst>
              </a:tr>
              <a:tr h="219820">
                <a:tc>
                  <a:txBody>
                    <a:bodyPr/>
                    <a:lstStyle/>
                    <a:p>
                      <a:pPr rtl="0" fontAlgn="b"/>
                      <a:r>
                        <a:rPr lang="en-US" sz="700" dirty="0">
                          <a:effectLst/>
                          <a:latin typeface="Calibri" panose="020F0502020204030204" pitchFamily="34" charset="0"/>
                        </a:rPr>
                        <a:t>Use choice board during break and choice times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996245"/>
                  </a:ext>
                </a:extLst>
              </a:tr>
              <a:tr h="167221">
                <a:tc>
                  <a:txBody>
                    <a:bodyPr/>
                    <a:lstStyle/>
                    <a:p>
                      <a:pPr rtl="0" fontAlgn="b"/>
                      <a:r>
                        <a:rPr lang="en-US" sz="700" b="1" dirty="0">
                          <a:effectLst/>
                          <a:latin typeface="Calibri" panose="020F0502020204030204" pitchFamily="34" charset="0"/>
                        </a:rPr>
                        <a:t>ADULT EXPECTATIONS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787835"/>
                  </a:ext>
                </a:extLst>
              </a:tr>
              <a:tr h="146953">
                <a:tc>
                  <a:txBody>
                    <a:bodyPr/>
                    <a:lstStyle/>
                    <a:p>
                      <a:pPr rtl="0" fontAlgn="b"/>
                      <a:r>
                        <a:rPr lang="en-US" sz="700" dirty="0">
                          <a:effectLst/>
                          <a:latin typeface="Calibri" panose="020F0502020204030204" pitchFamily="34" charset="0"/>
                        </a:rPr>
                        <a:t>Clear and concise directions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6831676"/>
                  </a:ext>
                </a:extLst>
              </a:tr>
              <a:tr h="138109">
                <a:tc>
                  <a:txBody>
                    <a:bodyPr/>
                    <a:lstStyle/>
                    <a:p>
                      <a:pPr rtl="0" fontAlgn="b"/>
                      <a:r>
                        <a:rPr lang="en-US" sz="700" dirty="0">
                          <a:effectLst/>
                          <a:latin typeface="Calibri" panose="020F0502020204030204" pitchFamily="34" charset="0"/>
                        </a:rPr>
                        <a:t>High expectations are established and kept</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247528"/>
                  </a:ext>
                </a:extLst>
              </a:tr>
              <a:tr h="146953">
                <a:tc>
                  <a:txBody>
                    <a:bodyPr/>
                    <a:lstStyle/>
                    <a:p>
                      <a:pPr rtl="0" fontAlgn="b"/>
                      <a:r>
                        <a:rPr lang="en-US" sz="700" dirty="0">
                          <a:effectLst/>
                          <a:latin typeface="Calibri" panose="020F0502020204030204" pitchFamily="34" charset="0"/>
                        </a:rPr>
                        <a:t>Follow through with directions given</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1902752"/>
                  </a:ext>
                </a:extLst>
              </a:tr>
              <a:tr h="146953">
                <a:tc>
                  <a:txBody>
                    <a:bodyPr/>
                    <a:lstStyle/>
                    <a:p>
                      <a:pPr rtl="0" fontAlgn="b"/>
                      <a:r>
                        <a:rPr lang="en-US" sz="700" dirty="0">
                          <a:effectLst/>
                          <a:latin typeface="Calibri" panose="020F0502020204030204" pitchFamily="34" charset="0"/>
                        </a:rPr>
                        <a:t>High adult attention when demonstrating expected behaviors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1974494"/>
                  </a:ext>
                </a:extLst>
              </a:tr>
              <a:tr h="268568">
                <a:tc>
                  <a:txBody>
                    <a:bodyPr/>
                    <a:lstStyle/>
                    <a:p>
                      <a:pPr rtl="0" fontAlgn="b"/>
                      <a:r>
                        <a:rPr lang="en-US" sz="700" dirty="0">
                          <a:effectLst/>
                          <a:latin typeface="Calibri" panose="020F0502020204030204" pitchFamily="34" charset="0"/>
                        </a:rPr>
                        <a:t>Minimal adult attention when demonstrating inappropriate behaviors</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4148228"/>
                  </a:ext>
                </a:extLst>
              </a:tr>
              <a:tr h="167221">
                <a:tc>
                  <a:txBody>
                    <a:bodyPr/>
                    <a:lstStyle/>
                    <a:p>
                      <a:pPr rtl="0" fontAlgn="b"/>
                      <a:r>
                        <a:rPr lang="en-US" sz="700" b="1" dirty="0">
                          <a:effectLst/>
                          <a:latin typeface="Calibri" panose="020F0502020204030204" pitchFamily="34" charset="0"/>
                        </a:rPr>
                        <a:t>TEACHING</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en-US" sz="700" dirty="0">
                        <a:effectLst/>
                        <a:latin typeface="Calibri" panose="020F0502020204030204" pitchFamily="34" charset="0"/>
                      </a:endParaRP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859693"/>
                  </a:ext>
                </a:extLst>
              </a:tr>
              <a:tr h="146953">
                <a:tc>
                  <a:txBody>
                    <a:bodyPr/>
                    <a:lstStyle/>
                    <a:p>
                      <a:pPr rtl="0" fontAlgn="b"/>
                      <a:r>
                        <a:rPr lang="en-US" sz="700" dirty="0">
                          <a:effectLst/>
                          <a:latin typeface="Calibri" panose="020F0502020204030204" pitchFamily="34" charset="0"/>
                        </a:rPr>
                        <a:t>Appropriate cues and prompting</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200180"/>
                  </a:ext>
                </a:extLst>
              </a:tr>
              <a:tr h="146953">
                <a:tc>
                  <a:txBody>
                    <a:bodyPr/>
                    <a:lstStyle/>
                    <a:p>
                      <a:pPr rtl="0" fontAlgn="b"/>
                      <a:r>
                        <a:rPr lang="en-US" sz="700" dirty="0">
                          <a:effectLst/>
                          <a:latin typeface="Calibri" panose="020F0502020204030204" pitchFamily="34" charset="0"/>
                        </a:rPr>
                        <a:t>Appropriate level of work - not too high, not too low</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700" dirty="0">
                          <a:effectLst/>
                          <a:latin typeface="Calibri" panose="020F0502020204030204" pitchFamily="34" charset="0"/>
                        </a:rPr>
                        <a:t>Y N NA</a:t>
                      </a:r>
                    </a:p>
                  </a:txBody>
                  <a:tcPr marL="15280" marR="15280" marT="10187" marB="1018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5601529"/>
                  </a:ext>
                </a:extLst>
              </a:tr>
            </a:tbl>
          </a:graphicData>
        </a:graphic>
      </p:graphicFrame>
    </p:spTree>
    <p:extLst>
      <p:ext uri="{BB962C8B-B14F-4D97-AF65-F5344CB8AC3E}">
        <p14:creationId xmlns:p14="http://schemas.microsoft.com/office/powerpoint/2010/main" val="147141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30653-3055-E518-7ADD-8EEC4640A172}"/>
              </a:ext>
            </a:extLst>
          </p:cNvPr>
          <p:cNvSpPr>
            <a:spLocks noGrp="1"/>
          </p:cNvSpPr>
          <p:nvPr>
            <p:ph type="title"/>
          </p:nvPr>
        </p:nvSpPr>
        <p:spPr/>
        <p:txBody>
          <a:bodyPr/>
          <a:lstStyle/>
          <a:p>
            <a:r>
              <a:rPr lang="en-US" dirty="0"/>
              <a:t>ABA and Science of Behavior</a:t>
            </a:r>
          </a:p>
        </p:txBody>
      </p:sp>
    </p:spTree>
    <p:extLst>
      <p:ext uri="{BB962C8B-B14F-4D97-AF65-F5344CB8AC3E}">
        <p14:creationId xmlns:p14="http://schemas.microsoft.com/office/powerpoint/2010/main" val="30285103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8"/>
          <p:cNvSpPr txBox="1">
            <a:spLocks noGrp="1"/>
          </p:cNvSpPr>
          <p:nvPr>
            <p:ph type="title"/>
          </p:nvPr>
        </p:nvSpPr>
        <p:spPr>
          <a:prstGeom prst="rect">
            <a:avLst/>
          </a:prstGeom>
        </p:spPr>
        <p:txBody>
          <a:bodyPr spcFirstLastPara="1" vert="horz" wrap="square" lIns="91425" tIns="45700" rIns="45700" bIns="45700" rtlCol="0" anchor="ctr" anchorCtr="0">
            <a:noAutofit/>
          </a:bodyPr>
          <a:lstStyle/>
          <a:p>
            <a:r>
              <a:rPr lang="en" dirty="0"/>
              <a:t>Fidelity Checklist Activity</a:t>
            </a:r>
            <a:endParaRPr dirty="0"/>
          </a:p>
        </p:txBody>
      </p:sp>
      <p:sp>
        <p:nvSpPr>
          <p:cNvPr id="2" name="Content Placeholder 1">
            <a:extLst>
              <a:ext uri="{FF2B5EF4-FFF2-40B4-BE49-F238E27FC236}">
                <a16:creationId xmlns:a16="http://schemas.microsoft.com/office/drawing/2014/main" id="{9A0BB72D-E407-8048-FA00-B626E3A5369F}"/>
              </a:ext>
            </a:extLst>
          </p:cNvPr>
          <p:cNvSpPr>
            <a:spLocks noGrp="1"/>
          </p:cNvSpPr>
          <p:nvPr>
            <p:ph type="body" sz="quarter" idx="10"/>
          </p:nvPr>
        </p:nvSpPr>
        <p:spPr>
          <a:xfrm>
            <a:off x="616973" y="2422422"/>
            <a:ext cx="5888601" cy="3825978"/>
          </a:xfrm>
        </p:spPr>
        <p:txBody>
          <a:bodyPr/>
          <a:lstStyle/>
          <a:p>
            <a:pPr marL="150279" indent="0">
              <a:buNone/>
            </a:pPr>
            <a:r>
              <a:rPr lang="en-US" dirty="0"/>
              <a:t>Open the </a:t>
            </a:r>
            <a:r>
              <a:rPr lang="en-US" dirty="0">
                <a:solidFill>
                  <a:srgbClr val="003399"/>
                </a:solidFill>
                <a:hlinkClick r:id="rId3">
                  <a:extLst>
                    <a:ext uri="{A12FA001-AC4F-418D-AE19-62706E023703}">
                      <ahyp:hlinkClr xmlns:ahyp="http://schemas.microsoft.com/office/drawing/2018/hyperlinkcolor" val="tx"/>
                    </a:ext>
                  </a:extLst>
                </a:hlinkClick>
              </a:rPr>
              <a:t>Fidelity Checklist </a:t>
            </a:r>
            <a:r>
              <a:rPr lang="en-US" dirty="0"/>
              <a:t>from 10 Critical Components book.</a:t>
            </a:r>
          </a:p>
          <a:p>
            <a:pPr marL="150279" indent="0">
              <a:buNone/>
            </a:pPr>
            <a:r>
              <a:rPr lang="en-US" dirty="0"/>
              <a:t>How does your classroom currently do?</a:t>
            </a:r>
          </a:p>
          <a:p>
            <a:pPr marL="150279" indent="0">
              <a:buNone/>
            </a:pPr>
            <a:r>
              <a:rPr lang="en-US" dirty="0"/>
              <a:t>How would others score this?</a:t>
            </a:r>
          </a:p>
          <a:p>
            <a:pPr marL="150279" indent="0">
              <a:buNone/>
            </a:pPr>
            <a:r>
              <a:rPr lang="en-US" dirty="0"/>
              <a:t>How can you use this with your program?</a:t>
            </a:r>
          </a:p>
        </p:txBody>
      </p:sp>
      <p:pic>
        <p:nvPicPr>
          <p:cNvPr id="565" name="Google Shape;565;p88" descr="QR Code to access a google document &quot;Fidelity checklist&quot;">
            <a:hlinkClick r:id="rId3"/>
            <a:extLst>
              <a:ext uri="{C183D7F6-B498-43B3-948B-1728B52AA6E4}">
                <adec:decorative xmlns:adec="http://schemas.microsoft.com/office/drawing/2017/decorative" val="0"/>
              </a:ext>
            </a:extLst>
          </p:cNvPr>
          <p:cNvPicPr preferRelativeResize="0"/>
          <p:nvPr/>
        </p:nvPicPr>
        <p:blipFill rotWithShape="1">
          <a:blip r:embed="rId4">
            <a:alphaModFix/>
          </a:blip>
          <a:srcRect l="4293" t="4173" r="2769" b="3897"/>
          <a:stretch/>
        </p:blipFill>
        <p:spPr>
          <a:xfrm>
            <a:off x="7852881" y="2617395"/>
            <a:ext cx="2619257" cy="224562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Data Collection</a:t>
            </a:r>
            <a:endParaRPr dirty="0"/>
          </a:p>
        </p:txBody>
      </p:sp>
      <p:sp>
        <p:nvSpPr>
          <p:cNvPr id="2" name="Content Placeholder 1">
            <a:extLst>
              <a:ext uri="{FF2B5EF4-FFF2-40B4-BE49-F238E27FC236}">
                <a16:creationId xmlns:a16="http://schemas.microsoft.com/office/drawing/2014/main" id="{9623B948-0DEC-CEFB-486E-FBF69FBBEB99}"/>
              </a:ext>
            </a:extLst>
          </p:cNvPr>
          <p:cNvSpPr>
            <a:spLocks noGrp="1"/>
          </p:cNvSpPr>
          <p:nvPr>
            <p:ph type="body" sz="quarter" idx="10"/>
          </p:nvPr>
        </p:nvSpPr>
        <p:spPr/>
        <p:txBody>
          <a:bodyPr/>
          <a:lstStyle/>
          <a:p>
            <a:pPr marL="150279" indent="0" algn="ctr">
              <a:buNone/>
            </a:pPr>
            <a:r>
              <a:rPr lang="en-US" dirty="0"/>
              <a:t>Collecting Data</a:t>
            </a:r>
          </a:p>
          <a:p>
            <a:pPr marL="150279" indent="0" algn="ctr">
              <a:buNone/>
            </a:pPr>
            <a:r>
              <a:rPr lang="en-US" dirty="0"/>
              <a:t>Types of Data Collection</a:t>
            </a:r>
          </a:p>
          <a:p>
            <a:pPr marL="150279" indent="0" algn="ctr">
              <a:buNone/>
            </a:pPr>
            <a:r>
              <a:rPr lang="en-US" dirty="0"/>
              <a:t>Critical Components of a Data Sheet</a:t>
            </a:r>
          </a:p>
        </p:txBody>
      </p:sp>
    </p:spTree>
    <p:extLst>
      <p:ext uri="{BB962C8B-B14F-4D97-AF65-F5344CB8AC3E}">
        <p14:creationId xmlns:p14="http://schemas.microsoft.com/office/powerpoint/2010/main" val="5041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0"/>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Introduction</a:t>
            </a:r>
            <a:endParaRPr dirty="0"/>
          </a:p>
        </p:txBody>
      </p:sp>
      <p:sp>
        <p:nvSpPr>
          <p:cNvPr id="2" name="Content Placeholder 1">
            <a:extLst>
              <a:ext uri="{FF2B5EF4-FFF2-40B4-BE49-F238E27FC236}">
                <a16:creationId xmlns:a16="http://schemas.microsoft.com/office/drawing/2014/main" id="{D00C9A0F-4F17-C47B-6332-86141968848B}"/>
              </a:ext>
            </a:extLst>
          </p:cNvPr>
          <p:cNvSpPr>
            <a:spLocks noGrp="1"/>
          </p:cNvSpPr>
          <p:nvPr>
            <p:ph type="body" sz="quarter" idx="10"/>
          </p:nvPr>
        </p:nvSpPr>
        <p:spPr>
          <a:xfrm>
            <a:off x="616974" y="2422422"/>
            <a:ext cx="7364976" cy="3825978"/>
          </a:xfrm>
        </p:spPr>
        <p:txBody>
          <a:bodyPr/>
          <a:lstStyle/>
          <a:p>
            <a:pPr>
              <a:spcAft>
                <a:spcPts val="800"/>
              </a:spcAft>
            </a:pPr>
            <a:r>
              <a:rPr lang="en-US" dirty="0"/>
              <a:t>Data collection needs to be an </a:t>
            </a:r>
            <a:br>
              <a:rPr lang="en-US" dirty="0"/>
            </a:br>
            <a:r>
              <a:rPr lang="en-US" dirty="0"/>
              <a:t>important part of any educational programming</a:t>
            </a:r>
          </a:p>
          <a:p>
            <a:pPr>
              <a:spcAft>
                <a:spcPts val="800"/>
              </a:spcAft>
            </a:pPr>
            <a:r>
              <a:rPr lang="en-US" dirty="0"/>
              <a:t>We use data collection in our jobs everyday, it is vital that you have a good understanding of what type of measurement strategies are available, and how to properly use them</a:t>
            </a:r>
          </a:p>
          <a:p>
            <a:pPr>
              <a:spcAft>
                <a:spcPts val="800"/>
              </a:spcAft>
            </a:pPr>
            <a:r>
              <a:rPr lang="en-US" dirty="0"/>
              <a:t>We base decisions of interventions on measurement outcomes and therefore accurate data is key!</a:t>
            </a:r>
          </a:p>
        </p:txBody>
      </p:sp>
      <p:pic>
        <p:nvPicPr>
          <p:cNvPr id="579" name="Google Shape;579;p90" descr="A meme featuring Ron Swanson’s serious face with the text, &quot;DATA COLLECTION – IT'S SERIOUS BUSINESS.&quot; It humorously emphasizes the importance of data tracking and analysi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598367" y="2951185"/>
            <a:ext cx="2943393" cy="247148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Get Started!</a:t>
            </a:r>
            <a:endParaRPr dirty="0"/>
          </a:p>
        </p:txBody>
      </p:sp>
      <p:sp>
        <p:nvSpPr>
          <p:cNvPr id="2" name="Content Placeholder 1">
            <a:extLst>
              <a:ext uri="{FF2B5EF4-FFF2-40B4-BE49-F238E27FC236}">
                <a16:creationId xmlns:a16="http://schemas.microsoft.com/office/drawing/2014/main" id="{53A6A390-9E9E-B11A-79A2-FBAA02B01DAD}"/>
              </a:ext>
            </a:extLst>
          </p:cNvPr>
          <p:cNvSpPr>
            <a:spLocks noGrp="1"/>
          </p:cNvSpPr>
          <p:nvPr>
            <p:ph type="body" sz="quarter" idx="10"/>
          </p:nvPr>
        </p:nvSpPr>
        <p:spPr/>
        <p:txBody>
          <a:bodyPr/>
          <a:lstStyle/>
          <a:p>
            <a:pPr marL="150279" indent="0">
              <a:spcAft>
                <a:spcPts val="1067"/>
              </a:spcAft>
              <a:buNone/>
            </a:pPr>
            <a:r>
              <a:rPr lang="en-US" dirty="0"/>
              <a:t>There is a lot of information and data collection can feel overwhelming.  </a:t>
            </a:r>
          </a:p>
          <a:p>
            <a:pPr marL="150279" indent="0">
              <a:spcAft>
                <a:spcPts val="1067"/>
              </a:spcAft>
              <a:buNone/>
            </a:pPr>
            <a:r>
              <a:rPr lang="en-US" dirty="0"/>
              <a:t>You don’t have to do it all but learn from it, pick a spot to start then reference back as you expand and use data to drive your decision-making for students!</a:t>
            </a:r>
          </a:p>
          <a:p>
            <a:pPr marL="150279" indent="0">
              <a:spcAft>
                <a:spcPts val="1067"/>
              </a:spcAft>
              <a:buNone/>
            </a:pPr>
            <a:r>
              <a:rPr lang="en-US" dirty="0"/>
              <a:t>Don’t wait for the programming to be set and running “perfectly” - start your data collection right away, adjust it as you adjust the programming and USE the data to help you to know how to make the right changes!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2"/>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COLLECTING DATA</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Reasons for Collecting and Analyzing Data	</a:t>
            </a:r>
            <a:endParaRPr dirty="0"/>
          </a:p>
        </p:txBody>
      </p:sp>
      <p:sp>
        <p:nvSpPr>
          <p:cNvPr id="2" name="Content Placeholder 1">
            <a:extLst>
              <a:ext uri="{FF2B5EF4-FFF2-40B4-BE49-F238E27FC236}">
                <a16:creationId xmlns:a16="http://schemas.microsoft.com/office/drawing/2014/main" id="{9348139A-FB13-4414-F4CD-ADD41497B2FF}"/>
              </a:ext>
            </a:extLst>
          </p:cNvPr>
          <p:cNvSpPr>
            <a:spLocks noGrp="1"/>
          </p:cNvSpPr>
          <p:nvPr>
            <p:ph type="body" sz="quarter" idx="10"/>
          </p:nvPr>
        </p:nvSpPr>
        <p:spPr/>
        <p:txBody>
          <a:bodyPr/>
          <a:lstStyle/>
          <a:p>
            <a:r>
              <a:rPr lang="en-US" dirty="0"/>
              <a:t>To provide an objective and reliable method of assessing change in learning and behavior.</a:t>
            </a:r>
          </a:p>
          <a:p>
            <a:r>
              <a:rPr lang="en-US" dirty="0"/>
              <a:t>To improve the efficiency and effectiveness of instruction and behavior change reduction</a:t>
            </a:r>
          </a:p>
          <a:p>
            <a:r>
              <a:rPr lang="en-US" dirty="0"/>
              <a:t>Establishes the patterns of the behaviors</a:t>
            </a:r>
          </a:p>
          <a:p>
            <a:r>
              <a:rPr lang="en-US" dirty="0"/>
              <a:t>Legally required for IEPs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Reasons for Collecting and Analyzing Data, </a:t>
            </a:r>
            <a:r>
              <a:rPr lang="en-US" dirty="0"/>
              <a:t>cont. </a:t>
            </a:r>
            <a:r>
              <a:rPr lang="en" dirty="0"/>
              <a:t>	</a:t>
            </a:r>
            <a:endParaRPr dirty="0"/>
          </a:p>
        </p:txBody>
      </p:sp>
      <p:sp>
        <p:nvSpPr>
          <p:cNvPr id="2" name="Content Placeholder 1">
            <a:extLst>
              <a:ext uri="{FF2B5EF4-FFF2-40B4-BE49-F238E27FC236}">
                <a16:creationId xmlns:a16="http://schemas.microsoft.com/office/drawing/2014/main" id="{AD1EDDCE-83AB-58F5-F328-31B660424B3E}"/>
              </a:ext>
            </a:extLst>
          </p:cNvPr>
          <p:cNvSpPr>
            <a:spLocks noGrp="1"/>
          </p:cNvSpPr>
          <p:nvPr>
            <p:ph type="body" sz="quarter" idx="10"/>
          </p:nvPr>
        </p:nvSpPr>
        <p:spPr/>
        <p:txBody>
          <a:bodyPr/>
          <a:lstStyle/>
          <a:p>
            <a:r>
              <a:rPr lang="en-US" dirty="0"/>
              <a:t>To document implementation of specific interventions and strategies</a:t>
            </a:r>
          </a:p>
          <a:p>
            <a:r>
              <a:rPr lang="en-US" dirty="0"/>
              <a:t>To provide information for resolving difficulties in making progress</a:t>
            </a:r>
          </a:p>
          <a:p>
            <a:r>
              <a:rPr lang="en-US" dirty="0"/>
              <a:t>To provide a common language for regular and meaningful communication of a student’s progress to other parties (parents, state, medical, etc.)</a:t>
            </a:r>
          </a:p>
        </p:txBody>
      </p:sp>
    </p:spTree>
    <p:extLst>
      <p:ext uri="{BB962C8B-B14F-4D97-AF65-F5344CB8AC3E}">
        <p14:creationId xmlns:p14="http://schemas.microsoft.com/office/powerpoint/2010/main" val="1131239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4"/>
          <p:cNvSpPr txBox="1">
            <a:spLocks noGrp="1"/>
          </p:cNvSpPr>
          <p:nvPr>
            <p:ph type="title"/>
          </p:nvPr>
        </p:nvSpPr>
        <p:spPr>
          <a:xfrm>
            <a:off x="612489" y="1170638"/>
            <a:ext cx="9607836" cy="1153461"/>
          </a:xfrm>
          <a:prstGeom prst="rect">
            <a:avLst/>
          </a:prstGeom>
        </p:spPr>
        <p:txBody>
          <a:bodyPr spcFirstLastPara="1" vert="horz" wrap="square" lIns="68575" tIns="34275" rIns="68575" bIns="34275" rtlCol="0" anchor="ctr" anchorCtr="0">
            <a:noAutofit/>
          </a:bodyPr>
          <a:lstStyle/>
          <a:p>
            <a:r>
              <a:rPr lang="en" dirty="0"/>
              <a:t>Considerations When Selecting Method of Data Collection</a:t>
            </a:r>
            <a:endParaRPr dirty="0"/>
          </a:p>
        </p:txBody>
      </p:sp>
      <p:sp>
        <p:nvSpPr>
          <p:cNvPr id="2" name="Content Placeholder 1">
            <a:extLst>
              <a:ext uri="{FF2B5EF4-FFF2-40B4-BE49-F238E27FC236}">
                <a16:creationId xmlns:a16="http://schemas.microsoft.com/office/drawing/2014/main" id="{F0D095E1-4F29-7E5A-C30B-D3512D6A6CFC}"/>
              </a:ext>
            </a:extLst>
          </p:cNvPr>
          <p:cNvSpPr>
            <a:spLocks noGrp="1"/>
          </p:cNvSpPr>
          <p:nvPr>
            <p:ph type="body" sz="quarter" idx="10"/>
          </p:nvPr>
        </p:nvSpPr>
        <p:spPr/>
        <p:txBody>
          <a:bodyPr/>
          <a:lstStyle/>
          <a:p>
            <a:pPr>
              <a:spcAft>
                <a:spcPts val="800"/>
              </a:spcAft>
            </a:pPr>
            <a:r>
              <a:rPr lang="en-US" dirty="0"/>
              <a:t>What type of skill is being assessed (handwriting, behavior, participation, reading comprehension)</a:t>
            </a:r>
          </a:p>
          <a:p>
            <a:pPr>
              <a:spcAft>
                <a:spcPts val="800"/>
              </a:spcAft>
            </a:pPr>
            <a:r>
              <a:rPr lang="en-US" dirty="0"/>
              <a:t>How is the IEP goal / objective or curriculum skill written (measurable / observable, criteria for mastery)?</a:t>
            </a:r>
          </a:p>
          <a:p>
            <a:pPr>
              <a:spcAft>
                <a:spcPts val="800"/>
              </a:spcAft>
            </a:pPr>
            <a:r>
              <a:rPr lang="en-US" dirty="0"/>
              <a:t>Where is the behavior or skill being demonstrated (classroom, sped, specialist, transitions, etc.)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4D8F-FFDC-EB37-7365-5B799EB45DD9}"/>
              </a:ext>
            </a:extLst>
          </p:cNvPr>
          <p:cNvSpPr>
            <a:spLocks noGrp="1"/>
          </p:cNvSpPr>
          <p:nvPr>
            <p:ph type="title"/>
          </p:nvPr>
        </p:nvSpPr>
        <p:spPr/>
        <p:txBody>
          <a:bodyPr/>
          <a:lstStyle/>
          <a:p>
            <a:r>
              <a:rPr lang="en-US" dirty="0"/>
              <a:t>Considerations When Selecting Method of Data Collection, cont.</a:t>
            </a:r>
          </a:p>
        </p:txBody>
      </p:sp>
      <p:sp>
        <p:nvSpPr>
          <p:cNvPr id="3" name="Content Placeholder 2">
            <a:extLst>
              <a:ext uri="{FF2B5EF4-FFF2-40B4-BE49-F238E27FC236}">
                <a16:creationId xmlns:a16="http://schemas.microsoft.com/office/drawing/2014/main" id="{E3A76074-1684-F91B-F12B-D26F15B625E1}"/>
              </a:ext>
            </a:extLst>
          </p:cNvPr>
          <p:cNvSpPr>
            <a:spLocks noGrp="1"/>
          </p:cNvSpPr>
          <p:nvPr>
            <p:ph type="body" sz="quarter" idx="10"/>
          </p:nvPr>
        </p:nvSpPr>
        <p:spPr/>
        <p:txBody>
          <a:bodyPr/>
          <a:lstStyle/>
          <a:p>
            <a:pPr>
              <a:spcBef>
                <a:spcPts val="1600"/>
              </a:spcBef>
              <a:spcAft>
                <a:spcPts val="800"/>
              </a:spcAft>
            </a:pPr>
            <a:r>
              <a:rPr lang="en-US" dirty="0"/>
              <a:t>Who is available to take the data in a given setting (one-person, multiple support staff, gen ed teacher, EA, etc.)?</a:t>
            </a:r>
          </a:p>
          <a:p>
            <a:pPr>
              <a:spcBef>
                <a:spcPts val="1600"/>
              </a:spcBef>
              <a:spcAft>
                <a:spcPts val="800"/>
              </a:spcAft>
            </a:pPr>
            <a:r>
              <a:rPr lang="en-US" dirty="0"/>
              <a:t>Will the data collected show the change in behavior?</a:t>
            </a:r>
          </a:p>
        </p:txBody>
      </p:sp>
    </p:spTree>
    <p:extLst>
      <p:ext uri="{BB962C8B-B14F-4D97-AF65-F5344CB8AC3E}">
        <p14:creationId xmlns:p14="http://schemas.microsoft.com/office/powerpoint/2010/main" val="835833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TYPES OF DATA COLLECTION</a:t>
            </a:r>
            <a:br>
              <a:rPr lang="en" dirty="0"/>
            </a:br>
            <a:r>
              <a:rPr lang="en" dirty="0"/>
              <a:t>ABC Data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2" name="Title 1">
            <a:extLst>
              <a:ext uri="{FF2B5EF4-FFF2-40B4-BE49-F238E27FC236}">
                <a16:creationId xmlns:a16="http://schemas.microsoft.com/office/drawing/2014/main" id="{A3149500-EBC8-4613-3231-AA67FF9EFD59}"/>
              </a:ext>
            </a:extLst>
          </p:cNvPr>
          <p:cNvSpPr>
            <a:spLocks noGrp="1"/>
          </p:cNvSpPr>
          <p:nvPr>
            <p:ph type="title"/>
          </p:nvPr>
        </p:nvSpPr>
        <p:spPr/>
        <p:txBody>
          <a:bodyPr/>
          <a:lstStyle/>
          <a:p>
            <a:r>
              <a:rPr lang="en-US" dirty="0"/>
              <a:t>Applied Behavior Analysis</a:t>
            </a:r>
          </a:p>
        </p:txBody>
      </p:sp>
      <p:sp>
        <p:nvSpPr>
          <p:cNvPr id="3" name="Text Placeholder 2">
            <a:extLst>
              <a:ext uri="{FF2B5EF4-FFF2-40B4-BE49-F238E27FC236}">
                <a16:creationId xmlns:a16="http://schemas.microsoft.com/office/drawing/2014/main" id="{BB965579-5C98-BAA1-5E09-AF8E803564EC}"/>
              </a:ext>
            </a:extLst>
          </p:cNvPr>
          <p:cNvSpPr>
            <a:spLocks noGrp="1"/>
          </p:cNvSpPr>
          <p:nvPr>
            <p:ph type="body" sz="quarter" idx="10"/>
          </p:nvPr>
        </p:nvSpPr>
        <p:spPr/>
        <p:txBody>
          <a:bodyPr/>
          <a:lstStyle/>
          <a:p>
            <a:pPr marL="150279" indent="0">
              <a:lnSpc>
                <a:spcPct val="80000"/>
              </a:lnSpc>
              <a:spcAft>
                <a:spcPts val="800"/>
              </a:spcAft>
              <a:buNone/>
            </a:pPr>
            <a:r>
              <a:rPr lang="en-US" dirty="0"/>
              <a:t>Applied Behavior Analysis (ABA) is the </a:t>
            </a:r>
            <a:r>
              <a:rPr lang="en-US" b="1" dirty="0"/>
              <a:t>study of behavior. </a:t>
            </a:r>
          </a:p>
          <a:p>
            <a:pPr marL="150279" indent="0">
              <a:lnSpc>
                <a:spcPct val="80000"/>
              </a:lnSpc>
              <a:spcAft>
                <a:spcPts val="800"/>
              </a:spcAft>
              <a:buNone/>
            </a:pPr>
            <a:r>
              <a:rPr lang="en-US" b="1" kern="1400" dirty="0"/>
              <a:t>A</a:t>
            </a:r>
            <a:r>
              <a:rPr lang="en-US" kern="1400" dirty="0"/>
              <a:t>pplied </a:t>
            </a:r>
            <a:r>
              <a:rPr lang="en-US" b="1" kern="1400" dirty="0"/>
              <a:t>B</a:t>
            </a:r>
            <a:r>
              <a:rPr lang="en-US" kern="1400" dirty="0"/>
              <a:t>ehavior </a:t>
            </a:r>
            <a:r>
              <a:rPr lang="en-US" b="1" kern="1400" dirty="0"/>
              <a:t>A</a:t>
            </a:r>
            <a:r>
              <a:rPr lang="en-US" kern="1400" dirty="0"/>
              <a:t>nalysis is a scientific approach for discovering environmental variables that reliably influence socially significant behavior and for developing a technology of behavior change that takes practical advantage of those discoveries (Cooper, Heron &amp; Heward, 2008).</a:t>
            </a:r>
          </a:p>
          <a:p>
            <a:pPr marL="150279" indent="0">
              <a:lnSpc>
                <a:spcPct val="70000"/>
              </a:lnSpc>
              <a:spcBef>
                <a:spcPts val="800"/>
              </a:spcBef>
              <a:buNone/>
            </a:pPr>
            <a:r>
              <a:rPr lang="en-US" b="1" dirty="0"/>
              <a:t>ABA changes the environment in order to</a:t>
            </a:r>
          </a:p>
          <a:p>
            <a:pPr marL="150279" indent="0">
              <a:lnSpc>
                <a:spcPct val="70000"/>
              </a:lnSpc>
              <a:spcBef>
                <a:spcPts val="800"/>
              </a:spcBef>
              <a:buNone/>
            </a:pPr>
            <a:r>
              <a:rPr lang="en-US" b="1" dirty="0"/>
              <a:t>change the behavior.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7"/>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sz="4533" dirty="0"/>
              <a:t>ABC DATA COLLECTION</a:t>
            </a:r>
            <a:endParaRPr sz="4533" dirty="0"/>
          </a:p>
        </p:txBody>
      </p:sp>
      <p:sp>
        <p:nvSpPr>
          <p:cNvPr id="2" name="Content Placeholder 1">
            <a:extLst>
              <a:ext uri="{FF2B5EF4-FFF2-40B4-BE49-F238E27FC236}">
                <a16:creationId xmlns:a16="http://schemas.microsoft.com/office/drawing/2014/main" id="{F326479F-D6E1-FD07-3E5F-E3B9A2EF55AF}"/>
              </a:ext>
            </a:extLst>
          </p:cNvPr>
          <p:cNvSpPr>
            <a:spLocks noGrp="1"/>
          </p:cNvSpPr>
          <p:nvPr>
            <p:ph type="body" sz="quarter" idx="10"/>
          </p:nvPr>
        </p:nvSpPr>
        <p:spPr/>
        <p:txBody>
          <a:bodyPr/>
          <a:lstStyle/>
          <a:p>
            <a:pPr marL="150279" indent="0">
              <a:spcBef>
                <a:spcPts val="800"/>
              </a:spcBef>
              <a:spcAft>
                <a:spcPts val="800"/>
              </a:spcAft>
              <a:buNone/>
            </a:pPr>
            <a:r>
              <a:rPr lang="en-US" sz="3733" dirty="0">
                <a:ea typeface="Roboto"/>
                <a:sym typeface="Roboto"/>
              </a:rPr>
              <a:t>Antecedent </a:t>
            </a:r>
            <a:r>
              <a:rPr lang="en-US" sz="3733" dirty="0">
                <a:ea typeface="Roboto"/>
                <a:sym typeface="Wingdings" pitchFamily="2" charset="2"/>
              </a:rPr>
              <a:t> Behavior  Consequence</a:t>
            </a:r>
            <a:endParaRPr lang="en-US" sz="3733" dirty="0"/>
          </a:p>
          <a:p>
            <a:pPr marL="150279" indent="0">
              <a:spcBef>
                <a:spcPts val="800"/>
              </a:spcBef>
              <a:spcAft>
                <a:spcPts val="800"/>
              </a:spcAft>
              <a:buNone/>
            </a:pPr>
            <a:r>
              <a:rPr lang="en-US" kern="1600" dirty="0"/>
              <a:t>ABC data helps to find out more about the challenging behavior. This includes discovering common antecedents that may trigger the behavior to occur, and the consequences that may be maintaining the behavior.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7"/>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sz="4533" dirty="0"/>
              <a:t>ABC DATA COLLECTION EXAMPLE</a:t>
            </a:r>
            <a:endParaRPr sz="4533" dirty="0"/>
          </a:p>
        </p:txBody>
      </p:sp>
      <p:sp>
        <p:nvSpPr>
          <p:cNvPr id="2" name="Text Placeholder 1">
            <a:extLst>
              <a:ext uri="{FF2B5EF4-FFF2-40B4-BE49-F238E27FC236}">
                <a16:creationId xmlns:a16="http://schemas.microsoft.com/office/drawing/2014/main" id="{82124619-EA0B-F292-B8B4-0A9486AD0AA4}"/>
              </a:ext>
            </a:extLst>
          </p:cNvPr>
          <p:cNvSpPr>
            <a:spLocks noGrp="1"/>
          </p:cNvSpPr>
          <p:nvPr>
            <p:ph type="body" sz="quarter" idx="10"/>
          </p:nvPr>
        </p:nvSpPr>
        <p:spPr/>
        <p:txBody>
          <a:bodyPr/>
          <a:lstStyle/>
          <a:p>
            <a:pPr marL="150279" indent="0">
              <a:buNone/>
            </a:pPr>
            <a:r>
              <a:rPr lang="en-US" dirty="0"/>
              <a:t>When Matthew has nothing to do, he will start </a:t>
            </a:r>
            <a:br>
              <a:rPr lang="en-US" dirty="0"/>
            </a:br>
            <a:r>
              <a:rPr lang="en-US" dirty="0"/>
              <a:t>to yell. When he starts to yell, staff will talk to </a:t>
            </a:r>
            <a:br>
              <a:rPr lang="en-US" dirty="0"/>
            </a:br>
            <a:r>
              <a:rPr lang="en-US" dirty="0"/>
              <a:t>him until he is quiet.</a:t>
            </a:r>
          </a:p>
          <a:p>
            <a:pPr marL="150279" indent="0">
              <a:spcBef>
                <a:spcPts val="2400"/>
              </a:spcBef>
              <a:buNone/>
            </a:pPr>
            <a:r>
              <a:rPr lang="en-US" sz="4400" dirty="0"/>
              <a:t>Antecedent </a:t>
            </a:r>
            <a:r>
              <a:rPr lang="en-US" sz="4400" b="1" dirty="0">
                <a:ea typeface="Roboto"/>
                <a:sym typeface="Wingdings" pitchFamily="2" charset="2"/>
              </a:rPr>
              <a:t> </a:t>
            </a:r>
            <a:r>
              <a:rPr lang="en-US" sz="4400" dirty="0"/>
              <a:t>Behavior </a:t>
            </a:r>
            <a:r>
              <a:rPr lang="en-US" sz="4400" b="1" dirty="0">
                <a:ea typeface="Roboto"/>
                <a:sym typeface="Wingdings" pitchFamily="2" charset="2"/>
              </a:rPr>
              <a:t> </a:t>
            </a:r>
            <a:r>
              <a:rPr lang="en-US" sz="4400" dirty="0"/>
              <a:t>Consequence</a:t>
            </a:r>
          </a:p>
          <a:p>
            <a:pPr marL="150279" indent="0">
              <a:buNone/>
            </a:pPr>
            <a:r>
              <a:rPr lang="en-US" b="1" dirty="0"/>
              <a:t>Matthew: </a:t>
            </a:r>
            <a:r>
              <a:rPr lang="en-US" dirty="0">
                <a:solidFill>
                  <a:srgbClr val="003399"/>
                </a:solidFill>
              </a:rPr>
              <a:t>Bored </a:t>
            </a:r>
            <a:r>
              <a:rPr lang="en-US" b="1" dirty="0">
                <a:solidFill>
                  <a:srgbClr val="003399"/>
                </a:solidFill>
                <a:ea typeface="Roboto"/>
                <a:sym typeface="Wingdings" pitchFamily="2" charset="2"/>
              </a:rPr>
              <a:t></a:t>
            </a:r>
            <a:r>
              <a:rPr lang="en-US" dirty="0">
                <a:solidFill>
                  <a:srgbClr val="003399"/>
                </a:solidFill>
              </a:rPr>
              <a:t> Yells </a:t>
            </a:r>
            <a:r>
              <a:rPr lang="en-US" b="1" dirty="0">
                <a:solidFill>
                  <a:srgbClr val="003399"/>
                </a:solidFill>
                <a:ea typeface="Roboto"/>
                <a:sym typeface="Wingdings" pitchFamily="2" charset="2"/>
              </a:rPr>
              <a:t></a:t>
            </a:r>
            <a:r>
              <a:rPr lang="en-US" dirty="0">
                <a:solidFill>
                  <a:srgbClr val="003399"/>
                </a:solidFill>
              </a:rPr>
              <a:t> Staff talk to him</a:t>
            </a:r>
          </a:p>
          <a:p>
            <a:pPr marL="150279" indent="0">
              <a:spcBef>
                <a:spcPts val="3200"/>
              </a:spcBef>
              <a:buNone/>
            </a:pPr>
            <a:r>
              <a:rPr lang="en-US" b="1" dirty="0"/>
              <a:t>Staff: </a:t>
            </a:r>
            <a:r>
              <a:rPr lang="en-US" dirty="0">
                <a:solidFill>
                  <a:srgbClr val="003399"/>
                </a:solidFill>
              </a:rPr>
              <a:t>Student yells </a:t>
            </a:r>
            <a:r>
              <a:rPr lang="en-US" b="1" dirty="0">
                <a:solidFill>
                  <a:srgbClr val="003399"/>
                </a:solidFill>
                <a:ea typeface="Roboto"/>
                <a:sym typeface="Wingdings" pitchFamily="2" charset="2"/>
              </a:rPr>
              <a:t></a:t>
            </a:r>
            <a:r>
              <a:rPr lang="en-US" dirty="0">
                <a:solidFill>
                  <a:srgbClr val="003399"/>
                </a:solidFill>
              </a:rPr>
              <a:t>  Talk to him </a:t>
            </a:r>
            <a:r>
              <a:rPr lang="en-US" b="1" dirty="0">
                <a:solidFill>
                  <a:srgbClr val="003399"/>
                </a:solidFill>
                <a:ea typeface="Roboto"/>
                <a:sym typeface="Wingdings" pitchFamily="2" charset="2"/>
              </a:rPr>
              <a:t></a:t>
            </a:r>
            <a:r>
              <a:rPr lang="en-US" dirty="0">
                <a:solidFill>
                  <a:srgbClr val="003399"/>
                </a:solidFill>
              </a:rPr>
              <a:t> Yelling stops</a:t>
            </a:r>
          </a:p>
        </p:txBody>
      </p:sp>
    </p:spTree>
    <p:extLst>
      <p:ext uri="{BB962C8B-B14F-4D97-AF65-F5344CB8AC3E}">
        <p14:creationId xmlns:p14="http://schemas.microsoft.com/office/powerpoint/2010/main" val="2112318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EE51-6B48-77CD-C15B-BA2DF590394C}"/>
              </a:ext>
            </a:extLst>
          </p:cNvPr>
          <p:cNvSpPr>
            <a:spLocks noGrp="1"/>
          </p:cNvSpPr>
          <p:nvPr>
            <p:ph type="title"/>
          </p:nvPr>
        </p:nvSpPr>
        <p:spPr/>
        <p:txBody>
          <a:bodyPr/>
          <a:lstStyle/>
          <a:p>
            <a:r>
              <a:rPr lang="en-US" dirty="0"/>
              <a:t>ABC DATA COLLECTION, cont.</a:t>
            </a:r>
          </a:p>
        </p:txBody>
      </p:sp>
      <p:sp>
        <p:nvSpPr>
          <p:cNvPr id="3" name="Content Placeholder 2">
            <a:extLst>
              <a:ext uri="{FF2B5EF4-FFF2-40B4-BE49-F238E27FC236}">
                <a16:creationId xmlns:a16="http://schemas.microsoft.com/office/drawing/2014/main" id="{8E44110C-8958-438D-27E7-DCD0D42C0F01}"/>
              </a:ext>
            </a:extLst>
          </p:cNvPr>
          <p:cNvSpPr>
            <a:spLocks noGrp="1"/>
          </p:cNvSpPr>
          <p:nvPr>
            <p:ph type="body" sz="quarter" idx="10"/>
          </p:nvPr>
        </p:nvSpPr>
        <p:spPr>
          <a:xfrm>
            <a:off x="612488" y="2421566"/>
            <a:ext cx="9226837" cy="3903034"/>
          </a:xfrm>
        </p:spPr>
        <p:txBody>
          <a:bodyPr/>
          <a:lstStyle/>
          <a:p>
            <a:pPr marL="150279" indent="0">
              <a:buNone/>
            </a:pPr>
            <a:r>
              <a:rPr lang="en-US" kern="1600" dirty="0"/>
              <a:t>Used in an FBA to determine function-based interventions</a:t>
            </a:r>
            <a:endParaRPr lang="en-US" dirty="0"/>
          </a:p>
          <a:p>
            <a:pPr marL="150279" indent="0">
              <a:buNone/>
            </a:pPr>
            <a:r>
              <a:rPr lang="en-US" dirty="0"/>
              <a:t>Meant to be SHORT TERM. After this information is analyzed, we need to move on to taking data that is more likely to show effectiveness of interventions. </a:t>
            </a:r>
          </a:p>
        </p:txBody>
      </p:sp>
    </p:spTree>
    <p:extLst>
      <p:ext uri="{BB962C8B-B14F-4D97-AF65-F5344CB8AC3E}">
        <p14:creationId xmlns:p14="http://schemas.microsoft.com/office/powerpoint/2010/main" val="24254936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ABC Data Example</a:t>
            </a:r>
            <a:endParaRPr dirty="0"/>
          </a:p>
        </p:txBody>
      </p:sp>
      <p:pic>
        <p:nvPicPr>
          <p:cNvPr id="635" name="Google Shape;635;p98" descr="An ABC (Antecedent-Behavior-Consequence) analysis chart for behavior observation. It includes columns for date, time, antecedent, behavior, consequence, and possible function to track behavior pattern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704109" y="2357120"/>
            <a:ext cx="8395855" cy="4085244"/>
          </a:xfrm>
          <a:prstGeom prst="rect">
            <a:avLst/>
          </a:prstGeom>
          <a:noFill/>
          <a:ln w="6350">
            <a:solidFill>
              <a:schemeClr val="tx1"/>
            </a:solid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ABC Data Example, </a:t>
            </a:r>
            <a:r>
              <a:rPr lang="en-US" dirty="0"/>
              <a:t>cont. 2</a:t>
            </a:r>
            <a:endParaRPr dirty="0"/>
          </a:p>
        </p:txBody>
      </p:sp>
      <p:pic>
        <p:nvPicPr>
          <p:cNvPr id="3" name="Google Shape;652;p100" descr="A digital ABC Behavior Documentation Form for tracking student behavior. It includes fields for date, day of the week, time behavior started, and duration of challenging behavior.">
            <a:extLst>
              <a:ext uri="{FF2B5EF4-FFF2-40B4-BE49-F238E27FC236}">
                <a16:creationId xmlns:a16="http://schemas.microsoft.com/office/drawing/2014/main" id="{EF175609-4583-F7FE-6CDB-6CE122B617E6}"/>
              </a:ex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152453" y="2476689"/>
            <a:ext cx="3872108" cy="3610025"/>
          </a:xfrm>
          <a:prstGeom prst="rect">
            <a:avLst/>
          </a:prstGeom>
          <a:noFill/>
          <a:ln w="6350">
            <a:solidFill>
              <a:schemeClr val="tx1"/>
            </a:solidFill>
          </a:ln>
        </p:spPr>
      </p:pic>
    </p:spTree>
    <p:extLst>
      <p:ext uri="{BB962C8B-B14F-4D97-AF65-F5344CB8AC3E}">
        <p14:creationId xmlns:p14="http://schemas.microsoft.com/office/powerpoint/2010/main" val="10422312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xfrm>
            <a:off x="612489" y="1266335"/>
            <a:ext cx="10978994" cy="923976"/>
          </a:xfrm>
          <a:prstGeom prst="rect">
            <a:avLst/>
          </a:prstGeom>
        </p:spPr>
        <p:txBody>
          <a:bodyPr spcFirstLastPara="1" vert="horz" wrap="square" lIns="68575" tIns="34275" rIns="68575" bIns="34275" rtlCol="0" anchor="ctr" anchorCtr="0">
            <a:noAutofit/>
          </a:bodyPr>
          <a:lstStyle/>
          <a:p>
            <a:r>
              <a:rPr lang="en" dirty="0"/>
              <a:t>ABC Data Example</a:t>
            </a:r>
            <a:r>
              <a:rPr lang="en-US" dirty="0"/>
              <a:t>, cont. 3</a:t>
            </a:r>
            <a:endParaRPr dirty="0"/>
          </a:p>
        </p:txBody>
      </p:sp>
      <p:sp>
        <p:nvSpPr>
          <p:cNvPr id="2" name="Content Placeholder 1">
            <a:extLst>
              <a:ext uri="{FF2B5EF4-FFF2-40B4-BE49-F238E27FC236}">
                <a16:creationId xmlns:a16="http://schemas.microsoft.com/office/drawing/2014/main" id="{6EABBDA7-4D8D-3966-7AD3-3D16CB208818}"/>
              </a:ext>
            </a:extLst>
          </p:cNvPr>
          <p:cNvSpPr>
            <a:spLocks noGrp="1"/>
          </p:cNvSpPr>
          <p:nvPr>
            <p:ph type="body" sz="quarter" idx="10"/>
          </p:nvPr>
        </p:nvSpPr>
        <p:spPr>
          <a:xfrm>
            <a:off x="612488" y="2171700"/>
            <a:ext cx="10978994" cy="1257299"/>
          </a:xfrm>
        </p:spPr>
        <p:txBody>
          <a:bodyPr/>
          <a:lstStyle/>
          <a:p>
            <a:pPr marL="150279" indent="0">
              <a:buNone/>
            </a:pPr>
            <a:r>
              <a:rPr lang="en-US" dirty="0"/>
              <a:t>Teams can also use a checklist ABC sheet to reduces the amount of writing.  Create lists of common antecedents, behaviors and consequences for the program or student. </a:t>
            </a:r>
          </a:p>
        </p:txBody>
      </p:sp>
      <p:pic>
        <p:nvPicPr>
          <p:cNvPr id="3" name="Google Shape;669;p102" descr="A behavior tracking form documenting triggers, behaviors, duration, function, and interventions. It helps analyze patterns and responses to student behaviors for effective intervention strategies.">
            <a:extLst>
              <a:ext uri="{FF2B5EF4-FFF2-40B4-BE49-F238E27FC236}">
                <a16:creationId xmlns:a16="http://schemas.microsoft.com/office/drawing/2014/main" id="{A66471FF-39CF-5988-61B1-7A53A76367BE}"/>
              </a:ex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210541" y="3428999"/>
            <a:ext cx="9770917" cy="2944091"/>
          </a:xfrm>
          <a:prstGeom prst="rect">
            <a:avLst/>
          </a:prstGeom>
          <a:noFill/>
          <a:ln>
            <a:noFill/>
          </a:ln>
        </p:spPr>
      </p:pic>
    </p:spTree>
    <p:extLst>
      <p:ext uri="{BB962C8B-B14F-4D97-AF65-F5344CB8AC3E}">
        <p14:creationId xmlns:p14="http://schemas.microsoft.com/office/powerpoint/2010/main" val="32947762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03"/>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Structured ABC Checklist Example</a:t>
            </a:r>
            <a:endParaRPr dirty="0"/>
          </a:p>
        </p:txBody>
      </p:sp>
      <p:pic>
        <p:nvPicPr>
          <p:cNvPr id="680" name="Google Shape;680;p103" descr="A structured ABC (Antecedent-Behavior-Consequence) analysis form documenting behavioral patterns. It includes checkboxes for triggers, behaviors, consequences, and handwritten notes for further observations.">
            <a:extLst>
              <a:ext uri="{C183D7F6-B498-43B3-948B-1728B52AA6E4}">
                <adec:decorative xmlns:adec="http://schemas.microsoft.com/office/drawing/2017/decorative" val="0"/>
              </a:ext>
            </a:extLst>
          </p:cNvPr>
          <p:cNvPicPr preferRelativeResize="0"/>
          <p:nvPr/>
        </p:nvPicPr>
        <p:blipFill rotWithShape="1">
          <a:blip r:embed="rId3">
            <a:alphaModFix/>
          </a:blip>
          <a:srcRect l="9303" t="11324" r="9652" b="7441"/>
          <a:stretch/>
        </p:blipFill>
        <p:spPr>
          <a:xfrm>
            <a:off x="1336425" y="2414316"/>
            <a:ext cx="3505450" cy="3723203"/>
          </a:xfrm>
          <a:prstGeom prst="rect">
            <a:avLst/>
          </a:prstGeom>
          <a:noFill/>
          <a:ln w="6350">
            <a:solidFill>
              <a:schemeClr val="tx1"/>
            </a:solidFill>
          </a:ln>
        </p:spPr>
      </p:pic>
      <p:pic>
        <p:nvPicPr>
          <p:cNvPr id="681" name="Google Shape;681;p103" descr="An ABC data collection form tracking antecedents, behaviors, and consequences. It includes checkboxes for identifying behavior triggers, responses, and hypothesized functions to analyze behavioral patterns.">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5347911" y="2078183"/>
            <a:ext cx="5861553" cy="428278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pPr algn="ctr"/>
            <a:r>
              <a:rPr lang="en" dirty="0"/>
              <a:t>TYPES OF DATA COLLECTION</a:t>
            </a:r>
            <a:endParaRPr dirty="0"/>
          </a:p>
        </p:txBody>
      </p:sp>
      <p:sp>
        <p:nvSpPr>
          <p:cNvPr id="2" name="Content Placeholder 1">
            <a:extLst>
              <a:ext uri="{FF2B5EF4-FFF2-40B4-BE49-F238E27FC236}">
                <a16:creationId xmlns:a16="http://schemas.microsoft.com/office/drawing/2014/main" id="{C71D5C99-0BB3-5786-C62B-B2D98F7F5271}"/>
              </a:ext>
            </a:extLst>
          </p:cNvPr>
          <p:cNvSpPr>
            <a:spLocks noGrp="1"/>
          </p:cNvSpPr>
          <p:nvPr>
            <p:ph type="body" sz="quarter" idx="10"/>
          </p:nvPr>
        </p:nvSpPr>
        <p:spPr/>
        <p:txBody>
          <a:bodyPr/>
          <a:lstStyle/>
          <a:p>
            <a:pPr marL="150279" indent="0" algn="ctr">
              <a:buNone/>
            </a:pPr>
            <a:r>
              <a:rPr lang="en-US" dirty="0"/>
              <a:t>Continuous Measurement</a:t>
            </a:r>
          </a:p>
        </p:txBody>
      </p:sp>
    </p:spTree>
    <p:extLst>
      <p:ext uri="{BB962C8B-B14F-4D97-AF65-F5344CB8AC3E}">
        <p14:creationId xmlns:p14="http://schemas.microsoft.com/office/powerpoint/2010/main" val="16640530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Continuous Measurement Procedures</a:t>
            </a:r>
            <a:endParaRPr dirty="0"/>
          </a:p>
        </p:txBody>
      </p:sp>
      <p:sp>
        <p:nvSpPr>
          <p:cNvPr id="3" name="Content Placeholder 2">
            <a:extLst>
              <a:ext uri="{FF2B5EF4-FFF2-40B4-BE49-F238E27FC236}">
                <a16:creationId xmlns:a16="http://schemas.microsoft.com/office/drawing/2014/main" id="{80FC7500-B569-960E-31F2-2317D20E1E53}"/>
              </a:ext>
            </a:extLst>
          </p:cNvPr>
          <p:cNvSpPr>
            <a:spLocks noGrp="1"/>
          </p:cNvSpPr>
          <p:nvPr>
            <p:ph type="body" sz="quarter" idx="10"/>
          </p:nvPr>
        </p:nvSpPr>
        <p:spPr/>
        <p:txBody>
          <a:bodyPr/>
          <a:lstStyle/>
          <a:p>
            <a:pPr marL="493179"/>
            <a:r>
              <a:rPr lang="en-US" dirty="0"/>
              <a:t>Count</a:t>
            </a:r>
          </a:p>
          <a:p>
            <a:pPr marL="493179"/>
            <a:r>
              <a:rPr lang="en-US" dirty="0"/>
              <a:t>Rate/Frequency</a:t>
            </a:r>
          </a:p>
          <a:p>
            <a:pPr marL="493179"/>
            <a:r>
              <a:rPr lang="en-US" dirty="0"/>
              <a:t>Duration</a:t>
            </a:r>
          </a:p>
          <a:p>
            <a:pPr marL="493179"/>
            <a:r>
              <a:rPr lang="en-US" dirty="0"/>
              <a:t>Response Latency</a:t>
            </a:r>
          </a:p>
          <a:p>
            <a:pPr marL="493179"/>
            <a:r>
              <a:rPr lang="en-US" dirty="0"/>
              <a:t>Interresponse Time (IRT)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3" name="Title 2">
            <a:extLst>
              <a:ext uri="{FF2B5EF4-FFF2-40B4-BE49-F238E27FC236}">
                <a16:creationId xmlns:a16="http://schemas.microsoft.com/office/drawing/2014/main" id="{87295E51-01A1-5C9A-7A05-2483D6BF42FE}"/>
              </a:ext>
            </a:extLst>
          </p:cNvPr>
          <p:cNvSpPr>
            <a:spLocks noGrp="1"/>
          </p:cNvSpPr>
          <p:nvPr>
            <p:ph type="title"/>
          </p:nvPr>
        </p:nvSpPr>
        <p:spPr>
          <a:xfrm>
            <a:off x="612949" y="1174805"/>
            <a:ext cx="5559253" cy="1143093"/>
          </a:xfrm>
        </p:spPr>
        <p:txBody>
          <a:bodyPr/>
          <a:lstStyle/>
          <a:p>
            <a:r>
              <a:rPr lang="en-US" dirty="0"/>
              <a:t>Count</a:t>
            </a:r>
          </a:p>
        </p:txBody>
      </p:sp>
      <p:sp>
        <p:nvSpPr>
          <p:cNvPr id="4" name="Text Placeholder 3">
            <a:extLst>
              <a:ext uri="{FF2B5EF4-FFF2-40B4-BE49-F238E27FC236}">
                <a16:creationId xmlns:a16="http://schemas.microsoft.com/office/drawing/2014/main" id="{D9B02072-8B1E-6461-9F56-CF81B3F3FCE2}"/>
              </a:ext>
            </a:extLst>
          </p:cNvPr>
          <p:cNvSpPr>
            <a:spLocks noGrp="1"/>
          </p:cNvSpPr>
          <p:nvPr>
            <p:ph type="body" idx="1"/>
          </p:nvPr>
        </p:nvSpPr>
        <p:spPr/>
        <p:txBody>
          <a:bodyPr/>
          <a:lstStyle/>
          <a:p>
            <a:r>
              <a:rPr lang="en-US" dirty="0"/>
              <a:t>Count: </a:t>
            </a:r>
          </a:p>
        </p:txBody>
      </p:sp>
      <p:sp>
        <p:nvSpPr>
          <p:cNvPr id="2" name="Content Placeholder 1">
            <a:extLst>
              <a:ext uri="{FF2B5EF4-FFF2-40B4-BE49-F238E27FC236}">
                <a16:creationId xmlns:a16="http://schemas.microsoft.com/office/drawing/2014/main" id="{60F8BE3F-0927-FB17-ADB4-4B38EBD683F8}"/>
              </a:ext>
            </a:extLst>
          </p:cNvPr>
          <p:cNvSpPr>
            <a:spLocks noGrp="1"/>
          </p:cNvSpPr>
          <p:nvPr>
            <p:ph sz="half" idx="2"/>
          </p:nvPr>
        </p:nvSpPr>
        <p:spPr/>
        <p:txBody>
          <a:bodyPr/>
          <a:lstStyle/>
          <a:p>
            <a:pPr marL="150279" indent="0">
              <a:buNone/>
            </a:pPr>
            <a:r>
              <a:rPr lang="en-US" dirty="0"/>
              <a:t>The number of responses emitted during an observation period.</a:t>
            </a:r>
          </a:p>
        </p:txBody>
      </p:sp>
      <p:sp>
        <p:nvSpPr>
          <p:cNvPr id="5" name="Text Placeholder 4">
            <a:extLst>
              <a:ext uri="{FF2B5EF4-FFF2-40B4-BE49-F238E27FC236}">
                <a16:creationId xmlns:a16="http://schemas.microsoft.com/office/drawing/2014/main" id="{011E4F4D-10A3-BBE0-B989-B2891A03B529}"/>
              </a:ext>
            </a:extLst>
          </p:cNvPr>
          <p:cNvSpPr>
            <a:spLocks noGrp="1"/>
          </p:cNvSpPr>
          <p:nvPr>
            <p:ph type="body" sz="quarter" idx="3"/>
          </p:nvPr>
        </p:nvSpPr>
        <p:spPr>
          <a:xfrm>
            <a:off x="6172203" y="2912808"/>
            <a:ext cx="3276598" cy="585865"/>
          </a:xfrm>
        </p:spPr>
        <p:txBody>
          <a:bodyPr/>
          <a:lstStyle/>
          <a:p>
            <a:r>
              <a:rPr lang="en-US" dirty="0"/>
              <a:t>How to measure: </a:t>
            </a:r>
          </a:p>
        </p:txBody>
      </p:sp>
      <p:pic>
        <p:nvPicPr>
          <p:cNvPr id="728" name="Google Shape;728;p109" descr="A hand holding a mechanical tally counter displaying the number &quot;0006.&quot; This device is commonly used for counting occurrences of events, such as tracking behaviors or attendanc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9788563" y="1497852"/>
            <a:ext cx="1567356" cy="1567356"/>
          </a:xfrm>
          <a:prstGeom prst="rect">
            <a:avLst/>
          </a:prstGeom>
          <a:noFill/>
          <a:ln>
            <a:noFill/>
          </a:ln>
        </p:spPr>
      </p:pic>
      <p:sp>
        <p:nvSpPr>
          <p:cNvPr id="6" name="Content Placeholder 5">
            <a:extLst>
              <a:ext uri="{FF2B5EF4-FFF2-40B4-BE49-F238E27FC236}">
                <a16:creationId xmlns:a16="http://schemas.microsoft.com/office/drawing/2014/main" id="{2E68B224-1D1F-34F2-B663-DAB8C170F0AA}"/>
              </a:ext>
            </a:extLst>
          </p:cNvPr>
          <p:cNvSpPr>
            <a:spLocks noGrp="1"/>
          </p:cNvSpPr>
          <p:nvPr>
            <p:ph sz="quarter" idx="4"/>
          </p:nvPr>
        </p:nvSpPr>
        <p:spPr/>
        <p:txBody>
          <a:bodyPr/>
          <a:lstStyle/>
          <a:p>
            <a:r>
              <a:rPr lang="en-US" dirty="0"/>
              <a:t>A simple tally chart. </a:t>
            </a:r>
          </a:p>
          <a:p>
            <a:r>
              <a:rPr lang="en-US" dirty="0"/>
              <a:t>Tally= occurrence of target behavior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6" name="Title 5">
            <a:extLst>
              <a:ext uri="{FF2B5EF4-FFF2-40B4-BE49-F238E27FC236}">
                <a16:creationId xmlns:a16="http://schemas.microsoft.com/office/drawing/2014/main" id="{4FF9BAA3-1FF0-152A-FE5A-A4170FB7BB4D}"/>
              </a:ext>
            </a:extLst>
          </p:cNvPr>
          <p:cNvSpPr>
            <a:spLocks noGrp="1"/>
          </p:cNvSpPr>
          <p:nvPr>
            <p:ph type="title"/>
          </p:nvPr>
        </p:nvSpPr>
        <p:spPr/>
        <p:txBody>
          <a:bodyPr/>
          <a:lstStyle/>
          <a:p>
            <a:r>
              <a:rPr lang="en-US" dirty="0"/>
              <a:t>Applied Behavior Analysis, cont.</a:t>
            </a:r>
          </a:p>
        </p:txBody>
      </p:sp>
      <p:sp>
        <p:nvSpPr>
          <p:cNvPr id="2" name="Text Placeholder 1">
            <a:extLst>
              <a:ext uri="{FF2B5EF4-FFF2-40B4-BE49-F238E27FC236}">
                <a16:creationId xmlns:a16="http://schemas.microsoft.com/office/drawing/2014/main" id="{2952804D-85C2-DA1A-7A3D-47F955744439}"/>
              </a:ext>
            </a:extLst>
          </p:cNvPr>
          <p:cNvSpPr>
            <a:spLocks noGrp="1"/>
          </p:cNvSpPr>
          <p:nvPr>
            <p:ph type="body" sz="quarter" idx="10"/>
          </p:nvPr>
        </p:nvSpPr>
        <p:spPr>
          <a:xfrm>
            <a:off x="2009936" y="2200275"/>
            <a:ext cx="9578656" cy="1819276"/>
          </a:xfrm>
        </p:spPr>
        <p:txBody>
          <a:bodyPr/>
          <a:lstStyle/>
          <a:p>
            <a:pPr marL="569899" indent="-342891">
              <a:spcAft>
                <a:spcPts val="800"/>
              </a:spcAft>
              <a:buSzPct val="100000"/>
            </a:pPr>
            <a:r>
              <a:rPr lang="en-US" dirty="0"/>
              <a:t>Operant Conditioning (antecedent, behavior, consequence) vs. Classical Conditioning (Pavlov and the salivating dogs) </a:t>
            </a:r>
          </a:p>
          <a:p>
            <a:pPr marL="569899" indent="-342891">
              <a:spcAft>
                <a:spcPts val="800"/>
              </a:spcAft>
              <a:buSzPct val="100000"/>
            </a:pPr>
            <a:r>
              <a:rPr lang="en-US" dirty="0"/>
              <a:t>Newer science -- Developed in the last 70 years… still being developed &amp; researched</a:t>
            </a:r>
          </a:p>
        </p:txBody>
      </p:sp>
      <p:pic>
        <p:nvPicPr>
          <p:cNvPr id="7" name="Google Shape;168;p34" descr="A side-by-side comparison of classical and operant conditioning using dogs. The classical side shows a dog drooling at a bell (stimulus-response), while the operant side shows a dog ringing a bell to go outside (behavior-reward).&#10;&#10;&#10;&#10;&#10;&#10;">
            <a:extLst>
              <a:ext uri="{FF2B5EF4-FFF2-40B4-BE49-F238E27FC236}">
                <a16:creationId xmlns:a16="http://schemas.microsoft.com/office/drawing/2014/main" id="{6EE02977-7641-602C-2157-EF20E9FA93C5}"/>
              </a:ext>
              <a:ext uri="{C183D7F6-B498-43B3-948B-1728B52AA6E4}">
                <adec:decorative xmlns:adec="http://schemas.microsoft.com/office/drawing/2017/decorative" val="0"/>
              </a:ext>
            </a:extLst>
          </p:cNvPr>
          <p:cNvPicPr preferRelativeResize="0">
            <a:picLocks noGrp="1"/>
          </p:cNvPicPr>
          <p:nvPr>
            <p:ph type="pic" sz="quarter" idx="4294967295"/>
          </p:nvPr>
        </p:nvPicPr>
        <p:blipFill>
          <a:blip r:embed="rId3">
            <a:alphaModFix/>
          </a:blip>
          <a:srcRect l="439" r="439"/>
          <a:stretch>
            <a:fillRect/>
          </a:stretch>
        </p:blipFill>
        <p:spPr>
          <a:xfrm>
            <a:off x="4994275" y="3791094"/>
            <a:ext cx="4606925" cy="261461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4" name="Title 3">
            <a:extLst>
              <a:ext uri="{FF2B5EF4-FFF2-40B4-BE49-F238E27FC236}">
                <a16:creationId xmlns:a16="http://schemas.microsoft.com/office/drawing/2014/main" id="{C05E1762-2028-4D0B-8165-96D3834EB0D8}"/>
              </a:ext>
            </a:extLst>
          </p:cNvPr>
          <p:cNvSpPr>
            <a:spLocks noGrp="1"/>
          </p:cNvSpPr>
          <p:nvPr>
            <p:ph type="title"/>
          </p:nvPr>
        </p:nvSpPr>
        <p:spPr/>
        <p:txBody>
          <a:bodyPr/>
          <a:lstStyle/>
          <a:p>
            <a:r>
              <a:rPr lang="en-US" dirty="0"/>
              <a:t>Count Data Sheet Example</a:t>
            </a:r>
          </a:p>
        </p:txBody>
      </p:sp>
      <p:pic>
        <p:nvPicPr>
          <p:cNvPr id="779" name="Google Shape;779;p115" descr="A count/frequency data sheet for behavior data collection training. It includes fields for observation time, tallying occurrences of specific behaviors, and student identificati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524125" y="2563701"/>
            <a:ext cx="7261674" cy="2832649"/>
          </a:xfrm>
          <a:prstGeom prst="rect">
            <a:avLst/>
          </a:prstGeom>
          <a:noFill/>
          <a:ln w="6350">
            <a:solidFill>
              <a:schemeClr val="tx1"/>
            </a:solidFill>
          </a:ln>
        </p:spPr>
      </p:pic>
    </p:spTree>
    <p:extLst>
      <p:ext uri="{BB962C8B-B14F-4D97-AF65-F5344CB8AC3E}">
        <p14:creationId xmlns:p14="http://schemas.microsoft.com/office/powerpoint/2010/main" val="40277646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9"/>
          <p:cNvSpPr txBox="1">
            <a:spLocks noGrp="1"/>
          </p:cNvSpPr>
          <p:nvPr>
            <p:ph type="title"/>
          </p:nvPr>
        </p:nvSpPr>
        <p:spPr>
          <a:xfrm>
            <a:off x="1085850" y="1518789"/>
            <a:ext cx="7886700" cy="739501"/>
          </a:xfrm>
          <a:prstGeom prst="rect">
            <a:avLst/>
          </a:prstGeom>
        </p:spPr>
        <p:txBody>
          <a:bodyPr spcFirstLastPara="1" vert="horz" wrap="square" lIns="68575" tIns="34275" rIns="68575" bIns="34275" rtlCol="0" anchor="ctr" anchorCtr="0">
            <a:noAutofit/>
          </a:bodyPr>
          <a:lstStyle/>
          <a:p>
            <a:r>
              <a:rPr lang="en" dirty="0"/>
              <a:t>Frequency/Rate</a:t>
            </a:r>
            <a:endParaRPr dirty="0"/>
          </a:p>
        </p:txBody>
      </p:sp>
      <p:sp>
        <p:nvSpPr>
          <p:cNvPr id="726" name="Google Shape;726;p109"/>
          <p:cNvSpPr txBox="1">
            <a:spLocks noGrp="1"/>
          </p:cNvSpPr>
          <p:nvPr>
            <p:ph type="body" idx="1"/>
          </p:nvPr>
        </p:nvSpPr>
        <p:spPr>
          <a:xfrm>
            <a:off x="1087440" y="2376533"/>
            <a:ext cx="3868737" cy="585865"/>
          </a:xfrm>
          <a:prstGeom prst="rect">
            <a:avLst/>
          </a:prstGeom>
        </p:spPr>
        <p:txBody>
          <a:bodyPr spcFirstLastPara="1" vert="horz" wrap="square" lIns="34275" tIns="34275" rIns="34275" bIns="34275" rtlCol="0" anchor="t" anchorCtr="0">
            <a:noAutofit/>
          </a:bodyPr>
          <a:lstStyle/>
          <a:p>
            <a:r>
              <a:rPr lang="en-US" dirty="0"/>
              <a:t>Frequency/Rate: </a:t>
            </a:r>
            <a:endParaRPr dirty="0"/>
          </a:p>
        </p:txBody>
      </p:sp>
      <p:sp>
        <p:nvSpPr>
          <p:cNvPr id="2" name="Content Placeholder 1">
            <a:extLst>
              <a:ext uri="{FF2B5EF4-FFF2-40B4-BE49-F238E27FC236}">
                <a16:creationId xmlns:a16="http://schemas.microsoft.com/office/drawing/2014/main" id="{5A2A9B1E-E2E6-7301-8755-18428C5DF6C3}"/>
              </a:ext>
            </a:extLst>
          </p:cNvPr>
          <p:cNvSpPr>
            <a:spLocks noGrp="1"/>
          </p:cNvSpPr>
          <p:nvPr>
            <p:ph sz="half" idx="2"/>
          </p:nvPr>
        </p:nvSpPr>
        <p:spPr>
          <a:xfrm>
            <a:off x="1087439" y="3074301"/>
            <a:ext cx="4277307" cy="2739253"/>
          </a:xfrm>
        </p:spPr>
        <p:txBody>
          <a:bodyPr/>
          <a:lstStyle/>
          <a:p>
            <a:r>
              <a:rPr lang="en-US" dirty="0"/>
              <a:t>A ratio of count per observation time; </a:t>
            </a:r>
          </a:p>
          <a:p>
            <a:r>
              <a:rPr lang="en-US" dirty="0"/>
              <a:t>Often expressed as count per standard unit of time (e.g. per minute, per hour, per day)</a:t>
            </a:r>
          </a:p>
        </p:txBody>
      </p:sp>
      <p:sp>
        <p:nvSpPr>
          <p:cNvPr id="3" name="Text Placeholder 2">
            <a:extLst>
              <a:ext uri="{FF2B5EF4-FFF2-40B4-BE49-F238E27FC236}">
                <a16:creationId xmlns:a16="http://schemas.microsoft.com/office/drawing/2014/main" id="{30A69262-36E7-1A73-2A20-FE372A70B1EE}"/>
              </a:ext>
            </a:extLst>
          </p:cNvPr>
          <p:cNvSpPr>
            <a:spLocks noGrp="1"/>
          </p:cNvSpPr>
          <p:nvPr>
            <p:ph type="body" sz="quarter" idx="3"/>
          </p:nvPr>
        </p:nvSpPr>
        <p:spPr>
          <a:xfrm>
            <a:off x="5484687" y="2376533"/>
            <a:ext cx="3530548" cy="585865"/>
          </a:xfrm>
        </p:spPr>
        <p:txBody>
          <a:bodyPr/>
          <a:lstStyle/>
          <a:p>
            <a:r>
              <a:rPr lang="en-US" dirty="0"/>
              <a:t>How to measure: </a:t>
            </a:r>
          </a:p>
        </p:txBody>
      </p:sp>
      <p:sp>
        <p:nvSpPr>
          <p:cNvPr id="4" name="Content Placeholder 3">
            <a:extLst>
              <a:ext uri="{FF2B5EF4-FFF2-40B4-BE49-F238E27FC236}">
                <a16:creationId xmlns:a16="http://schemas.microsoft.com/office/drawing/2014/main" id="{1817FDF6-4E5B-01F6-3D22-79909292B81B}"/>
              </a:ext>
            </a:extLst>
          </p:cNvPr>
          <p:cNvSpPr>
            <a:spLocks noGrp="1"/>
          </p:cNvSpPr>
          <p:nvPr>
            <p:ph sz="quarter" idx="4"/>
          </p:nvPr>
        </p:nvSpPr>
        <p:spPr>
          <a:xfrm>
            <a:off x="5484687" y="3074301"/>
            <a:ext cx="3530548" cy="2739253"/>
          </a:xfrm>
        </p:spPr>
        <p:txBody>
          <a:bodyPr/>
          <a:lstStyle/>
          <a:p>
            <a:r>
              <a:rPr lang="en-US" dirty="0"/>
              <a:t>Tally number of occurrences per time of the observation</a:t>
            </a:r>
          </a:p>
        </p:txBody>
      </p:sp>
    </p:spTree>
    <p:extLst>
      <p:ext uri="{BB962C8B-B14F-4D97-AF65-F5344CB8AC3E}">
        <p14:creationId xmlns:p14="http://schemas.microsoft.com/office/powerpoint/2010/main" val="633900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10"/>
          <p:cNvSpPr txBox="1">
            <a:spLocks noGrp="1"/>
          </p:cNvSpPr>
          <p:nvPr>
            <p:ph type="title"/>
          </p:nvPr>
        </p:nvSpPr>
        <p:spPr>
          <a:xfrm>
            <a:off x="609600" y="1432425"/>
            <a:ext cx="11203094" cy="945896"/>
          </a:xfrm>
          <a:prstGeom prst="rect">
            <a:avLst/>
          </a:prstGeom>
        </p:spPr>
        <p:txBody>
          <a:bodyPr spcFirstLastPara="1" vert="horz" wrap="square" lIns="68575" tIns="34275" rIns="68575" bIns="34275" rtlCol="0" anchor="ctr" anchorCtr="0">
            <a:noAutofit/>
          </a:bodyPr>
          <a:lstStyle/>
          <a:p>
            <a:r>
              <a:rPr lang="en" dirty="0"/>
              <a:t>Frequency/Rate Data Sheet Example</a:t>
            </a:r>
            <a:endParaRPr dirty="0"/>
          </a:p>
        </p:txBody>
      </p:sp>
      <p:graphicFrame>
        <p:nvGraphicFramePr>
          <p:cNvPr id="735" name="Google Shape;735;p110"/>
          <p:cNvGraphicFramePr/>
          <p:nvPr>
            <p:extLst>
              <p:ext uri="{D42A27DB-BD31-4B8C-83A1-F6EECF244321}">
                <p14:modId xmlns:p14="http://schemas.microsoft.com/office/powerpoint/2010/main" val="3376478105"/>
              </p:ext>
            </p:extLst>
          </p:nvPr>
        </p:nvGraphicFramePr>
        <p:xfrm>
          <a:off x="1898073" y="2512119"/>
          <a:ext cx="8395854" cy="3736280"/>
        </p:xfrm>
        <a:graphic>
          <a:graphicData uri="http://schemas.openxmlformats.org/drawingml/2006/table">
            <a:tbl>
              <a:tblPr firstRow="1">
                <a:noFill/>
              </a:tblPr>
              <a:tblGrid>
                <a:gridCol w="2798618">
                  <a:extLst>
                    <a:ext uri="{9D8B030D-6E8A-4147-A177-3AD203B41FA5}">
                      <a16:colId xmlns:a16="http://schemas.microsoft.com/office/drawing/2014/main" val="20000"/>
                    </a:ext>
                  </a:extLst>
                </a:gridCol>
                <a:gridCol w="2798618">
                  <a:extLst>
                    <a:ext uri="{9D8B030D-6E8A-4147-A177-3AD203B41FA5}">
                      <a16:colId xmlns:a16="http://schemas.microsoft.com/office/drawing/2014/main" val="20001"/>
                    </a:ext>
                  </a:extLst>
                </a:gridCol>
                <a:gridCol w="2798618">
                  <a:extLst>
                    <a:ext uri="{9D8B030D-6E8A-4147-A177-3AD203B41FA5}">
                      <a16:colId xmlns:a16="http://schemas.microsoft.com/office/drawing/2014/main" val="20002"/>
                    </a:ext>
                  </a:extLst>
                </a:gridCol>
              </a:tblGrid>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Time</a:t>
                      </a:r>
                      <a:endParaRPr sz="1100" dirty="0"/>
                    </a:p>
                  </a:txBody>
                  <a:tcPr marL="91425" marR="91425" marT="91425" marB="91425"/>
                </a:tc>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Behavior (tally)</a:t>
                      </a:r>
                      <a:endParaRPr sz="1100" dirty="0"/>
                    </a:p>
                  </a:txBody>
                  <a:tcPr marL="91425" marR="91425" marT="91425" marB="91425"/>
                </a:tc>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Total</a:t>
                      </a:r>
                      <a:endParaRPr sz="1100" dirty="0"/>
                    </a:p>
                  </a:txBody>
                  <a:tcPr marL="91425" marR="91425" marT="91425" marB="91425"/>
                </a:tc>
                <a:extLst>
                  <a:ext uri="{0D108BD9-81ED-4DB2-BD59-A6C34878D82A}">
                    <a16:rowId xmlns:a16="http://schemas.microsoft.com/office/drawing/2014/main" val="10000"/>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8:00-9:00</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9:00-10:00</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2"/>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11:00-12:00</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3"/>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12:00- 1:00</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4"/>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1:00-2:00</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5"/>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2:00-3:00</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6"/>
                  </a:ext>
                </a:extLst>
              </a:tr>
              <a:tr h="467035">
                <a:tc>
                  <a:txBody>
                    <a:bodyPr/>
                    <a:lstStyle/>
                    <a:p>
                      <a:pPr marL="0" lvl="0" indent="0" algn="l" rtl="0">
                        <a:spcBef>
                          <a:spcPts val="0"/>
                        </a:spcBef>
                        <a:spcAft>
                          <a:spcPts val="0"/>
                        </a:spcAft>
                        <a:buNone/>
                      </a:pPr>
                      <a:r>
                        <a:rPr lang="en" sz="1100" dirty="0">
                          <a:latin typeface="Calibri" panose="020F0502020204030204" pitchFamily="34" charset="0"/>
                          <a:cs typeface="Calibri" panose="020F0502020204030204" pitchFamily="34" charset="0"/>
                        </a:rPr>
                        <a:t>TOTAL</a:t>
                      </a:r>
                      <a:endParaRPr sz="1100" dirty="0"/>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endParaRPr sz="11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11"/>
          <p:cNvSpPr txBox="1">
            <a:spLocks noGrp="1"/>
          </p:cNvSpPr>
          <p:nvPr>
            <p:ph type="title"/>
          </p:nvPr>
        </p:nvSpPr>
        <p:spPr>
          <a:xfrm>
            <a:off x="609600" y="1425078"/>
            <a:ext cx="7525919" cy="945896"/>
          </a:xfrm>
          <a:prstGeom prst="rect">
            <a:avLst/>
          </a:prstGeom>
        </p:spPr>
        <p:txBody>
          <a:bodyPr spcFirstLastPara="1" vert="horz" wrap="square" lIns="68575" tIns="34275" rIns="68575" bIns="34275" rtlCol="0" anchor="ctr" anchorCtr="0">
            <a:noAutofit/>
          </a:bodyPr>
          <a:lstStyle/>
          <a:p>
            <a:r>
              <a:rPr lang="en" dirty="0"/>
              <a:t>Frequency Data Sheet (self graphs)</a:t>
            </a:r>
            <a:endParaRPr dirty="0"/>
          </a:p>
        </p:txBody>
      </p:sp>
      <p:pic>
        <p:nvPicPr>
          <p:cNvPr id="744" name="Google Shape;744;p111" descr="A &quot;Daily Frequency of Behavior&quot; tracking sheet with numbered data entries. It allows for recording the frequency of a targeted behavior over a month with corresponding dat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474472" y="2776252"/>
            <a:ext cx="4696899" cy="3151569"/>
          </a:xfrm>
          <a:prstGeom prst="rect">
            <a:avLst/>
          </a:prstGeom>
          <a:noFill/>
          <a:ln w="6350">
            <a:solidFill>
              <a:schemeClr val="tx1"/>
            </a:solidFill>
          </a:ln>
        </p:spPr>
      </p:pic>
      <p:sp>
        <p:nvSpPr>
          <p:cNvPr id="2" name="Content Placeholder 1">
            <a:extLst>
              <a:ext uri="{FF2B5EF4-FFF2-40B4-BE49-F238E27FC236}">
                <a16:creationId xmlns:a16="http://schemas.microsoft.com/office/drawing/2014/main" id="{DF8176BE-1D4E-C957-5D7E-E3630614B0C6}"/>
              </a:ext>
            </a:extLst>
          </p:cNvPr>
          <p:cNvSpPr>
            <a:spLocks noGrp="1"/>
          </p:cNvSpPr>
          <p:nvPr>
            <p:ph idx="1"/>
          </p:nvPr>
        </p:nvSpPr>
        <p:spPr>
          <a:xfrm>
            <a:off x="6706534" y="2535925"/>
            <a:ext cx="2972656" cy="3505435"/>
          </a:xfrm>
        </p:spPr>
        <p:txBody>
          <a:bodyPr/>
          <a:lstStyle/>
          <a:p>
            <a:pPr marL="150279" indent="0">
              <a:buNone/>
            </a:pPr>
            <a:r>
              <a:rPr lang="en-US" dirty="0"/>
              <a:t>**Consider having the student fill this out to also work on Self-monitoring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2"/>
          <p:cNvSpPr txBox="1">
            <a:spLocks noGrp="1"/>
          </p:cNvSpPr>
          <p:nvPr>
            <p:ph type="title"/>
          </p:nvPr>
        </p:nvSpPr>
        <p:spPr>
          <a:xfrm>
            <a:off x="609600" y="1403850"/>
            <a:ext cx="11203094" cy="945896"/>
          </a:xfrm>
          <a:prstGeom prst="rect">
            <a:avLst/>
          </a:prstGeom>
        </p:spPr>
        <p:txBody>
          <a:bodyPr spcFirstLastPara="1" vert="horz" wrap="square" lIns="68575" tIns="34275" rIns="68575" bIns="34275" rtlCol="0" anchor="ctr" anchorCtr="0">
            <a:noAutofit/>
          </a:bodyPr>
          <a:lstStyle/>
          <a:p>
            <a:r>
              <a:rPr lang="en" dirty="0"/>
              <a:t>Sample of frequency sheet graphed</a:t>
            </a:r>
            <a:endParaRPr dirty="0"/>
          </a:p>
        </p:txBody>
      </p:sp>
      <p:pic>
        <p:nvPicPr>
          <p:cNvPr id="753" name="Google Shape;753;p112" descr="A sample &quot;Daily Frequency of Behavior&quot; tracking sheet with recorded data points. Specific numbers are circled and connected, showing a trend in behavior frequency over tim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195676" y="2312370"/>
            <a:ext cx="5786399" cy="3977881"/>
          </a:xfrm>
          <a:prstGeom prst="rect">
            <a:avLst/>
          </a:prstGeom>
          <a:noFill/>
          <a:ln w="6350">
            <a:solidFill>
              <a:schemeClr val="tx1"/>
            </a:solid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6"/>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Duration</a:t>
            </a:r>
            <a:endParaRPr dirty="0"/>
          </a:p>
        </p:txBody>
      </p:sp>
      <p:sp>
        <p:nvSpPr>
          <p:cNvPr id="2" name="Content Placeholder 1">
            <a:extLst>
              <a:ext uri="{FF2B5EF4-FFF2-40B4-BE49-F238E27FC236}">
                <a16:creationId xmlns:a16="http://schemas.microsoft.com/office/drawing/2014/main" id="{6AD509F9-1296-D502-07F9-19894AD351AB}"/>
              </a:ext>
            </a:extLst>
          </p:cNvPr>
          <p:cNvSpPr>
            <a:spLocks noGrp="1"/>
          </p:cNvSpPr>
          <p:nvPr>
            <p:ph type="body" sz="quarter" idx="10"/>
          </p:nvPr>
        </p:nvSpPr>
        <p:spPr>
          <a:xfrm>
            <a:off x="616973" y="2422422"/>
            <a:ext cx="9365227" cy="1501878"/>
          </a:xfrm>
        </p:spPr>
        <p:txBody>
          <a:bodyPr/>
          <a:lstStyle/>
          <a:p>
            <a:r>
              <a:rPr lang="en-US" dirty="0"/>
              <a:t>The amount of time in which a behavior occurs</a:t>
            </a:r>
          </a:p>
          <a:p>
            <a:r>
              <a:rPr lang="en-US" dirty="0"/>
              <a:t>Measured in standard units of time (i.e., minutes, seconds, </a:t>
            </a:r>
            <a:r>
              <a:rPr lang="en-US" dirty="0" err="1"/>
              <a:t>etc</a:t>
            </a:r>
            <a:r>
              <a:rPr lang="en-US" dirty="0"/>
              <a:t>)</a:t>
            </a:r>
          </a:p>
          <a:p>
            <a:r>
              <a:rPr lang="en-US" dirty="0"/>
              <a:t>Important for measuring HOW LONG a target behavior is taking place</a:t>
            </a:r>
          </a:p>
        </p:txBody>
      </p:sp>
      <p:pic>
        <p:nvPicPr>
          <p:cNvPr id="787" name="Google Shape;787;p1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813964" y="4091307"/>
            <a:ext cx="1896613" cy="1741512"/>
          </a:xfrm>
          <a:prstGeom prst="rect">
            <a:avLst/>
          </a:prstGeom>
          <a:noFill/>
          <a:ln>
            <a:noFill/>
          </a:ln>
        </p:spPr>
      </p:pic>
    </p:spTree>
    <p:extLst>
      <p:ext uri="{BB962C8B-B14F-4D97-AF65-F5344CB8AC3E}">
        <p14:creationId xmlns:p14="http://schemas.microsoft.com/office/powerpoint/2010/main" val="3746268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6"/>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Duration, </a:t>
            </a:r>
            <a:r>
              <a:rPr lang="en-US" dirty="0"/>
              <a:t>cont.</a:t>
            </a:r>
            <a:endParaRPr dirty="0"/>
          </a:p>
        </p:txBody>
      </p:sp>
      <p:sp>
        <p:nvSpPr>
          <p:cNvPr id="2" name="Content Placeholder 1">
            <a:extLst>
              <a:ext uri="{FF2B5EF4-FFF2-40B4-BE49-F238E27FC236}">
                <a16:creationId xmlns:a16="http://schemas.microsoft.com/office/drawing/2014/main" id="{FA4B76AC-36A3-C7EB-DDCC-FD5DF8FD1F3C}"/>
              </a:ext>
            </a:extLst>
          </p:cNvPr>
          <p:cNvSpPr>
            <a:spLocks noGrp="1"/>
          </p:cNvSpPr>
          <p:nvPr>
            <p:ph type="body" sz="quarter" idx="10"/>
          </p:nvPr>
        </p:nvSpPr>
        <p:spPr/>
        <p:txBody>
          <a:bodyPr/>
          <a:lstStyle/>
          <a:p>
            <a:pPr marL="150279" indent="0">
              <a:buNone/>
            </a:pPr>
            <a:r>
              <a:rPr lang="en-US" dirty="0"/>
              <a:t>Either measure duration in total duration per session or duration per occurrence</a:t>
            </a:r>
          </a:p>
          <a:p>
            <a:r>
              <a:rPr lang="en-US" dirty="0"/>
              <a:t>Total Duration per Session= measuring the amount of time an individual is engaged in a target behavior over a given period of time</a:t>
            </a:r>
          </a:p>
          <a:p>
            <a:r>
              <a:rPr lang="en-US" dirty="0"/>
              <a:t>Duration per Occurrence= Measuring the amount of time that a target behavior occurs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7"/>
          <p:cNvSpPr txBox="1">
            <a:spLocks noGrp="1"/>
          </p:cNvSpPr>
          <p:nvPr>
            <p:ph type="title"/>
          </p:nvPr>
        </p:nvSpPr>
        <p:spPr>
          <a:xfrm>
            <a:off x="612489" y="1351507"/>
            <a:ext cx="10978994" cy="810668"/>
          </a:xfrm>
          <a:prstGeom prst="rect">
            <a:avLst/>
          </a:prstGeom>
        </p:spPr>
        <p:txBody>
          <a:bodyPr spcFirstLastPara="1" vert="horz" wrap="square" lIns="68575" tIns="34275" rIns="68575" bIns="34275" rtlCol="0" anchor="ctr" anchorCtr="0">
            <a:noAutofit/>
          </a:bodyPr>
          <a:lstStyle/>
          <a:p>
            <a:r>
              <a:rPr lang="en" dirty="0"/>
              <a:t>Duration Data Sheet Example</a:t>
            </a:r>
            <a:endParaRPr dirty="0"/>
          </a:p>
        </p:txBody>
      </p:sp>
      <p:pic>
        <p:nvPicPr>
          <p:cNvPr id="794" name="Google Shape;794;p117" descr="A &quot;Duration Data Sheet&quot; for tracking the length of behavioral responses. It includes fields for date, start and end times, total duration, and percentage of observed tim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396837" y="2299970"/>
            <a:ext cx="7656883" cy="4024233"/>
          </a:xfrm>
          <a:prstGeom prst="rect">
            <a:avLst/>
          </a:prstGeom>
          <a:noFill/>
          <a:ln w="6350">
            <a:solidFill>
              <a:schemeClr val="tx1"/>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8"/>
          <p:cNvSpPr txBox="1">
            <a:spLocks noGrp="1"/>
          </p:cNvSpPr>
          <p:nvPr>
            <p:ph type="title"/>
          </p:nvPr>
        </p:nvSpPr>
        <p:spPr>
          <a:prstGeom prst="rect">
            <a:avLst/>
          </a:prstGeom>
        </p:spPr>
        <p:txBody>
          <a:bodyPr spcFirstLastPara="1" vert="horz" wrap="square" lIns="68575" tIns="34275" rIns="68575" bIns="34275" rtlCol="0" anchor="ctr" anchorCtr="0">
            <a:noAutofit/>
          </a:bodyPr>
          <a:lstStyle/>
          <a:p>
            <a:r>
              <a:rPr lang="en" dirty="0"/>
              <a:t>Duration Data Sheet Example,</a:t>
            </a:r>
            <a:r>
              <a:rPr lang="en-US" dirty="0"/>
              <a:t> cont.</a:t>
            </a:r>
            <a:endParaRPr dirty="0"/>
          </a:p>
        </p:txBody>
      </p:sp>
      <p:pic>
        <p:nvPicPr>
          <p:cNvPr id="803" name="Google Shape;803;p118" descr="A &quot;Duration Data Sheet&quot; for tracking the length of behaviors across a school week. It includes sections for start and end times, duration, and percentage calculations for observation analysis.">
            <a:extLst>
              <a:ext uri="{C183D7F6-B498-43B3-948B-1728B52AA6E4}">
                <adec:decorative xmlns:adec="http://schemas.microsoft.com/office/drawing/2017/decorative" val="0"/>
              </a:ext>
            </a:extLst>
          </p:cNvPr>
          <p:cNvPicPr preferRelativeResize="0"/>
          <p:nvPr/>
        </p:nvPicPr>
        <p:blipFill rotWithShape="1">
          <a:blip r:embed="rId3">
            <a:alphaModFix/>
          </a:blip>
          <a:srcRect b="5646"/>
          <a:stretch/>
        </p:blipFill>
        <p:spPr>
          <a:xfrm>
            <a:off x="3604016" y="2367240"/>
            <a:ext cx="4983967" cy="4097169"/>
          </a:xfrm>
          <a:prstGeom prst="rect">
            <a:avLst/>
          </a:prstGeom>
          <a:noFill/>
          <a:ln w="6350">
            <a:solidFill>
              <a:schemeClr val="tx1"/>
            </a:solid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19"/>
          <p:cNvSpPr txBox="1">
            <a:spLocks noGrp="1"/>
          </p:cNvSpPr>
          <p:nvPr>
            <p:ph type="title"/>
          </p:nvPr>
        </p:nvSpPr>
        <p:spPr>
          <a:xfrm>
            <a:off x="612489" y="1394926"/>
            <a:ext cx="10978994" cy="689058"/>
          </a:xfrm>
          <a:prstGeom prst="rect">
            <a:avLst/>
          </a:prstGeom>
        </p:spPr>
        <p:txBody>
          <a:bodyPr spcFirstLastPara="1" vert="horz" wrap="square" lIns="68575" tIns="34275" rIns="68575" bIns="34275" rtlCol="0" anchor="ctr" anchorCtr="0">
            <a:noAutofit/>
          </a:bodyPr>
          <a:lstStyle/>
          <a:p>
            <a:r>
              <a:rPr lang="en" dirty="0"/>
              <a:t>Duration and Frequency Data Collection Example</a:t>
            </a:r>
            <a:endParaRPr dirty="0"/>
          </a:p>
        </p:txBody>
      </p:sp>
      <p:pic>
        <p:nvPicPr>
          <p:cNvPr id="8" name="Google Shape;812;p119" descr="A &quot;Frequency &amp; Duration Recording Chart&quot; for tracking behavioral occurrences and duration. It includes sections for time periods, tallying behaviors, and calculating totals for two target behaviors.">
            <a:extLst>
              <a:ext uri="{FF2B5EF4-FFF2-40B4-BE49-F238E27FC236}">
                <a16:creationId xmlns:a16="http://schemas.microsoft.com/office/drawing/2014/main" id="{F9EA44AB-BF87-56C3-0787-F3727FB5D3E3}"/>
              </a:ext>
              <a:ext uri="{C183D7F6-B498-43B3-948B-1728B52AA6E4}">
                <adec:decorative xmlns:adec="http://schemas.microsoft.com/office/drawing/2017/decorative" val="0"/>
              </a:ext>
            </a:extLst>
          </p:cNvPr>
          <p:cNvPicPr preferRelativeResize="0">
            <a:picLocks noGrp="1"/>
          </p:cNvPicPr>
          <p:nvPr>
            <p:ph type="pic" sz="quarter" idx="12"/>
          </p:nvPr>
        </p:nvPicPr>
        <p:blipFill rotWithShape="1">
          <a:blip r:embed="rId3">
            <a:alphaModFix/>
          </a:blip>
          <a:srcRect l="5860" r="5860" b="2506"/>
          <a:stretch/>
        </p:blipFill>
        <p:spPr>
          <a:xfrm>
            <a:off x="4343400" y="2143125"/>
            <a:ext cx="3505200" cy="4448175"/>
          </a:xfrm>
          <a:prstGeom prst="rect">
            <a:avLst/>
          </a:prstGeom>
          <a:noFill/>
          <a:ln w="6350">
            <a:solidFill>
              <a:schemeClr val="tx1"/>
            </a:solid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Ui8BRw8jp83CydpNoPhxtC90coo=" pdftag="H2" isBookmarkSet="no" bookmark="yes" Order="_x0031_"/>
  <Shape xmlns="" ID="JTHWRjgwkcs6ej6LCAgd8rt1JiA=" pdftag="P" isBookmarkSet="no" bookmark="no" Order="_x0032_"/>
  <Shape xmlns="" ID="ZUK3P0vq1kyHMBtaP+GB8/hLUTw=" pdftag="H2" isBookmarkSet="no" bookmark="yes" Order="_x0031_"/>
  <Shape xmlns="" ID="jPlzfn2cWm2MZED+irsBSVGEwWE=" pdftag="P" isBookmarkSet="no" bookmark="no" Order="_x0032_"/>
  <Shape xmlns="" ID="uy/78ijjovHCeCAAgxG0VsjG/ac=" pdftag="" Order="_x0032_"/>
  <Shape xmlns="" ID="iHgMDtLXDWT2zkYPVs2mAmQfFIg=" pdftag="" Order="_x0033_"/>
  <Shape xmlns="" ID="IRZyh47S6MWFd7oMORcxPurIMIY=" Order="_x0031_" formula="no" pdftag="Figure" inline="no" validate="no" artifact="_x0030_"/>
  <Shape xmlns="" ID="X4j4L0lB0/G/nG8o8So2UaU/Kcg=" pdftag="" Order="_x0031_"/>
  <Shape xmlns="" ID="XHX+YpuvmKP7MYZl23EDyGNK15s=" pdftag="" Order="_x0032_"/>
  <Shape xmlns="" ID="1oNuWWo05Fb9IaxtoPr7849BMRc=" pdftag="H2" isBookmarkSet="no" bookmark="yes" Order="_x0031_"/>
  <Shape xmlns="" ID="6oI3qJZdOxd1SO0fTC134sk0oK8=" pdftag="P" isBookmarkSet="no" bookmark="no" Order="_x0032_"/>
  <Shape xmlns="" ID="kkNvTVED9PQYhg+TsO35kba0ZCk=" pdftag="" Order="_x0032_"/>
  <Shape xmlns="" ID="IFoFyA6gaJTAirK4ju6gOqF+JW8=" pdftag="" Order="_x0031_"/>
  <Shape xmlns="" ID="a5VxHDBS3Iil+7OlgHKZE9OLA9U=" pdftag="" Order="_x0032_"/>
  <Shape xmlns="" ID="sQ3fYIfewEzFUl2qI4j4eEFgsag=" pdftag="" Order="_x0033_"/>
  <Shape xmlns="" ID="FYul620mDaKtwYOrfpkHhJaMX7M=" pdftag="" Order="_x0034_"/>
  <Shape xmlns="" ID="Ue52PUEnwARe++e3zRu2VNqgWpg=" pdftag="" Order="_x0035_"/>
  <Shape xmlns="" ID="Jk8e9QXHkpH4cNI1DmdoN0Jr+tw=" pdftag="" Order="_x0031_"/>
  <Shape xmlns="" ID="/kCVetuNb3PIjgjRXF9pubcO7B8=" pdftag="" Order="_x0032_"/>
  <Shape xmlns="" ID="sMqYAFkBVB1hdc7j1U+q+VsmNW0=" Order="_x0033_" artifact="_x0030_" formula="no" pdftag="Figure" validate="no"/>
  <Shape xmlns="" ID="E9r0ZDVGAdF4Z8c4O35fSPAfhQ0=" pdftag="" Order="_x0031_"/>
  <Shape xmlns="" ID="s6mPtTdUU0wB1KhKw29GvNZru5k=" pdftag="" Order="_x0032_"/>
  <Shape xmlns="" ID="NuRjTmTyKkVsxqhyGuyHeNxjXEo=" Order="_x0033_" artifact="_x0030_" formula="no" pdftag="Figure" validate="no"/>
  <Shape xmlns="" ID="X17lnLeewQTjmIQB2fcCbRIE5qQ=" Order="_x0034_" artifact="_x0030_" formula="no" pdftag="Figure" validate="no"/>
  <Shape xmlns="" ID="pbbRwGWiDdkJnIk5D5okSsy98D4=" pdftag="" Order="_x0031_"/>
  <Shape xmlns="" ID="rsrRkYln5xXBUmazGmopUktXfqA=" Order="_x0032_" artifact="_x0030_" formula="no" pdftag="Figure" validate="no"/>
  <Shape xmlns="" ID="tvNoiXRfZOzqGCWMKbSIwzNDI9E=" pdftag="" Order="_x0031_"/>
  <Shape xmlns="" ID="LlqAjh3WKHiuCIevNVN+h45hPqs=" pdftag="" Order="_x0032_"/>
  <Shape xmlns="" ID="OB4BixS7nGZYBrxaE3YC6szcyss=" Order="_x0033_" artifact="_x0030_" formula="no" pdftag="Figure" validate="no"/>
  <Shape xmlns="" ID="sblAIztjS/U1NiXHyC5tEpnukvw=" pdftag="H2" isBookmarkSet="no" bookmark="yes" Order="_x0031_"/>
  <Shape xmlns="" ID="mYP5Xqqf8dVgb96lk1X0Rgyc3UE=" Order="_x0032_" artifact="_x0030_" formula="no" pdftag="Figure" validate="no"/>
  <Shape xmlns="" ID="JM9HJCxPCgfQ6hs3tNmS4M18/+A=" pdftag="H2" isBookmarkSet="no" bookmark="yes" Order="_x0031_"/>
  <Shape xmlns="" ID="z0Jdk/HCwtQh6YbE3A2e2FQO2kE=" pdftag="" Order="_x0032_"/>
  <Shape xmlns="" ID="DS+k62dUxHN0Fr35/JZWIrgtroc=" Order="_x0033_" artifact="_x0030_" formula="no" pdftag="Figure" validate="no"/>
  <Shape xmlns="" ID="atmq+E4mXiTG5q/nm5zQSFm4JKU=" pdftag="H2" isBookmarkSet="no" bookmark="yes" Order="_x0031_"/>
  <Shape xmlns="" ID="FIYMG4qOJ86CF5KRQGqoGdSgYvQ=" Order="_x0032_" artifact="_x0030_" formula="no" pdftag="Figure" validate="no"/>
  <Shape xmlns="" ID="A2QXNIu5pBEOUCVECoZ43VBhRek=" pdftag="" Order="_x0031_"/>
  <Shape xmlns="" ID="Ypx9x7dWmgoJorMeoVQYDe2Y3h0=" pdftag="" Order="_x0032_"/>
  <Shape xmlns="" ID="H4MhL+tO+Cc8hX3LrUoA6/lxPRg=" pdftag="" Order="_x0031_"/>
  <Shape xmlns="" ID="qByouegnTanyw/tLlr3kLZ3TflU=" pdftag="" Order="_x0032_"/>
  <SubText xmlns="" ID="IRZyh47S6MWFd7oMORcxPurIMIY=" ActualText=""/>
  <Shape xmlns="" ID="Jl7UUhjVgCI8MeVBtgRStrcZ3Pg=" pdftag="H2" isBookmarkSet="no" bookmark="yes" Order="_x0031_"/>
  <Shape xmlns="" ID="ZpUUHgrbhCn0cn/pwHjj6JimRnk=" pdftag="P" isBookmarkSet="no" bookmark="no" Order="_x0032_"/>
  <Shape xmlns="" ID="AntwAZFIVMBC2xhA+AIkBwrL7IU=" isBookmarkSet="no" bookmark="yes" pdftag="H1" artifact="_x0030_" Order="_x0032_"/>
  <Shape xmlns="" ID="v27YEysurcfiGRr6RPVRYKQSHGc=" isBookmarkSet="no" bookmark="yes" pdftag="P" artifact="_x0030_" Order="_x0033_"/>
  <Shape xmlns="" ID="TR0mMJJUCeblVTvRA2Ql+DBgjx8=" formula="no" pdftag="Figure" inline="no" artifact="_x0030_" isBookmarkSet="no" bookmark="no" Order="_x0031_" validate="no" Lang=""/>
  <Shape xmlns="" ID="5UFLIzVhFtn6JZH3o+NpXtCSyr0=" pdftag="P" isBookmarkSet="no" bookmark="no" Order="_x0032_"/>
  <Shape xmlns="" ID="8NOqEydZ0CLK2hsCCPY+L9voyAA=" pdftag="H2" isBookmarkSet="no" bookmark="yes" Order="_x0031_"/>
  <Shape xmlns="" ID="BeoXEOPuG5yAvKffd83hd9PDkWs=" pdftag="P" isBookmarkSet="no" bookmark="no" Order="_x0032_"/>
  <Shape xmlns="" ID="cDzKpDtgDpr+3thIKQMY0Ta6XMo=" pdftag="P" isBookmarkSet="no" bookmark="no" Order="_x0033_"/>
  <Shape xmlns="" ID="uGkArayZ+HmF507JeXHN7JBM2HY=" pdftag="H2" isBookmarkSet="no" bookmark="yes" Order="_x0031_"/>
  <Shape xmlns="" ID="STUaJfpKgMLHBHGkHN11FYU6ffk=" isBookmarkSet="no" bookmark="no" pdftag="H3" artifact="_x0030_" Order="_x0032_"/>
  <Shape xmlns="" ID="7I2vpVsuKK3eAPENdN50YkWWLu4=" isBookmarkSet="no" bookmark="no" pdftag="H3" artifact="_x0030_" Order="_x0034_"/>
  <Shape xmlns="" ID="OqS1bs4Ni6awjjp7bsCxgXZWU8A=" pdftag="P" isBookmarkSet="no" bookmark="no" Order="_x0033_"/>
  <Shape xmlns="" ID="25wlJ28nPXrlm2ZHmvuEFeuVDiE=" pdftag="P" isBookmarkSet="no" bookmark="no" Order="_x0035_"/>
  <Shape xmlns="" ID="fwVpKfGCn3yQbvcebEEOOgSSi4Q=" pdftag="H2" isBookmarkSet="no" bookmark="yes" Order="_x0031_"/>
  <Shape xmlns="" ID="mC6Z8DZ2eaJU9z7yHnyQkyjscNg=" pdftag="P" isBookmarkSet="no" bookmark="no" Order="_x0032_"/>
  <Shape xmlns="" ID="e9DfiT2v2BCJDDDkkM+K2YuCfO8=" Order="_x0033_" formula="no" inline="no" artifact="_x0031_" pdftag="_x005B_Artifact_x005D_" isBookmarkSet="no" bookmark="no" validate="no" Lang=""/>
  <Shape xmlns="" ID="Lyn4PkO2oLc0JsVVvTTeDNAil58=" pdftag="H2" isBookmarkSet="no" bookmark="yes" Order="_x0031_"/>
  <Shape xmlns="" ID="CnTZGVauv9iMnwO9llGNHvwfVRc=" pdftag="P" isBookmarkSet="no" bookmark="no" Order="_x0032_"/>
  <Shape xmlns="" ID="EC2fL7BcOydpczk3DINisSLMkpU=" Order="_x0033_" formula="no" inline="no" artifact="_x0031_" pdftag="_x005B_Artifact_x005D_" isBookmarkSet="no" bookmark="no" validate="no" Lang=""/>
  <Shape xmlns="" ID="NbyerPOX/qokjuTvTTNzRlWEf28=" Order="_x0034_" formula="no" inline="no" artifact="_x0031_" pdftag="_x005B_Artifact_x005D_" isBookmarkSet="no" bookmark="no" validate="no" Lang=""/>
  <Shape xmlns="" ID="Ff3EV73BbGE8gyuwUAlenRtzXvY=" pdftag="H2" isBookmarkSet="no" bookmark="yes" Order="_x0031_"/>
  <Shape xmlns="" ID="C2nyHESj7yNat/CEQYaWdozVoAo=" Order="_x0032_" formula="no" inline="no" artifact="_x0031_" pdftag="_x005B_Artifact_x005D_" isBookmarkSet="no" bookmark="no" validate="no" Lang=""/>
  <Shape xmlns="" ID="16jc2gKndrYKbCgCPwPx82l9NEk=" pdftag="P" isBookmarkSet="no" bookmark="no" Order="_x0032_"/>
  <Shape xmlns="" ID="OSQ/Kn3rWFe6qZ+AenHJJWg4h5Q=" Order="_x0033_" formula="no" inline="no" artifact="_x0031_" pdftag="_x005B_Artifact_x005D_" isBookmarkSet="no" bookmark="no" validate="no" Lang=""/>
  <Shape xmlns="" ID="mlYpkIadw9s/wxpZyKJ/Zpyl0OI=" Order="_x0032_" formula="no" inline="no" artifact="_x0031_" pdftag="_x005B_Artifact_x005D_" isBookmarkSet="no" bookmark="no" validate="no" Lang=""/>
  <Shape xmlns="" ID="4Bnn46UuQjHWtjohDUo830Cu6jo=" pdftag="P" isBookmarkSet="no" bookmark="no" Order="_x0032_"/>
  <Shape xmlns="" ID="oiewVwZbNA94UR/ZFSk+p5RlL6o=" Order="_x0033_" formula="no" inline="no" artifact="_x0031_" pdftag="_x005B_Artifact_x005D_" isBookmarkSet="no" bookmark="no" validate="no" Lang=""/>
  <Shape xmlns="" ID="G1gdx3cIO3Y9cwDtp9tm6odzqFY=" pdftag="H2" isBookmarkSet="no" bookmark="yes" Order="_x0031_"/>
  <Shape xmlns="" ID="PMjBI7r4H5sbhYhF5k0Oc+9A+Ps=" Order="_x0032_" formula="no" inline="no" artifact="_x0031_" pdftag="_x005B_Artifact_x005D_" isBookmarkSet="no" bookmark="no" validate="no" Lang=""/>
  <Shape xmlns="" ID="SNoT7cCeJ3hQ2s5Hwg/6em8W2LQ=" pdftag="H2" isBookmarkSet="no" bookmark="yes" Order="_x0032_"/>
  <Shape xmlns="" ID="U4qbbV/uXDzHqpjRln6DhfxuFhw=" pdftag="P" isBookmarkSet="no" bookmark="no" Order="_x0033_"/>
  <Shape xmlns="" ID="mn7qxt0Jj9/XvLGPTIfAidg97T8=" formula="no" artifact="_x0030_" pdftag="Figure" inline="no" isBookmarkSet="no" bookmark="no" Order="_x0031_" validate="no" Lang=""/>
  <Shape xmlns="" ID="arRrkyDe10E2+Vp6N/RvPpOh9R0=" pdftag="H2" isBookmarkSet="no" bookmark="yes" Order="_x0032_"/>
  <Shape xmlns="" ID="pzFAkeQud8edUs0jLELwpRzKtx0=" isBookmarkSet="no" bookmark="yes" pdftag="P" artifact="_x0030_" Order="_x0033_"/>
  <Shape xmlns="" ID="D3N/5hvy4n7ZWl7I+bfHh8U56v4=" formula="no" pdftag="Figure" artifact="_x0030_" inline="no" isBookmarkSet="no" bookmark="no" Order="_x0031_" validate="no" Lang=""/>
  <SubText xmlns="" ID="TR0mMJJUCeblVTvRA2Ql+DBgjx8=" ActualText=""/>
  <SubText xmlns="" ID="e9DfiT2v2BCJDDDkkM+K2YuCfO8=" ActualText=""/>
  <SubText xmlns="" ID="EC2fL7BcOydpczk3DINisSLMkpU=" ActualText=""/>
  <SubText xmlns="" ID="NbyerPOX/qokjuTvTTNzRlWEf28=" ActualText=""/>
  <SubText xmlns="" ID="C2nyHESj7yNat/CEQYaWdozVoAo=" ActualText=""/>
  <SubText xmlns="" ID="OSQ/Kn3rWFe6qZ+AenHJJWg4h5Q=" ActualText=""/>
  <SubText xmlns="" ID="mlYpkIadw9s/wxpZyKJ/Zpyl0OI=" ActualText=""/>
  <SubText xmlns="" ID="oiewVwZbNA94UR/ZFSk+p5RlL6o=" ActualText=""/>
  <SubText xmlns="" ID="PMjBI7r4H5sbhYhF5k0Oc+9A+Ps=" ActualText=""/>
  <SubText xmlns="" ID="mn7qxt0Jj9/XvLGPTIfAidg97T8=" ActualText=""/>
  <SubText xmlns="" ID="D3N/5hvy4n7ZWl7I+bfHh8U56v4=" ActualText=""/>
  <Shape xmlns="" ID="zf/dxpohcogth7NBObSYow1Z1V0=" isBookmarkSet="no" pdftag="H1" artifact="_x0030_" bookmark="yes" Order="_x0031_"/>
  <Shape xmlns="" ID="9AU6a/Qlm4CO+IZYS/72vXBOyHA=" pdftag="Figure" isBookmarkSet="no" formula="no" inline="no" artifact="_x0030_" bookmark="no" Order="_x0033_" validate="no" Lang=""/>
  <Shape xmlns="" ID="YMFHkH2RfjZzbY3B+fK8VcrOaOo=" pdftag="P" isBookmarkSet="no" bookmark="no" Order="_x0034_"/>
  <Shape xmlns="" ID="kZpG1ZY8FHsIeC6BIodNPqZ9GjE=" pdftag="P" isBookmarkSet="no" bookmark="no" Order="_x0032_"/>
  <Shape xmlns="" ID="8sT/WRrZO0RvHOwzdjPFR3XbhWQ=" pdftag="H2" isBookmarkSet="no" bookmark="yes" Order="_x0031_"/>
  <Shape xmlns="" ID="BOKwmXGHGTMmDIXc7WY3JQxWfg0=" pdftag="P" isBookmarkSet="no" bookmark="no" Order="_x0032_"/>
  <Shape xmlns="" ID="dXzERLOdELTiHmLKpOgBqqHEUsI=" pdftag="H2" isBookmarkSet="yes" bookmark="no" Order="_x0031_"/>
  <Shape xmlns="" ID="8WTq1JDMF3Wcw/FW7aCumL1OppQ=" pdftag="P" isBookmarkSet="no" bookmark="no" Order="_x0032_"/>
  <Shape xmlns="" ID="lum9YtU7SzS0XCe7x61Nqy0D6tM=" pdftag="H2" isBookmarkSet="no" bookmark="yes" Order="_x0031_"/>
  <Shape xmlns="" ID="Vt3tYtfnX71CeD1OHtOHkwaBLw4=" pdftag="H3" artifact="_x0030_" isBookmarkSet="yes" bookmark="yes" Order="_x0032_"/>
  <Shape xmlns="" ID="4/Nr9s5frraRzp5jZ9bmIf2+ffY=" pdftag="P" isBookmarkSet="no" bookmark="no" Order="_x0033_"/>
  <Shape xmlns="" ID="oZw4aef3ehRMQgurJD+zKzIjO8k=" pdftag="H2" isBookmarkSet="no" bookmark="yes" Order="_x0031_"/>
  <Shape xmlns="" ID="/dIcVWtNKz6kUDL0szFZhTzKuds=" pdftag="P" isBookmarkSet="no" bookmark="no" Order="_x0032_"/>
  <Shape xmlns="" ID="7cC5hvqNm1DwIWbeqtWH93XR1xY=" pdftag="H2" isBookmarkSet="no" bookmark="yes" Order="_x0031_"/>
  <Shape xmlns="" ID="NQZdz3lJon4X9+ScMF454mphk7Y=" isBookmarkSet="no" pdftag="H3" artifact="_x0030_" bookmark="yes" Order="_x0031_"/>
  <Shape xmlns="" ID="XZYKq5k6VKj38ikzA/WiLkVHPtA=" pdftag="P" isBookmarkSet="no" bookmark="no" Order="_x0032_"/>
  <Shape xmlns="" ID="FnTWTyYknwpm0+X86lfFCCypBqY=" Order="_x0031_" isBookmarkSet="yes" bookmark="no" pdftag="_x005B_Artifact_x005D_" artifact="_x0031_"/>
  <Shape xmlns="" ID="kXpOJxRfI+L4ZNH+2IATStxTuKo=" pdftag="P" isBookmarkSet="no" bookmark="no" Order="_x0031_"/>
  <Shape xmlns="" ID="FqJyHkt1gY+877q8YY6gCNRvxrc=" artifact="_x0030_" formula="no" pdftag="Figure" isBookmarkSet="no" bookmark="no" Order="_x0032_" validate="no" Lang=""/>
  <Shape xmlns="" ID="hCM5g5VOy2FRJs2Oq3D1DetOjlU=" isBookmarkSet="no" pdftag="H3" artifact="_x0030_" bookmark="yes" Order="_x0031_"/>
  <Shape xmlns="" ID="abKRBnuw2uTNYkKUxUaKoN/sCMA=" pdftag="P" isBookmarkSet="no" bookmark="no" Order="_x0032_"/>
  <Shape xmlns="" ID="wpZhvrp7Up9p7HLBeSlqsGAnR20=" Order="_x0031_" isBookmarkSet="yes" bookmark="no" pdftag="_x005B_Artifact_x005D_" artifact="_x0031_"/>
  <Shape xmlns="" ID="y4DCej6lEoqZW+7L1FE41DNpRt8=" pdftag="P" isBookmarkSet="no" bookmark="no" Order="_x0031_"/>
  <Shape xmlns="" ID="HynVgJn1+ZR8Lhk4j1LxwWRsQM4=" isBookmarkSet="no" bookmark="yes" pdftag="H3" artifact="_x0030_" Order="_x0031_"/>
  <Shape xmlns="" ID="iscpsMlPafmvUtNHI4QAKXsxDt8=" pdftag="P" isBookmarkSet="no" bookmark="no" Order="_x0032_"/>
  <Shape xmlns="" ID="E7cj7/eSUFSG6hGRcO1g02Wu+ws=" isBookmarkSet="no" bookmark="yes" pdftag="H3" artifact="_x0030_" Order="_x0031_"/>
  <Shape xmlns="" ID="0elSAHeJ8xmTx/76gPLMZFCmdxU=" isBookmarkSet="no" bookmark="no" pdftag="H4" artifact="_x0030_" Order="_x0032_"/>
  <Shape xmlns="" ID="tJ6gMkkSShO8y/MZALaojkX2DmI=" pdftag="P" isBookmarkSet="no" bookmark="no" Order="_x0033_"/>
  <Shape xmlns="" ID="tCszZdQHpK1mfkZMLLIu0CKQAaE=" isBookmarkSet="no" pdftag="H3" artifact="_x0030_" bookmark="yes" Order="_x0031_"/>
  <Shape xmlns="" ID="7WlBpVbCeD7Fz5tXTyQ+wQSIi9w=" pdftag="P" isBookmarkSet="no" bookmark="no" Order="_x0032_"/>
  <Shape xmlns="" ID="btWKzJksIqepx+OD7COufdXzJ4I=" pdftag="H3" artifact="_x0030_" isBookmarkSet="yes" bookmark="yes" Order="_x0031_"/>
  <Shape xmlns="" ID="/FCvYo5avg0q6obSXI2sRyXOLJI=" artifact="_x0030_" formula="no" pdftag="Figure" isBookmarkSet="no" bookmark="no" Order="_x0032_" validate="no" Lang=""/>
  <Shape xmlns="" ID="AQpm2Dn5ysM0eJjVdhR0kf4Hu6w=" pdftag="H2" isBookmarkSet="no" bookmark="yes" Order="_x0031_"/>
  <Shape xmlns="" ID="IfncpElDGABf0WkIt5IbyJahlYM=" isBookmarkSet="no" pdftag="H3" artifact="_x0030_" bookmark="yes" Order="_x0031_"/>
  <Shape xmlns="" ID="9+KeL1TdSx7u5ONe8SOBeG9vt1U=" pdftag="P" isBookmarkSet="no" bookmark="no" Order="_x0033_"/>
  <Shape xmlns="" ID="vx3T1WL60/eFB5FVXQtgtfbZ2+4=" artifact="_x0030_" formula="no" pdftag="Figure" validate="yes" isBookmarkSet="no" bookmark="no" Order="_x0033_"/>
  <Shape xmlns="" ID="whA4HBfxRG73aLMZiny6cgubx/c=" Order="_x0031_" isBookmarkSet="yes" bookmark="no" pdftag="_x005B_Artifact_x005D_" artifact="_x0031_"/>
  <Shape xmlns="" ID="h+IyE3tiCGY3f2eCsOdG4tkjae4=" pdftag="P" isBookmarkSet="no" bookmark="no" Order="_x0031_"/>
  <Shape xmlns="" ID="gqYZwMvENGdR+8v4I0i7M9qth6c=" Order="_x0031_" isBookmarkSet="yes" bookmark="no" pdftag="_x005B_Artifact_x005D_" artifact="_x0031_"/>
  <Shape xmlns="" ID="Jg2NNVAVyLXFJpAeCtRLtVb/o5Q=" pdftag="P" isBookmarkSet="no" bookmark="no" Order="_x0031_"/>
  <Shape xmlns="" ID="dNPZMbntNU/TZs8yQCXjj5H00qU=" Order="_x0031_" isBookmarkSet="yes" bookmark="no" pdftag="_x005B_Artifact_x005D_" artifact="_x0031_"/>
  <Shape xmlns="" ID="e0+hbyNz6UA2gk755/fNg9rAIfk=" pdftag="P" isBookmarkSet="no" bookmark="no" Order="_x0031_"/>
  <Shape xmlns="" ID="jP1zQZ2MUvcWGYdH4NSJWh7BSEQ=" isBookmarkSet="no" pdftag="H3" artifact="_x0030_" bookmark="yes" Order="_x0031_"/>
  <Shape xmlns="" ID="Bx9EGuk5gDqUc7tYAjuaVG1nAWo=" pdftag="P" isBookmarkSet="no" bookmark="no" Order="_x0032_"/>
  <Shape xmlns="" ID="tO427DVWxYNwF8KzFW1+Mn7+ne0=" Order="_x0031_" isBookmarkSet="yes" bookmark="no" pdftag="_x005B_Artifact_x005D_" artifact="_x0031_"/>
  <Shape xmlns="" ID="EvGEPaWn40wtAz/NIdd8K4bDR8s=" pdftag="H3" artifact="_x0030_" isBookmarkSet="yes" bookmark="yes" Order="_x0031_"/>
  <Shape xmlns="" ID="gE3lPf/9b+aeXalg3Z9DfTRDyek=" pdftag="P" isBookmarkSet="no" bookmark="no" Order="_x0032_"/>
  <Shape xmlns="" ID="eBoHRlKMQi0EpqtBlYEmBcY+1jM=" artifact="_x0030_" formula="no" pdftag="Figure" validate="yes" isBookmarkSet="no" bookmark="no" Order="_x0033_"/>
  <Shape xmlns="" ID="L6It0FvuNRlaigjFL2qVS2Sg8a0=" isBookmarkSet="no" pdftag="H3" artifact="_x0030_" bookmark="yes" Order="_x0031_"/>
  <Shape xmlns="" ID="qq4PZjEESCk3mwHnhs1fi8rJg1Y=" pdftag="P" isBookmarkSet="no" bookmark="no" Order="_x0032_"/>
  <Shape xmlns="" ID="64hWrWkZW9kSvMQvzO3jgPPlGnU=" Order="_x0031_" isBookmarkSet="yes" bookmark="no" pdftag="_x005B_Artifact_x005D_" artifact="_x0031_"/>
  <Shape xmlns="" ID="Cfqj1FraDwS8XAMRSeiL6b1WbkE=" pdftag="P" isBookmarkSet="no" bookmark="no" Order="_x0031_"/>
  <Shape xmlns="" ID="Vt7BzG7w0+6biFH47sowb85Xx3A=" Order="_x0031_" isBookmarkSet="yes" bookmark="no" pdftag="_x005B_Artifact_x005D_" artifact="_x0031_"/>
  <Shape xmlns="" ID="qe9oUb2nesgwLbGCkWvwLmr2qk0=" pdftag="P" isBookmarkSet="no" bookmark="no" Order="_x0031_"/>
  <Shape xmlns="" ID="0KwpsPUD6WavPgLRFBi1eSK1MOQ=" Order="_x0031_" isBookmarkSet="yes" bookmark="no" pdftag="_x005B_Artifact_x005D_" artifact="_x0031_"/>
  <Shape xmlns="" ID="AjxXZZOCUIXZm/6LcAwFelC4A8M=" pdftag="P" isBookmarkSet="no" bookmark="no" Order="_x0031_"/>
  <Shape xmlns="" ID="TcXtUg4ftsHea24O9FoWkK60liI=" isBookmarkSet="no" bookmark="yes" pdftag="H3" artifact="_x0030_" Order="_x0031_"/>
  <Shape xmlns="" ID="l8zXlYG1oO9OWri7ZNJzxi05Cs4=" pdftag="P" isBookmarkSet="no" bookmark="no" Order="_x0032_"/>
  <Shape xmlns="" ID="LTKLWfbcbNO+3KfKON9JhuMbAxU=" artifact="_x0030_" formula="no" pdftag="Figure" isBookmarkSet="no" bookmark="no" Order="_x0033_" validate="no" Lang=""/>
  <Shape xmlns="" ID="CuuW5zsfN3uAkYbxcNsecbLoEKg=" Order="_x0031_" isBookmarkSet="yes" bookmark="no" pdftag="_x005B_Artifact_x005D_" artifact="_x0031_"/>
  <Shape xmlns="" ID="otHTJSglf9g3jkvC7ZeHtzDCsGU=" pdftag="P" isBookmarkSet="no" bookmark="no" Order="_x0031_"/>
  <Shape xmlns="" ID="piBS6x/2O+k2089hoE0xSoR/OAY=" Order="_x0031_" isBookmarkSet="yes" bookmark="no" pdftag="_x005B_Artifact_x005D_" artifact="_x0031_"/>
  <Shape xmlns="" ID="MAsM/XFQF1HThae4svf0F7yXXd0=" pdftag="P" isBookmarkSet="no" bookmark="no" Order="_x0031_"/>
  <Shape xmlns="" ID="6qLF4h2aUltkOPevI2yOxdRaVQA=" Order="_x0031_" isBookmarkSet="yes" bookmark="no" pdftag="_x005B_Artifact_x005D_" artifact="_x0031_"/>
  <Shape xmlns="" ID="7+ppjWfefsNFxPoChlFT41rHUnc=" pdftag="P" isBookmarkSet="no" bookmark="no" Order="_x0031_"/>
  <Shape xmlns="" ID="IHoSa1ICt3ZSH+TYyMOudbk9Du8=" Order="_x0031_" isBookmarkSet="yes" bookmark="no" pdftag="_x005B_Artifact_x005D_" artifact="_x0031_"/>
  <Shape xmlns="" ID="Tv+50yr6HO/hLY2500f/AKivpD4=" pdftag="P" isBookmarkSet="no" bookmark="no" Order="_x0031_"/>
  <Shape xmlns="" ID="16zQrZK0JLTqL7sfGchBur9tK+U=" artifact="_x0030_" formula="no" pdftag="Figure" isBookmarkSet="no" bookmark="no" Order="_x0032_" validate="no" Lang=""/>
  <Shape xmlns="" ID="PJmr6HZJAtHTOKpJfbdCKEEzjwI=" Order="_x0031_" isBookmarkSet="yes" bookmark="no" pdftag="_x005B_Artifact_x005D_" artifact="_x0031_"/>
  <Shape xmlns="" ID="iwPGaUwPOgWc7ddVa4AC4f36xx4=" pdftag="P" isBookmarkSet="no" bookmark="no" Order="_x0031_"/>
  <Shape xmlns="" ID="PQFAjnsP6Zm5b/CwBJBQqmVnbPo=" Order="_x0033_" artifact="_x0031_" pdftag="_x005B_Artifact_x005D_" isBookmarkSet="no" bookmark="no" validate="no"/>
  <Shape xmlns="" ID="SjUmuj3JjThypqhsKNrAfE1Wfns=" Order="_x0031_" isBookmarkSet="no" bookmark="yes" pdftag="_x005B_Artifact_x005D_" artifact="_x0031_"/>
  <Shape xmlns="" ID="+QBGmbQ0JbmoiXcmoXg2iKCB5yE=" pdftag="P" isBookmarkSet="no" bookmark="no" Order="_x0031_"/>
  <Shape xmlns="" ID="noFH9oyEDsGsI9Cv0TfPGN7GQPA=" isBookmarkSet="yes" bookmark="yes" pdftag="H3" artifact="_x0030_" Order="_x0031_"/>
  <Shape xmlns="" ID="z2giGrOgBqLlgCZXWLKZ3cZoVz4=" pdftag="P" isBookmarkSet="no" bookmark="no" Order="_x0032_"/>
  <Shape xmlns="" ID="7+pdN1Ch68JTJP5vHJF7xLsBZHE=" isBookmarkSet="yes" bookmark="yes" pdftag="H2" artifact="_x0030_" Order="_x0031_"/>
  <Shape xmlns="" ID="pqiN83BrpdzNvz0cEKxJAGNpLyk=" isBookmarkSet="no" bookmark="no" pdftag="H3" artifact="_x0030_" Order="_x0031_"/>
  <Shape xmlns="" ID="1P80WMsqPRnl+D0pNK1Bz4XTXQc=" pdftag="P" isBookmarkSet="no" bookmark="no" Order="_x0032_"/>
  <Shape xmlns="" ID="yu02HjU6wckYbeGchnoeqyuLyAQ=" artifact="_x0030_" formula="no" pdftag="Figure" isBookmarkSet="no" bookmark="no" Order="_x0033_" validate="no" Lang=""/>
  <Shape xmlns="" ID="9PVB5sqwq5zjP/uiGG3lGd4FYXs=" pdftag="H3" artifact="_x0030_" isBookmarkSet="yes" bookmark="yes" Order="_x0031_"/>
  <Shape xmlns="" ID="0udc4m9FNVn5oJMwbp1/i7Odx8s=" pdftag="P" isBookmarkSet="no" bookmark="no" Order="_x0032_"/>
  <Shape xmlns="" ID="Fx9a2Q93lDR83oWqoV+WPZAow14=" artifact="_x0030_" formula="no" pdftag="Figure" isBookmarkSet="no" bookmark="no" Order="_x0033_" validate="no" Lang=""/>
  <Shape xmlns="" ID="ekU0EEhvC21CMdwFvcTFkG10sEE=" isBookmarkSet="yes" bookmark="yes" pdftag="H3" artifact="_x0030_" Order="_x0031_"/>
  <Shape xmlns="" ID="kuRHCx2Hm2HAcKYPKsMD4MjLK0I=" pdftag="P" isBookmarkSet="no" bookmark="no" Order="_x0032_"/>
  <Shape xmlns="" ID="L1ORTNvZqoLCEEFwX0P/oKtPuaw=" isBookmarkSet="no" bookmark="yes" pdftag="H3" artifact="_x0030_" Order="_x0031_"/>
  <Shape xmlns="" ID="8CzrED9D3/mA+KubTU7TAKHawl8=" pdftag="Figure" artifact="_x0030_" isBookmarkSet="no" bookmark="no" Order="_x0032_" validate="no" Lang=""/>
  <Shape xmlns="" ID="pJBvziL42AmxRo2vQ+BNlozICfw=" pdftag="P" isBookmarkSet="no" bookmark="no" Order="_x0033_"/>
  <Shape xmlns="" ID="f3WRhaCIUoM6GMQJbLSuZODMmuk=" artifact="_x0030_" formula="no" pdftag="Figure" isBookmarkSet="no" bookmark="no" Order="_x0034_" validate="no" Lang=""/>
  <Shape xmlns="" ID="pAcqpFdna+SdgFl3/MX0nnGMb7M=" isBookmarkSet="yes" bookmark="yes" pdftag="H3" artifact="_x0030_" Order="_x0031_"/>
  <Shape xmlns="" ID="iL94HhBn8uhad9KJB2sQ1mkDZJA=" isBookmarkSet="yes" bookmark="yes" pdftag="H4" artifact="_x0030_" Order="_x0032_"/>
  <Shape xmlns="" ID="0oAoxfc0ElmTxi4yiECYIvkZBHM=" pdftag="P" isBookmarkSet="no" bookmark="no" Order="_x0033_"/>
  <Shape xmlns="" ID="NSmYAGwc3CmvugJhQ5dVWpINAnY=" pdftag="H3" artifact="_x0030_" isBookmarkSet="yes" bookmark="yes" Order="_x0031_"/>
  <Shape xmlns="" ID="eR1+0ppETf92pR/iumgRW7VkWBo=" pdftag="P" isBookmarkSet="no" bookmark="no" Order="_x0032_"/>
  <Shape xmlns="" ID="+2/toqLnPyqWAX5jxhoHeOahF40=" pdftag="H3" artifact="_x0030_" isBookmarkSet="yes" bookmark="yes" Order="_x0031_"/>
  <Shape xmlns="" ID="w7NKs7pS5/vwYyAOWszx2vPZDfw=" pdftag="P" isBookmarkSet="no" bookmark="no" Order="_x0032_"/>
  <Shape xmlns="" ID="2NskL6eb5rpPVHw7OEenikQXO8s=" isBookmarkSet="yes" bookmark="yes" pdftag="H3" artifact="_x0030_" Order="_x0031_"/>
  <Shape xmlns="" ID="ffLjqo8Q6NwajlM3zmzJ2Ki5dok=" pdftag="P" isBookmarkSet="no" bookmark="no" Order="_x0032_"/>
  <Shape xmlns="" ID="NVHecPbCn3RkJCr4gzdh5D0lK08=" isBookmarkSet="yes" bookmark="yes" pdftag="H3" artifact="_x0030_" Order="_x0031_"/>
  <Shape xmlns="" ID="I1AgU24gevx2sEZdFtBW/AvI170=" pdftag="P" isBookmarkSet="no" bookmark="no" Order="_x0032_"/>
  <Shape xmlns="" ID="tNmMyipb0LZi9R27gj1eKh1Gn9Y=" isBookmarkSet="yes" bookmark="yes" pdftag="H3" artifact="_x0030_" Order="_x0031_"/>
  <Shape xmlns="" ID="THg3DBBfx8REV/BF7pRyhGX0YiA=" pdftag="P" isBookmarkSet="no" bookmark="no" Order="_x0032_"/>
  <Shape xmlns="" ID="oA95Kned3CjRV1XrGPNgTmGgUUc=" isBookmarkSet="yes" bookmark="yes" pdftag="H3" artifact="_x0030_" Order="_x0031_"/>
  <Shape xmlns="" ID="bShSRg9cvowtq+WzzkIKMgb2vJk=" pdftag="P" isBookmarkSet="no" bookmark="no" Order="_x0032_"/>
  <Shape xmlns="" ID="iQCoUxJ73dKZSNVOAP5xnSz9PUU=" isBookmarkSet="yes" bookmark="yes" pdftag="H3" artifact="_x0030_" Order="_x0031_"/>
  <Shape xmlns="" ID="TUfoI4JKBFXKZGi2hS5lPFa/V48=" pdftag="P" isBookmarkSet="no" bookmark="no" Order="_x0032_"/>
  <Shape xmlns="" ID="m0hTiZDUNb6Td+c4miKx8wu61bo=" isBookmarkSet="yes" bookmark="yes" pdftag="H3" artifact="_x0030_" Order="_x0031_"/>
  <Shape xmlns="" ID="oQPXXbV7xRC7B9bImrsu2D7Vado=" pdftag="P" isBookmarkSet="no" bookmark="no" Order="_x0032_"/>
  <Shape xmlns="" ID="+ZnywHtaq1ep3sXaz7yiUkKSURs=" artifact="_x0030_" formula="no" pdftag="Figure" isBookmarkSet="no" bookmark="no" Order="_x0033_" validate="no" Lang=""/>
  <Shape xmlns="" ID="G92zfRwLKt/LD/TcmnMDU6D/iqs=" artifact="_x0030_" formula="no" pdftag="Figure" isBookmarkSet="no" bookmark="no" Order="_x0032_" validate="no" Lang=""/>
  <Shape xmlns="" ID="6frBjEg8cy50an/m5NqhrcrfhQE=" isBookmarkSet="yes" bookmark="yes" pdftag="H3" artifact="_x0030_" Order="_x0031_"/>
  <Shape xmlns="" ID="SPUBkPZPciVfGeLWgF60ON47Krk=" Order="_x0031_" isBookmarkSet="no" bookmark="no" pdftag="_x005B_Artifact_x005D_" artifact="_x0031_"/>
  <Shape xmlns="" ID="GJ3kkNdcJ/vdEYpJYxIHKYiLkUQ=" pdftag="P" isBookmarkSet="no" bookmark="no" Order="_x0031_"/>
  <Shape xmlns="" ID="2DhKEQ4xPW6Za9hqCcyJN0Ee2qo=" artifact="_x0030_" formula="no" pdftag="Figure" isBookmarkSet="no" bookmark="no" Order="_x0032_" validate="no" Lang=""/>
  <Shape xmlns="" ID="Jf/QecBypcxONENKYigHaliHrlw=" artifact="_x0030_" formula="no" pdftag="Figure" isBookmarkSet="no" bookmark="no" Order="_x0032_" validate="no" Lang=""/>
  <Shape xmlns="" ID="DSuRW2SGOVDd1R8KY7z6H+qDjAU=" Order="_x0031_" isBookmarkSet="yes" bookmark="no" pdftag="_x005B_Artifact_x005D_" artifact="_x0031_"/>
  <Shape xmlns="" ID="lTGg2IVsNWT3UmUz6yk1Qbg+3d0=" pdftag="P" isBookmarkSet="no" bookmark="no" Order="_x0031_"/>
  <Shape xmlns="" ID="PdLo4LYrot2++0bFCi+it3F21WA=" isBookmarkSet="yes" bookmark="yes" pdftag="H3" artifact="_x0030_" Order="_x0031_"/>
  <Shape xmlns="" ID="UvP6bSPuXLiA1NPoYmDAh/WNioI=" pdftag="P" isBookmarkSet="no" bookmark="no" Order="_x0032_"/>
  <Shape xmlns="" ID="sTI77YM4o2zTJAT4sle+ssJ/eqg=" Order="_x0031_" isBookmarkSet="yes" bookmark="no" pdftag="_x005B_Artifact_x005D_" artifact="_x0031_"/>
  <Shape xmlns="" ID="+XlSah0Aeqqm9Rya3+ej8+4AslU=" artifact="_x0030_" formula="no" pdftag="Figure" isBookmarkSet="no" bookmark="no" Order="_x0031_" validate="no" Lang=""/>
  <Shape xmlns="" ID="uXdT+x+fltG9G3gKO0bYhVNmjRI=" isBookmarkSet="yes" bookmark="yes" pdftag="H3" artifact="_x0030_" Order="_x0031_"/>
  <Shape xmlns="" ID="Nk6/f+7kwFRFNGOBz5cHid7gT7w=" pdftag="P" isBookmarkSet="no" bookmark="no" Order="_x0032_"/>
  <Shape xmlns="" ID="d5N/pV2VP2AL4vSVmm8F1TVwgAs=" Order="_x0031_" isBookmarkSet="no" bookmark="no" pdftag="_x005B_Artifact_x005D_" artifact="_x0031_"/>
  <Shape xmlns="" ID="14DFN+2Rx0u3CNEE9ocjYO2suI0=" pdftag="P" isBookmarkSet="no" bookmark="no" Order="_x0031_"/>
  <Shape xmlns="" ID="WskIVf570iJPsfcYpU9J8BsxzM0=" isBookmarkSet="yes" bookmark="yes" pdftag="H3" artifact="_x0030_" Order="_x0031_"/>
  <Shape xmlns="" ID="1czpv5hzz64vMmU/bwqF90AhoWw=" pdftag="P" isBookmarkSet="no" bookmark="no" Order="_x0032_"/>
  <Shape xmlns="" ID="nf4ATUCBsztBu6cbQOWB6FScw/E=" isBookmarkSet="yes" bookmark="yes" pdftag="H3" artifact="_x0030_" Order="_x0031_"/>
  <Shape xmlns="" ID="QjC4nWRmZej3dg+3riktirjIsnQ=" pdftag="P" isBookmarkSet="no" bookmark="no" Order="_x0032_"/>
  <Shape xmlns="" ID="F8V4PyCp6Fai66jZB2NjW/5z19I=" Order="_x0033_" artifact="_x0031_" pdftag="_x005B_Artifact_x005D_" isBookmarkSet="no" bookmark="no" validate="no" formula="no" Lang=""/>
  <Shape xmlns="" ID="uQToFqWkxwhTJ37Yxga/Yb9pVKk=" Order="_x0031_" isBookmarkSet="no" bookmark="no" pdftag="_x005B_Artifact_x005D_" artifact="_x0031_"/>
  <Shape xmlns="" ID="NQ5EeSo38G6I1b+FwYZwE6NAB9I=" pdftag="P" isBookmarkSet="no" bookmark="no" Order="_x0031_"/>
  <Shape xmlns="" ID="rdiTcF2hDWhsx4LnpjIyglKZYZE=" Order="_x0034_" artifact="_x0031_" pdftag="_x005B_Artifact_x005D_" isBookmarkSet="no" bookmark="no" validate="no" formula="no" Lang=""/>
  <Shape xmlns="" ID="zPf7v+HfOesc3gKGn2T3HevQABo=" artifact="_x0030_" formula="no" pdftag="Figure" isBookmarkSet="no" bookmark="no" Order="_x0032_" validate="no" Lang=""/>
  <Shape xmlns="" ID="+9C788ogk0jO154ORTojvsvoYlk=" Order="_x0031_" isBookmarkSet="no" bookmark="no" pdftag="_x005B_Artifact_x005D_" artifact="_x0031_"/>
  <Shape xmlns="" ID="cWBtpq8wZjN+fGvNFv3Wwu67gb4=" pdftag="P" isBookmarkSet="no" bookmark="no" Order="_x0031_"/>
  <Shape xmlns="" ID="JMAmepvg6qmscR6AvycFoXUo9nw=" Order="_x0033_" artifact="_x0031_" pdftag="_x005B_Artifact_x005D_" isBookmarkSet="no" bookmark="no" validate="no" formula="no" Lang=""/>
  <Shape xmlns="" ID="lsLn7GoxZC+u+uAi4IzOkflj3+o=" isBookmarkSet="yes" bookmark="yes" pdftag="H3" artifact="_x0030_" Order="_x0031_"/>
  <Shape xmlns="" ID="1fhQpkpEeu1PGPxboQac+N/gjD8=" pdftag="P" isBookmarkSet="no" bookmark="no" Order="_x0032_"/>
  <Shape xmlns="" ID="x1pcTSq/C5O85mdnDK+neG9WOpU=" Order="_x0031_" isBookmarkSet="no" bookmark="no" pdftag="_x005B_Artifact_x005D_" artifact="_x0031_"/>
  <Shape xmlns="" ID="J02fR1rj8llqTCjsriH6Zz2M4Rg=" pdftag="P" isBookmarkSet="no" bookmark="no" Order="_x0031_"/>
  <Shape xmlns="" ID="vLKUf95k0l/3Un49VgfQQW3gnQk=" Order="_x0031_" isBookmarkSet="yes" bookmark="no" pdftag="_x005B_Artifact_x005D_" artifact="_x0031_"/>
  <Shape xmlns="" ID="KeAho/Weve4Ze4M1o8fAsUYXX2E=" pdftag="P" isBookmarkSet="no" bookmark="no" Order="_x0031_"/>
  <Shape xmlns="" ID="4Jlt/sBPngJKsUscYpHfaXEUraQ=" isBookmarkSet="no" bookmark="yes" pdftag="H3" artifact="_x0030_" Order="_x0031_"/>
  <Shape xmlns="" ID="yaBA+JXlydqg+ohR4+iZbEwIzJE=" pdftag="P" isBookmarkSet="no" bookmark="no" Order="_x0032_"/>
  <Shape xmlns="" ID="p4iXIvyKDu9jA97dmsXjwV4/lCw=" Order="_x0031_" isBookmarkSet="yes" bookmark="no" pdftag="_x005B_Artifact_x005D_" artifact="_x0031_"/>
  <Shape xmlns="" ID="mr6HUsC1ObY0qDDOnQ9gV01CabI=" pdftag="P" isBookmarkSet="no" bookmark="no" Order="_x0031_"/>
  <Shape xmlns="" ID="1prFGb2hIc9/+AKorC09kwZ5QXg=" isBookmarkSet="yes" bookmark="yes" pdftag="H2" artifact="_x0030_" Order="_x0031_"/>
  <Shape xmlns="" ID="jTWGC4UMaGOkOIsVWsmCzWVSZ7I=" Order="_x0031_" isBookmarkSet="yes" bookmark="no" pdftag="_x005B_Artifact_x005D_" artifact="_x0031_"/>
  <Shape xmlns="" ID="KnEup07dOFsKtx/APETYs68K4Z4=" pdftag="P" isBookmarkSet="no" bookmark="no" Order="_x0031_"/>
  <Shape xmlns="" ID="XHt4gI8u7SQmSqKhugj3eCMyLv4=" Order="_x0031_" isBookmarkSet="yes" bookmark="no" pdftag="_x005B_Artifact_x005D_" artifact="_x0031_"/>
  <Shape xmlns="" ID="Btr9ZGEaeIWoCkVdiFWgn16cEQk=" pdftag="P" isBookmarkSet="no" bookmark="no" Order="_x0031_"/>
  <Shape xmlns="" ID="qFoohf19F4OxxzFrQaeStGGYxgc=" Order="_x0031_" isBookmarkSet="no" bookmark="no" pdftag="_x005B_Artifact_x005D_" artifact="_x0031_"/>
  <Shape xmlns="" ID="9deCrYcbfX2/le+K5JKxdZM3pkY=" pdftag="P" isBookmarkSet="no" bookmark="no" Order="_x0031_"/>
  <Shape xmlns="" ID="VPF64rgZduOwKkpiLoBGIcoGrfM=" Order="_x0031_" isBookmarkSet="no" bookmark="no" pdftag="_x005B_Artifact_x005D_" artifact="_x0031_"/>
  <Shape xmlns="" ID="kRH2nrjYL1NU2nAYeU/f+sA2Jos=" pdftag="P" isBookmarkSet="no" bookmark="no" Order="_x0031_"/>
  <Shape xmlns="" ID="Y9tiRxsB8LhPKq0m5BtHa0HnPng=" artifact="_x0030_" formula="no" pdftag="Figure" isBookmarkSet="no" bookmark="no" Order="_x0033_" validate="no" Lang=""/>
  <Shape xmlns="" ID="tp1QjMVquNhtkD5YbJN/NCpRNGU=" pdftag="P" isBookmarkSet="no" bookmark="no" Order="_x0032_"/>
  <Shape xmlns="" ID="JIKgr9VzNLYh/h7CZI78xqwA/hs=" pdftag="H3" artifact="_x0030_" isBookmarkSet="yes" bookmark="yes" Order="_x0031_"/>
  <Shape xmlns="" ID="6CUGtiVhA9XXIORem74SR0GLM5w=" pdftag="P" isBookmarkSet="no" bookmark="no" Order="_x0032_"/>
  <Shape xmlns="" ID="YNIbd0xRpFuy59sIBGPZTw0ab98=" artifact="_x0030_" formula="no" pdftag="Figure" isBookmarkSet="no" bookmark="no" Order="_x0033_" validate="no" Lang=""/>
  <Shape xmlns="" ID="dLb3Z8obrRKTPpG3U1W1bL8l9PY=" isBookmarkSet="yes" bookmark="yes" pdftag="H2" artifact="_x0030_" Order="_x0031_"/>
  <Shape xmlns="" ID="/Be8fNwhOxmOibq0UPQxZ1GykE8=" pdftag="P" isBookmarkSet="no" bookmark="no" Order="_x0032_"/>
  <Shape xmlns="" ID="lNEcM9Hwgqu3LP6ftaeDf3UheQE=" isBookmarkSet="yes" bookmark="yes" pdftag="H3" artifact="_x0030_" Order="_x0031_"/>
  <Shape xmlns="" ID="NthnaB+CCDdlgkTQ0vCPvAGp2sc=" pdftag="P" isBookmarkSet="no" bookmark="no" Order="_x0032_"/>
  <Shape xmlns="" ID="fsH3jAS+/Ss5JHsi/PYaTAOIz0c=" artifact="_x0030_" formula="no" pdftag="Figure" isBookmarkSet="no" bookmark="no" Order="_x0033_" validate="no" Lang=""/>
  <Shape xmlns="" ID="ZFRdB4GsnJfvSuCVSt/gse6otac=" isBookmarkSet="yes" bookmark="yes" pdftag="H3" artifact="_x0030_" Order="_x0031_"/>
  <Shape xmlns="" ID="olqGWKyfBrRFTuOEmkkCrsUu8GY=" pdftag="P" isBookmarkSet="no" bookmark="no" Order="_x0032_"/>
  <Shape xmlns="" ID="4vErThgWgFmwNoMsJIqixbW3n+A=" isBookmarkSet="yes" bookmark="yes" pdftag="H2" artifact="_x0030_" Order="_x0031_"/>
  <Shape xmlns="" ID="ZgXLuon5DTuso6To013CipZnng8=" isBookmarkSet="yes" bookmark="yes" pdftag="H3" artifact="_x0030_" Order="_x0031_"/>
  <Shape xmlns="" ID="EzKlqEZdUu8K65UjjgkLW+8zNPQ=" pdftag="P" isBookmarkSet="no" bookmark="no" Order="_x0032_"/>
  <Shape xmlns="" ID="ucXVhSBMbfEkf2sSh2SKDOrGQMk=" Order="_x0031_" isBookmarkSet="no" bookmark="no" pdftag="_x005B_Artifact_x005D_" artifact="_x0031_"/>
  <Shape xmlns="" ID="GMEwHtzlsSIjWHELP7Sh4OnCDSM=" pdftag="P" isBookmarkSet="no" bookmark="no" Order="_x0031_"/>
  <Shape xmlns="" ID="n+qLSWaU8Gn+xnKEbtE5nE0s47Q=" pdftag="H3" artifact="_x0030_" isBookmarkSet="yes" bookmark="yes" Order="_x0031_"/>
  <Shape xmlns="" ID="B7qmSbPSMCZEZybjla1Lqc4YuiU=" pdftag="P" isBookmarkSet="no" bookmark="no" Order="_x0032_"/>
  <Shape xmlns="" ID="VC8PqSayI5GBA1xtWObXB8UwlLs=" Order="_x0031_" isBookmarkSet="yes" bookmark="no" pdftag="_x005B_Artifact_x005D_" artifact="_x0031_"/>
  <Shape xmlns="" ID="1bmbKyyyK6eebVReQZSSwjb31so=" pdftag="P" isBookmarkSet="no" bookmark="no" Order="_x0031_"/>
  <Shape xmlns="" ID="iyM8nFbiuZjZDKwunB7JFO+7Z74=" isBookmarkSet="yes" bookmark="yes" pdftag="H2" artifact="_x0030_" Order="_x0031_"/>
  <Shape xmlns="" ID="Tm+iy9uIGTEoI52pjI/ry4ZIotw=" pdftag="H3" artifact="_x0030_" isBookmarkSet="yes" bookmark="yes" Order="_x0031_"/>
  <Shape xmlns="" ID="JUI0S4Jys+cLSyvY2RB30g24+Kk=" pdftag="P" isBookmarkSet="no" bookmark="no" Order="_x0032_"/>
  <Shape xmlns="" ID="pO/uUODesZfryYfasQk9s0obFLU=" isBookmarkSet="yes" bookmark="yes" pdftag="H3" artifact="_x0030_" Order="_x0031_"/>
  <Shape xmlns="" ID="4cg4CdpHgJRHrbZ4nF0YDm/EF/Q=" pdftag="P" isBookmarkSet="no" bookmark="no" Order="_x0032_"/>
  <Shape xmlns="" ID="0zXSbDwzSo/2BMGRFuPD49wkZDw=" Order="_x0031_" isBookmarkSet="yes" bookmark="no" pdftag="_x005B_Artifact_x005D_" artifact="_x0031_"/>
  <Shape xmlns="" ID="UBjSyTzGNZbhAHOBczBRrJnThmw=" pdftag="P" isBookmarkSet="no" bookmark="no" Order="_x0031_"/>
  <Shape xmlns="" ID="T6zA2F41Exo4bx0nTZYXULBORrw=" isBookmarkSet="yes" bookmark="yes" pdftag="H3" artifact="_x0030_" Order="_x0031_"/>
  <Shape xmlns="" ID="880e2JbyTDDIAyj3jx3GUbxsO3Y=" artifact="_x0030_" formula="no" pdftag="Figure" isBookmarkSet="no" bookmark="no" Order="_x0032_" validate="no" Lang=""/>
  <Shape xmlns="" ID="6s6zrASPZi94IHmWelqvgW8FMhw=" Order="_x0031_" isBookmarkSet="no" bookmark="no" pdftag="_x005B_Artifact_x005D_" artifact="_x0031_"/>
  <Shape xmlns="" ID="/+UGCID/lrIx7JlFWIKqaMmD4r4=" artifact="_x0030_" formula="no" pdftag="Figure" isBookmarkSet="no" bookmark="no" Order="_x0031_" validate="no" Lang=""/>
  <Shape xmlns="" ID="9o0L5MZkzM9U6ofMStLvy2B7xFU=" Order="_x0031_" isBookmarkSet="no" bookmark="no" pdftag="_x005B_Artifact_x005D_" artifact="_x0031_"/>
  <Shape xmlns="" ID="5rTjGmgGnWpUGrze7Kty2Uxiqas=" pdftag="P" isBookmarkSet="no" bookmark="no" Order="_x0032_"/>
  <Shape xmlns="" ID="WOVCm1m0hkRgFZQpP1NN4+S++Ns=" artifact="_x0030_" formula="no" pdftag="Figure" isBookmarkSet="no" bookmark="no" Order="_x0033_" validate="no" Lang=""/>
  <Shape xmlns="" ID="sT1Y5ef7/JtlPWNGiNzZ8a6VsjU=" isBookmarkSet="yes" bookmark="yes" pdftag="H3" artifact="_x0030_" Order="_x0031_"/>
  <Shape xmlns="" ID="aOW6+iP1VJuXtBAgWSall7nT5L8=" artifact="_x0030_" formula="no" pdftag="Figure" isBookmarkSet="no" bookmark="no" Order="_x0033_" validate="no" Lang=""/>
  <Shape xmlns="" ID="PJvH51GZoxTQ7aoAZE7Ml/QINHI=" artifact="_x0030_" formula="no" pdftag="Figure" isBookmarkSet="no" bookmark="no" Order="_x0032_" validate="no" Lang=""/>
  <Shape xmlns="" ID="e3P9Fb6nFt+x7WS4ZhfyQZYhbjY=" pdftag="H2" artifact="_x0030_" isBookmarkSet="yes" bookmark="yes" Order="_x0031_"/>
  <Shape xmlns="" ID="Mqh3gofkSGylpVxidPP1DUBkDi4=" pdftag="P" isBookmarkSet="no" bookmark="no" Order="_x0032_"/>
  <Shape xmlns="" ID="Rhs+YwwtomvS0HogXcvRjsEl5Wc=" isBookmarkSet="yes" bookmark="yes" pdftag="H3" artifact="_x0030_" Order="_x0031_"/>
  <Shape xmlns="" ID="CzOsQdbuPF80AE413S1fBEcDcR8=" pdftag="P" isBookmarkSet="no" bookmark="no" Order="_x0032_"/>
  <Shape xmlns="" ID="CBQ2OtMog7YdT+QbJ4qdIV0dhyk=" isBookmarkSet="no" bookmark="yes" pdftag="H3" artifact="_x0030_" Order="_x0031_"/>
  <Shape xmlns="" ID="c0gbrX/TDrSGQvNGg000i8DjgEM=" isBookmarkSet="yes" bookmark="yes" pdftag="H4" artifact="_x0030_" Order="_x0033_"/>
  <Shape xmlns="" ID="IW1yx9E/5bv14Qvs0MrjjyEgis8=" pdftag="P" isBookmarkSet="no" bookmark="no" Order="_x0034_"/>
  <Shape xmlns="" ID="JP2bagRs4VOTtUaubhyUVJeJWc8=" pdftag="H4" artifact="_x0030_" isBookmarkSet="yes" bookmark="yes" Order="_x0035_"/>
  <Shape xmlns="" ID="q/VnbGtKdrrdXi4q5x1KxBZ1/m8=" artifact="_x0030_" formula="no" pdftag="Figure" isBookmarkSet="no" bookmark="no" Order="_x0032_" validate="no" Lang=""/>
  <Shape xmlns="" ID="DT0NhjZWSmjAzJjuS/3s18IEA2s=" pdftag="P" isBookmarkSet="no" bookmark="no" Order="_x0036_"/>
  <Shape xmlns="" ID="OjXhDOIcuf8Uo9Ppax/joycOZY8=" isBookmarkSet="no" bookmark="yes" pdftag="H3" artifact="_x0030_" Order="_x0031_"/>
  <Shape xmlns="" ID="iiCYjFn7pjAGlQiPY6kEb/u7rkM=" artifact="_x0030_" formula="no" pdftag="Figure" isBookmarkSet="no" bookmark="no" Order="_x0032_" validate="no" Lang=""/>
  <Shape xmlns="" ID="mg/N1BGgBhovvWMLLzbvsgvrgsY=" isBookmarkSet="yes" bookmark="yes" pdftag="H3" artifact="_x0030_" Order="_x0031_"/>
  <Shape xmlns="" ID="Tt8ZPstknKL5z/uAsj07QVlprM0=" pdftag="H4" artifact="_x0030_" isBookmarkSet="yes" bookmark="yes" Order="_x0032_"/>
  <Shape xmlns="" ID="KyM+MoVAqpo3dVhT1LNBiILP+DE=" pdftag="P" isBookmarkSet="no" bookmark="no" Order="_x0033_"/>
  <Shape xmlns="" ID="H7iMafvGUrcrerzxtqqCN2E1LIE=" isBookmarkSet="yes" bookmark="yes" pdftag="H4" artifact="_x0030_" Order="_x0034_"/>
  <Shape xmlns="" ID="1rmlH2UBs9xyDshPHJ7Fo855VFI=" pdftag="P" isBookmarkSet="no" bookmark="no" Order="_x0035_"/>
  <Shape xmlns="" ID="ULWnVyeak6AS/Ykw6o0NI4sY9+M=" isBookmarkSet="yes" bookmark="yes" pdftag="H3" artifact="_x0030_" Order="_x0031_"/>
  <Shape xmlns="" ID="/EvxlPTM0gJYHw1mPNQcZhhysTI=" pdftag="P" isBookmarkSet="no" bookmark="no" Order="_x0032_"/>
  <Shape xmlns="" ID="J1P6ouMAaH91hUoJ4Bf7ADaLhdo=" isBookmarkSet="yes" bookmark="yes" pdftag="H3" artifact="_x0030_" Order="_x0031_"/>
  <Shape xmlns="" ID="e2gM1xPUaMlMG9NPXsx28yb0vYE=" artifact="_x0030_" formula="no" pdftag="Figure" isBookmarkSet="no" bookmark="no" Order="_x0033_" validate="no" Lang=""/>
  <Shape xmlns="" ID="QhGrJpmHGBrZUr5XUztyEqopFGI=" pdftag="P" isBookmarkSet="no" bookmark="no" Order="_x0032_"/>
  <Shape xmlns="" ID="i/aDWax/JElAaCATG5h8YqivtcY=" isBookmarkSet="yes" bookmark="yes" pdftag="H3" artifact="_x0030_" Order="_x0031_"/>
  <Shape xmlns="" ID="qdZ+RHOda5MOo+V7bzBiRlgZ8CI=" artifact="_x0030_" formula="no" pdftag="Figure" isBookmarkSet="no" bookmark="no" Order="_x0032_" validate="no" Lang=""/>
  <Shape xmlns="" ID="glWxfKsgjYlpEMsxoxEUa17bvyY=" isBookmarkSet="yes" bookmark="yes" pdftag="H3" artifact="_x0030_" Order="_x0031_"/>
  <Shape xmlns="" ID="M56D9J2OuUbUGdSnArJTb6yol/c=" pdftag="P" isBookmarkSet="no" bookmark="no" Order="_x0032_"/>
  <Shape xmlns="" ID="33co4/pkTxP5t6fv2o6t4Z5D+UE=" Order="_x0033_" artifact="_x0031_" pdftag="_x005B_Artifact_x005D_" isBookmarkSet="no" bookmark="no" validate="no" formula="no" Lang=""/>
  <Shape xmlns="" ID="RIf4NcASNuV9I2oyM71eA4UnsuI=" Order="_x0031_" isBookmarkSet="no" bookmark="no" pdftag="_x005B_Artifact_x005D_" artifact="_x0031_"/>
  <Shape xmlns="" ID="pyrf/FA38FmVmf+chTLKjVyB2Mw=" pdftag="P" isBookmarkSet="no" bookmark="no" Order="_x0031_"/>
  <Shape xmlns="" ID="6m6e1ZQavtZCtXkN7cu9YNSwZwg=" isBookmarkSet="yes" bookmark="yes" pdftag="H3" artifact="_x0030_" Order="_x0031_"/>
  <Shape xmlns="" ID="mavKmCIldSQBYIyX4LaF7OLBHVI=" artifact="_x0030_" formula="no" pdftag="Figure" isBookmarkSet="no" bookmark="no" Order="_x0032_" validate="no" Lang=""/>
  <Shape xmlns="" ID="XacGFI1IFqNiRj7MrL8PWlmI9zk=" Order="_x0031_" isBookmarkSet="no" bookmark="no" pdftag="_x005B_Artifact_x005D_" artifact="_x0031_"/>
  <Shape xmlns="" ID="Jf/CqgVk/M1+QMbKPxB35HGIMcM=" artifact="_x0030_" formula="no" pdftag="Figure" isBookmarkSet="no" bookmark="no" Order="_x0031_" validate="no" Lang=""/>
  <Shape xmlns="" ID="jgWwkxu89U9Vy3HMHhKnEyoeREo=" Order="_x0031_" isBookmarkSet="yes" bookmark="yes" pdftag="H3" artifact="_x0030_"/>
  <Shape xmlns="" ID="MlH6P/N+l/I2tR97aqF6edxPw3w=" artifact="_x0030_" formula="no" pdftag="Figure" isBookmarkSet="no" bookmark="no" Order="_x0032_" validate="no" Lang=""/>
  <Shape xmlns="" ID="WPWyNK5Vpq0dYu+o0S2LCQ1Y5xo=" Order="_x0031_" isBookmarkSet="no" bookmark="no" pdftag="_x005B_Artifact_x005D_" artifact="_x0031_"/>
  <Shape xmlns="" ID="axV12V4vexEzuA6X5OyRjBI4/vo=" artifact="_x0030_" formula="no" pdftag="Figure" isBookmarkSet="no" bookmark="no" Order="_x0031_" validate="no" Lang=""/>
  <Shape xmlns="" ID="8yyqy8DfwCO2xuZWBWdkoBzXcSQ=" isBookmarkSet="yes" bookmark="yes" pdftag="H3" artifact="_x0030_" Order="_x0031_"/>
  <Shape xmlns="" ID="8PjbbLAZoxraXcupa8ox1eqDd+Q=" pdftag="P" isBookmarkSet="no" bookmark="no" Order="_x0032_"/>
  <Shape xmlns="" ID="1sNTk7tXMOGPdrbKjQLys1iU2M4=" Order="_x0031_" isBookmarkSet="no" bookmark="no" pdftag="_x005B_Artifact_x005D_" artifact="_x0031_"/>
  <Shape xmlns="" ID="aS2ioyIX6+QmdAYl0UOwBRrzeww=" pdftag="P" isBookmarkSet="no" bookmark="no" Order="_x0031_"/>
  <Shape xmlns="" ID="vK5M+rq1dRFJ3t8ECOE/yPN8XZ8=" Order="_x0031_" isBookmarkSet="no" bookmark="no" pdftag="_x005B_Artifact_x005D_" artifact="_x0031_"/>
  <Shape xmlns="" ID="3OWYnPbXGWuJLtQbHY7U3TyReaU=" pdftag="P" isBookmarkSet="no" bookmark="no" Order="_x0031_"/>
  <Shape xmlns="" ID="z+Cr8hSaB5VAQZ3tvEtrK49eta4=" isBookmarkSet="yes" bookmark="yes" pdftag="H3" artifact="_x0030_" Order="_x0031_"/>
  <Shape xmlns="" ID="SA4teI0YcduIGaYvM85U+KhnJp0=" pdftag="P" isBookmarkSet="no" bookmark="no" Order="_x0032_"/>
  <Shape xmlns="" ID="7/r2ZgrMIXjCEs+YuMFP8AdWxEo=" Order="_x0031_" isBookmarkSet="yes" bookmark="no" pdftag="_x005B_Artifact_x005D_" artifact="_x0031_"/>
  <Shape xmlns="" ID="Fy2plFiz7faaCpKOGG/n95AbUdc=" pdftag="P" isBookmarkSet="no" bookmark="no" Order="_x0031_"/>
  <Shape xmlns="" ID="bhUV8B/WFt8eWcnweaWcyry9SJg=" Order="_x0031_" isBookmarkSet="no" bookmark="no" pdftag="_x005B_Artifact_x005D_" artifact="_x0031_"/>
  <Shape xmlns="" ID="0tqIA4tFry9hKTcOG3syTF5rHNI=" pdftag="P" isBookmarkSet="no" bookmark="no" Order="_x0031_"/>
  <Shape xmlns="" ID="+la8OHd2zITlbrI+hkGLQ5KNnRE=" isBookmarkSet="yes" bookmark="yes" pdftag="H3" artifact="_x0030_" Order="_x0031_"/>
  <Shape xmlns="" ID="WMvc2tR6oKR0v5eh9ZMGfK/bLD0=" artifact="_x0030_" formula="no" pdftag="Figure" isBookmarkSet="no" bookmark="no" Order="_x0032_" validate="no" Lang=""/>
  <Shape xmlns="" ID="b2Kf97xSBvgvfYT3uG1BwR3NYnc=" isBookmarkSet="yes" bookmark="yes" pdftag="H3" artifact="_x0030_" Order="_x0031_"/>
  <Shape xmlns="" ID="PlFyupTZ9VolATG63P4XeaDLBD0=" pdftag="P" isBookmarkSet="no" bookmark="no" Order="_x0032_"/>
  <Shape xmlns="" ID="8gTWVAOqcNNDGAjtEWXde00sMeU=" Order="_x0031_" isBookmarkSet="no" bookmark="no" pdftag="_x005B_Artifact_x005D_" artifact="_x0031_"/>
  <Shape xmlns="" ID="hZt1HKWUkogZZMXjHsLbVXEbSBo=" pdftag="P" isBookmarkSet="no" bookmark="no" Order="_x0031_"/>
  <Shape xmlns="" ID="5T4j962dRGhov0Lj6l2yROAcr2M=" isBookmarkSet="yes" bookmark="yes" pdftag="H3" artifact="_x0030_" Order="_x0031_"/>
  <Shape xmlns="" ID="V+4DfFAqS56Bg9z46bVZcrpUXEE=" artifact="_x0030_" formula="no" pdftag="Figure" isBookmarkSet="no" bookmark="no" Order="_x0032_" validate="no" Lang=""/>
  <Shape xmlns="" ID="DRF3qR63jw6DLJ1LQSsOuygCaGM=" isBookmarkSet="yes" bookmark="yes" pdftag="H2" artifact="_x0030_" Order="_x0031_"/>
  <Shape xmlns="" ID="4DgA/fckSuxQYFtrtPLgiLt2swM=" isBookmarkSet="yes" bookmark="yes" pdftag="H3" artifact="_x0030_" Order="_x0031_"/>
  <Shape xmlns="" ID="8c8ZYKWHoRsp9jdOXJScM5Cbq7k=" pdftag="P" isBookmarkSet="no" bookmark="no" Order="_x0032_"/>
  <Shape xmlns="" ID="F9yKSblqR2enDKVGVoIxhkKh4ZE=" artifact="_x0030_" formula="no" pdftag="Figure" validate="yes" isBookmarkSet="no" bookmark="no" Order="_x0033_"/>
  <Shape xmlns="" ID="RMK/71T35ttPT+/BwnDaYfkecnk=" isBookmarkSet="yes" bookmark="yes" pdftag="H3" artifact="_x0030_" Order="_x0031_"/>
  <Shape xmlns="" ID="g+E9SlyctnhHJPU0N2AXmwhAO0g=" pdftag="P" isBookmarkSet="no" bookmark="no" Order="_x0032_"/>
  <Shape xmlns="" ID="TpQqc0B+QDxlTOJwMt4iegJCoBI=" Order="_x0031_" isBookmarkSet="yes" bookmark="no" pdftag="_x005B_Artifact_x005D_" artifact="_x0031_"/>
  <Shape xmlns="" ID="Ug7xgezN5+cOSelBw4ALFPdskgY=" pdftag="P" isBookmarkSet="no" bookmark="no" Order="_x0031_"/>
  <Shape xmlns="" ID="UTcQmVpfBhmtTydb3QxbcWvIIKk=" isBookmarkSet="yes" bookmark="yes" pdftag="H3" artifact="_x0030_" Order="_x0031_"/>
  <Shape xmlns="" ID="9VtQm0fD5ee/4t0IheJmGDD8J7s=" artifact="_x0030_" formula="no" pdftag="Figure" isBookmarkSet="no" bookmark="no" Order="_x0032_" validate="no" Lang=""/>
  <Shape xmlns="" ID="lZHCPfCodRNlhSGGdRcsrQrcdaY=" isBookmarkSet="yes" bookmark="yes" pdftag="H3" artifact="_x0030_" Order="_x0031_"/>
  <Shape xmlns="" ID="oRy/Akd9x2PnxspLuAKMkTiEl1A=" pdftag="P" isBookmarkSet="no" bookmark="no" Order="_x0032_"/>
  <Shape xmlns="" ID="Po4KWC+bFuLPNsSx+2yDcwsa6KA=" Order="_x0031_" isBookmarkSet="yes" bookmark="no" pdftag="_x005B_Artifact_x005D_" artifact="_x0031_"/>
  <Shape xmlns="" ID="ajUpXgmbWNdIBrEi/Xe81zrWyj0=" pdftag="P" isBookmarkSet="no" bookmark="no" Order="_x0031_"/>
  <Shape xmlns="" ID="Eg4+R3vng2a9H/RUlpubNY2yloM=" isBookmarkSet="yes" bookmark="yes" pdftag="H3" artifact="_x0030_" Order="_x0031_"/>
  <Shape xmlns="" ID="TDvNJ6iuDsU/5O+eVqTfGpLkKxM=" pdftag="P" isBookmarkSet="no" bookmark="no" Order="_x0032_"/>
  <Shape xmlns="" ID="6CzVjLT5lPeoJuglH0uyT4E6EL0=" artifact="_x0030_" formula="no" pdftag="Figure" isBookmarkSet="no" bookmark="no" Order="_x0033_" validate="no" Lang=""/>
  <Shape xmlns="" ID="S5QSsvpjiHvzthj0oAdJswl+KAw=" Order="_x0031_" isBookmarkSet="yes" bookmark="no" pdftag="_x005B_Artifact_x005D_" artifact="_x0031_"/>
  <Shape xmlns="" ID="kIvZ3+nHW4LRCv7qxG1Zx3LPOxI=" artifact="_x0030_" formula="no" pdftag="Figure" isBookmarkSet="no" bookmark="no" Order="_x0031_" validate="no" Lang=""/>
  <Shape xmlns="" ID="Hlf0+ZFl5TdUvOhB9JrAgn6zuYk=" isBookmarkSet="no" bookmark="yes" pdftag="H3" artifact="_x0030_" Order="_x0031_"/>
  <Shape xmlns="" ID="i8Gh3M+wGszYWdyxSnm3q6pnHow=" pdftag="P" isBookmarkSet="no" bookmark="no" Order="_x0032_"/>
  <Shape xmlns="" ID="wmouvRbJgDW0272u+k48XD0JEYE=" Order="_x0031_" isBookmarkSet="yes" bookmark="no" pdftag="_x005B_Artifact_x005D_" artifact="_x0031_"/>
  <Shape xmlns="" ID="Nt+6Ru727fKsZkQp4/atn2Zk7lg=" pdftag="P" isBookmarkSet="no" bookmark="no" Order="_x0031_"/>
  <Shape xmlns="" ID="yGcGYfXvZJjswk/bWseoQMo5fqQ=" pdftag="H3" artifact="_x0030_" isBookmarkSet="yes" bookmark="yes" Order="_x0031_"/>
  <Shape xmlns="" ID="RQ+mc0HJuyk38GO34pcINpv5utY=" artifact="_x0030_" formula="no" pdftag="Figure" isBookmarkSet="no" bookmark="no" Order="_x0032_" validate="no" Lang=""/>
  <Shape xmlns="" ID="eEPlGKDO53pKv6jRjZIfl/6O1/4=" isBookmarkSet="yes" bookmark="yes" pdftag="H3" artifact="_x0030_" Order="_x0031_"/>
  <Shape xmlns="" ID="VtCt6FO7lRjCkn1o8cjcbSg3/ug=" artifact="_x0030_" formula="no" pdftag="Figure" isBookmarkSet="no" bookmark="no" Order="_x0032_" validate="no" Lang=""/>
  <Shape xmlns="" ID="aBGCiWkq+dShf+Q9ekEWfMsXRrI=" isBookmarkSet="yes" bookmark="yes" pdftag="H3" artifact="_x0030_" Order="_x0031_"/>
  <Shape xmlns="" ID="x0lpaahrK4FvjoyZXBs7Slcz+fU=" pdftag="P" isBookmarkSet="no" bookmark="no" Order="_x0032_"/>
  <Shape xmlns="" ID="9iN9/raIB3JSWZzhWZJ0saBQBZg=" Order="_x0031_" isBookmarkSet="no" bookmark="no" pdftag="_x005B_Artifact_x005D_" artifact="_x0031_"/>
  <Shape xmlns="" ID="4FOZl+EIBNwGI6aNI6gNuCoV6uE=" pdftag="P" isBookmarkSet="no" bookmark="no" Order="_x0031_"/>
  <Shape xmlns="" ID="pZ58862WEnPxS6tf6kuW4+EEcSY=" Order="_x0031_" isBookmarkSet="yes" bookmark="no" pdftag="_x005B_Artifact_x005D_" artifact="_x0031_"/>
  <Shape xmlns="" ID="K+8I2CJr/3kpR9XmWOSOc+wFGZY=" pdftag="P" isBookmarkSet="no" bookmark="no" Order="_x0031_"/>
  <Shape xmlns="" ID="UPjmgTJ4R17vUM1HkR4E23p5SM8=" isBookmarkSet="yes" bookmark="yes" pdftag="H3" artifact="_x0030_" Order="_x0031_"/>
  <Shape xmlns="" ID="vZRHfNKMWhz7nQz5/eXexjKmW9E=" artifact="_x0030_" formula="no" pdftag="Figure" isBookmarkSet="no" bookmark="no" Order="_x0032_" validate="no" Lang=""/>
  <Shape xmlns="" ID="MzTegiyCvReYU3DFtg60Z6q2isc=" isBookmarkSet="yes" bookmark="yes" pdftag="H3" artifact="_x0030_" Order="_x0031_"/>
  <Shape xmlns="" ID="e9cxHn9hyqBomwhknHmie2lb0cM=" pdftag="P" isBookmarkSet="no" bookmark="no" Order="_x0032_"/>
  <Shape xmlns="" ID="FVvw1tPXyD/Gjda81W72D1oJJO4=" isBookmarkSet="no" bookmark="yes" pdftag="H3" artifact="_x0030_" Order="_x0031_"/>
  <Shape xmlns="" ID="+f7/TXHZaO6sbZbG8tWVjmSwqgA=" artifact="_x0030_" formula="no" pdftag="Figure" isBookmarkSet="no" bookmark="no" Order="_x0032_" validate="no" Lang=""/>
  <Shape xmlns="" ID="kUtD2r5KPJxBV6GjEhINWX3/PMY=" isBookmarkSet="yes" bookmark="yes" pdftag="H3" artifact="_x0030_" Order="_x0031_"/>
  <Shape xmlns="" ID="KbjoNH2/D7br6TyS+QMfGae7Kcg=" pdftag="P" isBookmarkSet="no" bookmark="no" Order="_x0032_"/>
  <Shape xmlns="" ID="jVvh7ULU2rkvnEl1A/f8QatwOuc=" Order="_x0031_" isBookmarkSet="yes" bookmark="no" pdftag="_x005B_Artifact_x005D_" artifact="_x0031_"/>
  <Shape xmlns="" ID="gLL+RpwFZTpWxflDk9BJprFXh8g=" pdftag="P" isBookmarkSet="no" bookmark="no" Order="_x0031_"/>
  <Shape xmlns="" ID="j9dvVuL1zHcYSrrDH9JKxvVUPGY=" isBookmarkSet="yes" bookmark="yes" pdftag="H3" artifact="_x0030_" Order="_x0031_"/>
  <Shape xmlns="" ID="ZHzvjic0/TzaWRJavbn2PMXZvu4=" pdftag="P" isBookmarkSet="no" bookmark="no" Order="_x0032_"/>
  <Shape xmlns="" ID="GPKL4dlDTQYHkSP/Iz4KUjTPBqk=" Order="_x0031_" isBookmarkSet="yes" bookmark="no" pdftag="_x005B_Artifact_x005D_" artifact="_x0031_"/>
  <Shape xmlns="" ID="27D5h9JSU1RIL/xL7H4ySMW/D1E=" artifact="_x0030_" formula="no" pdftag="Figure" isBookmarkSet="no" bookmark="no" Order="_x0031_" validate="no" Lang=""/>
  <Shape xmlns="" ID="+ZQ6eVFIft4v63N5ELXJEjnBn1g=" pdftag="H2" artifact="_x0030_" isBookmarkSet="yes" bookmark="yes" Order="_x0031_"/>
  <Shape xmlns="" ID="Fu0PsP3fCIT2dCPPl9DxG90vCis=" isBookmarkSet="yes" bookmark="yes" pdftag="H3" artifact="_x0030_" Order="_x0031_"/>
  <Shape xmlns="" ID="hcvNsMqslD3mcpKHddI3ojaccpM=" pdftag="P" isBookmarkSet="no" bookmark="no" Order="_x0032_"/>
  <Shape xmlns="" ID="cEqr02a5Ey3VZoKN7GflyGFIOxo=" Order="_x0031_" isBookmarkSet="yes" bookmark="no" pdftag="_x005B_Artifact_x005D_" artifact="_x0031_"/>
  <Shape xmlns="" ID="XtsbMEKyEwlqQRkiW7FoDy+PLp4=" pdftag="P" isBookmarkSet="no" bookmark="no" Order="_x0031_"/>
  <Shape xmlns="" ID="mied+lUVtHxqwqv2TbF7u74ctUw=" isBookmarkSet="yes" bookmark="yes" pdftag="H3" artifact="_x0030_" Order="_x0031_"/>
  <Shape xmlns="" ID="B4uAc15WEWqbAfuXWc2JB2zAzdw=" artifact="_x0030_" formula="no" pdftag="Figure" isBookmarkSet="no" bookmark="no" Order="_x0032_" validate="no" Lang=""/>
  <Shape xmlns="" ID="RoDcO0Pa14Cgo7U4l/MKLxsO5mY=" isBookmarkSet="yes" bookmark="yes" pdftag="H3" artifact="_x0030_" Order="_x0031_"/>
  <Shape xmlns="" ID="vEO7FoWemcKzurPf2/YHk/XJ05A=" artifact="_x0030_" formula="no" pdftag="Figure" isBookmarkSet="no" bookmark="no" Order="_x0032_" validate="no" Lang=""/>
  <Shape xmlns="" ID="YG3tjhzWE4IePjW4TOugeJBmo+E=" isBookmarkSet="no" bookmark="yes" pdftag="H3" artifact="_x0030_" Order="_x0031_"/>
  <Shape xmlns="" ID="09+RVx0G+QHHSDku5BVrLCk0QM8=" artifact="_x0030_" formula="no" pdftag="Figure" isBookmarkSet="no" bookmark="no" Order="_x0032_" validate="no" Lang=""/>
  <Shape xmlns="" ID="lGUU/exLJ89S2l2w37rGrYs1Uxs=" isBookmarkSet="yes" bookmark="yes" pdftag="H2" artifact="_x0030_" Order="_x0031_"/>
  <Shape xmlns="" ID="LI7/qNHlYNuznwsyWKeV81gyW0A=" Order="_x0031_" isBookmarkSet="yes" bookmark="no" pdftag="_x005B_Artifact_x005D_" artifact="_x0031_"/>
  <Shape xmlns="" ID="nCDy8RnL1iaP41Gqm55gYMj77bU=" pdftag="P" isBookmarkSet="no" bookmark="no" Order="_x0031_"/>
  <Shape xmlns="" ID="o1bq+u6SE8hxXYE3uubEJKxVUgM=" artifact="_x0030_" formula="no" pdftag="Figure" isBookmarkSet="no" bookmark="no" Order="_x0032_" validate="no" Lang=""/>
  <Shape xmlns="" ID="NOIRaTELkKwpWNPqhcOQF9FMsWA=" isBookmarkSet="yes" bookmark="yes" pdftag="H3" artifact="_x0030_" Order="_x0031_"/>
  <Shape xmlns="" ID="Vb9jojVIQdvWQFmpxcW2mvq8X3E=" pdftag="P" isBookmarkSet="no" bookmark="no" Order="_x0032_"/>
  <Shape xmlns="" ID="l+eTv6g5FUH43RFbBVj/iv2cV9c=" isBookmarkSet="yes" bookmark="yes" pdftag="H3" artifact="_x0030_" Order="_x0031_"/>
  <Shape xmlns="" ID="dqIFxBem+fPJOTAb6mNsGKIsVPA=" pdftag="P" isBookmarkSet="no" bookmark="no" Order="_x0032_"/>
  <Shape xmlns="" ID="48eCSD0JPTXIyuYag97hZEpKTX4=" isBookmarkSet="no" bookmark="yes" pdftag="H3" artifact="_x0030_" Order="_x0031_"/>
  <Shape xmlns="" ID="13mDftndoJnnq/sFqvChacQQJ5I=" pdftag="P" isBookmarkSet="no" bookmark="no" Order="_x0032_"/>
  <Shape xmlns="" ID="lyLEHs+4+LNlzQ+T9FoR5MB57+M=" isBookmarkSet="yes" bookmark="yes" pdftag="H3" artifact="_x0030_" Order="_x0031_"/>
  <Shape xmlns="" ID="B8VSaVbFeMiorTIceb/57H0uvZs=" pdftag="P" isBookmarkSet="no" bookmark="no" Order="_x0032_"/>
  <Shape xmlns="" ID="7b4Ro414aUdh1eCluMaG/59XCGI=" isBookmarkSet="yes" bookmark="yes" pdftag="H3" artifact="_x0030_" Order="_x0031_"/>
  <Shape xmlns="" ID="2YoJOnba8zZ0PDtlClBxbHACXNo=" pdftag="Figure" artifact="_x0030_" isBookmarkSet="no" bookmark="no" Order="_x0032_" validate="no" Lang=""/>
  <Shape xmlns="" ID="i5TKbxIm0m14W3jHvEZwO1KyOHw=" pdftag="P" isBookmarkSet="no" bookmark="no" Order="_x0033_"/>
  <Shape xmlns="" ID="10aaM4lazMA+lz0tqTY3Ges4W6Q=" Order="_x0031_" isBookmarkSet="yes" bookmark="no" pdftag="_x005B_Artifact_x005D_" artifact="_x0031_"/>
  <Shape xmlns="" ID="bfMrfrWxJPDacNoGK57vAau5zg8=" pdftag="Figure" artifact="_x0030_" isBookmarkSet="no" bookmark="no" Order="_x0032_" validate="no" Lang=""/>
  <Shape xmlns="" ID="FGY/Nd7fUEEisjBXdU4ocFYHHxM=" pdftag="P" isBookmarkSet="no" bookmark="no" Order="_x0031_"/>
  <Shape xmlns="" ID="9fMLAmngwWVmmTEiwwObAQv5mPY=" isBookmarkSet="no" bookmark="yes" pdftag="H3" artifact="_x0030_" Order="_x0031_"/>
  <Shape xmlns="" ID="0QqpEpqSngd5o9ZBLXFC6H5yVDY=" pdftag="P" isBookmarkSet="no" bookmark="no" Order="_x0033_"/>
  <Shape xmlns="" ID="AvJrSWhI5sCdmSzw2FdzyrcNaNg=" artifact="_x0030_" formula="no" pdftag="Figure" isBookmarkSet="no" bookmark="no" Order="_x0032_" validate="no" Lang=""/>
  <Shape xmlns="" ID="PII60Os0alBaQvYPoaihqK7T7ng=" Order="_x0031_" isBookmarkSet="yes" bookmark="no" pdftag="_x005B_Artifact_x005D_" artifact="_x0031_"/>
  <Shape xmlns="" ID="N6C2jba/hp2E2NZIKY7vU0mUQRI=" pdftag="P" isBookmarkSet="no" bookmark="no" Order="_x0031_"/>
  <Shape xmlns="" ID="ZYIZVG4ZkyuGz/g9z6cOovlkePM=" artifact="_x0030_" formula="no" pdftag="Figure" isBookmarkSet="no" bookmark="no" Order="_x0032_" validate="no" Lang=""/>
  <Shape xmlns="" ID="uC9BATuSXS7+nax8a5xggdIZwis=" artifact="_x0030_" formula="no" pdftag="Figure" isBookmarkSet="no" bookmark="no" Order="_x0033_" validate="no" Lang=""/>
  <Shape xmlns="" ID="7wogdoDmZoOJ/xJq0geW8VyBbVA=" pdftag="H2" isBookmarkSet="no" bookmark="yes" Order="_x0032_"/>
  <Shape xmlns="" ID="vx5QG5u3ncPwWD9iDcm16We4h00=" pdftag="P" isBookmarkSet="no" bookmark="no" Order="_x0033_"/>
  <Shape xmlns="" ID="u0+PfdYpwr0BhqSgbLW4rzGH3Fg=" artifact="_x0030_" formula="no" pdftag="Figure" isBookmarkSet="no" bookmark="no" Order="_x0031_" validate="no" Lang=""/>
  <Shape xmlns="" ID="JMMlG+nGjpt3vVDmglSW1Br9LS0=" pdftag="H2" isBookmarkSet="no" bookmark="yes" Order="_x0032_"/>
  <Shape xmlns="" ID="auRFQ1BV7gj/6wLRO5BA9jviIHE=" pdftag="P" isBookmarkSet="no" bookmark="no" Order="_x0033_"/>
  <Shape xmlns="" ID="CFRtmqmPROfRz8X9+qym77YtsFY=" formula="no" pdftag="Figure" artifact="_x0030_" inline="no" isBookmarkSet="no" bookmark="no" Order="_x0031_" validate="no"/>
  <HyperLink xmlns="" ID="6CUGtiVhA9XXIORem74SR0GLM5w=-1740335336178.5305_194.3419" plainAltText="Fidelity_x0020_Checklist_x0020_" language="" Lang=""/>
  <HyperLink xmlns="" ID="YNIbd0xRpFuy59sIBGPZTw0ab98=" plainAltText="https:_x002F__x002F_docs.google.com_x002F_document_x002F_u_x002F_1_x002F_d_x002F_1p6V9giFeVuEeewmPG2zgOHcNnoNfrIFnR1FssLc4WqQ_x002F_copy" language=""/>
  <HyperLink xmlns="" ID="N6C2jba/hp2E2NZIKY7vU0mUQRI=1308312690194.8289_193.7364" plainAltText="Data_x0020_Collection_x0020_Guide" language="" Lang=""/>
  <HyperLink xmlns="" ID="ZYIZVG4ZkyuGz/g9z6cOovlkePM=" plainAltText="https:_x002F__x002F_docs.google.com_x002F_document_x002F_u_x002F_1_x002F_d_x002F_10WswUT2pA0AjW6ZERpoHrhwZGu3C-4pMk9kAycHOCfw_x002F_copy" language=""/>
  <HyperLink xmlns="" ID="vx5QG5u3ncPwWD9iDcm16We4h00=-1564241199323.3925_338.4" plainAltText="kfoehrkolb_x0040_northfieldschools.org" language="" Lang=""/>
  <SubText xmlns="" ID="9AU6a/Qlm4CO+IZYS/72vXBOyHA=" ActualText=""/>
  <SubText xmlns="" ID="CFRtmqmPROfRz8X9+qym77YtsFY=" ActualText=""/>
  <SubText xmlns="" ID="FqJyHkt1gY+877q8YY6gCNRvxrc=" ActualText=""/>
  <SubText xmlns="" ID="/FCvYo5avg0q6obSXI2sRyXOLJI=" ActualText=""/>
  <SubText xmlns="" ID="vx3T1WL60/eFB5FVXQtgtfbZ2+4=" ActualText=""/>
  <SubText xmlns="" ID="eBoHRlKMQi0EpqtBlYEmBcY+1jM=" ActualText=""/>
  <SubText xmlns="" ID="LTKLWfbcbNO+3KfKON9JhuMbAxU=" ActualText=""/>
  <SubText xmlns="" ID="16zQrZK0JLTqL7sfGchBur9tK+U=" ActualText=""/>
  <SubText xmlns="" ID="yu02HjU6wckYbeGchnoeqyuLyAQ=" ActualText=""/>
  <SubText xmlns="" ID="Fx9a2Q93lDR83oWqoV+WPZAow14=" ActualText=""/>
  <SubText xmlns="" ID="8CzrED9D3/mA+KubTU7TAKHawl8=" ActualText=""/>
  <SubText xmlns="" ID="f3WRhaCIUoM6GMQJbLSuZODMmuk=" ActualText=""/>
  <SubText xmlns="" ID="+ZnywHtaq1ep3sXaz7yiUkKSURs=" ActualText=""/>
  <SubText xmlns="" ID="G92zfRwLKt/LD/TcmnMDU6D/iqs=" ActualText=""/>
  <SubText xmlns="" ID="2DhKEQ4xPW6Za9hqCcyJN0Ee2qo=" ActualText=""/>
  <SubText xmlns="" ID="Jf/QecBypcxONENKYigHaliHrlw=" ActualText=""/>
  <SubText xmlns="" ID="+XlSah0Aeqqm9Rya3+ej8+4AslU=" ActualText=""/>
  <SubText xmlns="" ID="zPf7v+HfOesc3gKGn2T3HevQABo=" ActualText=""/>
  <SubText xmlns="" ID="Y9tiRxsB8LhPKq0m5BtHa0HnPng=" ActualText=""/>
  <SubText xmlns="" ID="YNIbd0xRpFuy59sIBGPZTw0ab98=" ActualText=""/>
  <SubText xmlns="" ID="fsH3jAS+/Ss5JHsi/PYaTAOIz0c=" ActualText=""/>
  <SubText xmlns="" ID="880e2JbyTDDIAyj3jx3GUbxsO3Y=" ActualText=""/>
  <SubText xmlns="" ID="/+UGCID/lrIx7JlFWIKqaMmD4r4=" ActualText=""/>
  <SubText xmlns="" ID="WOVCm1m0hkRgFZQpP1NN4+S++Ns=" ActualText=""/>
  <SubText xmlns="" ID="aOW6+iP1VJuXtBAgWSall7nT5L8=" ActualText=""/>
  <SubText xmlns="" ID="PJvH51GZoxTQ7aoAZE7Ml/QINHI=" ActualText=""/>
  <SubText xmlns="" ID="q/VnbGtKdrrdXi4q5x1KxBZ1/m8=" ActualText=""/>
  <SubText xmlns="" ID="iiCYjFn7pjAGlQiPY6kEb/u7rkM=" ActualText=""/>
  <SubText xmlns="" ID="e2gM1xPUaMlMG9NPXsx28yb0vYE=" ActualText=""/>
  <SubText xmlns="" ID="qdZ+RHOda5MOo+V7bzBiRlgZ8CI=" ActualText=""/>
  <SubText xmlns="" ID="mavKmCIldSQBYIyX4LaF7OLBHVI=" ActualText=""/>
  <SubText xmlns="" ID="Jf/CqgVk/M1+QMbKPxB35HGIMcM=" ActualText=""/>
  <SubText xmlns="" ID="MlH6P/N+l/I2tR97aqF6edxPw3w=" ActualText=""/>
  <SubText xmlns="" ID="axV12V4vexEzuA6X5OyRjBI4/vo=" ActualText=""/>
  <SubText xmlns="" ID="WMvc2tR6oKR0v5eh9ZMGfK/bLD0=" ActualText=""/>
  <SubText xmlns="" ID="V+4DfFAqS56Bg9z46bVZcrpUXEE=" ActualText=""/>
  <SubText xmlns="" ID="F9yKSblqR2enDKVGVoIxhkKh4ZE=" ActualText=""/>
  <SubText xmlns="" ID="9VtQm0fD5ee/4t0IheJmGDD8J7s=" ActualText=""/>
  <SubText xmlns="" ID="6CzVjLT5lPeoJuglH0uyT4E6EL0=" ActualText=""/>
  <SubText xmlns="" ID="kIvZ3+nHW4LRCv7qxG1Zx3LPOxI=" ActualText=""/>
  <SubText xmlns="" ID="RQ+mc0HJuyk38GO34pcINpv5utY=" ActualText=""/>
  <SubText xmlns="" ID="VtCt6FO7lRjCkn1o8cjcbSg3/ug=" ActualText=""/>
  <SubText xmlns="" ID="vZRHfNKMWhz7nQz5/eXexjKmW9E=" ActualText=""/>
  <SubText xmlns="" ID="+f7/TXHZaO6sbZbG8tWVjmSwqgA=" ActualText=""/>
  <SubText xmlns="" ID="27D5h9JSU1RIL/xL7H4ySMW/D1E=" ActualText=""/>
  <SubText xmlns="" ID="B4uAc15WEWqbAfuXWc2JB2zAzdw=" ActualText=""/>
  <SubText xmlns="" ID="vEO7FoWemcKzurPf2/YHk/XJ05A=" ActualText=""/>
  <SubText xmlns="" ID="09+RVx0G+QHHSDku5BVrLCk0QM8=" ActualText=""/>
  <SubText xmlns="" ID="o1bq+u6SE8hxXYE3uubEJKxVUgM=" ActualText=""/>
  <SubText xmlns="" ID="2YoJOnba8zZ0PDtlClBxbHACXNo=" ActualText=""/>
  <SubText xmlns="" ID="bfMrfrWxJPDacNoGK57vAau5zg8=" ActualText=""/>
  <SubText xmlns="" ID="AvJrSWhI5sCdmSzw2FdzyrcNaNg=" ActualText=""/>
  <SubText xmlns="" ID="ZYIZVG4ZkyuGz/g9z6cOovlkePM=" ActualText=""/>
  <SubText xmlns="" ID="uC9BATuSXS7+nax8a5xggdIZwis=" ActualText=""/>
  <SubText xmlns="" ID="u0+PfdYpwr0BhqSgbLW4rzGH3Fg=" ActualText=""/>
  <Shape xmlns="" ID="cGOwUn5e/kEVvboYdbBlAw5SKzQ=" pdftag="" Order="_x0031_" bookmark="no"/>
  <Shape xmlns="" ID="AAoF/QgjpWTEiLbr2YY1u6Bzlpc=" pdftag="" Order="_x0031_" bookmark="no"/>
  <table xmlns="" ID="tp1QjMVquNhtkD5YbJN/NCpRNGU=" type="_x0030_" HRows="_x0031_" HCols="_x0031_" Summary="" TableLinerizing="H" Header="no" Caption="no" Exclude="no" LinkedHeaders="" Scope=""/>
  <table xmlns="" ID="F7lLL2rm/NaueoCHc51Jme6laXI=" Header="no" Caption="no" Exclude="no" LinkedHeaders="" Scope=""/>
  <table xmlns="" ID="moYsJyoM/KDjP4LvlaQKhLfMzVM=" Header="no" Caption="no" Exclude="no" LinkedHeaders="" Scope=""/>
  <table xmlns="" ID="A84r/0ltnNtSUeQoJjEW6Rz+CB8=" Header="no" Caption="no" Exclude="no" LinkedHeaders="" Scope=""/>
  <table xmlns="" ID="dNUvfRQiUsYoGDS795hBm8id7zg=" Header="no" Caption="no" Exclude="no" LinkedHeaders="" Scope=""/>
  <table xmlns="" ID="DhX52Ia1ZTTRcGM7i5sKE0uEggE=" Header="no" Caption="no" Exclude="no" LinkedHeaders="" Scope=""/>
  <table xmlns="" ID="jNAztMWtauyI9qYZDx48s6LwBuM=" Header="no" Caption="no" Exclude="no" LinkedHeaders="" Scope=""/>
  <table xmlns="" ID="2guQsGln5at/jFwXzioPgLpCoSc=" Header="no" Caption="no" Exclude="no" LinkedHeaders="" Scope=""/>
  <table xmlns="" ID="pNgkbkDAIk31qQRNCiDJdzH86kg=" Header="no" Caption="no" Exclude="no" LinkedHeaders="" Scope=""/>
  <table xmlns="" ID="vMV7eyTEGaJW7IJ3Syd3l4OuNQ0=" Header="no" Caption="no" Exclude="no" LinkedHeaders="" Scope=""/>
  <table xmlns="" ID="GmT0wyNQcbbZZaJOcMm2CKHTRKA=" Header="no" Caption="no" Exclude="no" LinkedHeaders="" Scope=""/>
  <table xmlns="" ID="8wYBRNJO4NyzGOBjGNnktjQqXng=" Header="no" Caption="no" Exclude="no" LinkedHeaders="" Scope=""/>
  <table xmlns="" ID="eSbSJoewimydoNBoNFLFTQRy9iI=" Header="no" Caption="no" Exclude="no" LinkedHeaders="" Scope=""/>
  <table xmlns="" ID="J1FtFiH3sqIBpMhofdwHxho6l9Y=" Header="no" Caption="no" Exclude="no" LinkedHeaders="" Scope=""/>
  <table xmlns="" ID="PlvKLP5TU9LiOIsIp3DTAUqTDAk=" Header="no" Caption="no" Exclude="no" LinkedHeaders="" Scope=""/>
  <table xmlns="" ID="3Vdwj+o85w3k7CotYAwR0mCz490=" Header="no" Caption="no" Exclude="no" LinkedHeaders="" Scope=""/>
  <table xmlns="" ID="yHxYUCTNyOsWoYiWXkd8fJJGHjQ=" Header="no" Caption="no" Exclude="no" LinkedHeaders="" Scope=""/>
  <table xmlns="" ID="uQYAKb2qIOrQQvE4EfNrJXIgNSY=" Header="no" Caption="no" Exclude="no" LinkedHeaders="" Scope=""/>
  <table xmlns="" ID="9zpLjagxw48dygp+HANg/1UzDM4=" Header="no" Caption="no" Exclude="no" LinkedHeaders="" Scope=""/>
  <table xmlns="" ID="SWmMblTD9GQdr80VOT7Zb9K83ow=" Header="no" Caption="no" Exclude="no" LinkedHeaders="" Scope=""/>
  <table xmlns="" ID="SeH1+8J/y5qz5E0oMBpQaJCVIdI=" Header="no" Caption="no" Exclude="no" LinkedHeaders="" Scope=""/>
  <table xmlns="" ID="xwBDGN+coVluePrIeSpZRnK4zDs=" Header="no" Caption="no" Exclude="no" LinkedHeaders="" Scope=""/>
  <table xmlns="" ID="/bNQU11lRZPdt+iusiyjAW0Iz7I=" Header="no" Caption="no" Exclude="no" LinkedHeaders="" Scope=""/>
  <table xmlns="" ID="BL0dIHxxJ8TpX65/DdgVUlGeWKE=" Header="no" Caption="no" Exclude="no" LinkedHeaders="" Scope=""/>
  <table xmlns="" ID="fmzu+gjuycydP9/yQL8Cvq1MM7w=" Header="no" Caption="no" Exclude="no" LinkedHeaders="" Scope=""/>
  <table xmlns="" ID="9ZO5oBb3vIGHEaPNQbgNrQpBzi4=" Header="no" Caption="no" Exclude="no" LinkedHeaders="" Scope=""/>
  <table xmlns="" ID="uhxffVernxVkonYAilMh7qJ+QOI=" Header="no" Caption="no" Exclude="no" LinkedHeaders="" Scope=""/>
  <table xmlns="" ID="a/1amaSk2bg5J9UNn3XxjKGDLTw=" Header="no" Caption="no" Exclude="no" LinkedHeaders="" Scope=""/>
  <table xmlns="" ID="La7rM5w/VOUwyc1Yjn3YH514k2k=" Header="no" Caption="no" Exclude="no" LinkedHeaders="" Scope=""/>
  <table xmlns="" ID="IzcSe/h885/J5AMkaAHEjG5RxfA=" Header="no" Caption="no" Exclude="no" LinkedHeaders="" Scope=""/>
  <table xmlns="" ID="qrvkzUB4ydEeTe7RmW6RgVcxemQ=" Header="no" Caption="no" Exclude="no" LinkedHeaders="" Scope=""/>
  <table xmlns="" ID="5ZP+WB/qmJ1tVQS6Z5oYoJ+68GM=" Header="no" Caption="no" Exclude="no" LinkedHeaders="" Scope=""/>
  <table xmlns="" ID="z70cxdRanhpwTBQPtNYv73XzFhU=" Header="no" Caption="no" Exclude="no" LinkedHeaders="" Scope=""/>
  <table xmlns="" ID="2Nq1WGHJXCU+5bRCKCxI5Q5cYQE=" Header="no" Caption="no" Exclude="no" LinkedHeaders="" Scope=""/>
  <table xmlns="" ID="jjN2zzIdTwAHJ8Ozi4uU4vXPWog=" Header="no" Caption="no" Exclude="no" LinkedHeaders="" Scope=""/>
  <table xmlns="" ID="RwXIWqbiavizfDdH/sMLIjUWRhs=" Header="no" Caption="no" Exclude="no" LinkedHeaders="" Scope=""/>
  <table xmlns="" ID="vVgZGj3liFexUOvkkoCBJo074rw=" Header="no" Caption="no" Exclude="no" LinkedHeaders="" Scope=""/>
  <table xmlns="" ID="SCxRFuNbKJOgK+q6UMiK60n/lCA=" Header="no" Caption="no" Exclude="no" LinkedHeaders="" Scope=""/>
  <table xmlns="" ID="8zm8Z6kWMLIKK30Nsq5J2vizH1Y=" Header="no" Caption="no" Exclude="no" LinkedHeaders="" Scope=""/>
  <table xmlns="" ID="a/42nVuqbQBFNYZvuGtsi9TPsLY=" Header="no" Caption="no" Exclude="no" LinkedHeaders="" Scope=""/>
  <table xmlns="" ID="dcRmkVPKO1m+1YfwfXTyoioVh6U=" Header="no" Caption="no" Exclude="no" LinkedHeaders="" Scope=""/>
  <table xmlns="" ID="iR1uukJIFCFtQOnhuNnY3jEhbFg=" Header="no" Caption="no" Exclude="no" LinkedHeaders="" Scope=""/>
  <table xmlns="" ID="9isSIbp+WVRLeuj1fExDXffE67A=" Header="no" Caption="no" Exclude="no" LinkedHeaders="" Scope=""/>
  <table xmlns="" ID="+tRYTEdSD2xUikl7BQjy51bfAvs=" Header="no" Caption="no" Exclude="no" LinkedHeaders="" Scope=""/>
  <table xmlns="" ID="efxKKaRaG5CKRr+gZWOW9I9bHwk=" Header="no" Caption="no" Exclude="no" LinkedHeaders="" Scope=""/>
  <table xmlns="" ID="Zf+N/XNms+5PxhWbb4wAoJpyTrE=" Header="no" Caption="no" Exclude="no" LinkedHeaders="" Scope=""/>
  <table xmlns="" ID="6fn45gvqK/cAKoK2uWb7Ziel8EI=" Header="no" Caption="no" Exclude="no" LinkedHeaders="" Scope=""/>
  <table xmlns="" ID="Ei/H41qf1ESwqKE7lHcBUqLhElE=" Header="no" Caption="no" Exclude="no" LinkedHeaders="" Scope=""/>
  <table xmlns="" ID="FGGw8XAc+MiUHFBXNw5vH+hca/U=" Header="no" Caption="no" Exclude="no" LinkedHeaders="" Scope=""/>
  <table xmlns="" ID="HnvcArdLN3QRSU+W94nrCdSdORU=" Header="no" Caption="no" Exclude="no" LinkedHeaders="" Scope=""/>
  <table xmlns="" ID="4yg44cNTwK9b2g54arhn4ox0Te0=" Header="no" Caption="no" Exclude="no" LinkedHeaders="" Scope=""/>
  <table xmlns="" ID="nLnE0d47HTGTFg/BaslxVDj5mHg=" Header="no" Caption="no" Exclude="no" LinkedHeaders="" Scope=""/>
  <table xmlns="" ID="PtWAe/zGoWgkpceIQSdMKud3yM4=" Header="no" Caption="no" Exclude="no" LinkedHeaders="" Scope=""/>
  <table xmlns="" ID="MkOnnX+vk48pyY1jjjzx0fU7z5U=" Header="no" Caption="no" Exclude="no" LinkedHeaders="" Scope=""/>
  <table xmlns="" ID="qYBEbxwHuwupPssnEvvsGjawBdQ=" Header="no" Caption="no" Exclude="no" LinkedHeaders="" Scope=""/>
  <table xmlns="" ID="tEyWJb502HZG843XvMb9is+RfSE=" Header="no" Caption="no" Exclude="no" LinkedHeaders="" Scope=""/>
  <table xmlns="" ID="6TpI/pPbTy2aRq7jULTh6CoEmlY=" Header="no" Caption="no" Exclude="no" LinkedHeaders="" Scope=""/>
  <table xmlns="" ID="l3SHEFMJ2dHs3dOjOb8qsWa94JA=" Header="no" Caption="no" Exclude="no" LinkedHeaders="" Scope=""/>
  <table xmlns="" ID="5MOJ2nHylf9y3YmO/bRdvNymkCs=" Header="no" Caption="no" Exclude="no" LinkedHeaders="" Scope=""/>
  <table xmlns="" ID="3Slxf92SDux/Py7AqbyMGc3qXLg=" Header="no" Caption="no" Exclude="no" LinkedHeaders="" Scope=""/>
  <table xmlns="" ID="S0qdogE7aeNwze4s7UrRZvCIjZE=" Header="no" Caption="no" Exclude="no" LinkedHeaders="" Scope=""/>
  <table xmlns="" ID="pn7y36Bgq8s/yaNHTx6BCH6LNvo=" Header="no" Caption="no" Exclude="no" LinkedHeaders="" Scope=""/>
  <table xmlns="" ID="DcfDF2uf8yIQUZNRTXq6WwmbqNg=" Header="no" Caption="no" Exclude="no" LinkedHeaders="" Scope=""/>
  <table xmlns="" ID="dzbOUXdqMrqQE0jsQShlfbk9yoE=" Header="no" Caption="no" Exclude="no" LinkedHeaders="" Scope=""/>
  <table xmlns="" ID="YFFiOu3dgE/WbQmCXmrz+Ay4nQQ=" Header="no" Caption="no" Exclude="no" LinkedHeaders="" Scope=""/>
  <table xmlns="" ID="oYr1lORRf1/qPdwiw/1vRU+9x+s=" Header="no" Caption="no" Exclude="no" LinkedHeaders="" Scope=""/>
  <table xmlns="" ID="sYztVcbwmrIy+U5YGYHjCO3hLCg=" Header="no" Caption="no" Exclude="no" LinkedHeaders="" Scope=""/>
  <table xmlns="" ID="4s8XunDj0sJM0QIUsz1cIOohVgc=" Header="no" Caption="no" Exclude="no" LinkedHeaders="" Scope=""/>
  <table xmlns="" ID="QJviK2OkyNsqYeCtG/KoBpkLJcw=" Header="no" Caption="no" Exclude="no" LinkedHeaders="" Scope=""/>
  <table xmlns="" ID="Ttl+DKMgUWFMAnDcZGraWPXdMvg=" Header="no" Caption="no" Exclude="no" LinkedHeaders="" Scope=""/>
  <table xmlns="" ID="gR8sBxtxG1QozkuLzN6i0eDfTZg=" Header="no" Caption="no" Exclude="no" LinkedHeaders="" Scope=""/>
  <table xmlns="" ID="WcaJoVEwrEzSkbhRGbKbXn8wMow=" Header="no" Caption="no" Exclude="no" LinkedHeaders="" Scope=""/>
  <table xmlns="" ID="5rMVMZV2Mu9mv4uX22myX2juv5w=" Header="no" Caption="no" Exclude="no" LinkedHeaders="" Scope=""/>
  <table xmlns="" ID="66RR1Y5wqLMQsqi+LqG2ltMFLdQ=" Header="no" Caption="no" Exclude="no" LinkedHeaders="" Scope=""/>
  <table xmlns="" ID="EjdVglsJpPSJwMinae4g+4cnMm8=" Header="no" Caption="no" Exclude="no" LinkedHeaders="" Scope=""/>
  <table xmlns="" ID="g7dJy7DIw9jTywRlUmi7+SmhFaA=" Header="no" Caption="no" Exclude="no" LinkedHeaders="" Scope=""/>
  <table xmlns="" ID="PN6xCFXfvKk15f0jWi3VhwvEmpQ=" Header="no" Caption="no" Exclude="no" LinkedHeaders="" Scope=""/>
  <table xmlns="" ID="Rp+rHVs6Ee7jorqRhEvjMF6MaFw=" Header="no" Caption="no" Exclude="no" LinkedHeaders="" Scope=""/>
  <table xmlns="" ID="QKW0ebY5xSogTzjrbmHtPPMaGn0=" Header="no" Caption="no" Exclude="no" LinkedHeaders="" Scope=""/>
  <table xmlns="" ID="/ARUQSIy8+Cr+jqiFDWEXn5PYv0=" Header="no" Caption="no" Exclude="no" LinkedHeaders="" Scope=""/>
  <table xmlns="" ID="lORLW5iIk4z34maku/99G7xQpR0=" Header="no" Caption="no" Exclude="no" LinkedHeaders="" Scope=""/>
  <table xmlns="" ID="z9eUXwrPoPYexeW63QXSyuURTro=" Header="no" Caption="no" Exclude="no" LinkedHeaders="" Scope=""/>
  <table xmlns="" ID="eJz44Gwis5byFyPdQdQCoo9n7XM=" Header="no" Caption="no" Exclude="no" LinkedHeaders="" Scope=""/>
  <table xmlns="" ID="Xg42p5HkPFLnI2kQ3Z5PW3Jb7Oo=" Header="no" Caption="no" Exclude="no" LinkedHeaders="" Scope=""/>
  <table xmlns="" ID="3BbXwK69WuO+OBxC0cV5y6esozc=" Header="no" Caption="no" Exclude="no" LinkedHeaders="" Scope=""/>
  <table xmlns="" ID="gnk+2axZYufFXDocT9M1Yfsy6gg=" Header="no" Caption="no" Exclude="no" LinkedHeaders="" Scope=""/>
  <table xmlns="" ID="HyVIs5HxGY6ekZ+FLVTrDGlTNOI=" Header="no" Caption="no" Exclude="no" LinkedHeaders="" Scope=""/>
  <table xmlns="" ID="tCGlRjfTFOCeVt1JcW0f00n8C9k=" Header="no" Caption="no" Exclude="no" LinkedHeaders="" Scope=""/>
  <table xmlns="" ID="/EvxlPTM0gJYHw1mPNQcZhhysTI=" type="_x0030_" HRows="_x0031_" HCols="_x0031_" Summary="" TableLinerizing="V" Header="no" Caption="no" Exclude="no" LinkedHeaders="" Scope=""/>
  <table xmlns="" ID="GBbkySe/w7BvRv3HKpr1G1FDTFw=" Header="no" Caption="no" Exclude="no" LinkedHeaders="" Scope=""/>
  <table xmlns="" ID="HjvSX7jqF1tdOcDuT1dxU6upfow=" Header="no" Caption="no" Exclude="no" LinkedHeaders="" Scope=""/>
  <table xmlns="" ID="eTLeR5SAnwUYT3LlkO4BJwLTkrI=" Header="no" Caption="no" Exclude="no" LinkedHeaders="" Scope=""/>
  <table xmlns="" ID="OOtt7BumRo537X0o9LCNmpegyu4=" Header="no" Caption="no" Exclude="no" LinkedHeaders="" Scope=""/>
  <table xmlns="" ID="4nbfkRsfZUdP+FxZpvmP9/hEd+Q=" Header="no" Caption="no" Exclude="no" LinkedHeaders="" Scope=""/>
  <table xmlns="" ID="hKplHHpOiSDpYhlHLtHRNEvbETU=" Header="no" Caption="no" Exclude="no" LinkedHeaders="" Scope=""/>
  <table xmlns="" ID="ZHMj9H6WSTuJ2gCGwnNPuS5tgXk=" Header="no" Caption="no" Exclude="no" LinkedHeaders="" Scope=""/>
  <table xmlns="" ID="p87Mk9PT+9rT0ZGIwJsE5u8SqHk=" Header="no" Caption="no" Exclude="no" LinkedHeaders="" Scope=""/>
  <table xmlns="" ID="gXAYZMBrFKhP8mTDni0/++RoAWA=" Header="no" Caption="no" Exclude="no" LinkedHeaders="" Scope=""/>
  <table xmlns="" ID="a0ufo9HmXWaj74R/kJlkKoB+b9w=" Header="no" Caption="no" Exclude="no" LinkedHeaders="" Scope=""/>
  <table xmlns="" ID="q+Qx44G5D4aDQ3aYtquwhjU9Weg=" Header="no" Caption="no" Exclude="no" LinkedHeaders="" Scope=""/>
  <table xmlns="" ID="D56wREcekEvkKN98M+Zll61Ow2U=" Header="no" Caption="no" Exclude="no" LinkedHeaders="" Scope=""/>
  <table xmlns="" ID="+3jk1zoZfHiA8qunqk//tjFtnKA=" Header="no" Caption="no" Exclude="no" LinkedHeaders="" Scope=""/>
  <table xmlns="" ID="HG03kg/XzNDMVTk9rXQfBZ0Z3UI=" Header="no" Caption="no" Exclude="no" LinkedHeaders="" Scope=""/>
  <table xmlns="" ID="89O7iISdUPgvdk1GYSLHwrN55hY=" Header="no" Caption="no" Exclude="no" LinkedHeaders="" Scope=""/>
  <table xmlns="" ID="NJRZIpeLJUCj1rftDlhS1tBkn28=" Header="no" Caption="no" Exclude="no" LinkedHeaders="" Scope=""/>
  <table xmlns="" ID="BJHjc+bGu3OBTbU/LtNsZ3IgRF4=" Header="no" Caption="no" Exclude="no" LinkedHeaders="" Scope=""/>
  <table xmlns="" ID="RfBkzzdnMFLtiZJ4Xcr+0/5XMmI=" Header="no" Caption="no" Exclude="no" LinkedHeaders="" Scope=""/>
  <table xmlns="" ID="h6OrWIZJ32M7f8VQ0PUlWXZjD1c=" Header="no" Caption="no" Exclude="no" LinkedHeaders="" Scope=""/>
  <table xmlns="" ID="ymyloUc2vOjqdWgnKQZVpiLKAf4=" Header="no" Caption="no" Exclude="no" LinkedHeaders="" Scope=""/>
  <table xmlns="" ID="jcDx5RcahvRozcnuv4i5nAXcxvA=" Header="no" Caption="no" Exclude="no" LinkedHeaders="" Scope=""/>
  <table xmlns="" ID="I9k33O32wfvdvdAP4mTWi0A9kL8=" Header="no" Caption="no" Exclude="no" LinkedHeaders="" Scope=""/>
  <table xmlns="" ID="qknCMTxMQPXUo9EFObjCkzUitEU=" Header="no" Caption="no" Exclude="no" LinkedHeaders="" Scope=""/>
  <Shape xmlns="" ID="71xkl7aaD3tG3+yL/OzxAEqfJJY=" pdftag="" Order="_x0032_" validate="no" artifact="_x0030_" Lang="" formula="no" bookmark="no"/>
  <Shape xmlns="" ID="IIluGRqXtKiRKp4H0zHPgyD1boM=" pdftag="" Order="_x0033_" bookmark="no"/>
  <Shape xmlns="" ID="EfalDegvzxtwTBUBiBh99zrKlt0=" pdftag="" Order="_x0032_" validate="no" artifact="_x0030_" Lang="" formula="no" bookmark="no"/>
  <Shape xmlns="" ID="yyGjb/VL/XrSe6Od2QUhVfpEWMI=" pdftag="" Order="_x0033_" validate="no" artifact="_x0030_" Lang="" formula="no" bookmark="no"/>
  <SubText xmlns="" ID="71xkl7aaD3tG3+yL/OzxAEqfJJY=" ActualText=""/>
  <SubText xmlns="" ID="EfalDegvzxtwTBUBiBh99zrKlt0=" ActualText=""/>
  <SubText xmlns="" ID="yyGjb/VL/XrSe6Od2QUhVfpEWMI="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53844</TotalTime>
  <Words>5548</Words>
  <Application>Microsoft Office PowerPoint</Application>
  <PresentationFormat>Widescreen</PresentationFormat>
  <Paragraphs>663</Paragraphs>
  <Slides>151</Slides>
  <Notes>151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151</vt:i4>
      </vt:variant>
    </vt:vector>
  </HeadingPairs>
  <TitlesOfParts>
    <vt:vector size="159" baseType="lpstr">
      <vt:lpstr>Arial</vt:lpstr>
      <vt:lpstr>Calibri</vt:lpstr>
      <vt:lpstr>Courier New</vt:lpstr>
      <vt:lpstr>Noto Sans Symbols</vt:lpstr>
      <vt:lpstr>Roboto</vt:lpstr>
      <vt:lpstr>Wingdings</vt:lpstr>
      <vt:lpstr>Wingdings 3</vt:lpstr>
      <vt:lpstr>Integral</vt:lpstr>
      <vt:lpstr>Understanding Challenging Behavior – the Science Behind It</vt:lpstr>
      <vt:lpstr>Kelley Foehrkolb, BCBA</vt:lpstr>
      <vt:lpstr>Kelley Foehrkolb, BCBA, cont.</vt:lpstr>
      <vt:lpstr>Understanding and Supporting Behavior in Special Education </vt:lpstr>
      <vt:lpstr>Reminder</vt:lpstr>
      <vt:lpstr>Foundational Principles of Behavior</vt:lpstr>
      <vt:lpstr>ABA and Science of Behavior</vt:lpstr>
      <vt:lpstr>Applied Behavior Analysis</vt:lpstr>
      <vt:lpstr>Applied Behavior Analysis, cont.</vt:lpstr>
      <vt:lpstr>Facts about ABA</vt:lpstr>
      <vt:lpstr>Facts about ABA, cont.</vt:lpstr>
      <vt:lpstr>Principles of Learning Theory</vt:lpstr>
      <vt:lpstr>What is Behavior?</vt:lpstr>
      <vt:lpstr>Understanding Behavior</vt:lpstr>
      <vt:lpstr>Changing Behaviors</vt:lpstr>
      <vt:lpstr>ABC of Behavior and Behavior Trap</vt:lpstr>
      <vt:lpstr>The A-B-Cs of Behavior</vt:lpstr>
      <vt:lpstr>The A-B-Cs of Behavior, cont.</vt:lpstr>
      <vt:lpstr>The A-B-Cs of Behavior, more…  </vt:lpstr>
      <vt:lpstr>The A-B-Cs of Behavior, cont.2</vt:lpstr>
      <vt:lpstr>Setting Events</vt:lpstr>
      <vt:lpstr>Setting Events, cont.</vt:lpstr>
      <vt:lpstr>The A-B-Cs of Behavior, cont. 3</vt:lpstr>
      <vt:lpstr>The A-B-Cs of Behavior, cont. 4</vt:lpstr>
      <vt:lpstr>The A-B-Cs of Behavior, cont. 5</vt:lpstr>
      <vt:lpstr>The A-B-Cs of Behavior, cont. 6</vt:lpstr>
      <vt:lpstr>Behavior Trap</vt:lpstr>
      <vt:lpstr>Behavior Trap, cont.</vt:lpstr>
      <vt:lpstr>Behavior Trap, cont. 2</vt:lpstr>
      <vt:lpstr>Behavior Trap,  cont. 3</vt:lpstr>
      <vt:lpstr>Behavior Trap, cont. 4</vt:lpstr>
      <vt:lpstr>Behavior Trap, cont. 5</vt:lpstr>
      <vt:lpstr>Behavior Trap, cont. 5 </vt:lpstr>
      <vt:lpstr>The Behavior Trap</vt:lpstr>
      <vt:lpstr>Reinforcement</vt:lpstr>
      <vt:lpstr>We have said or heard it all...</vt:lpstr>
      <vt:lpstr>The Solution… </vt:lpstr>
      <vt:lpstr>Consequences</vt:lpstr>
      <vt:lpstr>Reinforcement and Punishment </vt:lpstr>
      <vt:lpstr>Reinforcement </vt:lpstr>
      <vt:lpstr>Is it Reinforcing? </vt:lpstr>
      <vt:lpstr>Making Reinforcement Effective</vt:lpstr>
      <vt:lpstr>Making Reinforcement Effective: IMMEDIATE </vt:lpstr>
      <vt:lpstr>Making Reinforcement Effective: DISTINCT </vt:lpstr>
      <vt:lpstr>Making Reinforcement Effective: DESCRIPTIVE </vt:lpstr>
      <vt:lpstr>Making Reinforcement Effective: PREFERRED </vt:lpstr>
      <vt:lpstr>Making Reinforcement Effective: VARIED</vt:lpstr>
      <vt:lpstr>Bribery vs Reinforcement</vt:lpstr>
      <vt:lpstr>Bribery</vt:lpstr>
      <vt:lpstr>Bribery, cont.</vt:lpstr>
      <vt:lpstr>Reinforcement, cont.</vt:lpstr>
      <vt:lpstr>How do you know if it is reinforcing?</vt:lpstr>
      <vt:lpstr>Bribery graphic</vt:lpstr>
      <vt:lpstr>Understanding the difference! </vt:lpstr>
      <vt:lpstr>Understanding the difference! Cont. </vt:lpstr>
      <vt:lpstr>Setting up the Environment for Success</vt:lpstr>
      <vt:lpstr>Materials to reference</vt:lpstr>
      <vt:lpstr>Materials to reference, cont.</vt:lpstr>
      <vt:lpstr>Materials to reference, cont. 2</vt:lpstr>
      <vt:lpstr>Managing the Environment</vt:lpstr>
      <vt:lpstr>Managing the Environment, cont.</vt:lpstr>
      <vt:lpstr>Managing the Environment, cont. 2</vt:lpstr>
      <vt:lpstr>ADDITIONAL QUESTIONS TO ASK</vt:lpstr>
      <vt:lpstr>ADDITIONAL QUESTIONS TO ASK, cont. </vt:lpstr>
      <vt:lpstr>Fidelity Checks</vt:lpstr>
      <vt:lpstr>Fidelity Checks, cont.</vt:lpstr>
      <vt:lpstr>Fidelity Checks, cont. 2</vt:lpstr>
      <vt:lpstr>Fidelity Checks, cont. 3</vt:lpstr>
      <vt:lpstr>Fidelity Checks, cont. 4</vt:lpstr>
      <vt:lpstr>Fidelity Checklist Activity</vt:lpstr>
      <vt:lpstr>Data Collection</vt:lpstr>
      <vt:lpstr>Introduction</vt:lpstr>
      <vt:lpstr>Get Started!</vt:lpstr>
      <vt:lpstr>COLLECTING DATA</vt:lpstr>
      <vt:lpstr>Reasons for Collecting and Analyzing Data </vt:lpstr>
      <vt:lpstr>Reasons for Collecting and Analyzing Data, cont.  </vt:lpstr>
      <vt:lpstr>Considerations When Selecting Method of Data Collection</vt:lpstr>
      <vt:lpstr>Considerations When Selecting Method of Data Collection, cont.</vt:lpstr>
      <vt:lpstr>TYPES OF DATA COLLECTION ABC Data </vt:lpstr>
      <vt:lpstr>ABC DATA COLLECTION</vt:lpstr>
      <vt:lpstr>ABC DATA COLLECTION EXAMPLE</vt:lpstr>
      <vt:lpstr>ABC DATA COLLECTION, cont.</vt:lpstr>
      <vt:lpstr>ABC Data Example</vt:lpstr>
      <vt:lpstr>ABC Data Example, cont. 2</vt:lpstr>
      <vt:lpstr>ABC Data Example, cont. 3</vt:lpstr>
      <vt:lpstr>Structured ABC Checklist Example</vt:lpstr>
      <vt:lpstr>TYPES OF DATA COLLECTION</vt:lpstr>
      <vt:lpstr>Continuous Measurement Procedures</vt:lpstr>
      <vt:lpstr>Count</vt:lpstr>
      <vt:lpstr>Count Data Sheet Example</vt:lpstr>
      <vt:lpstr>Frequency/Rate</vt:lpstr>
      <vt:lpstr>Frequency/Rate Data Sheet Example</vt:lpstr>
      <vt:lpstr>Frequency Data Sheet (self graphs)</vt:lpstr>
      <vt:lpstr>Sample of frequency sheet graphed</vt:lpstr>
      <vt:lpstr>Duration</vt:lpstr>
      <vt:lpstr>Duration, cont.</vt:lpstr>
      <vt:lpstr>Duration Data Sheet Example</vt:lpstr>
      <vt:lpstr>Duration Data Sheet Example, cont.</vt:lpstr>
      <vt:lpstr>Duration and Frequency Data Collection Example</vt:lpstr>
      <vt:lpstr>Duration and Frequency Data Collection Example, cont.</vt:lpstr>
      <vt:lpstr>What measurement should we use?</vt:lpstr>
      <vt:lpstr>What measurement should we use? Cont.</vt:lpstr>
      <vt:lpstr>What measurement should we use? Cont. 2</vt:lpstr>
      <vt:lpstr>Response Latency</vt:lpstr>
      <vt:lpstr>Response Latency, cont.</vt:lpstr>
      <vt:lpstr>Response Latency, cont. 2</vt:lpstr>
      <vt:lpstr>Latency Data Sheet Example</vt:lpstr>
      <vt:lpstr>Interresponse Time (IRT)</vt:lpstr>
      <vt:lpstr>Interresponse Time (IRT), cont.</vt:lpstr>
      <vt:lpstr>Inter-response Time (IRT) Data Sheet Example</vt:lpstr>
      <vt:lpstr>TYPES OF DATA COLLECTION Discontinuous Measurement</vt:lpstr>
      <vt:lpstr>Discontinuous Measurement Procedures</vt:lpstr>
      <vt:lpstr>Interval Recording</vt:lpstr>
      <vt:lpstr>Interval Recording, cont.</vt:lpstr>
      <vt:lpstr>Interval Recording Example</vt:lpstr>
      <vt:lpstr>Whole-Interval Recording</vt:lpstr>
      <vt:lpstr>Whole-Interval Recording, cont.</vt:lpstr>
      <vt:lpstr>Whole Interval Data Sheet Example</vt:lpstr>
      <vt:lpstr>Whole Interval Data Sheet Example, cont.</vt:lpstr>
      <vt:lpstr>Partial-Interval Recording</vt:lpstr>
      <vt:lpstr>Partial-Interval Recording, cont.</vt:lpstr>
      <vt:lpstr>Partial-Interval Data Sheet Example</vt:lpstr>
      <vt:lpstr>Partial Interval Data Sheet Example</vt:lpstr>
      <vt:lpstr>Momentary-Time Sampling</vt:lpstr>
      <vt:lpstr>Momentary-Time Sampling, cont.</vt:lpstr>
      <vt:lpstr>Momentary-Time Sampling, cont. 2</vt:lpstr>
      <vt:lpstr>Momentary-Time Sampling Data Sheet Example</vt:lpstr>
      <vt:lpstr>Planned Activity Check</vt:lpstr>
      <vt:lpstr>Planned Activity Check Sample</vt:lpstr>
      <vt:lpstr>Trials-to-Criterion</vt:lpstr>
      <vt:lpstr>Trials-to-Criterion, cont.</vt:lpstr>
      <vt:lpstr>Trials-to-Criterion Data Sheet Example</vt:lpstr>
      <vt:lpstr>Data Sheet Example, cont.</vt:lpstr>
      <vt:lpstr>PERMANENT PRODUCT</vt:lpstr>
      <vt:lpstr>Permanent-Product Recording</vt:lpstr>
      <vt:lpstr>Permanent-Product Recording, cont.</vt:lpstr>
      <vt:lpstr>Permanent-Product Data Sheet Example</vt:lpstr>
      <vt:lpstr>Permanent Product Data Sheet Example Filled Out</vt:lpstr>
      <vt:lpstr>Choosing a Data Collection Method</vt:lpstr>
      <vt:lpstr>CRITICAL DATA SHEET COMPONENTS</vt:lpstr>
      <vt:lpstr>Critical Data Sheet Components, cont.</vt:lpstr>
      <vt:lpstr>Data Sheet Directions</vt:lpstr>
      <vt:lpstr>Definitions</vt:lpstr>
      <vt:lpstr>Staff Initials</vt:lpstr>
      <vt:lpstr>Clear Time Frames</vt:lpstr>
      <vt:lpstr>Sample Data Sheets</vt:lpstr>
      <vt:lpstr>Sample Data Sheets, cont.</vt:lpstr>
      <vt:lpstr>Collection Consideration Guide</vt:lpstr>
      <vt:lpstr>Collection Consideration Guide, cont.</vt:lpstr>
      <vt:lpstr>Thank you!</vt:lpstr>
      <vt:lpstr>Charting the Cs Conference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Challenging Behavior – the Science Behind It. Charting the Cs Conference 2025 </dc:title>
  <dc:creator>Statewide Professional Development to Support the Workforce and Low Incidence Disability Areas in the State of Minnesota</dc:creator>
  <cp:lastModifiedBy>Shuyin Maciel</cp:lastModifiedBy>
  <cp:revision>1723</cp:revision>
  <dcterms:created xsi:type="dcterms:W3CDTF">2020-04-18T15:28:58Z</dcterms:created>
  <dcterms:modified xsi:type="dcterms:W3CDTF">2025-04-23T07:01:28Z</dcterms:modified>
</cp:coreProperties>
</file>