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127"/>
  </p:notesMasterIdLst>
  <p:handoutMasterIdLst>
    <p:handoutMasterId r:id="rId128"/>
  </p:handoutMasterIdLst>
  <p:sldIdLst>
    <p:sldId id="256" r:id="rId3"/>
    <p:sldId id="340" r:id="rId4"/>
    <p:sldId id="411" r:id="rId5"/>
    <p:sldId id="258" r:id="rId6"/>
    <p:sldId id="550" r:id="rId7"/>
    <p:sldId id="259" r:id="rId8"/>
    <p:sldId id="429" r:id="rId9"/>
    <p:sldId id="260" r:id="rId10"/>
    <p:sldId id="266" r:id="rId11"/>
    <p:sldId id="268" r:id="rId12"/>
    <p:sldId id="269" r:id="rId13"/>
    <p:sldId id="414" r:id="rId14"/>
    <p:sldId id="415" r:id="rId15"/>
    <p:sldId id="416" r:id="rId16"/>
    <p:sldId id="271" r:id="rId17"/>
    <p:sldId id="417" r:id="rId18"/>
    <p:sldId id="434" r:id="rId19"/>
    <p:sldId id="435" r:id="rId20"/>
    <p:sldId id="436" r:id="rId21"/>
    <p:sldId id="305" r:id="rId22"/>
    <p:sldId id="263" r:id="rId23"/>
    <p:sldId id="442" r:id="rId24"/>
    <p:sldId id="264" r:id="rId25"/>
    <p:sldId id="265" r:id="rId26"/>
    <p:sldId id="437" r:id="rId27"/>
    <p:sldId id="267" r:id="rId28"/>
    <p:sldId id="438" r:id="rId29"/>
    <p:sldId id="439" r:id="rId30"/>
    <p:sldId id="270" r:id="rId31"/>
    <p:sldId id="440" r:id="rId32"/>
    <p:sldId id="272" r:id="rId33"/>
    <p:sldId id="273" r:id="rId34"/>
    <p:sldId id="274" r:id="rId35"/>
    <p:sldId id="275" r:id="rId36"/>
    <p:sldId id="276" r:id="rId37"/>
    <p:sldId id="441" r:id="rId38"/>
    <p:sldId id="465" r:id="rId39"/>
    <p:sldId id="468" r:id="rId40"/>
    <p:sldId id="469" r:id="rId41"/>
    <p:sldId id="470" r:id="rId42"/>
    <p:sldId id="471" r:id="rId43"/>
    <p:sldId id="472" r:id="rId44"/>
    <p:sldId id="477" r:id="rId45"/>
    <p:sldId id="262" r:id="rId46"/>
    <p:sldId id="517" r:id="rId47"/>
    <p:sldId id="518" r:id="rId48"/>
    <p:sldId id="519" r:id="rId49"/>
    <p:sldId id="520" r:id="rId50"/>
    <p:sldId id="522" r:id="rId51"/>
    <p:sldId id="525" r:id="rId52"/>
    <p:sldId id="490" r:id="rId53"/>
    <p:sldId id="491" r:id="rId54"/>
    <p:sldId id="445" r:id="rId55"/>
    <p:sldId id="446" r:id="rId56"/>
    <p:sldId id="448" r:id="rId57"/>
    <p:sldId id="449" r:id="rId58"/>
    <p:sldId id="450" r:id="rId59"/>
    <p:sldId id="451" r:id="rId60"/>
    <p:sldId id="492" r:id="rId61"/>
    <p:sldId id="455" r:id="rId62"/>
    <p:sldId id="458" r:id="rId63"/>
    <p:sldId id="277" r:id="rId64"/>
    <p:sldId id="278" r:id="rId65"/>
    <p:sldId id="279" r:id="rId66"/>
    <p:sldId id="281" r:id="rId67"/>
    <p:sldId id="282" r:id="rId68"/>
    <p:sldId id="283" r:id="rId69"/>
    <p:sldId id="285" r:id="rId70"/>
    <p:sldId id="286" r:id="rId71"/>
    <p:sldId id="287" r:id="rId72"/>
    <p:sldId id="288" r:id="rId73"/>
    <p:sldId id="289" r:id="rId74"/>
    <p:sldId id="461" r:id="rId75"/>
    <p:sldId id="513" r:id="rId76"/>
    <p:sldId id="514" r:id="rId77"/>
    <p:sldId id="515" r:id="rId78"/>
    <p:sldId id="516" r:id="rId79"/>
    <p:sldId id="527" r:id="rId80"/>
    <p:sldId id="540" r:id="rId81"/>
    <p:sldId id="280" r:id="rId82"/>
    <p:sldId id="529" r:id="rId83"/>
    <p:sldId id="530" r:id="rId84"/>
    <p:sldId id="541" r:id="rId85"/>
    <p:sldId id="284" r:id="rId86"/>
    <p:sldId id="542" r:id="rId87"/>
    <p:sldId id="543" r:id="rId88"/>
    <p:sldId id="544" r:id="rId89"/>
    <p:sldId id="535" r:id="rId90"/>
    <p:sldId id="536" r:id="rId91"/>
    <p:sldId id="290" r:id="rId92"/>
    <p:sldId id="291" r:id="rId93"/>
    <p:sldId id="545" r:id="rId94"/>
    <p:sldId id="293" r:id="rId95"/>
    <p:sldId id="551" r:id="rId96"/>
    <p:sldId id="537" r:id="rId97"/>
    <p:sldId id="294" r:id="rId98"/>
    <p:sldId id="300" r:id="rId99"/>
    <p:sldId id="301" r:id="rId100"/>
    <p:sldId id="302" r:id="rId101"/>
    <p:sldId id="303" r:id="rId102"/>
    <p:sldId id="304" r:id="rId103"/>
    <p:sldId id="509" r:id="rId104"/>
    <p:sldId id="315" r:id="rId105"/>
    <p:sldId id="316" r:id="rId106"/>
    <p:sldId id="317" r:id="rId107"/>
    <p:sldId id="546" r:id="rId108"/>
    <p:sldId id="547" r:id="rId109"/>
    <p:sldId id="548" r:id="rId110"/>
    <p:sldId id="549" r:id="rId111"/>
    <p:sldId id="552" r:id="rId112"/>
    <p:sldId id="323" r:id="rId113"/>
    <p:sldId id="510" r:id="rId114"/>
    <p:sldId id="498" r:id="rId115"/>
    <p:sldId id="553" r:id="rId116"/>
    <p:sldId id="464" r:id="rId117"/>
    <p:sldId id="307" r:id="rId118"/>
    <p:sldId id="295" r:id="rId119"/>
    <p:sldId id="297" r:id="rId120"/>
    <p:sldId id="299" r:id="rId121"/>
    <p:sldId id="298" r:id="rId122"/>
    <p:sldId id="459" r:id="rId123"/>
    <p:sldId id="306" r:id="rId124"/>
    <p:sldId id="314" r:id="rId125"/>
    <p:sldId id="334"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3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FE1FF"/>
    <a:srgbClr val="FFFFFF"/>
    <a:srgbClr val="5DCDFF"/>
    <a:srgbClr val="0055A5"/>
    <a:srgbClr val="E73E30"/>
    <a:srgbClr val="0156A6"/>
    <a:srgbClr val="000000"/>
    <a:srgbClr val="FF666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7" autoAdjust="0"/>
    <p:restoredTop sz="95317" autoAdjust="0"/>
  </p:normalViewPr>
  <p:slideViewPr>
    <p:cSldViewPr snapToGrid="0" snapToObjects="1">
      <p:cViewPr varScale="1">
        <p:scale>
          <a:sx n="130" d="100"/>
          <a:sy n="130" d="100"/>
        </p:scale>
        <p:origin x="366" y="132"/>
      </p:cViewPr>
      <p:guideLst>
        <p:guide pos="3840"/>
        <p:guide orient="horz" pos="2136"/>
      </p:guideLst>
    </p:cSldViewPr>
  </p:slideViewPr>
  <p:outlineViewPr>
    <p:cViewPr>
      <p:scale>
        <a:sx n="33" d="100"/>
        <a:sy n="33" d="100"/>
      </p:scale>
      <p:origin x="0" y="-90972"/>
    </p:cViewPr>
  </p:outlineViewPr>
  <p:notesTextViewPr>
    <p:cViewPr>
      <p:scale>
        <a:sx n="3" d="2"/>
        <a:sy n="3" d="2"/>
      </p:scale>
      <p:origin x="0" y="0"/>
    </p:cViewPr>
  </p:notesTextViewPr>
  <p:notesViewPr>
    <p:cSldViewPr snapToGrid="0" snapToObjects="1" showGuides="1">
      <p:cViewPr varScale="1">
        <p:scale>
          <a:sx n="104" d="100"/>
          <a:sy n="104" d="100"/>
        </p:scale>
        <p:origin x="540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4/23/2025</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bc0289824e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bc0289824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436441b2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436441b2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77246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436441b2f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436441b2f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3030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102</a:t>
            </a:fld>
            <a:endParaRPr lang="en-US"/>
          </a:p>
        </p:txBody>
      </p:sp>
    </p:spTree>
    <p:extLst>
      <p:ext uri="{BB962C8B-B14F-4D97-AF65-F5344CB8AC3E}">
        <p14:creationId xmlns:p14="http://schemas.microsoft.com/office/powerpoint/2010/main" val="19529534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672e61358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8672e61358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chemeClr val="accent6"/>
              </a:highlight>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c3211b584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c3211b584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8d4595fdf7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8d4595fdf7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d4595fdf7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d4595fdf7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2"/>
              </a:highlight>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8672e61358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8672e61358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8672e61358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8672e61358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672e61358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672e61358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110</a:t>
            </a:fld>
            <a:endParaRPr lang="en-US"/>
          </a:p>
        </p:txBody>
      </p:sp>
    </p:spTree>
    <p:extLst>
      <p:ext uri="{BB962C8B-B14F-4D97-AF65-F5344CB8AC3E}">
        <p14:creationId xmlns:p14="http://schemas.microsoft.com/office/powerpoint/2010/main" val="8007080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672e61358_0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672e61358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672e61358_0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672e61358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87457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51cd62a7c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51cd62a7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114</a:t>
            </a:fld>
            <a:endParaRPr lang="en-US"/>
          </a:p>
        </p:txBody>
      </p:sp>
    </p:spTree>
    <p:extLst>
      <p:ext uri="{BB962C8B-B14F-4D97-AF65-F5344CB8AC3E}">
        <p14:creationId xmlns:p14="http://schemas.microsoft.com/office/powerpoint/2010/main" val="33034721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115</a:t>
            </a:fld>
            <a:endParaRPr lang="en-US"/>
          </a:p>
        </p:txBody>
      </p:sp>
    </p:spTree>
    <p:extLst>
      <p:ext uri="{BB962C8B-B14F-4D97-AF65-F5344CB8AC3E}">
        <p14:creationId xmlns:p14="http://schemas.microsoft.com/office/powerpoint/2010/main" val="34507605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51279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1155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123</a:t>
            </a:fld>
            <a:endParaRPr lang="en-US"/>
          </a:p>
        </p:txBody>
      </p:sp>
    </p:spTree>
    <p:extLst>
      <p:ext uri="{BB962C8B-B14F-4D97-AF65-F5344CB8AC3E}">
        <p14:creationId xmlns:p14="http://schemas.microsoft.com/office/powerpoint/2010/main" val="9714520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124</a:t>
            </a:fld>
            <a:endParaRPr lang="en-US"/>
          </a:p>
        </p:txBody>
      </p:sp>
    </p:spTree>
    <p:extLst>
      <p:ext uri="{BB962C8B-B14F-4D97-AF65-F5344CB8AC3E}">
        <p14:creationId xmlns:p14="http://schemas.microsoft.com/office/powerpoint/2010/main" val="172225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24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865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41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17</a:t>
            </a:fld>
            <a:endParaRPr lang="en-US"/>
          </a:p>
        </p:txBody>
      </p:sp>
    </p:spTree>
    <p:extLst>
      <p:ext uri="{BB962C8B-B14F-4D97-AF65-F5344CB8AC3E}">
        <p14:creationId xmlns:p14="http://schemas.microsoft.com/office/powerpoint/2010/main" val="4182645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ebbc94dd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debbc94dd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ebbc94dd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debbc94ddb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028982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028982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1: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555" name="Google Shape;55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ebbc94dd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debbc94dd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ebbc94dd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debbc94dd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83040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ebbc94dd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debbc94dd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ebbc94dd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debbc94ddb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ebbc94dd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debbc94ddb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ebbc94dd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debbc94ddb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ebbc94dd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debbc94ddb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ebbc94dd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debbc94ddb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ebbc94dd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debbc94ddb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028982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028982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251100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ebbc94dd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debbc94ddb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ebbc94ddb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debbc94ddb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80145c0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380145c0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ebbc94dd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debbc94ddb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ebbc94dd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debbc94ddb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ebbc94ddb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debbc94ddb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36</a:t>
            </a:fld>
            <a:endParaRPr lang="en-US"/>
          </a:p>
        </p:txBody>
      </p:sp>
    </p:spTree>
    <p:extLst>
      <p:ext uri="{BB962C8B-B14F-4D97-AF65-F5344CB8AC3E}">
        <p14:creationId xmlns:p14="http://schemas.microsoft.com/office/powerpoint/2010/main" val="721402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80479c023_0_2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380479c023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80479c023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80479c023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80479c023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80479c023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c0289824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bc0289824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80479c023_0_3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380479c023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80479c023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80479c023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80479c023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80479c023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80479c023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80479c023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9030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14257853f2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14257853f2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59b4a271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959b4a271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14257853f2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14257853f2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14257853f2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14257853f2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72" name="Google Shape;172;g214257853f2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Tree>
    <p:extLst>
      <p:ext uri="{BB962C8B-B14F-4D97-AF65-F5344CB8AC3E}">
        <p14:creationId xmlns:p14="http://schemas.microsoft.com/office/powerpoint/2010/main" val="1288314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14257853f2_0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14257853f2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80479c023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80479c023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357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df64f797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3df64f797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ead1550b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ead1550b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e912cf78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e912cf78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lang="en-US" sz="1800" dirty="0">
              <a:solidFill>
                <a:srgbClr val="695D46"/>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e912cf78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de912cf78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e912cf78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e912cf78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e912cf78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e912cf78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848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c45b3a10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c45b3a10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526f4d766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ge526f4d766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c4283b5d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c4283b5d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c4283b5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c4283b5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c4283b5d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c4283b5d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c45b3a10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c45b3a10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c45b3a10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c45b3a10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452e70851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452e70851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7</a:t>
            </a:fld>
            <a:endParaRPr lang="en-US"/>
          </a:p>
        </p:txBody>
      </p:sp>
    </p:spTree>
    <p:extLst>
      <p:ext uri="{BB962C8B-B14F-4D97-AF65-F5344CB8AC3E}">
        <p14:creationId xmlns:p14="http://schemas.microsoft.com/office/powerpoint/2010/main" val="1211524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c7e47ab3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8c7e47ab3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59635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74</a:t>
            </a:fld>
            <a:endParaRPr lang="en-US"/>
          </a:p>
        </p:txBody>
      </p:sp>
    </p:spTree>
    <p:extLst>
      <p:ext uri="{BB962C8B-B14F-4D97-AF65-F5344CB8AC3E}">
        <p14:creationId xmlns:p14="http://schemas.microsoft.com/office/powerpoint/2010/main" val="1337254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75</a:t>
            </a:fld>
            <a:endParaRPr lang="en-US"/>
          </a:p>
        </p:txBody>
      </p:sp>
    </p:spTree>
    <p:extLst>
      <p:ext uri="{BB962C8B-B14F-4D97-AF65-F5344CB8AC3E}">
        <p14:creationId xmlns:p14="http://schemas.microsoft.com/office/powerpoint/2010/main" val="513415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14257853f2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14257853f2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890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14257853f2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14257853f2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6103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14257853f2_0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14257853f2_0_7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09" name="Google Shape;209;g214257853f2_0_7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51663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897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c0289824e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bc0289824e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14257853f2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14257853f2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9021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4257853f2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14257853f2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42915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4257853f2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14257853f2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75891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07037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a6ff22101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a6ff22101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9994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a6ff22101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a6ff22101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2016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a6ff22101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a6ff22101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9067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49118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14257853f2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14257853f2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502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4257853f2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4257853f2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55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c0289824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bc0289824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4257853f2_0_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14257853f2_0_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9304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4257853f2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14257853f2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6018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8677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2a6ff22101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2a6ff22101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0132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94</a:t>
            </a:fld>
            <a:endParaRPr lang="en-US"/>
          </a:p>
        </p:txBody>
      </p:sp>
    </p:spTree>
    <p:extLst>
      <p:ext uri="{BB962C8B-B14F-4D97-AF65-F5344CB8AC3E}">
        <p14:creationId xmlns:p14="http://schemas.microsoft.com/office/powerpoint/2010/main" val="20444514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4257853f2_0_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4257853f2_0_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4575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6616a57b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6616a57b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4c5fbd2650cbafb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4c5fbd2650cbafb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3942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c45b3a10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c45b3a10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9983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c45b3a10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c45b3a10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912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 - Opening slide: Space for logo, title and body text">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268ABC62-F64E-D086-ED93-155009BB100F}"/>
              </a:ext>
              <a:ext uri="{C183D7F6-B498-43B3-948B-1728B52AA6E4}">
                <adec:decorative xmlns:adec="http://schemas.microsoft.com/office/drawing/2017/decorative" val="1"/>
              </a:ext>
            </a:extLst>
          </p:cNvPr>
          <p:cNvSpPr>
            <a:spLocks/>
          </p:cNvSpPr>
          <p:nvPr userDrawn="1"/>
        </p:nvSpPr>
        <p:spPr>
          <a:xfrm>
            <a:off x="92161" y="1676418"/>
            <a:ext cx="2938120" cy="4571982"/>
          </a:xfrm>
          <a:prstGeom prst="rect">
            <a:avLst/>
          </a:prstGeom>
          <a:gradFill flip="none" rotWithShape="1">
            <a:gsLst>
              <a:gs pos="0">
                <a:srgbClr val="9FE1FF"/>
              </a:gs>
              <a:gs pos="10000">
                <a:srgbClr val="FFFFFF"/>
              </a:gs>
              <a:gs pos="71000">
                <a:srgbClr val="FFFFFF"/>
              </a:gs>
              <a:gs pos="83000">
                <a:srgbClr val="93DEFF"/>
              </a:gs>
              <a:gs pos="100000">
                <a:srgbClr val="FFFFFF"/>
              </a:gs>
            </a:gsLst>
            <a:lin ang="162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4157" y="1156648"/>
            <a:ext cx="8192942" cy="1907022"/>
          </a:xfrm>
        </p:spPr>
        <p:txBody>
          <a:bodyPr lIns="0" tIns="457200" anchor="ctr">
            <a:noAutofit/>
          </a:bodyPr>
          <a:lstStyle>
            <a:lvl1pPr algn="l">
              <a:defRPr sz="3600" spc="200" baseline="0">
                <a:solidFill>
                  <a:srgbClr val="10182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4090423-9E1A-DCF3-4D90-27023E53B38D}"/>
              </a:ext>
            </a:extLst>
          </p:cNvPr>
          <p:cNvSpPr>
            <a:spLocks noGrp="1"/>
          </p:cNvSpPr>
          <p:nvPr>
            <p:ph type="body" sz="quarter" idx="10"/>
          </p:nvPr>
        </p:nvSpPr>
        <p:spPr>
          <a:xfrm>
            <a:off x="3414156" y="3180472"/>
            <a:ext cx="8193643" cy="2534528"/>
          </a:xfrm>
          <a:prstGeom prst="rect">
            <a:avLst/>
          </a:prstGeom>
        </p:spPr>
        <p:txBody>
          <a:bodyPr/>
          <a:lstStyle>
            <a:lvl1pPr marL="0" indent="0" algn="l">
              <a:buFont typeface="Arial" panose="020B0604020202020204" pitchFamily="34" charse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7" name="Text Placeholder 3">
            <a:extLst>
              <a:ext uri="{FF2B5EF4-FFF2-40B4-BE49-F238E27FC236}">
                <a16:creationId xmlns:a16="http://schemas.microsoft.com/office/drawing/2014/main" id="{BD0D09D0-A39B-4E1A-D5AF-76A6E2568209}"/>
              </a:ext>
            </a:extLst>
          </p:cNvPr>
          <p:cNvSpPr>
            <a:spLocks noGrp="1"/>
          </p:cNvSpPr>
          <p:nvPr>
            <p:ph type="body" sz="quarter" idx="11"/>
          </p:nvPr>
        </p:nvSpPr>
        <p:spPr>
          <a:xfrm>
            <a:off x="92075" y="2891912"/>
            <a:ext cx="2938463" cy="2534528"/>
          </a:xfrm>
        </p:spPr>
        <p:txBody>
          <a:bodyPr/>
          <a:lstStyle>
            <a:lvl1pPr marL="0" inden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5" name="Picture Placeholder 1" descr="Picture 1">
            <a:extLst>
              <a:ext uri="{FF2B5EF4-FFF2-40B4-BE49-F238E27FC236}">
                <a16:creationId xmlns:a16="http://schemas.microsoft.com/office/drawing/2014/main" id="{234AE102-9263-0CD6-27C1-191F0255C16C}"/>
              </a:ext>
            </a:extLst>
          </p:cNvPr>
          <p:cNvSpPr>
            <a:spLocks noGrp="1"/>
          </p:cNvSpPr>
          <p:nvPr>
            <p:ph type="pic" sz="quarter" idx="12"/>
          </p:nvPr>
        </p:nvSpPr>
        <p:spPr>
          <a:xfrm>
            <a:off x="177782" y="1156648"/>
            <a:ext cx="2852755" cy="1466267"/>
          </a:xfrm>
        </p:spPr>
        <p:txBody>
          <a:bodyPr/>
          <a:lstStyle>
            <a:lvl1pPr marL="0" indent="0">
              <a:buNone/>
              <a:defRPr/>
            </a:lvl1pPr>
          </a:lstStyle>
          <a:p>
            <a:endParaRPr lang="en-US" dirty="0"/>
          </a:p>
        </p:txBody>
      </p:sp>
    </p:spTree>
    <p:extLst>
      <p:ext uri="{BB962C8B-B14F-4D97-AF65-F5344CB8AC3E}">
        <p14:creationId xmlns:p14="http://schemas.microsoft.com/office/powerpoint/2010/main" val="1533841159"/>
      </p:ext>
    </p:extLst>
  </p:cSld>
  <p:clrMapOvr>
    <a:masterClrMapping/>
  </p:clrMapOvr>
  <p:extLst>
    <p:ext uri="{DCECCB84-F9BA-43D5-87BE-67443E8EF086}">
      <p15:sldGuideLst xmlns:p15="http://schemas.microsoft.com/office/powerpoint/2012/main">
        <p15:guide id="1" pos="984"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3 - Title, content tex at bottom right and space for graphic on the right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5571142" cy="4578652"/>
          </a:xfrm>
        </p:spPr>
        <p:txBody>
          <a:bodyPr lIns="0"/>
          <a:lstStyle>
            <a:lvl1pPr algn="ctr">
              <a:defRPr sz="4400"/>
            </a:lvl1pPr>
          </a:lstStyle>
          <a:p>
            <a:r>
              <a:rPr lang="en-US" dirty="0"/>
              <a:t>Click to edit Master title style</a:t>
            </a:r>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6869118" y="1293083"/>
            <a:ext cx="4401471" cy="2376874"/>
          </a:xfrm>
          <a:ln w="12700">
            <a:solidFill>
              <a:schemeClr val="tx1"/>
            </a:solidFill>
          </a:ln>
        </p:spPr>
        <p:txBody>
          <a:bodyPr/>
          <a:lstStyle>
            <a:lvl1pPr marL="0" indent="0">
              <a:buNone/>
              <a:defRPr/>
            </a:lvl1pPr>
          </a:lstStyle>
          <a:p>
            <a:endParaRPr lang="en-US"/>
          </a:p>
        </p:txBody>
      </p:sp>
      <p:sp>
        <p:nvSpPr>
          <p:cNvPr id="5" name="Text Placeholder 4">
            <a:extLst>
              <a:ext uri="{FF2B5EF4-FFF2-40B4-BE49-F238E27FC236}">
                <a16:creationId xmlns:a16="http://schemas.microsoft.com/office/drawing/2014/main" id="{EA14D2D3-E252-067E-6B7A-D9AF44516FBA}"/>
              </a:ext>
            </a:extLst>
          </p:cNvPr>
          <p:cNvSpPr>
            <a:spLocks noGrp="1"/>
          </p:cNvSpPr>
          <p:nvPr>
            <p:ph type="body" sz="quarter" idx="13"/>
          </p:nvPr>
        </p:nvSpPr>
        <p:spPr>
          <a:xfrm>
            <a:off x="6351374" y="3892550"/>
            <a:ext cx="5227852" cy="2355850"/>
          </a:xfrm>
        </p:spPr>
        <p:txBody>
          <a:bodyPr/>
          <a:lstStyle>
            <a:lvl1pPr marL="0" indent="0" algn="ctr">
              <a:buNone/>
              <a:defRPr sz="3200"/>
            </a:lvl1pPr>
            <a:lvl2pPr marL="228600" indent="0" algn="ctr">
              <a:buNone/>
              <a:defRPr sz="3200"/>
            </a:lvl2pPr>
            <a:lvl3pPr marL="457200" indent="0" algn="ctr">
              <a:buNone/>
              <a:defRPr sz="3200"/>
            </a:lvl3pPr>
            <a:lvl4pPr marL="457200" indent="0" algn="ctr">
              <a:buNone/>
              <a:defRPr sz="3200"/>
            </a:lvl4pPr>
            <a:lvl5pPr marL="628650" indent="0" algn="ctr">
              <a:buNone/>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623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b - Title, body text (bigger), space for 2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row 2.">
            <a:extLst>
              <a:ext uri="{FF2B5EF4-FFF2-40B4-BE49-F238E27FC236}">
                <a16:creationId xmlns:a16="http://schemas.microsoft.com/office/drawing/2014/main" id="{4ADD3FB1-531D-992B-BB31-9A4D677D5E12}"/>
              </a:ext>
            </a:extLst>
          </p:cNvPr>
          <p:cNvSpPr>
            <a:spLocks noGrp="1"/>
          </p:cNvSpPr>
          <p:nvPr>
            <p:ph type="pic" sz="quarter" idx="14"/>
          </p:nvPr>
        </p:nvSpPr>
        <p:spPr>
          <a:xfrm>
            <a:off x="9850874" y="3877976"/>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31686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7028596" y="2535023"/>
            <a:ext cx="1724152" cy="1153461"/>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9405581" y="2548671"/>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7046792" y="3877976"/>
            <a:ext cx="1724152" cy="1153461"/>
          </a:xfrm>
          <a:ln w="12700">
            <a:solidFill>
              <a:schemeClr val="tx1"/>
            </a:solidFill>
          </a:ln>
        </p:spPr>
        <p:txBody>
          <a:bodyPr/>
          <a:lstStyle>
            <a:lvl1pPr marL="0" indent="0">
              <a:buNone/>
              <a:defRPr/>
            </a:lvl1pPr>
          </a:lstStyle>
          <a:p>
            <a:endParaRPr lang="en-US"/>
          </a:p>
        </p:txBody>
      </p:sp>
      <p:sp>
        <p:nvSpPr>
          <p:cNvPr id="6" name="Picture Placeholder 3" descr="Place holder 4 for 1 small graphic placed on the right side of the content box, Place holder for graphic placed on the right side of the content box, column 2.">
            <a:extLst>
              <a:ext uri="{FF2B5EF4-FFF2-40B4-BE49-F238E27FC236}">
                <a16:creationId xmlns:a16="http://schemas.microsoft.com/office/drawing/2014/main" id="{6582B32A-D1EF-11E4-ED7C-62E283CCD96A}"/>
              </a:ext>
            </a:extLst>
          </p:cNvPr>
          <p:cNvSpPr>
            <a:spLocks noGrp="1"/>
          </p:cNvSpPr>
          <p:nvPr>
            <p:ph type="pic" sz="quarter" idx="15"/>
          </p:nvPr>
        </p:nvSpPr>
        <p:spPr>
          <a:xfrm>
            <a:off x="9409545" y="3873389"/>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1462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b - Title, sub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1097899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84271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6 - Title outsid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446276"/>
            <a:ext cx="10978994" cy="1181100"/>
          </a:xfrm>
        </p:spPr>
        <p:txBody>
          <a:bodyPr lIns="0"/>
          <a:lstStyle/>
          <a:p>
            <a:r>
              <a:rPr lang="en-US" dirty="0"/>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2330956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 Titl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449131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6 - Title and blank space for a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2397209" y="2400300"/>
            <a:ext cx="7377113" cy="3848100"/>
          </a:xfrm>
          <a:ln>
            <a:solidFill>
              <a:schemeClr val="bg1">
                <a:lumMod val="50000"/>
              </a:schemeClr>
            </a:solidFill>
          </a:ln>
        </p:spPr>
        <p:txBody>
          <a:bodyPr/>
          <a:lstStyle>
            <a:lvl1pPr marL="0" indent="0">
              <a:buNone/>
              <a:defRPr/>
            </a:lvl1pPr>
          </a:lstStyle>
          <a:p>
            <a:endParaRPr lang="en-US" dirty="0"/>
          </a:p>
        </p:txBody>
      </p:sp>
    </p:spTree>
    <p:extLst>
      <p:ext uri="{BB962C8B-B14F-4D97-AF65-F5344CB8AC3E}">
        <p14:creationId xmlns:p14="http://schemas.microsoft.com/office/powerpoint/2010/main" val="1396650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6 - Title and blank space for a tabl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7" name="Table Placeholder 6" descr="Place holder for a table placed on the center.">
            <a:extLst>
              <a:ext uri="{FF2B5EF4-FFF2-40B4-BE49-F238E27FC236}">
                <a16:creationId xmlns:a16="http://schemas.microsoft.com/office/drawing/2014/main" id="{539594D5-2EA1-8308-878B-20FF6928A325}"/>
              </a:ext>
            </a:extLst>
          </p:cNvPr>
          <p:cNvSpPr>
            <a:spLocks noGrp="1"/>
          </p:cNvSpPr>
          <p:nvPr>
            <p:ph type="tbl" sz="quarter" idx="10"/>
          </p:nvPr>
        </p:nvSpPr>
        <p:spPr>
          <a:xfrm>
            <a:off x="612775" y="2400300"/>
            <a:ext cx="10979150"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24640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6 - Title and blank space for a char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4" name="Chart Placeholder 3" descr="Place holder for a chart placed on the center.">
            <a:extLst>
              <a:ext uri="{FF2B5EF4-FFF2-40B4-BE49-F238E27FC236}">
                <a16:creationId xmlns:a16="http://schemas.microsoft.com/office/drawing/2014/main" id="{FC5B6137-9B9E-E32D-B202-DB998E6988FE}"/>
              </a:ext>
            </a:extLst>
          </p:cNvPr>
          <p:cNvSpPr>
            <a:spLocks noGrp="1"/>
          </p:cNvSpPr>
          <p:nvPr>
            <p:ph type="chart" sz="quarter" idx="10"/>
          </p:nvPr>
        </p:nvSpPr>
        <p:spPr>
          <a:xfrm>
            <a:off x="609600" y="2400300"/>
            <a:ext cx="10982325"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16218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 - Closing slide: space for logo at top, title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3810000"/>
            <a:ext cx="11001375" cy="2438400"/>
          </a:xfrm>
          <a:prstGeom prst="rect">
            <a:avLst/>
          </a:prstGeom>
        </p:spPr>
        <p:txBody>
          <a:bodyPr/>
          <a:lstStyle>
            <a:lvl1pPr marL="0" indent="0" algn="ctr">
              <a:buSzPct val="108000"/>
              <a:buNone/>
              <a:defRPr/>
            </a:lvl1pPr>
          </a:lstStyle>
          <a:p>
            <a:pPr lvl="0"/>
            <a:r>
              <a:rPr lang="en-US" dirty="0"/>
              <a:t>Click to edit Master text styles</a:t>
            </a:r>
          </a:p>
        </p:txBody>
      </p:sp>
    </p:spTree>
    <p:extLst>
      <p:ext uri="{BB962C8B-B14F-4D97-AF65-F5344CB8AC3E}">
        <p14:creationId xmlns:p14="http://schemas.microsoft.com/office/powerpoint/2010/main" val="368362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 Title centered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1158094"/>
            <a:ext cx="11000232" cy="1596535"/>
          </a:xfrm>
        </p:spPr>
        <p:txBody>
          <a:bodyPr anchor="ctr">
            <a:noAutofit/>
          </a:bodyPr>
          <a:lstStyle>
            <a:lvl1pPr algn="ctr">
              <a:defRPr sz="4400" spc="200" baseline="0">
                <a:solidFill>
                  <a:srgbClr val="101820"/>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2754630"/>
            <a:ext cx="11001375" cy="3493770"/>
          </a:xfrm>
          <a:prstGeom prst="rect">
            <a:avLst/>
          </a:prstGeom>
        </p:spPr>
        <p:txBody>
          <a:bodyPr/>
          <a:lstStyle>
            <a:lvl1pPr marL="0" indent="0" algn="ctr">
              <a:buSzPct val="108000"/>
              <a:buNone/>
              <a:defRPr sz="3200"/>
            </a:lvl1pPr>
          </a:lstStyle>
          <a:p>
            <a:pPr lvl="0"/>
            <a:r>
              <a:rPr lang="en-US" dirty="0"/>
              <a:t>Click to edit Master text styles</a:t>
            </a:r>
          </a:p>
        </p:txBody>
      </p:sp>
    </p:spTree>
    <p:extLst>
      <p:ext uri="{BB962C8B-B14F-4D97-AF65-F5344CB8AC3E}">
        <p14:creationId xmlns:p14="http://schemas.microsoft.com/office/powerpoint/2010/main" val="2739297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 ">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803766"/>
            <a:ext cx="10978994" cy="3727144"/>
          </a:xfrm>
        </p:spPr>
        <p:txBody>
          <a:bodyPr/>
          <a:lstStyle>
            <a:lvl1pPr marL="0" indent="0">
              <a:buNone/>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58023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7 - Title">
    <p:spTree>
      <p:nvGrpSpPr>
        <p:cNvPr id="1" name=""/>
        <p:cNvGrpSpPr/>
        <p:nvPr/>
      </p:nvGrpSpPr>
      <p:grpSpPr>
        <a:xfrm>
          <a:off x="0" y="0"/>
          <a:ext cx="0" cy="0"/>
          <a:chOff x="0" y="0"/>
          <a:chExt cx="0" cy="0"/>
        </a:xfrm>
      </p:grpSpPr>
      <p:sp>
        <p:nvSpPr>
          <p:cNvPr id="2" name="Title 1"/>
          <p:cNvSpPr>
            <a:spLocks noGrp="1"/>
          </p:cNvSpPr>
          <p:nvPr>
            <p:ph type="title"/>
          </p:nvPr>
        </p:nvSpPr>
        <p:spPr>
          <a:xfrm>
            <a:off x="603504" y="1622196"/>
            <a:ext cx="11000232" cy="1133856"/>
          </a:xfrm>
        </p:spPr>
        <p:txBody>
          <a:bodyPr/>
          <a:lstStyle>
            <a:lvl1pPr algn="ctr">
              <a:defRPr sz="4800"/>
            </a:lvl1pPr>
          </a:lstStyle>
          <a:p>
            <a:r>
              <a:rPr lang="en-US" dirty="0"/>
              <a:t>Click to edit Master title style</a:t>
            </a:r>
          </a:p>
        </p:txBody>
      </p:sp>
    </p:spTree>
    <p:extLst>
      <p:ext uri="{BB962C8B-B14F-4D97-AF65-F5344CB8AC3E}">
        <p14:creationId xmlns:p14="http://schemas.microsoft.com/office/powerpoint/2010/main" val="213917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7 - Title">
    <p:spTree>
      <p:nvGrpSpPr>
        <p:cNvPr id="1" name=""/>
        <p:cNvGrpSpPr/>
        <p:nvPr/>
      </p:nvGrpSpPr>
      <p:grpSpPr>
        <a:xfrm>
          <a:off x="0" y="0"/>
          <a:ext cx="0" cy="0"/>
          <a:chOff x="0" y="0"/>
          <a:chExt cx="0" cy="0"/>
        </a:xfrm>
      </p:grpSpPr>
      <p:sp>
        <p:nvSpPr>
          <p:cNvPr id="2" name="Title 1"/>
          <p:cNvSpPr>
            <a:spLocks noGrp="1"/>
          </p:cNvSpPr>
          <p:nvPr>
            <p:ph type="title"/>
          </p:nvPr>
        </p:nvSpPr>
        <p:spPr>
          <a:xfrm>
            <a:off x="603504" y="1152635"/>
            <a:ext cx="11000232" cy="1133856"/>
          </a:xfrm>
        </p:spPr>
        <p:txBody>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415129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10">
    <p:spTree>
      <p:nvGrpSpPr>
        <p:cNvPr id="1" name=""/>
        <p:cNvGrpSpPr/>
        <p:nvPr/>
      </p:nvGrpSpPr>
      <p:grpSpPr>
        <a:xfrm>
          <a:off x="0" y="0"/>
          <a:ext cx="0" cy="0"/>
          <a:chOff x="0" y="0"/>
          <a:chExt cx="0" cy="0"/>
        </a:xfrm>
      </p:grpSpPr>
      <p:sp>
        <p:nvSpPr>
          <p:cNvPr id="2" name="Title 1"/>
          <p:cNvSpPr>
            <a:spLocks noGrp="1"/>
          </p:cNvSpPr>
          <p:nvPr>
            <p:ph type="title"/>
          </p:nvPr>
        </p:nvSpPr>
        <p:spPr>
          <a:xfrm>
            <a:off x="607044" y="1572768"/>
            <a:ext cx="11000232" cy="1133856"/>
          </a:xfrm>
        </p:spPr>
        <p:txBody>
          <a:bodyPr/>
          <a:lstStyle/>
          <a:p>
            <a:r>
              <a:rPr lang="en-US" dirty="0"/>
              <a:t>Click to edit Master title style</a:t>
            </a:r>
          </a:p>
        </p:txBody>
      </p:sp>
      <p:sp>
        <p:nvSpPr>
          <p:cNvPr id="3" name="Text Placeholder 4">
            <a:extLst>
              <a:ext uri="{FF2B5EF4-FFF2-40B4-BE49-F238E27FC236}">
                <a16:creationId xmlns:a16="http://schemas.microsoft.com/office/drawing/2014/main" id="{0BB5DD29-6030-9F00-6F8E-B2D8BDE6A51C}"/>
              </a:ext>
            </a:extLst>
          </p:cNvPr>
          <p:cNvSpPr>
            <a:spLocks noGrp="1"/>
          </p:cNvSpPr>
          <p:nvPr>
            <p:ph type="body" sz="quarter" idx="3" hasCustomPrompt="1"/>
          </p:nvPr>
        </p:nvSpPr>
        <p:spPr>
          <a:xfrm>
            <a:off x="622998" y="2801895"/>
            <a:ext cx="10964869" cy="480131"/>
          </a:xfrm>
        </p:spPr>
        <p:txBody>
          <a:bodyPr wrap="square" anchor="ctr"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5" name="Text Placeholder 9">
            <a:extLst>
              <a:ext uri="{FF2B5EF4-FFF2-40B4-BE49-F238E27FC236}">
                <a16:creationId xmlns:a16="http://schemas.microsoft.com/office/drawing/2014/main" id="{A959D295-28EC-FB55-BD5A-D6DA5958ABD0}"/>
              </a:ext>
            </a:extLst>
          </p:cNvPr>
          <p:cNvSpPr>
            <a:spLocks noGrp="1"/>
          </p:cNvSpPr>
          <p:nvPr>
            <p:ph type="body" sz="quarter" idx="10"/>
          </p:nvPr>
        </p:nvSpPr>
        <p:spPr>
          <a:xfrm>
            <a:off x="622998" y="3369255"/>
            <a:ext cx="10984278" cy="3308272"/>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139781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2" name="Title 1"/>
          <p:cNvSpPr>
            <a:spLocks noGrp="1"/>
          </p:cNvSpPr>
          <p:nvPr>
            <p:ph type="title"/>
          </p:nvPr>
        </p:nvSpPr>
        <p:spPr>
          <a:xfrm>
            <a:off x="602901" y="1164991"/>
            <a:ext cx="10999091" cy="1133856"/>
          </a:xfrm>
        </p:spPr>
        <p:txBody>
          <a:bodyPr/>
          <a:lstStyle>
            <a:lvl1pP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22998" y="2395987"/>
            <a:ext cx="5264079" cy="378730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304924" y="2427096"/>
            <a:ext cx="5297067" cy="3756196"/>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901046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9">
    <p:spTree>
      <p:nvGrpSpPr>
        <p:cNvPr id="1" name=""/>
        <p:cNvGrpSpPr/>
        <p:nvPr/>
      </p:nvGrpSpPr>
      <p:grpSpPr>
        <a:xfrm>
          <a:off x="0" y="0"/>
          <a:ext cx="0" cy="0"/>
          <a:chOff x="0" y="0"/>
          <a:chExt cx="0" cy="0"/>
        </a:xfrm>
      </p:grpSpPr>
      <p:sp>
        <p:nvSpPr>
          <p:cNvPr id="2" name="Title 1"/>
          <p:cNvSpPr>
            <a:spLocks noGrp="1"/>
          </p:cNvSpPr>
          <p:nvPr>
            <p:ph type="title"/>
          </p:nvPr>
        </p:nvSpPr>
        <p:spPr>
          <a:xfrm>
            <a:off x="602901" y="1164989"/>
            <a:ext cx="10999091" cy="1133856"/>
          </a:xfrm>
        </p:spPr>
        <p:txBody>
          <a:bodyPr/>
          <a:lstStyle>
            <a:lvl1pP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22998" y="4695568"/>
            <a:ext cx="5264079" cy="1895501"/>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304924" y="4695568"/>
            <a:ext cx="5297067" cy="1895501"/>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3358524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9">
    <p:spTree>
      <p:nvGrpSpPr>
        <p:cNvPr id="1" name=""/>
        <p:cNvGrpSpPr/>
        <p:nvPr/>
      </p:nvGrpSpPr>
      <p:grpSpPr>
        <a:xfrm>
          <a:off x="0" y="0"/>
          <a:ext cx="0" cy="0"/>
          <a:chOff x="0" y="0"/>
          <a:chExt cx="0" cy="0"/>
        </a:xfrm>
      </p:grpSpPr>
      <p:sp>
        <p:nvSpPr>
          <p:cNvPr id="2" name="Title 1"/>
          <p:cNvSpPr>
            <a:spLocks noGrp="1"/>
          </p:cNvSpPr>
          <p:nvPr>
            <p:ph type="title"/>
          </p:nvPr>
        </p:nvSpPr>
        <p:spPr>
          <a:xfrm>
            <a:off x="602901" y="1152635"/>
            <a:ext cx="10999091" cy="1133856"/>
          </a:xfrm>
        </p:spPr>
        <p:txBody>
          <a:bodyPr/>
          <a:lstStyle>
            <a:lvl1pP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22998" y="2383632"/>
            <a:ext cx="5264079" cy="625236"/>
          </a:xfrm>
        </p:spPr>
        <p:txBody>
          <a:bodyPr/>
          <a:lstStyle>
            <a:lvl1pPr>
              <a:defRPr sz="2400" b="1"/>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02901" y="3043675"/>
            <a:ext cx="5297067" cy="320472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4" name="Text Placeholder 3">
            <a:extLst>
              <a:ext uri="{FF2B5EF4-FFF2-40B4-BE49-F238E27FC236}">
                <a16:creationId xmlns:a16="http://schemas.microsoft.com/office/drawing/2014/main" id="{9B52D578-BB85-47BE-83C8-999EEA1F6C2C}"/>
              </a:ext>
            </a:extLst>
          </p:cNvPr>
          <p:cNvSpPr>
            <a:spLocks noGrp="1"/>
          </p:cNvSpPr>
          <p:nvPr>
            <p:ph type="body" sz="quarter" idx="12"/>
          </p:nvPr>
        </p:nvSpPr>
        <p:spPr>
          <a:xfrm>
            <a:off x="6096000" y="2383392"/>
            <a:ext cx="5473700" cy="660400"/>
          </a:xfrm>
        </p:spPr>
        <p:txBody>
          <a:bodyPr/>
          <a:lstStyle>
            <a:lvl1pPr>
              <a:defRPr b="1"/>
            </a:lvl1pPr>
          </a:lstStyle>
          <a:p>
            <a:pPr lvl="0"/>
            <a:r>
              <a:rPr lang="en-US" dirty="0"/>
              <a:t>Click to edit Master text styles</a:t>
            </a:r>
          </a:p>
        </p:txBody>
      </p:sp>
      <p:sp>
        <p:nvSpPr>
          <p:cNvPr id="8" name="Text Placeholder 7">
            <a:extLst>
              <a:ext uri="{FF2B5EF4-FFF2-40B4-BE49-F238E27FC236}">
                <a16:creationId xmlns:a16="http://schemas.microsoft.com/office/drawing/2014/main" id="{C8B9F38B-AAF8-6DAB-4D32-A8B6603013C1}"/>
              </a:ext>
            </a:extLst>
          </p:cNvPr>
          <p:cNvSpPr>
            <a:spLocks noGrp="1"/>
          </p:cNvSpPr>
          <p:nvPr>
            <p:ph type="body" sz="quarter" idx="13"/>
          </p:nvPr>
        </p:nvSpPr>
        <p:spPr>
          <a:xfrm>
            <a:off x="6096000" y="3043792"/>
            <a:ext cx="5492750" cy="320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038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t top right and content at bottom right">
    <p:spTree>
      <p:nvGrpSpPr>
        <p:cNvPr id="1" name=""/>
        <p:cNvGrpSpPr/>
        <p:nvPr/>
      </p:nvGrpSpPr>
      <p:grpSpPr>
        <a:xfrm>
          <a:off x="0" y="0"/>
          <a:ext cx="0" cy="0"/>
          <a:chOff x="0" y="0"/>
          <a:chExt cx="0" cy="0"/>
        </a:xfrm>
      </p:grpSpPr>
      <p:sp>
        <p:nvSpPr>
          <p:cNvPr id="2" name="Title 1"/>
          <p:cNvSpPr>
            <a:spLocks noGrp="1"/>
          </p:cNvSpPr>
          <p:nvPr>
            <p:ph type="title"/>
          </p:nvPr>
        </p:nvSpPr>
        <p:spPr>
          <a:xfrm>
            <a:off x="602901" y="1152635"/>
            <a:ext cx="5493099" cy="1133856"/>
          </a:xfrm>
        </p:spPr>
        <p:txBody>
          <a:bodyPr/>
          <a:lstStyle>
            <a:lvl1pPr>
              <a:defRPr sz="3600"/>
            </a:lvl1pPr>
          </a:lstStyle>
          <a:p>
            <a:r>
              <a:rPr lang="en-US" dirty="0"/>
              <a:t>Click to edit Master title style</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285333" y="1168532"/>
            <a:ext cx="5297067" cy="1231767"/>
          </a:xfrm>
        </p:spPr>
        <p:txBody>
          <a:bodyPr/>
          <a:lstStyle>
            <a:lvl1pPr>
              <a:defRPr sz="3600" b="1"/>
            </a:lvl1pPr>
            <a:lvl2pPr marL="571500" indent="-342900">
              <a:buClr>
                <a:srgbClr val="003399"/>
              </a:buClr>
              <a:buSzPct val="108000"/>
              <a:buFont typeface="Calibri" panose="020F0502020204030204" pitchFamily="34" charset="0"/>
              <a:buChar char="•"/>
              <a:defRPr sz="3200" b="1"/>
            </a:lvl2pPr>
            <a:lvl3pPr marL="800100" indent="-342900">
              <a:buClr>
                <a:srgbClr val="001689"/>
              </a:buClr>
              <a:buSzPct val="80000"/>
              <a:buFont typeface="Courier New" panose="02070309020205020404" pitchFamily="49" charset="0"/>
              <a:buChar char="o"/>
              <a:defRPr sz="3200" b="1"/>
            </a:lvl3pPr>
            <a:lvl4pPr>
              <a:defRPr sz="2400"/>
            </a:lvl4pPr>
            <a:lvl5pPr marL="914400" indent="-285750">
              <a:buClr>
                <a:srgbClr val="003399"/>
              </a:buClr>
              <a:buFont typeface="Wingdings" panose="05000000000000000000" pitchFamily="2" charset="2"/>
              <a:buChar char="§"/>
              <a:defRPr sz="3200" b="1"/>
            </a:lvl5pPr>
            <a:lvl6pPr marL="1257300" indent="-457200">
              <a:buClr>
                <a:srgbClr val="003399"/>
              </a:buClr>
              <a:buSzPct val="80000"/>
              <a:buFont typeface="Courier New" panose="02070309020205020404" pitchFamily="49" charset="0"/>
              <a:buChar char="o"/>
              <a:defRPr sz="3200" b="1"/>
            </a:lvl6pPr>
          </a:lstStyle>
          <a:p>
            <a:pPr lvl="0"/>
            <a:r>
              <a:rPr lang="en-US" dirty="0"/>
              <a:t>Click to edit Master text styles</a:t>
            </a:r>
          </a:p>
        </p:txBody>
      </p:sp>
      <p:sp>
        <p:nvSpPr>
          <p:cNvPr id="3" name="Text Placeholder 9">
            <a:extLst>
              <a:ext uri="{FF2B5EF4-FFF2-40B4-BE49-F238E27FC236}">
                <a16:creationId xmlns:a16="http://schemas.microsoft.com/office/drawing/2014/main" id="{3E1C8267-DC2E-21B3-B577-574B38F49A37}"/>
              </a:ext>
            </a:extLst>
          </p:cNvPr>
          <p:cNvSpPr>
            <a:spLocks noGrp="1"/>
          </p:cNvSpPr>
          <p:nvPr>
            <p:ph type="body" sz="quarter" idx="12"/>
          </p:nvPr>
        </p:nvSpPr>
        <p:spPr>
          <a:xfrm>
            <a:off x="6285333" y="5924249"/>
            <a:ext cx="5297067" cy="558932"/>
          </a:xfrm>
        </p:spPr>
        <p:txBody>
          <a:bodyPr/>
          <a:lstStyle>
            <a:lvl1pPr>
              <a:defRPr sz="2400" b="1"/>
            </a:lvl1pPr>
            <a:lvl2pPr marL="571500" indent="-342900">
              <a:buClr>
                <a:srgbClr val="003399"/>
              </a:buClr>
              <a:buSzPct val="108000"/>
              <a:buFont typeface="Calibri" panose="020F0502020204030204" pitchFamily="34" charset="0"/>
              <a:buChar char="•"/>
              <a:defRPr sz="3200" b="1"/>
            </a:lvl2pPr>
            <a:lvl3pPr marL="800100" indent="-342900">
              <a:buClr>
                <a:srgbClr val="001689"/>
              </a:buClr>
              <a:buSzPct val="80000"/>
              <a:buFont typeface="Courier New" panose="02070309020205020404" pitchFamily="49" charset="0"/>
              <a:buChar char="o"/>
              <a:defRPr sz="3200" b="1"/>
            </a:lvl3pPr>
            <a:lvl4pPr>
              <a:defRPr sz="2400"/>
            </a:lvl4pPr>
            <a:lvl5pPr marL="914400" indent="-285750">
              <a:buClr>
                <a:srgbClr val="003399"/>
              </a:buClr>
              <a:buFont typeface="Wingdings" panose="05000000000000000000" pitchFamily="2" charset="2"/>
              <a:buChar char="§"/>
              <a:defRPr sz="3200" b="1"/>
            </a:lvl5pPr>
            <a:lvl6pPr marL="1257300" indent="-457200">
              <a:buClr>
                <a:srgbClr val="003399"/>
              </a:buClr>
              <a:buSzPct val="80000"/>
              <a:buFont typeface="Courier New" panose="02070309020205020404" pitchFamily="49" charset="0"/>
              <a:buChar char="o"/>
              <a:defRPr sz="3200" b="1"/>
            </a:lvl6pPr>
          </a:lstStyle>
          <a:p>
            <a:pPr lvl="0"/>
            <a:r>
              <a:rPr lang="en-US" dirty="0"/>
              <a:t>Click to edit Master text styles</a:t>
            </a:r>
          </a:p>
        </p:txBody>
      </p:sp>
    </p:spTree>
    <p:extLst>
      <p:ext uri="{BB962C8B-B14F-4D97-AF65-F5344CB8AC3E}">
        <p14:creationId xmlns:p14="http://schemas.microsoft.com/office/powerpoint/2010/main" val="4024767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415600" y="593367"/>
            <a:ext cx="11000232" cy="1133856"/>
          </a:xfrm>
          <a:prstGeom prst="rect">
            <a:avLst/>
          </a:prstGeom>
        </p:spPr>
        <p:txBody>
          <a:bodyPr spcFirstLastPara="1" wrap="square" lIns="68575" tIns="34275" rIns="68575" bIns="3427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4"/>
          <p:cNvSpPr txBox="1">
            <a:spLocks noGrp="1"/>
          </p:cNvSpPr>
          <p:nvPr>
            <p:ph type="body" idx="1"/>
          </p:nvPr>
        </p:nvSpPr>
        <p:spPr>
          <a:xfrm>
            <a:off x="415600" y="1536633"/>
            <a:ext cx="11360800" cy="4555200"/>
          </a:xfrm>
          <a:prstGeom prst="rect">
            <a:avLst/>
          </a:prstGeom>
        </p:spPr>
        <p:txBody>
          <a:bodyPr spcFirstLastPara="1" wrap="square" lIns="34275" tIns="34275" rIns="34275" bIns="34275" anchor="t" anchorCtr="0">
            <a:noAutofit/>
          </a:bodyPr>
          <a:lstStyle>
            <a:lvl1pPr marL="609585" lvl="0" indent="-304792" rtl="0">
              <a:spcBef>
                <a:spcPts val="1200"/>
              </a:spcBef>
              <a:spcAft>
                <a:spcPts val="0"/>
              </a:spcAft>
              <a:buSzPts val="1800"/>
              <a:buNone/>
              <a:defRPr/>
            </a:lvl1pPr>
            <a:lvl2pPr marL="1219170" lvl="1" indent="-465655" rtl="0">
              <a:spcBef>
                <a:spcPts val="1200"/>
              </a:spcBef>
              <a:spcAft>
                <a:spcPts val="0"/>
              </a:spcAft>
              <a:buSzPts val="1900"/>
              <a:buChar char="•"/>
              <a:defRPr/>
            </a:lvl2pPr>
            <a:lvl3pPr marL="1828754" lvl="2" indent="-423323" rtl="0">
              <a:spcBef>
                <a:spcPts val="667"/>
              </a:spcBef>
              <a:spcAft>
                <a:spcPts val="0"/>
              </a:spcAft>
              <a:buSzPts val="1400"/>
              <a:buChar char="o"/>
              <a:defRPr/>
            </a:lvl3pPr>
            <a:lvl4pPr marL="2438339" lvl="3" indent="-431789" rtl="0">
              <a:spcBef>
                <a:spcPts val="667"/>
              </a:spcBef>
              <a:spcAft>
                <a:spcPts val="0"/>
              </a:spcAft>
              <a:buSzPts val="1500"/>
              <a:buChar char="▪"/>
              <a:defRPr/>
            </a:lvl4pPr>
            <a:lvl5pPr marL="3047924" lvl="4" indent="-448722" rtl="0">
              <a:spcBef>
                <a:spcPts val="667"/>
              </a:spcBef>
              <a:spcAft>
                <a:spcPts val="0"/>
              </a:spcAft>
              <a:buSzPts val="1700"/>
              <a:buChar char="▪"/>
              <a:defRPr/>
            </a:lvl5pPr>
            <a:lvl6pPr marL="3657509" lvl="5" indent="-423323" rtl="0">
              <a:spcBef>
                <a:spcPts val="667"/>
              </a:spcBef>
              <a:spcAft>
                <a:spcPts val="0"/>
              </a:spcAft>
              <a:buSzPts val="1400"/>
              <a:buChar char="o"/>
              <a:defRPr/>
            </a:lvl6pPr>
            <a:lvl7pPr marL="4267093" lvl="6" indent="-482588" rtl="0">
              <a:spcBef>
                <a:spcPts val="667"/>
              </a:spcBef>
              <a:spcAft>
                <a:spcPts val="0"/>
              </a:spcAft>
              <a:buSzPts val="2100"/>
              <a:buChar char="🢝"/>
              <a:defRPr/>
            </a:lvl7pPr>
            <a:lvl8pPr marL="4876678" lvl="7" indent="-397923" rtl="0">
              <a:spcBef>
                <a:spcPts val="1200"/>
              </a:spcBef>
              <a:spcAft>
                <a:spcPts val="0"/>
              </a:spcAft>
              <a:buSzPts val="1100"/>
              <a:buChar char="🢝"/>
              <a:defRPr/>
            </a:lvl8pPr>
            <a:lvl9pPr marL="5486263" lvl="8" indent="-397923" rtl="0">
              <a:spcBef>
                <a:spcPts val="400"/>
              </a:spcBef>
              <a:spcAft>
                <a:spcPts val="400"/>
              </a:spcAft>
              <a:buSzPts val="1100"/>
              <a:buChar char="🢝"/>
              <a:defRPr/>
            </a:lvl9pPr>
          </a:lstStyle>
          <a:p>
            <a:endParaRPr/>
          </a:p>
        </p:txBody>
      </p:sp>
      <p:sp>
        <p:nvSpPr>
          <p:cNvPr id="117" name="Google Shape;117;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atin typeface="Calibri" panose="020F0502020204030204" pitchFamily="34"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917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 Title centered and body text centered">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3524930"/>
          </a:xfrm>
        </p:spPr>
        <p:txBody>
          <a:bodyPr lIns="0"/>
          <a:lstStyle>
            <a:lvl1pPr algn="ctr">
              <a:defRPr/>
            </a:lvl1pPr>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5029200"/>
            <a:ext cx="10978994" cy="1295400"/>
          </a:xfrm>
          <a:prstGeom prst="rect">
            <a:avLst/>
          </a:prstGeom>
        </p:spPr>
        <p:txBody>
          <a:bodyPr lIns="274320"/>
          <a:lstStyle>
            <a:lvl1pPr marL="0" indent="0" algn="ctr">
              <a:buSzPct val="108000"/>
              <a:buFont typeface="Arial" panose="020B0604020202020204" pitchFamily="34" charset="0"/>
              <a:buNone/>
              <a:defRPr sz="2400"/>
            </a:lvl1pPr>
            <a:lvl2pPr marL="228600" indent="0" algn="l">
              <a:buClr>
                <a:srgbClr val="003399"/>
              </a:buClr>
              <a:buSzPct val="80000"/>
              <a:buFont typeface="Courier New" panose="02070309020205020404" pitchFamily="49" charset="0"/>
              <a:buNone/>
              <a:defRPr sz="2400"/>
            </a:lvl2pPr>
            <a:lvl3pPr marL="457200" indent="0" algn="l">
              <a:buClr>
                <a:srgbClr val="001689"/>
              </a:buClr>
              <a:buSzPct val="100000"/>
              <a:buFont typeface="Arial" panose="020B0604020202020204" pitchFamily="34" charset="0"/>
              <a:buNone/>
              <a:defRPr sz="2400"/>
            </a:lvl3pPr>
            <a:lvl4pPr>
              <a:defRPr sz="2400"/>
            </a:lvl4pPr>
            <a:lvl5pPr marL="628650" indent="0" algn="ctr">
              <a:buClr>
                <a:srgbClr val="003399"/>
              </a:buClr>
              <a:buSzPct val="60000"/>
              <a:buFont typeface="Arial" panose="020B0604020202020204" pitchFamily="34" charset="0"/>
              <a:buNone/>
              <a:defRPr sz="2400"/>
            </a:lvl5pPr>
            <a:lvl6pPr marL="800100" indent="0" algn="l">
              <a:buClr>
                <a:srgbClr val="003399"/>
              </a:buClr>
              <a:buSzPct val="90000"/>
              <a:buFont typeface="Arial" panose="020B0604020202020204" pitchFamily="34" charset="0"/>
              <a:buNone/>
              <a:defRPr sz="2400"/>
            </a:lvl6pPr>
          </a:lstStyle>
          <a:p>
            <a:pPr lvl="0"/>
            <a:r>
              <a:rPr lang="en-US" dirty="0"/>
              <a:t>Click to edit Master text styles</a:t>
            </a:r>
          </a:p>
        </p:txBody>
      </p:sp>
    </p:spTree>
    <p:extLst>
      <p:ext uri="{BB962C8B-B14F-4D97-AF65-F5344CB8AC3E}">
        <p14:creationId xmlns:p14="http://schemas.microsoft.com/office/powerpoint/2010/main" val="3490441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2" name="Title 1"/>
          <p:cNvSpPr>
            <a:spLocks noGrp="1"/>
          </p:cNvSpPr>
          <p:nvPr>
            <p:ph type="title"/>
          </p:nvPr>
        </p:nvSpPr>
        <p:spPr>
          <a:xfrm>
            <a:off x="603504" y="1177349"/>
            <a:ext cx="11000232" cy="1133856"/>
          </a:xfrm>
        </p:spPr>
        <p:txBody>
          <a:bodyPr/>
          <a:lstStyle/>
          <a:p>
            <a:r>
              <a:rPr lang="en-US" dirty="0"/>
              <a:t>Click to edit Master title style</a:t>
            </a:r>
          </a:p>
        </p:txBody>
      </p:sp>
      <p:sp>
        <p:nvSpPr>
          <p:cNvPr id="4" name="Picture Placeholder 5">
            <a:extLst>
              <a:ext uri="{FF2B5EF4-FFF2-40B4-BE49-F238E27FC236}">
                <a16:creationId xmlns:a16="http://schemas.microsoft.com/office/drawing/2014/main" id="{233C2499-CBBC-380B-EC6B-75FD4226B0C7}"/>
              </a:ext>
            </a:extLst>
          </p:cNvPr>
          <p:cNvSpPr>
            <a:spLocks noGrp="1"/>
          </p:cNvSpPr>
          <p:nvPr>
            <p:ph type="pic" sz="quarter" idx="10"/>
          </p:nvPr>
        </p:nvSpPr>
        <p:spPr>
          <a:xfrm>
            <a:off x="6256626" y="2517813"/>
            <a:ext cx="5329237" cy="3493874"/>
          </a:xfrm>
          <a:solidFill>
            <a:schemeClr val="accent5">
              <a:lumMod val="20000"/>
              <a:lumOff val="80000"/>
            </a:schemeClr>
          </a:solidFill>
        </p:spPr>
        <p:txBody>
          <a:bodyPr anchor="ctr" anchorCtr="1"/>
          <a:lstStyle/>
          <a:p>
            <a:endParaRPr lang="en-US"/>
          </a:p>
        </p:txBody>
      </p:sp>
      <p:sp>
        <p:nvSpPr>
          <p:cNvPr id="5" name="Text Placeholder 9">
            <a:extLst>
              <a:ext uri="{FF2B5EF4-FFF2-40B4-BE49-F238E27FC236}">
                <a16:creationId xmlns:a16="http://schemas.microsoft.com/office/drawing/2014/main" id="{DD825A85-EDC6-EC25-A3BC-9CE85347EF0C}"/>
              </a:ext>
            </a:extLst>
          </p:cNvPr>
          <p:cNvSpPr>
            <a:spLocks noGrp="1"/>
          </p:cNvSpPr>
          <p:nvPr>
            <p:ph type="body" sz="quarter" idx="11"/>
          </p:nvPr>
        </p:nvSpPr>
        <p:spPr>
          <a:xfrm>
            <a:off x="597946" y="2396311"/>
            <a:ext cx="5473002" cy="377527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62987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6" name="Picture Placeholder 5">
            <a:extLst>
              <a:ext uri="{FF2B5EF4-FFF2-40B4-BE49-F238E27FC236}">
                <a16:creationId xmlns:a16="http://schemas.microsoft.com/office/drawing/2014/main" id="{9756F5AF-083E-0F8D-DC11-D0EACF54BDD4}"/>
              </a:ext>
            </a:extLst>
          </p:cNvPr>
          <p:cNvSpPr>
            <a:spLocks noGrp="1"/>
          </p:cNvSpPr>
          <p:nvPr>
            <p:ph type="pic" sz="quarter" idx="10"/>
          </p:nvPr>
        </p:nvSpPr>
        <p:spPr>
          <a:xfrm>
            <a:off x="1471449" y="2781219"/>
            <a:ext cx="9249104" cy="3785786"/>
          </a:xfrm>
          <a:solidFill>
            <a:schemeClr val="accent5">
              <a:lumMod val="20000"/>
              <a:lumOff val="80000"/>
            </a:schemeClr>
          </a:solidFill>
        </p:spPr>
        <p:txBody>
          <a:bodyPr anchor="ctr" anchorCtr="1"/>
          <a:lstStyle/>
          <a:p>
            <a:endParaRPr lang="en-US" dirty="0"/>
          </a:p>
        </p:txBody>
      </p:sp>
    </p:spTree>
    <p:extLst>
      <p:ext uri="{BB962C8B-B14F-4D97-AF65-F5344CB8AC3E}">
        <p14:creationId xmlns:p14="http://schemas.microsoft.com/office/powerpoint/2010/main" val="148105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 Title outsid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35014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0" indent="0" algn="ctr">
              <a:buSzPct val="108000"/>
              <a:buFont typeface="Arial" panose="020B0604020202020204" pitchFamily="34" charset="0"/>
              <a:buNone/>
              <a:defRPr sz="2400"/>
            </a:lvl1pPr>
            <a:lvl2pPr marL="228600" indent="0" algn="ctr">
              <a:buClr>
                <a:srgbClr val="003399"/>
              </a:buClr>
              <a:buSzPct val="80000"/>
              <a:buFont typeface="Courier New" panose="02070309020205020404" pitchFamily="49" charset="0"/>
              <a:buNone/>
              <a:defRPr sz="2400"/>
            </a:lvl2pPr>
            <a:lvl3pPr marL="457200" indent="0" algn="ctr">
              <a:buClr>
                <a:srgbClr val="001689"/>
              </a:buClr>
              <a:buSzPct val="100000"/>
              <a:buFont typeface="Arial" panose="020B0604020202020204" pitchFamily="34" charset="0"/>
              <a:buNone/>
              <a:defRPr sz="2400"/>
            </a:lvl3pPr>
            <a:lvl4pPr>
              <a:defRPr sz="2400"/>
            </a:lvl4pPr>
            <a:lvl5pPr marL="628650" indent="0" algn="ctr">
              <a:buClr>
                <a:srgbClr val="003399"/>
              </a:buClr>
              <a:buSzPct val="60000"/>
              <a:buFont typeface="Courier New" panose="02070309020205020404" pitchFamily="49" charset="0"/>
              <a:buNone/>
              <a:defRPr sz="2400"/>
            </a:lvl5pPr>
            <a:lvl6pPr marL="800100" indent="0" algn="ctr">
              <a:buClr>
                <a:srgbClr val="003399"/>
              </a:buClr>
              <a:buSzPct val="90000"/>
              <a:buFont typeface="Arial" panose="020B0604020202020204" pitchFamily="34" charset="0"/>
              <a:buNone/>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426819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 Titl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Tree>
    <p:extLst>
      <p:ext uri="{BB962C8B-B14F-4D97-AF65-F5344CB8AC3E}">
        <p14:creationId xmlns:p14="http://schemas.microsoft.com/office/powerpoint/2010/main" val="101692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2 - Title centered and lower">
    <p:spTree>
      <p:nvGrpSpPr>
        <p:cNvPr id="1" name=""/>
        <p:cNvGrpSpPr/>
        <p:nvPr/>
      </p:nvGrpSpPr>
      <p:grpSpPr>
        <a:xfrm>
          <a:off x="0" y="0"/>
          <a:ext cx="0" cy="0"/>
          <a:chOff x="0" y="0"/>
          <a:chExt cx="0" cy="0"/>
        </a:xfrm>
      </p:grpSpPr>
      <p:sp>
        <p:nvSpPr>
          <p:cNvPr id="2" name="Title 1"/>
          <p:cNvSpPr>
            <a:spLocks noGrp="1"/>
          </p:cNvSpPr>
          <p:nvPr>
            <p:ph type="title"/>
          </p:nvPr>
        </p:nvSpPr>
        <p:spPr>
          <a:xfrm>
            <a:off x="612489" y="1640197"/>
            <a:ext cx="10978994" cy="1153461"/>
          </a:xfrm>
        </p:spPr>
        <p:txBody>
          <a:bodyPr lIns="0"/>
          <a:lstStyle>
            <a:lvl1pPr algn="ctr">
              <a:defRPr sz="4400"/>
            </a:lvl1pPr>
          </a:lstStyle>
          <a:p>
            <a:r>
              <a:rPr lang="en-US" dirty="0"/>
              <a:t>Click to edit Master title style</a:t>
            </a:r>
          </a:p>
        </p:txBody>
      </p:sp>
    </p:spTree>
    <p:extLst>
      <p:ext uri="{BB962C8B-B14F-4D97-AF65-F5344CB8AC3E}">
        <p14:creationId xmlns:p14="http://schemas.microsoft.com/office/powerpoint/2010/main" val="319684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 - Title, space for logo at the top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8268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9495432" y="1168400"/>
            <a:ext cx="2095500" cy="1154113"/>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86284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00516" y="2422422"/>
            <a:ext cx="7320474"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8309609" y="2567348"/>
            <a:ext cx="3281873" cy="2130382"/>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5391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3 - Title and space for graphic on the right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5571142" cy="4578652"/>
          </a:xfrm>
        </p:spPr>
        <p:txBody>
          <a:bodyPr lIns="0"/>
          <a:lstStyle>
            <a:lvl1pPr algn="ctr">
              <a:defRPr sz="4400"/>
            </a:lvl1pPr>
          </a:lstStyle>
          <a:p>
            <a:r>
              <a:rPr lang="en-US" dirty="0"/>
              <a:t>Click to edit Master title style</a:t>
            </a:r>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7178039" y="1767248"/>
            <a:ext cx="4401471" cy="4481152"/>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8435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949" y="1174805"/>
            <a:ext cx="10972800" cy="1143093"/>
          </a:xfrm>
          <a:prstGeom prst="rect">
            <a:avLst/>
          </a:prstGeom>
        </p:spPr>
        <p:txBody>
          <a:bodyPr vert="horz" lIns="0" tIns="18288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949" y="2423160"/>
            <a:ext cx="10972799" cy="3825240"/>
          </a:xfrm>
          <a:prstGeom prst="rect">
            <a:avLst/>
          </a:prstGeom>
        </p:spPr>
        <p:txBody>
          <a:bodyPr vert="horz" lIns="2743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1" y="3724"/>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3" y="-933"/>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548677" y="6528872"/>
            <a:ext cx="606252" cy="307777"/>
          </a:xfrm>
          <a:prstGeom prst="rect">
            <a:avLst/>
          </a:prstGeom>
          <a:noFill/>
          <a:ln>
            <a:solidFill>
              <a:schemeClr val="bg1"/>
            </a:solidFill>
          </a:ln>
        </p:spPr>
        <p:txBody>
          <a:bodyPr wrap="square" rtlCol="0">
            <a:spAutoFit/>
          </a:bodyPr>
          <a:lstStyle/>
          <a:p>
            <a:pPr algn="ctr"/>
            <a:fld id="{E87E798C-1626-44D4-9BFF-3156840017C8}" type="slidenum">
              <a:rPr lang="en-US" sz="1400" b="0" smtClean="0">
                <a:latin typeface="Calibri" panose="020F0502020204030204" pitchFamily="34" charset="0"/>
                <a:cs typeface="Calibri" panose="020F0502020204030204" pitchFamily="34" charset="0"/>
              </a:rPr>
              <a:pPr algn="ctr"/>
              <a:t>‹#›</a:t>
            </a:fld>
            <a:endParaRPr lang="en-US" sz="1400" b="0" dirty="0">
              <a:latin typeface="Calibri" panose="020F0502020204030204" pitchFamily="34" charset="0"/>
              <a:cs typeface="Calibri" panose="020F0502020204030204" pitchFamily="34" charset="0"/>
            </a:endParaRPr>
          </a:p>
        </p:txBody>
      </p:sp>
      <p:sp>
        <p:nvSpPr>
          <p:cNvPr id="11" name="Arrow: Right 10" hidden="1">
            <a:extLst>
              <a:ext uri="{FF2B5EF4-FFF2-40B4-BE49-F238E27FC236}">
                <a16:creationId xmlns:a16="http://schemas.microsoft.com/office/drawing/2014/main" id="{B21C9A58-0EF2-7E6E-80E3-9AFB19B3B3DA}"/>
              </a:ext>
              <a:ext uri="{C183D7F6-B498-43B3-948B-1728B52AA6E4}">
                <adec:decorative xmlns:adec="http://schemas.microsoft.com/office/drawing/2017/decorative" val="1"/>
              </a:ext>
            </a:extLst>
          </p:cNvPr>
          <p:cNvSpPr/>
          <p:nvPr userDrawn="1"/>
        </p:nvSpPr>
        <p:spPr>
          <a:xfrm flipH="1">
            <a:off x="12278692" y="5718810"/>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Arrow: Right 11" hidden="1">
            <a:extLst>
              <a:ext uri="{FF2B5EF4-FFF2-40B4-BE49-F238E27FC236}">
                <a16:creationId xmlns:a16="http://schemas.microsoft.com/office/drawing/2014/main" id="{E47578A1-7AC3-35AD-EC72-8F7395DE48FA}"/>
              </a:ext>
              <a:ext uri="{C183D7F6-B498-43B3-948B-1728B52AA6E4}">
                <adec:decorative xmlns:adec="http://schemas.microsoft.com/office/drawing/2017/decorative" val="1"/>
              </a:ext>
            </a:extLst>
          </p:cNvPr>
          <p:cNvSpPr/>
          <p:nvPr userDrawn="1"/>
        </p:nvSpPr>
        <p:spPr>
          <a:xfrm>
            <a:off x="-864492" y="5714153"/>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pe 1">
            <a:extLst>
              <a:ext uri="{FF2B5EF4-FFF2-40B4-BE49-F238E27FC236}">
                <a16:creationId xmlns:a16="http://schemas.microsoft.com/office/drawing/2014/main" id="{9042E985-0DFD-849A-C983-CEB89457DF01}"/>
              </a:ext>
              <a:ext uri="{C183D7F6-B498-43B3-948B-1728B52AA6E4}">
                <adec:decorative xmlns:adec="http://schemas.microsoft.com/office/drawing/2017/decorative" val="1"/>
              </a:ext>
            </a:extLst>
          </p:cNvPr>
          <p:cNvSpPr>
            <a:spLocks/>
          </p:cNvSpPr>
          <p:nvPr userDrawn="1"/>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9" name="shape 1">
            <a:extLst>
              <a:ext uri="{FF2B5EF4-FFF2-40B4-BE49-F238E27FC236}">
                <a16:creationId xmlns:a16="http://schemas.microsoft.com/office/drawing/2014/main" id="{AB674C9E-771B-9339-B1C8-FA25D47296F9}"/>
              </a:ext>
              <a:ext uri="{C183D7F6-B498-43B3-948B-1728B52AA6E4}">
                <adec:decorative xmlns:adec="http://schemas.microsoft.com/office/drawing/2017/decorative" val="1"/>
              </a:ext>
            </a:extLst>
          </p:cNvPr>
          <p:cNvSpPr>
            <a:spLocks/>
          </p:cNvSpPr>
          <p:nvPr userDrawn="1"/>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Tree>
  </p:cSld>
  <p:clrMap bg1="lt1" tx1="dk1" bg2="lt2" tx2="dk2" accent1="accent1" accent2="accent2" accent3="accent3" accent4="accent4" accent5="accent5" accent6="accent6" hlink="hlink" folHlink="folHlink"/>
  <p:sldLayoutIdLst>
    <p:sldLayoutId id="2147483705" r:id="rId1"/>
    <p:sldLayoutId id="2147483650" r:id="rId2"/>
    <p:sldLayoutId id="2147483728" r:id="rId3"/>
    <p:sldLayoutId id="2147483722" r:id="rId4"/>
    <p:sldLayoutId id="2147483719" r:id="rId5"/>
    <p:sldLayoutId id="2147483727" r:id="rId6"/>
    <p:sldLayoutId id="2147483703" r:id="rId7"/>
    <p:sldLayoutId id="2147483699" r:id="rId8"/>
    <p:sldLayoutId id="2147483724" r:id="rId9"/>
    <p:sldLayoutId id="2147483729" r:id="rId10"/>
    <p:sldLayoutId id="2147483687" r:id="rId11"/>
    <p:sldLayoutId id="2147483708" r:id="rId12"/>
    <p:sldLayoutId id="2147483704" r:id="rId13"/>
    <p:sldLayoutId id="2147483720" r:id="rId14"/>
    <p:sldLayoutId id="2147483686" r:id="rId15"/>
    <p:sldLayoutId id="2147483707" r:id="rId16"/>
    <p:sldLayoutId id="2147483709" r:id="rId17"/>
    <p:sldLayoutId id="2147483710" r:id="rId18"/>
    <p:sldLayoutId id="2147483697" r:id="rId19"/>
    <p:sldLayoutId id="2147483723" r:id="rId20"/>
    <p:sldLayoutId id="2147483711" r:id="rId21"/>
    <p:sldLayoutId id="2147483718" r:id="rId22"/>
    <p:sldLayoutId id="2147483721" r:id="rId23"/>
    <p:sldLayoutId id="2147483712" r:id="rId24"/>
    <p:sldLayoutId id="2147483713" r:id="rId25"/>
    <p:sldLayoutId id="2147483726" r:id="rId26"/>
    <p:sldLayoutId id="2147483714" r:id="rId27"/>
    <p:sldLayoutId id="2147483725" r:id="rId28"/>
    <p:sldLayoutId id="2147483715" r:id="rId29"/>
    <p:sldLayoutId id="2147483716" r:id="rId30"/>
    <p:sldLayoutId id="2147483717" r:id="rId31"/>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00000"/>
        </a:lnSpc>
        <a:spcBef>
          <a:spcPts val="0"/>
        </a:spcBef>
        <a:spcAft>
          <a:spcPts val="600"/>
        </a:spcAft>
        <a:buClr>
          <a:srgbClr val="003399"/>
        </a:buClr>
        <a:buSzPct val="12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100000"/>
        </a:lnSpc>
        <a:spcBef>
          <a:spcPts val="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100000"/>
        </a:lnSpc>
        <a:spcBef>
          <a:spcPts val="0"/>
        </a:spcBef>
        <a:spcAft>
          <a:spcPts val="600"/>
        </a:spcAft>
        <a:buClr>
          <a:srgbClr val="003399"/>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100000"/>
        </a:lnSpc>
        <a:spcBef>
          <a:spcPts val="0"/>
        </a:spcBef>
        <a:spcAft>
          <a:spcPts val="600"/>
        </a:spcAft>
        <a:buClr>
          <a:srgbClr val="003399"/>
        </a:buClr>
        <a:buSzPct val="6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147763" indent="-347663" algn="l" defTabSz="914400" rtl="0" eaLnBrk="1" latinLnBrk="0" hangingPunct="1">
        <a:lnSpc>
          <a:spcPct val="100000"/>
        </a:lnSpc>
        <a:spcBef>
          <a:spcPts val="0"/>
        </a:spcBef>
        <a:spcAft>
          <a:spcPts val="600"/>
        </a:spcAft>
        <a:buClr>
          <a:srgbClr val="003399"/>
        </a:buClr>
        <a:buSzPct val="90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52" userDrawn="1">
          <p15:clr>
            <a:srgbClr val="F26B43"/>
          </p15:clr>
        </p15:guide>
        <p15:guide id="3" orient="horz" userDrawn="1">
          <p15:clr>
            <a:srgbClr val="F26B43"/>
          </p15:clr>
        </p15:guide>
        <p15:guide id="4" orient="horz" pos="4320" userDrawn="1">
          <p15:clr>
            <a:srgbClr val="F26B43"/>
          </p15:clr>
        </p15:guide>
        <p15:guide id="5" orient="horz" pos="3936" userDrawn="1">
          <p15:clr>
            <a:srgbClr val="F26B43"/>
          </p15:clr>
        </p15:guide>
        <p15:guide id="6" orient="horz" pos="1464" userDrawn="1">
          <p15:clr>
            <a:srgbClr val="F26B43"/>
          </p15:clr>
        </p15:guide>
        <p15:guide id="7" orient="horz" pos="1512" userDrawn="1">
          <p15:clr>
            <a:srgbClr val="F26B43"/>
          </p15:clr>
        </p15:guide>
        <p15:guide id="8" pos="384" userDrawn="1">
          <p15:clr>
            <a:srgbClr val="F26B43"/>
          </p15:clr>
        </p15:guide>
        <p15:guide id="9" pos="3840"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4.xml"/><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8.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7.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1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hyperlink" Target="mailto:kfoehrkolb@northfieldschools.org" TargetMode="External"/><Relationship Id="rId2" Type="http://schemas.openxmlformats.org/officeDocument/2006/relationships/notesSlide" Target="../notesSlides/notesSlide123.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90F6270-88F6-AA12-22F1-857B250B2A4C}"/>
              </a:ext>
            </a:extLst>
          </p:cNvPr>
          <p:cNvSpPr>
            <a:spLocks noGrp="1"/>
          </p:cNvSpPr>
          <p:nvPr>
            <p:ph type="ctrTitle"/>
          </p:nvPr>
        </p:nvSpPr>
        <p:spPr/>
        <p:txBody>
          <a:bodyPr/>
          <a:lstStyle/>
          <a:p>
            <a:r>
              <a:rPr lang="en-US" dirty="0"/>
              <a:t>Practical Interventions to Challenging Behavior</a:t>
            </a:r>
          </a:p>
        </p:txBody>
      </p:sp>
      <p:pic>
        <p:nvPicPr>
          <p:cNvPr id="12" name="Picture Placeholder 11" descr="Charting the Cs logo with black and blue text">
            <a:extLst>
              <a:ext uri="{FF2B5EF4-FFF2-40B4-BE49-F238E27FC236}">
                <a16:creationId xmlns:a16="http://schemas.microsoft.com/office/drawing/2014/main" id="{92A34719-8731-EF29-90CB-7117B21E5CCE}"/>
              </a:ext>
            </a:extLst>
          </p:cNvPr>
          <p:cNvPicPr>
            <a:picLocks noGrp="1" noChangeAspect="1"/>
          </p:cNvPicPr>
          <p:nvPr>
            <p:ph type="pic" sz="quarter" idx="12"/>
          </p:nvPr>
        </p:nvPicPr>
        <p:blipFill rotWithShape="1">
          <a:blip r:embed="rId3"/>
          <a:srcRect t="337" b="-62991"/>
          <a:stretch/>
        </p:blipFill>
        <p:spPr>
          <a:xfrm>
            <a:off x="177782" y="1227906"/>
            <a:ext cx="2852755" cy="1055372"/>
          </a:xfrm>
        </p:spPr>
      </p:pic>
      <p:sp>
        <p:nvSpPr>
          <p:cNvPr id="6" name="Text Placeholder 5">
            <a:extLst>
              <a:ext uri="{FF2B5EF4-FFF2-40B4-BE49-F238E27FC236}">
                <a16:creationId xmlns:a16="http://schemas.microsoft.com/office/drawing/2014/main" id="{3DAB676B-4FF9-88B4-C9B9-9280BAF232C1}"/>
              </a:ext>
            </a:extLst>
          </p:cNvPr>
          <p:cNvSpPr>
            <a:spLocks noGrp="1"/>
          </p:cNvSpPr>
          <p:nvPr>
            <p:ph type="body" sz="quarter" idx="11"/>
          </p:nvPr>
        </p:nvSpPr>
        <p:spPr/>
        <p:txBody>
          <a:bodyPr/>
          <a:lstStyle/>
          <a:p>
            <a:pPr>
              <a:spcBef>
                <a:spcPts val="0"/>
              </a:spcBef>
              <a:spcAft>
                <a:spcPts val="800"/>
              </a:spcAft>
            </a:pPr>
            <a:r>
              <a:rPr lang="en-US" dirty="0">
                <a:solidFill>
                  <a:schemeClr val="tx1">
                    <a:lumMod val="95000"/>
                    <a:lumOff val="5000"/>
                  </a:schemeClr>
                </a:solidFill>
              </a:rPr>
              <a:t>Charting the Cs Conference 2025:</a:t>
            </a:r>
          </a:p>
          <a:p>
            <a:pPr>
              <a:spcBef>
                <a:spcPts val="0"/>
              </a:spcBef>
              <a:spcAft>
                <a:spcPts val="800"/>
              </a:spcAft>
            </a:pPr>
            <a:r>
              <a:rPr lang="en-US" i="1" dirty="0">
                <a:solidFill>
                  <a:schemeClr val="tx1">
                    <a:lumMod val="95000"/>
                    <a:lumOff val="5000"/>
                  </a:schemeClr>
                </a:solidFill>
              </a:rPr>
              <a:t>To Literacy and Beyond</a:t>
            </a:r>
          </a:p>
          <a:p>
            <a:pPr>
              <a:spcBef>
                <a:spcPts val="1200"/>
              </a:spcBef>
              <a:spcAft>
                <a:spcPts val="0"/>
              </a:spcAft>
            </a:pPr>
            <a:r>
              <a:rPr lang="en-US" dirty="0">
                <a:solidFill>
                  <a:schemeClr val="tx1">
                    <a:lumMod val="95000"/>
                    <a:lumOff val="5000"/>
                  </a:schemeClr>
                </a:solidFill>
              </a:rPr>
              <a:t>Cooperation </a:t>
            </a:r>
            <a:br>
              <a:rPr lang="en-US" dirty="0">
                <a:solidFill>
                  <a:schemeClr val="tx1">
                    <a:lumMod val="95000"/>
                    <a:lumOff val="5000"/>
                  </a:schemeClr>
                </a:solidFill>
              </a:rPr>
            </a:br>
            <a:r>
              <a:rPr lang="en-US" dirty="0">
                <a:solidFill>
                  <a:schemeClr val="tx1">
                    <a:lumMod val="95000"/>
                    <a:lumOff val="5000"/>
                  </a:schemeClr>
                </a:solidFill>
              </a:rPr>
              <a:t>Communication </a:t>
            </a:r>
            <a:br>
              <a:rPr lang="en-US" dirty="0">
                <a:solidFill>
                  <a:schemeClr val="tx1">
                    <a:lumMod val="95000"/>
                    <a:lumOff val="5000"/>
                  </a:schemeClr>
                </a:solidFill>
              </a:rPr>
            </a:br>
            <a:r>
              <a:rPr lang="en-US" dirty="0">
                <a:solidFill>
                  <a:schemeClr val="tx1">
                    <a:lumMod val="95000"/>
                    <a:lumOff val="5000"/>
                  </a:schemeClr>
                </a:solidFill>
              </a:rPr>
              <a:t>Collaboration</a:t>
            </a:r>
          </a:p>
        </p:txBody>
      </p:sp>
      <p:sp>
        <p:nvSpPr>
          <p:cNvPr id="7" name="Text Placeholder 1">
            <a:extLst>
              <a:ext uri="{FF2B5EF4-FFF2-40B4-BE49-F238E27FC236}">
                <a16:creationId xmlns:a16="http://schemas.microsoft.com/office/drawing/2014/main" id="{FDB43DFB-DDC8-1D03-0FD7-3B53D918D673}"/>
              </a:ext>
            </a:extLst>
          </p:cNvPr>
          <p:cNvSpPr>
            <a:spLocks noGrp="1"/>
          </p:cNvSpPr>
          <p:nvPr>
            <p:ph type="body" sz="quarter" idx="10"/>
          </p:nvPr>
        </p:nvSpPr>
        <p:spPr/>
        <p:txBody>
          <a:bodyPr/>
          <a:lstStyle/>
          <a:p>
            <a:pPr algn="l"/>
            <a:r>
              <a:rPr lang="en-US" dirty="0"/>
              <a:t>April 30, 2025</a:t>
            </a:r>
          </a:p>
          <a:p>
            <a:pPr algn="l"/>
            <a:r>
              <a:rPr lang="en-US" dirty="0"/>
              <a:t>Kelley Foehrkolb, BCBA, LBA</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41"/>
          <p:cNvSpPr txBox="1">
            <a:spLocks noGrp="1"/>
          </p:cNvSpPr>
          <p:nvPr>
            <p:ph type="title"/>
          </p:nvPr>
        </p:nvSpPr>
        <p:spPr>
          <a:xfrm>
            <a:off x="603504" y="1877566"/>
            <a:ext cx="11000232" cy="522554"/>
          </a:xfrm>
          <a:prstGeom prst="rect">
            <a:avLst/>
          </a:prstGeom>
        </p:spPr>
        <p:txBody>
          <a:bodyPr spcFirstLastPara="1" vert="horz" wrap="square" lIns="91433" tIns="45700" rIns="91433" bIns="45700" rtlCol="0" anchor="ctr" anchorCtr="0">
            <a:noAutofit/>
          </a:bodyPr>
          <a:lstStyle/>
          <a:p>
            <a:r>
              <a:rPr lang="en" sz="4800" dirty="0"/>
              <a:t>Changing Behaviors</a:t>
            </a:r>
            <a:endParaRPr sz="4800" dirty="0"/>
          </a:p>
        </p:txBody>
      </p:sp>
      <p:pic>
        <p:nvPicPr>
          <p:cNvPr id="214" name="Google Shape;214;p41" descr="Drecrease challenging behaviors while increasing desired beahaviors"/>
          <p:cNvPicPr preferRelativeResize="0"/>
          <p:nvPr/>
        </p:nvPicPr>
        <p:blipFill>
          <a:blip r:embed="rId3">
            <a:alphaModFix/>
          </a:blip>
          <a:stretch>
            <a:fillRect/>
          </a:stretch>
        </p:blipFill>
        <p:spPr>
          <a:xfrm>
            <a:off x="3451467" y="2524805"/>
            <a:ext cx="6508257" cy="381984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 name="Title 3">
            <a:extLst>
              <a:ext uri="{FF2B5EF4-FFF2-40B4-BE49-F238E27FC236}">
                <a16:creationId xmlns:a16="http://schemas.microsoft.com/office/drawing/2014/main" id="{6A0C774F-BC26-D32B-39BC-CC4292CAA7D0}"/>
              </a:ext>
            </a:extLst>
          </p:cNvPr>
          <p:cNvSpPr>
            <a:spLocks noGrp="1"/>
          </p:cNvSpPr>
          <p:nvPr>
            <p:ph type="title"/>
          </p:nvPr>
        </p:nvSpPr>
        <p:spPr>
          <a:xfrm>
            <a:off x="353291" y="1413165"/>
            <a:ext cx="8458200" cy="480338"/>
          </a:xfrm>
        </p:spPr>
        <p:txBody>
          <a:bodyPr/>
          <a:lstStyle/>
          <a:p>
            <a:r>
              <a:rPr lang="en-US" dirty="0"/>
              <a:t>Replacement behavior example</a:t>
            </a:r>
          </a:p>
        </p:txBody>
      </p:sp>
      <p:pic>
        <p:nvPicPr>
          <p:cNvPr id="517" name="Google Shape;517;p73" descr="A cartoon of a hedgehog and a cactus that says &quot;Irwin, wipe that stupid expression off your face.&quot; With reply being &quot;I don't have anything to replace it with!&quot;&#10;">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20722" y="2614217"/>
            <a:ext cx="11550555" cy="3770101"/>
          </a:xfrm>
          <a:prstGeom prst="rect">
            <a:avLst/>
          </a:prstGeom>
          <a:noFill/>
          <a:ln>
            <a:noFill/>
          </a:ln>
        </p:spPr>
      </p:pic>
    </p:spTree>
    <p:extLst>
      <p:ext uri="{BB962C8B-B14F-4D97-AF65-F5344CB8AC3E}">
        <p14:creationId xmlns:p14="http://schemas.microsoft.com/office/powerpoint/2010/main" val="14232491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 name="Title 3">
            <a:extLst>
              <a:ext uri="{FF2B5EF4-FFF2-40B4-BE49-F238E27FC236}">
                <a16:creationId xmlns:a16="http://schemas.microsoft.com/office/drawing/2014/main" id="{291F6B7A-C364-CF26-A42B-8DA630C58BA4}"/>
              </a:ext>
            </a:extLst>
          </p:cNvPr>
          <p:cNvSpPr>
            <a:spLocks noGrp="1"/>
          </p:cNvSpPr>
          <p:nvPr>
            <p:ph type="title"/>
          </p:nvPr>
        </p:nvSpPr>
        <p:spPr>
          <a:xfrm>
            <a:off x="353291" y="1413165"/>
            <a:ext cx="8458200" cy="480338"/>
          </a:xfrm>
        </p:spPr>
        <p:txBody>
          <a:bodyPr/>
          <a:lstStyle/>
          <a:p>
            <a:r>
              <a:rPr lang="en-US" dirty="0"/>
              <a:t>Replacement behavior example 2</a:t>
            </a:r>
          </a:p>
        </p:txBody>
      </p:sp>
      <p:pic>
        <p:nvPicPr>
          <p:cNvPr id="523" name="Google Shape;523;p74" descr="Dennis the Menace cartoon that says &quot;Wouldn't it be easier just to tell me what I can do?&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151323" y="2130789"/>
            <a:ext cx="3889354" cy="4075139"/>
          </a:xfrm>
          <a:prstGeom prst="rect">
            <a:avLst/>
          </a:prstGeom>
          <a:noFill/>
          <a:ln>
            <a:noFill/>
          </a:ln>
        </p:spPr>
      </p:pic>
    </p:spTree>
    <p:extLst>
      <p:ext uri="{BB962C8B-B14F-4D97-AF65-F5344CB8AC3E}">
        <p14:creationId xmlns:p14="http://schemas.microsoft.com/office/powerpoint/2010/main" val="8838384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239B2C-35DA-7CC6-B8AD-5F98FFF00EF1}"/>
              </a:ext>
            </a:extLst>
          </p:cNvPr>
          <p:cNvSpPr>
            <a:spLocks noGrp="1"/>
          </p:cNvSpPr>
          <p:nvPr>
            <p:ph type="title"/>
          </p:nvPr>
        </p:nvSpPr>
        <p:spPr/>
        <p:txBody>
          <a:bodyPr/>
          <a:lstStyle/>
          <a:p>
            <a:pPr algn="ctr"/>
            <a:r>
              <a:rPr lang="en-US" dirty="0"/>
              <a:t>Behavior Momentum and </a:t>
            </a:r>
            <a:br>
              <a:rPr lang="en-US" dirty="0"/>
            </a:br>
            <a:r>
              <a:rPr lang="en-US" dirty="0"/>
              <a:t>Premack Principles</a:t>
            </a:r>
          </a:p>
        </p:txBody>
      </p:sp>
    </p:spTree>
    <p:extLst>
      <p:ext uri="{BB962C8B-B14F-4D97-AF65-F5344CB8AC3E}">
        <p14:creationId xmlns:p14="http://schemas.microsoft.com/office/powerpoint/2010/main" val="20077974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2" name="Title 1">
            <a:extLst>
              <a:ext uri="{FF2B5EF4-FFF2-40B4-BE49-F238E27FC236}">
                <a16:creationId xmlns:a16="http://schemas.microsoft.com/office/drawing/2014/main" id="{9105CBD4-9589-C356-8EAB-3D6DCEFB640F}"/>
              </a:ext>
            </a:extLst>
          </p:cNvPr>
          <p:cNvSpPr>
            <a:spLocks noGrp="1"/>
          </p:cNvSpPr>
          <p:nvPr>
            <p:ph type="title"/>
          </p:nvPr>
        </p:nvSpPr>
        <p:spPr/>
        <p:txBody>
          <a:bodyPr/>
          <a:lstStyle/>
          <a:p>
            <a:r>
              <a:rPr lang="en-US" dirty="0"/>
              <a:t>Premack Principle</a:t>
            </a:r>
          </a:p>
        </p:txBody>
      </p:sp>
      <p:sp>
        <p:nvSpPr>
          <p:cNvPr id="3" name="Text Placeholder 2">
            <a:extLst>
              <a:ext uri="{FF2B5EF4-FFF2-40B4-BE49-F238E27FC236}">
                <a16:creationId xmlns:a16="http://schemas.microsoft.com/office/drawing/2014/main" id="{8232AD71-FEF7-99FE-4FD2-F6CD144F42F4}"/>
              </a:ext>
            </a:extLst>
          </p:cNvPr>
          <p:cNvSpPr>
            <a:spLocks noGrp="1"/>
          </p:cNvSpPr>
          <p:nvPr>
            <p:ph type="body" sz="quarter" idx="10"/>
          </p:nvPr>
        </p:nvSpPr>
        <p:spPr/>
        <p:txBody>
          <a:bodyPr/>
          <a:lstStyle/>
          <a:p>
            <a:pPr marL="0" indent="0">
              <a:buNone/>
            </a:pPr>
            <a:r>
              <a:rPr lang="en-US" sz="2800" dirty="0"/>
              <a:t>Person will perform the less desirable activity to get access to the more desirable activity</a:t>
            </a:r>
          </a:p>
          <a:p>
            <a:pPr marL="571500" indent="0">
              <a:buNone/>
            </a:pPr>
            <a:r>
              <a:rPr lang="en-US" sz="2800" dirty="0"/>
              <a:t>FIRST / THEN!</a:t>
            </a:r>
          </a:p>
          <a:p>
            <a:pPr marL="0" indent="0">
              <a:buNone/>
            </a:pPr>
            <a:r>
              <a:rPr lang="en-US" sz="2800" dirty="0"/>
              <a:t>“Grandma’s Rule”</a:t>
            </a:r>
          </a:p>
          <a:p>
            <a:pPr marL="571500" indent="0">
              <a:buNone/>
            </a:pPr>
            <a:r>
              <a:rPr lang="en-US" sz="2800" dirty="0"/>
              <a:t>“You have to eat all your vegetables to have some chocolate cake!”</a:t>
            </a:r>
          </a:p>
        </p:txBody>
      </p:sp>
      <p:pic>
        <p:nvPicPr>
          <p:cNvPr id="526" name="Google Shape;526;p73" descr="First then visual">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355682" y="3268407"/>
            <a:ext cx="3577006" cy="176594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2" name="Title 1">
            <a:extLst>
              <a:ext uri="{FF2B5EF4-FFF2-40B4-BE49-F238E27FC236}">
                <a16:creationId xmlns:a16="http://schemas.microsoft.com/office/drawing/2014/main" id="{878CDC9C-CFE3-7178-1D72-CF60D71DE7DA}"/>
              </a:ext>
            </a:extLst>
          </p:cNvPr>
          <p:cNvSpPr>
            <a:spLocks noGrp="1"/>
          </p:cNvSpPr>
          <p:nvPr>
            <p:ph type="title"/>
          </p:nvPr>
        </p:nvSpPr>
        <p:spPr>
          <a:xfrm>
            <a:off x="595884" y="1409669"/>
            <a:ext cx="11000232" cy="351566"/>
          </a:xfrm>
        </p:spPr>
        <p:txBody>
          <a:bodyPr/>
          <a:lstStyle/>
          <a:p>
            <a:r>
              <a:rPr lang="en-US" dirty="0"/>
              <a:t>Premack Principle, continued</a:t>
            </a:r>
          </a:p>
        </p:txBody>
      </p:sp>
      <p:pic>
        <p:nvPicPr>
          <p:cNvPr id="532" name="Google Shape;532;p74" descr="Examples of First / The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856093" y="2334136"/>
            <a:ext cx="9573596" cy="399864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 name="Title 1">
            <a:extLst>
              <a:ext uri="{FF2B5EF4-FFF2-40B4-BE49-F238E27FC236}">
                <a16:creationId xmlns:a16="http://schemas.microsoft.com/office/drawing/2014/main" id="{E89ACE26-D553-7FCC-7B17-32840DA72A82}"/>
              </a:ext>
            </a:extLst>
          </p:cNvPr>
          <p:cNvSpPr>
            <a:spLocks noGrp="1"/>
          </p:cNvSpPr>
          <p:nvPr>
            <p:ph type="title"/>
          </p:nvPr>
        </p:nvSpPr>
        <p:spPr/>
        <p:txBody>
          <a:bodyPr/>
          <a:lstStyle/>
          <a:p>
            <a:r>
              <a:rPr lang="en-US" dirty="0"/>
              <a:t>Premack Principle Examples</a:t>
            </a:r>
          </a:p>
        </p:txBody>
      </p:sp>
      <p:sp>
        <p:nvSpPr>
          <p:cNvPr id="4" name="Text Placeholder 3">
            <a:extLst>
              <a:ext uri="{FF2B5EF4-FFF2-40B4-BE49-F238E27FC236}">
                <a16:creationId xmlns:a16="http://schemas.microsoft.com/office/drawing/2014/main" id="{CB9F284F-831A-2CF8-0246-C1615EB270CA}"/>
              </a:ext>
            </a:extLst>
          </p:cNvPr>
          <p:cNvSpPr>
            <a:spLocks noGrp="1"/>
          </p:cNvSpPr>
          <p:nvPr>
            <p:ph type="body" sz="quarter" idx="10"/>
          </p:nvPr>
        </p:nvSpPr>
        <p:spPr/>
        <p:txBody>
          <a:bodyPr/>
          <a:lstStyle/>
          <a:p>
            <a:pPr marL="341313" indent="-341313">
              <a:spcBef>
                <a:spcPts val="600"/>
              </a:spcBef>
              <a:buClr>
                <a:srgbClr val="003399"/>
              </a:buClr>
              <a:buSzPct val="108000"/>
              <a:buFont typeface="Arial" panose="020B0604020202020204" pitchFamily="34" charset="0"/>
              <a:buChar char="•"/>
            </a:pPr>
            <a:r>
              <a:rPr lang="en-US" dirty="0"/>
              <a:t>“We can read a story together if you read two pages first.”</a:t>
            </a:r>
          </a:p>
          <a:p>
            <a:pPr marL="341313" indent="-341313">
              <a:spcBef>
                <a:spcPts val="600"/>
              </a:spcBef>
              <a:buClr>
                <a:srgbClr val="003399"/>
              </a:buClr>
              <a:buSzPct val="108000"/>
              <a:buFont typeface="Arial" panose="020B0604020202020204" pitchFamily="34" charset="0"/>
              <a:buChar char="•"/>
            </a:pPr>
            <a:r>
              <a:rPr lang="en-US" dirty="0"/>
              <a:t>“You can take a 10 minute break if you finish 5 math problems by yourself".</a:t>
            </a:r>
          </a:p>
          <a:p>
            <a:pPr marL="341313" indent="-341313">
              <a:spcBef>
                <a:spcPts val="600"/>
              </a:spcBef>
              <a:buClr>
                <a:srgbClr val="003399"/>
              </a:buClr>
              <a:buSzPct val="108000"/>
              <a:buFont typeface="Arial" panose="020B0604020202020204" pitchFamily="34" charset="0"/>
              <a:buChar char="•"/>
            </a:pPr>
            <a:r>
              <a:rPr lang="en-US" dirty="0"/>
              <a:t>“First you clean up, then we’re going to the park!”</a:t>
            </a:r>
          </a:p>
          <a:p>
            <a:pPr marL="341313" indent="-341313">
              <a:spcBef>
                <a:spcPts val="600"/>
              </a:spcBef>
              <a:buClr>
                <a:srgbClr val="003399"/>
              </a:buClr>
              <a:buSzPct val="108000"/>
              <a:buFont typeface="Arial" panose="020B0604020202020204" pitchFamily="34" charset="0"/>
              <a:buChar char="•"/>
            </a:pPr>
            <a:r>
              <a:rPr lang="en-US" dirty="0"/>
              <a:t>“You can watch a </a:t>
            </a:r>
            <a:r>
              <a:rPr lang="en-US" dirty="0" err="1"/>
              <a:t>youtube</a:t>
            </a:r>
            <a:r>
              <a:rPr lang="en-US" dirty="0"/>
              <a:t> video if you eat all your lunch today.”</a:t>
            </a:r>
          </a:p>
          <a:p>
            <a:pPr marL="341313" indent="-341313">
              <a:spcBef>
                <a:spcPts val="600"/>
              </a:spcBef>
              <a:buClr>
                <a:srgbClr val="003399"/>
              </a:buClr>
              <a:buSzPct val="108000"/>
              <a:buFont typeface="Arial" panose="020B0604020202020204" pitchFamily="34" charset="0"/>
              <a:buChar char="•"/>
            </a:pPr>
            <a:r>
              <a:rPr lang="en-US" dirty="0"/>
              <a:t>“Who wants free time? (child raises hand) Okay, hurry and put your supplies away so we can have free time!”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2" name="Title 1">
            <a:extLst>
              <a:ext uri="{FF2B5EF4-FFF2-40B4-BE49-F238E27FC236}">
                <a16:creationId xmlns:a16="http://schemas.microsoft.com/office/drawing/2014/main" id="{705B1C2A-312F-A680-6AF4-E728821F6B27}"/>
              </a:ext>
            </a:extLst>
          </p:cNvPr>
          <p:cNvSpPr>
            <a:spLocks noGrp="1"/>
          </p:cNvSpPr>
          <p:nvPr>
            <p:ph type="title"/>
          </p:nvPr>
        </p:nvSpPr>
        <p:spPr/>
        <p:txBody>
          <a:bodyPr/>
          <a:lstStyle/>
          <a:p>
            <a:r>
              <a:rPr lang="en-US" dirty="0"/>
              <a:t>Premack Principle, continued 2</a:t>
            </a:r>
          </a:p>
        </p:txBody>
      </p:sp>
      <p:sp>
        <p:nvSpPr>
          <p:cNvPr id="3" name="Text Placeholder 2">
            <a:extLst>
              <a:ext uri="{FF2B5EF4-FFF2-40B4-BE49-F238E27FC236}">
                <a16:creationId xmlns:a16="http://schemas.microsoft.com/office/drawing/2014/main" id="{0AC17E38-FEA1-D076-8998-F89F078CA3ED}"/>
              </a:ext>
            </a:extLst>
          </p:cNvPr>
          <p:cNvSpPr>
            <a:spLocks noGrp="1"/>
          </p:cNvSpPr>
          <p:nvPr>
            <p:ph type="body" idx="1"/>
          </p:nvPr>
        </p:nvSpPr>
        <p:spPr/>
        <p:txBody>
          <a:bodyPr/>
          <a:lstStyle/>
          <a:p>
            <a:pPr>
              <a:spcBef>
                <a:spcPts val="600"/>
              </a:spcBef>
              <a:spcAft>
                <a:spcPts val="600"/>
              </a:spcAft>
            </a:pPr>
            <a:r>
              <a:rPr lang="en-US" b="1" dirty="0"/>
              <a:t>Things to remember:</a:t>
            </a:r>
          </a:p>
        </p:txBody>
      </p:sp>
      <p:sp>
        <p:nvSpPr>
          <p:cNvPr id="4" name="Text Placeholder 3">
            <a:extLst>
              <a:ext uri="{FF2B5EF4-FFF2-40B4-BE49-F238E27FC236}">
                <a16:creationId xmlns:a16="http://schemas.microsoft.com/office/drawing/2014/main" id="{17EBEE35-BB8C-A6DC-48D5-29A3BB043E9E}"/>
              </a:ext>
            </a:extLst>
          </p:cNvPr>
          <p:cNvSpPr>
            <a:spLocks noGrp="1"/>
          </p:cNvSpPr>
          <p:nvPr>
            <p:ph type="body" sz="quarter" idx="10"/>
          </p:nvPr>
        </p:nvSpPr>
        <p:spPr/>
        <p:txBody>
          <a:bodyPr/>
          <a:lstStyle/>
          <a:p>
            <a:r>
              <a:rPr lang="en-US" dirty="0"/>
              <a:t>Explain what the reinforcer is first</a:t>
            </a:r>
          </a:p>
          <a:p>
            <a:r>
              <a:rPr lang="en-US" dirty="0"/>
              <a:t>Be consistent on delivery of reinforcement AFTER completion of task</a:t>
            </a:r>
          </a:p>
          <a:p>
            <a:r>
              <a:rPr lang="en-US" dirty="0"/>
              <a:t>Make sure the task is reasonable and reachable</a:t>
            </a:r>
          </a:p>
          <a:p>
            <a:r>
              <a:rPr lang="en-US" dirty="0"/>
              <a:t>State the demand THEN the reinforcement</a:t>
            </a:r>
          </a:p>
          <a:p>
            <a:r>
              <a:rPr lang="en-US" dirty="0"/>
              <a:t>Focus on the positive of getting desired item instead of the threat of losing it</a:t>
            </a:r>
          </a:p>
          <a:p>
            <a:r>
              <a:rPr lang="en-US" dirty="0"/>
              <a:t>Rx has to actually be reinforcing</a:t>
            </a:r>
          </a:p>
          <a:p>
            <a:r>
              <a:rPr lang="en-US" dirty="0"/>
              <a:t>Best practice is the </a:t>
            </a:r>
            <a:r>
              <a:rPr lang="en-US" dirty="0" err="1"/>
              <a:t>rx</a:t>
            </a:r>
            <a:r>
              <a:rPr lang="en-US" dirty="0"/>
              <a:t> matches the demand or skill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2" name="Title 1">
            <a:extLst>
              <a:ext uri="{FF2B5EF4-FFF2-40B4-BE49-F238E27FC236}">
                <a16:creationId xmlns:a16="http://schemas.microsoft.com/office/drawing/2014/main" id="{AD07F96C-9DE5-7B9D-371D-18C9E23D66A8}"/>
              </a:ext>
            </a:extLst>
          </p:cNvPr>
          <p:cNvSpPr>
            <a:spLocks noGrp="1"/>
          </p:cNvSpPr>
          <p:nvPr>
            <p:ph type="title"/>
          </p:nvPr>
        </p:nvSpPr>
        <p:spPr/>
        <p:txBody>
          <a:bodyPr/>
          <a:lstStyle/>
          <a:p>
            <a:r>
              <a:rPr lang="en-US" dirty="0"/>
              <a:t>High Probability Requests</a:t>
            </a:r>
          </a:p>
        </p:txBody>
      </p:sp>
      <p:sp>
        <p:nvSpPr>
          <p:cNvPr id="4" name="Text Placeholder 3">
            <a:extLst>
              <a:ext uri="{FF2B5EF4-FFF2-40B4-BE49-F238E27FC236}">
                <a16:creationId xmlns:a16="http://schemas.microsoft.com/office/drawing/2014/main" id="{0654A8F2-5E26-B8CA-46A6-BCC5760F0861}"/>
              </a:ext>
            </a:extLst>
          </p:cNvPr>
          <p:cNvSpPr>
            <a:spLocks noGrp="1"/>
          </p:cNvSpPr>
          <p:nvPr>
            <p:ph type="body" sz="quarter" idx="10"/>
          </p:nvPr>
        </p:nvSpPr>
        <p:spPr/>
        <p:txBody>
          <a:bodyPr/>
          <a:lstStyle/>
          <a:p>
            <a:pPr marL="0" indent="0">
              <a:buNone/>
            </a:pPr>
            <a:r>
              <a:rPr lang="en-US" sz="2800" dirty="0"/>
              <a:t>High Probability Requests or Behavior Momentum</a:t>
            </a:r>
          </a:p>
          <a:p>
            <a:pPr marL="0" indent="0">
              <a:buNone/>
            </a:pPr>
            <a:r>
              <a:rPr lang="en-US" sz="2800" dirty="0"/>
              <a:t>Behavioral momentum interventions are designed to build a student’s “momentum” for following directions.</a:t>
            </a:r>
          </a:p>
          <a:p>
            <a:pPr marL="0" indent="0">
              <a:buNone/>
            </a:pPr>
            <a:r>
              <a:rPr lang="en-US" sz="2800" dirty="0"/>
              <a:t>You start with demands that you know they CAN and WILL follow.</a:t>
            </a:r>
          </a:p>
          <a:p>
            <a:pPr marL="0" indent="0">
              <a:buNone/>
            </a:pPr>
            <a:r>
              <a:rPr lang="en-US" sz="2800" dirty="0"/>
              <a:t>The goal of behavioral momentum is to create a “momentum of success”.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2" name="Title 1">
            <a:extLst>
              <a:ext uri="{FF2B5EF4-FFF2-40B4-BE49-F238E27FC236}">
                <a16:creationId xmlns:a16="http://schemas.microsoft.com/office/drawing/2014/main" id="{77AD566A-BEFF-66A3-27C1-99E44BC06B5A}"/>
              </a:ext>
            </a:extLst>
          </p:cNvPr>
          <p:cNvSpPr>
            <a:spLocks noGrp="1"/>
          </p:cNvSpPr>
          <p:nvPr>
            <p:ph type="title"/>
          </p:nvPr>
        </p:nvSpPr>
        <p:spPr>
          <a:xfrm>
            <a:off x="603504" y="1204645"/>
            <a:ext cx="11000232" cy="910758"/>
          </a:xfrm>
        </p:spPr>
        <p:txBody>
          <a:bodyPr/>
          <a:lstStyle/>
          <a:p>
            <a:r>
              <a:rPr lang="en-US" dirty="0"/>
              <a:t>Behavioral Momentum</a:t>
            </a:r>
          </a:p>
        </p:txBody>
      </p:sp>
      <p:sp>
        <p:nvSpPr>
          <p:cNvPr id="561" name="Google Shape;561;p78"/>
          <p:cNvSpPr txBox="1">
            <a:spLocks noGrp="1"/>
          </p:cNvSpPr>
          <p:nvPr>
            <p:ph type="body" sz="quarter" idx="11"/>
          </p:nvPr>
        </p:nvSpPr>
        <p:spPr>
          <a:xfrm>
            <a:off x="597945" y="2226671"/>
            <a:ext cx="7904613" cy="3944915"/>
          </a:xfrm>
          <a:prstGeom prst="rect">
            <a:avLst/>
          </a:prstGeom>
        </p:spPr>
        <p:txBody>
          <a:bodyPr spcFirstLastPara="1" vert="horz" wrap="square" lIns="121900" tIns="121900" rIns="121900" bIns="121900" rtlCol="0" anchor="t" anchorCtr="0">
            <a:noAutofit/>
          </a:bodyPr>
          <a:lstStyle/>
          <a:p>
            <a:r>
              <a:rPr lang="en-US" sz="2800" dirty="0">
                <a:ea typeface="Open Sans"/>
                <a:sym typeface="Open Sans"/>
              </a:rPr>
              <a:t>Just like a boulder rolling down a steep hill will gain speed and momentum, so does a behavior the more we engage it (appropriate or inappropriate).  </a:t>
            </a:r>
          </a:p>
          <a:p>
            <a:r>
              <a:rPr lang="en-US" sz="2800" dirty="0">
                <a:ea typeface="Open Sans"/>
                <a:sym typeface="Open Sans"/>
              </a:rPr>
              <a:t>This momentum will keep the student “rolling down the hill” in the direction we want, so that he or she is more likely to continue following subsequent instructions, even ones that are difficult or disliked.</a:t>
            </a:r>
          </a:p>
        </p:txBody>
      </p:sp>
      <p:pic>
        <p:nvPicPr>
          <p:cNvPr id="562" name="Google Shape;562;p78" descr="Boulder rolling down the hill">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502558" y="2226671"/>
            <a:ext cx="3398692" cy="3398692"/>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2" name="Title 1">
            <a:extLst>
              <a:ext uri="{FF2B5EF4-FFF2-40B4-BE49-F238E27FC236}">
                <a16:creationId xmlns:a16="http://schemas.microsoft.com/office/drawing/2014/main" id="{B11FAA95-5C9E-FF3A-E819-AF80877FA313}"/>
              </a:ext>
            </a:extLst>
          </p:cNvPr>
          <p:cNvSpPr>
            <a:spLocks noGrp="1"/>
          </p:cNvSpPr>
          <p:nvPr>
            <p:ph type="title"/>
          </p:nvPr>
        </p:nvSpPr>
        <p:spPr/>
        <p:txBody>
          <a:bodyPr/>
          <a:lstStyle/>
          <a:p>
            <a:r>
              <a:rPr lang="en-US" dirty="0"/>
              <a:t>Key things to remember...</a:t>
            </a:r>
          </a:p>
        </p:txBody>
      </p:sp>
      <p:sp>
        <p:nvSpPr>
          <p:cNvPr id="3" name="Text Placeholder 2">
            <a:extLst>
              <a:ext uri="{FF2B5EF4-FFF2-40B4-BE49-F238E27FC236}">
                <a16:creationId xmlns:a16="http://schemas.microsoft.com/office/drawing/2014/main" id="{2168FD21-0902-E1E0-2FA1-91D7DB889714}"/>
              </a:ext>
            </a:extLst>
          </p:cNvPr>
          <p:cNvSpPr>
            <a:spLocks noGrp="1"/>
          </p:cNvSpPr>
          <p:nvPr>
            <p:ph type="body" idx="1"/>
          </p:nvPr>
        </p:nvSpPr>
        <p:spPr/>
        <p:txBody>
          <a:bodyPr/>
          <a:lstStyle/>
          <a:p>
            <a:pPr>
              <a:spcBef>
                <a:spcPts val="0"/>
              </a:spcBef>
              <a:spcAft>
                <a:spcPts val="600"/>
              </a:spcAft>
            </a:pPr>
            <a:r>
              <a:rPr lang="en-US" sz="2800" b="1" dirty="0"/>
              <a:t>Reinforce!</a:t>
            </a:r>
            <a:endParaRPr lang="en-US" sz="2800" dirty="0"/>
          </a:p>
        </p:txBody>
      </p:sp>
      <p:sp>
        <p:nvSpPr>
          <p:cNvPr id="4" name="Text Placeholder 3">
            <a:extLst>
              <a:ext uri="{FF2B5EF4-FFF2-40B4-BE49-F238E27FC236}">
                <a16:creationId xmlns:a16="http://schemas.microsoft.com/office/drawing/2014/main" id="{347C9E79-0E9B-8234-F822-32D20C6EDD12}"/>
              </a:ext>
            </a:extLst>
          </p:cNvPr>
          <p:cNvSpPr>
            <a:spLocks noGrp="1"/>
          </p:cNvSpPr>
          <p:nvPr>
            <p:ph type="body" sz="quarter" idx="10"/>
          </p:nvPr>
        </p:nvSpPr>
        <p:spPr/>
        <p:txBody>
          <a:bodyPr/>
          <a:lstStyle/>
          <a:p>
            <a:pPr marL="0" indent="0">
              <a:buNone/>
            </a:pPr>
            <a:r>
              <a:rPr lang="en-US" sz="2800" dirty="0"/>
              <a:t>As the student completes each easy request, be sure to deliver praise or other types of reinforcement to the student. This is the key! The student should enjoy what happens after he or she correctly follows your instruction. This will build “momentum” for the student in doing what you ask him or her to do. Then, deliver the difficult request. Again, be sure to provide reinforcement to the student if she or he completes the instruction appropriately.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612489" y="1170638"/>
            <a:ext cx="7587294" cy="1153461"/>
          </a:xfrm>
          <a:prstGeom prst="rect">
            <a:avLst/>
          </a:prstGeom>
        </p:spPr>
        <p:txBody>
          <a:bodyPr spcFirstLastPara="1" vert="horz" wrap="square" lIns="91433" tIns="45700" rIns="91433" bIns="45700" rtlCol="0" anchor="ctr" anchorCtr="0">
            <a:noAutofit/>
          </a:bodyPr>
          <a:lstStyle/>
          <a:p>
            <a:r>
              <a:rPr lang="en-US" sz="4800" dirty="0"/>
              <a:t>The A-B-Cs of Behavior</a:t>
            </a:r>
            <a:endParaRPr sz="4800" dirty="0"/>
          </a:p>
        </p:txBody>
      </p:sp>
      <p:sp>
        <p:nvSpPr>
          <p:cNvPr id="3" name="Text Placeholder 2">
            <a:extLst>
              <a:ext uri="{FF2B5EF4-FFF2-40B4-BE49-F238E27FC236}">
                <a16:creationId xmlns:a16="http://schemas.microsoft.com/office/drawing/2014/main" id="{1795C41F-56A5-931E-DEE8-1E8A7D3277F2}"/>
              </a:ext>
            </a:extLst>
          </p:cNvPr>
          <p:cNvSpPr>
            <a:spLocks noGrp="1"/>
          </p:cNvSpPr>
          <p:nvPr>
            <p:ph type="body" sz="quarter" idx="10"/>
          </p:nvPr>
        </p:nvSpPr>
        <p:spPr>
          <a:xfrm>
            <a:off x="612488" y="2421566"/>
            <a:ext cx="7739942" cy="3903034"/>
          </a:xfrm>
        </p:spPr>
        <p:txBody>
          <a:bodyPr/>
          <a:lstStyle/>
          <a:p>
            <a:pPr marL="0" indent="0">
              <a:buNone/>
            </a:pPr>
            <a:r>
              <a:rPr lang="pt-BR" sz="3200" b="1" dirty="0"/>
              <a:t>A = Antecedent</a:t>
            </a:r>
          </a:p>
          <a:p>
            <a:pPr marL="0" indent="0">
              <a:buNone/>
            </a:pPr>
            <a:r>
              <a:rPr lang="pt-BR" sz="3200" b="1" dirty="0"/>
              <a:t>B = Behavior</a:t>
            </a:r>
          </a:p>
          <a:p>
            <a:pPr marL="0" indent="0">
              <a:buNone/>
            </a:pPr>
            <a:r>
              <a:rPr lang="pt-BR" sz="3200" b="1" dirty="0"/>
              <a:t>C = Consequence</a:t>
            </a:r>
          </a:p>
          <a:p>
            <a:pPr marL="0" indent="0">
              <a:spcBef>
                <a:spcPts val="2400"/>
              </a:spcBef>
              <a:buNone/>
            </a:pPr>
            <a:r>
              <a:rPr lang="pt-BR" sz="3400" dirty="0"/>
              <a:t>Antecedent </a:t>
            </a:r>
            <a:r>
              <a:rPr lang="en-US" sz="3400" dirty="0">
                <a:ea typeface="Roboto"/>
                <a:sym typeface="Roboto"/>
              </a:rPr>
              <a:t> </a:t>
            </a:r>
            <a:r>
              <a:rPr lang="en-US" sz="3400" dirty="0">
                <a:ea typeface="Roboto"/>
                <a:sym typeface="Wingdings" pitchFamily="2" charset="2"/>
              </a:rPr>
              <a:t> </a:t>
            </a:r>
            <a:r>
              <a:rPr lang="pt-BR" sz="3400" dirty="0"/>
              <a:t>Behavior</a:t>
            </a:r>
            <a:r>
              <a:rPr lang="en-US" sz="3400" dirty="0">
                <a:ea typeface="Roboto"/>
                <a:sym typeface="Roboto"/>
              </a:rPr>
              <a:t> </a:t>
            </a:r>
            <a:r>
              <a:rPr lang="en-US" sz="3400" dirty="0">
                <a:ea typeface="Roboto"/>
                <a:sym typeface="Wingdings" pitchFamily="2" charset="2"/>
              </a:rPr>
              <a:t> </a:t>
            </a:r>
            <a:r>
              <a:rPr lang="pt-BR" sz="3400" dirty="0"/>
              <a:t>Consequence</a:t>
            </a:r>
          </a:p>
        </p:txBody>
      </p:sp>
      <p:pic>
        <p:nvPicPr>
          <p:cNvPr id="6" name="Google Shape;229;p43" descr="A meme with two pics of men talking.  First saying &quot;so why did the chicken cross the road?&quot; And the second saying &quot;Well that depends.  What happened immediately before and after he crossed the road?&quot;&#10;">
            <a:extLst>
              <a:ext uri="{FF2B5EF4-FFF2-40B4-BE49-F238E27FC236}">
                <a16:creationId xmlns:a16="http://schemas.microsoft.com/office/drawing/2014/main" id="{D06C9CF7-891A-4EFE-FAEA-C931FA971B74}"/>
              </a:ext>
              <a:ext uri="{C183D7F6-B498-43B3-948B-1728B52AA6E4}">
                <adec:decorative xmlns:adec="http://schemas.microsoft.com/office/drawing/2017/decorative" val="0"/>
              </a:ext>
            </a:extLst>
          </p:cNvPr>
          <p:cNvPicPr preferRelativeResize="0"/>
          <p:nvPr/>
        </p:nvPicPr>
        <p:blipFill rotWithShape="1">
          <a:blip r:embed="rId3">
            <a:alphaModFix/>
          </a:blip>
          <a:srcRect b="28407"/>
          <a:stretch/>
        </p:blipFill>
        <p:spPr>
          <a:xfrm>
            <a:off x="8857614" y="2020187"/>
            <a:ext cx="2846500" cy="3265046"/>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147D-B2C2-C4E9-D527-620768F920ED}"/>
              </a:ext>
            </a:extLst>
          </p:cNvPr>
          <p:cNvSpPr>
            <a:spLocks noGrp="1"/>
          </p:cNvSpPr>
          <p:nvPr>
            <p:ph type="title"/>
          </p:nvPr>
        </p:nvSpPr>
        <p:spPr/>
        <p:txBody>
          <a:bodyPr/>
          <a:lstStyle/>
          <a:p>
            <a:r>
              <a:rPr lang="en-US" dirty="0"/>
              <a:t>Key things to remember...Cont.</a:t>
            </a:r>
          </a:p>
        </p:txBody>
      </p:sp>
      <p:sp>
        <p:nvSpPr>
          <p:cNvPr id="3" name="Text Placeholder 2">
            <a:extLst>
              <a:ext uri="{FF2B5EF4-FFF2-40B4-BE49-F238E27FC236}">
                <a16:creationId xmlns:a16="http://schemas.microsoft.com/office/drawing/2014/main" id="{6B931692-D46A-B4DE-B740-D5FDCBE61F33}"/>
              </a:ext>
            </a:extLst>
          </p:cNvPr>
          <p:cNvSpPr>
            <a:spLocks noGrp="1"/>
          </p:cNvSpPr>
          <p:nvPr>
            <p:ph type="body" idx="1"/>
          </p:nvPr>
        </p:nvSpPr>
        <p:spPr/>
        <p:txBody>
          <a:bodyPr/>
          <a:lstStyle/>
          <a:p>
            <a:pPr>
              <a:spcBef>
                <a:spcPts val="600"/>
              </a:spcBef>
              <a:spcAft>
                <a:spcPts val="0"/>
              </a:spcAft>
            </a:pPr>
            <a:r>
              <a:rPr lang="en-US" sz="2800" b="1" dirty="0"/>
              <a:t>Vary the requests!</a:t>
            </a:r>
            <a:endParaRPr lang="en-US" sz="2800" dirty="0"/>
          </a:p>
        </p:txBody>
      </p:sp>
      <p:sp>
        <p:nvSpPr>
          <p:cNvPr id="4" name="Text Placeholder 3">
            <a:extLst>
              <a:ext uri="{FF2B5EF4-FFF2-40B4-BE49-F238E27FC236}">
                <a16:creationId xmlns:a16="http://schemas.microsoft.com/office/drawing/2014/main" id="{B65EB698-DE5A-30A7-2A6B-D42C9DA5555D}"/>
              </a:ext>
            </a:extLst>
          </p:cNvPr>
          <p:cNvSpPr>
            <a:spLocks noGrp="1"/>
          </p:cNvSpPr>
          <p:nvPr>
            <p:ph type="body" sz="quarter" idx="10"/>
          </p:nvPr>
        </p:nvSpPr>
        <p:spPr/>
        <p:txBody>
          <a:bodyPr/>
          <a:lstStyle/>
          <a:p>
            <a:pPr marL="0" indent="0">
              <a:buNone/>
            </a:pPr>
            <a:r>
              <a:rPr lang="en-US" sz="2800" dirty="0"/>
              <a:t>It is important to vary the presentation of the high-p requests. Do not deliver the exact same sequence of high-p requests each time. If the high-p request sequence is the same each time, the sequence becomes a cue for the student that a low-p request is imminent.</a:t>
            </a:r>
          </a:p>
        </p:txBody>
      </p:sp>
    </p:spTree>
    <p:extLst>
      <p:ext uri="{BB962C8B-B14F-4D97-AF65-F5344CB8AC3E}">
        <p14:creationId xmlns:p14="http://schemas.microsoft.com/office/powerpoint/2010/main" val="36025309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 name="Title 1">
            <a:extLst>
              <a:ext uri="{FF2B5EF4-FFF2-40B4-BE49-F238E27FC236}">
                <a16:creationId xmlns:a16="http://schemas.microsoft.com/office/drawing/2014/main" id="{F438DF14-B4EA-08FE-041D-FC2035FE9266}"/>
              </a:ext>
            </a:extLst>
          </p:cNvPr>
          <p:cNvSpPr>
            <a:spLocks noGrp="1"/>
          </p:cNvSpPr>
          <p:nvPr>
            <p:ph type="title"/>
          </p:nvPr>
        </p:nvSpPr>
        <p:spPr/>
        <p:txBody>
          <a:bodyPr/>
          <a:lstStyle/>
          <a:p>
            <a:r>
              <a:rPr lang="en-US" dirty="0"/>
              <a:t>Considerations...</a:t>
            </a:r>
          </a:p>
        </p:txBody>
      </p:sp>
      <p:sp>
        <p:nvSpPr>
          <p:cNvPr id="3" name="Text Placeholder 2">
            <a:extLst>
              <a:ext uri="{FF2B5EF4-FFF2-40B4-BE49-F238E27FC236}">
                <a16:creationId xmlns:a16="http://schemas.microsoft.com/office/drawing/2014/main" id="{B3924EBF-AC49-8D3E-C5D3-037CA3FBF38D}"/>
              </a:ext>
            </a:extLst>
          </p:cNvPr>
          <p:cNvSpPr>
            <a:spLocks noGrp="1"/>
          </p:cNvSpPr>
          <p:nvPr>
            <p:ph type="body" sz="quarter" idx="10"/>
          </p:nvPr>
        </p:nvSpPr>
        <p:spPr/>
        <p:txBody>
          <a:bodyPr/>
          <a:lstStyle/>
          <a:p>
            <a:pPr marL="342900" indent="-342900">
              <a:spcBef>
                <a:spcPts val="600"/>
              </a:spcBef>
              <a:buClr>
                <a:srgbClr val="003399"/>
              </a:buClr>
              <a:buSzPct val="108000"/>
              <a:buFont typeface="Arial" panose="020B0604020202020204" pitchFamily="34" charset="0"/>
              <a:buChar char="•"/>
            </a:pPr>
            <a:r>
              <a:rPr lang="en-US" sz="2600" dirty="0"/>
              <a:t>They should be brief &amp; simple to complete</a:t>
            </a:r>
          </a:p>
          <a:p>
            <a:pPr marL="342900" indent="-342900">
              <a:spcBef>
                <a:spcPts val="600"/>
              </a:spcBef>
              <a:buClr>
                <a:srgbClr val="003399"/>
              </a:buClr>
              <a:buSzPct val="108000"/>
              <a:buFont typeface="Arial" panose="020B0604020202020204" pitchFamily="34" charset="0"/>
              <a:buChar char="•"/>
            </a:pPr>
            <a:r>
              <a:rPr lang="en-US" sz="2600" dirty="0"/>
              <a:t>They should be able to be delivered in the context or setting in which the difficult request is typically presented</a:t>
            </a:r>
          </a:p>
          <a:p>
            <a:pPr marL="342900" indent="-342900">
              <a:spcBef>
                <a:spcPts val="600"/>
              </a:spcBef>
              <a:buClr>
                <a:srgbClr val="003399"/>
              </a:buClr>
              <a:buSzPct val="108000"/>
              <a:buFont typeface="Arial" panose="020B0604020202020204" pitchFamily="34" charset="0"/>
              <a:buChar char="•"/>
            </a:pPr>
            <a:r>
              <a:rPr lang="en-US" sz="2600" dirty="0"/>
              <a:t>The easy requests need to be things that are in the students repertoire </a:t>
            </a:r>
          </a:p>
          <a:p>
            <a:pPr marL="914400" lvl="1">
              <a:buSzPct val="80000"/>
              <a:buFont typeface="Courier New" panose="02070309020205020404" pitchFamily="49" charset="0"/>
              <a:buChar char="o"/>
            </a:pPr>
            <a:r>
              <a:rPr lang="en-US" sz="2600" dirty="0"/>
              <a:t>If the student is not capable of completing the difficult task, this intervention will </a:t>
            </a:r>
            <a:r>
              <a:rPr lang="en-US" sz="2600" b="1" dirty="0"/>
              <a:t>not</a:t>
            </a:r>
            <a:r>
              <a:rPr lang="en-US" sz="2600" dirty="0"/>
              <a:t> work</a:t>
            </a:r>
          </a:p>
          <a:p>
            <a:pPr marL="342900" indent="-342900">
              <a:spcBef>
                <a:spcPts val="600"/>
              </a:spcBef>
              <a:buClr>
                <a:srgbClr val="003399"/>
              </a:buClr>
              <a:buSzPct val="108000"/>
              <a:buFont typeface="Arial" panose="020B0604020202020204" pitchFamily="34" charset="0"/>
              <a:buChar char="•"/>
            </a:pPr>
            <a:r>
              <a:rPr lang="en-US" sz="2600" dirty="0"/>
              <a:t>A crucial component is that the student receives reinforcement after they successfully complete each easy request prior to receiving the next request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 name="Title 1">
            <a:extLst>
              <a:ext uri="{FF2B5EF4-FFF2-40B4-BE49-F238E27FC236}">
                <a16:creationId xmlns:a16="http://schemas.microsoft.com/office/drawing/2014/main" id="{B2F0AE49-4A99-FE94-F995-DD8A8618201A}"/>
              </a:ext>
            </a:extLst>
          </p:cNvPr>
          <p:cNvSpPr>
            <a:spLocks noGrp="1"/>
          </p:cNvSpPr>
          <p:nvPr>
            <p:ph type="title"/>
          </p:nvPr>
        </p:nvSpPr>
        <p:spPr>
          <a:xfrm>
            <a:off x="595884" y="1337241"/>
            <a:ext cx="11000232" cy="686431"/>
          </a:xfrm>
        </p:spPr>
        <p:txBody>
          <a:bodyPr/>
          <a:lstStyle/>
          <a:p>
            <a:r>
              <a:rPr lang="en-US" dirty="0"/>
              <a:t>Considerations... continued</a:t>
            </a:r>
          </a:p>
        </p:txBody>
      </p:sp>
      <p:sp>
        <p:nvSpPr>
          <p:cNvPr id="3" name="Text Placeholder 2">
            <a:extLst>
              <a:ext uri="{FF2B5EF4-FFF2-40B4-BE49-F238E27FC236}">
                <a16:creationId xmlns:a16="http://schemas.microsoft.com/office/drawing/2014/main" id="{9A4FE5DB-19C1-82A1-DCB3-E2D50D853F02}"/>
              </a:ext>
            </a:extLst>
          </p:cNvPr>
          <p:cNvSpPr>
            <a:spLocks noGrp="1"/>
          </p:cNvSpPr>
          <p:nvPr>
            <p:ph type="body" sz="quarter" idx="10"/>
          </p:nvPr>
        </p:nvSpPr>
        <p:spPr>
          <a:xfrm>
            <a:off x="583630" y="2208475"/>
            <a:ext cx="10978994" cy="3727144"/>
          </a:xfrm>
        </p:spPr>
        <p:txBody>
          <a:bodyPr/>
          <a:lstStyle/>
          <a:p>
            <a:pPr marL="457200" indent="-457200">
              <a:spcBef>
                <a:spcPts val="600"/>
              </a:spcBef>
              <a:spcAft>
                <a:spcPts val="600"/>
              </a:spcAft>
              <a:buClr>
                <a:srgbClr val="003399"/>
              </a:buClr>
              <a:buSzPct val="108000"/>
              <a:buFont typeface="Arial" panose="020B0604020202020204" pitchFamily="34" charset="0"/>
              <a:buChar char="•"/>
            </a:pPr>
            <a:r>
              <a:rPr lang="en-US" sz="2600" dirty="0"/>
              <a:t>They are not meant to be “fired” at the student in rapid succession. </a:t>
            </a:r>
          </a:p>
          <a:p>
            <a:pPr marL="1028700" lvl="1" indent="-457200">
              <a:buSzPct val="80000"/>
              <a:buFont typeface="Courier New" panose="02070309020205020404" pitchFamily="49" charset="0"/>
              <a:buChar char="o"/>
            </a:pPr>
            <a:r>
              <a:rPr lang="en-US" sz="2600" dirty="0"/>
              <a:t>The student may find this even more aversive than the difficult instruction itself. </a:t>
            </a:r>
          </a:p>
          <a:p>
            <a:pPr marL="1028700" lvl="1" indent="-457200">
              <a:buSzPct val="80000"/>
              <a:buFont typeface="Courier New" panose="02070309020205020404" pitchFamily="49" charset="0"/>
              <a:buChar char="o"/>
            </a:pPr>
            <a:r>
              <a:rPr lang="en-US" sz="2600" dirty="0"/>
              <a:t>But, too much of delay between the easy requests loses the momentum.</a:t>
            </a:r>
          </a:p>
          <a:p>
            <a:pPr marL="457200" indent="-457200">
              <a:spcBef>
                <a:spcPts val="600"/>
              </a:spcBef>
              <a:spcAft>
                <a:spcPts val="600"/>
              </a:spcAft>
              <a:buClr>
                <a:srgbClr val="003399"/>
              </a:buClr>
              <a:buSzPct val="108000"/>
              <a:buFont typeface="Arial" panose="020B0604020202020204" pitchFamily="34" charset="0"/>
              <a:buChar char="•"/>
            </a:pPr>
            <a:r>
              <a:rPr lang="en-US" sz="2600" dirty="0"/>
              <a:t>You may want to deliver the instructions quietly or discreetly so that it does attract embarrassing attention</a:t>
            </a:r>
          </a:p>
          <a:p>
            <a:pPr marL="457200" indent="-457200">
              <a:spcBef>
                <a:spcPts val="600"/>
              </a:spcBef>
              <a:spcAft>
                <a:spcPts val="600"/>
              </a:spcAft>
              <a:buClr>
                <a:srgbClr val="003399"/>
              </a:buClr>
              <a:buSzPct val="108000"/>
              <a:buFont typeface="Arial" panose="020B0604020202020204" pitchFamily="34" charset="0"/>
              <a:buChar char="•"/>
            </a:pPr>
            <a:r>
              <a:rPr lang="en-US" sz="2600" dirty="0"/>
              <a:t>If the student is not capable of completing the difficult task, this intervention will </a:t>
            </a:r>
            <a:r>
              <a:rPr lang="en-US" sz="2600" b="1" dirty="0"/>
              <a:t>not</a:t>
            </a:r>
            <a:r>
              <a:rPr lang="en-US" sz="2600" dirty="0"/>
              <a:t> work</a:t>
            </a:r>
          </a:p>
        </p:txBody>
      </p:sp>
    </p:spTree>
    <p:extLst>
      <p:ext uri="{BB962C8B-B14F-4D97-AF65-F5344CB8AC3E}">
        <p14:creationId xmlns:p14="http://schemas.microsoft.com/office/powerpoint/2010/main" val="33972687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2" name="Title 1">
            <a:extLst>
              <a:ext uri="{FF2B5EF4-FFF2-40B4-BE49-F238E27FC236}">
                <a16:creationId xmlns:a16="http://schemas.microsoft.com/office/drawing/2014/main" id="{1DFCBCFA-248E-07D3-2C88-AC1D2285C996}"/>
              </a:ext>
            </a:extLst>
          </p:cNvPr>
          <p:cNvSpPr>
            <a:spLocks noGrp="1"/>
          </p:cNvSpPr>
          <p:nvPr>
            <p:ph type="title"/>
          </p:nvPr>
        </p:nvSpPr>
        <p:spPr>
          <a:xfrm>
            <a:off x="604867" y="1334552"/>
            <a:ext cx="11000232" cy="583578"/>
          </a:xfrm>
        </p:spPr>
        <p:txBody>
          <a:bodyPr/>
          <a:lstStyle/>
          <a:p>
            <a:r>
              <a:rPr lang="en-US" dirty="0"/>
              <a:t>Fading Procedure	</a:t>
            </a:r>
          </a:p>
        </p:txBody>
      </p:sp>
      <p:sp>
        <p:nvSpPr>
          <p:cNvPr id="3" name="Text Placeholder 2">
            <a:extLst>
              <a:ext uri="{FF2B5EF4-FFF2-40B4-BE49-F238E27FC236}">
                <a16:creationId xmlns:a16="http://schemas.microsoft.com/office/drawing/2014/main" id="{CA96A81B-4519-61E0-52BD-2F4A2AFA230A}"/>
              </a:ext>
            </a:extLst>
          </p:cNvPr>
          <p:cNvSpPr>
            <a:spLocks noGrp="1"/>
          </p:cNvSpPr>
          <p:nvPr>
            <p:ph type="body" sz="quarter" idx="10"/>
          </p:nvPr>
        </p:nvSpPr>
        <p:spPr>
          <a:xfrm>
            <a:off x="542689" y="2202944"/>
            <a:ext cx="11124587" cy="3898054"/>
          </a:xfrm>
        </p:spPr>
        <p:txBody>
          <a:bodyPr/>
          <a:lstStyle/>
          <a:p>
            <a:pPr>
              <a:spcBef>
                <a:spcPts val="1200"/>
              </a:spcBef>
              <a:spcAft>
                <a:spcPts val="600"/>
              </a:spcAft>
            </a:pPr>
            <a:r>
              <a:rPr lang="en-US" dirty="0"/>
              <a:t>This intervention is not intended to be a permanent method of increasing compliance. As the student experiences success with this intervention, it is important to take steps to “fade”, or decrease, its use. When fading the intervention:</a:t>
            </a:r>
          </a:p>
          <a:p>
            <a:pPr>
              <a:spcBef>
                <a:spcPts val="1200"/>
              </a:spcBef>
              <a:spcAft>
                <a:spcPts val="600"/>
              </a:spcAft>
            </a:pPr>
            <a:r>
              <a:rPr lang="en-US" b="1" dirty="0"/>
              <a:t>Try not to fade out this intervention too quickly. </a:t>
            </a:r>
            <a:r>
              <a:rPr lang="en-US" dirty="0"/>
              <a:t>Once the student is experiencing success, try subtracting one of the easy instructions for the next several times. Assuming the student is still experiencing success responding to the difficult instruction, continue to subtract easy requests until you are able to give the problem instruction without incidence.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6B6A-B679-9F2E-2C90-0A918531E38D}"/>
              </a:ext>
            </a:extLst>
          </p:cNvPr>
          <p:cNvSpPr>
            <a:spLocks noGrp="1"/>
          </p:cNvSpPr>
          <p:nvPr>
            <p:ph type="title"/>
          </p:nvPr>
        </p:nvSpPr>
        <p:spPr/>
        <p:txBody>
          <a:bodyPr/>
          <a:lstStyle/>
          <a:p>
            <a:r>
              <a:rPr lang="en-US" dirty="0"/>
              <a:t>Fading Procedure continued</a:t>
            </a:r>
          </a:p>
        </p:txBody>
      </p:sp>
      <p:sp>
        <p:nvSpPr>
          <p:cNvPr id="3" name="Text Placeholder 2">
            <a:extLst>
              <a:ext uri="{FF2B5EF4-FFF2-40B4-BE49-F238E27FC236}">
                <a16:creationId xmlns:a16="http://schemas.microsoft.com/office/drawing/2014/main" id="{02B8A052-D820-4A11-8DDE-3174267D3487}"/>
              </a:ext>
            </a:extLst>
          </p:cNvPr>
          <p:cNvSpPr>
            <a:spLocks noGrp="1"/>
          </p:cNvSpPr>
          <p:nvPr>
            <p:ph type="body" sz="quarter" idx="10"/>
          </p:nvPr>
        </p:nvSpPr>
        <p:spPr/>
        <p:txBody>
          <a:bodyPr/>
          <a:lstStyle/>
          <a:p>
            <a:pPr marL="0" indent="0">
              <a:buNone/>
            </a:pPr>
            <a:r>
              <a:rPr lang="en-US" b="1" dirty="0"/>
              <a:t>Continue to provide reinforcement to the student for following the difficult instruction</a:t>
            </a:r>
            <a:r>
              <a:rPr lang="en-US" dirty="0"/>
              <a:t>. You might also slightly decrease (but not eliminate) the reinforcement you provide for following the easy instructions, and focus your reinforcement on student compliance for the difficult instructions.</a:t>
            </a:r>
          </a:p>
        </p:txBody>
      </p:sp>
    </p:spTree>
    <p:extLst>
      <p:ext uri="{BB962C8B-B14F-4D97-AF65-F5344CB8AC3E}">
        <p14:creationId xmlns:p14="http://schemas.microsoft.com/office/powerpoint/2010/main" val="18233060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D0E2-3F1F-A9B5-70E4-8B7F2FBF828D}"/>
              </a:ext>
            </a:extLst>
          </p:cNvPr>
          <p:cNvSpPr>
            <a:spLocks noGrp="1"/>
          </p:cNvSpPr>
          <p:nvPr>
            <p:ph type="title"/>
          </p:nvPr>
        </p:nvSpPr>
        <p:spPr/>
        <p:txBody>
          <a:bodyPr/>
          <a:lstStyle/>
          <a:p>
            <a:pPr algn="ctr"/>
            <a:r>
              <a:rPr lang="en-US" dirty="0"/>
              <a:t>Planned Ignoring and Extinction Burst</a:t>
            </a:r>
          </a:p>
        </p:txBody>
      </p:sp>
    </p:spTree>
    <p:extLst>
      <p:ext uri="{BB962C8B-B14F-4D97-AF65-F5344CB8AC3E}">
        <p14:creationId xmlns:p14="http://schemas.microsoft.com/office/powerpoint/2010/main" val="30378450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2" name="Title 1">
            <a:extLst>
              <a:ext uri="{FF2B5EF4-FFF2-40B4-BE49-F238E27FC236}">
                <a16:creationId xmlns:a16="http://schemas.microsoft.com/office/drawing/2014/main" id="{C5CAB355-A6D0-6620-D33C-EB33AE5E1830}"/>
              </a:ext>
            </a:extLst>
          </p:cNvPr>
          <p:cNvSpPr>
            <a:spLocks noGrp="1"/>
          </p:cNvSpPr>
          <p:nvPr>
            <p:ph type="title"/>
          </p:nvPr>
        </p:nvSpPr>
        <p:spPr/>
        <p:txBody>
          <a:bodyPr/>
          <a:lstStyle/>
          <a:p>
            <a:pPr algn="ctr"/>
            <a:r>
              <a:rPr lang="en-US" dirty="0"/>
              <a:t>Planned Ignoring</a:t>
            </a:r>
          </a:p>
        </p:txBody>
      </p:sp>
    </p:spTree>
    <p:extLst>
      <p:ext uri="{BB962C8B-B14F-4D97-AF65-F5344CB8AC3E}">
        <p14:creationId xmlns:p14="http://schemas.microsoft.com/office/powerpoint/2010/main" val="36487582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a:extLst>
              <a:ext uri="{FF2B5EF4-FFF2-40B4-BE49-F238E27FC236}">
                <a16:creationId xmlns:a16="http://schemas.microsoft.com/office/drawing/2014/main" id="{5B588CDC-A19D-00E2-DA21-8AB140233012}"/>
              </a:ext>
            </a:extLst>
          </p:cNvPr>
          <p:cNvSpPr>
            <a:spLocks noGrp="1"/>
          </p:cNvSpPr>
          <p:nvPr>
            <p:ph type="title"/>
          </p:nvPr>
        </p:nvSpPr>
        <p:spPr>
          <a:xfrm>
            <a:off x="612489" y="1170638"/>
            <a:ext cx="2963224" cy="2377780"/>
          </a:xfrm>
        </p:spPr>
        <p:txBody>
          <a:bodyPr/>
          <a:lstStyle/>
          <a:p>
            <a:r>
              <a:rPr lang="en-US" dirty="0"/>
              <a:t>Planned Ignoring,  continued</a:t>
            </a:r>
          </a:p>
        </p:txBody>
      </p:sp>
      <p:pic>
        <p:nvPicPr>
          <p:cNvPr id="452" name="Google Shape;452;p65" descr="Behavior tip: Ignore the behavior, not the child">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775225" y="1695601"/>
            <a:ext cx="3353868" cy="4209900"/>
          </a:xfrm>
          <a:prstGeom prst="rect">
            <a:avLst/>
          </a:prstGeom>
          <a:noFill/>
          <a:ln>
            <a:noFill/>
          </a:ln>
        </p:spPr>
      </p:pic>
      <p:pic>
        <p:nvPicPr>
          <p:cNvPr id="4" name="Google Shape;554;p78" descr="Picture of Bert and Ernie that says &quot;Bert notices the hat, but chooses not to engage Ernie since he knows it'll lead to some ridiculous shit&quot;">
            <a:extLst>
              <a:ext uri="{FF2B5EF4-FFF2-40B4-BE49-F238E27FC236}">
                <a16:creationId xmlns:a16="http://schemas.microsoft.com/office/drawing/2014/main" id="{FE8686C9-414A-6B5E-2DBF-8044D3F733C2}"/>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7354749" y="1664843"/>
            <a:ext cx="4331556" cy="3973958"/>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92289D06-B868-24C6-A9D4-CBBF0F6EAD81}"/>
              </a:ext>
            </a:extLst>
          </p:cNvPr>
          <p:cNvSpPr>
            <a:spLocks noGrp="1"/>
          </p:cNvSpPr>
          <p:nvPr>
            <p:ph type="title"/>
          </p:nvPr>
        </p:nvSpPr>
        <p:spPr>
          <a:xfrm>
            <a:off x="612489" y="1170638"/>
            <a:ext cx="8777171" cy="1153461"/>
          </a:xfrm>
        </p:spPr>
        <p:txBody>
          <a:bodyPr/>
          <a:lstStyle/>
          <a:p>
            <a:r>
              <a:rPr lang="en-US" dirty="0"/>
              <a:t>Why behavior function is important with planned ignoring...</a:t>
            </a:r>
          </a:p>
        </p:txBody>
      </p:sp>
      <p:pic>
        <p:nvPicPr>
          <p:cNvPr id="467" name="Google Shape;467;p67" descr="Meme of Willy Wonka that says &quot;oh you do planned ignoring?  Please explain to me how that works for escape maintained behaviors?&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269242" y="2794786"/>
            <a:ext cx="3411940" cy="3457827"/>
          </a:xfrm>
          <a:prstGeom prst="rect">
            <a:avLst/>
          </a:prstGeom>
          <a:noFill/>
          <a:ln>
            <a:noFill/>
          </a:ln>
        </p:spPr>
      </p:pic>
      <p:pic>
        <p:nvPicPr>
          <p:cNvPr id="468" name="Google Shape;468;p67" descr="Meme from Star Trek that says &quot;You have him sit in a chair in the corner and call it time out.  But the function of behavior is escape.&quot;">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5868537" y="2788512"/>
            <a:ext cx="5999276" cy="3374593"/>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5" name="Title 3">
            <a:extLst>
              <a:ext uri="{FF2B5EF4-FFF2-40B4-BE49-F238E27FC236}">
                <a16:creationId xmlns:a16="http://schemas.microsoft.com/office/drawing/2014/main" id="{596FDFC8-FAFC-1331-4DF5-6F48523D42A0}"/>
              </a:ext>
            </a:extLst>
          </p:cNvPr>
          <p:cNvSpPr>
            <a:spLocks noGrp="1"/>
          </p:cNvSpPr>
          <p:nvPr>
            <p:ph type="title"/>
          </p:nvPr>
        </p:nvSpPr>
        <p:spPr/>
        <p:txBody>
          <a:bodyPr/>
          <a:lstStyle/>
          <a:p>
            <a:r>
              <a:rPr lang="en-US" dirty="0"/>
              <a:t>Withholding Reinforcement example</a:t>
            </a:r>
          </a:p>
        </p:txBody>
      </p:sp>
      <p:pic>
        <p:nvPicPr>
          <p:cNvPr id="484" name="Google Shape;484;p69" descr="Meme of man yelling at woman who is ignoring that says &quot;When your student is displaying attention maintained behavior and you're withholding reinforcement like a champion&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2819117" y="2516930"/>
            <a:ext cx="6142501" cy="36337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US" sz="4800" dirty="0"/>
              <a:t>The A-B-Cs of Behavior</a:t>
            </a:r>
            <a:r>
              <a:rPr lang="en" sz="4800" dirty="0"/>
              <a:t>,</a:t>
            </a:r>
            <a:r>
              <a:rPr lang="en" sz="4000" i="1" dirty="0"/>
              <a:t> </a:t>
            </a:r>
            <a:r>
              <a:rPr lang="en" dirty="0"/>
              <a:t>continued</a:t>
            </a:r>
            <a:endParaRPr dirty="0"/>
          </a:p>
        </p:txBody>
      </p:sp>
      <p:sp>
        <p:nvSpPr>
          <p:cNvPr id="2" name="Text Placeholder 1">
            <a:extLst>
              <a:ext uri="{FF2B5EF4-FFF2-40B4-BE49-F238E27FC236}">
                <a16:creationId xmlns:a16="http://schemas.microsoft.com/office/drawing/2014/main" id="{186DDD25-80CE-B6ED-CB0F-26CB858D17B4}"/>
              </a:ext>
            </a:extLst>
          </p:cNvPr>
          <p:cNvSpPr>
            <a:spLocks noGrp="1"/>
          </p:cNvSpPr>
          <p:nvPr>
            <p:ph type="body" sz="quarter" idx="10"/>
          </p:nvPr>
        </p:nvSpPr>
        <p:spPr/>
        <p:txBody>
          <a:bodyPr/>
          <a:lstStyle/>
          <a:p>
            <a:pPr marL="0" indent="0">
              <a:spcBef>
                <a:spcPts val="600"/>
              </a:spcBef>
              <a:buNone/>
            </a:pPr>
            <a:r>
              <a:rPr lang="en-US" sz="3200" b="1" dirty="0"/>
              <a:t>A = Antecedent </a:t>
            </a:r>
            <a:r>
              <a:rPr lang="en-US" sz="3200" dirty="0"/>
              <a:t>– What happens just BEFORE the behavior we are focused on</a:t>
            </a:r>
          </a:p>
          <a:p>
            <a:pPr marL="457200" indent="-457200">
              <a:spcBef>
                <a:spcPts val="600"/>
              </a:spcBef>
              <a:buClr>
                <a:srgbClr val="003399"/>
              </a:buClr>
              <a:buSzPct val="108000"/>
              <a:buFont typeface="Arial" panose="020B0604020202020204" pitchFamily="34" charset="0"/>
              <a:buChar char="•"/>
            </a:pPr>
            <a:r>
              <a:rPr lang="en-US" sz="3200" dirty="0"/>
              <a:t>Focusing on the ANTECEDENT helps prevent the behavior from NEEDING to occur</a:t>
            </a:r>
          </a:p>
          <a:p>
            <a:pPr marL="457200" indent="-457200">
              <a:spcBef>
                <a:spcPts val="600"/>
              </a:spcBef>
              <a:buClr>
                <a:srgbClr val="003399"/>
              </a:buClr>
              <a:buSzPct val="108000"/>
              <a:buFont typeface="Arial" panose="020B0604020202020204" pitchFamily="34" charset="0"/>
              <a:buChar char="•"/>
            </a:pPr>
            <a:r>
              <a:rPr lang="en-US" sz="3200" dirty="0"/>
              <a:t>Focus on triggers in the environment</a:t>
            </a:r>
          </a:p>
          <a:p>
            <a:pPr marL="0" indent="0">
              <a:spcBef>
                <a:spcPts val="600"/>
              </a:spcBef>
              <a:buNone/>
            </a:pPr>
            <a:r>
              <a:rPr lang="en-US" sz="3600" dirty="0"/>
              <a:t>Antecedent </a:t>
            </a:r>
            <a:r>
              <a:rPr lang="en-US" sz="3600" dirty="0">
                <a:ea typeface="Roboto"/>
                <a:sym typeface="Wingdings" pitchFamily="2" charset="2"/>
              </a:rPr>
              <a:t></a:t>
            </a:r>
            <a:r>
              <a:rPr lang="en-US" sz="3600" dirty="0"/>
              <a:t> Behavior </a:t>
            </a:r>
            <a:r>
              <a:rPr lang="en-US" sz="3600" dirty="0">
                <a:ea typeface="Roboto"/>
                <a:sym typeface="Wingdings" pitchFamily="2" charset="2"/>
              </a:rPr>
              <a:t> </a:t>
            </a:r>
            <a:r>
              <a:rPr lang="en-US" sz="3600" dirty="0"/>
              <a:t>Consequence</a:t>
            </a:r>
          </a:p>
        </p:txBody>
      </p:sp>
    </p:spTree>
    <p:extLst>
      <p:ext uri="{BB962C8B-B14F-4D97-AF65-F5344CB8AC3E}">
        <p14:creationId xmlns:p14="http://schemas.microsoft.com/office/powerpoint/2010/main" val="30181164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2" name="Title 1">
            <a:extLst>
              <a:ext uri="{FF2B5EF4-FFF2-40B4-BE49-F238E27FC236}">
                <a16:creationId xmlns:a16="http://schemas.microsoft.com/office/drawing/2014/main" id="{0FF9E976-DD15-5C94-2614-0BEE1A204F28}"/>
              </a:ext>
            </a:extLst>
          </p:cNvPr>
          <p:cNvSpPr>
            <a:spLocks noGrp="1"/>
          </p:cNvSpPr>
          <p:nvPr>
            <p:ph type="title"/>
          </p:nvPr>
        </p:nvSpPr>
        <p:spPr>
          <a:xfrm>
            <a:off x="595884" y="1329122"/>
            <a:ext cx="11000232" cy="706408"/>
          </a:xfrm>
        </p:spPr>
        <p:txBody>
          <a:bodyPr/>
          <a:lstStyle/>
          <a:p>
            <a:r>
              <a:rPr lang="en-US" dirty="0"/>
              <a:t>Things to Consider with Planned Ignoring</a:t>
            </a:r>
          </a:p>
        </p:txBody>
      </p:sp>
      <p:sp>
        <p:nvSpPr>
          <p:cNvPr id="3" name="Text Placeholder 2">
            <a:extLst>
              <a:ext uri="{FF2B5EF4-FFF2-40B4-BE49-F238E27FC236}">
                <a16:creationId xmlns:a16="http://schemas.microsoft.com/office/drawing/2014/main" id="{44EA4778-46F7-AF58-529A-357AC4AE9126}"/>
              </a:ext>
            </a:extLst>
          </p:cNvPr>
          <p:cNvSpPr>
            <a:spLocks noGrp="1"/>
          </p:cNvSpPr>
          <p:nvPr>
            <p:ph type="body" sz="quarter" idx="10"/>
          </p:nvPr>
        </p:nvSpPr>
        <p:spPr>
          <a:xfrm>
            <a:off x="595884" y="2294613"/>
            <a:ext cx="11383894" cy="4031236"/>
          </a:xfrm>
        </p:spPr>
        <p:txBody>
          <a:bodyPr/>
          <a:lstStyle/>
          <a:p>
            <a:pPr marL="457200" indent="-457200">
              <a:spcBef>
                <a:spcPts val="0"/>
              </a:spcBef>
              <a:buClr>
                <a:srgbClr val="003399"/>
              </a:buClr>
              <a:buFont typeface="+mj-lt"/>
              <a:buAutoNum type="arabicPeriod"/>
            </a:pPr>
            <a:r>
              <a:rPr lang="en-US" dirty="0"/>
              <a:t>Do you have control over the reinforcer maintaining the behavior?</a:t>
            </a:r>
          </a:p>
          <a:p>
            <a:pPr marL="1028700" lvl="1" indent="-457200">
              <a:spcBef>
                <a:spcPts val="0"/>
              </a:spcBef>
              <a:spcAft>
                <a:spcPts val="300"/>
              </a:spcAft>
              <a:buFont typeface="+mj-lt"/>
              <a:buAutoNum type="alphaLcPeriod"/>
            </a:pPr>
            <a:r>
              <a:rPr lang="en-US" dirty="0"/>
              <a:t>This can be hard to do in a school setting and needs to be discussed with the team</a:t>
            </a:r>
          </a:p>
          <a:p>
            <a:pPr marL="1028700" lvl="1" indent="-457200">
              <a:spcBef>
                <a:spcPts val="0"/>
              </a:spcBef>
              <a:spcAft>
                <a:spcPts val="300"/>
              </a:spcAft>
              <a:buFont typeface="+mj-lt"/>
              <a:buAutoNum type="alphaLcPeriod"/>
            </a:pPr>
            <a:r>
              <a:rPr lang="en-US" dirty="0"/>
              <a:t>Are their ways to control the environment to make control of the reinforcer possible? </a:t>
            </a:r>
          </a:p>
          <a:p>
            <a:pPr marL="1255713" lvl="2" indent="-228600">
              <a:spcBef>
                <a:spcPts val="0"/>
              </a:spcBef>
              <a:spcAft>
                <a:spcPts val="300"/>
              </a:spcAft>
              <a:buFont typeface="+mj-lt"/>
              <a:buAutoNum type="romanLcPeriod"/>
            </a:pPr>
            <a:r>
              <a:rPr lang="en-US" dirty="0"/>
              <a:t>Example: smaller, controlled, one-on-one setting for brief time through beginning of extinction procedure</a:t>
            </a:r>
          </a:p>
          <a:p>
            <a:pPr marL="457200" indent="-457200">
              <a:spcBef>
                <a:spcPts val="0"/>
              </a:spcBef>
              <a:buClr>
                <a:srgbClr val="003399"/>
              </a:buClr>
              <a:buFont typeface="+mj-lt"/>
              <a:buAutoNum type="arabicPeriod"/>
            </a:pPr>
            <a:r>
              <a:rPr lang="en-US" b="1" dirty="0"/>
              <a:t>ALWAYS t</a:t>
            </a:r>
            <a:r>
              <a:rPr lang="en-US" dirty="0"/>
              <a:t>each </a:t>
            </a:r>
            <a:r>
              <a:rPr lang="en-US" b="1" dirty="0"/>
              <a:t>a replacement behavior</a:t>
            </a:r>
          </a:p>
          <a:p>
            <a:pPr marL="1028700" lvl="1" indent="-457200">
              <a:spcBef>
                <a:spcPts val="0"/>
              </a:spcBef>
              <a:buFont typeface="+mj-lt"/>
              <a:buAutoNum type="alphaLcPeriod"/>
            </a:pPr>
            <a:r>
              <a:rPr lang="en-US" dirty="0"/>
              <a:t>Function-based replacement behavior</a:t>
            </a:r>
          </a:p>
          <a:p>
            <a:pPr marL="457200" indent="-457200">
              <a:spcBef>
                <a:spcPts val="0"/>
              </a:spcBef>
              <a:buClr>
                <a:srgbClr val="003399"/>
              </a:buClr>
              <a:buFont typeface="+mj-lt"/>
              <a:buAutoNum type="arabicPeriod"/>
            </a:pPr>
            <a:r>
              <a:rPr lang="en-US" dirty="0"/>
              <a:t>Prepare for the Extinction Burst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3" name="Title 2">
            <a:extLst>
              <a:ext uri="{FF2B5EF4-FFF2-40B4-BE49-F238E27FC236}">
                <a16:creationId xmlns:a16="http://schemas.microsoft.com/office/drawing/2014/main" id="{6A21DF47-FB3B-4EA9-B723-4A7A5E613A5E}"/>
              </a:ext>
            </a:extLst>
          </p:cNvPr>
          <p:cNvSpPr>
            <a:spLocks noGrp="1"/>
          </p:cNvSpPr>
          <p:nvPr>
            <p:ph type="title"/>
          </p:nvPr>
        </p:nvSpPr>
        <p:spPr/>
        <p:txBody>
          <a:bodyPr/>
          <a:lstStyle/>
          <a:p>
            <a:r>
              <a:rPr lang="en-US" dirty="0"/>
              <a:t>Extinction Burst</a:t>
            </a:r>
          </a:p>
        </p:txBody>
      </p:sp>
      <p:sp>
        <p:nvSpPr>
          <p:cNvPr id="4" name="Text Placeholder 3">
            <a:extLst>
              <a:ext uri="{FF2B5EF4-FFF2-40B4-BE49-F238E27FC236}">
                <a16:creationId xmlns:a16="http://schemas.microsoft.com/office/drawing/2014/main" id="{DDDECE42-EFBC-0396-5DE5-C5B71E9B7925}"/>
              </a:ext>
            </a:extLst>
          </p:cNvPr>
          <p:cNvSpPr>
            <a:spLocks noGrp="1"/>
          </p:cNvSpPr>
          <p:nvPr>
            <p:ph type="body" sz="quarter" idx="10"/>
          </p:nvPr>
        </p:nvSpPr>
        <p:spPr>
          <a:xfrm>
            <a:off x="600516" y="2422422"/>
            <a:ext cx="6496320" cy="3825978"/>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sz="2800" dirty="0"/>
              <a:t>An </a:t>
            </a:r>
            <a:r>
              <a:rPr lang="en-US" sz="2800" b="1" dirty="0"/>
              <a:t>extinction burst </a:t>
            </a:r>
            <a:r>
              <a:rPr lang="en-US" sz="2800" dirty="0"/>
              <a:t>is an initial increase in frequency and/or intensity of the behavior when the reinforcement of that behavior is removed.</a:t>
            </a:r>
          </a:p>
          <a:p>
            <a:pPr marL="342900" indent="-342900">
              <a:spcBef>
                <a:spcPts val="0"/>
              </a:spcBef>
              <a:spcAft>
                <a:spcPts val="600"/>
              </a:spcAft>
              <a:buClr>
                <a:srgbClr val="003399"/>
              </a:buClr>
              <a:buSzPct val="108000"/>
              <a:buFont typeface="Arial" panose="020B0604020202020204" pitchFamily="34" charset="0"/>
              <a:buChar char="•"/>
            </a:pPr>
            <a:r>
              <a:rPr lang="en-US" sz="2800" dirty="0"/>
              <a:t>This is common</a:t>
            </a:r>
          </a:p>
          <a:p>
            <a:pPr marL="1028700" lvl="1" indent="-457200">
              <a:spcBef>
                <a:spcPts val="0"/>
              </a:spcBef>
              <a:buSzPct val="80000"/>
              <a:buFont typeface="Courier New" panose="02070309020205020404" pitchFamily="49" charset="0"/>
              <a:buChar char="o"/>
            </a:pPr>
            <a:r>
              <a:rPr lang="en-US" sz="2800" dirty="0"/>
              <a:t>Expect it</a:t>
            </a:r>
          </a:p>
          <a:p>
            <a:pPr marL="1028700" lvl="1" indent="-457200">
              <a:spcBef>
                <a:spcPts val="0"/>
              </a:spcBef>
              <a:buSzPct val="80000"/>
              <a:buFont typeface="Courier New" panose="02070309020205020404" pitchFamily="49" charset="0"/>
              <a:buChar char="o"/>
            </a:pPr>
            <a:r>
              <a:rPr lang="en-US" sz="2800" dirty="0"/>
              <a:t>Plan for it</a:t>
            </a:r>
          </a:p>
          <a:p>
            <a:pPr marL="1028700" lvl="1" indent="-457200">
              <a:spcBef>
                <a:spcPts val="0"/>
              </a:spcBef>
              <a:buSzPct val="80000"/>
              <a:buFont typeface="Courier New" panose="02070309020205020404" pitchFamily="49" charset="0"/>
              <a:buChar char="o"/>
            </a:pPr>
            <a:r>
              <a:rPr lang="en-US" sz="2800" dirty="0"/>
              <a:t>You can get through it!</a:t>
            </a:r>
          </a:p>
        </p:txBody>
      </p:sp>
      <p:pic>
        <p:nvPicPr>
          <p:cNvPr id="532" name="Google Shape;532;p75" descr="Meme that says &quot;Extinction burst, the lord is testing me&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246959" y="3002054"/>
            <a:ext cx="4344189" cy="289087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3" name="Title 2">
            <a:extLst>
              <a:ext uri="{FF2B5EF4-FFF2-40B4-BE49-F238E27FC236}">
                <a16:creationId xmlns:a16="http://schemas.microsoft.com/office/drawing/2014/main" id="{3DE70B73-2AA5-1FBC-0A63-FAE30B6AA1EA}"/>
              </a:ext>
            </a:extLst>
          </p:cNvPr>
          <p:cNvSpPr>
            <a:spLocks noGrp="1"/>
          </p:cNvSpPr>
          <p:nvPr>
            <p:ph type="title"/>
          </p:nvPr>
        </p:nvSpPr>
        <p:spPr>
          <a:xfrm>
            <a:off x="612489" y="1170638"/>
            <a:ext cx="3918568" cy="1153461"/>
          </a:xfrm>
        </p:spPr>
        <p:txBody>
          <a:bodyPr/>
          <a:lstStyle/>
          <a:p>
            <a:r>
              <a:rPr lang="en-US" dirty="0"/>
              <a:t>Extinction Burst, continued</a:t>
            </a:r>
          </a:p>
        </p:txBody>
      </p:sp>
      <p:sp>
        <p:nvSpPr>
          <p:cNvPr id="6" name="Text Placeholder 5">
            <a:extLst>
              <a:ext uri="{FF2B5EF4-FFF2-40B4-BE49-F238E27FC236}">
                <a16:creationId xmlns:a16="http://schemas.microsoft.com/office/drawing/2014/main" id="{CDCCE7C5-4940-C32C-9F46-EEEA43D68404}"/>
              </a:ext>
            </a:extLst>
          </p:cNvPr>
          <p:cNvSpPr>
            <a:spLocks noGrp="1"/>
          </p:cNvSpPr>
          <p:nvPr>
            <p:ph type="body" sz="quarter" idx="10"/>
          </p:nvPr>
        </p:nvSpPr>
        <p:spPr>
          <a:xfrm>
            <a:off x="600516" y="2866030"/>
            <a:ext cx="3807711" cy="3382370"/>
          </a:xfrm>
        </p:spPr>
        <p:txBody>
          <a:bodyPr/>
          <a:lstStyle/>
          <a:p>
            <a:r>
              <a:rPr lang="en-US" dirty="0"/>
              <a:t>Example of data of a behavior that was put on extinction</a:t>
            </a:r>
          </a:p>
        </p:txBody>
      </p:sp>
      <p:sp>
        <p:nvSpPr>
          <p:cNvPr id="2" name="Picture Placeholder 1">
            <a:extLst>
              <a:ext uri="{FF2B5EF4-FFF2-40B4-BE49-F238E27FC236}">
                <a16:creationId xmlns:a16="http://schemas.microsoft.com/office/drawing/2014/main" id="{A8AD457A-EB06-A4CA-E68B-DC474BDF76F7}"/>
              </a:ext>
            </a:extLst>
          </p:cNvPr>
          <p:cNvSpPr>
            <a:spLocks noGrp="1"/>
          </p:cNvSpPr>
          <p:nvPr>
            <p:ph type="pic" sz="quarter" idx="12"/>
          </p:nvPr>
        </p:nvSpPr>
        <p:spPr/>
        <p:txBody>
          <a:bodyPr/>
          <a:lstStyle/>
          <a:p>
            <a:endParaRPr lang="en-US"/>
          </a:p>
        </p:txBody>
      </p:sp>
      <p:pic>
        <p:nvPicPr>
          <p:cNvPr id="538" name="Google Shape;538;p76" descr="A graph of a line graph about extinction burst&#10;">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4967785" y="1681952"/>
            <a:ext cx="6933458" cy="4439846"/>
          </a:xfrm>
          <a:prstGeom prst="rect">
            <a:avLst/>
          </a:prstGeom>
          <a:noFill/>
          <a:ln w="9525">
            <a:solidFill>
              <a:schemeClr val="tx1"/>
            </a:solid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6C296-1B9E-1767-EA77-C03A77455201}"/>
              </a:ext>
            </a:extLst>
          </p:cNvPr>
          <p:cNvSpPr>
            <a:spLocks noGrp="1"/>
          </p:cNvSpPr>
          <p:nvPr>
            <p:ph type="ctrTitle"/>
          </p:nvPr>
        </p:nvSpPr>
        <p:spPr/>
        <p:txBody>
          <a:bodyPr/>
          <a:lstStyle/>
          <a:p>
            <a:r>
              <a:rPr lang="en-US" dirty="0"/>
              <a:t>Thank you!</a:t>
            </a:r>
          </a:p>
        </p:txBody>
      </p:sp>
      <p:sp>
        <p:nvSpPr>
          <p:cNvPr id="8" name="Text Placeholder 7">
            <a:extLst>
              <a:ext uri="{FF2B5EF4-FFF2-40B4-BE49-F238E27FC236}">
                <a16:creationId xmlns:a16="http://schemas.microsoft.com/office/drawing/2014/main" id="{BC297382-60F9-01C0-4FF6-227B5A4E384C}"/>
              </a:ext>
            </a:extLst>
          </p:cNvPr>
          <p:cNvSpPr>
            <a:spLocks noGrp="1"/>
          </p:cNvSpPr>
          <p:nvPr>
            <p:ph type="body" sz="quarter" idx="10"/>
          </p:nvPr>
        </p:nvSpPr>
        <p:spPr/>
        <p:txBody>
          <a:bodyPr/>
          <a:lstStyle/>
          <a:p>
            <a:r>
              <a:rPr lang="en-US" dirty="0"/>
              <a:t>Kelley Foehrkolb, BCBA, LBA</a:t>
            </a:r>
          </a:p>
          <a:p>
            <a:r>
              <a:rPr lang="en-US" dirty="0">
                <a:hlinkClick r:id="rId3"/>
              </a:rPr>
              <a:t>kfoehrkolb@northfieldschools.org</a:t>
            </a:r>
            <a:endParaRPr lang="en-US" dirty="0"/>
          </a:p>
        </p:txBody>
      </p:sp>
      <p:pic>
        <p:nvPicPr>
          <p:cNvPr id="5" name="Picture Placeholder 3" descr="Charting the Cs logo with black and blue text">
            <a:extLst>
              <a:ext uri="{FF2B5EF4-FFF2-40B4-BE49-F238E27FC236}">
                <a16:creationId xmlns:a16="http://schemas.microsoft.com/office/drawing/2014/main" id="{9014D509-FAC2-61C1-BFA3-6EE44F7E10AB}"/>
              </a:ext>
            </a:extLst>
          </p:cNvPr>
          <p:cNvPicPr>
            <a:picLocks noChangeAspect="1"/>
          </p:cNvPicPr>
          <p:nvPr/>
        </p:nvPicPr>
        <p:blipFill>
          <a:blip r:embed="rId4"/>
          <a:srcRect/>
          <a:stretch/>
        </p:blipFill>
        <p:spPr>
          <a:xfrm>
            <a:off x="4665318" y="1834163"/>
            <a:ext cx="2882435" cy="604720"/>
          </a:xfrm>
          <a:prstGeom prst="rect">
            <a:avLst/>
          </a:prstGeom>
        </p:spPr>
      </p:pic>
    </p:spTree>
    <p:extLst>
      <p:ext uri="{BB962C8B-B14F-4D97-AF65-F5344CB8AC3E}">
        <p14:creationId xmlns:p14="http://schemas.microsoft.com/office/powerpoint/2010/main" val="3316001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0E65-9BDF-1CD7-AAD8-BAC375C18F1C}"/>
              </a:ext>
            </a:extLst>
          </p:cNvPr>
          <p:cNvSpPr>
            <a:spLocks noGrp="1"/>
          </p:cNvSpPr>
          <p:nvPr>
            <p:ph type="ctrTitle"/>
          </p:nvPr>
        </p:nvSpPr>
        <p:spPr>
          <a:xfrm>
            <a:off x="606868" y="2324101"/>
            <a:ext cx="11000232" cy="1104900"/>
          </a:xfrm>
        </p:spPr>
        <p:txBody>
          <a:bodyPr/>
          <a:lstStyle/>
          <a:p>
            <a:r>
              <a:rPr lang="en-US" dirty="0"/>
              <a:t>Charting the Cs Conference 2025</a:t>
            </a:r>
            <a:endParaRPr lang="en-US" i="1" dirty="0"/>
          </a:p>
        </p:txBody>
      </p:sp>
      <p:sp>
        <p:nvSpPr>
          <p:cNvPr id="3" name="Text Placeholder 2">
            <a:extLst>
              <a:ext uri="{FF2B5EF4-FFF2-40B4-BE49-F238E27FC236}">
                <a16:creationId xmlns:a16="http://schemas.microsoft.com/office/drawing/2014/main" id="{6E650A0A-0A9F-CB57-030F-744F8593EBC7}"/>
              </a:ext>
            </a:extLst>
          </p:cNvPr>
          <p:cNvSpPr>
            <a:spLocks noGrp="1"/>
          </p:cNvSpPr>
          <p:nvPr>
            <p:ph type="body" sz="quarter" idx="10"/>
          </p:nvPr>
        </p:nvSpPr>
        <p:spPr>
          <a:xfrm>
            <a:off x="606425" y="3429001"/>
            <a:ext cx="11001375" cy="2285999"/>
          </a:xfrm>
        </p:spPr>
        <p:txBody>
          <a:bodyPr/>
          <a:lstStyle/>
          <a:p>
            <a:pPr algn="l"/>
            <a:r>
              <a:rPr lang="en-US" dirty="0"/>
              <a:t>Statewide Professional Development to Support the Workforce and Low Incidence Disability Areas in the State of Minnesota. </a:t>
            </a:r>
          </a:p>
          <a:p>
            <a:pPr algn="l"/>
            <a:r>
              <a:rPr lang="en-US" dirty="0"/>
              <a:t>This presentation is partially funded with a grant from the Minnesota Department of Education using federal funding, CFDA 84.027A, Special Education – Grants to States. </a:t>
            </a:r>
          </a:p>
        </p:txBody>
      </p:sp>
      <p:pic>
        <p:nvPicPr>
          <p:cNvPr id="6" name="Picture Placeholder 3" descr="Charting the Cs logo with black and blue text">
            <a:extLst>
              <a:ext uri="{FF2B5EF4-FFF2-40B4-BE49-F238E27FC236}">
                <a16:creationId xmlns:a16="http://schemas.microsoft.com/office/drawing/2014/main" id="{C813591B-90CF-DAEC-9A27-10F8EF603C18}"/>
              </a:ext>
            </a:extLst>
          </p:cNvPr>
          <p:cNvPicPr>
            <a:picLocks noChangeAspect="1"/>
          </p:cNvPicPr>
          <p:nvPr/>
        </p:nvPicPr>
        <p:blipFill>
          <a:blip r:embed="rId3"/>
          <a:srcRect/>
          <a:stretch/>
        </p:blipFill>
        <p:spPr>
          <a:xfrm>
            <a:off x="4665319" y="1206364"/>
            <a:ext cx="2882435" cy="604720"/>
          </a:xfrm>
          <a:prstGeom prst="rect">
            <a:avLst/>
          </a:prstGeom>
        </p:spPr>
      </p:pic>
    </p:spTree>
    <p:extLst>
      <p:ext uri="{BB962C8B-B14F-4D97-AF65-F5344CB8AC3E}">
        <p14:creationId xmlns:p14="http://schemas.microsoft.com/office/powerpoint/2010/main" val="199848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US" sz="4800" dirty="0"/>
              <a:t>The A-B-Cs of Behavior</a:t>
            </a:r>
            <a:r>
              <a:rPr lang="en" sz="4800" dirty="0"/>
              <a:t>, </a:t>
            </a:r>
            <a:r>
              <a:rPr lang="en" dirty="0"/>
              <a:t>continued 2</a:t>
            </a:r>
            <a:endParaRPr dirty="0"/>
          </a:p>
        </p:txBody>
      </p:sp>
      <p:sp>
        <p:nvSpPr>
          <p:cNvPr id="2" name="Text Placeholder 1">
            <a:extLst>
              <a:ext uri="{FF2B5EF4-FFF2-40B4-BE49-F238E27FC236}">
                <a16:creationId xmlns:a16="http://schemas.microsoft.com/office/drawing/2014/main" id="{6D1BE305-8DDE-E1B8-5BFF-5941DAB798AA}"/>
              </a:ext>
            </a:extLst>
          </p:cNvPr>
          <p:cNvSpPr>
            <a:spLocks noGrp="1"/>
          </p:cNvSpPr>
          <p:nvPr>
            <p:ph type="body" sz="quarter" idx="10"/>
          </p:nvPr>
        </p:nvSpPr>
        <p:spPr/>
        <p:txBody>
          <a:bodyPr/>
          <a:lstStyle/>
          <a:p>
            <a:pPr marL="0" indent="0">
              <a:buNone/>
            </a:pPr>
            <a:r>
              <a:rPr lang="en-US" sz="3200" b="1" dirty="0"/>
              <a:t>B = Behavior </a:t>
            </a:r>
            <a:r>
              <a:rPr lang="en-US" sz="3200" dirty="0"/>
              <a:t>– What the person DOES.</a:t>
            </a:r>
          </a:p>
          <a:p>
            <a:pPr marL="457200" indent="-457200">
              <a:buClr>
                <a:srgbClr val="003399"/>
              </a:buClr>
              <a:buSzPct val="108000"/>
              <a:buFont typeface="Arial" panose="020B0604020202020204" pitchFamily="34" charset="0"/>
              <a:buChar char="•"/>
            </a:pPr>
            <a:r>
              <a:rPr lang="en-US" sz="3200" dirty="0"/>
              <a:t>Important to know and understand</a:t>
            </a:r>
          </a:p>
          <a:p>
            <a:pPr marL="457200" indent="-457200">
              <a:buClr>
                <a:srgbClr val="003399"/>
              </a:buClr>
              <a:buSzPct val="108000"/>
              <a:buFont typeface="Arial" panose="020B0604020202020204" pitchFamily="34" charset="0"/>
              <a:buChar char="•"/>
            </a:pPr>
            <a:r>
              <a:rPr lang="en-US" sz="3200" dirty="0"/>
              <a:t>Only the person can change their behavior</a:t>
            </a:r>
          </a:p>
          <a:p>
            <a:pPr marL="0" indent="0">
              <a:spcBef>
                <a:spcPts val="2400"/>
              </a:spcBef>
              <a:buNone/>
            </a:pPr>
            <a:r>
              <a:rPr lang="en-US" sz="3600" dirty="0"/>
              <a:t>Antecedent</a:t>
            </a:r>
            <a:r>
              <a:rPr lang="en-US" sz="3600" dirty="0">
                <a:ea typeface="Roboto"/>
                <a:sym typeface="Wingdings" pitchFamily="2" charset="2"/>
              </a:rPr>
              <a:t>  </a:t>
            </a:r>
            <a:r>
              <a:rPr lang="en-US" sz="3600" dirty="0"/>
              <a:t>Behavior </a:t>
            </a:r>
            <a:r>
              <a:rPr lang="en-US" sz="3600" dirty="0">
                <a:ea typeface="Roboto"/>
                <a:sym typeface="Wingdings" pitchFamily="2" charset="2"/>
              </a:rPr>
              <a:t></a:t>
            </a:r>
            <a:r>
              <a:rPr lang="en-US" sz="3600" dirty="0"/>
              <a:t> Consequence</a:t>
            </a:r>
          </a:p>
        </p:txBody>
      </p:sp>
    </p:spTree>
    <p:extLst>
      <p:ext uri="{BB962C8B-B14F-4D97-AF65-F5344CB8AC3E}">
        <p14:creationId xmlns:p14="http://schemas.microsoft.com/office/powerpoint/2010/main" val="284392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US" sz="4800" dirty="0"/>
              <a:t>The A-B-Cs of Behavior</a:t>
            </a:r>
            <a:r>
              <a:rPr lang="en" sz="4800" dirty="0"/>
              <a:t>, </a:t>
            </a:r>
            <a:r>
              <a:rPr lang="en" dirty="0"/>
              <a:t>continued</a:t>
            </a:r>
            <a:r>
              <a:rPr lang="en-US" dirty="0"/>
              <a:t> 3</a:t>
            </a:r>
            <a:endParaRPr dirty="0"/>
          </a:p>
        </p:txBody>
      </p:sp>
      <p:sp>
        <p:nvSpPr>
          <p:cNvPr id="2" name="Text Placeholder 1">
            <a:extLst>
              <a:ext uri="{FF2B5EF4-FFF2-40B4-BE49-F238E27FC236}">
                <a16:creationId xmlns:a16="http://schemas.microsoft.com/office/drawing/2014/main" id="{1015833D-1449-6E23-5F58-E2EFB4D3ABFB}"/>
              </a:ext>
            </a:extLst>
          </p:cNvPr>
          <p:cNvSpPr>
            <a:spLocks noGrp="1"/>
          </p:cNvSpPr>
          <p:nvPr>
            <p:ph type="body" sz="quarter" idx="10"/>
          </p:nvPr>
        </p:nvSpPr>
        <p:spPr/>
        <p:txBody>
          <a:bodyPr/>
          <a:lstStyle/>
          <a:p>
            <a:pPr marL="0" indent="0">
              <a:spcBef>
                <a:spcPts val="0"/>
              </a:spcBef>
              <a:spcAft>
                <a:spcPts val="600"/>
              </a:spcAft>
              <a:buNone/>
            </a:pPr>
            <a:r>
              <a:rPr lang="en-US" sz="3200" b="1" dirty="0"/>
              <a:t>C = Consequence </a:t>
            </a:r>
            <a:r>
              <a:rPr lang="en-US" sz="3200" dirty="0"/>
              <a:t>– What happens right AFTER the behavior.</a:t>
            </a:r>
          </a:p>
          <a:p>
            <a:pPr marL="457200" indent="-457200">
              <a:spcBef>
                <a:spcPts val="0"/>
              </a:spcBef>
              <a:spcAft>
                <a:spcPts val="600"/>
              </a:spcAft>
              <a:buClr>
                <a:srgbClr val="003399"/>
              </a:buClr>
              <a:buSzPct val="108000"/>
              <a:buFont typeface="Arial" panose="020B0604020202020204" pitchFamily="34" charset="0"/>
              <a:buChar char="•"/>
            </a:pPr>
            <a:r>
              <a:rPr lang="en-US" sz="3200" dirty="0"/>
              <a:t>We determine the likelihood of what behavior will occur in the future</a:t>
            </a:r>
          </a:p>
          <a:p>
            <a:pPr marL="457200" indent="-457200">
              <a:spcBef>
                <a:spcPts val="0"/>
              </a:spcBef>
              <a:spcAft>
                <a:spcPts val="600"/>
              </a:spcAft>
              <a:buClr>
                <a:srgbClr val="003399"/>
              </a:buClr>
              <a:buSzPct val="108000"/>
              <a:buFont typeface="Arial" panose="020B0604020202020204" pitchFamily="34" charset="0"/>
              <a:buChar char="•"/>
            </a:pPr>
            <a:r>
              <a:rPr lang="en-US" sz="3200" dirty="0"/>
              <a:t>What do you want to see MORE of?</a:t>
            </a:r>
          </a:p>
          <a:p>
            <a:pPr marL="457200" indent="-457200">
              <a:spcBef>
                <a:spcPts val="0"/>
              </a:spcBef>
              <a:spcAft>
                <a:spcPts val="600"/>
              </a:spcAft>
              <a:buClr>
                <a:srgbClr val="003399"/>
              </a:buClr>
              <a:buSzPct val="108000"/>
              <a:buFont typeface="Arial" panose="020B0604020202020204" pitchFamily="34" charset="0"/>
              <a:buChar char="•"/>
            </a:pPr>
            <a:r>
              <a:rPr lang="en-US" sz="3200" dirty="0"/>
              <a:t>Reinforcement!</a:t>
            </a:r>
          </a:p>
          <a:p>
            <a:pPr marL="0" indent="0">
              <a:spcBef>
                <a:spcPts val="2400"/>
              </a:spcBef>
              <a:spcAft>
                <a:spcPts val="600"/>
              </a:spcAft>
              <a:buNone/>
            </a:pPr>
            <a:r>
              <a:rPr lang="en-US" sz="3600" dirty="0"/>
              <a:t>Antecedent </a:t>
            </a:r>
            <a:r>
              <a:rPr lang="en-US" sz="3600" dirty="0">
                <a:ea typeface="Roboto"/>
                <a:sym typeface="Wingdings" pitchFamily="2" charset="2"/>
              </a:rPr>
              <a:t> </a:t>
            </a:r>
            <a:r>
              <a:rPr lang="en-US" sz="3600" dirty="0"/>
              <a:t>Behavior</a:t>
            </a:r>
            <a:r>
              <a:rPr lang="en-US" sz="3600" dirty="0">
                <a:ea typeface="Roboto"/>
                <a:sym typeface="Wingdings" pitchFamily="2" charset="2"/>
              </a:rPr>
              <a:t>  </a:t>
            </a:r>
            <a:r>
              <a:rPr lang="en-US" sz="3600" dirty="0"/>
              <a:t>Consequence</a:t>
            </a:r>
          </a:p>
        </p:txBody>
      </p:sp>
    </p:spTree>
    <p:extLst>
      <p:ext uri="{BB962C8B-B14F-4D97-AF65-F5344CB8AC3E}">
        <p14:creationId xmlns:p14="http://schemas.microsoft.com/office/powerpoint/2010/main" val="23013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pPr>
              <a:buSzPts val="990"/>
            </a:pPr>
            <a:r>
              <a:rPr lang="en" sz="4800" dirty="0">
                <a:solidFill>
                  <a:schemeClr val="tx1"/>
                </a:solidFill>
              </a:rPr>
              <a:t>Setting Events</a:t>
            </a:r>
            <a:endParaRPr sz="4800" dirty="0">
              <a:solidFill>
                <a:schemeClr val="tx1"/>
              </a:solidFill>
            </a:endParaRPr>
          </a:p>
        </p:txBody>
      </p:sp>
      <p:sp>
        <p:nvSpPr>
          <p:cNvPr id="3" name="Text Placeholder 2">
            <a:extLst>
              <a:ext uri="{FF2B5EF4-FFF2-40B4-BE49-F238E27FC236}">
                <a16:creationId xmlns:a16="http://schemas.microsoft.com/office/drawing/2014/main" id="{43E443B1-5410-2936-CE3A-44D025606F35}"/>
              </a:ext>
            </a:extLst>
          </p:cNvPr>
          <p:cNvSpPr>
            <a:spLocks noGrp="1"/>
          </p:cNvSpPr>
          <p:nvPr>
            <p:ph type="body" sz="quarter" idx="10"/>
          </p:nvPr>
        </p:nvSpPr>
        <p:spPr/>
        <p:txBody>
          <a:bodyPr/>
          <a:lstStyle/>
          <a:p>
            <a:pPr marL="0" indent="0">
              <a:buNone/>
            </a:pPr>
            <a:r>
              <a:rPr lang="en-US" sz="3200" dirty="0"/>
              <a:t>Events that happen before the antecedent or trigger for the challenging behavior.  It effects the likelihood that a challenge behavior </a:t>
            </a:r>
            <a:r>
              <a:rPr lang="en-US" sz="3200" b="1" dirty="0"/>
              <a:t>may or may not occur</a:t>
            </a:r>
          </a:p>
          <a:p>
            <a:pPr marL="457200" indent="-457200">
              <a:spcBef>
                <a:spcPts val="600"/>
              </a:spcBef>
              <a:buFont typeface="Arial" panose="020B0604020202020204" pitchFamily="34" charset="0"/>
              <a:buChar char="•"/>
            </a:pPr>
            <a:r>
              <a:rPr lang="en-US" sz="3200" dirty="0"/>
              <a:t>Influence how we respond to student behavior</a:t>
            </a:r>
          </a:p>
          <a:p>
            <a:pPr marL="457200" indent="-457200">
              <a:spcBef>
                <a:spcPts val="600"/>
              </a:spcBef>
              <a:buFont typeface="Arial" panose="020B0604020202020204" pitchFamily="34" charset="0"/>
              <a:buChar char="•"/>
            </a:pPr>
            <a:r>
              <a:rPr lang="en-US" sz="3200" dirty="0"/>
              <a:t>Helps to understand WHY a behavior might be occurring</a:t>
            </a:r>
          </a:p>
          <a:p>
            <a:pPr marL="457200" indent="-457200">
              <a:spcBef>
                <a:spcPts val="600"/>
              </a:spcBef>
              <a:buFont typeface="Arial" panose="020B0604020202020204" pitchFamily="34" charset="0"/>
              <a:buChar char="•"/>
            </a:pPr>
            <a:r>
              <a:rPr lang="en-US" sz="3200" dirty="0"/>
              <a:t>“Plan A” or “Plan B” response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pPr>
              <a:buSzPts val="990"/>
            </a:pPr>
            <a:r>
              <a:rPr lang="en" sz="4800" dirty="0">
                <a:solidFill>
                  <a:schemeClr val="tx1"/>
                </a:solidFill>
              </a:rPr>
              <a:t>Setting Events</a:t>
            </a:r>
            <a:r>
              <a:rPr lang="en" sz="4800" dirty="0"/>
              <a:t>, </a:t>
            </a:r>
            <a:r>
              <a:rPr lang="en" dirty="0"/>
              <a:t>continued</a:t>
            </a:r>
            <a:endParaRPr dirty="0">
              <a:solidFill>
                <a:schemeClr val="tx1"/>
              </a:solidFill>
            </a:endParaRPr>
          </a:p>
        </p:txBody>
      </p:sp>
      <p:sp>
        <p:nvSpPr>
          <p:cNvPr id="2" name="Text Placeholder 1">
            <a:extLst>
              <a:ext uri="{FF2B5EF4-FFF2-40B4-BE49-F238E27FC236}">
                <a16:creationId xmlns:a16="http://schemas.microsoft.com/office/drawing/2014/main" id="{C33FCDED-B139-7280-C2EA-3FDFAD2F82A9}"/>
              </a:ext>
            </a:extLst>
          </p:cNvPr>
          <p:cNvSpPr>
            <a:spLocks noGrp="1"/>
          </p:cNvSpPr>
          <p:nvPr>
            <p:ph type="body" idx="1"/>
          </p:nvPr>
        </p:nvSpPr>
        <p:spPr>
          <a:xfrm>
            <a:off x="620332" y="2276203"/>
            <a:ext cx="5261853" cy="583735"/>
          </a:xfrm>
        </p:spPr>
        <p:txBody>
          <a:bodyPr/>
          <a:lstStyle/>
          <a:p>
            <a:pPr>
              <a:spcBef>
                <a:spcPts val="600"/>
              </a:spcBef>
              <a:spcAft>
                <a:spcPts val="600"/>
              </a:spcAft>
              <a:buClr>
                <a:srgbClr val="003399"/>
              </a:buClr>
            </a:pPr>
            <a:r>
              <a:rPr lang="en-US" sz="3200" dirty="0"/>
              <a:t>Examples:</a:t>
            </a:r>
          </a:p>
        </p:txBody>
      </p:sp>
      <p:sp>
        <p:nvSpPr>
          <p:cNvPr id="3" name="Text Placeholder 2">
            <a:extLst>
              <a:ext uri="{FF2B5EF4-FFF2-40B4-BE49-F238E27FC236}">
                <a16:creationId xmlns:a16="http://schemas.microsoft.com/office/drawing/2014/main" id="{6697985D-E38F-871A-4A87-34AAAA94D3A4}"/>
              </a:ext>
            </a:extLst>
          </p:cNvPr>
          <p:cNvSpPr>
            <a:spLocks noGrp="1"/>
          </p:cNvSpPr>
          <p:nvPr>
            <p:ph type="body" sz="quarter" idx="10"/>
          </p:nvPr>
        </p:nvSpPr>
        <p:spPr>
          <a:xfrm>
            <a:off x="609599" y="2935478"/>
            <a:ext cx="6610067" cy="3176442"/>
          </a:xfrm>
        </p:spPr>
        <p:txBody>
          <a:bodyPr/>
          <a:lstStyle/>
          <a:p>
            <a:pPr marL="457200" indent="-457200">
              <a:spcBef>
                <a:spcPts val="0"/>
              </a:spcBef>
              <a:spcAft>
                <a:spcPts val="0"/>
              </a:spcAft>
              <a:buClr>
                <a:srgbClr val="003399"/>
              </a:buClr>
              <a:buFont typeface="Arial" panose="020B0604020202020204" pitchFamily="34" charset="0"/>
              <a:buChar char="•"/>
            </a:pPr>
            <a:r>
              <a:rPr lang="en-US" sz="3200" dirty="0"/>
              <a:t>TRAMA</a:t>
            </a:r>
          </a:p>
          <a:p>
            <a:pPr marL="457200" indent="-457200">
              <a:spcBef>
                <a:spcPts val="0"/>
              </a:spcBef>
              <a:spcAft>
                <a:spcPts val="0"/>
              </a:spcAft>
              <a:buClr>
                <a:srgbClr val="003399"/>
              </a:buClr>
              <a:buFont typeface="Arial" panose="020B0604020202020204" pitchFamily="34" charset="0"/>
              <a:buChar char="•"/>
            </a:pPr>
            <a:r>
              <a:rPr lang="en-US" sz="3200" dirty="0"/>
              <a:t>Hungry</a:t>
            </a:r>
          </a:p>
          <a:p>
            <a:pPr marL="457200" indent="-457200">
              <a:spcBef>
                <a:spcPts val="0"/>
              </a:spcBef>
              <a:spcAft>
                <a:spcPts val="0"/>
              </a:spcAft>
              <a:buClr>
                <a:srgbClr val="003399"/>
              </a:buClr>
              <a:buFont typeface="Arial" panose="020B0604020202020204" pitchFamily="34" charset="0"/>
              <a:buChar char="•"/>
            </a:pPr>
            <a:r>
              <a:rPr lang="en-US" sz="3200" dirty="0"/>
              <a:t>Tired</a:t>
            </a:r>
          </a:p>
          <a:p>
            <a:pPr marL="457200" indent="-457200">
              <a:spcBef>
                <a:spcPts val="0"/>
              </a:spcBef>
              <a:spcAft>
                <a:spcPts val="0"/>
              </a:spcAft>
              <a:buClr>
                <a:srgbClr val="003399"/>
              </a:buClr>
              <a:buFont typeface="Arial" panose="020B0604020202020204" pitchFamily="34" charset="0"/>
              <a:buChar char="•"/>
            </a:pPr>
            <a:r>
              <a:rPr lang="en-US" sz="3200" dirty="0"/>
              <a:t>Medication</a:t>
            </a:r>
          </a:p>
          <a:p>
            <a:pPr marL="457200" indent="-457200">
              <a:spcBef>
                <a:spcPts val="0"/>
              </a:spcBef>
              <a:spcAft>
                <a:spcPts val="0"/>
              </a:spcAft>
              <a:buClr>
                <a:srgbClr val="003399"/>
              </a:buClr>
              <a:buFont typeface="Arial" panose="020B0604020202020204" pitchFamily="34" charset="0"/>
              <a:buChar char="•"/>
            </a:pPr>
            <a:r>
              <a:rPr lang="en-US" sz="3200" dirty="0"/>
              <a:t>Coffee…or no coffee</a:t>
            </a:r>
          </a:p>
          <a:p>
            <a:pPr marL="457200" indent="-457200">
              <a:spcBef>
                <a:spcPts val="0"/>
              </a:spcBef>
              <a:spcAft>
                <a:spcPts val="0"/>
              </a:spcAft>
              <a:buClr>
                <a:srgbClr val="003399"/>
              </a:buClr>
              <a:buFont typeface="Arial" panose="020B0604020202020204" pitchFamily="34" charset="0"/>
              <a:buChar char="•"/>
            </a:pPr>
            <a:r>
              <a:rPr lang="en-US" sz="3200" dirty="0"/>
              <a:t>Sick</a:t>
            </a:r>
          </a:p>
          <a:p>
            <a:pPr marL="457200" indent="-457200">
              <a:spcBef>
                <a:spcPts val="0"/>
              </a:spcBef>
              <a:spcAft>
                <a:spcPts val="0"/>
              </a:spcAft>
              <a:buClr>
                <a:srgbClr val="003399"/>
              </a:buClr>
              <a:buFont typeface="Arial" panose="020B0604020202020204" pitchFamily="34" charset="0"/>
              <a:buChar char="•"/>
            </a:pPr>
            <a:r>
              <a:rPr lang="en-US" sz="3200" dirty="0"/>
              <a:t>Argument before school / work </a:t>
            </a:r>
          </a:p>
        </p:txBody>
      </p:sp>
      <p:pic>
        <p:nvPicPr>
          <p:cNvPr id="238" name="Google Shape;238;p44" descr="A sign with &quot;Halt check in&quot; and each letter of halt being a different work.  Hungry, Angry, Lonely, Tired.  Kids have pictures they use to give exampl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048407" y="2622176"/>
            <a:ext cx="3415525" cy="3334177"/>
          </a:xfrm>
          <a:prstGeom prst="rect">
            <a:avLst/>
          </a:prstGeom>
          <a:noFill/>
          <a:ln>
            <a:noFill/>
          </a:ln>
        </p:spPr>
      </p:pic>
    </p:spTree>
    <p:extLst>
      <p:ext uri="{BB962C8B-B14F-4D97-AF65-F5344CB8AC3E}">
        <p14:creationId xmlns:p14="http://schemas.microsoft.com/office/powerpoint/2010/main" val="126079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p:txBody>
          <a:bodyPr/>
          <a:lstStyle/>
          <a:p>
            <a:pPr algn="ctr"/>
            <a:r>
              <a:rPr lang="en-US" dirty="0"/>
              <a:t>FUNCTIONS OF BEHAVIOR</a:t>
            </a:r>
          </a:p>
        </p:txBody>
      </p:sp>
    </p:spTree>
    <p:extLst>
      <p:ext uri="{BB962C8B-B14F-4D97-AF65-F5344CB8AC3E}">
        <p14:creationId xmlns:p14="http://schemas.microsoft.com/office/powerpoint/2010/main" val="2632593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3" name="Title 2">
            <a:extLst>
              <a:ext uri="{FF2B5EF4-FFF2-40B4-BE49-F238E27FC236}">
                <a16:creationId xmlns:a16="http://schemas.microsoft.com/office/drawing/2014/main" id="{CAA4F283-F07D-F8ED-E8E6-FEBAC28C37FC}"/>
              </a:ext>
            </a:extLst>
          </p:cNvPr>
          <p:cNvSpPr>
            <a:spLocks noGrp="1"/>
          </p:cNvSpPr>
          <p:nvPr>
            <p:ph type="title"/>
          </p:nvPr>
        </p:nvSpPr>
        <p:spPr>
          <a:xfrm>
            <a:off x="622998" y="1341189"/>
            <a:ext cx="5493099" cy="713232"/>
          </a:xfrm>
        </p:spPr>
        <p:txBody>
          <a:bodyPr/>
          <a:lstStyle/>
          <a:p>
            <a:r>
              <a:rPr lang="en-US" dirty="0"/>
              <a:t>What’s the Function???</a:t>
            </a:r>
          </a:p>
        </p:txBody>
      </p:sp>
      <p:sp>
        <p:nvSpPr>
          <p:cNvPr id="2" name="Text Placeholder 1">
            <a:extLst>
              <a:ext uri="{FF2B5EF4-FFF2-40B4-BE49-F238E27FC236}">
                <a16:creationId xmlns:a16="http://schemas.microsoft.com/office/drawing/2014/main" id="{223F06E7-FD4F-ADB0-4DE5-C32D667E0E90}"/>
              </a:ext>
            </a:extLst>
          </p:cNvPr>
          <p:cNvSpPr>
            <a:spLocks noGrp="1"/>
          </p:cNvSpPr>
          <p:nvPr>
            <p:ph type="body" sz="quarter" idx="10"/>
          </p:nvPr>
        </p:nvSpPr>
        <p:spPr>
          <a:xfrm>
            <a:off x="622998" y="2382499"/>
            <a:ext cx="5264079" cy="4103363"/>
          </a:xfrm>
        </p:spPr>
        <p:txBody>
          <a:bodyPr/>
          <a:lstStyle/>
          <a:p>
            <a:pPr marL="342900" indent="-342900">
              <a:spcBef>
                <a:spcPts val="0"/>
              </a:spcBef>
              <a:spcAft>
                <a:spcPts val="600"/>
              </a:spcAft>
              <a:buClr>
                <a:srgbClr val="003399"/>
              </a:buClr>
              <a:buFont typeface="Arial" panose="020B0604020202020204" pitchFamily="34" charset="0"/>
              <a:buChar char="•"/>
            </a:pPr>
            <a:r>
              <a:rPr lang="en-US" dirty="0"/>
              <a:t>WHY is the student engaging in this behavior?</a:t>
            </a:r>
          </a:p>
          <a:p>
            <a:pPr marL="342900" indent="-342900">
              <a:spcBef>
                <a:spcPts val="0"/>
              </a:spcBef>
              <a:spcAft>
                <a:spcPts val="600"/>
              </a:spcAft>
              <a:buClr>
                <a:srgbClr val="003399"/>
              </a:buClr>
              <a:buFont typeface="Arial" panose="020B0604020202020204" pitchFamily="34" charset="0"/>
              <a:buChar char="•"/>
            </a:pPr>
            <a:r>
              <a:rPr lang="en-US" dirty="0"/>
              <a:t>What are they trying to gain </a:t>
            </a:r>
            <a:r>
              <a:rPr lang="en-US" b="1" dirty="0"/>
              <a:t>access</a:t>
            </a:r>
            <a:r>
              <a:rPr lang="en-US" dirty="0"/>
              <a:t> to or </a:t>
            </a:r>
            <a:r>
              <a:rPr lang="en-US" b="1" dirty="0"/>
              <a:t>escape </a:t>
            </a:r>
            <a:r>
              <a:rPr lang="en-US" dirty="0"/>
              <a:t>from?</a:t>
            </a:r>
          </a:p>
          <a:p>
            <a:pPr marL="342900" indent="-342900">
              <a:spcBef>
                <a:spcPts val="0"/>
              </a:spcBef>
              <a:spcAft>
                <a:spcPts val="600"/>
              </a:spcAft>
              <a:buClr>
                <a:srgbClr val="003399"/>
              </a:buClr>
              <a:buFont typeface="Arial" panose="020B0604020202020204" pitchFamily="34" charset="0"/>
              <a:buChar char="•"/>
            </a:pPr>
            <a:r>
              <a:rPr lang="en-US" dirty="0"/>
              <a:t>FOUR Functions of behavior</a:t>
            </a:r>
          </a:p>
          <a:p>
            <a:pPr marL="914400" lvl="1">
              <a:spcBef>
                <a:spcPts val="0"/>
              </a:spcBef>
              <a:buSzPct val="80000"/>
              <a:buFont typeface="Courier New" panose="02070309020205020404" pitchFamily="49" charset="0"/>
              <a:buChar char="o"/>
            </a:pPr>
            <a:r>
              <a:rPr lang="en-US" dirty="0"/>
              <a:t>Sensory (Automatic)</a:t>
            </a:r>
          </a:p>
          <a:p>
            <a:pPr marL="914400" lvl="1">
              <a:spcBef>
                <a:spcPts val="0"/>
              </a:spcBef>
              <a:buSzPct val="80000"/>
              <a:buFont typeface="Courier New" panose="02070309020205020404" pitchFamily="49" charset="0"/>
              <a:buChar char="o"/>
            </a:pPr>
            <a:r>
              <a:rPr lang="en-US" dirty="0"/>
              <a:t>Escape</a:t>
            </a:r>
          </a:p>
          <a:p>
            <a:pPr marL="914400" lvl="1">
              <a:spcBef>
                <a:spcPts val="0"/>
              </a:spcBef>
              <a:buSzPct val="80000"/>
              <a:buFont typeface="Courier New" panose="02070309020205020404" pitchFamily="49" charset="0"/>
              <a:buChar char="o"/>
            </a:pPr>
            <a:r>
              <a:rPr lang="en-US" dirty="0"/>
              <a:t>Attention</a:t>
            </a:r>
          </a:p>
          <a:p>
            <a:pPr marL="914400" lvl="1">
              <a:spcBef>
                <a:spcPts val="0"/>
              </a:spcBef>
              <a:buSzPct val="80000"/>
              <a:buFont typeface="Courier New" panose="02070309020205020404" pitchFamily="49" charset="0"/>
              <a:buChar char="o"/>
            </a:pPr>
            <a:r>
              <a:rPr lang="en-US" dirty="0"/>
              <a:t>Tangible</a:t>
            </a:r>
            <a:endParaRPr lang="en-US" sz="2800" dirty="0"/>
          </a:p>
        </p:txBody>
      </p:sp>
      <p:sp>
        <p:nvSpPr>
          <p:cNvPr id="4" name="Text Placeholder 3">
            <a:extLst>
              <a:ext uri="{FF2B5EF4-FFF2-40B4-BE49-F238E27FC236}">
                <a16:creationId xmlns:a16="http://schemas.microsoft.com/office/drawing/2014/main" id="{A7038F68-3022-C940-4834-3239D12F10CC}"/>
              </a:ext>
            </a:extLst>
          </p:cNvPr>
          <p:cNvSpPr>
            <a:spLocks noGrp="1"/>
          </p:cNvSpPr>
          <p:nvPr>
            <p:ph type="body" sz="quarter" idx="11"/>
          </p:nvPr>
        </p:nvSpPr>
        <p:spPr>
          <a:xfrm>
            <a:off x="6108892" y="3254187"/>
            <a:ext cx="5845543" cy="3025589"/>
          </a:xfrm>
        </p:spPr>
        <p:txBody>
          <a:bodyPr/>
          <a:lstStyle/>
          <a:p>
            <a:pPr marL="342900" indent="-342900">
              <a:spcBef>
                <a:spcPts val="0"/>
              </a:spcBef>
              <a:spcAft>
                <a:spcPts val="600"/>
              </a:spcAft>
              <a:buClr>
                <a:srgbClr val="003399"/>
              </a:buClr>
              <a:buFont typeface="Arial" panose="020B0604020202020204" pitchFamily="34" charset="0"/>
              <a:buChar char="•"/>
            </a:pPr>
            <a:r>
              <a:rPr lang="en-US" dirty="0"/>
              <a:t>Need to understand the function of the behavior:</a:t>
            </a:r>
          </a:p>
          <a:p>
            <a:pPr marL="914400" lvl="1">
              <a:spcBef>
                <a:spcPts val="0"/>
              </a:spcBef>
              <a:spcAft>
                <a:spcPts val="0"/>
              </a:spcAft>
              <a:buSzPct val="80000"/>
              <a:buFont typeface="Courier New" panose="02070309020205020404" pitchFamily="49" charset="0"/>
              <a:buChar char="o"/>
            </a:pPr>
            <a:r>
              <a:rPr lang="en-US" dirty="0"/>
              <a:t>In order to know how to help change the behavior </a:t>
            </a:r>
          </a:p>
          <a:p>
            <a:pPr marL="914400" lvl="1">
              <a:spcBef>
                <a:spcPts val="0"/>
              </a:spcBef>
              <a:spcAft>
                <a:spcPts val="0"/>
              </a:spcAft>
              <a:buSzPct val="80000"/>
              <a:buFont typeface="Courier New" panose="02070309020205020404" pitchFamily="49" charset="0"/>
              <a:buChar char="o"/>
            </a:pPr>
            <a:r>
              <a:rPr lang="en-US" dirty="0"/>
              <a:t>To know what replacement behavior to teach</a:t>
            </a:r>
          </a:p>
          <a:p>
            <a:pPr marL="914400" lvl="1">
              <a:spcBef>
                <a:spcPts val="0"/>
              </a:spcBef>
              <a:spcAft>
                <a:spcPts val="0"/>
              </a:spcAft>
              <a:buSzPct val="80000"/>
              <a:buFont typeface="Courier New" panose="02070309020205020404" pitchFamily="49" charset="0"/>
              <a:buChar char="o"/>
            </a:pPr>
            <a:r>
              <a:rPr lang="en-US" dirty="0"/>
              <a:t>To help in create a behavior plan.</a:t>
            </a:r>
          </a:p>
        </p:txBody>
      </p:sp>
      <p:pic>
        <p:nvPicPr>
          <p:cNvPr id="88" name="Google Shape;88;p16" descr="WTF? What's the Function?">
            <a:extLst>
              <a:ext uri="{C183D7F6-B498-43B3-948B-1728B52AA6E4}">
                <adec:decorative xmlns:adec="http://schemas.microsoft.com/office/drawing/2017/decorative" val="0"/>
              </a:ext>
            </a:extLst>
          </p:cNvPr>
          <p:cNvPicPr preferRelativeResize="0"/>
          <p:nvPr/>
        </p:nvPicPr>
        <p:blipFill rotWithShape="1">
          <a:blip r:embed="rId3">
            <a:alphaModFix/>
          </a:blip>
          <a:srcRect t="8652" b="55039"/>
          <a:stretch/>
        </p:blipFill>
        <p:spPr>
          <a:xfrm>
            <a:off x="8188487" y="1740037"/>
            <a:ext cx="2676737" cy="13608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3" name="Title 2">
            <a:extLst>
              <a:ext uri="{FF2B5EF4-FFF2-40B4-BE49-F238E27FC236}">
                <a16:creationId xmlns:a16="http://schemas.microsoft.com/office/drawing/2014/main" id="{5E279083-BBC2-C562-A68B-82BBE4D02A48}"/>
              </a:ext>
            </a:extLst>
          </p:cNvPr>
          <p:cNvSpPr>
            <a:spLocks noGrp="1"/>
          </p:cNvSpPr>
          <p:nvPr>
            <p:ph type="title"/>
          </p:nvPr>
        </p:nvSpPr>
        <p:spPr>
          <a:xfrm>
            <a:off x="612488" y="1302945"/>
            <a:ext cx="11000232" cy="1133856"/>
          </a:xfrm>
        </p:spPr>
        <p:txBody>
          <a:bodyPr/>
          <a:lstStyle/>
          <a:p>
            <a:r>
              <a:rPr lang="en-US" dirty="0"/>
              <a:t>FUNCTIONS OF BEHAVIOR, continued</a:t>
            </a:r>
          </a:p>
        </p:txBody>
      </p:sp>
      <p:sp>
        <p:nvSpPr>
          <p:cNvPr id="2" name="Text Placeholder 1">
            <a:extLst>
              <a:ext uri="{FF2B5EF4-FFF2-40B4-BE49-F238E27FC236}">
                <a16:creationId xmlns:a16="http://schemas.microsoft.com/office/drawing/2014/main" id="{BAF6D9FF-24EE-F106-0044-25214389B3FD}"/>
              </a:ext>
            </a:extLst>
          </p:cNvPr>
          <p:cNvSpPr>
            <a:spLocks noGrp="1"/>
          </p:cNvSpPr>
          <p:nvPr>
            <p:ph type="body" sz="quarter" idx="10"/>
          </p:nvPr>
        </p:nvSpPr>
        <p:spPr>
          <a:xfrm>
            <a:off x="600518" y="2436801"/>
            <a:ext cx="10978994" cy="3727144"/>
          </a:xfrm>
        </p:spPr>
        <p:txBody>
          <a:bodyPr/>
          <a:lstStyle/>
          <a:p>
            <a:pPr marL="342900" indent="-342900">
              <a:spcBef>
                <a:spcPts val="0"/>
              </a:spcBef>
              <a:spcAft>
                <a:spcPts val="600"/>
              </a:spcAft>
              <a:buClr>
                <a:srgbClr val="003399"/>
              </a:buClr>
              <a:buFont typeface="Arial" panose="020B0604020202020204" pitchFamily="34" charset="0"/>
              <a:buChar char="•"/>
            </a:pPr>
            <a:r>
              <a:rPr lang="en-US" dirty="0"/>
              <a:t>Obtaining / Access to:</a:t>
            </a:r>
          </a:p>
          <a:p>
            <a:pPr marL="914400" lvl="1">
              <a:spcBef>
                <a:spcPts val="0"/>
              </a:spcBef>
              <a:buSzPct val="80000"/>
              <a:buFont typeface="Courier New" panose="02070309020205020404" pitchFamily="49" charset="0"/>
              <a:buChar char="o"/>
            </a:pPr>
            <a:r>
              <a:rPr lang="en-US" dirty="0"/>
              <a:t>Attention (for adult or peers)</a:t>
            </a:r>
          </a:p>
          <a:p>
            <a:pPr marL="914400" lvl="1">
              <a:spcBef>
                <a:spcPts val="0"/>
              </a:spcBef>
              <a:buSzPct val="80000"/>
              <a:buFont typeface="Courier New" panose="02070309020205020404" pitchFamily="49" charset="0"/>
              <a:buChar char="o"/>
            </a:pPr>
            <a:r>
              <a:rPr lang="en-US" dirty="0"/>
              <a:t>Tangible (get activity or item)</a:t>
            </a:r>
          </a:p>
          <a:p>
            <a:pPr marL="914400" lvl="1">
              <a:spcBef>
                <a:spcPts val="0"/>
              </a:spcBef>
              <a:buSzPct val="80000"/>
              <a:buFont typeface="Courier New" panose="02070309020205020404" pitchFamily="49" charset="0"/>
              <a:buChar char="o"/>
            </a:pPr>
            <a:r>
              <a:rPr lang="en-US" dirty="0"/>
              <a:t>Sensory</a:t>
            </a:r>
          </a:p>
          <a:p>
            <a:pPr marL="342900" indent="-342900">
              <a:spcBef>
                <a:spcPts val="0"/>
              </a:spcBef>
              <a:spcAft>
                <a:spcPts val="600"/>
              </a:spcAft>
              <a:buClr>
                <a:srgbClr val="003399"/>
              </a:buClr>
              <a:buFont typeface="Arial" panose="020B0604020202020204" pitchFamily="34" charset="0"/>
              <a:buChar char="•"/>
            </a:pPr>
            <a:r>
              <a:rPr lang="en-US" dirty="0"/>
              <a:t>Escaping / Avoiding</a:t>
            </a:r>
          </a:p>
          <a:p>
            <a:pPr marL="914400" lvl="1">
              <a:spcBef>
                <a:spcPts val="0"/>
              </a:spcBef>
              <a:buSzPct val="80000"/>
              <a:buFont typeface="Courier New" panose="02070309020205020404" pitchFamily="49" charset="0"/>
              <a:buChar char="o"/>
            </a:pPr>
            <a:r>
              <a:rPr lang="en-US" dirty="0"/>
              <a:t>Demand / Tangible (from difficult task or non-desired activity)</a:t>
            </a:r>
          </a:p>
          <a:p>
            <a:pPr marL="914400" lvl="1">
              <a:spcBef>
                <a:spcPts val="0"/>
              </a:spcBef>
              <a:buSzPct val="80000"/>
              <a:buFont typeface="Courier New" panose="02070309020205020404" pitchFamily="49" charset="0"/>
              <a:buChar char="o"/>
            </a:pPr>
            <a:r>
              <a:rPr lang="en-US" dirty="0"/>
              <a:t>Person / Social - adult or peer</a:t>
            </a:r>
          </a:p>
          <a:p>
            <a:pPr marL="914400" lvl="1">
              <a:spcBef>
                <a:spcPts val="0"/>
              </a:spcBef>
              <a:buSzPct val="80000"/>
              <a:buFont typeface="Courier New" panose="02070309020205020404" pitchFamily="49" charset="0"/>
              <a:buChar char="o"/>
            </a:pPr>
            <a:r>
              <a:rPr lang="en-US" dirty="0"/>
              <a:t>Sensory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 sz="4800" dirty="0"/>
              <a:t>Kelley Foehrkolb, BCBA</a:t>
            </a:r>
            <a:endParaRPr sz="4800" dirty="0"/>
          </a:p>
        </p:txBody>
      </p:sp>
      <p:sp>
        <p:nvSpPr>
          <p:cNvPr id="3" name="Text Placeholder 2">
            <a:extLst>
              <a:ext uri="{FF2B5EF4-FFF2-40B4-BE49-F238E27FC236}">
                <a16:creationId xmlns:a16="http://schemas.microsoft.com/office/drawing/2014/main" id="{383142E3-FAB1-4183-6355-ED523501CBB4}"/>
              </a:ext>
            </a:extLst>
          </p:cNvPr>
          <p:cNvSpPr>
            <a:spLocks noGrp="1"/>
          </p:cNvSpPr>
          <p:nvPr>
            <p:ph type="body" sz="quarter" idx="10"/>
          </p:nvPr>
        </p:nvSpPr>
        <p:spPr>
          <a:xfrm>
            <a:off x="612488" y="2421566"/>
            <a:ext cx="8558808" cy="3903034"/>
          </a:xfrm>
        </p:spPr>
        <p:txBody>
          <a:bodyPr/>
          <a:lstStyle/>
          <a:p>
            <a:pPr marL="0" indent="0">
              <a:spcBef>
                <a:spcPts val="600"/>
              </a:spcBef>
              <a:spcAft>
                <a:spcPts val="600"/>
              </a:spcAft>
              <a:buNone/>
            </a:pPr>
            <a:r>
              <a:rPr lang="en-US" dirty="0"/>
              <a:t>Work: </a:t>
            </a:r>
          </a:p>
          <a:p>
            <a:pPr marL="342900" indent="-342900">
              <a:spcBef>
                <a:spcPts val="600"/>
              </a:spcBef>
              <a:spcAft>
                <a:spcPts val="600"/>
              </a:spcAft>
              <a:buClr>
                <a:srgbClr val="003399"/>
              </a:buClr>
              <a:buSzPct val="108000"/>
              <a:buFont typeface="Arial" panose="020B0604020202020204" pitchFamily="34" charset="0"/>
              <a:buChar char="•"/>
            </a:pPr>
            <a:r>
              <a:rPr lang="en-US" dirty="0"/>
              <a:t>Board Certified Behavior Analyst (BCBA) 9 years @ </a:t>
            </a:r>
            <a:r>
              <a:rPr lang="en-US" i="1" dirty="0"/>
              <a:t>Northfield Schools</a:t>
            </a:r>
          </a:p>
          <a:p>
            <a:pPr marL="342900" indent="-342900">
              <a:spcBef>
                <a:spcPts val="600"/>
              </a:spcBef>
              <a:spcAft>
                <a:spcPts val="600"/>
              </a:spcAft>
              <a:buClr>
                <a:srgbClr val="003399"/>
              </a:buClr>
              <a:buSzPct val="108000"/>
              <a:buFont typeface="Arial" panose="020B0604020202020204" pitchFamily="34" charset="0"/>
              <a:buChar char="•"/>
            </a:pPr>
            <a:r>
              <a:rPr lang="en-US" dirty="0"/>
              <a:t>District Autism Coach, </a:t>
            </a:r>
            <a:r>
              <a:rPr lang="en-US" i="1" dirty="0"/>
              <a:t>Davenport, Iowa</a:t>
            </a:r>
          </a:p>
          <a:p>
            <a:pPr marL="342900" indent="-342900">
              <a:spcBef>
                <a:spcPts val="600"/>
              </a:spcBef>
              <a:spcAft>
                <a:spcPts val="600"/>
              </a:spcAft>
              <a:buClr>
                <a:srgbClr val="003399"/>
              </a:buClr>
              <a:buSzPct val="108000"/>
              <a:buFont typeface="Arial" panose="020B0604020202020204" pitchFamily="34" charset="0"/>
              <a:buChar char="•"/>
            </a:pPr>
            <a:r>
              <a:rPr lang="en-US" dirty="0"/>
              <a:t>15+ Years Elem &amp; Secondary Special Education Teacher</a:t>
            </a:r>
          </a:p>
          <a:p>
            <a:pPr marL="0" indent="0">
              <a:spcBef>
                <a:spcPts val="600"/>
              </a:spcBef>
              <a:spcAft>
                <a:spcPts val="600"/>
              </a:spcAft>
              <a:buClr>
                <a:srgbClr val="003399"/>
              </a:buClr>
              <a:buSzPct val="108000"/>
              <a:buNone/>
            </a:pPr>
            <a:r>
              <a:rPr lang="en-US" dirty="0"/>
              <a:t>	Variety of programs &amp; settings: </a:t>
            </a:r>
          </a:p>
          <a:p>
            <a:pPr marL="0" indent="0">
              <a:spcBef>
                <a:spcPts val="600"/>
              </a:spcBef>
              <a:spcAft>
                <a:spcPts val="600"/>
              </a:spcAft>
              <a:buClr>
                <a:srgbClr val="003399"/>
              </a:buClr>
              <a:buSzPct val="108000"/>
              <a:buNone/>
            </a:pPr>
            <a:r>
              <a:rPr lang="en-US" dirty="0"/>
              <a:t>	ASD, NB, DCD, Resource - Setting 1 - 4 </a:t>
            </a:r>
          </a:p>
          <a:p>
            <a:pPr marL="0" indent="0">
              <a:spcBef>
                <a:spcPts val="600"/>
              </a:spcBef>
              <a:spcAft>
                <a:spcPts val="600"/>
              </a:spcAft>
              <a:buClr>
                <a:srgbClr val="003399"/>
              </a:buClr>
              <a:buSzPct val="108000"/>
              <a:buNone/>
            </a:pPr>
            <a:r>
              <a:rPr lang="en-US" dirty="0"/>
              <a:t>	</a:t>
            </a:r>
            <a:r>
              <a:rPr lang="en-US" i="1" dirty="0"/>
              <a:t>Iowa and Colorado</a:t>
            </a:r>
          </a:p>
        </p:txBody>
      </p:sp>
      <p:pic>
        <p:nvPicPr>
          <p:cNvPr id="2" name="Picture 2" descr="Image of 47 year old women with brown curly hair and glasses.">
            <a:extLst>
              <a:ext uri="{FF2B5EF4-FFF2-40B4-BE49-F238E27FC236}">
                <a16:creationId xmlns:a16="http://schemas.microsoft.com/office/drawing/2014/main" id="{52835A2B-2E0B-6FCF-26FE-2D008408E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661" r="32106" b="58580"/>
          <a:stretch/>
        </p:blipFill>
        <p:spPr bwMode="auto">
          <a:xfrm>
            <a:off x="9401474" y="2921603"/>
            <a:ext cx="2190009" cy="2459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7" name="Title 6">
            <a:extLst>
              <a:ext uri="{FF2B5EF4-FFF2-40B4-BE49-F238E27FC236}">
                <a16:creationId xmlns:a16="http://schemas.microsoft.com/office/drawing/2014/main" id="{2E669E1F-4B28-E84B-7561-B07D72625346}"/>
              </a:ext>
            </a:extLst>
          </p:cNvPr>
          <p:cNvSpPr>
            <a:spLocks noGrp="1"/>
          </p:cNvSpPr>
          <p:nvPr>
            <p:ph type="title"/>
          </p:nvPr>
        </p:nvSpPr>
        <p:spPr/>
        <p:txBody>
          <a:bodyPr/>
          <a:lstStyle/>
          <a:p>
            <a:r>
              <a:rPr lang="en-US" dirty="0"/>
              <a:t>Common Functions of Behavior</a:t>
            </a:r>
          </a:p>
        </p:txBody>
      </p:sp>
      <p:sp>
        <p:nvSpPr>
          <p:cNvPr id="2" name="Text Placeholder 1">
            <a:extLst>
              <a:ext uri="{FF2B5EF4-FFF2-40B4-BE49-F238E27FC236}">
                <a16:creationId xmlns:a16="http://schemas.microsoft.com/office/drawing/2014/main" id="{43D2979E-3941-B276-0AE8-A952C7EE23CC}"/>
              </a:ext>
            </a:extLst>
          </p:cNvPr>
          <p:cNvSpPr>
            <a:spLocks noGrp="1"/>
          </p:cNvSpPr>
          <p:nvPr>
            <p:ph type="body" sz="quarter" idx="10"/>
          </p:nvPr>
        </p:nvSpPr>
        <p:spPr/>
        <p:txBody>
          <a:bodyPr/>
          <a:lstStyle/>
          <a:p>
            <a:pPr marL="0" indent="0">
              <a:buNone/>
            </a:pPr>
            <a:r>
              <a:rPr lang="en-US" sz="2800" dirty="0"/>
              <a:t>To Obtain/ Get:</a:t>
            </a:r>
          </a:p>
        </p:txBody>
      </p:sp>
      <p:sp>
        <p:nvSpPr>
          <p:cNvPr id="3" name="Text Placeholder 2">
            <a:extLst>
              <a:ext uri="{FF2B5EF4-FFF2-40B4-BE49-F238E27FC236}">
                <a16:creationId xmlns:a16="http://schemas.microsoft.com/office/drawing/2014/main" id="{6B119E1B-906B-2F6F-B200-E9256B09BC17}"/>
              </a:ext>
            </a:extLst>
          </p:cNvPr>
          <p:cNvSpPr>
            <a:spLocks noGrp="1"/>
          </p:cNvSpPr>
          <p:nvPr>
            <p:ph type="body" sz="quarter" idx="11"/>
          </p:nvPr>
        </p:nvSpPr>
        <p:spPr/>
        <p:txBody>
          <a:bodyPr/>
          <a:lstStyle/>
          <a:p>
            <a:pPr>
              <a:spcBef>
                <a:spcPts val="0"/>
              </a:spcBef>
              <a:spcAft>
                <a:spcPts val="600"/>
              </a:spcAft>
            </a:pPr>
            <a:r>
              <a:rPr lang="en-US" dirty="0"/>
              <a:t>Peer </a:t>
            </a:r>
            <a:r>
              <a:rPr lang="en-US" b="1" dirty="0"/>
              <a:t>attention</a:t>
            </a:r>
          </a:p>
          <a:p>
            <a:pPr>
              <a:spcBef>
                <a:spcPts val="0"/>
              </a:spcBef>
              <a:spcAft>
                <a:spcPts val="600"/>
              </a:spcAft>
            </a:pPr>
            <a:r>
              <a:rPr lang="en-US" dirty="0"/>
              <a:t>Adult </a:t>
            </a:r>
            <a:r>
              <a:rPr lang="en-US" b="1" dirty="0"/>
              <a:t>attention</a:t>
            </a:r>
          </a:p>
          <a:p>
            <a:pPr>
              <a:spcBef>
                <a:spcPts val="0"/>
              </a:spcBef>
              <a:spcAft>
                <a:spcPts val="600"/>
              </a:spcAft>
            </a:pPr>
            <a:r>
              <a:rPr lang="en-US" dirty="0"/>
              <a:t>Desired activity</a:t>
            </a:r>
          </a:p>
          <a:p>
            <a:pPr>
              <a:spcBef>
                <a:spcPts val="0"/>
              </a:spcBef>
              <a:spcAft>
                <a:spcPts val="600"/>
              </a:spcAft>
            </a:pPr>
            <a:r>
              <a:rPr lang="en-US" dirty="0"/>
              <a:t>Desired object/ items</a:t>
            </a:r>
          </a:p>
          <a:p>
            <a:pPr>
              <a:spcBef>
                <a:spcPts val="0"/>
              </a:spcBef>
              <a:spcAft>
                <a:spcPts val="600"/>
              </a:spcAft>
            </a:pPr>
            <a:r>
              <a:rPr lang="en-US" dirty="0"/>
              <a:t>Sensory stimulation: auditory, tactile, etc.</a:t>
            </a:r>
          </a:p>
        </p:txBody>
      </p:sp>
      <p:sp>
        <p:nvSpPr>
          <p:cNvPr id="4" name="Text Placeholder 3">
            <a:extLst>
              <a:ext uri="{FF2B5EF4-FFF2-40B4-BE49-F238E27FC236}">
                <a16:creationId xmlns:a16="http://schemas.microsoft.com/office/drawing/2014/main" id="{C3C8A5CB-9342-9D62-B8D7-ACC40E41CAC0}"/>
              </a:ext>
            </a:extLst>
          </p:cNvPr>
          <p:cNvSpPr>
            <a:spLocks noGrp="1"/>
          </p:cNvSpPr>
          <p:nvPr>
            <p:ph type="body" sz="quarter" idx="12"/>
          </p:nvPr>
        </p:nvSpPr>
        <p:spPr/>
        <p:txBody>
          <a:bodyPr/>
          <a:lstStyle/>
          <a:p>
            <a:pPr marL="0" indent="0">
              <a:spcBef>
                <a:spcPts val="0"/>
              </a:spcBef>
              <a:spcAft>
                <a:spcPts val="600"/>
              </a:spcAft>
              <a:buNone/>
            </a:pPr>
            <a:r>
              <a:rPr lang="en-US" sz="2800" dirty="0"/>
              <a:t>To Avoid/Escape:</a:t>
            </a:r>
          </a:p>
        </p:txBody>
      </p:sp>
      <p:sp>
        <p:nvSpPr>
          <p:cNvPr id="5" name="Text Placeholder 4">
            <a:extLst>
              <a:ext uri="{FF2B5EF4-FFF2-40B4-BE49-F238E27FC236}">
                <a16:creationId xmlns:a16="http://schemas.microsoft.com/office/drawing/2014/main" id="{7B2B61E3-BDFC-188F-810D-0A1C827256C7}"/>
              </a:ext>
            </a:extLst>
          </p:cNvPr>
          <p:cNvSpPr>
            <a:spLocks noGrp="1"/>
          </p:cNvSpPr>
          <p:nvPr>
            <p:ph type="body" sz="quarter" idx="13"/>
          </p:nvPr>
        </p:nvSpPr>
        <p:spPr/>
        <p:txBody>
          <a:bodyPr/>
          <a:lstStyle/>
          <a:p>
            <a:pPr>
              <a:spcBef>
                <a:spcPts val="0"/>
              </a:spcBef>
              <a:spcAft>
                <a:spcPts val="0"/>
              </a:spcAft>
            </a:pPr>
            <a:r>
              <a:rPr lang="en-US" dirty="0"/>
              <a:t>Difficult Task</a:t>
            </a:r>
          </a:p>
          <a:p>
            <a:pPr>
              <a:spcBef>
                <a:spcPts val="0"/>
              </a:spcBef>
              <a:spcAft>
                <a:spcPts val="0"/>
              </a:spcAft>
            </a:pPr>
            <a:r>
              <a:rPr lang="en-US" dirty="0"/>
              <a:t>Boring Task</a:t>
            </a:r>
          </a:p>
          <a:p>
            <a:pPr>
              <a:spcBef>
                <a:spcPts val="0"/>
              </a:spcBef>
              <a:spcAft>
                <a:spcPts val="0"/>
              </a:spcAft>
            </a:pPr>
            <a:r>
              <a:rPr lang="en-US" dirty="0"/>
              <a:t>Easy Task</a:t>
            </a:r>
          </a:p>
          <a:p>
            <a:pPr>
              <a:spcBef>
                <a:spcPts val="0"/>
              </a:spcBef>
              <a:spcAft>
                <a:spcPts val="0"/>
              </a:spcAft>
            </a:pPr>
            <a:r>
              <a:rPr lang="en-US" dirty="0"/>
              <a:t>Physical demand</a:t>
            </a:r>
          </a:p>
          <a:p>
            <a:pPr>
              <a:spcBef>
                <a:spcPts val="0"/>
              </a:spcBef>
              <a:spcAft>
                <a:spcPts val="0"/>
              </a:spcAft>
            </a:pPr>
            <a:r>
              <a:rPr lang="en-US" dirty="0"/>
              <a:t>Non-preferred activity</a:t>
            </a:r>
          </a:p>
          <a:p>
            <a:pPr>
              <a:spcBef>
                <a:spcPts val="0"/>
              </a:spcBef>
              <a:spcAft>
                <a:spcPts val="0"/>
              </a:spcAft>
            </a:pPr>
            <a:r>
              <a:rPr lang="en-US" dirty="0"/>
              <a:t>Peer</a:t>
            </a:r>
          </a:p>
          <a:p>
            <a:pPr>
              <a:spcBef>
                <a:spcPts val="0"/>
              </a:spcBef>
              <a:spcAft>
                <a:spcPts val="0"/>
              </a:spcAft>
            </a:pPr>
            <a:r>
              <a:rPr lang="en-US" dirty="0"/>
              <a:t>Staff</a:t>
            </a:r>
          </a:p>
          <a:p>
            <a:pPr>
              <a:spcBef>
                <a:spcPts val="0"/>
              </a:spcBef>
              <a:spcAft>
                <a:spcPts val="0"/>
              </a:spcAft>
            </a:pPr>
            <a:r>
              <a:rPr lang="en-US" dirty="0"/>
              <a:t>Reprimands</a:t>
            </a:r>
            <a:endParaRPr 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0" descr="Meme of four pictures of cats.  Each picture the cat is doing something different and the boxes are labeled escape, attention, tangible and sensory. ">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3692778" y="1479364"/>
            <a:ext cx="7077291" cy="4821789"/>
          </a:xfrm>
          <a:prstGeom prst="rect">
            <a:avLst/>
          </a:prstGeom>
          <a:noFill/>
          <a:ln>
            <a:noFill/>
          </a:ln>
        </p:spPr>
      </p:pic>
      <p:sp>
        <p:nvSpPr>
          <p:cNvPr id="6" name="Title 3">
            <a:extLst>
              <a:ext uri="{FF2B5EF4-FFF2-40B4-BE49-F238E27FC236}">
                <a16:creationId xmlns:a16="http://schemas.microsoft.com/office/drawing/2014/main" id="{BA559531-FCD8-5632-F124-8607D1D9A6F8}"/>
              </a:ext>
            </a:extLst>
          </p:cNvPr>
          <p:cNvSpPr>
            <a:spLocks noGrp="1"/>
          </p:cNvSpPr>
          <p:nvPr>
            <p:ph type="title"/>
          </p:nvPr>
        </p:nvSpPr>
        <p:spPr>
          <a:xfrm>
            <a:off x="612490" y="1305108"/>
            <a:ext cx="2785803" cy="1153461"/>
          </a:xfrm>
        </p:spPr>
        <p:txBody>
          <a:bodyPr/>
          <a:lstStyle/>
          <a:p>
            <a:r>
              <a:rPr lang="en-US" dirty="0"/>
              <a:t>Function of behavior example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6" name="Title 3">
            <a:extLst>
              <a:ext uri="{FF2B5EF4-FFF2-40B4-BE49-F238E27FC236}">
                <a16:creationId xmlns:a16="http://schemas.microsoft.com/office/drawing/2014/main" id="{0546CEA2-4BB2-40FC-407C-6AE6F2CDE5C8}"/>
              </a:ext>
            </a:extLst>
          </p:cNvPr>
          <p:cNvSpPr>
            <a:spLocks noGrp="1"/>
          </p:cNvSpPr>
          <p:nvPr>
            <p:ph type="title"/>
          </p:nvPr>
        </p:nvSpPr>
        <p:spPr>
          <a:xfrm>
            <a:off x="612489" y="1170638"/>
            <a:ext cx="4107429" cy="1153461"/>
          </a:xfrm>
        </p:spPr>
        <p:txBody>
          <a:bodyPr/>
          <a:lstStyle/>
          <a:p>
            <a:r>
              <a:rPr lang="en-US" dirty="0"/>
              <a:t>Function of behavior example 2</a:t>
            </a:r>
          </a:p>
        </p:txBody>
      </p:sp>
      <p:pic>
        <p:nvPicPr>
          <p:cNvPr id="2" name="Google Shape;544;p61" descr="Meme of four pictures of dogs.  Each picture the dog is doing something different and the boxes are labeled escape, attention, tangible and sensory. ">
            <a:extLst>
              <a:ext uri="{FF2B5EF4-FFF2-40B4-BE49-F238E27FC236}">
                <a16:creationId xmlns:a16="http://schemas.microsoft.com/office/drawing/2014/main" id="{FEDC7147-F1E8-706C-45EA-820FB9ABC2B4}"/>
              </a:ex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5042645" y="1524351"/>
            <a:ext cx="6051177" cy="4697121"/>
          </a:xfrm>
          <a:prstGeom prst="rect">
            <a:avLst/>
          </a:prstGeom>
          <a:noFill/>
          <a:ln>
            <a:noFill/>
          </a:ln>
        </p:spPr>
      </p:pic>
    </p:spTree>
    <p:extLst>
      <p:ext uri="{BB962C8B-B14F-4D97-AF65-F5344CB8AC3E}">
        <p14:creationId xmlns:p14="http://schemas.microsoft.com/office/powerpoint/2010/main" val="2588467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3">
            <a:extLst>
              <a:ext uri="{FF2B5EF4-FFF2-40B4-BE49-F238E27FC236}">
                <a16:creationId xmlns:a16="http://schemas.microsoft.com/office/drawing/2014/main" id="{2F5B6064-43CC-8190-5979-378C153080C4}"/>
              </a:ext>
            </a:extLst>
          </p:cNvPr>
          <p:cNvSpPr>
            <a:spLocks noGrp="1"/>
          </p:cNvSpPr>
          <p:nvPr>
            <p:ph type="title"/>
          </p:nvPr>
        </p:nvSpPr>
        <p:spPr/>
        <p:txBody>
          <a:bodyPr/>
          <a:lstStyle/>
          <a:p>
            <a:r>
              <a:rPr lang="en-US" dirty="0"/>
              <a:t>Attention</a:t>
            </a:r>
          </a:p>
        </p:txBody>
      </p:sp>
      <p:sp>
        <p:nvSpPr>
          <p:cNvPr id="3" name="Text Placeholder 2">
            <a:extLst>
              <a:ext uri="{FF2B5EF4-FFF2-40B4-BE49-F238E27FC236}">
                <a16:creationId xmlns:a16="http://schemas.microsoft.com/office/drawing/2014/main" id="{AA45AFD3-0C3A-9B2C-CDD9-D1DD0D4AAA52}"/>
              </a:ext>
            </a:extLst>
          </p:cNvPr>
          <p:cNvSpPr>
            <a:spLocks noGrp="1"/>
          </p:cNvSpPr>
          <p:nvPr>
            <p:ph type="body" sz="quarter" idx="10"/>
          </p:nvPr>
        </p:nvSpPr>
        <p:spPr>
          <a:xfrm>
            <a:off x="616974" y="2422422"/>
            <a:ext cx="7303344" cy="3825978"/>
          </a:xfrm>
        </p:spPr>
        <p:txBody>
          <a:bodyPr/>
          <a:lstStyle/>
          <a:p>
            <a:pPr marL="457200" indent="-457200">
              <a:spcBef>
                <a:spcPts val="0"/>
              </a:spcBef>
              <a:spcAft>
                <a:spcPts val="300"/>
              </a:spcAft>
              <a:buClr>
                <a:srgbClr val="003399"/>
              </a:buClr>
              <a:buSzPct val="108000"/>
              <a:buFont typeface="Arial" panose="020B0604020202020204" pitchFamily="34" charset="0"/>
              <a:buChar char="•"/>
            </a:pPr>
            <a:r>
              <a:rPr lang="en-US" dirty="0"/>
              <a:t>Person engages in this behavior to </a:t>
            </a:r>
            <a:r>
              <a:rPr lang="en-US" b="1" dirty="0"/>
              <a:t>obtain attention</a:t>
            </a:r>
            <a:r>
              <a:rPr lang="en-US" dirty="0"/>
              <a:t>.</a:t>
            </a:r>
          </a:p>
          <a:p>
            <a:pPr marL="457200" indent="-457200">
              <a:spcBef>
                <a:spcPts val="0"/>
              </a:spcBef>
              <a:spcAft>
                <a:spcPts val="300"/>
              </a:spcAft>
              <a:buClr>
                <a:srgbClr val="003399"/>
              </a:buClr>
              <a:buSzPct val="108000"/>
              <a:buFont typeface="Arial" panose="020B0604020202020204" pitchFamily="34" charset="0"/>
              <a:buChar char="•"/>
            </a:pPr>
            <a:r>
              <a:rPr lang="en-US" dirty="0"/>
              <a:t>Maintained by positive reinforcement.</a:t>
            </a:r>
          </a:p>
          <a:p>
            <a:pPr marL="457200" indent="-457200">
              <a:spcBef>
                <a:spcPts val="0"/>
              </a:spcBef>
              <a:spcAft>
                <a:spcPts val="300"/>
              </a:spcAft>
              <a:buClr>
                <a:srgbClr val="003399"/>
              </a:buClr>
              <a:buSzPct val="108000"/>
              <a:buFont typeface="Arial" panose="020B0604020202020204" pitchFamily="34" charset="0"/>
              <a:buChar char="•"/>
            </a:pPr>
            <a:r>
              <a:rPr lang="en-US" dirty="0"/>
              <a:t>Can be maintained by </a:t>
            </a:r>
            <a:r>
              <a:rPr lang="en-US" b="1" dirty="0"/>
              <a:t>any</a:t>
            </a:r>
            <a:r>
              <a:rPr lang="en-US" dirty="0"/>
              <a:t> form of attention.</a:t>
            </a:r>
          </a:p>
          <a:p>
            <a:pPr marL="1028700" lvl="1" indent="-457200">
              <a:spcBef>
                <a:spcPts val="0"/>
              </a:spcBef>
              <a:spcAft>
                <a:spcPts val="300"/>
              </a:spcAft>
              <a:buSzPct val="80000"/>
              <a:buFont typeface="Courier New" panose="02070309020205020404" pitchFamily="49" charset="0"/>
              <a:buChar char="o"/>
            </a:pPr>
            <a:r>
              <a:rPr lang="en-US" dirty="0"/>
              <a:t>Positive</a:t>
            </a:r>
          </a:p>
          <a:p>
            <a:pPr marL="1028700" lvl="1" indent="-457200">
              <a:spcBef>
                <a:spcPts val="0"/>
              </a:spcBef>
              <a:spcAft>
                <a:spcPts val="300"/>
              </a:spcAft>
              <a:buSzPct val="80000"/>
              <a:buFont typeface="Courier New" panose="02070309020205020404" pitchFamily="49" charset="0"/>
              <a:buChar char="o"/>
            </a:pPr>
            <a:r>
              <a:rPr lang="en-US" dirty="0"/>
              <a:t>Negative</a:t>
            </a:r>
          </a:p>
          <a:p>
            <a:pPr marL="1028700" lvl="1" indent="-457200">
              <a:spcBef>
                <a:spcPts val="0"/>
              </a:spcBef>
              <a:spcAft>
                <a:spcPts val="300"/>
              </a:spcAft>
              <a:buSzPct val="80000"/>
              <a:buFont typeface="Courier New" panose="02070309020205020404" pitchFamily="49" charset="0"/>
              <a:buChar char="o"/>
            </a:pPr>
            <a:r>
              <a:rPr lang="en-US" dirty="0"/>
              <a:t>Verbal</a:t>
            </a:r>
          </a:p>
          <a:p>
            <a:pPr marL="1028700" lvl="1" indent="-457200">
              <a:spcBef>
                <a:spcPts val="0"/>
              </a:spcBef>
              <a:spcAft>
                <a:spcPts val="300"/>
              </a:spcAft>
              <a:buSzPct val="80000"/>
              <a:buFont typeface="Courier New" panose="02070309020205020404" pitchFamily="49" charset="0"/>
              <a:buChar char="o"/>
            </a:pPr>
            <a:r>
              <a:rPr lang="en-US" dirty="0"/>
              <a:t>Proximity</a:t>
            </a:r>
          </a:p>
          <a:p>
            <a:pPr marL="1028700" lvl="1" indent="-457200">
              <a:spcBef>
                <a:spcPts val="0"/>
              </a:spcBef>
              <a:spcAft>
                <a:spcPts val="300"/>
              </a:spcAft>
              <a:buSzPct val="80000"/>
              <a:buFont typeface="Courier New" panose="02070309020205020404" pitchFamily="49" charset="0"/>
              <a:buChar char="o"/>
            </a:pPr>
            <a:r>
              <a:rPr lang="en-US" dirty="0"/>
              <a:t>Eye contact</a:t>
            </a:r>
          </a:p>
          <a:p>
            <a:pPr marL="1028700" lvl="1" indent="-457200">
              <a:spcBef>
                <a:spcPts val="0"/>
              </a:spcBef>
              <a:spcAft>
                <a:spcPts val="300"/>
              </a:spcAft>
              <a:buSzPct val="80000"/>
              <a:buFont typeface="Courier New" panose="02070309020205020404" pitchFamily="49" charset="0"/>
              <a:buChar char="o"/>
            </a:pPr>
            <a:r>
              <a:rPr lang="en-US" dirty="0"/>
              <a:t>Laughter</a:t>
            </a:r>
          </a:p>
        </p:txBody>
      </p:sp>
      <p:pic>
        <p:nvPicPr>
          <p:cNvPr id="7" name="Google Shape;146;p23" descr="Meme that says &quot;I find your lack of attention to my attention-seeking behavior terribly upsetting.&quot;">
            <a:extLst>
              <a:ext uri="{FF2B5EF4-FFF2-40B4-BE49-F238E27FC236}">
                <a16:creationId xmlns:a16="http://schemas.microsoft.com/office/drawing/2014/main" id="{DA8E9DE0-2C82-1F38-168A-43C30A980DF8}"/>
              </a:ext>
              <a:ext uri="{C183D7F6-B498-43B3-948B-1728B52AA6E4}">
                <adec:decorative xmlns:adec="http://schemas.microsoft.com/office/drawing/2017/decorative" val="0"/>
              </a:ext>
            </a:extLst>
          </p:cNvPr>
          <p:cNvPicPr preferRelativeResize="0">
            <a:picLocks noGrp="1"/>
          </p:cNvPicPr>
          <p:nvPr>
            <p:ph type="pic" sz="quarter" idx="12"/>
          </p:nvPr>
        </p:nvPicPr>
        <p:blipFill rotWithShape="1">
          <a:blip r:embed="rId3">
            <a:alphaModFix/>
          </a:blip>
          <a:srcRect l="1794" r="1794"/>
          <a:stretch/>
        </p:blipFill>
        <p:spPr>
          <a:xfrm>
            <a:off x="8082616" y="3162302"/>
            <a:ext cx="3778250" cy="2743200"/>
          </a:xfrm>
          <a:prstGeom prst="rect">
            <a:avLst/>
          </a:prstGeom>
          <a:noFill/>
          <a:ln w="6350">
            <a:solidFill>
              <a:schemeClr val="tx1"/>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3" name="Title 2">
            <a:extLst>
              <a:ext uri="{FF2B5EF4-FFF2-40B4-BE49-F238E27FC236}">
                <a16:creationId xmlns:a16="http://schemas.microsoft.com/office/drawing/2014/main" id="{5C33E270-7734-0700-B7E2-EBB5A7F34F1A}"/>
              </a:ext>
            </a:extLst>
          </p:cNvPr>
          <p:cNvSpPr>
            <a:spLocks noGrp="1"/>
          </p:cNvSpPr>
          <p:nvPr>
            <p:ph type="title"/>
          </p:nvPr>
        </p:nvSpPr>
        <p:spPr/>
        <p:txBody>
          <a:bodyPr/>
          <a:lstStyle/>
          <a:p>
            <a:r>
              <a:rPr lang="en-US" dirty="0"/>
              <a:t>Attention, continued</a:t>
            </a:r>
          </a:p>
        </p:txBody>
      </p:sp>
      <p:sp>
        <p:nvSpPr>
          <p:cNvPr id="2" name="Text Placeholder 1">
            <a:extLst>
              <a:ext uri="{FF2B5EF4-FFF2-40B4-BE49-F238E27FC236}">
                <a16:creationId xmlns:a16="http://schemas.microsoft.com/office/drawing/2014/main" id="{325E2C55-42B4-0DAE-2335-4C87D2D428AF}"/>
              </a:ext>
            </a:extLst>
          </p:cNvPr>
          <p:cNvSpPr>
            <a:spLocks noGrp="1"/>
          </p:cNvSpPr>
          <p:nvPr>
            <p:ph type="body" sz="quarter" idx="10"/>
          </p:nvPr>
        </p:nvSpPr>
        <p:spPr/>
        <p:txBody>
          <a:bodyPr/>
          <a:lstStyle/>
          <a:p>
            <a:pPr marL="342900" indent="-342900">
              <a:spcBef>
                <a:spcPts val="0"/>
              </a:spcBef>
              <a:buClr>
                <a:srgbClr val="003399"/>
              </a:buClr>
              <a:buSzPct val="108000"/>
              <a:buFont typeface="Arial" panose="020B0604020202020204" pitchFamily="34" charset="0"/>
              <a:buChar char="•"/>
            </a:pPr>
            <a:r>
              <a:rPr lang="en-US" sz="2600" dirty="0"/>
              <a:t>Sometimes students engage in inappropriate behaviors to obtain attention</a:t>
            </a:r>
          </a:p>
          <a:p>
            <a:pPr marL="342900" indent="-342900">
              <a:spcBef>
                <a:spcPts val="0"/>
              </a:spcBef>
              <a:buClr>
                <a:srgbClr val="003399"/>
              </a:buClr>
              <a:buSzPct val="108000"/>
              <a:buFont typeface="Arial" panose="020B0604020202020204" pitchFamily="34" charset="0"/>
              <a:buChar char="•"/>
            </a:pPr>
            <a:r>
              <a:rPr lang="en-US" sz="2600" dirty="0"/>
              <a:t>Individuals may be motivated to obtain attention that doesn’t seem desirable to most people.</a:t>
            </a:r>
          </a:p>
          <a:p>
            <a:pPr marL="342900" indent="-342900">
              <a:spcBef>
                <a:spcPts val="0"/>
              </a:spcBef>
              <a:buClr>
                <a:srgbClr val="003399"/>
              </a:buClr>
              <a:buSzPct val="108000"/>
              <a:buFont typeface="Arial" panose="020B0604020202020204" pitchFamily="34" charset="0"/>
              <a:buChar char="•"/>
            </a:pPr>
            <a:r>
              <a:rPr lang="en-US" sz="2600" dirty="0"/>
              <a:t>Why?</a:t>
            </a:r>
          </a:p>
          <a:p>
            <a:pPr marL="914400" lvl="1">
              <a:spcBef>
                <a:spcPts val="0"/>
              </a:spcBef>
              <a:buSzPct val="80000"/>
              <a:buFont typeface="Courier New" panose="02070309020205020404" pitchFamily="49" charset="0"/>
              <a:buChar char="o"/>
            </a:pPr>
            <a:r>
              <a:rPr lang="en-US" sz="2600" dirty="0"/>
              <a:t>Can be easier to obtain negative attention</a:t>
            </a:r>
          </a:p>
          <a:p>
            <a:pPr marL="914400" lvl="1">
              <a:spcBef>
                <a:spcPts val="0"/>
              </a:spcBef>
              <a:buSzPct val="80000"/>
              <a:buFont typeface="Courier New" panose="02070309020205020404" pitchFamily="49" charset="0"/>
              <a:buChar char="o"/>
            </a:pPr>
            <a:r>
              <a:rPr lang="en-US" sz="2600" dirty="0"/>
              <a:t>Negative responses may be more intense </a:t>
            </a:r>
          </a:p>
          <a:p>
            <a:pPr marL="914400" lvl="1">
              <a:spcBef>
                <a:spcPts val="0"/>
              </a:spcBef>
              <a:buSzPct val="80000"/>
              <a:buFont typeface="Courier New" panose="02070309020205020404" pitchFamily="49" charset="0"/>
              <a:buChar char="o"/>
            </a:pPr>
            <a:r>
              <a:rPr lang="en-US" sz="2600" dirty="0"/>
              <a:t>May not have the social skills to differentiate between desirable and undesirable social responses.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Title 2">
            <a:extLst>
              <a:ext uri="{FF2B5EF4-FFF2-40B4-BE49-F238E27FC236}">
                <a16:creationId xmlns:a16="http://schemas.microsoft.com/office/drawing/2014/main" id="{EF6B3002-6404-DFA9-25C8-1EFDFCCE1CDE}"/>
              </a:ext>
            </a:extLst>
          </p:cNvPr>
          <p:cNvSpPr>
            <a:spLocks noGrp="1"/>
          </p:cNvSpPr>
          <p:nvPr>
            <p:ph type="title"/>
          </p:nvPr>
        </p:nvSpPr>
        <p:spPr/>
        <p:txBody>
          <a:bodyPr/>
          <a:lstStyle/>
          <a:p>
            <a:r>
              <a:rPr lang="en-US" dirty="0"/>
              <a:t>Attention Examples</a:t>
            </a:r>
          </a:p>
        </p:txBody>
      </p:sp>
      <p:sp>
        <p:nvSpPr>
          <p:cNvPr id="2" name="Text Placeholder 1">
            <a:extLst>
              <a:ext uri="{FF2B5EF4-FFF2-40B4-BE49-F238E27FC236}">
                <a16:creationId xmlns:a16="http://schemas.microsoft.com/office/drawing/2014/main" id="{BE7C7EA4-56B0-6BEE-BB11-9752B659B54B}"/>
              </a:ext>
            </a:extLst>
          </p:cNvPr>
          <p:cNvSpPr>
            <a:spLocks noGrp="1"/>
          </p:cNvSpPr>
          <p:nvPr>
            <p:ph type="body" sz="quarter" idx="10"/>
          </p:nvPr>
        </p:nvSpPr>
        <p:spPr/>
        <p:txBody>
          <a:bodyPr/>
          <a:lstStyle/>
          <a:p>
            <a:pPr marL="342900" indent="-342900">
              <a:spcBef>
                <a:spcPts val="600"/>
              </a:spcBef>
              <a:spcAft>
                <a:spcPts val="600"/>
              </a:spcAft>
              <a:buClr>
                <a:srgbClr val="003399"/>
              </a:buClr>
              <a:buSzPct val="108000"/>
              <a:buFont typeface="Arial" panose="020B0604020202020204" pitchFamily="34" charset="0"/>
              <a:buChar char="•"/>
            </a:pPr>
            <a:r>
              <a:rPr lang="en-US" dirty="0"/>
              <a:t>Student walked in the hall quietly and was given a “thumbs up” by a teacher</a:t>
            </a:r>
          </a:p>
          <a:p>
            <a:pPr marL="342900" indent="-342900">
              <a:spcBef>
                <a:spcPts val="600"/>
              </a:spcBef>
              <a:spcAft>
                <a:spcPts val="600"/>
              </a:spcAft>
              <a:buClr>
                <a:srgbClr val="003399"/>
              </a:buClr>
              <a:buSzPct val="108000"/>
              <a:buFont typeface="Arial" panose="020B0604020202020204" pitchFamily="34" charset="0"/>
              <a:buChar char="•"/>
            </a:pPr>
            <a:r>
              <a:rPr lang="en-US" dirty="0"/>
              <a:t>Student told a joke and peers and teachers laughed</a:t>
            </a:r>
          </a:p>
          <a:p>
            <a:pPr marL="342900" indent="-342900">
              <a:spcBef>
                <a:spcPts val="600"/>
              </a:spcBef>
              <a:spcAft>
                <a:spcPts val="600"/>
              </a:spcAft>
              <a:buClr>
                <a:srgbClr val="003399"/>
              </a:buClr>
              <a:buSzPct val="108000"/>
              <a:buFont typeface="Arial" panose="020B0604020202020204" pitchFamily="34" charset="0"/>
              <a:buChar char="•"/>
            </a:pPr>
            <a:r>
              <a:rPr lang="en-US" dirty="0"/>
              <a:t>Student ran around the classroom and teacher gave prompt to sit down</a:t>
            </a:r>
          </a:p>
          <a:p>
            <a:pPr marL="342900" indent="-342900">
              <a:spcBef>
                <a:spcPts val="600"/>
              </a:spcBef>
              <a:spcAft>
                <a:spcPts val="600"/>
              </a:spcAft>
              <a:buClr>
                <a:srgbClr val="003399"/>
              </a:buClr>
              <a:buSzPct val="108000"/>
              <a:buFont typeface="Arial" panose="020B0604020202020204" pitchFamily="34" charset="0"/>
              <a:buChar char="•"/>
            </a:pPr>
            <a:r>
              <a:rPr lang="en-US" dirty="0"/>
              <a:t>Student blurted out answers in class and was told several times to raise his hand following the blurt</a:t>
            </a:r>
          </a:p>
          <a:p>
            <a:pPr marL="342900" indent="-342900">
              <a:spcBef>
                <a:spcPts val="600"/>
              </a:spcBef>
              <a:spcAft>
                <a:spcPts val="600"/>
              </a:spcAft>
              <a:buClr>
                <a:srgbClr val="003399"/>
              </a:buClr>
              <a:buSzPct val="108000"/>
              <a:buFont typeface="Arial" panose="020B0604020202020204" pitchFamily="34" charset="0"/>
              <a:buChar char="•"/>
            </a:pPr>
            <a:r>
              <a:rPr lang="en-US" dirty="0"/>
              <a:t>Student made silly noise and staff rolled their eyes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3" name="Title 2">
            <a:extLst>
              <a:ext uri="{FF2B5EF4-FFF2-40B4-BE49-F238E27FC236}">
                <a16:creationId xmlns:a16="http://schemas.microsoft.com/office/drawing/2014/main" id="{08073B57-DABB-3055-783F-49AD1C2BD885}"/>
              </a:ext>
            </a:extLst>
          </p:cNvPr>
          <p:cNvSpPr>
            <a:spLocks noGrp="1"/>
          </p:cNvSpPr>
          <p:nvPr>
            <p:ph type="title"/>
          </p:nvPr>
        </p:nvSpPr>
        <p:spPr/>
        <p:txBody>
          <a:bodyPr/>
          <a:lstStyle/>
          <a:p>
            <a:r>
              <a:rPr lang="en-US" dirty="0"/>
              <a:t>Tangible </a:t>
            </a:r>
          </a:p>
        </p:txBody>
      </p:sp>
      <p:sp>
        <p:nvSpPr>
          <p:cNvPr id="2" name="Text Placeholder 1">
            <a:extLst>
              <a:ext uri="{FF2B5EF4-FFF2-40B4-BE49-F238E27FC236}">
                <a16:creationId xmlns:a16="http://schemas.microsoft.com/office/drawing/2014/main" id="{CF99B10F-E29C-445A-A427-FE7ED174DD51}"/>
              </a:ext>
            </a:extLst>
          </p:cNvPr>
          <p:cNvSpPr>
            <a:spLocks noGrp="1"/>
          </p:cNvSpPr>
          <p:nvPr>
            <p:ph type="body" sz="quarter" idx="10"/>
          </p:nvPr>
        </p:nvSpPr>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dirty="0"/>
              <a:t>Student engages in this behavior to gain access to items, or activities. </a:t>
            </a:r>
          </a:p>
          <a:p>
            <a:pPr marL="342900" indent="-342900">
              <a:spcBef>
                <a:spcPts val="0"/>
              </a:spcBef>
              <a:spcAft>
                <a:spcPts val="600"/>
              </a:spcAft>
              <a:buClr>
                <a:srgbClr val="003399"/>
              </a:buClr>
              <a:buSzPct val="108000"/>
              <a:buFont typeface="Arial" panose="020B0604020202020204" pitchFamily="34" charset="0"/>
              <a:buChar char="•"/>
            </a:pPr>
            <a:r>
              <a:rPr lang="en-US" dirty="0"/>
              <a:t>Maintained by positive reinforcement.</a:t>
            </a:r>
          </a:p>
          <a:p>
            <a:pPr marL="342900" indent="-342900">
              <a:spcBef>
                <a:spcPts val="0"/>
              </a:spcBef>
              <a:spcAft>
                <a:spcPts val="600"/>
              </a:spcAft>
              <a:buClr>
                <a:srgbClr val="003399"/>
              </a:buClr>
              <a:buSzPct val="108000"/>
              <a:buFont typeface="Arial" panose="020B0604020202020204" pitchFamily="34" charset="0"/>
              <a:buChar char="•"/>
            </a:pPr>
            <a:r>
              <a:rPr lang="en-US" dirty="0"/>
              <a:t>Not uncommon for parents &amp; teachers to use as a distraction or redirection as a way to stop difficult behavior.</a:t>
            </a:r>
          </a:p>
          <a:p>
            <a:pPr marL="914400" lvl="1">
              <a:spcBef>
                <a:spcPts val="0"/>
              </a:spcBef>
              <a:buSzPct val="80000"/>
              <a:buFont typeface="Courier New" panose="02070309020205020404" pitchFamily="49" charset="0"/>
              <a:buChar char="o"/>
            </a:pPr>
            <a:r>
              <a:rPr lang="en-US" dirty="0"/>
              <a:t>Child in grocery store check out aisle</a:t>
            </a:r>
          </a:p>
          <a:p>
            <a:pPr marL="914400" lvl="1">
              <a:spcBef>
                <a:spcPts val="0"/>
              </a:spcBef>
              <a:buSzPct val="80000"/>
              <a:buFont typeface="Courier New" panose="02070309020205020404" pitchFamily="49" charset="0"/>
              <a:buChar char="o"/>
            </a:pPr>
            <a:r>
              <a:rPr lang="en-US" dirty="0"/>
              <a:t>Calming props/activities when the child engages in challenging behavior</a:t>
            </a:r>
          </a:p>
        </p:txBody>
      </p:sp>
      <p:pic>
        <p:nvPicPr>
          <p:cNvPr id="7" name="Google Shape;154;p24" descr="Meme that says &quot;if you bite him he will give you the iPad to calm down.&quot;">
            <a:extLst>
              <a:ext uri="{FF2B5EF4-FFF2-40B4-BE49-F238E27FC236}">
                <a16:creationId xmlns:a16="http://schemas.microsoft.com/office/drawing/2014/main" id="{B7E57434-F903-F57F-D619-882983765FEB}"/>
              </a:ext>
              <a:ext uri="{C183D7F6-B498-43B3-948B-1728B52AA6E4}">
                <adec:decorative xmlns:adec="http://schemas.microsoft.com/office/drawing/2017/decorative" val="0"/>
              </a:ext>
            </a:extLst>
          </p:cNvPr>
          <p:cNvPicPr preferRelativeResize="0">
            <a:picLocks noGrp="1"/>
          </p:cNvPicPr>
          <p:nvPr>
            <p:ph type="pic" sz="quarter" idx="12"/>
          </p:nvPr>
        </p:nvPicPr>
        <p:blipFill rotWithShape="1">
          <a:blip r:embed="rId3">
            <a:alphaModFix/>
          </a:blip>
          <a:srcRect l="2277" r="2277"/>
          <a:stretch/>
        </p:blipFill>
        <p:spPr>
          <a:xfrm>
            <a:off x="8308975" y="2815907"/>
            <a:ext cx="3282950" cy="2613025"/>
          </a:xfrm>
          <a:prstGeom prst="rect">
            <a:avLst/>
          </a:prstGeom>
          <a:noFill/>
          <a:ln w="6350">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Title 1">
            <a:extLst>
              <a:ext uri="{FF2B5EF4-FFF2-40B4-BE49-F238E27FC236}">
                <a16:creationId xmlns:a16="http://schemas.microsoft.com/office/drawing/2014/main" id="{30075A92-3123-4D9B-A0F6-B6051B45B6E8}"/>
              </a:ext>
            </a:extLst>
          </p:cNvPr>
          <p:cNvSpPr>
            <a:spLocks noGrp="1"/>
          </p:cNvSpPr>
          <p:nvPr>
            <p:ph type="title"/>
          </p:nvPr>
        </p:nvSpPr>
        <p:spPr/>
        <p:txBody>
          <a:bodyPr/>
          <a:lstStyle/>
          <a:p>
            <a:r>
              <a:rPr lang="en-US" dirty="0"/>
              <a:t>Tangible Examples</a:t>
            </a:r>
          </a:p>
        </p:txBody>
      </p:sp>
      <p:sp>
        <p:nvSpPr>
          <p:cNvPr id="3" name="Text Placeholder 2">
            <a:extLst>
              <a:ext uri="{FF2B5EF4-FFF2-40B4-BE49-F238E27FC236}">
                <a16:creationId xmlns:a16="http://schemas.microsoft.com/office/drawing/2014/main" id="{D3D5B5AB-532C-1EFF-6AD8-140DC4ABCA06}"/>
              </a:ext>
            </a:extLst>
          </p:cNvPr>
          <p:cNvSpPr>
            <a:spLocks noGrp="1"/>
          </p:cNvSpPr>
          <p:nvPr>
            <p:ph type="body" sz="quarter" idx="10"/>
          </p:nvPr>
        </p:nvSpPr>
        <p:spPr/>
        <p:txBody>
          <a:bodyPr/>
          <a:lstStyle/>
          <a:p>
            <a:pPr marL="457200" indent="-457200">
              <a:buClr>
                <a:srgbClr val="003399"/>
              </a:buClr>
              <a:buSzPct val="108000"/>
              <a:buFont typeface="Arial" panose="020B0604020202020204" pitchFamily="34" charset="0"/>
              <a:buChar char="•"/>
            </a:pPr>
            <a:r>
              <a:rPr lang="en-US" sz="2800" dirty="0"/>
              <a:t>Student given puzzle to “calm down” during a tantrum</a:t>
            </a:r>
          </a:p>
          <a:p>
            <a:pPr marL="457200" indent="-457200">
              <a:buClr>
                <a:srgbClr val="003399"/>
              </a:buClr>
              <a:buSzPct val="108000"/>
              <a:buFont typeface="Arial" panose="020B0604020202020204" pitchFamily="34" charset="0"/>
              <a:buChar char="•"/>
            </a:pPr>
            <a:r>
              <a:rPr lang="en-US" sz="2800" dirty="0"/>
              <a:t>Teacher gave student a snack to calm student down while crying</a:t>
            </a:r>
          </a:p>
          <a:p>
            <a:pPr marL="457200" indent="-457200">
              <a:buClr>
                <a:srgbClr val="003399"/>
              </a:buClr>
              <a:buSzPct val="108000"/>
              <a:buFont typeface="Arial" panose="020B0604020202020204" pitchFamily="34" charset="0"/>
              <a:buChar char="•"/>
            </a:pPr>
            <a:r>
              <a:rPr lang="en-US" sz="2800" dirty="0"/>
              <a:t>Student refused to hand iPad to teacher so teacher let them use it to avoid further escalation</a:t>
            </a:r>
          </a:p>
          <a:p>
            <a:pPr marL="457200" indent="-457200">
              <a:buClr>
                <a:srgbClr val="003399"/>
              </a:buClr>
              <a:buSzPct val="108000"/>
              <a:buFont typeface="Arial" panose="020B0604020202020204" pitchFamily="34" charset="0"/>
              <a:buChar char="•"/>
            </a:pPr>
            <a:r>
              <a:rPr lang="en-US" sz="2800" dirty="0"/>
              <a:t>Student skipped class to play video games at home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E4B1C4D4-0322-98E3-7136-3DDA2F0C162E}"/>
              </a:ext>
            </a:extLst>
          </p:cNvPr>
          <p:cNvSpPr>
            <a:spLocks noGrp="1"/>
          </p:cNvSpPr>
          <p:nvPr>
            <p:ph type="title"/>
          </p:nvPr>
        </p:nvSpPr>
        <p:spPr/>
        <p:txBody>
          <a:bodyPr spcFirstLastPara="1" vert="horz" wrap="square" lIns="68575" tIns="34275" rIns="68575" bIns="34275" rtlCol="0" anchor="b" anchorCtr="0">
            <a:noAutofit/>
          </a:bodyPr>
          <a:lstStyle/>
          <a:p>
            <a:r>
              <a:rPr lang="en-US" dirty="0">
                <a:solidFill>
                  <a:schemeClr val="bg1">
                    <a:lumMod val="50000"/>
                  </a:schemeClr>
                </a:solidFill>
              </a:rPr>
              <a:t>Sample 3</a:t>
            </a:r>
          </a:p>
        </p:txBody>
      </p:sp>
      <p:pic>
        <p:nvPicPr>
          <p:cNvPr id="4" name="Google Shape;169;p26" descr="ABA Meme of two moms talking &quot;how do you do it?  Simple, whenever he starts crying, just give him his teddy&quot;.  Second picture of two babies saying &quot;dude, how do you do it?  Pshhh, easy, bro, just start crying, mom gives me a teddy every time.&quot;"/>
          <p:cNvPicPr preferRelativeResize="0">
            <a:picLocks noGrp="1"/>
          </p:cNvPicPr>
          <p:nvPr>
            <p:ph type="pic" sz="quarter" idx="12"/>
          </p:nvPr>
        </p:nvPicPr>
        <p:blipFill rotWithShape="1">
          <a:blip r:embed="rId3">
            <a:alphaModFix/>
          </a:blip>
          <a:srcRect l="9" r="9"/>
          <a:stretch/>
        </p:blipFill>
        <p:spPr>
          <a:xfrm>
            <a:off x="3940175" y="1360488"/>
            <a:ext cx="4300538" cy="4775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Title 1">
            <a:extLst>
              <a:ext uri="{FF2B5EF4-FFF2-40B4-BE49-F238E27FC236}">
                <a16:creationId xmlns:a16="http://schemas.microsoft.com/office/drawing/2014/main" id="{0AAE8D37-DEF0-1871-630C-B11725ED789D}"/>
              </a:ext>
            </a:extLst>
          </p:cNvPr>
          <p:cNvSpPr>
            <a:spLocks noGrp="1"/>
          </p:cNvSpPr>
          <p:nvPr>
            <p:ph type="title"/>
          </p:nvPr>
        </p:nvSpPr>
        <p:spPr/>
        <p:txBody>
          <a:bodyPr/>
          <a:lstStyle/>
          <a:p>
            <a:r>
              <a:rPr lang="en-US" dirty="0"/>
              <a:t>Escape/Avoid</a:t>
            </a:r>
          </a:p>
        </p:txBody>
      </p:sp>
      <p:sp>
        <p:nvSpPr>
          <p:cNvPr id="5" name="Text Placeholder 4">
            <a:extLst>
              <a:ext uri="{FF2B5EF4-FFF2-40B4-BE49-F238E27FC236}">
                <a16:creationId xmlns:a16="http://schemas.microsoft.com/office/drawing/2014/main" id="{134BAB8C-6BFF-71A6-D133-0C293443FCB9}"/>
              </a:ext>
            </a:extLst>
          </p:cNvPr>
          <p:cNvSpPr>
            <a:spLocks noGrp="1"/>
          </p:cNvSpPr>
          <p:nvPr>
            <p:ph type="body" sz="quarter" idx="10"/>
          </p:nvPr>
        </p:nvSpPr>
        <p:spPr>
          <a:xfrm>
            <a:off x="600516" y="2422422"/>
            <a:ext cx="6879784" cy="3825978"/>
          </a:xfrm>
        </p:spPr>
        <p:txBody>
          <a:bodyPr/>
          <a:lstStyle/>
          <a:p>
            <a:pPr marL="457200" indent="-457200">
              <a:spcBef>
                <a:spcPts val="0"/>
              </a:spcBef>
              <a:spcAft>
                <a:spcPts val="600"/>
              </a:spcAft>
              <a:buClr>
                <a:srgbClr val="003399"/>
              </a:buClr>
              <a:buSzPct val="108000"/>
              <a:buFont typeface="Arial" panose="020B0604020202020204" pitchFamily="34" charset="0"/>
              <a:buChar char="•"/>
            </a:pPr>
            <a:r>
              <a:rPr lang="en-US" sz="2800" dirty="0"/>
              <a:t>Person engages in this behavior to escape from an activity or avoid participating in the activity altogether.</a:t>
            </a:r>
          </a:p>
          <a:p>
            <a:pPr marL="457200" indent="-457200">
              <a:spcBef>
                <a:spcPts val="0"/>
              </a:spcBef>
              <a:spcAft>
                <a:spcPts val="600"/>
              </a:spcAft>
              <a:buClr>
                <a:srgbClr val="003399"/>
              </a:buClr>
              <a:buSzPct val="108000"/>
              <a:buFont typeface="Arial" panose="020B0604020202020204" pitchFamily="34" charset="0"/>
              <a:buChar char="•"/>
            </a:pPr>
            <a:r>
              <a:rPr lang="en-US" sz="2800" dirty="0"/>
              <a:t>Maintained by negative reinforcement.</a:t>
            </a:r>
          </a:p>
          <a:p>
            <a:pPr marL="457200" indent="-457200">
              <a:spcBef>
                <a:spcPts val="0"/>
              </a:spcBef>
              <a:spcAft>
                <a:spcPts val="600"/>
              </a:spcAft>
              <a:buClr>
                <a:srgbClr val="003399"/>
              </a:buClr>
              <a:buSzPct val="108000"/>
              <a:buFont typeface="Arial" panose="020B0604020202020204" pitchFamily="34" charset="0"/>
              <a:buChar char="•"/>
            </a:pPr>
            <a:r>
              <a:rPr lang="en-US" sz="2800" dirty="0"/>
              <a:t>A common function of challenging behavior seen in schools.</a:t>
            </a:r>
          </a:p>
          <a:p>
            <a:pPr marL="457200" indent="-457200">
              <a:spcBef>
                <a:spcPts val="0"/>
              </a:spcBef>
              <a:spcAft>
                <a:spcPts val="600"/>
              </a:spcAft>
              <a:buClr>
                <a:srgbClr val="003399"/>
              </a:buClr>
              <a:buSzPct val="108000"/>
              <a:buFont typeface="Arial" panose="020B0604020202020204" pitchFamily="34" charset="0"/>
              <a:buChar char="•"/>
            </a:pPr>
            <a:r>
              <a:rPr lang="en-US" sz="2800" dirty="0"/>
              <a:t>Avoid academic demands</a:t>
            </a:r>
          </a:p>
          <a:p>
            <a:pPr marL="457200" indent="-457200">
              <a:spcBef>
                <a:spcPts val="0"/>
              </a:spcBef>
              <a:spcAft>
                <a:spcPts val="600"/>
              </a:spcAft>
              <a:buClr>
                <a:srgbClr val="003399"/>
              </a:buClr>
              <a:buSzPct val="108000"/>
              <a:buFont typeface="Arial" panose="020B0604020202020204" pitchFamily="34" charset="0"/>
              <a:buChar char="•"/>
            </a:pPr>
            <a:r>
              <a:rPr lang="en-US" sz="2800" dirty="0"/>
              <a:t>Avoid social interactions</a:t>
            </a:r>
          </a:p>
        </p:txBody>
      </p:sp>
      <p:pic>
        <p:nvPicPr>
          <p:cNvPr id="4" name="Google Shape;180;p27" descr="Meme showing ice skaters holding hands and one laying almost flat on the ice.  Says &quot;Please hold my hand and walk next to me&quot;">
            <a:extLst>
              <a:ext uri="{C183D7F6-B498-43B3-948B-1728B52AA6E4}">
                <adec:decorative xmlns:adec="http://schemas.microsoft.com/office/drawing/2017/decorative" val="0"/>
              </a:ext>
            </a:extLst>
          </p:cNvPr>
          <p:cNvPicPr preferRelativeResize="0">
            <a:picLocks noGrp="1"/>
          </p:cNvPicPr>
          <p:nvPr>
            <p:ph type="pic" sz="quarter" idx="12"/>
          </p:nvPr>
        </p:nvPicPr>
        <p:blipFill rotWithShape="1">
          <a:blip r:embed="rId3">
            <a:alphaModFix/>
          </a:blip>
          <a:srcRect t="4" b="4"/>
          <a:stretch/>
        </p:blipFill>
        <p:spPr>
          <a:xfrm>
            <a:off x="7547213" y="2588334"/>
            <a:ext cx="4349087" cy="3406490"/>
          </a:xfrm>
          <a:prstGeom prst="rect">
            <a:avLst/>
          </a:prstGeom>
          <a:noFill/>
          <a:ln w="6350">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 sz="4800" dirty="0"/>
              <a:t>Kelley Foehrkolb, BCBA</a:t>
            </a:r>
            <a:r>
              <a:rPr lang="en" sz="4400" dirty="0"/>
              <a:t>,</a:t>
            </a:r>
            <a:r>
              <a:rPr lang="en" sz="4400" i="1" dirty="0"/>
              <a:t> </a:t>
            </a:r>
            <a:r>
              <a:rPr lang="en" dirty="0"/>
              <a:t>continued</a:t>
            </a:r>
            <a:endParaRPr dirty="0"/>
          </a:p>
        </p:txBody>
      </p:sp>
      <p:sp>
        <p:nvSpPr>
          <p:cNvPr id="3" name="Text Placeholder 2">
            <a:extLst>
              <a:ext uri="{FF2B5EF4-FFF2-40B4-BE49-F238E27FC236}">
                <a16:creationId xmlns:a16="http://schemas.microsoft.com/office/drawing/2014/main" id="{66A7AB42-FE40-49BB-D920-ACA2B3927468}"/>
              </a:ext>
            </a:extLst>
          </p:cNvPr>
          <p:cNvSpPr>
            <a:spLocks noGrp="1"/>
          </p:cNvSpPr>
          <p:nvPr>
            <p:ph type="body" sz="quarter" idx="10"/>
          </p:nvPr>
        </p:nvSpPr>
        <p:spPr/>
        <p:txBody>
          <a:bodyPr/>
          <a:lstStyle/>
          <a:p>
            <a:pPr marL="0" indent="0">
              <a:spcBef>
                <a:spcPts val="600"/>
              </a:spcBef>
              <a:spcAft>
                <a:spcPts val="600"/>
              </a:spcAft>
              <a:buNone/>
            </a:pPr>
            <a:r>
              <a:rPr lang="en-US" dirty="0"/>
              <a:t>Education: </a:t>
            </a:r>
          </a:p>
          <a:p>
            <a:pPr marL="342900" indent="-342900">
              <a:spcBef>
                <a:spcPts val="600"/>
              </a:spcBef>
              <a:spcAft>
                <a:spcPts val="600"/>
              </a:spcAft>
              <a:buClr>
                <a:srgbClr val="003399"/>
              </a:buClr>
              <a:buSzPct val="108000"/>
              <a:buFont typeface="Arial" panose="020B0604020202020204" pitchFamily="34" charset="0"/>
              <a:buChar char="•"/>
            </a:pPr>
            <a:r>
              <a:rPr lang="en-US" dirty="0"/>
              <a:t>Bachelor's degree in Special Education &amp; Elementary Ed </a:t>
            </a:r>
            <a:r>
              <a:rPr lang="en-US" i="1" dirty="0"/>
              <a:t>University of Northern IA</a:t>
            </a:r>
          </a:p>
          <a:p>
            <a:pPr marL="342900" indent="-342900">
              <a:spcBef>
                <a:spcPts val="600"/>
              </a:spcBef>
              <a:spcAft>
                <a:spcPts val="600"/>
              </a:spcAft>
              <a:buClr>
                <a:srgbClr val="003399"/>
              </a:buClr>
              <a:buSzPct val="108000"/>
              <a:buFont typeface="Arial" panose="020B0604020202020204" pitchFamily="34" charset="0"/>
              <a:buChar char="•"/>
            </a:pPr>
            <a:r>
              <a:rPr lang="en-US" dirty="0"/>
              <a:t>Masters in Special Education </a:t>
            </a:r>
            <a:br>
              <a:rPr lang="en-US" dirty="0"/>
            </a:br>
            <a:r>
              <a:rPr lang="en-US" i="1" dirty="0"/>
              <a:t>Morningside University</a:t>
            </a:r>
          </a:p>
          <a:p>
            <a:pPr marL="342900" indent="-342900">
              <a:spcBef>
                <a:spcPts val="600"/>
              </a:spcBef>
              <a:spcAft>
                <a:spcPts val="600"/>
              </a:spcAft>
              <a:buClr>
                <a:srgbClr val="003399"/>
              </a:buClr>
              <a:buSzPct val="108000"/>
              <a:buFont typeface="Arial" panose="020B0604020202020204" pitchFamily="34" charset="0"/>
              <a:buChar char="•"/>
            </a:pPr>
            <a:r>
              <a:rPr lang="en-US" dirty="0"/>
              <a:t>BCBA</a:t>
            </a:r>
            <a:br>
              <a:rPr lang="en-US" dirty="0"/>
            </a:br>
            <a:r>
              <a:rPr lang="en-US" i="1" dirty="0"/>
              <a:t>Florida Institute of Technology</a:t>
            </a:r>
          </a:p>
        </p:txBody>
      </p:sp>
    </p:spTree>
    <p:extLst>
      <p:ext uri="{BB962C8B-B14F-4D97-AF65-F5344CB8AC3E}">
        <p14:creationId xmlns:p14="http://schemas.microsoft.com/office/powerpoint/2010/main" val="11018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itle 1">
            <a:extLst>
              <a:ext uri="{FF2B5EF4-FFF2-40B4-BE49-F238E27FC236}">
                <a16:creationId xmlns:a16="http://schemas.microsoft.com/office/drawing/2014/main" id="{95E59A26-5140-92C6-925B-25F1A2E5C2CA}"/>
              </a:ext>
            </a:extLst>
          </p:cNvPr>
          <p:cNvSpPr>
            <a:spLocks noGrp="1"/>
          </p:cNvSpPr>
          <p:nvPr>
            <p:ph type="title"/>
          </p:nvPr>
        </p:nvSpPr>
        <p:spPr>
          <a:xfrm>
            <a:off x="612489" y="1170639"/>
            <a:ext cx="5483511" cy="535332"/>
          </a:xfrm>
        </p:spPr>
        <p:txBody>
          <a:bodyPr/>
          <a:lstStyle/>
          <a:p>
            <a:r>
              <a:rPr lang="en-US" dirty="0"/>
              <a:t>Escape/Avoid Examples</a:t>
            </a:r>
          </a:p>
        </p:txBody>
      </p:sp>
      <p:sp>
        <p:nvSpPr>
          <p:cNvPr id="5" name="Text Placeholder 4">
            <a:extLst>
              <a:ext uri="{FF2B5EF4-FFF2-40B4-BE49-F238E27FC236}">
                <a16:creationId xmlns:a16="http://schemas.microsoft.com/office/drawing/2014/main" id="{F183056F-334F-8AAE-5324-72BCCE4E32A8}"/>
              </a:ext>
            </a:extLst>
          </p:cNvPr>
          <p:cNvSpPr>
            <a:spLocks noGrp="1"/>
          </p:cNvSpPr>
          <p:nvPr>
            <p:ph type="body" sz="quarter" idx="10"/>
          </p:nvPr>
        </p:nvSpPr>
        <p:spPr>
          <a:xfrm>
            <a:off x="600516" y="2088107"/>
            <a:ext cx="7478959" cy="4160293"/>
          </a:xfrm>
        </p:spPr>
        <p:txBody>
          <a:bodyPr/>
          <a:lstStyle/>
          <a:p>
            <a:pPr marL="342900" indent="-342900">
              <a:spcBef>
                <a:spcPts val="0"/>
              </a:spcBef>
              <a:spcAft>
                <a:spcPts val="800"/>
              </a:spcAft>
              <a:buClr>
                <a:srgbClr val="003399"/>
              </a:buClr>
              <a:buSzPct val="108000"/>
              <a:buFont typeface="Arial" panose="020B0604020202020204" pitchFamily="34" charset="0"/>
              <a:buChar char="•"/>
            </a:pPr>
            <a:r>
              <a:rPr lang="en-US" dirty="0"/>
              <a:t>Ignore phone when a telemarketer calls.</a:t>
            </a:r>
          </a:p>
          <a:p>
            <a:pPr marL="342900" indent="-342900">
              <a:spcBef>
                <a:spcPts val="0"/>
              </a:spcBef>
              <a:spcAft>
                <a:spcPts val="800"/>
              </a:spcAft>
              <a:buClr>
                <a:srgbClr val="003399"/>
              </a:buClr>
              <a:buSzPct val="108000"/>
              <a:buFont typeface="Arial" panose="020B0604020202020204" pitchFamily="34" charset="0"/>
              <a:buChar char="•"/>
            </a:pPr>
            <a:r>
              <a:rPr lang="en-US" dirty="0"/>
              <a:t>Cross street to avoid interaction with someone.</a:t>
            </a:r>
          </a:p>
          <a:p>
            <a:pPr marL="342900" indent="-342900">
              <a:spcBef>
                <a:spcPts val="0"/>
              </a:spcBef>
              <a:spcAft>
                <a:spcPts val="800"/>
              </a:spcAft>
              <a:buClr>
                <a:srgbClr val="003399"/>
              </a:buClr>
              <a:buSzPct val="108000"/>
              <a:buFont typeface="Arial" panose="020B0604020202020204" pitchFamily="34" charset="0"/>
              <a:buChar char="•"/>
            </a:pPr>
            <a:r>
              <a:rPr lang="en-US" dirty="0"/>
              <a:t>Tell teacher you feel sick when you have a test, sent to nurse.</a:t>
            </a:r>
          </a:p>
          <a:p>
            <a:pPr marL="342900" indent="-342900">
              <a:spcBef>
                <a:spcPts val="0"/>
              </a:spcBef>
              <a:spcAft>
                <a:spcPts val="800"/>
              </a:spcAft>
              <a:buClr>
                <a:srgbClr val="003399"/>
              </a:buClr>
              <a:buSzPct val="108000"/>
              <a:buFont typeface="Arial" panose="020B0604020202020204" pitchFamily="34" charset="0"/>
              <a:buChar char="•"/>
            </a:pPr>
            <a:r>
              <a:rPr lang="en-US" dirty="0"/>
              <a:t>Student yells at peer during work and sent to time out.</a:t>
            </a:r>
          </a:p>
          <a:p>
            <a:pPr marL="342900" indent="-342900">
              <a:spcBef>
                <a:spcPts val="0"/>
              </a:spcBef>
              <a:buClr>
                <a:srgbClr val="003399"/>
              </a:buClr>
              <a:buSzPct val="108000"/>
              <a:buFont typeface="Arial" panose="020B0604020202020204" pitchFamily="34" charset="0"/>
              <a:buChar char="•"/>
            </a:pPr>
            <a:r>
              <a:rPr lang="en-US" dirty="0"/>
              <a:t>Student screams during circle time so the teacher allows him to sit in the reading center instead of disrupting the group. </a:t>
            </a:r>
          </a:p>
          <a:p>
            <a:pPr marL="342900" indent="-342900">
              <a:spcBef>
                <a:spcPts val="0"/>
              </a:spcBef>
              <a:spcAft>
                <a:spcPts val="800"/>
              </a:spcAft>
              <a:buClr>
                <a:srgbClr val="003399"/>
              </a:buClr>
              <a:buSzPct val="108000"/>
              <a:buFont typeface="Arial" panose="020B0604020202020204" pitchFamily="34" charset="0"/>
              <a:buChar char="•"/>
            </a:pPr>
            <a:r>
              <a:rPr lang="en-US" dirty="0"/>
              <a:t>Student sitting at desk with head down and hood up, pretending to be asleep</a:t>
            </a:r>
          </a:p>
        </p:txBody>
      </p:sp>
      <p:pic>
        <p:nvPicPr>
          <p:cNvPr id="6" name="Google Shape;189;p28" descr="Meme that says &quot;elopement&quot; with two pictures, one of couple on wedding day that says &quot;what typical people think of&quot; and one with a child running that says &quot;What aba therapist think of&quot;">
            <a:extLst>
              <a:ext uri="{C183D7F6-B498-43B3-948B-1728B52AA6E4}">
                <adec:decorative xmlns:adec="http://schemas.microsoft.com/office/drawing/2017/decorative" val="0"/>
              </a:ext>
            </a:extLst>
          </p:cNvPr>
          <p:cNvPicPr preferRelativeResize="0">
            <a:picLocks noGrp="1"/>
          </p:cNvPicPr>
          <p:nvPr>
            <p:ph type="pic" sz="quarter" idx="12"/>
          </p:nvPr>
        </p:nvPicPr>
        <p:blipFill>
          <a:blip r:embed="rId3">
            <a:alphaModFix/>
          </a:blip>
          <a:srcRect l="2848" r="2848"/>
          <a:stretch>
            <a:fillRect/>
          </a:stretch>
        </p:blipFill>
        <p:spPr>
          <a:xfrm>
            <a:off x="8326809" y="2297455"/>
            <a:ext cx="3593896" cy="214366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9" descr="Meme from Star Wars that says &quot;When I give him work and he starts crying, I give him a sensory break.  Plot twist: The function of the behavior is escape, you have been reinforcing it all along.  Nooooooo!&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8040659" y="1953387"/>
            <a:ext cx="2835345" cy="4295013"/>
          </a:xfrm>
          <a:prstGeom prst="rect">
            <a:avLst/>
          </a:prstGeom>
          <a:noFill/>
          <a:ln>
            <a:noFill/>
          </a:ln>
        </p:spPr>
      </p:pic>
      <p:pic>
        <p:nvPicPr>
          <p:cNvPr id="195" name="Google Shape;195;p29" descr="Meme with baby dancing says &quot;Just engaged in a tantrum, now I'm on a sensory break.&quot;">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2365876" y="2099247"/>
            <a:ext cx="4362578" cy="4121671"/>
          </a:xfrm>
          <a:prstGeom prst="rect">
            <a:avLst/>
          </a:prstGeom>
          <a:noFill/>
          <a:ln>
            <a:noFill/>
          </a:ln>
        </p:spPr>
      </p:pic>
      <p:sp>
        <p:nvSpPr>
          <p:cNvPr id="5" name="Title 3">
            <a:extLst>
              <a:ext uri="{FF2B5EF4-FFF2-40B4-BE49-F238E27FC236}">
                <a16:creationId xmlns:a16="http://schemas.microsoft.com/office/drawing/2014/main" id="{E7151690-75BB-472D-CBDF-46E20EF7F3A1}"/>
              </a:ext>
            </a:extLst>
          </p:cNvPr>
          <p:cNvSpPr>
            <a:spLocks noGrp="1"/>
          </p:cNvSpPr>
          <p:nvPr>
            <p:ph type="title"/>
          </p:nvPr>
        </p:nvSpPr>
        <p:spPr>
          <a:xfrm>
            <a:off x="603504" y="1234523"/>
            <a:ext cx="7039242" cy="800752"/>
          </a:xfrm>
        </p:spPr>
        <p:txBody>
          <a:bodyPr/>
          <a:lstStyle/>
          <a:p>
            <a:r>
              <a:rPr lang="en-US" dirty="0"/>
              <a:t>Function of behavior example 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5" name="Title 3">
            <a:extLst>
              <a:ext uri="{FF2B5EF4-FFF2-40B4-BE49-F238E27FC236}">
                <a16:creationId xmlns:a16="http://schemas.microsoft.com/office/drawing/2014/main" id="{CADEFD20-EBC6-D826-8042-6D7B2658414C}"/>
              </a:ext>
            </a:extLst>
          </p:cNvPr>
          <p:cNvSpPr>
            <a:spLocks noGrp="1"/>
          </p:cNvSpPr>
          <p:nvPr>
            <p:ph type="title"/>
          </p:nvPr>
        </p:nvSpPr>
        <p:spPr/>
        <p:txBody>
          <a:bodyPr/>
          <a:lstStyle/>
          <a:p>
            <a:r>
              <a:rPr lang="en-US" dirty="0"/>
              <a:t>Function of behavior example 4</a:t>
            </a:r>
          </a:p>
        </p:txBody>
      </p:sp>
      <p:pic>
        <p:nvPicPr>
          <p:cNvPr id="202" name="Google Shape;202;p30" descr="Meme that says &quot;the principal suspended me - school is the only place in the world where you can get time off for BAD behavior.&quot;">
            <a:extLst>
              <a:ext uri="{C183D7F6-B498-43B3-948B-1728B52AA6E4}">
                <adec:decorative xmlns:adec="http://schemas.microsoft.com/office/drawing/2017/decorative" val="0"/>
              </a:ext>
            </a:extLst>
          </p:cNvPr>
          <p:cNvPicPr preferRelativeResize="0"/>
          <p:nvPr/>
        </p:nvPicPr>
        <p:blipFill rotWithShape="1">
          <a:blip r:embed="rId3">
            <a:alphaModFix/>
          </a:blip>
          <a:srcRect l="42582" t="6659" b="3381"/>
          <a:stretch/>
        </p:blipFill>
        <p:spPr>
          <a:xfrm>
            <a:off x="1368669" y="2286491"/>
            <a:ext cx="4415228" cy="3748549"/>
          </a:xfrm>
          <a:prstGeom prst="rect">
            <a:avLst/>
          </a:prstGeom>
          <a:noFill/>
          <a:ln>
            <a:noFill/>
          </a:ln>
        </p:spPr>
      </p:pic>
      <p:pic>
        <p:nvPicPr>
          <p:cNvPr id="203" name="Google Shape;203;p30" descr="Meme of two kids whispering that says &quot;If you're given a task you don't want to do, just start crying.  They'll send you straight to the thinking chair!  It is like a vacation from work!&quot;">
            <a:extLst>
              <a:ext uri="{C183D7F6-B498-43B3-948B-1728B52AA6E4}">
                <adec:decorative xmlns:adec="http://schemas.microsoft.com/office/drawing/2017/decorative" val="0"/>
              </a:ext>
            </a:extLst>
          </p:cNvPr>
          <p:cNvPicPr preferRelativeResize="0"/>
          <p:nvPr/>
        </p:nvPicPr>
        <p:blipFill rotWithShape="1">
          <a:blip r:embed="rId4">
            <a:alphaModFix/>
          </a:blip>
          <a:srcRect l="42429" t="6659" r="1710" b="7095"/>
          <a:stretch/>
        </p:blipFill>
        <p:spPr>
          <a:xfrm>
            <a:off x="7033846" y="2286492"/>
            <a:ext cx="4023360" cy="35938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04C7AF62-7ECF-1FC5-8A1E-38CF8887310B}"/>
              </a:ext>
            </a:extLst>
          </p:cNvPr>
          <p:cNvSpPr>
            <a:spLocks noGrp="1"/>
          </p:cNvSpPr>
          <p:nvPr>
            <p:ph type="title"/>
          </p:nvPr>
        </p:nvSpPr>
        <p:spPr/>
        <p:txBody>
          <a:bodyPr/>
          <a:lstStyle/>
          <a:p>
            <a:r>
              <a:rPr lang="en-US" dirty="0"/>
              <a:t>Automatic Reinforcement</a:t>
            </a:r>
          </a:p>
        </p:txBody>
      </p:sp>
      <p:sp>
        <p:nvSpPr>
          <p:cNvPr id="6" name="Text Placeholder 5">
            <a:extLst>
              <a:ext uri="{FF2B5EF4-FFF2-40B4-BE49-F238E27FC236}">
                <a16:creationId xmlns:a16="http://schemas.microsoft.com/office/drawing/2014/main" id="{9FB35207-E151-B3AB-8566-1769FD6F00A5}"/>
              </a:ext>
            </a:extLst>
          </p:cNvPr>
          <p:cNvSpPr>
            <a:spLocks noGrp="1"/>
          </p:cNvSpPr>
          <p:nvPr>
            <p:ph type="body" sz="quarter" idx="10"/>
          </p:nvPr>
        </p:nvSpPr>
        <p:spPr>
          <a:xfrm>
            <a:off x="600515" y="2422422"/>
            <a:ext cx="7301540" cy="3825978"/>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sz="2600" dirty="0"/>
              <a:t>Person engages in this behavior to produce some sort of internal stimulation.</a:t>
            </a:r>
          </a:p>
          <a:p>
            <a:pPr marL="342900" indent="-342900">
              <a:spcBef>
                <a:spcPts val="0"/>
              </a:spcBef>
              <a:spcAft>
                <a:spcPts val="600"/>
              </a:spcAft>
              <a:buClr>
                <a:srgbClr val="003399"/>
              </a:buClr>
              <a:buSzPct val="108000"/>
              <a:buFont typeface="Arial" panose="020B0604020202020204" pitchFamily="34" charset="0"/>
              <a:buChar char="•"/>
            </a:pPr>
            <a:r>
              <a:rPr lang="en-US" sz="2600" dirty="0"/>
              <a:t>The behavior itself is reinforcing</a:t>
            </a:r>
          </a:p>
          <a:p>
            <a:pPr marL="342900" indent="-342900">
              <a:spcBef>
                <a:spcPts val="0"/>
              </a:spcBef>
              <a:spcAft>
                <a:spcPts val="600"/>
              </a:spcAft>
              <a:buClr>
                <a:srgbClr val="003399"/>
              </a:buClr>
              <a:buSzPct val="108000"/>
              <a:buFont typeface="Arial" panose="020B0604020202020204" pitchFamily="34" charset="0"/>
              <a:buChar char="•"/>
            </a:pPr>
            <a:r>
              <a:rPr lang="en-US" sz="2600" dirty="0"/>
              <a:t>Automatic reinforcement function is often proposed when no changes in the environment are noted before or after the behavior occurs. </a:t>
            </a:r>
          </a:p>
          <a:p>
            <a:pPr marL="342900" indent="-342900">
              <a:spcBef>
                <a:spcPts val="0"/>
              </a:spcBef>
              <a:spcAft>
                <a:spcPts val="600"/>
              </a:spcAft>
              <a:buClr>
                <a:srgbClr val="003399"/>
              </a:buClr>
              <a:buSzPct val="108000"/>
              <a:buFont typeface="Arial" panose="020B0604020202020204" pitchFamily="34" charset="0"/>
              <a:buChar char="•"/>
            </a:pPr>
            <a:r>
              <a:rPr lang="en-US" sz="2600" dirty="0"/>
              <a:t>Often occurs when the individual is alone.</a:t>
            </a:r>
          </a:p>
          <a:p>
            <a:pPr marL="342900" indent="-342900">
              <a:spcBef>
                <a:spcPts val="0"/>
              </a:spcBef>
              <a:spcAft>
                <a:spcPts val="600"/>
              </a:spcAft>
              <a:buClr>
                <a:srgbClr val="003399"/>
              </a:buClr>
              <a:buSzPct val="108000"/>
              <a:buFont typeface="Arial" panose="020B0604020202020204" pitchFamily="34" charset="0"/>
              <a:buChar char="•"/>
            </a:pPr>
            <a:r>
              <a:rPr lang="en-US" sz="2600" dirty="0"/>
              <a:t>Maintained by positive or negative reinforcement. </a:t>
            </a:r>
          </a:p>
        </p:txBody>
      </p:sp>
      <p:pic>
        <p:nvPicPr>
          <p:cNvPr id="211" name="Google Shape;211;p31" descr="a video clip of an animal scratching an itch">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80404" y="3029931"/>
            <a:ext cx="3704433" cy="1993000"/>
          </a:xfrm>
          <a:prstGeom prst="rect">
            <a:avLst/>
          </a:prstGeom>
          <a:noFill/>
          <a:ln>
            <a:noFill/>
          </a:ln>
        </p:spPr>
      </p:pic>
      <p:sp>
        <p:nvSpPr>
          <p:cNvPr id="212" name="Google Shape;212;p31" descr="Meme of a sloth scratching himself"/>
          <p:cNvSpPr txBox="1"/>
          <p:nvPr/>
        </p:nvSpPr>
        <p:spPr>
          <a:xfrm>
            <a:off x="7968809" y="5058353"/>
            <a:ext cx="3704433" cy="779737"/>
          </a:xfrm>
          <a:prstGeom prst="rect">
            <a:avLst/>
          </a:prstGeom>
          <a:noFill/>
          <a:ln>
            <a:noFill/>
          </a:ln>
        </p:spPr>
        <p:txBody>
          <a:bodyPr spcFirstLastPara="1" wrap="square" lIns="121900" tIns="121900" rIns="121900" bIns="121900" anchor="t" anchorCtr="0">
            <a:noAutofit/>
          </a:bodyPr>
          <a:lstStyle/>
          <a:p>
            <a:pPr>
              <a:buClr>
                <a:srgbClr val="000000"/>
              </a:buClr>
              <a:buSzPts val="1200"/>
            </a:pPr>
            <a:r>
              <a:rPr lang="en" sz="2000" dirty="0">
                <a:solidFill>
                  <a:srgbClr val="000000"/>
                </a:solidFill>
                <a:latin typeface="Calibri" panose="020F0502020204030204" pitchFamily="34" charset="0"/>
                <a:ea typeface="Open Sans"/>
                <a:cs typeface="Calibri" panose="020F0502020204030204" pitchFamily="34" charset="0"/>
                <a:sym typeface="Open Sans"/>
              </a:rPr>
              <a:t>Scratching an itch is an example of automatic reinforcement</a:t>
            </a:r>
            <a:endParaRPr sz="2000" dirty="0">
              <a:solidFill>
                <a:srgbClr val="000000"/>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Title 1">
            <a:extLst>
              <a:ext uri="{FF2B5EF4-FFF2-40B4-BE49-F238E27FC236}">
                <a16:creationId xmlns:a16="http://schemas.microsoft.com/office/drawing/2014/main" id="{D5F721FF-F181-EC22-AA61-3F44FE545D8F}"/>
              </a:ext>
            </a:extLst>
          </p:cNvPr>
          <p:cNvSpPr>
            <a:spLocks noGrp="1"/>
          </p:cNvSpPr>
          <p:nvPr>
            <p:ph type="title"/>
          </p:nvPr>
        </p:nvSpPr>
        <p:spPr/>
        <p:txBody>
          <a:bodyPr/>
          <a:lstStyle/>
          <a:p>
            <a:r>
              <a:rPr lang="en-US" dirty="0"/>
              <a:t>Automatic Reinforcement Examples</a:t>
            </a:r>
          </a:p>
        </p:txBody>
      </p:sp>
      <p:sp>
        <p:nvSpPr>
          <p:cNvPr id="3" name="Text Placeholder 2">
            <a:extLst>
              <a:ext uri="{FF2B5EF4-FFF2-40B4-BE49-F238E27FC236}">
                <a16:creationId xmlns:a16="http://schemas.microsoft.com/office/drawing/2014/main" id="{0D126CF3-4072-63A1-85EC-667872495DBB}"/>
              </a:ext>
            </a:extLst>
          </p:cNvPr>
          <p:cNvSpPr>
            <a:spLocks noGrp="1"/>
          </p:cNvSpPr>
          <p:nvPr>
            <p:ph type="body" sz="quarter" idx="10"/>
          </p:nvPr>
        </p:nvSpPr>
        <p:spPr/>
        <p:txBody>
          <a:bodyPr/>
          <a:lstStyle/>
          <a:p>
            <a:pPr marL="457200" indent="-457200">
              <a:spcBef>
                <a:spcPts val="0"/>
              </a:spcBef>
              <a:spcAft>
                <a:spcPts val="600"/>
              </a:spcAft>
              <a:buClr>
                <a:srgbClr val="003399"/>
              </a:buClr>
              <a:buSzPct val="108000"/>
              <a:buFont typeface="Arial" panose="020B0604020202020204" pitchFamily="34" charset="0"/>
              <a:buChar char="•"/>
            </a:pPr>
            <a:r>
              <a:rPr lang="en-US" sz="2800" dirty="0"/>
              <a:t>Talking to yourself</a:t>
            </a:r>
          </a:p>
          <a:p>
            <a:pPr marL="457200" indent="-457200">
              <a:spcBef>
                <a:spcPts val="0"/>
              </a:spcBef>
              <a:spcAft>
                <a:spcPts val="600"/>
              </a:spcAft>
              <a:buClr>
                <a:srgbClr val="003399"/>
              </a:buClr>
              <a:buSzPct val="108000"/>
              <a:buFont typeface="Arial" panose="020B0604020202020204" pitchFamily="34" charset="0"/>
              <a:buChar char="•"/>
            </a:pPr>
            <a:r>
              <a:rPr lang="en-US" sz="2800" dirty="0"/>
              <a:t>Getting a blanket when you’re cold</a:t>
            </a:r>
          </a:p>
          <a:p>
            <a:pPr marL="457200" indent="-457200">
              <a:spcBef>
                <a:spcPts val="0"/>
              </a:spcBef>
              <a:spcAft>
                <a:spcPts val="600"/>
              </a:spcAft>
              <a:buClr>
                <a:srgbClr val="003399"/>
              </a:buClr>
              <a:buSzPct val="108000"/>
              <a:buFont typeface="Arial" panose="020B0604020202020204" pitchFamily="34" charset="0"/>
              <a:buChar char="•"/>
            </a:pPr>
            <a:r>
              <a:rPr lang="en-US" sz="2800" dirty="0"/>
              <a:t>Watching fingers/ “shadow hands”</a:t>
            </a:r>
          </a:p>
          <a:p>
            <a:pPr marL="457200" indent="-457200">
              <a:spcBef>
                <a:spcPts val="0"/>
              </a:spcBef>
              <a:spcAft>
                <a:spcPts val="600"/>
              </a:spcAft>
              <a:buClr>
                <a:srgbClr val="003399"/>
              </a:buClr>
              <a:buSzPct val="108000"/>
              <a:buFont typeface="Arial" panose="020B0604020202020204" pitchFamily="34" charset="0"/>
              <a:buChar char="•"/>
            </a:pPr>
            <a:r>
              <a:rPr lang="en-US" sz="2800" dirty="0"/>
              <a:t>Child is alone and is rocking back and forth or flapping hands in front of face. </a:t>
            </a:r>
          </a:p>
          <a:p>
            <a:pPr marL="457200" indent="-457200">
              <a:spcBef>
                <a:spcPts val="0"/>
              </a:spcBef>
              <a:spcAft>
                <a:spcPts val="600"/>
              </a:spcAft>
              <a:buClr>
                <a:srgbClr val="003399"/>
              </a:buClr>
              <a:buSzPct val="108000"/>
              <a:buFont typeface="Arial" panose="020B0604020202020204" pitchFamily="34" charset="0"/>
              <a:buChar char="•"/>
            </a:pPr>
            <a:r>
              <a:rPr lang="en-US" sz="2800" dirty="0"/>
              <a:t>Student running after sitting for an extended period of time</a:t>
            </a:r>
          </a:p>
          <a:p>
            <a:pPr marL="457200" indent="-457200">
              <a:spcBef>
                <a:spcPts val="0"/>
              </a:spcBef>
              <a:spcAft>
                <a:spcPts val="600"/>
              </a:spcAft>
              <a:buClr>
                <a:srgbClr val="003399"/>
              </a:buClr>
              <a:buSzPct val="108000"/>
              <a:buFont typeface="Arial" panose="020B0604020202020204" pitchFamily="34" charset="0"/>
              <a:buChar char="•"/>
            </a:pPr>
            <a:r>
              <a:rPr lang="en-US" sz="2800" dirty="0"/>
              <a:t>Feeling other’s clothing</a:t>
            </a:r>
          </a:p>
          <a:p>
            <a:pPr marL="457200" indent="-457200">
              <a:spcBef>
                <a:spcPts val="0"/>
              </a:spcBef>
              <a:spcAft>
                <a:spcPts val="600"/>
              </a:spcAft>
              <a:buClr>
                <a:srgbClr val="003399"/>
              </a:buClr>
              <a:buSzPct val="108000"/>
              <a:buFont typeface="Arial" panose="020B0604020202020204" pitchFamily="34" charset="0"/>
              <a:buChar char="•"/>
            </a:pPr>
            <a:r>
              <a:rPr lang="en-US" sz="2800" dirty="0"/>
              <a:t>Head hitting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 name="Title 1">
            <a:extLst>
              <a:ext uri="{FF2B5EF4-FFF2-40B4-BE49-F238E27FC236}">
                <a16:creationId xmlns:a16="http://schemas.microsoft.com/office/drawing/2014/main" id="{EEE71823-D01C-117F-6A9F-1CD26813E5A2}"/>
              </a:ext>
            </a:extLst>
          </p:cNvPr>
          <p:cNvSpPr>
            <a:spLocks noGrp="1"/>
          </p:cNvSpPr>
          <p:nvPr>
            <p:ph type="title"/>
          </p:nvPr>
        </p:nvSpPr>
        <p:spPr>
          <a:xfrm>
            <a:off x="612489" y="1170638"/>
            <a:ext cx="10978994" cy="503417"/>
          </a:xfrm>
        </p:spPr>
        <p:txBody>
          <a:bodyPr/>
          <a:lstStyle/>
          <a:p>
            <a:r>
              <a:rPr lang="en-US" dirty="0"/>
              <a:t>Multiple Functions</a:t>
            </a:r>
          </a:p>
        </p:txBody>
      </p:sp>
      <p:sp>
        <p:nvSpPr>
          <p:cNvPr id="3" name="Text Placeholder 2">
            <a:extLst>
              <a:ext uri="{FF2B5EF4-FFF2-40B4-BE49-F238E27FC236}">
                <a16:creationId xmlns:a16="http://schemas.microsoft.com/office/drawing/2014/main" id="{0CC7A6EF-CE59-7AB6-4FB6-C8B79900DF35}"/>
              </a:ext>
            </a:extLst>
          </p:cNvPr>
          <p:cNvSpPr>
            <a:spLocks noGrp="1"/>
          </p:cNvSpPr>
          <p:nvPr>
            <p:ph type="body" sz="quarter" idx="10"/>
          </p:nvPr>
        </p:nvSpPr>
        <p:spPr>
          <a:xfrm>
            <a:off x="612487" y="1871003"/>
            <a:ext cx="11119967" cy="4453597"/>
          </a:xfrm>
        </p:spPr>
        <p:txBody>
          <a:bodyPr/>
          <a:lstStyle/>
          <a:p>
            <a:pPr marL="342900" indent="-342900">
              <a:spcBef>
                <a:spcPts val="300"/>
              </a:spcBef>
              <a:spcAft>
                <a:spcPts val="600"/>
              </a:spcAft>
              <a:buClr>
                <a:srgbClr val="003399"/>
              </a:buClr>
              <a:buSzPct val="108000"/>
              <a:buFont typeface="Arial" panose="020B0604020202020204" pitchFamily="34" charset="0"/>
              <a:buChar char="•"/>
            </a:pPr>
            <a:r>
              <a:rPr lang="en-US" dirty="0"/>
              <a:t>Some behavior may serve dual functions</a:t>
            </a:r>
          </a:p>
          <a:p>
            <a:pPr marL="342900" indent="-342900">
              <a:spcBef>
                <a:spcPts val="300"/>
              </a:spcBef>
              <a:spcAft>
                <a:spcPts val="600"/>
              </a:spcAft>
              <a:buClr>
                <a:srgbClr val="003399"/>
              </a:buClr>
              <a:buSzPct val="108000"/>
              <a:buFont typeface="Arial" panose="020B0604020202020204" pitchFamily="34" charset="0"/>
              <a:buChar char="•"/>
            </a:pPr>
            <a:r>
              <a:rPr lang="en-US" dirty="0"/>
              <a:t>Multiple functions in same setting</a:t>
            </a:r>
          </a:p>
          <a:p>
            <a:pPr marL="914400" lvl="1">
              <a:spcBef>
                <a:spcPts val="300"/>
              </a:spcBef>
              <a:buSzPct val="80000"/>
              <a:buFont typeface="Courier New" panose="02070309020205020404" pitchFamily="49" charset="0"/>
              <a:buChar char="o"/>
            </a:pPr>
            <a:r>
              <a:rPr lang="en-US" dirty="0"/>
              <a:t>Example: Peer attention and escape from work when yell out during math lesson</a:t>
            </a:r>
          </a:p>
          <a:p>
            <a:pPr marL="342900" indent="-342900">
              <a:spcBef>
                <a:spcPts val="300"/>
              </a:spcBef>
              <a:spcAft>
                <a:spcPts val="600"/>
              </a:spcAft>
              <a:buClr>
                <a:srgbClr val="003399"/>
              </a:buClr>
              <a:buSzPct val="108000"/>
              <a:buFont typeface="Arial" panose="020B0604020202020204" pitchFamily="34" charset="0"/>
              <a:buChar char="•"/>
            </a:pPr>
            <a:r>
              <a:rPr lang="en-US" dirty="0"/>
              <a:t>Multiple functions in different settings</a:t>
            </a:r>
          </a:p>
          <a:p>
            <a:pPr marL="914400" lvl="1">
              <a:spcBef>
                <a:spcPts val="300"/>
              </a:spcBef>
              <a:buSzPct val="80000"/>
              <a:buFont typeface="Courier New" panose="02070309020205020404" pitchFamily="49" charset="0"/>
              <a:buChar char="o"/>
            </a:pPr>
            <a:r>
              <a:rPr lang="en-US" dirty="0"/>
              <a:t>Escape from math class</a:t>
            </a:r>
          </a:p>
          <a:p>
            <a:pPr marL="914400" lvl="1">
              <a:spcBef>
                <a:spcPts val="300"/>
              </a:spcBef>
              <a:buSzPct val="80000"/>
              <a:buFont typeface="Courier New" panose="02070309020205020404" pitchFamily="49" charset="0"/>
              <a:buChar char="o"/>
            </a:pPr>
            <a:r>
              <a:rPr lang="en-US" dirty="0"/>
              <a:t>Obtain art teacher’s attention </a:t>
            </a:r>
          </a:p>
          <a:p>
            <a:pPr marL="342900" indent="-342900">
              <a:spcBef>
                <a:spcPts val="300"/>
              </a:spcBef>
              <a:spcAft>
                <a:spcPts val="600"/>
              </a:spcAft>
              <a:buClr>
                <a:srgbClr val="003399"/>
              </a:buClr>
              <a:buSzPct val="108000"/>
              <a:buFont typeface="Arial" panose="020B0604020202020204" pitchFamily="34" charset="0"/>
              <a:buChar char="•"/>
            </a:pPr>
            <a:r>
              <a:rPr lang="en-US" dirty="0"/>
              <a:t>It can sometimes be hard to separate functions in a school setting as challenging behaviors often have multiple consequences</a:t>
            </a:r>
          </a:p>
          <a:p>
            <a:pPr marL="914400" lvl="1">
              <a:spcBef>
                <a:spcPts val="300"/>
              </a:spcBef>
              <a:buSzPct val="80000"/>
              <a:buFont typeface="Courier New" panose="02070309020205020404" pitchFamily="49" charset="0"/>
              <a:buChar char="o"/>
            </a:pPr>
            <a:r>
              <a:rPr lang="en-US" dirty="0"/>
              <a:t>Example: both pulled out of classroom (escape) and talk to principal (attention)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p:txBody>
          <a:bodyPr/>
          <a:lstStyle/>
          <a:p>
            <a:pPr algn="ctr"/>
            <a:r>
              <a:rPr lang="en-US" dirty="0"/>
              <a:t>BEHAVIOR INTERVENTIONS</a:t>
            </a:r>
          </a:p>
        </p:txBody>
      </p:sp>
    </p:spTree>
    <p:extLst>
      <p:ext uri="{BB962C8B-B14F-4D97-AF65-F5344CB8AC3E}">
        <p14:creationId xmlns:p14="http://schemas.microsoft.com/office/powerpoint/2010/main" val="293946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6" name="Title 5">
            <a:extLst>
              <a:ext uri="{FF2B5EF4-FFF2-40B4-BE49-F238E27FC236}">
                <a16:creationId xmlns:a16="http://schemas.microsoft.com/office/drawing/2014/main" id="{326682C3-BB83-F5CC-B08B-F4E2338073D6}"/>
              </a:ext>
            </a:extLst>
          </p:cNvPr>
          <p:cNvSpPr>
            <a:spLocks noGrp="1"/>
          </p:cNvSpPr>
          <p:nvPr>
            <p:ph type="title"/>
          </p:nvPr>
        </p:nvSpPr>
        <p:spPr/>
        <p:txBody>
          <a:bodyPr/>
          <a:lstStyle/>
          <a:p>
            <a:r>
              <a:rPr lang="en-US" dirty="0"/>
              <a:t>A quote</a:t>
            </a:r>
          </a:p>
        </p:txBody>
      </p:sp>
      <p:sp>
        <p:nvSpPr>
          <p:cNvPr id="5" name="Text Placeholder 4">
            <a:extLst>
              <a:ext uri="{FF2B5EF4-FFF2-40B4-BE49-F238E27FC236}">
                <a16:creationId xmlns:a16="http://schemas.microsoft.com/office/drawing/2014/main" id="{2B6547FB-42A7-D663-CE9A-639909CD1B02}"/>
              </a:ext>
            </a:extLst>
          </p:cNvPr>
          <p:cNvSpPr>
            <a:spLocks noGrp="1"/>
          </p:cNvSpPr>
          <p:nvPr>
            <p:ph type="body" sz="quarter" idx="10"/>
          </p:nvPr>
        </p:nvSpPr>
        <p:spPr>
          <a:xfrm>
            <a:off x="2700996" y="1143000"/>
            <a:ext cx="6414869" cy="4452582"/>
          </a:xfrm>
        </p:spPr>
        <p:txBody>
          <a:bodyPr anchor="ctr"/>
          <a:lstStyle/>
          <a:p>
            <a:pPr marL="0" indent="0" algn="l">
              <a:buNone/>
            </a:pPr>
            <a:r>
              <a:rPr lang="en-US" sz="3600" dirty="0"/>
              <a:t>The behavior of the student is the most reliable indicator of how things are going.</a:t>
            </a:r>
            <a:br>
              <a:rPr lang="en-US" sz="3600" dirty="0"/>
            </a:br>
            <a:r>
              <a:rPr lang="en-US" sz="3600" dirty="0"/>
              <a:t>		</a:t>
            </a:r>
            <a:r>
              <a:rPr lang="en-US" dirty="0"/>
              <a:t>-Tyler </a:t>
            </a:r>
            <a:r>
              <a:rPr lang="en-US" dirty="0" err="1"/>
              <a:t>Fovel</a:t>
            </a:r>
            <a:r>
              <a:rPr lang="en-US" dirty="0"/>
              <a:t>, BCBA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2" name="Title 1">
            <a:extLst>
              <a:ext uri="{FF2B5EF4-FFF2-40B4-BE49-F238E27FC236}">
                <a16:creationId xmlns:a16="http://schemas.microsoft.com/office/drawing/2014/main" id="{822D6332-2E69-6433-DCD2-3E55B414A2A6}"/>
              </a:ext>
            </a:extLst>
          </p:cNvPr>
          <p:cNvSpPr>
            <a:spLocks noGrp="1"/>
          </p:cNvSpPr>
          <p:nvPr>
            <p:ph type="title"/>
          </p:nvPr>
        </p:nvSpPr>
        <p:spPr/>
        <p:txBody>
          <a:bodyPr/>
          <a:lstStyle/>
          <a:p>
            <a:r>
              <a:rPr lang="en-US" dirty="0"/>
              <a:t>Changing How We View Behavior</a:t>
            </a:r>
          </a:p>
        </p:txBody>
      </p:sp>
      <p:sp>
        <p:nvSpPr>
          <p:cNvPr id="325" name="Google Shape;325;p36"/>
          <p:cNvSpPr txBox="1">
            <a:spLocks noGrp="1"/>
          </p:cNvSpPr>
          <p:nvPr>
            <p:ph type="body" sz="quarter" idx="10"/>
          </p:nvPr>
        </p:nvSpPr>
        <p:spPr>
          <a:xfrm>
            <a:off x="876300" y="2421566"/>
            <a:ext cx="10715182" cy="3903034"/>
          </a:xfrm>
          <a:prstGeom prst="rect">
            <a:avLst/>
          </a:prstGeom>
        </p:spPr>
        <p:txBody>
          <a:bodyPr spcFirstLastPara="1" vert="horz" wrap="square" lIns="91433" tIns="91433" rIns="91433" bIns="91433" rtlCol="0" anchor="t" anchorCtr="0">
            <a:noAutofit/>
          </a:bodyPr>
          <a:lstStyle/>
          <a:p>
            <a:pPr marL="15875" indent="0">
              <a:spcAft>
                <a:spcPts val="1800"/>
              </a:spcAft>
              <a:buClr>
                <a:srgbClr val="4F81BD"/>
              </a:buClr>
              <a:buSzPts val="2400"/>
              <a:buNone/>
            </a:pPr>
            <a:r>
              <a:rPr lang="en" sz="3200" dirty="0">
                <a:solidFill>
                  <a:schemeClr val="dk1"/>
                </a:solidFill>
                <a:latin typeface="Calibri"/>
                <a:ea typeface="Calibri"/>
                <a:cs typeface="Calibri"/>
                <a:sym typeface="Calibri"/>
              </a:rPr>
              <a:t>Behavior is COMMUNICATION</a:t>
            </a:r>
            <a:endParaRPr sz="3200" dirty="0">
              <a:solidFill>
                <a:schemeClr val="dk1"/>
              </a:solidFill>
              <a:latin typeface="Calibri"/>
              <a:ea typeface="Calibri"/>
              <a:cs typeface="Calibri"/>
              <a:sym typeface="Calibri"/>
            </a:endParaRPr>
          </a:p>
          <a:p>
            <a:pPr marL="15875" indent="0">
              <a:spcAft>
                <a:spcPts val="1800"/>
              </a:spcAft>
              <a:buClr>
                <a:srgbClr val="4F81BD"/>
              </a:buClr>
              <a:buSzPts val="2400"/>
              <a:buNone/>
            </a:pPr>
            <a:r>
              <a:rPr lang="en" sz="3200" dirty="0">
                <a:solidFill>
                  <a:schemeClr val="dk1"/>
                </a:solidFill>
                <a:latin typeface="Calibri"/>
                <a:ea typeface="Calibri"/>
                <a:cs typeface="Calibri"/>
                <a:sym typeface="Calibri"/>
              </a:rPr>
              <a:t>Behavior is purposeful - it has a function</a:t>
            </a:r>
            <a:endParaRPr sz="3200" dirty="0">
              <a:solidFill>
                <a:schemeClr val="dk1"/>
              </a:solidFill>
              <a:latin typeface="Calibri"/>
              <a:ea typeface="Calibri"/>
              <a:cs typeface="Calibri"/>
              <a:sym typeface="Calibri"/>
            </a:endParaRPr>
          </a:p>
          <a:p>
            <a:pPr marL="15875" indent="0">
              <a:spcAft>
                <a:spcPts val="1800"/>
              </a:spcAft>
              <a:buClr>
                <a:srgbClr val="4F81BD"/>
              </a:buClr>
              <a:buSzPts val="2400"/>
              <a:buNone/>
            </a:pPr>
            <a:r>
              <a:rPr lang="en" sz="3200" dirty="0">
                <a:solidFill>
                  <a:schemeClr val="dk1"/>
                </a:solidFill>
                <a:latin typeface="Calibri"/>
                <a:ea typeface="Calibri"/>
                <a:cs typeface="Calibri"/>
                <a:sym typeface="Calibri"/>
              </a:rPr>
              <a:t>Behavior is learned and is related to the context in which it occurs</a:t>
            </a:r>
            <a:endParaRPr sz="2667"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2" name="Title 1">
            <a:extLst>
              <a:ext uri="{FF2B5EF4-FFF2-40B4-BE49-F238E27FC236}">
                <a16:creationId xmlns:a16="http://schemas.microsoft.com/office/drawing/2014/main" id="{B8DA19C0-D616-2151-7614-43AD827FBE9A}"/>
              </a:ext>
            </a:extLst>
          </p:cNvPr>
          <p:cNvSpPr>
            <a:spLocks noGrp="1"/>
          </p:cNvSpPr>
          <p:nvPr>
            <p:ph type="title"/>
          </p:nvPr>
        </p:nvSpPr>
        <p:spPr/>
        <p:txBody>
          <a:bodyPr/>
          <a:lstStyle/>
          <a:p>
            <a:r>
              <a:rPr lang="en-US" dirty="0"/>
              <a:t>Changing How We View Behavior, continued</a:t>
            </a:r>
          </a:p>
        </p:txBody>
      </p:sp>
      <p:sp>
        <p:nvSpPr>
          <p:cNvPr id="331" name="Google Shape;331;p37"/>
          <p:cNvSpPr txBox="1">
            <a:spLocks noGrp="1"/>
          </p:cNvSpPr>
          <p:nvPr>
            <p:ph type="body" sz="quarter" idx="10"/>
          </p:nvPr>
        </p:nvSpPr>
        <p:spPr>
          <a:prstGeom prst="rect">
            <a:avLst/>
          </a:prstGeom>
        </p:spPr>
        <p:txBody>
          <a:bodyPr spcFirstLastPara="1" vert="horz" wrap="square" lIns="91433" tIns="91433" rIns="91433" bIns="91433" rtlCol="0" anchor="t" anchorCtr="0">
            <a:noAutofit/>
          </a:bodyPr>
          <a:lstStyle/>
          <a:p>
            <a:pPr marL="16933" indent="0">
              <a:buClr>
                <a:srgbClr val="4F81BD"/>
              </a:buClr>
              <a:buSzPts val="2400"/>
              <a:buNone/>
            </a:pPr>
            <a:r>
              <a:rPr lang="en" sz="3200" dirty="0">
                <a:solidFill>
                  <a:schemeClr val="dk1"/>
                </a:solidFill>
                <a:latin typeface="Calibri"/>
                <a:ea typeface="Calibri"/>
                <a:cs typeface="Calibri"/>
                <a:sym typeface="Calibri"/>
              </a:rPr>
              <a:t>Behavior is interactive with people and the environment</a:t>
            </a:r>
          </a:p>
          <a:p>
            <a:pPr marL="517525" indent="0">
              <a:buNone/>
            </a:pPr>
            <a:r>
              <a:rPr lang="en" sz="2800" dirty="0">
                <a:solidFill>
                  <a:schemeClr val="dk1"/>
                </a:solidFill>
                <a:latin typeface="Calibri"/>
                <a:ea typeface="Calibri"/>
                <a:cs typeface="Calibri"/>
                <a:sym typeface="Calibri"/>
              </a:rPr>
              <a:t>YOU are part of the environment</a:t>
            </a:r>
            <a:endParaRPr sz="2800" dirty="0">
              <a:solidFill>
                <a:schemeClr val="dk1"/>
              </a:solidFill>
              <a:latin typeface="Calibri"/>
              <a:ea typeface="Calibri"/>
              <a:cs typeface="Calibri"/>
              <a:sym typeface="Calibri"/>
            </a:endParaRPr>
          </a:p>
          <a:p>
            <a:pPr marL="517525" indent="0">
              <a:buNone/>
            </a:pPr>
            <a:r>
              <a:rPr lang="en" sz="2800" dirty="0">
                <a:solidFill>
                  <a:schemeClr val="dk1"/>
                </a:solidFill>
                <a:latin typeface="Calibri"/>
                <a:ea typeface="Calibri"/>
                <a:cs typeface="Calibri"/>
                <a:sym typeface="Calibri"/>
              </a:rPr>
              <a:t>“We are 50% of every interaction with a child, so we have a lot of control over that interaction.”</a:t>
            </a:r>
          </a:p>
          <a:p>
            <a:pPr marL="517525" indent="0">
              <a:buNone/>
            </a:pPr>
            <a:r>
              <a:rPr lang="en" sz="2800" dirty="0">
                <a:solidFill>
                  <a:schemeClr val="dk1"/>
                </a:solidFill>
                <a:latin typeface="Calibri"/>
                <a:ea typeface="Calibri"/>
                <a:cs typeface="Calibri"/>
                <a:sym typeface="Calibri"/>
              </a:rPr>
              <a:t>You can only change YOUR behavior</a:t>
            </a:r>
            <a:endParaRPr sz="2800"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4" name="Title 3">
            <a:extLst>
              <a:ext uri="{FF2B5EF4-FFF2-40B4-BE49-F238E27FC236}">
                <a16:creationId xmlns:a16="http://schemas.microsoft.com/office/drawing/2014/main" id="{102477F1-9D66-722B-C3B5-F1A33C18B938}"/>
              </a:ext>
            </a:extLst>
          </p:cNvPr>
          <p:cNvSpPr>
            <a:spLocks noGrp="1"/>
          </p:cNvSpPr>
          <p:nvPr>
            <p:ph type="title"/>
          </p:nvPr>
        </p:nvSpPr>
        <p:spPr/>
        <p:txBody>
          <a:bodyPr/>
          <a:lstStyle/>
          <a:p>
            <a:r>
              <a:rPr lang="en-US" dirty="0"/>
              <a:t>Practical Interventions to Challenging Behaviors</a:t>
            </a:r>
          </a:p>
        </p:txBody>
      </p:sp>
      <p:sp>
        <p:nvSpPr>
          <p:cNvPr id="8" name="Text Placeholder 7">
            <a:extLst>
              <a:ext uri="{FF2B5EF4-FFF2-40B4-BE49-F238E27FC236}">
                <a16:creationId xmlns:a16="http://schemas.microsoft.com/office/drawing/2014/main" id="{7F448CBE-C289-6AE3-3DCF-14C176869ABC}"/>
              </a:ext>
            </a:extLst>
          </p:cNvPr>
          <p:cNvSpPr>
            <a:spLocks noGrp="1"/>
          </p:cNvSpPr>
          <p:nvPr>
            <p:ph type="body" idx="1"/>
          </p:nvPr>
        </p:nvSpPr>
        <p:spPr/>
        <p:txBody>
          <a:bodyPr/>
          <a:lstStyle/>
          <a:p>
            <a:r>
              <a:rPr lang="en-US" sz="3200" dirty="0"/>
              <a:t>Agenda</a:t>
            </a:r>
            <a:endParaRPr lang="en-US" dirty="0"/>
          </a:p>
        </p:txBody>
      </p:sp>
      <p:sp>
        <p:nvSpPr>
          <p:cNvPr id="149" name="Google Shape;149;p31"/>
          <p:cNvSpPr txBox="1">
            <a:spLocks noGrp="1"/>
          </p:cNvSpPr>
          <p:nvPr>
            <p:ph type="body" sz="quarter" idx="10"/>
          </p:nvPr>
        </p:nvSpPr>
        <p:spPr>
          <a:prstGeom prst="rect">
            <a:avLst/>
          </a:prstGeom>
        </p:spPr>
        <p:txBody>
          <a:bodyPr spcFirstLastPara="1" vert="horz" wrap="square" lIns="45700" tIns="45700" rIns="45700" bIns="45700" rtlCol="0" anchor="t" anchorCtr="0">
            <a:noAutofit/>
          </a:bodyPr>
          <a:lstStyle/>
          <a:p>
            <a:pPr marL="463550" indent="-312738"/>
            <a:r>
              <a:rPr lang="en-US" sz="2800" dirty="0"/>
              <a:t>Reviewing the Science of Behavior</a:t>
            </a:r>
          </a:p>
          <a:p>
            <a:pPr marL="463550" indent="-312738"/>
            <a:r>
              <a:rPr lang="en-US" sz="2800" dirty="0"/>
              <a:t>Behavioral Interventions</a:t>
            </a:r>
          </a:p>
          <a:p>
            <a:pPr marL="736600" lvl="1" indent="-357188"/>
            <a:r>
              <a:rPr lang="en-US" sz="2800" dirty="0"/>
              <a:t>Preventing Behavior from occurring</a:t>
            </a:r>
          </a:p>
          <a:p>
            <a:pPr marL="736600" lvl="1" indent="-357188"/>
            <a:r>
              <a:rPr lang="en-US" sz="2800" dirty="0"/>
              <a:t>Responding to Challenging Behavior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a:extLst>
              <a:ext uri="{FF2B5EF4-FFF2-40B4-BE49-F238E27FC236}">
                <a16:creationId xmlns:a16="http://schemas.microsoft.com/office/drawing/2014/main" id="{0D608531-D89E-C362-4197-03553E883409}"/>
              </a:ext>
            </a:extLst>
          </p:cNvPr>
          <p:cNvSpPr>
            <a:spLocks noGrp="1"/>
          </p:cNvSpPr>
          <p:nvPr>
            <p:ph type="title"/>
          </p:nvPr>
        </p:nvSpPr>
        <p:spPr/>
        <p:txBody>
          <a:bodyPr/>
          <a:lstStyle/>
          <a:p>
            <a:r>
              <a:rPr lang="en-US" dirty="0"/>
              <a:t>Changing How We View Behavior, continued 2</a:t>
            </a:r>
          </a:p>
        </p:txBody>
      </p:sp>
      <p:sp>
        <p:nvSpPr>
          <p:cNvPr id="3" name="Text Placeholder 2">
            <a:extLst>
              <a:ext uri="{FF2B5EF4-FFF2-40B4-BE49-F238E27FC236}">
                <a16:creationId xmlns:a16="http://schemas.microsoft.com/office/drawing/2014/main" id="{06318DD2-EA41-C731-CBB6-8AFBCB16C545}"/>
              </a:ext>
            </a:extLst>
          </p:cNvPr>
          <p:cNvSpPr>
            <a:spLocks noGrp="1"/>
          </p:cNvSpPr>
          <p:nvPr>
            <p:ph type="body" sz="quarter" idx="10"/>
          </p:nvPr>
        </p:nvSpPr>
        <p:spPr>
          <a:xfrm>
            <a:off x="1237957" y="2421566"/>
            <a:ext cx="9636370" cy="3826834"/>
          </a:xfrm>
        </p:spPr>
        <p:txBody>
          <a:bodyPr/>
          <a:lstStyle/>
          <a:p>
            <a:pPr marL="0" indent="0">
              <a:buNone/>
            </a:pPr>
            <a:r>
              <a:rPr lang="en-US" sz="3200" dirty="0"/>
              <a:t>We must view student’s challenging behaviors as a teaching problem in which errors need to be eliminated and </a:t>
            </a:r>
            <a:r>
              <a:rPr lang="en-US" sz="3200" b="1" dirty="0"/>
              <a:t>correct responses </a:t>
            </a:r>
            <a:r>
              <a:rPr lang="en-US" sz="3200" dirty="0"/>
              <a:t>need to be taught and </a:t>
            </a:r>
            <a:r>
              <a:rPr lang="en-US" sz="3200" b="1" dirty="0"/>
              <a:t>strengthened</a:t>
            </a:r>
          </a:p>
          <a:p>
            <a:pPr marL="0" indent="0">
              <a:buNone/>
            </a:pPr>
            <a:r>
              <a:rPr lang="en-US" sz="3200" dirty="0"/>
              <a:t>Just like we do when we teach a new concept or lesson…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2" name="Title 1">
            <a:extLst>
              <a:ext uri="{FF2B5EF4-FFF2-40B4-BE49-F238E27FC236}">
                <a16:creationId xmlns:a16="http://schemas.microsoft.com/office/drawing/2014/main" id="{0EE2017E-6A73-C2FA-F79A-91870C2FCF36}"/>
              </a:ext>
            </a:extLst>
          </p:cNvPr>
          <p:cNvSpPr>
            <a:spLocks noGrp="1"/>
          </p:cNvSpPr>
          <p:nvPr>
            <p:ph type="title"/>
          </p:nvPr>
        </p:nvSpPr>
        <p:spPr/>
        <p:txBody>
          <a:bodyPr/>
          <a:lstStyle/>
          <a:p>
            <a:r>
              <a:rPr lang="en-US" sz="3200" b="0" dirty="0"/>
              <a:t>“If a child doesn’t know how to read, we </a:t>
            </a:r>
            <a:r>
              <a:rPr lang="en-US" sz="3200" dirty="0"/>
              <a:t>teach</a:t>
            </a:r>
          </a:p>
        </p:txBody>
      </p:sp>
      <p:sp>
        <p:nvSpPr>
          <p:cNvPr id="4" name="Text Placeholder 3">
            <a:extLst>
              <a:ext uri="{FF2B5EF4-FFF2-40B4-BE49-F238E27FC236}">
                <a16:creationId xmlns:a16="http://schemas.microsoft.com/office/drawing/2014/main" id="{4CB09718-83FA-9885-FEDE-B18DCC1A6598}"/>
              </a:ext>
            </a:extLst>
          </p:cNvPr>
          <p:cNvSpPr>
            <a:spLocks noGrp="1"/>
          </p:cNvSpPr>
          <p:nvPr>
            <p:ph type="body" sz="quarter" idx="10"/>
          </p:nvPr>
        </p:nvSpPr>
        <p:spPr>
          <a:xfrm>
            <a:off x="876300" y="2421566"/>
            <a:ext cx="10715182" cy="3903034"/>
          </a:xfrm>
        </p:spPr>
        <p:txBody>
          <a:bodyPr/>
          <a:lstStyle/>
          <a:p>
            <a:pPr marL="0" indent="0">
              <a:spcBef>
                <a:spcPts val="0"/>
              </a:spcBef>
              <a:buNone/>
            </a:pPr>
            <a:r>
              <a:rPr lang="en-US" sz="3200" dirty="0"/>
              <a:t>If a child doesn’t know how to swim, we </a:t>
            </a:r>
            <a:r>
              <a:rPr lang="en-US" sz="3200" b="1" dirty="0"/>
              <a:t>teach</a:t>
            </a:r>
          </a:p>
          <a:p>
            <a:pPr marL="0" indent="0">
              <a:spcBef>
                <a:spcPts val="0"/>
              </a:spcBef>
              <a:buNone/>
            </a:pPr>
            <a:r>
              <a:rPr lang="en-US" sz="3200" dirty="0"/>
              <a:t>If a child doesn’t know how to multiply, we </a:t>
            </a:r>
            <a:r>
              <a:rPr lang="en-US" sz="3200" b="1" dirty="0"/>
              <a:t>teach</a:t>
            </a:r>
          </a:p>
          <a:p>
            <a:pPr marL="0" indent="0">
              <a:spcBef>
                <a:spcPts val="0"/>
              </a:spcBef>
              <a:buNone/>
            </a:pPr>
            <a:r>
              <a:rPr lang="en-US" sz="3200" dirty="0"/>
              <a:t>If a child doesn’t know how to drive, we </a:t>
            </a:r>
            <a:r>
              <a:rPr lang="en-US" sz="3200" b="1" dirty="0"/>
              <a:t>teach</a:t>
            </a:r>
          </a:p>
          <a:p>
            <a:pPr marL="0" indent="0">
              <a:spcBef>
                <a:spcPts val="0"/>
              </a:spcBef>
              <a:buNone/>
            </a:pPr>
            <a:r>
              <a:rPr lang="en-US" sz="3200" dirty="0"/>
              <a:t>If a child doesn’t know how to behave, we…….</a:t>
            </a:r>
          </a:p>
          <a:p>
            <a:pPr marL="0" indent="0">
              <a:spcBef>
                <a:spcPts val="0"/>
              </a:spcBef>
              <a:spcAft>
                <a:spcPts val="1800"/>
              </a:spcAft>
              <a:buNone/>
            </a:pPr>
            <a:r>
              <a:rPr lang="en-US" sz="3200" dirty="0"/>
              <a:t>	Punish? Teach? </a:t>
            </a:r>
          </a:p>
          <a:p>
            <a:pPr marL="0" indent="0">
              <a:spcBef>
                <a:spcPts val="0"/>
              </a:spcBef>
              <a:spcAft>
                <a:spcPts val="600"/>
              </a:spcAft>
              <a:buNone/>
            </a:pPr>
            <a:r>
              <a:rPr lang="en-US" dirty="0"/>
              <a:t>Why can’t we finish the last sentence as automatically as we do the others?”</a:t>
            </a:r>
          </a:p>
          <a:p>
            <a:pPr marL="0" indent="0">
              <a:spcBef>
                <a:spcPts val="0"/>
              </a:spcBef>
              <a:spcAft>
                <a:spcPts val="600"/>
              </a:spcAft>
              <a:buNone/>
            </a:pPr>
            <a:r>
              <a:rPr lang="en-US" dirty="0"/>
              <a:t>-John </a:t>
            </a:r>
            <a:r>
              <a:rPr lang="en-US" dirty="0" err="1"/>
              <a:t>Herner</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03A6FA93-420F-FE10-9FCE-EB622CED6739}"/>
              </a:ext>
            </a:extLst>
          </p:cNvPr>
          <p:cNvSpPr>
            <a:spLocks noGrp="1"/>
          </p:cNvSpPr>
          <p:nvPr>
            <p:ph type="title"/>
          </p:nvPr>
        </p:nvSpPr>
        <p:spPr/>
        <p:txBody>
          <a:bodyPr/>
          <a:lstStyle/>
          <a:p>
            <a:r>
              <a:rPr lang="en-US" dirty="0"/>
              <a:t>Research tells us...</a:t>
            </a:r>
          </a:p>
        </p:txBody>
      </p:sp>
      <p:sp>
        <p:nvSpPr>
          <p:cNvPr id="348" name="Google Shape;348;p40"/>
          <p:cNvSpPr txBox="1">
            <a:spLocks noGrp="1"/>
          </p:cNvSpPr>
          <p:nvPr>
            <p:ph type="body" idx="1"/>
          </p:nvPr>
        </p:nvSpPr>
        <p:spPr>
          <a:prstGeom prst="rect">
            <a:avLst/>
          </a:prstGeom>
        </p:spPr>
        <p:txBody>
          <a:bodyPr spcFirstLastPara="1" vert="horz" wrap="square" lIns="91433" tIns="91433" rIns="91433" bIns="91433" rtlCol="0" anchor="t" anchorCtr="0">
            <a:noAutofit/>
          </a:bodyPr>
          <a:lstStyle/>
          <a:p>
            <a:pPr marL="0" indent="0">
              <a:spcBef>
                <a:spcPts val="0"/>
              </a:spcBef>
              <a:buSzPts val="3000"/>
              <a:buNone/>
            </a:pPr>
            <a:r>
              <a:rPr lang="en-US" sz="3200" dirty="0"/>
              <a:t>Effective teachers and staff:</a:t>
            </a:r>
          </a:p>
        </p:txBody>
      </p:sp>
      <p:sp>
        <p:nvSpPr>
          <p:cNvPr id="3" name="Text Placeholder 2">
            <a:extLst>
              <a:ext uri="{FF2B5EF4-FFF2-40B4-BE49-F238E27FC236}">
                <a16:creationId xmlns:a16="http://schemas.microsoft.com/office/drawing/2014/main" id="{E40F72DE-D4D5-270E-4BC7-88B7B55AE05C}"/>
              </a:ext>
            </a:extLst>
          </p:cNvPr>
          <p:cNvSpPr>
            <a:spLocks noGrp="1"/>
          </p:cNvSpPr>
          <p:nvPr>
            <p:ph type="body" sz="quarter" idx="10"/>
          </p:nvPr>
        </p:nvSpPr>
        <p:spPr/>
        <p:txBody>
          <a:bodyPr/>
          <a:lstStyle/>
          <a:p>
            <a:pPr marL="457200"/>
            <a:r>
              <a:rPr lang="en-US" sz="2800" dirty="0"/>
              <a:t>Spend more time responding and praising </a:t>
            </a:r>
            <a:r>
              <a:rPr lang="en-US" sz="2800" b="1" dirty="0"/>
              <a:t>expected </a:t>
            </a:r>
            <a:r>
              <a:rPr lang="en-US" sz="2800" dirty="0"/>
              <a:t>behavior than responding to</a:t>
            </a:r>
            <a:r>
              <a:rPr lang="en-US" sz="2800" b="1" dirty="0"/>
              <a:t> inappropriate </a:t>
            </a:r>
            <a:r>
              <a:rPr lang="en-US" sz="2800" dirty="0"/>
              <a:t>behavior</a:t>
            </a:r>
          </a:p>
          <a:p>
            <a:pPr marL="457200"/>
            <a:r>
              <a:rPr lang="en-US" sz="2800" dirty="0"/>
              <a:t>Know that student do NOT learn when presented with aversive consequences</a:t>
            </a:r>
          </a:p>
          <a:p>
            <a:pPr marL="457200"/>
            <a:r>
              <a:rPr lang="en-US" sz="2800" dirty="0"/>
              <a:t>Understand we DO learn better ways of behaving by being taught directly and receiving consistent feedback on the behaviors that we want to see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 name="Title 2">
            <a:extLst>
              <a:ext uri="{FF2B5EF4-FFF2-40B4-BE49-F238E27FC236}">
                <a16:creationId xmlns:a16="http://schemas.microsoft.com/office/drawing/2014/main" id="{30D593D5-18C9-A16B-71F6-80774713CA34}"/>
              </a:ext>
            </a:extLst>
          </p:cNvPr>
          <p:cNvSpPr>
            <a:spLocks noGrp="1"/>
          </p:cNvSpPr>
          <p:nvPr>
            <p:ph type="title"/>
          </p:nvPr>
        </p:nvSpPr>
        <p:spPr/>
        <p:txBody>
          <a:bodyPr/>
          <a:lstStyle/>
          <a:p>
            <a:r>
              <a:rPr lang="en-US" dirty="0"/>
              <a:t>How do they do it??</a:t>
            </a:r>
          </a:p>
        </p:txBody>
      </p:sp>
      <p:sp>
        <p:nvSpPr>
          <p:cNvPr id="4" name="Text Placeholder 3">
            <a:extLst>
              <a:ext uri="{FF2B5EF4-FFF2-40B4-BE49-F238E27FC236}">
                <a16:creationId xmlns:a16="http://schemas.microsoft.com/office/drawing/2014/main" id="{F1C971EB-721B-0E0F-5712-74AF2C4406B7}"/>
              </a:ext>
            </a:extLst>
          </p:cNvPr>
          <p:cNvSpPr>
            <a:spLocks noGrp="1"/>
          </p:cNvSpPr>
          <p:nvPr>
            <p:ph type="body" sz="quarter" idx="10"/>
          </p:nvPr>
        </p:nvSpPr>
        <p:spPr/>
        <p:txBody>
          <a:bodyPr/>
          <a:lstStyle/>
          <a:p>
            <a:pPr marL="457200" indent="-457200">
              <a:buClr>
                <a:srgbClr val="003399"/>
              </a:buClr>
              <a:buSzPct val="108000"/>
              <a:buFont typeface="Arial" panose="020B0604020202020204" pitchFamily="34" charset="0"/>
              <a:buChar char="•"/>
            </a:pPr>
            <a:r>
              <a:rPr lang="en-US" sz="3600" dirty="0"/>
              <a:t>Being less REACTIVE</a:t>
            </a:r>
          </a:p>
          <a:p>
            <a:pPr marL="457200" indent="-457200">
              <a:buClr>
                <a:srgbClr val="003399"/>
              </a:buClr>
              <a:buSzPct val="108000"/>
              <a:buFont typeface="Arial" panose="020B0604020202020204" pitchFamily="34" charset="0"/>
              <a:buChar char="•"/>
            </a:pPr>
            <a:r>
              <a:rPr lang="en-US" sz="3600" dirty="0"/>
              <a:t>Being more </a:t>
            </a:r>
            <a:r>
              <a:rPr lang="en-US" sz="3600" b="1" dirty="0"/>
              <a:t>PROACTIVE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Title 2">
            <a:extLst>
              <a:ext uri="{FF2B5EF4-FFF2-40B4-BE49-F238E27FC236}">
                <a16:creationId xmlns:a16="http://schemas.microsoft.com/office/drawing/2014/main" id="{9ECF0056-0777-C888-DDB0-068D627C8CA6}"/>
              </a:ext>
            </a:extLst>
          </p:cNvPr>
          <p:cNvSpPr>
            <a:spLocks noGrp="1"/>
          </p:cNvSpPr>
          <p:nvPr>
            <p:ph type="ctrTitle"/>
          </p:nvPr>
        </p:nvSpPr>
        <p:spPr/>
        <p:txBody>
          <a:bodyPr/>
          <a:lstStyle/>
          <a:p>
            <a:pPr algn="ctr"/>
            <a:r>
              <a:rPr lang="en-US" u="sng" dirty="0"/>
              <a:t>ANTECEDENT</a:t>
            </a:r>
            <a:r>
              <a:rPr lang="en-US" dirty="0"/>
              <a:t> INTERVENTIONS </a:t>
            </a:r>
            <a:br>
              <a:rPr lang="en-US" dirty="0"/>
            </a:br>
            <a:r>
              <a:rPr lang="en-US" dirty="0"/>
              <a:t>AND MODIFICATIONS</a:t>
            </a:r>
          </a:p>
        </p:txBody>
      </p:sp>
      <p:sp>
        <p:nvSpPr>
          <p:cNvPr id="2" name="Text Placeholder 1">
            <a:extLst>
              <a:ext uri="{FF2B5EF4-FFF2-40B4-BE49-F238E27FC236}">
                <a16:creationId xmlns:a16="http://schemas.microsoft.com/office/drawing/2014/main" id="{30C6AA22-294C-CA06-D2E9-4E9CA574C7CE}"/>
              </a:ext>
            </a:extLst>
          </p:cNvPr>
          <p:cNvSpPr>
            <a:spLocks noGrp="1"/>
          </p:cNvSpPr>
          <p:nvPr>
            <p:ph type="body" sz="quarter" idx="10"/>
          </p:nvPr>
        </p:nvSpPr>
        <p:spPr/>
        <p:txBody>
          <a:bodyPr/>
          <a:lstStyle/>
          <a:p>
            <a:pPr algn="ctr">
              <a:lnSpc>
                <a:spcPct val="100000"/>
              </a:lnSpc>
              <a:spcBef>
                <a:spcPts val="1400"/>
              </a:spcBef>
            </a:pPr>
            <a:r>
              <a:rPr lang="en-US" b="1" dirty="0"/>
              <a:t>Managing yourself</a:t>
            </a:r>
            <a:br>
              <a:rPr lang="en-US" b="1" dirty="0"/>
            </a:br>
            <a:r>
              <a:rPr lang="en-US" b="1" dirty="0"/>
              <a:t>Instructional Control</a:t>
            </a:r>
            <a:br>
              <a:rPr lang="en-US" b="1" dirty="0"/>
            </a:br>
            <a:r>
              <a:rPr lang="en-US" b="1" dirty="0"/>
              <a:t>Pairing</a:t>
            </a:r>
            <a:br>
              <a:rPr lang="en-US" b="1" dirty="0"/>
            </a:br>
            <a:r>
              <a:rPr lang="en-US" b="1" dirty="0"/>
              <a:t>Antecedent modifications</a:t>
            </a:r>
            <a:br>
              <a:rPr lang="en-US" b="1" dirty="0"/>
            </a:br>
            <a:r>
              <a:rPr lang="en-US" b="1" dirty="0"/>
              <a:t>Extinction Burst</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MANAGE YOURSELF FIRST</a:t>
            </a:r>
            <a:endParaRPr sz="3600" dirty="0"/>
          </a:p>
        </p:txBody>
      </p:sp>
    </p:spTree>
    <p:extLst>
      <p:ext uri="{BB962C8B-B14F-4D97-AF65-F5344CB8AC3E}">
        <p14:creationId xmlns:p14="http://schemas.microsoft.com/office/powerpoint/2010/main" val="1454039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 name="Title 1">
            <a:extLst>
              <a:ext uri="{FF2B5EF4-FFF2-40B4-BE49-F238E27FC236}">
                <a16:creationId xmlns:a16="http://schemas.microsoft.com/office/drawing/2014/main" id="{03700643-0BDF-4EF0-0E0F-D87A7E30057F}"/>
              </a:ext>
            </a:extLst>
          </p:cNvPr>
          <p:cNvSpPr>
            <a:spLocks noGrp="1"/>
          </p:cNvSpPr>
          <p:nvPr>
            <p:ph type="title"/>
          </p:nvPr>
        </p:nvSpPr>
        <p:spPr/>
        <p:txBody>
          <a:bodyPr/>
          <a:lstStyle/>
          <a:p>
            <a:r>
              <a:rPr lang="en-US" dirty="0"/>
              <a:t>First steps to managing behavior….</a:t>
            </a:r>
          </a:p>
        </p:txBody>
      </p:sp>
      <p:sp>
        <p:nvSpPr>
          <p:cNvPr id="147" name="Google Shape;147;p27" descr="Words &quot;Manage Yourself First&quot;"/>
          <p:cNvSpPr txBox="1">
            <a:spLocks noGrp="1"/>
          </p:cNvSpPr>
          <p:nvPr>
            <p:ph type="body" sz="quarter" idx="10"/>
          </p:nvPr>
        </p:nvSpPr>
        <p:spPr>
          <a:prstGeom prst="rect">
            <a:avLst/>
          </a:prstGeom>
        </p:spPr>
        <p:txBody>
          <a:bodyPr spcFirstLastPara="1" vert="horz" wrap="square" lIns="121900" tIns="121900" rIns="121900" bIns="121900" rtlCol="0" anchor="ctr" anchorCtr="0">
            <a:normAutofit fontScale="55000" lnSpcReduction="20000"/>
          </a:bodyPr>
          <a:lstStyle/>
          <a:p>
            <a:pPr marL="0" indent="0" algn="ctr">
              <a:lnSpc>
                <a:spcPct val="100000"/>
              </a:lnSpc>
              <a:spcBef>
                <a:spcPts val="0"/>
              </a:spcBef>
              <a:buNone/>
            </a:pPr>
            <a:r>
              <a:rPr lang="en" sz="15141" b="1" dirty="0">
                <a:solidFill>
                  <a:srgbClr val="CC6600"/>
                </a:solidFill>
                <a:ea typeface="Open Sans"/>
                <a:sym typeface="Open Sans"/>
              </a:rPr>
              <a:t>Manage </a:t>
            </a:r>
            <a:endParaRPr sz="15141" b="1" dirty="0">
              <a:solidFill>
                <a:srgbClr val="CC6600"/>
              </a:solidFill>
              <a:ea typeface="Open Sans"/>
              <a:sym typeface="Open Sans"/>
            </a:endParaRPr>
          </a:p>
          <a:p>
            <a:pPr marL="0" indent="0" algn="ctr">
              <a:lnSpc>
                <a:spcPct val="100000"/>
              </a:lnSpc>
              <a:spcBef>
                <a:spcPts val="0"/>
              </a:spcBef>
              <a:buNone/>
            </a:pPr>
            <a:r>
              <a:rPr lang="en" sz="15141" b="1" dirty="0">
                <a:solidFill>
                  <a:srgbClr val="CC6600"/>
                </a:solidFill>
                <a:ea typeface="Open Sans"/>
                <a:sym typeface="Open Sans"/>
              </a:rPr>
              <a:t>yourself </a:t>
            </a:r>
            <a:endParaRPr sz="15141" b="1" dirty="0">
              <a:solidFill>
                <a:srgbClr val="CC6600"/>
              </a:solidFill>
              <a:ea typeface="Open Sans"/>
              <a:sym typeface="Open Sans"/>
            </a:endParaRPr>
          </a:p>
          <a:p>
            <a:pPr marL="0" indent="0" algn="ctr">
              <a:lnSpc>
                <a:spcPct val="100000"/>
              </a:lnSpc>
              <a:spcBef>
                <a:spcPts val="0"/>
              </a:spcBef>
              <a:buNone/>
            </a:pPr>
            <a:r>
              <a:rPr lang="en" sz="15141" b="1" dirty="0">
                <a:solidFill>
                  <a:srgbClr val="CC6600"/>
                </a:solidFill>
                <a:ea typeface="Open Sans"/>
                <a:sym typeface="Open Sans"/>
              </a:rPr>
              <a:t>first!</a:t>
            </a:r>
            <a:endParaRPr dirty="0">
              <a:solidFill>
                <a:srgbClr val="CC66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2" name="Title 1">
            <a:extLst>
              <a:ext uri="{FF2B5EF4-FFF2-40B4-BE49-F238E27FC236}">
                <a16:creationId xmlns:a16="http://schemas.microsoft.com/office/drawing/2014/main" id="{7FFF93CE-B352-D67C-E0B9-D034B6816593}"/>
              </a:ext>
            </a:extLst>
          </p:cNvPr>
          <p:cNvSpPr>
            <a:spLocks noGrp="1"/>
          </p:cNvSpPr>
          <p:nvPr>
            <p:ph type="title"/>
          </p:nvPr>
        </p:nvSpPr>
        <p:spPr/>
        <p:txBody>
          <a:bodyPr/>
          <a:lstStyle/>
          <a:p>
            <a:pPr algn="ctr"/>
            <a:r>
              <a:rPr lang="en-US" sz="6600" dirty="0">
                <a:solidFill>
                  <a:schemeClr val="dk1"/>
                </a:solidFill>
                <a:ea typeface="Open Sans"/>
                <a:sym typeface="Open Sans"/>
              </a:rPr>
              <a:t>Put your </a:t>
            </a:r>
            <a:br>
              <a:rPr lang="en-US" sz="6600" dirty="0">
                <a:solidFill>
                  <a:schemeClr val="dk1"/>
                </a:solidFill>
                <a:ea typeface="Open Sans"/>
                <a:sym typeface="Open Sans"/>
              </a:rPr>
            </a:br>
            <a:r>
              <a:rPr lang="en-US" sz="6600" dirty="0">
                <a:solidFill>
                  <a:schemeClr val="dk1"/>
                </a:solidFill>
                <a:ea typeface="Open Sans"/>
                <a:sym typeface="Open Sans"/>
              </a:rPr>
              <a:t>oxygen </a:t>
            </a:r>
            <a:br>
              <a:rPr lang="en-US" sz="6600" dirty="0">
                <a:solidFill>
                  <a:schemeClr val="dk1"/>
                </a:solidFill>
                <a:ea typeface="Open Sans"/>
                <a:sym typeface="Open Sans"/>
              </a:rPr>
            </a:br>
            <a:r>
              <a:rPr lang="en-US" sz="6600" dirty="0">
                <a:solidFill>
                  <a:schemeClr val="dk1"/>
                </a:solidFill>
                <a:ea typeface="Open Sans"/>
                <a:sym typeface="Open Sans"/>
              </a:rPr>
              <a:t>mask on </a:t>
            </a:r>
            <a:br>
              <a:rPr lang="en-US" sz="6600" dirty="0">
                <a:solidFill>
                  <a:schemeClr val="dk1"/>
                </a:solidFill>
                <a:ea typeface="Open Sans"/>
                <a:sym typeface="Open Sans"/>
              </a:rPr>
            </a:br>
            <a:r>
              <a:rPr lang="en-US" sz="6600" dirty="0">
                <a:solidFill>
                  <a:schemeClr val="dk1"/>
                </a:solidFill>
                <a:ea typeface="Open Sans"/>
                <a:sym typeface="Open Sans"/>
              </a:rPr>
              <a:t>first!</a:t>
            </a:r>
            <a:endParaRPr lang="en-US" sz="6600" dirty="0"/>
          </a:p>
        </p:txBody>
      </p:sp>
      <p:pic>
        <p:nvPicPr>
          <p:cNvPr id="4" name="Google Shape;153;p28" descr="Pictures from an airplane instruction card to put your oxygen mask on first.">
            <a:extLst>
              <a:ext uri="{C183D7F6-B498-43B3-948B-1728B52AA6E4}">
                <adec:decorative xmlns:adec="http://schemas.microsoft.com/office/drawing/2017/decorative" val="0"/>
              </a:ext>
            </a:extLst>
          </p:cNvPr>
          <p:cNvPicPr preferRelativeResize="0">
            <a:picLocks noGrp="1"/>
          </p:cNvPicPr>
          <p:nvPr>
            <p:ph type="pic" sz="quarter" idx="12"/>
          </p:nvPr>
        </p:nvPicPr>
        <p:blipFill rotWithShape="1">
          <a:blip r:embed="rId3">
            <a:alphaModFix/>
          </a:blip>
          <a:srcRect l="903" t="3781" r="903" b="3501"/>
          <a:stretch/>
        </p:blipFill>
        <p:spPr>
          <a:xfrm>
            <a:off x="6521824" y="1464073"/>
            <a:ext cx="5057401" cy="477536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b="1" dirty="0"/>
              <a:t>Keep yourself calm!				</a:t>
            </a:r>
            <a:endParaRPr b="1" dirty="0"/>
          </a:p>
        </p:txBody>
      </p:sp>
      <p:pic>
        <p:nvPicPr>
          <p:cNvPr id="160" name="Google Shape;160;p29" descr="Man sprinkling glitter says &quot;take a deep breath...focus on what you can control&quot;" title="Meme"/>
          <p:cNvPicPr preferRelativeResize="0"/>
          <p:nvPr/>
        </p:nvPicPr>
        <p:blipFill>
          <a:blip r:embed="rId3">
            <a:alphaModFix/>
          </a:blip>
          <a:stretch>
            <a:fillRect/>
          </a:stretch>
        </p:blipFill>
        <p:spPr>
          <a:xfrm>
            <a:off x="1371331" y="2541494"/>
            <a:ext cx="3340989" cy="3340989"/>
          </a:xfrm>
          <a:prstGeom prst="rect">
            <a:avLst/>
          </a:prstGeom>
          <a:noFill/>
          <a:ln>
            <a:noFill/>
          </a:ln>
        </p:spPr>
      </p:pic>
      <p:sp>
        <p:nvSpPr>
          <p:cNvPr id="3" name="Text Placeholder 2">
            <a:extLst>
              <a:ext uri="{FF2B5EF4-FFF2-40B4-BE49-F238E27FC236}">
                <a16:creationId xmlns:a16="http://schemas.microsoft.com/office/drawing/2014/main" id="{82E4CFFD-64F1-45E6-CFEC-9C2DC234139B}"/>
              </a:ext>
            </a:extLst>
          </p:cNvPr>
          <p:cNvSpPr>
            <a:spLocks noGrp="1"/>
          </p:cNvSpPr>
          <p:nvPr>
            <p:ph type="body" sz="quarter" idx="11"/>
          </p:nvPr>
        </p:nvSpPr>
        <p:spPr>
          <a:xfrm>
            <a:off x="6285333" y="1168532"/>
            <a:ext cx="5297067" cy="749731"/>
          </a:xfrm>
        </p:spPr>
        <p:txBody>
          <a:bodyPr/>
          <a:lstStyle/>
          <a:p>
            <a:pPr algn="ctr"/>
            <a:r>
              <a:rPr lang="en-US" sz="3600" b="1" dirty="0"/>
              <a:t>Don’t take it personally!</a:t>
            </a:r>
          </a:p>
        </p:txBody>
      </p:sp>
      <p:pic>
        <p:nvPicPr>
          <p:cNvPr id="161" name="Google Shape;161;p29" descr="Woman sitting at desk behind clear shield." title="Don't take it personally"/>
          <p:cNvPicPr preferRelativeResize="0"/>
          <p:nvPr/>
        </p:nvPicPr>
        <p:blipFill rotWithShape="1">
          <a:blip r:embed="rId4">
            <a:alphaModFix/>
          </a:blip>
          <a:srcRect t="7275"/>
          <a:stretch/>
        </p:blipFill>
        <p:spPr>
          <a:xfrm>
            <a:off x="6996801" y="2014764"/>
            <a:ext cx="3823867" cy="3545699"/>
          </a:xfrm>
          <a:prstGeom prst="rect">
            <a:avLst/>
          </a:prstGeom>
          <a:noFill/>
          <a:ln>
            <a:noFill/>
          </a:ln>
        </p:spPr>
      </p:pic>
      <p:sp>
        <p:nvSpPr>
          <p:cNvPr id="4" name="Text Placeholder 3">
            <a:extLst>
              <a:ext uri="{FF2B5EF4-FFF2-40B4-BE49-F238E27FC236}">
                <a16:creationId xmlns:a16="http://schemas.microsoft.com/office/drawing/2014/main" id="{E9DF7EC0-0A34-F5A2-26CB-621D354B4CEC}"/>
              </a:ext>
            </a:extLst>
          </p:cNvPr>
          <p:cNvSpPr>
            <a:spLocks noGrp="1"/>
          </p:cNvSpPr>
          <p:nvPr>
            <p:ph type="body" sz="quarter" idx="12"/>
          </p:nvPr>
        </p:nvSpPr>
        <p:spPr>
          <a:xfrm>
            <a:off x="6285333" y="5656964"/>
            <a:ext cx="5297067" cy="558932"/>
          </a:xfrm>
        </p:spPr>
        <p:txBody>
          <a:bodyPr/>
          <a:lstStyle/>
          <a:p>
            <a:pPr algn="ctr"/>
            <a:r>
              <a:rPr lang="en-US" sz="2800" b="1" dirty="0"/>
              <a:t>Put up your invisible shield.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6" name="Google Shape;176;p31" descr="How you say what you say plus nonverbal communication equals the loudest message" title="Non verbal communication"/>
          <p:cNvPicPr preferRelativeResize="0"/>
          <p:nvPr/>
        </p:nvPicPr>
        <p:blipFill rotWithShape="1">
          <a:blip r:embed="rId3">
            <a:alphaModFix/>
          </a:blip>
          <a:srcRect t="6425" b="6268"/>
          <a:stretch/>
        </p:blipFill>
        <p:spPr>
          <a:xfrm>
            <a:off x="1340735" y="2096764"/>
            <a:ext cx="9522987" cy="2507534"/>
          </a:xfrm>
          <a:prstGeom prst="rect">
            <a:avLst/>
          </a:prstGeom>
          <a:noFill/>
          <a:ln>
            <a:noFill/>
          </a:ln>
        </p:spPr>
      </p:pic>
      <p:sp>
        <p:nvSpPr>
          <p:cNvPr id="2" name="Title 1">
            <a:extLst>
              <a:ext uri="{FF2B5EF4-FFF2-40B4-BE49-F238E27FC236}">
                <a16:creationId xmlns:a16="http://schemas.microsoft.com/office/drawing/2014/main" id="{21934AEB-914B-05F4-72F4-018E712F5BA2}"/>
              </a:ext>
            </a:extLst>
          </p:cNvPr>
          <p:cNvSpPr>
            <a:spLocks noGrp="1"/>
          </p:cNvSpPr>
          <p:nvPr>
            <p:ph type="title"/>
          </p:nvPr>
        </p:nvSpPr>
        <p:spPr>
          <a:xfrm>
            <a:off x="602901" y="1164989"/>
            <a:ext cx="10999091" cy="959911"/>
          </a:xfrm>
        </p:spPr>
        <p:txBody>
          <a:bodyPr/>
          <a:lstStyle/>
          <a:p>
            <a:pPr algn="ctr"/>
            <a:r>
              <a:rPr lang="en-US" dirty="0"/>
              <a:t>NON-VERBAL COMMUNICATION!</a:t>
            </a:r>
          </a:p>
        </p:txBody>
      </p:sp>
      <p:sp>
        <p:nvSpPr>
          <p:cNvPr id="174" name="Google Shape;174;p31"/>
          <p:cNvSpPr txBox="1">
            <a:spLocks noGrp="1"/>
          </p:cNvSpPr>
          <p:nvPr>
            <p:ph type="body" sz="quarter" idx="10"/>
          </p:nvPr>
        </p:nvSpPr>
        <p:spPr>
          <a:xfrm>
            <a:off x="622998" y="4502884"/>
            <a:ext cx="5264079" cy="2031913"/>
          </a:xfrm>
          <a:prstGeom prst="rect">
            <a:avLst/>
          </a:prstGeom>
          <a:noFill/>
          <a:ln>
            <a:noFill/>
          </a:ln>
        </p:spPr>
        <p:txBody>
          <a:bodyPr spcFirstLastPara="1" vert="horz" wrap="square" lIns="91433" tIns="45700" rIns="91433" bIns="45700" rtlCol="0" anchor="t" anchorCtr="0">
            <a:noAutofit/>
          </a:bodyPr>
          <a:lstStyle/>
          <a:p>
            <a:pPr marL="280988" indent="-280988">
              <a:lnSpc>
                <a:spcPct val="90000"/>
              </a:lnSpc>
              <a:spcBef>
                <a:spcPts val="0"/>
              </a:spcBef>
              <a:spcAft>
                <a:spcPts val="600"/>
              </a:spcAft>
            </a:pPr>
            <a:r>
              <a:rPr lang="en" sz="3200" b="1" dirty="0">
                <a:solidFill>
                  <a:schemeClr val="dk2"/>
                </a:solidFill>
                <a:ea typeface="Open Sans"/>
                <a:sym typeface="Open Sans"/>
              </a:rPr>
              <a:t>Neutral voice tone and rate</a:t>
            </a:r>
          </a:p>
          <a:p>
            <a:pPr marL="280988" indent="-280988">
              <a:lnSpc>
                <a:spcPct val="90000"/>
              </a:lnSpc>
              <a:spcBef>
                <a:spcPts val="0"/>
              </a:spcBef>
              <a:spcAft>
                <a:spcPts val="600"/>
              </a:spcAft>
            </a:pPr>
            <a:r>
              <a:rPr lang="en" sz="2800" dirty="0">
                <a:ea typeface="Open Sans"/>
                <a:sym typeface="Open Sans"/>
              </a:rPr>
              <a:t>How do you want to be talked to when you are upset?</a:t>
            </a:r>
            <a:endParaRPr sz="2800" dirty="0">
              <a:ea typeface="Open Sans"/>
              <a:sym typeface="Open Sans"/>
            </a:endParaRPr>
          </a:p>
        </p:txBody>
      </p:sp>
      <p:sp>
        <p:nvSpPr>
          <p:cNvPr id="175" name="Google Shape;175;p31"/>
          <p:cNvSpPr txBox="1">
            <a:spLocks noGrp="1"/>
          </p:cNvSpPr>
          <p:nvPr>
            <p:ph type="body" sz="quarter" idx="11"/>
          </p:nvPr>
        </p:nvSpPr>
        <p:spPr>
          <a:xfrm>
            <a:off x="6096000" y="4502884"/>
            <a:ext cx="5748997" cy="2031913"/>
          </a:xfrm>
          <a:prstGeom prst="rect">
            <a:avLst/>
          </a:prstGeom>
          <a:noFill/>
          <a:ln>
            <a:noFill/>
          </a:ln>
        </p:spPr>
        <p:txBody>
          <a:bodyPr spcFirstLastPara="1" vert="horz" wrap="square" lIns="91433" tIns="45700" rIns="91433" bIns="45700" rtlCol="0" anchor="t" anchorCtr="0">
            <a:noAutofit/>
          </a:bodyPr>
          <a:lstStyle/>
          <a:p>
            <a:pPr marL="280988" indent="-280988">
              <a:spcBef>
                <a:spcPts val="0"/>
              </a:spcBef>
              <a:spcAft>
                <a:spcPts val="600"/>
              </a:spcAft>
            </a:pPr>
            <a:r>
              <a:rPr lang="en" sz="3200" b="1" dirty="0">
                <a:solidFill>
                  <a:schemeClr val="dk2"/>
                </a:solidFill>
                <a:ea typeface="Open Sans"/>
                <a:sym typeface="Open Sans"/>
              </a:rPr>
              <a:t>Be </a:t>
            </a:r>
            <a:r>
              <a:rPr lang="en" sz="3200" i="1" dirty="0">
                <a:solidFill>
                  <a:schemeClr val="dk2"/>
                </a:solidFill>
                <a:ea typeface="Open Sans"/>
                <a:sym typeface="Open Sans"/>
              </a:rPr>
              <a:t>aware</a:t>
            </a:r>
            <a:r>
              <a:rPr lang="en" sz="3200" b="1" dirty="0">
                <a:solidFill>
                  <a:schemeClr val="dk2"/>
                </a:solidFill>
                <a:ea typeface="Open Sans"/>
                <a:sym typeface="Open Sans"/>
              </a:rPr>
              <a:t> of body language</a:t>
            </a:r>
          </a:p>
          <a:p>
            <a:pPr marL="280988" indent="-280988">
              <a:spcBef>
                <a:spcPts val="0"/>
              </a:spcBef>
              <a:spcAft>
                <a:spcPts val="600"/>
              </a:spcAft>
            </a:pPr>
            <a:r>
              <a:rPr lang="en" sz="2800" dirty="0">
                <a:ea typeface="Open Sans"/>
                <a:sym typeface="Open Sans"/>
              </a:rPr>
              <a:t>If someone can’t hear your voice, what does it look like you are saying when they watch you?</a:t>
            </a:r>
            <a:endParaRPr sz="2800" dirty="0">
              <a:ea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224638-42C1-6C87-1AB3-732F96A201BE}"/>
              </a:ext>
            </a:extLst>
          </p:cNvPr>
          <p:cNvSpPr>
            <a:spLocks noGrp="1"/>
          </p:cNvSpPr>
          <p:nvPr>
            <p:ph type="title"/>
          </p:nvPr>
        </p:nvSpPr>
        <p:spPr/>
        <p:txBody>
          <a:bodyPr/>
          <a:lstStyle/>
          <a:p>
            <a:r>
              <a:rPr lang="en-US" dirty="0"/>
              <a:t>Reminder</a:t>
            </a:r>
          </a:p>
        </p:txBody>
      </p:sp>
      <p:sp>
        <p:nvSpPr>
          <p:cNvPr id="5" name="Text Placeholder 4">
            <a:extLst>
              <a:ext uri="{FF2B5EF4-FFF2-40B4-BE49-F238E27FC236}">
                <a16:creationId xmlns:a16="http://schemas.microsoft.com/office/drawing/2014/main" id="{E722697B-2285-0FB5-9877-8DA2DA9A99C0}"/>
              </a:ext>
            </a:extLst>
          </p:cNvPr>
          <p:cNvSpPr txBox="1">
            <a:spLocks noGrp="1"/>
          </p:cNvSpPr>
          <p:nvPr>
            <p:ph type="body" sz="quarter" idx="10"/>
          </p:nvPr>
        </p:nvSpPr>
        <p:spPr>
          <a:xfrm>
            <a:off x="612488" y="2421566"/>
            <a:ext cx="10373960" cy="2677656"/>
          </a:xfrm>
          <a:prstGeom prst="rect">
            <a:avLst/>
          </a:prstGeom>
          <a:noFill/>
        </p:spPr>
        <p:txBody>
          <a:bodyPr wrap="square" rtlCol="0">
            <a:spAutoFit/>
          </a:bodyPr>
          <a:lstStyle/>
          <a:p>
            <a:r>
              <a:rPr lang="en-US" dirty="0"/>
              <a:t>We all work with students with challenging behavior - some minor and some much more consuming of our day. No matter, our goal is always to reduce challenging behavior and increase appropriate behaviors. Learn some practical and in the moment ways to help prevent the behavior from occurring along with ways to respond when it does occur. These strategies won't solve all your challenges but will go along way for you and your staff with a tool belt of ideas on what you can do!</a:t>
            </a:r>
          </a:p>
        </p:txBody>
      </p:sp>
    </p:spTree>
    <p:extLst>
      <p:ext uri="{BB962C8B-B14F-4D97-AF65-F5344CB8AC3E}">
        <p14:creationId xmlns:p14="http://schemas.microsoft.com/office/powerpoint/2010/main" val="906485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4" name="Title 3">
            <a:extLst>
              <a:ext uri="{FF2B5EF4-FFF2-40B4-BE49-F238E27FC236}">
                <a16:creationId xmlns:a16="http://schemas.microsoft.com/office/drawing/2014/main" id="{A63DD58F-5862-590A-CD27-E1587BAAFCC5}"/>
              </a:ext>
            </a:extLst>
          </p:cNvPr>
          <p:cNvSpPr>
            <a:spLocks noGrp="1"/>
          </p:cNvSpPr>
          <p:nvPr>
            <p:ph type="title"/>
          </p:nvPr>
        </p:nvSpPr>
        <p:spPr/>
        <p:txBody>
          <a:bodyPr/>
          <a:lstStyle/>
          <a:p>
            <a:r>
              <a:rPr lang="en-US" dirty="0"/>
              <a:t>DON’T PICK UP THE ROPE!</a:t>
            </a:r>
            <a:br>
              <a:rPr lang="en-US" dirty="0"/>
            </a:br>
            <a:r>
              <a:rPr lang="en-US" sz="3200" dirty="0"/>
              <a:t>Don’t get in a “tug-o-war” with the student.</a:t>
            </a:r>
          </a:p>
        </p:txBody>
      </p:sp>
      <p:sp>
        <p:nvSpPr>
          <p:cNvPr id="5" name="Text Placeholder 4">
            <a:extLst>
              <a:ext uri="{FF2B5EF4-FFF2-40B4-BE49-F238E27FC236}">
                <a16:creationId xmlns:a16="http://schemas.microsoft.com/office/drawing/2014/main" id="{FC10849A-7B66-C738-1BB7-C295A0430640}"/>
              </a:ext>
            </a:extLst>
          </p:cNvPr>
          <p:cNvSpPr>
            <a:spLocks noGrp="1"/>
          </p:cNvSpPr>
          <p:nvPr>
            <p:ph type="body" sz="quarter" idx="10"/>
          </p:nvPr>
        </p:nvSpPr>
        <p:spPr>
          <a:xfrm>
            <a:off x="600516" y="2422422"/>
            <a:ext cx="7558746" cy="2459067"/>
          </a:xfrm>
        </p:spPr>
        <p:txBody>
          <a:bodyPr/>
          <a:lstStyle/>
          <a:p>
            <a:pPr marL="0" indent="0">
              <a:buNone/>
            </a:pPr>
            <a:r>
              <a:rPr lang="en-US" dirty="0"/>
              <a:t>What behaviors can you IGNORE?</a:t>
            </a:r>
          </a:p>
          <a:p>
            <a:pPr marL="342900" indent="-342900">
              <a:buClr>
                <a:srgbClr val="003399"/>
              </a:buClr>
              <a:buSzPct val="108000"/>
              <a:buFont typeface="Arial" panose="020B0604020202020204" pitchFamily="34" charset="0"/>
              <a:buChar char="•"/>
            </a:pPr>
            <a:r>
              <a:rPr lang="en-US" dirty="0"/>
              <a:t>Don’t sweat the small stuff – “Just right portion”</a:t>
            </a:r>
          </a:p>
          <a:p>
            <a:pPr marL="342900" indent="-342900">
              <a:buClr>
                <a:srgbClr val="003399"/>
              </a:buClr>
              <a:buSzPct val="108000"/>
              <a:buFont typeface="Arial" panose="020B0604020202020204" pitchFamily="34" charset="0"/>
              <a:buChar char="•"/>
            </a:pPr>
            <a:r>
              <a:rPr lang="en-US" dirty="0"/>
              <a:t>Ignore the BEHAVIOR – NOT the student!</a:t>
            </a:r>
          </a:p>
          <a:p>
            <a:pPr marL="0" indent="0">
              <a:buNone/>
            </a:pPr>
            <a:r>
              <a:rPr lang="en-US" dirty="0"/>
              <a:t>If you find you did pick up the rope – just PUT IT DOWN…</a:t>
            </a:r>
          </a:p>
        </p:txBody>
      </p:sp>
      <p:pic>
        <p:nvPicPr>
          <p:cNvPr id="3" name="Picture Placeholder 2" descr="Tug of war picture">
            <a:extLst>
              <a:ext uri="{FF2B5EF4-FFF2-40B4-BE49-F238E27FC236}">
                <a16:creationId xmlns:a16="http://schemas.microsoft.com/office/drawing/2014/main" id="{84957C27-7DBA-8397-F3EB-CA0CD5515E9C}"/>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t="25012" b="29870"/>
          <a:stretch/>
        </p:blipFill>
        <p:spPr bwMode="auto">
          <a:xfrm>
            <a:off x="4782453" y="4325061"/>
            <a:ext cx="6672262" cy="1923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itle 1">
            <a:extLst>
              <a:ext uri="{FF2B5EF4-FFF2-40B4-BE49-F238E27FC236}">
                <a16:creationId xmlns:a16="http://schemas.microsoft.com/office/drawing/2014/main" id="{1D483A69-2309-E560-9C01-899D684BD0CB}"/>
              </a:ext>
            </a:extLst>
          </p:cNvPr>
          <p:cNvSpPr>
            <a:spLocks noGrp="1"/>
          </p:cNvSpPr>
          <p:nvPr>
            <p:ph type="title"/>
          </p:nvPr>
        </p:nvSpPr>
        <p:spPr/>
        <p:txBody>
          <a:bodyPr/>
          <a:lstStyle/>
          <a:p>
            <a:r>
              <a:rPr lang="en-US" dirty="0"/>
              <a:t>Responding to Challenging Behaviors</a:t>
            </a:r>
          </a:p>
        </p:txBody>
      </p:sp>
      <p:sp>
        <p:nvSpPr>
          <p:cNvPr id="3" name="Text Placeholder 2">
            <a:extLst>
              <a:ext uri="{FF2B5EF4-FFF2-40B4-BE49-F238E27FC236}">
                <a16:creationId xmlns:a16="http://schemas.microsoft.com/office/drawing/2014/main" id="{68919728-5F93-FD51-F318-E2B17BB970B9}"/>
              </a:ext>
            </a:extLst>
          </p:cNvPr>
          <p:cNvSpPr>
            <a:spLocks noGrp="1"/>
          </p:cNvSpPr>
          <p:nvPr>
            <p:ph type="body" sz="quarter" idx="10"/>
          </p:nvPr>
        </p:nvSpPr>
        <p:spPr/>
        <p:txBody>
          <a:bodyPr/>
          <a:lstStyle/>
          <a:p>
            <a:pPr marL="0" indent="0">
              <a:spcAft>
                <a:spcPts val="1800"/>
              </a:spcAft>
              <a:buNone/>
            </a:pPr>
            <a:r>
              <a:rPr lang="en-US" sz="2800" dirty="0"/>
              <a:t>How you respond when the small behaviors DO occur will determine the future likelihood of those behaviors occurring AGAIN!</a:t>
            </a:r>
          </a:p>
          <a:p>
            <a:pPr marL="0" indent="0">
              <a:spcAft>
                <a:spcPts val="1800"/>
              </a:spcAft>
              <a:buNone/>
            </a:pPr>
            <a:r>
              <a:rPr lang="en-US" sz="2800" dirty="0"/>
              <a:t>How can YOU behave differently so that the STUDENT will behave differently.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INSTRUCTIONAL CONTROL and PAIRING</a:t>
            </a:r>
            <a:endParaRPr sz="3600" dirty="0"/>
          </a:p>
        </p:txBody>
      </p:sp>
    </p:spTree>
    <p:extLst>
      <p:ext uri="{BB962C8B-B14F-4D97-AF65-F5344CB8AC3E}">
        <p14:creationId xmlns:p14="http://schemas.microsoft.com/office/powerpoint/2010/main" val="579029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3" name="Title 2">
            <a:extLst>
              <a:ext uri="{FF2B5EF4-FFF2-40B4-BE49-F238E27FC236}">
                <a16:creationId xmlns:a16="http://schemas.microsoft.com/office/drawing/2014/main" id="{1C1FAECF-187C-9939-4F02-5D36A628F734}"/>
              </a:ext>
            </a:extLst>
          </p:cNvPr>
          <p:cNvSpPr>
            <a:spLocks noGrp="1"/>
          </p:cNvSpPr>
          <p:nvPr>
            <p:ph type="title"/>
          </p:nvPr>
        </p:nvSpPr>
        <p:spPr/>
        <p:txBody>
          <a:bodyPr/>
          <a:lstStyle/>
          <a:p>
            <a:r>
              <a:rPr lang="en-US" dirty="0"/>
              <a:t>Instructional Control</a:t>
            </a:r>
          </a:p>
        </p:txBody>
      </p:sp>
      <p:sp>
        <p:nvSpPr>
          <p:cNvPr id="181" name="Google Shape;181;p33"/>
          <p:cNvSpPr txBox="1">
            <a:spLocks noGrp="1"/>
          </p:cNvSpPr>
          <p:nvPr>
            <p:ph type="body" sz="quarter" idx="10"/>
          </p:nvPr>
        </p:nvSpPr>
        <p:spPr>
          <a:xfrm>
            <a:off x="600516" y="2422422"/>
            <a:ext cx="6658413" cy="3825978"/>
          </a:xfrm>
          <a:prstGeom prst="rect">
            <a:avLst/>
          </a:prstGeom>
        </p:spPr>
        <p:txBody>
          <a:bodyPr spcFirstLastPara="1" vert="horz" wrap="square" lIns="121900" tIns="121900" rIns="121900" bIns="121900" rtlCol="0" anchor="t" anchorCtr="0">
            <a:noAutofit/>
          </a:bodyPr>
          <a:lstStyle/>
          <a:p>
            <a:r>
              <a:rPr lang="en" dirty="0"/>
              <a:t>When you have instructional control - you and the student have a positive working relationship where the student </a:t>
            </a:r>
            <a:r>
              <a:rPr lang="en" b="1" dirty="0"/>
              <a:t>wants</a:t>
            </a:r>
            <a:r>
              <a:rPr lang="en" dirty="0"/>
              <a:t> to follow your lead.</a:t>
            </a:r>
            <a:endParaRPr dirty="0"/>
          </a:p>
          <a:p>
            <a:r>
              <a:rPr lang="en" dirty="0"/>
              <a:t>This is an </a:t>
            </a:r>
            <a:r>
              <a:rPr lang="en" b="1" dirty="0"/>
              <a:t>ongoing </a:t>
            </a:r>
            <a:r>
              <a:rPr lang="en" dirty="0"/>
              <a:t>process throughout the relationship with the student.</a:t>
            </a:r>
          </a:p>
          <a:p>
            <a:pPr algn="ctr">
              <a:lnSpc>
                <a:spcPct val="100000"/>
              </a:lnSpc>
              <a:spcBef>
                <a:spcPts val="0"/>
              </a:spcBef>
            </a:pPr>
            <a:r>
              <a:rPr lang="en-US" sz="3200" b="1" dirty="0"/>
              <a:t>Is the student coming TO you or running AWAY from you?</a:t>
            </a:r>
          </a:p>
        </p:txBody>
      </p:sp>
      <p:pic>
        <p:nvPicPr>
          <p:cNvPr id="5" name="Google Shape;183;p33" descr="Picture of who's the boss tv characters">
            <a:extLst>
              <a:ext uri="{FF2B5EF4-FFF2-40B4-BE49-F238E27FC236}">
                <a16:creationId xmlns:a16="http://schemas.microsoft.com/office/drawing/2014/main" id="{C8352030-E122-78F4-E611-A33162D24C72}"/>
              </a:ext>
              <a:ext uri="{C183D7F6-B498-43B3-948B-1728B52AA6E4}">
                <adec:decorative xmlns:adec="http://schemas.microsoft.com/office/drawing/2017/decorative" val="0"/>
              </a:ext>
            </a:extLst>
          </p:cNvPr>
          <p:cNvPicPr preferRelativeResize="0">
            <a:picLocks noGrp="1"/>
          </p:cNvPicPr>
          <p:nvPr>
            <p:ph type="pic" sz="quarter" idx="12"/>
          </p:nvPr>
        </p:nvPicPr>
        <p:blipFill>
          <a:blip r:embed="rId3">
            <a:alphaModFix/>
          </a:blip>
          <a:srcRect l="132" r="132"/>
          <a:stretch>
            <a:fillRect/>
          </a:stretch>
        </p:blipFill>
        <p:spPr>
          <a:xfrm>
            <a:off x="7540625" y="2566988"/>
            <a:ext cx="4051300" cy="2974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 name="Title 1">
            <a:extLst>
              <a:ext uri="{FF2B5EF4-FFF2-40B4-BE49-F238E27FC236}">
                <a16:creationId xmlns:a16="http://schemas.microsoft.com/office/drawing/2014/main" id="{CFD29796-183D-5550-3944-9D365B427B5B}"/>
              </a:ext>
            </a:extLst>
          </p:cNvPr>
          <p:cNvSpPr>
            <a:spLocks noGrp="1"/>
          </p:cNvSpPr>
          <p:nvPr>
            <p:ph type="title"/>
          </p:nvPr>
        </p:nvSpPr>
        <p:spPr>
          <a:xfrm>
            <a:off x="602901" y="969755"/>
            <a:ext cx="10999091" cy="625236"/>
          </a:xfrm>
        </p:spPr>
        <p:txBody>
          <a:bodyPr/>
          <a:lstStyle/>
          <a:p>
            <a:r>
              <a:rPr lang="en-US" dirty="0"/>
              <a:t>Instructional Control, continued</a:t>
            </a:r>
          </a:p>
        </p:txBody>
      </p:sp>
      <p:sp>
        <p:nvSpPr>
          <p:cNvPr id="191" name="Google Shape;191;p34"/>
          <p:cNvSpPr txBox="1">
            <a:spLocks noGrp="1"/>
          </p:cNvSpPr>
          <p:nvPr>
            <p:ph type="body" sz="quarter" idx="10"/>
          </p:nvPr>
        </p:nvSpPr>
        <p:spPr>
          <a:xfrm>
            <a:off x="622998" y="2130413"/>
            <a:ext cx="5264079" cy="625236"/>
          </a:xfrm>
          <a:prstGeom prst="rect">
            <a:avLst/>
          </a:prstGeom>
        </p:spPr>
        <p:txBody>
          <a:bodyPr spcFirstLastPara="1" vert="horz" wrap="square" lIns="121900" tIns="121900" rIns="121900" bIns="121900" rtlCol="0" anchor="b" anchorCtr="0">
            <a:noAutofit/>
          </a:bodyPr>
          <a:lstStyle/>
          <a:p>
            <a:pPr marL="0" indent="0">
              <a:spcBef>
                <a:spcPts val="0"/>
              </a:spcBef>
              <a:buNone/>
            </a:pPr>
            <a:r>
              <a:rPr lang="en-US" dirty="0"/>
              <a:t>When you don’t have instructional control you see:</a:t>
            </a:r>
          </a:p>
        </p:txBody>
      </p:sp>
      <p:sp>
        <p:nvSpPr>
          <p:cNvPr id="4" name="Text Placeholder 3">
            <a:extLst>
              <a:ext uri="{FF2B5EF4-FFF2-40B4-BE49-F238E27FC236}">
                <a16:creationId xmlns:a16="http://schemas.microsoft.com/office/drawing/2014/main" id="{966B7A53-9DE6-2082-DC5F-254798728F4D}"/>
              </a:ext>
            </a:extLst>
          </p:cNvPr>
          <p:cNvSpPr>
            <a:spLocks noGrp="1"/>
          </p:cNvSpPr>
          <p:nvPr>
            <p:ph type="body" sz="quarter" idx="11"/>
          </p:nvPr>
        </p:nvSpPr>
        <p:spPr>
          <a:xfrm>
            <a:off x="602902" y="2790456"/>
            <a:ext cx="4742822" cy="3204725"/>
          </a:xfrm>
        </p:spPr>
        <p:txBody>
          <a:bodyPr/>
          <a:lstStyle/>
          <a:p>
            <a:pPr marL="342900" indent="-342900">
              <a:spcBef>
                <a:spcPts val="0"/>
              </a:spcBef>
              <a:buClr>
                <a:srgbClr val="003399"/>
              </a:buClr>
              <a:buSzPct val="108000"/>
              <a:buFont typeface="Arial" panose="020B0604020202020204" pitchFamily="34" charset="0"/>
              <a:buChar char="•"/>
            </a:pPr>
            <a:r>
              <a:rPr lang="en-US" dirty="0"/>
              <a:t>Arguing / debating</a:t>
            </a:r>
          </a:p>
          <a:p>
            <a:pPr marL="342900" indent="-342900">
              <a:spcBef>
                <a:spcPts val="0"/>
              </a:spcBef>
              <a:buClr>
                <a:srgbClr val="003399"/>
              </a:buClr>
              <a:buSzPct val="108000"/>
              <a:buFont typeface="Arial" panose="020B0604020202020204" pitchFamily="34" charset="0"/>
              <a:buChar char="•"/>
            </a:pPr>
            <a:r>
              <a:rPr lang="en-US" dirty="0"/>
              <a:t>Walking away / ignoring</a:t>
            </a:r>
          </a:p>
          <a:p>
            <a:pPr marL="342900" indent="-342900">
              <a:spcBef>
                <a:spcPts val="0"/>
              </a:spcBef>
              <a:buClr>
                <a:srgbClr val="003399"/>
              </a:buClr>
              <a:buSzPct val="108000"/>
              <a:buFont typeface="Arial" panose="020B0604020202020204" pitchFamily="34" charset="0"/>
              <a:buChar char="•"/>
            </a:pPr>
            <a:r>
              <a:rPr lang="en-US" dirty="0"/>
              <a:t>Staff avoiding giving demands to avoid student response</a:t>
            </a:r>
          </a:p>
          <a:p>
            <a:pPr marL="342900" indent="-342900">
              <a:spcBef>
                <a:spcPts val="0"/>
              </a:spcBef>
              <a:buClr>
                <a:srgbClr val="003399"/>
              </a:buClr>
              <a:buSzPct val="108000"/>
              <a:buFont typeface="Arial" panose="020B0604020202020204" pitchFamily="34" charset="0"/>
              <a:buChar char="•"/>
            </a:pPr>
            <a:r>
              <a:rPr lang="en-US" dirty="0"/>
              <a:t>Staff rationalizing challenging behaviors</a:t>
            </a:r>
          </a:p>
        </p:txBody>
      </p:sp>
      <p:sp>
        <p:nvSpPr>
          <p:cNvPr id="5" name="Text Placeholder 4">
            <a:extLst>
              <a:ext uri="{FF2B5EF4-FFF2-40B4-BE49-F238E27FC236}">
                <a16:creationId xmlns:a16="http://schemas.microsoft.com/office/drawing/2014/main" id="{27108AC4-1ED3-0CCE-6050-4A1154C5B85A}"/>
              </a:ext>
            </a:extLst>
          </p:cNvPr>
          <p:cNvSpPr>
            <a:spLocks noGrp="1"/>
          </p:cNvSpPr>
          <p:nvPr>
            <p:ph type="body" sz="quarter" idx="12"/>
          </p:nvPr>
        </p:nvSpPr>
        <p:spPr>
          <a:xfrm>
            <a:off x="5702103" y="1814735"/>
            <a:ext cx="5473700" cy="520502"/>
          </a:xfrm>
        </p:spPr>
        <p:txBody>
          <a:bodyPr anchor="t"/>
          <a:lstStyle/>
          <a:p>
            <a:pPr marL="0" indent="0">
              <a:buNone/>
            </a:pPr>
            <a:r>
              <a:rPr lang="en-US" dirty="0"/>
              <a:t>How to get instructional control:</a:t>
            </a:r>
          </a:p>
        </p:txBody>
      </p:sp>
      <p:sp>
        <p:nvSpPr>
          <p:cNvPr id="6" name="Text Placeholder 5">
            <a:extLst>
              <a:ext uri="{FF2B5EF4-FFF2-40B4-BE49-F238E27FC236}">
                <a16:creationId xmlns:a16="http://schemas.microsoft.com/office/drawing/2014/main" id="{51B7BBA8-C6A5-E1E7-9909-4CDA8AB6B9EC}"/>
              </a:ext>
            </a:extLst>
          </p:cNvPr>
          <p:cNvSpPr>
            <a:spLocks noGrp="1"/>
          </p:cNvSpPr>
          <p:nvPr>
            <p:ph type="body" sz="quarter" idx="13"/>
          </p:nvPr>
        </p:nvSpPr>
        <p:spPr>
          <a:xfrm>
            <a:off x="5641145" y="2450713"/>
            <a:ext cx="5947605" cy="4104832"/>
          </a:xfrm>
        </p:spPr>
        <p:txBody>
          <a:bodyPr/>
          <a:lstStyle/>
          <a:p>
            <a:pPr marL="342900" indent="-342900">
              <a:spcBef>
                <a:spcPts val="0"/>
              </a:spcBef>
              <a:spcAft>
                <a:spcPts val="300"/>
              </a:spcAft>
              <a:buClr>
                <a:srgbClr val="003399"/>
              </a:buClr>
              <a:buSzPct val="108000"/>
              <a:buFont typeface="Arial" panose="020B0604020202020204" pitchFamily="34" charset="0"/>
              <a:buChar char="•"/>
            </a:pPr>
            <a:r>
              <a:rPr lang="en-US" i="1" dirty="0"/>
              <a:t>PAIRING</a:t>
            </a:r>
          </a:p>
          <a:p>
            <a:pPr marL="342900" indent="-342900">
              <a:spcBef>
                <a:spcPts val="0"/>
              </a:spcBef>
              <a:spcAft>
                <a:spcPts val="300"/>
              </a:spcAft>
              <a:buClr>
                <a:srgbClr val="003399"/>
              </a:buClr>
              <a:buSzPct val="108000"/>
              <a:buFont typeface="Arial" panose="020B0604020202020204" pitchFamily="34" charset="0"/>
              <a:buChar char="•"/>
            </a:pPr>
            <a:r>
              <a:rPr lang="en-US" dirty="0"/>
              <a:t>Be in control of the reinforcement</a:t>
            </a:r>
          </a:p>
          <a:p>
            <a:pPr marL="342900" indent="-342900">
              <a:spcBef>
                <a:spcPts val="0"/>
              </a:spcBef>
              <a:spcAft>
                <a:spcPts val="300"/>
              </a:spcAft>
              <a:buClr>
                <a:srgbClr val="003399"/>
              </a:buClr>
              <a:buSzPct val="108000"/>
              <a:buFont typeface="Arial" panose="020B0604020202020204" pitchFamily="34" charset="0"/>
              <a:buChar char="•"/>
            </a:pPr>
            <a:r>
              <a:rPr lang="en-US" dirty="0"/>
              <a:t>Follow through with what you say</a:t>
            </a:r>
          </a:p>
          <a:p>
            <a:pPr marL="342900" indent="-342900">
              <a:spcBef>
                <a:spcPts val="0"/>
              </a:spcBef>
              <a:spcAft>
                <a:spcPts val="300"/>
              </a:spcAft>
              <a:buClr>
                <a:srgbClr val="003399"/>
              </a:buClr>
              <a:buSzPct val="108000"/>
              <a:buFont typeface="Arial" panose="020B0604020202020204" pitchFamily="34" charset="0"/>
              <a:buChar char="•"/>
            </a:pPr>
            <a:r>
              <a:rPr lang="en-US" dirty="0"/>
              <a:t>Tell don’t ask (“want to do your math?”)</a:t>
            </a:r>
          </a:p>
          <a:p>
            <a:pPr marL="342900" indent="-342900">
              <a:spcBef>
                <a:spcPts val="0"/>
              </a:spcBef>
              <a:spcAft>
                <a:spcPts val="300"/>
              </a:spcAft>
              <a:buClr>
                <a:srgbClr val="003399"/>
              </a:buClr>
              <a:buSzPct val="108000"/>
              <a:buFont typeface="Arial" panose="020B0604020202020204" pitchFamily="34" charset="0"/>
              <a:buChar char="•"/>
            </a:pPr>
            <a:r>
              <a:rPr lang="en-US" dirty="0"/>
              <a:t>All staff respond consistently</a:t>
            </a:r>
          </a:p>
          <a:p>
            <a:pPr marL="342900" indent="-342900">
              <a:spcBef>
                <a:spcPts val="0"/>
              </a:spcBef>
              <a:spcAft>
                <a:spcPts val="300"/>
              </a:spcAft>
              <a:buClr>
                <a:srgbClr val="003399"/>
              </a:buClr>
              <a:buSzPct val="108000"/>
              <a:buFont typeface="Arial" panose="020B0604020202020204" pitchFamily="34" charset="0"/>
              <a:buChar char="•"/>
            </a:pPr>
            <a:r>
              <a:rPr lang="en-US" dirty="0"/>
              <a:t>Be prepared before you giving demands</a:t>
            </a:r>
          </a:p>
          <a:p>
            <a:pPr marL="342900" indent="-342900">
              <a:spcBef>
                <a:spcPts val="0"/>
              </a:spcBef>
              <a:spcAft>
                <a:spcPts val="300"/>
              </a:spcAft>
              <a:buClr>
                <a:srgbClr val="003399"/>
              </a:buClr>
              <a:buSzPct val="108000"/>
              <a:buFont typeface="Arial" panose="020B0604020202020204" pitchFamily="34" charset="0"/>
              <a:buChar char="•"/>
            </a:pPr>
            <a:r>
              <a:rPr lang="en-US" dirty="0"/>
              <a:t>Create opportunities to address and teach problem solving</a:t>
            </a:r>
          </a:p>
          <a:p>
            <a:pPr marL="342900" indent="-342900">
              <a:spcBef>
                <a:spcPts val="0"/>
              </a:spcBef>
              <a:spcAft>
                <a:spcPts val="300"/>
              </a:spcAft>
              <a:buClr>
                <a:srgbClr val="003399"/>
              </a:buClr>
              <a:buSzPct val="108000"/>
              <a:buFont typeface="Arial" panose="020B0604020202020204" pitchFamily="34" charset="0"/>
              <a:buChar char="•"/>
            </a:pPr>
            <a:r>
              <a:rPr lang="en-US" dirty="0"/>
              <a:t>Show the student how it will benefit them to follow your directions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 name="Title 1">
            <a:extLst>
              <a:ext uri="{FF2B5EF4-FFF2-40B4-BE49-F238E27FC236}">
                <a16:creationId xmlns:a16="http://schemas.microsoft.com/office/drawing/2014/main" id="{DE50473C-1B56-B0D6-3A9C-A7C8D369291A}"/>
              </a:ext>
            </a:extLst>
          </p:cNvPr>
          <p:cNvSpPr>
            <a:spLocks noGrp="1"/>
          </p:cNvSpPr>
          <p:nvPr>
            <p:ph type="title"/>
          </p:nvPr>
        </p:nvSpPr>
        <p:spPr/>
        <p:txBody>
          <a:bodyPr/>
          <a:lstStyle/>
          <a:p>
            <a:r>
              <a:rPr lang="en-US" dirty="0"/>
              <a:t>Pairing - What is it?</a:t>
            </a:r>
          </a:p>
        </p:txBody>
      </p:sp>
      <p:sp>
        <p:nvSpPr>
          <p:cNvPr id="3" name="Text Placeholder 2">
            <a:extLst>
              <a:ext uri="{FF2B5EF4-FFF2-40B4-BE49-F238E27FC236}">
                <a16:creationId xmlns:a16="http://schemas.microsoft.com/office/drawing/2014/main" id="{15CAE195-3932-C2CC-9E5E-E1F56126EF2A}"/>
              </a:ext>
            </a:extLst>
          </p:cNvPr>
          <p:cNvSpPr>
            <a:spLocks noGrp="1"/>
          </p:cNvSpPr>
          <p:nvPr>
            <p:ph type="body" sz="quarter" idx="10"/>
          </p:nvPr>
        </p:nvSpPr>
        <p:spPr/>
        <p:txBody>
          <a:bodyPr/>
          <a:lstStyle/>
          <a:p>
            <a:pPr marL="342900" indent="-342900">
              <a:spcBef>
                <a:spcPts val="600"/>
              </a:spcBef>
              <a:buClr>
                <a:srgbClr val="003399"/>
              </a:buClr>
              <a:buSzPct val="108000"/>
              <a:buFont typeface="Arial" panose="020B0604020202020204" pitchFamily="34" charset="0"/>
              <a:buChar char="•"/>
            </a:pPr>
            <a:r>
              <a:rPr lang="en-US" sz="2800" dirty="0"/>
              <a:t>Pairing is the process of combining (i.e. pairing) the learning environment, people, and setting with ALREADY established reinforcers (the items you have already determined to be rewarding)</a:t>
            </a:r>
          </a:p>
          <a:p>
            <a:pPr marL="342900" indent="-342900">
              <a:spcBef>
                <a:spcPts val="600"/>
              </a:spcBef>
              <a:buClr>
                <a:srgbClr val="003399"/>
              </a:buClr>
              <a:buSzPct val="108000"/>
              <a:buFont typeface="Arial" panose="020B0604020202020204" pitchFamily="34" charset="0"/>
              <a:buChar char="•"/>
            </a:pPr>
            <a:r>
              <a:rPr lang="en-US" sz="2800" dirty="0"/>
              <a:t>Through pairing you want to create an environment in which the student wants to be in and wants to learn (i.e. willing learner)</a:t>
            </a:r>
          </a:p>
          <a:p>
            <a:pPr marL="342900" indent="-342900">
              <a:spcBef>
                <a:spcPts val="600"/>
              </a:spcBef>
              <a:buClr>
                <a:srgbClr val="003399"/>
              </a:buClr>
              <a:buSzPct val="108000"/>
              <a:buFont typeface="Arial" panose="020B0604020202020204" pitchFamily="34" charset="0"/>
              <a:buChar char="•"/>
            </a:pPr>
            <a:r>
              <a:rPr lang="en-US" sz="2800" dirty="0"/>
              <a:t>Results in YOU becoming reinforcing to the child!</a:t>
            </a:r>
          </a:p>
          <a:p>
            <a:pPr marL="342900" indent="-342900">
              <a:spcBef>
                <a:spcPts val="600"/>
              </a:spcBef>
              <a:buClr>
                <a:srgbClr val="003399"/>
              </a:buClr>
              <a:buSzPct val="108000"/>
              <a:buFont typeface="Arial" panose="020B0604020202020204" pitchFamily="34" charset="0"/>
              <a:buChar char="•"/>
            </a:pPr>
            <a:r>
              <a:rPr lang="en-US" sz="2800" dirty="0"/>
              <a:t>Want student to see you as the deliverer of “all good things”.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B9863D8E-CED7-7E0F-967C-CEF0B9309183}"/>
              </a:ext>
            </a:extLst>
          </p:cNvPr>
          <p:cNvSpPr>
            <a:spLocks noGrp="1"/>
          </p:cNvSpPr>
          <p:nvPr>
            <p:ph type="title"/>
          </p:nvPr>
        </p:nvSpPr>
        <p:spPr>
          <a:xfrm>
            <a:off x="612489" y="1171640"/>
            <a:ext cx="10978994" cy="614957"/>
          </a:xfrm>
        </p:spPr>
        <p:txBody>
          <a:bodyPr/>
          <a:lstStyle/>
          <a:p>
            <a:r>
              <a:rPr lang="en-US" dirty="0"/>
              <a:t>Pairing - why is it important?</a:t>
            </a:r>
          </a:p>
        </p:txBody>
      </p:sp>
      <p:sp>
        <p:nvSpPr>
          <p:cNvPr id="212" name="Google Shape;212;p37"/>
          <p:cNvSpPr txBox="1">
            <a:spLocks noGrp="1"/>
          </p:cNvSpPr>
          <p:nvPr>
            <p:ph type="body" sz="quarter" idx="10"/>
          </p:nvPr>
        </p:nvSpPr>
        <p:spPr>
          <a:xfrm>
            <a:off x="616974" y="1899138"/>
            <a:ext cx="7668897" cy="4349262"/>
          </a:xfrm>
          <a:prstGeom prst="rect">
            <a:avLst/>
          </a:prstGeom>
        </p:spPr>
        <p:txBody>
          <a:bodyPr spcFirstLastPara="1" vert="horz" wrap="square" lIns="121900" tIns="121900" rIns="121900" bIns="121900" rtlCol="0" anchor="t" anchorCtr="0">
            <a:noAutofit/>
          </a:bodyPr>
          <a:lstStyle/>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establish a rapport</a:t>
            </a:r>
          </a:p>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learn what motivates a student</a:t>
            </a:r>
          </a:p>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become associated with fun / positive things</a:t>
            </a:r>
          </a:p>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gain instructional control</a:t>
            </a:r>
            <a:endParaRPr lang="en" sz="2800" dirty="0">
              <a:ea typeface="Open Sans"/>
              <a:sym typeface="Open Sans"/>
            </a:endParaRPr>
          </a:p>
          <a:p>
            <a:pPr marL="0" indent="0">
              <a:spcBef>
                <a:spcPts val="0"/>
              </a:spcBef>
              <a:buClr>
                <a:srgbClr val="003399"/>
              </a:buClr>
              <a:buSzPct val="108000"/>
              <a:buNone/>
            </a:pPr>
            <a:r>
              <a:rPr lang="en" sz="2600" dirty="0">
                <a:ea typeface="Open Sans"/>
                <a:sym typeface="Open Sans"/>
              </a:rPr>
              <a:t>WITHOUT PAIRING YOU ARE JUST PUTTING OUT ONE FIRE AFTER ANOTHER WITHOUT ADDRESSING THE UNDERLYING ISSUE.</a:t>
            </a:r>
          </a:p>
          <a:p>
            <a:pPr marL="0" indent="0">
              <a:spcBef>
                <a:spcPts val="600"/>
              </a:spcBef>
              <a:spcAft>
                <a:spcPts val="600"/>
              </a:spcAft>
              <a:buNone/>
            </a:pPr>
            <a:r>
              <a:rPr lang="en-US" sz="2667" b="1" dirty="0">
                <a:solidFill>
                  <a:schemeClr val="dk2"/>
                </a:solidFill>
                <a:ea typeface="Open Sans"/>
                <a:sym typeface="Open Sans"/>
              </a:rPr>
              <a:t>Motivated students will be paying attention and ready to learn!</a:t>
            </a:r>
            <a:endParaRPr sz="2667" b="1" dirty="0">
              <a:ea typeface="Open Sans"/>
              <a:sym typeface="Open Sans"/>
            </a:endParaRPr>
          </a:p>
        </p:txBody>
      </p:sp>
      <p:pic>
        <p:nvPicPr>
          <p:cNvPr id="214" name="Google Shape;214;p37" descr="Meme with scary creature on it that says &quot;Me when I see the pizza driver because he's paired himself as a reinforcer.  My precious...&quot;">
            <a:extLst>
              <a:ext uri="{C183D7F6-B498-43B3-948B-1728B52AA6E4}">
                <adec:decorative xmlns:adec="http://schemas.microsoft.com/office/drawing/2017/decorative" val="0"/>
              </a:ext>
            </a:extLst>
          </p:cNvPr>
          <p:cNvPicPr preferRelativeResize="0"/>
          <p:nvPr/>
        </p:nvPicPr>
        <p:blipFill rotWithShape="1">
          <a:blip r:embed="rId3">
            <a:alphaModFix/>
          </a:blip>
          <a:srcRect t="25332" b="27520"/>
          <a:stretch/>
        </p:blipFill>
        <p:spPr>
          <a:xfrm>
            <a:off x="8548783" y="2134837"/>
            <a:ext cx="3025786" cy="315256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 name="Title 1">
            <a:extLst>
              <a:ext uri="{FF2B5EF4-FFF2-40B4-BE49-F238E27FC236}">
                <a16:creationId xmlns:a16="http://schemas.microsoft.com/office/drawing/2014/main" id="{1B4D9302-09BC-3E8A-0656-26DBB3FD8B34}"/>
              </a:ext>
            </a:extLst>
          </p:cNvPr>
          <p:cNvSpPr>
            <a:spLocks noGrp="1"/>
          </p:cNvSpPr>
          <p:nvPr>
            <p:ph type="title"/>
          </p:nvPr>
        </p:nvSpPr>
        <p:spPr/>
        <p:txBody>
          <a:bodyPr/>
          <a:lstStyle/>
          <a:p>
            <a:r>
              <a:rPr lang="en-US" dirty="0"/>
              <a:t>When to Pair?</a:t>
            </a:r>
          </a:p>
        </p:txBody>
      </p:sp>
      <p:sp>
        <p:nvSpPr>
          <p:cNvPr id="3" name="Text Placeholder 2">
            <a:extLst>
              <a:ext uri="{FF2B5EF4-FFF2-40B4-BE49-F238E27FC236}">
                <a16:creationId xmlns:a16="http://schemas.microsoft.com/office/drawing/2014/main" id="{7B39BED9-E010-B9F3-E99B-6F66C0E29F05}"/>
              </a:ext>
            </a:extLst>
          </p:cNvPr>
          <p:cNvSpPr>
            <a:spLocks noGrp="1"/>
          </p:cNvSpPr>
          <p:nvPr>
            <p:ph type="body" sz="quarter" idx="10"/>
          </p:nvPr>
        </p:nvSpPr>
        <p:spPr>
          <a:xfrm>
            <a:off x="616973" y="2422422"/>
            <a:ext cx="9497697" cy="3825978"/>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dirty="0"/>
              <a:t>First meeting a student</a:t>
            </a:r>
          </a:p>
          <a:p>
            <a:pPr marL="342900" indent="-342900">
              <a:spcBef>
                <a:spcPts val="0"/>
              </a:spcBef>
              <a:spcAft>
                <a:spcPts val="600"/>
              </a:spcAft>
              <a:buClr>
                <a:srgbClr val="003399"/>
              </a:buClr>
              <a:buSzPct val="108000"/>
              <a:buFont typeface="Arial" panose="020B0604020202020204" pitchFamily="34" charset="0"/>
              <a:buChar char="•"/>
            </a:pPr>
            <a:r>
              <a:rPr lang="en-US" dirty="0"/>
              <a:t>Before an instructional activity</a:t>
            </a:r>
          </a:p>
          <a:p>
            <a:pPr marL="342900" indent="-342900">
              <a:spcBef>
                <a:spcPts val="0"/>
              </a:spcBef>
              <a:spcAft>
                <a:spcPts val="600"/>
              </a:spcAft>
              <a:buClr>
                <a:srgbClr val="003399"/>
              </a:buClr>
              <a:buSzPct val="108000"/>
              <a:buFont typeface="Arial" panose="020B0604020202020204" pitchFamily="34" charset="0"/>
              <a:buChar char="•"/>
            </a:pPr>
            <a:r>
              <a:rPr lang="en-US" dirty="0"/>
              <a:t>Each time you re-engage with your student</a:t>
            </a:r>
          </a:p>
          <a:p>
            <a:pPr marL="342900" indent="-342900">
              <a:spcBef>
                <a:spcPts val="0"/>
              </a:spcBef>
              <a:spcAft>
                <a:spcPts val="600"/>
              </a:spcAft>
              <a:buClr>
                <a:srgbClr val="003399"/>
              </a:buClr>
              <a:buSzPct val="108000"/>
              <a:buFont typeface="Arial" panose="020B0604020202020204" pitchFamily="34" charset="0"/>
              <a:buChar char="•"/>
            </a:pPr>
            <a:r>
              <a:rPr lang="en-US" dirty="0"/>
              <a:t>Between activities or during breaks</a:t>
            </a:r>
          </a:p>
          <a:p>
            <a:pPr marL="1028700" lvl="1" indent="-457200">
              <a:spcBef>
                <a:spcPts val="0"/>
              </a:spcBef>
              <a:buSzPct val="80000"/>
              <a:buFont typeface="Courier New" panose="02070309020205020404" pitchFamily="49" charset="0"/>
              <a:buChar char="o"/>
            </a:pPr>
            <a:r>
              <a:rPr lang="en-US" dirty="0"/>
              <a:t>We often miss great opportunities to pair by letting students take breaks on their own or have free time without adult interactions</a:t>
            </a:r>
          </a:p>
          <a:p>
            <a:pPr marL="342900" indent="-342900">
              <a:spcBef>
                <a:spcPts val="0"/>
              </a:spcBef>
              <a:spcAft>
                <a:spcPts val="600"/>
              </a:spcAft>
              <a:buClr>
                <a:srgbClr val="003399"/>
              </a:buClr>
              <a:buSzPct val="108000"/>
              <a:buFont typeface="Arial" panose="020B0604020202020204" pitchFamily="34" charset="0"/>
              <a:buChar char="•"/>
            </a:pPr>
            <a:r>
              <a:rPr lang="en-US" dirty="0"/>
              <a:t>During preferred activities</a:t>
            </a:r>
          </a:p>
          <a:p>
            <a:pPr marL="342900" indent="-342900">
              <a:spcBef>
                <a:spcPts val="0"/>
              </a:spcBef>
              <a:spcAft>
                <a:spcPts val="600"/>
              </a:spcAft>
              <a:buClr>
                <a:srgbClr val="003399"/>
              </a:buClr>
              <a:buSzPct val="108000"/>
              <a:buFont typeface="Arial" panose="020B0604020202020204" pitchFamily="34" charset="0"/>
              <a:buChar char="•"/>
            </a:pPr>
            <a:r>
              <a:rPr lang="en-US" dirty="0"/>
              <a:t>After a tough behavior moment (e.g. students needed to leave room because of a challenging behavior)</a:t>
            </a:r>
          </a:p>
        </p:txBody>
      </p:sp>
      <p:pic>
        <p:nvPicPr>
          <p:cNvPr id="224" name="Google Shape;224;p38" descr="Pair now, demands later">
            <a:extLst>
              <a:ext uri="{C183D7F6-B498-43B3-948B-1728B52AA6E4}">
                <adec:decorative xmlns:adec="http://schemas.microsoft.com/office/drawing/2017/decorative" val="0"/>
              </a:ext>
            </a:extLst>
          </p:cNvPr>
          <p:cNvPicPr preferRelativeResize="0"/>
          <p:nvPr/>
        </p:nvPicPr>
        <p:blipFill rotWithShape="1">
          <a:blip r:embed="rId3">
            <a:alphaModFix/>
          </a:blip>
          <a:srcRect t="18562" b="16078"/>
          <a:stretch/>
        </p:blipFill>
        <p:spPr>
          <a:xfrm>
            <a:off x="9574306" y="2177612"/>
            <a:ext cx="2228988" cy="145739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Title 2">
            <a:extLst>
              <a:ext uri="{FF2B5EF4-FFF2-40B4-BE49-F238E27FC236}">
                <a16:creationId xmlns:a16="http://schemas.microsoft.com/office/drawing/2014/main" id="{8481230C-A360-E9C4-6729-41C3F15E77E6}"/>
              </a:ext>
            </a:extLst>
          </p:cNvPr>
          <p:cNvSpPr>
            <a:spLocks noGrp="1"/>
          </p:cNvSpPr>
          <p:nvPr>
            <p:ph type="title"/>
          </p:nvPr>
        </p:nvSpPr>
        <p:spPr>
          <a:xfrm>
            <a:off x="612489" y="1161007"/>
            <a:ext cx="2848163" cy="1181100"/>
          </a:xfrm>
        </p:spPr>
        <p:txBody>
          <a:bodyPr/>
          <a:lstStyle/>
          <a:p>
            <a:r>
              <a:rPr lang="en-US" dirty="0"/>
              <a:t>Pairing</a:t>
            </a:r>
          </a:p>
        </p:txBody>
      </p:sp>
      <p:pic>
        <p:nvPicPr>
          <p:cNvPr id="232" name="Google Shape;232;p39" descr="Meme that says &quot;Do you know why dating is more fun than marriage?  Because Dating is all about pairing and marriage is all about demands&quot;">
            <a:extLst>
              <a:ext uri="{C183D7F6-B498-43B3-948B-1728B52AA6E4}">
                <adec:decorative xmlns:adec="http://schemas.microsoft.com/office/drawing/2017/decorative" val="0"/>
              </a:ext>
            </a:extLst>
          </p:cNvPr>
          <p:cNvPicPr preferRelativeResize="0"/>
          <p:nvPr/>
        </p:nvPicPr>
        <p:blipFill rotWithShape="1">
          <a:blip r:embed="rId3">
            <a:alphaModFix/>
          </a:blip>
          <a:srcRect b="5303"/>
          <a:stretch/>
        </p:blipFill>
        <p:spPr>
          <a:xfrm>
            <a:off x="3724835" y="1748316"/>
            <a:ext cx="4986253" cy="424596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Antecedent Modifications</a:t>
            </a:r>
            <a:endParaRPr sz="3600" dirty="0"/>
          </a:p>
        </p:txBody>
      </p:sp>
    </p:spTree>
    <p:extLst>
      <p:ext uri="{BB962C8B-B14F-4D97-AF65-F5344CB8AC3E}">
        <p14:creationId xmlns:p14="http://schemas.microsoft.com/office/powerpoint/2010/main" val="236184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603504" y="1829440"/>
            <a:ext cx="11000232" cy="1133856"/>
          </a:xfrm>
          <a:prstGeom prst="rect">
            <a:avLst/>
          </a:prstGeom>
        </p:spPr>
        <p:txBody>
          <a:bodyPr spcFirstLastPara="1" vert="horz" wrap="square" lIns="91433" tIns="45700" rIns="91433" bIns="45700" rtlCol="0" anchor="ctr" anchorCtr="0">
            <a:noAutofit/>
          </a:bodyPr>
          <a:lstStyle/>
          <a:p>
            <a:pPr algn="ctr"/>
            <a:r>
              <a:rPr lang="en" dirty="0"/>
              <a:t>Reviewing the Science of Behavior</a:t>
            </a:r>
            <a:endParaRPr dirty="0"/>
          </a:p>
        </p:txBody>
      </p:sp>
      <p:sp>
        <p:nvSpPr>
          <p:cNvPr id="2" name="Text Placeholder 1">
            <a:extLst>
              <a:ext uri="{FF2B5EF4-FFF2-40B4-BE49-F238E27FC236}">
                <a16:creationId xmlns:a16="http://schemas.microsoft.com/office/drawing/2014/main" id="{4263C046-1317-3895-C042-43457EFA2DC6}"/>
              </a:ext>
            </a:extLst>
          </p:cNvPr>
          <p:cNvSpPr>
            <a:spLocks noGrp="1"/>
          </p:cNvSpPr>
          <p:nvPr>
            <p:ph type="body" sz="quarter" idx="10"/>
          </p:nvPr>
        </p:nvSpPr>
        <p:spPr>
          <a:xfrm>
            <a:off x="612488" y="3060438"/>
            <a:ext cx="10978994" cy="2634508"/>
          </a:xfrm>
        </p:spPr>
        <p:txBody>
          <a:bodyPr/>
          <a:lstStyle/>
          <a:p>
            <a:pPr algn="ctr"/>
            <a:r>
              <a:rPr lang="en-US" sz="3200" dirty="0"/>
              <a:t>Applied Behavior Analysis (ABA) Review</a:t>
            </a:r>
          </a:p>
          <a:p>
            <a:pPr algn="ctr"/>
            <a:r>
              <a:rPr lang="en-US" sz="3200" dirty="0"/>
              <a:t>Functions of Behavior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 name="Title 1">
            <a:extLst>
              <a:ext uri="{FF2B5EF4-FFF2-40B4-BE49-F238E27FC236}">
                <a16:creationId xmlns:a16="http://schemas.microsoft.com/office/drawing/2014/main" id="{03A5453C-0610-1B45-ABAB-2043B161B569}"/>
              </a:ext>
            </a:extLst>
          </p:cNvPr>
          <p:cNvSpPr>
            <a:spLocks noGrp="1"/>
          </p:cNvSpPr>
          <p:nvPr>
            <p:ph type="title"/>
          </p:nvPr>
        </p:nvSpPr>
        <p:spPr>
          <a:xfrm>
            <a:off x="612488" y="1317935"/>
            <a:ext cx="10028102" cy="1133856"/>
          </a:xfrm>
        </p:spPr>
        <p:txBody>
          <a:bodyPr/>
          <a:lstStyle/>
          <a:p>
            <a:r>
              <a:rPr lang="en-US" dirty="0"/>
              <a:t>Implement Interventions Based on Modification of Antecedents</a:t>
            </a:r>
          </a:p>
        </p:txBody>
      </p:sp>
      <p:sp>
        <p:nvSpPr>
          <p:cNvPr id="3" name="Text Placeholder 2">
            <a:extLst>
              <a:ext uri="{FF2B5EF4-FFF2-40B4-BE49-F238E27FC236}">
                <a16:creationId xmlns:a16="http://schemas.microsoft.com/office/drawing/2014/main" id="{66505653-8E8F-693D-9674-381E68E48F4B}"/>
              </a:ext>
            </a:extLst>
          </p:cNvPr>
          <p:cNvSpPr>
            <a:spLocks noGrp="1"/>
          </p:cNvSpPr>
          <p:nvPr>
            <p:ph type="body" sz="quarter" idx="10"/>
          </p:nvPr>
        </p:nvSpPr>
        <p:spPr>
          <a:xfrm>
            <a:off x="606503" y="2542638"/>
            <a:ext cx="10978994" cy="3727144"/>
          </a:xfrm>
        </p:spPr>
        <p:txBody>
          <a:bodyPr/>
          <a:lstStyle/>
          <a:p>
            <a:pPr marL="457200" indent="-457200">
              <a:spcBef>
                <a:spcPts val="0"/>
              </a:spcBef>
              <a:spcAft>
                <a:spcPts val="600"/>
              </a:spcAft>
              <a:buClr>
                <a:srgbClr val="003399"/>
              </a:buClr>
              <a:buSzPct val="108000"/>
              <a:buFont typeface="Arial" panose="020B0604020202020204" pitchFamily="34" charset="0"/>
              <a:buChar char="•"/>
            </a:pPr>
            <a:r>
              <a:rPr lang="en-US" sz="2800" dirty="0"/>
              <a:t>What does it mean to modify antecedents as an intervention?</a:t>
            </a:r>
          </a:p>
          <a:p>
            <a:pPr marL="1028700" lvl="1" indent="-457200">
              <a:spcBef>
                <a:spcPts val="0"/>
              </a:spcBef>
              <a:buSzPct val="80000"/>
              <a:buFont typeface="Courier New" panose="02070309020205020404" pitchFamily="49" charset="0"/>
              <a:buChar char="o"/>
            </a:pPr>
            <a:r>
              <a:rPr lang="en-US" sz="2800" dirty="0"/>
              <a:t>These modifications are happening PRIOR to the challenging behavior occurring</a:t>
            </a:r>
          </a:p>
          <a:p>
            <a:pPr marL="1028700" lvl="1" indent="-457200">
              <a:spcBef>
                <a:spcPts val="0"/>
              </a:spcBef>
              <a:buSzPct val="80000"/>
              <a:buFont typeface="Courier New" panose="02070309020205020404" pitchFamily="49" charset="0"/>
              <a:buChar char="o"/>
            </a:pPr>
            <a:r>
              <a:rPr lang="en-US" sz="2800" dirty="0"/>
              <a:t>This is a preventative method to the challenging behavior versus reactive responding to the challenging behavior</a:t>
            </a:r>
          </a:p>
          <a:p>
            <a:pPr marL="1028700" lvl="1" indent="-457200">
              <a:spcBef>
                <a:spcPts val="0"/>
              </a:spcBef>
              <a:buSzPct val="80000"/>
              <a:buFont typeface="Courier New" panose="02070309020205020404" pitchFamily="49" charset="0"/>
              <a:buChar char="o"/>
            </a:pPr>
            <a:r>
              <a:rPr lang="en-US" sz="2800" dirty="0"/>
              <a:t>In order for this intervention to be effective, data on the A-B-C’s of behavior is needed with clearly defined antecedents to the behavior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a:extLst>
              <a:ext uri="{FF2B5EF4-FFF2-40B4-BE49-F238E27FC236}">
                <a16:creationId xmlns:a16="http://schemas.microsoft.com/office/drawing/2014/main" id="{4B34D59A-1D12-060A-5872-16711B5E5D7B}"/>
              </a:ext>
            </a:extLst>
          </p:cNvPr>
          <p:cNvSpPr>
            <a:spLocks noGrp="1"/>
          </p:cNvSpPr>
          <p:nvPr>
            <p:ph type="title"/>
          </p:nvPr>
        </p:nvSpPr>
        <p:spPr/>
        <p:txBody>
          <a:bodyPr/>
          <a:lstStyle/>
          <a:p>
            <a:r>
              <a:rPr lang="en-US" dirty="0"/>
              <a:t>Examples of Antecedent Modifications</a:t>
            </a:r>
          </a:p>
        </p:txBody>
      </p:sp>
      <p:sp>
        <p:nvSpPr>
          <p:cNvPr id="3" name="Text Placeholder 2">
            <a:extLst>
              <a:ext uri="{FF2B5EF4-FFF2-40B4-BE49-F238E27FC236}">
                <a16:creationId xmlns:a16="http://schemas.microsoft.com/office/drawing/2014/main" id="{A932315A-B306-3C4E-AFC5-62D1704BCBB8}"/>
              </a:ext>
            </a:extLst>
          </p:cNvPr>
          <p:cNvSpPr>
            <a:spLocks noGrp="1"/>
          </p:cNvSpPr>
          <p:nvPr>
            <p:ph type="body" sz="quarter" idx="10"/>
          </p:nvPr>
        </p:nvSpPr>
        <p:spPr/>
        <p:txBody>
          <a:bodyPr/>
          <a:lstStyle/>
          <a:p>
            <a:pPr marL="0" indent="0">
              <a:spcBef>
                <a:spcPts val="0"/>
              </a:spcBef>
              <a:spcAft>
                <a:spcPts val="600"/>
              </a:spcAft>
              <a:buNone/>
            </a:pPr>
            <a:r>
              <a:rPr lang="en-US" dirty="0"/>
              <a:t>There are MANY different types of antecedent modifications.  We use them all the time and don’t even realize it.  </a:t>
            </a:r>
          </a:p>
          <a:p>
            <a:pPr>
              <a:spcBef>
                <a:spcPts val="0"/>
              </a:spcBef>
              <a:spcAft>
                <a:spcPts val="600"/>
              </a:spcAft>
            </a:pPr>
            <a:r>
              <a:rPr lang="en-US" dirty="0"/>
              <a:t>There are a couple key ones that we will cover today:</a:t>
            </a:r>
          </a:p>
          <a:p>
            <a:pPr marL="342900" indent="-342900">
              <a:spcBef>
                <a:spcPts val="0"/>
              </a:spcBef>
              <a:spcAft>
                <a:spcPts val="600"/>
              </a:spcAft>
              <a:buClr>
                <a:srgbClr val="003399"/>
              </a:buClr>
              <a:buSzPct val="108000"/>
              <a:buFont typeface="Arial" panose="020B0604020202020204" pitchFamily="34" charset="0"/>
              <a:buChar char="•"/>
            </a:pPr>
            <a:r>
              <a:rPr lang="en-US" dirty="0"/>
              <a:t>Preventative Prompts</a:t>
            </a:r>
          </a:p>
          <a:p>
            <a:pPr marL="342900" indent="-342900">
              <a:spcBef>
                <a:spcPts val="0"/>
              </a:spcBef>
              <a:spcAft>
                <a:spcPts val="600"/>
              </a:spcAft>
              <a:buClr>
                <a:srgbClr val="003399"/>
              </a:buClr>
              <a:buSzPct val="108000"/>
              <a:buFont typeface="Arial" panose="020B0604020202020204" pitchFamily="34" charset="0"/>
              <a:buChar char="•"/>
            </a:pPr>
            <a:r>
              <a:rPr lang="en-US" dirty="0"/>
              <a:t>Non-contingent Reinforcement</a:t>
            </a:r>
          </a:p>
          <a:p>
            <a:pPr marL="342900" indent="-342900">
              <a:spcBef>
                <a:spcPts val="0"/>
              </a:spcBef>
              <a:spcAft>
                <a:spcPts val="600"/>
              </a:spcAft>
              <a:buClr>
                <a:srgbClr val="003399"/>
              </a:buClr>
              <a:buSzPct val="108000"/>
              <a:buFont typeface="Arial" panose="020B0604020202020204" pitchFamily="34" charset="0"/>
              <a:buChar char="•"/>
            </a:pPr>
            <a:r>
              <a:rPr lang="en-US" dirty="0"/>
              <a:t>Choices</a:t>
            </a:r>
          </a:p>
          <a:p>
            <a:pPr marL="342900" indent="-342900">
              <a:spcBef>
                <a:spcPts val="0"/>
              </a:spcBef>
              <a:spcAft>
                <a:spcPts val="600"/>
              </a:spcAft>
              <a:buClr>
                <a:srgbClr val="003399"/>
              </a:buClr>
              <a:buSzPct val="108000"/>
              <a:buFont typeface="Arial" panose="020B0604020202020204" pitchFamily="34" charset="0"/>
              <a:buChar char="•"/>
            </a:pPr>
            <a:r>
              <a:rPr lang="en-US" dirty="0"/>
              <a:t>Visual supports</a:t>
            </a:r>
          </a:p>
          <a:p>
            <a:pPr marL="342900" indent="-342900">
              <a:spcBef>
                <a:spcPts val="0"/>
              </a:spcBef>
              <a:spcAft>
                <a:spcPts val="600"/>
              </a:spcAft>
              <a:buClr>
                <a:srgbClr val="003399"/>
              </a:buClr>
              <a:buSzPct val="108000"/>
              <a:buFont typeface="Arial" panose="020B0604020202020204" pitchFamily="34" charset="0"/>
              <a:buChar char="•"/>
            </a:pPr>
            <a:r>
              <a:rPr lang="en-US" dirty="0"/>
              <a:t>Praise Statements</a:t>
            </a:r>
            <a:endParaRPr lang="en-US" sz="2600" dirty="0"/>
          </a:p>
        </p:txBody>
      </p:sp>
      <p:pic>
        <p:nvPicPr>
          <p:cNvPr id="5" name="Google Shape;291;p46" descr="Meme that says &quot;What I think when I implement antecedent interventions.  Good day gentlemen, I am here to change the future.&quot;">
            <a:extLst>
              <a:ext uri="{C183D7F6-B498-43B3-948B-1728B52AA6E4}">
                <adec:decorative xmlns:adec="http://schemas.microsoft.com/office/drawing/2017/decorative" val="0"/>
              </a:ext>
            </a:extLst>
          </p:cNvPr>
          <p:cNvPicPr preferRelativeResize="0"/>
          <p:nvPr/>
        </p:nvPicPr>
        <p:blipFill rotWithShape="1">
          <a:blip r:embed="rId3">
            <a:alphaModFix/>
          </a:blip>
          <a:srcRect t="4244"/>
          <a:stretch/>
        </p:blipFill>
        <p:spPr>
          <a:xfrm>
            <a:off x="8107832" y="2400584"/>
            <a:ext cx="3706651" cy="313630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Title 1">
            <a:extLst>
              <a:ext uri="{FF2B5EF4-FFF2-40B4-BE49-F238E27FC236}">
                <a16:creationId xmlns:a16="http://schemas.microsoft.com/office/drawing/2014/main" id="{DD822200-E21D-544F-672B-D99C8D8D97FC}"/>
              </a:ext>
            </a:extLst>
          </p:cNvPr>
          <p:cNvSpPr>
            <a:spLocks noGrp="1"/>
          </p:cNvSpPr>
          <p:nvPr>
            <p:ph type="title"/>
          </p:nvPr>
        </p:nvSpPr>
        <p:spPr>
          <a:xfrm>
            <a:off x="595884" y="1334969"/>
            <a:ext cx="11000232" cy="788295"/>
          </a:xfrm>
        </p:spPr>
        <p:txBody>
          <a:bodyPr/>
          <a:lstStyle/>
          <a:p>
            <a:r>
              <a:rPr lang="en-US" dirty="0"/>
              <a:t>Preventative Prompts</a:t>
            </a:r>
          </a:p>
        </p:txBody>
      </p:sp>
      <p:sp>
        <p:nvSpPr>
          <p:cNvPr id="297" name="Google Shape;297;p47"/>
          <p:cNvSpPr txBox="1">
            <a:spLocks noGrp="1"/>
          </p:cNvSpPr>
          <p:nvPr>
            <p:ph type="body" sz="quarter" idx="10"/>
          </p:nvPr>
        </p:nvSpPr>
        <p:spPr>
          <a:xfrm>
            <a:off x="604868" y="2123264"/>
            <a:ext cx="10978994" cy="4019719"/>
          </a:xfrm>
          <a:prstGeom prst="rect">
            <a:avLst/>
          </a:prstGeom>
          <a:noFill/>
          <a:ln>
            <a:noFill/>
          </a:ln>
        </p:spPr>
        <p:txBody>
          <a:bodyPr spcFirstLastPara="1" vert="horz" wrap="square" lIns="121900" tIns="121900" rIns="121900" bIns="121900" rtlCol="0" anchor="t" anchorCtr="0">
            <a:noAutofit/>
          </a:bodyPr>
          <a:lstStyle/>
          <a:p>
            <a:pPr marL="0" indent="0">
              <a:spcBef>
                <a:spcPts val="0"/>
              </a:spcBef>
              <a:spcAft>
                <a:spcPts val="600"/>
              </a:spcAft>
            </a:pPr>
            <a:r>
              <a:rPr lang="en" sz="2600" dirty="0"/>
              <a:t>PREVENTATIVE PROMPTS</a:t>
            </a:r>
            <a:endParaRPr sz="2600" dirty="0"/>
          </a:p>
          <a:p>
            <a:pPr indent="0">
              <a:spcBef>
                <a:spcPts val="0"/>
              </a:spcBef>
              <a:spcAft>
                <a:spcPts val="600"/>
              </a:spcAft>
            </a:pPr>
            <a:r>
              <a:rPr lang="en" sz="2600" dirty="0"/>
              <a:t>Brief reminder of the expectations, just prior to when the behavior should be demonstrated</a:t>
            </a:r>
            <a:endParaRPr sz="2600" dirty="0"/>
          </a:p>
          <a:p>
            <a:pPr marL="463550">
              <a:spcBef>
                <a:spcPts val="0"/>
              </a:spcBef>
              <a:spcAft>
                <a:spcPts val="600"/>
              </a:spcAft>
            </a:pPr>
            <a:r>
              <a:rPr lang="en" dirty="0"/>
              <a:t>“Raise your hand when you know the answer.”</a:t>
            </a:r>
            <a:endParaRPr dirty="0"/>
          </a:p>
          <a:p>
            <a:pPr marL="463550">
              <a:spcBef>
                <a:spcPts val="0"/>
              </a:spcBef>
              <a:spcAft>
                <a:spcPts val="600"/>
              </a:spcAft>
            </a:pPr>
            <a:r>
              <a:rPr lang="en" dirty="0"/>
              <a:t>“In a calm voice, tell me your concerns.”</a:t>
            </a:r>
            <a:endParaRPr dirty="0"/>
          </a:p>
          <a:p>
            <a:pPr marL="463550">
              <a:spcBef>
                <a:spcPts val="0"/>
              </a:spcBef>
              <a:spcAft>
                <a:spcPts val="600"/>
              </a:spcAft>
            </a:pPr>
            <a:r>
              <a:rPr lang="en" dirty="0"/>
              <a:t>“Remember, after I give you an instruction, you will say OK and do it right away.”</a:t>
            </a:r>
            <a:endParaRPr dirty="0"/>
          </a:p>
          <a:p>
            <a:pPr marL="463550">
              <a:spcBef>
                <a:spcPts val="0"/>
              </a:spcBef>
              <a:spcAft>
                <a:spcPts val="600"/>
              </a:spcAft>
            </a:pPr>
            <a:r>
              <a:rPr lang="en" dirty="0"/>
              <a:t>”In a minute but not yet.”</a:t>
            </a:r>
            <a:endParaRPr dirty="0"/>
          </a:p>
          <a:p>
            <a:pPr marL="0" indent="0">
              <a:spcBef>
                <a:spcPts val="600"/>
              </a:spcBef>
              <a:spcAft>
                <a:spcPts val="600"/>
              </a:spcAft>
            </a:pPr>
            <a:r>
              <a:rPr lang="en" sz="2600" dirty="0"/>
              <a:t>When you have taught the skill, then you can use these quick reminders to cue the students to the behavior you want to see before they engage in it.</a:t>
            </a:r>
            <a:endParaRPr sz="2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2" name="Title 1">
            <a:extLst>
              <a:ext uri="{FF2B5EF4-FFF2-40B4-BE49-F238E27FC236}">
                <a16:creationId xmlns:a16="http://schemas.microsoft.com/office/drawing/2014/main" id="{2248DE2C-04D4-6816-F483-FB46B2678551}"/>
              </a:ext>
            </a:extLst>
          </p:cNvPr>
          <p:cNvSpPr>
            <a:spLocks noGrp="1"/>
          </p:cNvSpPr>
          <p:nvPr>
            <p:ph type="title"/>
          </p:nvPr>
        </p:nvSpPr>
        <p:spPr/>
        <p:txBody>
          <a:bodyPr/>
          <a:lstStyle/>
          <a:p>
            <a:r>
              <a:rPr lang="en-US" dirty="0"/>
              <a:t>Non-Contingent Reinforcement (NCR)</a:t>
            </a:r>
          </a:p>
        </p:txBody>
      </p:sp>
      <p:sp>
        <p:nvSpPr>
          <p:cNvPr id="3" name="Text Placeholder 2">
            <a:extLst>
              <a:ext uri="{FF2B5EF4-FFF2-40B4-BE49-F238E27FC236}">
                <a16:creationId xmlns:a16="http://schemas.microsoft.com/office/drawing/2014/main" id="{217EA2F7-5A61-CC26-2E39-211DB1ADDD9D}"/>
              </a:ext>
            </a:extLst>
          </p:cNvPr>
          <p:cNvSpPr>
            <a:spLocks noGrp="1"/>
          </p:cNvSpPr>
          <p:nvPr>
            <p:ph type="body" sz="quarter" idx="10"/>
          </p:nvPr>
        </p:nvSpPr>
        <p:spPr/>
        <p:txBody>
          <a:bodyPr/>
          <a:lstStyle/>
          <a:p>
            <a:pPr marL="0" indent="0">
              <a:spcAft>
                <a:spcPts val="1200"/>
              </a:spcAft>
              <a:buNone/>
            </a:pPr>
            <a:r>
              <a:rPr lang="en-US" sz="2600" dirty="0"/>
              <a:t>Reinforcement that is not delivered based on the occurrence of a behavior, but instead on a fixed-time schedule. </a:t>
            </a:r>
          </a:p>
          <a:p>
            <a:pPr marL="0" indent="0">
              <a:spcAft>
                <a:spcPts val="1200"/>
              </a:spcAft>
              <a:buNone/>
            </a:pPr>
            <a:r>
              <a:rPr lang="en-US" sz="2600" dirty="0"/>
              <a:t>This is considered an antecedent intervention, because the goal of this is to provide the child with reinforcement before he engages in the challenging behavior, therefore making engaging in the challenging behavior to gain reinforcement is less likely.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2" name="Title 1">
            <a:extLst>
              <a:ext uri="{FF2B5EF4-FFF2-40B4-BE49-F238E27FC236}">
                <a16:creationId xmlns:a16="http://schemas.microsoft.com/office/drawing/2014/main" id="{4E7FAC05-356B-8345-4E0D-1E9601A4FF7F}"/>
              </a:ext>
            </a:extLst>
          </p:cNvPr>
          <p:cNvSpPr>
            <a:spLocks noGrp="1"/>
          </p:cNvSpPr>
          <p:nvPr>
            <p:ph type="title"/>
          </p:nvPr>
        </p:nvSpPr>
        <p:spPr>
          <a:xfrm>
            <a:off x="597519" y="1267968"/>
            <a:ext cx="11000232" cy="1133856"/>
          </a:xfrm>
        </p:spPr>
        <p:txBody>
          <a:bodyPr/>
          <a:lstStyle/>
          <a:p>
            <a:r>
              <a:rPr lang="en-US" dirty="0"/>
              <a:t>NCR Examples</a:t>
            </a:r>
          </a:p>
        </p:txBody>
      </p:sp>
      <p:sp>
        <p:nvSpPr>
          <p:cNvPr id="3" name="Text Placeholder 2">
            <a:extLst>
              <a:ext uri="{FF2B5EF4-FFF2-40B4-BE49-F238E27FC236}">
                <a16:creationId xmlns:a16="http://schemas.microsoft.com/office/drawing/2014/main" id="{A4AE493C-A210-97F5-235F-CDFF3DE794C5}"/>
              </a:ext>
            </a:extLst>
          </p:cNvPr>
          <p:cNvSpPr>
            <a:spLocks noGrp="1"/>
          </p:cNvSpPr>
          <p:nvPr>
            <p:ph type="body" sz="quarter" idx="10"/>
          </p:nvPr>
        </p:nvSpPr>
        <p:spPr>
          <a:xfrm>
            <a:off x="606503" y="2498966"/>
            <a:ext cx="10978994" cy="3727144"/>
          </a:xfrm>
        </p:spPr>
        <p:txBody>
          <a:bodyPr/>
          <a:lstStyle/>
          <a:p>
            <a:pPr marL="457200" indent="-457200">
              <a:spcBef>
                <a:spcPts val="600"/>
              </a:spcBef>
              <a:buClr>
                <a:srgbClr val="003399"/>
              </a:buClr>
              <a:buSzPct val="108000"/>
              <a:buFont typeface="Arial" panose="020B0604020202020204" pitchFamily="34" charset="0"/>
              <a:buChar char="•"/>
            </a:pPr>
            <a:r>
              <a:rPr lang="en-US" sz="2600" dirty="0"/>
              <a:t>Student engages in disruptive behavior to gain attention from teacher. Intervention: teacher gives student attention on a fixed-schedule throughout the day.</a:t>
            </a:r>
          </a:p>
          <a:p>
            <a:pPr marL="457200" indent="-457200">
              <a:spcBef>
                <a:spcPts val="600"/>
              </a:spcBef>
              <a:buClr>
                <a:srgbClr val="003399"/>
              </a:buClr>
              <a:buSzPct val="108000"/>
              <a:buFont typeface="Arial" panose="020B0604020202020204" pitchFamily="34" charset="0"/>
              <a:buChar char="•"/>
            </a:pPr>
            <a:r>
              <a:rPr lang="en-US" sz="2600" dirty="0"/>
              <a:t>Student leaves classroom and runs in hallways. Intervention: movement breaks are scheduled at specific times throughout the day.</a:t>
            </a:r>
          </a:p>
          <a:p>
            <a:pPr marL="457200" indent="-457200">
              <a:spcBef>
                <a:spcPts val="600"/>
              </a:spcBef>
              <a:buClr>
                <a:srgbClr val="003399"/>
              </a:buClr>
              <a:buSzPct val="108000"/>
              <a:buFont typeface="Arial" panose="020B0604020202020204" pitchFamily="34" charset="0"/>
              <a:buChar char="•"/>
            </a:pPr>
            <a:r>
              <a:rPr lang="en-US" sz="2600" dirty="0"/>
              <a:t>Student engages in challenging behavior of going through teacher’s cupboards to gain access to a snack. Snack breaks are provided throughout the day.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8" name="Google Shape;328;p51" descr="Christmas presents and meme that says &quot;happy non-contingent reinforcement day&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213529" y="1893502"/>
            <a:ext cx="7435444" cy="4567941"/>
          </a:xfrm>
          <a:prstGeom prst="rect">
            <a:avLst/>
          </a:prstGeom>
          <a:noFill/>
          <a:ln>
            <a:noFill/>
          </a:ln>
        </p:spPr>
      </p:pic>
      <p:sp>
        <p:nvSpPr>
          <p:cNvPr id="5" name="Title 3">
            <a:extLst>
              <a:ext uri="{FF2B5EF4-FFF2-40B4-BE49-F238E27FC236}">
                <a16:creationId xmlns:a16="http://schemas.microsoft.com/office/drawing/2014/main" id="{AF0EE013-8700-E317-57C1-339F4E0C0D3B}"/>
              </a:ext>
            </a:extLst>
          </p:cNvPr>
          <p:cNvSpPr>
            <a:spLocks noGrp="1"/>
          </p:cNvSpPr>
          <p:nvPr>
            <p:ph type="title"/>
          </p:nvPr>
        </p:nvSpPr>
        <p:spPr>
          <a:xfrm>
            <a:off x="353291" y="1413165"/>
            <a:ext cx="8458200" cy="480338"/>
          </a:xfrm>
        </p:spPr>
        <p:txBody>
          <a:bodyPr/>
          <a:lstStyle/>
          <a:p>
            <a:r>
              <a:rPr lang="en-US" dirty="0"/>
              <a:t>Non-contingent reinforcement meme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4" name="Title 3">
            <a:extLst>
              <a:ext uri="{FF2B5EF4-FFF2-40B4-BE49-F238E27FC236}">
                <a16:creationId xmlns:a16="http://schemas.microsoft.com/office/drawing/2014/main" id="{639946EB-9367-05F4-4903-0A4066E39637}"/>
              </a:ext>
            </a:extLst>
          </p:cNvPr>
          <p:cNvSpPr>
            <a:spLocks noGrp="1"/>
          </p:cNvSpPr>
          <p:nvPr>
            <p:ph type="title"/>
          </p:nvPr>
        </p:nvSpPr>
        <p:spPr/>
        <p:txBody>
          <a:bodyPr/>
          <a:lstStyle/>
          <a:p>
            <a:r>
              <a:rPr lang="en-US" dirty="0"/>
              <a:t>Offering Choices</a:t>
            </a:r>
          </a:p>
        </p:txBody>
      </p:sp>
      <p:sp>
        <p:nvSpPr>
          <p:cNvPr id="3" name="Text Placeholder 2">
            <a:extLst>
              <a:ext uri="{FF2B5EF4-FFF2-40B4-BE49-F238E27FC236}">
                <a16:creationId xmlns:a16="http://schemas.microsoft.com/office/drawing/2014/main" id="{781AEC89-0455-9A72-B77C-98BBEE2AD087}"/>
              </a:ext>
            </a:extLst>
          </p:cNvPr>
          <p:cNvSpPr>
            <a:spLocks noGrp="1"/>
          </p:cNvSpPr>
          <p:nvPr>
            <p:ph type="body" sz="quarter" idx="10"/>
          </p:nvPr>
        </p:nvSpPr>
        <p:spPr/>
        <p:txBody>
          <a:bodyPr/>
          <a:lstStyle/>
          <a:p>
            <a:pPr marL="0" indent="0">
              <a:spcBef>
                <a:spcPts val="600"/>
              </a:spcBef>
              <a:buNone/>
            </a:pPr>
            <a:r>
              <a:rPr lang="en-US" sz="2600" dirty="0"/>
              <a:t>Offering choices to a student is an excellent and very easy way to modify the antecedent so that they engage in the behavior you want to see instead of the behavior you don’t want to see.</a:t>
            </a:r>
          </a:p>
          <a:p>
            <a:pPr marL="0" indent="0">
              <a:spcBef>
                <a:spcPts val="600"/>
              </a:spcBef>
              <a:buNone/>
            </a:pPr>
            <a:r>
              <a:rPr lang="en-US" sz="2600" dirty="0"/>
              <a:t>Best part - YOU get to pick the choices - gives you control over the options but gives the student a sense of control of what is happening to them and be a part of the decision making.</a:t>
            </a:r>
          </a:p>
          <a:p>
            <a:pPr marL="0" indent="0">
              <a:spcBef>
                <a:spcPts val="600"/>
              </a:spcBef>
              <a:buNone/>
            </a:pPr>
            <a:r>
              <a:rPr lang="en-US" sz="2600" b="1" i="1" dirty="0"/>
              <a:t>Remember: Keep options limited and only offer options you can deliver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6" name="Title 3">
            <a:extLst>
              <a:ext uri="{FF2B5EF4-FFF2-40B4-BE49-F238E27FC236}">
                <a16:creationId xmlns:a16="http://schemas.microsoft.com/office/drawing/2014/main" id="{B21F2B52-FBB9-3D5B-04A1-108FFAB0C74C}"/>
              </a:ext>
            </a:extLst>
          </p:cNvPr>
          <p:cNvSpPr>
            <a:spLocks noGrp="1"/>
          </p:cNvSpPr>
          <p:nvPr>
            <p:ph type="title"/>
          </p:nvPr>
        </p:nvSpPr>
        <p:spPr>
          <a:xfrm>
            <a:off x="612489" y="1170639"/>
            <a:ext cx="10978994" cy="573756"/>
          </a:xfrm>
        </p:spPr>
        <p:txBody>
          <a:bodyPr/>
          <a:lstStyle/>
          <a:p>
            <a:r>
              <a:rPr lang="en-US" dirty="0"/>
              <a:t>Choices examples</a:t>
            </a:r>
          </a:p>
        </p:txBody>
      </p:sp>
      <p:pic>
        <p:nvPicPr>
          <p:cNvPr id="343" name="Google Shape;343;p53" descr="Poster with information on the master the art of offering controlled choices.">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2236444" y="1906032"/>
            <a:ext cx="2980199" cy="4254925"/>
          </a:xfrm>
          <a:prstGeom prst="rect">
            <a:avLst/>
          </a:prstGeom>
          <a:noFill/>
          <a:ln>
            <a:noFill/>
          </a:ln>
        </p:spPr>
      </p:pic>
      <p:pic>
        <p:nvPicPr>
          <p:cNvPr id="2" name="Google Shape;350;p54" descr="Poster saying: choices to give&#10;Working for x or y&#10;This or that task&#10;How to complete the task&#10;Who to work with&#10;The order of the tasks&#10;Funny things to wear or use&#10;How to get somewhere">
            <a:extLst>
              <a:ext uri="{FF2B5EF4-FFF2-40B4-BE49-F238E27FC236}">
                <a16:creationId xmlns:a16="http://schemas.microsoft.com/office/drawing/2014/main" id="{8B9ADC97-4D68-8664-FBE3-5C242AFAC7AB}"/>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6975358" y="1906032"/>
            <a:ext cx="2980198" cy="4254925"/>
          </a:xfrm>
          <a:prstGeom prst="rect">
            <a:avLst/>
          </a:prstGeom>
          <a:noFill/>
          <a:ln w="6350">
            <a:solidFill>
              <a:schemeClr val="tx1"/>
            </a:solid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2" name="Title 1">
            <a:extLst>
              <a:ext uri="{FF2B5EF4-FFF2-40B4-BE49-F238E27FC236}">
                <a16:creationId xmlns:a16="http://schemas.microsoft.com/office/drawing/2014/main" id="{3CEA77F4-F614-F5EE-DAEC-3C37A0881712}"/>
              </a:ext>
            </a:extLst>
          </p:cNvPr>
          <p:cNvSpPr>
            <a:spLocks noGrp="1"/>
          </p:cNvSpPr>
          <p:nvPr>
            <p:ph type="title"/>
          </p:nvPr>
        </p:nvSpPr>
        <p:spPr>
          <a:xfrm>
            <a:off x="602901" y="1237778"/>
            <a:ext cx="10999091" cy="522781"/>
          </a:xfrm>
        </p:spPr>
        <p:txBody>
          <a:bodyPr/>
          <a:lstStyle/>
          <a:p>
            <a:r>
              <a:rPr lang="en-US" dirty="0"/>
              <a:t>Visual Supports</a:t>
            </a:r>
          </a:p>
        </p:txBody>
      </p:sp>
      <p:sp>
        <p:nvSpPr>
          <p:cNvPr id="3" name="Text Placeholder 2">
            <a:extLst>
              <a:ext uri="{FF2B5EF4-FFF2-40B4-BE49-F238E27FC236}">
                <a16:creationId xmlns:a16="http://schemas.microsoft.com/office/drawing/2014/main" id="{573A5903-ACF9-A764-A14D-62BB80BABF02}"/>
              </a:ext>
            </a:extLst>
          </p:cNvPr>
          <p:cNvSpPr>
            <a:spLocks noGrp="1"/>
          </p:cNvSpPr>
          <p:nvPr>
            <p:ph type="body" sz="quarter" idx="10"/>
          </p:nvPr>
        </p:nvSpPr>
        <p:spPr>
          <a:xfrm>
            <a:off x="622998" y="2006222"/>
            <a:ext cx="9326219" cy="4318096"/>
          </a:xfrm>
        </p:spPr>
        <p:txBody>
          <a:bodyPr/>
          <a:lstStyle/>
          <a:p>
            <a:pPr>
              <a:spcBef>
                <a:spcPts val="0"/>
              </a:spcBef>
              <a:spcAft>
                <a:spcPts val="600"/>
              </a:spcAft>
            </a:pPr>
            <a:r>
              <a:rPr lang="en-US" dirty="0"/>
              <a:t>Visual supports do not necessarily mean a visual (</a:t>
            </a:r>
            <a:r>
              <a:rPr lang="en-US" dirty="0" err="1"/>
              <a:t>Boardmaker</a:t>
            </a:r>
            <a:r>
              <a:rPr lang="en-US" dirty="0"/>
              <a:t> or picture) schedule.  It means anything that provides a cue visually to a student for how to engage in the appropriate behavior.  </a:t>
            </a:r>
          </a:p>
          <a:p>
            <a:pPr>
              <a:spcBef>
                <a:spcPts val="0"/>
              </a:spcBef>
              <a:spcAft>
                <a:spcPts val="600"/>
              </a:spcAft>
            </a:pPr>
            <a:r>
              <a:rPr lang="en-US" dirty="0"/>
              <a:t>Examples:</a:t>
            </a:r>
          </a:p>
          <a:p>
            <a:pPr lvl="1"/>
            <a:r>
              <a:rPr lang="en-US" dirty="0"/>
              <a:t>Timer</a:t>
            </a:r>
          </a:p>
          <a:p>
            <a:pPr lvl="1"/>
            <a:r>
              <a:rPr lang="en-US" dirty="0"/>
              <a:t>Classroom schedule</a:t>
            </a:r>
          </a:p>
          <a:p>
            <a:pPr lvl="1"/>
            <a:r>
              <a:rPr lang="en-US" dirty="0"/>
              <a:t>Checklist</a:t>
            </a:r>
          </a:p>
          <a:p>
            <a:pPr lvl="1"/>
            <a:r>
              <a:rPr lang="en-US" dirty="0"/>
              <a:t>Post it note with next step</a:t>
            </a:r>
          </a:p>
          <a:p>
            <a:pPr lvl="1"/>
            <a:r>
              <a:rPr lang="en-US" dirty="0"/>
              <a:t>Calendar </a:t>
            </a:r>
          </a:p>
          <a:p>
            <a:pPr>
              <a:spcBef>
                <a:spcPts val="600"/>
              </a:spcBef>
              <a:spcAft>
                <a:spcPts val="0"/>
              </a:spcAft>
            </a:pPr>
            <a:r>
              <a:rPr lang="en-US" dirty="0"/>
              <a:t>Make sure they are age appropriate!</a:t>
            </a:r>
          </a:p>
        </p:txBody>
      </p:sp>
      <p:sp>
        <p:nvSpPr>
          <p:cNvPr id="4" name="Text Placeholder 3">
            <a:extLst>
              <a:ext uri="{FF2B5EF4-FFF2-40B4-BE49-F238E27FC236}">
                <a16:creationId xmlns:a16="http://schemas.microsoft.com/office/drawing/2014/main" id="{3ACB9435-D8D0-53D4-1184-F39068147832}"/>
              </a:ext>
            </a:extLst>
          </p:cNvPr>
          <p:cNvSpPr>
            <a:spLocks noGrp="1"/>
          </p:cNvSpPr>
          <p:nvPr>
            <p:ph type="body" sz="quarter" idx="11"/>
          </p:nvPr>
        </p:nvSpPr>
        <p:spPr>
          <a:xfrm>
            <a:off x="8042565" y="3714051"/>
            <a:ext cx="3526438" cy="1674157"/>
          </a:xfrm>
          <a:ln w="19050">
            <a:solidFill>
              <a:schemeClr val="tx1"/>
            </a:solidFill>
          </a:ln>
        </p:spPr>
        <p:txBody>
          <a:bodyPr/>
          <a:lstStyle/>
          <a:p>
            <a:pPr marL="0" indent="0" algn="ctr">
              <a:buNone/>
            </a:pPr>
            <a:r>
              <a:rPr lang="en-US" sz="2600" dirty="0"/>
              <a:t>Think about your day -- how many visual prompts do you use and not even realize it?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 name="Title 2">
            <a:extLst>
              <a:ext uri="{FF2B5EF4-FFF2-40B4-BE49-F238E27FC236}">
                <a16:creationId xmlns:a16="http://schemas.microsoft.com/office/drawing/2014/main" id="{72CFB1C2-0CDC-DDD2-6E03-E4E20538C28B}"/>
              </a:ext>
            </a:extLst>
          </p:cNvPr>
          <p:cNvSpPr>
            <a:spLocks noGrp="1"/>
          </p:cNvSpPr>
          <p:nvPr>
            <p:ph type="title"/>
          </p:nvPr>
        </p:nvSpPr>
        <p:spPr>
          <a:xfrm>
            <a:off x="612489" y="1170638"/>
            <a:ext cx="5483511" cy="1153461"/>
          </a:xfrm>
        </p:spPr>
        <p:txBody>
          <a:bodyPr/>
          <a:lstStyle/>
          <a:p>
            <a:r>
              <a:rPr lang="en" dirty="0"/>
              <a:t>Visual Supports Example</a:t>
            </a:r>
            <a:endParaRPr lang="en-US" dirty="0"/>
          </a:p>
        </p:txBody>
      </p:sp>
      <p:pic>
        <p:nvPicPr>
          <p:cNvPr id="371" name="Google Shape;371;p56" descr="Visual support saying where are we going today and showing specials schedule for 6 days.">
            <a:extLst>
              <a:ext uri="{C183D7F6-B498-43B3-948B-1728B52AA6E4}">
                <adec:decorative xmlns:adec="http://schemas.microsoft.com/office/drawing/2017/decorative" val="0"/>
              </a:ext>
            </a:extLst>
          </p:cNvPr>
          <p:cNvPicPr preferRelativeResize="0"/>
          <p:nvPr/>
        </p:nvPicPr>
        <p:blipFill rotWithShape="1">
          <a:blip r:embed="rId3">
            <a:alphaModFix/>
          </a:blip>
          <a:srcRect t="15151" b="37513"/>
          <a:stretch/>
        </p:blipFill>
        <p:spPr>
          <a:xfrm>
            <a:off x="446763" y="2444613"/>
            <a:ext cx="4445000" cy="1623167"/>
          </a:xfrm>
          <a:prstGeom prst="rect">
            <a:avLst/>
          </a:prstGeom>
          <a:noFill/>
          <a:ln w="6350">
            <a:solidFill>
              <a:schemeClr val="tx1"/>
            </a:solidFill>
          </a:ln>
        </p:spPr>
      </p:pic>
      <p:pic>
        <p:nvPicPr>
          <p:cNvPr id="369" name="Google Shape;369;p56" descr="Visual timer">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657569" y="4347921"/>
            <a:ext cx="1870291" cy="1870317"/>
          </a:xfrm>
          <a:prstGeom prst="rect">
            <a:avLst/>
          </a:prstGeom>
          <a:noFill/>
          <a:ln>
            <a:noFill/>
          </a:ln>
        </p:spPr>
      </p:pic>
      <p:pic>
        <p:nvPicPr>
          <p:cNvPr id="368" name="Google Shape;368;p56" descr="Get ready&#10;Do &#10;done">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5691709" y="2173252"/>
            <a:ext cx="4445000" cy="2632978"/>
          </a:xfrm>
          <a:prstGeom prst="rect">
            <a:avLst/>
          </a:prstGeom>
          <a:noFill/>
          <a:ln>
            <a:noFill/>
          </a:ln>
        </p:spPr>
      </p:pic>
      <p:pic>
        <p:nvPicPr>
          <p:cNvPr id="367" name="Google Shape;367;p56" descr="Visual clock">
            <a:extLst>
              <a:ext uri="{C183D7F6-B498-43B3-948B-1728B52AA6E4}">
                <adec:decorative xmlns:adec="http://schemas.microsoft.com/office/drawing/2017/decorative" val="0"/>
              </a:ext>
            </a:extLst>
          </p:cNvPr>
          <p:cNvPicPr preferRelativeResize="0"/>
          <p:nvPr/>
        </p:nvPicPr>
        <p:blipFill rotWithShape="1">
          <a:blip r:embed="rId6">
            <a:alphaModFix/>
          </a:blip>
          <a:srcRect l="16687" r="19008"/>
          <a:stretch/>
        </p:blipFill>
        <p:spPr>
          <a:xfrm>
            <a:off x="9491233" y="1785290"/>
            <a:ext cx="2254004" cy="1971738"/>
          </a:xfrm>
          <a:prstGeom prst="rect">
            <a:avLst/>
          </a:prstGeom>
          <a:noFill/>
          <a:ln>
            <a:noFill/>
          </a:ln>
        </p:spPr>
      </p:pic>
      <p:pic>
        <p:nvPicPr>
          <p:cNvPr id="372" name="Google Shape;372;p56" descr="Going home checklist">
            <a:extLst>
              <a:ext uri="{C183D7F6-B498-43B3-948B-1728B52AA6E4}">
                <adec:decorative xmlns:adec="http://schemas.microsoft.com/office/drawing/2017/decorative" val="0"/>
              </a:ext>
            </a:extLst>
          </p:cNvPr>
          <p:cNvPicPr preferRelativeResize="0"/>
          <p:nvPr/>
        </p:nvPicPr>
        <p:blipFill rotWithShape="1">
          <a:blip r:embed="rId7">
            <a:alphaModFix/>
          </a:blip>
          <a:srcRect l="17054" t="3931" r="51612" b="9270"/>
          <a:stretch/>
        </p:blipFill>
        <p:spPr>
          <a:xfrm>
            <a:off x="5096079" y="3011721"/>
            <a:ext cx="2375191" cy="3289486"/>
          </a:xfrm>
          <a:prstGeom prst="rect">
            <a:avLst/>
          </a:prstGeom>
          <a:noFill/>
          <a:ln w="6350">
            <a:solidFill>
              <a:schemeClr val="tx1"/>
            </a:solidFill>
          </a:ln>
        </p:spPr>
      </p:pic>
      <p:pic>
        <p:nvPicPr>
          <p:cNvPr id="370" name="Google Shape;370;p56" descr="I need a break">
            <a:extLst>
              <a:ext uri="{C183D7F6-B498-43B3-948B-1728B52AA6E4}">
                <adec:decorative xmlns:adec="http://schemas.microsoft.com/office/drawing/2017/decorative" val="0"/>
              </a:ext>
            </a:extLst>
          </p:cNvPr>
          <p:cNvPicPr preferRelativeResize="0"/>
          <p:nvPr/>
        </p:nvPicPr>
        <p:blipFill rotWithShape="1">
          <a:blip r:embed="rId8">
            <a:alphaModFix/>
          </a:blip>
          <a:srcRect l="10883" t="10801" r="11488" b="48999"/>
          <a:stretch/>
        </p:blipFill>
        <p:spPr>
          <a:xfrm>
            <a:off x="8090475" y="5073517"/>
            <a:ext cx="3154989" cy="12276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a:xfrm>
            <a:off x="603504" y="1588809"/>
            <a:ext cx="11000232" cy="1635653"/>
          </a:xfrm>
        </p:spPr>
        <p:txBody>
          <a:bodyPr/>
          <a:lstStyle/>
          <a:p>
            <a:pPr algn="ctr"/>
            <a:r>
              <a:rPr lang="en-US" dirty="0"/>
              <a:t>ABA REVIEW</a:t>
            </a:r>
          </a:p>
        </p:txBody>
      </p:sp>
    </p:spTree>
    <p:extLst>
      <p:ext uri="{BB962C8B-B14F-4D97-AF65-F5344CB8AC3E}">
        <p14:creationId xmlns:p14="http://schemas.microsoft.com/office/powerpoint/2010/main" val="30285103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 name="Title 1">
            <a:extLst>
              <a:ext uri="{FF2B5EF4-FFF2-40B4-BE49-F238E27FC236}">
                <a16:creationId xmlns:a16="http://schemas.microsoft.com/office/drawing/2014/main" id="{1EFA5579-A6AA-09AB-6276-4B3B25A8E90D}"/>
              </a:ext>
            </a:extLst>
          </p:cNvPr>
          <p:cNvSpPr>
            <a:spLocks noGrp="1"/>
          </p:cNvSpPr>
          <p:nvPr>
            <p:ph type="title"/>
          </p:nvPr>
        </p:nvSpPr>
        <p:spPr>
          <a:xfrm>
            <a:off x="603504" y="1241643"/>
            <a:ext cx="5467444" cy="1033954"/>
          </a:xfrm>
        </p:spPr>
        <p:txBody>
          <a:bodyPr/>
          <a:lstStyle/>
          <a:p>
            <a:r>
              <a:rPr lang="en-US" dirty="0"/>
              <a:t>Reasons to use Visual Supports</a:t>
            </a:r>
          </a:p>
        </p:txBody>
      </p:sp>
      <p:sp>
        <p:nvSpPr>
          <p:cNvPr id="5" name="Text Placeholder 4">
            <a:extLst>
              <a:ext uri="{FF2B5EF4-FFF2-40B4-BE49-F238E27FC236}">
                <a16:creationId xmlns:a16="http://schemas.microsoft.com/office/drawing/2014/main" id="{EE3E7AC7-A110-362A-D642-96832D49DD78}"/>
              </a:ext>
            </a:extLst>
          </p:cNvPr>
          <p:cNvSpPr>
            <a:spLocks noGrp="1"/>
          </p:cNvSpPr>
          <p:nvPr>
            <p:ph type="body" sz="quarter" idx="11"/>
          </p:nvPr>
        </p:nvSpPr>
        <p:spPr>
          <a:xfrm>
            <a:off x="597946" y="2436801"/>
            <a:ext cx="5473002" cy="3860381"/>
          </a:xfrm>
        </p:spPr>
        <p:txBody>
          <a:bodyPr/>
          <a:lstStyle/>
          <a:p>
            <a:pPr marL="457200" indent="-457200">
              <a:spcBef>
                <a:spcPts val="0"/>
              </a:spcBef>
              <a:spcAft>
                <a:spcPts val="600"/>
              </a:spcAft>
              <a:buFont typeface="+mj-lt"/>
              <a:buAutoNum type="arabicPeriod"/>
            </a:pPr>
            <a:r>
              <a:rPr lang="en-US" dirty="0"/>
              <a:t>Permanent</a:t>
            </a:r>
          </a:p>
          <a:p>
            <a:pPr marL="457200" indent="-457200">
              <a:spcBef>
                <a:spcPts val="0"/>
              </a:spcBef>
              <a:spcAft>
                <a:spcPts val="600"/>
              </a:spcAft>
              <a:buFont typeface="+mj-lt"/>
              <a:buAutoNum type="arabicPeriod"/>
            </a:pPr>
            <a:r>
              <a:rPr lang="en-US" dirty="0"/>
              <a:t>Allow for processing</a:t>
            </a:r>
          </a:p>
          <a:p>
            <a:pPr marL="457200" indent="-457200">
              <a:spcBef>
                <a:spcPts val="0"/>
              </a:spcBef>
              <a:spcAft>
                <a:spcPts val="600"/>
              </a:spcAft>
              <a:buFont typeface="+mj-lt"/>
              <a:buAutoNum type="arabicPeriod"/>
            </a:pPr>
            <a:r>
              <a:rPr lang="en-US" dirty="0"/>
              <a:t>Prepare for transitions</a:t>
            </a:r>
          </a:p>
          <a:p>
            <a:pPr marL="457200" indent="-457200">
              <a:spcBef>
                <a:spcPts val="0"/>
              </a:spcBef>
              <a:spcAft>
                <a:spcPts val="600"/>
              </a:spcAft>
              <a:buFont typeface="+mj-lt"/>
              <a:buAutoNum type="arabicPeriod"/>
            </a:pPr>
            <a:r>
              <a:rPr lang="en-US" dirty="0"/>
              <a:t>Help SEE what you mean</a:t>
            </a:r>
          </a:p>
          <a:p>
            <a:pPr marL="457200" indent="-457200">
              <a:spcBef>
                <a:spcPts val="0"/>
              </a:spcBef>
              <a:spcAft>
                <a:spcPts val="600"/>
              </a:spcAft>
              <a:buFont typeface="+mj-lt"/>
              <a:buAutoNum type="arabicPeriod"/>
            </a:pPr>
            <a:r>
              <a:rPr lang="en-US" dirty="0"/>
              <a:t>Help ALL students</a:t>
            </a:r>
          </a:p>
          <a:p>
            <a:pPr marL="457200" indent="-457200">
              <a:spcBef>
                <a:spcPts val="0"/>
              </a:spcBef>
              <a:spcAft>
                <a:spcPts val="600"/>
              </a:spcAft>
              <a:buFont typeface="+mj-lt"/>
              <a:buAutoNum type="arabicPeriod"/>
            </a:pPr>
            <a:r>
              <a:rPr lang="en-US" dirty="0"/>
              <a:t>Build independence</a:t>
            </a:r>
          </a:p>
          <a:p>
            <a:pPr marL="457200" indent="-457200">
              <a:spcBef>
                <a:spcPts val="0"/>
              </a:spcBef>
              <a:spcAft>
                <a:spcPts val="600"/>
              </a:spcAft>
              <a:buFont typeface="+mj-lt"/>
              <a:buAutoNum type="arabicPeriod"/>
            </a:pPr>
            <a:r>
              <a:rPr lang="en-US" dirty="0"/>
              <a:t>Transferable</a:t>
            </a:r>
          </a:p>
          <a:p>
            <a:pPr marL="457200" indent="-457200">
              <a:spcBef>
                <a:spcPts val="0"/>
              </a:spcBef>
              <a:spcAft>
                <a:spcPts val="600"/>
              </a:spcAft>
              <a:buFont typeface="+mj-lt"/>
              <a:buAutoNum type="arabicPeriod"/>
            </a:pPr>
            <a:r>
              <a:rPr lang="en-US" dirty="0"/>
              <a:t>No non-verbal language</a:t>
            </a:r>
          </a:p>
          <a:p>
            <a:pPr marL="457200" indent="-457200">
              <a:spcBef>
                <a:spcPts val="0"/>
              </a:spcBef>
              <a:spcAft>
                <a:spcPts val="600"/>
              </a:spcAft>
              <a:buFont typeface="+mj-lt"/>
              <a:buAutoNum type="arabicPeriod"/>
            </a:pPr>
            <a:r>
              <a:rPr lang="en-US" dirty="0"/>
              <a:t>Reduce Anxiety</a:t>
            </a:r>
          </a:p>
        </p:txBody>
      </p:sp>
      <p:pic>
        <p:nvPicPr>
          <p:cNvPr id="380" name="Google Shape;380;p57" descr="9 reasons to use visuals">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76847" y="1912408"/>
            <a:ext cx="5473002" cy="4124589"/>
          </a:xfrm>
          <a:prstGeom prst="rect">
            <a:avLst/>
          </a:prstGeom>
          <a:noFill/>
          <a:ln w="9525">
            <a:solidFill>
              <a:schemeClr val="tx1"/>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 name="Title 2">
            <a:extLst>
              <a:ext uri="{FF2B5EF4-FFF2-40B4-BE49-F238E27FC236}">
                <a16:creationId xmlns:a16="http://schemas.microsoft.com/office/drawing/2014/main" id="{28780F79-4B10-300E-EF55-43ECDAD7F844}"/>
              </a:ext>
            </a:extLst>
          </p:cNvPr>
          <p:cNvSpPr>
            <a:spLocks noGrp="1"/>
          </p:cNvSpPr>
          <p:nvPr>
            <p:ph type="title"/>
          </p:nvPr>
        </p:nvSpPr>
        <p:spPr/>
        <p:txBody>
          <a:bodyPr/>
          <a:lstStyle/>
          <a:p>
            <a:r>
              <a:rPr lang="en-US" dirty="0"/>
              <a:t>Modification of Antecedents</a:t>
            </a:r>
          </a:p>
        </p:txBody>
      </p:sp>
      <p:sp>
        <p:nvSpPr>
          <p:cNvPr id="5" name="Text Placeholder 4">
            <a:extLst>
              <a:ext uri="{FF2B5EF4-FFF2-40B4-BE49-F238E27FC236}">
                <a16:creationId xmlns:a16="http://schemas.microsoft.com/office/drawing/2014/main" id="{2D79868C-1C43-EE6D-FE5E-FC346F7A6316}"/>
              </a:ext>
            </a:extLst>
          </p:cNvPr>
          <p:cNvSpPr>
            <a:spLocks noGrp="1"/>
          </p:cNvSpPr>
          <p:nvPr>
            <p:ph type="body" sz="quarter" idx="10"/>
          </p:nvPr>
        </p:nvSpPr>
        <p:spPr/>
        <p:txBody>
          <a:bodyPr/>
          <a:lstStyle/>
          <a:p>
            <a:pPr marL="342900" indent="-342900">
              <a:spcBef>
                <a:spcPts val="600"/>
              </a:spcBef>
              <a:spcAft>
                <a:spcPts val="600"/>
              </a:spcAft>
              <a:buClr>
                <a:srgbClr val="003399"/>
              </a:buClr>
              <a:buSzPct val="108000"/>
              <a:buFont typeface="Arial" panose="020B0604020202020204" pitchFamily="34" charset="0"/>
              <a:buChar char="•"/>
            </a:pPr>
            <a:r>
              <a:rPr lang="en-US" dirty="0"/>
              <a:t>More examples of interventions using modification of antecedents:</a:t>
            </a:r>
          </a:p>
          <a:p>
            <a:pPr marL="914400" lvl="1">
              <a:spcBef>
                <a:spcPts val="0"/>
              </a:spcBef>
              <a:buSzPct val="80000"/>
              <a:buFont typeface="Courier New" panose="02070309020205020404" pitchFamily="49" charset="0"/>
              <a:buChar char="o"/>
            </a:pPr>
            <a:r>
              <a:rPr lang="en-US" dirty="0"/>
              <a:t>Scheduled breaks</a:t>
            </a:r>
          </a:p>
          <a:p>
            <a:pPr marL="914400" lvl="1">
              <a:spcBef>
                <a:spcPts val="0"/>
              </a:spcBef>
              <a:buSzPct val="80000"/>
              <a:buFont typeface="Courier New" panose="02070309020205020404" pitchFamily="49" charset="0"/>
              <a:buChar char="o"/>
            </a:pPr>
            <a:r>
              <a:rPr lang="en-US" dirty="0"/>
              <a:t>Visual schedules</a:t>
            </a:r>
          </a:p>
          <a:p>
            <a:pPr marL="914400" lvl="1">
              <a:spcBef>
                <a:spcPts val="0"/>
              </a:spcBef>
              <a:buSzPct val="80000"/>
              <a:buFont typeface="Courier New" panose="02070309020205020404" pitchFamily="49" charset="0"/>
              <a:buChar char="o"/>
            </a:pPr>
            <a:r>
              <a:rPr lang="en-US" dirty="0"/>
              <a:t>Work modification</a:t>
            </a:r>
          </a:p>
          <a:p>
            <a:pPr marL="914400" lvl="1">
              <a:spcBef>
                <a:spcPts val="0"/>
              </a:spcBef>
              <a:buSzPct val="80000"/>
              <a:buFont typeface="Courier New" panose="02070309020205020404" pitchFamily="49" charset="0"/>
              <a:buChar char="o"/>
            </a:pPr>
            <a:r>
              <a:rPr lang="en-US" dirty="0"/>
              <a:t>Pre-teaching</a:t>
            </a:r>
          </a:p>
          <a:p>
            <a:pPr marL="914400" lvl="1">
              <a:spcBef>
                <a:spcPts val="0"/>
              </a:spcBef>
              <a:buSzPct val="80000"/>
              <a:buFont typeface="Courier New" panose="02070309020205020404" pitchFamily="49" charset="0"/>
              <a:buChar char="o"/>
            </a:pPr>
            <a:r>
              <a:rPr lang="en-US" dirty="0"/>
              <a:t>Simplified instructions</a:t>
            </a:r>
          </a:p>
          <a:p>
            <a:pPr marL="914400" lvl="1">
              <a:spcBef>
                <a:spcPts val="0"/>
              </a:spcBef>
              <a:buSzPct val="80000"/>
              <a:buFont typeface="Courier New" panose="02070309020205020404" pitchFamily="49" charset="0"/>
              <a:buChar char="o"/>
            </a:pPr>
            <a:r>
              <a:rPr lang="en-US" dirty="0"/>
              <a:t>Prompts</a:t>
            </a:r>
          </a:p>
        </p:txBody>
      </p:sp>
      <p:sp>
        <p:nvSpPr>
          <p:cNvPr id="4" name="Text Placeholder 3">
            <a:extLst>
              <a:ext uri="{FF2B5EF4-FFF2-40B4-BE49-F238E27FC236}">
                <a16:creationId xmlns:a16="http://schemas.microsoft.com/office/drawing/2014/main" id="{66BF039C-FB5B-632E-3B1C-09736C13272A}"/>
              </a:ext>
            </a:extLst>
          </p:cNvPr>
          <p:cNvSpPr>
            <a:spLocks noGrp="1"/>
          </p:cNvSpPr>
          <p:nvPr>
            <p:ph type="body" sz="quarter" idx="11"/>
          </p:nvPr>
        </p:nvSpPr>
        <p:spPr/>
        <p:txBody>
          <a:bodyPr/>
          <a:lstStyle/>
          <a:p>
            <a:pPr marL="914400" lvl="1">
              <a:spcBef>
                <a:spcPts val="0"/>
              </a:spcBef>
              <a:buSzPct val="80000"/>
              <a:buFont typeface="Courier New" panose="02070309020205020404" pitchFamily="49" charset="0"/>
              <a:buChar char="o"/>
            </a:pPr>
            <a:r>
              <a:rPr lang="en-US" dirty="0"/>
              <a:t>Warnings of upcoming changes in routine</a:t>
            </a:r>
          </a:p>
          <a:p>
            <a:pPr marL="914400" lvl="1">
              <a:spcBef>
                <a:spcPts val="0"/>
              </a:spcBef>
              <a:buSzPct val="80000"/>
              <a:buFont typeface="Courier New" panose="02070309020205020404" pitchFamily="49" charset="0"/>
              <a:buChar char="o"/>
            </a:pPr>
            <a:r>
              <a:rPr lang="en-US" dirty="0"/>
              <a:t>Offer choices</a:t>
            </a:r>
          </a:p>
          <a:p>
            <a:pPr marL="914400" lvl="1">
              <a:spcBef>
                <a:spcPts val="0"/>
              </a:spcBef>
              <a:buSzPct val="80000"/>
              <a:buFont typeface="Courier New" panose="02070309020205020404" pitchFamily="49" charset="0"/>
              <a:buChar char="o"/>
            </a:pPr>
            <a:r>
              <a:rPr lang="en-US" dirty="0"/>
              <a:t>Tests read aloud to student</a:t>
            </a:r>
          </a:p>
          <a:p>
            <a:pPr marL="914400" lvl="1">
              <a:spcBef>
                <a:spcPts val="0"/>
              </a:spcBef>
              <a:buSzPct val="80000"/>
              <a:buFont typeface="Courier New" panose="02070309020205020404" pitchFamily="49" charset="0"/>
              <a:buChar char="o"/>
            </a:pPr>
            <a:r>
              <a:rPr lang="en-US" dirty="0"/>
              <a:t>Change seats</a:t>
            </a:r>
          </a:p>
          <a:p>
            <a:pPr marL="914400" lvl="1">
              <a:spcBef>
                <a:spcPts val="0"/>
              </a:spcBef>
              <a:buSzPct val="80000"/>
              <a:buFont typeface="Courier New" panose="02070309020205020404" pitchFamily="49" charset="0"/>
              <a:buChar char="o"/>
            </a:pPr>
            <a:r>
              <a:rPr lang="en-US" dirty="0"/>
              <a:t>Keep student and specific peers separate</a:t>
            </a:r>
          </a:p>
          <a:p>
            <a:pPr marL="914400" lvl="1">
              <a:spcBef>
                <a:spcPts val="0"/>
              </a:spcBef>
              <a:buSzPct val="80000"/>
              <a:buFont typeface="Courier New" panose="02070309020205020404" pitchFamily="49" charset="0"/>
              <a:buChar char="o"/>
            </a:pPr>
            <a:r>
              <a:rPr lang="en-US" dirty="0"/>
              <a:t>Scheduled snacks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 name="Title 2">
            <a:extLst>
              <a:ext uri="{FF2B5EF4-FFF2-40B4-BE49-F238E27FC236}">
                <a16:creationId xmlns:a16="http://schemas.microsoft.com/office/drawing/2014/main" id="{A5AD1498-1EA9-AE6F-A54A-6A108895CE1B}"/>
              </a:ext>
            </a:extLst>
          </p:cNvPr>
          <p:cNvSpPr>
            <a:spLocks noGrp="1"/>
          </p:cNvSpPr>
          <p:nvPr>
            <p:ph type="title"/>
          </p:nvPr>
        </p:nvSpPr>
        <p:spPr/>
        <p:txBody>
          <a:bodyPr/>
          <a:lstStyle/>
          <a:p>
            <a:r>
              <a:rPr lang="en-US" dirty="0"/>
              <a:t>Modification of Antecedents, continued</a:t>
            </a:r>
          </a:p>
        </p:txBody>
      </p:sp>
      <p:sp>
        <p:nvSpPr>
          <p:cNvPr id="4" name="Text Placeholder 3">
            <a:extLst>
              <a:ext uri="{FF2B5EF4-FFF2-40B4-BE49-F238E27FC236}">
                <a16:creationId xmlns:a16="http://schemas.microsoft.com/office/drawing/2014/main" id="{B35DEDC1-4D1A-5E9A-E2BE-CE36ABD52D0E}"/>
              </a:ext>
            </a:extLst>
          </p:cNvPr>
          <p:cNvSpPr>
            <a:spLocks noGrp="1"/>
          </p:cNvSpPr>
          <p:nvPr>
            <p:ph type="body" sz="quarter" idx="10"/>
          </p:nvPr>
        </p:nvSpPr>
        <p:spPr/>
        <p:txBody>
          <a:bodyPr/>
          <a:lstStyle/>
          <a:p>
            <a:pPr marL="0" indent="0">
              <a:spcBef>
                <a:spcPts val="600"/>
              </a:spcBef>
              <a:buNone/>
            </a:pPr>
            <a:r>
              <a:rPr lang="en-US" sz="2600" dirty="0"/>
              <a:t>A few things to consider:</a:t>
            </a:r>
          </a:p>
          <a:p>
            <a:pPr marL="342900" indent="-342900">
              <a:spcBef>
                <a:spcPts val="600"/>
              </a:spcBef>
              <a:buClr>
                <a:srgbClr val="003399"/>
              </a:buClr>
              <a:buSzPct val="108000"/>
              <a:buFont typeface="Arial" panose="020B0604020202020204" pitchFamily="34" charset="0"/>
              <a:buChar char="•"/>
            </a:pPr>
            <a:r>
              <a:rPr lang="en-US" sz="2600" dirty="0"/>
              <a:t>Make sure to keep reinforcing appropriate alternative behaviors!</a:t>
            </a:r>
          </a:p>
          <a:p>
            <a:pPr marL="342900" indent="-342900">
              <a:spcBef>
                <a:spcPts val="600"/>
              </a:spcBef>
              <a:buClr>
                <a:srgbClr val="003399"/>
              </a:buClr>
              <a:buSzPct val="108000"/>
              <a:buFont typeface="Arial" panose="020B0604020202020204" pitchFamily="34" charset="0"/>
              <a:buChar char="•"/>
            </a:pPr>
            <a:r>
              <a:rPr lang="en-US" sz="2600" dirty="0"/>
              <a:t>What data collection will be used to show if the antecedent modification is effective?</a:t>
            </a:r>
          </a:p>
          <a:p>
            <a:pPr marL="342900" indent="-342900">
              <a:spcBef>
                <a:spcPts val="600"/>
              </a:spcBef>
              <a:buClr>
                <a:srgbClr val="003399"/>
              </a:buClr>
              <a:buSzPct val="108000"/>
              <a:buFont typeface="Arial" panose="020B0604020202020204" pitchFamily="34" charset="0"/>
              <a:buChar char="•"/>
            </a:pPr>
            <a:r>
              <a:rPr lang="en-US" sz="2600" dirty="0"/>
              <a:t>This will take time to produce the desired change in behavior, so allow for this time</a:t>
            </a:r>
          </a:p>
          <a:p>
            <a:pPr marL="342900" indent="-342900">
              <a:spcBef>
                <a:spcPts val="600"/>
              </a:spcBef>
              <a:buClr>
                <a:srgbClr val="003399"/>
              </a:buClr>
              <a:buSzPct val="108000"/>
              <a:buFont typeface="Arial" panose="020B0604020202020204" pitchFamily="34" charset="0"/>
              <a:buChar char="•"/>
            </a:pPr>
            <a:r>
              <a:rPr lang="en-US" sz="2600" dirty="0"/>
              <a:t>When will you determine it is time to fade back on these modifications?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u="sng" dirty="0"/>
              <a:t>CONSEQUENCE</a:t>
            </a:r>
            <a:r>
              <a:rPr lang="en" sz="3600" dirty="0"/>
              <a:t> INTERVENTIONS </a:t>
            </a:r>
            <a:br>
              <a:rPr lang="en" sz="3600" dirty="0"/>
            </a:br>
            <a:endParaRPr sz="3600" dirty="0"/>
          </a:p>
        </p:txBody>
      </p:sp>
    </p:spTree>
    <p:extLst>
      <p:ext uri="{BB962C8B-B14F-4D97-AF65-F5344CB8AC3E}">
        <p14:creationId xmlns:p14="http://schemas.microsoft.com/office/powerpoint/2010/main" val="3063841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1C70-CD58-8EC7-C71D-5C81C31F6E25}"/>
              </a:ext>
            </a:extLst>
          </p:cNvPr>
          <p:cNvSpPr>
            <a:spLocks noGrp="1"/>
          </p:cNvSpPr>
          <p:nvPr>
            <p:ph type="title"/>
          </p:nvPr>
        </p:nvSpPr>
        <p:spPr>
          <a:xfrm>
            <a:off x="1528547" y="1334414"/>
            <a:ext cx="9144542" cy="3524930"/>
          </a:xfrm>
        </p:spPr>
        <p:txBody>
          <a:bodyPr/>
          <a:lstStyle/>
          <a:p>
            <a:pPr algn="ctr">
              <a:lnSpc>
                <a:spcPct val="90000"/>
              </a:lnSpc>
            </a:pPr>
            <a:r>
              <a:rPr lang="en-US" sz="4400" b="0" dirty="0"/>
              <a:t>EVERYONE will use whichever behavior works most </a:t>
            </a:r>
            <a:r>
              <a:rPr lang="en-US" sz="4400" dirty="0"/>
              <a:t>effectively</a:t>
            </a:r>
            <a:r>
              <a:rPr lang="en-US" sz="4400" b="0" dirty="0"/>
              <a:t> and </a:t>
            </a:r>
            <a:r>
              <a:rPr lang="en-US" sz="4400" dirty="0"/>
              <a:t>efficiently </a:t>
            </a:r>
            <a:r>
              <a:rPr lang="en-US" sz="4400" b="0" dirty="0"/>
              <a:t>for them to attain their desired outcomes.</a:t>
            </a:r>
          </a:p>
        </p:txBody>
      </p:sp>
      <p:sp>
        <p:nvSpPr>
          <p:cNvPr id="3" name="Text Placeholder 2">
            <a:extLst>
              <a:ext uri="{FF2B5EF4-FFF2-40B4-BE49-F238E27FC236}">
                <a16:creationId xmlns:a16="http://schemas.microsoft.com/office/drawing/2014/main" id="{04912CC3-AA90-A9A0-9767-AB151FCA70C1}"/>
              </a:ext>
            </a:extLst>
          </p:cNvPr>
          <p:cNvSpPr>
            <a:spLocks noGrp="1"/>
          </p:cNvSpPr>
          <p:nvPr>
            <p:ph type="body" sz="quarter" idx="10"/>
          </p:nvPr>
        </p:nvSpPr>
        <p:spPr/>
        <p:txBody>
          <a:bodyPr/>
          <a:lstStyle/>
          <a:p>
            <a:pPr algn="ctr"/>
            <a:r>
              <a:rPr lang="en-US" sz="3600" dirty="0"/>
              <a:t>We ALL engage in this EVERYDAY in ALL ENVIRONMENTS!</a:t>
            </a:r>
          </a:p>
        </p:txBody>
      </p:sp>
    </p:spTree>
    <p:extLst>
      <p:ext uri="{BB962C8B-B14F-4D97-AF65-F5344CB8AC3E}">
        <p14:creationId xmlns:p14="http://schemas.microsoft.com/office/powerpoint/2010/main" val="246688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2BBB-E139-DA60-A3B1-BAEDAE004D88}"/>
              </a:ext>
            </a:extLst>
          </p:cNvPr>
          <p:cNvSpPr>
            <a:spLocks noGrp="1"/>
          </p:cNvSpPr>
          <p:nvPr>
            <p:ph type="title"/>
          </p:nvPr>
        </p:nvSpPr>
        <p:spPr/>
        <p:txBody>
          <a:bodyPr/>
          <a:lstStyle/>
          <a:p>
            <a:pPr algn="ctr"/>
            <a:r>
              <a:rPr lang="en-US" sz="4400" dirty="0"/>
              <a:t>Even if you do everything perfectly, we can’t avoid some challenging behaviors or situation.</a:t>
            </a:r>
          </a:p>
        </p:txBody>
      </p:sp>
      <p:sp>
        <p:nvSpPr>
          <p:cNvPr id="4" name="Text Placeholder 3">
            <a:extLst>
              <a:ext uri="{FF2B5EF4-FFF2-40B4-BE49-F238E27FC236}">
                <a16:creationId xmlns:a16="http://schemas.microsoft.com/office/drawing/2014/main" id="{3A4451C9-5E1C-EF49-E7D5-C7B2BDD96DC8}"/>
              </a:ext>
            </a:extLst>
          </p:cNvPr>
          <p:cNvSpPr>
            <a:spLocks noGrp="1"/>
          </p:cNvSpPr>
          <p:nvPr>
            <p:ph type="body" sz="quarter" idx="13"/>
          </p:nvPr>
        </p:nvSpPr>
        <p:spPr>
          <a:xfrm>
            <a:off x="6096000" y="4403188"/>
            <a:ext cx="5483225" cy="1873348"/>
          </a:xfrm>
        </p:spPr>
        <p:txBody>
          <a:bodyPr/>
          <a:lstStyle/>
          <a:p>
            <a:pPr algn="ctr"/>
            <a:r>
              <a:rPr lang="en-US" sz="3500" dirty="0"/>
              <a:t> </a:t>
            </a:r>
            <a:r>
              <a:rPr lang="en-US" sz="4000" dirty="0"/>
              <a:t>But what can we do to MINIMIZE the challenging behaviors???</a:t>
            </a:r>
          </a:p>
        </p:txBody>
      </p:sp>
      <p:pic>
        <p:nvPicPr>
          <p:cNvPr id="6" name="Picture 2" descr="When a parent asks me why a behavior isn't &quot;fixed&quot; immediately.  One does not simply decrease behaviors overnight">
            <a:extLst>
              <a:ext uri="{FF2B5EF4-FFF2-40B4-BE49-F238E27FC236}">
                <a16:creationId xmlns:a16="http://schemas.microsoft.com/office/drawing/2014/main" id="{62A3D9DB-F24F-C4AF-3F46-49F5829889FF}"/>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110" r="110"/>
          <a:stretch>
            <a:fillRect/>
          </a:stretch>
        </p:blipFill>
        <p:spPr bwMode="auto">
          <a:xfrm>
            <a:off x="6967538" y="1293813"/>
            <a:ext cx="4402137" cy="259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15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itle 1">
            <a:extLst>
              <a:ext uri="{FF2B5EF4-FFF2-40B4-BE49-F238E27FC236}">
                <a16:creationId xmlns:a16="http://schemas.microsoft.com/office/drawing/2014/main" id="{78A47624-7DD1-5CA4-EF35-856F90F923E8}"/>
              </a:ext>
            </a:extLst>
          </p:cNvPr>
          <p:cNvSpPr>
            <a:spLocks noGrp="1"/>
          </p:cNvSpPr>
          <p:nvPr>
            <p:ph type="title"/>
          </p:nvPr>
        </p:nvSpPr>
        <p:spPr/>
        <p:txBody>
          <a:bodyPr/>
          <a:lstStyle/>
          <a:p>
            <a:r>
              <a:rPr lang="en-US" dirty="0"/>
              <a:t>Managing the escalation of challenging behavior</a:t>
            </a:r>
          </a:p>
        </p:txBody>
      </p:sp>
      <p:sp>
        <p:nvSpPr>
          <p:cNvPr id="115" name="Google Shape;115;p22"/>
          <p:cNvSpPr txBox="1">
            <a:spLocks noGrp="1"/>
          </p:cNvSpPr>
          <p:nvPr>
            <p:ph type="body" sz="quarter" idx="10"/>
          </p:nvPr>
        </p:nvSpPr>
        <p:spPr>
          <a:xfrm>
            <a:off x="600516" y="2422422"/>
            <a:ext cx="6967902" cy="3825978"/>
          </a:xfrm>
          <a:prstGeom prst="rect">
            <a:avLst/>
          </a:prstGeom>
        </p:spPr>
        <p:txBody>
          <a:bodyPr spcFirstLastPara="1" vert="horz" wrap="square" lIns="121900" tIns="121900" rIns="121900" bIns="121900" rtlCol="0" anchor="t" anchorCtr="0">
            <a:normAutofit/>
          </a:bodyPr>
          <a:lstStyle/>
          <a:p>
            <a:pPr>
              <a:spcAft>
                <a:spcPts val="1200"/>
              </a:spcAft>
            </a:pPr>
            <a:r>
              <a:rPr lang="en-US" sz="3200" dirty="0">
                <a:solidFill>
                  <a:schemeClr val="dk2"/>
                </a:solidFill>
              </a:rPr>
              <a:t>Think about a student’s behavior as if they are on a flight of stairs.</a:t>
            </a:r>
          </a:p>
          <a:p>
            <a:pPr>
              <a:spcAft>
                <a:spcPts val="1200"/>
              </a:spcAft>
            </a:pPr>
            <a:r>
              <a:rPr lang="en-US" sz="3200" dirty="0">
                <a:solidFill>
                  <a:schemeClr val="dk2"/>
                </a:solidFill>
              </a:rPr>
              <a:t>Each step is an increase in the level/intensity of their challenging behavior.</a:t>
            </a:r>
          </a:p>
        </p:txBody>
      </p:sp>
      <p:pic>
        <p:nvPicPr>
          <p:cNvPr id="116" name="Google Shape;116;p22" descr="Green Stairs" title="Green stairs"/>
          <p:cNvPicPr preferRelativeResize="0"/>
          <p:nvPr/>
        </p:nvPicPr>
        <p:blipFill rotWithShape="1">
          <a:blip r:embed="rId3">
            <a:alphaModFix/>
          </a:blip>
          <a:srcRect r="3949" b="6733"/>
          <a:stretch/>
        </p:blipFill>
        <p:spPr>
          <a:xfrm flipH="1">
            <a:off x="7695026" y="2510933"/>
            <a:ext cx="4106295" cy="3468195"/>
          </a:xfrm>
          <a:prstGeom prst="rect">
            <a:avLst/>
          </a:prstGeom>
          <a:noFill/>
          <a:ln w="6350">
            <a:solidFill>
              <a:schemeClr val="tx1"/>
            </a:solidFill>
          </a:ln>
        </p:spPr>
      </p:pic>
    </p:spTree>
    <p:extLst>
      <p:ext uri="{BB962C8B-B14F-4D97-AF65-F5344CB8AC3E}">
        <p14:creationId xmlns:p14="http://schemas.microsoft.com/office/powerpoint/2010/main" val="2259027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le 1">
            <a:extLst>
              <a:ext uri="{FF2B5EF4-FFF2-40B4-BE49-F238E27FC236}">
                <a16:creationId xmlns:a16="http://schemas.microsoft.com/office/drawing/2014/main" id="{D7E3DED7-227A-AF99-55E4-4A20B20223A2}"/>
              </a:ext>
            </a:extLst>
          </p:cNvPr>
          <p:cNvSpPr>
            <a:spLocks noGrp="1"/>
          </p:cNvSpPr>
          <p:nvPr>
            <p:ph type="title"/>
          </p:nvPr>
        </p:nvSpPr>
        <p:spPr/>
        <p:txBody>
          <a:bodyPr/>
          <a:lstStyle/>
          <a:p>
            <a:r>
              <a:rPr lang="en-US" dirty="0"/>
              <a:t>Managing the escalation of challenging behavior,  continued</a:t>
            </a:r>
          </a:p>
        </p:txBody>
      </p:sp>
      <p:sp>
        <p:nvSpPr>
          <p:cNvPr id="122" name="Google Shape;122;p23"/>
          <p:cNvSpPr txBox="1">
            <a:spLocks noGrp="1"/>
          </p:cNvSpPr>
          <p:nvPr>
            <p:ph type="body" sz="quarter" idx="10"/>
          </p:nvPr>
        </p:nvSpPr>
        <p:spPr>
          <a:xfrm>
            <a:off x="600516" y="2422422"/>
            <a:ext cx="6649400" cy="3825978"/>
          </a:xfrm>
          <a:prstGeom prst="rect">
            <a:avLst/>
          </a:prstGeom>
        </p:spPr>
        <p:txBody>
          <a:bodyPr spcFirstLastPara="1" vert="horz" wrap="square" lIns="121900" tIns="121900" rIns="121900" bIns="121900" rtlCol="0" anchor="t" anchorCtr="0">
            <a:normAutofit/>
          </a:bodyPr>
          <a:lstStyle/>
          <a:p>
            <a:pPr>
              <a:spcAft>
                <a:spcPts val="1200"/>
              </a:spcAft>
            </a:pPr>
            <a:r>
              <a:rPr lang="en-US" sz="2800" b="1" dirty="0"/>
              <a:t>OUR job…</a:t>
            </a:r>
            <a:br>
              <a:rPr lang="en-US" sz="2800" b="1" dirty="0"/>
            </a:br>
            <a:r>
              <a:rPr lang="en-US" sz="2800" dirty="0"/>
              <a:t>We need to focus on helping the student to come back down and get off the steps.  </a:t>
            </a:r>
          </a:p>
          <a:p>
            <a:pPr>
              <a:spcAft>
                <a:spcPts val="1200"/>
              </a:spcAft>
            </a:pPr>
            <a:r>
              <a:rPr lang="en-US" sz="2800" dirty="0"/>
              <a:t>Help the student to not need to go up higher on the steps…to keep at a lower intensity.</a:t>
            </a:r>
          </a:p>
        </p:txBody>
      </p:sp>
      <p:pic>
        <p:nvPicPr>
          <p:cNvPr id="123" name="Google Shape;123;p23" descr="Green stairs&#10;&#10;Green stairs with blue arrow pointing down"/>
          <p:cNvPicPr preferRelativeResize="0"/>
          <p:nvPr/>
        </p:nvPicPr>
        <p:blipFill rotWithShape="1">
          <a:blip r:embed="rId3">
            <a:alphaModFix/>
          </a:blip>
          <a:srcRect r="5652" b="6733"/>
          <a:stretch/>
        </p:blipFill>
        <p:spPr>
          <a:xfrm flipH="1">
            <a:off x="7506268" y="2392785"/>
            <a:ext cx="4198261" cy="3609923"/>
          </a:xfrm>
          <a:prstGeom prst="rect">
            <a:avLst/>
          </a:prstGeom>
          <a:noFill/>
          <a:ln w="6350">
            <a:solidFill>
              <a:schemeClr val="tx1"/>
            </a:solidFill>
          </a:ln>
        </p:spPr>
      </p:pic>
      <p:cxnSp>
        <p:nvCxnSpPr>
          <p:cNvPr id="124" name="Google Shape;124;p23">
            <a:extLst>
              <a:ext uri="{C183D7F6-B498-43B3-948B-1728B52AA6E4}">
                <adec:decorative xmlns:adec="http://schemas.microsoft.com/office/drawing/2017/decorative" val="1"/>
              </a:ext>
            </a:extLst>
          </p:cNvPr>
          <p:cNvCxnSpPr/>
          <p:nvPr/>
        </p:nvCxnSpPr>
        <p:spPr>
          <a:xfrm>
            <a:off x="8817226" y="2747627"/>
            <a:ext cx="2559760" cy="1806108"/>
          </a:xfrm>
          <a:prstGeom prst="straightConnector1">
            <a:avLst/>
          </a:prstGeom>
          <a:noFill/>
          <a:ln w="114300" cap="flat" cmpd="sng">
            <a:solidFill>
              <a:srgbClr val="001489"/>
            </a:solidFill>
            <a:prstDash val="solid"/>
            <a:round/>
            <a:headEnd type="none" w="med" len="med"/>
            <a:tailEnd type="triangle" w="med" len="med"/>
          </a:ln>
        </p:spPr>
      </p:cxnSp>
    </p:spTree>
    <p:extLst>
      <p:ext uri="{BB962C8B-B14F-4D97-AF65-F5344CB8AC3E}">
        <p14:creationId xmlns:p14="http://schemas.microsoft.com/office/powerpoint/2010/main" val="2221182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1A882C30-E74A-7741-6445-07C33C97138F}"/>
              </a:ext>
            </a:extLst>
          </p:cNvPr>
          <p:cNvSpPr>
            <a:spLocks noGrp="1"/>
          </p:cNvSpPr>
          <p:nvPr>
            <p:ph type="title"/>
          </p:nvPr>
        </p:nvSpPr>
        <p:spPr/>
        <p:txBody>
          <a:bodyPr/>
          <a:lstStyle/>
          <a:p>
            <a:r>
              <a:rPr lang="en-US" dirty="0"/>
              <a:t>Responding to Students</a:t>
            </a:r>
          </a:p>
        </p:txBody>
      </p:sp>
      <p:sp>
        <p:nvSpPr>
          <p:cNvPr id="3" name="Text Placeholder 2">
            <a:extLst>
              <a:ext uri="{FF2B5EF4-FFF2-40B4-BE49-F238E27FC236}">
                <a16:creationId xmlns:a16="http://schemas.microsoft.com/office/drawing/2014/main" id="{0A0987CE-EA19-FB98-30CF-6D936ACCD6A2}"/>
              </a:ext>
            </a:extLst>
          </p:cNvPr>
          <p:cNvSpPr>
            <a:spLocks noGrp="1"/>
          </p:cNvSpPr>
          <p:nvPr>
            <p:ph type="body" sz="quarter" idx="10"/>
          </p:nvPr>
        </p:nvSpPr>
        <p:spPr/>
        <p:txBody>
          <a:bodyPr/>
          <a:lstStyle/>
          <a:p>
            <a:pPr marL="457200" indent="-457200">
              <a:spcBef>
                <a:spcPts val="300"/>
              </a:spcBef>
              <a:spcAft>
                <a:spcPts val="600"/>
              </a:spcAft>
              <a:buClr>
                <a:srgbClr val="003399"/>
              </a:buClr>
              <a:buSzPct val="108000"/>
              <a:buFont typeface="Arial" panose="020B0604020202020204" pitchFamily="34" charset="0"/>
              <a:buChar char="•"/>
            </a:pPr>
            <a:r>
              <a:rPr lang="en-US" sz="2800" i="1" dirty="0"/>
              <a:t>Provide Help</a:t>
            </a:r>
          </a:p>
          <a:p>
            <a:pPr marL="1028700" lvl="1" indent="-457200">
              <a:spcBef>
                <a:spcPts val="300"/>
              </a:spcBef>
              <a:buSzPct val="80000"/>
              <a:buFont typeface="Courier New" panose="02070309020205020404" pitchFamily="49" charset="0"/>
              <a:buChar char="o"/>
            </a:pPr>
            <a:r>
              <a:rPr lang="en-US" sz="2800" dirty="0"/>
              <a:t>Set limits effectively</a:t>
            </a:r>
          </a:p>
          <a:p>
            <a:pPr marL="1028700" lvl="1" indent="-457200">
              <a:spcBef>
                <a:spcPts val="300"/>
              </a:spcBef>
              <a:buSzPct val="80000"/>
              <a:buFont typeface="Courier New" panose="02070309020205020404" pitchFamily="49" charset="0"/>
              <a:buChar char="o"/>
            </a:pPr>
            <a:r>
              <a:rPr lang="en-US" sz="2800" dirty="0"/>
              <a:t>Use good corrective strategies</a:t>
            </a:r>
          </a:p>
          <a:p>
            <a:pPr marL="457200" indent="-457200">
              <a:spcBef>
                <a:spcPts val="300"/>
              </a:spcBef>
              <a:spcAft>
                <a:spcPts val="600"/>
              </a:spcAft>
              <a:buClr>
                <a:srgbClr val="003399"/>
              </a:buClr>
              <a:buSzPct val="108000"/>
              <a:buFont typeface="Arial" panose="020B0604020202020204" pitchFamily="34" charset="0"/>
              <a:buChar char="•"/>
            </a:pPr>
            <a:r>
              <a:rPr lang="en-US" sz="2800" i="1" dirty="0"/>
              <a:t>Distract and Reset</a:t>
            </a:r>
          </a:p>
          <a:p>
            <a:pPr marL="1028700" lvl="1" indent="-457200">
              <a:spcBef>
                <a:spcPts val="300"/>
              </a:spcBef>
              <a:buSzPct val="80000"/>
              <a:buFont typeface="Courier New" panose="02070309020205020404" pitchFamily="49" charset="0"/>
              <a:buChar char="o"/>
            </a:pPr>
            <a:r>
              <a:rPr lang="en-US" sz="2800" dirty="0"/>
              <a:t>Incompatible Behaviors</a:t>
            </a:r>
          </a:p>
          <a:p>
            <a:pPr marL="1028700" lvl="1" indent="-457200">
              <a:spcBef>
                <a:spcPts val="300"/>
              </a:spcBef>
              <a:buSzPct val="80000"/>
              <a:buFont typeface="Courier New" panose="02070309020205020404" pitchFamily="49" charset="0"/>
              <a:buChar char="o"/>
            </a:pPr>
            <a:r>
              <a:rPr lang="en-US" sz="2800" dirty="0"/>
              <a:t>Behavior Momentum</a:t>
            </a:r>
          </a:p>
          <a:p>
            <a:pPr marL="457200" indent="-457200">
              <a:spcBef>
                <a:spcPts val="300"/>
              </a:spcBef>
              <a:spcAft>
                <a:spcPts val="600"/>
              </a:spcAft>
              <a:buClr>
                <a:srgbClr val="003399"/>
              </a:buClr>
              <a:buSzPct val="108000"/>
              <a:buFont typeface="Arial" panose="020B0604020202020204" pitchFamily="34" charset="0"/>
              <a:buChar char="•"/>
            </a:pPr>
            <a:r>
              <a:rPr lang="en-US" sz="2800" i="1" dirty="0"/>
              <a:t>Give them Time</a:t>
            </a:r>
          </a:p>
        </p:txBody>
      </p:sp>
    </p:spTree>
    <p:extLst>
      <p:ext uri="{BB962C8B-B14F-4D97-AF65-F5344CB8AC3E}">
        <p14:creationId xmlns:p14="http://schemas.microsoft.com/office/powerpoint/2010/main" val="2971003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PROVIDING HELP</a:t>
            </a:r>
            <a:endParaRPr sz="3600" dirty="0"/>
          </a:p>
        </p:txBody>
      </p:sp>
    </p:spTree>
    <p:extLst>
      <p:ext uri="{BB962C8B-B14F-4D97-AF65-F5344CB8AC3E}">
        <p14:creationId xmlns:p14="http://schemas.microsoft.com/office/powerpoint/2010/main" val="117445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prstGeom prst="rect">
            <a:avLst/>
          </a:prstGeom>
          <a:noFill/>
          <a:ln>
            <a:noFill/>
          </a:ln>
        </p:spPr>
        <p:txBody>
          <a:bodyPr spcFirstLastPara="1" vert="horz" wrap="square" lIns="121900" tIns="121900" rIns="121900" bIns="121900" rtlCol="0" anchor="t" anchorCtr="0">
            <a:noAutofit/>
          </a:bodyPr>
          <a:lstStyle/>
          <a:p>
            <a:pPr>
              <a:lnSpc>
                <a:spcPct val="100000"/>
              </a:lnSpc>
              <a:buSzPts val="3600"/>
            </a:pPr>
            <a:r>
              <a:rPr lang="en" sz="4800" dirty="0"/>
              <a:t>Applied Behavior Analysis</a:t>
            </a:r>
            <a:endParaRPr sz="4800" dirty="0"/>
          </a:p>
        </p:txBody>
      </p:sp>
      <p:sp>
        <p:nvSpPr>
          <p:cNvPr id="161" name="Google Shape;161;p33"/>
          <p:cNvSpPr txBox="1">
            <a:spLocks noGrp="1"/>
          </p:cNvSpPr>
          <p:nvPr>
            <p:ph type="body" sz="quarter" idx="10"/>
          </p:nvPr>
        </p:nvSpPr>
        <p:spPr>
          <a:prstGeom prst="rect">
            <a:avLst/>
          </a:prstGeom>
          <a:noFill/>
          <a:ln>
            <a:noFill/>
          </a:ln>
        </p:spPr>
        <p:txBody>
          <a:bodyPr spcFirstLastPara="1" vert="horz" wrap="square" lIns="121900" tIns="121900" rIns="121900" bIns="121900" rtlCol="0" anchor="t" anchorCtr="0">
            <a:noAutofit/>
          </a:bodyPr>
          <a:lstStyle/>
          <a:p>
            <a:pPr marL="0" indent="0">
              <a:lnSpc>
                <a:spcPct val="115000"/>
              </a:lnSpc>
              <a:spcBef>
                <a:spcPts val="0"/>
              </a:spcBef>
              <a:buNone/>
            </a:pPr>
            <a:r>
              <a:rPr lang="en" dirty="0"/>
              <a:t>Applied Behavior Analysis (ABA) is the </a:t>
            </a:r>
            <a:r>
              <a:rPr lang="en" b="1" dirty="0"/>
              <a:t>study of behavior</a:t>
            </a:r>
            <a:r>
              <a:rPr lang="en" dirty="0"/>
              <a:t>. </a:t>
            </a:r>
            <a:endParaRPr b="1" dirty="0"/>
          </a:p>
          <a:p>
            <a:pPr marL="0" indent="0">
              <a:spcBef>
                <a:spcPts val="0"/>
              </a:spcBef>
              <a:spcAft>
                <a:spcPts val="600"/>
              </a:spcAft>
              <a:buNone/>
            </a:pPr>
            <a:r>
              <a:rPr lang="en" b="1" dirty="0"/>
              <a:t>A</a:t>
            </a:r>
            <a:r>
              <a:rPr lang="en" dirty="0"/>
              <a:t>pplied </a:t>
            </a:r>
            <a:r>
              <a:rPr lang="en" b="1" dirty="0"/>
              <a:t>B</a:t>
            </a:r>
            <a:r>
              <a:rPr lang="en" dirty="0"/>
              <a:t>ehavior </a:t>
            </a:r>
            <a:r>
              <a:rPr lang="en" b="1" dirty="0"/>
              <a:t>A</a:t>
            </a:r>
            <a:r>
              <a:rPr lang="en" dirty="0"/>
              <a:t>nalysis is a scientific approach for discovering environmental variables that reliably influence socially significant behavior and for developing a technology of behavior change that takes practical advantage of those discoveries (Cooper, Heron &amp; </a:t>
            </a:r>
            <a:r>
              <a:rPr lang="en" dirty="0" err="1"/>
              <a:t>Heward</a:t>
            </a:r>
            <a:r>
              <a:rPr lang="en" dirty="0"/>
              <a:t>, 2008).</a:t>
            </a:r>
          </a:p>
          <a:p>
            <a:pPr marL="0" indent="0">
              <a:spcBef>
                <a:spcPts val="1400"/>
              </a:spcBef>
              <a:spcAft>
                <a:spcPts val="0"/>
              </a:spcAft>
              <a:buNone/>
            </a:pPr>
            <a:r>
              <a:rPr lang="en-US" b="1" dirty="0"/>
              <a:t>ABA changes the environment in order to change the behavior.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Title 1">
            <a:extLst>
              <a:ext uri="{FF2B5EF4-FFF2-40B4-BE49-F238E27FC236}">
                <a16:creationId xmlns:a16="http://schemas.microsoft.com/office/drawing/2014/main" id="{131317DA-18F7-4006-A185-6F8DB743337E}"/>
              </a:ext>
            </a:extLst>
          </p:cNvPr>
          <p:cNvSpPr>
            <a:spLocks noGrp="1"/>
          </p:cNvSpPr>
          <p:nvPr>
            <p:ph type="title"/>
          </p:nvPr>
        </p:nvSpPr>
        <p:spPr/>
        <p:txBody>
          <a:bodyPr/>
          <a:lstStyle/>
          <a:p>
            <a:r>
              <a:rPr lang="en-US" dirty="0"/>
              <a:t>Providing Help, continued</a:t>
            </a:r>
          </a:p>
        </p:txBody>
      </p:sp>
      <p:sp>
        <p:nvSpPr>
          <p:cNvPr id="223" name="Google Shape;223;p38"/>
          <p:cNvSpPr txBox="1">
            <a:spLocks noGrp="1"/>
          </p:cNvSpPr>
          <p:nvPr>
            <p:ph type="body" sz="quarter" idx="10"/>
          </p:nvPr>
        </p:nvSpPr>
        <p:spPr>
          <a:prstGeom prst="rect">
            <a:avLst/>
          </a:prstGeom>
        </p:spPr>
        <p:txBody>
          <a:bodyPr spcFirstLastPara="1" vert="horz" wrap="square" lIns="121900" tIns="121900" rIns="121900" bIns="121900" rtlCol="0" anchor="t" anchorCtr="0">
            <a:normAutofit fontScale="92500"/>
          </a:bodyPr>
          <a:lstStyle/>
          <a:p>
            <a:pPr marL="0" indent="0">
              <a:spcBef>
                <a:spcPts val="0"/>
              </a:spcBef>
              <a:buNone/>
            </a:pPr>
            <a:r>
              <a:rPr lang="en" sz="2900" dirty="0"/>
              <a:t>The student may be using their challenging behavior to let you know they have a want or need.</a:t>
            </a:r>
            <a:endParaRPr sz="2900" dirty="0"/>
          </a:p>
          <a:p>
            <a:pPr marL="0" indent="0">
              <a:spcBef>
                <a:spcPts val="1600"/>
              </a:spcBef>
              <a:buNone/>
            </a:pPr>
            <a:r>
              <a:rPr lang="en" sz="2900" b="1" dirty="0"/>
              <a:t>How can you help meet their need? </a:t>
            </a:r>
            <a:endParaRPr sz="2900" b="1" dirty="0"/>
          </a:p>
          <a:p>
            <a:pPr marL="0" indent="0">
              <a:spcBef>
                <a:spcPts val="1600"/>
              </a:spcBef>
              <a:buNone/>
            </a:pPr>
            <a:r>
              <a:rPr lang="en" sz="2900" b="1" dirty="0"/>
              <a:t>How can you solve the problem?</a:t>
            </a:r>
            <a:endParaRPr sz="2900" dirty="0"/>
          </a:p>
          <a:p>
            <a:pPr marL="0" indent="0">
              <a:spcBef>
                <a:spcPts val="1600"/>
              </a:spcBef>
              <a:spcAft>
                <a:spcPts val="1600"/>
              </a:spcAft>
              <a:buNone/>
            </a:pPr>
            <a:r>
              <a:rPr lang="en" sz="2900" dirty="0"/>
              <a:t>Do this for LOWER level behaviors… For higher level behaviors, move on from offering help – “if the help was going to help, it would have already helped”</a:t>
            </a:r>
            <a:endParaRPr sz="2900" dirty="0"/>
          </a:p>
        </p:txBody>
      </p:sp>
    </p:spTree>
    <p:extLst>
      <p:ext uri="{BB962C8B-B14F-4D97-AF65-F5344CB8AC3E}">
        <p14:creationId xmlns:p14="http://schemas.microsoft.com/office/powerpoint/2010/main" val="1729982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 name="Title 1">
            <a:extLst>
              <a:ext uri="{FF2B5EF4-FFF2-40B4-BE49-F238E27FC236}">
                <a16:creationId xmlns:a16="http://schemas.microsoft.com/office/drawing/2014/main" id="{5C6EDE69-71BD-2499-63EE-6028B26580A0}"/>
              </a:ext>
            </a:extLst>
          </p:cNvPr>
          <p:cNvSpPr>
            <a:spLocks noGrp="1"/>
          </p:cNvSpPr>
          <p:nvPr>
            <p:ph type="title"/>
          </p:nvPr>
        </p:nvSpPr>
        <p:spPr>
          <a:xfrm>
            <a:off x="603504" y="1177349"/>
            <a:ext cx="5684754" cy="1133856"/>
          </a:xfrm>
        </p:spPr>
        <p:txBody>
          <a:bodyPr/>
          <a:lstStyle/>
          <a:p>
            <a:r>
              <a:rPr lang="en-US" dirty="0"/>
              <a:t>Providing Help, continued 2</a:t>
            </a:r>
          </a:p>
        </p:txBody>
      </p:sp>
      <p:sp>
        <p:nvSpPr>
          <p:cNvPr id="3" name="Text Placeholder 2">
            <a:extLst>
              <a:ext uri="{FF2B5EF4-FFF2-40B4-BE49-F238E27FC236}">
                <a16:creationId xmlns:a16="http://schemas.microsoft.com/office/drawing/2014/main" id="{6FE248A2-11C1-4434-07FD-3BC4DA82B124}"/>
              </a:ext>
            </a:extLst>
          </p:cNvPr>
          <p:cNvSpPr>
            <a:spLocks noGrp="1"/>
          </p:cNvSpPr>
          <p:nvPr>
            <p:ph type="body" sz="quarter" idx="11"/>
          </p:nvPr>
        </p:nvSpPr>
        <p:spPr/>
        <p:txBody>
          <a:bodyPr/>
          <a:lstStyle/>
          <a:p>
            <a:pPr>
              <a:spcBef>
                <a:spcPts val="600"/>
              </a:spcBef>
            </a:pPr>
            <a:r>
              <a:rPr lang="en-US" sz="2800" dirty="0"/>
              <a:t>What is the FUNCTION of the student’s behavior?</a:t>
            </a:r>
          </a:p>
          <a:p>
            <a:pPr>
              <a:spcBef>
                <a:spcPts val="600"/>
              </a:spcBef>
            </a:pPr>
            <a:r>
              <a:rPr lang="en-US" sz="2800" dirty="0"/>
              <a:t>S - Sensory</a:t>
            </a:r>
          </a:p>
          <a:p>
            <a:pPr>
              <a:spcBef>
                <a:spcPts val="600"/>
              </a:spcBef>
            </a:pPr>
            <a:r>
              <a:rPr lang="en-US" sz="2800" dirty="0"/>
              <a:t>E - Escape</a:t>
            </a:r>
          </a:p>
          <a:p>
            <a:pPr>
              <a:spcBef>
                <a:spcPts val="600"/>
              </a:spcBef>
            </a:pPr>
            <a:r>
              <a:rPr lang="en-US" sz="2800" dirty="0"/>
              <a:t>A - Attention</a:t>
            </a:r>
          </a:p>
          <a:p>
            <a:pPr>
              <a:spcBef>
                <a:spcPts val="600"/>
              </a:spcBef>
            </a:pPr>
            <a:r>
              <a:rPr lang="en-US" sz="2800" dirty="0"/>
              <a:t>T - Tangible</a:t>
            </a:r>
          </a:p>
        </p:txBody>
      </p:sp>
      <p:pic>
        <p:nvPicPr>
          <p:cNvPr id="230" name="Google Shape;230;p39" descr="Four smaller pictures showing a kitty in each one.  Top left kitty is hiding in the sink and labeled &quot;escape&quot;.  Top right is a kitty meowing loudly and says &quot;attention&quot;.  Bottom left shows a kitty eyeing a mouse and says &quot;Tangible&quot; and the bottom right shows a kitty rubbing its chin on the wall and says &quot;sensory&quot;." title="Kitty Meme"/>
          <p:cNvPicPr preferRelativeResize="0"/>
          <p:nvPr/>
        </p:nvPicPr>
        <p:blipFill>
          <a:blip r:embed="rId3">
            <a:alphaModFix/>
          </a:blip>
          <a:stretch>
            <a:fillRect/>
          </a:stretch>
        </p:blipFill>
        <p:spPr>
          <a:xfrm>
            <a:off x="6619152" y="2066712"/>
            <a:ext cx="5177514" cy="4098874"/>
          </a:xfrm>
          <a:prstGeom prst="rect">
            <a:avLst/>
          </a:prstGeom>
          <a:noFill/>
          <a:ln>
            <a:noFill/>
          </a:ln>
        </p:spPr>
      </p:pic>
    </p:spTree>
    <p:extLst>
      <p:ext uri="{BB962C8B-B14F-4D97-AF65-F5344CB8AC3E}">
        <p14:creationId xmlns:p14="http://schemas.microsoft.com/office/powerpoint/2010/main" val="3214421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BD07D7F9-BBBC-14A0-8CCA-3F36A58F4B6F}"/>
              </a:ext>
            </a:extLst>
          </p:cNvPr>
          <p:cNvSpPr>
            <a:spLocks noGrp="1"/>
          </p:cNvSpPr>
          <p:nvPr>
            <p:ph type="title"/>
          </p:nvPr>
        </p:nvSpPr>
        <p:spPr/>
        <p:txBody>
          <a:bodyPr/>
          <a:lstStyle/>
          <a:p>
            <a:r>
              <a:rPr lang="en-US" dirty="0"/>
              <a:t>Providing Help, continued 3</a:t>
            </a:r>
          </a:p>
        </p:txBody>
      </p:sp>
      <p:sp>
        <p:nvSpPr>
          <p:cNvPr id="236" name="Google Shape;236;p40"/>
          <p:cNvSpPr txBox="1">
            <a:spLocks noGrp="1"/>
          </p:cNvSpPr>
          <p:nvPr>
            <p:ph type="body" sz="quarter" idx="10"/>
          </p:nvPr>
        </p:nvSpPr>
        <p:spPr>
          <a:prstGeom prst="rect">
            <a:avLst/>
          </a:prstGeom>
        </p:spPr>
        <p:txBody>
          <a:bodyPr spcFirstLastPara="1" vert="horz" wrap="square" lIns="121900" tIns="121900" rIns="121900" bIns="121900" rtlCol="0" anchor="t" anchorCtr="0">
            <a:noAutofit/>
          </a:bodyPr>
          <a:lstStyle/>
          <a:p>
            <a:pPr marL="338138" indent="-338138">
              <a:spcBef>
                <a:spcPts val="0"/>
              </a:spcBef>
              <a:spcAft>
                <a:spcPts val="1800"/>
              </a:spcAft>
            </a:pPr>
            <a:r>
              <a:rPr lang="en" sz="2800" dirty="0"/>
              <a:t>If you know what the function of the behavior is, you can help them fill that need, but in a more appropriate way.</a:t>
            </a:r>
          </a:p>
          <a:p>
            <a:pPr>
              <a:spcBef>
                <a:spcPts val="0"/>
              </a:spcBef>
              <a:spcAft>
                <a:spcPts val="600"/>
              </a:spcAft>
            </a:pPr>
            <a:r>
              <a:rPr lang="en-US" sz="2800" b="1" dirty="0"/>
              <a:t>Escape</a:t>
            </a:r>
            <a:r>
              <a:rPr lang="en-US" sz="2800" dirty="0"/>
              <a:t> - Do they need a break?</a:t>
            </a:r>
          </a:p>
          <a:p>
            <a:pPr>
              <a:spcBef>
                <a:spcPts val="0"/>
              </a:spcBef>
              <a:spcAft>
                <a:spcPts val="600"/>
              </a:spcAft>
            </a:pPr>
            <a:r>
              <a:rPr lang="en-US" sz="2800" b="1" dirty="0"/>
              <a:t>Attention</a:t>
            </a:r>
            <a:r>
              <a:rPr lang="en-US" sz="2800" dirty="0"/>
              <a:t> - Can you work with them instead of alone?</a:t>
            </a:r>
          </a:p>
          <a:p>
            <a:pPr>
              <a:spcBef>
                <a:spcPts val="0"/>
              </a:spcBef>
              <a:spcAft>
                <a:spcPts val="600"/>
              </a:spcAft>
            </a:pPr>
            <a:r>
              <a:rPr lang="en-US" sz="2800" b="1" dirty="0"/>
              <a:t>Tangible</a:t>
            </a:r>
            <a:r>
              <a:rPr lang="en-US" sz="2800" dirty="0"/>
              <a:t> - Can you give them the words to better request what they need?</a:t>
            </a:r>
          </a:p>
          <a:p>
            <a:pPr>
              <a:spcBef>
                <a:spcPts val="0"/>
              </a:spcBef>
              <a:spcAft>
                <a:spcPts val="600"/>
              </a:spcAft>
            </a:pPr>
            <a:r>
              <a:rPr lang="en-US" sz="2800" b="1" dirty="0"/>
              <a:t>Sensory</a:t>
            </a:r>
            <a:r>
              <a:rPr lang="en-US" sz="2800" dirty="0"/>
              <a:t> - Movement or calming activity?</a:t>
            </a:r>
          </a:p>
        </p:txBody>
      </p:sp>
    </p:spTree>
    <p:extLst>
      <p:ext uri="{BB962C8B-B14F-4D97-AF65-F5344CB8AC3E}">
        <p14:creationId xmlns:p14="http://schemas.microsoft.com/office/powerpoint/2010/main" val="42646478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LIMIT SETTING</a:t>
            </a:r>
            <a:endParaRPr sz="3600" dirty="0"/>
          </a:p>
        </p:txBody>
      </p:sp>
    </p:spTree>
    <p:extLst>
      <p:ext uri="{BB962C8B-B14F-4D97-AF65-F5344CB8AC3E}">
        <p14:creationId xmlns:p14="http://schemas.microsoft.com/office/powerpoint/2010/main" val="16948974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itle 1">
            <a:extLst>
              <a:ext uri="{FF2B5EF4-FFF2-40B4-BE49-F238E27FC236}">
                <a16:creationId xmlns:a16="http://schemas.microsoft.com/office/drawing/2014/main" id="{6C295324-3377-6B29-2A82-FF4EAD2933A7}"/>
              </a:ext>
            </a:extLst>
          </p:cNvPr>
          <p:cNvSpPr>
            <a:spLocks noGrp="1"/>
          </p:cNvSpPr>
          <p:nvPr>
            <p:ph type="title"/>
          </p:nvPr>
        </p:nvSpPr>
        <p:spPr/>
        <p:txBody>
          <a:bodyPr/>
          <a:lstStyle/>
          <a:p>
            <a:r>
              <a:rPr lang="en-US" dirty="0"/>
              <a:t>Limit Setting - Things to keep in mind…</a:t>
            </a:r>
          </a:p>
        </p:txBody>
      </p:sp>
      <p:sp>
        <p:nvSpPr>
          <p:cNvPr id="3" name="Text Placeholder 2">
            <a:extLst>
              <a:ext uri="{FF2B5EF4-FFF2-40B4-BE49-F238E27FC236}">
                <a16:creationId xmlns:a16="http://schemas.microsoft.com/office/drawing/2014/main" id="{8B4DBD4A-2461-5B08-2A1C-0C088D9C0467}"/>
              </a:ext>
            </a:extLst>
          </p:cNvPr>
          <p:cNvSpPr>
            <a:spLocks noGrp="1"/>
          </p:cNvSpPr>
          <p:nvPr>
            <p:ph type="body" sz="quarter" idx="10"/>
          </p:nvPr>
        </p:nvSpPr>
        <p:spPr/>
        <p:txBody>
          <a:bodyPr/>
          <a:lstStyle/>
          <a:p>
            <a:pPr marL="457200" indent="-457200">
              <a:buClr>
                <a:srgbClr val="003399"/>
              </a:buClr>
              <a:buSzPct val="108000"/>
              <a:buFont typeface="Arial" panose="020B0604020202020204" pitchFamily="34" charset="0"/>
              <a:buChar char="•"/>
            </a:pPr>
            <a:r>
              <a:rPr lang="en-US" sz="2800" dirty="0"/>
              <a:t>Setting a limit is not the same as issuing an ultimatum.</a:t>
            </a:r>
          </a:p>
          <a:p>
            <a:pPr marL="457200" indent="-457200">
              <a:buClr>
                <a:srgbClr val="003399"/>
              </a:buClr>
              <a:buSzPct val="108000"/>
              <a:buFont typeface="Arial" panose="020B0604020202020204" pitchFamily="34" charset="0"/>
              <a:buChar char="•"/>
            </a:pPr>
            <a:r>
              <a:rPr lang="en-US" sz="2800" dirty="0"/>
              <a:t>The purpose of limits is to teach, not to punish.</a:t>
            </a:r>
          </a:p>
          <a:p>
            <a:pPr marL="457200" indent="-457200">
              <a:buClr>
                <a:srgbClr val="003399"/>
              </a:buClr>
              <a:buSzPct val="108000"/>
              <a:buFont typeface="Arial" panose="020B0604020202020204" pitchFamily="34" charset="0"/>
              <a:buChar char="•"/>
            </a:pPr>
            <a:r>
              <a:rPr lang="en-US" sz="2800" dirty="0"/>
              <a:t>Offering choices and stating the circumstance around those choses.</a:t>
            </a:r>
          </a:p>
        </p:txBody>
      </p:sp>
    </p:spTree>
    <p:extLst>
      <p:ext uri="{BB962C8B-B14F-4D97-AF65-F5344CB8AC3E}">
        <p14:creationId xmlns:p14="http://schemas.microsoft.com/office/powerpoint/2010/main" val="823827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itle 1">
            <a:extLst>
              <a:ext uri="{FF2B5EF4-FFF2-40B4-BE49-F238E27FC236}">
                <a16:creationId xmlns:a16="http://schemas.microsoft.com/office/drawing/2014/main" id="{43453099-A7BD-639E-19CD-B5724693DA15}"/>
              </a:ext>
            </a:extLst>
          </p:cNvPr>
          <p:cNvSpPr>
            <a:spLocks noGrp="1"/>
          </p:cNvSpPr>
          <p:nvPr>
            <p:ph type="title"/>
          </p:nvPr>
        </p:nvSpPr>
        <p:spPr>
          <a:xfrm>
            <a:off x="415600" y="-1235433"/>
            <a:ext cx="11000232" cy="670657"/>
          </a:xfrm>
        </p:spPr>
        <p:txBody>
          <a:bodyPr/>
          <a:lstStyle/>
          <a:p>
            <a:r>
              <a:rPr lang="en-US" dirty="0">
                <a:solidFill>
                  <a:schemeClr val="bg1">
                    <a:lumMod val="50000"/>
                  </a:schemeClr>
                </a:solidFill>
              </a:rPr>
              <a:t>Sample 9</a:t>
            </a:r>
          </a:p>
        </p:txBody>
      </p:sp>
      <p:pic>
        <p:nvPicPr>
          <p:cNvPr id="6" name="Google Shape;254;p43" descr="Make it simple and clear&#10;Keep it reasonable&#10;Leave it enforceable" title="Limit Setting">
            <a:extLst>
              <a:ext uri="{FF2B5EF4-FFF2-40B4-BE49-F238E27FC236}">
                <a16:creationId xmlns:a16="http://schemas.microsoft.com/office/drawing/2014/main" id="{9C967395-C85A-A781-DDE4-6391A6F01FBD}"/>
              </a:ext>
            </a:extLst>
          </p:cNvPr>
          <p:cNvPicPr preferRelativeResize="0"/>
          <p:nvPr/>
        </p:nvPicPr>
        <p:blipFill>
          <a:blip r:embed="rId3">
            <a:alphaModFix/>
          </a:blip>
          <a:stretch>
            <a:fillRect/>
          </a:stretch>
        </p:blipFill>
        <p:spPr>
          <a:xfrm>
            <a:off x="739589" y="1365871"/>
            <a:ext cx="10756390" cy="4490221"/>
          </a:xfrm>
          <a:prstGeom prst="rect">
            <a:avLst/>
          </a:prstGeom>
          <a:noFill/>
          <a:ln w="9525">
            <a:solidFill>
              <a:schemeClr val="tx1"/>
            </a:solidFill>
          </a:ln>
        </p:spPr>
      </p:pic>
    </p:spTree>
    <p:extLst>
      <p:ext uri="{BB962C8B-B14F-4D97-AF65-F5344CB8AC3E}">
        <p14:creationId xmlns:p14="http://schemas.microsoft.com/office/powerpoint/2010/main" val="332389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Title 2">
            <a:extLst>
              <a:ext uri="{FF2B5EF4-FFF2-40B4-BE49-F238E27FC236}">
                <a16:creationId xmlns:a16="http://schemas.microsoft.com/office/drawing/2014/main" id="{BF5D7F62-6600-B381-2538-4DC589E5E8FB}"/>
              </a:ext>
            </a:extLst>
          </p:cNvPr>
          <p:cNvSpPr>
            <a:spLocks noGrp="1"/>
          </p:cNvSpPr>
          <p:nvPr>
            <p:ph type="title"/>
          </p:nvPr>
        </p:nvSpPr>
        <p:spPr>
          <a:xfrm>
            <a:off x="415600" y="-1133856"/>
            <a:ext cx="11000232" cy="524256"/>
          </a:xfrm>
        </p:spPr>
        <p:txBody>
          <a:bodyPr spcFirstLastPara="1" vert="horz" wrap="square" lIns="68575" tIns="34275" rIns="68575" bIns="34275" rtlCol="0" anchor="b" anchorCtr="0">
            <a:noAutofit/>
          </a:bodyPr>
          <a:lstStyle/>
          <a:p>
            <a:r>
              <a:rPr lang="en-US" dirty="0">
                <a:solidFill>
                  <a:schemeClr val="bg1">
                    <a:lumMod val="50000"/>
                  </a:schemeClr>
                </a:solidFill>
              </a:rPr>
              <a:t>Sample 10</a:t>
            </a:r>
          </a:p>
        </p:txBody>
      </p:sp>
      <p:pic>
        <p:nvPicPr>
          <p:cNvPr id="2" name="Google Shape;259;p44" descr="1 - interrupt and redirect pattern.  Example: John you are shouting at me.  Please speak quietly.&#10;2  - When and then pattern.  John when you have tidied your room, then we can go to the movies.&#10;3 - If and then pattern.  John if you make your bed, then we can go to the movies.  If you don't, then you will be unable to go." title="Limit setting types">
            <a:extLst>
              <a:ext uri="{FF2B5EF4-FFF2-40B4-BE49-F238E27FC236}">
                <a16:creationId xmlns:a16="http://schemas.microsoft.com/office/drawing/2014/main" id="{3EDA01B0-BC39-2FF6-5836-27C574F997DE}"/>
              </a:ext>
            </a:extLst>
          </p:cNvPr>
          <p:cNvPicPr preferRelativeResize="0"/>
          <p:nvPr/>
        </p:nvPicPr>
        <p:blipFill>
          <a:blip r:embed="rId3">
            <a:alphaModFix/>
          </a:blip>
          <a:stretch>
            <a:fillRect/>
          </a:stretch>
        </p:blipFill>
        <p:spPr>
          <a:xfrm>
            <a:off x="1143002" y="1562232"/>
            <a:ext cx="9883809" cy="4628366"/>
          </a:xfrm>
          <a:prstGeom prst="rect">
            <a:avLst/>
          </a:prstGeom>
          <a:noFill/>
          <a:ln w="9525">
            <a:solidFill>
              <a:schemeClr val="tx1"/>
            </a:solidFill>
          </a:ln>
        </p:spPr>
      </p:pic>
    </p:spTree>
    <p:extLst>
      <p:ext uri="{BB962C8B-B14F-4D97-AF65-F5344CB8AC3E}">
        <p14:creationId xmlns:p14="http://schemas.microsoft.com/office/powerpoint/2010/main" val="754749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DISTRACT AND RESET</a:t>
            </a:r>
            <a:endParaRPr sz="3600" dirty="0"/>
          </a:p>
        </p:txBody>
      </p:sp>
    </p:spTree>
    <p:extLst>
      <p:ext uri="{BB962C8B-B14F-4D97-AF65-F5344CB8AC3E}">
        <p14:creationId xmlns:p14="http://schemas.microsoft.com/office/powerpoint/2010/main" val="22916930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1" name="Google Shape;271;p46">
            <a:extLst>
              <a:ext uri="{C183D7F6-B498-43B3-948B-1728B52AA6E4}">
                <adec:decorative xmlns:adec="http://schemas.microsoft.com/office/drawing/2017/decorative" val="1"/>
              </a:ext>
            </a:extLst>
          </p:cNvPr>
          <p:cNvSpPr/>
          <p:nvPr/>
        </p:nvSpPr>
        <p:spPr>
          <a:xfrm>
            <a:off x="8456032" y="3429000"/>
            <a:ext cx="2871101" cy="2447204"/>
          </a:xfrm>
          <a:prstGeom prst="wedgeRoundRectCallout">
            <a:avLst>
              <a:gd name="adj1" fmla="val -20833"/>
              <a:gd name="adj2" fmla="val 62500"/>
              <a:gd name="adj3" fmla="val 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sp>
        <p:nvSpPr>
          <p:cNvPr id="3" name="Title 2">
            <a:extLst>
              <a:ext uri="{FF2B5EF4-FFF2-40B4-BE49-F238E27FC236}">
                <a16:creationId xmlns:a16="http://schemas.microsoft.com/office/drawing/2014/main" id="{63BEAE30-59D9-16BC-F1DA-96B2A451C677}"/>
              </a:ext>
            </a:extLst>
          </p:cNvPr>
          <p:cNvSpPr>
            <a:spLocks noGrp="1"/>
          </p:cNvSpPr>
          <p:nvPr>
            <p:ph type="title"/>
          </p:nvPr>
        </p:nvSpPr>
        <p:spPr>
          <a:xfrm>
            <a:off x="596454" y="1362906"/>
            <a:ext cx="10999091" cy="795678"/>
          </a:xfrm>
        </p:spPr>
        <p:txBody>
          <a:bodyPr/>
          <a:lstStyle/>
          <a:p>
            <a:r>
              <a:rPr lang="en-US" dirty="0"/>
              <a:t>Distract and Reset, continued</a:t>
            </a:r>
          </a:p>
        </p:txBody>
      </p:sp>
      <p:sp>
        <p:nvSpPr>
          <p:cNvPr id="6" name="Text Placeholder 5">
            <a:extLst>
              <a:ext uri="{FF2B5EF4-FFF2-40B4-BE49-F238E27FC236}">
                <a16:creationId xmlns:a16="http://schemas.microsoft.com/office/drawing/2014/main" id="{794DEA33-0C3E-0944-96E9-A3919A93CF82}"/>
              </a:ext>
            </a:extLst>
          </p:cNvPr>
          <p:cNvSpPr>
            <a:spLocks noGrp="1"/>
          </p:cNvSpPr>
          <p:nvPr>
            <p:ph type="body" sz="quarter" idx="10"/>
          </p:nvPr>
        </p:nvSpPr>
        <p:spPr>
          <a:xfrm>
            <a:off x="596454" y="2429010"/>
            <a:ext cx="7696554" cy="3787305"/>
          </a:xfrm>
        </p:spPr>
        <p:txBody>
          <a:bodyPr/>
          <a:lstStyle/>
          <a:p>
            <a:pPr>
              <a:spcBef>
                <a:spcPts val="600"/>
              </a:spcBef>
              <a:spcAft>
                <a:spcPts val="600"/>
              </a:spcAft>
            </a:pPr>
            <a:r>
              <a:rPr lang="en-US" sz="2800" b="1" i="1" dirty="0"/>
              <a:t>DON’T just tell a student to “stop” or “calm down”!</a:t>
            </a:r>
          </a:p>
          <a:p>
            <a:pPr>
              <a:spcBef>
                <a:spcPts val="600"/>
              </a:spcBef>
            </a:pPr>
            <a:r>
              <a:rPr lang="en-US" dirty="0"/>
              <a:t>Tell them what they could </a:t>
            </a:r>
            <a:r>
              <a:rPr lang="en-US" b="1" dirty="0"/>
              <a:t>DO </a:t>
            </a:r>
            <a:r>
              <a:rPr lang="en-US" dirty="0"/>
              <a:t>instead.</a:t>
            </a:r>
          </a:p>
          <a:p>
            <a:pPr marL="914400">
              <a:spcBef>
                <a:spcPts val="0"/>
              </a:spcBef>
              <a:spcAft>
                <a:spcPts val="600"/>
              </a:spcAft>
            </a:pPr>
            <a:r>
              <a:rPr lang="en-US" dirty="0"/>
              <a:t>“Take a deep breath”</a:t>
            </a:r>
          </a:p>
          <a:p>
            <a:pPr marL="914400">
              <a:spcBef>
                <a:spcPts val="0"/>
              </a:spcBef>
              <a:spcAft>
                <a:spcPts val="600"/>
              </a:spcAft>
            </a:pPr>
            <a:r>
              <a:rPr lang="en-US" dirty="0"/>
              <a:t>“Look at me”</a:t>
            </a:r>
          </a:p>
          <a:p>
            <a:pPr marL="914400">
              <a:spcBef>
                <a:spcPts val="0"/>
              </a:spcBef>
              <a:spcAft>
                <a:spcPts val="600"/>
              </a:spcAft>
            </a:pPr>
            <a:r>
              <a:rPr lang="en-US" dirty="0"/>
              <a:t>“Put this over there”</a:t>
            </a:r>
          </a:p>
          <a:p>
            <a:pPr marL="914400">
              <a:spcBef>
                <a:spcPts val="0"/>
              </a:spcBef>
              <a:spcAft>
                <a:spcPts val="600"/>
              </a:spcAft>
            </a:pPr>
            <a:r>
              <a:rPr lang="en-US" dirty="0"/>
              <a:t>“Turn off the light”</a:t>
            </a:r>
          </a:p>
          <a:p>
            <a:pPr marL="914400">
              <a:spcBef>
                <a:spcPts val="0"/>
              </a:spcBef>
              <a:spcAft>
                <a:spcPts val="600"/>
              </a:spcAft>
            </a:pPr>
            <a:r>
              <a:rPr lang="en-US" dirty="0"/>
              <a:t>“Sit down”</a:t>
            </a:r>
            <a:endParaRPr lang="en-US" sz="2800" dirty="0"/>
          </a:p>
        </p:txBody>
      </p:sp>
      <p:sp>
        <p:nvSpPr>
          <p:cNvPr id="7" name="Text Placeholder 6" descr="Use less words">
            <a:extLst>
              <a:ext uri="{FF2B5EF4-FFF2-40B4-BE49-F238E27FC236}">
                <a16:creationId xmlns:a16="http://schemas.microsoft.com/office/drawing/2014/main" id="{FD7FE39B-5DB7-ED9D-72DA-8A1DDFDC5567}"/>
              </a:ext>
            </a:extLst>
          </p:cNvPr>
          <p:cNvSpPr>
            <a:spLocks noGrp="1"/>
          </p:cNvSpPr>
          <p:nvPr>
            <p:ph type="body" sz="quarter" idx="11"/>
          </p:nvPr>
        </p:nvSpPr>
        <p:spPr>
          <a:xfrm>
            <a:off x="8456032" y="3794079"/>
            <a:ext cx="2871101" cy="2082126"/>
          </a:xfrm>
        </p:spPr>
        <p:txBody>
          <a:bodyPr/>
          <a:lstStyle/>
          <a:p>
            <a:pPr marL="0" indent="0" algn="ctr">
              <a:buNone/>
            </a:pPr>
            <a:r>
              <a:rPr lang="en-US" sz="3600" b="1" dirty="0">
                <a:solidFill>
                  <a:schemeClr val="bg1"/>
                </a:solidFill>
              </a:rPr>
              <a:t>USE LESS WORDS</a:t>
            </a:r>
          </a:p>
        </p:txBody>
      </p:sp>
    </p:spTree>
    <p:extLst>
      <p:ext uri="{BB962C8B-B14F-4D97-AF65-F5344CB8AC3E}">
        <p14:creationId xmlns:p14="http://schemas.microsoft.com/office/powerpoint/2010/main" val="3909513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 name="Title 1">
            <a:extLst>
              <a:ext uri="{FF2B5EF4-FFF2-40B4-BE49-F238E27FC236}">
                <a16:creationId xmlns:a16="http://schemas.microsoft.com/office/drawing/2014/main" id="{BAFB07E1-B3F5-4B7E-6AB9-415338248A65}"/>
              </a:ext>
            </a:extLst>
          </p:cNvPr>
          <p:cNvSpPr>
            <a:spLocks noGrp="1"/>
          </p:cNvSpPr>
          <p:nvPr>
            <p:ph type="title"/>
          </p:nvPr>
        </p:nvSpPr>
        <p:spPr>
          <a:xfrm>
            <a:off x="595884" y="1321069"/>
            <a:ext cx="11000232" cy="542635"/>
          </a:xfrm>
        </p:spPr>
        <p:txBody>
          <a:bodyPr/>
          <a:lstStyle/>
          <a:p>
            <a:r>
              <a:rPr lang="en-US" dirty="0"/>
              <a:t>Distract and Reset, continued 2</a:t>
            </a:r>
          </a:p>
        </p:txBody>
      </p:sp>
      <p:sp>
        <p:nvSpPr>
          <p:cNvPr id="3" name="Text Placeholder 2">
            <a:extLst>
              <a:ext uri="{FF2B5EF4-FFF2-40B4-BE49-F238E27FC236}">
                <a16:creationId xmlns:a16="http://schemas.microsoft.com/office/drawing/2014/main" id="{B0563914-82BF-F835-5038-5A4FC322BA17}"/>
              </a:ext>
            </a:extLst>
          </p:cNvPr>
          <p:cNvSpPr>
            <a:spLocks noGrp="1"/>
          </p:cNvSpPr>
          <p:nvPr>
            <p:ph type="body" sz="quarter" idx="10"/>
          </p:nvPr>
        </p:nvSpPr>
        <p:spPr>
          <a:xfrm>
            <a:off x="617122" y="2158360"/>
            <a:ext cx="10978994" cy="3937835"/>
          </a:xfrm>
        </p:spPr>
        <p:txBody>
          <a:bodyPr/>
          <a:lstStyle/>
          <a:p>
            <a:pPr>
              <a:spcBef>
                <a:spcPts val="0"/>
              </a:spcBef>
              <a:spcAft>
                <a:spcPts val="600"/>
              </a:spcAft>
            </a:pPr>
            <a:r>
              <a:rPr lang="en-US" sz="2800" b="1" dirty="0"/>
              <a:t>Change the topic or focus</a:t>
            </a:r>
          </a:p>
          <a:p>
            <a:pPr marL="342900" indent="-342900">
              <a:spcBef>
                <a:spcPts val="0"/>
              </a:spcBef>
              <a:spcAft>
                <a:spcPts val="600"/>
              </a:spcAft>
              <a:buClr>
                <a:srgbClr val="003399"/>
              </a:buClr>
              <a:buSzPct val="108000"/>
              <a:buFont typeface="Arial" panose="020B0604020202020204" pitchFamily="34" charset="0"/>
              <a:buChar char="•"/>
            </a:pPr>
            <a:r>
              <a:rPr lang="en-US" dirty="0"/>
              <a:t>Bring up something that is not related to the directions, expectations, behavior, etc.</a:t>
            </a:r>
          </a:p>
          <a:p>
            <a:pPr>
              <a:spcBef>
                <a:spcPts val="0"/>
              </a:spcBef>
              <a:spcAft>
                <a:spcPts val="600"/>
              </a:spcAft>
            </a:pPr>
            <a:r>
              <a:rPr lang="en-US" sz="2800" b="1" dirty="0"/>
              <a:t>Get them to SAY or DO something different!</a:t>
            </a:r>
          </a:p>
          <a:p>
            <a:pPr marL="457200" indent="-457200">
              <a:spcBef>
                <a:spcPts val="0"/>
              </a:spcBef>
              <a:spcAft>
                <a:spcPts val="600"/>
              </a:spcAft>
              <a:buClr>
                <a:srgbClr val="003399"/>
              </a:buClr>
              <a:buSzPct val="108000"/>
              <a:buFont typeface="Arial" panose="020B0604020202020204" pitchFamily="34" charset="0"/>
              <a:buChar char="•"/>
            </a:pPr>
            <a:r>
              <a:rPr lang="en-US" dirty="0"/>
              <a:t>Think of high interest areas for the student.</a:t>
            </a:r>
          </a:p>
          <a:p>
            <a:pPr marL="1028700" lvl="1" indent="-457200">
              <a:spcBef>
                <a:spcPts val="0"/>
              </a:spcBef>
              <a:buSzPct val="80000"/>
              <a:buFont typeface="Courier New" panose="02070309020205020404" pitchFamily="49" charset="0"/>
              <a:buChar char="o"/>
            </a:pPr>
            <a:r>
              <a:rPr lang="en-US" dirty="0"/>
              <a:t>“Did you go to the game last night?”</a:t>
            </a:r>
          </a:p>
          <a:p>
            <a:pPr marL="1028700" lvl="1" indent="-457200">
              <a:spcBef>
                <a:spcPts val="0"/>
              </a:spcBef>
              <a:buSzPct val="80000"/>
              <a:buFont typeface="Courier New" panose="02070309020205020404" pitchFamily="49" charset="0"/>
              <a:buChar char="o"/>
            </a:pPr>
            <a:r>
              <a:rPr lang="en-US" dirty="0"/>
              <a:t>What’s the best thing you watched on You tube lately?”</a:t>
            </a:r>
          </a:p>
          <a:p>
            <a:pPr marL="1028700" lvl="1" indent="-457200">
              <a:spcBef>
                <a:spcPts val="0"/>
              </a:spcBef>
              <a:buSzPct val="80000"/>
              <a:buFont typeface="Courier New" panose="02070309020205020404" pitchFamily="49" charset="0"/>
              <a:buChar char="o"/>
            </a:pPr>
            <a:r>
              <a:rPr lang="en-US" dirty="0"/>
              <a:t>“What is your favorite color?”</a:t>
            </a:r>
          </a:p>
          <a:p>
            <a:pPr marL="1028700" lvl="1" indent="-457200">
              <a:spcBef>
                <a:spcPts val="0"/>
              </a:spcBef>
              <a:buSzPct val="80000"/>
              <a:buFont typeface="Courier New" panose="02070309020205020404" pitchFamily="49" charset="0"/>
              <a:buChar char="o"/>
            </a:pPr>
            <a:r>
              <a:rPr lang="en-US" dirty="0"/>
              <a:t>“Did you see that” (pointing out the window)</a:t>
            </a:r>
          </a:p>
          <a:p>
            <a:pPr>
              <a:spcBef>
                <a:spcPts val="0"/>
              </a:spcBef>
              <a:spcAft>
                <a:spcPts val="600"/>
              </a:spcAft>
            </a:pPr>
            <a:r>
              <a:rPr lang="en-US" sz="2800" b="1" dirty="0"/>
              <a:t>Change Staff!  Let someone else be the distraction!</a:t>
            </a:r>
          </a:p>
        </p:txBody>
      </p:sp>
    </p:spTree>
    <p:extLst>
      <p:ext uri="{BB962C8B-B14F-4D97-AF65-F5344CB8AC3E}">
        <p14:creationId xmlns:p14="http://schemas.microsoft.com/office/powerpoint/2010/main" val="3476793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9"/>
          <p:cNvSpPr txBox="1">
            <a:spLocks noGrp="1"/>
          </p:cNvSpPr>
          <p:nvPr>
            <p:ph type="title"/>
          </p:nvPr>
        </p:nvSpPr>
        <p:spPr>
          <a:prstGeom prst="rect">
            <a:avLst/>
          </a:prstGeom>
        </p:spPr>
        <p:txBody>
          <a:bodyPr spcFirstLastPara="1" vert="horz" wrap="square" lIns="121900" tIns="60933" rIns="60933" bIns="60933" rtlCol="0" anchor="ctr" anchorCtr="0">
            <a:noAutofit/>
          </a:bodyPr>
          <a:lstStyle/>
          <a:p>
            <a:r>
              <a:rPr lang="en" sz="4800" dirty="0"/>
              <a:t>Understanding Behavior</a:t>
            </a:r>
            <a:endParaRPr sz="4800" dirty="0"/>
          </a:p>
        </p:txBody>
      </p:sp>
      <p:sp>
        <p:nvSpPr>
          <p:cNvPr id="201" name="Google Shape;201;p39"/>
          <p:cNvSpPr txBox="1">
            <a:spLocks noGrp="1"/>
          </p:cNvSpPr>
          <p:nvPr>
            <p:ph type="body" sz="quarter" idx="10"/>
          </p:nvPr>
        </p:nvSpPr>
        <p:spPr>
          <a:prstGeom prst="rect">
            <a:avLst/>
          </a:prstGeom>
        </p:spPr>
        <p:txBody>
          <a:bodyPr spcFirstLastPara="1" vert="horz" wrap="square" lIns="73133" tIns="121900" rIns="121900" bIns="60933" rtlCol="0" anchor="t" anchorCtr="0">
            <a:noAutofit/>
          </a:bodyPr>
          <a:lstStyle/>
          <a:p>
            <a:pPr marL="0" indent="0">
              <a:lnSpc>
                <a:spcPct val="100000"/>
              </a:lnSpc>
              <a:spcAft>
                <a:spcPts val="1200"/>
              </a:spcAft>
              <a:buNone/>
            </a:pPr>
            <a:r>
              <a:rPr lang="en" sz="3200" b="1" dirty="0"/>
              <a:t>BEHAVIOR</a:t>
            </a:r>
            <a:r>
              <a:rPr lang="en" sz="3200" dirty="0"/>
              <a:t> is EVERYTHING we do…</a:t>
            </a:r>
            <a:endParaRPr lang="en" sz="3200" u="sng" dirty="0"/>
          </a:p>
          <a:p>
            <a:pPr marL="457189" indent="-457189">
              <a:lnSpc>
                <a:spcPct val="100000"/>
              </a:lnSpc>
              <a:spcAft>
                <a:spcPts val="1200"/>
              </a:spcAft>
              <a:buClr>
                <a:srgbClr val="003399"/>
              </a:buClr>
              <a:buSzPct val="108000"/>
              <a:buFont typeface="Arial" panose="020B0604020202020204" pitchFamily="34" charset="0"/>
              <a:buChar char="•"/>
            </a:pPr>
            <a:r>
              <a:rPr lang="en" sz="3200" b="1" dirty="0"/>
              <a:t>Challenging</a:t>
            </a:r>
            <a:r>
              <a:rPr lang="en" sz="3200" dirty="0"/>
              <a:t> behaviors are those that are dangerous or that interfere with learning and functioning </a:t>
            </a:r>
          </a:p>
          <a:p>
            <a:pPr marL="457189" indent="-457189">
              <a:lnSpc>
                <a:spcPct val="100000"/>
              </a:lnSpc>
              <a:spcAft>
                <a:spcPts val="1200"/>
              </a:spcAft>
              <a:buClr>
                <a:srgbClr val="003399"/>
              </a:buClr>
              <a:buSzPct val="108000"/>
              <a:buFont typeface="Arial" panose="020B0604020202020204" pitchFamily="34" charset="0"/>
              <a:buChar char="•"/>
            </a:pPr>
            <a:r>
              <a:rPr lang="en-US" sz="3200" b="1" dirty="0"/>
              <a:t>Desirable </a:t>
            </a:r>
            <a:r>
              <a:rPr lang="en-US" sz="3200" dirty="0"/>
              <a:t>behaviors are those we would like to teach and encourage.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p48">
            <a:extLst>
              <a:ext uri="{C183D7F6-B498-43B3-948B-1728B52AA6E4}">
                <adec:decorative xmlns:adec="http://schemas.microsoft.com/office/drawing/2017/decorative" val="1"/>
              </a:ext>
            </a:extLst>
          </p:cNvPr>
          <p:cNvSpPr/>
          <p:nvPr/>
        </p:nvSpPr>
        <p:spPr>
          <a:xfrm>
            <a:off x="8400104" y="3243235"/>
            <a:ext cx="2871200" cy="2447200"/>
          </a:xfrm>
          <a:prstGeom prst="wedgeRoundRectCallout">
            <a:avLst>
              <a:gd name="adj1" fmla="val -20833"/>
              <a:gd name="adj2" fmla="val 62500"/>
              <a:gd name="adj3" fmla="val 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sp>
        <p:nvSpPr>
          <p:cNvPr id="2" name="Title 1">
            <a:extLst>
              <a:ext uri="{FF2B5EF4-FFF2-40B4-BE49-F238E27FC236}">
                <a16:creationId xmlns:a16="http://schemas.microsoft.com/office/drawing/2014/main" id="{2DEB4A5A-3A9D-C436-4F8E-5C77034A3228}"/>
              </a:ext>
            </a:extLst>
          </p:cNvPr>
          <p:cNvSpPr>
            <a:spLocks noGrp="1"/>
          </p:cNvSpPr>
          <p:nvPr>
            <p:ph type="title"/>
          </p:nvPr>
        </p:nvSpPr>
        <p:spPr/>
        <p:txBody>
          <a:bodyPr/>
          <a:lstStyle/>
          <a:p>
            <a:r>
              <a:rPr lang="en-US" dirty="0"/>
              <a:t>Incompatible Behaviors</a:t>
            </a:r>
          </a:p>
        </p:txBody>
      </p:sp>
      <p:sp>
        <p:nvSpPr>
          <p:cNvPr id="4" name="Text Placeholder 3">
            <a:extLst>
              <a:ext uri="{FF2B5EF4-FFF2-40B4-BE49-F238E27FC236}">
                <a16:creationId xmlns:a16="http://schemas.microsoft.com/office/drawing/2014/main" id="{552EE09C-CEDD-871B-BAB5-E9421576F598}"/>
              </a:ext>
            </a:extLst>
          </p:cNvPr>
          <p:cNvSpPr>
            <a:spLocks noGrp="1"/>
          </p:cNvSpPr>
          <p:nvPr>
            <p:ph type="body" sz="quarter" idx="10"/>
          </p:nvPr>
        </p:nvSpPr>
        <p:spPr/>
        <p:txBody>
          <a:bodyPr/>
          <a:lstStyle/>
          <a:p>
            <a:pPr>
              <a:spcBef>
                <a:spcPts val="0"/>
              </a:spcBef>
            </a:pPr>
            <a:r>
              <a:rPr lang="en-US" sz="2800" dirty="0"/>
              <a:t>Ask them to do something that they can’t do the challenging behavior at the same time.</a:t>
            </a:r>
          </a:p>
          <a:p>
            <a:pPr marL="914400">
              <a:spcBef>
                <a:spcPts val="0"/>
              </a:spcBef>
              <a:spcAft>
                <a:spcPts val="600"/>
              </a:spcAft>
            </a:pPr>
            <a:r>
              <a:rPr lang="en-US" sz="2800" dirty="0"/>
              <a:t>“Give me five”</a:t>
            </a:r>
          </a:p>
          <a:p>
            <a:pPr marL="914400">
              <a:spcBef>
                <a:spcPts val="0"/>
              </a:spcBef>
              <a:spcAft>
                <a:spcPts val="600"/>
              </a:spcAft>
            </a:pPr>
            <a:r>
              <a:rPr lang="en-US" sz="2800" dirty="0"/>
              <a:t>“Put this over there”</a:t>
            </a:r>
          </a:p>
          <a:p>
            <a:pPr marL="914400">
              <a:spcBef>
                <a:spcPts val="0"/>
              </a:spcBef>
              <a:spcAft>
                <a:spcPts val="600"/>
              </a:spcAft>
            </a:pPr>
            <a:r>
              <a:rPr lang="en-US" sz="2800" dirty="0"/>
              <a:t>“Walk like a penguin”</a:t>
            </a:r>
          </a:p>
          <a:p>
            <a:pPr marL="914400">
              <a:spcBef>
                <a:spcPts val="0"/>
              </a:spcBef>
              <a:spcAft>
                <a:spcPts val="600"/>
              </a:spcAft>
            </a:pPr>
            <a:r>
              <a:rPr lang="en-US" sz="2800" dirty="0"/>
              <a:t>“Carry this”</a:t>
            </a:r>
          </a:p>
          <a:p>
            <a:pPr marL="914400">
              <a:spcBef>
                <a:spcPts val="0"/>
              </a:spcBef>
              <a:spcAft>
                <a:spcPts val="600"/>
              </a:spcAft>
            </a:pPr>
            <a:r>
              <a:rPr lang="en-US" sz="2800" dirty="0"/>
              <a:t>“Take a deep breath”</a:t>
            </a:r>
          </a:p>
          <a:p>
            <a:pPr marL="914400">
              <a:spcBef>
                <a:spcPts val="0"/>
              </a:spcBef>
              <a:spcAft>
                <a:spcPts val="600"/>
              </a:spcAft>
            </a:pPr>
            <a:r>
              <a:rPr lang="en-US" sz="2800" dirty="0"/>
              <a:t>“Don’t run, walk”</a:t>
            </a:r>
          </a:p>
        </p:txBody>
      </p:sp>
      <p:sp>
        <p:nvSpPr>
          <p:cNvPr id="5" name="Text Placeholder 4" descr="Tell - don't ask">
            <a:extLst>
              <a:ext uri="{FF2B5EF4-FFF2-40B4-BE49-F238E27FC236}">
                <a16:creationId xmlns:a16="http://schemas.microsoft.com/office/drawing/2014/main" id="{AE52529D-271B-799F-D526-D660DEF795BB}"/>
              </a:ext>
            </a:extLst>
          </p:cNvPr>
          <p:cNvSpPr>
            <a:spLocks noGrp="1"/>
          </p:cNvSpPr>
          <p:nvPr>
            <p:ph type="body" sz="quarter" idx="4294967295"/>
          </p:nvPr>
        </p:nvSpPr>
        <p:spPr>
          <a:xfrm>
            <a:off x="8404867" y="3478213"/>
            <a:ext cx="2871787" cy="2770187"/>
          </a:xfrm>
        </p:spPr>
        <p:txBody>
          <a:bodyPr/>
          <a:lstStyle/>
          <a:p>
            <a:pPr marL="0" indent="0" algn="ctr">
              <a:buNone/>
            </a:pPr>
            <a:r>
              <a:rPr lang="en-US" sz="4400" b="1" dirty="0">
                <a:solidFill>
                  <a:schemeClr val="bg1"/>
                </a:solidFill>
              </a:rPr>
              <a:t>TELL - Don’t Ask!</a:t>
            </a:r>
          </a:p>
        </p:txBody>
      </p:sp>
    </p:spTree>
    <p:extLst>
      <p:ext uri="{BB962C8B-B14F-4D97-AF65-F5344CB8AC3E}">
        <p14:creationId xmlns:p14="http://schemas.microsoft.com/office/powerpoint/2010/main" val="2089706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 name="Title 1">
            <a:extLst>
              <a:ext uri="{FF2B5EF4-FFF2-40B4-BE49-F238E27FC236}">
                <a16:creationId xmlns:a16="http://schemas.microsoft.com/office/drawing/2014/main" id="{52A097ED-2DB1-F82D-18EC-F8380900F654}"/>
              </a:ext>
            </a:extLst>
          </p:cNvPr>
          <p:cNvSpPr>
            <a:spLocks noGrp="1"/>
          </p:cNvSpPr>
          <p:nvPr>
            <p:ph type="title"/>
          </p:nvPr>
        </p:nvSpPr>
        <p:spPr>
          <a:xfrm>
            <a:off x="464958" y="1391213"/>
            <a:ext cx="11000232" cy="911125"/>
          </a:xfrm>
        </p:spPr>
        <p:txBody>
          <a:bodyPr/>
          <a:lstStyle/>
          <a:p>
            <a:r>
              <a:rPr lang="en-US" dirty="0"/>
              <a:t>Behavior Momentum</a:t>
            </a:r>
          </a:p>
        </p:txBody>
      </p:sp>
      <p:sp>
        <p:nvSpPr>
          <p:cNvPr id="3" name="Text Placeholder 2">
            <a:extLst>
              <a:ext uri="{FF2B5EF4-FFF2-40B4-BE49-F238E27FC236}">
                <a16:creationId xmlns:a16="http://schemas.microsoft.com/office/drawing/2014/main" id="{6C825CF9-8B16-1C5D-507F-C423B9633466}"/>
              </a:ext>
            </a:extLst>
          </p:cNvPr>
          <p:cNvSpPr>
            <a:spLocks noGrp="1"/>
          </p:cNvSpPr>
          <p:nvPr>
            <p:ph type="body" sz="quarter" idx="10"/>
          </p:nvPr>
        </p:nvSpPr>
        <p:spPr>
          <a:xfrm>
            <a:off x="473942" y="2302338"/>
            <a:ext cx="9514151" cy="3951481"/>
          </a:xfrm>
        </p:spPr>
        <p:txBody>
          <a:bodyPr/>
          <a:lstStyle/>
          <a:p>
            <a:pPr>
              <a:spcBef>
                <a:spcPts val="0"/>
              </a:spcBef>
              <a:spcAft>
                <a:spcPts val="600"/>
              </a:spcAft>
            </a:pPr>
            <a:r>
              <a:rPr lang="en-US" dirty="0"/>
              <a:t>Behavior momentum is like getting the ball rolling down the hill.  </a:t>
            </a:r>
          </a:p>
          <a:p>
            <a:pPr marL="914400" indent="-457200">
              <a:spcBef>
                <a:spcPts val="0"/>
              </a:spcBef>
              <a:spcAft>
                <a:spcPts val="600"/>
              </a:spcAft>
              <a:buClr>
                <a:srgbClr val="003399"/>
              </a:buClr>
              <a:buSzPct val="108000"/>
              <a:buFont typeface="Arial" panose="020B0604020202020204" pitchFamily="34" charset="0"/>
              <a:buChar char="•"/>
            </a:pPr>
            <a:r>
              <a:rPr lang="en-US" dirty="0"/>
              <a:t>You have to get it started and push it until it can keep going on it’s own…help them get started on responding to directions appropriately then increase the expectation as they are able to do it better and better.</a:t>
            </a:r>
          </a:p>
          <a:p>
            <a:pPr>
              <a:spcAft>
                <a:spcPts val="600"/>
              </a:spcAft>
            </a:pPr>
            <a:r>
              <a:rPr lang="en-US" dirty="0"/>
              <a:t>Start with something simple - that you know they </a:t>
            </a:r>
            <a:r>
              <a:rPr lang="en-US" b="1" dirty="0"/>
              <a:t>can</a:t>
            </a:r>
            <a:r>
              <a:rPr lang="en-US" dirty="0"/>
              <a:t> do.</a:t>
            </a:r>
          </a:p>
          <a:p>
            <a:pPr>
              <a:spcBef>
                <a:spcPts val="0"/>
              </a:spcBef>
              <a:spcAft>
                <a:spcPts val="600"/>
              </a:spcAft>
            </a:pPr>
            <a:r>
              <a:rPr lang="en-US" dirty="0"/>
              <a:t>Start simple</a:t>
            </a:r>
          </a:p>
          <a:p>
            <a:pPr>
              <a:spcBef>
                <a:spcPts val="0"/>
              </a:spcBef>
              <a:spcAft>
                <a:spcPts val="600"/>
              </a:spcAft>
            </a:pPr>
            <a:r>
              <a:rPr lang="en-US" dirty="0"/>
              <a:t>Keep going and build up</a:t>
            </a:r>
          </a:p>
        </p:txBody>
      </p:sp>
      <p:pic>
        <p:nvPicPr>
          <p:cNvPr id="293" name="Google Shape;293;p49" descr="Large hill with a small person pushing a large circle to go down the hill." title="rolling the boulder down the hill"/>
          <p:cNvPicPr preferRelativeResize="0"/>
          <p:nvPr/>
        </p:nvPicPr>
        <p:blipFill>
          <a:blip r:embed="rId3">
            <a:alphaModFix/>
          </a:blip>
          <a:stretch>
            <a:fillRect/>
          </a:stretch>
        </p:blipFill>
        <p:spPr>
          <a:xfrm>
            <a:off x="9307774" y="4072262"/>
            <a:ext cx="2293896" cy="2199309"/>
          </a:xfrm>
          <a:prstGeom prst="rect">
            <a:avLst/>
          </a:prstGeom>
          <a:noFill/>
          <a:ln>
            <a:noFill/>
          </a:ln>
        </p:spPr>
      </p:pic>
    </p:spTree>
    <p:extLst>
      <p:ext uri="{BB962C8B-B14F-4D97-AF65-F5344CB8AC3E}">
        <p14:creationId xmlns:p14="http://schemas.microsoft.com/office/powerpoint/2010/main" val="3944323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r>
              <a:rPr lang="en" sz="3600" dirty="0"/>
              <a:t>GIVE THEM TIME!</a:t>
            </a:r>
            <a:endParaRPr sz="3600" dirty="0"/>
          </a:p>
        </p:txBody>
      </p:sp>
    </p:spTree>
    <p:extLst>
      <p:ext uri="{BB962C8B-B14F-4D97-AF65-F5344CB8AC3E}">
        <p14:creationId xmlns:p14="http://schemas.microsoft.com/office/powerpoint/2010/main" val="1870957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2" name="Title 1">
            <a:extLst>
              <a:ext uri="{FF2B5EF4-FFF2-40B4-BE49-F238E27FC236}">
                <a16:creationId xmlns:a16="http://schemas.microsoft.com/office/drawing/2014/main" id="{4AD210DE-A24A-6CA2-87A9-CBE1C7494023}"/>
              </a:ext>
            </a:extLst>
          </p:cNvPr>
          <p:cNvSpPr>
            <a:spLocks noGrp="1"/>
          </p:cNvSpPr>
          <p:nvPr>
            <p:ph type="title"/>
          </p:nvPr>
        </p:nvSpPr>
        <p:spPr/>
        <p:txBody>
          <a:bodyPr/>
          <a:lstStyle/>
          <a:p>
            <a:r>
              <a:rPr lang="en-US" dirty="0"/>
              <a:t>Give them TIME! Continued</a:t>
            </a:r>
          </a:p>
        </p:txBody>
      </p:sp>
      <p:sp>
        <p:nvSpPr>
          <p:cNvPr id="4" name="Text Placeholder 3">
            <a:extLst>
              <a:ext uri="{FF2B5EF4-FFF2-40B4-BE49-F238E27FC236}">
                <a16:creationId xmlns:a16="http://schemas.microsoft.com/office/drawing/2014/main" id="{EF238B9D-3B4F-F41F-F712-847143209702}"/>
              </a:ext>
            </a:extLst>
          </p:cNvPr>
          <p:cNvSpPr>
            <a:spLocks noGrp="1"/>
          </p:cNvSpPr>
          <p:nvPr>
            <p:ph type="body" idx="1"/>
          </p:nvPr>
        </p:nvSpPr>
        <p:spPr/>
        <p:txBody>
          <a:bodyPr/>
          <a:lstStyle/>
          <a:p>
            <a:pPr marL="0" indent="0">
              <a:spcBef>
                <a:spcPts val="0"/>
              </a:spcBef>
              <a:spcAft>
                <a:spcPts val="600"/>
              </a:spcAft>
              <a:buNone/>
            </a:pPr>
            <a:r>
              <a:rPr lang="en-US" sz="2800" b="1" dirty="0"/>
              <a:t>Give them time to come down ONE STEP – calmer not calm!</a:t>
            </a:r>
          </a:p>
        </p:txBody>
      </p:sp>
      <p:sp>
        <p:nvSpPr>
          <p:cNvPr id="9" name="Text Placeholder 8">
            <a:extLst>
              <a:ext uri="{FF2B5EF4-FFF2-40B4-BE49-F238E27FC236}">
                <a16:creationId xmlns:a16="http://schemas.microsoft.com/office/drawing/2014/main" id="{0E1E0728-505A-1BDD-DFDE-333A25DAF980}"/>
              </a:ext>
            </a:extLst>
          </p:cNvPr>
          <p:cNvSpPr>
            <a:spLocks noGrp="1"/>
          </p:cNvSpPr>
          <p:nvPr>
            <p:ph type="body" sz="quarter" idx="10"/>
          </p:nvPr>
        </p:nvSpPr>
        <p:spPr>
          <a:xfrm>
            <a:off x="609599" y="3071958"/>
            <a:ext cx="6951261" cy="3176442"/>
          </a:xfrm>
        </p:spPr>
        <p:txBody>
          <a:bodyPr/>
          <a:lstStyle/>
          <a:p>
            <a:pPr marL="457200" indent="-457200">
              <a:spcBef>
                <a:spcPts val="0"/>
              </a:spcBef>
              <a:spcAft>
                <a:spcPts val="300"/>
              </a:spcAft>
              <a:buClr>
                <a:srgbClr val="003399"/>
              </a:buClr>
              <a:buSzPct val="108000"/>
              <a:buFont typeface="Arial" panose="020B0604020202020204" pitchFamily="34" charset="0"/>
              <a:buChar char="•"/>
            </a:pPr>
            <a:r>
              <a:rPr lang="en-US" sz="2800" dirty="0"/>
              <a:t>Helps avoid power struggles</a:t>
            </a:r>
          </a:p>
          <a:p>
            <a:pPr marL="457200" indent="-457200">
              <a:spcBef>
                <a:spcPts val="0"/>
              </a:spcBef>
              <a:spcAft>
                <a:spcPts val="300"/>
              </a:spcAft>
              <a:buClr>
                <a:srgbClr val="003399"/>
              </a:buClr>
              <a:buSzPct val="108000"/>
              <a:buFont typeface="Arial" panose="020B0604020202020204" pitchFamily="34" charset="0"/>
              <a:buChar char="•"/>
            </a:pPr>
            <a:r>
              <a:rPr lang="en-US" sz="2800" dirty="0"/>
              <a:t>Helps to keep you from, unintentionally, making the situation worse</a:t>
            </a:r>
          </a:p>
          <a:p>
            <a:pPr marL="457200" indent="-457200">
              <a:spcBef>
                <a:spcPts val="0"/>
              </a:spcBef>
              <a:spcAft>
                <a:spcPts val="300"/>
              </a:spcAft>
              <a:buClr>
                <a:srgbClr val="003399"/>
              </a:buClr>
              <a:buSzPct val="108000"/>
              <a:buFont typeface="Arial" panose="020B0604020202020204" pitchFamily="34" charset="0"/>
              <a:buChar char="•"/>
            </a:pPr>
            <a:r>
              <a:rPr lang="en-US" sz="2800" dirty="0"/>
              <a:t>They just need to show one small step towards less intense behaviors</a:t>
            </a:r>
          </a:p>
          <a:p>
            <a:pPr marL="0" indent="0">
              <a:buNone/>
            </a:pPr>
            <a:endParaRPr lang="en-US" dirty="0"/>
          </a:p>
        </p:txBody>
      </p:sp>
      <p:grpSp>
        <p:nvGrpSpPr>
          <p:cNvPr id="6" name="Group 5" descr="Green stairs with blue arrow pointing down">
            <a:extLst>
              <a:ext uri="{FF2B5EF4-FFF2-40B4-BE49-F238E27FC236}">
                <a16:creationId xmlns:a16="http://schemas.microsoft.com/office/drawing/2014/main" id="{901B54F9-4342-23CC-095C-7527B20D5BFB}"/>
              </a:ext>
              <a:ext uri="{C183D7F6-B498-43B3-948B-1728B52AA6E4}">
                <adec:decorative xmlns:adec="http://schemas.microsoft.com/office/drawing/2017/decorative" val="0"/>
              </a:ext>
            </a:extLst>
          </p:cNvPr>
          <p:cNvGrpSpPr/>
          <p:nvPr/>
        </p:nvGrpSpPr>
        <p:grpSpPr>
          <a:xfrm>
            <a:off x="8625723" y="3047428"/>
            <a:ext cx="3105899" cy="2665300"/>
            <a:chOff x="10116490" y="2294743"/>
            <a:chExt cx="1946533" cy="1670400"/>
          </a:xfrm>
        </p:grpSpPr>
        <p:pic>
          <p:nvPicPr>
            <p:cNvPr id="305" name="Google Shape;305;p51" descr="Green stairs" title="Green stairs"/>
            <p:cNvPicPr preferRelativeResize="0"/>
            <p:nvPr/>
          </p:nvPicPr>
          <p:blipFill rotWithShape="1">
            <a:blip r:embed="rId3">
              <a:alphaModFix/>
            </a:blip>
            <a:srcRect b="6733"/>
            <a:stretch/>
          </p:blipFill>
          <p:spPr>
            <a:xfrm flipH="1">
              <a:off x="10116490" y="2294743"/>
              <a:ext cx="1946533" cy="1670400"/>
            </a:xfrm>
            <a:prstGeom prst="rect">
              <a:avLst/>
            </a:prstGeom>
            <a:noFill/>
            <a:ln w="9525">
              <a:solidFill>
                <a:schemeClr val="tx1"/>
              </a:solidFill>
            </a:ln>
            <a:effectLst>
              <a:reflection stA="27000" endPos="30000" dist="38100" dir="5400000" fadeDir="5400012" sy="-100000" algn="bl" rotWithShape="0"/>
            </a:effectLst>
          </p:spPr>
        </p:pic>
        <p:cxnSp>
          <p:nvCxnSpPr>
            <p:cNvPr id="306" name="Google Shape;306;p51"/>
            <p:cNvCxnSpPr/>
            <p:nvPr/>
          </p:nvCxnSpPr>
          <p:spPr>
            <a:xfrm>
              <a:off x="11001356" y="2414217"/>
              <a:ext cx="760000" cy="641200"/>
            </a:xfrm>
            <a:prstGeom prst="straightConnector1">
              <a:avLst/>
            </a:prstGeom>
            <a:noFill/>
            <a:ln w="9525" cap="flat" cmpd="sng">
              <a:solidFill>
                <a:srgbClr val="001489"/>
              </a:solidFill>
              <a:prstDash val="solid"/>
              <a:round/>
              <a:headEnd type="none" w="med" len="med"/>
              <a:tailEnd type="triangle" w="med" len="med"/>
            </a:ln>
          </p:spPr>
        </p:cxnSp>
      </p:grpSp>
    </p:spTree>
    <p:extLst>
      <p:ext uri="{BB962C8B-B14F-4D97-AF65-F5344CB8AC3E}">
        <p14:creationId xmlns:p14="http://schemas.microsoft.com/office/powerpoint/2010/main" val="1603184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AAC5-1546-D258-4497-906959AEB943}"/>
              </a:ext>
            </a:extLst>
          </p:cNvPr>
          <p:cNvSpPr>
            <a:spLocks noGrp="1"/>
          </p:cNvSpPr>
          <p:nvPr>
            <p:ph type="title"/>
          </p:nvPr>
        </p:nvSpPr>
        <p:spPr/>
        <p:txBody>
          <a:bodyPr/>
          <a:lstStyle/>
          <a:p>
            <a:r>
              <a:rPr lang="en-US" dirty="0"/>
              <a:t>Give them TIME! Continued W. A. I. T</a:t>
            </a:r>
          </a:p>
        </p:txBody>
      </p:sp>
      <p:sp>
        <p:nvSpPr>
          <p:cNvPr id="3" name="Text Placeholder 2">
            <a:extLst>
              <a:ext uri="{FF2B5EF4-FFF2-40B4-BE49-F238E27FC236}">
                <a16:creationId xmlns:a16="http://schemas.microsoft.com/office/drawing/2014/main" id="{6039157C-BC98-F734-4C38-9E174AE3A4AF}"/>
              </a:ext>
            </a:extLst>
          </p:cNvPr>
          <p:cNvSpPr>
            <a:spLocks noGrp="1"/>
          </p:cNvSpPr>
          <p:nvPr>
            <p:ph type="body" sz="quarter" idx="10"/>
          </p:nvPr>
        </p:nvSpPr>
        <p:spPr>
          <a:xfrm>
            <a:off x="600516" y="2422422"/>
            <a:ext cx="6400785" cy="3825978"/>
          </a:xfrm>
        </p:spPr>
        <p:txBody>
          <a:bodyPr/>
          <a:lstStyle/>
          <a:p>
            <a:pPr>
              <a:spcBef>
                <a:spcPts val="0"/>
              </a:spcBef>
              <a:spcAft>
                <a:spcPts val="600"/>
              </a:spcAft>
            </a:pPr>
            <a:r>
              <a:rPr lang="en-US" sz="2400" b="1" dirty="0"/>
              <a:t>Do not walk away - be ready to engage when they/you are ready</a:t>
            </a:r>
          </a:p>
          <a:p>
            <a:pPr marL="457200" indent="-457200">
              <a:spcBef>
                <a:spcPts val="0"/>
              </a:spcBef>
              <a:spcAft>
                <a:spcPts val="300"/>
              </a:spcAft>
              <a:buClr>
                <a:srgbClr val="003399"/>
              </a:buClr>
              <a:buSzPct val="108000"/>
              <a:buFont typeface="Arial" panose="020B0604020202020204" pitchFamily="34" charset="0"/>
              <a:buChar char="•"/>
            </a:pPr>
            <a:r>
              <a:rPr lang="en-US" sz="2400" dirty="0"/>
              <a:t>Stay close but giving them space</a:t>
            </a:r>
          </a:p>
          <a:p>
            <a:pPr marL="457200" indent="-457200">
              <a:spcBef>
                <a:spcPts val="0"/>
              </a:spcBef>
              <a:spcAft>
                <a:spcPts val="300"/>
              </a:spcAft>
              <a:buClr>
                <a:srgbClr val="003399"/>
              </a:buClr>
              <a:buSzPct val="108000"/>
              <a:buFont typeface="Arial" panose="020B0604020202020204" pitchFamily="34" charset="0"/>
              <a:buChar char="•"/>
            </a:pPr>
            <a:r>
              <a:rPr lang="en-US" sz="2400" dirty="0"/>
              <a:t>Always be watching and monitoring</a:t>
            </a:r>
          </a:p>
          <a:p>
            <a:pPr marL="457200" indent="-457200">
              <a:spcBef>
                <a:spcPts val="0"/>
              </a:spcBef>
              <a:spcAft>
                <a:spcPts val="300"/>
              </a:spcAft>
              <a:buClr>
                <a:srgbClr val="003399"/>
              </a:buClr>
              <a:buSzPct val="108000"/>
              <a:buFont typeface="Arial" panose="020B0604020202020204" pitchFamily="34" charset="0"/>
              <a:buChar char="•"/>
            </a:pPr>
            <a:r>
              <a:rPr lang="en-US" sz="2400" dirty="0"/>
              <a:t>Watch your non-verbal language</a:t>
            </a:r>
          </a:p>
          <a:p>
            <a:pPr marL="457200" indent="-457200">
              <a:spcBef>
                <a:spcPts val="0"/>
              </a:spcBef>
              <a:spcAft>
                <a:spcPts val="300"/>
              </a:spcAft>
              <a:buClr>
                <a:srgbClr val="003399"/>
              </a:buClr>
              <a:buSzPct val="108000"/>
              <a:buFont typeface="Arial" panose="020B0604020202020204" pitchFamily="34" charset="0"/>
              <a:buChar char="•"/>
            </a:pPr>
            <a:r>
              <a:rPr lang="en-US" sz="2400" dirty="0"/>
              <a:t>NO TALKING</a:t>
            </a:r>
          </a:p>
        </p:txBody>
      </p:sp>
      <p:sp>
        <p:nvSpPr>
          <p:cNvPr id="5" name="Google Shape;307;p51" descr="WAIT - Give them time.  Why Am I Talking?">
            <a:extLst>
              <a:ext uri="{FF2B5EF4-FFF2-40B4-BE49-F238E27FC236}">
                <a16:creationId xmlns:a16="http://schemas.microsoft.com/office/drawing/2014/main" id="{55DB090C-E100-9B13-3E5F-F1CFF0A414F0}"/>
              </a:ext>
            </a:extLst>
          </p:cNvPr>
          <p:cNvSpPr txBox="1"/>
          <p:nvPr/>
        </p:nvSpPr>
        <p:spPr>
          <a:xfrm>
            <a:off x="7338225" y="2981235"/>
            <a:ext cx="4253258" cy="1354176"/>
          </a:xfrm>
          <a:prstGeom prst="rect">
            <a:avLst/>
          </a:prstGeom>
          <a:noFill/>
          <a:ln w="38100" cap="flat" cmpd="sng">
            <a:solidFill>
              <a:srgbClr val="001489"/>
            </a:solidFill>
            <a:prstDash val="dash"/>
            <a:round/>
            <a:headEnd type="none" w="sm" len="sm"/>
            <a:tailEnd type="none" w="sm" len="sm"/>
          </a:ln>
        </p:spPr>
        <p:txBody>
          <a:bodyPr spcFirstLastPara="1" wrap="square" lIns="121900" tIns="121900" rIns="121900" bIns="121900" anchor="t" anchorCtr="0">
            <a:spAutoFit/>
          </a:bodyPr>
          <a:lstStyle/>
          <a:p>
            <a:pPr algn="ctr"/>
            <a:r>
              <a:rPr lang="en" sz="2400" dirty="0">
                <a:latin typeface="Calibri"/>
                <a:ea typeface="Calibri"/>
                <a:cs typeface="Calibri"/>
                <a:sym typeface="Calibri"/>
              </a:rPr>
              <a:t>W.A.I.T. </a:t>
            </a:r>
            <a:endParaRPr sz="2400" dirty="0">
              <a:latin typeface="Calibri"/>
              <a:ea typeface="Calibri"/>
              <a:cs typeface="Calibri"/>
              <a:sym typeface="Calibri"/>
            </a:endParaRPr>
          </a:p>
          <a:p>
            <a:pPr algn="ctr"/>
            <a:r>
              <a:rPr lang="en" sz="2400" dirty="0">
                <a:latin typeface="Calibri"/>
                <a:ea typeface="Calibri"/>
                <a:cs typeface="Calibri"/>
                <a:sym typeface="Calibri"/>
              </a:rPr>
              <a:t>(give them time…)</a:t>
            </a:r>
            <a:endParaRPr sz="2400" dirty="0">
              <a:latin typeface="Calibri"/>
              <a:ea typeface="Calibri"/>
              <a:cs typeface="Calibri"/>
              <a:sym typeface="Calibri"/>
            </a:endParaRPr>
          </a:p>
          <a:p>
            <a:pPr algn="ctr"/>
            <a:r>
              <a:rPr lang="en" sz="2400" b="1" dirty="0">
                <a:solidFill>
                  <a:srgbClr val="001489"/>
                </a:solidFill>
                <a:latin typeface="Calibri"/>
                <a:ea typeface="Calibri"/>
                <a:cs typeface="Calibri"/>
                <a:sym typeface="Calibri"/>
              </a:rPr>
              <a:t>W</a:t>
            </a:r>
            <a:r>
              <a:rPr lang="en" sz="2400" dirty="0">
                <a:latin typeface="Calibri"/>
                <a:ea typeface="Calibri"/>
                <a:cs typeface="Calibri"/>
                <a:sym typeface="Calibri"/>
              </a:rPr>
              <a:t>hy </a:t>
            </a:r>
            <a:r>
              <a:rPr lang="en" sz="2400" b="1" dirty="0">
                <a:solidFill>
                  <a:srgbClr val="001489"/>
                </a:solidFill>
                <a:latin typeface="Calibri"/>
                <a:ea typeface="Calibri"/>
                <a:cs typeface="Calibri"/>
                <a:sym typeface="Calibri"/>
              </a:rPr>
              <a:t>A</a:t>
            </a:r>
            <a:r>
              <a:rPr lang="en" sz="2400" dirty="0">
                <a:latin typeface="Calibri"/>
                <a:ea typeface="Calibri"/>
                <a:cs typeface="Calibri"/>
                <a:sym typeface="Calibri"/>
              </a:rPr>
              <a:t>m </a:t>
            </a:r>
            <a:r>
              <a:rPr lang="en" sz="2400" b="1" dirty="0">
                <a:solidFill>
                  <a:srgbClr val="001489"/>
                </a:solidFill>
                <a:latin typeface="Calibri"/>
                <a:ea typeface="Calibri"/>
                <a:cs typeface="Calibri"/>
                <a:sym typeface="Calibri"/>
              </a:rPr>
              <a:t>I T</a:t>
            </a:r>
            <a:r>
              <a:rPr lang="en" sz="2400" dirty="0">
                <a:latin typeface="Calibri"/>
                <a:ea typeface="Calibri"/>
                <a:cs typeface="Calibri"/>
                <a:sym typeface="Calibri"/>
              </a:rPr>
              <a:t>alking?</a:t>
            </a:r>
            <a:endParaRPr sz="2400" dirty="0">
              <a:latin typeface="Calibri"/>
              <a:ea typeface="Calibri"/>
              <a:cs typeface="Calibri"/>
              <a:sym typeface="Calibri"/>
            </a:endParaRPr>
          </a:p>
        </p:txBody>
      </p:sp>
    </p:spTree>
    <p:extLst>
      <p:ext uri="{BB962C8B-B14F-4D97-AF65-F5344CB8AC3E}">
        <p14:creationId xmlns:p14="http://schemas.microsoft.com/office/powerpoint/2010/main" val="1748085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2" name="Title 1">
            <a:extLst>
              <a:ext uri="{FF2B5EF4-FFF2-40B4-BE49-F238E27FC236}">
                <a16:creationId xmlns:a16="http://schemas.microsoft.com/office/drawing/2014/main" id="{296D7B22-9719-D87E-A7EE-D685B02E65C7}"/>
              </a:ext>
            </a:extLst>
          </p:cNvPr>
          <p:cNvSpPr>
            <a:spLocks noGrp="1"/>
          </p:cNvSpPr>
          <p:nvPr>
            <p:ph type="title"/>
          </p:nvPr>
        </p:nvSpPr>
        <p:spPr/>
        <p:txBody>
          <a:bodyPr/>
          <a:lstStyle/>
          <a:p>
            <a:r>
              <a:rPr lang="en-US" dirty="0"/>
              <a:t>Give them TIME!  Continued </a:t>
            </a:r>
          </a:p>
        </p:txBody>
      </p:sp>
      <p:sp>
        <p:nvSpPr>
          <p:cNvPr id="4" name="Text Placeholder 3">
            <a:extLst>
              <a:ext uri="{FF2B5EF4-FFF2-40B4-BE49-F238E27FC236}">
                <a16:creationId xmlns:a16="http://schemas.microsoft.com/office/drawing/2014/main" id="{D0365C58-4095-FC10-06AE-4812E7EE063D}"/>
              </a:ext>
            </a:extLst>
          </p:cNvPr>
          <p:cNvSpPr>
            <a:spLocks noGrp="1"/>
          </p:cNvSpPr>
          <p:nvPr>
            <p:ph type="body" idx="1"/>
          </p:nvPr>
        </p:nvSpPr>
        <p:spPr/>
        <p:txBody>
          <a:bodyPr/>
          <a:lstStyle/>
          <a:p>
            <a:r>
              <a:rPr lang="en-US" sz="2800" b="1" dirty="0"/>
              <a:t>Other reasons to give them time…</a:t>
            </a:r>
          </a:p>
        </p:txBody>
      </p:sp>
      <p:sp>
        <p:nvSpPr>
          <p:cNvPr id="5" name="Text Placeholder 4">
            <a:extLst>
              <a:ext uri="{FF2B5EF4-FFF2-40B4-BE49-F238E27FC236}">
                <a16:creationId xmlns:a16="http://schemas.microsoft.com/office/drawing/2014/main" id="{2B92D6F5-510C-3479-E928-F9ECD2AFE14E}"/>
              </a:ext>
            </a:extLst>
          </p:cNvPr>
          <p:cNvSpPr>
            <a:spLocks noGrp="1"/>
          </p:cNvSpPr>
          <p:nvPr>
            <p:ph type="body" sz="quarter" idx="10"/>
          </p:nvPr>
        </p:nvSpPr>
        <p:spPr/>
        <p:txBody>
          <a:bodyPr/>
          <a:lstStyle/>
          <a:p>
            <a:pPr marL="457200" indent="-457200">
              <a:spcBef>
                <a:spcPts val="600"/>
              </a:spcBef>
              <a:spcAft>
                <a:spcPts val="600"/>
              </a:spcAft>
              <a:buClr>
                <a:srgbClr val="003399"/>
              </a:buClr>
              <a:buSzPct val="108000"/>
              <a:buFont typeface="Arial" panose="020B0604020202020204" pitchFamily="34" charset="0"/>
              <a:buChar char="•"/>
            </a:pPr>
            <a:r>
              <a:rPr lang="en-US" sz="2800" dirty="0"/>
              <a:t>They said to “Leave me alone” or “Get Away”</a:t>
            </a:r>
          </a:p>
          <a:p>
            <a:pPr marL="457200" indent="-457200">
              <a:spcBef>
                <a:spcPts val="600"/>
              </a:spcBef>
              <a:spcAft>
                <a:spcPts val="600"/>
              </a:spcAft>
              <a:buClr>
                <a:srgbClr val="003399"/>
              </a:buClr>
              <a:buSzPct val="108000"/>
              <a:buFont typeface="Arial" panose="020B0604020202020204" pitchFamily="34" charset="0"/>
              <a:buChar char="•"/>
            </a:pPr>
            <a:r>
              <a:rPr lang="en-US" sz="2800" dirty="0"/>
              <a:t>You know they just need some space</a:t>
            </a:r>
          </a:p>
          <a:p>
            <a:pPr marL="457200" indent="-457200">
              <a:spcBef>
                <a:spcPts val="600"/>
              </a:spcBef>
              <a:spcAft>
                <a:spcPts val="600"/>
              </a:spcAft>
              <a:buClr>
                <a:srgbClr val="003399"/>
              </a:buClr>
              <a:buSzPct val="108000"/>
              <a:buFont typeface="Arial" panose="020B0604020202020204" pitchFamily="34" charset="0"/>
              <a:buChar char="•"/>
            </a:pPr>
            <a:r>
              <a:rPr lang="en-US" sz="2800" dirty="0"/>
              <a:t>Anything else you try is making things worse</a:t>
            </a:r>
          </a:p>
          <a:p>
            <a:pPr marL="457200" indent="-457200">
              <a:spcBef>
                <a:spcPts val="600"/>
              </a:spcBef>
              <a:spcAft>
                <a:spcPts val="600"/>
              </a:spcAft>
              <a:buClr>
                <a:srgbClr val="003399"/>
              </a:buClr>
              <a:buSzPct val="108000"/>
              <a:buFont typeface="Arial" panose="020B0604020202020204" pitchFamily="34" charset="0"/>
              <a:buChar char="•"/>
            </a:pPr>
            <a:r>
              <a:rPr lang="en-US" sz="2800" dirty="0"/>
              <a:t>You are avoiding the power struggles</a:t>
            </a:r>
          </a:p>
          <a:p>
            <a:pPr marL="457200" indent="-457200">
              <a:spcBef>
                <a:spcPts val="600"/>
              </a:spcBef>
              <a:spcAft>
                <a:spcPts val="600"/>
              </a:spcAft>
              <a:buClr>
                <a:srgbClr val="003399"/>
              </a:buClr>
              <a:buSzPct val="108000"/>
              <a:buFont typeface="Arial" panose="020B0604020202020204" pitchFamily="34" charset="0"/>
              <a:buChar char="•"/>
            </a:pPr>
            <a:r>
              <a:rPr lang="en-US" sz="2800" dirty="0"/>
              <a:t>YOU need time</a:t>
            </a:r>
          </a:p>
        </p:txBody>
      </p:sp>
    </p:spTree>
    <p:extLst>
      <p:ext uri="{BB962C8B-B14F-4D97-AF65-F5344CB8AC3E}">
        <p14:creationId xmlns:p14="http://schemas.microsoft.com/office/powerpoint/2010/main" val="2197972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2" name="Title 1">
            <a:extLst>
              <a:ext uri="{FF2B5EF4-FFF2-40B4-BE49-F238E27FC236}">
                <a16:creationId xmlns:a16="http://schemas.microsoft.com/office/drawing/2014/main" id="{12E35044-BAE3-3C26-7FFE-D1849956334A}"/>
              </a:ext>
            </a:extLst>
          </p:cNvPr>
          <p:cNvSpPr>
            <a:spLocks noGrp="1"/>
          </p:cNvSpPr>
          <p:nvPr>
            <p:ph type="title"/>
          </p:nvPr>
        </p:nvSpPr>
        <p:spPr>
          <a:xfrm>
            <a:off x="612489" y="1170638"/>
            <a:ext cx="10978994" cy="576275"/>
          </a:xfrm>
        </p:spPr>
        <p:txBody>
          <a:bodyPr/>
          <a:lstStyle/>
          <a:p>
            <a:r>
              <a:rPr lang="en-US" dirty="0"/>
              <a:t>Consequence-based interventions</a:t>
            </a:r>
          </a:p>
        </p:txBody>
      </p:sp>
      <p:sp>
        <p:nvSpPr>
          <p:cNvPr id="3" name="Text Placeholder 2">
            <a:extLst>
              <a:ext uri="{FF2B5EF4-FFF2-40B4-BE49-F238E27FC236}">
                <a16:creationId xmlns:a16="http://schemas.microsoft.com/office/drawing/2014/main" id="{8795C64D-8110-8F53-5466-B3C2FEAC5E77}"/>
              </a:ext>
            </a:extLst>
          </p:cNvPr>
          <p:cNvSpPr>
            <a:spLocks noGrp="1"/>
          </p:cNvSpPr>
          <p:nvPr>
            <p:ph type="body" sz="quarter" idx="10"/>
          </p:nvPr>
        </p:nvSpPr>
        <p:spPr>
          <a:xfrm>
            <a:off x="612488" y="1965278"/>
            <a:ext cx="10978994" cy="4359322"/>
          </a:xfrm>
        </p:spPr>
        <p:txBody>
          <a:bodyPr/>
          <a:lstStyle/>
          <a:p>
            <a:pPr marL="0" indent="0">
              <a:spcBef>
                <a:spcPts val="300"/>
              </a:spcBef>
              <a:spcAft>
                <a:spcPts val="300"/>
              </a:spcAft>
              <a:buNone/>
            </a:pPr>
            <a:r>
              <a:rPr lang="en-US" sz="2800" dirty="0"/>
              <a:t>As a reminder, a </a:t>
            </a:r>
            <a:r>
              <a:rPr lang="en-US" sz="2800" b="1" dirty="0"/>
              <a:t>consequence</a:t>
            </a:r>
            <a:r>
              <a:rPr lang="en-US" sz="2800" dirty="0"/>
              <a:t> is anything that </a:t>
            </a:r>
            <a:r>
              <a:rPr lang="en-US" sz="2800" b="1" dirty="0"/>
              <a:t>happens</a:t>
            </a:r>
            <a:r>
              <a:rPr lang="en-US" sz="2800" dirty="0"/>
              <a:t> after the behavior occurs. This consequence can either increase or decrease the likelihood of that behavior happening again in the future. </a:t>
            </a:r>
          </a:p>
          <a:p>
            <a:pPr marL="53975" indent="0" algn="ctr">
              <a:spcBef>
                <a:spcPts val="1800"/>
              </a:spcBef>
              <a:spcAft>
                <a:spcPts val="0"/>
              </a:spcAft>
              <a:buNone/>
            </a:pPr>
            <a:r>
              <a:rPr lang="en-US" sz="2800" dirty="0"/>
              <a:t>Always go back to the </a:t>
            </a:r>
            <a:br>
              <a:rPr lang="en-US" sz="2800" dirty="0"/>
            </a:br>
            <a:r>
              <a:rPr lang="en-US" sz="2800" b="1" dirty="0"/>
              <a:t>FUNCTION OF THE BEHAVIOR!</a:t>
            </a:r>
          </a:p>
          <a:p>
            <a:pPr marL="0" indent="0" algn="ctr">
              <a:spcAft>
                <a:spcPts val="0"/>
              </a:spcAft>
              <a:buNone/>
            </a:pPr>
            <a:r>
              <a:rPr lang="en-US" sz="2600" dirty="0"/>
              <a:t>Sensory</a:t>
            </a:r>
          </a:p>
          <a:p>
            <a:pPr marL="0" indent="0" algn="ctr">
              <a:spcBef>
                <a:spcPts val="0"/>
              </a:spcBef>
              <a:spcAft>
                <a:spcPts val="600"/>
              </a:spcAft>
              <a:buNone/>
            </a:pPr>
            <a:r>
              <a:rPr lang="en-US" sz="2600" dirty="0"/>
              <a:t>Escape</a:t>
            </a:r>
          </a:p>
          <a:p>
            <a:pPr marL="0" indent="0" algn="ctr">
              <a:spcBef>
                <a:spcPts val="0"/>
              </a:spcBef>
              <a:spcAft>
                <a:spcPts val="600"/>
              </a:spcAft>
              <a:buNone/>
            </a:pPr>
            <a:r>
              <a:rPr lang="en-US" sz="2600" dirty="0"/>
              <a:t>Attention</a:t>
            </a:r>
          </a:p>
          <a:p>
            <a:pPr marL="0" indent="0" algn="ctr">
              <a:spcBef>
                <a:spcPts val="0"/>
              </a:spcBef>
              <a:spcAft>
                <a:spcPts val="600"/>
              </a:spcAft>
              <a:buNone/>
            </a:pPr>
            <a:r>
              <a:rPr lang="en-US" sz="2600" dirty="0"/>
              <a:t>Tangible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Title 2">
            <a:extLst>
              <a:ext uri="{FF2B5EF4-FFF2-40B4-BE49-F238E27FC236}">
                <a16:creationId xmlns:a16="http://schemas.microsoft.com/office/drawing/2014/main" id="{D27EDF38-72E7-D4E1-4A1D-D4776F604551}"/>
              </a:ext>
            </a:extLst>
          </p:cNvPr>
          <p:cNvSpPr>
            <a:spLocks noGrp="1"/>
          </p:cNvSpPr>
          <p:nvPr>
            <p:ph type="title"/>
          </p:nvPr>
        </p:nvSpPr>
        <p:spPr/>
        <p:txBody>
          <a:bodyPr/>
          <a:lstStyle/>
          <a:p>
            <a:r>
              <a:rPr lang="en-US" dirty="0"/>
              <a:t>Replacement Behavior</a:t>
            </a:r>
          </a:p>
        </p:txBody>
      </p:sp>
      <p:sp>
        <p:nvSpPr>
          <p:cNvPr id="5" name="Text Placeholder 4">
            <a:extLst>
              <a:ext uri="{FF2B5EF4-FFF2-40B4-BE49-F238E27FC236}">
                <a16:creationId xmlns:a16="http://schemas.microsoft.com/office/drawing/2014/main" id="{69C7E822-FEF2-160E-3E1E-30F1A5938B3A}"/>
              </a:ext>
            </a:extLst>
          </p:cNvPr>
          <p:cNvSpPr>
            <a:spLocks noGrp="1"/>
          </p:cNvSpPr>
          <p:nvPr>
            <p:ph type="body" sz="quarter" idx="10"/>
          </p:nvPr>
        </p:nvSpPr>
        <p:spPr>
          <a:xfrm>
            <a:off x="600516" y="2324100"/>
            <a:ext cx="7320474" cy="3924300"/>
          </a:xfrm>
        </p:spPr>
        <p:txBody>
          <a:bodyPr/>
          <a:lstStyle/>
          <a:p>
            <a:pPr>
              <a:spcAft>
                <a:spcPts val="1200"/>
              </a:spcAft>
            </a:pPr>
            <a:r>
              <a:rPr lang="en-US" sz="2800" dirty="0"/>
              <a:t>When you know the function of the behavior - you can teach the student a replacement behavior that is appropriate for the environment AND serves the same function as the inappropriate behavior.</a:t>
            </a:r>
          </a:p>
          <a:p>
            <a:r>
              <a:rPr lang="en-US" sz="2800" dirty="0"/>
              <a:t>Teach these skills while building up the skills and strategies needed to behavior appropriately without the accommodations or additional support.</a:t>
            </a:r>
          </a:p>
        </p:txBody>
      </p:sp>
      <p:pic>
        <p:nvPicPr>
          <p:cNvPr id="495" name="Google Shape;495;p70" descr="A close-up of a sign about replacement behavio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9404589" y="1840667"/>
            <a:ext cx="2174922" cy="4349844"/>
          </a:xfrm>
          <a:prstGeom prst="rect">
            <a:avLst/>
          </a:prstGeom>
          <a:noFill/>
          <a:ln w="9525">
            <a:solidFill>
              <a:schemeClr val="tx1"/>
            </a:solidFill>
          </a:ln>
        </p:spPr>
      </p:pic>
    </p:spTree>
    <p:extLst>
      <p:ext uri="{BB962C8B-B14F-4D97-AF65-F5344CB8AC3E}">
        <p14:creationId xmlns:p14="http://schemas.microsoft.com/office/powerpoint/2010/main" val="2714382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2" name="Title 1">
            <a:extLst>
              <a:ext uri="{FF2B5EF4-FFF2-40B4-BE49-F238E27FC236}">
                <a16:creationId xmlns:a16="http://schemas.microsoft.com/office/drawing/2014/main" id="{ABB05F58-7403-CC1A-66AD-912E56F8484B}"/>
              </a:ext>
            </a:extLst>
          </p:cNvPr>
          <p:cNvSpPr>
            <a:spLocks noGrp="1"/>
          </p:cNvSpPr>
          <p:nvPr>
            <p:ph type="title"/>
          </p:nvPr>
        </p:nvSpPr>
        <p:spPr/>
        <p:txBody>
          <a:bodyPr/>
          <a:lstStyle/>
          <a:p>
            <a:r>
              <a:rPr lang="en-US" dirty="0"/>
              <a:t>Replacement Behavior, continued</a:t>
            </a:r>
          </a:p>
        </p:txBody>
      </p:sp>
      <p:sp>
        <p:nvSpPr>
          <p:cNvPr id="3" name="Text Placeholder 2">
            <a:extLst>
              <a:ext uri="{FF2B5EF4-FFF2-40B4-BE49-F238E27FC236}">
                <a16:creationId xmlns:a16="http://schemas.microsoft.com/office/drawing/2014/main" id="{43DCE030-9DCA-5B9F-1D89-D6E5BDFCC3BF}"/>
              </a:ext>
            </a:extLst>
          </p:cNvPr>
          <p:cNvSpPr>
            <a:spLocks noGrp="1"/>
          </p:cNvSpPr>
          <p:nvPr>
            <p:ph type="body" sz="quarter" idx="10"/>
          </p:nvPr>
        </p:nvSpPr>
        <p:spPr/>
        <p:txBody>
          <a:bodyPr/>
          <a:lstStyle/>
          <a:p>
            <a:pPr marL="0" indent="0">
              <a:spcBef>
                <a:spcPts val="600"/>
              </a:spcBef>
              <a:buNone/>
            </a:pPr>
            <a:r>
              <a:rPr lang="en-US" sz="2800" dirty="0"/>
              <a:t>Ideally, meets these three conditions:</a:t>
            </a:r>
          </a:p>
          <a:p>
            <a:pPr marL="457200" indent="-457200">
              <a:spcBef>
                <a:spcPts val="0"/>
              </a:spcBef>
              <a:spcAft>
                <a:spcPts val="600"/>
              </a:spcAft>
              <a:buClr>
                <a:srgbClr val="003399"/>
              </a:buClr>
              <a:buSzPct val="108000"/>
              <a:buFont typeface="Arial" panose="020B0604020202020204" pitchFamily="34" charset="0"/>
              <a:buChar char="•"/>
            </a:pPr>
            <a:r>
              <a:rPr lang="en-US" sz="2800" dirty="0"/>
              <a:t>Achieve the same result</a:t>
            </a:r>
          </a:p>
          <a:p>
            <a:pPr marL="457200" indent="-457200">
              <a:spcBef>
                <a:spcPts val="0"/>
              </a:spcBef>
              <a:spcAft>
                <a:spcPts val="600"/>
              </a:spcAft>
              <a:buClr>
                <a:srgbClr val="003399"/>
              </a:buClr>
              <a:buSzPct val="108000"/>
              <a:buFont typeface="Arial" panose="020B0604020202020204" pitchFamily="34" charset="0"/>
              <a:buChar char="•"/>
            </a:pPr>
            <a:r>
              <a:rPr lang="en-US" sz="2800" dirty="0"/>
              <a:t>Be as efficient</a:t>
            </a:r>
          </a:p>
          <a:p>
            <a:pPr marL="457200" indent="-457200">
              <a:spcBef>
                <a:spcPts val="0"/>
              </a:spcBef>
              <a:spcAft>
                <a:spcPts val="600"/>
              </a:spcAft>
              <a:buClr>
                <a:srgbClr val="003399"/>
              </a:buClr>
              <a:buSzPct val="108000"/>
              <a:buFont typeface="Arial" panose="020B0604020202020204" pitchFamily="34" charset="0"/>
              <a:buChar char="•"/>
            </a:pPr>
            <a:r>
              <a:rPr lang="en-US" sz="2800" dirty="0"/>
              <a:t>Within the students ability</a:t>
            </a:r>
          </a:p>
          <a:p>
            <a:pPr marL="0" indent="0">
              <a:spcBef>
                <a:spcPts val="2400"/>
              </a:spcBef>
              <a:spcAft>
                <a:spcPts val="600"/>
              </a:spcAft>
              <a:buNone/>
            </a:pPr>
            <a:r>
              <a:rPr lang="en-US" sz="2800" dirty="0"/>
              <a:t>Consider what skills are underdeveloped that have not been learned or mastered.  When these skills are missing, more supports may be needed.</a:t>
            </a:r>
          </a:p>
        </p:txBody>
      </p:sp>
    </p:spTree>
    <p:extLst>
      <p:ext uri="{BB962C8B-B14F-4D97-AF65-F5344CB8AC3E}">
        <p14:creationId xmlns:p14="http://schemas.microsoft.com/office/powerpoint/2010/main" val="3019945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2" name="Title 1">
            <a:extLst>
              <a:ext uri="{FF2B5EF4-FFF2-40B4-BE49-F238E27FC236}">
                <a16:creationId xmlns:a16="http://schemas.microsoft.com/office/drawing/2014/main" id="{39330435-32D4-F75C-C612-7B72C9B9E4CA}"/>
              </a:ext>
            </a:extLst>
          </p:cNvPr>
          <p:cNvSpPr>
            <a:spLocks noGrp="1"/>
          </p:cNvSpPr>
          <p:nvPr>
            <p:ph type="title"/>
          </p:nvPr>
        </p:nvSpPr>
        <p:spPr/>
        <p:txBody>
          <a:bodyPr/>
          <a:lstStyle/>
          <a:p>
            <a:r>
              <a:rPr lang="en-US" dirty="0"/>
              <a:t>Examples of Replacement Behavior</a:t>
            </a:r>
          </a:p>
        </p:txBody>
      </p:sp>
      <p:sp>
        <p:nvSpPr>
          <p:cNvPr id="3" name="Text Placeholder 2">
            <a:extLst>
              <a:ext uri="{FF2B5EF4-FFF2-40B4-BE49-F238E27FC236}">
                <a16:creationId xmlns:a16="http://schemas.microsoft.com/office/drawing/2014/main" id="{8815B31B-1587-7DB3-1CFA-F97BE7E8BBE3}"/>
              </a:ext>
            </a:extLst>
          </p:cNvPr>
          <p:cNvSpPr>
            <a:spLocks noGrp="1"/>
          </p:cNvSpPr>
          <p:nvPr>
            <p:ph type="body" idx="1"/>
          </p:nvPr>
        </p:nvSpPr>
        <p:spPr/>
        <p:txBody>
          <a:bodyPr/>
          <a:lstStyle/>
          <a:p>
            <a:r>
              <a:rPr lang="en-US" sz="2800" b="1" dirty="0"/>
              <a:t>Examples:</a:t>
            </a:r>
            <a:endParaRPr lang="en-US" sz="2800" dirty="0"/>
          </a:p>
        </p:txBody>
      </p:sp>
      <p:sp>
        <p:nvSpPr>
          <p:cNvPr id="4" name="Text Placeholder 3">
            <a:extLst>
              <a:ext uri="{FF2B5EF4-FFF2-40B4-BE49-F238E27FC236}">
                <a16:creationId xmlns:a16="http://schemas.microsoft.com/office/drawing/2014/main" id="{1CC177D8-10B2-CB8A-46E7-D7EE2BA8F149}"/>
              </a:ext>
            </a:extLst>
          </p:cNvPr>
          <p:cNvSpPr>
            <a:spLocks noGrp="1"/>
          </p:cNvSpPr>
          <p:nvPr>
            <p:ph type="body" sz="quarter" idx="10"/>
          </p:nvPr>
        </p:nvSpPr>
        <p:spPr/>
        <p:txBody>
          <a:bodyPr/>
          <a:lstStyle/>
          <a:p>
            <a:r>
              <a:rPr lang="en-US" sz="2800" dirty="0"/>
              <a:t>Tapping on desk, making lots of noise to get a break= prompt them to ask for a break and reinforce with request granted</a:t>
            </a:r>
          </a:p>
          <a:p>
            <a:r>
              <a:rPr lang="en-US" sz="2800" dirty="0"/>
              <a:t>Disrespectfully refusing to read = teach option to say “I pass” first</a:t>
            </a:r>
          </a:p>
          <a:p>
            <a:r>
              <a:rPr lang="en-US" sz="2800" dirty="0"/>
              <a:t>Student has difficulty transitioning from preferred activity to non-preferred activity. Teach student an in-between transition strategy and prompt compliance. </a:t>
            </a:r>
          </a:p>
        </p:txBody>
      </p:sp>
    </p:spTree>
    <p:extLst>
      <p:ext uri="{BB962C8B-B14F-4D97-AF65-F5344CB8AC3E}">
        <p14:creationId xmlns:p14="http://schemas.microsoft.com/office/powerpoint/2010/main" val="35700836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Ui8BRw8jp83CydpNoPhxtC90coo=" pdftag="H2" isBookmarkSet="no" bookmark="yes" Order="_x0031_"/>
  <Shape xmlns="" ID="JTHWRjgwkcs6ej6LCAgd8rt1JiA=" pdftag="P" isBookmarkSet="no" bookmark="no" Order="_x0032_"/>
  <Shape xmlns="" ID="ZUK3P0vq1kyHMBtaP+GB8/hLUTw=" pdftag="H2" isBookmarkSet="no" bookmark="yes" Order="_x0031_"/>
  <Shape xmlns="" ID="jPlzfn2cWm2MZED+irsBSVGEwWE=" pdftag="P" isBookmarkSet="no" bookmark="no" Order="_x0032_"/>
  <Shape xmlns="" ID="uy/78ijjovHCeCAAgxG0VsjG/ac=" pdftag="" Order="_x0032_"/>
  <Shape xmlns="" ID="iHgMDtLXDWT2zkYPVs2mAmQfFIg=" pdftag="" Order="_x0033_"/>
  <Shape xmlns="" ID="IRZyh47S6MWFd7oMORcxPurIMIY=" Order="_x0031_" formula="no" pdftag="Figure" inline="no" validate="no" artifact="_x0030_"/>
  <Shape xmlns="" ID="X4j4L0lB0/G/nG8o8So2UaU/Kcg=" pdftag="" Order="_x0031_"/>
  <Shape xmlns="" ID="XHX+YpuvmKP7MYZl23EDyGNK15s=" pdftag="" Order="_x0032_"/>
  <Shape xmlns="" ID="1oNuWWo05Fb9IaxtoPr7849BMRc=" pdftag="H2" isBookmarkSet="no" bookmark="yes" Order="_x0031_"/>
  <Shape xmlns="" ID="6oI3qJZdOxd1SO0fTC134sk0oK8=" pdftag="" Order="_x0033_"/>
  <Shape xmlns="" ID="kkNvTVED9PQYhg+TsO35kba0ZCk=" pdftag="" Order="_x0032_"/>
  <Shape xmlns="" ID="IFoFyA6gaJTAirK4ju6gOqF+JW8=" pdftag="" Order="_x0031_"/>
  <Shape xmlns="" ID="a5VxHDBS3Iil+7OlgHKZE9OLA9U=" pdftag="" Order="_x0032_"/>
  <Shape xmlns="" ID="sQ3fYIfewEzFUl2qI4j4eEFgsag=" pdftag="" Order="_x0033_"/>
  <Shape xmlns="" ID="FYul620mDaKtwYOrfpkHhJaMX7M=" pdftag="" Order="_x0034_"/>
  <Shape xmlns="" ID="Ue52PUEnwARe++e3zRu2VNqgWpg=" pdftag="" Order="_x0035_"/>
  <Shape xmlns="" ID="Jk8e9QXHkpH4cNI1DmdoN0Jr+tw=" pdftag="" Order="_x0031_"/>
  <Shape xmlns="" ID="/kCVetuNb3PIjgjRXF9pubcO7B8=" pdftag="" Order="_x0032_"/>
  <Shape xmlns="" ID="sMqYAFkBVB1hdc7j1U+q+VsmNW0=" Order="_x0033_" artifact="_x0030_" formula="no" pdftag="Figure" validate="no"/>
  <Shape xmlns="" ID="E9r0ZDVGAdF4Z8c4O35fSPAfhQ0=" pdftag="" Order="_x0031_"/>
  <Shape xmlns="" ID="s6mPtTdUU0wB1KhKw29GvNZru5k=" pdftag="" Order="_x0032_"/>
  <Shape xmlns="" ID="NuRjTmTyKkVsxqhyGuyHeNxjXEo=" Order="_x0033_" artifact="_x0030_" formula="no" pdftag="Figure" validate="no"/>
  <Shape xmlns="" ID="X17lnLeewQTjmIQB2fcCbRIE5qQ=" Order="_x0034_" artifact="_x0030_" formula="no" pdftag="Figure" validate="no"/>
  <Shape xmlns="" ID="pbbRwGWiDdkJnIk5D5okSsy98D4=" pdftag="" Order="_x0031_"/>
  <Shape xmlns="" ID="rsrRkYln5xXBUmazGmopUktXfqA=" Order="_x0032_" artifact="_x0030_" formula="no" pdftag="Figure" validate="no"/>
  <Shape xmlns="" ID="tvNoiXRfZOzqGCWMKbSIwzNDI9E=" pdftag="" Order="_x0031_"/>
  <Shape xmlns="" ID="LlqAjh3WKHiuCIevNVN+h45hPqs=" pdftag="" Order="_x0032_"/>
  <Shape xmlns="" ID="OB4BixS7nGZYBrxaE3YC6szcyss=" Order="_x0033_" artifact="_x0030_" formula="no" pdftag="Figure" validate="no"/>
  <Shape xmlns="" ID="sblAIztjS/U1NiXHyC5tEpnukvw=" pdftag="H2" isBookmarkSet="no" bookmark="yes" Order="_x0031_"/>
  <Shape xmlns="" ID="mYP5Xqqf8dVgb96lk1X0Rgyc3UE=" Order="_x0032_" artifact="_x0030_" formula="no" pdftag="Figure" validate="no"/>
  <Shape xmlns="" ID="JM9HJCxPCgfQ6hs3tNmS4M18/+A=" pdftag="H2" isBookmarkSet="no" bookmark="yes" Order="_x0031_"/>
  <Shape xmlns="" ID="z0Jdk/HCwtQh6YbE3A2e2FQO2kE=" pdftag="" Order="_x0032_"/>
  <Shape xmlns="" ID="DS+k62dUxHN0Fr35/JZWIrgtroc=" Order="_x0033_" artifact="_x0030_" formula="no" pdftag="Figure" validate="no"/>
  <Shape xmlns="" ID="atmq+E4mXiTG5q/nm5zQSFm4JKU=" pdftag="H2" isBookmarkSet="no" bookmark="yes" Order="_x0031_"/>
  <Shape xmlns="" ID="FIYMG4qOJ86CF5KRQGqoGdSgYvQ=" Order="_x0032_" artifact="_x0030_" formula="no" pdftag="Figure" validate="no"/>
  <Shape xmlns="" ID="A2QXNIu5pBEOUCVECoZ43VBhRek=" pdftag="" Order="_x0031_"/>
  <Shape xmlns="" ID="Ypx9x7dWmgoJorMeoVQYDe2Y3h0=" pdftag="" Order="_x0032_"/>
  <Shape xmlns="" ID="H4MhL+tO+Cc8hX3LrUoA6/lxPRg=" pdftag="" Order="_x0031_"/>
  <Shape xmlns="" ID="qByouegnTanyw/tLlr3kLZ3TflU=" pdftag="" Order="_x0032_"/>
  <SubText xmlns="" ID="IRZyh47S6MWFd7oMORcxPurIMIY=" ActualText=""/>
  <Shape xmlns="" ID="Jl7UUhjVgCI8MeVBtgRStrcZ3Pg=" pdftag="H2" isBookmarkSet="no" bookmark="yes" Order="_x0031_"/>
  <Shape xmlns="" ID="ZpUUHgrbhCn0cn/pwHjj6JimRnk=" pdftag="P" isBookmarkSet="no" bookmark="no" Order="_x0032_"/>
  <Shape xmlns="" ID="AntwAZFIVMBC2xhA+AIkBwrL7IU=" isBookmarkSet="no" bookmark="yes" pdftag="H1" artifact="_x0030_" Order="_x0032_"/>
  <Shape xmlns="" ID="v27YEysurcfiGRr6RPVRYKQSHGc=" isBookmarkSet="no" bookmark="yes" pdftag="P" artifact="_x0030_" Order="_x0033_"/>
  <Shape xmlns="" ID="TR0mMJJUCeblVTvRA2Ql+DBgjx8=" formula="no" pdftag="Figure" inline="no" artifact="_x0030_" isBookmarkSet="no" bookmark="no" Order="_x0031_" validate="no" Lang=""/>
  <Shape xmlns="" ID="5UFLIzVhFtn6JZH3o+NpXtCSyr0=" pdftag="P" isBookmarkSet="no" bookmark="no" Order="_x0032_"/>
  <Shape xmlns="" ID="8NOqEydZ0CLK2hsCCPY+L9voyAA=" pdftag="H2" isBookmarkSet="no" bookmark="yes" Order="_x0031_"/>
  <Shape xmlns="" ID="BeoXEOPuG5yAvKffd83hd9PDkWs=" pdftag="P" isBookmarkSet="no" bookmark="no" Order="_x0032_"/>
  <Shape xmlns="" ID="cDzKpDtgDpr+3thIKQMY0Ta6XMo=" pdftag="P" isBookmarkSet="no" bookmark="no" Order="_x0033_"/>
  <Shape xmlns="" ID="uGkArayZ+HmF507JeXHN7JBM2HY=" pdftag="H2" isBookmarkSet="no" bookmark="yes" Order="_x0031_"/>
  <Shape xmlns="" ID="STUaJfpKgMLHBHGkHN11FYU6ffk=" isBookmarkSet="no" bookmark="no" pdftag="H3" artifact="_x0030_" Order="_x0032_"/>
  <Shape xmlns="" ID="7I2vpVsuKK3eAPENdN50YkWWLu4=" isBookmarkSet="no" bookmark="no" pdftag="H3" artifact="_x0030_" Order="_x0034_"/>
  <Shape xmlns="" ID="OqS1bs4Ni6awjjp7bsCxgXZWU8A=" pdftag="P" isBookmarkSet="no" bookmark="no" Order="_x0033_"/>
  <Shape xmlns="" ID="25wlJ28nPXrlm2ZHmvuEFeuVDiE=" pdftag="P" isBookmarkSet="no" bookmark="no" Order="_x0035_"/>
  <Shape xmlns="" ID="fwVpKfGCn3yQbvcebEEOOgSSi4Q=" pdftag="H2" isBookmarkSet="no" bookmark="yes" Order="_x0031_"/>
  <Shape xmlns="" ID="mC6Z8DZ2eaJU9z7yHnyQkyjscNg=" pdftag="P" isBookmarkSet="no" bookmark="no" Order="_x0032_"/>
  <Shape xmlns="" ID="e9DfiT2v2BCJDDDkkM+K2YuCfO8=" Order="_x0033_" formula="no" inline="no" artifact="_x0031_" pdftag="_x005B_Artifact_x005D_" isBookmarkSet="no" bookmark="no" validate="no" Lang=""/>
  <Shape xmlns="" ID="Lyn4PkO2oLc0JsVVvTTeDNAil58=" pdftag="H2" isBookmarkSet="no" bookmark="yes" Order="_x0031_"/>
  <Shape xmlns="" ID="CnTZGVauv9iMnwO9llGNHvwfVRc=" pdftag="P" isBookmarkSet="no" bookmark="no" Order="_x0032_"/>
  <Shape xmlns="" ID="EC2fL7BcOydpczk3DINisSLMkpU=" Order="_x0033_" formula="no" inline="no" artifact="_x0031_" pdftag="_x005B_Artifact_x005D_" isBookmarkSet="no" bookmark="no" validate="no" Lang=""/>
  <Shape xmlns="" ID="NbyerPOX/qokjuTvTTNzRlWEf28=" Order="_x0034_" formula="no" inline="no" artifact="_x0031_" pdftag="_x005B_Artifact_x005D_" isBookmarkSet="no" bookmark="no" validate="no" Lang=""/>
  <Shape xmlns="" ID="Ff3EV73BbGE8gyuwUAlenRtzXvY=" pdftag="H2" isBookmarkSet="no" bookmark="yes" Order="_x0031_"/>
  <Shape xmlns="" ID="C2nyHESj7yNat/CEQYaWdozVoAo=" Order="_x0032_" formula="no" inline="no" artifact="_x0031_" pdftag="_x005B_Artifact_x005D_" isBookmarkSet="no" bookmark="no" validate="no" Lang=""/>
  <Shape xmlns="" ID="16jc2gKndrYKbCgCPwPx82l9NEk=" pdftag="P" isBookmarkSet="no" bookmark="no" Order="_x0032_"/>
  <Shape xmlns="" ID="OSQ/Kn3rWFe6qZ+AenHJJWg4h5Q=" Order="_x0033_" formula="no" inline="no" artifact="_x0031_" pdftag="_x005B_Artifact_x005D_" isBookmarkSet="no" bookmark="no" validate="no" Lang=""/>
  <Shape xmlns="" ID="mlYpkIadw9s/wxpZyKJ/Zpyl0OI=" Order="_x0032_" formula="no" inline="no" artifact="_x0031_" pdftag="_x005B_Artifact_x005D_" isBookmarkSet="no" bookmark="no" validate="no" Lang=""/>
  <Shape xmlns="" ID="4Bnn46UuQjHWtjohDUo830Cu6jo=" pdftag="P" isBookmarkSet="no" bookmark="no" Order="_x0032_"/>
  <Shape xmlns="" ID="oiewVwZbNA94UR/ZFSk+p5RlL6o=" Order="_x0033_" formula="no" inline="no" artifact="_x0031_" pdftag="_x005B_Artifact_x005D_" isBookmarkSet="no" bookmark="no" validate="no" Lang=""/>
  <Shape xmlns="" ID="G1gdx3cIO3Y9cwDtp9tm6odzqFY=" pdftag="H2" isBookmarkSet="no" bookmark="yes" Order="_x0031_"/>
  <Shape xmlns="" ID="PMjBI7r4H5sbhYhF5k0Oc+9A+Ps=" Order="_x0032_" formula="no" inline="no" artifact="_x0031_" pdftag="_x005B_Artifact_x005D_" isBookmarkSet="no" bookmark="no" validate="no" Lang=""/>
  <Shape xmlns="" ID="SNoT7cCeJ3hQ2s5Hwg/6em8W2LQ=" pdftag="H2" isBookmarkSet="no" bookmark="yes" Order="_x0032_"/>
  <Shape xmlns="" ID="U4qbbV/uXDzHqpjRln6DhfxuFhw=" pdftag="P" isBookmarkSet="no" bookmark="no" Order="_x0033_"/>
  <Shape xmlns="" ID="mn7qxt0Jj9/XvLGPTIfAidg97T8=" formula="no" artifact="_x0030_" pdftag="Figure" inline="no" isBookmarkSet="no" bookmark="no" Order="_x0031_" validate="no" Lang=""/>
  <Shape xmlns="" ID="arRrkyDe10E2+Vp6N/RvPpOh9R0=" pdftag="H2" isBookmarkSet="no" bookmark="yes" Order="_x0032_"/>
  <Shape xmlns="" ID="pzFAkeQud8edUs0jLELwpRzKtx0=" isBookmarkSet="no" bookmark="yes" pdftag="P" artifact="_x0030_" Order="_x0033_"/>
  <Shape xmlns="" ID="D3N/5hvy4n7ZWl7I+bfHh8U56v4=" formula="no" pdftag="Figure" artifact="_x0030_" inline="no" isBookmarkSet="no" bookmark="no" Order="_x0031_" validate="no" Lang=""/>
  <SubText xmlns="" ID="TR0mMJJUCeblVTvRA2Ql+DBgjx8=" ActualText=""/>
  <SubText xmlns="" ID="e9DfiT2v2BCJDDDkkM+K2YuCfO8=" ActualText=""/>
  <SubText xmlns="" ID="EC2fL7BcOydpczk3DINisSLMkpU=" ActualText=""/>
  <SubText xmlns="" ID="NbyerPOX/qokjuTvTTNzRlWEf28=" ActualText=""/>
  <SubText xmlns="" ID="C2nyHESj7yNat/CEQYaWdozVoAo=" ActualText=""/>
  <SubText xmlns="" ID="OSQ/Kn3rWFe6qZ+AenHJJWg4h5Q=" ActualText=""/>
  <SubText xmlns="" ID="mlYpkIadw9s/wxpZyKJ/Zpyl0OI=" ActualText=""/>
  <SubText xmlns="" ID="oiewVwZbNA94UR/ZFSk+p5RlL6o=" ActualText=""/>
  <SubText xmlns="" ID="PMjBI7r4H5sbhYhF5k0Oc+9A+Ps=" ActualText=""/>
  <SubText xmlns="" ID="mn7qxt0Jj9/XvLGPTIfAidg97T8=" ActualText=""/>
  <SubText xmlns="" ID="D3N/5hvy4n7ZWl7I+bfHh8U56v4=" ActualText=""/>
  <Shape xmlns="" ID="zf/dxpohcogth7NBObSYow1Z1V0=" isBookmarkSet="no" pdftag="H1" artifact="_x0030_" bookmark="yes" Order="_x0031_"/>
  <Shape xmlns="" ID="9AU6a/Qlm4CO+IZYS/72vXBOyHA=" pdftag="Figure" isBookmarkSet="no" formula="no" inline="no" artifact="_x0030_" bookmark="no" Order="_x0033_" validate="no" Lang=""/>
  <Shape xmlns="" ID="YMFHkH2RfjZzbY3B+fK8VcrOaOo=" pdftag="P" isBookmarkSet="no" bookmark="no" Order="_x0034_"/>
  <Shape xmlns="" ID="kZpG1ZY8FHsIeC6BIodNPqZ9GjE=" pdftag="P" isBookmarkSet="no" bookmark="no" Order="_x0032_"/>
  <Shape xmlns="" ID="k13LJmEvFcoyrOU8paoyCD1J3AY=" isBookmarkSet="yes" bookmark="yes" pdftag="H2" artifact="_x0030_" Order="_x0031_"/>
  <Shape xmlns="" ID="i2ET3PguUZDK8BR27lYeXST0at4=" pdftag="P" isBookmarkSet="no" bookmark="no" Order="_x0032_"/>
  <Shape xmlns="" ID="yYswRLzQ6f7926RDuFWBmv5kTYw=" Order="_x0033_" artifact="_x0030_" formula="no" pdftag="Figure" validate="yes" isBookmarkSet="no" bookmark="no"/>
  <Shape xmlns="" ID="N353/ONu+A76wSF6+TlPUundSBk=" Order="_x0031_" isBookmarkSet="no" bookmark="no" pdftag="_x005B_Artifact_x005D_" artifact="_x0031_"/>
  <Shape xmlns="" ID="/YEOVURMCv6dGu+sUDsLbJE9mAE=" pdftag="P" isBookmarkSet="no" bookmark="no" Order="_x0031_"/>
  <Shape xmlns="" ID="iljmNzjrin4vd0RqVKk5o3CvimA=" pdftag="H2" isBookmarkSet="no" bookmark="yes" Order="_x0031_"/>
  <Shape xmlns="" ID="2sUnSbMwxSBwnWjlreMIf3cJqcI=" isBookmarkSet="yes" bookmark="yes" pdftag="H3" artifact="_x0030_" Order="_x0032_"/>
  <Shape xmlns="" ID="qTgyOj0p1aJzOoePSdvlq73xuK8=" pdftag="P" isBookmarkSet="no" bookmark="no" Order="_x0033_"/>
  <Shape xmlns="" ID="uCtQJC1WB9ABZrxyrx9D2YIM1mo=" pdftag="H2" isBookmarkSet="no" bookmark="yes" Order="_x0031_"/>
  <Shape xmlns="" ID="rGou4UBrKjnlrpRG9C+GKWEOnCc=" pdftag="P" isBookmarkSet="no" bookmark="no" Order="_x0032_"/>
  <Shape xmlns="" ID="24MqokY95UwbmHHlpJ/AnEw+XI4=" isBookmarkSet="yes" bookmark="yes" pdftag="H2" artifact="_x0030_" Order="_x0031_"/>
  <Shape xmlns="" ID="1XfotIFQpVrSk+CrhhBwwlLSffE=" pdftag="P" isBookmarkSet="no" bookmark="no" Order="_x0032_"/>
  <Shape xmlns="" ID="biTVM7mETNerax8Sauxrpb+vch4=" pdftag="H2" isBookmarkSet="no" bookmark="yes" Order="_x0031_"/>
  <Shape xmlns="" ID="F/Jk4SwpVjGbIxQ5T9GGSWj71Dg=" isBookmarkSet="yes" bookmark="yes" pdftag="H3" artifact="_x0030_" Order="_x0031_"/>
  <Shape xmlns="" ID="MCa28ABW/7Ed3GUZ5xaMJk6TU9U=" pdftag="P" isBookmarkSet="no" bookmark="no" Order="_x0032_"/>
  <Shape xmlns="" ID="AkZ95k267lQ1SR5sra3CNRvqIdA=" isBookmarkSet="yes" bookmark="yes" pdftag="H3" artifact="_x0030_" Order="_x0031_"/>
  <Shape xmlns="" ID="HZrmgoS+0Sd3kcJ5qsV3WdmQpGU=" pdftag="P" isBookmarkSet="no" bookmark="no" Order="_x0032_"/>
  <Shape xmlns="" ID="0V62zTtLgD7mMDkb9/ZmfYV+jFA=" isBookmarkSet="yes" bookmark="yes" pdftag="H3" artifact="_x0030_" Order="_x0031_"/>
  <Shape xmlns="" ID="KsOUIAkkRKHBwG1KRPDGWihjVX8=" artifact="_x0030_" formula="no" pdftag="Figure" isBookmarkSet="no" bookmark="no" Order="_x0032_" validate="no" Lang=""/>
  <Shape xmlns="" ID="Ci9ecWm4PX2qx7lFDnGI/TfWYGo=" isBookmarkSet="yes" bookmark="yes" pdftag="H3" artifact="_x0030_" Order="_x0031_"/>
  <Shape xmlns="" ID="SjYoeIG9vXncfNoqCWOC3Yt/5hc=" pdftag="P" isBookmarkSet="no" bookmark="no" Order="_x0032_"/>
  <Shape xmlns="" ID="EwBV7/+JuwwcsT7EmGUDjSA3Ub0=" artifact="_x0030_" formula="no" pdftag="Figure" isBookmarkSet="no" bookmark="no" Order="_x0033_" validate="no" Lang=""/>
  <Shape xmlns="" ID="dqKcKqE1XjVKq8LDFm4I4YoJFzg=" Order="_x0031_" isBookmarkSet="no" bookmark="no" pdftag="_x005B_Artifact_x005D_" artifact="_x0031_"/>
  <Shape xmlns="" ID="AIjX+R2yldmkxxIDi4ZKa3sHu2M=" pdftag="P" isBookmarkSet="no" bookmark="no" Order="_x0031_"/>
  <Shape xmlns="" ID="yUYxFpDbHG/La2XWwNAp64F1Cgk=" Order="_x0031_" isBookmarkSet="no" bookmark="no" pdftag="_x005B_Artifact_x005D_" artifact="_x0031_"/>
  <Shape xmlns="" ID="gBO+RO9YBcAi0igzSNUmFr/OSSY=" pdftag="P" isBookmarkSet="no" bookmark="no" Order="_x0031_"/>
  <Shape xmlns="" ID="Vsm/DWbuD0bGupSfijmHc+sAtFY=" Order="_x0031_" isBookmarkSet="no" bookmark="no" pdftag="_x005B_Artifact_x005D_" artifact="_x0031_"/>
  <Shape xmlns="" ID="kIdJxvVW8yvCaUd1D41Fjf8sFdg=" pdftag="P" isBookmarkSet="no" bookmark="no" Order="_x0031_"/>
  <Shape xmlns="" ID="xaMLcJwy+Wnebi9auLjXM8yUZJc=" isBookmarkSet="yes" bookmark="yes" pdftag="H3" artifact="_x0030_" Order="_x0031_"/>
  <Shape xmlns="" ID="1EGrbFTcskFH1sCMgl6o6WD98Og=" pdftag="P" isBookmarkSet="no" bookmark="no" Order="_x0032_"/>
  <Shape xmlns="" ID="WxpFrwdn1smMGXkBOJyijUOi/Zg=" Order="_x0031_" isBookmarkSet="no" bookmark="no" pdftag="_x005B_Artifact_x005D_" artifact="_x0031_"/>
  <Shape xmlns="" ID="1Hz/rx112UXpHTSp5/anusscNaU=" isBookmarkSet="no" bookmark="no" pdftag="H4" artifact="_x0030_" Order="_x0031_"/>
  <Shape xmlns="" ID="MTi6w6TTrAivF6YqhhJKQgtV+oM=" pdftag="P" isBookmarkSet="no" bookmark="no" Order="_x0032_"/>
  <Shape xmlns="" ID="zFGKDx2TlyVguXM2NuezBOEsDO0=" artifact="_x0030_" formula="no" pdftag="Figure" isBookmarkSet="no" bookmark="no" Order="_x0033_" validate="no" Lang=""/>
  <Shape xmlns="" ID="ROYK2sD0wM9Il6KH4SFn6WqO7+g=" pdftag="H2" isBookmarkSet="no" bookmark="yes" Order="_x0031_"/>
  <Shape xmlns="" ID="sJYnadRNbDDyxQ3/cEEKVJvUr2w=" isBookmarkSet="no" bookmark="yes" pdftag="H3" artifact="_x0030_" Order="_x0031_"/>
  <Shape xmlns="" ID="YLIPlP7DzYeMS2qVElAK8KxE39o=" pdftag="P" isBookmarkSet="no" bookmark="no" Order="_x0033_"/>
  <Shape xmlns="" ID="ULAlvt4rownMYknx8+9eTopUxEA=" pdftag="P" isBookmarkSet="no" bookmark="no" Order="_x0034_"/>
  <Shape xmlns="" ID="vkGR+972QHAYx17c/lRvw4sULR8=" artifact="_x0030_" formula="no" pdftag="Figure" isBookmarkSet="no" bookmark="no" Order="_x0032_" validate="no" Lang=""/>
  <Shape xmlns="" ID="01w7KxoAkPN3LjKzULCo6j1Hpmk=" Order="_x0031_" isBookmarkSet="yes" bookmark="no" pdftag="_x005B_Artifact_x005D_" artifact="_x0031_"/>
  <Shape xmlns="" ID="UkxYpRtBA2fY6drddsXBXIsImzk=" pdftag="P" isBookmarkSet="no" bookmark="no" Order="_x0031_"/>
  <Shape xmlns="" ID="OP018vGYh1eAU1KiDXmxs9Kbb/4=" isBookmarkSet="yes" bookmark="no" pdftag="H3" artifact="_x0030_" Order="_x0031_"/>
  <Shape xmlns="" ID="Ov1ZP2nrFdLHBIUq69udOaXXk6E=" isBookmarkSet="no" bookmark="no" pdftag="H4" artifact="_x0030_" Order="_x0032_"/>
  <Shape xmlns="" ID="UhLEDXcXe46VUxfHKiux6z7dS94=" pdftag="P" isBookmarkSet="no" bookmark="no" Order="_x0033_"/>
  <Shape xmlns="" ID="3irIsku315H0hOMo5lhjgcyeYJM=" pdftag="H4" artifact="_x0030_" isBookmarkSet="yes" bookmark="yes" Order="_x0034_"/>
  <Shape xmlns="" ID="uBAcDO7Vx/hmnecfyT0NIV0DlaM=" pdftag="P" isBookmarkSet="no" bookmark="no" Order="_x0035_"/>
  <Shape xmlns="" ID="8baj7Y69Day4d5vO7uWE5Em4x/Y=" artifact="_x0030_" formula="no" pdftag="Figure" isBookmarkSet="no" bookmark="no" Order="_x0032_" validate="no" Lang=""/>
  <Shape xmlns="" ID="I4/ILOWIMT6CB8MWD+iT7/072/s=" isBookmarkSet="no" bookmark="yes" pdftag="H4" artifact="_x0030_" Order="_x0031_"/>
  <Shape xmlns="" ID="W3b+XOL7FNZFPAv2wp2f5ywe/Rk=" isBookmarkSet="no" bookmark="yes" pdftag="H4" artifact="_x0030_" Order="_x0031_"/>
  <Shape xmlns="" ID="xK/SQPLEANO1auMgzhesYlHjq08=" artifact="_x0030_" formula="no" pdftag="Figure" isBookmarkSet="no" bookmark="no" Order="_x0032_" validate="no" Lang=""/>
  <Shape xmlns="" ID="eoGr9F7ph8/S+qHNc/nl4raJ96o=" isBookmarkSet="no" bookmark="yes" pdftag="H3" artifact="_x0030_" Order="_x0031_"/>
  <Shape xmlns="" ID="fNlId3GulkSPpctoJzc6KemD+/I=" pdftag="P" isBookmarkSet="no" bookmark="no" Order="_x0032_"/>
  <Shape xmlns="" ID="VD29l7WvMpg+ILHbR7YpO+5Xt1A=" formula="no" pdftag="Figure" artifact="_x0030_" inline="no" isBookmarkSet="no" bookmark="no" Order="_x0033_" validate="no" Lang=""/>
  <Shape xmlns="" ID="cpPyIDzq6VxuwkZahWcNJs5DFoM=" Order="_x0031_" isBookmarkSet="yes" bookmark="no" pdftag="_x005B_Artifact_x005D_" artifact="_x0031_"/>
  <Shape xmlns="" ID="1knVZ9XLXwmW2qb+iKYQaUQGyb0=" pdftag="P" isBookmarkSet="no" bookmark="no" Order="_x0031_"/>
  <Shape xmlns="" ID="QtxpcVOliGpTM3ghSuMbVGTr2WM=" isBookmarkSet="no" bookmark="yes" pdftag="H4" artifact="_x0030_" Order="_x0031_"/>
  <Shape xmlns="" ID="RBRp3xwc5guZ4XpYjdxyX+i9EJ4=" pdftag="P" isBookmarkSet="no" bookmark="no" Order="_x0032_"/>
  <Shape xmlns="" ID="RIpugQwdcnJZItFJ4/San9a7z70=" isBookmarkSet="no" bookmark="yes" pdftag="H3" artifact="_x0030_" Order="_x0031_"/>
  <Shape xmlns="" ID="kNXh2YRMoEmbl4c1GmAF/aAxIVk=" pdftag="P" isBookmarkSet="no" bookmark="no" Order="_x0032_"/>
  <Shape xmlns="" ID="8tnfnTgVsUB2gF/uCwHq/ge3CF4=" formula="no" pdftag="Figure" artifact="_x0030_" inline="no" isBookmarkSet="no" bookmark="no" Order="_x0033_" validate="no" Lang=""/>
  <Shape xmlns="" ID="emeTolzmrPk4jRCNscYVKH1zc7U=" isBookmarkSet="no" bookmark="yes" pdftag="H4" artifact="_x0030_" Order="_x0031_"/>
  <Shape xmlns="" ID="Kwgz1yoZkOJ8wa7aeupy7YkkYUE=" pdftag="P" isBookmarkSet="no" bookmark="no" Order="_x0032_"/>
  <Shape xmlns="" ID="nDJui4wUSFcvaZeJJVdUgxL2tbY=" pdftag="H4" artifact="_x0030_" isBookmarkSet="yes" bookmark="yes" Order="_x0031_"/>
  <Shape xmlns="" ID="cTkFKUpRUMupXNnbnc/vJEhl8EM=" formula="no" pdftag="Figure" artifact="_x0030_" inline="no" isBookmarkSet="no" bookmark="no" Order="_x0032_" validate="no" Lang=""/>
  <Shape xmlns="" ID="YSKuzjyVwd01iPo85gRLkylzM2E=" isBookmarkSet="no" bookmark="yes" pdftag="H3" artifact="_x0030_" Order="_x0031_"/>
  <Shape xmlns="" ID="NQpzzNs5DBxoUnlq18I85zOYiQc=" pdftag="P" isBookmarkSet="no" bookmark="no" Order="_x0032_"/>
  <Shape xmlns="" ID="6mTXeVIyVHrwId3pF2WkIIM4W1E=" artifact="_x0030_" formula="no" pdftag="Figure" isBookmarkSet="no" bookmark="no" Order="_x0033_" validate="no" Lang=""/>
  <Shape xmlns="" ID="EKGoSAK5ssk6v8HgTYEpF58bjps=" isBookmarkSet="no" bookmark="yes" pdftag="H3" artifact="_x0030_" Order="_x0031_"/>
  <Shape xmlns="" ID="+gaMzZwhbCo2e6vvMvtWA7xKBWs=" pdftag="P" isBookmarkSet="no" bookmark="no" Order="_x0032_"/>
  <Shape xmlns="" ID="Nn1RY5A2kXXnqOeGZgCHsVh8Nik=" artifact="_x0030_" formula="no" pdftag="Figure" isBookmarkSet="no" bookmark="no" Order="_x0033_" validate="no" Lang=""/>
  <Shape xmlns="" ID="De6Gy/zyUO94YjWwziE6+U1O7V8=" artifact="_x0030_" formula="no" pdftag="Figure" isBookmarkSet="no" bookmark="no" Order="_x0033_" validate="no" Lang=""/>
  <Shape xmlns="" ID="kP/Gog4lXzu3SNNmFfzzNUDcd2E=" formula="no" pdftag="Figure" artifact="_x0030_" inline="no" isBookmarkSet="no" bookmark="no" Order="_x0032_" validate="no" Lang=""/>
  <Shape xmlns="" ID="k24o1tizm6UeQcLpLLfZseHy+fI=" Order="_x0031_" isBookmarkSet="no" bookmark="yes" pdftag="H4" artifact="_x0030_"/>
  <Shape xmlns="" ID="dseg4R8BZ5F0DE3c00Oekg6WtTw=" isBookmarkSet="no" bookmark="yes" pdftag="H4" artifact="_x0030_" Order="_x0031_"/>
  <Shape xmlns="" ID="i0+JTlYMqhgRO1tWYffqx0wyxCA=" formula="no" pdftag="Figure" artifact="_x0030_" inline="no" isBookmarkSet="no" bookmark="no" Order="_x0032_" validate="no" Lang=""/>
  <Shape xmlns="" ID="AfF1I5gcPs4V3r9Qs+Uw3qgawbs=" artifact="_x0030_" formula="no" pdftag="Figure" isBookmarkSet="no" bookmark="no" Order="_x0033_" validate="no" Lang=""/>
  <Shape xmlns="" ID="m5FOaFBeICI8lATUEmtxq4OB5Is=" isBookmarkSet="no" bookmark="yes" pdftag="H3" artifact="_x0030_" Order="_x0031_"/>
  <Shape xmlns="" ID="d9f9fsEoNYbSpz5JmD4Zd+HoRRk=" pdftag="P" isBookmarkSet="no" bookmark="no" Order="_x0032_"/>
  <Shape xmlns="" ID="zHPEqeiLYogOnevKAK4bs6lWjd0=" artifact="_x0030_" formula="no" pdftag="Figure" isBookmarkSet="no" bookmark="no" Order="_x0033_" validate="no" Lang=""/>
  <Shape xmlns="" ID="yp1XDpLAvR+DPmztH2dNMQUS16c=" pdftag="P" isBookmarkSet="no" bookmark="no" Order="_x0034_"/>
  <Shape xmlns="" ID="VLN//zq9kmcltcFV1dgWPNJaALQ=" isBookmarkSet="no" bookmark="yes" pdftag="H4" artifact="_x0030_" Order="_x0031_"/>
  <Shape xmlns="" ID="FQwqRC/L4YwsQr3MKd2tf538zig=" pdftag="P" isBookmarkSet="no" bookmark="no" Order="_x0032_"/>
  <Shape xmlns="" ID="bmEos1LkhaAkL20PEMbj4FiuKkY=" isBookmarkSet="no" bookmark="yes" pdftag="H3" artifact="_x0030_" Order="_x0031_"/>
  <Shape xmlns="" ID="P0uLVlI1CFEKqHHPu3EP/3FPzKg=" pdftag="P" isBookmarkSet="no" bookmark="no" Order="_x0032_"/>
  <Shape xmlns="" ID="Lsf9+yP64/IjujDiAqs6HCw0EW0=" pdftag="H2" isBookmarkSet="no" bookmark="yes" Order="_x0031_"/>
  <Shape xmlns="" ID="QRoPBmVMXvxn61tv9Ayqp9PsenQ=" Order="_x0031_" isBookmarkSet="yes" bookmark="no" pdftag="_x005B_Artifact_x005D_" artifact="_x0031_"/>
  <Shape xmlns="" ID="Nnfc92+THMR+EHEp5lEGtkw88Ks=" pdftag="P" isBookmarkSet="no" bookmark="no" Order="_x0031_"/>
  <Shape xmlns="" ID="Um1kkwlGkS5DIs2W09BwgXURZgo=" isBookmarkSet="no" bookmark="yes" pdftag="H3" artifact="_x0030_" Order="_x0031_"/>
  <Shape xmlns="" ID="Vq2FClJcbQRE01ejd9ecnoPDku0=" pdftag="P" isBookmarkSet="no" bookmark="no" Order="_x0032_"/>
  <Shape xmlns="" ID="GceTa1exBFsi9161s9y2uIwy+1w=" Order="_x0031_" isBookmarkSet="yes" bookmark="no" pdftag="_x005B_Artifact_x005D_" artifact="_x0031_"/>
  <Shape xmlns="" ID="t1DhJqrjApTmYgNvRmMh4k75ruE=" pdftag="P" isBookmarkSet="no" bookmark="no" Order="_x0031_"/>
  <Shape xmlns="" ID="s/kFv+tbWYTvL3H3I6iQ/bAZTko=" Order="_x0031_" isBookmarkSet="yes" bookmark="no" pdftag="_x005B_Artifact_x005D_" artifact="_x0031_"/>
  <Shape xmlns="" ID="Fw3x1xXeDhjfFpEcye7cUG84jHo=" pdftag="P" isBookmarkSet="no" bookmark="no" Order="_x0031_"/>
  <Shape xmlns="" ID="D7SU9T31l2EkIIDCTmDseWVnLQQ=" isBookmarkSet="no" bookmark="yes" pdftag="H4" artifact="_x0030_" Order="_x0031_"/>
  <Shape xmlns="" ID="jQbvNZdVnXeu6bBsSVIBGYTl+xM=" pdftag="P" isBookmarkSet="no" bookmark="no" Order="_x0032_"/>
  <Shape xmlns="" ID="ZjroEd5anJEICabqDN+CKwIFZ80=" isBookmarkSet="no" bookmark="yes" pdftag="H3" artifact="_x0030_" Order="_x0031_"/>
  <Shape xmlns="" ID="VfXyfMldkRf/AO5zJbW5C3N84yY=" pdftag="H4" artifact="_x0030_" isBookmarkSet="yes" bookmark="yes" Order="_x0032_"/>
  <Shape xmlns="" ID="Um4JMWi4wFWQvMcKGNTSKGmdNpw=" pdftag="P" isBookmarkSet="no" bookmark="no" Order="_x0033_"/>
  <Shape xmlns="" ID="IStRPPaNaMnfcI+WVtflbDJQeck=" isBookmarkSet="no" bookmark="yes" pdftag="H3" artifact="_x0030_" Order="_x0031_"/>
  <Shape xmlns="" ID="PazAZSdxMdbQmoxcsICCoB2QweI=" pdftag="P" isBookmarkSet="no" bookmark="no" Order="_x0032_"/>
  <Shape xmlns="" ID="yTb/Y+e2aav2OEz7VKD+2UAVJ4Y=" pdftag="H2" isBookmarkSet="no" bookmark="yes" Order="_x0031_"/>
  <Shape xmlns="" ID="crGHPrIUW4Kw80lDhrrtRlqXQsI=" pdftag="P" isBookmarkSet="no" bookmark="no" Order="_x0032_"/>
  <Shape xmlns="" ID="tCo6iJ3kqdOcnLKVH2vQl5DlLi8=" pdftag="H2" artifact="_x0030_" isBookmarkSet="yes" bookmark="yes" Order="_x0031_"/>
  <Shape xmlns="" ID="y99dFnD1qoa6pDakf+/ggC54MCU=" isBookmarkSet="no" bookmark="yes" pdftag="H3" artifact="_x0030_" Order="_x0031_"/>
  <Shape xmlns="" ID="tUC4+Jo9J7Q7I8eGSE8kDpg0k7w=" pdftag="P" isBookmarkSet="no" bookmark="no" Order="_x0032_"/>
  <Shape xmlns="" ID="YEwImwHZCwmT49CohOZbZvun6FE=" isBookmarkSet="no" bookmark="yes" pdftag="H3" artifact="_x0030_" Order="_x0031_"/>
  <Shape xmlns="" ID="wq4Ao5AttJYI+HX2mbDZ8/0yZOE=" artifact="_x0030_" formula="no" pdftag="Figure" isBookmarkSet="no" bookmark="no" Order="_x0032_" validate="no" Lang=""/>
  <Shape xmlns="" ID="eZx8pzspm8JbtyPgOdfovdLKp+8=" isBookmarkSet="no" bookmark="no" pdftag="H4" artifact="_x0030_" Order="_x0031_"/>
  <Shape xmlns="" ID="knqob7vYdJUxoCeXzA1gblTifVg=" artifact="_x0030_" formula="no" pdftag="Figure" isBookmarkSet="no" bookmark="no" Order="_x0032_" validate="no" Lang=""/>
  <Shape xmlns="" ID="Zdt+Kpg/VfZsL4Zr2KdMfiljrOc=" isBookmarkSet="no" bookmark="no" pdftag="H4" artifact="_x0030_" Order="_x0033_"/>
  <Shape xmlns="" ID="uxeKJGTDQgdvPNu6xI+6XJaw3Hs=" artifact="_x0030_" formula="no" pdftag="Figure" isBookmarkSet="no" bookmark="no" Order="_x0034_" validate="no" Lang=""/>
  <Shape xmlns="" ID="8a3SQqASSd1/yKU+mpj6RhKWBn0=" pdftag="P" isBookmarkSet="no" bookmark="no" Order="_x0035_"/>
  <Shape xmlns="" ID="g2ZM2xZS4wT9QUSSDOoEXLykvqY=" artifact="_x0030_" formula="no" pdftag="Figure" isBookmarkSet="no" bookmark="no" Order="_x0032_" validate="no" Lang=""/>
  <Shape xmlns="" ID="0SPi/cuOLXEj+U25czv6PySF/us=" isBookmarkSet="no" bookmark="yes" pdftag="H3" artifact="_x0030_" Order="_x0031_"/>
  <Shape xmlns="" ID="147oDUt38DzepqSZL7M8rE/sWoU=" pdftag="P" isBookmarkSet="no" bookmark="no" Order="_x0033_"/>
  <Shape xmlns="" ID="oisg2F0CfpKqhKDV1pDZDHvVeEU=" pdftag="P" isBookmarkSet="no" bookmark="no" Order="_x0034_"/>
  <Shape xmlns="" ID="q+RcH81YMJLiT4URVeXIxq0yxJo=" isBookmarkSet="no" bookmark="yes" pdftag="H3" artifact="_x0030_" Order="_x0031_"/>
  <Shape xmlns="" ID="y30OEELhNGCS+5nMX799aivOKlQ=" pdftag="P" isBookmarkSet="no" bookmark="no" Order="_x0032_"/>
  <Shape xmlns="" ID="i8UlVJJAXLfOOUZ5XJ8+f5Vj8Z0=" artifact="_x0030_" formula="no" pdftag="Figure" isBookmarkSet="no" bookmark="no" Order="_x0033_" validate="no" Lang=""/>
  <Shape xmlns="" ID="r8OBDCovA5kTNXyqBhPx/dn1RLQ=" isBookmarkSet="no" bookmark="yes" pdftag="H3" artifact="_x0030_" Order="_x0031_"/>
  <Shape xmlns="" ID="cbXmy97YFfAH69yVCHWVcZS3JwE=" pdftag="P" isBookmarkSet="no" bookmark="no" Order="_x0032_"/>
  <Shape xmlns="" ID="ITJbi2mvIDE5dOrGmZ5yMZpE1Bg=" pdftag="H2" artifact="_x0030_" isBookmarkSet="yes" bookmark="yes" Order="_x0031_"/>
  <Shape xmlns="" ID="j6CKpcXDuuTgvv/NXVu3qzlCKlY=" isBookmarkSet="no" bookmark="yes" pdftag="H3" artifact="_x0030_" Order="_x0031_"/>
  <Shape xmlns="" ID="XrnlwhE+R1TeLIjg8ih7HdZxwjw=" pdftag="P" isBookmarkSet="no" bookmark="no" Order="_x0032_"/>
  <Shape xmlns="" ID="U+LX/Fl1HMUjUY3w6ty5cqj8pSw=" artifact="_x0030_" formula="no" pdftag="Figure" isBookmarkSet="no" bookmark="no" Order="_x0033_" validate="no" Lang=""/>
  <Shape xmlns="" ID="EpPrmDx3SqrpXedY1TXd2Oxl480=" Order="_x0031_" isBookmarkSet="yes" bookmark="no" pdftag="_x005B_Artifact_x005D_" artifact="_x0031_"/>
  <Shape xmlns="" ID="VFVnyBkEyyLpL4CFdWgrfZF7Fv0=" pdftag="H4" artifact="_x0030_" isBookmarkSet="yes" bookmark="yes" Order="_x0031_"/>
  <Shape xmlns="" ID="gkvgOChSkTdep2R2TeD1KM8JfmE=" pdftag="P" isBookmarkSet="no" bookmark="no" Order="_x0032_"/>
  <Shape xmlns="" ID="w15cF1pdmbZwnRAcduknIuJtqMQ=" isBookmarkSet="yes" bookmark="yes" pdftag="H4" artifact="_x0030_" Order="_x0033_"/>
  <Shape xmlns="" ID="St9Rao7zn73ieFyJ1pq8WU/FLaQ=" pdftag="P" isBookmarkSet="no" bookmark="no" Order="_x0034_"/>
  <Shape xmlns="" ID="HizVQmL5dh80WFKb0EDBRWdPGrM=" isBookmarkSet="no" bookmark="yes" pdftag="H3" artifact="_x0030_" Order="_x0031_"/>
  <Shape xmlns="" ID="LlwSHqBfmmsVq45YON1/3ZNzIGQ=" pdftag="P" isBookmarkSet="no" bookmark="no" Order="_x0032_"/>
  <Shape xmlns="" ID="QkYdthmC/432vnTAuVBapyVIVW8=" isBookmarkSet="no" bookmark="yes" pdftag="H3" artifact="_x0030_" Order="_x0031_"/>
  <Shape xmlns="" ID="9dyvomLtA0HCEJ4aK3RHAZfj0zU=" pdftag="P" isBookmarkSet="no" bookmark="no" Order="_x0032_"/>
  <Shape xmlns="" ID="Wd0sYjCq0lrI7ewxiP6LolkNLbA=" formula="no" pdftag="Figure" artifact="_x0030_" inline="no" isBookmarkSet="no" bookmark="no" Order="_x0033_" validate="no" Lang=""/>
  <Shape xmlns="" ID="uYKDC0JLQp7rKYg0VOvBpZ0Yy/g=" isBookmarkSet="no" bookmark="yes" pdftag="H3" artifact="_x0030_" Order="_x0031_"/>
  <Shape xmlns="" ID="K/lJa6NQUE3XgXO3aPydknmoHNQ=" pdftag="P" isBookmarkSet="no" bookmark="no" Order="_x0033_"/>
  <Shape xmlns="" ID="TVwQcOxeKF1Yt6ulctNHUs1XE4E=" artifact="_x0030_" formula="no" pdftag="Figure" isBookmarkSet="no" bookmark="no" Order="_x0032_" validate="no" Lang=""/>
  <Shape xmlns="" ID="1QeZs1lcoqGaXbjz9jakKD7dmkM=" isBookmarkSet="no" bookmark="yes" pdftag="H3" artifact="_x0030_" Order="_x0031_"/>
  <Shape xmlns="" ID="pQI5cm+3zhe4gtaDulJVT13OXEI=" artifact="_x0030_" formula="no" pdftag="Figure" isBookmarkSet="no" bookmark="no" Order="_x0032_" validate="no" Lang=""/>
  <Shape xmlns="" ID="OGpr8gL3JFhWyjr6lCVdjv9QzxU=" isBookmarkSet="yes" bookmark="yes" pdftag="H2" artifact="_x0030_" Order="_x0031_"/>
  <Shape xmlns="" ID="jkWDM/08C7f/wGMfhBaIxARUjaA=" isBookmarkSet="no" bookmark="yes" pdftag="H3" artifact="_x0030_" Order="_x0031_"/>
  <Shape xmlns="" ID="lKki5UCn4wS2YdNoSvehjHRc1rI=" pdftag="P" isBookmarkSet="no" bookmark="no" Order="_x0032_"/>
  <Shape xmlns="" ID="dLjLG30nobgUZtSN66hQu/IHCBY=" isBookmarkSet="no" bookmark="yes" pdftag="H3" artifact="_x0030_" Order="_x0031_"/>
  <Shape xmlns="" ID="OJY7KFixHYXIl/stRBJg6nd0EU8=" pdftag="P" isBookmarkSet="no" bookmark="no" Order="_x0032_"/>
  <Shape xmlns="" ID="es7EsnqV8CSSfLZ9R4AezDGS7hM=" formula="no" pdftag="Figure" artifact="_x0030_" inline="no" isBookmarkSet="no" bookmark="no" Order="_x0033_" validate="no" Lang=""/>
  <Shape xmlns="" ID="RVzFZj/tuyCrzWuGdG1ewCdJ+l0=" isBookmarkSet="no" bookmark="yes" pdftag="H3" artifact="_x0030_" Order="_x0031_"/>
  <Shape xmlns="" ID="NpRpJ1HUzSkZuDSDNpQx15vmLss=" pdftag="P" isBookmarkSet="no" bookmark="no" Order="_x0032_"/>
  <Shape xmlns="" ID="j+cuHR40IsC1YM1cJNaAvcP75cE=" isBookmarkSet="no" bookmark="yes" pdftag="H3" artifact="_x0030_" Order="_x0031_"/>
  <Shape xmlns="" ID="7OkicbCrbcEwuZeRcMshxoEjDxU=" pdftag="P" isBookmarkSet="no" bookmark="no" Order="_x0032_"/>
  <Shape xmlns="" ID="F/wFMD+L795+mfTO5pouUFFNHaU=" isBookmarkSet="no" pdftag="H3" artifact="_x0030_" bookmark="yes" Order="_x0031_"/>
  <Shape xmlns="" ID="gt7rkeZtrMhiQDQpQ9mHkFpFdL8=" pdftag="P" isBookmarkSet="no" bookmark="no" Order="_x0032_"/>
  <Shape xmlns="" ID="R4q+Q1s7pxYCEH34wKWn99TFhK8=" artifact="_x0030_" formula="no" pdftag="Figure" isBookmarkSet="no" bookmark="no" Order="_x0032_" validate="no" Lang=""/>
  <Shape xmlns="" ID="p3HIQlCfPp65nePZufAtgse5Pdg=" isBookmarkSet="no" bookmark="yes" pdftag="H3" artifact="_x0030_" Order="_x0031_"/>
  <Shape xmlns="" ID="dFxIVyT9288Y0HXYVq47KyM+ZPo=" isBookmarkSet="no" bookmark="yes" pdftag="H3" artifact="_x0030_" Order="_x0031_"/>
  <Shape xmlns="" ID="uTvH8sA1A/VJF7istyynMofDLco=" pdftag="P" isBookmarkSet="no" bookmark="no" Order="_x0032_"/>
  <Shape xmlns="" ID="/Z/1S3UOisM76yoE/qgqF/jEAI8=" isBookmarkSet="no" bookmark="yes" pdftag="H3" artifact="_x0030_" Order="_x0031_"/>
  <Shape xmlns="" ID="0joOzaskqTqnr8Eb5txJociUwCg=" artifact="_x0030_" formula="no" pdftag="Figure" isBookmarkSet="no" bookmark="no" Order="_x0032_" validate="no" Lang=""/>
  <Shape xmlns="" ID="oQOh20wXfdDcvoQz+YayfK7EdxY=" artifact="_x0030_" formula="no" pdftag="Figure" isBookmarkSet="no" bookmark="no" Order="_x0033_" validate="no" Lang=""/>
  <Shape xmlns="" ID="ABkxUwTcmeel62DoKuOl0NS+hgo=" isBookmarkSet="no" bookmark="yes" pdftag="H3" artifact="_x0030_" Order="_x0031_"/>
  <Shape xmlns="" ID="a25EFslMdGqT3NTCEzjUJ2cIcU0=" pdftag="P" isBookmarkSet="no" bookmark="no" Order="_x0032_"/>
  <Shape xmlns="" ID="nC/0JIZqvsmYawn22sYoM8EpX5s=" pdftag="P" isBookmarkSet="no" bookmark="no" Order="_x0033_"/>
  <Shape xmlns="" ID="3PcoOxSG8uZrb3ORm+ZRsfJczlU=" isBookmarkSet="no" bookmark="yes" pdftag="H3" artifact="_x0030_" Order="_x0031_"/>
  <Shape xmlns="" ID="hVzM5tQ+qYDeLncd93VVo/ogE5k=" artifact="_x0030_" formula="no" pdftag="Figure" isBookmarkSet="no" bookmark="no" Order="_x0032_" validate="no" Lang=""/>
  <Shape xmlns="" ID="cvy+zvjjSVn5iXlaZDgHkThrsBc=" formula="no" pdftag="Figure" artifact="_x0030_" inline="no" isBookmarkSet="no" bookmark="no" Order="_x0033_" validate="no" Lang=""/>
  <Shape xmlns="" ID="Tiit14N8M+1/r9HOBkzuAAkl6Dk=" artifact="_x0030_" formula="no" pdftag="Figure" isBookmarkSet="no" bookmark="no" Order="_x0034_" validate="no" Lang=""/>
  <Shape xmlns="" ID="eXu5+hjdNJx1/VkN6OgojZRTI7g=" formula="no" pdftag="Figure" artifact="_x0030_" inline="no" isBookmarkSet="no" bookmark="no" Order="_x0036_" validate="no" Lang=""/>
  <Shape xmlns="" ID="YLUfzWaf/IUgUdCfMHD9R/W72CU=" artifact="_x0030_" formula="no" pdftag="Figure" isBookmarkSet="no" bookmark="no" Order="_x0035_" validate="no" Lang=""/>
  <Shape xmlns="" ID="VU4vj00cOmjsx5QVDWWz73udFK8=" artifact="_x0030_" formula="no" pdftag="Figure" isBookmarkSet="no" bookmark="no" Order="_x0037_" validate="no" Lang=""/>
  <Shape xmlns="" ID="ngV2/5hZGSTPBJgZBJBnpji3cHE=" isBookmarkSet="no" bookmark="yes" pdftag="H3" artifact="_x0030_" Order="_x0031_"/>
  <Shape xmlns="" ID="qVblWin32dxuoeUPjLRcNbh4qpo=" pdftag="P" isBookmarkSet="no" bookmark="no" Order="_x0032_"/>
  <Shape xmlns="" ID="r6RyLuE4oBiiAxubfxjiemKnbrY=" artifact="_x0030_" formula="no" pdftag="Figure" isBookmarkSet="no" bookmark="no" Order="_x0033_" validate="no" Lang=""/>
  <Shape xmlns="" ID="8Sxlo8OPAe3cZ4A++sk1FWpovIU=" isBookmarkSet="no" bookmark="yes" pdftag="H3" artifact="_x0030_" Order="_x0031_"/>
  <Shape xmlns="" ID="WiLIfSMk0qL5SuQwm6OgcSuodi4=" pdftag="P" isBookmarkSet="no" bookmark="no" Order="_x0032_"/>
  <Shape xmlns="" ID="//0rfioolwVBEpXN9gMdpScT06M=" pdftag="P" isBookmarkSet="no" bookmark="no" Order="_x0033_"/>
  <Shape xmlns="" ID="veINmodKoNsLGa1mXiFnFV6lbSo=" Order="_x0031_" isBookmarkSet="yes" bookmark="no" pdftag="_x005B_Artifact_x005D_" artifact="_x0031_"/>
  <Shape xmlns="" ID="iXsy7D25AZ7shh90DOYNQEgvlVA=" pdftag="P" isBookmarkSet="no" bookmark="no" Order="_x0031_"/>
  <Shape xmlns="" ID="QwkytJGDdFhfLb8npYnnpszI/80=" isBookmarkSet="yes" bookmark="yes" pdftag="H2" artifact="_x0030_" Order="_x0031_"/>
  <Shape xmlns="" ID="u15IkOKtd81KoLfJxErVJ2n4ekE=" isBookmarkSet="yes" bookmark="no" pdftag="P" artifact="_x0030_" Order="_x0031_"/>
  <Shape xmlns="" ID="522JpIE7elcEf6C4P4Lzs0DQxPY=" pdftag="P" isBookmarkSet="no" bookmark="no" Order="_x0032_"/>
  <Shape xmlns="" ID="Y1MEctAsl0MpaXgiZ7/ACKwbBOw=" isBookmarkSet="no" bookmark="yes" pdftag="H3" artifact="_x0030_" Order="_x0031_"/>
  <Shape xmlns="" ID="JM1nE9778hmHMap6XmLgAsw/nLs=" pdftag="P" isBookmarkSet="no" bookmark="no" Order="_x0033_"/>
  <Shape xmlns="" ID="jpCFrpz2qcrgvWLI/eedDLUqBSY=" artifact="_x0030_" formula="no" pdftag="Figure" isBookmarkSet="no" bookmark="no" Order="_x0032_" validate="no" Lang=""/>
  <Shape xmlns="" ID="QCFDJVkQTIF5zXPZTsSz1wkbtxU=" isBookmarkSet="no" bookmark="yes" pdftag="H3" artifact="_x0030_" Order="_x0031_"/>
  <Shape xmlns="" ID="ytuFJvKMLTZNfGUjknsAG95TUSQ=" pdftag="P" isBookmarkSet="no" bookmark="no" Order="_x0032_"/>
  <Shape xmlns="" ID="3pGk8PI1734OZD88ApERiazRRqY=" formula="no" pdftag="Figure" artifact="_x0030_" inline="no" isBookmarkSet="no" bookmark="no" Order="_x0033_" validate="no" Lang=""/>
  <Shape xmlns="" ID="MXtTkeBvwuckEFwtJRhj0rFjqC0=" isBookmarkSet="no" bookmark="yes" pdftag="H3" artifact="_x0030_" Order="_x0031_"/>
  <Shape xmlns="" ID="HOPLa3kIQAgimCRzwGLYBNJWRnU=" pdftag="P" isBookmarkSet="no" bookmark="no" Order="_x0032_"/>
  <Shape xmlns="" ID="8XIS+a2hhUH6WHrMP1wpEhn5b9Y=" artifact="_x0030_" formula="no" pdftag="Figure" isBookmarkSet="no" bookmark="no" Order="_x0033_" validate="no" Lang=""/>
  <Shape xmlns="" ID="f+kikCw4S+UAGo7wgPovrPSW3M4=" Order="_x0034_" artifact="_x0031_" pdftag="_x005B_Artifact_x005D_" isBookmarkSet="no" bookmark="no" validate="no"/>
  <Shape xmlns="" ID="pmoRegwdZeNeAK13Lw/g7f68cAo=" isBookmarkSet="no" bookmark="yes" pdftag="H3" artifact="_x0030_" Order="_x0031_"/>
  <Shape xmlns="" ID="LpiowSKingobFaqWL+Hb5k7u1Pc=" pdftag="P" isBookmarkSet="no" bookmark="no" Order="_x0032_"/>
  <Shape xmlns="" ID="X1ANUxzWwLTIZ6t9Q48cWtTZoc4=" isBookmarkSet="yes" bookmark="yes" pdftag="H2" artifact="_x0030_" Order="_x0031_"/>
  <Shape xmlns="" ID="b6P5IC5Mv+3Nd5CjmC9XajCSvPY=" Order="_x0031_" pdftag="_x005B_Artifact_x005D_" artifact="_x0031_" isBookmarkSet="yes" bookmark="no"/>
  <Shape xmlns="" ID="bmgFxqXNItTz2x05eXQdZF59bPE=" pdftag="P" isBookmarkSet="no" bookmark="no" Order="_x0031_"/>
  <Shape xmlns="" ID="o8O1VRady+cngIgQtVh3cGZyccQ=" Order="_x0031_" pdftag="_x005B_Artifact_x005D_" artifact="_x0031_" isBookmarkSet="yes" bookmark="no"/>
  <Shape xmlns="" ID="Dhl6MQzQx+uZ6dQ/Vh9LETBy2sY=" pdftag="P" isBookmarkSet="no" bookmark="no" Order="_x0031_"/>
  <Shape xmlns="" ID="Xm1JFEf9CE95ZZgVvmO55aZTerk=" artifact="_x0030_" formula="no" pdftag="Figure" isBookmarkSet="no" bookmark="no" Order="_x0032_" validate="no" Lang=""/>
  <Shape xmlns="" ID="0zXSbDwzSo/2BMGRFuPD49wkZDw=" Order="_x0031_" isBookmarkSet="yes" bookmark="no" pdftag="_x005B_Artifact_x005D_" artifact="_x0031_"/>
  <Shape xmlns="" ID="8ftugTYbDN0D6WPsncDWogvpfSI=" pdftag="P" isBookmarkSet="no" bookmark="no" Order="_x0031_"/>
  <Shape xmlns="" ID="gs6+wsoV0XzORX7450al8+jlqK8=" isBookmarkSet="yes" bookmark="yes" pdftag="H2" artifact="_x0030_" Order="_x0031_"/>
  <Shape xmlns="" ID="6B8ZSAQpd92IDKeVlRTJDWvBGRE=" isBookmarkSet="no" bookmark="yes" pdftag="H3" artifact="_x0030_" Order="_x0031_"/>
  <Shape xmlns="" ID="UkN6gkS0yHHuCi+Oke9UYcJd+gM=" pdftag="P" isBookmarkSet="no" bookmark="no" Order="_x0032_"/>
  <Shape xmlns="" ID="8Kea1YJwthFovrUAK8cRqwg/n8w=" Order="_x0031_" pdftag="_x005B_Artifact_x005D_" artifact="_x0031_" isBookmarkSet="yes" bookmark="no"/>
  <Shape xmlns="" ID="O6WxGzowaDUszcdNh84E2+Jt+ZA=" artifact="_x0030_" formula="no" pdftag="Figure" isBookmarkSet="no" bookmark="no" Order="_x0031_" validate="no" Lang=""/>
  <Shape xmlns="" ID="mGZ+RtxpSm87WCuU3O/sn+EA0tE=" Order="_x0031_" isBookmarkSet="yes" bookmark="no" pdftag="_x005B_Artifact_x005D_" artifact="_x0031_"/>
  <Shape xmlns="" ID="l9dtWO5BNqM/Pqw7v/Cl+47O+3g=" artifact="_x0030_" formula="no" pdftag="Figure" isBookmarkSet="no" bookmark="no" Order="_x0031_" validate="no" Lang=""/>
  <Shape xmlns="" ID="QfukBsWxgaa7XqfKzSa3ni5eO8A=" isBookmarkSet="yes" bookmark="yes" pdftag="H2" artifact="_x0030_" Order="_x0031_"/>
  <Shape xmlns="" ID="9KpopMmLX1uuCsUT17UzFSRFxAA=" Order="_x0033_" artifact="_x0031_" pdftag="_x005B_Artifact_x005D_" isBookmarkSet="no" bookmark="no" validate="no"/>
  <Shape xmlns="" ID="aLhmlaTVh6sta5GuhHRrTfqW25Y=" Order="_x0031_" isBookmarkSet="yes" bookmark="no" pdftag="_x005B_Artifact_x005D_" artifact="_x0031_"/>
  <Shape xmlns="" ID="yEFz03dU0HEM0whU6Hh1/3eN4Iw=" pdftag="P" isBookmarkSet="no" bookmark="no" Order="_x0031_"/>
  <Shape xmlns="" ID="yudDaY2GX39reOxUoNKO/lXfAYc=" pdftag="P" isBookmarkSet="no" bookmark="no" Order="_x0032_"/>
  <Shape xmlns="" ID="F5HpldNFMdKNraeBRGpYK2eeacg=" Order="_x0031_" isBookmarkSet="yes" bookmark="no" pdftag="_x005B_Artifact_x005D_" artifact="_x0031_"/>
  <Shape xmlns="" ID="ynmgmTUkX79+5rqce9xGIlmp5/M=" pdftag="P" isBookmarkSet="no" bookmark="no" Order="_x0031_"/>
  <Shape xmlns="" ID="Ni79WCIlWA7SMxAeQUJda/tmyc0=" Order="_x0033_" artifact="_x0031_" pdftag="_x005B_Artifact_x005D_" isBookmarkSet="no" bookmark="no" validate="no"/>
  <Shape xmlns="" ID="jQY6K0O29JW1lSMYlK9jl0WpZkM=" isBookmarkSet="no" bookmark="yes" pdftag="H3" artifact="_x0030_" Order="_x0031_"/>
  <Shape xmlns="" ID="OC9uLUPaV9hQjp1HLA3HyQatkkg=" pdftag="P" isBookmarkSet="no" bookmark="no" Order="_x0032_"/>
  <Shape xmlns="" ID="iuN3gXdgjiSKjMe3psHEIvytc04=" pdftag="P" isBookmarkSet="no" bookmark="no" Order="_x0033_"/>
  <Shape xmlns="" ID="cQH4OBgpKlTbTwmPzw77TK4z1Us=" isBookmarkSet="yes" bookmark="yes" pdftag="H3" artifact="_x0030_" Order="_x0031_"/>
  <Shape xmlns="" ID="qwFc+ueNRcCsXw/cE/jzuVbjPrY=" pdftag="P" isBookmarkSet="no" bookmark="no" Order="_x0032_"/>
  <Shape xmlns="" ID="ZUVxw9pvDvzWXXUpu3L3A7x6xnQ=" artifact="_x0030_" formula="no" pdftag="Figure" isBookmarkSet="no" bookmark="no" Order="_x0033_" validate="no" Lang=""/>
  <Shape xmlns="" ID="qTv+kkptS0Gm8i1W4tFq1DDD0W8=" isBookmarkSet="yes" bookmark="yes" pdftag="H2" artifact="_x0030_" Order="_x0031_"/>
  <Shape xmlns="" ID="6+OUVMIiHynneIAVQmdN0rSH0as=" Order="_x0031_" isBookmarkSet="yes" bookmark="no" pdftag="_x005B_Artifact_x005D_" artifact="_x0031_"/>
  <Shape xmlns="" ID="EBr7PTcZpkGwpOFvP5o9wXkEdx4=" pdftag="H3" artifact="_x0030_" isBookmarkSet="yes" bookmark="yes" Order="_x0031_"/>
  <Shape xmlns="" ID="MU0HQG/YxWBz/WQF8J/pY5NTTLw=" pdftag="P" isBookmarkSet="no" bookmark="no" Order="_x0033_"/>
  <Shape xmlns="" ID="PliOZgOZQIELi6Sys/zFlCKVzGk=" pdftag="Figure" artifact="_x0030_" validate="yes" isBookmarkSet="no" bookmark="no" Order="_x0032_"/>
  <Shape xmlns="" ID="s4kOL6ldH0eyRwciAcWlQwb7Koo=" isBookmarkSet="no" bookmark="yes" pdftag="H3" artifact="_x0030_" Order="_x0031_"/>
  <Shape xmlns="" ID="FqxnhRTVFfL6VcazpCfP9/SDbk4=" pdftag="P" isBookmarkSet="no" bookmark="no" Order="_x0032_"/>
  <Shape xmlns="" ID="InYZIrmiMcGmLMluQTe64BHOjok=" pdftag="P" isBookmarkSet="no" bookmark="no" Order="_x0033_"/>
  <Shape xmlns="" ID="SjiLG21hKhYR0DEnxeYNLzleI8o=" Order="_x0031_" isBookmarkSet="yes" bookmark="no" pdftag="_x005B_Artifact_x005D_" artifact="_x0031_"/>
  <Shape xmlns="" ID="4XQc3e8rCE05hc3b22YvcruQDVc=" isBookmarkSet="yes" bookmark="yes" pdftag="H3" artifact="_x0030_" Order="_x0031_"/>
  <Shape xmlns="" ID="+hkjweE7oyjWyHTj0gtZVQ4++TI=" pdftag="P" isBookmarkSet="no" bookmark="no" Order="_x0032_"/>
  <Shape xmlns="" ID="Nwd61qx4XZTg/8pICXIRvvjiL3M=" isBookmarkSet="no" bookmark="yes" pdftag="H3" artifact="_x0030_" Order="_x0031_"/>
  <Shape xmlns="" ID="jB7Z7rU80OWQcaP9a6lEkLQDXC0=" pdftag="P" isBookmarkSet="no" bookmark="no" Order="_x0032_"/>
  <Shape xmlns="" ID="vHSBGgitCS3inAJs4mEXnOreVhs=" isBookmarkSet="no" bookmark="yes" pdftag="H3" artifact="_x0030_" Order="_x0031_"/>
  <Shape xmlns="" ID="W/VEPN8Bhg/eequAekzme3ZtDpA=" pdftag="P" isBookmarkSet="no" bookmark="no" Order="_x0032_"/>
  <Shape xmlns="" ID="cpz35BYQp99OFQRf4xZMHC4RwuM=" artifact="_x0030_" formula="no" pdftag="Figure" isBookmarkSet="no" bookmark="no" Order="_x0033_" validate="no" Lang=""/>
  <Shape xmlns="" ID="xSsqvIjUx+Vey60PF3cLnkFnmbk=" Order="_x0031_" isBookmarkSet="yes" bookmark="no" pdftag="_x005B_Artifact_x005D_" artifact="_x0031_"/>
  <Shape xmlns="" ID="JPLFgG0ILMMIHsIe9GVQbNXo3g4=" pdftag="P" isBookmarkSet="no" bookmark="no" Order="_x0031_"/>
  <Shape xmlns="" ID="59kzMc44gRAPJDVC60bRl70gDCg=" isBookmarkSet="no" bookmark="yes" pdftag="H3" artifact="_x0030_" Order="_x0031_"/>
  <Shape xmlns="" ID="hCstl6xdkDH+SLvngUDes4/wNP4=" isBookmarkSet="no" bookmark="no" pdftag="H4" artifact="_x0030_" Order="_x0032_"/>
  <Shape xmlns="" ID="lYTXPlbnJsA3CEEzz5z4GbFSPNQ=" pdftag="P" isBookmarkSet="no" bookmark="no" Order="_x0033_"/>
  <Shape xmlns="" ID="fyW92gFwvla754uLv5wxC4dMC/A=" isBookmarkSet="no" bookmark="yes" pdftag="H3" artifact="_x0030_" Order="_x0031_"/>
  <Shape xmlns="" ID="Y9HQWWZF8e5Y7AiFtSFXfk8jBZc=" artifact="_x0030_" formula="no" pdftag="Figure" isBookmarkSet="no" bookmark="no" Order="_x0032_" validate="no" Lang=""/>
  <Shape xmlns="" ID="c7A76EAGYV0Q19yILBZ1Tj6s3OM=" Order="_x0031_" isBookmarkSet="yes" bookmark="no" pdftag="_x005B_Artifact_x005D_" artifact="_x0031_"/>
  <Shape xmlns="" ID="JclcXW7/Owf9P2QwuNbfJMl4914=" artifact="_x0030_" formula="no" pdftag="Figure" isBookmarkSet="no" bookmark="no" Order="_x0031_" validate="no" Lang=""/>
  <Shape xmlns="" ID="yyVBZcAyPi6zzX7r6aodiqJbi5w=" pdftag="H2" isBookmarkSet="no" bookmark="yes" Order="_x0031_"/>
  <Shape xmlns="" ID="I/NeESP3NkxCpCj7rpUkBAaYkTA=" isBookmarkSet="no" bookmark="yes" pdftag="H3" artifact="_x0030_" Order="_x0031_"/>
  <Shape xmlns="" ID="xncT6NF8G7qg65GWWHSPLCevBmI=" pdftag="P" isBookmarkSet="no" bookmark="no" Order="_x0032_"/>
  <Shape xmlns="" ID="dC+IkDCi+TCavaSzDWWHOqdqpDE=" artifact="_x0030_" formula="no" pdftag="Figure" isBookmarkSet="no" bookmark="no" Order="_x0033_" validate="no" Lang=""/>
  <Shape xmlns="" ID="4k1fiStDgh6QAujM5HQYxuSXQ4s=" Order="_x0031_" isBookmarkSet="yes" bookmark="no" pdftag="_x005B_Artifact_x005D_" artifact="_x0031_"/>
  <Shape xmlns="" ID="f85gDJ3dkQcQFkpPPYcFzqWylcA=" artifact="_x0030_" formula="no" pdftag="Figure" isBookmarkSet="no" bookmark="no" Order="_x0031_" validate="no" Lang=""/>
  <Shape xmlns="" ID="F0tGHtYn8+4GKlv7zrBNhOEbxfs=" isBookmarkSet="no" bookmark="yes" pdftag="H3" artifact="_x0030_" Order="_x0031_"/>
  <Shape xmlns="" ID="m/cBVImn89bmnZpUcxoZXepY5xQ=" pdftag="P" isBookmarkSet="no" bookmark="no" Order="_x0032_"/>
  <Shape xmlns="" ID="Sm8zPt55u40EEan7d6sgT4ZEbRc=" Order="_x0031_" isBookmarkSet="yes" bookmark="no" pdftag="_x005B_Artifact_x005D_" artifact="_x0031_"/>
  <Shape xmlns="" ID="sJmsuTvYMoQnqIO6lNJkaCJMU5g=" pdftag="P" isBookmarkSet="no" bookmark="no" Order="_x0031_"/>
  <Shape xmlns="" ID="LOpyEUsvluJ28vrbnPItgPFdXWc=" pdftag="P" isBookmarkSet="no" bookmark="no" Order="_x0032_"/>
  <Shape xmlns="" ID="ss/lRNBlrYWebui9nMgWzxSKpOE=" isBookmarkSet="no" bookmark="yes" pdftag="H3" artifact="_x0030_" Order="_x0031_"/>
  <Shape xmlns="" ID="cmJ3OrP/Ja5Y0wMuSNWTVNpgZH0=" pdftag="P" isBookmarkSet="no" bookmark="no" Order="_x0032_"/>
  <Shape xmlns="" ID="6DTNuL7SlCVIIc9HMZYwfSj09z0=" isBookmarkSet="no" bookmark="yes" pdftag="H3" artifact="_x0030_" Order="_x0031_"/>
  <Shape xmlns="" ID="/fptWcLyrMuTuAiCpOVeTV4dHZ4=" pdftag="P" isBookmarkSet="no" bookmark="no" Order="_x0032_"/>
  <Shape xmlns="" ID="xLkBf37OuxaY8inwsrCec6x2Gdk=" artifact="_x0030_" formula="no" pdftag="Figure" isBookmarkSet="no" bookmark="no" Order="_x0033_" validate="no" Lang=""/>
  <Shape xmlns="" ID="9eZT4/1R+ESp6Ps7jrIHZgrvEJY=" isBookmarkSet="no" bookmark="yes" pdftag="H3" artifact="_x0030_" Order="_x0031_"/>
  <Shape xmlns="" ID="4kSYJvmOqTfnQsPSNiKF6Yj7f+c=" pdftag="P" isBookmarkSet="no" bookmark="no" Order="_x0032_"/>
  <Shape xmlns="" ID="3CL07gz4Pb1rVKspIPKFuw6NvrA=" pdftag="P" isBookmarkSet="no" bookmark="no" Order="_x0033_"/>
  <Shape xmlns="" ID="AovDbD6IVanoDQsSVC5Z4y4TZ6E=" Order="_x0031_" pdftag="_x005B_Artifact_x005D_" artifact="_x0031_" isBookmarkSet="yes" bookmark="no"/>
  <Shape xmlns="" ID="8vmVNwTP5UGezsXGZbFSP30R7ek=" isBookmarkSet="no" bookmark="no" pdftag="H3" artifact="_x0030_" Order="_x0031_"/>
  <Shape xmlns="" ID="29Xs1/qW/MBmlzzNEuuh9xfdxX0=" pdftag="P" isBookmarkSet="no" bookmark="no" Order="_x0032_"/>
  <Shape xmlns="" ID="5zAn6yNepQAauCgimZTTs25eG0Y=" isBookmarkSet="yes" bookmark="yes" pdftag="H3" artifact="_x0030_" Order="_x0031_"/>
  <Shape xmlns="" ID="mf1gP66fjEaCdAZ6w+TpSctNidc=" pdftag="P" isBookmarkSet="no" bookmark="no" Order="_x0032_"/>
  <Shape xmlns="" ID="FQB8eZsnCNmgylwwwMcfZ0gd6GQ=" Order="_x0031_" isBookmarkSet="yes" bookmark="no" pdftag="_x005B_Artifact_x005D_" artifact="_x0031_"/>
  <Shape xmlns="" ID="uA7+vR1DuEGVT9M5p0Kt+LB4k4M=" pdftag="P" isBookmarkSet="no" bookmark="no" Order="_x0031_"/>
  <Shape xmlns="" ID="ljfCZiq0awMfQPbvqxaUvpGgBi0=" isBookmarkSet="no" bookmark="yes" pdftag="H3" artifact="_x0030_" Order="_x0031_"/>
  <Shape xmlns="" ID="97VxeC3ZKsneM8WMLdJMlBDCTdI=" pdftag="P" isBookmarkSet="no" bookmark="no" Order="_x0032_"/>
  <Shape xmlns="" ID="TpQqc0B+QDxlTOJwMt4iegJCoBI=" Order="_x0031_" isBookmarkSet="yes" bookmark="no" pdftag="_x005B_Artifact_x005D_" artifact="_x0031_"/>
  <Shape xmlns="" ID="2saQ3BiCmjFE9wV6YfeP7MGqEnM=" pdftag="P" isBookmarkSet="no" bookmark="no" Order="_x0031_"/>
  <Shape xmlns="" ID="XWR017ys8B6flJlNhirxumUty6E=" pdftag="H2" isBookmarkSet="no" bookmark="yes" Order="_x0031_"/>
  <Shape xmlns="" ID="1uUZfNj/2GWqF/UtAre1FPOCEJk=" pdftag="H2" isBookmarkSet="no" bookmark="yes" Order="_x0031_"/>
  <Shape xmlns="" ID="pDZ/TxmKsgstzqjDhTsmDG7j1Jw=" isBookmarkSet="no" bookmark="yes" pdftag="H3" artifact="_x0030_" Order="_x0031_"/>
  <Shape xmlns="" ID="pdrSpisjIQEvqz1Fpm2Bxx9iZgI=" artifact="_x0030_" formula="no" pdftag="Figure" isBookmarkSet="no" bookmark="no" Order="_x0033_" validate="no" Lang=""/>
  <Shape xmlns="" ID="L1Rp0zhNbLsk4PouuLQtnMCeS2I=" artifact="_x0030_" formula="no" pdftag="Figure" isBookmarkSet="no" bookmark="no" Order="_x0032_" validate="no" Lang=""/>
  <Shape xmlns="" ID="tt/Valn3tH0NxrmPP1H+eK6C3xo=" isBookmarkSet="yes" bookmark="yes" pdftag="H3" artifact="_x0030_" Order="_x0031_"/>
  <Shape xmlns="" ID="ahFaHeEubPAmquwXnil/Ebqf/qM=" artifact="_x0030_" formula="no" pdftag="Figure" isBookmarkSet="no" bookmark="no" Order="_x0032_" validate="no" Lang=""/>
  <Shape xmlns="" ID="L0eS2ezLEzw4P4j5Y4LJuSsb4JE=" formula="no" pdftag="Figure" artifact="_x0030_" inline="no" isBookmarkSet="no" bookmark="no" Order="_x0033_" validate="no" Lang=""/>
  <Shape xmlns="" ID="YZfjK5SNf2v0WmylkCgMD0IXhDg=" isBookmarkSet="no" bookmark="yes" pdftag="H3" artifact="_x0030_" Order="_x0031_"/>
  <Shape xmlns="" ID="6stycnCvFvp2mzleXi+TivWk/I0=" artifact="_x0030_" formula="no" pdftag="Figure" isBookmarkSet="no" bookmark="no" Order="_x0032_" validate="no" Lang=""/>
  <Shape xmlns="" ID="XJ4K1oB9t+IX8TE7IUp5e45Qsf0=" isBookmarkSet="no" bookmark="yes" pdftag="H3" artifact="_x0030_" Order="_x0031_"/>
  <Shape xmlns="" ID="x+Kh4qBXMAQ9D3e9xDomZ7mvSaM=" pdftag="P" isBookmarkSet="no" bookmark="no" Order="_x0032_"/>
  <Shape xmlns="" ID="mVYyfRUmt5tg77u8XZyY98CbUqI=" isBookmarkSet="no" bookmark="yes" pdftag="H3" artifact="_x0030_" Order="_x0031_"/>
  <Shape xmlns="" ID="rwMdZUaYvUB7jTzHcZUVshWIv7Y=" pdftag="P" isBookmarkSet="no" bookmark="no" Order="_x0032_"/>
  <Shape xmlns="" ID="T0ARhglKtVyY6va1VasaZqP5LLw=" artifact="_x0030_" formula="no" pdftag="Figure" isBookmarkSet="no" bookmark="no" Order="_x0033_" validate="no" Lang=""/>
  <Shape xmlns="" ID="Gif3yUqLrDZHk8d/Uqfj9XbcjHY=" Order="_x0031_" isBookmarkSet="yes" bookmark="no" pdftag="_x005B_Artifact_x005D_" artifact="_x0031_"/>
  <Shape xmlns="" ID="eontggbQdRx5UCc/5rtC6G3hj2A=" pdftag="P" isBookmarkSet="no" bookmark="no" Order="_x0032_"/>
  <Shape xmlns="" ID="QXk6YK//db0uKeMpBxY68RfHRF8=" Order="_x0033_" artifact="_x0031_" pdftag="_x005B_Artifact_x005D_" isBookmarkSet="no" bookmark="no" validate="no" formula="no" Lang=""/>
  <Shape xmlns="" ID="J+NqcTcalpohiHseHECalw10MgM=" artifact="_x0030_" formula="no" pdftag="Figure" isBookmarkSet="no" bookmark="no" Order="_x0031_" validate="no" Lang=""/>
  <Shape xmlns="" ID="gVG4g/T1lgdJAoHD+2hnTCcmzsw=" pdftag="H2" isBookmarkSet="no" bookmark="yes" Order="_x0032_"/>
  <Shape xmlns="" ID="2qbmW4xfrSdJe5AIKDrYb83KqFs=" pdftag="P" isBookmarkSet="no" bookmark="no" Order="_x0033_"/>
  <Shape xmlns="" ID="4YrWOtLUwYuQnvM8CJ3F5SEbEeE=" artifact="_x0030_" formula="no" pdftag="Figure" isBookmarkSet="no" bookmark="no" Order="_x0031_" validate="no" Lang=""/>
  <Shape xmlns="" ID="nZnIe8+S1izdX8PgCQg6Phj9wso=" pdftag="H2" isBookmarkSet="no" bookmark="yes" Order="_x0032_"/>
  <Shape xmlns="" ID="2XppU24HNaIB6xPuJGFoOYo0RUg=" pdftag="P" isBookmarkSet="no" bookmark="no" Order="_x0033_"/>
  <Shape xmlns="" ID="inBf4/IexfCR8i0otXJy0j2VseM=" formula="no" pdftag="Figure" artifact="_x0030_" inline="no" isBookmarkSet="no" bookmark="no" Order="_x0031_" validate="no"/>
  <HyperLink xmlns="" ID="2qbmW4xfrSdJe5AIKDrYb83KqFs=-1564241199323.3925_338.4" plainAltText="kfoehrkolb_x0040_northfieldschools.org" language="" Lang=""/>
  <SubText xmlns="" ID="9AU6a/Qlm4CO+IZYS/72vXBOyHA=" ActualText=""/>
  <SubText xmlns="" ID="inBf4/IexfCR8i0otXJy0j2VseM=" ActualText=""/>
  <SubText xmlns="" ID="yYswRLzQ6f7926RDuFWBmv5kTYw=" ActualText=""/>
  <SubText xmlns="" ID="KsOUIAkkRKHBwG1KRPDGWihjVX8=" ActualText=""/>
  <SubText xmlns="" ID="EwBV7/+JuwwcsT7EmGUDjSA3Ub0=" ActualText=""/>
  <SubText xmlns="" ID="zFGKDx2TlyVguXM2NuezBOEsDO0=" ActualText=""/>
  <SubText xmlns="" ID="vkGR+972QHAYx17c/lRvw4sULR8=" ActualText=""/>
  <SubText xmlns="" ID="8baj7Y69Day4d5vO7uWE5Em4x/Y=" ActualText=""/>
  <SubText xmlns="" ID="xK/SQPLEANO1auMgzhesYlHjq08=" ActualText=""/>
  <SubText xmlns="" ID="VD29l7WvMpg+ILHbR7YpO+5Xt1A=" ActualText=""/>
  <SubText xmlns="" ID="8tnfnTgVsUB2gF/uCwHq/ge3CF4=" ActualText=""/>
  <SubText xmlns="" ID="cTkFKUpRUMupXNnbnc/vJEhl8EM=" ActualText=""/>
  <SubText xmlns="" ID="6mTXeVIyVHrwId3pF2WkIIM4W1E=" ActualText=""/>
  <SubText xmlns="" ID="Nn1RY5A2kXXnqOeGZgCHsVh8Nik=" ActualText=""/>
  <SubText xmlns="" ID="De6Gy/zyUO94YjWwziE6+U1O7V8=" ActualText=""/>
  <SubText xmlns="" ID="kP/Gog4lXzu3SNNmFfzzNUDcd2E=" ActualText=""/>
  <SubText xmlns="" ID="i0+JTlYMqhgRO1tWYffqx0wyxCA=" ActualText=""/>
  <SubText xmlns="" ID="AfF1I5gcPs4V3r9Qs+Uw3qgawbs=" ActualText=""/>
  <SubText xmlns="" ID="zHPEqeiLYogOnevKAK4bs6lWjd0=" ActualText=""/>
  <SubText xmlns="" ID="wq4Ao5AttJYI+HX2mbDZ8/0yZOE=" ActualText=""/>
  <SubText xmlns="" ID="knqob7vYdJUxoCeXzA1gblTifVg=" ActualText=""/>
  <SubText xmlns="" ID="uxeKJGTDQgdvPNu6xI+6XJaw3Hs=" ActualText=""/>
  <SubText xmlns="" ID="g2ZM2xZS4wT9QUSSDOoEXLykvqY=" ActualText=""/>
  <SubText xmlns="" ID="i8UlVJJAXLfOOUZ5XJ8+f5Vj8Z0=" ActualText=""/>
  <SubText xmlns="" ID="U+LX/Fl1HMUjUY3w6ty5cqj8pSw=" ActualText=""/>
  <SubText xmlns="" ID="Wd0sYjCq0lrI7ewxiP6LolkNLbA=" ActualText=""/>
  <SubText xmlns="" ID="TVwQcOxeKF1Yt6ulctNHUs1XE4E=" ActualText=""/>
  <SubText xmlns="" ID="pQI5cm+3zhe4gtaDulJVT13OXEI=" ActualText=""/>
  <SubText xmlns="" ID="es7EsnqV8CSSfLZ9R4AezDGS7hM=" ActualText=""/>
  <SubText xmlns="" ID="R4q+Q1s7pxYCEH34wKWn99TFhK8=" ActualText=""/>
  <SubText xmlns="" ID="0joOzaskqTqnr8Eb5txJociUwCg=" ActualText=""/>
  <SubText xmlns="" ID="oQOh20wXfdDcvoQz+YayfK7EdxY=" ActualText=""/>
  <SubText xmlns="" ID="hVzM5tQ+qYDeLncd93VVo/ogE5k=" ActualText=""/>
  <SubText xmlns="" ID="cvy+zvjjSVn5iXlaZDgHkThrsBc=" ActualText=""/>
  <SubText xmlns="" ID="Tiit14N8M+1/r9HOBkzuAAkl6Dk=" ActualText=""/>
  <SubText xmlns="" ID="eXu5+hjdNJx1/VkN6OgojZRTI7g=" ActualText=""/>
  <SubText xmlns="" ID="YLUfzWaf/IUgUdCfMHD9R/W72CU=" ActualText=""/>
  <SubText xmlns="" ID="VU4vj00cOmjsx5QVDWWz73udFK8=" ActualText=""/>
  <SubText xmlns="" ID="r6RyLuE4oBiiAxubfxjiemKnbrY=" ActualText=""/>
  <SubText xmlns="" ID="jpCFrpz2qcrgvWLI/eedDLUqBSY=" ActualText=""/>
  <SubText xmlns="" ID="3pGk8PI1734OZD88ApERiazRRqY=" ActualText=""/>
  <SubText xmlns="" ID="8XIS+a2hhUH6WHrMP1wpEhn5b9Y=" ActualText=""/>
  <SubText xmlns="" ID="Xm1JFEf9CE95ZZgVvmO55aZTerk=" ActualText=""/>
  <SubText xmlns="" ID="O6WxGzowaDUszcdNh84E2+Jt+ZA=" ActualText=""/>
  <SubText xmlns="" ID="l9dtWO5BNqM/Pqw7v/Cl+47O+3g=" ActualText=""/>
  <SubText xmlns="" ID="ZUVxw9pvDvzWXXUpu3L3A7x6xnQ=" ActualText=""/>
  <SubText xmlns="" ID="PliOZgOZQIELi6Sys/zFlCKVzGk=" ActualText=""/>
  <SubText xmlns="" ID="cpz35BYQp99OFQRf4xZMHC4RwuM=" ActualText=""/>
  <SubText xmlns="" ID="Y9HQWWZF8e5Y7AiFtSFXfk8jBZc=" ActualText=""/>
  <SubText xmlns="" ID="JclcXW7/Owf9P2QwuNbfJMl4914=" ActualText=""/>
  <SubText xmlns="" ID="dC+IkDCi+TCavaSzDWWHOqdqpDE=" ActualText=""/>
  <SubText xmlns="" ID="f85gDJ3dkQcQFkpPPYcFzqWylcA=" ActualText=""/>
  <SubText xmlns="" ID="xLkBf37OuxaY8inwsrCec6x2Gdk=" ActualText=""/>
  <SubText xmlns="" ID="pdrSpisjIQEvqz1Fpm2Bxx9iZgI=" ActualText=""/>
  <SubText xmlns="" ID="L1Rp0zhNbLsk4PouuLQtnMCeS2I=" ActualText=""/>
  <SubText xmlns="" ID="ahFaHeEubPAmquwXnil/Ebqf/qM=" ActualText=""/>
  <SubText xmlns="" ID="L0eS2ezLEzw4P4j5Y4LJuSsb4JE=" ActualText=""/>
  <SubText xmlns="" ID="6stycnCvFvp2mzleXi+TivWk/I0=" ActualText=""/>
  <SubText xmlns="" ID="T0ARhglKtVyY6va1VasaZqP5LLw=" ActualText=""/>
  <SubText xmlns="" ID="J+NqcTcalpohiHseHECalw10MgM=" ActualText=""/>
  <SubText xmlns="" ID="4YrWOtLUwYuQnvM8CJ3F5SEbEeE=" ActualText=""/>
  <Shape xmlns="" ID="gKYB5SqN4ZLGCeTB36UpW+efDTU=" pdftag="" Order="_x0033_" validate="no" artifact="_x0030_" Lang="" formula="no" bookmark="no"/>
  <Shape xmlns="" ID="lGhEhVU7gV+1R/i59CAKM+L7t90=" pdftag="H2" isBookmarkSet="no" Order="_x0031_" bookmark="yes"/>
  <Shape xmlns="" ID="T63e0DmfW8z3PvMEC07kQWWTpWI=" pdftag="Figure" Order="_x0032_" validate="no" artifact="_x0030_" Lang=""/>
  <SubText xmlns="" ID="gKYB5SqN4ZLGCeTB36UpW+efDTU=" ActualText=""/>
  <SubText xmlns="" ID="T63e0DmfW8z3PvMEC07kQWWTpWI="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54088</TotalTime>
  <Words>4978</Words>
  <Application>Microsoft Office PowerPoint</Application>
  <PresentationFormat>Widescreen</PresentationFormat>
  <Paragraphs>581</Paragraphs>
  <Slides>124</Slides>
  <Notes>124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124</vt:i4>
      </vt:variant>
    </vt:vector>
  </HeadingPairs>
  <TitlesOfParts>
    <vt:vector size="132" baseType="lpstr">
      <vt:lpstr>Arial</vt:lpstr>
      <vt:lpstr>Calibri</vt:lpstr>
      <vt:lpstr>Courier New</vt:lpstr>
      <vt:lpstr>Open Sans</vt:lpstr>
      <vt:lpstr>Roboto</vt:lpstr>
      <vt:lpstr>Wingdings</vt:lpstr>
      <vt:lpstr>Wingdings 3</vt:lpstr>
      <vt:lpstr>Integral</vt:lpstr>
      <vt:lpstr>Practical Interventions to Challenging Behavior</vt:lpstr>
      <vt:lpstr>Kelley Foehrkolb, BCBA</vt:lpstr>
      <vt:lpstr>Kelley Foehrkolb, BCBA, continued</vt:lpstr>
      <vt:lpstr>Practical Interventions to Challenging Behaviors</vt:lpstr>
      <vt:lpstr>Reminder</vt:lpstr>
      <vt:lpstr>Reviewing the Science of Behavior</vt:lpstr>
      <vt:lpstr>ABA REVIEW</vt:lpstr>
      <vt:lpstr>Applied Behavior Analysis</vt:lpstr>
      <vt:lpstr>Understanding Behavior</vt:lpstr>
      <vt:lpstr>Changing Behaviors</vt:lpstr>
      <vt:lpstr>The A-B-Cs of Behavior</vt:lpstr>
      <vt:lpstr>The A-B-Cs of Behavior, continued</vt:lpstr>
      <vt:lpstr>The A-B-Cs of Behavior, continued 2</vt:lpstr>
      <vt:lpstr>The A-B-Cs of Behavior, continued 3</vt:lpstr>
      <vt:lpstr>Setting Events</vt:lpstr>
      <vt:lpstr>Setting Events, continued</vt:lpstr>
      <vt:lpstr>FUNCTIONS OF BEHAVIOR</vt:lpstr>
      <vt:lpstr>What’s the Function???</vt:lpstr>
      <vt:lpstr>FUNCTIONS OF BEHAVIOR, continued</vt:lpstr>
      <vt:lpstr>Common Functions of Behavior</vt:lpstr>
      <vt:lpstr>Function of behavior example 1</vt:lpstr>
      <vt:lpstr>Function of behavior example 2</vt:lpstr>
      <vt:lpstr>Attention</vt:lpstr>
      <vt:lpstr>Attention, continued</vt:lpstr>
      <vt:lpstr>Attention Examples</vt:lpstr>
      <vt:lpstr>Tangible </vt:lpstr>
      <vt:lpstr>Tangible Examples</vt:lpstr>
      <vt:lpstr>Sample 3</vt:lpstr>
      <vt:lpstr>Escape/Avoid</vt:lpstr>
      <vt:lpstr>Escape/Avoid Examples</vt:lpstr>
      <vt:lpstr>Function of behavior example 3</vt:lpstr>
      <vt:lpstr>Function of behavior example 4</vt:lpstr>
      <vt:lpstr>Automatic Reinforcement</vt:lpstr>
      <vt:lpstr>Automatic Reinforcement Examples</vt:lpstr>
      <vt:lpstr>Multiple Functions</vt:lpstr>
      <vt:lpstr>BEHAVIOR INTERVENTIONS</vt:lpstr>
      <vt:lpstr>A quote</vt:lpstr>
      <vt:lpstr>Changing How We View Behavior</vt:lpstr>
      <vt:lpstr>Changing How We View Behavior, continued</vt:lpstr>
      <vt:lpstr>Changing How We View Behavior, continued 2</vt:lpstr>
      <vt:lpstr>“If a child doesn’t know how to read, we teach</vt:lpstr>
      <vt:lpstr>Research tells us...</vt:lpstr>
      <vt:lpstr>How do they do it??</vt:lpstr>
      <vt:lpstr>ANTECEDENT INTERVENTIONS  AND MODIFICATIONS</vt:lpstr>
      <vt:lpstr>MANAGE YOURSELF FIRST</vt:lpstr>
      <vt:lpstr>First steps to managing behavior….</vt:lpstr>
      <vt:lpstr>Put your  oxygen  mask on  first!</vt:lpstr>
      <vt:lpstr>Keep yourself calm!    </vt:lpstr>
      <vt:lpstr>NON-VERBAL COMMUNICATION!</vt:lpstr>
      <vt:lpstr>DON’T PICK UP THE ROPE! Don’t get in a “tug-o-war” with the student.</vt:lpstr>
      <vt:lpstr>Responding to Challenging Behaviors</vt:lpstr>
      <vt:lpstr>INSTRUCTIONAL CONTROL and PAIRING</vt:lpstr>
      <vt:lpstr>Instructional Control</vt:lpstr>
      <vt:lpstr>Instructional Control, continued</vt:lpstr>
      <vt:lpstr>Pairing - What is it?</vt:lpstr>
      <vt:lpstr>Pairing - why is it important?</vt:lpstr>
      <vt:lpstr>When to Pair?</vt:lpstr>
      <vt:lpstr>Pairing</vt:lpstr>
      <vt:lpstr>Antecedent Modifications</vt:lpstr>
      <vt:lpstr>Implement Interventions Based on Modification of Antecedents</vt:lpstr>
      <vt:lpstr>Examples of Antecedent Modifications</vt:lpstr>
      <vt:lpstr>Preventative Prompts</vt:lpstr>
      <vt:lpstr>Non-Contingent Reinforcement (NCR)</vt:lpstr>
      <vt:lpstr>NCR Examples</vt:lpstr>
      <vt:lpstr>Non-contingent reinforcement meme</vt:lpstr>
      <vt:lpstr>Offering Choices</vt:lpstr>
      <vt:lpstr>Choices examples</vt:lpstr>
      <vt:lpstr>Visual Supports</vt:lpstr>
      <vt:lpstr>Visual Supports Example</vt:lpstr>
      <vt:lpstr>Reasons to use Visual Supports</vt:lpstr>
      <vt:lpstr>Modification of Antecedents</vt:lpstr>
      <vt:lpstr>Modification of Antecedents, continued</vt:lpstr>
      <vt:lpstr>CONSEQUENCE INTERVENTIONS  </vt:lpstr>
      <vt:lpstr>EVERYONE will use whichever behavior works most effectively and efficiently for them to attain their desired outcomes.</vt:lpstr>
      <vt:lpstr>Even if you do everything perfectly, we can’t avoid some challenging behaviors or situation.</vt:lpstr>
      <vt:lpstr>Managing the escalation of challenging behavior</vt:lpstr>
      <vt:lpstr>Managing the escalation of challenging behavior,  continued</vt:lpstr>
      <vt:lpstr>Responding to Students</vt:lpstr>
      <vt:lpstr>PROVIDING HELP</vt:lpstr>
      <vt:lpstr>Providing Help, continued</vt:lpstr>
      <vt:lpstr>Providing Help, continued 2</vt:lpstr>
      <vt:lpstr>Providing Help, continued 3</vt:lpstr>
      <vt:lpstr>LIMIT SETTING</vt:lpstr>
      <vt:lpstr>Limit Setting - Things to keep in mind…</vt:lpstr>
      <vt:lpstr>Sample 9</vt:lpstr>
      <vt:lpstr>Sample 10</vt:lpstr>
      <vt:lpstr>DISTRACT AND RESET</vt:lpstr>
      <vt:lpstr>Distract and Reset, continued</vt:lpstr>
      <vt:lpstr>Distract and Reset, continued 2</vt:lpstr>
      <vt:lpstr>Incompatible Behaviors</vt:lpstr>
      <vt:lpstr>Behavior Momentum</vt:lpstr>
      <vt:lpstr>GIVE THEM TIME!</vt:lpstr>
      <vt:lpstr>Give them TIME! Continued</vt:lpstr>
      <vt:lpstr>Give them TIME! Continued W. A. I. T</vt:lpstr>
      <vt:lpstr>Give them TIME!  Continued </vt:lpstr>
      <vt:lpstr>Consequence-based interventions</vt:lpstr>
      <vt:lpstr>Replacement Behavior</vt:lpstr>
      <vt:lpstr>Replacement Behavior, continued</vt:lpstr>
      <vt:lpstr>Examples of Replacement Behavior</vt:lpstr>
      <vt:lpstr>Replacement behavior example</vt:lpstr>
      <vt:lpstr>Replacement behavior example 2</vt:lpstr>
      <vt:lpstr>Behavior Momentum and  Premack Principles</vt:lpstr>
      <vt:lpstr>Premack Principle</vt:lpstr>
      <vt:lpstr>Premack Principle, continued</vt:lpstr>
      <vt:lpstr>Premack Principle Examples</vt:lpstr>
      <vt:lpstr>Premack Principle, continued 2</vt:lpstr>
      <vt:lpstr>High Probability Requests</vt:lpstr>
      <vt:lpstr>Behavioral Momentum</vt:lpstr>
      <vt:lpstr>Key things to remember...</vt:lpstr>
      <vt:lpstr>Key things to remember...Cont.</vt:lpstr>
      <vt:lpstr>Considerations...</vt:lpstr>
      <vt:lpstr>Considerations... continued</vt:lpstr>
      <vt:lpstr>Fading Procedure </vt:lpstr>
      <vt:lpstr>Fading Procedure continued</vt:lpstr>
      <vt:lpstr>Planned Ignoring and Extinction Burst</vt:lpstr>
      <vt:lpstr>Planned Ignoring</vt:lpstr>
      <vt:lpstr>Planned Ignoring,  continued</vt:lpstr>
      <vt:lpstr>Why behavior function is important with planned ignoring...</vt:lpstr>
      <vt:lpstr>Withholding Reinforcement example</vt:lpstr>
      <vt:lpstr>Things to Consider with Planned Ignoring</vt:lpstr>
      <vt:lpstr>Extinction Burst</vt:lpstr>
      <vt:lpstr>Extinction Burst, continued</vt:lpstr>
      <vt:lpstr>Thank you!</vt:lpstr>
      <vt:lpstr>Charting the Cs Conference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Interventions to Challenging Behavior. Charting the Cs Conference 2025 </dc:title>
  <dc:creator>Statewide Professional Development to Support the Workforce and Low Incidence Disability Areas in the State of Minnesota</dc:creator>
  <cp:lastModifiedBy>Shuyin Maciel</cp:lastModifiedBy>
  <cp:revision>1735</cp:revision>
  <dcterms:created xsi:type="dcterms:W3CDTF">2020-04-18T15:28:58Z</dcterms:created>
  <dcterms:modified xsi:type="dcterms:W3CDTF">2025-04-23T06:54:07Z</dcterms:modified>
</cp:coreProperties>
</file>