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2"/>
  </p:sldMasterIdLst>
  <p:notesMasterIdLst>
    <p:notesMasterId r:id="rId58"/>
  </p:notesMasterIdLst>
  <p:handoutMasterIdLst>
    <p:handoutMasterId r:id="rId59"/>
  </p:handoutMasterIdLst>
  <p:sldIdLst>
    <p:sldId id="256" r:id="rId3"/>
    <p:sldId id="257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2" r:id="rId41"/>
    <p:sldId id="373" r:id="rId42"/>
    <p:sldId id="374" r:id="rId43"/>
    <p:sldId id="375" r:id="rId44"/>
    <p:sldId id="376" r:id="rId45"/>
    <p:sldId id="377" r:id="rId46"/>
    <p:sldId id="378" r:id="rId47"/>
    <p:sldId id="379" r:id="rId48"/>
    <p:sldId id="380" r:id="rId49"/>
    <p:sldId id="382" r:id="rId50"/>
    <p:sldId id="383" r:id="rId51"/>
    <p:sldId id="384" r:id="rId52"/>
    <p:sldId id="385" r:id="rId53"/>
    <p:sldId id="386" r:id="rId54"/>
    <p:sldId id="381" r:id="rId55"/>
    <p:sldId id="387" r:id="rId56"/>
    <p:sldId id="334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F"/>
    <a:srgbClr val="EFF9FF"/>
    <a:srgbClr val="D9F1FF"/>
    <a:srgbClr val="E1F4FF"/>
    <a:srgbClr val="CCECFF"/>
    <a:srgbClr val="9FE1FF"/>
    <a:srgbClr val="FFFFFF"/>
    <a:srgbClr val="5DCDFF"/>
    <a:srgbClr val="0055A5"/>
    <a:srgbClr val="E73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85" autoAdjust="0"/>
    <p:restoredTop sz="86410" autoAdjust="0"/>
  </p:normalViewPr>
  <p:slideViewPr>
    <p:cSldViewPr snapToGrid="0" snapToObjects="1">
      <p:cViewPr varScale="1">
        <p:scale>
          <a:sx n="118" d="100"/>
          <a:sy n="118" d="100"/>
        </p:scale>
        <p:origin x="366" y="9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97194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04" d="100"/>
          <a:sy n="104" d="100"/>
        </p:scale>
        <p:origin x="4650" y="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C4C17C-7E7C-4FEC-B62C-2EC79CF22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C075B-BE3D-49D9-B36A-CFDC1E1A6A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F0176-442A-4234-91CF-68DD85B022D0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51D5B-9ACC-4F7A-8FFF-434578E311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73B81-98C8-47F4-8EE3-2D536C2469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64E2B-7E83-4383-8FC0-C0783385D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6438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FB6F2-8A5C-9647-8FAA-4ADC8237909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6E53C-B540-F24C-A49E-7383CF25F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0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02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76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2EA3FA5-D1D3-C15F-5759-E6FE4CC9B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5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E19C232-3C5D-41DF-B7FB-60B7B277F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24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56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3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59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00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31F95F2-AEC8-D40D-D5CF-3A7939F49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85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45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1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E4D11A7-67DF-BE82-979B-719AF6C153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8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7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1F89B46-C2A1-2E74-2597-C12AC8A243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96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4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DB3AAD7-3491-1FC5-32BB-E56573AE10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08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19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7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43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1A298C2-17DD-D3C2-3AE5-46CDA13407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600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9EBD787-A19C-CB85-6298-49BE5F897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08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46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276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36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595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678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998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168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572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6ABC3BA-DE7B-68F2-80FB-C699E2E4E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755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556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624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52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356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534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28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904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840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006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188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220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482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060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62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47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402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947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776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17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788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86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66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04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89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6E53C-B540-F24C-A49E-7383CF25FB5C}" type="slidenum">
              <a:rPr lang="en-US" smtClean="0"/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55B6C17-E226-BE63-EE4C-A72DCEF44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48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- Opening slide: Space for logo, titl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">
            <a:extLst>
              <a:ext uri="{FF2B5EF4-FFF2-40B4-BE49-F238E27FC236}">
                <a16:creationId xmlns:a16="http://schemas.microsoft.com/office/drawing/2014/main" id="{268ABC62-F64E-D086-ED93-155009BB1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92161" y="1676418"/>
            <a:ext cx="2938120" cy="4571982"/>
          </a:xfrm>
          <a:prstGeom prst="rect">
            <a:avLst/>
          </a:prstGeom>
          <a:gradFill flip="none" rotWithShape="1">
            <a:gsLst>
              <a:gs pos="0">
                <a:srgbClr val="9FE1FF"/>
              </a:gs>
              <a:gs pos="10000">
                <a:srgbClr val="FFFFFF"/>
              </a:gs>
              <a:gs pos="71000">
                <a:srgbClr val="FFFFFF"/>
              </a:gs>
              <a:gs pos="83000">
                <a:srgbClr val="93DEFF"/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4157" y="1156648"/>
            <a:ext cx="8192942" cy="1907022"/>
          </a:xfrm>
        </p:spPr>
        <p:txBody>
          <a:bodyPr lIns="0" tIns="457200" anchor="ctr">
            <a:noAutofit/>
          </a:bodyPr>
          <a:lstStyle>
            <a:lvl1pPr algn="l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90423-9E1A-DCF3-4D90-27023E53B3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4156" y="3180472"/>
            <a:ext cx="8193643" cy="2534528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  <a:lvl2pPr marL="228600" indent="0">
              <a:buNone/>
              <a:defRPr sz="2400"/>
            </a:lvl2pPr>
            <a:lvl3pPr marL="457200" indent="0">
              <a:buNone/>
              <a:defRPr sz="2400"/>
            </a:lvl3pPr>
            <a:lvl4pPr marL="457200" indent="0">
              <a:buNone/>
              <a:defRPr sz="2400"/>
            </a:lvl4pPr>
            <a:lvl5pPr marL="62865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D0D09D0-A39B-4E1A-D5AF-76A6E25682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075" y="2891912"/>
            <a:ext cx="2938463" cy="2534528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400"/>
            </a:lvl2pPr>
            <a:lvl3pPr marL="457200" indent="0">
              <a:buNone/>
              <a:defRPr sz="2400"/>
            </a:lvl3pPr>
            <a:lvl4pPr marL="457200" indent="0">
              <a:buNone/>
              <a:defRPr sz="2400"/>
            </a:lvl4pPr>
            <a:lvl5pPr marL="62865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1" descr="Picture 1">
            <a:extLst>
              <a:ext uri="{FF2B5EF4-FFF2-40B4-BE49-F238E27FC236}">
                <a16:creationId xmlns:a16="http://schemas.microsoft.com/office/drawing/2014/main" id="{234AE102-9263-0CD6-27C1-191F0255C16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782" y="1156648"/>
            <a:ext cx="2852755" cy="14662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841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84" userDrawn="1">
          <p15:clr>
            <a:srgbClr val="FBAE40"/>
          </p15:clr>
        </p15:guide>
        <p15:guide id="2" pos="39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- Title, body text, space for graphics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331945-340A-0FFE-E00E-E953F83F0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3" y="2422422"/>
            <a:ext cx="10974509" cy="1006578"/>
          </a:xfrm>
        </p:spPr>
        <p:txBody>
          <a:bodyPr/>
          <a:lstStyle>
            <a:lvl1pPr marL="342900" indent="-342900">
              <a:buSzPct val="108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3" name="Picture Placeholder 3" descr="Place holder for graphic placed on the right side of the content box.">
            <a:extLst>
              <a:ext uri="{FF2B5EF4-FFF2-40B4-BE49-F238E27FC236}">
                <a16:creationId xmlns:a16="http://schemas.microsoft.com/office/drawing/2014/main" id="{61709074-C458-EBDC-E8E7-ED3647E2FF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1" y="3786996"/>
            <a:ext cx="10036114" cy="2461404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00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- Title, body text, 3 space for graphics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331945-340A-0FFE-E00E-E953F83F0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3" y="2422422"/>
            <a:ext cx="7503445" cy="1795054"/>
          </a:xfrm>
        </p:spPr>
        <p:txBody>
          <a:bodyPr/>
          <a:lstStyle>
            <a:lvl1pPr marL="342900" indent="-342900">
              <a:buSzPct val="108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3" name="Picture Placeholder 3" descr="Place holder for graphic placed on the right side of the content box.">
            <a:extLst>
              <a:ext uri="{FF2B5EF4-FFF2-40B4-BE49-F238E27FC236}">
                <a16:creationId xmlns:a16="http://schemas.microsoft.com/office/drawing/2014/main" id="{61709074-C458-EBDC-E8E7-ED3647E2FF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2" y="4453346"/>
            <a:ext cx="2752294" cy="1795054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3" descr="Place holder for graphic placed on the right side of the content box.">
            <a:extLst>
              <a:ext uri="{FF2B5EF4-FFF2-40B4-BE49-F238E27FC236}">
                <a16:creationId xmlns:a16="http://schemas.microsoft.com/office/drawing/2014/main" id="{B1560ECC-0200-AB75-796C-A42F5C4770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2089" y="4453346"/>
            <a:ext cx="2752294" cy="1795054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 descr="Place holder for graphic placed on the right side of the content box.">
            <a:extLst>
              <a:ext uri="{FF2B5EF4-FFF2-40B4-BE49-F238E27FC236}">
                <a16:creationId xmlns:a16="http://schemas.microsoft.com/office/drawing/2014/main" id="{9466A1B7-40CB-41D0-CA04-6AB5CA3B0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39033" y="2893325"/>
            <a:ext cx="2952450" cy="3355075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993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- Title, body text, 2 space for graphics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331945-340A-0FFE-E00E-E953F83F0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3" y="2422422"/>
            <a:ext cx="10965427" cy="1795054"/>
          </a:xfrm>
        </p:spPr>
        <p:txBody>
          <a:bodyPr/>
          <a:lstStyle>
            <a:lvl1pPr marL="342900" indent="-342900">
              <a:buSzPct val="108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3" name="Picture Placeholder 3" descr="Place holder for graphic placed on the right side of the content box.">
            <a:extLst>
              <a:ext uri="{FF2B5EF4-FFF2-40B4-BE49-F238E27FC236}">
                <a16:creationId xmlns:a16="http://schemas.microsoft.com/office/drawing/2014/main" id="{61709074-C458-EBDC-E8E7-ED3647E2FF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4789" y="4408648"/>
            <a:ext cx="4335433" cy="1795054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Picture Placeholder 3" descr="Place holder for graphic placed on the right side of the content box.">
            <a:extLst>
              <a:ext uri="{FF2B5EF4-FFF2-40B4-BE49-F238E27FC236}">
                <a16:creationId xmlns:a16="http://schemas.microsoft.com/office/drawing/2014/main" id="{B1560ECC-0200-AB75-796C-A42F5C4770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8879" y="4408648"/>
            <a:ext cx="4335433" cy="1795054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559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- Title, body text, space for graphics on the righ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331945-340A-0FFE-E00E-E953F83F0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3" y="2422422"/>
            <a:ext cx="6629215" cy="3825978"/>
          </a:xfrm>
        </p:spPr>
        <p:txBody>
          <a:bodyPr/>
          <a:lstStyle>
            <a:lvl1pPr marL="342900" indent="-342900">
              <a:buSzPct val="108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3" name="Picture Placeholder 3" descr="Place holder for graphic placed on the right side of the content box.">
            <a:extLst>
              <a:ext uri="{FF2B5EF4-FFF2-40B4-BE49-F238E27FC236}">
                <a16:creationId xmlns:a16="http://schemas.microsoft.com/office/drawing/2014/main" id="{61709074-C458-EBDC-E8E7-ED3647E2FF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75821" y="2567348"/>
            <a:ext cx="3715661" cy="2806909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49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- Title, body text longer, space for graphics on the righ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1640"/>
            <a:ext cx="10978994" cy="1159834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32466-BF6C-643A-FCF7-1F74CBFDF8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4" y="2422422"/>
            <a:ext cx="8561860" cy="3825978"/>
          </a:xfrm>
        </p:spPr>
        <p:txBody>
          <a:bodyPr/>
          <a:lstStyle>
            <a:lvl1pPr marL="342900" indent="-342900">
              <a:buSzPct val="108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3" name="Picture Placeholder 3" descr="Place holder 1 for 1 small graphic placed on the right side of the content box, Place holder for graphic placed on the right side of the content box, column 1, row 1.">
            <a:extLst>
              <a:ext uri="{FF2B5EF4-FFF2-40B4-BE49-F238E27FC236}">
                <a16:creationId xmlns:a16="http://schemas.microsoft.com/office/drawing/2014/main" id="{7B3BAD8A-461A-92C5-A48B-030E89E94F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832678" y="2535023"/>
            <a:ext cx="1724152" cy="1153461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 descr="Place holder 2 for 1 small graphic placed on the right side of the content box, column 1, row 2.">
            <a:extLst>
              <a:ext uri="{FF2B5EF4-FFF2-40B4-BE49-F238E27FC236}">
                <a16:creationId xmlns:a16="http://schemas.microsoft.com/office/drawing/2014/main" id="{4ADD3FB1-531D-992B-BB31-9A4D677D5E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50874" y="3877976"/>
            <a:ext cx="1724152" cy="1153461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6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- Title, body text, bigger space for graphics on the righ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1640"/>
            <a:ext cx="6457051" cy="1159834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32466-BF6C-643A-FCF7-1F74CBFDF8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4" y="2422422"/>
            <a:ext cx="5479026" cy="3825978"/>
          </a:xfrm>
        </p:spPr>
        <p:txBody>
          <a:bodyPr/>
          <a:lstStyle>
            <a:lvl1pPr marL="342900" indent="-342900">
              <a:buSzPct val="108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3" name="Picture Placeholder 3" descr="Place holder 1 for 1 small graphic placed on the right side of the content box, Place holder for graphic placed on the right side of the content box, column 1, row 1.">
            <a:extLst>
              <a:ext uri="{FF2B5EF4-FFF2-40B4-BE49-F238E27FC236}">
                <a16:creationId xmlns:a16="http://schemas.microsoft.com/office/drawing/2014/main" id="{7B3BAD8A-461A-92C5-A48B-030E89E94F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70292" y="1320012"/>
            <a:ext cx="3275463" cy="2358679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 descr="Place holder 2 for 1 small graphic placed on the right side of the content box, column 1, row 2.">
            <a:extLst>
              <a:ext uri="{FF2B5EF4-FFF2-40B4-BE49-F238E27FC236}">
                <a16:creationId xmlns:a16="http://schemas.microsoft.com/office/drawing/2014/main" id="{4ADD3FB1-531D-992B-BB31-9A4D677D5E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88488" y="3904920"/>
            <a:ext cx="3275463" cy="2358679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3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- Title, body text, space for graphics on the righ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331945-340A-0FFE-E00E-E953F83F0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4" y="2422422"/>
            <a:ext cx="5486400" cy="3825978"/>
          </a:xfrm>
        </p:spPr>
        <p:txBody>
          <a:bodyPr/>
          <a:lstStyle>
            <a:lvl1pPr marL="342900" indent="-342900">
              <a:buSzPct val="108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3" name="Picture Placeholder 3" descr="Place holder 1 for 1 small graphic placed on the right side of the content box, column 1.">
            <a:extLst>
              <a:ext uri="{FF2B5EF4-FFF2-40B4-BE49-F238E27FC236}">
                <a16:creationId xmlns:a16="http://schemas.microsoft.com/office/drawing/2014/main" id="{61709074-C458-EBDC-E8E7-ED3647E2FF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8596" y="2535023"/>
            <a:ext cx="1724152" cy="1153461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3" descr="Place holder for graphic placed on the right side of the content box, column 2">
            <a:extLst>
              <a:ext uri="{FF2B5EF4-FFF2-40B4-BE49-F238E27FC236}">
                <a16:creationId xmlns:a16="http://schemas.microsoft.com/office/drawing/2014/main" id="{F3511A5F-68FD-FF76-C581-E992D19DFA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05581" y="2548671"/>
            <a:ext cx="1724152" cy="1153461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 descr="Place holder 2 for 1 small graphic placed on the right side of the content box, column 1.">
            <a:extLst>
              <a:ext uri="{FF2B5EF4-FFF2-40B4-BE49-F238E27FC236}">
                <a16:creationId xmlns:a16="http://schemas.microsoft.com/office/drawing/2014/main" id="{ACDA6B86-7D4E-9235-738A-1D7C3F89F0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6792" y="3877976"/>
            <a:ext cx="1724152" cy="1153461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 descr="Place holder 4 for 1 small graphic placed on the right side of the content box, Place holder for graphic placed on the right side of the content box, column 2.">
            <a:extLst>
              <a:ext uri="{FF2B5EF4-FFF2-40B4-BE49-F238E27FC236}">
                <a16:creationId xmlns:a16="http://schemas.microsoft.com/office/drawing/2014/main" id="{6582B32A-D1EF-11E4-ED7C-62E283CCD9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09545" y="3873389"/>
            <a:ext cx="1724152" cy="1153461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23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Title and 2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6CF40A-55C8-B613-31A8-8994A2789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407674"/>
            <a:ext cx="5291328" cy="384072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399"/>
              </a:buClr>
              <a:buSzPct val="108000"/>
              <a:buFont typeface="Arial" panose="020B0604020202020204" pitchFamily="34" charset="0"/>
              <a:buChar char="•"/>
              <a:defRPr sz="2400"/>
            </a:lvl1pPr>
            <a:lvl2pPr>
              <a:defRPr sz="2400"/>
            </a:lvl2pPr>
            <a:lvl3pPr>
              <a:defRPr sz="2400"/>
            </a:lvl3pPr>
            <a:lvl4pPr marL="914400" indent="-285750"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3EA198-7A13-1A9A-E33F-C44F336092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1263" y="2408488"/>
            <a:ext cx="5300662" cy="3839912"/>
          </a:xfrm>
          <a:prstGeom prst="rect">
            <a:avLst/>
          </a:prstGeom>
        </p:spPr>
        <p:txBody>
          <a:bodyPr/>
          <a:lstStyle>
            <a:lvl1pPr>
              <a:buSzPct val="108000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5011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- Title and 2 body text, 2 spaces fo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6CF40A-55C8-B613-31A8-8994A2789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407674"/>
            <a:ext cx="5291328" cy="102072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399"/>
              </a:buClr>
              <a:buSzPct val="108000"/>
              <a:buFont typeface="Arial" panose="020B0604020202020204" pitchFamily="34" charset="0"/>
              <a:buChar char="•"/>
              <a:defRPr sz="2400"/>
            </a:lvl1pPr>
            <a:lvl2pPr>
              <a:defRPr sz="2400"/>
            </a:lvl2pPr>
            <a:lvl3pPr>
              <a:defRPr sz="2400"/>
            </a:lvl3pPr>
            <a:lvl4pPr marL="914400" indent="-285750"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3EA198-7A13-1A9A-E33F-C44F336092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1263" y="2408488"/>
            <a:ext cx="5300662" cy="1020512"/>
          </a:xfrm>
          <a:prstGeom prst="rect">
            <a:avLst/>
          </a:prstGeom>
        </p:spPr>
        <p:txBody>
          <a:bodyPr/>
          <a:lstStyle>
            <a:lvl1pPr>
              <a:buSzPct val="108000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3C9A13-6160-D944-7F92-548790D7684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" y="3616658"/>
            <a:ext cx="2863187" cy="26317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2950A58-F98B-4A3D-FE40-360D9273BD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32457" y="3616658"/>
            <a:ext cx="2863187" cy="26317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72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- Title outside and 2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-1326907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6CF40A-55C8-B613-31A8-8994A2789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10185"/>
            <a:ext cx="5291328" cy="493821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399"/>
              </a:buClr>
              <a:buSzPct val="108000"/>
              <a:buFont typeface="Arial" panose="020B0604020202020204" pitchFamily="34" charset="0"/>
              <a:buChar char="•"/>
              <a:defRPr sz="2400"/>
            </a:lvl1pPr>
            <a:lvl2pPr>
              <a:defRPr sz="2400"/>
            </a:lvl2pPr>
            <a:lvl3pPr>
              <a:defRPr sz="2400"/>
            </a:lvl3pPr>
            <a:lvl4pPr marL="914400" indent="-285750"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3EA198-7A13-1A9A-E33F-C44F336092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1263" y="1311232"/>
            <a:ext cx="5300662" cy="4937168"/>
          </a:xfrm>
          <a:prstGeom prst="rect">
            <a:avLst/>
          </a:prstGeom>
        </p:spPr>
        <p:txBody>
          <a:bodyPr/>
          <a:lstStyle>
            <a:lvl1pPr>
              <a:buSzPct val="108000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290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Titl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421566"/>
            <a:ext cx="10978994" cy="3903034"/>
          </a:xfrm>
          <a:prstGeom prst="rect">
            <a:avLst/>
          </a:prstGeom>
        </p:spPr>
        <p:txBody>
          <a:bodyPr lIns="274320"/>
          <a:lstStyle>
            <a:lvl1pPr marL="342900" indent="-342900" algn="l">
              <a:buSzPct val="108000"/>
              <a:buFont typeface="Arial" panose="020B0604020202020204" pitchFamily="34" charset="0"/>
              <a:buChar char="•"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Title, 2 subtitles, 2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0B9B7C0-9CB2-5247-86BD-7ADF7C37B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332" y="2412683"/>
            <a:ext cx="5280596" cy="58373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5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6CF40A-55C8-B613-31A8-8994A2789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071958"/>
            <a:ext cx="5291328" cy="3176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399"/>
              </a:buClr>
              <a:buSzPct val="108000"/>
              <a:buFont typeface="Arial" panose="020B0604020202020204" pitchFamily="34" charset="0"/>
              <a:buChar char="•"/>
              <a:defRPr sz="2400"/>
            </a:lvl1pPr>
            <a:lvl2pPr>
              <a:defRPr sz="2400"/>
            </a:lvl2pPr>
            <a:lvl3pPr>
              <a:defRPr sz="2400"/>
            </a:lvl3pPr>
            <a:lvl4pPr marL="914400" indent="-285750"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A0D039-2EB3-08DF-EC1F-C26716E1E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1074" y="2412683"/>
            <a:ext cx="5283770" cy="58373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5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3EA198-7A13-1A9A-E33F-C44F336092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1263" y="3072592"/>
            <a:ext cx="5300662" cy="3175808"/>
          </a:xfrm>
          <a:prstGeom prst="rect">
            <a:avLst/>
          </a:prstGeom>
        </p:spPr>
        <p:txBody>
          <a:bodyPr/>
          <a:lstStyle>
            <a:lvl1pPr>
              <a:buSzPct val="108000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7378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 - Title, subtitl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0B9B7C0-9CB2-5247-86BD-7ADF7C37B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332" y="2412683"/>
            <a:ext cx="10968260" cy="58373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5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6CF40A-55C8-B613-31A8-8994A2789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3071958"/>
            <a:ext cx="10978993" cy="31764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399"/>
              </a:buClr>
              <a:buSzPct val="108000"/>
              <a:buFont typeface="Arial" panose="020B0604020202020204" pitchFamily="34" charset="0"/>
              <a:buChar char="•"/>
              <a:defRPr sz="2400"/>
            </a:lvl1pPr>
            <a:lvl2pPr>
              <a:defRPr sz="2400"/>
            </a:lvl2pPr>
            <a:lvl3pPr>
              <a:defRPr sz="2400"/>
            </a:lvl3pPr>
            <a:lvl4pPr marL="914400" indent="-285750"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2716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- Title and blank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3" descr="Place holder for 1 big graphic placed on the center.">
            <a:extLst>
              <a:ext uri="{FF2B5EF4-FFF2-40B4-BE49-F238E27FC236}">
                <a16:creationId xmlns:a16="http://schemas.microsoft.com/office/drawing/2014/main" id="{F1284B52-48E4-B7CE-253A-20E8A8B831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1" y="2535022"/>
            <a:ext cx="10981882" cy="3713377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3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- Title outside and blank space for a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-1513959"/>
            <a:ext cx="10978994" cy="1181100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3" descr="Place holder for 1 big graphic placed on the center.">
            <a:extLst>
              <a:ext uri="{FF2B5EF4-FFF2-40B4-BE49-F238E27FC236}">
                <a16:creationId xmlns:a16="http://schemas.microsoft.com/office/drawing/2014/main" id="{F1284B52-48E4-B7CE-253A-20E8A8B831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1" y="1351128"/>
            <a:ext cx="10981882" cy="4897271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33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- Title and 2 blank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3" descr="Place holder for 1 big graphic placed on the center.">
            <a:extLst>
              <a:ext uri="{FF2B5EF4-FFF2-40B4-BE49-F238E27FC236}">
                <a16:creationId xmlns:a16="http://schemas.microsoft.com/office/drawing/2014/main" id="{F1284B52-48E4-B7CE-253A-20E8A8B831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1" y="2794331"/>
            <a:ext cx="4904095" cy="2894525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 descr="Place holder for 1 big graphic placed on the center.">
            <a:extLst>
              <a:ext uri="{FF2B5EF4-FFF2-40B4-BE49-F238E27FC236}">
                <a16:creationId xmlns:a16="http://schemas.microsoft.com/office/drawing/2014/main" id="{2C49C210-26AD-E815-2F54-E854A811E2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25822" y="2794331"/>
            <a:ext cx="4904095" cy="2894525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38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- Title shorter and blank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61007"/>
            <a:ext cx="6098862" cy="1181100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3" descr="Place holder for 1 big graphic placed on the center.">
            <a:extLst>
              <a:ext uri="{FF2B5EF4-FFF2-40B4-BE49-F238E27FC236}">
                <a16:creationId xmlns:a16="http://schemas.microsoft.com/office/drawing/2014/main" id="{F1284B52-48E4-B7CE-253A-20E8A8B831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52891" y="1535502"/>
            <a:ext cx="4638591" cy="4712897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14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- Title and blank space for a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Media Placeholder 3" descr="Place holder for media, video (1) placed on the center.">
            <a:extLst>
              <a:ext uri="{FF2B5EF4-FFF2-40B4-BE49-F238E27FC236}">
                <a16:creationId xmlns:a16="http://schemas.microsoft.com/office/drawing/2014/main" id="{05CBB458-4522-04DE-D2A9-BC0C25E7A78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97209" y="2400300"/>
            <a:ext cx="7377113" cy="3848100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650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 - Title and blank space for a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able Placeholder 6" descr="Place holder for a table placed on the center.">
            <a:extLst>
              <a:ext uri="{FF2B5EF4-FFF2-40B4-BE49-F238E27FC236}">
                <a16:creationId xmlns:a16="http://schemas.microsoft.com/office/drawing/2014/main" id="{539594D5-2EA1-8308-878B-20FF6928A32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2775" y="2400300"/>
            <a:ext cx="10979150" cy="3848100"/>
          </a:xfrm>
          <a:ln w="190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08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6 - Title and blank space for a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61007"/>
            <a:ext cx="10978994" cy="1181100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 descr="Place holder for a chart placed on the center.">
            <a:extLst>
              <a:ext uri="{FF2B5EF4-FFF2-40B4-BE49-F238E27FC236}">
                <a16:creationId xmlns:a16="http://schemas.microsoft.com/office/drawing/2014/main" id="{FC5B6137-9B9E-E32D-B202-DB998E6988F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" y="2400300"/>
            <a:ext cx="10982325" cy="3848100"/>
          </a:xfrm>
          <a:ln w="190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81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- Closing slide: space for logo at top, title and body tex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D87F21-D903-5709-3966-995AF1EA1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895455"/>
            <a:ext cx="11000232" cy="914400"/>
          </a:xfrm>
        </p:spPr>
        <p:txBody>
          <a:bodyPr anchor="ctr">
            <a:noAutofit/>
          </a:bodyPr>
          <a:lstStyle>
            <a:lvl1pPr algn="ctr">
              <a:defRPr sz="3600" spc="200" baseline="0">
                <a:solidFill>
                  <a:srgbClr val="10182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EE3E1A-3892-12C4-CD2F-B776ED7BD2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810000"/>
            <a:ext cx="11001375" cy="2438400"/>
          </a:xfrm>
          <a:prstGeom prst="rect">
            <a:avLst/>
          </a:prstGeom>
        </p:spPr>
        <p:txBody>
          <a:bodyPr/>
          <a:lstStyle>
            <a:lvl1pPr marL="0" indent="0" algn="ctr">
              <a:buSzPct val="10800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362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Title and 2 body text and 3 space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421566"/>
            <a:ext cx="10978994" cy="709823"/>
          </a:xfrm>
          <a:prstGeom prst="rect">
            <a:avLst/>
          </a:prstGeom>
        </p:spPr>
        <p:txBody>
          <a:bodyPr lIns="274320"/>
          <a:lstStyle>
            <a:lvl1pPr marL="342900" indent="-342900" algn="l">
              <a:buSzPct val="108000"/>
              <a:buFont typeface="Arial" panose="020B0604020202020204" pitchFamily="34" charset="0"/>
              <a:buChar char="•"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9F7E68-1C6F-595A-1371-EC3191F764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6300" y="3228856"/>
            <a:ext cx="2476201" cy="20533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FC2169-D66D-464F-DDF5-E4297D3FB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6300" y="5362462"/>
            <a:ext cx="2476201" cy="868690"/>
          </a:xfrm>
          <a:prstGeom prst="rect">
            <a:avLst/>
          </a:prstGeom>
        </p:spPr>
        <p:txBody>
          <a:bodyPr lIns="274320"/>
          <a:lstStyle>
            <a:lvl1pPr marL="0" indent="0" algn="ctr">
              <a:buSzPct val="108000"/>
              <a:buFont typeface="Arial" panose="020B0604020202020204" pitchFamily="34" charset="0"/>
              <a:buNone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346EEA24-4F9E-A275-55C3-AB05B1229E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085" y="3246110"/>
            <a:ext cx="2476201" cy="20533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BFAC478-0B1B-BBAB-4ECF-8CADEF0A42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76085" y="5362461"/>
            <a:ext cx="2476201" cy="868690"/>
          </a:xfrm>
          <a:prstGeom prst="rect">
            <a:avLst/>
          </a:prstGeom>
        </p:spPr>
        <p:txBody>
          <a:bodyPr lIns="274320"/>
          <a:lstStyle>
            <a:lvl1pPr marL="0" indent="0" algn="ctr">
              <a:buSzPct val="108000"/>
              <a:buFont typeface="Arial" panose="020B0604020202020204" pitchFamily="34" charset="0"/>
              <a:buNone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486BFD2-8DE4-1917-264E-51EE77E6CB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4099" y="3228856"/>
            <a:ext cx="2476201" cy="20533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F43ED22-8AFF-2A83-4F9A-ED4810E78C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4099" y="5345205"/>
            <a:ext cx="2476201" cy="868690"/>
          </a:xfrm>
          <a:prstGeom prst="rect">
            <a:avLst/>
          </a:prstGeom>
        </p:spPr>
        <p:txBody>
          <a:bodyPr lIns="274320"/>
          <a:lstStyle>
            <a:lvl1pPr marL="0" indent="0" algn="ctr">
              <a:buSzPct val="108000"/>
              <a:buFont typeface="Arial" panose="020B0604020202020204" pitchFamily="34" charset="0"/>
              <a:buNone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465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- Title and 1 body text and 3 space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421566"/>
            <a:ext cx="10978994" cy="1468046"/>
          </a:xfrm>
          <a:prstGeom prst="rect">
            <a:avLst/>
          </a:prstGeom>
        </p:spPr>
        <p:txBody>
          <a:bodyPr lIns="274320"/>
          <a:lstStyle>
            <a:lvl1pPr marL="342900" indent="-342900" algn="l">
              <a:buSzPct val="108000"/>
              <a:buFont typeface="Arial" panose="020B0604020202020204" pitchFamily="34" charset="0"/>
              <a:buChar char="•"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9F7E68-1C6F-595A-1371-EC3191F764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6300" y="4156910"/>
            <a:ext cx="2476201" cy="20533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346EEA24-4F9E-A275-55C3-AB05B1229E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085" y="4174164"/>
            <a:ext cx="2476201" cy="20533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486BFD2-8DE4-1917-264E-51EE77E6CB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4099" y="4156910"/>
            <a:ext cx="2476201" cy="20533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5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- Title and 1 body text at top and 3 body text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421566"/>
            <a:ext cx="10978994" cy="1700058"/>
          </a:xfrm>
          <a:prstGeom prst="rect">
            <a:avLst/>
          </a:prstGeom>
        </p:spPr>
        <p:txBody>
          <a:bodyPr lIns="274320"/>
          <a:lstStyle>
            <a:lvl1pPr marL="342900" indent="-342900" algn="l">
              <a:buSzPct val="108000"/>
              <a:buFont typeface="Arial" panose="020B0604020202020204" pitchFamily="34" charset="0"/>
              <a:buChar char="•"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FC2169-D66D-464F-DDF5-E4297D3FB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285" y="4326341"/>
            <a:ext cx="3499829" cy="1891164"/>
          </a:xfrm>
          <a:prstGeom prst="rect">
            <a:avLst/>
          </a:prstGeom>
        </p:spPr>
        <p:txBody>
          <a:bodyPr lIns="274320"/>
          <a:lstStyle>
            <a:lvl1pPr marL="0" indent="0" algn="ctr">
              <a:buSzPct val="108000"/>
              <a:buFont typeface="Arial" panose="020B0604020202020204" pitchFamily="34" charset="0"/>
              <a:buNone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BFAC478-0B1B-BBAB-4ECF-8CADEF0A42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98406" y="4339988"/>
            <a:ext cx="3499829" cy="1891164"/>
          </a:xfrm>
          <a:prstGeom prst="rect">
            <a:avLst/>
          </a:prstGeom>
        </p:spPr>
        <p:txBody>
          <a:bodyPr lIns="274320"/>
          <a:lstStyle>
            <a:lvl1pPr marL="0" indent="0" algn="ctr">
              <a:buSzPct val="108000"/>
              <a:buFont typeface="Arial" panose="020B0604020202020204" pitchFamily="34" charset="0"/>
              <a:buNone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F43ED22-8AFF-2A83-4F9A-ED4810E78C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00759" y="4309084"/>
            <a:ext cx="3499829" cy="1891164"/>
          </a:xfrm>
          <a:prstGeom prst="rect">
            <a:avLst/>
          </a:prstGeom>
        </p:spPr>
        <p:txBody>
          <a:bodyPr lIns="274320"/>
          <a:lstStyle>
            <a:lvl1pPr marL="0" indent="0" algn="ctr">
              <a:buSzPct val="108000"/>
              <a:buFont typeface="Arial" panose="020B0604020202020204" pitchFamily="34" charset="0"/>
              <a:buNone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56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- Title and 4 body text and 4 space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8149" y="2441244"/>
            <a:ext cx="2740013" cy="1666733"/>
          </a:xfrm>
          <a:prstGeom prst="rect">
            <a:avLst/>
          </a:prstGeom>
        </p:spPr>
        <p:txBody>
          <a:bodyPr lIns="274320"/>
          <a:lstStyle>
            <a:lvl1pPr marL="0" indent="0" algn="l">
              <a:buSzPct val="108000"/>
              <a:buFont typeface="Arial" panose="020B0604020202020204" pitchFamily="34" charset="0"/>
              <a:buNone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9F7E68-1C6F-595A-1371-EC3191F764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8176" y="2441390"/>
            <a:ext cx="2148671" cy="16667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FC2169-D66D-464F-DDF5-E4297D3FB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28150" y="4358570"/>
            <a:ext cx="2740012" cy="1889830"/>
          </a:xfrm>
          <a:prstGeom prst="rect">
            <a:avLst/>
          </a:prstGeom>
        </p:spPr>
        <p:txBody>
          <a:bodyPr lIns="274320"/>
          <a:lstStyle>
            <a:lvl1pPr marL="0" indent="0" algn="ctr">
              <a:buSzPct val="108000"/>
              <a:buFont typeface="Arial" panose="020B0604020202020204" pitchFamily="34" charset="0"/>
              <a:buNone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346EEA24-4F9E-A275-55C3-AB05B1229E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4643" y="4358569"/>
            <a:ext cx="2148671" cy="18898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BFAC478-0B1B-BBAB-4ECF-8CADEF0A42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2480" y="2418051"/>
            <a:ext cx="2476201" cy="1690070"/>
          </a:xfrm>
          <a:prstGeom prst="rect">
            <a:avLst/>
          </a:prstGeom>
        </p:spPr>
        <p:txBody>
          <a:bodyPr lIns="274320"/>
          <a:lstStyle>
            <a:lvl1pPr marL="0" indent="0" algn="ctr">
              <a:buSzPct val="108000"/>
              <a:buFont typeface="Arial" panose="020B0604020202020204" pitchFamily="34" charset="0"/>
              <a:buNone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486BFD2-8DE4-1917-264E-51EE77E6CB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12460" y="2441390"/>
            <a:ext cx="2269773" cy="16433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F43ED22-8AFF-2A83-4F9A-ED4810E78C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2480" y="4358570"/>
            <a:ext cx="2476201" cy="1889828"/>
          </a:xfrm>
          <a:prstGeom prst="rect">
            <a:avLst/>
          </a:prstGeom>
        </p:spPr>
        <p:txBody>
          <a:bodyPr lIns="274320"/>
          <a:lstStyle>
            <a:lvl1pPr marL="0" indent="0" algn="ctr">
              <a:buSzPct val="108000"/>
              <a:buFont typeface="Arial" panose="020B0604020202020204" pitchFamily="34" charset="0"/>
              <a:buNone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A30B55EA-25FA-496D-A237-CF37EC1768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1109" y="4358570"/>
            <a:ext cx="2269773" cy="19123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98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- Title and 1 body text and 4 space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421566"/>
            <a:ext cx="10978994" cy="2112336"/>
          </a:xfrm>
          <a:prstGeom prst="rect">
            <a:avLst/>
          </a:prstGeom>
        </p:spPr>
        <p:txBody>
          <a:bodyPr lIns="274320"/>
          <a:lstStyle>
            <a:lvl1pPr marL="342900" indent="-342900" algn="l">
              <a:buSzPct val="108000"/>
              <a:buFont typeface="Arial" panose="020B0604020202020204" pitchFamily="34" charset="0"/>
              <a:buChar char="•"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9F7E68-1C6F-595A-1371-EC3191F764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639" y="4769534"/>
            <a:ext cx="2480778" cy="1427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346EEA24-4F9E-A275-55C3-AB05B1229E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97657" y="4786788"/>
            <a:ext cx="2480778" cy="1427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486BFD2-8DE4-1917-264E-51EE77E6CB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1959" y="4769534"/>
            <a:ext cx="2480778" cy="1427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7C67F0C-70F7-D74B-B665-4FDEF85C44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06168" y="4769534"/>
            <a:ext cx="2480778" cy="1427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7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 - Title, space for logo at the top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90" y="1170638"/>
            <a:ext cx="7889956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CE71DD-D39E-430D-92BA-5FB446CDB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421566"/>
            <a:ext cx="10978994" cy="3826834"/>
          </a:xfrm>
          <a:prstGeom prst="rect">
            <a:avLst/>
          </a:prstGeom>
        </p:spPr>
        <p:txBody>
          <a:bodyPr lIns="274320"/>
          <a:lstStyle>
            <a:lvl1pPr marL="342900" indent="-342900" algn="l">
              <a:buSzPct val="108000"/>
              <a:buFont typeface="Arial" panose="020B0604020202020204" pitchFamily="34" charset="0"/>
              <a:buChar char="•"/>
              <a:defRPr sz="2400"/>
            </a:lvl1pPr>
            <a:lvl2pPr marL="571500" indent="-342900" algn="l">
              <a:buClr>
                <a:srgbClr val="003399"/>
              </a:buClr>
              <a:buSzPct val="80000"/>
              <a:buFont typeface="Courier New" panose="02070309020205020404" pitchFamily="49" charset="0"/>
              <a:buChar char="o"/>
              <a:defRPr sz="2400"/>
            </a:lvl2pPr>
            <a:lvl3pPr marL="800100" indent="-342900" algn="l">
              <a:buClr>
                <a:srgbClr val="001689"/>
              </a:buClr>
              <a:buSzPct val="100000"/>
              <a:buFont typeface="Arial" panose="020B0604020202020204" pitchFamily="34" charset="0"/>
              <a:buChar char="•"/>
              <a:defRPr sz="2400"/>
            </a:lvl3pPr>
            <a:lvl4pPr>
              <a:defRPr sz="2400"/>
            </a:lvl4pPr>
            <a:lvl5pPr marL="914400" indent="-285750" algn="l">
              <a:buClr>
                <a:srgbClr val="003399"/>
              </a:buClr>
              <a:buSzPct val="60000"/>
              <a:buFont typeface="Courier New" panose="02070309020205020404" pitchFamily="49" charset="0"/>
              <a:buChar char="o"/>
              <a:defRPr sz="2400"/>
            </a:lvl5pPr>
            <a:lvl6pPr marL="1143000" indent="-342900" algn="l">
              <a:buClr>
                <a:srgbClr val="003399"/>
              </a:buClr>
              <a:buSzPct val="90000"/>
              <a:buFont typeface="Arial" panose="020B0604020202020204" pitchFamily="34" charset="0"/>
              <a:buChar char="•"/>
              <a:defRPr sz="2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4" name="Picture Placeholder 3" descr="Place holder for small graphic placed at the top-right of the title.">
            <a:extLst>
              <a:ext uri="{FF2B5EF4-FFF2-40B4-BE49-F238E27FC236}">
                <a16:creationId xmlns:a16="http://schemas.microsoft.com/office/drawing/2014/main" id="{66E67016-BAD6-636F-268F-C2AAE67360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95432" y="1168400"/>
            <a:ext cx="2095500" cy="1154113"/>
          </a:xfrm>
          <a:ln w="190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6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Title, body text, space for graphics on the righ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331945-340A-0FFE-E00E-E953F83F0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4" y="2422422"/>
            <a:ext cx="5486400" cy="3825978"/>
          </a:xfrm>
        </p:spPr>
        <p:txBody>
          <a:bodyPr/>
          <a:lstStyle>
            <a:lvl1pPr marL="342900" indent="-342900">
              <a:buSzPct val="108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3" name="Picture Placeholder 3" descr="Place holder for graphic placed on the right side of the content box.">
            <a:extLst>
              <a:ext uri="{FF2B5EF4-FFF2-40B4-BE49-F238E27FC236}">
                <a16:creationId xmlns:a16="http://schemas.microsoft.com/office/drawing/2014/main" id="{61709074-C458-EBDC-E8E7-ED3647E2FF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35897" y="2567348"/>
            <a:ext cx="4355586" cy="2742304"/>
          </a:xfr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16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949" y="1174805"/>
            <a:ext cx="10972800" cy="1143093"/>
          </a:xfrm>
          <a:prstGeom prst="rect">
            <a:avLst/>
          </a:prstGeom>
        </p:spPr>
        <p:txBody>
          <a:bodyPr vert="horz" lIns="0" tIns="18288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949" y="2423160"/>
            <a:ext cx="10972799" cy="3825240"/>
          </a:xfrm>
          <a:prstGeom prst="rect">
            <a:avLst/>
          </a:prstGeom>
        </p:spPr>
        <p:txBody>
          <a:bodyPr vert="horz" lIns="274320" tIns="45720" rIns="457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7" name="Arrow: Right 6" hidden="1">
            <a:extLst>
              <a:ext uri="{FF2B5EF4-FFF2-40B4-BE49-F238E27FC236}">
                <a16:creationId xmlns:a16="http://schemas.microsoft.com/office/drawing/2014/main" id="{C8196219-F9FA-43AF-8C08-4862AF621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286311" y="3724"/>
            <a:ext cx="766751" cy="113385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Arrow: Right 3" hidden="1">
            <a:extLst>
              <a:ext uri="{FF2B5EF4-FFF2-40B4-BE49-F238E27FC236}">
                <a16:creationId xmlns:a16="http://schemas.microsoft.com/office/drawing/2014/main" id="{19C48AA6-DA71-507A-44EF-8C9EDDF8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56873" y="-933"/>
            <a:ext cx="766751" cy="113385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461DD-C021-61DE-80E7-67AA7CE4F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1548677" y="6528872"/>
            <a:ext cx="606252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fld id="{E87E798C-1626-44D4-9BFF-3156840017C8}" type="slidenum"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rrow: Right 10" hidden="1">
            <a:extLst>
              <a:ext uri="{FF2B5EF4-FFF2-40B4-BE49-F238E27FC236}">
                <a16:creationId xmlns:a16="http://schemas.microsoft.com/office/drawing/2014/main" id="{B21C9A58-0EF2-7E6E-80E3-9AFB19B3B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278692" y="5718810"/>
            <a:ext cx="769258" cy="1133856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2" name="Arrow: Right 11" hidden="1">
            <a:extLst>
              <a:ext uri="{FF2B5EF4-FFF2-40B4-BE49-F238E27FC236}">
                <a16:creationId xmlns:a16="http://schemas.microsoft.com/office/drawing/2014/main" id="{E47578A1-7AC3-35AD-EC72-8F7395DE4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64492" y="5714153"/>
            <a:ext cx="769258" cy="1133856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9042E985-0DFD-849A-C983-CEB89457D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30326" y="1298015"/>
            <a:ext cx="125730" cy="1102285"/>
          </a:xfrm>
          <a:prstGeom prst="rect">
            <a:avLst/>
          </a:prstGeom>
          <a:solidFill>
            <a:srgbClr val="5DC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AB674C9E-771B-9339-B1C8-FA25D4729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-30326" y="2392906"/>
            <a:ext cx="125730" cy="3855493"/>
          </a:xfrm>
          <a:prstGeom prst="rect">
            <a:avLst/>
          </a:prstGeom>
          <a:solidFill>
            <a:srgbClr val="0083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50" r:id="rId2"/>
    <p:sldLayoutId id="2147483714" r:id="rId3"/>
    <p:sldLayoutId id="2147483725" r:id="rId4"/>
    <p:sldLayoutId id="2147483721" r:id="rId5"/>
    <p:sldLayoutId id="2147483718" r:id="rId6"/>
    <p:sldLayoutId id="2147483716" r:id="rId7"/>
    <p:sldLayoutId id="2147483703" r:id="rId8"/>
    <p:sldLayoutId id="2147483699" r:id="rId9"/>
    <p:sldLayoutId id="2147483713" r:id="rId10"/>
    <p:sldLayoutId id="2147483719" r:id="rId11"/>
    <p:sldLayoutId id="2147483723" r:id="rId12"/>
    <p:sldLayoutId id="2147483712" r:id="rId13"/>
    <p:sldLayoutId id="2147483687" r:id="rId14"/>
    <p:sldLayoutId id="2147483717" r:id="rId15"/>
    <p:sldLayoutId id="2147483708" r:id="rId16"/>
    <p:sldLayoutId id="2147483702" r:id="rId17"/>
    <p:sldLayoutId id="2147483724" r:id="rId18"/>
    <p:sldLayoutId id="2147483720" r:id="rId19"/>
    <p:sldLayoutId id="2147483700" r:id="rId20"/>
    <p:sldLayoutId id="2147483704" r:id="rId21"/>
    <p:sldLayoutId id="2147483686" r:id="rId22"/>
    <p:sldLayoutId id="2147483722" r:id="rId23"/>
    <p:sldLayoutId id="2147483715" r:id="rId24"/>
    <p:sldLayoutId id="2147483711" r:id="rId25"/>
    <p:sldLayoutId id="2147483707" r:id="rId26"/>
    <p:sldLayoutId id="2147483709" r:id="rId27"/>
    <p:sldLayoutId id="2147483710" r:id="rId28"/>
    <p:sldLayoutId id="2147483697" r:id="rId29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 cap="none" spc="100" baseline="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3399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15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3399"/>
        </a:buClr>
        <a:buSzPct val="80000"/>
        <a:buFont typeface="Courier New" panose="02070309020205020404" pitchFamily="49" charset="0"/>
        <a:buChar char="o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3399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4295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7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1440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3399"/>
        </a:buClr>
        <a:buSzPct val="6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147763" indent="-3476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3399"/>
        </a:buClr>
        <a:buSzPct val="90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31875" indent="-234950" algn="l" defTabSz="914400" rtl="0" eaLnBrk="1" latinLnBrk="0" hangingPunct="1">
        <a:lnSpc>
          <a:spcPct val="90000"/>
        </a:lnSpc>
        <a:spcBef>
          <a:spcPts val="200"/>
        </a:spcBef>
        <a:spcAft>
          <a:spcPts val="1200"/>
        </a:spcAft>
        <a:buClr>
          <a:srgbClr val="101820"/>
        </a:buClr>
        <a:buFont typeface="Wingdings 3" pitchFamily="18" charset="2"/>
        <a:buChar char="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552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4320" userDrawn="1">
          <p15:clr>
            <a:srgbClr val="F26B43"/>
          </p15:clr>
        </p15:guide>
        <p15:guide id="5" orient="horz" pos="3936" userDrawn="1">
          <p15:clr>
            <a:srgbClr val="F26B43"/>
          </p15:clr>
        </p15:guide>
        <p15:guide id="6" orient="horz" pos="1464" userDrawn="1">
          <p15:clr>
            <a:srgbClr val="F26B43"/>
          </p15:clr>
        </p15:guide>
        <p15:guide id="7" orient="horz" pos="1512" userDrawn="1">
          <p15:clr>
            <a:srgbClr val="F26B43"/>
          </p15:clr>
        </p15:guide>
        <p15:guide id="8" pos="384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.mytobiidynavox.com/Core%20First%20Books%20and%20Lessons/Set%201/Go/Go%20Go%20Go.pdf#_gl=1*qsv75z*_gcl_au*NTEyNDA3NTI4LjE3MzYyODYyMzk.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biidynavox.com/products/core-first-lessons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monarchreader.com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teforliteracy.com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www.readinga-z.co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word.assistiveware.com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aclanguagelab.com/resources/lets-teach-core" TargetMode="External"/><Relationship Id="rId4" Type="http://schemas.openxmlformats.org/officeDocument/2006/relationships/hyperlink" Target="https://www.prentrom.com/caregivers/implementation-activities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word.assistiveware.com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aclanguagelab.com/resources/lets-teach-core" TargetMode="External"/><Relationship Id="rId4" Type="http://schemas.openxmlformats.org/officeDocument/2006/relationships/hyperlink" Target="https://www.prentrom.com/caregivers/implementation-activitie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ha.org/Practice-Portal/Professional-Issues/Augmentative-and-Alternative-Communication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90/s19081911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sa.gov.au/docs/support-and-inclusion/practice-guidance/complex-communication-practice-guidance.pdf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teracyforallinstruction.ca/shared-reading/" TargetMode="External"/><Relationship Id="rId4" Type="http://schemas.openxmlformats.org/officeDocument/2006/relationships/hyperlink" Target="https://www.assistiveware.com/learn-aac/integrating-comprehensive-literacy-instruction#:~:text=Model%20key%20words%20using%20AAC,topics%20that%20are%20high%20interest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academiaSETT2005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aacticalaac.org/praactical/praactical-resources-10-things-you-may-not-know-about-aac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jen.erickson@spps.org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hloe.converse@spps.or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D90F6270-88F6-AA12-22F1-857B250B2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Empowering Voices: Using AAC to Support Literacy Skills in Developing Communicators</a:t>
            </a:r>
          </a:p>
        </p:txBody>
      </p:sp>
      <p:pic>
        <p:nvPicPr>
          <p:cNvPr id="12" name="Picture Placeholder 11" descr="Charting the Cs logo with black and blue text">
            <a:extLst>
              <a:ext uri="{FF2B5EF4-FFF2-40B4-BE49-F238E27FC236}">
                <a16:creationId xmlns:a16="http://schemas.microsoft.com/office/drawing/2014/main" id="{92A34719-8731-EF29-90CB-7117B21E5C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337" b="-62991"/>
          <a:stretch/>
        </p:blipFill>
        <p:spPr>
          <a:xfrm>
            <a:off x="177782" y="1227906"/>
            <a:ext cx="2852755" cy="105537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AB676B-4FF9-88B4-C9B9-9280BAF23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075" y="2891911"/>
            <a:ext cx="2938463" cy="325622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Charting the Cs Conference 2025: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 Literacy and Beyond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Cooperation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Communication 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Collaboration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DB43DFB-DDC8-1D03-0FD7-3B53D918D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4157" y="3180472"/>
            <a:ext cx="2599018" cy="2534528"/>
          </a:xfrm>
        </p:spPr>
        <p:txBody>
          <a:bodyPr/>
          <a:lstStyle/>
          <a:p>
            <a:pPr algn="l"/>
            <a:r>
              <a:rPr lang="en-US" dirty="0"/>
              <a:t>April 29, 2025</a:t>
            </a:r>
          </a:p>
          <a:p>
            <a:pPr algn="l"/>
            <a:r>
              <a:rPr lang="en-US" dirty="0"/>
              <a:t>Jen Erickson</a:t>
            </a:r>
          </a:p>
          <a:p>
            <a:pPr algn="l"/>
            <a:r>
              <a:rPr lang="en-US" dirty="0"/>
              <a:t>Chloe Converse</a:t>
            </a:r>
          </a:p>
        </p:txBody>
      </p:sp>
      <p:pic>
        <p:nvPicPr>
          <p:cNvPr id="2" name="Google Shape;60;p14" descr="An open book with snowflakes">
            <a:extLst>
              <a:ext uri="{FF2B5EF4-FFF2-40B4-BE49-F238E27FC236}">
                <a16:creationId xmlns:a16="http://schemas.microsoft.com/office/drawing/2014/main" id="{C0943F1B-F5BF-B917-7CEE-A7CC9619F27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3315" y="3091835"/>
            <a:ext cx="4767111" cy="316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75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2A62-5641-41B6-5E11-32181F97B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1153461"/>
          </a:xfrm>
        </p:spPr>
        <p:txBody>
          <a:bodyPr/>
          <a:lstStyle/>
          <a:p>
            <a:r>
              <a:rPr lang="en-US" dirty="0"/>
              <a:t>Low-Tech AAC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81007-EE95-F847-C462-D675A4E7B8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Non-electronic equipment or tool used outside of one’s body to communicate</a:t>
            </a:r>
          </a:p>
        </p:txBody>
      </p:sp>
      <p:pic>
        <p:nvPicPr>
          <p:cNvPr id="10" name="Google Shape;123;p23" descr="Picture symbols board">
            <a:extLst>
              <a:ext uri="{FF2B5EF4-FFF2-40B4-BE49-F238E27FC236}">
                <a16:creationId xmlns:a16="http://schemas.microsoft.com/office/drawing/2014/main" id="{B02CA96E-7EAA-6A0D-8055-54913D3C9DB9}"/>
              </a:ext>
            </a:extLst>
          </p:cNvPr>
          <p:cNvPicPr preferRelativeResize="0">
            <a:picLocks noGrp="1"/>
          </p:cNvPicPr>
          <p:nvPr>
            <p:ph type="pic" sz="quarter" idx="11"/>
          </p:nvPr>
        </p:nvPicPr>
        <p:blipFill>
          <a:blip r:embed="rId3">
            <a:alphaModFix/>
          </a:blip>
          <a:srcRect l="709" r="709"/>
          <a:stretch>
            <a:fillRect/>
          </a:stretch>
        </p:blipFill>
        <p:spPr>
          <a:xfrm>
            <a:off x="876300" y="3228975"/>
            <a:ext cx="2476500" cy="20526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8AA1A4-90CD-3008-A708-81DB47D3D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/>
            <a:r>
              <a:rPr lang="en-US" dirty="0"/>
              <a:t>picture symbols</a:t>
            </a:r>
          </a:p>
        </p:txBody>
      </p:sp>
      <p:pic>
        <p:nvPicPr>
          <p:cNvPr id="11" name="Google Shape;119;p23">
            <a:extLst>
              <a:ext uri="{FF2B5EF4-FFF2-40B4-BE49-F238E27FC236}">
                <a16:creationId xmlns:a16="http://schemas.microsoft.com/office/drawing/2014/main" id="{A0CD840A-DC1C-F3DB-C4AA-2BAA18F44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4">
            <a:alphaModFix/>
          </a:blip>
          <a:srcRect l="4662" r="4662"/>
          <a:stretch>
            <a:fillRect/>
          </a:stretch>
        </p:blipFill>
        <p:spPr>
          <a:xfrm>
            <a:off x="4876800" y="3246438"/>
            <a:ext cx="2474913" cy="20526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A728F0-F47D-6207-17F0-4135E7268F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/>
            <a:r>
              <a:rPr lang="en-US" dirty="0"/>
              <a:t>pen and paper</a:t>
            </a:r>
          </a:p>
        </p:txBody>
      </p:sp>
      <p:pic>
        <p:nvPicPr>
          <p:cNvPr id="13" name="Google Shape;118;p23" descr="A close-up of a board with picture symbols">
            <a:extLst>
              <a:ext uri="{FF2B5EF4-FFF2-40B4-BE49-F238E27FC236}">
                <a16:creationId xmlns:a16="http://schemas.microsoft.com/office/drawing/2014/main" id="{EC085B22-6B67-2143-7E5A-5FDA57D3C3E8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 rotWithShape="1">
          <a:blip r:embed="rId5">
            <a:alphaModFix/>
          </a:blip>
          <a:srcRect t="13004" b="13149"/>
          <a:stretch/>
        </p:blipFill>
        <p:spPr>
          <a:xfrm>
            <a:off x="8620016" y="3164443"/>
            <a:ext cx="2946935" cy="2176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A7950A-C824-D379-06F4-556F92C474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l"/>
            <a:r>
              <a:rPr lang="en-US" dirty="0"/>
              <a:t>alphabet board</a:t>
            </a:r>
          </a:p>
        </p:txBody>
      </p:sp>
    </p:spTree>
    <p:extLst>
      <p:ext uri="{BB962C8B-B14F-4D97-AF65-F5344CB8AC3E}">
        <p14:creationId xmlns:p14="http://schemas.microsoft.com/office/powerpoint/2010/main" val="556243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FDA2F-B39C-3ECE-83BA-0186DF28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Mid-Tech AAC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46184-620A-C544-7AF5-B062C801F8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421566"/>
            <a:ext cx="4185543" cy="7098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Battery operated electronic devices</a:t>
            </a:r>
          </a:p>
        </p:txBody>
      </p:sp>
      <p:pic>
        <p:nvPicPr>
          <p:cNvPr id="11" name="Google Shape;130;p24" descr="A close-up of a red and yellow  button of an iTalk 2 device.">
            <a:extLst>
              <a:ext uri="{FF2B5EF4-FFF2-40B4-BE49-F238E27FC236}">
                <a16:creationId xmlns:a16="http://schemas.microsoft.com/office/drawing/2014/main" id="{9BC69D85-ACAA-8474-6FC2-7E2DBC60B85D}"/>
              </a:ext>
            </a:extLst>
          </p:cNvPr>
          <p:cNvPicPr preferRelativeResize="0">
            <a:picLocks noGrp="1"/>
          </p:cNvPicPr>
          <p:nvPr>
            <p:ph type="pic" sz="quarter" idx="11"/>
          </p:nvPr>
        </p:nvPicPr>
        <p:blipFill rotWithShape="1">
          <a:blip r:embed="rId3">
            <a:alphaModFix/>
          </a:blip>
          <a:srcRect t="8558" b="8558"/>
          <a:stretch/>
        </p:blipFill>
        <p:spPr>
          <a:xfrm>
            <a:off x="876300" y="3228975"/>
            <a:ext cx="2476500" cy="20526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FD29CE-7868-1B8C-73C9-5363CBAFC9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iTalk 2</a:t>
            </a:r>
          </a:p>
        </p:txBody>
      </p:sp>
      <p:pic>
        <p:nvPicPr>
          <p:cNvPr id="13" name="Google Shape;131;p24" descr="A close-up of a GoTalk 9 device.">
            <a:extLst>
              <a:ext uri="{FF2B5EF4-FFF2-40B4-BE49-F238E27FC236}">
                <a16:creationId xmlns:a16="http://schemas.microsoft.com/office/drawing/2014/main" id="{8CB8A794-56BC-1B6F-5020-B3CA4EA656FD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 rotWithShape="1">
          <a:blip r:embed="rId4">
            <a:alphaModFix/>
          </a:blip>
          <a:srcRect t="3400" b="3400"/>
          <a:stretch/>
        </p:blipFill>
        <p:spPr>
          <a:xfrm>
            <a:off x="4876800" y="2400300"/>
            <a:ext cx="2474913" cy="28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850934-C314-E586-503A-D9D9C006E1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GoTalk</a:t>
            </a:r>
            <a:r>
              <a:rPr lang="en-US" dirty="0"/>
              <a:t> 9</a:t>
            </a:r>
          </a:p>
        </p:txBody>
      </p:sp>
      <p:pic>
        <p:nvPicPr>
          <p:cNvPr id="15" name="Google Shape;132;p24" descr="A group of 3 buttons; red, green and blue of a Talking Brix 2 device">
            <a:extLst>
              <a:ext uri="{FF2B5EF4-FFF2-40B4-BE49-F238E27FC236}">
                <a16:creationId xmlns:a16="http://schemas.microsoft.com/office/drawing/2014/main" id="{0841CD2D-9918-8C6D-BCCE-596F46CFBB17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 rotWithShape="1">
          <a:blip r:embed="rId5">
            <a:alphaModFix/>
          </a:blip>
          <a:srcRect t="8558" b="8558"/>
          <a:stretch/>
        </p:blipFill>
        <p:spPr>
          <a:xfrm>
            <a:off x="8576748" y="3051425"/>
            <a:ext cx="2690713" cy="22301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407AF2-7182-4286-CB4D-BD020F15F0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Talking Brix 2</a:t>
            </a:r>
          </a:p>
        </p:txBody>
      </p:sp>
    </p:spTree>
    <p:extLst>
      <p:ext uri="{BB962C8B-B14F-4D97-AF65-F5344CB8AC3E}">
        <p14:creationId xmlns:p14="http://schemas.microsoft.com/office/powerpoint/2010/main" val="3658475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7B62-621A-3A7E-086F-4415902F2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954195"/>
            <a:ext cx="10978994" cy="975688"/>
          </a:xfrm>
        </p:spPr>
        <p:txBody>
          <a:bodyPr/>
          <a:lstStyle/>
          <a:p>
            <a:r>
              <a:rPr lang="en-US" dirty="0"/>
              <a:t>High-Tech AAC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F5EE5-2850-E6A7-0429-FEF6E75BB9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137105"/>
            <a:ext cx="10978994" cy="1865499"/>
          </a:xfrm>
        </p:spPr>
        <p:txBody>
          <a:bodyPr/>
          <a:lstStyle/>
          <a:p>
            <a:r>
              <a:rPr lang="en-US" dirty="0"/>
              <a:t>Electronic devices with more advanced processors</a:t>
            </a:r>
          </a:p>
          <a:p>
            <a:r>
              <a:rPr lang="en-US" dirty="0"/>
              <a:t>Commonly referred to as Speech Generating Devices (SGDs)</a:t>
            </a:r>
          </a:p>
          <a:p>
            <a:r>
              <a:rPr lang="en-US" dirty="0"/>
              <a:t>Tablet with a communication application</a:t>
            </a:r>
          </a:p>
          <a:p>
            <a:r>
              <a:rPr lang="en-US" dirty="0"/>
              <a:t>Dedicated communication device </a:t>
            </a:r>
          </a:p>
        </p:txBody>
      </p:sp>
      <p:pic>
        <p:nvPicPr>
          <p:cNvPr id="12" name="Google Shape;146;p25" descr="A screenshot of an iPad with TouchChat with icons">
            <a:extLst>
              <a:ext uri="{FF2B5EF4-FFF2-40B4-BE49-F238E27FC236}">
                <a16:creationId xmlns:a16="http://schemas.microsoft.com/office/drawing/2014/main" id="{57AEC7DE-2ED5-3987-FFF5-0C7986281048}"/>
              </a:ext>
            </a:extLst>
          </p:cNvPr>
          <p:cNvPicPr preferRelativeResize="0">
            <a:picLocks noGrp="1"/>
          </p:cNvPicPr>
          <p:nvPr>
            <p:ph type="pic" sz="quarter" idx="11"/>
          </p:nvPr>
        </p:nvPicPr>
        <p:blipFill>
          <a:blip r:embed="rId3">
            <a:alphaModFix/>
          </a:blip>
          <a:srcRect t="3710" b="3710"/>
          <a:stretch>
            <a:fillRect/>
          </a:stretch>
        </p:blipFill>
        <p:spPr>
          <a:xfrm>
            <a:off x="876300" y="4108821"/>
            <a:ext cx="2757488" cy="18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81389-7567-A7E9-96B7-3DB948B76C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489" y="5917261"/>
            <a:ext cx="3021415" cy="576006"/>
          </a:xfrm>
        </p:spPr>
        <p:txBody>
          <a:bodyPr/>
          <a:lstStyle/>
          <a:p>
            <a:r>
              <a:rPr lang="en-US" dirty="0"/>
              <a:t>iPad with </a:t>
            </a:r>
            <a:r>
              <a:rPr lang="en-US" dirty="0" err="1"/>
              <a:t>TouchChat</a:t>
            </a:r>
            <a:endParaRPr lang="en-US" dirty="0"/>
          </a:p>
        </p:txBody>
      </p:sp>
      <p:pic>
        <p:nvPicPr>
          <p:cNvPr id="13" name="Google Shape;142;p25" descr="A kid looking at a TobiiDynavox I-16&#10;screen">
            <a:extLst>
              <a:ext uri="{FF2B5EF4-FFF2-40B4-BE49-F238E27FC236}">
                <a16:creationId xmlns:a16="http://schemas.microsoft.com/office/drawing/2014/main" id="{84787850-218B-91A2-958B-0C839A5C0326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4">
            <a:alphaModFix/>
          </a:blip>
          <a:srcRect t="10538" b="10538"/>
          <a:stretch>
            <a:fillRect/>
          </a:stretch>
        </p:blipFill>
        <p:spPr>
          <a:xfrm>
            <a:off x="4876801" y="4155303"/>
            <a:ext cx="2582238" cy="16677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2B024C-EB6F-BE0E-9289-8C8E3AE45A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76085" y="5917260"/>
            <a:ext cx="2582954" cy="868690"/>
          </a:xfrm>
        </p:spPr>
        <p:txBody>
          <a:bodyPr/>
          <a:lstStyle/>
          <a:p>
            <a:pPr algn="l"/>
            <a:r>
              <a:rPr lang="en-US" dirty="0" err="1"/>
              <a:t>TobiiDynavox</a:t>
            </a:r>
            <a:r>
              <a:rPr lang="en-US" dirty="0"/>
              <a:t> I-16</a:t>
            </a:r>
          </a:p>
        </p:txBody>
      </p:sp>
      <p:pic>
        <p:nvPicPr>
          <p:cNvPr id="14" name="Google Shape;144;p25" descr="The TalkPad Wego 8 screen showing different icons&#10;">
            <a:extLst>
              <a:ext uri="{FF2B5EF4-FFF2-40B4-BE49-F238E27FC236}">
                <a16:creationId xmlns:a16="http://schemas.microsoft.com/office/drawing/2014/main" id="{5517FFE0-914A-BD5F-AFAA-274111F38E6F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5">
            <a:alphaModFix/>
          </a:blip>
          <a:srcRect t="2753" b="2753"/>
          <a:stretch>
            <a:fillRect/>
          </a:stretch>
        </p:blipFill>
        <p:spPr>
          <a:xfrm>
            <a:off x="8823325" y="4096813"/>
            <a:ext cx="2476500" cy="18526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80D430-4112-5924-3119-C8DAA4F0B1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4099" y="5900004"/>
            <a:ext cx="2476201" cy="868690"/>
          </a:xfrm>
        </p:spPr>
        <p:txBody>
          <a:bodyPr/>
          <a:lstStyle/>
          <a:p>
            <a:r>
              <a:rPr lang="en-US" dirty="0" err="1"/>
              <a:t>TalkPad</a:t>
            </a:r>
            <a:r>
              <a:rPr lang="en-US" dirty="0"/>
              <a:t> </a:t>
            </a:r>
            <a:r>
              <a:rPr lang="en-US" dirty="0" err="1"/>
              <a:t>Wego</a:t>
            </a:r>
            <a:r>
              <a:rPr lang="en-US" dirty="0"/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408417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8B567-6F68-C5AA-28ED-2FCE4288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choose an AAC mode?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3359D-3C79-CCFD-0D0F-8F57804323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SETT </a:t>
            </a:r>
            <a:r>
              <a:rPr lang="en-US" dirty="0"/>
              <a:t>framework: common method for determining Assistive Technology needs</a:t>
            </a:r>
          </a:p>
          <a:p>
            <a:pPr marL="0" indent="0">
              <a:spcBef>
                <a:spcPts val="1200"/>
              </a:spcBef>
              <a:buNone/>
              <a:tabLst>
                <a:tab pos="5199063" algn="l"/>
              </a:tabLst>
            </a:pPr>
            <a:r>
              <a:rPr lang="en-US" b="1" dirty="0"/>
              <a:t>SETT </a:t>
            </a:r>
            <a:r>
              <a:rPr lang="en-US" dirty="0"/>
              <a:t>stands for: 	</a:t>
            </a:r>
          </a:p>
          <a:p>
            <a:pPr marL="5145088" lvl="2" indent="0">
              <a:spcBef>
                <a:spcPts val="1200"/>
              </a:spcBef>
              <a:buNone/>
              <a:tabLst>
                <a:tab pos="5199063" algn="l"/>
              </a:tabLst>
            </a:pPr>
            <a:r>
              <a:rPr lang="en-US" b="1" i="1" u="sng" dirty="0"/>
              <a:t>S</a:t>
            </a:r>
            <a:r>
              <a:rPr lang="en-US" b="1" i="1" dirty="0"/>
              <a:t>tudent </a:t>
            </a:r>
          </a:p>
          <a:p>
            <a:pPr marL="5145088" lvl="2" indent="0">
              <a:spcBef>
                <a:spcPts val="1200"/>
              </a:spcBef>
              <a:buNone/>
              <a:tabLst>
                <a:tab pos="5199063" algn="l"/>
              </a:tabLst>
            </a:pPr>
            <a:r>
              <a:rPr lang="en-US" b="1" i="1" u="sng" dirty="0"/>
              <a:t>E</a:t>
            </a:r>
            <a:r>
              <a:rPr lang="en-US" b="1" i="1" dirty="0"/>
              <a:t>nvironment</a:t>
            </a:r>
          </a:p>
          <a:p>
            <a:pPr marL="5145088" lvl="2" indent="0">
              <a:spcBef>
                <a:spcPts val="1200"/>
              </a:spcBef>
              <a:buNone/>
              <a:tabLst>
                <a:tab pos="5199063" algn="l"/>
              </a:tabLst>
            </a:pPr>
            <a:r>
              <a:rPr lang="en-US" b="1" i="1" u="sng" dirty="0"/>
              <a:t>T</a:t>
            </a:r>
            <a:r>
              <a:rPr lang="en-US" b="1" i="1" dirty="0"/>
              <a:t>asks</a:t>
            </a:r>
          </a:p>
          <a:p>
            <a:pPr marL="5145088" lvl="2" indent="0">
              <a:spcBef>
                <a:spcPts val="1200"/>
              </a:spcBef>
              <a:buNone/>
              <a:tabLst>
                <a:tab pos="5199063" algn="l"/>
              </a:tabLst>
            </a:pPr>
            <a:r>
              <a:rPr lang="en-US" b="1" i="1" u="sng" dirty="0"/>
              <a:t>T</a:t>
            </a:r>
            <a:r>
              <a:rPr lang="en-US" b="1" i="1" dirty="0"/>
              <a:t>ools</a:t>
            </a:r>
          </a:p>
          <a:p>
            <a:pPr marL="5199063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sz="1800" i="1" dirty="0"/>
              <a:t>Zabala, J. S. (1995)</a:t>
            </a:r>
          </a:p>
        </p:txBody>
      </p:sp>
    </p:spTree>
    <p:extLst>
      <p:ext uri="{BB962C8B-B14F-4D97-AF65-F5344CB8AC3E}">
        <p14:creationId xmlns:p14="http://schemas.microsoft.com/office/powerpoint/2010/main" val="2465126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457-1C6B-9782-7F95-053191CC3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-1545272"/>
            <a:ext cx="10978994" cy="1153461"/>
          </a:xfrm>
        </p:spPr>
        <p:txBody>
          <a:bodyPr/>
          <a:lstStyle/>
          <a:p>
            <a:r>
              <a:rPr lang="en-US" dirty="0"/>
              <a:t>How do we choose an AAC mode? continued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E819D-00CF-FDF8-211F-FB2A4CDFEC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1143000"/>
            <a:ext cx="10978994" cy="518160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S</a:t>
            </a:r>
            <a:r>
              <a:rPr lang="en-US" b="1" dirty="0"/>
              <a:t>tudent</a:t>
            </a:r>
          </a:p>
          <a:p>
            <a:r>
              <a:rPr lang="en-US" dirty="0"/>
              <a:t>What are the student’s strengths?</a:t>
            </a:r>
          </a:p>
          <a:p>
            <a:r>
              <a:rPr lang="en-US" dirty="0"/>
              <a:t>What are the student’s unique needs?</a:t>
            </a:r>
          </a:p>
          <a:p>
            <a:r>
              <a:rPr lang="en-US" dirty="0"/>
              <a:t>What instructional styles work best for the student?</a:t>
            </a:r>
          </a:p>
          <a:p>
            <a:pPr marL="0" indent="0">
              <a:buNone/>
            </a:pPr>
            <a:r>
              <a:rPr lang="en-US" b="1" u="sng" dirty="0"/>
              <a:t>E</a:t>
            </a:r>
            <a:r>
              <a:rPr lang="en-US" b="1" dirty="0"/>
              <a:t>nvironments</a:t>
            </a:r>
          </a:p>
          <a:p>
            <a:r>
              <a:rPr lang="en-US" dirty="0"/>
              <a:t>Where (and in what contexts) does the student need to communicate?</a:t>
            </a:r>
          </a:p>
          <a:p>
            <a:pPr marL="0" indent="0">
              <a:buNone/>
            </a:pPr>
            <a:r>
              <a:rPr lang="en-US" b="1" u="sng" dirty="0"/>
              <a:t>T</a:t>
            </a:r>
            <a:r>
              <a:rPr lang="en-US" b="1" dirty="0"/>
              <a:t>asks</a:t>
            </a:r>
          </a:p>
          <a:p>
            <a:r>
              <a:rPr lang="en-US" dirty="0"/>
              <a:t>What does the student need to express?</a:t>
            </a:r>
          </a:p>
          <a:p>
            <a:r>
              <a:rPr lang="en-US" dirty="0"/>
              <a:t>Which of those communicative tasks can the student already express?</a:t>
            </a:r>
          </a:p>
          <a:p>
            <a:pPr marL="0" indent="0">
              <a:buNone/>
            </a:pPr>
            <a:r>
              <a:rPr lang="en-US" b="1" u="sng" dirty="0"/>
              <a:t>T</a:t>
            </a:r>
            <a:r>
              <a:rPr lang="en-US" b="1" dirty="0"/>
              <a:t>ools</a:t>
            </a:r>
          </a:p>
          <a:p>
            <a:r>
              <a:rPr lang="en-US" dirty="0"/>
              <a:t>What communication system features are needed to meet the student’s communication needs (as determined by the first three sections)?</a:t>
            </a:r>
          </a:p>
        </p:txBody>
      </p:sp>
    </p:spTree>
    <p:extLst>
      <p:ext uri="{BB962C8B-B14F-4D97-AF65-F5344CB8AC3E}">
        <p14:creationId xmlns:p14="http://schemas.microsoft.com/office/powerpoint/2010/main" val="196908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17451-B891-E467-EAAB-69D93C290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61007"/>
            <a:ext cx="10978994" cy="540202"/>
          </a:xfrm>
        </p:spPr>
        <p:txBody>
          <a:bodyPr/>
          <a:lstStyle/>
          <a:p>
            <a:r>
              <a:rPr lang="en-US" dirty="0"/>
              <a:t>Critical Elements of the SETT Framework</a:t>
            </a:r>
          </a:p>
        </p:txBody>
      </p:sp>
      <p:pic>
        <p:nvPicPr>
          <p:cNvPr id="7" name="Google Shape;163;p28" descr="SETT Framework elements diagram: Multiple Perspectives, Communication, &#10;Pertinent Information, Shared Knowledge,  Flexibility &amp; Patience, Collaboration,">
            <a:extLst>
              <a:ext uri="{FF2B5EF4-FFF2-40B4-BE49-F238E27FC236}">
                <a16:creationId xmlns:a16="http://schemas.microsoft.com/office/drawing/2014/main" id="{3FB65E6A-D3E6-5F94-6A78-AE4039FFE1BA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 rotWithShape="1">
          <a:blip r:embed="rId3">
            <a:alphaModFix/>
          </a:blip>
          <a:srcRect l="23999" t="5163" r="23999" b="6245"/>
          <a:stretch/>
        </p:blipFill>
        <p:spPr>
          <a:xfrm>
            <a:off x="3555390" y="1758900"/>
            <a:ext cx="5078245" cy="4866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448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3CC5D4-E2CD-9835-879A-78E5E5ED9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 Framework Worksheet</a:t>
            </a:r>
          </a:p>
        </p:txBody>
      </p:sp>
      <p:pic>
        <p:nvPicPr>
          <p:cNvPr id="8" name="Google Shape;169;p29" descr="A close-up of a SPPS SETT Framework for Augmentative Communication Worksheet">
            <a:extLst>
              <a:ext uri="{FF2B5EF4-FFF2-40B4-BE49-F238E27FC236}">
                <a16:creationId xmlns:a16="http://schemas.microsoft.com/office/drawing/2014/main" id="{E1B7C370-7968-FF01-E2E7-72CF3D4C2009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 rotWithShape="1">
          <a:blip r:embed="rId3">
            <a:alphaModFix/>
          </a:blip>
          <a:srcRect t="3935" b="3935"/>
          <a:stretch/>
        </p:blipFill>
        <p:spPr>
          <a:xfrm>
            <a:off x="486769" y="2741975"/>
            <a:ext cx="5443561" cy="321432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0" name="Google Shape;170;p29" descr="A screenshot of AAC System Features  checklist">
            <a:extLst>
              <a:ext uri="{FF2B5EF4-FFF2-40B4-BE49-F238E27FC236}">
                <a16:creationId xmlns:a16="http://schemas.microsoft.com/office/drawing/2014/main" id="{4B892778-06F6-82EB-07E2-428527268A40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 rotWithShape="1">
          <a:blip r:embed="rId4">
            <a:alphaModFix/>
          </a:blip>
          <a:srcRect t="1991" b="5446"/>
          <a:stretch/>
        </p:blipFill>
        <p:spPr>
          <a:xfrm>
            <a:off x="6053161" y="2462599"/>
            <a:ext cx="5752603" cy="3719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570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01AEE-9268-ACFC-DA2E-2AC2EC90C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589923"/>
          </a:xfrm>
        </p:spPr>
        <p:txBody>
          <a:bodyPr/>
          <a:lstStyle/>
          <a:p>
            <a:r>
              <a:rPr lang="en-US" dirty="0"/>
              <a:t>TOOLS: Access Method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EAE0F-ED9A-728C-1764-6614B99167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1860698"/>
            <a:ext cx="10978994" cy="26732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will the learner most efficiently and accurately access the communication modality?</a:t>
            </a:r>
          </a:p>
          <a:p>
            <a:r>
              <a:rPr lang="en-US" dirty="0"/>
              <a:t>Direct Selection</a:t>
            </a:r>
          </a:p>
          <a:p>
            <a:pPr lvl="1"/>
            <a:r>
              <a:rPr lang="en-US" dirty="0"/>
              <a:t>Pointing/pressing</a:t>
            </a:r>
          </a:p>
          <a:p>
            <a:pPr lvl="1"/>
            <a:r>
              <a:rPr lang="en-US" dirty="0"/>
              <a:t>Eye gaze</a:t>
            </a:r>
          </a:p>
          <a:p>
            <a:r>
              <a:rPr lang="en-US" dirty="0"/>
              <a:t>Various types of switches</a:t>
            </a:r>
          </a:p>
        </p:txBody>
      </p:sp>
      <p:pic>
        <p:nvPicPr>
          <p:cNvPr id="10" name="Google Shape;178;p30" descr="Picture symbols with words: I, want, not.&#10;You, like, more.&#10;It, go, stop, little words (on, if, but).&#10;People, have, Actions.">
            <a:extLst>
              <a:ext uri="{FF2B5EF4-FFF2-40B4-BE49-F238E27FC236}">
                <a16:creationId xmlns:a16="http://schemas.microsoft.com/office/drawing/2014/main" id="{D15717AB-53A0-5542-EA9A-5A2AA404570D}"/>
              </a:ext>
            </a:extLst>
          </p:cNvPr>
          <p:cNvPicPr preferRelativeResize="0">
            <a:picLocks noGrp="1"/>
          </p:cNvPicPr>
          <p:nvPr>
            <p:ph type="pic" sz="quarter" idx="11"/>
          </p:nvPr>
        </p:nvPicPr>
        <p:blipFill>
          <a:blip r:embed="rId3">
            <a:alphaModFix/>
          </a:blip>
          <a:srcRect t="1366" b="1366"/>
          <a:stretch>
            <a:fillRect/>
          </a:stretch>
        </p:blipFill>
        <p:spPr>
          <a:xfrm>
            <a:off x="630238" y="4650862"/>
            <a:ext cx="2481262" cy="166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9;p30" descr="A group of objects with words: more, no, yes, help, want, eat, go.">
            <a:extLst>
              <a:ext uri="{FF2B5EF4-FFF2-40B4-BE49-F238E27FC236}">
                <a16:creationId xmlns:a16="http://schemas.microsoft.com/office/drawing/2014/main" id="{0F70D712-6964-E8DB-4609-7B13BF7ED0CB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4">
            <a:alphaModFix/>
          </a:blip>
          <a:srcRect l="756" r="756"/>
          <a:stretch>
            <a:fillRect/>
          </a:stretch>
        </p:blipFill>
        <p:spPr>
          <a:xfrm>
            <a:off x="3497263" y="4650862"/>
            <a:ext cx="2481262" cy="16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0;p30" descr="A group of electronic devices">
            <a:extLst>
              <a:ext uri="{FF2B5EF4-FFF2-40B4-BE49-F238E27FC236}">
                <a16:creationId xmlns:a16="http://schemas.microsoft.com/office/drawing/2014/main" id="{619B7E49-0B64-1F5B-58E8-BF999384613D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5">
            <a:alphaModFix/>
          </a:blip>
          <a:srcRect t="1248" b="1248"/>
          <a:stretch>
            <a:fillRect/>
          </a:stretch>
        </p:blipFill>
        <p:spPr>
          <a:xfrm>
            <a:off x="6272213" y="4498462"/>
            <a:ext cx="2481262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1;p30" descr="The TalkPad Wego 8 screen showing different icons">
            <a:extLst>
              <a:ext uri="{FF2B5EF4-FFF2-40B4-BE49-F238E27FC236}">
                <a16:creationId xmlns:a16="http://schemas.microsoft.com/office/drawing/2014/main" id="{E36B026B-3C6A-BE41-F674-9E0E8705FDB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9297" r="46743"/>
          <a:stretch/>
        </p:blipFill>
        <p:spPr>
          <a:xfrm>
            <a:off x="9047163" y="4001054"/>
            <a:ext cx="2266831" cy="2517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292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399A-DCD6-1883-9606-3E941F08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Tools: Eye Gaze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3794F-125E-F27B-09FD-FFBB50972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/>
              <a:t>Direct selection with sustained eye gaze</a:t>
            </a:r>
          </a:p>
          <a:p>
            <a:pPr>
              <a:spcAft>
                <a:spcPts val="1800"/>
              </a:spcAft>
            </a:pPr>
            <a:r>
              <a:rPr lang="en-US" dirty="0"/>
              <a:t>Low-Tech: user sustains gaze on a symbol, communication partner will follow their gaze to interpret the desired message</a:t>
            </a:r>
          </a:p>
          <a:p>
            <a:pPr>
              <a:spcAft>
                <a:spcPts val="1800"/>
              </a:spcAft>
            </a:pPr>
            <a:r>
              <a:rPr lang="en-US" dirty="0"/>
              <a:t>High-Tech: user sustains eye gaze to make selections on a speech generating device</a:t>
            </a:r>
          </a:p>
        </p:txBody>
      </p:sp>
      <p:pic>
        <p:nvPicPr>
          <p:cNvPr id="8" name="Google Shape;188;p31" descr="A person looking at a transparent display with sticked pictures.">
            <a:extLst>
              <a:ext uri="{FF2B5EF4-FFF2-40B4-BE49-F238E27FC236}">
                <a16:creationId xmlns:a16="http://schemas.microsoft.com/office/drawing/2014/main" id="{7FC22A2A-F33E-1EA2-2116-C350E606148E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3">
            <a:alphaModFix/>
          </a:blip>
          <a:srcRect t="4248" b="4248"/>
          <a:stretch>
            <a:fillRect/>
          </a:stretch>
        </p:blipFill>
        <p:spPr>
          <a:xfrm>
            <a:off x="7970838" y="1320800"/>
            <a:ext cx="3275012" cy="235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7;p31" descr="A person pointing at a device screen&#10;">
            <a:extLst>
              <a:ext uri="{FF2B5EF4-FFF2-40B4-BE49-F238E27FC236}">
                <a16:creationId xmlns:a16="http://schemas.microsoft.com/office/drawing/2014/main" id="{558DC534-40E7-9401-3C89-3F0AFF449877}"/>
              </a:ext>
            </a:extLst>
          </p:cNvPr>
          <p:cNvPicPr preferRelativeResize="0">
            <a:picLocks noGrp="1"/>
          </p:cNvPicPr>
          <p:nvPr>
            <p:ph type="pic" sz="quarter" idx="14"/>
          </p:nvPr>
        </p:nvPicPr>
        <p:blipFill>
          <a:blip r:embed="rId4">
            <a:alphaModFix/>
          </a:blip>
          <a:srcRect t="948" b="948"/>
          <a:stretch>
            <a:fillRect/>
          </a:stretch>
        </p:blipFill>
        <p:spPr>
          <a:xfrm>
            <a:off x="7988300" y="3905250"/>
            <a:ext cx="3275013" cy="2359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611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ED4C1-2767-77F1-B90B-9E0048CF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Tools: Switches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3606-C221-40C9-79FD-0E80B75D7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Used with various AAC modes</a:t>
            </a:r>
          </a:p>
          <a:p>
            <a:pPr lvl="1"/>
            <a:r>
              <a:rPr lang="en-US" dirty="0"/>
              <a:t>Low tech: auditory partner assisted scanning using picture symbols</a:t>
            </a:r>
          </a:p>
          <a:p>
            <a:pPr lvl="1"/>
            <a:r>
              <a:rPr lang="en-US" dirty="0"/>
              <a:t>Mid tech: recordable voice output devices</a:t>
            </a:r>
          </a:p>
          <a:p>
            <a:pPr lvl="1"/>
            <a:r>
              <a:rPr lang="en-US" dirty="0"/>
              <a:t>High tech: switch scanning with speech generating devices</a:t>
            </a:r>
          </a:p>
          <a:p>
            <a:r>
              <a:rPr lang="en-US" dirty="0"/>
              <a:t>Placement</a:t>
            </a:r>
          </a:p>
          <a:p>
            <a:pPr lvl="1"/>
            <a:r>
              <a:rPr lang="en-US" dirty="0"/>
              <a:t>Head</a:t>
            </a:r>
          </a:p>
          <a:p>
            <a:pPr lvl="1"/>
            <a:r>
              <a:rPr lang="en-US" dirty="0"/>
              <a:t>Upper extremity</a:t>
            </a:r>
          </a:p>
          <a:p>
            <a:pPr lvl="1"/>
            <a:r>
              <a:rPr lang="en-US" dirty="0"/>
              <a:t>Lower extremity</a:t>
            </a:r>
          </a:p>
          <a:p>
            <a:pPr lvl="1"/>
            <a:r>
              <a:rPr lang="en-US" dirty="0"/>
              <a:t>Identifying a reliable and repeatable motor movement</a:t>
            </a:r>
          </a:p>
        </p:txBody>
      </p:sp>
    </p:spTree>
    <p:extLst>
      <p:ext uri="{BB962C8B-B14F-4D97-AF65-F5344CB8AC3E}">
        <p14:creationId xmlns:p14="http://schemas.microsoft.com/office/powerpoint/2010/main" val="2703457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2F64-A950-144A-BD3D-2ECDA1DC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we?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8E019-ACB0-25EA-4DCA-F07A1A9120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Jen Erickson </a:t>
            </a:r>
            <a:r>
              <a:rPr lang="en-US" dirty="0"/>
              <a:t>- Speech language pathologist who has worked with students aged 5-18 with a focus on AAC. Experience consulting and supporting SLPs and students who use AAC as well as develop and teach AAC courses for graduate students.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Chloe Converse </a:t>
            </a:r>
            <a:r>
              <a:rPr lang="en-US" dirty="0"/>
              <a:t>- Speech language pathologist who has worked in the pediatric clinical setting and public school setting. Experience working with students with complex communication needs.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Currently, we both work at Bridge View School in Saint Paul which is a federal four level programming serving students who are autistic, have developmental cognitive disabilities, and those who are complex communicators.</a:t>
            </a:r>
          </a:p>
        </p:txBody>
      </p:sp>
    </p:spTree>
    <p:extLst>
      <p:ext uri="{BB962C8B-B14F-4D97-AF65-F5344CB8AC3E}">
        <p14:creationId xmlns:p14="http://schemas.microsoft.com/office/powerpoint/2010/main" val="2733567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11A80-05FB-4CDC-F9EF-FDE381DCD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Tools: Switches </a:t>
            </a:r>
          </a:p>
        </p:txBody>
      </p:sp>
      <p:pic>
        <p:nvPicPr>
          <p:cNvPr id="13" name="Google Shape;202;p33" descr="A yellow triangle shaped device with a white cord of an Ablenet Little Candy Corn Proximity Sensor Switch&#10;&#10;">
            <a:extLst>
              <a:ext uri="{FF2B5EF4-FFF2-40B4-BE49-F238E27FC236}">
                <a16:creationId xmlns:a16="http://schemas.microsoft.com/office/drawing/2014/main" id="{96923670-A78E-E06F-CC1B-37361CBC17A5}"/>
              </a:ext>
            </a:extLst>
          </p:cNvPr>
          <p:cNvPicPr preferRelativeResize="0">
            <a:picLocks noGrp="1"/>
          </p:cNvPicPr>
          <p:nvPr>
            <p:ph type="pic" sz="quarter" idx="11"/>
          </p:nvPr>
        </p:nvPicPr>
        <p:blipFill>
          <a:blip r:embed="rId3">
            <a:alphaModFix/>
          </a:blip>
          <a:srcRect l="505" r="505"/>
          <a:stretch>
            <a:fillRect/>
          </a:stretch>
        </p:blipFill>
        <p:spPr>
          <a:xfrm>
            <a:off x="1039813" y="2473084"/>
            <a:ext cx="1555750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BAF63-1B46-DD36-C636-37966E0020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Ablenet</a:t>
            </a:r>
            <a:r>
              <a:rPr lang="en-US" dirty="0"/>
              <a:t> Little Candy Corn Proximity Sensor Switch</a:t>
            </a:r>
          </a:p>
        </p:txBody>
      </p:sp>
      <p:pic>
        <p:nvPicPr>
          <p:cNvPr id="15" name="Google Shape;208;p33" descr="A blue Joystick Switch with a red ball">
            <a:extLst>
              <a:ext uri="{FF2B5EF4-FFF2-40B4-BE49-F238E27FC236}">
                <a16:creationId xmlns:a16="http://schemas.microsoft.com/office/drawing/2014/main" id="{750302F8-A345-82D1-C368-26B103361EF1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4">
            <a:alphaModFix/>
          </a:blip>
          <a:srcRect t="9252" b="9252"/>
          <a:stretch>
            <a:fillRect/>
          </a:stretch>
        </p:blipFill>
        <p:spPr>
          <a:xfrm>
            <a:off x="1009515" y="3881601"/>
            <a:ext cx="1763848" cy="15502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F5A5B9-D625-8812-3D6A-DA8EBCA0A5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/>
            <a:r>
              <a:rPr lang="en-US" dirty="0"/>
              <a:t>Enabling Devices Joystick Switch</a:t>
            </a:r>
          </a:p>
        </p:txBody>
      </p:sp>
      <p:pic>
        <p:nvPicPr>
          <p:cNvPr id="17" name="Google Shape;204;p33" descr="A green bag with a black cord of a Petite Pillow Switch&#10;">
            <a:extLst>
              <a:ext uri="{FF2B5EF4-FFF2-40B4-BE49-F238E27FC236}">
                <a16:creationId xmlns:a16="http://schemas.microsoft.com/office/drawing/2014/main" id="{7BC38F12-678C-B8C0-30DD-CDC35026DD18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 rotWithShape="1">
          <a:blip r:embed="rId5">
            <a:alphaModFix/>
          </a:blip>
          <a:srcRect t="19849" b="14507"/>
          <a:stretch/>
        </p:blipFill>
        <p:spPr>
          <a:xfrm>
            <a:off x="6364243" y="2324100"/>
            <a:ext cx="2144712" cy="14078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1E0008-8698-1E7B-5015-5D3D9F99FF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75433" y="2418051"/>
            <a:ext cx="2476201" cy="1690070"/>
          </a:xfrm>
        </p:spPr>
        <p:txBody>
          <a:bodyPr/>
          <a:lstStyle/>
          <a:p>
            <a:pPr algn="l"/>
            <a:r>
              <a:rPr lang="en-US" dirty="0"/>
              <a:t>Enabling Devices Petite Pillow Switch</a:t>
            </a:r>
          </a:p>
        </p:txBody>
      </p:sp>
      <p:pic>
        <p:nvPicPr>
          <p:cNvPr id="18" name="Google Shape;206;p33" descr="A red button with a black base of a Ablenet Jelly Bean">
            <a:extLst>
              <a:ext uri="{FF2B5EF4-FFF2-40B4-BE49-F238E27FC236}">
                <a16:creationId xmlns:a16="http://schemas.microsoft.com/office/drawing/2014/main" id="{4B5561C0-0C9F-2393-416E-3596BB6AC34E}"/>
              </a:ext>
            </a:extLst>
          </p:cNvPr>
          <p:cNvPicPr preferRelativeResize="0">
            <a:picLocks noGrp="1"/>
          </p:cNvPicPr>
          <p:nvPr>
            <p:ph type="pic" sz="quarter" idx="17"/>
          </p:nvPr>
        </p:nvPicPr>
        <p:blipFill>
          <a:blip r:embed="rId6">
            <a:alphaModFix/>
          </a:blip>
          <a:srcRect t="7902" b="7902"/>
          <a:stretch>
            <a:fillRect/>
          </a:stretch>
        </p:blipFill>
        <p:spPr>
          <a:xfrm>
            <a:off x="6667762" y="4181851"/>
            <a:ext cx="1841193" cy="15502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3688C6-809A-3274-4053-212971B70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75433" y="4358570"/>
            <a:ext cx="2476201" cy="1889828"/>
          </a:xfrm>
        </p:spPr>
        <p:txBody>
          <a:bodyPr/>
          <a:lstStyle/>
          <a:p>
            <a:pPr algn="l"/>
            <a:r>
              <a:rPr lang="en-US" dirty="0" err="1">
                <a:solidFill>
                  <a:schemeClr val="dk2"/>
                </a:solidFill>
              </a:rPr>
              <a:t>Ablenet</a:t>
            </a:r>
            <a:r>
              <a:rPr lang="en-US" dirty="0">
                <a:solidFill>
                  <a:schemeClr val="dk2"/>
                </a:solidFill>
              </a:rPr>
              <a:t> Jelly Bean</a:t>
            </a:r>
          </a:p>
        </p:txBody>
      </p:sp>
    </p:spTree>
    <p:extLst>
      <p:ext uri="{BB962C8B-B14F-4D97-AF65-F5344CB8AC3E}">
        <p14:creationId xmlns:p14="http://schemas.microsoft.com/office/powerpoint/2010/main" val="54645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45756-5091-2039-5B33-21EFD55E6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480741"/>
          </a:xfrm>
        </p:spPr>
        <p:txBody>
          <a:bodyPr/>
          <a:lstStyle/>
          <a:p>
            <a:r>
              <a:rPr lang="en-US" dirty="0"/>
              <a:t>MLL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5E26F-D9A0-0668-D109-395F6552B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3" y="1924334"/>
            <a:ext cx="7503445" cy="2293142"/>
          </a:xfrm>
        </p:spPr>
        <p:txBody>
          <a:bodyPr/>
          <a:lstStyle/>
          <a:p>
            <a:r>
              <a:rPr lang="en-US" dirty="0"/>
              <a:t>Translate symbols for home for low- or mid-tech AAC</a:t>
            </a:r>
          </a:p>
          <a:p>
            <a:r>
              <a:rPr lang="en-US" dirty="0"/>
              <a:t>Provide trainings for families</a:t>
            </a:r>
          </a:p>
          <a:p>
            <a:r>
              <a:rPr lang="en-US" dirty="0"/>
              <a:t>High tech device options</a:t>
            </a:r>
          </a:p>
          <a:p>
            <a:r>
              <a:rPr lang="en-US" dirty="0"/>
              <a:t>Record messages in the home language</a:t>
            </a:r>
          </a:p>
          <a:p>
            <a:r>
              <a:rPr lang="en-US" dirty="0"/>
              <a:t>User area with the home language</a:t>
            </a:r>
          </a:p>
        </p:txBody>
      </p:sp>
      <p:pic>
        <p:nvPicPr>
          <p:cNvPr id="11" name="Google Shape;216;p34" descr="A screenshot of an iPad with TouchChat with icons">
            <a:extLst>
              <a:ext uri="{FF2B5EF4-FFF2-40B4-BE49-F238E27FC236}">
                <a16:creationId xmlns:a16="http://schemas.microsoft.com/office/drawing/2014/main" id="{9BA1BAA3-5D01-7276-2CCF-E7825A6CE16E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3">
            <a:alphaModFix/>
          </a:blip>
          <a:srcRect l="219" r="219"/>
          <a:stretch>
            <a:fillRect/>
          </a:stretch>
        </p:blipFill>
        <p:spPr>
          <a:xfrm>
            <a:off x="876300" y="4217988"/>
            <a:ext cx="2752725" cy="203041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2" name="Google Shape;217;p34" descr="Picture symbols with words in Somali language">
            <a:extLst>
              <a:ext uri="{FF2B5EF4-FFF2-40B4-BE49-F238E27FC236}">
                <a16:creationId xmlns:a16="http://schemas.microsoft.com/office/drawing/2014/main" id="{074A37B4-E83D-BBE5-F67F-D7978351B48C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4">
            <a:alphaModFix/>
          </a:blip>
          <a:srcRect l="289" r="289"/>
          <a:stretch>
            <a:fillRect/>
          </a:stretch>
        </p:blipFill>
        <p:spPr>
          <a:xfrm>
            <a:off x="4672013" y="4452938"/>
            <a:ext cx="2752725" cy="179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18;p34" descr="Communication Bill of Rights poster of a group of people.">
            <a:extLst>
              <a:ext uri="{FF2B5EF4-FFF2-40B4-BE49-F238E27FC236}">
                <a16:creationId xmlns:a16="http://schemas.microsoft.com/office/drawing/2014/main" id="{03EE24E4-7E9B-0318-23BE-BDC80855D595}"/>
              </a:ext>
            </a:extLst>
          </p:cNvPr>
          <p:cNvPicPr preferRelativeResize="0">
            <a:picLocks noGrp="1"/>
          </p:cNvPicPr>
          <p:nvPr>
            <p:ph type="pic" sz="quarter" idx="14"/>
          </p:nvPr>
        </p:nvPicPr>
        <p:blipFill>
          <a:blip r:embed="rId5">
            <a:alphaModFix/>
          </a:blip>
          <a:srcRect t="1988" b="1988"/>
          <a:stretch>
            <a:fillRect/>
          </a:stretch>
        </p:blipFill>
        <p:spPr>
          <a:xfrm>
            <a:off x="8639175" y="2538413"/>
            <a:ext cx="2952750" cy="370998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3173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25492-D987-6EF6-C05A-753EF77F3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MLL Considerations,</a:t>
            </a:r>
            <a:r>
              <a:rPr lang="en-US" sz="3200" dirty="0"/>
              <a:t> continued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DC31C-41BD-EE95-2AD6-10E079E1A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E7F6FF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How do we often see our students use their AAC systems?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 request </a:t>
            </a:r>
          </a:p>
          <a:p>
            <a:r>
              <a:rPr lang="en-US" dirty="0"/>
              <a:t>To get what they want</a:t>
            </a:r>
          </a:p>
          <a:p>
            <a:r>
              <a:rPr lang="en-US" dirty="0"/>
              <a:t>To get what they need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DBD6-CFD3-E8E7-26C8-5026E113B8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E7F6FF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How do we move beyond to increase academic engagement?</a:t>
            </a:r>
          </a:p>
          <a:p>
            <a:endParaRPr lang="en-US" dirty="0"/>
          </a:p>
          <a:p>
            <a:r>
              <a:rPr lang="en-US" dirty="0"/>
              <a:t>To share opinions</a:t>
            </a:r>
          </a:p>
          <a:p>
            <a:r>
              <a:rPr lang="en-US" dirty="0"/>
              <a:t>To make connections</a:t>
            </a:r>
          </a:p>
          <a:p>
            <a:r>
              <a:rPr lang="en-US" dirty="0"/>
              <a:t>To comment </a:t>
            </a:r>
          </a:p>
          <a:p>
            <a:r>
              <a:rPr lang="en-US" dirty="0"/>
              <a:t>To answer questions </a:t>
            </a:r>
          </a:p>
        </p:txBody>
      </p:sp>
    </p:spTree>
    <p:extLst>
      <p:ext uri="{BB962C8B-B14F-4D97-AF65-F5344CB8AC3E}">
        <p14:creationId xmlns:p14="http://schemas.microsoft.com/office/powerpoint/2010/main" val="2518343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79B12-546F-A1BD-A8CD-9CBEC669B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Challenges in Literacy Development for AAC Users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39AC9-3D2C-D400-A31F-8064DBA6F3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421566"/>
            <a:ext cx="9746163" cy="3903034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/>
              <a:t>Learners who rely on AAC are regularly read to by their parents and teachers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b="1" dirty="0"/>
              <a:t>HOWEVER</a:t>
            </a:r>
            <a:r>
              <a:rPr lang="en-US" dirty="0"/>
              <a:t> when reading to individuals who rely on AAC, the adults dominate the interaction &amp; provide few opportunities for the learners to participate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b="1" i="1" dirty="0"/>
              <a:t>AND</a:t>
            </a:r>
            <a:r>
              <a:rPr lang="en-US" dirty="0"/>
              <a:t> when asked to participate -- focused on the mechanics of the book (</a:t>
            </a:r>
            <a:r>
              <a:rPr lang="en-US" i="1" dirty="0"/>
              <a:t>turn pages or point to pictures</a:t>
            </a:r>
            <a:r>
              <a:rPr lang="en-US" dirty="0"/>
              <a:t>) rather than discuss the story to promote comprehension and develop language skills</a:t>
            </a:r>
          </a:p>
        </p:txBody>
      </p:sp>
    </p:spTree>
    <p:extLst>
      <p:ext uri="{BB962C8B-B14F-4D97-AF65-F5344CB8AC3E}">
        <p14:creationId xmlns:p14="http://schemas.microsoft.com/office/powerpoint/2010/main" val="286905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A777E-6710-EFD6-7F7A-8293133FC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Intervention to Promote the Development of Emergent Literacy Skills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E285B-C845-64FA-C65E-27A90AA5A0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421566"/>
            <a:ext cx="10978994" cy="12480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AAC helps build literacy skills </a:t>
            </a:r>
          </a:p>
          <a:p>
            <a:r>
              <a:rPr lang="en-US" dirty="0"/>
              <a:t>language, sequencing, and exposure to print on AAC systems is help for people who can or are learning to read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FEE2B-C800-103C-0C34-E0020336E0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285" y="3875965"/>
            <a:ext cx="3499829" cy="2341540"/>
          </a:xfrm>
          <a:solidFill>
            <a:srgbClr val="EFF9FF"/>
          </a:solidFill>
          <a:ln w="28575">
            <a:solidFill>
              <a:schemeClr val="tx1"/>
            </a:solidFill>
          </a:ln>
        </p:spPr>
        <p:txBody>
          <a:bodyPr anchor="ctr"/>
          <a:lstStyle/>
          <a:p>
            <a:pPr algn="l"/>
            <a:r>
              <a:rPr lang="en-US" sz="3200" dirty="0"/>
              <a:t>Provide Access to Appropriate AAC for Emergent Literacy Activities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C8D698-9DB3-223A-F25B-F17AEAE888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98406" y="3889612"/>
            <a:ext cx="3499829" cy="2341540"/>
          </a:xfrm>
          <a:solidFill>
            <a:srgbClr val="E7F6FF"/>
          </a:solidFill>
          <a:ln w="28575">
            <a:solidFill>
              <a:schemeClr val="tx1"/>
            </a:solidFill>
          </a:ln>
        </p:spPr>
        <p:txBody>
          <a:bodyPr anchor="ctr"/>
          <a:lstStyle/>
          <a:p>
            <a:pPr algn="l"/>
            <a:r>
              <a:rPr lang="en-US" sz="3200" dirty="0"/>
              <a:t>Teach Interaction Strategies to Literate Partners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8DC086-9203-BF55-A97D-7101CDE34D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00759" y="3886004"/>
            <a:ext cx="3499829" cy="2341540"/>
          </a:xfrm>
          <a:solidFill>
            <a:srgbClr val="D9F1FF"/>
          </a:solidFill>
          <a:ln w="28575">
            <a:solidFill>
              <a:schemeClr val="tx1"/>
            </a:solidFill>
          </a:ln>
        </p:spPr>
        <p:txBody>
          <a:bodyPr anchor="ctr"/>
          <a:lstStyle/>
          <a:p>
            <a:pPr algn="l"/>
            <a:r>
              <a:rPr lang="en-US" sz="3200" dirty="0"/>
              <a:t>Provide Independent Access to Reading Materials</a:t>
            </a:r>
          </a:p>
        </p:txBody>
      </p:sp>
    </p:spTree>
    <p:extLst>
      <p:ext uri="{BB962C8B-B14F-4D97-AF65-F5344CB8AC3E}">
        <p14:creationId xmlns:p14="http://schemas.microsoft.com/office/powerpoint/2010/main" val="845374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ED63A1F-A4F7-2F93-4EC7-704EA7C91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 &amp; Literacy</a:t>
            </a:r>
          </a:p>
        </p:txBody>
      </p:sp>
      <p:pic>
        <p:nvPicPr>
          <p:cNvPr id="12" name="Google Shape;249;p38" descr="graphic with 4 book covers at the corners and the words &quot;ACC &amp; Literacy &quot;&#10;">
            <a:extLst>
              <a:ext uri="{FF2B5EF4-FFF2-40B4-BE49-F238E27FC236}">
                <a16:creationId xmlns:a16="http://schemas.microsoft.com/office/drawing/2014/main" id="{F0AEC859-1BAE-5A33-0AB1-8260B22365AF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3">
            <a:alphaModFix/>
          </a:blip>
          <a:srcRect t="9441" b="9441"/>
          <a:stretch>
            <a:fillRect/>
          </a:stretch>
        </p:blipFill>
        <p:spPr>
          <a:xfrm>
            <a:off x="609600" y="1350963"/>
            <a:ext cx="10982325" cy="4897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071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AAFD4-A6E5-8571-277C-D47060AC5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344263"/>
          </a:xfrm>
        </p:spPr>
        <p:txBody>
          <a:bodyPr/>
          <a:lstStyle/>
          <a:p>
            <a:r>
              <a:rPr lang="en-US" dirty="0"/>
              <a:t>Literacy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81B6F-6F18-61ED-C468-13DF87DF28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1678675"/>
            <a:ext cx="10978994" cy="2442949"/>
          </a:xfrm>
        </p:spPr>
        <p:txBody>
          <a:bodyPr/>
          <a:lstStyle/>
          <a:p>
            <a:r>
              <a:rPr lang="en-US" dirty="0"/>
              <a:t>Have the student select the book… why?</a:t>
            </a:r>
          </a:p>
          <a:p>
            <a:pPr lvl="1"/>
            <a:r>
              <a:rPr lang="en-US" dirty="0"/>
              <a:t>Increases autonomy</a:t>
            </a:r>
          </a:p>
          <a:p>
            <a:pPr lvl="1"/>
            <a:r>
              <a:rPr lang="en-US" dirty="0"/>
              <a:t>This does not happen as much for children with disabilities as with typically developing children</a:t>
            </a:r>
          </a:p>
          <a:p>
            <a:pPr lvl="1"/>
            <a:r>
              <a:rPr lang="en-US" dirty="0"/>
              <a:t>If the student is unable to point/gesture to their preferred book,</a:t>
            </a:r>
            <a:r>
              <a:rPr lang="en-US" b="1" dirty="0"/>
              <a:t> how might this look using different communication modes</a:t>
            </a:r>
            <a:r>
              <a:rPr lang="en-US" dirty="0"/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72108-D96C-09F9-B074-65AAC47FC4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3088" y="4382764"/>
            <a:ext cx="3499829" cy="1999385"/>
          </a:xfrm>
          <a:solidFill>
            <a:srgbClr val="EFF9FF"/>
          </a:solidFill>
          <a:ln w="28575">
            <a:solidFill>
              <a:schemeClr val="tx1"/>
            </a:solidFill>
          </a:ln>
        </p:spPr>
        <p:txBody>
          <a:bodyPr anchor="ctr"/>
          <a:lstStyle/>
          <a:p>
            <a:pPr algn="l"/>
            <a:r>
              <a:rPr lang="en-US" sz="2600" dirty="0"/>
              <a:t>Low-Tech: selecting “yes” or “no” picture symbols as book options are presented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39BED9-8C1C-A878-E498-34AC2D45A7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34377" y="4384215"/>
            <a:ext cx="4322515" cy="2015563"/>
          </a:xfrm>
          <a:solidFill>
            <a:srgbClr val="E1F4FF"/>
          </a:solidFill>
          <a:ln w="28575">
            <a:solidFill>
              <a:schemeClr val="tx1"/>
            </a:solidFill>
          </a:ln>
        </p:spPr>
        <p:txBody>
          <a:bodyPr anchor="ctr"/>
          <a:lstStyle/>
          <a:p>
            <a:pPr algn="l"/>
            <a:r>
              <a:rPr lang="en-US" sz="2600" dirty="0"/>
              <a:t>Mid-Tech: partner assisted scanning to select “yes” or “no” as book options are presented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1BB734-45BA-3E79-41F8-1FC195D774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4707" y="4380930"/>
            <a:ext cx="3545791" cy="1978925"/>
          </a:xfrm>
          <a:solidFill>
            <a:srgbClr val="CCECFF"/>
          </a:solidFill>
          <a:ln w="28575">
            <a:solidFill>
              <a:schemeClr val="tx1"/>
            </a:solidFill>
          </a:ln>
        </p:spPr>
        <p:txBody>
          <a:bodyPr anchor="ctr"/>
          <a:lstStyle/>
          <a:p>
            <a:pPr algn="l"/>
            <a:r>
              <a:rPr lang="en-US" sz="2600" dirty="0"/>
              <a:t>High-Tech: direct selection of “yes” or “no” as book options are presented</a:t>
            </a:r>
          </a:p>
        </p:txBody>
      </p:sp>
    </p:spTree>
    <p:extLst>
      <p:ext uri="{BB962C8B-B14F-4D97-AF65-F5344CB8AC3E}">
        <p14:creationId xmlns:p14="http://schemas.microsoft.com/office/powerpoint/2010/main" val="1971722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B6548-D44B-03EE-1B51-68EC30BD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 the CROWD in the CAR! </a:t>
            </a:r>
          </a:p>
        </p:txBody>
      </p:sp>
      <p:pic>
        <p:nvPicPr>
          <p:cNvPr id="7" name="Google Shape;266;p40" descr="A drawing of a car with 5 people with the words:&#10;Put the CROWD in the CAR! &#10;C: Completion.&#10;R: Recall.&#10;O: Open Ended.&#10;W: &quot;Wh&quot; Questions&#10;D: Distance.&#10;&#10;C: Comment.&#10;A: Ask a question.&#10;R: Respond by adding a little more.&#10;&#10;Wait 5 seconds.&#10;&#10;The time is now in Pre-k. ERF. We love Shared Reading.&#10;">
            <a:extLst>
              <a:ext uri="{FF2B5EF4-FFF2-40B4-BE49-F238E27FC236}">
                <a16:creationId xmlns:a16="http://schemas.microsoft.com/office/drawing/2014/main" id="{0A1D5FC1-F17E-A067-DC64-35E825DD8FB6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 rotWithShape="1">
          <a:blip r:embed="rId3">
            <a:alphaModFix/>
          </a:blip>
          <a:srcRect l="247" t="6316" r="247"/>
          <a:stretch/>
        </p:blipFill>
        <p:spPr>
          <a:xfrm>
            <a:off x="2525958" y="1282889"/>
            <a:ext cx="7167380" cy="5061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984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630B6-DBA5-6062-2876-B85C7A32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 the CROWD in the CAR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D9B80-4A3B-19C5-03FB-685A4EB13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6300" y="2407674"/>
            <a:ext cx="3709348" cy="3279688"/>
          </a:xfrm>
        </p:spPr>
        <p:txBody>
          <a:bodyPr anchor="ctr"/>
          <a:lstStyle/>
          <a:p>
            <a:pPr marL="0" indent="0" algn="r">
              <a:buNone/>
            </a:pPr>
            <a:r>
              <a:rPr lang="en-US" sz="5400" b="1" dirty="0"/>
              <a:t>C</a:t>
            </a:r>
            <a:r>
              <a:rPr lang="en-US" sz="5400" dirty="0"/>
              <a:t>omment</a:t>
            </a:r>
          </a:p>
          <a:p>
            <a:pPr marL="0" indent="0" algn="r">
              <a:buNone/>
            </a:pPr>
            <a:r>
              <a:rPr lang="en-US" sz="5400" b="1" dirty="0"/>
              <a:t>A</a:t>
            </a:r>
            <a:r>
              <a:rPr lang="en-US" sz="5400" dirty="0"/>
              <a:t>sk</a:t>
            </a:r>
          </a:p>
          <a:p>
            <a:pPr marL="0" indent="0" algn="r">
              <a:buNone/>
            </a:pPr>
            <a:r>
              <a:rPr lang="en-US" sz="5400" b="1" dirty="0"/>
              <a:t>R</a:t>
            </a:r>
            <a:r>
              <a:rPr lang="en-US" sz="5400" dirty="0"/>
              <a:t>espond</a:t>
            </a:r>
          </a:p>
        </p:txBody>
      </p:sp>
      <p:grpSp>
        <p:nvGrpSpPr>
          <p:cNvPr id="10" name="Group 9" descr="5 arrows pointing from the word &quot;Ask&quot; to the words &quot;Completion, Recall, Open Ended, Wh-Question, Distance&quot;">
            <a:extLst>
              <a:ext uri="{FF2B5EF4-FFF2-40B4-BE49-F238E27FC236}">
                <a16:creationId xmlns:a16="http://schemas.microsoft.com/office/drawing/2014/main" id="{7BB56581-6238-D433-1E61-0081D6A6DAD5}"/>
              </a:ext>
            </a:extLst>
          </p:cNvPr>
          <p:cNvGrpSpPr/>
          <p:nvPr/>
        </p:nvGrpSpPr>
        <p:grpSpPr>
          <a:xfrm>
            <a:off x="4658190" y="3167964"/>
            <a:ext cx="2124747" cy="2488890"/>
            <a:chOff x="3112113" y="2139096"/>
            <a:chExt cx="2124747" cy="2488890"/>
          </a:xfrm>
        </p:grpSpPr>
        <p:cxnSp>
          <p:nvCxnSpPr>
            <p:cNvPr id="5" name="Google Shape;274;p41">
              <a:extLst>
                <a:ext uri="{FF2B5EF4-FFF2-40B4-BE49-F238E27FC236}">
                  <a16:creationId xmlns:a16="http://schemas.microsoft.com/office/drawing/2014/main" id="{D16793BC-61F6-AE2C-C9AC-80DAD608AB79}"/>
                </a:ext>
              </a:extLst>
            </p:cNvPr>
            <p:cNvCxnSpPr/>
            <p:nvPr/>
          </p:nvCxnSpPr>
          <p:spPr>
            <a:xfrm>
              <a:off x="3157800" y="3116425"/>
              <a:ext cx="1993687" cy="1511561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" name="Google Shape;275;p41">
              <a:extLst>
                <a:ext uri="{FF2B5EF4-FFF2-40B4-BE49-F238E27FC236}">
                  <a16:creationId xmlns:a16="http://schemas.microsoft.com/office/drawing/2014/main" id="{5C41FF8B-6B40-D36E-12B7-D0BE9DD059FF}"/>
                </a:ext>
              </a:extLst>
            </p:cNvPr>
            <p:cNvCxnSpPr/>
            <p:nvPr/>
          </p:nvCxnSpPr>
          <p:spPr>
            <a:xfrm>
              <a:off x="3112113" y="3106825"/>
              <a:ext cx="2082060" cy="714847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" name="Google Shape;276;p41">
              <a:extLst>
                <a:ext uri="{FF2B5EF4-FFF2-40B4-BE49-F238E27FC236}">
                  <a16:creationId xmlns:a16="http://schemas.microsoft.com/office/drawing/2014/main" id="{6B67F2EC-A55E-E36A-0DB8-A8A4C096EF62}"/>
                </a:ext>
              </a:extLst>
            </p:cNvPr>
            <p:cNvCxnSpPr/>
            <p:nvPr/>
          </p:nvCxnSpPr>
          <p:spPr>
            <a:xfrm>
              <a:off x="3116225" y="3085975"/>
              <a:ext cx="2120635" cy="158023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" name="Google Shape;277;p41">
              <a:extLst>
                <a:ext uri="{FF2B5EF4-FFF2-40B4-BE49-F238E27FC236}">
                  <a16:creationId xmlns:a16="http://schemas.microsoft.com/office/drawing/2014/main" id="{B5E0CD1A-308E-D30F-54D9-EE81709AD8AC}"/>
                </a:ext>
              </a:extLst>
            </p:cNvPr>
            <p:cNvCxnSpPr/>
            <p:nvPr/>
          </p:nvCxnSpPr>
          <p:spPr>
            <a:xfrm flipV="1">
              <a:off x="3116363" y="2139096"/>
              <a:ext cx="2035124" cy="908929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" name="Google Shape;278;p41">
              <a:extLst>
                <a:ext uri="{FF2B5EF4-FFF2-40B4-BE49-F238E27FC236}">
                  <a16:creationId xmlns:a16="http://schemas.microsoft.com/office/drawing/2014/main" id="{71DC0C4D-1A20-A5B7-EA40-6FF0D7DA6C8E}"/>
                </a:ext>
              </a:extLst>
            </p:cNvPr>
            <p:cNvCxnSpPr/>
            <p:nvPr/>
          </p:nvCxnSpPr>
          <p:spPr>
            <a:xfrm flipV="1">
              <a:off x="3159050" y="2586060"/>
              <a:ext cx="2035123" cy="499765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C2BF7-1C6E-A0EE-9AC2-2858FED21E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479" y="2407674"/>
            <a:ext cx="4733445" cy="384072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600" b="1" dirty="0"/>
              <a:t>C</a:t>
            </a:r>
            <a:r>
              <a:rPr lang="en-US" sz="3600" dirty="0"/>
              <a:t>ompletion</a:t>
            </a:r>
          </a:p>
          <a:p>
            <a:pPr marL="0" indent="0">
              <a:buNone/>
            </a:pPr>
            <a:r>
              <a:rPr lang="en-US" sz="3600" b="1" dirty="0"/>
              <a:t>R</a:t>
            </a:r>
            <a:r>
              <a:rPr lang="en-US" sz="3600" dirty="0"/>
              <a:t>ecall</a:t>
            </a:r>
          </a:p>
          <a:p>
            <a:pPr marL="0" indent="0">
              <a:buNone/>
            </a:pPr>
            <a:r>
              <a:rPr lang="en-US" sz="3600" b="1" dirty="0"/>
              <a:t>O</a:t>
            </a:r>
            <a:r>
              <a:rPr lang="en-US" sz="3600" dirty="0"/>
              <a:t>pen Ended</a:t>
            </a:r>
          </a:p>
          <a:p>
            <a:pPr marL="0" indent="0">
              <a:buNone/>
            </a:pPr>
            <a:r>
              <a:rPr lang="en-US" sz="3600" b="1" dirty="0" err="1"/>
              <a:t>W</a:t>
            </a:r>
            <a:r>
              <a:rPr lang="en-US" sz="3600" dirty="0" err="1"/>
              <a:t>h</a:t>
            </a:r>
            <a:r>
              <a:rPr lang="en-US" sz="3600" dirty="0"/>
              <a:t>- Question</a:t>
            </a:r>
          </a:p>
          <a:p>
            <a:pPr marL="0" indent="0">
              <a:buNone/>
            </a:pPr>
            <a:r>
              <a:rPr lang="en-US" sz="3600" b="1" dirty="0"/>
              <a:t>D</a:t>
            </a:r>
            <a:r>
              <a:rPr lang="en-US" sz="3600" dirty="0"/>
              <a:t>istance</a:t>
            </a:r>
          </a:p>
        </p:txBody>
      </p:sp>
    </p:spTree>
    <p:extLst>
      <p:ext uri="{BB962C8B-B14F-4D97-AF65-F5344CB8AC3E}">
        <p14:creationId xmlns:p14="http://schemas.microsoft.com/office/powerpoint/2010/main" val="241623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9DA2E-E4E5-C547-3C22-BEDD9666A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9"/>
            <a:ext cx="10978994" cy="562628"/>
          </a:xfrm>
        </p:spPr>
        <p:txBody>
          <a:bodyPr/>
          <a:lstStyle/>
          <a:p>
            <a:r>
              <a:rPr lang="en-US" dirty="0"/>
              <a:t>Answering Errorless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4981F-F247-9169-76A9-F99347ADFA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3" y="1992573"/>
            <a:ext cx="10965427" cy="222490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Creating opportunities for shaping responses with emerging communicators and presuming competence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Preference Questions: allowing the opportunity to share likes and dislikes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Errorless Comprehension Questions: providing a field of choices to WH questions that are all accurate</a:t>
            </a:r>
          </a:p>
        </p:txBody>
      </p:sp>
      <p:pic>
        <p:nvPicPr>
          <p:cNvPr id="9" name="Google Shape;286;p42" descr="Who was your favorite character? &#10;A group of cartoon fish: nemo, dory, bruce.">
            <a:extLst>
              <a:ext uri="{FF2B5EF4-FFF2-40B4-BE49-F238E27FC236}">
                <a16:creationId xmlns:a16="http://schemas.microsoft.com/office/drawing/2014/main" id="{66B5B708-101D-6D97-9984-663C165C4411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3">
            <a:alphaModFix/>
          </a:blip>
          <a:srcRect t="3045" b="3045"/>
          <a:stretch>
            <a:fillRect/>
          </a:stretch>
        </p:blipFill>
        <p:spPr>
          <a:xfrm>
            <a:off x="1244600" y="4526404"/>
            <a:ext cx="4050731" cy="167754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285;p42" descr="What animal was in the Book?&#10;A close-up of a blue horse and a brown bear.">
            <a:extLst>
              <a:ext uri="{FF2B5EF4-FFF2-40B4-BE49-F238E27FC236}">
                <a16:creationId xmlns:a16="http://schemas.microsoft.com/office/drawing/2014/main" id="{1BDE0075-198A-3099-8113-B254F80F45B9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 rotWithShape="1">
          <a:blip r:embed="rId4">
            <a:alphaModFix/>
          </a:blip>
          <a:srcRect t="1721" b="8721"/>
          <a:stretch/>
        </p:blipFill>
        <p:spPr>
          <a:xfrm>
            <a:off x="6096001" y="4551080"/>
            <a:ext cx="3484728" cy="1672302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34305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27181-59AE-3023-126D-AEDAF1622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B21B5-4F6B-A314-E4ED-70542204E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Name at least two communication systems (low, mid, or high tech), that might be used by complex communicators during classroom literacy activities</a:t>
            </a:r>
          </a:p>
          <a:p>
            <a:pPr>
              <a:spcAft>
                <a:spcPts val="1200"/>
              </a:spcAft>
            </a:pPr>
            <a:r>
              <a:rPr lang="en-US" dirty="0"/>
              <a:t>Demonstrate how to implement at least one AAC mode to increase student participation and engagement in classroom literacy activities</a:t>
            </a:r>
          </a:p>
          <a:p>
            <a:pPr>
              <a:spcAft>
                <a:spcPts val="1200"/>
              </a:spcAft>
            </a:pPr>
            <a:r>
              <a:rPr lang="en-US" dirty="0"/>
              <a:t>Identify at least one resource that can support the use of Augmentative and Alternative Communication (AAC) in literacy-based activities</a:t>
            </a:r>
          </a:p>
        </p:txBody>
      </p:sp>
    </p:spTree>
    <p:extLst>
      <p:ext uri="{BB962C8B-B14F-4D97-AF65-F5344CB8AC3E}">
        <p14:creationId xmlns:p14="http://schemas.microsoft.com/office/powerpoint/2010/main" val="1365177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E821-99B6-931A-11EC-5BC58E354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9"/>
            <a:ext cx="10978994" cy="644514"/>
          </a:xfrm>
        </p:spPr>
        <p:txBody>
          <a:bodyPr/>
          <a:lstStyle/>
          <a:p>
            <a:r>
              <a:rPr lang="en-US" dirty="0"/>
              <a:t>Answering Comprehension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9B043-BB0C-F76D-01D2-54709F3F35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3" y="1965278"/>
            <a:ext cx="10965427" cy="225219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Creating opportunities for answering WH questions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Include literacy vocabulary: characters, settings, etc.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Provide opportunities to expand response, or provide additional information to relate to the story</a:t>
            </a:r>
          </a:p>
        </p:txBody>
      </p:sp>
      <p:pic>
        <p:nvPicPr>
          <p:cNvPr id="7" name="Google Shape;293;p43" descr="Who is the main character in the story?&#10;Peter.&#10;Mom.">
            <a:extLst>
              <a:ext uri="{FF2B5EF4-FFF2-40B4-BE49-F238E27FC236}">
                <a16:creationId xmlns:a16="http://schemas.microsoft.com/office/drawing/2014/main" id="{88C6F872-1AB8-CFCD-758A-0BF04C274813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 rotWithShape="1">
          <a:blip r:embed="rId3">
            <a:alphaModFix/>
          </a:blip>
          <a:srcRect t="9148" b="9148"/>
          <a:stretch/>
        </p:blipFill>
        <p:spPr>
          <a:xfrm>
            <a:off x="671390" y="4124727"/>
            <a:ext cx="5317247" cy="220205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294;p43" descr="Where did Peter play?&#10;Rain.&#10;Wind.&#10;Snow.">
            <a:extLst>
              <a:ext uri="{FF2B5EF4-FFF2-40B4-BE49-F238E27FC236}">
                <a16:creationId xmlns:a16="http://schemas.microsoft.com/office/drawing/2014/main" id="{EED1F14D-FCF0-C91A-1F91-88CF1673C49D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 rotWithShape="1">
          <a:blip r:embed="rId4">
            <a:alphaModFix/>
          </a:blip>
          <a:srcRect l="4737" t="9804" r="2497" b="2613"/>
          <a:stretch/>
        </p:blipFill>
        <p:spPr>
          <a:xfrm>
            <a:off x="6318911" y="4047286"/>
            <a:ext cx="5459029" cy="225219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718035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FD07C-EEAD-19E2-A2F4-7B1C8972D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vs. Fringe Vocabulary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A1F3F-5C66-5F85-0117-ACBD3ECEAE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EFF9FF"/>
          </a:solidFill>
          <a:ln w="28575">
            <a:solidFill>
              <a:schemeClr val="tx1"/>
            </a:solidFill>
          </a:ln>
        </p:spPr>
        <p:txBody>
          <a:bodyPr anchor="t"/>
          <a:lstStyle/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sz="2800" b="1" dirty="0"/>
              <a:t>Core Words </a:t>
            </a:r>
          </a:p>
          <a:p>
            <a:pPr marL="0" indent="0">
              <a:buNone/>
            </a:pPr>
            <a:r>
              <a:rPr lang="en-US" sz="2800" dirty="0"/>
              <a:t>Words we use most frequently throughout the day</a:t>
            </a:r>
          </a:p>
          <a:p>
            <a:pPr marL="0" indent="0">
              <a:buNone/>
            </a:pPr>
            <a:r>
              <a:rPr lang="en-US" sz="2800" dirty="0"/>
              <a:t>Can be any part of speech</a:t>
            </a:r>
          </a:p>
          <a:p>
            <a:pPr marL="0" indent="0">
              <a:buNone/>
            </a:pPr>
            <a:r>
              <a:rPr lang="en-US" sz="2800" dirty="0"/>
              <a:t>Examples: “go”, “I”, “feel”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BAD50-6577-8AC6-407D-54FFA92AF8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EFF9FF"/>
          </a:solidFill>
          <a:ln w="28575">
            <a:solidFill>
              <a:schemeClr val="tx1"/>
            </a:solidFill>
          </a:ln>
        </p:spPr>
        <p:txBody>
          <a:bodyPr anchor="t"/>
          <a:lstStyle/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sz="2800" b="1" dirty="0"/>
              <a:t>Fringe Words</a:t>
            </a:r>
          </a:p>
          <a:p>
            <a:pPr marL="0" indent="0">
              <a:buNone/>
            </a:pPr>
            <a:r>
              <a:rPr lang="en-US" sz="2800" dirty="0"/>
              <a:t>Words we use less frequently throughout the day </a:t>
            </a:r>
          </a:p>
          <a:p>
            <a:pPr marL="0" indent="0">
              <a:buNone/>
            </a:pPr>
            <a:r>
              <a:rPr lang="en-US" sz="2800" dirty="0"/>
              <a:t>Can be any part of speech</a:t>
            </a:r>
          </a:p>
          <a:p>
            <a:pPr marL="0" indent="0">
              <a:buNone/>
            </a:pPr>
            <a:r>
              <a:rPr lang="en-US" sz="2800" dirty="0"/>
              <a:t>Typically context specific</a:t>
            </a:r>
          </a:p>
          <a:p>
            <a:pPr marL="0" indent="0">
              <a:buNone/>
            </a:pPr>
            <a:r>
              <a:rPr lang="en-US" sz="2800" dirty="0"/>
              <a:t>Examples: “boat”, “Minnesota”, “purple” </a:t>
            </a:r>
          </a:p>
        </p:txBody>
      </p:sp>
    </p:spTree>
    <p:extLst>
      <p:ext uri="{BB962C8B-B14F-4D97-AF65-F5344CB8AC3E}">
        <p14:creationId xmlns:p14="http://schemas.microsoft.com/office/powerpoint/2010/main" val="2259517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0D0A9-D4E6-08BD-DBA8-2E97D2DD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vs. Fringe Vocabulary: Low and Mid-Tech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D1AF6-A706-815A-F8B4-9CA57F16F7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Core Words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65C72-4478-B652-5C05-F764E0744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Core + Fringe Words</a:t>
            </a:r>
          </a:p>
          <a:p>
            <a:pPr marL="0" indent="0">
              <a:buNone/>
            </a:pPr>
            <a:r>
              <a:rPr lang="en-US" dirty="0"/>
              <a:t>Activity Specific</a:t>
            </a:r>
          </a:p>
        </p:txBody>
      </p:sp>
      <p:pic>
        <p:nvPicPr>
          <p:cNvPr id="8" name="Google Shape;308;p45" descr="A close-up of a chart with icons and words: &#10;Yes, no, hi.&#10;I, go, stop.&#10;want, more, all done.&#10;Like, don't like, help.">
            <a:extLst>
              <a:ext uri="{FF2B5EF4-FFF2-40B4-BE49-F238E27FC236}">
                <a16:creationId xmlns:a16="http://schemas.microsoft.com/office/drawing/2014/main" id="{7A9E8E01-1771-8422-7A88-57EBDA4797B5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3">
            <a:alphaModFix/>
          </a:blip>
          <a:srcRect l="4692" r="4692"/>
          <a:stretch>
            <a:fillRect/>
          </a:stretch>
        </p:blipFill>
        <p:spPr>
          <a:xfrm>
            <a:off x="876300" y="3429000"/>
            <a:ext cx="2863850" cy="28194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9" name="Google Shape;307;p45" descr="A close-up of a picture of various icons with words: &#10;I, want, help.&#10;glue, stickers, scissors.&#10;Paintbrush, paints, markers.&#10;Crayon, paper, all done.&#10;&#10;">
            <a:extLst>
              <a:ext uri="{FF2B5EF4-FFF2-40B4-BE49-F238E27FC236}">
                <a16:creationId xmlns:a16="http://schemas.microsoft.com/office/drawing/2014/main" id="{ECE583CA-03F9-FEC0-1C9B-2E663AC6A3B3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4">
            <a:alphaModFix/>
          </a:blip>
          <a:srcRect l="4153" r="4153"/>
          <a:stretch>
            <a:fillRect/>
          </a:stretch>
        </p:blipFill>
        <p:spPr>
          <a:xfrm>
            <a:off x="6632575" y="3429000"/>
            <a:ext cx="2863850" cy="28194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1297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39DDFB-B908-4B09-59E4-70D298F4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vs. Fringe Vocabulary: High-Tech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B9A6A-C940-AAC3-C04F-6C0321FFAC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407674"/>
            <a:ext cx="5291328" cy="48565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Home Page - more core words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64C6FF-32FB-791F-EE55-3687B9D6D2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1263" y="2408488"/>
            <a:ext cx="5300662" cy="48483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Topic Page - more fringe words</a:t>
            </a:r>
          </a:p>
        </p:txBody>
      </p:sp>
      <p:pic>
        <p:nvPicPr>
          <p:cNvPr id="15" name="Google Shape;316;p46" descr="A screenshot of a board with more core words with icons.">
            <a:extLst>
              <a:ext uri="{FF2B5EF4-FFF2-40B4-BE49-F238E27FC236}">
                <a16:creationId xmlns:a16="http://schemas.microsoft.com/office/drawing/2014/main" id="{F2AEFB5B-9DB9-E9C9-BFCF-D02FA03567CD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3">
            <a:alphaModFix/>
          </a:blip>
          <a:srcRect t="1405" b="1405"/>
          <a:stretch>
            <a:fillRect/>
          </a:stretch>
        </p:blipFill>
        <p:spPr>
          <a:xfrm>
            <a:off x="876300" y="3035046"/>
            <a:ext cx="4959350" cy="32133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7" name="Google Shape;317;p46" descr="A screenshot of a board with more fringe words with icons.">
            <a:extLst>
              <a:ext uri="{FF2B5EF4-FFF2-40B4-BE49-F238E27FC236}">
                <a16:creationId xmlns:a16="http://schemas.microsoft.com/office/drawing/2014/main" id="{ED80D779-56C5-B5F8-D976-4AAD6B166846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4">
            <a:alphaModFix/>
          </a:blip>
          <a:srcRect l="1428" r="1428"/>
          <a:stretch>
            <a:fillRect/>
          </a:stretch>
        </p:blipFill>
        <p:spPr>
          <a:xfrm>
            <a:off x="6352615" y="3035046"/>
            <a:ext cx="5239310" cy="32133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5032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11CCB-E44E-8B55-ACDD-9BCEBC01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 Expectantly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F8FC-804C-7A60-7AD0-B7AFE7E928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3" y="2422422"/>
            <a:ext cx="7653570" cy="382597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Provide time for the learner to respond to a question, comment, or book passage</a:t>
            </a:r>
          </a:p>
          <a:p>
            <a:pPr>
              <a:spcAft>
                <a:spcPts val="1800"/>
              </a:spcAft>
            </a:pPr>
            <a:r>
              <a:rPr lang="en-US" dirty="0"/>
              <a:t>Some learners may need up to 30 seconds to process information and generate a response</a:t>
            </a:r>
          </a:p>
          <a:p>
            <a:pPr>
              <a:spcAft>
                <a:spcPts val="1800"/>
              </a:spcAft>
            </a:pPr>
            <a:r>
              <a:rPr lang="en-US" dirty="0"/>
              <a:t>Use facial expressions or gestures to indicate that communication is welcome</a:t>
            </a:r>
          </a:p>
        </p:txBody>
      </p:sp>
      <p:pic>
        <p:nvPicPr>
          <p:cNvPr id="9" name="Google Shape;326;p47" descr="A clock with arrows pointing to 2: 40 pm o'clock ">
            <a:extLst>
              <a:ext uri="{FF2B5EF4-FFF2-40B4-BE49-F238E27FC236}">
                <a16:creationId xmlns:a16="http://schemas.microsoft.com/office/drawing/2014/main" id="{3C9717DD-D2CF-D4E9-48FC-17537DBDC61C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3">
            <a:alphaModFix/>
          </a:blip>
          <a:srcRect l="1686" r="1686"/>
          <a:stretch>
            <a:fillRect/>
          </a:stretch>
        </p:blipFill>
        <p:spPr>
          <a:xfrm>
            <a:off x="8398737" y="2759482"/>
            <a:ext cx="3192746" cy="2859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759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B976-8829-677A-8B2E-B9E0ECB8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Aided Language Input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50B0D-DFF5-EFB4-C3D1-26D07CCFCA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Use slow rate of speech while modeling with the communication system</a:t>
            </a:r>
          </a:p>
          <a:p>
            <a:pPr>
              <a:spcAft>
                <a:spcPts val="1200"/>
              </a:spcAft>
            </a:pPr>
            <a:r>
              <a:rPr lang="en-US" dirty="0"/>
              <a:t>Pause and give expectant look after modeling</a:t>
            </a:r>
          </a:p>
          <a:p>
            <a:pPr>
              <a:spcAft>
                <a:spcPts val="1200"/>
              </a:spcAft>
            </a:pPr>
            <a:r>
              <a:rPr lang="en-US" dirty="0"/>
              <a:t>Model with self talk (what you are doing) and parallel talk (what student is doing)</a:t>
            </a:r>
          </a:p>
          <a:p>
            <a:pPr>
              <a:spcAft>
                <a:spcPts val="1200"/>
              </a:spcAft>
            </a:pPr>
            <a:r>
              <a:rPr lang="en-US" dirty="0"/>
              <a:t>Model a variety of communicative functions</a:t>
            </a:r>
          </a:p>
          <a:p>
            <a:pPr>
              <a:spcAft>
                <a:spcPts val="1200"/>
              </a:spcAft>
            </a:pPr>
            <a:r>
              <a:rPr lang="en-US" dirty="0"/>
              <a:t>Model one more word than the child’s average length of sentence</a:t>
            </a:r>
          </a:p>
          <a:p>
            <a:pPr>
              <a:spcAft>
                <a:spcPts val="1200"/>
              </a:spcAft>
            </a:pPr>
            <a:r>
              <a:rPr lang="en-US" dirty="0"/>
              <a:t>Use 80: 20 ratio of statements to questions/commands</a:t>
            </a:r>
          </a:p>
        </p:txBody>
      </p:sp>
    </p:spTree>
    <p:extLst>
      <p:ext uri="{BB962C8B-B14F-4D97-AF65-F5344CB8AC3E}">
        <p14:creationId xmlns:p14="http://schemas.microsoft.com/office/powerpoint/2010/main" val="2671558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4F2FB-2D95-E331-EF6A-7055187E3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Inviting AAC Modes into Literacy</a:t>
            </a:r>
          </a:p>
        </p:txBody>
      </p:sp>
      <p:pic>
        <p:nvPicPr>
          <p:cNvPr id="7" name="Google Shape;338;p49" descr="A picture of a red car with the words &quot;Go! Go! Go!&quot;&#10;&#10;Core First Learning">
            <a:hlinkClick r:id="rId3"/>
            <a:extLst>
              <a:ext uri="{FF2B5EF4-FFF2-40B4-BE49-F238E27FC236}">
                <a16:creationId xmlns:a16="http://schemas.microsoft.com/office/drawing/2014/main" id="{0BBB197F-B974-9C40-BA4C-912799394C54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 rotWithShape="1">
          <a:blip r:embed="rId4">
            <a:alphaModFix/>
          </a:blip>
          <a:srcRect t="574" b="574"/>
          <a:stretch/>
        </p:blipFill>
        <p:spPr>
          <a:xfrm>
            <a:off x="3234731" y="2238661"/>
            <a:ext cx="5718175" cy="4105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039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EE515-9906-3950-03C5-B096A02C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508037"/>
          </a:xfrm>
        </p:spPr>
        <p:txBody>
          <a:bodyPr/>
          <a:lstStyle/>
          <a:p>
            <a:r>
              <a:rPr lang="en-US" dirty="0"/>
              <a:t>Examples of low-tech participation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27A45-25B1-03AC-B624-778251A75F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3" y="1897040"/>
            <a:ext cx="10965427" cy="145007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Looking in the direction of a core word picture symbol as it is simultaneously read</a:t>
            </a:r>
          </a:p>
          <a:p>
            <a:pPr>
              <a:spcAft>
                <a:spcPts val="1200"/>
              </a:spcAft>
            </a:pPr>
            <a:r>
              <a:rPr lang="en-US" dirty="0"/>
              <a:t>Answering comprehension questions using picture symbols</a:t>
            </a:r>
          </a:p>
          <a:p>
            <a:pPr>
              <a:spcAft>
                <a:spcPts val="1200"/>
              </a:spcAft>
            </a:pPr>
            <a:r>
              <a:rPr lang="en-US" dirty="0"/>
              <a:t>Commenting on the story to share an opinion</a:t>
            </a:r>
          </a:p>
        </p:txBody>
      </p:sp>
      <p:pic>
        <p:nvPicPr>
          <p:cNvPr id="12" name="Google Shape;345;p50" descr="What did you think of the story?&#10;not.&#10;like.">
            <a:extLst>
              <a:ext uri="{FF2B5EF4-FFF2-40B4-BE49-F238E27FC236}">
                <a16:creationId xmlns:a16="http://schemas.microsoft.com/office/drawing/2014/main" id="{B6B31BA5-E655-36B5-FABC-298AAB9605EC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 rotWithShape="1">
          <a:blip r:embed="rId3">
            <a:alphaModFix/>
          </a:blip>
          <a:srcRect t="505" b="5091"/>
          <a:stretch/>
        </p:blipFill>
        <p:spPr>
          <a:xfrm>
            <a:off x="853522" y="3510889"/>
            <a:ext cx="5506335" cy="286527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346;p50" descr="What can go?&#10;car.&#10;train.&#10;boat.">
            <a:extLst>
              <a:ext uri="{FF2B5EF4-FFF2-40B4-BE49-F238E27FC236}">
                <a16:creationId xmlns:a16="http://schemas.microsoft.com/office/drawing/2014/main" id="{EEE02ED4-7218-EC37-5438-4E82CD4D2548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4">
            <a:alphaModFix/>
          </a:blip>
          <a:srcRect t="3868" b="3868"/>
          <a:stretch>
            <a:fillRect/>
          </a:stretch>
        </p:blipFill>
        <p:spPr>
          <a:xfrm>
            <a:off x="6678470" y="3507851"/>
            <a:ext cx="4967287" cy="270986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821946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8F838-C352-E2A7-5424-C8FE783E4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mid-tech participation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95B8D-C56D-FE75-0D15-96984ACDF8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2" y="2422422"/>
            <a:ext cx="8404197" cy="382597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Activating a voice output device that has recorded repeated lines or a repeated core word to participate in the shared reading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Commenting about the book using partner assisted scanning</a:t>
            </a:r>
          </a:p>
          <a:p>
            <a:pPr>
              <a:spcAft>
                <a:spcPts val="1200"/>
              </a:spcAft>
            </a:pPr>
            <a:r>
              <a:rPr lang="en-US" dirty="0"/>
              <a:t>“Did you like the book?” Like/Not</a:t>
            </a:r>
          </a:p>
          <a:p>
            <a:pPr>
              <a:spcAft>
                <a:spcPts val="1200"/>
              </a:spcAft>
            </a:pPr>
            <a:r>
              <a:rPr lang="en-US" dirty="0"/>
              <a:t>“Do you want to read the page again?” Yes/No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Activating a </a:t>
            </a:r>
            <a:r>
              <a:rPr lang="en-US" dirty="0" err="1"/>
              <a:t>bluetooth</a:t>
            </a:r>
            <a:r>
              <a:rPr lang="en-US" dirty="0"/>
              <a:t> switch to “turn the pages” or with a compatible digital book (see Literacy Resources) </a:t>
            </a:r>
          </a:p>
        </p:txBody>
      </p:sp>
      <p:pic>
        <p:nvPicPr>
          <p:cNvPr id="9" name="Google Shape;353;p51" descr="A round blue button on a wooden surface&#10;">
            <a:extLst>
              <a:ext uri="{FF2B5EF4-FFF2-40B4-BE49-F238E27FC236}">
                <a16:creationId xmlns:a16="http://schemas.microsoft.com/office/drawing/2014/main" id="{6FFA6369-C21E-260D-5C44-F904CD3265FD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 rotWithShape="1">
          <a:blip r:embed="rId3">
            <a:alphaModFix/>
          </a:blip>
          <a:srcRect l="26106" t="-1524" r="18995" b="57753"/>
          <a:stretch/>
        </p:blipFill>
        <p:spPr>
          <a:xfrm>
            <a:off x="9639853" y="2797791"/>
            <a:ext cx="1951630" cy="2074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793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B5C5-6D1E-FB88-3A70-952FEB5D6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9"/>
            <a:ext cx="10978994" cy="535332"/>
          </a:xfrm>
        </p:spPr>
        <p:txBody>
          <a:bodyPr/>
          <a:lstStyle/>
          <a:p>
            <a:r>
              <a:rPr lang="en-US" dirty="0"/>
              <a:t>Examples of high-tech participation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356BF-328F-4645-5B58-21EB7E4739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3" y="1978926"/>
            <a:ext cx="6710259" cy="1450074"/>
          </a:xfrm>
        </p:spPr>
        <p:txBody>
          <a:bodyPr/>
          <a:lstStyle/>
          <a:p>
            <a:r>
              <a:rPr lang="en-US" dirty="0"/>
              <a:t>Make a prediction about what the book topic</a:t>
            </a:r>
          </a:p>
          <a:p>
            <a:r>
              <a:rPr lang="en-US" dirty="0"/>
              <a:t>Label vocabulary </a:t>
            </a:r>
          </a:p>
          <a:p>
            <a:r>
              <a:rPr lang="en-US" dirty="0"/>
              <a:t>Describe the pictures </a:t>
            </a:r>
          </a:p>
        </p:txBody>
      </p:sp>
      <p:pic>
        <p:nvPicPr>
          <p:cNvPr id="14" name="Picture Placeholder 13" descr="A screenshot of a board with icons and words.">
            <a:extLst>
              <a:ext uri="{FF2B5EF4-FFF2-40B4-BE49-F238E27FC236}">
                <a16:creationId xmlns:a16="http://schemas.microsoft.com/office/drawing/2014/main" id="{EB6ECD86-0389-292C-64B0-C95DC065A6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tretch/>
        </p:blipFill>
        <p:spPr>
          <a:xfrm>
            <a:off x="1244788" y="3518708"/>
            <a:ext cx="3763939" cy="2824681"/>
          </a:xfrm>
          <a:prstGeom prst="rect">
            <a:avLst/>
          </a:prstGeom>
        </p:spPr>
      </p:pic>
      <p:pic>
        <p:nvPicPr>
          <p:cNvPr id="15" name="Picture Placeholder 14" descr="A plane flying in the sky with the words: Planes go fast.&#10;And a line of icons with words beneath it.">
            <a:extLst>
              <a:ext uri="{FF2B5EF4-FFF2-40B4-BE49-F238E27FC236}">
                <a16:creationId xmlns:a16="http://schemas.microsoft.com/office/drawing/2014/main" id="{F8C76C24-B9DE-4190-12C5-AD4E870FCA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3163" r="5891"/>
          <a:stretch/>
        </p:blipFill>
        <p:spPr>
          <a:xfrm>
            <a:off x="6930188" y="2995863"/>
            <a:ext cx="4661295" cy="343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77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79EB-1441-B8B0-E126-289CD9F51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802541"/>
          </a:xfrm>
        </p:spPr>
        <p:txBody>
          <a:bodyPr/>
          <a:lstStyle/>
          <a:p>
            <a:pPr algn="ctr"/>
            <a:r>
              <a:rPr lang="en-US" dirty="0"/>
              <a:t>What is Augmentative and Alternative Communication (AAC)?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39E22-D97B-2FB3-091D-041F08239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2088682"/>
            <a:ext cx="10978994" cy="4235918"/>
          </a:xfrm>
        </p:spPr>
        <p:txBody>
          <a:bodyPr/>
          <a:lstStyle/>
          <a:p>
            <a:pPr marL="0" indent="0">
              <a:spcAft>
                <a:spcPts val="300"/>
              </a:spcAft>
              <a:buNone/>
            </a:pPr>
            <a:r>
              <a:rPr lang="en-US" dirty="0"/>
              <a:t>AAC encompasses a variety of communication modalities used for expression of communication including the following: </a:t>
            </a:r>
          </a:p>
          <a:p>
            <a:pPr>
              <a:spcAft>
                <a:spcPts val="300"/>
              </a:spcAft>
            </a:pPr>
            <a:r>
              <a:rPr lang="en-US" dirty="0"/>
              <a:t>manual signs</a:t>
            </a:r>
          </a:p>
          <a:p>
            <a:pPr>
              <a:spcAft>
                <a:spcPts val="300"/>
              </a:spcAft>
            </a:pPr>
            <a:r>
              <a:rPr lang="en-US" b="1" dirty="0"/>
              <a:t>gestures</a:t>
            </a:r>
          </a:p>
          <a:p>
            <a:pPr>
              <a:spcAft>
                <a:spcPts val="300"/>
              </a:spcAft>
            </a:pPr>
            <a:r>
              <a:rPr lang="en-US" dirty="0"/>
              <a:t>finger spelling</a:t>
            </a:r>
          </a:p>
          <a:p>
            <a:pPr>
              <a:spcAft>
                <a:spcPts val="300"/>
              </a:spcAft>
            </a:pPr>
            <a:r>
              <a:rPr lang="en-US" dirty="0"/>
              <a:t>tangible objects</a:t>
            </a:r>
          </a:p>
          <a:p>
            <a:pPr>
              <a:spcAft>
                <a:spcPts val="300"/>
              </a:spcAft>
            </a:pPr>
            <a:r>
              <a:rPr lang="en-US" dirty="0"/>
              <a:t>line drawings</a:t>
            </a:r>
          </a:p>
          <a:p>
            <a:pPr>
              <a:spcAft>
                <a:spcPts val="300"/>
              </a:spcAft>
            </a:pPr>
            <a:r>
              <a:rPr lang="en-US" dirty="0"/>
              <a:t>picture symbols</a:t>
            </a:r>
          </a:p>
          <a:p>
            <a:pPr>
              <a:spcAft>
                <a:spcPts val="300"/>
              </a:spcAft>
            </a:pPr>
            <a:r>
              <a:rPr lang="en-US" dirty="0"/>
              <a:t>letter boards</a:t>
            </a:r>
          </a:p>
          <a:p>
            <a:pPr>
              <a:spcAft>
                <a:spcPts val="300"/>
              </a:spcAft>
            </a:pPr>
            <a:r>
              <a:rPr lang="en-US" b="1" dirty="0"/>
              <a:t>speech-generating devices</a:t>
            </a:r>
          </a:p>
          <a:p>
            <a:pPr>
              <a:spcAft>
                <a:spcPts val="300"/>
              </a:spcAft>
            </a:pPr>
            <a:r>
              <a:rPr lang="en-US" dirty="0"/>
              <a:t>(American Speech-Language Hearing Association, n.d.)</a:t>
            </a:r>
          </a:p>
        </p:txBody>
      </p:sp>
    </p:spTree>
    <p:extLst>
      <p:ext uri="{BB962C8B-B14F-4D97-AF65-F5344CB8AC3E}">
        <p14:creationId xmlns:p14="http://schemas.microsoft.com/office/powerpoint/2010/main" val="295308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0B96-E3BE-7F0C-705A-B28364AA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Examples of high-tech participation: Visual Scene Displays (VSDs)</a:t>
            </a:r>
          </a:p>
        </p:txBody>
      </p:sp>
      <p:pic>
        <p:nvPicPr>
          <p:cNvPr id="5" name="Google Shape;366;p53" descr="A child wearing a hat and scarf in the center surrounded by clothing items: Put on hat.&#10;Put on boots.&#10;Put on mittens.&#10;Put on scarf.&#10;Put on sweater.&#10;H for home.&#10;An arrow on the right bottom corner pointing inwards.  ">
            <a:extLst>
              <a:ext uri="{FF2B5EF4-FFF2-40B4-BE49-F238E27FC236}">
                <a16:creationId xmlns:a16="http://schemas.microsoft.com/office/drawing/2014/main" id="{1113BDD5-BC11-0157-518A-286B178B6E13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3">
            <a:alphaModFix/>
          </a:blip>
          <a:srcRect l="794" r="794"/>
          <a:stretch>
            <a:fillRect/>
          </a:stretch>
        </p:blipFill>
        <p:spPr>
          <a:xfrm>
            <a:off x="3411943" y="2342107"/>
            <a:ext cx="5446330" cy="404797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5206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4186-1775-F7A8-9B08-AB368A61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reading to writing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89A24-CD4D-150F-9B6C-08CBEA4B85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Create opportunities to work on emergent writing skills </a:t>
            </a:r>
          </a:p>
          <a:p>
            <a:pPr>
              <a:spcAft>
                <a:spcPts val="1800"/>
              </a:spcAft>
            </a:pPr>
            <a:r>
              <a:rPr lang="en-US" dirty="0"/>
              <a:t>Those with CCN require many opportunities to participate in emergent writing experiences that are scaffolded by their communication partner </a:t>
            </a:r>
          </a:p>
        </p:txBody>
      </p:sp>
      <p:pic>
        <p:nvPicPr>
          <p:cNvPr id="17" name="Picture Placeholder 16" descr="A red book with a pen">
            <a:extLst>
              <a:ext uri="{FF2B5EF4-FFF2-40B4-BE49-F238E27FC236}">
                <a16:creationId xmlns:a16="http://schemas.microsoft.com/office/drawing/2014/main" id="{91F092D1-D46B-7B03-E4E1-3AB6CAA740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270" b="7270"/>
          <a:stretch>
            <a:fillRect/>
          </a:stretch>
        </p:blipFill>
        <p:spPr>
          <a:xfrm>
            <a:off x="876300" y="3938545"/>
            <a:ext cx="2476201" cy="2053386"/>
          </a:xfrm>
          <a:prstGeom prst="rect">
            <a:avLst/>
          </a:prstGeom>
        </p:spPr>
      </p:pic>
      <p:sp>
        <p:nvSpPr>
          <p:cNvPr id="19" name="Google Shape;376;p54">
            <a:extLst>
              <a:ext uri="{FF2B5EF4-FFF2-40B4-BE49-F238E27FC236}">
                <a16:creationId xmlns:a16="http://schemas.microsoft.com/office/drawing/2014/main" id="{EA3CA996-80F4-52D3-4530-B0B76E9DBD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94196" y="4677729"/>
            <a:ext cx="2825722" cy="123613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20" name="Google Shape;375;p54" descr="A hand holding a pen and writing on a piece of paper">
            <a:extLst>
              <a:ext uri="{FF2B5EF4-FFF2-40B4-BE49-F238E27FC236}">
                <a16:creationId xmlns:a16="http://schemas.microsoft.com/office/drawing/2014/main" id="{340D6989-A324-A7B4-3BC6-15F4B1F1B2B7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4">
            <a:alphaModFix/>
          </a:blip>
          <a:srcRect t="828" b="828"/>
          <a:stretch>
            <a:fillRect/>
          </a:stretch>
        </p:blipFill>
        <p:spPr>
          <a:xfrm>
            <a:off x="8823325" y="4103072"/>
            <a:ext cx="2476500" cy="2052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007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A750-B19C-2574-8A7B-66562CC93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61007"/>
            <a:ext cx="5483511" cy="1181100"/>
          </a:xfrm>
        </p:spPr>
        <p:txBody>
          <a:bodyPr/>
          <a:lstStyle/>
          <a:p>
            <a:r>
              <a:rPr lang="en-US" dirty="0"/>
              <a:t>Self-Advocacy</a:t>
            </a:r>
          </a:p>
        </p:txBody>
      </p:sp>
      <p:pic>
        <p:nvPicPr>
          <p:cNvPr id="8" name="Google Shape;382;p55" descr="I like to communicate with...&#10;verbal speech.&#10;picture symbols.&#10;AAC device.&#10;switch.&#10;Ipad with speech application.&#10;keyboard.&#10;gesture.">
            <a:extLst>
              <a:ext uri="{FF2B5EF4-FFF2-40B4-BE49-F238E27FC236}">
                <a16:creationId xmlns:a16="http://schemas.microsoft.com/office/drawing/2014/main" id="{212BD954-0C6A-9DAB-E873-F758D91A9C27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3">
            <a:alphaModFix/>
          </a:blip>
          <a:srcRect t="3360" b="3360"/>
          <a:stretch>
            <a:fillRect/>
          </a:stretch>
        </p:blipFill>
        <p:spPr>
          <a:xfrm>
            <a:off x="609600" y="2668344"/>
            <a:ext cx="5486400" cy="323962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383;p55" descr="Ho do you like to use your devise at school?&#10;sharing information.&#10;asking questions.&#10;greeting others.&#10;sharing feelings.">
            <a:extLst>
              <a:ext uri="{FF2B5EF4-FFF2-40B4-BE49-F238E27FC236}">
                <a16:creationId xmlns:a16="http://schemas.microsoft.com/office/drawing/2014/main" id="{AF5C621A-C8F7-81D9-4B33-E17B349F9CB4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4">
            <a:alphaModFix/>
          </a:blip>
          <a:srcRect t="1517" b="1517"/>
          <a:stretch>
            <a:fillRect/>
          </a:stretch>
        </p:blipFill>
        <p:spPr>
          <a:xfrm>
            <a:off x="6919417" y="1696618"/>
            <a:ext cx="4684215" cy="455178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6806341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77D1E-6022-EC51-5B3A-72081C636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9"/>
            <a:ext cx="10978994" cy="521684"/>
          </a:xfrm>
        </p:spPr>
        <p:txBody>
          <a:bodyPr/>
          <a:lstStyle/>
          <a:p>
            <a:r>
              <a:rPr lang="en-US" dirty="0"/>
              <a:t>Writing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23D36-5EEE-7F9C-CFFE-B1FEDD9DEB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1787857"/>
            <a:ext cx="10978994" cy="2101755"/>
          </a:xfrm>
        </p:spPr>
        <p:txBody>
          <a:bodyPr/>
          <a:lstStyle/>
          <a:p>
            <a:r>
              <a:rPr lang="en-US" dirty="0"/>
              <a:t>Low tech access using picture symbols or partner assisted scanning</a:t>
            </a:r>
          </a:p>
          <a:p>
            <a:r>
              <a:rPr lang="en-US" dirty="0"/>
              <a:t>Mid tech access to make choices for letters</a:t>
            </a:r>
          </a:p>
          <a:p>
            <a:r>
              <a:rPr lang="en-US" dirty="0"/>
              <a:t>High tech access exploration of the keyboard </a:t>
            </a:r>
          </a:p>
          <a:p>
            <a:r>
              <a:rPr lang="en-US" dirty="0"/>
              <a:t>Writing name </a:t>
            </a:r>
          </a:p>
          <a:p>
            <a:pPr lvl="1"/>
            <a:r>
              <a:rPr lang="en-US" dirty="0"/>
              <a:t>With leveled prompting -- fading from most to least support</a:t>
            </a:r>
          </a:p>
        </p:txBody>
      </p:sp>
      <p:pic>
        <p:nvPicPr>
          <p:cNvPr id="8" name="Google Shape;391;p56" descr="A group of black lowercase letters: a, b, c.&#10;d, e, f.">
            <a:extLst>
              <a:ext uri="{FF2B5EF4-FFF2-40B4-BE49-F238E27FC236}">
                <a16:creationId xmlns:a16="http://schemas.microsoft.com/office/drawing/2014/main" id="{ED06FD6F-9560-CAD9-7BBD-4A536FD1043F}"/>
              </a:ext>
            </a:extLst>
          </p:cNvPr>
          <p:cNvPicPr preferRelativeResize="0">
            <a:picLocks noGrp="1"/>
          </p:cNvPicPr>
          <p:nvPr>
            <p:ph type="pic" sz="quarter" idx="11"/>
          </p:nvPr>
        </p:nvPicPr>
        <p:blipFill>
          <a:blip r:embed="rId3">
            <a:alphaModFix/>
          </a:blip>
          <a:srcRect t="3650" b="3650"/>
          <a:stretch>
            <a:fillRect/>
          </a:stretch>
        </p:blipFill>
        <p:spPr>
          <a:xfrm>
            <a:off x="1244789" y="4102636"/>
            <a:ext cx="2476500" cy="23209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9" name="Google Shape;392;p56" descr="A checkmark: yes&#10;A Crossmark: no&#10;A group of black uppercase letters:&#10;A, B, C.&#10;D, E, F.&#10;G, H, I.">
            <a:extLst>
              <a:ext uri="{FF2B5EF4-FFF2-40B4-BE49-F238E27FC236}">
                <a16:creationId xmlns:a16="http://schemas.microsoft.com/office/drawing/2014/main" id="{DCE0AF1F-B995-53A8-C3B3-CF5204D855C2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4">
            <a:alphaModFix/>
          </a:blip>
          <a:srcRect l="7165" r="7165"/>
          <a:stretch>
            <a:fillRect/>
          </a:stretch>
        </p:blipFill>
        <p:spPr>
          <a:xfrm>
            <a:off x="4549253" y="4054565"/>
            <a:ext cx="2329219" cy="241886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7" name="Google Shape;390;p56" descr="A screen shot of a device keyboard.&#10;">
            <a:extLst>
              <a:ext uri="{FF2B5EF4-FFF2-40B4-BE49-F238E27FC236}">
                <a16:creationId xmlns:a16="http://schemas.microsoft.com/office/drawing/2014/main" id="{9D2A993F-372C-49CC-BEE2-F22C75110643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 rotWithShape="1">
          <a:blip r:embed="rId5"/>
          <a:srcRect l="558" t="2248" r="558"/>
          <a:stretch/>
        </p:blipFill>
        <p:spPr>
          <a:xfrm>
            <a:off x="8057700" y="4004699"/>
            <a:ext cx="3262503" cy="241886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008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4C0A-EF03-2516-A8DB-35F3BBABB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1640"/>
            <a:ext cx="4860263" cy="1159834"/>
          </a:xfrm>
        </p:spPr>
        <p:txBody>
          <a:bodyPr/>
          <a:lstStyle/>
          <a:p>
            <a:r>
              <a:rPr lang="en-US" dirty="0"/>
              <a:t>Becoming authors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9886B-D0D9-5CD7-7537-AD3F2EDCA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4" y="2422422"/>
            <a:ext cx="4637414" cy="10065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Create a poem </a:t>
            </a:r>
          </a:p>
          <a:p>
            <a:r>
              <a:rPr lang="en-US" dirty="0"/>
              <a:t>Choices to fill in the blank</a:t>
            </a:r>
          </a:p>
        </p:txBody>
      </p:sp>
      <p:pic>
        <p:nvPicPr>
          <p:cNvPr id="9" name="Google Shape;400;p57" descr="A close-up of a vocabulary card: &#10;berries, birds, bugs, fire trucks.&#10;airplanes, butterflies, lakes, flowers.&#10;candy, ice cream, fruit, cookies. ">
            <a:extLst>
              <a:ext uri="{FF2B5EF4-FFF2-40B4-BE49-F238E27FC236}">
                <a16:creationId xmlns:a16="http://schemas.microsoft.com/office/drawing/2014/main" id="{6F224638-3BEE-EF6E-FA68-BB5A37846FF5}"/>
              </a:ext>
            </a:extLst>
          </p:cNvPr>
          <p:cNvPicPr preferRelativeResize="0">
            <a:picLocks noGrp="1"/>
          </p:cNvPicPr>
          <p:nvPr>
            <p:ph type="pic" sz="quarter" idx="14"/>
          </p:nvPr>
        </p:nvPicPr>
        <p:blipFill>
          <a:blip r:embed="rId3">
            <a:alphaModFix/>
          </a:blip>
          <a:srcRect l="337" r="337"/>
          <a:stretch>
            <a:fillRect/>
          </a:stretch>
        </p:blipFill>
        <p:spPr>
          <a:xfrm>
            <a:off x="3711619" y="3500183"/>
            <a:ext cx="4163140" cy="282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99;p57" descr="A black and white card with hearts and text:&#10;To:...&#10;... are red.&#10;... is sweet, and so are you!&#10;Love:...">
            <a:extLst>
              <a:ext uri="{FF2B5EF4-FFF2-40B4-BE49-F238E27FC236}">
                <a16:creationId xmlns:a16="http://schemas.microsoft.com/office/drawing/2014/main" id="{55874AA1-E789-F2C1-655E-815C9F75E1C9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4">
            <a:alphaModFix/>
          </a:blip>
          <a:srcRect l="2442" r="2442"/>
          <a:stretch>
            <a:fillRect/>
          </a:stretch>
        </p:blipFill>
        <p:spPr>
          <a:xfrm>
            <a:off x="8093123" y="1593560"/>
            <a:ext cx="3481904" cy="465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4862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ADAAB-B0DD-73F8-8846-C51866CB5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8"/>
            <a:ext cx="4082341" cy="1153461"/>
          </a:xfrm>
        </p:spPr>
        <p:txBody>
          <a:bodyPr/>
          <a:lstStyle/>
          <a:p>
            <a:r>
              <a:rPr lang="en-US" dirty="0"/>
              <a:t>Becoming authors</a:t>
            </a:r>
            <a:r>
              <a:rPr lang="en-US" sz="3200" dirty="0"/>
              <a:t>,</a:t>
            </a:r>
            <a:br>
              <a:rPr lang="en-US" sz="3200" dirty="0"/>
            </a:br>
            <a:r>
              <a:rPr lang="en-US" sz="3200" dirty="0"/>
              <a:t>continued.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0872E-DE9A-C176-8D6E-F63AD1CD51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74" y="2422422"/>
            <a:ext cx="4227981" cy="3825978"/>
          </a:xfrm>
        </p:spPr>
        <p:txBody>
          <a:bodyPr/>
          <a:lstStyle/>
          <a:p>
            <a:r>
              <a:rPr lang="en-US" dirty="0"/>
              <a:t>Include preferred activities </a:t>
            </a:r>
          </a:p>
          <a:p>
            <a:r>
              <a:rPr lang="en-US" dirty="0"/>
              <a:t>Include a core word </a:t>
            </a:r>
          </a:p>
          <a:p>
            <a:r>
              <a:rPr lang="en-US" dirty="0"/>
              <a:t>Add repeating lines</a:t>
            </a:r>
          </a:p>
        </p:txBody>
      </p:sp>
      <p:pic>
        <p:nvPicPr>
          <p:cNvPr id="9" name="Google Shape;407;p58" descr="Like &amp; Don't Like.&#10;I like football.&#10;I don't like cold weather.&#10;I like xbox 360.">
            <a:extLst>
              <a:ext uri="{FF2B5EF4-FFF2-40B4-BE49-F238E27FC236}">
                <a16:creationId xmlns:a16="http://schemas.microsoft.com/office/drawing/2014/main" id="{4D136EE3-517C-47AE-0E44-CF57C318E184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3">
            <a:alphaModFix/>
          </a:blip>
          <a:srcRect l="2698" r="2698"/>
          <a:stretch>
            <a:fillRect/>
          </a:stretch>
        </p:blipFill>
        <p:spPr>
          <a:xfrm>
            <a:off x="5127406" y="1801507"/>
            <a:ext cx="6464519" cy="460687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034285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0BCA899-01C5-9672-68AD-E068371AE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9600" y="1921143"/>
            <a:ext cx="10972800" cy="4383885"/>
            <a:chOff x="609600" y="1921143"/>
            <a:chExt cx="10972800" cy="438388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0128B2-9A73-02F7-7267-531BDFB2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09600" y="1921143"/>
              <a:ext cx="5486400" cy="4383884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5C4A6F-7D4E-C8D3-BEC7-4DBD7F4C9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263081" y="1921144"/>
              <a:ext cx="5319319" cy="4383884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8E0374-FC07-49BB-7648-51D6CE01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9"/>
            <a:ext cx="10978994" cy="548980"/>
          </a:xfrm>
        </p:spPr>
        <p:txBody>
          <a:bodyPr/>
          <a:lstStyle/>
          <a:p>
            <a:r>
              <a:rPr lang="en-US" dirty="0"/>
              <a:t>Literacy Resources: Digital Books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7D3D72-0C95-792D-C976-DC32D65620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921143"/>
            <a:ext cx="5291328" cy="136763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Tobii </a:t>
            </a:r>
            <a:r>
              <a:rPr lang="en-US" sz="2800" dirty="0" err="1"/>
              <a:t>Dynavox</a:t>
            </a:r>
            <a:r>
              <a:rPr lang="en-US" sz="2800" dirty="0"/>
              <a:t> Core Word books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https://www.tobiidynavox.com/products/core-first-lessons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5D8AE-0729-65DC-E43B-2C54DBF4F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1263" y="1921144"/>
            <a:ext cx="5300662" cy="124206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Monarch Reader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https://monarchreader.com/</a:t>
            </a:r>
            <a:endParaRPr lang="en-US" dirty="0"/>
          </a:p>
        </p:txBody>
      </p:sp>
      <p:pic>
        <p:nvPicPr>
          <p:cNvPr id="8" name="Google Shape;414;p59" descr="Tobii Dynavox Core Word books. Go! Go! Go! website. &#10;">
            <a:hlinkClick r:id="rId3"/>
            <a:extLst>
              <a:ext uri="{FF2B5EF4-FFF2-40B4-BE49-F238E27FC236}">
                <a16:creationId xmlns:a16="http://schemas.microsoft.com/office/drawing/2014/main" id="{655649E1-F5FE-6631-38F7-F931002E815A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5">
            <a:alphaModFix/>
          </a:blip>
          <a:srcRect t="795" b="795"/>
          <a:stretch>
            <a:fillRect/>
          </a:stretch>
        </p:blipFill>
        <p:spPr>
          <a:xfrm>
            <a:off x="1995422" y="3429000"/>
            <a:ext cx="2963725" cy="272386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1" name="Google Shape;416;p59" descr="Screen capture of a website page about Monarch Reader.">
            <a:extLst>
              <a:ext uri="{FF2B5EF4-FFF2-40B4-BE49-F238E27FC236}">
                <a16:creationId xmlns:a16="http://schemas.microsoft.com/office/drawing/2014/main" id="{430370BF-5758-F7A6-9390-0EDE0733C593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6">
            <a:alphaModFix/>
          </a:blip>
          <a:srcRect l="1898" r="1898"/>
          <a:stretch>
            <a:fillRect/>
          </a:stretch>
        </p:blipFill>
        <p:spPr>
          <a:xfrm>
            <a:off x="7510463" y="3193241"/>
            <a:ext cx="3311525" cy="30162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6613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D776F52-586A-585D-424C-E6C160C87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9600" y="2324099"/>
            <a:ext cx="10972800" cy="3980929"/>
            <a:chOff x="609600" y="1921143"/>
            <a:chExt cx="10972800" cy="438388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B135B9-F01C-3236-67C3-DFF5DCD70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09600" y="1921143"/>
              <a:ext cx="5486400" cy="4383884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7D557C-5B7F-BADB-91EE-B8581AC86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263081" y="1921144"/>
              <a:ext cx="5319319" cy="4383884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C1F273-96BE-BC5E-0559-F0999CB4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Literacy Resources: Digital Books</a:t>
            </a:r>
            <a:r>
              <a:rPr lang="en-US" sz="3200" dirty="0"/>
              <a:t>, continued.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3BE038-A40B-3EE3-5AA0-C01F14678B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Unite for Literacy</a:t>
            </a:r>
          </a:p>
          <a:p>
            <a:pPr marL="0" indent="0"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https://www.uniteforliteracy.com/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062B10-B4A5-A193-654D-47A640CDE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Reading A to Z</a:t>
            </a:r>
          </a:p>
          <a:p>
            <a:pPr marL="0" indent="0"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https://www.readinga-z.com/</a:t>
            </a:r>
            <a:endParaRPr lang="en-US" dirty="0"/>
          </a:p>
        </p:txBody>
      </p:sp>
      <p:pic>
        <p:nvPicPr>
          <p:cNvPr id="10" name="Google Shape;424;p60" descr="A screen capture of digital books at Unite for Literacy website.">
            <a:extLst>
              <a:ext uri="{FF2B5EF4-FFF2-40B4-BE49-F238E27FC236}">
                <a16:creationId xmlns:a16="http://schemas.microsoft.com/office/drawing/2014/main" id="{6D3EC6E0-0530-987E-02B6-43355F7857A5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5">
            <a:alphaModFix/>
          </a:blip>
          <a:srcRect t="210" b="210"/>
          <a:stretch>
            <a:fillRect/>
          </a:stretch>
        </p:blipFill>
        <p:spPr>
          <a:xfrm>
            <a:off x="876300" y="4067414"/>
            <a:ext cx="5024628" cy="159595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1" name="Google Shape;425;p60" descr="A screen capture of digital books at Reading A to Z website.">
            <a:extLst>
              <a:ext uri="{FF2B5EF4-FFF2-40B4-BE49-F238E27FC236}">
                <a16:creationId xmlns:a16="http://schemas.microsoft.com/office/drawing/2014/main" id="{8F13888A-C512-0C4D-B6E8-8384649646AD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6">
            <a:alphaModFix/>
          </a:blip>
          <a:srcRect l="5155" r="5155"/>
          <a:stretch>
            <a:fillRect/>
          </a:stretch>
        </p:blipFill>
        <p:spPr>
          <a:xfrm>
            <a:off x="6974005" y="3616326"/>
            <a:ext cx="3767019" cy="24133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255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86BCC-F863-282D-A435-2FC9FAB40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Literacy Resources: Additional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136A4-3531-5A28-A07D-28618862EC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 err="1"/>
              <a:t>AssistiveWare</a:t>
            </a:r>
            <a:r>
              <a:rPr lang="en-US" dirty="0"/>
              <a:t> Core Word Classroom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dirty="0"/>
              <a:t>	</a:t>
            </a:r>
            <a:r>
              <a:rPr lang="en-US" dirty="0">
                <a:hlinkClick r:id="rId3"/>
              </a:rPr>
              <a:t>https://coreword.assistiveware.com/</a:t>
            </a:r>
            <a:endParaRPr lang="en-US" dirty="0"/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dirty="0"/>
              <a:t>PRC-Saltillo Literacy Planners</a:t>
            </a:r>
          </a:p>
          <a:p>
            <a:pPr marL="457200" lvl="2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dirty="0"/>
              <a:t>	</a:t>
            </a:r>
            <a:r>
              <a:rPr lang="en-US" dirty="0">
                <a:hlinkClick r:id="rId4"/>
              </a:rPr>
              <a:t>https://www.prentrom.com/caregivers/implementation-activities</a:t>
            </a:r>
            <a:endParaRPr lang="en-US" dirty="0"/>
          </a:p>
          <a:p>
            <a:pPr>
              <a:lnSpc>
                <a:spcPct val="9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dirty="0"/>
              <a:t>PRC-Saltillo Language Lab: Let’s Teach Core</a:t>
            </a:r>
          </a:p>
          <a:p>
            <a:pPr marL="228600" lvl="1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dirty="0"/>
              <a:t>	</a:t>
            </a:r>
            <a:r>
              <a:rPr lang="en-US" dirty="0">
                <a:hlinkClick r:id="rId5"/>
              </a:rPr>
              <a:t>https://aaclanguagelab.com/resources/lets-teach-core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2713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2DB5-DC22-BFC8-B8EA-7840EC4BB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Literacy Resources: Additional Resources</a:t>
            </a:r>
            <a:r>
              <a:rPr lang="en-US" sz="3200" dirty="0"/>
              <a:t>, continued.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54134-23C7-B713-ED31-9CB0BE480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AssistiveWare</a:t>
            </a:r>
            <a:r>
              <a:rPr lang="en-US" dirty="0"/>
              <a:t> Core Word Classroom</a:t>
            </a:r>
          </a:p>
          <a:p>
            <a:pPr marL="228600" lvl="1" indent="0">
              <a:buNone/>
            </a:pPr>
            <a:r>
              <a:rPr lang="en-US" dirty="0"/>
              <a:t>	</a:t>
            </a:r>
            <a:r>
              <a:rPr lang="en-US" dirty="0">
                <a:hlinkClick r:id="rId3"/>
              </a:rPr>
              <a:t>https://coreword.assistiveware.com/</a:t>
            </a:r>
            <a:endParaRPr lang="en-US" dirty="0"/>
          </a:p>
          <a:p>
            <a:r>
              <a:rPr lang="en-US" dirty="0"/>
              <a:t>PRC-Saltillo Literacy Planners</a:t>
            </a:r>
          </a:p>
          <a:p>
            <a:pPr marL="228600" lvl="1" indent="0">
              <a:buNone/>
            </a:pPr>
            <a:r>
              <a:rPr lang="en-US" dirty="0"/>
              <a:t>	</a:t>
            </a:r>
            <a:r>
              <a:rPr lang="en-US" dirty="0">
                <a:hlinkClick r:id="rId4"/>
              </a:rPr>
              <a:t>https://www.prentrom.com/caregivers/implementation-activities</a:t>
            </a:r>
            <a:endParaRPr lang="en-US" dirty="0"/>
          </a:p>
          <a:p>
            <a:r>
              <a:rPr lang="en-US" dirty="0"/>
              <a:t>PRC-Saltillo Language Lab: Let’s Teach Core</a:t>
            </a:r>
          </a:p>
          <a:p>
            <a:pPr marL="457200" lvl="2" indent="0">
              <a:buNone/>
            </a:pPr>
            <a:r>
              <a:rPr lang="en-US" dirty="0"/>
              <a:t>	</a:t>
            </a:r>
            <a:r>
              <a:rPr lang="en-US" dirty="0">
                <a:hlinkClick r:id="rId5"/>
              </a:rPr>
              <a:t>https://aaclanguagelab.com/resources/lets-teach-core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860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FCC99-F151-1D0A-371C-056AFC412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Augmentative and Alternative Communication (AAC)?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F2DF1-3252-18C0-1325-CC1B8CDDE1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AAC is </a:t>
            </a:r>
            <a:r>
              <a:rPr lang="en-US" b="1" dirty="0">
                <a:highlight>
                  <a:srgbClr val="9FE1FF"/>
                </a:highlight>
              </a:rPr>
              <a:t>augmentative</a:t>
            </a:r>
            <a:r>
              <a:rPr lang="en-US" dirty="0"/>
              <a:t> when used to supplement existing speech, </a:t>
            </a:r>
            <a:r>
              <a:rPr lang="en-US" b="1" dirty="0">
                <a:highlight>
                  <a:srgbClr val="9FE1FF"/>
                </a:highlight>
              </a:rPr>
              <a:t>alternative</a:t>
            </a:r>
            <a:r>
              <a:rPr lang="en-US" dirty="0"/>
              <a:t> when used in place of speech that is absent or not functional, or </a:t>
            </a:r>
            <a:r>
              <a:rPr lang="en-US" b="1" dirty="0"/>
              <a:t>temporary</a:t>
            </a:r>
            <a:r>
              <a:rPr lang="en-US" dirty="0"/>
              <a:t> as when used by patients postoperatively in intensive care (</a:t>
            </a:r>
            <a:r>
              <a:rPr lang="en-US" dirty="0" err="1"/>
              <a:t>Elsahar</a:t>
            </a:r>
            <a:r>
              <a:rPr lang="en-US" dirty="0"/>
              <a:t> et al., 2019).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AAC falls under the umbrella of Assistive Technology (AT)</a:t>
            </a:r>
          </a:p>
        </p:txBody>
      </p:sp>
    </p:spTree>
    <p:extLst>
      <p:ext uri="{BB962C8B-B14F-4D97-AF65-F5344CB8AC3E}">
        <p14:creationId xmlns:p14="http://schemas.microsoft.com/office/powerpoint/2010/main" val="21030387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ABBE55-3851-DB03-4BBB-D3CAAA93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467093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16771-AB8C-DC21-E4F6-F3AC91C2E1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1760561"/>
            <a:ext cx="10978994" cy="5199797"/>
          </a:xfrm>
        </p:spPr>
        <p:txBody>
          <a:bodyPr/>
          <a:lstStyle/>
          <a:p>
            <a:r>
              <a:rPr lang="en-US" dirty="0"/>
              <a:t>American Speech-Language-Hearing Association (n.d.). Augmentative and Alternative Communication (Practice Portal). Retrieved December, 22, 2024, from </a:t>
            </a:r>
            <a:r>
              <a:rPr lang="en-US" dirty="0">
                <a:hlinkClick r:id="rId3"/>
              </a:rPr>
              <a:t>www.asha.org/Practice-Portal/Professional-Issues/Augmentative-and-Alternative-Communication/</a:t>
            </a:r>
            <a:r>
              <a:rPr lang="en-US" dirty="0"/>
              <a:t>.</a:t>
            </a:r>
          </a:p>
          <a:p>
            <a:r>
              <a:rPr lang="en-US" dirty="0" err="1"/>
              <a:t>Elsahar</a:t>
            </a:r>
            <a:r>
              <a:rPr lang="en-US" dirty="0"/>
              <a:t>, Y., Hu, S., </a:t>
            </a:r>
            <a:r>
              <a:rPr lang="en-US" dirty="0" err="1"/>
              <a:t>Bouazza</a:t>
            </a:r>
            <a:r>
              <a:rPr lang="en-US" dirty="0"/>
              <a:t>-Marouf, K., Kerr, D., &amp; Mansor, A. (2019). Augmentative and alternative communication (AAC) advances: A review of configurations for individuals with a speech disability. Sensors, 19(8), 1911. </a:t>
            </a:r>
            <a:r>
              <a:rPr lang="en-US" dirty="0">
                <a:hlinkClick r:id="rId4"/>
              </a:rPr>
              <a:t>https://doi.org/10.3390/s19081911</a:t>
            </a:r>
            <a:endParaRPr lang="en-US" dirty="0"/>
          </a:p>
          <a:p>
            <a:r>
              <a:rPr lang="en-US" dirty="0"/>
              <a:t>Erickson, Ph.D., K., Greer, Ph.D., C., Hatch, Ph.D., P., &amp; Quick, Ph.D., N. (2022). Putting the CROWD in the CAR Facilitator Manual (p. 11) [Review of Putting the CROWD in the CAR Facilitator Manual]. Center for Literacy and Disability Studies, Department of Health Sciences, UNC-Chapel Hill.</a:t>
            </a:r>
          </a:p>
        </p:txBody>
      </p:sp>
    </p:spTree>
    <p:extLst>
      <p:ext uri="{BB962C8B-B14F-4D97-AF65-F5344CB8AC3E}">
        <p14:creationId xmlns:p14="http://schemas.microsoft.com/office/powerpoint/2010/main" val="8570838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E49F1-909B-6CC8-4DE4-9209DBDE1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764B0D-BDB1-3D61-828A-11B06A797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467093"/>
          </a:xfrm>
        </p:spPr>
        <p:txBody>
          <a:bodyPr/>
          <a:lstStyle/>
          <a:p>
            <a:r>
              <a:rPr lang="en-US" dirty="0"/>
              <a:t>References</a:t>
            </a:r>
            <a:r>
              <a:rPr lang="en-US" sz="3200" dirty="0"/>
              <a:t>, continued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65C0E2-0B73-9A77-BAD8-32DF67DD24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1760561"/>
            <a:ext cx="10978994" cy="4564039"/>
          </a:xfrm>
        </p:spPr>
        <p:txBody>
          <a:bodyPr/>
          <a:lstStyle/>
          <a:p>
            <a:r>
              <a:rPr lang="en-US" dirty="0"/>
              <a:t>Government of South Australia Department of Education. About Complex Communication Needs (CCN). Retrieved February 10, 2025, from </a:t>
            </a:r>
            <a:r>
              <a:rPr lang="en-US" dirty="0">
                <a:hlinkClick r:id="rId3"/>
              </a:rPr>
              <a:t>https://www.education.sa.gov.au/docs/support-and-inclusion/practice-guidance/complex-communication-practice-guidance.pdf</a:t>
            </a:r>
            <a:endParaRPr lang="en-US" dirty="0"/>
          </a:p>
          <a:p>
            <a:r>
              <a:rPr lang="en-US" dirty="0"/>
              <a:t>Hartmann, A. (n.d.). Integrating literacy with AAC instruction [Review of Integrating literacy with AAC instruction]. </a:t>
            </a:r>
            <a:r>
              <a:rPr lang="en-US" dirty="0" err="1"/>
              <a:t>AssistiveWare</a:t>
            </a:r>
            <a:r>
              <a:rPr lang="en-US" dirty="0"/>
              <a:t>. Retrieved February 10, 2025, from </a:t>
            </a:r>
            <a:r>
              <a:rPr lang="en-US" dirty="0">
                <a:hlinkClick r:id="rId4"/>
              </a:rPr>
              <a:t>https://www.assistiveware.com/learn-aac/integrating-comprehensive-literacy-instruction#:~:text=Model%20key%20words%20using%20AAC,topics%20that%20are%20high%20interest</a:t>
            </a:r>
            <a:endParaRPr lang="en-US" dirty="0"/>
          </a:p>
          <a:p>
            <a:r>
              <a:rPr lang="en-US" dirty="0"/>
              <a:t>Shared Reading. Literacy Instruction for Students with Significant Disabilities. Retrieved February 10, 2025, from </a:t>
            </a:r>
            <a:r>
              <a:rPr lang="en-US" dirty="0">
                <a:hlinkClick r:id="rId5"/>
              </a:rPr>
              <a:t>https://literacyforallinstruction.ca/shared-reading/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162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479D8-98D8-3401-80ED-8CE0C93B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510419-586F-ACD3-65ED-D9A241171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89" y="1170638"/>
            <a:ext cx="10978994" cy="467093"/>
          </a:xfrm>
        </p:spPr>
        <p:txBody>
          <a:bodyPr/>
          <a:lstStyle/>
          <a:p>
            <a:r>
              <a:rPr lang="en-US" dirty="0"/>
              <a:t>References</a:t>
            </a:r>
            <a:r>
              <a:rPr lang="en-US" sz="3200" dirty="0"/>
              <a:t>, continued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280E69-9172-5F34-8BB8-5588149AC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488" y="1760561"/>
            <a:ext cx="10978994" cy="4564039"/>
          </a:xfrm>
        </p:spPr>
        <p:txBody>
          <a:bodyPr/>
          <a:lstStyle/>
          <a:p>
            <a:r>
              <a:rPr lang="en-US" dirty="0"/>
              <a:t>Zabala, J. S. (1995). The SETT Framework: Critical areas to consider when making informed assistive technology decisions [Online] Retrieved from </a:t>
            </a:r>
            <a:r>
              <a:rPr lang="en-US" dirty="0">
                <a:hlinkClick r:id="rId3"/>
              </a:rPr>
              <a:t>http://bit.ly/academiaSETT2005</a:t>
            </a:r>
            <a:endParaRPr lang="en-US" dirty="0"/>
          </a:p>
          <a:p>
            <a:r>
              <a:rPr lang="en-US" dirty="0"/>
              <a:t>Zangari, C. (2017, April 10). </a:t>
            </a:r>
            <a:r>
              <a:rPr lang="en-US" dirty="0" err="1"/>
              <a:t>PrAACtical</a:t>
            </a:r>
            <a:r>
              <a:rPr lang="en-US" dirty="0"/>
              <a:t> Resources: 10 Things You May Not Know About AAC [Review of </a:t>
            </a:r>
            <a:r>
              <a:rPr lang="en-US" dirty="0" err="1"/>
              <a:t>PrAACtical</a:t>
            </a:r>
            <a:r>
              <a:rPr lang="en-US" dirty="0"/>
              <a:t> Resources: 10 Things You May Not Know About AAC]. </a:t>
            </a:r>
            <a:r>
              <a:rPr lang="en-US" dirty="0" err="1"/>
              <a:t>PrAACtical</a:t>
            </a:r>
            <a:r>
              <a:rPr lang="en-US" dirty="0"/>
              <a:t> AAC. </a:t>
            </a:r>
            <a:r>
              <a:rPr lang="en-US" dirty="0">
                <a:hlinkClick r:id="rId4"/>
              </a:rPr>
              <a:t>https://praacticalaac.org/praactical/praactical-resources-10-things-you-may-not-know-about-aac/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1891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7B2B6-5675-5D9F-F298-84DB63D9E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ED49B-4452-7C3B-B6EF-10EE0FB727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dirty="0"/>
              <a:t>Contact Information: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dirty="0"/>
              <a:t>Jen Erickson: </a:t>
            </a:r>
            <a:r>
              <a:rPr lang="fr-FR" dirty="0">
                <a:hlinkClick r:id="rId3"/>
              </a:rPr>
              <a:t>jen.erickson@spps.org</a:t>
            </a:r>
            <a:endParaRPr lang="fr-FR" dirty="0"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dirty="0" err="1"/>
              <a:t>Chloe</a:t>
            </a:r>
            <a:r>
              <a:rPr lang="fr-FR" dirty="0"/>
              <a:t> Converse: </a:t>
            </a:r>
            <a:r>
              <a:rPr lang="fr-FR" dirty="0">
                <a:hlinkClick r:id="rId4"/>
              </a:rPr>
              <a:t>chloe.converse@spps.org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9893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10924-4A27-4CAC-50C9-86D86AFA6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EE6BA-4E65-8F52-ACA1-C16C1CEF1C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</a:t>
            </a:r>
            <a:endParaRPr lang="en-US" dirty="0"/>
          </a:p>
        </p:txBody>
      </p:sp>
      <p:pic>
        <p:nvPicPr>
          <p:cNvPr id="4" name="Picture Placeholder 3" descr="Charting the Cs logo with black and blue text">
            <a:extLst>
              <a:ext uri="{FF2B5EF4-FFF2-40B4-BE49-F238E27FC236}">
                <a16:creationId xmlns:a16="http://schemas.microsoft.com/office/drawing/2014/main" id="{5F5B6328-8B8D-121F-9DA1-B20A78C177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5319" y="1834163"/>
            <a:ext cx="2882435" cy="60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34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D0E65-9BDF-1CD7-AAD8-BAC375C18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868" y="2324101"/>
            <a:ext cx="11000232" cy="1104900"/>
          </a:xfrm>
        </p:spPr>
        <p:txBody>
          <a:bodyPr/>
          <a:lstStyle/>
          <a:p>
            <a:r>
              <a:rPr lang="en-US" dirty="0"/>
              <a:t>Charting the Cs Conference 2025</a:t>
            </a:r>
            <a:endParaRPr lang="en-US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50A0A-0A9F-CB57-030F-744F8593EB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429001"/>
            <a:ext cx="11001375" cy="2285999"/>
          </a:xfrm>
        </p:spPr>
        <p:txBody>
          <a:bodyPr/>
          <a:lstStyle/>
          <a:p>
            <a:pPr algn="l"/>
            <a:r>
              <a:rPr lang="en-US" dirty="0"/>
              <a:t>Statewide Professional Development to Support the Workforce and Low Incidence Disability Areas in the State of Minnesota. </a:t>
            </a:r>
          </a:p>
          <a:p>
            <a:pPr algn="l"/>
            <a:r>
              <a:rPr lang="en-US" dirty="0"/>
              <a:t>This presentation is partially funded with a grant from the Minnesota Department of Education using federal funding, CFDA 84.027A, Special Education – Grants to States. </a:t>
            </a:r>
          </a:p>
        </p:txBody>
      </p:sp>
      <p:pic>
        <p:nvPicPr>
          <p:cNvPr id="6" name="Picture Placeholder 3" descr="Charting the Cs logo with black and blue text">
            <a:extLst>
              <a:ext uri="{FF2B5EF4-FFF2-40B4-BE49-F238E27FC236}">
                <a16:creationId xmlns:a16="http://schemas.microsoft.com/office/drawing/2014/main" id="{C813591B-90CF-DAEC-9A27-10F8EF603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5319" y="1206364"/>
            <a:ext cx="2882435" cy="60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85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72313-C1B2-66D1-93DE-85D0DED3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might be considering AAC if someone…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B2673-C260-313B-4BCC-C5B90EC644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300"/>
              </a:spcAft>
            </a:pPr>
            <a:r>
              <a:rPr lang="en-US" dirty="0"/>
              <a:t>Doesn’t have a way to express wants and needs</a:t>
            </a:r>
          </a:p>
          <a:p>
            <a:pPr>
              <a:spcAft>
                <a:spcPts val="300"/>
              </a:spcAft>
            </a:pPr>
            <a:r>
              <a:rPr lang="en-US" dirty="0"/>
              <a:t>Uses 1-2 word phrases</a:t>
            </a:r>
          </a:p>
          <a:p>
            <a:pPr>
              <a:spcAft>
                <a:spcPts val="300"/>
              </a:spcAft>
            </a:pPr>
            <a:r>
              <a:rPr lang="en-US" dirty="0"/>
              <a:t>Speech consists primarily of echolalia</a:t>
            </a:r>
          </a:p>
          <a:p>
            <a:pPr>
              <a:spcAft>
                <a:spcPts val="300"/>
              </a:spcAft>
            </a:pPr>
            <a:r>
              <a:rPr lang="en-US" dirty="0"/>
              <a:t>Can’t communicate about things not in the immediate context</a:t>
            </a:r>
          </a:p>
          <a:p>
            <a:pPr>
              <a:spcAft>
                <a:spcPts val="300"/>
              </a:spcAft>
            </a:pPr>
            <a:r>
              <a:rPr lang="en-US" dirty="0"/>
              <a:t>When tired, sick, or upset intelligibility is impacted</a:t>
            </a:r>
          </a:p>
          <a:p>
            <a:pPr>
              <a:spcAft>
                <a:spcPts val="300"/>
              </a:spcAft>
            </a:pPr>
            <a:r>
              <a:rPr lang="en-US" dirty="0"/>
              <a:t>AAC strategies are needed for clarification for verbal communication</a:t>
            </a:r>
          </a:p>
          <a:p>
            <a:pPr>
              <a:spcAft>
                <a:spcPts val="300"/>
              </a:spcAft>
            </a:pPr>
            <a:r>
              <a:rPr lang="en-US" dirty="0"/>
              <a:t>Speech is hard to understand over the phone or video chat</a:t>
            </a:r>
          </a:p>
          <a:p>
            <a:pPr>
              <a:spcAft>
                <a:spcPts val="300"/>
              </a:spcAft>
            </a:pPr>
            <a:r>
              <a:rPr lang="en-US" dirty="0"/>
              <a:t>Does not initiate speech</a:t>
            </a:r>
          </a:p>
          <a:p>
            <a:pPr>
              <a:spcAft>
                <a:spcPts val="300"/>
              </a:spcAft>
            </a:pPr>
            <a:r>
              <a:rPr lang="en-US" dirty="0"/>
              <a:t>Uses maladaptive behaviors instead of speech to communication </a:t>
            </a:r>
          </a:p>
          <a:p>
            <a:pPr>
              <a:spcAft>
                <a:spcPts val="300"/>
              </a:spcAft>
            </a:pPr>
            <a:r>
              <a:rPr lang="en-US" dirty="0"/>
              <a:t>Specific ongoing health or medical needs</a:t>
            </a:r>
          </a:p>
        </p:txBody>
      </p:sp>
    </p:spTree>
    <p:extLst>
      <p:ext uri="{BB962C8B-B14F-4D97-AF65-F5344CB8AC3E}">
        <p14:creationId xmlns:p14="http://schemas.microsoft.com/office/powerpoint/2010/main" val="3169207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21A5C-5563-513E-068D-B32819075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Bill of Rights</a:t>
            </a:r>
          </a:p>
        </p:txBody>
      </p:sp>
      <p:pic>
        <p:nvPicPr>
          <p:cNvPr id="14" name="Google Shape;97;p20" descr="Communication Bill of Rights poster of a group of people.">
            <a:extLst>
              <a:ext uri="{FF2B5EF4-FFF2-40B4-BE49-F238E27FC236}">
                <a16:creationId xmlns:a16="http://schemas.microsoft.com/office/drawing/2014/main" id="{4968B965-9649-E2B4-820A-0914DEAB7344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3">
            <a:alphaModFix/>
          </a:blip>
          <a:srcRect t="2153" b="2153"/>
          <a:stretch/>
        </p:blipFill>
        <p:spPr>
          <a:xfrm>
            <a:off x="7571961" y="1415060"/>
            <a:ext cx="3897796" cy="4833340"/>
          </a:xfrm>
          <a:prstGeom prst="rect">
            <a:avLst/>
          </a:prstGeom>
          <a:noFill/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982781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191A4-A076-D965-46A4-64211DFEE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Who are those with complex communication needs (CCN)?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87F99-51C7-0984-1690-63E5027A46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Someone with complex communication needs (CCN) demonstrates difficulty and challenges in daily interactions due to limited use and understanding of natural speech</a:t>
            </a:r>
          </a:p>
          <a:p>
            <a:r>
              <a:rPr lang="en-US" dirty="0"/>
              <a:t>May see higher receptive language skills </a:t>
            </a:r>
          </a:p>
        </p:txBody>
      </p:sp>
      <p:pic>
        <p:nvPicPr>
          <p:cNvPr id="15" name="Google Shape;104;p21" descr="Presume Competence.">
            <a:extLst>
              <a:ext uri="{FF2B5EF4-FFF2-40B4-BE49-F238E27FC236}">
                <a16:creationId xmlns:a16="http://schemas.microsoft.com/office/drawing/2014/main" id="{0724E11C-C404-2A39-B580-206A286F1337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 rotWithShape="1">
          <a:blip r:embed="rId3">
            <a:alphaModFix/>
          </a:blip>
          <a:srcRect t="12852" b="12852"/>
          <a:stretch/>
        </p:blipFill>
        <p:spPr>
          <a:xfrm>
            <a:off x="4208463" y="4194175"/>
            <a:ext cx="4805362" cy="2054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723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434A-1610-A79A-0B62-46E2F45C1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No-Tech AAC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4ABAE-9B45-8AD3-118E-24C8E91C7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of your body to communicate - signs, gestures</a:t>
            </a:r>
          </a:p>
        </p:txBody>
      </p:sp>
      <p:pic>
        <p:nvPicPr>
          <p:cNvPr id="9" name="Google Shape;111;p22" descr="No-Tech AAC: wave, verbal &quot;give me a minute&quot;, thumbs up.">
            <a:extLst>
              <a:ext uri="{FF2B5EF4-FFF2-40B4-BE49-F238E27FC236}">
                <a16:creationId xmlns:a16="http://schemas.microsoft.com/office/drawing/2014/main" id="{9276CFA3-3A0E-8D63-5804-E276BC8D8BB2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>
          <a:blip r:embed="rId3">
            <a:alphaModFix/>
          </a:blip>
          <a:srcRect l="1202" r="1202"/>
          <a:stretch>
            <a:fillRect/>
          </a:stretch>
        </p:blipFill>
        <p:spPr>
          <a:xfrm>
            <a:off x="1020763" y="3527425"/>
            <a:ext cx="8591550" cy="27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6371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CC"/>
      </a:hlink>
      <a:folHlink>
        <a:srgbClr val="954F7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AW xmlns="http://www.net-centric.com/PAWPP">
  <Shape xmlns="" ID="8euNCCA4IqjupmbpvbvSMfRq+8o=" pdftag="H1" isBookmarkSet="no" bookmark="yes" Order="_x0031_"/>
  <Shape xmlns="" ID="ARSfPO/U9ItJ9zIOwm93ZJ7l/j8=" pdftag="H2" isBookmarkSet="no" bookmark="yes" Order="_x0032_"/>
  <Shape xmlns="" ID="osa0KM2sbnZHHxlXUxKH3ujjHuE=" pdftag="" bookmark="no" Order="_x0031_"/>
  <Shape xmlns="" ID="4JRL6lqoOFw9RUHrP0y9U5BDzf8=" pdftag="" bookmark="no" Order="_x0032_"/>
  <Shape xmlns="" ID="sM+ghJOlUVqnHU19mdPjAdwWJuw=" pdftag="" bookmark="no" Order="_x0031_"/>
  <Shape xmlns="" ID="GTGIHFiwAYvgHLb8IUSCQ2X6w4g=" pdftag="" bookmark="no" Order="_x0032_"/>
  <Shape xmlns="" ID="hq9gSbGZQhpPus+SHezN5PrGc9w=" pdftag="" bookmark="no" Order="_x0031_"/>
  <Shape xmlns="" ID="FtXJgaOuZev8eFU+if2YMxbKkRI=" pdftag="" bookmark="no" Order="_x0032_"/>
  <Shape xmlns="" ID="ri+uYzSNCD67GlIZrZ8qmmNgURU=" pdftag="" bookmark="no" Order="_x0033_"/>
  <Shape xmlns="" ID="/Xe9+1NnBDFDac2uz9Mf5cnxpHw=" pdftag="" bookmark="no" Order="_x0031_"/>
  <Shape xmlns="" ID="rGgMSPfHoOmRN/+oUl7Dwo+YgYE=" pdftag="" bookmark="no" Order="_x0032_"/>
  <Shape xmlns="" ID="ZTBnAgeWTQQGZoyfyflkLJl+jcs=" pdftag="" bookmark="no" Order="_x0035_"/>
  <Shape xmlns="" ID="nSihPpWUspo+Y57wY5tF8LIQIHs=" pdftag="" bookmark="no" Order="_x0032_"/>
  <Shape xmlns="" ID="S6CVtHyytP5Rb39DTS6OkAlP7e0=" pdftag="" bookmark="no" Order="_x0034_"/>
  <Shape xmlns="" ID="USIEJhtT65UPFtGM0RUW67D4iJA=" pdftag="" bookmark="no" Order="_x0033_"/>
  <Shape xmlns="" ID="XzVFQuOWAWqK/HZDqm2LiuGBOJQ=" pdftag="" bookmark="no" Order="_x0032_"/>
  <Shape xmlns="" ID="uflvo7/4mXD7uDuM1tkLIDwRdoQ=" inline="no" formula="no" pdftag="Figure" Lang="" bookmark="no" Order="_x0031_" artifact="_x0030_" validate="no"/>
  <HyperLink xmlns="" ID="iB0l3QkZoIIwbuqLQRe5I0KEal0=1995016305290.2289_384.0426" plainAltText="shuyin.maciel_x0040_metrocsu.org" Lang=""/>
  <Shape xmlns="" ID="oUeVMHAtmcFeZuL28VldA6mxYF4=" pdftag="" bookmark="no" Order="_x0031_"/>
  <Shape xmlns="" ID="iB0l3QkZoIIwbuqLQRe5I0KEal0=" pdftag="" bookmark="no" Order="_x0032_"/>
  <SubText xmlns="" ID="uflvo7/4mXD7uDuM1tkLIDwRdoQ=" ActualText=""/>
  <Shape xmlns="" ID="dPX0ernXQqq7MaM8E4a1qptkh+k=" pdftag="" Order="_x0033_"/>
  <Shape xmlns="" ID="Ui8BRw8jp83CydpNoPhxtC90coo=" pdftag="H2" isBookmarkSet="no" bookmark="yes" Order="_x0031_"/>
  <Shape xmlns="" ID="JTHWRjgwkcs6ej6LCAgd8rt1JiA=" pdftag="P" isBookmarkSet="no" bookmark="no" Order="_x0032_"/>
  <Shape xmlns="" ID="ZUK3P0vq1kyHMBtaP+GB8/hLUTw=" pdftag="H2" isBookmarkSet="no" bookmark="yes" Order="_x0031_"/>
  <Shape xmlns="" ID="jPlzfn2cWm2MZED+irsBSVGEwWE=" pdftag="P" isBookmarkSet="no" bookmark="no" Order="_x0032_"/>
  <Shape xmlns="" ID="uy/78ijjovHCeCAAgxG0VsjG/ac=" pdftag="" Order="_x0032_"/>
  <Shape xmlns="" ID="iHgMDtLXDWT2zkYPVs2mAmQfFIg=" pdftag="" Order="_x0033_"/>
  <Shape xmlns="" ID="IRZyh47S6MWFd7oMORcxPurIMIY=" Order="_x0031_" formula="no" pdftag="Figure" inline="no" validate="no" artifact="_x0030_"/>
  <Shape xmlns="" ID="X4j4L0lB0/G/nG8o8So2UaU/Kcg=" pdftag="H2" isBookmarkSet="no" bookmark="yes" Order="_x0031_"/>
  <Shape xmlns="" ID="XHX+YpuvmKP7MYZl23EDyGNK15s=" pdftag="" Order="_x0032_"/>
  <Shape xmlns="" ID="1oNuWWo05Fb9IaxtoPr7849BMRc=" pdftag="H2" isBookmarkSet="no" bookmark="yes" Order="_x0031_"/>
  <Shape xmlns="" ID="6oI3qJZdOxd1SO0fTC134sk0oK8=" pdftag="P" isBookmarkSet="no" bookmark="no" Order="_x0032_"/>
  <Shape xmlns="" ID="kkNvTVED9PQYhg+TsO35kba0ZCk=" pdftag="" Order="_x0032_"/>
  <Shape xmlns="" ID="IFoFyA6gaJTAirK4ju6gOqF+JW8=" pdftag="" Order="_x0031_"/>
  <Shape xmlns="" ID="a5VxHDBS3Iil+7OlgHKZE9OLA9U=" pdftag="" Order="_x0032_"/>
  <Shape xmlns="" ID="sQ3fYIfewEzFUl2qI4j4eEFgsag=" pdftag="" Order="_x0033_"/>
  <Shape xmlns="" ID="FYul620mDaKtwYOrfpkHhJaMX7M=" pdftag="" Order="_x0034_"/>
  <Shape xmlns="" ID="Ue52PUEnwARe++e3zRu2VNqgWpg=" pdftag="" Order="_x0035_"/>
  <Shape xmlns="" ID="Jk8e9QXHkpH4cNI1DmdoN0Jr+tw=" pdftag="" Order="_x0031_"/>
  <Shape xmlns="" ID="/kCVetuNb3PIjgjRXF9pubcO7B8=" pdftag="" Order="_x0032_"/>
  <Shape xmlns="" ID="sMqYAFkBVB1hdc7j1U+q+VsmNW0=" Order="_x0033_" artifact="_x0030_" formula="no" pdftag="Figure" validate="no"/>
  <Shape xmlns="" ID="E9r0ZDVGAdF4Z8c4O35fSPAfhQ0=" pdftag="" Order="_x0031_"/>
  <Shape xmlns="" ID="s6mPtTdUU0wB1KhKw29GvNZru5k=" pdftag="" Order="_x0032_"/>
  <Shape xmlns="" ID="NuRjTmTyKkVsxqhyGuyHeNxjXEo=" Order="_x0033_" artifact="_x0030_" formula="no" pdftag="Figure" validate="no"/>
  <Shape xmlns="" ID="X17lnLeewQTjmIQB2fcCbRIE5qQ=" Order="_x0034_" artifact="_x0030_" formula="no" pdftag="Figure" validate="no"/>
  <Shape xmlns="" ID="pbbRwGWiDdkJnIk5D5okSsy98D4=" pdftag="" Order="_x0031_"/>
  <Shape xmlns="" ID="rsrRkYln5xXBUmazGmopUktXfqA=" Order="_x0032_" artifact="_x0030_" formula="no" pdftag="Figure" validate="no"/>
  <Shape xmlns="" ID="tvNoiXRfZOzqGCWMKbSIwzNDI9E=" pdftag="" Order="_x0031_"/>
  <Shape xmlns="" ID="LlqAjh3WKHiuCIevNVN+h45hPqs=" pdftag="" Order="_x0032_"/>
  <Shape xmlns="" ID="OB4BixS7nGZYBrxaE3YC6szcyss=" Order="_x0033_" artifact="_x0030_" formula="no" pdftag="Figure" validate="no"/>
  <Shape xmlns="" ID="sblAIztjS/U1NiXHyC5tEpnukvw=" pdftag="H2" isBookmarkSet="no" bookmark="yes" Order="_x0031_"/>
  <Shape xmlns="" ID="mYP5Xqqf8dVgb96lk1X0Rgyc3UE=" Order="_x0032_" artifact="_x0030_" formula="no" pdftag="Figure" validate="no"/>
  <Shape xmlns="" ID="JM9HJCxPCgfQ6hs3tNmS4M18/+A=" pdftag="H2" isBookmarkSet="no" bookmark="yes" Order="_x0031_"/>
  <Shape xmlns="" ID="z0Jdk/HCwtQh6YbE3A2e2FQO2kE=" pdftag="" Order="_x0032_"/>
  <Shape xmlns="" ID="DS+k62dUxHN0Fr35/JZWIrgtroc=" Order="_x0033_" artifact="_x0030_" formula="no" pdftag="Figure" validate="no"/>
  <Shape xmlns="" ID="atmq+E4mXiTG5q/nm5zQSFm4JKU=" pdftag="H2" isBookmarkSet="no" bookmark="yes" Order="_x0031_"/>
  <Shape xmlns="" ID="FIYMG4qOJ86CF5KRQGqoGdSgYvQ=" Order="_x0032_" artifact="_x0030_" formula="no" pdftag="Figure" validate="no"/>
  <Shape xmlns="" ID="A2QXNIu5pBEOUCVECoZ43VBhRek=" pdftag="" Order="_x0031_"/>
  <Shape xmlns="" ID="Ypx9x7dWmgoJorMeoVQYDe2Y3h0=" pdftag="" Order="_x0032_"/>
  <Shape xmlns="" ID="H4MhL+tO+Cc8hX3LrUoA6/lxPRg=" pdftag="" Order="_x0031_"/>
  <Shape xmlns="" ID="qByouegnTanyw/tLlr3kLZ3TflU=" pdftag="" Order="_x0032_"/>
  <SubText xmlns="" ID="IRZyh47S6MWFd7oMORcxPurIMIY=" ActualText=""/>
  <Shape xmlns="" ID="Jl7UUhjVgCI8MeVBtgRStrcZ3Pg=" pdftag="H2" isBookmarkSet="no" bookmark="yes" Order="_x0031_"/>
  <Shape xmlns="" ID="ZpUUHgrbhCn0cn/pwHjj6JimRnk=" pdftag="P" isBookmarkSet="no" bookmark="no" Order="_x0032_"/>
  <Shape xmlns="" ID="AntwAZFIVMBC2xhA+AIkBwrL7IU=" isBookmarkSet="no" bookmark="yes" pdftag="H1" artifact="_x0030_" Order="_x0032_"/>
  <Shape xmlns="" ID="v27YEysurcfiGRr6RPVRYKQSHGc=" isBookmarkSet="no" bookmark="yes" pdftag="P" artifact="_x0030_" Order="_x0033_"/>
  <Shape xmlns="" ID="TR0mMJJUCeblVTvRA2Ql+DBgjx8=" formula="no" pdftag="Figure" inline="no" artifact="_x0030_" isBookmarkSet="no" bookmark="no" Order="_x0031_" validate="no" Lang=""/>
  <Shape xmlns="" ID="5UFLIzVhFtn6JZH3o+NpXtCSyr0=" pdftag="P" isBookmarkSet="no" bookmark="no" Order="_x0032_"/>
  <Shape xmlns="" ID="8NOqEydZ0CLK2hsCCPY+L9voyAA=" isBookmarkSet="no" bookmark="yes" pdftag="H3" artifact="_x0030_" Order="_x0031_"/>
  <Shape xmlns="" ID="BeoXEOPuG5yAvKffd83hd9PDkWs=" pdftag="P" isBookmarkSet="no" bookmark="no" Order="_x0032_"/>
  <Shape xmlns="" ID="cDzKpDtgDpr+3thIKQMY0Ta6XMo=" pdftag="P" isBookmarkSet="no" bookmark="no" Order="_x0033_"/>
  <Shape xmlns="" ID="uGkArayZ+HmF507JeXHN7JBM2HY=" pdftag="H2" isBookmarkSet="no" bookmark="yes" Order="_x0031_"/>
  <Shape xmlns="" ID="STUaJfpKgMLHBHGkHN11FYU6ffk=" isBookmarkSet="no" bookmark="no" pdftag="H3" artifact="_x0030_" Order="_x0032_"/>
  <Shape xmlns="" ID="7I2vpVsuKK3eAPENdN50YkWWLu4=" isBookmarkSet="no" bookmark="no" pdftag="H3" artifact="_x0030_" Order="_x0034_"/>
  <Shape xmlns="" ID="OqS1bs4Ni6awjjp7bsCxgXZWU8A=" pdftag="P" isBookmarkSet="no" bookmark="no" Order="_x0033_"/>
  <Shape xmlns="" ID="25wlJ28nPXrlm2ZHmvuEFeuVDiE=" pdftag="P" isBookmarkSet="no" bookmark="no" Order="_x0035_"/>
  <Shape xmlns="" ID="fwVpKfGCn3yQbvcebEEOOgSSi4Q=" pdftag="H2" isBookmarkSet="no" bookmark="yes" Order="_x0031_"/>
  <Shape xmlns="" ID="mC6Z8DZ2eaJU9z7yHnyQkyjscNg=" pdftag="P" isBookmarkSet="no" bookmark="no" Order="_x0032_"/>
  <Shape xmlns="" ID="e9DfiT2v2BCJDDDkkM+K2YuCfO8=" Order="_x0033_" formula="no" inline="no" artifact="_x0031_" pdftag="_x005B_Artifact_x005D_" isBookmarkSet="no" bookmark="no" validate="no" Lang=""/>
  <Shape xmlns="" ID="Lyn4PkO2oLc0JsVVvTTeDNAil58=" pdftag="H2" isBookmarkSet="no" bookmark="yes" Order="_x0031_"/>
  <Shape xmlns="" ID="CnTZGVauv9iMnwO9llGNHvwfVRc=" pdftag="P" isBookmarkSet="no" bookmark="no" Order="_x0032_"/>
  <Shape xmlns="" ID="EC2fL7BcOydpczk3DINisSLMkpU=" Order="_x0033_" formula="no" inline="no" artifact="_x0031_" pdftag="_x005B_Artifact_x005D_" isBookmarkSet="no" bookmark="no" validate="no" Lang=""/>
  <Shape xmlns="" ID="NbyerPOX/qokjuTvTTNzRlWEf28=" Order="_x0034_" formula="no" inline="no" artifact="_x0031_" pdftag="_x005B_Artifact_x005D_" isBookmarkSet="no" bookmark="no" validate="no" Lang=""/>
  <Shape xmlns="" ID="Ff3EV73BbGE8gyuwUAlenRtzXvY=" pdftag="H2" isBookmarkSet="no" bookmark="yes" Order="_x0031_"/>
  <Shape xmlns="" ID="C2nyHESj7yNat/CEQYaWdozVoAo=" Order="_x0032_" formula="no" inline="no" artifact="_x0031_" pdftag="_x005B_Artifact_x005D_" isBookmarkSet="no" bookmark="no" validate="no" Lang=""/>
  <Shape xmlns="" ID="16jc2gKndrYKbCgCPwPx82l9NEk=" pdftag="P" isBookmarkSet="no" bookmark="no" Order="_x0032_"/>
  <Shape xmlns="" ID="OSQ/Kn3rWFe6qZ+AenHJJWg4h5Q=" Order="_x0033_" formula="no" inline="no" artifact="_x0031_" pdftag="_x005B_Artifact_x005D_" isBookmarkSet="no" bookmark="no" validate="no" Lang=""/>
  <Shape xmlns="" ID="mlYpkIadw9s/wxpZyKJ/Zpyl0OI=" Order="_x0032_" formula="no" inline="no" artifact="_x0031_" pdftag="_x005B_Artifact_x005D_" isBookmarkSet="no" bookmark="no" validate="no" Lang=""/>
  <Shape xmlns="" ID="4Bnn46UuQjHWtjohDUo830Cu6jo=" pdftag="P" isBookmarkSet="no" bookmark="no" Order="_x0032_"/>
  <Shape xmlns="" ID="oiewVwZbNA94UR/ZFSk+p5RlL6o=" Order="_x0033_" formula="no" inline="no" artifact="_x0031_" pdftag="_x005B_Artifact_x005D_" isBookmarkSet="no" bookmark="no" validate="no" Lang=""/>
  <Shape xmlns="" ID="G1gdx3cIO3Y9cwDtp9tm6odzqFY=" pdftag="H2" isBookmarkSet="no" bookmark="yes" Order="_x0031_"/>
  <Shape xmlns="" ID="PMjBI7r4H5sbhYhF5k0Oc+9A+Ps=" Order="_x0032_" formula="no" inline="no" artifact="_x0031_" pdftag="_x005B_Artifact_x005D_" isBookmarkSet="no" bookmark="no" validate="no" Lang=""/>
  <Shape xmlns="" ID="SNoT7cCeJ3hQ2s5Hwg/6em8W2LQ=" pdftag="H2" isBookmarkSet="no" bookmark="yes" Order="_x0032_"/>
  <Shape xmlns="" ID="U4qbbV/uXDzHqpjRln6DhfxuFhw=" pdftag="P" isBookmarkSet="no" bookmark="no" Order="_x0033_"/>
  <Shape xmlns="" ID="mn7qxt0Jj9/XvLGPTIfAidg97T8=" formula="no" artifact="_x0030_" pdftag="Figure" inline="no" isBookmarkSet="no" bookmark="no" Order="_x0031_" validate="no" Lang=""/>
  <Shape xmlns="" ID="arRrkyDe10E2+Vp6N/RvPpOh9R0=" pdftag="H2" isBookmarkSet="no" bookmark="yes" Order="_x0032_"/>
  <Shape xmlns="" ID="pzFAkeQud8edUs0jLELwpRzKtx0=" isBookmarkSet="no" bookmark="yes" pdftag="P" artifact="_x0030_" Order="_x0033_"/>
  <Shape xmlns="" ID="D3N/5hvy4n7ZWl7I+bfHh8U56v4=" formula="no" pdftag="Figure" artifact="_x0030_" inline="no" isBookmarkSet="no" bookmark="no" Order="_x0031_" validate="no" Lang=""/>
  <SubText xmlns="" ID="TR0mMJJUCeblVTvRA2Ql+DBgjx8=" ActualText=""/>
  <SubText xmlns="" ID="e9DfiT2v2BCJDDDkkM+K2YuCfO8=" ActualText=""/>
  <SubText xmlns="" ID="EC2fL7BcOydpczk3DINisSLMkpU=" ActualText=""/>
  <SubText xmlns="" ID="NbyerPOX/qokjuTvTTNzRlWEf28=" ActualText=""/>
  <SubText xmlns="" ID="C2nyHESj7yNat/CEQYaWdozVoAo=" ActualText=""/>
  <SubText xmlns="" ID="OSQ/Kn3rWFe6qZ+AenHJJWg4h5Q=" ActualText=""/>
  <SubText xmlns="" ID="mlYpkIadw9s/wxpZyKJ/Zpyl0OI=" ActualText=""/>
  <SubText xmlns="" ID="oiewVwZbNA94UR/ZFSk+p5RlL6o=" ActualText=""/>
  <SubText xmlns="" ID="PMjBI7r4H5sbhYhF5k0Oc+9A+Ps=" ActualText=""/>
  <SubText xmlns="" ID="mn7qxt0Jj9/XvLGPTIfAidg97T8=" ActualText=""/>
  <SubText xmlns="" ID="D3N/5hvy4n7ZWl7I+bfHh8U56v4=" ActualText=""/>
  <Shape xmlns="" ID="zf/dxpohcogth7NBObSYow1Z1V0=" isBookmarkSet="no" pdftag="H1" artifact="_x0030_" bookmark="yes" Order="_x0031_"/>
  <Shape xmlns="" ID="9AU6a/Qlm4CO+IZYS/72vXBOyHA=" pdftag="Figure" isBookmarkSet="no" formula="no" inline="no" artifact="_x0030_" bookmark="no" Order="_x0032_" validate="no" Lang=""/>
  <Shape xmlns="" ID="YMFHkH2RfjZzbY3B+fK8VcrOaOo=" pdftag="P" isBookmarkSet="no" bookmark="no" Order="_x0033_"/>
  <Shape xmlns="" ID="P6E8H8dXHH2lngReuOcfTL3ESlk=" pdftag="P" isBookmarkSet="no" bookmark="no" Order="_x0034_"/>
  <Shape xmlns="" ID="g3SfrYN3a+mg1sJu4RKxNYWBVs8=" pdftag="Figure" isBookmarkSet="no" formula="no" artifact="_x0030_" inline="no" bookmark="no" Order="_x0035_" validate="no" Lang=""/>
  <Shape xmlns="" ID="i2ET3PguUZDK8BR27lYeXST0at4=" pdftag="P" isBookmarkSet="no" bookmark="no" Order="_x0032_"/>
  <Shape xmlns="" ID="/YEOVURMCv6dGu+sUDsLbJE9mAE=" pdftag="P" isBookmarkSet="no" bookmark="no" Order="_x0032_"/>
  <Shape xmlns="" ID="/+RMhHD+EQn8DS2EMFCFRvPXgrE=" pdftag="P" isBookmarkSet="no" bookmark="no" Order="_x0032_"/>
  <Shape xmlns="" ID="8YpLkgiwCExvYVysXaAu1U6xrC4=" isBookmarkSet="no" bookmark="yes" pdftag="H3" artifact="_x0030_" Order="_x0031_"/>
  <Shape xmlns="" ID="EPxNaazU/L7klLYK0UaX7FGHoGU=" formula="no" pdftag="Figure" artifact="_x0030_" inline="no" isBookmarkSet="no" bookmark="no" Order="_x0032_" validate="no" Lang=""/>
  <Shape xmlns="" ID="EM/nWvhf/ku9hekHuKeS+7t20hI=" isBookmarkSet="no" bookmark="yes" pdftag="H3" artifact="_x0030_" Order="_x0031_"/>
  <Shape xmlns="" ID="x5EBIruhJ6jtT0x6F0HCo8XYLE8=" pdftag="P" isBookmarkSet="no" bookmark="no" Order="_x0032_"/>
  <Shape xmlns="" ID="Acn2ykS6DC0/tF1Nvd2T0xktgo0=" formula="no" pdftag="Figure" artifact="_x0030_" inline="no" isBookmarkSet="no" bookmark="no" Order="_x0033_" validate="no" Lang=""/>
  <Shape xmlns="" ID="pmpi9/YjBaLgnOG/5jcZ1Cqmd6w=" isBookmarkSet="no" bookmark="yes" pdftag="H3" artifact="_x0030_" Order="_x0031_"/>
  <Shape xmlns="" ID="pNGqj0V7sjNR6DaRUUwX3Kb4Ow4=" pdftag="P" isBookmarkSet="no" bookmark="no" Order="_x0032_"/>
  <Shape xmlns="" ID="BkTeQfviu4b6SpAwU0+iVgrcRpY=" formula="no" pdftag="Figure" artifact="_x0030_" inline="no" isBookmarkSet="no" bookmark="no" Order="_x0033_" validate="no" Lang=""/>
  <Shape xmlns="" ID="9NVIR6FJcwsmJ87BPwvjcASbQPE=" isBookmarkSet="no" bookmark="yes" pdftag="H3" artifact="_x0030_" Order="_x0031_"/>
  <Shape xmlns="" ID="1EF+4cOKsC3zMWz3bqGxY/JcAls=" pdftag="P" isBookmarkSet="no" bookmark="no" Order="_x0032_"/>
  <Shape xmlns="" ID="7ki8BeA+0N7PYzleIVTWRTiv5Pg=" formula="no" pdftag="Figure" inline="no" artifact="_x0030_" isBookmarkSet="no" bookmark="no" Order="_x0033_" validate="no" Lang=""/>
  <Shape xmlns="" ID="rjev2tE8olxx2M76BAbTgJV+r4Y=" pdftag="P" isBookmarkSet="no" bookmark="no" Order="_x0034_"/>
  <Shape xmlns="" ID="bn+MjjDG5FABDZN2Ir7bLFiOjMk=" Order="_x0035_" formula="no" artifact="_x0031_" pdftag="_x005B_Artifact_x005D_" inline="no" isBookmarkSet="no" bookmark="no" validate="no" Lang=""/>
  <Shape xmlns="" ID="mYfy17LYLpvKPCZDuBe5mkogIdA=" pdftag="P" isBookmarkSet="no" bookmark="no" Order="_x0035_"/>
  <Shape xmlns="" ID="1SLzF8YflDnpQ8VC28x61F9qWiI=" formula="no" artifact="_x0030_" pdftag="Figure" inline="no" isBookmarkSet="no" bookmark="no" Order="_x0036_" validate="no" Lang=""/>
  <Shape xmlns="" ID="NYnIySTk7Jqh3sDQzKPQB+uTsWI=" pdftag="P" isBookmarkSet="no" bookmark="no" Order="_x0037_"/>
  <Shape xmlns="" ID="Nalk4EWr+quIKkYMQY6hUiS6nWQ=" isBookmarkSet="no" bookmark="yes" pdftag="H3" artifact="_x0030_" Order="_x0031_"/>
  <Shape xmlns="" ID="SjYoeIG9vXncfNoqCWOC3Yt/5hc=" pdftag="P" isBookmarkSet="no" bookmark="no" Order="_x0032_"/>
  <Shape xmlns="" ID="fr50sW8fUtiDjMKPueOmSwKoL8w=" formula="no" pdftag="Figure" artifact="_x0030_" inline="no" isBookmarkSet="no" bookmark="no" Order="_x0033_" validate="no" Lang=""/>
  <Shape xmlns="" ID="0zQgaWzShayKOxqL3dfg6dyc5s0=" pdftag="P" isBookmarkSet="no" bookmark="no" Order="_x0034_"/>
  <Shape xmlns="" ID="NGOb2wPF0+xw56ssqbGZA7bwv1M=" formula="no" pdftag="Figure" artifact="_x0030_" inline="no" isBookmarkSet="no" bookmark="no" Order="_x0035_" validate="no" Lang=""/>
  <Shape xmlns="" ID="fJxZL9EGasGbg8Pj5OY5/7s6wEY=" pdftag="P" isBookmarkSet="no" bookmark="no" Order="_x0036_"/>
  <Shape xmlns="" ID="PMU8UH9Og29uqkD2TzLDCdmPVPE=" formula="no" pdftag="Figure" artifact="_x0030_" inline="no" isBookmarkSet="no" bookmark="no" Order="_x0037_" validate="no" Lang=""/>
  <Shape xmlns="" ID="tUueJDieppwUHXT6mx+eqV1upk8=" pdftag="P" isBookmarkSet="no" bookmark="no" Order="_x0038_"/>
  <Shape xmlns="" ID="N0/WTiGRusdZbPaFQdwL8fH83+o=" isBookmarkSet="no" bookmark="yes" pdftag="H3" artifact="_x0030_" Order="_x0031_"/>
  <Shape xmlns="" ID="MswEVUz/mjEXnT+W0xMdNW2BhH4=" pdftag="P" isBookmarkSet="no" bookmark="no" Order="_x0032_"/>
  <Shape xmlns="" ID="Iu2MegO5ke960qLolUX8EQeRLP8=" formula="no" pdftag="Figure" artifact="_x0030_" inline="no" isBookmarkSet="no" bookmark="no" Order="_x0033_" validate="no" Lang=""/>
  <Shape xmlns="" ID="PrzM5nUdpeqtvQaPlu3Yh9czFpc=" pdftag="P" isBookmarkSet="no" bookmark="no" Order="_x0034_"/>
  <Shape xmlns="" ID="1NbqJJIbot/71kEkbJ3cCtNuYdA=" formula="no" pdftag="Figure" artifact="_x0030_" inline="no" isBookmarkSet="no" bookmark="no" Order="_x0035_" validate="no" Lang=""/>
  <Shape xmlns="" ID="X6yuDR2fNRD/O+s4PKzCMRU62U8=" pdftag="P" isBookmarkSet="no" bookmark="no" Order="_x0036_"/>
  <Shape xmlns="" ID="21dh4hvtZH/yhpsXFyDBZzMt+Rk=" formula="no" pdftag="Figure" artifact="_x0030_" inline="no" isBookmarkSet="no" bookmark="no" Order="_x0037_" validate="no" Lang=""/>
  <Shape xmlns="" ID="MfxRLRFd0VA4tmn/uiMZ/Gu+/KY=" pdftag="P" isBookmarkSet="no" bookmark="no" Order="_x0038_"/>
  <Shape xmlns="" ID="2qjfPmPj9Wm0gxTOT++7VhW2B7E=" isBookmarkSet="no" bookmark="yes" pdftag="H3" artifact="_x0030_" Order="_x0031_"/>
  <Shape xmlns="" ID="z17a/2wZ2vJmHCgUyennMQBNh4U=" pdftag="P" isBookmarkSet="no" bookmark="no" Order="_x0032_"/>
  <Shape xmlns="" ID="6BeGVlzieqndl2QoOPJGIUcXsNc=" Order="_x0031_" isBookmarkSet="yes" bookmark="no" pdftag="_x005B_Artifact_x005D_" artifact="_x0031_"/>
  <Shape xmlns="" ID="6nWjMJZVAUaz11dn5ukqnaY7SQs=" pdftag="P" isBookmarkSet="no" bookmark="no" Order="_x0031_"/>
  <Shape xmlns="" ID="06WVAMMImh8d+69hoty1keEPfvk=" isBookmarkSet="no" bookmark="yes" pdftag="H3" artifact="_x0030_" Order="_x0031_"/>
  <Shape xmlns="" ID="lqP4ODnbNMdt7V/RJgPzdo76gN4=" formula="no" pdftag="Figure" artifact="_x0030_" inline="no" isBookmarkSet="no" bookmark="no" Order="_x0032_" validate="no" Lang=""/>
  <Shape xmlns="" ID="BNwlJ3qFD3BszUJo5JpwMrpNGkk=" isBookmarkSet="no" bookmark="yes" pdftag="H3" artifact="_x0030_" Order="_x0031_"/>
  <Shape xmlns="" ID="yN8MlDbcVnchhGC6YWNWDAwKF7I=" formula="no" pdftag="Figure" artifact="_x0030_" inline="no" isBookmarkSet="no" bookmark="no" Order="_x0032_" validate="no" Lang=""/>
  <Shape xmlns="" ID="VTyyKI/dNvTmETh1KlpBnw+vQuk=" formula="no" pdftag="Figure" artifact="_x0030_" inline="no" isBookmarkSet="no" bookmark="no" Order="_x0033_" validate="no" Lang=""/>
  <Shape xmlns="" ID="qDGqGChMs4EXcMnpEzi6QHv/GkM=" isBookmarkSet="no" bookmark="yes" pdftag="H3" artifact="_x0030_" Order="_x0031_"/>
  <Shape xmlns="" ID="5EBSRO860c4yoDP70dWe8sfrF20=" pdftag="P" isBookmarkSet="no" bookmark="no" Order="_x0032_"/>
  <Shape xmlns="" ID="oycRoa/dj5PRS1x+92DVtHkmj3g=" formula="no" pdftag="Figure" artifact="_x0030_" inline="no" isBookmarkSet="no" bookmark="no" Order="_x0033_" validate="no" Lang=""/>
  <Shape xmlns="" ID="OTT5uHxBOis8Nbtc8cZteBeTG5w=" formula="no" pdftag="Figure" artifact="_x0030_" inline="no" isBookmarkSet="no" bookmark="no" Order="_x0034_" validate="no" Lang=""/>
  <Shape xmlns="" ID="3/+v+6UcEoPUGPWPd0P3jkHcW1k=" formula="no" pdftag="Figure" artifact="_x0030_" inline="no" isBookmarkSet="no" bookmark="no" Order="_x0035_" validate="no" Lang=""/>
  <Shape xmlns="" ID="7jjr3rMyXMEEaN0JkHK8bbOTjlM=" formula="no" pdftag="Figure" artifact="_x0030_" inline="no" isBookmarkSet="no" bookmark="no" Order="_x0036_" validate="no" Lang=""/>
  <Shape xmlns="" ID="s2G9TRmmTGiVhSi98VVZMOV6S/I=" isBookmarkSet="no" bookmark="yes" pdftag="H3" artifact="_x0030_" Order="_x0031_"/>
  <Shape xmlns="" ID="5r5vFFcV/OdUxGAKMjWmVbG3jZw=" pdftag="P" isBookmarkSet="no" bookmark="no" Order="_x0032_"/>
  <Shape xmlns="" ID="OMZAFbhq47Lyh2hx/grq4NYRmXE=" formula="no" pdftag="Figure" artifact="_x0030_" inline="no" isBookmarkSet="no" bookmark="no" Order="_x0033_" validate="no" Lang=""/>
  <Shape xmlns="" ID="DWIhc4YlHTbMcjiGsQiwoQhV9u8=" formula="no" pdftag="Figure" artifact="_x0030_" inline="no" isBookmarkSet="no" bookmark="no" Order="_x0034_" validate="no" Lang=""/>
  <Shape xmlns="" ID="zKdu8qxTsXbitQJnQEe9MuZMHFU=" isBookmarkSet="no" pdftag="H3" artifact="_x0030_" bookmark="yes" Order="_x0031_"/>
  <Shape xmlns="" ID="towjDREQC2bCbLSDRn734nxX6oU=" pdftag="P" isBookmarkSet="no" bookmark="no" Order="_x0032_"/>
  <Shape xmlns="" ID="dNPZMbntNU/TZs8yQCXjj5H00qU=" isBookmarkSet="no" bookmark="yes" pdftag="H3" artifact="_x0030_" Order="_x0031_"/>
  <Shape xmlns="" ID="Ka7G5ym+VdhWcpj8NB9xQefHj1U=" formula="no" pdftag="Figure" artifact="_x0030_" inline="no" isBookmarkSet="no" bookmark="no" Order="_x0032_" validate="no" Lang=""/>
  <Shape xmlns="" ID="yTznIt3r4Gr+Oqj5EWnoZPcDJPY=" pdftag="P" isBookmarkSet="no" bookmark="no" Order="_x0033_"/>
  <Shape xmlns="" ID="DTyxsDA54gUz3/4InuBMXTVJj/A=" formula="no" pdftag="Figure" artifact="_x0030_" inline="no" isBookmarkSet="no" bookmark="no" Order="_x0034_" validate="no" Lang=""/>
  <Shape xmlns="" ID="vINud1T4VBNRXBgoKJwYMMVaF4Y=" pdftag="P" isBookmarkSet="no" bookmark="no" Order="_x0035_"/>
  <Shape xmlns="" ID="bk9UMHF4MVZCF2ApApciIvs6rfs=" formula="no" pdftag="Figure" artifact="_x0030_" inline="no" isBookmarkSet="no" bookmark="no" Order="_x0036_" validate="no" Lang=""/>
  <Shape xmlns="" ID="ycKzW3ez4Cneq0+qS7qEtEnWBro=" pdftag="P" isBookmarkSet="no" bookmark="no" Order="_x0037_"/>
  <Shape xmlns="" ID="Y65k7StDCEiZ/6vsTrraksy64h8=" formula="no" pdftag="Figure" artifact="_x0030_" inline="no" isBookmarkSet="no" bookmark="no" Order="_x0038_" validate="no" Lang=""/>
  <Shape xmlns="" ID="rKZrwEIFrI1G7FVq4jRa1LCvQhc=" pdftag="P" isBookmarkSet="no" bookmark="no" Order="_x0039_"/>
  <Shape xmlns="" ID="peWqOAJ+R/XwjsQ1fecUi+119LY=" isBookmarkSet="no" bookmark="yes" pdftag="H3" artifact="_x0030_" Order="_x0031_"/>
  <Shape xmlns="" ID="xQv+6h4HIAiltc9+dWAjqNSF1QA=" pdftag="P" isBookmarkSet="no" bookmark="no" Order="_x0032_"/>
  <Shape xmlns="" ID="EN8pOMHiLMTTma0RdsWBndQLjWY=" formula="no" pdftag="Figure" artifact="_x0030_" inline="no" isBookmarkSet="no" bookmark="no" Order="_x0033_" validate="no" Lang=""/>
  <Shape xmlns="" ID="72IQNc6FOIEmkZuLEQcmnKf6gLk=" formula="no" pdftag="Figure" artifact="_x0030_" inline="no" isBookmarkSet="no" bookmark="no" Order="_x0034_" validate="no" Lang=""/>
  <Shape xmlns="" ID="NYIakR5+QYOGKcTrBjqoEw/E6Js=" formula="no" pdftag="Figure" artifact="_x0030_" inline="no" isBookmarkSet="no" bookmark="no" Order="_x0035_" validate="no" Lang=""/>
  <Shape xmlns="" ID="9wkb9zBUX5Mrm4cYZNhpBWJFn2Q=" Order="_x0031_" isBookmarkSet="yes" bookmark="no" pdftag="_x005B_Artifact_x005D_" artifact="_x0031_"/>
  <Shape xmlns="" ID="9PMmY/TfTouUnUzl6gXyw27fp7Q=" pdftag="P" isBookmarkSet="no" bookmark="no" Order="_x0031_"/>
  <Shape xmlns="" ID="veNx0a6uFMySyG/rCwUVxR5EX5w=" pdftag="P" isBookmarkSet="no" bookmark="no" Order="_x0032_"/>
  <Shape xmlns="" ID="yz+1ICMrsR2W4c+XcEQdylLwMdU=" isBookmarkSet="no" bookmark="yes" pdftag="H3" artifact="_x0030_" Order="_x0031_"/>
  <Shape xmlns="" ID="bmTneFA52BfoKW9Yj9Bt1zkVAP4=" pdftag="P" isBookmarkSet="no" bookmark="no" Order="_x0032_"/>
  <Shape xmlns="" ID="o1db+hhZ3aFk4ANMEYF0Ggm2GpA=" pdftag="H2" isBookmarkSet="no" bookmark="yes" Order="_x0031_"/>
  <Shape xmlns="" ID="bDCFx1uU2g6pZnL/yqFYH3wu9aA=" pdftag="P" isBookmarkSet="no" bookmark="no" Order="_x0032_"/>
  <Shape xmlns="" ID="TztRm1xsL3ns35z/Ai3tOiG2izI=" pdftag="P" isBookmarkSet="no" bookmark="no" Order="_x0033_"/>
  <Shape xmlns="" ID="vDkRqhSB9cLHIkQ1HRZry5Xb2a0=" pdftag="P" isBookmarkSet="no" bookmark="no" Order="_x0034_"/>
  <Shape xmlns="" ID="IzaDs/o59O3atyhhw1iMB9h2j24=" pdftag="P" isBookmarkSet="no" bookmark="no" Order="_x0035_"/>
  <Shape xmlns="" ID="EsDwIjYtk3MyauWpDh613WTP3Bg=" Order="_x0031_" isBookmarkSet="yes" bookmark="no" pdftag="_x005B_Artifact_x005D_" artifact="_x0031_"/>
  <Shape xmlns="" ID="KZAHKdwjFUSHhUkKqNq6xCtd5wQ=" formula="no" pdftag="Figure" artifact="_x0030_" inline="no" isBookmarkSet="no" bookmark="no" Order="_x0031_" validate="no" Lang=""/>
  <Shape xmlns="" ID="D9SBmZZr/3ceHIRiRIC+fE07Fko=" isBookmarkSet="no" bookmark="yes" pdftag="H3" artifact="_x0030_" Order="_x0031_"/>
  <Shape xmlns="" ID="8ubzrY7DqnSloWwPopdccypCKqk=" pdftag="P" isBookmarkSet="no" bookmark="no" Order="_x0032_"/>
  <Shape xmlns="" ID="vdIKlmMBZEceue91oRny9h/Ek2k=" pdftag="P" isBookmarkSet="no" bookmark="no" Order="_x0033_"/>
  <Shape xmlns="" ID="edTlsxVImEZfU/AZsfHKOG5xqY8=" pdftag="P" isBookmarkSet="no" bookmark="no" Order="_x0034_"/>
  <Shape xmlns="" ID="Wur6o2VxD8PsdnttEVdzew+r3cQ=" pdftag="P" isBookmarkSet="no" bookmark="no" Order="_x0035_"/>
  <Shape xmlns="" ID="KOtDESsUaaR7ZxhIkWTB6Bw/qME=" Order="_x0031_" isBookmarkSet="no" bookmark="yes" pdftag="_x005B_Artifact_x005D_" artifact="_x0031_"/>
  <Shape xmlns="" ID="kpss/N4mhDPRiAGLrZscMWKmkyo=" formula="no" pdftag="Figure" artifact="_x0030_" inline="no" isBookmarkSet="no" bookmark="no" Order="_x0031_" validate="no" Lang=""/>
  <Shape xmlns="" ID="h7R3vR73OGjx3ew/2/zIHjMq/8w=" isBookmarkSet="no" bookmark="yes" pdftag="H3" artifact="_x0030_" Order="_x0031_"/>
  <Shape xmlns="" ID="EvmmE2vxWtjv05PhQrUyBWX0muo=" pdftag="P" isBookmarkSet="no" bookmark="no" Order="_x0032_"/>
  <Shape xmlns="" ID="X+sXIF9ZcdZoyGzsaOFvQPkBXVQ=" pdftag="Figure" formula="no" artifact="_x0030_" inline="no" isBookmarkSet="no" bookmark="no" Order="_x0033_" validate="no" Lang=""/>
  <Shape xmlns="" ID="BOfizzwjT6lveC7NDdlH/f2rvTs=" pdftag="P" isBookmarkSet="no" bookmark="no" Order="_x0034_"/>
  <Shape xmlns="" ID="2OGVRnJXGHRAlkCMwUfNn/rQfhE=" isBookmarkSet="yes" bookmark="no" pdftag="H3" artifact="_x0030_" Order="_x0031_"/>
  <Shape xmlns="" ID="1F2BQTkruVcFa59nuxc8vdZadxg=" pdftag="P" isBookmarkSet="no" bookmark="no" Order="_x0032_"/>
  <Shape xmlns="" ID="tEImqMwYe9xtb2uiFcvrEPV6Hyc=" formula="no" pdftag="Figure" artifact="_x0030_" inline="no" isBookmarkSet="no" bookmark="no" Order="_x0033_" validate="no" Lang=""/>
  <Shape xmlns="" ID="bZPlpULhG+0poTvJaVIFEuum6cc=" formula="no" pdftag="Figure" artifact="_x0030_" inline="no" isBookmarkSet="no" bookmark="no" Order="_x0034_" validate="no" Lang=""/>
  <Shape xmlns="" ID="EKGoSAK5ssk6v8HgTYEpF58bjps=" isBookmarkSet="no" bookmark="yes" pdftag="H3" artifact="_x0030_" Order="_x0031_"/>
  <Shape xmlns="" ID="wzRU/lEI1T0ZzoRBJJFCFZ0Nw/Y=" pdftag="P" isBookmarkSet="no" bookmark="no" Order="_x0032_"/>
  <Shape xmlns="" ID="Cl/ZpkD3LUQ2Xi4+PDCLT+bu0ug=" formula="no" pdftag="Figure" artifact="_x0030_" inline="no" isBookmarkSet="no" bookmark="no" Order="_x0033_" validate="no" Lang=""/>
  <Shape xmlns="" ID="kk+Mcic2yuhiveWszz8oHouOemw=" formula="no" pdftag="Figure" artifact="_x0030_" inline="no" isBookmarkSet="no" bookmark="no" Order="_x0034_" validate="no" Lang=""/>
  <Shape xmlns="" ID="QZSrrL6tTlwA4BCh94JDGqr1idQ=" isBookmarkSet="no" bookmark="yes" pdftag="H3" artifact="_x0030_" Order="_x0031_"/>
  <Shape xmlns="" ID="P5LNvEZH2qT+FMJyZE1XAer8R2A=" pdftag="P" isBookmarkSet="no" bookmark="no" Order="_x0032_"/>
  <Shape xmlns="" ID="0XeDQv9x/h+z5FLzysk34xH2ip4=" pdftag="P" isBookmarkSet="no" bookmark="no" Order="_x0033_"/>
  <Shape xmlns="" ID="28zg2xRP3eev7nhqrMX4JQlUtJ0=" isBookmarkSet="no" bookmark="yes" pdftag="H3" artifact="_x0030_" Order="_x0031_"/>
  <Shape xmlns="" ID="rUFG57PruiuB50YJaB6suPtrSbw=" pdftag="P" isBookmarkSet="no" bookmark="no" Order="_x0032_"/>
  <Shape xmlns="" ID="czSxowY0SpxLokUt5LxEF/t/aI8=" pdftag="P" isBookmarkSet="no" bookmark="no" Order="_x0034_"/>
  <Shape xmlns="" ID="FZZZIfujA9HXMImWcFlnMxB/9PI=" formula="no" pdftag="Figure" artifact="_x0030_" inline="no" isBookmarkSet="no" bookmark="no" Order="_x0033_" validate="no" Lang=""/>
  <Shape xmlns="" ID="CoPJX3/oi+XdFEJrVmCNzUBaDFo=" formula="no" pdftag="Figure" artifact="_x0030_" inline="no" isBookmarkSet="no" bookmark="no" Order="_x0035_" validate="no" Lang=""/>
  <Shape xmlns="" ID="SjUmuj3JjThypqhsKNrAfE1Wfns=" isBookmarkSet="no" bookmark="yes" pdftag="H3" artifact="_x0030_" Order="_x0031_"/>
  <Shape xmlns="" ID="tREW6wlQLYOEVKrjmk8JT8dHM5M=" pdftag="P" isBookmarkSet="no" bookmark="no" Order="_x0032_"/>
  <Shape xmlns="" ID="iWyp+jTst+bC6y7OjBRITUg/e9Q=" pdftag="P" isBookmarkSet="no" bookmark="no" Order="_x0034_"/>
  <Shape xmlns="" ID="H5/rMm9jZ6zzicoww/0B3+n3Md4=" formula="no" pdftag="Figure" artifact="_x0030_" inline="no" isBookmarkSet="no" bookmark="no" Order="_x0033_" validate="no" Lang=""/>
  <Shape xmlns="" ID="9QyjI+YKhuwQB2v8aps/JvZk9xE=" formula="no" pdftag="Figure" artifact="_x0030_" inline="no" isBookmarkSet="no" bookmark="no" Order="_x0035_" validate="no" Lang=""/>
  <Shape xmlns="" ID="VLN//zq9kmcltcFV1dgWPNJaALQ=" isBookmarkSet="no" bookmark="yes" pdftag="H3" artifact="_x0030_" Order="_x0031_"/>
  <Shape xmlns="" ID="gJEDsGTOj41xFPbKwPEtmi7HlNs=" pdftag="P" isBookmarkSet="no" bookmark="no" Order="_x0032_"/>
  <Shape xmlns="" ID="dlD50TU9+1wT9lGFesSPVtHyJD0=" formula="no" pdftag="Figure" artifact="_x0030_" inline="no" isBookmarkSet="no" bookmark="no" Order="_x0033_" validate="no" Lang=""/>
  <Shape xmlns="" ID="bmEos1LkhaAkL20PEMbj4FiuKkY=" pdftag="H2" isBookmarkSet="no" bookmark="yes" Order="_x0031_"/>
  <Shape xmlns="" ID="DBnzp6tP/OsCGXe/63SWVv6jHa4=" pdftag="P" isBookmarkSet="no" bookmark="no" Order="_x0032_"/>
  <Shape xmlns="" ID="mCmu6eIhMx/u9gpgk9t2cKwmVM8=" isBookmarkSet="no" bookmark="yes" pdftag="H3" artifact="_x0030_" Order="_x0031_"/>
  <Shape xmlns="" ID="GBnas/gNkL4WVYM7CjCq9blbBNw=" formula="no" pdftag="Figure" artifact="_x0030_" inline="no" isBookmarkSet="no" bookmark="no" Order="_x0032_" validate="no" Lang=""/>
  <Shape xmlns="" ID="eAUeQgPKG456gXIsXHTpk8wY0NM=" isBookmarkSet="no" bookmark="yes" pdftag="H3" artifact="_x0030_" Order="_x0031_"/>
  <Shape xmlns="" ID="hxEWU2NZwyBqYK5mSD5MOyYVTBg=" pdftag="P" isBookmarkSet="no" bookmark="no" Order="_x0032_"/>
  <Shape xmlns="" ID="UoylRo9gcOLcd4T27HodvZA0WpE=" formula="no" pdftag="Figure" artifact="_x0030_" inline="no" isBookmarkSet="no" bookmark="no" Order="_x0033_" validate="no" Lang=""/>
  <Shape xmlns="" ID="OGBAKgtuvL1bAgiqI78VaC19emk=" formula="no" pdftag="Figure" artifact="_x0030_" inline="no" isBookmarkSet="no" bookmark="no" Order="_x0034_" validate="no" Lang=""/>
  <Shape xmlns="" ID="Um1kkwlGkS5DIs2W09BwgXURZgo=" isBookmarkSet="no" bookmark="yes" pdftag="H3" artifact="_x0030_" Order="_x0031_"/>
  <Shape xmlns="" ID="tz4lCwDO3eLcXn2R4FKgPrmhND0=" pdftag="P" isBookmarkSet="no" bookmark="no" Order="_x0032_"/>
  <Shape xmlns="" ID="I39s3KQR1DtGU93eg0gjfE3RB+Q=" formula="no" pdftag="Figure" artifact="_x0030_" inline="no" isBookmarkSet="no" bookmark="no" Order="_x0033_" validate="no" Lang=""/>
  <Shape xmlns="" ID="0GLcu2UZC/MNuhPoAi37PRH1qu4=" isBookmarkSet="no" bookmark="yes" pdftag="H3" artifact="_x0030_" Order="_x0031_"/>
  <Shape xmlns="" ID="66MRyqNcTSI9Kueu2PYbnjylgd8=" pdftag="P" isBookmarkSet="no" bookmark="no" Order="_x0032_"/>
  <Shape xmlns="" ID="Fc32VI7sacr7nCvZ/pMo5D/4D+U=" formula="no" pdftag="Figure" artifact="_x0030_" inline="no" isBookmarkSet="no" bookmark="no" Order="_x0033_" validate="no" Lang=""/>
  <Shape xmlns="" ID="k6d238nDDvbltcJckx0HL/KeICo=" formula="no" pdftag="Figure" artifact="_x0030_" inline="no" isBookmarkSet="no" bookmark="no" Order="_x0034_" validate="no" Lang=""/>
  <Shape xmlns="" ID="i7PxpfqN+e6wGqfRIwwfqxQ+7V8=" isBookmarkSet="no" bookmark="yes" pdftag="H3" artifact="_x0030_" Order="_x0031_"/>
  <Shape xmlns="" ID="xX7H1G5N0bRqdwjzPI2Oaa1wgAs=" formula="no" pdftag="Figure" artifact="_x0030_" inline="no" isBookmarkSet="no" bookmark="no" Order="_x0032_" validate="no" Lang=""/>
  <Shape xmlns="" ID="D7SU9T31l2EkIIDCTmDseWVnLQQ=" isBookmarkSet="no" bookmark="yes" pdftag="H3" artifact="_x0030_" Order="_x0031_"/>
  <Shape xmlns="" ID="7uzp1K+QcwbptTbMqhZffWWR0Bc=" pdftag="P" isBookmarkSet="no" bookmark="no" Order="_x0032_"/>
  <Shape xmlns="" ID="Qvyppq/B+DMwfQ4VdR2u+ZJiodM=" formula="no" pdftag="Figure" artifact="_x0030_" inline="no" isBookmarkSet="no" bookmark="no" Order="_x0033_" validate="no" Lang=""/>
  <Shape xmlns="" ID="mLemtjWRqASwuxcgo/eN/tejkqA=" Order="_x0035_" formula="no" artifact="_x0031_" pdftag="_x005B_Artifact_x005D_" inline="no" isBookmarkSet="no" bookmark="no" validate="no" Lang=""/>
  <Shape xmlns="" ID="0sc1WJrwhMRg4uGKUDfKszVZpdw=" formula="no" artifact="_x0030_" pdftag="Figure" inline="no" isBookmarkSet="no" bookmark="no" Order="_x0034_" validate="no" Lang=""/>
  <Shape xmlns="" ID="epejwm3rUmFYV3pIudL9oVLaq0M=" isBookmarkSet="no" bookmark="yes" pdftag="H3" artifact="_x0030_" Order="_x0031_"/>
  <Shape xmlns="" ID="n91yB2iVIlXlgIKRtvDBJl6gxcs=" formula="no" pdftag="Figure" artifact="_x0030_" inline="no" isBookmarkSet="no" bookmark="no" Order="_x0032_" validate="no" Lang=""/>
  <Shape xmlns="" ID="RvTghHq9mwgFMwRRi0E8EHX+n2s=" formula="no" pdftag="Figure" artifact="_x0030_" inline="no" isBookmarkSet="no" bookmark="no" Order="_x0033_" validate="no" Lang=""/>
  <Shape xmlns="" ID="baXxC2hMI02Kvn2e8UfJxBJNwik=" isBookmarkSet="no" bookmark="yes" pdftag="H3" artifact="_x0030_" Order="_x0031_"/>
  <Shape xmlns="" ID="RAG1fBFFEu1u82kSzwwnaGghUZo=" pdftag="P" isBookmarkSet="no" bookmark="no" Order="_x0032_"/>
  <Shape xmlns="" ID="OK9ELPEeZ+r/aZal+o7CRzHKPqM=" formula="no" pdftag="Figure" artifact="_x0030_" inline="no" isBookmarkSet="no" bookmark="no" Order="_x0033_" validate="no" Lang=""/>
  <Shape xmlns="" ID="Jm+lwuIPR5TwoskQtnu7Qubf26M=" formula="no" pdftag="Figure" artifact="_x0030_" inline="no" isBookmarkSet="no" bookmark="no" Order="_x0034_" validate="no" Lang=""/>
  <Shape xmlns="" ID="JwmQbsbPx+BxRfjMoEJc63iCu14=" formula="no" pdftag="Figure" artifact="_x0030_" inline="no" isBookmarkSet="no" bookmark="no" Order="_x0035_" validate="no" Lang=""/>
  <Shape xmlns="" ID="w5ZT7CVVXqnOxyrKDkYOXqvM+PE=" isBookmarkSet="no" bookmark="yes" pdftag="H3" artifact="_x0030_" Order="_x0031_"/>
  <Shape xmlns="" ID="XuHt6IkGP4onBBO3hYwV3ncYpKI=" pdftag="P" isBookmarkSet="no" bookmark="no" Order="_x0032_"/>
  <Shape xmlns="" ID="ewERiYZGn5m7gtEWIx1tAe+UIfo=" formula="no" pdftag="Figure" artifact="_x0030_" inline="no" isBookmarkSet="no" bookmark="no" Order="_x0034_" validate="no" Lang=""/>
  <Shape xmlns="" ID="crdWe9SRHtmE7HCcdvxCxePNWrM=" formula="no" pdftag="Figure" artifact="_x0030_" inline="no" isBookmarkSet="no" bookmark="no" Order="_x0033_" validate="no" Lang=""/>
  <Shape xmlns="" ID="mUs3Sju4fvMmdljsrDb3ojoXu94=" isBookmarkSet="no" bookmark="yes" pdftag="H3" artifact="_x0030_" Order="_x0031_"/>
  <Shape xmlns="" ID="yOYZdlVNgnmSYKdRjntsdnVaKg8=" pdftag="P" isBookmarkSet="no" bookmark="no" Order="_x0032_"/>
  <Shape xmlns="" ID="rbcsjbFdzZ1vTI/W1Z0zUqymJZs=" formula="no" pdftag="Figure" artifact="_x0030_" inline="no" isBookmarkSet="no" bookmark="no" Order="_x0033_" validate="no" Lang=""/>
  <Shape xmlns="" ID="o6tpq+sA34GilVF+roU7E0KqtiA=" Order="_x0033_" formula="no" artifact="_x0031_" pdftag="_x005B_Artifact_x005D_" inline="no" isBookmarkSet="no" bookmark="no" validate="no"/>
  <Shape xmlns="" ID="FRrgxao+h4Rdvr1RgVfcuO2jAM4=" isBookmarkSet="no" bookmark="yes" pdftag="H3" artifact="_x0030_" Order="_x0031_"/>
  <Shape xmlns="" ID="eVfJ4oLpibjOVceTajvxzFqfKrg=" pdftag="P" isBookmarkSet="no" bookmark="no" Order="_x0032_"/>
  <Shape xmlns="" ID="+9k3TxoyAc5l7AxhISeHjyIs70w=" pdftag="P" isBookmarkSet="no" bookmark="no" Order="_x0034_"/>
  <Shape xmlns="" ID="9ZEKDMNW0srI2j/KlFCtuZD98Kc=" formula="no" artifact="_x0030_" pdftag="Figure" inline="no" isBookmarkSet="no" bookmark="no" Order="_x0033_" validate="no" Lang=""/>
  <Shape xmlns="" ID="hfwzP/dsRPXHJO/mkRWzNlFanmA=" formula="no" pdftag="Figure" artifact="_x0030_" inline="no" isBookmarkSet="no" bookmark="no" Order="_x0035_" validate="no" Lang=""/>
  <Shape xmlns="" ID="dhtArvXHHEZZ6SC8t/Pm0ZDO99Q=" Order="_x0032_" formula="no" artifact="_x0031_" pdftag="_x005B_Artifact_x005D_" inline="no" isBookmarkSet="no" bookmark="no" validate="no"/>
  <Shape xmlns="" ID="YEwImwHZCwmT49CohOZbZvun6FE=" Order="_x0031_" isBookmarkSet="yes" bookmark="no" pdftag="_x005B_Artifact_x005D_" artifact="_x0031_"/>
  <Shape xmlns="" ID="yfQ4RvRFoCemKqjINu2yQ2DzxAM=" pdftag="P" isBookmarkSet="no" bookmark="no" Order="_x0031_"/>
  <Shape xmlns="" ID="FEPWz+hdhmTwXWSzoHDW/oOOqUU=" pdftag="P" isBookmarkSet="no" bookmark="no" Order="_x0033_"/>
  <Shape xmlns="" ID="ux/+Lgqmcd+mL3FNp+mfdheS2ns=" formula="no" artifact="_x0030_" pdftag="Figure" inline="no" isBookmarkSet="no" bookmark="no" Order="_x0032_" validate="no" Lang=""/>
  <Shape xmlns="" ID="7h4ubZ+2ytEL0ORulVP9oilu3yQ=" formula="no" pdftag="Figure" artifact="_x0030_" inline="no" isBookmarkSet="no" bookmark="no" Order="_x0034_" validate="no" Lang=""/>
  <Shape xmlns="" ID="SsE/n03fL4T5f5ZYu7TZ7jnIjyg=" isBookmarkSet="no" bookmark="yes" pdftag="H3" artifact="_x0030_" Order="_x0031_"/>
  <Shape xmlns="" ID="W04l16gdt8oE2JHMzeyaUneOvao=" pdftag="P" isBookmarkSet="no" bookmark="no" Order="_x0032_"/>
  <Shape xmlns="" ID="VKPxz5JnC9Ssfthki4qQjR7sFtA=" Order="_x0031_" isBookmarkSet="no" bookmark="yes" pdftag="_x005B_Artifact_x005D_" artifact="_x0031_"/>
  <Shape xmlns="" ID="XaaUHp9sGous5o3wrM81xIz+G80=" pdftag="P" isBookmarkSet="no" bookmark="no" Order="_x0031_"/>
  <Shape xmlns="" ID="q+RcH81YMJLiT4URVeXIxq0yxJo=" pdftag="H2" isBookmarkSet="no" bookmark="yes" Order="_x0031_"/>
  <Shape xmlns="" ID="UGyWmck0qVhqE+ra/iSTcMWh5x0=" pdftag="P" isBookmarkSet="no" bookmark="no" Order="_x0032_"/>
  <Shape xmlns="" ID="Nowh4OM29zl4bD3OC9J+i/Ctpno=" Order="_x0031_" isBookmarkSet="yes" bookmark="no" pdftag="_x005B_Artifact_x005D_" artifact="_x0031_"/>
  <Shape xmlns="" ID="L0oEl9wZ96e+pADO2qvVn/mY6zE=" pdftag="P" isBookmarkSet="no" bookmark="no" Order="_x0031_"/>
  <Shape xmlns="" ID="tiZrhvZhZ6fonwdVlp8UBP/YLS4=" Order="_x0031_" isBookmarkSet="yes" bookmark="no" pdftag="_x005B_Artifact_x005D_" artifact="_x0031_"/>
  <Shape xmlns="" ID="AONPSv31vhgbTpLxMkSH5VllIzw=" pdftag="P" isBookmarkSet="no" bookmark="no" Order="_x0031_"/>
  <Shape xmlns="" ID="uhz0tWCaJ6f01kA0WIE/QFZ7Upc=" pdftag="H2" isBookmarkSet="no" bookmark="yes" Order="_x0031_"/>
  <Shape xmlns="" ID="R3Nd2RoMEBMww5Qe4LtHB2jjZkI=" pdftag="P" isBookmarkSet="no" bookmark="no" Order="_x0032_"/>
  <Shape xmlns="" ID="VCPQwq5q7y7mJX623Qq9LP/retg=" isBookmarkSet="yes" bookmark="no" pdftag="P" artifact="_x0030_" Order="_x0032_"/>
  <Shape xmlns="" ID="UdjaKhhXDoNDq7ipCJS1AnG6zPE=" formula="no" pdftag="Figure" artifact="_x0030_" inline="no" isBookmarkSet="no" bookmark="no" Order="_x0031_" validate="no" Lang=""/>
  <Shape xmlns="" ID="R6C78ZS2cKChOQolLhqydK9FT1w=" pdftag="H2" isBookmarkSet="no" bookmark="yes" Order="_x0032_"/>
  <Shape xmlns="" ID="EVLf8Gmxiu3xYn1lrXDz/bjWt+g=" pdftag="P" isBookmarkSet="no" bookmark="no" Order="_x0033_"/>
  <Shape xmlns="" ID="fMXruEhLfkP4XsfSNF/TyoJtlt8=" formula="no" pdftag="Figure" artifact="_x0030_" inline="no" isBookmarkSet="no" bookmark="no" Order="_x0031_" validate="no"/>
  <HyperLink xmlns="" ID="GBnas/gNkL4WVYM7CjCq9blbBNw=" plainAltText="https:_x002F__x002F_download.mytobiidynavox.com_x002F_Core_x0025_20First_x0025_20Books_x0025_20and_x0025_20Lessons_x002F_Set_x0025_201_x002F_Go_x002F_Go_x0025_20Go_x0025_20Go.pdf" language=""/>
  <HyperLink xmlns="" ID="eVfJ4oLpibjOVceTajvxzFqfKrg=134063844969.6_194.4711" plainAltText="https:_x002F__x002F_www.tobiidynavox.com_x002F_product" Lang=""/>
  <HyperLink xmlns="" ID="eVfJ4oLpibjOVceTajvxzFqfKrg=12203317269.6_223.2711" plainAltText="s_x002F_core-first-lessons"/>
  <HyperLink xmlns="" ID="+9k3TxoyAc5l7AxhISeHjyIs70w=727059046516.975_194.4712" plainAltText="https:_x002F__x002F_monarchreader.com_x002F_" Lang=""/>
  <HyperLink xmlns="" ID="9ZEKDMNW0srI2j/KlFCtuZD98Kc=" plainAltText="https:_x002F__x002F_www.tobiidynavox.com_x002F_products_x002F_core-first-lessons"/>
  <HyperLink xmlns="" ID="yfQ4RvRFoCemKqjINu2yQ2DzxAM=213939838569.6_232.7806" plainAltText="https:_x002F__x002F_www.uniteforliteracy.com_x002F_" Lang=""/>
  <HyperLink xmlns="" ID="FEPWz+hdhmTwXWSzoHDW/oOOqUU=254513070516.975_232.8447" plainAltText="https:_x002F__x002F_www.readinga-z.com_x002F_" Lang=""/>
  <HyperLink xmlns="" ID="W04l16gdt8oE2JHMzeyaUneOvao=1796578566141.8274_232.1945" plainAltText="https:_x002F__x002F_coreword.assistiveware.com_x002F_" Lang=""/>
  <HyperLink xmlns="" ID="W04l16gdt8oE2JHMzeyaUneOvao=1663389011141.8274_332.0345" plainAltText="https:_x002F__x002F_www.prentrom.com_x002F_caregivers_x002F_implementation-activities" Lang=""/>
  <HyperLink xmlns="" ID="W04l16gdt8oE2JHMzeyaUneOvao=-1249866581141.8274_431.8745" plainAltText="https:_x002F__x002F_aaclanguagelab.com_x002F_resources_x002F_lets-teach-core" Lang=""/>
  <HyperLink xmlns="" ID="XaaUHp9sGous5o3wrM81xIz+G80=1796578566141.8274_229.0745" plainAltText="https:_x002F__x002F_coreword.assistiveware.com_x002F_" Lang=""/>
  <HyperLink xmlns="" ID="XaaUHp9sGous5o3wrM81xIz+G80=1663389011141.8274_298.6745" plainAltText="https:_x002F__x002F_www.prentrom.com_x002F_caregivers_x002F_implementation-activities" Lang=""/>
  <HyperLink xmlns="" ID="XaaUHp9sGous5o3wrM81xIz+G80=-1249866581141.8274_368.2745" plainAltText="https:_x002F__x002F_aaclanguagelab.com_x002F_resources_x002F_lets-teach-core" Lang=""/>
  <HyperLink xmlns="" ID="UGyWmck0qVhqE+ra/iSTcMWh5x0=-105066791696.8274_199.8268" plainAltText="www.asha.org_x002F_Practice-Portal_x002F_Professional-Issues_x002F_Augmentative-and-Alternative-" Lang=""/>
  <HyperLink xmlns="" ID="UGyWmck0qVhqE+ra/iSTcMWh5x0=-69842271396.8274_228.6268" plainAltText="Communication_x002F_"/>
  <HyperLink xmlns="" ID="UGyWmck0qVhqE+ra/iSTcMWh5x0=101474897896.8274_349.8268" plainAltText="https:_x002F__x002F_doi.org_x002F_10.3390_x002F_s19081911" Lang=""/>
  <HyperLink xmlns="" ID="L0oEl9wZ96e+pADO2qvVn/mY6zE=85552141496.8274_199.8268" plainAltText="https:_x002F__x002F_www.education.sa.gov.au_x002F_docs_x002F_support-and-inclusion_x002F_practice-" Lang=""/>
  <HyperLink xmlns="" ID="L0oEl9wZ96e+pADO2qvVn/mY6zE=147129900996.8274_228.6268" plainAltText="guidance_x002F_complex-communication-practice-guidance.pdf"/>
  <HyperLink xmlns="" ID="L0oEl9wZ96e+pADO2qvVn/mY6zE=-161123052196.8274_321.0269" plainAltText="https:_x002F__x002F_www.assistiveware.com_x002F_learn-aac_x002F_integrating-comprehensive-literacy-" Lang=""/>
  <HyperLink xmlns="" ID="L0oEl9wZ96e+pADO2qvVn/mY6zE=-37432133596.8274_349.8268" plainAltText="instruction_x0023_:_x007E_:text_x003D_Model_x0025_20key_x0025_20words_x0025_20using_x0025_20AAC_x002C_topics_x0025_20that_x0025_20ar"/>
  <HyperLink xmlns="" ID="L0oEl9wZ96e+pADO2qvVn/mY6zE=-80361829196.8274_378.6269" plainAltText="e_x0025_20high_x0025_20interest"/>
  <HyperLink xmlns="" ID="L0oEl9wZ96e+pADO2qvVn/mY6zE=1604233049436.1824_442.2268" plainAltText="https:_x002F__x002F_literacyforallinstruction.ca_x002F_shared-" Lang=""/>
  <HyperLink xmlns="" ID="L0oEl9wZ96e+pADO2qvVn/mY6zE=-67075409596.8274_471.0269" plainAltText="reading_x002F_" Lang=""/>
  <HyperLink xmlns="" ID="AONPSv31vhgbTpLxMkSH5VllIzw=154652596796.8274_199.8268" plainAltText="http:_x002F__x002F_bit.ly_x002F_academiaSETT2005" Lang=""/>
  <HyperLink xmlns="" ID="AONPSv31vhgbTpLxMkSH5VllIzw=-162052315314.4774_292.2268" plainAltText="https:_x002F__x002F_praacticalaac.org_x002F_praactical_x002F_praactical-resources-10-" Lang=""/>
  <HyperLink xmlns="" ID="AONPSv31vhgbTpLxMkSH5VllIzw=113109229896.8274_321.0269" plainAltText="things-you-may-not-know-about-aac_x002F_" Lang=""/>
  <HyperLink xmlns="" ID="R3Nd2RoMEBMww5Qe4LtHB2jjZkI=1983806291200.2274_235.0745" plainAltText="jen.erickson_x0040_spps.org" Lang=""/>
  <HyperLink xmlns="" ID="R3Nd2RoMEBMww5Qe4LtHB2jjZkI=1760138128232.0324_287.8745" plainAltText="chloe.converse_x0040_spps.org" language="" Lang=""/>
  <SubText xmlns="" ID="9AU6a/Qlm4CO+IZYS/72vXBOyHA=" ActualText=""/>
  <SubText xmlns="" ID="g3SfrYN3a+mg1sJu4RKxNYWBVs8=" ActualText=""/>
  <SubText xmlns="" ID="EPxNaazU/L7klLYK0UaX7FGHoGU=" ActualText=""/>
  <SubText xmlns="" ID="Acn2ykS6DC0/tF1Nvd2T0xktgo0=" ActualText=""/>
  <SubText xmlns="" ID="BkTeQfviu4b6SpAwU0+iVgrcRpY=" ActualText=""/>
  <SubText xmlns="" ID="7ki8BeA+0N7PYzleIVTWRTiv5Pg=" ActualText=""/>
  <SubText xmlns="" ID="bn+MjjDG5FABDZN2Ir7bLFiOjMk=" ActualText=""/>
  <SubText xmlns="" ID="1SLzF8YflDnpQ8VC28x61F9qWiI=" ActualText=""/>
  <SubText xmlns="" ID="fr50sW8fUtiDjMKPueOmSwKoL8w=" ActualText=""/>
  <SubText xmlns="" ID="NGOb2wPF0+xw56ssqbGZA7bwv1M=" ActualText=""/>
  <SubText xmlns="" ID="PMU8UH9Og29uqkD2TzLDCdmPVPE=" ActualText=""/>
  <SubText xmlns="" ID="Iu2MegO5ke960qLolUX8EQeRLP8=" ActualText=""/>
  <SubText xmlns="" ID="1NbqJJIbot/71kEkbJ3cCtNuYdA=" ActualText=""/>
  <SubText xmlns="" ID="21dh4hvtZH/yhpsXFyDBZzMt+Rk=" ActualText=""/>
  <SubText xmlns="" ID="lqP4ODnbNMdt7V/RJgPzdo76gN4=" ActualText=""/>
  <SubText xmlns="" ID="yN8MlDbcVnchhGC6YWNWDAwKF7I=" ActualText=""/>
  <SubText xmlns="" ID="VTyyKI/dNvTmETh1KlpBnw+vQuk=" ActualText=""/>
  <SubText xmlns="" ID="oycRoa/dj5PRS1x+92DVtHkmj3g=" ActualText=""/>
  <SubText xmlns="" ID="OTT5uHxBOis8Nbtc8cZteBeTG5w=" ActualText=""/>
  <SubText xmlns="" ID="3/+v+6UcEoPUGPWPd0P3jkHcW1k=" ActualText=""/>
  <SubText xmlns="" ID="7jjr3rMyXMEEaN0JkHK8bbOTjlM=" ActualText=""/>
  <SubText xmlns="" ID="OMZAFbhq47Lyh2hx/grq4NYRmXE=" ActualText=""/>
  <SubText xmlns="" ID="DWIhc4YlHTbMcjiGsQiwoQhV9u8=" ActualText=""/>
  <SubText xmlns="" ID="Ka7G5ym+VdhWcpj8NB9xQefHj1U=" ActualText=""/>
  <SubText xmlns="" ID="DTyxsDA54gUz3/4InuBMXTVJj/A=" ActualText=""/>
  <SubText xmlns="" ID="bk9UMHF4MVZCF2ApApciIvs6rfs=" ActualText=""/>
  <SubText xmlns="" ID="Y65k7StDCEiZ/6vsTrraksy64h8=" ActualText=""/>
  <SubText xmlns="" ID="EN8pOMHiLMTTma0RdsWBndQLjWY=" ActualText=""/>
  <SubText xmlns="" ID="72IQNc6FOIEmkZuLEQcmnKf6gLk=" ActualText=""/>
  <SubText xmlns="" ID="NYIakR5+QYOGKcTrBjqoEw/E6Js=" ActualText=""/>
  <SubText xmlns="" ID="KZAHKdwjFUSHhUkKqNq6xCtd5wQ=" ActualText=""/>
  <SubText xmlns="" ID="kpss/N4mhDPRiAGLrZscMWKmkyo=" ActualText=""/>
  <SubText xmlns="" ID="X+sXIF9ZcdZoyGzsaOFvQPkBXVQ=" ActualText=""/>
  <SubText xmlns="" ID="tEImqMwYe9xtb2uiFcvrEPV6Hyc=" ActualText=""/>
  <SubText xmlns="" ID="bZPlpULhG+0poTvJaVIFEuum6cc=" ActualText=""/>
  <SubText xmlns="" ID="Cl/ZpkD3LUQ2Xi4+PDCLT+bu0ug=" ActualText=""/>
  <SubText xmlns="" ID="kk+Mcic2yuhiveWszz8oHouOemw=" ActualText=""/>
  <SubText xmlns="" ID="FZZZIfujA9HXMImWcFlnMxB/9PI=" ActualText=""/>
  <SubText xmlns="" ID="CoPJX3/oi+XdFEJrVmCNzUBaDFo=" ActualText=""/>
  <SubText xmlns="" ID="H5/rMm9jZ6zzicoww/0B3+n3Md4=" ActualText=""/>
  <SubText xmlns="" ID="9QyjI+YKhuwQB2v8aps/JvZk9xE=" ActualText=""/>
  <SubText xmlns="" ID="dlD50TU9+1wT9lGFesSPVtHyJD0=" ActualText=""/>
  <SubText xmlns="" ID="GBnas/gNkL4WVYM7CjCq9blbBNw=" ActualText=""/>
  <SubText xmlns="" ID="UoylRo9gcOLcd4T27HodvZA0WpE=" ActualText=""/>
  <SubText xmlns="" ID="OGBAKgtuvL1bAgiqI78VaC19emk=" ActualText=""/>
  <SubText xmlns="" ID="I39s3KQR1DtGU93eg0gjfE3RB+Q=" ActualText=""/>
  <SubText xmlns="" ID="Fc32VI7sacr7nCvZ/pMo5D/4D+U=" ActualText=""/>
  <SubText xmlns="" ID="k6d238nDDvbltcJckx0HL/KeICo=" ActualText=""/>
  <SubText xmlns="" ID="xX7H1G5N0bRqdwjzPI2Oaa1wgAs=" ActualText=""/>
  <SubText xmlns="" ID="Qvyppq/B+DMwfQ4VdR2u+ZJiodM=" ActualText=""/>
  <SubText xmlns="" ID="mLemtjWRqASwuxcgo/eN/tejkqA=" ActualText=""/>
  <SubText xmlns="" ID="0sc1WJrwhMRg4uGKUDfKszVZpdw=" ActualText=""/>
  <SubText xmlns="" ID="n91yB2iVIlXlgIKRtvDBJl6gxcs=" ActualText=""/>
  <SubText xmlns="" ID="RvTghHq9mwgFMwRRi0E8EHX+n2s=" ActualText=""/>
  <SubText xmlns="" ID="OK9ELPEeZ+r/aZal+o7CRzHKPqM=" ActualText=""/>
  <SubText xmlns="" ID="Jm+lwuIPR5TwoskQtnu7Qubf26M=" ActualText=""/>
  <SubText xmlns="" ID="JwmQbsbPx+BxRfjMoEJc63iCu14=" ActualText=""/>
  <SubText xmlns="" ID="ewERiYZGn5m7gtEWIx1tAe+UIfo=" ActualText=""/>
  <SubText xmlns="" ID="crdWe9SRHtmE7HCcdvxCxePNWrM=" ActualText=""/>
  <SubText xmlns="" ID="rbcsjbFdzZ1vTI/W1Z0zUqymJZs=" ActualText=""/>
  <SubText xmlns="" ID="o6tpq+sA34GilVF+roU7E0KqtiA=" ActualText=""/>
  <SubText xmlns="" ID="9ZEKDMNW0srI2j/KlFCtuZD98Kc=" ActualText=""/>
  <SubText xmlns="" ID="hfwzP/dsRPXHJO/mkRWzNlFanmA=" ActualText=""/>
  <SubText xmlns="" ID="dhtArvXHHEZZ6SC8t/Pm0ZDO99Q=" ActualText=""/>
  <SubText xmlns="" ID="ux/+Lgqmcd+mL3FNp+mfdheS2ns=" ActualText=""/>
  <SubText xmlns="" ID="7h4ubZ+2ytEL0ORulVP9oilu3yQ=" ActualText=""/>
  <SubText xmlns="" ID="UdjaKhhXDoNDq7ipCJS1AnG6zPE=" ActualText=""/>
  <SubText xmlns="" ID="fMXruEhLfkP4XsfSNF/TyoJtlt8=" ActualText=""/>
  <Shape xmlns="" ID="zPRn6uJ47IUkS7fgv5EnhxRWkfU=" pdftag="P" isBookmarkSet="no" Order="_x0033_" bookmark="no"/>
  <Shape xmlns="" ID="Bh/T56rRHeAU5vx0nI5DojL+E2c=" pdftag="" bookmark="no" Order="_x002D_1"/>
</PAW>
</file>

<file path=customXml/itemProps1.xml><?xml version="1.0" encoding="utf-8"?>
<ds:datastoreItem xmlns:ds="http://schemas.openxmlformats.org/officeDocument/2006/customXml" ds:itemID="{BDDA8F98-CF0A-47A4-BB33-D89B60E5DAF1}">
  <ds:schemaRefs>
    <ds:schemaRef ds:uri="http://www.net-centric.com/PAWPP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32616</TotalTime>
  <Words>2370</Words>
  <Application>Microsoft Office PowerPoint</Application>
  <PresentationFormat>Widescreen</PresentationFormat>
  <Paragraphs>327</Paragraphs>
  <Slides>55</Slides>
  <Notes>55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Courier New</vt:lpstr>
      <vt:lpstr>Wingdings</vt:lpstr>
      <vt:lpstr>Wingdings 3</vt:lpstr>
      <vt:lpstr>Integral</vt:lpstr>
      <vt:lpstr>Empowering Voices: Using AAC to Support Literacy Skills in Developing Communicators</vt:lpstr>
      <vt:lpstr>Who are we?</vt:lpstr>
      <vt:lpstr>Learning Objectives</vt:lpstr>
      <vt:lpstr>What is Augmentative and Alternative Communication (AAC)?</vt:lpstr>
      <vt:lpstr>What is Augmentative and Alternative Communication (AAC)? </vt:lpstr>
      <vt:lpstr>You might be considering AAC if someone…</vt:lpstr>
      <vt:lpstr>Communication Bill of Rights</vt:lpstr>
      <vt:lpstr>Who are those with complex communication needs (CCN)?</vt:lpstr>
      <vt:lpstr>No-Tech AAC</vt:lpstr>
      <vt:lpstr>Low-Tech AAC</vt:lpstr>
      <vt:lpstr>Mid-Tech AAC</vt:lpstr>
      <vt:lpstr>High-Tech AAC</vt:lpstr>
      <vt:lpstr>How do we choose an AAC mode?</vt:lpstr>
      <vt:lpstr>How do we choose an AAC mode? continued</vt:lpstr>
      <vt:lpstr>Critical Elements of the SETT Framework</vt:lpstr>
      <vt:lpstr>SETT Framework Worksheet</vt:lpstr>
      <vt:lpstr>TOOLS: Access Method</vt:lpstr>
      <vt:lpstr>Tools: Eye Gaze</vt:lpstr>
      <vt:lpstr>Tools: Switches</vt:lpstr>
      <vt:lpstr>Tools: Switches </vt:lpstr>
      <vt:lpstr>MLL Considerations</vt:lpstr>
      <vt:lpstr>MLL Considerations, continued</vt:lpstr>
      <vt:lpstr>Challenges in Literacy Development for AAC Users</vt:lpstr>
      <vt:lpstr>Intervention to Promote the Development of Emergent Literacy Skills</vt:lpstr>
      <vt:lpstr>ACC &amp; Literacy</vt:lpstr>
      <vt:lpstr>Literacy Strategies</vt:lpstr>
      <vt:lpstr>Put the CROWD in the CAR! </vt:lpstr>
      <vt:lpstr>Put the CROWD in the CAR</vt:lpstr>
      <vt:lpstr>Answering Errorless Questions</vt:lpstr>
      <vt:lpstr>Answering Comprehension Questions</vt:lpstr>
      <vt:lpstr>Core vs. Fringe Vocabulary</vt:lpstr>
      <vt:lpstr>Core vs. Fringe Vocabulary: Low and Mid-Tech </vt:lpstr>
      <vt:lpstr>Core vs. Fringe Vocabulary: High-Tech</vt:lpstr>
      <vt:lpstr>Wait Expectantly</vt:lpstr>
      <vt:lpstr>Aided Language Input</vt:lpstr>
      <vt:lpstr>Inviting AAC Modes into Literacy</vt:lpstr>
      <vt:lpstr>Examples of low-tech participation</vt:lpstr>
      <vt:lpstr>Examples of mid-tech participation </vt:lpstr>
      <vt:lpstr>Examples of high-tech participation</vt:lpstr>
      <vt:lpstr>Examples of high-tech participation: Visual Scene Displays (VSDs)</vt:lpstr>
      <vt:lpstr>From reading to writing </vt:lpstr>
      <vt:lpstr>Self-Advocacy</vt:lpstr>
      <vt:lpstr>Writing</vt:lpstr>
      <vt:lpstr>Becoming authors  </vt:lpstr>
      <vt:lpstr>Becoming authors, continued.</vt:lpstr>
      <vt:lpstr>Literacy Resources: Digital Books</vt:lpstr>
      <vt:lpstr>Literacy Resources: Digital Books, continued.</vt:lpstr>
      <vt:lpstr>Literacy Resources: Additional Resources</vt:lpstr>
      <vt:lpstr>Literacy Resources: Additional Resources, continued.</vt:lpstr>
      <vt:lpstr>References</vt:lpstr>
      <vt:lpstr>References, continued</vt:lpstr>
      <vt:lpstr>References, continued 2</vt:lpstr>
      <vt:lpstr>Questions?</vt:lpstr>
      <vt:lpstr>Thank you!</vt:lpstr>
      <vt:lpstr>Charting the Cs Conference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Empowering Voices: Using AAC to Support Literacy Skills in Developing Communicators. Charting the Cs Conference 2025 </dc:title>
  <dc:creator>Statewide Professional Development to Support the Workforce and Low Incidence Disability Areas in the State of Minnesota</dc:creator>
  <cp:lastModifiedBy>Shuyin Maciel</cp:lastModifiedBy>
  <cp:revision>1774</cp:revision>
  <dcterms:created xsi:type="dcterms:W3CDTF">2020-04-18T15:28:58Z</dcterms:created>
  <dcterms:modified xsi:type="dcterms:W3CDTF">2025-04-23T06:43:18Z</dcterms:modified>
</cp:coreProperties>
</file>