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0"/>
  </p:notesMasterIdLst>
  <p:handoutMasterIdLst>
    <p:handoutMasterId r:id="rId31"/>
  </p:handoutMasterIdLst>
  <p:sldIdLst>
    <p:sldId id="256" r:id="rId3"/>
    <p:sldId id="257" r:id="rId4"/>
    <p:sldId id="332"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6" r:id="rId26"/>
    <p:sldId id="355" r:id="rId27"/>
    <p:sldId id="314" r:id="rId28"/>
    <p:sldId id="33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E1FF"/>
    <a:srgbClr val="FFFFFF"/>
    <a:srgbClr val="5DCDFF"/>
    <a:srgbClr val="0055A5"/>
    <a:srgbClr val="E73E30"/>
    <a:srgbClr val="0156A6"/>
    <a:srgbClr val="000000"/>
    <a:srgbClr val="FF6666"/>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4" autoAdjust="0"/>
    <p:restoredTop sz="86410" autoAdjust="0"/>
  </p:normalViewPr>
  <p:slideViewPr>
    <p:cSldViewPr snapToGrid="0" snapToObjects="1">
      <p:cViewPr varScale="1">
        <p:scale>
          <a:sx n="118" d="100"/>
          <a:sy n="118" d="100"/>
        </p:scale>
        <p:origin x="660" y="90"/>
      </p:cViewPr>
      <p:guideLst>
        <p:guide pos="3840"/>
        <p:guide orient="horz" pos="2160"/>
      </p:guideLst>
    </p:cSldViewPr>
  </p:slideViewPr>
  <p:outlineViewPr>
    <p:cViewPr>
      <p:scale>
        <a:sx n="33" d="100"/>
        <a:sy n="33" d="100"/>
      </p:scale>
      <p:origin x="0" y="-37080"/>
    </p:cViewPr>
  </p:outlineViewPr>
  <p:notesTextViewPr>
    <p:cViewPr>
      <p:scale>
        <a:sx n="3" d="2"/>
        <a:sy n="3" d="2"/>
      </p:scale>
      <p:origin x="0" y="0"/>
    </p:cViewPr>
  </p:notesTextViewPr>
  <p:notesViewPr>
    <p:cSldViewPr snapToGrid="0" snapToObjects="1" showGuides="1">
      <p:cViewPr varScale="1">
        <p:scale>
          <a:sx n="104" d="100"/>
          <a:sy n="104" d="100"/>
        </p:scale>
        <p:origin x="465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4/23/2025</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143231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266552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248035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185419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255528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8397-66BC-E7DB-6E68-7E4680D26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35FC3-B518-DBA3-92F3-FA06B11C7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B8150-45D9-76ED-015D-17E0E4EE64D2}"/>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
        <p:nvSpPr>
          <p:cNvPr id="4" name="Slide Number Placeholder 3">
            <a:extLst>
              <a:ext uri="{FF2B5EF4-FFF2-40B4-BE49-F238E27FC236}">
                <a16:creationId xmlns:a16="http://schemas.microsoft.com/office/drawing/2014/main" id="{C98E2C52-F836-FDEA-6512-5C4708E3F6B8}"/>
              </a:ext>
            </a:extLst>
          </p:cNvPr>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315054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47409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232004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129633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a:p>
        </p:txBody>
      </p:sp>
    </p:spTree>
    <p:extLst>
      <p:ext uri="{BB962C8B-B14F-4D97-AF65-F5344CB8AC3E}">
        <p14:creationId xmlns:p14="http://schemas.microsoft.com/office/powerpoint/2010/main" val="15509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307158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a:p>
        </p:txBody>
      </p:sp>
    </p:spTree>
    <p:extLst>
      <p:ext uri="{BB962C8B-B14F-4D97-AF65-F5344CB8AC3E}">
        <p14:creationId xmlns:p14="http://schemas.microsoft.com/office/powerpoint/2010/main" val="899716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355082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146776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160672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24</a:t>
            </a:fld>
            <a:endParaRPr lang="en-US"/>
          </a:p>
        </p:txBody>
      </p:sp>
    </p:spTree>
    <p:extLst>
      <p:ext uri="{BB962C8B-B14F-4D97-AF65-F5344CB8AC3E}">
        <p14:creationId xmlns:p14="http://schemas.microsoft.com/office/powerpoint/2010/main" val="1333230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25</a:t>
            </a:fld>
            <a:endParaRPr lang="en-US"/>
          </a:p>
        </p:txBody>
      </p:sp>
    </p:spTree>
    <p:extLst>
      <p:ext uri="{BB962C8B-B14F-4D97-AF65-F5344CB8AC3E}">
        <p14:creationId xmlns:p14="http://schemas.microsoft.com/office/powerpoint/2010/main" val="2136275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644920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31386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302949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52321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168748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34531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410534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86726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83720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 Opening slide: Space for logo, title and body text">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268ABC62-F64E-D086-ED93-155009BB100F}"/>
              </a:ext>
              <a:ext uri="{C183D7F6-B498-43B3-948B-1728B52AA6E4}">
                <adec:decorative xmlns:adec="http://schemas.microsoft.com/office/drawing/2017/decorative" val="1"/>
              </a:ext>
            </a:extLst>
          </p:cNvPr>
          <p:cNvSpPr>
            <a:spLocks/>
          </p:cNvSpPr>
          <p:nvPr userDrawn="1"/>
        </p:nvSpPr>
        <p:spPr>
          <a:xfrm>
            <a:off x="92161" y="1676418"/>
            <a:ext cx="2938120" cy="4571982"/>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3414157" y="1156648"/>
            <a:ext cx="8192942" cy="1907022"/>
          </a:xfrm>
        </p:spPr>
        <p:txBody>
          <a:bodyPr lIns="0" tIns="457200" anchor="ctr">
            <a:noAutofit/>
          </a:bodyPr>
          <a:lstStyle>
            <a:lvl1pPr algn="l">
              <a:defRPr sz="3600" spc="200" baseline="0">
                <a:solidFill>
                  <a:srgbClr val="10182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90423-9E1A-DCF3-4D90-27023E53B38D}"/>
              </a:ext>
            </a:extLst>
          </p:cNvPr>
          <p:cNvSpPr>
            <a:spLocks noGrp="1"/>
          </p:cNvSpPr>
          <p:nvPr>
            <p:ph type="body" sz="quarter" idx="10"/>
          </p:nvPr>
        </p:nvSpPr>
        <p:spPr>
          <a:xfrm>
            <a:off x="3414156" y="3180472"/>
            <a:ext cx="8193643" cy="2534528"/>
          </a:xfrm>
          <a:prstGeom prst="rect">
            <a:avLst/>
          </a:prstGeom>
        </p:spPr>
        <p:txBody>
          <a:bodyPr/>
          <a:lstStyle>
            <a:lvl1pPr marL="0" indent="0" algn="l">
              <a:buFont typeface="Arial" panose="020B0604020202020204" pitchFamily="34" charse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7" name="Text Placeholder 3">
            <a:extLst>
              <a:ext uri="{FF2B5EF4-FFF2-40B4-BE49-F238E27FC236}">
                <a16:creationId xmlns:a16="http://schemas.microsoft.com/office/drawing/2014/main" id="{BD0D09D0-A39B-4E1A-D5AF-76A6E2568209}"/>
              </a:ext>
            </a:extLst>
          </p:cNvPr>
          <p:cNvSpPr>
            <a:spLocks noGrp="1"/>
          </p:cNvSpPr>
          <p:nvPr>
            <p:ph type="body" sz="quarter" idx="11"/>
          </p:nvPr>
        </p:nvSpPr>
        <p:spPr>
          <a:xfrm>
            <a:off x="92075" y="2891912"/>
            <a:ext cx="2938463" cy="2534528"/>
          </a:xfrm>
        </p:spPr>
        <p:txBody>
          <a:bodyPr/>
          <a:lstStyle>
            <a:lvl1pPr marL="0" inden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5" name="Picture Placeholder 1" descr="Picture 1">
            <a:extLst>
              <a:ext uri="{FF2B5EF4-FFF2-40B4-BE49-F238E27FC236}">
                <a16:creationId xmlns:a16="http://schemas.microsoft.com/office/drawing/2014/main" id="{234AE102-9263-0CD6-27C1-191F0255C16C}"/>
              </a:ext>
            </a:extLst>
          </p:cNvPr>
          <p:cNvSpPr>
            <a:spLocks noGrp="1"/>
          </p:cNvSpPr>
          <p:nvPr>
            <p:ph type="pic" sz="quarter" idx="12"/>
          </p:nvPr>
        </p:nvSpPr>
        <p:spPr>
          <a:xfrm>
            <a:off x="177782" y="1156648"/>
            <a:ext cx="2852755" cy="1466267"/>
          </a:xfrm>
        </p:spPr>
        <p:txBody>
          <a:bodyPr/>
          <a:lstStyle>
            <a:lvl1pPr marL="0" indent="0">
              <a:buNone/>
              <a:defRPr/>
            </a:lvl1pPr>
          </a:lstStyle>
          <a:p>
            <a:endParaRPr lang="en-US" dirty="0"/>
          </a:p>
        </p:txBody>
      </p:sp>
    </p:spTree>
    <p:extLst>
      <p:ext uri="{BB962C8B-B14F-4D97-AF65-F5344CB8AC3E}">
        <p14:creationId xmlns:p14="http://schemas.microsoft.com/office/powerpoint/2010/main" val="1533841159"/>
      </p:ext>
    </p:extLst>
  </p:cSld>
  <p:clrMapOvr>
    <a:masterClrMapping/>
  </p:clrMapOvr>
  <p:extLst>
    <p:ext uri="{DCECCB84-F9BA-43D5-87BE-67443E8EF086}">
      <p15:sldGuideLst xmlns:p15="http://schemas.microsoft.com/office/powerpoint/2012/main">
        <p15:guide id="1" pos="984"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Title right, body text right, 3 space for graphics on the left">
    <p:spTree>
      <p:nvGrpSpPr>
        <p:cNvPr id="1" name=""/>
        <p:cNvGrpSpPr/>
        <p:nvPr/>
      </p:nvGrpSpPr>
      <p:grpSpPr>
        <a:xfrm>
          <a:off x="0" y="0"/>
          <a:ext cx="0" cy="0"/>
          <a:chOff x="0" y="0"/>
          <a:chExt cx="0" cy="0"/>
        </a:xfrm>
      </p:grpSpPr>
      <p:sp>
        <p:nvSpPr>
          <p:cNvPr id="2" name="Title 1"/>
          <p:cNvSpPr>
            <a:spLocks noGrp="1"/>
          </p:cNvSpPr>
          <p:nvPr>
            <p:ph type="title"/>
          </p:nvPr>
        </p:nvSpPr>
        <p:spPr>
          <a:xfrm>
            <a:off x="6095999" y="1170638"/>
            <a:ext cx="5495483"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095999" y="2422422"/>
            <a:ext cx="5495483"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1955258" y="1354303"/>
            <a:ext cx="2509575" cy="1678910"/>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618953" y="3718476"/>
            <a:ext cx="2509575" cy="1678910"/>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3402126" y="3720569"/>
            <a:ext cx="2509575" cy="1678910"/>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933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3 - Title right, body text right, 2 space for graphics on the left">
    <p:spTree>
      <p:nvGrpSpPr>
        <p:cNvPr id="1" name=""/>
        <p:cNvGrpSpPr/>
        <p:nvPr/>
      </p:nvGrpSpPr>
      <p:grpSpPr>
        <a:xfrm>
          <a:off x="0" y="0"/>
          <a:ext cx="0" cy="0"/>
          <a:chOff x="0" y="0"/>
          <a:chExt cx="0" cy="0"/>
        </a:xfrm>
      </p:grpSpPr>
      <p:sp>
        <p:nvSpPr>
          <p:cNvPr id="2" name="Title 1"/>
          <p:cNvSpPr>
            <a:spLocks noGrp="1"/>
          </p:cNvSpPr>
          <p:nvPr>
            <p:ph type="title"/>
          </p:nvPr>
        </p:nvSpPr>
        <p:spPr>
          <a:xfrm>
            <a:off x="6095999" y="1170638"/>
            <a:ext cx="5495483"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095999" y="2422422"/>
            <a:ext cx="5495483"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609600" y="1460629"/>
            <a:ext cx="3355504" cy="2244838"/>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2386076" y="3943856"/>
            <a:ext cx="3355504" cy="2244838"/>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258757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 Title and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2407674"/>
            <a:ext cx="5291328" cy="3840726"/>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2408488"/>
            <a:ext cx="5300662" cy="3839912"/>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9501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 Title, 2 subtitles,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5280596"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3071958"/>
            <a:ext cx="5291328"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94A0D039-2EB3-08DF-EC1F-C26716E1E24E}"/>
              </a:ext>
            </a:extLst>
          </p:cNvPr>
          <p:cNvSpPr>
            <a:spLocks noGrp="1"/>
          </p:cNvSpPr>
          <p:nvPr>
            <p:ph type="body" sz="quarter" idx="3"/>
          </p:nvPr>
        </p:nvSpPr>
        <p:spPr>
          <a:xfrm>
            <a:off x="6291074" y="2412683"/>
            <a:ext cx="528377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3072592"/>
            <a:ext cx="5300662" cy="3175808"/>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2737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b - Title, sub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1096826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599" y="3071958"/>
            <a:ext cx="10978993"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42716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 Title and blank spac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Picture Placeholder 3" descr="Place holder for 1 big graphic placed on the center.">
            <a:extLst>
              <a:ext uri="{FF2B5EF4-FFF2-40B4-BE49-F238E27FC236}">
                <a16:creationId xmlns:a16="http://schemas.microsoft.com/office/drawing/2014/main" id="{F1284B52-48E4-B7CE-253A-20E8A8B831D3}"/>
              </a:ext>
            </a:extLst>
          </p:cNvPr>
          <p:cNvSpPr>
            <a:spLocks noGrp="1"/>
          </p:cNvSpPr>
          <p:nvPr>
            <p:ph type="pic" sz="quarter" idx="12"/>
          </p:nvPr>
        </p:nvSpPr>
        <p:spPr>
          <a:xfrm>
            <a:off x="609601" y="2535022"/>
            <a:ext cx="10981882" cy="3713377"/>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449131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6 - Title centereed and a blank space">
    <p:spTree>
      <p:nvGrpSpPr>
        <p:cNvPr id="1" name=""/>
        <p:cNvGrpSpPr/>
        <p:nvPr/>
      </p:nvGrpSpPr>
      <p:grpSpPr>
        <a:xfrm>
          <a:off x="0" y="0"/>
          <a:ext cx="0" cy="0"/>
          <a:chOff x="0" y="0"/>
          <a:chExt cx="0" cy="0"/>
        </a:xfrm>
      </p:grpSpPr>
      <p:sp>
        <p:nvSpPr>
          <p:cNvPr id="2" name="Title 1"/>
          <p:cNvSpPr>
            <a:spLocks noGrp="1"/>
          </p:cNvSpPr>
          <p:nvPr>
            <p:ph type="title"/>
          </p:nvPr>
        </p:nvSpPr>
        <p:spPr>
          <a:xfrm>
            <a:off x="1541632" y="1363371"/>
            <a:ext cx="3637470" cy="3713377"/>
          </a:xfrm>
        </p:spPr>
        <p:txBody>
          <a:bodyPr lIns="0" anchor="t"/>
          <a:lstStyle>
            <a:lvl1pPr algn="ctr">
              <a:defRPr/>
            </a:lvl1pPr>
          </a:lstStyle>
          <a:p>
            <a:r>
              <a:rPr lang="en-US" dirty="0"/>
              <a:t>Click to edit Master title style</a:t>
            </a:r>
          </a:p>
        </p:txBody>
      </p:sp>
      <p:sp>
        <p:nvSpPr>
          <p:cNvPr id="3" name="Picture Placeholder 3" descr="Place holder for 1 big graphic placed on the center.">
            <a:extLst>
              <a:ext uri="{FF2B5EF4-FFF2-40B4-BE49-F238E27FC236}">
                <a16:creationId xmlns:a16="http://schemas.microsoft.com/office/drawing/2014/main" id="{F1284B52-48E4-B7CE-253A-20E8A8B831D3}"/>
              </a:ext>
            </a:extLst>
          </p:cNvPr>
          <p:cNvSpPr>
            <a:spLocks noGrp="1"/>
          </p:cNvSpPr>
          <p:nvPr>
            <p:ph type="pic" sz="quarter" idx="12"/>
          </p:nvPr>
        </p:nvSpPr>
        <p:spPr>
          <a:xfrm>
            <a:off x="6809311" y="1392766"/>
            <a:ext cx="4773089" cy="4544235"/>
          </a:xfrm>
          <a:ln w="12700">
            <a:solidFill>
              <a:schemeClr val="tx1"/>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280150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6 - Title and blank space for a video">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Media Placeholder 3" descr="Place holder for media, video (1) placed on the center.">
            <a:extLst>
              <a:ext uri="{FF2B5EF4-FFF2-40B4-BE49-F238E27FC236}">
                <a16:creationId xmlns:a16="http://schemas.microsoft.com/office/drawing/2014/main" id="{05CBB458-4522-04DE-D2A9-BC0C25E7A78C}"/>
              </a:ext>
            </a:extLst>
          </p:cNvPr>
          <p:cNvSpPr>
            <a:spLocks noGrp="1"/>
          </p:cNvSpPr>
          <p:nvPr>
            <p:ph type="media" sz="quarter" idx="10"/>
          </p:nvPr>
        </p:nvSpPr>
        <p:spPr>
          <a:xfrm>
            <a:off x="2397209" y="2400300"/>
            <a:ext cx="7377113" cy="3848100"/>
          </a:xfrm>
          <a:ln>
            <a:solidFill>
              <a:schemeClr val="bg1">
                <a:lumMod val="50000"/>
              </a:schemeClr>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396650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6 - a Titl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380714"/>
          </a:xfrm>
        </p:spPr>
        <p:txBody>
          <a:bodyPr lIns="0"/>
          <a:lstStyle/>
          <a:p>
            <a:r>
              <a:rPr lang="en-US" dirty="0"/>
              <a:t>Click to edit Master title style</a:t>
            </a:r>
          </a:p>
        </p:txBody>
      </p:sp>
    </p:spTree>
    <p:extLst>
      <p:ext uri="{BB962C8B-B14F-4D97-AF65-F5344CB8AC3E}">
        <p14:creationId xmlns:p14="http://schemas.microsoft.com/office/powerpoint/2010/main" val="155208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6 - Title and blank space for a tabl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7" name="Table Placeholder 6" descr="Place holder for a table placed on the center.">
            <a:extLst>
              <a:ext uri="{FF2B5EF4-FFF2-40B4-BE49-F238E27FC236}">
                <a16:creationId xmlns:a16="http://schemas.microsoft.com/office/drawing/2014/main" id="{539594D5-2EA1-8308-878B-20FF6928A325}"/>
              </a:ext>
            </a:extLst>
          </p:cNvPr>
          <p:cNvSpPr>
            <a:spLocks noGrp="1"/>
          </p:cNvSpPr>
          <p:nvPr>
            <p:ph type="tbl" sz="quarter" idx="10"/>
          </p:nvPr>
        </p:nvSpPr>
        <p:spPr>
          <a:xfrm>
            <a:off x="612775" y="2400300"/>
            <a:ext cx="10979150"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24640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9030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6 - Title and blank space for a chart">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4" name="Chart Placeholder 3" descr="Place holder for a chart placed on the center.">
            <a:extLst>
              <a:ext uri="{FF2B5EF4-FFF2-40B4-BE49-F238E27FC236}">
                <a16:creationId xmlns:a16="http://schemas.microsoft.com/office/drawing/2014/main" id="{FC5B6137-9B9E-E32D-B202-DB998E6988FE}"/>
              </a:ext>
            </a:extLst>
          </p:cNvPr>
          <p:cNvSpPr>
            <a:spLocks noGrp="1"/>
          </p:cNvSpPr>
          <p:nvPr>
            <p:ph type="chart" sz="quarter" idx="10"/>
          </p:nvPr>
        </p:nvSpPr>
        <p:spPr>
          <a:xfrm>
            <a:off x="609600" y="2400300"/>
            <a:ext cx="10982325"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3162181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 - Closing slide: space for logo at top, title and body text cente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E0EE3E1A-3892-12C4-CD2F-B776ED7BD2AA}"/>
              </a:ext>
            </a:extLst>
          </p:cNvPr>
          <p:cNvSpPr>
            <a:spLocks noGrp="1"/>
          </p:cNvSpPr>
          <p:nvPr>
            <p:ph type="body" sz="quarter" idx="10"/>
          </p:nvPr>
        </p:nvSpPr>
        <p:spPr>
          <a:xfrm>
            <a:off x="606425" y="3810000"/>
            <a:ext cx="11001375" cy="2438400"/>
          </a:xfrm>
          <a:prstGeom prst="rect">
            <a:avLst/>
          </a:prstGeom>
        </p:spPr>
        <p:txBody>
          <a:bodyPr/>
          <a:lstStyle>
            <a:lvl1pPr marL="0" indent="0" algn="ctr">
              <a:buSzPct val="108000"/>
              <a:buNone/>
              <a:defRPr/>
            </a:lvl1pPr>
          </a:lstStyle>
          <a:p>
            <a:pPr lvl="0"/>
            <a:r>
              <a:rPr lang="en-US" dirty="0"/>
              <a:t>Click to edit Master text styles</a:t>
            </a:r>
          </a:p>
        </p:txBody>
      </p:sp>
    </p:spTree>
    <p:extLst>
      <p:ext uri="{BB962C8B-B14F-4D97-AF65-F5344CB8AC3E}">
        <p14:creationId xmlns:p14="http://schemas.microsoft.com/office/powerpoint/2010/main" val="368362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 - Title, space for logo at the top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90" y="1170638"/>
            <a:ext cx="7889956"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8268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Picture Placeholder 3" descr="Place holder for small graphic placed at the top-right of the title.">
            <a:extLst>
              <a:ext uri="{FF2B5EF4-FFF2-40B4-BE49-F238E27FC236}">
                <a16:creationId xmlns:a16="http://schemas.microsoft.com/office/drawing/2014/main" id="{66E67016-BAD6-636F-268F-C2AAE6736018}"/>
              </a:ext>
            </a:extLst>
          </p:cNvPr>
          <p:cNvSpPr>
            <a:spLocks noGrp="1"/>
          </p:cNvSpPr>
          <p:nvPr>
            <p:ph type="pic" sz="quarter" idx="11"/>
          </p:nvPr>
        </p:nvSpPr>
        <p:spPr>
          <a:xfrm>
            <a:off x="9495432" y="1168400"/>
            <a:ext cx="2095500" cy="1154113"/>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86284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for graphic placed on the right side of the content box.">
            <a:extLst>
              <a:ext uri="{FF2B5EF4-FFF2-40B4-BE49-F238E27FC236}">
                <a16:creationId xmlns:a16="http://schemas.microsoft.com/office/drawing/2014/main" id="{61709074-C458-EBDC-E8E7-ED3647E2FFAF}"/>
              </a:ext>
            </a:extLst>
          </p:cNvPr>
          <p:cNvSpPr>
            <a:spLocks noGrp="1"/>
          </p:cNvSpPr>
          <p:nvPr>
            <p:ph type="pic" sz="quarter" idx="12"/>
          </p:nvPr>
        </p:nvSpPr>
        <p:spPr>
          <a:xfrm>
            <a:off x="7235897" y="2567348"/>
            <a:ext cx="4355586" cy="2742304"/>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5391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 - Title, body text (bigger), space for 2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10978994" cy="1159834"/>
          </a:xfrm>
        </p:spPr>
        <p:txBody>
          <a:bodyPr lIns="0"/>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56186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descr="Place holder 1 for 1 small graphic placed on the right side of the content box, Place holder for graphic placed on the right side of the content box, column 1, row 1.">
            <a:extLst>
              <a:ext uri="{FF2B5EF4-FFF2-40B4-BE49-F238E27FC236}">
                <a16:creationId xmlns:a16="http://schemas.microsoft.com/office/drawing/2014/main" id="{7B3BAD8A-461A-92C5-A48B-030E89E94FCC}"/>
              </a:ext>
            </a:extLst>
          </p:cNvPr>
          <p:cNvSpPr>
            <a:spLocks noGrp="1"/>
          </p:cNvSpPr>
          <p:nvPr>
            <p:ph type="pic" sz="quarter" idx="12"/>
          </p:nvPr>
        </p:nvSpPr>
        <p:spPr>
          <a:xfrm>
            <a:off x="9832678" y="2535023"/>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row 2.">
            <a:extLst>
              <a:ext uri="{FF2B5EF4-FFF2-40B4-BE49-F238E27FC236}">
                <a16:creationId xmlns:a16="http://schemas.microsoft.com/office/drawing/2014/main" id="{4ADD3FB1-531D-992B-BB31-9A4D677D5E12}"/>
              </a:ext>
            </a:extLst>
          </p:cNvPr>
          <p:cNvSpPr>
            <a:spLocks noGrp="1"/>
          </p:cNvSpPr>
          <p:nvPr>
            <p:ph type="pic" sz="quarter" idx="14"/>
          </p:nvPr>
        </p:nvSpPr>
        <p:spPr>
          <a:xfrm>
            <a:off x="9850874" y="3877976"/>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316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b - Title, body text (bigger), space for 1 graphic on the righ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6404999" cy="1159834"/>
          </a:xfrm>
        </p:spPr>
        <p:txBody>
          <a:bodyPr lIns="0"/>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388803"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descr="Place holder 1 for 1 small graphic placed on the right side of the content box, Place holder for graphic placed on the right side of the content box, column 1, row 1.">
            <a:extLst>
              <a:ext uri="{FF2B5EF4-FFF2-40B4-BE49-F238E27FC236}">
                <a16:creationId xmlns:a16="http://schemas.microsoft.com/office/drawing/2014/main" id="{7B3BAD8A-461A-92C5-A48B-030E89E94FCC}"/>
              </a:ext>
            </a:extLst>
          </p:cNvPr>
          <p:cNvSpPr>
            <a:spLocks noGrp="1"/>
          </p:cNvSpPr>
          <p:nvPr>
            <p:ph type="pic" sz="quarter" idx="12"/>
          </p:nvPr>
        </p:nvSpPr>
        <p:spPr>
          <a:xfrm>
            <a:off x="9131865" y="2617846"/>
            <a:ext cx="2424966" cy="1622307"/>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30787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7028596" y="2535023"/>
            <a:ext cx="1724152" cy="1153461"/>
          </a:xfrm>
          <a:ln w="12700">
            <a:solidFill>
              <a:schemeClr val="tx1"/>
            </a:solidFill>
          </a:ln>
        </p:spPr>
        <p:txBody>
          <a:bodyPr/>
          <a:lstStyle>
            <a:lvl1pPr marL="0" indent="0">
              <a:buNone/>
              <a:defRPr/>
            </a:lvl1pPr>
          </a:lstStyle>
          <a:p>
            <a:endParaRPr lang="en-US"/>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9405581" y="2548671"/>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046792" y="3877976"/>
            <a:ext cx="1724152" cy="1153461"/>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9409545" y="3873389"/>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1462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3 - Title, body text, space for 3 graphics on the righ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6687877" y="2419514"/>
            <a:ext cx="2043973" cy="1801375"/>
          </a:xfrm>
          <a:ln w="12700">
            <a:solidFill>
              <a:schemeClr val="tx1"/>
            </a:solidFill>
          </a:ln>
        </p:spPr>
        <p:txBody>
          <a:bodyPr/>
          <a:lstStyle>
            <a:lvl1pPr marL="0" indent="0">
              <a:buNone/>
              <a:defRPr/>
            </a:lvl1pPr>
          </a:lstStyle>
          <a:p>
            <a:endParaRPr lang="en-US"/>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9065407" y="2419515"/>
            <a:ext cx="2501173" cy="1801375"/>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727344" y="4447025"/>
            <a:ext cx="2501173" cy="1801375"/>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393448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3 - Title, 4 space for graphics on top, 4 body text,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1301604" y="2476696"/>
            <a:ext cx="1049046" cy="829851"/>
          </a:xfrm>
          <a:ln w="12700">
            <a:solidFill>
              <a:schemeClr val="tx1"/>
            </a:solidFill>
          </a:ln>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276729" y="3401353"/>
            <a:ext cx="3054096" cy="2751344"/>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4148560" y="2477581"/>
            <a:ext cx="1049046" cy="82985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004263" y="2486444"/>
            <a:ext cx="1049046" cy="829851"/>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9796167" y="2479353"/>
            <a:ext cx="1049046" cy="829851"/>
          </a:xfrm>
          <a:ln w="12700">
            <a:solidFill>
              <a:schemeClr val="tx1"/>
            </a:solidFill>
          </a:ln>
        </p:spPr>
        <p:txBody>
          <a:bodyPr/>
          <a:lstStyle>
            <a:lvl1pPr marL="0" indent="0">
              <a:buNone/>
              <a:defRPr/>
            </a:lvl1pPr>
          </a:lstStyle>
          <a:p>
            <a:endParaRPr lang="en-US"/>
          </a:p>
        </p:txBody>
      </p:sp>
      <p:sp>
        <p:nvSpPr>
          <p:cNvPr id="8" name="Text Placeholder 6">
            <a:extLst>
              <a:ext uri="{FF2B5EF4-FFF2-40B4-BE49-F238E27FC236}">
                <a16:creationId xmlns:a16="http://schemas.microsoft.com/office/drawing/2014/main" id="{43561CE6-10FB-430B-BDF7-9CCE657F616A}"/>
              </a:ext>
            </a:extLst>
          </p:cNvPr>
          <p:cNvSpPr>
            <a:spLocks noGrp="1"/>
          </p:cNvSpPr>
          <p:nvPr>
            <p:ph type="body" sz="quarter" idx="16"/>
          </p:nvPr>
        </p:nvSpPr>
        <p:spPr>
          <a:xfrm>
            <a:off x="3097077" y="3401354"/>
            <a:ext cx="3054096" cy="2751344"/>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9" name="Text Placeholder 6">
            <a:extLst>
              <a:ext uri="{FF2B5EF4-FFF2-40B4-BE49-F238E27FC236}">
                <a16:creationId xmlns:a16="http://schemas.microsoft.com/office/drawing/2014/main" id="{B2ED2A9D-D725-69C9-1AAC-45B46ABD40CA}"/>
              </a:ext>
            </a:extLst>
          </p:cNvPr>
          <p:cNvSpPr>
            <a:spLocks noGrp="1"/>
          </p:cNvSpPr>
          <p:nvPr>
            <p:ph type="body" sz="quarter" idx="17"/>
          </p:nvPr>
        </p:nvSpPr>
        <p:spPr>
          <a:xfrm>
            <a:off x="5948214" y="3390722"/>
            <a:ext cx="3054096" cy="2751344"/>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10" name="Text Placeholder 6">
            <a:extLst>
              <a:ext uri="{FF2B5EF4-FFF2-40B4-BE49-F238E27FC236}">
                <a16:creationId xmlns:a16="http://schemas.microsoft.com/office/drawing/2014/main" id="{D9CB049C-435A-9DF5-EC3F-219CF44E5F7F}"/>
              </a:ext>
            </a:extLst>
          </p:cNvPr>
          <p:cNvSpPr>
            <a:spLocks noGrp="1"/>
          </p:cNvSpPr>
          <p:nvPr>
            <p:ph type="body" sz="quarter" idx="18"/>
          </p:nvPr>
        </p:nvSpPr>
        <p:spPr>
          <a:xfrm>
            <a:off x="8760338" y="3390722"/>
            <a:ext cx="3054096" cy="2751344"/>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Tree>
    <p:extLst>
      <p:ext uri="{BB962C8B-B14F-4D97-AF65-F5344CB8AC3E}">
        <p14:creationId xmlns:p14="http://schemas.microsoft.com/office/powerpoint/2010/main" val="89855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174805"/>
            <a:ext cx="10972800" cy="1143093"/>
          </a:xfrm>
          <a:prstGeom prst="rect">
            <a:avLst/>
          </a:prstGeom>
        </p:spPr>
        <p:txBody>
          <a:bodyPr vert="horz" lIns="0" tIns="18288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423160"/>
            <a:ext cx="10972799" cy="3825240"/>
          </a:xfrm>
          <a:prstGeom prst="rect">
            <a:avLst/>
          </a:prstGeom>
        </p:spPr>
        <p:txBody>
          <a:bodyPr vert="horz" lIns="2743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1" y="3724"/>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3" y="-933"/>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548677" y="6528872"/>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
        <p:nvSpPr>
          <p:cNvPr id="11" name="Arrow: Right 10" hidden="1">
            <a:extLst>
              <a:ext uri="{FF2B5EF4-FFF2-40B4-BE49-F238E27FC236}">
                <a16:creationId xmlns:a16="http://schemas.microsoft.com/office/drawing/2014/main" id="{B21C9A58-0EF2-7E6E-80E3-9AFB19B3B3DA}"/>
              </a:ext>
              <a:ext uri="{C183D7F6-B498-43B3-948B-1728B52AA6E4}">
                <adec:decorative xmlns:adec="http://schemas.microsoft.com/office/drawing/2017/decorative" val="1"/>
              </a:ext>
            </a:extLst>
          </p:cNvPr>
          <p:cNvSpPr/>
          <p:nvPr userDrawn="1"/>
        </p:nvSpPr>
        <p:spPr>
          <a:xfrm flipH="1">
            <a:off x="12278692" y="5718810"/>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Arrow: Right 11" hidden="1">
            <a:extLst>
              <a:ext uri="{FF2B5EF4-FFF2-40B4-BE49-F238E27FC236}">
                <a16:creationId xmlns:a16="http://schemas.microsoft.com/office/drawing/2014/main" id="{E47578A1-7AC3-35AD-EC72-8F7395DE48FA}"/>
              </a:ext>
              <a:ext uri="{C183D7F6-B498-43B3-948B-1728B52AA6E4}">
                <adec:decorative xmlns:adec="http://schemas.microsoft.com/office/drawing/2017/decorative" val="1"/>
              </a:ext>
            </a:extLst>
          </p:cNvPr>
          <p:cNvSpPr/>
          <p:nvPr userDrawn="1"/>
        </p:nvSpPr>
        <p:spPr>
          <a:xfrm>
            <a:off x="-864492" y="5714153"/>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pe 1">
            <a:extLst>
              <a:ext uri="{FF2B5EF4-FFF2-40B4-BE49-F238E27FC236}">
                <a16:creationId xmlns:a16="http://schemas.microsoft.com/office/drawing/2014/main" id="{9042E985-0DFD-849A-C983-CEB89457DF01}"/>
              </a:ext>
              <a:ext uri="{C183D7F6-B498-43B3-948B-1728B52AA6E4}">
                <adec:decorative xmlns:adec="http://schemas.microsoft.com/office/drawing/2017/decorative" val="1"/>
              </a:ext>
            </a:extLst>
          </p:cNvPr>
          <p:cNvSpPr>
            <a:spLocks/>
          </p:cNvSpPr>
          <p:nvPr userDrawn="1"/>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9" name="shape 1">
            <a:extLst>
              <a:ext uri="{FF2B5EF4-FFF2-40B4-BE49-F238E27FC236}">
                <a16:creationId xmlns:a16="http://schemas.microsoft.com/office/drawing/2014/main" id="{AB674C9E-771B-9339-B1C8-FA25D47296F9}"/>
              </a:ext>
              <a:ext uri="{C183D7F6-B498-43B3-948B-1728B52AA6E4}">
                <adec:decorative xmlns:adec="http://schemas.microsoft.com/office/drawing/2017/decorative" val="1"/>
              </a:ext>
            </a:extLst>
          </p:cNvPr>
          <p:cNvSpPr>
            <a:spLocks/>
          </p:cNvSpPr>
          <p:nvPr userDrawn="1"/>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650" r:id="rId2"/>
    <p:sldLayoutId id="2147483703" r:id="rId3"/>
    <p:sldLayoutId id="2147483699" r:id="rId4"/>
    <p:sldLayoutId id="2147483687" r:id="rId5"/>
    <p:sldLayoutId id="2147483715" r:id="rId6"/>
    <p:sldLayoutId id="2147483708" r:id="rId7"/>
    <p:sldLayoutId id="2147483718" r:id="rId8"/>
    <p:sldLayoutId id="2147483716" r:id="rId9"/>
    <p:sldLayoutId id="2147483713" r:id="rId10"/>
    <p:sldLayoutId id="2147483714" r:id="rId11"/>
    <p:sldLayoutId id="2147483702" r:id="rId12"/>
    <p:sldLayoutId id="2147483700" r:id="rId13"/>
    <p:sldLayoutId id="2147483704" r:id="rId14"/>
    <p:sldLayoutId id="2147483686" r:id="rId15"/>
    <p:sldLayoutId id="2147483712" r:id="rId16"/>
    <p:sldLayoutId id="2147483707" r:id="rId17"/>
    <p:sldLayoutId id="2147483717" r:id="rId18"/>
    <p:sldLayoutId id="2147483709" r:id="rId19"/>
    <p:sldLayoutId id="2147483710" r:id="rId20"/>
    <p:sldLayoutId id="2147483697" r:id="rId21"/>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100000"/>
        </a:lnSpc>
        <a:spcBef>
          <a:spcPts val="0"/>
        </a:spcBef>
        <a:spcAft>
          <a:spcPts val="6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0"/>
        </a:spcBef>
        <a:spcAft>
          <a:spcPts val="600"/>
        </a:spcAft>
        <a:buClr>
          <a:srgbClr val="003399"/>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100000"/>
        </a:lnSpc>
        <a:spcBef>
          <a:spcPts val="0"/>
        </a:spcBef>
        <a:spcAft>
          <a:spcPts val="600"/>
        </a:spcAft>
        <a:buClr>
          <a:srgbClr val="003399"/>
        </a:buClr>
        <a:buSzPct val="6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5pPr>
      <a:lvl6pPr marL="1147763" indent="-347663" algn="l" defTabSz="914400" rtl="0" eaLnBrk="1" latinLnBrk="0" hangingPunct="1">
        <a:lnSpc>
          <a:spcPct val="100000"/>
        </a:lnSpc>
        <a:spcBef>
          <a:spcPts val="0"/>
        </a:spcBef>
        <a:spcAft>
          <a:spcPts val="600"/>
        </a:spcAft>
        <a:buClr>
          <a:srgbClr val="003399"/>
        </a:buClr>
        <a:buSzPct val="90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52" userDrawn="1">
          <p15:clr>
            <a:srgbClr val="F26B43"/>
          </p15:clr>
        </p15:guide>
        <p15:guide id="3" orient="horz" userDrawn="1">
          <p15:clr>
            <a:srgbClr val="F26B43"/>
          </p15:clr>
        </p15:guide>
        <p15:guide id="4" orient="horz" pos="4320" userDrawn="1">
          <p15:clr>
            <a:srgbClr val="F26B43"/>
          </p15:clr>
        </p15:guide>
        <p15:guide id="5" orient="horz" pos="3936" userDrawn="1">
          <p15:clr>
            <a:srgbClr val="F26B43"/>
          </p15:clr>
        </p15:guide>
        <p15:guide id="6" orient="horz" pos="1464" userDrawn="1">
          <p15:clr>
            <a:srgbClr val="F26B43"/>
          </p15:clr>
        </p15:guide>
        <p15:guide id="7" orient="horz" pos="1512" userDrawn="1">
          <p15:clr>
            <a:srgbClr val="F26B43"/>
          </p15:clr>
        </p15:guide>
        <p15:guide id="8" pos="384" userDrawn="1">
          <p15:clr>
            <a:srgbClr val="F26B43"/>
          </p15:clr>
        </p15:guide>
        <p15:guide id="9" pos="3840" userDrawn="1">
          <p15:clr>
            <a:srgbClr val="F26B43"/>
          </p15:clr>
        </p15:guide>
        <p15:guide id="10"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mailto:krista.dillman@isd742.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hyperlink" Target="https://www.pathstoliteracy.org/tactile-books-very-young-children/"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pathstoliteracy.org/spring-has-sprung-ideas/" TargetMode="External"/><Relationship Id="rId5" Type="http://schemas.openxmlformats.org/officeDocument/2006/relationships/image" Target="../media/image19.png"/><Relationship Id="rId10" Type="http://schemas.openxmlformats.org/officeDocument/2006/relationships/hyperlink" Target="https://www.aph.org/product/five-little-speckled-frogs/" TargetMode="External"/><Relationship Id="rId4" Type="http://schemas.openxmlformats.org/officeDocument/2006/relationships/hyperlink" Target="https://www.pathstoliteracy.org/interactive-alphabet-book-letter-m/" TargetMode="Externa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erkins.org/resource/child-guided-assess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hyperlink" Target="https://www.pathstoliteracy.org/beyond-sight-enhancing-learning-with-tactile-and-sensory-experien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onarchreader.com/hom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5" Type="http://schemas.openxmlformats.org/officeDocument/2006/relationships/image" Target="../media/image3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 Id="rId9" Type="http://schemas.openxmlformats.org/officeDocument/2006/relationships/image" Target="../media/image42.jpg"/></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image" Target="../media/image53.jpg"/><Relationship Id="rId18" Type="http://schemas.openxmlformats.org/officeDocument/2006/relationships/image" Target="../media/image3.jpg"/><Relationship Id="rId3" Type="http://schemas.openxmlformats.org/officeDocument/2006/relationships/image" Target="../media/image43.jpg"/><Relationship Id="rId7" Type="http://schemas.openxmlformats.org/officeDocument/2006/relationships/image" Target="../media/image47.jpg"/><Relationship Id="rId12" Type="http://schemas.openxmlformats.org/officeDocument/2006/relationships/image" Target="../media/image52.jpg"/><Relationship Id="rId17" Type="http://schemas.openxmlformats.org/officeDocument/2006/relationships/image" Target="../media/image57.jpg"/><Relationship Id="rId2" Type="http://schemas.openxmlformats.org/officeDocument/2006/relationships/notesSlide" Target="../notesSlides/notesSlide18.xml"/><Relationship Id="rId16" Type="http://schemas.openxmlformats.org/officeDocument/2006/relationships/image" Target="../media/image56.jpg"/><Relationship Id="rId1" Type="http://schemas.openxmlformats.org/officeDocument/2006/relationships/slideLayout" Target="../slideLayouts/slideLayout18.xml"/><Relationship Id="rId6" Type="http://schemas.openxmlformats.org/officeDocument/2006/relationships/image" Target="../media/image46.jpg"/><Relationship Id="rId11" Type="http://schemas.openxmlformats.org/officeDocument/2006/relationships/image" Target="../media/image51.jpg"/><Relationship Id="rId5" Type="http://schemas.openxmlformats.org/officeDocument/2006/relationships/image" Target="../media/image45.jpg"/><Relationship Id="rId15" Type="http://schemas.openxmlformats.org/officeDocument/2006/relationships/image" Target="../media/image55.jpg"/><Relationship Id="rId10" Type="http://schemas.openxmlformats.org/officeDocument/2006/relationships/image" Target="../media/image50.jpg"/><Relationship Id="rId19" Type="http://schemas.openxmlformats.org/officeDocument/2006/relationships/image" Target="../media/image58.jpg"/><Relationship Id="rId4" Type="http://schemas.openxmlformats.org/officeDocument/2006/relationships/image" Target="../media/image44.jpg"/><Relationship Id="rId9" Type="http://schemas.openxmlformats.org/officeDocument/2006/relationships/image" Target="../media/image49.jpg"/><Relationship Id="rId1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aaronkor/3889648546/"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62.jpg"/><Relationship Id="rId4" Type="http://schemas.openxmlformats.org/officeDocument/2006/relationships/image" Target="../media/image61.jpg"/></Relationships>
</file>

<file path=ppt/slides/_rels/slide21.xml.rels><?xml version="1.0" encoding="UTF-8" standalone="yes"?>
<Relationships xmlns="http://schemas.openxmlformats.org/package/2006/relationships"><Relationship Id="rId3" Type="http://schemas.openxmlformats.org/officeDocument/2006/relationships/hyperlink" Target="https://documents.nationaldb.org/products/Parent-Comm-Matrix-Final.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3.jpg"/></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s://allthetropes.org/wiki/Inexplicably_Awesom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agpurtoday.in/dr-anaita-hegde-offers-a-ray-of-hope-for-children-having-cerebral-palsy" TargetMode="External"/><Relationship Id="rId3" Type="http://schemas.openxmlformats.org/officeDocument/2006/relationships/image" Target="../media/image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open.lib.umn.edu/intropsyc/chapter/9-2-the-social-cultural-and-political-aspects-of-intelligence/"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pathstoliteracy.org/sample-learning-media-assessments/" TargetMode="External"/><Relationship Id="rId5" Type="http://schemas.openxmlformats.org/officeDocument/2006/relationships/hyperlink" Target="https://gadoe.org/Curriculum-Instruction-and-Assessment/Special-Education-Services/Documents/Vision/VI%20Consortia%201-27-17/SENSORY%20CHANNELS%20OBS.pdf"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hyperlink" Target="https://www.nagpurtoday.in/dr-anaita-hegde-offers-a-ray-of-hope-for-children-having-cerebral-palsy" TargetMode="External"/><Relationship Id="rId3" Type="http://schemas.openxmlformats.org/officeDocument/2006/relationships/image" Target="../media/image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open.lib.umn.edu/intropsyc/chapter/9-2-the-social-cultural-and-political-aspects-of-intelligence/" TargetMode="External"/><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hyperlink" Target="https://www.hearingfirst.org/what-to-do/road-to-literacy/experience-book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90F6270-88F6-AA12-22F1-857B250B2A4C}"/>
              </a:ext>
            </a:extLst>
          </p:cNvPr>
          <p:cNvSpPr>
            <a:spLocks noGrp="1"/>
          </p:cNvSpPr>
          <p:nvPr>
            <p:ph type="ctrTitle"/>
          </p:nvPr>
        </p:nvSpPr>
        <p:spPr>
          <a:xfrm>
            <a:off x="3414157" y="1156648"/>
            <a:ext cx="4645322" cy="1907022"/>
          </a:xfrm>
        </p:spPr>
        <p:txBody>
          <a:bodyPr/>
          <a:lstStyle/>
          <a:p>
            <a:r>
              <a:rPr lang="en-US" dirty="0"/>
              <a:t>EXPERIENCE BOOKS</a:t>
            </a:r>
          </a:p>
        </p:txBody>
      </p:sp>
      <p:pic>
        <p:nvPicPr>
          <p:cNvPr id="12" name="Picture Placeholder 11" descr="Charting the Cs logo with  black and blue text">
            <a:extLst>
              <a:ext uri="{FF2B5EF4-FFF2-40B4-BE49-F238E27FC236}">
                <a16:creationId xmlns:a16="http://schemas.microsoft.com/office/drawing/2014/main" id="{92A34719-8731-EF29-90CB-7117B21E5CCE}"/>
              </a:ext>
            </a:extLst>
          </p:cNvPr>
          <p:cNvPicPr>
            <a:picLocks noGrp="1" noChangeAspect="1"/>
          </p:cNvPicPr>
          <p:nvPr>
            <p:ph type="pic" sz="quarter" idx="12"/>
          </p:nvPr>
        </p:nvPicPr>
        <p:blipFill rotWithShape="1">
          <a:blip r:embed="rId3"/>
          <a:srcRect t="337" b="-62991"/>
          <a:stretch/>
        </p:blipFill>
        <p:spPr>
          <a:xfrm>
            <a:off x="177782" y="1227906"/>
            <a:ext cx="2852755" cy="1055372"/>
          </a:xfrm>
        </p:spPr>
      </p:pic>
      <p:sp>
        <p:nvSpPr>
          <p:cNvPr id="6" name="Text Placeholder 5">
            <a:extLst>
              <a:ext uri="{FF2B5EF4-FFF2-40B4-BE49-F238E27FC236}">
                <a16:creationId xmlns:a16="http://schemas.microsoft.com/office/drawing/2014/main" id="{3DAB676B-4FF9-88B4-C9B9-9280BAF232C1}"/>
              </a:ext>
            </a:extLst>
          </p:cNvPr>
          <p:cNvSpPr>
            <a:spLocks noGrp="1"/>
          </p:cNvSpPr>
          <p:nvPr>
            <p:ph type="body" sz="quarter" idx="11"/>
          </p:nvPr>
        </p:nvSpPr>
        <p:spPr/>
        <p:txBody>
          <a:bodyPr/>
          <a:lstStyle/>
          <a:p>
            <a:pPr>
              <a:spcBef>
                <a:spcPts val="0"/>
              </a:spcBef>
              <a:spcAft>
                <a:spcPts val="800"/>
              </a:spcAft>
            </a:pPr>
            <a:r>
              <a:rPr lang="en-US" dirty="0">
                <a:solidFill>
                  <a:schemeClr val="tx1">
                    <a:lumMod val="95000"/>
                    <a:lumOff val="5000"/>
                  </a:schemeClr>
                </a:solidFill>
              </a:rPr>
              <a:t>Charting the Cs Conference 2025:</a:t>
            </a:r>
          </a:p>
          <a:p>
            <a:pPr>
              <a:spcBef>
                <a:spcPts val="0"/>
              </a:spcBef>
              <a:spcAft>
                <a:spcPts val="800"/>
              </a:spcAft>
            </a:pPr>
            <a:r>
              <a:rPr lang="en-US" i="1" dirty="0">
                <a:solidFill>
                  <a:schemeClr val="tx1">
                    <a:lumMod val="95000"/>
                    <a:lumOff val="5000"/>
                  </a:schemeClr>
                </a:solidFill>
              </a:rPr>
              <a:t>To Literacy and Beyond</a:t>
            </a:r>
          </a:p>
          <a:p>
            <a:pPr>
              <a:spcBef>
                <a:spcPts val="1200"/>
              </a:spcBef>
              <a:spcAft>
                <a:spcPts val="0"/>
              </a:spcAft>
            </a:pPr>
            <a:r>
              <a:rPr lang="en-US" dirty="0">
                <a:solidFill>
                  <a:schemeClr val="tx1">
                    <a:lumMod val="95000"/>
                    <a:lumOff val="5000"/>
                  </a:schemeClr>
                </a:solidFill>
              </a:rPr>
              <a:t>Cooperation </a:t>
            </a:r>
            <a:br>
              <a:rPr lang="en-US" dirty="0">
                <a:solidFill>
                  <a:schemeClr val="tx1">
                    <a:lumMod val="95000"/>
                    <a:lumOff val="5000"/>
                  </a:schemeClr>
                </a:solidFill>
              </a:rPr>
            </a:br>
            <a:r>
              <a:rPr lang="en-US" dirty="0">
                <a:solidFill>
                  <a:schemeClr val="tx1">
                    <a:lumMod val="95000"/>
                    <a:lumOff val="5000"/>
                  </a:schemeClr>
                </a:solidFill>
              </a:rPr>
              <a:t>Communication </a:t>
            </a:r>
            <a:br>
              <a:rPr lang="en-US" dirty="0">
                <a:solidFill>
                  <a:schemeClr val="tx1">
                    <a:lumMod val="95000"/>
                    <a:lumOff val="5000"/>
                  </a:schemeClr>
                </a:solidFill>
              </a:rPr>
            </a:br>
            <a:r>
              <a:rPr lang="en-US" dirty="0">
                <a:solidFill>
                  <a:schemeClr val="tx1">
                    <a:lumMod val="95000"/>
                    <a:lumOff val="5000"/>
                  </a:schemeClr>
                </a:solidFill>
              </a:rPr>
              <a:t>Collaboration</a:t>
            </a:r>
          </a:p>
        </p:txBody>
      </p:sp>
      <p:sp>
        <p:nvSpPr>
          <p:cNvPr id="7" name="Text Placeholder 1">
            <a:extLst>
              <a:ext uri="{FF2B5EF4-FFF2-40B4-BE49-F238E27FC236}">
                <a16:creationId xmlns:a16="http://schemas.microsoft.com/office/drawing/2014/main" id="{FDB43DFB-DDC8-1D03-0FD7-3B53D918D673}"/>
              </a:ext>
            </a:extLst>
          </p:cNvPr>
          <p:cNvSpPr>
            <a:spLocks noGrp="1"/>
          </p:cNvSpPr>
          <p:nvPr>
            <p:ph type="body" sz="quarter" idx="10"/>
          </p:nvPr>
        </p:nvSpPr>
        <p:spPr>
          <a:xfrm>
            <a:off x="3414156" y="3180472"/>
            <a:ext cx="5097455" cy="2534528"/>
          </a:xfrm>
        </p:spPr>
        <p:txBody>
          <a:bodyPr/>
          <a:lstStyle/>
          <a:p>
            <a:pPr algn="l"/>
            <a:r>
              <a:rPr lang="en-US" dirty="0"/>
              <a:t>Presentation Date(s) </a:t>
            </a:r>
          </a:p>
          <a:p>
            <a:pPr algn="l"/>
            <a:r>
              <a:rPr lang="fi-FI" dirty="0"/>
              <a:t>Krista M. Dillman, M.S., M.S., M.Ed.</a:t>
            </a:r>
          </a:p>
          <a:p>
            <a:pPr algn="l"/>
            <a:r>
              <a:rPr lang="fi-FI" dirty="0">
                <a:hlinkClick r:id="rId4">
                  <a:extLst>
                    <a:ext uri="{A12FA001-AC4F-418D-AE19-62706E023703}">
                      <ahyp:hlinkClr xmlns:ahyp="http://schemas.microsoft.com/office/drawing/2018/hyperlinkcolor" val="tx"/>
                    </a:ext>
                  </a:extLst>
                </a:hlinkClick>
              </a:rPr>
              <a:t>krista.dillman@isd742.org</a:t>
            </a:r>
            <a:endParaRPr lang="fi-FI" dirty="0"/>
          </a:p>
          <a:p>
            <a:pPr algn="l"/>
            <a:endParaRPr lang="fi-FI" dirty="0"/>
          </a:p>
          <a:p>
            <a:pPr algn="l"/>
            <a:endParaRPr lang="fi-FI" dirty="0"/>
          </a:p>
          <a:p>
            <a:pPr algn="l"/>
            <a:r>
              <a:rPr lang="fi-FI" dirty="0"/>
              <a:t>*photos shared with permission</a:t>
            </a:r>
          </a:p>
        </p:txBody>
      </p:sp>
      <p:pic>
        <p:nvPicPr>
          <p:cNvPr id="13" name="Google Shape;183;p1" descr="Krista and female student standing on the wood floor of a partially constructed wood shed.">
            <a:extLst>
              <a:ext uri="{FF2B5EF4-FFF2-40B4-BE49-F238E27FC236}">
                <a16:creationId xmlns:a16="http://schemas.microsoft.com/office/drawing/2014/main" id="{E78B03F0-1977-3698-EC77-64A7B6F508F9}"/>
              </a:ext>
            </a:extLst>
          </p:cNvPr>
          <p:cNvPicPr preferRelativeResize="0"/>
          <p:nvPr/>
        </p:nvPicPr>
        <p:blipFill rotWithShape="1">
          <a:blip r:embed="rId5">
            <a:alphaModFix/>
          </a:blip>
          <a:srcRect l="38842" t="25815" r="12980" b="33043"/>
          <a:stretch/>
        </p:blipFill>
        <p:spPr>
          <a:xfrm>
            <a:off x="9657479" y="1603348"/>
            <a:ext cx="1931814" cy="2008624"/>
          </a:xfrm>
          <a:prstGeom prst="rect">
            <a:avLst/>
          </a:prstGeom>
          <a:noFill/>
          <a:ln w="3175">
            <a:solidFill>
              <a:schemeClr val="tx1"/>
            </a:solidFill>
          </a:ln>
        </p:spPr>
      </p:pic>
      <p:pic>
        <p:nvPicPr>
          <p:cNvPr id="14" name="Google Shape;182;p1" descr="Krista sitting on the grass with female student on her lap looking down at the grass where red and yellow potatoes are lying.">
            <a:extLst>
              <a:ext uri="{FF2B5EF4-FFF2-40B4-BE49-F238E27FC236}">
                <a16:creationId xmlns:a16="http://schemas.microsoft.com/office/drawing/2014/main" id="{F054D67F-E8FE-B54E-5EE8-E094EC64EA10}"/>
              </a:ext>
            </a:extLst>
          </p:cNvPr>
          <p:cNvPicPr preferRelativeResize="0"/>
          <p:nvPr/>
        </p:nvPicPr>
        <p:blipFill rotWithShape="1">
          <a:blip r:embed="rId6">
            <a:alphaModFix/>
          </a:blip>
          <a:srcRect t="2525" b="2525"/>
          <a:stretch/>
        </p:blipFill>
        <p:spPr>
          <a:xfrm>
            <a:off x="9657479" y="3986976"/>
            <a:ext cx="1931814" cy="1931813"/>
          </a:xfrm>
          <a:prstGeom prst="rect">
            <a:avLst/>
          </a:prstGeom>
          <a:noFill/>
          <a:ln w="3175">
            <a:solidFill>
              <a:schemeClr val="tx1"/>
            </a:solidFill>
          </a:ln>
        </p:spPr>
      </p:pic>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309A-8651-73E7-0FD3-B0795004EDBF}"/>
              </a:ext>
            </a:extLst>
          </p:cNvPr>
          <p:cNvSpPr>
            <a:spLocks noGrp="1"/>
          </p:cNvSpPr>
          <p:nvPr>
            <p:ph type="title"/>
          </p:nvPr>
        </p:nvSpPr>
        <p:spPr/>
        <p:txBody>
          <a:bodyPr/>
          <a:lstStyle/>
          <a:p>
            <a:r>
              <a:rPr lang="en-US" dirty="0"/>
              <a:t>Routines</a:t>
            </a:r>
          </a:p>
        </p:txBody>
      </p:sp>
      <p:sp>
        <p:nvSpPr>
          <p:cNvPr id="3" name="Text Placeholder 2">
            <a:extLst>
              <a:ext uri="{FF2B5EF4-FFF2-40B4-BE49-F238E27FC236}">
                <a16:creationId xmlns:a16="http://schemas.microsoft.com/office/drawing/2014/main" id="{874FC996-2E07-333F-2148-61FFEC0AF661}"/>
              </a:ext>
            </a:extLst>
          </p:cNvPr>
          <p:cNvSpPr>
            <a:spLocks noGrp="1"/>
          </p:cNvSpPr>
          <p:nvPr>
            <p:ph type="body" sz="quarter" idx="10"/>
          </p:nvPr>
        </p:nvSpPr>
        <p:spPr/>
        <p:txBody>
          <a:bodyPr/>
          <a:lstStyle/>
          <a:p>
            <a:r>
              <a:rPr lang="en-US" dirty="0"/>
              <a:t>calendar, ASL listing, </a:t>
            </a:r>
            <a:r>
              <a:rPr lang="en-US" dirty="0" err="1"/>
              <a:t>Protactile</a:t>
            </a:r>
            <a:r>
              <a:rPr lang="en-US" dirty="0"/>
              <a:t> (</a:t>
            </a:r>
            <a:r>
              <a:rPr lang="en-US" dirty="0" err="1"/>
              <a:t>ProT</a:t>
            </a:r>
            <a:r>
              <a:rPr lang="en-US" dirty="0"/>
              <a:t>) listing, Voice, AAC (Total Communication Method)</a:t>
            </a:r>
          </a:p>
          <a:p>
            <a:r>
              <a:rPr lang="en-US" dirty="0"/>
              <a:t>explore object </a:t>
            </a:r>
            <a:r>
              <a:rPr lang="en-US" dirty="0" err="1"/>
              <a:t>ProT</a:t>
            </a:r>
            <a:r>
              <a:rPr lang="en-US" dirty="0"/>
              <a:t> with copresence, looking/telling turn taking</a:t>
            </a:r>
          </a:p>
          <a:p>
            <a:r>
              <a:rPr lang="en-US" dirty="0"/>
              <a:t>Finger Family song-family members, counting, Total Comm.</a:t>
            </a:r>
          </a:p>
          <a:p>
            <a:r>
              <a:rPr lang="en-US" dirty="0"/>
              <a:t>end with calendar, use ALL-DONE basket</a:t>
            </a:r>
          </a:p>
          <a:p>
            <a:r>
              <a:rPr lang="en-US" dirty="0"/>
              <a:t>say goodbye, </a:t>
            </a:r>
            <a:r>
              <a:rPr lang="en-US" dirty="0" err="1"/>
              <a:t>ProT</a:t>
            </a:r>
            <a:r>
              <a:rPr lang="en-US" dirty="0"/>
              <a:t> goodbye hand to hand, leaving on the back, say when you will be back, 7 day calendar </a:t>
            </a:r>
            <a:r>
              <a:rPr lang="en-US" dirty="0" err="1"/>
              <a:t>ProT</a:t>
            </a:r>
            <a:endParaRPr lang="en-US" dirty="0"/>
          </a:p>
        </p:txBody>
      </p:sp>
      <p:pic>
        <p:nvPicPr>
          <p:cNvPr id="5" name="Google Shape;640;g2e766fb8268_2_24" descr="Photo of an object calendar system with 3 bins, one with a picture of Krista in the left with a piece of dicem, an iPad in the center, and a piece of foam tubing on the right with the student's iPad communication device to the left of the calendar system.">
            <a:extLst>
              <a:ext uri="{FF2B5EF4-FFF2-40B4-BE49-F238E27FC236}">
                <a16:creationId xmlns:a16="http://schemas.microsoft.com/office/drawing/2014/main" id="{287E2033-67DE-17CA-CCDD-89BED2AF0825}"/>
              </a:ext>
            </a:extLst>
          </p:cNvPr>
          <p:cNvPicPr preferRelativeResize="0">
            <a:picLocks noGrp="1"/>
          </p:cNvPicPr>
          <p:nvPr>
            <p:ph type="pic" sz="quarter" idx="12"/>
          </p:nvPr>
        </p:nvPicPr>
        <p:blipFill rotWithShape="1">
          <a:blip r:embed="rId3">
            <a:alphaModFix/>
          </a:blip>
          <a:srcRect t="2410" b="2410"/>
          <a:stretch/>
        </p:blipFill>
        <p:spPr>
          <a:xfrm>
            <a:off x="9131300" y="2617788"/>
            <a:ext cx="2425700" cy="2017712"/>
          </a:xfrm>
          <a:prstGeom prst="rect">
            <a:avLst/>
          </a:prstGeom>
          <a:noFill/>
          <a:ln>
            <a:noFill/>
          </a:ln>
        </p:spPr>
      </p:pic>
    </p:spTree>
    <p:extLst>
      <p:ext uri="{BB962C8B-B14F-4D97-AF65-F5344CB8AC3E}">
        <p14:creationId xmlns:p14="http://schemas.microsoft.com/office/powerpoint/2010/main" val="326708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D6FF80-8702-054B-8D23-19B1F82EF463}"/>
              </a:ext>
            </a:extLst>
          </p:cNvPr>
          <p:cNvSpPr>
            <a:spLocks noGrp="1"/>
          </p:cNvSpPr>
          <p:nvPr>
            <p:ph type="title"/>
          </p:nvPr>
        </p:nvSpPr>
        <p:spPr>
          <a:xfrm>
            <a:off x="612489" y="1132931"/>
            <a:ext cx="10978994" cy="647982"/>
          </a:xfrm>
        </p:spPr>
        <p:txBody>
          <a:bodyPr/>
          <a:lstStyle/>
          <a:p>
            <a:r>
              <a:rPr lang="en-US" dirty="0"/>
              <a:t>Case Studies-service time</a:t>
            </a:r>
          </a:p>
        </p:txBody>
      </p:sp>
      <p:grpSp>
        <p:nvGrpSpPr>
          <p:cNvPr id="44" name="Group 43">
            <a:extLst>
              <a:ext uri="{FF2B5EF4-FFF2-40B4-BE49-F238E27FC236}">
                <a16:creationId xmlns:a16="http://schemas.microsoft.com/office/drawing/2014/main" id="{7CA73A95-D447-2335-F0ED-ADA6804B7402}"/>
              </a:ext>
              <a:ext uri="{C183D7F6-B498-43B3-948B-1728B52AA6E4}">
                <adec:decorative xmlns:adec="http://schemas.microsoft.com/office/drawing/2017/decorative" val="1"/>
              </a:ext>
            </a:extLst>
          </p:cNvPr>
          <p:cNvGrpSpPr/>
          <p:nvPr/>
        </p:nvGrpSpPr>
        <p:grpSpPr>
          <a:xfrm>
            <a:off x="1221890" y="1930939"/>
            <a:ext cx="9796671" cy="1338980"/>
            <a:chOff x="1221890" y="1930939"/>
            <a:chExt cx="9796671" cy="1338980"/>
          </a:xfrm>
        </p:grpSpPr>
        <p:sp>
          <p:nvSpPr>
            <p:cNvPr id="24" name="Google Shape;652;p29">
              <a:extLst>
                <a:ext uri="{FF2B5EF4-FFF2-40B4-BE49-F238E27FC236}">
                  <a16:creationId xmlns:a16="http://schemas.microsoft.com/office/drawing/2014/main" id="{21F8004A-376C-4009-0916-F521D12D47A1}"/>
                </a:ext>
                <a:ext uri="{C183D7F6-B498-43B3-948B-1728B52AA6E4}">
                  <adec:decorative xmlns:adec="http://schemas.microsoft.com/office/drawing/2017/decorative" val="1"/>
                </a:ext>
              </a:extLst>
            </p:cNvPr>
            <p:cNvSpPr/>
            <p:nvPr/>
          </p:nvSpPr>
          <p:spPr>
            <a:xfrm>
              <a:off x="1221890" y="1930939"/>
              <a:ext cx="1264141" cy="1264141"/>
            </a:xfrm>
            <a:prstGeom prst="round2DiagRect">
              <a:avLst>
                <a:gd name="adj1" fmla="val 29727"/>
                <a:gd name="adj2" fmla="val 0"/>
              </a:avLst>
            </a:prstGeom>
            <a:solidFill>
              <a:srgbClr val="1CB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656;p29">
              <a:extLst>
                <a:ext uri="{FF2B5EF4-FFF2-40B4-BE49-F238E27FC236}">
                  <a16:creationId xmlns:a16="http://schemas.microsoft.com/office/drawing/2014/main" id="{44F4E54D-676B-8777-085A-AA10DF267C02}"/>
                </a:ext>
                <a:ext uri="{C183D7F6-B498-43B3-948B-1728B52AA6E4}">
                  <adec:decorative xmlns:adec="http://schemas.microsoft.com/office/drawing/2017/decorative" val="1"/>
                </a:ext>
              </a:extLst>
            </p:cNvPr>
            <p:cNvSpPr/>
            <p:nvPr/>
          </p:nvSpPr>
          <p:spPr>
            <a:xfrm>
              <a:off x="4086923" y="1984512"/>
              <a:ext cx="1264141" cy="1264141"/>
            </a:xfrm>
            <a:prstGeom prst="round2DiagRect">
              <a:avLst>
                <a:gd name="adj1" fmla="val 29727"/>
                <a:gd name="adj2" fmla="val 0"/>
              </a:avLst>
            </a:prstGeom>
            <a:solidFill>
              <a:srgbClr val="1FC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60;p29">
              <a:extLst>
                <a:ext uri="{FF2B5EF4-FFF2-40B4-BE49-F238E27FC236}">
                  <a16:creationId xmlns:a16="http://schemas.microsoft.com/office/drawing/2014/main" id="{46E86604-9D3B-C3FA-DF37-4A3F34AB73BD}"/>
                </a:ext>
                <a:ext uri="{C183D7F6-B498-43B3-948B-1728B52AA6E4}">
                  <adec:decorative xmlns:adec="http://schemas.microsoft.com/office/drawing/2017/decorative" val="1"/>
                </a:ext>
              </a:extLst>
            </p:cNvPr>
            <p:cNvSpPr/>
            <p:nvPr/>
          </p:nvSpPr>
          <p:spPr>
            <a:xfrm>
              <a:off x="6904730" y="2005778"/>
              <a:ext cx="1264141" cy="1264141"/>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664;p29">
              <a:extLst>
                <a:ext uri="{FF2B5EF4-FFF2-40B4-BE49-F238E27FC236}">
                  <a16:creationId xmlns:a16="http://schemas.microsoft.com/office/drawing/2014/main" id="{CDF98AE3-7B35-53F9-9F47-93B51879F314}"/>
                </a:ext>
                <a:ext uri="{C183D7F6-B498-43B3-948B-1728B52AA6E4}">
                  <adec:decorative xmlns:adec="http://schemas.microsoft.com/office/drawing/2017/decorative" val="1"/>
                </a:ext>
              </a:extLst>
            </p:cNvPr>
            <p:cNvSpPr/>
            <p:nvPr/>
          </p:nvSpPr>
          <p:spPr>
            <a:xfrm>
              <a:off x="9754420" y="1995144"/>
              <a:ext cx="1264141" cy="1264141"/>
            </a:xfrm>
            <a:prstGeom prst="round2DiagRect">
              <a:avLst>
                <a:gd name="adj1" fmla="val 29727"/>
                <a:gd name="adj2" fmla="val 0"/>
              </a:avLst>
            </a:prstGeom>
            <a:solidFill>
              <a:srgbClr val="F33B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653;p29" descr="Line drawing of an ear with a slash through it.">
            <a:extLst>
              <a:ext uri="{FF2B5EF4-FFF2-40B4-BE49-F238E27FC236}">
                <a16:creationId xmlns:a16="http://schemas.microsoft.com/office/drawing/2014/main" id="{00C20B10-74CA-3C76-9B7D-92B1DCF1A8C5}"/>
              </a:ext>
              <a:ext uri="{C183D7F6-B498-43B3-948B-1728B52AA6E4}">
                <adec:decorative xmlns:adec="http://schemas.microsoft.com/office/drawing/2017/decorative" val="0"/>
              </a:ext>
            </a:extLst>
          </p:cNvPr>
          <p:cNvSpPr>
            <a:spLocks noGrp="1"/>
          </p:cNvSpPr>
          <p:nvPr>
            <p:ph type="pic" sz="quarter" idx="12"/>
          </p:nvPr>
        </p:nvSpPr>
        <p:spPr>
          <a:xfrm>
            <a:off x="1323016" y="2232343"/>
            <a:ext cx="1049338" cy="83026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Text Placeholder 8">
            <a:extLst>
              <a:ext uri="{FF2B5EF4-FFF2-40B4-BE49-F238E27FC236}">
                <a16:creationId xmlns:a16="http://schemas.microsoft.com/office/drawing/2014/main" id="{CC50EBE0-9B39-9847-7012-FEA7EC50E332}"/>
              </a:ext>
            </a:extLst>
          </p:cNvPr>
          <p:cNvSpPr>
            <a:spLocks noGrp="1"/>
          </p:cNvSpPr>
          <p:nvPr>
            <p:ph type="body" sz="quarter" idx="10"/>
          </p:nvPr>
        </p:nvSpPr>
        <p:spPr>
          <a:xfrm>
            <a:off x="276729" y="3401353"/>
            <a:ext cx="3054096" cy="2751344"/>
          </a:xfrm>
        </p:spPr>
        <p:txBody>
          <a:bodyPr/>
          <a:lstStyle/>
          <a:p>
            <a:pPr marL="169863" indent="-169863"/>
            <a:r>
              <a:rPr lang="en-US" dirty="0"/>
              <a:t>Molly direct 2 times per week for 30 min-3 times per week for 60 min, when homebound 5x/</a:t>
            </a:r>
            <a:r>
              <a:rPr lang="en-US" dirty="0" err="1"/>
              <a:t>wk</a:t>
            </a:r>
            <a:r>
              <a:rPr lang="en-US" dirty="0"/>
              <a:t> 60 min</a:t>
            </a:r>
          </a:p>
        </p:txBody>
      </p:sp>
      <p:sp>
        <p:nvSpPr>
          <p:cNvPr id="37" name="Google Shape;657;p29" descr="Line drawing of an ear with a hearing aid on.">
            <a:extLst>
              <a:ext uri="{FF2B5EF4-FFF2-40B4-BE49-F238E27FC236}">
                <a16:creationId xmlns:a16="http://schemas.microsoft.com/office/drawing/2014/main" id="{CEAC8820-C680-8B13-9C04-0EF8C5EF37A0}"/>
              </a:ext>
              <a:ext uri="{C183D7F6-B498-43B3-948B-1728B52AA6E4}">
                <adec:decorative xmlns:adec="http://schemas.microsoft.com/office/drawing/2017/decorative" val="0"/>
              </a:ext>
            </a:extLst>
          </p:cNvPr>
          <p:cNvSpPr>
            <a:spLocks noGrp="1"/>
          </p:cNvSpPr>
          <p:nvPr>
            <p:ph type="pic" sz="quarter" idx="13"/>
          </p:nvPr>
        </p:nvSpPr>
        <p:spPr>
          <a:xfrm>
            <a:off x="4169404" y="2253609"/>
            <a:ext cx="1049337" cy="83026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Text Placeholder 13">
            <a:extLst>
              <a:ext uri="{FF2B5EF4-FFF2-40B4-BE49-F238E27FC236}">
                <a16:creationId xmlns:a16="http://schemas.microsoft.com/office/drawing/2014/main" id="{9FF53F25-7181-F993-19A0-53541EDD5D74}"/>
              </a:ext>
            </a:extLst>
          </p:cNvPr>
          <p:cNvSpPr>
            <a:spLocks noGrp="1"/>
          </p:cNvSpPr>
          <p:nvPr>
            <p:ph type="body" sz="quarter" idx="16"/>
          </p:nvPr>
        </p:nvSpPr>
        <p:spPr>
          <a:xfrm>
            <a:off x="3097077" y="3401354"/>
            <a:ext cx="3054096" cy="2751344"/>
          </a:xfrm>
        </p:spPr>
        <p:txBody>
          <a:bodyPr/>
          <a:lstStyle/>
          <a:p>
            <a:pPr marL="169863" indent="-169863"/>
            <a:r>
              <a:rPr lang="en-US" dirty="0"/>
              <a:t>Nate began with only indirect 1x/</a:t>
            </a:r>
            <a:r>
              <a:rPr lang="en-US" dirty="0" err="1"/>
              <a:t>mo</a:t>
            </a:r>
            <a:r>
              <a:rPr lang="en-US" dirty="0"/>
              <a:t> 30 min, but I increased to direct 1x/</a:t>
            </a:r>
            <a:r>
              <a:rPr lang="en-US" dirty="0" err="1"/>
              <a:t>wk</a:t>
            </a:r>
            <a:r>
              <a:rPr lang="en-US" dirty="0"/>
              <a:t> for 30 min and now 2x/</a:t>
            </a:r>
            <a:r>
              <a:rPr lang="en-US" dirty="0" err="1"/>
              <a:t>wk</a:t>
            </a:r>
            <a:r>
              <a:rPr lang="en-US" dirty="0"/>
              <a:t> for 45 min</a:t>
            </a:r>
          </a:p>
        </p:txBody>
      </p:sp>
      <p:sp>
        <p:nvSpPr>
          <p:cNvPr id="38" name="Google Shape;661;p29" descr="Two braille characters.">
            <a:extLst>
              <a:ext uri="{FF2B5EF4-FFF2-40B4-BE49-F238E27FC236}">
                <a16:creationId xmlns:a16="http://schemas.microsoft.com/office/drawing/2014/main" id="{04474781-A85B-FF90-34DA-1EF6A2F4199D}"/>
              </a:ext>
            </a:extLst>
          </p:cNvPr>
          <p:cNvSpPr>
            <a:spLocks noGrp="1"/>
          </p:cNvSpPr>
          <p:nvPr>
            <p:ph type="pic" sz="quarter" idx="14"/>
          </p:nvPr>
        </p:nvSpPr>
        <p:spPr>
          <a:xfrm>
            <a:off x="7134445" y="2263134"/>
            <a:ext cx="908309" cy="83026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Text Placeholder 14">
            <a:extLst>
              <a:ext uri="{FF2B5EF4-FFF2-40B4-BE49-F238E27FC236}">
                <a16:creationId xmlns:a16="http://schemas.microsoft.com/office/drawing/2014/main" id="{765AFE21-553A-4D59-53E6-69C9A95ECBB7}"/>
              </a:ext>
            </a:extLst>
          </p:cNvPr>
          <p:cNvSpPr>
            <a:spLocks noGrp="1"/>
          </p:cNvSpPr>
          <p:nvPr>
            <p:ph type="body" sz="quarter" idx="17"/>
          </p:nvPr>
        </p:nvSpPr>
        <p:spPr>
          <a:xfrm>
            <a:off x="5948214" y="3390722"/>
            <a:ext cx="3054096" cy="2751344"/>
          </a:xfrm>
        </p:spPr>
        <p:txBody>
          <a:bodyPr/>
          <a:lstStyle/>
          <a:p>
            <a:pPr marL="169863" indent="-169863"/>
            <a:r>
              <a:rPr lang="en-US" dirty="0"/>
              <a:t>Kyle began with only indirect 1x/</a:t>
            </a:r>
            <a:r>
              <a:rPr lang="en-US" dirty="0" err="1"/>
              <a:t>mo</a:t>
            </a:r>
            <a:r>
              <a:rPr lang="en-US" dirty="0"/>
              <a:t> 30 min, but I immediately changed it to direct 3x/</a:t>
            </a:r>
            <a:r>
              <a:rPr lang="en-US" dirty="0" err="1"/>
              <a:t>wk</a:t>
            </a:r>
            <a:r>
              <a:rPr lang="en-US" dirty="0"/>
              <a:t> for 60 min, 5x/</a:t>
            </a:r>
            <a:r>
              <a:rPr lang="en-US" dirty="0" err="1"/>
              <a:t>wk</a:t>
            </a:r>
            <a:r>
              <a:rPr lang="en-US" dirty="0"/>
              <a:t> for 60 min when homebound</a:t>
            </a:r>
          </a:p>
        </p:txBody>
      </p:sp>
      <p:sp>
        <p:nvSpPr>
          <p:cNvPr id="39" name="Google Shape;665;p29" descr="Line image of a school building.">
            <a:extLst>
              <a:ext uri="{FF2B5EF4-FFF2-40B4-BE49-F238E27FC236}">
                <a16:creationId xmlns:a16="http://schemas.microsoft.com/office/drawing/2014/main" id="{6437F36B-9056-AA3A-C4E0-370615016D69}"/>
              </a:ext>
            </a:extLst>
          </p:cNvPr>
          <p:cNvSpPr>
            <a:spLocks noGrp="1"/>
          </p:cNvSpPr>
          <p:nvPr>
            <p:ph type="pic" sz="quarter" idx="15"/>
          </p:nvPr>
        </p:nvSpPr>
        <p:spPr>
          <a:xfrm>
            <a:off x="9828362" y="2256784"/>
            <a:ext cx="1049337" cy="82867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Text Placeholder 15">
            <a:extLst>
              <a:ext uri="{FF2B5EF4-FFF2-40B4-BE49-F238E27FC236}">
                <a16:creationId xmlns:a16="http://schemas.microsoft.com/office/drawing/2014/main" id="{1049D924-10DA-42A2-1A1F-CF8188844DD1}"/>
              </a:ext>
            </a:extLst>
          </p:cNvPr>
          <p:cNvSpPr>
            <a:spLocks noGrp="1"/>
          </p:cNvSpPr>
          <p:nvPr>
            <p:ph type="body" sz="quarter" idx="18"/>
          </p:nvPr>
        </p:nvSpPr>
        <p:spPr>
          <a:xfrm>
            <a:off x="8760338" y="3390722"/>
            <a:ext cx="3054096" cy="2751344"/>
          </a:xfrm>
        </p:spPr>
        <p:txBody>
          <a:bodyPr/>
          <a:lstStyle/>
          <a:p>
            <a:pPr marL="169863" indent="-169863"/>
            <a:r>
              <a:rPr lang="en-US" dirty="0"/>
              <a:t>George began with only indirect 1x/</a:t>
            </a:r>
            <a:r>
              <a:rPr lang="en-US" dirty="0" err="1"/>
              <a:t>mo</a:t>
            </a:r>
            <a:r>
              <a:rPr lang="en-US" dirty="0"/>
              <a:t> for 60 min, but I increased to direct 1x/</a:t>
            </a:r>
            <a:r>
              <a:rPr lang="en-US" dirty="0" err="1"/>
              <a:t>wk</a:t>
            </a:r>
            <a:r>
              <a:rPr lang="en-US" dirty="0"/>
              <a:t> for 60 and now 2x/</a:t>
            </a:r>
            <a:r>
              <a:rPr lang="en-US" dirty="0" err="1"/>
              <a:t>wk</a:t>
            </a:r>
            <a:r>
              <a:rPr lang="en-US" dirty="0"/>
              <a:t> for 45 min</a:t>
            </a:r>
          </a:p>
        </p:txBody>
      </p:sp>
    </p:spTree>
    <p:extLst>
      <p:ext uri="{BB962C8B-B14F-4D97-AF65-F5344CB8AC3E}">
        <p14:creationId xmlns:p14="http://schemas.microsoft.com/office/powerpoint/2010/main" val="56195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303FA-D1F0-2406-5E90-DABB8B3C25E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46A7806-BAF6-3FDE-EED2-A5C99A6F3B1F}"/>
              </a:ext>
            </a:extLst>
          </p:cNvPr>
          <p:cNvSpPr>
            <a:spLocks noGrp="1"/>
          </p:cNvSpPr>
          <p:nvPr>
            <p:ph type="title"/>
          </p:nvPr>
        </p:nvSpPr>
        <p:spPr>
          <a:xfrm>
            <a:off x="612489" y="1170639"/>
            <a:ext cx="10978994" cy="466776"/>
          </a:xfrm>
        </p:spPr>
        <p:txBody>
          <a:bodyPr/>
          <a:lstStyle/>
          <a:p>
            <a:r>
              <a:rPr lang="en-US" dirty="0"/>
              <a:t>Case Studies-Paths to Literacy ideas</a:t>
            </a:r>
          </a:p>
        </p:txBody>
      </p:sp>
      <p:grpSp>
        <p:nvGrpSpPr>
          <p:cNvPr id="44" name="Group 43">
            <a:extLst>
              <a:ext uri="{FF2B5EF4-FFF2-40B4-BE49-F238E27FC236}">
                <a16:creationId xmlns:a16="http://schemas.microsoft.com/office/drawing/2014/main" id="{09144432-E7B8-5434-84D8-8AE9F4AD5821}"/>
              </a:ext>
              <a:ext uri="{C183D7F6-B498-43B3-948B-1728B52AA6E4}">
                <adec:decorative xmlns:adec="http://schemas.microsoft.com/office/drawing/2017/decorative" val="1"/>
              </a:ext>
            </a:extLst>
          </p:cNvPr>
          <p:cNvGrpSpPr/>
          <p:nvPr/>
        </p:nvGrpSpPr>
        <p:grpSpPr>
          <a:xfrm>
            <a:off x="1221890" y="1930939"/>
            <a:ext cx="9796671" cy="1338980"/>
            <a:chOff x="1221890" y="1930939"/>
            <a:chExt cx="9796671" cy="1338980"/>
          </a:xfrm>
        </p:grpSpPr>
        <p:sp>
          <p:nvSpPr>
            <p:cNvPr id="24" name="Google Shape;652;p29">
              <a:extLst>
                <a:ext uri="{FF2B5EF4-FFF2-40B4-BE49-F238E27FC236}">
                  <a16:creationId xmlns:a16="http://schemas.microsoft.com/office/drawing/2014/main" id="{48D9E2F9-64AA-2C10-FD14-A14074FA8D12}"/>
                </a:ext>
                <a:ext uri="{C183D7F6-B498-43B3-948B-1728B52AA6E4}">
                  <adec:decorative xmlns:adec="http://schemas.microsoft.com/office/drawing/2017/decorative" val="1"/>
                </a:ext>
              </a:extLst>
            </p:cNvPr>
            <p:cNvSpPr/>
            <p:nvPr/>
          </p:nvSpPr>
          <p:spPr>
            <a:xfrm>
              <a:off x="1221890" y="1930939"/>
              <a:ext cx="1264141" cy="1264141"/>
            </a:xfrm>
            <a:prstGeom prst="round2DiagRect">
              <a:avLst>
                <a:gd name="adj1" fmla="val 29727"/>
                <a:gd name="adj2" fmla="val 0"/>
              </a:avLst>
            </a:prstGeom>
            <a:solidFill>
              <a:srgbClr val="1CB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656;p29">
              <a:extLst>
                <a:ext uri="{FF2B5EF4-FFF2-40B4-BE49-F238E27FC236}">
                  <a16:creationId xmlns:a16="http://schemas.microsoft.com/office/drawing/2014/main" id="{DF8A645F-5B18-A849-0045-ACD183ABA5A4}"/>
                </a:ext>
                <a:ext uri="{C183D7F6-B498-43B3-948B-1728B52AA6E4}">
                  <adec:decorative xmlns:adec="http://schemas.microsoft.com/office/drawing/2017/decorative" val="1"/>
                </a:ext>
              </a:extLst>
            </p:cNvPr>
            <p:cNvSpPr/>
            <p:nvPr/>
          </p:nvSpPr>
          <p:spPr>
            <a:xfrm>
              <a:off x="4086923" y="1984512"/>
              <a:ext cx="1264141" cy="1264141"/>
            </a:xfrm>
            <a:prstGeom prst="round2DiagRect">
              <a:avLst>
                <a:gd name="adj1" fmla="val 29727"/>
                <a:gd name="adj2" fmla="val 0"/>
              </a:avLst>
            </a:prstGeom>
            <a:solidFill>
              <a:srgbClr val="1FC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60;p29">
              <a:extLst>
                <a:ext uri="{FF2B5EF4-FFF2-40B4-BE49-F238E27FC236}">
                  <a16:creationId xmlns:a16="http://schemas.microsoft.com/office/drawing/2014/main" id="{483D144C-DED2-BD81-8F10-BAA457EA1EC5}"/>
                </a:ext>
                <a:ext uri="{C183D7F6-B498-43B3-948B-1728B52AA6E4}">
                  <adec:decorative xmlns:adec="http://schemas.microsoft.com/office/drawing/2017/decorative" val="1"/>
                </a:ext>
              </a:extLst>
            </p:cNvPr>
            <p:cNvSpPr/>
            <p:nvPr/>
          </p:nvSpPr>
          <p:spPr>
            <a:xfrm>
              <a:off x="6904730" y="2005778"/>
              <a:ext cx="1264141" cy="1264141"/>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664;p29">
              <a:extLst>
                <a:ext uri="{FF2B5EF4-FFF2-40B4-BE49-F238E27FC236}">
                  <a16:creationId xmlns:a16="http://schemas.microsoft.com/office/drawing/2014/main" id="{B8372025-A6C8-5854-C664-018CD8502DD5}"/>
                </a:ext>
                <a:ext uri="{C183D7F6-B498-43B3-948B-1728B52AA6E4}">
                  <adec:decorative xmlns:adec="http://schemas.microsoft.com/office/drawing/2017/decorative" val="1"/>
                </a:ext>
              </a:extLst>
            </p:cNvPr>
            <p:cNvSpPr/>
            <p:nvPr/>
          </p:nvSpPr>
          <p:spPr>
            <a:xfrm>
              <a:off x="9754420" y="1995144"/>
              <a:ext cx="1264141" cy="1264141"/>
            </a:xfrm>
            <a:prstGeom prst="round2DiagRect">
              <a:avLst>
                <a:gd name="adj1" fmla="val 29727"/>
                <a:gd name="adj2" fmla="val 0"/>
              </a:avLst>
            </a:prstGeom>
            <a:solidFill>
              <a:srgbClr val="F33B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653;p29" descr="Line drawing of an ear with a slash through it.">
            <a:extLst>
              <a:ext uri="{FF2B5EF4-FFF2-40B4-BE49-F238E27FC236}">
                <a16:creationId xmlns:a16="http://schemas.microsoft.com/office/drawing/2014/main" id="{72F23D5E-3DA8-12FA-0BA8-CDBE07B9173D}"/>
              </a:ext>
              <a:ext uri="{C183D7F6-B498-43B3-948B-1728B52AA6E4}">
                <adec:decorative xmlns:adec="http://schemas.microsoft.com/office/drawing/2017/decorative" val="0"/>
              </a:ext>
            </a:extLst>
          </p:cNvPr>
          <p:cNvSpPr>
            <a:spLocks noGrp="1"/>
          </p:cNvSpPr>
          <p:nvPr>
            <p:ph type="pic" sz="quarter" idx="12"/>
          </p:nvPr>
        </p:nvSpPr>
        <p:spPr>
          <a:xfrm>
            <a:off x="1323016" y="2232343"/>
            <a:ext cx="1049338" cy="83026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Text Placeholder 8">
            <a:extLst>
              <a:ext uri="{FF2B5EF4-FFF2-40B4-BE49-F238E27FC236}">
                <a16:creationId xmlns:a16="http://schemas.microsoft.com/office/drawing/2014/main" id="{15EE90D4-6A5E-CFEF-0332-199694DD8E97}"/>
              </a:ext>
            </a:extLst>
          </p:cNvPr>
          <p:cNvSpPr>
            <a:spLocks noGrp="1"/>
          </p:cNvSpPr>
          <p:nvPr>
            <p:ph type="body" sz="quarter" idx="10"/>
          </p:nvPr>
        </p:nvSpPr>
        <p:spPr>
          <a:xfrm>
            <a:off x="276729" y="3401353"/>
            <a:ext cx="3054096" cy="2751344"/>
          </a:xfrm>
        </p:spPr>
        <p:txBody>
          <a:bodyPr/>
          <a:lstStyle/>
          <a:p>
            <a:pPr marL="169863" indent="-169863"/>
            <a:r>
              <a:rPr lang="en-US" dirty="0"/>
              <a:t>M book from Paths to Literacy</a:t>
            </a:r>
          </a:p>
          <a:p>
            <a:pPr marL="169863" indent="-169863"/>
            <a:r>
              <a:rPr lang="en-US" dirty="0">
                <a:hlinkClick r:id="rId4"/>
              </a:rPr>
              <a:t>M book</a:t>
            </a:r>
            <a:endParaRPr lang="en-US" dirty="0"/>
          </a:p>
        </p:txBody>
      </p:sp>
      <p:sp>
        <p:nvSpPr>
          <p:cNvPr id="37" name="Google Shape;657;p29" descr="Line drawing of an ear with a hearing aid on.">
            <a:extLst>
              <a:ext uri="{FF2B5EF4-FFF2-40B4-BE49-F238E27FC236}">
                <a16:creationId xmlns:a16="http://schemas.microsoft.com/office/drawing/2014/main" id="{497664E5-3C53-220A-56F6-CBC5AD42D77E}"/>
              </a:ext>
              <a:ext uri="{C183D7F6-B498-43B3-948B-1728B52AA6E4}">
                <adec:decorative xmlns:adec="http://schemas.microsoft.com/office/drawing/2017/decorative" val="0"/>
              </a:ext>
            </a:extLst>
          </p:cNvPr>
          <p:cNvSpPr>
            <a:spLocks noGrp="1"/>
          </p:cNvSpPr>
          <p:nvPr>
            <p:ph type="pic" sz="quarter" idx="13"/>
          </p:nvPr>
        </p:nvSpPr>
        <p:spPr>
          <a:xfrm>
            <a:off x="4169404" y="2253609"/>
            <a:ext cx="1049337" cy="83026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 name="Text Placeholder 13">
            <a:extLst>
              <a:ext uri="{FF2B5EF4-FFF2-40B4-BE49-F238E27FC236}">
                <a16:creationId xmlns:a16="http://schemas.microsoft.com/office/drawing/2014/main" id="{75C5BD96-9FE0-AA91-ACBF-1F69BAC650A6}"/>
              </a:ext>
            </a:extLst>
          </p:cNvPr>
          <p:cNvSpPr>
            <a:spLocks noGrp="1"/>
          </p:cNvSpPr>
          <p:nvPr>
            <p:ph type="body" sz="quarter" idx="16"/>
          </p:nvPr>
        </p:nvSpPr>
        <p:spPr>
          <a:xfrm>
            <a:off x="3097077" y="3401354"/>
            <a:ext cx="3054096" cy="2751344"/>
          </a:xfrm>
        </p:spPr>
        <p:txBody>
          <a:bodyPr/>
          <a:lstStyle/>
          <a:p>
            <a:pPr marL="169863" indent="-169863"/>
            <a:r>
              <a:rPr lang="en-US" dirty="0"/>
              <a:t>Spring has Sprung book from Paths to Literacy</a:t>
            </a:r>
          </a:p>
          <a:p>
            <a:pPr marL="169863" indent="-169863"/>
            <a:r>
              <a:rPr lang="en-US" dirty="0">
                <a:hlinkClick r:id="rId6"/>
              </a:rPr>
              <a:t>Spring has Sprung</a:t>
            </a:r>
            <a:endParaRPr lang="en-US" dirty="0"/>
          </a:p>
        </p:txBody>
      </p:sp>
      <p:sp>
        <p:nvSpPr>
          <p:cNvPr id="38" name="Google Shape;661;p29" descr="Two braille characters.">
            <a:extLst>
              <a:ext uri="{FF2B5EF4-FFF2-40B4-BE49-F238E27FC236}">
                <a16:creationId xmlns:a16="http://schemas.microsoft.com/office/drawing/2014/main" id="{2609204B-17D2-14AC-D05D-3F812F58D10A}"/>
              </a:ext>
            </a:extLst>
          </p:cNvPr>
          <p:cNvSpPr>
            <a:spLocks noGrp="1"/>
          </p:cNvSpPr>
          <p:nvPr>
            <p:ph type="pic" sz="quarter" idx="14"/>
          </p:nvPr>
        </p:nvSpPr>
        <p:spPr>
          <a:xfrm>
            <a:off x="7134445" y="2263134"/>
            <a:ext cx="908309" cy="83026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 name="Text Placeholder 14">
            <a:extLst>
              <a:ext uri="{FF2B5EF4-FFF2-40B4-BE49-F238E27FC236}">
                <a16:creationId xmlns:a16="http://schemas.microsoft.com/office/drawing/2014/main" id="{7585FE2C-A34B-65BB-7BA2-1E48CF6ACD63}"/>
              </a:ext>
            </a:extLst>
          </p:cNvPr>
          <p:cNvSpPr>
            <a:spLocks noGrp="1"/>
          </p:cNvSpPr>
          <p:nvPr>
            <p:ph type="body" sz="quarter" idx="17"/>
          </p:nvPr>
        </p:nvSpPr>
        <p:spPr>
          <a:xfrm>
            <a:off x="5948214" y="3390722"/>
            <a:ext cx="3054096" cy="2751344"/>
          </a:xfrm>
        </p:spPr>
        <p:txBody>
          <a:bodyPr/>
          <a:lstStyle/>
          <a:p>
            <a:pPr marL="169863" indent="-169863"/>
            <a:r>
              <a:rPr lang="en-US" dirty="0"/>
              <a:t>Face book from Paths to Literacy</a:t>
            </a:r>
          </a:p>
          <a:p>
            <a:pPr marL="169863" indent="-169863"/>
            <a:r>
              <a:rPr lang="en-US" dirty="0">
                <a:hlinkClick r:id="rId8"/>
              </a:rPr>
              <a:t>Books for Very Young Children</a:t>
            </a:r>
            <a:endParaRPr lang="en-US" dirty="0"/>
          </a:p>
        </p:txBody>
      </p:sp>
      <p:sp>
        <p:nvSpPr>
          <p:cNvPr id="39" name="Google Shape;665;p29" descr="Line image of a school building.">
            <a:extLst>
              <a:ext uri="{FF2B5EF4-FFF2-40B4-BE49-F238E27FC236}">
                <a16:creationId xmlns:a16="http://schemas.microsoft.com/office/drawing/2014/main" id="{E15515C7-5F82-A7AC-197B-98CE5B0AF0E3}"/>
              </a:ext>
            </a:extLst>
          </p:cNvPr>
          <p:cNvSpPr>
            <a:spLocks noGrp="1"/>
          </p:cNvSpPr>
          <p:nvPr>
            <p:ph type="pic" sz="quarter" idx="15"/>
          </p:nvPr>
        </p:nvSpPr>
        <p:spPr>
          <a:xfrm>
            <a:off x="9828362" y="2256784"/>
            <a:ext cx="1049337" cy="828675"/>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Text Placeholder 15">
            <a:extLst>
              <a:ext uri="{FF2B5EF4-FFF2-40B4-BE49-F238E27FC236}">
                <a16:creationId xmlns:a16="http://schemas.microsoft.com/office/drawing/2014/main" id="{C74C2ECF-2B88-4548-C823-C01D5D04CAB0}"/>
              </a:ext>
            </a:extLst>
          </p:cNvPr>
          <p:cNvSpPr>
            <a:spLocks noGrp="1"/>
          </p:cNvSpPr>
          <p:nvPr>
            <p:ph type="body" sz="quarter" idx="18"/>
          </p:nvPr>
        </p:nvSpPr>
        <p:spPr>
          <a:xfrm>
            <a:off x="8760338" y="3390722"/>
            <a:ext cx="3054096" cy="2751344"/>
          </a:xfrm>
        </p:spPr>
        <p:txBody>
          <a:bodyPr/>
          <a:lstStyle/>
          <a:p>
            <a:pPr marL="169863" indent="-169863"/>
            <a:r>
              <a:rPr lang="en-US" dirty="0"/>
              <a:t>Five Speckled Frogs from APH</a:t>
            </a:r>
          </a:p>
          <a:p>
            <a:pPr marL="169863" indent="-169863"/>
            <a:r>
              <a:rPr lang="en-US" dirty="0">
                <a:hlinkClick r:id="rId10"/>
              </a:rPr>
              <a:t>Frogs</a:t>
            </a:r>
            <a:endParaRPr lang="en-US" dirty="0"/>
          </a:p>
        </p:txBody>
      </p:sp>
    </p:spTree>
    <p:extLst>
      <p:ext uri="{BB962C8B-B14F-4D97-AF65-F5344CB8AC3E}">
        <p14:creationId xmlns:p14="http://schemas.microsoft.com/office/powerpoint/2010/main" val="177360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8BD0-C669-E26C-6A47-24A1C317F7D9}"/>
              </a:ext>
            </a:extLst>
          </p:cNvPr>
          <p:cNvSpPr>
            <a:spLocks noGrp="1"/>
          </p:cNvSpPr>
          <p:nvPr>
            <p:ph type="title"/>
          </p:nvPr>
        </p:nvSpPr>
        <p:spPr/>
        <p:txBody>
          <a:bodyPr/>
          <a:lstStyle/>
          <a:p>
            <a:r>
              <a:rPr lang="en-US" dirty="0"/>
              <a:t>Topic Selection</a:t>
            </a:r>
          </a:p>
        </p:txBody>
      </p:sp>
      <p:sp>
        <p:nvSpPr>
          <p:cNvPr id="3" name="Text Placeholder 2">
            <a:extLst>
              <a:ext uri="{FF2B5EF4-FFF2-40B4-BE49-F238E27FC236}">
                <a16:creationId xmlns:a16="http://schemas.microsoft.com/office/drawing/2014/main" id="{02D174C2-A839-6717-BA48-B8E9FDB7A209}"/>
              </a:ext>
            </a:extLst>
          </p:cNvPr>
          <p:cNvSpPr>
            <a:spLocks noGrp="1"/>
          </p:cNvSpPr>
          <p:nvPr>
            <p:ph type="body" sz="quarter" idx="10"/>
          </p:nvPr>
        </p:nvSpPr>
        <p:spPr>
          <a:xfrm>
            <a:off x="616974" y="2422422"/>
            <a:ext cx="5677500" cy="3825978"/>
          </a:xfrm>
        </p:spPr>
        <p:txBody>
          <a:bodyPr/>
          <a:lstStyle/>
          <a:p>
            <a:r>
              <a:rPr lang="en-US" dirty="0"/>
              <a:t>Student interest-frog</a:t>
            </a:r>
          </a:p>
          <a:p>
            <a:r>
              <a:rPr lang="en-US" dirty="0">
                <a:hlinkClick r:id="rId3"/>
              </a:rPr>
              <a:t>Child Guided Assessment </a:t>
            </a:r>
            <a:r>
              <a:rPr lang="en-US" dirty="0"/>
              <a:t>(Van Dijk, n.d.)</a:t>
            </a:r>
          </a:p>
          <a:p>
            <a:r>
              <a:rPr lang="en-US" dirty="0"/>
              <a:t>Scaffolding known concepts</a:t>
            </a:r>
          </a:p>
          <a:p>
            <a:r>
              <a:rPr lang="en-US" dirty="0"/>
              <a:t>Time required for a topic</a:t>
            </a:r>
          </a:p>
          <a:p>
            <a:r>
              <a:rPr lang="en-US" dirty="0"/>
              <a:t>Taking risks in topic selection-yearly, monthly topics, life skills</a:t>
            </a:r>
          </a:p>
          <a:p>
            <a:r>
              <a:rPr lang="en-US" dirty="0"/>
              <a:t>Grade appropriate topics/literature-Little House on the Prairie</a:t>
            </a:r>
          </a:p>
        </p:txBody>
      </p:sp>
      <p:pic>
        <p:nvPicPr>
          <p:cNvPr id="5" name="Google Shape;701;g2f8c1d7e467_0_32" descr="A close-up of a toad&#10;&#10;">
            <a:extLst>
              <a:ext uri="{FF2B5EF4-FFF2-40B4-BE49-F238E27FC236}">
                <a16:creationId xmlns:a16="http://schemas.microsoft.com/office/drawing/2014/main" id="{9C55852F-C339-E91F-E62F-6EB79537FC9C}"/>
              </a:ext>
            </a:extLst>
          </p:cNvPr>
          <p:cNvPicPr preferRelativeResize="0">
            <a:picLocks noGrp="1"/>
          </p:cNvPicPr>
          <p:nvPr>
            <p:ph type="pic" sz="quarter" idx="12"/>
          </p:nvPr>
        </p:nvPicPr>
        <p:blipFill rotWithShape="1">
          <a:blip r:embed="rId4">
            <a:alphaModFix/>
          </a:blip>
          <a:srcRect t="8017" b="8017"/>
          <a:stretch/>
        </p:blipFill>
        <p:spPr>
          <a:xfrm>
            <a:off x="7235825" y="2566988"/>
            <a:ext cx="4356100" cy="2743200"/>
          </a:xfrm>
          <a:prstGeom prst="rect">
            <a:avLst/>
          </a:prstGeom>
          <a:noFill/>
          <a:ln>
            <a:noFill/>
          </a:ln>
        </p:spPr>
      </p:pic>
    </p:spTree>
    <p:extLst>
      <p:ext uri="{BB962C8B-B14F-4D97-AF65-F5344CB8AC3E}">
        <p14:creationId xmlns:p14="http://schemas.microsoft.com/office/powerpoint/2010/main" val="70419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E524-2190-2682-1C5A-F8D54EF96CBB}"/>
              </a:ext>
            </a:extLst>
          </p:cNvPr>
          <p:cNvSpPr>
            <a:spLocks noGrp="1"/>
          </p:cNvSpPr>
          <p:nvPr>
            <p:ph type="title"/>
          </p:nvPr>
        </p:nvSpPr>
        <p:spPr/>
        <p:txBody>
          <a:bodyPr/>
          <a:lstStyle/>
          <a:p>
            <a:r>
              <a:rPr lang="en-US" dirty="0"/>
              <a:t>Considerations</a:t>
            </a:r>
          </a:p>
        </p:txBody>
      </p:sp>
      <p:sp>
        <p:nvSpPr>
          <p:cNvPr id="3" name="Text Placeholder 2">
            <a:extLst>
              <a:ext uri="{FF2B5EF4-FFF2-40B4-BE49-F238E27FC236}">
                <a16:creationId xmlns:a16="http://schemas.microsoft.com/office/drawing/2014/main" id="{8C9FB2C3-DDC5-891B-CDA7-9378F93D7F08}"/>
              </a:ext>
            </a:extLst>
          </p:cNvPr>
          <p:cNvSpPr>
            <a:spLocks noGrp="1"/>
          </p:cNvSpPr>
          <p:nvPr>
            <p:ph type="body" sz="quarter" idx="10"/>
          </p:nvPr>
        </p:nvSpPr>
        <p:spPr/>
        <p:txBody>
          <a:bodyPr/>
          <a:lstStyle/>
          <a:p>
            <a:r>
              <a:rPr lang="en-US" dirty="0">
                <a:hlinkClick r:id="rId3"/>
              </a:rPr>
              <a:t>Multisensory lesson design </a:t>
            </a:r>
            <a:r>
              <a:rPr lang="en-US" dirty="0"/>
              <a:t>(Paths to literacy, n.d.)</a:t>
            </a:r>
          </a:p>
          <a:p>
            <a:r>
              <a:rPr lang="en-US" dirty="0"/>
              <a:t>Assembling books, multiple reviews, daily review of topic</a:t>
            </a:r>
          </a:p>
          <a:p>
            <a:r>
              <a:rPr lang="en-US" dirty="0"/>
              <a:t>Reading with other staff or students, books in library, borrowing</a:t>
            </a:r>
          </a:p>
          <a:p>
            <a:r>
              <a:rPr lang="en-US" dirty="0" err="1"/>
              <a:t>Protactile</a:t>
            </a:r>
            <a:r>
              <a:rPr lang="en-US" dirty="0"/>
              <a:t>, ASL, AAC, and spoken language inclusion</a:t>
            </a:r>
          </a:p>
          <a:p>
            <a:r>
              <a:rPr lang="en-US" dirty="0"/>
              <a:t>Intervener observing, inclusion, turn taking, and turning over</a:t>
            </a:r>
          </a:p>
          <a:p>
            <a:r>
              <a:rPr lang="en-US" dirty="0">
                <a:hlinkClick r:id="rId4"/>
              </a:rPr>
              <a:t>Tar heel reader</a:t>
            </a:r>
            <a:r>
              <a:rPr lang="en-US" dirty="0"/>
              <a:t>-depending on vision/hearing</a:t>
            </a:r>
          </a:p>
        </p:txBody>
      </p:sp>
    </p:spTree>
    <p:extLst>
      <p:ext uri="{BB962C8B-B14F-4D97-AF65-F5344CB8AC3E}">
        <p14:creationId xmlns:p14="http://schemas.microsoft.com/office/powerpoint/2010/main" val="248654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B940-9632-9B22-FDC6-931A92402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AFE50-4B39-F53E-B750-1B56EE696551}"/>
              </a:ext>
            </a:extLst>
          </p:cNvPr>
          <p:cNvSpPr>
            <a:spLocks noGrp="1"/>
          </p:cNvSpPr>
          <p:nvPr>
            <p:ph type="title"/>
          </p:nvPr>
        </p:nvSpPr>
        <p:spPr/>
        <p:txBody>
          <a:bodyPr/>
          <a:lstStyle/>
          <a:p>
            <a:r>
              <a:rPr lang="en-US" dirty="0"/>
              <a:t>B sound book</a:t>
            </a:r>
          </a:p>
        </p:txBody>
      </p:sp>
      <p:sp>
        <p:nvSpPr>
          <p:cNvPr id="3" name="Text Placeholder 2">
            <a:extLst>
              <a:ext uri="{FF2B5EF4-FFF2-40B4-BE49-F238E27FC236}">
                <a16:creationId xmlns:a16="http://schemas.microsoft.com/office/drawing/2014/main" id="{2833A32B-499F-6A0E-6CDA-679D5726F1A2}"/>
              </a:ext>
            </a:extLst>
          </p:cNvPr>
          <p:cNvSpPr>
            <a:spLocks noGrp="1"/>
          </p:cNvSpPr>
          <p:nvPr>
            <p:ph type="body" sz="quarter" idx="10"/>
          </p:nvPr>
        </p:nvSpPr>
        <p:spPr/>
        <p:txBody>
          <a:bodyPr/>
          <a:lstStyle/>
          <a:p>
            <a:pPr>
              <a:lnSpc>
                <a:spcPct val="150000"/>
              </a:lnSpc>
            </a:pPr>
            <a:r>
              <a:rPr lang="en-US" dirty="0"/>
              <a:t>What is being taught in this Experience Book?</a:t>
            </a:r>
          </a:p>
          <a:p>
            <a:pPr>
              <a:lnSpc>
                <a:spcPct val="150000"/>
              </a:lnSpc>
            </a:pPr>
            <a:r>
              <a:rPr lang="en-US" dirty="0"/>
              <a:t>Which sensory channels are being used?</a:t>
            </a:r>
          </a:p>
          <a:p>
            <a:pPr>
              <a:lnSpc>
                <a:spcPct val="150000"/>
              </a:lnSpc>
            </a:pPr>
            <a:r>
              <a:rPr lang="en-US" dirty="0"/>
              <a:t>How might this be expanded with other team members?</a:t>
            </a:r>
          </a:p>
          <a:p>
            <a:pPr>
              <a:lnSpc>
                <a:spcPct val="150000"/>
              </a:lnSpc>
            </a:pPr>
            <a:r>
              <a:rPr lang="en-US" dirty="0"/>
              <a:t>What can speech, OT, or vision be brought into this theme?</a:t>
            </a:r>
          </a:p>
          <a:p>
            <a:pPr marL="0" indent="0">
              <a:buNone/>
            </a:pPr>
            <a:endParaRPr lang="en-US" dirty="0"/>
          </a:p>
        </p:txBody>
      </p:sp>
    </p:spTree>
    <p:extLst>
      <p:ext uri="{BB962C8B-B14F-4D97-AF65-F5344CB8AC3E}">
        <p14:creationId xmlns:p14="http://schemas.microsoft.com/office/powerpoint/2010/main" val="137178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oogle Shape;720;g30204157c78_0_214" descr="Photo of a brown cardboard book page with a cut of of a line drawing of the braille letter B, a letter B constructed from a blue pipe cleaner, and a line drawing of the ASL letter B.">
            <a:extLst>
              <a:ext uri="{FF2B5EF4-FFF2-40B4-BE49-F238E27FC236}">
                <a16:creationId xmlns:a16="http://schemas.microsoft.com/office/drawing/2014/main" id="{8BF536B7-A09C-934F-8BD2-18527C84318E}"/>
              </a:ext>
            </a:extLst>
          </p:cNvPr>
          <p:cNvPicPr preferRelativeResize="0"/>
          <p:nvPr/>
        </p:nvPicPr>
        <p:blipFill rotWithShape="1">
          <a:blip r:embed="rId3">
            <a:alphaModFix/>
          </a:blip>
          <a:srcRect/>
          <a:stretch/>
        </p:blipFill>
        <p:spPr>
          <a:xfrm>
            <a:off x="319948" y="1827149"/>
            <a:ext cx="3159316" cy="4339027"/>
          </a:xfrm>
          <a:prstGeom prst="rect">
            <a:avLst/>
          </a:prstGeom>
          <a:noFill/>
          <a:ln>
            <a:noFill/>
          </a:ln>
        </p:spPr>
      </p:pic>
      <p:pic>
        <p:nvPicPr>
          <p:cNvPr id="22" name="Google Shape;721;g30204157c78_0_214" descr="Coloring sheet page of a line drawing of the ASL letter B, a line drawing of a bird colored purple with a texture underneath, and the print word bird.">
            <a:extLst>
              <a:ext uri="{FF2B5EF4-FFF2-40B4-BE49-F238E27FC236}">
                <a16:creationId xmlns:a16="http://schemas.microsoft.com/office/drawing/2014/main" id="{E0C19069-4EE9-9868-61EC-48F99D01FA73}"/>
              </a:ext>
            </a:extLst>
          </p:cNvPr>
          <p:cNvPicPr preferRelativeResize="0"/>
          <p:nvPr/>
        </p:nvPicPr>
        <p:blipFill rotWithShape="1">
          <a:blip r:embed="rId4">
            <a:alphaModFix/>
          </a:blip>
          <a:srcRect/>
          <a:stretch/>
        </p:blipFill>
        <p:spPr>
          <a:xfrm>
            <a:off x="958882" y="1757232"/>
            <a:ext cx="3449782" cy="4457700"/>
          </a:xfrm>
          <a:prstGeom prst="rect">
            <a:avLst/>
          </a:prstGeom>
          <a:noFill/>
          <a:ln>
            <a:noFill/>
          </a:ln>
        </p:spPr>
      </p:pic>
      <p:pic>
        <p:nvPicPr>
          <p:cNvPr id="23" name="Google Shape;722;g30204157c78_0_214" descr="Black card stock page with 5 white beans glued on and the handwritten word beans.">
            <a:extLst>
              <a:ext uri="{FF2B5EF4-FFF2-40B4-BE49-F238E27FC236}">
                <a16:creationId xmlns:a16="http://schemas.microsoft.com/office/drawing/2014/main" id="{74E2CE7C-AF9A-7F3E-70F9-AE6BB0BDF582}"/>
              </a:ext>
            </a:extLst>
          </p:cNvPr>
          <p:cNvPicPr preferRelativeResize="0"/>
          <p:nvPr/>
        </p:nvPicPr>
        <p:blipFill rotWithShape="1">
          <a:blip r:embed="rId5">
            <a:alphaModFix/>
          </a:blip>
          <a:srcRect/>
          <a:stretch/>
        </p:blipFill>
        <p:spPr>
          <a:xfrm>
            <a:off x="1814328" y="1790700"/>
            <a:ext cx="3622559" cy="4457700"/>
          </a:xfrm>
          <a:prstGeom prst="rect">
            <a:avLst/>
          </a:prstGeom>
          <a:noFill/>
          <a:ln>
            <a:noFill/>
          </a:ln>
        </p:spPr>
      </p:pic>
      <p:pic>
        <p:nvPicPr>
          <p:cNvPr id="24" name="Google Shape;723;g30204157c78_0_214" descr="Black yardstick book page with 6 written letter Bs.">
            <a:extLst>
              <a:ext uri="{FF2B5EF4-FFF2-40B4-BE49-F238E27FC236}">
                <a16:creationId xmlns:a16="http://schemas.microsoft.com/office/drawing/2014/main" id="{E0374F86-7BCA-7276-B3D3-36A4848AA3B0}"/>
              </a:ext>
            </a:extLst>
          </p:cNvPr>
          <p:cNvPicPr preferRelativeResize="0"/>
          <p:nvPr/>
        </p:nvPicPr>
        <p:blipFill rotWithShape="1">
          <a:blip r:embed="rId6">
            <a:alphaModFix/>
          </a:blip>
          <a:srcRect/>
          <a:stretch/>
        </p:blipFill>
        <p:spPr>
          <a:xfrm>
            <a:off x="2546565" y="1682668"/>
            <a:ext cx="3424030" cy="4457700"/>
          </a:xfrm>
          <a:prstGeom prst="rect">
            <a:avLst/>
          </a:prstGeom>
          <a:noFill/>
          <a:ln>
            <a:noFill/>
          </a:ln>
        </p:spPr>
      </p:pic>
      <p:pic>
        <p:nvPicPr>
          <p:cNvPr id="25" name="Google Shape;724;g30204157c78_0_214" descr="Cartoon coloring page of a braille letter B and a bunny that is colored green with a crayon with a texture plate below.">
            <a:extLst>
              <a:ext uri="{FF2B5EF4-FFF2-40B4-BE49-F238E27FC236}">
                <a16:creationId xmlns:a16="http://schemas.microsoft.com/office/drawing/2014/main" id="{58D66324-273B-C711-BF9A-4FB92064D05B}"/>
              </a:ext>
            </a:extLst>
          </p:cNvPr>
          <p:cNvPicPr preferRelativeResize="0"/>
          <p:nvPr/>
        </p:nvPicPr>
        <p:blipFill rotWithShape="1">
          <a:blip r:embed="rId7">
            <a:alphaModFix/>
          </a:blip>
          <a:srcRect/>
          <a:stretch/>
        </p:blipFill>
        <p:spPr>
          <a:xfrm>
            <a:off x="3298291" y="1757231"/>
            <a:ext cx="3503228" cy="4457700"/>
          </a:xfrm>
          <a:prstGeom prst="rect">
            <a:avLst/>
          </a:prstGeom>
          <a:noFill/>
          <a:ln>
            <a:noFill/>
          </a:ln>
        </p:spPr>
      </p:pic>
      <p:pic>
        <p:nvPicPr>
          <p:cNvPr id="26" name="Google Shape;725;g30204157c78_0_214" descr="Black paper with a white line drawing of a gingerbread cookie with the word boy written on the page.">
            <a:extLst>
              <a:ext uri="{FF2B5EF4-FFF2-40B4-BE49-F238E27FC236}">
                <a16:creationId xmlns:a16="http://schemas.microsoft.com/office/drawing/2014/main" id="{3B07C044-D857-8EC5-B83D-99326BE0686B}"/>
              </a:ext>
            </a:extLst>
          </p:cNvPr>
          <p:cNvPicPr preferRelativeResize="0"/>
          <p:nvPr/>
        </p:nvPicPr>
        <p:blipFill rotWithShape="1">
          <a:blip r:embed="rId8">
            <a:alphaModFix/>
          </a:blip>
          <a:srcRect/>
          <a:stretch/>
        </p:blipFill>
        <p:spPr>
          <a:xfrm>
            <a:off x="3898992" y="1785958"/>
            <a:ext cx="3453908" cy="4457700"/>
          </a:xfrm>
          <a:prstGeom prst="rect">
            <a:avLst/>
          </a:prstGeom>
          <a:noFill/>
          <a:ln>
            <a:noFill/>
          </a:ln>
        </p:spPr>
      </p:pic>
      <p:pic>
        <p:nvPicPr>
          <p:cNvPr id="27" name="Google Shape;726;g30204157c78_0_214" descr="Black paper with orange line drawing of a hand with the words sound:bang written below.">
            <a:extLst>
              <a:ext uri="{FF2B5EF4-FFF2-40B4-BE49-F238E27FC236}">
                <a16:creationId xmlns:a16="http://schemas.microsoft.com/office/drawing/2014/main" id="{D7B00E03-956E-88BB-CF1E-A90DA8AA87E3}"/>
              </a:ext>
            </a:extLst>
          </p:cNvPr>
          <p:cNvPicPr preferRelativeResize="0"/>
          <p:nvPr/>
        </p:nvPicPr>
        <p:blipFill rotWithShape="1">
          <a:blip r:embed="rId9">
            <a:alphaModFix/>
          </a:blip>
          <a:srcRect/>
          <a:stretch/>
        </p:blipFill>
        <p:spPr>
          <a:xfrm>
            <a:off x="4451652" y="1757098"/>
            <a:ext cx="3376378" cy="4457701"/>
          </a:xfrm>
          <a:prstGeom prst="rect">
            <a:avLst/>
          </a:prstGeom>
          <a:noFill/>
          <a:ln>
            <a:noFill/>
          </a:ln>
        </p:spPr>
      </p:pic>
      <p:pic>
        <p:nvPicPr>
          <p:cNvPr id="28" name="Google Shape;727;g30204157c78_0_214" descr="Black paper with a gold glitter foam shape of a capital letter B and lowercase b.">
            <a:extLst>
              <a:ext uri="{FF2B5EF4-FFF2-40B4-BE49-F238E27FC236}">
                <a16:creationId xmlns:a16="http://schemas.microsoft.com/office/drawing/2014/main" id="{918D7ADA-0158-B466-FD1A-515C4919E029}"/>
              </a:ext>
            </a:extLst>
          </p:cNvPr>
          <p:cNvPicPr preferRelativeResize="0"/>
          <p:nvPr/>
        </p:nvPicPr>
        <p:blipFill rotWithShape="1">
          <a:blip r:embed="rId10">
            <a:alphaModFix/>
          </a:blip>
          <a:srcRect/>
          <a:stretch/>
        </p:blipFill>
        <p:spPr>
          <a:xfrm>
            <a:off x="5147372" y="1665944"/>
            <a:ext cx="3603399" cy="4457701"/>
          </a:xfrm>
          <a:prstGeom prst="rect">
            <a:avLst/>
          </a:prstGeom>
          <a:noFill/>
          <a:ln>
            <a:noFill/>
          </a:ln>
        </p:spPr>
      </p:pic>
      <p:pic>
        <p:nvPicPr>
          <p:cNvPr id="29" name="Google Shape;728;g30204157c78_0_214" descr="Black paper with six pink handwritten letter Bs.">
            <a:extLst>
              <a:ext uri="{FF2B5EF4-FFF2-40B4-BE49-F238E27FC236}">
                <a16:creationId xmlns:a16="http://schemas.microsoft.com/office/drawing/2014/main" id="{4B5314D9-F135-CB18-9576-464977E3A2B8}"/>
              </a:ext>
            </a:extLst>
          </p:cNvPr>
          <p:cNvPicPr preferRelativeResize="0"/>
          <p:nvPr/>
        </p:nvPicPr>
        <p:blipFill rotWithShape="1">
          <a:blip r:embed="rId11">
            <a:alphaModFix/>
          </a:blip>
          <a:srcRect/>
          <a:stretch/>
        </p:blipFill>
        <p:spPr>
          <a:xfrm>
            <a:off x="5806536" y="1682667"/>
            <a:ext cx="3483652" cy="4457700"/>
          </a:xfrm>
          <a:prstGeom prst="rect">
            <a:avLst/>
          </a:prstGeom>
          <a:noFill/>
          <a:ln>
            <a:noFill/>
          </a:ln>
        </p:spPr>
      </p:pic>
      <p:pic>
        <p:nvPicPr>
          <p:cNvPr id="30" name="Google Shape;729;g30204157c78_0_214" descr="Black paper with a bug made from foam as the body, glitter foam as the wings, pipe cleaner legs and the word bug handwritten below.">
            <a:extLst>
              <a:ext uri="{FF2B5EF4-FFF2-40B4-BE49-F238E27FC236}">
                <a16:creationId xmlns:a16="http://schemas.microsoft.com/office/drawing/2014/main" id="{9135745D-46D0-91EB-D88A-3CDF728F0332}"/>
              </a:ext>
            </a:extLst>
          </p:cNvPr>
          <p:cNvPicPr preferRelativeResize="0"/>
          <p:nvPr/>
        </p:nvPicPr>
        <p:blipFill rotWithShape="1">
          <a:blip r:embed="rId12">
            <a:alphaModFix/>
          </a:blip>
          <a:srcRect/>
          <a:stretch/>
        </p:blipFill>
        <p:spPr>
          <a:xfrm>
            <a:off x="6358633" y="1775324"/>
            <a:ext cx="3570488" cy="4457700"/>
          </a:xfrm>
          <a:prstGeom prst="rect">
            <a:avLst/>
          </a:prstGeom>
          <a:noFill/>
          <a:ln>
            <a:noFill/>
          </a:ln>
        </p:spPr>
      </p:pic>
      <p:pic>
        <p:nvPicPr>
          <p:cNvPr id="31" name="Google Shape;730;g30204157c78_0_214" descr="Black page with 2 blue foam square stickers and one blue foam circle sticker with the word blue written in blue below.">
            <a:extLst>
              <a:ext uri="{FF2B5EF4-FFF2-40B4-BE49-F238E27FC236}">
                <a16:creationId xmlns:a16="http://schemas.microsoft.com/office/drawing/2014/main" id="{85CD07FD-29F3-8E99-F199-F3BF2A0C3051}"/>
              </a:ext>
            </a:extLst>
          </p:cNvPr>
          <p:cNvPicPr preferRelativeResize="0"/>
          <p:nvPr/>
        </p:nvPicPr>
        <p:blipFill rotWithShape="1">
          <a:blip r:embed="rId13">
            <a:alphaModFix/>
          </a:blip>
          <a:srcRect/>
          <a:stretch/>
        </p:blipFill>
        <p:spPr>
          <a:xfrm>
            <a:off x="6980410" y="1665945"/>
            <a:ext cx="3619699" cy="4457700"/>
          </a:xfrm>
          <a:prstGeom prst="rect">
            <a:avLst/>
          </a:prstGeom>
          <a:noFill/>
          <a:ln>
            <a:noFill/>
          </a:ln>
        </p:spPr>
      </p:pic>
      <p:pic>
        <p:nvPicPr>
          <p:cNvPr id="32" name="Google Shape;731;g30204157c78_0_214" descr="Black page with the word ball written at the top in a light yellow color with a circle line drawing below it.  In the middle of the ball is glued on a piece of white elastic that has a styrofoam ball at the end.">
            <a:extLst>
              <a:ext uri="{FF2B5EF4-FFF2-40B4-BE49-F238E27FC236}">
                <a16:creationId xmlns:a16="http://schemas.microsoft.com/office/drawing/2014/main" id="{779EDB8B-8749-B478-D9AD-4402320B74D7}"/>
              </a:ext>
            </a:extLst>
          </p:cNvPr>
          <p:cNvPicPr preferRelativeResize="0"/>
          <p:nvPr/>
        </p:nvPicPr>
        <p:blipFill rotWithShape="1">
          <a:blip r:embed="rId14">
            <a:alphaModFix/>
          </a:blip>
          <a:srcRect/>
          <a:stretch/>
        </p:blipFill>
        <p:spPr>
          <a:xfrm>
            <a:off x="7506956" y="1784599"/>
            <a:ext cx="3498586" cy="4457700"/>
          </a:xfrm>
          <a:prstGeom prst="rect">
            <a:avLst/>
          </a:prstGeom>
          <a:noFill/>
          <a:ln>
            <a:noFill/>
          </a:ln>
        </p:spPr>
      </p:pic>
      <p:pic>
        <p:nvPicPr>
          <p:cNvPr id="33" name="Google Shape;732;g30204157c78_0_214" descr="Black page with the words bells, big, and small hand written on it.  There are 2 circles next to the words big and small of relative size.  Glued on the page are 2 pieces of elastic with jingle bells on them; one big and 3 small.">
            <a:extLst>
              <a:ext uri="{FF2B5EF4-FFF2-40B4-BE49-F238E27FC236}">
                <a16:creationId xmlns:a16="http://schemas.microsoft.com/office/drawing/2014/main" id="{93D343A6-627C-93EF-D2AC-93126D1031A3}"/>
              </a:ext>
            </a:extLst>
          </p:cNvPr>
          <p:cNvPicPr preferRelativeResize="0"/>
          <p:nvPr/>
        </p:nvPicPr>
        <p:blipFill rotWithShape="1">
          <a:blip r:embed="rId15">
            <a:alphaModFix/>
          </a:blip>
          <a:srcRect/>
          <a:stretch/>
        </p:blipFill>
        <p:spPr>
          <a:xfrm>
            <a:off x="8095156" y="1772275"/>
            <a:ext cx="3487244" cy="4457701"/>
          </a:xfrm>
          <a:prstGeom prst="rect">
            <a:avLst/>
          </a:prstGeom>
          <a:noFill/>
          <a:ln>
            <a:noFill/>
          </a:ln>
        </p:spPr>
      </p:pic>
      <p:sp>
        <p:nvSpPr>
          <p:cNvPr id="34" name="Title 33">
            <a:extLst>
              <a:ext uri="{FF2B5EF4-FFF2-40B4-BE49-F238E27FC236}">
                <a16:creationId xmlns:a16="http://schemas.microsoft.com/office/drawing/2014/main" id="{EEB0763C-F49E-340C-EEB0-E991469C8799}"/>
              </a:ext>
            </a:extLst>
          </p:cNvPr>
          <p:cNvSpPr>
            <a:spLocks noGrp="1"/>
          </p:cNvSpPr>
          <p:nvPr>
            <p:ph type="title"/>
          </p:nvPr>
        </p:nvSpPr>
        <p:spPr/>
        <p:txBody>
          <a:bodyPr/>
          <a:lstStyle/>
          <a:p>
            <a:r>
              <a:rPr lang="en-US" dirty="0"/>
              <a:t>Photos of B sound book</a:t>
            </a:r>
          </a:p>
        </p:txBody>
      </p:sp>
    </p:spTree>
    <p:extLst>
      <p:ext uri="{BB962C8B-B14F-4D97-AF65-F5344CB8AC3E}">
        <p14:creationId xmlns:p14="http://schemas.microsoft.com/office/powerpoint/2010/main" val="13271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2EA1-2FDF-5F7E-F114-41254E5FB47F}"/>
              </a:ext>
            </a:extLst>
          </p:cNvPr>
          <p:cNvSpPr>
            <a:spLocks noGrp="1"/>
          </p:cNvSpPr>
          <p:nvPr>
            <p:ph type="title"/>
          </p:nvPr>
        </p:nvSpPr>
        <p:spPr>
          <a:xfrm>
            <a:off x="612489" y="1170639"/>
            <a:ext cx="10969911" cy="317919"/>
          </a:xfrm>
        </p:spPr>
        <p:txBody>
          <a:bodyPr/>
          <a:lstStyle/>
          <a:p>
            <a:r>
              <a:rPr lang="en-US" dirty="0"/>
              <a:t>Little House-Winter Days in the Big Woods example</a:t>
            </a:r>
          </a:p>
        </p:txBody>
      </p:sp>
      <p:sp>
        <p:nvSpPr>
          <p:cNvPr id="3" name="Text Placeholder 2">
            <a:extLst>
              <a:ext uri="{FF2B5EF4-FFF2-40B4-BE49-F238E27FC236}">
                <a16:creationId xmlns:a16="http://schemas.microsoft.com/office/drawing/2014/main" id="{E205F139-3452-0E38-6F5E-6869FF74B36A}"/>
              </a:ext>
            </a:extLst>
          </p:cNvPr>
          <p:cNvSpPr>
            <a:spLocks noGrp="1"/>
          </p:cNvSpPr>
          <p:nvPr>
            <p:ph type="body" sz="quarter" idx="10"/>
          </p:nvPr>
        </p:nvSpPr>
        <p:spPr>
          <a:xfrm>
            <a:off x="612488" y="2249669"/>
            <a:ext cx="5483512" cy="4034170"/>
          </a:xfrm>
        </p:spPr>
        <p:txBody>
          <a:bodyPr/>
          <a:lstStyle/>
          <a:p>
            <a:r>
              <a:rPr lang="en-US" dirty="0"/>
              <a:t>Feb-May</a:t>
            </a:r>
          </a:p>
          <a:p>
            <a:r>
              <a:rPr lang="en-US" dirty="0"/>
              <a:t>56 topics in 29 pages</a:t>
            </a:r>
          </a:p>
          <a:p>
            <a:r>
              <a:rPr lang="en-US" dirty="0"/>
              <a:t>completed19 topics</a:t>
            </a:r>
          </a:p>
          <a:p>
            <a:r>
              <a:rPr lang="en-US" dirty="0"/>
              <a:t>cooking</a:t>
            </a:r>
          </a:p>
          <a:p>
            <a:r>
              <a:rPr lang="en-US" dirty="0"/>
              <a:t>life skills</a:t>
            </a:r>
          </a:p>
          <a:p>
            <a:r>
              <a:rPr lang="en-US" dirty="0"/>
              <a:t>recreation</a:t>
            </a:r>
          </a:p>
          <a:p>
            <a:r>
              <a:rPr lang="en-US" dirty="0"/>
              <a:t>employment</a:t>
            </a:r>
          </a:p>
          <a:p>
            <a:r>
              <a:rPr lang="en-US" dirty="0"/>
              <a:t>academic skills</a:t>
            </a:r>
          </a:p>
          <a:p>
            <a:r>
              <a:rPr lang="en-US" dirty="0"/>
              <a:t>Lots of concept development</a:t>
            </a:r>
          </a:p>
        </p:txBody>
      </p:sp>
      <p:sp>
        <p:nvSpPr>
          <p:cNvPr id="21" name="Google Shape;780;g2e766fb8268_2_5">
            <a:extLst>
              <a:ext uri="{FF2B5EF4-FFF2-40B4-BE49-F238E27FC236}">
                <a16:creationId xmlns:a16="http://schemas.microsoft.com/office/drawing/2014/main" id="{08F352BE-7A45-0208-1CBF-E01C6D9AB242}"/>
              </a:ext>
            </a:extLst>
          </p:cNvPr>
          <p:cNvSpPr txBox="1"/>
          <p:nvPr/>
        </p:nvSpPr>
        <p:spPr>
          <a:xfrm>
            <a:off x="953126" y="6136567"/>
            <a:ext cx="3540642" cy="461635"/>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lt1"/>
              </a:buClr>
              <a:buSzPts val="1100"/>
              <a:buFont typeface="Arial"/>
              <a:buNone/>
            </a:pPr>
            <a:r>
              <a:rPr lang="en-US" b="0" i="0" u="none" strike="noStrike" cap="none" dirty="0">
                <a:latin typeface="Arial"/>
                <a:ea typeface="Arial"/>
                <a:cs typeface="Arial"/>
                <a:sym typeface="Arial"/>
              </a:rPr>
              <a:t>*photos shared with permission</a:t>
            </a:r>
            <a:endParaRPr b="0" i="0" u="none" strike="noStrike" cap="none" dirty="0">
              <a:latin typeface="Arial"/>
              <a:ea typeface="Arial"/>
              <a:cs typeface="Arial"/>
              <a:sym typeface="Arial"/>
            </a:endParaRPr>
          </a:p>
        </p:txBody>
      </p:sp>
      <p:pic>
        <p:nvPicPr>
          <p:cNvPr id="39" name="Google Shape;746;p11" descr="A children's book cover">
            <a:extLst>
              <a:ext uri="{FF2B5EF4-FFF2-40B4-BE49-F238E27FC236}">
                <a16:creationId xmlns:a16="http://schemas.microsoft.com/office/drawing/2014/main" id="{67874441-8AA4-4F7C-8FEB-839D9F3C9B3C}"/>
              </a:ext>
            </a:extLst>
          </p:cNvPr>
          <p:cNvPicPr preferRelativeResize="0"/>
          <p:nvPr/>
        </p:nvPicPr>
        <p:blipFill rotWithShape="1">
          <a:blip r:embed="rId3">
            <a:alphaModFix/>
          </a:blip>
          <a:srcRect r="3744" b="-4"/>
          <a:stretch/>
        </p:blipFill>
        <p:spPr>
          <a:xfrm>
            <a:off x="7968227" y="2055346"/>
            <a:ext cx="3060105" cy="3060105"/>
          </a:xfrm>
          <a:custGeom>
            <a:avLst/>
            <a:gdLst/>
            <a:ahLst/>
            <a:cxnLst/>
            <a:rect l="l" t="t" r="r" b="b"/>
            <a:pathLst>
              <a:path w="2452978" h="2452978" extrusionOk="0">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ln>
            <a:noFill/>
          </a:ln>
        </p:spPr>
      </p:pic>
      <p:pic>
        <p:nvPicPr>
          <p:cNvPr id="40" name="Google Shape;753;p11" descr="Photo of a book page that is a drawing of Laura Ingalls Wilder in a red patterned dress looking at flowers with a pine tree in the background.">
            <a:extLst>
              <a:ext uri="{FF2B5EF4-FFF2-40B4-BE49-F238E27FC236}">
                <a16:creationId xmlns:a16="http://schemas.microsoft.com/office/drawing/2014/main" id="{CA1FFBF5-1BDA-8196-B3C3-77C777E88E27}"/>
              </a:ext>
            </a:extLst>
          </p:cNvPr>
          <p:cNvPicPr preferRelativeResize="0"/>
          <p:nvPr/>
        </p:nvPicPr>
        <p:blipFill rotWithShape="1">
          <a:blip r:embed="rId4">
            <a:alphaModFix/>
          </a:blip>
          <a:srcRect/>
          <a:stretch/>
        </p:blipFill>
        <p:spPr>
          <a:xfrm>
            <a:off x="744275" y="1714054"/>
            <a:ext cx="4357432" cy="4752590"/>
          </a:xfrm>
          <a:prstGeom prst="rect">
            <a:avLst/>
          </a:prstGeom>
          <a:noFill/>
          <a:ln>
            <a:noFill/>
          </a:ln>
        </p:spPr>
      </p:pic>
      <p:pic>
        <p:nvPicPr>
          <p:cNvPr id="41" name="Google Shape;754;p11" descr="Photo of a book page that contains a log cabin, Laura Ingall's Wilder's Ma, and 2 pine trees with grass all around.">
            <a:extLst>
              <a:ext uri="{FF2B5EF4-FFF2-40B4-BE49-F238E27FC236}">
                <a16:creationId xmlns:a16="http://schemas.microsoft.com/office/drawing/2014/main" id="{C1E6A2E3-C337-8721-390E-470E4E1B6630}"/>
              </a:ext>
            </a:extLst>
          </p:cNvPr>
          <p:cNvPicPr preferRelativeResize="0"/>
          <p:nvPr/>
        </p:nvPicPr>
        <p:blipFill rotWithShape="1">
          <a:blip r:embed="rId5">
            <a:alphaModFix/>
          </a:blip>
          <a:srcRect/>
          <a:stretch/>
        </p:blipFill>
        <p:spPr>
          <a:xfrm>
            <a:off x="1523596" y="1678793"/>
            <a:ext cx="4555022" cy="4752589"/>
          </a:xfrm>
          <a:prstGeom prst="rect">
            <a:avLst/>
          </a:prstGeom>
          <a:noFill/>
          <a:ln>
            <a:noFill/>
          </a:ln>
        </p:spPr>
      </p:pic>
      <p:pic>
        <p:nvPicPr>
          <p:cNvPr id="42" name="Google Shape;755;p11" descr="Photo of a book page that is a cartoon drawing of Laura Ingalls Wilder as a child wearing a red patterned dress playing with her bulldog Jack in the woods next to the log cabin where they lived.">
            <a:extLst>
              <a:ext uri="{FF2B5EF4-FFF2-40B4-BE49-F238E27FC236}">
                <a16:creationId xmlns:a16="http://schemas.microsoft.com/office/drawing/2014/main" id="{777FC62E-0DF1-233A-EAFB-BE69F033B54D}"/>
              </a:ext>
            </a:extLst>
          </p:cNvPr>
          <p:cNvPicPr preferRelativeResize="0"/>
          <p:nvPr/>
        </p:nvPicPr>
        <p:blipFill rotWithShape="1">
          <a:blip r:embed="rId6">
            <a:alphaModFix/>
          </a:blip>
          <a:srcRect/>
          <a:stretch/>
        </p:blipFill>
        <p:spPr>
          <a:xfrm>
            <a:off x="2319153" y="1994456"/>
            <a:ext cx="4227244" cy="4489556"/>
          </a:xfrm>
          <a:prstGeom prst="rect">
            <a:avLst/>
          </a:prstGeom>
          <a:noFill/>
          <a:ln>
            <a:noFill/>
          </a:ln>
        </p:spPr>
      </p:pic>
      <p:pic>
        <p:nvPicPr>
          <p:cNvPr id="43" name="Google Shape;756;p11" descr="Photo of a book page with cartoon drawings of Laura Ingalls Wilder's Ma and sister Mary picking vegetables from their garden next to their lag cabin. Mary holds her white apron out to hold the vegetables like a bag.">
            <a:extLst>
              <a:ext uri="{FF2B5EF4-FFF2-40B4-BE49-F238E27FC236}">
                <a16:creationId xmlns:a16="http://schemas.microsoft.com/office/drawing/2014/main" id="{CF960219-AA87-BEA1-63A0-975E2EF6C011}"/>
              </a:ext>
            </a:extLst>
          </p:cNvPr>
          <p:cNvPicPr preferRelativeResize="0"/>
          <p:nvPr/>
        </p:nvPicPr>
        <p:blipFill rotWithShape="1">
          <a:blip r:embed="rId7">
            <a:alphaModFix/>
          </a:blip>
          <a:srcRect/>
          <a:stretch/>
        </p:blipFill>
        <p:spPr>
          <a:xfrm>
            <a:off x="3390592" y="1697789"/>
            <a:ext cx="4302007" cy="4752591"/>
          </a:xfrm>
          <a:prstGeom prst="rect">
            <a:avLst/>
          </a:prstGeom>
          <a:noFill/>
          <a:ln>
            <a:noFill/>
          </a:ln>
        </p:spPr>
      </p:pic>
      <p:pic>
        <p:nvPicPr>
          <p:cNvPr id="44" name="Google Shape;757;p11" descr="Photo of a book page with a drawing of a wooden table covered by a blue patterned tablecloth sitting inside the log cabin and their bulldog Jack sitting nearby.  The text on the page describes the weekly chore schedule.">
            <a:extLst>
              <a:ext uri="{FF2B5EF4-FFF2-40B4-BE49-F238E27FC236}">
                <a16:creationId xmlns:a16="http://schemas.microsoft.com/office/drawing/2014/main" id="{232F7AAA-5887-4DA3-DA05-71C126F0443F}"/>
              </a:ext>
            </a:extLst>
          </p:cNvPr>
          <p:cNvPicPr preferRelativeResize="0"/>
          <p:nvPr/>
        </p:nvPicPr>
        <p:blipFill rotWithShape="1">
          <a:blip r:embed="rId8">
            <a:alphaModFix/>
          </a:blip>
          <a:srcRect/>
          <a:stretch/>
        </p:blipFill>
        <p:spPr>
          <a:xfrm>
            <a:off x="4869383" y="1694956"/>
            <a:ext cx="4346753" cy="4752592"/>
          </a:xfrm>
          <a:prstGeom prst="rect">
            <a:avLst/>
          </a:prstGeom>
          <a:noFill/>
          <a:ln>
            <a:noFill/>
          </a:ln>
        </p:spPr>
      </p:pic>
      <p:pic>
        <p:nvPicPr>
          <p:cNvPr id="45" name="Google Shape;758;p11" descr="Photo of a book page with a drawing of Laura Ingalls Wilder's Pa with brown hair and brown beard, playing a fiddle.  There is a candle in the background on the log cabin wall.  Mary has blonde hair and wears a pink patterned dress and Laura has brown hair and wears a red patterned dress.  Pa wears a white button down shirt and blue plaid vest.">
            <a:extLst>
              <a:ext uri="{FF2B5EF4-FFF2-40B4-BE49-F238E27FC236}">
                <a16:creationId xmlns:a16="http://schemas.microsoft.com/office/drawing/2014/main" id="{4A635F53-D345-8B68-4FAB-999669A59244}"/>
              </a:ext>
            </a:extLst>
          </p:cNvPr>
          <p:cNvPicPr preferRelativeResize="0"/>
          <p:nvPr/>
        </p:nvPicPr>
        <p:blipFill rotWithShape="1">
          <a:blip r:embed="rId9">
            <a:alphaModFix/>
          </a:blip>
          <a:srcRect/>
          <a:stretch/>
        </p:blipFill>
        <p:spPr>
          <a:xfrm>
            <a:off x="6668662" y="1704487"/>
            <a:ext cx="4570212" cy="4752592"/>
          </a:xfrm>
          <a:prstGeom prst="rect">
            <a:avLst/>
          </a:prstGeom>
          <a:noFill/>
          <a:ln>
            <a:noFill/>
          </a:ln>
        </p:spPr>
      </p:pic>
    </p:spTree>
    <p:extLst>
      <p:ext uri="{BB962C8B-B14F-4D97-AF65-F5344CB8AC3E}">
        <p14:creationId xmlns:p14="http://schemas.microsoft.com/office/powerpoint/2010/main" val="10469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4749-2882-2EE5-A551-2984C7762D63}"/>
              </a:ext>
            </a:extLst>
          </p:cNvPr>
          <p:cNvSpPr>
            <a:spLocks noGrp="1"/>
          </p:cNvSpPr>
          <p:nvPr>
            <p:ph type="title"/>
          </p:nvPr>
        </p:nvSpPr>
        <p:spPr/>
        <p:txBody>
          <a:bodyPr/>
          <a:lstStyle/>
          <a:p>
            <a:pPr lvl="0"/>
            <a:r>
              <a:rPr lang="en-US" dirty="0"/>
              <a:t>Example Exp Book</a:t>
            </a:r>
            <a:endParaRPr lang="en-US" dirty="0">
              <a:effectLst/>
            </a:endParaRPr>
          </a:p>
        </p:txBody>
      </p:sp>
      <p:sp>
        <p:nvSpPr>
          <p:cNvPr id="21" name="Google Shape;780;g2e766fb8268_2_5">
            <a:extLst>
              <a:ext uri="{FF2B5EF4-FFF2-40B4-BE49-F238E27FC236}">
                <a16:creationId xmlns:a16="http://schemas.microsoft.com/office/drawing/2014/main" id="{D8F6A2C9-3EC5-76F8-1675-F5A810B5B9D1}"/>
              </a:ext>
            </a:extLst>
          </p:cNvPr>
          <p:cNvSpPr txBox="1"/>
          <p:nvPr/>
        </p:nvSpPr>
        <p:spPr>
          <a:xfrm>
            <a:off x="6312715" y="5681899"/>
            <a:ext cx="5233768"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n-US" sz="2400" b="0" i="0" u="none" strike="noStrike" cap="none" dirty="0">
                <a:latin typeface="Arial"/>
                <a:ea typeface="Arial"/>
                <a:cs typeface="Arial"/>
                <a:sym typeface="Arial"/>
              </a:rPr>
              <a:t>*photos shared with permission</a:t>
            </a:r>
            <a:endParaRPr sz="2400" b="0" i="0" u="none" strike="noStrike" cap="none" dirty="0">
              <a:latin typeface="Arial"/>
              <a:ea typeface="Arial"/>
              <a:cs typeface="Arial"/>
              <a:sym typeface="Arial"/>
            </a:endParaRPr>
          </a:p>
        </p:txBody>
      </p:sp>
      <p:pic>
        <p:nvPicPr>
          <p:cNvPr id="5" name="Google Shape;764;g2e766fb8268_2_5" descr="The cover of an Experience Book titled &quot;Winter Days in the Big Woods&quot; with a cut out copy of the picture from one of the pages of Laura Ingalls Wilder's book.  Laura is wearing a red patterned dress looking at flowers in the woods with grass all around.">
            <a:extLst>
              <a:ext uri="{FF2B5EF4-FFF2-40B4-BE49-F238E27FC236}">
                <a16:creationId xmlns:a16="http://schemas.microsoft.com/office/drawing/2014/main" id="{FDFFF504-E9A1-25D4-CEF0-E5DB5C961542}"/>
              </a:ext>
            </a:extLst>
          </p:cNvPr>
          <p:cNvPicPr preferRelativeResize="0"/>
          <p:nvPr/>
        </p:nvPicPr>
        <p:blipFill rotWithShape="1">
          <a:blip r:embed="rId3">
            <a:alphaModFix/>
          </a:blip>
          <a:srcRect/>
          <a:stretch/>
        </p:blipFill>
        <p:spPr>
          <a:xfrm>
            <a:off x="750315" y="1753952"/>
            <a:ext cx="2914183" cy="3564359"/>
          </a:xfrm>
          <a:prstGeom prst="rect">
            <a:avLst/>
          </a:prstGeom>
          <a:noFill/>
          <a:ln>
            <a:noFill/>
          </a:ln>
        </p:spPr>
      </p:pic>
      <p:pic>
        <p:nvPicPr>
          <p:cNvPr id="6" name="Google Shape;765;g2e766fb8268_2_5" descr="Roman bubble letters of the words &quot;washing dishes&quot; on a tan piece of cardboard.">
            <a:extLst>
              <a:ext uri="{FF2B5EF4-FFF2-40B4-BE49-F238E27FC236}">
                <a16:creationId xmlns:a16="http://schemas.microsoft.com/office/drawing/2014/main" id="{8D2D0478-D96B-F423-DCF7-33CA34EE57A2}"/>
              </a:ext>
            </a:extLst>
          </p:cNvPr>
          <p:cNvPicPr preferRelativeResize="0"/>
          <p:nvPr/>
        </p:nvPicPr>
        <p:blipFill rotWithShape="1">
          <a:blip r:embed="rId4">
            <a:alphaModFix/>
          </a:blip>
          <a:srcRect/>
          <a:stretch/>
        </p:blipFill>
        <p:spPr>
          <a:xfrm>
            <a:off x="1332567" y="1786026"/>
            <a:ext cx="2844633" cy="3564359"/>
          </a:xfrm>
          <a:prstGeom prst="rect">
            <a:avLst/>
          </a:prstGeom>
          <a:noFill/>
          <a:ln>
            <a:noFill/>
          </a:ln>
        </p:spPr>
      </p:pic>
      <p:pic>
        <p:nvPicPr>
          <p:cNvPr id="7" name="Google Shape;766;g2e766fb8268_2_5" descr="Photo of Krista wearing a dark gray sweatshirt standing next to a sink of dishes with female student with sandy blonde hair sitting in her wheelchair reaching up to wash dishes together.  Krista and the student's hands touch.">
            <a:extLst>
              <a:ext uri="{FF2B5EF4-FFF2-40B4-BE49-F238E27FC236}">
                <a16:creationId xmlns:a16="http://schemas.microsoft.com/office/drawing/2014/main" id="{C20E0166-F0B3-C73A-7B1A-A6D9331B5560}"/>
              </a:ext>
            </a:extLst>
          </p:cNvPr>
          <p:cNvPicPr preferRelativeResize="0"/>
          <p:nvPr/>
        </p:nvPicPr>
        <p:blipFill rotWithShape="1">
          <a:blip r:embed="rId5">
            <a:alphaModFix/>
          </a:blip>
          <a:srcRect/>
          <a:stretch/>
        </p:blipFill>
        <p:spPr>
          <a:xfrm>
            <a:off x="2003867" y="1723449"/>
            <a:ext cx="2775758" cy="3510191"/>
          </a:xfrm>
          <a:prstGeom prst="rect">
            <a:avLst/>
          </a:prstGeom>
          <a:noFill/>
          <a:ln>
            <a:noFill/>
          </a:ln>
        </p:spPr>
      </p:pic>
      <p:pic>
        <p:nvPicPr>
          <p:cNvPr id="8" name="Google Shape;767;g2e766fb8268_2_5" descr="Black page with the words &quot;wash clothes&quot; in Roman bubble letters with blue outlining.">
            <a:extLst>
              <a:ext uri="{FF2B5EF4-FFF2-40B4-BE49-F238E27FC236}">
                <a16:creationId xmlns:a16="http://schemas.microsoft.com/office/drawing/2014/main" id="{40EE59D8-0EBA-C179-37C8-CCBD94BFB687}"/>
              </a:ext>
            </a:extLst>
          </p:cNvPr>
          <p:cNvPicPr preferRelativeResize="0"/>
          <p:nvPr/>
        </p:nvPicPr>
        <p:blipFill rotWithShape="1">
          <a:blip r:embed="rId6">
            <a:alphaModFix/>
          </a:blip>
          <a:srcRect/>
          <a:stretch/>
        </p:blipFill>
        <p:spPr>
          <a:xfrm>
            <a:off x="2594932" y="1757084"/>
            <a:ext cx="2914182" cy="3452186"/>
          </a:xfrm>
          <a:prstGeom prst="rect">
            <a:avLst/>
          </a:prstGeom>
          <a:noFill/>
          <a:ln>
            <a:noFill/>
          </a:ln>
        </p:spPr>
      </p:pic>
      <p:pic>
        <p:nvPicPr>
          <p:cNvPr id="9" name="Google Shape;768;g2e766fb8268_2_5" descr="Black page with light blue fleece fabric glued on in the shape of a pocket with a cardboard dog sewing card inside that has a blue shoe lace to sew with.">
            <a:extLst>
              <a:ext uri="{FF2B5EF4-FFF2-40B4-BE49-F238E27FC236}">
                <a16:creationId xmlns:a16="http://schemas.microsoft.com/office/drawing/2014/main" id="{B373F3D0-04F1-BFA8-0A6C-87F530836C45}"/>
              </a:ext>
            </a:extLst>
          </p:cNvPr>
          <p:cNvPicPr preferRelativeResize="0"/>
          <p:nvPr/>
        </p:nvPicPr>
        <p:blipFill rotWithShape="1">
          <a:blip r:embed="rId7">
            <a:alphaModFix/>
          </a:blip>
          <a:srcRect/>
          <a:stretch/>
        </p:blipFill>
        <p:spPr>
          <a:xfrm>
            <a:off x="3142585" y="1714553"/>
            <a:ext cx="2674386" cy="3452186"/>
          </a:xfrm>
          <a:prstGeom prst="rect">
            <a:avLst/>
          </a:prstGeom>
          <a:noFill/>
          <a:ln>
            <a:noFill/>
          </a:ln>
        </p:spPr>
      </p:pic>
      <p:pic>
        <p:nvPicPr>
          <p:cNvPr id="10" name="Google Shape;769;g2e766fb8268_2_5" descr="Black page with the words &quot;Making butter&quot; in Roman bubble letters with blue outlining at the top.  The front of a Kemps whipping cream container is glued on the page with  the round pouring spout.">
            <a:extLst>
              <a:ext uri="{FF2B5EF4-FFF2-40B4-BE49-F238E27FC236}">
                <a16:creationId xmlns:a16="http://schemas.microsoft.com/office/drawing/2014/main" id="{F4FD5D6F-ABE1-665A-18F7-C84B5CC24267}"/>
              </a:ext>
            </a:extLst>
          </p:cNvPr>
          <p:cNvPicPr preferRelativeResize="0"/>
          <p:nvPr/>
        </p:nvPicPr>
        <p:blipFill rotWithShape="1">
          <a:blip r:embed="rId8">
            <a:alphaModFix/>
          </a:blip>
          <a:srcRect/>
          <a:stretch/>
        </p:blipFill>
        <p:spPr>
          <a:xfrm>
            <a:off x="3892616" y="1689963"/>
            <a:ext cx="2844628" cy="3513959"/>
          </a:xfrm>
          <a:prstGeom prst="rect">
            <a:avLst/>
          </a:prstGeom>
          <a:noFill/>
          <a:ln>
            <a:noFill/>
          </a:ln>
        </p:spPr>
      </p:pic>
      <p:pic>
        <p:nvPicPr>
          <p:cNvPr id="11" name="Google Shape;770;g2e766fb8268_2_5" descr="Black page with a small clear Ziplock baggie stapled on in the middle.  Inside the baggie is a smaller clear Ziplock baggie with yellow playdough inside.">
            <a:extLst>
              <a:ext uri="{FF2B5EF4-FFF2-40B4-BE49-F238E27FC236}">
                <a16:creationId xmlns:a16="http://schemas.microsoft.com/office/drawing/2014/main" id="{12F7589D-EA3D-8483-ED9A-4369D9429E60}"/>
              </a:ext>
            </a:extLst>
          </p:cNvPr>
          <p:cNvPicPr preferRelativeResize="0"/>
          <p:nvPr/>
        </p:nvPicPr>
        <p:blipFill rotWithShape="1">
          <a:blip r:embed="rId9">
            <a:alphaModFix/>
          </a:blip>
          <a:srcRect/>
          <a:stretch/>
        </p:blipFill>
        <p:spPr>
          <a:xfrm>
            <a:off x="4736470" y="1676719"/>
            <a:ext cx="2844627" cy="3496528"/>
          </a:xfrm>
          <a:prstGeom prst="rect">
            <a:avLst/>
          </a:prstGeom>
          <a:noFill/>
          <a:ln>
            <a:noFill/>
          </a:ln>
        </p:spPr>
      </p:pic>
      <p:pic>
        <p:nvPicPr>
          <p:cNvPr id="12" name="Google Shape;771;g2e766fb8268_2_5" descr="Tan cardboard page with the words &quot;baking cookies&quot; in Roman bubble letters with blue outlining and black background glued on the tan cardboard in the middle.">
            <a:extLst>
              <a:ext uri="{FF2B5EF4-FFF2-40B4-BE49-F238E27FC236}">
                <a16:creationId xmlns:a16="http://schemas.microsoft.com/office/drawing/2014/main" id="{FDF6AD4E-F662-DFDC-BA8F-FA0439E3960E}"/>
              </a:ext>
            </a:extLst>
          </p:cNvPr>
          <p:cNvPicPr preferRelativeResize="0"/>
          <p:nvPr/>
        </p:nvPicPr>
        <p:blipFill rotWithShape="1">
          <a:blip r:embed="rId10">
            <a:alphaModFix/>
          </a:blip>
          <a:srcRect/>
          <a:stretch/>
        </p:blipFill>
        <p:spPr>
          <a:xfrm>
            <a:off x="5541231" y="1627512"/>
            <a:ext cx="2999725" cy="3513956"/>
          </a:xfrm>
          <a:prstGeom prst="rect">
            <a:avLst/>
          </a:prstGeom>
          <a:noFill/>
          <a:ln>
            <a:noFill/>
          </a:ln>
        </p:spPr>
      </p:pic>
      <p:pic>
        <p:nvPicPr>
          <p:cNvPr id="13" name="Google Shape;772;g2e766fb8268_2_5" descr="Photo of book page of a drawing of Laura Ingalls Wilder with brown hair, wearing a red patterned dress, rolling balls of dough to make cookies sitting by the wooden table.">
            <a:extLst>
              <a:ext uri="{FF2B5EF4-FFF2-40B4-BE49-F238E27FC236}">
                <a16:creationId xmlns:a16="http://schemas.microsoft.com/office/drawing/2014/main" id="{C450CE80-024A-5142-4C09-0E18BD27A49D}"/>
              </a:ext>
            </a:extLst>
          </p:cNvPr>
          <p:cNvPicPr preferRelativeResize="0"/>
          <p:nvPr/>
        </p:nvPicPr>
        <p:blipFill rotWithShape="1">
          <a:blip r:embed="rId11">
            <a:alphaModFix/>
          </a:blip>
          <a:srcRect/>
          <a:stretch/>
        </p:blipFill>
        <p:spPr>
          <a:xfrm>
            <a:off x="6421878" y="1668431"/>
            <a:ext cx="2775758" cy="3509484"/>
          </a:xfrm>
          <a:prstGeom prst="rect">
            <a:avLst/>
          </a:prstGeom>
          <a:noFill/>
          <a:ln>
            <a:noFill/>
          </a:ln>
        </p:spPr>
      </p:pic>
      <p:pic>
        <p:nvPicPr>
          <p:cNvPr id="14" name="Google Shape;773;g2e766fb8268_2_5" descr="Photo of a white woman with long straight brown hair, wearing a red apron and hotheads, holding a cookie sheet pan with cookies on it, glued on a black background page.">
            <a:extLst>
              <a:ext uri="{FF2B5EF4-FFF2-40B4-BE49-F238E27FC236}">
                <a16:creationId xmlns:a16="http://schemas.microsoft.com/office/drawing/2014/main" id="{D99FE3F3-4975-76A7-CB6A-3A52769D8BD5}"/>
              </a:ext>
            </a:extLst>
          </p:cNvPr>
          <p:cNvPicPr preferRelativeResize="0"/>
          <p:nvPr/>
        </p:nvPicPr>
        <p:blipFill rotWithShape="1">
          <a:blip r:embed="rId12">
            <a:alphaModFix/>
          </a:blip>
          <a:srcRect/>
          <a:stretch/>
        </p:blipFill>
        <p:spPr>
          <a:xfrm>
            <a:off x="7033257" y="1566893"/>
            <a:ext cx="2434451" cy="3452187"/>
          </a:xfrm>
          <a:prstGeom prst="rect">
            <a:avLst/>
          </a:prstGeom>
          <a:noFill/>
          <a:ln>
            <a:noFill/>
          </a:ln>
        </p:spPr>
      </p:pic>
      <p:pic>
        <p:nvPicPr>
          <p:cNvPr id="15" name="Google Shape;774;g2e766fb8268_2_5" descr="White page with 3 hole punch along the left side, Roman bubble letters of the words &quot;find the potatoes&quot; on a black background, and a photo of Krista sitting in the grass with her student sitting on her lap both looking down to the left at red and yellow potatoes on the ground.">
            <a:extLst>
              <a:ext uri="{FF2B5EF4-FFF2-40B4-BE49-F238E27FC236}">
                <a16:creationId xmlns:a16="http://schemas.microsoft.com/office/drawing/2014/main" id="{1BF87733-48FD-FEC7-CF0D-511C2659E977}"/>
              </a:ext>
            </a:extLst>
          </p:cNvPr>
          <p:cNvPicPr preferRelativeResize="0"/>
          <p:nvPr/>
        </p:nvPicPr>
        <p:blipFill rotWithShape="1">
          <a:blip r:embed="rId13">
            <a:alphaModFix/>
          </a:blip>
          <a:srcRect/>
          <a:stretch/>
        </p:blipFill>
        <p:spPr>
          <a:xfrm>
            <a:off x="603667" y="2764662"/>
            <a:ext cx="2674389" cy="3210836"/>
          </a:xfrm>
          <a:prstGeom prst="rect">
            <a:avLst/>
          </a:prstGeom>
          <a:noFill/>
          <a:ln>
            <a:noFill/>
          </a:ln>
        </p:spPr>
      </p:pic>
      <p:pic>
        <p:nvPicPr>
          <p:cNvPr id="16" name="Google Shape;775;g2e766fb8268_2_5" descr="Tan cardboard page with the word &quot;dirt&quot; in Roman bubble letters with blue outlining on a black background glued to the top of the page.  Beneath the word is a Ziplock baggie stapled on the page with a second ziplock bag filled with black garden dirt and 5 large flat Lima beans inside.">
            <a:extLst>
              <a:ext uri="{FF2B5EF4-FFF2-40B4-BE49-F238E27FC236}">
                <a16:creationId xmlns:a16="http://schemas.microsoft.com/office/drawing/2014/main" id="{B59B3AD3-9C9A-CFAF-50F1-B44BC3CD1EF4}"/>
              </a:ext>
            </a:extLst>
          </p:cNvPr>
          <p:cNvPicPr preferRelativeResize="0"/>
          <p:nvPr/>
        </p:nvPicPr>
        <p:blipFill rotWithShape="1">
          <a:blip r:embed="rId14">
            <a:alphaModFix/>
          </a:blip>
          <a:srcRect/>
          <a:stretch/>
        </p:blipFill>
        <p:spPr>
          <a:xfrm>
            <a:off x="1296773" y="2867743"/>
            <a:ext cx="2344655" cy="3382445"/>
          </a:xfrm>
          <a:prstGeom prst="rect">
            <a:avLst/>
          </a:prstGeom>
          <a:noFill/>
          <a:ln>
            <a:noFill/>
          </a:ln>
        </p:spPr>
      </p:pic>
      <p:pic>
        <p:nvPicPr>
          <p:cNvPr id="17" name="Google Shape;776;g2e766fb8268_2_5" descr="Black page with the letters capital M and capital L on it made from potato shapes cut in the letter shapes printed with paint for Mary and Laura. ">
            <a:extLst>
              <a:ext uri="{FF2B5EF4-FFF2-40B4-BE49-F238E27FC236}">
                <a16:creationId xmlns:a16="http://schemas.microsoft.com/office/drawing/2014/main" id="{8D3161D7-062F-80F6-0A4D-5CD439783109}"/>
              </a:ext>
            </a:extLst>
          </p:cNvPr>
          <p:cNvPicPr preferRelativeResize="0"/>
          <p:nvPr/>
        </p:nvPicPr>
        <p:blipFill rotWithShape="1">
          <a:blip r:embed="rId15">
            <a:alphaModFix/>
          </a:blip>
          <a:srcRect/>
          <a:stretch/>
        </p:blipFill>
        <p:spPr>
          <a:xfrm>
            <a:off x="2402019" y="3039501"/>
            <a:ext cx="2613127" cy="3210840"/>
          </a:xfrm>
          <a:prstGeom prst="rect">
            <a:avLst/>
          </a:prstGeom>
          <a:noFill/>
          <a:ln>
            <a:noFill/>
          </a:ln>
        </p:spPr>
      </p:pic>
      <p:pic>
        <p:nvPicPr>
          <p:cNvPr id="18" name="Google Shape;777;g2e766fb8268_2_5" descr="White cardstock page with a photo of Krista's student sitting in her wheelchair next to a table with back paper on top.  On the black paper are two groups of potatoes; one red and one yellow.  Student is in a small room with a door and blue chair in the background.">
            <a:extLst>
              <a:ext uri="{FF2B5EF4-FFF2-40B4-BE49-F238E27FC236}">
                <a16:creationId xmlns:a16="http://schemas.microsoft.com/office/drawing/2014/main" id="{676FD5E5-0F68-2DBA-1548-D2D02178A552}"/>
              </a:ext>
            </a:extLst>
          </p:cNvPr>
          <p:cNvPicPr preferRelativeResize="0"/>
          <p:nvPr/>
        </p:nvPicPr>
        <p:blipFill rotWithShape="1">
          <a:blip r:embed="rId16">
            <a:alphaModFix/>
          </a:blip>
          <a:srcRect/>
          <a:stretch/>
        </p:blipFill>
        <p:spPr>
          <a:xfrm>
            <a:off x="3426049" y="2893792"/>
            <a:ext cx="2734093" cy="3301709"/>
          </a:xfrm>
          <a:prstGeom prst="rect">
            <a:avLst/>
          </a:prstGeom>
          <a:noFill/>
          <a:ln>
            <a:noFill/>
          </a:ln>
        </p:spPr>
      </p:pic>
      <p:pic>
        <p:nvPicPr>
          <p:cNvPr id="19" name="Google Shape;778;g2e766fb8268_2_5" descr="Photo of Krista's female student sitting in her wheelchair, wearing a white shirt and pink triangular shirt protector, eating mashed potatoes and butter from a spoon.">
            <a:extLst>
              <a:ext uri="{FF2B5EF4-FFF2-40B4-BE49-F238E27FC236}">
                <a16:creationId xmlns:a16="http://schemas.microsoft.com/office/drawing/2014/main" id="{272D9FCF-45A5-9AC5-ABC8-0548D28B2A66}"/>
              </a:ext>
            </a:extLst>
          </p:cNvPr>
          <p:cNvPicPr preferRelativeResize="0"/>
          <p:nvPr/>
        </p:nvPicPr>
        <p:blipFill rotWithShape="1">
          <a:blip r:embed="rId17">
            <a:alphaModFix/>
          </a:blip>
          <a:srcRect/>
          <a:stretch/>
        </p:blipFill>
        <p:spPr>
          <a:xfrm>
            <a:off x="4468407" y="2886686"/>
            <a:ext cx="2775757" cy="3359241"/>
          </a:xfrm>
          <a:prstGeom prst="rect">
            <a:avLst/>
          </a:prstGeom>
          <a:noFill/>
          <a:ln>
            <a:noFill/>
          </a:ln>
        </p:spPr>
      </p:pic>
      <p:pic>
        <p:nvPicPr>
          <p:cNvPr id="20" name="Google Shape;779;g2e766fb8268_2_5" descr="Krista and female student standing on the wood floor of a partially constructed wood shed.">
            <a:extLst>
              <a:ext uri="{FF2B5EF4-FFF2-40B4-BE49-F238E27FC236}">
                <a16:creationId xmlns:a16="http://schemas.microsoft.com/office/drawing/2014/main" id="{E013F14D-4D98-B81A-8D6E-70B39C0813A1}"/>
              </a:ext>
            </a:extLst>
          </p:cNvPr>
          <p:cNvPicPr preferRelativeResize="0"/>
          <p:nvPr/>
        </p:nvPicPr>
        <p:blipFill rotWithShape="1">
          <a:blip r:embed="rId18">
            <a:alphaModFix/>
          </a:blip>
          <a:srcRect/>
          <a:stretch/>
        </p:blipFill>
        <p:spPr>
          <a:xfrm>
            <a:off x="5640985" y="2983279"/>
            <a:ext cx="2674388" cy="3256475"/>
          </a:xfrm>
          <a:prstGeom prst="rect">
            <a:avLst/>
          </a:prstGeom>
          <a:noFill/>
          <a:ln>
            <a:noFill/>
          </a:ln>
        </p:spPr>
      </p:pic>
      <p:pic>
        <p:nvPicPr>
          <p:cNvPr id="22" name="Google Shape;781;g2e766fb8268_2_5" descr="A quilt with flowers, blue solid squares, a hand print, a foot print, and a pair of silver rings with green jingle bells.">
            <a:extLst>
              <a:ext uri="{FF2B5EF4-FFF2-40B4-BE49-F238E27FC236}">
                <a16:creationId xmlns:a16="http://schemas.microsoft.com/office/drawing/2014/main" id="{5197983D-30ED-4327-F77B-E20FD7B78417}"/>
              </a:ext>
            </a:extLst>
          </p:cNvPr>
          <p:cNvPicPr preferRelativeResize="0"/>
          <p:nvPr/>
        </p:nvPicPr>
        <p:blipFill rotWithShape="1">
          <a:blip r:embed="rId19">
            <a:alphaModFix/>
          </a:blip>
          <a:srcRect/>
          <a:stretch/>
        </p:blipFill>
        <p:spPr>
          <a:xfrm>
            <a:off x="7543870" y="2583344"/>
            <a:ext cx="4017161" cy="3645631"/>
          </a:xfrm>
          <a:prstGeom prst="rect">
            <a:avLst/>
          </a:prstGeom>
          <a:noFill/>
          <a:ln>
            <a:noFill/>
          </a:ln>
        </p:spPr>
      </p:pic>
    </p:spTree>
    <p:extLst>
      <p:ext uri="{BB962C8B-B14F-4D97-AF65-F5344CB8AC3E}">
        <p14:creationId xmlns:p14="http://schemas.microsoft.com/office/powerpoint/2010/main" val="36864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4323-2D83-9D81-55C6-5A5889ECA46E}"/>
              </a:ext>
            </a:extLst>
          </p:cNvPr>
          <p:cNvSpPr>
            <a:spLocks noGrp="1"/>
          </p:cNvSpPr>
          <p:nvPr>
            <p:ph type="title"/>
          </p:nvPr>
        </p:nvSpPr>
        <p:spPr>
          <a:xfrm>
            <a:off x="612489" y="1170638"/>
            <a:ext cx="4138620" cy="1153461"/>
          </a:xfrm>
        </p:spPr>
        <p:txBody>
          <a:bodyPr/>
          <a:lstStyle/>
          <a:p>
            <a:r>
              <a:rPr lang="en-US" dirty="0"/>
              <a:t>Poem</a:t>
            </a:r>
          </a:p>
        </p:txBody>
      </p:sp>
      <p:sp>
        <p:nvSpPr>
          <p:cNvPr id="3" name="Text Placeholder 2">
            <a:extLst>
              <a:ext uri="{FF2B5EF4-FFF2-40B4-BE49-F238E27FC236}">
                <a16:creationId xmlns:a16="http://schemas.microsoft.com/office/drawing/2014/main" id="{368133A9-1BD4-1DEF-C0BD-9385DC6E3F05}"/>
              </a:ext>
            </a:extLst>
          </p:cNvPr>
          <p:cNvSpPr>
            <a:spLocks noGrp="1"/>
          </p:cNvSpPr>
          <p:nvPr>
            <p:ph type="body" sz="quarter" idx="10"/>
          </p:nvPr>
        </p:nvSpPr>
        <p:spPr>
          <a:xfrm>
            <a:off x="318977" y="5751320"/>
            <a:ext cx="4970795" cy="537671"/>
          </a:xfrm>
        </p:spPr>
        <p:txBody>
          <a:bodyPr/>
          <a:lstStyle/>
          <a:p>
            <a:pPr marL="0" indent="0">
              <a:buNone/>
            </a:pPr>
            <a:r>
              <a:rPr lang="en-US" sz="1400" dirty="0"/>
              <a:t>Laing, R. D. (1971). Knots. Ringwood, Victoria. Penguin.  Retrieved from Poems etc. (rupert.id.au)</a:t>
            </a:r>
          </a:p>
        </p:txBody>
      </p:sp>
      <p:pic>
        <p:nvPicPr>
          <p:cNvPr id="787" name="Google Shape;787;g2e76cb8e5b6_0_9" descr="Image of a poem."/>
          <p:cNvPicPr preferRelativeResize="0"/>
          <p:nvPr/>
        </p:nvPicPr>
        <p:blipFill rotWithShape="1">
          <a:blip r:embed="rId3">
            <a:alphaModFix/>
          </a:blip>
          <a:srcRect b="4666"/>
          <a:stretch/>
        </p:blipFill>
        <p:spPr>
          <a:xfrm>
            <a:off x="5396099" y="1143000"/>
            <a:ext cx="6118963" cy="5145991"/>
          </a:xfrm>
          <a:prstGeom prst="rect">
            <a:avLst/>
          </a:prstGeom>
          <a:noFill/>
          <a:ln>
            <a:noFill/>
          </a:ln>
        </p:spPr>
      </p:pic>
    </p:spTree>
    <p:extLst>
      <p:ext uri="{BB962C8B-B14F-4D97-AF65-F5344CB8AC3E}">
        <p14:creationId xmlns:p14="http://schemas.microsoft.com/office/powerpoint/2010/main" val="261980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12489" y="1170638"/>
            <a:ext cx="5490885" cy="1153461"/>
          </a:xfrm>
        </p:spPr>
        <p:txBody>
          <a:bodyPr/>
          <a:lstStyle/>
          <a:p>
            <a:r>
              <a:rPr lang="en-US" dirty="0"/>
              <a:t>How did I get here?</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r>
              <a:rPr lang="en-US" dirty="0"/>
              <a:t>Started ASL interpreting</a:t>
            </a:r>
          </a:p>
          <a:p>
            <a:r>
              <a:rPr lang="en-US" dirty="0"/>
              <a:t>Work in Disability Services</a:t>
            </a:r>
          </a:p>
          <a:p>
            <a:r>
              <a:rPr lang="en-US" dirty="0"/>
              <a:t>1st Masters in </a:t>
            </a:r>
            <a:r>
              <a:rPr lang="en-US" dirty="0" err="1"/>
              <a:t>Voc</a:t>
            </a:r>
            <a:r>
              <a:rPr lang="en-US" dirty="0"/>
              <a:t> Rehab</a:t>
            </a:r>
          </a:p>
          <a:p>
            <a:r>
              <a:rPr lang="en-US" dirty="0"/>
              <a:t>Teaching DHH/DB students</a:t>
            </a:r>
          </a:p>
          <a:p>
            <a:r>
              <a:rPr lang="en-US" dirty="0"/>
              <a:t>M.S. in DHH</a:t>
            </a:r>
          </a:p>
          <a:p>
            <a:r>
              <a:rPr lang="en-US" dirty="0"/>
              <a:t>Completed M.Ed. In DB</a:t>
            </a:r>
          </a:p>
        </p:txBody>
      </p:sp>
      <p:pic>
        <p:nvPicPr>
          <p:cNvPr id="6" name="Google Shape;191;p2" descr="A aerial view of a path and a road that wind back and forth up a mountain.">
            <a:extLst>
              <a:ext uri="{FF2B5EF4-FFF2-40B4-BE49-F238E27FC236}">
                <a16:creationId xmlns:a16="http://schemas.microsoft.com/office/drawing/2014/main" id="{D7530100-1A3F-6CB0-7BFD-0073E153380A}"/>
              </a:ext>
            </a:extLst>
          </p:cNvPr>
          <p:cNvPicPr preferRelativeResize="0">
            <a:picLocks noGrp="1"/>
          </p:cNvPicPr>
          <p:nvPr>
            <p:ph type="pic" sz="quarter" idx="12"/>
          </p:nvPr>
        </p:nvPicPr>
        <p:blipFill rotWithShape="1">
          <a:blip r:embed="rId3">
            <a:alphaModFix amt="85000"/>
            <a:extLst>
              <a:ext uri="{BEBA8EAE-BF5A-486C-A8C5-ECC9F3942E4B}">
                <a14:imgProps xmlns:a14="http://schemas.microsoft.com/office/drawing/2010/main">
                  <a14:imgLayer r:embed="rId4">
                    <a14:imgEffect>
                      <a14:artisticChalkSketch/>
                    </a14:imgEffect>
                    <a14:imgEffect>
                      <a14:colorTemperature colorTemp="11200"/>
                    </a14:imgEffect>
                  </a14:imgLayer>
                </a14:imgProps>
              </a:ext>
            </a:extLst>
          </a:blip>
          <a:srcRect t="18513" b="18513"/>
          <a:stretch/>
        </p:blipFill>
        <p:spPr>
          <a:xfrm>
            <a:off x="6485642" y="2415494"/>
            <a:ext cx="5105842" cy="3214670"/>
          </a:xfrm>
          <a:prstGeom prst="rect">
            <a:avLst/>
          </a:prstGeom>
          <a:noFill/>
          <a:ln w="9525">
            <a:solidFill>
              <a:schemeClr val="tx1"/>
            </a:solidFill>
          </a:ln>
        </p:spPr>
      </p:pic>
      <p:sp>
        <p:nvSpPr>
          <p:cNvPr id="7" name="Google Shape;192;p2">
            <a:extLst>
              <a:ext uri="{FF2B5EF4-FFF2-40B4-BE49-F238E27FC236}">
                <a16:creationId xmlns:a16="http://schemas.microsoft.com/office/drawing/2014/main" id="{FB8E9B8F-E096-D449-4560-FADBF76B5C0D}"/>
              </a:ext>
            </a:extLst>
          </p:cNvPr>
          <p:cNvSpPr txBox="1"/>
          <p:nvPr/>
        </p:nvSpPr>
        <p:spPr>
          <a:xfrm>
            <a:off x="7352059" y="5804131"/>
            <a:ext cx="42394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4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This Photo</a:t>
            </a:r>
            <a:r>
              <a:rPr lang="en-US" sz="1400" b="0" i="0" u="none" strike="noStrike" cap="none" dirty="0">
                <a:solidFill>
                  <a:schemeClr val="dk1"/>
                </a:solidFill>
                <a:latin typeface="Arial"/>
                <a:ea typeface="Arial"/>
                <a:cs typeface="Arial"/>
                <a:sym typeface="Arial"/>
              </a:rPr>
              <a:t> by Unknown Author is licensed under </a:t>
            </a:r>
            <a:r>
              <a:rPr lang="en-US" sz="14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CC BY-NC-ND</a:t>
            </a:r>
            <a:endParaRPr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3356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506F-A604-8663-05FF-B2DB29E37102}"/>
              </a:ext>
            </a:extLst>
          </p:cNvPr>
          <p:cNvSpPr>
            <a:spLocks noGrp="1"/>
          </p:cNvSpPr>
          <p:nvPr>
            <p:ph type="title"/>
          </p:nvPr>
        </p:nvSpPr>
        <p:spPr/>
        <p:txBody>
          <a:bodyPr/>
          <a:lstStyle/>
          <a:p>
            <a:r>
              <a:rPr lang="en-US" dirty="0"/>
              <a:t>Opportunistic instruction (Krista’s term)</a:t>
            </a:r>
          </a:p>
        </p:txBody>
      </p:sp>
      <p:sp>
        <p:nvSpPr>
          <p:cNvPr id="3" name="Text Placeholder 2">
            <a:extLst>
              <a:ext uri="{FF2B5EF4-FFF2-40B4-BE49-F238E27FC236}">
                <a16:creationId xmlns:a16="http://schemas.microsoft.com/office/drawing/2014/main" id="{7996870C-F64A-8338-2286-CC90A06AAD79}"/>
              </a:ext>
            </a:extLst>
          </p:cNvPr>
          <p:cNvSpPr>
            <a:spLocks noGrp="1"/>
          </p:cNvSpPr>
          <p:nvPr>
            <p:ph type="body" sz="quarter" idx="10"/>
          </p:nvPr>
        </p:nvSpPr>
        <p:spPr/>
        <p:txBody>
          <a:bodyPr/>
          <a:lstStyle/>
          <a:p>
            <a:r>
              <a:rPr lang="en-US" dirty="0"/>
              <a:t>Sick</a:t>
            </a:r>
          </a:p>
          <a:p>
            <a:r>
              <a:rPr lang="en-US" dirty="0"/>
              <a:t>Sunny</a:t>
            </a:r>
          </a:p>
          <a:p>
            <a:r>
              <a:rPr lang="en-US" dirty="0"/>
              <a:t>Rainy</a:t>
            </a:r>
          </a:p>
          <a:p>
            <a:r>
              <a:rPr lang="en-US" dirty="0"/>
              <a:t>Hot</a:t>
            </a:r>
          </a:p>
          <a:p>
            <a:r>
              <a:rPr lang="en-US" dirty="0"/>
              <a:t>Cold</a:t>
            </a:r>
          </a:p>
          <a:p>
            <a:r>
              <a:rPr lang="en-US" dirty="0"/>
              <a:t>Movements</a:t>
            </a:r>
          </a:p>
          <a:p>
            <a:r>
              <a:rPr lang="en-US" dirty="0"/>
              <a:t>Eye gaze</a:t>
            </a:r>
          </a:p>
          <a:p>
            <a:r>
              <a:rPr lang="en-US" dirty="0"/>
              <a:t>Reaching</a:t>
            </a:r>
          </a:p>
          <a:p>
            <a:r>
              <a:rPr lang="en-US" dirty="0"/>
              <a:t>Body functions</a:t>
            </a:r>
          </a:p>
        </p:txBody>
      </p:sp>
      <p:pic>
        <p:nvPicPr>
          <p:cNvPr id="11" name="Google Shape;796;p12" descr="Photo of a girl blowing her nose into a tissue.">
            <a:extLst>
              <a:ext uri="{FF2B5EF4-FFF2-40B4-BE49-F238E27FC236}">
                <a16:creationId xmlns:a16="http://schemas.microsoft.com/office/drawing/2014/main" id="{5A46E841-86AF-7CAA-AB3A-2DCC43E51591}"/>
              </a:ext>
            </a:extLst>
          </p:cNvPr>
          <p:cNvPicPr preferRelativeResize="0">
            <a:picLocks noGrp="1"/>
          </p:cNvPicPr>
          <p:nvPr>
            <p:ph type="pic" sz="quarter" idx="12"/>
          </p:nvPr>
        </p:nvPicPr>
        <p:blipFill rotWithShape="1">
          <a:blip r:embed="rId3">
            <a:alphaModFix/>
          </a:blip>
          <a:srcRect t="16929" b="16929"/>
          <a:stretch/>
        </p:blipFill>
        <p:spPr>
          <a:xfrm>
            <a:off x="6050179" y="2419350"/>
            <a:ext cx="2043112" cy="1801813"/>
          </a:xfrm>
          <a:prstGeom prst="rect">
            <a:avLst/>
          </a:prstGeom>
          <a:noFill/>
          <a:ln>
            <a:noFill/>
          </a:ln>
        </p:spPr>
      </p:pic>
      <p:pic>
        <p:nvPicPr>
          <p:cNvPr id="12" name="Google Shape;794;p12" descr="Photo of a boy with his nose scrunched up.">
            <a:extLst>
              <a:ext uri="{FF2B5EF4-FFF2-40B4-BE49-F238E27FC236}">
                <a16:creationId xmlns:a16="http://schemas.microsoft.com/office/drawing/2014/main" id="{A9B448AD-2E8E-6129-8F75-63C937795EAF}"/>
              </a:ext>
            </a:extLst>
          </p:cNvPr>
          <p:cNvPicPr preferRelativeResize="0">
            <a:picLocks noGrp="1"/>
          </p:cNvPicPr>
          <p:nvPr>
            <p:ph type="pic" sz="quarter" idx="13"/>
          </p:nvPr>
        </p:nvPicPr>
        <p:blipFill rotWithShape="1">
          <a:blip r:embed="rId4">
            <a:alphaModFix/>
          </a:blip>
          <a:srcRect l="3693" r="3693"/>
          <a:stretch/>
        </p:blipFill>
        <p:spPr>
          <a:xfrm>
            <a:off x="8426666" y="2419350"/>
            <a:ext cx="2501900" cy="1801813"/>
          </a:xfrm>
          <a:prstGeom prst="rect">
            <a:avLst/>
          </a:prstGeom>
          <a:noFill/>
          <a:ln>
            <a:noFill/>
          </a:ln>
        </p:spPr>
      </p:pic>
      <p:pic>
        <p:nvPicPr>
          <p:cNvPr id="13" name="Google Shape;795;p12" descr="Photo of raindrops on a window.">
            <a:extLst>
              <a:ext uri="{FF2B5EF4-FFF2-40B4-BE49-F238E27FC236}">
                <a16:creationId xmlns:a16="http://schemas.microsoft.com/office/drawing/2014/main" id="{C06B7143-4425-C7B6-4D48-60C214630B2F}"/>
              </a:ext>
            </a:extLst>
          </p:cNvPr>
          <p:cNvPicPr preferRelativeResize="0">
            <a:picLocks noGrp="1"/>
          </p:cNvPicPr>
          <p:nvPr>
            <p:ph type="pic" sz="quarter" idx="14"/>
          </p:nvPr>
        </p:nvPicPr>
        <p:blipFill rotWithShape="1">
          <a:blip r:embed="rId5">
            <a:alphaModFix/>
          </a:blip>
          <a:srcRect t="1958" b="1958"/>
          <a:stretch/>
        </p:blipFill>
        <p:spPr>
          <a:xfrm>
            <a:off x="7089991" y="4446588"/>
            <a:ext cx="2500313" cy="1801812"/>
          </a:xfrm>
          <a:prstGeom prst="rect">
            <a:avLst/>
          </a:prstGeom>
          <a:noFill/>
          <a:ln>
            <a:noFill/>
          </a:ln>
        </p:spPr>
      </p:pic>
    </p:spTree>
    <p:extLst>
      <p:ext uri="{BB962C8B-B14F-4D97-AF65-F5344CB8AC3E}">
        <p14:creationId xmlns:p14="http://schemas.microsoft.com/office/powerpoint/2010/main" val="313827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61E2-EEAF-B44C-594A-0587FA3D3299}"/>
              </a:ext>
            </a:extLst>
          </p:cNvPr>
          <p:cNvSpPr>
            <a:spLocks noGrp="1"/>
          </p:cNvSpPr>
          <p:nvPr>
            <p:ph type="title"/>
          </p:nvPr>
        </p:nvSpPr>
        <p:spPr>
          <a:xfrm>
            <a:off x="612489" y="1132366"/>
            <a:ext cx="10978994" cy="430618"/>
          </a:xfrm>
        </p:spPr>
        <p:txBody>
          <a:bodyPr/>
          <a:lstStyle/>
          <a:p>
            <a:r>
              <a:rPr lang="en-US" dirty="0">
                <a:hlinkClick r:id="rId3"/>
              </a:rPr>
              <a:t>Communication Matrix</a:t>
            </a:r>
            <a:endParaRPr lang="en-US" dirty="0"/>
          </a:p>
        </p:txBody>
      </p:sp>
      <p:sp>
        <p:nvSpPr>
          <p:cNvPr id="3" name="Text Placeholder 2">
            <a:extLst>
              <a:ext uri="{FF2B5EF4-FFF2-40B4-BE49-F238E27FC236}">
                <a16:creationId xmlns:a16="http://schemas.microsoft.com/office/drawing/2014/main" id="{2DD69C1D-2106-CC1B-2BC7-C662ED811540}"/>
              </a:ext>
            </a:extLst>
          </p:cNvPr>
          <p:cNvSpPr>
            <a:spLocks noGrp="1"/>
          </p:cNvSpPr>
          <p:nvPr>
            <p:ph type="body" sz="quarter" idx="10"/>
          </p:nvPr>
        </p:nvSpPr>
        <p:spPr>
          <a:xfrm>
            <a:off x="616974" y="1722472"/>
            <a:ext cx="5029764" cy="4355805"/>
          </a:xfrm>
        </p:spPr>
        <p:txBody>
          <a:bodyPr/>
          <a:lstStyle/>
          <a:p>
            <a:pPr>
              <a:lnSpc>
                <a:spcPct val="90000"/>
              </a:lnSpc>
            </a:pPr>
            <a:r>
              <a:rPr lang="en-US" sz="2800" dirty="0"/>
              <a:t>Refuse</a:t>
            </a:r>
          </a:p>
          <a:p>
            <a:pPr marL="690563" lvl="1" indent="-225425">
              <a:lnSpc>
                <a:spcPct val="90000"/>
              </a:lnSpc>
              <a:buClr>
                <a:schemeClr val="tx1"/>
              </a:buClr>
              <a:buSzPct val="100000"/>
              <a:buFont typeface="Arial" panose="020B0604020202020204" pitchFamily="34" charset="0"/>
              <a:buChar char="•"/>
            </a:pPr>
            <a:r>
              <a:rPr lang="en-US" dirty="0"/>
              <a:t>Turn away</a:t>
            </a:r>
          </a:p>
          <a:p>
            <a:pPr marL="690563" lvl="1" indent="-225425">
              <a:lnSpc>
                <a:spcPct val="90000"/>
              </a:lnSpc>
              <a:buClr>
                <a:schemeClr val="tx1"/>
              </a:buClr>
              <a:buSzPct val="100000"/>
              <a:buFont typeface="Arial" panose="020B0604020202020204" pitchFamily="34" charset="0"/>
              <a:buChar char="•"/>
            </a:pPr>
            <a:r>
              <a:rPr lang="en-US" dirty="0"/>
              <a:t>Close eyes</a:t>
            </a:r>
          </a:p>
          <a:p>
            <a:pPr>
              <a:lnSpc>
                <a:spcPct val="90000"/>
              </a:lnSpc>
            </a:pPr>
            <a:r>
              <a:rPr lang="en-US" sz="2800" dirty="0"/>
              <a:t>Obtain</a:t>
            </a:r>
          </a:p>
          <a:p>
            <a:pPr marL="690563" lvl="1" indent="-228600">
              <a:lnSpc>
                <a:spcPct val="90000"/>
              </a:lnSpc>
              <a:buClr>
                <a:schemeClr val="tx1"/>
              </a:buClr>
              <a:buSzPct val="100000"/>
              <a:buFont typeface="Arial" panose="020B0604020202020204" pitchFamily="34" charset="0"/>
              <a:buChar char="•"/>
            </a:pPr>
            <a:r>
              <a:rPr lang="en-US" dirty="0"/>
              <a:t>Looking at</a:t>
            </a:r>
          </a:p>
          <a:p>
            <a:pPr marL="690563" lvl="1" indent="-228600">
              <a:lnSpc>
                <a:spcPct val="90000"/>
              </a:lnSpc>
              <a:buClr>
                <a:schemeClr val="tx1"/>
              </a:buClr>
              <a:buSzPct val="100000"/>
              <a:buFont typeface="Arial" panose="020B0604020202020204" pitchFamily="34" charset="0"/>
              <a:buChar char="•"/>
            </a:pPr>
            <a:r>
              <a:rPr lang="en-US" dirty="0"/>
              <a:t>Glancing back and forth</a:t>
            </a:r>
          </a:p>
          <a:p>
            <a:pPr marL="690563" lvl="1" indent="-228600">
              <a:lnSpc>
                <a:spcPct val="90000"/>
              </a:lnSpc>
              <a:buClr>
                <a:schemeClr val="tx1"/>
              </a:buClr>
              <a:buSzPct val="100000"/>
              <a:buFont typeface="Arial" panose="020B0604020202020204" pitchFamily="34" charset="0"/>
              <a:buChar char="•"/>
            </a:pPr>
            <a:r>
              <a:rPr lang="en-US" dirty="0"/>
              <a:t>Vocalizing</a:t>
            </a:r>
          </a:p>
          <a:p>
            <a:pPr>
              <a:lnSpc>
                <a:spcPct val="90000"/>
              </a:lnSpc>
            </a:pPr>
            <a:r>
              <a:rPr lang="en-US" sz="2800" dirty="0"/>
              <a:t>Social</a:t>
            </a:r>
          </a:p>
          <a:p>
            <a:pPr marL="690563" lvl="1" indent="-228600">
              <a:lnSpc>
                <a:spcPct val="90000"/>
              </a:lnSpc>
              <a:buClr>
                <a:schemeClr val="tx1"/>
              </a:buClr>
              <a:buSzPct val="100000"/>
              <a:buFont typeface="Arial" panose="020B0604020202020204" pitchFamily="34" charset="0"/>
              <a:buChar char="•"/>
            </a:pPr>
            <a:r>
              <a:rPr lang="en-US" dirty="0"/>
              <a:t>Get attention/greetings</a:t>
            </a:r>
          </a:p>
          <a:p>
            <a:pPr>
              <a:lnSpc>
                <a:spcPct val="90000"/>
              </a:lnSpc>
            </a:pPr>
            <a:r>
              <a:rPr lang="en-US" sz="2800" dirty="0"/>
              <a:t>Information</a:t>
            </a:r>
          </a:p>
          <a:p>
            <a:pPr marL="690563" lvl="1" indent="-288925">
              <a:lnSpc>
                <a:spcPct val="90000"/>
              </a:lnSpc>
              <a:buClr>
                <a:schemeClr val="tx1"/>
              </a:buClr>
              <a:buSzPct val="100000"/>
              <a:buFont typeface="Arial" panose="020B0604020202020204" pitchFamily="34" charset="0"/>
              <a:buChar char="•"/>
            </a:pPr>
            <a:r>
              <a:rPr lang="en-US" dirty="0"/>
              <a:t>Comments or yes/no questions</a:t>
            </a:r>
          </a:p>
        </p:txBody>
      </p:sp>
      <p:pic>
        <p:nvPicPr>
          <p:cNvPr id="6" name="Google Shape;803;p13" descr="A diagram of the Communication Matrix with results as an example.">
            <a:extLst>
              <a:ext uri="{FF2B5EF4-FFF2-40B4-BE49-F238E27FC236}">
                <a16:creationId xmlns:a16="http://schemas.microsoft.com/office/drawing/2014/main" id="{B1FC7197-8B49-1EE3-AFAF-FF6FBC8B1A04}"/>
              </a:ext>
            </a:extLst>
          </p:cNvPr>
          <p:cNvPicPr preferRelativeResize="0">
            <a:picLocks noGrp="1"/>
          </p:cNvPicPr>
          <p:nvPr>
            <p:ph type="pic" sz="quarter" idx="12"/>
          </p:nvPr>
        </p:nvPicPr>
        <p:blipFill rotWithShape="1">
          <a:blip r:embed="rId4">
            <a:alphaModFix/>
          </a:blip>
          <a:srcRect t="7" b="7"/>
          <a:stretch/>
        </p:blipFill>
        <p:spPr>
          <a:xfrm>
            <a:off x="5859392" y="2006524"/>
            <a:ext cx="5734050" cy="3997325"/>
          </a:xfrm>
          <a:prstGeom prst="rect">
            <a:avLst/>
          </a:prstGeom>
          <a:noFill/>
          <a:ln w="6350">
            <a:solidFill>
              <a:schemeClr val="tx1"/>
            </a:solidFill>
          </a:ln>
        </p:spPr>
      </p:pic>
    </p:spTree>
    <p:extLst>
      <p:ext uri="{BB962C8B-B14F-4D97-AF65-F5344CB8AC3E}">
        <p14:creationId xmlns:p14="http://schemas.microsoft.com/office/powerpoint/2010/main" val="401297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D00C8-681E-AFC2-79EF-F8F97BFACBA3}"/>
              </a:ext>
            </a:extLst>
          </p:cNvPr>
          <p:cNvSpPr>
            <a:spLocks noGrp="1"/>
          </p:cNvSpPr>
          <p:nvPr>
            <p:ph type="title"/>
          </p:nvPr>
        </p:nvSpPr>
        <p:spPr/>
        <p:txBody>
          <a:bodyPr/>
          <a:lstStyle/>
          <a:p>
            <a:r>
              <a:rPr lang="en-US" dirty="0"/>
              <a:t>Question and Answer time</a:t>
            </a:r>
          </a:p>
        </p:txBody>
      </p:sp>
      <p:pic>
        <p:nvPicPr>
          <p:cNvPr id="8" name="Google Shape;809;g2fff68c80db_0_19" descr="White question mark on black background. "/>
          <p:cNvPicPr preferRelativeResize="0">
            <a:picLocks noGrp="1"/>
          </p:cNvPicPr>
          <p:nvPr>
            <p:ph type="pic" sz="quarter" idx="12"/>
          </p:nvPr>
        </p:nvPicPr>
        <p:blipFill rotWithShape="1">
          <a:blip r:embed="rId3">
            <a:alphaModFix/>
          </a:blip>
          <a:srcRect t="2074" b="2074"/>
          <a:stretch/>
        </p:blipFill>
        <p:spPr>
          <a:xfrm>
            <a:off x="3795713" y="2637648"/>
            <a:ext cx="3711575" cy="3557587"/>
          </a:xfrm>
          <a:prstGeom prst="rect">
            <a:avLst/>
          </a:prstGeom>
          <a:noFill/>
          <a:ln>
            <a:noFill/>
          </a:ln>
        </p:spPr>
      </p:pic>
    </p:spTree>
    <p:extLst>
      <p:ext uri="{BB962C8B-B14F-4D97-AF65-F5344CB8AC3E}">
        <p14:creationId xmlns:p14="http://schemas.microsoft.com/office/powerpoint/2010/main" val="205878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A1B5-31FE-A44B-1FCD-0CFDDF9D4153}"/>
              </a:ext>
            </a:extLst>
          </p:cNvPr>
          <p:cNvSpPr>
            <a:spLocks noGrp="1"/>
          </p:cNvSpPr>
          <p:nvPr>
            <p:ph type="title"/>
          </p:nvPr>
        </p:nvSpPr>
        <p:spPr/>
        <p:txBody>
          <a:bodyPr/>
          <a:lstStyle/>
          <a:p>
            <a:r>
              <a:rPr lang="en-US" dirty="0"/>
              <a:t>References p.1</a:t>
            </a:r>
          </a:p>
        </p:txBody>
      </p:sp>
      <p:sp>
        <p:nvSpPr>
          <p:cNvPr id="3" name="Text Placeholder 2">
            <a:extLst>
              <a:ext uri="{FF2B5EF4-FFF2-40B4-BE49-F238E27FC236}">
                <a16:creationId xmlns:a16="http://schemas.microsoft.com/office/drawing/2014/main" id="{43FD07BA-471A-206B-3F5C-949E8F030099}"/>
              </a:ext>
            </a:extLst>
          </p:cNvPr>
          <p:cNvSpPr>
            <a:spLocks noGrp="1"/>
          </p:cNvSpPr>
          <p:nvPr>
            <p:ph type="body" sz="quarter" idx="10"/>
          </p:nvPr>
        </p:nvSpPr>
        <p:spPr>
          <a:xfrm>
            <a:off x="612488" y="2336502"/>
            <a:ext cx="10978994" cy="3903034"/>
          </a:xfrm>
        </p:spPr>
        <p:txBody>
          <a:bodyPr/>
          <a:lstStyle/>
          <a:p>
            <a:r>
              <a:rPr lang="en-US" dirty="0"/>
              <a:t>Laing, R. D. (1971). Knots. Ringwood, Victoria. Penguin.  Retrieved from Poems etc. (rupert.id.au)</a:t>
            </a:r>
          </a:p>
          <a:p>
            <a:r>
              <a:rPr lang="en-US" dirty="0"/>
              <a:t>Miller, C. (n.d.). Sample learning media assessments. Paths to literacy. Retrieved from https://www.pathstoliteracy.org/sample-learning-media-assessments/</a:t>
            </a:r>
          </a:p>
          <a:p>
            <a:r>
              <a:rPr lang="en-US" dirty="0"/>
              <a:t>Paths to literacy. (n.d.). Beyond sight: Enhancing learning with tactile and sensory experiences. Retrieved from Beyond Sight: Enhancing Learning with Tactile and Sensory Experiences – Paths to Literacy</a:t>
            </a:r>
          </a:p>
          <a:p>
            <a:r>
              <a:rPr lang="en-US" dirty="0"/>
              <a:t>Texas school for the blind and visually impaired. (n.d.). Literacy for little ones-online materials. Retrieved from https://www.tsbvi.edu/statewide-resources/professional-development/publications/literacy-for-little-ones</a:t>
            </a:r>
          </a:p>
        </p:txBody>
      </p:sp>
    </p:spTree>
    <p:extLst>
      <p:ext uri="{BB962C8B-B14F-4D97-AF65-F5344CB8AC3E}">
        <p14:creationId xmlns:p14="http://schemas.microsoft.com/office/powerpoint/2010/main" val="418775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2697-FEF6-6403-B291-3031B495A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F7B4C-854D-5AF6-DBE1-B6121F225C47}"/>
              </a:ext>
            </a:extLst>
          </p:cNvPr>
          <p:cNvSpPr>
            <a:spLocks noGrp="1"/>
          </p:cNvSpPr>
          <p:nvPr>
            <p:ph type="title"/>
          </p:nvPr>
        </p:nvSpPr>
        <p:spPr/>
        <p:txBody>
          <a:bodyPr/>
          <a:lstStyle/>
          <a:p>
            <a:r>
              <a:rPr lang="en-US" dirty="0"/>
              <a:t>References p.2</a:t>
            </a:r>
          </a:p>
        </p:txBody>
      </p:sp>
      <p:sp>
        <p:nvSpPr>
          <p:cNvPr id="3" name="Text Placeholder 2">
            <a:extLst>
              <a:ext uri="{FF2B5EF4-FFF2-40B4-BE49-F238E27FC236}">
                <a16:creationId xmlns:a16="http://schemas.microsoft.com/office/drawing/2014/main" id="{A2EF9BAD-1BF9-45B9-D18E-1CAD9E52F462}"/>
              </a:ext>
            </a:extLst>
          </p:cNvPr>
          <p:cNvSpPr>
            <a:spLocks noGrp="1"/>
          </p:cNvSpPr>
          <p:nvPr>
            <p:ph type="body" sz="quarter" idx="10"/>
          </p:nvPr>
        </p:nvSpPr>
        <p:spPr>
          <a:xfrm>
            <a:off x="612487" y="2336502"/>
            <a:ext cx="11147121" cy="3903034"/>
          </a:xfrm>
        </p:spPr>
        <p:txBody>
          <a:bodyPr/>
          <a:lstStyle/>
          <a:p>
            <a:r>
              <a:rPr lang="en-US" dirty="0"/>
              <a:t>Van Dijk, J. (n.d.). Child-guided Assessment Perkins school for the blind. Retrieved from https://www.perkins.org/resource/child-guided-assessment/</a:t>
            </a:r>
          </a:p>
          <a:p>
            <a:r>
              <a:rPr lang="en-US" dirty="0"/>
              <a:t>Wilder, L. I. (1932). My first little house books: Winter days in the big woods. Adapted from the Little House Books.  Harper Collins Publishers, Inc.</a:t>
            </a:r>
          </a:p>
          <a:p>
            <a:r>
              <a:rPr lang="en-US" dirty="0"/>
              <a:t>American publishing house for the blind. (n.d.). On the way to literacy: Five little speckled frogs. Retrieved from https://www.aph.org/product/on-the-way-to-literacy-five-little-speckled-frogs/</a:t>
            </a:r>
          </a:p>
          <a:p>
            <a:r>
              <a:rPr lang="en-US" dirty="0"/>
              <a:t>Brauner, D. (n.d.). Interactive alphabet book for the letter M. Paths to Literacy. Retrieved from https://www.pathstoliteracy.org/interactive-alphabet-book-letter-m/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846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FC70-8368-2B56-91EF-BAE4086514F3}"/>
              </a:ext>
            </a:extLst>
          </p:cNvPr>
          <p:cNvSpPr>
            <a:spLocks noGrp="1"/>
          </p:cNvSpPr>
          <p:nvPr>
            <p:ph type="title"/>
          </p:nvPr>
        </p:nvSpPr>
        <p:spPr>
          <a:xfrm>
            <a:off x="612489" y="1170638"/>
            <a:ext cx="10978994" cy="445511"/>
          </a:xfrm>
        </p:spPr>
        <p:txBody>
          <a:bodyPr/>
          <a:lstStyle/>
          <a:p>
            <a:r>
              <a:rPr lang="en-US" dirty="0"/>
              <a:t>References p.3</a:t>
            </a:r>
          </a:p>
        </p:txBody>
      </p:sp>
      <p:sp>
        <p:nvSpPr>
          <p:cNvPr id="3" name="Text Placeholder 2">
            <a:extLst>
              <a:ext uri="{FF2B5EF4-FFF2-40B4-BE49-F238E27FC236}">
                <a16:creationId xmlns:a16="http://schemas.microsoft.com/office/drawing/2014/main" id="{6FBFE137-FADE-40C0-E55E-9ADE95EA0114}"/>
              </a:ext>
            </a:extLst>
          </p:cNvPr>
          <p:cNvSpPr>
            <a:spLocks noGrp="1"/>
          </p:cNvSpPr>
          <p:nvPr>
            <p:ph type="body" sz="quarter" idx="10"/>
          </p:nvPr>
        </p:nvSpPr>
        <p:spPr>
          <a:xfrm>
            <a:off x="612488" y="1967023"/>
            <a:ext cx="10978994" cy="4357577"/>
          </a:xfrm>
        </p:spPr>
        <p:txBody>
          <a:bodyPr/>
          <a:lstStyle/>
          <a:p>
            <a:r>
              <a:rPr lang="en-US" dirty="0"/>
              <a:t>Buchanan, L., Hayes, J., Montgomery, C., Peterson, L., Stagg, S. (2015, September). Concept development and responsive environments. In National Center on </a:t>
            </a:r>
            <a:r>
              <a:rPr lang="en-US" dirty="0" err="1"/>
              <a:t>DeafBlindness</a:t>
            </a:r>
            <a:r>
              <a:rPr lang="en-US" dirty="0"/>
              <a:t>, Open Hands, Open Access: Deaf-Blind Intervener Learning Modules. Monmouth, OR: National Center on </a:t>
            </a:r>
            <a:r>
              <a:rPr lang="en-US" dirty="0" err="1"/>
              <a:t>DeafBlindness</a:t>
            </a:r>
            <a:r>
              <a:rPr lang="en-US" dirty="0"/>
              <a:t>, The Research Institute at Western Oregon University.</a:t>
            </a:r>
          </a:p>
          <a:p>
            <a:r>
              <a:rPr lang="en-US" dirty="0"/>
              <a:t>Cooper, H. (n.d.). Tactile books for very young children. Paths to Literacy. Retrieved from https://www.pathstoliteracy.org/spring-has-sprung-ideas/</a:t>
            </a:r>
          </a:p>
          <a:p>
            <a:r>
              <a:rPr lang="en-US" dirty="0"/>
              <a:t>Cushman, C. (1993). Experience books: A tool for conversation. Retrieved from Experience Books: A Tool for Conversation – Paths to Literacy</a:t>
            </a:r>
          </a:p>
          <a:p>
            <a:r>
              <a:rPr lang="en-US" dirty="0"/>
              <a:t>Hearing First. (n.d.). Experience books. Hearing first. Retrieved from https://www.hearingfirst.org/what-to-do/road-to-literacy/experience-books</a:t>
            </a:r>
          </a:p>
        </p:txBody>
      </p:sp>
    </p:spTree>
    <p:extLst>
      <p:ext uri="{BB962C8B-B14F-4D97-AF65-F5344CB8AC3E}">
        <p14:creationId xmlns:p14="http://schemas.microsoft.com/office/powerpoint/2010/main" val="4041535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6C296-1B9E-1767-EA77-C03A77455201}"/>
              </a:ext>
            </a:extLst>
          </p:cNvPr>
          <p:cNvSpPr>
            <a:spLocks noGrp="1"/>
          </p:cNvSpPr>
          <p:nvPr>
            <p:ph type="ctrTitle"/>
          </p:nvPr>
        </p:nvSpPr>
        <p:spPr/>
        <p:txBody>
          <a:bodyPr/>
          <a:lstStyle/>
          <a:p>
            <a:r>
              <a:rPr lang="en-US" dirty="0"/>
              <a:t>Thank you!</a:t>
            </a:r>
          </a:p>
        </p:txBody>
      </p:sp>
      <p:pic>
        <p:nvPicPr>
          <p:cNvPr id="5" name="Picture Placeholder 3" descr="Charting the Cs logo with  black and blue text">
            <a:extLst>
              <a:ext uri="{FF2B5EF4-FFF2-40B4-BE49-F238E27FC236}">
                <a16:creationId xmlns:a16="http://schemas.microsoft.com/office/drawing/2014/main" id="{9014D509-FAC2-61C1-BFA3-6EE44F7E10AB}"/>
              </a:ext>
            </a:extLst>
          </p:cNvPr>
          <p:cNvPicPr>
            <a:picLocks noChangeAspect="1"/>
          </p:cNvPicPr>
          <p:nvPr/>
        </p:nvPicPr>
        <p:blipFill>
          <a:blip r:embed="rId3"/>
          <a:srcRect/>
          <a:stretch/>
        </p:blipFill>
        <p:spPr>
          <a:xfrm>
            <a:off x="4665318" y="1206364"/>
            <a:ext cx="2882435" cy="604720"/>
          </a:xfrm>
          <a:prstGeom prst="rect">
            <a:avLst/>
          </a:prstGeom>
        </p:spPr>
      </p:pic>
    </p:spTree>
    <p:extLst>
      <p:ext uri="{BB962C8B-B14F-4D97-AF65-F5344CB8AC3E}">
        <p14:creationId xmlns:p14="http://schemas.microsoft.com/office/powerpoint/2010/main" val="331600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0E65-9BDF-1CD7-AAD8-BAC375C18F1C}"/>
              </a:ext>
            </a:extLst>
          </p:cNvPr>
          <p:cNvSpPr>
            <a:spLocks noGrp="1"/>
          </p:cNvSpPr>
          <p:nvPr>
            <p:ph type="ctrTitle"/>
          </p:nvPr>
        </p:nvSpPr>
        <p:spPr>
          <a:xfrm>
            <a:off x="606868" y="2324101"/>
            <a:ext cx="11000232" cy="1104900"/>
          </a:xfrm>
        </p:spPr>
        <p:txBody>
          <a:bodyPr/>
          <a:lstStyle/>
          <a:p>
            <a:r>
              <a:rPr lang="en-US" dirty="0"/>
              <a:t>Charting the Cs Conference 2025</a:t>
            </a:r>
            <a:endParaRPr lang="en-US" i="1" dirty="0"/>
          </a:p>
        </p:txBody>
      </p:sp>
      <p:sp>
        <p:nvSpPr>
          <p:cNvPr id="3" name="Text Placeholder 2">
            <a:extLst>
              <a:ext uri="{FF2B5EF4-FFF2-40B4-BE49-F238E27FC236}">
                <a16:creationId xmlns:a16="http://schemas.microsoft.com/office/drawing/2014/main" id="{6E650A0A-0A9F-CB57-030F-744F8593EBC7}"/>
              </a:ext>
            </a:extLst>
          </p:cNvPr>
          <p:cNvSpPr>
            <a:spLocks noGrp="1"/>
          </p:cNvSpPr>
          <p:nvPr>
            <p:ph type="body" sz="quarter" idx="10"/>
          </p:nvPr>
        </p:nvSpPr>
        <p:spPr>
          <a:xfrm>
            <a:off x="606425" y="3429001"/>
            <a:ext cx="11001375" cy="2285999"/>
          </a:xfrm>
        </p:spPr>
        <p:txBody>
          <a:bodyPr/>
          <a:lstStyle/>
          <a:p>
            <a:pPr algn="l"/>
            <a:r>
              <a:rPr lang="en-US" dirty="0"/>
              <a:t>Statewide Professional Development to Support the Workforce and Low Incidence Disability Areas in the State of Minnesota. </a:t>
            </a:r>
          </a:p>
          <a:p>
            <a:pPr algn="l"/>
            <a:r>
              <a:rPr lang="en-US" dirty="0"/>
              <a:t>This presentation is partially funded with a grant from the Minnesota Department of Education using federal funding, CFDA 84.027A, Special Education – Grants to States. </a:t>
            </a:r>
          </a:p>
        </p:txBody>
      </p:sp>
      <p:pic>
        <p:nvPicPr>
          <p:cNvPr id="6" name="Picture Placeholder 3" descr="Charting the Cs logo with  black and blue text">
            <a:extLst>
              <a:ext uri="{FF2B5EF4-FFF2-40B4-BE49-F238E27FC236}">
                <a16:creationId xmlns:a16="http://schemas.microsoft.com/office/drawing/2014/main" id="{C813591B-90CF-DAEC-9A27-10F8EF603C18}"/>
              </a:ext>
            </a:extLst>
          </p:cNvPr>
          <p:cNvPicPr>
            <a:picLocks noChangeAspect="1"/>
          </p:cNvPicPr>
          <p:nvPr/>
        </p:nvPicPr>
        <p:blipFill>
          <a:blip r:embed="rId3"/>
          <a:srcRect/>
          <a:stretch/>
        </p:blipFill>
        <p:spPr>
          <a:xfrm>
            <a:off x="4665319" y="1206364"/>
            <a:ext cx="2882435" cy="604720"/>
          </a:xfrm>
          <a:prstGeom prst="rect">
            <a:avLst/>
          </a:prstGeom>
        </p:spPr>
      </p:pic>
    </p:spTree>
    <p:extLst>
      <p:ext uri="{BB962C8B-B14F-4D97-AF65-F5344CB8AC3E}">
        <p14:creationId xmlns:p14="http://schemas.microsoft.com/office/powerpoint/2010/main" val="199848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10;p3">
            <a:extLst>
              <a:ext uri="{FF2B5EF4-FFF2-40B4-BE49-F238E27FC236}">
                <a16:creationId xmlns:a16="http://schemas.microsoft.com/office/drawing/2014/main" id="{61BB8A89-F3CF-FDF7-7D7D-FE80C7CC646B}"/>
              </a:ext>
              <a:ext uri="{C183D7F6-B498-43B3-948B-1728B52AA6E4}">
                <adec:decorative xmlns:adec="http://schemas.microsoft.com/office/drawing/2017/decorative" val="1"/>
              </a:ext>
            </a:extLst>
          </p:cNvPr>
          <p:cNvSpPr/>
          <p:nvPr/>
        </p:nvSpPr>
        <p:spPr>
          <a:xfrm>
            <a:off x="1339701" y="1143002"/>
            <a:ext cx="4059074" cy="3762308"/>
          </a:xfrm>
          <a:custGeom>
            <a:avLst/>
            <a:gdLst/>
            <a:ahLst/>
            <a:cxnLst/>
            <a:rect l="l" t="t" r="r" b="b"/>
            <a:pathLst>
              <a:path w="6355652" h="5890980" extrusionOk="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nchor="t"/>
          <a:lstStyle/>
          <a:p>
            <a:pPr>
              <a:lnSpc>
                <a:spcPct val="150000"/>
              </a:lnSpc>
              <a:spcBef>
                <a:spcPts val="1200"/>
              </a:spcBef>
              <a:spcAft>
                <a:spcPts val="600"/>
              </a:spcAft>
            </a:pPr>
            <a:r>
              <a:rPr lang="en-US" dirty="0"/>
              <a:t>TAKE CHANCES, MAKE MISTAKES, GET MESSY</a:t>
            </a:r>
          </a:p>
        </p:txBody>
      </p:sp>
      <p:pic>
        <p:nvPicPr>
          <p:cNvPr id="11" name="Google Shape;214;p3" descr="Cartoon of a red haired woman with a lizard on her shoulder inside a school bus.">
            <a:extLst>
              <a:ext uri="{FF2B5EF4-FFF2-40B4-BE49-F238E27FC236}">
                <a16:creationId xmlns:a16="http://schemas.microsoft.com/office/drawing/2014/main" id="{7AFBFE0F-1288-DA7B-6970-A8128E53982F}"/>
              </a:ext>
            </a:extLst>
          </p:cNvPr>
          <p:cNvPicPr preferRelativeResize="0">
            <a:picLocks noGrp="1"/>
          </p:cNvPicPr>
          <p:nvPr>
            <p:ph type="pic" sz="quarter" idx="12"/>
          </p:nvPr>
        </p:nvPicPr>
        <p:blipFill rotWithShape="1">
          <a:blip r:embed="rId3">
            <a:alphaModFix/>
          </a:blip>
          <a:srcRect l="10308" r="10308"/>
          <a:stretch/>
        </p:blipFill>
        <p:spPr>
          <a:xfrm>
            <a:off x="6809311" y="1190747"/>
            <a:ext cx="4773089" cy="4544235"/>
          </a:xfrm>
          <a:prstGeom prst="rect">
            <a:avLst/>
          </a:prstGeom>
          <a:noFill/>
          <a:ln w="3175">
            <a:solidFill>
              <a:schemeClr val="tx1"/>
            </a:solidFill>
          </a:ln>
        </p:spPr>
      </p:pic>
      <p:sp>
        <p:nvSpPr>
          <p:cNvPr id="13" name="Google Shape;223;p3">
            <a:extLst>
              <a:ext uri="{FF2B5EF4-FFF2-40B4-BE49-F238E27FC236}">
                <a16:creationId xmlns:a16="http://schemas.microsoft.com/office/drawing/2014/main" id="{95A2558A-D108-4FFF-6E80-F8DAE55B5A74}"/>
              </a:ext>
            </a:extLst>
          </p:cNvPr>
          <p:cNvSpPr txBox="1"/>
          <p:nvPr/>
        </p:nvSpPr>
        <p:spPr>
          <a:xfrm>
            <a:off x="6605899" y="6030222"/>
            <a:ext cx="497650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1400" b="0" i="0" u="sng" strike="noStrike" cap="none" dirty="0">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1400" b="0" i="0" u="none" strike="noStrike" cap="none" dirty="0">
                <a:latin typeface="Arial"/>
                <a:ea typeface="Arial"/>
                <a:cs typeface="Arial"/>
                <a:sym typeface="Arial"/>
              </a:rPr>
              <a:t> by Unknown Author is licensed under </a:t>
            </a:r>
            <a:r>
              <a:rPr lang="en-US" sz="1400" b="0" i="0" u="sng" strike="noStrike" cap="none" dirty="0">
                <a:latin typeface="Arial"/>
                <a:ea typeface="Arial"/>
                <a:cs typeface="Arial"/>
                <a:sym typeface="Arial"/>
                <a:hlinkClick r:id="rId5">
                  <a:extLst>
                    <a:ext uri="{A12FA001-AC4F-418D-AE19-62706E023703}">
                      <ahyp:hlinkClr xmlns:ahyp="http://schemas.microsoft.com/office/drawing/2018/hyperlinkcolor" val="tx"/>
                    </a:ext>
                  </a:extLst>
                </a:hlinkClick>
              </a:rPr>
              <a:t>CC BY-SA</a:t>
            </a:r>
            <a:endParaRPr sz="1400" b="0" i="0" u="none" strike="noStrike" cap="none" dirty="0">
              <a:latin typeface="Arial"/>
              <a:ea typeface="Arial"/>
              <a:cs typeface="Arial"/>
              <a:sym typeface="Arial"/>
            </a:endParaRPr>
          </a:p>
        </p:txBody>
      </p:sp>
    </p:spTree>
    <p:extLst>
      <p:ext uri="{BB962C8B-B14F-4D97-AF65-F5344CB8AC3E}">
        <p14:creationId xmlns:p14="http://schemas.microsoft.com/office/powerpoint/2010/main" val="384694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C483B2-21A2-FFDD-780A-B39DAA7E864B}"/>
              </a:ext>
            </a:extLst>
          </p:cNvPr>
          <p:cNvSpPr>
            <a:spLocks noGrp="1"/>
          </p:cNvSpPr>
          <p:nvPr>
            <p:ph type="title"/>
          </p:nvPr>
        </p:nvSpPr>
        <p:spPr>
          <a:xfrm>
            <a:off x="6095999" y="1170638"/>
            <a:ext cx="5495483" cy="1153461"/>
          </a:xfrm>
        </p:spPr>
        <p:txBody>
          <a:bodyPr/>
          <a:lstStyle/>
          <a:p>
            <a:r>
              <a:rPr lang="en-US" dirty="0"/>
              <a:t>Why Experience Books?</a:t>
            </a:r>
          </a:p>
        </p:txBody>
      </p:sp>
      <p:pic>
        <p:nvPicPr>
          <p:cNvPr id="13" name="Google Shape;234;p4" descr="A close-up of a child's ear with hearing aids.&#10;">
            <a:extLst>
              <a:ext uri="{FF2B5EF4-FFF2-40B4-BE49-F238E27FC236}">
                <a16:creationId xmlns:a16="http://schemas.microsoft.com/office/drawing/2014/main" id="{EDA1E8DC-05E5-7E5D-D712-354263D69B1F}"/>
              </a:ext>
            </a:extLst>
          </p:cNvPr>
          <p:cNvPicPr preferRelativeResize="0">
            <a:picLocks noGrp="1"/>
          </p:cNvPicPr>
          <p:nvPr>
            <p:ph type="pic" sz="quarter" idx="12"/>
          </p:nvPr>
        </p:nvPicPr>
        <p:blipFill rotWithShape="1">
          <a:blip r:embed="rId3">
            <a:alphaModFix/>
          </a:blip>
          <a:srcRect l="252" r="252"/>
          <a:stretch/>
        </p:blipFill>
        <p:spPr>
          <a:xfrm>
            <a:off x="1934533" y="1212004"/>
            <a:ext cx="2752269" cy="1842975"/>
          </a:xfrm>
          <a:prstGeom prst="rect">
            <a:avLst/>
          </a:prstGeom>
          <a:noFill/>
          <a:ln w="9525">
            <a:solidFill>
              <a:schemeClr val="tx1"/>
            </a:solidFill>
          </a:ln>
        </p:spPr>
      </p:pic>
      <p:sp>
        <p:nvSpPr>
          <p:cNvPr id="9" name="Text Placeholder 8">
            <a:extLst>
              <a:ext uri="{FF2B5EF4-FFF2-40B4-BE49-F238E27FC236}">
                <a16:creationId xmlns:a16="http://schemas.microsoft.com/office/drawing/2014/main" id="{F4756315-58D2-E589-A472-5C94DEB05EBD}"/>
              </a:ext>
            </a:extLst>
          </p:cNvPr>
          <p:cNvSpPr>
            <a:spLocks noGrp="1"/>
          </p:cNvSpPr>
          <p:nvPr>
            <p:ph type="body" sz="quarter" idx="10"/>
          </p:nvPr>
        </p:nvSpPr>
        <p:spPr>
          <a:xfrm>
            <a:off x="6095999" y="2422422"/>
            <a:ext cx="5495483" cy="1841234"/>
          </a:xfrm>
        </p:spPr>
        <p:txBody>
          <a:bodyPr/>
          <a:lstStyle/>
          <a:p>
            <a:r>
              <a:rPr lang="en-US" dirty="0"/>
              <a:t>Who are they for?</a:t>
            </a:r>
          </a:p>
          <a:p>
            <a:r>
              <a:rPr lang="en-US" dirty="0"/>
              <a:t>Why use them?</a:t>
            </a:r>
          </a:p>
          <a:p>
            <a:r>
              <a:rPr lang="en-US" dirty="0"/>
              <a:t>What is the benefit?</a:t>
            </a:r>
          </a:p>
          <a:p>
            <a:r>
              <a:rPr lang="en-US" dirty="0"/>
              <a:t>How can this be literacy?</a:t>
            </a:r>
          </a:p>
        </p:txBody>
      </p:sp>
      <p:pic>
        <p:nvPicPr>
          <p:cNvPr id="14" name="Google Shape;412;p4" descr="Photo of a small child with blond curly hair.">
            <a:extLst>
              <a:ext uri="{FF2B5EF4-FFF2-40B4-BE49-F238E27FC236}">
                <a16:creationId xmlns:a16="http://schemas.microsoft.com/office/drawing/2014/main" id="{D659E510-5148-92DF-64A3-7A45F9C86968}"/>
              </a:ext>
            </a:extLst>
          </p:cNvPr>
          <p:cNvPicPr preferRelativeResize="0">
            <a:picLocks noGrp="1"/>
          </p:cNvPicPr>
          <p:nvPr>
            <p:ph type="pic" sz="quarter" idx="14"/>
          </p:nvPr>
        </p:nvPicPr>
        <p:blipFill rotWithShape="1">
          <a:blip r:embed="rId4">
            <a:alphaModFix/>
          </a:blip>
          <a:srcRect t="13313" b="13313"/>
          <a:stretch/>
        </p:blipFill>
        <p:spPr>
          <a:xfrm>
            <a:off x="608490" y="3554523"/>
            <a:ext cx="2754011" cy="1842975"/>
          </a:xfrm>
          <a:prstGeom prst="rect">
            <a:avLst/>
          </a:prstGeom>
          <a:noFill/>
          <a:ln w="9525">
            <a:solidFill>
              <a:schemeClr val="tx1"/>
            </a:solidFill>
          </a:ln>
        </p:spPr>
      </p:pic>
      <p:pic>
        <p:nvPicPr>
          <p:cNvPr id="15" name="Google Shape;411;p4" descr="Photo of a girl standing next to a firetruck.">
            <a:extLst>
              <a:ext uri="{FF2B5EF4-FFF2-40B4-BE49-F238E27FC236}">
                <a16:creationId xmlns:a16="http://schemas.microsoft.com/office/drawing/2014/main" id="{5BA6CBE9-A63E-0414-AFF7-146CE319B4E1}"/>
              </a:ext>
            </a:extLst>
          </p:cNvPr>
          <p:cNvPicPr preferRelativeResize="0">
            <a:picLocks noGrp="1"/>
          </p:cNvPicPr>
          <p:nvPr>
            <p:ph type="pic" sz="quarter" idx="15"/>
          </p:nvPr>
        </p:nvPicPr>
        <p:blipFill rotWithShape="1">
          <a:blip r:embed="rId5">
            <a:alphaModFix/>
          </a:blip>
          <a:srcRect l="11983" t="11745" b="11745"/>
          <a:stretch/>
        </p:blipFill>
        <p:spPr>
          <a:xfrm>
            <a:off x="3600484" y="3525955"/>
            <a:ext cx="2423997" cy="1841234"/>
          </a:xfrm>
          <a:prstGeom prst="rect">
            <a:avLst/>
          </a:prstGeom>
          <a:solidFill>
            <a:schemeClr val="lt1"/>
          </a:solidFill>
          <a:ln w="9525" cap="flat" cmpd="sng">
            <a:solidFill>
              <a:schemeClr val="dk1"/>
            </a:solidFill>
            <a:prstDash val="solid"/>
            <a:miter lim="8000"/>
            <a:headEnd type="none" w="sm" len="sm"/>
            <a:tailEnd type="none" w="sm" len="sm"/>
          </a:ln>
        </p:spPr>
      </p:pic>
      <p:sp>
        <p:nvSpPr>
          <p:cNvPr id="17" name="Google Shape;410;p4">
            <a:extLst>
              <a:ext uri="{FF2B5EF4-FFF2-40B4-BE49-F238E27FC236}">
                <a16:creationId xmlns:a16="http://schemas.microsoft.com/office/drawing/2014/main" id="{F2205A46-6A70-20EA-DA21-F12F9561FA2D}"/>
              </a:ext>
            </a:extLst>
          </p:cNvPr>
          <p:cNvSpPr txBox="1"/>
          <p:nvPr/>
        </p:nvSpPr>
        <p:spPr>
          <a:xfrm>
            <a:off x="6001996" y="5707092"/>
            <a:ext cx="558948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1400" b="0" i="0" u="sng" strike="noStrike" cap="none" dirty="0">
                <a:latin typeface="Arial"/>
                <a:ea typeface="Arial"/>
                <a:cs typeface="Arial"/>
                <a:sym typeface="Arial"/>
                <a:hlinkClick r:id="rId6">
                  <a:extLst>
                    <a:ext uri="{A12FA001-AC4F-418D-AE19-62706E023703}">
                      <ahyp:hlinkClr xmlns:ahyp="http://schemas.microsoft.com/office/drawing/2018/hyperlinkcolor" val="tx"/>
                    </a:ext>
                  </a:extLst>
                </a:hlinkClick>
              </a:rPr>
              <a:t>This Photo</a:t>
            </a:r>
            <a:r>
              <a:rPr lang="en-US" sz="1400" b="0" i="0" u="none" strike="noStrike" cap="none" dirty="0">
                <a:latin typeface="Arial"/>
                <a:ea typeface="Arial"/>
                <a:cs typeface="Arial"/>
                <a:sym typeface="Arial"/>
              </a:rPr>
              <a:t> by Unknown Author is licensed under </a:t>
            </a:r>
            <a:r>
              <a:rPr lang="en-US" sz="1400" b="0" i="0" u="sng" strike="noStrike" cap="none" dirty="0">
                <a:latin typeface="Arial"/>
                <a:ea typeface="Arial"/>
                <a:cs typeface="Arial"/>
                <a:sym typeface="Arial"/>
                <a:hlinkClick r:id="rId7">
                  <a:extLst>
                    <a:ext uri="{A12FA001-AC4F-418D-AE19-62706E023703}">
                      <ahyp:hlinkClr xmlns:ahyp="http://schemas.microsoft.com/office/drawing/2018/hyperlinkcolor" val="tx"/>
                    </a:ext>
                  </a:extLst>
                </a:hlinkClick>
              </a:rPr>
              <a:t>CC BY-SA-NC</a:t>
            </a:r>
            <a:endParaRPr sz="1400" b="0" i="0" u="none" strike="noStrike" cap="none" dirty="0">
              <a:latin typeface="Arial"/>
              <a:ea typeface="Arial"/>
              <a:cs typeface="Arial"/>
              <a:sym typeface="Arial"/>
            </a:endParaRPr>
          </a:p>
        </p:txBody>
      </p:sp>
      <p:sp>
        <p:nvSpPr>
          <p:cNvPr id="16" name="Google Shape;409;p4">
            <a:extLst>
              <a:ext uri="{FF2B5EF4-FFF2-40B4-BE49-F238E27FC236}">
                <a16:creationId xmlns:a16="http://schemas.microsoft.com/office/drawing/2014/main" id="{AF57CB80-D3BD-B42F-4D11-FD1DACC638B3}"/>
              </a:ext>
            </a:extLst>
          </p:cNvPr>
          <p:cNvSpPr txBox="1"/>
          <p:nvPr/>
        </p:nvSpPr>
        <p:spPr>
          <a:xfrm>
            <a:off x="6011522" y="6019326"/>
            <a:ext cx="558948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1400" b="0" i="0" u="sng" strike="noStrike" cap="none" dirty="0">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US" sz="1400" b="0" i="0" u="none" strike="noStrike" cap="none" dirty="0">
                <a:latin typeface="Arial"/>
                <a:ea typeface="Arial"/>
                <a:cs typeface="Arial"/>
                <a:sym typeface="Arial"/>
              </a:rPr>
              <a:t> by Unknown Author is licensed under </a:t>
            </a:r>
            <a:r>
              <a:rPr lang="en-US" sz="1400" b="0" i="0" u="sng" strike="noStrike" cap="none" dirty="0">
                <a:latin typeface="Arial"/>
                <a:ea typeface="Arial"/>
                <a:cs typeface="Arial"/>
                <a:sym typeface="Arial"/>
                <a:hlinkClick r:id="rId7">
                  <a:extLst>
                    <a:ext uri="{A12FA001-AC4F-418D-AE19-62706E023703}">
                      <ahyp:hlinkClr xmlns:ahyp="http://schemas.microsoft.com/office/drawing/2018/hyperlinkcolor" val="tx"/>
                    </a:ext>
                  </a:extLst>
                </a:hlinkClick>
              </a:rPr>
              <a:t>CC BY-SA-NC</a:t>
            </a:r>
            <a:endParaRPr sz="1400" b="0" i="0" u="none" strike="noStrike" cap="none" dirty="0">
              <a:latin typeface="Arial"/>
              <a:ea typeface="Arial"/>
              <a:cs typeface="Arial"/>
              <a:sym typeface="Arial"/>
            </a:endParaRPr>
          </a:p>
        </p:txBody>
      </p:sp>
    </p:spTree>
    <p:extLst>
      <p:ext uri="{BB962C8B-B14F-4D97-AF65-F5344CB8AC3E}">
        <p14:creationId xmlns:p14="http://schemas.microsoft.com/office/powerpoint/2010/main" val="231825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5DC9-F571-A820-F6C4-22CE03CC9590}"/>
              </a:ext>
            </a:extLst>
          </p:cNvPr>
          <p:cNvSpPr>
            <a:spLocks noGrp="1"/>
          </p:cNvSpPr>
          <p:nvPr>
            <p:ph type="title"/>
          </p:nvPr>
        </p:nvSpPr>
        <p:spPr/>
        <p:txBody>
          <a:bodyPr/>
          <a:lstStyle/>
          <a:p>
            <a:r>
              <a:rPr lang="en-US" dirty="0"/>
              <a:t>Experience Books are Literacy</a:t>
            </a:r>
          </a:p>
        </p:txBody>
      </p:sp>
      <p:pic>
        <p:nvPicPr>
          <p:cNvPr id="10" name="Google Shape;422;g2fff68c80db_0_82" descr="Photo of a DeafBlind girl sitting in her wheelchair holding Christmas tree garland and smiling.">
            <a:extLst>
              <a:ext uri="{FF2B5EF4-FFF2-40B4-BE49-F238E27FC236}">
                <a16:creationId xmlns:a16="http://schemas.microsoft.com/office/drawing/2014/main" id="{64F98DA0-642E-2E14-9CFB-E70F99A4A94E}"/>
              </a:ext>
            </a:extLst>
          </p:cNvPr>
          <p:cNvPicPr preferRelativeResize="0">
            <a:picLocks noGrp="1"/>
          </p:cNvPicPr>
          <p:nvPr>
            <p:ph type="pic" sz="quarter" idx="12"/>
          </p:nvPr>
        </p:nvPicPr>
        <p:blipFill rotWithShape="1">
          <a:blip r:embed="rId3">
            <a:alphaModFix/>
          </a:blip>
          <a:srcRect t="15337" b="15337"/>
          <a:stretch/>
        </p:blipFill>
        <p:spPr>
          <a:xfrm>
            <a:off x="609600" y="1460500"/>
            <a:ext cx="3355975" cy="2244725"/>
          </a:xfrm>
          <a:prstGeom prst="rect">
            <a:avLst/>
          </a:prstGeom>
          <a:noFill/>
          <a:ln w="9525">
            <a:solidFill>
              <a:schemeClr val="tx1"/>
            </a:solidFill>
          </a:ln>
        </p:spPr>
      </p:pic>
      <p:pic>
        <p:nvPicPr>
          <p:cNvPr id="11" name="Google Shape;423;g2fff68c80db_0_82" descr="Photo of teenage boy using American Sign Language to communicate with 3 other people while sitting inside a firetruck.">
            <a:extLst>
              <a:ext uri="{FF2B5EF4-FFF2-40B4-BE49-F238E27FC236}">
                <a16:creationId xmlns:a16="http://schemas.microsoft.com/office/drawing/2014/main" id="{D6E05772-0CE9-C729-83A6-CA6B91A1535C}"/>
              </a:ext>
            </a:extLst>
          </p:cNvPr>
          <p:cNvPicPr preferRelativeResize="0">
            <a:picLocks noGrp="1"/>
          </p:cNvPicPr>
          <p:nvPr>
            <p:ph type="pic" sz="quarter" idx="15"/>
          </p:nvPr>
        </p:nvPicPr>
        <p:blipFill rotWithShape="1">
          <a:blip r:embed="rId4">
            <a:alphaModFix/>
          </a:blip>
          <a:srcRect t="11395" b="11395"/>
          <a:stretch/>
        </p:blipFill>
        <p:spPr>
          <a:xfrm>
            <a:off x="2386013" y="3943350"/>
            <a:ext cx="3355975" cy="2244725"/>
          </a:xfrm>
          <a:prstGeom prst="rect">
            <a:avLst/>
          </a:prstGeom>
          <a:solidFill>
            <a:schemeClr val="lt1"/>
          </a:solidFill>
          <a:ln w="9525">
            <a:solidFill>
              <a:schemeClr val="tx1"/>
            </a:solidFill>
          </a:ln>
        </p:spPr>
      </p:pic>
      <p:sp>
        <p:nvSpPr>
          <p:cNvPr id="3" name="Text Placeholder 2">
            <a:extLst>
              <a:ext uri="{FF2B5EF4-FFF2-40B4-BE49-F238E27FC236}">
                <a16:creationId xmlns:a16="http://schemas.microsoft.com/office/drawing/2014/main" id="{D8C4D7F6-E020-8EB6-AB30-784F5E076717}"/>
              </a:ext>
            </a:extLst>
          </p:cNvPr>
          <p:cNvSpPr>
            <a:spLocks noGrp="1"/>
          </p:cNvSpPr>
          <p:nvPr>
            <p:ph type="body" sz="quarter" idx="10"/>
          </p:nvPr>
        </p:nvSpPr>
        <p:spPr/>
        <p:txBody>
          <a:bodyPr/>
          <a:lstStyle/>
          <a:p>
            <a:r>
              <a:rPr lang="en-US" dirty="0">
                <a:hlinkClick r:id="rId5"/>
              </a:rPr>
              <a:t>Multisensory learning-Sensory channel assessment </a:t>
            </a:r>
            <a:r>
              <a:rPr lang="en-US" dirty="0"/>
              <a:t>and </a:t>
            </a:r>
            <a:r>
              <a:rPr lang="en-US" dirty="0">
                <a:hlinkClick r:id="rId6"/>
              </a:rPr>
              <a:t>Learning Media Assessment</a:t>
            </a:r>
            <a:r>
              <a:rPr lang="en-US" dirty="0"/>
              <a:t> (Miller, n.d.)</a:t>
            </a:r>
          </a:p>
          <a:p>
            <a:r>
              <a:rPr lang="en-US" dirty="0"/>
              <a:t>Experiential learning</a:t>
            </a:r>
          </a:p>
          <a:p>
            <a:r>
              <a:rPr lang="en-US" dirty="0"/>
              <a:t>Opportunistic instruction (Krista’s term)</a:t>
            </a:r>
          </a:p>
          <a:p>
            <a:r>
              <a:rPr lang="en-US" dirty="0"/>
              <a:t>Mechanics of reading</a:t>
            </a:r>
          </a:p>
        </p:txBody>
      </p:sp>
    </p:spTree>
    <p:extLst>
      <p:ext uri="{BB962C8B-B14F-4D97-AF65-F5344CB8AC3E}">
        <p14:creationId xmlns:p14="http://schemas.microsoft.com/office/powerpoint/2010/main" val="71119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FD5D-442B-848B-33A3-C85DDE53DC45}"/>
              </a:ext>
            </a:extLst>
          </p:cNvPr>
          <p:cNvSpPr>
            <a:spLocks noGrp="1"/>
          </p:cNvSpPr>
          <p:nvPr>
            <p:ph type="title"/>
          </p:nvPr>
        </p:nvSpPr>
        <p:spPr/>
        <p:txBody>
          <a:bodyPr/>
          <a:lstStyle/>
          <a:p>
            <a:r>
              <a:rPr lang="en-US" dirty="0"/>
              <a:t>Experience Books serve multiple purposes</a:t>
            </a:r>
          </a:p>
        </p:txBody>
      </p:sp>
      <p:pic>
        <p:nvPicPr>
          <p:cNvPr id="7" name="Google Shape;434;g30204157c78_0_7" descr="A close-up of a girl wearing pink hearing aids.">
            <a:extLst>
              <a:ext uri="{FF2B5EF4-FFF2-40B4-BE49-F238E27FC236}">
                <a16:creationId xmlns:a16="http://schemas.microsoft.com/office/drawing/2014/main" id="{7685F21A-6AC0-A904-7F27-FF48C42C6873}"/>
              </a:ext>
            </a:extLst>
          </p:cNvPr>
          <p:cNvPicPr preferRelativeResize="0">
            <a:picLocks noGrp="1"/>
          </p:cNvPicPr>
          <p:nvPr>
            <p:ph type="pic" sz="quarter" idx="12"/>
          </p:nvPr>
        </p:nvPicPr>
        <p:blipFill rotWithShape="1">
          <a:blip r:embed="rId3">
            <a:alphaModFix/>
          </a:blip>
          <a:srcRect l="252" r="252"/>
          <a:stretch/>
        </p:blipFill>
        <p:spPr>
          <a:xfrm>
            <a:off x="1955800" y="1354138"/>
            <a:ext cx="2508250" cy="1679575"/>
          </a:xfrm>
          <a:prstGeom prst="rect">
            <a:avLst/>
          </a:prstGeom>
          <a:noFill/>
          <a:ln w="9525">
            <a:solidFill>
              <a:schemeClr val="tx1"/>
            </a:solidFill>
          </a:ln>
        </p:spPr>
      </p:pic>
      <p:pic>
        <p:nvPicPr>
          <p:cNvPr id="8" name="Google Shape;436;g30204157c78_0_7" descr="A young girl sitting in wheelchair who is wearing classes and a hensinger collar.&#10;">
            <a:extLst>
              <a:ext uri="{FF2B5EF4-FFF2-40B4-BE49-F238E27FC236}">
                <a16:creationId xmlns:a16="http://schemas.microsoft.com/office/drawing/2014/main" id="{A6E1893D-6866-D44C-85E8-84EA56E0F9E1}"/>
              </a:ext>
            </a:extLst>
          </p:cNvPr>
          <p:cNvPicPr preferRelativeResize="0">
            <a:picLocks noGrp="1"/>
          </p:cNvPicPr>
          <p:nvPr>
            <p:ph type="pic" sz="quarter" idx="14"/>
          </p:nvPr>
        </p:nvPicPr>
        <p:blipFill rotWithShape="1">
          <a:blip r:embed="rId4">
            <a:alphaModFix/>
          </a:blip>
          <a:srcRect t="16540" b="16540"/>
          <a:stretch/>
        </p:blipFill>
        <p:spPr>
          <a:xfrm>
            <a:off x="619125" y="3643494"/>
            <a:ext cx="2389889" cy="1679575"/>
          </a:xfrm>
          <a:prstGeom prst="rect">
            <a:avLst/>
          </a:prstGeom>
          <a:noFill/>
          <a:ln w="9525">
            <a:solidFill>
              <a:schemeClr val="tx1"/>
            </a:solidFill>
          </a:ln>
        </p:spPr>
      </p:pic>
      <p:pic>
        <p:nvPicPr>
          <p:cNvPr id="10" name="Google Shape;608;g30204157c78_0_7" descr="Two photos of children with Down syndrome, one male and one female.">
            <a:extLst>
              <a:ext uri="{FF2B5EF4-FFF2-40B4-BE49-F238E27FC236}">
                <a16:creationId xmlns:a16="http://schemas.microsoft.com/office/drawing/2014/main" id="{884757BC-9125-FA79-FB66-10BECBAED032}"/>
              </a:ext>
            </a:extLst>
          </p:cNvPr>
          <p:cNvPicPr preferRelativeResize="0">
            <a:picLocks noGrp="1"/>
          </p:cNvPicPr>
          <p:nvPr>
            <p:ph type="pic" sz="quarter" idx="15"/>
          </p:nvPr>
        </p:nvPicPr>
        <p:blipFill rotWithShape="1">
          <a:blip r:embed="rId5"/>
          <a:stretch/>
        </p:blipFill>
        <p:spPr>
          <a:xfrm>
            <a:off x="3178139" y="3813616"/>
            <a:ext cx="2856466" cy="1428233"/>
          </a:xfrm>
          <a:prstGeom prst="rect">
            <a:avLst/>
          </a:prstGeom>
        </p:spPr>
      </p:pic>
      <p:sp>
        <p:nvSpPr>
          <p:cNvPr id="12" name="Google Shape;612;g30204157c78_0_7">
            <a:extLst>
              <a:ext uri="{FF2B5EF4-FFF2-40B4-BE49-F238E27FC236}">
                <a16:creationId xmlns:a16="http://schemas.microsoft.com/office/drawing/2014/main" id="{C5A9220F-292D-24F4-37BA-2250F6D2805D}"/>
              </a:ext>
            </a:extLst>
          </p:cNvPr>
          <p:cNvSpPr txBox="1"/>
          <p:nvPr/>
        </p:nvSpPr>
        <p:spPr>
          <a:xfrm>
            <a:off x="503275" y="5732611"/>
            <a:ext cx="5592726"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700"/>
              <a:buFont typeface="Arial"/>
              <a:buNone/>
            </a:pPr>
            <a:r>
              <a:rPr lang="en-US" sz="1400" b="0" i="0" u="sng" strike="noStrike" cap="none" dirty="0">
                <a:latin typeface="Arial"/>
                <a:ea typeface="Arial"/>
                <a:cs typeface="Arial"/>
                <a:sym typeface="Arial"/>
                <a:hlinkClick r:id="rId6">
                  <a:extLst>
                    <a:ext uri="{A12FA001-AC4F-418D-AE19-62706E023703}">
                      <ahyp:hlinkClr xmlns:ahyp="http://schemas.microsoft.com/office/drawing/2018/hyperlinkcolor" val="tx"/>
                    </a:ext>
                  </a:extLst>
                </a:hlinkClick>
              </a:rPr>
              <a:t>This Photo</a:t>
            </a:r>
            <a:r>
              <a:rPr lang="en-US" sz="1400" b="0" i="0" u="none" strike="noStrike" cap="none" dirty="0">
                <a:latin typeface="Arial"/>
                <a:ea typeface="Arial"/>
                <a:cs typeface="Arial"/>
                <a:sym typeface="Arial"/>
              </a:rPr>
              <a:t> by Unknown Author is licensed under </a:t>
            </a:r>
            <a:r>
              <a:rPr lang="en-US" sz="1400" b="0" i="0" u="sng" strike="noStrike" cap="none" dirty="0">
                <a:latin typeface="Arial"/>
                <a:ea typeface="Arial"/>
                <a:cs typeface="Arial"/>
                <a:sym typeface="Arial"/>
                <a:hlinkClick r:id="rId7">
                  <a:extLst>
                    <a:ext uri="{A12FA001-AC4F-418D-AE19-62706E023703}">
                      <ahyp:hlinkClr xmlns:ahyp="http://schemas.microsoft.com/office/drawing/2018/hyperlinkcolor" val="tx"/>
                    </a:ext>
                  </a:extLst>
                </a:hlinkClick>
              </a:rPr>
              <a:t>CC BY-SA-NC</a:t>
            </a:r>
            <a:endParaRPr sz="1400" b="0" i="0" u="none" strike="noStrike" cap="none" dirty="0">
              <a:latin typeface="Arial"/>
              <a:ea typeface="Arial"/>
              <a:cs typeface="Arial"/>
              <a:sym typeface="Arial"/>
            </a:endParaRPr>
          </a:p>
        </p:txBody>
      </p:sp>
      <p:sp>
        <p:nvSpPr>
          <p:cNvPr id="11" name="Google Shape;611;g30204157c78_0_7">
            <a:extLst>
              <a:ext uri="{FF2B5EF4-FFF2-40B4-BE49-F238E27FC236}">
                <a16:creationId xmlns:a16="http://schemas.microsoft.com/office/drawing/2014/main" id="{DE61AB47-F355-3F41-DCC4-4538E3E9236B}"/>
              </a:ext>
            </a:extLst>
          </p:cNvPr>
          <p:cNvSpPr txBox="1"/>
          <p:nvPr/>
        </p:nvSpPr>
        <p:spPr>
          <a:xfrm>
            <a:off x="494193" y="6009464"/>
            <a:ext cx="5601308" cy="30773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700"/>
              <a:buFont typeface="Arial"/>
              <a:buNone/>
            </a:pPr>
            <a:r>
              <a:rPr lang="en-US" sz="1400" b="0" i="0" u="sng" strike="noStrike" cap="none" dirty="0">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US" sz="1400" b="0" i="0" u="none" strike="noStrike" cap="none" dirty="0">
                <a:latin typeface="Arial"/>
                <a:ea typeface="Arial"/>
                <a:cs typeface="Arial"/>
                <a:sym typeface="Arial"/>
              </a:rPr>
              <a:t> by Unknown Author is licensed under </a:t>
            </a:r>
            <a:r>
              <a:rPr lang="en-US" sz="1400" b="0" i="0" u="sng" strike="noStrike" cap="none" dirty="0">
                <a:latin typeface="Arial"/>
                <a:ea typeface="Arial"/>
                <a:cs typeface="Arial"/>
                <a:sym typeface="Arial"/>
                <a:hlinkClick r:id="rId7">
                  <a:extLst>
                    <a:ext uri="{A12FA001-AC4F-418D-AE19-62706E023703}">
                      <ahyp:hlinkClr xmlns:ahyp="http://schemas.microsoft.com/office/drawing/2018/hyperlinkcolor" val="tx"/>
                    </a:ext>
                  </a:extLst>
                </a:hlinkClick>
              </a:rPr>
              <a:t>CC BY-SA-NC</a:t>
            </a:r>
            <a:endParaRPr sz="1400" b="0" i="0" u="none" strike="noStrike" cap="none" dirty="0">
              <a:latin typeface="Arial"/>
              <a:ea typeface="Arial"/>
              <a:cs typeface="Arial"/>
              <a:sym typeface="Arial"/>
            </a:endParaRPr>
          </a:p>
        </p:txBody>
      </p:sp>
      <p:sp>
        <p:nvSpPr>
          <p:cNvPr id="3" name="Text Placeholder 2">
            <a:extLst>
              <a:ext uri="{FF2B5EF4-FFF2-40B4-BE49-F238E27FC236}">
                <a16:creationId xmlns:a16="http://schemas.microsoft.com/office/drawing/2014/main" id="{BC99727B-815C-DE47-3D24-8FADFBE8C4B4}"/>
              </a:ext>
            </a:extLst>
          </p:cNvPr>
          <p:cNvSpPr>
            <a:spLocks noGrp="1"/>
          </p:cNvSpPr>
          <p:nvPr>
            <p:ph type="body" sz="quarter" idx="10"/>
          </p:nvPr>
        </p:nvSpPr>
        <p:spPr/>
        <p:txBody>
          <a:bodyPr/>
          <a:lstStyle/>
          <a:p>
            <a:r>
              <a:rPr lang="en-US" dirty="0"/>
              <a:t>Story telling</a:t>
            </a:r>
          </a:p>
          <a:p>
            <a:r>
              <a:rPr lang="en-US" dirty="0"/>
              <a:t>build memories</a:t>
            </a:r>
          </a:p>
          <a:p>
            <a:r>
              <a:rPr lang="en-US" dirty="0"/>
              <a:t>sequencing</a:t>
            </a:r>
          </a:p>
          <a:p>
            <a:r>
              <a:rPr lang="en-US" dirty="0"/>
              <a:t>vocabulary</a:t>
            </a:r>
          </a:p>
          <a:p>
            <a:r>
              <a:rPr lang="en-US" dirty="0"/>
              <a:t>talk about events</a:t>
            </a:r>
          </a:p>
          <a:p>
            <a:r>
              <a:rPr lang="en-US" dirty="0"/>
              <a:t>words, braille, pictures to tell a story</a:t>
            </a:r>
          </a:p>
          <a:p>
            <a:r>
              <a:rPr lang="en-US" dirty="0"/>
              <a:t>develop literacy skills </a:t>
            </a:r>
            <a:br>
              <a:rPr lang="en-US" dirty="0"/>
            </a:br>
            <a:r>
              <a:rPr lang="en-US" dirty="0"/>
              <a:t>(</a:t>
            </a:r>
            <a:r>
              <a:rPr lang="en-US" dirty="0">
                <a:hlinkClick r:id="rId9"/>
              </a:rPr>
              <a:t>Hearing First, n.d.</a:t>
            </a:r>
            <a:r>
              <a:rPr lang="en-US" dirty="0"/>
              <a:t>)</a:t>
            </a:r>
          </a:p>
        </p:txBody>
      </p:sp>
    </p:spTree>
    <p:extLst>
      <p:ext uri="{BB962C8B-B14F-4D97-AF65-F5344CB8AC3E}">
        <p14:creationId xmlns:p14="http://schemas.microsoft.com/office/powerpoint/2010/main" val="278307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CF7B-CB00-B0AC-1C25-5CAADB368D82}"/>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B515F123-5A7C-7F6E-1D8C-82535A51FB9E}"/>
              </a:ext>
            </a:extLst>
          </p:cNvPr>
          <p:cNvSpPr>
            <a:spLocks noGrp="1"/>
          </p:cNvSpPr>
          <p:nvPr>
            <p:ph type="body" sz="quarter" idx="10"/>
          </p:nvPr>
        </p:nvSpPr>
        <p:spPr/>
        <p:txBody>
          <a:bodyPr/>
          <a:lstStyle/>
          <a:p>
            <a:r>
              <a:rPr lang="en-US" dirty="0"/>
              <a:t>hearing aids/glasses on</a:t>
            </a:r>
          </a:p>
          <a:p>
            <a:r>
              <a:rPr lang="en-US" dirty="0"/>
              <a:t>MORE and ALL-DONE sign/AAC</a:t>
            </a:r>
          </a:p>
          <a:p>
            <a:r>
              <a:rPr lang="en-US" dirty="0"/>
              <a:t>objects don’t magically appear</a:t>
            </a:r>
          </a:p>
          <a:p>
            <a:r>
              <a:rPr lang="en-US" dirty="0"/>
              <a:t>use of ALL-DONE basket throughout, model higher language</a:t>
            </a:r>
          </a:p>
          <a:p>
            <a:r>
              <a:rPr lang="en-US" dirty="0"/>
              <a:t>listen/watch for communication approximations, acknowledge</a:t>
            </a:r>
          </a:p>
          <a:p>
            <a:r>
              <a:rPr lang="en-US" dirty="0"/>
              <a:t>use student’s communication method, model higher lang.</a:t>
            </a:r>
          </a:p>
          <a:p>
            <a:r>
              <a:rPr lang="en-US" dirty="0"/>
              <a:t>make time for sign babble, ask questions, encourage more</a:t>
            </a:r>
          </a:p>
          <a:p>
            <a:r>
              <a:rPr lang="en-US" dirty="0"/>
              <a:t>FM system self advocacy</a:t>
            </a:r>
          </a:p>
        </p:txBody>
      </p:sp>
      <p:pic>
        <p:nvPicPr>
          <p:cNvPr id="5" name="Google Shape;619;p6" descr="Photo of a long road with an orange road closed sign.">
            <a:extLst>
              <a:ext uri="{FF2B5EF4-FFF2-40B4-BE49-F238E27FC236}">
                <a16:creationId xmlns:a16="http://schemas.microsoft.com/office/drawing/2014/main" id="{ABF64524-FDC0-1601-CEE4-7D16BC653B51}"/>
              </a:ext>
            </a:extLst>
          </p:cNvPr>
          <p:cNvPicPr preferRelativeResize="0">
            <a:picLocks noGrp="1"/>
          </p:cNvPicPr>
          <p:nvPr>
            <p:ph type="pic" sz="quarter" idx="12"/>
          </p:nvPr>
        </p:nvPicPr>
        <p:blipFill rotWithShape="1">
          <a:blip r:embed="rId3">
            <a:alphaModFix/>
          </a:blip>
          <a:srcRect l="5334" r="5334"/>
          <a:stretch/>
        </p:blipFill>
        <p:spPr>
          <a:prstGeom prst="rect">
            <a:avLst/>
          </a:prstGeom>
          <a:noFill/>
          <a:ln>
            <a:noFill/>
          </a:ln>
        </p:spPr>
      </p:pic>
    </p:spTree>
    <p:extLst>
      <p:ext uri="{BB962C8B-B14F-4D97-AF65-F5344CB8AC3E}">
        <p14:creationId xmlns:p14="http://schemas.microsoft.com/office/powerpoint/2010/main" val="279161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430-88B4-B242-9814-4B5BFAF476CC}"/>
              </a:ext>
            </a:extLst>
          </p:cNvPr>
          <p:cNvSpPr>
            <a:spLocks noGrp="1"/>
          </p:cNvSpPr>
          <p:nvPr>
            <p:ph type="title"/>
          </p:nvPr>
        </p:nvSpPr>
        <p:spPr/>
        <p:txBody>
          <a:bodyPr/>
          <a:lstStyle/>
          <a:p>
            <a:r>
              <a:rPr lang="en-US" dirty="0"/>
              <a:t>Activities</a:t>
            </a:r>
          </a:p>
        </p:txBody>
      </p:sp>
      <p:sp>
        <p:nvSpPr>
          <p:cNvPr id="3" name="Text Placeholder 2">
            <a:extLst>
              <a:ext uri="{FF2B5EF4-FFF2-40B4-BE49-F238E27FC236}">
                <a16:creationId xmlns:a16="http://schemas.microsoft.com/office/drawing/2014/main" id="{12BBB3B0-774B-5F72-6AE2-7BF30EA7C515}"/>
              </a:ext>
            </a:extLst>
          </p:cNvPr>
          <p:cNvSpPr>
            <a:spLocks noGrp="1"/>
          </p:cNvSpPr>
          <p:nvPr>
            <p:ph type="body" sz="quarter" idx="10"/>
          </p:nvPr>
        </p:nvSpPr>
        <p:spPr/>
        <p:txBody>
          <a:bodyPr/>
          <a:lstStyle/>
          <a:p>
            <a:r>
              <a:rPr lang="en-US" dirty="0"/>
              <a:t>letter of the day, real object</a:t>
            </a:r>
          </a:p>
          <a:p>
            <a:r>
              <a:rPr lang="en-US" dirty="0"/>
              <a:t>Braille letter, tactile graphic, scanning, follow a line</a:t>
            </a:r>
          </a:p>
          <a:p>
            <a:r>
              <a:rPr lang="en-US" dirty="0"/>
              <a:t>write letter of the day-metallic or tactile paper on lightbox, OT goal, </a:t>
            </a:r>
            <a:r>
              <a:rPr lang="en-US" dirty="0" err="1"/>
              <a:t>ProT</a:t>
            </a:r>
            <a:r>
              <a:rPr lang="en-US" dirty="0"/>
              <a:t> following my hand, lightbox on/off V/Sign, air writing</a:t>
            </a:r>
          </a:p>
          <a:p>
            <a:r>
              <a:rPr lang="en-US" dirty="0"/>
              <a:t>find letter on AAC</a:t>
            </a:r>
          </a:p>
          <a:p>
            <a:r>
              <a:rPr lang="en-US" dirty="0"/>
              <a:t>object as part of Exp Book page or photo w/o background</a:t>
            </a:r>
          </a:p>
          <a:p>
            <a:r>
              <a:rPr lang="en-US" dirty="0"/>
              <a:t>song for letter of the day or CVI video</a:t>
            </a:r>
          </a:p>
          <a:p>
            <a:r>
              <a:rPr lang="en-US" dirty="0"/>
              <a:t>songs for movement, PT goals, music, rhythm, proprioceptive</a:t>
            </a:r>
          </a:p>
        </p:txBody>
      </p:sp>
      <p:pic>
        <p:nvPicPr>
          <p:cNvPr id="5" name="Google Shape;626;g2e766fb8268_2_19" descr="Cartoon drawing of a notepad and pencil.">
            <a:extLst>
              <a:ext uri="{FF2B5EF4-FFF2-40B4-BE49-F238E27FC236}">
                <a16:creationId xmlns:a16="http://schemas.microsoft.com/office/drawing/2014/main" id="{92892999-F40E-3F4E-26D5-4BB65A3120B4}"/>
              </a:ext>
            </a:extLst>
          </p:cNvPr>
          <p:cNvPicPr preferRelativeResize="0">
            <a:picLocks noGrp="1"/>
          </p:cNvPicPr>
          <p:nvPr>
            <p:ph type="pic" sz="quarter" idx="12"/>
          </p:nvPr>
        </p:nvPicPr>
        <p:blipFill rotWithShape="1">
          <a:blip r:embed="rId3">
            <a:alphaModFix/>
          </a:blip>
          <a:srcRect t="16558" b="16558"/>
          <a:stretch/>
        </p:blipFill>
        <p:spPr>
          <a:xfrm>
            <a:off x="9131300" y="2617788"/>
            <a:ext cx="2425700" cy="1622425"/>
          </a:xfrm>
          <a:prstGeom prst="rect">
            <a:avLst/>
          </a:prstGeom>
          <a:noFill/>
          <a:ln>
            <a:noFill/>
          </a:ln>
        </p:spPr>
      </p:pic>
    </p:spTree>
    <p:extLst>
      <p:ext uri="{BB962C8B-B14F-4D97-AF65-F5344CB8AC3E}">
        <p14:creationId xmlns:p14="http://schemas.microsoft.com/office/powerpoint/2010/main" val="81729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610F-68D3-0AE0-5616-B183EEE63FCE}"/>
              </a:ext>
            </a:extLst>
          </p:cNvPr>
          <p:cNvSpPr>
            <a:spLocks noGrp="1"/>
          </p:cNvSpPr>
          <p:nvPr>
            <p:ph type="title"/>
          </p:nvPr>
        </p:nvSpPr>
        <p:spPr>
          <a:xfrm>
            <a:off x="612490" y="1170638"/>
            <a:ext cx="7889956" cy="477409"/>
          </a:xfrm>
        </p:spPr>
        <p:txBody>
          <a:bodyPr/>
          <a:lstStyle/>
          <a:p>
            <a:r>
              <a:rPr lang="en-US" dirty="0"/>
              <a:t>Strategies</a:t>
            </a:r>
          </a:p>
        </p:txBody>
      </p:sp>
      <p:sp>
        <p:nvSpPr>
          <p:cNvPr id="3" name="Text Placeholder 2">
            <a:extLst>
              <a:ext uri="{FF2B5EF4-FFF2-40B4-BE49-F238E27FC236}">
                <a16:creationId xmlns:a16="http://schemas.microsoft.com/office/drawing/2014/main" id="{A35AF921-89AC-D403-FB87-55E35DD663EB}"/>
              </a:ext>
            </a:extLst>
          </p:cNvPr>
          <p:cNvSpPr>
            <a:spLocks noGrp="1"/>
          </p:cNvSpPr>
          <p:nvPr>
            <p:ph type="body" sz="quarter" idx="10"/>
          </p:nvPr>
        </p:nvSpPr>
        <p:spPr>
          <a:xfrm>
            <a:off x="612488" y="1964360"/>
            <a:ext cx="9488442" cy="4284039"/>
          </a:xfrm>
        </p:spPr>
        <p:txBody>
          <a:bodyPr/>
          <a:lstStyle/>
          <a:p>
            <a:r>
              <a:rPr lang="en-US" dirty="0"/>
              <a:t>wait time 10+ seconds</a:t>
            </a:r>
          </a:p>
          <a:p>
            <a:r>
              <a:rPr lang="en-US" dirty="0"/>
              <a:t>do with not for, staple, write, open glue, cutting</a:t>
            </a:r>
          </a:p>
          <a:p>
            <a:r>
              <a:rPr lang="en-US" dirty="0"/>
              <a:t>look for on/off, emotions, in/out, big/small, comparing use Total Communication Method throughout</a:t>
            </a:r>
          </a:p>
          <a:p>
            <a:r>
              <a:rPr lang="en-US" dirty="0"/>
              <a:t>expose to a variety of low/high tech assistive devices-lightbox, scissors, amplifiers, walkers, zipper pulls, braille devices</a:t>
            </a:r>
          </a:p>
          <a:p>
            <a:r>
              <a:rPr lang="en-US" dirty="0"/>
              <a:t>experiential learning, look for comments (</a:t>
            </a:r>
            <a:r>
              <a:rPr lang="en-US" dirty="0" err="1"/>
              <a:t>horsie</a:t>
            </a:r>
            <a:r>
              <a:rPr lang="en-US" dirty="0"/>
              <a:t> example)</a:t>
            </a:r>
          </a:p>
          <a:p>
            <a:r>
              <a:rPr lang="en-US" dirty="0"/>
              <a:t>plan activities to focus on one sense at a time not multiple</a:t>
            </a:r>
          </a:p>
          <a:p>
            <a:r>
              <a:rPr lang="en-US" dirty="0"/>
              <a:t>sensory breaks-timer, keep working with other senses, time</a:t>
            </a:r>
          </a:p>
          <a:p>
            <a:r>
              <a:rPr lang="en-US" dirty="0"/>
              <a:t>disinterested in activity, acknowledge the comment, review schedule</a:t>
            </a:r>
          </a:p>
        </p:txBody>
      </p:sp>
      <p:pic>
        <p:nvPicPr>
          <p:cNvPr id="8" name="Google Shape;633;g2f8c1d7e467_0_16" descr="Krista's left hand and a student's right hand with fingers touching, feeling a braille calendar together.">
            <a:extLst>
              <a:ext uri="{FF2B5EF4-FFF2-40B4-BE49-F238E27FC236}">
                <a16:creationId xmlns:a16="http://schemas.microsoft.com/office/drawing/2014/main" id="{92B4BBFD-9223-0468-C635-9BD55E4FBCA6}"/>
              </a:ext>
            </a:extLst>
          </p:cNvPr>
          <p:cNvPicPr preferRelativeResize="0">
            <a:picLocks noGrp="1"/>
          </p:cNvPicPr>
          <p:nvPr>
            <p:ph type="pic" sz="quarter" idx="11"/>
          </p:nvPr>
        </p:nvPicPr>
        <p:blipFill rotWithShape="1">
          <a:blip r:embed="rId3">
            <a:alphaModFix/>
          </a:blip>
          <a:srcRect t="3915" b="3915"/>
          <a:stretch/>
        </p:blipFill>
        <p:spPr>
          <a:xfrm rot="-5400000">
            <a:off x="9412288" y="1250950"/>
            <a:ext cx="2260600" cy="2095500"/>
          </a:xfrm>
          <a:prstGeom prst="rect">
            <a:avLst/>
          </a:prstGeom>
          <a:noFill/>
          <a:ln>
            <a:noFill/>
          </a:ln>
        </p:spPr>
      </p:pic>
    </p:spTree>
    <p:extLst>
      <p:ext uri="{BB962C8B-B14F-4D97-AF65-F5344CB8AC3E}">
        <p14:creationId xmlns:p14="http://schemas.microsoft.com/office/powerpoint/2010/main" val="2801776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Ui8BRw8jp83CydpNoPhxtC90coo=" pdftag="H2" isBookmarkSet="no" bookmark="yes" Order="_x0031_"/>
  <Shape xmlns="" ID="JTHWRjgwkcs6ej6LCAgd8rt1JiA=" pdftag="P" isBookmarkSet="no" bookmark="no" Order="_x0032_"/>
  <Shape xmlns="" ID="ZUK3P0vq1kyHMBtaP+GB8/hLUTw=" pdftag="H2" isBookmarkSet="no" bookmark="yes" Order="_x0031_"/>
  <Shape xmlns="" ID="jPlzfn2cWm2MZED+irsBSVGEwWE=" pdftag="P" isBookmarkSet="no" bookmark="no" Order="_x0032_"/>
  <Shape xmlns="" ID="uy/78ijjovHCeCAAgxG0VsjG/ac=" pdftag="" Order="_x0032_"/>
  <Shape xmlns="" ID="iHgMDtLXDWT2zkYPVs2mAmQfFIg=" pdftag="" Order="_x0033_"/>
  <Shape xmlns="" ID="IRZyh47S6MWFd7oMORcxPurIMIY=" Order="_x0031_" formula="no" pdftag="Figure" inline="no" validate="no" artifact="_x0030_"/>
  <Shape xmlns="" ID="X4j4L0lB0/G/nG8o8So2UaU/Kcg=" pdftag="" Order="_x0031_"/>
  <Shape xmlns="" ID="XHX+YpuvmKP7MYZl23EDyGNK15s=" pdftag="" Order="_x0032_"/>
  <Shape xmlns="" ID="1oNuWWo05Fb9IaxtoPr7849BMRc=" pdftag="H2" isBookmarkSet="no" bookmark="yes" Order="_x0031_"/>
  <Shape xmlns="" ID="6oI3qJZdOxd1SO0fTC134sk0oK8=" pdftag="" Order="_x0033_"/>
  <Shape xmlns="" ID="kkNvTVED9PQYhg+TsO35kba0ZCk=" pdftag="" Order="_x0032_"/>
  <Shape xmlns="" ID="IFoFyA6gaJTAirK4ju6gOqF+JW8=" pdftag="" Order="_x0031_"/>
  <Shape xmlns="" ID="a5VxHDBS3Iil+7OlgHKZE9OLA9U=" pdftag="" Order="_x0032_"/>
  <Shape xmlns="" ID="sQ3fYIfewEzFUl2qI4j4eEFgsag=" pdftag="" Order="_x0033_"/>
  <Shape xmlns="" ID="FYul620mDaKtwYOrfpkHhJaMX7M=" pdftag="" Order="_x0034_"/>
  <Shape xmlns="" ID="Ue52PUEnwARe++e3zRu2VNqgWpg=" pdftag="" Order="_x0035_"/>
  <Shape xmlns="" ID="Jk8e9QXHkpH4cNI1DmdoN0Jr+tw=" pdftag="" Order="_x0031_"/>
  <Shape xmlns="" ID="/kCVetuNb3PIjgjRXF9pubcO7B8=" pdftag="" Order="_x0032_"/>
  <Shape xmlns="" ID="sMqYAFkBVB1hdc7j1U+q+VsmNW0=" Order="_x0033_" artifact="_x0030_" formula="no" pdftag="Figure" validate="no"/>
  <Shape xmlns="" ID="E9r0ZDVGAdF4Z8c4O35fSPAfhQ0=" pdftag="" Order="_x0031_"/>
  <Shape xmlns="" ID="s6mPtTdUU0wB1KhKw29GvNZru5k=" pdftag="" Order="_x0032_"/>
  <Shape xmlns="" ID="NuRjTmTyKkVsxqhyGuyHeNxjXEo=" Order="_x0033_" artifact="_x0030_" formula="no" pdftag="Figure" validate="no"/>
  <Shape xmlns="" ID="X17lnLeewQTjmIQB2fcCbRIE5qQ=" Order="_x0034_" artifact="_x0030_" formula="no" pdftag="Figure" validate="no"/>
  <Shape xmlns="" ID="pbbRwGWiDdkJnIk5D5okSsy98D4=" pdftag="" Order="_x0031_"/>
  <Shape xmlns="" ID="rsrRkYln5xXBUmazGmopUktXfqA=" Order="_x0032_" artifact="_x0030_" formula="no" pdftag="Figure" validate="no"/>
  <Shape xmlns="" ID="tvNoiXRfZOzqGCWMKbSIwzNDI9E=" pdftag="" Order="_x0031_"/>
  <Shape xmlns="" ID="LlqAjh3WKHiuCIevNVN+h45hPqs=" pdftag="" Order="_x0032_"/>
  <Shape xmlns="" ID="OB4BixS7nGZYBrxaE3YC6szcyss=" Order="_x0033_" artifact="_x0030_" formula="no" pdftag="Figure" validate="no"/>
  <Shape xmlns="" ID="sblAIztjS/U1NiXHyC5tEpnukvw=" pdftag="H2" isBookmarkSet="no" bookmark="yes" Order="_x0031_"/>
  <Shape xmlns="" ID="mYP5Xqqf8dVgb96lk1X0Rgyc3UE=" Order="_x0032_" artifact="_x0030_" formula="no" pdftag="Figure" validate="no"/>
  <Shape xmlns="" ID="JM9HJCxPCgfQ6hs3tNmS4M18/+A=" pdftag="H2" isBookmarkSet="no" bookmark="yes" Order="_x0031_"/>
  <Shape xmlns="" ID="z0Jdk/HCwtQh6YbE3A2e2FQO2kE=" pdftag="" Order="_x0032_"/>
  <Shape xmlns="" ID="DS+k62dUxHN0Fr35/JZWIrgtroc=" Order="_x0033_" artifact="_x0030_" formula="no" pdftag="Figure" validate="no"/>
  <Shape xmlns="" ID="atmq+E4mXiTG5q/nm5zQSFm4JKU=" pdftag="H2" isBookmarkSet="no" bookmark="yes" Order="_x0031_"/>
  <Shape xmlns="" ID="FIYMG4qOJ86CF5KRQGqoGdSgYvQ=" Order="_x0032_" artifact="_x0030_" formula="no" pdftag="Figure" validate="no"/>
  <Shape xmlns="" ID="A2QXNIu5pBEOUCVECoZ43VBhRek=" pdftag="" Order="_x0031_"/>
  <Shape xmlns="" ID="Ypx9x7dWmgoJorMeoVQYDe2Y3h0=" pdftag="" Order="_x0032_"/>
  <Shape xmlns="" ID="H4MhL+tO+Cc8hX3LrUoA6/lxPRg=" pdftag="" Order="_x0031_"/>
  <Shape xmlns="" ID="qByouegnTanyw/tLlr3kLZ3TflU=" pdftag="" Order="_x0032_"/>
  <SubText xmlns="" ID="IRZyh47S6MWFd7oMORcxPurIMIY=" ActualText=""/>
  <Shape xmlns="" ID="Jl7UUhjVgCI8MeVBtgRStrcZ3Pg=" pdftag="H2" isBookmarkSet="no" bookmark="yes" Order="_x0031_"/>
  <Shape xmlns="" ID="ZpUUHgrbhCn0cn/pwHjj6JimRnk=" pdftag="P" isBookmarkSet="no" bookmark="no" Order="_x0032_"/>
  <Shape xmlns="" ID="AntwAZFIVMBC2xhA+AIkBwrL7IU=" isBookmarkSet="no" bookmark="yes" pdftag="H1" artifact="_x0030_" Order="_x0032_"/>
  <Shape xmlns="" ID="v27YEysurcfiGRr6RPVRYKQSHGc=" isBookmarkSet="no" bookmark="yes" pdftag="P" artifact="_x0030_" Order="_x0033_"/>
  <Shape xmlns="" ID="TR0mMJJUCeblVTvRA2Ql+DBgjx8=" formula="no" pdftag="Figure" inline="no" artifact="_x0030_" isBookmarkSet="no" bookmark="no" Order="_x0031_" validate="no" Lang=""/>
  <Shape xmlns="" ID="5UFLIzVhFtn6JZH3o+NpXtCSyr0=" pdftag="P" isBookmarkSet="no" bookmark="no" Order="_x0032_"/>
  <Shape xmlns="" ID="8NOqEydZ0CLK2hsCCPY+L9voyAA=" pdftag="H2" isBookmarkSet="no" bookmark="yes" Order="_x0031_"/>
  <Shape xmlns="" ID="BeoXEOPuG5yAvKffd83hd9PDkWs=" pdftag="P" isBookmarkSet="no" bookmark="no" Order="_x0032_"/>
  <Shape xmlns="" ID="cDzKpDtgDpr+3thIKQMY0Ta6XMo=" pdftag="P" isBookmarkSet="no" bookmark="no" Order="_x0033_"/>
  <Shape xmlns="" ID="uGkArayZ+HmF507JeXHN7JBM2HY=" pdftag="H2" isBookmarkSet="no" bookmark="yes" Order="_x0031_"/>
  <Shape xmlns="" ID="STUaJfpKgMLHBHGkHN11FYU6ffk=" isBookmarkSet="no" bookmark="no" pdftag="H3" artifact="_x0030_" Order="_x0032_"/>
  <Shape xmlns="" ID="7I2vpVsuKK3eAPENdN50YkWWLu4=" isBookmarkSet="no" bookmark="no" pdftag="H3" artifact="_x0030_" Order="_x0034_"/>
  <Shape xmlns="" ID="OqS1bs4Ni6awjjp7bsCxgXZWU8A=" pdftag="P" isBookmarkSet="no" bookmark="no" Order="_x0033_"/>
  <Shape xmlns="" ID="25wlJ28nPXrlm2ZHmvuEFeuVDiE=" pdftag="P" isBookmarkSet="no" bookmark="no" Order="_x0035_"/>
  <Shape xmlns="" ID="fwVpKfGCn3yQbvcebEEOOgSSi4Q=" pdftag="H2" isBookmarkSet="no" bookmark="yes" Order="_x0031_"/>
  <Shape xmlns="" ID="mC6Z8DZ2eaJU9z7yHnyQkyjscNg=" pdftag="P" isBookmarkSet="no" bookmark="no" Order="_x0032_"/>
  <Shape xmlns="" ID="e9DfiT2v2BCJDDDkkM+K2YuCfO8=" Order="_x0033_" formula="no" inline="no" artifact="_x0031_" pdftag="_x005B_Artifact_x005D_" isBookmarkSet="no" bookmark="no" validate="no" Lang=""/>
  <Shape xmlns="" ID="Lyn4PkO2oLc0JsVVvTTeDNAil58=" pdftag="H2" isBookmarkSet="no" bookmark="yes" Order="_x0031_"/>
  <Shape xmlns="" ID="CnTZGVauv9iMnwO9llGNHvwfVRc=" pdftag="P" isBookmarkSet="no" bookmark="no" Order="_x0032_"/>
  <Shape xmlns="" ID="EC2fL7BcOydpczk3DINisSLMkpU=" Order="_x0033_" formula="no" inline="no" artifact="_x0031_" pdftag="_x005B_Artifact_x005D_" isBookmarkSet="no" bookmark="no" validate="no" Lang=""/>
  <Shape xmlns="" ID="NbyerPOX/qokjuTvTTNzRlWEf28=" Order="_x0034_" formula="no" inline="no" artifact="_x0031_" pdftag="_x005B_Artifact_x005D_" isBookmarkSet="no" bookmark="no" validate="no" Lang=""/>
  <Shape xmlns="" ID="Ff3EV73BbGE8gyuwUAlenRtzXvY=" pdftag="H2" isBookmarkSet="no" bookmark="yes" Order="_x0031_"/>
  <Shape xmlns="" ID="C2nyHESj7yNat/CEQYaWdozVoAo=" Order="_x0032_" formula="no" inline="no" artifact="_x0031_" pdftag="_x005B_Artifact_x005D_" isBookmarkSet="no" bookmark="no" validate="no" Lang=""/>
  <Shape xmlns="" ID="16jc2gKndrYKbCgCPwPx82l9NEk=" pdftag="P" isBookmarkSet="no" bookmark="no" Order="_x0032_"/>
  <Shape xmlns="" ID="OSQ/Kn3rWFe6qZ+AenHJJWg4h5Q=" Order="_x0033_" formula="no" inline="no" artifact="_x0031_" pdftag="_x005B_Artifact_x005D_" isBookmarkSet="no" bookmark="no" validate="no" Lang=""/>
  <Shape xmlns="" ID="mlYpkIadw9s/wxpZyKJ/Zpyl0OI=" Order="_x0032_" formula="no" inline="no" artifact="_x0031_" pdftag="_x005B_Artifact_x005D_" isBookmarkSet="no" bookmark="no" validate="no" Lang=""/>
  <Shape xmlns="" ID="4Bnn46UuQjHWtjohDUo830Cu6jo=" pdftag="P" isBookmarkSet="no" bookmark="no" Order="_x0032_"/>
  <Shape xmlns="" ID="oiewVwZbNA94UR/ZFSk+p5RlL6o=" Order="_x0033_" formula="no" inline="no" artifact="_x0031_" pdftag="_x005B_Artifact_x005D_" isBookmarkSet="no" bookmark="no" validate="no" Lang=""/>
  <Shape xmlns="" ID="G1gdx3cIO3Y9cwDtp9tm6odzqFY=" pdftag="H2" isBookmarkSet="no" bookmark="yes" Order="_x0031_"/>
  <Shape xmlns="" ID="PMjBI7r4H5sbhYhF5k0Oc+9A+Ps=" Order="_x0032_" formula="no" inline="no" artifact="_x0031_" pdftag="_x005B_Artifact_x005D_" isBookmarkSet="no" bookmark="no" validate="no" Lang=""/>
  <Shape xmlns="" ID="SNoT7cCeJ3hQ2s5Hwg/6em8W2LQ=" pdftag="H2" isBookmarkSet="no" bookmark="yes" Order="_x0032_"/>
  <Shape xmlns="" ID="U4qbbV/uXDzHqpjRln6DhfxuFhw=" pdftag="P" isBookmarkSet="no" bookmark="no" Order="_x0033_"/>
  <Shape xmlns="" ID="mn7qxt0Jj9/XvLGPTIfAidg97T8=" formula="no" artifact="_x0030_" pdftag="Figure" inline="no" isBookmarkSet="no" bookmark="no" Order="_x0031_" validate="no" Lang=""/>
  <Shape xmlns="" ID="arRrkyDe10E2+Vp6N/RvPpOh9R0=" pdftag="H2" isBookmarkSet="no" bookmark="yes" Order="_x0032_"/>
  <Shape xmlns="" ID="pzFAkeQud8edUs0jLELwpRzKtx0=" isBookmarkSet="no" bookmark="yes" pdftag="P" artifact="_x0030_" Order="_x0033_"/>
  <Shape xmlns="" ID="D3N/5hvy4n7ZWl7I+bfHh8U56v4=" formula="no" pdftag="Figure" artifact="_x0030_" inline="no" isBookmarkSet="no" bookmark="no" Order="_x0031_" validate="no" Lang=""/>
  <SubText xmlns="" ID="TR0mMJJUCeblVTvRA2Ql+DBgjx8=" ActualText=""/>
  <SubText xmlns="" ID="e9DfiT2v2BCJDDDkkM+K2YuCfO8=" ActualText=""/>
  <SubText xmlns="" ID="EC2fL7BcOydpczk3DINisSLMkpU=" ActualText=""/>
  <SubText xmlns="" ID="NbyerPOX/qokjuTvTTNzRlWEf28=" ActualText=""/>
  <SubText xmlns="" ID="C2nyHESj7yNat/CEQYaWdozVoAo=" ActualText=""/>
  <SubText xmlns="" ID="OSQ/Kn3rWFe6qZ+AenHJJWg4h5Q=" ActualText=""/>
  <SubText xmlns="" ID="mlYpkIadw9s/wxpZyKJ/Zpyl0OI=" ActualText=""/>
  <SubText xmlns="" ID="oiewVwZbNA94UR/ZFSk+p5RlL6o=" ActualText=""/>
  <SubText xmlns="" ID="PMjBI7r4H5sbhYhF5k0Oc+9A+Ps=" ActualText=""/>
  <SubText xmlns="" ID="mn7qxt0Jj9/XvLGPTIfAidg97T8=" ActualText=""/>
  <SubText xmlns="" ID="D3N/5hvy4n7ZWl7I+bfHh8U56v4=" ActualText=""/>
  <Shape xmlns="" ID="zf/dxpohcogth7NBObSYow1Z1V0=" isBookmarkSet="no" pdftag="H1" artifact="_x0030_" bookmark="yes" Order="_x0031_"/>
  <Shape xmlns="" ID="9AU6a/Qlm4CO+IZYS/72vXBOyHA=" pdftag="Figure" isBookmarkSet="no" formula="no" inline="no" artifact="_x0030_" bookmark="no" Order="_x0035_" validate="no" Lang=""/>
  <Shape xmlns="" ID="YMFHkH2RfjZzbY3B+fK8VcrOaOo=" pdftag="P" isBookmarkSet="no" bookmark="no" Order="_x0036_"/>
  <Shape xmlns="" ID="kZpG1ZY8FHsIeC6BIodNPqZ9GjE=" pdftag="P" isBookmarkSet="no" bookmark="no" Order="_x0032_"/>
  <Shape xmlns="" ID="gALz+nnYm5n/PJWykyzxMW3uDxE=" pdftag="Figure" isBookmarkSet="no" artifact="_x0030_" bookmark="no" Order="_x0033_" validate="no" formula="no" Lang=""/>
  <Shape xmlns="" ID="sqxqt5XJNSV5eBRyvhMjp5kWkLQ=" pdftag="Figure" isBookmarkSet="no" artifact="_x0030_" bookmark="no" Order="_x0034_" validate="no" formula="no" Lang=""/>
  <Shape xmlns="" ID="Pjn9uoeXZqaGb2UNCNqiqwyGLVg=" pdftag="P" isBookmarkSet="no" bookmark="no" Order="_x0032_"/>
  <Shape xmlns="" ID="7rTUFWxIEj9cPshvPCDnkGw9rLI=" Order="_x0032_" artifact="_x0030_" formula="no" pdftag="Figure" validate="yes" isBookmarkSet="no" bookmark="no"/>
  <Shape xmlns="" ID="GvqQHbRVRaI749LPZCXR3Pfaz8c=" pdftag="P" isBookmarkSet="no" bookmark="no" Order="_x0034_"/>
  <Shape xmlns="" ID="XBhYGOjl/UkRcxlmnZMaFaDn0vA=" Order="_x0031_" artifact="_x0031_" pdftag="_x005B_Artifact_x005D_" isBookmarkSet="no" bookmark="no" validate="no" formula="no" Lang=""/>
  <Shape xmlns="" ID="xjLLIZhQoQXFY27LA76ofL/NODY=" pdftag="H2" isBookmarkSet="no" bookmark="yes" Order="_x0031_"/>
  <Shape xmlns="" ID="f2dwdcK64Hjul8j0Dvd3l2EB6pY=" artifact="_x0030_" formula="no" pdftag="Figure" isBookmarkSet="no" bookmark="no" Order="_x0032_" validate="no" Lang=""/>
  <Shape xmlns="" ID="sZ68xN9nocDINigHANaLLJn0D4Y=" pdftag="P" isBookmarkSet="no" bookmark="no" Order="_x0033_"/>
  <Shape xmlns="" ID="603pRBjLWkki9ziMf/91LqVgCqI=" pdftag="H2" isBookmarkSet="no" bookmark="yes" Order="_x0031_"/>
  <Shape xmlns="" ID="RyQTMlxGOAro3l46QqmxMlu7Bss=" artifact="_x0030_" formula="no" pdftag="Figure" isBookmarkSet="no" bookmark="no" Order="_x0033_" validate="no" Lang=""/>
  <Shape xmlns="" ID="gSX7qR+18YmHs57n+iWyvbqC7dQ=" pdftag="P" isBookmarkSet="no" bookmark="no" Order="_x0032_"/>
  <Shape xmlns="" ID="BVs1Jzo/NnYF6AElLONrKXd7Zog=" artifact="_x0030_" formula="no" pdftag="Figure" isBookmarkSet="no" bookmark="no" Order="_x0034_" validate="no" Lang=""/>
  <Shape xmlns="" ID="7z+jU30yiIXWrj2dvzLfCouTXfk=" artifact="_x0030_" formula="no" pdftag="Figure" isBookmarkSet="no" bookmark="no" Order="_x0035_" validate="no" Lang=""/>
  <Shape xmlns="" ID="lGDQMkCejSP8hJsOsG+LpnLUE9k=" pdftag="P" isBookmarkSet="no" bookmark="no" Order="_x0036_"/>
  <Shape xmlns="" ID="Lv1WA4T7UW5JQgk1KHtpNp8PXSw=" pdftag="P" isBookmarkSet="no" bookmark="no" Order="_x0037_"/>
  <Shape xmlns="" ID="T7pvpu5qj1+zfAPvgTNV2IJkLjA=" pdftag="H2" isBookmarkSet="no" bookmark="yes" Order="_x0031_"/>
  <Shape xmlns="" ID="PklFDxU6hf2YdFwOYQ9NmDNwsZI=" artifact="_x0030_" formula="no" pdftag="Figure" isBookmarkSet="no" bookmark="no" Order="_x0033_" validate="no" Lang=""/>
  <Shape xmlns="" ID="D7x9GBmL++LA7OxgukUlmV4nwB0=" artifact="_x0030_" formula="no" pdftag="Figure" isBookmarkSet="no" bookmark="no" Order="_x0034_" validate="no" Lang=""/>
  <Shape xmlns="" ID="SBdvvMHReVlKGci+nWH4FYbWOpc=" pdftag="P" isBookmarkSet="no" bookmark="no" Order="_x0032_"/>
  <Shape xmlns="" ID="uJjDHNaYf3r0jb+rOhzDHpreeoU=" pdftag="H2" isBookmarkSet="no" bookmark="yes" Order="_x0031_"/>
  <Shape xmlns="" ID="esi1SCEC3m5xG8gcMyarb1DCD0o=" artifact="_x0030_" formula="no" pdftag="Figure" isBookmarkSet="no" bookmark="no" Order="_x0033_" validate="no" Lang=""/>
  <Shape xmlns="" ID="ucXaul03WT+85K0jB8e5VzgRshI=" artifact="_x0030_" formula="no" pdftag="Figure" isBookmarkSet="no" bookmark="no" Order="_x0034_" validate="no" Lang=""/>
  <Shape xmlns="" ID="ZsY7cEdirSCwnS3aBlUEG6CGtnQ=" artifact="_x0030_" formula="no" pdftag="Figure" isBookmarkSet="no" bookmark="no" Order="_x0035_" validate="no" Lang=""/>
  <Shape xmlns="" ID="wsXi8/BUCA1W3iY3gOZV/scKG9s=" pdftag="P" isBookmarkSet="no" bookmark="no" Order="_x0036_"/>
  <Shape xmlns="" ID="dMXc8PnZM+Vj0jT7mxk9Pia4Thg=" pdftag="P" isBookmarkSet="no" bookmark="no" Order="_x0037_"/>
  <Shape xmlns="" ID="1uSpCF2nbW4HYvGqNKZO5etaVqg=" pdftag="P" isBookmarkSet="no" bookmark="no" Order="_x0032_"/>
  <Shape xmlns="" ID="fN40IfwuSyAROK0bZUiaryKC8cU=" pdftag="H2" isBookmarkSet="no" bookmark="yes" Order="_x0031_"/>
  <Shape xmlns="" ID="JF6k7twYrsriUUevsbon/5iil9M=" pdftag="P" isBookmarkSet="no" bookmark="no" Order="_x0032_"/>
  <Shape xmlns="" ID="lP/OrHTduEOsaXGq87+975FeXyA=" artifact="_x0030_" formula="no" pdftag="Figure" isBookmarkSet="no" bookmark="no" Order="_x0033_" validate="no" Lang=""/>
  <Shape xmlns="" ID="+xDAN8KNztb9/xn/WqhEeqLSjGM=" pdftag="H2" isBookmarkSet="no" bookmark="yes" Order="_x0031_"/>
  <Shape xmlns="" ID="DdONwM98W5ec+vfpbpyWuaa387c=" pdftag="P" isBookmarkSet="no" bookmark="no" Order="_x0032_"/>
  <Shape xmlns="" ID="q/tBHnoU4H6IR1pJH93gAk+IlXI=" artifact="_x0030_" formula="no" pdftag="Figure" isBookmarkSet="no" bookmark="no" Order="_x0033_" validate="no" Lang=""/>
  <Shape xmlns="" ID="oG9PQEF3N84DUm17ITK5vzrdYv8=" pdftag="H2" isBookmarkSet="no" bookmark="yes" Order="_x0031_"/>
  <Shape xmlns="" ID="uWrLPO3O7wxPtwiVquVYXlQHJgA=" pdftag="P" isBookmarkSet="no" bookmark="no" Order="_x0032_"/>
  <Shape xmlns="" ID="6WrAMVCSNCnUqvk5cA6vaU2jRXo=" artifact="_x0030_" formula="no" pdftag="Figure" isBookmarkSet="no" bookmark="no" Order="_x0033_" validate="no" Lang=""/>
  <Shape xmlns="" ID="NemXmekrwOp6Vzh0Mc5ge7Y47QA=" pdftag="H2" isBookmarkSet="no" bookmark="yes" Order="_x0031_"/>
  <Shape xmlns="" ID="2RGYyZBrNl9Thyrum2j2T9KZYxA=" pdftag="P" isBookmarkSet="no" bookmark="no" Order="_x0032_"/>
  <Shape xmlns="" ID="hvkKJxeNX/jGfVnwosR0IuMVO9A=" artifact="_x0030_" formula="no" pdftag="Figure" isBookmarkSet="no" bookmark="no" Order="_x0033_" validate="no" Lang=""/>
  <Shape xmlns="" ID="r1hcvrExVOI8RB7ClsStFqQRAZE=" Order="_x0031_" pdftag="H2" isBookmarkSet="no" bookmark="yes"/>
  <Shape xmlns="" ID="qfW6O4YLOoEGrJTKe8/+OMZpTVk=" pdftag="Figure" artifact="_x0031_" isBookmarkSet="no" bookmark="no" Order="_x0032_" validate="no" Lang=""/>
  <Shape xmlns="" ID="YA+UvX6zdXOFvAOiU7kuTk8tGlM=" artifact="_x0030_" formula="no" pdftag="Figure" isBookmarkSet="no" bookmark="no" Order="_x0033_" validate="no" Lang=""/>
  <Shape xmlns="" ID="onXfe57cByA1hFlmGvhPZs1d0wM=" pdftag="P" isBookmarkSet="no" bookmark="no" Order="_x0034_"/>
  <Shape xmlns="" ID="tXoA+3z1LPQ3joH2H51IDnLiWBU=" artifact="_x0030_" formula="no" pdftag="Figure" isBookmarkSet="no" bookmark="no" Order="_x0035_" validate="no" Lang=""/>
  <Shape xmlns="" ID="zKJ1y3SEAw+HT7OcEo35i1P73X4=" pdftag="P" isBookmarkSet="no" bookmark="no" Order="_x0036_"/>
  <Shape xmlns="" ID="YsH5un0Lu+qKE230M/3/NyNa8cQ=" artifact="_x0030_" formula="no" pdftag="Figure" isBookmarkSet="no" bookmark="no" Order="_x0037_" validate="no" Lang=""/>
  <Shape xmlns="" ID="GeYrZFPpVzAOYTpoLa4HPaWf8+o=" pdftag="P" isBookmarkSet="no" bookmark="no" Order="_x0038_"/>
  <Shape xmlns="" ID="sFExh4WfLTFbd/2prtHwYZIJu/s=" artifact="_x0030_" formula="no" pdftag="Figure" isBookmarkSet="no" bookmark="no" Order="_x0039_" validate="no" Lang=""/>
  <Shape xmlns="" ID="WqHoxV43jwG5rsbiPlz1OaK2ROc=" pdftag="P" isBookmarkSet="no" bookmark="no" Order="_x0031_0"/>
  <Shape xmlns="" ID="HcXvq6nou7CARDXljlD0WlplBGc=" pdftag="H2" isBookmarkSet="no" bookmark="yes" Order="_x0031_"/>
  <Shape xmlns="" ID="kDSI2Xo1paoMM0LpUTYFsjfm5AQ=" pdftag="Figure" artifact="_x0031_" isBookmarkSet="no" bookmark="no" Order="_x0032_" validate="no" Lang=""/>
  <Shape xmlns="" ID="j8QuRiBK+2aag4i5YyyUH1MLO4k=" artifact="_x0030_" formula="no" pdftag="Figure" isBookmarkSet="no" bookmark="no" Order="_x0033_" validate="no" Lang=""/>
  <Shape xmlns="" ID="AS+NrOi8xpKxbJM6VkkuUOsbC7w=" pdftag="P" isBookmarkSet="no" bookmark="no" Order="_x0034_"/>
  <Shape xmlns="" ID="V/stIgcEpfBz8+Q2Su4D0cAY8HU=" artifact="_x0030_" formula="no" pdftag="Figure" isBookmarkSet="no" bookmark="no" Order="_x0035_" validate="no" Lang=""/>
  <Shape xmlns="" ID="Prdd+6inyQ0302MujRXbJVXaiHU=" pdftag="P" isBookmarkSet="no" bookmark="no" Order="_x0036_"/>
  <Shape xmlns="" ID="AUihP/ErprWlUosqtfu6c7jE1QA=" artifact="_x0030_" formula="no" pdftag="Figure" isBookmarkSet="no" bookmark="no" Order="_x0037_" validate="no" Lang=""/>
  <Shape xmlns="" ID="hgtKQ0wY1u29G0rpzF3f2hGLNN8=" pdftag="P" isBookmarkSet="no" bookmark="no" Order="_x0038_"/>
  <Shape xmlns="" ID="wSftmKro9UyTNyed1kF1na95WP0=" artifact="_x0030_" formula="no" pdftag="Figure" isBookmarkSet="no" bookmark="no" Order="_x0039_" validate="no" Lang=""/>
  <Shape xmlns="" ID="QkuLLG5jDFHeqtegBSDwZQSEfpQ=" pdftag="P" isBookmarkSet="no" bookmark="no" Order="_x0031_0"/>
  <Shape xmlns="" ID="2qjfPmPj9Wm0gxTOT++7VhW2B7E=" pdftag="H2" isBookmarkSet="no" bookmark="yes" Order="_x0031_"/>
  <Shape xmlns="" ID="bWhwbO6/8RUIyBj3ZEKF0Q+WCao=" pdftag="P" isBookmarkSet="no" bookmark="no" Order="_x0032_"/>
  <Shape xmlns="" ID="OwtohC0Nl9VuE3Y0qK15Wd0XObw=" artifact="_x0030_" formula="no" pdftag="Figure" isBookmarkSet="no" bookmark="no" Order="_x0033_" validate="no" Lang=""/>
  <Shape xmlns="" ID="R/PR3DnW/rY/DLL91dIfewT2PYI=" pdftag="H2" isBookmarkSet="no" bookmark="yes" Order="_x0031_"/>
  <Shape xmlns="" ID="vhHPxIicsIz7LzlXezmaFy6z94Q=" pdftag="P" isBookmarkSet="no" bookmark="no" Order="_x0032_"/>
  <Shape xmlns="" ID="xOKXMoXeXrDgFWgUDuKVjXE2tLM=" pdftag="H2" isBookmarkSet="no" bookmark="yes" Order="_x0031_"/>
  <Shape xmlns="" ID="1EGrbFTcskFH1sCMgl6o6WD98Og=" pdftag="P" isBookmarkSet="no" bookmark="no" Order="_x0032_"/>
  <Shape xmlns="" ID="lwRPIInUdQUHbrgD6Oz/Plx6fp8=" artifact="_x0030_" formula="no" pdftag="Figure" isBookmarkSet="no" bookmark="no" Order="_x0032_" validate="no" Lang=""/>
  <Shape xmlns="" ID="WsXuuvPFIUAGQw2CBuRhOb7ezmE=" artifact="_x0030_" formula="no" pdftag="Figure" isBookmarkSet="no" bookmark="no" Order="_x0033_" validate="no" Lang=""/>
  <Shape xmlns="" ID="aA0VtuzjBtbMOq0bhQ0mUkUVLI0=" artifact="_x0030_" formula="no" pdftag="Figure" isBookmarkSet="no" bookmark="no" Order="_x0034_" validate="no" Lang=""/>
  <Shape xmlns="" ID="UJ7RljqSTsD3qRIM1VvhtHwhYqg=" artifact="_x0030_" formula="no" pdftag="Figure" isBookmarkSet="no" bookmark="no" Order="_x0035_" validate="no" Lang=""/>
  <Shape xmlns="" ID="+0iCdnhMFe+0+vtOiOfbJ0iL/T8=" artifact="_x0030_" formula="no" pdftag="Figure" isBookmarkSet="no" bookmark="no" Order="_x0036_" validate="no" Lang=""/>
  <Shape xmlns="" ID="TlKEnUdFLtzRyP/G8h+7tw2ul+M=" artifact="_x0030_" formula="no" pdftag="Figure" isBookmarkSet="no" bookmark="no" Order="_x0037_" validate="no" Lang=""/>
  <Shape xmlns="" ID="YOevvLkeVbSDgPAR+O9EeykGBBs=" artifact="_x0030_" formula="no" pdftag="Figure" isBookmarkSet="no" bookmark="no" Order="_x0038_" validate="no" Lang=""/>
  <Shape xmlns="" ID="p2700nEjOjQ1A3/lyWbJO2D1pkk=" artifact="_x0030_" formula="no" pdftag="Figure" isBookmarkSet="no" bookmark="no" Order="_x0039_" validate="no" Lang=""/>
  <Shape xmlns="" ID="svAOkqHvn5kQ8uHJqpQ27gTagJE=" artifact="_x0030_" formula="no" pdftag="Figure" isBookmarkSet="no" bookmark="no" Order="_x0031_0" validate="no" Lang=""/>
  <Shape xmlns="" ID="iUUi51AbHuJxLp6F1hxWKid/O+U=" artifact="_x0030_" formula="no" pdftag="Figure" isBookmarkSet="no" bookmark="no" Order="_x0031_1" validate="no" Lang=""/>
  <Shape xmlns="" ID="Tb7JnIJlOZTApyP9Rk7/VCQE51I=" artifact="_x0030_" formula="no" pdftag="Figure" isBookmarkSet="no" bookmark="no" Order="_x0031_2" validate="no" Lang=""/>
  <Shape xmlns="" ID="AeQPGSCmCM0C/TuPfzkdswDXsfs=" artifact="_x0030_" formula="no" pdftag="Figure" isBookmarkSet="no" bookmark="no" Order="_x0031_3" validate="no" Lang=""/>
  <Shape xmlns="" ID="k9H7DwMSNSU5Gb5jvvaXbVRSgvE=" artifact="_x0030_" formula="no" pdftag="Figure" isBookmarkSet="no" bookmark="no" Order="_x0031_4" validate="no" Lang=""/>
  <Shape xmlns="" ID="rVbTQzgtoZZVgTNW93crCOGLXRc=" pdftag="H2" isBookmarkSet="no" bookmark="yes" Order="_x0031_"/>
  <Shape xmlns="" ID="EqpvshDbMsOHm/uKzwf4o+HzeFY=" pdftag="H2" isBookmarkSet="no" bookmark="yes" Order="_x0031_"/>
  <Shape xmlns="" ID="wcdOqQ9L6GH/dmAc86xxneK+Rxg=" pdftag="P" isBookmarkSet="no" bookmark="no" Order="_x0032_"/>
  <Shape xmlns="" ID="9bK/CDdWh94quFoGRo2HcDjPWJQ=" pdftag="P" isBookmarkSet="no" bookmark="no" Order="_x0031_0"/>
  <Shape xmlns="" ID="oTVpQfcKSC8f9ecM+pMJiL6HGWU=" artifact="_x0030_" formula="no" pdftag="Figure" isBookmarkSet="no" bookmark="no" Order="_x0038_" validate="no" Lang=""/>
  <Shape xmlns="" ID="Xkp8zaleBpvou9BPk/Wx3EZ6okM=" artifact="_x0030_" formula="no" pdftag="Figure" isBookmarkSet="no" bookmark="no" Order="_x0033_" validate="no" Lang=""/>
  <Shape xmlns="" ID="e8q0NRRA8M3tTXBrJfgribskLT8=" artifact="_x0030_" formula="no" pdftag="Figure" isBookmarkSet="no" bookmark="no" Order="_x0034_" validate="no" Lang=""/>
  <Shape xmlns="" ID="z+ncA0atE0UfsFzgKXFBcuioGnc=" artifact="_x0030_" formula="no" pdftag="Figure" isBookmarkSet="no" bookmark="no" Order="_x0035_" validate="no" Lang=""/>
  <Shape xmlns="" ID="BQthadhcY/n08N1XpoUV6huojkI=" artifact="_x0030_" formula="no" pdftag="Figure" isBookmarkSet="no" bookmark="no" Order="_x0036_" validate="no" Lang=""/>
  <Shape xmlns="" ID="JOaePjw+QUqt1PD40g6CbhFQxNo=" artifact="_x0030_" formula="no" pdftag="Figure" isBookmarkSet="no" bookmark="no" Order="_x0037_" validate="no" Lang=""/>
  <Shape xmlns="" ID="j17V2V7qdssScpPWXIEcK66IEgc=" artifact="_x0030_" formula="no" pdftag="Figure" isBookmarkSet="no" bookmark="no" Order="_x0039_" validate="no" Lang=""/>
  <Shape xmlns="" ID="zaJk22eEM2pNh1ZqndaNvsJ3Hfw=" pdftag="H2" isBookmarkSet="no" bookmark="yes" Order="_x0031_"/>
  <Shape xmlns="" ID="jttzTWUfcvijmYWS5ZI3uwtLeDA=" pdftag="P" isBookmarkSet="no" bookmark="no" Order="_x0031_9"/>
  <Shape xmlns="" ID="hXJT46+92G393uBLj0ZCMKJSx2c=" artifact="_x0030_" formula="no" pdftag="Figure" isBookmarkSet="no" bookmark="no" Order="_x0039_" validate="no" Lang=""/>
  <Shape xmlns="" ID="R+DvArQh8U97HzEeguMil4+RfyM=" artifact="_x0030_" formula="no" pdftag="Figure" isBookmarkSet="no" bookmark="no" Order="_x0031_1" validate="no" Lang=""/>
  <Shape xmlns="" ID="A0Ktq4D/1y7F2thXj3Y4XTfFJ00=" artifact="_x0030_" formula="no" pdftag="Figure" isBookmarkSet="no" bookmark="no" Order="_x0038_" validate="no" Lang=""/>
  <Shape xmlns="" ID="ooQpho8Wn2SsIDjACzLhypuLxjA=" artifact="_x0030_" formula="no" pdftag="Figure" isBookmarkSet="no" bookmark="no" Order="_x0031_0" validate="no" Lang=""/>
  <Shape xmlns="" ID="gSYmkuWdvp30Txw6j98ENl+zxI0=" artifact="_x0030_" formula="no" pdftag="Figure" isBookmarkSet="no" bookmark="no" Order="_x0037_" validate="no" Lang=""/>
  <Shape xmlns="" ID="yUsUJHCJhyfNNjk/SALWGXl3K3c=" artifact="_x0030_" formula="no" pdftag="Figure" isBookmarkSet="no" bookmark="no" Order="_x0036_" validate="no" Lang=""/>
  <Shape xmlns="" ID="0qF5bBZ21YjqtxHD1sGm1C9VkiY=" artifact="_x0030_" formula="no" pdftag="Figure" isBookmarkSet="no" bookmark="no" Order="_x0035_" validate="no" Lang=""/>
  <Shape xmlns="" ID="BOBfJOFyQtm9IVtrjolexdpQevc=" artifact="_x0030_" formula="no" pdftag="Figure" isBookmarkSet="no" bookmark="no" Order="_x0033_" validate="no" Lang=""/>
  <Shape xmlns="" ID="qRCsV9Srw/n1076uMpi+sHK/gQc=" artifact="_x0030_" formula="no" pdftag="Figure" isBookmarkSet="no" bookmark="no" Order="_x0034_" validate="no" Lang=""/>
  <Shape xmlns="" ID="aF6wYU2ECVncsuHTYmBapv+FVhU=" artifact="_x0030_" formula="no" pdftag="Figure" isBookmarkSet="no" bookmark="no" Order="_x0032_" validate="no" Lang=""/>
  <Shape xmlns="" ID="w/3NzTaAylyqf1vAFz9bpplfUFM=" artifact="_x0030_" formula="no" pdftag="Figure" isBookmarkSet="no" bookmark="no" Order="_x0031_2" validate="no" Lang=""/>
  <Shape xmlns="" ID="Gtmk/giGc8yh3XhQIzLFjSBLu+o=" artifact="_x0030_" formula="no" pdftag="Figure" isBookmarkSet="no" bookmark="no" Order="_x0031_3" validate="no" Lang=""/>
  <Shape xmlns="" ID="whiiSPMX91mo05XpEnCIC5YVtmI=" artifact="_x0030_" formula="no" pdftag="Figure" isBookmarkSet="no" bookmark="no" Order="_x0031_7" validate="no" Lang=""/>
  <Shape xmlns="" ID="LMcY2kC38TPZmJwdNvdM1wTKrxc=" artifact="_x0030_" formula="no" pdftag="Figure" isBookmarkSet="no" bookmark="no" Order="_x0031_5" validate="no" Lang=""/>
  <Shape xmlns="" ID="n2iMdaoK9k88lW8VjGVBEi7ybAM=" artifact="_x0030_" formula="no" pdftag="Figure" isBookmarkSet="no" bookmark="no" Order="_x0031_4" validate="no" Lang=""/>
  <Shape xmlns="" ID="7avTGNiaQm5HKAyR1IZgb2M8/NY=" artifact="_x0030_" formula="no" pdftag="Figure" isBookmarkSet="no" bookmark="no" Order="_x0031_6" validate="no" Lang=""/>
  <Shape xmlns="" ID="t3Jgg6twOTJ1lEQecrQhb834Zig=" artifact="_x0030_" formula="no" pdftag="Figure" isBookmarkSet="no" bookmark="no" Order="_x0031_8" validate="no" Lang=""/>
  <Shape xmlns="" ID="zKdu8qxTsXbitQJnQEe9MuZMHFU=" pdftag="H2" isBookmarkSet="no" bookmark="yes" Order="_x0032_"/>
  <Shape xmlns="" ID="E4RASmyEVbHK5r9MY3ZNJBU7xYM=" pdftag="P" isBookmarkSet="no" bookmark="no" Order="_x0033_"/>
  <Shape xmlns="" ID="3PjSwRaIHHsAU9aKyFME661/tKc=" artifact="_x0030_" formula="no" pdftag="Figure" isBookmarkSet="no" bookmark="no" Order="_x0031_" validate="no" Lang=""/>
  <Shape xmlns="" ID="dNPZMbntNU/TZs8yQCXjj5H00qU=" pdftag="H2" isBookmarkSet="no" bookmark="yes" Order="_x0031_"/>
  <Shape xmlns="" ID="47ujFh8g/JOm3Yr4MjbardwJsig=" pdftag="P" isBookmarkSet="no" bookmark="no" Order="_x0032_"/>
  <Shape xmlns="" ID="bMzBCFCiUd3+hI1n2LeDuDrIM8I=" artifact="_x0030_" formula="no" pdftag="Figure" isBookmarkSet="no" bookmark="no" Order="_x0033_" validate="no" Lang=""/>
  <Shape xmlns="" ID="IHrXB/np+I3/QQr/iHZwk3GoROA=" artifact="_x0030_" formula="no" pdftag="Figure" isBookmarkSet="no" bookmark="no" Order="_x0034_" validate="no" Lang=""/>
  <Shape xmlns="" ID="UC88NRwAc/5KvnGrvad/tGyV/Zk=" artifact="_x0030_" formula="no" pdftag="Figure" isBookmarkSet="no" bookmark="no" Order="_x0035_" validate="no" Lang=""/>
  <Shape xmlns="" ID="x9QmoJkp1w5GqF09RPQMWHeNXTA=" pdftag="H2" isBookmarkSet="no" bookmark="yes" Order="_x0031_"/>
  <Shape xmlns="" ID="AV7vY/ComRdRpePau/vMSKzyp+M=" pdftag="P" isBookmarkSet="no" bookmark="no" Order="_x0032_"/>
  <Shape xmlns="" ID="8pe4FE9dGFJisllwCSfGntuL1vo=" artifact="_x0030_" formula="no" pdftag="Figure" isBookmarkSet="no" bookmark="no" Order="_x0033_" validate="no" Lang=""/>
  <Shape xmlns="" ID="+HnfoDOex2n8jbB0LOptJfh3CS4=" pdftag="H2" isBookmarkSet="no" bookmark="yes" Order="_x0031_"/>
  <Shape xmlns="" ID="O8yiLtOryPcXVxcCyVQipSR3mGc=" artifact="_x0030_" formula="no" pdftag="Figure" isBookmarkSet="no" bookmark="no" Order="_x0032_" validate="no" Lang=""/>
  <Shape xmlns="" ID="yz+1ICMrsR2W4c+XcEQdylLwMdU=" pdftag="H2" isBookmarkSet="no" bookmark="yes" Order="_x0031_"/>
  <Shape xmlns="" ID="TAHrcjytAKiPf/M5sXKPRBlCOo4=" pdftag="P" isBookmarkSet="no" bookmark="no" Order="_x0032_"/>
  <Shape xmlns="" ID="o1db+hhZ3aFk4ANMEYF0Ggm2GpA=" pdftag="H2" isBookmarkSet="no" bookmark="yes" Order="_x0031_"/>
  <Shape xmlns="" ID="wkkNAUeAvO7sNUUst1HeUg8Zf9k=" pdftag="P" isBookmarkSet="no" bookmark="no" Order="_x0032_"/>
  <Shape xmlns="" ID="i/2aRt8bq1uboQgN/UV4ku6tezw=" pdftag="H2" isBookmarkSet="no" bookmark="yes" Order="_x0031_"/>
  <Shape xmlns="" ID="jA1dJmVQkuJ7dAFuOWU4elHXplA=" pdftag="P" isBookmarkSet="no" bookmark="no" Order="_x0032_"/>
  <Shape xmlns="" ID="JRoekGhCJRUyBeQesKy04fYsbgc=" pdftag="H2" isBookmarkSet="no" bookmark="yes" Order="_x0032_"/>
  <Shape xmlns="" ID="43YgqbxJ+JeHmtOQa0S+4zW75vo=" pdftag="P" isBookmarkSet="no" bookmark="no" Order="_x0033_"/>
  <Shape xmlns="" ID="73yLW7RnuzoWAbdwwXU87ICXWys=" artifact="_x0030_" formula="no" pdftag="Figure" isBookmarkSet="no" bookmark="no" Order="_x0031_" validate="no" Lang=""/>
  <Shape xmlns="" ID="NzOr7TMqkfOyMPz5+9yaogs7RLI=" pdftag="H2" isBookmarkSet="no" bookmark="yes" Order="_x0032_"/>
  <Shape xmlns="" ID="NQ/zrQgqeVp8Miqt4L52olv8Z+4=" pdftag="P" isBookmarkSet="no" bookmark="no" Order="_x0033_"/>
  <Shape xmlns="" ID="NzQzu4jupZD2bnK/7PuwofUXtSQ=" formula="no" pdftag="Figure" artifact="_x0030_" inline="no" isBookmarkSet="no" bookmark="no" Order="_x0031_" validate="no"/>
  <HyperLink xmlns="" ID="kZpG1ZY8FHsIeC6BIodNPqZ9GjE=-170018370290.4312_323.6309" plainAltText="krista.dillman_x0040_isd742.org" language="" Lang=""/>
  <HyperLink xmlns="" ID="GvqQHbRVRaI749LPZCXR3Pfaz8c=-20641686595.6312_460.6166" plainAltText="This_x0020_Photo" Lang=""/>
  <HyperLink xmlns="" ID="GvqQHbRVRaI749LPZCXR3Pfaz8c=152684396700.1362_477.4166" plainAltText="CC_x0020_BY-NC-ND" Lang=""/>
  <HyperLink xmlns="" ID="sZ68xN9nocDINigHANaLLJn0D4Y=-20641686531.4772_478.4191" plainAltText="This_x0020_Photo" Lang=""/>
  <HyperLink xmlns="" ID="sZ68xN9nocDINigHANaLLJn0D4Y=-529824140835.7072_478.4191" plainAltText="CC_x0020_BY-SA" Lang=""/>
  <HyperLink xmlns="" ID="lGDQMkCejSP8hJsOsG+LpnLUE9k=-20641686511.352_452.9757" plainAltText="This_x0020_Photo" Lang=""/>
  <HyperLink xmlns="" ID="lGDQMkCejSP8hJsOsG+LpnLUE9k=435001248815.582_452.9757" plainAltText="CC_x0020_BY-SA-NC" Lang=""/>
  <HyperLink xmlns="" ID="Lv1WA4T7UW5JQgk1KHtpNp8PXSw=-20641686512.1021_477.5611" plainAltText="This_x0020_Photo" Lang=""/>
  <HyperLink xmlns="" ID="Lv1WA4T7UW5JQgk1KHtpNp8PXSw=435001248816.332_477.5611" plainAltText="CC_x0020_BY-SA-NC" Lang=""/>
  <HyperLink xmlns="" ID="SBdvvMHReVlKGci+nWH4FYbWOpc=-1035720445528.5999_194.3419" plainAltText="Multisensory_x0020_learning-Sensory_x0020_channel_x0020_" Lang=""/>
  <HyperLink xmlns="" ID="SBdvvMHReVlKGci+nWH4FYbWOpc=867550908528.5999_223.1419" plainAltText="assessment_x0020_"/>
  <HyperLink xmlns="" ID="SBdvvMHReVlKGci+nWH4FYbWOpc=1818812136688.6249_223.1419" plainAltText="Learning_x0020_Media_x0020_" Lang=""/>
  <HyperLink xmlns="" ID="SBdvvMHReVlKGci+nWH4FYbWOpc=-258978276528.5999_251.9419" plainAltText="Assessment" Lang=""/>
  <HyperLink xmlns="" ID="wsXi8/BUCA1W3iY3gOZV/scKG9s=-2064168646.82677_454.9851" plainAltText="This_x0020_Photo" Lang=""/>
  <HyperLink xmlns="" ID="wsXi8/BUCA1W3iY3gOZV/scKG9s=435001248351.0568_454.9851" plainAltText="CC_x0020_BY-SA-NC" Lang=""/>
  <HyperLink xmlns="" ID="dMXc8PnZM+Vj0jT7mxk9Pia4Thg=-2064168646.11165_476.7846" plainAltText="This_x0020_Photo" Lang=""/>
  <HyperLink xmlns="" ID="dMXc8PnZM+Vj0jT7mxk9Pia4Thg=435001248350.3416_476.7846" plainAltText="CC_x0020_BY-SA-NC" Lang=""/>
  <HyperLink xmlns="" ID="1uSpCF2nbW4HYvGqNKZO5etaVqg=-2035367614535.8499_431.9419" plainAltText="Hearing_x0020_First_x002C__x0020_n.d." Lang=""/>
  <HyperLink xmlns="" ID="AS+NrOi8xpKxbJM6VkkuUOsbC7w=-151310683856.78968_335.0231" plainAltText="M_x0020_book" Lang=""/>
  <HyperLink xmlns="" ID="Prdd+6inyQ0302MujRXbJVXaiHU=641836948278.8643_363.8232" plainAltText="Spring_x0020_has_x0020_Sprung" Lang=""/>
  <HyperLink xmlns="" ID="hgtKQ0wY1u29G0rpzF3f2hGLNN8=-1297603355503.3633_334.186" plainAltText="Books_x0020_for_x0020_Very_x0020_" Lang=""/>
  <HyperLink xmlns="" ID="hgtKQ0wY1u29G0rpzF3f2hGLNN8=-586556783503.3633_362.986" plainAltText="Young_x0020_Children"/>
  <HyperLink xmlns="" ID="QkuLLG5jDFHeqtegBSDwZQSEfpQ=378677743724.7904_334.186" plainAltText="Frogs" Lang=""/>
  <HyperLink xmlns="" ID="bWhwbO6/8RUIyBj3ZEKF0Q+WCao=-201523100697.18063_229.1419" plainAltText="Child_x0020_Guided_x0020_Assessment_x0020_" Lang=""/>
  <HyperLink xmlns="" ID="vhHPxIicsIz7LzlXezmaFy6z94Q=-119749899096.8274_194.2745" plainAltText="Multisensory_x0020_lesson_x0020_design_x0020_" Lang=""/>
  <HyperLink xmlns="" ID="vhHPxIicsIz7LzlXezmaFy6z94Q=-49325247696.8274_368.2745" plainAltText="Tar_x0020_heel_x0020_reader" Lang=""/>
  <HyperLink xmlns="" ID="x9QmoJkp1w5GqF09RPQMWHeNXTA=146521824348.22748_93.80362" plainAltText="Communication_x0020_Matrix" language="" Lang=""/>
  <SubText xmlns="" ID="9AU6a/Qlm4CO+IZYS/72vXBOyHA=" ActualText=""/>
  <SubText xmlns="" ID="NzQzu4jupZD2bnK/7PuwofUXtSQ=" ActualText=""/>
  <SubText xmlns="" ID="gALz+nnYm5n/PJWykyzxMW3uDxE=" ActualText=""/>
  <SubText xmlns="" ID="sqxqt5XJNSV5eBRyvhMjp5kWkLQ=" ActualText=""/>
  <SubText xmlns="" ID="7rTUFWxIEj9cPshvPCDnkGw9rLI=" ActualText=""/>
  <SubText xmlns="" ID="f2dwdcK64Hjul8j0Dvd3l2EB6pY=" ActualText=""/>
  <SubText xmlns="" ID="RyQTMlxGOAro3l46QqmxMlu7Bss=" ActualText=""/>
  <SubText xmlns="" ID="BVs1Jzo/NnYF6AElLONrKXd7Zog=" ActualText=""/>
  <SubText xmlns="" ID="7z+jU30yiIXWrj2dvzLfCouTXfk=" ActualText=""/>
  <SubText xmlns="" ID="PklFDxU6hf2YdFwOYQ9NmDNwsZI=" ActualText=""/>
  <SubText xmlns="" ID="D7x9GBmL++LA7OxgukUlmV4nwB0=" ActualText=""/>
  <SubText xmlns="" ID="esi1SCEC3m5xG8gcMyarb1DCD0o=" ActualText=""/>
  <SubText xmlns="" ID="ucXaul03WT+85K0jB8e5VzgRshI=" ActualText=""/>
  <SubText xmlns="" ID="ZsY7cEdirSCwnS3aBlUEG6CGtnQ=" ActualText=""/>
  <SubText xmlns="" ID="lP/OrHTduEOsaXGq87+975FeXyA=" ActualText=""/>
  <SubText xmlns="" ID="q/tBHnoU4H6IR1pJH93gAk+IlXI=" ActualText=""/>
  <SubText xmlns="" ID="6WrAMVCSNCnUqvk5cA6vaU2jRXo=" ActualText=""/>
  <SubText xmlns="" ID="hvkKJxeNX/jGfVnwosR0IuMVO9A=" ActualText=""/>
  <SubText xmlns="" ID="YA+UvX6zdXOFvAOiU7kuTk8tGlM=" ActualText=""/>
  <SubText xmlns="" ID="tXoA+3z1LPQ3joH2H51IDnLiWBU=" ActualText=""/>
  <SubText xmlns="" ID="YsH5un0Lu+qKE230M/3/NyNa8cQ=" ActualText=""/>
  <SubText xmlns="" ID="sFExh4WfLTFbd/2prtHwYZIJu/s=" ActualText=""/>
  <SubText xmlns="" ID="j8QuRiBK+2aag4i5YyyUH1MLO4k=" ActualText=""/>
  <SubText xmlns="" ID="V/stIgcEpfBz8+Q2Su4D0cAY8HU=" ActualText=""/>
  <SubText xmlns="" ID="AUihP/ErprWlUosqtfu6c7jE1QA=" ActualText=""/>
  <SubText xmlns="" ID="wSftmKro9UyTNyed1kF1na95WP0=" ActualText=""/>
  <SubText xmlns="" ID="OwtohC0Nl9VuE3Y0qK15Wd0XObw=" ActualText=""/>
  <SubText xmlns="" ID="lwRPIInUdQUHbrgD6Oz/Plx6fp8=" ActualText=""/>
  <SubText xmlns="" ID="WsXuuvPFIUAGQw2CBuRhOb7ezmE=" ActualText=""/>
  <SubText xmlns="" ID="aA0VtuzjBtbMOq0bhQ0mUkUVLI0=" ActualText=""/>
  <SubText xmlns="" ID="UJ7RljqSTsD3qRIM1VvhtHwhYqg=" ActualText=""/>
  <SubText xmlns="" ID="+0iCdnhMFe+0+vtOiOfbJ0iL/T8=" ActualText=""/>
  <SubText xmlns="" ID="TlKEnUdFLtzRyP/G8h+7tw2ul+M=" ActualText=""/>
  <SubText xmlns="" ID="YOevvLkeVbSDgPAR+O9EeykGBBs=" ActualText=""/>
  <SubText xmlns="" ID="p2700nEjOjQ1A3/lyWbJO2D1pkk=" ActualText=""/>
  <SubText xmlns="" ID="svAOkqHvn5kQ8uHJqpQ27gTagJE=" ActualText=""/>
  <SubText xmlns="" ID="iUUi51AbHuJxLp6F1hxWKid/O+U=" ActualText=""/>
  <SubText xmlns="" ID="Tb7JnIJlOZTApyP9Rk7/VCQE51I=" ActualText=""/>
  <SubText xmlns="" ID="AeQPGSCmCM0C/TuPfzkdswDXsfs=" ActualText=""/>
  <SubText xmlns="" ID="k9H7DwMSNSU5Gb5jvvaXbVRSgvE=" ActualText=""/>
  <SubText xmlns="" ID="oTVpQfcKSC8f9ecM+pMJiL6HGWU=" ActualText=""/>
  <SubText xmlns="" ID="Xkp8zaleBpvou9BPk/Wx3EZ6okM=" ActualText=""/>
  <SubText xmlns="" ID="e8q0NRRA8M3tTXBrJfgribskLT8=" ActualText=""/>
  <SubText xmlns="" ID="z+ncA0atE0UfsFzgKXFBcuioGnc=" ActualText=""/>
  <SubText xmlns="" ID="BQthadhcY/n08N1XpoUV6huojkI=" ActualText=""/>
  <SubText xmlns="" ID="JOaePjw+QUqt1PD40g6CbhFQxNo=" ActualText=""/>
  <SubText xmlns="" ID="j17V2V7qdssScpPWXIEcK66IEgc=" ActualText=""/>
  <SubText xmlns="" ID="hXJT46+92G393uBLj0ZCMKJSx2c=" ActualText=""/>
  <SubText xmlns="" ID="R+DvArQh8U97HzEeguMil4+RfyM=" ActualText=""/>
  <SubText xmlns="" ID="A0Ktq4D/1y7F2thXj3Y4XTfFJ00=" ActualText=""/>
  <SubText xmlns="" ID="ooQpho8Wn2SsIDjACzLhypuLxjA=" ActualText=""/>
  <SubText xmlns="" ID="gSYmkuWdvp30Txw6j98ENl+zxI0=" ActualText=""/>
  <SubText xmlns="" ID="yUsUJHCJhyfNNjk/SALWGXl3K3c=" ActualText=""/>
  <SubText xmlns="" ID="0qF5bBZ21YjqtxHD1sGm1C9VkiY=" ActualText=""/>
  <SubText xmlns="" ID="BOBfJOFyQtm9IVtrjolexdpQevc=" ActualText=""/>
  <SubText xmlns="" ID="qRCsV9Srw/n1076uMpi+sHK/gQc=" ActualText=""/>
  <SubText xmlns="" ID="aF6wYU2ECVncsuHTYmBapv+FVhU=" ActualText=""/>
  <SubText xmlns="" ID="w/3NzTaAylyqf1vAFz9bpplfUFM=" ActualText=""/>
  <SubText xmlns="" ID="Gtmk/giGc8yh3XhQIzLFjSBLu+o=" ActualText=""/>
  <SubText xmlns="" ID="whiiSPMX91mo05XpEnCIC5YVtmI=" ActualText=""/>
  <SubText xmlns="" ID="LMcY2kC38TPZmJwdNvdM1wTKrxc=" ActualText=""/>
  <SubText xmlns="" ID="n2iMdaoK9k88lW8VjGVBEi7ybAM=" ActualText=""/>
  <SubText xmlns="" ID="7avTGNiaQm5HKAyR1IZgb2M8/NY=" ActualText=""/>
  <SubText xmlns="" ID="t3Jgg6twOTJ1lEQecrQhb834Zig=" ActualText=""/>
  <SubText xmlns="" ID="3PjSwRaIHHsAU9aKyFME661/tKc=" ActualText=""/>
  <SubText xmlns="" ID="bMzBCFCiUd3+hI1n2LeDuDrIM8I=" ActualText=""/>
  <SubText xmlns="" ID="IHrXB/np+I3/QQr/iHZwk3GoROA=" ActualText=""/>
  <SubText xmlns="" ID="UC88NRwAc/5KvnGrvad/tGyV/Zk=" ActualText=""/>
  <SubText xmlns="" ID="8pe4FE9dGFJisllwCSfGntuL1vo=" ActualText=""/>
  <SubText xmlns="" ID="O8yiLtOryPcXVxcCyVQipSR3mGc=" ActualText=""/>
  <SubText xmlns="" ID="73yLW7RnuzoWAbdwwXU87ICXWys=" ActualText=""/>
  <Shape xmlns="" ID="4mN74U9GmmVGFhQ6WmH2tQ2px+Y=" pdftag="" Order="_x0033_" validate="no" artifact="_x0030_" Lang="" formula="no" bookmark="no"/>
  <Shape xmlns="" ID="5GM4OjyATR+jHjgSuFWSj00rDek=" pdftag="" Order="_x0031_" bookmark="no"/>
  <SubText xmlns="" ID="4mN74U9GmmVGFhQ6WmH2tQ2px+Y=" ActualText=""/>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32344</TotalTime>
  <Words>1514</Words>
  <Application>Microsoft Office PowerPoint</Application>
  <PresentationFormat>Widescreen</PresentationFormat>
  <Paragraphs>192</Paragraphs>
  <Slides>27</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Wingdings</vt:lpstr>
      <vt:lpstr>Wingdings 3</vt:lpstr>
      <vt:lpstr>Integral</vt:lpstr>
      <vt:lpstr>EXPERIENCE BOOKS</vt:lpstr>
      <vt:lpstr>How did I get here?</vt:lpstr>
      <vt:lpstr>TAKE CHANCES, MAKE MISTAKES, GET MESSY</vt:lpstr>
      <vt:lpstr>Why Experience Books?</vt:lpstr>
      <vt:lpstr>Experience Books are Literacy</vt:lpstr>
      <vt:lpstr>Experience Books serve multiple purposes</vt:lpstr>
      <vt:lpstr>Access</vt:lpstr>
      <vt:lpstr>Activities</vt:lpstr>
      <vt:lpstr>Strategies</vt:lpstr>
      <vt:lpstr>Routines</vt:lpstr>
      <vt:lpstr>Case Studies-service time</vt:lpstr>
      <vt:lpstr>Case Studies-Paths to Literacy ideas</vt:lpstr>
      <vt:lpstr>Topic Selection</vt:lpstr>
      <vt:lpstr>Considerations</vt:lpstr>
      <vt:lpstr>B sound book</vt:lpstr>
      <vt:lpstr>Photos of B sound book</vt:lpstr>
      <vt:lpstr>Little House-Winter Days in the Big Woods example</vt:lpstr>
      <vt:lpstr>Example Exp Book</vt:lpstr>
      <vt:lpstr>Poem</vt:lpstr>
      <vt:lpstr>Opportunistic instruction (Krista’s term)</vt:lpstr>
      <vt:lpstr>Communication Matrix</vt:lpstr>
      <vt:lpstr>Question and Answer time</vt:lpstr>
      <vt:lpstr>References p.1</vt:lpstr>
      <vt:lpstr>References p.2</vt:lpstr>
      <vt:lpstr>References p.3</vt:lpstr>
      <vt:lpstr>Thank you!</vt:lpstr>
      <vt:lpstr>Charting the Cs Conference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BOOKS. Charting the Cs Conference 2025 </dc:title>
  <dc:creator>Statewide Professional Development to Support the Workforce and Low Incidence Disability Areas in the State of Minnesota</dc:creator>
  <cp:lastModifiedBy>Shuyin Maciel</cp:lastModifiedBy>
  <cp:revision>1677</cp:revision>
  <dcterms:created xsi:type="dcterms:W3CDTF">2020-04-18T15:28:58Z</dcterms:created>
  <dcterms:modified xsi:type="dcterms:W3CDTF">2025-04-23T06:13:31Z</dcterms:modified>
</cp:coreProperties>
</file>