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embeddedFontLst>
    <p:embeddedFont>
      <p:font typeface="Lexend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SQgzaccPLJnNcygx+A+04zCvi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8" d="100"/>
          <a:sy n="68" d="100"/>
        </p:scale>
        <p:origin x="49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04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52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3064bb05f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49" name="Google Shape;149;g323064bb05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3064bb05f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323064bb05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3064bb05f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67" name="Google Shape;167;g323064bb05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3064bb05f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74" name="Google Shape;174;g323064bb05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3064bb05f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84" name="Google Shape;184;g323064bb05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3064bb05f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99" name="Google Shape;199;g323064bb05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3064bb05f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06" name="Google Shape;206;g323064bb05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3064bb05f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14" name="Google Shape;214;g323064bb05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3064bb05f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21" name="Google Shape;221;g323064bb05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2c17ced5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85" name="Google Shape;85;g322c17ced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3064bb05f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35" name="Google Shape;235;g323064bb05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3064bb05f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g323064bb05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3064bb05f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49" name="Google Shape;249;g323064bb05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59350aef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56" name="Google Shape;256;g3259350ae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c2d243e1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63" name="Google Shape;263;g32c2d243e1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23064bb05f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69" name="Google Shape;269;g323064bb05f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3064bb05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93" name="Google Shape;93;g323064bb0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3064bb05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99" name="Google Shape;99;g323064bb05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3064bb05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07" name="Google Shape;107;g323064bb05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3064bb05f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16" name="Google Shape;116;g323064bb05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3064bb05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25" name="Google Shape;125;g323064bb0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3064bb05f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35" name="Google Shape;135;g323064bb05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3064bb05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42" name="Google Shape;142;g323064bb05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 userDrawn="1">
  <p:cSld name="1_5 - Title, 1 big subtitle, 2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596" cy="383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72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268307" y="2420354"/>
            <a:ext cx="5311143" cy="184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None/>
              <a:defRPr sz="32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279230" y="4403558"/>
            <a:ext cx="5311143" cy="184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 sz="32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70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 userDrawn="1">
  <p:cSld name="1_5 - Title, 1 big subtitle, 1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4793879" cy="383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72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268307" y="2995863"/>
            <a:ext cx="5311143" cy="205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None/>
              <a:defRPr sz="32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6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 preserve="1" userDrawn="1">
  <p:cSld name="1_5 b - Title, subtitle, 3 pictures and 2 body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96E74B7E-A29E-849D-98F0-2034F5A4750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299408" y="3212432"/>
            <a:ext cx="3248529" cy="22017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4529515A-8404-1AC9-C2EB-C0A96D320EB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952997" y="3212432"/>
            <a:ext cx="3248529" cy="22017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14252A25-158F-4E88-A783-761C4FACB2E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40063" y="3229651"/>
            <a:ext cx="3248529" cy="220177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096000" y="5664664"/>
            <a:ext cx="5492592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93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856186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" name="Google Shape;47;p26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9832678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6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9850874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" name="Google Shape;52;p27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7235897" y="2567348"/>
            <a:ext cx="4355586" cy="274230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 preserve="1" userDrawn="1">
  <p:cSld name="2_3 - Title, 2 body text, space for graphics on the right side 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90885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25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" name="Google Shape;52;p27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6268453" y="1170638"/>
            <a:ext cx="5323030" cy="379840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Google Shape;51;p27">
            <a:extLst>
              <a:ext uri="{FF2B5EF4-FFF2-40B4-BE49-F238E27FC236}">
                <a16:creationId xmlns:a16="http://schemas.microsoft.com/office/drawing/2014/main" id="{7CA134FD-E3AF-3C93-B435-86E1DF32CB54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268453" y="5125453"/>
            <a:ext cx="5323030" cy="112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696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6" name="Google Shape;56;p28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7028596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8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9405581" y="2548671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8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7046792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8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9409545" y="3873389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609601" y="2535022"/>
            <a:ext cx="10981882" cy="371337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2397209" y="2400300"/>
            <a:ext cx="7377113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" name="Google Shape;23;p21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9495432" y="1168400"/>
            <a:ext cx="2095500" cy="11541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609600" y="2400300"/>
            <a:ext cx="10982325" cy="384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 userDrawn="1">
  <p:cSld name="1_1 - Opening slide: Space for logo, title and body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92161" y="1676418"/>
            <a:ext cx="2938120" cy="4571982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28" name="Google Shape;2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92075" y="2843783"/>
            <a:ext cx="2938463" cy="313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pPr marL="0" indent="0"/>
            <a:r>
              <a:rPr lang="en-US" dirty="0"/>
              <a:t>Charting the Cs Conference 2025:</a:t>
            </a:r>
          </a:p>
          <a:p>
            <a:pPr marL="0" indent="0">
              <a:spcBef>
                <a:spcPts val="1200"/>
              </a:spcBef>
            </a:pPr>
            <a:r>
              <a:rPr lang="en-US" i="1" dirty="0"/>
              <a:t>To Literacy and Beyond</a:t>
            </a:r>
          </a:p>
          <a:p>
            <a:pPr marL="0" indent="0">
              <a:spcBef>
                <a:spcPts val="1200"/>
              </a:spcBef>
            </a:pPr>
            <a:r>
              <a:rPr lang="en-US" dirty="0"/>
              <a:t>Cooperation </a:t>
            </a:r>
            <a:br>
              <a:rPr lang="en-US" dirty="0"/>
            </a:br>
            <a:r>
              <a:rPr lang="en-US" dirty="0"/>
              <a:t>Communication </a:t>
            </a:r>
            <a:br>
              <a:rPr lang="en-US" dirty="0"/>
            </a:br>
            <a:r>
              <a:rPr lang="en-US" dirty="0"/>
              <a:t>Collaboration</a:t>
            </a:r>
          </a:p>
        </p:txBody>
      </p:sp>
      <p:sp>
        <p:nvSpPr>
          <p:cNvPr id="29" name="Google Shape;29;p22" descr="Picture 1"/>
          <p:cNvSpPr>
            <a:spLocks noGrp="1"/>
          </p:cNvSpPr>
          <p:nvPr>
            <p:ph type="pic" idx="3"/>
          </p:nvPr>
        </p:nvSpPr>
        <p:spPr>
          <a:xfrm>
            <a:off x="177782" y="1156648"/>
            <a:ext cx="2852755" cy="14662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 preserve="1" userDrawn="1">
  <p:cSld name="1_4 - Title, 2 body text and a pictur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662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2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7B0CEC34-A577-EBCB-CAAF-5F10E804CDB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61667" y="3770731"/>
            <a:ext cx="3209554" cy="247766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 preserve="1" userDrawn="1">
  <p:cSld name="1_4 - Title, 1 picture and 1 body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3451812" y="5284703"/>
            <a:ext cx="5300662" cy="96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2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7B0CEC34-A577-EBCB-CAAF-5F10E804CDB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514716" y="2399130"/>
            <a:ext cx="3209554" cy="281054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 preserve="1" userDrawn="1">
  <p:cSld name="1_4 - Title,  2 blank space for picture and 2 body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4CAAD9BA-B31F-E056-ABA8-1C6AE2688B3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915898" y="2823779"/>
            <a:ext cx="2367343" cy="158375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09600" y="4728088"/>
            <a:ext cx="5291328" cy="152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None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" name="Google Shape;48;p26" descr="Place holder 2 for 1 small graphic placed on the right side of the content box, column 1, row 2.">
            <a:extLst>
              <a:ext uri="{FF2B5EF4-FFF2-40B4-BE49-F238E27FC236}">
                <a16:creationId xmlns:a16="http://schemas.microsoft.com/office/drawing/2014/main" id="{B98A3777-677C-80FA-C5EE-ABB1637BED6C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966281" y="2827417"/>
            <a:ext cx="1949116" cy="170943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291263" y="4728410"/>
            <a:ext cx="5300662" cy="151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" name="Google Shape;48;p26" descr="Place holder 2 for 1 small graphic placed on the right side of the content box, column 1, row 2.">
            <a:extLst>
              <a:ext uri="{FF2B5EF4-FFF2-40B4-BE49-F238E27FC236}">
                <a16:creationId xmlns:a16="http://schemas.microsoft.com/office/drawing/2014/main" id="{475E60B4-25B2-6566-506D-B49F0838114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952624" y="2839449"/>
            <a:ext cx="1949116" cy="170943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 userDrawn="1">
  <p:cSld name="1_5 - Title, 1 subtitles, 3 picutues and 3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3867447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D63AFCD5-2B95-A5B3-F903-B5970D556C8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72980" y="3212432"/>
            <a:ext cx="4114800" cy="303596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4680285" y="3212430"/>
            <a:ext cx="3260558" cy="303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None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4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1E23E50B-AEA7-A9BA-8B74-182AF3720C1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265696" y="3084624"/>
            <a:ext cx="1130525" cy="144927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4"/>
          </p:nvPr>
        </p:nvSpPr>
        <p:spPr>
          <a:xfrm>
            <a:off x="9480886" y="3072592"/>
            <a:ext cx="2327609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5" name="Google Shape;47;p26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1EB71D45-F4B6-4752-4D2A-3BC6649B5B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53666" y="4780496"/>
            <a:ext cx="1130525" cy="144927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Google Shape;39;p24">
            <a:extLst>
              <a:ext uri="{FF2B5EF4-FFF2-40B4-BE49-F238E27FC236}">
                <a16:creationId xmlns:a16="http://schemas.microsoft.com/office/drawing/2014/main" id="{D11CD85C-B479-DE54-9BAD-FFFD73D16A6B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9480444" y="4876750"/>
            <a:ext cx="2327609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64008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25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9" hidden="1"/>
          <p:cNvSpPr/>
          <p:nvPr/>
        </p:nvSpPr>
        <p:spPr>
          <a:xfrm flipH="1">
            <a:off x="12286311" y="3724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9" hidden="1"/>
          <p:cNvSpPr/>
          <p:nvPr/>
        </p:nvSpPr>
        <p:spPr>
          <a:xfrm>
            <a:off x="-856873" y="-933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9"/>
          <p:cNvSpPr/>
          <p:nvPr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9" r:id="rId5"/>
    <p:sldLayoutId id="2147483670" r:id="rId6"/>
    <p:sldLayoutId id="2147483665" r:id="rId7"/>
    <p:sldLayoutId id="2147483653" r:id="rId8"/>
    <p:sldLayoutId id="2147483666" r:id="rId9"/>
    <p:sldLayoutId id="2147483663" r:id="rId10"/>
    <p:sldLayoutId id="2147483664" r:id="rId11"/>
    <p:sldLayoutId id="2147483654" r:id="rId12"/>
    <p:sldLayoutId id="2147483667" r:id="rId13"/>
    <p:sldLayoutId id="2147483655" r:id="rId14"/>
    <p:sldLayoutId id="2147483656" r:id="rId15"/>
    <p:sldLayoutId id="2147483668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552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384">
          <p15:clr>
            <a:srgbClr val="F26B43"/>
          </p15:clr>
        </p15:guide>
        <p15:guide id="9" pos="3840">
          <p15:clr>
            <a:srgbClr val="F26B43"/>
          </p15:clr>
        </p15:guide>
        <p15:guide id="10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krgy_JUWF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drive/folders/1ROzwzCwydna0cMjp_y2JkTM2phPvsDwJ?usp=drive_link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te.ed.gov/initiatives/employability-skills-framewor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aids.com/product/penfriend-3-voice-labeling-system--case-maxiaids-bundl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isd197.org/atrc/ho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aids.com/product/penfriend-3-voice-labeling-system--case-maxiaids-bundl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ennifer_veenendall/planting-two-trees-xzgyza68jjmvadr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veenendall@isd197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Growing Two Trees with One Seed</a:t>
            </a: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: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Creatively Building Capacity in Assistive Technology (AT) Across One District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1C0E-422F-925D-DFBA-CD744F0DD8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Charting the Cs Conference 2025: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/>
              <a:t>To Literacy and Beyond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Cooperation </a:t>
            </a:r>
            <a:br>
              <a:rPr lang="en-US" dirty="0"/>
            </a:br>
            <a:r>
              <a:rPr lang="en-US" dirty="0"/>
              <a:t>Communication </a:t>
            </a:r>
            <a:br>
              <a:rPr lang="en-US" dirty="0"/>
            </a:br>
            <a:r>
              <a:rPr lang="en-US" dirty="0"/>
              <a:t>Collaboration</a:t>
            </a:r>
          </a:p>
        </p:txBody>
      </p:sp>
      <p:pic>
        <p:nvPicPr>
          <p:cNvPr id="80" name="Google Shape;80;p3" descr="Charting the Cs logo. Cooperation, Communication, Collaboration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tretch/>
        </p:blipFill>
        <p:spPr>
          <a:xfrm>
            <a:off x="31915" y="1156648"/>
            <a:ext cx="3116179" cy="7087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F0090B-4D07-2E8A-DA5F-2A12C17AF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28-30, 2025</a:t>
            </a:r>
          </a:p>
          <a:p>
            <a:r>
              <a:rPr lang="en-US" dirty="0"/>
              <a:t>Jennifer </a:t>
            </a:r>
            <a:r>
              <a:rPr lang="en-US" dirty="0" err="1"/>
              <a:t>Veenendall</a:t>
            </a:r>
            <a:r>
              <a:rPr lang="en-US" dirty="0"/>
              <a:t>, OTD, OTR/L, ATP</a:t>
            </a:r>
          </a:p>
          <a:p>
            <a:endParaRPr lang="en-US" dirty="0"/>
          </a:p>
          <a:p>
            <a:r>
              <a:rPr lang="en-US" dirty="0"/>
              <a:t>Assistive Technology Specialist / Occupational Therapy Lead at West </a:t>
            </a:r>
            <a:r>
              <a:rPr lang="en-US" dirty="0" err="1"/>
              <a:t>St.Paul</a:t>
            </a:r>
            <a:r>
              <a:rPr lang="en-US" dirty="0"/>
              <a:t>-Mendota Heights-Eagan Area Schools (School District 197)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3064bb05f_0_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Environment - Video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152;g323064bb05f_0_70" descr="Assistive Technology Resource Center Maker Space Tour&#10;&#10;Short video tour of student volunteer work space.">
            <a:hlinkClick r:id="rId3"/>
          </p:cNvPr>
          <p:cNvPicPr preferRelativeResize="0">
            <a:picLocks noGrp="1"/>
          </p:cNvPicPr>
          <p:nvPr>
            <p:ph type="media" idx="2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0849" y="2342121"/>
            <a:ext cx="6990348" cy="393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3064bb05f_0_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Environmental Modifications and Supports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58" name="Google Shape;158;g323064bb05f_0_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b="0" dirty="0">
                <a:latin typeface="Calibri" panose="020F0502020204030204" pitchFamily="34" charset="0"/>
                <a:ea typeface="Lexend SemiBold"/>
                <a:cs typeface="Calibri" panose="020F0502020204030204" pitchFamily="34" charset="0"/>
                <a:sym typeface="Lexend SemiBold"/>
              </a:rPr>
              <a:t>Tools and Equipment</a:t>
            </a:r>
            <a:endParaRPr b="0" dirty="0">
              <a:latin typeface="Calibri" panose="020F0502020204030204" pitchFamily="34" charset="0"/>
              <a:ea typeface="Lexend SemiBold"/>
              <a:cs typeface="Calibri" panose="020F0502020204030204" pitchFamily="34" charset="0"/>
              <a:sym typeface="Lexend SemiBold"/>
            </a:endParaRPr>
          </a:p>
        </p:txBody>
      </p:sp>
      <p:pic>
        <p:nvPicPr>
          <p:cNvPr id="10" name="Google Shape;159;g323064bb05f_0_76" descr="from left to right: self-opening scissors, adapted hole punch, lamintor machine with a tray, and an adapted paper cutting tool."/>
          <p:cNvPicPr preferRelativeResize="0">
            <a:picLocks noGrp="1"/>
          </p:cNvPicPr>
          <p:nvPr>
            <p:ph type="pic" idx="11"/>
          </p:nvPr>
        </p:nvPicPr>
        <p:blipFill rotWithShape="1">
          <a:blip r:embed="rId3">
            <a:alphaModFix/>
          </a:blip>
          <a:srcRect l="823" r="7251"/>
          <a:stretch/>
        </p:blipFill>
        <p:spPr>
          <a:xfrm rot="-5400000">
            <a:off x="1056815" y="2432424"/>
            <a:ext cx="3035970" cy="44034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54A98-CF85-CB07-1F91-533BFFEA76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1009" y="3212430"/>
            <a:ext cx="3079833" cy="3035969"/>
          </a:xfrm>
        </p:spPr>
        <p:txBody>
          <a:bodyPr/>
          <a:lstStyle/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Self-opening scissors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Lever hole punch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Laminator tray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Adapted cutting board</a:t>
            </a:r>
          </a:p>
        </p:txBody>
      </p:sp>
      <p:pic>
        <p:nvPicPr>
          <p:cNvPr id="8" name="Google Shape;160;g323064bb05f_0_76" descr="Tape runner tool"/>
          <p:cNvPicPr preferRelativeResize="0">
            <a:picLocks noGrp="1"/>
          </p:cNvPicPr>
          <p:nvPr>
            <p:ph type="pic" idx="12"/>
          </p:nvPr>
        </p:nvPicPr>
        <p:blipFill>
          <a:blip r:embed="rId4">
            <a:alphaModFix/>
          </a:blip>
          <a:srcRect t="1914" b="1914"/>
          <a:stretch>
            <a:fillRect/>
          </a:stretch>
        </p:blipFill>
        <p:spPr>
          <a:xfrm>
            <a:off x="8266113" y="3084513"/>
            <a:ext cx="1130300" cy="1449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85412-3044-8FD4-BA58-01055E930767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Tape runner</a:t>
            </a:r>
          </a:p>
        </p:txBody>
      </p:sp>
      <p:pic>
        <p:nvPicPr>
          <p:cNvPr id="9" name="Google Shape;163;g323064bb05f_0_76" descr="label making device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5">
            <a:alphaModFix/>
          </a:blip>
          <a:srcRect t="1914" b="1914"/>
          <a:stretch/>
        </p:blipFill>
        <p:spPr>
          <a:xfrm>
            <a:off x="8253413" y="4779963"/>
            <a:ext cx="1130300" cy="1449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4D588-D9EB-8D9D-2990-BC902A33AB0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Label maker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3064bb05f_0_8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Environmental Modifications and Supports Cont. 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70" name="Google Shape;170;g323064bb05f_0_82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3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b="0" dirty="0">
                <a:latin typeface="Calibri" panose="020F0502020204030204" pitchFamily="34" charset="0"/>
                <a:ea typeface="Lexend SemiBold"/>
                <a:cs typeface="Calibri" panose="020F0502020204030204" pitchFamily="34" charset="0"/>
                <a:sym typeface="Lexend SemiBold"/>
              </a:rPr>
              <a:t>Training and Instructions</a:t>
            </a:r>
            <a:endParaRPr b="0" dirty="0">
              <a:latin typeface="Calibri" panose="020F0502020204030204" pitchFamily="34" charset="0"/>
              <a:ea typeface="Lexend SemiBold"/>
              <a:cs typeface="Calibri" panose="020F0502020204030204" pitchFamily="34" charset="0"/>
              <a:sym typeface="Lexend SemiBold"/>
            </a:endParaRPr>
          </a:p>
        </p:txBody>
      </p:sp>
      <p:sp>
        <p:nvSpPr>
          <p:cNvPr id="171" name="Google Shape;171;g323064bb05f_0_82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91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Visual schedules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Written task steps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Video modeling (within apps or QR code to You-Tube)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Get Ready, Do, Done, Get Done visual planning template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3064bb05f_0_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More Environmental Modifications and Supports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77" name="Google Shape;177;g323064bb05f_0_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b="0" dirty="0">
                <a:latin typeface="Calibri" panose="020F0502020204030204" pitchFamily="34" charset="0"/>
                <a:ea typeface="Lexend SemiBold"/>
                <a:cs typeface="Calibri" panose="020F0502020204030204" pitchFamily="34" charset="0"/>
                <a:sym typeface="Lexend SemiBold"/>
              </a:rPr>
              <a:t>Training and Instructions Examples</a:t>
            </a:r>
            <a:endParaRPr b="0" dirty="0">
              <a:latin typeface="Calibri" panose="020F0502020204030204" pitchFamily="34" charset="0"/>
              <a:ea typeface="Lexend SemiBold"/>
              <a:cs typeface="Calibri" panose="020F0502020204030204" pitchFamily="34" charset="0"/>
              <a:sym typeface="Lexend SemiBold"/>
            </a:endParaRPr>
          </a:p>
        </p:txBody>
      </p:sp>
      <p:pic>
        <p:nvPicPr>
          <p:cNvPr id="5" name="Google Shape;179;g323064bb05f_0_88" descr="Play icon grey color | Public domain vectors"/>
          <p:cNvPicPr preferRelativeResize="0">
            <a:picLocks noGrp="1"/>
          </p:cNvPicPr>
          <p:nvPr>
            <p:ph type="pic" idx="11"/>
          </p:nvPr>
        </p:nvPicPr>
        <p:blipFill>
          <a:blip r:embed="rId3"/>
          <a:stretch>
            <a:fillRect/>
          </a:stretch>
        </p:blipFill>
        <p:spPr>
          <a:xfrm>
            <a:off x="1126562" y="3216706"/>
            <a:ext cx="2470656" cy="2470656"/>
          </a:xfrm>
          <a:prstGeom prst="rect">
            <a:avLst/>
          </a:prstGeom>
        </p:spPr>
      </p:pic>
      <p:pic>
        <p:nvPicPr>
          <p:cNvPr id="6" name="Google Shape;180;g323064bb05f_0_88" descr="a paper checklist "/>
          <p:cNvPicPr preferRelativeResize="0">
            <a:picLocks noGrp="1"/>
          </p:cNvPicPr>
          <p:nvPr>
            <p:ph type="pic" idx="12"/>
          </p:nvPr>
        </p:nvPicPr>
        <p:blipFill>
          <a:blip r:embed="rId4"/>
          <a:stretch>
            <a:fillRect/>
          </a:stretch>
        </p:blipFill>
        <p:spPr>
          <a:xfrm>
            <a:off x="4774981" y="3216706"/>
            <a:ext cx="2470656" cy="2470656"/>
          </a:xfrm>
          <a:prstGeom prst="rect">
            <a:avLst/>
          </a:prstGeom>
        </p:spPr>
      </p:pic>
      <p:pic>
        <p:nvPicPr>
          <p:cNvPr id="7" name="Google Shape;181;g323064bb05f_0_88" descr="Get Ready, Do, Done Visual Planning Template in yellow, green and red"/>
          <p:cNvPicPr preferRelativeResize="0">
            <a:picLocks noGrp="1"/>
          </p:cNvPicPr>
          <p:nvPr>
            <p:ph type="pic" idx="13"/>
          </p:nvPr>
        </p:nvPicPr>
        <p:blipFill>
          <a:blip r:embed="rId5"/>
          <a:stretch>
            <a:fillRect/>
          </a:stretch>
        </p:blipFill>
        <p:spPr>
          <a:xfrm>
            <a:off x="8229600" y="3153387"/>
            <a:ext cx="3336588" cy="2530393"/>
          </a:xfrm>
          <a:prstGeom prst="rect">
            <a:avLst/>
          </a:prstGeom>
        </p:spPr>
      </p:pic>
      <p:sp>
        <p:nvSpPr>
          <p:cNvPr id="178" name="Google Shape;178;g323064bb05f_0_88"/>
          <p:cNvSpPr txBox="1">
            <a:spLocks noGrp="1"/>
          </p:cNvSpPr>
          <p:nvPr>
            <p:ph type="body" idx="2"/>
          </p:nvPr>
        </p:nvSpPr>
        <p:spPr>
          <a:xfrm>
            <a:off x="8020224" y="5664664"/>
            <a:ext cx="3568368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  <a:hlinkClick r:id="rId6"/>
              </a:rPr>
              <a:t>Link to examples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3064bb05f_0_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Tasks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87" name="Google Shape;187;g323064bb05f_0_94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242405" cy="254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Work completed in the ATRC directly aligns to the U.S. Department of Education’s Employability Skills Framework Workplace Skills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69B78-3B3C-7A5A-1A75-044151AF0C5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68453" y="5688012"/>
            <a:ext cx="5323030" cy="560388"/>
          </a:xfrm>
        </p:spPr>
        <p:txBody>
          <a:bodyPr/>
          <a:lstStyle/>
          <a:p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 Light"/>
                <a:cs typeface="Calibri" panose="020F0502020204030204" pitchFamily="34" charset="0"/>
                <a:sym typeface="Lexend Light"/>
                <a:hlinkClick r:id="rId3"/>
              </a:rPr>
              <a:t>Link to Employability Skills Framework</a:t>
            </a:r>
            <a:endParaRPr lang="en-US" dirty="0">
              <a:latin typeface="Calibri" panose="020F0502020204030204" pitchFamily="34" charset="0"/>
              <a:ea typeface="Lexend Light"/>
              <a:cs typeface="Calibri" panose="020F0502020204030204" pitchFamily="34" charset="0"/>
              <a:sym typeface="Lexend Light"/>
            </a:endParaRPr>
          </a:p>
        </p:txBody>
      </p:sp>
      <p:pic>
        <p:nvPicPr>
          <p:cNvPr id="4" name="Google Shape;188;g323064bb05f_0_94" descr="the employability skills framework and components in a circular chart"/>
          <p:cNvPicPr preferRelativeResize="0">
            <a:picLocks noGrp="1"/>
          </p:cNvPicPr>
          <p:nvPr>
            <p:ph type="pic" idx="2"/>
          </p:nvPr>
        </p:nvPicPr>
        <p:blipFill>
          <a:blip r:embed="rId4">
            <a:alphaModFix/>
          </a:blip>
          <a:srcRect l="2058" r="2058"/>
          <a:stretch>
            <a:fillRect/>
          </a:stretch>
        </p:blipFill>
        <p:spPr>
          <a:xfrm>
            <a:off x="6096000" y="1542968"/>
            <a:ext cx="5495925" cy="392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90885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AT Lending Library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Data entry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Cleaning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Return to storage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Email communications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196;p6" descr="hand with stylus and iPad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t="13" b="13"/>
          <a:stretch>
            <a:fillRect/>
          </a:stretch>
        </p:blipFill>
        <p:spPr>
          <a:xfrm>
            <a:off x="7235825" y="2112963"/>
            <a:ext cx="3060700" cy="40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3064bb05f_0_13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6173322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Shipping and Receiving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02" name="Google Shape;202;g323064bb05f_0_1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Assemble packages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Fill out shipping labels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Unpack new inventory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Check functionality of new items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Apply inventory label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Photograph and email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03;g323064bb05f_0_134" descr="hand and 4 shipping label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9793"/>
          <a:stretch/>
        </p:blipFill>
        <p:spPr>
          <a:xfrm>
            <a:off x="7571856" y="1804736"/>
            <a:ext cx="3694547" cy="44436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3064bb05f_0_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Visual Production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09" name="Google Shape;209;g323064bb05f_0_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Visual schedules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Duration charts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Bound social stories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Visual scales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Spinners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First/Then boards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Token boards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10" name="Google Shape;210;g323064bb05f_0_12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File folder games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Custom orders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11;g323064bb05f_0_126" descr="person using a paper cutter&#10;"/>
          <p:cNvPicPr preferRelativeResize="0">
            <a:picLocks noGrp="1"/>
          </p:cNvPicPr>
          <p:nvPr>
            <p:ph type="pic" idx="10"/>
          </p:nvPr>
        </p:nvPicPr>
        <p:blipFill rotWithShape="1">
          <a:blip r:embed="rId3"/>
          <a:srcRect b="33068"/>
          <a:stretch/>
        </p:blipFill>
        <p:spPr>
          <a:xfrm>
            <a:off x="6613444" y="3646338"/>
            <a:ext cx="3192293" cy="26062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3064bb05f_0_11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6618490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Low-Tech Fabrication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17" name="Google Shape;217;g323064bb05f_0_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Weighted pencils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PVC grasping tools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PVC switch positioning devices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Pencil grips (3D printed)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Sensory supports (fidgets, weighted lap pads, shoulder wraps, and baby dolls)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18;g323064bb05f_0_114" descr="hand touching completed 3D printed object on a 3D printer&#10;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t="9" b="9"/>
          <a:stretch>
            <a:fillRect/>
          </a:stretch>
        </p:blipFill>
        <p:spPr>
          <a:xfrm>
            <a:off x="8345488" y="2415329"/>
            <a:ext cx="3040062" cy="38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3064bb05f_0_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Audio Production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24" name="Google Shape;224;g323064bb05f_0_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Lexend"/>
              <a:buChar char="•"/>
            </a:pP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  <a:hlinkClick r:id="rId3"/>
              </a:rPr>
              <a:t>Penfriend</a:t>
            </a: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 sticker recording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Chapter books MP3s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25;g323064bb05f_0_120" descr="Book, titiled, What if There were No Bees? and a hand holding a Penfriend reading pen"/>
          <p:cNvPicPr preferRelativeResize="0">
            <a:picLocks noGrp="1"/>
          </p:cNvPicPr>
          <p:nvPr>
            <p:ph type="pic" idx="2"/>
          </p:nvPr>
        </p:nvPicPr>
        <p:blipFill>
          <a:blip r:embed="rId4">
            <a:alphaModFix/>
          </a:blip>
          <a:srcRect t="1124" b="1124"/>
          <a:stretch>
            <a:fillRect/>
          </a:stretch>
        </p:blipFill>
        <p:spPr>
          <a:xfrm>
            <a:off x="6103938" y="2836863"/>
            <a:ext cx="4587875" cy="341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2c17ced51_0_0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83511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About Me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88" name="Google Shape;88;g322c17ced51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West St. Paul- Mendota Heights- Eagan Area Schools Assistive Technology Specialist and Occupational Therapy Lead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Artist, builder, </a:t>
            </a:r>
            <a:r>
              <a:rPr lang="en-US" dirty="0" err="1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upcycler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90" name="Google Shape;90;g322c17ced51_0_0"/>
          <p:cNvSpPr txBox="1"/>
          <p:nvPr/>
        </p:nvSpPr>
        <p:spPr>
          <a:xfrm>
            <a:off x="6343650" y="5807700"/>
            <a:ext cx="5231376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Jenn </a:t>
            </a:r>
            <a:r>
              <a:rPr lang="en-US" sz="2400" dirty="0" err="1">
                <a:solidFill>
                  <a:schemeClr val="dk1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Veenendall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, OTD, OTR/L, ATP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89;g322c17ced51_0_0" descr="middle-aged woman with blond hair and glasses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l="82" r="82"/>
          <a:stretch>
            <a:fillRect/>
          </a:stretch>
        </p:blipFill>
        <p:spPr>
          <a:xfrm>
            <a:off x="7235825" y="1484313"/>
            <a:ext cx="3548063" cy="4203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034335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ATRC Google Site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3D4FC-1DCD-CE64-3EF2-B860FDDCE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  <a:hlinkClick r:id="rId3"/>
              </a:rPr>
              <a:t>Link to ATRC Google Site</a:t>
            </a:r>
            <a:endParaRPr lang="en-US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4" name="Google Shape;232;p14" descr="File:Google Sites (2014-2020).svg - Wikiped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2329" t="4036" r="12329" b="3638"/>
          <a:stretch/>
        </p:blipFill>
        <p:spPr>
          <a:xfrm>
            <a:off x="6545177" y="2400300"/>
            <a:ext cx="3140242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3064bb05f_0_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Barriers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38" name="Google Shape;238;g323064bb05f_0_1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Lack of collaboration time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Unpredictability of my schedule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39;g323064bb05f_0_169" descr="road barrier with lights at the to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60" r="5460"/>
          <a:stretch/>
        </p:blipFill>
        <p:spPr>
          <a:xfrm>
            <a:off x="7235825" y="2566988"/>
            <a:ext cx="43561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3064bb05f_0_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Successes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45" name="Google Shape;245;g323064bb05f_0_1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Growth in work skills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Adaptive strategies and AT identified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More implementation of low tech AT throughout district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Less money spent on items we now fabricate within district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4" name="Google Shape;246;g323064bb05f_0_190" descr="hands clapping drawing&#10;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l="1841" r="1841"/>
          <a:stretch>
            <a:fillRect/>
          </a:stretch>
        </p:blipFill>
        <p:spPr>
          <a:xfrm>
            <a:off x="7235825" y="2514852"/>
            <a:ext cx="315595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3064bb05f_0_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What I’ve Learned Along the Way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52" name="Google Shape;252;g323064bb05f_0_1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Grants are helpful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Illustrate the value of the work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AutoNum type="arabicPeriod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Collect student thoughts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53;g323064bb05f_0_177" descr="lightbulb turned on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l="4112" r="4112"/>
          <a:stretch>
            <a:fillRect/>
          </a:stretch>
        </p:blipFill>
        <p:spPr>
          <a:xfrm>
            <a:off x="7513638" y="2566988"/>
            <a:ext cx="3100387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59350aef7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What’s Next / Future Planning?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59" name="Google Shape;259;g3259350aef7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General goals for the future involve the creation of tools and resources to support literacy across the district. Expand into “Production Center”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260;g3259350aef7_0_5" descr="green up arrow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l="3781" r="3781"/>
          <a:stretch>
            <a:fillRect/>
          </a:stretch>
        </p:blipFill>
        <p:spPr>
          <a:xfrm rot="10799992">
            <a:off x="8135938" y="2480512"/>
            <a:ext cx="2487612" cy="336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c2d243e14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Tools and Materials to Support Literacy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55D6A-2E79-81C4-88B1-88FBBB50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/>
              <a:t>Phoneme grapheme mapping tools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/>
              <a:t>Visual tracking tools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/>
              <a:t>Decodable books with </a:t>
            </a:r>
            <a:r>
              <a:rPr lang="en-US" dirty="0">
                <a:hlinkClick r:id="rId3"/>
              </a:rPr>
              <a:t>Penfriend</a:t>
            </a:r>
            <a:r>
              <a:rPr lang="en-US" dirty="0"/>
              <a:t> recorded supports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3064bb05f_0_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Think Tank (or Forestation Planning)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31CAA-0AD3-F4A3-4750-56542842DED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51812" y="5510061"/>
            <a:ext cx="5300662" cy="738339"/>
          </a:xfrm>
        </p:spPr>
        <p:txBody>
          <a:bodyPr/>
          <a:lstStyle/>
          <a:p>
            <a:pPr marL="64008" indent="0" algn="ctr"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QR Code to Padlet</a:t>
            </a:r>
          </a:p>
          <a:p>
            <a:pPr marL="64008" indent="0" algn="ctr">
              <a:buNone/>
            </a:pP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  <a:hlinkClick r:id="rId3"/>
              </a:rPr>
              <a:t>Link to Padlet</a:t>
            </a:r>
            <a:endParaRPr lang="en-US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7" name="Google Shape;272;g323064bb05f_0_196" descr="qr code linking to Padlet board"/>
          <p:cNvPicPr preferRelativeResize="0">
            <a:picLocks noGrp="1"/>
          </p:cNvPicPr>
          <p:nvPr>
            <p:ph type="pic" idx="10"/>
          </p:nvPr>
        </p:nvPicPr>
        <p:blipFill>
          <a:blip r:embed="rId4"/>
          <a:stretch>
            <a:fillRect/>
          </a:stretch>
        </p:blipFill>
        <p:spPr>
          <a:xfrm>
            <a:off x="4633797" y="2376236"/>
            <a:ext cx="3109760" cy="31097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b="0" dirty="0">
                <a:latin typeface="Calibri" panose="020F0502020204030204" pitchFamily="34" charset="0"/>
                <a:ea typeface="Lexend SemiBold"/>
                <a:cs typeface="Calibri" panose="020F0502020204030204" pitchFamily="34" charset="0"/>
                <a:sym typeface="Lexend SemiBold"/>
              </a:rPr>
              <a:t>Thank you!</a:t>
            </a:r>
            <a:endParaRPr b="0" dirty="0">
              <a:latin typeface="Calibri" panose="020F0502020204030204" pitchFamily="34" charset="0"/>
              <a:ea typeface="Lexend SemiBold"/>
              <a:cs typeface="Calibri" panose="020F0502020204030204" pitchFamily="34" charset="0"/>
              <a:sym typeface="Lexend SemiBold"/>
            </a:endParaRPr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Jennifer </a:t>
            </a:r>
            <a:r>
              <a:rPr lang="en-US" dirty="0" err="1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Veenendall</a:t>
            </a: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, OTD, OTR/L, ATP 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  <a:hlinkClick r:id="rId3"/>
              </a:rPr>
              <a:t>jennifer.veenendall@isd197.org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281" name="Google Shape;281;p17" descr="Charting the Cs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5318" y="1206364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>
            <a:spLocks noGrp="1"/>
          </p:cNvSpPr>
          <p:nvPr>
            <p:ph type="ctrTitle"/>
          </p:nvPr>
        </p:nvSpPr>
        <p:spPr>
          <a:xfrm>
            <a:off x="606868" y="2324101"/>
            <a:ext cx="11000232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b="0" dirty="0">
                <a:latin typeface="Calibri" panose="020F0502020204030204" pitchFamily="34" charset="0"/>
                <a:ea typeface="Lexend SemiBold"/>
                <a:cs typeface="Calibri" panose="020F0502020204030204" pitchFamily="34" charset="0"/>
                <a:sym typeface="Lexend SemiBold"/>
              </a:rPr>
              <a:t>Charting the Cs Conference 2025</a:t>
            </a:r>
            <a:endParaRPr b="0" i="1" dirty="0">
              <a:latin typeface="Calibri" panose="020F0502020204030204" pitchFamily="34" charset="0"/>
              <a:ea typeface="Lexend SemiBold"/>
              <a:cs typeface="Calibri" panose="020F0502020204030204" pitchFamily="34" charset="0"/>
              <a:sym typeface="Lexend SemiBold"/>
            </a:endParaRPr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606425" y="3429001"/>
            <a:ext cx="11001375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Statewide Professional Development to Support the Workforce and Low Incidence Disability Areas in the State of Minnesota. 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This presentation is partially funded with a grant from the Minnesota Department of Education using federal funding, CFDA 84.027A, Special Education – Grants to States. 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288" name="Google Shape;288;p18" descr="Charting the C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319" y="1206364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3064bb05f_0_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What is this Presentation About?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3" name="Google Shape;96;g323064bb05f_0_2" descr="Question mark graphics | free photos | UIHer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14603" t="9969" r="15318" b="11570"/>
          <a:stretch/>
        </p:blipFill>
        <p:spPr>
          <a:xfrm>
            <a:off x="3509010" y="2401112"/>
            <a:ext cx="5234600" cy="3847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3064bb05f_0_22"/>
          <p:cNvSpPr txBox="1">
            <a:spLocks noGrp="1"/>
          </p:cNvSpPr>
          <p:nvPr>
            <p:ph type="title"/>
          </p:nvPr>
        </p:nvSpPr>
        <p:spPr>
          <a:xfrm>
            <a:off x="606439" y="102988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Learning Objectives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02" name="Google Shape;102;g323064bb05f_0_22"/>
          <p:cNvSpPr txBox="1">
            <a:spLocks noGrp="1"/>
          </p:cNvSpPr>
          <p:nvPr>
            <p:ph type="body" idx="1"/>
          </p:nvPr>
        </p:nvSpPr>
        <p:spPr>
          <a:xfrm>
            <a:off x="527400" y="2183400"/>
            <a:ext cx="84348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307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AutoNum type="arabicPeriod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Recognize the needs assessment results that led to this work site initiative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307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AutoNum type="arabicPeriod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Identify the work experience design and activities promoting district-wide AT consideration while developing student employment preparation</a:t>
            </a:r>
            <a:endParaRPr dirty="0">
              <a:solidFill>
                <a:srgbClr val="222222"/>
              </a:solidFill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342900" lvl="0" indent="-3307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AutoNum type="arabicPeriod"/>
            </a:pP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Analyze this initiative and design for broader application in other environments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103" name="Google Shape;103;g323064bb05f_0_22" descr="Colorful Natural Tree Vector Clipart image - Free stock photo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7263" y="3933563"/>
            <a:ext cx="1155352" cy="121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23064bb05f_0_22" descr="Colorful Natural Tree Vector Clipart image - Free stock photo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7450" y="3933565"/>
            <a:ext cx="1155352" cy="121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3064bb05f_0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What Led to this Program?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A3D8C-E8E0-31CA-D7D5-C535463F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3" y="2412683"/>
            <a:ext cx="4384804" cy="3835717"/>
          </a:xfrm>
          <a:ln w="38100">
            <a:solidFill>
              <a:srgbClr val="E2AC00"/>
            </a:solidFill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5400"/>
              </a:spcAft>
            </a:pPr>
            <a:r>
              <a:rPr lang="en-US" sz="7200" b="0" dirty="0"/>
              <a:t>The Problems</a:t>
            </a:r>
          </a:p>
        </p:txBody>
      </p:sp>
      <p:sp>
        <p:nvSpPr>
          <p:cNvPr id="111" name="Google Shape;111;g323064bb05f_0_28" descr="arrow pointing to the right"/>
          <p:cNvSpPr/>
          <p:nvPr/>
        </p:nvSpPr>
        <p:spPr>
          <a:xfrm>
            <a:off x="4789382" y="3683451"/>
            <a:ext cx="1586400" cy="5817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E5617-D137-7104-2C19-C4E731AB45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46288" y="2420354"/>
            <a:ext cx="5033162" cy="1844842"/>
          </a:xfrm>
          <a:ln w="38100">
            <a:solidFill>
              <a:srgbClr val="E2AC00"/>
            </a:solidFill>
          </a:ln>
        </p:spPr>
        <p:txBody>
          <a:bodyPr/>
          <a:lstStyle/>
          <a:p>
            <a:r>
              <a:rPr lang="en-US" dirty="0"/>
              <a:t>Lack of AT consideration, implementation, and documentation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9E837-03AA-C918-2EF1-94B8F53CE167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557211" y="4403558"/>
            <a:ext cx="5033162" cy="1844842"/>
          </a:xfrm>
          <a:ln w="38100">
            <a:solidFill>
              <a:srgbClr val="E2AC00"/>
            </a:solidFill>
          </a:ln>
        </p:spPr>
        <p:txBody>
          <a:bodyPr/>
          <a:lstStyle/>
          <a:p>
            <a:r>
              <a:rPr lang="en-US" dirty="0"/>
              <a:t>More work site opportunities needed for transition program students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3064bb05f_0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The Solution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5CDBE-DAFF-9FAD-5D2A-97B78901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70AD47"/>
            </a:solidFill>
          </a:ln>
        </p:spPr>
        <p:txBody>
          <a:bodyPr/>
          <a:lstStyle/>
          <a:p>
            <a:r>
              <a:rPr lang="en-US" dirty="0"/>
              <a:t>The </a:t>
            </a:r>
          </a:p>
          <a:p>
            <a:r>
              <a:rPr lang="en-US" dirty="0"/>
              <a:t>Solution</a:t>
            </a:r>
          </a:p>
        </p:txBody>
      </p:sp>
      <p:sp>
        <p:nvSpPr>
          <p:cNvPr id="120" name="Google Shape;120;g323064bb05f_0_35" descr="arrow pointing to the right"/>
          <p:cNvSpPr/>
          <p:nvPr/>
        </p:nvSpPr>
        <p:spPr>
          <a:xfrm>
            <a:off x="4896853" y="3709350"/>
            <a:ext cx="1365140" cy="67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70E71-7DE8-EE7C-590A-826026F561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307" y="2995864"/>
            <a:ext cx="5311143" cy="1732548"/>
          </a:xfrm>
          <a:ln w="38100">
            <a:solidFill>
              <a:srgbClr val="70AD47"/>
            </a:solidFill>
          </a:ln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The Assistive Technology Resource Center (ATRC) Work Experience Program</a:t>
            </a:r>
          </a:p>
        </p:txBody>
      </p:sp>
      <p:pic>
        <p:nvPicPr>
          <p:cNvPr id="122" name="Google Shape;122;g323064bb05f_0_35" descr="drawing of an acorn"/>
          <p:cNvPicPr preferRelativeResize="0"/>
          <p:nvPr/>
        </p:nvPicPr>
        <p:blipFill rotWithShape="1">
          <a:blip r:embed="rId3">
            <a:alphaModFix/>
          </a:blip>
          <a:srcRect t="6961"/>
          <a:stretch/>
        </p:blipFill>
        <p:spPr>
          <a:xfrm>
            <a:off x="10035045" y="5149516"/>
            <a:ext cx="1101491" cy="1098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3064bb05f_0_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Because I Love an Analogy…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6" name="Google Shape;128;g323064bb05f_0_42" descr="drawing of an acorn"/>
          <p:cNvPicPr preferRelativeResize="0">
            <a:picLocks noGrp="1"/>
          </p:cNvPicPr>
          <p:nvPr>
            <p:ph type="pic" idx="10"/>
          </p:nvPr>
        </p:nvPicPr>
        <p:blipFill>
          <a:blip r:embed="rId3"/>
          <a:stretch/>
        </p:blipFill>
        <p:spPr>
          <a:xfrm>
            <a:off x="2219159" y="2460801"/>
            <a:ext cx="2012319" cy="215778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45BA76-2983-51A2-2F12-FBFF46AD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898" y="4728088"/>
            <a:ext cx="4094747" cy="1520311"/>
          </a:xfrm>
        </p:spPr>
        <p:txBody>
          <a:bodyPr/>
          <a:lstStyle/>
          <a:p>
            <a:r>
              <a:rPr lang="en-US" dirty="0"/>
              <a:t>The ATRC Work Experience</a:t>
            </a:r>
          </a:p>
        </p:txBody>
      </p:sp>
      <p:pic>
        <p:nvPicPr>
          <p:cNvPr id="14" name="Google Shape;131;g323064bb05f_0_42" descr="Colorful Natural Tree Vector Clipart image - Free stock photo ...">
            <a:extLst>
              <a:ext uri="{FF2B5EF4-FFF2-40B4-BE49-F238E27FC236}">
                <a16:creationId xmlns:a16="http://schemas.microsoft.com/office/drawing/2014/main" id="{EFEFA7B5-C634-8F95-449C-522667B816B6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4"/>
          <a:stretch>
            <a:fillRect/>
          </a:stretch>
        </p:blipFill>
        <p:spPr>
          <a:xfrm>
            <a:off x="7533329" y="2934012"/>
            <a:ext cx="1622705" cy="1709561"/>
          </a:xfrm>
          <a:prstGeom prst="rect">
            <a:avLst/>
          </a:prstGeom>
          <a:ln>
            <a:noFill/>
          </a:ln>
        </p:spPr>
      </p:pic>
      <p:pic>
        <p:nvPicPr>
          <p:cNvPr id="15" name="Google Shape;132;g323064bb05f_0_42" descr="Colorful Natural Tree Vector Clipart image - Free stock photo ..."/>
          <p:cNvPicPr preferRelativeResize="0">
            <a:picLocks noGrp="1"/>
          </p:cNvPicPr>
          <p:nvPr>
            <p:ph type="pic" idx="11"/>
          </p:nvPr>
        </p:nvPicPr>
        <p:blipFill>
          <a:blip r:embed="rId4"/>
          <a:stretch>
            <a:fillRect/>
          </a:stretch>
        </p:blipFill>
        <p:spPr>
          <a:xfrm>
            <a:off x="8834821" y="2934011"/>
            <a:ext cx="1622705" cy="1709561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66DFC6-C08D-52C1-7AD4-84650960F44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Vocational Skill Building for Transition Program Students AND AT Capacity Building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3064bb05f_0_53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9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Assistive Technology Resource Center Work Experience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38" name="Google Shape;138;g323064bb05f_0_53"/>
          <p:cNvSpPr txBox="1">
            <a:spLocks noGrp="1"/>
          </p:cNvSpPr>
          <p:nvPr>
            <p:ph type="body" idx="1"/>
          </p:nvPr>
        </p:nvSpPr>
        <p:spPr>
          <a:xfrm>
            <a:off x="816975" y="2546925"/>
            <a:ext cx="45834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43129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192"/>
              <a:buFont typeface="Lexend"/>
              <a:buChar char="•"/>
            </a:pPr>
            <a:r>
              <a:rPr lang="en-US" sz="3000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Students</a:t>
            </a:r>
            <a:endParaRPr sz="3000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312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92"/>
              <a:buFont typeface="Lexend"/>
              <a:buChar char="•"/>
            </a:pPr>
            <a:r>
              <a:rPr lang="en-US" sz="3000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Environment</a:t>
            </a:r>
            <a:endParaRPr sz="3000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4312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92"/>
              <a:buFont typeface="Lexend"/>
              <a:buChar char="•"/>
            </a:pPr>
            <a:r>
              <a:rPr lang="en-US" sz="3000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Tasks</a:t>
            </a:r>
            <a:endParaRPr sz="3000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139" name="Google Shape;139;g323064bb05f_0_53" descr="clipart of three young adults, a workbench and tools, and a &quot;tasks&quot; symbol with a clock, gears and arrows"/>
          <p:cNvPicPr preferRelativeResize="0"/>
          <p:nvPr/>
        </p:nvPicPr>
        <p:blipFill rotWithShape="1">
          <a:blip r:embed="rId3">
            <a:alphaModFix/>
          </a:blip>
          <a:srcRect l="6017" t="7492" r="8504" b="11737"/>
          <a:stretch/>
        </p:blipFill>
        <p:spPr>
          <a:xfrm>
            <a:off x="6131163" y="2400300"/>
            <a:ext cx="4330787" cy="385850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3064bb05f_0_63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91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Students</a:t>
            </a:r>
            <a:endParaRPr i="1"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sp>
        <p:nvSpPr>
          <p:cNvPr id="145" name="Google Shape;145;g323064bb05f_0_63"/>
          <p:cNvSpPr txBox="1">
            <a:spLocks noGrp="1"/>
          </p:cNvSpPr>
          <p:nvPr>
            <p:ph type="body" idx="1"/>
          </p:nvPr>
        </p:nvSpPr>
        <p:spPr>
          <a:xfrm>
            <a:off x="616975" y="2422425"/>
            <a:ext cx="5486400" cy="3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Typically 1st-year students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Unclear AT needs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  <a:p>
            <a:pPr marL="457200" lvl="0" indent="-3931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2"/>
              <a:buFont typeface="Lexend"/>
              <a:buChar char="•"/>
            </a:pPr>
            <a:r>
              <a:rPr lang="en-US" dirty="0">
                <a:latin typeface="Calibri" panose="020F0502020204030204" pitchFamily="34" charset="0"/>
                <a:ea typeface="Lexend"/>
                <a:cs typeface="Calibri" panose="020F0502020204030204" pitchFamily="34" charset="0"/>
                <a:sym typeface="Lexend"/>
              </a:rPr>
              <a:t>Wide variety of skills</a:t>
            </a:r>
            <a:endParaRPr dirty="0">
              <a:latin typeface="Calibri" panose="020F0502020204030204" pitchFamily="34" charset="0"/>
              <a:ea typeface="Lexend"/>
              <a:cs typeface="Calibri" panose="020F0502020204030204" pitchFamily="34" charset="0"/>
              <a:sym typeface="Lexend"/>
            </a:endParaRPr>
          </a:p>
        </p:txBody>
      </p:sp>
      <p:pic>
        <p:nvPicPr>
          <p:cNvPr id="146" name="Google Shape;146;g323064bb05f_0_63" descr="cartoonified photo of 4 young adults with a work area behing them"/>
          <p:cNvPicPr preferRelativeResize="0"/>
          <p:nvPr/>
        </p:nvPicPr>
        <p:blipFill rotWithShape="1">
          <a:blip r:embed="rId3">
            <a:alphaModFix/>
          </a:blip>
          <a:srcRect t="10007"/>
          <a:stretch/>
        </p:blipFill>
        <p:spPr>
          <a:xfrm>
            <a:off x="6470675" y="2422425"/>
            <a:ext cx="5009352" cy="3574599"/>
          </a:xfrm>
          <a:prstGeom prst="rect">
            <a:avLst/>
          </a:prstGeom>
          <a:noFill/>
          <a:ln w="2857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/n3o9S98Xxkw6+/dwlo3aSB9mSk=" isBookmarkSet="yes" bookmark="yes" pdftag="H1" artifact="_x0030_" Order="_x0032_"/>
  <Shape xmlns="" ID="a0g1223O+Bx9Qy8Sfx1UNPwxy/0=" isBookmarkSet="no" Order="_x0033_" bookmark="no" pdftag="_x005B_Artifact_x005D_" artifact="_x0031_"/>
  <Shape xmlns="" ID="Me6R66KgBYJksx16U4Ev+jRCUWQ=" pdftag="Figure" isBookmarkSet="no" formula="no" inline="no" artifact="_x0030_" bookmark="no" Order="_x0031_" validate="no" Lang=""/>
  <Shape xmlns="" ID="kZpG1ZY8FHsIeC6BIodNPqZ9GjE=" pdftag="P" isBookmarkSet="no" bookmark="no" Order="_x0033_"/>
  <Shape xmlns="" ID="ENGBO68ZkQwGeLveRIdgfZBGz64=" isBookmarkSet="yes" bookmark="yes" pdftag="H2" artifact="_x0030_" Order="_x0031_"/>
  <Shape xmlns="" ID="gUFth8kKA+iJ6G07Wjmbqy7MexY=" pdftag="P" isBookmarkSet="no" bookmark="no" Order="_x0032_"/>
  <Shape xmlns="" ID="30OAeTbzIebz6qN19aGOaX5l5/Y=" pdftag="P" isBookmarkSet="no" bookmark="no" Order="_x0034_"/>
  <Shape xmlns="" ID="2YBMvb8WG9FwJDKWxOBeg3sXoNM=" formula="no" pdftag="Figure" artifact="_x0030_" inline="no" isBookmarkSet="no" bookmark="no" Order="_x0033_" validate="no" Lang=""/>
  <Shape xmlns="" ID="+FOxM/NLqhBKbf+m0J40bn97t4o=" isBookmarkSet="yes" bookmark="yes" pdftag="H2" artifact="_x0030_" Order="_x0031_"/>
  <Shape xmlns="" ID="efS40GiE7umPyjcNKtZ8gOOwTwA=" formula="no" pdftag="Figure" artifact="_x0030_" inline="no" isBookmarkSet="no" bookmark="no" Order="_x0032_" validate="no" Lang=""/>
  <Shape xmlns="" ID="6CwcT0EEynzkOIBdDJzMVIvQL/I=" isBookmarkSet="yes" bookmark="yes" pdftag="H2" artifact="_x0030_" Order="_x0031_"/>
  <Shape xmlns="" ID="PfDZfQE2uSZSXwU/lpXSy98NgsY=" pdftag="P" isBookmarkSet="no" bookmark="no" Order="_x0032_"/>
  <Shape xmlns="" ID="RV4yA8fWiQLa6OJQEhX8It+AJgM=" formula="no" pdftag="Figure" artifact="_x0030_" inline="no" isBookmarkSet="no" bookmark="no" Order="_x0033_" validate="no" Lang=""/>
  <Shape xmlns="" ID="LbXWCJPB2CrflR52kzwE1A/Oo8U=" formula="no" pdftag="Figure" artifact="_x0030_" inline="no" isBookmarkSet="no" bookmark="no" Order="_x0034_" validate="no" Lang=""/>
  <Shape xmlns="" ID="zxLdjbzwPBXIhh0eurwRBt+2HCw=" isBookmarkSet="yes" bookmark="yes" pdftag="H2" artifact="_x0030_" Order="_x0031_"/>
  <Shape xmlns="" ID="Uqc8jLkPInSd2AXWhraaoMtTdA8=" pdftag="P" isBookmarkSet="no" bookmark="no" Order="_x0032_"/>
  <Shape xmlns="" ID="1U6gedF9W7E9aQwudp37ZpXk7iw=" formula="no" pdftag="Figure" artifact="_x0030_" inline="no" isBookmarkSet="no" bookmark="no" Order="_x0033_" validate="no" Lang=""/>
  <Shape xmlns="" ID="Guf+9MWEigLaROnaTxSDecHx3tw=" pdftag="P" isBookmarkSet="no" bookmark="no" Order="_x0034_"/>
  <Shape xmlns="" ID="3tjdZjBGmlbSMCOY6wxvffLvc7I=" pdftag="P" isBookmarkSet="no" bookmark="no" Order="_x0035_"/>
  <Shape xmlns="" ID="l6DRfneuA/KClt6Jpy5aEfmHT64=" isBookmarkSet="yes" bookmark="yes" pdftag="H2" artifact="_x0030_" Order="_x0031_"/>
  <Shape xmlns="" ID="IfuGlScKF7aikD9CbzJ+mKVBFuI=" pdftag="P" isBookmarkSet="no" bookmark="no" Order="_x0032_"/>
  <Shape xmlns="" ID="1YlHCCjofDGSycsPMdSKTaCEMoQ=" formula="no" pdftag="Figure" artifact="_x0030_" inline="no" isBookmarkSet="no" bookmark="no" Order="_x0033_" validate="no" Lang=""/>
  <Shape xmlns="" ID="R2rlAY4ZsaEXFZZdpe4Qhldcdrs=" pdftag="P" isBookmarkSet="no" bookmark="no" Order="_x0034_"/>
  <Shape xmlns="" ID="tdXSTS1PJJ/64keQhjAgJV81Bfs=" formula="no" pdftag="Figure" inline="no" artifact="_x0030_" isBookmarkSet="no" bookmark="no" Order="_x0035_" validate="no" Lang=""/>
  <Shape xmlns="" ID="x9LjH473aI8faGeAL0XRmBGpvhI=" isBookmarkSet="yes" bookmark="yes" pdftag="H2" artifact="_x0030_" Order="_x0031_"/>
  <Shape xmlns="" ID="sb+v/j9SRtMYxiOCoGydDihxc7g=" formula="no" inline="no" pdftag="Figure" artifact="_x0030_" isBookmarkSet="no" bookmark="no" Order="_x0032_" validate="no" Lang=""/>
  <Shape xmlns="" ID="1K9762lwMJQSFq4TT6pfzQDW3Ys=" pdftag="P" isBookmarkSet="no" bookmark="no" Order="_x0033_"/>
  <Shape xmlns="" ID="QFVH3BcDRyVUCbQkC1g1rNbrLbQ=" formula="no" pdftag="Figure" artifact="_x0030_" inline="no" isBookmarkSet="no" bookmark="no" Order="_x0034_" validate="no" Lang=""/>
  <Shape xmlns="" ID="eWIMYJxroP0kd/+hJ07e6nchOVE=" formula="no" pdftag="Figure" artifact="_x0030_" inline="no" isBookmarkSet="no" bookmark="no" Order="_x0035_" validate="no" Lang=""/>
  <Shape xmlns="" ID="Upo/iNzDXttWVMZayCO7MUMgInE=" pdftag="P" isBookmarkSet="no" bookmark="no" Order="_x0036_"/>
  <Shape xmlns="" ID="wN2y/nBUL7s6Mr9AOqnYFhniO5E=" isBookmarkSet="yes" bookmark="yes" pdftag="H2" artifact="_x0030_" Order="_x0031_"/>
  <Shape xmlns="" ID="C1vb04IjHxWfyQs1pXzFWL6+rUU=" pdftag="P" isBookmarkSet="no" bookmark="no" Order="_x0032_"/>
  <Shape xmlns="" ID="+AIZQqrJJRnbSypLltkszIikYmc=" formula="no" pdftag="Figure" artifact="_x0030_" inline="no" isBookmarkSet="no" bookmark="no" Order="_x0033_" validate="no" Lang=""/>
  <Shape xmlns="" ID="8UcWA8YiNzeXJjzXkaN+q8zq1KE=" isBookmarkSet="yes" bookmark="yes" pdftag="H2" artifact="_x0030_" Order="_x0031_"/>
  <Shape xmlns="" ID="xjvz4UkBNQJlV3CMG4zmzP/oM0Y=" pdftag="P" isBookmarkSet="no" bookmark="no" Order="_x0032_"/>
  <Shape xmlns="" ID="8Vd0nwgzTDFOQLSsp5o0oyyukrc=" formula="no" pdftag="Figure" artifact="_x0030_" inline="no" isBookmarkSet="no" bookmark="no" Order="_x0033_" validate="no" Lang=""/>
  <Shape xmlns="" ID="TXLrG4XCDgPu0ZrBhGKU65OzMlY=" isBookmarkSet="yes" bookmark="yes" pdftag="H2" artifact="_x0030_" Order="_x0031_"/>
  <Shape xmlns="" ID="wQv1aZwzls7kVrUu+515QMsWs3s=" formula="no" pdftag="Figure" artifact="_x0030_" inline="no" isBookmarkSet="no" bookmark="no" Order="_x0032_" validate="no" Lang=""/>
  <Shape xmlns="" ID="LAxqxRd90Ibl3Y4DgQwmfEUM8e4=" isBookmarkSet="yes" bookmark="yes" pdftag="H2" artifact="_x0030_" Order="_x0031_"/>
  <Shape xmlns="" ID="NB9DiEmzByW645BchYRbZh08w4g=" isBookmarkSet="yes" bookmark="yes" pdftag="H3" artifact="_x0030_" Order="_x0032_"/>
  <Shape xmlns="" ID="qytzr2lbOAMvpZJ4bhEudKkwABI=" formula="no" pdftag="Figure" artifact="_x0030_" inline="no" isBookmarkSet="no" bookmark="no" Order="_x0033_" validate="no" Lang=""/>
  <Shape xmlns="" ID="1E5hk70Ha2YVoT4qcjEFmpfpfeU=" pdftag="P" isBookmarkSet="no" bookmark="no" Order="_x0034_"/>
  <Shape xmlns="" ID="QNozLBjMCexys36dGDsrr9KFk98=" formula="no" pdftag="Figure" inline="no" artifact="_x0030_" isBookmarkSet="no" bookmark="no" Order="_x0035_" validate="no" Lang=""/>
  <Shape xmlns="" ID="E+81zn7kKc46b19lNL/1/du2klU=" pdftag="P" isBookmarkSet="no" bookmark="no" Order="_x0036_"/>
  <Shape xmlns="" ID="G5WlgpLW1g7kgZpUbHbmM3zMu68=" formula="no" pdftag="Figure" artifact="_x0030_" inline="no" isBookmarkSet="no" bookmark="no" Order="_x0037_" validate="no" Lang=""/>
  <Shape xmlns="" ID="ECKQOl+zRHKj6uyTo/2OC1QNUHg=" pdftag="P" isBookmarkSet="no" bookmark="no" Order="_x0038_"/>
  <Shape xmlns="" ID="KXInrZ/9RSzWQ32GexTMiUJZbz8=" Order="_x0031_" isBookmarkSet="no" bookmark="no" pdftag="_x005B_Artifact_x005D_" artifact="_x0031_"/>
  <Shape xmlns="" ID="XgDOghdI4SD/FyBTLJRP0MIQZcc=" isBookmarkSet="yes" bookmark="yes" pdftag="H3" artifact="_x0030_" Order="_x0031_"/>
  <Shape xmlns="" ID="yPo+PrHSQ3GU7yPJet+ecnBvxNM=" pdftag="P" isBookmarkSet="no" bookmark="no" Order="_x0032_"/>
  <Shape xmlns="" ID="2hHzOYn/tyrviAebJZDcC+IV9Mo=" isBookmarkSet="yes" bookmark="yes" pdftag="H2" artifact="_x0030_" Order="_x0031_"/>
  <Shape xmlns="" ID="1ripqaXFNA2BuvE8lF/xaRCVvM0=" isBookmarkSet="yes" bookmark="yes" pdftag="H3" artifact="_x0030_" Order="_x0032_"/>
  <Shape xmlns="" ID="hRAroumuExglYS4Lwosbi0hIOKE=" formula="no" pdftag="Figure" artifact="_x0030_" inline="no" isBookmarkSet="no" bookmark="no" Order="_x0033_" validate="no" Lang=""/>
  <Shape xmlns="" ID="qYG67gMECytIbXyTX48heJ0iYVQ=" formula="no" pdftag="Figure" inline="no" artifact="_x0030_" isBookmarkSet="no" bookmark="no" Order="_x0034_" validate="no" Lang=""/>
  <Shape xmlns="" ID="7iQIQnJoE8ZIoL0TwulQwAsqL0s=" formula="no" pdftag="Figure" artifact="_x0030_" inline="no" isBookmarkSet="no" bookmark="no" Order="_x0035_" validate="no" Lang=""/>
  <Shape xmlns="" ID="rRvkfdGvV0ruK4smK7UVUtuuT7I=" pdftag="P" isBookmarkSet="no" bookmark="no" Order="_x0036_"/>
  <Shape xmlns="" ID="yDCwXJfICPx26ExOV53pTAn2j78=" isBookmarkSet="yes" bookmark="yes" pdftag="H2" artifact="_x0030_" Order="_x0031_"/>
  <Shape xmlns="" ID="OV2g6VbpyhktWriyhDMH9uMVNe0=" pdftag="P" isBookmarkSet="no" bookmark="no" Order="_x0032_"/>
  <Shape xmlns="" ID="LTiAeRYR8TSSFa+nAJwqTuNJvpU=" pdftag="P" isBookmarkSet="no" bookmark="no" Order="_x0034_"/>
  <Shape xmlns="" ID="YCap+dymyWHwGtDrsv9ZIrIuLi8=" formula="no" pdftag="Figure" artifact="_x0030_" inline="no" isBookmarkSet="no" bookmark="no" Order="_x0033_" validate="no" Lang=""/>
  <Shape xmlns="" ID="4vbwhu8ueX125M8CQG3WxkRiqC0=" isBookmarkSet="yes" bookmark="yes" pdftag="H2" artifact="_x0030_" Order="_x0031_"/>
  <Shape xmlns="" ID="fk7FSulS9Fs10qIRyW6C3j2CJac=" pdftag="P" isBookmarkSet="no" bookmark="no" Order="_x0032_"/>
  <Shape xmlns="" ID="S3OoLOXqNEz8S4xQI4GA/ebwZMQ=" formula="no" pdftag="Figure" artifact="_x0030_" inline="no" isBookmarkSet="no" bookmark="no" Order="_x0033_" validate="no" Lang=""/>
  <Shape xmlns="" ID="m+L9aMB9YwsuhU9aT2TRcBMihbI=" isBookmarkSet="yes" bookmark="yes" pdftag="H2" artifact="_x0030_" Order="_x0031_"/>
  <Shape xmlns="" ID="Bh9YhnSMbqe8L4p9OSjo0lwfA2o=" pdftag="P" isBookmarkSet="no" bookmark="no" Order="_x0032_"/>
  <Shape xmlns="" ID="VasqBaM0dIdO0x42G5yXoWSZQ6o=" formula="no" pdftag="Figure" artifact="_x0030_" inline="no" isBookmarkSet="no" bookmark="no" Order="_x0033_" validate="no" Lang=""/>
  <Shape xmlns="" ID="tlQ7mkB8FNQw/4N6e/mpIPW+sAs=" isBookmarkSet="yes" bookmark="yes" pdftag="H2" artifact="_x0030_" Order="_x0031_"/>
  <Shape xmlns="" ID="mfKM9vh+x71iOjJboiqiNnuzYNc=" pdftag="P" isBookmarkSet="no" bookmark="no" Order="_x0032_"/>
  <Shape xmlns="" ID="Vc1HDgVM8DrppaHUQBKyQuWmczU=" pdftag="P" isBookmarkSet="no" bookmark="no" Order="_x0033_"/>
  <Shape xmlns="" ID="S0XL03Ft/Sw1xvbCPb4RP33fMD8=" formula="no" pdftag="Figure" artifact="_x0030_" inline="no" isBookmarkSet="no" bookmark="no" Order="_x0034_" validate="no" Lang=""/>
  <Shape xmlns="" ID="5yi2C6Vo3FsNqZY8B8HV1/EYRU8=" isBookmarkSet="yes" bookmark="yes" pdftag="H2" artifact="_x0030_" Order="_x0031_"/>
  <Shape xmlns="" ID="xEIYi5St1F3ALRZOVVWIeEhPf38=" pdftag="P" isBookmarkSet="no" bookmark="no" Order="_x0032_"/>
  <Shape xmlns="" ID="hqakhdg7l9gP4s30MGMEL9/i26o=" formula="no" pdftag="Figure" artifact="_x0030_" inline="no" isBookmarkSet="no" bookmark="no" Order="_x0033_" validate="no" Lang=""/>
  <Shape xmlns="" ID="TUIBcmFsKheLXeUMFvx6pGlV5Uc=" isBookmarkSet="yes" bookmark="yes" pdftag="H2" artifact="_x0030_" Order="_x0031_"/>
  <Shape xmlns="" ID="WpewEfr7BaFkh0iwdloFg6Jxtk0=" pdftag="P" isBookmarkSet="no" bookmark="no" Order="_x0032_"/>
  <Shape xmlns="" ID="+GJOSrGIsOSUNpAuNXtbxJKPBXs=" formula="no" pdftag="Figure" artifact="_x0030_" inline="no" isBookmarkSet="no" bookmark="no" Order="_x0033_" validate="no" Lang=""/>
  <Shape xmlns="" ID="FwEevXWzDZxAf8Vfp4QQ5SlOpr0=" isBookmarkSet="yes" bookmark="yes" pdftag="H2" artifact="_x0030_" Order="_x0031_"/>
  <Shape xmlns="" ID="K5m9RGoifbAoxZ+MOlNsQ22z6HY=" pdftag="P" isBookmarkSet="no" bookmark="no" Order="_x0032_"/>
  <Shape xmlns="" ID="0KtXFNJlnf5Ny0h/ZfUeCiUPBiY=" formula="no" pdftag="Figure" artifact="_x0030_" inline="no" isBookmarkSet="no" bookmark="no" Order="_x0033_" validate="no" Lang=""/>
  <Shape xmlns="" ID="6iRgsCll06X2pJZdjxhmQYRYVu8=" isBookmarkSet="yes" bookmark="yes" pdftag="H2" artifact="_x0030_" Order="_x0031_"/>
  <Shape xmlns="" ID="IlCAPFtKIyzpIEjSXyD+JoMLbaA=" pdftag="P" isBookmarkSet="no" bookmark="no" Order="_x0032_"/>
  <Shape xmlns="" ID="vJaFAYkbbS/NdxgRTsPd1kSi1XI=" formula="no" pdftag="Figure" inline="no" artifact="_x0030_" isBookmarkSet="no" bookmark="no" Order="_x0033_" validate="no" Lang=""/>
  <Shape xmlns="" ID="jFDk7uZfEz9/IV2KzRruLAYgeOs=" isBookmarkSet="yes" bookmark="yes" pdftag="H2" artifact="_x0030_" Order="_x0031_"/>
  <Shape xmlns="" ID="nMTO7sGCMfcWUKLMB+rj4QNJic0=" pdftag="P" isBookmarkSet="no" bookmark="no" Order="_x0032_"/>
  <Shape xmlns="" ID="nGOFgx0YuqnBQiHNW67CgqcpC/U=" formula="no" pdftag="Figure" inline="no" artifact="_x0030_" isBookmarkSet="no" bookmark="no" Order="_x0033_" validate="no" Lang=""/>
  <Shape xmlns="" ID="dO6TiHHNWBr5I02CdDPpVR2O9vk=" isBookmarkSet="yes" bookmark="yes" pdftag="H2" artifact="_x0030_" Order="_x0031_"/>
  <Shape xmlns="" ID="QPiyo/DX2BqiQlHIelrHs2po8I0=" pdftag="P" isBookmarkSet="no" bookmark="no" Order="_x0032_"/>
  <Shape xmlns="" ID="vrAy0cWl3mHYzM8ypcdoLt7ig3c=" formula="no" pdftag="Figure" inline="no" artifact="_x0030_" isBookmarkSet="no" bookmark="no" Order="_x0033_" validate="no" Lang=""/>
  <Shape xmlns="" ID="o1HTI4VsXGg5W0ngGak8Bxw9Z1Y=" isBookmarkSet="yes" bookmark="yes" pdftag="H2" artifact="_x0030_" Order="_x0031_"/>
  <Shape xmlns="" ID="d9T4TohbtfgPN7qP+ACVfZWoUKQ=" pdftag="P" isBookmarkSet="no" bookmark="no" Order="_x0032_"/>
  <Shape xmlns="" ID="2MadXTxOiUXjo+S+6aeGMtatIdM=" formula="no" pdftag="Figure" artifact="_x0030_" inline="no" isBookmarkSet="no" bookmark="no" Order="_x0033_" validate="no" Lang=""/>
  <Shape xmlns="" ID="9tz3sGJ1Mmiels97sdxksWNDIko=" isBookmarkSet="yes" bookmark="yes" pdftag="H2" artifact="_x0030_" Order="_x0031_"/>
  <Shape xmlns="" ID="TdjlbCpviN6v4id8GsTjZpHO7Rc=" pdftag="P" isBookmarkSet="no" bookmark="no" Order="_x0032_"/>
  <Shape xmlns="" ID="uir+9O98Kpeh23whrLZEhQ68fbs=" isBookmarkSet="yes" bookmark="yes" pdftag="H2" artifact="_x0030_" Order="_x0031_"/>
  <Shape xmlns="" ID="OPbQP2ubGQLy7hB354VWtX4HjRc=" pdftag="P" isBookmarkSet="no" bookmark="no" Order="_x0033_"/>
  <Shape xmlns="" ID="kyzA+osicMlZXjVJrRfMMd8UR9U=" formula="no" pdftag="Figure" artifact="_x0030_" inline="no" isBookmarkSet="no" bookmark="no" Order="_x0032_" validate="no" Lang=""/>
  <Shape xmlns="" ID="KPr3dmUqxyrE94+n/Z1nHuhEjME=" isBookmarkSet="yes" bookmark="yes" pdftag="H2" artifact="_x0030_" Order="_x0032_"/>
  <Shape xmlns="" ID="mqRQ85NjKPMWHpU3KnHinRmbQU0=" pdftag="P" isBookmarkSet="no" bookmark="no" Order="_x0033_"/>
  <Shape xmlns="" ID="HILPWlSc7zcrepEAcuSpZNra204=" formula="no" pdftag="Figure" artifact="_x0030_" inline="no" isBookmarkSet="no" bookmark="no" Order="_x0031_" validate="no" Lang=""/>
  <Shape xmlns="" ID="3VeScfnRl5uR2vDhyDdUjl7Daks=" isBookmarkSet="yes" bookmark="yes" pdftag="H2" artifact="_x0030_" Order="_x0032_"/>
  <Shape xmlns="" ID="b8j6kRs5xmM1REg15EXiS7Ksvj4=" pdftag="P" isBookmarkSet="no" bookmark="no" Order="_x0033_"/>
  <Shape xmlns="" ID="DFkrYBtmsVAljKsD6o06HSJoq2Q=" formula="no" pdftag="Figure" artifact="_x0030_" inline="no" isBookmarkSet="no" bookmark="no" Order="_x0031_" validate="no"/>
  <HyperLink xmlns="" ID="wQv1aZwzls7kVrUu+515QMsWs3s=" plainAltText="http:_x002F__x002F_www.youtube.com_x002F_watch_x003F_v_x003D_Okrgy_JUWFk" language=""/>
  <HyperLink xmlns="" ID="rRvkfdGvV0ruK4smK7UVUtuuT7I=-1227657130699.5006_449.6349" validate="" plainAltText="Link_x0020_to_x0020_examples_x0020_about_x0020_training_x0020_and_x0020_instructions" language="" Lang=""/>
  <HyperLink xmlns="" ID="LTiAeRYR8TSSFa+nAJwqTuNJvpU=-789098059528.6721_451.4734" plainAltText="Link_x0020_to_x0020_Employability_x0020_Skills_x0020_Framework" language="" Lang=""/>
  <HyperLink xmlns="" ID="WpewEfr7BaFkh0iwdloFg6Jxtk0=-207021371597.17905_194.3403" validate="" plainAltText="Penfriend_x0020_website" language="" Lang=""/>
  <HyperLink xmlns="" ID="K5m9RGoifbAoxZ+MOlNsQ22z6HY=1929411885106.1791_194.3403" plainAltText="Link_x0020_to_x0020_ATRC_x0020_Google_x0020_Site" language="" Lang=""/>
  <HyperLink xmlns="" ID="TdjlbCpviN6v4id8GsTjZpHO7Rc=-2070213715327.0758_275.8729" validate="" plainAltText="Penfriend_x0020_website" language="" Lang=""/>
  <HyperLink xmlns="" ID="OPbQP2ubGQLy7hB354VWtX4HjRc=792119307425.7562_466.2615" plainAltText="Link_x0020_to_x0020_Padlet" language="" Lang=""/>
  <HyperLink xmlns="" ID="mqRQ85NjKPMWHpU3KnHinRmbQU0=-393708768333.31_338.3984" plainAltText="jennifer.veenendall_x0040_isd197.org" language="" Lang=""/>
  <SubText xmlns="" ID="Me6R66KgBYJksx16U4Ev+jRCUWQ=" ActualText=""/>
  <SubText xmlns="" ID="2YBMvb8WG9FwJDKWxOBeg3sXoNM=" ActualText=""/>
  <SubText xmlns="" ID="efS40GiE7umPyjcNKtZ8gOOwTwA=" ActualText=""/>
  <SubText xmlns="" ID="RV4yA8fWiQLa6OJQEhX8It+AJgM=" ActualText=""/>
  <SubText xmlns="" ID="LbXWCJPB2CrflR52kzwE1A/Oo8U=" ActualText=""/>
  <SubText xmlns="" ID="1U6gedF9W7E9aQwudp37ZpXk7iw=" ActualText=""/>
  <SubText xmlns="" ID="1YlHCCjofDGSycsPMdSKTaCEMoQ=" ActualText=""/>
  <SubText xmlns="" ID="tdXSTS1PJJ/64keQhjAgJV81Bfs=" ActualText=""/>
  <SubText xmlns="" ID="sb+v/j9SRtMYxiOCoGydDihxc7g=" ActualText=""/>
  <SubText xmlns="" ID="QFVH3BcDRyVUCbQkC1g1rNbrLbQ=" ActualText=""/>
  <SubText xmlns="" ID="eWIMYJxroP0kd/+hJ07e6nchOVE=" ActualText=""/>
  <SubText xmlns="" ID="+AIZQqrJJRnbSypLltkszIikYmc=" ActualText=""/>
  <SubText xmlns="" ID="8Vd0nwgzTDFOQLSsp5o0oyyukrc=" ActualText=""/>
  <SubText xmlns="" ID="wQv1aZwzls7kVrUu+515QMsWs3s=" ActualText=""/>
  <SubText xmlns="" ID="qytzr2lbOAMvpZJ4bhEudKkwABI=" ActualText=""/>
  <SubText xmlns="" ID="QNozLBjMCexys36dGDsrr9KFk98=" ActualText=""/>
  <SubText xmlns="" ID="G5WlgpLW1g7kgZpUbHbmM3zMu68=" ActualText=""/>
  <SubText xmlns="" ID="hRAroumuExglYS4Lwosbi0hIOKE=" ActualText=""/>
  <SubText xmlns="" ID="qYG67gMECytIbXyTX48heJ0iYVQ=" ActualText=""/>
  <SubText xmlns="" ID="7iQIQnJoE8ZIoL0TwulQwAsqL0s=" ActualText=""/>
  <SubText xmlns="" ID="YCap+dymyWHwGtDrsv9ZIrIuLi8=" ActualText=""/>
  <SubText xmlns="" ID="S3OoLOXqNEz8S4xQI4GA/ebwZMQ=" ActualText=""/>
  <SubText xmlns="" ID="VasqBaM0dIdO0x42G5yXoWSZQ6o=" ActualText=""/>
  <SubText xmlns="" ID="S0XL03Ft/Sw1xvbCPb4RP33fMD8=" ActualText=""/>
  <SubText xmlns="" ID="hqakhdg7l9gP4s30MGMEL9/i26o=" ActualText=""/>
  <SubText xmlns="" ID="+GJOSrGIsOSUNpAuNXtbxJKPBXs=" ActualText=""/>
  <SubText xmlns="" ID="0KtXFNJlnf5Ny0h/ZfUeCiUPBiY=" ActualText=""/>
  <SubText xmlns="" ID="vJaFAYkbbS/NdxgRTsPd1kSi1XI=" ActualText=""/>
  <SubText xmlns="" ID="nGOFgx0YuqnBQiHNW67CgqcpC/U=" ActualText=""/>
  <SubText xmlns="" ID="vrAy0cWl3mHYzM8ypcdoLt7ig3c=" ActualText=""/>
  <SubText xmlns="" ID="2MadXTxOiUXjo+S+6aeGMtatIdM=" ActualText=""/>
  <SubText xmlns="" ID="kyzA+osicMlZXjVJrRfMMd8UR9U=" ActualText=""/>
  <SubText xmlns="" ID="HILPWlSc7zcrepEAcuSpZNra204=" ActualText=""/>
  <SubText xmlns="" ID="DFkrYBtmsVAljKsD6o06HSJoq2Q=" ActualText=""/>
</PAW>
</file>

<file path=customXml/itemProps1.xml><?xml version="1.0" encoding="utf-8"?>
<ds:datastoreItem xmlns:ds="http://schemas.openxmlformats.org/officeDocument/2006/customXml" ds:itemID="{A0CF3693-2D0F-4DCF-AB24-810E59B66EE4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632</Words>
  <Application>Microsoft Office PowerPoint</Application>
  <PresentationFormat>Widescreen</PresentationFormat>
  <Paragraphs>119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Twentieth Century</vt:lpstr>
      <vt:lpstr>Noto Sans Symbols</vt:lpstr>
      <vt:lpstr>Courier New</vt:lpstr>
      <vt:lpstr>Arial</vt:lpstr>
      <vt:lpstr>Lexend</vt:lpstr>
      <vt:lpstr>Calibri</vt:lpstr>
      <vt:lpstr>Integral</vt:lpstr>
      <vt:lpstr>Growing Two Trees with One Seed: Creatively Building Capacity in Assistive Technology (AT) Across One District</vt:lpstr>
      <vt:lpstr>About Me</vt:lpstr>
      <vt:lpstr>What is this Presentation About?</vt:lpstr>
      <vt:lpstr>Learning Objectives</vt:lpstr>
      <vt:lpstr>What Led to this Program?</vt:lpstr>
      <vt:lpstr>The Solution</vt:lpstr>
      <vt:lpstr>Because I Love an Analogy…</vt:lpstr>
      <vt:lpstr>Assistive Technology Resource Center Work Experience</vt:lpstr>
      <vt:lpstr>Students</vt:lpstr>
      <vt:lpstr>Environment - Video</vt:lpstr>
      <vt:lpstr>Environmental Modifications and Supports</vt:lpstr>
      <vt:lpstr>Environmental Modifications and Supports Cont. </vt:lpstr>
      <vt:lpstr>More Environmental Modifications and Supports</vt:lpstr>
      <vt:lpstr>Tasks</vt:lpstr>
      <vt:lpstr>AT Lending Library Work</vt:lpstr>
      <vt:lpstr>Shipping and Receiving Work</vt:lpstr>
      <vt:lpstr>Visual Production Work</vt:lpstr>
      <vt:lpstr>Low-Tech Fabrication Work</vt:lpstr>
      <vt:lpstr>Audio Production Work</vt:lpstr>
      <vt:lpstr>ATRC Google Site</vt:lpstr>
      <vt:lpstr>Barriers</vt:lpstr>
      <vt:lpstr>Successes</vt:lpstr>
      <vt:lpstr>What I’ve Learned Along the Way</vt:lpstr>
      <vt:lpstr>What’s Next / Future Planning?</vt:lpstr>
      <vt:lpstr>Tools and Materials to Support Literacy</vt:lpstr>
      <vt:lpstr>Think Tank (or Forestation Planning)</vt:lpstr>
      <vt:lpstr>Thank you!</vt:lpstr>
      <vt:lpstr>Charting the Cs Conference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Two Trees with One Seed: Creatively Building Capacity in Assistive Technology (AT) Across One District.</dc:title>
  <dc:creator>Statewide Professional Development to Support the Workforce and Low Incidence Disability Areas in the State of Minnesota</dc:creator>
  <cp:lastModifiedBy>Shuyin Maciel</cp:lastModifiedBy>
  <cp:revision>62</cp:revision>
  <dcterms:created xsi:type="dcterms:W3CDTF">2020-04-18T15:28:58Z</dcterms:created>
  <dcterms:modified xsi:type="dcterms:W3CDTF">2025-04-21T15:53:22Z</dcterms:modified>
</cp:coreProperties>
</file>