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60"/>
  </p:notesMasterIdLst>
  <p:sldIdLst>
    <p:sldId id="328" r:id="rId3"/>
    <p:sldId id="329" r:id="rId4"/>
    <p:sldId id="330" r:id="rId5"/>
    <p:sldId id="389" r:id="rId6"/>
    <p:sldId id="394" r:id="rId7"/>
    <p:sldId id="395" r:id="rId8"/>
    <p:sldId id="446" r:id="rId9"/>
    <p:sldId id="396" r:id="rId10"/>
    <p:sldId id="397" r:id="rId11"/>
    <p:sldId id="398" r:id="rId12"/>
    <p:sldId id="400" r:id="rId13"/>
    <p:sldId id="401" r:id="rId14"/>
    <p:sldId id="360" r:id="rId15"/>
    <p:sldId id="402" r:id="rId16"/>
    <p:sldId id="443" r:id="rId17"/>
    <p:sldId id="403" r:id="rId18"/>
    <p:sldId id="404" r:id="rId19"/>
    <p:sldId id="406" r:id="rId20"/>
    <p:sldId id="407" r:id="rId21"/>
    <p:sldId id="408" r:id="rId22"/>
    <p:sldId id="318" r:id="rId23"/>
    <p:sldId id="412" r:id="rId24"/>
    <p:sldId id="413" r:id="rId25"/>
    <p:sldId id="414" r:id="rId26"/>
    <p:sldId id="415" r:id="rId27"/>
    <p:sldId id="405" r:id="rId28"/>
    <p:sldId id="418" r:id="rId29"/>
    <p:sldId id="424" r:id="rId30"/>
    <p:sldId id="419" r:id="rId31"/>
    <p:sldId id="420" r:id="rId32"/>
    <p:sldId id="421" r:id="rId33"/>
    <p:sldId id="422" r:id="rId34"/>
    <p:sldId id="426" r:id="rId35"/>
    <p:sldId id="427" r:id="rId36"/>
    <p:sldId id="429" r:id="rId37"/>
    <p:sldId id="428" r:id="rId38"/>
    <p:sldId id="430" r:id="rId39"/>
    <p:sldId id="431" r:id="rId40"/>
    <p:sldId id="432" r:id="rId41"/>
    <p:sldId id="433" r:id="rId42"/>
    <p:sldId id="425" r:id="rId43"/>
    <p:sldId id="423" r:id="rId44"/>
    <p:sldId id="390" r:id="rId45"/>
    <p:sldId id="434" r:id="rId46"/>
    <p:sldId id="435" r:id="rId47"/>
    <p:sldId id="436" r:id="rId48"/>
    <p:sldId id="437" r:id="rId49"/>
    <p:sldId id="439" r:id="rId50"/>
    <p:sldId id="440" r:id="rId51"/>
    <p:sldId id="441" r:id="rId52"/>
    <p:sldId id="337" r:id="rId53"/>
    <p:sldId id="445" r:id="rId54"/>
    <p:sldId id="334" r:id="rId55"/>
    <p:sldId id="444" r:id="rId56"/>
    <p:sldId id="416" r:id="rId57"/>
    <p:sldId id="409" r:id="rId58"/>
    <p:sldId id="31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FD9"/>
    <a:srgbClr val="EEF6EA"/>
    <a:srgbClr val="FFDBB7"/>
    <a:srgbClr val="FFF0E1"/>
    <a:srgbClr val="33333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F4F24-327E-7CDD-4039-01E276FC0A20}" v="982" dt="2024-02-19T16:17:24.478"/>
    <p1510:client id="{9663DB4F-E910-AC8A-CAA4-E025FAC7F510}" v="1915" dt="2024-02-19T19:48:02.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p:normalViewPr>
  <p:slideViewPr>
    <p:cSldViewPr snapToGrid="0">
      <p:cViewPr varScale="1">
        <p:scale>
          <a:sx n="71" d="100"/>
          <a:sy n="71" d="100"/>
        </p:scale>
        <p:origin x="210" y="54"/>
      </p:cViewPr>
      <p:guideLst/>
    </p:cSldViewPr>
  </p:slideViewPr>
  <p:outlineViewPr>
    <p:cViewPr>
      <p:scale>
        <a:sx n="33" d="100"/>
        <a:sy n="33" d="100"/>
      </p:scale>
      <p:origin x="0" y="-1453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D7807-C9E1-C44A-9366-22EE8DCFB13B}"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B2046-27AB-D243-B845-F9200D2EBB79}" type="slidenum">
              <a:rPr lang="en-US" smtClean="0"/>
              <a:t>‹#›</a:t>
            </a:fld>
            <a:endParaRPr lang="en-US"/>
          </a:p>
        </p:txBody>
      </p:sp>
    </p:spTree>
    <p:extLst>
      <p:ext uri="{BB962C8B-B14F-4D97-AF65-F5344CB8AC3E}">
        <p14:creationId xmlns:p14="http://schemas.microsoft.com/office/powerpoint/2010/main" val="2924315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Tree>
    <p:extLst>
      <p:ext uri="{BB962C8B-B14F-4D97-AF65-F5344CB8AC3E}">
        <p14:creationId xmlns:p14="http://schemas.microsoft.com/office/powerpoint/2010/main" val="64540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4B2046-27AB-D243-B845-F9200D2EBB79}" type="slidenum">
              <a:rPr lang="en-US" smtClean="0"/>
              <a:t>6</a:t>
            </a:fld>
            <a:endParaRPr lang="en-US"/>
          </a:p>
        </p:txBody>
      </p:sp>
    </p:spTree>
    <p:extLst>
      <p:ext uri="{BB962C8B-B14F-4D97-AF65-F5344CB8AC3E}">
        <p14:creationId xmlns:p14="http://schemas.microsoft.com/office/powerpoint/2010/main" val="373474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4B2046-27AB-D243-B845-F9200D2EBB79}" type="slidenum">
              <a:rPr lang="en-US" smtClean="0"/>
              <a:t>27</a:t>
            </a:fld>
            <a:endParaRPr lang="en-US"/>
          </a:p>
        </p:txBody>
      </p:sp>
    </p:spTree>
    <p:extLst>
      <p:ext uri="{BB962C8B-B14F-4D97-AF65-F5344CB8AC3E}">
        <p14:creationId xmlns:p14="http://schemas.microsoft.com/office/powerpoint/2010/main" val="320710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4B2046-27AB-D243-B845-F9200D2EBB79}" type="slidenum">
              <a:rPr lang="en-US" smtClean="0"/>
              <a:t>31</a:t>
            </a:fld>
            <a:endParaRPr lang="en-US"/>
          </a:p>
        </p:txBody>
      </p:sp>
    </p:spTree>
    <p:extLst>
      <p:ext uri="{BB962C8B-B14F-4D97-AF65-F5344CB8AC3E}">
        <p14:creationId xmlns:p14="http://schemas.microsoft.com/office/powerpoint/2010/main" val="2811958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4B2046-27AB-D243-B845-F9200D2EBB79}" type="slidenum">
              <a:rPr lang="en-US" smtClean="0"/>
              <a:t>36</a:t>
            </a:fld>
            <a:endParaRPr lang="en-US"/>
          </a:p>
        </p:txBody>
      </p:sp>
    </p:spTree>
    <p:extLst>
      <p:ext uri="{BB962C8B-B14F-4D97-AF65-F5344CB8AC3E}">
        <p14:creationId xmlns:p14="http://schemas.microsoft.com/office/powerpoint/2010/main" val="1785342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a:prstGeom prst="rect">
            <a:avLst/>
          </a:prstGeom>
        </p:spPr>
        <p:txBody>
          <a:bodyPr anchor="ctr">
            <a:noAutofit/>
          </a:bodyPr>
          <a:lstStyle>
            <a:lvl1pPr algn="ctr">
              <a:defRPr sz="4000" b="1" spc="200" baseline="0">
                <a:solidFill>
                  <a:srgbClr val="101820"/>
                </a:solidFill>
                <a:latin typeface="+mn-lt"/>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90954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3434569" y="1449617"/>
            <a:ext cx="5332792" cy="1185065"/>
          </a:xfrm>
          <a:prstGeom prst="rect">
            <a:avLst/>
          </a:prstGeom>
        </p:spPr>
      </p:pic>
    </p:spTree>
    <p:extLst>
      <p:ext uri="{BB962C8B-B14F-4D97-AF65-F5344CB8AC3E}">
        <p14:creationId xmlns:p14="http://schemas.microsoft.com/office/powerpoint/2010/main" val="27481149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 ">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a:prstGeom prst="rect">
            <a:avLst/>
          </a:prstGeom>
        </p:spPr>
        <p:txBody>
          <a:bodyPr/>
          <a:lstStyle>
            <a:lvl1pPr>
              <a:defRPr b="1">
                <a:solidFill>
                  <a:srgbClr val="333333"/>
                </a:solidFill>
                <a:latin typeface="+mn-lt"/>
              </a:defRPr>
            </a:lvl1pPr>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803766"/>
            <a:ext cx="10978994" cy="3727144"/>
          </a:xfrm>
        </p:spPr>
        <p:txBody>
          <a:bodyPr/>
          <a:lstStyle>
            <a:lvl1pPr marL="0" indent="0">
              <a:buNone/>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94093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2">
    <p:spTree>
      <p:nvGrpSpPr>
        <p:cNvPr id="1" name=""/>
        <p:cNvGrpSpPr/>
        <p:nvPr/>
      </p:nvGrpSpPr>
      <p:grpSpPr>
        <a:xfrm>
          <a:off x="0" y="0"/>
          <a:ext cx="0" cy="0"/>
          <a:chOff x="0" y="0"/>
          <a:chExt cx="0" cy="0"/>
        </a:xfrm>
      </p:grpSpPr>
      <p:sp>
        <p:nvSpPr>
          <p:cNvPr id="2" name="Title 1"/>
          <p:cNvSpPr>
            <a:spLocks noGrp="1"/>
          </p:cNvSpPr>
          <p:nvPr>
            <p:ph type="title"/>
          </p:nvPr>
        </p:nvSpPr>
        <p:spPr>
          <a:xfrm>
            <a:off x="612648" y="1572768"/>
            <a:ext cx="11000232" cy="1133856"/>
          </a:xfrm>
          <a:prstGeom prst="rect">
            <a:avLst/>
          </a:prstGeom>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id="{9756F5AF-083E-0F8D-DC11-D0EACF54BDD4}"/>
              </a:ext>
            </a:extLst>
          </p:cNvPr>
          <p:cNvSpPr>
            <a:spLocks noGrp="1"/>
          </p:cNvSpPr>
          <p:nvPr>
            <p:ph type="pic" sz="quarter" idx="10"/>
          </p:nvPr>
        </p:nvSpPr>
        <p:spPr>
          <a:xfrm>
            <a:off x="1471449" y="2781219"/>
            <a:ext cx="9249104" cy="3785786"/>
          </a:xfrm>
          <a:solidFill>
            <a:schemeClr val="accent5">
              <a:lumMod val="20000"/>
              <a:lumOff val="80000"/>
            </a:schemeClr>
          </a:solidFill>
        </p:spPr>
        <p:txBody>
          <a:bodyPr anchor="ctr" anchorCtr="1"/>
          <a:lstStyle/>
          <a:p>
            <a:endParaRPr lang="en-US" dirty="0"/>
          </a:p>
        </p:txBody>
      </p:sp>
    </p:spTree>
    <p:extLst>
      <p:ext uri="{BB962C8B-B14F-4D97-AF65-F5344CB8AC3E}">
        <p14:creationId xmlns:p14="http://schemas.microsoft.com/office/powerpoint/2010/main" val="335818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1">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a:prstGeom prst="rect">
            <a:avLst/>
          </a:prstGeom>
        </p:spPr>
        <p:txBody>
          <a:bodyPr/>
          <a:lstStyle>
            <a:lvl1pPr>
              <a:defRPr>
                <a:solidFill>
                  <a:srgbClr val="333333"/>
                </a:solidFill>
              </a:defRPr>
            </a:lvl1pPr>
          </a:lstStyle>
          <a:p>
            <a:r>
              <a:rPr lang="en-US" dirty="0"/>
              <a:t>Click to edit Master title style</a:t>
            </a:r>
          </a:p>
        </p:txBody>
      </p:sp>
      <p:sp>
        <p:nvSpPr>
          <p:cNvPr id="4" name="Picture Placeholder 5">
            <a:extLst>
              <a:ext uri="{FF2B5EF4-FFF2-40B4-BE49-F238E27FC236}">
                <a16:creationId xmlns:a16="http://schemas.microsoft.com/office/drawing/2014/main" id="{233C2499-CBBC-380B-EC6B-75FD4226B0C7}"/>
              </a:ext>
            </a:extLst>
          </p:cNvPr>
          <p:cNvSpPr>
            <a:spLocks noGrp="1"/>
          </p:cNvSpPr>
          <p:nvPr>
            <p:ph type="pic" sz="quarter" idx="10"/>
          </p:nvPr>
        </p:nvSpPr>
        <p:spPr>
          <a:xfrm>
            <a:off x="6256626" y="2913232"/>
            <a:ext cx="5329237" cy="3493874"/>
          </a:xfrm>
          <a:solidFill>
            <a:schemeClr val="accent5">
              <a:lumMod val="20000"/>
              <a:lumOff val="80000"/>
            </a:schemeClr>
          </a:solidFill>
        </p:spPr>
        <p:txBody>
          <a:bodyPr anchor="ctr" anchorCtr="1"/>
          <a:lstStyle/>
          <a:p>
            <a:endParaRPr lang="en-US" dirty="0"/>
          </a:p>
        </p:txBody>
      </p:sp>
      <p:sp>
        <p:nvSpPr>
          <p:cNvPr id="5" name="Text Placeholder 9">
            <a:extLst>
              <a:ext uri="{FF2B5EF4-FFF2-40B4-BE49-F238E27FC236}">
                <a16:creationId xmlns:a16="http://schemas.microsoft.com/office/drawing/2014/main" id="{DD825A85-EDC6-EC25-A3BC-9CE85347EF0C}"/>
              </a:ext>
            </a:extLst>
          </p:cNvPr>
          <p:cNvSpPr>
            <a:spLocks noGrp="1"/>
          </p:cNvSpPr>
          <p:nvPr>
            <p:ph type="body" sz="quarter" idx="11"/>
          </p:nvPr>
        </p:nvSpPr>
        <p:spPr>
          <a:xfrm>
            <a:off x="597946" y="2791730"/>
            <a:ext cx="5473002" cy="3775275"/>
          </a:xfrm>
        </p:spPr>
        <p:txBody>
          <a:bodyPr/>
          <a:lstStyle>
            <a:lvl1pPr marL="0" indent="0">
              <a:buNone/>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200019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Title 1"/>
          <p:cNvSpPr>
            <a:spLocks noGrp="1"/>
          </p:cNvSpPr>
          <p:nvPr>
            <p:ph type="title"/>
          </p:nvPr>
        </p:nvSpPr>
        <p:spPr>
          <a:xfrm>
            <a:off x="607044" y="1572768"/>
            <a:ext cx="11000232" cy="1133856"/>
          </a:xfrm>
          <a:prstGeom prst="rect">
            <a:avLst/>
          </a:prstGeom>
        </p:spPr>
        <p:txBody>
          <a:bodyPr/>
          <a:lstStyle>
            <a:lvl1pPr>
              <a:defRPr>
                <a:solidFill>
                  <a:srgbClr val="333333"/>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2F4CADB4-7213-4DA4-9BAF-04CAE8A57AE2}"/>
              </a:ext>
            </a:extLst>
          </p:cNvPr>
          <p:cNvSpPr>
            <a:spLocks noGrp="1"/>
          </p:cNvSpPr>
          <p:nvPr>
            <p:ph type="body" idx="13" hasCustomPrompt="1"/>
          </p:nvPr>
        </p:nvSpPr>
        <p:spPr>
          <a:xfrm>
            <a:off x="607043" y="2785775"/>
            <a:ext cx="5279537" cy="480131"/>
          </a:xfrm>
        </p:spPr>
        <p:txBody>
          <a:bodyPr wrap="square" anchor="ctr"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11" name="Text Placeholder 4">
            <a:extLst>
              <a:ext uri="{FF2B5EF4-FFF2-40B4-BE49-F238E27FC236}">
                <a16:creationId xmlns:a16="http://schemas.microsoft.com/office/drawing/2014/main" id="{28BB1139-CE22-4070-887A-9C67C183776C}"/>
              </a:ext>
            </a:extLst>
          </p:cNvPr>
          <p:cNvSpPr>
            <a:spLocks noGrp="1"/>
          </p:cNvSpPr>
          <p:nvPr>
            <p:ph type="body" sz="quarter" idx="3" hasCustomPrompt="1"/>
          </p:nvPr>
        </p:nvSpPr>
        <p:spPr>
          <a:xfrm>
            <a:off x="6292652" y="2801895"/>
            <a:ext cx="5295215" cy="480131"/>
          </a:xfrm>
        </p:spPr>
        <p:txBody>
          <a:bodyPr wrap="square" anchor="ctr"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5" name="Text Placeholder 9">
            <a:extLst>
              <a:ext uri="{FF2B5EF4-FFF2-40B4-BE49-F238E27FC236}">
                <a16:creationId xmlns:a16="http://schemas.microsoft.com/office/drawing/2014/main" id="{A959D295-28EC-FB55-BD5A-D6DA5958ABD0}"/>
              </a:ext>
            </a:extLst>
          </p:cNvPr>
          <p:cNvSpPr>
            <a:spLocks noGrp="1"/>
          </p:cNvSpPr>
          <p:nvPr>
            <p:ph type="body" sz="quarter" idx="10"/>
          </p:nvPr>
        </p:nvSpPr>
        <p:spPr>
          <a:xfrm>
            <a:off x="622998" y="3369255"/>
            <a:ext cx="5264079" cy="3308272"/>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6" name="Text Placeholder 9">
            <a:extLst>
              <a:ext uri="{FF2B5EF4-FFF2-40B4-BE49-F238E27FC236}">
                <a16:creationId xmlns:a16="http://schemas.microsoft.com/office/drawing/2014/main" id="{AD87B26D-9576-9A98-1E9B-89CC9BBD4CA3}"/>
              </a:ext>
            </a:extLst>
          </p:cNvPr>
          <p:cNvSpPr>
            <a:spLocks noGrp="1"/>
          </p:cNvSpPr>
          <p:nvPr>
            <p:ph type="body" sz="quarter" idx="11"/>
          </p:nvPr>
        </p:nvSpPr>
        <p:spPr>
          <a:xfrm>
            <a:off x="6304924" y="3400363"/>
            <a:ext cx="5297067" cy="3277164"/>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85492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2" name="Title 1"/>
          <p:cNvSpPr>
            <a:spLocks noGrp="1"/>
          </p:cNvSpPr>
          <p:nvPr>
            <p:ph type="title"/>
          </p:nvPr>
        </p:nvSpPr>
        <p:spPr>
          <a:xfrm>
            <a:off x="607044" y="1572768"/>
            <a:ext cx="11000232" cy="1133856"/>
          </a:xfrm>
          <a:prstGeom prst="rect">
            <a:avLst/>
          </a:prstGeom>
        </p:spPr>
        <p:txBody>
          <a:bodyPr/>
          <a:lstStyle>
            <a:lvl1pPr>
              <a:defRPr>
                <a:solidFill>
                  <a:srgbClr val="333333"/>
                </a:solidFill>
              </a:defRPr>
            </a:lvl1pPr>
          </a:lstStyle>
          <a:p>
            <a:r>
              <a:rPr lang="en-US" dirty="0"/>
              <a:t>Click to edit Master title style</a:t>
            </a:r>
          </a:p>
        </p:txBody>
      </p:sp>
      <p:sp>
        <p:nvSpPr>
          <p:cNvPr id="5" name="Text Placeholder 9">
            <a:extLst>
              <a:ext uri="{FF2B5EF4-FFF2-40B4-BE49-F238E27FC236}">
                <a16:creationId xmlns:a16="http://schemas.microsoft.com/office/drawing/2014/main" id="{A959D295-28EC-FB55-BD5A-D6DA5958ABD0}"/>
              </a:ext>
            </a:extLst>
          </p:cNvPr>
          <p:cNvSpPr>
            <a:spLocks noGrp="1"/>
          </p:cNvSpPr>
          <p:nvPr>
            <p:ph type="body" sz="quarter" idx="10"/>
          </p:nvPr>
        </p:nvSpPr>
        <p:spPr>
          <a:xfrm>
            <a:off x="622998" y="2799242"/>
            <a:ext cx="5264079" cy="3308272"/>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6" name="Text Placeholder 9">
            <a:extLst>
              <a:ext uri="{FF2B5EF4-FFF2-40B4-BE49-F238E27FC236}">
                <a16:creationId xmlns:a16="http://schemas.microsoft.com/office/drawing/2014/main" id="{AD87B26D-9576-9A98-1E9B-89CC9BBD4CA3}"/>
              </a:ext>
            </a:extLst>
          </p:cNvPr>
          <p:cNvSpPr>
            <a:spLocks noGrp="1"/>
          </p:cNvSpPr>
          <p:nvPr>
            <p:ph type="body" sz="quarter" idx="11"/>
          </p:nvPr>
        </p:nvSpPr>
        <p:spPr>
          <a:xfrm>
            <a:off x="6304924" y="2830350"/>
            <a:ext cx="5297067" cy="3277164"/>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254184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8">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a:prstGeom prst="rect">
            <a:avLst/>
          </a:prstGeom>
        </p:spPr>
        <p:txBody>
          <a:bodyPr anchor="ctr">
            <a:noAutofit/>
          </a:bodyPr>
          <a:lstStyle>
            <a:lvl1pPr algn="ctr">
              <a:defRPr sz="4000" spc="200" baseline="0">
                <a:solidFill>
                  <a:srgbClr val="333333"/>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90954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4108334" y="1449617"/>
            <a:ext cx="3950216" cy="877826"/>
          </a:xfrm>
          <a:prstGeom prst="rect">
            <a:avLst/>
          </a:prstGeom>
        </p:spPr>
      </p:pic>
    </p:spTree>
    <p:extLst>
      <p:ext uri="{BB962C8B-B14F-4D97-AF65-F5344CB8AC3E}">
        <p14:creationId xmlns:p14="http://schemas.microsoft.com/office/powerpoint/2010/main" val="296718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D79C44-F7E9-BDFF-1B9A-8D8C0DB11040}"/>
              </a:ext>
            </a:extLst>
          </p:cNvPr>
          <p:cNvSpPr>
            <a:spLocks noGrp="1"/>
          </p:cNvSpPr>
          <p:nvPr>
            <p:ph type="title"/>
          </p:nvPr>
        </p:nvSpPr>
        <p:spPr>
          <a:xfrm>
            <a:off x="603504" y="658368"/>
            <a:ext cx="11000232" cy="11338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2F529F-6D34-79F0-0D24-592F952EF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rrow: Right 6" hidden="1">
            <a:extLst>
              <a:ext uri="{FF2B5EF4-FFF2-40B4-BE49-F238E27FC236}">
                <a16:creationId xmlns:a16="http://schemas.microsoft.com/office/drawing/2014/main" id="{BFC2E271-6D60-3EB6-A805-6227C92D6625}"/>
              </a:ext>
              <a:ext uri="{C183D7F6-B498-43B3-948B-1728B52AA6E4}">
                <adec:decorative xmlns:adec="http://schemas.microsoft.com/office/drawing/2017/decorative" val="1"/>
              </a:ext>
            </a:extLst>
          </p:cNvPr>
          <p:cNvSpPr/>
          <p:nvPr userDrawn="1"/>
        </p:nvSpPr>
        <p:spPr>
          <a:xfrm flipH="1">
            <a:off x="12286312" y="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hidden="1">
            <a:extLst>
              <a:ext uri="{FF2B5EF4-FFF2-40B4-BE49-F238E27FC236}">
                <a16:creationId xmlns:a16="http://schemas.microsoft.com/office/drawing/2014/main" id="{A39057DC-A814-FA5E-B065-153D94A009CE}"/>
              </a:ext>
              <a:ext uri="{C183D7F6-B498-43B3-948B-1728B52AA6E4}">
                <adec:decorative xmlns:adec="http://schemas.microsoft.com/office/drawing/2017/decorative" val="1"/>
              </a:ext>
            </a:extLst>
          </p:cNvPr>
          <p:cNvSpPr/>
          <p:nvPr userDrawn="1"/>
        </p:nvSpPr>
        <p:spPr>
          <a:xfrm>
            <a:off x="-856872" y="-4657"/>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hape 1">
            <a:extLst>
              <a:ext uri="{FF2B5EF4-FFF2-40B4-BE49-F238E27FC236}">
                <a16:creationId xmlns:a16="http://schemas.microsoft.com/office/drawing/2014/main" id="{4FABD363-0AEC-D803-0FC5-78FBEEC7B3C2}"/>
              </a:ext>
              <a:ext uri="{C183D7F6-B498-43B3-948B-1728B52AA6E4}">
                <adec:decorative xmlns:adec="http://schemas.microsoft.com/office/drawing/2017/decorative" val="1"/>
              </a:ext>
            </a:extLst>
          </p:cNvPr>
          <p:cNvSpPr/>
          <p:nvPr userDrawn="1"/>
        </p:nvSpPr>
        <p:spPr>
          <a:xfrm>
            <a:off x="946" y="1143001"/>
            <a:ext cx="227654" cy="1686710"/>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5" name="shape 1">
            <a:extLst>
              <a:ext uri="{FF2B5EF4-FFF2-40B4-BE49-F238E27FC236}">
                <a16:creationId xmlns:a16="http://schemas.microsoft.com/office/drawing/2014/main" id="{C58D0ED1-DC77-3B58-0DC5-B466CCA2EE81}"/>
              </a:ext>
              <a:ext uri="{C183D7F6-B498-43B3-948B-1728B52AA6E4}">
                <adec:decorative xmlns:adec="http://schemas.microsoft.com/office/drawing/2017/decorative" val="1"/>
              </a:ext>
            </a:extLst>
          </p:cNvPr>
          <p:cNvSpPr/>
          <p:nvPr userDrawn="1"/>
        </p:nvSpPr>
        <p:spPr>
          <a:xfrm>
            <a:off x="0" y="2829711"/>
            <a:ext cx="227654" cy="4026744"/>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9" name="TextBox 8">
            <a:extLst>
              <a:ext uri="{FF2B5EF4-FFF2-40B4-BE49-F238E27FC236}">
                <a16:creationId xmlns:a16="http://schemas.microsoft.com/office/drawing/2014/main" id="{BB78B1B7-A599-468E-5A99-32D9F4CBB666}"/>
              </a:ext>
              <a:ext uri="{C183D7F6-B498-43B3-948B-1728B52AA6E4}">
                <adec:decorative xmlns:adec="http://schemas.microsoft.com/office/drawing/2017/decorative" val="1"/>
              </a:ext>
            </a:extLst>
          </p:cNvPr>
          <p:cNvSpPr txBox="1"/>
          <p:nvPr userDrawn="1"/>
        </p:nvSpPr>
        <p:spPr>
          <a:xfrm>
            <a:off x="11722370" y="6505476"/>
            <a:ext cx="469630" cy="369332"/>
          </a:xfrm>
          <a:prstGeom prst="rect">
            <a:avLst/>
          </a:prstGeom>
          <a:solidFill>
            <a:srgbClr val="79D6FF"/>
          </a:solidFill>
        </p:spPr>
        <p:txBody>
          <a:bodyPr wrap="square" rtlCol="0">
            <a:spAutoFit/>
          </a:bodyPr>
          <a:lstStyle/>
          <a:p>
            <a:pPr algn="ctr"/>
            <a:fld id="{E87E798C-1626-44D4-9BFF-3156840017C8}" type="slidenum">
              <a:rPr lang="en-US" b="1" smtClean="0"/>
              <a:pPr algn="ctr"/>
              <a:t>‹#›</a:t>
            </a:fld>
            <a:endParaRPr lang="en-US" b="1" dirty="0"/>
          </a:p>
        </p:txBody>
      </p:sp>
    </p:spTree>
    <p:extLst>
      <p:ext uri="{BB962C8B-B14F-4D97-AF65-F5344CB8AC3E}">
        <p14:creationId xmlns:p14="http://schemas.microsoft.com/office/powerpoint/2010/main" val="241860396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4" r:id="rId3"/>
    <p:sldLayoutId id="2147483666" r:id="rId4"/>
    <p:sldLayoutId id="2147483667" r:id="rId5"/>
    <p:sldLayoutId id="2147483669" r:id="rId6"/>
    <p:sldLayoutId id="2147483668" r:id="rId7"/>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4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forms/d/1JWi8YBy7mWLxYpdsQxEIcFY56OVGbW6bZGEOVaAx_gA/ed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docs.google.com/forms/d/1xNXgGY1Njus2zsN75MW7MlgEAW0uDmIZerNKLRXIBes/edit" TargetMode="External"/><Relationship Id="rId5" Type="http://schemas.openxmlformats.org/officeDocument/2006/relationships/hyperlink" Target="https://permahsurvey.com/" TargetMode="External"/><Relationship Id="rId4" Type="http://schemas.openxmlformats.org/officeDocument/2006/relationships/hyperlink" Target="https://docs.google.com/forms/d/10yeKguwy3oUzEJVEk58YGDpvQNkQ7sDiD2HKaISUbJY/edi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nces.ed.gov/whatsnew/press_releases/3_3_2022.asp"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apa.org/helpcenter/road-resilience.asp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mailto:lonnamoline@gmail.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177/215824402091829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i.org/10.1177/001440291769072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10.1016/j.tate.2021.10356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B690-0D7C-264E-8102-7D8DC99BB8BE}"/>
              </a:ext>
            </a:extLst>
          </p:cNvPr>
          <p:cNvSpPr>
            <a:spLocks noGrp="1"/>
          </p:cNvSpPr>
          <p:nvPr>
            <p:ph type="ctrTitle"/>
          </p:nvPr>
        </p:nvSpPr>
        <p:spPr/>
        <p:txBody>
          <a:bodyPr>
            <a:noAutofit/>
          </a:bodyPr>
          <a:lstStyle/>
          <a:p>
            <a:r>
              <a:rPr lang="en-US" sz="3200" dirty="0"/>
              <a:t>Don’t Quit! </a:t>
            </a:r>
            <a:br>
              <a:rPr lang="en-US" sz="3200" dirty="0"/>
            </a:br>
            <a:r>
              <a:rPr lang="en-US" sz="3200" dirty="0"/>
              <a:t>Increasing Personal Resilience Strategies for Educators</a:t>
            </a:r>
            <a:endParaRPr lang="en-US" sz="3200" b="1" dirty="0"/>
          </a:p>
        </p:txBody>
      </p:sp>
      <p:sp>
        <p:nvSpPr>
          <p:cNvPr id="5" name="Subtitle 4">
            <a:extLst>
              <a:ext uri="{FF2B5EF4-FFF2-40B4-BE49-F238E27FC236}">
                <a16:creationId xmlns:a16="http://schemas.microsoft.com/office/drawing/2014/main" id="{7B21E05C-DEC3-4736-9603-381CABD2E715}"/>
              </a:ext>
            </a:extLst>
          </p:cNvPr>
          <p:cNvSpPr>
            <a:spLocks noGrp="1"/>
          </p:cNvSpPr>
          <p:nvPr>
            <p:ph type="subTitle" idx="1"/>
          </p:nvPr>
        </p:nvSpPr>
        <p:spPr>
          <a:xfrm>
            <a:off x="1643703" y="4030563"/>
            <a:ext cx="8939128" cy="1567828"/>
          </a:xfrm>
        </p:spPr>
        <p:txBody>
          <a:bodyPr>
            <a:normAutofit lnSpcReduction="10000"/>
          </a:bodyPr>
          <a:lstStyle/>
          <a:p>
            <a:r>
              <a:rPr lang="en-US" sz="2800" dirty="0"/>
              <a:t>Lonna Housman Moline, </a:t>
            </a:r>
            <a:r>
              <a:rPr lang="en-US" sz="2800" dirty="0" err="1"/>
              <a:t>Ed.D</a:t>
            </a:r>
            <a:endParaRPr lang="en-US" sz="2800" dirty="0"/>
          </a:p>
          <a:p>
            <a:r>
              <a:rPr lang="en-US" dirty="0"/>
              <a:t>Council for Exceptional Children-President Elect Division of Emotional and Behavioral Health</a:t>
            </a:r>
            <a:endParaRPr lang="en-US" dirty="0">
              <a:cs typeface="Calibri"/>
            </a:endParaRPr>
          </a:p>
          <a:p>
            <a:r>
              <a:rPr lang="en-US" dirty="0"/>
              <a:t>University of St. Thomas</a:t>
            </a:r>
          </a:p>
        </p:txBody>
      </p:sp>
    </p:spTree>
    <p:extLst>
      <p:ext uri="{BB962C8B-B14F-4D97-AF65-F5344CB8AC3E}">
        <p14:creationId xmlns:p14="http://schemas.microsoft.com/office/powerpoint/2010/main" val="1167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prstGeom prst="rect">
            <a:avLst/>
          </a:prstGeom>
          <a:solidFill>
            <a:srgbClr val="E1EFD9"/>
          </a:solidFill>
        </p:spPr>
        <p:txBody>
          <a:bodyPr>
            <a:normAutofit/>
          </a:bodyPr>
          <a:lstStyle/>
          <a:p>
            <a:r>
              <a:rPr lang="en-US" sz="3200" dirty="0">
                <a:latin typeface="Calibri"/>
                <a:ea typeface="Calibri Light"/>
                <a:cs typeface="Calibri Light"/>
              </a:rPr>
              <a:t>Creating Supportive Communities</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dirty="0">
                <a:solidFill>
                  <a:srgbClr val="333333"/>
                </a:solidFill>
                <a:latin typeface="Calibri Light"/>
                <a:ea typeface="Calibri"/>
                <a:cs typeface="Calibri" panose="020F0502020204030204" pitchFamily="34" charset="0"/>
              </a:rPr>
              <a:t>Special education teachers can create informal communities of practice with colleagues based on shared interests, facilitating connections with mentors, and therapists to seek guidance and share their experiences. </a:t>
            </a:r>
            <a:endParaRPr lang="en-US" dirty="0">
              <a:solidFill>
                <a:srgbClr val="000000"/>
              </a:solidFill>
              <a:latin typeface="Calibri Light"/>
              <a:ea typeface="Calibri"/>
              <a:cs typeface="Calibri Light"/>
            </a:endParaRPr>
          </a:p>
          <a:p>
            <a:pPr lvl="1"/>
            <a:r>
              <a:rPr lang="en-US" dirty="0">
                <a:solidFill>
                  <a:srgbClr val="333333"/>
                </a:solidFill>
                <a:latin typeface="Calibri Light"/>
                <a:ea typeface="Calibri"/>
                <a:cs typeface="Calibri" panose="020F0502020204030204" pitchFamily="34" charset="0"/>
              </a:rPr>
              <a:t>County based support community-example</a:t>
            </a:r>
            <a:endParaRPr lang="en-US" dirty="0">
              <a:solidFill>
                <a:srgbClr val="000000"/>
              </a:solidFill>
              <a:latin typeface="Calibri Light"/>
              <a:ea typeface="Calibri"/>
              <a:cs typeface="Calibri Light"/>
            </a:endParaRPr>
          </a:p>
          <a:p>
            <a:pPr lvl="1">
              <a:buNone/>
            </a:pPr>
            <a:endParaRPr lang="en-US" dirty="0">
              <a:solidFill>
                <a:srgbClr val="333333"/>
              </a:solidFill>
              <a:latin typeface="Calibri Light"/>
              <a:ea typeface="Calibri"/>
              <a:cs typeface="Calibri" panose="020F0502020204030204" pitchFamily="34" charset="0"/>
            </a:endParaRPr>
          </a:p>
          <a:p>
            <a:pPr lvl="1">
              <a:buNone/>
            </a:pPr>
            <a:r>
              <a:rPr lang="en-US" dirty="0">
                <a:solidFill>
                  <a:srgbClr val="333333"/>
                </a:solidFill>
                <a:latin typeface="Calibri Light"/>
                <a:ea typeface="Calibri"/>
                <a:cs typeface="Calibri" panose="020F0502020204030204" pitchFamily="34" charset="0"/>
              </a:rPr>
              <a:t>These communities of practice can strengthen self-reflection practices to recognize and manage stressors effectively.</a:t>
            </a:r>
            <a:endParaRPr lang="en-US" dirty="0">
              <a:latin typeface="Calibri Light"/>
              <a:cs typeface="Calibri Light"/>
            </a:endParaRPr>
          </a:p>
        </p:txBody>
      </p:sp>
    </p:spTree>
    <p:extLst>
      <p:ext uri="{BB962C8B-B14F-4D97-AF65-F5344CB8AC3E}">
        <p14:creationId xmlns:p14="http://schemas.microsoft.com/office/powerpoint/2010/main" val="2396678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E1EFD9"/>
          </a:solidFill>
        </p:spPr>
        <p:txBody>
          <a:bodyPr>
            <a:normAutofit/>
          </a:bodyPr>
          <a:lstStyle/>
          <a:p>
            <a:r>
              <a:rPr lang="en-US" sz="3200" dirty="0">
                <a:solidFill>
                  <a:srgbClr val="333333"/>
                </a:solidFill>
                <a:latin typeface="Calibri"/>
                <a:ea typeface="+mj-lt"/>
                <a:cs typeface="+mj-lt"/>
              </a:rPr>
              <a:t>It is essential that schools prioritize special educators’ well-being</a:t>
            </a:r>
            <a:endParaRPr lang="en-US" sz="3200" dirty="0">
              <a:latin typeface="Calibri"/>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a:xfrm>
            <a:off x="612488" y="3248265"/>
            <a:ext cx="10978994" cy="3282645"/>
          </a:xfrm>
        </p:spPr>
        <p:txBody>
          <a:bodyPr vert="horz" lIns="91440" tIns="45720" rIns="91440" bIns="45720" rtlCol="0" anchor="t">
            <a:normAutofit/>
          </a:bodyPr>
          <a:lstStyle/>
          <a:p>
            <a:pPr lvl="1">
              <a:buNone/>
            </a:pPr>
            <a:r>
              <a:rPr lang="en-US" dirty="0">
                <a:solidFill>
                  <a:srgbClr val="333333"/>
                </a:solidFill>
                <a:latin typeface="Calibri Light"/>
                <a:ea typeface="Calibri"/>
                <a:cs typeface="Times New Roman"/>
              </a:rPr>
              <a:t> Support and implement targeted self-care strategies to sustain the educator's passion and dedication. This approach not only </a:t>
            </a:r>
            <a:endParaRPr lang="en-US" dirty="0">
              <a:solidFill>
                <a:srgbClr val="000000"/>
              </a:solidFill>
              <a:latin typeface="Calibri Light"/>
              <a:ea typeface="Calibri"/>
              <a:cs typeface="Calibri Light"/>
            </a:endParaRPr>
          </a:p>
          <a:p>
            <a:pPr lvl="1">
              <a:buNone/>
            </a:pPr>
            <a:r>
              <a:rPr lang="en-US" dirty="0">
                <a:solidFill>
                  <a:srgbClr val="333333"/>
                </a:solidFill>
                <a:latin typeface="Calibri Light"/>
                <a:ea typeface="Calibri"/>
                <a:cs typeface="Times New Roman"/>
              </a:rPr>
              <a:t>Safeguard the mental and emotional health of educators </a:t>
            </a:r>
            <a:endParaRPr lang="en-US" dirty="0">
              <a:solidFill>
                <a:srgbClr val="000000"/>
              </a:solidFill>
              <a:latin typeface="Calibri Light"/>
              <a:ea typeface="Calibri"/>
              <a:cs typeface="Calibri Light"/>
            </a:endParaRPr>
          </a:p>
          <a:p>
            <a:pPr lvl="1">
              <a:buNone/>
            </a:pPr>
            <a:r>
              <a:rPr lang="en-US" dirty="0">
                <a:solidFill>
                  <a:srgbClr val="333333"/>
                </a:solidFill>
                <a:latin typeface="Calibri Light"/>
                <a:ea typeface="Calibri"/>
                <a:cs typeface="Times New Roman"/>
              </a:rPr>
              <a:t>Enriches the educational experience for students with disabilities</a:t>
            </a:r>
            <a:endParaRPr lang="en-US" dirty="0">
              <a:solidFill>
                <a:srgbClr val="333333"/>
              </a:solidFill>
              <a:latin typeface="Calibri Light"/>
              <a:cs typeface="Times New Roman"/>
            </a:endParaRPr>
          </a:p>
        </p:txBody>
      </p:sp>
    </p:spTree>
    <p:extLst>
      <p:ext uri="{BB962C8B-B14F-4D97-AF65-F5344CB8AC3E}">
        <p14:creationId xmlns:p14="http://schemas.microsoft.com/office/powerpoint/2010/main" val="290718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chemeClr val="accent2">
              <a:lumMod val="20000"/>
              <a:lumOff val="80000"/>
            </a:schemeClr>
          </a:solidFill>
        </p:spPr>
        <p:txBody>
          <a:bodyPr>
            <a:normAutofit/>
          </a:bodyPr>
          <a:lstStyle/>
          <a:p>
            <a:r>
              <a:rPr lang="en-US" sz="3200" dirty="0">
                <a:latin typeface="Calibri"/>
                <a:ea typeface="Calibri Light"/>
                <a:cs typeface="Calibri" panose="020F0502020204030204" pitchFamily="34" charset="0"/>
              </a:rPr>
              <a:t>5 Strategies for Recovering After Your Worst Day Teaching</a:t>
            </a:r>
            <a:r>
              <a:rPr lang="en-US" sz="3200" b="1" dirty="0">
                <a:latin typeface="Calibri"/>
                <a:ea typeface="Calibri Light"/>
                <a:cs typeface="Calibri" panose="020F0502020204030204" pitchFamily="34" charset="0"/>
              </a:rPr>
              <a:t> </a:t>
            </a:r>
            <a:r>
              <a:rPr lang="en-US" sz="2300" b="1" dirty="0">
                <a:latin typeface="Calibri" panose="020F0502020204030204" pitchFamily="34" charset="0"/>
                <a:ea typeface="Calibri Light"/>
                <a:cs typeface="Calibri" panose="020F0502020204030204" pitchFamily="34" charset="0"/>
              </a:rPr>
              <a:t> </a:t>
            </a:r>
            <a:endParaRPr lang="en-US" dirty="0">
              <a:cs typeface="Calibri Light"/>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lnSpcReduction="10000"/>
          </a:bodyPr>
          <a:lstStyle/>
          <a:p>
            <a:pPr marL="231775" lvl="1" indent="-3175">
              <a:buNone/>
            </a:pPr>
            <a:r>
              <a:rPr lang="en-US" dirty="0">
                <a:latin typeface="Calibri Light"/>
                <a:ea typeface="Calibri Light"/>
                <a:cs typeface="Calibri" panose="020F0502020204030204" pitchFamily="34" charset="0"/>
              </a:rPr>
              <a:t> 								Johanna </a:t>
            </a:r>
            <a:r>
              <a:rPr lang="en-US" dirty="0" err="1">
                <a:latin typeface="Calibri Light"/>
                <a:ea typeface="Calibri Light"/>
                <a:cs typeface="Calibri" panose="020F0502020204030204" pitchFamily="34" charset="0"/>
              </a:rPr>
              <a:t>Rauhala</a:t>
            </a:r>
            <a:r>
              <a:rPr lang="en-US" dirty="0">
                <a:latin typeface="Calibri Light"/>
                <a:ea typeface="Calibri Light"/>
                <a:cs typeface="Calibri" panose="020F0502020204030204" pitchFamily="34" charset="0"/>
              </a:rPr>
              <a:t>, Edutopia</a:t>
            </a:r>
            <a:br>
              <a:rPr lang="en-US" dirty="0">
                <a:latin typeface="Calibri Light"/>
                <a:ea typeface="Calibri"/>
                <a:cs typeface="Calibri" panose="020F0502020204030204" pitchFamily="34" charset="0"/>
              </a:rPr>
            </a:br>
            <a:r>
              <a:rPr lang="en-US" dirty="0">
                <a:latin typeface="Calibri Light"/>
                <a:ea typeface="Calibri"/>
                <a:cs typeface="Calibri" panose="020F0502020204030204" pitchFamily="34" charset="0"/>
              </a:rPr>
              <a:t>Ice crystallized on the windshield, then a tire burst on the way to school, making you late. By the time you arrived, the computer (with the video clip and presentation cued up) froze. Minutes later, Jason pulled the fire alarm while you tried to catch up on parent emails. During lunch duty, a student was punched in the nose. Your nose is stuffy while you explain to the principal right before an IEP meeting why your plans haven't been submitted yet. The day trudges along. . . At last, the final bell rings, and in your first quiet moment of the day, thoughts of leaving the teaching profession suddenly seem, well, </a:t>
            </a:r>
            <a:r>
              <a:rPr lang="en-US" i="1" dirty="0">
                <a:latin typeface="Calibri Light"/>
                <a:ea typeface="Calibri"/>
                <a:cs typeface="Calibri" panose="020F0502020204030204" pitchFamily="34" charset="0"/>
              </a:rPr>
              <a:t>right</a:t>
            </a:r>
            <a:r>
              <a:rPr lang="en-US" dirty="0">
                <a:latin typeface="Calibri Light"/>
                <a:ea typeface="Calibri"/>
                <a:cs typeface="Calibri" panose="020F0502020204030204" pitchFamily="34" charset="0"/>
              </a:rPr>
              <a:t>.</a:t>
            </a:r>
            <a:endParaRPr lang="en-US" dirty="0">
              <a:latin typeface="Calibri Light"/>
              <a:ea typeface="Calibri Light"/>
              <a:cs typeface="Calibri Light"/>
            </a:endParaRPr>
          </a:p>
          <a:p>
            <a:pPr lvl="1">
              <a:buNone/>
            </a:pPr>
            <a:endParaRPr lang="en-US" dirty="0">
              <a:latin typeface="Calibri Light"/>
              <a:ea typeface="Calibri"/>
              <a:cs typeface="Calibri" panose="020F0502020204030204" pitchFamily="34" charset="0"/>
            </a:endParaRPr>
          </a:p>
          <a:p>
            <a:pPr lvl="1">
              <a:buNone/>
            </a:pPr>
            <a:r>
              <a:rPr lang="en-US" dirty="0">
                <a:latin typeface="Calibri"/>
                <a:ea typeface="Calibri"/>
                <a:cs typeface="Calibri" panose="020F0502020204030204" pitchFamily="34" charset="0"/>
              </a:rPr>
              <a:t>It's that moment when you want to say, "I quit!"</a:t>
            </a:r>
            <a:endParaRPr lang="en-US" dirty="0">
              <a:latin typeface="Calibri"/>
              <a:cs typeface="Calibri Light"/>
            </a:endParaRPr>
          </a:p>
        </p:txBody>
      </p:sp>
    </p:spTree>
    <p:extLst>
      <p:ext uri="{BB962C8B-B14F-4D97-AF65-F5344CB8AC3E}">
        <p14:creationId xmlns:p14="http://schemas.microsoft.com/office/powerpoint/2010/main" val="137924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Folded Corner 12">
            <a:extLst>
              <a:ext uri="{FF2B5EF4-FFF2-40B4-BE49-F238E27FC236}">
                <a16:creationId xmlns:a16="http://schemas.microsoft.com/office/drawing/2014/main" id="{7CA3E7D3-64B9-3640-85F0-5A66F707AB7D}"/>
              </a:ext>
              <a:ext uri="{C183D7F6-B498-43B3-948B-1728B52AA6E4}">
                <adec:decorative xmlns:adec="http://schemas.microsoft.com/office/drawing/2017/decorative" val="1"/>
              </a:ext>
            </a:extLst>
          </p:cNvPr>
          <p:cNvSpPr/>
          <p:nvPr/>
        </p:nvSpPr>
        <p:spPr>
          <a:xfrm>
            <a:off x="497541" y="1631688"/>
            <a:ext cx="2759724" cy="1999017"/>
          </a:xfrm>
          <a:prstGeom prst="foldedCorner">
            <a:avLst/>
          </a:prstGeom>
          <a:solidFill>
            <a:srgbClr val="FFF0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97ECD52-FC29-4293-9494-7771622AF54F}"/>
              </a:ext>
            </a:extLst>
          </p:cNvPr>
          <p:cNvSpPr>
            <a:spLocks noGrp="1"/>
          </p:cNvSpPr>
          <p:nvPr>
            <p:ph type="title"/>
          </p:nvPr>
        </p:nvSpPr>
        <p:spPr>
          <a:xfrm>
            <a:off x="603504" y="1572768"/>
            <a:ext cx="2220378" cy="1133856"/>
          </a:xfrm>
        </p:spPr>
        <p:txBody>
          <a:bodyPr vert="horz" lIns="91440" tIns="45720" rIns="91440" bIns="45720" rtlCol="0" anchor="ctr">
            <a:normAutofit/>
          </a:bodyPr>
          <a:lstStyle/>
          <a:p>
            <a:r>
              <a:rPr lang="en-US" sz="3600" b="1" kern="1200" dirty="0">
                <a:ea typeface="+mj-ea"/>
                <a:cs typeface="+mj-cs"/>
              </a:rPr>
              <a:t>True Story</a:t>
            </a:r>
          </a:p>
        </p:txBody>
      </p:sp>
      <p:pic>
        <p:nvPicPr>
          <p:cNvPr id="2" name="Picture Placeholder 1" descr="A person standing in the street">
            <a:extLst>
              <a:ext uri="{FF2B5EF4-FFF2-40B4-BE49-F238E27FC236}">
                <a16:creationId xmlns:a16="http://schemas.microsoft.com/office/drawing/2014/main" id="{20519E3B-5E4B-0266-A4C3-66F8358AED5A}"/>
              </a:ext>
            </a:extLst>
          </p:cNvPr>
          <p:cNvPicPr>
            <a:picLocks noGrp="1" noChangeAspect="1"/>
          </p:cNvPicPr>
          <p:nvPr>
            <p:ph type="pic" sz="quarter" idx="4294967295"/>
          </p:nvPr>
        </p:nvPicPr>
        <p:blipFill>
          <a:blip r:embed="rId2"/>
          <a:srcRect t="24672" b="24672"/>
          <a:stretch/>
        </p:blipFill>
        <p:spPr>
          <a:xfrm>
            <a:off x="4312797" y="1631689"/>
            <a:ext cx="3113087" cy="1565275"/>
          </a:xfrm>
        </p:spPr>
      </p:pic>
      <p:pic>
        <p:nvPicPr>
          <p:cNvPr id="3" name="Picture 2" descr="Image result for problem student">
            <a:extLst>
              <a:ext uri="{FF2B5EF4-FFF2-40B4-BE49-F238E27FC236}">
                <a16:creationId xmlns:a16="http://schemas.microsoft.com/office/drawing/2014/main" id="{48DC425A-708B-EE68-154E-D0D731D50400}"/>
              </a:ext>
            </a:extLst>
          </p:cNvPr>
          <p:cNvPicPr>
            <a:picLocks noChangeAspect="1"/>
          </p:cNvPicPr>
          <p:nvPr/>
        </p:nvPicPr>
        <p:blipFill>
          <a:blip r:embed="rId3"/>
          <a:stretch>
            <a:fillRect/>
          </a:stretch>
        </p:blipFill>
        <p:spPr>
          <a:xfrm>
            <a:off x="8896256" y="1643048"/>
            <a:ext cx="2692240" cy="1575633"/>
          </a:xfrm>
          <a:prstGeom prst="rect">
            <a:avLst/>
          </a:prstGeom>
        </p:spPr>
      </p:pic>
      <p:pic>
        <p:nvPicPr>
          <p:cNvPr id="6" name="Picture 5" descr="Image result for screaming kids">
            <a:extLst>
              <a:ext uri="{FF2B5EF4-FFF2-40B4-BE49-F238E27FC236}">
                <a16:creationId xmlns:a16="http://schemas.microsoft.com/office/drawing/2014/main" id="{9F8CAED2-D114-3325-5CC7-913D5BF363BD}"/>
              </a:ext>
            </a:extLst>
          </p:cNvPr>
          <p:cNvPicPr>
            <a:picLocks noChangeAspect="1"/>
          </p:cNvPicPr>
          <p:nvPr/>
        </p:nvPicPr>
        <p:blipFill>
          <a:blip r:embed="rId4"/>
          <a:stretch>
            <a:fillRect/>
          </a:stretch>
        </p:blipFill>
        <p:spPr>
          <a:xfrm>
            <a:off x="5101322" y="3218681"/>
            <a:ext cx="1753264" cy="1476100"/>
          </a:xfrm>
          <a:prstGeom prst="rect">
            <a:avLst/>
          </a:prstGeom>
        </p:spPr>
      </p:pic>
      <p:pic>
        <p:nvPicPr>
          <p:cNvPr id="7" name="Picture 6" descr="Image result for screaming kids">
            <a:extLst>
              <a:ext uri="{FF2B5EF4-FFF2-40B4-BE49-F238E27FC236}">
                <a16:creationId xmlns:a16="http://schemas.microsoft.com/office/drawing/2014/main" id="{0577740A-AB98-3779-40FA-544C11B588D3}"/>
              </a:ext>
            </a:extLst>
          </p:cNvPr>
          <p:cNvPicPr>
            <a:picLocks noChangeAspect="1"/>
          </p:cNvPicPr>
          <p:nvPr/>
        </p:nvPicPr>
        <p:blipFill>
          <a:blip r:embed="rId5"/>
          <a:stretch>
            <a:fillRect/>
          </a:stretch>
        </p:blipFill>
        <p:spPr>
          <a:xfrm>
            <a:off x="8698643" y="3239647"/>
            <a:ext cx="2215116" cy="1372199"/>
          </a:xfrm>
          <a:prstGeom prst="rect">
            <a:avLst/>
          </a:prstGeom>
        </p:spPr>
      </p:pic>
      <p:pic>
        <p:nvPicPr>
          <p:cNvPr id="8" name="Picture 7" descr="Image result for sleeping teacher">
            <a:extLst>
              <a:ext uri="{FF2B5EF4-FFF2-40B4-BE49-F238E27FC236}">
                <a16:creationId xmlns:a16="http://schemas.microsoft.com/office/drawing/2014/main" id="{E15122FA-6629-1E6C-5F5A-8779EE737766}"/>
              </a:ext>
            </a:extLst>
          </p:cNvPr>
          <p:cNvPicPr>
            <a:picLocks noChangeAspect="1"/>
          </p:cNvPicPr>
          <p:nvPr/>
        </p:nvPicPr>
        <p:blipFill>
          <a:blip r:embed="rId6"/>
          <a:stretch>
            <a:fillRect/>
          </a:stretch>
        </p:blipFill>
        <p:spPr>
          <a:xfrm>
            <a:off x="4498042" y="4716499"/>
            <a:ext cx="2527446" cy="1348147"/>
          </a:xfrm>
          <a:prstGeom prst="rect">
            <a:avLst/>
          </a:prstGeom>
        </p:spPr>
      </p:pic>
      <p:pic>
        <p:nvPicPr>
          <p:cNvPr id="9" name="Picture 8" descr="Image result for doctor">
            <a:extLst>
              <a:ext uri="{FF2B5EF4-FFF2-40B4-BE49-F238E27FC236}">
                <a16:creationId xmlns:a16="http://schemas.microsoft.com/office/drawing/2014/main" id="{479BCE1E-9D94-496F-7D57-8355049D333F}"/>
              </a:ext>
            </a:extLst>
          </p:cNvPr>
          <p:cNvPicPr>
            <a:picLocks noChangeAspect="1"/>
          </p:cNvPicPr>
          <p:nvPr/>
        </p:nvPicPr>
        <p:blipFill>
          <a:blip r:embed="rId7"/>
          <a:stretch>
            <a:fillRect/>
          </a:stretch>
        </p:blipFill>
        <p:spPr>
          <a:xfrm>
            <a:off x="7071131" y="4446847"/>
            <a:ext cx="1847966" cy="1491076"/>
          </a:xfrm>
          <a:prstGeom prst="rect">
            <a:avLst/>
          </a:prstGeom>
        </p:spPr>
      </p:pic>
      <p:pic>
        <p:nvPicPr>
          <p:cNvPr id="10" name="Picture 9" descr="Image result for semi truck">
            <a:extLst>
              <a:ext uri="{FF2B5EF4-FFF2-40B4-BE49-F238E27FC236}">
                <a16:creationId xmlns:a16="http://schemas.microsoft.com/office/drawing/2014/main" id="{BD049ED8-E8FB-1D49-F057-6F950B5BC6B3}"/>
              </a:ext>
            </a:extLst>
          </p:cNvPr>
          <p:cNvPicPr>
            <a:picLocks noChangeAspect="1"/>
          </p:cNvPicPr>
          <p:nvPr/>
        </p:nvPicPr>
        <p:blipFill>
          <a:blip r:embed="rId8"/>
          <a:stretch>
            <a:fillRect/>
          </a:stretch>
        </p:blipFill>
        <p:spPr>
          <a:xfrm>
            <a:off x="9008990" y="4567870"/>
            <a:ext cx="2683300" cy="1372199"/>
          </a:xfrm>
          <a:prstGeom prst="rect">
            <a:avLst/>
          </a:prstGeom>
        </p:spPr>
      </p:pic>
    </p:spTree>
    <p:extLst>
      <p:ext uri="{BB962C8B-B14F-4D97-AF65-F5344CB8AC3E}">
        <p14:creationId xmlns:p14="http://schemas.microsoft.com/office/powerpoint/2010/main" val="500101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chemeClr val="accent2">
              <a:lumMod val="20000"/>
              <a:lumOff val="80000"/>
            </a:schemeClr>
          </a:solidFill>
        </p:spPr>
        <p:txBody>
          <a:bodyPr>
            <a:normAutofit/>
          </a:bodyPr>
          <a:lstStyle/>
          <a:p>
            <a:r>
              <a:rPr lang="en-US" sz="3200" dirty="0">
                <a:latin typeface="Calibri"/>
                <a:ea typeface="Calibri Light"/>
                <a:cs typeface="Calibri Light"/>
              </a:rPr>
              <a:t>It's Not a Secret</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fontScale="92500" lnSpcReduction="10000"/>
          </a:bodyPr>
          <a:lstStyle/>
          <a:p>
            <a:pPr marL="231775" lvl="1" indent="-3175">
              <a:spcBef>
                <a:spcPts val="600"/>
              </a:spcBef>
              <a:spcAft>
                <a:spcPts val="600"/>
              </a:spcAft>
              <a:buNone/>
            </a:pPr>
            <a:r>
              <a:rPr lang="en-US" sz="2800" dirty="0">
                <a:latin typeface="Calibri Light"/>
                <a:ea typeface="Calibri"/>
                <a:cs typeface="Calibri" panose="020F0502020204030204" pitchFamily="34" charset="0"/>
              </a:rPr>
              <a:t>Most teachers, at some point, feel like giving up. We feel the weight of not having done enough, feel the frustrations of negative media attention, and feel challenged by apathetic or disruptive students. Sometimes, it's overwhelming. That's when our tasks feels insurmountable and we can feel hopeless.</a:t>
            </a:r>
            <a:endParaRPr lang="en-US" sz="2800" dirty="0">
              <a:latin typeface="Calibri Light"/>
              <a:ea typeface="Calibri Light"/>
              <a:cs typeface="Calibri Light"/>
            </a:endParaRPr>
          </a:p>
          <a:p>
            <a:pPr marL="231775" lvl="1" indent="-3175">
              <a:spcBef>
                <a:spcPts val="600"/>
              </a:spcBef>
              <a:spcAft>
                <a:spcPts val="600"/>
              </a:spcAft>
              <a:buNone/>
            </a:pPr>
            <a:r>
              <a:rPr lang="en-US" sz="2800" dirty="0">
                <a:latin typeface="Calibri Light"/>
                <a:ea typeface="Calibri"/>
                <a:cs typeface="Calibri" panose="020F0502020204030204" pitchFamily="34" charset="0"/>
              </a:rPr>
              <a:t>We want to quit. We're tempted to call in sick and plan for a sub. That can be too much work or the right call. </a:t>
            </a:r>
            <a:endParaRPr lang="en-US" sz="2800" dirty="0">
              <a:latin typeface="Calibri Light"/>
              <a:ea typeface="Calibri"/>
              <a:cs typeface="Calibri Light"/>
            </a:endParaRPr>
          </a:p>
          <a:p>
            <a:pPr marL="231775" lvl="1" indent="-3175">
              <a:spcBef>
                <a:spcPts val="600"/>
              </a:spcBef>
              <a:spcAft>
                <a:spcPts val="600"/>
              </a:spcAft>
              <a:buNone/>
            </a:pPr>
            <a:r>
              <a:rPr lang="en-US" sz="2800" dirty="0">
                <a:latin typeface="Calibri Light"/>
                <a:ea typeface="Calibri"/>
                <a:cs typeface="Calibri" panose="020F0502020204030204" pitchFamily="34" charset="0"/>
              </a:rPr>
              <a:t>You can take that empathy and understanding normally reserved for students and focus it on yourself. You can consider some strategies for gently accepting your circumstances, reflecting on what is needed, and preparing to return tomorrow. </a:t>
            </a:r>
            <a:endParaRPr lang="en-US" sz="2800" dirty="0">
              <a:latin typeface="Calibri Light"/>
              <a:ea typeface="Calibri Light"/>
              <a:cs typeface="Calibri Light"/>
            </a:endParaRPr>
          </a:p>
        </p:txBody>
      </p:sp>
    </p:spTree>
    <p:extLst>
      <p:ext uri="{BB962C8B-B14F-4D97-AF65-F5344CB8AC3E}">
        <p14:creationId xmlns:p14="http://schemas.microsoft.com/office/powerpoint/2010/main" val="862677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chemeClr val="accent2">
              <a:lumMod val="20000"/>
              <a:lumOff val="80000"/>
            </a:schemeClr>
          </a:solidFill>
        </p:spPr>
        <p:txBody>
          <a:bodyPr>
            <a:normAutofit/>
          </a:bodyPr>
          <a:lstStyle/>
          <a:p>
            <a:r>
              <a:rPr lang="en-US" sz="3200" dirty="0">
                <a:latin typeface="Calibri"/>
                <a:ea typeface="Calibri Light"/>
                <a:cs typeface="Calibri Light"/>
              </a:rPr>
              <a:t>Another Way</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a:xfrm>
            <a:off x="612488" y="3022168"/>
            <a:ext cx="10978994" cy="3508741"/>
          </a:xfrm>
        </p:spPr>
        <p:txBody>
          <a:bodyPr vert="horz" lIns="91440" tIns="45720" rIns="91440" bIns="45720" rtlCol="0" anchor="t">
            <a:normAutofit/>
          </a:bodyPr>
          <a:lstStyle/>
          <a:p>
            <a:pPr lvl="1">
              <a:spcBef>
                <a:spcPts val="1200"/>
              </a:spcBef>
              <a:spcAft>
                <a:spcPts val="600"/>
              </a:spcAft>
              <a:buNone/>
            </a:pPr>
            <a:r>
              <a:rPr lang="en-US" dirty="0">
                <a:latin typeface="Calibri Light"/>
                <a:ea typeface="Calibri"/>
                <a:cs typeface="Calibri" panose="020F0502020204030204" pitchFamily="34" charset="0"/>
              </a:rPr>
              <a:t>Use the empathy and understanding normally reserved for students and focus it on </a:t>
            </a:r>
            <a:r>
              <a:rPr lang="en-US" b="1" dirty="0">
                <a:latin typeface="Calibri Light"/>
                <a:ea typeface="Calibri"/>
                <a:cs typeface="Calibri" panose="020F0502020204030204" pitchFamily="34" charset="0"/>
              </a:rPr>
              <a:t>yourself.</a:t>
            </a:r>
            <a:r>
              <a:rPr lang="en-US" dirty="0">
                <a:latin typeface="Calibri Light"/>
                <a:ea typeface="Calibri"/>
                <a:cs typeface="Calibri" panose="020F0502020204030204" pitchFamily="34" charset="0"/>
              </a:rPr>
              <a:t> </a:t>
            </a:r>
            <a:endParaRPr lang="en-US" dirty="0">
              <a:latin typeface="Calibri Light"/>
              <a:ea typeface="Calibri"/>
              <a:cs typeface="Calibri Light"/>
            </a:endParaRPr>
          </a:p>
          <a:p>
            <a:pPr lvl="1">
              <a:spcBef>
                <a:spcPts val="1200"/>
              </a:spcBef>
              <a:spcAft>
                <a:spcPts val="600"/>
              </a:spcAft>
              <a:buNone/>
            </a:pPr>
            <a:r>
              <a:rPr lang="en-US" dirty="0">
                <a:latin typeface="Calibri Light"/>
                <a:ea typeface="Calibri"/>
                <a:cs typeface="Calibri" panose="020F0502020204030204" pitchFamily="34" charset="0"/>
              </a:rPr>
              <a:t>Consider some strategies for gently accepting your circumstances, reflecting on what is needed, and preparing for tomorrow. </a:t>
            </a:r>
            <a:endParaRPr lang="en-US" dirty="0">
              <a:latin typeface="Calibri Light"/>
              <a:cs typeface="Calibri" panose="020F0502020204030204" pitchFamily="34" charset="0"/>
            </a:endParaRPr>
          </a:p>
          <a:p>
            <a:pPr lvl="1" algn="ctr">
              <a:spcBef>
                <a:spcPts val="1200"/>
              </a:spcBef>
              <a:spcAft>
                <a:spcPts val="600"/>
              </a:spcAft>
              <a:buNone/>
            </a:pPr>
            <a:r>
              <a:rPr lang="en-US" sz="2800" b="1" dirty="0">
                <a:latin typeface="Calibri Light"/>
                <a:cs typeface="Calibri" panose="020F0502020204030204" pitchFamily="34" charset="0"/>
              </a:rPr>
              <a:t>What strategies?</a:t>
            </a:r>
          </a:p>
          <a:p>
            <a:pPr lvl="1" algn="r">
              <a:spcBef>
                <a:spcPts val="1200"/>
              </a:spcBef>
              <a:spcAft>
                <a:spcPts val="600"/>
              </a:spcAft>
              <a:buNone/>
            </a:pPr>
            <a:r>
              <a:rPr lang="en-US" dirty="0">
                <a:latin typeface="Calibri Light"/>
                <a:cs typeface="Calibri" panose="020F0502020204030204" pitchFamily="34" charset="0"/>
              </a:rPr>
              <a:t>(Edutopia)</a:t>
            </a:r>
            <a:endParaRPr lang="en-US" dirty="0"/>
          </a:p>
        </p:txBody>
      </p:sp>
    </p:spTree>
    <p:extLst>
      <p:ext uri="{BB962C8B-B14F-4D97-AF65-F5344CB8AC3E}">
        <p14:creationId xmlns:p14="http://schemas.microsoft.com/office/powerpoint/2010/main" val="3329780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chemeClr val="accent2">
              <a:lumMod val="20000"/>
              <a:lumOff val="80000"/>
            </a:schemeClr>
          </a:solidFill>
        </p:spPr>
        <p:txBody>
          <a:bodyPr>
            <a:normAutofit/>
          </a:bodyPr>
          <a:lstStyle/>
          <a:p>
            <a:r>
              <a:rPr lang="en-US" sz="3200" b="1" dirty="0">
                <a:latin typeface="Calibri"/>
                <a:ea typeface="+mj-lt"/>
                <a:cs typeface="+mj-lt"/>
              </a:rPr>
              <a:t>1. Find a Friendly Shoulder</a:t>
            </a:r>
            <a:endParaRPr lang="en-US" sz="3200" dirty="0">
              <a:latin typeface="Calibri"/>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marL="349250" lvl="1">
              <a:buNone/>
            </a:pPr>
            <a:r>
              <a:rPr lang="en-US" dirty="0">
                <a:latin typeface="Calibri Light"/>
                <a:ea typeface="Calibri"/>
                <a:cs typeface="Calibri" panose="020F0502020204030204" pitchFamily="34" charset="0"/>
              </a:rPr>
              <a:t>Call a trusted colleague, preferably one who's been teaching a long time. </a:t>
            </a:r>
            <a:endParaRPr lang="en-US" dirty="0">
              <a:latin typeface="Calibri Light"/>
              <a:ea typeface="Calibri"/>
              <a:cs typeface="Calibri Light"/>
            </a:endParaRPr>
          </a:p>
          <a:p>
            <a:pPr marL="349250" lvl="1">
              <a:spcBef>
                <a:spcPts val="300"/>
              </a:spcBef>
              <a:buClr>
                <a:schemeClr val="tx1"/>
              </a:buClr>
            </a:pPr>
            <a:r>
              <a:rPr lang="en-US" dirty="0">
                <a:latin typeface="Calibri Light"/>
                <a:ea typeface="Calibri"/>
                <a:cs typeface="Calibri" panose="020F0502020204030204" pitchFamily="34" charset="0"/>
              </a:rPr>
              <a:t>Vent </a:t>
            </a:r>
            <a:endParaRPr lang="en-US" dirty="0">
              <a:latin typeface="Calibri Light"/>
              <a:ea typeface="Calibri"/>
              <a:cs typeface="Calibri Light"/>
            </a:endParaRPr>
          </a:p>
          <a:p>
            <a:pPr marL="349250" lvl="1">
              <a:spcBef>
                <a:spcPts val="300"/>
              </a:spcBef>
              <a:buClr>
                <a:schemeClr val="tx1"/>
              </a:buClr>
            </a:pPr>
            <a:r>
              <a:rPr lang="en-US" dirty="0">
                <a:latin typeface="Calibri Light"/>
                <a:ea typeface="Calibri"/>
                <a:cs typeface="Calibri" panose="020F0502020204030204" pitchFamily="34" charset="0"/>
              </a:rPr>
              <a:t>Cry </a:t>
            </a:r>
            <a:endParaRPr lang="en-US" dirty="0">
              <a:latin typeface="Calibri Light"/>
              <a:ea typeface="Calibri"/>
              <a:cs typeface="Calibri Light"/>
            </a:endParaRPr>
          </a:p>
          <a:p>
            <a:pPr marL="349250" lvl="1">
              <a:spcBef>
                <a:spcPts val="300"/>
              </a:spcBef>
              <a:buClr>
                <a:schemeClr val="tx1"/>
              </a:buClr>
            </a:pPr>
            <a:r>
              <a:rPr lang="en-US" dirty="0">
                <a:latin typeface="Calibri Light"/>
                <a:ea typeface="Calibri"/>
                <a:cs typeface="Calibri" panose="020F0502020204030204" pitchFamily="34" charset="0"/>
              </a:rPr>
              <a:t>Laugh hysterically</a:t>
            </a:r>
            <a:endParaRPr lang="en-US" dirty="0">
              <a:latin typeface="Calibri Light"/>
              <a:ea typeface="Calibri"/>
              <a:cs typeface="Calibri Light"/>
            </a:endParaRPr>
          </a:p>
          <a:p>
            <a:pPr marL="349250" lvl="1">
              <a:spcBef>
                <a:spcPts val="300"/>
              </a:spcBef>
              <a:buClr>
                <a:schemeClr val="tx1"/>
              </a:buClr>
            </a:pPr>
            <a:r>
              <a:rPr lang="en-US" dirty="0">
                <a:latin typeface="Calibri Light"/>
                <a:ea typeface="Calibri"/>
                <a:cs typeface="Calibri" panose="020F0502020204030204" pitchFamily="34" charset="0"/>
              </a:rPr>
              <a:t>Have a beverage </a:t>
            </a:r>
            <a:endParaRPr lang="en-US" dirty="0">
              <a:latin typeface="Calibri Light"/>
              <a:ea typeface="Calibri"/>
              <a:cs typeface="Calibri Light"/>
            </a:endParaRPr>
          </a:p>
          <a:p>
            <a:pPr marL="349250" lvl="1">
              <a:spcBef>
                <a:spcPts val="300"/>
              </a:spcBef>
              <a:buClr>
                <a:schemeClr val="tx1"/>
              </a:buClr>
            </a:pPr>
            <a:r>
              <a:rPr lang="en-US" dirty="0">
                <a:latin typeface="Calibri Light"/>
                <a:ea typeface="Calibri"/>
                <a:cs typeface="Calibri" panose="020F0502020204030204" pitchFamily="34" charset="0"/>
              </a:rPr>
              <a:t>Tell them about your struggles and frustrations</a:t>
            </a:r>
            <a:endParaRPr lang="en-US" sz="2600" b="1" dirty="0">
              <a:latin typeface="Calibri Light"/>
              <a:ea typeface="Calibri"/>
              <a:cs typeface="Calibri" panose="020F0502020204030204" pitchFamily="34" charset="0"/>
            </a:endParaRPr>
          </a:p>
          <a:p>
            <a:pPr lvl="1">
              <a:spcBef>
                <a:spcPts val="1000"/>
              </a:spcBef>
              <a:buNone/>
            </a:pPr>
            <a:r>
              <a:rPr lang="en-US" sz="2600" b="1" dirty="0">
                <a:latin typeface="Calibri Light"/>
                <a:ea typeface="Calibri"/>
                <a:cs typeface="Calibri" panose="020F0502020204030204" pitchFamily="34" charset="0"/>
              </a:rPr>
              <a:t>All teachers can recount a story of a crazed student or parent. Just ask them. </a:t>
            </a:r>
            <a:endParaRPr lang="en-US" sz="2600" dirty="0">
              <a:latin typeface="Calibri Light"/>
              <a:cs typeface="Calibri" panose="020F0502020204030204" pitchFamily="34" charset="0"/>
            </a:endParaRPr>
          </a:p>
        </p:txBody>
      </p:sp>
    </p:spTree>
    <p:extLst>
      <p:ext uri="{BB962C8B-B14F-4D97-AF65-F5344CB8AC3E}">
        <p14:creationId xmlns:p14="http://schemas.microsoft.com/office/powerpoint/2010/main" val="1613110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chemeClr val="accent2">
              <a:lumMod val="20000"/>
              <a:lumOff val="80000"/>
            </a:schemeClr>
          </a:solidFill>
        </p:spPr>
        <p:txBody>
          <a:bodyPr>
            <a:normAutofit/>
          </a:bodyPr>
          <a:lstStyle/>
          <a:p>
            <a:r>
              <a:rPr lang="en-US" sz="3200" b="1" dirty="0">
                <a:latin typeface="Calibri"/>
                <a:ea typeface="+mj-lt"/>
                <a:cs typeface="+mj-lt"/>
              </a:rPr>
              <a:t>2. Breathe</a:t>
            </a:r>
            <a:endParaRPr lang="en-US" sz="3200" dirty="0">
              <a:latin typeface="Calibri"/>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marL="231775" lvl="1" indent="-3175">
              <a:buNone/>
            </a:pPr>
            <a:r>
              <a:rPr lang="en-US" dirty="0">
                <a:latin typeface="Calibri Light"/>
                <a:ea typeface="Calibri"/>
                <a:cs typeface="Calibri" panose="020F0502020204030204" pitchFamily="34" charset="0"/>
              </a:rPr>
              <a:t>This sounds simple, and it is. Sit with the discomfort and notice it. Acknowledge frustrations of the day and then let them go. Listen to your self-talk and try to be kind to yourself. Practice slow breathing. If possible, carry this habit into your workday. It will create space for less reactivity and a more grounded emotional stance.</a:t>
            </a:r>
            <a:endParaRPr lang="en-US" dirty="0">
              <a:latin typeface="Calibri Light"/>
              <a:ea typeface="Calibri Light"/>
              <a:cs typeface="Calibri Light"/>
            </a:endParaRPr>
          </a:p>
        </p:txBody>
      </p:sp>
    </p:spTree>
    <p:extLst>
      <p:ext uri="{BB962C8B-B14F-4D97-AF65-F5344CB8AC3E}">
        <p14:creationId xmlns:p14="http://schemas.microsoft.com/office/powerpoint/2010/main" val="3542754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chemeClr val="accent2">
              <a:lumMod val="20000"/>
              <a:lumOff val="80000"/>
            </a:schemeClr>
          </a:solidFill>
        </p:spPr>
        <p:txBody>
          <a:bodyPr>
            <a:normAutofit/>
          </a:bodyPr>
          <a:lstStyle/>
          <a:p>
            <a:r>
              <a:rPr lang="en-US" sz="3200" b="1" dirty="0">
                <a:latin typeface="Calibri"/>
                <a:ea typeface="+mj-lt"/>
                <a:cs typeface="+mj-lt"/>
              </a:rPr>
              <a:t>3. Plan for Community</a:t>
            </a:r>
            <a:endParaRPr lang="en-US" sz="3200" dirty="0">
              <a:latin typeface="Calibri"/>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marL="231775" lvl="1" indent="-3175">
              <a:buNone/>
            </a:pPr>
            <a:r>
              <a:rPr lang="en-US" dirty="0">
                <a:latin typeface="Calibri Light"/>
                <a:ea typeface="Calibri"/>
                <a:cs typeface="Calibri" panose="020F0502020204030204" pitchFamily="34" charset="0"/>
              </a:rPr>
              <a:t>Consider pausing the scheduled lesson, and instead, take time to engage in team building activities with your students. </a:t>
            </a:r>
            <a:endParaRPr lang="en-US" dirty="0">
              <a:latin typeface="Calibri Light"/>
              <a:ea typeface="Calibri"/>
              <a:cs typeface="Calibri Light"/>
            </a:endParaRPr>
          </a:p>
          <a:p>
            <a:pPr lvl="1">
              <a:buNone/>
            </a:pPr>
            <a:r>
              <a:rPr lang="en-US" dirty="0">
                <a:latin typeface="Calibri Light"/>
                <a:ea typeface="Calibri Light"/>
                <a:cs typeface="Calibri" panose="020F0502020204030204" pitchFamily="34" charset="0"/>
              </a:rPr>
              <a:t>Connect with YOUR community of support.</a:t>
            </a:r>
          </a:p>
        </p:txBody>
      </p:sp>
    </p:spTree>
    <p:extLst>
      <p:ext uri="{BB962C8B-B14F-4D97-AF65-F5344CB8AC3E}">
        <p14:creationId xmlns:p14="http://schemas.microsoft.com/office/powerpoint/2010/main" val="400856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chemeClr val="accent2">
              <a:lumMod val="20000"/>
              <a:lumOff val="80000"/>
            </a:schemeClr>
          </a:solidFill>
        </p:spPr>
        <p:txBody>
          <a:bodyPr>
            <a:normAutofit/>
          </a:bodyPr>
          <a:lstStyle/>
          <a:p>
            <a:r>
              <a:rPr lang="en-US" sz="3200" b="1" dirty="0">
                <a:latin typeface="Calibri"/>
                <a:ea typeface="+mj-lt"/>
                <a:cs typeface="+mj-lt"/>
              </a:rPr>
              <a:t>4. Prioritize</a:t>
            </a:r>
            <a:endParaRPr lang="en-US" sz="3200" dirty="0">
              <a:latin typeface="Calibri"/>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marL="511175" lvl="1" indent="0">
              <a:buNone/>
            </a:pPr>
            <a:r>
              <a:rPr lang="en-US" dirty="0">
                <a:latin typeface="Calibri Light"/>
                <a:ea typeface="Calibri"/>
                <a:cs typeface="Calibri" panose="020F0502020204030204" pitchFamily="34" charset="0"/>
              </a:rPr>
              <a:t>Stacks of papers on your desk? </a:t>
            </a:r>
            <a:endParaRPr lang="en-US" dirty="0">
              <a:latin typeface="Calibri Light"/>
              <a:ea typeface="Calibri"/>
              <a:cs typeface="Calibri Light"/>
            </a:endParaRPr>
          </a:p>
          <a:p>
            <a:pPr marL="511175" lvl="1" indent="0">
              <a:buNone/>
            </a:pPr>
            <a:r>
              <a:rPr lang="en-US" dirty="0">
                <a:latin typeface="Calibri Light"/>
                <a:ea typeface="Calibri"/>
                <a:cs typeface="Calibri" panose="020F0502020204030204" pitchFamily="34" charset="0"/>
              </a:rPr>
              <a:t>Parents waiting for your email? </a:t>
            </a:r>
            <a:endParaRPr lang="en-US" dirty="0">
              <a:latin typeface="Calibri Light"/>
              <a:ea typeface="Calibri"/>
              <a:cs typeface="Calibri Light"/>
            </a:endParaRPr>
          </a:p>
          <a:p>
            <a:pPr marL="511175" lvl="1" indent="0">
              <a:buNone/>
            </a:pPr>
            <a:r>
              <a:rPr lang="en-US" dirty="0">
                <a:latin typeface="Calibri Light"/>
                <a:ea typeface="Calibri"/>
                <a:cs typeface="Calibri" panose="020F0502020204030204" pitchFamily="34" charset="0"/>
              </a:rPr>
              <a:t>Field trip permission slips to process? </a:t>
            </a:r>
            <a:endParaRPr lang="en-US" dirty="0">
              <a:latin typeface="Calibri Light"/>
              <a:ea typeface="Calibri"/>
              <a:cs typeface="Calibri Light"/>
            </a:endParaRPr>
          </a:p>
          <a:p>
            <a:pPr marL="511175" lvl="1" indent="0">
              <a:buNone/>
            </a:pPr>
            <a:r>
              <a:rPr lang="en-US" dirty="0">
                <a:latin typeface="Calibri Light"/>
                <a:ea typeface="Calibri"/>
                <a:cs typeface="Calibri" panose="020F0502020204030204" pitchFamily="34" charset="0"/>
              </a:rPr>
              <a:t>Lesson set up for tomorrow? </a:t>
            </a:r>
            <a:endParaRPr lang="en-US" dirty="0">
              <a:latin typeface="Calibri Light"/>
              <a:ea typeface="Calibri"/>
              <a:cs typeface="Calibri Light"/>
            </a:endParaRPr>
          </a:p>
          <a:p>
            <a:pPr lvl="1">
              <a:buNone/>
            </a:pPr>
            <a:r>
              <a:rPr lang="en-US" dirty="0">
                <a:latin typeface="Calibri Light"/>
                <a:ea typeface="Calibri"/>
                <a:cs typeface="Calibri" panose="020F0502020204030204" pitchFamily="34" charset="0"/>
              </a:rPr>
              <a:t>When tasks overwhelms you -- write a list of everything that needs to get done in the next two days. </a:t>
            </a:r>
            <a:endParaRPr lang="en-US" dirty="0">
              <a:latin typeface="Calibri Light"/>
              <a:ea typeface="Calibri"/>
              <a:cs typeface="Calibri Light"/>
            </a:endParaRPr>
          </a:p>
          <a:p>
            <a:pPr lvl="1">
              <a:buNone/>
            </a:pPr>
            <a:r>
              <a:rPr lang="en-US" dirty="0">
                <a:latin typeface="Calibri Light"/>
                <a:ea typeface="Calibri"/>
                <a:cs typeface="Calibri" panose="020F0502020204030204" pitchFamily="34" charset="0"/>
              </a:rPr>
              <a:t>Look at this list and choose the top three tasks. These three are the </a:t>
            </a:r>
            <a:r>
              <a:rPr lang="en-US" i="1" dirty="0">
                <a:latin typeface="Calibri Light"/>
                <a:ea typeface="Calibri"/>
                <a:cs typeface="Calibri" panose="020F0502020204030204" pitchFamily="34" charset="0"/>
              </a:rPr>
              <a:t>must-dos</a:t>
            </a:r>
            <a:r>
              <a:rPr lang="en-US" dirty="0">
                <a:latin typeface="Calibri Light"/>
                <a:ea typeface="Calibri"/>
                <a:cs typeface="Calibri" panose="020F0502020204030204" pitchFamily="34" charset="0"/>
              </a:rPr>
              <a:t>, urgent actions that will help you survive until the next day. </a:t>
            </a:r>
            <a:endParaRPr lang="en-US" dirty="0">
              <a:latin typeface="Calibri Light"/>
              <a:ea typeface="Calibri"/>
              <a:cs typeface="Calibri Light"/>
            </a:endParaRPr>
          </a:p>
          <a:p>
            <a:pPr lvl="1">
              <a:buNone/>
            </a:pPr>
            <a:r>
              <a:rPr lang="en-US" dirty="0">
                <a:latin typeface="Calibri Light"/>
                <a:ea typeface="Calibri"/>
                <a:cs typeface="Calibri" panose="020F0502020204030204" pitchFamily="34" charset="0"/>
              </a:rPr>
              <a:t>After completing the must-dos, cross them off your list and go to sleep early.</a:t>
            </a:r>
            <a:endParaRPr lang="en-US" dirty="0">
              <a:latin typeface="Calibri Light"/>
              <a:ea typeface="Calibri Light"/>
              <a:cs typeface="Calibri Light"/>
            </a:endParaRPr>
          </a:p>
        </p:txBody>
      </p:sp>
    </p:spTree>
    <p:extLst>
      <p:ext uri="{BB962C8B-B14F-4D97-AF65-F5344CB8AC3E}">
        <p14:creationId xmlns:p14="http://schemas.microsoft.com/office/powerpoint/2010/main" val="77816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chemeClr val="accent4">
              <a:lumMod val="20000"/>
              <a:lumOff val="80000"/>
            </a:schemeClr>
          </a:solidFill>
        </p:spPr>
        <p:txBody>
          <a:bodyPr>
            <a:normAutofit/>
          </a:bodyPr>
          <a:lstStyle/>
          <a:p>
            <a:pPr>
              <a:lnSpc>
                <a:spcPct val="100000"/>
              </a:lnSpc>
            </a:pPr>
            <a:r>
              <a:rPr lang="en-US" sz="3200" dirty="0">
                <a:latin typeface="Calibri"/>
                <a:cs typeface="Calibri"/>
              </a:rPr>
              <a:t>Overview &amp; Objectives</a:t>
            </a:r>
            <a:endParaRPr lang="en-US" sz="3200" dirty="0">
              <a:highlight>
                <a:srgbClr val="FFFF00"/>
              </a:highlight>
              <a:latin typeface="Calibri"/>
              <a:cs typeface="Calibri"/>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numCol="1" rtlCol="0" anchor="t">
            <a:normAutofit/>
          </a:bodyPr>
          <a:lstStyle/>
          <a:p>
            <a:pPr>
              <a:spcBef>
                <a:spcPts val="0"/>
              </a:spcBef>
            </a:pPr>
            <a:r>
              <a:rPr lang="en-US" b="0" i="0" u="none" strike="noStrike" dirty="0">
                <a:solidFill>
                  <a:srgbClr val="000000"/>
                </a:solidFill>
                <a:effectLst/>
                <a:latin typeface="Calibri Light"/>
                <a:ea typeface="Calibri Light"/>
                <a:cs typeface="Calibri Light"/>
              </a:rPr>
              <a:t>Understanding how teacher stress and coping skills are interrelated can apprise preventives and interventions to support educators.</a:t>
            </a:r>
            <a:r>
              <a:rPr lang="en-US" dirty="0">
                <a:solidFill>
                  <a:srgbClr val="000000"/>
                </a:solidFill>
                <a:latin typeface="Calibri Light"/>
                <a:ea typeface="Calibri Light"/>
                <a:cs typeface="Calibri Light"/>
              </a:rPr>
              <a:t> </a:t>
            </a:r>
            <a:endParaRPr lang="en-US" b="0" i="0" u="none" strike="noStrike" dirty="0">
              <a:solidFill>
                <a:srgbClr val="000000"/>
              </a:solidFill>
              <a:effectLst/>
              <a:latin typeface="Calibri Light"/>
              <a:ea typeface="Calibri Light"/>
              <a:cs typeface="Calibri Light"/>
            </a:endParaRPr>
          </a:p>
          <a:p>
            <a:pPr rtl="0">
              <a:spcBef>
                <a:spcPts val="0"/>
              </a:spcBef>
              <a:spcAft>
                <a:spcPts val="0"/>
              </a:spcAft>
            </a:pPr>
            <a:br>
              <a:rPr lang="en-US" b="0" dirty="0">
                <a:effectLst/>
                <a:latin typeface="Calibri Light"/>
              </a:rPr>
            </a:br>
            <a:r>
              <a:rPr lang="en-US" b="0" i="0" u="none" strike="noStrike" dirty="0">
                <a:solidFill>
                  <a:srgbClr val="000000"/>
                </a:solidFill>
                <a:effectLst/>
                <a:latin typeface="Calibri Light"/>
                <a:ea typeface="Calibri Light"/>
                <a:cs typeface="Calibri Light"/>
              </a:rPr>
              <a:t>Outcomes for participants include:</a:t>
            </a:r>
            <a:endParaRPr lang="en-US" b="0" dirty="0">
              <a:effectLst/>
              <a:latin typeface="Calibri Light"/>
              <a:ea typeface="Calibri Light"/>
              <a:cs typeface="Calibri Light"/>
            </a:endParaRPr>
          </a:p>
          <a:p>
            <a:pPr marL="342900" indent="-342900" rtl="0">
              <a:spcBef>
                <a:spcPts val="0"/>
              </a:spcBef>
              <a:spcAft>
                <a:spcPts val="0"/>
              </a:spcAft>
              <a:buChar char="•"/>
            </a:pPr>
            <a:r>
              <a:rPr lang="en-US" b="0" i="0" u="none" strike="noStrike" dirty="0">
                <a:solidFill>
                  <a:srgbClr val="000000"/>
                </a:solidFill>
                <a:effectLst/>
                <a:latin typeface="Calibri Light"/>
                <a:ea typeface="Calibri Light"/>
                <a:cs typeface="Calibri Light"/>
              </a:rPr>
              <a:t>Explore common strains of educators</a:t>
            </a:r>
            <a:endParaRPr lang="en-US" b="0" dirty="0">
              <a:effectLst/>
              <a:latin typeface="Calibri Light"/>
              <a:ea typeface="Calibri Light"/>
              <a:cs typeface="Calibri Light"/>
            </a:endParaRPr>
          </a:p>
          <a:p>
            <a:pPr marL="342900" indent="-342900" rtl="0">
              <a:spcBef>
                <a:spcPts val="0"/>
              </a:spcBef>
              <a:spcAft>
                <a:spcPts val="0"/>
              </a:spcAft>
              <a:buChar char="•"/>
            </a:pPr>
            <a:r>
              <a:rPr lang="en-US" b="0" i="0" u="none" strike="noStrike" dirty="0">
                <a:solidFill>
                  <a:srgbClr val="000000"/>
                </a:solidFill>
                <a:effectLst/>
                <a:latin typeface="Calibri Light"/>
                <a:ea typeface="Calibri Light"/>
                <a:cs typeface="Calibri Light"/>
              </a:rPr>
              <a:t>Review current research on teacher retention</a:t>
            </a:r>
            <a:endParaRPr lang="en-US" b="0" dirty="0">
              <a:effectLst/>
              <a:latin typeface="Calibri Light"/>
              <a:ea typeface="Calibri Light"/>
              <a:cs typeface="Calibri Light"/>
            </a:endParaRPr>
          </a:p>
          <a:p>
            <a:pPr marL="342900" indent="-342900" rtl="0">
              <a:spcBef>
                <a:spcPts val="0"/>
              </a:spcBef>
              <a:spcAft>
                <a:spcPts val="0"/>
              </a:spcAft>
              <a:buChar char="•"/>
            </a:pPr>
            <a:r>
              <a:rPr lang="en-US" b="0" i="0" u="none" strike="noStrike" dirty="0">
                <a:solidFill>
                  <a:srgbClr val="000000"/>
                </a:solidFill>
                <a:effectLst/>
                <a:latin typeface="Calibri Light"/>
                <a:ea typeface="Calibri Light"/>
                <a:cs typeface="Calibri Light"/>
              </a:rPr>
              <a:t>Examine research-based strategies for resilience</a:t>
            </a:r>
            <a:endParaRPr lang="en-US" b="0" dirty="0">
              <a:effectLst/>
              <a:latin typeface="Calibri Light"/>
              <a:ea typeface="Calibri Light"/>
              <a:cs typeface="Calibri Light"/>
            </a:endParaRPr>
          </a:p>
          <a:p>
            <a:pPr marL="342900" indent="-342900" rtl="0">
              <a:spcBef>
                <a:spcPts val="0"/>
              </a:spcBef>
              <a:spcAft>
                <a:spcPts val="0"/>
              </a:spcAft>
              <a:buChar char="•"/>
            </a:pPr>
            <a:r>
              <a:rPr lang="en-US" b="0" i="0" u="none" strike="noStrike" dirty="0">
                <a:solidFill>
                  <a:srgbClr val="000000"/>
                </a:solidFill>
                <a:effectLst/>
                <a:latin typeface="Calibri Light"/>
                <a:ea typeface="Calibri Light"/>
                <a:cs typeface="Calibri Light"/>
              </a:rPr>
              <a:t>Discover preventive and interventions for educator support</a:t>
            </a:r>
            <a:endParaRPr lang="en-US" b="0" dirty="0">
              <a:effectLst/>
              <a:latin typeface="Calibri Light"/>
              <a:ea typeface="Calibri Light"/>
              <a:cs typeface="Calibri Light"/>
            </a:endParaRPr>
          </a:p>
          <a:p>
            <a:pPr marL="342900" indent="-342900" rtl="0">
              <a:spcBef>
                <a:spcPts val="0"/>
              </a:spcBef>
              <a:spcAft>
                <a:spcPts val="0"/>
              </a:spcAft>
              <a:buChar char="•"/>
            </a:pPr>
            <a:r>
              <a:rPr lang="en-US" b="0" i="0" u="none" strike="noStrike" dirty="0">
                <a:solidFill>
                  <a:srgbClr val="000000"/>
                </a:solidFill>
                <a:effectLst/>
                <a:latin typeface="Calibri Light"/>
                <a:ea typeface="Calibri Light"/>
                <a:cs typeface="Calibri Light"/>
              </a:rPr>
              <a:t>Engage in personal reflection of being an educator</a:t>
            </a:r>
            <a:endParaRPr lang="en-US" b="0" dirty="0">
              <a:effectLst/>
              <a:latin typeface="Calibri Light"/>
              <a:ea typeface="Calibri Light"/>
              <a:cs typeface="Calibri Light"/>
            </a:endParaRPr>
          </a:p>
          <a:p>
            <a:pPr marL="342900" indent="-342900" rtl="0">
              <a:spcBef>
                <a:spcPts val="0"/>
              </a:spcBef>
              <a:spcAft>
                <a:spcPts val="0"/>
              </a:spcAft>
              <a:buChar char="•"/>
            </a:pPr>
            <a:r>
              <a:rPr lang="en-US" b="0" i="0" u="none" strike="noStrike" dirty="0">
                <a:solidFill>
                  <a:srgbClr val="000000"/>
                </a:solidFill>
                <a:effectLst/>
                <a:latin typeface="Calibri Light"/>
                <a:ea typeface="Calibri Light"/>
                <a:cs typeface="Calibri Light"/>
              </a:rPr>
              <a:t>Develop positive techniques to manage challenges</a:t>
            </a:r>
            <a:endParaRPr lang="en-US" b="0" dirty="0">
              <a:effectLst/>
              <a:latin typeface="Calibri Light"/>
              <a:ea typeface="Calibri Light"/>
              <a:cs typeface="Calibri Light"/>
            </a:endParaRPr>
          </a:p>
        </p:txBody>
      </p:sp>
    </p:spTree>
    <p:extLst>
      <p:ext uri="{BB962C8B-B14F-4D97-AF65-F5344CB8AC3E}">
        <p14:creationId xmlns:p14="http://schemas.microsoft.com/office/powerpoint/2010/main" val="3312267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chemeClr val="accent2">
              <a:lumMod val="20000"/>
              <a:lumOff val="80000"/>
            </a:schemeClr>
          </a:solidFill>
        </p:spPr>
        <p:txBody>
          <a:bodyPr>
            <a:normAutofit/>
          </a:bodyPr>
          <a:lstStyle/>
          <a:p>
            <a:r>
              <a:rPr lang="en-US" sz="3200" dirty="0">
                <a:latin typeface="Calibri"/>
                <a:ea typeface="+mj-lt"/>
                <a:cs typeface="+mj-lt"/>
              </a:rPr>
              <a:t>5. Get Perspective</a:t>
            </a:r>
            <a:endParaRPr lang="en-US" sz="3200" dirty="0">
              <a:latin typeface="Calibri"/>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dirty="0">
                <a:latin typeface="Calibri Light"/>
                <a:ea typeface="Calibri"/>
                <a:cs typeface="Calibri" panose="020F0502020204030204" pitchFamily="34" charset="0"/>
              </a:rPr>
              <a:t>Devoting all our waking hours to teaching primes us for burnout. </a:t>
            </a:r>
            <a:endParaRPr lang="en-US" dirty="0">
              <a:latin typeface="Calibri Light"/>
              <a:ea typeface="Calibri"/>
              <a:cs typeface="Calibri Light"/>
            </a:endParaRPr>
          </a:p>
          <a:p>
            <a:pPr lvl="1">
              <a:buNone/>
            </a:pPr>
            <a:r>
              <a:rPr lang="en-US" dirty="0">
                <a:latin typeface="Calibri Light"/>
                <a:ea typeface="Calibri"/>
                <a:cs typeface="Calibri" panose="020F0502020204030204" pitchFamily="34" charset="0"/>
              </a:rPr>
              <a:t>It happens when the demands and expectations of our work drown out our joy. </a:t>
            </a:r>
            <a:endParaRPr lang="en-US" dirty="0">
              <a:latin typeface="Calibri Light"/>
              <a:ea typeface="Calibri"/>
              <a:cs typeface="Calibri Light"/>
            </a:endParaRPr>
          </a:p>
          <a:p>
            <a:pPr lvl="1">
              <a:buNone/>
            </a:pPr>
            <a:r>
              <a:rPr lang="en-US" dirty="0">
                <a:latin typeface="Calibri Light"/>
                <a:ea typeface="Calibri"/>
                <a:cs typeface="Calibri" panose="020F0502020204030204" pitchFamily="34" charset="0"/>
              </a:rPr>
              <a:t>Your other roles are important, too: friend, spouse, sibling, hiker, reader, dancer, joke-teller, or baker. </a:t>
            </a:r>
            <a:endParaRPr lang="en-US" dirty="0">
              <a:latin typeface="Calibri Light"/>
              <a:ea typeface="Calibri"/>
              <a:cs typeface="Calibri Light"/>
            </a:endParaRPr>
          </a:p>
          <a:p>
            <a:pPr lvl="1">
              <a:buNone/>
            </a:pPr>
            <a:r>
              <a:rPr lang="en-US" dirty="0">
                <a:latin typeface="Calibri Light"/>
                <a:ea typeface="Calibri"/>
                <a:cs typeface="Calibri" panose="020F0502020204030204" pitchFamily="34" charset="0"/>
              </a:rPr>
              <a:t>These other aspects of your personality </a:t>
            </a:r>
            <a:r>
              <a:rPr lang="en-US" b="1" dirty="0">
                <a:latin typeface="Calibri Light"/>
                <a:ea typeface="Calibri"/>
                <a:cs typeface="Calibri" panose="020F0502020204030204" pitchFamily="34" charset="0"/>
              </a:rPr>
              <a:t>need </a:t>
            </a:r>
            <a:r>
              <a:rPr lang="en-US" dirty="0">
                <a:latin typeface="Calibri Light"/>
                <a:ea typeface="Calibri"/>
                <a:cs typeface="Calibri" panose="020F0502020204030204" pitchFamily="34" charset="0"/>
              </a:rPr>
              <a:t>attention.  Go to the forest or to a ball game. Get a massage. Read a book. Hang with your family and friends.</a:t>
            </a:r>
            <a:endParaRPr lang="en-US" dirty="0">
              <a:latin typeface="Calibri Light"/>
              <a:ea typeface="Calibri"/>
              <a:cs typeface="Calibri Light"/>
            </a:endParaRPr>
          </a:p>
          <a:p>
            <a:pPr lvl="1">
              <a:buNone/>
            </a:pPr>
            <a:r>
              <a:rPr lang="en-US" dirty="0">
                <a:latin typeface="Calibri Light"/>
                <a:ea typeface="Calibri"/>
                <a:cs typeface="Calibri" panose="020F0502020204030204" pitchFamily="34" charset="0"/>
              </a:rPr>
              <a:t> We can be good, caring, effective teachers, without sacrificing our personal lives. </a:t>
            </a:r>
            <a:endParaRPr lang="en-US" dirty="0">
              <a:ea typeface="Calibri"/>
              <a:cs typeface="Calibri"/>
            </a:endParaRPr>
          </a:p>
        </p:txBody>
      </p:sp>
    </p:spTree>
    <p:extLst>
      <p:ext uri="{BB962C8B-B14F-4D97-AF65-F5344CB8AC3E}">
        <p14:creationId xmlns:p14="http://schemas.microsoft.com/office/powerpoint/2010/main" val="2691423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C960-D36F-6249-B978-86B4C003FC61}"/>
              </a:ext>
            </a:extLst>
          </p:cNvPr>
          <p:cNvSpPr>
            <a:spLocks noGrp="1"/>
          </p:cNvSpPr>
          <p:nvPr>
            <p:ph type="title"/>
          </p:nvPr>
        </p:nvSpPr>
        <p:spPr>
          <a:xfrm>
            <a:off x="603504" y="1572768"/>
            <a:ext cx="5492496" cy="1133856"/>
          </a:xfrm>
          <a:prstGeom prst="rect">
            <a:avLst/>
          </a:prstGeom>
          <a:solidFill>
            <a:schemeClr val="accent5">
              <a:lumMod val="40000"/>
              <a:lumOff val="60000"/>
            </a:schemeClr>
          </a:solidFill>
        </p:spPr>
        <p:txBody>
          <a:bodyPr>
            <a:normAutofit/>
          </a:bodyPr>
          <a:lstStyle/>
          <a:p>
            <a:pPr algn="ctr"/>
            <a:r>
              <a:rPr lang="en-US" sz="3600" dirty="0">
                <a:latin typeface="Calibri"/>
                <a:ea typeface="Calibri"/>
                <a:cs typeface="Calibri"/>
              </a:rPr>
              <a:t>How to Relax</a:t>
            </a:r>
          </a:p>
        </p:txBody>
      </p:sp>
      <p:sp>
        <p:nvSpPr>
          <p:cNvPr id="11" name="Text Placeholder 10">
            <a:extLst>
              <a:ext uri="{FF2B5EF4-FFF2-40B4-BE49-F238E27FC236}">
                <a16:creationId xmlns:a16="http://schemas.microsoft.com/office/drawing/2014/main" id="{364E9748-362E-5816-A046-D3D81DB170CC}"/>
              </a:ext>
            </a:extLst>
          </p:cNvPr>
          <p:cNvSpPr>
            <a:spLocks noGrp="1"/>
          </p:cNvSpPr>
          <p:nvPr>
            <p:ph type="body" sz="quarter" idx="10"/>
          </p:nvPr>
        </p:nvSpPr>
        <p:spPr>
          <a:xfrm>
            <a:off x="612488" y="2803766"/>
            <a:ext cx="5119024" cy="3727144"/>
          </a:xfrm>
        </p:spPr>
        <p:txBody>
          <a:bodyPr vert="horz" lIns="91440" tIns="45720" rIns="91440" bIns="45720" rtlCol="0" anchor="t">
            <a:normAutofit/>
          </a:bodyPr>
          <a:lstStyle/>
          <a:p>
            <a:pPr algn="ctr">
              <a:buNone/>
            </a:pPr>
            <a:r>
              <a:rPr lang="en-US" dirty="0">
                <a:latin typeface="Calibri Light"/>
                <a:ea typeface="Calibri Light"/>
                <a:cs typeface="Calibri Light"/>
              </a:rPr>
              <a:t>Perceive</a:t>
            </a:r>
          </a:p>
          <a:p>
            <a:pPr algn="ctr">
              <a:buNone/>
            </a:pPr>
            <a:r>
              <a:rPr lang="en-US" dirty="0">
                <a:latin typeface="Calibri Light"/>
                <a:ea typeface="Calibri Light"/>
                <a:cs typeface="Calibri Light"/>
              </a:rPr>
              <a:t>Reframe</a:t>
            </a:r>
          </a:p>
          <a:p>
            <a:pPr algn="ctr">
              <a:buNone/>
            </a:pPr>
            <a:r>
              <a:rPr lang="en-US" dirty="0">
                <a:latin typeface="Calibri Light"/>
                <a:ea typeface="Calibri Light"/>
                <a:cs typeface="Calibri Light"/>
              </a:rPr>
              <a:t>Laugh</a:t>
            </a:r>
          </a:p>
          <a:p>
            <a:pPr algn="ctr">
              <a:buNone/>
            </a:pPr>
            <a:r>
              <a:rPr lang="en-US" dirty="0">
                <a:latin typeface="Calibri Light"/>
                <a:ea typeface="Calibri Light"/>
                <a:cs typeface="Calibri Light"/>
              </a:rPr>
              <a:t>Breathe</a:t>
            </a:r>
          </a:p>
          <a:p>
            <a:pPr algn="ctr">
              <a:buNone/>
            </a:pPr>
            <a:r>
              <a:rPr lang="en-US" dirty="0">
                <a:latin typeface="Calibri Light"/>
                <a:ea typeface="Calibri Light"/>
                <a:cs typeface="Calibri Light"/>
              </a:rPr>
              <a:t>Play</a:t>
            </a:r>
          </a:p>
        </p:txBody>
      </p:sp>
      <p:pic>
        <p:nvPicPr>
          <p:cNvPr id="3" name="Picture Placeholder 2" descr="Free photo: Frog, Bath, Swim, Relaxation, Relax - Free Image on ...">
            <a:extLst>
              <a:ext uri="{FF2B5EF4-FFF2-40B4-BE49-F238E27FC236}">
                <a16:creationId xmlns:a16="http://schemas.microsoft.com/office/drawing/2014/main" id="{E8D0CB36-AFDD-3302-6BDB-EDA7498A5530}"/>
              </a:ext>
            </a:extLst>
          </p:cNvPr>
          <p:cNvPicPr>
            <a:picLocks noGrp="1" noChangeAspect="1"/>
          </p:cNvPicPr>
          <p:nvPr>
            <p:ph type="pic" sz="quarter" idx="4294967295"/>
          </p:nvPr>
        </p:nvPicPr>
        <p:blipFill>
          <a:blip r:embed="rId2"/>
          <a:srcRect l="987" r="987"/>
          <a:stretch/>
        </p:blipFill>
        <p:spPr>
          <a:xfrm>
            <a:off x="7245350" y="1359807"/>
            <a:ext cx="4244121" cy="2857563"/>
          </a:xfrm>
        </p:spPr>
      </p:pic>
      <p:pic>
        <p:nvPicPr>
          <p:cNvPr id="4" name="Picture 3" descr="just breathe | chintermeyer | Flickr">
            <a:extLst>
              <a:ext uri="{FF2B5EF4-FFF2-40B4-BE49-F238E27FC236}">
                <a16:creationId xmlns:a16="http://schemas.microsoft.com/office/drawing/2014/main" id="{FDEC8E2B-54EC-54FE-4334-09CCE75172D4}"/>
              </a:ext>
            </a:extLst>
          </p:cNvPr>
          <p:cNvPicPr>
            <a:picLocks noChangeAspect="1"/>
          </p:cNvPicPr>
          <p:nvPr/>
        </p:nvPicPr>
        <p:blipFill>
          <a:blip r:embed="rId3"/>
          <a:stretch>
            <a:fillRect/>
          </a:stretch>
        </p:blipFill>
        <p:spPr>
          <a:xfrm>
            <a:off x="7238417" y="4217370"/>
            <a:ext cx="4251054" cy="1929444"/>
          </a:xfrm>
          <a:prstGeom prst="rect">
            <a:avLst/>
          </a:prstGeom>
        </p:spPr>
      </p:pic>
    </p:spTree>
    <p:extLst>
      <p:ext uri="{BB962C8B-B14F-4D97-AF65-F5344CB8AC3E}">
        <p14:creationId xmlns:p14="http://schemas.microsoft.com/office/powerpoint/2010/main" val="73458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54053" y="1756720"/>
            <a:ext cx="10978994" cy="2578608"/>
          </a:xfrm>
          <a:prstGeom prst="rect">
            <a:avLst/>
          </a:prstGeom>
          <a:solidFill>
            <a:srgbClr val="FFDBB7"/>
          </a:solidFill>
        </p:spPr>
        <p:txBody>
          <a:bodyPr vert="horz" lIns="91440" tIns="45720" rIns="91440" bIns="45720" rtlCol="0" anchor="ctr">
            <a:noAutofit/>
          </a:bodyPr>
          <a:lstStyle/>
          <a:p>
            <a:pPr marL="571500" lvl="1" indent="-342900" algn="ctr">
              <a:spcBef>
                <a:spcPts val="500"/>
              </a:spcBef>
            </a:pPr>
            <a:r>
              <a:rPr lang="en-US" sz="4000" b="1" dirty="0">
                <a:latin typeface="+mj-lt"/>
                <a:ea typeface="+mj-lt"/>
                <a:cs typeface="+mj-lt"/>
              </a:rPr>
              <a:t>Promoting Wellness for Educators:</a:t>
            </a:r>
            <a:endParaRPr lang="en-US" sz="4000" dirty="0">
              <a:solidFill>
                <a:srgbClr val="808080"/>
              </a:solidFill>
              <a:latin typeface="+mj-lt"/>
              <a:ea typeface="+mj-lt"/>
              <a:cs typeface="+mj-lt"/>
            </a:endParaRPr>
          </a:p>
          <a:p>
            <a:pPr marL="571500" lvl="1" indent="-342900" algn="ctr">
              <a:spcBef>
                <a:spcPts val="500"/>
              </a:spcBef>
            </a:pPr>
            <a:r>
              <a:rPr lang="en-US" sz="4000" b="1" dirty="0">
                <a:latin typeface="+mj-lt"/>
                <a:ea typeface="+mj-lt"/>
                <a:cs typeface="+mj-lt"/>
              </a:rPr>
              <a:t>Strategies and Results</a:t>
            </a:r>
            <a:endParaRPr lang="en-US" sz="4000" dirty="0"/>
          </a:p>
        </p:txBody>
      </p:sp>
    </p:spTree>
    <p:extLst>
      <p:ext uri="{BB962C8B-B14F-4D97-AF65-F5344CB8AC3E}">
        <p14:creationId xmlns:p14="http://schemas.microsoft.com/office/powerpoint/2010/main" val="706613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3200" dirty="0">
                <a:latin typeface="Calibri"/>
                <a:ea typeface="Calibri Light"/>
                <a:cs typeface="Calibri Light"/>
              </a:rPr>
              <a:t>Powerful Professional Development</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dirty="0">
                <a:ea typeface="Calibri"/>
                <a:cs typeface="Calibri" panose="020F0502020204030204" pitchFamily="34" charset="0"/>
              </a:rPr>
              <a:t>100% satisfaction with training objectives</a:t>
            </a:r>
            <a:endParaRPr lang="en-US" dirty="0">
              <a:ea typeface="Calibri Light"/>
              <a:cs typeface="Calibri Light"/>
            </a:endParaRPr>
          </a:p>
          <a:p>
            <a:pPr marL="285750" indent="-285750">
              <a:buFont typeface="Arial"/>
              <a:buChar char="•"/>
            </a:pPr>
            <a:r>
              <a:rPr lang="en-US" dirty="0">
                <a:ea typeface="Calibri"/>
                <a:cs typeface="Calibri" panose="020F0502020204030204" pitchFamily="34" charset="0"/>
              </a:rPr>
              <a:t>learn strategies to help reduce stress</a:t>
            </a:r>
            <a:endParaRPr lang="en-US" dirty="0">
              <a:ea typeface="Calibri Light"/>
              <a:cs typeface="Calibri Light"/>
            </a:endParaRPr>
          </a:p>
          <a:p>
            <a:pPr marL="285750" indent="-285750">
              <a:buFont typeface="Arial"/>
              <a:buChar char="•"/>
            </a:pPr>
            <a:r>
              <a:rPr lang="en-US" dirty="0">
                <a:ea typeface="Calibri"/>
                <a:cs typeface="Calibri" panose="020F0502020204030204" pitchFamily="34" charset="0"/>
              </a:rPr>
              <a:t>learn strategies to be more positive</a:t>
            </a:r>
            <a:endParaRPr lang="en-US" dirty="0">
              <a:ea typeface="Calibri Light"/>
              <a:cs typeface="Calibri Light"/>
            </a:endParaRPr>
          </a:p>
          <a:p>
            <a:pPr marL="285750" indent="-285750">
              <a:buFont typeface="Arial"/>
              <a:buChar char="•"/>
            </a:pPr>
            <a:r>
              <a:rPr lang="en-US" dirty="0">
                <a:ea typeface="Calibri"/>
                <a:cs typeface="Calibri" panose="020F0502020204030204" pitchFamily="34" charset="0"/>
              </a:rPr>
              <a:t>model strategies to use with students</a:t>
            </a:r>
          </a:p>
          <a:p>
            <a:pPr algn="ctr">
              <a:lnSpc>
                <a:spcPct val="110000"/>
              </a:lnSpc>
              <a:spcBef>
                <a:spcPts val="3000"/>
              </a:spcBef>
              <a:spcAft>
                <a:spcPts val="2400"/>
              </a:spcAft>
              <a:buNone/>
            </a:pPr>
            <a:r>
              <a:rPr lang="en-US" dirty="0">
                <a:latin typeface="Calibri"/>
                <a:ea typeface="Calibri"/>
                <a:cs typeface="Calibri" panose="020F0502020204030204" pitchFamily="34" charset="0"/>
              </a:rPr>
              <a:t>Reduces educators’ immediate distress 85% of the time</a:t>
            </a:r>
            <a:br>
              <a:rPr lang="en-US" dirty="0">
                <a:latin typeface="Calibri Light"/>
              </a:rPr>
            </a:br>
            <a:r>
              <a:rPr lang="en-US" b="1" dirty="0">
                <a:solidFill>
                  <a:schemeClr val="accent2">
                    <a:lumMod val="75000"/>
                  </a:schemeClr>
                </a:solidFill>
                <a:latin typeface="Calibri" panose="020F0502020204030204" pitchFamily="34" charset="0"/>
                <a:ea typeface="Calibri"/>
                <a:cs typeface="Calibri" panose="020F0502020204030204" pitchFamily="34" charset="0"/>
              </a:rPr>
              <a:t>Produces positive impact for stress reduction and increase of </a:t>
            </a:r>
            <a:br>
              <a:rPr lang="en-US" b="1" dirty="0">
                <a:solidFill>
                  <a:schemeClr val="accent2">
                    <a:lumMod val="75000"/>
                  </a:schemeClr>
                </a:solidFill>
                <a:latin typeface="Calibri" panose="020F0502020204030204" pitchFamily="34" charset="0"/>
                <a:ea typeface="Calibri"/>
                <a:cs typeface="Calibri" panose="020F0502020204030204" pitchFamily="34" charset="0"/>
              </a:rPr>
            </a:br>
            <a:r>
              <a:rPr lang="en-US" b="1" dirty="0">
                <a:solidFill>
                  <a:schemeClr val="accent2">
                    <a:lumMod val="75000"/>
                  </a:schemeClr>
                </a:solidFill>
                <a:latin typeface="Calibri" panose="020F0502020204030204" pitchFamily="34" charset="0"/>
                <a:ea typeface="Calibri"/>
                <a:cs typeface="Calibri" panose="020F0502020204030204" pitchFamily="34" charset="0"/>
              </a:rPr>
              <a:t>overall workplace wellbeing!</a:t>
            </a:r>
            <a:endParaRPr lang="en-US"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1643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fontScale="90000"/>
          </a:bodyPr>
          <a:lstStyle/>
          <a:p>
            <a:r>
              <a:rPr lang="en-US" sz="2800" dirty="0">
                <a:latin typeface="Calibri"/>
                <a:ea typeface="Calibri Light"/>
                <a:cs typeface="Calibri" panose="020F0502020204030204" pitchFamily="34" charset="0"/>
              </a:rPr>
              <a:t>Professional Development sessions for increasing well-being offer a convenient and beneficial opportunity for a support network that cultivates resilience.</a:t>
            </a:r>
            <a:endParaRPr lang="en-US" sz="2800" dirty="0">
              <a:latin typeface="Calibri"/>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a:xfrm>
            <a:off x="612488" y="2803766"/>
            <a:ext cx="10978994" cy="3074520"/>
          </a:xfrm>
        </p:spPr>
        <p:txBody>
          <a:bodyPr vert="horz" lIns="91440" tIns="45720" rIns="91440" bIns="45720" rtlCol="0" anchor="t">
            <a:normAutofit/>
          </a:bodyPr>
          <a:lstStyle/>
          <a:p>
            <a:pPr marL="228600" lvl="1" indent="0">
              <a:spcBef>
                <a:spcPts val="600"/>
              </a:spcBef>
              <a:spcAft>
                <a:spcPts val="1800"/>
              </a:spcAft>
              <a:buNone/>
            </a:pPr>
            <a:r>
              <a:rPr lang="en-US" dirty="0">
                <a:latin typeface="Calibri Light"/>
                <a:ea typeface="Calibri"/>
                <a:cs typeface="Calibri" panose="020F0502020204030204" pitchFamily="34" charset="0"/>
              </a:rPr>
              <a:t>Attending to the well-being of special education staff is a win-win situation. </a:t>
            </a:r>
            <a:endParaRPr lang="en-US" dirty="0"/>
          </a:p>
          <a:p>
            <a:pPr marL="228600" lvl="1" indent="0">
              <a:spcBef>
                <a:spcPts val="600"/>
              </a:spcBef>
              <a:spcAft>
                <a:spcPts val="1800"/>
              </a:spcAft>
              <a:buNone/>
            </a:pPr>
            <a:r>
              <a:rPr lang="en-US" dirty="0">
                <a:latin typeface="Calibri Light"/>
                <a:ea typeface="Calibri"/>
                <a:cs typeface="Calibri" panose="020F0502020204030204" pitchFamily="34" charset="0"/>
              </a:rPr>
              <a:t>When staff are flourishing, both student learning and teacher retention can increase. </a:t>
            </a:r>
          </a:p>
          <a:p>
            <a:pPr marL="228600" lvl="1" indent="0">
              <a:spcBef>
                <a:spcPts val="600"/>
              </a:spcBef>
              <a:spcAft>
                <a:spcPts val="1800"/>
              </a:spcAft>
              <a:buNone/>
            </a:pPr>
            <a:r>
              <a:rPr lang="en-US" dirty="0">
                <a:latin typeface="Calibri Light"/>
                <a:ea typeface="Calibri"/>
                <a:cs typeface="Calibri" panose="020F0502020204030204" pitchFamily="34" charset="0"/>
              </a:rPr>
              <a:t>In a survey of teachers, </a:t>
            </a:r>
            <a:r>
              <a:rPr lang="en-US" b="1" dirty="0">
                <a:latin typeface="Calibri Light"/>
                <a:ea typeface="Calibri"/>
                <a:cs typeface="Calibri" panose="020F0502020204030204" pitchFamily="34" charset="0"/>
              </a:rPr>
              <a:t>85% reported they felt there was a need to develop policies that would enhance the wellbeing of teachers.</a:t>
            </a:r>
            <a:r>
              <a:rPr lang="en-US" dirty="0">
                <a:latin typeface="Calibri Light"/>
                <a:ea typeface="Calibri"/>
                <a:cs typeface="Calibri" panose="020F0502020204030204" pitchFamily="34" charset="0"/>
              </a:rPr>
              <a:t> However, with the demands of the job,  many teachers may feel they do not have the time to create and maintain such support systems (Ferguson, Frost, &amp; Hall, 2012). </a:t>
            </a:r>
            <a:endParaRPr lang="en-US" dirty="0"/>
          </a:p>
        </p:txBody>
      </p:sp>
    </p:spTree>
    <p:extLst>
      <p:ext uri="{BB962C8B-B14F-4D97-AF65-F5344CB8AC3E}">
        <p14:creationId xmlns:p14="http://schemas.microsoft.com/office/powerpoint/2010/main" val="2937301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3600" dirty="0">
                <a:ea typeface="Calibri Light"/>
                <a:cs typeface="Calibri Light"/>
              </a:rPr>
              <a:t>Developing a Program</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dirty="0">
                <a:latin typeface="Calibri Light"/>
                <a:ea typeface="Calibri"/>
                <a:cs typeface="Calibri" panose="020F0502020204030204" pitchFamily="34" charset="0"/>
              </a:rPr>
              <a:t>2017- All district Back to School assembly </a:t>
            </a:r>
            <a:endParaRPr lang="en-US"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Positive psychology strategies, well-being, social emotional learning </a:t>
            </a:r>
            <a:endParaRPr lang="en-US"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Presented at numerous conferences and districts</a:t>
            </a:r>
            <a:endParaRPr lang="en-US"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I suggested having workshops for our special education staff, got approval, designed sessions</a:t>
            </a:r>
            <a:endParaRPr lang="en-US" dirty="0">
              <a:latin typeface="Calibri Light"/>
            </a:endParaRPr>
          </a:p>
        </p:txBody>
      </p:sp>
    </p:spTree>
    <p:extLst>
      <p:ext uri="{BB962C8B-B14F-4D97-AF65-F5344CB8AC3E}">
        <p14:creationId xmlns:p14="http://schemas.microsoft.com/office/powerpoint/2010/main" val="2718121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prstGeom prst="rect">
            <a:avLst/>
          </a:prstGeom>
          <a:solidFill>
            <a:srgbClr val="FFDBB7"/>
          </a:solidFill>
        </p:spPr>
        <p:txBody>
          <a:bodyPr>
            <a:normAutofit/>
          </a:bodyPr>
          <a:lstStyle/>
          <a:p>
            <a:r>
              <a:rPr lang="en-US" sz="3600" dirty="0">
                <a:ea typeface="Calibri Light"/>
                <a:cs typeface="Calibri Light"/>
              </a:rPr>
              <a:t>Approved!</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dirty="0">
                <a:latin typeface="Calibri Light"/>
                <a:ea typeface="Calibri"/>
                <a:cs typeface="Calibri" panose="020F0502020204030204" pitchFamily="34" charset="0"/>
              </a:rPr>
              <a:t>Professional Development during the school year</a:t>
            </a:r>
            <a:endParaRPr lang="en-US"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New Teacher Training</a:t>
            </a:r>
            <a:endParaRPr lang="en-US"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Summer Academy</a:t>
            </a:r>
            <a:endParaRPr lang="en-US" dirty="0">
              <a:latin typeface="Calibri Light"/>
              <a:ea typeface="Calibri Light"/>
              <a:cs typeface="Calibri Light"/>
            </a:endParaRPr>
          </a:p>
          <a:p>
            <a:pPr marL="857250" lvl="1" indent="-285750">
              <a:buFont typeface="Courier New"/>
              <a:buChar char="o"/>
            </a:pPr>
            <a:r>
              <a:rPr lang="en-US" dirty="0">
                <a:latin typeface="Calibri Light"/>
                <a:ea typeface="+mn-lt"/>
                <a:cs typeface="+mn-lt"/>
              </a:rPr>
              <a:t>One of the top 3 attended sessions</a:t>
            </a:r>
            <a:endParaRPr lang="en-US" dirty="0">
              <a:latin typeface="Calibri Light"/>
              <a:ea typeface="+mn-lt"/>
              <a:cs typeface="Calibri Light"/>
            </a:endParaRPr>
          </a:p>
          <a:p>
            <a:pPr marL="857250" lvl="1" indent="-285750">
              <a:buFont typeface="Courier New"/>
              <a:buChar char="o"/>
            </a:pPr>
            <a:r>
              <a:rPr lang="en-US" dirty="0">
                <a:latin typeface="Calibri Light"/>
                <a:ea typeface="+mn-lt"/>
                <a:cs typeface="Calibri" panose="020F0502020204030204" pitchFamily="34" charset="0"/>
              </a:rPr>
              <a:t>Includes</a:t>
            </a:r>
            <a:r>
              <a:rPr lang="en-US" dirty="0">
                <a:latin typeface="Calibri Light"/>
                <a:ea typeface="Calibri"/>
                <a:cs typeface="Calibri" panose="020F0502020204030204" pitchFamily="34" charset="0"/>
              </a:rPr>
              <a:t> all staff (general education, support staff)</a:t>
            </a:r>
            <a:endParaRPr lang="en-US" dirty="0">
              <a:latin typeface="Calibri Light"/>
              <a:cs typeface="Calibri Light"/>
            </a:endParaRPr>
          </a:p>
        </p:txBody>
      </p:sp>
    </p:spTree>
    <p:extLst>
      <p:ext uri="{BB962C8B-B14F-4D97-AF65-F5344CB8AC3E}">
        <p14:creationId xmlns:p14="http://schemas.microsoft.com/office/powerpoint/2010/main" val="3470178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2800" dirty="0">
                <a:latin typeface="Calibri"/>
                <a:ea typeface="Calibri Light"/>
                <a:cs typeface="Calibri" panose="020F0502020204030204" pitchFamily="34" charset="0"/>
              </a:rPr>
              <a:t>All strategies are backed by research and are presented to participants along with actual activities to practice the strategies</a:t>
            </a:r>
            <a:endParaRPr lang="en-US" sz="2800" dirty="0">
              <a:latin typeface="Calibri"/>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a:xfrm>
            <a:off x="1169895" y="2803766"/>
            <a:ext cx="4926106" cy="3727144"/>
          </a:xfrm>
        </p:spPr>
        <p:txBody>
          <a:bodyPr vert="horz" lIns="91440" tIns="45720" rIns="91440" bIns="45720" rtlCol="0" anchor="t">
            <a:normAutofit/>
          </a:bodyPr>
          <a:lstStyle/>
          <a:p>
            <a:pPr lvl="1">
              <a:buNone/>
            </a:pPr>
            <a:r>
              <a:rPr lang="en-US" dirty="0">
                <a:latin typeface="Calibri Light"/>
                <a:ea typeface="Calibri"/>
                <a:cs typeface="Calibri" panose="020F0502020204030204" pitchFamily="34" charset="0"/>
              </a:rPr>
              <a:t>Art</a:t>
            </a:r>
            <a:endParaRPr lang="en-US"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Mindfulness</a:t>
            </a:r>
            <a:endParaRPr lang="en-US"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Reflection</a:t>
            </a:r>
            <a:endParaRPr lang="en-US"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Celebrations</a:t>
            </a:r>
            <a:endParaRPr lang="en-US"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Reframing</a:t>
            </a:r>
            <a:endParaRPr lang="en-US"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Perspective taking</a:t>
            </a:r>
            <a:endParaRPr lang="en-US"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Play</a:t>
            </a:r>
            <a:endParaRPr lang="en-US" dirty="0">
              <a:latin typeface="Calibri Light"/>
              <a:ea typeface="Calibri Light"/>
              <a:cs typeface="Calibri Light"/>
            </a:endParaRPr>
          </a:p>
        </p:txBody>
      </p:sp>
    </p:spTree>
    <p:extLst>
      <p:ext uri="{BB962C8B-B14F-4D97-AF65-F5344CB8AC3E}">
        <p14:creationId xmlns:p14="http://schemas.microsoft.com/office/powerpoint/2010/main" val="3712027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1BA1B2-B18C-4EA0-85C4-C0D49D045FD5}"/>
              </a:ext>
            </a:extLst>
          </p:cNvPr>
          <p:cNvSpPr>
            <a:spLocks noGrp="1"/>
          </p:cNvSpPr>
          <p:nvPr>
            <p:ph type="title"/>
          </p:nvPr>
        </p:nvSpPr>
        <p:spPr>
          <a:solidFill>
            <a:srgbClr val="FFDBB7"/>
          </a:solidFill>
        </p:spPr>
        <p:txBody>
          <a:bodyPr>
            <a:normAutofit/>
          </a:bodyPr>
          <a:lstStyle/>
          <a:p>
            <a:r>
              <a:rPr lang="en-US" sz="3600" dirty="0">
                <a:ea typeface="+mj-lt"/>
                <a:cs typeface="+mj-lt"/>
              </a:rPr>
              <a:t>Workshops &amp; Trainings</a:t>
            </a:r>
            <a:endParaRPr lang="en-US" sz="3600" dirty="0"/>
          </a:p>
        </p:txBody>
      </p:sp>
      <p:sp>
        <p:nvSpPr>
          <p:cNvPr id="7" name="Text Placeholder 6">
            <a:extLst>
              <a:ext uri="{FF2B5EF4-FFF2-40B4-BE49-F238E27FC236}">
                <a16:creationId xmlns:a16="http://schemas.microsoft.com/office/drawing/2014/main" id="{21CB497E-BD7F-C07E-BC9C-C4420CB67500}"/>
              </a:ext>
            </a:extLst>
          </p:cNvPr>
          <p:cNvSpPr>
            <a:spLocks noGrp="1"/>
          </p:cNvSpPr>
          <p:nvPr>
            <p:ph type="body" sz="quarter" idx="10"/>
          </p:nvPr>
        </p:nvSpPr>
        <p:spPr>
          <a:xfrm>
            <a:off x="972457" y="2799242"/>
            <a:ext cx="4914620" cy="3308272"/>
          </a:xfrm>
        </p:spPr>
        <p:txBody>
          <a:bodyPr vert="horz" lIns="91440" tIns="45720" rIns="91440" bIns="45720" rtlCol="0" anchor="t">
            <a:normAutofit/>
          </a:bodyPr>
          <a:lstStyle/>
          <a:p>
            <a:pPr lvl="1">
              <a:buNone/>
            </a:pPr>
            <a:r>
              <a:rPr lang="en-US" dirty="0">
                <a:ea typeface="+mn-lt"/>
                <a:cs typeface="+mn-lt"/>
              </a:rPr>
              <a:t>Rewards and Reinforcement</a:t>
            </a:r>
            <a:endParaRPr lang="en-US" dirty="0">
              <a:solidFill>
                <a:srgbClr val="808080"/>
              </a:solidFill>
              <a:ea typeface="+mn-lt"/>
              <a:cs typeface="+mn-lt"/>
            </a:endParaRPr>
          </a:p>
          <a:p>
            <a:pPr lvl="1">
              <a:buNone/>
            </a:pPr>
            <a:r>
              <a:rPr lang="en-US" dirty="0">
                <a:ea typeface="+mn-lt"/>
                <a:cs typeface="+mn-lt"/>
              </a:rPr>
              <a:t>Frame It</a:t>
            </a:r>
          </a:p>
          <a:p>
            <a:pPr lvl="1">
              <a:buNone/>
            </a:pPr>
            <a:r>
              <a:rPr lang="en-US" dirty="0">
                <a:ea typeface="+mn-lt"/>
                <a:cs typeface="+mn-lt"/>
              </a:rPr>
              <a:t>Relaxation</a:t>
            </a:r>
          </a:p>
          <a:p>
            <a:pPr lvl="1">
              <a:buNone/>
            </a:pPr>
            <a:r>
              <a:rPr lang="en-US" dirty="0">
                <a:ea typeface="+mn-lt"/>
                <a:cs typeface="+mn-lt"/>
              </a:rPr>
              <a:t>Examining Our Explanations </a:t>
            </a:r>
            <a:endParaRPr lang="en-US" dirty="0">
              <a:solidFill>
                <a:srgbClr val="808080"/>
              </a:solidFill>
              <a:ea typeface="+mn-lt"/>
              <a:cs typeface="+mn-lt"/>
            </a:endParaRPr>
          </a:p>
          <a:p>
            <a:pPr lvl="1">
              <a:buNone/>
            </a:pPr>
            <a:r>
              <a:rPr lang="en-US" dirty="0">
                <a:ea typeface="+mn-lt"/>
                <a:cs typeface="+mn-lt"/>
              </a:rPr>
              <a:t>Be Ridiculous</a:t>
            </a:r>
            <a:endParaRPr lang="en-US" dirty="0">
              <a:solidFill>
                <a:srgbClr val="808080"/>
              </a:solidFill>
              <a:ea typeface="+mn-lt"/>
              <a:cs typeface="+mn-lt"/>
            </a:endParaRPr>
          </a:p>
          <a:p>
            <a:pPr lvl="1">
              <a:buNone/>
            </a:pPr>
            <a:r>
              <a:rPr lang="en-US" dirty="0">
                <a:ea typeface="+mn-lt"/>
                <a:cs typeface="+mn-lt"/>
              </a:rPr>
              <a:t>Celebrations are Critical</a:t>
            </a:r>
            <a:endParaRPr lang="en-US" dirty="0">
              <a:solidFill>
                <a:srgbClr val="808080"/>
              </a:solidFill>
              <a:ea typeface="+mn-lt"/>
              <a:cs typeface="+mn-lt"/>
            </a:endParaRPr>
          </a:p>
          <a:p>
            <a:pPr lvl="1">
              <a:buNone/>
            </a:pPr>
            <a:r>
              <a:rPr lang="en-US" dirty="0">
                <a:ea typeface="+mn-lt"/>
                <a:cs typeface="+mn-lt"/>
              </a:rPr>
              <a:t>Increasing Passion at Work</a:t>
            </a:r>
            <a:endParaRPr lang="en-US" dirty="0">
              <a:solidFill>
                <a:srgbClr val="808080"/>
              </a:solidFill>
              <a:ea typeface="+mn-lt"/>
              <a:cs typeface="+mn-lt"/>
            </a:endParaRPr>
          </a:p>
          <a:p>
            <a:pPr lvl="1">
              <a:buNone/>
            </a:pPr>
            <a:r>
              <a:rPr lang="en-US" dirty="0">
                <a:ea typeface="+mn-lt"/>
                <a:cs typeface="+mn-lt"/>
              </a:rPr>
              <a:t>Anchor Your Awesomeness</a:t>
            </a:r>
            <a:endParaRPr lang="en-US" dirty="0"/>
          </a:p>
        </p:txBody>
      </p:sp>
      <p:sp>
        <p:nvSpPr>
          <p:cNvPr id="8" name="Text Placeholder 7">
            <a:extLst>
              <a:ext uri="{FF2B5EF4-FFF2-40B4-BE49-F238E27FC236}">
                <a16:creationId xmlns:a16="http://schemas.microsoft.com/office/drawing/2014/main" id="{3D3D93A5-3088-15C9-ECA9-E5AABA4D2139}"/>
              </a:ext>
            </a:extLst>
          </p:cNvPr>
          <p:cNvSpPr>
            <a:spLocks noGrp="1"/>
          </p:cNvSpPr>
          <p:nvPr>
            <p:ph type="body" sz="quarter" idx="11"/>
          </p:nvPr>
        </p:nvSpPr>
        <p:spPr>
          <a:xfrm>
            <a:off x="6304924" y="2830350"/>
            <a:ext cx="4914619" cy="3277164"/>
          </a:xfrm>
        </p:spPr>
        <p:txBody>
          <a:bodyPr vert="horz" lIns="91440" tIns="45720" rIns="91440" bIns="45720" rtlCol="0" anchor="t">
            <a:normAutofit/>
          </a:bodyPr>
          <a:lstStyle/>
          <a:p>
            <a:pPr lvl="1">
              <a:buNone/>
            </a:pPr>
            <a:r>
              <a:rPr lang="en-US" dirty="0">
                <a:ea typeface="+mn-lt"/>
                <a:cs typeface="+mn-lt"/>
              </a:rPr>
              <a:t>We Need A Parachute</a:t>
            </a:r>
            <a:endParaRPr lang="en-US" dirty="0">
              <a:solidFill>
                <a:srgbClr val="808080"/>
              </a:solidFill>
              <a:ea typeface="+mn-lt"/>
              <a:cs typeface="+mn-lt"/>
            </a:endParaRPr>
          </a:p>
          <a:p>
            <a:pPr lvl="1">
              <a:buNone/>
            </a:pPr>
            <a:r>
              <a:rPr lang="en-US" dirty="0">
                <a:ea typeface="+mn-lt"/>
                <a:cs typeface="+mn-lt"/>
              </a:rPr>
              <a:t>Stop Driving Yourself Crazy</a:t>
            </a:r>
          </a:p>
          <a:p>
            <a:pPr lvl="1">
              <a:buNone/>
            </a:pPr>
            <a:r>
              <a:rPr lang="en-US" dirty="0">
                <a:ea typeface="+mn-lt"/>
                <a:cs typeface="+mn-lt"/>
              </a:rPr>
              <a:t>Working Through Conflict</a:t>
            </a:r>
            <a:endParaRPr lang="en-US" dirty="0">
              <a:solidFill>
                <a:srgbClr val="808080"/>
              </a:solidFill>
              <a:ea typeface="+mn-lt"/>
              <a:cs typeface="+mn-lt"/>
            </a:endParaRPr>
          </a:p>
          <a:p>
            <a:pPr lvl="1">
              <a:buNone/>
            </a:pPr>
            <a:r>
              <a:rPr lang="en-US" dirty="0">
                <a:ea typeface="+mn-lt"/>
                <a:cs typeface="+mn-lt"/>
              </a:rPr>
              <a:t>Fun and Laughter</a:t>
            </a:r>
          </a:p>
          <a:p>
            <a:pPr lvl="1">
              <a:buNone/>
            </a:pPr>
            <a:r>
              <a:rPr lang="en-US" dirty="0">
                <a:ea typeface="+mn-lt"/>
                <a:cs typeface="+mn-lt"/>
              </a:rPr>
              <a:t>Relationships are Required</a:t>
            </a:r>
            <a:endParaRPr lang="en-US" dirty="0">
              <a:solidFill>
                <a:srgbClr val="808080"/>
              </a:solidFill>
              <a:ea typeface="+mn-lt"/>
              <a:cs typeface="+mn-lt"/>
            </a:endParaRPr>
          </a:p>
          <a:p>
            <a:pPr lvl="1">
              <a:buNone/>
            </a:pPr>
            <a:r>
              <a:rPr lang="en-US" dirty="0">
                <a:ea typeface="+mn-lt"/>
                <a:cs typeface="+mn-lt"/>
              </a:rPr>
              <a:t>Banishing Burnout</a:t>
            </a:r>
            <a:endParaRPr lang="en-US" dirty="0">
              <a:solidFill>
                <a:srgbClr val="808080"/>
              </a:solidFill>
              <a:ea typeface="+mn-lt"/>
              <a:cs typeface="+mn-lt"/>
            </a:endParaRPr>
          </a:p>
          <a:p>
            <a:pPr lvl="1">
              <a:buNone/>
            </a:pPr>
            <a:r>
              <a:rPr lang="en-US" dirty="0">
                <a:ea typeface="+mn-lt"/>
                <a:cs typeface="+mn-lt"/>
              </a:rPr>
              <a:t>The Relevance of Reflection</a:t>
            </a:r>
            <a:endParaRPr lang="en-US" dirty="0">
              <a:solidFill>
                <a:srgbClr val="808080"/>
              </a:solidFill>
              <a:ea typeface="+mn-lt"/>
              <a:cs typeface="+mn-lt"/>
            </a:endParaRPr>
          </a:p>
          <a:p>
            <a:pPr lvl="1">
              <a:buNone/>
            </a:pPr>
            <a:r>
              <a:rPr lang="en-US" dirty="0">
                <a:ea typeface="+mn-lt"/>
                <a:cs typeface="+mn-lt"/>
              </a:rPr>
              <a:t>Sink Self Sabotage</a:t>
            </a:r>
            <a:endParaRPr lang="en-US" dirty="0"/>
          </a:p>
        </p:txBody>
      </p:sp>
    </p:spTree>
    <p:extLst>
      <p:ext uri="{BB962C8B-B14F-4D97-AF65-F5344CB8AC3E}">
        <p14:creationId xmlns:p14="http://schemas.microsoft.com/office/powerpoint/2010/main" val="3173570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3600" dirty="0">
                <a:ea typeface="Calibri Light"/>
                <a:cs typeface="Calibri Light"/>
              </a:rPr>
              <a:t>Planning the session</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marL="231775" lvl="1" indent="-3175">
              <a:spcAft>
                <a:spcPts val="1200"/>
              </a:spcAft>
              <a:buNone/>
            </a:pPr>
            <a:r>
              <a:rPr lang="en-US" dirty="0">
                <a:latin typeface="Calibri Light"/>
                <a:ea typeface="Calibri"/>
                <a:cs typeface="Calibri" panose="020F0502020204030204" pitchFamily="34" charset="0"/>
              </a:rPr>
              <a:t>Sessions were each 2 hours </a:t>
            </a:r>
            <a:endParaRPr lang="en-US" dirty="0">
              <a:latin typeface="Calibri Light"/>
              <a:ea typeface="Calibri Light"/>
              <a:cs typeface="Calibri Light"/>
            </a:endParaRPr>
          </a:p>
          <a:p>
            <a:pPr marL="231775" lvl="1" indent="-3175">
              <a:spcAft>
                <a:spcPts val="1200"/>
              </a:spcAft>
              <a:buNone/>
            </a:pPr>
            <a:r>
              <a:rPr lang="en-US" dirty="0">
                <a:latin typeface="Calibri Light"/>
                <a:ea typeface="Calibri"/>
                <a:cs typeface="Calibri" panose="020F0502020204030204" pitchFamily="34" charset="0"/>
              </a:rPr>
              <a:t>Relaxed, fun, snacks, drawing for prizes</a:t>
            </a:r>
            <a:endParaRPr lang="en-US" dirty="0">
              <a:latin typeface="Calibri Light"/>
              <a:ea typeface="Calibri Light"/>
              <a:cs typeface="Calibri Light"/>
            </a:endParaRPr>
          </a:p>
          <a:p>
            <a:pPr marL="231775" lvl="1" indent="-3175">
              <a:spcAft>
                <a:spcPts val="1200"/>
              </a:spcAft>
              <a:buNone/>
            </a:pPr>
            <a:r>
              <a:rPr lang="en-US" dirty="0">
                <a:latin typeface="Calibri Light"/>
                <a:ea typeface="Calibri"/>
                <a:cs typeface="Calibri" panose="020F0502020204030204" pitchFamily="34" charset="0"/>
              </a:rPr>
              <a:t>Sessions provided resources for staff’s personal use, as well as resources to take back to the students.</a:t>
            </a:r>
            <a:endParaRPr lang="en-US" dirty="0">
              <a:latin typeface="Calibri Light"/>
            </a:endParaRPr>
          </a:p>
          <a:p>
            <a:pPr marL="231775" lvl="1" indent="-3175">
              <a:spcAft>
                <a:spcPts val="1200"/>
              </a:spcAft>
              <a:buNone/>
            </a:pPr>
            <a:r>
              <a:rPr lang="en-US" dirty="0">
                <a:latin typeface="Calibri Light"/>
                <a:ea typeface="Calibri"/>
                <a:cs typeface="Calibri" panose="020F0502020204030204" pitchFamily="34" charset="0"/>
              </a:rPr>
              <a:t>Consistent day and time</a:t>
            </a:r>
          </a:p>
          <a:p>
            <a:pPr marL="231775" lvl="1" indent="-3175">
              <a:spcAft>
                <a:spcPts val="1200"/>
              </a:spcAft>
              <a:buNone/>
            </a:pPr>
            <a:r>
              <a:rPr lang="en-US" dirty="0">
                <a:latin typeface="Calibri Light"/>
                <a:ea typeface="Calibri"/>
                <a:cs typeface="Calibri" panose="020F0502020204030204" pitchFamily="34" charset="0"/>
              </a:rPr>
              <a:t>Participants register through our SPED website. Paraprofessionals are paid their regular salary. Teachers are paid our PD rate.</a:t>
            </a:r>
            <a:endParaRPr lang="en-US" dirty="0">
              <a:latin typeface="Calibri Light"/>
            </a:endParaRPr>
          </a:p>
        </p:txBody>
      </p:sp>
    </p:spTree>
    <p:extLst>
      <p:ext uri="{BB962C8B-B14F-4D97-AF65-F5344CB8AC3E}">
        <p14:creationId xmlns:p14="http://schemas.microsoft.com/office/powerpoint/2010/main" val="229680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chemeClr val="accent4">
              <a:lumMod val="20000"/>
              <a:lumOff val="80000"/>
            </a:schemeClr>
          </a:solidFill>
        </p:spPr>
        <p:txBody>
          <a:bodyPr>
            <a:normAutofit/>
          </a:bodyPr>
          <a:lstStyle/>
          <a:p>
            <a:r>
              <a:rPr lang="en-US" sz="3200" dirty="0">
                <a:latin typeface="Calibri"/>
                <a:ea typeface="+mj-lt"/>
                <a:cs typeface="+mj-lt"/>
              </a:rPr>
              <a:t>Teaching is rated as one of the most stressful occupations</a:t>
            </a:r>
            <a:endParaRPr lang="en-US" sz="3200" dirty="0">
              <a:latin typeface="Calibri"/>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numCol="1" rtlCol="0" anchor="t">
            <a:normAutofit/>
          </a:bodyPr>
          <a:lstStyle/>
          <a:p>
            <a:pPr marL="228600" lvl="1" indent="0">
              <a:lnSpc>
                <a:spcPct val="100000"/>
              </a:lnSpc>
              <a:spcBef>
                <a:spcPts val="0"/>
              </a:spcBef>
              <a:buNone/>
            </a:pPr>
            <a:r>
              <a:rPr lang="en-US" b="0" i="0" u="none" strike="noStrike" dirty="0">
                <a:solidFill>
                  <a:srgbClr val="000000"/>
                </a:solidFill>
                <a:effectLst/>
                <a:latin typeface="Calibri Light"/>
                <a:ea typeface="Calibri Light"/>
                <a:cs typeface="Calibri" panose="020F0502020204030204" pitchFamily="34" charset="0"/>
              </a:rPr>
              <a:t>Current rates of teachers leaving the field are quoted at 10-16% nationally.</a:t>
            </a:r>
            <a:r>
              <a:rPr lang="en-US" dirty="0">
                <a:solidFill>
                  <a:srgbClr val="000000"/>
                </a:solidFill>
                <a:latin typeface="Calibri Light"/>
                <a:ea typeface="Calibri Light"/>
                <a:cs typeface="Calibri" panose="020F0502020204030204" pitchFamily="34" charset="0"/>
              </a:rPr>
              <a:t> </a:t>
            </a:r>
          </a:p>
          <a:p>
            <a:pPr marL="228600" lvl="1" indent="0">
              <a:lnSpc>
                <a:spcPct val="100000"/>
              </a:lnSpc>
              <a:spcBef>
                <a:spcPts val="0"/>
              </a:spcBef>
              <a:buNone/>
            </a:pPr>
            <a:r>
              <a:rPr lang="en-US" b="0" i="0" u="none" strike="noStrike" dirty="0">
                <a:solidFill>
                  <a:srgbClr val="000000"/>
                </a:solidFill>
                <a:effectLst/>
                <a:latin typeface="Calibri Light"/>
                <a:ea typeface="Calibri Light"/>
                <a:cs typeface="Calibri" panose="020F0502020204030204" pitchFamily="34" charset="0"/>
              </a:rPr>
              <a:t>Improving teacher retention is at the forefront of the profession. </a:t>
            </a:r>
            <a:endParaRPr lang="en-US" dirty="0">
              <a:solidFill>
                <a:srgbClr val="000000"/>
              </a:solidFill>
              <a:latin typeface="Calibri Light"/>
              <a:ea typeface="Calibri Light"/>
              <a:cs typeface="Calibri" panose="020F0502020204030204" pitchFamily="34" charset="0"/>
            </a:endParaRPr>
          </a:p>
          <a:p>
            <a:pPr marL="228600" lvl="1" indent="0">
              <a:lnSpc>
                <a:spcPct val="100000"/>
              </a:lnSpc>
              <a:spcBef>
                <a:spcPts val="0"/>
              </a:spcBef>
              <a:buNone/>
            </a:pPr>
            <a:r>
              <a:rPr lang="en-US" b="0" i="0" u="none" strike="noStrike" dirty="0">
                <a:solidFill>
                  <a:srgbClr val="000000"/>
                </a:solidFill>
                <a:effectLst/>
                <a:latin typeface="Calibri Light"/>
                <a:ea typeface="Calibri Light"/>
                <a:cs typeface="Calibri" panose="020F0502020204030204" pitchFamily="34" charset="0"/>
              </a:rPr>
              <a:t>Understanding how teacher stress and coping skills are interrelated can </a:t>
            </a:r>
            <a:r>
              <a:rPr lang="en-US" dirty="0">
                <a:solidFill>
                  <a:srgbClr val="000000"/>
                </a:solidFill>
                <a:latin typeface="Calibri Light"/>
                <a:ea typeface="Calibri Light"/>
                <a:cs typeface="Calibri" panose="020F0502020204030204" pitchFamily="34" charset="0"/>
              </a:rPr>
              <a:t>inform </a:t>
            </a:r>
            <a:r>
              <a:rPr lang="en-US" b="0" i="0" u="none" strike="noStrike" dirty="0">
                <a:solidFill>
                  <a:srgbClr val="000000"/>
                </a:solidFill>
                <a:effectLst/>
                <a:latin typeface="Calibri Light"/>
                <a:ea typeface="Calibri Light"/>
                <a:cs typeface="Calibri" panose="020F0502020204030204" pitchFamily="34" charset="0"/>
              </a:rPr>
              <a:t>preventive and interventions to support educators. </a:t>
            </a:r>
            <a:endParaRPr lang="en-US" dirty="0">
              <a:solidFill>
                <a:srgbClr val="000000"/>
              </a:solidFill>
              <a:latin typeface="Calibri Light"/>
              <a:ea typeface="Calibri Light"/>
              <a:cs typeface="Calibri" panose="020F0502020204030204" pitchFamily="34" charset="0"/>
            </a:endParaRPr>
          </a:p>
          <a:p>
            <a:pPr marL="228600" lvl="1" indent="0">
              <a:lnSpc>
                <a:spcPct val="100000"/>
              </a:lnSpc>
              <a:spcBef>
                <a:spcPts val="0"/>
              </a:spcBef>
              <a:buNone/>
            </a:pPr>
            <a:r>
              <a:rPr lang="en-US" b="0" i="0" u="none" strike="noStrike" dirty="0">
                <a:solidFill>
                  <a:srgbClr val="000000"/>
                </a:solidFill>
                <a:effectLst/>
                <a:latin typeface="Calibri Light"/>
                <a:ea typeface="Calibri Light"/>
                <a:cs typeface="Calibri" panose="020F0502020204030204" pitchFamily="34" charset="0"/>
              </a:rPr>
              <a:t>This session will explore common strains of educators, explore strategies to build resiliency, and provide opportunities for personal reflection. </a:t>
            </a:r>
            <a:endParaRPr lang="en-US" dirty="0">
              <a:solidFill>
                <a:srgbClr val="000000"/>
              </a:solidFill>
              <a:latin typeface="Calibri Light"/>
              <a:ea typeface="Calibri Light"/>
              <a:cs typeface="Calibri" panose="020F0502020204030204" pitchFamily="34" charset="0"/>
            </a:endParaRPr>
          </a:p>
          <a:p>
            <a:pPr marL="228600" lvl="1" indent="0">
              <a:lnSpc>
                <a:spcPct val="100000"/>
              </a:lnSpc>
              <a:spcBef>
                <a:spcPts val="0"/>
              </a:spcBef>
              <a:buNone/>
            </a:pPr>
            <a:r>
              <a:rPr lang="en-US" b="0" i="0" u="none" strike="noStrike" dirty="0">
                <a:solidFill>
                  <a:srgbClr val="000000"/>
                </a:solidFill>
                <a:effectLst/>
                <a:latin typeface="Calibri Light"/>
                <a:ea typeface="Calibri Light"/>
                <a:cs typeface="Calibri" panose="020F0502020204030204" pitchFamily="34" charset="0"/>
              </a:rPr>
              <a:t>Approaches for increasing personal resilience are based on research and will be modeled. </a:t>
            </a:r>
            <a:endParaRPr lang="en-US" b="0" dirty="0">
              <a:effectLst/>
              <a:latin typeface="Calibri Light"/>
              <a:ea typeface="Calibri Light"/>
              <a:cs typeface="Calibri" panose="020F0502020204030204" pitchFamily="34" charset="0"/>
            </a:endParaRPr>
          </a:p>
        </p:txBody>
      </p:sp>
    </p:spTree>
    <p:extLst>
      <p:ext uri="{BB962C8B-B14F-4D97-AF65-F5344CB8AC3E}">
        <p14:creationId xmlns:p14="http://schemas.microsoft.com/office/powerpoint/2010/main" val="2777804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3600" dirty="0">
                <a:ea typeface="Calibri Light"/>
                <a:cs typeface="Calibri Light"/>
              </a:rPr>
              <a:t>Comments from Participant Surveys</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Autofit/>
          </a:bodyPr>
          <a:lstStyle/>
          <a:p>
            <a:pPr marL="285750" indent="-285750">
              <a:spcBef>
                <a:spcPts val="300"/>
              </a:spcBef>
              <a:buFont typeface="Arial"/>
              <a:buChar char="•"/>
            </a:pPr>
            <a:r>
              <a:rPr lang="en-US" dirty="0">
                <a:solidFill>
                  <a:srgbClr val="333333"/>
                </a:solidFill>
                <a:latin typeface="Calibri Light"/>
                <a:ea typeface="Calibri"/>
                <a:cs typeface="Calibri" panose="020F0502020204030204" pitchFamily="34" charset="0"/>
              </a:rPr>
              <a:t>We were provided great articles</a:t>
            </a:r>
            <a:endParaRPr lang="en-US" dirty="0">
              <a:latin typeface="Calibri Light"/>
              <a:ea typeface="Calibri Light"/>
              <a:cs typeface="Calibri Light"/>
            </a:endParaRPr>
          </a:p>
          <a:p>
            <a:pPr marL="285750" indent="-285750">
              <a:spcBef>
                <a:spcPts val="300"/>
              </a:spcBef>
              <a:buFont typeface="Arial"/>
              <a:buChar char="•"/>
            </a:pPr>
            <a:r>
              <a:rPr lang="en-US" dirty="0">
                <a:solidFill>
                  <a:srgbClr val="333333"/>
                </a:solidFill>
                <a:latin typeface="Calibri Light"/>
                <a:ea typeface="Calibri"/>
                <a:cs typeface="Calibri" panose="020F0502020204030204" pitchFamily="34" charset="0"/>
              </a:rPr>
              <a:t>Fun, relaxing class and atmosphere</a:t>
            </a:r>
            <a:endParaRPr lang="en-US" dirty="0">
              <a:latin typeface="Calibri Light"/>
              <a:ea typeface="Calibri Light"/>
              <a:cs typeface="Calibri Light"/>
            </a:endParaRPr>
          </a:p>
          <a:p>
            <a:pPr marL="285750" indent="-285750">
              <a:spcBef>
                <a:spcPts val="300"/>
              </a:spcBef>
              <a:buFont typeface="Arial"/>
              <a:buChar char="•"/>
            </a:pPr>
            <a:r>
              <a:rPr lang="en-US" dirty="0">
                <a:solidFill>
                  <a:srgbClr val="333333"/>
                </a:solidFill>
                <a:latin typeface="Calibri Light"/>
                <a:ea typeface="Calibri"/>
                <a:cs typeface="Calibri" panose="020F0502020204030204" pitchFamily="34" charset="0"/>
              </a:rPr>
              <a:t>I found the cognitive reframing information to be very helpful</a:t>
            </a:r>
            <a:endParaRPr lang="en-US" dirty="0">
              <a:latin typeface="Calibri Light"/>
              <a:ea typeface="Calibri Light"/>
              <a:cs typeface="Calibri Light"/>
            </a:endParaRPr>
          </a:p>
          <a:p>
            <a:pPr marL="285750" indent="-285750">
              <a:spcBef>
                <a:spcPts val="300"/>
              </a:spcBef>
              <a:buFont typeface="Arial"/>
              <a:buChar char="•"/>
            </a:pPr>
            <a:r>
              <a:rPr lang="en-US" dirty="0">
                <a:solidFill>
                  <a:srgbClr val="333333"/>
                </a:solidFill>
                <a:latin typeface="Calibri Light"/>
                <a:ea typeface="Calibri"/>
                <a:cs typeface="Calibri" panose="020F0502020204030204" pitchFamily="34" charset="0"/>
              </a:rPr>
              <a:t>I can see using this with my students</a:t>
            </a:r>
            <a:endParaRPr lang="en-US" dirty="0">
              <a:latin typeface="Calibri Light"/>
              <a:ea typeface="Calibri Light"/>
              <a:cs typeface="Calibri Light"/>
            </a:endParaRPr>
          </a:p>
          <a:p>
            <a:pPr marL="285750" indent="-285750">
              <a:spcBef>
                <a:spcPts val="300"/>
              </a:spcBef>
              <a:buFont typeface="Arial"/>
              <a:buChar char="•"/>
            </a:pPr>
            <a:r>
              <a:rPr lang="en-US" dirty="0">
                <a:solidFill>
                  <a:srgbClr val="333333"/>
                </a:solidFill>
                <a:latin typeface="Calibri Light"/>
                <a:ea typeface="Calibri"/>
                <a:cs typeface="Calibri" panose="020F0502020204030204" pitchFamily="34" charset="0"/>
              </a:rPr>
              <a:t>I like all the different resources you provided </a:t>
            </a:r>
            <a:endParaRPr lang="en-US" dirty="0">
              <a:latin typeface="Calibri Light"/>
              <a:ea typeface="Calibri Light"/>
              <a:cs typeface="Calibri Light"/>
            </a:endParaRPr>
          </a:p>
          <a:p>
            <a:pPr marL="285750" indent="-285750">
              <a:spcBef>
                <a:spcPts val="300"/>
              </a:spcBef>
              <a:buFont typeface="Arial"/>
              <a:buChar char="•"/>
            </a:pPr>
            <a:r>
              <a:rPr lang="en-US" dirty="0">
                <a:solidFill>
                  <a:srgbClr val="333333"/>
                </a:solidFill>
                <a:latin typeface="Calibri Light"/>
                <a:ea typeface="Calibri"/>
                <a:cs typeface="Calibri" panose="020F0502020204030204" pitchFamily="34" charset="0"/>
              </a:rPr>
              <a:t>The structure of the session is good. LOVE the projects that tie in the lesson!</a:t>
            </a:r>
            <a:endParaRPr lang="en-US" dirty="0">
              <a:latin typeface="Calibri Light"/>
              <a:ea typeface="Calibri Light"/>
              <a:cs typeface="Calibri Light"/>
            </a:endParaRPr>
          </a:p>
          <a:p>
            <a:pPr marL="285750" indent="-285750">
              <a:spcBef>
                <a:spcPts val="300"/>
              </a:spcBef>
              <a:buFont typeface="Arial"/>
              <a:buChar char="•"/>
            </a:pPr>
            <a:r>
              <a:rPr lang="en-US" dirty="0">
                <a:solidFill>
                  <a:srgbClr val="333333"/>
                </a:solidFill>
                <a:latin typeface="Calibri Light"/>
                <a:ea typeface="Calibri"/>
                <a:cs typeface="Calibri" panose="020F0502020204030204" pitchFamily="34" charset="0"/>
              </a:rPr>
              <a:t>I liked the mix of research and opportunity to try things </a:t>
            </a:r>
            <a:endParaRPr lang="en-US" dirty="0">
              <a:latin typeface="Calibri Light"/>
              <a:ea typeface="Calibri Light"/>
              <a:cs typeface="Calibri Light"/>
            </a:endParaRPr>
          </a:p>
          <a:p>
            <a:pPr marL="285750" indent="-285750">
              <a:spcBef>
                <a:spcPts val="300"/>
              </a:spcBef>
              <a:buFont typeface="Arial"/>
              <a:buChar char="•"/>
            </a:pPr>
            <a:r>
              <a:rPr lang="en-US" dirty="0">
                <a:solidFill>
                  <a:srgbClr val="333333"/>
                </a:solidFill>
                <a:latin typeface="Calibri Light"/>
                <a:ea typeface="Calibri"/>
                <a:cs typeface="Calibri" panose="020F0502020204030204" pitchFamily="34" charset="0"/>
              </a:rPr>
              <a:t>The opportunity to actually practice what was discussed</a:t>
            </a:r>
            <a:endParaRPr lang="en-US" dirty="0">
              <a:latin typeface="Calibri Light"/>
              <a:ea typeface="Calibri Light"/>
              <a:cs typeface="Calibri Light"/>
            </a:endParaRPr>
          </a:p>
          <a:p>
            <a:pPr marL="285750" indent="-285750">
              <a:spcBef>
                <a:spcPts val="300"/>
              </a:spcBef>
              <a:buFont typeface="Arial"/>
              <a:buChar char="•"/>
            </a:pPr>
            <a:r>
              <a:rPr lang="en-US" dirty="0">
                <a:solidFill>
                  <a:srgbClr val="333333"/>
                </a:solidFill>
                <a:latin typeface="Calibri Light"/>
                <a:ea typeface="Calibri"/>
                <a:cs typeface="Calibri" panose="020F0502020204030204" pitchFamily="34" charset="0"/>
              </a:rPr>
              <a:t>Ideas that were given for us were also made appropriate for classroom</a:t>
            </a:r>
            <a:endParaRPr lang="en-US" dirty="0">
              <a:latin typeface="Calibri Light"/>
            </a:endParaRPr>
          </a:p>
        </p:txBody>
      </p:sp>
    </p:spTree>
    <p:extLst>
      <p:ext uri="{BB962C8B-B14F-4D97-AF65-F5344CB8AC3E}">
        <p14:creationId xmlns:p14="http://schemas.microsoft.com/office/powerpoint/2010/main" val="4058916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3600" dirty="0">
                <a:ea typeface="Calibri Light"/>
                <a:cs typeface="Calibri Light"/>
              </a:rPr>
              <a:t>Data Collection</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Autofit/>
          </a:bodyPr>
          <a:lstStyle/>
          <a:p>
            <a:pPr marL="58738" lvl="1" indent="-58738">
              <a:spcBef>
                <a:spcPts val="0"/>
              </a:spcBef>
              <a:spcAft>
                <a:spcPts val="300"/>
              </a:spcAft>
              <a:buNone/>
            </a:pPr>
            <a:r>
              <a:rPr lang="en-US" dirty="0">
                <a:latin typeface="Calibri Light"/>
                <a:ea typeface="Calibri"/>
                <a:cs typeface="Calibri" panose="020F0502020204030204" pitchFamily="34" charset="0"/>
              </a:rPr>
              <a:t>Investigate educators’ levels of stress and explore what effect professional development, focused on personal wellbeing, had on educators. Understand how teacher stress and coping strategies are interrelated in order to  provide preventive and intervention strategies to support educators.</a:t>
            </a:r>
            <a:endParaRPr lang="en-US" dirty="0">
              <a:latin typeface="Calibri Light"/>
              <a:ea typeface="Calibri Light"/>
              <a:cs typeface="Calibri Light"/>
            </a:endParaRPr>
          </a:p>
          <a:p>
            <a:pPr marL="403225" indent="-342900">
              <a:spcBef>
                <a:spcPts val="600"/>
              </a:spcBef>
              <a:buFont typeface="Arial" panose="020B0604020202020204" pitchFamily="34" charset="0"/>
              <a:buChar char="•"/>
            </a:pPr>
            <a:r>
              <a:rPr lang="en-US" dirty="0">
                <a:latin typeface="Calibri Light"/>
                <a:ea typeface="Calibri"/>
                <a:cs typeface="Calibri" panose="020F0502020204030204" pitchFamily="34" charset="0"/>
              </a:rPr>
              <a:t>Subjective Units of Distress Scale* </a:t>
            </a:r>
            <a:r>
              <a:rPr lang="en-US" dirty="0">
                <a:latin typeface="Calibri Light"/>
                <a:ea typeface="Calibri"/>
                <a:cs typeface="Calibri" panose="020F0502020204030204" pitchFamily="34" charset="0"/>
                <a:hlinkClick r:id="rId3">
                  <a:extLst>
                    <a:ext uri="{A12FA001-AC4F-418D-AE19-62706E023703}">
                      <ahyp:hlinkClr xmlns:ahyp="http://schemas.microsoft.com/office/drawing/2018/hyperlinkcolor" val="tx"/>
                    </a:ext>
                  </a:extLst>
                </a:hlinkClick>
              </a:rPr>
              <a:t>SUDS</a:t>
            </a:r>
            <a:endParaRPr lang="en-US" dirty="0">
              <a:latin typeface="Calibri Light"/>
              <a:ea typeface="Calibri Light"/>
              <a:cs typeface="Calibri Light"/>
              <a:hlinkClick r:id="rId3">
                <a:extLst>
                  <a:ext uri="{A12FA001-AC4F-418D-AE19-62706E023703}">
                    <ahyp:hlinkClr xmlns:ahyp="http://schemas.microsoft.com/office/drawing/2018/hyperlinkcolor" val="tx"/>
                  </a:ext>
                </a:extLst>
              </a:hlinkClick>
            </a:endParaRPr>
          </a:p>
          <a:p>
            <a:pPr marL="403225" indent="-342900">
              <a:spcBef>
                <a:spcPts val="600"/>
              </a:spcBef>
              <a:buFont typeface="Arial" panose="020B0604020202020204" pitchFamily="34" charset="0"/>
              <a:buChar char="•"/>
            </a:pPr>
            <a:r>
              <a:rPr lang="en-US" dirty="0">
                <a:latin typeface="Calibri Light"/>
                <a:ea typeface="Calibri"/>
                <a:cs typeface="Calibri" panose="020F0502020204030204" pitchFamily="34" charset="0"/>
              </a:rPr>
              <a:t>Perceived Stress Scale* </a:t>
            </a:r>
            <a:r>
              <a:rPr lang="en-US" dirty="0">
                <a:latin typeface="Calibri Light"/>
                <a:ea typeface="Calibri"/>
                <a:cs typeface="Calibri" panose="020F0502020204030204" pitchFamily="34" charset="0"/>
                <a:hlinkClick r:id="rId4">
                  <a:extLst>
                    <a:ext uri="{A12FA001-AC4F-418D-AE19-62706E023703}">
                      <ahyp:hlinkClr xmlns:ahyp="http://schemas.microsoft.com/office/drawing/2018/hyperlinkcolor" val="tx"/>
                    </a:ext>
                  </a:extLst>
                </a:hlinkClick>
              </a:rPr>
              <a:t>PSS</a:t>
            </a:r>
            <a:endParaRPr lang="en-US" dirty="0">
              <a:latin typeface="Calibri Light"/>
              <a:ea typeface="Calibri Light"/>
              <a:cs typeface="Calibri Light"/>
              <a:hlinkClick r:id="rId4">
                <a:extLst>
                  <a:ext uri="{A12FA001-AC4F-418D-AE19-62706E023703}">
                    <ahyp:hlinkClr xmlns:ahyp="http://schemas.microsoft.com/office/drawing/2018/hyperlinkcolor" val="tx"/>
                  </a:ext>
                </a:extLst>
              </a:hlinkClick>
            </a:endParaRPr>
          </a:p>
          <a:p>
            <a:pPr marL="403225" indent="-342900">
              <a:spcBef>
                <a:spcPts val="600"/>
              </a:spcBef>
              <a:buFont typeface="Arial" panose="020B0604020202020204" pitchFamily="34" charset="0"/>
              <a:buChar char="•"/>
            </a:pPr>
            <a:r>
              <a:rPr lang="en-US" dirty="0">
                <a:latin typeface="Calibri Light"/>
                <a:ea typeface="Calibri"/>
                <a:cs typeface="Calibri" panose="020F0502020204030204" pitchFamily="34" charset="0"/>
              </a:rPr>
              <a:t>Workplace PERMA-Profiler </a:t>
            </a:r>
            <a:r>
              <a:rPr lang="en-US" dirty="0">
                <a:latin typeface="Calibri Light"/>
                <a:ea typeface="Calibri"/>
                <a:cs typeface="Calibri" panose="020F0502020204030204" pitchFamily="34" charset="0"/>
                <a:hlinkClick r:id="rId5">
                  <a:extLst>
                    <a:ext uri="{A12FA001-AC4F-418D-AE19-62706E023703}">
                      <ahyp:hlinkClr xmlns:ahyp="http://schemas.microsoft.com/office/drawing/2018/hyperlinkcolor" val="tx"/>
                    </a:ext>
                  </a:extLst>
                </a:hlinkClick>
              </a:rPr>
              <a:t>PERMAH</a:t>
            </a:r>
            <a:endParaRPr lang="en-US" dirty="0">
              <a:latin typeface="Calibri Light"/>
              <a:ea typeface="Calibri Light"/>
              <a:cs typeface="Calibri Light"/>
              <a:hlinkClick r:id="rId5">
                <a:extLst>
                  <a:ext uri="{A12FA001-AC4F-418D-AE19-62706E023703}">
                    <ahyp:hlinkClr xmlns:ahyp="http://schemas.microsoft.com/office/drawing/2018/hyperlinkcolor" val="tx"/>
                  </a:ext>
                </a:extLst>
              </a:hlinkClick>
            </a:endParaRPr>
          </a:p>
          <a:p>
            <a:pPr marL="403225" indent="-342900">
              <a:spcBef>
                <a:spcPts val="600"/>
              </a:spcBef>
              <a:buFont typeface="Arial" panose="020B0604020202020204" pitchFamily="34" charset="0"/>
              <a:buChar char="•"/>
            </a:pPr>
            <a:r>
              <a:rPr lang="en-US" dirty="0">
                <a:latin typeface="Calibri Light"/>
                <a:ea typeface="Calibri"/>
                <a:cs typeface="Calibri" panose="020F0502020204030204" pitchFamily="34" charset="0"/>
              </a:rPr>
              <a:t>Informal Survey* </a:t>
            </a:r>
            <a:r>
              <a:rPr lang="en-US" dirty="0">
                <a:latin typeface="Calibri Light"/>
                <a:ea typeface="Calibri"/>
                <a:cs typeface="Calibri" panose="020F0502020204030204" pitchFamily="34" charset="0"/>
                <a:hlinkClick r:id="rId6">
                  <a:extLst>
                    <a:ext uri="{A12FA001-AC4F-418D-AE19-62706E023703}">
                      <ahyp:hlinkClr xmlns:ahyp="http://schemas.microsoft.com/office/drawing/2018/hyperlinkcolor" val="tx"/>
                    </a:ext>
                  </a:extLst>
                </a:hlinkClick>
              </a:rPr>
              <a:t>Wellness Survey</a:t>
            </a:r>
            <a:endParaRPr lang="en-US" dirty="0">
              <a:latin typeface="Calibri Light"/>
              <a:ea typeface="Calibri Light"/>
              <a:cs typeface="Calibri Light"/>
            </a:endParaRPr>
          </a:p>
          <a:p>
            <a:pPr marL="234950">
              <a:spcBef>
                <a:spcPts val="600"/>
              </a:spcBef>
            </a:pPr>
            <a:r>
              <a:rPr lang="en-US" dirty="0">
                <a:solidFill>
                  <a:srgbClr val="222222"/>
                </a:solidFill>
                <a:latin typeface="Calibri Light"/>
                <a:ea typeface="Calibri"/>
                <a:cs typeface="Calibri" panose="020F0502020204030204" pitchFamily="34" charset="0"/>
              </a:rPr>
              <a:t>*Used google form</a:t>
            </a:r>
            <a:endParaRPr lang="en-US" dirty="0">
              <a:latin typeface="Calibri Light"/>
            </a:endParaRPr>
          </a:p>
        </p:txBody>
      </p:sp>
    </p:spTree>
    <p:extLst>
      <p:ext uri="{BB962C8B-B14F-4D97-AF65-F5344CB8AC3E}">
        <p14:creationId xmlns:p14="http://schemas.microsoft.com/office/powerpoint/2010/main" val="3068118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3600" dirty="0">
                <a:ea typeface="Calibri Light"/>
                <a:cs typeface="Calibri Light"/>
              </a:rPr>
              <a:t>Method</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marL="457200" indent="-285750">
              <a:buFont typeface="Arial"/>
              <a:buChar char="•"/>
            </a:pPr>
            <a:r>
              <a:rPr lang="en-US" dirty="0">
                <a:latin typeface="Calibri Light"/>
                <a:ea typeface="Calibri"/>
                <a:cs typeface="Calibri" panose="020F0502020204030204" pitchFamily="34" charset="0"/>
              </a:rPr>
              <a:t>A series of 5 professional development sessions was offered to all Special Education Staff. </a:t>
            </a:r>
            <a:endParaRPr lang="en-US" dirty="0">
              <a:latin typeface="Calibri Light"/>
              <a:ea typeface="Calibri Light"/>
              <a:cs typeface="Calibri Light"/>
            </a:endParaRPr>
          </a:p>
          <a:p>
            <a:pPr marL="457200" indent="-285750">
              <a:buFont typeface="Arial"/>
              <a:buChar char="•"/>
            </a:pPr>
            <a:r>
              <a:rPr lang="en-US" dirty="0">
                <a:latin typeface="Calibri Light"/>
                <a:ea typeface="Calibri"/>
                <a:cs typeface="Calibri" panose="020F0502020204030204" pitchFamily="34" charset="0"/>
              </a:rPr>
              <a:t>Sessions focused on personal well-being strategies. </a:t>
            </a:r>
            <a:endParaRPr lang="en-US" dirty="0">
              <a:latin typeface="Calibri Light"/>
              <a:ea typeface="Calibri Light"/>
              <a:cs typeface="Calibri Light"/>
            </a:endParaRPr>
          </a:p>
          <a:p>
            <a:pPr marL="457200" indent="-285750">
              <a:buFont typeface="Arial"/>
              <a:buChar char="•"/>
            </a:pPr>
            <a:r>
              <a:rPr lang="en-US" dirty="0">
                <a:latin typeface="Calibri Light"/>
                <a:ea typeface="Calibri"/>
                <a:cs typeface="Calibri" panose="020F0502020204030204" pitchFamily="34" charset="0"/>
              </a:rPr>
              <a:t>Each 2 hour session had a wellness topic, research-based strategies, and provided time for participants to practice a strategy. </a:t>
            </a:r>
            <a:endParaRPr lang="en-US" dirty="0">
              <a:latin typeface="Calibri Light"/>
              <a:ea typeface="Calibri Light"/>
              <a:cs typeface="Calibri Light"/>
            </a:endParaRPr>
          </a:p>
          <a:p>
            <a:pPr marL="457200" indent="-285750">
              <a:buFont typeface="Arial"/>
              <a:buChar char="•"/>
            </a:pPr>
            <a:r>
              <a:rPr lang="en-US" dirty="0">
                <a:latin typeface="Calibri Light"/>
                <a:ea typeface="Calibri"/>
                <a:cs typeface="Calibri" panose="020F0502020204030204" pitchFamily="34" charset="0"/>
              </a:rPr>
              <a:t>While strategies were focused on staff use, all strategies could also be used with students. </a:t>
            </a:r>
            <a:endParaRPr lang="en-US" dirty="0">
              <a:latin typeface="Calibri Light"/>
              <a:ea typeface="Calibri Light"/>
              <a:cs typeface="Calibri Light"/>
            </a:endParaRPr>
          </a:p>
          <a:p>
            <a:pPr marL="457200" indent="-285750">
              <a:buFont typeface="Arial"/>
              <a:buChar char="•"/>
            </a:pPr>
            <a:r>
              <a:rPr lang="en-US" dirty="0">
                <a:latin typeface="Calibri Light"/>
                <a:ea typeface="Calibri"/>
                <a:cs typeface="Calibri" panose="020F0502020204030204" pitchFamily="34" charset="0"/>
              </a:rPr>
              <a:t>Sessions also allowed time for staff to connect in a positive, relaxed environment.</a:t>
            </a:r>
            <a:endParaRPr lang="en-US" dirty="0">
              <a:latin typeface="Calibri Light"/>
            </a:endParaRPr>
          </a:p>
        </p:txBody>
      </p:sp>
    </p:spTree>
    <p:extLst>
      <p:ext uri="{BB962C8B-B14F-4D97-AF65-F5344CB8AC3E}">
        <p14:creationId xmlns:p14="http://schemas.microsoft.com/office/powerpoint/2010/main" val="465376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3600" dirty="0">
                <a:ea typeface="Calibri Light"/>
                <a:cs typeface="Calibri Light"/>
              </a:rPr>
              <a:t>Participants</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a:xfrm>
            <a:off x="603505" y="2855084"/>
            <a:ext cx="10732152" cy="3727144"/>
          </a:xfrm>
        </p:spPr>
        <p:txBody>
          <a:bodyPr vert="horz" lIns="91440" tIns="45720" rIns="91440" bIns="45720" rtlCol="0" anchor="t">
            <a:normAutofit/>
          </a:bodyPr>
          <a:lstStyle/>
          <a:p>
            <a:pPr marL="457200">
              <a:spcBef>
                <a:spcPts val="300"/>
              </a:spcBef>
            </a:pPr>
            <a:r>
              <a:rPr lang="en-US" dirty="0">
                <a:latin typeface="Calibri Light"/>
                <a:ea typeface="Cambria"/>
                <a:cs typeface="Calibri"/>
              </a:rPr>
              <a:t>teachers</a:t>
            </a:r>
            <a:endParaRPr lang="en-US" dirty="0">
              <a:latin typeface="Calibri Light"/>
              <a:ea typeface="Calibri Light"/>
              <a:cs typeface="Calibri Light"/>
            </a:endParaRPr>
          </a:p>
          <a:p>
            <a:pPr marL="457200">
              <a:spcBef>
                <a:spcPts val="300"/>
              </a:spcBef>
            </a:pPr>
            <a:r>
              <a:rPr lang="en-US" dirty="0">
                <a:latin typeface="Calibri Light"/>
                <a:ea typeface="Cambria"/>
                <a:cs typeface="Calibri"/>
              </a:rPr>
              <a:t>paraprofessionals</a:t>
            </a:r>
            <a:endParaRPr lang="en-US" dirty="0">
              <a:latin typeface="Calibri Light"/>
              <a:ea typeface="Calibri Light"/>
              <a:cs typeface="Calibri Light"/>
            </a:endParaRPr>
          </a:p>
          <a:p>
            <a:pPr marL="457200">
              <a:spcBef>
                <a:spcPts val="300"/>
              </a:spcBef>
            </a:pPr>
            <a:r>
              <a:rPr lang="en-US" dirty="0">
                <a:latin typeface="Calibri Light"/>
                <a:ea typeface="Cambria"/>
                <a:cs typeface="Calibri"/>
              </a:rPr>
              <a:t>speech/language clinicians </a:t>
            </a:r>
            <a:endParaRPr lang="en-US" dirty="0">
              <a:latin typeface="Calibri Light"/>
              <a:ea typeface="Calibri Light"/>
              <a:cs typeface="Calibri Light"/>
            </a:endParaRPr>
          </a:p>
          <a:p>
            <a:pPr marL="457200">
              <a:spcBef>
                <a:spcPts val="300"/>
              </a:spcBef>
            </a:pPr>
            <a:r>
              <a:rPr lang="en-US" dirty="0">
                <a:latin typeface="Calibri Light"/>
                <a:ea typeface="Cambria"/>
                <a:cs typeface="Calibri"/>
              </a:rPr>
              <a:t>work experience </a:t>
            </a:r>
            <a:endParaRPr lang="en-US" dirty="0">
              <a:latin typeface="Calibri Light"/>
              <a:ea typeface="Calibri Light"/>
              <a:cs typeface="Calibri Light"/>
            </a:endParaRPr>
          </a:p>
          <a:p>
            <a:pPr marL="457200">
              <a:spcBef>
                <a:spcPts val="300"/>
              </a:spcBef>
            </a:pPr>
            <a:r>
              <a:rPr lang="en-US" dirty="0">
                <a:latin typeface="Calibri Light"/>
                <a:ea typeface="Cambria"/>
                <a:cs typeface="Calibri"/>
              </a:rPr>
              <a:t>coordinators</a:t>
            </a:r>
            <a:br>
              <a:rPr lang="en-US" dirty="0"/>
            </a:br>
            <a:endParaRPr lang="en-US" sz="1050" dirty="0">
              <a:latin typeface="Calibri Light"/>
              <a:ea typeface="Calibri Light"/>
              <a:cs typeface="Calibri Light"/>
            </a:endParaRPr>
          </a:p>
          <a:p>
            <a:pPr>
              <a:spcBef>
                <a:spcPts val="300"/>
              </a:spcBef>
              <a:buNone/>
            </a:pPr>
            <a:r>
              <a:rPr lang="en-US" dirty="0">
                <a:latin typeface="Calibri Light"/>
                <a:ea typeface="Cambria"/>
                <a:cs typeface="Calibri"/>
              </a:rPr>
              <a:t>They self-selected which session they attended. </a:t>
            </a:r>
            <a:endParaRPr lang="en-US" dirty="0">
              <a:latin typeface="Calibri Light"/>
              <a:ea typeface="Calibri Light"/>
              <a:cs typeface="Calibri Light"/>
            </a:endParaRPr>
          </a:p>
          <a:p>
            <a:pPr>
              <a:spcBef>
                <a:spcPts val="300"/>
              </a:spcBef>
              <a:buNone/>
            </a:pPr>
            <a:r>
              <a:rPr lang="en-US" dirty="0">
                <a:latin typeface="Calibri Light"/>
                <a:ea typeface="Cambria"/>
                <a:cs typeface="Calibri"/>
              </a:rPr>
              <a:t>Group size ranged from 13-15.  </a:t>
            </a:r>
            <a:endParaRPr lang="en-US" dirty="0">
              <a:latin typeface="Calibri Light"/>
              <a:ea typeface="Calibri Light"/>
              <a:cs typeface="Calibri Light"/>
            </a:endParaRPr>
          </a:p>
          <a:p>
            <a:pPr>
              <a:spcBef>
                <a:spcPts val="300"/>
              </a:spcBef>
              <a:buNone/>
            </a:pPr>
            <a:r>
              <a:rPr lang="en-US" dirty="0">
                <a:latin typeface="Calibri Light"/>
                <a:ea typeface="Cambria"/>
                <a:cs typeface="Calibri"/>
              </a:rPr>
              <a:t>Eight participants attended four or five sessions. </a:t>
            </a:r>
            <a:endParaRPr lang="en-US" dirty="0">
              <a:latin typeface="Calibri Light"/>
              <a:ea typeface="Calibri Light"/>
              <a:cs typeface="Calibri Light"/>
            </a:endParaRPr>
          </a:p>
          <a:p>
            <a:pPr>
              <a:spcBef>
                <a:spcPts val="300"/>
              </a:spcBef>
            </a:pPr>
            <a:r>
              <a:rPr lang="en-US" dirty="0">
                <a:latin typeface="Calibri Light"/>
                <a:ea typeface="Cambria"/>
                <a:cs typeface="Calibri"/>
              </a:rPr>
              <a:t>Others attended three or less. </a:t>
            </a:r>
            <a:endParaRPr lang="en-US" dirty="0"/>
          </a:p>
        </p:txBody>
      </p:sp>
    </p:spTree>
    <p:extLst>
      <p:ext uri="{BB962C8B-B14F-4D97-AF65-F5344CB8AC3E}">
        <p14:creationId xmlns:p14="http://schemas.microsoft.com/office/powerpoint/2010/main" val="1044371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prstGeom prst="rect">
            <a:avLst/>
          </a:prstGeom>
          <a:solidFill>
            <a:srgbClr val="FFDBB7"/>
          </a:solidFill>
        </p:spPr>
        <p:txBody>
          <a:bodyPr>
            <a:normAutofit/>
          </a:bodyPr>
          <a:lstStyle/>
          <a:p>
            <a:r>
              <a:rPr lang="en-US" sz="3600" dirty="0">
                <a:ea typeface="Calibri Light"/>
                <a:cs typeface="Calibri Light"/>
              </a:rPr>
              <a:t>Results</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b="1" i="1" dirty="0">
                <a:latin typeface="Calibri Light"/>
                <a:ea typeface="Calibri"/>
                <a:cs typeface="Calibri" panose="020F0502020204030204" pitchFamily="34" charset="0"/>
              </a:rPr>
              <a:t>Subjective Units of Distress Scale (SUDS)</a:t>
            </a:r>
            <a:endParaRPr lang="en-US" dirty="0">
              <a:latin typeface="Calibri Light"/>
              <a:ea typeface="Calibri Light"/>
              <a:cs typeface="Calibri Light"/>
            </a:endParaRPr>
          </a:p>
          <a:p>
            <a:pPr lvl="1">
              <a:buNone/>
            </a:pPr>
            <a:br>
              <a:rPr lang="en-US" dirty="0">
                <a:latin typeface="Calibri Light"/>
                <a:ea typeface="Calibri"/>
                <a:cs typeface="Calibri" panose="020F0502020204030204" pitchFamily="34" charset="0"/>
              </a:rPr>
            </a:br>
            <a:r>
              <a:rPr lang="en-US" dirty="0">
                <a:latin typeface="Calibri Light"/>
                <a:ea typeface="Calibri"/>
                <a:cs typeface="Calibri" panose="020F0502020204030204" pitchFamily="34" charset="0"/>
              </a:rPr>
              <a:t>The SUDS is a tool for measuring the subjective intensity of distress currently experienced by an individual using a scale of 0 to 10. </a:t>
            </a:r>
            <a:endParaRPr lang="en-US" dirty="0">
              <a:latin typeface="Calibri Light"/>
              <a:ea typeface="Calibri Light"/>
              <a:cs typeface="Calibri Light"/>
            </a:endParaRPr>
          </a:p>
          <a:p>
            <a:pPr lvl="1">
              <a:buNone/>
            </a:pPr>
            <a:br>
              <a:rPr lang="en-US" dirty="0"/>
            </a:br>
            <a:r>
              <a:rPr lang="en-US" dirty="0">
                <a:latin typeface="Calibri Light"/>
                <a:ea typeface="Calibri"/>
                <a:cs typeface="Calibri" panose="020F0502020204030204" pitchFamily="34" charset="0"/>
              </a:rPr>
              <a:t>Self assessment, individual identifies their current distress level on the scale.</a:t>
            </a:r>
            <a:endParaRPr lang="en-US" dirty="0">
              <a:latin typeface="Calibri Light"/>
            </a:endParaRPr>
          </a:p>
        </p:txBody>
      </p:sp>
    </p:spTree>
    <p:extLst>
      <p:ext uri="{BB962C8B-B14F-4D97-AF65-F5344CB8AC3E}">
        <p14:creationId xmlns:p14="http://schemas.microsoft.com/office/powerpoint/2010/main" val="1093448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3600" dirty="0">
                <a:ea typeface="Calibri Light"/>
                <a:cs typeface="Calibri Light"/>
              </a:rPr>
              <a:t>Results continued</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dirty="0">
                <a:solidFill>
                  <a:srgbClr val="222222"/>
                </a:solidFill>
                <a:latin typeface="Calibri Light"/>
                <a:ea typeface="Calibri"/>
                <a:cs typeface="Calibri" panose="020F0502020204030204" pitchFamily="34" charset="0"/>
              </a:rPr>
              <a:t>The SUDS was given to participants at the start and end of each session (pre/post)</a:t>
            </a:r>
            <a:endParaRPr lang="en-US" dirty="0">
              <a:latin typeface="Calibri Light"/>
              <a:ea typeface="Calibri Light"/>
              <a:cs typeface="Calibri Light"/>
            </a:endParaRPr>
          </a:p>
          <a:p>
            <a:pPr lvl="1">
              <a:buNone/>
            </a:pPr>
            <a:endParaRPr lang="en-US" dirty="0"/>
          </a:p>
          <a:p>
            <a:pPr marL="285750" indent="-285750">
              <a:buFont typeface="Arial"/>
              <a:buChar char="•"/>
            </a:pPr>
            <a:r>
              <a:rPr lang="en-US" dirty="0">
                <a:solidFill>
                  <a:srgbClr val="222222"/>
                </a:solidFill>
                <a:latin typeface="Calibri Light"/>
                <a:ea typeface="Calibri"/>
                <a:cs typeface="Calibri" panose="020F0502020204030204" pitchFamily="34" charset="0"/>
              </a:rPr>
              <a:t>Collected electronically </a:t>
            </a:r>
            <a:endParaRPr lang="en-US" dirty="0">
              <a:latin typeface="Calibri Light"/>
              <a:ea typeface="Calibri Light"/>
              <a:cs typeface="Calibri Light"/>
            </a:endParaRPr>
          </a:p>
          <a:p>
            <a:pPr marL="285750" indent="-285750">
              <a:buFont typeface="Arial"/>
              <a:buChar char="•"/>
            </a:pPr>
            <a:r>
              <a:rPr lang="en-US" dirty="0">
                <a:solidFill>
                  <a:srgbClr val="222222"/>
                </a:solidFill>
                <a:latin typeface="Calibri Light"/>
                <a:ea typeface="Calibri"/>
                <a:cs typeface="Calibri" panose="020F0502020204030204" pitchFamily="34" charset="0"/>
              </a:rPr>
              <a:t>Average decrease of reported distress was 2.6 </a:t>
            </a:r>
            <a:endParaRPr lang="en-US" dirty="0">
              <a:latin typeface="Calibri Light"/>
              <a:ea typeface="Calibri Light"/>
              <a:cs typeface="Calibri Light"/>
            </a:endParaRPr>
          </a:p>
          <a:p>
            <a:pPr marL="285750" indent="-285750">
              <a:buFont typeface="Arial"/>
              <a:buChar char="•"/>
            </a:pPr>
            <a:r>
              <a:rPr lang="en-US" dirty="0">
                <a:solidFill>
                  <a:srgbClr val="222222"/>
                </a:solidFill>
                <a:latin typeface="Calibri Light"/>
                <a:ea typeface="Calibri"/>
                <a:cs typeface="Calibri" panose="020F0502020204030204" pitchFamily="34" charset="0"/>
              </a:rPr>
              <a:t>4 instances where the level of stress showed no change </a:t>
            </a:r>
            <a:endParaRPr lang="en-US" dirty="0">
              <a:latin typeface="Calibri Light"/>
              <a:ea typeface="Calibri Light"/>
              <a:cs typeface="Calibri Light"/>
            </a:endParaRPr>
          </a:p>
          <a:p>
            <a:pPr marL="285750" indent="-285750">
              <a:buFont typeface="Arial"/>
              <a:buChar char="•"/>
            </a:pPr>
            <a:r>
              <a:rPr lang="en-US" dirty="0">
                <a:solidFill>
                  <a:srgbClr val="222222"/>
                </a:solidFill>
                <a:latin typeface="Calibri Light"/>
                <a:ea typeface="Calibri"/>
                <a:cs typeface="Calibri" panose="020F0502020204030204" pitchFamily="34" charset="0"/>
              </a:rPr>
              <a:t>2 reports of an increase in stress</a:t>
            </a:r>
            <a:endParaRPr lang="en-US" dirty="0">
              <a:latin typeface="Calibri Light"/>
              <a:ea typeface="Calibri Light"/>
              <a:cs typeface="Calibri Light"/>
            </a:endParaRPr>
          </a:p>
          <a:p>
            <a:pPr marL="285750" indent="-285750">
              <a:buFont typeface="Arial"/>
              <a:buChar char="•"/>
            </a:pPr>
            <a:r>
              <a:rPr lang="en-US" dirty="0">
                <a:solidFill>
                  <a:srgbClr val="222222"/>
                </a:solidFill>
                <a:latin typeface="Calibri Light"/>
                <a:ea typeface="Calibri"/>
                <a:cs typeface="Calibri" panose="020F0502020204030204" pitchFamily="34" charset="0"/>
              </a:rPr>
              <a:t>Lowest average level of distress 2.2  reported after the final session</a:t>
            </a:r>
            <a:endParaRPr lang="en-US" dirty="0">
              <a:latin typeface="Calibri Light"/>
            </a:endParaRPr>
          </a:p>
        </p:txBody>
      </p:sp>
    </p:spTree>
    <p:extLst>
      <p:ext uri="{BB962C8B-B14F-4D97-AF65-F5344CB8AC3E}">
        <p14:creationId xmlns:p14="http://schemas.microsoft.com/office/powerpoint/2010/main" val="999521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3600" dirty="0">
                <a:ea typeface="Calibri Light"/>
                <a:cs typeface="Calibri Light"/>
              </a:rPr>
              <a:t>Results continued 2</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dirty="0">
                <a:solidFill>
                  <a:srgbClr val="222222"/>
                </a:solidFill>
                <a:latin typeface="Calibri Light"/>
                <a:ea typeface="Calibri"/>
                <a:cs typeface="Calibri" panose="020F0502020204030204" pitchFamily="34" charset="0"/>
              </a:rPr>
              <a:t>Average reported distress level at start and end of each session</a:t>
            </a:r>
          </a:p>
          <a:p>
            <a:pPr lvl="1" defTabSz="825500">
              <a:buNone/>
              <a:tabLst>
                <a:tab pos="2627313" algn="l"/>
              </a:tabLst>
            </a:pPr>
            <a:r>
              <a:rPr lang="en-US" dirty="0">
                <a:solidFill>
                  <a:srgbClr val="222222"/>
                </a:solidFill>
                <a:latin typeface="Calibri Light"/>
                <a:ea typeface="Calibri"/>
                <a:cs typeface="Calibri" panose="020F0502020204030204" pitchFamily="34" charset="0"/>
              </a:rPr>
              <a:t> 		PRE  		POST</a:t>
            </a:r>
            <a:endParaRPr lang="en-US" dirty="0">
              <a:latin typeface="Calibri Light"/>
              <a:ea typeface="Calibri"/>
              <a:cs typeface="Calibri"/>
            </a:endParaRPr>
          </a:p>
          <a:p>
            <a:pPr lvl="1" defTabSz="827088">
              <a:buNone/>
              <a:tabLst>
                <a:tab pos="2627313" algn="l"/>
              </a:tabLst>
            </a:pPr>
            <a:r>
              <a:rPr lang="en-US" dirty="0">
                <a:solidFill>
                  <a:srgbClr val="222222"/>
                </a:solidFill>
                <a:latin typeface="Calibri Light"/>
                <a:ea typeface="Calibri"/>
                <a:cs typeface="Calibri" panose="020F0502020204030204" pitchFamily="34" charset="0"/>
              </a:rPr>
              <a:t>November 	4.7 		2.5</a:t>
            </a:r>
            <a:endParaRPr lang="en-US" dirty="0">
              <a:latin typeface="Calibri Light"/>
              <a:ea typeface="Calibri"/>
              <a:cs typeface="Calibri Light"/>
            </a:endParaRPr>
          </a:p>
          <a:p>
            <a:pPr lvl="1" defTabSz="827088">
              <a:buNone/>
              <a:tabLst>
                <a:tab pos="2627313" algn="l"/>
              </a:tabLst>
            </a:pPr>
            <a:r>
              <a:rPr lang="en-US" dirty="0">
                <a:solidFill>
                  <a:srgbClr val="222222"/>
                </a:solidFill>
                <a:latin typeface="Calibri Light"/>
                <a:ea typeface="Calibri"/>
                <a:cs typeface="Calibri" panose="020F0502020204030204" pitchFamily="34" charset="0"/>
              </a:rPr>
              <a:t>January 	5.5 		3.1</a:t>
            </a:r>
            <a:endParaRPr lang="en-US" dirty="0">
              <a:latin typeface="Calibri Light"/>
              <a:ea typeface="Calibri"/>
              <a:cs typeface="Calibri Light"/>
            </a:endParaRPr>
          </a:p>
          <a:p>
            <a:pPr lvl="1" defTabSz="827088">
              <a:buNone/>
              <a:tabLst>
                <a:tab pos="2627313" algn="l"/>
              </a:tabLst>
            </a:pPr>
            <a:r>
              <a:rPr lang="en-US" dirty="0">
                <a:solidFill>
                  <a:srgbClr val="222222"/>
                </a:solidFill>
                <a:latin typeface="Calibri Light"/>
                <a:ea typeface="Calibri"/>
                <a:cs typeface="Calibri" panose="020F0502020204030204" pitchFamily="34" charset="0"/>
              </a:rPr>
              <a:t>February	5.0		3.1</a:t>
            </a:r>
            <a:endParaRPr lang="en-US" dirty="0">
              <a:latin typeface="Calibri Light"/>
              <a:ea typeface="Calibri"/>
              <a:cs typeface="Calibri Light"/>
            </a:endParaRPr>
          </a:p>
          <a:p>
            <a:pPr lvl="1" defTabSz="827088">
              <a:buNone/>
              <a:tabLst>
                <a:tab pos="2627313" algn="l"/>
              </a:tabLst>
            </a:pPr>
            <a:r>
              <a:rPr lang="en-US" dirty="0">
                <a:solidFill>
                  <a:srgbClr val="222222"/>
                </a:solidFill>
                <a:latin typeface="Calibri Light"/>
                <a:ea typeface="Calibri"/>
                <a:cs typeface="Calibri" panose="020F0502020204030204" pitchFamily="34" charset="0"/>
              </a:rPr>
              <a:t>March 	6.5		3.5</a:t>
            </a:r>
            <a:endParaRPr lang="en-US" dirty="0">
              <a:latin typeface="Calibri Light"/>
              <a:ea typeface="Calibri"/>
              <a:cs typeface="Calibri Light"/>
            </a:endParaRPr>
          </a:p>
          <a:p>
            <a:pPr lvl="1" defTabSz="827088">
              <a:buNone/>
              <a:tabLst>
                <a:tab pos="2627313" algn="l"/>
              </a:tabLst>
            </a:pPr>
            <a:r>
              <a:rPr lang="en-US" dirty="0">
                <a:solidFill>
                  <a:srgbClr val="222222"/>
                </a:solidFill>
                <a:latin typeface="Calibri Light"/>
                <a:ea typeface="Calibri"/>
                <a:cs typeface="Calibri" panose="020F0502020204030204" pitchFamily="34" charset="0"/>
              </a:rPr>
              <a:t>April 	4.8 		2.2</a:t>
            </a:r>
            <a:endParaRPr lang="en-US" dirty="0">
              <a:latin typeface="Calibri Light"/>
            </a:endParaRPr>
          </a:p>
        </p:txBody>
      </p:sp>
    </p:spTree>
    <p:extLst>
      <p:ext uri="{BB962C8B-B14F-4D97-AF65-F5344CB8AC3E}">
        <p14:creationId xmlns:p14="http://schemas.microsoft.com/office/powerpoint/2010/main" val="4080054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3600" dirty="0">
                <a:ea typeface="Calibri Light"/>
                <a:cs typeface="Calibri Light"/>
              </a:rPr>
              <a:t>Further examination of rating scores</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marL="285750" indent="-285750">
              <a:buFont typeface="Arial"/>
              <a:buChar char="•"/>
            </a:pPr>
            <a:r>
              <a:rPr lang="en-US" dirty="0">
                <a:solidFill>
                  <a:srgbClr val="222222"/>
                </a:solidFill>
                <a:latin typeface="Calibri Light"/>
                <a:ea typeface="Calibri"/>
                <a:cs typeface="Calibri" panose="020F0502020204030204" pitchFamily="34" charset="0"/>
              </a:rPr>
              <a:t>23 out of 125 responses fell in the elevated range, equal to or above 7 </a:t>
            </a:r>
            <a:endParaRPr lang="en-US" dirty="0">
              <a:latin typeface="Calibri Light"/>
              <a:ea typeface="Calibri Light"/>
              <a:cs typeface="Calibri Light"/>
            </a:endParaRPr>
          </a:p>
          <a:p>
            <a:pPr marL="285750" indent="-285750">
              <a:buFont typeface="Arial"/>
              <a:buChar char="•"/>
            </a:pPr>
            <a:r>
              <a:rPr lang="en-US" dirty="0">
                <a:solidFill>
                  <a:srgbClr val="222222"/>
                </a:solidFill>
                <a:latin typeface="Calibri Light"/>
                <a:ea typeface="Calibri"/>
                <a:cs typeface="Calibri" panose="020F0502020204030204" pitchFamily="34" charset="0"/>
              </a:rPr>
              <a:t>41 out of 125 responses fell in the middle range, defined as rating 4 to 6</a:t>
            </a:r>
            <a:endParaRPr lang="en-US" dirty="0">
              <a:latin typeface="Calibri Light"/>
              <a:ea typeface="Calibri Light"/>
              <a:cs typeface="Calibri Light"/>
            </a:endParaRPr>
          </a:p>
          <a:p>
            <a:pPr marL="285750" indent="-285750">
              <a:buFont typeface="Arial"/>
              <a:buChar char="•"/>
            </a:pPr>
            <a:r>
              <a:rPr lang="en-US" dirty="0">
                <a:solidFill>
                  <a:srgbClr val="222222"/>
                </a:solidFill>
                <a:latin typeface="Calibri Light"/>
                <a:ea typeface="Calibri"/>
                <a:cs typeface="Calibri" panose="020F0502020204030204" pitchFamily="34" charset="0"/>
              </a:rPr>
              <a:t>62 out of 125 responses indicating low distress, defined as rating 3 or less</a:t>
            </a:r>
            <a:endParaRPr lang="en-US" dirty="0">
              <a:latin typeface="Calibri Light"/>
              <a:ea typeface="Calibri Light"/>
              <a:cs typeface="Calibri Light"/>
            </a:endParaRPr>
          </a:p>
          <a:p>
            <a:pPr indent="0">
              <a:spcBef>
                <a:spcPts val="300"/>
              </a:spcBef>
              <a:buNone/>
            </a:pPr>
            <a:endParaRPr lang="en-US" dirty="0"/>
          </a:p>
          <a:p>
            <a:pPr>
              <a:spcBef>
                <a:spcPts val="300"/>
              </a:spcBef>
              <a:buNone/>
            </a:pPr>
            <a:r>
              <a:rPr lang="en-US" dirty="0">
                <a:solidFill>
                  <a:srgbClr val="222222"/>
                </a:solidFill>
                <a:latin typeface="Calibri Light"/>
                <a:ea typeface="Calibri"/>
                <a:cs typeface="Calibri" panose="020F0502020204030204" pitchFamily="34" charset="0"/>
              </a:rPr>
              <a:t>Higher ratings were indicated at the start of the session 91% of the time</a:t>
            </a:r>
            <a:br>
              <a:rPr lang="en-US" dirty="0"/>
            </a:br>
            <a:endParaRPr lang="en-US" dirty="0">
              <a:latin typeface="Calibri Light"/>
              <a:ea typeface="Calibri Light"/>
              <a:cs typeface="Calibri Light"/>
            </a:endParaRPr>
          </a:p>
          <a:p>
            <a:pPr>
              <a:spcBef>
                <a:spcPts val="300"/>
              </a:spcBef>
              <a:buNone/>
            </a:pPr>
            <a:r>
              <a:rPr lang="en-US" b="1" dirty="0">
                <a:solidFill>
                  <a:schemeClr val="accent2">
                    <a:lumMod val="75000"/>
                  </a:schemeClr>
                </a:solidFill>
                <a:latin typeface="Calibri Light"/>
                <a:ea typeface="Calibri"/>
                <a:cs typeface="Calibri" panose="020F0502020204030204" pitchFamily="34" charset="0"/>
              </a:rPr>
              <a:t>**Eighty-four percent of the low distress ratings were recorded immediately following the wellness session.</a:t>
            </a:r>
            <a:endParaRPr lang="en-US" b="1" dirty="0">
              <a:solidFill>
                <a:schemeClr val="accent2">
                  <a:lumMod val="75000"/>
                </a:schemeClr>
              </a:solidFill>
              <a:latin typeface="Calibri Light"/>
            </a:endParaRPr>
          </a:p>
        </p:txBody>
      </p:sp>
    </p:spTree>
    <p:extLst>
      <p:ext uri="{BB962C8B-B14F-4D97-AF65-F5344CB8AC3E}">
        <p14:creationId xmlns:p14="http://schemas.microsoft.com/office/powerpoint/2010/main" val="2289311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3600" dirty="0">
                <a:ea typeface="Calibri Light"/>
                <a:cs typeface="Calibri Light"/>
              </a:rPr>
              <a:t>Perceived Stress Scale (PSS)</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dirty="0">
                <a:latin typeface="Calibri Light"/>
                <a:ea typeface="Calibri"/>
                <a:cs typeface="Calibri" panose="020F0502020204030204" pitchFamily="34" charset="0"/>
              </a:rPr>
              <a:t>PSS is a classic stress assessment instrument. </a:t>
            </a:r>
            <a:endParaRPr lang="en-US" dirty="0">
              <a:latin typeface="Calibri Light"/>
              <a:ea typeface="Calibri Light"/>
              <a:cs typeface="Calibri Light"/>
            </a:endParaRPr>
          </a:p>
          <a:p>
            <a:pPr marL="231775" lvl="1" indent="-3175">
              <a:buNone/>
            </a:pPr>
            <a:r>
              <a:rPr lang="en-US" dirty="0">
                <a:latin typeface="Calibri Light"/>
                <a:ea typeface="Calibri"/>
                <a:cs typeface="Calibri" panose="020F0502020204030204" pitchFamily="34" charset="0"/>
              </a:rPr>
              <a:t>Developed in 1983 and continues to be a popular choice for understanding how different situations affect one’s feelings and perceived stress level. </a:t>
            </a:r>
            <a:endParaRPr lang="en-US"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Questions assess general level of stress, not specific to the workplace. </a:t>
            </a:r>
          </a:p>
        </p:txBody>
      </p:sp>
    </p:spTree>
    <p:extLst>
      <p:ext uri="{BB962C8B-B14F-4D97-AF65-F5344CB8AC3E}">
        <p14:creationId xmlns:p14="http://schemas.microsoft.com/office/powerpoint/2010/main" val="2122119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lstStyle/>
          <a:p>
            <a:r>
              <a:rPr lang="en-US" sz="3600" dirty="0">
                <a:ea typeface="+mj-lt"/>
                <a:cs typeface="+mj-lt"/>
              </a:rPr>
              <a:t>Perceived Stress Scale (PSS) continued</a:t>
            </a:r>
            <a:endParaRPr lang="en-US" dirty="0"/>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marL="231775" lvl="1" indent="-3175">
              <a:buNone/>
            </a:pPr>
            <a:r>
              <a:rPr lang="en-US" dirty="0">
                <a:latin typeface="Calibri Light"/>
                <a:ea typeface="Calibri"/>
                <a:cs typeface="Calibri" panose="020F0502020204030204" pitchFamily="34" charset="0"/>
              </a:rPr>
              <a:t>Individuals are asked to indicate how often they felt or thought a certain way over the past month. Some examples of questions include:</a:t>
            </a:r>
            <a:endParaRPr lang="en-US" dirty="0">
              <a:latin typeface="Calibri Light"/>
              <a:ea typeface="Calibri Light"/>
              <a:cs typeface="Calibri Light"/>
            </a:endParaRPr>
          </a:p>
          <a:p>
            <a:pPr marL="285750" indent="-285750">
              <a:buFont typeface="Arial"/>
              <a:buChar char="•"/>
            </a:pPr>
            <a:r>
              <a:rPr lang="en-US" dirty="0">
                <a:latin typeface="Calibri Light"/>
                <a:ea typeface="Calibri"/>
                <a:cs typeface="Calibri" panose="020F0502020204030204" pitchFamily="34" charset="0"/>
              </a:rPr>
              <a:t>In the past month, how often have you felt unable to control the important things in your life? </a:t>
            </a:r>
            <a:endParaRPr lang="en-US" dirty="0">
              <a:latin typeface="Calibri Light"/>
              <a:ea typeface="Calibri Light"/>
              <a:cs typeface="Calibri Light"/>
            </a:endParaRPr>
          </a:p>
          <a:p>
            <a:pPr marL="285750" indent="-285750">
              <a:buFont typeface="Arial"/>
              <a:buChar char="•"/>
            </a:pPr>
            <a:r>
              <a:rPr lang="en-US" dirty="0">
                <a:latin typeface="Calibri Light"/>
                <a:ea typeface="Calibri"/>
                <a:cs typeface="Calibri" panose="020F0502020204030204" pitchFamily="34" charset="0"/>
              </a:rPr>
              <a:t>In the last month, how often have you felt confident about your ability to handle personal problems?</a:t>
            </a:r>
            <a:endParaRPr lang="en-US" dirty="0">
              <a:latin typeface="Calibri Light"/>
              <a:ea typeface="Calibri Light"/>
              <a:cs typeface="Calibri Light"/>
            </a:endParaRPr>
          </a:p>
          <a:p>
            <a:pPr marL="285750" indent="-285750">
              <a:buFont typeface="Arial"/>
              <a:buChar char="•"/>
            </a:pPr>
            <a:r>
              <a:rPr lang="en-US" dirty="0">
                <a:latin typeface="Calibri Light"/>
                <a:ea typeface="Calibri"/>
                <a:cs typeface="Calibri" panose="020F0502020204030204" pitchFamily="34" charset="0"/>
              </a:rPr>
              <a:t>In the last month, how often were you able to control irritations in your life?</a:t>
            </a:r>
            <a:endParaRPr lang="en-US" dirty="0">
              <a:latin typeface="Calibri Light"/>
            </a:endParaRPr>
          </a:p>
        </p:txBody>
      </p:sp>
    </p:spTree>
    <p:extLst>
      <p:ext uri="{BB962C8B-B14F-4D97-AF65-F5344CB8AC3E}">
        <p14:creationId xmlns:p14="http://schemas.microsoft.com/office/powerpoint/2010/main" val="1777517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E1EFD9"/>
          </a:solidFill>
        </p:spPr>
        <p:txBody>
          <a:bodyPr>
            <a:normAutofit/>
          </a:bodyPr>
          <a:lstStyle/>
          <a:p>
            <a:r>
              <a:rPr lang="en-US" sz="3200" dirty="0">
                <a:latin typeface="Calibri"/>
                <a:ea typeface="Calibri Light"/>
                <a:cs typeface="Calibri" panose="020F0502020204030204" pitchFamily="34" charset="0"/>
              </a:rPr>
              <a:t>Special education teachers need more mental health initiatives</a:t>
            </a:r>
            <a:r>
              <a:rPr lang="en-US" sz="2800" dirty="0">
                <a:latin typeface="Calibri"/>
                <a:ea typeface="Calibri Light"/>
                <a:cs typeface="Calibri" panose="020F0502020204030204" pitchFamily="34" charset="0"/>
              </a:rPr>
              <a:t> </a:t>
            </a:r>
            <a:r>
              <a:rPr lang="en-US" sz="2400" dirty="0">
                <a:latin typeface="Calibri"/>
                <a:ea typeface="Calibri Light"/>
                <a:cs typeface="Calibri" panose="020F0502020204030204" pitchFamily="34" charset="0"/>
              </a:rPr>
              <a:t>(</a:t>
            </a:r>
            <a:r>
              <a:rPr lang="en-US" sz="2400" dirty="0" err="1">
                <a:latin typeface="Calibri"/>
                <a:ea typeface="Calibri Light"/>
                <a:cs typeface="Calibri" panose="020F0502020204030204" pitchFamily="34" charset="0"/>
              </a:rPr>
              <a:t>Edsource</a:t>
            </a:r>
            <a:r>
              <a:rPr lang="en-US" sz="2400" dirty="0">
                <a:latin typeface="Calibri"/>
                <a:ea typeface="Calibri Light"/>
                <a:cs typeface="Calibri" panose="020F0502020204030204" pitchFamily="34" charset="0"/>
              </a:rPr>
              <a:t>)</a:t>
            </a:r>
            <a:endParaRPr lang="en-US" sz="2400" dirty="0">
              <a:latin typeface="Calibri"/>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marL="228600" lvl="1" indent="0">
              <a:buNone/>
            </a:pPr>
            <a:r>
              <a:rPr lang="en-US" dirty="0">
                <a:solidFill>
                  <a:srgbClr val="333333"/>
                </a:solidFill>
                <a:latin typeface="Calibri Light"/>
                <a:ea typeface="Calibri"/>
                <a:cs typeface="Times New Roman"/>
              </a:rPr>
              <a:t>Teachers can be heard saying, “the stress of recent years has led me to question my ability to carry on. There will come a point when I must prioritize my health over my career.”</a:t>
            </a:r>
          </a:p>
          <a:p>
            <a:pPr marL="228600" lvl="1" indent="0">
              <a:buNone/>
            </a:pPr>
            <a:endParaRPr lang="en-US" dirty="0">
              <a:solidFill>
                <a:srgbClr val="333333"/>
              </a:solidFill>
              <a:latin typeface="Calibri Light"/>
              <a:ea typeface="Calibri"/>
              <a:cs typeface="Times New Roman"/>
            </a:endParaRPr>
          </a:p>
          <a:p>
            <a:pPr lvl="1">
              <a:buNone/>
            </a:pPr>
            <a:r>
              <a:rPr lang="en-US" dirty="0">
                <a:latin typeface="Calibri Light"/>
                <a:ea typeface="Calibri"/>
                <a:cs typeface="Times New Roman"/>
              </a:rPr>
              <a:t>According to the </a:t>
            </a:r>
            <a:r>
              <a:rPr lang="en-US" dirty="0">
                <a:latin typeface="Calibri Light"/>
                <a:ea typeface="Calibri"/>
                <a:cs typeface="Times New Roman"/>
                <a:hlinkClick r:id="rId2">
                  <a:extLst>
                    <a:ext uri="{A12FA001-AC4F-418D-AE19-62706E023703}">
                      <ahyp:hlinkClr xmlns:ahyp="http://schemas.microsoft.com/office/drawing/2018/hyperlinkcolor" val="tx"/>
                    </a:ext>
                  </a:extLst>
                </a:hlinkClick>
              </a:rPr>
              <a:t>National Center for Educational Statistics</a:t>
            </a:r>
            <a:r>
              <a:rPr lang="en-US" dirty="0">
                <a:latin typeface="Calibri Light"/>
                <a:ea typeface="Calibri"/>
                <a:cs typeface="Times New Roman"/>
              </a:rPr>
              <a:t>,(2022) 45% of schools reported unfilled positions in special education roles, with 78% citing difficulties in hiring special education staff for the current school year. </a:t>
            </a:r>
            <a:endParaRPr lang="en-US" dirty="0">
              <a:latin typeface="Calibri Light"/>
            </a:endParaRPr>
          </a:p>
        </p:txBody>
      </p:sp>
    </p:spTree>
    <p:extLst>
      <p:ext uri="{BB962C8B-B14F-4D97-AF65-F5344CB8AC3E}">
        <p14:creationId xmlns:p14="http://schemas.microsoft.com/office/powerpoint/2010/main" val="3628560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lstStyle/>
          <a:p>
            <a:r>
              <a:rPr lang="en-US" sz="3600" dirty="0">
                <a:ea typeface="+mj-lt"/>
                <a:cs typeface="+mj-lt"/>
              </a:rPr>
              <a:t>Perceived Stress Scale (PSS) continued 2</a:t>
            </a:r>
            <a:endParaRPr lang="en-US" dirty="0"/>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Autofit/>
          </a:bodyPr>
          <a:lstStyle/>
          <a:p>
            <a:pPr marL="0" lvl="1" indent="0">
              <a:spcBef>
                <a:spcPts val="0"/>
              </a:spcBef>
              <a:spcAft>
                <a:spcPts val="300"/>
              </a:spcAft>
              <a:buNone/>
            </a:pPr>
            <a:r>
              <a:rPr lang="en-US" dirty="0">
                <a:latin typeface="Calibri Light"/>
                <a:ea typeface="Calibri"/>
                <a:cs typeface="Calibri" panose="020F0502020204030204" pitchFamily="34" charset="0"/>
              </a:rPr>
              <a:t>Individual total scores on the PSS can range from 0 to 40 with higher scores indicating higher perceived stress. </a:t>
            </a:r>
            <a:endParaRPr lang="en-US" dirty="0">
              <a:latin typeface="Calibri Light"/>
              <a:ea typeface="Calibri Light"/>
              <a:cs typeface="Calibri Light"/>
            </a:endParaRPr>
          </a:p>
          <a:p>
            <a:pPr marL="285750" indent="-285750">
              <a:spcBef>
                <a:spcPts val="0"/>
              </a:spcBef>
              <a:spcAft>
                <a:spcPts val="300"/>
              </a:spcAft>
              <a:buFont typeface="Arial"/>
              <a:buChar char="•"/>
            </a:pPr>
            <a:r>
              <a:rPr lang="en-US" dirty="0">
                <a:latin typeface="Calibri Light"/>
                <a:ea typeface="Calibri"/>
                <a:cs typeface="Calibri" panose="020F0502020204030204" pitchFamily="34" charset="0"/>
              </a:rPr>
              <a:t>Scores ranging from 0-13 are considered low stress. </a:t>
            </a:r>
            <a:endParaRPr lang="en-US" dirty="0">
              <a:latin typeface="Calibri Light"/>
              <a:ea typeface="Calibri Light"/>
              <a:cs typeface="Calibri Light"/>
            </a:endParaRPr>
          </a:p>
          <a:p>
            <a:pPr marL="285750" indent="-285750">
              <a:spcBef>
                <a:spcPts val="0"/>
              </a:spcBef>
              <a:spcAft>
                <a:spcPts val="300"/>
              </a:spcAft>
              <a:buFont typeface="Arial"/>
              <a:buChar char="•"/>
            </a:pPr>
            <a:r>
              <a:rPr lang="en-US" dirty="0">
                <a:latin typeface="Calibri Light"/>
                <a:ea typeface="Calibri"/>
                <a:cs typeface="Calibri" panose="020F0502020204030204" pitchFamily="34" charset="0"/>
              </a:rPr>
              <a:t>Scores ranging from 14-26 are considered moderate stress </a:t>
            </a:r>
            <a:endParaRPr lang="en-US" dirty="0">
              <a:latin typeface="Calibri Light"/>
              <a:ea typeface="Calibri Light"/>
              <a:cs typeface="Calibri Light"/>
            </a:endParaRPr>
          </a:p>
          <a:p>
            <a:pPr marL="285750" indent="-285750">
              <a:spcBef>
                <a:spcPts val="0"/>
              </a:spcBef>
              <a:spcAft>
                <a:spcPts val="300"/>
              </a:spcAft>
              <a:buFont typeface="Arial"/>
              <a:buChar char="•"/>
            </a:pPr>
            <a:r>
              <a:rPr lang="en-US" dirty="0">
                <a:latin typeface="Calibri Light"/>
                <a:ea typeface="Calibri"/>
                <a:cs typeface="Calibri" panose="020F0502020204030204" pitchFamily="34" charset="0"/>
              </a:rPr>
              <a:t>Scores ranging from 27-40 are considered high stress</a:t>
            </a:r>
            <a:endParaRPr lang="en-US" dirty="0">
              <a:latin typeface="Calibri Light"/>
              <a:ea typeface="Calibri Light"/>
              <a:cs typeface="Calibri Light"/>
            </a:endParaRPr>
          </a:p>
          <a:p>
            <a:pPr>
              <a:spcBef>
                <a:spcPts val="0"/>
              </a:spcBef>
              <a:spcAft>
                <a:spcPts val="300"/>
              </a:spcAft>
              <a:buNone/>
            </a:pPr>
            <a:r>
              <a:rPr lang="en-US" dirty="0">
                <a:latin typeface="Calibri Light"/>
                <a:ea typeface="Calibri"/>
                <a:cs typeface="Calibri" panose="020F0502020204030204" pitchFamily="34" charset="0"/>
              </a:rPr>
              <a:t>Scale was used to collect staff stress levels over the course of the school year</a:t>
            </a:r>
            <a:endParaRPr lang="en-US" dirty="0">
              <a:latin typeface="Calibri Light"/>
              <a:ea typeface="Calibri Light"/>
              <a:cs typeface="Calibri Light"/>
            </a:endParaRPr>
          </a:p>
          <a:p>
            <a:pPr>
              <a:spcBef>
                <a:spcPts val="0"/>
              </a:spcBef>
              <a:spcAft>
                <a:spcPts val="300"/>
              </a:spcAft>
              <a:buNone/>
            </a:pPr>
            <a:r>
              <a:rPr lang="en-US" dirty="0">
                <a:latin typeface="Calibri Light"/>
                <a:ea typeface="Calibri"/>
                <a:cs typeface="Calibri" panose="020F0502020204030204" pitchFamily="34" charset="0"/>
              </a:rPr>
              <a:t>Given to participants 5  times between November and April</a:t>
            </a:r>
            <a:endParaRPr lang="en-US" dirty="0">
              <a:latin typeface="Calibri Light"/>
              <a:ea typeface="Calibri Light"/>
              <a:cs typeface="Calibri Light"/>
            </a:endParaRPr>
          </a:p>
          <a:p>
            <a:pPr>
              <a:spcBef>
                <a:spcPts val="0"/>
              </a:spcBef>
              <a:spcAft>
                <a:spcPts val="300"/>
              </a:spcAft>
              <a:buNone/>
            </a:pPr>
            <a:r>
              <a:rPr lang="en-US" dirty="0">
                <a:latin typeface="Calibri Light"/>
                <a:ea typeface="Calibri"/>
                <a:cs typeface="Calibri" panose="020F0502020204030204" pitchFamily="34" charset="0"/>
              </a:rPr>
              <a:t>Distributed via email a few weeks after each session </a:t>
            </a:r>
            <a:endParaRPr lang="en-US" dirty="0">
              <a:latin typeface="Calibri Light"/>
              <a:ea typeface="Calibri Light"/>
              <a:cs typeface="Calibri Light"/>
            </a:endParaRPr>
          </a:p>
          <a:p>
            <a:pPr marL="228600" lvl="1" indent="0">
              <a:spcBef>
                <a:spcPts val="0"/>
              </a:spcBef>
              <a:spcAft>
                <a:spcPts val="300"/>
              </a:spcAft>
              <a:buNone/>
            </a:pPr>
            <a:r>
              <a:rPr lang="en-US" dirty="0">
                <a:latin typeface="Calibri Light"/>
                <a:ea typeface="Calibri"/>
                <a:cs typeface="Calibri" panose="020F0502020204030204" pitchFamily="34" charset="0"/>
              </a:rPr>
              <a:t>Participants were encouraged to fill out the scale each time, </a:t>
            </a:r>
            <a:r>
              <a:rPr lang="en-US" i="1" dirty="0">
                <a:latin typeface="Calibri Light"/>
                <a:ea typeface="Calibri"/>
                <a:cs typeface="Calibri" panose="020F0502020204030204" pitchFamily="34" charset="0"/>
              </a:rPr>
              <a:t>regardless of attending the previous session</a:t>
            </a:r>
            <a:endParaRPr lang="en-US" dirty="0">
              <a:latin typeface="Calibri Light"/>
            </a:endParaRPr>
          </a:p>
        </p:txBody>
      </p:sp>
    </p:spTree>
    <p:extLst>
      <p:ext uri="{BB962C8B-B14F-4D97-AF65-F5344CB8AC3E}">
        <p14:creationId xmlns:p14="http://schemas.microsoft.com/office/powerpoint/2010/main" val="1198261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3600" dirty="0">
                <a:ea typeface="Calibri Light"/>
                <a:cs typeface="Calibri Light"/>
              </a:rPr>
              <a:t>Results from the PSS</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fontScale="92500" lnSpcReduction="10000"/>
          </a:bodyPr>
          <a:lstStyle/>
          <a:p>
            <a:pPr lvl="1">
              <a:buNone/>
            </a:pPr>
            <a:r>
              <a:rPr lang="en-US" dirty="0">
                <a:latin typeface="Calibri Light"/>
                <a:ea typeface="Calibri"/>
                <a:cs typeface="Calibri" panose="020F0502020204030204" pitchFamily="34" charset="0"/>
              </a:rPr>
              <a:t>Results from the PSS showed the earlier part of the school year was the most stressful (November) and  April was the least stressful. The average reported stress level for each month fell within the “moderate” (14-26) range.</a:t>
            </a:r>
            <a:br>
              <a:rPr lang="en-US" dirty="0"/>
            </a:br>
            <a:endParaRPr lang="en-US" dirty="0">
              <a:latin typeface="Calibri Light"/>
              <a:ea typeface="Calibri Light"/>
              <a:cs typeface="Calibri Light"/>
            </a:endParaRPr>
          </a:p>
          <a:p>
            <a:pPr marL="860425" lvl="1" indent="-57150">
              <a:buNone/>
            </a:pPr>
            <a:r>
              <a:rPr lang="en-US" dirty="0">
                <a:latin typeface="Calibri Light"/>
                <a:ea typeface="Calibri"/>
                <a:cs typeface="Calibri" panose="020F0502020204030204" pitchFamily="34" charset="0"/>
              </a:rPr>
              <a:t>Average level of stress for each month</a:t>
            </a:r>
            <a:endParaRPr lang="en-US" dirty="0">
              <a:latin typeface="Calibri Light"/>
              <a:ea typeface="Calibri Light"/>
              <a:cs typeface="Calibri Light"/>
            </a:endParaRPr>
          </a:p>
          <a:p>
            <a:pPr marL="860425" lvl="1" indent="-57150">
              <a:buNone/>
            </a:pPr>
            <a:r>
              <a:rPr lang="en-US" dirty="0">
                <a:latin typeface="Calibri Light"/>
                <a:ea typeface="Calibri"/>
                <a:cs typeface="Calibri" panose="020F0502020204030204" pitchFamily="34" charset="0"/>
              </a:rPr>
              <a:t>November 22.66</a:t>
            </a:r>
            <a:endParaRPr lang="en-US" dirty="0">
              <a:latin typeface="Calibri Light"/>
              <a:ea typeface="Calibri Light"/>
              <a:cs typeface="Calibri Light"/>
            </a:endParaRPr>
          </a:p>
          <a:p>
            <a:pPr marL="860425" lvl="1" indent="-57150">
              <a:buNone/>
            </a:pPr>
            <a:r>
              <a:rPr lang="en-US" dirty="0">
                <a:latin typeface="Calibri Light"/>
                <a:ea typeface="Calibri"/>
                <a:cs typeface="Calibri" panose="020F0502020204030204" pitchFamily="34" charset="0"/>
              </a:rPr>
              <a:t>January 20.68</a:t>
            </a:r>
            <a:endParaRPr lang="en-US" dirty="0">
              <a:latin typeface="Calibri Light"/>
              <a:ea typeface="Calibri Light"/>
              <a:cs typeface="Calibri Light"/>
            </a:endParaRPr>
          </a:p>
          <a:p>
            <a:pPr marL="860425" lvl="1" indent="-57150">
              <a:buNone/>
            </a:pPr>
            <a:r>
              <a:rPr lang="en-US" dirty="0">
                <a:latin typeface="Calibri Light"/>
                <a:ea typeface="Calibri"/>
                <a:cs typeface="Calibri" panose="020F0502020204030204" pitchFamily="34" charset="0"/>
              </a:rPr>
              <a:t>February 21.05</a:t>
            </a:r>
            <a:endParaRPr lang="en-US" dirty="0">
              <a:latin typeface="Calibri Light"/>
              <a:ea typeface="Calibri Light"/>
              <a:cs typeface="Calibri Light"/>
            </a:endParaRPr>
          </a:p>
          <a:p>
            <a:pPr marL="860425" lvl="1" indent="-57150">
              <a:buNone/>
            </a:pPr>
            <a:r>
              <a:rPr lang="en-US" dirty="0">
                <a:latin typeface="Calibri Light"/>
                <a:ea typeface="Calibri"/>
                <a:cs typeface="Calibri" panose="020F0502020204030204" pitchFamily="34" charset="0"/>
              </a:rPr>
              <a:t>March 21.38</a:t>
            </a:r>
            <a:endParaRPr lang="en-US" dirty="0">
              <a:latin typeface="Calibri Light"/>
              <a:ea typeface="Calibri Light"/>
              <a:cs typeface="Calibri Light"/>
            </a:endParaRPr>
          </a:p>
          <a:p>
            <a:pPr marL="860425" lvl="1" indent="-57150">
              <a:buNone/>
            </a:pPr>
            <a:r>
              <a:rPr lang="en-US" dirty="0">
                <a:latin typeface="Calibri Light"/>
                <a:ea typeface="Calibri"/>
                <a:cs typeface="Calibri" panose="020F0502020204030204" pitchFamily="34" charset="0"/>
              </a:rPr>
              <a:t>April 20.00</a:t>
            </a:r>
            <a:endParaRPr lang="en-US" dirty="0">
              <a:latin typeface="Calibri Light"/>
              <a:ea typeface="Calibri Light"/>
              <a:cs typeface="Calibri Light"/>
            </a:endParaRPr>
          </a:p>
          <a:p>
            <a:pPr marL="860425" lvl="1" indent="-57150">
              <a:buNone/>
            </a:pPr>
            <a:r>
              <a:rPr lang="en-US" dirty="0">
                <a:latin typeface="Calibri Light"/>
                <a:ea typeface="Calibri"/>
                <a:cs typeface="Calibri" panose="020F0502020204030204" pitchFamily="34" charset="0"/>
              </a:rPr>
              <a:t>*Average 21.15</a:t>
            </a:r>
            <a:endParaRPr lang="en-US" dirty="0">
              <a:latin typeface="Calibri Light"/>
            </a:endParaRPr>
          </a:p>
        </p:txBody>
      </p:sp>
    </p:spTree>
    <p:extLst>
      <p:ext uri="{BB962C8B-B14F-4D97-AF65-F5344CB8AC3E}">
        <p14:creationId xmlns:p14="http://schemas.microsoft.com/office/powerpoint/2010/main" val="2903143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3600" dirty="0">
                <a:ea typeface="Calibri Light"/>
                <a:cs typeface="Calibri Light"/>
              </a:rPr>
              <a:t>Compared to the Norm</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dirty="0">
                <a:latin typeface="Calibri Light"/>
                <a:ea typeface="Calibri"/>
                <a:cs typeface="Calibri" panose="020F0502020204030204" pitchFamily="34" charset="0"/>
              </a:rPr>
              <a:t>Norms as reported by Cohen (1994) </a:t>
            </a:r>
            <a:endParaRPr lang="en-US" dirty="0">
              <a:latin typeface="Calibri Light"/>
              <a:ea typeface="Calibri Light"/>
              <a:cs typeface="Calibri Light"/>
            </a:endParaRPr>
          </a:p>
          <a:p>
            <a:pPr marL="285750" indent="-285750">
              <a:buFont typeface="Arial"/>
              <a:buChar char="•"/>
            </a:pPr>
            <a:r>
              <a:rPr lang="en-US" dirty="0">
                <a:latin typeface="Calibri Light"/>
                <a:ea typeface="Calibri"/>
                <a:cs typeface="Calibri" panose="020F0502020204030204" pitchFamily="34" charset="0"/>
              </a:rPr>
              <a:t>Mean score of 12.1 for males</a:t>
            </a:r>
            <a:endParaRPr lang="en-US" dirty="0">
              <a:latin typeface="Calibri Light"/>
              <a:ea typeface="Calibri Light"/>
              <a:cs typeface="Calibri Light"/>
            </a:endParaRPr>
          </a:p>
          <a:p>
            <a:pPr marL="285750" indent="-285750">
              <a:buFont typeface="Arial"/>
              <a:buChar char="•"/>
            </a:pPr>
            <a:r>
              <a:rPr lang="en-US" dirty="0">
                <a:latin typeface="Calibri Light"/>
                <a:ea typeface="Calibri"/>
                <a:cs typeface="Calibri" panose="020F0502020204030204" pitchFamily="34" charset="0"/>
              </a:rPr>
              <a:t>Mean score of 13.7 for females</a:t>
            </a:r>
            <a:endParaRPr lang="en-US" dirty="0">
              <a:latin typeface="Calibri Light"/>
              <a:ea typeface="Calibri Light"/>
              <a:cs typeface="Calibri Light"/>
            </a:endParaRPr>
          </a:p>
          <a:p>
            <a:pPr marL="228600" lvl="1" indent="0">
              <a:buNone/>
            </a:pPr>
            <a:br>
              <a:rPr lang="en-US" dirty="0">
                <a:latin typeface="Calibri Light"/>
              </a:rPr>
            </a:br>
            <a:r>
              <a:rPr lang="en-US" dirty="0">
                <a:latin typeface="Calibri Light"/>
                <a:ea typeface="Calibri"/>
                <a:cs typeface="Calibri" panose="020F0502020204030204" pitchFamily="34" charset="0"/>
              </a:rPr>
              <a:t>When comparing scores from this study to the female norm, </a:t>
            </a:r>
            <a:r>
              <a:rPr lang="en-US" b="1" dirty="0">
                <a:latin typeface="Calibri Light"/>
                <a:ea typeface="Calibri"/>
                <a:cs typeface="Calibri" panose="020F0502020204030204" pitchFamily="34" charset="0"/>
              </a:rPr>
              <a:t>educators’ average stress level was 7.45 points higher than the norm.</a:t>
            </a:r>
            <a:endParaRPr lang="en-US" dirty="0">
              <a:latin typeface="Calibri Light"/>
            </a:endParaRPr>
          </a:p>
        </p:txBody>
      </p:sp>
    </p:spTree>
    <p:extLst>
      <p:ext uri="{BB962C8B-B14F-4D97-AF65-F5344CB8AC3E}">
        <p14:creationId xmlns:p14="http://schemas.microsoft.com/office/powerpoint/2010/main" val="2573399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3600" dirty="0">
                <a:latin typeface="Calibri"/>
                <a:ea typeface="Calibri Light"/>
                <a:cs typeface="Calibri" panose="020F0502020204030204" pitchFamily="34" charset="0"/>
              </a:rPr>
              <a:t>The Workplace PERMA-Profiler</a:t>
            </a:r>
            <a:endParaRPr lang="en-US" sz="3600" dirty="0">
              <a:latin typeface="Calibri"/>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lnSpcReduction="10000"/>
          </a:bodyPr>
          <a:lstStyle/>
          <a:p>
            <a:pPr lvl="1">
              <a:buNone/>
            </a:pPr>
            <a:endParaRPr lang="en-US" dirty="0">
              <a:latin typeface="Calibri Light"/>
              <a:ea typeface="Calibri"/>
              <a:cs typeface="Calibri" panose="020F0502020204030204" pitchFamily="34" charset="0"/>
            </a:endParaRPr>
          </a:p>
          <a:p>
            <a:pPr lvl="1">
              <a:buNone/>
            </a:pPr>
            <a:r>
              <a:rPr lang="en-US" dirty="0">
                <a:latin typeface="Calibri Light"/>
                <a:ea typeface="Calibri"/>
                <a:cs typeface="Calibri" panose="020F0502020204030204" pitchFamily="34" charset="0"/>
              </a:rPr>
              <a:t>The Workplace PERMA-Profiler collected data specific to the workplace</a:t>
            </a:r>
            <a:endParaRPr lang="en-US"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Workplace PERMA is a variant of the PERMA-Profiler, which is a general measure of flourishing for adults. It measures the 5 domains of flourishing (as defined by Martin Seligman), including </a:t>
            </a:r>
            <a:r>
              <a:rPr lang="en-US" b="1" dirty="0">
                <a:latin typeface="Calibri Light"/>
                <a:ea typeface="Calibri"/>
                <a:cs typeface="Calibri" panose="020F0502020204030204" pitchFamily="34" charset="0"/>
              </a:rPr>
              <a:t>positive emotions</a:t>
            </a:r>
            <a:r>
              <a:rPr lang="en-US" dirty="0">
                <a:latin typeface="Calibri Light"/>
                <a:ea typeface="Calibri"/>
                <a:cs typeface="Calibri" panose="020F0502020204030204" pitchFamily="34" charset="0"/>
              </a:rPr>
              <a:t>, </a:t>
            </a:r>
            <a:r>
              <a:rPr lang="en-US" b="1" dirty="0">
                <a:latin typeface="Calibri Light"/>
                <a:ea typeface="Calibri"/>
                <a:cs typeface="Calibri" panose="020F0502020204030204" pitchFamily="34" charset="0"/>
              </a:rPr>
              <a:t>engagement, relationships, meaning,</a:t>
            </a:r>
            <a:r>
              <a:rPr lang="en-US" dirty="0">
                <a:latin typeface="Calibri Light"/>
                <a:ea typeface="Calibri"/>
                <a:cs typeface="Calibri" panose="020F0502020204030204" pitchFamily="34" charset="0"/>
              </a:rPr>
              <a:t> and </a:t>
            </a:r>
            <a:r>
              <a:rPr lang="en-US" b="1" dirty="0">
                <a:latin typeface="Calibri Light"/>
                <a:ea typeface="Calibri"/>
                <a:cs typeface="Calibri" panose="020F0502020204030204" pitchFamily="34" charset="0"/>
              </a:rPr>
              <a:t>accomplishment.</a:t>
            </a:r>
            <a:r>
              <a:rPr lang="en-US" dirty="0">
                <a:latin typeface="Calibri Light"/>
                <a:ea typeface="Calibri"/>
                <a:cs typeface="Calibri" panose="020F0502020204030204" pitchFamily="34" charset="0"/>
              </a:rPr>
              <a:t> </a:t>
            </a:r>
            <a:br>
              <a:rPr lang="en-US" dirty="0"/>
            </a:br>
            <a:endParaRPr lang="en-US" dirty="0">
              <a:latin typeface="Calibri Light"/>
              <a:ea typeface="Calibri Light"/>
              <a:cs typeface="Calibri Light"/>
            </a:endParaRPr>
          </a:p>
          <a:p>
            <a:pPr marL="285750" indent="-285750">
              <a:buFont typeface="Arial"/>
              <a:buChar char="•"/>
            </a:pPr>
            <a:r>
              <a:rPr lang="en-US" dirty="0">
                <a:latin typeface="Calibri Light"/>
                <a:ea typeface="Calibri"/>
                <a:cs typeface="Calibri" panose="020F0502020204030204" pitchFamily="34" charset="0"/>
              </a:rPr>
              <a:t>The Workplace Profiler changes the context of the questions to the work environment</a:t>
            </a:r>
            <a:endParaRPr lang="en-US" dirty="0">
              <a:latin typeface="Calibri Light"/>
              <a:ea typeface="Calibri Light"/>
              <a:cs typeface="Calibri Light"/>
            </a:endParaRPr>
          </a:p>
          <a:p>
            <a:pPr marL="285750" indent="-285750">
              <a:buFont typeface="Arial"/>
              <a:buChar char="•"/>
            </a:pPr>
            <a:r>
              <a:rPr lang="en-US" dirty="0">
                <a:latin typeface="Calibri Light"/>
                <a:ea typeface="Calibri"/>
                <a:cs typeface="Calibri" panose="020F0502020204030204" pitchFamily="34" charset="0"/>
              </a:rPr>
              <a:t>Individuals are provided with a report on their PERMA and strategies to increase their well-being</a:t>
            </a:r>
            <a:endParaRPr lang="en-US" dirty="0">
              <a:latin typeface="Calibri Light"/>
            </a:endParaRPr>
          </a:p>
        </p:txBody>
      </p:sp>
    </p:spTree>
    <p:extLst>
      <p:ext uri="{BB962C8B-B14F-4D97-AF65-F5344CB8AC3E}">
        <p14:creationId xmlns:p14="http://schemas.microsoft.com/office/powerpoint/2010/main" val="2285420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3200" b="1" dirty="0">
                <a:solidFill>
                  <a:srgbClr val="222222"/>
                </a:solidFill>
                <a:latin typeface="Calibri"/>
                <a:ea typeface="Calibri Light"/>
                <a:cs typeface="Calibri" panose="020F0502020204030204" pitchFamily="34" charset="0"/>
              </a:rPr>
              <a:t>Results from the Workplace PERMA Profiler</a:t>
            </a:r>
            <a:endParaRPr lang="en-US" sz="3200" dirty="0">
              <a:latin typeface="Calibri"/>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b="1" dirty="0">
                <a:solidFill>
                  <a:srgbClr val="222222"/>
                </a:solidFill>
                <a:latin typeface="Calibri Light"/>
                <a:ea typeface="Calibri"/>
                <a:cs typeface="Calibri" panose="020F0502020204030204" pitchFamily="34" charset="0"/>
              </a:rPr>
              <a:t>Increase in </a:t>
            </a:r>
            <a:r>
              <a:rPr lang="en-US" b="1" i="1" dirty="0">
                <a:solidFill>
                  <a:srgbClr val="222222"/>
                </a:solidFill>
                <a:latin typeface="Calibri Light"/>
                <a:ea typeface="Calibri"/>
                <a:cs typeface="Calibri" panose="020F0502020204030204" pitchFamily="34" charset="0"/>
              </a:rPr>
              <a:t>Overall Workplace Wellbeing</a:t>
            </a:r>
            <a:r>
              <a:rPr lang="en-US" b="1" dirty="0">
                <a:solidFill>
                  <a:srgbClr val="222222"/>
                </a:solidFill>
                <a:latin typeface="Calibri Light"/>
                <a:ea typeface="Calibri"/>
                <a:cs typeface="Calibri" panose="020F0502020204030204" pitchFamily="34" charset="0"/>
              </a:rPr>
              <a:t> </a:t>
            </a:r>
          </a:p>
          <a:p>
            <a:pPr lvl="1">
              <a:buNone/>
            </a:pPr>
            <a:endParaRPr lang="en-US" dirty="0">
              <a:latin typeface="Calibri Light"/>
              <a:ea typeface="Calibri Light"/>
              <a:cs typeface="Calibri Light"/>
            </a:endParaRPr>
          </a:p>
          <a:p>
            <a:pPr marL="285750" indent="-285750">
              <a:buFont typeface="Arial"/>
              <a:buChar char="•"/>
            </a:pPr>
            <a:r>
              <a:rPr lang="en-US" dirty="0">
                <a:solidFill>
                  <a:srgbClr val="222222"/>
                </a:solidFill>
                <a:latin typeface="Calibri Light"/>
                <a:ea typeface="Calibri"/>
                <a:cs typeface="Calibri" panose="020F0502020204030204" pitchFamily="34" charset="0"/>
              </a:rPr>
              <a:t>Average score in November was 6.71 and at the </a:t>
            </a:r>
            <a:endParaRPr lang="en-US" dirty="0">
              <a:latin typeface="Calibri Light"/>
              <a:ea typeface="Calibri Light"/>
              <a:cs typeface="Calibri Light"/>
            </a:endParaRPr>
          </a:p>
          <a:p>
            <a:pPr marL="285750" indent="-285750">
              <a:buFont typeface="Arial"/>
              <a:buChar char="•"/>
            </a:pPr>
            <a:r>
              <a:rPr lang="en-US" dirty="0">
                <a:solidFill>
                  <a:srgbClr val="222222"/>
                </a:solidFill>
                <a:latin typeface="Calibri Light"/>
                <a:ea typeface="Calibri"/>
                <a:cs typeface="Calibri" panose="020F0502020204030204" pitchFamily="34" charset="0"/>
              </a:rPr>
              <a:t>Average score at end of the sessions, April, was 7.91</a:t>
            </a:r>
            <a:endParaRPr lang="en-US" dirty="0">
              <a:latin typeface="Calibri Light"/>
              <a:ea typeface="Calibri Light"/>
              <a:cs typeface="Calibri Light"/>
            </a:endParaRPr>
          </a:p>
          <a:p>
            <a:pPr marL="285750" indent="-285750">
              <a:buFont typeface="Arial"/>
              <a:buChar char="•"/>
            </a:pPr>
            <a:r>
              <a:rPr lang="en-US" b="1" dirty="0">
                <a:solidFill>
                  <a:srgbClr val="222222"/>
                </a:solidFill>
                <a:latin typeface="Calibri Light"/>
                <a:ea typeface="Calibri"/>
                <a:cs typeface="Calibri" panose="020F0502020204030204" pitchFamily="34" charset="0"/>
              </a:rPr>
              <a:t>1.2 increase</a:t>
            </a:r>
          </a:p>
        </p:txBody>
      </p:sp>
    </p:spTree>
    <p:extLst>
      <p:ext uri="{BB962C8B-B14F-4D97-AF65-F5344CB8AC3E}">
        <p14:creationId xmlns:p14="http://schemas.microsoft.com/office/powerpoint/2010/main" val="528002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prstGeom prst="rect">
            <a:avLst/>
          </a:prstGeom>
          <a:solidFill>
            <a:srgbClr val="FFDBB7"/>
          </a:solidFill>
        </p:spPr>
        <p:txBody>
          <a:bodyPr>
            <a:normAutofit/>
          </a:bodyPr>
          <a:lstStyle/>
          <a:p>
            <a:r>
              <a:rPr lang="en-US" sz="3600" dirty="0">
                <a:ea typeface="Calibri Light"/>
                <a:cs typeface="Calibri Light"/>
              </a:rPr>
              <a:t>Informal survey</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dirty="0">
                <a:latin typeface="Calibri Light"/>
                <a:ea typeface="Calibri"/>
                <a:cs typeface="Calibri" panose="020F0502020204030204" pitchFamily="34" charset="0"/>
              </a:rPr>
              <a:t>Collected using a google form</a:t>
            </a:r>
            <a:endParaRPr lang="en-US"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17 respondents  </a:t>
            </a:r>
            <a:endParaRPr lang="en-US"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Responses were all positive</a:t>
            </a:r>
            <a:endParaRPr lang="en-US"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94% responded that the sessions were a good use of their time</a:t>
            </a:r>
            <a:endParaRPr lang="en-US"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-One person responded “mostly”</a:t>
            </a:r>
            <a:endParaRPr lang="en-US" dirty="0">
              <a:latin typeface="Calibri Light"/>
            </a:endParaRPr>
          </a:p>
        </p:txBody>
      </p:sp>
    </p:spTree>
    <p:extLst>
      <p:ext uri="{BB962C8B-B14F-4D97-AF65-F5344CB8AC3E}">
        <p14:creationId xmlns:p14="http://schemas.microsoft.com/office/powerpoint/2010/main" val="162998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lstStyle/>
          <a:p>
            <a:r>
              <a:rPr lang="en-US" sz="3600" dirty="0">
                <a:ea typeface="+mj-lt"/>
                <a:cs typeface="+mj-lt"/>
              </a:rPr>
              <a:t>Informal survey continued</a:t>
            </a:r>
            <a:endParaRPr lang="en-US" dirty="0"/>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dirty="0">
                <a:latin typeface="Calibri Light"/>
                <a:ea typeface="Calibri"/>
                <a:cs typeface="Calibri" panose="020F0502020204030204" pitchFamily="34" charset="0"/>
              </a:rPr>
              <a:t>When asked if they </a:t>
            </a:r>
            <a:r>
              <a:rPr lang="en-US" b="1" dirty="0">
                <a:latin typeface="Calibri Light"/>
                <a:ea typeface="Calibri"/>
                <a:cs typeface="Calibri" panose="020F0502020204030204" pitchFamily="34" charset="0"/>
              </a:rPr>
              <a:t>learned something to help them reduce stress</a:t>
            </a:r>
            <a:r>
              <a:rPr lang="en-US" dirty="0">
                <a:latin typeface="Calibri Light"/>
                <a:ea typeface="Calibri"/>
                <a:cs typeface="Calibri" panose="020F0502020204030204" pitchFamily="34" charset="0"/>
              </a:rPr>
              <a:t>, 47.1% strongly agreed and 52.9% agreed. </a:t>
            </a:r>
            <a:br>
              <a:rPr lang="en-US" dirty="0"/>
            </a:br>
            <a:endParaRPr lang="en-US" sz="1800" dirty="0">
              <a:latin typeface="Calibri Light"/>
              <a:ea typeface="Calibri Light"/>
              <a:cs typeface="Calibri Light"/>
            </a:endParaRPr>
          </a:p>
          <a:p>
            <a:pPr lvl="1">
              <a:buNone/>
            </a:pPr>
            <a:r>
              <a:rPr lang="en-US" dirty="0">
                <a:latin typeface="Calibri Light"/>
                <a:ea typeface="Calibri"/>
                <a:cs typeface="Calibri" panose="020F0502020204030204" pitchFamily="34" charset="0"/>
              </a:rPr>
              <a:t>When asked if they </a:t>
            </a:r>
            <a:r>
              <a:rPr lang="en-US" b="1" dirty="0">
                <a:latin typeface="Calibri Light"/>
                <a:ea typeface="Calibri"/>
                <a:cs typeface="Calibri" panose="020F0502020204030204" pitchFamily="34" charset="0"/>
              </a:rPr>
              <a:t>learned something to help them be more positive</a:t>
            </a:r>
            <a:r>
              <a:rPr lang="en-US" dirty="0">
                <a:latin typeface="Calibri Light"/>
                <a:ea typeface="Calibri"/>
                <a:cs typeface="Calibri" panose="020F0502020204030204" pitchFamily="34" charset="0"/>
              </a:rPr>
              <a:t>, 52.9% responded “strongly agree” and 47.1% “agreed”. </a:t>
            </a:r>
            <a:endParaRPr lang="en-US" dirty="0">
              <a:latin typeface="Calibri Light"/>
              <a:ea typeface="Calibri Light"/>
              <a:cs typeface="Calibri Light"/>
            </a:endParaRPr>
          </a:p>
          <a:p>
            <a:pPr lvl="1">
              <a:buNone/>
            </a:pPr>
            <a:endParaRPr lang="en-US" sz="1800" dirty="0"/>
          </a:p>
          <a:p>
            <a:pPr lvl="1">
              <a:buNone/>
            </a:pPr>
            <a:r>
              <a:rPr lang="en-US" dirty="0">
                <a:latin typeface="Calibri Light"/>
                <a:ea typeface="Calibri"/>
                <a:cs typeface="Calibri" panose="020F0502020204030204" pitchFamily="34" charset="0"/>
              </a:rPr>
              <a:t>Sessions also </a:t>
            </a:r>
            <a:r>
              <a:rPr lang="en-US" b="1" dirty="0">
                <a:latin typeface="Calibri Light"/>
                <a:ea typeface="Calibri"/>
                <a:cs typeface="Calibri" panose="020F0502020204030204" pitchFamily="34" charset="0"/>
              </a:rPr>
              <a:t>modeled strategies they could use with their students</a:t>
            </a:r>
            <a:r>
              <a:rPr lang="en-US" dirty="0">
                <a:latin typeface="Calibri Light"/>
                <a:ea typeface="Calibri"/>
                <a:cs typeface="Calibri" panose="020F0502020204030204" pitchFamily="34" charset="0"/>
              </a:rPr>
              <a:t>. When asked if this objective was achieved 41.2% strongly agreed and 58.8% agreed. </a:t>
            </a:r>
            <a:endParaRPr lang="en-US" dirty="0">
              <a:latin typeface="Calibri Light"/>
              <a:ea typeface="Calibri Light"/>
              <a:cs typeface="Calibri Light"/>
            </a:endParaRPr>
          </a:p>
          <a:p>
            <a:pPr marL="228600" lvl="1" indent="0">
              <a:buNone/>
            </a:pPr>
            <a:br>
              <a:rPr lang="en-US" sz="1800" dirty="0">
                <a:latin typeface="Calibri Light"/>
              </a:rPr>
            </a:br>
            <a:r>
              <a:rPr lang="en-US" b="1" dirty="0">
                <a:solidFill>
                  <a:schemeClr val="accent2">
                    <a:lumMod val="75000"/>
                  </a:schemeClr>
                </a:solidFill>
                <a:latin typeface="Calibri Light"/>
                <a:ea typeface="Calibri"/>
                <a:cs typeface="Calibri" panose="020F0502020204030204" pitchFamily="34" charset="0"/>
              </a:rPr>
              <a:t>All respondents indicated that they would like to attend additional sessions. </a:t>
            </a:r>
            <a:endParaRPr lang="en-US" b="1" dirty="0">
              <a:solidFill>
                <a:schemeClr val="accent2">
                  <a:lumMod val="75000"/>
                </a:schemeClr>
              </a:solidFill>
            </a:endParaRPr>
          </a:p>
        </p:txBody>
      </p:sp>
    </p:spTree>
    <p:extLst>
      <p:ext uri="{BB962C8B-B14F-4D97-AF65-F5344CB8AC3E}">
        <p14:creationId xmlns:p14="http://schemas.microsoft.com/office/powerpoint/2010/main" val="2227317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lstStyle/>
          <a:p>
            <a:r>
              <a:rPr lang="en-US" sz="3600" dirty="0">
                <a:ea typeface="+mj-lt"/>
                <a:cs typeface="+mj-lt"/>
              </a:rPr>
              <a:t>Informal survey comments</a:t>
            </a:r>
            <a:endParaRPr lang="en-US" dirty="0"/>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Autofit/>
          </a:bodyPr>
          <a:lstStyle/>
          <a:p>
            <a:pPr marL="285750" indent="-285750">
              <a:lnSpc>
                <a:spcPct val="80000"/>
              </a:lnSpc>
              <a:spcBef>
                <a:spcPts val="600"/>
              </a:spcBef>
              <a:buFont typeface="Arial"/>
              <a:buChar char="•"/>
            </a:pPr>
            <a:r>
              <a:rPr lang="en-US" dirty="0">
                <a:latin typeface="Calibri Light"/>
                <a:ea typeface="Calibri"/>
                <a:cs typeface="Calibri" panose="020F0502020204030204" pitchFamily="34" charset="0"/>
              </a:rPr>
              <a:t>healthy way to connect with other staff, positive tools to use, activities</a:t>
            </a:r>
            <a:endParaRPr lang="en-US" dirty="0">
              <a:latin typeface="Calibri Light"/>
              <a:ea typeface="Calibri Light"/>
              <a:cs typeface="Calibri Light"/>
            </a:endParaRPr>
          </a:p>
          <a:p>
            <a:pPr marL="285750" indent="-285750">
              <a:lnSpc>
                <a:spcPct val="80000"/>
              </a:lnSpc>
              <a:spcBef>
                <a:spcPts val="600"/>
              </a:spcBef>
              <a:buFont typeface="Arial"/>
              <a:buChar char="•"/>
            </a:pPr>
            <a:r>
              <a:rPr lang="en-US" dirty="0">
                <a:latin typeface="Calibri Light"/>
                <a:ea typeface="Calibri"/>
                <a:cs typeface="Calibri" panose="020F0502020204030204" pitchFamily="34" charset="0"/>
              </a:rPr>
              <a:t>connecting with colleagues, getting resources, time to rejuvenate</a:t>
            </a:r>
            <a:endParaRPr lang="en-US" dirty="0">
              <a:latin typeface="Calibri Light"/>
              <a:ea typeface="Calibri Light"/>
              <a:cs typeface="Calibri Light"/>
            </a:endParaRPr>
          </a:p>
          <a:p>
            <a:pPr marL="285750" indent="-285750">
              <a:lnSpc>
                <a:spcPct val="80000"/>
              </a:lnSpc>
              <a:spcBef>
                <a:spcPts val="600"/>
              </a:spcBef>
              <a:buFont typeface="Arial"/>
              <a:buChar char="•"/>
            </a:pPr>
            <a:r>
              <a:rPr lang="en-US" dirty="0">
                <a:latin typeface="Calibri Light"/>
                <a:ea typeface="Calibri"/>
                <a:cs typeface="Calibri" panose="020F0502020204030204" pitchFamily="34" charset="0"/>
              </a:rPr>
              <a:t>sharing our experiences and hearing others' stories</a:t>
            </a:r>
            <a:endParaRPr lang="en-US" dirty="0">
              <a:latin typeface="Calibri Light"/>
              <a:ea typeface="Calibri Light"/>
              <a:cs typeface="Calibri Light"/>
            </a:endParaRPr>
          </a:p>
          <a:p>
            <a:pPr marL="285750" indent="-285750">
              <a:lnSpc>
                <a:spcPct val="80000"/>
              </a:lnSpc>
              <a:spcBef>
                <a:spcPts val="600"/>
              </a:spcBef>
              <a:buFont typeface="Arial"/>
              <a:buChar char="•"/>
            </a:pPr>
            <a:r>
              <a:rPr lang="en-US" dirty="0">
                <a:latin typeface="Calibri Light"/>
                <a:ea typeface="Calibri"/>
                <a:cs typeface="Calibri" panose="020F0502020204030204" pitchFamily="34" charset="0"/>
              </a:rPr>
              <a:t>relaxed, small group, learning information that I can use at work and in everyday life</a:t>
            </a:r>
            <a:endParaRPr lang="en-US" dirty="0">
              <a:latin typeface="Calibri Light"/>
              <a:ea typeface="Calibri Light"/>
              <a:cs typeface="Calibri Light"/>
            </a:endParaRPr>
          </a:p>
          <a:p>
            <a:pPr marL="285750" indent="-285750">
              <a:lnSpc>
                <a:spcPct val="80000"/>
              </a:lnSpc>
              <a:spcBef>
                <a:spcPts val="600"/>
              </a:spcBef>
              <a:buFont typeface="Arial"/>
              <a:buChar char="•"/>
            </a:pPr>
            <a:r>
              <a:rPr lang="en-US" dirty="0">
                <a:latin typeface="Calibri Light"/>
                <a:ea typeface="Calibri"/>
                <a:cs typeface="Calibri" panose="020F0502020204030204" pitchFamily="34" charset="0"/>
              </a:rPr>
              <a:t>creative projects that let us collaborate with colleagues from other buildings</a:t>
            </a:r>
            <a:endParaRPr lang="en-US" dirty="0">
              <a:latin typeface="Calibri Light"/>
              <a:ea typeface="Calibri Light"/>
              <a:cs typeface="Calibri Light"/>
            </a:endParaRPr>
          </a:p>
          <a:p>
            <a:pPr marL="285750" indent="-285750">
              <a:lnSpc>
                <a:spcPct val="80000"/>
              </a:lnSpc>
              <a:spcBef>
                <a:spcPts val="600"/>
              </a:spcBef>
              <a:buFont typeface="Arial"/>
              <a:buChar char="•"/>
            </a:pPr>
            <a:r>
              <a:rPr lang="en-US" dirty="0">
                <a:latin typeface="Calibri Light"/>
                <a:ea typeface="Calibri"/>
                <a:cs typeface="Calibri" panose="020F0502020204030204" pitchFamily="34" charset="0"/>
              </a:rPr>
              <a:t>helped me to see certain things that we can adopt in our daily life, for Ex: Gratitude, Self Compassion which can change our perspective</a:t>
            </a:r>
            <a:endParaRPr lang="en-US" dirty="0">
              <a:latin typeface="Calibri Light"/>
              <a:ea typeface="Calibri"/>
              <a:cs typeface="Calibri Light"/>
            </a:endParaRPr>
          </a:p>
          <a:p>
            <a:pPr marL="285750" indent="-285750">
              <a:lnSpc>
                <a:spcPct val="80000"/>
              </a:lnSpc>
              <a:spcBef>
                <a:spcPts val="600"/>
              </a:spcBef>
              <a:buFont typeface="Arial"/>
              <a:buChar char="•"/>
            </a:pPr>
            <a:r>
              <a:rPr lang="en-US" dirty="0">
                <a:latin typeface="Calibri Light"/>
                <a:ea typeface="Calibri"/>
                <a:cs typeface="Calibri" panose="020F0502020204030204" pitchFamily="34" charset="0"/>
              </a:rPr>
              <a:t>each session included a project that I could take back and do with my class</a:t>
            </a:r>
            <a:endParaRPr lang="en-US" dirty="0">
              <a:latin typeface="Calibri Light"/>
              <a:ea typeface="Calibri Light"/>
              <a:cs typeface="Calibri Light"/>
            </a:endParaRPr>
          </a:p>
          <a:p>
            <a:pPr marL="228600" lvl="1" indent="0">
              <a:lnSpc>
                <a:spcPct val="80000"/>
              </a:lnSpc>
              <a:buNone/>
            </a:pPr>
            <a:r>
              <a:rPr lang="en-US" dirty="0">
                <a:latin typeface="Calibri Light"/>
                <a:ea typeface="Calibri"/>
                <a:cs typeface="Calibri" panose="020F0502020204030204" pitchFamily="34" charset="0"/>
              </a:rPr>
              <a:t>format of presenting relevant research first and then doing a mindful activity with some room for creativity was both informative and stress-relieving. I loved it</a:t>
            </a:r>
            <a:r>
              <a:rPr lang="en-US" dirty="0">
                <a:latin typeface="Calibri Light"/>
                <a:ea typeface="Cambria"/>
                <a:cs typeface="Calibri"/>
              </a:rPr>
              <a:t>!</a:t>
            </a:r>
            <a:endParaRPr lang="en-US" dirty="0">
              <a:latin typeface="Calibri Light"/>
            </a:endParaRPr>
          </a:p>
        </p:txBody>
      </p:sp>
    </p:spTree>
    <p:extLst>
      <p:ext uri="{BB962C8B-B14F-4D97-AF65-F5344CB8AC3E}">
        <p14:creationId xmlns:p14="http://schemas.microsoft.com/office/powerpoint/2010/main" val="1433374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3600" dirty="0">
                <a:ea typeface="Calibri Light"/>
                <a:cs typeface="Calibri Light"/>
              </a:rPr>
              <a:t>Individual Session Data</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dirty="0">
                <a:latin typeface="Calibri Light"/>
                <a:ea typeface="Calibri"/>
                <a:cs typeface="Calibri" panose="020F0502020204030204" pitchFamily="34" charset="0"/>
              </a:rPr>
              <a:t>Results assessing participants’ </a:t>
            </a:r>
            <a:r>
              <a:rPr lang="en-US" b="1" dirty="0">
                <a:latin typeface="Calibri Light"/>
                <a:ea typeface="Calibri"/>
                <a:cs typeface="Calibri" panose="020F0502020204030204" pitchFamily="34" charset="0"/>
              </a:rPr>
              <a:t>stress levels</a:t>
            </a:r>
            <a:r>
              <a:rPr lang="en-US" dirty="0">
                <a:latin typeface="Calibri Light"/>
                <a:ea typeface="Calibri"/>
                <a:cs typeface="Calibri" panose="020F0502020204030204" pitchFamily="34" charset="0"/>
              </a:rPr>
              <a:t> at the individual sessions showed a </a:t>
            </a:r>
            <a:r>
              <a:rPr lang="en-US" b="1" dirty="0">
                <a:latin typeface="Calibri Light"/>
                <a:ea typeface="Calibri"/>
                <a:cs typeface="Calibri" panose="020F0502020204030204" pitchFamily="34" charset="0"/>
              </a:rPr>
              <a:t>reduction of  2.6 data points</a:t>
            </a:r>
            <a:r>
              <a:rPr lang="en-US" dirty="0">
                <a:latin typeface="Calibri Light"/>
                <a:ea typeface="Calibri"/>
                <a:cs typeface="Calibri" panose="020F0502020204030204" pitchFamily="34" charset="0"/>
              </a:rPr>
              <a:t> on a 1-10 scale.</a:t>
            </a:r>
            <a:r>
              <a:rPr lang="en-US" b="1" dirty="0">
                <a:latin typeface="Calibri Light"/>
                <a:ea typeface="Calibri"/>
                <a:cs typeface="Calibri" panose="020F0502020204030204" pitchFamily="34" charset="0"/>
              </a:rPr>
              <a:t>  </a:t>
            </a:r>
            <a:r>
              <a:rPr lang="en-US" dirty="0">
                <a:solidFill>
                  <a:srgbClr val="222222"/>
                </a:solidFill>
                <a:latin typeface="Calibri Light"/>
                <a:ea typeface="Calibri"/>
                <a:cs typeface="Calibri" panose="020F0502020204030204" pitchFamily="34" charset="0"/>
              </a:rPr>
              <a:t> </a:t>
            </a:r>
            <a:endParaRPr lang="en-US" dirty="0">
              <a:latin typeface="+mn-ea"/>
            </a:endParaRPr>
          </a:p>
          <a:p>
            <a:pPr lvl="1">
              <a:buNone/>
            </a:pPr>
            <a:r>
              <a:rPr lang="en-US" dirty="0">
                <a:solidFill>
                  <a:srgbClr val="222222"/>
                </a:solidFill>
                <a:latin typeface="Calibri Light"/>
                <a:ea typeface="Calibri"/>
                <a:cs typeface="Calibri" panose="020F0502020204030204" pitchFamily="34" charset="0"/>
              </a:rPr>
              <a:t>Higher distress ratings were indicated at the start of the session 91% of the time. </a:t>
            </a:r>
            <a:endParaRPr lang="en-US" dirty="0">
              <a:latin typeface="Calibri Light"/>
              <a:ea typeface="Calibri Light"/>
              <a:cs typeface="Calibri Light"/>
            </a:endParaRPr>
          </a:p>
          <a:p>
            <a:pPr lvl="1">
              <a:buNone/>
            </a:pPr>
            <a:r>
              <a:rPr lang="en-US" dirty="0">
                <a:solidFill>
                  <a:srgbClr val="222222"/>
                </a:solidFill>
                <a:latin typeface="Calibri Light"/>
                <a:ea typeface="Calibri"/>
                <a:cs typeface="Calibri" panose="020F0502020204030204" pitchFamily="34" charset="0"/>
              </a:rPr>
              <a:t>Low distress ratings were recorded immediately following the wellness session 85% of the time. </a:t>
            </a:r>
            <a:endParaRPr lang="en-US" dirty="0">
              <a:latin typeface="Calibri Light"/>
              <a:ea typeface="Calibri Light"/>
              <a:cs typeface="Calibri Light"/>
            </a:endParaRPr>
          </a:p>
          <a:p>
            <a:pPr lvl="1">
              <a:buNone/>
            </a:pPr>
            <a:r>
              <a:rPr lang="en-US" b="1" dirty="0">
                <a:solidFill>
                  <a:schemeClr val="accent2">
                    <a:lumMod val="75000"/>
                  </a:schemeClr>
                </a:solidFill>
                <a:latin typeface="Calibri Light"/>
                <a:ea typeface="Calibri"/>
                <a:cs typeface="Calibri" panose="020F0502020204030204" pitchFamily="34" charset="0"/>
              </a:rPr>
              <a:t>Wellness sessions had a positive impact in immediately reducing distress. </a:t>
            </a:r>
            <a:endParaRPr lang="en-US" dirty="0">
              <a:solidFill>
                <a:schemeClr val="accent2">
                  <a:lumMod val="75000"/>
                </a:schemeClr>
              </a:solidFill>
              <a:latin typeface="+mn-ea"/>
            </a:endParaRPr>
          </a:p>
          <a:p>
            <a:pPr lvl="1">
              <a:buNone/>
            </a:pPr>
            <a:r>
              <a:rPr lang="en-US" dirty="0">
                <a:solidFill>
                  <a:srgbClr val="222222"/>
                </a:solidFill>
                <a:latin typeface="Calibri Light"/>
                <a:ea typeface="Calibri"/>
                <a:cs typeface="Calibri" panose="020F0502020204030204" pitchFamily="34" charset="0"/>
              </a:rPr>
              <a:t>When considering a change in </a:t>
            </a:r>
            <a:r>
              <a:rPr lang="en-US" b="1" dirty="0">
                <a:solidFill>
                  <a:srgbClr val="222222"/>
                </a:solidFill>
                <a:latin typeface="Calibri Light"/>
                <a:ea typeface="Calibri"/>
                <a:cs typeface="Calibri" panose="020F0502020204030204" pitchFamily="34" charset="0"/>
              </a:rPr>
              <a:t>distress levels</a:t>
            </a:r>
            <a:r>
              <a:rPr lang="en-US" dirty="0">
                <a:solidFill>
                  <a:srgbClr val="222222"/>
                </a:solidFill>
                <a:latin typeface="Calibri Light"/>
                <a:ea typeface="Calibri"/>
                <a:cs typeface="Calibri" panose="020F0502020204030204" pitchFamily="34" charset="0"/>
              </a:rPr>
              <a:t> over the course of the school year and five sessions, the average score on the PSS </a:t>
            </a:r>
            <a:r>
              <a:rPr lang="en-US" b="1" dirty="0">
                <a:solidFill>
                  <a:srgbClr val="222222"/>
                </a:solidFill>
                <a:latin typeface="Calibri Light"/>
                <a:ea typeface="Calibri"/>
                <a:cs typeface="Calibri" panose="020F0502020204030204" pitchFamily="34" charset="0"/>
              </a:rPr>
              <a:t>decreased from 22.66 to 20.00. </a:t>
            </a:r>
            <a:br>
              <a:rPr lang="en-US" dirty="0">
                <a:latin typeface="Calibri Light"/>
              </a:rPr>
            </a:br>
            <a:r>
              <a:rPr lang="en-US" dirty="0">
                <a:solidFill>
                  <a:srgbClr val="222222"/>
                </a:solidFill>
                <a:latin typeface="Calibri Light"/>
                <a:ea typeface="Calibri"/>
                <a:cs typeface="Calibri" panose="020F0502020204030204" pitchFamily="34" charset="0"/>
              </a:rPr>
              <a:t>R</a:t>
            </a:r>
            <a:r>
              <a:rPr lang="en-US" dirty="0">
                <a:latin typeface="Calibri Light"/>
                <a:ea typeface="Calibri"/>
                <a:cs typeface="Calibri" panose="020F0502020204030204" pitchFamily="34" charset="0"/>
              </a:rPr>
              <a:t>esults from the Workplace PERMA-Profiler showed </a:t>
            </a:r>
            <a:r>
              <a:rPr lang="en-US" b="1" dirty="0">
                <a:solidFill>
                  <a:srgbClr val="222222"/>
                </a:solidFill>
                <a:latin typeface="Calibri Light"/>
                <a:ea typeface="Calibri"/>
                <a:cs typeface="Calibri" panose="020F0502020204030204" pitchFamily="34" charset="0"/>
              </a:rPr>
              <a:t>an </a:t>
            </a:r>
            <a:r>
              <a:rPr lang="en-US" b="1" dirty="0">
                <a:solidFill>
                  <a:schemeClr val="accent2">
                    <a:lumMod val="75000"/>
                  </a:schemeClr>
                </a:solidFill>
                <a:latin typeface="Calibri Light"/>
                <a:ea typeface="Calibri"/>
                <a:cs typeface="Calibri" panose="020F0502020204030204" pitchFamily="34" charset="0"/>
              </a:rPr>
              <a:t>increase in </a:t>
            </a:r>
            <a:r>
              <a:rPr lang="en-US" b="1" i="1" dirty="0">
                <a:solidFill>
                  <a:schemeClr val="accent2">
                    <a:lumMod val="75000"/>
                  </a:schemeClr>
                </a:solidFill>
                <a:latin typeface="Calibri Light"/>
                <a:ea typeface="Calibri"/>
                <a:cs typeface="Calibri" panose="020F0502020204030204" pitchFamily="34" charset="0"/>
              </a:rPr>
              <a:t>Overall Workplace Wellbeing</a:t>
            </a:r>
            <a:r>
              <a:rPr lang="en-US" b="1" dirty="0">
                <a:solidFill>
                  <a:schemeClr val="accent2">
                    <a:lumMod val="75000"/>
                  </a:schemeClr>
                </a:solidFill>
                <a:latin typeface="Calibri Light"/>
                <a:ea typeface="Calibri"/>
                <a:cs typeface="Calibri" panose="020F0502020204030204" pitchFamily="34" charset="0"/>
              </a:rPr>
              <a:t> rising  from 6.71 to 7.91.</a:t>
            </a:r>
            <a:endParaRPr lang="en-US" b="1" dirty="0">
              <a:solidFill>
                <a:schemeClr val="accent2">
                  <a:lumMod val="75000"/>
                </a:schemeClr>
              </a:solidFill>
              <a:latin typeface="Calibri Light"/>
              <a:ea typeface="Calibri Light"/>
              <a:cs typeface="Calibri Light"/>
            </a:endParaRPr>
          </a:p>
        </p:txBody>
      </p:sp>
    </p:spTree>
    <p:extLst>
      <p:ext uri="{BB962C8B-B14F-4D97-AF65-F5344CB8AC3E}">
        <p14:creationId xmlns:p14="http://schemas.microsoft.com/office/powerpoint/2010/main" val="1714158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FFDBB7"/>
          </a:solidFill>
        </p:spPr>
        <p:txBody>
          <a:bodyPr>
            <a:normAutofit/>
          </a:bodyPr>
          <a:lstStyle/>
          <a:p>
            <a:r>
              <a:rPr lang="en-US" sz="3600" dirty="0">
                <a:ea typeface="Calibri Light"/>
                <a:cs typeface="Calibri Light"/>
              </a:rPr>
              <a:t>Relevance &amp; Importance</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dirty="0">
                <a:latin typeface="Calibri Light"/>
                <a:ea typeface="Calibri"/>
                <a:cs typeface="Calibri" panose="020F0502020204030204" pitchFamily="34" charset="0"/>
              </a:rPr>
              <a:t>When the research shows teachers with significant stress levels and low coping skills are associated with the poorest student outcomes, it becomes glaringly important to provide outlets and interventions to assist educators in reducing negative stress.  </a:t>
            </a:r>
            <a:endParaRPr lang="en-US" dirty="0">
              <a:latin typeface="Calibri Light"/>
              <a:ea typeface="Calibri Light"/>
              <a:cs typeface="Calibri Light"/>
            </a:endParaRPr>
          </a:p>
          <a:p>
            <a:pPr lvl="1">
              <a:buNone/>
            </a:pPr>
            <a:endParaRPr lang="en-US" dirty="0">
              <a:latin typeface="Calibri Light"/>
              <a:ea typeface="Calibri Light"/>
              <a:cs typeface="Calibri Light"/>
            </a:endParaRPr>
          </a:p>
          <a:p>
            <a:pPr lvl="1" algn="ctr">
              <a:buNone/>
            </a:pPr>
            <a:r>
              <a:rPr lang="en-US" b="1" dirty="0">
                <a:solidFill>
                  <a:schemeClr val="accent2">
                    <a:lumMod val="75000"/>
                  </a:schemeClr>
                </a:solidFill>
                <a:latin typeface="Calibri Light"/>
                <a:ea typeface="Calibri"/>
                <a:cs typeface="Calibri" panose="020F0502020204030204" pitchFamily="34" charset="0"/>
              </a:rPr>
              <a:t>This study validated the elevated stress levels of educators and showed that “wellness strategies can reduce distress and increase overall workplace wellbeing.”</a:t>
            </a:r>
            <a:endParaRPr lang="en-US" dirty="0">
              <a:solidFill>
                <a:schemeClr val="accent2">
                  <a:lumMod val="75000"/>
                </a:schemeClr>
              </a:solidFill>
              <a:latin typeface="Calibri Light"/>
              <a:ea typeface="Calibri Light"/>
              <a:cs typeface="Calibri Light"/>
            </a:endParaRPr>
          </a:p>
        </p:txBody>
      </p:sp>
    </p:spTree>
    <p:extLst>
      <p:ext uri="{BB962C8B-B14F-4D97-AF65-F5344CB8AC3E}">
        <p14:creationId xmlns:p14="http://schemas.microsoft.com/office/powerpoint/2010/main" val="1819279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E1EFD9"/>
          </a:solidFill>
        </p:spPr>
        <p:txBody>
          <a:bodyPr>
            <a:normAutofit/>
          </a:bodyPr>
          <a:lstStyle/>
          <a:p>
            <a:r>
              <a:rPr lang="en-US" sz="3200" dirty="0">
                <a:latin typeface="Calibri"/>
                <a:ea typeface="Calibri Light"/>
                <a:cs typeface="Calibri Light"/>
              </a:rPr>
              <a:t>Stress and Special Educators</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dirty="0">
                <a:solidFill>
                  <a:srgbClr val="333333"/>
                </a:solidFill>
                <a:latin typeface="Calibri Light"/>
                <a:ea typeface="Calibri"/>
                <a:cs typeface="Times New Roman"/>
              </a:rPr>
              <a:t>Stress experienced by special educators is deeply ingrained in the inherent nature of their roles and in the perceptions surrounding them. </a:t>
            </a:r>
            <a:endParaRPr lang="en-US" dirty="0">
              <a:solidFill>
                <a:srgbClr val="000000"/>
              </a:solidFill>
              <a:latin typeface="Calibri Light"/>
              <a:ea typeface="Calibri"/>
              <a:cs typeface="Calibri Light"/>
            </a:endParaRPr>
          </a:p>
          <a:p>
            <a:pPr lvl="1">
              <a:buNone/>
            </a:pPr>
            <a:r>
              <a:rPr lang="en-US" dirty="0">
                <a:solidFill>
                  <a:srgbClr val="333333"/>
                </a:solidFill>
                <a:latin typeface="Calibri Light"/>
                <a:ea typeface="Calibri"/>
                <a:cs typeface="Times New Roman"/>
              </a:rPr>
              <a:t>A key contributing factor is the idealization of special education teachers by schools, often portraying them as extraordinary individuals who are characterized as nurturing and self-sacrificing, willing to prioritize their students’ well-being over their own. </a:t>
            </a:r>
            <a:endParaRPr lang="en-US" dirty="0">
              <a:solidFill>
                <a:srgbClr val="000000"/>
              </a:solidFill>
              <a:latin typeface="Calibri Light"/>
              <a:ea typeface="Calibri"/>
              <a:cs typeface="Calibri Light"/>
            </a:endParaRPr>
          </a:p>
          <a:p>
            <a:pPr lvl="1">
              <a:buNone/>
            </a:pPr>
            <a:r>
              <a:rPr lang="en-US" dirty="0">
                <a:solidFill>
                  <a:srgbClr val="333333"/>
                </a:solidFill>
                <a:latin typeface="Calibri Light"/>
                <a:ea typeface="Calibri"/>
                <a:cs typeface="Times New Roman"/>
              </a:rPr>
              <a:t>It’s commonplace to hear general education teachers express sentiments like, “I could never do what you do.” This portrayal creates unrealistic expectations for special educators, adding to the systemic sources of stress, which include unequal resource allocation and a shortage of adequately trained support staff.</a:t>
            </a:r>
            <a:endParaRPr lang="en-US" dirty="0">
              <a:latin typeface="Calibri Light"/>
              <a:cs typeface="Calibri Light"/>
            </a:endParaRPr>
          </a:p>
        </p:txBody>
      </p:sp>
    </p:spTree>
    <p:extLst>
      <p:ext uri="{BB962C8B-B14F-4D97-AF65-F5344CB8AC3E}">
        <p14:creationId xmlns:p14="http://schemas.microsoft.com/office/powerpoint/2010/main" val="1974705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E1EFD9"/>
          </a:solidFill>
        </p:spPr>
        <p:txBody>
          <a:bodyPr/>
          <a:lstStyle/>
          <a:p>
            <a:r>
              <a:rPr lang="en-US" sz="3200" dirty="0">
                <a:latin typeface="Calibri"/>
                <a:cs typeface="Calibri"/>
              </a:rPr>
              <a:t>Resilience and Coping Skills  </a:t>
            </a:r>
            <a:r>
              <a:rPr lang="en-US" sz="2400" dirty="0">
                <a:latin typeface="Calibri"/>
                <a:cs typeface="Calibri"/>
              </a:rPr>
              <a:t>(</a:t>
            </a:r>
            <a:r>
              <a:rPr lang="en-US" sz="2400" dirty="0">
                <a:solidFill>
                  <a:srgbClr val="1C1D1E"/>
                </a:solidFill>
                <a:latin typeface="Calibri"/>
                <a:cs typeface="Calibri"/>
              </a:rPr>
              <a:t>Harrison, Hoon, &amp; </a:t>
            </a:r>
            <a:r>
              <a:rPr lang="en-US" sz="2400" dirty="0" err="1">
                <a:solidFill>
                  <a:srgbClr val="1C1D1E"/>
                </a:solidFill>
                <a:latin typeface="Calibri"/>
                <a:cs typeface="Calibri"/>
              </a:rPr>
              <a:t>Floet</a:t>
            </a:r>
            <a:r>
              <a:rPr lang="en-US" sz="2400" dirty="0">
                <a:solidFill>
                  <a:srgbClr val="1C1D1E"/>
                </a:solidFill>
                <a:latin typeface="Calibri"/>
                <a:cs typeface="Calibri"/>
              </a:rPr>
              <a:t>, 2021)</a:t>
            </a:r>
            <a:endParaRPr lang="en-US" dirty="0"/>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marL="231775" lvl="1" indent="-3175">
              <a:buNone/>
            </a:pPr>
            <a:r>
              <a:rPr lang="en-US" dirty="0">
                <a:latin typeface="Calibri Light"/>
                <a:ea typeface="Calibri"/>
                <a:cs typeface="Calibri" panose="020F0502020204030204" pitchFamily="34" charset="0"/>
              </a:rPr>
              <a:t>Resilience includes internal factors and external supports to overcome stressful events. When external supports are not present, stress can become toxic.</a:t>
            </a:r>
            <a:endParaRPr lang="en-US" dirty="0">
              <a:latin typeface="Calibri Light"/>
              <a:ea typeface="Calibri Light"/>
              <a:cs typeface="Calibri Light"/>
            </a:endParaRPr>
          </a:p>
          <a:p>
            <a:pPr marL="231775" lvl="1" indent="-3175">
              <a:buNone/>
            </a:pPr>
            <a:r>
              <a:rPr lang="en-US" dirty="0">
                <a:latin typeface="Calibri Light"/>
                <a:ea typeface="Calibri"/>
                <a:cs typeface="Calibri" panose="020F0502020204030204" pitchFamily="34" charset="0"/>
              </a:rPr>
              <a:t>Problem-focused coping concentrates on resolving the problem. There are 3 subscales: positive reinterpretation and growth; active coping; and planning. Problem-focused coping can lead to the problem being successfully resolved, promoting competence and self-efficacy.</a:t>
            </a:r>
            <a:endParaRPr lang="en-US" dirty="0">
              <a:latin typeface="Calibri Light"/>
              <a:ea typeface="Calibri Light"/>
              <a:cs typeface="Calibri Light"/>
            </a:endParaRPr>
          </a:p>
          <a:p>
            <a:pPr marL="228600" lvl="1" indent="0">
              <a:buNone/>
            </a:pPr>
            <a:r>
              <a:rPr lang="en-US" dirty="0">
                <a:latin typeface="Calibri Light"/>
                <a:ea typeface="+mn-lt"/>
                <a:cs typeface="+mn-lt"/>
              </a:rPr>
              <a:t>Avoidant emotion-focused coping, such as denial, venting, emotion and behavioral disengagement, uses strategies to lessen the negative affective response to the stressor. This might alleviate the immediate negative effects for the individual, however, is only temporary and the problem is unresolved. </a:t>
            </a:r>
            <a:endParaRPr lang="en-US" dirty="0"/>
          </a:p>
        </p:txBody>
      </p:sp>
    </p:spTree>
    <p:extLst>
      <p:ext uri="{BB962C8B-B14F-4D97-AF65-F5344CB8AC3E}">
        <p14:creationId xmlns:p14="http://schemas.microsoft.com/office/powerpoint/2010/main" val="3775821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E1EFD9"/>
          </a:solidFill>
        </p:spPr>
        <p:txBody>
          <a:bodyPr/>
          <a:lstStyle/>
          <a:p>
            <a:pPr>
              <a:lnSpc>
                <a:spcPct val="100000"/>
              </a:lnSpc>
            </a:pPr>
            <a:r>
              <a:rPr lang="en-US" sz="3600" b="0" i="0" dirty="0">
                <a:effectLst/>
                <a:latin typeface="Calibri"/>
                <a:ea typeface="Calibri"/>
                <a:cs typeface="Calibri"/>
              </a:rPr>
              <a:t>Create </a:t>
            </a:r>
            <a:r>
              <a:rPr lang="en-US" sz="3600" dirty="0">
                <a:latin typeface="Calibri"/>
                <a:ea typeface="Calibri"/>
                <a:cs typeface="Calibri"/>
              </a:rPr>
              <a:t>Your</a:t>
            </a:r>
            <a:r>
              <a:rPr lang="en-US" sz="3600" b="0" i="0" dirty="0">
                <a:effectLst/>
                <a:latin typeface="Calibri"/>
                <a:ea typeface="Calibri"/>
                <a:cs typeface="Calibri"/>
              </a:rPr>
              <a:t> </a:t>
            </a:r>
            <a:r>
              <a:rPr lang="en-US" sz="3600" dirty="0">
                <a:latin typeface="Calibri"/>
                <a:ea typeface="Calibri"/>
                <a:cs typeface="Calibri"/>
              </a:rPr>
              <a:t>Personal Resilience</a:t>
            </a:r>
            <a:r>
              <a:rPr lang="en-US" sz="3600" b="0" i="0" dirty="0">
                <a:effectLst/>
                <a:latin typeface="Calibri"/>
                <a:ea typeface="Calibri"/>
                <a:cs typeface="Calibri"/>
              </a:rPr>
              <a:t> </a:t>
            </a:r>
            <a:r>
              <a:rPr lang="en-US" sz="3600" dirty="0">
                <a:latin typeface="Calibri"/>
                <a:ea typeface="Calibri"/>
                <a:cs typeface="Calibri"/>
              </a:rPr>
              <a:t>Plan</a:t>
            </a:r>
            <a:endParaRPr lang="en-US" sz="2400" dirty="0">
              <a:highlight>
                <a:srgbClr val="FFFF00"/>
              </a:highlight>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numCol="1" rtlCol="0" anchor="t">
            <a:noAutofit/>
          </a:bodyPr>
          <a:lstStyle/>
          <a:p>
            <a:r>
              <a:rPr lang="en-US" dirty="0">
                <a:latin typeface="Calibri Light"/>
                <a:ea typeface="Calibri Light"/>
                <a:cs typeface="Calibri Light"/>
              </a:rPr>
              <a:t>Developing</a:t>
            </a:r>
            <a:r>
              <a:rPr lang="en-US" b="0" i="0" dirty="0">
                <a:effectLst/>
                <a:latin typeface="Calibri Light"/>
                <a:ea typeface="Calibri Light"/>
                <a:cs typeface="Calibri Light"/>
              </a:rPr>
              <a:t> social-emotional skills takes time, and </a:t>
            </a:r>
            <a:r>
              <a:rPr lang="en-US" b="0" i="0" u="none" strike="noStrike" dirty="0">
                <a:effectLst/>
                <a:latin typeface="Calibri Light"/>
                <a:ea typeface="Calibri Light"/>
                <a:cs typeface="Calibri Light"/>
                <a:hlinkClick r:id="rId2">
                  <a:extLst>
                    <a:ext uri="{A12FA001-AC4F-418D-AE19-62706E023703}">
                      <ahyp:hlinkClr xmlns:ahyp="http://schemas.microsoft.com/office/drawing/2018/hyperlinkcolor" val="tx"/>
                    </a:ext>
                  </a:extLst>
                </a:hlinkClick>
              </a:rPr>
              <a:t>resilience</a:t>
            </a:r>
            <a:r>
              <a:rPr lang="en-US" b="0" i="0" dirty="0">
                <a:effectLst/>
                <a:latin typeface="Calibri Light"/>
                <a:ea typeface="Calibri Light"/>
                <a:cs typeface="Calibri Light"/>
              </a:rPr>
              <a:t> is an ongoing</a:t>
            </a:r>
            <a:r>
              <a:rPr lang="en-US" dirty="0">
                <a:latin typeface="Calibri Light"/>
                <a:ea typeface="Calibri Light"/>
                <a:cs typeface="Calibri Light"/>
              </a:rPr>
              <a:t> </a:t>
            </a:r>
            <a:r>
              <a:rPr lang="en-US" b="0" i="0" dirty="0">
                <a:effectLst/>
                <a:latin typeface="Calibri Light"/>
                <a:ea typeface="Calibri Light"/>
                <a:cs typeface="Calibri Light"/>
              </a:rPr>
              <a:t>process of adaptation and growth.</a:t>
            </a:r>
            <a:r>
              <a:rPr lang="en-US" dirty="0">
                <a:solidFill>
                  <a:srgbClr val="000000"/>
                </a:solidFill>
                <a:latin typeface="Calibri Light"/>
                <a:ea typeface="Calibri Light"/>
                <a:cs typeface="Calibri Light"/>
              </a:rPr>
              <a:t> </a:t>
            </a:r>
            <a:endParaRPr lang="en-US" b="0" i="0" dirty="0">
              <a:solidFill>
                <a:srgbClr val="000000"/>
              </a:solidFill>
              <a:effectLst/>
              <a:latin typeface="Calibri Light"/>
              <a:ea typeface="Calibri Light"/>
              <a:cs typeface="Calibri Light"/>
            </a:endParaRPr>
          </a:p>
          <a:p>
            <a:pPr marL="342900" indent="-342900">
              <a:buFont typeface="Arial" panose="020B0604020202020204" pitchFamily="34" charset="0"/>
              <a:buChar char="•"/>
            </a:pPr>
            <a:r>
              <a:rPr lang="en-US" b="0" i="0" dirty="0">
                <a:solidFill>
                  <a:srgbClr val="000000"/>
                </a:solidFill>
                <a:effectLst/>
                <a:latin typeface="Calibri Light"/>
                <a:ea typeface="Calibri Light"/>
                <a:cs typeface="Calibri Light"/>
              </a:rPr>
              <a:t>Consider </a:t>
            </a:r>
            <a:r>
              <a:rPr lang="en-US" dirty="0">
                <a:solidFill>
                  <a:srgbClr val="000000"/>
                </a:solidFill>
                <a:latin typeface="Calibri Light"/>
                <a:ea typeface="Calibri Light"/>
                <a:cs typeface="Calibri Light"/>
              </a:rPr>
              <a:t>and</a:t>
            </a:r>
            <a:r>
              <a:rPr lang="en-US" b="0" i="0" dirty="0">
                <a:solidFill>
                  <a:srgbClr val="000000"/>
                </a:solidFill>
                <a:effectLst/>
                <a:latin typeface="Calibri Light"/>
                <a:ea typeface="Calibri Light"/>
                <a:cs typeface="Calibri Light"/>
              </a:rPr>
              <a:t> try </a:t>
            </a:r>
            <a:r>
              <a:rPr lang="en-US" dirty="0">
                <a:solidFill>
                  <a:srgbClr val="000000"/>
                </a:solidFill>
                <a:latin typeface="Calibri Light"/>
                <a:ea typeface="Calibri Light"/>
                <a:cs typeface="Calibri Light"/>
              </a:rPr>
              <a:t>some</a:t>
            </a:r>
            <a:r>
              <a:rPr lang="en-US" b="0" i="0" dirty="0">
                <a:solidFill>
                  <a:srgbClr val="000000"/>
                </a:solidFill>
                <a:effectLst/>
                <a:latin typeface="Calibri Light"/>
                <a:ea typeface="Calibri Light"/>
                <a:cs typeface="Calibri Light"/>
              </a:rPr>
              <a:t> of the research-based practices</a:t>
            </a:r>
            <a:r>
              <a:rPr lang="en-US" dirty="0">
                <a:solidFill>
                  <a:srgbClr val="000000"/>
                </a:solidFill>
                <a:latin typeface="Calibri Light"/>
                <a:ea typeface="Calibri Light"/>
                <a:cs typeface="Calibri Light"/>
              </a:rPr>
              <a:t>.</a:t>
            </a:r>
            <a:endParaRPr lang="en-US" b="0" i="0" dirty="0">
              <a:solidFill>
                <a:srgbClr val="000000"/>
              </a:solidFill>
              <a:effectLst/>
              <a:latin typeface="Calibri Light"/>
              <a:ea typeface="Calibri Light"/>
              <a:cs typeface="Calibri Light"/>
            </a:endParaRPr>
          </a:p>
          <a:p>
            <a:pPr marL="342900" indent="-342900">
              <a:buFont typeface="Arial" panose="020B0604020202020204" pitchFamily="34" charset="0"/>
              <a:buChar char="•"/>
            </a:pPr>
            <a:r>
              <a:rPr lang="en-US" b="0" i="0" dirty="0">
                <a:solidFill>
                  <a:srgbClr val="000000"/>
                </a:solidFill>
                <a:effectLst/>
                <a:latin typeface="Calibri Light"/>
                <a:ea typeface="Calibri Light"/>
                <a:cs typeface="Calibri Light"/>
              </a:rPr>
              <a:t>Notice which ones seem appealing</a:t>
            </a:r>
            <a:r>
              <a:rPr lang="en-US" dirty="0">
                <a:solidFill>
                  <a:srgbClr val="000000"/>
                </a:solidFill>
                <a:latin typeface="Calibri Light"/>
                <a:ea typeface="Calibri Light"/>
                <a:cs typeface="Calibri Light"/>
              </a:rPr>
              <a:t> and</a:t>
            </a:r>
            <a:r>
              <a:rPr lang="en-US" b="0" i="0" dirty="0">
                <a:solidFill>
                  <a:srgbClr val="000000"/>
                </a:solidFill>
                <a:effectLst/>
                <a:latin typeface="Calibri Light"/>
                <a:ea typeface="Calibri Light"/>
                <a:cs typeface="Calibri Light"/>
              </a:rPr>
              <a:t> enjoyable</a:t>
            </a:r>
            <a:r>
              <a:rPr lang="en-US" dirty="0">
                <a:solidFill>
                  <a:srgbClr val="000000"/>
                </a:solidFill>
                <a:latin typeface="Calibri Light"/>
                <a:ea typeface="Calibri Light"/>
                <a:cs typeface="Calibri Light"/>
              </a:rPr>
              <a:t> for YOU.</a:t>
            </a:r>
            <a:endParaRPr lang="en-US" b="0" i="0" dirty="0">
              <a:solidFill>
                <a:srgbClr val="000000"/>
              </a:solidFill>
              <a:effectLst/>
              <a:latin typeface="Calibri Light"/>
              <a:ea typeface="Calibri Light"/>
              <a:cs typeface="Calibri Light"/>
            </a:endParaRPr>
          </a:p>
          <a:p>
            <a:pPr marL="342900" indent="-342900">
              <a:buFont typeface="Arial" panose="020B0604020202020204" pitchFamily="34" charset="0"/>
              <a:buChar char="•"/>
            </a:pPr>
            <a:r>
              <a:rPr lang="en-US" dirty="0">
                <a:solidFill>
                  <a:srgbClr val="000000"/>
                </a:solidFill>
                <a:latin typeface="Calibri Light"/>
                <a:ea typeface="Calibri Light"/>
                <a:cs typeface="Calibri Light"/>
              </a:rPr>
              <a:t>Plan</a:t>
            </a:r>
            <a:r>
              <a:rPr lang="en-US" b="0" i="0" dirty="0">
                <a:solidFill>
                  <a:srgbClr val="000000"/>
                </a:solidFill>
                <a:effectLst/>
                <a:latin typeface="Calibri Light"/>
                <a:ea typeface="Calibri Light"/>
                <a:cs typeface="Calibri Light"/>
              </a:rPr>
              <a:t> how you might incorporate one of these into your life.</a:t>
            </a:r>
          </a:p>
          <a:p>
            <a:pPr marL="342900" indent="-342900">
              <a:buFont typeface="Arial" panose="020B0604020202020204" pitchFamily="34" charset="0"/>
              <a:buChar char="•"/>
            </a:pPr>
            <a:r>
              <a:rPr lang="en-US" b="0" i="0" dirty="0">
                <a:solidFill>
                  <a:srgbClr val="000000"/>
                </a:solidFill>
                <a:effectLst/>
                <a:latin typeface="Calibri Light"/>
                <a:ea typeface="Calibri Light"/>
                <a:cs typeface="Calibri Light"/>
              </a:rPr>
              <a:t>Choose one </a:t>
            </a:r>
            <a:r>
              <a:rPr lang="en-US" dirty="0">
                <a:solidFill>
                  <a:srgbClr val="000000"/>
                </a:solidFill>
                <a:latin typeface="Calibri Light"/>
                <a:ea typeface="Calibri Light"/>
                <a:cs typeface="Calibri Light"/>
              </a:rPr>
              <a:t>strategy</a:t>
            </a:r>
            <a:r>
              <a:rPr lang="en-US" b="0" i="0" dirty="0">
                <a:solidFill>
                  <a:srgbClr val="000000"/>
                </a:solidFill>
                <a:effectLst/>
                <a:latin typeface="Calibri Light"/>
                <a:ea typeface="Calibri Light"/>
                <a:cs typeface="Calibri Light"/>
              </a:rPr>
              <a:t> or practice to implement in your daily life </a:t>
            </a:r>
            <a:r>
              <a:rPr lang="en-US" dirty="0">
                <a:solidFill>
                  <a:srgbClr val="000000"/>
                </a:solidFill>
                <a:latin typeface="Calibri Light"/>
                <a:ea typeface="Calibri Light"/>
                <a:cs typeface="Calibri Light"/>
              </a:rPr>
              <a:t>for</a:t>
            </a:r>
            <a:r>
              <a:rPr lang="en-US" b="0" i="0" dirty="0">
                <a:solidFill>
                  <a:srgbClr val="000000"/>
                </a:solidFill>
                <a:effectLst/>
                <a:latin typeface="Calibri Light"/>
                <a:ea typeface="Calibri Light"/>
                <a:cs typeface="Calibri Light"/>
              </a:rPr>
              <a:t> at least 5-10 minutes. (Keep it simple.)</a:t>
            </a:r>
          </a:p>
          <a:p>
            <a:pPr marL="342900" indent="-342900">
              <a:buFont typeface="Arial" panose="020B0604020202020204" pitchFamily="34" charset="0"/>
              <a:buChar char="•"/>
            </a:pPr>
            <a:r>
              <a:rPr lang="en-US" b="0" i="0" dirty="0">
                <a:solidFill>
                  <a:srgbClr val="000000"/>
                </a:solidFill>
                <a:effectLst/>
                <a:latin typeface="Calibri Light"/>
                <a:ea typeface="Calibri Light"/>
                <a:cs typeface="Calibri Light"/>
              </a:rPr>
              <a:t>What kinds of obstacles and barriers might arise? How might you address those obstacles? How will you encourage yourself to prioritize this plan?</a:t>
            </a:r>
          </a:p>
        </p:txBody>
      </p:sp>
    </p:spTree>
    <p:extLst>
      <p:ext uri="{BB962C8B-B14F-4D97-AF65-F5344CB8AC3E}">
        <p14:creationId xmlns:p14="http://schemas.microsoft.com/office/powerpoint/2010/main" val="16701301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E1EFD9"/>
          </a:solidFill>
        </p:spPr>
        <p:txBody>
          <a:bodyPr/>
          <a:lstStyle/>
          <a:p>
            <a:pPr>
              <a:lnSpc>
                <a:spcPct val="100000"/>
              </a:lnSpc>
            </a:pPr>
            <a:r>
              <a:rPr lang="en-US" sz="3600" b="0" i="0" dirty="0">
                <a:effectLst/>
                <a:latin typeface="Calibri"/>
                <a:ea typeface="Calibri"/>
                <a:cs typeface="Calibri"/>
              </a:rPr>
              <a:t>Create </a:t>
            </a:r>
            <a:r>
              <a:rPr lang="en-US" sz="3600" dirty="0">
                <a:latin typeface="Calibri"/>
                <a:ea typeface="Calibri"/>
                <a:cs typeface="Calibri"/>
              </a:rPr>
              <a:t>Your</a:t>
            </a:r>
            <a:r>
              <a:rPr lang="en-US" sz="3600" b="0" i="0" dirty="0">
                <a:effectLst/>
                <a:latin typeface="Calibri"/>
                <a:ea typeface="Calibri"/>
                <a:cs typeface="Calibri"/>
              </a:rPr>
              <a:t> </a:t>
            </a:r>
            <a:r>
              <a:rPr lang="en-US" sz="3600" dirty="0">
                <a:latin typeface="Calibri"/>
                <a:ea typeface="Calibri"/>
                <a:cs typeface="Calibri"/>
              </a:rPr>
              <a:t>Personal Resilience</a:t>
            </a:r>
            <a:r>
              <a:rPr lang="en-US" sz="3600" b="0" i="0" dirty="0">
                <a:effectLst/>
                <a:latin typeface="Calibri"/>
                <a:ea typeface="Calibri"/>
                <a:cs typeface="Calibri"/>
              </a:rPr>
              <a:t> </a:t>
            </a:r>
            <a:r>
              <a:rPr lang="en-US" sz="3600" dirty="0">
                <a:latin typeface="Calibri"/>
                <a:ea typeface="Calibri"/>
                <a:cs typeface="Calibri"/>
              </a:rPr>
              <a:t>Plan</a:t>
            </a:r>
            <a:br>
              <a:rPr lang="en-US" sz="2400" b="0" i="0" dirty="0">
                <a:solidFill>
                  <a:srgbClr val="000000"/>
                </a:solidFill>
                <a:effectLst/>
                <a:latin typeface="Calibri" panose="020F0502020204030204" pitchFamily="34" charset="0"/>
              </a:rPr>
            </a:br>
            <a:endParaRPr lang="en-US" sz="2400" dirty="0">
              <a:highlight>
                <a:srgbClr val="FFFF00"/>
              </a:highlight>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numCol="1" rtlCol="0" anchor="t">
            <a:noAutofit/>
          </a:bodyPr>
          <a:lstStyle/>
          <a:p>
            <a:endParaRPr lang="en-US" b="0" i="0" dirty="0">
              <a:solidFill>
                <a:srgbClr val="000000"/>
              </a:solidFill>
              <a:effectLst/>
              <a:latin typeface="Calibri Light"/>
              <a:ea typeface="Calibri Light"/>
              <a:cs typeface="Calibri Light"/>
            </a:endParaRPr>
          </a:p>
          <a:p>
            <a:pPr algn="ctr"/>
            <a:r>
              <a:rPr lang="en-US" dirty="0">
                <a:solidFill>
                  <a:srgbClr val="000000"/>
                </a:solidFill>
                <a:latin typeface="Calibri Light"/>
                <a:ea typeface="Calibri Light"/>
                <a:cs typeface="Calibri Light"/>
              </a:rPr>
              <a:t>Commit</a:t>
            </a:r>
            <a:r>
              <a:rPr lang="en-US" b="0" i="0" dirty="0">
                <a:solidFill>
                  <a:srgbClr val="000000"/>
                </a:solidFill>
                <a:effectLst/>
                <a:latin typeface="Calibri Light"/>
                <a:ea typeface="Calibri Light"/>
                <a:cs typeface="Calibri Light"/>
              </a:rPr>
              <a:t> to a plan</a:t>
            </a:r>
            <a:r>
              <a:rPr lang="en-US" dirty="0">
                <a:solidFill>
                  <a:srgbClr val="000000"/>
                </a:solidFill>
                <a:latin typeface="Calibri Light"/>
                <a:ea typeface="Calibri Light"/>
                <a:cs typeface="Calibri Light"/>
              </a:rPr>
              <a:t>.</a:t>
            </a:r>
          </a:p>
          <a:p>
            <a:pPr algn="ctr"/>
            <a:endParaRPr lang="en-US" dirty="0">
              <a:solidFill>
                <a:srgbClr val="000000"/>
              </a:solidFill>
              <a:latin typeface="Calibri Light"/>
              <a:ea typeface="Calibri Light"/>
              <a:cs typeface="Calibri Light"/>
            </a:endParaRPr>
          </a:p>
          <a:p>
            <a:pPr algn="ctr"/>
            <a:r>
              <a:rPr lang="en-US" sz="3600" dirty="0">
                <a:solidFill>
                  <a:srgbClr val="000000"/>
                </a:solidFill>
                <a:latin typeface="Calibri"/>
                <a:ea typeface="Calibri Light"/>
                <a:cs typeface="Calibri Light"/>
              </a:rPr>
              <a:t> </a:t>
            </a:r>
            <a:r>
              <a:rPr lang="en-US" sz="3600" b="0" i="0" dirty="0">
                <a:solidFill>
                  <a:srgbClr val="000000"/>
                </a:solidFill>
                <a:effectLst/>
                <a:latin typeface="Calibri"/>
                <a:ea typeface="Calibri Light"/>
                <a:cs typeface="Calibri Light"/>
              </a:rPr>
              <a:t>“Care for yourself as hard as you care for those kids.”</a:t>
            </a:r>
            <a:endParaRPr lang="en-US" sz="3600" dirty="0">
              <a:latin typeface="Calibri"/>
              <a:ea typeface="Calibri"/>
              <a:cs typeface="Calibri"/>
            </a:endParaRPr>
          </a:p>
        </p:txBody>
      </p:sp>
    </p:spTree>
    <p:extLst>
      <p:ext uri="{BB962C8B-B14F-4D97-AF65-F5344CB8AC3E}">
        <p14:creationId xmlns:p14="http://schemas.microsoft.com/office/powerpoint/2010/main" val="3597196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12489" y="1202538"/>
            <a:ext cx="10978994" cy="1115587"/>
          </a:xfrm>
          <a:prstGeom prst="rect">
            <a:avLst/>
          </a:prstGeom>
          <a:solidFill>
            <a:srgbClr val="E1EFD9"/>
          </a:solidFill>
        </p:spPr>
        <p:txBody>
          <a:bodyPr>
            <a:normAutofit/>
          </a:bodyPr>
          <a:lstStyle/>
          <a:p>
            <a:pPr>
              <a:lnSpc>
                <a:spcPct val="100000"/>
              </a:lnSpc>
            </a:pPr>
            <a:r>
              <a:rPr lang="en-US" sz="3600" dirty="0">
                <a:latin typeface="Calibri"/>
                <a:ea typeface="Calibri Light"/>
                <a:cs typeface="Calibri Light"/>
              </a:rPr>
              <a:t>Revisit Your Story</a:t>
            </a:r>
            <a:endParaRPr lang="en-US" sz="3600" dirty="0">
              <a:latin typeface="Calibri"/>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a:xfrm>
            <a:off x="612488" y="2776674"/>
            <a:ext cx="10978994" cy="3533180"/>
          </a:xfrm>
        </p:spPr>
        <p:txBody>
          <a:bodyPr vert="horz" lIns="91440" tIns="45720" rIns="91440" bIns="45720" numCol="1" rtlCol="0" anchor="t">
            <a:normAutofit/>
          </a:bodyPr>
          <a:lstStyle/>
          <a:p>
            <a:pPr marL="330200" rtl="0" fontAlgn="base">
              <a:spcBef>
                <a:spcPts val="0"/>
              </a:spcBef>
              <a:spcAft>
                <a:spcPts val="0"/>
              </a:spcAft>
            </a:pPr>
            <a:r>
              <a:rPr lang="en-US" b="0" i="0" u="none" strike="noStrike" dirty="0">
                <a:effectLst/>
                <a:latin typeface="Calibri Light"/>
                <a:ea typeface="Calibri Light"/>
                <a:cs typeface="Calibri Light"/>
              </a:rPr>
              <a:t>Create a brief timeline of several major events and turning points that made you the person and education professional you are today</a:t>
            </a:r>
            <a:r>
              <a:rPr lang="en-US" dirty="0">
                <a:latin typeface="Calibri Light"/>
                <a:ea typeface="Calibri Light"/>
                <a:cs typeface="Calibri Light"/>
              </a:rPr>
              <a:t>.</a:t>
            </a:r>
            <a:endParaRPr lang="en-US" b="0" i="0" u="none" strike="noStrike" dirty="0">
              <a:effectLst/>
              <a:latin typeface="Calibri Light"/>
              <a:ea typeface="Calibri Light"/>
              <a:cs typeface="Calibri Light"/>
            </a:endParaRPr>
          </a:p>
          <a:p>
            <a:pPr marL="330200" rtl="0" fontAlgn="base">
              <a:spcBef>
                <a:spcPts val="0"/>
              </a:spcBef>
              <a:spcAft>
                <a:spcPts val="0"/>
              </a:spcAft>
            </a:pPr>
            <a:r>
              <a:rPr lang="en-US" b="0" i="0" u="none" strike="noStrike" dirty="0">
                <a:effectLst/>
                <a:latin typeface="Calibri Light"/>
                <a:ea typeface="Calibri Light"/>
                <a:cs typeface="Calibri Light"/>
              </a:rPr>
              <a:t>Choose 2 or 3 of these events and reflect on each one. </a:t>
            </a:r>
          </a:p>
          <a:p>
            <a:pPr marL="330200" rtl="0" fontAlgn="base">
              <a:spcBef>
                <a:spcPts val="0"/>
              </a:spcBef>
              <a:spcAft>
                <a:spcPts val="1800"/>
              </a:spcAft>
            </a:pPr>
            <a:r>
              <a:rPr lang="en-US" b="0" i="0" u="none" strike="noStrike" dirty="0">
                <a:effectLst/>
                <a:latin typeface="Calibri Light"/>
                <a:ea typeface="Calibri Light"/>
                <a:cs typeface="Calibri Light"/>
              </a:rPr>
              <a:t>What feelings do you associate with the event? What lessons emerged for you? What obstacles and supports did you encounter? </a:t>
            </a:r>
          </a:p>
        </p:txBody>
      </p:sp>
    </p:spTree>
    <p:extLst>
      <p:ext uri="{BB962C8B-B14F-4D97-AF65-F5344CB8AC3E}">
        <p14:creationId xmlns:p14="http://schemas.microsoft.com/office/powerpoint/2010/main" val="13070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E1EFD9"/>
          </a:solidFill>
        </p:spPr>
        <p:txBody>
          <a:bodyPr>
            <a:normAutofit/>
          </a:bodyPr>
          <a:lstStyle/>
          <a:p>
            <a:pPr>
              <a:lnSpc>
                <a:spcPct val="100000"/>
              </a:lnSpc>
            </a:pPr>
            <a:r>
              <a:rPr lang="en-US" sz="3600" dirty="0">
                <a:latin typeface="Calibri"/>
                <a:ea typeface="Calibri Light"/>
                <a:cs typeface="Calibri Light"/>
              </a:rPr>
              <a:t>Share Your Story</a:t>
            </a:r>
            <a:endParaRPr lang="en-US" sz="3600" dirty="0">
              <a:latin typeface="Calibri"/>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numCol="1" rtlCol="0" anchor="t">
            <a:normAutofit/>
          </a:bodyPr>
          <a:lstStyle/>
          <a:p>
            <a:pPr marL="330200" fontAlgn="base">
              <a:spcBef>
                <a:spcPts val="0"/>
              </a:spcBef>
            </a:pPr>
            <a:r>
              <a:rPr lang="en-US" b="0" i="0" u="none" strike="noStrike" dirty="0">
                <a:effectLst/>
                <a:latin typeface="Calibri Light"/>
                <a:ea typeface="Calibri Light"/>
                <a:cs typeface="Calibri Light"/>
              </a:rPr>
              <a:t>What feelings do you associate with the event? What lessons emerged for you? What obstacles and supports did you encounter? </a:t>
            </a:r>
            <a:endParaRPr lang="en-US" b="0" i="0" u="none" strike="noStrike" dirty="0">
              <a:effectLst/>
              <a:latin typeface="Calibri" panose="020F0502020204030204"/>
              <a:ea typeface="Calibri" panose="020F0502020204030204"/>
              <a:cs typeface="Calibri" panose="020F0502020204030204"/>
            </a:endParaRPr>
          </a:p>
          <a:p>
            <a:pPr marL="342900" indent="-342900">
              <a:buChar char="•"/>
            </a:pPr>
            <a:r>
              <a:rPr lang="en-US" b="0" i="0" u="none" strike="noStrike" dirty="0">
                <a:effectLst/>
                <a:latin typeface="Calibri Light"/>
                <a:ea typeface="Calibri Light"/>
                <a:cs typeface="Calibri Light"/>
              </a:rPr>
              <a:t>What did you learn about your strengths, weaknesses, motives, and values</a:t>
            </a:r>
            <a:r>
              <a:rPr lang="en-US" dirty="0">
                <a:latin typeface="Calibri Light"/>
                <a:ea typeface="Calibri Light"/>
                <a:cs typeface="Calibri Light"/>
              </a:rPr>
              <a:t> </a:t>
            </a:r>
            <a:endParaRPr lang="en-US" b="0" i="0" u="none" strike="noStrike" dirty="0">
              <a:effectLst/>
              <a:latin typeface="Calibri Light"/>
              <a:ea typeface="Calibri Light"/>
              <a:cs typeface="Calibri Light"/>
            </a:endParaRPr>
          </a:p>
          <a:p>
            <a:pPr marL="342900" indent="-342900">
              <a:buChar char="•"/>
            </a:pPr>
            <a:r>
              <a:rPr lang="en-US" b="0" i="0" u="none" strike="noStrike" dirty="0">
                <a:effectLst/>
                <a:latin typeface="Calibri Light"/>
                <a:ea typeface="Calibri Light"/>
                <a:cs typeface="Calibri Light"/>
              </a:rPr>
              <a:t>What major events and turning points made you the person and education professional you are </a:t>
            </a:r>
            <a:r>
              <a:rPr lang="en-US" dirty="0">
                <a:latin typeface="Calibri Light"/>
                <a:ea typeface="Calibri Light"/>
                <a:cs typeface="Calibri Light"/>
              </a:rPr>
              <a:t>today?</a:t>
            </a:r>
            <a:endParaRPr lang="en-US" dirty="0">
              <a:ea typeface="Calibri" panose="020F0502020204030204"/>
              <a:cs typeface="Calibri" panose="020F0502020204030204"/>
            </a:endParaRPr>
          </a:p>
          <a:p>
            <a:pPr marL="330200">
              <a:spcBef>
                <a:spcPts val="0"/>
              </a:spcBef>
              <a:spcAft>
                <a:spcPts val="1800"/>
              </a:spcAft>
            </a:pPr>
            <a:endParaRPr lang="en-US" dirty="0">
              <a:latin typeface="Calibri Light"/>
              <a:ea typeface="Calibri Light"/>
              <a:cs typeface="Calibri Light"/>
            </a:endParaRPr>
          </a:p>
          <a:p>
            <a:pPr marL="330200">
              <a:spcBef>
                <a:spcPts val="0"/>
              </a:spcBef>
              <a:spcAft>
                <a:spcPts val="1800"/>
              </a:spcAft>
            </a:pPr>
            <a:r>
              <a:rPr lang="en-US" i="1" dirty="0">
                <a:latin typeface="Calibri Light"/>
                <a:ea typeface="Calibri Light"/>
                <a:cs typeface="Calibri Light"/>
              </a:rPr>
              <a:t>Five Ways To Reignite Your Passion for Teaching, Greatergood.berkely.edu</a:t>
            </a:r>
          </a:p>
        </p:txBody>
      </p:sp>
    </p:spTree>
    <p:extLst>
      <p:ext uri="{BB962C8B-B14F-4D97-AF65-F5344CB8AC3E}">
        <p14:creationId xmlns:p14="http://schemas.microsoft.com/office/powerpoint/2010/main" val="40858926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ECD52-FC29-4293-9494-7771622AF54F}"/>
              </a:ext>
            </a:extLst>
          </p:cNvPr>
          <p:cNvSpPr>
            <a:spLocks noGrp="1"/>
          </p:cNvSpPr>
          <p:nvPr>
            <p:ph type="title"/>
          </p:nvPr>
        </p:nvSpPr>
        <p:spPr>
          <a:xfrm>
            <a:off x="603504" y="1572768"/>
            <a:ext cx="4573614" cy="1133856"/>
          </a:xfrm>
        </p:spPr>
        <p:txBody>
          <a:bodyPr vert="horz" lIns="91440" tIns="45720" rIns="91440" bIns="45720" rtlCol="0" anchor="b">
            <a:normAutofit/>
          </a:bodyPr>
          <a:lstStyle/>
          <a:p>
            <a:r>
              <a:rPr lang="en-US" sz="4800" dirty="0">
                <a:solidFill>
                  <a:schemeClr val="tx1"/>
                </a:solidFill>
              </a:rPr>
              <a:t>The Donkey</a:t>
            </a:r>
            <a:endParaRPr lang="en-US" sz="4800" b="0" dirty="0">
              <a:solidFill>
                <a:schemeClr val="tx1"/>
              </a:solidFill>
            </a:endParaRPr>
          </a:p>
        </p:txBody>
      </p:sp>
      <p:pic>
        <p:nvPicPr>
          <p:cNvPr id="14" name="Picture 13" descr="Donkey looking at the camera">
            <a:extLst>
              <a:ext uri="{FF2B5EF4-FFF2-40B4-BE49-F238E27FC236}">
                <a16:creationId xmlns:a16="http://schemas.microsoft.com/office/drawing/2014/main" id="{BADA85FB-A6E7-D494-97D0-DE7ACB54E077}"/>
              </a:ext>
            </a:extLst>
          </p:cNvPr>
          <p:cNvPicPr>
            <a:picLocks noChangeAspect="1"/>
          </p:cNvPicPr>
          <p:nvPr/>
        </p:nvPicPr>
        <p:blipFill rotWithShape="1">
          <a:blip r:embed="rId2"/>
          <a:srcRect t="6676" r="23639" b="2418"/>
          <a:stretch/>
        </p:blipFill>
        <p:spPr>
          <a:xfrm>
            <a:off x="5459506" y="1572768"/>
            <a:ext cx="5567082" cy="4404331"/>
          </a:xfrm>
          <a:prstGeom prst="rect">
            <a:avLst/>
          </a:prstGeom>
        </p:spPr>
      </p:pic>
    </p:spTree>
    <p:extLst>
      <p:ext uri="{BB962C8B-B14F-4D97-AF65-F5344CB8AC3E}">
        <p14:creationId xmlns:p14="http://schemas.microsoft.com/office/powerpoint/2010/main" val="1570943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p:spPr>
        <p:txBody>
          <a:bodyPr>
            <a:normAutofit/>
          </a:bodyPr>
          <a:lstStyle/>
          <a:p>
            <a:r>
              <a:rPr lang="en-US" sz="3200" b="1" dirty="0">
                <a:solidFill>
                  <a:srgbClr val="343434"/>
                </a:solidFill>
                <a:latin typeface="Calibri"/>
                <a:ea typeface="+mj-lt"/>
                <a:cs typeface="+mj-lt"/>
              </a:rPr>
              <a:t>The Donkey in the Well</a:t>
            </a:r>
            <a:endParaRPr lang="en-US" sz="3200" dirty="0">
              <a:latin typeface="Calibri"/>
            </a:endParaRP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a:xfrm>
            <a:off x="612488" y="2706624"/>
            <a:ext cx="10978994" cy="3824286"/>
          </a:xfrm>
        </p:spPr>
        <p:txBody>
          <a:bodyPr vert="horz" lIns="91440" tIns="45720" rIns="91440" bIns="45720" rtlCol="0" anchor="t">
            <a:noAutofit/>
          </a:bodyPr>
          <a:lstStyle/>
          <a:p>
            <a:pPr marL="231775" lvl="1" indent="-3175">
              <a:lnSpc>
                <a:spcPct val="85000"/>
              </a:lnSpc>
              <a:spcBef>
                <a:spcPts val="0"/>
              </a:spcBef>
              <a:spcAft>
                <a:spcPts val="600"/>
              </a:spcAft>
              <a:buNone/>
            </a:pPr>
            <a:r>
              <a:rPr lang="en-US" dirty="0">
                <a:solidFill>
                  <a:srgbClr val="414141"/>
                </a:solidFill>
                <a:latin typeface="Calibri Light"/>
                <a:ea typeface="+mn-lt"/>
                <a:cs typeface="+mn-lt"/>
              </a:rPr>
              <a:t>Jack was a donkey who fell in a well.  The farmer tried everything he could to try to get him out, but in the end he feared that there was no hope for Jack and the farmer decided to just bury him.  For every shovel of dirt that the farmer threw on his back, Jack shook it off and used that dirt to take a step up.  Over and over this happened and each time he had more dirt thrown on him, he shook it off and took a step up.  Pretty soon,  Jack was able to walk out of the well and didn’t have to succumb to the fate that the farmer had planned for him.</a:t>
            </a:r>
            <a:endParaRPr lang="en-US" sz="1400" dirty="0">
              <a:solidFill>
                <a:srgbClr val="414141"/>
              </a:solidFill>
              <a:latin typeface="Calibri Light"/>
              <a:ea typeface="+mn-lt"/>
              <a:cs typeface="+mn-lt"/>
            </a:endParaRPr>
          </a:p>
          <a:p>
            <a:pPr marL="228600" lvl="1" indent="0">
              <a:lnSpc>
                <a:spcPct val="85000"/>
              </a:lnSpc>
              <a:spcBef>
                <a:spcPts val="0"/>
              </a:spcBef>
              <a:spcAft>
                <a:spcPts val="600"/>
              </a:spcAft>
              <a:buNone/>
            </a:pPr>
            <a:r>
              <a:rPr lang="en-US" dirty="0">
                <a:solidFill>
                  <a:srgbClr val="414141"/>
                </a:solidFill>
                <a:latin typeface="Calibri Light"/>
                <a:ea typeface="+mn-lt"/>
                <a:cs typeface="+mn-lt"/>
              </a:rPr>
              <a:t>Is life throwing you dirt? You can either let it bury you or you can shake it off and take a step up like the donkey in the well.  We can either let our struggles weigh us down or we can use them to help us get where we want to go. Next time you face an obstacle, think of this story.  Shake it off and take a step up!</a:t>
            </a:r>
            <a:endParaRPr lang="en-US" dirty="0">
              <a:latin typeface="Calibri Light"/>
            </a:endParaRPr>
          </a:p>
        </p:txBody>
      </p:sp>
    </p:spTree>
    <p:extLst>
      <p:ext uri="{BB962C8B-B14F-4D97-AF65-F5344CB8AC3E}">
        <p14:creationId xmlns:p14="http://schemas.microsoft.com/office/powerpoint/2010/main" val="42180602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F1DB6C-80AB-4E41-A5AE-91CFF09CA65B}"/>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5D86727D-FF4D-41F5-80A5-FE24A8249968}"/>
              </a:ext>
            </a:extLst>
          </p:cNvPr>
          <p:cNvSpPr>
            <a:spLocks noGrp="1"/>
          </p:cNvSpPr>
          <p:nvPr>
            <p:ph type="subTitle" idx="1"/>
          </p:nvPr>
        </p:nvSpPr>
        <p:spPr/>
        <p:txBody>
          <a:bodyPr/>
          <a:lstStyle/>
          <a:p>
            <a:pPr algn="ctr"/>
            <a:r>
              <a:rPr lang="en-US" dirty="0"/>
              <a:t>Lonna Housman Moline</a:t>
            </a:r>
          </a:p>
          <a:p>
            <a:pPr algn="ctr"/>
            <a:r>
              <a:rPr lang="en-US" dirty="0">
                <a:hlinkClick r:id="rId2"/>
              </a:rPr>
              <a:t>lonnamoline@gmail.com</a:t>
            </a:r>
            <a:endParaRPr lang="en-US" dirty="0"/>
          </a:p>
          <a:p>
            <a:pPr algn="ctr"/>
            <a:r>
              <a:rPr lang="en-US" dirty="0"/>
              <a:t>TEXT: 612-812-2221</a:t>
            </a:r>
          </a:p>
          <a:p>
            <a:pPr algn="ctr"/>
            <a:endParaRPr lang="en-US" dirty="0"/>
          </a:p>
        </p:txBody>
      </p:sp>
    </p:spTree>
    <p:extLst>
      <p:ext uri="{BB962C8B-B14F-4D97-AF65-F5344CB8AC3E}">
        <p14:creationId xmlns:p14="http://schemas.microsoft.com/office/powerpoint/2010/main" val="3316001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E1EFD9"/>
          </a:solidFill>
        </p:spPr>
        <p:txBody>
          <a:bodyPr/>
          <a:lstStyle/>
          <a:p>
            <a:r>
              <a:rPr lang="en-US" dirty="0">
                <a:ea typeface="Calibri Light"/>
                <a:cs typeface="Calibri Light"/>
              </a:rPr>
              <a:t>Primary Sources of Stress</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dirty="0">
                <a:solidFill>
                  <a:srgbClr val="333333"/>
                </a:solidFill>
                <a:latin typeface="Calibri Light"/>
                <a:ea typeface="Calibri"/>
                <a:cs typeface="Calibri" panose="020F0502020204030204" pitchFamily="34" charset="0"/>
              </a:rPr>
              <a:t>Daily management of challenging behavior exhibited by students in class without enough staff support. Stress affects students by hindering effective instruction, classroom management and the modeling of social-emotional skills. </a:t>
            </a:r>
            <a:r>
              <a:rPr lang="en-US" dirty="0">
                <a:latin typeface="Calibri Light"/>
                <a:ea typeface="Calibri"/>
                <a:cs typeface="Calibri" panose="020F0502020204030204" pitchFamily="34" charset="0"/>
              </a:rPr>
              <a:t>Stressed teachers are more likely to</a:t>
            </a:r>
            <a:r>
              <a:rPr lang="en-US" dirty="0">
                <a:latin typeface="Calibri Light"/>
                <a:ea typeface="Calibri"/>
                <a:cs typeface="Calibri" panose="020F0502020204030204" pitchFamily="34" charset="0"/>
                <a:hlinkClick r:id="rId3">
                  <a:extLst>
                    <a:ext uri="{A12FA001-AC4F-418D-AE19-62706E023703}">
                      <ahyp:hlinkClr xmlns:ahyp="http://schemas.microsoft.com/office/drawing/2018/hyperlinkcolor" val="tx"/>
                    </a:ext>
                  </a:extLst>
                </a:hlinkClick>
              </a:rPr>
              <a:t> react unpredictabl</a:t>
            </a:r>
            <a:r>
              <a:rPr lang="en-US" dirty="0">
                <a:latin typeface="Calibri Light"/>
                <a:ea typeface="Calibri"/>
                <a:cs typeface="Calibri" panose="020F0502020204030204" pitchFamily="34" charset="0"/>
              </a:rPr>
              <a:t>y and employ</a:t>
            </a:r>
            <a:r>
              <a:rPr lang="en-US" dirty="0">
                <a:latin typeface="Calibri Light"/>
                <a:ea typeface="Calibri"/>
                <a:cs typeface="Calibri" panose="020F0502020204030204" pitchFamily="34" charset="0"/>
                <a:hlinkClick r:id="rId4">
                  <a:extLst>
                    <a:ext uri="{A12FA001-AC4F-418D-AE19-62706E023703}">
                      <ahyp:hlinkClr xmlns:ahyp="http://schemas.microsoft.com/office/drawing/2018/hyperlinkcolor" val="tx"/>
                    </a:ext>
                  </a:extLst>
                </a:hlinkClick>
              </a:rPr>
              <a:t> ineffective behavior management strategies</a:t>
            </a:r>
            <a:r>
              <a:rPr lang="en-US" dirty="0">
                <a:latin typeface="Calibri Light"/>
                <a:ea typeface="Calibri"/>
                <a:cs typeface="Calibri" panose="020F0502020204030204" pitchFamily="34" charset="0"/>
              </a:rPr>
              <a:t>. </a:t>
            </a:r>
            <a:r>
              <a:rPr lang="en-US" i="1" dirty="0">
                <a:latin typeface="Calibri Light"/>
                <a:ea typeface="Calibri"/>
                <a:cs typeface="Calibri" panose="020F0502020204030204" pitchFamily="34" charset="0"/>
              </a:rPr>
              <a:t>(</a:t>
            </a:r>
            <a:r>
              <a:rPr lang="en-US" i="1" dirty="0" err="1">
                <a:latin typeface="Calibri Light"/>
                <a:ea typeface="Calibri"/>
                <a:cs typeface="Calibri" panose="020F0502020204030204" pitchFamily="34" charset="0"/>
              </a:rPr>
              <a:t>Edsource</a:t>
            </a:r>
            <a:r>
              <a:rPr lang="en-US" i="1" dirty="0">
                <a:latin typeface="Calibri Light"/>
                <a:ea typeface="Calibri"/>
                <a:cs typeface="Calibri" panose="020F0502020204030204" pitchFamily="34" charset="0"/>
              </a:rPr>
              <a:t>)</a:t>
            </a:r>
            <a:endParaRPr lang="en-US" i="1" dirty="0">
              <a:latin typeface="Calibri Light"/>
              <a:cs typeface="Calibri Light"/>
            </a:endParaRPr>
          </a:p>
        </p:txBody>
      </p:sp>
    </p:spTree>
    <p:extLst>
      <p:ext uri="{BB962C8B-B14F-4D97-AF65-F5344CB8AC3E}">
        <p14:creationId xmlns:p14="http://schemas.microsoft.com/office/powerpoint/2010/main" val="460739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E1EFD9"/>
          </a:solidFill>
        </p:spPr>
        <p:txBody>
          <a:bodyPr/>
          <a:lstStyle/>
          <a:p>
            <a:r>
              <a:rPr lang="en-US" dirty="0">
                <a:ea typeface="Calibri Light"/>
                <a:cs typeface="Calibri Light"/>
              </a:rPr>
              <a:t>Primary Sources of Stress continued</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a:xfrm>
            <a:off x="612488" y="2759509"/>
            <a:ext cx="10978994" cy="3771401"/>
          </a:xfrm>
        </p:spPr>
        <p:txBody>
          <a:bodyPr vert="horz" lIns="91440" tIns="45720" rIns="91440" bIns="45720" rtlCol="0" anchor="t">
            <a:normAutofit/>
          </a:bodyPr>
          <a:lstStyle/>
          <a:p>
            <a:pPr lvl="1">
              <a:buNone/>
            </a:pPr>
            <a:r>
              <a:rPr lang="en-US" dirty="0">
                <a:solidFill>
                  <a:srgbClr val="333333"/>
                </a:solidFill>
                <a:latin typeface="Calibri Light"/>
                <a:ea typeface="Calibri"/>
                <a:cs typeface="Calibri" panose="020F0502020204030204" pitchFamily="34" charset="0"/>
              </a:rPr>
              <a:t>'It's the endless stream of new government initiatives, the targets, the</a:t>
            </a:r>
            <a:r>
              <a:rPr lang="en-US" baseline="0" dirty="0">
                <a:solidFill>
                  <a:srgbClr val="333333"/>
                </a:solidFill>
                <a:latin typeface="Calibri Light"/>
                <a:ea typeface="Calibri"/>
                <a:cs typeface="Calibri" panose="020F0502020204030204" pitchFamily="34" charset="0"/>
              </a:rPr>
              <a:t> </a:t>
            </a:r>
            <a:r>
              <a:rPr lang="en-US" dirty="0">
                <a:solidFill>
                  <a:srgbClr val="333333"/>
                </a:solidFill>
                <a:latin typeface="Calibri Light"/>
                <a:ea typeface="Calibri"/>
                <a:cs typeface="Calibri" panose="020F0502020204030204" pitchFamily="34" charset="0"/>
              </a:rPr>
              <a:t>constant Ofsted monitoring,' she said. 'But because you know it's the children who benefit, you end up pushing yourself to excel in everything that's thrown at you. Of course that's impossible, so you end up feeling like you're never able to do anything well enough. You don't see that you've worked yourself into such a state of exhaustion that you're too tired to benefit the children anymore. You end up with your self-confidence and self-esteem on the floor.' </a:t>
            </a:r>
            <a:r>
              <a:rPr lang="en-US" i="1" dirty="0">
                <a:solidFill>
                  <a:srgbClr val="333333"/>
                </a:solidFill>
                <a:latin typeface="Calibri Light"/>
                <a:ea typeface="Calibri"/>
                <a:cs typeface="Calibri" panose="020F0502020204030204" pitchFamily="34" charset="0"/>
              </a:rPr>
              <a:t>(Depressed and Stressed, The Guardian)</a:t>
            </a:r>
            <a:endParaRPr lang="en-US" i="1" dirty="0">
              <a:latin typeface="Calibri Light"/>
              <a:ea typeface="Calibri Light"/>
              <a:cs typeface="Calibri Light"/>
            </a:endParaRPr>
          </a:p>
        </p:txBody>
      </p:sp>
    </p:spTree>
    <p:extLst>
      <p:ext uri="{BB962C8B-B14F-4D97-AF65-F5344CB8AC3E}">
        <p14:creationId xmlns:p14="http://schemas.microsoft.com/office/powerpoint/2010/main" val="91142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E1EFD9"/>
          </a:solidFill>
        </p:spPr>
        <p:txBody>
          <a:bodyPr>
            <a:normAutofit/>
          </a:bodyPr>
          <a:lstStyle/>
          <a:p>
            <a:r>
              <a:rPr lang="en-US" sz="3200" dirty="0">
                <a:latin typeface="Calibri"/>
                <a:ea typeface="Calibri Light"/>
                <a:cs typeface="Calibri Light"/>
              </a:rPr>
              <a:t>Teach Self Care Strategies</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dirty="0">
                <a:solidFill>
                  <a:srgbClr val="333333"/>
                </a:solidFill>
                <a:latin typeface="Calibri Light"/>
                <a:ea typeface="Calibri"/>
                <a:cs typeface="Times New Roman"/>
              </a:rPr>
              <a:t>Schools must implement programs dedicated to teaching self-care strategies and allocate resources to support these educators’ mental health and overall well-being. </a:t>
            </a:r>
            <a:endParaRPr lang="en-US" dirty="0">
              <a:solidFill>
                <a:srgbClr val="000000"/>
              </a:solidFill>
              <a:latin typeface="Calibri Light"/>
              <a:ea typeface="Calibri"/>
              <a:cs typeface="Calibri Light"/>
            </a:endParaRPr>
          </a:p>
          <a:p>
            <a:pPr lvl="1">
              <a:buNone/>
            </a:pPr>
            <a:r>
              <a:rPr lang="en-US" dirty="0">
                <a:solidFill>
                  <a:srgbClr val="333333"/>
                </a:solidFill>
                <a:latin typeface="Calibri Light"/>
                <a:ea typeface="Calibri"/>
                <a:cs typeface="Times New Roman"/>
              </a:rPr>
              <a:t>These initiatives should involve professional development programs that prioritize physical wellness, encompassing exercise, dietary choices, and sleep, to sustain energy levels and enhance emotional resilience.</a:t>
            </a:r>
            <a:endParaRPr lang="en-US" dirty="0">
              <a:latin typeface="Calibri Light"/>
              <a:cs typeface="Calibri Light"/>
            </a:endParaRPr>
          </a:p>
        </p:txBody>
      </p:sp>
    </p:spTree>
    <p:extLst>
      <p:ext uri="{BB962C8B-B14F-4D97-AF65-F5344CB8AC3E}">
        <p14:creationId xmlns:p14="http://schemas.microsoft.com/office/powerpoint/2010/main" val="248447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572768"/>
            <a:ext cx="11000232" cy="1133856"/>
          </a:xfrm>
          <a:prstGeom prst="rect">
            <a:avLst/>
          </a:prstGeom>
          <a:solidFill>
            <a:srgbClr val="E1EFD9"/>
          </a:solidFill>
        </p:spPr>
        <p:txBody>
          <a:bodyPr>
            <a:normAutofit/>
          </a:bodyPr>
          <a:lstStyle/>
          <a:p>
            <a:r>
              <a:rPr lang="en-US" sz="3200" dirty="0">
                <a:latin typeface="Calibri"/>
                <a:ea typeface="Calibri Light"/>
                <a:cs typeface="Calibri Light"/>
              </a:rPr>
              <a:t>Social Emotional Learning Skills</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vert="horz" lIns="91440" tIns="45720" rIns="91440" bIns="45720" rtlCol="0" anchor="t">
            <a:normAutofit/>
          </a:bodyPr>
          <a:lstStyle/>
          <a:p>
            <a:pPr lvl="1">
              <a:buNone/>
            </a:pPr>
            <a:r>
              <a:rPr lang="en-US" dirty="0">
                <a:latin typeface="Calibri Light"/>
                <a:ea typeface="Calibri"/>
                <a:cs typeface="Times New Roman"/>
              </a:rPr>
              <a:t>It is vital to equip special educators with training in </a:t>
            </a:r>
            <a:r>
              <a:rPr lang="en-US" dirty="0">
                <a:latin typeface="Calibri Light"/>
                <a:ea typeface="Calibri"/>
                <a:cs typeface="Times New Roman"/>
                <a:hlinkClick r:id="rId2">
                  <a:extLst>
                    <a:ext uri="{A12FA001-AC4F-418D-AE19-62706E023703}">
                      <ahyp:hlinkClr xmlns:ahyp="http://schemas.microsoft.com/office/drawing/2018/hyperlinkcolor" val="tx"/>
                    </a:ext>
                  </a:extLst>
                </a:hlinkClick>
              </a:rPr>
              <a:t>social-emotional learning skills</a:t>
            </a:r>
            <a:r>
              <a:rPr lang="en-US" dirty="0">
                <a:latin typeface="Calibri Light"/>
                <a:ea typeface="Calibri"/>
                <a:cs typeface="Times New Roman"/>
              </a:rPr>
              <a:t>. Training should cover the establishment of clear boundaries between their professional and personal lives, mindfulness practices, participation in yoga, and learning relaxation techniques. </a:t>
            </a:r>
            <a:endParaRPr lang="en-US" dirty="0">
              <a:latin typeface="Calibri Light"/>
              <a:ea typeface="Calibri"/>
              <a:cs typeface="Calibri Light"/>
            </a:endParaRPr>
          </a:p>
          <a:p>
            <a:pPr lvl="1">
              <a:buNone/>
            </a:pPr>
            <a:r>
              <a:rPr lang="en-US" dirty="0">
                <a:latin typeface="Calibri Light"/>
                <a:ea typeface="Calibri"/>
                <a:cs typeface="Times New Roman"/>
              </a:rPr>
              <a:t>Acquiring these skills can significantly reduce stress levels among special educators and provide positive role models for students who are also learning these skills in their classes.</a:t>
            </a:r>
            <a:endParaRPr lang="en-US" dirty="0">
              <a:latin typeface="Calibri Light"/>
              <a:cs typeface="Calibri Light"/>
            </a:endParaRPr>
          </a:p>
        </p:txBody>
      </p:sp>
    </p:spTree>
    <p:extLst>
      <p:ext uri="{BB962C8B-B14F-4D97-AF65-F5344CB8AC3E}">
        <p14:creationId xmlns:p14="http://schemas.microsoft.com/office/powerpoint/2010/main" val="1329759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Hh1Xjc3/gkCgz3Lgnw5QbaDBk5s=" isBookmarkSet="no" pdftag="H1" artifact="_x0030_" bookmark="yes" Order="_x0031_"/>
  <Shape xmlns="" ID="TG82irSsn0kR21cRDu6gMSMQkI0=" isBookmarkSet="no" bookmark="yes" pdftag="P" artifact="_x0030_" Order="_x0032_"/>
  <Shape xmlns="" ID="jL4iU1+1d2QxMCWzp8zYBh0ctsY=" pdftag="H2" isBookmarkSet="no" bookmark="yes" Order="_x0031_"/>
  <Shape xmlns="" ID="x/QBzKvZs8QT19MUK4I5dwzhtq8=" pdftag="P" isBookmarkSet="no" bookmark="no" Order="_x0032_"/>
  <Shape xmlns="" ID="YzDsAodc/xSgdSmVogHs9OYpieI=" pdftag="H2" isBookmarkSet="no" bookmark="yes" Order="_x0031_"/>
  <Shape xmlns="" ID="7npfn55yfhktBdYuJwO+9ke/FTM=" pdftag="P" isBookmarkSet="no" bookmark="no" Order="_x0032_"/>
  <Shape xmlns="" ID="clM7S71kDa5KS7AzLjTU38cFj+w=" pdftag="H2" isBookmarkSet="no" bookmark="yes" Order="_x0031_"/>
  <Shape xmlns="" ID="wM39Uk+4Z4alyku06u1vny2qMj0=" pdftag="P" isBookmarkSet="no" bookmark="no" Order="_x0032_"/>
  <Shape xmlns="" ID="5nXlIvaTqQNK2iJ0qv9G/QO5Mn0=" pdftag="H2" isBookmarkSet="no" bookmark="yes" Order="_x0031_"/>
  <Shape xmlns="" ID="tC0W+4O/RORbynrOsOli3P6LLcw=" pdftag="P" isBookmarkSet="no" bookmark="no" Order="_x0032_"/>
  <Shape xmlns="" ID="BWXOCWeEBigA6DzroRiQA+bNbXE=" pdftag="H2" isBookmarkSet="no" bookmark="yes" Order="_x0031_"/>
  <Shape xmlns="" ID="pw0+Mj8vvxRoJsiauhSvMyxu28A=" pdftag="P" isBookmarkSet="no" bookmark="no" Order="_x0032_"/>
  <Shape xmlns="" ID="jDoUfjPbOFBAY6S/uxl2/dGptJw=" pdftag="H2" isBookmarkSet="no" bookmark="yes" Order="_x0031_"/>
  <Shape xmlns="" ID="ePfk/2KvhDSnXysNIEZQH7DANzY=" pdftag="P" isBookmarkSet="no" bookmark="no" Order="_x0032_"/>
  <Shape xmlns="" ID="QOTGmmHJOB14Vaswiz7QJ5fKJUA=" pdftag="H2" isBookmarkSet="no" bookmark="yes" Order="_x0031_"/>
  <Shape xmlns="" ID="tzG5mn3ag31CKlZ/3T16Os1XQ3E=" pdftag="P" isBookmarkSet="no" bookmark="no" Order="_x0032_"/>
  <Shape xmlns="" ID="aVY2CjqlgMI8G6U5bryiY+Q06io=" pdftag="H2" isBookmarkSet="no" bookmark="yes" Order="_x0031_"/>
  <Shape xmlns="" ID="yloUTHvIU6gLQlA8PB8x2ZTqvYw=" pdftag="P" isBookmarkSet="no" bookmark="no" Order="_x0032_"/>
  <Shape xmlns="" ID="6mAZizb8Q+EO8vo1sYjIuJnyvTo=" pdftag="H2" isBookmarkSet="no" bookmark="yes" Order="_x0031_"/>
  <Shape xmlns="" ID="BvBvtfN2IaY7Ceqz5jRHLIga1wU=" pdftag="P" isBookmarkSet="no" bookmark="no" Order="_x0032_"/>
  <Shape xmlns="" ID="G7QaXs8wuNm52uPbLJKnGG/NZsI=" pdftag="H2" isBookmarkSet="no" bookmark="yes" Order="_x0031_"/>
  <Shape xmlns="" ID="wtJB9TDu2ucoiX5ljSBK7J6D8As=" pdftag="P" isBookmarkSet="no" bookmark="no" Order="_x0032_"/>
  <Shape xmlns="" ID="jgxaEdtR5jxWXBs5Fc92RDLe3r0=" pdftag="H2" isBookmarkSet="no" bookmark="yes" Order="_x0031_"/>
  <Shape xmlns="" ID="R+zd0HNLl05xZ49xiaDCR33FNyk=" pdftag="P" isBookmarkSet="no" bookmark="no" Order="_x0032_"/>
  <Shape xmlns="" ID="mQSnn4nEP/NPFRNG+E7kkmXSrYQ=" Order="_x0032_" formula="no" inline="no" isBookmarkSet="no" artifact="_x0031_" pdftag="_x005B_Artifact_x005D_" validate="no" bookmark="no"/>
  <HyperLink xmlns="" ID="wM39Uk+4Z4alyku06u1vny2qMj0=1002137084237.6074_333.049" plainAltText="National_x0020_Center_x0020_for_x0020_Educational_x0020_Statistics" language="" Lang=""/>
  <HyperLink xmlns="" ID="pw0+Mj8vvxRoJsiauhSvMyxu28A=666108198354.8424_302.129" plainAltText="_x0020_react_x0020_unpredictabl" Lang=""/>
  <HyperLink xmlns="" ID="pw0+Mj8vvxRoJsiauhSvMyxu28A=-805075788665.8024_302.129" plainAltText="_x0020_ineffective_x0020_behavior_x0020_" Lang=""/>
  <HyperLink xmlns="" ID="pw0+Mj8vvxRoJsiauhSvMyxu28A=-1800260442100.4274_328.049" plainAltText="management_x0020_strategies" Lang=""/>
  <HyperLink xmlns="" ID="yloUTHvIU6gLQlA8PB8x2ZTqvYw=-575754412564.4474_224.369" plainAltText="social-emotional_x0020_learning_x0020_skills" Lang=""/>
  <HyperLink xmlns="" ID="9gFtjkE9zmq3rd30TNpNFgGOd2s=-1401580223418.8124_331.049" plainAltText="SUDS" Lang=""/>
  <HyperLink xmlns="" ID="9gFtjkE9zmq3rd30TNpNFgGOd2s=1690816724315.1074_362.969" plainAltText="PSS" Lang=""/>
  <HyperLink xmlns="" ID="9gFtjkE9zmq3rd30TNpNFgGOd2s=2054466015348.4174_394.889" plainAltText="PERMAH" Lang=""/>
  <HyperLink xmlns="" ID="9gFtjkE9zmq3rd30TNpNFgGOd2s=46503471255.4874_426.809" plainAltText="Wellness_x0020_Survey" Lang=""/>
  <HyperLink xmlns="" ID="gkv2/ZeK6eVlfxxdZ7VJPtLF/Zg=-1469579963535.2825_224.369" plainAltText="resilience" Lang=""/>
  <HyperLink xmlns="" ID="Lv8MZZcptJi+gEMxnfQgvnnTpqY=359440007358.5137_340.2378" plainAltText="lonnamoline_x0040_gmail.com" language="" Lang=""/>
  <Shape xmlns="" ID="3R5y2jflfoVWSH8Q0YrJ1Z2hJoE=" pdftag="H2" isBookmarkSet="no" bookmark="yes" Order="_x0031_"/>
  <Shape xmlns="" ID="kIat8IBw5Ew286al2zb4dHvQ2Cs=" formula="no" inline="no" isBookmarkSet="no" pdftag="Figure" artifact="_x0030_" validate="yes" bookmark="no" Order="_x0032_" Lang=""/>
  <Shape xmlns="" ID="ffGCZr01WiH2FIFMS2d0h0Q3tgg=" formula="no" artifact="_x0030_" inline="no" pdftag="Figure" isBookmarkSet="no" validate="yes" bookmark="no" Order="_x0033_" Lang=""/>
  <Shape xmlns="" ID="MBon0MmnGZZZjEFThHd7bIg1w4Q=" formula="no" artifact="_x0030_" inline="no" pdftag="Figure" isBookmarkSet="no" validate="yes" bookmark="no" Order="_x0034_" Lang=""/>
  <Shape xmlns="" ID="p8VpcnNL9+IW311CDvEd3bR/mIU=" artifact="_x0030_" formula="no" inline="no" pdftag="Figure" isBookmarkSet="no" validate="yes" bookmark="no" Order="_x0035_" Lang=""/>
  <Shape xmlns="" ID="RhHX6IaxTtJcxJLsoIBT2A8jydM=" formula="no" artifact="_x0030_" inline="no" pdftag="Figure" isBookmarkSet="no" validate="yes" bookmark="no" Order="_x0036_" Lang=""/>
  <Shape xmlns="" ID="NTVk+0HILYVdslTKIhyRtqsk4y8=" formula="no" artifact="_x0030_" inline="no" pdftag="Figure" isBookmarkSet="no" validate="yes" bookmark="no" Order="_x0037_" Lang=""/>
  <Shape xmlns="" ID="HeeP/OOz/bPPe25TOYxfwbxxqMQ=" formula="no" artifact="_x0030_" inline="no" pdftag="Figure" isBookmarkSet="no" validate="yes" bookmark="no" Order="_x0038_" Lang=""/>
  <Shape xmlns="" ID="blo5ZZm4s3WPpz9x1xWDLO6QiWU=" pdftag="H2" isBookmarkSet="no" bookmark="yes" Order="_x0031_"/>
  <Shape xmlns="" ID="/IRW0mV2UInyhuC9v4Zdon8z4kM=" pdftag="P" isBookmarkSet="no" bookmark="no" Order="_x0032_"/>
  <Shape xmlns="" ID="XZ1AWsu5R9mJMawiE2YxRmULPHc=" pdftag="H2" isBookmarkSet="no" bookmark="yes" Order="_x0031_"/>
  <Shape xmlns="" ID="5ciyaNEzMVWoIE2VBHOgEHUert0=" pdftag="P" isBookmarkSet="no" bookmark="no" Order="_x0032_"/>
  <Shape xmlns="" ID="9HQtgHshWJ0WzQV+8o5EDlMgHLE=" pdftag="H2" isBookmarkSet="no" bookmark="yes" Order="_x0031_"/>
  <Shape xmlns="" ID="Ht3Fqrtc70wgSZ3C+e23bmWJi+s=" pdftag="P" isBookmarkSet="no" bookmark="no" Order="_x0032_"/>
  <Shape xmlns="" ID="0rYCEu8qgzUFZVYwFsNf1MfshYo=" pdftag="H2" isBookmarkSet="no" bookmark="yes" Order="_x0031_"/>
  <Shape xmlns="" ID="j4r8k89njST5qAc94zF7xUMd6po=" pdftag="P" isBookmarkSet="no" bookmark="no" Order="_x0032_"/>
  <Shape xmlns="" ID="XcLV/sTQJGwyLv2g07rbC2JbgAw=" pdftag="H2" isBookmarkSet="no" bookmark="yes" Order="_x0031_"/>
  <Shape xmlns="" ID="f/Ed4coQTMpCZ1C2JbHAZro5Ql4=" pdftag="P" isBookmarkSet="no" bookmark="no" Order="_x0032_"/>
  <Shape xmlns="" ID="mbeMc+99NTKRa9yYg71zL9oyyaI=" pdftag="H2" isBookmarkSet="no" bookmark="yes" Order="_x0031_"/>
  <Shape xmlns="" ID="/LRLtu/MtZdyeeaPig8SANC0YNw=" pdftag="P" isBookmarkSet="no" bookmark="no" Order="_x0032_"/>
  <Shape xmlns="" ID="D+RRCP0Mw/OjNSCrFc6IbahECpY=" pdftag="H2" isBookmarkSet="no" bookmark="yes" Order="_x0031_"/>
  <Shape xmlns="" ID="j07i6ApF3lykaiYGmYiZYCmrrLM=" pdftag="P" isBookmarkSet="no" bookmark="no" Order="_x0032_"/>
  <Shape xmlns="" ID="eYJ+xFdEGJ1pJXmGSse8BFVikzo=" pdftag="H2" isBookmarkSet="no" bookmark="yes" Order="_x0032_"/>
  <Shape xmlns="" ID="uoXm0moj4ofFC5xe1Qo6vMOfd9k=" pdftag="P" isBookmarkSet="no" bookmark="no" Order="_x0033_"/>
  <Shape xmlns="" ID="/AmuuAaxcl4UypQvxgS2dr50EeE=" formula="no" artifact="_x0030_" inline="no" pdftag="Figure" isBookmarkSet="no" validate="yes" bookmark="no" Order="_x0031_" Lang=""/>
  <Shape xmlns="" ID="uYXLk/DLiHzB27G82Hhrxhi4NTQ=" formula="no" artifact="_x0030_" inline="no" pdftag="Figure" isBookmarkSet="no" validate="yes" bookmark="no" Order="_x0034_" Lang=""/>
  <Shape xmlns="" ID="icfo+YxCmJREsx+bzmEu4DhJP9Q=" pdftag="H2" isBookmarkSet="no" bookmark="yes" Order="_x0031_"/>
  <Shape xmlns="" ID="V5+RoG+OFiEbpFZozpeF6CpUgqo=" pdftag="H2" isBookmarkSet="no" bookmark="yes" Order="_x0031_"/>
  <Shape xmlns="" ID="qcCTPx6eQloPHSygITJZI1bpRwA=" pdftag="P" isBookmarkSet="no" bookmark="no" Order="_x0032_"/>
  <Shape xmlns="" ID="lxUurAYHyzhDEvOzyWD2dBv2A28=" pdftag="H2" isBookmarkSet="no" bookmark="yes" Order="_x0031_"/>
  <Shape xmlns="" ID="SLb0MOPi/MmKqzpTNRYe/YokcbE=" pdftag="P" isBookmarkSet="no" bookmark="no" Order="_x0032_"/>
  <Shape xmlns="" ID="MqbnSyMGQ7AmIGCMoeBybamnJUk=" pdftag="H2" isBookmarkSet="no" bookmark="yes" Order="_x0031_"/>
  <Shape xmlns="" ID="mJWLPizF3bU2bS2FRrPtF2mZ4jA=" pdftag="P" isBookmarkSet="no" bookmark="no" Order="_x0032_"/>
  <Shape xmlns="" ID="fKiLGlCp7l+UT84g/r6MYXvp9uU=" pdftag="H2" isBookmarkSet="no" bookmark="yes" Order="_x0031_"/>
  <Shape xmlns="" ID="KJuNR+lmk3zV2D/fngDzOdtywcw=" pdftag="P" isBookmarkSet="no" bookmark="no" Order="_x0032_"/>
  <Shape xmlns="" ID="Z9Q5Z79VISirYiTb8q5GfqOrbFI=" pdftag="H2" isBookmarkSet="no" bookmark="yes" Order="_x0031_"/>
  <Shape xmlns="" ID="35SAW6AdFQPWiLXhVRn7feI8B70=" pdftag="P" isBookmarkSet="no" bookmark="no" Order="_x0032_"/>
  <Shape xmlns="" ID="MkAhHY2JguoYWAxYp9U0VZZKF6g=" pdftag="H2" isBookmarkSet="no" bookmark="yes" Order="_x0031_"/>
  <Shape xmlns="" ID="kBPz4b49MLESMOVOgz3QroUU0Lo=" pdftag="P" isBookmarkSet="no" bookmark="no" Order="_x0032_"/>
  <Shape xmlns="" ID="fhBuVEOPrmsh4qluD1ucOl5wcX8=" pdftag="P" isBookmarkSet="no" bookmark="no" Order="_x0033_"/>
  <Shape xmlns="" ID="tPOgyE56Rgofb9fVduvEHjwJJmE=" pdftag="H2" isBookmarkSet="no" bookmark="yes" Order="_x0031_"/>
  <Shape xmlns="" ID="1FACFQ+gd41UbeTHZlQb8mfH1v4=" pdftag="P" isBookmarkSet="no" bookmark="no" Order="_x0032_"/>
  <Shape xmlns="" ID="DqdmUlNGDMmz1JQ5atPnxiev+5g=" pdftag="H2" isBookmarkSet="no" bookmark="yes" Order="_x0031_"/>
  <Shape xmlns="" ID="0pZR8N/A7wmMcz2Sl3f0vPHMneE=" pdftag="P" isBookmarkSet="no" bookmark="no" Order="_x0032_"/>
  <Shape xmlns="" ID="9wBvqqBCHTcshsefV/ltH4rs6Yk=" pdftag="H2" isBookmarkSet="no" bookmark="yes" Order="_x0031_"/>
  <Shape xmlns="" ID="9gFtjkE9zmq3rd30TNpNFgGOd2s=" pdftag="P" isBookmarkSet="no" bookmark="no" Order="_x0032_"/>
  <Shape xmlns="" ID="EXA+U31bA3d3Da/3OrTlyvTX7GQ=" pdftag="H2" isBookmarkSet="no" bookmark="yes" Order="_x0031_"/>
  <Shape xmlns="" ID="/0ULMPKgQO3ifiXu7psSoi3Kxwo=" pdftag="P" isBookmarkSet="no" bookmark="no" Order="_x0032_"/>
  <Shape xmlns="" ID="NQHx8FQVrsBl4a/i277Zgf9pcnI=" pdftag="H2" isBookmarkSet="no" bookmark="yes" Order="_x0031_"/>
  <Shape xmlns="" ID="qsUknyl+DQ8PbkCUw2voREmBPg4=" pdftag="P" isBookmarkSet="no" bookmark="no" Order="_x0032_"/>
  <Shape xmlns="" ID="0vzY7G+ayroxtQGn5hAku2iq0Yg=" pdftag="H2" isBookmarkSet="no" bookmark="yes" Order="_x0031_"/>
  <Shape xmlns="" ID="68TUuYSQy68V8V144ovqV4hTBrI=" pdftag="P" isBookmarkSet="no" bookmark="no" Order="_x0032_"/>
  <Shape xmlns="" ID="zo8YXZ9aWm/VFm9KV82UrY8DKQ8=" pdftag="H2" isBookmarkSet="no" bookmark="yes" Order="_x0031_"/>
  <Shape xmlns="" ID="86CItOn5kb57NLGkp72OOQo2nmI=" pdftag="P" isBookmarkSet="no" bookmark="no" Order="_x0032_"/>
  <Shape xmlns="" ID="2TAmzsmPBc0oBXdXdzsDb6ScPV0=" pdftag="H2" isBookmarkSet="no" bookmark="yes" Order="_x0031_"/>
  <Shape xmlns="" ID="k4uGtexNke9Ekl0Sjulg3lSoz+s=" pdftag="P" isBookmarkSet="no" bookmark="no" Order="_x0032_"/>
  <Shape xmlns="" ID="VL5V+M4mkxb+V8xWXXVXmRH/K18=" pdftag="H2" isBookmarkSet="no" bookmark="yes" Order="_x0031_"/>
  <Shape xmlns="" ID="n4Uiomy81RmT78Vr48KtFrKuMpA=" pdftag="P" isBookmarkSet="no" bookmark="no" Order="_x0032_"/>
  <Shape xmlns="" ID="yokBmY5BD9EtsCruVrBoXpRv610=" pdftag="H2" isBookmarkSet="no" bookmark="yes" Order="_x0031_"/>
  <Shape xmlns="" ID="I04TvtAItdLe8lQORXQa2YdSIsE=" pdftag="P" isBookmarkSet="no" bookmark="no" Order="_x0032_"/>
  <Shape xmlns="" ID="tjhNsCc+9B+X3r2d2wev6DjoGfU=" pdftag="H2" isBookmarkSet="no" bookmark="yes" Order="_x0031_"/>
  <Shape xmlns="" ID="4ZBcvVk2TOeryV+OzQ3XuRLjVGI=" pdftag="P" isBookmarkSet="no" bookmark="no" Order="_x0032_"/>
  <Shape xmlns="" ID="7LRsTGXjRc2F51WbJdaEPHWlGoM=" pdftag="H2" isBookmarkSet="no" bookmark="yes" Order="_x0031_"/>
  <Shape xmlns="" ID="y8J2dX/rxya/tvanwoujvRD6hl0=" pdftag="P" isBookmarkSet="no" bookmark="no" Order="_x0032_"/>
  <Shape xmlns="" ID="pfsGwJbf+becgLiRP/Z82Nv0F5M=" pdftag="H2" isBookmarkSet="no" bookmark="yes" Order="_x0031_"/>
  <Shape xmlns="" ID="fM3ElLVekIvEZjlTQZqcGPoUQ/M=" pdftag="P" isBookmarkSet="no" bookmark="no" Order="_x0032_"/>
  <Shape xmlns="" ID="vxOCvnrM77CwgdKPxvnNrlpGHEM=" pdftag="H2" isBookmarkSet="no" bookmark="yes" Order="_x0031_"/>
  <Shape xmlns="" ID="dqDGtB5N3FPo8PGqJuAFiyGK0/A=" pdftag="P" isBookmarkSet="no" bookmark="no" Order="_x0032_"/>
  <Shape xmlns="" ID="+kIbOPBsY/SfWNZRe6u9yjcjNv0=" pdftag="H2" isBookmarkSet="no" bookmark="yes" Order="_x0031_"/>
  <Shape xmlns="" ID="4ri58tUJgHpjdeo1siJMasL2I+I=" pdftag="P" isBookmarkSet="no" bookmark="no" Order="_x0032_"/>
  <Shape xmlns="" ID="yiQGZPpqosnSmq+3B5rVevQ9coc=" pdftag="H2" isBookmarkSet="no" bookmark="yes" Order="_x0031_"/>
  <Shape xmlns="" ID="mDOtLN4553RaUM20U0CuGkuohQ8=" pdftag="P" isBookmarkSet="no" bookmark="no" Order="_x0032_"/>
  <Shape xmlns="" ID="4Jg46vxItuHkyYWwCcHFQb2Ri8g=" pdftag="H2" isBookmarkSet="no" bookmark="yes" Order="_x0031_"/>
  <Shape xmlns="" ID="xlYLTlk93LXlPXSaD54DdUP9TKs=" pdftag="P" isBookmarkSet="no" bookmark="no" Order="_x0032_"/>
  <Shape xmlns="" ID="/7FMlODV+OuG195LoCv3+6YeOfc=" pdftag="H2" isBookmarkSet="no" bookmark="yes" Order="_x0031_"/>
  <Shape xmlns="" ID="9NWJSnafoqJETFqMgdh/98Ht51o=" pdftag="P" isBookmarkSet="no" bookmark="no" Order="_x0032_"/>
  <Shape xmlns="" ID="fnEgntHRhwpcGJPmBLyCT04MTIs=" pdftag="H2" isBookmarkSet="no" bookmark="yes" Order="_x0031_"/>
  <Shape xmlns="" ID="DkF1i2b3YtiZPvPuPPPoD+TEgcg=" pdftag="P" isBookmarkSet="no" bookmark="no" Order="_x0032_"/>
  <Shape xmlns="" ID="D4LCcHzKr5QICOBB8Q+S3CMChMo=" pdftag="H2" isBookmarkSet="no" bookmark="yes" Order="_x0031_"/>
  <Shape xmlns="" ID="kFfwotnCWTkaW0SxmCh5XRb9t64=" pdftag="P" isBookmarkSet="no" bookmark="no" Order="_x0032_"/>
  <Shape xmlns="" ID="jTxOmTeWoUG+eUtLGTML2uDm54c=" pdftag="H2" isBookmarkSet="no" bookmark="yes" Order="_x0031_"/>
  <Shape xmlns="" ID="kpV6ZR+4fv1sK2X4DuHFE3SF/6o=" pdftag="P" isBookmarkSet="no" bookmark="no" Order="_x0032_"/>
  <Shape xmlns="" ID="MiSRIaiHefIqBz4IrF8YTkmunM0=" pdftag="H2" isBookmarkSet="no" bookmark="yes" Order="_x0031_"/>
  <Shape xmlns="" ID="uvU5ie9z2BrCQBwNiS3bLGHBsq4=" pdftag="P" isBookmarkSet="no" bookmark="no" Order="_x0032_"/>
  <Shape xmlns="" ID="E+P/Bpe0dU3oGg4NMs1G/w8/mnw=" pdftag="H2" isBookmarkSet="no" bookmark="yes" Order="_x0031_"/>
  <Shape xmlns="" ID="gkv2/ZeK6eVlfxxdZ7VJPtLF/Zg=" pdftag="P" isBookmarkSet="no" bookmark="no" Order="_x0032_"/>
  <Shape xmlns="" ID="44cVfSafKjhp9ULD4GP7PjCRbd4=" pdftag="H2" isBookmarkSet="no" bookmark="yes" Order="_x0031_"/>
  <Shape xmlns="" ID="8E+JbSTI2JFIag6qFanEVEnclP0=" pdftag="P" isBookmarkSet="no" bookmark="no" Order="_x0032_"/>
  <Shape xmlns="" ID="LPND5J8tQjuLazJrlWo4YxnM/Z0=" pdftag="H2" isBookmarkSet="no" bookmark="yes" Order="_x0031_"/>
  <Shape xmlns="" ID="CmmUdKWPj7rvrO7a/PVzfB1PY+E=" pdftag="P" isBookmarkSet="no" bookmark="no" Order="_x0032_"/>
  <Shape xmlns="" ID="lfDE0Vda28Kl4QHMIpBEQYTAZxI=" pdftag="H2" isBookmarkSet="no" bookmark="yes" Order="_x0031_"/>
  <Shape xmlns="" ID="K7rKLLos8FxJ6z2BfuOVfnCsGwU=" pdftag="P" isBookmarkSet="no" bookmark="no" Order="_x0032_"/>
  <Shape xmlns="" ID="IEmvalRfEwtj7//iPIsGb7AVP0Y=" formula="no" inline="no" pdftag="Figure" isBookmarkSet="no" artifact="_x0030_" validate="yes" bookmark="no" Order="_x0032_" Lang=""/>
  <Shape xmlns="" ID="qpvg8O0v4qsjnp2EfkSTquWPfKI=" pdftag="H2" isBookmarkSet="no" bookmark="yes" Order="_x0031_"/>
  <Shape xmlns="" ID="/qM4sEwYlfpg4ZI2CUOjgFlVOsg=" pdftag="H2" isBookmarkSet="no" bookmark="yes" Order="_x0031_"/>
  <Shape xmlns="" ID="uyd/JUQdpGmcnay9gPExQg3SddM=" pdftag="P" isBookmarkSet="no" bookmark="no" Order="_x0032_"/>
  <Shape xmlns="" ID="J33VveNUrhZrU+H2StQSKFdSXv0=" pdftag="H2" isBookmarkSet="no" bookmark="yes" Order="_x0031_"/>
  <Shape xmlns="" ID="Lv8MZZcptJi+gEMxnfQgvnnTpqY=" pdftag="P" isBookmarkSet="no" bookmark="no" Order="_x0032_"/>
  <SubText xmlns="" ID="mQSnn4nEP/NPFRNG+E7kkmXSrYQ=" ActualText=""/>
  <SubText xmlns="" ID="kIat8IBw5Ew286al2zb4dHvQ2Cs=" ActualText=""/>
  <SubText xmlns="" ID="ffGCZr01WiH2FIFMS2d0h0Q3tgg=" ActualText=""/>
  <SubText xmlns="" ID="MBon0MmnGZZZjEFThHd7bIg1w4Q=" ActualText=""/>
  <SubText xmlns="" ID="p8VpcnNL9+IW311CDvEd3bR/mIU=" ActualText=""/>
  <SubText xmlns="" ID="RhHX6IaxTtJcxJLsoIBT2A8jydM=" ActualText=""/>
  <SubText xmlns="" ID="NTVk+0HILYVdslTKIhyRtqsk4y8=" ActualText=""/>
  <SubText xmlns="" ID="HeeP/OOz/bPPe25TOYxfwbxxqMQ=" ActualText=""/>
  <SubText xmlns="" ID="/AmuuAaxcl4UypQvxgS2dr50EeE=" ActualText=""/>
  <SubText xmlns="" ID="uYXLk/DLiHzB27G82Hhrxhi4NTQ=" ActualText=""/>
  <SubText xmlns="" ID="IEmvalRfEwtj7//iPIsGb7AVP0Y=" ActualText=""/>
</PAW>
</file>

<file path=customXml/itemProps1.xml><?xml version="1.0" encoding="utf-8"?>
<ds:datastoreItem xmlns:ds="http://schemas.openxmlformats.org/officeDocument/2006/customXml" ds:itemID="{B9A24035-2D17-4AD5-8547-96D101B16EAB}">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216</TotalTime>
  <Words>3915</Words>
  <Application>Microsoft Office PowerPoint</Application>
  <PresentationFormat>Widescreen</PresentationFormat>
  <Paragraphs>321</Paragraphs>
  <Slides>57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Courier New</vt:lpstr>
      <vt:lpstr>Wingdings</vt:lpstr>
      <vt:lpstr>Office Theme</vt:lpstr>
      <vt:lpstr>Don’t Quit!  Increasing Personal Resilience Strategies for Educators</vt:lpstr>
      <vt:lpstr>Overview &amp; Objectives</vt:lpstr>
      <vt:lpstr>Teaching is rated as one of the most stressful occupations</vt:lpstr>
      <vt:lpstr>Special education teachers need more mental health initiatives (Edsource)</vt:lpstr>
      <vt:lpstr>Stress and Special Educators</vt:lpstr>
      <vt:lpstr>Primary Sources of Stress</vt:lpstr>
      <vt:lpstr>Primary Sources of Stress continued</vt:lpstr>
      <vt:lpstr>Teach Self Care Strategies</vt:lpstr>
      <vt:lpstr>Social Emotional Learning Skills</vt:lpstr>
      <vt:lpstr>Creating Supportive Communities</vt:lpstr>
      <vt:lpstr>It is essential that schools prioritize special educators’ well-being</vt:lpstr>
      <vt:lpstr>5 Strategies for Recovering After Your Worst Day Teaching  </vt:lpstr>
      <vt:lpstr>True Story</vt:lpstr>
      <vt:lpstr>It's Not a Secret</vt:lpstr>
      <vt:lpstr>Another Way</vt:lpstr>
      <vt:lpstr>1. Find a Friendly Shoulder</vt:lpstr>
      <vt:lpstr>2. Breathe</vt:lpstr>
      <vt:lpstr>3. Plan for Community</vt:lpstr>
      <vt:lpstr>4. Prioritize</vt:lpstr>
      <vt:lpstr>5. Get Perspective</vt:lpstr>
      <vt:lpstr>How to Relax</vt:lpstr>
      <vt:lpstr>Promoting Wellness for Educators: Strategies and Results</vt:lpstr>
      <vt:lpstr>Powerful Professional Development</vt:lpstr>
      <vt:lpstr>Professional Development sessions for increasing well-being offer a convenient and beneficial opportunity for a support network that cultivates resilience.</vt:lpstr>
      <vt:lpstr>Developing a Program</vt:lpstr>
      <vt:lpstr>Approved!</vt:lpstr>
      <vt:lpstr>All strategies are backed by research and are presented to participants along with actual activities to practice the strategies</vt:lpstr>
      <vt:lpstr>Workshops &amp; Trainings</vt:lpstr>
      <vt:lpstr>Planning the session</vt:lpstr>
      <vt:lpstr>Comments from Participant Surveys</vt:lpstr>
      <vt:lpstr>Data Collection</vt:lpstr>
      <vt:lpstr>Method</vt:lpstr>
      <vt:lpstr>Participants</vt:lpstr>
      <vt:lpstr>Results</vt:lpstr>
      <vt:lpstr>Results continued</vt:lpstr>
      <vt:lpstr>Results continued 2</vt:lpstr>
      <vt:lpstr>Further examination of rating scores</vt:lpstr>
      <vt:lpstr>Perceived Stress Scale (PSS)</vt:lpstr>
      <vt:lpstr>Perceived Stress Scale (PSS) continued</vt:lpstr>
      <vt:lpstr>Perceived Stress Scale (PSS) continued 2</vt:lpstr>
      <vt:lpstr>Results from the PSS</vt:lpstr>
      <vt:lpstr>Compared to the Norm</vt:lpstr>
      <vt:lpstr>The Workplace PERMA-Profiler</vt:lpstr>
      <vt:lpstr>Results from the Workplace PERMA Profiler</vt:lpstr>
      <vt:lpstr>Informal survey</vt:lpstr>
      <vt:lpstr>Informal survey continued</vt:lpstr>
      <vt:lpstr>Informal survey comments</vt:lpstr>
      <vt:lpstr>Individual Session Data</vt:lpstr>
      <vt:lpstr>Relevance &amp; Importance</vt:lpstr>
      <vt:lpstr>Resilience and Coping Skills  (Harrison, Hoon, &amp; Floet, 2021)</vt:lpstr>
      <vt:lpstr>Create Your Personal Resilience Plan</vt:lpstr>
      <vt:lpstr>Create Your Personal Resilience Plan </vt:lpstr>
      <vt:lpstr>Revisit Your Story</vt:lpstr>
      <vt:lpstr>Share Your Story</vt:lpstr>
      <vt:lpstr>The Donkey</vt:lpstr>
      <vt:lpstr>The Donkey in the Well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Quit!  Increasing Personal Resilience Strategies for Educators. Charting the Cs 2024</dc:title>
  <dc:creator>Moline, Lonna L.</dc:creator>
  <cp:lastModifiedBy>Shuyin Maciel</cp:lastModifiedBy>
  <cp:revision>1296</cp:revision>
  <dcterms:created xsi:type="dcterms:W3CDTF">2024-01-14T21:47:14Z</dcterms:created>
  <dcterms:modified xsi:type="dcterms:W3CDTF">2024-02-28T14:46:04Z</dcterms:modified>
</cp:coreProperties>
</file>