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2"/>
  </p:sldMasterIdLst>
  <p:notesMasterIdLst>
    <p:notesMasterId r:id="rId30"/>
  </p:notesMasterIdLst>
  <p:handoutMasterIdLst>
    <p:handoutMasterId r:id="rId31"/>
  </p:handoutMasterIdLst>
  <p:sldIdLst>
    <p:sldId id="256" r:id="rId3"/>
    <p:sldId id="330" r:id="rId4"/>
    <p:sldId id="331" r:id="rId5"/>
    <p:sldId id="349" r:id="rId6"/>
    <p:sldId id="329" r:id="rId7"/>
    <p:sldId id="336" r:id="rId8"/>
    <p:sldId id="332" r:id="rId9"/>
    <p:sldId id="337" r:id="rId10"/>
    <p:sldId id="333" r:id="rId11"/>
    <p:sldId id="334" r:id="rId12"/>
    <p:sldId id="338" r:id="rId13"/>
    <p:sldId id="351" r:id="rId14"/>
    <p:sldId id="352" r:id="rId15"/>
    <p:sldId id="339" r:id="rId16"/>
    <p:sldId id="353" r:id="rId17"/>
    <p:sldId id="354" r:id="rId18"/>
    <p:sldId id="340" r:id="rId19"/>
    <p:sldId id="341" r:id="rId20"/>
    <p:sldId id="342" r:id="rId21"/>
    <p:sldId id="343" r:id="rId22"/>
    <p:sldId id="344" r:id="rId23"/>
    <p:sldId id="355" r:id="rId24"/>
    <p:sldId id="350" r:id="rId25"/>
    <p:sldId id="345" r:id="rId26"/>
    <p:sldId id="347" r:id="rId27"/>
    <p:sldId id="348" r:id="rId28"/>
    <p:sldId id="31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D0D0D"/>
    <a:srgbClr val="79D6FF"/>
    <a:srgbClr val="5DCDFF"/>
    <a:srgbClr val="005A8C"/>
    <a:srgbClr val="E1FFE1"/>
    <a:srgbClr val="CCECFF"/>
    <a:srgbClr val="0099FF"/>
    <a:srgbClr val="00344C"/>
    <a:srgbClr val="3FC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22183A-4212-9005-727D-9EC64CB6F611}" v="709" dt="2024-02-20T19:59:39.832"/>
    <p1510:client id="{E1901DD3-A0F8-AED8-3AE9-09D843954E50}" v="3" dt="2024-02-20T19:50:01.0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30" autoAdjust="0"/>
    <p:restoredTop sz="86425" autoAdjust="0"/>
  </p:normalViewPr>
  <p:slideViewPr>
    <p:cSldViewPr snapToGrid="0">
      <p:cViewPr>
        <p:scale>
          <a:sx n="60" d="100"/>
          <a:sy n="60" d="100"/>
        </p:scale>
        <p:origin x="1764" y="30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904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C4C17C-7E7C-4FEC-B62C-2EC79CF227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C075B-BE3D-49D9-B36A-CFDC1E1A6A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F0176-442A-4234-91CF-68DD85B022D0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51D5B-9ACC-4F7A-8FFF-434578E311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73B81-98C8-47F4-8EE3-2D536C2469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64E2B-7E83-4383-8FC0-C0783385D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64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FB6F2-8A5C-9647-8FAA-4ADC82379097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6E53C-B540-F24C-A49E-7383CF25F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0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02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59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D87F21-D903-5709-3966-995AF1EA1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895455"/>
            <a:ext cx="11000232" cy="914400"/>
          </a:xfrm>
        </p:spPr>
        <p:txBody>
          <a:bodyPr anchor="ctr">
            <a:noAutofit/>
          </a:bodyPr>
          <a:lstStyle>
            <a:lvl1pPr algn="ctr">
              <a:defRPr sz="4000" spc="200" baseline="0"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8A6520B-137D-12EE-6230-4E49B52D4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09540"/>
            <a:ext cx="11019187" cy="1567828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Charting the Cs: Cooperation, Communication and Collaboration.&#10;Statewide Professional Development to Support the Workforce and Low Incidence Disability Areas.&#10;">
            <a:extLst>
              <a:ext uri="{FF2B5EF4-FFF2-40B4-BE49-F238E27FC236}">
                <a16:creationId xmlns:a16="http://schemas.microsoft.com/office/drawing/2014/main" id="{4B98963F-7B7B-FABC-191C-AE6A08144C6B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4569" y="1449617"/>
            <a:ext cx="5332792" cy="11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5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044" y="1572768"/>
            <a:ext cx="11000232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F4CADB4-7213-4DA4-9BAF-04CAE8A57AE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07043" y="2785775"/>
            <a:ext cx="5279537" cy="480131"/>
          </a:xfrm>
        </p:spPr>
        <p:txBody>
          <a:bodyPr wrap="square" anchor="ctr" anchorCtr="0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8BB1139-CE22-4070-887A-9C67C183776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92652" y="2801895"/>
            <a:ext cx="5295215" cy="480131"/>
          </a:xfrm>
        </p:spPr>
        <p:txBody>
          <a:bodyPr wrap="square" anchor="ctr" anchorCtr="0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959D295-28EC-FB55-BD5A-D6DA5958AB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998" y="3369255"/>
            <a:ext cx="5264079" cy="3308272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  <a:p>
            <a:pPr lvl="5"/>
            <a:r>
              <a:rPr lang="en-US"/>
              <a:t>Fourth level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AD87B26D-9576-9A98-1E9B-89CC9BBD4C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4924" y="3400363"/>
            <a:ext cx="5297067" cy="3277164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  <a:p>
            <a:pPr lvl="5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3342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233C2499-CBBC-380B-EC6B-75FD4226B0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6626" y="2913232"/>
            <a:ext cx="5329237" cy="3493874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DD825A85-EDC6-EC25-A3BC-9CE85347EF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946" y="2791730"/>
            <a:ext cx="5473002" cy="3775275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  <a:p>
            <a:pPr lvl="5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00961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756F5AF-083E-0F8D-DC11-D0EACF54BD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1449" y="2781219"/>
            <a:ext cx="9249104" cy="378578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31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411600C6-0950-D396-0EA2-204C1465BC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04069" y="2945362"/>
            <a:ext cx="2481794" cy="146626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41ABE8FF-7476-7B11-3666-D94031FE33B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93758" y="4726881"/>
            <a:ext cx="2481794" cy="146626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24343BE-3C4D-2C4E-74DD-DF71BC456D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998" y="2803764"/>
            <a:ext cx="7994909" cy="3763241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  <a:p>
            <a:pPr lvl="5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31686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CCA992CC-AACE-A66E-82C6-42E1499376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946" y="2791728"/>
            <a:ext cx="5473002" cy="3775277"/>
          </a:xfrm>
        </p:spPr>
        <p:txBody>
          <a:bodyPr/>
          <a:lstStyle>
            <a:lvl1pPr marL="0" indent="0">
              <a:buNone/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  <a:p>
            <a:pPr lvl="5"/>
            <a:r>
              <a:rPr lang="en-US"/>
              <a:t>Fourth level</a:t>
            </a:r>
          </a:p>
        </p:txBody>
      </p:sp>
      <p:sp>
        <p:nvSpPr>
          <p:cNvPr id="8" name="Chart Placeholder 3">
            <a:extLst>
              <a:ext uri="{FF2B5EF4-FFF2-40B4-BE49-F238E27FC236}">
                <a16:creationId xmlns:a16="http://schemas.microsoft.com/office/drawing/2014/main" id="{41EC0F72-E4F9-5AFA-25F1-2FC552AFF814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256338" y="2912646"/>
            <a:ext cx="5337175" cy="3494088"/>
          </a:xfrm>
          <a:solidFill>
            <a:srgbClr val="FFFFEB"/>
          </a:solidFill>
        </p:spPr>
        <p:txBody>
          <a:bodyPr anchor="ctr" anchorCtr="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80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93270862-6695-9E62-F46C-24C6AA011100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471451" y="2860096"/>
            <a:ext cx="9270124" cy="3706909"/>
          </a:xfrm>
          <a:solidFill>
            <a:srgbClr val="FFFFEB"/>
          </a:solidFill>
        </p:spPr>
        <p:txBody>
          <a:bodyPr anchor="ctr" anchorCtr="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81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42871D3B-EFD7-0358-4211-BB194A270C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946" y="2791726"/>
            <a:ext cx="5473002" cy="3775279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  <a:p>
            <a:pPr lvl="5"/>
            <a:r>
              <a:rPr lang="en-US"/>
              <a:t>Fourth level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BA59E6B1-C196-978A-190D-2A195A0E919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256338" y="2912645"/>
            <a:ext cx="5337175" cy="3494088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 anchorCtr="1"/>
          <a:lstStyle>
            <a:lvl1pPr>
              <a:defRPr sz="2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1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8">
            <a:extLst>
              <a:ext uri="{FF2B5EF4-FFF2-40B4-BE49-F238E27FC236}">
                <a16:creationId xmlns:a16="http://schemas.microsoft.com/office/drawing/2014/main" id="{5C1F04EE-64F7-4626-85E6-AD323232084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5313" y="2828925"/>
            <a:ext cx="10990262" cy="3370263"/>
          </a:xfrm>
          <a:solidFill>
            <a:srgbClr val="E1FFE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007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D87F21-D903-5709-3966-995AF1EA1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895455"/>
            <a:ext cx="11000232" cy="914400"/>
          </a:xfrm>
        </p:spPr>
        <p:txBody>
          <a:bodyPr anchor="ctr">
            <a:noAutofit/>
          </a:bodyPr>
          <a:lstStyle>
            <a:lvl1pPr algn="ctr">
              <a:defRPr sz="4000" spc="200" baseline="0">
                <a:solidFill>
                  <a:srgbClr val="10182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8A6520B-137D-12EE-6230-4E49B52D4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09540"/>
            <a:ext cx="11019187" cy="1567828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Charting the Cs: Cooperation, Communication and Collaboration.&#10;Statewide Professional Development to Support the Workforce and Low Incidence Disability Areas.&#10;">
            <a:extLst>
              <a:ext uri="{FF2B5EF4-FFF2-40B4-BE49-F238E27FC236}">
                <a16:creationId xmlns:a16="http://schemas.microsoft.com/office/drawing/2014/main" id="{4B98963F-7B7B-FABC-191C-AE6A08144C6B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8334" y="1449617"/>
            <a:ext cx="3950216" cy="87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24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551763CC-479B-32EB-429A-86E9F20884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53535" y="5475072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EA11B5-4164-3D91-0F39-C7D3166C7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893217"/>
            <a:ext cx="11000232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10182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014400A-63E0-DEF7-99B3-5640CF3E0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20948"/>
            <a:ext cx="11019187" cy="1459997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 descr="Charting the Cs: Cooperation, Communication and Collaboration.">
            <a:extLst>
              <a:ext uri="{FF2B5EF4-FFF2-40B4-BE49-F238E27FC236}">
                <a16:creationId xmlns:a16="http://schemas.microsoft.com/office/drawing/2014/main" id="{9C69875B-B990-0367-7A65-0CE047DA0AFC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2407" y="1449622"/>
            <a:ext cx="3950216" cy="87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3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8552C42-EE20-8BA3-D682-E0AFE52F72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91536" y="5463031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5CDCE161-4404-86BE-7F17-D0BF72483D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32034" y="5466319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>
            <a:lvl1pPr>
              <a:defRPr/>
            </a:lvl1pPr>
          </a:lstStyle>
          <a:p>
            <a:r>
              <a:rPr lang="en-US" err="1"/>
              <a:t>xd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964C36-9375-05E4-127A-F13C6890B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905240"/>
            <a:ext cx="11000232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7E3BA4-B1DB-A61A-5C30-C5E29F4C5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32971"/>
            <a:ext cx="11019187" cy="1372955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 descr="Charting the Cs: Cooperation, Communication and Collaboration.">
            <a:extLst>
              <a:ext uri="{FF2B5EF4-FFF2-40B4-BE49-F238E27FC236}">
                <a16:creationId xmlns:a16="http://schemas.microsoft.com/office/drawing/2014/main" id="{B3E50EC3-789F-2AC1-F9EE-829BE50A2935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4571" y="1461645"/>
            <a:ext cx="5332792" cy="11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93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8552C42-EE20-8BA3-D682-E0AFE52F72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91536" y="5463031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5CDCE161-4404-86BE-7F17-D0BF72483D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32034" y="5466319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>
            <a:lvl1pPr>
              <a:defRPr/>
            </a:lvl1pPr>
          </a:lstStyle>
          <a:p>
            <a:r>
              <a:rPr lang="en-US" dirty="0" err="1"/>
              <a:t>xd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964C36-9375-05E4-127A-F13C6890B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905240"/>
            <a:ext cx="11000232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7E3BA4-B1DB-A61A-5C30-C5E29F4C5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32971"/>
            <a:ext cx="11019187" cy="1372955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333333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 descr="Charting the Cs: Cooperation, Communication and Collaboration.">
            <a:extLst>
              <a:ext uri="{FF2B5EF4-FFF2-40B4-BE49-F238E27FC236}">
                <a16:creationId xmlns:a16="http://schemas.microsoft.com/office/drawing/2014/main" id="{B3E50EC3-789F-2AC1-F9EE-829BE50A2935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2406" y="1461645"/>
            <a:ext cx="3950216" cy="87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65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14A0210D-9B92-8DC9-2117-5452E534B9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4548" y="5507214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F098BA71-96E0-1B95-3CF7-410A945E72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36002" y="5497977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700D10FB-6484-A297-B7D6-F16920A749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52647" y="5497976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F6D8D22-3F71-9CA6-C1BF-BA2C67179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836" y="2893836"/>
            <a:ext cx="11019187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691BF557-26B1-A827-56A8-5A2772315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17320"/>
            <a:ext cx="11019187" cy="1352512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8" name="Picture 17" descr="Charting the Cs: Cooperation, Communication and Collaboration.">
            <a:extLst>
              <a:ext uri="{FF2B5EF4-FFF2-40B4-BE49-F238E27FC236}">
                <a16:creationId xmlns:a16="http://schemas.microsoft.com/office/drawing/2014/main" id="{B48D9A8F-2C85-F3C9-DADF-62E413748E89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0375" y="1461645"/>
            <a:ext cx="3950216" cy="87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5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551763CC-479B-32EB-429A-86E9F20884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53535" y="5475072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EA11B5-4164-3D91-0F39-C7D3166C7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893217"/>
            <a:ext cx="11000232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014400A-63E0-DEF7-99B3-5640CF3E0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20948"/>
            <a:ext cx="11019187" cy="1459997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 descr="Charting the Cs: Cooperation, Communication and Collaboration.">
            <a:extLst>
              <a:ext uri="{FF2B5EF4-FFF2-40B4-BE49-F238E27FC236}">
                <a16:creationId xmlns:a16="http://schemas.microsoft.com/office/drawing/2014/main" id="{9C69875B-B990-0367-7A65-0CE047DA0AFC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4572" y="1449622"/>
            <a:ext cx="5332792" cy="11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87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8552C42-EE20-8BA3-D682-E0AFE52F728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91536" y="5463031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5CDCE161-4404-86BE-7F17-D0BF72483D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32034" y="5466319"/>
            <a:ext cx="1274233" cy="1054797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>
            <a:lvl1pPr>
              <a:defRPr/>
            </a:lvl1pPr>
          </a:lstStyle>
          <a:p>
            <a:r>
              <a:rPr lang="en-US" err="1"/>
              <a:t>xd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964C36-9375-05E4-127A-F13C6890B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905240"/>
            <a:ext cx="11000232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7E3BA4-B1DB-A61A-5C30-C5E29F4C5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32971"/>
            <a:ext cx="11019187" cy="1372955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 descr="Charting the Cs: Cooperation, Communication and Collaboration.">
            <a:extLst>
              <a:ext uri="{FF2B5EF4-FFF2-40B4-BE49-F238E27FC236}">
                <a16:creationId xmlns:a16="http://schemas.microsoft.com/office/drawing/2014/main" id="{B3E50EC3-789F-2AC1-F9EE-829BE50A2935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4571" y="1461645"/>
            <a:ext cx="5332792" cy="11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4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14A0210D-9B92-8DC9-2117-5452E534B9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4548" y="5507214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F098BA71-96E0-1B95-3CF7-410A945E72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36002" y="5497977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700D10FB-6484-A297-B7D6-F16920A749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52647" y="5497976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F6D8D22-3F71-9CA6-C1BF-BA2C67179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836" y="2893836"/>
            <a:ext cx="11019187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691BF557-26B1-A827-56A8-5A2772315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17320"/>
            <a:ext cx="11019187" cy="1352512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8" name="Picture 17" descr="Charting the Cs: Cooperation, Communication and Collaboration.">
            <a:extLst>
              <a:ext uri="{FF2B5EF4-FFF2-40B4-BE49-F238E27FC236}">
                <a16:creationId xmlns:a16="http://schemas.microsoft.com/office/drawing/2014/main" id="{B48D9A8F-2C85-F3C9-DADF-62E413748E89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4579" y="1461645"/>
            <a:ext cx="5332792" cy="11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14A0210D-9B92-8DC9-2117-5452E534B9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4548" y="5507214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F098BA71-96E0-1B95-3CF7-410A945E72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36002" y="5497977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700D10FB-6484-A297-B7D6-F16920A749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52647" y="5497976"/>
            <a:ext cx="1347833" cy="999076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 anchorCtr="1"/>
          <a:lstStyle/>
          <a:p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F6D8D22-3F71-9CA6-C1BF-BA2C67179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836" y="2893836"/>
            <a:ext cx="11019187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691BF557-26B1-A827-56A8-5A2772315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3917320"/>
            <a:ext cx="11019187" cy="1352512"/>
          </a:xfrm>
        </p:spPr>
        <p:txBody>
          <a:bodyPr lIns="91440" rIns="9144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8" name="Picture 17" descr="Charting the Cs: Cooperation, Communication and Collaboration.">
            <a:extLst>
              <a:ext uri="{FF2B5EF4-FFF2-40B4-BE49-F238E27FC236}">
                <a16:creationId xmlns:a16="http://schemas.microsoft.com/office/drawing/2014/main" id="{B48D9A8F-2C85-F3C9-DADF-62E413748E89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4579" y="1461645"/>
            <a:ext cx="5332792" cy="11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9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2CE71DD-D39E-430D-92BA-5FB446CDB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10978994" cy="3727144"/>
          </a:xfrm>
        </p:spPr>
        <p:txBody>
          <a:bodyPr/>
          <a:lstStyle>
            <a:lvl1pPr marL="0" indent="0">
              <a:buNone/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  <a:p>
            <a:pPr lvl="5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2CE71DD-D39E-430D-92BA-5FB446CDB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10978994" cy="3727144"/>
          </a:xfrm>
        </p:spPr>
        <p:txBody>
          <a:bodyPr/>
          <a:lstStyle>
            <a:lvl1pPr marL="0" indent="0">
              <a:buNone/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  <a:p>
            <a:pPr lvl="5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5366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901" y="1572768"/>
            <a:ext cx="10999091" cy="113385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244E0FAE-785D-41DB-A5ED-7E6E37EB9E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998" y="2803764"/>
            <a:ext cx="5264079" cy="3787305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  <a:p>
            <a:pPr lvl="5"/>
            <a:r>
              <a:rPr lang="en-US"/>
              <a:t>Fourth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5CFD31C-BA6D-4D5C-87D8-CE8E1BE48B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4924" y="2834873"/>
            <a:ext cx="5297067" cy="3756196"/>
          </a:xfrm>
        </p:spPr>
        <p:txBody>
          <a:bodyPr/>
          <a:lstStyle>
            <a:lvl1pPr>
              <a:defRPr sz="2400"/>
            </a:lvl1pPr>
            <a:lvl2pPr marL="571500" indent="-342900">
              <a:buClr>
                <a:srgbClr val="003399"/>
              </a:buClr>
              <a:buSzPct val="108000"/>
              <a:buFont typeface="Calibri" panose="020F0502020204030204" pitchFamily="34" charset="0"/>
              <a:buChar char="•"/>
              <a:defRPr sz="2400"/>
            </a:lvl2pPr>
            <a:lvl3pPr marL="800100" indent="-342900">
              <a:buClr>
                <a:srgbClr val="001689"/>
              </a:buClr>
              <a:buSzPct val="80000"/>
              <a:buFont typeface="Courier New" panose="02070309020205020404" pitchFamily="49" charset="0"/>
              <a:buChar char="o"/>
              <a:defRPr sz="2400"/>
            </a:lvl3pPr>
            <a:lvl4pPr>
              <a:defRPr sz="2400"/>
            </a:lvl4pPr>
            <a:lvl5pPr marL="914400" indent="-285750">
              <a:buClr>
                <a:srgbClr val="003399"/>
              </a:buClr>
              <a:buFont typeface="Wingdings" panose="05000000000000000000" pitchFamily="2" charset="2"/>
              <a:buChar char="§"/>
              <a:defRPr sz="2400"/>
            </a:lvl5pPr>
            <a:lvl6pPr marL="1257300" indent="-457200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  <a:p>
            <a:pPr lvl="5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504" y="1572768"/>
            <a:ext cx="11000232" cy="1133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949" y="2829711"/>
            <a:ext cx="10972799" cy="373729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5"/>
            <a:r>
              <a:rPr lang="en-US" dirty="0"/>
              <a:t>Fourth level</a:t>
            </a:r>
          </a:p>
        </p:txBody>
      </p:sp>
      <p:sp>
        <p:nvSpPr>
          <p:cNvPr id="5" name="shape 1">
            <a:extLst>
              <a:ext uri="{FF2B5EF4-FFF2-40B4-BE49-F238E27FC236}">
                <a16:creationId xmlns:a16="http://schemas.microsoft.com/office/drawing/2014/main" id="{E48A509B-6BB4-4E92-A021-9A8C35CD7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46" y="1143001"/>
            <a:ext cx="227654" cy="1686710"/>
          </a:xfrm>
          <a:prstGeom prst="rect">
            <a:avLst/>
          </a:prstGeom>
          <a:solidFill>
            <a:srgbClr val="5DC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Arrow: Right 6" hidden="1">
            <a:extLst>
              <a:ext uri="{FF2B5EF4-FFF2-40B4-BE49-F238E27FC236}">
                <a16:creationId xmlns:a16="http://schemas.microsoft.com/office/drawing/2014/main" id="{C8196219-F9FA-43AF-8C08-4862AF621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2286312" y="0"/>
            <a:ext cx="769258" cy="1143000"/>
          </a:xfrm>
          <a:prstGeom prst="rightArrow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Arrow: Right 3" hidden="1">
            <a:extLst>
              <a:ext uri="{FF2B5EF4-FFF2-40B4-BE49-F238E27FC236}">
                <a16:creationId xmlns:a16="http://schemas.microsoft.com/office/drawing/2014/main" id="{19C48AA6-DA71-507A-44EF-8C9EDDF86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856872" y="-4657"/>
            <a:ext cx="769258" cy="1143000"/>
          </a:xfrm>
          <a:prstGeom prst="rightArrow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shape 1">
            <a:extLst>
              <a:ext uri="{FF2B5EF4-FFF2-40B4-BE49-F238E27FC236}">
                <a16:creationId xmlns:a16="http://schemas.microsoft.com/office/drawing/2014/main" id="{506A197E-CF6F-014B-73BD-EC4CD1BDC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829711"/>
            <a:ext cx="227654" cy="4026744"/>
          </a:xfrm>
          <a:prstGeom prst="rect">
            <a:avLst/>
          </a:prstGeom>
          <a:solidFill>
            <a:srgbClr val="008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0461DD-C021-61DE-80E7-67AA7CE4F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722370" y="6505476"/>
            <a:ext cx="469630" cy="369332"/>
          </a:xfrm>
          <a:prstGeom prst="rect">
            <a:avLst/>
          </a:prstGeom>
          <a:solidFill>
            <a:srgbClr val="79D6FF"/>
          </a:solidFill>
        </p:spPr>
        <p:txBody>
          <a:bodyPr wrap="square" rtlCol="0">
            <a:spAutoFit/>
          </a:bodyPr>
          <a:lstStyle/>
          <a:p>
            <a:pPr algn="ctr"/>
            <a:fld id="{E87E798C-1626-44D4-9BFF-3156840017C8}" type="slidenum">
              <a:rPr lang="en-US" b="1" smtClean="0">
                <a:latin typeface="Calibri" panose="020F0502020204030204" pitchFamily="34" charset="0"/>
              </a:rPr>
              <a:pPr algn="ctr"/>
              <a:t>‹#›</a:t>
            </a:fld>
            <a:endParaRPr lang="en-US" b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5" r:id="rId2"/>
    <p:sldLayoutId id="2147483681" r:id="rId3"/>
    <p:sldLayoutId id="2147483682" r:id="rId4"/>
    <p:sldLayoutId id="2147483683" r:id="rId5"/>
    <p:sldLayoutId id="2147483684" r:id="rId6"/>
    <p:sldLayoutId id="2147483650" r:id="rId7"/>
    <p:sldLayoutId id="2147483685" r:id="rId8"/>
    <p:sldLayoutId id="2147483652" r:id="rId9"/>
    <p:sldLayoutId id="2147483662" r:id="rId10"/>
    <p:sldLayoutId id="2147483678" r:id="rId11"/>
    <p:sldLayoutId id="2147483686" r:id="rId12"/>
    <p:sldLayoutId id="2147483687" r:id="rId13"/>
    <p:sldLayoutId id="2147483688" r:id="rId14"/>
    <p:sldLayoutId id="2147483689" r:id="rId15"/>
    <p:sldLayoutId id="2147483691" r:id="rId16"/>
    <p:sldLayoutId id="2147483692" r:id="rId17"/>
    <p:sldLayoutId id="2147483697" r:id="rId18"/>
    <p:sldLayoutId id="2147483698" r:id="rId19"/>
    <p:sldLayoutId id="2147483699" r:id="rId20"/>
    <p:sldLayoutId id="2147483700" r:id="rId2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 cap="none" spc="100" baseline="0">
          <a:solidFill>
            <a:srgbClr val="33333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Clr>
          <a:schemeClr val="accent1"/>
        </a:buClr>
        <a:buSzPct val="100000"/>
        <a:buFont typeface="Tw Cen MT" panose="020B0602020104020603" pitchFamily="34" charset="0"/>
        <a:buNone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71500" indent="-3429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105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3429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8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742950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7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914400" indent="-28575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94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257300" indent="-4572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rgbClr val="003399"/>
        </a:buClr>
        <a:buSzPct val="80000"/>
        <a:buFont typeface="Courier New" panose="02070309020205020404" pitchFamily="49" charset="0"/>
        <a:buChar char="o"/>
        <a:tabLst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1031875" indent="-234950" algn="l" defTabSz="914400" rtl="0" eaLnBrk="1" latinLnBrk="0" hangingPunct="1">
        <a:lnSpc>
          <a:spcPct val="90000"/>
        </a:lnSpc>
        <a:spcBef>
          <a:spcPts val="200"/>
        </a:spcBef>
        <a:spcAft>
          <a:spcPts val="1200"/>
        </a:spcAft>
        <a:buClr>
          <a:srgbClr val="101820"/>
        </a:buClr>
        <a:buFont typeface="Wingdings 3" pitchFamily="18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colleen.oconnor@mpls.k12.mn.us" TargetMode="External"/><Relationship Id="rId2" Type="http://schemas.openxmlformats.org/officeDocument/2006/relationships/hyperlink" Target="mailto:jodi.dezale@mpls.k12.mn.us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B690-0D7C-264E-8102-7D8DC99BB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9559" y="3043372"/>
            <a:ext cx="9518767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Supporting Speaking and Writing Across the School Day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21E05C-DEC3-4736-9603-381CABD2E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836" y="4044010"/>
            <a:ext cx="11019187" cy="1567828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Colleen O’Connor and Jodi </a:t>
            </a:r>
            <a:r>
              <a:rPr lang="en-US" dirty="0" err="1">
                <a:latin typeface="Calibri"/>
                <a:cs typeface="Calibri"/>
              </a:rPr>
              <a:t>Dezale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/>
              <a:t>Minneapolis Public Schools</a:t>
            </a:r>
          </a:p>
        </p:txBody>
      </p:sp>
    </p:spTree>
    <p:extLst>
      <p:ext uri="{BB962C8B-B14F-4D97-AF65-F5344CB8AC3E}">
        <p14:creationId xmlns:p14="http://schemas.microsoft.com/office/powerpoint/2010/main" val="116753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87DCD-6AB8-A3E0-B0F6-97F82A687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Writing – 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EBA99-A5C4-E49F-1542-5524ED352E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10978994" cy="2736422"/>
          </a:xfrm>
        </p:spPr>
        <p:txBody>
          <a:bodyPr/>
          <a:lstStyle/>
          <a:p>
            <a:r>
              <a:rPr lang="en-US" dirty="0"/>
              <a:t>Keyboards – with keyguards and positioning as needed</a:t>
            </a:r>
          </a:p>
          <a:p>
            <a:r>
              <a:rPr lang="en-US" dirty="0"/>
              <a:t>Pencils!</a:t>
            </a:r>
          </a:p>
          <a:p>
            <a:r>
              <a:rPr lang="en-US" dirty="0"/>
              <a:t>Observation and adjustments are ongoing to make sure each student has the most efficient tool for their current skills. Regular conversations about prompting and supporting.</a:t>
            </a:r>
          </a:p>
        </p:txBody>
      </p:sp>
    </p:spTree>
    <p:extLst>
      <p:ext uri="{BB962C8B-B14F-4D97-AF65-F5344CB8AC3E}">
        <p14:creationId xmlns:p14="http://schemas.microsoft.com/office/powerpoint/2010/main" val="3665196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E4C1D-3817-F5F3-C8A3-E95175A8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– what we write about!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D27F33-642F-CFE3-ED2B-90F67E32C0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10306524" cy="3727144"/>
          </a:xfrm>
        </p:spPr>
        <p:txBody>
          <a:bodyPr/>
          <a:lstStyle/>
          <a:p>
            <a:r>
              <a:rPr lang="en-US" dirty="0"/>
              <a:t>Independent writing – students choose a topic, generate ideas, and use their tools to write. </a:t>
            </a:r>
          </a:p>
          <a:p>
            <a:r>
              <a:rPr lang="en-US" dirty="0"/>
              <a:t>Students read their writing with an adult and may also share during author’s chair.</a:t>
            </a:r>
          </a:p>
          <a:p>
            <a:r>
              <a:rPr lang="en-US" dirty="0"/>
              <a:t>We provide pictures from our activities as well as images of high interest items from staff observation and parent report.</a:t>
            </a:r>
          </a:p>
        </p:txBody>
      </p:sp>
    </p:spTree>
    <p:extLst>
      <p:ext uri="{BB962C8B-B14F-4D97-AF65-F5344CB8AC3E}">
        <p14:creationId xmlns:p14="http://schemas.microsoft.com/office/powerpoint/2010/main" val="424187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C6F55-C716-4321-1DF0-B64FD0CE9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84628"/>
            <a:ext cx="11000232" cy="1133856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Tasks – what we write about! Samples</a:t>
            </a:r>
          </a:p>
        </p:txBody>
      </p:sp>
      <p:pic>
        <p:nvPicPr>
          <p:cNvPr id="4" name="Picture 3" descr="A notepad with a picture of cupcake, a posted note and some writing.">
            <a:extLst>
              <a:ext uri="{FF2B5EF4-FFF2-40B4-BE49-F238E27FC236}">
                <a16:creationId xmlns:a16="http://schemas.microsoft.com/office/drawing/2014/main" id="{52450A26-607B-F396-894E-07391E6F2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720" y="1319776"/>
            <a:ext cx="3278945" cy="4367874"/>
          </a:xfrm>
          <a:prstGeom prst="rect">
            <a:avLst/>
          </a:prstGeom>
        </p:spPr>
      </p:pic>
      <p:pic>
        <p:nvPicPr>
          <p:cNvPr id="5" name="Picture 4" descr="A plate of cookies with a glass of milk">
            <a:extLst>
              <a:ext uri="{FF2B5EF4-FFF2-40B4-BE49-F238E27FC236}">
                <a16:creationId xmlns:a16="http://schemas.microsoft.com/office/drawing/2014/main" id="{EF0D2DEA-4151-BFCC-7B39-B9E856C22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876" y="1143000"/>
            <a:ext cx="5133498" cy="472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53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FF25B-5062-10DE-E324-E306E299B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84832"/>
            <a:ext cx="11000232" cy="1133856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Tasks – what we write about! Other Sample</a:t>
            </a:r>
          </a:p>
        </p:txBody>
      </p:sp>
      <p:pic>
        <p:nvPicPr>
          <p:cNvPr id="4" name="Picture 3" descr="A bunch of bananas with text overlay.">
            <a:extLst>
              <a:ext uri="{FF2B5EF4-FFF2-40B4-BE49-F238E27FC236}">
                <a16:creationId xmlns:a16="http://schemas.microsoft.com/office/drawing/2014/main" id="{35E82F6B-3199-121B-7B6C-8DB8FDB5A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2" y="1225786"/>
            <a:ext cx="6846344" cy="447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94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5C6C3-9F16-FA43-F3A0-6B562F703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813403"/>
            <a:ext cx="7529843" cy="725264"/>
          </a:xfrm>
        </p:spPr>
        <p:txBody>
          <a:bodyPr/>
          <a:lstStyle/>
          <a:p>
            <a:r>
              <a:rPr lang="en-US" dirty="0"/>
              <a:t>Tasks continued – structured writing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4D7AA-8F7B-23E7-CF03-8AC008289E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946" y="2791730"/>
            <a:ext cx="6211928" cy="2442007"/>
          </a:xfrm>
        </p:spPr>
        <p:txBody>
          <a:bodyPr/>
          <a:lstStyle/>
          <a:p>
            <a:r>
              <a:rPr lang="en-US" dirty="0"/>
              <a:t>Students write book and recipe reviews.</a:t>
            </a:r>
          </a:p>
          <a:p>
            <a:r>
              <a:rPr lang="en-US" dirty="0"/>
              <a:t>We produce class books (often alphabet books) about some of our activities. </a:t>
            </a:r>
          </a:p>
          <a:p>
            <a:r>
              <a:rPr lang="en-US" dirty="0"/>
              <a:t>We share cards, letters, and emails.</a:t>
            </a:r>
          </a:p>
        </p:txBody>
      </p:sp>
      <p:pic>
        <p:nvPicPr>
          <p:cNvPr id="5" name="Picture 4" descr="A recipe review of a recipe.">
            <a:extLst>
              <a:ext uri="{FF2B5EF4-FFF2-40B4-BE49-F238E27FC236}">
                <a16:creationId xmlns:a16="http://schemas.microsoft.com/office/drawing/2014/main" id="{4CF24E8B-6183-7B35-1AEF-C43E1B8300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571" b="429"/>
          <a:stretch/>
        </p:blipFill>
        <p:spPr>
          <a:xfrm>
            <a:off x="8013031" y="2556662"/>
            <a:ext cx="3907095" cy="283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14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7A0102-4FFB-337B-8982-779FAAD5D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88" y="1765273"/>
            <a:ext cx="3803101" cy="665106"/>
          </a:xfrm>
        </p:spPr>
        <p:txBody>
          <a:bodyPr/>
          <a:lstStyle/>
          <a:p>
            <a:r>
              <a:rPr lang="en-US" dirty="0"/>
              <a:t>Cooking + Writing</a:t>
            </a:r>
          </a:p>
        </p:txBody>
      </p:sp>
      <p:pic>
        <p:nvPicPr>
          <p:cNvPr id="2" name="Picture 1" descr="A group of pictures with some writing on a table.">
            <a:extLst>
              <a:ext uri="{FF2B5EF4-FFF2-40B4-BE49-F238E27FC236}">
                <a16:creationId xmlns:a16="http://schemas.microsoft.com/office/drawing/2014/main" id="{DCDECCF4-26B3-D48E-BFAF-C1D6536E42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76" r="-467" b="14336"/>
          <a:stretch/>
        </p:blipFill>
        <p:spPr>
          <a:xfrm>
            <a:off x="2490537" y="2496060"/>
            <a:ext cx="4073722" cy="3321229"/>
          </a:xfrm>
          <a:prstGeom prst="rect">
            <a:avLst/>
          </a:prstGeom>
        </p:spPr>
      </p:pic>
      <p:pic>
        <p:nvPicPr>
          <p:cNvPr id="3" name="Picture 2" descr="A group of pictures on a table.">
            <a:extLst>
              <a:ext uri="{FF2B5EF4-FFF2-40B4-BE49-F238E27FC236}">
                <a16:creationId xmlns:a16="http://schemas.microsoft.com/office/drawing/2014/main" id="{252A2428-049B-9301-F542-9344749A7C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126" b="15734"/>
          <a:stretch/>
        </p:blipFill>
        <p:spPr>
          <a:xfrm>
            <a:off x="7056131" y="1533554"/>
            <a:ext cx="4825434" cy="391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87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76288-C68D-2F22-FF8A-7E4B58E36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765275"/>
            <a:ext cx="4449759" cy="749327"/>
          </a:xfrm>
        </p:spPr>
        <p:txBody>
          <a:bodyPr/>
          <a:lstStyle/>
          <a:p>
            <a:r>
              <a:rPr lang="en-US" dirty="0"/>
              <a:t>Coffee Filter Ocean Art Project + Writing</a:t>
            </a:r>
          </a:p>
        </p:txBody>
      </p:sp>
      <p:pic>
        <p:nvPicPr>
          <p:cNvPr id="5" name="Picture 4" descr="A piece of paper with a picture of a green snake&#10;">
            <a:extLst>
              <a:ext uri="{FF2B5EF4-FFF2-40B4-BE49-F238E27FC236}">
                <a16:creationId xmlns:a16="http://schemas.microsoft.com/office/drawing/2014/main" id="{478E4C18-68A6-F8AD-DA55-0CEF3490FF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89" r="356" b="28342"/>
          <a:stretch/>
        </p:blipFill>
        <p:spPr>
          <a:xfrm>
            <a:off x="1054098" y="2706624"/>
            <a:ext cx="3572788" cy="3034873"/>
          </a:xfrm>
          <a:prstGeom prst="rect">
            <a:avLst/>
          </a:prstGeom>
        </p:spPr>
      </p:pic>
      <p:pic>
        <p:nvPicPr>
          <p:cNvPr id="6" name="Picture 5" descr="A collage of pictures of whales jumping out of the water.">
            <a:extLst>
              <a:ext uri="{FF2B5EF4-FFF2-40B4-BE49-F238E27FC236}">
                <a16:creationId xmlns:a16="http://schemas.microsoft.com/office/drawing/2014/main" id="{1DD12612-0ED1-6F4A-E80D-AEB5E504D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263" y="2706624"/>
            <a:ext cx="3784155" cy="3036965"/>
          </a:xfrm>
          <a:prstGeom prst="rect">
            <a:avLst/>
          </a:prstGeom>
        </p:spPr>
      </p:pic>
      <p:pic>
        <p:nvPicPr>
          <p:cNvPr id="4" name="Picture 3" descr="A paper card with flowers on it made with coffee filters.">
            <a:extLst>
              <a:ext uri="{FF2B5EF4-FFF2-40B4-BE49-F238E27FC236}">
                <a16:creationId xmlns:a16="http://schemas.microsoft.com/office/drawing/2014/main" id="{5E634A5C-C0EC-438E-2B9C-FEB44F760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6588" y="1938019"/>
            <a:ext cx="2442790" cy="327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0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D9BE8-214C-6DD1-72DD-8D97306F6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572768"/>
            <a:ext cx="4606171" cy="1133856"/>
          </a:xfrm>
        </p:spPr>
        <p:txBody>
          <a:bodyPr/>
          <a:lstStyle/>
          <a:p>
            <a:r>
              <a:rPr lang="en-US" dirty="0"/>
              <a:t>Author’s Chair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480C41-4996-E20E-9796-5A4FCDC62C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999" y="2803764"/>
            <a:ext cx="4586676" cy="2718731"/>
          </a:xfrm>
        </p:spPr>
        <p:txBody>
          <a:bodyPr vert="horz" lIns="45720" tIns="45720" rIns="4572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Calibri"/>
                <a:cs typeface="Calibri"/>
              </a:rPr>
              <a:t>Opportunity for students to share their writing with classmates.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Calibri"/>
                <a:cs typeface="Calibri"/>
              </a:rPr>
              <a:t>Communication opportunities through comments and questions.</a:t>
            </a:r>
            <a:endParaRPr lang="en-US" dirty="0">
              <a:ea typeface="Calibri"/>
            </a:endParaRPr>
          </a:p>
        </p:txBody>
      </p:sp>
      <p:pic>
        <p:nvPicPr>
          <p:cNvPr id="7" name="Picture 6" descr="Vocabulary board&#10;">
            <a:extLst>
              <a:ext uri="{FF2B5EF4-FFF2-40B4-BE49-F238E27FC236}">
                <a16:creationId xmlns:a16="http://schemas.microsoft.com/office/drawing/2014/main" id="{D6BDA1FB-2809-CDD3-6255-A80BDEFA0A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31" r="465" b="24476"/>
          <a:stretch/>
        </p:blipFill>
        <p:spPr>
          <a:xfrm>
            <a:off x="5547615" y="2014776"/>
            <a:ext cx="4394463" cy="3294038"/>
          </a:xfrm>
          <a:prstGeom prst="rect">
            <a:avLst/>
          </a:prstGeom>
        </p:spPr>
      </p:pic>
      <p:pic>
        <p:nvPicPr>
          <p:cNvPr id="8" name="Picture 7" descr="A poster with a chair and pencils">
            <a:extLst>
              <a:ext uri="{FF2B5EF4-FFF2-40B4-BE49-F238E27FC236}">
                <a16:creationId xmlns:a16="http://schemas.microsoft.com/office/drawing/2014/main" id="{EC0FA34B-5C7F-53F7-0D75-C8E76F8F1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180" y="3661795"/>
            <a:ext cx="349567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26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CFE16-FBED-11A2-A416-F77534CDF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Progress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339178-DE92-DE6B-9B8B-4D3BD3546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2323" y="2791731"/>
            <a:ext cx="7974662" cy="2493502"/>
          </a:xfrm>
        </p:spPr>
        <p:txBody>
          <a:bodyPr/>
          <a:lstStyle/>
          <a:p>
            <a:r>
              <a:rPr lang="en-US"/>
              <a:t>Most students have SLP service and goals related to language.</a:t>
            </a:r>
          </a:p>
          <a:p>
            <a:r>
              <a:rPr lang="en-US"/>
              <a:t>Students have writing goals – generally based on the developmental writing scale.</a:t>
            </a:r>
          </a:p>
        </p:txBody>
      </p:sp>
    </p:spTree>
    <p:extLst>
      <p:ext uri="{BB962C8B-B14F-4D97-AF65-F5344CB8AC3E}">
        <p14:creationId xmlns:p14="http://schemas.microsoft.com/office/powerpoint/2010/main" val="1725425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9C75F-08A6-9760-3D74-A4739B67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681056"/>
            <a:ext cx="6098085" cy="893706"/>
          </a:xfrm>
        </p:spPr>
        <p:txBody>
          <a:bodyPr/>
          <a:lstStyle/>
          <a:p>
            <a:r>
              <a:rPr lang="en-US" dirty="0"/>
              <a:t>Developmental Writing Scale</a:t>
            </a:r>
          </a:p>
        </p:txBody>
      </p:sp>
      <p:pic>
        <p:nvPicPr>
          <p:cNvPr id="5" name="Picture Placeholder 4" descr="sample of a developmental writing scale">
            <a:extLst>
              <a:ext uri="{FF2B5EF4-FFF2-40B4-BE49-F238E27FC236}">
                <a16:creationId xmlns:a16="http://schemas.microsoft.com/office/drawing/2014/main" id="{7468C9F9-C693-30AA-34DF-1CEBAF4918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24079" b="22709"/>
          <a:stretch/>
        </p:blipFill>
        <p:spPr>
          <a:xfrm>
            <a:off x="2424785" y="2574762"/>
            <a:ext cx="8295767" cy="3310360"/>
          </a:xfrm>
        </p:spPr>
      </p:pic>
    </p:spTree>
    <p:extLst>
      <p:ext uri="{BB962C8B-B14F-4D97-AF65-F5344CB8AC3E}">
        <p14:creationId xmlns:p14="http://schemas.microsoft.com/office/powerpoint/2010/main" val="3975569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488C0-FDA6-E550-FF04-FE2066055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in the room today?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BCDFA-95A2-2E11-0F5C-BCEFDA9B82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10978994" cy="3005363"/>
          </a:xfrm>
        </p:spPr>
        <p:txBody>
          <a:bodyPr/>
          <a:lstStyle/>
          <a:p>
            <a:r>
              <a:rPr lang="en-US" dirty="0"/>
              <a:t>What is your role?</a:t>
            </a:r>
          </a:p>
          <a:p>
            <a:pPr>
              <a:spcAft>
                <a:spcPts val="3600"/>
              </a:spcAft>
            </a:pPr>
            <a:r>
              <a:rPr lang="en-US" dirty="0"/>
              <a:t>- special education teacher – SLP –OT – Assistive Technology – other?</a:t>
            </a:r>
          </a:p>
          <a:p>
            <a:r>
              <a:rPr lang="en-US" dirty="0"/>
              <a:t>How do you feel about teaching writing?</a:t>
            </a:r>
          </a:p>
          <a:p>
            <a:r>
              <a:rPr lang="en-US" dirty="0"/>
              <a:t>0 – UGH! Do I have to?                        3- It’s ok                       5- Best part of my day!!!       </a:t>
            </a:r>
          </a:p>
        </p:txBody>
      </p:sp>
    </p:spTree>
    <p:extLst>
      <p:ext uri="{BB962C8B-B14F-4D97-AF65-F5344CB8AC3E}">
        <p14:creationId xmlns:p14="http://schemas.microsoft.com/office/powerpoint/2010/main" val="3522485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37A37-EC1C-E7B4-F515-8C3B073DD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8E551-D096-3222-C589-BABB66806C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10978994" cy="2189339"/>
          </a:xfrm>
        </p:spPr>
        <p:txBody>
          <a:bodyPr/>
          <a:lstStyle/>
          <a:p>
            <a:r>
              <a:rPr lang="en-US" dirty="0"/>
              <a:t>Developmental Writing Scale			Jane </a:t>
            </a:r>
            <a:r>
              <a:rPr lang="en-US" dirty="0" err="1"/>
              <a:t>Farrall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402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39514-4BA6-6C7E-D53D-EAF6D5762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572768"/>
            <a:ext cx="3535359" cy="1133856"/>
          </a:xfrm>
        </p:spPr>
        <p:txBody>
          <a:bodyPr/>
          <a:lstStyle/>
          <a:p>
            <a:r>
              <a:rPr lang="en-US" dirty="0"/>
              <a:t>Success Stories</a:t>
            </a:r>
          </a:p>
        </p:txBody>
      </p:sp>
      <p:pic>
        <p:nvPicPr>
          <p:cNvPr id="5" name="Picture 4" descr="A piece of paper with writing on it">
            <a:extLst>
              <a:ext uri="{FF2B5EF4-FFF2-40B4-BE49-F238E27FC236}">
                <a16:creationId xmlns:a16="http://schemas.microsoft.com/office/drawing/2014/main" id="{093B51A7-AFA2-371D-7EF9-92B78942C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463" y="2049825"/>
            <a:ext cx="2486144" cy="3314858"/>
          </a:xfrm>
          <a:prstGeom prst="rect">
            <a:avLst/>
          </a:prstGeom>
        </p:spPr>
      </p:pic>
      <p:pic>
        <p:nvPicPr>
          <p:cNvPr id="6" name="Picture 5" descr="A spiderman figure">
            <a:extLst>
              <a:ext uri="{FF2B5EF4-FFF2-40B4-BE49-F238E27FC236}">
                <a16:creationId xmlns:a16="http://schemas.microsoft.com/office/drawing/2014/main" id="{08CA005A-7D0B-C9D4-41ED-19C5B6AF0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158" y="1572768"/>
            <a:ext cx="4609585" cy="402428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9D1F3B-3FA2-E2FC-4731-8ACCE093F5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32143" y="2049825"/>
            <a:ext cx="2474259" cy="557789"/>
          </a:xfrm>
        </p:spPr>
        <p:txBody>
          <a:bodyPr/>
          <a:lstStyle/>
          <a:p>
            <a:r>
              <a:rPr lang="en-US" dirty="0"/>
              <a:t>February 2, 2024</a:t>
            </a:r>
          </a:p>
        </p:txBody>
      </p:sp>
    </p:spTree>
    <p:extLst>
      <p:ext uri="{BB962C8B-B14F-4D97-AF65-F5344CB8AC3E}">
        <p14:creationId xmlns:p14="http://schemas.microsoft.com/office/powerpoint/2010/main" val="2297815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4AE27-5B84-F947-BF75-8D5BE5854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909657"/>
            <a:ext cx="3318791" cy="447474"/>
          </a:xfrm>
        </p:spPr>
        <p:txBody>
          <a:bodyPr/>
          <a:lstStyle/>
          <a:p>
            <a:r>
              <a:rPr lang="en-US" dirty="0"/>
              <a:t>Success Stories </a:t>
            </a:r>
          </a:p>
        </p:txBody>
      </p:sp>
      <p:pic>
        <p:nvPicPr>
          <p:cNvPr id="5" name="Picture 4" descr="A notebook with a picture of a cake and letters&#10;">
            <a:extLst>
              <a:ext uri="{FF2B5EF4-FFF2-40B4-BE49-F238E27FC236}">
                <a16:creationId xmlns:a16="http://schemas.microsoft.com/office/drawing/2014/main" id="{0FE940FD-4410-160F-4C55-A1E41CA934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10" r="293" b="26096"/>
          <a:stretch/>
        </p:blipFill>
        <p:spPr>
          <a:xfrm>
            <a:off x="3758897" y="2416228"/>
            <a:ext cx="3318791" cy="287744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EC9C1-96A4-154F-5C8C-F1EA9BF38E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00223" y="1766137"/>
            <a:ext cx="3096126" cy="458644"/>
          </a:xfrm>
        </p:spPr>
        <p:txBody>
          <a:bodyPr/>
          <a:lstStyle/>
          <a:p>
            <a:r>
              <a:rPr lang="en-US" dirty="0"/>
              <a:t>January 30, 2024</a:t>
            </a:r>
          </a:p>
        </p:txBody>
      </p:sp>
      <p:pic>
        <p:nvPicPr>
          <p:cNvPr id="6" name="Picture 5" descr="A stack of UNO cards on a counter">
            <a:extLst>
              <a:ext uri="{FF2B5EF4-FFF2-40B4-BE49-F238E27FC236}">
                <a16:creationId xmlns:a16="http://schemas.microsoft.com/office/drawing/2014/main" id="{3CE989FD-CC9A-958F-E0B9-D8C589CDE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137" y="2236813"/>
            <a:ext cx="4642655" cy="304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75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EEE9CED-8B57-E9BE-9F00-9BEE0126C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01" y="1818430"/>
            <a:ext cx="3817687" cy="640903"/>
          </a:xfrm>
        </p:spPr>
        <p:txBody>
          <a:bodyPr/>
          <a:lstStyle/>
          <a:p>
            <a:r>
              <a:rPr lang="en-US" dirty="0"/>
              <a:t>Success Stories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A4CB3-A9CF-86C3-842A-F27DE3F3F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999" y="2803765"/>
            <a:ext cx="3089192" cy="625236"/>
          </a:xfrm>
        </p:spPr>
        <p:txBody>
          <a:bodyPr/>
          <a:lstStyle/>
          <a:p>
            <a:r>
              <a:rPr lang="en-US" dirty="0"/>
              <a:t>2022-2023 School Year:</a:t>
            </a:r>
          </a:p>
        </p:txBody>
      </p:sp>
      <p:pic>
        <p:nvPicPr>
          <p:cNvPr id="8" name="Picture 7" descr="A screenshot of an article about sports&#10;">
            <a:extLst>
              <a:ext uri="{FF2B5EF4-FFF2-40B4-BE49-F238E27FC236}">
                <a16:creationId xmlns:a16="http://schemas.microsoft.com/office/drawing/2014/main" id="{23353A5E-2607-4BF9-B30C-59C2ED6425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89"/>
          <a:stretch/>
        </p:blipFill>
        <p:spPr>
          <a:xfrm>
            <a:off x="3821375" y="2319888"/>
            <a:ext cx="2222706" cy="3777696"/>
          </a:xfrm>
          <a:prstGeom prst="rect">
            <a:avLst/>
          </a:prstGeom>
        </p:spPr>
      </p:pic>
      <p:pic>
        <p:nvPicPr>
          <p:cNvPr id="4" name="Picture 3" descr="A screenshot of an article about sports with a basketball player">
            <a:extLst>
              <a:ext uri="{FF2B5EF4-FFF2-40B4-BE49-F238E27FC236}">
                <a16:creationId xmlns:a16="http://schemas.microsoft.com/office/drawing/2014/main" id="{1C9411B1-312F-F23B-380C-78D003044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652" y="1551446"/>
            <a:ext cx="2281657" cy="450519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29C5B4-85CD-CBAD-DCD3-C24B8346E5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74753" y="1694440"/>
            <a:ext cx="3064221" cy="472552"/>
          </a:xfrm>
        </p:spPr>
        <p:txBody>
          <a:bodyPr/>
          <a:lstStyle/>
          <a:p>
            <a:r>
              <a:rPr lang="en-US" dirty="0"/>
              <a:t>2023-2024 School Year:</a:t>
            </a:r>
          </a:p>
        </p:txBody>
      </p:sp>
      <p:pic>
        <p:nvPicPr>
          <p:cNvPr id="5" name="Picture 4" descr="A student presenting a project in a classroom">
            <a:extLst>
              <a:ext uri="{FF2B5EF4-FFF2-40B4-BE49-F238E27FC236}">
                <a16:creationId xmlns:a16="http://schemas.microsoft.com/office/drawing/2014/main" id="{1D77EA80-5722-2E2E-0B8B-0E7889B48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4753" y="2213671"/>
            <a:ext cx="3529192" cy="307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48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43528-840A-1A7B-67E2-5EA6A7759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next steps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2B0C67-F4C5-0809-6DBA-3016FAEAB1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10455846" cy="3727144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latin typeface="Calibri"/>
                <a:ea typeface="Calibri"/>
                <a:cs typeface="Calibri"/>
              </a:rPr>
              <a:t>Reducing our student's exposure to nonevidence based writing practices.</a:t>
            </a:r>
          </a:p>
          <a:p>
            <a:pPr marL="682625" indent="-342900">
              <a:spcBef>
                <a:spcPts val="600"/>
              </a:spcBef>
              <a:buClr>
                <a:srgbClr val="003399"/>
              </a:buClr>
              <a:buSzPct val="108000"/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Calibri"/>
                <a:cs typeface="Calibri"/>
              </a:rPr>
              <a:t>No copying!</a:t>
            </a:r>
          </a:p>
          <a:p>
            <a:pPr marL="682625" indent="-342900">
              <a:spcBef>
                <a:spcPts val="600"/>
              </a:spcBef>
              <a:buClr>
                <a:srgbClr val="003399"/>
              </a:buClr>
              <a:buSzPct val="108000"/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Calibri"/>
                <a:cs typeface="Calibri"/>
              </a:rPr>
              <a:t>Access to alternative pencils everyday!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Calibri"/>
                <a:ea typeface="Calibri"/>
                <a:cs typeface="Calibri"/>
              </a:rPr>
              <a:t>Problem solving how to support students in their communication.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>
                <a:latin typeface="Calibri"/>
                <a:ea typeface="Calibri"/>
                <a:cs typeface="Calibri"/>
              </a:rPr>
              <a:t>Problem solving how to support students when stuck on a Developmental Writing Scale level.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76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5DA7F-7A51-2641-6F96-2444B240B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Discussion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E32274-EAE3-9B8A-3689-C3848FD122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10978994" cy="2481466"/>
          </a:xfrm>
        </p:spPr>
        <p:txBody>
          <a:bodyPr vert="horz" lIns="45720" tIns="45720" rIns="45720" bIns="45720" rtlCol="0" anchor="t">
            <a:noAutofit/>
          </a:bodyPr>
          <a:lstStyle/>
          <a:p>
            <a:r>
              <a:rPr lang="en-US" dirty="0">
                <a:latin typeface="Calibri"/>
                <a:cs typeface="Calibri"/>
              </a:rPr>
              <a:t>How do you feel about teaching writing now?</a:t>
            </a:r>
            <a:endParaRPr lang="en-US" dirty="0">
              <a:solidFill>
                <a:srgbClr val="808080"/>
              </a:solidFill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0 – UGH! Do I have to?		3- It’s ok 		5- Best part of my day!!!    </a:t>
            </a:r>
            <a:endParaRPr lang="en-US" dirty="0"/>
          </a:p>
          <a:p>
            <a:endParaRPr lang="en-US" dirty="0">
              <a:latin typeface="Calibri"/>
              <a:ea typeface="Calibri"/>
              <a:cs typeface="Calibri"/>
            </a:endParaRPr>
          </a:p>
          <a:p>
            <a:r>
              <a:rPr lang="en-US" dirty="0">
                <a:latin typeface="Calibri"/>
                <a:ea typeface="Calibri"/>
                <a:cs typeface="Calibri"/>
              </a:rPr>
              <a:t>What do people need now?</a:t>
            </a:r>
          </a:p>
        </p:txBody>
      </p:sp>
    </p:spTree>
    <p:extLst>
      <p:ext uri="{BB962C8B-B14F-4D97-AF65-F5344CB8AC3E}">
        <p14:creationId xmlns:p14="http://schemas.microsoft.com/office/powerpoint/2010/main" val="2109423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40587-0DE8-EBD1-4691-C1DE724AD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Questions????</a:t>
            </a:r>
          </a:p>
        </p:txBody>
      </p:sp>
    </p:spTree>
    <p:extLst>
      <p:ext uri="{BB962C8B-B14F-4D97-AF65-F5344CB8AC3E}">
        <p14:creationId xmlns:p14="http://schemas.microsoft.com/office/powerpoint/2010/main" val="3191716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6F1DB6C-80AB-4E41-A5AE-91CFF09CA6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Closing Slide, 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86727D-FF4D-41F5-80A5-FE24A82499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Jodi </a:t>
            </a:r>
            <a:r>
              <a:rPr lang="en-US" dirty="0" err="1">
                <a:latin typeface="Calibri"/>
                <a:ea typeface="Calibri"/>
                <a:cs typeface="Calibri"/>
              </a:rPr>
              <a:t>Dezale</a:t>
            </a:r>
            <a:r>
              <a:rPr lang="en-US" dirty="0">
                <a:latin typeface="Calibri"/>
                <a:ea typeface="Calibri"/>
                <a:cs typeface="Calibri"/>
              </a:rPr>
              <a:t>: </a:t>
            </a:r>
            <a:r>
              <a:rPr lang="en-US" dirty="0">
                <a:latin typeface="Calibri"/>
                <a:ea typeface="Calibri"/>
                <a:cs typeface="Calibri"/>
                <a:hlinkClick r:id="rId2"/>
              </a:rPr>
              <a:t>jodi.dezale@mpls.k12.mn.us</a:t>
            </a:r>
            <a:endParaRPr lang="en-US" dirty="0"/>
          </a:p>
          <a:p>
            <a:r>
              <a:rPr lang="en-US" dirty="0">
                <a:latin typeface="Calibri"/>
                <a:ea typeface="Calibri"/>
                <a:cs typeface="Calibri"/>
              </a:rPr>
              <a:t>Colleen O'Connor: </a:t>
            </a:r>
            <a:r>
              <a:rPr lang="en-US" dirty="0">
                <a:latin typeface="Calibri"/>
                <a:ea typeface="Calibri"/>
                <a:cs typeface="Calibri"/>
                <a:hlinkClick r:id="rId3"/>
              </a:rPr>
              <a:t>colleen.oconnor@mpls.k12.mn.us</a:t>
            </a:r>
            <a:endParaRPr lang="en-US" dirty="0">
              <a:ea typeface="Calibri"/>
            </a:endParaRPr>
          </a:p>
          <a:p>
            <a:endParaRPr lang="en-US" dirty="0">
              <a:ea typeface="Calibri"/>
            </a:endParaRPr>
          </a:p>
          <a:p>
            <a:endParaRPr lang="en-US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0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CBE6D-8EE5-9649-095A-12BEAF4BF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572768"/>
            <a:ext cx="5492496" cy="1133856"/>
          </a:xfrm>
        </p:spPr>
        <p:txBody>
          <a:bodyPr/>
          <a:lstStyle/>
          <a:p>
            <a:r>
              <a:rPr lang="en-US" dirty="0"/>
              <a:t>The presenters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D474C7-3D75-DEE4-AFA6-8D1CB94686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7684347" cy="2803658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Calibri"/>
                <a:cs typeface="Calibri"/>
              </a:rPr>
              <a:t>Colleen O’Connor, special education teacher, and Jodi </a:t>
            </a:r>
            <a:r>
              <a:rPr lang="en-US" dirty="0" err="1">
                <a:latin typeface="Calibri"/>
                <a:cs typeface="Calibri"/>
              </a:rPr>
              <a:t>Dezale</a:t>
            </a:r>
            <a:r>
              <a:rPr lang="en-US" dirty="0">
                <a:latin typeface="Calibri"/>
                <a:cs typeface="Calibri"/>
              </a:rPr>
              <a:t>, speech language pathologist – 6 years of collaboration in setting 3 special education services. 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We work with one other teacher, 8 assistants, and other related service providers. </a:t>
            </a:r>
          </a:p>
          <a:p>
            <a:pPr>
              <a:spcAft>
                <a:spcPts val="600"/>
              </a:spcAft>
            </a:pPr>
            <a:r>
              <a:rPr lang="en-US" dirty="0"/>
              <a:t>MN literacy camp alumni dedicated to Comprehensive Literacy for All</a:t>
            </a:r>
          </a:p>
        </p:txBody>
      </p:sp>
      <p:pic>
        <p:nvPicPr>
          <p:cNvPr id="4" name="Picture Placeholder 3" descr="A photo of one of the presenters, Colleen O’Connor">
            <a:extLst>
              <a:ext uri="{FF2B5EF4-FFF2-40B4-BE49-F238E27FC236}">
                <a16:creationId xmlns:a16="http://schemas.microsoft.com/office/drawing/2014/main" id="{8B4DE3AD-AAB4-4C41-5274-D70DBE03F72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/>
          <a:srcRect l="62820" t="19380" b="10853"/>
          <a:stretch/>
        </p:blipFill>
        <p:spPr>
          <a:xfrm>
            <a:off x="10338499" y="1572768"/>
            <a:ext cx="1265237" cy="1960562"/>
          </a:xfrm>
        </p:spPr>
      </p:pic>
      <p:pic>
        <p:nvPicPr>
          <p:cNvPr id="7" name="Picture Placeholder 6" descr="A photo of one of the presenters, Jodi Dezale">
            <a:extLst>
              <a:ext uri="{FF2B5EF4-FFF2-40B4-BE49-F238E27FC236}">
                <a16:creationId xmlns:a16="http://schemas.microsoft.com/office/drawing/2014/main" id="{98E5A26F-FF1B-2B39-EDA1-49CC33DDAA5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t="5738" b="5738"/>
          <a:stretch>
            <a:fillRect/>
          </a:stretch>
        </p:blipFill>
        <p:spPr>
          <a:xfrm>
            <a:off x="9120886" y="3674239"/>
            <a:ext cx="2482850" cy="1465263"/>
          </a:xfrm>
        </p:spPr>
      </p:pic>
    </p:spTree>
    <p:extLst>
      <p:ext uri="{BB962C8B-B14F-4D97-AF65-F5344CB8AC3E}">
        <p14:creationId xmlns:p14="http://schemas.microsoft.com/office/powerpoint/2010/main" val="3175249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28414-B897-008E-7D5E-4A46F9285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5F236-5360-7259-797B-F420E48B0A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803766"/>
            <a:ext cx="10978994" cy="2481466"/>
          </a:xfrm>
        </p:spPr>
        <p:txBody>
          <a:bodyPr vert="horz" lIns="45720" tIns="45720" rIns="4572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Learn ways that expressive communication can be promoted.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Learn ways to develop a community that supports communication.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Get ideas for classroom activities. 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Calibri"/>
              </a:rPr>
              <a:t>Network and problem solve with others.</a:t>
            </a:r>
          </a:p>
        </p:txBody>
      </p:sp>
    </p:spTree>
    <p:extLst>
      <p:ext uri="{BB962C8B-B14F-4D97-AF65-F5344CB8AC3E}">
        <p14:creationId xmlns:p14="http://schemas.microsoft.com/office/powerpoint/2010/main" val="758081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583D8-29D4-2E66-84BF-D4F208DA3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572768"/>
            <a:ext cx="5492496" cy="1133856"/>
          </a:xfrm>
        </p:spPr>
        <p:txBody>
          <a:bodyPr/>
          <a:lstStyle/>
          <a:p>
            <a:r>
              <a:rPr lang="en-US" dirty="0"/>
              <a:t>Our Program- Students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C74F5-AB4D-2FB0-2620-923934C790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Our school includes students from prek-8, with many home languages.</a:t>
            </a:r>
          </a:p>
          <a:p>
            <a:r>
              <a:rPr lang="en-US"/>
              <a:t>Our program includes students with complex communication needs, primarily served through our setting 3 supports.</a:t>
            </a:r>
          </a:p>
          <a:p>
            <a:r>
              <a:rPr lang="en-US"/>
              <a:t>18 students, several different home languages, 12 AAC users</a:t>
            </a:r>
          </a:p>
        </p:txBody>
      </p:sp>
      <p:pic>
        <p:nvPicPr>
          <p:cNvPr id="7" name="Google Shape;64;p14" descr="Prel-12 students in a classroom">
            <a:extLst>
              <a:ext uri="{FF2B5EF4-FFF2-40B4-BE49-F238E27FC236}">
                <a16:creationId xmlns:a16="http://schemas.microsoft.com/office/drawing/2014/main" id="{F4C4DA8E-02A6-1885-8A80-3A030AAD2A03}"/>
              </a:ext>
            </a:extLst>
          </p:cNvPr>
          <p:cNvPicPr preferRelativeResize="0">
            <a:picLocks noGrp="1"/>
          </p:cNvPicPr>
          <p:nvPr>
            <p:ph type="pic" sz="quarter" idx="10"/>
          </p:nvPr>
        </p:nvPicPr>
        <p:blipFill>
          <a:blip r:embed="rId2">
            <a:alphaModFix/>
          </a:blip>
          <a:srcRect t="6267" b="6267"/>
          <a:stretch>
            <a:fillRect/>
          </a:stretch>
        </p:blipFill>
        <p:spPr>
          <a:xfrm>
            <a:off x="6685821" y="2368296"/>
            <a:ext cx="4902675" cy="3214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1615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B50B3-84C3-2A3B-4EEB-06899F3AD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572768"/>
            <a:ext cx="5492496" cy="1133856"/>
          </a:xfrm>
        </p:spPr>
        <p:txBody>
          <a:bodyPr/>
          <a:lstStyle/>
          <a:p>
            <a:r>
              <a:rPr lang="en-US" dirty="0"/>
              <a:t>Environment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EAAFB5-2135-DBDC-CE1B-0ABACD315E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998" y="2803765"/>
            <a:ext cx="7994909" cy="2481468"/>
          </a:xfrm>
        </p:spPr>
        <p:txBody>
          <a:bodyPr/>
          <a:lstStyle/>
          <a:p>
            <a:r>
              <a:rPr lang="en-US" dirty="0"/>
              <a:t>Most students spend the majority of their day in the special education setting. We use the Comprehensive Literacy for All framework.</a:t>
            </a:r>
          </a:p>
          <a:p>
            <a:r>
              <a:rPr lang="en-US" dirty="0"/>
              <a:t>We also have the opportunity to be in the community, such as our regular public library trips.</a:t>
            </a:r>
          </a:p>
        </p:txBody>
      </p:sp>
      <p:pic>
        <p:nvPicPr>
          <p:cNvPr id="3080" name="Picture 8" descr="Students in the special education setting.">
            <a:extLst>
              <a:ext uri="{FF2B5EF4-FFF2-40B4-BE49-F238E27FC236}">
                <a16:creationId xmlns:a16="http://schemas.microsoft.com/office/drawing/2014/main" id="{F2A189BB-15F8-234B-12D6-2D3321469F4F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9" b="10589"/>
          <a:stretch/>
        </p:blipFill>
        <p:spPr bwMode="auto">
          <a:xfrm>
            <a:off x="9104069" y="2165436"/>
            <a:ext cx="2481794" cy="146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tudents at a public library.">
            <a:extLst>
              <a:ext uri="{FF2B5EF4-FFF2-40B4-BE49-F238E27FC236}">
                <a16:creationId xmlns:a16="http://schemas.microsoft.com/office/drawing/2014/main" id="{4A5927D7-732B-BAAC-653A-D7027B14D305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6" b="10656"/>
          <a:stretch/>
        </p:blipFill>
        <p:spPr bwMode="auto">
          <a:xfrm>
            <a:off x="9093758" y="3946955"/>
            <a:ext cx="2481794" cy="146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64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BA43D-3652-35C6-F4B3-3B5B72755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709249"/>
            <a:ext cx="8648072" cy="829238"/>
          </a:xfrm>
        </p:spPr>
        <p:txBody>
          <a:bodyPr/>
          <a:lstStyle/>
          <a:p>
            <a:r>
              <a:rPr lang="en-US" dirty="0"/>
              <a:t>Tools for Talking – every day, everywhere!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ED794A-EE32-E2A9-C612-570B8F7A99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000" y="2803764"/>
            <a:ext cx="5818744" cy="2386801"/>
          </a:xfrm>
        </p:spPr>
        <p:txBody>
          <a:bodyPr/>
          <a:lstStyle/>
          <a:p>
            <a:pPr>
              <a:spcAft>
                <a:spcPts val="3600"/>
              </a:spcAft>
            </a:pPr>
            <a:r>
              <a:rPr lang="en-US" dirty="0"/>
              <a:t>No -tech communication boards, district wide CORE vocabulary with added alphabet, colors, and numbers.</a:t>
            </a:r>
          </a:p>
          <a:p>
            <a:pPr>
              <a:spcBef>
                <a:spcPts val="4200"/>
              </a:spcBef>
            </a:pPr>
            <a:r>
              <a:rPr lang="en-US" dirty="0"/>
              <a:t>High tech devices </a:t>
            </a:r>
          </a:p>
        </p:txBody>
      </p:sp>
      <p:pic>
        <p:nvPicPr>
          <p:cNvPr id="7" name="Picture Placeholder 6" descr="No -tech communication boards">
            <a:extLst>
              <a:ext uri="{FF2B5EF4-FFF2-40B4-BE49-F238E27FC236}">
                <a16:creationId xmlns:a16="http://schemas.microsoft.com/office/drawing/2014/main" id="{87D2C52F-0800-AAB7-989D-6E1BFA2CD5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0589" b="10589"/>
          <a:stretch/>
        </p:blipFill>
        <p:spPr>
          <a:xfrm>
            <a:off x="8978020" y="2584711"/>
            <a:ext cx="2575512" cy="1521637"/>
          </a:xfrm>
        </p:spPr>
      </p:pic>
      <p:pic>
        <p:nvPicPr>
          <p:cNvPr id="1026" name="Picture 2" descr="Speech Case - Tobii Dynavox US">
            <a:extLst>
              <a:ext uri="{FF2B5EF4-FFF2-40B4-BE49-F238E27FC236}">
                <a16:creationId xmlns:a16="http://schemas.microsoft.com/office/drawing/2014/main" id="{EADA2A07-997B-FBFB-C295-A8DB5D870E76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9" t="26974" r="13502" b="13951"/>
          <a:stretch/>
        </p:blipFill>
        <p:spPr bwMode="auto">
          <a:xfrm>
            <a:off x="6607223" y="4010812"/>
            <a:ext cx="2205317" cy="152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367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99A7CD-E8A4-7D99-64C1-E69060763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– what we talk about!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22888E-548E-B4DF-4F01-3D2B20057B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7946" y="2791730"/>
            <a:ext cx="5473002" cy="2882265"/>
          </a:xfrm>
        </p:spPr>
        <p:txBody>
          <a:bodyPr/>
          <a:lstStyle/>
          <a:p>
            <a:r>
              <a:rPr lang="en-US" dirty="0"/>
              <a:t>Everything! Students always have their tools and staff is committed to modeling.</a:t>
            </a:r>
          </a:p>
          <a:p>
            <a:r>
              <a:rPr lang="en-US" dirty="0"/>
              <a:t>Regular large group activities (games, crafts, science, food) with a focus on CORE vocabulary as well as exposure to target fringe.</a:t>
            </a:r>
          </a:p>
        </p:txBody>
      </p:sp>
      <p:pic>
        <p:nvPicPr>
          <p:cNvPr id="4100" name="Picture 4" descr="Students with their communication board.">
            <a:extLst>
              <a:ext uri="{FF2B5EF4-FFF2-40B4-BE49-F238E27FC236}">
                <a16:creationId xmlns:a16="http://schemas.microsoft.com/office/drawing/2014/main" id="{49C4C21C-FF11-0E4A-CDFB-FEC20001A32B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0" b="6290"/>
          <a:stretch/>
        </p:blipFill>
        <p:spPr bwMode="auto">
          <a:xfrm>
            <a:off x="6898341" y="2706624"/>
            <a:ext cx="4526157" cy="296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319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6E3FD-29BE-C121-301F-70F1D6464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572768"/>
            <a:ext cx="6859614" cy="1133856"/>
          </a:xfrm>
        </p:spPr>
        <p:txBody>
          <a:bodyPr/>
          <a:lstStyle/>
          <a:p>
            <a:r>
              <a:rPr lang="en-US" dirty="0"/>
              <a:t>Tools for Writing – the beginning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E3D6C9-7EE3-D530-424F-024DF278AA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999" y="2803764"/>
            <a:ext cx="6288790" cy="2158201"/>
          </a:xfrm>
        </p:spPr>
        <p:txBody>
          <a:bodyPr/>
          <a:lstStyle/>
          <a:p>
            <a:r>
              <a:rPr lang="en-US" dirty="0"/>
              <a:t>Sensory Pencils – beads, blocks, or puzzle pieces that allow access to the whole alphabet</a:t>
            </a:r>
          </a:p>
          <a:p>
            <a:r>
              <a:rPr lang="en-US" dirty="0"/>
              <a:t>Flip book for partner assisted scanning</a:t>
            </a:r>
          </a:p>
          <a:p>
            <a:r>
              <a:rPr lang="en-US" dirty="0"/>
              <a:t>Alphabet page for partner scribe</a:t>
            </a:r>
          </a:p>
        </p:txBody>
      </p:sp>
      <p:pic>
        <p:nvPicPr>
          <p:cNvPr id="2052" name="Picture 4" descr="Alphabet magnetic letters">
            <a:extLst>
              <a:ext uri="{FF2B5EF4-FFF2-40B4-BE49-F238E27FC236}">
                <a16:creationId xmlns:a16="http://schemas.microsoft.com/office/drawing/2014/main" id="{AEB6E15F-0E3E-9B2B-7C24-6F076D38CBDE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4" b="5684"/>
          <a:stretch/>
        </p:blipFill>
        <p:spPr bwMode="auto">
          <a:xfrm>
            <a:off x="6938884" y="2749465"/>
            <a:ext cx="2481794" cy="146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screenshot of a white board with black letters">
            <a:extLst>
              <a:ext uri="{FF2B5EF4-FFF2-40B4-BE49-F238E27FC236}">
                <a16:creationId xmlns:a16="http://schemas.microsoft.com/office/drawing/2014/main" id="{F615747A-630F-FA44-3565-4BC0E72CF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660" y="1703525"/>
            <a:ext cx="1858341" cy="2200478"/>
          </a:xfrm>
          <a:prstGeom prst="rect">
            <a:avLst/>
          </a:prstGeom>
        </p:spPr>
      </p:pic>
      <p:pic>
        <p:nvPicPr>
          <p:cNvPr id="2054" name="Picture 6" descr="alternative pencils from literacyforallinstruction.ca">
            <a:extLst>
              <a:ext uri="{FF2B5EF4-FFF2-40B4-BE49-F238E27FC236}">
                <a16:creationId xmlns:a16="http://schemas.microsoft.com/office/drawing/2014/main" id="{F0D7E2D1-A9DB-9CD6-15F1-B162E649D47B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2" b="20492"/>
          <a:stretch/>
        </p:blipFill>
        <p:spPr bwMode="auto">
          <a:xfrm>
            <a:off x="9581841" y="4070826"/>
            <a:ext cx="2481794" cy="146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448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CC"/>
      </a:hlink>
      <a:folHlink>
        <a:srgbClr val="954F7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AW xmlns="http://www.net-centric.com/PAWPP">
  <Shape xmlns="" ID="8euNCCA4IqjupmbpvbvSMfRq+8o=" pdftag="H1" isBookmarkSet="no" bookmark="yes" Order="_x0031_"/>
  <Shape xmlns="" ID="ARSfPO/U9ItJ9zIOwm93ZJ7l/j8=" pdftag="H2" isBookmarkSet="no" bookmark="yes" Order="_x0032_"/>
  <Shape xmlns="" ID="osa0KM2sbnZHHxlXUxKH3ujjHuE=" pdftag="" bookmark="no" Order="_x0031_"/>
  <Shape xmlns="" ID="4JRL6lqoOFw9RUHrP0y9U5BDzf8=" pdftag="" bookmark="no" Order="_x0032_"/>
  <Shape xmlns="" ID="sM+ghJOlUVqnHU19mdPjAdwWJuw=" pdftag="" bookmark="no" Order="_x0031_"/>
  <Shape xmlns="" ID="GTGIHFiwAYvgHLb8IUSCQ2X6w4g=" pdftag="" bookmark="no" Order="_x0032_"/>
  <Shape xmlns="" ID="hq9gSbGZQhpPus+SHezN5PrGc9w=" pdftag="" bookmark="no" Order="_x0031_"/>
  <Shape xmlns="" ID="FtXJgaOuZev8eFU+if2YMxbKkRI=" pdftag="" bookmark="no" Order="_x0032_"/>
  <Shape xmlns="" ID="ri+uYzSNCD67GlIZrZ8qmmNgURU=" pdftag="" bookmark="no" Order="_x0033_"/>
  <Shape xmlns="" ID="/Xe9+1NnBDFDac2uz9Mf5cnxpHw=" pdftag="" bookmark="no" Order="_x0031_"/>
  <Shape xmlns="" ID="rGgMSPfHoOmRN/+oUl7Dwo+YgYE=" pdftag="" bookmark="no" Order="_x0032_"/>
  <Shape xmlns="" ID="ZTBnAgeWTQQGZoyfyflkLJl+jcs=" pdftag="" bookmark="no" Order="_x0035_"/>
  <Shape xmlns="" ID="nSihPpWUspo+Y57wY5tF8LIQIHs=" pdftag="" bookmark="no" Order="_x0032_"/>
  <Shape xmlns="" ID="S6CVtHyytP5Rb39DTS6OkAlP7e0=" pdftag="" bookmark="no" Order="_x0034_"/>
  <Shape xmlns="" ID="USIEJhtT65UPFtGM0RUW67D4iJA=" pdftag="" bookmark="no" Order="_x0033_"/>
  <Shape xmlns="" ID="XzVFQuOWAWqK/HZDqm2LiuGBOJQ=" pdftag="" bookmark="no" Order="_x0032_"/>
  <Shape xmlns="" ID="uflvo7/4mXD7uDuM1tkLIDwRdoQ=" inline="no" formula="no" pdftag="Figure" Lang="" bookmark="no" Order="_x0031_" artifact="_x0030_" validate="no"/>
  <HyperLink xmlns="" ID="iB0l3QkZoIIwbuqLQRe5I0KEal0=1995016305290.2289_384.0426" plainAltText="shuyin.maciel_x0040_metrocsu.org" Lang=""/>
  <Shape xmlns="" ID="oUeVMHAtmcFeZuL28VldA6mxYF4=" pdftag="" bookmark="no" Order="_x0031_"/>
  <Shape xmlns="" ID="iB0l3QkZoIIwbuqLQRe5I0KEal0=" pdftag="" bookmark="no" Order="_x0032_"/>
  <SubText xmlns="" ID="uflvo7/4mXD7uDuM1tkLIDwRdoQ=" ActualText=""/>
  <Shape xmlns="" ID="dPX0ernXQqq7MaM8E4a1qptkh+k=" pdftag="" Order="_x0033_"/>
  <Shape xmlns="" ID="NLupZ5qjEWxOI9+3UqsOowsZ6JI=" isBookmarkSet="no" pdftag="H1" artifact="_x0030_" bookmark="yes" Order="_x0031_"/>
  <Shape xmlns="" ID="Vyo2/d4Oi/MiTGa08CkvJW5dW+E=" isBookmarkSet="no" bookmark="yes" pdftag="P" artifact="_x0030_" Order="_x0032_"/>
  <Shape xmlns="" ID="jL4iU1+1d2QxMCWzp8zYBh0ctsY=" pdftag="H2" isBookmarkSet="no" bookmark="yes" Order="_x0031_"/>
  <Shape xmlns="" ID="Uq09CJOt70kGdAuTTyQ2opLoDfY=" pdftag="P" isBookmarkSet="no" bookmark="no" Order="_x0032_"/>
  <Shape xmlns="" ID="YzDsAodc/xSgdSmVogHs9OYpieI=" pdftag="H2" isBookmarkSet="no" bookmark="yes" Order="_x0031_"/>
  <Shape xmlns="" ID="DKLsrFjUXKqw7Ge1dGaJS+6BR8w=" pdftag="P" isBookmarkSet="no" bookmark="no" Order="_x0032_"/>
  <Shape xmlns="" ID="0Ce5DkkB91uxshvO5RUM47Wk/1I=" formula="no" artifact="_x0030_" inline="no" validate="yes" pdftag="Figure" isBookmarkSet="no" bookmark="no" Order="_x0033_" Lang=""/>
  <HyperLink xmlns="" ID="1kIKDX3/jyU9HhgAXovqkG/7RkI=253820022400.7263_311.4378" plainAltText="jodi.dezale_x0040_mpls.k12.mn.us" language="" Lang=""/>
  <HyperLink xmlns="" ID="1kIKDX3/jyU9HhgAXovqkG/7RkI=-411148657405.8012_352.2378" plainAltText="colleen.oconnor_x0040_mpls.k12.mn.us" language="" Lang=""/>
  <Shape xmlns="" ID="85stQkoBG4zhbaEw2D9osvKgPuI=" artifact="_x0030_" validate="yes" pdftag="Figure" isBookmarkSet="no" bookmark="no" Order="_x0034_" formula="no" Lang=""/>
  <Shape xmlns="" ID="clM7S71kDa5KS7AzLjTU38cFj+w=" pdftag="H2" isBookmarkSet="no" bookmark="yes" Order="_x0031_"/>
  <Shape xmlns="" ID="mkLfe+EQVyxu8i3ETVdP/cxkn8g=" pdftag="P" isBookmarkSet="no" bookmark="no" Order="_x0032_"/>
  <Shape xmlns="" ID="5nXlIvaTqQNK2iJ0qv9G/QO5Mn0=" pdftag="H2" isBookmarkSet="no" bookmark="yes" Order="_x0031_"/>
  <Shape xmlns="" ID="OVt0t5e1NerTwNz42KOjyQpOXBY=" pdftag="P" isBookmarkSet="no" bookmark="no" Order="_x0032_"/>
  <Shape xmlns="" ID="UeJJZn6/89wKqtN6tv8jjedTqpo=" artifact="_x0030_" validate="yes" pdftag="Figure" isBookmarkSet="no" bookmark="no" Order="_x0033_" formula="no" Lang=""/>
  <Shape xmlns="" ID="BWXOCWeEBigA6DzroRiQA+bNbXE=" pdftag="H2" isBookmarkSet="no" bookmark="yes" Order="_x0031_"/>
  <Shape xmlns="" ID="h42SRDXY7NQeaAIvU+M3W54wOvw=" pdftag="P" isBookmarkSet="no" bookmark="no" Order="_x0032_"/>
  <Shape xmlns="" ID="vukWCzwMtyNJsfJuy26jLK+G/kw=" artifact="_x0030_" validate="yes" pdftag="Figure" isBookmarkSet="no" bookmark="no" Order="_x0033_" formula="no" Lang=""/>
  <Shape xmlns="" ID="VfecimMWSbFb09zeUNCulcUWvk4=" formula="no" artifact="_x0030_" inline="no" validate="yes" pdftag="Figure" isBookmarkSet="no" bookmark="no" Order="_x0034_" Lang=""/>
  <Shape xmlns="" ID="eenQM8Q8ikJyWAV2nRwtEyzd3aM=" pdftag="H2" isBookmarkSet="no" bookmark="yes" Order="_x0031_"/>
  <Shape xmlns="" ID="20F8TUjjgadGlPXFvXIjWca0YTY=" pdftag="P" isBookmarkSet="no" bookmark="no" Order="_x0032_"/>
  <Shape xmlns="" ID="Z3zEJOguHC6Z36y1pfSmpeiwxQU=" formula="no" artifact="_x0030_" inline="no" validate="yes" pdftag="Figure" isBookmarkSet="no" bookmark="no" Order="_x0033_" Lang=""/>
  <Shape xmlns="" ID="aQMWgC1IB38DU8rkBkPuGQTSiK0=" formula="no" artifact="_x0030_" inline="no" validate="yes" pdftag="Figure" isBookmarkSet="no" bookmark="no" Order="_x0034_" Lang=""/>
  <Shape xmlns="" ID="jBFTxud7+mKMyzebYq63yQQS6as=" pdftag="H2" isBookmarkSet="no" bookmark="yes" Order="_x0031_"/>
  <Shape xmlns="" ID="P7BpFQbnFQrIDHO1zaaNePwKeCo=" pdftag="P" isBookmarkSet="no" bookmark="no" Order="_x0032_"/>
  <Shape xmlns="" ID="SJEsb+8aGWy64bUng0dihgR0vL8=" formula="no" artifact="_x0030_" inline="no" validate="yes" pdftag="Figure" isBookmarkSet="no" bookmark="no" Order="_x0033_" Lang=""/>
  <Shape xmlns="" ID="aVY2CjqlgMI8G6U5bryiY+Q06io=" pdftag="H2" isBookmarkSet="no" bookmark="yes" Order="_x0031_"/>
  <Shape xmlns="" ID="st/Py2LeBvwABYiGqdoveoMxLPg=" pdftag="P" isBookmarkSet="no" bookmark="no" Order="_x0032_"/>
  <Shape xmlns="" ID="P0u8watmDcNItgnkUiFAwgeZjVE=" formula="no" inline="no" artifact="_x0030_" validate="yes" pdftag="Figure" isBookmarkSet="no" bookmark="no" Order="_x0033_" Lang=""/>
  <Shape xmlns="" ID="57FmjibKUNIqmFeaThodaPkZFI0=" formula="no" inline="no" artifact="_x0030_" validate="yes" pdftag="Figure" isBookmarkSet="no" bookmark="no" Order="_x0034_" Lang=""/>
  <Shape xmlns="" ID="JHSxjdgVdux8cGm69Zwsl9OJqM0=" formula="no" inline="no" artifact="_x0030_" validate="yes" pdftag="Figure" isBookmarkSet="no" bookmark="no" Order="_x0035_" Lang=""/>
  <Shape xmlns="" ID="6mAZizb8Q+EO8vo1sYjIuJnyvTo=" pdftag="H2" isBookmarkSet="no" bookmark="yes" Order="_x0031_"/>
  <Shape xmlns="" ID="TwdvnrhSb1di3JgyWIn0e7IDM7o=" pdftag="P" isBookmarkSet="no" bookmark="no" Order="_x0032_"/>
  <Shape xmlns="" ID="G7QaXs8wuNm52uPbLJKnGG/NZsI=" pdftag="H2" isBookmarkSet="no" bookmark="yes" Order="_x0031_"/>
  <Shape xmlns="" ID="Qg3//zuC+jtG3O8gn69n9NUX1Gs=" pdftag="P" isBookmarkSet="no" bookmark="no" Order="_x0032_"/>
  <Shape xmlns="" ID="YfW1n+F+22XHW1PalUjZ2mKG8h8=" Order="_x0031_" isBookmarkSet="yes" bookmark="no" pdftag="_x005B_Artifact_x005D_" artifact="_x0031_"/>
  <Shape xmlns="" ID="Ss6/GI8GlojILYnjcZSKR+3ysRA=" formula="no" inline="no" artifact="_x0030_" validate="yes" pdftag="Figure" isBookmarkSet="no" bookmark="no" Order="_x0031_" Lang=""/>
  <Shape xmlns="" ID="i9pYg1nhMg/lG3fVuyfbubRM9Xo=" formula="no" inline="no" artifact="_x0030_" validate="yes" pdftag="Figure" isBookmarkSet="no" bookmark="no" Order="_x0032_" Lang=""/>
  <Shape xmlns="" ID="WkYURZtR8eT9HepFG6Ma5UsJYS4=" Order="_x0031_" isBookmarkSet="yes" bookmark="no" pdftag="_x005B_Artifact_x005D_" artifact="_x0031_"/>
  <Shape xmlns="" ID="WqPodTJd6j4hJKl9IcQVTSokXHY=" formula="no" artifact="_x0030_" inline="no" validate="yes" pdftag="Figure" isBookmarkSet="no" bookmark="no" Order="_x0031_" Lang=""/>
  <Shape xmlns="" ID="S17Ljbfyv8r1nWGuZyCWVkPUOvA=" pdftag="H2" isBookmarkSet="no" bookmark="yes" Order="_x0031_"/>
  <Shape xmlns="" ID="4/uVk093wtJl1kLuHdv9vyDkbeM=" pdftag="P" isBookmarkSet="no" bookmark="no" Order="_x0032_"/>
  <Shape xmlns="" ID="6UbauV7gnS04I2P2SXu+oMtBEnw=" formula="no" artifact="_x0030_" inline="no" validate="yes" pdftag="Figure" isBookmarkSet="no" bookmark="no" Order="_x0033_" Lang=""/>
  <Shape xmlns="" ID="laP55XwhsxNzNeQYek3IpFHo7cY=" pdftag="H2" isBookmarkSet="no" bookmark="yes" Order="_x0031_"/>
  <Shape xmlns="" ID="P9cqunpjDTBDyMhvcMdAwN5R6j0=" formula="no" artifact="_x0030_" inline="no" validate="yes" pdftag="Figure" isBookmarkSet="no" bookmark="no" Order="_x0032_" Lang=""/>
  <Shape xmlns="" ID="H7dsyJHN5EBITzRIO9mXkBrdXMo=" artifact="_x0030_" validate="yes" pdftag="Figure" isBookmarkSet="no" bookmark="no" Order="_x0033_" formula="no" Lang=""/>
  <Shape xmlns="" ID="T5iQk8Tj6M0FxNn1XWo2VJIlzkk=" pdftag="H2" isBookmarkSet="no" bookmark="yes" Order="_x0031_"/>
  <Shape xmlns="" ID="gjQFcvaYYrRoVo5bayAW/U3jl5A=" artifact="_x0030_" validate="yes" pdftag="Figure" isBookmarkSet="no" bookmark="no" Order="_x0032_" formula="no" Lang=""/>
  <Shape xmlns="" ID="tHsNdpvwnvSDrGNj40+lJ+gfymo=" artifact="_x0030_" validate="yes" pdftag="Figure" isBookmarkSet="no" bookmark="no" Order="_x0033_" formula="no" Lang=""/>
  <Shape xmlns="" ID="I730zS3zMX6Y8EU9/Jt48j1xgXw=" artifact="_x0030_" validate="yes" pdftag="Figure" isBookmarkSet="no" bookmark="no" Order="_x0034_" formula="no" Lang=""/>
  <Shape xmlns="" ID="0rYCEu8qgzUFZVYwFsNf1MfshYo=" pdftag="H2" isBookmarkSet="no" bookmark="yes" Order="_x0031_"/>
  <Shape xmlns="" ID="Yue5aIDDDbOCA56FnYbZ4RHf8MY=" pdftag="P" isBookmarkSet="no" bookmark="no" Order="_x0032_"/>
  <Shape xmlns="" ID="5rCh3wqUuRKLqknZ5WaL/bcSzG0=" formula="no" artifact="_x0030_" inline="no" validate="yes" pdftag="Figure" isBookmarkSet="no" bookmark="no" Order="_x0033_" Lang=""/>
  <Shape xmlns="" ID="nLMrz743/PggoLXgM03RHSFJIZM=" artifact="_x0030_" validate="yes" pdftag="Figure" isBookmarkSet="no" bookmark="no" Order="_x0034_" formula="no" Lang=""/>
  <Shape xmlns="" ID="XcLV/sTQJGwyLv2g07rbC2JbgAw=" pdftag="H2" isBookmarkSet="no" bookmark="yes" Order="_x0031_"/>
  <Shape xmlns="" ID="J6L93Lbie6VkI/NUaYyhIfel+TM=" pdftag="P" isBookmarkSet="no" bookmark="no" Order="_x0032_"/>
  <Shape xmlns="" ID="okcSEhzcAxvca8rkfgjazyL98Tg=" pdftag="H2" isBookmarkSet="no" bookmark="yes" Order="_x0031_"/>
  <Shape xmlns="" ID="Pbn4SAMZL2Y5tab0RklJ9SIKWWA=" artifact="_x0030_" validate="yes" pdftag="Figure" isBookmarkSet="no" bookmark="no" Order="_x0032_" formula="no" Lang=""/>
  <Shape xmlns="" ID="D+RRCP0Mw/OjNSCrFc6IbahECpY=" pdftag="H2" isBookmarkSet="no" bookmark="yes" Order="_x0031_"/>
  <Shape xmlns="" ID="K2FMKR8VivRqIycHVdDi9Xxujgc=" pdftag="P" isBookmarkSet="no" bookmark="no" Order="_x0032_"/>
  <Shape xmlns="" ID="eYJ+xFdEGJ1pJXmGSse8BFVikzo=" pdftag="H2" isBookmarkSet="no" bookmark="yes" Order="_x0031_"/>
  <Shape xmlns="" ID="c2nXTzCY52Qrl+SFrLzIoT46+Rk=" artifact="_x0030_" validate="yes" pdftag="Figure" isBookmarkSet="no" bookmark="no" Order="_x0032_" formula="no" Lang=""/>
  <Shape xmlns="" ID="1TBBVkKWAAms68udG/+pdTr3o00=" artifact="_x0030_" validate="yes" pdftag="Figure" isBookmarkSet="no" bookmark="no" Order="_x0034_" formula="no" Lang=""/>
  <Shape xmlns="" ID="r2//yYMbeATM0uTM6Xx8UcO0WoA=" pdftag="P" isBookmarkSet="no" bookmark="no" Order="_x0033_"/>
  <Shape xmlns="" ID="5xznLmBy5m06Ahxd+4ANSv8/SZ4=" pdftag="H2" isBookmarkSet="no" bookmark="yes" Order="_x0031_"/>
  <Shape xmlns="" ID="636tjj6YVgMwXCAlFyTas6JF9EQ=" artifact="_x0030_" validate="yes" pdftag="Figure" isBookmarkSet="no" bookmark="no" Order="_x0032_" formula="no" Lang=""/>
  <Shape xmlns="" ID="cPky4yAceUeUeTfZn+imyDCGI4w=" pdftag="P" isBookmarkSet="no" bookmark="no" Order="_x0033_"/>
  <Shape xmlns="" ID="CW2RfNjHln11wLZ3565T+Cj9yj4=" artifact="_x0030_" validate="yes" pdftag="Figure" isBookmarkSet="no" bookmark="no" Order="_x0034_" formula="no" Lang=""/>
  <Shape xmlns="" ID="K4MqsRjTpGswRXMGcCIIxAiFz6M=" pdftag="H2" isBookmarkSet="no" bookmark="yes" Order="_x0031_"/>
  <Shape xmlns="" ID="SiDWl70a9S5XJneE9uZx+7LJ2TU=" pdftag="P" isBookmarkSet="no" bookmark="no" Order="_x0032_"/>
  <Shape xmlns="" ID="AFdor4YT23egimtSQTXf6l20Hu4=" artifact="_x0030_" validate="yes" pdftag="Figure" isBookmarkSet="no" bookmark="no" Order="_x0033_" formula="no" Lang=""/>
  <Shape xmlns="" ID="Kq4tpnAEg+hqcEVwb0zHOJb4ej4=" artifact="_x0030_" validate="yes" pdftag="Figure" isBookmarkSet="no" bookmark="no" Order="_x0034_" formula="no" Lang=""/>
  <Shape xmlns="" ID="j7WmtYGiFATgMIaIt5SMsfsQrSE=" pdftag="P" isBookmarkSet="no" bookmark="no" Order="_x0035_"/>
  <Shape xmlns="" ID="3DOgRxlVQ4wijeCnyO1UKh6+42o=" formula="no" inline="no" artifact="_x0030_" validate="yes" pdftag="Figure" isBookmarkSet="no" bookmark="no" Order="_x0036_" Lang=""/>
  <Shape xmlns="" ID="lxUurAYHyzhDEvOzyWD2dBv2A28=" pdftag="H2" isBookmarkSet="no" bookmark="yes" Order="_x0031_"/>
  <Shape xmlns="" ID="6ldwhHN2ymjqdgSm4zWE9ckoBSk=" pdftag="P" isBookmarkSet="no" bookmark="no" Order="_x0032_"/>
  <Shape xmlns="" ID="MqbnSyMGQ7AmIGCMoeBybamnJUk=" pdftag="H2" isBookmarkSet="no" bookmark="yes" Order="_x0031_"/>
  <Shape xmlns="" ID="lWwaDnBGjls6wHn/ejqJla2JwZ0=" pdftag="P" isBookmarkSet="no" bookmark="no" Order="_x0032_"/>
  <Shape xmlns="" ID="fKiLGlCp7l+UT84g/r6MYXvp9uU=" pdftag="H2" isBookmarkSet="no" bookmark="yes" Order="_x0031_"/>
  <Shape xmlns="" ID="h9ukLsD98vnSjZy7i8L+her9zjk=" pdftag="H2" isBookmarkSet="no" bookmark="yes" Order="_x0031_"/>
  <Shape xmlns="" ID="1kIKDX3/jyU9HhgAXovqkG/7RkI=" pdftag="P" isBookmarkSet="no" bookmark="no" Order="_x0032_"/>
  <SubText xmlns="" ID="0Ce5DkkB91uxshvO5RUM47Wk/1I=" ActualText=""/>
  <SubText xmlns="" ID="3DOgRxlVQ4wijeCnyO1UKh6+42o=" ActualText=""/>
  <SubText xmlns="" ID="85stQkoBG4zhbaEw2D9osvKgPuI=" ActualText=""/>
  <SubText xmlns="" ID="UeJJZn6/89wKqtN6tv8jjedTqpo=" ActualText=""/>
  <SubText xmlns="" ID="vukWCzwMtyNJsfJuy26jLK+G/kw=" ActualText=""/>
  <SubText xmlns="" ID="VfecimMWSbFb09zeUNCulcUWvk4=" ActualText=""/>
  <SubText xmlns="" ID="Z3zEJOguHC6Z36y1pfSmpeiwxQU=" ActualText=""/>
  <SubText xmlns="" ID="aQMWgC1IB38DU8rkBkPuGQTSiK0=" ActualText=""/>
  <SubText xmlns="" ID="SJEsb+8aGWy64bUng0dihgR0vL8=" ActualText=""/>
  <SubText xmlns="" ID="P0u8watmDcNItgnkUiFAwgeZjVE=" ActualText=""/>
  <SubText xmlns="" ID="57FmjibKUNIqmFeaThodaPkZFI0=" ActualText=""/>
  <SubText xmlns="" ID="JHSxjdgVdux8cGm69Zwsl9OJqM0=" ActualText=""/>
  <SubText xmlns="" ID="Ss6/GI8GlojILYnjcZSKR+3ysRA=" ActualText=""/>
  <SubText xmlns="" ID="i9pYg1nhMg/lG3fVuyfbubRM9Xo=" ActualText=""/>
  <SubText xmlns="" ID="WqPodTJd6j4hJKl9IcQVTSokXHY=" ActualText=""/>
  <SubText xmlns="" ID="6UbauV7gnS04I2P2SXu+oMtBEnw=" ActualText=""/>
  <SubText xmlns="" ID="P9cqunpjDTBDyMhvcMdAwN5R6j0=" ActualText=""/>
  <SubText xmlns="" ID="H7dsyJHN5EBITzRIO9mXkBrdXMo=" ActualText=""/>
  <SubText xmlns="" ID="gjQFcvaYYrRoVo5bayAW/U3jl5A=" ActualText=""/>
  <SubText xmlns="" ID="tHsNdpvwnvSDrGNj40+lJ+gfymo=" ActualText=""/>
  <SubText xmlns="" ID="I730zS3zMX6Y8EU9/Jt48j1xgXw=" ActualText=""/>
  <SubText xmlns="" ID="5rCh3wqUuRKLqknZ5WaL/bcSzG0=" ActualText=""/>
  <SubText xmlns="" ID="nLMrz743/PggoLXgM03RHSFJIZM=" ActualText=""/>
  <SubText xmlns="" ID="Pbn4SAMZL2Y5tab0RklJ9SIKWWA=" ActualText=""/>
  <SubText xmlns="" ID="c2nXTzCY52Qrl+SFrLzIoT46+Rk=" ActualText=""/>
  <SubText xmlns="" ID="1TBBVkKWAAms68udG/+pdTr3o00=" ActualText=""/>
  <SubText xmlns="" ID="636tjj6YVgMwXCAlFyTas6JF9EQ=" ActualText=""/>
  <SubText xmlns="" ID="CW2RfNjHln11wLZ3565T+Cj9yj4=" ActualText=""/>
  <SubText xmlns="" ID="AFdor4YT23egimtSQTXf6l20Hu4=" ActualText=""/>
  <SubText xmlns="" ID="Kq4tpnAEg+hqcEVwb0zHOJb4ej4=" ActualText=""/>
</PAW>
</file>

<file path=customXml/itemProps1.xml><?xml version="1.0" encoding="utf-8"?>
<ds:datastoreItem xmlns:ds="http://schemas.openxmlformats.org/officeDocument/2006/customXml" ds:itemID="{BDDA8F98-CF0A-47A4-BB33-D89B60E5DAF1}">
  <ds:schemaRefs>
    <ds:schemaRef ds:uri=""/>
    <ds:schemaRef ds:uri="http://www.net-centric.com/PAWPP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135</TotalTime>
  <Words>729</Words>
  <Application>Microsoft Office PowerPoint</Application>
  <PresentationFormat>Widescreen</PresentationFormat>
  <Paragraphs>83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Courier New</vt:lpstr>
      <vt:lpstr>Tw Cen MT</vt:lpstr>
      <vt:lpstr>Wingdings</vt:lpstr>
      <vt:lpstr>Wingdings 3</vt:lpstr>
      <vt:lpstr>Integral</vt:lpstr>
      <vt:lpstr>Supporting Speaking and Writing Across the School Day</vt:lpstr>
      <vt:lpstr>Who is in the room today?</vt:lpstr>
      <vt:lpstr>The presenters</vt:lpstr>
      <vt:lpstr>Session objectives</vt:lpstr>
      <vt:lpstr>Our Program- Students</vt:lpstr>
      <vt:lpstr>Environment</vt:lpstr>
      <vt:lpstr>Tools for Talking – every day, everywhere!</vt:lpstr>
      <vt:lpstr>Tasks – what we talk about!</vt:lpstr>
      <vt:lpstr>Tools for Writing – the beginning</vt:lpstr>
      <vt:lpstr>Tools for Writing – next steps</vt:lpstr>
      <vt:lpstr>Tasks – what we write about!</vt:lpstr>
      <vt:lpstr>Tasks – what we write about! Samples</vt:lpstr>
      <vt:lpstr>Tasks – what we write about! Other Sample</vt:lpstr>
      <vt:lpstr>Tasks continued – structured writing</vt:lpstr>
      <vt:lpstr>Cooking + Writing</vt:lpstr>
      <vt:lpstr>Coffee Filter Ocean Art Project + Writing</vt:lpstr>
      <vt:lpstr>Author’s Chair</vt:lpstr>
      <vt:lpstr>Goals and Progress</vt:lpstr>
      <vt:lpstr>Developmental Writing Scale</vt:lpstr>
      <vt:lpstr>Resources</vt:lpstr>
      <vt:lpstr>Success Stories</vt:lpstr>
      <vt:lpstr>Success Stories </vt:lpstr>
      <vt:lpstr>Success Stories  </vt:lpstr>
      <vt:lpstr>Challenges and next steps</vt:lpstr>
      <vt:lpstr>Group Discussion</vt:lpstr>
      <vt:lpstr>Questions????</vt:lpstr>
      <vt:lpstr>Closing Slide,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Speaking and Writing Across the School Day. Charting the Cs 2024</dc:title>
  <dc:creator>Colleen O’Connor; Jodi Dezale;Minneapolis Public Schools</dc:creator>
  <cp:lastModifiedBy>Shuyin Maciel</cp:lastModifiedBy>
  <cp:revision>101</cp:revision>
  <dcterms:created xsi:type="dcterms:W3CDTF">2020-04-18T15:28:58Z</dcterms:created>
  <dcterms:modified xsi:type="dcterms:W3CDTF">2024-02-28T03:50:44Z</dcterms:modified>
</cp:coreProperties>
</file>