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26"/>
  </p:notesMasterIdLst>
  <p:handoutMasterIdLst>
    <p:handoutMasterId r:id="rId27"/>
  </p:handoutMasterIdLst>
  <p:sldIdLst>
    <p:sldId id="256" r:id="rId3"/>
    <p:sldId id="257" r:id="rId4"/>
    <p:sldId id="329" r:id="rId5"/>
    <p:sldId id="330" r:id="rId6"/>
    <p:sldId id="318" r:id="rId7"/>
    <p:sldId id="328" r:id="rId8"/>
    <p:sldId id="331" r:id="rId9"/>
    <p:sldId id="321" r:id="rId10"/>
    <p:sldId id="326" r:id="rId11"/>
    <p:sldId id="319" r:id="rId12"/>
    <p:sldId id="332" r:id="rId13"/>
    <p:sldId id="333" r:id="rId14"/>
    <p:sldId id="334" r:id="rId15"/>
    <p:sldId id="335" r:id="rId16"/>
    <p:sldId id="336" r:id="rId17"/>
    <p:sldId id="337" r:id="rId18"/>
    <p:sldId id="320" r:id="rId19"/>
    <p:sldId id="339" r:id="rId20"/>
    <p:sldId id="338" r:id="rId21"/>
    <p:sldId id="340" r:id="rId22"/>
    <p:sldId id="341" r:id="rId23"/>
    <p:sldId id="342" r:id="rId24"/>
    <p:sldId id="31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0F0"/>
    <a:srgbClr val="79D6FF"/>
    <a:srgbClr val="5DCDFF"/>
    <a:srgbClr val="005A8C"/>
    <a:srgbClr val="E1FFE1"/>
    <a:srgbClr val="CCECFF"/>
    <a:srgbClr val="0099FF"/>
    <a:srgbClr val="00344C"/>
    <a:srgbClr val="3FC4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6410" autoAdjust="0"/>
  </p:normalViewPr>
  <p:slideViewPr>
    <p:cSldViewPr snapToGrid="0" snapToObjects="1">
      <p:cViewPr varScale="1">
        <p:scale>
          <a:sx n="71" d="100"/>
          <a:sy n="71" d="100"/>
        </p:scale>
        <p:origin x="1554" y="54"/>
      </p:cViewPr>
      <p:guideLst>
        <p:guide pos="3840"/>
        <p:guide orient="horz" pos="2160"/>
      </p:guideLst>
    </p:cSldViewPr>
  </p:slideViewPr>
  <p:outlineViewPr>
    <p:cViewPr>
      <p:scale>
        <a:sx n="33" d="100"/>
        <a:sy n="33" d="100"/>
      </p:scale>
      <p:origin x="0" y="-46518"/>
    </p:cViewPr>
  </p:outlineViewPr>
  <p:notesTextViewPr>
    <p:cViewPr>
      <p:scale>
        <a:sx n="3" d="2"/>
        <a:sy n="3" d="2"/>
      </p:scale>
      <p:origin x="0" y="0"/>
    </p:cViewPr>
  </p:notesTextViewPr>
  <p:notesViewPr>
    <p:cSldViewPr snapToGrid="0" snapToObjects="1" showGuides="1">
      <p:cViewPr varScale="1">
        <p:scale>
          <a:sx n="102" d="100"/>
          <a:sy n="102" d="100"/>
        </p:scale>
        <p:origin x="2898"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2/27/2024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434569" y="1449617"/>
            <a:ext cx="5332792" cy="1185065"/>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p>
            <a:endParaRPr lang="en-US"/>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411600C6-0950-D396-0EA2-204C1465BC4D}"/>
              </a:ext>
            </a:extLst>
          </p:cNvPr>
          <p:cNvSpPr>
            <a:spLocks noGrp="1"/>
          </p:cNvSpPr>
          <p:nvPr>
            <p:ph type="pic" sz="quarter" idx="10"/>
          </p:nvPr>
        </p:nvSpPr>
        <p:spPr>
          <a:xfrm>
            <a:off x="9104069" y="2945362"/>
            <a:ext cx="2481794" cy="146626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41ABE8FF-7476-7B11-3666-D94031FE33B8}"/>
              </a:ext>
            </a:extLst>
          </p:cNvPr>
          <p:cNvSpPr>
            <a:spLocks noGrp="1"/>
          </p:cNvSpPr>
          <p:nvPr>
            <p:ph type="pic" sz="quarter" idx="11"/>
          </p:nvPr>
        </p:nvSpPr>
        <p:spPr>
          <a:xfrm>
            <a:off x="9093758" y="4726881"/>
            <a:ext cx="2481794" cy="1466267"/>
          </a:xfrm>
          <a:solidFill>
            <a:schemeClr val="accent5">
              <a:lumMod val="20000"/>
              <a:lumOff val="80000"/>
            </a:schemeClr>
          </a:solidFill>
        </p:spPr>
        <p:txBody>
          <a:bodyPr anchor="ctr" anchorCtr="1"/>
          <a:lstStyle/>
          <a:p>
            <a:endParaRPr lang="en-US" dirty="0"/>
          </a:p>
        </p:txBody>
      </p:sp>
      <p:sp>
        <p:nvSpPr>
          <p:cNvPr id="7" name="Text Placeholder 9">
            <a:extLst>
              <a:ext uri="{FF2B5EF4-FFF2-40B4-BE49-F238E27FC236}">
                <a16:creationId xmlns:a16="http://schemas.microsoft.com/office/drawing/2014/main" id="{C24343BE-3C4D-2C4E-74DD-DF71BC456D9D}"/>
              </a:ext>
            </a:extLst>
          </p:cNvPr>
          <p:cNvSpPr>
            <a:spLocks noGrp="1"/>
          </p:cNvSpPr>
          <p:nvPr>
            <p:ph type="body" sz="quarter" idx="12"/>
          </p:nvPr>
        </p:nvSpPr>
        <p:spPr>
          <a:xfrm>
            <a:off x="622998" y="2803764"/>
            <a:ext cx="7994909" cy="3763241"/>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3168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Text Placeholder 9">
            <a:extLst>
              <a:ext uri="{FF2B5EF4-FFF2-40B4-BE49-F238E27FC236}">
                <a16:creationId xmlns:a16="http://schemas.microsoft.com/office/drawing/2014/main" id="{CCA992CC-AACE-A66E-82C6-42E14993766E}"/>
              </a:ext>
            </a:extLst>
          </p:cNvPr>
          <p:cNvSpPr>
            <a:spLocks noGrp="1"/>
          </p:cNvSpPr>
          <p:nvPr>
            <p:ph type="body" sz="quarter" idx="11"/>
          </p:nvPr>
        </p:nvSpPr>
        <p:spPr>
          <a:xfrm>
            <a:off x="620806" y="2803158"/>
            <a:ext cx="5473002" cy="3775277"/>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8" name="Chart Placeholder 3">
            <a:extLst>
              <a:ext uri="{FF2B5EF4-FFF2-40B4-BE49-F238E27FC236}">
                <a16:creationId xmlns:a16="http://schemas.microsoft.com/office/drawing/2014/main" id="{41EC0F72-E4F9-5AFA-25F1-2FC552AFF814}"/>
              </a:ext>
            </a:extLst>
          </p:cNvPr>
          <p:cNvSpPr>
            <a:spLocks noGrp="1"/>
          </p:cNvSpPr>
          <p:nvPr>
            <p:ph type="chart" sz="quarter" idx="12"/>
          </p:nvPr>
        </p:nvSpPr>
        <p:spPr>
          <a:xfrm>
            <a:off x="6256338" y="2912646"/>
            <a:ext cx="5337175" cy="3494088"/>
          </a:xfrm>
          <a:solidFill>
            <a:srgbClr val="FFFFEB"/>
          </a:solidFill>
        </p:spPr>
        <p:txBody>
          <a:bodyPr anchor="ctr" anchorCtr="1"/>
          <a:lstStyle/>
          <a:p>
            <a:endParaRPr lang="en-US"/>
          </a:p>
        </p:txBody>
      </p:sp>
    </p:spTree>
    <p:extLst>
      <p:ext uri="{BB962C8B-B14F-4D97-AF65-F5344CB8AC3E}">
        <p14:creationId xmlns:p14="http://schemas.microsoft.com/office/powerpoint/2010/main" val="41788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Chart Placeholder 3">
            <a:extLst>
              <a:ext uri="{FF2B5EF4-FFF2-40B4-BE49-F238E27FC236}">
                <a16:creationId xmlns:a16="http://schemas.microsoft.com/office/drawing/2014/main" id="{93270862-6695-9E62-F46C-24C6AA011100}"/>
              </a:ext>
            </a:extLst>
          </p:cNvPr>
          <p:cNvSpPr>
            <a:spLocks noGrp="1"/>
          </p:cNvSpPr>
          <p:nvPr>
            <p:ph type="chart" sz="quarter" idx="12"/>
          </p:nvPr>
        </p:nvSpPr>
        <p:spPr>
          <a:xfrm>
            <a:off x="1471451" y="2860096"/>
            <a:ext cx="9270124" cy="3706909"/>
          </a:xfrm>
          <a:solidFill>
            <a:srgbClr val="FFFFEB"/>
          </a:solidFill>
        </p:spPr>
        <p:txBody>
          <a:bodyPr anchor="ctr" anchorCtr="1"/>
          <a:lstStyle/>
          <a:p>
            <a:endParaRPr lang="en-US"/>
          </a:p>
        </p:txBody>
      </p:sp>
    </p:spTree>
    <p:extLst>
      <p:ext uri="{BB962C8B-B14F-4D97-AF65-F5344CB8AC3E}">
        <p14:creationId xmlns:p14="http://schemas.microsoft.com/office/powerpoint/2010/main" val="278588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Text Placeholder 9">
            <a:extLst>
              <a:ext uri="{FF2B5EF4-FFF2-40B4-BE49-F238E27FC236}">
                <a16:creationId xmlns:a16="http://schemas.microsoft.com/office/drawing/2014/main" id="{42871D3B-EFD7-0358-4211-BB194A270C9F}"/>
              </a:ext>
            </a:extLst>
          </p:cNvPr>
          <p:cNvSpPr>
            <a:spLocks noGrp="1"/>
          </p:cNvSpPr>
          <p:nvPr>
            <p:ph type="body" sz="quarter" idx="11"/>
          </p:nvPr>
        </p:nvSpPr>
        <p:spPr>
          <a:xfrm>
            <a:off x="620806" y="2803156"/>
            <a:ext cx="5473002" cy="3775279"/>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Table Placeholder 4">
            <a:extLst>
              <a:ext uri="{FF2B5EF4-FFF2-40B4-BE49-F238E27FC236}">
                <a16:creationId xmlns:a16="http://schemas.microsoft.com/office/drawing/2014/main" id="{BA59E6B1-C196-978A-190D-2A195A0E919B}"/>
              </a:ext>
            </a:extLst>
          </p:cNvPr>
          <p:cNvSpPr>
            <a:spLocks noGrp="1"/>
          </p:cNvSpPr>
          <p:nvPr>
            <p:ph type="tbl" sz="quarter" idx="13"/>
          </p:nvPr>
        </p:nvSpPr>
        <p:spPr>
          <a:xfrm>
            <a:off x="6256338" y="2912645"/>
            <a:ext cx="5337175" cy="3494088"/>
          </a:xfrm>
          <a:solidFill>
            <a:schemeClr val="accent6">
              <a:lumMod val="20000"/>
              <a:lumOff val="80000"/>
            </a:schemeClr>
          </a:solidFill>
        </p:spPr>
        <p:txBody>
          <a:bodyPr anchor="ctr" anchorCtr="1"/>
          <a:lstStyle>
            <a:lvl1pPr>
              <a:defRPr sz="2400"/>
            </a:lvl1pPr>
          </a:lstStyle>
          <a:p>
            <a:endParaRPr lang="en-US"/>
          </a:p>
        </p:txBody>
      </p:sp>
    </p:spTree>
    <p:extLst>
      <p:ext uri="{BB962C8B-B14F-4D97-AF65-F5344CB8AC3E}">
        <p14:creationId xmlns:p14="http://schemas.microsoft.com/office/powerpoint/2010/main" val="190811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5" name="Table Placeholder 8">
            <a:extLst>
              <a:ext uri="{FF2B5EF4-FFF2-40B4-BE49-F238E27FC236}">
                <a16:creationId xmlns:a16="http://schemas.microsoft.com/office/drawing/2014/main" id="{5C1F04EE-64F7-4626-85E6-AD3232320842}"/>
              </a:ext>
            </a:extLst>
          </p:cNvPr>
          <p:cNvSpPr>
            <a:spLocks noGrp="1"/>
          </p:cNvSpPr>
          <p:nvPr>
            <p:ph type="tbl" sz="quarter" idx="10"/>
          </p:nvPr>
        </p:nvSpPr>
        <p:spPr>
          <a:xfrm>
            <a:off x="595313" y="2828925"/>
            <a:ext cx="10990262" cy="3370263"/>
          </a:xfrm>
          <a:solidFill>
            <a:srgbClr val="E1FFE1"/>
          </a:solidFill>
        </p:spPr>
        <p:txBody>
          <a:bodyPr/>
          <a:lstStyle/>
          <a:p>
            <a:endParaRPr lang="en-US"/>
          </a:p>
        </p:txBody>
      </p:sp>
    </p:spTree>
    <p:extLst>
      <p:ext uri="{BB962C8B-B14F-4D97-AF65-F5344CB8AC3E}">
        <p14:creationId xmlns:p14="http://schemas.microsoft.com/office/powerpoint/2010/main" val="229300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449617"/>
            <a:ext cx="3950216" cy="877826"/>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51763CC-479B-32EB-429A-86E9F20884A1}"/>
              </a:ext>
            </a:extLst>
          </p:cNvPr>
          <p:cNvSpPr>
            <a:spLocks noGrp="1"/>
          </p:cNvSpPr>
          <p:nvPr>
            <p:ph type="pic" sz="quarter" idx="11"/>
          </p:nvPr>
        </p:nvSpPr>
        <p:spPr>
          <a:xfrm>
            <a:off x="5453535" y="5475072"/>
            <a:ext cx="1274233" cy="1054797"/>
          </a:xfrm>
          <a:solidFill>
            <a:schemeClr val="accent5">
              <a:lumMod val="20000"/>
              <a:lumOff val="80000"/>
            </a:schemeClr>
          </a:solidFill>
        </p:spPr>
        <p:txBody>
          <a:bodyPr anchor="ctr" anchorCtr="1"/>
          <a:lstStyle/>
          <a:p>
            <a:endParaRPr lang="en-US" dirty="0"/>
          </a:p>
        </p:txBody>
      </p:sp>
      <p:sp>
        <p:nvSpPr>
          <p:cNvPr id="7" name="Title 1">
            <a:extLst>
              <a:ext uri="{FF2B5EF4-FFF2-40B4-BE49-F238E27FC236}">
                <a16:creationId xmlns:a16="http://schemas.microsoft.com/office/drawing/2014/main" id="{E6EA11B5-4164-3D91-0F39-C7D3166C7D9A}"/>
              </a:ext>
            </a:extLst>
          </p:cNvPr>
          <p:cNvSpPr>
            <a:spLocks noGrp="1"/>
          </p:cNvSpPr>
          <p:nvPr>
            <p:ph type="ctrTitle"/>
          </p:nvPr>
        </p:nvSpPr>
        <p:spPr>
          <a:xfrm>
            <a:off x="606868" y="2893217"/>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8" name="Subtitle 2">
            <a:extLst>
              <a:ext uri="{FF2B5EF4-FFF2-40B4-BE49-F238E27FC236}">
                <a16:creationId xmlns:a16="http://schemas.microsoft.com/office/drawing/2014/main" id="{7014400A-63E0-DEF7-99B3-5640CF3E0F09}"/>
              </a:ext>
            </a:extLst>
          </p:cNvPr>
          <p:cNvSpPr>
            <a:spLocks noGrp="1"/>
          </p:cNvSpPr>
          <p:nvPr>
            <p:ph type="subTitle" idx="1"/>
          </p:nvPr>
        </p:nvSpPr>
        <p:spPr>
          <a:xfrm>
            <a:off x="594836" y="3920948"/>
            <a:ext cx="11019187" cy="1459997"/>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9" name="Picture 8" descr="Charting the Cs: Cooperation, Communication and Collaboration.">
            <a:extLst>
              <a:ext uri="{FF2B5EF4-FFF2-40B4-BE49-F238E27FC236}">
                <a16:creationId xmlns:a16="http://schemas.microsoft.com/office/drawing/2014/main" id="{9C69875B-B990-0367-7A65-0CE047DA0AFC}"/>
              </a:ext>
            </a:extLst>
          </p:cNvPr>
          <p:cNvPicPr>
            <a:picLocks noGrp="1" noChangeAspect="1"/>
          </p:cNvPicPr>
          <p:nvPr userDrawn="1"/>
        </p:nvPicPr>
        <p:blipFill>
          <a:blip r:embed="rId2"/>
          <a:stretch>
            <a:fillRect/>
          </a:stretch>
        </p:blipFill>
        <p:spPr>
          <a:xfrm>
            <a:off x="4132407" y="1449622"/>
            <a:ext cx="3950216" cy="877826"/>
          </a:xfrm>
          <a:prstGeom prst="rect">
            <a:avLst/>
          </a:prstGeom>
        </p:spPr>
      </p:pic>
    </p:spTree>
    <p:extLst>
      <p:ext uri="{BB962C8B-B14F-4D97-AF65-F5344CB8AC3E}">
        <p14:creationId xmlns:p14="http://schemas.microsoft.com/office/powerpoint/2010/main" val="257353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4132406" y="1461645"/>
            <a:ext cx="3950216" cy="877826"/>
          </a:xfrm>
          <a:prstGeom prst="rect">
            <a:avLst/>
          </a:prstGeom>
        </p:spPr>
      </p:pic>
    </p:spTree>
    <p:extLst>
      <p:ext uri="{BB962C8B-B14F-4D97-AF65-F5344CB8AC3E}">
        <p14:creationId xmlns:p14="http://schemas.microsoft.com/office/powerpoint/2010/main" val="99806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3434571" y="1461645"/>
            <a:ext cx="5332792" cy="1185065"/>
          </a:xfrm>
          <a:prstGeom prst="rect">
            <a:avLst/>
          </a:prstGeom>
        </p:spPr>
      </p:pic>
    </p:spTree>
    <p:extLst>
      <p:ext uri="{BB962C8B-B14F-4D97-AF65-F5344CB8AC3E}">
        <p14:creationId xmlns:p14="http://schemas.microsoft.com/office/powerpoint/2010/main" val="561193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4120375" y="1461645"/>
            <a:ext cx="3950216" cy="877826"/>
          </a:xfrm>
          <a:prstGeom prst="rect">
            <a:avLst/>
          </a:prstGeom>
        </p:spPr>
      </p:pic>
    </p:spTree>
    <p:extLst>
      <p:ext uri="{BB962C8B-B14F-4D97-AF65-F5344CB8AC3E}">
        <p14:creationId xmlns:p14="http://schemas.microsoft.com/office/powerpoint/2010/main" val="229395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51763CC-479B-32EB-429A-86E9F20884A1}"/>
              </a:ext>
            </a:extLst>
          </p:cNvPr>
          <p:cNvSpPr>
            <a:spLocks noGrp="1"/>
          </p:cNvSpPr>
          <p:nvPr>
            <p:ph type="pic" sz="quarter" idx="11"/>
          </p:nvPr>
        </p:nvSpPr>
        <p:spPr>
          <a:xfrm>
            <a:off x="5453535" y="5475072"/>
            <a:ext cx="1274233" cy="1054797"/>
          </a:xfrm>
          <a:solidFill>
            <a:schemeClr val="accent5">
              <a:lumMod val="20000"/>
              <a:lumOff val="80000"/>
            </a:schemeClr>
          </a:solidFill>
        </p:spPr>
        <p:txBody>
          <a:bodyPr anchor="ctr" anchorCtr="1"/>
          <a:lstStyle/>
          <a:p>
            <a:endParaRPr lang="en-US" dirty="0"/>
          </a:p>
        </p:txBody>
      </p:sp>
      <p:sp>
        <p:nvSpPr>
          <p:cNvPr id="7" name="Title 1">
            <a:extLst>
              <a:ext uri="{FF2B5EF4-FFF2-40B4-BE49-F238E27FC236}">
                <a16:creationId xmlns:a16="http://schemas.microsoft.com/office/drawing/2014/main" id="{E6EA11B5-4164-3D91-0F39-C7D3166C7D9A}"/>
              </a:ext>
            </a:extLst>
          </p:cNvPr>
          <p:cNvSpPr>
            <a:spLocks noGrp="1"/>
          </p:cNvSpPr>
          <p:nvPr>
            <p:ph type="ctrTitle"/>
          </p:nvPr>
        </p:nvSpPr>
        <p:spPr>
          <a:xfrm>
            <a:off x="606868" y="2893217"/>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8" name="Subtitle 2">
            <a:extLst>
              <a:ext uri="{FF2B5EF4-FFF2-40B4-BE49-F238E27FC236}">
                <a16:creationId xmlns:a16="http://schemas.microsoft.com/office/drawing/2014/main" id="{7014400A-63E0-DEF7-99B3-5640CF3E0F09}"/>
              </a:ext>
            </a:extLst>
          </p:cNvPr>
          <p:cNvSpPr>
            <a:spLocks noGrp="1"/>
          </p:cNvSpPr>
          <p:nvPr>
            <p:ph type="subTitle" idx="1"/>
          </p:nvPr>
        </p:nvSpPr>
        <p:spPr>
          <a:xfrm>
            <a:off x="594836" y="3920948"/>
            <a:ext cx="11019187" cy="1459997"/>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9" name="Picture 8" descr="Charting the Cs: Cooperation, Communication and Collaboration.">
            <a:extLst>
              <a:ext uri="{FF2B5EF4-FFF2-40B4-BE49-F238E27FC236}">
                <a16:creationId xmlns:a16="http://schemas.microsoft.com/office/drawing/2014/main" id="{9C69875B-B990-0367-7A65-0CE047DA0AFC}"/>
              </a:ext>
            </a:extLst>
          </p:cNvPr>
          <p:cNvPicPr>
            <a:picLocks noGrp="1" noChangeAspect="1"/>
          </p:cNvPicPr>
          <p:nvPr userDrawn="1"/>
        </p:nvPicPr>
        <p:blipFill>
          <a:blip r:embed="rId2"/>
          <a:stretch>
            <a:fillRect/>
          </a:stretch>
        </p:blipFill>
        <p:spPr>
          <a:xfrm>
            <a:off x="3434572" y="1449622"/>
            <a:ext cx="5332792" cy="1185065"/>
          </a:xfrm>
          <a:prstGeom prst="rect">
            <a:avLst/>
          </a:prstGeom>
        </p:spPr>
      </p:pic>
    </p:spTree>
    <p:extLst>
      <p:ext uri="{BB962C8B-B14F-4D97-AF65-F5344CB8AC3E}">
        <p14:creationId xmlns:p14="http://schemas.microsoft.com/office/powerpoint/2010/main" val="297248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6319"/>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3434571" y="1461645"/>
            <a:ext cx="5332792" cy="1185065"/>
          </a:xfrm>
          <a:prstGeom prst="rect">
            <a:avLst/>
          </a:prstGeom>
        </p:spPr>
      </p:pic>
    </p:spTree>
    <p:extLst>
      <p:ext uri="{BB962C8B-B14F-4D97-AF65-F5344CB8AC3E}">
        <p14:creationId xmlns:p14="http://schemas.microsoft.com/office/powerpoint/2010/main" val="294514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3434579" y="1461645"/>
            <a:ext cx="5332792" cy="1185065"/>
          </a:xfrm>
          <a:prstGeom prst="rect">
            <a:avLst/>
          </a:prstGeom>
        </p:spPr>
      </p:pic>
    </p:spTree>
    <p:extLst>
      <p:ext uri="{BB962C8B-B14F-4D97-AF65-F5344CB8AC3E}">
        <p14:creationId xmlns:p14="http://schemas.microsoft.com/office/powerpoint/2010/main" val="2148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3434579" y="1461645"/>
            <a:ext cx="5332792" cy="1185065"/>
          </a:xfrm>
          <a:prstGeom prst="rect">
            <a:avLst/>
          </a:prstGeom>
        </p:spPr>
      </p:pic>
    </p:spTree>
    <p:extLst>
      <p:ext uri="{BB962C8B-B14F-4D97-AF65-F5344CB8AC3E}">
        <p14:creationId xmlns:p14="http://schemas.microsoft.com/office/powerpoint/2010/main" val="22102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02901" y="1576249"/>
            <a:ext cx="10999091" cy="1135047"/>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2834873"/>
            <a:ext cx="5297067" cy="3756196"/>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1000232" cy="1133856"/>
          </a:xfrm>
        </p:spPr>
        <p:txBody>
          <a:bodyPr/>
          <a:lstStyle/>
          <a:p>
            <a:r>
              <a:rPr lang="en-US" dirty="0"/>
              <a:t>Click to edit Master title style</a:t>
            </a:r>
          </a:p>
        </p:txBody>
      </p:sp>
      <p:sp>
        <p:nvSpPr>
          <p:cNvPr id="4"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08528" y="2801895"/>
            <a:ext cx="5295215"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369255"/>
            <a:ext cx="5264079" cy="330827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315885"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3" name="Text Placeholder 10">
            <a:extLst>
              <a:ext uri="{FF2B5EF4-FFF2-40B4-BE49-F238E27FC236}">
                <a16:creationId xmlns:a16="http://schemas.microsoft.com/office/drawing/2014/main" id="{FDC592C1-58A5-EAD3-EAB5-C1164A0AD42C}"/>
              </a:ext>
            </a:extLst>
          </p:cNvPr>
          <p:cNvSpPr>
            <a:spLocks noGrp="1"/>
          </p:cNvSpPr>
          <p:nvPr>
            <p:ph type="body" sz="quarter" idx="14"/>
          </p:nvPr>
        </p:nvSpPr>
        <p:spPr>
          <a:xfrm>
            <a:off x="6313224" y="3369255"/>
            <a:ext cx="5264079" cy="330827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03342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202077"/>
            <a:ext cx="10972800" cy="113385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cs typeface="Calibri" panose="020F0502020204030204" pitchFamily="34" charset="0"/>
              </a:rPr>
              <a:pPr algn="ctr"/>
              <a:t>‹#›</a:t>
            </a:fld>
            <a:endParaRPr lang="en-US" b="1"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95" r:id="rId2"/>
    <p:sldLayoutId id="2147483681" r:id="rId3"/>
    <p:sldLayoutId id="2147483682" r:id="rId4"/>
    <p:sldLayoutId id="2147483683" r:id="rId5"/>
    <p:sldLayoutId id="2147483684" r:id="rId6"/>
    <p:sldLayoutId id="2147483650" r:id="rId7"/>
    <p:sldLayoutId id="2147483652" r:id="rId8"/>
    <p:sldLayoutId id="2147483662" r:id="rId9"/>
    <p:sldLayoutId id="2147483678" r:id="rId10"/>
    <p:sldLayoutId id="2147483686" r:id="rId11"/>
    <p:sldLayoutId id="2147483687" r:id="rId12"/>
    <p:sldLayoutId id="2147483688" r:id="rId13"/>
    <p:sldLayoutId id="2147483689" r:id="rId14"/>
    <p:sldLayoutId id="2147483691" r:id="rId15"/>
    <p:sldLayoutId id="2147483692" r:id="rId16"/>
    <p:sldLayoutId id="2147483697" r:id="rId17"/>
    <p:sldLayoutId id="2147483698" r:id="rId18"/>
    <p:sldLayoutId id="2147483699" r:id="rId19"/>
    <p:sldLayoutId id="2147483700" r:id="rId20"/>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105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pp.magicschool.ai/"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app.magicschool.a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agicschool.ai/partner"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uripod.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oblin.tools/"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hat.openai.com/" TargetMode="Externa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www.aiforeducation.io/prompt-libr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canva.site/teacherresources#magic-studio" TargetMode="External"/><Relationship Id="rId2" Type="http://schemas.openxmlformats.org/officeDocument/2006/relationships/hyperlink" Target="https://www.canva.com/education/teaching-resources/classroom-ai-guides/" TargetMode="Externa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hyperlink" Target="mailto:amanda.peters@isd917.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a:bodyPr>
          <a:lstStyle/>
          <a:p>
            <a:r>
              <a:rPr lang="en-US" dirty="0"/>
              <a:t>AI Toolkit for Special Educators</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1240292" y="3909540"/>
            <a:ext cx="9759399" cy="1567828"/>
          </a:xfrm>
        </p:spPr>
        <p:txBody>
          <a:bodyPr>
            <a:normAutofit fontScale="92500" lnSpcReduction="20000"/>
          </a:bodyPr>
          <a:lstStyle/>
          <a:p>
            <a:r>
              <a:rPr lang="en-US" b="1" dirty="0"/>
              <a:t>By Amanda Peters, Instructional Tech Coach</a:t>
            </a:r>
          </a:p>
          <a:p>
            <a:r>
              <a:rPr lang="en-US" b="1" dirty="0"/>
              <a:t>April 2024</a:t>
            </a:r>
          </a:p>
          <a:p>
            <a:r>
              <a:rPr lang="en-US" dirty="0"/>
              <a:t>Statewide Professional Development to Support the Workforce and Low Incidence Disability Areas.</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73ED-0C1D-4AA4-BDDC-DF4CDE95A27C}"/>
              </a:ext>
            </a:extLst>
          </p:cNvPr>
          <p:cNvSpPr>
            <a:spLocks noGrp="1"/>
          </p:cNvSpPr>
          <p:nvPr>
            <p:ph type="title"/>
          </p:nvPr>
        </p:nvSpPr>
        <p:spPr/>
        <p:txBody>
          <a:bodyPr/>
          <a:lstStyle/>
          <a:p>
            <a:r>
              <a:rPr lang="en-US" dirty="0"/>
              <a:t>Getting Started with </a:t>
            </a:r>
            <a:r>
              <a:rPr lang="en-US" dirty="0" err="1"/>
              <a:t>MagicSchool</a:t>
            </a:r>
            <a:endParaRPr lang="en-US" dirty="0"/>
          </a:p>
        </p:txBody>
      </p:sp>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a:xfrm>
            <a:off x="622998" y="2803765"/>
            <a:ext cx="5264079" cy="2965024"/>
          </a:xfrm>
        </p:spPr>
        <p:txBody>
          <a:bodyPr/>
          <a:lstStyle/>
          <a:p>
            <a:pPr indent="-342900"/>
            <a:r>
              <a:rPr lang="en-US" dirty="0"/>
              <a:t>Log in to:</a:t>
            </a:r>
          </a:p>
          <a:p>
            <a:pPr indent="-342900"/>
            <a:r>
              <a:rPr lang="en-US" dirty="0">
                <a:hlinkClick r:id="rId2"/>
              </a:rPr>
              <a:t>App.magicschool.ai</a:t>
            </a:r>
            <a:endParaRPr lang="en-US" dirty="0"/>
          </a:p>
        </p:txBody>
      </p:sp>
      <p:sp>
        <p:nvSpPr>
          <p:cNvPr id="4" name="Text Placeholder 3">
            <a:extLst>
              <a:ext uri="{FF2B5EF4-FFF2-40B4-BE49-F238E27FC236}">
                <a16:creationId xmlns:a16="http://schemas.microsoft.com/office/drawing/2014/main" id="{83557D09-1620-4A30-9224-5B758A9AAE74}"/>
              </a:ext>
            </a:extLst>
          </p:cNvPr>
          <p:cNvSpPr>
            <a:spLocks noGrp="1"/>
          </p:cNvSpPr>
          <p:nvPr>
            <p:ph type="body" sz="quarter" idx="11"/>
          </p:nvPr>
        </p:nvSpPr>
        <p:spPr>
          <a:xfrm>
            <a:off x="6304924" y="2834873"/>
            <a:ext cx="5297067" cy="2933915"/>
          </a:xfrm>
        </p:spPr>
        <p:txBody>
          <a:bodyPr/>
          <a:lstStyle/>
          <a:p>
            <a:pPr marL="228600" lvl="1" indent="0">
              <a:buNone/>
            </a:pPr>
            <a:r>
              <a:rPr lang="en-US" dirty="0"/>
              <a:t>Immerse yourself in the awe-inspiring beauty and complexity of the cosmos.</a:t>
            </a:r>
          </a:p>
          <a:p>
            <a:pPr marL="685800" lvl="1" indent="-457200">
              <a:buFont typeface="+mj-lt"/>
              <a:buAutoNum type="arabicPeriod"/>
            </a:pPr>
            <a:r>
              <a:rPr lang="en-US" dirty="0"/>
              <a:t>Experience the grandeur of the universe and marvel at its sheer magnitude.</a:t>
            </a:r>
          </a:p>
          <a:p>
            <a:pPr marL="685800" lvl="1" indent="-457200">
              <a:buFont typeface="+mj-lt"/>
              <a:buAutoNum type="arabicPeriod"/>
            </a:pPr>
            <a:r>
              <a:rPr lang="en-US" dirty="0"/>
              <a:t>Delve into the depths of space and witness the wonders that await you.</a:t>
            </a:r>
          </a:p>
        </p:txBody>
      </p:sp>
    </p:spTree>
    <p:extLst>
      <p:ext uri="{BB962C8B-B14F-4D97-AF65-F5344CB8AC3E}">
        <p14:creationId xmlns:p14="http://schemas.microsoft.com/office/powerpoint/2010/main" val="164377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346E6-29E3-D8EA-2622-07AFE11DD3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816DE0-4087-2CFB-3DCA-43E7ED5C5446}"/>
              </a:ext>
            </a:extLst>
          </p:cNvPr>
          <p:cNvSpPr>
            <a:spLocks noGrp="1"/>
          </p:cNvSpPr>
          <p:nvPr>
            <p:ph type="title"/>
          </p:nvPr>
        </p:nvSpPr>
        <p:spPr>
          <a:xfrm>
            <a:off x="603504" y="1811307"/>
            <a:ext cx="11000232" cy="645646"/>
          </a:xfrm>
        </p:spPr>
        <p:txBody>
          <a:bodyPr/>
          <a:lstStyle/>
          <a:p>
            <a:r>
              <a:rPr lang="en-US" dirty="0"/>
              <a:t>Getting started with </a:t>
            </a:r>
            <a:r>
              <a:rPr lang="en-US" dirty="0" err="1"/>
              <a:t>MagicSchool</a:t>
            </a:r>
            <a:r>
              <a:rPr lang="en-US" dirty="0"/>
              <a:t> </a:t>
            </a:r>
            <a:endParaRPr lang="en-US" b="0" dirty="0"/>
          </a:p>
        </p:txBody>
      </p:sp>
      <p:sp>
        <p:nvSpPr>
          <p:cNvPr id="3" name="Text Placeholder 2">
            <a:extLst>
              <a:ext uri="{FF2B5EF4-FFF2-40B4-BE49-F238E27FC236}">
                <a16:creationId xmlns:a16="http://schemas.microsoft.com/office/drawing/2014/main" id="{0500832F-FCE3-14EC-4415-32425A426865}"/>
              </a:ext>
            </a:extLst>
          </p:cNvPr>
          <p:cNvSpPr>
            <a:spLocks noGrp="1"/>
          </p:cNvSpPr>
          <p:nvPr>
            <p:ph type="body" sz="quarter" idx="10"/>
          </p:nvPr>
        </p:nvSpPr>
        <p:spPr>
          <a:xfrm>
            <a:off x="612488" y="2803766"/>
            <a:ext cx="3878830" cy="3059152"/>
          </a:xfrm>
        </p:spPr>
        <p:txBody>
          <a:bodyPr/>
          <a:lstStyle/>
          <a:p>
            <a:r>
              <a:rPr lang="en-US" dirty="0"/>
              <a:t>Log in at </a:t>
            </a:r>
            <a:r>
              <a:rPr lang="en-US" dirty="0">
                <a:hlinkClick r:id="rId2"/>
              </a:rPr>
              <a:t>app.magicschool.ai</a:t>
            </a:r>
            <a:endParaRPr lang="en-US" dirty="0"/>
          </a:p>
        </p:txBody>
      </p:sp>
      <p:pic>
        <p:nvPicPr>
          <p:cNvPr id="4" name="Picture 3" descr="A screenshot of the MagicSchool ai home page with an arrow pointing to Student Support and tools listed including Text leveler, social stories, student work feedback, IEP generator, text leveler, sentence starters, and behavior intervention suggestions. ">
            <a:extLst>
              <a:ext uri="{FF2B5EF4-FFF2-40B4-BE49-F238E27FC236}">
                <a16:creationId xmlns:a16="http://schemas.microsoft.com/office/drawing/2014/main" id="{19E859EC-4721-3643-EFBD-6EAE5C16DAE1}"/>
              </a:ext>
            </a:extLst>
          </p:cNvPr>
          <p:cNvPicPr>
            <a:picLocks noChangeAspect="1"/>
          </p:cNvPicPr>
          <p:nvPr/>
        </p:nvPicPr>
        <p:blipFill>
          <a:blip r:embed="rId3"/>
          <a:stretch>
            <a:fillRect/>
          </a:stretch>
        </p:blipFill>
        <p:spPr>
          <a:xfrm>
            <a:off x="5257800" y="2620218"/>
            <a:ext cx="6343053" cy="3061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768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437BD-E99C-4539-8D93-449061C47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1DCEA-A537-B640-FA2D-C0349DAE8C2C}"/>
              </a:ext>
            </a:extLst>
          </p:cNvPr>
          <p:cNvSpPr>
            <a:spLocks noGrp="1"/>
          </p:cNvSpPr>
          <p:nvPr>
            <p:ph type="title"/>
          </p:nvPr>
        </p:nvSpPr>
        <p:spPr/>
        <p:txBody>
          <a:bodyPr/>
          <a:lstStyle/>
          <a:p>
            <a:r>
              <a:rPr lang="en-US" dirty="0"/>
              <a:t>Try It Yourself</a:t>
            </a:r>
          </a:p>
        </p:txBody>
      </p:sp>
      <p:sp>
        <p:nvSpPr>
          <p:cNvPr id="3" name="Content Placeholder 2">
            <a:extLst>
              <a:ext uri="{FF2B5EF4-FFF2-40B4-BE49-F238E27FC236}">
                <a16:creationId xmlns:a16="http://schemas.microsoft.com/office/drawing/2014/main" id="{EE4A07E2-115D-4869-1C55-3430677FE2E4}"/>
              </a:ext>
            </a:extLst>
          </p:cNvPr>
          <p:cNvSpPr>
            <a:spLocks noGrp="1"/>
          </p:cNvSpPr>
          <p:nvPr>
            <p:ph type="body" sz="quarter" idx="10"/>
          </p:nvPr>
        </p:nvSpPr>
        <p:spPr>
          <a:xfrm>
            <a:off x="612488" y="2803766"/>
            <a:ext cx="10978994" cy="3045705"/>
          </a:xfrm>
        </p:spPr>
        <p:txBody>
          <a:bodyPr/>
          <a:lstStyle/>
          <a:p>
            <a:pPr marL="228600" lvl="1" indent="0">
              <a:spcAft>
                <a:spcPts val="1600"/>
              </a:spcAft>
              <a:buNone/>
            </a:pPr>
            <a:r>
              <a:rPr lang="en-US" dirty="0"/>
              <a:t>Look through the Student Support tools and:</a:t>
            </a:r>
          </a:p>
          <a:p>
            <a:pPr marL="685800" lvl="1" indent="-457200">
              <a:buAutoNum type="arabicPeriod"/>
            </a:pPr>
            <a:r>
              <a:rPr lang="en-US" dirty="0"/>
              <a:t>Find a tool you would use often</a:t>
            </a:r>
          </a:p>
          <a:p>
            <a:pPr marL="685800" lvl="1" indent="-457200">
              <a:buAutoNum type="arabicPeriod"/>
            </a:pPr>
            <a:r>
              <a:rPr lang="en-US" dirty="0"/>
              <a:t>Open the tool and try generating an output for a student or situation that would save you time.</a:t>
            </a:r>
          </a:p>
          <a:p>
            <a:pPr marL="685800" lvl="1" indent="-457200">
              <a:buAutoNum type="arabicPeriod"/>
            </a:pPr>
            <a:r>
              <a:rPr lang="en-US" dirty="0"/>
              <a:t>Review the output you get and revise the prompt you gave if needed. </a:t>
            </a:r>
          </a:p>
        </p:txBody>
      </p:sp>
    </p:spTree>
    <p:extLst>
      <p:ext uri="{BB962C8B-B14F-4D97-AF65-F5344CB8AC3E}">
        <p14:creationId xmlns:p14="http://schemas.microsoft.com/office/powerpoint/2010/main" val="378655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2BAB8-AC9E-AC0E-F9AD-0F4B117FB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2FF69-DF0C-C89D-7BE9-6E9EF50A5FEA}"/>
              </a:ext>
            </a:extLst>
          </p:cNvPr>
          <p:cNvSpPr>
            <a:spLocks noGrp="1"/>
          </p:cNvSpPr>
          <p:nvPr>
            <p:ph type="title"/>
          </p:nvPr>
        </p:nvSpPr>
        <p:spPr>
          <a:xfrm>
            <a:off x="603504" y="1572768"/>
            <a:ext cx="7937676" cy="1133856"/>
          </a:xfrm>
        </p:spPr>
        <p:txBody>
          <a:bodyPr/>
          <a:lstStyle/>
          <a:p>
            <a:r>
              <a:rPr lang="en-US" dirty="0" err="1"/>
              <a:t>MagicSchool</a:t>
            </a:r>
            <a:r>
              <a:rPr lang="en-US" dirty="0"/>
              <a:t> makes Prompting Easier</a:t>
            </a:r>
            <a:endParaRPr lang="en-US" b="0" i="1" dirty="0"/>
          </a:p>
        </p:txBody>
      </p:sp>
      <p:sp>
        <p:nvSpPr>
          <p:cNvPr id="11" name="Text Placeholder 10">
            <a:extLst>
              <a:ext uri="{FF2B5EF4-FFF2-40B4-BE49-F238E27FC236}">
                <a16:creationId xmlns:a16="http://schemas.microsoft.com/office/drawing/2014/main" id="{40646A61-60E4-1911-098E-38232DD76277}"/>
              </a:ext>
            </a:extLst>
          </p:cNvPr>
          <p:cNvSpPr>
            <a:spLocks noGrp="1"/>
          </p:cNvSpPr>
          <p:nvPr>
            <p:ph type="body" sz="quarter" idx="10"/>
          </p:nvPr>
        </p:nvSpPr>
        <p:spPr>
          <a:xfrm>
            <a:off x="612488" y="2803766"/>
            <a:ext cx="6608583" cy="2803658"/>
          </a:xfrm>
        </p:spPr>
        <p:txBody>
          <a:bodyPr/>
          <a:lstStyle/>
          <a:p>
            <a:pPr marL="342900" indent="-342900">
              <a:buFont typeface="Arial" panose="020B0604020202020204" pitchFamily="34" charset="0"/>
              <a:buChar char="•"/>
            </a:pPr>
            <a:r>
              <a:rPr lang="en-US" dirty="0"/>
              <a:t>Each tool defines the task you want the AI to accomplish</a:t>
            </a:r>
          </a:p>
          <a:p>
            <a:pPr marL="342900" indent="-342900">
              <a:buFont typeface="Arial" panose="020B0604020202020204" pitchFamily="34" charset="0"/>
              <a:buChar char="•"/>
            </a:pPr>
            <a:r>
              <a:rPr lang="en-US" dirty="0"/>
              <a:t>Each tool allows you to quickly define the role you want the AI to assume.</a:t>
            </a:r>
          </a:p>
          <a:p>
            <a:pPr marL="342900" indent="-342900">
              <a:buFont typeface="Arial" panose="020B0604020202020204" pitchFamily="34" charset="0"/>
              <a:buChar char="•"/>
            </a:pPr>
            <a:r>
              <a:rPr lang="en-US" dirty="0"/>
              <a:t>You just have to fill in a few details.</a:t>
            </a:r>
          </a:p>
        </p:txBody>
      </p:sp>
      <p:pic>
        <p:nvPicPr>
          <p:cNvPr id="5122" name="Picture 2" descr="Screenshot of the IEP Generator tool with text boxes for&quot; Grade level, Disabilitiy Category, and Description of student behaviors, needs, and strengths&quot;.">
            <a:extLst>
              <a:ext uri="{FF2B5EF4-FFF2-40B4-BE49-F238E27FC236}">
                <a16:creationId xmlns:a16="http://schemas.microsoft.com/office/drawing/2014/main" id="{6DE2860A-7AFE-90F1-A1D8-C6323F58B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074" y="2178424"/>
            <a:ext cx="3327121" cy="376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99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A29-E82A-F1AC-1AC8-29076C9B5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B0C8A-70D3-924C-237F-0F9C4880A335}"/>
              </a:ext>
            </a:extLst>
          </p:cNvPr>
          <p:cNvSpPr>
            <a:spLocks noGrp="1"/>
          </p:cNvSpPr>
          <p:nvPr>
            <p:ph type="title"/>
          </p:nvPr>
        </p:nvSpPr>
        <p:spPr/>
        <p:txBody>
          <a:bodyPr/>
          <a:lstStyle/>
          <a:p>
            <a:r>
              <a:rPr lang="en-US" dirty="0"/>
              <a:t>Share out!</a:t>
            </a:r>
          </a:p>
        </p:txBody>
      </p:sp>
      <p:sp>
        <p:nvSpPr>
          <p:cNvPr id="3" name="Content Placeholder 2">
            <a:extLst>
              <a:ext uri="{FF2B5EF4-FFF2-40B4-BE49-F238E27FC236}">
                <a16:creationId xmlns:a16="http://schemas.microsoft.com/office/drawing/2014/main" id="{2B0DC246-6F2F-CF13-D1CE-0983D75AE1C4}"/>
              </a:ext>
            </a:extLst>
          </p:cNvPr>
          <p:cNvSpPr>
            <a:spLocks noGrp="1"/>
          </p:cNvSpPr>
          <p:nvPr>
            <p:ph type="body" sz="quarter" idx="10"/>
          </p:nvPr>
        </p:nvSpPr>
        <p:spPr>
          <a:xfrm>
            <a:off x="612488" y="2803766"/>
            <a:ext cx="10978994" cy="2211987"/>
          </a:xfrm>
        </p:spPr>
        <p:txBody>
          <a:bodyPr/>
          <a:lstStyle/>
          <a:p>
            <a:pPr lvl="1"/>
            <a:r>
              <a:rPr lang="en-US" dirty="0"/>
              <a:t>What tool did you use – what did you think of the results?</a:t>
            </a:r>
          </a:p>
          <a:p>
            <a:pPr lvl="1"/>
            <a:r>
              <a:rPr lang="en-US" dirty="0"/>
              <a:t>How did changing the prompt change your output?</a:t>
            </a:r>
          </a:p>
        </p:txBody>
      </p:sp>
    </p:spTree>
    <p:extLst>
      <p:ext uri="{BB962C8B-B14F-4D97-AF65-F5344CB8AC3E}">
        <p14:creationId xmlns:p14="http://schemas.microsoft.com/office/powerpoint/2010/main" val="58680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59BB-4478-51DC-D8C7-8A195A4166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972F46-22D0-99BE-B1DE-D5EE38CEB35A}"/>
              </a:ext>
            </a:extLst>
          </p:cNvPr>
          <p:cNvSpPr>
            <a:spLocks noGrp="1"/>
          </p:cNvSpPr>
          <p:nvPr>
            <p:ph type="title"/>
          </p:nvPr>
        </p:nvSpPr>
        <p:spPr>
          <a:xfrm>
            <a:off x="603504" y="1668183"/>
            <a:ext cx="11000232" cy="947795"/>
          </a:xfrm>
        </p:spPr>
        <p:txBody>
          <a:bodyPr/>
          <a:lstStyle/>
          <a:p>
            <a:r>
              <a:rPr lang="en-US" dirty="0" err="1"/>
              <a:t>MagicSchool</a:t>
            </a:r>
            <a:r>
              <a:rPr lang="en-US" dirty="0"/>
              <a:t> Free vs Paid</a:t>
            </a:r>
            <a:endParaRPr lang="en-US" b="0" dirty="0"/>
          </a:p>
        </p:txBody>
      </p:sp>
      <p:pic>
        <p:nvPicPr>
          <p:cNvPr id="6146" name="Picture 2" descr="Thumbnail of Magic School's pricing structuce comparing the free version with the Plus and Enterprise version. Clicking the thumbnail brings you to the website where the text is a readable size.">
            <a:hlinkClick r:id="rId2"/>
            <a:extLst>
              <a:ext uri="{FF2B5EF4-FFF2-40B4-BE49-F238E27FC236}">
                <a16:creationId xmlns:a16="http://schemas.microsoft.com/office/drawing/2014/main" id="{A33FDEC8-7345-1AA1-BE3A-A4FFE7236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438" y="2704466"/>
            <a:ext cx="4637419" cy="3214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9FAD-4702-362E-DF36-D66920C01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21F9D-184F-46B7-74C6-F8137A9B4CD6}"/>
              </a:ext>
            </a:extLst>
          </p:cNvPr>
          <p:cNvSpPr>
            <a:spLocks noGrp="1"/>
          </p:cNvSpPr>
          <p:nvPr>
            <p:ph type="title"/>
          </p:nvPr>
        </p:nvSpPr>
        <p:spPr/>
        <p:txBody>
          <a:bodyPr/>
          <a:lstStyle/>
          <a:p>
            <a:r>
              <a:rPr lang="en-US" dirty="0" err="1"/>
              <a:t>Curipod</a:t>
            </a:r>
            <a:endParaRPr lang="en-US" dirty="0"/>
          </a:p>
        </p:txBody>
      </p:sp>
      <p:sp>
        <p:nvSpPr>
          <p:cNvPr id="11" name="Text Placeholder 10">
            <a:extLst>
              <a:ext uri="{FF2B5EF4-FFF2-40B4-BE49-F238E27FC236}">
                <a16:creationId xmlns:a16="http://schemas.microsoft.com/office/drawing/2014/main" id="{C62DF7DE-AE21-DEF5-7107-F5230F201179}"/>
              </a:ext>
            </a:extLst>
          </p:cNvPr>
          <p:cNvSpPr>
            <a:spLocks noGrp="1"/>
          </p:cNvSpPr>
          <p:nvPr>
            <p:ph type="body" sz="quarter" idx="10"/>
          </p:nvPr>
        </p:nvSpPr>
        <p:spPr>
          <a:xfrm>
            <a:off x="612488" y="2803766"/>
            <a:ext cx="5048724" cy="2481466"/>
          </a:xfrm>
        </p:spPr>
        <p:txBody>
          <a:bodyPr/>
          <a:lstStyle/>
          <a:p>
            <a:r>
              <a:rPr lang="en-US" dirty="0"/>
              <a:t>Log in at </a:t>
            </a:r>
            <a:r>
              <a:rPr lang="en-US" dirty="0">
                <a:hlinkClick r:id="rId2"/>
              </a:rPr>
              <a:t>https://curipod.com/</a:t>
            </a:r>
            <a:endParaRPr lang="en-US" dirty="0"/>
          </a:p>
          <a:p>
            <a:r>
              <a:rPr lang="en-US" dirty="0"/>
              <a:t>Generate interactive slides with just a few clicks.</a:t>
            </a:r>
          </a:p>
        </p:txBody>
      </p:sp>
      <p:pic>
        <p:nvPicPr>
          <p:cNvPr id="8" name="Picture 7" descr="Curipod logo. Whitebackground with orange text that says curipod. ">
            <a:extLst>
              <a:ext uri="{FF2B5EF4-FFF2-40B4-BE49-F238E27FC236}">
                <a16:creationId xmlns:a16="http://schemas.microsoft.com/office/drawing/2014/main" id="{9AED2F64-8E27-B983-011B-7DB3779C281F}"/>
              </a:ext>
            </a:extLst>
          </p:cNvPr>
          <p:cNvPicPr>
            <a:picLocks noChangeAspect="1"/>
          </p:cNvPicPr>
          <p:nvPr/>
        </p:nvPicPr>
        <p:blipFill>
          <a:blip r:embed="rId3"/>
          <a:stretch>
            <a:fillRect/>
          </a:stretch>
        </p:blipFill>
        <p:spPr>
          <a:xfrm>
            <a:off x="5501674" y="2681418"/>
            <a:ext cx="5857602" cy="2801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395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BA1B2-B18C-4EA0-85C4-C0D49D045FD5}"/>
              </a:ext>
            </a:extLst>
          </p:cNvPr>
          <p:cNvSpPr>
            <a:spLocks noGrp="1"/>
          </p:cNvSpPr>
          <p:nvPr>
            <p:ph type="title"/>
          </p:nvPr>
        </p:nvSpPr>
        <p:spPr>
          <a:xfrm>
            <a:off x="607044" y="1771544"/>
            <a:ext cx="11000232" cy="732444"/>
          </a:xfrm>
        </p:spPr>
        <p:txBody>
          <a:bodyPr/>
          <a:lstStyle/>
          <a:p>
            <a:r>
              <a:rPr lang="en-US" dirty="0" err="1"/>
              <a:t>Curipod</a:t>
            </a:r>
            <a:r>
              <a:rPr lang="en-US" dirty="0"/>
              <a:t> Slides</a:t>
            </a:r>
          </a:p>
        </p:txBody>
      </p:sp>
      <p:sp>
        <p:nvSpPr>
          <p:cNvPr id="6" name="Text Placeholder 5">
            <a:extLst>
              <a:ext uri="{FF2B5EF4-FFF2-40B4-BE49-F238E27FC236}">
                <a16:creationId xmlns:a16="http://schemas.microsoft.com/office/drawing/2014/main" id="{5A03A57A-C8E3-4986-8535-F35E04B840C3}"/>
              </a:ext>
            </a:extLst>
          </p:cNvPr>
          <p:cNvSpPr>
            <a:spLocks noGrp="1"/>
          </p:cNvSpPr>
          <p:nvPr>
            <p:ph type="body" sz="quarter" idx="3"/>
          </p:nvPr>
        </p:nvSpPr>
        <p:spPr>
          <a:xfrm>
            <a:off x="608528" y="2559849"/>
            <a:ext cx="5295215" cy="480131"/>
          </a:xfrm>
        </p:spPr>
        <p:txBody>
          <a:bodyPr>
            <a:normAutofit/>
          </a:bodyPr>
          <a:lstStyle/>
          <a:p>
            <a:pPr marL="0" marR="0" lvl="0" indent="0" algn="l" defTabSz="914400" rtl="0" eaLnBrk="1" fontAlgn="auto" latinLnBrk="0" hangingPunct="1">
              <a:lnSpc>
                <a:spcPct val="90000"/>
              </a:lnSpc>
              <a:spcBef>
                <a:spcPts val="1200"/>
              </a:spcBef>
              <a:spcAft>
                <a:spcPts val="1200"/>
              </a:spcAft>
              <a:buClr>
                <a:schemeClr val="accent1"/>
              </a:buClr>
              <a:buSzPct val="100000"/>
              <a:buFont typeface="Tw Cen MT" panose="020B0602020104020603" pitchFamily="34" charset="0"/>
              <a:buNone/>
              <a:tabLst/>
              <a:defRPr/>
            </a:pPr>
            <a:r>
              <a:rPr lang="en-US" sz="2400" b="1" kern="1200" dirty="0">
                <a:solidFill>
                  <a:schemeClr val="tx1"/>
                </a:solidFill>
                <a:effectLst/>
                <a:latin typeface="Calibri" panose="020F0502020204030204" pitchFamily="34" charset="0"/>
                <a:ea typeface="+mn-ea"/>
                <a:cs typeface="Calibri" panose="020F0502020204030204" pitchFamily="34" charset="0"/>
              </a:rPr>
              <a:t>Use Slides for </a:t>
            </a:r>
            <a:endParaRPr lang="en-US" dirty="0">
              <a:effectLst/>
            </a:endParaRPr>
          </a:p>
        </p:txBody>
      </p:sp>
      <p:sp>
        <p:nvSpPr>
          <p:cNvPr id="8" name="Text Placeholder 7">
            <a:extLst>
              <a:ext uri="{FF2B5EF4-FFF2-40B4-BE49-F238E27FC236}">
                <a16:creationId xmlns:a16="http://schemas.microsoft.com/office/drawing/2014/main" id="{3D3D93A5-3088-15C9-ECA9-E5AABA4D2139}"/>
              </a:ext>
            </a:extLst>
          </p:cNvPr>
          <p:cNvSpPr>
            <a:spLocks noGrp="1"/>
          </p:cNvSpPr>
          <p:nvPr>
            <p:ph type="body" sz="quarter" idx="10"/>
          </p:nvPr>
        </p:nvSpPr>
        <p:spPr>
          <a:xfrm>
            <a:off x="622998" y="3127209"/>
            <a:ext cx="5264079" cy="3308272"/>
          </a:xfrm>
        </p:spPr>
        <p:txBody>
          <a:bodyPr/>
          <a:lstStyle/>
          <a:p>
            <a:pPr marL="457200" indent="-457200">
              <a:spcBef>
                <a:spcPts val="800"/>
              </a:spcBef>
              <a:spcAft>
                <a:spcPts val="600"/>
              </a:spcAft>
              <a:buAutoNum type="arabicPeriod"/>
            </a:pPr>
            <a:r>
              <a:rPr lang="en-US" dirty="0"/>
              <a:t>Brain Breaks</a:t>
            </a:r>
          </a:p>
          <a:p>
            <a:pPr marL="457200" indent="-457200">
              <a:spcBef>
                <a:spcPts val="800"/>
              </a:spcBef>
              <a:spcAft>
                <a:spcPts val="600"/>
              </a:spcAft>
              <a:buAutoNum type="arabicPeriod"/>
            </a:pPr>
            <a:r>
              <a:rPr lang="en-US" dirty="0"/>
              <a:t>Exit Tickets</a:t>
            </a:r>
          </a:p>
          <a:p>
            <a:pPr marL="457200" indent="-457200">
              <a:spcBef>
                <a:spcPts val="800"/>
              </a:spcBef>
              <a:spcAft>
                <a:spcPts val="600"/>
              </a:spcAft>
              <a:buAutoNum type="arabicPeriod"/>
            </a:pPr>
            <a:r>
              <a:rPr lang="en-US" dirty="0"/>
              <a:t>Complete Lessons</a:t>
            </a:r>
          </a:p>
          <a:p>
            <a:pPr marL="457200" indent="-457200">
              <a:spcBef>
                <a:spcPts val="800"/>
              </a:spcBef>
              <a:spcAft>
                <a:spcPts val="600"/>
              </a:spcAft>
              <a:buAutoNum type="arabicPeriod"/>
            </a:pPr>
            <a:r>
              <a:rPr lang="en-US" dirty="0"/>
              <a:t>Upload PDF to produce comprehension questions</a:t>
            </a:r>
          </a:p>
          <a:p>
            <a:pPr marL="457200" indent="-457200">
              <a:spcBef>
                <a:spcPts val="800"/>
              </a:spcBef>
              <a:spcAft>
                <a:spcPts val="600"/>
              </a:spcAft>
              <a:buAutoNum type="arabicPeriod"/>
            </a:pPr>
            <a:r>
              <a:rPr lang="en-US" dirty="0"/>
              <a:t>So much more</a:t>
            </a:r>
          </a:p>
        </p:txBody>
      </p:sp>
      <p:sp>
        <p:nvSpPr>
          <p:cNvPr id="9" name="Text Placeholder 8">
            <a:extLst>
              <a:ext uri="{FF2B5EF4-FFF2-40B4-BE49-F238E27FC236}">
                <a16:creationId xmlns:a16="http://schemas.microsoft.com/office/drawing/2014/main" id="{06BA36AA-3C07-4904-A9B9-09F63B567741}"/>
              </a:ext>
            </a:extLst>
          </p:cNvPr>
          <p:cNvSpPr>
            <a:spLocks noGrp="1"/>
          </p:cNvSpPr>
          <p:nvPr>
            <p:ph type="body" idx="13"/>
          </p:nvPr>
        </p:nvSpPr>
        <p:spPr>
          <a:xfrm>
            <a:off x="6315885" y="2543729"/>
            <a:ext cx="5279537" cy="480131"/>
          </a:xfrm>
        </p:spPr>
        <p:txBody>
          <a:bodyPr>
            <a:normAutofit/>
          </a:bodyPr>
          <a:lstStyle/>
          <a:p>
            <a:pPr lvl="0"/>
            <a:r>
              <a:rPr lang="en-US" sz="2400" b="1" kern="1200" dirty="0">
                <a:solidFill>
                  <a:schemeClr val="tx1"/>
                </a:solidFill>
                <a:effectLst/>
                <a:latin typeface="Calibri" panose="020F0502020204030204" pitchFamily="34" charset="0"/>
                <a:ea typeface="+mn-ea"/>
                <a:cs typeface="Calibri" panose="020F0502020204030204" pitchFamily="34" charset="0"/>
              </a:rPr>
              <a:t>Types of Interactive Slides</a:t>
            </a:r>
            <a:endParaRPr lang="en-US" dirty="0">
              <a:effectLst/>
            </a:endParaRPr>
          </a:p>
        </p:txBody>
      </p:sp>
      <p:sp>
        <p:nvSpPr>
          <p:cNvPr id="7" name="Text Placeholder 6">
            <a:extLst>
              <a:ext uri="{FF2B5EF4-FFF2-40B4-BE49-F238E27FC236}">
                <a16:creationId xmlns:a16="http://schemas.microsoft.com/office/drawing/2014/main" id="{21CB497E-BD7F-C07E-BC9C-C4420CB67500}"/>
              </a:ext>
            </a:extLst>
          </p:cNvPr>
          <p:cNvSpPr>
            <a:spLocks noGrp="1"/>
          </p:cNvSpPr>
          <p:nvPr>
            <p:ph type="body" sz="quarter" idx="14"/>
          </p:nvPr>
        </p:nvSpPr>
        <p:spPr>
          <a:xfrm>
            <a:off x="6313224" y="3127209"/>
            <a:ext cx="5264079" cy="2695367"/>
          </a:xfrm>
        </p:spPr>
        <p:txBody>
          <a:bodyPr/>
          <a:lstStyle/>
          <a:p>
            <a:pPr marL="457200" indent="-457200">
              <a:spcBef>
                <a:spcPts val="800"/>
              </a:spcBef>
              <a:spcAft>
                <a:spcPts val="600"/>
              </a:spcAft>
              <a:buAutoNum type="arabicPeriod"/>
            </a:pPr>
            <a:r>
              <a:rPr lang="en-US" dirty="0"/>
              <a:t>Open Ended</a:t>
            </a:r>
          </a:p>
          <a:p>
            <a:pPr marL="457200" indent="-457200">
              <a:spcBef>
                <a:spcPts val="800"/>
              </a:spcBef>
              <a:spcAft>
                <a:spcPts val="600"/>
              </a:spcAft>
              <a:buAutoNum type="arabicPeriod"/>
            </a:pPr>
            <a:r>
              <a:rPr lang="en-US" dirty="0"/>
              <a:t>Poll (multiple Choice)</a:t>
            </a:r>
          </a:p>
          <a:p>
            <a:pPr marL="457200" indent="-457200">
              <a:spcBef>
                <a:spcPts val="800"/>
              </a:spcBef>
              <a:spcAft>
                <a:spcPts val="600"/>
              </a:spcAft>
              <a:buAutoNum type="arabicPeriod"/>
            </a:pPr>
            <a:r>
              <a:rPr lang="en-US" dirty="0"/>
              <a:t>Draw</a:t>
            </a:r>
          </a:p>
          <a:p>
            <a:pPr marL="457200" indent="-457200">
              <a:spcBef>
                <a:spcPts val="800"/>
              </a:spcBef>
              <a:spcAft>
                <a:spcPts val="600"/>
              </a:spcAft>
              <a:buAutoNum type="arabicPeriod"/>
            </a:pPr>
            <a:r>
              <a:rPr lang="en-US" dirty="0"/>
              <a:t>Word Cloud</a:t>
            </a:r>
          </a:p>
          <a:p>
            <a:pPr marL="457200" indent="-457200">
              <a:spcBef>
                <a:spcPts val="800"/>
              </a:spcBef>
              <a:spcAft>
                <a:spcPts val="600"/>
              </a:spcAft>
              <a:buAutoNum type="arabicPeriod"/>
            </a:pPr>
            <a:r>
              <a:rPr lang="en-US" dirty="0"/>
              <a:t>AI Feedback</a:t>
            </a:r>
          </a:p>
        </p:txBody>
      </p:sp>
    </p:spTree>
    <p:extLst>
      <p:ext uri="{BB962C8B-B14F-4D97-AF65-F5344CB8AC3E}">
        <p14:creationId xmlns:p14="http://schemas.microsoft.com/office/powerpoint/2010/main" val="304748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6D08-FC65-EBF3-6D5C-BE795F3FDF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213335-6A92-B0CC-2720-F2C48FC8D9D1}"/>
              </a:ext>
            </a:extLst>
          </p:cNvPr>
          <p:cNvSpPr>
            <a:spLocks noGrp="1"/>
          </p:cNvSpPr>
          <p:nvPr>
            <p:ph type="title"/>
          </p:nvPr>
        </p:nvSpPr>
        <p:spPr>
          <a:xfrm>
            <a:off x="603504" y="1652278"/>
            <a:ext cx="11000232" cy="971649"/>
          </a:xfrm>
        </p:spPr>
        <p:txBody>
          <a:bodyPr/>
          <a:lstStyle/>
          <a:p>
            <a:r>
              <a:rPr lang="en-US" dirty="0" err="1"/>
              <a:t>Curipod</a:t>
            </a:r>
            <a:r>
              <a:rPr lang="en-US" dirty="0"/>
              <a:t> Free vs Paid</a:t>
            </a:r>
            <a:endParaRPr lang="en-US" b="0" dirty="0"/>
          </a:p>
        </p:txBody>
      </p:sp>
      <p:pic>
        <p:nvPicPr>
          <p:cNvPr id="3" name="Picture 2" descr="Thumbnail comparing Curipod features. Image links to curipod website with readable text. ">
            <a:extLst>
              <a:ext uri="{FF2B5EF4-FFF2-40B4-BE49-F238E27FC236}">
                <a16:creationId xmlns:a16="http://schemas.microsoft.com/office/drawing/2014/main" id="{20C7F1F0-4848-5023-F703-3455BF48C5A0}"/>
              </a:ext>
            </a:extLst>
          </p:cNvPr>
          <p:cNvPicPr>
            <a:picLocks noChangeAspect="1"/>
          </p:cNvPicPr>
          <p:nvPr/>
        </p:nvPicPr>
        <p:blipFill>
          <a:blip r:embed="rId2"/>
          <a:stretch>
            <a:fillRect/>
          </a:stretch>
        </p:blipFill>
        <p:spPr>
          <a:xfrm>
            <a:off x="3146612" y="2662589"/>
            <a:ext cx="6767626" cy="3012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19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EB00-BEF5-DC40-960D-43D9FDB76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7E7E6-7B9C-63BF-6735-25A11E3F823F}"/>
              </a:ext>
            </a:extLst>
          </p:cNvPr>
          <p:cNvSpPr>
            <a:spLocks noGrp="1"/>
          </p:cNvSpPr>
          <p:nvPr>
            <p:ph type="title"/>
          </p:nvPr>
        </p:nvSpPr>
        <p:spPr/>
        <p:txBody>
          <a:bodyPr/>
          <a:lstStyle/>
          <a:p>
            <a:r>
              <a:rPr lang="en-US" dirty="0"/>
              <a:t>Goblin Tools</a:t>
            </a:r>
          </a:p>
        </p:txBody>
      </p:sp>
      <p:sp>
        <p:nvSpPr>
          <p:cNvPr id="11" name="Text Placeholder 10">
            <a:extLst>
              <a:ext uri="{FF2B5EF4-FFF2-40B4-BE49-F238E27FC236}">
                <a16:creationId xmlns:a16="http://schemas.microsoft.com/office/drawing/2014/main" id="{63DB24C0-9D66-06AD-2344-E5C856252CEE}"/>
              </a:ext>
            </a:extLst>
          </p:cNvPr>
          <p:cNvSpPr>
            <a:spLocks noGrp="1"/>
          </p:cNvSpPr>
          <p:nvPr>
            <p:ph type="body" sz="quarter" idx="11"/>
          </p:nvPr>
        </p:nvSpPr>
        <p:spPr>
          <a:xfrm>
            <a:off x="597946" y="2791731"/>
            <a:ext cx="4592619" cy="2896376"/>
          </a:xfrm>
        </p:spPr>
        <p:txBody>
          <a:bodyPr/>
          <a:lstStyle/>
          <a:p>
            <a:r>
              <a:rPr lang="en-US" dirty="0"/>
              <a:t>Log in at </a:t>
            </a:r>
            <a:r>
              <a:rPr lang="en-US" dirty="0">
                <a:hlinkClick r:id="rId2"/>
              </a:rPr>
              <a:t>https://goblin.tools/</a:t>
            </a:r>
            <a:endParaRPr lang="en-US" dirty="0"/>
          </a:p>
          <a:p>
            <a:r>
              <a:rPr lang="en-US" dirty="0"/>
              <a:t>Generate checklists that break down big tasks into more manageable steps</a:t>
            </a:r>
          </a:p>
          <a:p>
            <a:r>
              <a:rPr lang="en-US" dirty="0"/>
              <a:t>Only free version available</a:t>
            </a:r>
          </a:p>
        </p:txBody>
      </p:sp>
      <p:pic>
        <p:nvPicPr>
          <p:cNvPr id="9" name="Picture 8" descr="Goblin Tools logo - green goblin with goblin.tools text">
            <a:extLst>
              <a:ext uri="{FF2B5EF4-FFF2-40B4-BE49-F238E27FC236}">
                <a16:creationId xmlns:a16="http://schemas.microsoft.com/office/drawing/2014/main" id="{1E67BDE7-A8FD-4558-6C6D-AED32828D503}"/>
              </a:ext>
            </a:extLst>
          </p:cNvPr>
          <p:cNvPicPr>
            <a:picLocks noChangeAspect="1"/>
          </p:cNvPicPr>
          <p:nvPr/>
        </p:nvPicPr>
        <p:blipFill>
          <a:blip r:embed="rId3"/>
          <a:stretch>
            <a:fillRect/>
          </a:stretch>
        </p:blipFill>
        <p:spPr>
          <a:xfrm>
            <a:off x="5945401" y="2714346"/>
            <a:ext cx="5052111" cy="1837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165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755645"/>
            <a:ext cx="11000232" cy="764915"/>
          </a:xfrm>
        </p:spPr>
        <p:txBody>
          <a:bodyPr/>
          <a:lstStyle/>
          <a:p>
            <a:r>
              <a:rPr lang="en-US" dirty="0"/>
              <a:t>Agenda</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00517" y="2520559"/>
            <a:ext cx="10987979" cy="3701431"/>
          </a:xfrm>
        </p:spPr>
        <p:txBody>
          <a:bodyPr/>
          <a:lstStyle/>
          <a:p>
            <a:pPr marL="228600" lvl="1" indent="0">
              <a:lnSpc>
                <a:spcPct val="100000"/>
              </a:lnSpc>
              <a:spcBef>
                <a:spcPts val="300"/>
              </a:spcBef>
              <a:buNone/>
            </a:pPr>
            <a:r>
              <a:rPr lang="en-US" dirty="0"/>
              <a:t>Learn AI tools that will save you time and help your students be more independent. We will explore the free tools…</a:t>
            </a:r>
          </a:p>
          <a:p>
            <a:pPr lvl="1">
              <a:lnSpc>
                <a:spcPct val="80000"/>
              </a:lnSpc>
            </a:pPr>
            <a:r>
              <a:rPr lang="en-US" dirty="0" err="1"/>
              <a:t>MagicSchool</a:t>
            </a:r>
            <a:r>
              <a:rPr lang="en-US" dirty="0"/>
              <a:t> ai</a:t>
            </a:r>
          </a:p>
          <a:p>
            <a:pPr lvl="1">
              <a:lnSpc>
                <a:spcPct val="80000"/>
              </a:lnSpc>
            </a:pPr>
            <a:r>
              <a:rPr lang="en-US" dirty="0" err="1"/>
              <a:t>Curipod</a:t>
            </a:r>
            <a:endParaRPr lang="en-US" dirty="0"/>
          </a:p>
          <a:p>
            <a:pPr lvl="1">
              <a:lnSpc>
                <a:spcPct val="80000"/>
              </a:lnSpc>
            </a:pPr>
            <a:r>
              <a:rPr lang="en-US" dirty="0"/>
              <a:t>Chat GPT</a:t>
            </a:r>
          </a:p>
          <a:p>
            <a:pPr lvl="1">
              <a:lnSpc>
                <a:spcPct val="80000"/>
              </a:lnSpc>
            </a:pPr>
            <a:r>
              <a:rPr lang="en-US" dirty="0"/>
              <a:t>Goblin Tools</a:t>
            </a:r>
          </a:p>
          <a:p>
            <a:pPr lvl="1">
              <a:lnSpc>
                <a:spcPct val="80000"/>
              </a:lnSpc>
            </a:pPr>
            <a:r>
              <a:rPr lang="en-US" dirty="0"/>
              <a:t>Seeing AI and Google Lookout</a:t>
            </a:r>
          </a:p>
          <a:p>
            <a:pPr lvl="1">
              <a:lnSpc>
                <a:spcPct val="80000"/>
              </a:lnSpc>
            </a:pPr>
            <a:r>
              <a:rPr lang="en-US" dirty="0"/>
              <a:t>Canva Magic Tools</a:t>
            </a:r>
          </a:p>
        </p:txBody>
      </p:sp>
    </p:spTree>
    <p:extLst>
      <p:ext uri="{BB962C8B-B14F-4D97-AF65-F5344CB8AC3E}">
        <p14:creationId xmlns:p14="http://schemas.microsoft.com/office/powerpoint/2010/main" val="273356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DBECF-9072-A3B2-DC24-DC1CA71F0E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A2FC4B-702C-9264-2D1E-00B069F94F4A}"/>
              </a:ext>
            </a:extLst>
          </p:cNvPr>
          <p:cNvSpPr>
            <a:spLocks noGrp="1"/>
          </p:cNvSpPr>
          <p:nvPr>
            <p:ph type="title"/>
          </p:nvPr>
        </p:nvSpPr>
        <p:spPr/>
        <p:txBody>
          <a:bodyPr/>
          <a:lstStyle/>
          <a:p>
            <a:r>
              <a:rPr lang="en-US" dirty="0"/>
              <a:t>ChatGPT and Chatbot Prompt Library for Educators </a:t>
            </a:r>
          </a:p>
        </p:txBody>
      </p:sp>
      <p:sp>
        <p:nvSpPr>
          <p:cNvPr id="8" name="Text Placeholder 7">
            <a:extLst>
              <a:ext uri="{FF2B5EF4-FFF2-40B4-BE49-F238E27FC236}">
                <a16:creationId xmlns:a16="http://schemas.microsoft.com/office/drawing/2014/main" id="{CD789E0C-AD49-87BA-F788-3EF387A87B9F}"/>
              </a:ext>
            </a:extLst>
          </p:cNvPr>
          <p:cNvSpPr>
            <a:spLocks noGrp="1"/>
          </p:cNvSpPr>
          <p:nvPr>
            <p:ph type="body" sz="quarter" idx="12"/>
          </p:nvPr>
        </p:nvSpPr>
        <p:spPr>
          <a:xfrm>
            <a:off x="622998" y="2803764"/>
            <a:ext cx="7994909" cy="2924683"/>
          </a:xfrm>
        </p:spPr>
        <p:txBody>
          <a:bodyPr/>
          <a:lstStyle/>
          <a:p>
            <a:pPr>
              <a:spcAft>
                <a:spcPts val="1400"/>
              </a:spcAft>
            </a:pPr>
            <a:r>
              <a:rPr lang="en-US" dirty="0"/>
              <a:t>Listing ChatGPT as something to have in your toolkit is like listing Google Suite for Education – unlimited potential for what it can do, but only if you know the right prompts to use.</a:t>
            </a:r>
          </a:p>
          <a:p>
            <a:pPr>
              <a:spcAft>
                <a:spcPts val="1400"/>
              </a:spcAft>
            </a:pPr>
            <a:r>
              <a:rPr lang="en-US" dirty="0" err="1"/>
              <a:t>GenAI</a:t>
            </a:r>
            <a:r>
              <a:rPr lang="en-US" dirty="0"/>
              <a:t> Chatbot Prompt Library for Educators can help you find the correct prompts to use – especially helpful if you are new to using  ChatGPT or other generative AI tools. Prompts available specially for Special Needs.</a:t>
            </a:r>
          </a:p>
        </p:txBody>
      </p:sp>
      <p:pic>
        <p:nvPicPr>
          <p:cNvPr id="7" name="Picture Placeholder 6" descr="A screenshot of ChatGPT prompt window. Image is linked to ChatGPT website.&#10;&#10;">
            <a:hlinkClick r:id="rId2"/>
            <a:extLst>
              <a:ext uri="{FF2B5EF4-FFF2-40B4-BE49-F238E27FC236}">
                <a16:creationId xmlns:a16="http://schemas.microsoft.com/office/drawing/2014/main" id="{D199EF0A-7425-2B75-4ADD-E72ACCB1FB4A}"/>
              </a:ext>
            </a:extLst>
          </p:cNvPr>
          <p:cNvPicPr>
            <a:picLocks noGrp="1" noChangeAspect="1"/>
          </p:cNvPicPr>
          <p:nvPr>
            <p:ph type="pic" sz="quarter" idx="10"/>
          </p:nvPr>
        </p:nvPicPr>
        <p:blipFill>
          <a:blip r:embed="rId3"/>
          <a:srcRect l="878" r="878"/>
          <a:stretch/>
        </p:blipFill>
        <p:spPr>
          <a:xfrm>
            <a:off x="9104069" y="2730210"/>
            <a:ext cx="2481794" cy="1466267"/>
          </a:xfrm>
        </p:spPr>
      </p:pic>
      <p:pic>
        <p:nvPicPr>
          <p:cNvPr id="9" name="Picture 8" descr="Screenshot of th GenAI Chatbot Prompt Library home page listing options for Slides, Lesson Hooks, Rubrics, Quizzes, AI- Assisted Assessment Tools, and Graphic Organizers. Image is linked to GenAI for Educators website.">
            <a:hlinkClick r:id="rId4"/>
            <a:extLst>
              <a:ext uri="{FF2B5EF4-FFF2-40B4-BE49-F238E27FC236}">
                <a16:creationId xmlns:a16="http://schemas.microsoft.com/office/drawing/2014/main" id="{04D9C1F3-235E-5943-283C-6EBB7B8957AB}"/>
              </a:ext>
            </a:extLst>
          </p:cNvPr>
          <p:cNvPicPr>
            <a:picLocks noChangeAspect="1"/>
          </p:cNvPicPr>
          <p:nvPr/>
        </p:nvPicPr>
        <p:blipFill>
          <a:blip r:embed="rId5"/>
          <a:stretch>
            <a:fillRect/>
          </a:stretch>
        </p:blipFill>
        <p:spPr>
          <a:xfrm>
            <a:off x="9104069" y="4147888"/>
            <a:ext cx="2464933" cy="1547139"/>
          </a:xfrm>
          <a:prstGeom prst="rect">
            <a:avLst/>
          </a:prstGeom>
        </p:spPr>
      </p:pic>
    </p:spTree>
    <p:extLst>
      <p:ext uri="{BB962C8B-B14F-4D97-AF65-F5344CB8AC3E}">
        <p14:creationId xmlns:p14="http://schemas.microsoft.com/office/powerpoint/2010/main" val="2328994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C192-56C7-4BEF-38DE-4CF82AAD1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C9FC2-227D-1686-2833-F32ACFC6C593}"/>
              </a:ext>
            </a:extLst>
          </p:cNvPr>
          <p:cNvSpPr>
            <a:spLocks noGrp="1"/>
          </p:cNvSpPr>
          <p:nvPr>
            <p:ph type="title"/>
          </p:nvPr>
        </p:nvSpPr>
        <p:spPr/>
        <p:txBody>
          <a:bodyPr/>
          <a:lstStyle/>
          <a:p>
            <a:r>
              <a:rPr lang="en-US" dirty="0"/>
              <a:t>Seeing AI and Google Lookout</a:t>
            </a:r>
          </a:p>
        </p:txBody>
      </p:sp>
      <p:sp>
        <p:nvSpPr>
          <p:cNvPr id="8" name="Text Placeholder 7">
            <a:extLst>
              <a:ext uri="{FF2B5EF4-FFF2-40B4-BE49-F238E27FC236}">
                <a16:creationId xmlns:a16="http://schemas.microsoft.com/office/drawing/2014/main" id="{1B73DDD8-AD3F-A3ED-A8AE-894475C224FF}"/>
              </a:ext>
            </a:extLst>
          </p:cNvPr>
          <p:cNvSpPr>
            <a:spLocks noGrp="1"/>
          </p:cNvSpPr>
          <p:nvPr>
            <p:ph type="body" sz="quarter" idx="12"/>
          </p:nvPr>
        </p:nvSpPr>
        <p:spPr>
          <a:xfrm>
            <a:off x="622998" y="2803764"/>
            <a:ext cx="7994909" cy="3207071"/>
          </a:xfrm>
        </p:spPr>
        <p:txBody>
          <a:bodyPr/>
          <a:lstStyle/>
          <a:p>
            <a:r>
              <a:rPr lang="en-US" b="1" dirty="0"/>
              <a:t>Seeing AI </a:t>
            </a:r>
            <a:r>
              <a:rPr lang="en-US" dirty="0"/>
              <a:t>is an iOS app – works on iPad or iPhone. Point your iPad/iPhone at any text and hear it read out loud, scan a barcode and get product information, take a photo of someone and hear a description of the person- including identifying facial expressions.</a:t>
            </a:r>
          </a:p>
          <a:p>
            <a:r>
              <a:rPr lang="en-US" b="1" dirty="0"/>
              <a:t>Google Lookout </a:t>
            </a:r>
            <a:r>
              <a:rPr lang="en-US" dirty="0"/>
              <a:t>– is an Android app with the same features as Seeing AI. Students can use either one to be more independent in reading in any environment.</a:t>
            </a:r>
          </a:p>
        </p:txBody>
      </p:sp>
      <p:pic>
        <p:nvPicPr>
          <p:cNvPr id="12" name="Picture 11" descr="Seeing AI app logo. A blue and black logo.">
            <a:extLst>
              <a:ext uri="{FF2B5EF4-FFF2-40B4-BE49-F238E27FC236}">
                <a16:creationId xmlns:a16="http://schemas.microsoft.com/office/drawing/2014/main" id="{FB300986-6828-EF16-76B3-440AF618578C}"/>
              </a:ext>
            </a:extLst>
          </p:cNvPr>
          <p:cNvPicPr>
            <a:picLocks noChangeAspect="1"/>
          </p:cNvPicPr>
          <p:nvPr/>
        </p:nvPicPr>
        <p:blipFill>
          <a:blip r:embed="rId2"/>
          <a:stretch>
            <a:fillRect/>
          </a:stretch>
        </p:blipFill>
        <p:spPr>
          <a:xfrm>
            <a:off x="9438572" y="2714346"/>
            <a:ext cx="1583323" cy="1556025"/>
          </a:xfrm>
          <a:prstGeom prst="rect">
            <a:avLst/>
          </a:prstGeom>
        </p:spPr>
      </p:pic>
      <p:pic>
        <p:nvPicPr>
          <p:cNvPr id="14" name="Picture 13" descr="Google Lookout app logo. A blue circle with white binoculars. ">
            <a:extLst>
              <a:ext uri="{FF2B5EF4-FFF2-40B4-BE49-F238E27FC236}">
                <a16:creationId xmlns:a16="http://schemas.microsoft.com/office/drawing/2014/main" id="{26B829BA-BE13-13ED-EF36-6F489F604CD9}"/>
              </a:ext>
            </a:extLst>
          </p:cNvPr>
          <p:cNvPicPr>
            <a:picLocks noChangeAspect="1"/>
          </p:cNvPicPr>
          <p:nvPr/>
        </p:nvPicPr>
        <p:blipFill rotWithShape="1">
          <a:blip r:embed="rId3"/>
          <a:srcRect l="5859" r="6849" b="5493"/>
          <a:stretch/>
        </p:blipFill>
        <p:spPr>
          <a:xfrm>
            <a:off x="9553602" y="4685384"/>
            <a:ext cx="1353262" cy="1154545"/>
          </a:xfrm>
          <a:prstGeom prst="rect">
            <a:avLst/>
          </a:prstGeom>
        </p:spPr>
      </p:pic>
    </p:spTree>
    <p:extLst>
      <p:ext uri="{BB962C8B-B14F-4D97-AF65-F5344CB8AC3E}">
        <p14:creationId xmlns:p14="http://schemas.microsoft.com/office/powerpoint/2010/main" val="294366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C95D-3071-894A-33D0-7EA4EE76F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79AF1-14D7-5B42-6710-D00EF59A1B87}"/>
              </a:ext>
            </a:extLst>
          </p:cNvPr>
          <p:cNvSpPr>
            <a:spLocks noGrp="1"/>
          </p:cNvSpPr>
          <p:nvPr>
            <p:ph type="title"/>
          </p:nvPr>
        </p:nvSpPr>
        <p:spPr>
          <a:xfrm>
            <a:off x="603504" y="1572768"/>
            <a:ext cx="5649378" cy="1133856"/>
          </a:xfrm>
        </p:spPr>
        <p:txBody>
          <a:bodyPr/>
          <a:lstStyle/>
          <a:p>
            <a:r>
              <a:rPr lang="en-US" dirty="0"/>
              <a:t>Canva Magic Studio</a:t>
            </a:r>
          </a:p>
        </p:txBody>
      </p:sp>
      <p:sp>
        <p:nvSpPr>
          <p:cNvPr id="11" name="Text Placeholder 10">
            <a:extLst>
              <a:ext uri="{FF2B5EF4-FFF2-40B4-BE49-F238E27FC236}">
                <a16:creationId xmlns:a16="http://schemas.microsoft.com/office/drawing/2014/main" id="{B1043CF5-AE2A-9173-E4D6-1813D1794CC4}"/>
              </a:ext>
            </a:extLst>
          </p:cNvPr>
          <p:cNvSpPr>
            <a:spLocks noGrp="1"/>
          </p:cNvSpPr>
          <p:nvPr>
            <p:ph type="body" sz="quarter" idx="11"/>
          </p:nvPr>
        </p:nvSpPr>
        <p:spPr>
          <a:xfrm>
            <a:off x="597946" y="2791730"/>
            <a:ext cx="5654936" cy="3775275"/>
          </a:xfrm>
        </p:spPr>
        <p:txBody>
          <a:bodyPr/>
          <a:lstStyle/>
          <a:p>
            <a:r>
              <a:rPr lang="en-US" dirty="0">
                <a:hlinkClick r:id="rId2"/>
              </a:rPr>
              <a:t>Canva</a:t>
            </a:r>
            <a:r>
              <a:rPr lang="en-US" dirty="0"/>
              <a:t> is free for districts – must sign your district up to use the Magic Studio features.</a:t>
            </a:r>
          </a:p>
          <a:p>
            <a:r>
              <a:rPr lang="en-US" dirty="0">
                <a:hlinkClick r:id="rId3"/>
              </a:rPr>
              <a:t>Magic Write</a:t>
            </a:r>
            <a:endParaRPr lang="en-US" dirty="0"/>
          </a:p>
          <a:p>
            <a:r>
              <a:rPr lang="en-US" dirty="0"/>
              <a:t>Text to Image/Video</a:t>
            </a:r>
          </a:p>
          <a:p>
            <a:r>
              <a:rPr lang="en-US" dirty="0"/>
              <a:t>Docs to Decks</a:t>
            </a:r>
          </a:p>
        </p:txBody>
      </p:sp>
      <p:pic>
        <p:nvPicPr>
          <p:cNvPr id="6" name="Picture 5" descr="A screenshot of some Canva Magic Studio features, including the text click to animate, a picture of a hot air balloon and a child with wings. ">
            <a:hlinkClick r:id="rId2"/>
            <a:extLst>
              <a:ext uri="{FF2B5EF4-FFF2-40B4-BE49-F238E27FC236}">
                <a16:creationId xmlns:a16="http://schemas.microsoft.com/office/drawing/2014/main" id="{984F648F-5B1B-5478-46E0-2444F4988B0D}"/>
              </a:ext>
            </a:extLst>
          </p:cNvPr>
          <p:cNvPicPr>
            <a:picLocks noChangeAspect="1"/>
          </p:cNvPicPr>
          <p:nvPr/>
        </p:nvPicPr>
        <p:blipFill>
          <a:blip r:embed="rId4"/>
          <a:stretch>
            <a:fillRect/>
          </a:stretch>
        </p:blipFill>
        <p:spPr>
          <a:xfrm>
            <a:off x="6991059" y="2720068"/>
            <a:ext cx="4368217" cy="3155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219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p:txBody>
          <a:bodyPr/>
          <a:lstStyle/>
          <a:p>
            <a:pPr algn="ctr"/>
            <a:r>
              <a:rPr lang="en-US" dirty="0"/>
              <a:t>Amanda Peters</a:t>
            </a:r>
          </a:p>
          <a:p>
            <a:pPr algn="ctr"/>
            <a:r>
              <a:rPr lang="en-US" dirty="0">
                <a:hlinkClick r:id="rId2"/>
              </a:rPr>
              <a:t>amanda.peters@isd917.org</a:t>
            </a:r>
            <a:endParaRPr lang="en-US" dirty="0"/>
          </a:p>
          <a:p>
            <a:pPr algn="ctr"/>
            <a:endParaRPr lang="en-US" dirty="0"/>
          </a:p>
        </p:txBody>
      </p:sp>
    </p:spTree>
    <p:extLst>
      <p:ext uri="{BB962C8B-B14F-4D97-AF65-F5344CB8AC3E}">
        <p14:creationId xmlns:p14="http://schemas.microsoft.com/office/powerpoint/2010/main" val="331600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FB15-3D85-490C-79EE-1B5B60B3C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3693B-0865-5BCC-C9A3-BE03BD36DAF2}"/>
              </a:ext>
            </a:extLst>
          </p:cNvPr>
          <p:cNvSpPr>
            <a:spLocks noGrp="1"/>
          </p:cNvSpPr>
          <p:nvPr>
            <p:ph type="title"/>
          </p:nvPr>
        </p:nvSpPr>
        <p:spPr>
          <a:xfrm>
            <a:off x="603504" y="1779501"/>
            <a:ext cx="11000232" cy="717208"/>
          </a:xfrm>
        </p:spPr>
        <p:txBody>
          <a:bodyPr/>
          <a:lstStyle/>
          <a:p>
            <a:r>
              <a:rPr lang="en-US" dirty="0"/>
              <a:t>Tasks pt 1</a:t>
            </a:r>
          </a:p>
        </p:txBody>
      </p:sp>
      <p:sp>
        <p:nvSpPr>
          <p:cNvPr id="3" name="Content Placeholder 2">
            <a:extLst>
              <a:ext uri="{FF2B5EF4-FFF2-40B4-BE49-F238E27FC236}">
                <a16:creationId xmlns:a16="http://schemas.microsoft.com/office/drawing/2014/main" id="{98437F8A-8A8E-C1D2-6E4E-6A42E8F0698C}"/>
              </a:ext>
            </a:extLst>
          </p:cNvPr>
          <p:cNvSpPr>
            <a:spLocks noGrp="1"/>
          </p:cNvSpPr>
          <p:nvPr>
            <p:ph type="body" sz="quarter" idx="10"/>
          </p:nvPr>
        </p:nvSpPr>
        <p:spPr>
          <a:xfrm>
            <a:off x="612488" y="2554941"/>
            <a:ext cx="10978994" cy="3975969"/>
          </a:xfrm>
        </p:spPr>
        <p:txBody>
          <a:bodyPr/>
          <a:lstStyle/>
          <a:p>
            <a:pPr marL="228600" lvl="1" indent="0">
              <a:buNone/>
            </a:pPr>
            <a:r>
              <a:rPr lang="en-US" dirty="0"/>
              <a:t>We will cover the features of the AI tools that will help us complete the following tasks:</a:t>
            </a:r>
          </a:p>
          <a:p>
            <a:pPr lvl="1">
              <a:lnSpc>
                <a:spcPct val="80000"/>
              </a:lnSpc>
            </a:pPr>
            <a:r>
              <a:rPr lang="en-US" dirty="0"/>
              <a:t>Create social stories in 3 clicks</a:t>
            </a:r>
          </a:p>
          <a:p>
            <a:pPr lvl="1">
              <a:lnSpc>
                <a:spcPct val="80000"/>
              </a:lnSpc>
            </a:pPr>
            <a:r>
              <a:rPr lang="en-US" dirty="0"/>
              <a:t>Generate interactive slides</a:t>
            </a:r>
          </a:p>
          <a:p>
            <a:pPr lvl="1">
              <a:lnSpc>
                <a:spcPct val="80000"/>
              </a:lnSpc>
            </a:pPr>
            <a:r>
              <a:rPr lang="en-US" dirty="0"/>
              <a:t>Create lesson plans in record time</a:t>
            </a:r>
          </a:p>
          <a:p>
            <a:pPr lvl="1">
              <a:lnSpc>
                <a:spcPct val="80000"/>
              </a:lnSpc>
            </a:pPr>
            <a:r>
              <a:rPr lang="en-US" dirty="0"/>
              <a:t>Adapt a lesson to a student’s reading level</a:t>
            </a:r>
          </a:p>
          <a:p>
            <a:pPr lvl="1">
              <a:lnSpc>
                <a:spcPct val="80000"/>
              </a:lnSpc>
            </a:pPr>
            <a:r>
              <a:rPr lang="en-US" dirty="0"/>
              <a:t>Generate a Choice Board</a:t>
            </a:r>
          </a:p>
          <a:p>
            <a:pPr lvl="1">
              <a:lnSpc>
                <a:spcPct val="80000"/>
              </a:lnSpc>
            </a:pPr>
            <a:r>
              <a:rPr lang="en-US" dirty="0"/>
              <a:t>Generate comprehension questions  based on text or a YouTube video</a:t>
            </a:r>
          </a:p>
        </p:txBody>
      </p:sp>
    </p:spTree>
    <p:extLst>
      <p:ext uri="{BB962C8B-B14F-4D97-AF65-F5344CB8AC3E}">
        <p14:creationId xmlns:p14="http://schemas.microsoft.com/office/powerpoint/2010/main" val="113834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C9C0C-2623-F266-E32D-C231F72B9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4D20B-54B7-6C10-C131-F4644B754684}"/>
              </a:ext>
            </a:extLst>
          </p:cNvPr>
          <p:cNvSpPr>
            <a:spLocks noGrp="1"/>
          </p:cNvSpPr>
          <p:nvPr>
            <p:ph type="title"/>
          </p:nvPr>
        </p:nvSpPr>
        <p:spPr/>
        <p:txBody>
          <a:bodyPr/>
          <a:lstStyle/>
          <a:p>
            <a:r>
              <a:rPr lang="en-US" dirty="0"/>
              <a:t>Tasks pt. 2</a:t>
            </a:r>
          </a:p>
        </p:txBody>
      </p:sp>
      <p:sp>
        <p:nvSpPr>
          <p:cNvPr id="3" name="Content Placeholder 2">
            <a:extLst>
              <a:ext uri="{FF2B5EF4-FFF2-40B4-BE49-F238E27FC236}">
                <a16:creationId xmlns:a16="http://schemas.microsoft.com/office/drawing/2014/main" id="{6F29FF4A-371A-8F5C-C525-8E8B132031C8}"/>
              </a:ext>
            </a:extLst>
          </p:cNvPr>
          <p:cNvSpPr>
            <a:spLocks noGrp="1"/>
          </p:cNvSpPr>
          <p:nvPr>
            <p:ph type="body" sz="quarter" idx="10"/>
          </p:nvPr>
        </p:nvSpPr>
        <p:spPr>
          <a:xfrm>
            <a:off x="612488" y="2803766"/>
            <a:ext cx="10978994" cy="3180175"/>
          </a:xfrm>
        </p:spPr>
        <p:txBody>
          <a:bodyPr/>
          <a:lstStyle/>
          <a:p>
            <a:pPr marL="228600" lvl="1" indent="0">
              <a:buNone/>
            </a:pPr>
            <a:r>
              <a:rPr lang="en-US" dirty="0"/>
              <a:t>We will cover the features of the AI tools that will help us complete the following tasks:</a:t>
            </a:r>
          </a:p>
          <a:p>
            <a:pPr lvl="1"/>
            <a:r>
              <a:rPr lang="en-US" dirty="0"/>
              <a:t>Generate decodable text on any topic</a:t>
            </a:r>
          </a:p>
          <a:p>
            <a:pPr lvl="1"/>
            <a:r>
              <a:rPr lang="en-US" dirty="0"/>
              <a:t>Break an assignment down into smaller steps</a:t>
            </a:r>
          </a:p>
          <a:p>
            <a:pPr lvl="1"/>
            <a:r>
              <a:rPr lang="en-US" dirty="0"/>
              <a:t>Empower students to be more independent readers with Seeing AI and Google Lookout</a:t>
            </a:r>
          </a:p>
          <a:p>
            <a:pPr lvl="1"/>
            <a:r>
              <a:rPr lang="en-US" dirty="0"/>
              <a:t>Empower students to creatively express themselves using Canva Magic Studio</a:t>
            </a:r>
          </a:p>
        </p:txBody>
      </p:sp>
    </p:spTree>
    <p:extLst>
      <p:ext uri="{BB962C8B-B14F-4D97-AF65-F5344CB8AC3E}">
        <p14:creationId xmlns:p14="http://schemas.microsoft.com/office/powerpoint/2010/main" val="202509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960-D36F-6249-B978-86B4C003FC61}"/>
              </a:ext>
            </a:extLst>
          </p:cNvPr>
          <p:cNvSpPr>
            <a:spLocks noGrp="1"/>
          </p:cNvSpPr>
          <p:nvPr>
            <p:ph type="title"/>
          </p:nvPr>
        </p:nvSpPr>
        <p:spPr/>
        <p:txBody>
          <a:bodyPr/>
          <a:lstStyle/>
          <a:p>
            <a:r>
              <a:rPr lang="en-US" dirty="0"/>
              <a:t>Magic School AI</a:t>
            </a:r>
            <a:endParaRPr lang="en-US" b="0" i="1" dirty="0"/>
          </a:p>
        </p:txBody>
      </p:sp>
      <p:sp>
        <p:nvSpPr>
          <p:cNvPr id="11" name="Text Placeholder 10">
            <a:extLst>
              <a:ext uri="{FF2B5EF4-FFF2-40B4-BE49-F238E27FC236}">
                <a16:creationId xmlns:a16="http://schemas.microsoft.com/office/drawing/2014/main" id="{364E9748-362E-5816-A046-D3D81DB170CC}"/>
              </a:ext>
            </a:extLst>
          </p:cNvPr>
          <p:cNvSpPr>
            <a:spLocks noGrp="1"/>
          </p:cNvSpPr>
          <p:nvPr>
            <p:ph type="body" sz="quarter" idx="11"/>
          </p:nvPr>
        </p:nvSpPr>
        <p:spPr>
          <a:xfrm>
            <a:off x="597946" y="2791731"/>
            <a:ext cx="5473002" cy="469558"/>
          </a:xfrm>
        </p:spPr>
        <p:txBody>
          <a:bodyPr/>
          <a:lstStyle/>
          <a:p>
            <a:r>
              <a:rPr lang="en-US" dirty="0"/>
              <a:t>Generative AI made to save you prep time.</a:t>
            </a:r>
          </a:p>
        </p:txBody>
      </p:sp>
      <p:pic>
        <p:nvPicPr>
          <p:cNvPr id="1028" name="Picture 4" descr="Magic School logo. Various shades of purple with 2 stars and the text Magic School.">
            <a:extLst>
              <a:ext uri="{FF2B5EF4-FFF2-40B4-BE49-F238E27FC236}">
                <a16:creationId xmlns:a16="http://schemas.microsoft.com/office/drawing/2014/main" id="{0FED7801-666D-38C0-55EF-976DA7D70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81" y="3451005"/>
            <a:ext cx="5354942" cy="232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03504" y="1676133"/>
            <a:ext cx="11000232" cy="922414"/>
          </a:xfrm>
        </p:spPr>
        <p:txBody>
          <a:bodyPr/>
          <a:lstStyle/>
          <a:p>
            <a:r>
              <a:rPr lang="en-US" dirty="0"/>
              <a:t>What is </a:t>
            </a:r>
            <a:r>
              <a:rPr lang="en-US" dirty="0" err="1"/>
              <a:t>MagicSchool</a:t>
            </a:r>
            <a:r>
              <a:rPr lang="en-US" dirty="0"/>
              <a:t>?</a:t>
            </a:r>
            <a:endParaRPr lang="en-US" b="0" dirty="0"/>
          </a:p>
        </p:txBody>
      </p:sp>
      <p:pic>
        <p:nvPicPr>
          <p:cNvPr id="2052" name="Picture 4" descr="Screenshot of the Magic School home page listing Magic School tools Student Work Feelback, Informational Texts, Text Scaffolder, Multiple Choice Assessments, Report Card Comments, Lesson Plan, Text Rewriter, YouTube Video Questions, Academic Content, Text Dependent Questions, and Rubric Generator. ">
            <a:extLst>
              <a:ext uri="{FF2B5EF4-FFF2-40B4-BE49-F238E27FC236}">
                <a16:creationId xmlns:a16="http://schemas.microsoft.com/office/drawing/2014/main" id="{B654ABAF-CA9C-F9F1-0BFA-E835015F4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071" y="2495182"/>
            <a:ext cx="7580264" cy="342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8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2EB17-2656-4F4D-735F-FDF165EDD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46230-4801-2739-AC97-1C07957F9E2A}"/>
              </a:ext>
            </a:extLst>
          </p:cNvPr>
          <p:cNvSpPr>
            <a:spLocks noGrp="1"/>
          </p:cNvSpPr>
          <p:nvPr>
            <p:ph type="title"/>
          </p:nvPr>
        </p:nvSpPr>
        <p:spPr>
          <a:xfrm>
            <a:off x="603504" y="1771548"/>
            <a:ext cx="11000232" cy="741062"/>
          </a:xfrm>
        </p:spPr>
        <p:txBody>
          <a:bodyPr/>
          <a:lstStyle/>
          <a:p>
            <a:r>
              <a:rPr lang="en-US" dirty="0"/>
              <a:t>Best Practices for Using AI</a:t>
            </a:r>
          </a:p>
        </p:txBody>
      </p:sp>
      <p:sp>
        <p:nvSpPr>
          <p:cNvPr id="3" name="Content Placeholder 2">
            <a:extLst>
              <a:ext uri="{FF2B5EF4-FFF2-40B4-BE49-F238E27FC236}">
                <a16:creationId xmlns:a16="http://schemas.microsoft.com/office/drawing/2014/main" id="{7BC03836-F329-C9AD-0379-25D57DFD1251}"/>
              </a:ext>
            </a:extLst>
          </p:cNvPr>
          <p:cNvSpPr>
            <a:spLocks noGrp="1"/>
          </p:cNvSpPr>
          <p:nvPr>
            <p:ph type="body" sz="quarter" idx="10"/>
          </p:nvPr>
        </p:nvSpPr>
        <p:spPr>
          <a:xfrm>
            <a:off x="612488" y="2554941"/>
            <a:ext cx="10978994" cy="3509683"/>
          </a:xfrm>
        </p:spPr>
        <p:txBody>
          <a:bodyPr/>
          <a:lstStyle/>
          <a:p>
            <a:pPr lvl="1"/>
            <a:r>
              <a:rPr lang="en-US" b="1" dirty="0"/>
              <a:t>Check for Bias and Accuracy: </a:t>
            </a:r>
            <a:r>
              <a:rPr lang="en-US" dirty="0"/>
              <a:t>AI might occasionally produce biased or incorrect content. Always double-check before sharing with students.</a:t>
            </a:r>
          </a:p>
          <a:p>
            <a:pPr lvl="1"/>
            <a:r>
              <a:rPr lang="en-US" b="1" dirty="0"/>
              <a:t>The 80-20 Approach: </a:t>
            </a:r>
            <a:r>
              <a:rPr lang="en-US" dirty="0"/>
              <a:t>Use AI for initial work, but make sure to add your final touch, review for bias and accuracy, and contextualize appropriately for the last 20%.</a:t>
            </a:r>
          </a:p>
          <a:p>
            <a:pPr lvl="1"/>
            <a:r>
              <a:rPr lang="en-US" b="1" dirty="0"/>
              <a:t>Know the Limits: </a:t>
            </a:r>
            <a:r>
              <a:rPr lang="en-US" dirty="0"/>
              <a:t>AI's knowledge stops on its last training date, so recent topics may not be up to date. </a:t>
            </a:r>
          </a:p>
          <a:p>
            <a:pPr lvl="1"/>
            <a:r>
              <a:rPr lang="en-US" b="1" dirty="0"/>
              <a:t>Protect Privacy: </a:t>
            </a:r>
            <a:r>
              <a:rPr lang="en-US" dirty="0"/>
              <a:t>Don't include personal student details like names or addresses. </a:t>
            </a:r>
            <a:r>
              <a:rPr lang="en-US" dirty="0" err="1"/>
              <a:t>MagicSchool</a:t>
            </a:r>
            <a:r>
              <a:rPr lang="en-US" dirty="0"/>
              <a:t> promptly removes any accidentally submitted information.</a:t>
            </a:r>
          </a:p>
        </p:txBody>
      </p:sp>
    </p:spTree>
    <p:extLst>
      <p:ext uri="{BB962C8B-B14F-4D97-AF65-F5344CB8AC3E}">
        <p14:creationId xmlns:p14="http://schemas.microsoft.com/office/powerpoint/2010/main" val="10387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03504" y="1572768"/>
            <a:ext cx="5609037" cy="1133856"/>
          </a:xfrm>
        </p:spPr>
        <p:txBody>
          <a:bodyPr/>
          <a:lstStyle/>
          <a:p>
            <a:r>
              <a:rPr lang="en-US" dirty="0"/>
              <a:t>AI Prompting 101</a:t>
            </a:r>
            <a:endParaRPr lang="en-US" b="0" dirty="0"/>
          </a:p>
        </p:txBody>
      </p:sp>
      <p:sp>
        <p:nvSpPr>
          <p:cNvPr id="16" name="Text Placeholder 15">
            <a:extLst>
              <a:ext uri="{FF2B5EF4-FFF2-40B4-BE49-F238E27FC236}">
                <a16:creationId xmlns:a16="http://schemas.microsoft.com/office/drawing/2014/main" id="{5460F9C2-546A-BFEF-B058-B5F28C28BEDF}"/>
              </a:ext>
            </a:extLst>
          </p:cNvPr>
          <p:cNvSpPr>
            <a:spLocks noGrp="1"/>
          </p:cNvSpPr>
          <p:nvPr>
            <p:ph type="body" sz="quarter" idx="10"/>
          </p:nvPr>
        </p:nvSpPr>
        <p:spPr>
          <a:xfrm>
            <a:off x="612488" y="2803766"/>
            <a:ext cx="7361618" cy="2481466"/>
          </a:xfrm>
        </p:spPr>
        <p:txBody>
          <a:bodyPr/>
          <a:lstStyle/>
          <a:p>
            <a:r>
              <a:rPr lang="en-US" dirty="0"/>
              <a:t>Prompting AI is different than conducting a Google search</a:t>
            </a:r>
          </a:p>
          <a:p>
            <a:r>
              <a:rPr lang="en-US" dirty="0"/>
              <a:t>Effective searches are short, concise and cast a wide net. </a:t>
            </a:r>
          </a:p>
          <a:p>
            <a:r>
              <a:rPr lang="en-US" dirty="0"/>
              <a:t>Effective prompts describe clearly and specifically what you want the LLM to produce.</a:t>
            </a:r>
          </a:p>
        </p:txBody>
      </p:sp>
      <p:pic>
        <p:nvPicPr>
          <p:cNvPr id="3074" name="Picture 2" descr="Google search window. ">
            <a:extLst>
              <a:ext uri="{FF2B5EF4-FFF2-40B4-BE49-F238E27FC236}">
                <a16:creationId xmlns:a16="http://schemas.microsoft.com/office/drawing/2014/main" id="{9F777AF2-52BB-EB9C-A542-56755E4804D7}"/>
              </a:ext>
            </a:extLst>
          </p:cNvPr>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l="7623" r="7623"/>
          <a:stretch/>
        </p:blipFill>
        <p:spPr bwMode="auto">
          <a:xfrm>
            <a:off x="8675315" y="2521378"/>
            <a:ext cx="2481262" cy="1466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Magic School logo. Various shaeds of purple with 2 stars. ">
            <a:extLst>
              <a:ext uri="{FF2B5EF4-FFF2-40B4-BE49-F238E27FC236}">
                <a16:creationId xmlns:a16="http://schemas.microsoft.com/office/drawing/2014/main" id="{41160F71-EC02-25DF-853A-C92BF9036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315" y="4445954"/>
            <a:ext cx="2464933" cy="1072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4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0FA-64A2-4225-8A64-92B133DCE099}"/>
              </a:ext>
            </a:extLst>
          </p:cNvPr>
          <p:cNvSpPr>
            <a:spLocks noGrp="1"/>
          </p:cNvSpPr>
          <p:nvPr>
            <p:ph type="title"/>
          </p:nvPr>
        </p:nvSpPr>
        <p:spPr>
          <a:xfrm>
            <a:off x="603504" y="1811306"/>
            <a:ext cx="11000232" cy="661548"/>
          </a:xfrm>
        </p:spPr>
        <p:txBody>
          <a:bodyPr/>
          <a:lstStyle/>
          <a:p>
            <a:r>
              <a:rPr lang="en-US" dirty="0"/>
              <a:t>AI Prompting 102</a:t>
            </a:r>
            <a:endParaRPr lang="en-US" b="0" dirty="0"/>
          </a:p>
        </p:txBody>
      </p:sp>
      <p:graphicFrame>
        <p:nvGraphicFramePr>
          <p:cNvPr id="4" name="Table Placeholder 3">
            <a:extLst>
              <a:ext uri="{FF2B5EF4-FFF2-40B4-BE49-F238E27FC236}">
                <a16:creationId xmlns:a16="http://schemas.microsoft.com/office/drawing/2014/main" id="{47A8375A-E973-CC59-109B-277BE8BC17E5}"/>
              </a:ext>
            </a:extLst>
          </p:cNvPr>
          <p:cNvGraphicFramePr>
            <a:graphicFrameLocks noGrp="1"/>
          </p:cNvGraphicFramePr>
          <p:nvPr>
            <p:ph type="tbl" sz="quarter" idx="10"/>
            <p:extLst>
              <p:ext uri="{D42A27DB-BD31-4B8C-83A1-F6EECF244321}">
                <p14:modId xmlns:p14="http://schemas.microsoft.com/office/powerpoint/2010/main" val="379612502"/>
              </p:ext>
            </p:extLst>
          </p:nvPr>
        </p:nvGraphicFramePr>
        <p:xfrm>
          <a:off x="595313" y="2514600"/>
          <a:ext cx="10990262" cy="3657600"/>
        </p:xfrm>
        <a:graphic>
          <a:graphicData uri="http://schemas.openxmlformats.org/drawingml/2006/table">
            <a:tbl>
              <a:tblPr firstRow="1" bandRow="1">
                <a:tableStyleId>{5C22544A-7EE6-4342-B048-85BDC9FD1C3A}</a:tableStyleId>
              </a:tblPr>
              <a:tblGrid>
                <a:gridCol w="5482758">
                  <a:extLst>
                    <a:ext uri="{9D8B030D-6E8A-4147-A177-3AD203B41FA5}">
                      <a16:colId xmlns:a16="http://schemas.microsoft.com/office/drawing/2014/main" val="452814125"/>
                    </a:ext>
                  </a:extLst>
                </a:gridCol>
                <a:gridCol w="5507504">
                  <a:extLst>
                    <a:ext uri="{9D8B030D-6E8A-4147-A177-3AD203B41FA5}">
                      <a16:colId xmlns:a16="http://schemas.microsoft.com/office/drawing/2014/main" val="4068865594"/>
                    </a:ext>
                  </a:extLst>
                </a:gridCol>
              </a:tblGrid>
              <a:tr h="421902">
                <a:tc>
                  <a:txBody>
                    <a:bodyPr/>
                    <a:lstStyle/>
                    <a:p>
                      <a:r>
                        <a:rPr lang="en-US" sz="2400" dirty="0"/>
                        <a:t>Guidelines</a:t>
                      </a:r>
                    </a:p>
                  </a:txBody>
                  <a:tcPr/>
                </a:tc>
                <a:tc>
                  <a:txBody>
                    <a:bodyPr/>
                    <a:lstStyle/>
                    <a:p>
                      <a:r>
                        <a:rPr lang="en-US" sz="2400" dirty="0"/>
                        <a:t>Examples</a:t>
                      </a:r>
                    </a:p>
                  </a:txBody>
                  <a:tcPr/>
                </a:tc>
                <a:extLst>
                  <a:ext uri="{0D108BD9-81ED-4DB2-BD59-A6C34878D82A}">
                    <a16:rowId xmlns:a16="http://schemas.microsoft.com/office/drawing/2014/main" val="3555794198"/>
                  </a:ext>
                </a:extLst>
              </a:tr>
              <a:tr h="759423">
                <a:tc>
                  <a:txBody>
                    <a:bodyPr/>
                    <a:lstStyle/>
                    <a:p>
                      <a:r>
                        <a:rPr lang="en-US" sz="2400" dirty="0"/>
                        <a:t>Define the role you want the AI to assume</a:t>
                      </a:r>
                    </a:p>
                  </a:txBody>
                  <a:tcPr>
                    <a:solidFill>
                      <a:srgbClr val="DCE0F0"/>
                    </a:solidFill>
                  </a:tcPr>
                </a:tc>
                <a:tc>
                  <a:txBody>
                    <a:bodyPr/>
                    <a:lstStyle/>
                    <a:p>
                      <a:r>
                        <a:rPr lang="en-US" sz="2400" dirty="0"/>
                        <a:t>Begin your prompt with “You are a master occupational therapist”</a:t>
                      </a:r>
                    </a:p>
                  </a:txBody>
                  <a:tcPr>
                    <a:solidFill>
                      <a:srgbClr val="DCE0F0"/>
                    </a:solidFill>
                  </a:tcPr>
                </a:tc>
                <a:extLst>
                  <a:ext uri="{0D108BD9-81ED-4DB2-BD59-A6C34878D82A}">
                    <a16:rowId xmlns:a16="http://schemas.microsoft.com/office/drawing/2014/main" val="3169327689"/>
                  </a:ext>
                </a:extLst>
              </a:tr>
              <a:tr h="759423">
                <a:tc>
                  <a:txBody>
                    <a:bodyPr/>
                    <a:lstStyle/>
                    <a:p>
                      <a:r>
                        <a:rPr lang="en-US" sz="2400" dirty="0"/>
                        <a:t>Define the task you want the AI to complete.</a:t>
                      </a:r>
                    </a:p>
                  </a:txBody>
                  <a:tcPr/>
                </a:tc>
                <a:tc>
                  <a:txBody>
                    <a:bodyPr/>
                    <a:lstStyle/>
                    <a:p>
                      <a:r>
                        <a:rPr lang="en-US" sz="2400" dirty="0"/>
                        <a:t>Create a choice board that helps students work on their pincher grasp.</a:t>
                      </a:r>
                    </a:p>
                  </a:txBody>
                  <a:tcPr/>
                </a:tc>
                <a:extLst>
                  <a:ext uri="{0D108BD9-81ED-4DB2-BD59-A6C34878D82A}">
                    <a16:rowId xmlns:a16="http://schemas.microsoft.com/office/drawing/2014/main" val="3290229562"/>
                  </a:ext>
                </a:extLst>
              </a:tr>
              <a:tr h="1434465">
                <a:tc>
                  <a:txBody>
                    <a:bodyPr/>
                    <a:lstStyle/>
                    <a:p>
                      <a:r>
                        <a:rPr lang="en-US" sz="2400" dirty="0"/>
                        <a:t>Add important details to make sure that your generated file matches the output you are looking for</a:t>
                      </a:r>
                    </a:p>
                  </a:txBody>
                  <a:tcPr>
                    <a:solidFill>
                      <a:srgbClr val="DCE0F0"/>
                    </a:solidFill>
                  </a:tcPr>
                </a:tc>
                <a:tc>
                  <a:txBody>
                    <a:bodyPr/>
                    <a:lstStyle/>
                    <a:p>
                      <a:r>
                        <a:rPr lang="en-US" sz="2400" dirty="0"/>
                        <a:t>The choice board should allow for a wide variety of fine motor activities. Materials available include crayons, markers, playdough, close pins, and string.</a:t>
                      </a:r>
                    </a:p>
                  </a:txBody>
                  <a:tcPr>
                    <a:solidFill>
                      <a:srgbClr val="DCE0F0"/>
                    </a:solidFill>
                  </a:tcPr>
                </a:tc>
                <a:extLst>
                  <a:ext uri="{0D108BD9-81ED-4DB2-BD59-A6C34878D82A}">
                    <a16:rowId xmlns:a16="http://schemas.microsoft.com/office/drawing/2014/main" val="3463847593"/>
                  </a:ext>
                </a:extLst>
              </a:tr>
            </a:tbl>
          </a:graphicData>
        </a:graphic>
      </p:graphicFrame>
    </p:spTree>
    <p:extLst>
      <p:ext uri="{BB962C8B-B14F-4D97-AF65-F5344CB8AC3E}">
        <p14:creationId xmlns:p14="http://schemas.microsoft.com/office/powerpoint/2010/main" val="3412713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Hh1Xjc3/gkCgz3Lgnw5QbaDBk5s=" isBookmarkSet="no" pdftag="H1" artifact="_x0030_" bookmark="yes" Order="_x0031_"/>
  <Shape xmlns="" ID="GRwMSC/zU6nQWesKlXwQC3g3Bmo=" isBookmarkSet="no" bookmark="yes" pdftag="P" artifact="_x0030_" Order="_x0032_"/>
  <Shape xmlns="" ID="jL4iU1+1d2QxMCWzp8zYBh0ctsY=" Order="_x0031_" pdftag="H2" isBookmarkSet="no" bookmark="yes"/>
  <Shape xmlns="" ID="rhZ2LjBxUgzRgu/d2zAQqXP/Vxw=" pdftag="P" isBookmarkSet="no" bookmark="no" Order="_x0032_"/>
  <Shape xmlns="" ID="YzDsAodc/xSgdSmVogHs9OYpieI=" Order="_x0031_" pdftag="H2" isBookmarkSet="no" bookmark="yes"/>
  <Shape xmlns="" ID="b1CtHXxYkl05leBT+dgwYuTnqZc=" pdftag="P" isBookmarkSet="no" bookmark="no" Order="_x0032_"/>
  <Shape xmlns="" ID="clM7S71kDa5KS7AzLjTU38cFj+w=" pdftag="H2" isBookmarkSet="no" bookmark="yes" Order="_x0031_"/>
  <Shape xmlns="" ID="wM39Uk+4Z4alyku06u1vny2qMj0=" pdftag="P" isBookmarkSet="no" bookmark="no" Order="_x0032_"/>
  <Shape xmlns="" ID="5nXlIvaTqQNK2iJ0qv9G/QO5Mn0=" pdftag="H2" isBookmarkSet="no" bookmark="yes" Order="_x0031_"/>
  <Shape xmlns="" ID="BtfWfuJSVI0zJ+JfYKTe7Fr0ISE=" pdftag="P" isBookmarkSet="no" bookmark="no" Order="_x0032_"/>
  <Shape xmlns="" ID="uvh25dJcXr7SdX3Ezt3FqavyGX0=" formula="no" inline="no" pdftag="Figure" isBookmarkSet="no" artifact="_x0030_" validate="yes" bookmark="no" Order="_x0033_" Lang=""/>
  <HyperLink xmlns="" ID="y/2mOZDbd7eys8v2LEjqiZe82BY=76599190052.65496_262.2889" plainAltText="App.magicschool.ai" language="" Lang=""/>
  <HyperLink xmlns="" ID="a/+QgccnSOvVYjLf0PXDqatFcI0=-1413645636139.3524_224.369" plainAltText="app.magicschool.ai" language="" Lang=""/>
  <HyperLink xmlns="" ID="ZP6q0hK4/X367mFJGsC9Ya2UD74=" plainAltText="https:_x002F__x002F_www.magicschool.ai_x002F_partner" language=""/>
  <HyperLink xmlns="" ID="0cH1v1Cx+DpTPxgupMrneGg2M+w=-177536933139.3524_224.369" plainAltText="https:_x002F__x002F_curipod.com_x002F_" language="" Lang=""/>
  <HyperLink xmlns="" ID="u9igAZ7R9R118axWs7PecM5nXDM=-1429128736138.2074_223.4213" plainAltText="https:_x002F__x002F_goblin.tools_x002F_" language="" Lang=""/>
  <HyperLink xmlns="" ID="MCu+SrX65kQWX3kvYVYkBqGfCoI=" plainAltText="https:_x002F__x002F_chat.openai.com_x002F_" language=""/>
  <HyperLink xmlns="" ID="15u846zCdCJuToLwc5j+dAUdvYg=" plainAltText="https:_x002F__x002F_www.aiforeducation.io_x002F_prompt-library" language=""/>
  <HyperLink xmlns="" ID="WvQRMIDSTI549YGFosKzp3QSZ/o=-92553743750.68236_223.4213" plainAltText="Canva" language="" Lang=""/>
  <HyperLink xmlns="" ID="WvQRMIDSTI549YGFosKzp3QSZ/o=140662308650.68236_287.2613" plainAltText="Magic_x0020_Write" language="" Lang=""/>
  <HyperLink xmlns="" ID="F3Cae4XZVqZ86+Spax7c4A8Pt9w=" plainAltText="https:_x002F__x002F_www.canva.com_x002F_education_x002F_teaching-resources_x002F_classroom-ai-guides_x002F_" language=""/>
  <HyperLink xmlns="" ID="aCdlj+vSf7Ui6J+ns40yxbeeuzs=2022299952345.7912_352.2378" plainAltText="amanda.peters_x0040_isd917.org" language="" Lang=""/>
  <Shape xmlns="" ID="PLQs+m+MBL5b7cbIAZ0IC6+F9XQ=" Order="_x0031_" pdftag="H2" isBookmarkSet="no" bookmark="yes"/>
  <Shape xmlns="" ID="PU+OJPChl4OQULrB9L5qGpPm7q4=" formula="no" artifact="_x0030_" inline="no" pdftag="Figure" isBookmarkSet="no" validate="yes" bookmark="no" Order="_x0032_" Lang=""/>
  <Shape xmlns="" ID="jDoUfjPbOFBAY6S/uxl2/dGptJw=" Order="_x0031_" pdftag="H2" isBookmarkSet="no" bookmark="yes"/>
  <Shape xmlns="" ID="kdLe46LpNrlOfWyttSLKkK+WDN0=" pdftag="P" isBookmarkSet="no" bookmark="no" Order="_x0032_"/>
  <Shape xmlns="" ID="jBFTxud7+mKMyzebYq63yQQS6as=" pdftag="H2" isBookmarkSet="no" bookmark="yes" Order="_x0031_"/>
  <Shape xmlns="" ID="qjtuaMqbrlNb4E3b3ykPlYBbC/Y=" pdftag="P" isBookmarkSet="no" bookmark="no" Order="_x0033_"/>
  <Shape xmlns="" ID="znGNkdR8HsGJDrCQkQZmlSMW4JI=" formula="no" artifact="_x0030_" inline="no" pdftag="Figure" isBookmarkSet="no" validate="yes" bookmark="no" Order="_x0032_" Lang=""/>
  <Shape xmlns="" ID="1zIlPTzLAg99y/XqaZaedciIsLo=" formula="no" artifact="_x0030_" inline="no" pdftag="Figure" isBookmarkSet="no" validate="yes" bookmark="no" Order="_x0034_" Lang=""/>
  <Shape xmlns="" ID="aVY2CjqlgMI8G6U5bryiY+Q06io=" Order="_x0031_" pdftag="H2" isBookmarkSet="no" bookmark="yes"/>
  <Shape xmlns="" ID="MacgseQXA6jEBOgGr0eN69+aIu0=" pdftag="P" isBookmarkSet="no" bookmark="no" Order="_x0032_"/>
  <Shape xmlns="" ID="TRnBMLqyoeZY9jz7RuZgxbqyb0E=" pdftag="H2" isBookmarkSet="no" bookmark="yes" Order="_x0031_"/>
  <Shape xmlns="" ID="y/2mOZDbd7eys8v2LEjqiZe82BY=" pdftag="P" isBookmarkSet="no" bookmark="no" Order="_x0032_"/>
  <Shape xmlns="" ID="ccu9TFZrsFTJp+fZAFv66RSYhZk=" pdftag="P" isBookmarkSet="no" bookmark="no" Order="_x0033_"/>
  <Shape xmlns="" ID="uSB2vUT6ujI2YN3ftarfr5FJgCk=" Order="_x0031_" pdftag="H2" isBookmarkSet="no" bookmark="yes"/>
  <Shape xmlns="" ID="a/+QgccnSOvVYjLf0PXDqatFcI0=" pdftag="P" isBookmarkSet="no" bookmark="no" Order="_x0033_"/>
  <Shape xmlns="" ID="1YC21Fo7btxqxuCBnYJccpyaLao=" formula="no" artifact="_x0030_" inline="no" pdftag="Figure" isBookmarkSet="no" validate="yes" bookmark="no" Order="_x0032_" Lang=""/>
  <Shape xmlns="" ID="jgxaEdtR5jxWXBs5Fc92RDLe3r0=" pdftag="H2" isBookmarkSet="no" bookmark="yes" Order="_x0031_"/>
  <Shape xmlns="" ID="R+zd0HNLl05xZ49xiaDCR33FNyk=" pdftag="P" isBookmarkSet="no" bookmark="no" Order="_x0032_"/>
  <Shape xmlns="" ID="Jpv7yC9A+RLMk1v1x75jsqXpyOU=" pdftag="H2" isBookmarkSet="no" bookmark="yes" Order="_x0031_"/>
  <Shape xmlns="" ID="eUD6L98SMOsHV3gYx85Dqcvqf9o=" pdftag="P" isBookmarkSet="no" bookmark="no" Order="_x0033_"/>
  <Shape xmlns="" ID="Q+arPHXXGLYFahHZyVZc1DfHLds=" formula="no" artifact="_x0030_" inline="no" pdftag="Figure" isBookmarkSet="no" validate="yes" bookmark="no" Order="_x0032_" Lang=""/>
  <Shape xmlns="" ID="blo5ZZm4s3WPpz9x1xWDLO6QiWU=" pdftag="H2" isBookmarkSet="no" bookmark="yes" Order="_x0031_"/>
  <Shape xmlns="" ID="/IRW0mV2UInyhuC9v4Zdon8z4kM=" pdftag="P" isBookmarkSet="no" bookmark="no" Order="_x0032_"/>
  <Shape xmlns="" ID="KkAw5iUQLnYIqg/YFnllWdCCQJs=" Order="_x0031_" pdftag="H2" isBookmarkSet="no" bookmark="yes"/>
  <Shape xmlns="" ID="ZP6q0hK4/X367mFJGsC9Ya2UD74=" formula="no" artifact="_x0030_" inline="no" pdftag="Figure" isBookmarkSet="no" validate="yes" bookmark="no" Order="_x0032_" Lang=""/>
  <Shape xmlns="" ID="9HQtgHshWJ0WzQV+8o5EDlMgHLE=" pdftag="H2" isBookmarkSet="no" bookmark="yes" Order="_x0031_"/>
  <Shape xmlns="" ID="0cH1v1Cx+DpTPxgupMrneGg2M+w=" pdftag="P" isBookmarkSet="no" bookmark="no" Order="_x0033_"/>
  <Shape xmlns="" ID="H2UjM524vKsAnWrqfjvHugCHNPQ=" formula="no" inline="no" pdftag="Figure" isBookmarkSet="no" artifact="_x0030_" validate="yes" bookmark="no" Order="_x0032_" Lang=""/>
  <Shape xmlns="" ID="7kSC7WXY+i12mCwq5/PuxECanho=" Order="_x0031_" pdftag="H2" isBookmarkSet="no" bookmark="yes"/>
  <Shape xmlns="" ID="lndXtRQGBo3ESBE81Clmpex22zQ=" isBookmarkSet="no" bookmark="no" pdftag="H3" artifact="_x0030_" Order="_x0032_"/>
  <Shape xmlns="" ID="L416qobpSX83XGzvdmp4lWGxYLo=" pdftag="P" isBookmarkSet="no" bookmark="no" Order="_x0033_"/>
  <Shape xmlns="" ID="nv6wEfV0OZQj78dYwAcYchxfWHk=" pdftag="H3" artifact="_x0030_" isBookmarkSet="yes" bookmark="yes" Order="_x0034_"/>
  <Shape xmlns="" ID="qKaYFXsDLG9R1akqDdejf1LUA48=" pdftag="P" isBookmarkSet="no" bookmark="no" Order="_x0035_"/>
  <Shape xmlns="" ID="SRWFQOncm0DZ5OJjVd2F6peb3A4=" Order="_x0031_" pdftag="H2" isBookmarkSet="no" bookmark="yes"/>
  <Shape xmlns="" ID="oZ6vDtCxaZuunI6GYn1zffP93YU=" formula="no" inline="no" pdftag="Figure" isBookmarkSet="no" artifact="_x0030_" validate="yes" bookmark="no" Order="_x0032_" Lang=""/>
  <Shape xmlns="" ID="mbeMc+99NTKRa9yYg71zL9oyyaI=" pdftag="H2" isBookmarkSet="no" bookmark="yes" Order="_x0031_"/>
  <Shape xmlns="" ID="u9igAZ7R9R118axWs7PecM5nXDM=" pdftag="P" isBookmarkSet="no" bookmark="no" Order="_x0033_"/>
  <Shape xmlns="" ID="F5FJ5wlkgEfeMBXDuBNeqRY3aDk=" formula="no" artifact="_x0030_" inline="no" pdftag="Figure" isBookmarkSet="no" validate="yes" bookmark="no" Order="_x0032_" Lang=""/>
  <Shape xmlns="" ID="P984TjVoCjSoiAaqBPLH8XeCAQ4=" pdftag="H2" isBookmarkSet="no" bookmark="yes" Order="_x0031_"/>
  <Shape xmlns="" ID="+D0mW61e2kY0V1xuMopjvSS7L9s=" pdftag="P" isBookmarkSet="no" bookmark="no" Order="_x0033_"/>
  <Shape xmlns="" ID="MCu+SrX65kQWX3kvYVYkBqGfCoI=" formula="no" artifact="_x0030_" inline="no" pdftag="Figure" isBookmarkSet="no" validate="yes" bookmark="no" Order="_x0032_" Lang=""/>
  <Shape xmlns="" ID="15u846zCdCJuToLwc5j+dAUdvYg=" formula="no" artifact="_x0030_" inline="no" pdftag="Figure" isBookmarkSet="no" validate="yes" bookmark="no" Order="_x0034_" Lang=""/>
  <Shape xmlns="" ID="eYJ+xFdEGJ1pJXmGSse8BFVikzo=" pdftag="H2" isBookmarkSet="no" bookmark="yes" Order="_x0031_"/>
  <Shape xmlns="" ID="jgbLbnm2btwMMqxLmsfDZXMBRCw=" pdftag="P" isBookmarkSet="no" bookmark="no" Order="_x0033_"/>
  <Shape xmlns="" ID="NvXitX8UJOdMMUw6Ri87HZ40q08=" formula="no" artifact="_x0030_" inline="no" pdftag="Figure" isBookmarkSet="no" validate="yes" bookmark="no" Order="_x0032_" Lang=""/>
  <Shape xmlns="" ID="xJLvRI/6uiki+f6PkWNT3VrWgGY=" formula="no" artifact="_x0030_" inline="no" pdftag="Figure" isBookmarkSet="no" validate="yes" bookmark="no" Order="_x0034_" Lang=""/>
  <Shape xmlns="" ID="by2ivNkzK7KWm3ZyLRkB0lMqJcQ=" pdftag="H2" isBookmarkSet="no" bookmark="yes" Order="_x0031_"/>
  <Shape xmlns="" ID="WvQRMIDSTI549YGFosKzp3QSZ/o=" pdftag="P" isBookmarkSet="no" bookmark="no" Order="_x0033_"/>
  <Shape xmlns="" ID="F3Cae4XZVqZ86+Spax7c4A8Pt9w=" formula="no" inline="no" pdftag="Figure" isBookmarkSet="no" artifact="_x0030_" validate="yes" bookmark="no" Order="_x0032_" Lang=""/>
  <Shape xmlns="" ID="pZ0M+wrZ1jliFU4kKHiKpBngAM0=" pdftag="H2" isBookmarkSet="no" bookmark="yes" Order="_x0031_"/>
  <Shape xmlns="" ID="aCdlj+vSf7Ui6J+ns40yxbeeuzs=" pdftag="P" isBookmarkSet="no" bookmark="no" Order="_x0032_"/>
  <SubText xmlns="" ID="uvh25dJcXr7SdX3Ezt3FqavyGX0=" ActualText=""/>
  <SubText xmlns="" ID="PU+OJPChl4OQULrB9L5qGpPm7q4=" ActualText=""/>
  <SubText xmlns="" ID="znGNkdR8HsGJDrCQkQZmlSMW4JI=" ActualText=""/>
  <SubText xmlns="" ID="1zIlPTzLAg99y/XqaZaedciIsLo=" ActualText=""/>
  <SubText xmlns="" ID="1YC21Fo7btxqxuCBnYJccpyaLao=" ActualText=""/>
  <SubText xmlns="" ID="Q+arPHXXGLYFahHZyVZc1DfHLds=" ActualText=""/>
  <SubText xmlns="" ID="ZP6q0hK4/X367mFJGsC9Ya2UD74=" ActualText=""/>
  <SubText xmlns="" ID="H2UjM524vKsAnWrqfjvHugCHNPQ=" ActualText=""/>
  <SubText xmlns="" ID="oZ6vDtCxaZuunI6GYn1zffP93YU=" ActualText=""/>
  <SubText xmlns="" ID="F5FJ5wlkgEfeMBXDuBNeqRY3aDk=" ActualText=""/>
  <SubText xmlns="" ID="MCu+SrX65kQWX3kvYVYkBqGfCoI=" ActualText=""/>
  <SubText xmlns="" ID="15u846zCdCJuToLwc5j+dAUdvYg=" ActualText=""/>
  <SubText xmlns="" ID="NvXitX8UJOdMMUw6Ri87HZ40q08=" ActualText=""/>
  <SubText xmlns="" ID="xJLvRI/6uiki+f6PkWNT3VrWgGY=" ActualText=""/>
  <SubText xmlns="" ID="F3Cae4XZVqZ86+Spax7c4A8Pt9w=" ActualText=""/>
  <Shape xmlns="" ID="6Tpwq1cVtQf2Tf64tuzZD6zTxyU=" pdftag="H2" isBookmarkSet="no" bookmark="yes" Order="_x0031_"/>
  <Shape xmlns="" ID="Hu8zyiBwPKkhNYlwud52f7GcnZ4=" pdftag="H2" isBookmarkSet="no" bookmark="yes" Order="_x0031_"/>
  <Shape xmlns="" ID="lkO6WeTGhK7lBMEm6QErSkD88+k=" pdftag="H2" isBookmarkSet="no" bookmark="yes" Order="_x0031_"/>
  <Shape xmlns="" ID="13p8rrQ29Ked9QqHHq4MuFg56as=" pdftag="H2" isBookmarkSet="no" bookmark="yes" Order="_x0031_"/>
  <Shape xmlns="" ID="fa8+rpsDU/4IFErIh2vVC2C76XA=" pdftag="H2" isBookmarkSet="no" bookmark="yes" Order="_x0031_"/>
  <Shape xmlns="" ID="dweSMQ0LRwacl3+Eu8uiL/AKj2Y=" pdftag="H2" isBookmarkSet="no" bookmark="yes" Order="_x0031_"/>
  <Shape xmlns="" ID="5wFfOkUAKS3RzFs3MgWnNCvQE/Q=" pdftag="H2" isBookmarkSet="no" bookmark="yes" Order="_x0031_"/>
  <Shape xmlns="" ID="27t6CXvF9o7qhKfJXKAv0RULNmE=" pdftag="H2" isBookmarkSet="no" bookmark="yes" Order="_x0031_"/>
  <Shape xmlns="" ID="+K9fHcdAcBhigma851ZT19iouFo=" pdftag="H2" isBookmarkSet="no" bookmark="yes" Order="_x0031_"/>
  <table xmlns="" ID="MacgseQXA6jEBOgGr0eN69+aIu0=" type="_x0030_" HRows="_x0031_" HCols="_x0031_" Summary="" TableLinerizing="H" Header="no" Caption="no" Exclude="no" LinkedHeaders="" Scope=""/>
  <table xmlns="" ID="yeyKq6e1Ny4CtZcf18lyj2Tp8N4=" Header="no" Caption="no" Exclude="no" LinkedHeaders="" Scope=""/>
  <table xmlns="" ID="LQG1DLZU7AskbRpNwvAh5yieWE0=" Header="no" Caption="no" Exclude="no" LinkedHeaders="" Scope=""/>
  <table xmlns="" ID="bNwwNMx/XBtD72h5VPodHyjLCYo=" Header="no" Caption="no" Exclude="no" LinkedHeaders="" Scope=""/>
  <table xmlns="" ID="BHCkLqvLKdjiKnnWN6w6tlJsJxE=" Header="no" Caption="no" Exclude="no" LinkedHeaders="" Scope=""/>
  <table xmlns="" ID="ry8wW32PjsGfs3Bi8A/bR9o6Rhw=" Header="no" Caption="no" Exclude="no" LinkedHeaders="" Scope=""/>
  <table xmlns="" ID="9wnwQpf6Haqm2XwMkJdQgotmQEs=" Header="no" Caption="no" Exclude="no" LinkedHeaders="" Scope=""/>
  <table xmlns="" ID="J2MIu0tYKvcnk+22a/pTFUvaavs=" Header="no" Caption="no" Exclude="no" LinkedHeaders="" Scope=""/>
  <Shape xmlns="" ID="tEn9v5BszQohtOorrdfByvqssj0=" pdftag="" bookmark="no" Order="_x002D_1"/>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27678</TotalTime>
  <Words>919</Words>
  <Application>Microsoft Office PowerPoint</Application>
  <PresentationFormat>Widescreen</PresentationFormat>
  <Paragraphs>104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Tw Cen MT</vt:lpstr>
      <vt:lpstr>Wingdings</vt:lpstr>
      <vt:lpstr>Wingdings 3</vt:lpstr>
      <vt:lpstr>Integral</vt:lpstr>
      <vt:lpstr>AI Toolkit for Special Educators</vt:lpstr>
      <vt:lpstr>Agenda</vt:lpstr>
      <vt:lpstr>Tasks pt 1</vt:lpstr>
      <vt:lpstr>Tasks pt. 2</vt:lpstr>
      <vt:lpstr>Magic School AI</vt:lpstr>
      <vt:lpstr>What is MagicSchool?</vt:lpstr>
      <vt:lpstr>Best Practices for Using AI</vt:lpstr>
      <vt:lpstr>AI Prompting 101</vt:lpstr>
      <vt:lpstr>AI Prompting 102</vt:lpstr>
      <vt:lpstr>Getting Started with MagicSchool</vt:lpstr>
      <vt:lpstr>Getting started with MagicSchool </vt:lpstr>
      <vt:lpstr>Try It Yourself</vt:lpstr>
      <vt:lpstr>MagicSchool makes Prompting Easier</vt:lpstr>
      <vt:lpstr>Share out!</vt:lpstr>
      <vt:lpstr>MagicSchool Free vs Paid</vt:lpstr>
      <vt:lpstr>Curipod</vt:lpstr>
      <vt:lpstr>Curipod Slides</vt:lpstr>
      <vt:lpstr>Curipod Free vs Paid</vt:lpstr>
      <vt:lpstr>Goblin Tools</vt:lpstr>
      <vt:lpstr>ChatGPT and Chatbot Prompt Library for Educators </vt:lpstr>
      <vt:lpstr>Seeing AI and Google Lookout</vt:lpstr>
      <vt:lpstr>Canva Magic Studio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Toolkit for Special Educators. Charting the Cs 2024</dc:title>
  <dc:creator>Amanda Peters, Instructional Tech Coach</dc:creator>
  <cp:lastModifiedBy>Shuyin Maciel</cp:lastModifiedBy>
  <cp:revision>1048</cp:revision>
  <dcterms:created xsi:type="dcterms:W3CDTF">2020-04-18T15:28:58Z</dcterms:created>
  <dcterms:modified xsi:type="dcterms:W3CDTF">2024-02-27T19:36:55Z</dcterms:modified>
</cp:coreProperties>
</file>