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5"/>
  </p:sldMasterIdLst>
  <p:notesMasterIdLst>
    <p:notesMasterId r:id="rId34"/>
  </p:notesMasterIdLst>
  <p:handoutMasterIdLst>
    <p:handoutMasterId r:id="rId35"/>
  </p:handoutMasterIdLst>
  <p:sldIdLst>
    <p:sldId id="256" r:id="rId6"/>
    <p:sldId id="257" r:id="rId7"/>
    <p:sldId id="329" r:id="rId8"/>
    <p:sldId id="330" r:id="rId9"/>
    <p:sldId id="351" r:id="rId10"/>
    <p:sldId id="352" r:id="rId11"/>
    <p:sldId id="338" r:id="rId12"/>
    <p:sldId id="339" r:id="rId13"/>
    <p:sldId id="353" r:id="rId14"/>
    <p:sldId id="336" r:id="rId15"/>
    <p:sldId id="340" r:id="rId16"/>
    <p:sldId id="341" r:id="rId17"/>
    <p:sldId id="354" r:id="rId18"/>
    <p:sldId id="355" r:id="rId19"/>
    <p:sldId id="361" r:id="rId20"/>
    <p:sldId id="365" r:id="rId21"/>
    <p:sldId id="358" r:id="rId22"/>
    <p:sldId id="356" r:id="rId23"/>
    <p:sldId id="359" r:id="rId24"/>
    <p:sldId id="348" r:id="rId25"/>
    <p:sldId id="360" r:id="rId26"/>
    <p:sldId id="364" r:id="rId27"/>
    <p:sldId id="362" r:id="rId28"/>
    <p:sldId id="363" r:id="rId29"/>
    <p:sldId id="366" r:id="rId30"/>
    <p:sldId id="333" r:id="rId31"/>
    <p:sldId id="342" r:id="rId32"/>
    <p:sldId id="314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6FF"/>
    <a:srgbClr val="5DCDFF"/>
    <a:srgbClr val="005A8C"/>
    <a:srgbClr val="E1FFE1"/>
    <a:srgbClr val="CCECFF"/>
    <a:srgbClr val="0099FF"/>
    <a:srgbClr val="00344C"/>
    <a:srgbClr val="3FC4FF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5" autoAdjust="0"/>
    <p:restoredTop sz="86443" autoAdjust="0"/>
  </p:normalViewPr>
  <p:slideViewPr>
    <p:cSldViewPr snapToGrid="0" snapToObjects="1">
      <p:cViewPr varScale="1">
        <p:scale>
          <a:sx n="112" d="100"/>
          <a:sy n="112" d="100"/>
        </p:scale>
        <p:origin x="1494" y="7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947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48"/>
    </p:cViewPr>
  </p:sorterViewPr>
  <p:notesViewPr>
    <p:cSldViewPr snapToGrid="0" snapToObjects="1" showGuides="1">
      <p:cViewPr varScale="1">
        <p:scale>
          <a:sx n="100" d="100"/>
          <a:sy n="100" d="100"/>
        </p:scale>
        <p:origin x="534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C4C17C-7E7C-4FEC-B62C-2EC79CF227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7C075B-BE3D-49D9-B36A-CFDC1E1A6A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F0176-442A-4234-91CF-68DD85B022D0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51D5B-9ACC-4F7A-8FFF-434578E311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B73B81-98C8-47F4-8EE3-2D536C2469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64E2B-7E83-4383-8FC0-C0783385D9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464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FB6F2-8A5C-9647-8FAA-4ADC82379097}" type="datetimeFigureOut">
              <a:rPr lang="en-US" smtClean="0"/>
              <a:t>4/16/2024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6E53C-B540-F24C-A49E-7383CF25FB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0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02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522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50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4744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751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9802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929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7677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0520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187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246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9548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4781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378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5164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910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46E53C-B540-F24C-A49E-7383CF25FB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74499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3675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4055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4580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30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736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316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253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19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230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061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6E53C-B540-F24C-A49E-7383CF25FB5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46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2D87F21-D903-5709-3966-995AF1EA1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868" y="2895455"/>
            <a:ext cx="11000232" cy="914400"/>
          </a:xfrm>
        </p:spPr>
        <p:txBody>
          <a:bodyPr anchor="ctr">
            <a:noAutofit/>
          </a:bodyPr>
          <a:lstStyle>
            <a:lvl1pPr algn="ctr">
              <a:defRPr sz="40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8A6520B-137D-12EE-6230-4E49B52D4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3909540"/>
            <a:ext cx="11019187" cy="1567828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 descr="Charting the Cs: Cooperation, Communication and Collaboration.&#10;Statewide Professional Development to Support the Workforce and Low Incidence Disability Areas.&#10;">
            <a:extLst>
              <a:ext uri="{FF2B5EF4-FFF2-40B4-BE49-F238E27FC236}">
                <a16:creationId xmlns:a16="http://schemas.microsoft.com/office/drawing/2014/main" id="{4B98963F-7B7B-FABC-191C-AE6A08144C6B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2780" y="1622229"/>
            <a:ext cx="4836595" cy="107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55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2CE71DD-D39E-430D-92BA-5FB446CDB3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2488" y="2803766"/>
            <a:ext cx="10978994" cy="3727144"/>
          </a:xfrm>
        </p:spPr>
        <p:txBody>
          <a:bodyPr/>
          <a:lstStyle>
            <a:lvl1pPr marL="0" indent="0">
              <a:buNone/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01" y="1202537"/>
            <a:ext cx="10999091" cy="150876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244E0FAE-785D-41DB-A5ED-7E6E37EB9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2998" y="2803764"/>
            <a:ext cx="5264079" cy="3787305"/>
          </a:xfrm>
        </p:spPr>
        <p:txBody>
          <a:bodyPr/>
          <a:lstStyle>
            <a:lvl1pPr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5CFD31C-BA6D-4D5C-87D8-CE8E1BE48B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4924" y="2834873"/>
            <a:ext cx="5297067" cy="3756196"/>
          </a:xfrm>
        </p:spPr>
        <p:txBody>
          <a:bodyPr/>
          <a:lstStyle>
            <a:lvl1pPr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44" y="1589903"/>
            <a:ext cx="10968402" cy="75124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8BB1139-CE22-4070-887A-9C67C183776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1892" y="2612422"/>
            <a:ext cx="5295215" cy="480131"/>
          </a:xfrm>
        </p:spPr>
        <p:txBody>
          <a:bodyPr wrap="square" anchor="ctr" anchorCtr="0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A959D295-28EC-FB55-BD5A-D6DA5958AB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2998" y="3509301"/>
            <a:ext cx="5264079" cy="2405903"/>
          </a:xfrm>
        </p:spPr>
        <p:txBody>
          <a:bodyPr/>
          <a:lstStyle>
            <a:lvl1pPr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F4CADB4-7213-4DA4-9BAF-04CAE8A57AE2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307296" y="2596302"/>
            <a:ext cx="5279537" cy="480131"/>
          </a:xfrm>
        </p:spPr>
        <p:txBody>
          <a:bodyPr wrap="square" anchor="ctr" anchorCtr="0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AD87B26D-9576-9A98-1E9B-89CC9BBD4C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04924" y="3540409"/>
            <a:ext cx="5297067" cy="2383280"/>
          </a:xfrm>
        </p:spPr>
        <p:txBody>
          <a:bodyPr/>
          <a:lstStyle>
            <a:lvl1pPr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93913B-1D90-4345-A39C-3A964D4736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97894" y="6244389"/>
            <a:ext cx="7796212" cy="35961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823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233C2499-CBBC-380B-EC6B-75FD4226B0C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56626" y="2913232"/>
            <a:ext cx="5329237" cy="3493874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DD825A85-EDC6-EC25-A3BC-9CE85347EF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946" y="2791730"/>
            <a:ext cx="5473002" cy="3775275"/>
          </a:xfrm>
        </p:spPr>
        <p:txBody>
          <a:bodyPr/>
          <a:lstStyle>
            <a:lvl1pPr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20096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756F5AF-083E-0F8D-DC11-D0EACF54BDD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71449" y="2781219"/>
            <a:ext cx="9249104" cy="3785786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131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89" y="1202538"/>
            <a:ext cx="10978994" cy="151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411600C6-0950-D396-0EA2-204C1465BC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04069" y="2945362"/>
            <a:ext cx="2481794" cy="146626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41ABE8FF-7476-7B11-3666-D94031FE33B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093758" y="4726881"/>
            <a:ext cx="2481794" cy="1466267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 anchorCtr="1"/>
          <a:lstStyle/>
          <a:p>
            <a:endParaRPr 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C24343BE-3C4D-2C4E-74DD-DF71BC456D9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2998" y="2803764"/>
            <a:ext cx="7994909" cy="3763241"/>
          </a:xfrm>
        </p:spPr>
        <p:txBody>
          <a:bodyPr/>
          <a:lstStyle>
            <a:lvl1pPr>
              <a:defRPr sz="2400"/>
            </a:lvl1pPr>
            <a:lvl2pPr marL="571500" indent="-342900">
              <a:buClr>
                <a:srgbClr val="003399"/>
              </a:buClr>
              <a:buSzPct val="108000"/>
              <a:buFont typeface="Calibri" panose="020F0502020204030204" pitchFamily="34" charset="0"/>
              <a:buChar char="•"/>
              <a:defRPr sz="2400"/>
            </a:lvl2pPr>
            <a:lvl3pPr marL="800100" indent="-342900">
              <a:buClr>
                <a:srgbClr val="001689"/>
              </a:buClr>
              <a:buSzPct val="80000"/>
              <a:buFont typeface="Courier New" panose="02070309020205020404" pitchFamily="49" charset="0"/>
              <a:buChar char="o"/>
              <a:defRPr sz="2400"/>
            </a:lvl3pPr>
            <a:lvl4pPr>
              <a:defRPr sz="2400"/>
            </a:lvl4pPr>
            <a:lvl5pPr marL="914400" indent="-285750">
              <a:buClr>
                <a:srgbClr val="003399"/>
              </a:buClr>
              <a:buFont typeface="Wingdings" panose="05000000000000000000" pitchFamily="2" charset="2"/>
              <a:buChar char="§"/>
              <a:defRPr sz="2400"/>
            </a:lvl5pPr>
            <a:lvl6pPr marL="1257300" indent="-457200">
              <a:buClr>
                <a:srgbClr val="003399"/>
              </a:buClr>
              <a:buSzPct val="80000"/>
              <a:buFont typeface="Courier New" panose="02070309020205020404" pitchFamily="49" charset="0"/>
              <a:buChar char="o"/>
              <a:defRPr sz="24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31686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2D87F21-D903-5709-3966-995AF1EA1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868" y="2895455"/>
            <a:ext cx="11000232" cy="914400"/>
          </a:xfrm>
        </p:spPr>
        <p:txBody>
          <a:bodyPr anchor="ctr">
            <a:noAutofit/>
          </a:bodyPr>
          <a:lstStyle>
            <a:lvl1pPr algn="ctr">
              <a:defRPr sz="4000" spc="200" baseline="0">
                <a:solidFill>
                  <a:srgbClr val="10182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8A6520B-137D-12EE-6230-4E49B52D4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3909540"/>
            <a:ext cx="11019187" cy="1567828"/>
          </a:xfrm>
        </p:spPr>
        <p:txBody>
          <a:bodyPr lIns="91440" rIns="9144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 descr="Charting the Cs: Cooperation, Communication and Collaboration.&#10;Statewide Professional Development to Support the Workforce and Low Incidence Disability Areas.&#10;">
            <a:extLst>
              <a:ext uri="{FF2B5EF4-FFF2-40B4-BE49-F238E27FC236}">
                <a16:creationId xmlns:a16="http://schemas.microsoft.com/office/drawing/2014/main" id="{4B98963F-7B7B-FABC-191C-AE6A08144C6B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08334" y="1771738"/>
            <a:ext cx="3950216" cy="87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624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949" y="1202077"/>
            <a:ext cx="10972800" cy="15506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949" y="2829711"/>
            <a:ext cx="10972799" cy="3737294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  <a:p>
            <a:pPr lvl="5"/>
            <a:r>
              <a:rPr lang="en-US" dirty="0"/>
              <a:t>Fourth level</a:t>
            </a:r>
          </a:p>
        </p:txBody>
      </p:sp>
      <p:sp>
        <p:nvSpPr>
          <p:cNvPr id="5" name="shape 1">
            <a:extLst>
              <a:ext uri="{FF2B5EF4-FFF2-40B4-BE49-F238E27FC236}">
                <a16:creationId xmlns:a16="http://schemas.microsoft.com/office/drawing/2014/main" id="{E48A509B-6BB4-4E92-A021-9A8C35CD7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46" y="1143001"/>
            <a:ext cx="227654" cy="1686710"/>
          </a:xfrm>
          <a:prstGeom prst="rect">
            <a:avLst/>
          </a:prstGeom>
          <a:solidFill>
            <a:srgbClr val="5DCD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7" name="Arrow: Right 6" hidden="1">
            <a:extLst>
              <a:ext uri="{FF2B5EF4-FFF2-40B4-BE49-F238E27FC236}">
                <a16:creationId xmlns:a16="http://schemas.microsoft.com/office/drawing/2014/main" id="{C8196219-F9FA-43AF-8C08-4862AF621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2286312" y="0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Arrow: Right 3" hidden="1">
            <a:extLst>
              <a:ext uri="{FF2B5EF4-FFF2-40B4-BE49-F238E27FC236}">
                <a16:creationId xmlns:a16="http://schemas.microsoft.com/office/drawing/2014/main" id="{19C48AA6-DA71-507A-44EF-8C9EDDF86B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856872" y="-4657"/>
            <a:ext cx="769258" cy="1143000"/>
          </a:xfrm>
          <a:prstGeom prst="rightArrow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" name="shape 1">
            <a:extLst>
              <a:ext uri="{FF2B5EF4-FFF2-40B4-BE49-F238E27FC236}">
                <a16:creationId xmlns:a16="http://schemas.microsoft.com/office/drawing/2014/main" id="{506A197E-CF6F-014B-73BD-EC4CD1BDC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829711"/>
            <a:ext cx="227654" cy="4026744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0461DD-C021-61DE-80E7-67AA7CE4F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1722370" y="6505476"/>
            <a:ext cx="469630" cy="369332"/>
          </a:xfrm>
          <a:prstGeom prst="rect">
            <a:avLst/>
          </a:prstGeom>
          <a:solidFill>
            <a:srgbClr val="79D6FF"/>
          </a:solidFill>
        </p:spPr>
        <p:txBody>
          <a:bodyPr wrap="square" rtlCol="0">
            <a:spAutoFit/>
          </a:bodyPr>
          <a:lstStyle/>
          <a:p>
            <a:pPr algn="ctr"/>
            <a:fld id="{E87E798C-1626-44D4-9BFF-3156840017C8}" type="slidenum">
              <a:rPr lang="en-US" b="1" smtClean="0">
                <a:latin typeface="Calibri" panose="020F0502020204030204" pitchFamily="34" charset="0"/>
              </a:rPr>
              <a:pPr algn="ctr"/>
              <a:t>‹#›</a:t>
            </a:fld>
            <a:endParaRPr lang="en-US" b="1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50" r:id="rId2"/>
    <p:sldLayoutId id="2147483652" r:id="rId3"/>
    <p:sldLayoutId id="2147483701" r:id="rId4"/>
    <p:sldLayoutId id="2147483678" r:id="rId5"/>
    <p:sldLayoutId id="2147483686" r:id="rId6"/>
    <p:sldLayoutId id="2147483687" r:id="rId7"/>
    <p:sldLayoutId id="2147483697" r:id="rId8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 cap="none" spc="100" baseline="0">
          <a:solidFill>
            <a:schemeClr val="tx1">
              <a:lumMod val="95000"/>
              <a:lumOff val="5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200"/>
        </a:spcBef>
        <a:spcAft>
          <a:spcPts val="1200"/>
        </a:spcAft>
        <a:buClr>
          <a:schemeClr val="accent1"/>
        </a:buClr>
        <a:buSzPct val="100000"/>
        <a:buFont typeface="Tw Cen MT" panose="020B0602020104020603" pitchFamily="34" charset="0"/>
        <a:buNone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71500" indent="-3429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003399"/>
        </a:buClr>
        <a:buSzPct val="105000"/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00100" indent="-3429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003399"/>
        </a:buClr>
        <a:buSzPct val="80000"/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742950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70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914400" indent="-28575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003399"/>
        </a:buClr>
        <a:buSzPct val="94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257300" indent="-4572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003399"/>
        </a:buClr>
        <a:buSzPct val="80000"/>
        <a:buFont typeface="Courier New" panose="02070309020205020404" pitchFamily="49" charset="0"/>
        <a:buChar char="o"/>
        <a:tabLst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6pPr>
      <a:lvl7pPr marL="1031875" indent="-234950" algn="l" defTabSz="914400" rtl="0" eaLnBrk="1" latinLnBrk="0" hangingPunct="1">
        <a:lnSpc>
          <a:spcPct val="90000"/>
        </a:lnSpc>
        <a:spcBef>
          <a:spcPts val="200"/>
        </a:spcBef>
        <a:spcAft>
          <a:spcPts val="1200"/>
        </a:spcAft>
        <a:buClr>
          <a:srgbClr val="101820"/>
        </a:buClr>
        <a:buFont typeface="Wingdings 3" pitchFamily="18" charset="2"/>
        <a:buChar char="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2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ed.gov/idea/files/DCL-on-Myths-and-Facts-Surrounding-Assistive-Technology-Devices-01-22-2024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ites.cast.org/get-started/policy" TargetMode="External"/><Relationship Id="rId5" Type="http://schemas.openxmlformats.org/officeDocument/2006/relationships/hyperlink" Target="https://tech.ed.gov/netp/" TargetMode="External"/><Relationship Id="rId4" Type="http://schemas.openxmlformats.org/officeDocument/2006/relationships/hyperlink" Target="https://sites.ed.gov/idea/files/Myths-and-Facts-Surrounding-Assistive-Technology-Devices-01-22-2024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ations.ici.umn.edu/nceo/accommodations-toolkit/introduction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n.gov/admin/star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ucation.mn.gov/MDE/fam/resctr/MDE087143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szTbRcDF2AL28ErOGdo6XVDbsNaV8GeX/view?usp=drive_link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file/d/1IO__m_juRR1RywBQynuYFc4t1CYmchdy/view?usp=drive_link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Kursten.Dubbels@state.mn.us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5B690-0D7C-264E-8102-7D8DC99BB8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Assistive Technology for Education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B21E05C-DEC3-4736-9603-381CABD2E7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Kursten Dubbels, Assistive Technology (AT), Accessible Educational Materials (AEM) Specialist</a:t>
            </a:r>
          </a:p>
          <a:p>
            <a:r>
              <a:rPr lang="en-US" dirty="0"/>
              <a:t>Statewide Professional Development to Support the Workforce and Low Incidence Disability Areas.</a:t>
            </a:r>
          </a:p>
        </p:txBody>
      </p:sp>
    </p:spTree>
    <p:extLst>
      <p:ext uri="{BB962C8B-B14F-4D97-AF65-F5344CB8AC3E}">
        <p14:creationId xmlns:p14="http://schemas.microsoft.com/office/powerpoint/2010/main" val="1167532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D14AC-C5F1-56F9-D48C-7F95596D7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eyeglasses AT?</a:t>
            </a:r>
          </a:p>
        </p:txBody>
      </p:sp>
      <p:pic>
        <p:nvPicPr>
          <p:cNvPr id="5" name="Picture Placeholder 4" descr="A pair of black framed glasses">
            <a:extLst>
              <a:ext uri="{FF2B5EF4-FFF2-40B4-BE49-F238E27FC236}">
                <a16:creationId xmlns:a16="http://schemas.microsoft.com/office/drawing/2014/main" id="{1C8B8775-582B-5014-0575-373224FEDCE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2161" r="2161"/>
          <a:stretch/>
        </p:blipFill>
        <p:spPr>
          <a:xfrm>
            <a:off x="678021" y="2714346"/>
            <a:ext cx="5329237" cy="3493874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845CF36-33F0-15D1-F69A-BE6FB3EE51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84743" y="2714346"/>
            <a:ext cx="5473002" cy="3775275"/>
          </a:xfrm>
        </p:spPr>
        <p:txBody>
          <a:bodyPr/>
          <a:lstStyle/>
          <a:p>
            <a:r>
              <a:rPr lang="en-US" sz="2800" dirty="0"/>
              <a:t>Would you change your answer if I told you the glasses were blue light blocking glasses?</a:t>
            </a:r>
          </a:p>
        </p:txBody>
      </p:sp>
    </p:spTree>
    <p:extLst>
      <p:ext uri="{BB962C8B-B14F-4D97-AF65-F5344CB8AC3E}">
        <p14:creationId xmlns:p14="http://schemas.microsoft.com/office/powerpoint/2010/main" val="3402676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4232A-F200-7117-0D95-6E392EA12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a paper clip AT?</a:t>
            </a:r>
          </a:p>
        </p:txBody>
      </p:sp>
      <p:pic>
        <p:nvPicPr>
          <p:cNvPr id="6" name="Picture Placeholder 5" descr="A red paper clip on a white background">
            <a:extLst>
              <a:ext uri="{FF2B5EF4-FFF2-40B4-BE49-F238E27FC236}">
                <a16:creationId xmlns:a16="http://schemas.microsoft.com/office/drawing/2014/main" id="{7FC7DCDE-6393-9C92-9528-6C4BB70B0D7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tretch>
            <a:fillRect/>
          </a:stretch>
        </p:blipFill>
        <p:spPr>
          <a:xfrm>
            <a:off x="1786379" y="2749932"/>
            <a:ext cx="2905530" cy="290553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A8F73A-29FD-002C-93E0-A10C2A64D0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24174" y="2714346"/>
            <a:ext cx="5473002" cy="3751768"/>
          </a:xfrm>
        </p:spPr>
        <p:txBody>
          <a:bodyPr/>
          <a:lstStyle/>
          <a:p>
            <a:r>
              <a:rPr lang="en-US" sz="2800" dirty="0"/>
              <a:t>Would you change your answer if I told you the paper clip was purchased at a local office supply store? </a:t>
            </a:r>
          </a:p>
        </p:txBody>
      </p:sp>
    </p:spTree>
    <p:extLst>
      <p:ext uri="{BB962C8B-B14F-4D97-AF65-F5344CB8AC3E}">
        <p14:creationId xmlns:p14="http://schemas.microsoft.com/office/powerpoint/2010/main" val="4183492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8B5AB-FC9F-2DA4-055E-42774C087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JAWS (Job Access with Speech) AT?</a:t>
            </a:r>
          </a:p>
        </p:txBody>
      </p:sp>
      <p:pic>
        <p:nvPicPr>
          <p:cNvPr id="6" name="Picture Placeholder 5" descr="A computer monitor with the JAWS (Job Access with Speech) logo and a box with the software logo. ">
            <a:extLst>
              <a:ext uri="{FF2B5EF4-FFF2-40B4-BE49-F238E27FC236}">
                <a16:creationId xmlns:a16="http://schemas.microsoft.com/office/drawing/2014/main" id="{51116197-F05B-D7C7-7E1F-59B2AFF2F9E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17218" b="17218"/>
          <a:stretch>
            <a:fillRect/>
          </a:stretch>
        </p:blipFill>
        <p:spPr>
          <a:xfrm>
            <a:off x="600517" y="2710625"/>
            <a:ext cx="5329237" cy="3493874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DBAC30-8D0C-CF87-25D6-7B7A7EFB18D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56626" y="2710625"/>
            <a:ext cx="5473002" cy="377527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4472C4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Would you change your answer if I told you that the software was used by an accessibility specialist?</a:t>
            </a:r>
          </a:p>
        </p:txBody>
      </p:sp>
    </p:spTree>
    <p:extLst>
      <p:ext uri="{BB962C8B-B14F-4D97-AF65-F5344CB8AC3E}">
        <p14:creationId xmlns:p14="http://schemas.microsoft.com/office/powerpoint/2010/main" val="1037063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CCED-5284-B2E7-F3F5-4A8E5EB7C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Assistive Technology Guidance from Office of Special Education Programs (OSEP)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0D847-6BC9-DF2B-96C4-94017FB8D1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Released January 22, 2024</a:t>
            </a:r>
          </a:p>
          <a:p>
            <a:r>
              <a:rPr lang="en-US" dirty="0">
                <a:hlinkClick r:id="rId3"/>
              </a:rPr>
              <a:t>Dear Colleague Letter on the Provision of Assistive Technology Devices and Services</a:t>
            </a:r>
            <a:endParaRPr lang="en-US" dirty="0"/>
          </a:p>
          <a:p>
            <a:r>
              <a:rPr lang="en-US" dirty="0">
                <a:hlinkClick r:id="rId4"/>
              </a:rPr>
              <a:t>Myths and Facts Surrounding Assistive Technology Devices and Services Document</a:t>
            </a:r>
            <a:endParaRPr lang="en-US" dirty="0"/>
          </a:p>
          <a:p>
            <a:r>
              <a:rPr lang="en-US" dirty="0">
                <a:hlinkClick r:id="rId5"/>
              </a:rPr>
              <a:t>U.S. Department of Education 2024 National Education Technology Plan (NETP)</a:t>
            </a:r>
            <a:endParaRPr lang="en-US" dirty="0"/>
          </a:p>
          <a:p>
            <a:r>
              <a:rPr lang="en-US" dirty="0">
                <a:hlinkClick r:id="rId6"/>
              </a:rPr>
              <a:t>Updates to the Guidance on Center on Inclusive Technology &amp; Education Systems (CITES)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11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DA34B-5EB8-D808-46AA-49165D17A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Guidance Regarding Consideration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CBA82-7CB1-E345-E316-EC00037E9A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Assistive technology needs must be considered for </a:t>
            </a:r>
            <a:r>
              <a:rPr lang="en-US" b="1" i="1" dirty="0"/>
              <a:t>Every Child who Qualifies for Special Education and Related Services</a:t>
            </a:r>
            <a:r>
              <a:rPr lang="en-US" dirty="0"/>
              <a:t>.</a:t>
            </a:r>
          </a:p>
          <a:p>
            <a:r>
              <a:rPr lang="en-US" dirty="0"/>
              <a:t>Assistive technology needs are considered </a:t>
            </a:r>
            <a:r>
              <a:rPr lang="en-US" b="1" i="1" dirty="0"/>
              <a:t>when the IEP is developed, reviewed and/or revised</a:t>
            </a:r>
            <a:r>
              <a:rPr lang="en-US" dirty="0"/>
              <a:t>.</a:t>
            </a:r>
          </a:p>
          <a:p>
            <a:r>
              <a:rPr lang="en-US" dirty="0"/>
              <a:t>Consideration includes no/low tech devices to high-tech devices. </a:t>
            </a:r>
          </a:p>
          <a:p>
            <a:r>
              <a:rPr lang="en-US" dirty="0"/>
              <a:t>When developing transition plans, assistive technology should be considered and provided as appropriate.</a:t>
            </a:r>
          </a:p>
        </p:txBody>
      </p:sp>
    </p:spTree>
    <p:extLst>
      <p:ext uri="{BB962C8B-B14F-4D97-AF65-F5344CB8AC3E}">
        <p14:creationId xmlns:p14="http://schemas.microsoft.com/office/powerpoint/2010/main" val="731790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F744A-00F6-CEA6-0322-903BC3B08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OSEP Guidance Regarding Consideration Continued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F9002E-D172-8BA7-B74C-DA57F135A0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This includes consideration services such as: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Customizing and adapting the device.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Training or technical assistance for the child and family as appropriate.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Training or technical assistance for educational professionals or other individuals who are otherwise substantially involved in the major life functions of the child.</a:t>
            </a:r>
          </a:p>
        </p:txBody>
      </p:sp>
    </p:spTree>
    <p:extLst>
      <p:ext uri="{BB962C8B-B14F-4D97-AF65-F5344CB8AC3E}">
        <p14:creationId xmlns:p14="http://schemas.microsoft.com/office/powerpoint/2010/main" val="2803232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A9FC3-283A-9391-77B6-80C9E8C4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OSEP Guidance for Part 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14E02-5F7E-62F0-9123-84561E8E33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Assistive technology needs of the family to assist appropriately in the infant or toddlers development must be provided.</a:t>
            </a:r>
          </a:p>
          <a:p>
            <a:r>
              <a:rPr lang="en-US" dirty="0"/>
              <a:t>Assistive technology must be considered when a toddler transitions from early intervention services to preschool even if there isn’t assistive technology in their individual family service plan (IFSP).</a:t>
            </a:r>
          </a:p>
        </p:txBody>
      </p:sp>
    </p:spTree>
    <p:extLst>
      <p:ext uri="{BB962C8B-B14F-4D97-AF65-F5344CB8AC3E}">
        <p14:creationId xmlns:p14="http://schemas.microsoft.com/office/powerpoint/2010/main" val="3303232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1815E-DECB-7C4D-697C-9008AB8A9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OSEP Guidance: Assistive Technology Assessment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8EDCA9-C6DC-061D-962A-B57CB4D4B3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AT assessment is not required.</a:t>
            </a:r>
          </a:p>
        </p:txBody>
      </p:sp>
    </p:spTree>
    <p:extLst>
      <p:ext uri="{BB962C8B-B14F-4D97-AF65-F5344CB8AC3E}">
        <p14:creationId xmlns:p14="http://schemas.microsoft.com/office/powerpoint/2010/main" val="3878123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93003-38FE-C994-3D04-F7351386D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OSEP Guidance: Assistive Technology Services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FD3D8-634B-20E8-166F-E60B2DE695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Provision of an assistive technology device is not sufficient.</a:t>
            </a:r>
          </a:p>
          <a:p>
            <a:r>
              <a:rPr lang="en-US" dirty="0"/>
              <a:t>Services that are necessary must also be provided. </a:t>
            </a:r>
          </a:p>
        </p:txBody>
      </p:sp>
    </p:spTree>
    <p:extLst>
      <p:ext uri="{BB962C8B-B14F-4D97-AF65-F5344CB8AC3E}">
        <p14:creationId xmlns:p14="http://schemas.microsoft.com/office/powerpoint/2010/main" val="2441489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6D525-AAC1-30DF-7B40-C290A369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OSEP Guidance: Assistive Technology Documentation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9F580-C6FA-EB4A-6EBA-F593A2DBF5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Including the check box on an IEP form indicating that assistive technology has been considered is NOT sufficient.</a:t>
            </a:r>
          </a:p>
          <a:p>
            <a:r>
              <a:rPr lang="en-US" dirty="0"/>
              <a:t>Education agencies are responsible for providing assistive technology written into the student’s Individual Education Program (IEP).</a:t>
            </a:r>
          </a:p>
        </p:txBody>
      </p:sp>
    </p:spTree>
    <p:extLst>
      <p:ext uri="{BB962C8B-B14F-4D97-AF65-F5344CB8AC3E}">
        <p14:creationId xmlns:p14="http://schemas.microsoft.com/office/powerpoint/2010/main" val="3723891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72F64-A950-144A-BD3D-2ECDA1DC3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assistive technology (AT)?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24366-FC38-E448-80F5-E9255C8715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228600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The Individuals with Disabilities Education Act (IDEA) includes the definition of assistive technology.</a:t>
            </a:r>
          </a:p>
          <a:p>
            <a:pPr marL="228600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34 CFR (Code of Federal Regulations) § (section) 300.5 Assistive technology device. </a:t>
            </a:r>
          </a:p>
          <a:p>
            <a:pPr marL="228600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b="1" i="1" dirty="0"/>
              <a:t>AND</a:t>
            </a:r>
          </a:p>
          <a:p>
            <a:pPr marL="228600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34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CFR (Code of Federal Regulations) </a:t>
            </a:r>
            <a:r>
              <a:rPr lang="en-US" dirty="0"/>
              <a:t>§ (section) 300.5 Assistive technology services.</a:t>
            </a:r>
          </a:p>
        </p:txBody>
      </p:sp>
    </p:spTree>
    <p:extLst>
      <p:ext uri="{BB962C8B-B14F-4D97-AF65-F5344CB8AC3E}">
        <p14:creationId xmlns:p14="http://schemas.microsoft.com/office/powerpoint/2010/main" val="2733567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9D4A3-25F1-2CEF-A073-FFF37C9F0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Reviewed Research on Accommodations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F4204F-643E-731C-9A9E-EE1518CE61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National Center on Educational Outcomes (NCEO) Accommodations Toolkit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38905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A8DE7-AF48-ED3D-989D-40CAD8B3D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OSEP Guidance: Access to Assistive Technology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55E3E-02D1-152E-EB24-E33070E65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Include access to assistive technology in academic and other environments to improve the student’s use and ensure access throughout the day.</a:t>
            </a:r>
          </a:p>
          <a:p>
            <a:r>
              <a:rPr lang="en-US" dirty="0"/>
              <a:t>On a case-by-case basis, the individual education plan team determines if assistive technology should be sent home to assure the student receives a free appropriate public education (FAPE).</a:t>
            </a:r>
          </a:p>
        </p:txBody>
      </p:sp>
    </p:spTree>
    <p:extLst>
      <p:ext uri="{BB962C8B-B14F-4D97-AF65-F5344CB8AC3E}">
        <p14:creationId xmlns:p14="http://schemas.microsoft.com/office/powerpoint/2010/main" val="5784640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053A2-C914-EE8A-92A7-B5D9775FB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OSEP Guidance: Procuring Assistive Technology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59E11-7118-A10E-AF61-71C0D05636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Assistive technology devices must be provided as soon as possible.</a:t>
            </a:r>
          </a:p>
          <a:p>
            <a:r>
              <a:rPr lang="en-US" dirty="0"/>
              <a:t>Assistive technology is identified and approved by the individual education program team.</a:t>
            </a:r>
          </a:p>
        </p:txBody>
      </p:sp>
    </p:spTree>
    <p:extLst>
      <p:ext uri="{BB962C8B-B14F-4D97-AF65-F5344CB8AC3E}">
        <p14:creationId xmlns:p14="http://schemas.microsoft.com/office/powerpoint/2010/main" val="35100084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D7D68-8A64-AF59-B39F-A71935E9C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OSEP Guidance: Definitions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E7640-CA9F-0768-047C-37FFC5D653A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Assistive technology and accessible technology are not the same thing.</a:t>
            </a:r>
          </a:p>
          <a:p>
            <a:r>
              <a:rPr lang="en-US" dirty="0"/>
              <a:t>Universal design for learning and accessible educational materials (AEM) are not the same thing. </a:t>
            </a:r>
          </a:p>
        </p:txBody>
      </p:sp>
    </p:spTree>
    <p:extLst>
      <p:ext uri="{BB962C8B-B14F-4D97-AF65-F5344CB8AC3E}">
        <p14:creationId xmlns:p14="http://schemas.microsoft.com/office/powerpoint/2010/main" val="1969545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070E08B-DB4B-9852-7D86-448673B9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OSEP Guidance Regarding Motivation and Efficacy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B591AA-5F7D-6656-6976-4BA1387006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800" dirty="0"/>
              <a:t>Received Assistive Technology in </a:t>
            </a:r>
            <a:br>
              <a:rPr lang="en-US" sz="2800" dirty="0"/>
            </a:br>
            <a:r>
              <a:rPr lang="en-US" sz="2800" dirty="0"/>
              <a:t>K-12 Education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73E7FA-ABBC-FA78-5E02-92A8E41D29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/>
              <a:t>99.8% of students graduated.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/>
              <a:t>80.9% Attended a post-secondary education program.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0456B-D2C1-5826-52F4-2D6E262A4A43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algn="ctr"/>
            <a:r>
              <a:rPr lang="en-US" sz="2800" i="1" dirty="0">
                <a:solidFill>
                  <a:srgbClr val="C00000"/>
                </a:solidFill>
              </a:rPr>
              <a:t>DID NOT </a:t>
            </a:r>
            <a:r>
              <a:rPr lang="en-US" sz="2800" dirty="0"/>
              <a:t>Receive Assistive Technology in K-12 Education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5A9C99D-4002-2C89-8754-CE6DC8CBD3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/>
              <a:t>79.6% of students graduated.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/>
              <a:t>40.1% Attended a post-secondary education program.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DDB741C-5838-40AD-913A-1649C877C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From the National Longitudinal Transition Study2 (NLTS2) (2013).</a:t>
            </a:r>
          </a:p>
        </p:txBody>
      </p:sp>
    </p:spTree>
    <p:extLst>
      <p:ext uri="{BB962C8B-B14F-4D97-AF65-F5344CB8AC3E}">
        <p14:creationId xmlns:p14="http://schemas.microsoft.com/office/powerpoint/2010/main" val="16039527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FAA67-6A45-60D0-A4CB-7B9FD06F2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Assistive Technology Technical Assistance and Lending Libraries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C6873-DCCB-F7C6-8890-04A7EFCB7D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Minnesota’s Assistive Technology Act project, </a:t>
            </a:r>
            <a:r>
              <a:rPr lang="en-US" dirty="0">
                <a:hlinkClick r:id="rId3"/>
              </a:rPr>
              <a:t>MN STAR (System of Technology to Achieve Results)</a:t>
            </a:r>
            <a:r>
              <a:rPr lang="en-US" dirty="0"/>
              <a:t> provides technical assistance, device loans and demonstrations.</a:t>
            </a:r>
          </a:p>
          <a:p>
            <a:r>
              <a:rPr lang="en-US" dirty="0">
                <a:hlinkClick r:id="rId4"/>
              </a:rPr>
              <a:t>Minnesota Resource Libraries (MNRL)</a:t>
            </a:r>
            <a:r>
              <a:rPr lang="en-US" dirty="0"/>
              <a:t> includes resources that can be checked out by licensed teachers and related service providers working with Minnesota students who are Deaf/Hard of Hearing (DHH) and Blind/Visually Impaired (BVI) and/or Deaf-Blind.</a:t>
            </a:r>
          </a:p>
        </p:txBody>
      </p:sp>
    </p:spTree>
    <p:extLst>
      <p:ext uri="{BB962C8B-B14F-4D97-AF65-F5344CB8AC3E}">
        <p14:creationId xmlns:p14="http://schemas.microsoft.com/office/powerpoint/2010/main" val="31999890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54BE5-60E7-2C90-6EE0-B604E93D4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for Assistive Technology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B8A91-703E-AD80-27B8-211E8887EE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800" dirty="0"/>
              <a:t>Local special education funding.</a:t>
            </a:r>
          </a:p>
          <a:p>
            <a:pPr marL="457200" indent="-457200">
              <a:buAutoNum type="arabicPeriod"/>
            </a:pPr>
            <a:r>
              <a:rPr lang="en-US" sz="2800" dirty="0"/>
              <a:t>Reimbursement from Medical Assistance including waiver programs.</a:t>
            </a:r>
          </a:p>
          <a:p>
            <a:pPr marL="457200" indent="-457200">
              <a:buAutoNum type="arabicPeriod"/>
            </a:pPr>
            <a:r>
              <a:rPr lang="en-US" sz="2800" dirty="0"/>
              <a:t>Medical Assistance reimbursement monies above the cost of device(s) purchased.</a:t>
            </a:r>
          </a:p>
        </p:txBody>
      </p:sp>
    </p:spTree>
    <p:extLst>
      <p:ext uri="{BB962C8B-B14F-4D97-AF65-F5344CB8AC3E}">
        <p14:creationId xmlns:p14="http://schemas.microsoft.com/office/powerpoint/2010/main" val="3009317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723A8-2A0D-DBA2-0318-B690D88F4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600" b="1" i="0" u="none" strike="noStrike" kern="1200" cap="none" spc="10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Current activities available to help support Assistive Technology Implementation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2DCDA-5E93-7832-4015-C520456D46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Assistive Technology Tuesday Professional Development Sessions 2023-2024</a:t>
            </a:r>
            <a:endParaRPr lang="en-US" dirty="0"/>
          </a:p>
          <a:p>
            <a:r>
              <a:rPr lang="en-US" dirty="0">
                <a:hlinkClick r:id="rId4"/>
              </a:rPr>
              <a:t>Asynchronous Professional Development Sessions 2022-2024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8701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46F1DB6C-80AB-4E41-A5AE-91CFF09CA6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0" dirty="0"/>
              <a:t>Closing Slide, Thank you!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6727D-FF4D-41F5-80A5-FE24A82499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836" y="3909540"/>
            <a:ext cx="11019187" cy="2768846"/>
          </a:xfrm>
        </p:spPr>
        <p:txBody>
          <a:bodyPr/>
          <a:lstStyle/>
          <a:p>
            <a:pPr algn="ctr"/>
            <a:r>
              <a:rPr lang="en-US" dirty="0"/>
              <a:t>Kursten Dubbels, AT, AEM and UDL Specialist</a:t>
            </a:r>
          </a:p>
          <a:p>
            <a:pPr algn="ctr"/>
            <a:r>
              <a:rPr lang="en-US" dirty="0">
                <a:hlinkClick r:id="rId3"/>
              </a:rPr>
              <a:t>Kursten.Dubbels@state.mn.us</a:t>
            </a:r>
            <a:endParaRPr lang="en-US" dirty="0"/>
          </a:p>
          <a:p>
            <a:pPr algn="ctr"/>
            <a:r>
              <a:rPr lang="en-US" dirty="0"/>
              <a:t>651-582-8562</a:t>
            </a:r>
          </a:p>
        </p:txBody>
      </p:sp>
    </p:spTree>
    <p:extLst>
      <p:ext uri="{BB962C8B-B14F-4D97-AF65-F5344CB8AC3E}">
        <p14:creationId xmlns:p14="http://schemas.microsoft.com/office/powerpoint/2010/main" val="3316001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BBD01-ECD6-F294-DD7E-D08166F68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Assistive Technology Device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14C7C-28C7-8CE2-0855-5D48F05AE9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228600" marR="0" lvl="1" indent="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>
                <a:srgbClr val="003399"/>
              </a:buClr>
              <a:buSzPct val="108000"/>
              <a:buFont typeface="Calibri" panose="020F0502020204030204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Assistive technology device means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any item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piece of equipment, or product system, whether acquired commercially off the shelf, modified, or customized, that is used to </a:t>
            </a: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increase, maintain, or improve the functional capabilities of a child with a disability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8275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C9FB9-78FB-2AEF-AB28-85426422B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Assistive Technology Service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F6505-FB0F-625A-4189-75135F8280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Osaka" charset="0"/>
                <a:cs typeface="+mn-cs"/>
              </a:rPr>
              <a:t>Assistive technology service means </a:t>
            </a:r>
            <a:r>
              <a:rPr kumimoji="0" lang="en-US" b="1" i="1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Osaka" charset="0"/>
                <a:cs typeface="+mn-cs"/>
              </a:rPr>
              <a:t>any service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Osaka" charset="0"/>
                <a:cs typeface="+mn-cs"/>
              </a:rPr>
              <a:t>that directly </a:t>
            </a:r>
            <a:r>
              <a:rPr kumimoji="0" lang="en-US" b="1" i="1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Osaka" charset="0"/>
                <a:cs typeface="+mn-cs"/>
              </a:rPr>
              <a:t>assists a child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Osaka" charset="0"/>
                <a:cs typeface="+mn-cs"/>
              </a:rPr>
              <a:t>with a disability in </a:t>
            </a:r>
            <a:r>
              <a:rPr kumimoji="0" lang="en-US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Osaka" charset="0"/>
                <a:cs typeface="+mn-cs"/>
              </a:rPr>
              <a:t>the </a:t>
            </a:r>
            <a:r>
              <a:rPr kumimoji="0" lang="en-US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Osaka" charset="0"/>
                <a:cs typeface="+mn-cs"/>
              </a:rPr>
              <a:t>selection, acquisition, or use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Osaka" charset="0"/>
                <a:cs typeface="+mn-cs"/>
              </a:rPr>
              <a:t>of an assistive technology device. (Authority: 20 U.S.C. (United States Code) 1401(1))</a:t>
            </a:r>
          </a:p>
        </p:txBody>
      </p:sp>
    </p:spTree>
    <p:extLst>
      <p:ext uri="{BB962C8B-B14F-4D97-AF65-F5344CB8AC3E}">
        <p14:creationId xmlns:p14="http://schemas.microsoft.com/office/powerpoint/2010/main" val="2872541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F7768-BE19-89AD-224E-5069749CD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an Item Assistive Technology?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5DB7B-095F-7BDD-8DAA-05A488F1F6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An item, piece of equipment or product system.</a:t>
            </a:r>
          </a:p>
          <a:p>
            <a:pPr marL="457200" indent="-457200">
              <a:buAutoNum type="arabicPeriod"/>
            </a:pPr>
            <a:r>
              <a:rPr lang="en-US" dirty="0"/>
              <a:t>Used to increase, maintain or improve the functional capabilities …</a:t>
            </a:r>
          </a:p>
          <a:p>
            <a:pPr marL="457200" indent="-457200">
              <a:buAutoNum type="arabicPeriod"/>
            </a:pPr>
            <a:r>
              <a:rPr lang="en-US" dirty="0"/>
              <a:t>Of a Person with a disability.</a:t>
            </a:r>
          </a:p>
        </p:txBody>
      </p:sp>
    </p:spTree>
    <p:extLst>
      <p:ext uri="{BB962C8B-B14F-4D97-AF65-F5344CB8AC3E}">
        <p14:creationId xmlns:p14="http://schemas.microsoft.com/office/powerpoint/2010/main" val="1230637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F3B5-D391-072A-8C8B-5F2E79472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identify Assistive Technology?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C9F18-E999-CB35-FA43-B48B8EA4A8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 will share some items, and I want you to think if you would classify the item as assistive technology.</a:t>
            </a:r>
          </a:p>
          <a:p>
            <a:r>
              <a:rPr lang="en-US" dirty="0"/>
              <a:t>Answer Options: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It IS assistive technology (AT)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It IS NOT assistive technology (AT)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IT DEPENDS on additional information to determine if it is assistive technology (AT)</a:t>
            </a:r>
          </a:p>
        </p:txBody>
      </p:sp>
    </p:spTree>
    <p:extLst>
      <p:ext uri="{BB962C8B-B14F-4D97-AF65-F5344CB8AC3E}">
        <p14:creationId xmlns:p14="http://schemas.microsoft.com/office/powerpoint/2010/main" val="693317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1E47F-AFB4-5916-E156-7F2A4F357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headphones AT?</a:t>
            </a:r>
          </a:p>
        </p:txBody>
      </p:sp>
      <p:pic>
        <p:nvPicPr>
          <p:cNvPr id="6" name="Picture Placeholder 5" descr="Bose black over the each noise cancelling headphones.">
            <a:extLst>
              <a:ext uri="{FF2B5EF4-FFF2-40B4-BE49-F238E27FC236}">
                <a16:creationId xmlns:a16="http://schemas.microsoft.com/office/drawing/2014/main" id="{84754FA5-33E5-AA0C-34EF-53C1FDEDC67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tretch>
            <a:fillRect/>
          </a:stretch>
        </p:blipFill>
        <p:spPr>
          <a:xfrm>
            <a:off x="2122613" y="2502052"/>
            <a:ext cx="2552700" cy="41529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7769E2-0BC9-AD79-3BA9-C1DB3281CD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85437" y="2698555"/>
            <a:ext cx="5473002" cy="3775275"/>
          </a:xfrm>
        </p:spPr>
        <p:txBody>
          <a:bodyPr/>
          <a:lstStyle/>
          <a:p>
            <a:r>
              <a:rPr lang="en-US" sz="2800" dirty="0"/>
              <a:t>Would you change your answer if I told you the headphones were noise cancelling?</a:t>
            </a:r>
          </a:p>
        </p:txBody>
      </p:sp>
    </p:spTree>
    <p:extLst>
      <p:ext uri="{BB962C8B-B14F-4D97-AF65-F5344CB8AC3E}">
        <p14:creationId xmlns:p14="http://schemas.microsoft.com/office/powerpoint/2010/main" val="605298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71D04-5323-63C1-8894-CB5D95C1F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straws AT?</a:t>
            </a:r>
          </a:p>
        </p:txBody>
      </p:sp>
      <p:pic>
        <p:nvPicPr>
          <p:cNvPr id="6" name="Picture Placeholder 5" descr="A group of colorful straws that bend.">
            <a:extLst>
              <a:ext uri="{FF2B5EF4-FFF2-40B4-BE49-F238E27FC236}">
                <a16:creationId xmlns:a16="http://schemas.microsoft.com/office/drawing/2014/main" id="{1F6737C4-94AB-5FBF-BDA3-9507BD1679F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tretch>
            <a:fillRect/>
          </a:stretch>
        </p:blipFill>
        <p:spPr>
          <a:xfrm>
            <a:off x="1405634" y="2604877"/>
            <a:ext cx="3857625" cy="3857625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5E5AC5-0AA5-439D-F276-624421C2A1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18481" y="2700787"/>
            <a:ext cx="5473002" cy="3775275"/>
          </a:xfrm>
        </p:spPr>
        <p:txBody>
          <a:bodyPr/>
          <a:lstStyle/>
          <a:p>
            <a:r>
              <a:rPr lang="en-US" sz="2800" dirty="0"/>
              <a:t>Would you change your answer if I told you the straws did not bend?</a:t>
            </a:r>
          </a:p>
        </p:txBody>
      </p:sp>
    </p:spTree>
    <p:extLst>
      <p:ext uri="{BB962C8B-B14F-4D97-AF65-F5344CB8AC3E}">
        <p14:creationId xmlns:p14="http://schemas.microsoft.com/office/powerpoint/2010/main" val="3188744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BF07-AFB4-F6A3-03D4-D023CF70E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ASL (American Sign Language) AT?</a:t>
            </a:r>
          </a:p>
        </p:txBody>
      </p:sp>
      <p:pic>
        <p:nvPicPr>
          <p:cNvPr id="1026" name="Picture 2" descr="The letters ASL above the hand signs showing the American sign language letters A S and L.">
            <a:extLst>
              <a:ext uri="{FF2B5EF4-FFF2-40B4-BE49-F238E27FC236}">
                <a16:creationId xmlns:a16="http://schemas.microsoft.com/office/drawing/2014/main" id="{DEA8D03C-0D02-AB84-C030-72BEB784B37A}"/>
              </a:ext>
            </a:extLst>
          </p:cNvPr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3"/>
          <a:srcRect t="70" b="70"/>
          <a:stretch/>
        </p:blipFill>
        <p:spPr bwMode="auto">
          <a:xfrm>
            <a:off x="612489" y="2900848"/>
            <a:ext cx="5329237" cy="3493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4159C-1557-4336-96E3-0B5F0501ED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64819" y="2760147"/>
            <a:ext cx="5473002" cy="377527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4472C4"/>
              </a:buClr>
              <a:buSzPct val="100000"/>
              <a:buFont typeface="Tw Cen MT" panose="020B0602020104020603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Would you change your answer if I told you the ASL was generated by Artificial Intelligence (AI)?</a:t>
            </a:r>
          </a:p>
        </p:txBody>
      </p:sp>
    </p:spTree>
    <p:extLst>
      <p:ext uri="{BB962C8B-B14F-4D97-AF65-F5344CB8AC3E}">
        <p14:creationId xmlns:p14="http://schemas.microsoft.com/office/powerpoint/2010/main" val="3842081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CC"/>
      </a:hlink>
      <a:folHlink>
        <a:srgbClr val="954F7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AW xmlns="http://www.net-centric.com/PAWPP">
  <Shape xmlns="" ID="8euNCCA4IqjupmbpvbvSMfRq+8o=" pdftag="H1" isBookmarkSet="no" bookmark="yes" Order="_x0031_"/>
  <Shape xmlns="" ID="ARSfPO/U9ItJ9zIOwm93ZJ7l/j8=" pdftag="H2" isBookmarkSet="no" bookmark="yes" Order="_x0032_"/>
  <Shape xmlns="" ID="osa0KM2sbnZHHxlXUxKH3ujjHuE=" pdftag="" bookmark="no" Order="_x0031_"/>
  <Shape xmlns="" ID="4JRL6lqoOFw9RUHrP0y9U5BDzf8=" pdftag="" bookmark="no" Order="_x0032_"/>
  <Shape xmlns="" ID="sM+ghJOlUVqnHU19mdPjAdwWJuw=" pdftag="" bookmark="no" Order="_x0031_"/>
  <Shape xmlns="" ID="GTGIHFiwAYvgHLb8IUSCQ2X6w4g=" pdftag="" bookmark="no" Order="_x0032_"/>
  <Shape xmlns="" ID="hq9gSbGZQhpPus+SHezN5PrGc9w=" pdftag="" bookmark="no" Order="_x0031_"/>
  <Shape xmlns="" ID="FtXJgaOuZev8eFU+if2YMxbKkRI=" pdftag="" bookmark="no" Order="_x0032_"/>
  <Shape xmlns="" ID="ri+uYzSNCD67GlIZrZ8qmmNgURU=" pdftag="" bookmark="no" Order="_x0033_"/>
  <Shape xmlns="" ID="/Xe9+1NnBDFDac2uz9Mf5cnxpHw=" pdftag="" bookmark="no" Order="_x0031_"/>
  <Shape xmlns="" ID="rGgMSPfHoOmRN/+oUl7Dwo+YgYE=" pdftag="" bookmark="no" Order="_x0032_"/>
  <Shape xmlns="" ID="ZTBnAgeWTQQGZoyfyflkLJl+jcs=" pdftag="" bookmark="no" Order="_x0035_"/>
  <Shape xmlns="" ID="nSihPpWUspo+Y57wY5tF8LIQIHs=" pdftag="" bookmark="no" Order="_x0032_"/>
  <Shape xmlns="" ID="S6CVtHyytP5Rb39DTS6OkAlP7e0=" pdftag="" bookmark="no" Order="_x0034_"/>
  <Shape xmlns="" ID="USIEJhtT65UPFtGM0RUW67D4iJA=" pdftag="" bookmark="no" Order="_x0033_"/>
  <Shape xmlns="" ID="XzVFQuOWAWqK/HZDqm2LiuGBOJQ=" pdftag="" bookmark="no" Order="_x0032_"/>
  <Shape xmlns="" ID="uflvo7/4mXD7uDuM1tkLIDwRdoQ=" inline="no" formula="no" pdftag="Figure" Lang="" bookmark="no" Order="_x0031_" artifact="_x0030_" validate="no"/>
  <HyperLink xmlns="" ID="iB0l3QkZoIIwbuqLQRe5I0KEal0=1995016305290.2289_384.0426" plainAltText="shuyin.maciel_x0040_metrocsu.org" Lang=""/>
  <Shape xmlns="" ID="oUeVMHAtmcFeZuL28VldA6mxYF4=" pdftag="" bookmark="no" Order="_x0031_"/>
  <Shape xmlns="" ID="iB0l3QkZoIIwbuqLQRe5I0KEal0=" pdftag="" bookmark="no" Order="_x0032_"/>
  <SubText xmlns="" ID="uflvo7/4mXD7uDuM1tkLIDwRdoQ=" ActualText=""/>
  <Shape xmlns="" ID="dPX0ernXQqq7MaM8E4a1qptkh+k=" pdftag="" Order="_x0033_"/>
  <Shape xmlns="" ID="Hh1Xjc3/gkCgz3Lgnw5QbaDBk5s=" isBookmarkSet="no" pdftag="H1" artifact="_x0030_" bookmark="yes" Order="_x0031_"/>
  <Shape xmlns="" ID="Qxpb1VRXstRwAhf8+cTEaFqGdXE=" isBookmarkSet="no" bookmark="yes" pdftag="P" artifact="_x0030_" Order="_x0032_"/>
  <Shape xmlns="" ID="KCgBqnKLIedfCQf/S9Vk0cZ6zlI=" pdftag="H2" isBookmarkSet="no" bookmark="yes" Order="_x0031_"/>
  <Shape xmlns="" ID="x/QBzKvZs8QT19MUK4I5dwzhtq8=" pdftag="P" isBookmarkSet="no" bookmark="no" Order="_x0032_"/>
  <Shape xmlns="" ID="ASV94Z4cLJZBI7cZMHuZe6TvwVI=" pdftag="H2" isBookmarkSet="no" bookmark="yes" Order="_x0031_"/>
  <Shape xmlns="" ID="JdKfymMv9W8asZOFdFiTjstwjIw=" pdftag="P" isBookmarkSet="no" bookmark="no" Order="_x0032_"/>
  <Shape xmlns="" ID="1PwBHUKGIv+MXdp3+0b44ky2Hj0=" pdftag="H2" isBookmarkSet="no" bookmark="yes" Order="_x0031_"/>
  <Shape xmlns="" ID="mkLfe+EQVyxu8i3ETVdP/cxkn8g=" pdftag="P" isBookmarkSet="no" bookmark="no" Order="_x0032_"/>
  <Shape xmlns="" ID="reHWOYKLqMwSNqWFrsXDMT5UAHY=" pdftag="H2" isBookmarkSet="no" bookmark="yes" Order="_x0031_"/>
  <Shape xmlns="" ID="CZ6FgUn6HQ1kCartn+7ZTmD4ndU=" pdftag="P" isBookmarkSet="no" bookmark="no" Order="_x0032_"/>
  <Shape xmlns="" ID="Hi/C+qFL3GCB/7gNJZXb29bg0KI=" pdftag="H2" isBookmarkSet="no" bookmark="yes" Order="_x0031_"/>
  <Shape xmlns="" ID="JTxOPVhIo76vuFC7jSn2f4dH8+Q=" pdftag="P" isBookmarkSet="no" bookmark="no" Order="_x0032_"/>
  <Shape xmlns="" ID="+xi4PmJbvBEOqj2XdpqVYt1ZnYU=" pdftag="H2" isBookmarkSet="no" bookmark="yes" Order="_x0031_"/>
  <Shape xmlns="" ID="1nllH9o9IP4CUsOGE4fO41phtxY=" formula="no" artifact="_x0030_" inline="no" validate="yes" pdftag="Figure" isBookmarkSet="no" bookmark="no" Order="_x0032_" Lang=""/>
  <HyperLink xmlns="" ID="I4GKo8vRB85m9JT9KXOz/SIEOes=545128651.8274_262.289" plainAltText="Dear_x0020_Colleague_x0020_Letter_x0020_on_x0020_the_x0020_Provision_x0020_of_x0020_Assistive_x0020_Technology_x0020_Devices_x0020_and_x0020_Services" language="" Lang=""/>
  <HyperLink xmlns="" ID="I4GKo8vRB85m9JT9KXOz/SIEOes=-148886929751.8274_312.209" plainAltText="Myths_x0020_and_x0020_Facts_x0020_Surrounding_x0020_Assistive_x0020_Technology_x0020_Devices_x0020_and_x0020_Services_x0020_Document" language="" Lang=""/>
  <HyperLink xmlns="" ID="I4GKo8vRB85m9JT9KXOz/SIEOes=93076715251.8274_362.129" plainAltText="U.S._x0020_Department_x0020_of_x0020_Education_x0020_2024_x0020_National_x0020_Education_x0020_Technology_x0020_Plan_x0020__x0028_NETP_x0029_" language="" Lang=""/>
  <HyperLink xmlns="" ID="I4GKo8vRB85m9JT9KXOz/SIEOes=-43581191951.8274_412.049" plainAltText="Updates_x0020_to_x0020_the_x0020_Guidance_x0020_on_x0020_Center_x0020_on_x0020_Inclusive_x0020_Technology_x0020__x0026__x0020_Education_x0020_Systems_x0020_" language="" Lang=""/>
  <HyperLink xmlns="" ID="I4GKo8vRB85m9JT9KXOz/SIEOes=-3473045151.8274_449.969" plainAltText="_x0028_CITES_x0029_" language=""/>
  <HyperLink xmlns="" ID="K2FMKR8VivRqIycHVdDi9Xxujgc=70163321751.8274_224.369" plainAltText="National_x0020_Center_x0020_on_x0020_Educational_x0020_Outcomes_x0020__x0028_NCEO_x0029__x0020_Accommodations_x0020_Toolkit" language="" Lang=""/>
  <HyperLink xmlns="" ID="+aT6aDXc3FV1fUTHRju6Hwn/3c8=-348447060497.4174_224.369" plainAltText="MN_x0020_STAR_x0020__x0028_System_x0020_of_x0020_Technology_x0020_to_x0020_" language="" Lang=""/>
  <HyperLink xmlns="" ID="+aT6aDXc3FV1fUTHRju6Hwn/3c8=-147328826651.8274_250.289" plainAltText="Achieve_x0020_Results_x0029_" language="" Lang=""/>
  <HyperLink xmlns="" ID="+aT6aDXc3FV1fUTHRju6Hwn/3c8=-146821042951.8274_288.209" plainAltText="Minnesota_x0020_Resource_x0020_Libraries_x0020__x0028_MNRL_x0029_" language="" Lang=""/>
  <HyperLink xmlns="" ID="G5ntLV+oEIhyiYxTE/cXo2Ji3Zw=64961453951.8274_224.369" plainAltText="Assistive_x0020_Technology_x0020_Tuesday_x0020_Professional_x0020_Development_x0020_Sessions_x0020_2023-2024" language="" Lang=""/>
  <HyperLink xmlns="" ID="G5ntLV+oEIhyiYxTE/cXo2Ji3Zw=27441890451.8274_262.289" plainAltText="Asynchronous_x0020_Professional_x0020_Development_x0020_Sessions_x0020_2022-2024" language="" Lang=""/>
  <HyperLink xmlns="" ID="ieJtEOwOhiuaHILrQcz08BKa9hc=1081471215333.2863_352.2378" plainAltText="Kursten.Dubbels_x0040_state.mn.us" language="" Lang=""/>
  <Shape xmlns="" ID="6iqVE3m3CuNakATTmtCXlbfedhw=" pdftag="P" isBookmarkSet="no" bookmark="no" Order="_x0033_"/>
  <Shape xmlns="" ID="E2RSRlwwSZDZcBiaLR09uGA7djs=" pdftag="H2" isBookmarkSet="no" bookmark="yes" Order="_x0031_"/>
  <Shape xmlns="" ID="6kiT9iOa/vaN4Gqi/dCynxvj7BU=" artifact="_x0030_" validate="yes" pdftag="Figure" isBookmarkSet="no" bookmark="no" Order="_x0032_" formula="no" Lang=""/>
  <Shape xmlns="" ID="OJfRyZeR8iS+u9ZB73L842JRspI=" pdftag="P" isBookmarkSet="no" bookmark="no" Order="_x0033_"/>
  <Shape xmlns="" ID="xlOo5gGDyUaeMz7fEAroDA4xcU0=" pdftag="H2" isBookmarkSet="no" bookmark="yes" Order="_x0031_"/>
  <Shape xmlns="" ID="qrS1bzEFXmquF6y08KR6K4bbpu4=" artifact="_x0030_" validate="yes" pdftag="Figure" isBookmarkSet="no" bookmark="no" Order="_x0033_" formula="no" Lang=""/>
  <Shape xmlns="" ID="kwcQ40Q0V9M7wgYGCuqCJWQBkR4=" pdftag="P" isBookmarkSet="no" bookmark="no" Order="_x0032_"/>
  <Shape xmlns="" ID="LarD9tHka+K1qu0I9EgUQ/NNZfQ=" pdftag="H2" isBookmarkSet="no" bookmark="yes" Order="_x0031_"/>
  <Shape xmlns="" ID="sV0U1pg6Jy0/+ePJvxpMzGQB/MY=" artifact="_x0030_" validate="yes" pdftag="Figure" isBookmarkSet="no" bookmark="no" Order="_x0032_" formula="no" Lang=""/>
  <Shape xmlns="" ID="TcNRQrCg6p2bGb34IUv97Ff5+9M=" pdftag="P" isBookmarkSet="no" bookmark="no" Order="_x0033_"/>
  <Shape xmlns="" ID="FGgfEfkyWi2lj456bzuz2EWJUXk=" pdftag="H2" isBookmarkSet="no" bookmark="yes" Order="_x0031_"/>
  <Shape xmlns="" ID="hPxiD3vOI5w06CWudSTzrnBkJbw=" artifact="_x0030_" validate="yes" pdftag="Figure" isBookmarkSet="no" bookmark="no" Order="_x0033_" formula="no" Lang=""/>
  <Shape xmlns="" ID="K72wqK6rTq0HZCahZKcOrKs+Gus=" pdftag="P" isBookmarkSet="no" bookmark="no" Order="_x0032_"/>
  <Shape xmlns="" ID="QS9+x1JA1XU0D12lztsptn/UD5A=" pdftag="H2" isBookmarkSet="no" bookmark="yes" Order="_x0031_"/>
  <Shape xmlns="" ID="H2ETgBoYl4oA2bEk1gYQjjnGbpI=" formula="no" artifact="_x0030_" inline="no" validate="yes" pdftag="Figure" isBookmarkSet="no" bookmark="no" Order="_x0032_" Lang=""/>
  <Shape xmlns="" ID="lHhI8ZV9WZhgPqL9t7hZJb/Pa4Q=" pdftag="P" isBookmarkSet="no" bookmark="no" Order="_x0033_"/>
  <Shape xmlns="" ID="DUP9qEfBBzLgUMYBjfcZAJx1NX0=" pdftag="H2" isBookmarkSet="no" bookmark="yes" Order="_x0031_"/>
  <Shape xmlns="" ID="I4GKo8vRB85m9JT9KXOz/SIEOes=" pdftag="P" isBookmarkSet="no" bookmark="no" Order="_x0032_"/>
  <Shape xmlns="" ID="crXAk6u13cudWLcVZx8/26spcYo=" pdftag="H2" isBookmarkSet="no" bookmark="yes" Order="_x0031_"/>
  <Shape xmlns="" ID="wft/IXlxXSu+j0XtXd3xXZZy9zw=" pdftag="P" isBookmarkSet="no" bookmark="no" Order="_x0032_"/>
  <Shape xmlns="" ID="a/L7sBNECoyIkCztbARwjP9qZcs=" pdftag="H2" isBookmarkSet="no" bookmark="yes" Order="_x0031_"/>
  <Shape xmlns="" ID="QTIhL3i7nILQmchnzhdKNDvwHow=" pdftag="P" isBookmarkSet="no" bookmark="no" Order="_x0032_"/>
  <Shape xmlns="" ID="xVCZYpPIcMD7wDc2iuY8F1cnxZw=" pdftag="H2" isBookmarkSet="no" bookmark="yes" Order="_x0031_"/>
  <Shape xmlns="" ID="+/G2TgVN/QtUSMl3h18YAdm3aWI=" pdftag="P" isBookmarkSet="no" bookmark="no" Order="_x0032_"/>
  <Shape xmlns="" ID="HJzjnGWcJG+AtczX5onfE5HJZr8=" pdftag="H2" isBookmarkSet="no" bookmark="yes" Order="_x0031_"/>
  <Shape xmlns="" ID="eskfi+V3Ex45Z+7pl7eOIEkaDr4=" pdftag="P" isBookmarkSet="no" bookmark="no" Order="_x0032_"/>
  <Shape xmlns="" ID="xPkm+MD/JP3SCIFtPs1jLIBOiaA=" pdftag="H2" isBookmarkSet="no" bookmark="yes" Order="_x0031_"/>
  <Shape xmlns="" ID="WvRG4AGl5vbA7Mz1dgTYEKIUuIg=" pdftag="P" isBookmarkSet="no" bookmark="no" Order="_x0032_"/>
  <Shape xmlns="" ID="GcBLCQYqXprgNGiZeAO4GvQ+dUY=" pdftag="H2" isBookmarkSet="no" bookmark="yes" Order="_x0031_"/>
  <Shape xmlns="" ID="gvVd1f0Xs/fykszZcQGZtQsRtGU=" pdftag="P" isBookmarkSet="no" bookmark="no" Order="_x0032_"/>
  <Shape xmlns="" ID="Eh6GisCh7N2IFq9DZpaGPEmeedk=" pdftag="H2" isBookmarkSet="no" bookmark="yes" Order="_x0031_"/>
  <Shape xmlns="" ID="K2FMKR8VivRqIycHVdDi9Xxujgc=" pdftag="P" isBookmarkSet="no" bookmark="no" Order="_x0032_"/>
  <Shape xmlns="" ID="WZtW0+upFvQzLwravr4xHx/l8Vc=" pdftag="H2" isBookmarkSet="no" bookmark="yes" Order="_x0031_"/>
  <Shape xmlns="" ID="M8H650e3a1XEqQwhEfapCg/cvhw=" pdftag="P" isBookmarkSet="no" bookmark="no" Order="_x0032_"/>
  <Shape xmlns="" ID="t3+qfZkMSt+G2CuyV+bXVhpQebI=" pdftag="H2" isBookmarkSet="no" bookmark="yes" Order="_x0031_"/>
  <Shape xmlns="" ID="DGmsAF38jlPgw/g6mh8H4a1yrmg=" pdftag="P" isBookmarkSet="no" bookmark="no" Order="_x0032_"/>
  <Shape xmlns="" ID="vv0QZcRK9Y6vdOmzCYVuIyzfyBM=" pdftag="H2" isBookmarkSet="no" bookmark="yes" Order="_x0031_"/>
  <Shape xmlns="" ID="obPUFCJKOSACI+7GWsBQifLPXWA=" pdftag="P" isBookmarkSet="no" bookmark="no" Order="_x0032_"/>
  <Shape xmlns="" ID="GRF4gI5hF/mcVS891PMj3TkG1I8=" pdftag="H2" isBookmarkSet="no" bookmark="yes" Order="_x0031_"/>
  <Shape xmlns="" ID="JkYGBzSA8KhsqiSgREI3rhlCCAg=" pdftag="P" isBookmarkSet="no" bookmark="no" Order="_x0033_"/>
  <Shape xmlns="" ID="v9znsacOR7V1xp54hnFbgspAzhg=" pdftag="P" isBookmarkSet="no" bookmark="no" Order="_x0034_"/>
  <Shape xmlns="" ID="cmhonq6PrWPDZvjeX5WWUtAL82Y=" pdftag="P" isBookmarkSet="no" bookmark="no" Order="_x0032_"/>
  <Shape xmlns="" ID="aruX1CkkcE9HzThcQrbtAesDk9E=" pdftag="P" isBookmarkSet="no" bookmark="no" Order="_x0035_"/>
  <Shape xmlns="" ID="hoc10JUZCsuUE/Q7Q4RrPLqfVQk=" pdftag="P" isBookmarkSet="no" bookmark="no" Order="_x0036_"/>
  <Shape xmlns="" ID="CF/q/7AXFfiJzmdvI+2Bxu3+P9Y=" pdftag="H2" isBookmarkSet="no" bookmark="yes" Order="_x0031_"/>
  <Shape xmlns="" ID="+aT6aDXc3FV1fUTHRju6Hwn/3c8=" pdftag="P" isBookmarkSet="no" bookmark="no" Order="_x0032_"/>
  <Shape xmlns="" ID="FQkvnJkvj1EohXnDMsNTRwm3IzA=" pdftag="H2" isBookmarkSet="no" bookmark="yes" Order="_x0031_"/>
  <Shape xmlns="" ID="N3dhW8xDF+4I5+s3CP1PHBQYLNk=" pdftag="P" isBookmarkSet="no" bookmark="no" Order="_x0032_"/>
  <Shape xmlns="" ID="tvX1zmEopvUtqSerS8un2TotsHk=" pdftag="H2" isBookmarkSet="no" bookmark="yes" Order="_x0031_"/>
  <Shape xmlns="" ID="G5ntLV+oEIhyiYxTE/cXo2Ji3Zw=" pdftag="P" isBookmarkSet="no" bookmark="no" Order="_x0032_"/>
  <Shape xmlns="" ID="Ork208F658+TAGLJV6K1R3/i8Dw=" pdftag="H2" isBookmarkSet="no" bookmark="yes" Order="_x0031_"/>
  <Shape xmlns="" ID="ieJtEOwOhiuaHILrQcz08BKa9hc=" pdftag="P" isBookmarkSet="no" bookmark="no" Order="_x0032_"/>
  <SubText xmlns="" ID="1nllH9o9IP4CUsOGE4fO41phtxY=" ActualText=""/>
  <SubText xmlns="" ID="H2ETgBoYl4oA2bEk1gYQjjnGbpI=" ActualText=""/>
  <SubText xmlns="" ID="6kiT9iOa/vaN4Gqi/dCynxvj7BU=" ActualText=""/>
  <SubText xmlns="" ID="qrS1bzEFXmquF6y08KR6K4bbpu4=" ActualText=""/>
  <SubText xmlns="" ID="sV0U1pg6Jy0/+ePJvxpMzGQB/MY=" ActualText=""/>
  <SubText xmlns="" ID="hPxiD3vOI5w06CWudSTzrnBkJbw=" ActualText=""/>
  <Shape xmlns="" ID="mQuBVdMfnux/8Ko9vTYugDLRLC0=" pdftag="" Order="_x0031_" bookmark="no"/>
  <Shape xmlns="" ID="lNvDm+wHiuCeZNnOY0LxP89SiE8=" pdftag="" Order="_x0032_" bookmark="no"/>
  <Shape xmlns="" ID="r6G4vxL3hBB2h1UbGpMKTWsUYoU=" pdftag="" Order="_x0033_" bookmark="no"/>
  <Shape xmlns="" ID="hMZkTgBiTGCX5FDlLFMvOFd6RkA=" pdftag="" Order="_x0034_" bookmark="no"/>
  <Shape xmlns="" ID="bkeagdSYi42F4h+z4IrSV9RENzE=" pdftag="" Order="_x0035_" bookmark="no"/>
</PAW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3BF54C514439419C57178662D51464" ma:contentTypeVersion="15" ma:contentTypeDescription="Create a new document." ma:contentTypeScope="" ma:versionID="c9a73adb67e7604457ec5d8728cd964f">
  <xsd:schema xmlns:xsd="http://www.w3.org/2001/XMLSchema" xmlns:xs="http://www.w3.org/2001/XMLSchema" xmlns:p="http://schemas.microsoft.com/office/2006/metadata/properties" xmlns:ns3="2e890df0-8a1e-4e72-b328-537d496912eb" xmlns:ns4="6b568d49-7062-4d17-b540-90c9fd54c406" targetNamespace="http://schemas.microsoft.com/office/2006/metadata/properties" ma:root="true" ma:fieldsID="90144df5a25e5c0b9e35120b25a7356a" ns3:_="" ns4:_="">
    <xsd:import namespace="2e890df0-8a1e-4e72-b328-537d496912eb"/>
    <xsd:import namespace="6b568d49-7062-4d17-b540-90c9fd54c40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890df0-8a1e-4e72-b328-537d496912e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68d49-7062-4d17-b540-90c9fd54c4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b568d49-7062-4d17-b540-90c9fd54c406" xsi:nil="true"/>
  </documentManagement>
</p:properties>
</file>

<file path=customXml/itemProps1.xml><?xml version="1.0" encoding="utf-8"?>
<ds:datastoreItem xmlns:ds="http://schemas.openxmlformats.org/officeDocument/2006/customXml" ds:itemID="{BDDA8F98-CF0A-47A4-BB33-D89B60E5DAF1}">
  <ds:schemaRefs>
    <ds:schemaRef ds:uri="http://www.net-centric.com/PAWPP"/>
    <ds:schemaRef ds:uri=""/>
  </ds:schemaRefs>
</ds:datastoreItem>
</file>

<file path=customXml/itemProps2.xml><?xml version="1.0" encoding="utf-8"?>
<ds:datastoreItem xmlns:ds="http://schemas.openxmlformats.org/officeDocument/2006/customXml" ds:itemID="{2E358210-0862-4A4E-95BC-1D1E97CB96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890df0-8a1e-4e72-b328-537d496912eb"/>
    <ds:schemaRef ds:uri="6b568d49-7062-4d17-b540-90c9fd54c4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615830-211B-4F9E-BCEE-27C42F7CE6E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558D0B6-0C9C-4695-850B-086B91D6C24E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6b568d49-7062-4d17-b540-90c9fd54c406"/>
    <ds:schemaRef ds:uri="2e890df0-8a1e-4e72-b328-537d496912eb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Metadata/LabelInfo.xml><?xml version="1.0" encoding="utf-8"?>
<clbl:labelList xmlns:clbl="http://schemas.microsoft.com/office/2020/mipLabelMetadata">
  <clbl:label id="{eb14b046-24c4-4519-8f26-b89c2159828c}" enabled="0" method="" siteId="{eb14b046-24c4-4519-8f26-b89c2159828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29546</TotalTime>
  <Words>1130</Words>
  <Application>Microsoft Office PowerPoint</Application>
  <PresentationFormat>Widescreen</PresentationFormat>
  <Paragraphs>122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Courier New</vt:lpstr>
      <vt:lpstr>Tw Cen MT</vt:lpstr>
      <vt:lpstr>Wingdings</vt:lpstr>
      <vt:lpstr>Wingdings 3</vt:lpstr>
      <vt:lpstr>Integral</vt:lpstr>
      <vt:lpstr>Assistive Technology for Education</vt:lpstr>
      <vt:lpstr>What is assistive technology (AT)?</vt:lpstr>
      <vt:lpstr>Assistive Technology Device</vt:lpstr>
      <vt:lpstr>Assistive Technology Service</vt:lpstr>
      <vt:lpstr>What Makes an Item Assistive Technology?</vt:lpstr>
      <vt:lpstr>Can you identify Assistive Technology?</vt:lpstr>
      <vt:lpstr>Are headphones AT?</vt:lpstr>
      <vt:lpstr>Are straws AT?</vt:lpstr>
      <vt:lpstr>IS ASL (American Sign Language) AT?</vt:lpstr>
      <vt:lpstr>Are eyeglasses AT?</vt:lpstr>
      <vt:lpstr>Is a paper clip AT?</vt:lpstr>
      <vt:lpstr>Is JAWS (Job Access with Speech) AT?</vt:lpstr>
      <vt:lpstr>Assistive Technology Guidance from Office of Special Education Programs (OSEP)</vt:lpstr>
      <vt:lpstr>Guidance Regarding Consideration</vt:lpstr>
      <vt:lpstr>OSEP Guidance Regarding Consideration Continued</vt:lpstr>
      <vt:lpstr>OSEP Guidance for Part C</vt:lpstr>
      <vt:lpstr>OSEP Guidance: Assistive Technology Assessment</vt:lpstr>
      <vt:lpstr>OSEP Guidance: Assistive Technology Services</vt:lpstr>
      <vt:lpstr>OSEP Guidance: Assistive Technology Documentation</vt:lpstr>
      <vt:lpstr>Peer Reviewed Research on Accommodations</vt:lpstr>
      <vt:lpstr>OSEP Guidance: Access to Assistive Technology</vt:lpstr>
      <vt:lpstr>OSEP Guidance: Procuring Assistive Technology</vt:lpstr>
      <vt:lpstr>OSEP Guidance: Definitions</vt:lpstr>
      <vt:lpstr>OSEP Guidance Regarding Motivation and Efficacy</vt:lpstr>
      <vt:lpstr>Assistive Technology Technical Assistance and Lending Libraries</vt:lpstr>
      <vt:lpstr>Funding for Assistive Technology</vt:lpstr>
      <vt:lpstr>Current activities available to help support Assistive Technology Implementation</vt:lpstr>
      <vt:lpstr>Closing Slide, 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Assistive Technology for Education. Charting the Cs Conference 2024.</dc:title>
  <dc:creator>Kursten Dubbels; Minnesota Department of Educaiton</dc:creator>
  <cp:lastModifiedBy>Shuyin Maciel</cp:lastModifiedBy>
  <cp:revision>1005</cp:revision>
  <dcterms:created xsi:type="dcterms:W3CDTF">2020-04-18T15:28:58Z</dcterms:created>
  <dcterms:modified xsi:type="dcterms:W3CDTF">2024-04-16T07:54:32Z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0x010100FA3BF54C514439419C57178662D51464</vt:lpwstr>
  </property>
</Properties>
</file>