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jwwgQJ3S52mF/O74Wp5+2dkhH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86425" autoAdjust="0"/>
  </p:normalViewPr>
  <p:slideViewPr>
    <p:cSldViewPr snapToGrid="0">
      <p:cViewPr varScale="1">
        <p:scale>
          <a:sx n="70" d="100"/>
          <a:sy n="70" d="100"/>
        </p:scale>
        <p:origin x="402" y="54"/>
      </p:cViewPr>
      <p:guideLst>
        <p:guide pos="3840"/>
        <p:guide orient="horz" pos="2160"/>
      </p:guideLst>
    </p:cSldViewPr>
  </p:slideViewPr>
  <p:outlineViewPr>
    <p:cViewPr>
      <p:scale>
        <a:sx n="33" d="100"/>
        <a:sy n="33" d="100"/>
      </p:scale>
      <p:origin x="0" y="-4026"/>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6e5632a8b3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6e5632a8b3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26e5632a8b3_0_1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e5632a8b3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6e5632a8b3_0_2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26e5632a8b3_0_2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6e5632a8b3_0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6e5632a8b3_0_2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6e5632a8b3_0_2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6e5632a8b3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6e5632a8b3_0_2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6e5632a8b3_0_2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f5845eb953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f5845eb953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1f5845eb953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6e5632a8b3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6e5632a8b3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26e5632a8b3_0_1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6e5632a8b3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6e5632a8b3_0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26e5632a8b3_0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6e5632a8b3_0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6e5632a8b3_0_2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6e5632a8b3_0_2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e5632a8b3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6e5632a8b3_0_2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26e5632a8b3_0_2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6e5632a8b3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6e5632a8b3_0_2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6e5632a8b3_0_2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6e5632a8b3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6e5632a8b3_0_2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26e5632a8b3_0_2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6e5632a8b3_0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6e5632a8b3_0_2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26e5632a8b3_0_2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c79e24b8d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c79e24b8d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2c79e24b8d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845eb953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f5845eb953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1f5845eb953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f5845eb953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f5845eb953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f5845eb953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f5845eb953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f5845eb953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1f5845eb953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e5632a8b3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6e5632a8b3_0_2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26e5632a8b3_0_2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f5845eb95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f5845eb953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1f5845eb953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f5845eb953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f5845eb953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1f5845eb953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6e5632a8b3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6e5632a8b3_0_2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26e5632a8b3_0_2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6e5632a8b3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6e5632a8b3_0_1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26e5632a8b3_0_1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 ">
  <p:cSld name="7 ">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612488" y="2803766"/>
            <a:ext cx="10978994" cy="3727144"/>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20"/>
        <p:cNvGrpSpPr/>
        <p:nvPr/>
      </p:nvGrpSpPr>
      <p:grpSpPr>
        <a:xfrm>
          <a:off x="0" y="0"/>
          <a:ext cx="0" cy="0"/>
          <a:chOff x="0" y="0"/>
          <a:chExt cx="0" cy="0"/>
        </a:xfrm>
      </p:grpSpPr>
      <p:sp>
        <p:nvSpPr>
          <p:cNvPr id="21" name="Google Shape;21;p17"/>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4000"/>
              <a:buFont typeface="Calibri"/>
              <a:buNone/>
              <a:defRPr sz="40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600"/>
              </a:spcBef>
              <a:spcAft>
                <a:spcPts val="0"/>
              </a:spcAft>
              <a:buSzPts val="1440"/>
              <a:buNone/>
              <a:defRPr sz="1800"/>
            </a:lvl3pPr>
            <a:lvl4pPr lvl="3" algn="ctr">
              <a:lnSpc>
                <a:spcPct val="90000"/>
              </a:lnSpc>
              <a:spcBef>
                <a:spcPts val="600"/>
              </a:spcBef>
              <a:spcAft>
                <a:spcPts val="0"/>
              </a:spcAft>
              <a:buSzPts val="1260"/>
              <a:buNone/>
              <a:defRPr sz="1800"/>
            </a:lvl4pPr>
            <a:lvl5pPr lvl="4" algn="ctr">
              <a:lnSpc>
                <a:spcPct val="90000"/>
              </a:lnSpc>
              <a:spcBef>
                <a:spcPts val="600"/>
              </a:spcBef>
              <a:spcAft>
                <a:spcPts val="0"/>
              </a:spcAft>
              <a:buSzPts val="1692"/>
              <a:buNone/>
              <a:defRPr sz="1800"/>
            </a:lvl5pPr>
            <a:lvl6pPr lvl="5" algn="ctr">
              <a:lnSpc>
                <a:spcPct val="90000"/>
              </a:lnSpc>
              <a:spcBef>
                <a:spcPts val="600"/>
              </a:spcBef>
              <a:spcAft>
                <a:spcPts val="0"/>
              </a:spcAft>
              <a:buSzPts val="1440"/>
              <a:buNone/>
              <a:defRPr sz="1800"/>
            </a:lvl6pPr>
            <a:lvl7pPr lvl="6" algn="ctr">
              <a:lnSpc>
                <a:spcPct val="90000"/>
              </a:lnSpc>
              <a:spcBef>
                <a:spcPts val="6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pic>
        <p:nvPicPr>
          <p:cNvPr id="23" name="Google Shape;23;p17" descr="Charting the Cs: Cooperation, Communication and Collaboration.&#10;Statewide Professional Development to Support the Workforce and Low Incidence Disability Areas.&#10;"/>
          <p:cNvPicPr preferRelativeResize="0"/>
          <p:nvPr/>
        </p:nvPicPr>
        <p:blipFill rotWithShape="1">
          <a:blip r:embed="rId2">
            <a:alphaModFix/>
          </a:blip>
          <a:srcRect/>
          <a:stretch/>
        </p:blipFill>
        <p:spPr>
          <a:xfrm>
            <a:off x="3891768" y="1732214"/>
            <a:ext cx="4385957" cy="97465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602901" y="1202537"/>
            <a:ext cx="10999091" cy="15087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622998" y="2803764"/>
            <a:ext cx="5264079" cy="378730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18"/>
          <p:cNvSpPr txBox="1">
            <a:spLocks noGrp="1"/>
          </p:cNvSpPr>
          <p:nvPr>
            <p:ph type="body" idx="2"/>
          </p:nvPr>
        </p:nvSpPr>
        <p:spPr>
          <a:xfrm>
            <a:off x="6304924" y="2834873"/>
            <a:ext cx="5297067" cy="375619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a:spLocks noGrp="1"/>
          </p:cNvSpPr>
          <p:nvPr>
            <p:ph type="pic" idx="2"/>
          </p:nvPr>
        </p:nvSpPr>
        <p:spPr>
          <a:xfrm>
            <a:off x="6256626" y="2913232"/>
            <a:ext cx="5329237" cy="3493874"/>
          </a:xfrm>
          <a:prstGeom prst="rect">
            <a:avLst/>
          </a:prstGeom>
          <a:solidFill>
            <a:srgbClr val="DDEAF6"/>
          </a:solidFill>
          <a:ln>
            <a:noFill/>
          </a:ln>
        </p:spPr>
      </p:sp>
      <p:sp>
        <p:nvSpPr>
          <p:cNvPr id="37" name="Google Shape;37;p20"/>
          <p:cNvSpPr txBox="1">
            <a:spLocks noGrp="1"/>
          </p:cNvSpPr>
          <p:nvPr>
            <p:ph type="body" idx="1"/>
          </p:nvPr>
        </p:nvSpPr>
        <p:spPr>
          <a:xfrm>
            <a:off x="597946" y="2791730"/>
            <a:ext cx="5473002" cy="377527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a:spLocks noGrp="1"/>
          </p:cNvSpPr>
          <p:nvPr>
            <p:ph type="pic" idx="2"/>
          </p:nvPr>
        </p:nvSpPr>
        <p:spPr>
          <a:xfrm>
            <a:off x="9104069" y="2945362"/>
            <a:ext cx="2481794" cy="1466267"/>
          </a:xfrm>
          <a:prstGeom prst="rect">
            <a:avLst/>
          </a:prstGeom>
          <a:solidFill>
            <a:srgbClr val="DDEAF6"/>
          </a:solidFill>
          <a:ln>
            <a:noFill/>
          </a:ln>
        </p:spPr>
      </p:sp>
      <p:sp>
        <p:nvSpPr>
          <p:cNvPr id="41" name="Google Shape;41;p21"/>
          <p:cNvSpPr>
            <a:spLocks noGrp="1"/>
          </p:cNvSpPr>
          <p:nvPr>
            <p:ph type="pic" idx="3"/>
          </p:nvPr>
        </p:nvSpPr>
        <p:spPr>
          <a:xfrm>
            <a:off x="9093758" y="4726881"/>
            <a:ext cx="2481794" cy="1466267"/>
          </a:xfrm>
          <a:prstGeom prst="rect">
            <a:avLst/>
          </a:prstGeom>
          <a:solidFill>
            <a:srgbClr val="DDEAF6"/>
          </a:solidFill>
          <a:ln>
            <a:noFill/>
          </a:ln>
        </p:spPr>
      </p:sp>
      <p:sp>
        <p:nvSpPr>
          <p:cNvPr id="42" name="Google Shape;42;p21"/>
          <p:cNvSpPr txBox="1">
            <a:spLocks noGrp="1"/>
          </p:cNvSpPr>
          <p:nvPr>
            <p:ph type="body" idx="1"/>
          </p:nvPr>
        </p:nvSpPr>
        <p:spPr>
          <a:xfrm>
            <a:off x="622998" y="2803764"/>
            <a:ext cx="7994909" cy="376324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2"/>
          <p:cNvSpPr>
            <a:spLocks noGrp="1"/>
          </p:cNvSpPr>
          <p:nvPr>
            <p:ph type="pic" idx="2"/>
          </p:nvPr>
        </p:nvSpPr>
        <p:spPr>
          <a:xfrm>
            <a:off x="1471449" y="2781219"/>
            <a:ext cx="9249104" cy="3785786"/>
          </a:xfrm>
          <a:prstGeom prst="rect">
            <a:avLst/>
          </a:prstGeom>
          <a:solidFill>
            <a:srgbClr val="DDEAF6"/>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body" idx="1"/>
          </p:nvPr>
        </p:nvSpPr>
        <p:spPr>
          <a:xfrm>
            <a:off x="597946" y="2791726"/>
            <a:ext cx="5473002" cy="3775279"/>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58"/>
        <p:cNvGrpSpPr/>
        <p:nvPr/>
      </p:nvGrpSpPr>
      <p:grpSpPr>
        <a:xfrm>
          <a:off x="0" y="0"/>
          <a:ext cx="0" cy="0"/>
          <a:chOff x="0" y="0"/>
          <a:chExt cx="0" cy="0"/>
        </a:xfrm>
      </p:grpSpPr>
      <p:sp>
        <p:nvSpPr>
          <p:cNvPr id="59" name="Google Shape;59;p27"/>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4000"/>
              <a:buFont typeface="Calibri"/>
              <a:buNone/>
              <a:defRPr sz="40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600"/>
              </a:spcBef>
              <a:spcAft>
                <a:spcPts val="0"/>
              </a:spcAft>
              <a:buSzPts val="1440"/>
              <a:buNone/>
              <a:defRPr sz="1800"/>
            </a:lvl3pPr>
            <a:lvl4pPr lvl="3" algn="ctr">
              <a:lnSpc>
                <a:spcPct val="90000"/>
              </a:lnSpc>
              <a:spcBef>
                <a:spcPts val="600"/>
              </a:spcBef>
              <a:spcAft>
                <a:spcPts val="0"/>
              </a:spcAft>
              <a:buSzPts val="1260"/>
              <a:buNone/>
              <a:defRPr sz="1800"/>
            </a:lvl4pPr>
            <a:lvl5pPr lvl="4" algn="ctr">
              <a:lnSpc>
                <a:spcPct val="90000"/>
              </a:lnSpc>
              <a:spcBef>
                <a:spcPts val="600"/>
              </a:spcBef>
              <a:spcAft>
                <a:spcPts val="0"/>
              </a:spcAft>
              <a:buSzPts val="1692"/>
              <a:buNone/>
              <a:defRPr sz="1800"/>
            </a:lvl5pPr>
            <a:lvl6pPr lvl="5" algn="ctr">
              <a:lnSpc>
                <a:spcPct val="90000"/>
              </a:lnSpc>
              <a:spcBef>
                <a:spcPts val="600"/>
              </a:spcBef>
              <a:spcAft>
                <a:spcPts val="0"/>
              </a:spcAft>
              <a:buSzPts val="1440"/>
              <a:buNone/>
              <a:defRPr sz="1800"/>
            </a:lvl6pPr>
            <a:lvl7pPr lvl="6" algn="ctr">
              <a:lnSpc>
                <a:spcPct val="90000"/>
              </a:lnSpc>
              <a:spcBef>
                <a:spcPts val="6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pic>
        <p:nvPicPr>
          <p:cNvPr id="61" name="Google Shape;61;p27" descr="Charting the Cs: Cooperation, Communication and Collaboration.&#10;Statewide Professional Development to Support the Workforce and Low Incidence Disability Areas.&#10;"/>
          <p:cNvPicPr preferRelativeResize="0"/>
          <p:nvPr/>
        </p:nvPicPr>
        <p:blipFill rotWithShape="1">
          <a:blip r:embed="rId2">
            <a:alphaModFix/>
          </a:blip>
          <a:srcRect/>
          <a:stretch/>
        </p:blipFill>
        <p:spPr>
          <a:xfrm>
            <a:off x="4108334" y="1762436"/>
            <a:ext cx="3950216" cy="8778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12949" y="1202077"/>
            <a:ext cx="10972800" cy="1550635"/>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C0C0C"/>
              </a:buClr>
              <a:buSzPts val="3600"/>
              <a:buFont typeface="Calibri"/>
              <a:buNone/>
              <a:defRPr sz="3600" b="1" i="0" u="none" strike="noStrike" cap="none">
                <a:solidFill>
                  <a:srgbClr val="0C0C0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12949" y="2829711"/>
            <a:ext cx="10972799" cy="3737294"/>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200"/>
              </a:spcBef>
              <a:spcAft>
                <a:spcPts val="0"/>
              </a:spcAft>
              <a:buClr>
                <a:schemeClr val="accent1"/>
              </a:buClr>
              <a:buSzPts val="2400"/>
              <a:buFont typeface="Twentieth Century"/>
              <a:buNone/>
              <a:defRPr sz="240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1200"/>
              </a:spcBef>
              <a:spcAft>
                <a:spcPts val="0"/>
              </a:spcAft>
              <a:buClr>
                <a:srgbClr val="003399"/>
              </a:buClr>
              <a:buSzPts val="252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lnSpc>
                <a:spcPct val="9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3pPr>
            <a:lvl4pPr marL="1828800" marR="0" lvl="3" indent="-353060" algn="l" rtl="0">
              <a:lnSpc>
                <a:spcPct val="90000"/>
              </a:lnSpc>
              <a:spcBef>
                <a:spcPts val="6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L="2286000" marR="0" lvl="4" indent="-371856" algn="l" rtl="0">
              <a:lnSpc>
                <a:spcPct val="90000"/>
              </a:lnSpc>
              <a:spcBef>
                <a:spcPts val="600"/>
              </a:spcBef>
              <a:spcAft>
                <a:spcPts val="0"/>
              </a:spcAft>
              <a:buClr>
                <a:srgbClr val="003399"/>
              </a:buClr>
              <a:buSzPts val="2256"/>
              <a:buFont typeface="Noto Sans Symbols"/>
              <a:buChar char="▪"/>
              <a:defRPr sz="2400" b="0" i="0" u="none" strike="noStrike" cap="none">
                <a:solidFill>
                  <a:schemeClr val="dk1"/>
                </a:solidFill>
                <a:latin typeface="Calibri"/>
                <a:ea typeface="Calibri"/>
                <a:cs typeface="Calibri"/>
                <a:sym typeface="Calibri"/>
              </a:defRPr>
            </a:lvl5pPr>
            <a:lvl6pPr marL="2743200" marR="0" lvl="5" indent="-350520" algn="l" rtl="0">
              <a:lnSpc>
                <a:spcPct val="9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6pPr>
            <a:lvl7pPr marL="3200400" marR="0" lvl="6" indent="-406400" algn="l" rtl="0">
              <a:lnSpc>
                <a:spcPct val="90000"/>
              </a:lnSpc>
              <a:spcBef>
                <a:spcPts val="6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5"/>
          <p:cNvSpPr/>
          <p:nvPr/>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13" name="Google Shape;13;p15" hidden="1"/>
          <p:cNvSpPr/>
          <p:nvPr/>
        </p:nvSpPr>
        <p:spPr>
          <a:xfrm flipH="1">
            <a:off x="12286312" y="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14" name="Google Shape;14;p15" hidden="1"/>
          <p:cNvSpPr/>
          <p:nvPr/>
        </p:nvSpPr>
        <p:spPr>
          <a:xfrm>
            <a:off x="-856872" y="-4657"/>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15" name="Google Shape;15;p15"/>
          <p:cNvSpPr/>
          <p:nvPr/>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16" name="Google Shape;16;p15"/>
          <p:cNvSpPr txBox="1"/>
          <p:nvPr/>
        </p:nvSpPr>
        <p:spPr>
          <a:xfrm>
            <a:off x="11722370" y="6505476"/>
            <a:ext cx="469630" cy="369332"/>
          </a:xfrm>
          <a:prstGeom prst="rect">
            <a:avLst/>
          </a:prstGeom>
          <a:solidFill>
            <a:srgbClr val="79D6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800" b="1" i="0" u="none" strike="noStrike" cap="none">
                <a:solidFill>
                  <a:schemeClr val="dk1"/>
                </a:solidFill>
                <a:latin typeface="Calibri" panose="020F0502020204030204" pitchFamily="34" charset="0"/>
                <a:ea typeface="Twentieth Century"/>
                <a:cs typeface="Calibri" panose="020F0502020204030204" pitchFamily="34" charset="0"/>
                <a:sym typeface="Twentieth Century"/>
              </a:rPr>
              <a:t>‹#›</a:t>
            </a:fld>
            <a:endParaRPr sz="18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8" r:id="rId7"/>
    <p:sldLayoutId id="214748366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0">
          <p15:clr>
            <a:srgbClr val="F26B43"/>
          </p15:clr>
        </p15:guide>
        <p15:guide id="2" pos="3840">
          <p15:clr>
            <a:srgbClr val="F26B43"/>
          </p15:clr>
        </p15:guide>
        <p15:guide id="3" orient="horz">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amazon.com/gp/video/detail/B07FYZYTDQ/ref=atv_dp_share_cu_r" TargetMode="External"/><Relationship Id="rId7" Type="http://schemas.openxmlformats.org/officeDocument/2006/relationships/hyperlink" Target="https://a.co/d/iybIOi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aslathome.org/" TargetMode="External"/><Relationship Id="rId5" Type="http://schemas.openxmlformats.org/officeDocument/2006/relationships/hyperlink" Target="https://handcubes.com/" TargetMode="External"/><Relationship Id="rId4" Type="http://schemas.openxmlformats.org/officeDocument/2006/relationships/hyperlink" Target="https://58creativity.com/products/42-handshape-flashcard-and-poster"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mdsmn.org/" TargetMode="External"/><Relationship Id="rId3" Type="http://schemas.openxmlformats.org/officeDocument/2006/relationships/hyperlink" Target="https://www.lssmn.org/services/families/deaf-hard-of-hearing/mentor-services" TargetMode="External"/><Relationship Id="rId7" Type="http://schemas.openxmlformats.org/officeDocument/2006/relationships/hyperlink" Target="https://msad.msa.state.mn.u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asl@umn.edu" TargetMode="External"/><Relationship Id="rId5" Type="http://schemas.openxmlformats.org/officeDocument/2006/relationships/hyperlink" Target="https://view.ecommunications2.umn.edu/?qs=b7ba4b2943912e74860787e99ecfbb292b5a2fe66bfa99e4e6573aefa377e9c4932b7d38b570bd7174254307b3f4cbcd44354b5778b3df7fb4270d8268fb32662ff64b93ff934a4e2c075718fc091683&amp;fbclid=IwAR1zyydTXX3uggd2kkF2AEHq53j0AaPa2yNlUyk9bLxD-9nfPvk7j1ZlsOw" TargetMode="External"/><Relationship Id="rId4" Type="http://schemas.openxmlformats.org/officeDocument/2006/relationships/hyperlink" Target="https://mn.gov/deaf-hard-of-hearing/learning-center/asl-resourc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QqrMXJHnoQk"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aslathome.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aslathome.org/chapter-1-meal-tim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gcdasl.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101820"/>
              </a:buClr>
              <a:buSzPts val="4000"/>
              <a:buFont typeface="Calibri"/>
              <a:buNone/>
            </a:pPr>
            <a:r>
              <a:rPr lang="en-US" dirty="0"/>
              <a:t>A Day in Our Lives</a:t>
            </a:r>
            <a:endParaRPr dirty="0"/>
          </a:p>
        </p:txBody>
      </p:sp>
      <p:sp>
        <p:nvSpPr>
          <p:cNvPr id="120" name="Google Shape;120;p3"/>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US" dirty="0"/>
              <a:t>Chelsea Paulson</a:t>
            </a:r>
            <a:endParaRPr dirty="0"/>
          </a:p>
          <a:p>
            <a:pPr marL="0" lvl="0" indent="0" algn="ctr" rtl="0">
              <a:lnSpc>
                <a:spcPct val="100000"/>
              </a:lnSpc>
              <a:spcBef>
                <a:spcPts val="1200"/>
              </a:spcBef>
              <a:spcAft>
                <a:spcPts val="0"/>
              </a:spcAft>
              <a:buSzPts val="2400"/>
              <a:buNone/>
            </a:pPr>
            <a:r>
              <a:rPr lang="en-US" dirty="0"/>
              <a:t>ASL Strand Workshop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6e5632a8b3_0_192"/>
          <p:cNvSpPr txBox="1">
            <a:spLocks noGrp="1"/>
          </p:cNvSpPr>
          <p:nvPr>
            <p:ph type="title"/>
          </p:nvPr>
        </p:nvSpPr>
        <p:spPr>
          <a:xfrm>
            <a:off x="602901" y="1202537"/>
            <a:ext cx="4845399"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Imitate your child</a:t>
            </a:r>
            <a:endParaRPr dirty="0"/>
          </a:p>
        </p:txBody>
      </p:sp>
      <p:sp>
        <p:nvSpPr>
          <p:cNvPr id="196" name="Google Shape;196;g26e5632a8b3_0_192"/>
          <p:cNvSpPr txBox="1">
            <a:spLocks noGrp="1"/>
          </p:cNvSpPr>
          <p:nvPr>
            <p:ph type="body" idx="1"/>
          </p:nvPr>
        </p:nvSpPr>
        <p:spPr>
          <a:xfrm>
            <a:off x="622998" y="2803764"/>
            <a:ext cx="5264100" cy="37872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dirty="0"/>
              <a:t>Copy what they do. </a:t>
            </a:r>
            <a:endParaRPr dirty="0"/>
          </a:p>
          <a:p>
            <a:pPr marL="0" lvl="0" indent="0" algn="l" rtl="0">
              <a:spcBef>
                <a:spcPts val="1200"/>
              </a:spcBef>
              <a:spcAft>
                <a:spcPts val="1200"/>
              </a:spcAft>
              <a:buNone/>
            </a:pPr>
            <a:r>
              <a:rPr lang="en-US" dirty="0"/>
              <a:t>If they are playing with a toy, get a similar toy for yourself and imitate their actions. </a:t>
            </a:r>
            <a:endParaRPr dirty="0"/>
          </a:p>
        </p:txBody>
      </p:sp>
      <p:pic>
        <p:nvPicPr>
          <p:cNvPr id="198" name="Google Shape;198;g26e5632a8b3_0_19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60462" y="1479176"/>
            <a:ext cx="3699774" cy="5311948"/>
          </a:xfrm>
          <a:prstGeom prst="rect">
            <a:avLst/>
          </a:prstGeom>
          <a:noFill/>
          <a:ln>
            <a:noFill/>
          </a:ln>
        </p:spPr>
      </p:pic>
      <p:sp>
        <p:nvSpPr>
          <p:cNvPr id="199" name="Google Shape;199;g26e5632a8b3_0_192"/>
          <p:cNvSpPr txBox="1"/>
          <p:nvPr/>
        </p:nvSpPr>
        <p:spPr>
          <a:xfrm>
            <a:off x="3038225" y="5957575"/>
            <a:ext cx="3266700" cy="7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 Zarchy &amp; Geer, 2020</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6e5632a8b3_0_200"/>
          <p:cNvSpPr txBox="1">
            <a:spLocks noGrp="1"/>
          </p:cNvSpPr>
          <p:nvPr>
            <p:ph type="title"/>
          </p:nvPr>
        </p:nvSpPr>
        <p:spPr>
          <a:xfrm>
            <a:off x="602901" y="1202537"/>
            <a:ext cx="5493099"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Repetition</a:t>
            </a:r>
            <a:endParaRPr dirty="0"/>
          </a:p>
        </p:txBody>
      </p:sp>
      <p:sp>
        <p:nvSpPr>
          <p:cNvPr id="206" name="Google Shape;206;g26e5632a8b3_0_200"/>
          <p:cNvSpPr txBox="1">
            <a:spLocks noGrp="1"/>
          </p:cNvSpPr>
          <p:nvPr>
            <p:ph type="body" idx="1"/>
          </p:nvPr>
        </p:nvSpPr>
        <p:spPr>
          <a:xfrm>
            <a:off x="622998" y="2803764"/>
            <a:ext cx="5264100" cy="37872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dirty="0"/>
              <a:t>Pick a word or phrase and use it over and over again during the same routine. </a:t>
            </a:r>
            <a:endParaRPr dirty="0"/>
          </a:p>
          <a:p>
            <a:pPr marL="0" lvl="0" indent="0" algn="l" rtl="0">
              <a:spcBef>
                <a:spcPts val="1200"/>
              </a:spcBef>
              <a:spcAft>
                <a:spcPts val="1200"/>
              </a:spcAft>
              <a:buNone/>
            </a:pPr>
            <a:r>
              <a:rPr lang="en-US" dirty="0"/>
              <a:t>Whatever you say, say it a lot! </a:t>
            </a:r>
            <a:endParaRPr dirty="0"/>
          </a:p>
        </p:txBody>
      </p:sp>
      <p:pic>
        <p:nvPicPr>
          <p:cNvPr id="208" name="Google Shape;208;g26e5632a8b3_0_20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860978" y="1256325"/>
            <a:ext cx="3977351" cy="5562664"/>
          </a:xfrm>
          <a:prstGeom prst="rect">
            <a:avLst/>
          </a:prstGeom>
          <a:noFill/>
          <a:ln>
            <a:noFill/>
          </a:ln>
        </p:spPr>
      </p:pic>
      <p:sp>
        <p:nvSpPr>
          <p:cNvPr id="209" name="Google Shape;209;g26e5632a8b3_0_200"/>
          <p:cNvSpPr txBox="1"/>
          <p:nvPr/>
        </p:nvSpPr>
        <p:spPr>
          <a:xfrm>
            <a:off x="3038225" y="5957575"/>
            <a:ext cx="3266700" cy="7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 Zarchy &amp; Geer, 2020</a:t>
            </a: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6e5632a8b3_0_209"/>
          <p:cNvSpPr txBox="1">
            <a:spLocks noGrp="1"/>
          </p:cNvSpPr>
          <p:nvPr>
            <p:ph type="title"/>
          </p:nvPr>
        </p:nvSpPr>
        <p:spPr>
          <a:xfrm>
            <a:off x="602901" y="1202537"/>
            <a:ext cx="5874099"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Sign in Their Bubble</a:t>
            </a:r>
            <a:endParaRPr dirty="0"/>
          </a:p>
        </p:txBody>
      </p:sp>
      <p:sp>
        <p:nvSpPr>
          <p:cNvPr id="216" name="Google Shape;216;g26e5632a8b3_0_209"/>
          <p:cNvSpPr txBox="1">
            <a:spLocks noGrp="1"/>
          </p:cNvSpPr>
          <p:nvPr>
            <p:ph type="body" idx="1"/>
          </p:nvPr>
        </p:nvSpPr>
        <p:spPr>
          <a:xfrm>
            <a:off x="622998" y="2803764"/>
            <a:ext cx="5264100" cy="37872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dirty="0"/>
              <a:t>Make sure your child can see what you are signing. Here are 3 ways to make it happen. </a:t>
            </a:r>
            <a:endParaRPr dirty="0"/>
          </a:p>
          <a:p>
            <a:pPr marL="457200" lvl="0" indent="-381000" algn="l" rtl="0">
              <a:spcBef>
                <a:spcPts val="1200"/>
              </a:spcBef>
              <a:spcAft>
                <a:spcPts val="0"/>
              </a:spcAft>
              <a:buSzPts val="2400"/>
              <a:buAutoNum type="arabicPeriod"/>
            </a:pPr>
            <a:r>
              <a:rPr lang="en-US" dirty="0"/>
              <a:t>Get face-to-face.</a:t>
            </a:r>
            <a:endParaRPr dirty="0"/>
          </a:p>
          <a:p>
            <a:pPr marL="457200" lvl="0" indent="-381000" algn="l" rtl="0">
              <a:spcBef>
                <a:spcPts val="0"/>
              </a:spcBef>
              <a:spcAft>
                <a:spcPts val="0"/>
              </a:spcAft>
              <a:buSzPts val="2400"/>
              <a:buAutoNum type="arabicPeriod"/>
            </a:pPr>
            <a:r>
              <a:rPr lang="en-US" dirty="0"/>
              <a:t>Sign on the child’s body. </a:t>
            </a:r>
            <a:endParaRPr dirty="0"/>
          </a:p>
          <a:p>
            <a:pPr marL="457200" lvl="0" indent="-381000" algn="l" rtl="0">
              <a:spcBef>
                <a:spcPts val="0"/>
              </a:spcBef>
              <a:spcAft>
                <a:spcPts val="0"/>
              </a:spcAft>
              <a:buSzPts val="2400"/>
              <a:buAutoNum type="arabicPeriod"/>
            </a:pPr>
            <a:r>
              <a:rPr lang="en-US" dirty="0"/>
              <a:t>Sign on an object. </a:t>
            </a:r>
            <a:endParaRPr dirty="0"/>
          </a:p>
        </p:txBody>
      </p:sp>
      <p:pic>
        <p:nvPicPr>
          <p:cNvPr id="218" name="Google Shape;218;g26e5632a8b3_0_20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879865" y="1284375"/>
            <a:ext cx="3794625" cy="5506751"/>
          </a:xfrm>
          <a:prstGeom prst="rect">
            <a:avLst/>
          </a:prstGeom>
          <a:noFill/>
          <a:ln>
            <a:noFill/>
          </a:ln>
        </p:spPr>
      </p:pic>
      <p:sp>
        <p:nvSpPr>
          <p:cNvPr id="219" name="Google Shape;219;g26e5632a8b3_0_209"/>
          <p:cNvSpPr txBox="1"/>
          <p:nvPr/>
        </p:nvSpPr>
        <p:spPr>
          <a:xfrm>
            <a:off x="3038225" y="5957575"/>
            <a:ext cx="3266700" cy="7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 Zarchy &amp; Geer, 2020</a:t>
            </a:r>
            <a:endParaRPr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6e5632a8b3_0_217"/>
          <p:cNvSpPr txBox="1">
            <a:spLocks noGrp="1"/>
          </p:cNvSpPr>
          <p:nvPr>
            <p:ph type="title"/>
          </p:nvPr>
        </p:nvSpPr>
        <p:spPr>
          <a:xfrm>
            <a:off x="602901" y="1538712"/>
            <a:ext cx="10999200" cy="774181"/>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Thirty Million Word by Dr. Dana </a:t>
            </a:r>
            <a:r>
              <a:rPr lang="en-US" dirty="0" err="1"/>
              <a:t>Suskind</a:t>
            </a:r>
            <a:r>
              <a:rPr lang="en-US" dirty="0"/>
              <a:t>, MD</a:t>
            </a:r>
            <a:endParaRPr dirty="0"/>
          </a:p>
        </p:txBody>
      </p:sp>
      <p:sp>
        <p:nvSpPr>
          <p:cNvPr id="226" name="Google Shape;226;g26e5632a8b3_0_217"/>
          <p:cNvSpPr txBox="1">
            <a:spLocks noGrp="1"/>
          </p:cNvSpPr>
          <p:nvPr>
            <p:ph type="body" idx="1"/>
          </p:nvPr>
        </p:nvSpPr>
        <p:spPr>
          <a:xfrm>
            <a:off x="622998" y="2803764"/>
            <a:ext cx="5264100" cy="37872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dirty="0"/>
              <a:t>Tune In</a:t>
            </a:r>
            <a:endParaRPr dirty="0"/>
          </a:p>
          <a:p>
            <a:pPr marL="0" lvl="0" indent="0" algn="l" rtl="0">
              <a:spcBef>
                <a:spcPts val="1200"/>
              </a:spcBef>
              <a:spcAft>
                <a:spcPts val="0"/>
              </a:spcAft>
              <a:buNone/>
            </a:pPr>
            <a:r>
              <a:rPr lang="en-US" dirty="0"/>
              <a:t>Take Turns</a:t>
            </a:r>
            <a:endParaRPr dirty="0"/>
          </a:p>
          <a:p>
            <a:pPr marL="0" lvl="0" indent="0" algn="l" rtl="0">
              <a:spcBef>
                <a:spcPts val="1200"/>
              </a:spcBef>
              <a:spcAft>
                <a:spcPts val="0"/>
              </a:spcAft>
              <a:buNone/>
            </a:pPr>
            <a:r>
              <a:rPr lang="en-US" dirty="0"/>
              <a:t>Talk More</a:t>
            </a:r>
            <a:endParaRPr dirty="0"/>
          </a:p>
          <a:p>
            <a:pPr marL="0" lvl="0" indent="0" algn="l" rtl="0">
              <a:spcBef>
                <a:spcPts val="1200"/>
              </a:spcBef>
              <a:spcAft>
                <a:spcPts val="0"/>
              </a:spcAft>
              <a:buNone/>
            </a:pPr>
            <a:endParaRPr dirty="0"/>
          </a:p>
          <a:p>
            <a:pPr marL="0" lvl="0" indent="0" algn="l" rtl="0">
              <a:spcBef>
                <a:spcPts val="1200"/>
              </a:spcBef>
              <a:spcAft>
                <a:spcPts val="1200"/>
              </a:spcAft>
              <a:buNone/>
            </a:pPr>
            <a:r>
              <a:rPr lang="en-US" dirty="0"/>
              <a:t>Three T Initiative</a:t>
            </a:r>
            <a:endParaRPr dirty="0"/>
          </a:p>
        </p:txBody>
      </p:sp>
      <p:pic>
        <p:nvPicPr>
          <p:cNvPr id="228" name="Google Shape;228;g26e5632a8b3_0_217" descr="Thirty Million WOrds, Building a Child's Brain, Tune In, Talk MOre, Take Turns&#10;Dana Suskind, MD"/>
          <p:cNvPicPr preferRelativeResize="0"/>
          <p:nvPr/>
        </p:nvPicPr>
        <p:blipFill>
          <a:blip r:embed="rId3">
            <a:alphaModFix/>
          </a:blip>
          <a:stretch>
            <a:fillRect/>
          </a:stretch>
        </p:blipFill>
        <p:spPr>
          <a:xfrm>
            <a:off x="6234875" y="2510600"/>
            <a:ext cx="5108568" cy="375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f5845eb953_0_62"/>
          <p:cNvSpPr txBox="1">
            <a:spLocks noGrp="1"/>
          </p:cNvSpPr>
          <p:nvPr>
            <p:ph type="title"/>
          </p:nvPr>
        </p:nvSpPr>
        <p:spPr>
          <a:xfrm>
            <a:off x="602901" y="1202537"/>
            <a:ext cx="10999200"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Examples! </a:t>
            </a:r>
            <a:endParaRPr dirty="0"/>
          </a:p>
        </p:txBody>
      </p:sp>
      <p:sp>
        <p:nvSpPr>
          <p:cNvPr id="235" name="Google Shape;235;g1f5845eb953_0_62"/>
          <p:cNvSpPr txBox="1">
            <a:spLocks noGrp="1"/>
          </p:cNvSpPr>
          <p:nvPr>
            <p:ph type="body" idx="1"/>
          </p:nvPr>
        </p:nvSpPr>
        <p:spPr>
          <a:xfrm>
            <a:off x="622998" y="2803764"/>
            <a:ext cx="5264100" cy="3787200"/>
          </a:xfrm>
          <a:prstGeom prst="rect">
            <a:avLst/>
          </a:prstGeom>
        </p:spPr>
        <p:txBody>
          <a:bodyPr spcFirstLastPara="1" wrap="square" lIns="45700" tIns="45700" rIns="45700" bIns="45700" anchor="t" anchorCtr="0">
            <a:noAutofit/>
          </a:bodyPr>
          <a:lstStyle/>
          <a:p>
            <a:pPr marL="0" lvl="0" indent="0" algn="l" rtl="0">
              <a:spcBef>
                <a:spcPts val="1200"/>
              </a:spcBef>
              <a:spcAft>
                <a:spcPts val="1200"/>
              </a:spcAft>
              <a:buNone/>
            </a:pPr>
            <a:r>
              <a:rPr lang="en-US" dirty="0"/>
              <a:t>I am a Deaf mother of four kids of Deaf adults, </a:t>
            </a:r>
            <a:r>
              <a:rPr lang="en-US" dirty="0" err="1"/>
              <a:t>kodas</a:t>
            </a:r>
            <a:r>
              <a:rPr lang="en-US" dirty="0"/>
              <a:t> and my husband is Hearing… it is a challenge to foster a language rich environment especially to make sure that everyone is understood. </a:t>
            </a:r>
            <a:endParaRPr dirty="0"/>
          </a:p>
        </p:txBody>
      </p:sp>
      <p:sp>
        <p:nvSpPr>
          <p:cNvPr id="236" name="Google Shape;236;g1f5845eb953_0_62"/>
          <p:cNvSpPr txBox="1">
            <a:spLocks noGrp="1"/>
          </p:cNvSpPr>
          <p:nvPr>
            <p:ph type="body" idx="2"/>
          </p:nvPr>
        </p:nvSpPr>
        <p:spPr>
          <a:xfrm>
            <a:off x="6304924" y="2834873"/>
            <a:ext cx="5297100" cy="3756300"/>
          </a:xfrm>
          <a:prstGeom prst="rect">
            <a:avLst/>
          </a:prstGeom>
        </p:spPr>
        <p:txBody>
          <a:bodyPr spcFirstLastPara="1" wrap="square" lIns="45700" tIns="45700" rIns="45700" bIns="45700" anchor="t" anchorCtr="0">
            <a:noAutofit/>
          </a:bodyPr>
          <a:lstStyle/>
          <a:p>
            <a:pPr marL="0" lvl="0" indent="0" algn="l" rtl="0">
              <a:spcBef>
                <a:spcPts val="1200"/>
              </a:spcBef>
              <a:spcAft>
                <a:spcPts val="1200"/>
              </a:spcAft>
              <a:buNone/>
            </a:pPr>
            <a:r>
              <a:rPr lang="en-US" dirty="0"/>
              <a:t>So, here are upcoming tools and examples!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6e5632a8b3_0_168"/>
          <p:cNvSpPr txBox="1">
            <a:spLocks noGrp="1"/>
          </p:cNvSpPr>
          <p:nvPr>
            <p:ph type="title"/>
          </p:nvPr>
        </p:nvSpPr>
        <p:spPr>
          <a:xfrm>
            <a:off x="602901" y="-1914941"/>
            <a:ext cx="10999200"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bg1">
                    <a:lumMod val="65000"/>
                  </a:schemeClr>
                </a:solidFill>
              </a:rPr>
              <a:t>Tools and examples</a:t>
            </a:r>
            <a:endParaRPr dirty="0">
              <a:solidFill>
                <a:schemeClr val="bg1">
                  <a:lumMod val="65000"/>
                </a:schemeClr>
              </a:solidFill>
            </a:endParaRPr>
          </a:p>
        </p:txBody>
      </p:sp>
      <p:pic>
        <p:nvPicPr>
          <p:cNvPr id="245" name="Google Shape;245;g26e5632a8b3_0_168" descr="Colorful Ocean&#10;Text Arranged by Laura Blum&#10;Illustrated by Lawrence Laskowski&#10;&#10;Written in English&#10;Rhymes when Signed!&#10;A Rhyme is a Repetitive pattern of sound &#10;or sign handshapes. ASL is great for ALL babies. &quot;The Brain&quot; doesn't distinguish between visual or auditory languages.&quot; (Laura-Ann Pettito, Cognitive Neuroscientist. That means whether you are talking with your baby, or signing with your baby, both will develop your baby's brain for langugae. So snuggle up with your little one and have fun sharing books with books and signs!&#10;&#10;Scan the code to learn how to sign this easy and fun story today! "/>
          <p:cNvPicPr preferRelativeResize="0"/>
          <p:nvPr/>
        </p:nvPicPr>
        <p:blipFill>
          <a:blip r:embed="rId3">
            <a:alphaModFix/>
          </a:blip>
          <a:stretch>
            <a:fillRect/>
          </a:stretch>
        </p:blipFill>
        <p:spPr>
          <a:xfrm>
            <a:off x="1035424" y="1268734"/>
            <a:ext cx="9802906" cy="54816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6e5632a8b3_0_176"/>
          <p:cNvSpPr txBox="1">
            <a:spLocks noGrp="1"/>
          </p:cNvSpPr>
          <p:nvPr>
            <p:ph type="title"/>
          </p:nvPr>
        </p:nvSpPr>
        <p:spPr>
          <a:xfrm>
            <a:off x="602901" y="-1925669"/>
            <a:ext cx="10999200" cy="1508700"/>
          </a:xfrm>
          <a:prstGeom prst="rect">
            <a:avLst/>
          </a:prstGeom>
        </p:spPr>
        <p:txBody>
          <a:bodyPr spcFirstLastPara="1" wrap="square" lIns="91425" tIns="45700" rIns="91425" bIns="45700" anchor="ctr" anchorCtr="0">
            <a:noAutofit/>
          </a:bodyPr>
          <a:lstStyle/>
          <a:p>
            <a:pPr lvl="0"/>
            <a:r>
              <a:rPr lang="en-US" dirty="0">
                <a:solidFill>
                  <a:schemeClr val="bg1">
                    <a:lumMod val="65000"/>
                  </a:schemeClr>
                </a:solidFill>
              </a:rPr>
              <a:t>Tools and examples, </a:t>
            </a:r>
            <a:r>
              <a:rPr lang="en-US" sz="3200" dirty="0">
                <a:solidFill>
                  <a:schemeClr val="bg1">
                    <a:lumMod val="65000"/>
                  </a:schemeClr>
                </a:solidFill>
              </a:rPr>
              <a:t>continued 2</a:t>
            </a:r>
            <a:endParaRPr sz="3200" dirty="0">
              <a:solidFill>
                <a:schemeClr val="bg1">
                  <a:lumMod val="65000"/>
                </a:schemeClr>
              </a:solidFill>
            </a:endParaRPr>
          </a:p>
        </p:txBody>
      </p:sp>
      <p:pic>
        <p:nvPicPr>
          <p:cNvPr id="254" name="Google Shape;254;g26e5632a8b3_0_176" descr="Colors&#10;Red&#10;Purple&#10;Blue&#10;Green&#10;Yellow&#10;Orange all are written in a lovely splashes of watercolors &#10;&#10;HOw to use this book&#10;Open your phone camera and hover over the QR codes to learn how to sign this simple fund story! This QR code leads to a video so you can learn the signs for this book. "/>
          <p:cNvPicPr preferRelativeResize="0"/>
          <p:nvPr/>
        </p:nvPicPr>
        <p:blipFill>
          <a:blip r:embed="rId3">
            <a:alphaModFix/>
          </a:blip>
          <a:stretch>
            <a:fillRect/>
          </a:stretch>
        </p:blipFill>
        <p:spPr>
          <a:xfrm>
            <a:off x="1260497" y="1315171"/>
            <a:ext cx="9502753" cy="54751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e5632a8b3_0_224"/>
          <p:cNvSpPr txBox="1">
            <a:spLocks noGrp="1"/>
          </p:cNvSpPr>
          <p:nvPr>
            <p:ph type="title"/>
          </p:nvPr>
        </p:nvSpPr>
        <p:spPr>
          <a:xfrm>
            <a:off x="602901" y="-1636916"/>
            <a:ext cx="10999200" cy="1508700"/>
          </a:xfrm>
          <a:prstGeom prst="rect">
            <a:avLst/>
          </a:prstGeom>
        </p:spPr>
        <p:txBody>
          <a:bodyPr spcFirstLastPara="1" wrap="square" lIns="91425" tIns="45700" rIns="91425" bIns="45700" anchor="ctr" anchorCtr="0">
            <a:noAutofit/>
          </a:bodyPr>
          <a:lstStyle/>
          <a:p>
            <a:pPr lvl="0"/>
            <a:r>
              <a:rPr lang="en-US" dirty="0">
                <a:solidFill>
                  <a:schemeClr val="bg1">
                    <a:lumMod val="65000"/>
                  </a:schemeClr>
                </a:solidFill>
              </a:rPr>
              <a:t>Tools and examples, continued 3</a:t>
            </a:r>
            <a:endParaRPr dirty="0"/>
          </a:p>
        </p:txBody>
      </p:sp>
      <p:pic>
        <p:nvPicPr>
          <p:cNvPr id="263" name="Google Shape;263;g26e5632a8b3_0_224" descr="White Jellyfish&#10;Red Dolphin"/>
          <p:cNvPicPr preferRelativeResize="0"/>
          <p:nvPr/>
        </p:nvPicPr>
        <p:blipFill>
          <a:blip r:embed="rId3">
            <a:alphaModFix/>
          </a:blip>
          <a:stretch>
            <a:fillRect/>
          </a:stretch>
        </p:blipFill>
        <p:spPr>
          <a:xfrm>
            <a:off x="1127523" y="1319792"/>
            <a:ext cx="9692877" cy="53993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e5632a8b3_0_232"/>
          <p:cNvSpPr txBox="1">
            <a:spLocks noGrp="1"/>
          </p:cNvSpPr>
          <p:nvPr>
            <p:ph type="title"/>
          </p:nvPr>
        </p:nvSpPr>
        <p:spPr>
          <a:xfrm>
            <a:off x="602901" y="-1807363"/>
            <a:ext cx="10999200" cy="1508700"/>
          </a:xfrm>
          <a:prstGeom prst="rect">
            <a:avLst/>
          </a:prstGeom>
        </p:spPr>
        <p:txBody>
          <a:bodyPr spcFirstLastPara="1" wrap="square" lIns="91425" tIns="45700" rIns="91425" bIns="45700" anchor="ctr" anchorCtr="0">
            <a:noAutofit/>
          </a:bodyPr>
          <a:lstStyle/>
          <a:p>
            <a:pPr lvl="0"/>
            <a:r>
              <a:rPr lang="en-US" dirty="0">
                <a:solidFill>
                  <a:schemeClr val="bg1">
                    <a:lumMod val="65000"/>
                  </a:schemeClr>
                </a:solidFill>
              </a:rPr>
              <a:t>Tools and examples, continued 4</a:t>
            </a:r>
            <a:endParaRPr dirty="0"/>
          </a:p>
        </p:txBody>
      </p:sp>
      <p:pic>
        <p:nvPicPr>
          <p:cNvPr id="272" name="Google Shape;272;g26e5632a8b3_0_232" descr="Yellow Whale&#10;Black Shrimp&#10;"/>
          <p:cNvPicPr preferRelativeResize="0"/>
          <p:nvPr/>
        </p:nvPicPr>
        <p:blipFill>
          <a:blip r:embed="rId3">
            <a:alphaModFix/>
          </a:blip>
          <a:stretch>
            <a:fillRect/>
          </a:stretch>
        </p:blipFill>
        <p:spPr>
          <a:xfrm>
            <a:off x="1184761" y="1394103"/>
            <a:ext cx="9426090" cy="51780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6e5632a8b3_0_240"/>
          <p:cNvSpPr txBox="1">
            <a:spLocks noGrp="1"/>
          </p:cNvSpPr>
          <p:nvPr>
            <p:ph type="title"/>
          </p:nvPr>
        </p:nvSpPr>
        <p:spPr>
          <a:xfrm>
            <a:off x="602901" y="-2397913"/>
            <a:ext cx="10999200" cy="1508700"/>
          </a:xfrm>
          <a:prstGeom prst="rect">
            <a:avLst/>
          </a:prstGeom>
        </p:spPr>
        <p:txBody>
          <a:bodyPr spcFirstLastPara="1" wrap="square" lIns="91425" tIns="45700" rIns="91425" bIns="45700" anchor="ctr" anchorCtr="0">
            <a:noAutofit/>
          </a:bodyPr>
          <a:lstStyle/>
          <a:p>
            <a:pPr lvl="0"/>
            <a:r>
              <a:rPr lang="en-US" dirty="0">
                <a:solidFill>
                  <a:schemeClr val="bg1">
                    <a:lumMod val="65000"/>
                  </a:schemeClr>
                </a:solidFill>
              </a:rPr>
              <a:t>Tools and examples, continued 5</a:t>
            </a:r>
            <a:endParaRPr dirty="0"/>
          </a:p>
        </p:txBody>
      </p:sp>
      <p:pic>
        <p:nvPicPr>
          <p:cNvPr id="281" name="Google Shape;281;g26e5632a8b3_0_240" descr="Orange Octopus&#10;Purple Lobster"/>
          <p:cNvPicPr preferRelativeResize="0"/>
          <p:nvPr/>
        </p:nvPicPr>
        <p:blipFill>
          <a:blip r:embed="rId3">
            <a:alphaModFix/>
          </a:blip>
          <a:stretch>
            <a:fillRect/>
          </a:stretch>
        </p:blipFill>
        <p:spPr>
          <a:xfrm>
            <a:off x="1257300" y="1467256"/>
            <a:ext cx="9429750" cy="52247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A Day of Our Lives</a:t>
            </a:r>
            <a:endParaRPr dirty="0"/>
          </a:p>
        </p:txBody>
      </p:sp>
      <p:sp>
        <p:nvSpPr>
          <p:cNvPr id="126" name="Google Shape;126;p4"/>
          <p:cNvSpPr txBox="1">
            <a:spLocks noGrp="1"/>
          </p:cNvSpPr>
          <p:nvPr>
            <p:ph type="body" idx="1"/>
          </p:nvPr>
        </p:nvSpPr>
        <p:spPr>
          <a:xfrm>
            <a:off x="612488" y="2803766"/>
            <a:ext cx="10978994" cy="3727144"/>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592"/>
              <a:buNone/>
            </a:pPr>
            <a:r>
              <a:rPr lang="en-US" dirty="0"/>
              <a:t>Chelsea Paulson will empower professionals (teachers, educational interpreters/paraprofessionals) in supporting Deaf/Hard of Hearing children through ASL professional development on essential daily routine signs. Enhancing communication and understanding in school or after school.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6e5632a8b3_0_248"/>
          <p:cNvSpPr txBox="1">
            <a:spLocks noGrp="1"/>
          </p:cNvSpPr>
          <p:nvPr>
            <p:ph type="title"/>
          </p:nvPr>
        </p:nvSpPr>
        <p:spPr>
          <a:xfrm>
            <a:off x="602901" y="-2474113"/>
            <a:ext cx="10999200" cy="1508700"/>
          </a:xfrm>
          <a:prstGeom prst="rect">
            <a:avLst/>
          </a:prstGeom>
        </p:spPr>
        <p:txBody>
          <a:bodyPr spcFirstLastPara="1" wrap="square" lIns="91425" tIns="45700" rIns="91425" bIns="45700" anchor="ctr" anchorCtr="0">
            <a:noAutofit/>
          </a:bodyPr>
          <a:lstStyle/>
          <a:p>
            <a:pPr lvl="0"/>
            <a:r>
              <a:rPr lang="en-US" dirty="0">
                <a:solidFill>
                  <a:schemeClr val="bg1">
                    <a:lumMod val="65000"/>
                  </a:schemeClr>
                </a:solidFill>
              </a:rPr>
              <a:t>Tools and examples, continued 6</a:t>
            </a:r>
            <a:endParaRPr dirty="0"/>
          </a:p>
        </p:txBody>
      </p:sp>
      <p:pic>
        <p:nvPicPr>
          <p:cNvPr id="290" name="Google Shape;290;g26e5632a8b3_0_248" descr="Blue Shark&#10;Green Crab"/>
          <p:cNvPicPr preferRelativeResize="0"/>
          <p:nvPr/>
        </p:nvPicPr>
        <p:blipFill>
          <a:blip r:embed="rId3">
            <a:alphaModFix/>
          </a:blip>
          <a:stretch>
            <a:fillRect/>
          </a:stretch>
        </p:blipFill>
        <p:spPr>
          <a:xfrm>
            <a:off x="1257299" y="1355291"/>
            <a:ext cx="9886951" cy="53970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 name="Title 1">
            <a:extLst>
              <a:ext uri="{FF2B5EF4-FFF2-40B4-BE49-F238E27FC236}">
                <a16:creationId xmlns:a16="http://schemas.microsoft.com/office/drawing/2014/main" id="{6F8CBA5A-A663-8D29-663D-75877E8A2DE9}"/>
              </a:ext>
            </a:extLst>
          </p:cNvPr>
          <p:cNvSpPr>
            <a:spLocks noGrp="1"/>
          </p:cNvSpPr>
          <p:nvPr>
            <p:ph type="title"/>
          </p:nvPr>
        </p:nvSpPr>
        <p:spPr>
          <a:xfrm>
            <a:off x="612489" y="-2118174"/>
            <a:ext cx="10978994" cy="1511808"/>
          </a:xfrm>
        </p:spPr>
        <p:txBody>
          <a:bodyPr/>
          <a:lstStyle/>
          <a:p>
            <a:r>
              <a:rPr lang="en-US" dirty="0">
                <a:solidFill>
                  <a:schemeClr val="bg1">
                    <a:lumMod val="65000"/>
                  </a:schemeClr>
                </a:solidFill>
              </a:rPr>
              <a:t>Tools and examples, continued 7</a:t>
            </a:r>
            <a:endParaRPr lang="en-US" dirty="0"/>
          </a:p>
        </p:txBody>
      </p:sp>
      <p:pic>
        <p:nvPicPr>
          <p:cNvPr id="299" name="Google Shape;299;g26e5632a8b3_0_256" descr="Brown Seals"/>
          <p:cNvPicPr preferRelativeResize="0"/>
          <p:nvPr/>
        </p:nvPicPr>
        <p:blipFill>
          <a:blip r:embed="rId3">
            <a:alphaModFix/>
          </a:blip>
          <a:stretch>
            <a:fillRect/>
          </a:stretch>
        </p:blipFill>
        <p:spPr>
          <a:xfrm>
            <a:off x="1262317" y="1451999"/>
            <a:ext cx="9177083" cy="5255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c79e24b8d3_0_0"/>
          <p:cNvSpPr txBox="1">
            <a:spLocks noGrp="1"/>
          </p:cNvSpPr>
          <p:nvPr>
            <p:ph type="title"/>
          </p:nvPr>
        </p:nvSpPr>
        <p:spPr>
          <a:xfrm>
            <a:off x="612489" y="-1973793"/>
            <a:ext cx="10979100" cy="1511700"/>
          </a:xfrm>
          <a:prstGeom prst="rect">
            <a:avLst/>
          </a:prstGeom>
        </p:spPr>
        <p:txBody>
          <a:bodyPr spcFirstLastPara="1" wrap="square" lIns="91425" tIns="45700" rIns="91425" bIns="45700" anchor="ctr" anchorCtr="0">
            <a:noAutofit/>
          </a:bodyPr>
          <a:lstStyle/>
          <a:p>
            <a:pPr lvl="0"/>
            <a:r>
              <a:rPr lang="en-US" dirty="0">
                <a:solidFill>
                  <a:schemeClr val="bg1">
                    <a:lumMod val="65000"/>
                  </a:schemeClr>
                </a:solidFill>
              </a:rPr>
              <a:t>Tools and examples, continued 8</a:t>
            </a:r>
            <a:endParaRPr dirty="0"/>
          </a:p>
        </p:txBody>
      </p:sp>
      <p:pic>
        <p:nvPicPr>
          <p:cNvPr id="308" name="Google Shape;308;g2c79e24b8d3_0_0" descr="Wonderful Colorful Ocean!&#10;You can see more art by Larry Lasowski at www.blue-raven-studio.com. This book was funded in part of Utah Humanities, Utah Humanities improves communities through active engagement in the humanities. Thanks to our other partners, Utah PiP, and Kids on the Move. "/>
          <p:cNvPicPr preferRelativeResize="0"/>
          <p:nvPr/>
        </p:nvPicPr>
        <p:blipFill>
          <a:blip r:embed="rId3">
            <a:alphaModFix/>
          </a:blip>
          <a:stretch>
            <a:fillRect/>
          </a:stretch>
        </p:blipFill>
        <p:spPr>
          <a:xfrm>
            <a:off x="1020854" y="1460995"/>
            <a:ext cx="9663187" cy="531902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f5845eb953_0_32"/>
          <p:cNvSpPr txBox="1">
            <a:spLocks noGrp="1"/>
          </p:cNvSpPr>
          <p:nvPr>
            <p:ph type="title"/>
          </p:nvPr>
        </p:nvSpPr>
        <p:spPr>
          <a:xfrm>
            <a:off x="612489" y="1202538"/>
            <a:ext cx="10979100" cy="151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Painting a Picture - ASL at Home - </a:t>
            </a:r>
            <a:endParaRPr dirty="0"/>
          </a:p>
        </p:txBody>
      </p:sp>
      <p:sp>
        <p:nvSpPr>
          <p:cNvPr id="315" name="Google Shape;315;g1f5845eb953_0_32"/>
          <p:cNvSpPr txBox="1">
            <a:spLocks noGrp="1"/>
          </p:cNvSpPr>
          <p:nvPr>
            <p:ph type="body" idx="1"/>
          </p:nvPr>
        </p:nvSpPr>
        <p:spPr>
          <a:xfrm>
            <a:off x="612488" y="2803766"/>
            <a:ext cx="10979100" cy="37272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dirty="0"/>
              <a:t>Hands Land on Prime - </a:t>
            </a:r>
            <a:r>
              <a:rPr lang="en-US" u="sng" dirty="0">
                <a:solidFill>
                  <a:schemeClr val="hlink"/>
                </a:solidFill>
                <a:hlinkClick r:id="rId3"/>
              </a:rPr>
              <a:t>https://www.amazon.com/gp/video/detail/B07FYZYTDQ/ref=atv_dp_share_cu_r</a:t>
            </a:r>
            <a:r>
              <a:rPr lang="en-US" dirty="0"/>
              <a:t> </a:t>
            </a:r>
            <a:endParaRPr dirty="0"/>
          </a:p>
          <a:p>
            <a:pPr marL="0" lvl="0" indent="0" algn="l" rtl="0">
              <a:spcBef>
                <a:spcPts val="1200"/>
              </a:spcBef>
              <a:spcAft>
                <a:spcPts val="0"/>
              </a:spcAft>
              <a:buNone/>
            </a:pPr>
            <a:r>
              <a:rPr lang="en-US" dirty="0"/>
              <a:t>Handshapes Poster - </a:t>
            </a:r>
            <a:r>
              <a:rPr lang="en-US" u="sng" dirty="0">
                <a:solidFill>
                  <a:schemeClr val="hlink"/>
                </a:solidFill>
                <a:hlinkClick r:id="rId4"/>
              </a:rPr>
              <a:t>https://58creativity.com/products/42-handshape-flashcard-and-poster</a:t>
            </a:r>
            <a:r>
              <a:rPr lang="en-US" dirty="0"/>
              <a:t> </a:t>
            </a:r>
            <a:endParaRPr dirty="0"/>
          </a:p>
          <a:p>
            <a:pPr marL="0" lvl="0" indent="0" algn="l" rtl="0">
              <a:spcBef>
                <a:spcPts val="1200"/>
              </a:spcBef>
              <a:spcAft>
                <a:spcPts val="0"/>
              </a:spcAft>
              <a:buNone/>
            </a:pPr>
            <a:r>
              <a:rPr lang="en-US" dirty="0" err="1"/>
              <a:t>Handcubes</a:t>
            </a:r>
            <a:r>
              <a:rPr lang="en-US" dirty="0"/>
              <a:t> - </a:t>
            </a:r>
            <a:r>
              <a:rPr lang="en-US" u="sng" dirty="0">
                <a:solidFill>
                  <a:schemeClr val="hlink"/>
                </a:solidFill>
                <a:hlinkClick r:id="rId5"/>
              </a:rPr>
              <a:t>https://handcubes.com/</a:t>
            </a:r>
            <a:r>
              <a:rPr lang="en-US" dirty="0"/>
              <a:t> </a:t>
            </a:r>
            <a:endParaRPr dirty="0"/>
          </a:p>
          <a:p>
            <a:pPr marL="0" lvl="0" indent="0" algn="l" rtl="0">
              <a:spcBef>
                <a:spcPts val="1200"/>
              </a:spcBef>
              <a:spcAft>
                <a:spcPts val="0"/>
              </a:spcAft>
              <a:buNone/>
            </a:pPr>
            <a:r>
              <a:rPr lang="en-US" dirty="0"/>
              <a:t>ASL at Home - English and Spanish available: </a:t>
            </a:r>
            <a:r>
              <a:rPr lang="en-US" u="sng" dirty="0">
                <a:solidFill>
                  <a:schemeClr val="hlink"/>
                </a:solidFill>
                <a:hlinkClick r:id="rId6"/>
              </a:rPr>
              <a:t>https://www.aslathome.org/</a:t>
            </a:r>
            <a:endParaRPr dirty="0"/>
          </a:p>
          <a:p>
            <a:pPr marL="0" lvl="0" indent="0" algn="l" rtl="0">
              <a:spcBef>
                <a:spcPts val="1200"/>
              </a:spcBef>
              <a:spcAft>
                <a:spcPts val="0"/>
              </a:spcAft>
              <a:buClr>
                <a:schemeClr val="dk1"/>
              </a:buClr>
              <a:buSzPts val="1100"/>
              <a:buFont typeface="Arial"/>
              <a:buNone/>
            </a:pPr>
            <a:r>
              <a:rPr lang="en-US" dirty="0"/>
              <a:t>Learn to Sign with Your Baby - Cecilia S. </a:t>
            </a:r>
            <a:r>
              <a:rPr lang="en-US" dirty="0" err="1"/>
              <a:t>Grugan</a:t>
            </a:r>
            <a:r>
              <a:rPr lang="en-US" dirty="0"/>
              <a:t> and Illustrated by Brittany Castle </a:t>
            </a:r>
            <a:r>
              <a:rPr lang="en-US" u="sng" dirty="0">
                <a:solidFill>
                  <a:schemeClr val="hlink"/>
                </a:solidFill>
                <a:hlinkClick r:id="rId7"/>
              </a:rPr>
              <a:t>https://a.co/d/iybIOiF</a:t>
            </a:r>
            <a:r>
              <a:rPr lang="en-US" dirty="0"/>
              <a: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f5845eb953_0_42"/>
          <p:cNvSpPr txBox="1">
            <a:spLocks noGrp="1"/>
          </p:cNvSpPr>
          <p:nvPr>
            <p:ph type="title"/>
          </p:nvPr>
        </p:nvSpPr>
        <p:spPr>
          <a:xfrm>
            <a:off x="612489" y="1202538"/>
            <a:ext cx="10979100" cy="151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a:t>Minnesotaized</a:t>
            </a:r>
            <a:r>
              <a:rPr lang="en-US" dirty="0"/>
              <a:t> Resources for ASL: </a:t>
            </a:r>
            <a:endParaRPr dirty="0"/>
          </a:p>
        </p:txBody>
      </p:sp>
      <p:sp>
        <p:nvSpPr>
          <p:cNvPr id="322" name="Google Shape;322;g1f5845eb953_0_42"/>
          <p:cNvSpPr txBox="1">
            <a:spLocks noGrp="1"/>
          </p:cNvSpPr>
          <p:nvPr>
            <p:ph type="body" idx="1"/>
          </p:nvPr>
        </p:nvSpPr>
        <p:spPr>
          <a:xfrm>
            <a:off x="612488" y="2803766"/>
            <a:ext cx="10979100" cy="37272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dirty="0"/>
              <a:t>Deaf Mentors - </a:t>
            </a:r>
            <a:r>
              <a:rPr lang="en-US" u="sng" dirty="0">
                <a:solidFill>
                  <a:schemeClr val="hlink"/>
                </a:solidFill>
                <a:hlinkClick r:id="rId3"/>
              </a:rPr>
              <a:t>https://www.lssmn.org/services/families/deaf-hard-of-hearing/mentor-services</a:t>
            </a:r>
            <a:endParaRPr dirty="0"/>
          </a:p>
          <a:p>
            <a:pPr marL="0" lvl="0" indent="0" algn="l" rtl="0">
              <a:spcBef>
                <a:spcPts val="1200"/>
              </a:spcBef>
              <a:spcAft>
                <a:spcPts val="0"/>
              </a:spcAft>
              <a:buNone/>
            </a:pPr>
            <a:r>
              <a:rPr lang="en-US" dirty="0"/>
              <a:t>Sign It! American Sign Language Made Easy offers several course packages geared to teens and adults. Sign It ASL is available for free to families in the US who have a child 36 months or younger who has any type of hearing loss. Apply at MyDeafChild.org.</a:t>
            </a:r>
            <a:endParaRPr dirty="0"/>
          </a:p>
          <a:p>
            <a:pPr marL="0" lvl="0" indent="0" algn="l" rtl="0">
              <a:spcBef>
                <a:spcPts val="1200"/>
              </a:spcBef>
              <a:spcAft>
                <a:spcPts val="0"/>
              </a:spcAft>
              <a:buNone/>
            </a:pPr>
            <a:r>
              <a:rPr lang="en-US" u="sng" dirty="0">
                <a:solidFill>
                  <a:schemeClr val="hlink"/>
                </a:solidFill>
                <a:hlinkClick r:id="rId4"/>
              </a:rPr>
              <a:t>Learn American Sign Language / Deaf and Hard of Hearing</a:t>
            </a:r>
            <a:r>
              <a:rPr lang="en-US" dirty="0"/>
              <a:t> </a:t>
            </a:r>
            <a:endParaRPr dirty="0"/>
          </a:p>
          <a:p>
            <a:pPr marL="0" lvl="0" indent="0" algn="l" rtl="0">
              <a:spcBef>
                <a:spcPts val="1200"/>
              </a:spcBef>
              <a:spcAft>
                <a:spcPts val="0"/>
              </a:spcAft>
              <a:buNone/>
            </a:pPr>
            <a:r>
              <a:rPr lang="en-US" u="sng" dirty="0">
                <a:solidFill>
                  <a:schemeClr val="hlink"/>
                </a:solidFill>
                <a:hlinkClick r:id="rId5"/>
              </a:rPr>
              <a:t>U of M ASL Class</a:t>
            </a:r>
            <a:r>
              <a:rPr lang="en-US" dirty="0"/>
              <a:t> - for more information - email </a:t>
            </a:r>
            <a:r>
              <a:rPr lang="en-US" u="sng" dirty="0">
                <a:solidFill>
                  <a:schemeClr val="hlink"/>
                </a:solidFill>
                <a:hlinkClick r:id="rId6"/>
              </a:rPr>
              <a:t>asl@umn.edu</a:t>
            </a:r>
            <a:r>
              <a:rPr lang="en-US" dirty="0"/>
              <a:t> </a:t>
            </a:r>
            <a:endParaRPr dirty="0"/>
          </a:p>
          <a:p>
            <a:pPr marL="0" lvl="0" indent="0" algn="l" rtl="0">
              <a:spcBef>
                <a:spcPts val="1200"/>
              </a:spcBef>
              <a:spcAft>
                <a:spcPts val="1200"/>
              </a:spcAft>
              <a:buNone/>
            </a:pPr>
            <a:r>
              <a:rPr lang="en-US" u="sng" dirty="0">
                <a:solidFill>
                  <a:schemeClr val="hlink"/>
                </a:solidFill>
                <a:hlinkClick r:id="rId7"/>
              </a:rPr>
              <a:t>Minnesota State Academy for the Deaf </a:t>
            </a:r>
            <a:r>
              <a:rPr lang="en-US" dirty="0"/>
              <a:t>and </a:t>
            </a:r>
            <a:r>
              <a:rPr lang="en-US" u="sng" dirty="0">
                <a:solidFill>
                  <a:schemeClr val="hlink"/>
                </a:solidFill>
                <a:hlinkClick r:id="rId8"/>
              </a:rPr>
              <a:t>Metro Deaf School</a:t>
            </a:r>
            <a:r>
              <a:rPr lang="en-US" dirty="0"/>
              <a:t>!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2"/>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#WhyISign</a:t>
            </a:r>
            <a:endParaRPr b="0" dirty="0"/>
          </a:p>
        </p:txBody>
      </p:sp>
      <p:sp>
        <p:nvSpPr>
          <p:cNvPr id="328" name="Google Shape;328;p12"/>
          <p:cNvSpPr txBox="1">
            <a:spLocks noGrp="1"/>
          </p:cNvSpPr>
          <p:nvPr>
            <p:ph type="body" idx="1"/>
          </p:nvPr>
        </p:nvSpPr>
        <p:spPr>
          <a:xfrm>
            <a:off x="597946" y="2791726"/>
            <a:ext cx="5473002" cy="3775279"/>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2400"/>
              </a:spcBef>
              <a:spcAft>
                <a:spcPts val="0"/>
              </a:spcAft>
              <a:buSzPts val="2400"/>
              <a:buNone/>
            </a:pPr>
            <a:r>
              <a:rPr lang="en-US" dirty="0"/>
              <a:t>This video was made in 2015 during EHDI conference. </a:t>
            </a:r>
            <a:endParaRPr dirty="0"/>
          </a:p>
        </p:txBody>
      </p:sp>
      <p:pic>
        <p:nvPicPr>
          <p:cNvPr id="329" name="Google Shape;329;p12" descr="Tobin family showing why they sign, and now Paulson family, why we sign! &#10;&#10;#WhyISign &#10;&#10;TRANSCRIPT: &#10;&#10;Evelyn Tobin(my mother) signing while Rodney (my father) voices in the background of the video: As parents, we chose ASL for ONE reason. To give our daughter a language access.&#10;&#10;Shauna Nickeson playing with her niece, telling her to sit on the slide, and watching Elly to figure out how to slide. &#10;&#10;Rachel Lynde (22 months younger sister, holding her newborn daughter, Maggie!) - I sign for my sister. &#10;&#10;Jared Paulson - Hello there, my family signs because I am hearing, my wife is Deaf, and our daughter is hearing. We chose ASL because it unites us all with a same language. Thank you. &#10;&#10;Elly: Dada! (Wrong palm orientation [pinky finger to forehead rather than thumb to forehead] - then she realized that she is looking at herself in the video! Me? Yes! Elly! It is you, E L L Y!&#10;&#10;Chelsea Paulson: Now you have seen different videos, my mother signing why my parents sign with my Dad is voicing in the background. My daughter heard the voice in background, thinking it is grandpa - (shows Elly's sign for grandpa/dada) - my husband signing - they are the reason why I sign. Why I sign? To have 100% access to my world." title="#whyisign Tobinized">
            <a:hlinkClick r:id="rId3"/>
          </p:cNvPr>
          <p:cNvPicPr preferRelativeResize="0"/>
          <p:nvPr/>
        </p:nvPicPr>
        <p:blipFill>
          <a:blip r:embed="rId4">
            <a:alphaModFix/>
          </a:blip>
          <a:stretch>
            <a:fillRect/>
          </a:stretch>
        </p:blipFill>
        <p:spPr>
          <a:xfrm>
            <a:off x="6173502" y="2839954"/>
            <a:ext cx="5718350" cy="3216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4"/>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101820"/>
              </a:buClr>
              <a:buSzPts val="4000"/>
              <a:buFont typeface="Calibri"/>
              <a:buNone/>
            </a:pPr>
            <a:r>
              <a:rPr lang="en-US" dirty="0"/>
              <a:t>Thank you!</a:t>
            </a:r>
            <a:endParaRPr dirty="0"/>
          </a:p>
        </p:txBody>
      </p:sp>
      <p:sp>
        <p:nvSpPr>
          <p:cNvPr id="335" name="Google Shape;335;p14"/>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dirty="0"/>
              <a:t>Chelsea Paulson</a:t>
            </a:r>
            <a:endParaRPr dirty="0"/>
          </a:p>
          <a:p>
            <a:pPr marL="0" lvl="0" indent="0" algn="ctr" rtl="0">
              <a:lnSpc>
                <a:spcPct val="100000"/>
              </a:lnSpc>
              <a:spcBef>
                <a:spcPts val="0"/>
              </a:spcBef>
              <a:spcAft>
                <a:spcPts val="0"/>
              </a:spcAft>
              <a:buSzPts val="2400"/>
              <a:buNone/>
            </a:pPr>
            <a:r>
              <a:rPr lang="en-US" dirty="0"/>
              <a:t>MSAD Deaf/Hard of Hearing Outreach Specialist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602901" y="1202537"/>
            <a:ext cx="5493099" cy="150876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ASL at Home</a:t>
            </a:r>
            <a:endParaRPr dirty="0"/>
          </a:p>
        </p:txBody>
      </p:sp>
      <p:sp>
        <p:nvSpPr>
          <p:cNvPr id="133" name="Google Shape;133;p5"/>
          <p:cNvSpPr txBox="1">
            <a:spLocks noGrp="1"/>
          </p:cNvSpPr>
          <p:nvPr>
            <p:ph type="body" idx="2"/>
          </p:nvPr>
        </p:nvSpPr>
        <p:spPr>
          <a:xfrm>
            <a:off x="862399" y="2775073"/>
            <a:ext cx="5297100" cy="3756300"/>
          </a:xfrm>
          <a:prstGeom prst="rect">
            <a:avLst/>
          </a:prstGeom>
          <a:noFill/>
          <a:ln>
            <a:noFill/>
          </a:ln>
        </p:spPr>
        <p:txBody>
          <a:bodyPr spcFirstLastPara="1" wrap="square" lIns="45700" tIns="45700" rIns="45700" bIns="45700" anchor="t" anchorCtr="0">
            <a:noAutofit/>
          </a:bodyPr>
          <a:lstStyle/>
          <a:p>
            <a:pPr marL="0" lvl="0" indent="0" algn="l" rtl="0">
              <a:spcBef>
                <a:spcPts val="1200"/>
              </a:spcBef>
              <a:spcAft>
                <a:spcPts val="0"/>
              </a:spcAft>
              <a:buNone/>
            </a:pPr>
            <a:r>
              <a:rPr lang="en-US" u="sng" dirty="0">
                <a:solidFill>
                  <a:schemeClr val="hlink"/>
                </a:solidFill>
                <a:hlinkClick r:id="rId3"/>
              </a:rPr>
              <a:t>https://www.aslathome.org/</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US" dirty="0"/>
              <a:t>Made by Speech Language Pathologist - Razi M. </a:t>
            </a:r>
            <a:r>
              <a:rPr lang="en-US" dirty="0" err="1"/>
              <a:t>Zarchy</a:t>
            </a:r>
            <a:endParaRPr dirty="0"/>
          </a:p>
          <a:p>
            <a:pPr marL="0" lvl="0" indent="0" algn="l" rtl="0">
              <a:spcBef>
                <a:spcPts val="1200"/>
              </a:spcBef>
              <a:spcAft>
                <a:spcPts val="1200"/>
              </a:spcAft>
              <a:buNone/>
            </a:pPr>
            <a:r>
              <a:rPr lang="en-US" dirty="0"/>
              <a:t>Linguist - Leah C. Geer </a:t>
            </a:r>
            <a:endParaRPr dirty="0"/>
          </a:p>
        </p:txBody>
      </p:sp>
      <p:pic>
        <p:nvPicPr>
          <p:cNvPr id="132" name="Google Shape;132;p5" descr="Image of American Sign Language At Home - A Family Curriculum authored by Razi M. Zarchy and Leah C. Geer for families embarking on incredible journey of language learning and bonding with their deaf child&#10;&#10;foreword by Nate Dultra, EdD&#10;Illustrated by Youmee Lee | Book Design by Sheena Stuart-Milburn"/>
          <p:cNvPicPr preferRelativeResize="0"/>
          <p:nvPr/>
        </p:nvPicPr>
        <p:blipFill>
          <a:blip r:embed="rId4">
            <a:alphaModFix/>
          </a:blip>
          <a:stretch>
            <a:fillRect/>
          </a:stretch>
        </p:blipFill>
        <p:spPr>
          <a:xfrm>
            <a:off x="6858077" y="1385550"/>
            <a:ext cx="3856775" cy="510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f5845eb953_0_22"/>
          <p:cNvSpPr txBox="1">
            <a:spLocks noGrp="1"/>
          </p:cNvSpPr>
          <p:nvPr>
            <p:ph type="title"/>
          </p:nvPr>
        </p:nvSpPr>
        <p:spPr>
          <a:xfrm>
            <a:off x="602901" y="1202537"/>
            <a:ext cx="6152741" cy="150876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Routine Based - ASL at Home</a:t>
            </a:r>
            <a:endParaRPr dirty="0"/>
          </a:p>
        </p:txBody>
      </p:sp>
      <p:sp>
        <p:nvSpPr>
          <p:cNvPr id="2" name="Text Placeholder 1">
            <a:extLst>
              <a:ext uri="{FF2B5EF4-FFF2-40B4-BE49-F238E27FC236}">
                <a16:creationId xmlns:a16="http://schemas.microsoft.com/office/drawing/2014/main" id="{81DCF80F-B391-1EC9-4A05-34EF289D044C}"/>
              </a:ext>
            </a:extLst>
          </p:cNvPr>
          <p:cNvSpPr>
            <a:spLocks noGrp="1"/>
          </p:cNvSpPr>
          <p:nvPr>
            <p:ph type="body" idx="1"/>
          </p:nvPr>
        </p:nvSpPr>
        <p:spPr>
          <a:xfrm>
            <a:off x="622998" y="2803764"/>
            <a:ext cx="6528429" cy="3787305"/>
          </a:xfrm>
        </p:spPr>
        <p:txBody>
          <a:bodyPr/>
          <a:lstStyle/>
          <a:p>
            <a:r>
              <a:rPr lang="en-US" dirty="0"/>
              <a:t>Preview of the book:</a:t>
            </a:r>
          </a:p>
          <a:p>
            <a:r>
              <a:rPr lang="en-US" dirty="0"/>
              <a:t>Chapter 1</a:t>
            </a:r>
          </a:p>
          <a:p>
            <a:r>
              <a:rPr lang="en-US" dirty="0">
                <a:hlinkClick r:id="rId3"/>
              </a:rPr>
              <a:t>https://www.aslathome.org/chapter-1-meal-time</a:t>
            </a:r>
            <a:endParaRPr lang="en-US" dirty="0"/>
          </a:p>
        </p:txBody>
      </p:sp>
      <p:sp>
        <p:nvSpPr>
          <p:cNvPr id="141" name="Google Shape;141;g1f5845eb953_0_22"/>
          <p:cNvSpPr txBox="1">
            <a:spLocks noGrp="1"/>
          </p:cNvSpPr>
          <p:nvPr>
            <p:ph type="body" idx="2"/>
          </p:nvPr>
        </p:nvSpPr>
        <p:spPr>
          <a:xfrm>
            <a:off x="7383439" y="1596788"/>
            <a:ext cx="4808561" cy="4994281"/>
          </a:xfrm>
          <a:prstGeom prst="rect">
            <a:avLst/>
          </a:prstGeom>
        </p:spPr>
        <p:txBody>
          <a:bodyPr spcFirstLastPara="1" wrap="square" lIns="45700" tIns="45700" rIns="45700" bIns="45700" anchor="t" anchorCtr="0">
            <a:noAutofit/>
          </a:bodyPr>
          <a:lstStyle/>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1: 🍲 Mealtime</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2: 🛀 Bath time</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3: 🚽 Diaper changing &amp; bathroom routines</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4: 📚 Book sharing</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5: 🛌 Bedtime</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6: 🤾 Playtime</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7: 🎨 Arts &amp; crafts</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8: 🏕 Outdoors</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9: 🧹Cleaning up</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10: 👚👖 Getting dressed</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11: 👨‍👨‍👧‍👦 Family time</a:t>
            </a:r>
          </a:p>
          <a:p>
            <a:pPr marL="0" lvl="0" indent="0" algn="ctr">
              <a:spcBef>
                <a:spcPts val="600"/>
              </a:spcBef>
              <a:spcAft>
                <a:spcPts val="600"/>
              </a:spcAft>
              <a:buClr>
                <a:schemeClr val="dk1"/>
              </a:buClr>
              <a:buSzPts val="1100"/>
            </a:pPr>
            <a:r>
              <a:rPr lang="en-US" sz="1900" dirty="0">
                <a:solidFill>
                  <a:srgbClr val="0B1D6F"/>
                </a:solidFill>
                <a:highlight>
                  <a:srgbClr val="FFFFFF"/>
                </a:highlight>
                <a:latin typeface="Calibri" panose="020F0502020204030204" pitchFamily="34" charset="0"/>
                <a:ea typeface="Roboto"/>
                <a:cs typeface="Calibri" panose="020F0502020204030204" pitchFamily="34" charset="0"/>
                <a:sym typeface="Roboto"/>
              </a:rPr>
              <a:t>Ch. 12: 🐶🐱🐟Pets</a:t>
            </a:r>
            <a:endParaRPr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6e5632a8b3_0_270"/>
          <p:cNvSpPr txBox="1">
            <a:spLocks noGrp="1"/>
          </p:cNvSpPr>
          <p:nvPr>
            <p:ph type="title"/>
          </p:nvPr>
        </p:nvSpPr>
        <p:spPr>
          <a:xfrm>
            <a:off x="602901" y="1767311"/>
            <a:ext cx="10999200" cy="39766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Core and Fringe Vocabulary </a:t>
            </a:r>
            <a:endParaRPr dirty="0"/>
          </a:p>
        </p:txBody>
      </p:sp>
      <p:pic>
        <p:nvPicPr>
          <p:cNvPr id="150" name="Google Shape;150;g26e5632a8b3_0_270" descr="Two images on the slide: &#10;Core and Fringe Vocabulary: &#10;&quot;Core vocabulary&quot; refers to a relatively small collection of words that are used most commonly by people in a particular age group. &#10;Razi Zarchy, Leah Geer&#10;American Sign Language at Home: A Family Curriculum&#10;#kindlequotes"/>
          <p:cNvPicPr preferRelativeResize="0"/>
          <p:nvPr/>
        </p:nvPicPr>
        <p:blipFill>
          <a:blip r:embed="rId3">
            <a:alphaModFix/>
          </a:blip>
          <a:stretch>
            <a:fillRect/>
          </a:stretch>
        </p:blipFill>
        <p:spPr>
          <a:xfrm>
            <a:off x="1374188" y="2457950"/>
            <a:ext cx="3761724" cy="3949824"/>
          </a:xfrm>
          <a:prstGeom prst="rect">
            <a:avLst/>
          </a:prstGeom>
          <a:noFill/>
          <a:ln>
            <a:noFill/>
          </a:ln>
        </p:spPr>
      </p:pic>
      <p:pic>
        <p:nvPicPr>
          <p:cNvPr id="151" name="Google Shape;151;g26e5632a8b3_0_270" descr="Image on the slide: &#10;Core and Fringe Vocabulary: &#10;&quot;Fringe Vocabulary&quot; refers to words that are used in specific activities or environments, such as words for a varieties of food or animals. &#10;Razi Zarchy, Leah Geer&#10;American Sign Language at Home: A Family Curriculum&#10;#kindlequotes"/>
          <p:cNvPicPr preferRelativeResize="0"/>
          <p:nvPr/>
        </p:nvPicPr>
        <p:blipFill>
          <a:blip r:embed="rId4">
            <a:alphaModFix/>
          </a:blip>
          <a:stretch>
            <a:fillRect/>
          </a:stretch>
        </p:blipFill>
        <p:spPr>
          <a:xfrm>
            <a:off x="6886525" y="2412250"/>
            <a:ext cx="3761724" cy="3949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f5845eb953_0_2"/>
          <p:cNvSpPr txBox="1">
            <a:spLocks noGrp="1"/>
          </p:cNvSpPr>
          <p:nvPr>
            <p:ph type="title"/>
          </p:nvPr>
        </p:nvSpPr>
        <p:spPr>
          <a:xfrm>
            <a:off x="602901" y="-2105439"/>
            <a:ext cx="10999200" cy="1508700"/>
          </a:xfrm>
          <a:prstGeom prst="rect">
            <a:avLst/>
          </a:prstGeom>
        </p:spPr>
        <p:txBody>
          <a:bodyPr spcFirstLastPara="1" wrap="square" lIns="91425" tIns="45700" rIns="91425" bIns="45700" anchor="ctr" anchorCtr="0">
            <a:noAutofit/>
          </a:bodyPr>
          <a:lstStyle/>
          <a:p>
            <a:pPr lvl="0"/>
            <a:r>
              <a:rPr lang="en-US" dirty="0">
                <a:solidFill>
                  <a:schemeClr val="bg1">
                    <a:lumMod val="65000"/>
                  </a:schemeClr>
                </a:solidFill>
              </a:rPr>
              <a:t>Core and Fringe Vocabulary, continued 2</a:t>
            </a:r>
          </a:p>
        </p:txBody>
      </p:sp>
      <p:pic>
        <p:nvPicPr>
          <p:cNvPr id="161" name="Google Shape;161;g1f5845eb953_0_2" descr="Image of Space with starry background of &quot;The More You Know&quot; flying across the image with a bright golden star. "/>
          <p:cNvPicPr preferRelativeResize="0"/>
          <p:nvPr/>
        </p:nvPicPr>
        <p:blipFill>
          <a:blip r:embed="rId3">
            <a:alphaModFix/>
          </a:blip>
          <a:stretch>
            <a:fillRect/>
          </a:stretch>
        </p:blipFill>
        <p:spPr>
          <a:xfrm>
            <a:off x="392925" y="2272825"/>
            <a:ext cx="4601375" cy="3023000"/>
          </a:xfrm>
          <a:prstGeom prst="rect">
            <a:avLst/>
          </a:prstGeom>
          <a:noFill/>
          <a:ln>
            <a:noFill/>
          </a:ln>
        </p:spPr>
      </p:pic>
      <p:pic>
        <p:nvPicPr>
          <p:cNvPr id="160" name="Google Shape;160;g1f5845eb953_0_2" descr="An image on the slide: &#10;Core and Fringe Vocabulary: If you look through the vocabulary in ASL at Home, you might notice there are very few nouns (words for a person, place or thing). This is intentional. The vocabulary covered in the curriculum mostly includes core vocabulary as opposed to fringe vocabulary. &#10;- Razi Zarchy, Leah Geer, American Sign Language at Home: A Family Curriculum #kindlequotes"/>
          <p:cNvPicPr preferRelativeResize="0"/>
          <p:nvPr/>
        </p:nvPicPr>
        <p:blipFill>
          <a:blip r:embed="rId4">
            <a:alphaModFix/>
          </a:blip>
          <a:stretch>
            <a:fillRect/>
          </a:stretch>
        </p:blipFill>
        <p:spPr>
          <a:xfrm>
            <a:off x="5247725" y="1047025"/>
            <a:ext cx="5758626" cy="5758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f5845eb953_0_11"/>
          <p:cNvSpPr txBox="1">
            <a:spLocks noGrp="1"/>
          </p:cNvSpPr>
          <p:nvPr>
            <p:ph type="title"/>
          </p:nvPr>
        </p:nvSpPr>
        <p:spPr>
          <a:xfrm>
            <a:off x="602901" y="-3194654"/>
            <a:ext cx="10999200" cy="1508700"/>
          </a:xfrm>
          <a:prstGeom prst="rect">
            <a:avLst/>
          </a:prstGeom>
        </p:spPr>
        <p:txBody>
          <a:bodyPr spcFirstLastPara="1" wrap="square" lIns="91425" tIns="45700" rIns="91425" bIns="45700" anchor="ctr" anchorCtr="0">
            <a:noAutofit/>
          </a:bodyPr>
          <a:lstStyle/>
          <a:p>
            <a:pPr lvl="0"/>
            <a:r>
              <a:rPr lang="en-US" dirty="0">
                <a:solidFill>
                  <a:schemeClr val="bg1">
                    <a:lumMod val="65000"/>
                  </a:schemeClr>
                </a:solidFill>
              </a:rPr>
              <a:t>Core and Fringe Vocabulary, continued 3</a:t>
            </a:r>
          </a:p>
        </p:txBody>
      </p:sp>
      <p:pic>
        <p:nvPicPr>
          <p:cNvPr id="170" name="Google Shape;170;g1f5845eb953_0_11" descr="An image on the slide: &#10;Core and Fringe Vocabulary:&#10;For toddlers, nouns are noticeably absent from core vocabularies. A study found that toddler's most commonly used words were pronouns (words that take the place of a person, place, or thing, such as &quot;I&quot; or &quot;she&quot;), verbs (words that describe an action or state, such as “walk” or “see”), prepositions (words that describe a location or position, such as “in” or “on”), and demonstratives (words that point something out, such as “this” or “that”). 31&#10;- Razi Zarchy, Leah Geer, American Sign Language at Home: A Family Curriculum #kindlequotes"/>
          <p:cNvPicPr preferRelativeResize="0"/>
          <p:nvPr/>
        </p:nvPicPr>
        <p:blipFill>
          <a:blip r:embed="rId3">
            <a:alphaModFix/>
          </a:blip>
          <a:stretch>
            <a:fillRect/>
          </a:stretch>
        </p:blipFill>
        <p:spPr>
          <a:xfrm>
            <a:off x="3245000" y="1143000"/>
            <a:ext cx="5715000" cy="571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6e5632a8b3_0_278"/>
          <p:cNvSpPr txBox="1">
            <a:spLocks noGrp="1"/>
          </p:cNvSpPr>
          <p:nvPr>
            <p:ph type="title"/>
          </p:nvPr>
        </p:nvSpPr>
        <p:spPr>
          <a:xfrm>
            <a:off x="602901" y="1202537"/>
            <a:ext cx="10999200"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How do we build vocabulary at home?! </a:t>
            </a:r>
            <a:endParaRPr dirty="0"/>
          </a:p>
        </p:txBody>
      </p:sp>
      <p:pic>
        <p:nvPicPr>
          <p:cNvPr id="179" name="Google Shape;179;g26e5632a8b3_0_278" descr="Image of Space with starry background of &quot;The More You Know&quot; flying across the image with a bright golden star. "/>
          <p:cNvPicPr preferRelativeResize="0"/>
          <p:nvPr/>
        </p:nvPicPr>
        <p:blipFill>
          <a:blip r:embed="rId3">
            <a:alphaModFix/>
          </a:blip>
          <a:stretch>
            <a:fillRect/>
          </a:stretch>
        </p:blipFill>
        <p:spPr>
          <a:xfrm>
            <a:off x="853625" y="2787425"/>
            <a:ext cx="4601375" cy="3023000"/>
          </a:xfrm>
          <a:prstGeom prst="rect">
            <a:avLst/>
          </a:prstGeom>
          <a:noFill/>
          <a:ln>
            <a:noFill/>
          </a:ln>
        </p:spPr>
      </p:pic>
      <p:sp>
        <p:nvSpPr>
          <p:cNvPr id="178" name="Google Shape;178;g26e5632a8b3_0_278"/>
          <p:cNvSpPr txBox="1">
            <a:spLocks noGrp="1"/>
          </p:cNvSpPr>
          <p:nvPr>
            <p:ph type="body" idx="2"/>
          </p:nvPr>
        </p:nvSpPr>
        <p:spPr>
          <a:xfrm>
            <a:off x="6304924" y="2834873"/>
            <a:ext cx="5297100" cy="37563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Clr>
                <a:schemeClr val="dk1"/>
              </a:buClr>
              <a:buSzPts val="1100"/>
              <a:buFont typeface="Arial"/>
              <a:buNone/>
            </a:pPr>
            <a:r>
              <a:rPr lang="en-US" u="sng" dirty="0">
                <a:solidFill>
                  <a:schemeClr val="hlink"/>
                </a:solidFill>
                <a:hlinkClick r:id="rId4"/>
              </a:rPr>
              <a:t>https://gcdasl.com/</a:t>
            </a:r>
            <a:r>
              <a:rPr lang="en-US" dirty="0"/>
              <a:t> </a:t>
            </a:r>
            <a:endParaRPr dirty="0"/>
          </a:p>
          <a:p>
            <a:pPr marL="0" lvl="0" indent="0" algn="l" rtl="0">
              <a:spcBef>
                <a:spcPts val="1200"/>
              </a:spcBef>
              <a:spcAft>
                <a:spcPts val="1200"/>
              </a:spcAft>
              <a:buClr>
                <a:schemeClr val="dk1"/>
              </a:buClr>
              <a:buSzPts val="1100"/>
              <a:buFont typeface="Arial"/>
              <a:buNone/>
            </a:pPr>
            <a:r>
              <a:rPr lang="en-US" dirty="0"/>
              <a:t>Gallaudet ASL Dictionary online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6e5632a8b3_0_184"/>
          <p:cNvSpPr txBox="1">
            <a:spLocks noGrp="1"/>
          </p:cNvSpPr>
          <p:nvPr>
            <p:ph type="title"/>
          </p:nvPr>
        </p:nvSpPr>
        <p:spPr>
          <a:xfrm>
            <a:off x="602901" y="1202537"/>
            <a:ext cx="5493099"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Parallel Talk</a:t>
            </a:r>
            <a:endParaRPr dirty="0"/>
          </a:p>
        </p:txBody>
      </p:sp>
      <p:sp>
        <p:nvSpPr>
          <p:cNvPr id="186" name="Google Shape;186;g26e5632a8b3_0_184"/>
          <p:cNvSpPr txBox="1">
            <a:spLocks noGrp="1"/>
          </p:cNvSpPr>
          <p:nvPr>
            <p:ph type="body" idx="1"/>
          </p:nvPr>
        </p:nvSpPr>
        <p:spPr>
          <a:xfrm>
            <a:off x="622998" y="2803764"/>
            <a:ext cx="5264100" cy="3787200"/>
          </a:xfrm>
          <a:prstGeom prst="rect">
            <a:avLst/>
          </a:prstGeom>
        </p:spPr>
        <p:txBody>
          <a:bodyPr spcFirstLastPara="1" wrap="square" lIns="45700" tIns="45700" rIns="45700" bIns="45700" anchor="t" anchorCtr="0">
            <a:noAutofit/>
          </a:bodyPr>
          <a:lstStyle/>
          <a:p>
            <a:pPr marL="0" lvl="0" indent="0" algn="l" rtl="0">
              <a:spcBef>
                <a:spcPts val="1200"/>
              </a:spcBef>
              <a:spcAft>
                <a:spcPts val="1200"/>
              </a:spcAft>
              <a:buNone/>
            </a:pPr>
            <a:r>
              <a:rPr lang="en-US" dirty="0"/>
              <a:t>Use your best guess to describe what the child is doing, seeing, thinking or feeling. </a:t>
            </a:r>
            <a:endParaRPr dirty="0"/>
          </a:p>
        </p:txBody>
      </p:sp>
      <p:pic>
        <p:nvPicPr>
          <p:cNvPr id="188" name="Google Shape;188;g26e5632a8b3_0_18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54368" y="1465729"/>
            <a:ext cx="3595632" cy="5266746"/>
          </a:xfrm>
          <a:prstGeom prst="rect">
            <a:avLst/>
          </a:prstGeom>
          <a:noFill/>
          <a:ln>
            <a:noFill/>
          </a:ln>
        </p:spPr>
      </p:pic>
      <p:sp>
        <p:nvSpPr>
          <p:cNvPr id="189" name="Google Shape;189;g26e5632a8b3_0_184"/>
          <p:cNvSpPr txBox="1"/>
          <p:nvPr/>
        </p:nvSpPr>
        <p:spPr>
          <a:xfrm>
            <a:off x="3038225" y="5957575"/>
            <a:ext cx="3266700" cy="7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 Zarchy &amp; Geer, 2020</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Integral">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NqcvB3j+kCxtFppb0ArpeZ4q8Fs=" isBookmarkSet="yes" bookmark="yes" pdftag="H1" artifact="_x0030_" Order="_x0031_"/>
  <Shape xmlns="" ID="59T5FeTc+AEZQrrOrixB3ozRLoI=" pdftag="P" isBookmarkSet="no" bookmark="no" Order="_x0032_"/>
  <Shape xmlns="" ID="+r7NsAUeOyrLjEECNjsbhz0lhjY=" isBookmarkSet="yes" bookmark="yes" pdftag="H2" artifact="_x0030_" Order="_x0031_"/>
  <Shape xmlns="" ID="UsqeBRR91FFnKy4fmlB7BmLy2o8=" pdftag="P" isBookmarkSet="no" bookmark="no" Order="_x0032_"/>
  <Shape xmlns="" ID="GpjZkPSttrSsYsk23Bv5wL+RMNg=" isBookmarkSet="yes" bookmark="yes" pdftag="H2" artifact="_x0030_" Order="_x0031_"/>
  <Shape xmlns="" ID="AZHLlfzcHwHvcRqrXYbRduK9Lnw=" pdftag="P" isBookmarkSet="no" bookmark="no" Order="_x0032_"/>
  <Shape xmlns="" ID="nI1gUHclQxkbQLBkGSUKzpuRlts=" formula="no" inline="no" pdftag="Figure" isBookmarkSet="no" bookmark="no" Lang="" artifact="_x0030_" validate="yes" Order="_x0033_"/>
  <HyperLink xmlns="" ID="AZHLlfzcHwHvcRqrXYbRduK9Lnw=125094221971.50386_222.1081" plainAltText="https:_x002F__x002F_www.aslathome.org_x002F_" language="" Lang=""/>
  <HyperLink xmlns="" ID="Cah+f0KvcSdfW3JpkQmQtg9s2a0=88140133852.65339_291.5672" plainAltText="https:_x002F__x002F_www.aslathome.org_x002F_chapter-1-meal-time" language="" Lang=""/>
  <HyperLink xmlns="" ID="KWTsuQd5y8CuGdlWR49jMbA5bsw=-1479261985500.0491_226.8168" plainAltText="https:_x002F__x002F_gcdasl.com_x002F_" language="" Lang=""/>
  <HyperLink xmlns="" ID="fPv/bayTnAE4ftJWrt8zWwzo+V4=146868891951.82583_262.2874" plainAltText="https:_x002F__x002F_www.amazon.com_x002F_gp_x002F_video_x002F_detail_x002F_B07FYZYTDQ_x002F_ref_x003D_atv_dp_share_cu_r" language="" Lang=""/>
  <HyperLink xmlns="" ID="fPv/bayTnAE4ftJWrt8zWwzo+V4=-2007213718257.3258_288.2074" plainAltText="https:_x002F__x002F_58creativity.com_x002F_products_x002F_42-handshape-flashcard-and-" language="" Lang=""/>
  <HyperLink xmlns="" ID="fPv/bayTnAE4ftJWrt8zWwzo+V4=199323177551.82583_326.1274" plainAltText="poster" language="" Lang=""/>
  <HyperLink xmlns="" ID="fPv/bayTnAE4ftJWrt8zWwzo+V4=-805205270178.4509_352.0474" plainAltText="https:_x002F__x002F_handcubes.com_x002F_" language="" Lang=""/>
  <HyperLink xmlns="" ID="fPv/bayTnAE4ftJWrt8zWwzo+V4=1250942219488.9509_389.9674" plainAltText="https:_x002F__x002F_www.aslathome.org_x002F_" language="" Lang=""/>
  <HyperLink xmlns="" ID="fPv/bayTnAE4ftJWrt8zWwzo+V4=23988294151.82583_465.8074" plainAltText="https:_x002F__x002F_a.co_x002F_d_x002F_iybIOiF" language="" Lang=""/>
  <HyperLink xmlns="" ID="t9a7QcnFddPHsccR4DJPxOVKXfY=-2065707176204.4509_224.3674" plainAltText="https:_x002F__x002F_www.lssmn.org_x002F_services_x002F_families_x002F_deaf-hard-of-hearing_x002F_mentor-" language="" Lang=""/>
  <HyperLink xmlns="" ID="t9a7QcnFddPHsccR4DJPxOVKXfY=121736317451.82583_262.2874" plainAltText="services" language="" Lang=""/>
  <HyperLink xmlns="" ID="t9a7QcnFddPHsccR4DJPxOVKXfY=-184392095551.82583_377.9674" plainAltText="Learn_x0020_American_x0020_Sign_x0020_Language_x0020__x002F__x0020_Deaf_x0020_and_x0020_Hard_x0020_of_x0020_Hearing" language="" Lang=""/>
  <HyperLink xmlns="" ID="t9a7QcnFddPHsccR4DJPxOVKXfY=102798314951.82583_415.8874" plainAltText="U_x0020_of_x0020_M_x0020_ASL_x0020_Class" language="" Lang=""/>
  <HyperLink xmlns="" ID="t9a7QcnFddPHsccR4DJPxOVKXfY=-426431304515.0758_415.8874" plainAltText="asl_x0040_umn.edu" language="" Lang=""/>
  <HyperLink xmlns="" ID="t9a7QcnFddPHsccR4DJPxOVKXfY=205984428551.82583_453.8074" plainAltText="Minnesota_x0020_State_x0020_Academy_x0020_for_x0020_the_x0020_Deaf_x0020_" language="" Lang=""/>
  <HyperLink xmlns="" ID="t9a7QcnFddPHsccR4DJPxOVKXfY=-1904756945478.2009_453.8074" plainAltText="Metro_x0020_Deaf_x0020_School" language="" Lang=""/>
  <HyperLink xmlns="" ID="K7hMGWFsLcTvOWt+J5SbI1ddAjo=" plainAltText="http:_x002F__x002F_www.youtube.com_x002F_watch_x003F_v_x003D_QqrMXJHnoQk" language=""/>
  <Shape xmlns="" ID="rlO+25NMS1zoPBWcPk3mkC6uiv4=" pdftag="H2" artifact="_x0030_" isBookmarkSet="yes" bookmark="yes" Order="_x0031_"/>
  <Shape xmlns="" ID="Cah+f0KvcSdfW3JpkQmQtg9s2a0=" pdftag="P" isBookmarkSet="no" bookmark="no" Order="_x0033_"/>
  <Shape xmlns="" ID="+YLVdjCLI/gnk+N815Ym+K1Kl9A=" pdftag="P" isBookmarkSet="no" bookmark="no" Order="_x0032_"/>
  <Shape xmlns="" ID="ZzY01mpLV0WdNxjxXYmtrmUVYgs=" isBookmarkSet="yes" bookmark="yes" pdftag="H2" artifact="_x0030_" Order="_x0031_"/>
  <Shape xmlns="" ID="FGYJGyPu1CjFk1q98kTgeAeDuM8=" formula="no" artifact="_x0030_" inline="no" pdftag="Figure" isBookmarkSet="no" bookmark="no" Lang="" validate="yes" Order="_x0032_"/>
  <Shape xmlns="" ID="edm7I6yCmyoIQz13IcVaop6zjrA=" formula="no" artifact="_x0030_" inline="no" pdftag="Figure" isBookmarkSet="no" bookmark="no" Lang="" validate="yes" Order="_x0033_"/>
  <Shape xmlns="" ID="gO1RfJK4xL3oEw+vtO/TAbk3KSk=" Order="_x0031_" isBookmarkSet="no" bookmark="no" pdftag="_x005B_Artifact_x005D_" artifact="_x0031_"/>
  <Shape xmlns="" ID="WSxGjJwWe15mRdATe3eGF3QntaE=" formula="no" artifact="_x0030_" inline="no" pdftag="Figure" isBookmarkSet="no" bookmark="no" Lang="" validate="yes" Order="_x0031_"/>
  <Shape xmlns="" ID="ifoAThZeG/bByGZn70qaAE/btho=" formula="no" artifact="_x0030_" inline="no" pdftag="Figure" isBookmarkSet="no" bookmark="no" Lang="" validate="yes" Order="_x0032_"/>
  <Shape xmlns="" ID="AuHoPioVbQoGQpRgzlWmvijTlMs=" Order="_x0031_" isBookmarkSet="no" bookmark="no" pdftag="_x005B_Artifact_x005D_" artifact="_x0031_"/>
  <Shape xmlns="" ID="/OOZnzTEloJUoekk+ZQusd/pTFg=" formula="no" artifact="_x0030_" inline="no" pdftag="Figure" isBookmarkSet="no" bookmark="no" Lang="" validate="yes" Order="_x0031_"/>
  <Shape xmlns="" ID="p+UBapyPfSQQ4EAvY5nKyzYPw0E=" isBookmarkSet="yes" bookmark="yes" pdftag="H2" artifact="_x0030_" Order="_x0031_"/>
  <Shape xmlns="" ID="mPkWEDEdzbZxk3RvV0M5i0uaV/Q=" formula="no" artifact="_x0030_" inline="no" pdftag="Figure" isBookmarkSet="no" bookmark="no" Lang="" validate="yes" Order="_x0032_"/>
  <Shape xmlns="" ID="KWTsuQd5y8CuGdlWR49jMbA5bsw=" pdftag="P" isBookmarkSet="no" bookmark="no" Order="_x0033_"/>
  <Shape xmlns="" ID="f42BixC5L57Asw8zIqXOuzTGWFg=" isBookmarkSet="yes" bookmark="yes" pdftag="H2" artifact="_x0030_" Order="_x0031_"/>
  <Shape xmlns="" ID="irVmx34OANMkzf3AnTuw/15L4Oo=" pdftag="P" isBookmarkSet="no" bookmark="no" Order="_x0032_"/>
  <Shape xmlns="" ID="m4rYEsuHNrrdbB7O7TVLtTLMAV4=" Order="_x0032_" artifact="_x0031_" pdftag="_x005B_Artifact_x005D_" formula="no" inline="no" isBookmarkSet="no" bookmark="no" Lang="" validate="no"/>
  <Shape xmlns="" ID="7Pho7PRQXm40A9sWBgh0ET2MayA=" pdftag="P" isBookmarkSet="no" bookmark="no" Order="_x0033_"/>
  <Shape xmlns="" ID="YrBo5M+QFFtpV5khx1J7Q2hklGs=" isBookmarkSet="yes" bookmark="yes" pdftag="H2" artifact="_x0030_" Order="_x0031_"/>
  <Shape xmlns="" ID="U4PAR7krnh/KfE5KDUoEOSLi/1c=" pdftag="P" isBookmarkSet="no" bookmark="no" Order="_x0033_"/>
  <Shape xmlns="" ID="rsay1sjbQnG/O3MrHaZttxTl1/E=" artifact="_x0031_" formula="no" inline="no" pdftag="Figure" isBookmarkSet="no" bookmark="no" Lang="" validate="no" Order="_x0032_"/>
  <Shape xmlns="" ID="HdBhzgKlU2qIENBIjb1jXpjYIXQ=" pdftag="P" isBookmarkSet="no" bookmark="no" Order="_x0034_"/>
  <Shape xmlns="" ID="pQy751L3DQbxcwJ5wW3YxVmLVYo=" isBookmarkSet="yes" bookmark="yes" pdftag="H2" artifact="_x0030_" Order="_x0031_"/>
  <Shape xmlns="" ID="gs+racjgpuB+eXy5D/XeCcVcDdU=" pdftag="P" isBookmarkSet="no" bookmark="no" Order="_x0032_"/>
  <Shape xmlns="" ID="pu4nQNEehN9vFxovAgN3FVR5e3Y=" artifact="_x0031_" formula="no" inline="no" pdftag="Figure" isBookmarkSet="no" bookmark="no" Lang="" validate="no" Order="_x0033_"/>
  <Shape xmlns="" ID="/yixfDznl4U8QQRSW6UqaEd6Hgs=" pdftag="P" isBookmarkSet="no" bookmark="no" Order="_x0034_"/>
  <Shape xmlns="" ID="IUnBwvBbpmjotAPB/AwJSfwpThc=" isBookmarkSet="yes" bookmark="yes" pdftag="H2" artifact="_x0030_" Order="_x0031_"/>
  <Shape xmlns="" ID="zW0jaLiHLpLx94kCXF2jokWtbTI=" pdftag="P" isBookmarkSet="no" bookmark="no" Order="_x0032_"/>
  <Shape xmlns="" ID="GAFQMBgaG2F+BYgv2IYM6sgamhI=" artifact="_x0031_" formula="no" inline="no" pdftag="Figure" isBookmarkSet="no" bookmark="no" Lang="" validate="no" Order="_x0033_"/>
  <Shape xmlns="" ID="+7zt+5PHqxXOPEheGImWGvwAXDs=" pdftag="P" isBookmarkSet="no" bookmark="no" Order="_x0034_"/>
  <Shape xmlns="" ID="x+0A52eFerm2OcWuSug8m3/I4K0=" isBookmarkSet="yes" bookmark="yes" pdftag="H2" artifact="_x0030_" Order="_x0031_"/>
  <Shape xmlns="" ID="9llZ5j4490GFbgucZFdnD6x73MY=" pdftag="P" isBookmarkSet="no" bookmark="no" Order="_x0032_"/>
  <Shape xmlns="" ID="LIWsUH/O310naSGsvcZh+tv3lIc=" formula="no" pdftag="Figure" artifact="_x0030_" inline="no" isBookmarkSet="no" bookmark="no" Lang="" validate="yes" Order="_x0033_"/>
  <Shape xmlns="" ID="iZnWKfYmr1fKaNpolFLlMbPRAWg=" pdftag="P" isBookmarkSet="no" bookmark="no" Order="_x0031_"/>
  <Shape xmlns="" ID="TnIsQZ2dXZ4NELT38VVZH4zmIzg=" pdftag="P" isBookmarkSet="no" bookmark="no" Order="_x0032_"/>
  <Shape xmlns="" ID="mLfxJx8C4v0VcqZAtqEqTMX5ClQ=" pdftag="P" isBookmarkSet="no" bookmark="no" Order="_x0033_"/>
  <Shape xmlns="" ID="+GBFE91Tr0WYsKBGlKdsvftUYd4=" Order="_x0031_" isBookmarkSet="no" bookmark="no" pdftag="_x005B_Artifact_x005D_" artifact="_x0031_"/>
  <Shape xmlns="" ID="krhUAN8HwfVQ0El0T743diALmkA=" formula="no" artifact="_x0030_" inline="no" pdftag="Figure" isBookmarkSet="no" bookmark="no" Lang="" validate="yes" Order="_x0031_"/>
  <Shape xmlns="" ID="3UIe6NsxqJ/dEpybjPu1vjiMRiE=" Order="_x0031_" isBookmarkSet="no" bookmark="no" pdftag="_x005B_Artifact_x005D_" artifact="_x0031_"/>
  <Shape xmlns="" ID="05uaHp6+Xq9RF7ktfrrfED+RWV4=" formula="no" artifact="_x0030_" inline="no" pdftag="Figure" isBookmarkSet="no" bookmark="no" Lang="" validate="yes" Order="_x0031_"/>
  <Shape xmlns="" ID="k95xEZ/e8KS+6/cWiT/8p1pyQgw=" Order="_x0031_" isBookmarkSet="no" bookmark="no" pdftag="_x005B_Artifact_x005D_" artifact="_x0031_"/>
  <Shape xmlns="" ID="IzqX0CR/zpJElpd5FmnJE/YgUwk=" formula="no" artifact="_x0030_" inline="no" pdftag="Figure" isBookmarkSet="no" bookmark="no" Lang="" validate="yes" Order="_x0031_"/>
  <Shape xmlns="" ID="oU+igOtMf2LrENYI6e+tJ1fkmeg=" Order="_x0031_" isBookmarkSet="no" bookmark="no" pdftag="_x005B_Artifact_x005D_" artifact="_x0031_"/>
  <Shape xmlns="" ID="CbX20hX4DQ7AwZkFDbARxcDEsjo=" formula="no" artifact="_x0030_" inline="no" pdftag="Figure" isBookmarkSet="no" bookmark="no" Lang="" validate="yes" Order="_x0031_"/>
  <Shape xmlns="" ID="C7qwc1KcNOnX6QXI3qQ9jrkTlaU=" Order="_x0031_" isBookmarkSet="no" bookmark="no" pdftag="_x005B_Artifact_x005D_" artifact="_x0031_"/>
  <Shape xmlns="" ID="5bpze3tLW8vLvfte2i8DpFYqxa0=" formula="no" artifact="_x0030_" inline="no" pdftag="Figure" isBookmarkSet="no" bookmark="no" Lang="" validate="yes" Order="_x0031_"/>
  <Shape xmlns="" ID="rYjFCnTmLcMt74fSUxqM5WIKpbk=" Order="_x0031_" isBookmarkSet="no" bookmark="no" pdftag="_x005B_Artifact_x005D_" artifact="_x0031_"/>
  <Shape xmlns="" ID="68GIaZ4TKjmKGGfuI9UJwgMG5gA=" formula="no" artifact="_x0030_" inline="no" pdftag="Figure" isBookmarkSet="no" bookmark="no" Lang="" validate="yes" Order="_x0031_"/>
  <Shape xmlns="" ID="pJ/tiH50VMMGmMeq0YWDpVqSIMo=" Order="_x0031_" isBookmarkSet="no" bookmark="yes" pdftag="_x005B_Artifact_x005D_" artifact="_x0031_"/>
  <Shape xmlns="" ID="bKHIYdf4sBzDyJrmnGXO+6IqczE=" formula="no" inline="no" pdftag="Figure" isBookmarkSet="no" bookmark="no" Lang="" artifact="_x0030_" validate="yes" Order="_x0031_"/>
  <Shape xmlns="" ID="VtFmNDc4WX5Ik+uwqcSYCzH5ULA=" Order="_x0031_" isBookmarkSet="no" bookmark="no" pdftag="_x005B_Artifact_x005D_" artifact="_x0031_"/>
  <Shape xmlns="" ID="k+oKas+2uuD3Ks8M7sGOXK7XK8Q=" formula="no" artifact="_x0030_" inline="no" pdftag="Figure" isBookmarkSet="no" bookmark="no" Lang="" validate="yes" Order="_x0031_"/>
  <Shape xmlns="" ID="b37On2FgILsQfOOkRa94K2anGJE=" pdftag="H2" artifact="_x0030_" isBookmarkSet="yes" bookmark="yes" Order="_x0031_"/>
  <Shape xmlns="" ID="fPv/bayTnAE4ftJWrt8zWwzo+V4=" pdftag="P" isBookmarkSet="no" bookmark="no" Order="_x0032_"/>
  <Shape xmlns="" ID="ax6ErAwaehzCjz2QEbXMvNUdIqs=" isBookmarkSet="yes" bookmark="yes" pdftag="H2" artifact="_x0030_" Order="_x0031_"/>
  <Shape xmlns="" ID="t9a7QcnFddPHsccR4DJPxOVKXfY=" pdftag="P" isBookmarkSet="no" bookmark="no" Order="_x0032_"/>
  <Shape xmlns="" ID="yIWkIc61xgGWC3FjUdWnjsu5/CQ=" isBookmarkSet="yes" bookmark="yes" pdftag="H2" artifact="_x0030_" Order="_x0031_"/>
  <Shape xmlns="" ID="vaDDBGCg227fc/pd/2NdPbHIsNM=" pdftag="P" isBookmarkSet="no" bookmark="no" Order="_x0032_"/>
  <Shape xmlns="" ID="K7hMGWFsLcTvOWt+J5SbI1ddAjo=" formula="no" inline="no" pdftag="Figure" isBookmarkSet="no" bookmark="no" Lang="" artifact="_x0030_" validate="yes" Order="_x0033_"/>
  <Shape xmlns="" ID="eTR/xRwGO0rsUwZaPm9KK2fd6Mw=" isBookmarkSet="yes" bookmark="yes" pdftag="H2" artifact="_x0030_" Order="_x0031_"/>
  <Shape xmlns="" ID="v3NDr+oLAu6B7XO1oDriATHew8E=" pdftag="P" isBookmarkSet="no" bookmark="no" Order="_x0032_"/>
  <SubText xmlns="" ID="nI1gUHclQxkbQLBkGSUKzpuRlts=" ActualText=""/>
  <SubText xmlns="" ID="FGYJGyPu1CjFk1q98kTgeAeDuM8=" ActualText=""/>
  <SubText xmlns="" ID="edm7I6yCmyoIQz13IcVaop6zjrA=" ActualText=""/>
  <SubText xmlns="" ID="WSxGjJwWe15mRdATe3eGF3QntaE=" ActualText=""/>
  <SubText xmlns="" ID="ifoAThZeG/bByGZn70qaAE/btho=" ActualText=""/>
  <SubText xmlns="" ID="/OOZnzTEloJUoekk+ZQusd/pTFg=" ActualText=""/>
  <SubText xmlns="" ID="mPkWEDEdzbZxk3RvV0M5i0uaV/Q=" ActualText=""/>
  <SubText xmlns="" ID="m4rYEsuHNrrdbB7O7TVLtTLMAV4=" ActualText=""/>
  <SubText xmlns="" ID="LIWsUH/O310naSGsvcZh+tv3lIc=" ActualText=""/>
  <SubText xmlns="" ID="krhUAN8HwfVQ0El0T743diALmkA=" ActualText=""/>
  <SubText xmlns="" ID="05uaHp6+Xq9RF7ktfrrfED+RWV4=" ActualText=""/>
  <SubText xmlns="" ID="IzqX0CR/zpJElpd5FmnJE/YgUwk=" ActualText=""/>
  <SubText xmlns="" ID="CbX20hX4DQ7AwZkFDbARxcDEsjo=" ActualText=""/>
  <SubText xmlns="" ID="5bpze3tLW8vLvfte2i8DpFYqxa0=" ActualText=""/>
  <SubText xmlns="" ID="68GIaZ4TKjmKGGfuI9UJwgMG5gA=" ActualText=""/>
  <SubText xmlns="" ID="bKHIYdf4sBzDyJrmnGXO+6IqczE=" ActualText=""/>
  <SubText xmlns="" ID="k+oKas+2uuD3Ks8M7sGOXK7XK8Q=" ActualText=""/>
  <SubText xmlns="" ID="K7hMGWFsLcTvOWt+J5SbI1ddAjo=" ActualText=""/>
  <HyperLink xmlns="" ID="rtxIpiuVU9gs7CUnD+g4igp5fyk=88140133870.65339_300.2072" plainAltText="https:_x002F__x002F_www.aslathome.org_x002F_chapter-1-meal-time" language="" Lang=""/>
  <Shape xmlns="" ID="Y5XTQlooRWKNwWOKYZU4JzFvevM=" isBookmarkSet="yes" bookmark="yes" pdftag="H2" artifact="_x0030_" Order="_x0031_"/>
  <Shape xmlns="" ID="rtxIpiuVU9gs7CUnD+g4igp5fyk=" pdftag="P" isBookmarkSet="no" bookmark="no" Order="_x0033_"/>
  <Shape xmlns="" ID="+XBoLr9Rd9nXGlrtwY2Q+Lk7p2U=" pdftag="P" isBookmarkSet="no" bookmark="no" Order="_x0032_"/>
</PAW>
</file>

<file path=customXml/itemProps1.xml><?xml version="1.0" encoding="utf-8"?>
<ds:datastoreItem xmlns:ds="http://schemas.openxmlformats.org/officeDocument/2006/customXml" ds:itemID="{01054524-99F0-403E-8858-169A7460C5F6}">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147</TotalTime>
  <Words>734</Words>
  <Application>Microsoft Office PowerPoint</Application>
  <PresentationFormat>Widescreen</PresentationFormat>
  <Paragraphs>105</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Twentieth Century</vt:lpstr>
      <vt:lpstr>Courier New</vt:lpstr>
      <vt:lpstr>Noto Sans Symbols</vt:lpstr>
      <vt:lpstr>Calibri</vt:lpstr>
      <vt:lpstr>Arial</vt:lpstr>
      <vt:lpstr>Integral</vt:lpstr>
      <vt:lpstr>A Day in Our Lives</vt:lpstr>
      <vt:lpstr>A Day of Our Lives</vt:lpstr>
      <vt:lpstr>ASL at Home</vt:lpstr>
      <vt:lpstr>Routine Based - ASL at Home</vt:lpstr>
      <vt:lpstr>Core and Fringe Vocabulary </vt:lpstr>
      <vt:lpstr>Core and Fringe Vocabulary, continued 2</vt:lpstr>
      <vt:lpstr>Core and Fringe Vocabulary, continued 3</vt:lpstr>
      <vt:lpstr>How do we build vocabulary at home?! </vt:lpstr>
      <vt:lpstr>Parallel Talk</vt:lpstr>
      <vt:lpstr>Imitate your child</vt:lpstr>
      <vt:lpstr>Repetition</vt:lpstr>
      <vt:lpstr>Sign in Their Bubble</vt:lpstr>
      <vt:lpstr>Thirty Million Word by Dr. Dana Suskind, MD</vt:lpstr>
      <vt:lpstr>Examples! </vt:lpstr>
      <vt:lpstr>Tools and examples</vt:lpstr>
      <vt:lpstr>Tools and examples, continued 2</vt:lpstr>
      <vt:lpstr>Tools and examples, continued 3</vt:lpstr>
      <vt:lpstr>Tools and examples, continued 4</vt:lpstr>
      <vt:lpstr>Tools and examples, continued 5</vt:lpstr>
      <vt:lpstr>Tools and examples, continued 6</vt:lpstr>
      <vt:lpstr>Tools and examples, continued 7</vt:lpstr>
      <vt:lpstr>Tools and examples, continued 8</vt:lpstr>
      <vt:lpstr>Painting a Picture - ASL at Home - </vt:lpstr>
      <vt:lpstr>Minnesotaized Resources for ASL: </vt:lpstr>
      <vt:lpstr>#WhyISign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Our Lives. Charting the Cs Conference 2024.</dc:title>
  <dc:creator>Chelsea Paulson</dc:creator>
  <cp:lastModifiedBy>Shuyin Maciel</cp:lastModifiedBy>
  <cp:revision>40</cp:revision>
  <dcterms:created xsi:type="dcterms:W3CDTF">2020-04-18T15:28:58Z</dcterms:created>
  <dcterms:modified xsi:type="dcterms:W3CDTF">2024-04-14T14:28:39Z</dcterms:modified>
</cp:coreProperties>
</file>