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3" autoAdjust="0"/>
  </p:normalViewPr>
  <p:slideViewPr>
    <p:cSldViewPr snapToGrid="0">
      <p:cViewPr varScale="1">
        <p:scale>
          <a:sx n="78" d="100"/>
          <a:sy n="78" d="100"/>
        </p:scale>
        <p:origin x="1704" y="60"/>
      </p:cViewPr>
      <p:guideLst>
        <p:guide pos="3840"/>
        <p:guide orient="horz" pos="2160"/>
      </p:guideLst>
    </p:cSldViewPr>
  </p:slideViewPr>
  <p:outlineViewPr>
    <p:cViewPr>
      <p:scale>
        <a:sx n="33" d="100"/>
        <a:sy n="33" d="100"/>
      </p:scale>
      <p:origin x="0" y="-22566"/>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b573c41f5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bb573c41f5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965c16d1b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6965c16d1b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bbb516af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bbb516af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bb516af6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bbb516af6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afbacc72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6afbacc72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b573c41f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bb573c41f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bb516af68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2bbb516af6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965c16d1b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6965c16d1b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b573c41f5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2bb573c41f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965c16d1b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6965c16d1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bb573c41f5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bb573c41f5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bb516af6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bbb516af6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bbb516af68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bbb516af68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bb516af68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bbb516af6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bbb516af6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bbb516af6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bb516af68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bbb516af6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4f7d6412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c4f7d6412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4f7d641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c4f7d641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c59ff60c6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c59ff60c6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6965c16d1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6965c16d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59ff60c69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c59ff60c6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4f7d6412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2c4f7d6412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b56970257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6b56970257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59ff60c69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c59ff60c6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70a89b62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c70a89b62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70a89b62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2c70a89b62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59ff60c69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2c59ff60c6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965c16d1b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6965c16d1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965c16d1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6965c16d1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b573c41f5_2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bb573c41f5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b573c41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bb573c41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b573c41f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2bb573c41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b573c41f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bb573c41f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 ">
  <p:cSld name="7 ">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612488" y="2803766"/>
            <a:ext cx="10978994" cy="3727144"/>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23" name="Google Shape;23;p3"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3885982" y="1692584"/>
            <a:ext cx="4447790" cy="9883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02901" y="1202537"/>
            <a:ext cx="10999091" cy="15087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622998" y="2803764"/>
            <a:ext cx="5264079" cy="378730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4"/>
          <p:cNvSpPr txBox="1">
            <a:spLocks noGrp="1"/>
          </p:cNvSpPr>
          <p:nvPr>
            <p:ph type="body" idx="2"/>
          </p:nvPr>
        </p:nvSpPr>
        <p:spPr>
          <a:xfrm>
            <a:off x="6304924" y="2834873"/>
            <a:ext cx="5297067" cy="375619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 userDrawn="1">
  <p:cSld name="10">
    <p:spTree>
      <p:nvGrpSpPr>
        <p:cNvPr id="1" name="Shape 28"/>
        <p:cNvGrpSpPr/>
        <p:nvPr/>
      </p:nvGrpSpPr>
      <p:grpSpPr>
        <a:xfrm>
          <a:off x="0" y="0"/>
          <a:ext cx="0" cy="0"/>
          <a:chOff x="0" y="0"/>
          <a:chExt cx="0" cy="0"/>
        </a:xfrm>
      </p:grpSpPr>
      <p:sp>
        <p:nvSpPr>
          <p:cNvPr id="29" name="Title"/>
          <p:cNvSpPr txBox="1">
            <a:spLocks noGrp="1"/>
          </p:cNvSpPr>
          <p:nvPr>
            <p:ph type="title"/>
          </p:nvPr>
        </p:nvSpPr>
        <p:spPr>
          <a:xfrm>
            <a:off x="607044" y="1202537"/>
            <a:ext cx="10968402" cy="15087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607043" y="2785775"/>
            <a:ext cx="5279537" cy="480131"/>
          </a:xfrm>
          <a:prstGeom prst="rect">
            <a:avLst/>
          </a:prstGeom>
          <a:noFill/>
          <a:ln>
            <a:noFill/>
          </a:ln>
        </p:spPr>
        <p:txBody>
          <a:bodyPr spcFirstLastPara="1" wrap="square" lIns="45700" tIns="45700" rIns="45700" bIns="45700" anchor="ctr" anchorCtr="0">
            <a:no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600"/>
              </a:spcBef>
              <a:spcAft>
                <a:spcPts val="0"/>
              </a:spcAft>
              <a:buSzPts val="144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90000"/>
              </a:lnSpc>
              <a:spcBef>
                <a:spcPts val="600"/>
              </a:spcBef>
              <a:spcAft>
                <a:spcPts val="0"/>
              </a:spcAft>
              <a:buSzPts val="1504"/>
              <a:buNone/>
              <a:defRPr sz="1600" b="1"/>
            </a:lvl5pPr>
            <a:lvl6pPr marL="2743200" lvl="5" indent="-228600" algn="l">
              <a:lnSpc>
                <a:spcPct val="90000"/>
              </a:lnSpc>
              <a:spcBef>
                <a:spcPts val="600"/>
              </a:spcBef>
              <a:spcAft>
                <a:spcPts val="0"/>
              </a:spcAft>
              <a:buSzPts val="128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32" name="Google Shape;32;p5"/>
          <p:cNvSpPr txBox="1">
            <a:spLocks noGrp="1"/>
          </p:cNvSpPr>
          <p:nvPr>
            <p:ph type="body" idx="3"/>
          </p:nvPr>
        </p:nvSpPr>
        <p:spPr>
          <a:xfrm>
            <a:off x="622998" y="3369255"/>
            <a:ext cx="5264079" cy="3308272"/>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 name="Google Shape;30;p5">
            <a:extLst>
              <a:ext uri="{FF2B5EF4-FFF2-40B4-BE49-F238E27FC236}">
                <a16:creationId xmlns:a16="http://schemas.microsoft.com/office/drawing/2014/main" id="{C20FDEAE-5340-8222-D0F7-AD130AED24B5}"/>
              </a:ext>
            </a:extLst>
          </p:cNvPr>
          <p:cNvSpPr txBox="1">
            <a:spLocks noGrp="1"/>
          </p:cNvSpPr>
          <p:nvPr>
            <p:ph type="body" idx="10"/>
          </p:nvPr>
        </p:nvSpPr>
        <p:spPr>
          <a:xfrm>
            <a:off x="6305422" y="2811818"/>
            <a:ext cx="5279537" cy="480131"/>
          </a:xfrm>
          <a:prstGeom prst="rect">
            <a:avLst/>
          </a:prstGeom>
          <a:noFill/>
          <a:ln>
            <a:noFill/>
          </a:ln>
        </p:spPr>
        <p:txBody>
          <a:bodyPr spcFirstLastPara="1" wrap="square" lIns="45700" tIns="45700" rIns="45700" bIns="45700" anchor="ctr" anchorCtr="0">
            <a:no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600"/>
              </a:spcBef>
              <a:spcAft>
                <a:spcPts val="0"/>
              </a:spcAft>
              <a:buSzPts val="144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90000"/>
              </a:lnSpc>
              <a:spcBef>
                <a:spcPts val="600"/>
              </a:spcBef>
              <a:spcAft>
                <a:spcPts val="0"/>
              </a:spcAft>
              <a:buSzPts val="1504"/>
              <a:buNone/>
              <a:defRPr sz="1600" b="1"/>
            </a:lvl5pPr>
            <a:lvl6pPr marL="2743200" lvl="5" indent="-228600" algn="l">
              <a:lnSpc>
                <a:spcPct val="90000"/>
              </a:lnSpc>
              <a:spcBef>
                <a:spcPts val="600"/>
              </a:spcBef>
              <a:spcAft>
                <a:spcPts val="0"/>
              </a:spcAft>
              <a:buSzPts val="128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4" name="Google Shape;32;p5">
            <a:extLst>
              <a:ext uri="{FF2B5EF4-FFF2-40B4-BE49-F238E27FC236}">
                <a16:creationId xmlns:a16="http://schemas.microsoft.com/office/drawing/2014/main" id="{14546DF5-0067-9FBA-191E-49C998E36984}"/>
              </a:ext>
            </a:extLst>
          </p:cNvPr>
          <p:cNvSpPr txBox="1">
            <a:spLocks noGrp="1"/>
          </p:cNvSpPr>
          <p:nvPr>
            <p:ph type="body" idx="11"/>
          </p:nvPr>
        </p:nvSpPr>
        <p:spPr>
          <a:xfrm>
            <a:off x="6301065" y="3429000"/>
            <a:ext cx="5264079" cy="3308272"/>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a:spLocks noGrp="1"/>
          </p:cNvSpPr>
          <p:nvPr>
            <p:ph type="pic" idx="2"/>
          </p:nvPr>
        </p:nvSpPr>
        <p:spPr>
          <a:xfrm>
            <a:off x="6256626" y="2913232"/>
            <a:ext cx="5329237" cy="3493874"/>
          </a:xfrm>
          <a:prstGeom prst="rect">
            <a:avLst/>
          </a:prstGeom>
          <a:solidFill>
            <a:srgbClr val="DDEAF6"/>
          </a:solidFill>
          <a:ln>
            <a:noFill/>
          </a:ln>
        </p:spPr>
      </p:sp>
      <p:sp>
        <p:nvSpPr>
          <p:cNvPr id="37" name="Google Shape;37;p6"/>
          <p:cNvSpPr txBox="1">
            <a:spLocks noGrp="1"/>
          </p:cNvSpPr>
          <p:nvPr>
            <p:ph type="body" idx="1"/>
          </p:nvPr>
        </p:nvSpPr>
        <p:spPr>
          <a:xfrm>
            <a:off x="597946" y="2791730"/>
            <a:ext cx="5473002" cy="377527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a:spLocks noGrp="1"/>
          </p:cNvSpPr>
          <p:nvPr>
            <p:ph type="pic" idx="2"/>
          </p:nvPr>
        </p:nvSpPr>
        <p:spPr>
          <a:xfrm>
            <a:off x="1471449" y="2781219"/>
            <a:ext cx="9249104" cy="3785786"/>
          </a:xfrm>
          <a:prstGeom prst="rect">
            <a:avLst/>
          </a:prstGeom>
          <a:solidFill>
            <a:srgbClr val="DDEAF6"/>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597946" y="2791726"/>
            <a:ext cx="5473002" cy="377527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612489" y="1202538"/>
            <a:ext cx="10978994" cy="1511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61" name="Google Shape;61;p13"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4108334" y="1750560"/>
            <a:ext cx="3950216" cy="8778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12949" y="1202077"/>
            <a:ext cx="10972800" cy="1550635"/>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12949" y="2829711"/>
            <a:ext cx="10972799" cy="3737294"/>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200"/>
              </a:spcBef>
              <a:spcAft>
                <a:spcPts val="0"/>
              </a:spcAft>
              <a:buClr>
                <a:schemeClr val="accent1"/>
              </a:buClr>
              <a:buSzPts val="2400"/>
              <a:buFont typeface="Twentieth Century"/>
              <a:buNone/>
              <a:defRPr sz="240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1200"/>
              </a:spcBef>
              <a:spcAft>
                <a:spcPts val="0"/>
              </a:spcAft>
              <a:buClr>
                <a:srgbClr val="003399"/>
              </a:buClr>
              <a:buSzPts val="252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71856" algn="l" rtl="0">
              <a:lnSpc>
                <a:spcPct val="90000"/>
              </a:lnSpc>
              <a:spcBef>
                <a:spcPts val="600"/>
              </a:spcBef>
              <a:spcAft>
                <a:spcPts val="0"/>
              </a:spcAft>
              <a:buClr>
                <a:srgbClr val="003399"/>
              </a:buClr>
              <a:buSzPts val="2256"/>
              <a:buFont typeface="Noto Sans Symbols"/>
              <a:buChar char="▪"/>
              <a:defRPr sz="2400" b="0" i="0" u="none" strike="noStrike" cap="none">
                <a:solidFill>
                  <a:schemeClr val="dk1"/>
                </a:solidFill>
                <a:latin typeface="Calibri"/>
                <a:ea typeface="Calibri"/>
                <a:cs typeface="Calibri"/>
                <a:sym typeface="Calibri"/>
              </a:defRPr>
            </a:lvl5pPr>
            <a:lvl6pPr marL="2743200" marR="0" lvl="5" indent="-350520"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p:nvPr/>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Google Shape;13;p1" hidden="1"/>
          <p:cNvSpPr/>
          <p:nvPr/>
        </p:nvSpPr>
        <p:spPr>
          <a:xfrm flipH="1">
            <a:off x="12286312" y="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4" name="Google Shape;14;p1" hidden="1"/>
          <p:cNvSpPr/>
          <p:nvPr/>
        </p:nvSpPr>
        <p:spPr>
          <a:xfrm>
            <a:off x="-856872" y="-4657"/>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5" name="Google Shape;15;p1"/>
          <p:cNvSpPr/>
          <p:nvPr/>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6" name="Google Shape;16;p1"/>
          <p:cNvSpPr txBox="1"/>
          <p:nvPr/>
        </p:nvSpPr>
        <p:spPr>
          <a:xfrm>
            <a:off x="11722370" y="6505476"/>
            <a:ext cx="469630" cy="369332"/>
          </a:xfrm>
          <a:prstGeom prst="rect">
            <a:avLst/>
          </a:prstGeom>
          <a:solidFill>
            <a:srgbClr val="79D6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800" b="1" i="0" u="none" strike="noStrike" cap="none">
                <a:solidFill>
                  <a:schemeClr val="dk1"/>
                </a:solidFill>
                <a:latin typeface="Calibri" panose="020F0502020204030204" pitchFamily="34" charset="0"/>
                <a:ea typeface="Twentieth Century"/>
                <a:cs typeface="Calibri" panose="020F0502020204030204" pitchFamily="34" charset="0"/>
                <a:sym typeface="Twentieth Century"/>
              </a:rPr>
              <a:t>‹#›</a:t>
            </a:fld>
            <a:endParaRPr sz="18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0000"/>
              </a:lnSpc>
              <a:spcBef>
                <a:spcPts val="0"/>
              </a:spcBef>
              <a:spcAft>
                <a:spcPts val="0"/>
              </a:spcAft>
              <a:buClr>
                <a:srgbClr val="101820"/>
              </a:buClr>
              <a:buSzPct val="100000"/>
              <a:buFont typeface="Calibri"/>
              <a:buNone/>
            </a:pPr>
            <a:r>
              <a:rPr lang="en-US" dirty="0"/>
              <a:t>Digging Deeper:  Collaboration While Working with Children with Hearing Loss</a:t>
            </a:r>
            <a:endParaRPr dirty="0"/>
          </a:p>
        </p:txBody>
      </p:sp>
      <p:sp>
        <p:nvSpPr>
          <p:cNvPr id="120" name="Google Shape;120;p23"/>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dirty="0"/>
              <a:t>Katie Barth, M.A., Deaf Education, Gallaudet University</a:t>
            </a:r>
            <a:br>
              <a:rPr lang="en-US" dirty="0"/>
            </a:br>
            <a:r>
              <a:rPr lang="en-US" dirty="0"/>
              <a:t>Deb Walters-Smith, </a:t>
            </a:r>
            <a:r>
              <a:rPr lang="en-US" dirty="0" err="1"/>
              <a:t>Au.D</a:t>
            </a:r>
            <a:r>
              <a:rPr lang="en-US" dirty="0"/>
              <a:t>., Audiology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612489" y="1202538"/>
            <a:ext cx="10979100" cy="130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200" dirty="0"/>
              <a:t>Determining Accommodations/ modifications: Digging Deeper</a:t>
            </a:r>
            <a:endParaRPr dirty="0"/>
          </a:p>
        </p:txBody>
      </p:sp>
      <p:sp>
        <p:nvSpPr>
          <p:cNvPr id="183" name="Google Shape;183;p32"/>
          <p:cNvSpPr txBox="1">
            <a:spLocks noGrp="1"/>
          </p:cNvSpPr>
          <p:nvPr>
            <p:ph type="body" idx="1"/>
          </p:nvPr>
        </p:nvSpPr>
        <p:spPr>
          <a:xfrm>
            <a:off x="612488" y="2582710"/>
            <a:ext cx="11141100" cy="3727200"/>
          </a:xfrm>
          <a:prstGeom prst="rect">
            <a:avLst/>
          </a:prstGeom>
          <a:noFill/>
          <a:ln>
            <a:noFill/>
          </a:ln>
        </p:spPr>
        <p:txBody>
          <a:bodyPr spcFirstLastPara="1" wrap="square" lIns="45700" tIns="45700" rIns="45700" bIns="45700" anchor="t" anchorCtr="0">
            <a:noAutofit/>
          </a:bodyPr>
          <a:lstStyle/>
          <a:p>
            <a:pPr marL="571500" lvl="1" indent="-342900" algn="l" rtl="0">
              <a:spcBef>
                <a:spcPts val="600"/>
              </a:spcBef>
              <a:spcAft>
                <a:spcPts val="600"/>
              </a:spcAft>
              <a:buSzPts val="2808"/>
              <a:buChar char="•"/>
            </a:pPr>
            <a:r>
              <a:rPr lang="en-US" sz="2600" dirty="0"/>
              <a:t>Together Audiologist and TDHH review evaluation data to determine accommodations, modifications, assistive technology (keep it individualized)</a:t>
            </a:r>
            <a:endParaRPr sz="2600" dirty="0"/>
          </a:p>
          <a:p>
            <a:pPr marL="571500" lvl="1" indent="-342900" algn="l" rtl="0">
              <a:spcBef>
                <a:spcPts val="600"/>
              </a:spcBef>
              <a:spcAft>
                <a:spcPts val="600"/>
              </a:spcAft>
              <a:buSzPts val="2808"/>
              <a:buChar char="•"/>
            </a:pPr>
            <a:r>
              <a:rPr lang="en-US" sz="2600" dirty="0"/>
              <a:t>Often overlooked accommodations that may be appropriate include:</a:t>
            </a:r>
            <a:endParaRPr sz="2600" dirty="0"/>
          </a:p>
          <a:p>
            <a:pPr marL="800100" lvl="2" indent="-386080" algn="l" rtl="0">
              <a:spcAft>
                <a:spcPts val="600"/>
              </a:spcAft>
              <a:buSzPts val="2600"/>
              <a:buChar char="o"/>
            </a:pPr>
            <a:r>
              <a:rPr lang="en-US" sz="2600" dirty="0"/>
              <a:t>breaking information down into manageable chunks</a:t>
            </a:r>
            <a:endParaRPr sz="2600" dirty="0"/>
          </a:p>
          <a:p>
            <a:pPr marL="800100" lvl="2" indent="-386080" algn="l" rtl="0">
              <a:spcAft>
                <a:spcPts val="600"/>
              </a:spcAft>
              <a:buSzPts val="2600"/>
              <a:buChar char="o"/>
            </a:pPr>
            <a:r>
              <a:rPr lang="en-US" sz="2600" dirty="0"/>
              <a:t>rest breaks for auditory/ listening fatigue </a:t>
            </a:r>
            <a:endParaRPr sz="2600" dirty="0"/>
          </a:p>
          <a:p>
            <a:pPr marL="800100" lvl="2" indent="-386080" algn="l" rtl="0">
              <a:spcAft>
                <a:spcPts val="600"/>
              </a:spcAft>
              <a:buSzPts val="2600"/>
              <a:buChar char="o"/>
            </a:pPr>
            <a:r>
              <a:rPr lang="en-US" sz="2600" dirty="0"/>
              <a:t>moving small group discussions to alternate location (MS/HS)</a:t>
            </a:r>
            <a:endParaRPr sz="2600" dirty="0"/>
          </a:p>
          <a:p>
            <a:pPr marL="800100" lvl="2" indent="-386080" algn="l" rtl="0">
              <a:spcAft>
                <a:spcPts val="600"/>
              </a:spcAft>
              <a:buSzPts val="2600"/>
              <a:buChar char="o"/>
            </a:pPr>
            <a:r>
              <a:rPr lang="en-US" sz="2600" dirty="0"/>
              <a:t>pauses to give time for prior knowledge or to formulate answers</a:t>
            </a:r>
            <a:endParaRPr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607044" y="1202537"/>
            <a:ext cx="10968300" cy="1508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Student/Family Education - Standard</a:t>
            </a:r>
            <a:endParaRPr dirty="0"/>
          </a:p>
        </p:txBody>
      </p:sp>
      <p:sp>
        <p:nvSpPr>
          <p:cNvPr id="189" name="Google Shape;189;p33"/>
          <p:cNvSpPr txBox="1">
            <a:spLocks noGrp="1"/>
          </p:cNvSpPr>
          <p:nvPr>
            <p:ph type="body" idx="1"/>
          </p:nvPr>
        </p:nvSpPr>
        <p:spPr>
          <a:xfrm>
            <a:off x="607043" y="2785775"/>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190" name="Google Shape;190;p33"/>
          <p:cNvSpPr txBox="1">
            <a:spLocks noGrp="1"/>
          </p:cNvSpPr>
          <p:nvPr>
            <p:ph type="body" idx="4294967295"/>
          </p:nvPr>
        </p:nvSpPr>
        <p:spPr>
          <a:xfrm>
            <a:off x="6292652" y="2801895"/>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191" name="Google Shape;191;p33"/>
          <p:cNvSpPr txBox="1">
            <a:spLocks noGrp="1"/>
          </p:cNvSpPr>
          <p:nvPr>
            <p:ph type="body" idx="3"/>
          </p:nvPr>
        </p:nvSpPr>
        <p:spPr>
          <a:xfrm>
            <a:off x="622998" y="3369255"/>
            <a:ext cx="5264100" cy="33084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600"/>
              </a:spcBef>
              <a:spcAft>
                <a:spcPts val="600"/>
              </a:spcAft>
              <a:buClr>
                <a:srgbClr val="C00000"/>
              </a:buClr>
              <a:buSzPts val="2400"/>
              <a:buChar char="●"/>
            </a:pPr>
            <a:r>
              <a:rPr lang="en-US" dirty="0">
                <a:solidFill>
                  <a:srgbClr val="960000"/>
                </a:solidFill>
              </a:rPr>
              <a:t>Teach hearing loss prevention and the importance of limiting noise exposure</a:t>
            </a:r>
            <a:endParaRPr dirty="0">
              <a:solidFill>
                <a:srgbClr val="960000"/>
              </a:solidFill>
            </a:endParaRPr>
          </a:p>
          <a:p>
            <a:pPr marL="457200" lvl="0" indent="-381000" algn="l" rtl="0">
              <a:lnSpc>
                <a:spcPct val="90000"/>
              </a:lnSpc>
              <a:spcBef>
                <a:spcPts val="600"/>
              </a:spcBef>
              <a:spcAft>
                <a:spcPts val="600"/>
              </a:spcAft>
              <a:buClr>
                <a:srgbClr val="C00000"/>
              </a:buClr>
              <a:buSzPts val="2400"/>
              <a:buChar char="●"/>
            </a:pPr>
            <a:r>
              <a:rPr lang="en-US" dirty="0">
                <a:solidFill>
                  <a:srgbClr val="960000"/>
                </a:solidFill>
              </a:rPr>
              <a:t>Facilitate interactions between students with hearing loss to support: self-identity, advocacy, emotional support)</a:t>
            </a:r>
            <a:endParaRPr dirty="0">
              <a:solidFill>
                <a:srgbClr val="960000"/>
              </a:solidFill>
            </a:endParaRPr>
          </a:p>
          <a:p>
            <a:pPr marL="457200" lvl="0" indent="-381000" algn="l" rtl="0">
              <a:lnSpc>
                <a:spcPct val="90000"/>
              </a:lnSpc>
              <a:spcBef>
                <a:spcPts val="600"/>
              </a:spcBef>
              <a:spcAft>
                <a:spcPts val="600"/>
              </a:spcAft>
              <a:buClr>
                <a:schemeClr val="dk1"/>
              </a:buClr>
              <a:buSzPts val="2400"/>
              <a:buChar char="●"/>
            </a:pPr>
            <a:r>
              <a:rPr lang="en-US" dirty="0"/>
              <a:t>Hearing Assessment </a:t>
            </a:r>
            <a:endParaRPr dirty="0"/>
          </a:p>
        </p:txBody>
      </p:sp>
      <p:sp>
        <p:nvSpPr>
          <p:cNvPr id="192" name="Google Shape;192;p33"/>
          <p:cNvSpPr txBox="1">
            <a:spLocks noGrp="1"/>
          </p:cNvSpPr>
          <p:nvPr>
            <p:ph type="body" idx="4294967295"/>
          </p:nvPr>
        </p:nvSpPr>
        <p:spPr>
          <a:xfrm>
            <a:off x="6304924" y="3400363"/>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spcBef>
                <a:spcPts val="600"/>
              </a:spcBef>
              <a:spcAft>
                <a:spcPts val="600"/>
              </a:spcAft>
              <a:buClr>
                <a:srgbClr val="C00000"/>
              </a:buClr>
              <a:buSzPts val="2400"/>
              <a:buChar char="●"/>
            </a:pPr>
            <a:r>
              <a:rPr lang="en-US" dirty="0">
                <a:solidFill>
                  <a:srgbClr val="960000"/>
                </a:solidFill>
              </a:rPr>
              <a:t>Teach hearing loss prevention and the importance of limiting noise exposure</a:t>
            </a:r>
            <a:endParaRPr dirty="0">
              <a:solidFill>
                <a:srgbClr val="960000"/>
              </a:solidFill>
            </a:endParaRPr>
          </a:p>
          <a:p>
            <a:pPr marL="457200" lvl="0" indent="-381000" algn="l" rtl="0">
              <a:spcBef>
                <a:spcPts val="600"/>
              </a:spcBef>
              <a:spcAft>
                <a:spcPts val="600"/>
              </a:spcAft>
              <a:buClr>
                <a:srgbClr val="C00000"/>
              </a:buClr>
              <a:buSzPts val="2400"/>
              <a:buChar char="●"/>
            </a:pPr>
            <a:r>
              <a:rPr lang="en-US" dirty="0">
                <a:solidFill>
                  <a:srgbClr val="960000"/>
                </a:solidFill>
              </a:rPr>
              <a:t>Facilitate interactions between students with hearing loss to support: self-identity, advocacy, emotional support)</a:t>
            </a:r>
            <a:endParaRPr dirty="0">
              <a:solidFill>
                <a:srgbClr val="960000"/>
              </a:solidFill>
            </a:endParaRPr>
          </a:p>
          <a:p>
            <a:pPr marL="457200" lvl="0" indent="-381000" algn="l" rtl="0">
              <a:spcBef>
                <a:spcPts val="600"/>
              </a:spcBef>
              <a:spcAft>
                <a:spcPts val="600"/>
              </a:spcAft>
              <a:buClr>
                <a:schemeClr val="dk1"/>
              </a:buClr>
              <a:buSzPts val="2400"/>
              <a:buChar char="●"/>
            </a:pPr>
            <a:r>
              <a:rPr lang="en-US" dirty="0"/>
              <a:t>Develop high expectations of auditory oral skills and provide intervention</a:t>
            </a:r>
            <a:endParaRPr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607044" y="1507337"/>
            <a:ext cx="10968300" cy="945577"/>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Ongoing Student/Family Education - Standard</a:t>
            </a:r>
            <a:endParaRPr dirty="0"/>
          </a:p>
        </p:txBody>
      </p:sp>
      <p:sp>
        <p:nvSpPr>
          <p:cNvPr id="198" name="Google Shape;198;p34"/>
          <p:cNvSpPr txBox="1">
            <a:spLocks noGrp="1"/>
          </p:cNvSpPr>
          <p:nvPr>
            <p:ph type="body" idx="1"/>
          </p:nvPr>
        </p:nvSpPr>
        <p:spPr>
          <a:xfrm>
            <a:off x="607043" y="2539031"/>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199" name="Google Shape;199;p34"/>
          <p:cNvSpPr txBox="1">
            <a:spLocks noGrp="1"/>
          </p:cNvSpPr>
          <p:nvPr>
            <p:ph type="body" idx="4294967295"/>
          </p:nvPr>
        </p:nvSpPr>
        <p:spPr>
          <a:xfrm>
            <a:off x="6292652" y="2555151"/>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200" name="Google Shape;200;p34"/>
          <p:cNvSpPr txBox="1">
            <a:spLocks noGrp="1"/>
          </p:cNvSpPr>
          <p:nvPr>
            <p:ph type="body" idx="3"/>
          </p:nvPr>
        </p:nvSpPr>
        <p:spPr>
          <a:xfrm>
            <a:off x="622998" y="3093483"/>
            <a:ext cx="5264100" cy="33084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600"/>
              </a:spcAft>
              <a:buNone/>
            </a:pPr>
            <a:endParaRPr dirty="0">
              <a:solidFill>
                <a:srgbClr val="FF0000"/>
              </a:solidFill>
            </a:endParaRPr>
          </a:p>
        </p:txBody>
      </p:sp>
      <p:sp>
        <p:nvSpPr>
          <p:cNvPr id="201" name="Google Shape;201;p34"/>
          <p:cNvSpPr txBox="1">
            <a:spLocks noGrp="1"/>
          </p:cNvSpPr>
          <p:nvPr>
            <p:ph type="body" idx="4294967295"/>
          </p:nvPr>
        </p:nvSpPr>
        <p:spPr>
          <a:xfrm>
            <a:off x="6304924" y="3124591"/>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300"/>
              </a:spcAft>
              <a:buSzPts val="2400"/>
              <a:buChar char="●"/>
            </a:pPr>
            <a:r>
              <a:rPr lang="en-US" dirty="0"/>
              <a:t>provide support for development of:</a:t>
            </a:r>
            <a:endParaRPr dirty="0"/>
          </a:p>
          <a:p>
            <a:pPr marL="914400" lvl="1" indent="-393192" algn="l" rtl="0">
              <a:spcBef>
                <a:spcPts val="0"/>
              </a:spcBef>
              <a:spcAft>
                <a:spcPts val="300"/>
              </a:spcAft>
              <a:buSzPts val="2592"/>
              <a:buChar char="○"/>
            </a:pPr>
            <a:r>
              <a:rPr lang="en-US" dirty="0"/>
              <a:t> sign language skills.</a:t>
            </a:r>
            <a:endParaRPr dirty="0"/>
          </a:p>
          <a:p>
            <a:pPr marL="914400" lvl="1" indent="-393192" algn="l" rtl="0">
              <a:spcBef>
                <a:spcPts val="0"/>
              </a:spcBef>
              <a:spcAft>
                <a:spcPts val="300"/>
              </a:spcAft>
              <a:buSzPts val="2592"/>
              <a:buChar char="○"/>
            </a:pPr>
            <a:r>
              <a:rPr lang="en-US" dirty="0"/>
              <a:t>competence with communication in social, linguistic and academic contexts</a:t>
            </a:r>
            <a:endParaRPr dirty="0"/>
          </a:p>
          <a:p>
            <a:pPr marL="914400" lvl="1" indent="-393192" algn="l" rtl="0">
              <a:spcBef>
                <a:spcPts val="0"/>
              </a:spcBef>
              <a:spcAft>
                <a:spcPts val="300"/>
              </a:spcAft>
              <a:buSzPts val="2592"/>
              <a:buChar char="○"/>
            </a:pPr>
            <a:r>
              <a:rPr lang="en-US" dirty="0"/>
              <a:t>pragmatic language skills</a:t>
            </a:r>
            <a:endParaRPr dirty="0"/>
          </a:p>
          <a:p>
            <a:pPr marL="914400" lvl="1" indent="-393192" algn="l" rtl="0">
              <a:spcBef>
                <a:spcPts val="0"/>
              </a:spcBef>
              <a:spcAft>
                <a:spcPts val="300"/>
              </a:spcAft>
              <a:buSzPts val="2592"/>
              <a:buChar char="○"/>
            </a:pPr>
            <a:r>
              <a:rPr lang="en-US" dirty="0"/>
              <a:t>social skills and self concept</a:t>
            </a:r>
            <a:endParaRPr dirty="0"/>
          </a:p>
          <a:p>
            <a:pPr marL="914400" lvl="1" indent="-393192" algn="l" rtl="0">
              <a:spcBef>
                <a:spcPts val="0"/>
              </a:spcBef>
              <a:spcAft>
                <a:spcPts val="300"/>
              </a:spcAft>
              <a:buSzPts val="2592"/>
              <a:buChar char="○"/>
            </a:pPr>
            <a:r>
              <a:rPr lang="en-US" dirty="0"/>
              <a:t>self advocacy/ compensatory skills</a:t>
            </a:r>
            <a:endParaRPr dirty="0"/>
          </a:p>
          <a:p>
            <a:pPr marL="914400" lvl="1" indent="-393192" algn="l" rtl="0">
              <a:spcBef>
                <a:spcPts val="0"/>
              </a:spcBef>
              <a:spcAft>
                <a:spcPts val="300"/>
              </a:spcAft>
              <a:buSzPts val="2592"/>
              <a:buChar char="○"/>
            </a:pPr>
            <a:r>
              <a:rPr lang="en-US" dirty="0"/>
              <a:t>literacy skills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607043" y="1594421"/>
            <a:ext cx="11424535" cy="785920"/>
          </a:xfrm>
          <a:prstGeom prst="rect">
            <a:avLst/>
          </a:prstGeom>
          <a:noFill/>
          <a:ln>
            <a:noFill/>
          </a:ln>
        </p:spPr>
        <p:txBody>
          <a:bodyPr spcFirstLastPara="1" wrap="square" lIns="91425" tIns="45700" rIns="91425" bIns="45700" anchor="ctr" anchorCtr="0">
            <a:noAutofit/>
          </a:bodyPr>
          <a:lstStyle/>
          <a:p>
            <a:pPr lvl="0">
              <a:buSzPts val="3600"/>
            </a:pPr>
            <a:r>
              <a:rPr lang="en-US" dirty="0"/>
              <a:t>Ongoing Student/Family Education – Standard, </a:t>
            </a:r>
            <a:r>
              <a:rPr lang="en-US" sz="3200" dirty="0"/>
              <a:t>continued</a:t>
            </a:r>
            <a:endParaRPr sz="3200" dirty="0"/>
          </a:p>
        </p:txBody>
      </p:sp>
      <p:sp>
        <p:nvSpPr>
          <p:cNvPr id="207" name="Google Shape;207;p35"/>
          <p:cNvSpPr txBox="1">
            <a:spLocks noGrp="1"/>
          </p:cNvSpPr>
          <p:nvPr>
            <p:ph type="body" idx="1"/>
          </p:nvPr>
        </p:nvSpPr>
        <p:spPr>
          <a:xfrm>
            <a:off x="607043" y="2510002"/>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208" name="Google Shape;208;p35"/>
          <p:cNvSpPr txBox="1">
            <a:spLocks noGrp="1"/>
          </p:cNvSpPr>
          <p:nvPr>
            <p:ph type="body" idx="4294967295"/>
          </p:nvPr>
        </p:nvSpPr>
        <p:spPr>
          <a:xfrm>
            <a:off x="6292652" y="2526122"/>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209" name="Google Shape;209;p35"/>
          <p:cNvSpPr txBox="1">
            <a:spLocks noGrp="1"/>
          </p:cNvSpPr>
          <p:nvPr>
            <p:ph type="body" idx="3"/>
          </p:nvPr>
        </p:nvSpPr>
        <p:spPr>
          <a:xfrm>
            <a:off x="622998" y="3093482"/>
            <a:ext cx="5264100" cy="33084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2400"/>
              </a:spcBef>
              <a:spcAft>
                <a:spcPts val="0"/>
              </a:spcAft>
              <a:buNone/>
            </a:pPr>
            <a:r>
              <a:rPr lang="en-US" dirty="0">
                <a:solidFill>
                  <a:srgbClr val="FF0000"/>
                </a:solidFill>
              </a:rPr>
              <a:t> </a:t>
            </a:r>
            <a:endParaRPr dirty="0">
              <a:solidFill>
                <a:srgbClr val="FF0000"/>
              </a:solidFill>
            </a:endParaRPr>
          </a:p>
        </p:txBody>
      </p:sp>
      <p:sp>
        <p:nvSpPr>
          <p:cNvPr id="210" name="Google Shape;210;p35"/>
          <p:cNvSpPr txBox="1">
            <a:spLocks noGrp="1"/>
          </p:cNvSpPr>
          <p:nvPr>
            <p:ph type="body" idx="4294967295"/>
          </p:nvPr>
        </p:nvSpPr>
        <p:spPr>
          <a:xfrm>
            <a:off x="6304924" y="3124590"/>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300"/>
              </a:spcAft>
              <a:buSzPts val="2400"/>
              <a:buChar char="●"/>
            </a:pPr>
            <a:r>
              <a:rPr lang="en-US" dirty="0"/>
              <a:t>develop comprehension abilities</a:t>
            </a:r>
            <a:endParaRPr dirty="0"/>
          </a:p>
          <a:p>
            <a:pPr marL="457200" lvl="0" indent="-381000" algn="l" rtl="0">
              <a:spcBef>
                <a:spcPts val="0"/>
              </a:spcBef>
              <a:spcAft>
                <a:spcPts val="300"/>
              </a:spcAft>
              <a:buSzPts val="2400"/>
              <a:buChar char="●"/>
            </a:pPr>
            <a:r>
              <a:rPr lang="en-US" dirty="0"/>
              <a:t>preview/ review/ teach content vocabulary</a:t>
            </a:r>
            <a:endParaRPr dirty="0"/>
          </a:p>
          <a:p>
            <a:pPr marL="457200" lvl="0" indent="-381000" algn="l" rtl="0">
              <a:spcBef>
                <a:spcPts val="0"/>
              </a:spcBef>
              <a:spcAft>
                <a:spcPts val="300"/>
              </a:spcAft>
              <a:buSzPts val="2400"/>
              <a:buChar char="●"/>
            </a:pPr>
            <a:r>
              <a:rPr lang="en-US" dirty="0"/>
              <a:t>teach to specific delays in math, reading, writing</a:t>
            </a:r>
            <a:endParaRPr dirty="0"/>
          </a:p>
          <a:p>
            <a:pPr marL="457200" lvl="0" indent="-381000" algn="l" rtl="0">
              <a:spcBef>
                <a:spcPts val="0"/>
              </a:spcBef>
              <a:spcAft>
                <a:spcPts val="300"/>
              </a:spcAft>
              <a:buSzPts val="2400"/>
              <a:buChar char="●"/>
            </a:pPr>
            <a:r>
              <a:rPr lang="en-US" dirty="0"/>
              <a:t>deliver modified instruction in all academic areas of need (may be consultative)</a:t>
            </a:r>
            <a:endParaRPr dirty="0"/>
          </a:p>
          <a:p>
            <a:pPr marL="457200" lvl="0" indent="-381000" algn="l" rtl="0">
              <a:spcBef>
                <a:spcPts val="0"/>
              </a:spcBef>
              <a:spcAft>
                <a:spcPts val="300"/>
              </a:spcAft>
              <a:buSzPts val="2400"/>
              <a:buChar char="●"/>
            </a:pPr>
            <a:r>
              <a:rPr lang="en-US" dirty="0"/>
              <a:t>Plan provide teachers with appropriate teaching strategies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607043" y="1571503"/>
            <a:ext cx="11472661" cy="690431"/>
          </a:xfrm>
          <a:prstGeom prst="rect">
            <a:avLst/>
          </a:prstGeom>
          <a:noFill/>
          <a:ln>
            <a:noFill/>
          </a:ln>
        </p:spPr>
        <p:txBody>
          <a:bodyPr spcFirstLastPara="1" wrap="square" lIns="91425" tIns="45700" rIns="91425" bIns="45700" anchor="ctr" anchorCtr="0">
            <a:noAutofit/>
          </a:bodyPr>
          <a:lstStyle/>
          <a:p>
            <a:pPr lvl="0">
              <a:buSzPts val="3600"/>
            </a:pPr>
            <a:r>
              <a:rPr lang="en-US" dirty="0"/>
              <a:t>Ongoing Student/Family Education – Standard, </a:t>
            </a:r>
            <a:r>
              <a:rPr lang="en-US" sz="3200" dirty="0"/>
              <a:t>continued 2</a:t>
            </a:r>
            <a:endParaRPr sz="3200" dirty="0"/>
          </a:p>
        </p:txBody>
      </p:sp>
      <p:sp>
        <p:nvSpPr>
          <p:cNvPr id="216" name="Google Shape;216;p36"/>
          <p:cNvSpPr txBox="1">
            <a:spLocks noGrp="1"/>
          </p:cNvSpPr>
          <p:nvPr>
            <p:ph type="body" idx="1"/>
          </p:nvPr>
        </p:nvSpPr>
        <p:spPr>
          <a:xfrm>
            <a:off x="607043" y="2785775"/>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217" name="Google Shape;217;p36"/>
          <p:cNvSpPr txBox="1">
            <a:spLocks noGrp="1"/>
          </p:cNvSpPr>
          <p:nvPr>
            <p:ph type="body" idx="4294967295"/>
          </p:nvPr>
        </p:nvSpPr>
        <p:spPr>
          <a:xfrm>
            <a:off x="6292652" y="2801895"/>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218" name="Google Shape;218;p36"/>
          <p:cNvSpPr txBox="1">
            <a:spLocks noGrp="1"/>
          </p:cNvSpPr>
          <p:nvPr>
            <p:ph type="body" idx="3"/>
          </p:nvPr>
        </p:nvSpPr>
        <p:spPr>
          <a:xfrm>
            <a:off x="622998" y="3369255"/>
            <a:ext cx="5264100" cy="33084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2400"/>
              </a:spcBef>
              <a:spcAft>
                <a:spcPts val="0"/>
              </a:spcAft>
              <a:buNone/>
            </a:pPr>
            <a:r>
              <a:rPr lang="en-US" dirty="0">
                <a:solidFill>
                  <a:srgbClr val="FF0000"/>
                </a:solidFill>
              </a:rPr>
              <a:t> </a:t>
            </a:r>
            <a:endParaRPr dirty="0">
              <a:solidFill>
                <a:srgbClr val="FF0000"/>
              </a:solidFill>
            </a:endParaRPr>
          </a:p>
        </p:txBody>
      </p:sp>
      <p:sp>
        <p:nvSpPr>
          <p:cNvPr id="219" name="Google Shape;219;p36"/>
          <p:cNvSpPr txBox="1">
            <a:spLocks noGrp="1"/>
          </p:cNvSpPr>
          <p:nvPr>
            <p:ph type="body" idx="4294967295"/>
          </p:nvPr>
        </p:nvSpPr>
        <p:spPr>
          <a:xfrm>
            <a:off x="6304924" y="3400363"/>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spcBef>
                <a:spcPts val="2400"/>
              </a:spcBef>
              <a:spcAft>
                <a:spcPts val="0"/>
              </a:spcAft>
              <a:buSzPts val="2400"/>
              <a:buChar char="●"/>
            </a:pPr>
            <a:r>
              <a:rPr lang="en-US" dirty="0"/>
              <a:t>Act as liaison between students, parents, staff, and administrators to address ongoing student needs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612489" y="1202538"/>
            <a:ext cx="10979100" cy="75689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200" dirty="0"/>
              <a:t>Student/Family education:  Digging Deeper</a:t>
            </a:r>
            <a:endParaRPr dirty="0"/>
          </a:p>
        </p:txBody>
      </p:sp>
      <p:sp>
        <p:nvSpPr>
          <p:cNvPr id="225" name="Google Shape;225;p37"/>
          <p:cNvSpPr txBox="1">
            <a:spLocks noGrp="1"/>
          </p:cNvSpPr>
          <p:nvPr>
            <p:ph type="body" idx="1"/>
          </p:nvPr>
        </p:nvSpPr>
        <p:spPr>
          <a:xfrm>
            <a:off x="394950" y="2075075"/>
            <a:ext cx="11141100" cy="4554900"/>
          </a:xfrm>
          <a:prstGeom prst="rect">
            <a:avLst/>
          </a:prstGeom>
          <a:noFill/>
          <a:ln>
            <a:noFill/>
          </a:ln>
        </p:spPr>
        <p:txBody>
          <a:bodyPr spcFirstLastPara="1" wrap="square" lIns="45700" tIns="45700" rIns="45700" bIns="45700" anchor="t" anchorCtr="0">
            <a:noAutofit/>
          </a:bodyPr>
          <a:lstStyle/>
          <a:p>
            <a:pPr marL="571500" lvl="1" indent="-356616" algn="l" rtl="0">
              <a:lnSpc>
                <a:spcPct val="100000"/>
              </a:lnSpc>
              <a:spcBef>
                <a:spcPts val="0"/>
              </a:spcBef>
              <a:spcAft>
                <a:spcPts val="0"/>
              </a:spcAft>
              <a:buSzPts val="2808"/>
              <a:buChar char="•"/>
            </a:pPr>
            <a:r>
              <a:rPr lang="en-US" sz="2600" dirty="0"/>
              <a:t>Beyond discussing cause, degree and type of hearing loss, and familiar sounds audiogram, discuss Articulation Index (Count the Dot audiogram) and provide simulation </a:t>
            </a:r>
            <a:endParaRPr sz="2600" dirty="0"/>
          </a:p>
          <a:p>
            <a:pPr marL="571500" lvl="1" indent="-343408" algn="l" rtl="0">
              <a:lnSpc>
                <a:spcPct val="100000"/>
              </a:lnSpc>
              <a:spcBef>
                <a:spcPts val="0"/>
              </a:spcBef>
              <a:spcAft>
                <a:spcPts val="0"/>
              </a:spcAft>
              <a:buSzPts val="2600"/>
              <a:buChar char="•"/>
            </a:pPr>
            <a:r>
              <a:rPr lang="en-US" sz="2600" dirty="0"/>
              <a:t>Teach classes with students with hearing loss about how the ear works and hearing loss (ear obstacle course)</a:t>
            </a:r>
            <a:endParaRPr sz="2600" dirty="0"/>
          </a:p>
          <a:p>
            <a:pPr marL="571500" lvl="1" indent="-343408" algn="l" rtl="0">
              <a:lnSpc>
                <a:spcPct val="100000"/>
              </a:lnSpc>
              <a:spcBef>
                <a:spcPts val="0"/>
              </a:spcBef>
              <a:spcAft>
                <a:spcPts val="0"/>
              </a:spcAft>
              <a:buSzPts val="2600"/>
              <a:buChar char="•"/>
            </a:pPr>
            <a:r>
              <a:rPr lang="en-US" sz="2600" dirty="0"/>
              <a:t>Audiologist help identify students that might be good matches for parent and/or peer support and support DHH teacher in connecting them</a:t>
            </a:r>
            <a:endParaRPr sz="2600" dirty="0"/>
          </a:p>
          <a:p>
            <a:pPr marL="571500" lvl="1" indent="-343408" algn="l" rtl="0">
              <a:lnSpc>
                <a:spcPct val="100000"/>
              </a:lnSpc>
              <a:spcBef>
                <a:spcPts val="0"/>
              </a:spcBef>
              <a:spcAft>
                <a:spcPts val="0"/>
              </a:spcAft>
              <a:buSzPts val="2600"/>
              <a:buChar char="•"/>
            </a:pPr>
            <a:r>
              <a:rPr lang="en-US" sz="2600" dirty="0"/>
              <a:t>Audiologist supports DHH teacher in determining if access is an issue in a area where students aren’t making expected progress with appropriate interventions</a:t>
            </a:r>
            <a:endParaRPr sz="2600" dirty="0"/>
          </a:p>
          <a:p>
            <a:pPr marL="800100" lvl="2" indent="-386080" algn="l" rtl="0">
              <a:lnSpc>
                <a:spcPct val="100000"/>
              </a:lnSpc>
              <a:spcBef>
                <a:spcPts val="0"/>
              </a:spcBef>
              <a:spcAft>
                <a:spcPts val="0"/>
              </a:spcAft>
              <a:buSzPts val="2600"/>
              <a:buChar char="o"/>
            </a:pPr>
            <a:r>
              <a:rPr lang="en-US" sz="2600" dirty="0"/>
              <a:t>Formant frequencies</a:t>
            </a:r>
            <a:endParaRPr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612489" y="1202538"/>
            <a:ext cx="10979100" cy="130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200" dirty="0"/>
              <a:t>Ongoing Student/Family education:  Digging Deeper</a:t>
            </a:r>
            <a:endParaRPr dirty="0"/>
          </a:p>
        </p:txBody>
      </p:sp>
      <p:sp>
        <p:nvSpPr>
          <p:cNvPr id="231" name="Google Shape;231;p38"/>
          <p:cNvSpPr txBox="1">
            <a:spLocks noGrp="1"/>
          </p:cNvSpPr>
          <p:nvPr>
            <p:ph type="body" idx="1"/>
          </p:nvPr>
        </p:nvSpPr>
        <p:spPr>
          <a:xfrm>
            <a:off x="612500" y="2582699"/>
            <a:ext cx="11141100" cy="4064100"/>
          </a:xfrm>
          <a:prstGeom prst="rect">
            <a:avLst/>
          </a:prstGeom>
          <a:noFill/>
          <a:ln>
            <a:noFill/>
          </a:ln>
        </p:spPr>
        <p:txBody>
          <a:bodyPr spcFirstLastPara="1" wrap="square" lIns="45700" tIns="45700" rIns="45700" bIns="45700" anchor="t" anchorCtr="0">
            <a:noAutofit/>
          </a:bodyPr>
          <a:lstStyle/>
          <a:p>
            <a:pPr marL="685292" lvl="1" indent="-457200" algn="l" rtl="0">
              <a:lnSpc>
                <a:spcPct val="100000"/>
              </a:lnSpc>
              <a:spcBef>
                <a:spcPts val="0"/>
              </a:spcBef>
              <a:spcAft>
                <a:spcPts val="0"/>
              </a:spcAft>
              <a:buSzPts val="2600"/>
              <a:buFont typeface="Calibri" panose="020F0502020204030204" pitchFamily="34" charset="0"/>
              <a:buChar char="•"/>
            </a:pPr>
            <a:r>
              <a:rPr lang="en-US" sz="2600" dirty="0"/>
              <a:t>Joint home visits for B-3 population</a:t>
            </a:r>
            <a:endParaRPr sz="2600" dirty="0"/>
          </a:p>
          <a:p>
            <a:pPr marL="685292" lvl="1" indent="-457200" algn="l" rtl="0">
              <a:lnSpc>
                <a:spcPct val="100000"/>
              </a:lnSpc>
              <a:spcBef>
                <a:spcPts val="0"/>
              </a:spcBef>
              <a:spcAft>
                <a:spcPts val="0"/>
              </a:spcAft>
              <a:buSzPts val="2600"/>
              <a:buFont typeface="Calibri" panose="020F0502020204030204" pitchFamily="34" charset="0"/>
              <a:buChar char="•"/>
            </a:pPr>
            <a:r>
              <a:rPr lang="en-US" sz="2600" dirty="0"/>
              <a:t>Connecting families with outside supports (Hands and Voices, local Facebook groups, family events, Community Education ASL classes)</a:t>
            </a:r>
            <a:endParaRPr sz="2600" dirty="0"/>
          </a:p>
          <a:p>
            <a:pPr marL="685292" lvl="1" indent="-457200" algn="l" rtl="0">
              <a:lnSpc>
                <a:spcPct val="100000"/>
              </a:lnSpc>
              <a:spcBef>
                <a:spcPts val="0"/>
              </a:spcBef>
              <a:spcAft>
                <a:spcPts val="0"/>
              </a:spcAft>
              <a:buSzPts val="2600"/>
              <a:buFont typeface="Calibri" panose="020F0502020204030204" pitchFamily="34" charset="0"/>
              <a:buChar char="•"/>
            </a:pPr>
            <a:r>
              <a:rPr lang="en-US" sz="2600" dirty="0"/>
              <a:t>supporting families in advocating at medical appointments, facilitating connection for CMV testing of birth blood spot for unknown etiology</a:t>
            </a:r>
            <a:endParaRPr sz="2600" dirty="0"/>
          </a:p>
          <a:p>
            <a:pPr marL="685292" lvl="1" indent="-457200" algn="l" rtl="0">
              <a:lnSpc>
                <a:spcPct val="100000"/>
              </a:lnSpc>
              <a:spcBef>
                <a:spcPts val="0"/>
              </a:spcBef>
              <a:spcAft>
                <a:spcPts val="0"/>
              </a:spcAft>
              <a:buSzPts val="2600"/>
              <a:buFont typeface="Calibri" panose="020F0502020204030204" pitchFamily="34" charset="0"/>
              <a:buChar char="•"/>
            </a:pPr>
            <a:r>
              <a:rPr lang="en-US" sz="2600" dirty="0"/>
              <a:t>Providing families with research based information/ articles when appropriate</a:t>
            </a:r>
            <a:endParaRPr sz="2600" dirty="0"/>
          </a:p>
          <a:p>
            <a:pPr marL="685292" lvl="1" indent="-457200" algn="l" rtl="0">
              <a:lnSpc>
                <a:spcPct val="100000"/>
              </a:lnSpc>
              <a:spcBef>
                <a:spcPts val="0"/>
              </a:spcBef>
              <a:spcAft>
                <a:spcPts val="0"/>
              </a:spcAft>
              <a:buSzPts val="2600"/>
              <a:buFont typeface="Calibri" panose="020F0502020204030204" pitchFamily="34" charset="0"/>
              <a:buChar char="•"/>
            </a:pPr>
            <a:r>
              <a:rPr lang="en-US" sz="2600" dirty="0"/>
              <a:t>Auditory training: audiologist is good resource for materials and information what is reasonable </a:t>
            </a:r>
            <a:endParaRP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607044" y="1521854"/>
            <a:ext cx="10968300" cy="655292"/>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In-servicing of Other Educational Staff - Standard</a:t>
            </a:r>
            <a:endParaRPr dirty="0"/>
          </a:p>
        </p:txBody>
      </p:sp>
      <p:sp>
        <p:nvSpPr>
          <p:cNvPr id="237" name="Google Shape;237;p39"/>
          <p:cNvSpPr txBox="1">
            <a:spLocks noGrp="1"/>
          </p:cNvSpPr>
          <p:nvPr>
            <p:ph type="body" idx="1"/>
          </p:nvPr>
        </p:nvSpPr>
        <p:spPr>
          <a:xfrm>
            <a:off x="615343" y="2321900"/>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238" name="Google Shape;238;p39"/>
          <p:cNvSpPr txBox="1">
            <a:spLocks noGrp="1"/>
          </p:cNvSpPr>
          <p:nvPr>
            <p:ph type="body" idx="4294967295"/>
          </p:nvPr>
        </p:nvSpPr>
        <p:spPr>
          <a:xfrm>
            <a:off x="6305827" y="2321895"/>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the Deaf/ Hard of Hearing</a:t>
            </a:r>
            <a:endParaRPr b="1" dirty="0"/>
          </a:p>
        </p:txBody>
      </p:sp>
      <p:sp>
        <p:nvSpPr>
          <p:cNvPr id="239" name="Google Shape;239;p39"/>
          <p:cNvSpPr txBox="1">
            <a:spLocks noGrp="1"/>
          </p:cNvSpPr>
          <p:nvPr>
            <p:ph type="body" idx="3"/>
          </p:nvPr>
        </p:nvSpPr>
        <p:spPr>
          <a:xfrm>
            <a:off x="623000" y="2801900"/>
            <a:ext cx="5264100" cy="38757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0"/>
              </a:spcBef>
              <a:spcAft>
                <a:spcPts val="0"/>
              </a:spcAft>
              <a:buClr>
                <a:srgbClr val="C00000"/>
              </a:buClr>
              <a:buSzPts val="2400"/>
              <a:buChar char="●"/>
            </a:pPr>
            <a:r>
              <a:rPr lang="en-US" dirty="0">
                <a:solidFill>
                  <a:srgbClr val="960000"/>
                </a:solidFill>
              </a:rPr>
              <a:t>Educate school staff about impacts of hearing loss and use of assistive technology</a:t>
            </a:r>
            <a:endParaRPr dirty="0">
              <a:solidFill>
                <a:srgbClr val="960000"/>
              </a:solidFill>
            </a:endParaRPr>
          </a:p>
          <a:p>
            <a:pPr marL="457200" lvl="0" indent="-381000" algn="l" rtl="0">
              <a:lnSpc>
                <a:spcPct val="90000"/>
              </a:lnSpc>
              <a:spcBef>
                <a:spcPts val="0"/>
              </a:spcBef>
              <a:spcAft>
                <a:spcPts val="0"/>
              </a:spcAft>
              <a:buClr>
                <a:srgbClr val="C00000"/>
              </a:buClr>
              <a:buSzPts val="2400"/>
              <a:buChar char="●"/>
            </a:pPr>
            <a:r>
              <a:rPr lang="en-US" dirty="0">
                <a:solidFill>
                  <a:srgbClr val="960000"/>
                </a:solidFill>
              </a:rPr>
              <a:t>In-service classroom teachers about required daily monitoring of amplification</a:t>
            </a:r>
            <a:endParaRPr dirty="0">
              <a:solidFill>
                <a:srgbClr val="960000"/>
              </a:solidFill>
            </a:endParaRPr>
          </a:p>
          <a:p>
            <a:pPr marL="457200" lvl="0" indent="-381000" algn="l" rtl="0">
              <a:lnSpc>
                <a:spcPct val="90000"/>
              </a:lnSpc>
              <a:spcBef>
                <a:spcPts val="0"/>
              </a:spcBef>
              <a:spcAft>
                <a:spcPts val="0"/>
              </a:spcAft>
              <a:buClr>
                <a:srgbClr val="C00000"/>
              </a:buClr>
              <a:buSzPts val="2400"/>
              <a:buChar char="●"/>
            </a:pPr>
            <a:r>
              <a:rPr lang="en-US" dirty="0">
                <a:solidFill>
                  <a:srgbClr val="960000"/>
                </a:solidFill>
              </a:rPr>
              <a:t>In-service teachers on appropriate modifications</a:t>
            </a:r>
            <a:endParaRPr dirty="0">
              <a:solidFill>
                <a:srgbClr val="960000"/>
              </a:solidFill>
              <a:highlight>
                <a:schemeClr val="lt1"/>
              </a:highlight>
            </a:endParaRPr>
          </a:p>
          <a:p>
            <a:pPr marL="457200" lvl="0" indent="-381000" algn="l" rtl="0">
              <a:lnSpc>
                <a:spcPct val="90000"/>
              </a:lnSpc>
              <a:spcBef>
                <a:spcPts val="0"/>
              </a:spcBef>
              <a:spcAft>
                <a:spcPts val="0"/>
              </a:spcAft>
              <a:buClr>
                <a:schemeClr val="dk1"/>
              </a:buClr>
              <a:buSzPts val="2400"/>
              <a:buChar char="●"/>
            </a:pPr>
            <a:r>
              <a:rPr lang="en-US" dirty="0">
                <a:highlight>
                  <a:schemeClr val="lt1"/>
                </a:highlight>
              </a:rPr>
              <a:t>Reach out to teachers when hearing status changes occur that will impact classroom performance</a:t>
            </a:r>
            <a:endParaRPr dirty="0">
              <a:highlight>
                <a:schemeClr val="lt1"/>
              </a:highlight>
            </a:endParaRPr>
          </a:p>
        </p:txBody>
      </p:sp>
      <p:sp>
        <p:nvSpPr>
          <p:cNvPr id="240" name="Google Shape;240;p39"/>
          <p:cNvSpPr txBox="1">
            <a:spLocks noGrp="1"/>
          </p:cNvSpPr>
          <p:nvPr>
            <p:ph type="body" idx="4294967295"/>
          </p:nvPr>
        </p:nvSpPr>
        <p:spPr>
          <a:xfrm>
            <a:off x="6304925" y="2711227"/>
            <a:ext cx="5297100" cy="36846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600"/>
              </a:spcAft>
              <a:buClr>
                <a:srgbClr val="C00000"/>
              </a:buClr>
              <a:buSzPts val="2400"/>
              <a:buChar char="●"/>
            </a:pPr>
            <a:r>
              <a:rPr lang="en-US" dirty="0">
                <a:solidFill>
                  <a:srgbClr val="960000"/>
                </a:solidFill>
              </a:rPr>
              <a:t>Educate school staff about impacts of hearing loss and use of assistive technology</a:t>
            </a:r>
            <a:endParaRPr dirty="0">
              <a:solidFill>
                <a:srgbClr val="960000"/>
              </a:solidFill>
            </a:endParaRPr>
          </a:p>
          <a:p>
            <a:pPr marL="457200" lvl="0" indent="-381000" algn="l" rtl="0">
              <a:spcBef>
                <a:spcPts val="0"/>
              </a:spcBef>
              <a:spcAft>
                <a:spcPts val="600"/>
              </a:spcAft>
              <a:buClr>
                <a:srgbClr val="C00000"/>
              </a:buClr>
              <a:buSzPts val="2400"/>
              <a:buChar char="●"/>
            </a:pPr>
            <a:r>
              <a:rPr lang="en-US" dirty="0">
                <a:solidFill>
                  <a:srgbClr val="960000"/>
                </a:solidFill>
              </a:rPr>
              <a:t>In-service classroom teachers about required daily monitoring of amplification</a:t>
            </a:r>
            <a:endParaRPr dirty="0">
              <a:solidFill>
                <a:srgbClr val="960000"/>
              </a:solidFill>
            </a:endParaRPr>
          </a:p>
          <a:p>
            <a:pPr marL="457200" lvl="0" indent="-381000" algn="l" rtl="0">
              <a:spcBef>
                <a:spcPts val="0"/>
              </a:spcBef>
              <a:spcAft>
                <a:spcPts val="600"/>
              </a:spcAft>
              <a:buClr>
                <a:srgbClr val="C00000"/>
              </a:buClr>
              <a:buSzPts val="2400"/>
              <a:buChar char="●"/>
            </a:pPr>
            <a:r>
              <a:rPr lang="en-US" dirty="0">
                <a:solidFill>
                  <a:srgbClr val="960000"/>
                </a:solidFill>
              </a:rPr>
              <a:t>In-service teachers on appropriate modifications</a:t>
            </a:r>
            <a:endParaRPr dirty="0">
              <a:solidFill>
                <a:srgbClr val="960000"/>
              </a:solidFill>
            </a:endParaRPr>
          </a:p>
          <a:p>
            <a:pPr marL="457200" lvl="0" indent="-381000" algn="l" rtl="0">
              <a:lnSpc>
                <a:spcPct val="90000"/>
              </a:lnSpc>
              <a:spcBef>
                <a:spcPts val="0"/>
              </a:spcBef>
              <a:spcAft>
                <a:spcPts val="600"/>
              </a:spcAft>
              <a:buClr>
                <a:schemeClr val="dk1"/>
              </a:buClr>
              <a:buSzPts val="2400"/>
              <a:buChar char="●"/>
            </a:pPr>
            <a:r>
              <a:rPr lang="en-US" dirty="0"/>
              <a:t>Plan/ provide general education teachers with appropriate teaching strategies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612500" y="1216426"/>
            <a:ext cx="10979100" cy="48174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dirty="0"/>
              <a:t>In-servicing of Other Educational Staff - </a:t>
            </a:r>
            <a:r>
              <a:rPr lang="en-US" sz="3200" dirty="0"/>
              <a:t>Digging Deeper</a:t>
            </a:r>
            <a:endParaRPr dirty="0"/>
          </a:p>
        </p:txBody>
      </p:sp>
      <p:sp>
        <p:nvSpPr>
          <p:cNvPr id="246" name="Google Shape;246;p40"/>
          <p:cNvSpPr txBox="1">
            <a:spLocks noGrp="1"/>
          </p:cNvSpPr>
          <p:nvPr>
            <p:ph type="body" idx="1"/>
          </p:nvPr>
        </p:nvSpPr>
        <p:spPr>
          <a:xfrm>
            <a:off x="612500" y="1828800"/>
            <a:ext cx="11141100" cy="4481050"/>
          </a:xfrm>
          <a:prstGeom prst="rect">
            <a:avLst/>
          </a:prstGeom>
          <a:noFill/>
          <a:ln>
            <a:noFill/>
          </a:ln>
        </p:spPr>
        <p:txBody>
          <a:bodyPr spcFirstLastPara="1" wrap="square" lIns="45700" tIns="45700" rIns="45700" bIns="45700" anchor="t" anchorCtr="0">
            <a:noAutofit/>
          </a:bodyPr>
          <a:lstStyle/>
          <a:p>
            <a:pPr marL="571500" lvl="1" indent="-342900" algn="l" rtl="0">
              <a:lnSpc>
                <a:spcPct val="100000"/>
              </a:lnSpc>
              <a:spcBef>
                <a:spcPts val="0"/>
              </a:spcBef>
              <a:spcAft>
                <a:spcPts val="0"/>
              </a:spcAft>
              <a:buSzPts val="2808"/>
              <a:buChar char="•"/>
            </a:pPr>
            <a:r>
              <a:rPr lang="en-US" sz="2600" dirty="0"/>
              <a:t>Simulation of child’s hearing loss</a:t>
            </a:r>
            <a:endParaRPr sz="2600" dirty="0"/>
          </a:p>
          <a:p>
            <a:pPr marL="571500" lvl="1" indent="-329692" algn="l" rtl="0">
              <a:lnSpc>
                <a:spcPct val="100000"/>
              </a:lnSpc>
              <a:spcBef>
                <a:spcPts val="0"/>
              </a:spcBef>
              <a:spcAft>
                <a:spcPts val="0"/>
              </a:spcAft>
              <a:buSzPts val="2600"/>
              <a:buChar char="•"/>
            </a:pPr>
            <a:r>
              <a:rPr lang="en-US" sz="2600" dirty="0"/>
              <a:t>Visual representation of hearing loss</a:t>
            </a:r>
            <a:endParaRPr sz="2600" dirty="0"/>
          </a:p>
          <a:p>
            <a:pPr marL="571500" lvl="1" indent="-329692" algn="l" rtl="0">
              <a:lnSpc>
                <a:spcPct val="100000"/>
              </a:lnSpc>
              <a:spcBef>
                <a:spcPts val="0"/>
              </a:spcBef>
              <a:spcAft>
                <a:spcPts val="0"/>
              </a:spcAft>
              <a:buSzPts val="2600"/>
              <a:buChar char="•"/>
            </a:pPr>
            <a:r>
              <a:rPr lang="en-US" sz="2600" dirty="0"/>
              <a:t>Providing extra information - formant frequencies, Count-the-Dot Audiogram</a:t>
            </a:r>
            <a:endParaRPr sz="2600" dirty="0"/>
          </a:p>
          <a:p>
            <a:pPr marL="571500" lvl="1" indent="-329692" algn="l" rtl="0">
              <a:lnSpc>
                <a:spcPct val="100000"/>
              </a:lnSpc>
              <a:spcBef>
                <a:spcPts val="0"/>
              </a:spcBef>
              <a:spcAft>
                <a:spcPts val="0"/>
              </a:spcAft>
              <a:buSzPts val="2600"/>
              <a:buChar char="•"/>
            </a:pPr>
            <a:r>
              <a:rPr lang="en-US" sz="2600" dirty="0"/>
              <a:t>Review of FLA - word level testing importance</a:t>
            </a:r>
            <a:endParaRPr sz="2600" dirty="0"/>
          </a:p>
          <a:p>
            <a:pPr marL="571500" lvl="1" indent="-329692" algn="l" rtl="0">
              <a:lnSpc>
                <a:spcPct val="100000"/>
              </a:lnSpc>
              <a:spcBef>
                <a:spcPts val="0"/>
              </a:spcBef>
              <a:spcAft>
                <a:spcPts val="0"/>
              </a:spcAft>
              <a:buSzPts val="2600"/>
              <a:buChar char="•"/>
            </a:pPr>
            <a:r>
              <a:rPr lang="en-US" sz="2600" dirty="0"/>
              <a:t>Inclusion of student with staff in-servicing, when appropriate: Google Slides, letter outlining what they want and do not want said/done</a:t>
            </a:r>
            <a:endParaRPr sz="2600" dirty="0"/>
          </a:p>
          <a:p>
            <a:pPr marL="800100" lvl="2" indent="-386080" algn="l" rtl="0">
              <a:lnSpc>
                <a:spcPct val="100000"/>
              </a:lnSpc>
              <a:spcBef>
                <a:spcPts val="0"/>
              </a:spcBef>
              <a:spcAft>
                <a:spcPts val="0"/>
              </a:spcAft>
              <a:buSzPts val="2600"/>
              <a:buChar char="o"/>
            </a:pPr>
            <a:r>
              <a:rPr lang="en-US" sz="2600" dirty="0"/>
              <a:t>Student present in demonstration of equipment (bonus - self-advocacy)</a:t>
            </a:r>
            <a:endParaRPr sz="2600" dirty="0"/>
          </a:p>
          <a:p>
            <a:pPr marL="571500" lvl="1" indent="-343408" algn="l" rtl="0">
              <a:lnSpc>
                <a:spcPct val="100000"/>
              </a:lnSpc>
              <a:spcBef>
                <a:spcPts val="0"/>
              </a:spcBef>
              <a:spcAft>
                <a:spcPts val="0"/>
              </a:spcAft>
              <a:buSzPts val="2600"/>
              <a:buChar char="•"/>
            </a:pPr>
            <a:r>
              <a:rPr lang="en-US" sz="2600" dirty="0"/>
              <a:t>DHH Top 10 presentation for all staff </a:t>
            </a:r>
            <a:endParaRPr sz="2600" dirty="0"/>
          </a:p>
          <a:p>
            <a:pPr marL="571500" lvl="1" indent="-343408" algn="l" rtl="0">
              <a:lnSpc>
                <a:spcPct val="100000"/>
              </a:lnSpc>
              <a:spcBef>
                <a:spcPts val="0"/>
              </a:spcBef>
              <a:spcAft>
                <a:spcPts val="0"/>
              </a:spcAft>
              <a:buSzPts val="2600"/>
              <a:buChar char="•"/>
            </a:pPr>
            <a:r>
              <a:rPr lang="en-US" sz="2600" dirty="0"/>
              <a:t>DHH trivia</a:t>
            </a:r>
            <a:endParaRPr sz="2600" dirty="0"/>
          </a:p>
          <a:p>
            <a:pPr marL="571500" lvl="1" indent="-343408" algn="l" rtl="0">
              <a:lnSpc>
                <a:spcPct val="100000"/>
              </a:lnSpc>
              <a:spcBef>
                <a:spcPts val="0"/>
              </a:spcBef>
              <a:spcAft>
                <a:spcPts val="0"/>
              </a:spcAft>
              <a:buSzPts val="2600"/>
              <a:buChar char="•"/>
            </a:pPr>
            <a:r>
              <a:rPr lang="en-US" sz="2600" dirty="0"/>
              <a:t>Discussion of Listening Fatigue and its impacts of learning</a:t>
            </a:r>
            <a:endParaRPr sz="2600" dirty="0"/>
          </a:p>
          <a:p>
            <a:pPr marL="800100" lvl="2" indent="-386080" algn="l" rtl="0">
              <a:lnSpc>
                <a:spcPct val="100000"/>
              </a:lnSpc>
              <a:spcBef>
                <a:spcPts val="0"/>
              </a:spcBef>
              <a:spcAft>
                <a:spcPts val="0"/>
              </a:spcAft>
              <a:buSzPts val="2600"/>
              <a:buChar char="o"/>
            </a:pPr>
            <a:r>
              <a:rPr lang="en-US" sz="2600" dirty="0"/>
              <a:t>Periodically checking out, hidden curriculum (I can’t expect to hear/learn like classmates, behaviors, physical fatigue, quality of life, etc.</a:t>
            </a:r>
            <a:endParaRPr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607044" y="1494637"/>
            <a:ext cx="10968300" cy="905663"/>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Equipment and Troubleshooting - Standard</a:t>
            </a:r>
            <a:endParaRPr dirty="0"/>
          </a:p>
        </p:txBody>
      </p:sp>
      <p:sp>
        <p:nvSpPr>
          <p:cNvPr id="252" name="Google Shape;252;p41"/>
          <p:cNvSpPr txBox="1">
            <a:spLocks noGrp="1"/>
          </p:cNvSpPr>
          <p:nvPr>
            <p:ph type="body" idx="1"/>
          </p:nvPr>
        </p:nvSpPr>
        <p:spPr>
          <a:xfrm>
            <a:off x="607043" y="2577229"/>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253" name="Google Shape;253;p41"/>
          <p:cNvSpPr txBox="1">
            <a:spLocks noGrp="1"/>
          </p:cNvSpPr>
          <p:nvPr>
            <p:ph type="body" idx="4294967295"/>
          </p:nvPr>
        </p:nvSpPr>
        <p:spPr>
          <a:xfrm>
            <a:off x="6292652" y="2593349"/>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the Deaf/ Hard of Hearing</a:t>
            </a:r>
            <a:endParaRPr b="1" dirty="0"/>
          </a:p>
        </p:txBody>
      </p:sp>
      <p:sp>
        <p:nvSpPr>
          <p:cNvPr id="254" name="Google Shape;254;p41"/>
          <p:cNvSpPr txBox="1">
            <a:spLocks noGrp="1"/>
          </p:cNvSpPr>
          <p:nvPr>
            <p:ph type="body" idx="3"/>
          </p:nvPr>
        </p:nvSpPr>
        <p:spPr>
          <a:xfrm>
            <a:off x="622998" y="3160709"/>
            <a:ext cx="5264100" cy="33084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600"/>
              </a:spcAft>
              <a:buSzPts val="2400"/>
              <a:buChar char="●"/>
            </a:pPr>
            <a:r>
              <a:rPr lang="en-US" dirty="0">
                <a:solidFill>
                  <a:srgbClr val="960000"/>
                </a:solidFill>
              </a:rPr>
              <a:t>Teach student about use of amplification and troubleshooting malfunctions</a:t>
            </a:r>
            <a:endParaRPr dirty="0">
              <a:solidFill>
                <a:srgbClr val="960000"/>
              </a:solidFill>
            </a:endParaRPr>
          </a:p>
          <a:p>
            <a:pPr marL="457200" lvl="0" indent="-381000" algn="l" rtl="0">
              <a:lnSpc>
                <a:spcPct val="90000"/>
              </a:lnSpc>
              <a:spcBef>
                <a:spcPts val="0"/>
              </a:spcBef>
              <a:spcAft>
                <a:spcPts val="600"/>
              </a:spcAft>
              <a:buSzPts val="2400"/>
              <a:buChar char="●"/>
            </a:pPr>
            <a:r>
              <a:rPr lang="en-US" dirty="0"/>
              <a:t>Appropriately select, set, validate &amp; manage implementation of assistive hearing technology</a:t>
            </a:r>
            <a:endParaRPr dirty="0"/>
          </a:p>
          <a:p>
            <a:pPr marL="457200" lvl="0" indent="-381000" algn="l" rtl="0">
              <a:lnSpc>
                <a:spcPct val="90000"/>
              </a:lnSpc>
              <a:spcBef>
                <a:spcPts val="0"/>
              </a:spcBef>
              <a:spcAft>
                <a:spcPts val="600"/>
              </a:spcAft>
              <a:buSzPts val="2400"/>
              <a:buChar char="●"/>
            </a:pPr>
            <a:r>
              <a:rPr lang="en-US" dirty="0"/>
              <a:t>Gather information to determine if amplification is fit optimally</a:t>
            </a:r>
            <a:endParaRPr dirty="0">
              <a:solidFill>
                <a:srgbClr val="FF0000"/>
              </a:solidFill>
            </a:endParaRPr>
          </a:p>
        </p:txBody>
      </p:sp>
      <p:sp>
        <p:nvSpPr>
          <p:cNvPr id="255" name="Google Shape;255;p41"/>
          <p:cNvSpPr txBox="1">
            <a:spLocks noGrp="1"/>
          </p:cNvSpPr>
          <p:nvPr>
            <p:ph type="body" idx="4294967295"/>
          </p:nvPr>
        </p:nvSpPr>
        <p:spPr>
          <a:xfrm>
            <a:off x="6304924" y="3191817"/>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0"/>
              </a:spcAft>
              <a:buClr>
                <a:srgbClr val="C00000"/>
              </a:buClr>
              <a:buSzPts val="2400"/>
              <a:buChar char="●"/>
            </a:pPr>
            <a:r>
              <a:rPr lang="en-US" dirty="0">
                <a:solidFill>
                  <a:srgbClr val="960000"/>
                </a:solidFill>
              </a:rPr>
              <a:t>Teach student about use of amplification and troubleshooting malfunctions</a:t>
            </a:r>
            <a:endParaRPr dirty="0">
              <a:solidFill>
                <a:srgbClr val="96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12489" y="1202538"/>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5900" dirty="0"/>
              <a:t>About Us</a:t>
            </a:r>
            <a:endParaRPr sz="5900" dirty="0"/>
          </a:p>
        </p:txBody>
      </p:sp>
      <p:sp>
        <p:nvSpPr>
          <p:cNvPr id="126" name="Google Shape;126;p24"/>
          <p:cNvSpPr txBox="1">
            <a:spLocks noGrp="1"/>
          </p:cNvSpPr>
          <p:nvPr>
            <p:ph type="body" idx="1"/>
          </p:nvPr>
        </p:nvSpPr>
        <p:spPr>
          <a:xfrm>
            <a:off x="612488" y="2803766"/>
            <a:ext cx="10979100" cy="3727200"/>
          </a:xfrm>
          <a:prstGeom prst="rect">
            <a:avLst/>
          </a:prstGeom>
          <a:noFill/>
          <a:ln>
            <a:noFill/>
          </a:ln>
        </p:spPr>
        <p:txBody>
          <a:bodyPr spcFirstLastPara="1" wrap="square" lIns="45700" tIns="45700" rIns="45700" bIns="45700" anchor="t" anchorCtr="0">
            <a:noAutofit/>
          </a:bodyPr>
          <a:lstStyle/>
          <a:p>
            <a:pPr marL="457200" lvl="0" indent="-501650" algn="l" rtl="0">
              <a:lnSpc>
                <a:spcPct val="90000"/>
              </a:lnSpc>
              <a:spcBef>
                <a:spcPts val="1200"/>
              </a:spcBef>
              <a:spcAft>
                <a:spcPts val="0"/>
              </a:spcAft>
              <a:buSzPct val="80000"/>
              <a:buChar char="●"/>
            </a:pPr>
            <a:r>
              <a:rPr lang="en-US" sz="4300" dirty="0"/>
              <a:t>Personal Information</a:t>
            </a:r>
            <a:endParaRPr sz="4300" dirty="0"/>
          </a:p>
          <a:p>
            <a:pPr marL="457200" lvl="0" indent="-501650" algn="l" rtl="0">
              <a:lnSpc>
                <a:spcPct val="90000"/>
              </a:lnSpc>
              <a:spcBef>
                <a:spcPts val="0"/>
              </a:spcBef>
              <a:spcAft>
                <a:spcPts val="0"/>
              </a:spcAft>
              <a:buSzPct val="80000"/>
              <a:buChar char="●"/>
            </a:pPr>
            <a:r>
              <a:rPr lang="en-US" sz="4300" dirty="0"/>
              <a:t>Education Background</a:t>
            </a:r>
            <a:endParaRPr sz="4300" dirty="0"/>
          </a:p>
          <a:p>
            <a:pPr marL="457200" lvl="0" indent="-501650" algn="l" rtl="0">
              <a:lnSpc>
                <a:spcPct val="90000"/>
              </a:lnSpc>
              <a:spcBef>
                <a:spcPts val="0"/>
              </a:spcBef>
              <a:spcAft>
                <a:spcPts val="0"/>
              </a:spcAft>
              <a:buSzPct val="80000"/>
              <a:buChar char="●"/>
            </a:pPr>
            <a:r>
              <a:rPr lang="en-US" sz="4300" dirty="0"/>
              <a:t>Work Experience</a:t>
            </a:r>
            <a:endParaRPr sz="4300" dirty="0"/>
          </a:p>
          <a:p>
            <a:pPr marL="457200" lvl="0" indent="-501650" algn="l" rtl="0">
              <a:lnSpc>
                <a:spcPct val="90000"/>
              </a:lnSpc>
              <a:spcBef>
                <a:spcPts val="0"/>
              </a:spcBef>
              <a:spcAft>
                <a:spcPts val="0"/>
              </a:spcAft>
              <a:buSzPct val="80000"/>
              <a:buChar char="●"/>
            </a:pPr>
            <a:r>
              <a:rPr lang="en-US" sz="4300" dirty="0"/>
              <a:t>Current Position</a:t>
            </a:r>
            <a:endParaRPr sz="4300" dirty="0"/>
          </a:p>
          <a:p>
            <a:pPr marL="457200" lvl="0" indent="-501650" algn="l" rtl="0">
              <a:lnSpc>
                <a:spcPct val="90000"/>
              </a:lnSpc>
              <a:spcBef>
                <a:spcPts val="0"/>
              </a:spcBef>
              <a:spcAft>
                <a:spcPts val="0"/>
              </a:spcAft>
              <a:buSzPct val="80000"/>
              <a:buChar char="●"/>
            </a:pPr>
            <a:r>
              <a:rPr lang="en-US" sz="4300" dirty="0"/>
              <a:t>How We Know Each Other</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612489" y="1250664"/>
            <a:ext cx="10979100" cy="59723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dirty="0"/>
              <a:t>Equipment and Troubleshooting - </a:t>
            </a:r>
            <a:r>
              <a:rPr lang="en-US" sz="3200" dirty="0"/>
              <a:t>Digging Deeper</a:t>
            </a:r>
            <a:endParaRPr dirty="0"/>
          </a:p>
        </p:txBody>
      </p:sp>
      <p:sp>
        <p:nvSpPr>
          <p:cNvPr id="261" name="Google Shape;261;p42"/>
          <p:cNvSpPr txBox="1">
            <a:spLocks noGrp="1"/>
          </p:cNvSpPr>
          <p:nvPr>
            <p:ph type="body" idx="1"/>
          </p:nvPr>
        </p:nvSpPr>
        <p:spPr>
          <a:xfrm>
            <a:off x="484163" y="2024359"/>
            <a:ext cx="11579501" cy="4552903"/>
          </a:xfrm>
          <a:prstGeom prst="rect">
            <a:avLst/>
          </a:prstGeom>
          <a:noFill/>
          <a:ln>
            <a:noFill/>
          </a:ln>
        </p:spPr>
        <p:txBody>
          <a:bodyPr spcFirstLastPara="1" wrap="square" lIns="45700" tIns="45700" rIns="45700" bIns="45700" anchor="t" anchorCtr="0">
            <a:noAutofit/>
          </a:bodyPr>
          <a:lstStyle/>
          <a:p>
            <a:pPr marL="457200" lvl="0" indent="-393700" algn="l" rtl="0">
              <a:spcBef>
                <a:spcPts val="300"/>
              </a:spcBef>
              <a:spcAft>
                <a:spcPts val="600"/>
              </a:spcAft>
              <a:buSzPts val="2600"/>
              <a:buChar char="●"/>
            </a:pPr>
            <a:r>
              <a:rPr lang="en-US" sz="2600" dirty="0"/>
              <a:t>One-on-one training in-person (DHH teacher + Audiologist) with equipment present</a:t>
            </a:r>
            <a:endParaRPr sz="2600" dirty="0"/>
          </a:p>
          <a:p>
            <a:pPr marL="457200" lvl="0" indent="-393700" algn="l" rtl="0">
              <a:spcBef>
                <a:spcPts val="300"/>
              </a:spcBef>
              <a:spcAft>
                <a:spcPts val="600"/>
              </a:spcAft>
              <a:buSzPts val="2600"/>
              <a:buChar char="●"/>
            </a:pPr>
            <a:r>
              <a:rPr lang="en-US" sz="2600" dirty="0"/>
              <a:t>Audiologist provides DHH teacher with equipment resources:</a:t>
            </a:r>
            <a:endParaRPr sz="2600" dirty="0"/>
          </a:p>
          <a:p>
            <a:pPr marL="914400" lvl="1" indent="-393700" algn="l" rtl="0">
              <a:spcBef>
                <a:spcPts val="300"/>
              </a:spcBef>
              <a:spcAft>
                <a:spcPts val="600"/>
              </a:spcAft>
              <a:buSzPts val="2600"/>
              <a:buChar char="○"/>
            </a:pPr>
            <a:r>
              <a:rPr lang="en-US" sz="2600" dirty="0"/>
              <a:t>Cheat / summary Sheets</a:t>
            </a:r>
            <a:endParaRPr sz="2600" dirty="0"/>
          </a:p>
          <a:p>
            <a:pPr marL="914400" lvl="1" indent="-393700" algn="l" rtl="0">
              <a:spcBef>
                <a:spcPts val="300"/>
              </a:spcBef>
              <a:spcAft>
                <a:spcPts val="600"/>
              </a:spcAft>
              <a:buSzPts val="2600"/>
              <a:buChar char="○"/>
            </a:pPr>
            <a:r>
              <a:rPr lang="en-US" sz="2600" dirty="0"/>
              <a:t>Stored Videos</a:t>
            </a:r>
            <a:endParaRPr sz="2600" dirty="0"/>
          </a:p>
          <a:p>
            <a:pPr marL="914400" lvl="1" indent="-393700" algn="l" rtl="0">
              <a:spcBef>
                <a:spcPts val="300"/>
              </a:spcBef>
              <a:spcAft>
                <a:spcPts val="600"/>
              </a:spcAft>
              <a:buSzPts val="2600"/>
              <a:buChar char="○"/>
            </a:pPr>
            <a:r>
              <a:rPr lang="en-US" sz="2600" dirty="0"/>
              <a:t>Google Meets to troubleshoot equipment in live time</a:t>
            </a:r>
            <a:endParaRPr sz="2600" dirty="0"/>
          </a:p>
          <a:p>
            <a:pPr marL="457200" lvl="0" indent="-393700" algn="l" rtl="0">
              <a:spcBef>
                <a:spcPts val="300"/>
              </a:spcBef>
              <a:spcAft>
                <a:spcPts val="600"/>
              </a:spcAft>
              <a:buSzPts val="2600"/>
              <a:buChar char="●"/>
            </a:pPr>
            <a:r>
              <a:rPr lang="en-US" sz="2600" dirty="0"/>
              <a:t>Audiologist has trust in DHH teacher to provide basic troubleshooting and repairs</a:t>
            </a:r>
            <a:endParaRPr sz="2600" dirty="0"/>
          </a:p>
          <a:p>
            <a:pPr marL="457200" lvl="0" indent="-393700" algn="l" rtl="0">
              <a:spcBef>
                <a:spcPts val="300"/>
              </a:spcBef>
              <a:spcAft>
                <a:spcPts val="600"/>
              </a:spcAft>
              <a:buSzPts val="2600"/>
              <a:buChar char="●"/>
            </a:pPr>
            <a:r>
              <a:rPr lang="en-US" sz="2600" dirty="0"/>
              <a:t>Back-up parts provided to DHH teacher  (</a:t>
            </a:r>
            <a:r>
              <a:rPr lang="en-US" sz="2600" dirty="0" err="1"/>
              <a:t>audioshoe</a:t>
            </a:r>
            <a:r>
              <a:rPr lang="en-US" sz="2600" dirty="0"/>
              <a:t>, extra receiver, Focus tubing)</a:t>
            </a:r>
            <a:endParaRPr sz="2600" dirty="0"/>
          </a:p>
          <a:p>
            <a:pPr marL="457200" lvl="0" indent="-393700" algn="l" rtl="0">
              <a:spcBef>
                <a:spcPts val="300"/>
              </a:spcBef>
              <a:spcAft>
                <a:spcPts val="600"/>
              </a:spcAft>
              <a:buSzPts val="2600"/>
              <a:buChar char="●"/>
            </a:pPr>
            <a:r>
              <a:rPr lang="en-US" sz="2600" dirty="0"/>
              <a:t>DHH teacher understands strengths and limitations when troubleshooting and repairing equipment </a:t>
            </a:r>
            <a:endParaRPr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612489" y="1202538"/>
            <a:ext cx="5483511"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4800" dirty="0"/>
              <a:t>Katie’s Soapbox</a:t>
            </a:r>
            <a:endParaRPr sz="4800" dirty="0"/>
          </a:p>
        </p:txBody>
      </p:sp>
      <p:pic>
        <p:nvPicPr>
          <p:cNvPr id="267" name="Google Shape;267;p43" descr="Clipart depicting a blond woman with red glasses sitting on a wooden crate labeled soap (soapbox) with a cup of tea on it and holding a megaphone"/>
          <p:cNvPicPr preferRelativeResize="0"/>
          <p:nvPr/>
        </p:nvPicPr>
        <p:blipFill>
          <a:blip r:embed="rId3">
            <a:alphaModFix/>
          </a:blip>
          <a:stretch>
            <a:fillRect/>
          </a:stretch>
        </p:blipFill>
        <p:spPr>
          <a:xfrm>
            <a:off x="6299700" y="1463650"/>
            <a:ext cx="2815000" cy="5138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607044" y="1596237"/>
            <a:ext cx="10968300" cy="603483"/>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Listening Checks - Standard</a:t>
            </a:r>
            <a:endParaRPr dirty="0"/>
          </a:p>
        </p:txBody>
      </p:sp>
      <p:sp>
        <p:nvSpPr>
          <p:cNvPr id="273" name="Google Shape;273;p44"/>
          <p:cNvSpPr txBox="1">
            <a:spLocks noGrp="1"/>
          </p:cNvSpPr>
          <p:nvPr>
            <p:ph type="body" idx="1"/>
          </p:nvPr>
        </p:nvSpPr>
        <p:spPr>
          <a:xfrm>
            <a:off x="615343" y="2231225"/>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274" name="Google Shape;274;p44"/>
          <p:cNvSpPr txBox="1">
            <a:spLocks noGrp="1"/>
          </p:cNvSpPr>
          <p:nvPr>
            <p:ph type="body" idx="4294967295"/>
          </p:nvPr>
        </p:nvSpPr>
        <p:spPr>
          <a:xfrm>
            <a:off x="6305827" y="2231220"/>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the Deaf/ Hard of Hearing</a:t>
            </a:r>
            <a:endParaRPr b="1" dirty="0"/>
          </a:p>
        </p:txBody>
      </p:sp>
      <p:sp>
        <p:nvSpPr>
          <p:cNvPr id="275" name="Google Shape;275;p44"/>
          <p:cNvSpPr txBox="1">
            <a:spLocks noGrp="1"/>
          </p:cNvSpPr>
          <p:nvPr>
            <p:ph type="body" idx="3"/>
          </p:nvPr>
        </p:nvSpPr>
        <p:spPr>
          <a:xfrm>
            <a:off x="622998" y="2818930"/>
            <a:ext cx="5264100" cy="33084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0"/>
              </a:spcBef>
              <a:spcAft>
                <a:spcPts val="0"/>
              </a:spcAft>
              <a:buClr>
                <a:srgbClr val="960000"/>
              </a:buClr>
              <a:buSzPts val="2400"/>
              <a:buChar char="●"/>
            </a:pPr>
            <a:r>
              <a:rPr lang="en-US" dirty="0">
                <a:solidFill>
                  <a:srgbClr val="960000"/>
                </a:solidFill>
              </a:rPr>
              <a:t>Perform basic technology checks and respond to student reports of malfunction  </a:t>
            </a:r>
            <a:endParaRPr dirty="0">
              <a:solidFill>
                <a:srgbClr val="960000"/>
              </a:solidFill>
            </a:endParaRPr>
          </a:p>
          <a:p>
            <a:pPr marL="457200" lvl="0" indent="-381000" algn="l" rtl="0">
              <a:lnSpc>
                <a:spcPct val="90000"/>
              </a:lnSpc>
              <a:spcBef>
                <a:spcPts val="0"/>
              </a:spcBef>
              <a:spcAft>
                <a:spcPts val="0"/>
              </a:spcAft>
              <a:buClr>
                <a:srgbClr val="960000"/>
              </a:buClr>
              <a:buSzPts val="2400"/>
              <a:buChar char="●"/>
            </a:pPr>
            <a:r>
              <a:rPr lang="en-US" dirty="0">
                <a:solidFill>
                  <a:srgbClr val="960000"/>
                </a:solidFill>
              </a:rPr>
              <a:t>Train support staff in performing listening checks</a:t>
            </a:r>
            <a:endParaRPr dirty="0">
              <a:solidFill>
                <a:srgbClr val="960000"/>
              </a:solidFill>
            </a:endParaRPr>
          </a:p>
        </p:txBody>
      </p:sp>
      <p:sp>
        <p:nvSpPr>
          <p:cNvPr id="276" name="Google Shape;276;p44"/>
          <p:cNvSpPr txBox="1">
            <a:spLocks noGrp="1"/>
          </p:cNvSpPr>
          <p:nvPr>
            <p:ph type="body" idx="4294967295"/>
          </p:nvPr>
        </p:nvSpPr>
        <p:spPr>
          <a:xfrm>
            <a:off x="6304925" y="2834527"/>
            <a:ext cx="5297100" cy="3812100"/>
          </a:xfrm>
          <a:prstGeom prst="rect">
            <a:avLst/>
          </a:prstGeom>
          <a:noFill/>
          <a:ln>
            <a:noFill/>
          </a:ln>
        </p:spPr>
        <p:txBody>
          <a:bodyPr spcFirstLastPara="1" wrap="square" lIns="45700" tIns="45700" rIns="45700" bIns="45700" anchor="t" anchorCtr="0">
            <a:noAutofit/>
          </a:bodyPr>
          <a:lstStyle/>
          <a:p>
            <a:pPr marL="457200" lvl="0" indent="-381000" algn="l" rtl="0">
              <a:spcBef>
                <a:spcPts val="0"/>
              </a:spcBef>
              <a:spcAft>
                <a:spcPts val="0"/>
              </a:spcAft>
              <a:buClr>
                <a:srgbClr val="C00000"/>
              </a:buClr>
              <a:buSzPts val="2400"/>
              <a:buChar char="●"/>
            </a:pPr>
            <a:r>
              <a:rPr lang="en-US" dirty="0">
                <a:solidFill>
                  <a:srgbClr val="960000"/>
                </a:solidFill>
              </a:rPr>
              <a:t>Perform basic technology checks and respond to student reports of malfunction</a:t>
            </a:r>
            <a:endParaRPr dirty="0">
              <a:solidFill>
                <a:srgbClr val="960000"/>
              </a:solidFill>
            </a:endParaRPr>
          </a:p>
          <a:p>
            <a:pPr marL="457200" lvl="0" indent="-381000" algn="l" rtl="0">
              <a:spcBef>
                <a:spcPts val="0"/>
              </a:spcBef>
              <a:spcAft>
                <a:spcPts val="0"/>
              </a:spcAft>
              <a:buClr>
                <a:srgbClr val="C00000"/>
              </a:buClr>
              <a:buSzPts val="2400"/>
              <a:buChar char="●"/>
            </a:pPr>
            <a:r>
              <a:rPr lang="en-US" dirty="0">
                <a:solidFill>
                  <a:srgbClr val="960000"/>
                </a:solidFill>
              </a:rPr>
              <a:t>Train support staff in performing listening checks</a:t>
            </a:r>
            <a:endParaRPr dirty="0">
              <a:solidFill>
                <a:srgbClr val="960000"/>
              </a:solidFill>
            </a:endParaRPr>
          </a:p>
          <a:p>
            <a:pPr marL="457200" lvl="0" indent="-381000" algn="l" rtl="0">
              <a:spcBef>
                <a:spcPts val="0"/>
              </a:spcBef>
              <a:spcAft>
                <a:spcPts val="0"/>
              </a:spcAft>
              <a:buSzPts val="2400"/>
              <a:buChar char="●"/>
            </a:pPr>
            <a:r>
              <a:rPr lang="en-US" dirty="0"/>
              <a:t>Provide documentation sheets for listening checks</a:t>
            </a:r>
            <a:endParaRPr dirty="0"/>
          </a:p>
          <a:p>
            <a:pPr marL="457200" lvl="0" indent="-381000" algn="l" rtl="0">
              <a:spcBef>
                <a:spcPts val="0"/>
              </a:spcBef>
              <a:spcAft>
                <a:spcPts val="0"/>
              </a:spcAft>
              <a:buSzPts val="2400"/>
              <a:buChar char="●"/>
            </a:pPr>
            <a:r>
              <a:rPr lang="en-US" dirty="0"/>
              <a:t>Periodically check documentation of listening checks</a:t>
            </a:r>
            <a:endParaRPr dirty="0"/>
          </a:p>
          <a:p>
            <a:pPr marL="457200" lvl="0" indent="-381000" algn="l" rtl="0">
              <a:spcBef>
                <a:spcPts val="0"/>
              </a:spcBef>
              <a:spcAft>
                <a:spcPts val="0"/>
              </a:spcAft>
              <a:buSzPts val="2400"/>
              <a:buChar char="●"/>
            </a:pPr>
            <a:r>
              <a:rPr lang="en-US" dirty="0"/>
              <a:t>Reach out to audiologist when concerns arise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612489" y="1202538"/>
            <a:ext cx="10979100" cy="8486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dirty="0"/>
              <a:t>Listening Checks - </a:t>
            </a:r>
            <a:r>
              <a:rPr lang="en-US" sz="3200" dirty="0"/>
              <a:t>Digging Deeper</a:t>
            </a:r>
            <a:endParaRPr dirty="0"/>
          </a:p>
        </p:txBody>
      </p:sp>
      <p:sp>
        <p:nvSpPr>
          <p:cNvPr id="282" name="Google Shape;282;p45"/>
          <p:cNvSpPr txBox="1">
            <a:spLocks noGrp="1"/>
          </p:cNvSpPr>
          <p:nvPr>
            <p:ph type="body" idx="1"/>
          </p:nvPr>
        </p:nvSpPr>
        <p:spPr>
          <a:xfrm>
            <a:off x="612500" y="2051174"/>
            <a:ext cx="11141100" cy="4258800"/>
          </a:xfrm>
          <a:prstGeom prst="rect">
            <a:avLst/>
          </a:prstGeom>
          <a:noFill/>
          <a:ln>
            <a:noFill/>
          </a:ln>
        </p:spPr>
        <p:txBody>
          <a:bodyPr spcFirstLastPara="1" wrap="square" lIns="45700" tIns="45700" rIns="45700" bIns="45700" anchor="t" anchorCtr="0">
            <a:noAutofit/>
          </a:bodyPr>
          <a:lstStyle/>
          <a:p>
            <a:pPr marL="571500" lvl="1" indent="-342900" algn="l" rtl="0">
              <a:lnSpc>
                <a:spcPct val="100000"/>
              </a:lnSpc>
              <a:spcBef>
                <a:spcPts val="0"/>
              </a:spcBef>
              <a:spcAft>
                <a:spcPts val="0"/>
              </a:spcAft>
              <a:buSzPts val="2808"/>
              <a:buChar char="•"/>
            </a:pPr>
            <a:r>
              <a:rPr lang="en-US" sz="2600" dirty="0"/>
              <a:t>Two specific parts of listening checks:  </a:t>
            </a:r>
            <a:endParaRPr sz="2600" dirty="0"/>
          </a:p>
          <a:p>
            <a:pPr marL="800100" lvl="2" indent="-399288" algn="l" rtl="0">
              <a:lnSpc>
                <a:spcPct val="100000"/>
              </a:lnSpc>
              <a:spcBef>
                <a:spcPts val="0"/>
              </a:spcBef>
              <a:spcAft>
                <a:spcPts val="0"/>
              </a:spcAft>
              <a:buSzPts val="2808"/>
              <a:buChar char="o"/>
            </a:pPr>
            <a:r>
              <a:rPr lang="en-US" sz="2600" dirty="0"/>
              <a:t>Equipment Function </a:t>
            </a:r>
            <a:endParaRPr sz="2600" dirty="0"/>
          </a:p>
          <a:p>
            <a:pPr marL="800100" lvl="2" indent="-399288" algn="l" rtl="0">
              <a:lnSpc>
                <a:spcPct val="100000"/>
              </a:lnSpc>
              <a:spcBef>
                <a:spcPts val="0"/>
              </a:spcBef>
              <a:spcAft>
                <a:spcPts val="0"/>
              </a:spcAft>
              <a:buSzPts val="2808"/>
              <a:buChar char="o"/>
            </a:pPr>
            <a:r>
              <a:rPr lang="en-US" sz="2600" dirty="0"/>
              <a:t>Students’ hearing function through equipment</a:t>
            </a:r>
            <a:endParaRPr sz="2600" dirty="0"/>
          </a:p>
          <a:p>
            <a:pPr marL="914400" lvl="4" indent="-307594" algn="l" rtl="0">
              <a:lnSpc>
                <a:spcPct val="100000"/>
              </a:lnSpc>
              <a:spcBef>
                <a:spcPts val="0"/>
              </a:spcBef>
              <a:spcAft>
                <a:spcPts val="0"/>
              </a:spcAft>
              <a:buSzPts val="2600"/>
              <a:buChar char="▪"/>
            </a:pPr>
            <a:r>
              <a:rPr lang="en-US" sz="2600" dirty="0"/>
              <a:t>Importance of Ling 10 sound test</a:t>
            </a:r>
            <a:endParaRPr sz="2600" dirty="0"/>
          </a:p>
          <a:p>
            <a:pPr marL="914400" lvl="4" indent="-307594" algn="l" rtl="0">
              <a:lnSpc>
                <a:spcPct val="100000"/>
              </a:lnSpc>
              <a:spcBef>
                <a:spcPts val="0"/>
              </a:spcBef>
              <a:spcAft>
                <a:spcPts val="0"/>
              </a:spcAft>
              <a:buSzPts val="2600"/>
              <a:buChar char="▪"/>
            </a:pPr>
            <a:r>
              <a:rPr lang="en-US" sz="2600" dirty="0"/>
              <a:t>No sound response</a:t>
            </a:r>
            <a:endParaRPr sz="2600" dirty="0"/>
          </a:p>
          <a:p>
            <a:pPr marL="571500" lvl="1" indent="-329692" algn="l" rtl="0">
              <a:lnSpc>
                <a:spcPct val="100000"/>
              </a:lnSpc>
              <a:spcBef>
                <a:spcPts val="0"/>
              </a:spcBef>
              <a:spcAft>
                <a:spcPts val="0"/>
              </a:spcAft>
              <a:buSzPts val="2600"/>
              <a:buChar char="•"/>
            </a:pPr>
            <a:r>
              <a:rPr lang="en-US" sz="2600" dirty="0"/>
              <a:t>Thorough documentation of checks (custom made listening check sheets)</a:t>
            </a:r>
            <a:endParaRPr sz="2600" dirty="0"/>
          </a:p>
          <a:p>
            <a:pPr marL="571500" lvl="1" indent="-329692" algn="l" rtl="0">
              <a:lnSpc>
                <a:spcPct val="100000"/>
              </a:lnSpc>
              <a:spcBef>
                <a:spcPts val="0"/>
              </a:spcBef>
              <a:spcAft>
                <a:spcPts val="0"/>
              </a:spcAft>
              <a:buSzPts val="2600"/>
              <a:buChar char="•"/>
            </a:pPr>
            <a:r>
              <a:rPr lang="en-US" sz="2600" dirty="0"/>
              <a:t>Video of listening checks process - available in “Resources”</a:t>
            </a:r>
            <a:endParaRPr sz="2600" dirty="0"/>
          </a:p>
          <a:p>
            <a:pPr marL="571500" lvl="1" indent="-329692" algn="l" rtl="0">
              <a:lnSpc>
                <a:spcPct val="100000"/>
              </a:lnSpc>
              <a:spcBef>
                <a:spcPts val="0"/>
              </a:spcBef>
              <a:spcAft>
                <a:spcPts val="0"/>
              </a:spcAft>
              <a:buSzPts val="2600"/>
              <a:buChar char="•"/>
            </a:pPr>
            <a:r>
              <a:rPr lang="en-US" sz="2600" dirty="0"/>
              <a:t>work with audiologist if concerns arise (consistently missing sounds, they got before, having to move closer for student to repeat successfully)</a:t>
            </a:r>
            <a:endParaRPr sz="2600" dirty="0"/>
          </a:p>
          <a:p>
            <a:pPr marL="571500" lvl="1" indent="-329692" algn="l" rtl="0">
              <a:lnSpc>
                <a:spcPct val="100000"/>
              </a:lnSpc>
              <a:spcBef>
                <a:spcPts val="0"/>
              </a:spcBef>
              <a:spcAft>
                <a:spcPts val="0"/>
              </a:spcAft>
              <a:buSzPts val="2600"/>
              <a:buChar char="•"/>
            </a:pPr>
            <a:r>
              <a:rPr lang="en-US" sz="2600" dirty="0"/>
              <a:t>Use toys or pictures for nonverbal students, or young students</a:t>
            </a:r>
            <a:endParaRPr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612489" y="1202538"/>
            <a:ext cx="5980816"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6000" dirty="0"/>
              <a:t>Deb’s Soap boxes</a:t>
            </a:r>
            <a:endParaRPr sz="6000" b="0" dirty="0"/>
          </a:p>
        </p:txBody>
      </p:sp>
      <p:pic>
        <p:nvPicPr>
          <p:cNvPr id="288" name="Google Shape;288;p46" descr="Child's drawing of a stick figure girl with hair standing on end and wide open mouth, standing on a wooden crate with the word soap on it (soapbox)."/>
          <p:cNvPicPr preferRelativeResize="0"/>
          <p:nvPr/>
        </p:nvPicPr>
        <p:blipFill>
          <a:blip r:embed="rId3">
            <a:alphaModFix/>
          </a:blip>
          <a:stretch>
            <a:fillRect/>
          </a:stretch>
        </p:blipFill>
        <p:spPr>
          <a:xfrm>
            <a:off x="7082909" y="1363149"/>
            <a:ext cx="3872575" cy="5170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612489" y="1202538"/>
            <a:ext cx="10979100" cy="65834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dirty="0"/>
              <a:t>Familiar Sounds Audiogram vs. Count the Dot audiogram</a:t>
            </a:r>
            <a:endParaRPr dirty="0"/>
          </a:p>
        </p:txBody>
      </p:sp>
      <p:pic>
        <p:nvPicPr>
          <p:cNvPr id="295" name="Google Shape;295;p47" descr="This familiar sounds audiograms shows the different speech sounds that encompass English speech plotted as yellow shaped banana.     The horizontal axis represents pitch, with low pitches represented on the left side of the graph, high pitches represented on the right side of the graph, and middle pitches falling in-between. The vertical axis represents loudness, with soft sounds (0 decibels Hearing Level) falling at the top of the graph, and 65 decibels at the bottom of the graph.&#10;   &#10;Inside or just above the yellow &quot;speech banana&quot; are the different sounds that make up speech.  For example, the z, V, are softer sounds falling around 30 decibels around 280 Hz;  j, m, d, b, n, ng, ee, l, and u are represented in the low pitches at different loudnesses ranging between 40 and 53 decibels Hearing Level; the a and r are represented around 750 Hz between 40 and 50 decibels Hearing Level; the p, h, g, and ch fall around 1500 Hz between 22 and 33 decibles Hearing Level; the sh falls around 2200 Hz at 40 decibels Hearing Level; the k falls at 3000 Hz around 28 decibels Hearing Level, the f, s, and th fall between 4000 and 6000 Hz at 20 decibels Hearing Level on the right side of the graph."/>
          <p:cNvPicPr preferRelativeResize="0"/>
          <p:nvPr/>
        </p:nvPicPr>
        <p:blipFill>
          <a:blip r:embed="rId3">
            <a:alphaModFix/>
          </a:blip>
          <a:stretch>
            <a:fillRect/>
          </a:stretch>
        </p:blipFill>
        <p:spPr>
          <a:xfrm>
            <a:off x="1478775" y="2010943"/>
            <a:ext cx="9280550" cy="436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688700" y="1202549"/>
            <a:ext cx="10979100" cy="88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0C0C0C"/>
              </a:buClr>
              <a:buSzPts val="3600"/>
              <a:buFont typeface="Calibri"/>
              <a:buNone/>
            </a:pPr>
            <a:r>
              <a:rPr lang="en-US" sz="3200" dirty="0"/>
              <a:t>Why Familiar Sounds Audiogram is inaccurate: multiple frequency bands needed to distinguish between sounds</a:t>
            </a:r>
            <a:endParaRPr sz="3200" b="0" dirty="0"/>
          </a:p>
        </p:txBody>
      </p:sp>
      <p:pic>
        <p:nvPicPr>
          <p:cNvPr id="302" name="Google Shape;302;p48" descr="This table lists the sound of vowels in the first column and the frequency bands (labeled as Formant 1 and Format 2 in the 2nd and 3rd column, respectively) required to differentiate between different vowels. "/>
          <p:cNvPicPr preferRelativeResize="0"/>
          <p:nvPr/>
        </p:nvPicPr>
        <p:blipFill>
          <a:blip r:embed="rId3">
            <a:alphaModFix/>
          </a:blip>
          <a:stretch>
            <a:fillRect/>
          </a:stretch>
        </p:blipFill>
        <p:spPr>
          <a:xfrm>
            <a:off x="1884975" y="2196150"/>
            <a:ext cx="8304375" cy="4280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612500" y="1202543"/>
            <a:ext cx="10979100" cy="6552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3500" dirty="0"/>
              <a:t>Multiple bands to distinguish between sounds (continued)</a:t>
            </a:r>
            <a:endParaRPr sz="3500" b="0" dirty="0"/>
          </a:p>
        </p:txBody>
      </p:sp>
      <p:pic>
        <p:nvPicPr>
          <p:cNvPr id="309" name="Google Shape;309;p49" descr="This table lists the consonant sounds in the first column and the frequency bands (labeled as Formant 1, Format 2, Format 3, and Format 4 in the 2nd, 3rd, 4th, and 5th column, respectively) required to differentiate between different consonants.  The far right column lists the loudness in decibels Hearing Level. "/>
          <p:cNvPicPr preferRelativeResize="0"/>
          <p:nvPr/>
        </p:nvPicPr>
        <p:blipFill>
          <a:blip r:embed="rId3">
            <a:alphaModFix/>
          </a:blip>
          <a:stretch>
            <a:fillRect/>
          </a:stretch>
        </p:blipFill>
        <p:spPr>
          <a:xfrm>
            <a:off x="1888475" y="1857750"/>
            <a:ext cx="8087074" cy="4791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a:off x="612500" y="1202549"/>
            <a:ext cx="10979100" cy="7800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SII -Based Method for Estimating the Articulation Index</a:t>
            </a:r>
            <a:endParaRPr b="0" dirty="0"/>
          </a:p>
        </p:txBody>
      </p:sp>
      <p:pic>
        <p:nvPicPr>
          <p:cNvPr id="316" name="Google Shape;316;p50" descr="This &quot;Count-the-Dot&quot; grid is an audiogram displaying 100 dots to represent 100% of average conversational speech sound information.  The horizontal axis is pitch. The vertical axis is loudness. "/>
          <p:cNvPicPr preferRelativeResize="0"/>
          <p:nvPr/>
        </p:nvPicPr>
        <p:blipFill>
          <a:blip r:embed="rId3">
            <a:alphaModFix/>
          </a:blip>
          <a:stretch>
            <a:fillRect/>
          </a:stretch>
        </p:blipFill>
        <p:spPr>
          <a:xfrm>
            <a:off x="1115200" y="1982550"/>
            <a:ext cx="7112700" cy="4875450"/>
          </a:xfrm>
          <a:prstGeom prst="rect">
            <a:avLst/>
          </a:prstGeom>
          <a:noFill/>
          <a:ln>
            <a:noFill/>
          </a:ln>
        </p:spPr>
      </p:pic>
      <p:sp>
        <p:nvSpPr>
          <p:cNvPr id="317" name="Google Shape;317;p50" descr="This &quot;Count-the-Dot&quot; grid is an audiogram displaying 100 dots to represent 100% of average conversational speech sound information.  One dot = 1% of speech sound information.  The horizontal axis is pitch. The vertical axis is loudness. "/>
          <p:cNvSpPr txBox="1"/>
          <p:nvPr/>
        </p:nvSpPr>
        <p:spPr>
          <a:xfrm>
            <a:off x="8319000" y="2781225"/>
            <a:ext cx="3152700" cy="38790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Plot Audiogram</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100 dots = 100% of average English conversational speech from 1 meter; 1 dot = 1% of speech sounds.</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Dots above threshold = % missed sounds</a:t>
            </a:r>
            <a:endParaRPr sz="24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1"/>
          <p:cNvSpPr txBox="1">
            <a:spLocks noGrp="1"/>
          </p:cNvSpPr>
          <p:nvPr>
            <p:ph type="title"/>
          </p:nvPr>
        </p:nvSpPr>
        <p:spPr>
          <a:xfrm>
            <a:off x="612500" y="1202543"/>
            <a:ext cx="10979100" cy="6195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Same Hearing Loss- Count-the-dot Audiogram</a:t>
            </a:r>
            <a:endParaRPr b="0" dirty="0"/>
          </a:p>
        </p:txBody>
      </p:sp>
      <p:pic>
        <p:nvPicPr>
          <p:cNvPr id="324" name="Google Shape;324;p51" descr="This grid is a &quot;Count-the-Dot&quot; audiogram displaying 100 dots to represent 100% of average conversational speech sound information.  The horizontal axis is pitch. The vertical axis is loudness.  On this grid, the right ear (represented by circles) demonstrates a minimal hearing loss at 250 Hz, sloping to a mild hearing loss from 500 Hz (low pitch) to 1000 Hz (mid pitch), rising to a minimal hearing loss at 2000 Hz (mid-high pitch), dropping to a mild hearing loss at 3000 Hz and moderate at 4000 and 8000 Hz (high pitches).  The dots falling above the right ear thresholds (red circles) represents the percentage of speech sound information missed and have been highlighted pink.  This hearing loss misses 46% of average conversational speech sound information (dots falling above the red circles (hearing thresholds)"/>
          <p:cNvPicPr preferRelativeResize="0"/>
          <p:nvPr/>
        </p:nvPicPr>
        <p:blipFill>
          <a:blip r:embed="rId3">
            <a:alphaModFix/>
          </a:blip>
          <a:stretch>
            <a:fillRect/>
          </a:stretch>
        </p:blipFill>
        <p:spPr>
          <a:xfrm>
            <a:off x="1728150" y="1733025"/>
            <a:ext cx="8728350" cy="483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612489" y="1202538"/>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5900" dirty="0"/>
              <a:t>Why Collaborate</a:t>
            </a:r>
            <a:endParaRPr sz="5900" dirty="0"/>
          </a:p>
        </p:txBody>
      </p:sp>
      <p:sp>
        <p:nvSpPr>
          <p:cNvPr id="132" name="Google Shape;132;p25"/>
          <p:cNvSpPr txBox="1">
            <a:spLocks noGrp="1"/>
          </p:cNvSpPr>
          <p:nvPr>
            <p:ph type="body" idx="1"/>
          </p:nvPr>
        </p:nvSpPr>
        <p:spPr>
          <a:xfrm>
            <a:off x="612500" y="2488851"/>
            <a:ext cx="10979100" cy="4042200"/>
          </a:xfrm>
          <a:prstGeom prst="rect">
            <a:avLst/>
          </a:prstGeom>
          <a:noFill/>
          <a:ln>
            <a:noFill/>
          </a:ln>
        </p:spPr>
        <p:txBody>
          <a:bodyPr spcFirstLastPara="1" wrap="square" lIns="45700" tIns="45700" rIns="45700" bIns="45700" anchor="t" anchorCtr="0">
            <a:noAutofit/>
          </a:bodyPr>
          <a:lstStyle/>
          <a:p>
            <a:pPr marL="457200" lvl="0" indent="-495300" algn="l" rtl="0">
              <a:lnSpc>
                <a:spcPct val="90000"/>
              </a:lnSpc>
              <a:spcBef>
                <a:spcPts val="1200"/>
              </a:spcBef>
              <a:spcAft>
                <a:spcPts val="0"/>
              </a:spcAft>
              <a:buSzPct val="80000"/>
              <a:buChar char="●"/>
            </a:pPr>
            <a:r>
              <a:rPr lang="en-US" sz="4200" dirty="0"/>
              <a:t>Different Areas of Training and Perspectives</a:t>
            </a:r>
            <a:endParaRPr sz="4200" dirty="0"/>
          </a:p>
          <a:p>
            <a:pPr marL="914400" lvl="1" indent="-495300" algn="l" rtl="0">
              <a:lnSpc>
                <a:spcPct val="90000"/>
              </a:lnSpc>
              <a:spcBef>
                <a:spcPts val="0"/>
              </a:spcBef>
              <a:spcAft>
                <a:spcPts val="0"/>
              </a:spcAft>
              <a:buSzPts val="4200"/>
              <a:buChar char="○"/>
            </a:pPr>
            <a:r>
              <a:rPr lang="en-US" sz="4200" dirty="0"/>
              <a:t>Medical vs Child/Family-Centered Lens</a:t>
            </a:r>
            <a:endParaRPr sz="4200" dirty="0"/>
          </a:p>
          <a:p>
            <a:pPr marL="457200" lvl="0" indent="-495300" algn="l" rtl="0">
              <a:lnSpc>
                <a:spcPct val="90000"/>
              </a:lnSpc>
              <a:spcBef>
                <a:spcPts val="0"/>
              </a:spcBef>
              <a:spcAft>
                <a:spcPts val="0"/>
              </a:spcAft>
              <a:buSzPct val="80000"/>
              <a:buChar char="●"/>
            </a:pPr>
            <a:r>
              <a:rPr lang="en-US" sz="4200" dirty="0"/>
              <a:t>Synthesize information for Family/Staff</a:t>
            </a:r>
            <a:endParaRPr sz="4200" dirty="0"/>
          </a:p>
          <a:p>
            <a:pPr marL="457200" lvl="0" indent="-495300" algn="l" rtl="0">
              <a:lnSpc>
                <a:spcPct val="90000"/>
              </a:lnSpc>
              <a:spcBef>
                <a:spcPts val="0"/>
              </a:spcBef>
              <a:spcAft>
                <a:spcPts val="0"/>
              </a:spcAft>
              <a:buSzPct val="80000"/>
              <a:buChar char="●"/>
            </a:pPr>
            <a:r>
              <a:rPr lang="en-US" sz="4200" dirty="0"/>
              <a:t>The “Why” behind Suggested Student Supports</a:t>
            </a:r>
            <a:endParaRPr sz="4200" dirty="0"/>
          </a:p>
          <a:p>
            <a:pPr marL="457200" lvl="0" indent="-495300" algn="l" rtl="0">
              <a:lnSpc>
                <a:spcPct val="90000"/>
              </a:lnSpc>
              <a:spcBef>
                <a:spcPts val="0"/>
              </a:spcBef>
              <a:spcAft>
                <a:spcPts val="0"/>
              </a:spcAft>
              <a:buSzPct val="80000"/>
              <a:buChar char="●"/>
            </a:pPr>
            <a:r>
              <a:rPr lang="en-US" sz="4200" dirty="0"/>
              <a:t>Greater Parent Education + Better Staff Education = Best Outcomes for Students</a:t>
            </a:r>
            <a:endParaRPr sz="4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612500" y="1282753"/>
            <a:ext cx="10979100" cy="601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Hearing loss:  Pink = Misses Only /K/,/F/,/S/,/Th/ + /P/</a:t>
            </a:r>
            <a:endParaRPr b="0" dirty="0"/>
          </a:p>
        </p:txBody>
      </p:sp>
      <p:pic>
        <p:nvPicPr>
          <p:cNvPr id="331" name="Google Shape;331;p52" descr="This familiar sounds audiograms shows the different speech sounds that encompass English conversational speech plotted as yellow shaped banana.  The horizontal axis represents pitch, with low pitches represented on the left side of the graph, high pitches represented on the right side of the graph, and middle pitches falling in-between. The vertical axis represents loudness measured in decibels Hearing Level (dB HL);  soft sounds (0 dB HL) are poat the top of the graph, and 60 dB HL, the loudest part of average conversational speech located at 1000 Hz, is located at the bottom of the graph.&#10;   &#10;Inside or just above the yellow &quot;speech banana&quot; are the different sounds that make up speech.  For example, the z, V, are softer sounds falling around 30 dB HL around 280 Hz;  j, m, d, b, n, ng, ee, l, and u are represented in the low pitches at different loudnesses ranging between 40 and 53 dB HL; the a and r are represented around 750 Hz between 40 and 50 dB HL; the p, h, g, and ch fall around 1500 Hz between 22 and 33 dB HL; the sh falls around 2200 Hz at 40 dB HL; the k falls at 3000 Hz around 28 dB HL; the f, s, and th fall between 4000 and 6000 Hz at 20 dB HL on the right side of the graph.&#10;&#10;The right ear (represented by a red circle) hearing at 25 decibels Hearing Level (HL) at 250 Hz (low pitch), 35 dB HL at 500 Hz, 30 dB HL at 1000 Hz, 20 dB HL at 2000 Hz, 40 dB HL at 3000 Hz, 50 dB HL at 4000 Hz, and 65 dB HL at 60 Hz.  &#10;&#10;Based on this Familiar Sounds Audiogram, it appears that the right ear hears the vast majority of pitches: z, v, ,j, m, d, b, n, ng, e,e, l, u between 250 Hz and 350 Hz, the a and r at 750 Hz, the n, g, and ch at 1500 Hz, the  sh at 3000 Hz.  The right ear appears to only miss the p at 1500 Hz, the k at 3000 Hz, and the r, s, and th at 4000 Hz.  &#10;&#10;Accordingly, the Count-the-dot audiogram may be a more useful tool as the Familiar Sounds Audiogram appears to minimize the impact the hearing loss has when amplification is not used."/>
          <p:cNvPicPr preferRelativeResize="0"/>
          <p:nvPr/>
        </p:nvPicPr>
        <p:blipFill>
          <a:blip r:embed="rId3">
            <a:alphaModFix/>
          </a:blip>
          <a:stretch>
            <a:fillRect/>
          </a:stretch>
        </p:blipFill>
        <p:spPr>
          <a:xfrm>
            <a:off x="2209100" y="1975318"/>
            <a:ext cx="7957774" cy="4655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612500" y="1202550"/>
            <a:ext cx="10979100" cy="373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Word Recognition Materials with Normative Values</a:t>
            </a:r>
            <a:endParaRPr b="0" dirty="0"/>
          </a:p>
        </p:txBody>
      </p:sp>
      <p:pic>
        <p:nvPicPr>
          <p:cNvPr id="338" name="Google Shape;338;p53" descr="This table, taken from Karen Anderson's book, Building Skills Building Skills for Success in the Fast-Paced Classroom, page 107, lists normative values for word recognition scores for single syllable words without contextual cues for males vs females at a variety of presentation levels, both in quiet and with background noise added.  &#10;&#10;Normative values are listed based on the age age of children who are typically hearing and developing. &#10;Word lists for children aged 3 to 5 years are open set Nu-chips (Nu-C). Word lists for children aged 6 to 8 years are Phonetically Balanced Kindergarten (PBK) word lists. W-22 word lists are used for children aged 9 and older. &#10;&#10;For word lists, normative data shows that typically developing children with typical hearing levels score above 90% correct.  "/>
          <p:cNvPicPr preferRelativeResize="0"/>
          <p:nvPr/>
        </p:nvPicPr>
        <p:blipFill>
          <a:blip r:embed="rId3">
            <a:alphaModFix/>
          </a:blip>
          <a:stretch>
            <a:fillRect/>
          </a:stretch>
        </p:blipFill>
        <p:spPr>
          <a:xfrm>
            <a:off x="1674750" y="1672602"/>
            <a:ext cx="5504200" cy="4957100"/>
          </a:xfrm>
          <a:prstGeom prst="rect">
            <a:avLst/>
          </a:prstGeom>
          <a:noFill/>
          <a:ln>
            <a:noFill/>
          </a:ln>
        </p:spPr>
      </p:pic>
      <p:sp>
        <p:nvSpPr>
          <p:cNvPr id="339" name="Google Shape;339;p53"/>
          <p:cNvSpPr txBox="1"/>
          <p:nvPr/>
        </p:nvSpPr>
        <p:spPr>
          <a:xfrm>
            <a:off x="7428025" y="2280050"/>
            <a:ext cx="30000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chemeClr val="dk1"/>
                </a:solidFill>
                <a:latin typeface="Calibri"/>
                <a:ea typeface="Calibri"/>
                <a:cs typeface="Calibri"/>
                <a:sym typeface="Calibri"/>
              </a:rPr>
              <a:t>Reference: Anderson, Karen. </a:t>
            </a:r>
            <a:r>
              <a:rPr lang="en-US" sz="2500" u="sng" dirty="0">
                <a:solidFill>
                  <a:schemeClr val="dk1"/>
                </a:solidFill>
                <a:latin typeface="Calibri"/>
                <a:ea typeface="Calibri"/>
                <a:cs typeface="Calibri"/>
                <a:sym typeface="Calibri"/>
              </a:rPr>
              <a:t>Building Skills for Success in the Fast-Paced Classroom</a:t>
            </a:r>
            <a:r>
              <a:rPr lang="en-US" sz="2500" dirty="0">
                <a:solidFill>
                  <a:schemeClr val="dk1"/>
                </a:solidFill>
                <a:latin typeface="Calibri"/>
                <a:ea typeface="Calibri"/>
                <a:cs typeface="Calibri"/>
                <a:sym typeface="Calibri"/>
              </a:rPr>
              <a:t>. Pg 107.</a:t>
            </a:r>
            <a:endParaRPr sz="150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4"/>
          <p:cNvSpPr txBox="1">
            <a:spLocks noGrp="1"/>
          </p:cNvSpPr>
          <p:nvPr>
            <p:ph type="title"/>
          </p:nvPr>
        </p:nvSpPr>
        <p:spPr>
          <a:xfrm>
            <a:off x="612500" y="1554875"/>
            <a:ext cx="10979100" cy="7070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000" dirty="0"/>
              <a:t>Rationale for Using Single Syllable Word Lists with Normative Values for Functional Listening Assessment</a:t>
            </a:r>
            <a:endParaRPr dirty="0"/>
          </a:p>
        </p:txBody>
      </p:sp>
      <p:sp>
        <p:nvSpPr>
          <p:cNvPr id="345" name="Google Shape;345;p54"/>
          <p:cNvSpPr txBox="1">
            <a:spLocks noGrp="1"/>
          </p:cNvSpPr>
          <p:nvPr>
            <p:ph type="body" idx="1"/>
          </p:nvPr>
        </p:nvSpPr>
        <p:spPr>
          <a:xfrm>
            <a:off x="612500" y="2470484"/>
            <a:ext cx="11141100" cy="3914274"/>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sz="2600" dirty="0"/>
              <a:t>Represents worst case scenario when students are unfamiliar with topic/new vocab; they are unable to use contextual cues (i.e. chlorophyll, photosynthesis)</a:t>
            </a:r>
            <a:endParaRPr sz="2600" dirty="0"/>
          </a:p>
          <a:p>
            <a:pPr marL="457200" lvl="0" indent="-393700" algn="l" rtl="0">
              <a:lnSpc>
                <a:spcPct val="100000"/>
              </a:lnSpc>
              <a:spcBef>
                <a:spcPts val="0"/>
              </a:spcBef>
              <a:spcAft>
                <a:spcPts val="0"/>
              </a:spcAft>
              <a:buSzPts val="2600"/>
              <a:buChar char="●"/>
            </a:pPr>
            <a:r>
              <a:rPr lang="en-US" sz="2600" dirty="0"/>
              <a:t>Ability to make comparisons with typically hearing peers to determine </a:t>
            </a:r>
            <a:r>
              <a:rPr lang="en-US" sz="2600" b="1" dirty="0"/>
              <a:t>Hearing and Access Gap</a:t>
            </a:r>
            <a:r>
              <a:rPr lang="en-US" sz="2600" dirty="0"/>
              <a:t>: </a:t>
            </a:r>
            <a:endParaRPr sz="2600" dirty="0"/>
          </a:p>
          <a:p>
            <a:pPr marL="457200" lvl="0" indent="-393700" algn="l" rtl="0">
              <a:lnSpc>
                <a:spcPct val="100000"/>
              </a:lnSpc>
              <a:spcBef>
                <a:spcPts val="0"/>
              </a:spcBef>
              <a:spcAft>
                <a:spcPts val="0"/>
              </a:spcAft>
              <a:buSzPts val="2600"/>
              <a:buChar char="●"/>
            </a:pPr>
            <a:r>
              <a:rPr lang="en-US" sz="2600" dirty="0"/>
              <a:t>Explains listening fatigue for student</a:t>
            </a:r>
            <a:endParaRPr sz="2600" dirty="0"/>
          </a:p>
          <a:p>
            <a:pPr marL="457200" lvl="0" indent="-393700" algn="l" rtl="0">
              <a:lnSpc>
                <a:spcPct val="100000"/>
              </a:lnSpc>
              <a:spcBef>
                <a:spcPts val="0"/>
              </a:spcBef>
              <a:spcAft>
                <a:spcPts val="0"/>
              </a:spcAft>
              <a:buSzPts val="2600"/>
              <a:buChar char="●"/>
            </a:pPr>
            <a:r>
              <a:rPr lang="en-US" sz="2600" dirty="0"/>
              <a:t>Note whether responses are delayed / said with confidence - listening effort</a:t>
            </a:r>
            <a:endParaRPr sz="2600" dirty="0"/>
          </a:p>
          <a:p>
            <a:pPr marL="457200" lvl="0" indent="-393700" algn="l" rtl="0">
              <a:lnSpc>
                <a:spcPct val="100000"/>
              </a:lnSpc>
              <a:spcBef>
                <a:spcPts val="0"/>
              </a:spcBef>
              <a:spcAft>
                <a:spcPts val="0"/>
              </a:spcAft>
              <a:buSzPts val="2600"/>
              <a:buChar char="●"/>
            </a:pPr>
            <a:r>
              <a:rPr lang="en-US" sz="2600" dirty="0"/>
              <a:t>Provides documentation of what is needed to make instruction more </a:t>
            </a:r>
            <a:r>
              <a:rPr lang="en-US" sz="2600" u="sng" dirty="0"/>
              <a:t>EQUITABLE</a:t>
            </a:r>
            <a:r>
              <a:rPr lang="en-US" sz="2600" dirty="0"/>
              <a:t> for each student? </a:t>
            </a:r>
            <a:endParaRPr sz="2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612500" y="1554875"/>
            <a:ext cx="10979100" cy="481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0C0C"/>
              </a:buClr>
              <a:buSzPts val="3200"/>
              <a:buFont typeface="Calibri"/>
              <a:buNone/>
            </a:pPr>
            <a:r>
              <a:rPr lang="en-US" sz="3000" dirty="0"/>
              <a:t>Rationale for Using Single Syllable Word Lists with Normative Values for Functional Listening Assessment (Continued)</a:t>
            </a:r>
            <a:endParaRPr dirty="0"/>
          </a:p>
        </p:txBody>
      </p:sp>
      <p:sp>
        <p:nvSpPr>
          <p:cNvPr id="351" name="Google Shape;351;p55"/>
          <p:cNvSpPr txBox="1">
            <a:spLocks noGrp="1"/>
          </p:cNvSpPr>
          <p:nvPr>
            <p:ph type="body" idx="1"/>
          </p:nvPr>
        </p:nvSpPr>
        <p:spPr>
          <a:xfrm>
            <a:off x="612500" y="2310062"/>
            <a:ext cx="11141100" cy="4547887"/>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sz="2500" dirty="0"/>
              <a:t>Provides documentation of what is needed to make instruction more </a:t>
            </a:r>
            <a:r>
              <a:rPr lang="en-US" sz="2500" u="sng" dirty="0"/>
              <a:t>EQUITABLE</a:t>
            </a:r>
            <a:r>
              <a:rPr lang="en-US" sz="2500" dirty="0"/>
              <a:t> for each student?  Could include the need for:</a:t>
            </a:r>
          </a:p>
          <a:p>
            <a:pPr marL="850900" lvl="1" indent="-330200">
              <a:lnSpc>
                <a:spcPct val="100000"/>
              </a:lnSpc>
              <a:spcBef>
                <a:spcPts val="0"/>
              </a:spcBef>
              <a:buSzPct val="130000"/>
              <a:buFont typeface="Wingdings" panose="05000000000000000000" pitchFamily="2" charset="2"/>
              <a:buChar char="§"/>
            </a:pPr>
            <a:r>
              <a:rPr lang="en-US" sz="2500" dirty="0"/>
              <a:t>Amplification/Assistive technology</a:t>
            </a:r>
          </a:p>
          <a:p>
            <a:pPr marL="850900" lvl="1" indent="-330200">
              <a:lnSpc>
                <a:spcPct val="100000"/>
              </a:lnSpc>
              <a:spcBef>
                <a:spcPts val="0"/>
              </a:spcBef>
              <a:buSzPct val="130000"/>
              <a:buFont typeface="Wingdings" panose="05000000000000000000" pitchFamily="2" charset="2"/>
              <a:buChar char="§"/>
            </a:pPr>
            <a:r>
              <a:rPr lang="en-US" sz="2500" dirty="0"/>
              <a:t>Listening Breaks</a:t>
            </a:r>
          </a:p>
          <a:p>
            <a:pPr marL="850900" lvl="1" indent="-330200">
              <a:lnSpc>
                <a:spcPct val="100000"/>
              </a:lnSpc>
              <a:spcBef>
                <a:spcPts val="0"/>
              </a:spcBef>
              <a:buSzPct val="130000"/>
              <a:buFont typeface="Wingdings" panose="05000000000000000000" pitchFamily="2" charset="2"/>
              <a:buChar char="§"/>
            </a:pPr>
            <a:r>
              <a:rPr lang="en-US" sz="2500" dirty="0"/>
              <a:t>Pre-teaching, Re-teaching, and/or Small Group Instruction</a:t>
            </a:r>
          </a:p>
          <a:p>
            <a:pPr marL="850900" lvl="1" indent="-330200">
              <a:lnSpc>
                <a:spcPct val="100000"/>
              </a:lnSpc>
              <a:spcBef>
                <a:spcPts val="0"/>
              </a:spcBef>
              <a:buSzPct val="130000"/>
              <a:buFont typeface="Wingdings" panose="05000000000000000000" pitchFamily="2" charset="2"/>
              <a:buChar char="§"/>
            </a:pPr>
            <a:r>
              <a:rPr lang="en-US" sz="2500" dirty="0"/>
              <a:t>Visual supports (Speech reading cues, Sign language, Visual phonics, Picture Supports, Real world experiences, Writing assignment on board, etc.)</a:t>
            </a:r>
          </a:p>
          <a:p>
            <a:pPr marL="850900" lvl="1" indent="-330200">
              <a:lnSpc>
                <a:spcPct val="100000"/>
              </a:lnSpc>
              <a:spcBef>
                <a:spcPts val="0"/>
              </a:spcBef>
              <a:buSzPct val="130000"/>
              <a:buFont typeface="Wingdings" panose="05000000000000000000" pitchFamily="2" charset="2"/>
              <a:buChar char="§"/>
            </a:pPr>
            <a:r>
              <a:rPr lang="en-US" sz="2500" dirty="0"/>
              <a:t>Shortened Instructions Punctuated/</a:t>
            </a:r>
            <a:r>
              <a:rPr lang="en-US" sz="2500" dirty="0" err="1"/>
              <a:t>Innumerated</a:t>
            </a:r>
            <a:r>
              <a:rPr lang="en-US" sz="2500" dirty="0"/>
              <a:t> by Order</a:t>
            </a:r>
          </a:p>
          <a:p>
            <a:pPr marL="850900" lvl="1" indent="-330200">
              <a:lnSpc>
                <a:spcPct val="100000"/>
              </a:lnSpc>
              <a:spcBef>
                <a:spcPts val="0"/>
              </a:spcBef>
              <a:buSzPct val="130000"/>
              <a:buFont typeface="Wingdings" panose="05000000000000000000" pitchFamily="2" charset="2"/>
              <a:buChar char="§"/>
            </a:pPr>
            <a:r>
              <a:rPr lang="en-US" sz="2500" dirty="0"/>
              <a:t>Optimal Acoustics</a:t>
            </a:r>
          </a:p>
          <a:p>
            <a:pPr marL="850900" lvl="1" indent="-330200">
              <a:lnSpc>
                <a:spcPct val="100000"/>
              </a:lnSpc>
              <a:spcBef>
                <a:spcPts val="0"/>
              </a:spcBef>
              <a:buSzPct val="130000"/>
              <a:buFont typeface="Wingdings" panose="05000000000000000000" pitchFamily="2" charset="2"/>
              <a:buChar char="§"/>
            </a:pPr>
            <a:r>
              <a:rPr lang="en-US" sz="2500" dirty="0"/>
              <a:t>Repeating Overhead Announcements/Alarms through FM System</a:t>
            </a:r>
          </a:p>
          <a:p>
            <a:pPr marL="850900" lvl="1" indent="-330200">
              <a:lnSpc>
                <a:spcPct val="100000"/>
              </a:lnSpc>
              <a:spcBef>
                <a:spcPts val="0"/>
              </a:spcBef>
              <a:buSzPct val="130000"/>
              <a:buFont typeface="Wingdings" panose="05000000000000000000" pitchFamily="2" charset="2"/>
              <a:buChar char="§"/>
            </a:pPr>
            <a:r>
              <a:rPr lang="en-US" sz="2500" dirty="0"/>
              <a:t>Quieter Location for Lunch, Small Group Cooperative Learning Groups</a:t>
            </a:r>
            <a:endParaRPr sz="25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612500" y="1411096"/>
            <a:ext cx="10979100" cy="3738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Equitable vs Equal</a:t>
            </a:r>
            <a:endParaRPr b="0" dirty="0"/>
          </a:p>
        </p:txBody>
      </p:sp>
      <p:pic>
        <p:nvPicPr>
          <p:cNvPr id="359" name="Google Shape;359;p56" descr="On this slide, there are two cartoon pictures side by side showing the difference between &quot;Equality&quot; on the left side and &quot;Equity&quot; on the right side.  Both sides show the backs of three people of differering heights.  The person on the left is an adult, and is the tallest, the person in the middle is a child whose height is between that of an adult and the toddler, and the person on the right is a toddler, who is the shortest.  All three people are trying to watch a baseball game over a tall fence.&#10;&#10;In the &quot;Equality&quot; image on the left side,  each person is provided with a cube of the same height to stand on.  The adult, who does not need a cube to see over the fence, is very tall in the picture.  The child is now able to see over the fence.  The toddler is not able to see over the fence when standing on one cube..  &#10;&#10;In the right image, each person is able to see over the fence. The adult does not need a cube to stand on to see the baseball game, as s/he are already able to see over the fence to see the game.  The child is standing on the exact same cube as in the &quot;Equality&quot; picture and is able to see over the fence.  The toddler is standing on two stacked cubes and is now able to see over the fence to watch the baseball game.  "/>
          <p:cNvPicPr preferRelativeResize="0"/>
          <p:nvPr/>
        </p:nvPicPr>
        <p:blipFill>
          <a:blip r:embed="rId3">
            <a:alphaModFix/>
          </a:blip>
          <a:stretch>
            <a:fillRect/>
          </a:stretch>
        </p:blipFill>
        <p:spPr>
          <a:xfrm>
            <a:off x="3031575" y="1985829"/>
            <a:ext cx="6208675" cy="4516801"/>
          </a:xfrm>
          <a:prstGeom prst="rect">
            <a:avLst/>
          </a:prstGeom>
          <a:solidFill>
            <a:srgbClr val="DDEAF6"/>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612500" y="1219526"/>
            <a:ext cx="10480444" cy="106052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Equitable vs Equal - Listening through a damaged auditory system is not “equal.”</a:t>
            </a:r>
            <a:endParaRPr b="0" dirty="0"/>
          </a:p>
        </p:txBody>
      </p:sp>
      <p:pic>
        <p:nvPicPr>
          <p:cNvPr id="367" name="Google Shape;367;p57" descr="On the left side, a circle says, &quot;Impaired hearing looks like this!&quot; with missing parts of the lines forming each letters, showing that hearing loss means missing parts of sounds and words making it more difficult to decipher.  &#10;&#10;Similarly, the right square has an image that says, &quot;This is what hearing loss looks like.&quot;  There are fragments of letters missing showing effort is needed to fill in the incomplete message.  "/>
          <p:cNvPicPr preferRelativeResize="0"/>
          <p:nvPr/>
        </p:nvPicPr>
        <p:blipFill>
          <a:blip r:embed="rId3">
            <a:alphaModFix/>
          </a:blip>
          <a:stretch>
            <a:fillRect/>
          </a:stretch>
        </p:blipFill>
        <p:spPr>
          <a:xfrm>
            <a:off x="1471450" y="2474622"/>
            <a:ext cx="4218224" cy="4089427"/>
          </a:xfrm>
          <a:prstGeom prst="rect">
            <a:avLst/>
          </a:prstGeom>
          <a:noFill/>
          <a:ln>
            <a:noFill/>
          </a:ln>
        </p:spPr>
      </p:pic>
      <p:pic>
        <p:nvPicPr>
          <p:cNvPr id="368" name="Google Shape;368;p57" descr="Right square has an imag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6502328" y="2054339"/>
            <a:ext cx="4468445" cy="45097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612489" y="1202538"/>
            <a:ext cx="10979100" cy="7264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dirty="0"/>
              <a:t>Resources</a:t>
            </a:r>
            <a:endParaRPr dirty="0"/>
          </a:p>
        </p:txBody>
      </p:sp>
      <p:sp>
        <p:nvSpPr>
          <p:cNvPr id="374" name="Google Shape;374;p58"/>
          <p:cNvSpPr txBox="1">
            <a:spLocks noGrp="1"/>
          </p:cNvSpPr>
          <p:nvPr>
            <p:ph type="body" idx="1"/>
          </p:nvPr>
        </p:nvSpPr>
        <p:spPr>
          <a:xfrm>
            <a:off x="612500" y="1928950"/>
            <a:ext cx="11141100" cy="49290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sz="2600" dirty="0"/>
              <a:t>Hearing Loss Simulations- Bilateral hearing loss:</a:t>
            </a:r>
            <a:endParaRPr sz="2600" dirty="0"/>
          </a:p>
          <a:p>
            <a:pPr marL="914400" lvl="1" indent="-393700" algn="l" rtl="0">
              <a:lnSpc>
                <a:spcPct val="100000"/>
              </a:lnSpc>
              <a:spcBef>
                <a:spcPts val="0"/>
              </a:spcBef>
              <a:spcAft>
                <a:spcPts val="0"/>
              </a:spcAft>
              <a:buSzPts val="2600"/>
              <a:buChar char="○"/>
            </a:pPr>
            <a:r>
              <a:rPr lang="en-US" sz="2600" dirty="0"/>
              <a:t>Jane </a:t>
            </a:r>
            <a:r>
              <a:rPr lang="en-US" sz="2600" dirty="0" err="1"/>
              <a:t>Madell</a:t>
            </a:r>
            <a:r>
              <a:rPr lang="en-US" sz="2600" dirty="0"/>
              <a:t>, Hearing Loss in the Classroom: Need for FM and pass-around mic/teacher repeat peer responses into FM Transmitter</a:t>
            </a:r>
            <a:endParaRPr sz="2600" dirty="0"/>
          </a:p>
          <a:p>
            <a:pPr marL="457200" lvl="0" indent="-393700" algn="l" rtl="0">
              <a:lnSpc>
                <a:spcPct val="100000"/>
              </a:lnSpc>
              <a:spcBef>
                <a:spcPts val="0"/>
              </a:spcBef>
              <a:spcAft>
                <a:spcPts val="0"/>
              </a:spcAft>
              <a:buSzPts val="2600"/>
              <a:buChar char="●"/>
            </a:pPr>
            <a:r>
              <a:rPr lang="en-US" sz="2600" dirty="0"/>
              <a:t>Hearing Loss Simulations - Unilateral: Med-El; requires use of over-the-ear headphones</a:t>
            </a:r>
            <a:endParaRPr sz="2600" dirty="0"/>
          </a:p>
          <a:p>
            <a:pPr marL="457200" lvl="0" indent="-393700" algn="l" rtl="0">
              <a:lnSpc>
                <a:spcPct val="100000"/>
              </a:lnSpc>
              <a:spcBef>
                <a:spcPts val="0"/>
              </a:spcBef>
              <a:spcAft>
                <a:spcPts val="0"/>
              </a:spcAft>
              <a:buSzPts val="2600"/>
              <a:buChar char="●"/>
            </a:pPr>
            <a:r>
              <a:rPr lang="en-US" sz="2600" dirty="0"/>
              <a:t>Katie Barth’s “How to complete a Listening Check” Tutorial: </a:t>
            </a:r>
            <a:endParaRPr sz="2600" dirty="0"/>
          </a:p>
          <a:p>
            <a:pPr marL="457200" lvl="0" indent="-393700" algn="l" rtl="0">
              <a:lnSpc>
                <a:spcPct val="100000"/>
              </a:lnSpc>
              <a:spcBef>
                <a:spcPts val="0"/>
              </a:spcBef>
              <a:spcAft>
                <a:spcPts val="0"/>
              </a:spcAft>
              <a:buSzPts val="2600"/>
              <a:buChar char="●"/>
            </a:pPr>
            <a:r>
              <a:rPr lang="en-US" sz="2600" dirty="0"/>
              <a:t>Functional Listening Assessment - Karen Anderson Normative Values - page ______ of Book, __________</a:t>
            </a:r>
            <a:endParaRPr sz="2600" dirty="0"/>
          </a:p>
          <a:p>
            <a:pPr marL="457200" lvl="0" indent="-393700" algn="l" rtl="0">
              <a:lnSpc>
                <a:spcPct val="100000"/>
              </a:lnSpc>
              <a:spcBef>
                <a:spcPts val="0"/>
              </a:spcBef>
              <a:spcAft>
                <a:spcPts val="0"/>
              </a:spcAft>
              <a:buSzPts val="2600"/>
              <a:buChar char="●"/>
            </a:pPr>
            <a:r>
              <a:rPr lang="en-US" sz="2600" dirty="0"/>
              <a:t>Count-the-Dot Audiogram reference</a:t>
            </a:r>
            <a:endParaRPr sz="2600" dirty="0"/>
          </a:p>
          <a:p>
            <a:pPr marL="457200" lvl="0" indent="-393700" algn="l" rtl="0">
              <a:lnSpc>
                <a:spcPct val="100000"/>
              </a:lnSpc>
              <a:spcBef>
                <a:spcPts val="0"/>
              </a:spcBef>
              <a:spcAft>
                <a:spcPts val="0"/>
              </a:spcAft>
              <a:buSzPts val="2600"/>
              <a:buChar char="●"/>
            </a:pPr>
            <a:r>
              <a:rPr lang="en-US" sz="2600" dirty="0" err="1"/>
              <a:t>LittlEars</a:t>
            </a:r>
            <a:r>
              <a:rPr lang="en-US" sz="2600" dirty="0"/>
              <a:t> Auditory Questionnaire - purchase through Med-El</a:t>
            </a:r>
            <a:endParaRPr sz="2600" dirty="0"/>
          </a:p>
          <a:p>
            <a:pPr marL="457200" lvl="0" indent="-393700" algn="l" rtl="0">
              <a:lnSpc>
                <a:spcPct val="100000"/>
              </a:lnSpc>
              <a:spcBef>
                <a:spcPts val="0"/>
              </a:spcBef>
              <a:spcAft>
                <a:spcPts val="0"/>
              </a:spcAft>
              <a:buSzPts val="2600"/>
              <a:buChar char="●"/>
            </a:pPr>
            <a:r>
              <a:rPr lang="en-US" sz="2600" dirty="0"/>
              <a:t>Vanderbilt Listening Fatigue Measure (Free): </a:t>
            </a:r>
            <a:endParaRPr sz="2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01820"/>
              </a:buClr>
              <a:buSzPts val="4000"/>
              <a:buFont typeface="Calibri"/>
              <a:buNone/>
            </a:pPr>
            <a:r>
              <a:rPr lang="en-US" dirty="0"/>
              <a:t>Thank you!</a:t>
            </a:r>
            <a:endParaRPr dirty="0"/>
          </a:p>
        </p:txBody>
      </p:sp>
      <p:sp>
        <p:nvSpPr>
          <p:cNvPr id="380" name="Google Shape;380;p59"/>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dirty="0"/>
              <a:t>Katie Barth: kbarth@isd761.org</a:t>
            </a:r>
            <a:endParaRPr dirty="0"/>
          </a:p>
          <a:p>
            <a:pPr marL="0" lvl="0" indent="0" algn="ctr" rtl="0">
              <a:lnSpc>
                <a:spcPct val="100000"/>
              </a:lnSpc>
              <a:spcBef>
                <a:spcPts val="0"/>
              </a:spcBef>
              <a:spcAft>
                <a:spcPts val="0"/>
              </a:spcAft>
              <a:buSzPts val="2400"/>
              <a:buNone/>
            </a:pPr>
            <a:r>
              <a:rPr lang="en-US" dirty="0"/>
              <a:t>Deb Walters-Smith: dewalters-smith@rochesterschools.org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612489" y="1202538"/>
            <a:ext cx="10979100" cy="1511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sz="5900" dirty="0"/>
              <a:t>Areas of Collaboration</a:t>
            </a:r>
            <a:endParaRPr sz="5900" dirty="0"/>
          </a:p>
        </p:txBody>
      </p:sp>
      <p:sp>
        <p:nvSpPr>
          <p:cNvPr id="138" name="Google Shape;138;p26"/>
          <p:cNvSpPr txBox="1">
            <a:spLocks noGrp="1"/>
          </p:cNvSpPr>
          <p:nvPr>
            <p:ph type="body" idx="1"/>
          </p:nvPr>
        </p:nvSpPr>
        <p:spPr>
          <a:xfrm>
            <a:off x="612488" y="2803766"/>
            <a:ext cx="10979100" cy="3727200"/>
          </a:xfrm>
          <a:prstGeom prst="rect">
            <a:avLst/>
          </a:prstGeom>
          <a:noFill/>
          <a:ln>
            <a:noFill/>
          </a:ln>
        </p:spPr>
        <p:txBody>
          <a:bodyPr spcFirstLastPara="1" wrap="square" lIns="45700" tIns="45700" rIns="45700" bIns="45700" anchor="t" anchorCtr="0">
            <a:noAutofit/>
          </a:bodyPr>
          <a:lstStyle/>
          <a:p>
            <a:pPr marL="457200" lvl="0" indent="-425450" algn="l" rtl="0">
              <a:lnSpc>
                <a:spcPct val="90000"/>
              </a:lnSpc>
              <a:spcBef>
                <a:spcPts val="1200"/>
              </a:spcBef>
              <a:spcAft>
                <a:spcPts val="0"/>
              </a:spcAft>
              <a:buSzPts val="3100"/>
              <a:buChar char="●"/>
            </a:pPr>
            <a:r>
              <a:rPr lang="en-US" sz="3100" dirty="0"/>
              <a:t>Assessment</a:t>
            </a:r>
            <a:endParaRPr sz="3100" dirty="0"/>
          </a:p>
          <a:p>
            <a:pPr marL="914400" lvl="1" indent="-425450" algn="l" rtl="0">
              <a:lnSpc>
                <a:spcPct val="90000"/>
              </a:lnSpc>
              <a:spcBef>
                <a:spcPts val="0"/>
              </a:spcBef>
              <a:spcAft>
                <a:spcPts val="0"/>
              </a:spcAft>
              <a:buSzPts val="3100"/>
              <a:buChar char="○"/>
            </a:pPr>
            <a:r>
              <a:rPr lang="en-US" sz="3100" dirty="0"/>
              <a:t>Initial</a:t>
            </a:r>
            <a:endParaRPr sz="3100" dirty="0"/>
          </a:p>
          <a:p>
            <a:pPr marL="914400" lvl="1" indent="-425450" algn="l" rtl="0">
              <a:lnSpc>
                <a:spcPct val="90000"/>
              </a:lnSpc>
              <a:spcBef>
                <a:spcPts val="0"/>
              </a:spcBef>
              <a:spcAft>
                <a:spcPts val="0"/>
              </a:spcAft>
              <a:buSzPts val="3100"/>
              <a:buChar char="○"/>
            </a:pPr>
            <a:r>
              <a:rPr lang="en-US" sz="3100" dirty="0"/>
              <a:t>Re-evals</a:t>
            </a:r>
            <a:endParaRPr sz="3100" dirty="0"/>
          </a:p>
          <a:p>
            <a:pPr marL="457200" lvl="0" indent="-425450" algn="l" rtl="0">
              <a:lnSpc>
                <a:spcPct val="90000"/>
              </a:lnSpc>
              <a:spcBef>
                <a:spcPts val="0"/>
              </a:spcBef>
              <a:spcAft>
                <a:spcPts val="0"/>
              </a:spcAft>
              <a:buSzPts val="3100"/>
              <a:buChar char="●"/>
            </a:pPr>
            <a:r>
              <a:rPr lang="en-US" sz="3100" dirty="0"/>
              <a:t>Determine Accommodations/Modifications/ Goals</a:t>
            </a:r>
            <a:endParaRPr sz="3100" dirty="0"/>
          </a:p>
          <a:p>
            <a:pPr marL="457200" lvl="0" indent="-425450" algn="l" rtl="0">
              <a:lnSpc>
                <a:spcPct val="90000"/>
              </a:lnSpc>
              <a:spcBef>
                <a:spcPts val="0"/>
              </a:spcBef>
              <a:spcAft>
                <a:spcPts val="0"/>
              </a:spcAft>
              <a:buSzPts val="3100"/>
              <a:buChar char="●"/>
            </a:pPr>
            <a:r>
              <a:rPr lang="en-US" sz="3100" dirty="0"/>
              <a:t>Family/Student Education</a:t>
            </a:r>
            <a:endParaRPr sz="3100" dirty="0"/>
          </a:p>
          <a:p>
            <a:pPr marL="457200" lvl="0" indent="-425450" algn="l" rtl="0">
              <a:lnSpc>
                <a:spcPct val="90000"/>
              </a:lnSpc>
              <a:spcBef>
                <a:spcPts val="0"/>
              </a:spcBef>
              <a:spcAft>
                <a:spcPts val="0"/>
              </a:spcAft>
              <a:buSzPts val="3100"/>
              <a:buChar char="●"/>
            </a:pPr>
            <a:r>
              <a:rPr lang="en-US" sz="3100" dirty="0"/>
              <a:t>In-servicing of Other Educational Staff</a:t>
            </a:r>
            <a:endParaRPr sz="3100" dirty="0"/>
          </a:p>
          <a:p>
            <a:pPr marL="457200" lvl="0" indent="-425450" algn="l" rtl="0">
              <a:lnSpc>
                <a:spcPct val="90000"/>
              </a:lnSpc>
              <a:spcBef>
                <a:spcPts val="0"/>
              </a:spcBef>
              <a:spcAft>
                <a:spcPts val="0"/>
              </a:spcAft>
              <a:buSzPts val="3100"/>
              <a:buChar char="●"/>
            </a:pPr>
            <a:r>
              <a:rPr lang="en-US" sz="3100" dirty="0"/>
              <a:t>Listening Checks</a:t>
            </a:r>
            <a:endParaRPr sz="3100" dirty="0"/>
          </a:p>
          <a:p>
            <a:pPr marL="457200" lvl="0" indent="-425450" algn="l" rtl="0">
              <a:lnSpc>
                <a:spcPct val="90000"/>
              </a:lnSpc>
              <a:spcBef>
                <a:spcPts val="0"/>
              </a:spcBef>
              <a:spcAft>
                <a:spcPts val="0"/>
              </a:spcAft>
              <a:buSzPts val="3100"/>
              <a:buChar char="●"/>
            </a:pPr>
            <a:r>
              <a:rPr lang="en-US" sz="3100" dirty="0"/>
              <a:t>Equipment and Troubleshooting</a:t>
            </a:r>
            <a:endParaRPr sz="3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Evaluations -Standard Practice</a:t>
            </a:r>
            <a:endParaRPr dirty="0"/>
          </a:p>
        </p:txBody>
      </p:sp>
      <p:sp>
        <p:nvSpPr>
          <p:cNvPr id="144" name="Google Shape;144;p27"/>
          <p:cNvSpPr txBox="1">
            <a:spLocks noGrp="1"/>
          </p:cNvSpPr>
          <p:nvPr>
            <p:ph type="body" idx="1"/>
          </p:nvPr>
        </p:nvSpPr>
        <p:spPr>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146" name="Google Shape;146;p27"/>
          <p:cNvSpPr txBox="1">
            <a:spLocks noGrp="1"/>
          </p:cNvSpPr>
          <p:nvPr>
            <p:ph type="body" idx="3"/>
          </p:nvPr>
        </p:nvSpPr>
        <p:spPr>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600"/>
              </a:spcBef>
              <a:spcAft>
                <a:spcPts val="600"/>
              </a:spcAft>
              <a:buClr>
                <a:srgbClr val="C00000"/>
              </a:buClr>
              <a:buSzPts val="2400"/>
              <a:buChar char="●"/>
            </a:pPr>
            <a:r>
              <a:rPr lang="en-US" dirty="0">
                <a:solidFill>
                  <a:srgbClr val="960000"/>
                </a:solidFill>
              </a:rPr>
              <a:t>Observe classroom and school environments to assess access issues</a:t>
            </a:r>
            <a:endParaRPr dirty="0">
              <a:solidFill>
                <a:srgbClr val="960000"/>
              </a:solidFill>
            </a:endParaRPr>
          </a:p>
          <a:p>
            <a:pPr marL="457200" lvl="0" indent="-381000" algn="l" rtl="0">
              <a:lnSpc>
                <a:spcPct val="90000"/>
              </a:lnSpc>
              <a:spcBef>
                <a:spcPts val="600"/>
              </a:spcBef>
              <a:spcAft>
                <a:spcPts val="600"/>
              </a:spcAft>
              <a:buClr>
                <a:srgbClr val="C00000"/>
              </a:buClr>
              <a:buSzPts val="2400"/>
              <a:buChar char="●"/>
            </a:pPr>
            <a:r>
              <a:rPr lang="en-US" dirty="0">
                <a:solidFill>
                  <a:srgbClr val="960000"/>
                </a:solidFill>
              </a:rPr>
              <a:t>Evaluate access to communication, social interaction, self advocacy and education needs</a:t>
            </a:r>
            <a:endParaRPr dirty="0">
              <a:solidFill>
                <a:srgbClr val="960000"/>
              </a:solidFill>
            </a:endParaRPr>
          </a:p>
          <a:p>
            <a:pPr marL="457200" lvl="0" indent="-381000" algn="l" rtl="0">
              <a:lnSpc>
                <a:spcPct val="90000"/>
              </a:lnSpc>
              <a:spcBef>
                <a:spcPts val="600"/>
              </a:spcBef>
              <a:spcAft>
                <a:spcPts val="600"/>
              </a:spcAft>
              <a:buClr>
                <a:srgbClr val="C00000"/>
              </a:buClr>
              <a:buSzPts val="2400"/>
              <a:buChar char="●"/>
            </a:pPr>
            <a:r>
              <a:rPr lang="en-US" dirty="0">
                <a:solidFill>
                  <a:srgbClr val="960000"/>
                </a:solidFill>
              </a:rPr>
              <a:t>Assess expressive/receptive preferences and abilities to access communication</a:t>
            </a:r>
            <a:endParaRPr dirty="0">
              <a:solidFill>
                <a:srgbClr val="960000"/>
              </a:solidFill>
            </a:endParaRPr>
          </a:p>
        </p:txBody>
      </p:sp>
      <p:sp>
        <p:nvSpPr>
          <p:cNvPr id="145" name="Google Shape;145;p27"/>
          <p:cNvSpPr txBox="1">
            <a:spLocks noGrp="1"/>
          </p:cNvSpPr>
          <p:nvPr>
            <p:ph type="body" idx="10"/>
          </p:nvPr>
        </p:nvSpPr>
        <p:spPr>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147" name="Google Shape;147;p27"/>
          <p:cNvSpPr txBox="1">
            <a:spLocks noGrp="1"/>
          </p:cNvSpPr>
          <p:nvPr>
            <p:ph type="body" idx="11"/>
          </p:nvPr>
        </p:nvSpPr>
        <p:spPr>
          <a:prstGeom prst="rect">
            <a:avLst/>
          </a:prstGeom>
          <a:noFill/>
          <a:ln>
            <a:noFill/>
          </a:ln>
        </p:spPr>
        <p:txBody>
          <a:bodyPr spcFirstLastPara="1" wrap="square" lIns="45700" tIns="45700" rIns="45700" bIns="45700" anchor="t" anchorCtr="0">
            <a:noAutofit/>
          </a:bodyPr>
          <a:lstStyle/>
          <a:p>
            <a:pPr marL="457200" lvl="0" indent="-381000" algn="l" rtl="0">
              <a:spcBef>
                <a:spcPts val="600"/>
              </a:spcBef>
              <a:spcAft>
                <a:spcPts val="600"/>
              </a:spcAft>
              <a:buClr>
                <a:srgbClr val="C00000"/>
              </a:buClr>
              <a:buSzPts val="2400"/>
              <a:buChar char="●"/>
            </a:pPr>
            <a:r>
              <a:rPr lang="en-US" dirty="0">
                <a:solidFill>
                  <a:srgbClr val="960000"/>
                </a:solidFill>
              </a:rPr>
              <a:t>Observe classroom and school environments to assess access issues</a:t>
            </a:r>
            <a:endParaRPr dirty="0">
              <a:solidFill>
                <a:srgbClr val="960000"/>
              </a:solidFill>
            </a:endParaRPr>
          </a:p>
          <a:p>
            <a:pPr marL="457200" lvl="0" indent="-381000" algn="l" rtl="0">
              <a:spcBef>
                <a:spcPts val="600"/>
              </a:spcBef>
              <a:spcAft>
                <a:spcPts val="600"/>
              </a:spcAft>
              <a:buClr>
                <a:srgbClr val="C00000"/>
              </a:buClr>
              <a:buSzPts val="2400"/>
              <a:buChar char="●"/>
            </a:pPr>
            <a:r>
              <a:rPr lang="en-US" dirty="0">
                <a:solidFill>
                  <a:srgbClr val="960000"/>
                </a:solidFill>
              </a:rPr>
              <a:t>Evaluate access to classroom communication, social interaction, self advocacy and education needs</a:t>
            </a:r>
            <a:endParaRPr dirty="0">
              <a:solidFill>
                <a:srgbClr val="960000"/>
              </a:solidFill>
            </a:endParaRPr>
          </a:p>
          <a:p>
            <a:pPr marL="457200" lvl="0" indent="-381000" algn="l" rtl="0">
              <a:spcBef>
                <a:spcPts val="600"/>
              </a:spcBef>
              <a:spcAft>
                <a:spcPts val="600"/>
              </a:spcAft>
              <a:buClr>
                <a:srgbClr val="C00000"/>
              </a:buClr>
              <a:buSzPts val="2400"/>
              <a:buChar char="●"/>
            </a:pPr>
            <a:r>
              <a:rPr lang="en-US" dirty="0">
                <a:solidFill>
                  <a:srgbClr val="960000"/>
                </a:solidFill>
              </a:rPr>
              <a:t>Assess expressive/receptive preferences and abilities to access communication</a:t>
            </a:r>
            <a:endParaRPr dirty="0">
              <a:solidFill>
                <a:srgbClr val="96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607044" y="1635671"/>
            <a:ext cx="10968300" cy="594179"/>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Evaluations -Standard Practice, </a:t>
            </a:r>
            <a:r>
              <a:rPr lang="en-US" sz="3200" dirty="0"/>
              <a:t>continued</a:t>
            </a:r>
            <a:endParaRPr sz="3200" dirty="0"/>
          </a:p>
        </p:txBody>
      </p:sp>
      <p:sp>
        <p:nvSpPr>
          <p:cNvPr id="153" name="Google Shape;153;p28"/>
          <p:cNvSpPr txBox="1">
            <a:spLocks noGrp="1"/>
          </p:cNvSpPr>
          <p:nvPr>
            <p:ph type="body" idx="1"/>
          </p:nvPr>
        </p:nvSpPr>
        <p:spPr>
          <a:xfrm>
            <a:off x="555268" y="2381775"/>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154" name="Google Shape;154;p28"/>
          <p:cNvSpPr txBox="1">
            <a:spLocks noGrp="1"/>
          </p:cNvSpPr>
          <p:nvPr>
            <p:ph type="body" idx="4294967295"/>
          </p:nvPr>
        </p:nvSpPr>
        <p:spPr>
          <a:xfrm>
            <a:off x="6305827" y="2325370"/>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155" name="Google Shape;155;p28"/>
          <p:cNvSpPr txBox="1">
            <a:spLocks noGrp="1"/>
          </p:cNvSpPr>
          <p:nvPr>
            <p:ph type="body" idx="3"/>
          </p:nvPr>
        </p:nvSpPr>
        <p:spPr>
          <a:xfrm>
            <a:off x="562923" y="3027380"/>
            <a:ext cx="5264100" cy="3308400"/>
          </a:xfrm>
          <a:prstGeom prst="rect">
            <a:avLst/>
          </a:prstGeom>
          <a:noFill/>
          <a:ln>
            <a:noFill/>
          </a:ln>
        </p:spPr>
        <p:txBody>
          <a:bodyPr spcFirstLastPara="1" wrap="square" lIns="45700" tIns="45700" rIns="45700" bIns="45700" anchor="t" anchorCtr="0">
            <a:noAutofit/>
          </a:bodyPr>
          <a:lstStyle/>
          <a:p>
            <a:pPr marL="457200" lvl="0" indent="-381000" algn="l" rtl="0">
              <a:spcBef>
                <a:spcPts val="600"/>
              </a:spcBef>
              <a:spcAft>
                <a:spcPts val="600"/>
              </a:spcAft>
              <a:buSzPts val="2400"/>
              <a:buChar char="●"/>
            </a:pPr>
            <a:r>
              <a:rPr lang="en-US" dirty="0"/>
              <a:t>Perform functional and informal assessments of access of access to learning spaces</a:t>
            </a:r>
            <a:endParaRPr dirty="0"/>
          </a:p>
          <a:p>
            <a:pPr marL="457200" lvl="0" indent="-381000" algn="l" rtl="0">
              <a:spcBef>
                <a:spcPts val="600"/>
              </a:spcBef>
              <a:spcAft>
                <a:spcPts val="600"/>
              </a:spcAft>
              <a:buSzPts val="2400"/>
              <a:buChar char="●"/>
            </a:pPr>
            <a:r>
              <a:rPr lang="en-US" dirty="0"/>
              <a:t>Interpretation of medical records: pre- &amp; post-natal risk factors, audiologic, ENT, ENT surgical and genetics </a:t>
            </a:r>
            <a:endParaRPr dirty="0"/>
          </a:p>
        </p:txBody>
      </p:sp>
      <p:sp>
        <p:nvSpPr>
          <p:cNvPr id="156" name="Google Shape;156;p28"/>
          <p:cNvSpPr txBox="1">
            <a:spLocks noGrp="1"/>
          </p:cNvSpPr>
          <p:nvPr>
            <p:ph type="body" idx="4294967295"/>
          </p:nvPr>
        </p:nvSpPr>
        <p:spPr>
          <a:xfrm>
            <a:off x="6096000" y="2954888"/>
            <a:ext cx="5675086" cy="32772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600"/>
              </a:spcBef>
              <a:spcAft>
                <a:spcPts val="600"/>
              </a:spcAft>
              <a:buSzPts val="2400"/>
              <a:buChar char="●"/>
            </a:pPr>
            <a:r>
              <a:rPr lang="en-US" dirty="0"/>
              <a:t>Assess academic, communication, social/self-concept, and identify areas of need</a:t>
            </a:r>
            <a:endParaRPr dirty="0"/>
          </a:p>
          <a:p>
            <a:pPr marL="457200" lvl="0" indent="-381000" algn="l" rtl="0">
              <a:lnSpc>
                <a:spcPct val="90000"/>
              </a:lnSpc>
              <a:spcBef>
                <a:spcPts val="600"/>
              </a:spcBef>
              <a:spcAft>
                <a:spcPts val="600"/>
              </a:spcAft>
              <a:buSzPts val="2400"/>
              <a:buChar char="●"/>
            </a:pPr>
            <a:r>
              <a:rPr lang="en-US" dirty="0"/>
              <a:t>Distinguish listening issues due to hearing status from learning/performance issues due to other conditions beyond hearing loss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12489" y="1202538"/>
            <a:ext cx="10979100" cy="9004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200" dirty="0"/>
              <a:t>Evaluations: Digging Deeper</a:t>
            </a:r>
            <a:endParaRPr dirty="0"/>
          </a:p>
        </p:txBody>
      </p:sp>
      <p:sp>
        <p:nvSpPr>
          <p:cNvPr id="162" name="Google Shape;162;p29"/>
          <p:cNvSpPr txBox="1">
            <a:spLocks noGrp="1"/>
          </p:cNvSpPr>
          <p:nvPr>
            <p:ph type="body" idx="1"/>
          </p:nvPr>
        </p:nvSpPr>
        <p:spPr>
          <a:xfrm>
            <a:off x="612500" y="2102975"/>
            <a:ext cx="11141100" cy="45582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ct val="80000"/>
              <a:buChar char="●"/>
            </a:pPr>
            <a:r>
              <a:rPr lang="en-US" sz="2600" dirty="0"/>
              <a:t>Work together to provide parent education </a:t>
            </a:r>
            <a:r>
              <a:rPr lang="en-US" sz="2600" b="1" dirty="0"/>
              <a:t>BEFORE</a:t>
            </a:r>
            <a:r>
              <a:rPr lang="en-US" sz="2600" dirty="0"/>
              <a:t> the discussion of goals/ parent priorities (B-3) and planting seeds related to educational placement</a:t>
            </a:r>
            <a:endParaRPr sz="2600" dirty="0"/>
          </a:p>
          <a:p>
            <a:pPr marL="457200" lvl="0" indent="-393700" algn="l" rtl="0">
              <a:lnSpc>
                <a:spcPct val="100000"/>
              </a:lnSpc>
              <a:spcBef>
                <a:spcPts val="0"/>
              </a:spcBef>
              <a:spcAft>
                <a:spcPts val="0"/>
              </a:spcAft>
              <a:buSzPct val="80000"/>
              <a:buChar char="●"/>
            </a:pPr>
            <a:r>
              <a:rPr lang="en-US" sz="2600" dirty="0"/>
              <a:t>Team discussion of goals/priorities related to the child’s hearing loss (B-3)</a:t>
            </a:r>
            <a:endParaRPr sz="2600" dirty="0"/>
          </a:p>
          <a:p>
            <a:pPr marL="457200" lvl="0" indent="-393700" algn="l" rtl="0">
              <a:lnSpc>
                <a:spcPct val="100000"/>
              </a:lnSpc>
              <a:spcBef>
                <a:spcPts val="0"/>
              </a:spcBef>
              <a:spcAft>
                <a:spcPts val="0"/>
              </a:spcAft>
              <a:buSzPct val="80000"/>
              <a:buChar char="●"/>
            </a:pPr>
            <a:r>
              <a:rPr lang="en-US" sz="2600" dirty="0"/>
              <a:t>Choosing materials and appropriate assessments for functional listening</a:t>
            </a:r>
            <a:endParaRPr sz="2600" dirty="0"/>
          </a:p>
          <a:p>
            <a:pPr marL="457200" lvl="0" indent="-393700" algn="l" rtl="0">
              <a:lnSpc>
                <a:spcPct val="100000"/>
              </a:lnSpc>
              <a:spcBef>
                <a:spcPts val="0"/>
              </a:spcBef>
              <a:spcAft>
                <a:spcPts val="0"/>
              </a:spcAft>
              <a:buSzPct val="80000"/>
              <a:buChar char="●"/>
            </a:pPr>
            <a:r>
              <a:rPr lang="en-US" sz="2600" dirty="0"/>
              <a:t>Part B: working collaboratively to complete a functional listening assessment with students with behaviors and/or low language/artic skills or unfamiliarity with the audiologist  </a:t>
            </a:r>
            <a:endParaRPr sz="2600" dirty="0"/>
          </a:p>
          <a:p>
            <a:pPr marL="457200" lvl="0" indent="-393700" algn="l" rtl="0">
              <a:lnSpc>
                <a:spcPct val="100000"/>
              </a:lnSpc>
              <a:spcBef>
                <a:spcPts val="0"/>
              </a:spcBef>
              <a:spcAft>
                <a:spcPts val="0"/>
              </a:spcAft>
              <a:buSzPct val="80000"/>
              <a:buChar char="●"/>
            </a:pPr>
            <a:r>
              <a:rPr lang="en-US" sz="2600" dirty="0"/>
              <a:t>Part C: sound observations with family present and participating</a:t>
            </a:r>
            <a:endParaRPr sz="2600" dirty="0"/>
          </a:p>
          <a:p>
            <a:pPr marL="457200" lvl="0" indent="-393700" algn="l" rtl="0">
              <a:lnSpc>
                <a:spcPct val="100000"/>
              </a:lnSpc>
              <a:spcBef>
                <a:spcPts val="0"/>
              </a:spcBef>
              <a:spcAft>
                <a:spcPts val="0"/>
              </a:spcAft>
              <a:buSzPct val="80000"/>
              <a:buChar char="●"/>
            </a:pPr>
            <a:r>
              <a:rPr lang="en-US" sz="2600" dirty="0"/>
              <a:t>Participation in FGRBI Interview </a:t>
            </a:r>
            <a:endParaRPr sz="2600" dirty="0"/>
          </a:p>
          <a:p>
            <a:pPr marL="457200" lvl="0" indent="-393700" algn="l" rtl="0">
              <a:lnSpc>
                <a:spcPct val="100000"/>
              </a:lnSpc>
              <a:spcBef>
                <a:spcPts val="0"/>
              </a:spcBef>
              <a:spcAft>
                <a:spcPts val="0"/>
              </a:spcAft>
              <a:buSzPct val="80000"/>
              <a:buChar char="●"/>
            </a:pPr>
            <a:r>
              <a:rPr lang="en-US" sz="2600" dirty="0" err="1"/>
              <a:t>LittlEars</a:t>
            </a:r>
            <a:r>
              <a:rPr lang="en-US" sz="2600" dirty="0"/>
              <a:t> - Norms, First 2 years of life/post amplification fitting</a:t>
            </a:r>
            <a:endParaRPr sz="2600" dirty="0"/>
          </a:p>
          <a:p>
            <a:pPr marL="457200" lvl="0" indent="-393700" algn="l" rtl="0">
              <a:lnSpc>
                <a:spcPct val="100000"/>
              </a:lnSpc>
              <a:spcBef>
                <a:spcPts val="0"/>
              </a:spcBef>
              <a:spcAft>
                <a:spcPts val="0"/>
              </a:spcAft>
              <a:buSzPct val="80000"/>
              <a:buChar char="●"/>
            </a:pPr>
            <a:r>
              <a:rPr lang="en-US" sz="2600" dirty="0"/>
              <a:t>Listening Fatigue - Vanderbilt Fatigue Scale (VFS-Peds) - Norms</a:t>
            </a:r>
            <a:endParaRPr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612489" y="1202538"/>
            <a:ext cx="10979100" cy="130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0C0C"/>
              </a:buClr>
              <a:buSzPts val="3200"/>
              <a:buFont typeface="Calibri"/>
              <a:buNone/>
            </a:pPr>
            <a:r>
              <a:rPr lang="en-US" sz="3200" dirty="0"/>
              <a:t>Evaluations Digging Deeper</a:t>
            </a:r>
            <a:endParaRPr dirty="0"/>
          </a:p>
        </p:txBody>
      </p:sp>
      <p:sp>
        <p:nvSpPr>
          <p:cNvPr id="168" name="Google Shape;168;p30"/>
          <p:cNvSpPr txBox="1">
            <a:spLocks noGrp="1"/>
          </p:cNvSpPr>
          <p:nvPr>
            <p:ph type="body" idx="1"/>
          </p:nvPr>
        </p:nvSpPr>
        <p:spPr>
          <a:xfrm>
            <a:off x="612488" y="2582710"/>
            <a:ext cx="11141100" cy="37272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sz="2600" dirty="0"/>
              <a:t>Functional Listening Evaluation</a:t>
            </a:r>
            <a:endParaRPr sz="2600" dirty="0"/>
          </a:p>
          <a:p>
            <a:pPr marL="914400" lvl="1" indent="-393700" algn="l" rtl="0">
              <a:lnSpc>
                <a:spcPct val="100000"/>
              </a:lnSpc>
              <a:spcBef>
                <a:spcPts val="0"/>
              </a:spcBef>
              <a:spcAft>
                <a:spcPts val="0"/>
              </a:spcAft>
              <a:buSzPts val="2600"/>
              <a:buChar char="○"/>
            </a:pPr>
            <a:r>
              <a:rPr lang="en-US" sz="2600" dirty="0"/>
              <a:t>Closed vs Open set</a:t>
            </a:r>
            <a:endParaRPr sz="2600" dirty="0"/>
          </a:p>
          <a:p>
            <a:pPr marL="914400" lvl="1" indent="-393700" algn="l" rtl="0">
              <a:lnSpc>
                <a:spcPct val="100000"/>
              </a:lnSpc>
              <a:spcBef>
                <a:spcPts val="0"/>
              </a:spcBef>
              <a:spcAft>
                <a:spcPts val="0"/>
              </a:spcAft>
              <a:buSzPts val="2600"/>
              <a:buChar char="○"/>
            </a:pPr>
            <a:r>
              <a:rPr lang="en-US" sz="2600" dirty="0"/>
              <a:t>Words vs Sentences</a:t>
            </a:r>
            <a:endParaRPr sz="2600" dirty="0"/>
          </a:p>
          <a:p>
            <a:pPr marL="914400" lvl="1" indent="-393700" algn="l" rtl="0">
              <a:lnSpc>
                <a:spcPct val="100000"/>
              </a:lnSpc>
              <a:spcBef>
                <a:spcPts val="0"/>
              </a:spcBef>
              <a:spcAft>
                <a:spcPts val="0"/>
              </a:spcAft>
              <a:buSzPts val="2600"/>
              <a:buChar char="○"/>
            </a:pPr>
            <a:r>
              <a:rPr lang="en-US" sz="2600" dirty="0"/>
              <a:t>Norm Referenced</a:t>
            </a:r>
            <a:endParaRPr sz="2600" dirty="0"/>
          </a:p>
          <a:p>
            <a:pPr marL="914400" lvl="1" indent="-393700" algn="l" rtl="0">
              <a:lnSpc>
                <a:spcPct val="100000"/>
              </a:lnSpc>
              <a:spcBef>
                <a:spcPts val="0"/>
              </a:spcBef>
              <a:spcAft>
                <a:spcPts val="0"/>
              </a:spcAft>
              <a:buSzPts val="2600"/>
              <a:buChar char="○"/>
            </a:pPr>
            <a:r>
              <a:rPr lang="en-US" sz="2600" dirty="0"/>
              <a:t>Visual Speech Reading Cues/Other visual supports</a:t>
            </a:r>
            <a:endParaRPr sz="2600" dirty="0"/>
          </a:p>
          <a:p>
            <a:pPr marL="914400" lvl="1" indent="-393700" algn="l" rtl="0">
              <a:lnSpc>
                <a:spcPct val="100000"/>
              </a:lnSpc>
              <a:spcBef>
                <a:spcPts val="0"/>
              </a:spcBef>
              <a:spcAft>
                <a:spcPts val="0"/>
              </a:spcAft>
              <a:buSzPts val="2600"/>
              <a:buChar char="○"/>
            </a:pPr>
            <a:r>
              <a:rPr lang="en-US" sz="2600" dirty="0"/>
              <a:t>Results drive accommodations, modifications, assistive technology</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607044" y="1202537"/>
            <a:ext cx="10968300" cy="1508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Accommodations/Modifications -Standard Practice</a:t>
            </a:r>
            <a:endParaRPr dirty="0"/>
          </a:p>
        </p:txBody>
      </p:sp>
      <p:sp>
        <p:nvSpPr>
          <p:cNvPr id="174" name="Google Shape;174;p31"/>
          <p:cNvSpPr txBox="1">
            <a:spLocks noGrp="1"/>
          </p:cNvSpPr>
          <p:nvPr>
            <p:ph type="body" idx="1"/>
          </p:nvPr>
        </p:nvSpPr>
        <p:spPr>
          <a:xfrm>
            <a:off x="607043" y="2785775"/>
            <a:ext cx="52794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Audiologist</a:t>
            </a:r>
            <a:endParaRPr dirty="0"/>
          </a:p>
        </p:txBody>
      </p:sp>
      <p:sp>
        <p:nvSpPr>
          <p:cNvPr id="175" name="Google Shape;175;p31"/>
          <p:cNvSpPr txBox="1">
            <a:spLocks noGrp="1"/>
          </p:cNvSpPr>
          <p:nvPr>
            <p:ph type="body" idx="4294967295"/>
          </p:nvPr>
        </p:nvSpPr>
        <p:spPr>
          <a:xfrm>
            <a:off x="6292652" y="2801895"/>
            <a:ext cx="5295300" cy="4800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Teacher of Deaf and Hard of Hearing</a:t>
            </a:r>
            <a:endParaRPr b="1" dirty="0"/>
          </a:p>
        </p:txBody>
      </p:sp>
      <p:sp>
        <p:nvSpPr>
          <p:cNvPr id="176" name="Google Shape;176;p31"/>
          <p:cNvSpPr txBox="1">
            <a:spLocks noGrp="1"/>
          </p:cNvSpPr>
          <p:nvPr>
            <p:ph type="body" idx="3"/>
          </p:nvPr>
        </p:nvSpPr>
        <p:spPr>
          <a:xfrm>
            <a:off x="614698" y="3340330"/>
            <a:ext cx="5264100" cy="33084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600"/>
              </a:spcBef>
              <a:spcAft>
                <a:spcPts val="600"/>
              </a:spcAft>
              <a:buSzPts val="2400"/>
              <a:buChar char="●"/>
            </a:pPr>
            <a:r>
              <a:rPr lang="en-US" dirty="0"/>
              <a:t>Assess classroom acoustics and make recommendations to improve school environments (classroom choice, etc.)</a:t>
            </a:r>
            <a:endParaRPr dirty="0"/>
          </a:p>
        </p:txBody>
      </p:sp>
      <p:sp>
        <p:nvSpPr>
          <p:cNvPr id="177" name="Google Shape;177;p31"/>
          <p:cNvSpPr txBox="1">
            <a:spLocks noGrp="1"/>
          </p:cNvSpPr>
          <p:nvPr>
            <p:ph type="body" idx="4294967295"/>
          </p:nvPr>
        </p:nvSpPr>
        <p:spPr>
          <a:xfrm>
            <a:off x="6304924" y="3400363"/>
            <a:ext cx="5297100" cy="3277200"/>
          </a:xfrm>
          <a:prstGeom prst="rect">
            <a:avLst/>
          </a:prstGeom>
          <a:noFill/>
          <a:ln>
            <a:noFill/>
          </a:ln>
        </p:spPr>
        <p:txBody>
          <a:bodyPr spcFirstLastPara="1" wrap="square" lIns="45700" tIns="45700" rIns="45700" bIns="45700" anchor="t" anchorCtr="0">
            <a:noAutofit/>
          </a:bodyPr>
          <a:lstStyle/>
          <a:p>
            <a:pPr marL="457200" lvl="0" indent="-381000" algn="l" rtl="0">
              <a:lnSpc>
                <a:spcPct val="90000"/>
              </a:lnSpc>
              <a:spcBef>
                <a:spcPts val="600"/>
              </a:spcBef>
              <a:spcAft>
                <a:spcPts val="600"/>
              </a:spcAft>
              <a:buSzPts val="2400"/>
              <a:buChar char="●"/>
            </a:pPr>
            <a:r>
              <a:rPr lang="en-US" dirty="0"/>
              <a:t>Lead discussion of communication plan &amp; effectiveness </a:t>
            </a:r>
            <a:endParaRPr dirty="0"/>
          </a:p>
          <a:p>
            <a:pPr marL="457200" lvl="0" indent="-381000" algn="l" rtl="0">
              <a:lnSpc>
                <a:spcPct val="90000"/>
              </a:lnSpc>
              <a:spcBef>
                <a:spcPts val="600"/>
              </a:spcBef>
              <a:spcAft>
                <a:spcPts val="600"/>
              </a:spcAft>
              <a:buSzPts val="2400"/>
              <a:buChar char="●"/>
            </a:pPr>
            <a:r>
              <a:rPr lang="en-US" dirty="0"/>
              <a:t>Use need statements and current functioning to determine accommodations and modifications</a:t>
            </a:r>
            <a:endParaRPr dirty="0"/>
          </a:p>
        </p:txBody>
      </p:sp>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29EEYbBXs2FNSc+NeslspG2KtAE=" pdftag="H1" artifact="_x0030_" isBookmarkSet="yes" bookmark="yes" Order="_x0031_"/>
  <Shape xmlns="" ID="sdKZxJp/b0K3xLPhEz9y0sVxlMI=" pdftag="P" isBookmarkSet="no" bookmark="no" Order="_x0032_"/>
  <Shape xmlns="" ID="34eQAn6wm6WbbwlZUWkdq9fSzgk=" isBookmarkSet="yes" bookmark="yes" pdftag="H2" artifact="_x0030_" Order="_x0031_"/>
  <Shape xmlns="" ID="EBsk1SH0ay8ILMAYXwkxXQIeiUQ=" pdftag="P" isBookmarkSet="no" bookmark="no" Order="_x0032_"/>
  <Shape xmlns="" ID="laf9l+A7Va6vJQw7cJPEI4kR4W4=" isBookmarkSet="yes" bookmark="yes" pdftag="H2" artifact="_x0030_" Order="_x0031_"/>
  <Shape xmlns="" ID="VefDQEQYFyl9krqRBsxbUPibB3o=" pdftag="P" isBookmarkSet="no" bookmark="no" Order="_x0032_"/>
  <Shape xmlns="" ID="jjviU2RLTce1FT9/w+wMDDAYYgI=" isBookmarkSet="yes" bookmark="yes" pdftag="H2" artifact="_x0030_" Order="_x0031_"/>
  <Shape xmlns="" ID="SKtDnZx5Zk7yStbtMM71lQxvWm8=" pdftag="P" isBookmarkSet="no" bookmark="no" Order="_x0032_"/>
  <Shape xmlns="" ID="vBvPSMstCOAf/c3DlfY7Inx3A3w=" isBookmarkSet="yes" bookmark="yes" pdftag="H2" artifact="_x0030_" Order="_x0031_"/>
  <Shape xmlns="" ID="9R9/xpHFkxt08l4n9iKZ9cdli98=" pdftag="H3" artifact="_x0030_" isBookmarkSet="yes" bookmark="yes" Order="_x0032_"/>
  <Shape xmlns="" ID="iBky0Ya2Zw/IsZI+pCFZihBo48g=" pdftag="P" isBookmarkSet="no" bookmark="no" Order="_x0033_"/>
  <Shape xmlns="" ID="3Ht/Bke9CNKUYMDt5s/XVTm7Ghk=" isBookmarkSet="yes" bookmark="yes" pdftag="H3" artifact="_x0030_" Order="_x0034_"/>
  <Shape xmlns="" ID="85fyPJkujjj2Zh1Oxh9r1/WAdIU=" pdftag="P" isBookmarkSet="no" bookmark="no" Order="_x0035_"/>
  <Shape xmlns="" ID="xKQE+sUE9An8eCDL/MctUFhNGaY=" pdftag="H2" artifact="_x0030_" isBookmarkSet="yes" bookmark="yes" Order="_x0031_"/>
  <Shape xmlns="" ID="ld7Lf4PL64ayLs8bxTl6rZqyeNw=" isBookmarkSet="yes" bookmark="yes" pdftag="H3" artifact="_x0030_" Order="_x0032_"/>
  <Shape xmlns="" ID="sWFbwLy9s5wOjczEMCs7KqcVji8=" isBookmarkSet="yes" bookmark="yes" pdftag="H3" artifact="_x0030_" Order="_x0034_"/>
  <Shape xmlns="" ID="OBRH8f4rpznKxUcLxwoP8kYbpnM=" pdftag="P" isBookmarkSet="no" bookmark="no" Order="_x0033_"/>
  <Shape xmlns="" ID="XsmCmM7LYfJcVBCu5jDNFC7FDsM=" pdftag="P" isBookmarkSet="no" bookmark="no" Order="_x0035_"/>
  <Shape xmlns="" ID="XDlZQ8XKiBajB8JUrqjNlvlfBUQ=" isBookmarkSet="yes" bookmark="yes" pdftag="H2" artifact="_x0030_" Order="_x0031_"/>
  <Shape xmlns="" ID="xnH/nrKztfGkj0lre1YqnhoiFmY=" pdftag="P" isBookmarkSet="no" bookmark="no" Order="_x0032_"/>
  <Shape xmlns="" ID="usodM+AWbbVg/T5Lebcopd5JFzw=" isBookmarkSet="yes" bookmark="yes" pdftag="H3" artifact="_x0030_" Order="_x0031_"/>
  <Shape xmlns="" ID="4vWzpfR7kJV/DhZ4sc9GEpBnwHs=" pdftag="P" isBookmarkSet="no" bookmark="no" Order="_x0032_"/>
  <Shape xmlns="" ID="BfgeNVNmCb4njOjfUX2I0f3ewgc=" isBookmarkSet="yes" bookmark="yes" pdftag="H2" artifact="_x0030_" Order="_x0031_"/>
  <Shape xmlns="" ID="LEFBFvPKn/94naT5myf31YKkKL4=" isBookmarkSet="yes" bookmark="yes" pdftag="H3" artifact="_x0030_" Order="_x0032_"/>
  <Shape xmlns="" ID="Mb6aLqOMArqlC/rPaVsDdzEui0I=" isBookmarkSet="yes" bookmark="yes" pdftag="H3" artifact="_x0030_" Order="_x0034_"/>
  <Shape xmlns="" ID="+1cYAxNp7DBMY8mCMzH3EjxHkP8=" pdftag="P" isBookmarkSet="no" bookmark="no" Order="_x0033_"/>
  <Shape xmlns="" ID="2g76NH79xFiOapCHa19Ty7c1Q4Y=" pdftag="P" isBookmarkSet="no" bookmark="no" Order="_x0035_"/>
  <Shape xmlns="" ID="4BGy04eNR7uqFc0tEiWZXF/pJq0=" isBookmarkSet="yes" bookmark="yes" pdftag="H2" artifact="_x0030_" Order="_x0031_"/>
  <Shape xmlns="" ID="jcGU9gC/gX2+t3F6wPqCYwXwEv8=" pdftag="P" isBookmarkSet="no" bookmark="no" Order="_x0032_"/>
  <Shape xmlns="" ID="kbRHcfW9ucQh6Uu/Pb1h4Vko9mA=" isBookmarkSet="yes" bookmark="yes" pdftag="H2" artifact="_x0030_" Order="_x0031_"/>
  <Shape xmlns="" ID="QgqGBEZAf1Px+xCUK7fYQDonuRQ=" pdftag="H3" artifact="_x0030_" isBookmarkSet="yes" bookmark="yes" Order="_x0032_"/>
  <Shape xmlns="" ID="l8r0pzZqwWrsk2K9vSCyjv9ruek=" pdftag="H3" artifact="_x0030_" isBookmarkSet="yes" bookmark="yes" Order="_x0034_"/>
  <Shape xmlns="" ID="j0WR2biNj8lnsdiRfeI43gaLGFw=" pdftag="P" isBookmarkSet="no" bookmark="no" Order="_x0033_"/>
  <Shape xmlns="" ID="cbEls+NnV2326SzDLFh+IxL1PKI=" pdftag="P" isBookmarkSet="no" bookmark="no" Order="_x0035_"/>
  <Shape xmlns="" ID="k6PWCHrDgk7DbZccykuXLD6CGRI=" isBookmarkSet="yes" bookmark="yes" pdftag="H2" artifact="_x0030_" Order="_x0031_"/>
  <Shape xmlns="" ID="xmi8ZCca7T7ysV8ETTWyD0SEaI8=" isBookmarkSet="yes" bookmark="yes" pdftag="H3" artifact="_x0030_" Order="_x0032_"/>
  <Shape xmlns="" ID="BNdf78EJN3/sg7p/UC4/vE5+U3k=" isBookmarkSet="yes" bookmark="yes" pdftag="H3" artifact="_x0030_" Order="_x0033_"/>
  <Shape xmlns="" ID="Oa5Bn39rt18/6duIF1HYiXjnnQo=" Order="_x0034_" formula="no" inline="no" artifact="_x0031_" pdftag="_x005B_Artifact_x005D_" validate="no" isBookmarkSet="no" bookmark="no" Lang=""/>
  <Shape xmlns="" ID="OVme8rNF7X/yClnhKsbkn3gz/8o=" pdftag="P" isBookmarkSet="no" bookmark="no" Order="_x0034_"/>
  <Shape xmlns="" ID="lcV5b28lFr06uxC39gmlqYdsXXw=" Order="_x0031_" isBookmarkSet="no" bookmark="no" pdftag="_x005B_Artifact_x005D_" artifact="_x0031_"/>
  <Shape xmlns="" ID="pAT9foelSh7YYXMpn3cN05PW8Ro=" isBookmarkSet="yes" bookmark="yes" pdftag="H3" artifact="_x0030_" Order="_x0031_"/>
  <Shape xmlns="" ID="/XBDebXBjj6b+1F5X+pNK9SUv0s=" isBookmarkSet="yes" bookmark="yes" pdftag="H3" artifact="_x0030_" Order="_x0032_"/>
  <Shape xmlns="" ID="5R85gjgn4tYY4TG+NJxijXafERo=" Order="_x0034_" isBookmarkSet="no" bookmark="no" pdftag="_x005B_Artifact_x005D_" artifact="_x0031_"/>
  <Shape xmlns="" ID="p8h6CwPg8W03aWjXrOc6pOBgKyU=" pdftag="P" isBookmarkSet="no" bookmark="no" Order="_x0033_"/>
  <Shape xmlns="" ID="fGWQz5bpglnx04PBna7Qiua4mYA=" Order="_x0031_" isBookmarkSet="no" bookmark="no" pdftag="_x005B_Artifact_x005D_" artifact="_x0031_"/>
  <Shape xmlns="" ID="fGeedaJgnrMDN/LhFxfZw6+cvLI=" isBookmarkSet="yes" bookmark="yes" pdftag="H3" artifact="_x0030_" Order="_x0031_"/>
  <Shape xmlns="" ID="Smh6aWkUntCn+L3XQ9gKR0B8nFo=" isBookmarkSet="yes" bookmark="yes" pdftag="H3" artifact="_x0030_" Order="_x0033_"/>
  <Shape xmlns="" ID="YnoPd3DCaA83YBltpkk1PJLtxuw=" pdftag="P" isBookmarkSet="no" bookmark="no" Order="_x0032_"/>
  <Shape xmlns="" ID="yXunKTVwANCnf/AytxMrlXg7SnQ=" pdftag="P" isBookmarkSet="no" bookmark="no" Order="_x0034_"/>
  <Shape xmlns="" ID="OIaoHbJQ5c80yU4D8xhLB+8wy9A=" isBookmarkSet="yes" bookmark="yes" pdftag="H2" artifact="_x0030_" Order="_x0031_"/>
  <Shape xmlns="" ID="qM1mp0NEj4ZJAoIdvrpqxTQkSdc=" pdftag="P" isBookmarkSet="no" bookmark="no" Order="_x0032_"/>
  <Shape xmlns="" ID="nmAN+ZVPZxEcaUH/+BOzPX/zOPg=" isBookmarkSet="yes" bookmark="yes" pdftag="H2" artifact="_x0030_" Order="_x0031_"/>
  <Shape xmlns="" ID="C9Yqp8AbrhhF09umhSVyKMq3pyU=" pdftag="P" isBookmarkSet="no" bookmark="no" Order="_x0032_"/>
  <Shape xmlns="" ID="X3VmAAvYkwrritbbNLoZRzE5Ta4=" isBookmarkSet="yes" bookmark="yes" pdftag="H2" artifact="_x0030_" Order="_x0031_"/>
  <Shape xmlns="" ID="wjzCmeJhscxs6pmCEfWpUBYhY7w=" isBookmarkSet="yes" bookmark="yes" pdftag="H3" artifact="_x0030_" Order="_x0032_"/>
  <Shape xmlns="" ID="sgoPl1/FMm70KOVu/FiYhZWRQIM=" isBookmarkSet="yes" bookmark="yes" pdftag="H3" artifact="_x0030_" Order="_x0034_"/>
  <Shape xmlns="" ID="IBvAwfPC/+GiixhnPTZDWPuNB+Y=" pdftag="P" isBookmarkSet="no" bookmark="no" Order="_x0033_"/>
  <Shape xmlns="" ID="OGFvNxHorBBLpoxSc31Ao1InwJI=" pdftag="P" isBookmarkSet="no" bookmark="no" Order="_x0035_"/>
  <Shape xmlns="" ID="RTtOdTvti0f4eeHEPd2vRGoxlho=" isBookmarkSet="yes" bookmark="yes" pdftag="H2" artifact="_x0030_" Order="_x0031_"/>
  <Shape xmlns="" ID="0UcyfXmZyqAgTD9aoTsHhaaVAEU=" pdftag="P" isBookmarkSet="no" bookmark="no" Order="_x0032_"/>
  <Shape xmlns="" ID="/Hmvg29gQ2cbF07kIAiV4n/SgN8=" Order="_x0031_" isBookmarkSet="yes" bookmark="yes" pdftag="H2" artifact="_x0030_"/>
  <Shape xmlns="" ID="o3enZy7vDqXsuqov0jdFECag3vs=" isBookmarkSet="yes" bookmark="yes" pdftag="H3" artifact="_x0030_" Order="_x0032_"/>
  <Shape xmlns="" ID="wUVnm/zA2pmoD9sHtKB9N70xwhg=" pdftag="H3" artifact="_x0030_" isBookmarkSet="yes" bookmark="yes" Order="_x0034_"/>
  <Shape xmlns="" ID="zxLt37Yp2njGrfxz1vsiniXpkiM=" pdftag="P" isBookmarkSet="no" bookmark="no" Order="_x0033_"/>
  <Shape xmlns="" ID="bO/paeyDFDYk9lg2avmqBxOyqbs=" pdftag="P" isBookmarkSet="no" bookmark="no" Order="_x0035_"/>
  <Shape xmlns="" ID="81Q2ljbxalz/dEtktN93tIQHNr4=" isBookmarkSet="yes" bookmark="yes" pdftag="H2" artifact="_x0030_" Order="_x0031_"/>
  <Shape xmlns="" ID="9DK4dIat21EJlL9AVZ+BtubHdeA=" pdftag="P" isBookmarkSet="no" bookmark="no" Order="_x0032_"/>
  <Shape xmlns="" ID="dsyyRch1jKimenEw22z3ZdlpIgA=" isBookmarkSet="yes" bookmark="yes" pdftag="H2" artifact="_x0030_" Order="_x0031_"/>
  <Shape xmlns="" ID="VFQbQIJKTRG9GKbrOzdsWqfnOeQ=" formula="no" inline="no" pdftag="Figure" artifact="_x0030_" validate="yes" isBookmarkSet="no" bookmark="no" Order="_x0032_" Lang=""/>
  <Shape xmlns="" ID="aW76S+Y7BYHX8Sazx9Wq5G2LHEM=" Order="_x0031_" isBookmarkSet="yes" bookmark="yes" pdftag="H2" artifact="_x0030_"/>
  <Shape xmlns="" ID="TWymxUhVv8xatv7IpxPj25cv/qw=" isBookmarkSet="yes" bookmark="yes" pdftag="H3" artifact="_x0030_" Order="_x0032_"/>
  <Shape xmlns="" ID="trv+wuTDmMyUja5bZysHofi3m7s=" isBookmarkSet="yes" bookmark="yes" pdftag="H3" artifact="_x0030_" Order="_x0034_"/>
  <Shape xmlns="" ID="ZUQAQqIgJXfml4+Kn/aNQ5Sau7c=" pdftag="P" isBookmarkSet="no" bookmark="no" Order="_x0033_"/>
  <Shape xmlns="" ID="8ALzQ4GVQg+lVVsG8iGr9X7eu2s=" pdftag="P" isBookmarkSet="no" bookmark="no" Order="_x0035_"/>
  <Shape xmlns="" ID="V0w7DJD6R9bdNpT+Et4wrj8xgbA=" isBookmarkSet="yes" bookmark="yes" pdftag="H2" artifact="_x0030_" Order="_x0031_"/>
  <Shape xmlns="" ID="nHQDa9k5+9zxiyYl54TWjnF+GaQ=" pdftag="P" isBookmarkSet="no" bookmark="no" Order="_x0032_"/>
  <Shape xmlns="" ID="E3nrE7e+ocXY1xwv74BVSeyFa+w=" isBookmarkSet="yes" bookmark="yes" pdftag="H2" artifact="_x0030_" Order="_x0031_"/>
  <Shape xmlns="" ID="Hwp76EUgzjOAAhKyhb1n4I55APE=" formula="no" inline="no" artifact="_x0030_" validate="yes" pdftag="Figure" isBookmarkSet="no" bookmark="no" Order="_x0032_" Lang=""/>
  <Shape xmlns="" ID="JY3XcvAGv8qfKxBtqJFwHBBAQL8=" isBookmarkSet="yes" bookmark="yes" pdftag="H2" artifact="_x0030_" Order="_x0031_"/>
  <Shape xmlns="" ID="UfObYqZ60Ad/mpVmXVeuo3WqnBc=" formula="no" inline="no" pdftag="Figure" artifact="_x0030_" validate="yes" isBookmarkSet="no" bookmark="no" Order="_x0032_" Lang=""/>
  <Shape xmlns="" ID="4S7iYEH6/t3Fg50GCchQOAU15Rw=" isBookmarkSet="yes" bookmark="yes" pdftag="H2" artifact="_x0030_" Order="_x0031_"/>
  <Shape xmlns="" ID="mTiYZHH2PndfIBlGZeIlqpanyJs=" pdftag="" Order="_x0033_" formula="no" inline="no" validate="no" artifact="_x0031_"/>
  <Shape xmlns="" ID="QwenrnBnFhV+8i97HobQn9MoQcU=" formula="no" inline="no" artifact="_x0030_" validate="yes" pdftag="Figure" isBookmarkSet="no" bookmark="no" Order="_x0032_" Lang=""/>
  <Shape xmlns="" ID="OhVvQLx8aBc/chzC6D0TIwO1UCg=" isBookmarkSet="yes" bookmark="yes" pdftag="H2" artifact="_x0030_" Order="_x0031_"/>
  <Shape xmlns="" ID="/4IDNu2NQjuFw7UidBUNxhhZuhE=" formula="no" inline="no" pdftag="Figure" artifact="_x0030_" validate="yes" isBookmarkSet="no" bookmark="no" Order="_x0032_" Lang=""/>
  <Shape xmlns="" ID="LORr16yCzsnmUdsPrvIVA3LjjCo=" isBookmarkSet="yes" bookmark="yes" pdftag="H2" artifact="_x0030_" Order="_x0031_"/>
  <Shape xmlns="" ID="26cXnWWYYty0HdozA0bfT2/oQPU=" Order="_x0033_" formula="no" pdftag="Figure" inline="no" validate="no" artifact="_x0031_"/>
  <Shape xmlns="" ID="7DBhJD44a3LgakAjuHQZv02T7LY=" formula="no" inline="no" pdftag="Figure" artifact="_x0030_" validate="yes" isBookmarkSet="no" bookmark="no" Order="_x0032_" Lang=""/>
  <Shape xmlns="" ID="RYSydqoDLVsn12BILHyKzc+0XRI=" pdftag="P" isBookmarkSet="no" bookmark="no" Order="_x0033_"/>
  <Shape xmlns="" ID="/wNrLAsdJT+DuV5UiY3N+um3NvE=" isBookmarkSet="yes" bookmark="yes" pdftag="H2" artifact="_x0030_" Order="_x0031_"/>
  <Shape xmlns="" ID="BVtyQyXrJK8peDKp8A3CJcqw5Pk=" pdftag="" Order="_x0033_" formula="no" inline="no" validate="no" artifact="_x0031_"/>
  <Shape xmlns="" ID="wYwCDWid1os4IB5bRTZ8VAD+tEU=" formula="no" artifact="_x0030_" inline="no" validate="yes" pdftag="Figure" isBookmarkSet="no" bookmark="no" Order="_x0032_" Lang=""/>
  <Shape xmlns="" ID="/89NjaZL52vfEetXBe/oj8W4nb4=" isBookmarkSet="yes" bookmark="yes" pdftag="H2" artifact="_x0030_" Order="_x0031_"/>
  <Shape xmlns="" ID="sjzA/Z7DzF/JkR++wWf1eB7l/DE=" formula="no" artifact="_x0030_" inline="no" validate="yes" pdftag="Figure" isBookmarkSet="no" bookmark="no" Order="_x0032_" Lang=""/>
  <Shape xmlns="" ID="VX+paophB9GCAxcM7ZahBU2PwQc=" isBookmarkSet="yes" bookmark="yes" pdftag="H2" artifact="_x0030_" Order="_x0031_"/>
  <Shape xmlns="" ID="ignslqJtVAmxL7EWIs2WWXXCTSc=" formula="no" artifact="_x0030_" inline="no" validate="yes" pdftag="Figure" isBookmarkSet="no" bookmark="no" Order="_x0032_" Lang=""/>
  <Shape xmlns="" ID="eM4kIoO9b0ptM6w/onWbneE1JmY=" pdftag="P" isBookmarkSet="no" bookmark="no" Order="_x0033_"/>
  <Shape xmlns="" ID="vN0j4HxBspcZ/+hQJYil4yFAYlA=" isBookmarkSet="yes" bookmark="yes" pdftag="H2" artifact="_x0030_" Order="_x0031_"/>
  <Shape xmlns="" ID="Nc6rMLa+2iJ6OMjmi8kB2ILcSF4=" pdftag="P" isBookmarkSet="no" bookmark="no" Order="_x0032_"/>
  <Shape xmlns="" ID="rFPnaUG09191kcAHQgV57z2Fn0Q=" Order="_x0031_" isBookmarkSet="yes" bookmark="no" pdftag="_x005B_Artifact_x005D_" artifact="_x0031_"/>
  <Shape xmlns="" ID="3pt7XiR81wI/IKXFxnFWO5+CMo0=" pdftag="P" isBookmarkSet="no" bookmark="no" Order="_x0031_"/>
  <Shape xmlns="" ID="m1NHEGQ4cazo6iUAOLrMjO1kkSs=" isBookmarkSet="yes" bookmark="yes" pdftag="H2" artifact="_x0030_" Order="_x0031_"/>
  <Shape xmlns="" ID="H66TcR7m9WBfEg9tYZ54TSIxkqo=" formula="no" artifact="_x0030_" inline="no" validate="yes" pdftag="Figure" isBookmarkSet="no" bookmark="no" Order="_x0032_" Lang=""/>
  <Shape xmlns="" ID="xC6xC0aPJF2RY2FwQ2Xnf8eJRMk=" isBookmarkSet="yes" bookmark="yes" pdftag="H2" artifact="_x0030_" Order="_x0031_"/>
  <Shape xmlns="" ID="X/MR55cOjRW5XJyhvibGM776nzo=" formula="no" artifact="_x0030_" inline="no" validate="yes" pdftag="Figure" isBookmarkSet="no" bookmark="no" Order="_x0032_" Lang=""/>
  <Shape xmlns="" ID="TfowAIcDbYAZ/BB4Fml8nchcnQk=" formula="no" artifact="_x0030_" inline="no" validate="yes" pdftag="Figure" isBookmarkSet="no" bookmark="no" Order="_x0033_" Lang=""/>
  <Shape xmlns="" ID="H2tP/Y05Zlya+lfVtbWONQJuH8o=" pdftag="H2" artifact="_x0030_" isBookmarkSet="yes" bookmark="yes" Order="_x0031_"/>
  <Shape xmlns="" ID="oBJmirD2MW/0s1PbXRzgc1g+UCs=" pdftag="P" isBookmarkSet="no" bookmark="no" Order="_x0032_"/>
  <Shape xmlns="" ID="83eDyKPu18+6ub0iYt3DiB6Yqwo=" isBookmarkSet="yes" bookmark="yes" pdftag="H2" artifact="_x0030_" Order="_x0031_"/>
  <Shape xmlns="" ID="HgwCTW2a9euNfLRD4TdCUok5G4w=" pdftag="P" isBookmarkSet="no" bookmark="no" Order="_x0032_"/>
  <SubText xmlns="" ID="Oa5Bn39rt18/6duIF1HYiXjnnQo=" ActualText=""/>
  <SubText xmlns="" ID="VFQbQIJKTRG9GKbrOzdsWqfnOeQ=" ActualText=""/>
  <SubText xmlns="" ID="Hwp76EUgzjOAAhKyhb1n4I55APE=" ActualText=""/>
  <SubText xmlns="" ID="UfObYqZ60Ad/mpVmXVeuo3WqnBc=" ActualText=""/>
  <SubText xmlns="" ID="mTiYZHH2PndfIBlGZeIlqpanyJs=" ActualText=""/>
  <SubText xmlns="" ID="QwenrnBnFhV+8i97HobQn9MoQcU=" ActualText=""/>
  <SubText xmlns="" ID="/4IDNu2NQjuFw7UidBUNxhhZuhE=" ActualText=""/>
  <SubText xmlns="" ID="26cXnWWYYty0HdozA0bfT2/oQPU=" ActualText=""/>
  <SubText xmlns="" ID="7DBhJD44a3LgakAjuHQZv02T7LY=" ActualText=""/>
  <SubText xmlns="" ID="BVtyQyXrJK8peDKp8A3CJcqw5Pk=" ActualText=""/>
  <SubText xmlns="" ID="wYwCDWid1os4IB5bRTZ8VAD+tEU=" ActualText=""/>
  <SubText xmlns="" ID="sjzA/Z7DzF/JkR++wWf1eB7l/DE=" ActualText=""/>
  <SubText xmlns="" ID="ignslqJtVAmxL7EWIs2WWXXCTSc=" ActualText=""/>
  <SubText xmlns="" ID="H66TcR7m9WBfEg9tYZ54TSIxkqo=" ActualText=""/>
  <SubText xmlns="" ID="X/MR55cOjRW5XJyhvibGM776nzo=" ActualText=""/>
  <SubText xmlns="" ID="TfowAIcDbYAZ/BB4Fml8nchcnQk=" ActualText=""/>
  <Shape xmlns="" ID="UuWf953yt9CabUPZhmoAmn1vKHc=" pdftag="P" isBookmarkSet="no" bookmark="no" Order="_x0031_"/>
  <Shape xmlns="" ID="mUaLglSk9kFIbrd8hE+8TMGAmhI=" pdftag="P" isBookmarkSet="no" bookmark="no" Order="_x0031_"/>
</PAW>
</file>

<file path=customXml/itemProps1.xml><?xml version="1.0" encoding="utf-8"?>
<ds:datastoreItem xmlns:ds="http://schemas.openxmlformats.org/officeDocument/2006/customXml" ds:itemID="{6165E36B-00FF-465D-ADD8-F45C92E51F83}">
  <ds:schemaRefs>
    <ds:schemaRef ds:uri="http://www.net-centric.com/PAWPP"/>
  </ds:schemaRefs>
</ds:datastoreItem>
</file>

<file path=docProps/app.xml><?xml version="1.0" encoding="utf-8"?>
<Properties xmlns="http://schemas.openxmlformats.org/officeDocument/2006/extended-properties" xmlns:vt="http://schemas.openxmlformats.org/officeDocument/2006/docPropsVTypes">
  <TotalTime>156</TotalTime>
  <Words>1898</Words>
  <Application>Microsoft Office PowerPoint</Application>
  <PresentationFormat>Widescreen</PresentationFormat>
  <Paragraphs>215</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Noto Sans Symbols</vt:lpstr>
      <vt:lpstr>Twentieth Century</vt:lpstr>
      <vt:lpstr>Wingdings</vt:lpstr>
      <vt:lpstr>Integral</vt:lpstr>
      <vt:lpstr>Digging Deeper:  Collaboration While Working with Children with Hearing Loss</vt:lpstr>
      <vt:lpstr>About Us</vt:lpstr>
      <vt:lpstr>Why Collaborate</vt:lpstr>
      <vt:lpstr>Areas of Collaboration</vt:lpstr>
      <vt:lpstr>Evaluations -Standard Practice</vt:lpstr>
      <vt:lpstr>Evaluations -Standard Practice, continued</vt:lpstr>
      <vt:lpstr>Evaluations: Digging Deeper</vt:lpstr>
      <vt:lpstr>Evaluations Digging Deeper</vt:lpstr>
      <vt:lpstr>Accommodations/Modifications -Standard Practice</vt:lpstr>
      <vt:lpstr>Determining Accommodations/ modifications: Digging Deeper</vt:lpstr>
      <vt:lpstr>Student/Family Education - Standard</vt:lpstr>
      <vt:lpstr>Ongoing Student/Family Education - Standard</vt:lpstr>
      <vt:lpstr>Ongoing Student/Family Education – Standard, continued</vt:lpstr>
      <vt:lpstr>Ongoing Student/Family Education – Standard, continued 2</vt:lpstr>
      <vt:lpstr>Student/Family education:  Digging Deeper</vt:lpstr>
      <vt:lpstr>Ongoing Student/Family education:  Digging Deeper</vt:lpstr>
      <vt:lpstr>In-servicing of Other Educational Staff - Standard</vt:lpstr>
      <vt:lpstr>In-servicing of Other Educational Staff - Digging Deeper</vt:lpstr>
      <vt:lpstr>Equipment and Troubleshooting - Standard</vt:lpstr>
      <vt:lpstr>Equipment and Troubleshooting - Digging Deeper</vt:lpstr>
      <vt:lpstr>Katie’s Soapbox</vt:lpstr>
      <vt:lpstr>Listening Checks - Standard</vt:lpstr>
      <vt:lpstr>Listening Checks - Digging Deeper</vt:lpstr>
      <vt:lpstr>Deb’s Soap boxes</vt:lpstr>
      <vt:lpstr>Familiar Sounds Audiogram vs. Count the Dot audiogram</vt:lpstr>
      <vt:lpstr>Why Familiar Sounds Audiogram is inaccurate: multiple frequency bands needed to distinguish between sounds</vt:lpstr>
      <vt:lpstr>Multiple bands to distinguish between sounds (continued)</vt:lpstr>
      <vt:lpstr>SII -Based Method for Estimating the Articulation Index</vt:lpstr>
      <vt:lpstr>Same Hearing Loss- Count-the-dot Audiogram</vt:lpstr>
      <vt:lpstr>Hearing loss:  Pink = Misses Only /K/,/F/,/S/,/Th/ + /P/</vt:lpstr>
      <vt:lpstr>Word Recognition Materials with Normative Values</vt:lpstr>
      <vt:lpstr>Rationale for Using Single Syllable Word Lists with Normative Values for Functional Listening Assessment</vt:lpstr>
      <vt:lpstr>Rationale for Using Single Syllable Word Lists with Normative Values for Functional Listening Assessment (Continued)</vt:lpstr>
      <vt:lpstr>Equitable vs Equal</vt:lpstr>
      <vt:lpstr>Equitable vs Equal - Listening through a damaged auditory system is not “equal.”</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Deeper:  Collaboration While Working with Children with Hearing Loss. Charting the Cs Conference 2024</dc:title>
  <dc:creator>Katie Barth; Deb Walters-Smith</dc:creator>
  <cp:lastModifiedBy>Shuyin Maciel</cp:lastModifiedBy>
  <cp:revision>89</cp:revision>
  <dcterms:modified xsi:type="dcterms:W3CDTF">2024-04-12T19:43:37Z</dcterms:modified>
</cp:coreProperties>
</file>