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hTMT6JyiPbwNG40gTgcuy1d+C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98" y="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1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83850f4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c83850f44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c83850f44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83850f44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c83850f44b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2c83850f44b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c83850f44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c83850f44b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c83850f44b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83850f44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83850f44b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2c83850f44b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c83850f44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c83850f44b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2c83850f44b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c83850f44b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c83850f44b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c83850f44b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 ">
  <p:cSld name="7 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8994" cy="3727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">
  <p:cSld name="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  <a:defRPr sz="4000">
                <a:solidFill>
                  <a:srgbClr val="1018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9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92"/>
              <a:buNone/>
              <a:defRPr sz="18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23" name="Google Shape;23;p17" descr="Charting the Cs: Cooperation, Communication and Collaboration.&#10;Statewide Professional Development to Support the Workforce and Low Incidence Disability Areas.&#10;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04960" y="1749498"/>
            <a:ext cx="4551963" cy="10115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">
  <p:cSld name="9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 txBox="1">
            <a:spLocks noGrp="1"/>
          </p:cNvSpPr>
          <p:nvPr>
            <p:ph type="title"/>
          </p:nvPr>
        </p:nvSpPr>
        <p:spPr>
          <a:xfrm>
            <a:off x="602901" y="1202537"/>
            <a:ext cx="10999091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body" idx="1"/>
          </p:nvPr>
        </p:nvSpPr>
        <p:spPr>
          <a:xfrm>
            <a:off x="622998" y="2803764"/>
            <a:ext cx="5264079" cy="3787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body" idx="2"/>
          </p:nvPr>
        </p:nvSpPr>
        <p:spPr>
          <a:xfrm>
            <a:off x="6304924" y="2834873"/>
            <a:ext cx="5297067" cy="375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">
  <p:cSld name="10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607044" y="1202537"/>
            <a:ext cx="10968402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607043" y="2785775"/>
            <a:ext cx="5279537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4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2"/>
          </p:nvPr>
        </p:nvSpPr>
        <p:spPr>
          <a:xfrm>
            <a:off x="6292652" y="2801895"/>
            <a:ext cx="5295215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4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3"/>
          </p:nvPr>
        </p:nvSpPr>
        <p:spPr>
          <a:xfrm>
            <a:off x="622998" y="3369255"/>
            <a:ext cx="5264079" cy="330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4"/>
          </p:nvPr>
        </p:nvSpPr>
        <p:spPr>
          <a:xfrm>
            <a:off x="6304924" y="3400363"/>
            <a:ext cx="5297067" cy="3277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">
  <p:cSld name="1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>
            <a:spLocks noGrp="1"/>
          </p:cNvSpPr>
          <p:nvPr>
            <p:ph type="pic" idx="2"/>
          </p:nvPr>
        </p:nvSpPr>
        <p:spPr>
          <a:xfrm>
            <a:off x="6256626" y="2913232"/>
            <a:ext cx="5329237" cy="3493874"/>
          </a:xfrm>
          <a:prstGeom prst="rect">
            <a:avLst/>
          </a:prstGeom>
          <a:solidFill>
            <a:srgbClr val="DDEAF6"/>
          </a:solidFill>
          <a:ln>
            <a:noFill/>
          </a:ln>
        </p:spPr>
      </p:sp>
      <p:sp>
        <p:nvSpPr>
          <p:cNvPr id="37" name="Google Shape;37;p20"/>
          <p:cNvSpPr txBox="1">
            <a:spLocks noGrp="1"/>
          </p:cNvSpPr>
          <p:nvPr>
            <p:ph type="body" idx="1"/>
          </p:nvPr>
        </p:nvSpPr>
        <p:spPr>
          <a:xfrm>
            <a:off x="597946" y="2791730"/>
            <a:ext cx="5473002" cy="377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">
  <p:cSld name="1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>
            <a:spLocks noGrp="1"/>
          </p:cNvSpPr>
          <p:nvPr>
            <p:ph type="pic" idx="2"/>
          </p:nvPr>
        </p:nvSpPr>
        <p:spPr>
          <a:xfrm>
            <a:off x="1471449" y="2781219"/>
            <a:ext cx="9249104" cy="3785786"/>
          </a:xfrm>
          <a:prstGeom prst="rect">
            <a:avLst/>
          </a:prstGeom>
          <a:solidFill>
            <a:srgbClr val="DDEAF6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">
  <p:cSld name="17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">
  <p:cSld name="18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  <a:defRPr sz="4000">
                <a:solidFill>
                  <a:srgbClr val="1018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9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92"/>
              <a:buNone/>
              <a:defRPr sz="18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61" name="Google Shape;61;p27" descr="Charting the Cs: Cooperation, Communication and Collaboration.&#10;Statewide Professional Development to Support the Workforce and Low Incidence Disability Areas.&#10;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08334" y="1611667"/>
            <a:ext cx="3950216" cy="877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612949" y="1202077"/>
            <a:ext cx="10972800" cy="155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612949" y="2829711"/>
            <a:ext cx="10972799" cy="3737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2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306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71856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5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101820"/>
              </a:buClr>
              <a:buSzPts val="2800"/>
              <a:buFont typeface="Noto Sans Symbols"/>
              <a:buChar char="🢝"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/>
          <p:nvPr/>
        </p:nvSpPr>
        <p:spPr>
          <a:xfrm>
            <a:off x="946" y="1143001"/>
            <a:ext cx="227654" cy="1686710"/>
          </a:xfrm>
          <a:prstGeom prst="rect">
            <a:avLst/>
          </a:prstGeom>
          <a:solidFill>
            <a:srgbClr val="5DCD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3" name="Google Shape;13;p15" hidden="1"/>
          <p:cNvSpPr/>
          <p:nvPr/>
        </p:nvSpPr>
        <p:spPr>
          <a:xfrm flipH="1">
            <a:off x="12286312" y="0"/>
            <a:ext cx="769258" cy="11430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58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  <p:sp>
        <p:nvSpPr>
          <p:cNvPr id="14" name="Google Shape;14;p15" hidden="1"/>
          <p:cNvSpPr/>
          <p:nvPr/>
        </p:nvSpPr>
        <p:spPr>
          <a:xfrm>
            <a:off x="-856872" y="-4657"/>
            <a:ext cx="769258" cy="11430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58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0" y="2829711"/>
            <a:ext cx="227654" cy="4026744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6" name="Google Shape;16;p15"/>
          <p:cNvSpPr txBox="1"/>
          <p:nvPr/>
        </p:nvSpPr>
        <p:spPr>
          <a:xfrm>
            <a:off x="11722370" y="6505476"/>
            <a:ext cx="469630" cy="369332"/>
          </a:xfrm>
          <a:prstGeom prst="rect">
            <a:avLst/>
          </a:prstGeom>
          <a:solidFill>
            <a:srgbClr val="79D6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1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Twentieth Century"/>
                <a:cs typeface="Calibri" panose="020F0502020204030204" pitchFamily="34" charset="0"/>
                <a:sym typeface="Twentieth Century"/>
              </a:rPr>
              <a:t>‹#›</a:t>
            </a:fld>
            <a:endParaRPr sz="18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9" r:id="rId7"/>
    <p:sldLayoutId id="2147483660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helsea.paulson@msa.state.mn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lvigesaa@tsapc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</a:pPr>
            <a:r>
              <a:rPr lang="en-US" dirty="0"/>
              <a:t>Identifying the Need - Communication</a:t>
            </a:r>
            <a:endParaRPr dirty="0"/>
          </a:p>
        </p:txBody>
      </p:sp>
      <p:sp>
        <p:nvSpPr>
          <p:cNvPr id="120" name="Google Shape;120;p3"/>
          <p:cNvSpPr txBox="1">
            <a:spLocks noGrp="1"/>
          </p:cNvSpPr>
          <p:nvPr>
            <p:ph type="subTitle" idx="1"/>
          </p:nvPr>
        </p:nvSpPr>
        <p:spPr>
          <a:xfrm>
            <a:off x="594825" y="3909557"/>
            <a:ext cx="11019300" cy="26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Lori </a:t>
            </a:r>
            <a:r>
              <a:rPr lang="en-US" dirty="0" err="1"/>
              <a:t>Vigesaa</a:t>
            </a:r>
            <a:r>
              <a:rPr lang="en-US" dirty="0"/>
              <a:t>, MS, LPCC, NCC, CI/CT - Clinical Supervisor of the Therapeutic Services Agency’s DHHB Program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Chelsea Paulson, MA, MSAD DHH Outreach Specialist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This presentation will be done in ASL. Voice interpreter will be provided, if needed.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</a:pPr>
            <a:r>
              <a:rPr lang="en-US" dirty="0"/>
              <a:t>Thank you!</a:t>
            </a:r>
            <a:endParaRPr dirty="0"/>
          </a:p>
        </p:txBody>
      </p:sp>
      <p:sp>
        <p:nvSpPr>
          <p:cNvPr id="181" name="Google Shape;181;p14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Chelsea Paulson -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chelsea.paulson@msa.state.mn.us</a:t>
            </a:r>
            <a:r>
              <a:rPr lang="en-US" dirty="0"/>
              <a:t>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Lori </a:t>
            </a:r>
            <a:r>
              <a:rPr lang="en-US" dirty="0" err="1"/>
              <a:t>Vigesaa</a:t>
            </a:r>
            <a:r>
              <a:rPr lang="en-US" dirty="0"/>
              <a:t> -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lvigesaa@tsapc.net</a:t>
            </a:r>
            <a:r>
              <a:rPr lang="en-US" dirty="0"/>
              <a:t>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</a:pPr>
            <a:r>
              <a:rPr lang="en-US" dirty="0"/>
              <a:t>Agenda</a:t>
            </a:r>
            <a:endParaRPr dirty="0"/>
          </a:p>
        </p:txBody>
      </p:sp>
      <p:sp>
        <p:nvSpPr>
          <p:cNvPr id="126" name="Google Shape;126;p4"/>
          <p:cNvSpPr txBox="1">
            <a:spLocks noGrp="1"/>
          </p:cNvSpPr>
          <p:nvPr>
            <p:ph type="body" idx="1"/>
          </p:nvPr>
        </p:nvSpPr>
        <p:spPr>
          <a:xfrm>
            <a:off x="612495" y="2803775"/>
            <a:ext cx="6047612" cy="3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28600" lvl="1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None/>
            </a:pPr>
            <a:r>
              <a:rPr lang="en-US" dirty="0"/>
              <a:t>We will be covering these topics in ASL: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What is Normal Development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Verbal/Signed Communication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Nonverbal Communication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Questions to Ask Yourselves as a Professional </a:t>
            </a:r>
            <a:endParaRPr dirty="0"/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6781949" y="2760300"/>
            <a:ext cx="5037600" cy="3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28600" lvl="1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None/>
            </a:pPr>
            <a:r>
              <a:rPr lang="en-US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For ASL CEUs, we acknowledge that this is a “meaty </a:t>
            </a:r>
            <a:r>
              <a:rPr lang="en-US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content</a:t>
            </a:r>
            <a:r>
              <a:rPr lang="en-US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” - so we ask you to ask us if you need repeat, or clarification on sign choices.</a:t>
            </a:r>
            <a:endParaRPr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</a:ext>
              </a:extLst>
            </a:endParaRPr>
          </a:p>
          <a:p>
            <a:pPr marL="228600" lvl="1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None/>
            </a:pPr>
            <a:r>
              <a:rPr lang="en-US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We are providing the content in Deaf Culture to count toward ASL CEUs. </a:t>
            </a:r>
            <a:endParaRPr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</a:ext>
              </a:ex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602901" y="1202537"/>
            <a:ext cx="10999091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</a:pPr>
            <a:r>
              <a:rPr lang="en-US" dirty="0"/>
              <a:t>What is Normal Development? </a:t>
            </a:r>
            <a:endParaRPr dirty="0"/>
          </a:p>
        </p:txBody>
      </p:sp>
      <p:sp>
        <p:nvSpPr>
          <p:cNvPr id="133" name="Google Shape;133;p5"/>
          <p:cNvSpPr txBox="1">
            <a:spLocks noGrp="1"/>
          </p:cNvSpPr>
          <p:nvPr>
            <p:ph type="body" idx="1"/>
          </p:nvPr>
        </p:nvSpPr>
        <p:spPr>
          <a:xfrm>
            <a:off x="622998" y="2803764"/>
            <a:ext cx="5264079" cy="3787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SzPts val="2400"/>
              <a:buNone/>
            </a:pPr>
            <a:r>
              <a:rPr lang="en-US" dirty="0"/>
              <a:t>Five factors of a normal development: </a:t>
            </a:r>
            <a:endParaRPr dirty="0"/>
          </a:p>
          <a:p>
            <a:pPr marL="342900" indent="-342900">
              <a:spcBef>
                <a:spcPts val="8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Physical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Neural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Cognitive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Emotional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/>
              <a:t>Behavioral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83850f44b_0_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</a:pPr>
            <a:r>
              <a:rPr lang="en-US" dirty="0"/>
              <a:t>Diagnosis at Birth</a:t>
            </a:r>
            <a:endParaRPr dirty="0"/>
          </a:p>
        </p:txBody>
      </p:sp>
      <p:sp>
        <p:nvSpPr>
          <p:cNvPr id="140" name="Google Shape;140;g2c83850f44b_0_0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945956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Clr>
                <a:schemeClr val="dk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Impacts of illnesses, syndromes, and other congenital deficits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600"/>
              </a:spcBef>
              <a:spcAft>
                <a:spcPts val="12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Be aware and watchful at major developmental stages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371600" lvl="2" indent="-381000" algn="l" rtl="0">
              <a:lnSpc>
                <a:spcPct val="115000"/>
              </a:lnSpc>
              <a:spcAft>
                <a:spcPts val="12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Ex: Congenital Cytomegalovirus (CMV) - can present as ADHD, but it is not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83850f44b_0_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Diagnosis at Birth, </a:t>
            </a:r>
            <a:r>
              <a:rPr lang="en-US" sz="3200" dirty="0"/>
              <a:t>continued</a:t>
            </a:r>
            <a:endParaRPr sz="3200" dirty="0"/>
          </a:p>
        </p:txBody>
      </p:sp>
      <p:sp>
        <p:nvSpPr>
          <p:cNvPr id="147" name="Google Shape;147;g2c83850f44b_0_6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169243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Trauma 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 utero can impact   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Cortisol is released when the mother is under extreme stress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Has been found to impact the developing amygdala in biologically female babies 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Heightened stress reactivity, negative emotionality, and higher levels of internalizing symptoms.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Calibri" panose="020F0502020204030204" pitchFamily="34" charset="0"/>
              <a:buChar char="•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Link to neurodevelopmental and psychiatric disorders in children</a:t>
            </a:r>
            <a:endParaRPr dirty="0"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c83850f44b_0_12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Neural, Cognitive, Emotional, and Behavioral Development</a:t>
            </a:r>
            <a:endParaRPr dirty="0"/>
          </a:p>
        </p:txBody>
      </p:sp>
      <p:sp>
        <p:nvSpPr>
          <p:cNvPr id="154" name="Google Shape;154;g2c83850f44b_0_12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212529"/>
              </a:buClr>
              <a:buSzPts val="2400"/>
              <a:buFont typeface="Arial"/>
              <a:buChar char="●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All of these tend to develop at the same time throughout the lifespan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212529"/>
              </a:buClr>
              <a:buSzPts val="2400"/>
              <a:buFont typeface="Arial"/>
              <a:buChar char="●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They are all impacted and throw off typical developmental trajectory by: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212529"/>
              </a:buClr>
              <a:buSzPts val="2400"/>
              <a:buFont typeface="Arial"/>
              <a:buChar char="○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Trauma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371600" lvl="2" indent="-381000" algn="l" rtl="0">
              <a:lnSpc>
                <a:spcPct val="115000"/>
              </a:lnSpc>
              <a:spcAft>
                <a:spcPts val="600"/>
              </a:spcAft>
              <a:buClr>
                <a:srgbClr val="212529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Experienced before the age of three can cause problems in relationship/bonding with parents and others, foundational development in language, mobility/physical/social skills, and emotional regulation.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83850f44b_0_18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Neural, Cognitive, Emotional, and Behavioral Development,</a:t>
            </a:r>
            <a:r>
              <a:rPr lang="en-US" sz="3200" dirty="0"/>
              <a:t> continued</a:t>
            </a:r>
            <a:endParaRPr sz="3200" dirty="0"/>
          </a:p>
        </p:txBody>
      </p:sp>
      <p:sp>
        <p:nvSpPr>
          <p:cNvPr id="161" name="Google Shape;161;g2c83850f44b_0_18"/>
          <p:cNvSpPr txBox="1">
            <a:spLocks noGrp="1"/>
          </p:cNvSpPr>
          <p:nvPr>
            <p:ph type="body" idx="1"/>
          </p:nvPr>
        </p:nvSpPr>
        <p:spPr>
          <a:xfrm>
            <a:off x="612500" y="2527726"/>
            <a:ext cx="10979100" cy="4003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Arial"/>
              <a:buChar char="○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Language Deprivation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Arial"/>
              <a:buChar char="■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Delays Theory of Mind development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Arial"/>
              <a:buChar char="■"/>
            </a:pPr>
            <a:r>
              <a:rPr lang="en-US" dirty="0">
                <a:solidFill>
                  <a:srgbClr val="212529"/>
                </a:solidFill>
                <a:highlight>
                  <a:srgbClr val="FFFFFF"/>
                </a:highlight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Toxic Stress can lead to PTSD symptoms</a:t>
            </a:r>
            <a:endParaRPr dirty="0">
              <a:solidFill>
                <a:srgbClr val="212529"/>
              </a:solidFill>
              <a:highlight>
                <a:srgbClr val="FFFFFF"/>
              </a:highlight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You can have someone with high cognitive abilities, but their perceptions and/or reasoning can be distorted. 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931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2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Significant disruption in the family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931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2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Trauma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931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2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ACEs (5+)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2400"/>
              <a:buFont typeface="Arial"/>
              <a:buChar char="●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Theory of Mind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83850f44b_0_3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dirty="0">
                <a:solidFill>
                  <a:srgbClr val="101820"/>
                </a:solidFill>
              </a:rPr>
              <a:t>Questions to Ask Yourself As A Professional</a:t>
            </a:r>
            <a:endParaRPr dirty="0"/>
          </a:p>
        </p:txBody>
      </p:sp>
      <p:sp>
        <p:nvSpPr>
          <p:cNvPr id="168" name="Google Shape;168;g2c83850f44b_0_30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Is Emotional and/or Behavioral Dysregulation intrusive to academics and/or relationships?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Are you seeing/hearing 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negative self-concept statements 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theory of mind development is delayed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increase in worries/fears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Refusals and/or consistent irritability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Withdrawal and/or isolation from school, activities, or others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Academic decline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83850f44b_0_3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 to Ask Yourself As A Professional,</a:t>
            </a:r>
            <a:r>
              <a:rPr lang="en-US" sz="3200" dirty="0"/>
              <a:t> continued</a:t>
            </a:r>
            <a:endParaRPr sz="3200" dirty="0"/>
          </a:p>
        </p:txBody>
      </p:sp>
      <p:sp>
        <p:nvSpPr>
          <p:cNvPr id="175" name="Google Shape;175;g2c83850f44b_0_36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Do you know if there is past or recent trauma and…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Client is struggling emotionally, behaviorally, or academically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Engaging in risky behaviors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Has anger outbursts 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AW xmlns="http://www.net-centric.com/PAWPP">
  <Shape xmlns="" ID="NqcvB3j+kCxtFppb0ArpeZ4q8Fs=" pdftag="H1" artifact="_x0030_" isBookmarkSet="yes" bookmark="yes" Order="_x0031_"/>
  <Shape xmlns="" ID="QXrg7JVY9xM4ScKIk8CgmbKM8J0=" pdftag="P" isBookmarkSet="no" bookmark="no" Order="_x0032_"/>
  <Shape xmlns="" ID="+r7NsAUeOyrLjEECNjsbhz0lhjY=" isBookmarkSet="yes" bookmark="yes" pdftag="H2" artifact="_x0030_" Order="_x0031_"/>
  <Shape xmlns="" ID="I4tDF5FM40XnRO9lns0OlmU0xh0=" pdftag="P" isBookmarkSet="no" bookmark="no" Order="_x0032_"/>
  <Shape xmlns="" ID="Xu1OgxSTRjGr5MZCHDzeF3pfzQ4=" pdftag="P" isBookmarkSet="no" bookmark="no" Order="_x0033_"/>
  <Shape xmlns="" ID="rpDSL+44Y9N6nez3wxa7RwGtU+0=" pdftag="H2" artifact="_x0030_" isBookmarkSet="yes" bookmark="yes" Order="_x0031_"/>
  <Shape xmlns="" ID="wEC3KpMHxaZZVJvWwZno+hETWeg=" pdftag="P" isBookmarkSet="no" bookmark="no" Order="_x0032_"/>
  <Shape xmlns="" ID="+LwANf9R0WjZfkKVK5FXwINsHDE=" isBookmarkSet="yes" bookmark="yes" pdftag="H2" artifact="_x0030_" Order="_x0031_"/>
  <Shape xmlns="" ID="Fi/bF/0FU/qEpk+RH14Zu+n4xmA=" pdftag="P" isBookmarkSet="no" bookmark="no" Order="_x0032_"/>
  <Shape xmlns="" ID="czoHuvvClXoqx6YJSZXCN3NnLJI=" Order="_x0031_" isBookmarkSet="no" bookmark="no" pdftag="_x005B_Artifact_x005D_" artifact="_x0031_"/>
  <Shape xmlns="" ID="cf5ov4FypM0JwBUiJa6WPVgbiPQ=" pdftag="P" isBookmarkSet="no" bookmark="no" Order="_x0031_"/>
  <Shape xmlns="" ID="CpvVh2/yX1k4936TOyRXjrQw62Y=" isBookmarkSet="yes" bookmark="yes" pdftag="H2" artifact="_x0030_" Order="_x0031_"/>
  <Shape xmlns="" ID="rdqI9GQZy4A4SahKOYWPsb5Zdwo=" pdftag="P" isBookmarkSet="no" bookmark="no" Order="_x0032_"/>
  <Shape xmlns="" ID="HM7gkXk8x0Pu2vGQyoC/ErmA1uQ=" Order="_x0031_" isBookmarkSet="no" bookmark="no" pdftag="_x005B_Artifact_x005D_" artifact="_x0031_"/>
  <Shape xmlns="" ID="8dr3DxUcWe28JK/0fnOQFS9nbAM=" pdftag="P" isBookmarkSet="no" bookmark="no" Order="_x0031_"/>
  <Shape xmlns="" ID="AeFQcKFQfFS2DQnHch2ms3wY0yg=" isBookmarkSet="yes" bookmark="yes" pdftag="H2" artifact="_x0030_" Order="_x0031_"/>
  <Shape xmlns="" ID="FHd/na5MwyG1Ac2VKzTjUP2zLak=" pdftag="P" isBookmarkSet="no" bookmark="no" Order="_x0032_"/>
  <Shape xmlns="" ID="CNWnBoMUDRnmwhMSwPz22ZQrx/o=" Order="_x0031_" isBookmarkSet="yes" bookmark="no" pdftag="_x005B_Artifact_x005D_" artifact="_x0031_"/>
  <Shape xmlns="" ID="uVCKG4GcNwmStz6NRUU+uW3PBQc=" pdftag="P" isBookmarkSet="no" bookmark="no" Order="_x0031_"/>
  <Shape xmlns="" ID="0qv1lRZQmS5uGrP0Tksg7w1ecP0=" isBookmarkSet="yes" bookmark="yes" pdftag="H2" artifact="_x0030_" Order="_x0031_"/>
  <Shape xmlns="" ID="69UgxWXmmMXZ3p+z9zxfgrU9PYs=" pdftag="P" isBookmarkSet="no" bookmark="no" Order="_x0032_"/>
  <HyperLink xmlns="" ID="69UgxWXmmMXZ3p+z9zxfgrU9PYs=-655523230399.5387_311.4362" plainAltText="chelsea.paulson_x0040_msa.state.mn.us" language="" Lang=""/>
  <HyperLink xmlns="" ID="69UgxWXmmMXZ3p+z9zxfgrU9PYs=-2071531746453.4738_340.2362" plainAltText="lvigesaa_x0040_tsapc.net" language="" Lang=""/>
</PAW>
</file>

<file path=customXml/itemProps1.xml><?xml version="1.0" encoding="utf-8"?>
<ds:datastoreItem xmlns:ds="http://schemas.openxmlformats.org/officeDocument/2006/customXml" ds:itemID="{186CB123-214A-40C7-B460-EFCBD7B1F4C9}">
  <ds:schemaRefs>
    <ds:schemaRef ds:uri="http://www.net-centric.com/PAWPP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493</Words>
  <Application>Microsoft Office PowerPoint</Application>
  <PresentationFormat>Widescreen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Noto Sans Symbols</vt:lpstr>
      <vt:lpstr>Twentieth Century</vt:lpstr>
      <vt:lpstr>Wingdings</vt:lpstr>
      <vt:lpstr>Integral</vt:lpstr>
      <vt:lpstr>Identifying the Need - Communication</vt:lpstr>
      <vt:lpstr>Agenda</vt:lpstr>
      <vt:lpstr>What is Normal Development? </vt:lpstr>
      <vt:lpstr>Diagnosis at Birth</vt:lpstr>
      <vt:lpstr>Diagnosis at Birth, continued</vt:lpstr>
      <vt:lpstr>Neural, Cognitive, Emotional, and Behavioral Development</vt:lpstr>
      <vt:lpstr>Neural, Cognitive, Emotional, and Behavioral Development, continued</vt:lpstr>
      <vt:lpstr>Questions to Ask Yourself As A Professional</vt:lpstr>
      <vt:lpstr>Questions to Ask Yourself As A Professional, continued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the Need - Communication. Charting the Cs Conference 2024</dc:title>
  <dc:creator>Chelsea Paulson; Lori Vigesaa</dc:creator>
  <cp:lastModifiedBy>Shuyin Maciel</cp:lastModifiedBy>
  <cp:revision>31</cp:revision>
  <dcterms:created xsi:type="dcterms:W3CDTF">2020-04-18T15:28:58Z</dcterms:created>
  <dcterms:modified xsi:type="dcterms:W3CDTF">2024-04-12T16:38:32Z</dcterms:modified>
</cp:coreProperties>
</file>