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2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9" roundtripDataSignature="AMtx7mjkPwU6gHoQWpjY04w92qzUeZNl8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4697" autoAdjust="0"/>
  </p:normalViewPr>
  <p:slideViewPr>
    <p:cSldViewPr snapToGrid="0">
      <p:cViewPr varScale="1">
        <p:scale>
          <a:sx n="78" d="100"/>
          <a:sy n="78" d="100"/>
        </p:scale>
        <p:origin x="1698" y="5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2433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4218" y="6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customschemas.google.com/relationships/presentationmetadata" Target="meta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6" name="Google Shape;116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1</a:t>
            </a:fld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2c82ebc790e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2c82ebc790e_0_4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g2c82ebc790e_0_4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10</a:t>
            </a:fld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2c82ebc790e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2c82ebc790e_0_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g2c82ebc790e_0_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11</a:t>
            </a:fld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2c82ebc790e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2c82ebc790e_0_6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g2c82ebc790e_0_6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12</a:t>
            </a:fld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c82ebc790e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2c82ebc790e_0_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g2c82ebc790e_0_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3</a:t>
            </a:fld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c82ebc790e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2c82ebc790e_0_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g2c82ebc790e_0_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4</a:t>
            </a:fld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2c82ebc790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2c82ebc790e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4" name="Google Shape;144;g2c82ebc790e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5</a:t>
            </a:fld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c82ebc790e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2c82ebc790e_0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g2c82ebc790e_0_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6</a:t>
            </a:fld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2c82ebc790e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2c82ebc790e_0_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g2c82ebc790e_0_2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7</a:t>
            </a:fld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2c82ebc790e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2c82ebc790e_0_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g2c82ebc790e_0_3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8</a:t>
            </a:fld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c82ebc790e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2c82ebc790e_0_3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g2c82ebc790e_0_3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9</a:t>
            </a:fld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 ">
  <p:cSld name="7 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6"/>
          <p:cNvSpPr txBox="1">
            <a:spLocks noGrp="1"/>
          </p:cNvSpPr>
          <p:nvPr>
            <p:ph type="title"/>
          </p:nvPr>
        </p:nvSpPr>
        <p:spPr>
          <a:xfrm>
            <a:off x="612489" y="1202538"/>
            <a:ext cx="10978994" cy="1511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6"/>
          <p:cNvSpPr txBox="1">
            <a:spLocks noGrp="1"/>
          </p:cNvSpPr>
          <p:nvPr>
            <p:ph type="body" idx="1"/>
          </p:nvPr>
        </p:nvSpPr>
        <p:spPr>
          <a:xfrm>
            <a:off x="612488" y="2803766"/>
            <a:ext cx="10978994" cy="37271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/>
            </a:lvl1pPr>
            <a:lvl2pPr marL="914400" lvl="1" indent="-393192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3399"/>
              </a:buClr>
              <a:buSzPts val="2592"/>
              <a:buFont typeface="Calibri"/>
              <a:buChar char="•"/>
              <a:defRPr sz="2400"/>
            </a:lvl2pPr>
            <a:lvl3pPr marL="1371600" lvl="2" indent="-350519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1689"/>
              </a:buClr>
              <a:buSzPts val="1920"/>
              <a:buFont typeface="Courier New"/>
              <a:buChar char="o"/>
              <a:defRPr sz="2400"/>
            </a:lvl3pPr>
            <a:lvl4pPr marL="1828800" lvl="3" indent="-33528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80"/>
              <a:buChar char="▪"/>
              <a:defRPr sz="2400"/>
            </a:lvl4pPr>
            <a:lvl5pPr marL="2286000" lvl="4" indent="-371856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3399"/>
              </a:buClr>
              <a:buSzPts val="2256"/>
              <a:buFont typeface="Noto Sans Symbols"/>
              <a:buChar char="▪"/>
              <a:defRPr sz="2400"/>
            </a:lvl5pPr>
            <a:lvl6pPr marL="2743200" lvl="5" indent="-35052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3399"/>
              </a:buClr>
              <a:buSzPts val="1920"/>
              <a:buFont typeface="Courier New"/>
              <a:buChar char="o"/>
              <a:defRPr sz="2400"/>
            </a:lvl6pPr>
            <a:lvl7pPr marL="3200400" lvl="6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">
  <p:cSld name="1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7"/>
          <p:cNvSpPr txBox="1">
            <a:spLocks noGrp="1"/>
          </p:cNvSpPr>
          <p:nvPr>
            <p:ph type="ctrTitle"/>
          </p:nvPr>
        </p:nvSpPr>
        <p:spPr>
          <a:xfrm>
            <a:off x="606868" y="2895455"/>
            <a:ext cx="11000232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01820"/>
              </a:buClr>
              <a:buSzPts val="4000"/>
              <a:buFont typeface="Calibri"/>
              <a:buNone/>
              <a:defRPr sz="4000">
                <a:solidFill>
                  <a:srgbClr val="10182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7"/>
          <p:cNvSpPr txBox="1">
            <a:spLocks noGrp="1"/>
          </p:cNvSpPr>
          <p:nvPr>
            <p:ph type="subTitle" idx="1"/>
          </p:nvPr>
        </p:nvSpPr>
        <p:spPr>
          <a:xfrm>
            <a:off x="594836" y="3909540"/>
            <a:ext cx="11019187" cy="15678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0C0C0C"/>
                </a:solidFill>
              </a:defRPr>
            </a:lvl1pPr>
            <a:lvl2pPr lvl="1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90"/>
              <a:buNone/>
              <a:defRPr sz="1800"/>
            </a:lvl2pPr>
            <a:lvl3pPr lvl="2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60"/>
              <a:buNone/>
              <a:defRPr sz="1800"/>
            </a:lvl4pPr>
            <a:lvl5pPr lvl="4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92"/>
              <a:buNone/>
              <a:defRPr sz="18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/>
            </a:lvl6pPr>
            <a:lvl7pPr lvl="6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pic>
        <p:nvPicPr>
          <p:cNvPr id="23" name="Google Shape;23;p17" descr="Charting the Cs: Cooperation, Communication and Collaboration.&#10;Statewide Professional Development to Support the Workforce and Low Incidence Disability Areas.&#10;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758661" y="1612847"/>
            <a:ext cx="4702434" cy="10449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">
  <p:cSld name="9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8"/>
          <p:cNvSpPr txBox="1">
            <a:spLocks noGrp="1"/>
          </p:cNvSpPr>
          <p:nvPr>
            <p:ph type="title"/>
          </p:nvPr>
        </p:nvSpPr>
        <p:spPr>
          <a:xfrm>
            <a:off x="602901" y="1202537"/>
            <a:ext cx="10999091" cy="1508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3600"/>
              <a:buFont typeface="Calibri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8"/>
          <p:cNvSpPr txBox="1">
            <a:spLocks noGrp="1"/>
          </p:cNvSpPr>
          <p:nvPr>
            <p:ph type="body" idx="1"/>
          </p:nvPr>
        </p:nvSpPr>
        <p:spPr>
          <a:xfrm>
            <a:off x="622998" y="2803764"/>
            <a:ext cx="5264079" cy="3787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/>
            </a:lvl1pPr>
            <a:lvl2pPr marL="914400" lvl="1" indent="-393192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3399"/>
              </a:buClr>
              <a:buSzPts val="2592"/>
              <a:buFont typeface="Calibri"/>
              <a:buChar char="•"/>
              <a:defRPr sz="2400"/>
            </a:lvl2pPr>
            <a:lvl3pPr marL="1371600" lvl="2" indent="-350519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1689"/>
              </a:buClr>
              <a:buSzPts val="1920"/>
              <a:buFont typeface="Courier New"/>
              <a:buChar char="o"/>
              <a:defRPr sz="2400"/>
            </a:lvl3pPr>
            <a:lvl4pPr marL="1828800" lvl="3" indent="-33528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80"/>
              <a:buChar char="▪"/>
              <a:defRPr sz="2400"/>
            </a:lvl4pPr>
            <a:lvl5pPr marL="2286000" lvl="4" indent="-371856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3399"/>
              </a:buClr>
              <a:buSzPts val="2256"/>
              <a:buFont typeface="Noto Sans Symbols"/>
              <a:buChar char="▪"/>
              <a:defRPr sz="2400"/>
            </a:lvl5pPr>
            <a:lvl6pPr marL="2743200" lvl="5" indent="-35052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3399"/>
              </a:buClr>
              <a:buSzPts val="1920"/>
              <a:buFont typeface="Courier New"/>
              <a:buChar char="o"/>
              <a:defRPr sz="2400"/>
            </a:lvl6pPr>
            <a:lvl7pPr marL="3200400" lvl="6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  <p:sp>
        <p:nvSpPr>
          <p:cNvPr id="27" name="Google Shape;27;p18"/>
          <p:cNvSpPr txBox="1">
            <a:spLocks noGrp="1"/>
          </p:cNvSpPr>
          <p:nvPr>
            <p:ph type="body" idx="2"/>
          </p:nvPr>
        </p:nvSpPr>
        <p:spPr>
          <a:xfrm>
            <a:off x="6304924" y="2834873"/>
            <a:ext cx="5297067" cy="37561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/>
            </a:lvl1pPr>
            <a:lvl2pPr marL="914400" lvl="1" indent="-393192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3399"/>
              </a:buClr>
              <a:buSzPts val="2592"/>
              <a:buFont typeface="Calibri"/>
              <a:buChar char="•"/>
              <a:defRPr sz="2400"/>
            </a:lvl2pPr>
            <a:lvl3pPr marL="1371600" lvl="2" indent="-350519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1689"/>
              </a:buClr>
              <a:buSzPts val="1920"/>
              <a:buFont typeface="Courier New"/>
              <a:buChar char="o"/>
              <a:defRPr sz="2400"/>
            </a:lvl3pPr>
            <a:lvl4pPr marL="1828800" lvl="3" indent="-33528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80"/>
              <a:buChar char="▪"/>
              <a:defRPr sz="2400"/>
            </a:lvl4pPr>
            <a:lvl5pPr marL="2286000" lvl="4" indent="-371856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3399"/>
              </a:buClr>
              <a:buSzPts val="2256"/>
              <a:buFont typeface="Noto Sans Symbols"/>
              <a:buChar char="▪"/>
              <a:defRPr sz="2400"/>
            </a:lvl5pPr>
            <a:lvl6pPr marL="2743200" lvl="5" indent="-35052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3399"/>
              </a:buClr>
              <a:buSzPts val="1920"/>
              <a:buFont typeface="Courier New"/>
              <a:buChar char="o"/>
              <a:defRPr sz="2400"/>
            </a:lvl6pPr>
            <a:lvl7pPr marL="3200400" lvl="6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1">
  <p:cSld name="11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0"/>
          <p:cNvSpPr txBox="1">
            <a:spLocks noGrp="1"/>
          </p:cNvSpPr>
          <p:nvPr>
            <p:ph type="title"/>
          </p:nvPr>
        </p:nvSpPr>
        <p:spPr>
          <a:xfrm>
            <a:off x="612489" y="1202538"/>
            <a:ext cx="10978994" cy="1511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0"/>
          <p:cNvSpPr>
            <a:spLocks noGrp="1"/>
          </p:cNvSpPr>
          <p:nvPr>
            <p:ph type="pic" idx="2"/>
          </p:nvPr>
        </p:nvSpPr>
        <p:spPr>
          <a:xfrm>
            <a:off x="6256626" y="2913232"/>
            <a:ext cx="5329237" cy="3493874"/>
          </a:xfrm>
          <a:prstGeom prst="rect">
            <a:avLst/>
          </a:prstGeom>
          <a:solidFill>
            <a:srgbClr val="DDEAF6"/>
          </a:solidFill>
          <a:ln>
            <a:noFill/>
          </a:ln>
        </p:spPr>
      </p:sp>
      <p:sp>
        <p:nvSpPr>
          <p:cNvPr id="37" name="Google Shape;37;p20"/>
          <p:cNvSpPr txBox="1">
            <a:spLocks noGrp="1"/>
          </p:cNvSpPr>
          <p:nvPr>
            <p:ph type="body" idx="1"/>
          </p:nvPr>
        </p:nvSpPr>
        <p:spPr>
          <a:xfrm>
            <a:off x="597946" y="2791730"/>
            <a:ext cx="5473002" cy="3775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/>
            </a:lvl1pPr>
            <a:lvl2pPr marL="914400" lvl="1" indent="-393192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3399"/>
              </a:buClr>
              <a:buSzPts val="2592"/>
              <a:buFont typeface="Calibri"/>
              <a:buChar char="•"/>
              <a:defRPr sz="2400"/>
            </a:lvl2pPr>
            <a:lvl3pPr marL="1371600" lvl="2" indent="-350519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1689"/>
              </a:buClr>
              <a:buSzPts val="1920"/>
              <a:buFont typeface="Courier New"/>
              <a:buChar char="o"/>
              <a:defRPr sz="2400"/>
            </a:lvl3pPr>
            <a:lvl4pPr marL="1828800" lvl="3" indent="-33528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80"/>
              <a:buChar char="▪"/>
              <a:defRPr sz="2400"/>
            </a:lvl4pPr>
            <a:lvl5pPr marL="2286000" lvl="4" indent="-371856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3399"/>
              </a:buClr>
              <a:buSzPts val="2256"/>
              <a:buFont typeface="Noto Sans Symbols"/>
              <a:buChar char="▪"/>
              <a:defRPr sz="2400"/>
            </a:lvl5pPr>
            <a:lvl6pPr marL="2743200" lvl="5" indent="-35052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3399"/>
              </a:buClr>
              <a:buSzPts val="1920"/>
              <a:buFont typeface="Courier New"/>
              <a:buChar char="o"/>
              <a:defRPr sz="2400"/>
            </a:lvl6pPr>
            <a:lvl7pPr marL="3200400" lvl="6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2">
  <p:cSld name="12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2"/>
          <p:cNvSpPr txBox="1">
            <a:spLocks noGrp="1"/>
          </p:cNvSpPr>
          <p:nvPr>
            <p:ph type="title"/>
          </p:nvPr>
        </p:nvSpPr>
        <p:spPr>
          <a:xfrm>
            <a:off x="612489" y="1202538"/>
            <a:ext cx="10978994" cy="1511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2"/>
          <p:cNvSpPr>
            <a:spLocks noGrp="1"/>
          </p:cNvSpPr>
          <p:nvPr>
            <p:ph type="pic" idx="2"/>
          </p:nvPr>
        </p:nvSpPr>
        <p:spPr>
          <a:xfrm>
            <a:off x="1471449" y="2781219"/>
            <a:ext cx="9249104" cy="3785786"/>
          </a:xfrm>
          <a:prstGeom prst="rect">
            <a:avLst/>
          </a:prstGeom>
          <a:solidFill>
            <a:srgbClr val="DDEAF6"/>
          </a:solidFill>
          <a:ln>
            <a:noFill/>
          </a:ln>
        </p:spPr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6">
  <p:cSld name="16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5"/>
          <p:cNvSpPr txBox="1">
            <a:spLocks noGrp="1"/>
          </p:cNvSpPr>
          <p:nvPr>
            <p:ph type="title"/>
          </p:nvPr>
        </p:nvSpPr>
        <p:spPr>
          <a:xfrm>
            <a:off x="612489" y="1202538"/>
            <a:ext cx="10978994" cy="1511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5"/>
          <p:cNvSpPr txBox="1">
            <a:spLocks noGrp="1"/>
          </p:cNvSpPr>
          <p:nvPr>
            <p:ph type="body" idx="1"/>
          </p:nvPr>
        </p:nvSpPr>
        <p:spPr>
          <a:xfrm>
            <a:off x="597946" y="2791726"/>
            <a:ext cx="5473002" cy="3775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/>
            </a:lvl1pPr>
            <a:lvl2pPr marL="914400" lvl="1" indent="-393192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3399"/>
              </a:buClr>
              <a:buSzPts val="2592"/>
              <a:buFont typeface="Calibri"/>
              <a:buChar char="•"/>
              <a:defRPr sz="2400"/>
            </a:lvl2pPr>
            <a:lvl3pPr marL="1371600" lvl="2" indent="-350519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1689"/>
              </a:buClr>
              <a:buSzPts val="1920"/>
              <a:buFont typeface="Courier New"/>
              <a:buChar char="o"/>
              <a:defRPr sz="2400"/>
            </a:lvl3pPr>
            <a:lvl4pPr marL="1828800" lvl="3" indent="-33528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80"/>
              <a:buChar char="▪"/>
              <a:defRPr sz="2400"/>
            </a:lvl4pPr>
            <a:lvl5pPr marL="2286000" lvl="4" indent="-371856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3399"/>
              </a:buClr>
              <a:buSzPts val="2256"/>
              <a:buFont typeface="Noto Sans Symbols"/>
              <a:buChar char="▪"/>
              <a:defRPr sz="2400"/>
            </a:lvl5pPr>
            <a:lvl6pPr marL="2743200" lvl="5" indent="-35052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3399"/>
              </a:buClr>
              <a:buSzPts val="1920"/>
              <a:buFont typeface="Courier New"/>
              <a:buChar char="o"/>
              <a:defRPr sz="2400"/>
            </a:lvl6pPr>
            <a:lvl7pPr marL="3200400" lvl="6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">
  <p:cSld name="17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6"/>
          <p:cNvSpPr txBox="1">
            <a:spLocks noGrp="1"/>
          </p:cNvSpPr>
          <p:nvPr>
            <p:ph type="title"/>
          </p:nvPr>
        </p:nvSpPr>
        <p:spPr>
          <a:xfrm>
            <a:off x="612489" y="1202538"/>
            <a:ext cx="10978994" cy="1511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">
  <p:cSld name="18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7"/>
          <p:cNvSpPr txBox="1">
            <a:spLocks noGrp="1"/>
          </p:cNvSpPr>
          <p:nvPr>
            <p:ph type="ctrTitle"/>
          </p:nvPr>
        </p:nvSpPr>
        <p:spPr>
          <a:xfrm>
            <a:off x="606868" y="2895455"/>
            <a:ext cx="11000232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01820"/>
              </a:buClr>
              <a:buSzPts val="4000"/>
              <a:buFont typeface="Calibri"/>
              <a:buNone/>
              <a:defRPr sz="4000">
                <a:solidFill>
                  <a:srgbClr val="10182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subTitle" idx="1"/>
          </p:nvPr>
        </p:nvSpPr>
        <p:spPr>
          <a:xfrm>
            <a:off x="594836" y="3909540"/>
            <a:ext cx="11019187" cy="15678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0C0C0C"/>
                </a:solidFill>
              </a:defRPr>
            </a:lvl1pPr>
            <a:lvl2pPr lvl="1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90"/>
              <a:buNone/>
              <a:defRPr sz="1800"/>
            </a:lvl2pPr>
            <a:lvl3pPr lvl="2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60"/>
              <a:buNone/>
              <a:defRPr sz="1800"/>
            </a:lvl4pPr>
            <a:lvl5pPr lvl="4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92"/>
              <a:buNone/>
              <a:defRPr sz="18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/>
            </a:lvl6pPr>
            <a:lvl7pPr lvl="6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pic>
        <p:nvPicPr>
          <p:cNvPr id="61" name="Google Shape;61;p27" descr="Charting the Cs: Cooperation, Communication and Collaboration.&#10;Statewide Professional Development to Support the Workforce and Low Incidence Disability Areas.&#10;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108334" y="1704261"/>
            <a:ext cx="3950216" cy="877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 txBox="1">
            <a:spLocks noGrp="1"/>
          </p:cNvSpPr>
          <p:nvPr>
            <p:ph type="title"/>
          </p:nvPr>
        </p:nvSpPr>
        <p:spPr>
          <a:xfrm>
            <a:off x="612949" y="1202077"/>
            <a:ext cx="10972800" cy="1550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3600"/>
              <a:buFont typeface="Calibri"/>
              <a:buNone/>
              <a:defRPr sz="3600" b="1" i="0" u="none" strike="noStrike" cap="non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5"/>
          <p:cNvSpPr txBox="1">
            <a:spLocks noGrp="1"/>
          </p:cNvSpPr>
          <p:nvPr>
            <p:ph type="body" idx="1"/>
          </p:nvPr>
        </p:nvSpPr>
        <p:spPr>
          <a:xfrm>
            <a:off x="612949" y="2829711"/>
            <a:ext cx="10972799" cy="3737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wentieth Century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8619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3399"/>
              </a:buClr>
              <a:buSzPts val="252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0519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3399"/>
              </a:buClr>
              <a:buSzPts val="1920"/>
              <a:buFont typeface="Courier New"/>
              <a:buChar char="o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306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6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71856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3399"/>
              </a:buClr>
              <a:buSzPts val="2256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052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3399"/>
              </a:buClr>
              <a:buSzPts val="1920"/>
              <a:buFont typeface="Courier New"/>
              <a:buChar char="o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064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101820"/>
              </a:buClr>
              <a:buSzPts val="2800"/>
              <a:buFont typeface="Noto Sans Symbols"/>
              <a:buChar char="🢝"/>
              <a:defRPr sz="2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  <p:sp>
        <p:nvSpPr>
          <p:cNvPr id="12" name="Google Shape;12;p15"/>
          <p:cNvSpPr/>
          <p:nvPr/>
        </p:nvSpPr>
        <p:spPr>
          <a:xfrm>
            <a:off x="946" y="1143001"/>
            <a:ext cx="227654" cy="1686710"/>
          </a:xfrm>
          <a:prstGeom prst="rect">
            <a:avLst/>
          </a:prstGeom>
          <a:solidFill>
            <a:srgbClr val="5DCD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wentieth Century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13" name="Google Shape;13;p15" hidden="1"/>
          <p:cNvSpPr/>
          <p:nvPr/>
        </p:nvSpPr>
        <p:spPr>
          <a:xfrm flipH="1">
            <a:off x="12286312" y="0"/>
            <a:ext cx="769258" cy="1143000"/>
          </a:xfrm>
          <a:prstGeom prst="rightArrow">
            <a:avLst>
              <a:gd name="adj1" fmla="val 50000"/>
              <a:gd name="adj2" fmla="val 50000"/>
            </a:avLst>
          </a:prstGeom>
          <a:noFill/>
          <a:ln w="15875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 panose="020F0502020204030204" pitchFamily="34" charset="0"/>
              <a:ea typeface="Twentieth Century"/>
              <a:cs typeface="Calibri" panose="020F0502020204030204" pitchFamily="34" charset="0"/>
              <a:sym typeface="Twentieth Century"/>
            </a:endParaRPr>
          </a:p>
        </p:txBody>
      </p:sp>
      <p:sp>
        <p:nvSpPr>
          <p:cNvPr id="14" name="Google Shape;14;p15" hidden="1"/>
          <p:cNvSpPr/>
          <p:nvPr/>
        </p:nvSpPr>
        <p:spPr>
          <a:xfrm>
            <a:off x="-856872" y="-4657"/>
            <a:ext cx="769258" cy="1143000"/>
          </a:xfrm>
          <a:prstGeom prst="rightArrow">
            <a:avLst>
              <a:gd name="adj1" fmla="val 50000"/>
              <a:gd name="adj2" fmla="val 50000"/>
            </a:avLst>
          </a:prstGeom>
          <a:noFill/>
          <a:ln w="15875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 panose="020F0502020204030204" pitchFamily="34" charset="0"/>
              <a:ea typeface="Twentieth Century"/>
              <a:cs typeface="Calibri" panose="020F0502020204030204" pitchFamily="34" charset="0"/>
              <a:sym typeface="Twentieth Century"/>
            </a:endParaRPr>
          </a:p>
        </p:txBody>
      </p:sp>
      <p:sp>
        <p:nvSpPr>
          <p:cNvPr id="15" name="Google Shape;15;p15"/>
          <p:cNvSpPr/>
          <p:nvPr/>
        </p:nvSpPr>
        <p:spPr>
          <a:xfrm>
            <a:off x="0" y="2829711"/>
            <a:ext cx="227654" cy="4026744"/>
          </a:xfrm>
          <a:prstGeom prst="rect">
            <a:avLst/>
          </a:prstGeom>
          <a:solidFill>
            <a:srgbClr val="0083B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wentieth Century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16" name="Google Shape;16;p15"/>
          <p:cNvSpPr txBox="1"/>
          <p:nvPr/>
        </p:nvSpPr>
        <p:spPr>
          <a:xfrm>
            <a:off x="11722370" y="6505476"/>
            <a:ext cx="469630" cy="369332"/>
          </a:xfrm>
          <a:prstGeom prst="rect">
            <a:avLst/>
          </a:prstGeom>
          <a:solidFill>
            <a:srgbClr val="79D6FF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 b="1" i="0" u="none" strike="noStrike" cap="none">
                <a:solidFill>
                  <a:schemeClr val="dk1"/>
                </a:solidFill>
                <a:latin typeface="Calibri" panose="020F0502020204030204" pitchFamily="34" charset="0"/>
                <a:ea typeface="Twentieth Century"/>
                <a:cs typeface="Calibri" panose="020F0502020204030204" pitchFamily="34" charset="0"/>
                <a:sym typeface="Twentieth Century"/>
              </a:rPr>
              <a:t>‹#›</a:t>
            </a:fld>
            <a:endParaRPr sz="1800" b="1" i="0" u="none" strike="noStrike" cap="none" dirty="0">
              <a:solidFill>
                <a:schemeClr val="dk1"/>
              </a:solidFill>
              <a:latin typeface="Calibri" panose="020F0502020204030204" pitchFamily="34" charset="0"/>
              <a:ea typeface="Twentieth Century"/>
              <a:cs typeface="Calibri" panose="020F0502020204030204" pitchFamily="34" charset="0"/>
              <a:sym typeface="Twentieth Century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5" r:id="rId5"/>
    <p:sldLayoutId id="2147483658" r:id="rId6"/>
    <p:sldLayoutId id="2147483659" r:id="rId7"/>
    <p:sldLayoutId id="2147483660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2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chelsea.paulson@msa.state.mn.us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Relationship Id="rId4" Type="http://schemas.openxmlformats.org/officeDocument/2006/relationships/hyperlink" Target="mailto:lvigesaa@tsapc.ne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"/>
          <p:cNvSpPr txBox="1">
            <a:spLocks noGrp="1"/>
          </p:cNvSpPr>
          <p:nvPr>
            <p:ph type="ctrTitle"/>
          </p:nvPr>
        </p:nvSpPr>
        <p:spPr>
          <a:xfrm>
            <a:off x="606868" y="2895455"/>
            <a:ext cx="11000232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01820"/>
              </a:buClr>
              <a:buSzPts val="4000"/>
              <a:buFont typeface="Calibri"/>
              <a:buNone/>
            </a:pPr>
            <a:r>
              <a:rPr lang="en-US" dirty="0"/>
              <a:t>Social Emotional Learning - SEL in ASL</a:t>
            </a:r>
            <a:endParaRPr dirty="0"/>
          </a:p>
        </p:txBody>
      </p:sp>
      <p:sp>
        <p:nvSpPr>
          <p:cNvPr id="120" name="Google Shape;120;p3"/>
          <p:cNvSpPr txBox="1">
            <a:spLocks noGrp="1"/>
          </p:cNvSpPr>
          <p:nvPr>
            <p:ph type="subTitle" idx="1"/>
          </p:nvPr>
        </p:nvSpPr>
        <p:spPr>
          <a:xfrm>
            <a:off x="594836" y="3909540"/>
            <a:ext cx="11019187" cy="15678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dirty="0"/>
              <a:t>Lori </a:t>
            </a:r>
            <a:r>
              <a:rPr lang="en-US" dirty="0" err="1"/>
              <a:t>Vigesaa</a:t>
            </a:r>
            <a:r>
              <a:rPr lang="en-US" dirty="0"/>
              <a:t>, MS, LPCC, NCC, CI/CT</a:t>
            </a: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dirty="0"/>
              <a:t>Clinical Supervisor of the Therapeutic Services Agency’s DHHDB Program</a:t>
            </a: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dirty="0"/>
              <a:t>Chelsea Paulson, MA</a:t>
            </a: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dirty="0"/>
              <a:t>MSAD DHH Outreach Specialist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2c82ebc790e_0_42"/>
          <p:cNvSpPr txBox="1">
            <a:spLocks noGrp="1"/>
          </p:cNvSpPr>
          <p:nvPr>
            <p:ph type="title"/>
          </p:nvPr>
        </p:nvSpPr>
        <p:spPr>
          <a:xfrm>
            <a:off x="612489" y="1202538"/>
            <a:ext cx="10979100" cy="1511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Differences Between School Procedures and Mental Health Therapeutic Services, </a:t>
            </a:r>
            <a:r>
              <a:rPr lang="en-US" sz="3200" dirty="0"/>
              <a:t>continued</a:t>
            </a:r>
            <a:endParaRPr sz="3200" dirty="0"/>
          </a:p>
        </p:txBody>
      </p:sp>
      <p:sp>
        <p:nvSpPr>
          <p:cNvPr id="182" name="Google Shape;182;g2c82ebc790e_0_42"/>
          <p:cNvSpPr txBox="1">
            <a:spLocks noGrp="1"/>
          </p:cNvSpPr>
          <p:nvPr>
            <p:ph type="body" idx="1"/>
          </p:nvPr>
        </p:nvSpPr>
        <p:spPr>
          <a:xfrm>
            <a:off x="612488" y="2803766"/>
            <a:ext cx="10979100" cy="37272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Use of Educational Interpreters</a:t>
            </a:r>
            <a:endParaRPr dirty="0"/>
          </a:p>
          <a:p>
            <a:pPr marL="914400" lvl="1" indent="-393192" algn="l" rtl="0">
              <a:spcBef>
                <a:spcPts val="0"/>
              </a:spcBef>
              <a:spcAft>
                <a:spcPts val="0"/>
              </a:spcAft>
              <a:buSzPts val="2592"/>
              <a:buChar char="○"/>
            </a:pPr>
            <a:r>
              <a:rPr lang="en-US" dirty="0"/>
              <a:t>Qualifications</a:t>
            </a:r>
            <a:endParaRPr dirty="0"/>
          </a:p>
          <a:p>
            <a:pPr marL="914400" lvl="1" indent="-393192" algn="l" rtl="0">
              <a:spcBef>
                <a:spcPts val="0"/>
              </a:spcBef>
              <a:spcAft>
                <a:spcPts val="0"/>
              </a:spcAft>
              <a:buSzPts val="2592"/>
              <a:buChar char="○"/>
            </a:pPr>
            <a:r>
              <a:rPr lang="en-US" dirty="0"/>
              <a:t>Conflict of Interest</a:t>
            </a:r>
            <a:endParaRPr dirty="0"/>
          </a:p>
          <a:p>
            <a:pPr marL="914400" lvl="1" indent="-393192" algn="l" rtl="0">
              <a:spcBef>
                <a:spcPts val="0"/>
              </a:spcBef>
              <a:spcAft>
                <a:spcPts val="0"/>
              </a:spcAft>
              <a:buSzPts val="2592"/>
              <a:buChar char="○"/>
            </a:pPr>
            <a:r>
              <a:rPr lang="en-US" dirty="0"/>
              <a:t>IEP Team Members</a:t>
            </a:r>
            <a:endParaRPr dirty="0"/>
          </a:p>
          <a:p>
            <a:pPr marL="914400" lvl="1" indent="-393192" algn="l" rtl="0">
              <a:spcBef>
                <a:spcPts val="0"/>
              </a:spcBef>
              <a:spcAft>
                <a:spcPts val="0"/>
              </a:spcAft>
              <a:buSzPts val="2592"/>
              <a:buChar char="○"/>
            </a:pPr>
            <a:r>
              <a:rPr lang="en-US" dirty="0"/>
              <a:t>Access to Education Hindered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2c82ebc790e_0_54"/>
          <p:cNvSpPr txBox="1">
            <a:spLocks noGrp="1"/>
          </p:cNvSpPr>
          <p:nvPr>
            <p:ph type="title"/>
          </p:nvPr>
        </p:nvSpPr>
        <p:spPr>
          <a:xfrm>
            <a:off x="612489" y="1202538"/>
            <a:ext cx="10979100" cy="1511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Social Emotional Learning and Therapy Are Different</a:t>
            </a:r>
            <a:endParaRPr dirty="0"/>
          </a:p>
        </p:txBody>
      </p:sp>
      <p:sp>
        <p:nvSpPr>
          <p:cNvPr id="190" name="Google Shape;190;g2c82ebc790e_0_54"/>
          <p:cNvSpPr txBox="1">
            <a:spLocks noGrp="1"/>
          </p:cNvSpPr>
          <p:nvPr>
            <p:ph type="body" idx="1"/>
          </p:nvPr>
        </p:nvSpPr>
        <p:spPr>
          <a:xfrm>
            <a:off x="597945" y="2791730"/>
            <a:ext cx="6012919" cy="37752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Social Emotional Learning in School System according to PBIS</a:t>
            </a:r>
            <a:endParaRPr dirty="0"/>
          </a:p>
          <a:p>
            <a:pPr marL="914400" lvl="1" indent="-393192" algn="l" rtl="0">
              <a:spcBef>
                <a:spcPts val="0"/>
              </a:spcBef>
              <a:spcAft>
                <a:spcPts val="0"/>
              </a:spcAft>
              <a:buSzPts val="2592"/>
              <a:buChar char="○"/>
            </a:pPr>
            <a:r>
              <a:rPr lang="en-US" dirty="0"/>
              <a:t>Tier 1 - Social cues, often are missed when child is in mainstreamed school. Explicitly taught. </a:t>
            </a:r>
            <a:endParaRPr dirty="0"/>
          </a:p>
          <a:p>
            <a:pPr marL="914400" lvl="1" indent="-393192" algn="l" rtl="0">
              <a:spcBef>
                <a:spcPts val="0"/>
              </a:spcBef>
              <a:spcAft>
                <a:spcPts val="0"/>
              </a:spcAft>
              <a:buSzPts val="2592"/>
              <a:buChar char="○"/>
            </a:pPr>
            <a:r>
              <a:rPr lang="en-US" dirty="0"/>
              <a:t>Tier 2 - Check In-Check Out</a:t>
            </a:r>
            <a:endParaRPr dirty="0"/>
          </a:p>
          <a:p>
            <a:pPr marL="914400" lvl="1" indent="-393192" algn="l" rtl="0">
              <a:spcBef>
                <a:spcPts val="0"/>
              </a:spcBef>
              <a:spcAft>
                <a:spcPts val="0"/>
              </a:spcAft>
              <a:buSzPts val="2592"/>
              <a:buChar char="○"/>
            </a:pPr>
            <a:r>
              <a:rPr lang="en-US" dirty="0"/>
              <a:t>Tier 3 - Child Study Team Meeting child specific - possible add to due process - Behavior Intervention Plan </a:t>
            </a:r>
            <a:endParaRPr dirty="0"/>
          </a:p>
        </p:txBody>
      </p:sp>
      <p:pic>
        <p:nvPicPr>
          <p:cNvPr id="191" name="Google Shape;191;g2c82ebc790e_0_5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21600" y="2714250"/>
            <a:ext cx="3849150" cy="3775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2c82ebc790e_0_62"/>
          <p:cNvSpPr txBox="1">
            <a:spLocks noGrp="1"/>
          </p:cNvSpPr>
          <p:nvPr>
            <p:ph type="title"/>
          </p:nvPr>
        </p:nvSpPr>
        <p:spPr>
          <a:xfrm>
            <a:off x="612489" y="-2033031"/>
            <a:ext cx="10979100" cy="1511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Therapy addresses</a:t>
            </a:r>
            <a:endParaRPr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99" name="Google Shape;199;g2c82ebc790e_0_62"/>
          <p:cNvSpPr txBox="1">
            <a:spLocks noGrp="1"/>
          </p:cNvSpPr>
          <p:nvPr>
            <p:ph type="body" idx="1"/>
          </p:nvPr>
        </p:nvSpPr>
        <p:spPr>
          <a:xfrm>
            <a:off x="597946" y="2791730"/>
            <a:ext cx="5472900" cy="37752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Therapy addresses</a:t>
            </a:r>
            <a:endParaRPr dirty="0"/>
          </a:p>
          <a:p>
            <a:pPr marL="914400" lvl="1" indent="-393192" algn="l" rtl="0">
              <a:spcBef>
                <a:spcPts val="0"/>
              </a:spcBef>
              <a:spcAft>
                <a:spcPts val="0"/>
              </a:spcAft>
              <a:buSzPts val="2592"/>
              <a:buChar char="○"/>
            </a:pPr>
            <a:r>
              <a:rPr lang="en-US" dirty="0"/>
              <a:t>The cause</a:t>
            </a:r>
            <a:endParaRPr dirty="0"/>
          </a:p>
          <a:p>
            <a:pPr marL="914400" lvl="1" indent="-393192" algn="l" rtl="0">
              <a:spcBef>
                <a:spcPts val="0"/>
              </a:spcBef>
              <a:spcAft>
                <a:spcPts val="0"/>
              </a:spcAft>
              <a:buSzPts val="2592"/>
              <a:buChar char="○"/>
            </a:pPr>
            <a:r>
              <a:rPr lang="en-US" dirty="0"/>
              <a:t>Coping skills</a:t>
            </a:r>
            <a:endParaRPr dirty="0"/>
          </a:p>
          <a:p>
            <a:pPr marL="914400" lvl="1" indent="-393192" algn="l" rtl="0">
              <a:spcBef>
                <a:spcPts val="0"/>
              </a:spcBef>
              <a:spcAft>
                <a:spcPts val="0"/>
              </a:spcAft>
              <a:buSzPts val="2592"/>
              <a:buChar char="○"/>
            </a:pPr>
            <a:r>
              <a:rPr lang="en-US" dirty="0"/>
              <a:t>Practices the skills</a:t>
            </a:r>
            <a:endParaRPr dirty="0"/>
          </a:p>
          <a:p>
            <a:pPr marL="914400" lvl="1" indent="-393192" algn="l" rtl="0">
              <a:spcBef>
                <a:spcPts val="0"/>
              </a:spcBef>
              <a:spcAft>
                <a:spcPts val="0"/>
              </a:spcAft>
              <a:buSzPts val="2592"/>
              <a:buChar char="○"/>
            </a:pPr>
            <a:r>
              <a:rPr lang="en-US" dirty="0"/>
              <a:t>Provides psychoeducation</a:t>
            </a:r>
            <a:endParaRPr dirty="0"/>
          </a:p>
          <a:p>
            <a:pPr marL="914400" lvl="1" indent="-393192" algn="l" rtl="0">
              <a:spcBef>
                <a:spcPts val="0"/>
              </a:spcBef>
              <a:spcAft>
                <a:spcPts val="0"/>
              </a:spcAft>
              <a:buSzPts val="2592"/>
              <a:buChar char="○"/>
            </a:pPr>
            <a:r>
              <a:rPr lang="en-US" dirty="0"/>
              <a:t>Supports school faculty/staff</a:t>
            </a:r>
            <a:endParaRPr dirty="0"/>
          </a:p>
          <a:p>
            <a:pPr marL="914400" lvl="1" indent="-393192" algn="l" rtl="0">
              <a:spcBef>
                <a:spcPts val="0"/>
              </a:spcBef>
              <a:spcAft>
                <a:spcPts val="0"/>
              </a:spcAft>
              <a:buSzPts val="2592"/>
              <a:buChar char="○"/>
            </a:pPr>
            <a:r>
              <a:rPr lang="en-US" dirty="0"/>
              <a:t>Supports family</a:t>
            </a:r>
            <a:endParaRPr dirty="0"/>
          </a:p>
        </p:txBody>
      </p:sp>
      <p:pic>
        <p:nvPicPr>
          <p:cNvPr id="200" name="Google Shape;200;g2c82ebc790e_0_6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82598" y="2672297"/>
            <a:ext cx="3677253" cy="3692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4"/>
          <p:cNvSpPr txBox="1">
            <a:spLocks noGrp="1"/>
          </p:cNvSpPr>
          <p:nvPr>
            <p:ph type="ctrTitle"/>
          </p:nvPr>
        </p:nvSpPr>
        <p:spPr>
          <a:xfrm>
            <a:off x="606868" y="2895455"/>
            <a:ext cx="11000232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01820"/>
              </a:buClr>
              <a:buSzPts val="4000"/>
              <a:buFont typeface="Calibri"/>
              <a:buNone/>
            </a:pPr>
            <a:r>
              <a:rPr lang="en-US" dirty="0"/>
              <a:t>Thank you!</a:t>
            </a:r>
            <a:endParaRPr dirty="0"/>
          </a:p>
        </p:txBody>
      </p:sp>
      <p:sp>
        <p:nvSpPr>
          <p:cNvPr id="206" name="Google Shape;206;p14"/>
          <p:cNvSpPr txBox="1">
            <a:spLocks noGrp="1"/>
          </p:cNvSpPr>
          <p:nvPr>
            <p:ph type="subTitle" idx="1"/>
          </p:nvPr>
        </p:nvSpPr>
        <p:spPr>
          <a:xfrm>
            <a:off x="594836" y="3909540"/>
            <a:ext cx="11019187" cy="15678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dirty="0"/>
              <a:t>Chelsea Paulson - </a:t>
            </a:r>
            <a:r>
              <a:rPr lang="en-US" u="sng" dirty="0">
                <a:solidFill>
                  <a:schemeClr val="hlink"/>
                </a:solidFill>
                <a:hlinkClick r:id="rId3"/>
              </a:rPr>
              <a:t>chelsea.paulson@msa.state.mn.us</a:t>
            </a:r>
            <a:r>
              <a:rPr lang="en-US" dirty="0"/>
              <a:t> </a:t>
            </a: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dirty="0"/>
              <a:t>Lori </a:t>
            </a:r>
            <a:r>
              <a:rPr lang="en-US" dirty="0" err="1"/>
              <a:t>Vigesaa</a:t>
            </a:r>
            <a:r>
              <a:rPr lang="en-US" dirty="0"/>
              <a:t> - </a:t>
            </a:r>
            <a:r>
              <a:rPr lang="en-US" u="sng" dirty="0">
                <a:solidFill>
                  <a:schemeClr val="hlink"/>
                </a:solidFill>
                <a:hlinkClick r:id="rId4"/>
              </a:rPr>
              <a:t>lvigesaa@tsapc.net</a:t>
            </a:r>
            <a:r>
              <a:rPr lang="en-US" dirty="0"/>
              <a:t> 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4"/>
          <p:cNvSpPr txBox="1">
            <a:spLocks noGrp="1"/>
          </p:cNvSpPr>
          <p:nvPr>
            <p:ph type="title"/>
          </p:nvPr>
        </p:nvSpPr>
        <p:spPr>
          <a:xfrm>
            <a:off x="612489" y="1202538"/>
            <a:ext cx="10978994" cy="1511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3600"/>
              <a:buFont typeface="Calibri"/>
              <a:buNone/>
            </a:pPr>
            <a:r>
              <a:rPr lang="en-US" dirty="0"/>
              <a:t>Agenda </a:t>
            </a:r>
            <a:endParaRPr dirty="0"/>
          </a:p>
        </p:txBody>
      </p:sp>
      <p:sp>
        <p:nvSpPr>
          <p:cNvPr id="126" name="Google Shape;126;p4"/>
          <p:cNvSpPr txBox="1">
            <a:spLocks noGrp="1"/>
          </p:cNvSpPr>
          <p:nvPr>
            <p:ph type="body" idx="1"/>
          </p:nvPr>
        </p:nvSpPr>
        <p:spPr>
          <a:xfrm>
            <a:off x="612488" y="2803766"/>
            <a:ext cx="10978994" cy="37271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228600" lvl="1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592"/>
              <a:buNone/>
            </a:pPr>
            <a:r>
              <a:rPr lang="en-US" dirty="0"/>
              <a:t>We will share what a harmonious collaboration looks like for DHH Teacher, Case Manager and Mental Health Professional on the IEP, and how to encourage successful sessions on a variety registers for long-term return on investment with DHH children. </a:t>
            </a:r>
            <a:endParaRPr dirty="0"/>
          </a:p>
          <a:p>
            <a:pPr marL="571500" lvl="1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592"/>
              <a:buChar char="•"/>
            </a:pPr>
            <a:r>
              <a:rPr lang="en-US" dirty="0"/>
              <a:t>What does a ‘collaboration’ look like? </a:t>
            </a:r>
            <a:endParaRPr dirty="0"/>
          </a:p>
          <a:p>
            <a:pPr marL="571500" lvl="1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592"/>
              <a:buChar char="•"/>
            </a:pPr>
            <a:r>
              <a:rPr lang="en-US" dirty="0"/>
              <a:t>Teaching Coping Skills for DHHDB students. </a:t>
            </a:r>
            <a:endParaRPr dirty="0"/>
          </a:p>
          <a:p>
            <a:pPr marL="571500" lvl="1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592"/>
              <a:buChar char="•"/>
            </a:pPr>
            <a:r>
              <a:rPr lang="en-US" dirty="0"/>
              <a:t>What is a register? </a:t>
            </a:r>
            <a:endParaRPr dirty="0"/>
          </a:p>
          <a:p>
            <a:pPr marL="571500" lvl="1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592"/>
              <a:buChar char="•"/>
            </a:pPr>
            <a:r>
              <a:rPr lang="en-US" dirty="0"/>
              <a:t>What is the difference between HIPAA and FERPA? 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c82ebc790e_0_6"/>
          <p:cNvSpPr txBox="1">
            <a:spLocks noGrp="1"/>
          </p:cNvSpPr>
          <p:nvPr>
            <p:ph type="title"/>
          </p:nvPr>
        </p:nvSpPr>
        <p:spPr>
          <a:xfrm>
            <a:off x="612489" y="1202538"/>
            <a:ext cx="10979100" cy="1511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Willingness to Collaborate</a:t>
            </a:r>
            <a:endParaRPr dirty="0"/>
          </a:p>
        </p:txBody>
      </p:sp>
      <p:sp>
        <p:nvSpPr>
          <p:cNvPr id="133" name="Google Shape;133;g2c82ebc790e_0_6"/>
          <p:cNvSpPr txBox="1">
            <a:spLocks noGrp="1"/>
          </p:cNvSpPr>
          <p:nvPr>
            <p:ph type="body" idx="1"/>
          </p:nvPr>
        </p:nvSpPr>
        <p:spPr>
          <a:xfrm>
            <a:off x="612488" y="2803766"/>
            <a:ext cx="10979100" cy="37272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It takes a village!</a:t>
            </a:r>
            <a:endParaRPr dirty="0"/>
          </a:p>
          <a:p>
            <a:pPr marL="914400" lvl="1" indent="-393192" algn="l" rtl="0"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592"/>
              <a:buFont typeface="Calibri"/>
              <a:buChar char="○"/>
            </a:pPr>
            <a:r>
              <a:rPr lang="en-US" dirty="0"/>
              <a:t>Two of the biggest barriers</a:t>
            </a:r>
            <a:endParaRPr dirty="0"/>
          </a:p>
          <a:p>
            <a:pPr marL="1371600" lvl="2" indent="-350519" algn="l" rtl="0">
              <a:spcBef>
                <a:spcPts val="0"/>
              </a:spcBef>
              <a:spcAft>
                <a:spcPts val="0"/>
              </a:spcAft>
              <a:buClr>
                <a:srgbClr val="001689"/>
              </a:buClr>
              <a:buSzPts val="1920"/>
              <a:buFont typeface="Courier New"/>
              <a:buChar char="■"/>
            </a:pPr>
            <a:r>
              <a:rPr lang="en-US" dirty="0"/>
              <a:t>Adding the missing pieces</a:t>
            </a:r>
            <a:endParaRPr dirty="0"/>
          </a:p>
          <a:p>
            <a:pPr marL="1371600" lvl="2" indent="-350519" algn="l" rtl="0">
              <a:spcBef>
                <a:spcPts val="0"/>
              </a:spcBef>
              <a:spcAft>
                <a:spcPts val="0"/>
              </a:spcAft>
              <a:buClr>
                <a:srgbClr val="001689"/>
              </a:buClr>
              <a:buSzPts val="1920"/>
              <a:buFont typeface="Courier New"/>
              <a:buChar char="■"/>
            </a:pPr>
            <a:r>
              <a:rPr lang="en-US" dirty="0"/>
              <a:t>Think of it as a “Turf War” (MY student/client)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Mindset</a:t>
            </a:r>
            <a:endParaRPr dirty="0"/>
          </a:p>
          <a:p>
            <a:pPr marL="914400" lvl="1" indent="-393192" algn="l" rtl="0">
              <a:spcBef>
                <a:spcPts val="0"/>
              </a:spcBef>
              <a:spcAft>
                <a:spcPts val="0"/>
              </a:spcAft>
              <a:buSzPts val="2592"/>
              <a:buChar char="○"/>
            </a:pPr>
            <a:r>
              <a:rPr lang="en-US" dirty="0"/>
              <a:t>Collaboration</a:t>
            </a:r>
            <a:endParaRPr dirty="0"/>
          </a:p>
          <a:p>
            <a:pPr marL="914400" lvl="1" indent="-393192" algn="l" rtl="0">
              <a:spcBef>
                <a:spcPts val="0"/>
              </a:spcBef>
              <a:spcAft>
                <a:spcPts val="0"/>
              </a:spcAft>
              <a:buSzPts val="2592"/>
              <a:buChar char="○"/>
            </a:pPr>
            <a:r>
              <a:rPr lang="en-US" dirty="0"/>
              <a:t>Student/Client need</a:t>
            </a:r>
            <a:endParaRPr dirty="0"/>
          </a:p>
          <a:p>
            <a:pPr marL="1371600" lvl="2" indent="-350519" algn="l" rtl="0">
              <a:spcBef>
                <a:spcPts val="0"/>
              </a:spcBef>
              <a:spcAft>
                <a:spcPts val="0"/>
              </a:spcAft>
              <a:buSzPts val="1920"/>
              <a:buChar char="■"/>
            </a:pPr>
            <a:r>
              <a:rPr lang="en-US" dirty="0"/>
              <a:t>When it is more than Social Emotional Learning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c82ebc790e_0_12"/>
          <p:cNvSpPr txBox="1">
            <a:spLocks noGrp="1"/>
          </p:cNvSpPr>
          <p:nvPr>
            <p:ph type="title"/>
          </p:nvPr>
        </p:nvSpPr>
        <p:spPr>
          <a:xfrm>
            <a:off x="612489" y="1202538"/>
            <a:ext cx="10979100" cy="1511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What Does Collaboration Look Like?</a:t>
            </a:r>
            <a:endParaRPr dirty="0"/>
          </a:p>
        </p:txBody>
      </p:sp>
      <p:sp>
        <p:nvSpPr>
          <p:cNvPr id="140" name="Google Shape;140;g2c82ebc790e_0_12"/>
          <p:cNvSpPr txBox="1">
            <a:spLocks noGrp="1"/>
          </p:cNvSpPr>
          <p:nvPr>
            <p:ph type="body" idx="1"/>
          </p:nvPr>
        </p:nvSpPr>
        <p:spPr>
          <a:xfrm>
            <a:off x="612488" y="2803766"/>
            <a:ext cx="10979100" cy="37272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Parent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Administrator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Case Manager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Teacher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Therapist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Other Needed Professionals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2c82ebc790e_0_0"/>
          <p:cNvSpPr txBox="1">
            <a:spLocks noGrp="1"/>
          </p:cNvSpPr>
          <p:nvPr>
            <p:ph type="title"/>
          </p:nvPr>
        </p:nvSpPr>
        <p:spPr>
          <a:xfrm>
            <a:off x="612489" y="1202538"/>
            <a:ext cx="10979100" cy="1511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What Does Collaboration Look Like? </a:t>
            </a:r>
            <a:r>
              <a:rPr lang="en-US" sz="3200" dirty="0"/>
              <a:t>Continued</a:t>
            </a:r>
            <a:endParaRPr sz="3200" dirty="0"/>
          </a:p>
        </p:txBody>
      </p:sp>
      <p:sp>
        <p:nvSpPr>
          <p:cNvPr id="147" name="Google Shape;147;g2c82ebc790e_0_0"/>
          <p:cNvSpPr txBox="1">
            <a:spLocks noGrp="1"/>
          </p:cNvSpPr>
          <p:nvPr>
            <p:ph type="body" idx="1"/>
          </p:nvPr>
        </p:nvSpPr>
        <p:spPr>
          <a:xfrm>
            <a:off x="612488" y="2803766"/>
            <a:ext cx="10979100" cy="37272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Teaching Coping Skills (1 student w/ high ADHD symptoms)</a:t>
            </a:r>
            <a:endParaRPr dirty="0"/>
          </a:p>
          <a:p>
            <a:pPr marL="914400" lvl="1" indent="-393192" algn="l" rtl="0">
              <a:spcBef>
                <a:spcPts val="0"/>
              </a:spcBef>
              <a:spcAft>
                <a:spcPts val="0"/>
              </a:spcAft>
              <a:buSzPts val="2592"/>
              <a:buChar char="○"/>
            </a:pPr>
            <a:r>
              <a:rPr lang="en-US" dirty="0"/>
              <a:t>Teacher recognizing their boundary/know their limits</a:t>
            </a:r>
            <a:endParaRPr dirty="0"/>
          </a:p>
          <a:p>
            <a:pPr marL="1371600" lvl="2" indent="-350519" algn="l" rtl="0">
              <a:spcBef>
                <a:spcPts val="0"/>
              </a:spcBef>
              <a:spcAft>
                <a:spcPts val="0"/>
              </a:spcAft>
              <a:buSzPts val="1920"/>
              <a:buChar char="■"/>
            </a:pPr>
            <a:r>
              <a:rPr lang="en-US" dirty="0"/>
              <a:t>Sandpaper - friction not good for him, not good for me</a:t>
            </a:r>
            <a:endParaRPr dirty="0"/>
          </a:p>
          <a:p>
            <a:pPr marL="914400" lvl="1" indent="-393192" algn="l" rtl="0">
              <a:spcBef>
                <a:spcPts val="0"/>
              </a:spcBef>
              <a:spcAft>
                <a:spcPts val="0"/>
              </a:spcAft>
              <a:buSzPts val="2592"/>
              <a:buChar char="○"/>
            </a:pPr>
            <a:r>
              <a:rPr lang="en-US" dirty="0"/>
              <a:t>Resources</a:t>
            </a:r>
            <a:endParaRPr dirty="0"/>
          </a:p>
          <a:p>
            <a:pPr marL="1371600" lvl="2" indent="-350519" algn="l" rtl="0">
              <a:spcBef>
                <a:spcPts val="0"/>
              </a:spcBef>
              <a:spcAft>
                <a:spcPts val="0"/>
              </a:spcAft>
              <a:buSzPts val="1920"/>
              <a:buChar char="■"/>
            </a:pPr>
            <a:r>
              <a:rPr lang="en-US" dirty="0"/>
              <a:t>Things to reduce friction</a:t>
            </a:r>
            <a:endParaRPr dirty="0"/>
          </a:p>
          <a:p>
            <a:pPr marL="1828800" lvl="3" indent="-335280" algn="l" rtl="0">
              <a:spcBef>
                <a:spcPts val="0"/>
              </a:spcBef>
              <a:spcAft>
                <a:spcPts val="0"/>
              </a:spcAft>
              <a:buSzPts val="1680"/>
              <a:buChar char="●"/>
            </a:pPr>
            <a:r>
              <a:rPr lang="en-US" dirty="0"/>
              <a:t>Fantastic Freddy - Wiggle-wiggles</a:t>
            </a:r>
            <a:endParaRPr dirty="0"/>
          </a:p>
          <a:p>
            <a:pPr marL="914400" lvl="1" indent="-393192" algn="l" rtl="0">
              <a:spcBef>
                <a:spcPts val="0"/>
              </a:spcBef>
              <a:spcAft>
                <a:spcPts val="0"/>
              </a:spcAft>
              <a:buSzPts val="2592"/>
              <a:buChar char="○"/>
            </a:pPr>
            <a:r>
              <a:rPr lang="en-US" dirty="0"/>
              <a:t>PreK-K Conversations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2c82ebc790e_0_18"/>
          <p:cNvSpPr txBox="1">
            <a:spLocks noGrp="1"/>
          </p:cNvSpPr>
          <p:nvPr>
            <p:ph type="title"/>
          </p:nvPr>
        </p:nvSpPr>
        <p:spPr>
          <a:xfrm>
            <a:off x="612489" y="1202538"/>
            <a:ext cx="10979100" cy="1511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Register - Elementary</a:t>
            </a:r>
            <a:endParaRPr dirty="0"/>
          </a:p>
        </p:txBody>
      </p:sp>
      <p:sp>
        <p:nvSpPr>
          <p:cNvPr id="154" name="Google Shape;154;g2c82ebc790e_0_18"/>
          <p:cNvSpPr txBox="1">
            <a:spLocks noGrp="1"/>
          </p:cNvSpPr>
          <p:nvPr>
            <p:ph type="body" idx="1"/>
          </p:nvPr>
        </p:nvSpPr>
        <p:spPr>
          <a:xfrm>
            <a:off x="612488" y="2803766"/>
            <a:ext cx="10979100" cy="37272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Friendships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Emotional Regulation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Recognizing Thoughts and Feelings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Problem-solving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Theory of Mind development (catch up)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c82ebc790e_0_24"/>
          <p:cNvSpPr txBox="1">
            <a:spLocks noGrp="1"/>
          </p:cNvSpPr>
          <p:nvPr>
            <p:ph type="title"/>
          </p:nvPr>
        </p:nvSpPr>
        <p:spPr>
          <a:xfrm>
            <a:off x="612500" y="1202550"/>
            <a:ext cx="10979100" cy="890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Register - Middle School</a:t>
            </a:r>
            <a:endParaRPr dirty="0"/>
          </a:p>
        </p:txBody>
      </p:sp>
      <p:sp>
        <p:nvSpPr>
          <p:cNvPr id="161" name="Google Shape;161;g2c82ebc790e_0_24"/>
          <p:cNvSpPr txBox="1">
            <a:spLocks noGrp="1"/>
          </p:cNvSpPr>
          <p:nvPr>
            <p:ph type="body" idx="1"/>
          </p:nvPr>
        </p:nvSpPr>
        <p:spPr>
          <a:xfrm>
            <a:off x="612500" y="2009750"/>
            <a:ext cx="10979100" cy="45213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Friendships</a:t>
            </a:r>
            <a:endParaRPr dirty="0"/>
          </a:p>
          <a:p>
            <a:pPr marL="914400" lvl="1" indent="-393192" algn="l" rtl="0">
              <a:spcBef>
                <a:spcPts val="0"/>
              </a:spcBef>
              <a:spcAft>
                <a:spcPts val="0"/>
              </a:spcAft>
              <a:buSzPts val="2592"/>
              <a:buChar char="○"/>
            </a:pPr>
            <a:r>
              <a:rPr lang="en-US" dirty="0"/>
              <a:t>Become more complicated</a:t>
            </a:r>
            <a:endParaRPr dirty="0"/>
          </a:p>
          <a:p>
            <a:pPr marL="914400" lvl="1" indent="-393192" algn="l" rtl="0">
              <a:spcBef>
                <a:spcPts val="0"/>
              </a:spcBef>
              <a:spcAft>
                <a:spcPts val="0"/>
              </a:spcAft>
              <a:buSzPts val="2592"/>
              <a:buChar char="○"/>
            </a:pPr>
            <a:r>
              <a:rPr lang="en-US" dirty="0"/>
              <a:t>Loss of old friends - how to find your place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Puberty</a:t>
            </a:r>
            <a:endParaRPr dirty="0"/>
          </a:p>
          <a:p>
            <a:pPr marL="914400" lvl="1" indent="-393192" algn="l" rtl="0">
              <a:spcBef>
                <a:spcPts val="0"/>
              </a:spcBef>
              <a:spcAft>
                <a:spcPts val="0"/>
              </a:spcAft>
              <a:buSzPts val="2592"/>
              <a:buChar char="○"/>
            </a:pPr>
            <a:r>
              <a:rPr lang="en-US" dirty="0"/>
              <a:t>Racing hormones</a:t>
            </a:r>
            <a:endParaRPr dirty="0"/>
          </a:p>
          <a:p>
            <a:pPr marL="914400" lvl="1" indent="-393192" algn="l" rtl="0">
              <a:spcBef>
                <a:spcPts val="0"/>
              </a:spcBef>
              <a:spcAft>
                <a:spcPts val="0"/>
              </a:spcAft>
              <a:buSzPts val="2592"/>
              <a:buChar char="○"/>
            </a:pPr>
            <a:r>
              <a:rPr lang="en-US" dirty="0"/>
              <a:t>Understanding their bodies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Emotional Regulation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Peer Pressure Increases</a:t>
            </a:r>
            <a:endParaRPr dirty="0"/>
          </a:p>
          <a:p>
            <a:pPr marL="914400" lvl="1" indent="-393192" algn="l" rtl="0">
              <a:spcBef>
                <a:spcPts val="0"/>
              </a:spcBef>
              <a:spcAft>
                <a:spcPts val="0"/>
              </a:spcAft>
              <a:buSzPts val="2592"/>
              <a:buChar char="○"/>
            </a:pPr>
            <a:r>
              <a:rPr lang="en-US" dirty="0"/>
              <a:t>Trying harder to fit in</a:t>
            </a:r>
            <a:endParaRPr dirty="0"/>
          </a:p>
          <a:p>
            <a:pPr marL="914400" lvl="1" indent="-393192" algn="l" rtl="0">
              <a:spcBef>
                <a:spcPts val="0"/>
              </a:spcBef>
              <a:spcAft>
                <a:spcPts val="0"/>
              </a:spcAft>
              <a:buSzPts val="2592"/>
              <a:buChar char="○"/>
            </a:pPr>
            <a:r>
              <a:rPr lang="en-US" dirty="0"/>
              <a:t>Introduction of alcohol/drugs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Social Media</a:t>
            </a:r>
            <a:endParaRPr dirty="0"/>
          </a:p>
          <a:p>
            <a:pPr marL="914400" lvl="1" indent="-393192" algn="l" rtl="0">
              <a:spcBef>
                <a:spcPts val="0"/>
              </a:spcBef>
              <a:spcAft>
                <a:spcPts val="0"/>
              </a:spcAft>
              <a:buSzPts val="2592"/>
              <a:buChar char="○"/>
            </a:pPr>
            <a:r>
              <a:rPr lang="en-US" dirty="0"/>
              <a:t>FOMO/Sextortion/Digital Self-harm</a:t>
            </a:r>
            <a:endParaRPr dirty="0"/>
          </a:p>
          <a:p>
            <a:pPr marL="914400" lvl="1" indent="-393192" algn="l" rtl="0">
              <a:spcBef>
                <a:spcPts val="0"/>
              </a:spcBef>
              <a:spcAft>
                <a:spcPts val="0"/>
              </a:spcAft>
              <a:buSzPts val="2592"/>
              <a:buChar char="○"/>
            </a:pPr>
            <a:r>
              <a:rPr lang="en-US" dirty="0"/>
              <a:t>Positive Connections vs Cyber-bullying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c82ebc790e_0_30"/>
          <p:cNvSpPr txBox="1">
            <a:spLocks noGrp="1"/>
          </p:cNvSpPr>
          <p:nvPr>
            <p:ph type="title"/>
          </p:nvPr>
        </p:nvSpPr>
        <p:spPr>
          <a:xfrm>
            <a:off x="612489" y="1202538"/>
            <a:ext cx="10979100" cy="1511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Register - High School</a:t>
            </a:r>
            <a:endParaRPr dirty="0"/>
          </a:p>
        </p:txBody>
      </p:sp>
      <p:sp>
        <p:nvSpPr>
          <p:cNvPr id="168" name="Google Shape;168;g2c82ebc790e_0_30"/>
          <p:cNvSpPr txBox="1">
            <a:spLocks noGrp="1"/>
          </p:cNvSpPr>
          <p:nvPr>
            <p:ph type="body" idx="1"/>
          </p:nvPr>
        </p:nvSpPr>
        <p:spPr>
          <a:xfrm>
            <a:off x="612488" y="2803766"/>
            <a:ext cx="10979100" cy="37272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All of these become even more amplified</a:t>
            </a:r>
            <a:endParaRPr dirty="0"/>
          </a:p>
          <a:p>
            <a:pPr marL="914400" lvl="1" indent="-393192" algn="l" rtl="0">
              <a:spcBef>
                <a:spcPts val="0"/>
              </a:spcBef>
              <a:spcAft>
                <a:spcPts val="0"/>
              </a:spcAft>
              <a:buSzPts val="2592"/>
              <a:buChar char="○"/>
            </a:pPr>
            <a:r>
              <a:rPr lang="en-US" dirty="0"/>
              <a:t>Friendships</a:t>
            </a:r>
            <a:endParaRPr dirty="0"/>
          </a:p>
          <a:p>
            <a:pPr marL="914400" lvl="1" indent="-393192" algn="l" rtl="0">
              <a:spcBef>
                <a:spcPts val="0"/>
              </a:spcBef>
              <a:spcAft>
                <a:spcPts val="0"/>
              </a:spcAft>
              <a:buSzPts val="2592"/>
              <a:buChar char="○"/>
            </a:pPr>
            <a:r>
              <a:rPr lang="en-US" dirty="0"/>
              <a:t>Emotional Regulation</a:t>
            </a:r>
            <a:endParaRPr dirty="0"/>
          </a:p>
          <a:p>
            <a:pPr marL="914400" lvl="1" indent="-393192" algn="l" rtl="0">
              <a:spcBef>
                <a:spcPts val="0"/>
              </a:spcBef>
              <a:spcAft>
                <a:spcPts val="0"/>
              </a:spcAft>
              <a:buSzPts val="2592"/>
              <a:buChar char="○"/>
            </a:pPr>
            <a:r>
              <a:rPr lang="en-US" dirty="0"/>
              <a:t>Peer Pressure</a:t>
            </a:r>
            <a:endParaRPr dirty="0"/>
          </a:p>
          <a:p>
            <a:pPr marL="914400" lvl="1" indent="-393192" algn="l" rtl="0">
              <a:spcBef>
                <a:spcPts val="0"/>
              </a:spcBef>
              <a:spcAft>
                <a:spcPts val="0"/>
              </a:spcAft>
              <a:buSzPts val="2592"/>
              <a:buChar char="○"/>
            </a:pPr>
            <a:r>
              <a:rPr lang="en-US" dirty="0"/>
              <a:t>Social Media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Pressures of Transition to Young Adulthood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c82ebc790e_0_36"/>
          <p:cNvSpPr txBox="1">
            <a:spLocks noGrp="1"/>
          </p:cNvSpPr>
          <p:nvPr>
            <p:ph type="title"/>
          </p:nvPr>
        </p:nvSpPr>
        <p:spPr>
          <a:xfrm>
            <a:off x="612489" y="1289037"/>
            <a:ext cx="10979100" cy="1511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Differences Between School Procedures and Mental Health Therapeutic Services</a:t>
            </a:r>
            <a:endParaRPr dirty="0"/>
          </a:p>
        </p:txBody>
      </p:sp>
      <p:sp>
        <p:nvSpPr>
          <p:cNvPr id="175" name="Google Shape;175;g2c82ebc790e_0_36"/>
          <p:cNvSpPr txBox="1">
            <a:spLocks noGrp="1"/>
          </p:cNvSpPr>
          <p:nvPr>
            <p:ph type="body" idx="1"/>
          </p:nvPr>
        </p:nvSpPr>
        <p:spPr>
          <a:xfrm>
            <a:off x="612488" y="2816123"/>
            <a:ext cx="10979100" cy="37272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HIPAA vs FERPA</a:t>
            </a:r>
            <a:endParaRPr dirty="0"/>
          </a:p>
          <a:p>
            <a:pPr marL="914400" lvl="1" indent="-393192" algn="l" rtl="0">
              <a:spcBef>
                <a:spcPts val="0"/>
              </a:spcBef>
              <a:spcAft>
                <a:spcPts val="0"/>
              </a:spcAft>
              <a:buSzPts val="2592"/>
              <a:buChar char="○"/>
            </a:pPr>
            <a:r>
              <a:rPr lang="en-US" dirty="0"/>
              <a:t>HIPAA - community providers</a:t>
            </a:r>
            <a:endParaRPr dirty="0"/>
          </a:p>
          <a:p>
            <a:pPr marL="1371600" lvl="2" indent="-350519" algn="l" rtl="0">
              <a:spcBef>
                <a:spcPts val="0"/>
              </a:spcBef>
              <a:spcAft>
                <a:spcPts val="0"/>
              </a:spcAft>
              <a:buSzPts val="1920"/>
              <a:buChar char="■"/>
            </a:pPr>
            <a:r>
              <a:rPr lang="en-US" dirty="0"/>
              <a:t>Confidentiality = Trust</a:t>
            </a:r>
            <a:endParaRPr dirty="0"/>
          </a:p>
          <a:p>
            <a:pPr marL="1371600" lvl="2" indent="-350519" algn="l" rtl="0">
              <a:spcBef>
                <a:spcPts val="0"/>
              </a:spcBef>
              <a:spcAft>
                <a:spcPts val="0"/>
              </a:spcAft>
              <a:buSzPts val="1920"/>
              <a:buChar char="■"/>
            </a:pPr>
            <a:r>
              <a:rPr lang="en-US" dirty="0"/>
              <a:t>Release of Information - limitations</a:t>
            </a:r>
            <a:endParaRPr dirty="0"/>
          </a:p>
          <a:p>
            <a:pPr marL="1371600" lvl="2" indent="-350519" algn="l" rtl="0">
              <a:spcBef>
                <a:spcPts val="0"/>
              </a:spcBef>
              <a:spcAft>
                <a:spcPts val="0"/>
              </a:spcAft>
              <a:buSzPts val="1920"/>
              <a:buChar char="■"/>
            </a:pPr>
            <a:r>
              <a:rPr lang="en-US" dirty="0"/>
              <a:t>Magic age of 16 years</a:t>
            </a:r>
            <a:endParaRPr dirty="0"/>
          </a:p>
          <a:p>
            <a:pPr marL="1371600" lvl="2" indent="-350519" algn="l" rtl="0">
              <a:spcBef>
                <a:spcPts val="0"/>
              </a:spcBef>
              <a:spcAft>
                <a:spcPts val="0"/>
              </a:spcAft>
              <a:buSzPts val="1920"/>
              <a:buChar char="■"/>
            </a:pPr>
            <a:r>
              <a:rPr lang="en-US" dirty="0"/>
              <a:t>Keeps medical records private</a:t>
            </a:r>
            <a:endParaRPr dirty="0"/>
          </a:p>
          <a:p>
            <a:pPr marL="914400" lvl="1" indent="-393192" algn="l" rtl="0">
              <a:spcBef>
                <a:spcPts val="0"/>
              </a:spcBef>
              <a:spcAft>
                <a:spcPts val="0"/>
              </a:spcAft>
              <a:buSzPts val="2592"/>
              <a:buChar char="○"/>
            </a:pPr>
            <a:r>
              <a:rPr lang="en-US" dirty="0"/>
              <a:t>FERPA - school providers</a:t>
            </a:r>
            <a:endParaRPr dirty="0"/>
          </a:p>
          <a:p>
            <a:pPr marL="1371600" lvl="2" indent="-350519" algn="l" rtl="0">
              <a:spcBef>
                <a:spcPts val="0"/>
              </a:spcBef>
              <a:spcAft>
                <a:spcPts val="0"/>
              </a:spcAft>
              <a:buSzPts val="1920"/>
              <a:buChar char="■"/>
            </a:pPr>
            <a:r>
              <a:rPr lang="en-US" dirty="0"/>
              <a:t>Keeps educational records private, subject to educational need</a:t>
            </a:r>
            <a:endParaRPr dirty="0"/>
          </a:p>
          <a:p>
            <a:pPr marL="1371600" lvl="2" indent="-350519" algn="l" rtl="0">
              <a:spcBef>
                <a:spcPts val="0"/>
              </a:spcBef>
              <a:spcAft>
                <a:spcPts val="0"/>
              </a:spcAft>
              <a:buSzPts val="1920"/>
              <a:buChar char="■"/>
            </a:pPr>
            <a:r>
              <a:rPr lang="en-US" dirty="0"/>
              <a:t>Prohibits sharing identifiable information (age, name, disability)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Release of Information - your agency and school district have one on file. 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ntegral">
  <a:themeElements>
    <a:clrScheme name="Custom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CC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PAW xmlns="http://www.net-centric.com/PAWPP">
  <Shape xmlns="" ID="NqcvB3j+kCxtFppb0ArpeZ4q8Fs=" isBookmarkSet="yes" bookmark="yes" pdftag="H1" artifact="_x0030_" Order="_x0031_"/>
  <Shape xmlns="" ID="59T5FeTc+AEZQrrOrixB3ozRLoI=" pdftag="P" isBookmarkSet="no" bookmark="no" Order="_x0032_"/>
  <Shape xmlns="" ID="+r7NsAUeOyrLjEECNjsbhz0lhjY=" isBookmarkSet="yes" bookmark="yes" pdftag="H2" artifact="_x0030_" Order="_x0031_"/>
  <Shape xmlns="" ID="UsqeBRR91FFnKy4fmlB7BmLy2o8=" pdftag="P" isBookmarkSet="no" bookmark="no" Order="_x0032_"/>
  <Shape xmlns="" ID="JkOFxUpHc4UCdhR0YQb+WowfNIo=" isBookmarkSet="yes" bookmark="yes" pdftag="H2" artifact="_x0030_" Order="_x0031_"/>
  <Shape xmlns="" ID="TFttNoPW0z4tu1CkisSV/haTIic=" pdftag="P" isBookmarkSet="no" bookmark="no" Order="_x0032_"/>
  <Shape xmlns="" ID="E5VyDZv5d4X+MrB2qaz1TmUD5iM=" isBookmarkSet="yes" bookmark="yes" pdftag="H2" artifact="_x0030_" Order="_x0031_"/>
  <Shape xmlns="" ID="lCYc5X48uj5XLDo/GzcH1Ncn9Fo=" pdftag="P" isBookmarkSet="no" bookmark="no" Order="_x0032_"/>
  <Shape xmlns="" ID="KQSEAOlK4qeHQoXqKHJKmIc2xFQ=" Order="_x0031_" isBookmarkSet="no" bookmark="no" pdftag="_x005B_Artifact_x005D_" artifact="_x0031_"/>
  <Shape xmlns="" ID="XM/eD/jYJ35GfYQSKgqT1xCbDt4=" pdftag="P" isBookmarkSet="no" bookmark="no" Order="_x0031_"/>
  <Shape xmlns="" ID="7UJSMV8zex5OzxVvysThpvQyOqY=" isBookmarkSet="yes" bookmark="yes" pdftag="H2" artifact="_x0030_" Order="_x0031_"/>
  <Shape xmlns="" ID="T2OSWjKwUL4m7lVMVre4CukopcU=" pdftag="P" isBookmarkSet="no" bookmark="no" Order="_x0032_"/>
  <Shape xmlns="" ID="uwLiCz90BhIONDp/VGMWzKWfNzw=" pdftag="H2" artifact="_x0030_" isBookmarkSet="yes" bookmark="yes" Order="_x0031_"/>
  <Shape xmlns="" ID="67MaILOuBvcWvY+UonVHnWj8YuY=" pdftag="P" isBookmarkSet="no" bookmark="no" Order="_x0032_"/>
  <Shape xmlns="" ID="63/WX2cYQ1towBt2AVz0a0QP6Kw=" isBookmarkSet="yes" bookmark="yes" pdftag="H2" artifact="_x0030_" Order="_x0031_"/>
  <Shape xmlns="" ID="9m4hISnb0aAmM/xvKyy9cW7YdHM=" pdftag="P" isBookmarkSet="no" bookmark="no" Order="_x0032_"/>
  <Shape xmlns="" ID="J+9Yjy+LZtu2fSjlDdrBkjZajio=" Order="_x0031_" isBookmarkSet="yes" bookmark="yes" pdftag="H2" artifact="_x0030_"/>
  <Shape xmlns="" ID="uPjtfDKdsVy4QRXdd6lAdR5xjo4=" Order="_x0032_" pdftag="P" isBookmarkSet="no" bookmark="no"/>
  <Shape xmlns="" ID="DP4JEwsxwa9/l9vp/8a4HdShsJM=" isBookmarkSet="yes" bookmark="yes" pdftag="H2" artifact="_x0030_" Order="_x0031_"/>
  <Shape xmlns="" ID="/VIwdz3loo08UH2g/MVPUAdRSCU=" pdftag="P" isBookmarkSet="no" bookmark="no" Order="_x0032_"/>
  <Shape xmlns="" ID="N87wWt9O/ieJI3STfQkTjRwLlJU=" isBookmarkSet="no" pdftag="H2" artifact="_x0030_" bookmark="yes" Order="_x0031_"/>
  <Shape xmlns="" ID="1ij2z+Bhnc87QBf+ZDwZA9RuKjM=" pdftag="P" isBookmarkSet="no" bookmark="no" Order="_x0032_"/>
  <Shape xmlns="" ID="8gSWcyimVkdI38U/u2VIQ39c3/Y=" Order="_x0032_" artifact="_x0031_" pdftag="_x005B_Artifact_x005D_" formula="no" inline="no" validate="no" isBookmarkSet="no" bookmark="no" Lang=""/>
  <HyperLink xmlns="" ID="NwgEcrjXMLf+dD8RxA4APz+kNjQ=-655523230399.5387_311.4362" plainAltText="chelsea.paulson_x0040_msa.state.mn.us" language="" Lang=""/>
  <HyperLink xmlns="" ID="NwgEcrjXMLf+dD8RxA4APz+kNjQ=-2071531746453.4738_340.2362" plainAltText="lvigesaa_x0040_tsapc.net" language="" Lang=""/>
  <Shape xmlns="" ID="JUYkkv53GAvitkr8ewbRxRRAoR0=" Order="_x0031_" isBookmarkSet="no" bookmark="no" pdftag="_x005B_Artifact_x005D_" artifact="_x0031_"/>
  <Shape xmlns="" ID="zFOhCl0CBPAXw/M7N77GgXVGxrg=" pdftag="P" isBookmarkSet="no" bookmark="no" Order="_x0031_"/>
  <Shape xmlns="" ID="PdSe1JyDgRv0KzKyE+koP7+BMk4=" pdftag="" Order="_x0033_" artifact="_x0031_" validate="no" formula="no" inline="no"/>
  <Shape xmlns="" ID="XOAelUVx6gQAhdjuLX+cywACw4U=" isBookmarkSet="yes" bookmark="yes" pdftag="H2" artifact="_x0030_" Order="_x0031_"/>
  <Shape xmlns="" ID="NwgEcrjXMLf+dD8RxA4APz+kNjQ=" pdftag="P" isBookmarkSet="no" bookmark="no" Order="_x0032_"/>
  <SubText xmlns="" ID="8gSWcyimVkdI38U/u2VIQ39c3/Y=" ActualText=""/>
  <Shape xmlns="" ID="UEKD8qepFDFCeI42F39YAXFJa2E=" pdftag="Figure" isBookmarkSet="no" bookmark="no" Order="_x0032_" artifact="_x0031_" formula="no" Lang=""/>
  <Shape xmlns="" ID="4W6WzfTrI4Ft52iXtAdzEN8OEIg=" pdftag="P" isBookmarkSet="no" Order="_x0031_" bookmark="no"/>
  <Shape xmlns="" ID="ytJM50/hwlR+sxeu52kGmvoJZpU=" pdftag="P" isBookmarkSet="no" Order="_x0032_" bookmark="no"/>
</PAW>
</file>

<file path=customXml/itemProps1.xml><?xml version="1.0" encoding="utf-8"?>
<ds:datastoreItem xmlns:ds="http://schemas.openxmlformats.org/officeDocument/2006/customXml" ds:itemID="{9B389ADA-B980-454B-ADD3-6F0D1961E249}">
  <ds:schemaRefs>
    <ds:schemaRef ds:uri="http://www.net-centric.com/PAWPP"/>
    <ds:schemaRef ds:uri="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527</Words>
  <Application>Microsoft Office PowerPoint</Application>
  <PresentationFormat>Widescreen</PresentationFormat>
  <Paragraphs>106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Courier New</vt:lpstr>
      <vt:lpstr>Noto Sans Symbols</vt:lpstr>
      <vt:lpstr>Twentieth Century</vt:lpstr>
      <vt:lpstr>Integral</vt:lpstr>
      <vt:lpstr>Social Emotional Learning - SEL in ASL</vt:lpstr>
      <vt:lpstr>Agenda </vt:lpstr>
      <vt:lpstr>Willingness to Collaborate</vt:lpstr>
      <vt:lpstr>What Does Collaboration Look Like?</vt:lpstr>
      <vt:lpstr>What Does Collaboration Look Like? Continued</vt:lpstr>
      <vt:lpstr>Register - Elementary</vt:lpstr>
      <vt:lpstr>Register - Middle School</vt:lpstr>
      <vt:lpstr>Register - High School</vt:lpstr>
      <vt:lpstr>Differences Between School Procedures and Mental Health Therapeutic Services</vt:lpstr>
      <vt:lpstr>Differences Between School Procedures and Mental Health Therapeutic Services, continued</vt:lpstr>
      <vt:lpstr>Social Emotional Learning and Therapy Are Different</vt:lpstr>
      <vt:lpstr>Therapy addresses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Emotional Learning - SEL in ASL. Charting the Cs Conference 2024</dc:title>
  <dc:creator>Lori Vigesaa; Chelsea Paulson, </dc:creator>
  <cp:lastModifiedBy>Shuyin Maciel</cp:lastModifiedBy>
  <cp:revision>18</cp:revision>
  <dcterms:created xsi:type="dcterms:W3CDTF">2020-04-18T15:28:58Z</dcterms:created>
  <dcterms:modified xsi:type="dcterms:W3CDTF">2024-04-13T07:18:45Z</dcterms:modified>
</cp:coreProperties>
</file>