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40"/>
  </p:notesMasterIdLst>
  <p:handoutMasterIdLst>
    <p:handoutMasterId r:id="rId41"/>
  </p:handoutMasterIdLst>
  <p:sldIdLst>
    <p:sldId id="256" r:id="rId6"/>
    <p:sldId id="595" r:id="rId7"/>
    <p:sldId id="423" r:id="rId8"/>
    <p:sldId id="306" r:id="rId9"/>
    <p:sldId id="398" r:id="rId10"/>
    <p:sldId id="310" r:id="rId11"/>
    <p:sldId id="681" r:id="rId12"/>
    <p:sldId id="540" r:id="rId13"/>
    <p:sldId id="546" r:id="rId14"/>
    <p:sldId id="614" r:id="rId15"/>
    <p:sldId id="682" r:id="rId16"/>
    <p:sldId id="683" r:id="rId17"/>
    <p:sldId id="684" r:id="rId18"/>
    <p:sldId id="685" r:id="rId19"/>
    <p:sldId id="686" r:id="rId20"/>
    <p:sldId id="687" r:id="rId21"/>
    <p:sldId id="689" r:id="rId22"/>
    <p:sldId id="688" r:id="rId23"/>
    <p:sldId id="690" r:id="rId24"/>
    <p:sldId id="610" r:id="rId25"/>
    <p:sldId id="680" r:id="rId26"/>
    <p:sldId id="543" r:id="rId27"/>
    <p:sldId id="289" r:id="rId28"/>
    <p:sldId id="295" r:id="rId29"/>
    <p:sldId id="679" r:id="rId30"/>
    <p:sldId id="661" r:id="rId31"/>
    <p:sldId id="592" r:id="rId32"/>
    <p:sldId id="659" r:id="rId33"/>
    <p:sldId id="678" r:id="rId34"/>
    <p:sldId id="673" r:id="rId35"/>
    <p:sldId id="674" r:id="rId36"/>
    <p:sldId id="641" r:id="rId37"/>
    <p:sldId id="642" r:id="rId38"/>
    <p:sldId id="64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6FF"/>
    <a:srgbClr val="5DCDFF"/>
    <a:srgbClr val="005A8C"/>
    <a:srgbClr val="E1FFE1"/>
    <a:srgbClr val="CCECFF"/>
    <a:srgbClr val="0099FF"/>
    <a:srgbClr val="00344C"/>
    <a:srgbClr val="3FC4F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71" d="100"/>
          <a:sy n="71" d="100"/>
        </p:scale>
        <p:origin x="1134" y="54"/>
      </p:cViewPr>
      <p:guideLst>
        <p:guide pos="3840"/>
        <p:guide orient="horz" pos="2160"/>
      </p:guideLst>
    </p:cSldViewPr>
  </p:slideViewPr>
  <p:outlineViewPr>
    <p:cViewPr>
      <p:scale>
        <a:sx n="33" d="100"/>
        <a:sy n="33" d="100"/>
      </p:scale>
      <p:origin x="0" y="-3690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63" d="100"/>
          <a:sy n="63" d="100"/>
        </p:scale>
        <p:origin x="423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4/8/2024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16837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5969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04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554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634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818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8480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17</a:t>
            </a:fld>
            <a:endParaRPr lang="en-US"/>
          </a:p>
        </p:txBody>
      </p:sp>
    </p:spTree>
    <p:extLst>
      <p:ext uri="{BB962C8B-B14F-4D97-AF65-F5344CB8AC3E}">
        <p14:creationId xmlns:p14="http://schemas.microsoft.com/office/powerpoint/2010/main" val="3881469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62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885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sym typeface="Arial" panose="020B0604020202020204" pitchFamily="34" charset="0"/>
              </a:rPr>
              <a:pPr marL="0" marR="0" lvl="0" indent="0" algn="r" defTabSz="47096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4180389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692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a:p>
        </p:txBody>
      </p:sp>
    </p:spTree>
    <p:extLst>
      <p:ext uri="{BB962C8B-B14F-4D97-AF65-F5344CB8AC3E}">
        <p14:creationId xmlns:p14="http://schemas.microsoft.com/office/powerpoint/2010/main" val="839508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3068296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975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9502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5381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26</a:t>
            </a:fld>
            <a:endParaRPr lang="en-US"/>
          </a:p>
        </p:txBody>
      </p:sp>
    </p:spTree>
    <p:extLst>
      <p:ext uri="{BB962C8B-B14F-4D97-AF65-F5344CB8AC3E}">
        <p14:creationId xmlns:p14="http://schemas.microsoft.com/office/powerpoint/2010/main" val="455428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27</a:t>
            </a:fld>
            <a:endParaRPr lang="en-US"/>
          </a:p>
        </p:txBody>
      </p:sp>
    </p:spTree>
    <p:extLst>
      <p:ext uri="{BB962C8B-B14F-4D97-AF65-F5344CB8AC3E}">
        <p14:creationId xmlns:p14="http://schemas.microsoft.com/office/powerpoint/2010/main" val="3904018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28</a:t>
            </a:fld>
            <a:endParaRPr lang="en-US"/>
          </a:p>
        </p:txBody>
      </p:sp>
    </p:spTree>
    <p:extLst>
      <p:ext uri="{BB962C8B-B14F-4D97-AF65-F5344CB8AC3E}">
        <p14:creationId xmlns:p14="http://schemas.microsoft.com/office/powerpoint/2010/main" val="153550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29</a:t>
            </a:fld>
            <a:endParaRPr lang="en-US"/>
          </a:p>
        </p:txBody>
      </p:sp>
    </p:spTree>
    <p:extLst>
      <p:ext uri="{BB962C8B-B14F-4D97-AF65-F5344CB8AC3E}">
        <p14:creationId xmlns:p14="http://schemas.microsoft.com/office/powerpoint/2010/main" val="353635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318270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30</a:t>
            </a:fld>
            <a:endParaRPr lang="en-US"/>
          </a:p>
        </p:txBody>
      </p:sp>
    </p:spTree>
    <p:extLst>
      <p:ext uri="{BB962C8B-B14F-4D97-AF65-F5344CB8AC3E}">
        <p14:creationId xmlns:p14="http://schemas.microsoft.com/office/powerpoint/2010/main" val="1154375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31</a:t>
            </a:fld>
            <a:endParaRPr lang="en-US"/>
          </a:p>
        </p:txBody>
      </p:sp>
    </p:spTree>
    <p:extLst>
      <p:ext uri="{BB962C8B-B14F-4D97-AF65-F5344CB8AC3E}">
        <p14:creationId xmlns:p14="http://schemas.microsoft.com/office/powerpoint/2010/main" val="1437835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endParaRPr lang="en-US"/>
          </a:p>
        </p:txBody>
      </p:sp>
      <p:sp>
        <p:nvSpPr>
          <p:cNvPr id="4" name="Slide Number Placeholder 3"/>
          <p:cNvSpPr>
            <a:spLocks noGrp="1"/>
          </p:cNvSpPr>
          <p:nvPr>
            <p:ph type="sldNum" sz="quarter" idx="5"/>
          </p:nvPr>
        </p:nvSpPr>
        <p:spPr/>
        <p:txBody>
          <a:bodyPr/>
          <a:lstStyle/>
          <a:p>
            <a:pPr defTabSz="470962">
              <a:defRPr/>
            </a:pPr>
            <a:fld id="{990CE4F3-8C8E-2540-A47E-EA6B3413E567}" type="slidenum">
              <a:rPr lang="en-US">
                <a:solidFill>
                  <a:prstClr val="black"/>
                </a:solidFill>
                <a:latin typeface="Calibri"/>
              </a:rPr>
              <a:pPr defTabSz="470962">
                <a:defRPr/>
              </a:pPr>
              <a:t>32</a:t>
            </a:fld>
            <a:endParaRPr lang="en-US">
              <a:solidFill>
                <a:prstClr val="black"/>
              </a:solidFill>
              <a:latin typeface="Calibri"/>
            </a:endParaRPr>
          </a:p>
        </p:txBody>
      </p:sp>
    </p:spTree>
    <p:extLst>
      <p:ext uri="{BB962C8B-B14F-4D97-AF65-F5344CB8AC3E}">
        <p14:creationId xmlns:p14="http://schemas.microsoft.com/office/powerpoint/2010/main" val="2470172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endParaRPr lang="en-US"/>
          </a:p>
        </p:txBody>
      </p:sp>
      <p:sp>
        <p:nvSpPr>
          <p:cNvPr id="4" name="Slide Number Placeholder 3"/>
          <p:cNvSpPr>
            <a:spLocks noGrp="1"/>
          </p:cNvSpPr>
          <p:nvPr>
            <p:ph type="sldNum" sz="quarter" idx="5"/>
          </p:nvPr>
        </p:nvSpPr>
        <p:spPr/>
        <p:txBody>
          <a:bodyPr/>
          <a:lstStyle/>
          <a:p>
            <a:pPr defTabSz="470962">
              <a:defRPr/>
            </a:pPr>
            <a:fld id="{990CE4F3-8C8E-2540-A47E-EA6B3413E567}" type="slidenum">
              <a:rPr lang="en-US">
                <a:solidFill>
                  <a:prstClr val="black"/>
                </a:solidFill>
                <a:latin typeface="Calibri"/>
              </a:rPr>
              <a:pPr defTabSz="470962">
                <a:defRPr/>
              </a:pPr>
              <a:t>33</a:t>
            </a:fld>
            <a:endParaRPr lang="en-US">
              <a:solidFill>
                <a:prstClr val="black"/>
              </a:solidFill>
              <a:latin typeface="Calibri"/>
            </a:endParaRPr>
          </a:p>
        </p:txBody>
      </p:sp>
    </p:spTree>
    <p:extLst>
      <p:ext uri="{BB962C8B-B14F-4D97-AF65-F5344CB8AC3E}">
        <p14:creationId xmlns:p14="http://schemas.microsoft.com/office/powerpoint/2010/main" val="3569285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436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sym typeface="Arial" panose="020B0604020202020204" pitchFamily="34" charset="0"/>
              </a:rPr>
              <a:pPr marL="0" marR="0" lvl="0" indent="0" algn="r" defTabSz="47096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310832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FB8DE18E-0B12-EF4E-9448-2F93AC93163E}" type="slidenum">
              <a:rPr kumimoji="0" lang="en-US"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sym typeface="Arial" panose="020B0604020202020204" pitchFamily="34" charset="0"/>
              </a:rPr>
              <a:pPr marL="0" marR="0" lvl="0" indent="0" algn="r" defTabSz="47096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353404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990CE4F3-8C8E-2540-A47E-EA6B3413E56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sym typeface="Arial" panose="020B0604020202020204" pitchFamily="34" charset="0"/>
              </a:rPr>
              <a:pPr marL="0" marR="0" lvl="0" indent="0" algn="r" defTabSz="94192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62221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59976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356641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41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0331-32D4-C7C6-C010-D45FD4CB7C50}"/>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3" name="Subtitle 2">
            <a:extLst>
              <a:ext uri="{FF2B5EF4-FFF2-40B4-BE49-F238E27FC236}">
                <a16:creationId xmlns:a16="http://schemas.microsoft.com/office/drawing/2014/main" id="{3A9138CB-304F-56BE-3C08-D4C45FDEE565}"/>
              </a:ext>
            </a:extLst>
          </p:cNvPr>
          <p:cNvSpPr>
            <a:spLocks noGrp="1"/>
          </p:cNvSpPr>
          <p:nvPr>
            <p:ph type="subTitle" idx="1"/>
          </p:nvPr>
        </p:nvSpPr>
        <p:spPr>
          <a:xfrm>
            <a:off x="585181" y="3909540"/>
            <a:ext cx="11019187" cy="1567828"/>
          </a:xfrm>
        </p:spPr>
        <p:txBody>
          <a:bodyPr lIns="91440" rIns="91440" anchor="t" anchorCtr="0">
            <a:noAutofit/>
          </a:bodyPr>
          <a:lstStyle>
            <a:lvl1pPr marL="0" indent="0" algn="ctr">
              <a:lnSpc>
                <a:spcPct val="100000"/>
              </a:lnSpc>
              <a:spcBef>
                <a:spcPts val="60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7" name="Picture 6"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0E7E1EA7-6DE1-07FE-2D99-1681A2B763CA}"/>
              </a:ext>
            </a:extLst>
          </p:cNvPr>
          <p:cNvPicPr>
            <a:picLocks noGrp="1" noChangeAspect="1"/>
          </p:cNvPicPr>
          <p:nvPr userDrawn="1"/>
        </p:nvPicPr>
        <p:blipFill>
          <a:blip r:embed="rId2"/>
          <a:stretch>
            <a:fillRect/>
          </a:stretch>
        </p:blipFill>
        <p:spPr>
          <a:xfrm>
            <a:off x="3954815" y="1714046"/>
            <a:ext cx="4317320" cy="959405"/>
          </a:xfrm>
          <a:prstGeom prst="rect">
            <a:avLst/>
          </a:prstGeom>
        </p:spPr>
      </p:pic>
    </p:spTree>
    <p:extLst>
      <p:ext uri="{BB962C8B-B14F-4D97-AF65-F5344CB8AC3E}">
        <p14:creationId xmlns:p14="http://schemas.microsoft.com/office/powerpoint/2010/main" val="337255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4E1254-4BA6-58D6-EF5B-09504260E82C}"/>
              </a:ext>
            </a:extLst>
          </p:cNvPr>
          <p:cNvSpPr>
            <a:spLocks noGrp="1"/>
          </p:cNvSpPr>
          <p:nvPr>
            <p:ph type="title"/>
          </p:nvPr>
        </p:nvSpPr>
        <p:spPr>
          <a:xfrm>
            <a:off x="606503" y="1627632"/>
            <a:ext cx="10978994" cy="1133856"/>
          </a:xfrm>
        </p:spPr>
        <p:txBody>
          <a:bodyPr/>
          <a:lstStyle/>
          <a:p>
            <a:r>
              <a:rPr lang="en-US" dirty="0"/>
              <a:t>Click to edit Master title style</a:t>
            </a:r>
          </a:p>
        </p:txBody>
      </p:sp>
      <p:pic>
        <p:nvPicPr>
          <p:cNvPr id="7" name="Graphic 6">
            <a:extLst>
              <a:ext uri="{FF2B5EF4-FFF2-40B4-BE49-F238E27FC236}">
                <a16:creationId xmlns:a16="http://schemas.microsoft.com/office/drawing/2014/main" id="{36971E3D-70D8-B6A6-3B46-D4FBBAA2509A}"/>
              </a:ext>
              <a:ext uri="{C183D7F6-B498-43B3-948B-1728B52AA6E4}">
                <adec:decorative xmlns:adec="http://schemas.microsoft.com/office/drawing/2017/decorative" val="1"/>
              </a:ext>
            </a:extLst>
          </p:cNvPr>
          <p:cNvPicPr>
            <a:picLocks noChangeAspect="1"/>
          </p:cNvPicPr>
          <p:nvPr userDrawn="1"/>
        </p:nvPicPr>
        <p:blipFill>
          <a:blip r:embed="rId2">
            <a:alphaModFix amt="88000"/>
            <a:extLst>
              <a:ext uri="{96DAC541-7B7A-43D3-8B79-37D633B846F1}">
                <asvg:svgBlip xmlns:asvg="http://schemas.microsoft.com/office/drawing/2016/SVG/main" r:embed="rId3"/>
              </a:ext>
            </a:extLst>
          </a:blip>
          <a:stretch>
            <a:fillRect/>
          </a:stretch>
        </p:blipFill>
        <p:spPr>
          <a:xfrm>
            <a:off x="583334" y="2833834"/>
            <a:ext cx="11608666" cy="1262679"/>
          </a:xfrm>
          <a:prstGeom prst="rect">
            <a:avLst/>
          </a:prstGeom>
        </p:spPr>
      </p:pic>
      <p:pic>
        <p:nvPicPr>
          <p:cNvPr id="8" name="Picture 7">
            <a:extLst>
              <a:ext uri="{FF2B5EF4-FFF2-40B4-BE49-F238E27FC236}">
                <a16:creationId xmlns:a16="http://schemas.microsoft.com/office/drawing/2014/main" id="{DD7E9247-1990-C324-EC45-825909C17C0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3839" b="37749"/>
          <a:stretch/>
        </p:blipFill>
        <p:spPr>
          <a:xfrm>
            <a:off x="9778825" y="2824309"/>
            <a:ext cx="2403735" cy="1262679"/>
          </a:xfrm>
          <a:prstGeom prst="rect">
            <a:avLst/>
          </a:prstGeom>
        </p:spPr>
      </p:pic>
    </p:spTree>
    <p:extLst>
      <p:ext uri="{BB962C8B-B14F-4D97-AF65-F5344CB8AC3E}">
        <p14:creationId xmlns:p14="http://schemas.microsoft.com/office/powerpoint/2010/main" val="110676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a:prstGeom prst="rect">
            <a:avLst/>
          </a:prstGeo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a:prstGeom prst="rect">
            <a:avLst/>
          </a:prstGeo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451234" y="1745615"/>
            <a:ext cx="3286876" cy="730417"/>
          </a:xfrm>
          <a:prstGeom prst="rect">
            <a:avLst/>
          </a:prstGeom>
        </p:spPr>
      </p:pic>
    </p:spTree>
    <p:extLst>
      <p:ext uri="{BB962C8B-B14F-4D97-AF65-F5344CB8AC3E}">
        <p14:creationId xmlns:p14="http://schemas.microsoft.com/office/powerpoint/2010/main" val="368362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59268D-CABB-B7D3-A794-8E4081B30407}"/>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pic>
        <p:nvPicPr>
          <p:cNvPr id="5" name="Picture 4"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64DDE85E-26A7-4DF5-42F8-6A73E287F7E3}"/>
              </a:ext>
            </a:extLst>
          </p:cNvPr>
          <p:cNvPicPr>
            <a:picLocks noGrp="1" noChangeAspect="1"/>
          </p:cNvPicPr>
          <p:nvPr userDrawn="1"/>
        </p:nvPicPr>
        <p:blipFill>
          <a:blip r:embed="rId2"/>
          <a:stretch>
            <a:fillRect/>
          </a:stretch>
        </p:blipFill>
        <p:spPr>
          <a:xfrm>
            <a:off x="4320767" y="1846779"/>
            <a:ext cx="3555194" cy="790043"/>
          </a:xfrm>
          <a:prstGeom prst="rect">
            <a:avLst/>
          </a:prstGeom>
        </p:spPr>
      </p:pic>
      <p:sp>
        <p:nvSpPr>
          <p:cNvPr id="8" name="Text Placeholder 2">
            <a:extLst>
              <a:ext uri="{FF2B5EF4-FFF2-40B4-BE49-F238E27FC236}">
                <a16:creationId xmlns:a16="http://schemas.microsoft.com/office/drawing/2014/main" id="{3D78736F-DA40-BC1C-F5CE-4F4613C3A094}"/>
              </a:ext>
            </a:extLst>
          </p:cNvPr>
          <p:cNvSpPr>
            <a:spLocks noGrp="1"/>
          </p:cNvSpPr>
          <p:nvPr>
            <p:ph type="body" sz="quarter" idx="10"/>
          </p:nvPr>
        </p:nvSpPr>
        <p:spPr>
          <a:xfrm>
            <a:off x="606425" y="3981450"/>
            <a:ext cx="11001375" cy="2465388"/>
          </a:xfrm>
        </p:spPr>
        <p:txBody>
          <a:bodyPr/>
          <a:lstStyle>
            <a:lvl1pPr marL="0" indent="0" algn="ctr">
              <a:buFont typeface="Wingdings" panose="05000000000000000000" pitchFamily="2" charset="2"/>
              <a:buNone/>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7224635"/>
      </p:ext>
    </p:extLst>
  </p:cSld>
  <p:clrMapOvr>
    <a:masterClrMapping/>
  </p:clrMapOvr>
  <p:extLst>
    <p:ext uri="{DCECCB84-F9BA-43D5-87BE-67443E8EF086}">
      <p15:sldGuideLst xmlns:p15="http://schemas.microsoft.com/office/powerpoint/2012/main">
        <p15:guide id="1" orient="horz" pos="1152">
          <p15:clr>
            <a:srgbClr val="FBAE40"/>
          </p15:clr>
        </p15:guide>
        <p15:guide id="2" pos="2160">
          <p15:clr>
            <a:srgbClr val="FBAE40"/>
          </p15:clr>
        </p15:guide>
        <p15:guide id="3" orient="horz" pos="960">
          <p15:clr>
            <a:srgbClr val="FBAE40"/>
          </p15:clr>
        </p15:guide>
        <p15:guide id="4" orient="horz" pos="1296">
          <p15:clr>
            <a:srgbClr val="FBAE40"/>
          </p15:clr>
        </p15:guide>
        <p15:guide id="5" orient="horz" pos="3912">
          <p15:clr>
            <a:srgbClr val="FBAE40"/>
          </p15:clr>
        </p15:guide>
        <p15:guide id="6" orient="horz" pos="41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2" name="Title 1"/>
          <p:cNvSpPr>
            <a:spLocks noGrp="1"/>
          </p:cNvSpPr>
          <p:nvPr>
            <p:ph type="title"/>
          </p:nvPr>
        </p:nvSpPr>
        <p:spPr>
          <a:xfrm>
            <a:off x="1366508" y="420787"/>
            <a:ext cx="7653899" cy="1181437"/>
          </a:xfrm>
          <a:prstGeom prst="rect">
            <a:avLst/>
          </a:prstGeom>
        </p:spPr>
        <p:txBody>
          <a:bodyPr lIns="0" tIns="0" rIns="0" bIns="0" anchor="b">
            <a:noAutofit/>
          </a:bodyPr>
          <a:lstStyle>
            <a:lvl1pPr algn="l">
              <a:defRPr sz="3200" b="1" cap="none">
                <a:solidFill>
                  <a:schemeClr val="bg1"/>
                </a:solidFill>
                <a:latin typeface="Tahoma"/>
                <a:cs typeface="Tahoma"/>
              </a:defRPr>
            </a:lvl1pPr>
          </a:lstStyle>
          <a:p>
            <a:r>
              <a:rPr lang="en-US"/>
              <a:t>Click to edit Master title style</a:t>
            </a:r>
          </a:p>
        </p:txBody>
      </p:sp>
      <p:sp>
        <p:nvSpPr>
          <p:cNvPr id="9" name="Rectangle 8"/>
          <p:cNvSpPr/>
          <p:nvPr userDrawn="1"/>
        </p:nvSpPr>
        <p:spPr>
          <a:xfrm>
            <a:off x="1366507" y="1746504"/>
            <a:ext cx="7644384" cy="82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latin typeface="Calibri" panose="020F0502020204030204" pitchFamily="34" charset="0"/>
            </a:endParaRPr>
          </a:p>
        </p:txBody>
      </p:sp>
      <p:sp>
        <p:nvSpPr>
          <p:cNvPr id="4" name="Text Placeholder 3"/>
          <p:cNvSpPr>
            <a:spLocks noGrp="1"/>
          </p:cNvSpPr>
          <p:nvPr>
            <p:ph type="body" sz="quarter" idx="10"/>
          </p:nvPr>
        </p:nvSpPr>
        <p:spPr>
          <a:xfrm>
            <a:off x="1366508" y="2057405"/>
            <a:ext cx="8108365" cy="3692975"/>
          </a:xfrm>
          <a:prstGeom prst="rect">
            <a:avLst/>
          </a:prstGeom>
        </p:spPr>
        <p:txBody>
          <a:bodyPr lIns="0" tIns="0" rIns="0" bIns="0">
            <a:noAutofit/>
          </a:bodyPr>
          <a:lstStyle>
            <a:lvl1pPr marL="0" indent="0">
              <a:buFontTx/>
              <a:buNone/>
              <a:defRPr sz="2200">
                <a:solidFill>
                  <a:srgbClr val="FFFFFF"/>
                </a:solidFill>
                <a:latin typeface="Tahoma"/>
                <a:cs typeface="Tahoma"/>
              </a:defRPr>
            </a:lvl1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269" y="17846"/>
            <a:ext cx="2403735" cy="6858000"/>
          </a:xfrm>
          <a:prstGeom prst="rect">
            <a:avLst/>
          </a:prstGeom>
        </p:spPr>
      </p:pic>
    </p:spTree>
    <p:extLst>
      <p:ext uri="{BB962C8B-B14F-4D97-AF65-F5344CB8AC3E}">
        <p14:creationId xmlns:p14="http://schemas.microsoft.com/office/powerpoint/2010/main" val="324593100"/>
      </p:ext>
    </p:extLst>
  </p:cSld>
  <p:clrMapOvr>
    <a:masterClrMapping/>
  </p:clrMapOvr>
  <p:extLst>
    <p:ext uri="{DCECCB84-F9BA-43D5-87BE-67443E8EF086}">
      <p15:sldGuideLst xmlns:p15="http://schemas.microsoft.com/office/powerpoint/2012/main">
        <p15:guide id="1" orient="horz" pos="1296">
          <p15:clr>
            <a:srgbClr val="FBAE40"/>
          </p15:clr>
        </p15:guide>
        <p15:guide id="2" pos="2160">
          <p15:clr>
            <a:srgbClr val="FBAE40"/>
          </p15:clr>
        </p15:guide>
        <p15:guide id="3" orient="horz" pos="1152">
          <p15:clr>
            <a:srgbClr val="FBAE40"/>
          </p15:clr>
        </p15:guide>
        <p15:guide id="4" orient="horz" pos="9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sp>
        <p:nvSpPr>
          <p:cNvPr id="7" name="Rectangle 6"/>
          <p:cNvSpPr/>
          <p:nvPr userDrawn="1"/>
        </p:nvSpPr>
        <p:spPr>
          <a:xfrm>
            <a:off x="0" y="0"/>
            <a:ext cx="12192000" cy="605002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 name="Title 1"/>
          <p:cNvSpPr>
            <a:spLocks noGrp="1"/>
          </p:cNvSpPr>
          <p:nvPr>
            <p:ph type="title"/>
          </p:nvPr>
        </p:nvSpPr>
        <p:spPr>
          <a:xfrm>
            <a:off x="1366508" y="404602"/>
            <a:ext cx="7653899" cy="1197621"/>
          </a:xfrm>
          <a:prstGeom prst="rect">
            <a:avLst/>
          </a:prstGeom>
        </p:spPr>
        <p:txBody>
          <a:bodyPr lIns="0" tIns="0" rIns="0" bIns="0" anchor="b">
            <a:noAutofit/>
          </a:bodyPr>
          <a:lstStyle>
            <a:lvl1pPr algn="l">
              <a:defRPr sz="2400" b="1" cap="none">
                <a:solidFill>
                  <a:schemeClr val="bg1"/>
                </a:solidFill>
                <a:latin typeface="Tahoma"/>
                <a:cs typeface="Tahoma"/>
              </a:defRPr>
            </a:lvl1pPr>
          </a:lstStyle>
          <a:p>
            <a:r>
              <a:rPr lang="en-US"/>
              <a:t>Click to edit Master title style</a:t>
            </a:r>
          </a:p>
        </p:txBody>
      </p:sp>
      <p:sp>
        <p:nvSpPr>
          <p:cNvPr id="8" name="Slide Number Placeholder 5"/>
          <p:cNvSpPr txBox="1">
            <a:spLocks/>
          </p:cNvSpPr>
          <p:nvPr userDrawn="1"/>
        </p:nvSpPr>
        <p:spPr>
          <a:xfrm>
            <a:off x="11147459" y="6256479"/>
            <a:ext cx="689204" cy="357991"/>
          </a:xfrm>
          <a:prstGeom prst="rect">
            <a:avLst/>
          </a:prstGeom>
        </p:spPr>
        <p:txBody>
          <a:bodyPr vert="horz" lIns="68580" tIns="34290" rIns="68580" bIns="34290" rtlCol="0" anchor="ctr"/>
          <a:lstStyle>
            <a:defPPr>
              <a:defRPr lang="en-US"/>
            </a:defPPr>
            <a:lvl1pPr marL="0" algn="r" defTabSz="457200" rtl="0" eaLnBrk="1" latinLnBrk="0" hangingPunct="1">
              <a:defRPr sz="1300" b="1" kern="1200">
                <a:solidFill>
                  <a:schemeClr val="tx1"/>
                </a:solidFill>
                <a:latin typeface="Tahhoma"/>
                <a:ea typeface="+mn-ea"/>
                <a:cs typeface="Tah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CEB88B-CA1F-7949-9F49-A0DAA9D8312D}" type="slidenum">
              <a:rPr lang="en-US" sz="1050" b="0" i="0" baseline="0" smtClean="0">
                <a:latin typeface="Calibri" panose="020F0502020204030204" pitchFamily="34" charset="0"/>
                <a:cs typeface="Calibri" panose="020F0502020204030204" pitchFamily="34" charset="0"/>
              </a:rPr>
              <a:pPr/>
              <a:t>‹#›</a:t>
            </a:fld>
            <a:endParaRPr lang="en-US" sz="1050" b="0" i="0" baseline="0" dirty="0">
              <a:latin typeface="Calibri" panose="020F0502020204030204" pitchFamily="34" charset="0"/>
              <a:cs typeface="Calibri" panose="020F0502020204030204" pitchFamily="34" charset="0"/>
            </a:endParaRPr>
          </a:p>
        </p:txBody>
      </p:sp>
      <p:sp>
        <p:nvSpPr>
          <p:cNvPr id="9" name="Rectangle 8"/>
          <p:cNvSpPr/>
          <p:nvPr userDrawn="1"/>
        </p:nvSpPr>
        <p:spPr>
          <a:xfrm>
            <a:off x="1376021" y="1746504"/>
            <a:ext cx="7644384" cy="82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5346" y="6388142"/>
            <a:ext cx="5135233" cy="157716"/>
          </a:xfrm>
          <a:prstGeom prst="rect">
            <a:avLst/>
          </a:prstGeom>
        </p:spPr>
      </p:pic>
    </p:spTree>
    <p:extLst>
      <p:ext uri="{BB962C8B-B14F-4D97-AF65-F5344CB8AC3E}">
        <p14:creationId xmlns:p14="http://schemas.microsoft.com/office/powerpoint/2010/main" val="3267158601"/>
      </p:ext>
    </p:extLst>
  </p:cSld>
  <p:clrMapOvr>
    <a:masterClrMapping/>
  </p:clrMapOvr>
  <p:extLst>
    <p:ext uri="{DCECCB84-F9BA-43D5-87BE-67443E8EF086}">
      <p15:sldGuideLst xmlns:p15="http://schemas.microsoft.com/office/powerpoint/2012/main">
        <p15:guide id="1" orient="horz" pos="4102">
          <p15:clr>
            <a:srgbClr val="FBAE40"/>
          </p15:clr>
        </p15:guide>
        <p15:guide id="2" pos="2160">
          <p15:clr>
            <a:srgbClr val="FBAE40"/>
          </p15:clr>
        </p15:guide>
        <p15:guide id="3" orient="horz" pos="1152">
          <p15:clr>
            <a:srgbClr val="FBAE40"/>
          </p15:clr>
        </p15:guide>
        <p15:guide id="4" orient="horz" pos="9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1147459" y="6283711"/>
            <a:ext cx="689204" cy="342562"/>
          </a:xfrm>
          <a:prstGeom prst="rect">
            <a:avLst/>
          </a:prstGeom>
        </p:spPr>
        <p:txBody>
          <a:bodyPr/>
          <a:lstStyle>
            <a:lvl1pPr algn="r">
              <a:defRPr sz="1400" b="0" i="0" baseline="0">
                <a:solidFill>
                  <a:schemeClr val="tx1"/>
                </a:solidFill>
                <a:latin typeface="Calibri" panose="020F0502020204030204" pitchFamily="34" charset="0"/>
                <a:cs typeface="Calibri" panose="020F0502020204030204" pitchFamily="34" charset="0"/>
              </a:defRPr>
            </a:lvl1pPr>
          </a:lstStyle>
          <a:p>
            <a:fld id="{B0CEB88B-CA1F-7949-9F49-A0DAA9D8312D}"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7804" y="0"/>
            <a:ext cx="2430272" cy="18348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5344" y="6388142"/>
            <a:ext cx="5135233" cy="157716"/>
          </a:xfrm>
          <a:prstGeom prst="rect">
            <a:avLst/>
          </a:prstGeom>
        </p:spPr>
      </p:pic>
    </p:spTree>
    <p:extLst>
      <p:ext uri="{BB962C8B-B14F-4D97-AF65-F5344CB8AC3E}">
        <p14:creationId xmlns:p14="http://schemas.microsoft.com/office/powerpoint/2010/main" val="2997725420"/>
      </p:ext>
    </p:extLst>
  </p:cSld>
  <p:clrMapOvr>
    <a:masterClrMapping/>
  </p:clrMapOvr>
  <p:extLst>
    <p:ext uri="{DCECCB84-F9BA-43D5-87BE-67443E8EF086}">
      <p15:sldGuideLst xmlns:p15="http://schemas.microsoft.com/office/powerpoint/2012/main">
        <p15:guide id="1" orient="horz" pos="4104">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8CDB04-1212-799E-65E6-2A49A39D47E4}"/>
              </a:ext>
            </a:extLst>
          </p:cNvPr>
          <p:cNvSpPr>
            <a:spLocks noGrp="1"/>
          </p:cNvSpPr>
          <p:nvPr>
            <p:ph type="title"/>
          </p:nvPr>
        </p:nvSpPr>
        <p:spPr>
          <a:xfrm>
            <a:off x="612489" y="1572768"/>
            <a:ext cx="10978994" cy="1133856"/>
          </a:xfrm>
        </p:spPr>
        <p:txBody>
          <a:bodyPr/>
          <a:lstStyle/>
          <a:p>
            <a:r>
              <a:rPr lang="en-US" dirty="0"/>
              <a:t>Click to edit Master title style</a:t>
            </a:r>
          </a:p>
        </p:txBody>
      </p:sp>
      <p:sp>
        <p:nvSpPr>
          <p:cNvPr id="4" name="Text Placeholder 9">
            <a:extLst>
              <a:ext uri="{FF2B5EF4-FFF2-40B4-BE49-F238E27FC236}">
                <a16:creationId xmlns:a16="http://schemas.microsoft.com/office/drawing/2014/main" id="{56CC1313-2380-360C-78E6-05664E2E396D}"/>
              </a:ext>
            </a:extLst>
          </p:cNvPr>
          <p:cNvSpPr>
            <a:spLocks noGrp="1"/>
          </p:cNvSpPr>
          <p:nvPr>
            <p:ph type="body" sz="quarter" idx="10"/>
          </p:nvPr>
        </p:nvSpPr>
        <p:spPr>
          <a:xfrm>
            <a:off x="612488" y="2803766"/>
            <a:ext cx="10978994" cy="3727144"/>
          </a:xfrm>
        </p:spPr>
        <p:txBody>
          <a:bodyPr/>
          <a:lstStyle>
            <a:lvl1pPr marL="0" indent="0">
              <a:spcBef>
                <a:spcPts val="600"/>
              </a:spcBef>
              <a:spcAft>
                <a:spcPts val="600"/>
              </a:spcAft>
              <a:buFont typeface="Wingdings" panose="05000000000000000000" pitchFamily="2" charset="2"/>
              <a:buNone/>
              <a:defRPr sz="2400"/>
            </a:lvl1pPr>
            <a:lvl2pPr marL="571500" indent="-342900">
              <a:spcBef>
                <a:spcPts val="600"/>
              </a:spcBef>
              <a:spcAft>
                <a:spcPts val="600"/>
              </a:spcAft>
              <a:buClr>
                <a:srgbClr val="003399"/>
              </a:buClr>
              <a:buSzPct val="80000"/>
              <a:buFont typeface="Courier New" panose="02070309020205020404" pitchFamily="49" charset="0"/>
              <a:buChar char="o"/>
              <a:defRPr sz="2400"/>
            </a:lvl2pPr>
            <a:lvl3pPr marL="800100" indent="-342900">
              <a:spcBef>
                <a:spcPts val="600"/>
              </a:spcBef>
              <a:spcAft>
                <a:spcPts val="600"/>
              </a:spcAft>
              <a:buClr>
                <a:srgbClr val="001689"/>
              </a:buClr>
              <a:buSzPct val="80000"/>
              <a:buFont typeface="Wingdings" panose="05000000000000000000" pitchFamily="2" charset="2"/>
              <a:buChar char="§"/>
              <a:defRPr sz="2400"/>
            </a:lvl3pPr>
            <a:lvl4pPr>
              <a:spcBef>
                <a:spcPts val="600"/>
              </a:spcBef>
              <a:spcAft>
                <a:spcPts val="600"/>
              </a:spcAft>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D5FE6F-733B-1580-54E0-978D4053A90D}"/>
              </a:ext>
            </a:extLst>
          </p:cNvPr>
          <p:cNvSpPr>
            <a:spLocks noGrp="1"/>
          </p:cNvSpPr>
          <p:nvPr>
            <p:ph type="title"/>
          </p:nvPr>
        </p:nvSpPr>
        <p:spPr>
          <a:xfrm>
            <a:off x="612489" y="1572768"/>
            <a:ext cx="10081108" cy="1133856"/>
          </a:xfrm>
        </p:spPr>
        <p:txBody>
          <a:bodyPr/>
          <a:lstStyle/>
          <a:p>
            <a:r>
              <a:rPr lang="en-US" dirty="0"/>
              <a:t>Click to edit Master title style</a:t>
            </a:r>
          </a:p>
        </p:txBody>
      </p:sp>
      <p:sp>
        <p:nvSpPr>
          <p:cNvPr id="4" name="Text Placeholder 9">
            <a:extLst>
              <a:ext uri="{FF2B5EF4-FFF2-40B4-BE49-F238E27FC236}">
                <a16:creationId xmlns:a16="http://schemas.microsoft.com/office/drawing/2014/main" id="{E69B260B-E312-A0F9-3D76-CC6A517AE49D}"/>
              </a:ext>
            </a:extLst>
          </p:cNvPr>
          <p:cNvSpPr>
            <a:spLocks noGrp="1"/>
          </p:cNvSpPr>
          <p:nvPr>
            <p:ph type="body" sz="quarter" idx="10"/>
          </p:nvPr>
        </p:nvSpPr>
        <p:spPr>
          <a:xfrm>
            <a:off x="612488" y="2803766"/>
            <a:ext cx="10978994" cy="3603613"/>
          </a:xfrm>
        </p:spPr>
        <p:txBody>
          <a:bodyPr/>
          <a:lstStyle>
            <a:lvl1pPr marL="0" indent="0">
              <a:buClr>
                <a:srgbClr val="003399"/>
              </a:buClr>
              <a:buSzPct val="120000"/>
              <a:buFont typeface="Arial" panose="020B0604020202020204" pitchFamily="34" charset="0"/>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descr="Disability hub Minnesota, logo&#10;&#10;">
            <a:extLst>
              <a:ext uri="{FF2B5EF4-FFF2-40B4-BE49-F238E27FC236}">
                <a16:creationId xmlns:a16="http://schemas.microsoft.com/office/drawing/2014/main" id="{E0C56AF8-E17B-9606-DD1F-B60CB377E9C6}"/>
              </a:ext>
            </a:extLst>
          </p:cNvPr>
          <p:cNvPicPr>
            <a:picLocks noChangeAspect="1"/>
          </p:cNvPicPr>
          <p:nvPr userDrawn="1"/>
        </p:nvPicPr>
        <p:blipFill rotWithShape="1">
          <a:blip r:embed="rId2"/>
          <a:srcRect l="24115" t="11354" r="23596" b="34128"/>
          <a:stretch/>
        </p:blipFill>
        <p:spPr>
          <a:xfrm>
            <a:off x="10693597" y="1540581"/>
            <a:ext cx="1292137" cy="1335969"/>
          </a:xfrm>
          <a:prstGeom prst="rect">
            <a:avLst/>
          </a:prstGeom>
        </p:spPr>
      </p:pic>
      <p:pic>
        <p:nvPicPr>
          <p:cNvPr id="6" name="Picture 5" descr="Your best life, your way, 1-866-333-2466 , disabilityhubmn.org">
            <a:extLst>
              <a:ext uri="{FF2B5EF4-FFF2-40B4-BE49-F238E27FC236}">
                <a16:creationId xmlns:a16="http://schemas.microsoft.com/office/drawing/2014/main" id="{320DA13A-3AFC-A8C4-B271-09B18AF0A2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spTree>
    <p:extLst>
      <p:ext uri="{BB962C8B-B14F-4D97-AF65-F5344CB8AC3E}">
        <p14:creationId xmlns:p14="http://schemas.microsoft.com/office/powerpoint/2010/main" val="305366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8DE465-1C58-1D17-DE69-11F92A041FF1}"/>
              </a:ext>
            </a:extLst>
          </p:cNvPr>
          <p:cNvSpPr>
            <a:spLocks noGrp="1"/>
          </p:cNvSpPr>
          <p:nvPr>
            <p:ph type="title"/>
          </p:nvPr>
        </p:nvSpPr>
        <p:spPr>
          <a:xfrm>
            <a:off x="602902" y="1572768"/>
            <a:ext cx="10090695" cy="1133856"/>
          </a:xfrm>
        </p:spPr>
        <p:txBody>
          <a:bodyPr/>
          <a:lstStyle>
            <a:lvl1pPr>
              <a:defRPr sz="3600"/>
            </a:lvl1pPr>
          </a:lstStyle>
          <a:p>
            <a:r>
              <a:rPr lang="en-US" dirty="0"/>
              <a:t>Click to edit Master title style</a:t>
            </a:r>
          </a:p>
        </p:txBody>
      </p:sp>
      <p:sp>
        <p:nvSpPr>
          <p:cNvPr id="9" name="Text Placeholder 9">
            <a:extLst>
              <a:ext uri="{FF2B5EF4-FFF2-40B4-BE49-F238E27FC236}">
                <a16:creationId xmlns:a16="http://schemas.microsoft.com/office/drawing/2014/main" id="{9FF23690-1C98-3663-88DD-A21F5219BE07}"/>
              </a:ext>
            </a:extLst>
          </p:cNvPr>
          <p:cNvSpPr>
            <a:spLocks noGrp="1"/>
          </p:cNvSpPr>
          <p:nvPr>
            <p:ph type="body" sz="quarter" idx="10"/>
          </p:nvPr>
        </p:nvSpPr>
        <p:spPr>
          <a:xfrm>
            <a:off x="622998" y="2803764"/>
            <a:ext cx="5264079" cy="378730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839728D-2DF3-8CFD-19CD-EC34A47CA35A}"/>
              </a:ext>
            </a:extLst>
          </p:cNvPr>
          <p:cNvSpPr>
            <a:spLocks noGrp="1"/>
          </p:cNvSpPr>
          <p:nvPr>
            <p:ph type="body" sz="quarter" idx="11"/>
          </p:nvPr>
        </p:nvSpPr>
        <p:spPr>
          <a:xfrm>
            <a:off x="6337913" y="2803764"/>
            <a:ext cx="5264079" cy="3603616"/>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descr="Your best life, your way, 1-866-333-2466 , disabilityhubmn.org">
            <a:extLst>
              <a:ext uri="{FF2B5EF4-FFF2-40B4-BE49-F238E27FC236}">
                <a16:creationId xmlns:a16="http://schemas.microsoft.com/office/drawing/2014/main" id="{57743E4D-E9F1-5803-FF24-810A8377F1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pic>
        <p:nvPicPr>
          <p:cNvPr id="12" name="Picture 11" descr="Disability hub Minnesota, logo&#10;&#10;">
            <a:extLst>
              <a:ext uri="{FF2B5EF4-FFF2-40B4-BE49-F238E27FC236}">
                <a16:creationId xmlns:a16="http://schemas.microsoft.com/office/drawing/2014/main" id="{1F99568C-EC38-77FB-15DA-334A33F0D484}"/>
              </a:ext>
            </a:extLst>
          </p:cNvPr>
          <p:cNvPicPr>
            <a:picLocks noChangeAspect="1"/>
          </p:cNvPicPr>
          <p:nvPr userDrawn="1"/>
        </p:nvPicPr>
        <p:blipFill rotWithShape="1">
          <a:blip r:embed="rId3"/>
          <a:srcRect l="24115" t="11354" r="23596" b="34128"/>
          <a:stretch/>
        </p:blipFill>
        <p:spPr>
          <a:xfrm>
            <a:off x="10693597" y="1540581"/>
            <a:ext cx="1292137" cy="133596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8D8548-17DC-5AA0-5A0D-AA299C736C79}"/>
              </a:ext>
            </a:extLst>
          </p:cNvPr>
          <p:cNvSpPr>
            <a:spLocks noGrp="1"/>
          </p:cNvSpPr>
          <p:nvPr>
            <p:ph type="title"/>
          </p:nvPr>
        </p:nvSpPr>
        <p:spPr>
          <a:xfrm>
            <a:off x="607044" y="1572768"/>
            <a:ext cx="10968402" cy="1133856"/>
          </a:xfrm>
        </p:spPr>
        <p:txBody>
          <a:bodyPr/>
          <a:lstStyle/>
          <a:p>
            <a:r>
              <a:rPr lang="en-US" dirty="0"/>
              <a:t>Click to edit Master title style</a:t>
            </a:r>
          </a:p>
        </p:txBody>
      </p:sp>
      <p:sp>
        <p:nvSpPr>
          <p:cNvPr id="4" name="Text Placeholder 2">
            <a:extLst>
              <a:ext uri="{FF2B5EF4-FFF2-40B4-BE49-F238E27FC236}">
                <a16:creationId xmlns:a16="http://schemas.microsoft.com/office/drawing/2014/main" id="{3486F85E-890E-667A-2FB2-F665FB2492DB}"/>
              </a:ext>
            </a:extLst>
          </p:cNvPr>
          <p:cNvSpPr>
            <a:spLocks noGrp="1"/>
          </p:cNvSpPr>
          <p:nvPr>
            <p:ph type="body" idx="13" hasCustomPrompt="1"/>
          </p:nvPr>
        </p:nvSpPr>
        <p:spPr>
          <a:xfrm>
            <a:off x="607043" y="2785775"/>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7" name="Text Placeholder 9">
            <a:extLst>
              <a:ext uri="{FF2B5EF4-FFF2-40B4-BE49-F238E27FC236}">
                <a16:creationId xmlns:a16="http://schemas.microsoft.com/office/drawing/2014/main" id="{B9B88F95-F408-4495-7311-81D7B0A51E26}"/>
              </a:ext>
            </a:extLst>
          </p:cNvPr>
          <p:cNvSpPr>
            <a:spLocks noGrp="1"/>
          </p:cNvSpPr>
          <p:nvPr>
            <p:ph type="body" sz="quarter" idx="10"/>
          </p:nvPr>
        </p:nvSpPr>
        <p:spPr>
          <a:xfrm>
            <a:off x="622998" y="3369255"/>
            <a:ext cx="5264079" cy="3308272"/>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1BEA077D-074D-AB88-291C-0EE67F18C7AB}"/>
              </a:ext>
            </a:extLst>
          </p:cNvPr>
          <p:cNvSpPr>
            <a:spLocks noGrp="1"/>
          </p:cNvSpPr>
          <p:nvPr>
            <p:ph type="body" idx="14" hasCustomPrompt="1"/>
          </p:nvPr>
        </p:nvSpPr>
        <p:spPr>
          <a:xfrm>
            <a:off x="6096000" y="2785774"/>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0" name="Text Placeholder 9">
            <a:extLst>
              <a:ext uri="{FF2B5EF4-FFF2-40B4-BE49-F238E27FC236}">
                <a16:creationId xmlns:a16="http://schemas.microsoft.com/office/drawing/2014/main" id="{916633AA-BACD-4941-BE55-0D014507F256}"/>
              </a:ext>
            </a:extLst>
          </p:cNvPr>
          <p:cNvSpPr>
            <a:spLocks noGrp="1"/>
          </p:cNvSpPr>
          <p:nvPr>
            <p:ph type="body" sz="quarter" idx="15"/>
          </p:nvPr>
        </p:nvSpPr>
        <p:spPr>
          <a:xfrm>
            <a:off x="6125176" y="3345055"/>
            <a:ext cx="5264079" cy="3308272"/>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34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A9D20A-FCC4-821F-A58E-4F3335154FF5}"/>
              </a:ext>
            </a:extLst>
          </p:cNvPr>
          <p:cNvSpPr>
            <a:spLocks noGrp="1"/>
          </p:cNvSpPr>
          <p:nvPr>
            <p:ph type="title"/>
          </p:nvPr>
        </p:nvSpPr>
        <p:spPr>
          <a:xfrm>
            <a:off x="619308" y="1572768"/>
            <a:ext cx="10978994"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4C1D352A-A55A-B5CF-87B0-9FB25E96E5B1}"/>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lvl1pPr marL="0" indent="0">
              <a:buNone/>
              <a:defRPr/>
            </a:lvl1pPr>
          </a:lstStyle>
          <a:p>
            <a:endParaRPr lang="en-US" dirty="0"/>
          </a:p>
        </p:txBody>
      </p:sp>
      <p:sp>
        <p:nvSpPr>
          <p:cNvPr id="7" name="Text Placeholder 9">
            <a:extLst>
              <a:ext uri="{FF2B5EF4-FFF2-40B4-BE49-F238E27FC236}">
                <a16:creationId xmlns:a16="http://schemas.microsoft.com/office/drawing/2014/main" id="{6BE9F915-8317-B8AF-CF90-DB04998C7E7E}"/>
              </a:ext>
            </a:extLst>
          </p:cNvPr>
          <p:cNvSpPr>
            <a:spLocks noGrp="1"/>
          </p:cNvSpPr>
          <p:nvPr>
            <p:ph type="body" sz="quarter" idx="11"/>
          </p:nvPr>
        </p:nvSpPr>
        <p:spPr>
          <a:xfrm>
            <a:off x="597946" y="2791730"/>
            <a:ext cx="5473002" cy="377527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0096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4A1E-E88C-EEDF-1473-E6C4A3A4D25F}"/>
              </a:ext>
            </a:extLst>
          </p:cNvPr>
          <p:cNvSpPr>
            <a:spLocks noGrp="1"/>
          </p:cNvSpPr>
          <p:nvPr>
            <p:ph type="title"/>
          </p:nvPr>
        </p:nvSpPr>
        <p:spPr>
          <a:xfrm>
            <a:off x="619308" y="1572768"/>
            <a:ext cx="10074289"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5348668F-65B8-1D4F-EBC2-255A07C2C40A}"/>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lvl1pPr marL="0" indent="0">
              <a:buNone/>
              <a:defRPr/>
            </a:lvl1pPr>
          </a:lstStyle>
          <a:p>
            <a:endParaRPr lang="en-US" dirty="0"/>
          </a:p>
        </p:txBody>
      </p:sp>
      <p:sp>
        <p:nvSpPr>
          <p:cNvPr id="5" name="Text Placeholder 9">
            <a:extLst>
              <a:ext uri="{FF2B5EF4-FFF2-40B4-BE49-F238E27FC236}">
                <a16:creationId xmlns:a16="http://schemas.microsoft.com/office/drawing/2014/main" id="{CBD2E5D1-2284-7EA7-DF0C-9C65111927D8}"/>
              </a:ext>
            </a:extLst>
          </p:cNvPr>
          <p:cNvSpPr>
            <a:spLocks noGrp="1"/>
          </p:cNvSpPr>
          <p:nvPr>
            <p:ph type="body" sz="quarter" idx="11"/>
          </p:nvPr>
        </p:nvSpPr>
        <p:spPr>
          <a:xfrm>
            <a:off x="597946" y="2791730"/>
            <a:ext cx="5473002" cy="3775275"/>
          </a:xfrm>
        </p:spPr>
        <p:txBody>
          <a:bodyPr/>
          <a:lstStyle>
            <a:lvl1pPr marL="0" indent="0">
              <a:buFont typeface="Wingdings" panose="05000000000000000000" pitchFamily="2" charset="2"/>
              <a:buNone/>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Wingdings" panose="05000000000000000000" pitchFamily="2" charset="2"/>
              <a:buChar char="§"/>
              <a:defRPr sz="2400"/>
            </a:lvl3pPr>
            <a:lvl4pPr>
              <a:defRPr sz="2400"/>
            </a:lvl4pPr>
            <a:lvl5pPr marL="628650" indent="0">
              <a:buClr>
                <a:srgbClr val="003399"/>
              </a:buClr>
              <a:buFont typeface="Wingdings" panose="05000000000000000000" pitchFamily="2" charset="2"/>
              <a:buNone/>
              <a:defRPr sz="2400"/>
            </a:lvl5pPr>
            <a:lvl6pPr marL="800100" indent="0">
              <a:buClr>
                <a:srgbClr val="003399"/>
              </a:buClr>
              <a:buSzPct val="80000"/>
              <a:buFont typeface="Courier New" panose="02070309020205020404" pitchFamily="49" charset="0"/>
              <a:buNone/>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Your best life, your way, 1-866-333-2466 , disabilityhubmn.org">
            <a:extLst>
              <a:ext uri="{FF2B5EF4-FFF2-40B4-BE49-F238E27FC236}">
                <a16:creationId xmlns:a16="http://schemas.microsoft.com/office/drawing/2014/main" id="{4CAD5447-DB5A-E232-7AF8-3504CF782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pic>
        <p:nvPicPr>
          <p:cNvPr id="9" name="Picture 8" descr="Disability hub Minnesota, logo&#10;&#10;">
            <a:extLst>
              <a:ext uri="{FF2B5EF4-FFF2-40B4-BE49-F238E27FC236}">
                <a16:creationId xmlns:a16="http://schemas.microsoft.com/office/drawing/2014/main" id="{AF414B6A-3ECB-1524-987C-DE5374827FBF}"/>
              </a:ext>
            </a:extLst>
          </p:cNvPr>
          <p:cNvPicPr>
            <a:picLocks noChangeAspect="1"/>
          </p:cNvPicPr>
          <p:nvPr userDrawn="1"/>
        </p:nvPicPr>
        <p:blipFill rotWithShape="1">
          <a:blip r:embed="rId3"/>
          <a:srcRect l="24115" t="11354" r="23596" b="34128"/>
          <a:stretch/>
        </p:blipFill>
        <p:spPr>
          <a:xfrm>
            <a:off x="10693597" y="1540581"/>
            <a:ext cx="1292137" cy="1335969"/>
          </a:xfrm>
          <a:prstGeom prst="rect">
            <a:avLst/>
          </a:prstGeom>
        </p:spPr>
      </p:pic>
    </p:spTree>
    <p:extLst>
      <p:ext uri="{BB962C8B-B14F-4D97-AF65-F5344CB8AC3E}">
        <p14:creationId xmlns:p14="http://schemas.microsoft.com/office/powerpoint/2010/main" val="369434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546570-F19D-340F-CFFE-FB1E8EFAA58B}"/>
              </a:ext>
            </a:extLst>
          </p:cNvPr>
          <p:cNvSpPr>
            <a:spLocks noGrp="1"/>
          </p:cNvSpPr>
          <p:nvPr>
            <p:ph type="title"/>
          </p:nvPr>
        </p:nvSpPr>
        <p:spPr>
          <a:xfrm>
            <a:off x="606503" y="1627632"/>
            <a:ext cx="10978994" cy="1133856"/>
          </a:xfrm>
        </p:spPr>
        <p:txBody>
          <a:bodyPr/>
          <a:lstStyle/>
          <a:p>
            <a:r>
              <a:rPr lang="en-US" dirty="0"/>
              <a:t>Click to edit Master title style</a:t>
            </a:r>
          </a:p>
        </p:txBody>
      </p:sp>
      <p:sp>
        <p:nvSpPr>
          <p:cNvPr id="7" name="Picture Placeholder 5">
            <a:extLst>
              <a:ext uri="{FF2B5EF4-FFF2-40B4-BE49-F238E27FC236}">
                <a16:creationId xmlns:a16="http://schemas.microsoft.com/office/drawing/2014/main" id="{6856B266-DD0A-7E6E-9954-704109A8520C}"/>
              </a:ext>
            </a:extLst>
          </p:cNvPr>
          <p:cNvSpPr>
            <a:spLocks noGrp="1"/>
          </p:cNvSpPr>
          <p:nvPr>
            <p:ph type="pic" sz="quarter" idx="10"/>
          </p:nvPr>
        </p:nvSpPr>
        <p:spPr>
          <a:xfrm>
            <a:off x="1471449" y="2918691"/>
            <a:ext cx="9249104" cy="3648314"/>
          </a:xfrm>
          <a:solidFill>
            <a:schemeClr val="accent5">
              <a:lumMod val="20000"/>
              <a:lumOff val="80000"/>
            </a:schemeClr>
          </a:solidFill>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BDBB-8598-8613-5473-86F7E37D381E}"/>
              </a:ext>
            </a:extLst>
          </p:cNvPr>
          <p:cNvSpPr>
            <a:spLocks noGrp="1"/>
          </p:cNvSpPr>
          <p:nvPr>
            <p:ph type="title"/>
          </p:nvPr>
        </p:nvSpPr>
        <p:spPr>
          <a:xfrm>
            <a:off x="606503" y="1627632"/>
            <a:ext cx="10087094" cy="1133856"/>
          </a:xfrm>
        </p:spPr>
        <p:txBody>
          <a:bodyPr/>
          <a:lstStyle/>
          <a:p>
            <a:r>
              <a:rPr lang="en-US" dirty="0"/>
              <a:t>Click to edit Master title style</a:t>
            </a:r>
          </a:p>
        </p:txBody>
      </p:sp>
      <p:sp>
        <p:nvSpPr>
          <p:cNvPr id="3" name="Picture Placeholder 5">
            <a:extLst>
              <a:ext uri="{FF2B5EF4-FFF2-40B4-BE49-F238E27FC236}">
                <a16:creationId xmlns:a16="http://schemas.microsoft.com/office/drawing/2014/main" id="{9F6D5281-3BE4-9A93-07CB-EF003418F647}"/>
              </a:ext>
            </a:extLst>
          </p:cNvPr>
          <p:cNvSpPr>
            <a:spLocks noGrp="1"/>
          </p:cNvSpPr>
          <p:nvPr>
            <p:ph type="pic" sz="quarter" idx="10"/>
          </p:nvPr>
        </p:nvSpPr>
        <p:spPr>
          <a:xfrm>
            <a:off x="1471449" y="2918691"/>
            <a:ext cx="9249104" cy="3398982"/>
          </a:xfrm>
          <a:solidFill>
            <a:schemeClr val="accent5">
              <a:lumMod val="20000"/>
              <a:lumOff val="80000"/>
            </a:schemeClr>
          </a:solidFill>
        </p:spPr>
        <p:txBody>
          <a:bodyPr anchor="ctr" anchorCtr="1"/>
          <a:lstStyle>
            <a:lvl1pPr marL="0" indent="0">
              <a:buNone/>
              <a:defRPr/>
            </a:lvl1pPr>
          </a:lstStyle>
          <a:p>
            <a:endParaRPr lang="en-US" dirty="0"/>
          </a:p>
        </p:txBody>
      </p:sp>
      <p:pic>
        <p:nvPicPr>
          <p:cNvPr id="4" name="Picture 3" descr="Your best life, your way, 1-866-333-2466 , disabilityhubmn.org">
            <a:extLst>
              <a:ext uri="{FF2B5EF4-FFF2-40B4-BE49-F238E27FC236}">
                <a16:creationId xmlns:a16="http://schemas.microsoft.com/office/drawing/2014/main" id="{0A2DE28E-6896-3932-35B8-6FB3619A7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279" y="6480846"/>
            <a:ext cx="5135233" cy="157716"/>
          </a:xfrm>
          <a:prstGeom prst="rect">
            <a:avLst/>
          </a:prstGeom>
        </p:spPr>
      </p:pic>
      <p:pic>
        <p:nvPicPr>
          <p:cNvPr id="6" name="Picture 5" descr="Disability hub Minnesota, logo&#10;&#10;">
            <a:extLst>
              <a:ext uri="{FF2B5EF4-FFF2-40B4-BE49-F238E27FC236}">
                <a16:creationId xmlns:a16="http://schemas.microsoft.com/office/drawing/2014/main" id="{D2EDCDD9-8E15-BF65-B8A4-F486474C0521}"/>
              </a:ext>
            </a:extLst>
          </p:cNvPr>
          <p:cNvPicPr>
            <a:picLocks noChangeAspect="1"/>
          </p:cNvPicPr>
          <p:nvPr userDrawn="1"/>
        </p:nvPicPr>
        <p:blipFill rotWithShape="1">
          <a:blip r:embed="rId3"/>
          <a:srcRect l="24115" t="11354" r="23596" b="34128"/>
          <a:stretch/>
        </p:blipFill>
        <p:spPr>
          <a:xfrm>
            <a:off x="10693597" y="1540581"/>
            <a:ext cx="1292137" cy="1335969"/>
          </a:xfrm>
          <a:prstGeom prst="rect">
            <a:avLst/>
          </a:prstGeom>
        </p:spPr>
      </p:pic>
    </p:spTree>
    <p:extLst>
      <p:ext uri="{BB962C8B-B14F-4D97-AF65-F5344CB8AC3E}">
        <p14:creationId xmlns:p14="http://schemas.microsoft.com/office/powerpoint/2010/main" val="298088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itle Placeholder 1">
            <a:extLst>
              <a:ext uri="{FF2B5EF4-FFF2-40B4-BE49-F238E27FC236}">
                <a16:creationId xmlns:a16="http://schemas.microsoft.com/office/drawing/2014/main" id="{FB59F607-44B1-C330-D9D5-0A3CF36E8181}"/>
              </a:ext>
            </a:extLst>
          </p:cNvPr>
          <p:cNvSpPr>
            <a:spLocks noGrp="1"/>
          </p:cNvSpPr>
          <p:nvPr>
            <p:ph type="title"/>
          </p:nvPr>
        </p:nvSpPr>
        <p:spPr>
          <a:xfrm>
            <a:off x="612949" y="1572768"/>
            <a:ext cx="10972800" cy="1133856"/>
          </a:xfrm>
          <a:prstGeom prst="rect">
            <a:avLst/>
          </a:prstGeom>
        </p:spPr>
        <p:txBody>
          <a:bodyPr vert="horz" lIns="91440" tIns="45720" rIns="91440" bIns="45720" rtlCol="0" anchor="ctr">
            <a:noAutofit/>
          </a:bodyPr>
          <a:lstStyle/>
          <a:p>
            <a:r>
              <a:rPr lang="en-US" dirty="0"/>
              <a:t>Click to edit Master title style</a:t>
            </a:r>
          </a:p>
        </p:txBody>
      </p:sp>
      <p:sp>
        <p:nvSpPr>
          <p:cNvPr id="9" name="Text Placeholder 2">
            <a:extLst>
              <a:ext uri="{FF2B5EF4-FFF2-40B4-BE49-F238E27FC236}">
                <a16:creationId xmlns:a16="http://schemas.microsoft.com/office/drawing/2014/main" id="{5CB7237A-4D0B-15B2-7441-555A02370114}"/>
              </a:ext>
            </a:extLst>
          </p:cNvPr>
          <p:cNvSpPr>
            <a:spLocks noGrp="1"/>
          </p:cNvSpPr>
          <p:nvPr>
            <p:ph type="body" idx="1"/>
          </p:nvPr>
        </p:nvSpPr>
        <p:spPr>
          <a:xfrm>
            <a:off x="612949" y="2829711"/>
            <a:ext cx="1097279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hape 1">
            <a:extLst>
              <a:ext uri="{FF2B5EF4-FFF2-40B4-BE49-F238E27FC236}">
                <a16:creationId xmlns:a16="http://schemas.microsoft.com/office/drawing/2014/main" id="{440D44EB-6936-BF5B-2314-BC4D9EF4AAD5}"/>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12" name="shape 1">
            <a:extLst>
              <a:ext uri="{FF2B5EF4-FFF2-40B4-BE49-F238E27FC236}">
                <a16:creationId xmlns:a16="http://schemas.microsoft.com/office/drawing/2014/main" id="{E7D509CC-21F9-10D8-29DA-B49BAD514D49}"/>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13" name="TextBox 12">
            <a:extLst>
              <a:ext uri="{FF2B5EF4-FFF2-40B4-BE49-F238E27FC236}">
                <a16:creationId xmlns:a16="http://schemas.microsoft.com/office/drawing/2014/main" id="{E0A323A0-CEA4-4EC7-2CF7-30A8D548A719}"/>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rPr>
              <a:pPr algn="ctr"/>
              <a:t>‹#›</a:t>
            </a:fld>
            <a:endParaRPr lang="en-US" b="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650" r:id="rId2"/>
    <p:sldLayoutId id="2147483685" r:id="rId3"/>
    <p:sldLayoutId id="2147483652" r:id="rId4"/>
    <p:sldLayoutId id="2147483662" r:id="rId5"/>
    <p:sldLayoutId id="2147483678" r:id="rId6"/>
    <p:sldLayoutId id="2147483706" r:id="rId7"/>
    <p:sldLayoutId id="2147483686" r:id="rId8"/>
    <p:sldLayoutId id="2147483707" r:id="rId9"/>
    <p:sldLayoutId id="2147483708" r:id="rId10"/>
    <p:sldLayoutId id="2147483697" r:id="rId11"/>
    <p:sldLayoutId id="2147483701" r:id="rId12"/>
    <p:sldLayoutId id="2147483703" r:id="rId13"/>
    <p:sldLayoutId id="2147483704" r:id="rId14"/>
    <p:sldLayoutId id="2147483705" r:id="rId15"/>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90000"/>
        </a:lnSpc>
        <a:spcBef>
          <a:spcPts val="1200"/>
        </a:spcBef>
        <a:spcAft>
          <a:spcPts val="1200"/>
        </a:spcAft>
        <a:buClr>
          <a:srgbClr val="003399"/>
        </a:buClr>
        <a:buSzPct val="12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600"/>
        </a:spcBef>
        <a:spcAft>
          <a:spcPts val="600"/>
        </a:spcAft>
        <a:buClr>
          <a:srgbClr val="003399"/>
        </a:buClr>
        <a:buSzPct val="8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028700" indent="-342900" algn="l" defTabSz="914400" rtl="0" eaLnBrk="1" latinLnBrk="0" hangingPunct="1">
        <a:lnSpc>
          <a:spcPct val="90000"/>
        </a:lnSpc>
        <a:spcBef>
          <a:spcPts val="200"/>
        </a:spcBef>
        <a:spcAft>
          <a:spcPts val="400"/>
        </a:spcAft>
        <a:buClr>
          <a:srgbClr val="003399"/>
        </a:buClr>
        <a:buSzPct val="108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600"/>
        </a:spcBef>
        <a:spcAft>
          <a:spcPts val="600"/>
        </a:spcAft>
        <a:buClr>
          <a:srgbClr val="003399"/>
        </a:buClr>
        <a:buSzPct val="94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disabilityhubmn.org/" TargetMode="External"/><Relationship Id="rId7" Type="http://schemas.openxmlformats.org/officeDocument/2006/relationships/hyperlink" Target="https://directsupportconnect.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minnesotahelp.info/" TargetMode="External"/><Relationship Id="rId5" Type="http://schemas.openxmlformats.org/officeDocument/2006/relationships/hyperlink" Target="http://www.hb101.org/" TargetMode="External"/><Relationship Id="rId4" Type="http://schemas.openxmlformats.org/officeDocument/2006/relationships/hyperlink" Target="http://www.db101.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rmAutofit fontScale="90000"/>
          </a:bodyPr>
          <a:lstStyle/>
          <a:p>
            <a:r>
              <a:rPr lang="en-US" dirty="0">
                <a:ea typeface="Tahoma"/>
              </a:rPr>
              <a:t>Disability Hub MN™: </a:t>
            </a:r>
            <a:br>
              <a:rPr lang="en-US" dirty="0">
                <a:ea typeface="Tahoma"/>
              </a:rPr>
            </a:br>
            <a:r>
              <a:rPr lang="en-US" dirty="0">
                <a:ea typeface="Tahoma"/>
              </a:rPr>
              <a:t>My Vault, a Resource for Transition Planning</a:t>
            </a:r>
            <a:endParaRPr lang="en-US" dirty="0"/>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3140122" y="3909540"/>
            <a:ext cx="5869407" cy="1567828"/>
          </a:xfrm>
        </p:spPr>
        <p:txBody>
          <a:bodyPr>
            <a:normAutofit lnSpcReduction="10000"/>
          </a:bodyPr>
          <a:lstStyle/>
          <a:p>
            <a:r>
              <a:rPr lang="en-US" dirty="0"/>
              <a:t>Provided by Marcy LaCroix</a:t>
            </a:r>
          </a:p>
          <a:p>
            <a:r>
              <a:rPr lang="en-US" dirty="0"/>
              <a:t>Community Capacity Builder</a:t>
            </a:r>
          </a:p>
          <a:p>
            <a:r>
              <a:rPr lang="en-US" dirty="0"/>
              <a:t>Disability Hub MN</a:t>
            </a:r>
            <a:r>
              <a:rPr lang="en-US" baseline="30000" dirty="0"/>
              <a:t>TM</a:t>
            </a:r>
            <a:endParaRPr lang="en-US" dirty="0"/>
          </a:p>
        </p:txBody>
      </p:sp>
      <p:pic>
        <p:nvPicPr>
          <p:cNvPr id="3" name="Picture 2" descr="Disability hub Minnesota, logo&#10;&#10;">
            <a:extLst>
              <a:ext uri="{FF2B5EF4-FFF2-40B4-BE49-F238E27FC236}">
                <a16:creationId xmlns:a16="http://schemas.microsoft.com/office/drawing/2014/main" id="{4E2B39F0-617D-EF2E-C92B-2AD9DA63D63D}"/>
              </a:ext>
            </a:extLst>
          </p:cNvPr>
          <p:cNvPicPr>
            <a:picLocks noChangeAspect="1"/>
          </p:cNvPicPr>
          <p:nvPr/>
        </p:nvPicPr>
        <p:blipFill rotWithShape="1">
          <a:blip r:embed="rId3"/>
          <a:srcRect l="24115" t="11354" r="23596" b="34128"/>
          <a:stretch/>
        </p:blipFill>
        <p:spPr>
          <a:xfrm>
            <a:off x="9513621" y="4013268"/>
            <a:ext cx="1292137" cy="1335969"/>
          </a:xfrm>
          <a:prstGeom prst="rect">
            <a:avLst/>
          </a:prstGeom>
        </p:spPr>
      </p:pic>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3BDE-5249-4F30-8F5F-A6FEE7AA0DC8}"/>
              </a:ext>
            </a:extLst>
          </p:cNvPr>
          <p:cNvSpPr>
            <a:spLocks noGrp="1"/>
          </p:cNvSpPr>
          <p:nvPr>
            <p:ph type="title"/>
          </p:nvPr>
        </p:nvSpPr>
        <p:spPr/>
        <p:txBody>
          <a:bodyPr/>
          <a:lstStyle/>
          <a:p>
            <a:r>
              <a:rPr lang="en-US" dirty="0">
                <a:ea typeface="Tahoma"/>
              </a:rPr>
              <a:t>Disability Hub MN™:</a:t>
            </a:r>
            <a:br>
              <a:rPr lang="en-US" dirty="0">
                <a:ea typeface="Tahoma"/>
              </a:rPr>
            </a:br>
            <a:r>
              <a:rPr lang="en-US" dirty="0">
                <a:ea typeface="Tahoma"/>
              </a:rPr>
              <a:t>Website Tour</a:t>
            </a:r>
            <a:endParaRPr lang="en-US" dirty="0"/>
          </a:p>
        </p:txBody>
      </p:sp>
    </p:spTree>
    <p:extLst>
      <p:ext uri="{BB962C8B-B14F-4D97-AF65-F5344CB8AC3E}">
        <p14:creationId xmlns:p14="http://schemas.microsoft.com/office/powerpoint/2010/main" val="61462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a:xfrm>
            <a:off x="606503" y="1842784"/>
            <a:ext cx="10087094" cy="550792"/>
          </a:xfrm>
        </p:spPr>
        <p:txBody>
          <a:bodyPr/>
          <a:lstStyle/>
          <a:p>
            <a:r>
              <a:rPr lang="en-US" dirty="0"/>
              <a:t>Best Life Paths</a:t>
            </a:r>
          </a:p>
        </p:txBody>
      </p:sp>
      <p:pic>
        <p:nvPicPr>
          <p:cNvPr id="7" name="Content Placeholder 6" descr="Screen shot of Disability Hub MN Best Life Paths found in My Vault.&#10;About Me&#10;My Life, Needs &amp; Wants&#10;Best Life Budget">
            <a:extLst>
              <a:ext uri="{FF2B5EF4-FFF2-40B4-BE49-F238E27FC236}">
                <a16:creationId xmlns:a16="http://schemas.microsoft.com/office/drawing/2014/main" id="{21FBA891-032B-D1DF-9373-9E36A14AE270}"/>
              </a:ext>
            </a:extLst>
          </p:cNvPr>
          <p:cNvPicPr>
            <a:picLocks noGrp="1" noChangeAspect="1"/>
          </p:cNvPicPr>
          <p:nvPr>
            <p:ph type="pic" sz="quarter" idx="10"/>
          </p:nvPr>
        </p:nvPicPr>
        <p:blipFill>
          <a:blip r:embed="rId3"/>
          <a:srcRect t="3055" b="3055"/>
          <a:stretch/>
        </p:blipFill>
        <p:spPr>
          <a:xfrm>
            <a:off x="1471449" y="2676645"/>
            <a:ext cx="9249104" cy="3398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539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p:txBody>
          <a:bodyPr/>
          <a:lstStyle/>
          <a:p>
            <a:r>
              <a:rPr lang="en-US" dirty="0"/>
              <a:t>Best Life Path: About Me</a:t>
            </a:r>
          </a:p>
        </p:txBody>
      </p:sp>
      <p:sp>
        <p:nvSpPr>
          <p:cNvPr id="3" name="Text Placeholder 2">
            <a:extLst>
              <a:ext uri="{FF2B5EF4-FFF2-40B4-BE49-F238E27FC236}">
                <a16:creationId xmlns:a16="http://schemas.microsoft.com/office/drawing/2014/main" id="{BB40AC0E-7D91-486F-42C5-BF05EF1085EF}"/>
              </a:ext>
            </a:extLst>
          </p:cNvPr>
          <p:cNvSpPr>
            <a:spLocks noGrp="1"/>
          </p:cNvSpPr>
          <p:nvPr>
            <p:ph type="body" sz="quarter" idx="10"/>
          </p:nvPr>
        </p:nvSpPr>
        <p:spPr>
          <a:xfrm>
            <a:off x="612488" y="2803766"/>
            <a:ext cx="10081109" cy="3603613"/>
          </a:xfrm>
        </p:spPr>
        <p:txBody>
          <a:bodyPr/>
          <a:lstStyle/>
          <a:p>
            <a:pPr marL="342900" indent="-342900">
              <a:buFont typeface="Arial" panose="020B0604020202020204" pitchFamily="34" charset="0"/>
              <a:buChar char="•"/>
            </a:pPr>
            <a:r>
              <a:rPr lang="en-US" dirty="0"/>
              <a:t>Activities from the individual and the family’s perspective.</a:t>
            </a:r>
          </a:p>
          <a:p>
            <a:pPr marL="342900" indent="-342900">
              <a:buFont typeface="Arial" panose="020B0604020202020204" pitchFamily="34" charset="0"/>
              <a:buChar char="•"/>
            </a:pPr>
            <a:r>
              <a:rPr lang="en-US" dirty="0"/>
              <a:t>Identify existing supports</a:t>
            </a:r>
          </a:p>
          <a:p>
            <a:pPr marL="342900" indent="-342900">
              <a:buFont typeface="Arial" panose="020B0604020202020204" pitchFamily="34" charset="0"/>
              <a:buChar char="•"/>
            </a:pPr>
            <a:r>
              <a:rPr lang="en-US" dirty="0"/>
              <a:t>Helpful for others to know a person</a:t>
            </a:r>
          </a:p>
          <a:p>
            <a:pPr marL="342900" indent="-342900">
              <a:buFont typeface="Arial" panose="020B0604020202020204" pitchFamily="34" charset="0"/>
              <a:buChar char="•"/>
            </a:pPr>
            <a:r>
              <a:rPr lang="en-US" dirty="0"/>
              <a:t>Works for any life stage</a:t>
            </a:r>
          </a:p>
          <a:p>
            <a:pPr marL="342900" indent="-342900">
              <a:buFont typeface="Arial" panose="020B0604020202020204" pitchFamily="34" charset="0"/>
              <a:buChar char="•"/>
            </a:pPr>
            <a:r>
              <a:rPr lang="en-US" dirty="0"/>
              <a:t>Invites work to be part of the conversation</a:t>
            </a:r>
          </a:p>
        </p:txBody>
      </p:sp>
    </p:spTree>
    <p:extLst>
      <p:ext uri="{BB962C8B-B14F-4D97-AF65-F5344CB8AC3E}">
        <p14:creationId xmlns:p14="http://schemas.microsoft.com/office/powerpoint/2010/main" val="408350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p:txBody>
          <a:bodyPr/>
          <a:lstStyle/>
          <a:p>
            <a:r>
              <a:rPr lang="en-US" dirty="0"/>
              <a:t>Best Life Path: My Life</a:t>
            </a:r>
          </a:p>
        </p:txBody>
      </p:sp>
      <p:sp>
        <p:nvSpPr>
          <p:cNvPr id="3" name="Text Placeholder 2">
            <a:extLst>
              <a:ext uri="{FF2B5EF4-FFF2-40B4-BE49-F238E27FC236}">
                <a16:creationId xmlns:a16="http://schemas.microsoft.com/office/drawing/2014/main" id="{0AC2C265-B240-53B3-5CCE-CF2EE6CA6B02}"/>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Activities from the individual and the family’s perspective.</a:t>
            </a:r>
          </a:p>
          <a:p>
            <a:pPr marL="342900" indent="-342900">
              <a:buFont typeface="Arial" panose="020B0604020202020204" pitchFamily="34" charset="0"/>
              <a:buChar char="•"/>
            </a:pPr>
            <a:r>
              <a:rPr lang="en-US" dirty="0"/>
              <a:t>Explore what it “My best life” means</a:t>
            </a:r>
          </a:p>
          <a:p>
            <a:pPr marL="342900" indent="-342900">
              <a:buFont typeface="Arial" panose="020B0604020202020204" pitchFamily="34" charset="0"/>
              <a:buChar char="•"/>
            </a:pPr>
            <a:r>
              <a:rPr lang="en-US" dirty="0"/>
              <a:t>Identify steps to get to best life</a:t>
            </a:r>
          </a:p>
        </p:txBody>
      </p:sp>
    </p:spTree>
    <p:extLst>
      <p:ext uri="{BB962C8B-B14F-4D97-AF65-F5344CB8AC3E}">
        <p14:creationId xmlns:p14="http://schemas.microsoft.com/office/powerpoint/2010/main" val="45897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p:txBody>
          <a:bodyPr/>
          <a:lstStyle/>
          <a:p>
            <a:r>
              <a:rPr lang="en-US" dirty="0"/>
              <a:t>Best Life Path: Best Life Budget</a:t>
            </a:r>
          </a:p>
        </p:txBody>
      </p:sp>
      <p:sp>
        <p:nvSpPr>
          <p:cNvPr id="3" name="Text Placeholder 2">
            <a:extLst>
              <a:ext uri="{FF2B5EF4-FFF2-40B4-BE49-F238E27FC236}">
                <a16:creationId xmlns:a16="http://schemas.microsoft.com/office/drawing/2014/main" id="{95D706F7-0753-AEBE-D1A6-600D83A438B2}"/>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Identify current benefits</a:t>
            </a:r>
          </a:p>
          <a:p>
            <a:pPr marL="342900" indent="-342900">
              <a:buFont typeface="Arial" panose="020B0604020202020204" pitchFamily="34" charset="0"/>
              <a:buChar char="•"/>
            </a:pPr>
            <a:r>
              <a:rPr lang="en-US" dirty="0"/>
              <a:t>Understand the budget needed to live your best life</a:t>
            </a:r>
          </a:p>
        </p:txBody>
      </p:sp>
    </p:spTree>
    <p:extLst>
      <p:ext uri="{BB962C8B-B14F-4D97-AF65-F5344CB8AC3E}">
        <p14:creationId xmlns:p14="http://schemas.microsoft.com/office/powerpoint/2010/main" val="359543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a:xfrm>
            <a:off x="606503" y="1627632"/>
            <a:ext cx="3723450" cy="1133856"/>
          </a:xfrm>
        </p:spPr>
        <p:txBody>
          <a:bodyPr/>
          <a:lstStyle/>
          <a:p>
            <a:r>
              <a:rPr lang="en-US" dirty="0"/>
              <a:t>Work Paths</a:t>
            </a:r>
          </a:p>
        </p:txBody>
      </p:sp>
      <p:pic>
        <p:nvPicPr>
          <p:cNvPr id="5" name="Content Placeholder 5" descr="Screen shot of Disability Hub MN Work Path's Vault activities&#10;Plan for work: How can I plan for work?">
            <a:extLst>
              <a:ext uri="{FF2B5EF4-FFF2-40B4-BE49-F238E27FC236}">
                <a16:creationId xmlns:a16="http://schemas.microsoft.com/office/drawing/2014/main" id="{4F11B3FB-FDC3-1F07-A7B9-5CB18639F47B}"/>
              </a:ext>
            </a:extLst>
          </p:cNvPr>
          <p:cNvPicPr>
            <a:picLocks noChangeAspect="1"/>
          </p:cNvPicPr>
          <p:nvPr/>
        </p:nvPicPr>
        <p:blipFill>
          <a:blip r:embed="rId3"/>
          <a:stretch>
            <a:fillRect/>
          </a:stretch>
        </p:blipFill>
        <p:spPr>
          <a:xfrm>
            <a:off x="5198921" y="1796336"/>
            <a:ext cx="4044832" cy="4656262"/>
          </a:xfrm>
          <a:prstGeom prst="rect">
            <a:avLst/>
          </a:prstGeom>
        </p:spPr>
      </p:pic>
    </p:spTree>
    <p:extLst>
      <p:ext uri="{BB962C8B-B14F-4D97-AF65-F5344CB8AC3E}">
        <p14:creationId xmlns:p14="http://schemas.microsoft.com/office/powerpoint/2010/main" val="93742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p:txBody>
          <a:bodyPr/>
          <a:lstStyle/>
          <a:p>
            <a:r>
              <a:rPr lang="en-US" dirty="0"/>
              <a:t>Work Paths: How can I Plan for Work?</a:t>
            </a:r>
          </a:p>
        </p:txBody>
      </p:sp>
      <p:sp>
        <p:nvSpPr>
          <p:cNvPr id="3" name="Text Placeholder 2">
            <a:extLst>
              <a:ext uri="{FF2B5EF4-FFF2-40B4-BE49-F238E27FC236}">
                <a16:creationId xmlns:a16="http://schemas.microsoft.com/office/drawing/2014/main" id="{37AC62B6-A07E-BBF4-F6B2-4B1BB2C39CA9}"/>
              </a:ext>
            </a:extLst>
          </p:cNvPr>
          <p:cNvSpPr>
            <a:spLocks noGrp="1"/>
          </p:cNvSpPr>
          <p:nvPr>
            <p:ph type="body" sz="quarter" idx="10"/>
          </p:nvPr>
        </p:nvSpPr>
        <p:spPr>
          <a:xfrm>
            <a:off x="612489" y="2803766"/>
            <a:ext cx="8840794" cy="3603613"/>
          </a:xfrm>
        </p:spPr>
        <p:txBody>
          <a:bodyPr/>
          <a:lstStyle/>
          <a:p>
            <a:pPr marL="342900" indent="-342900">
              <a:buFont typeface="Arial" panose="020B0604020202020204" pitchFamily="34" charset="0"/>
              <a:buChar char="•"/>
            </a:pPr>
            <a:r>
              <a:rPr lang="en-US" dirty="0"/>
              <a:t>My Profile: Work</a:t>
            </a:r>
          </a:p>
          <a:p>
            <a:pPr marL="914400" lvl="1"/>
            <a:r>
              <a:rPr lang="en-US" dirty="0"/>
              <a:t>One-page profile to map resources and support and tell other what matters to you</a:t>
            </a:r>
          </a:p>
          <a:p>
            <a:pPr marL="342900" indent="-342900">
              <a:buFont typeface="Arial" panose="020B0604020202020204" pitchFamily="34" charset="0"/>
              <a:buChar char="•"/>
            </a:pPr>
            <a:r>
              <a:rPr lang="en-US" dirty="0"/>
              <a:t>My Vision: Work</a:t>
            </a:r>
          </a:p>
          <a:p>
            <a:pPr marL="914400" lvl="1"/>
            <a:r>
              <a:rPr lang="en-US" dirty="0"/>
              <a:t>Identify what you want and don’t want in work and the steps to get there</a:t>
            </a:r>
          </a:p>
        </p:txBody>
      </p:sp>
    </p:spTree>
    <p:extLst>
      <p:ext uri="{BB962C8B-B14F-4D97-AF65-F5344CB8AC3E}">
        <p14:creationId xmlns:p14="http://schemas.microsoft.com/office/powerpoint/2010/main" val="1794572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F5DB-AD71-6DE2-7304-071391164013}"/>
              </a:ext>
            </a:extLst>
          </p:cNvPr>
          <p:cNvSpPr>
            <a:spLocks noGrp="1"/>
          </p:cNvSpPr>
          <p:nvPr>
            <p:ph type="title"/>
          </p:nvPr>
        </p:nvSpPr>
        <p:spPr>
          <a:xfrm>
            <a:off x="606503" y="1856231"/>
            <a:ext cx="3602426" cy="618027"/>
          </a:xfrm>
        </p:spPr>
        <p:txBody>
          <a:bodyPr/>
          <a:lstStyle/>
          <a:p>
            <a:r>
              <a:rPr lang="en-US" dirty="0"/>
              <a:t>My Vision: Work</a:t>
            </a:r>
          </a:p>
        </p:txBody>
      </p:sp>
      <p:pic>
        <p:nvPicPr>
          <p:cNvPr id="5" name="Content Placeholder 5" descr="Trajectory which includes:&#10;Things to do&#10;Things to avoid&#10;Vision for what I want&#10;What I don't want">
            <a:extLst>
              <a:ext uri="{FF2B5EF4-FFF2-40B4-BE49-F238E27FC236}">
                <a16:creationId xmlns:a16="http://schemas.microsoft.com/office/drawing/2014/main" id="{B4BA5962-5C61-EFDF-BD4F-7BFE16601FB0}"/>
              </a:ext>
            </a:extLst>
          </p:cNvPr>
          <p:cNvPicPr>
            <a:picLocks noChangeAspect="1"/>
          </p:cNvPicPr>
          <p:nvPr/>
        </p:nvPicPr>
        <p:blipFill>
          <a:blip r:embed="rId3"/>
          <a:stretch>
            <a:fillRect/>
          </a:stretch>
        </p:blipFill>
        <p:spPr>
          <a:xfrm>
            <a:off x="4289611" y="2595282"/>
            <a:ext cx="6306243" cy="3704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064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p:txBody>
          <a:bodyPr/>
          <a:lstStyle/>
          <a:p>
            <a:r>
              <a:rPr lang="en-US" dirty="0"/>
              <a:t>How can I Plan for Work? continued</a:t>
            </a:r>
          </a:p>
        </p:txBody>
      </p:sp>
      <p:sp>
        <p:nvSpPr>
          <p:cNvPr id="5" name="Text Placeholder 4">
            <a:extLst>
              <a:ext uri="{FF2B5EF4-FFF2-40B4-BE49-F238E27FC236}">
                <a16:creationId xmlns:a16="http://schemas.microsoft.com/office/drawing/2014/main" id="{BB40C182-B2F5-8605-DD77-75C107B8100B}"/>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My Resources and Supports: Work</a:t>
            </a:r>
          </a:p>
          <a:p>
            <a:pPr marL="914400" lvl="1"/>
            <a:r>
              <a:rPr lang="en-US" dirty="0"/>
              <a:t>List what you have and what you need to reach your work goals</a:t>
            </a:r>
          </a:p>
          <a:p>
            <a:pPr marL="342900" indent="-342900">
              <a:buFont typeface="Arial" panose="020B0604020202020204" pitchFamily="34" charset="0"/>
              <a:buChar char="•"/>
            </a:pPr>
            <a:r>
              <a:rPr lang="en-US" dirty="0"/>
              <a:t>Build My Team: Work</a:t>
            </a:r>
          </a:p>
          <a:p>
            <a:pPr marL="914400" lvl="1"/>
            <a:r>
              <a:rPr lang="en-US" dirty="0"/>
              <a:t>A list of people who support your employment </a:t>
            </a:r>
          </a:p>
        </p:txBody>
      </p:sp>
    </p:spTree>
    <p:extLst>
      <p:ext uri="{BB962C8B-B14F-4D97-AF65-F5344CB8AC3E}">
        <p14:creationId xmlns:p14="http://schemas.microsoft.com/office/powerpoint/2010/main" val="29912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p:txBody>
          <a:bodyPr/>
          <a:lstStyle/>
          <a:p>
            <a:r>
              <a:rPr lang="en-US" dirty="0"/>
              <a:t>My Resources and Supports: Work</a:t>
            </a:r>
          </a:p>
        </p:txBody>
      </p:sp>
      <p:pic>
        <p:nvPicPr>
          <p:cNvPr id="5" name="Picture 4" descr="Sample of the Integrated Supports Star, &quot;Personal Strengths &amp; Assets&quot; section and &quot;Relationships&quot; section.&#10;Strengths &amp; Assets include:&#10;Friendly and outgoing&#10;Willing to try new things&#10;Determined and hard working&#10;Easily memorizes facts&#10;High school diploma&#10;&#10;Relationships include:&#10;Mom and dad&#10;Brother Jeremy&#10;Neighbors Bruce and Jill&#10;Case manager Lorraine">
            <a:extLst>
              <a:ext uri="{FF2B5EF4-FFF2-40B4-BE49-F238E27FC236}">
                <a16:creationId xmlns:a16="http://schemas.microsoft.com/office/drawing/2014/main" id="{B6957168-73B6-EFA4-6425-2DD5D2298452}"/>
              </a:ext>
            </a:extLst>
          </p:cNvPr>
          <p:cNvPicPr>
            <a:picLocks noChangeAspect="1"/>
          </p:cNvPicPr>
          <p:nvPr/>
        </p:nvPicPr>
        <p:blipFill>
          <a:blip r:embed="rId3"/>
          <a:stretch>
            <a:fillRect/>
          </a:stretch>
        </p:blipFill>
        <p:spPr>
          <a:xfrm>
            <a:off x="1377796" y="2819726"/>
            <a:ext cx="4272254"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5D8BA41-9D03-C6AC-76FE-1F19C8CFFC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44029" y="3191256"/>
            <a:ext cx="4250567" cy="2913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740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Disability </a:t>
            </a:r>
            <a:br>
              <a:rPr lang="en-US" dirty="0"/>
            </a:br>
            <a:r>
              <a:rPr lang="en-US" dirty="0"/>
              <a:t>Hub MN</a:t>
            </a:r>
            <a:r>
              <a:rPr lang="en-US" baseline="30000" dirty="0"/>
              <a:t>TM</a:t>
            </a:r>
            <a:r>
              <a:rPr lang="en-US" dirty="0"/>
              <a:t>? </a:t>
            </a:r>
            <a:r>
              <a:rPr lang="en-US" baseline="30000" dirty="0"/>
              <a:t>                                  </a:t>
            </a:r>
            <a:endParaRPr lang="en-US" dirty="0"/>
          </a:p>
        </p:txBody>
      </p:sp>
      <p:sp>
        <p:nvSpPr>
          <p:cNvPr id="6" name="Text Placeholder 5">
            <a:extLst>
              <a:ext uri="{FF2B5EF4-FFF2-40B4-BE49-F238E27FC236}">
                <a16:creationId xmlns:a16="http://schemas.microsoft.com/office/drawing/2014/main" id="{8141099D-224C-B7C3-26D0-344F981350A6}"/>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Free statewide resource network</a:t>
            </a:r>
          </a:p>
          <a:p>
            <a:pPr marL="342900" indent="-342900">
              <a:buFont typeface="Arial" panose="020B0604020202020204" pitchFamily="34" charset="0"/>
              <a:buChar char="•"/>
            </a:pPr>
            <a:r>
              <a:rPr lang="en-US" dirty="0"/>
              <a:t>A simple, single access point</a:t>
            </a:r>
          </a:p>
          <a:p>
            <a:pPr marL="342900" indent="-342900">
              <a:buFont typeface="Arial" panose="020B0604020202020204" pitchFamily="34" charset="0"/>
              <a:buChar char="•"/>
            </a:pPr>
            <a:r>
              <a:rPr lang="en-US" dirty="0"/>
              <a:t>Safe, neutral, and trusted resource</a:t>
            </a:r>
          </a:p>
          <a:p>
            <a:pPr marL="342900" indent="-342900">
              <a:buFont typeface="Arial" panose="020B0604020202020204" pitchFamily="34" charset="0"/>
              <a:buChar char="•"/>
            </a:pPr>
            <a:r>
              <a:rPr lang="en-US" dirty="0"/>
              <a:t>Comprehensive—puts the pieces together</a:t>
            </a:r>
          </a:p>
        </p:txBody>
      </p:sp>
    </p:spTree>
    <p:custDataLst>
      <p:tags r:id="rId1"/>
    </p:custDataLst>
    <p:extLst>
      <p:ext uri="{BB962C8B-B14F-4D97-AF65-F5344CB8AC3E}">
        <p14:creationId xmlns:p14="http://schemas.microsoft.com/office/powerpoint/2010/main" val="158195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331263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3BDE-5249-4F30-8F5F-A6FEE7AA0DC8}"/>
              </a:ext>
            </a:extLst>
          </p:cNvPr>
          <p:cNvSpPr>
            <a:spLocks noGrp="1"/>
          </p:cNvSpPr>
          <p:nvPr>
            <p:ph type="title"/>
          </p:nvPr>
        </p:nvSpPr>
        <p:spPr/>
        <p:txBody>
          <a:bodyPr/>
          <a:lstStyle/>
          <a:p>
            <a:r>
              <a:rPr lang="en-US" dirty="0">
                <a:ea typeface="Tahoma"/>
              </a:rPr>
              <a:t>DB101™ Tour</a:t>
            </a:r>
            <a:endParaRPr lang="en-US" dirty="0"/>
          </a:p>
        </p:txBody>
      </p:sp>
    </p:spTree>
    <p:extLst>
      <p:ext uri="{BB962C8B-B14F-4D97-AF65-F5344CB8AC3E}">
        <p14:creationId xmlns:p14="http://schemas.microsoft.com/office/powerpoint/2010/main" val="305810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39DD43-BEB3-2835-D628-9239A129D19C}"/>
              </a:ext>
            </a:extLst>
          </p:cNvPr>
          <p:cNvSpPr>
            <a:spLocks noGrp="1"/>
          </p:cNvSpPr>
          <p:nvPr>
            <p:ph type="title"/>
          </p:nvPr>
        </p:nvSpPr>
        <p:spPr>
          <a:xfrm>
            <a:off x="606503" y="-1841705"/>
            <a:ext cx="10978994" cy="1133856"/>
          </a:xfrm>
        </p:spPr>
        <p:txBody>
          <a:bodyPr/>
          <a:lstStyle/>
          <a:p>
            <a:r>
              <a:rPr lang="en-US" dirty="0">
                <a:solidFill>
                  <a:schemeClr val="bg1">
                    <a:lumMod val="75000"/>
                  </a:schemeClr>
                </a:solidFill>
              </a:rPr>
              <a:t>Planning Paths</a:t>
            </a:r>
          </a:p>
        </p:txBody>
      </p:sp>
      <p:pic>
        <p:nvPicPr>
          <p:cNvPr id="3" name="Picture 2" descr="Screen shot of DB101s  My Vault Planning Paths (activities)">
            <a:extLst>
              <a:ext uri="{FF2B5EF4-FFF2-40B4-BE49-F238E27FC236}">
                <a16:creationId xmlns:a16="http://schemas.microsoft.com/office/drawing/2014/main" id="{DFA46ABE-0C0A-4DE2-AF43-E6FB45896911}"/>
              </a:ext>
            </a:extLst>
          </p:cNvPr>
          <p:cNvPicPr>
            <a:picLocks noChangeAspect="1"/>
          </p:cNvPicPr>
          <p:nvPr/>
        </p:nvPicPr>
        <p:blipFill>
          <a:blip r:embed="rId3"/>
          <a:srcRect/>
          <a:stretch/>
        </p:blipFill>
        <p:spPr>
          <a:xfrm>
            <a:off x="2294101" y="1202710"/>
            <a:ext cx="7522252" cy="5189359"/>
          </a:xfrm>
          <a:prstGeom prst="rect">
            <a:avLst/>
          </a:prstGeom>
        </p:spPr>
      </p:pic>
    </p:spTree>
    <p:extLst>
      <p:ext uri="{BB962C8B-B14F-4D97-AF65-F5344CB8AC3E}">
        <p14:creationId xmlns:p14="http://schemas.microsoft.com/office/powerpoint/2010/main" val="168944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0C3A-84E2-44D6-A71D-11A5ACB1E738}"/>
              </a:ext>
            </a:extLst>
          </p:cNvPr>
          <p:cNvSpPr>
            <a:spLocks noGrp="1"/>
          </p:cNvSpPr>
          <p:nvPr>
            <p:ph type="title"/>
          </p:nvPr>
        </p:nvSpPr>
        <p:spPr/>
        <p:txBody>
          <a:bodyPr/>
          <a:lstStyle/>
          <a:p>
            <a:r>
              <a:rPr lang="en-US" dirty="0"/>
              <a:t>Estimators &amp; Try Its</a:t>
            </a:r>
          </a:p>
        </p:txBody>
      </p:sp>
      <p:sp>
        <p:nvSpPr>
          <p:cNvPr id="7" name="Text Placeholder 6">
            <a:extLst>
              <a:ext uri="{FF2B5EF4-FFF2-40B4-BE49-F238E27FC236}">
                <a16:creationId xmlns:a16="http://schemas.microsoft.com/office/drawing/2014/main" id="{44573EC7-DAC4-9AB2-8B33-18A17F6A358D}"/>
              </a:ext>
            </a:extLst>
          </p:cNvPr>
          <p:cNvSpPr>
            <a:spLocks noGrp="1"/>
          </p:cNvSpPr>
          <p:nvPr>
            <p:ph type="body" sz="quarter" idx="11"/>
          </p:nvPr>
        </p:nvSpPr>
        <p:spPr>
          <a:xfrm>
            <a:off x="597945" y="2791730"/>
            <a:ext cx="10388301" cy="1359647"/>
          </a:xfrm>
        </p:spPr>
        <p:txBody>
          <a:bodyPr/>
          <a:lstStyle/>
          <a:p>
            <a:pPr marL="342900" indent="-342900">
              <a:buFont typeface="Arial" panose="020B0604020202020204" pitchFamily="34" charset="0"/>
              <a:buChar char="•"/>
            </a:pPr>
            <a:r>
              <a:rPr lang="en-US" dirty="0"/>
              <a:t>Three estimators: Work and Benefits Estimator, School and Benefits Estimator, and MA-EPD premium estimator</a:t>
            </a:r>
          </a:p>
          <a:p>
            <a:pPr marL="342900" indent="-342900">
              <a:buFont typeface="Arial" panose="020B0604020202020204" pitchFamily="34" charset="0"/>
              <a:buChar char="•"/>
            </a:pPr>
            <a:r>
              <a:rPr lang="en-US" dirty="0"/>
              <a:t>Program based Try Its embedded within program articles indicated by a tool icon</a:t>
            </a:r>
          </a:p>
        </p:txBody>
      </p:sp>
      <p:pic>
        <p:nvPicPr>
          <p:cNvPr id="6" name="Picture 5" descr="A screenshot tools icon found in DB101 articles to indicate an estimator or Try-it">
            <a:extLst>
              <a:ext uri="{FF2B5EF4-FFF2-40B4-BE49-F238E27FC236}">
                <a16:creationId xmlns:a16="http://schemas.microsoft.com/office/drawing/2014/main" id="{BEF75EB2-9360-4147-8950-86F7E80D6303}"/>
              </a:ext>
            </a:extLst>
          </p:cNvPr>
          <p:cNvPicPr>
            <a:picLocks noChangeAspect="1"/>
          </p:cNvPicPr>
          <p:nvPr/>
        </p:nvPicPr>
        <p:blipFill>
          <a:blip r:embed="rId3"/>
          <a:stretch>
            <a:fillRect/>
          </a:stretch>
        </p:blipFill>
        <p:spPr>
          <a:xfrm>
            <a:off x="6096000" y="4343007"/>
            <a:ext cx="2534004" cy="1514686"/>
          </a:xfrm>
          <a:prstGeom prst="rect">
            <a:avLst/>
          </a:prstGeom>
        </p:spPr>
      </p:pic>
    </p:spTree>
    <p:extLst>
      <p:ext uri="{BB962C8B-B14F-4D97-AF65-F5344CB8AC3E}">
        <p14:creationId xmlns:p14="http://schemas.microsoft.com/office/powerpoint/2010/main" val="229964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F999-12BA-436D-B669-5E04003DE99F}"/>
              </a:ext>
            </a:extLst>
          </p:cNvPr>
          <p:cNvSpPr>
            <a:spLocks noGrp="1"/>
          </p:cNvSpPr>
          <p:nvPr>
            <p:ph type="title"/>
          </p:nvPr>
        </p:nvSpPr>
        <p:spPr/>
        <p:txBody>
          <a:bodyPr/>
          <a:lstStyle/>
          <a:p>
            <a:r>
              <a:rPr lang="en-US" dirty="0"/>
              <a:t>Try Its &amp; Features</a:t>
            </a:r>
          </a:p>
        </p:txBody>
      </p:sp>
      <p:sp>
        <p:nvSpPr>
          <p:cNvPr id="4" name="Text Placeholder 3">
            <a:extLst>
              <a:ext uri="{FF2B5EF4-FFF2-40B4-BE49-F238E27FC236}">
                <a16:creationId xmlns:a16="http://schemas.microsoft.com/office/drawing/2014/main" id="{3DDC2ED3-06EE-757A-F7AA-3FF9F935947A}"/>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SSDI/SSI and work estimates</a:t>
            </a:r>
          </a:p>
          <a:p>
            <a:pPr marL="342900" indent="-342900">
              <a:buFont typeface="Arial" panose="020B0604020202020204" pitchFamily="34" charset="0"/>
              <a:buChar char="•"/>
            </a:pPr>
            <a:r>
              <a:rPr lang="en-US" dirty="0"/>
              <a:t>Minnesota Supplemental Aid (MSA) and Housing Support benefit estimates</a:t>
            </a:r>
          </a:p>
          <a:p>
            <a:pPr marL="342900" indent="-342900">
              <a:buFont typeface="Arial" panose="020B0604020202020204" pitchFamily="34" charset="0"/>
              <a:buChar char="•"/>
            </a:pPr>
            <a:r>
              <a:rPr lang="en-US" dirty="0"/>
              <a:t>Countable income tests for MA and Medicare Savings Programs </a:t>
            </a:r>
          </a:p>
          <a:p>
            <a:pPr marL="342900" indent="-342900">
              <a:buFont typeface="Arial" panose="020B0604020202020204" pitchFamily="34" charset="0"/>
              <a:buChar char="•"/>
            </a:pPr>
            <a:r>
              <a:rPr lang="en-US" dirty="0"/>
              <a:t>Health Coverage Income Limits </a:t>
            </a:r>
          </a:p>
          <a:p>
            <a:pPr marL="342900" indent="-342900">
              <a:buFont typeface="Arial" panose="020B0604020202020204" pitchFamily="34" charset="0"/>
              <a:buChar char="•"/>
            </a:pPr>
            <a:r>
              <a:rPr lang="en-US" dirty="0"/>
              <a:t>Finding the Right Health Coverage for You</a:t>
            </a:r>
          </a:p>
        </p:txBody>
      </p:sp>
    </p:spTree>
    <p:extLst>
      <p:ext uri="{BB962C8B-B14F-4D97-AF65-F5344CB8AC3E}">
        <p14:creationId xmlns:p14="http://schemas.microsoft.com/office/powerpoint/2010/main" val="100239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5491-44BB-49F8-A0B1-7CAB3F2C8CEE}"/>
              </a:ext>
            </a:extLst>
          </p:cNvPr>
          <p:cNvSpPr>
            <a:spLocks noGrp="1"/>
          </p:cNvSpPr>
          <p:nvPr>
            <p:ph type="title"/>
          </p:nvPr>
        </p:nvSpPr>
        <p:spPr/>
        <p:txBody>
          <a:bodyPr/>
          <a:lstStyle/>
          <a:p>
            <a:r>
              <a:rPr lang="en-US" dirty="0"/>
              <a:t>Benefits &amp; Work Estimator</a:t>
            </a:r>
          </a:p>
        </p:txBody>
      </p:sp>
      <p:sp>
        <p:nvSpPr>
          <p:cNvPr id="4" name="Text Placeholder 3">
            <a:extLst>
              <a:ext uri="{FF2B5EF4-FFF2-40B4-BE49-F238E27FC236}">
                <a16:creationId xmlns:a16="http://schemas.microsoft.com/office/drawing/2014/main" id="{46AB7D3C-ED9E-BC9A-70FC-79BEA2F99419}"/>
              </a:ext>
            </a:extLst>
          </p:cNvPr>
          <p:cNvSpPr>
            <a:spLocks noGrp="1"/>
          </p:cNvSpPr>
          <p:nvPr>
            <p:ph type="body" sz="quarter" idx="10"/>
          </p:nvPr>
        </p:nvSpPr>
        <p:spPr>
          <a:xfrm>
            <a:off x="612488" y="2803766"/>
            <a:ext cx="8074312" cy="3603613"/>
          </a:xfrm>
        </p:spPr>
        <p:txBody>
          <a:bodyPr/>
          <a:lstStyle/>
          <a:p>
            <a:pPr marL="342900" indent="-342900">
              <a:buFont typeface="Arial" panose="020B0604020202020204" pitchFamily="34" charset="0"/>
              <a:buChar char="•"/>
            </a:pPr>
            <a:r>
              <a:rPr lang="en-US" dirty="0"/>
              <a:t>Provides in depth analysis of a person’s benefits through a work attempt</a:t>
            </a:r>
          </a:p>
          <a:p>
            <a:pPr marL="342900" indent="-342900">
              <a:buFont typeface="Arial" panose="020B0604020202020204" pitchFamily="34" charset="0"/>
              <a:buChar char="•"/>
            </a:pPr>
            <a:r>
              <a:rPr lang="en-US" dirty="0"/>
              <a:t>Projects changes years into the future</a:t>
            </a:r>
          </a:p>
          <a:p>
            <a:pPr marL="342900" indent="-342900">
              <a:buFont typeface="Arial" panose="020B0604020202020204" pitchFamily="34" charset="0"/>
              <a:buChar char="•"/>
            </a:pPr>
            <a:r>
              <a:rPr lang="en-US" dirty="0"/>
              <a:t>Estimates changes to cash benefits, health benefits, and housing benefits </a:t>
            </a:r>
          </a:p>
        </p:txBody>
      </p:sp>
    </p:spTree>
    <p:extLst>
      <p:ext uri="{BB962C8B-B14F-4D97-AF65-F5344CB8AC3E}">
        <p14:creationId xmlns:p14="http://schemas.microsoft.com/office/powerpoint/2010/main" val="268107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3BDE-5249-4F30-8F5F-A6FEE7AA0DC8}"/>
              </a:ext>
            </a:extLst>
          </p:cNvPr>
          <p:cNvSpPr>
            <a:spLocks noGrp="1"/>
          </p:cNvSpPr>
          <p:nvPr>
            <p:ph type="title"/>
          </p:nvPr>
        </p:nvSpPr>
        <p:spPr/>
        <p:txBody>
          <a:bodyPr/>
          <a:lstStyle/>
          <a:p>
            <a:r>
              <a:rPr lang="en-US" dirty="0">
                <a:ea typeface="Tahoma"/>
              </a:rPr>
              <a:t>HB101™ Tour</a:t>
            </a:r>
            <a:endParaRPr lang="en-US" dirty="0"/>
          </a:p>
        </p:txBody>
      </p:sp>
    </p:spTree>
    <p:extLst>
      <p:ext uri="{BB962C8B-B14F-4D97-AF65-F5344CB8AC3E}">
        <p14:creationId xmlns:p14="http://schemas.microsoft.com/office/powerpoint/2010/main" val="417977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CEE3-A53F-4B9A-B4C1-9A76E412D520}"/>
              </a:ext>
            </a:extLst>
          </p:cNvPr>
          <p:cNvSpPr>
            <a:spLocks noGrp="1"/>
          </p:cNvSpPr>
          <p:nvPr>
            <p:ph type="title"/>
          </p:nvPr>
        </p:nvSpPr>
        <p:spPr/>
        <p:txBody>
          <a:bodyPr/>
          <a:lstStyle/>
          <a:p>
            <a:r>
              <a:rPr lang="en-US" dirty="0"/>
              <a:t>HB101 Vault Activities </a:t>
            </a:r>
          </a:p>
        </p:txBody>
      </p:sp>
      <p:sp>
        <p:nvSpPr>
          <p:cNvPr id="5" name="Text Placeholder 4">
            <a:extLst>
              <a:ext uri="{FF2B5EF4-FFF2-40B4-BE49-F238E27FC236}">
                <a16:creationId xmlns:a16="http://schemas.microsoft.com/office/drawing/2014/main" id="{1DED63DD-94B5-E84F-9558-D01F4BCA48BD}"/>
              </a:ext>
            </a:extLst>
          </p:cNvPr>
          <p:cNvSpPr>
            <a:spLocks noGrp="1"/>
          </p:cNvSpPr>
          <p:nvPr>
            <p:ph type="body" sz="quarter" idx="10"/>
          </p:nvPr>
        </p:nvSpPr>
        <p:spPr>
          <a:xfrm>
            <a:off x="622998" y="2803764"/>
            <a:ext cx="5714915" cy="3787305"/>
          </a:xfrm>
        </p:spPr>
        <p:txBody>
          <a:bodyPr/>
          <a:lstStyle/>
          <a:p>
            <a:pPr marL="342900" indent="-342900">
              <a:buFont typeface="Arial" panose="020B0604020202020204" pitchFamily="34" charset="0"/>
              <a:buChar char="•"/>
            </a:pPr>
            <a:r>
              <a:rPr lang="en-US" dirty="0"/>
              <a:t>I Get to Decide: How do I get started?</a:t>
            </a:r>
          </a:p>
          <a:p>
            <a:pPr marL="342900" indent="-342900">
              <a:buFont typeface="Arial" panose="020B0604020202020204" pitchFamily="34" charset="0"/>
              <a:buChar char="•"/>
            </a:pPr>
            <a:r>
              <a:rPr lang="en-US" dirty="0"/>
              <a:t>Housing Needs and Wants: What do I want in a new place?</a:t>
            </a:r>
          </a:p>
          <a:p>
            <a:pPr marL="342900" indent="-342900">
              <a:buFont typeface="Arial" panose="020B0604020202020204" pitchFamily="34" charset="0"/>
              <a:buChar char="•"/>
            </a:pPr>
            <a:r>
              <a:rPr lang="en-US" dirty="0"/>
              <a:t>My Day, My Life: What help do I need?</a:t>
            </a:r>
          </a:p>
          <a:p>
            <a:pPr marL="342900" indent="-342900">
              <a:buFont typeface="Arial" panose="020B0604020202020204" pitchFamily="34" charset="0"/>
              <a:buChar char="•"/>
            </a:pPr>
            <a:r>
              <a:rPr lang="en-US" dirty="0"/>
              <a:t>Housing Budget: Does the money add up?</a:t>
            </a:r>
          </a:p>
        </p:txBody>
      </p:sp>
      <p:sp>
        <p:nvSpPr>
          <p:cNvPr id="4" name="Text Placeholder 3">
            <a:extLst>
              <a:ext uri="{FF2B5EF4-FFF2-40B4-BE49-F238E27FC236}">
                <a16:creationId xmlns:a16="http://schemas.microsoft.com/office/drawing/2014/main" id="{7E658C06-3177-9233-509E-45E0923C5A0B}"/>
              </a:ext>
            </a:extLst>
          </p:cNvPr>
          <p:cNvSpPr>
            <a:spLocks noGrp="1"/>
          </p:cNvSpPr>
          <p:nvPr>
            <p:ph type="body" sz="quarter" idx="11"/>
          </p:nvPr>
        </p:nvSpPr>
        <p:spPr>
          <a:xfrm>
            <a:off x="6535271" y="2803764"/>
            <a:ext cx="5066721" cy="3603616"/>
          </a:xfrm>
        </p:spPr>
        <p:txBody>
          <a:bodyPr/>
          <a:lstStyle/>
          <a:p>
            <a:pPr marL="342900" indent="-342900">
              <a:buFont typeface="Arial" panose="020B0604020202020204" pitchFamily="34" charset="0"/>
              <a:buChar char="•"/>
            </a:pPr>
            <a:r>
              <a:rPr lang="en-US" dirty="0"/>
              <a:t>Present Myself: How can I make a good impression?</a:t>
            </a:r>
          </a:p>
          <a:p>
            <a:pPr marL="342900" indent="-342900">
              <a:buFont typeface="Arial" panose="020B0604020202020204" pitchFamily="34" charset="0"/>
              <a:buChar char="•"/>
            </a:pPr>
            <a:r>
              <a:rPr lang="en-US" dirty="0"/>
              <a:t>Live with Someone: How can sharing a place work for me?</a:t>
            </a:r>
          </a:p>
          <a:p>
            <a:pPr marL="342900" indent="-342900">
              <a:buFont typeface="Arial" panose="020B0604020202020204" pitchFamily="34" charset="0"/>
              <a:buChar char="•"/>
            </a:pPr>
            <a:r>
              <a:rPr lang="en-US" dirty="0"/>
              <a:t>Housing Sustaining Plan: How do I keep my place?</a:t>
            </a:r>
          </a:p>
        </p:txBody>
      </p:sp>
    </p:spTree>
    <p:extLst>
      <p:ext uri="{BB962C8B-B14F-4D97-AF65-F5344CB8AC3E}">
        <p14:creationId xmlns:p14="http://schemas.microsoft.com/office/powerpoint/2010/main" val="267143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xample of a partial Communication Profile PDF for Anita.&#10;Uses bright colors for each section and has a picture of a woman with long hair and wearing glasses, standing outside.&#10;Sections shown are How to Reach Me, How I Usually Communicate and How I Communicate When I'm Upset.">
            <a:extLst>
              <a:ext uri="{FF2B5EF4-FFF2-40B4-BE49-F238E27FC236}">
                <a16:creationId xmlns:a16="http://schemas.microsoft.com/office/drawing/2014/main" id="{EFBB6B8C-3426-56F0-21D8-268A7C118ED0}"/>
              </a:ext>
            </a:extLst>
          </p:cNvPr>
          <p:cNvPicPr>
            <a:picLocks noChangeAspect="1"/>
          </p:cNvPicPr>
          <p:nvPr/>
        </p:nvPicPr>
        <p:blipFill>
          <a:blip r:embed="rId3"/>
          <a:stretch>
            <a:fillRect/>
          </a:stretch>
        </p:blipFill>
        <p:spPr>
          <a:xfrm>
            <a:off x="3664985" y="2433830"/>
            <a:ext cx="6433756" cy="4113325"/>
          </a:xfrm>
          <a:prstGeom prst="rect">
            <a:avLst/>
          </a:prstGeom>
        </p:spPr>
      </p:pic>
      <p:sp>
        <p:nvSpPr>
          <p:cNvPr id="2" name="Title 1">
            <a:extLst>
              <a:ext uri="{FF2B5EF4-FFF2-40B4-BE49-F238E27FC236}">
                <a16:creationId xmlns:a16="http://schemas.microsoft.com/office/drawing/2014/main" id="{5543ABE3-9010-4684-9551-ED938A47EAE5}"/>
              </a:ext>
            </a:extLst>
          </p:cNvPr>
          <p:cNvSpPr>
            <a:spLocks noGrp="1"/>
          </p:cNvSpPr>
          <p:nvPr>
            <p:ph type="title"/>
          </p:nvPr>
        </p:nvSpPr>
        <p:spPr>
          <a:xfrm>
            <a:off x="606503" y="1748655"/>
            <a:ext cx="10978994" cy="806198"/>
          </a:xfrm>
        </p:spPr>
        <p:txBody>
          <a:bodyPr/>
          <a:lstStyle/>
          <a:p>
            <a:r>
              <a:rPr lang="en-US" dirty="0"/>
              <a:t>Vault Activity: Communication Profile</a:t>
            </a:r>
          </a:p>
        </p:txBody>
      </p:sp>
    </p:spTree>
    <p:extLst>
      <p:ext uri="{BB962C8B-B14F-4D97-AF65-F5344CB8AC3E}">
        <p14:creationId xmlns:p14="http://schemas.microsoft.com/office/powerpoint/2010/main" val="136652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D98B-7CF4-499F-9B2A-FA61A370DBE0}"/>
              </a:ext>
            </a:extLst>
          </p:cNvPr>
          <p:cNvSpPr>
            <a:spLocks noGrp="1"/>
          </p:cNvSpPr>
          <p:nvPr>
            <p:ph type="title"/>
          </p:nvPr>
        </p:nvSpPr>
        <p:spPr>
          <a:xfrm>
            <a:off x="606503" y="1802443"/>
            <a:ext cx="10978994" cy="739050"/>
          </a:xfrm>
        </p:spPr>
        <p:txBody>
          <a:bodyPr/>
          <a:lstStyle/>
          <a:p>
            <a:r>
              <a:rPr lang="en-US" dirty="0"/>
              <a:t>Vault Activity: My Day, My Life – What if?</a:t>
            </a:r>
          </a:p>
        </p:txBody>
      </p:sp>
      <p:pic>
        <p:nvPicPr>
          <p:cNvPr id="4" name="Content Placeholder 4" descr="Example of the What if vault activity.&#10;This example shows the section: What if I have home or apartment problems. A list of potential problems like getting locked out or pests are listed. Each potential problem includes who could help, the person to contact and a phone number if one has been included in the activity.">
            <a:extLst>
              <a:ext uri="{FF2B5EF4-FFF2-40B4-BE49-F238E27FC236}">
                <a16:creationId xmlns:a16="http://schemas.microsoft.com/office/drawing/2014/main" id="{CDF85232-E00B-DF09-E0AA-AA79D5DFDE7E}"/>
              </a:ext>
            </a:extLst>
          </p:cNvPr>
          <p:cNvPicPr>
            <a:picLocks noChangeAspect="1"/>
          </p:cNvPicPr>
          <p:nvPr/>
        </p:nvPicPr>
        <p:blipFill>
          <a:blip r:embed="rId3"/>
          <a:stretch>
            <a:fillRect/>
          </a:stretch>
        </p:blipFill>
        <p:spPr>
          <a:xfrm>
            <a:off x="3812903" y="2566158"/>
            <a:ext cx="6675803" cy="3966653"/>
          </a:xfrm>
          <a:prstGeom prst="rect">
            <a:avLst/>
          </a:prstGeom>
        </p:spPr>
      </p:pic>
    </p:spTree>
    <p:extLst>
      <p:ext uri="{BB962C8B-B14F-4D97-AF65-F5344CB8AC3E}">
        <p14:creationId xmlns:p14="http://schemas.microsoft.com/office/powerpoint/2010/main" val="154200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8800-CF93-4294-A83F-E47445BE73D7}"/>
              </a:ext>
            </a:extLst>
          </p:cNvPr>
          <p:cNvSpPr>
            <a:spLocks noGrp="1"/>
          </p:cNvSpPr>
          <p:nvPr>
            <p:ph type="title"/>
          </p:nvPr>
        </p:nvSpPr>
        <p:spPr/>
        <p:txBody>
          <a:bodyPr/>
          <a:lstStyle/>
          <a:p>
            <a:r>
              <a:rPr lang="en-US" dirty="0"/>
              <a:t>Who We Help…</a:t>
            </a:r>
          </a:p>
        </p:txBody>
      </p:sp>
      <p:sp>
        <p:nvSpPr>
          <p:cNvPr id="3" name="Content Placeholder 2">
            <a:extLst>
              <a:ext uri="{FF2B5EF4-FFF2-40B4-BE49-F238E27FC236}">
                <a16:creationId xmlns:a16="http://schemas.microsoft.com/office/drawing/2014/main" id="{C2E046C9-9D7A-4CE7-9EF8-9A4F5BF20334}"/>
              </a:ext>
            </a:extLst>
          </p:cNvPr>
          <p:cNvSpPr>
            <a:spLocks noGrp="1"/>
          </p:cNvSpPr>
          <p:nvPr>
            <p:ph type="body" sz="quarter" idx="10"/>
          </p:nvPr>
        </p:nvSpPr>
        <p:spPr/>
        <p:txBody>
          <a:bodyPr numCol="1"/>
          <a:lstStyle/>
          <a:p>
            <a:pPr marL="342900" indent="-342900">
              <a:buFont typeface="Arial" panose="020B0604020202020204" pitchFamily="34" charset="0"/>
              <a:buChar char="•"/>
            </a:pPr>
            <a:r>
              <a:rPr lang="en-US" dirty="0">
                <a:ea typeface="Tahoma"/>
              </a:rPr>
              <a:t>Case Managers and Social Workers</a:t>
            </a:r>
          </a:p>
          <a:p>
            <a:pPr marL="342900" indent="-342900">
              <a:buFont typeface="Arial" panose="020B0604020202020204" pitchFamily="34" charset="0"/>
              <a:buChar char="•"/>
            </a:pPr>
            <a:r>
              <a:rPr lang="en-US" dirty="0">
                <a:ea typeface="Tahoma"/>
              </a:rPr>
              <a:t>Education professionals</a:t>
            </a:r>
          </a:p>
          <a:p>
            <a:pPr marL="342900" indent="-342900">
              <a:buFont typeface="Arial" panose="020B0604020202020204" pitchFamily="34" charset="0"/>
              <a:buChar char="•"/>
            </a:pPr>
            <a:r>
              <a:rPr lang="en-US" dirty="0">
                <a:ea typeface="Tahoma"/>
              </a:rPr>
              <a:t>Employment support professionals</a:t>
            </a:r>
          </a:p>
          <a:p>
            <a:pPr marL="342900" indent="-342900">
              <a:buFont typeface="Arial" panose="020B0604020202020204" pitchFamily="34" charset="0"/>
              <a:buChar char="•"/>
            </a:pPr>
            <a:r>
              <a:rPr lang="en-US" dirty="0">
                <a:ea typeface="Tahoma"/>
              </a:rPr>
              <a:t>Anyone in a support role</a:t>
            </a:r>
          </a:p>
        </p:txBody>
      </p:sp>
      <p:sp>
        <p:nvSpPr>
          <p:cNvPr id="4" name="Text Placeholder 3">
            <a:extLst>
              <a:ext uri="{FF2B5EF4-FFF2-40B4-BE49-F238E27FC236}">
                <a16:creationId xmlns:a16="http://schemas.microsoft.com/office/drawing/2014/main" id="{40A3835E-8233-9F45-52B9-CC357DE4E56D}"/>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Family, Friends, Neighbors, etc.</a:t>
            </a:r>
          </a:p>
          <a:p>
            <a:pPr marL="342900" indent="-342900">
              <a:buFont typeface="Arial" panose="020B0604020202020204" pitchFamily="34" charset="0"/>
              <a:buChar char="•"/>
            </a:pPr>
            <a:r>
              <a:rPr lang="en-US" dirty="0"/>
              <a:t>Self-advocates</a:t>
            </a:r>
          </a:p>
          <a:p>
            <a:pPr marL="342900" indent="-342900">
              <a:buFont typeface="Arial" panose="020B0604020202020204" pitchFamily="34" charset="0"/>
              <a:buChar char="•"/>
            </a:pPr>
            <a:r>
              <a:rPr lang="en-US" dirty="0"/>
              <a:t>Anyone regardless of disability</a:t>
            </a:r>
          </a:p>
        </p:txBody>
      </p:sp>
    </p:spTree>
    <p:extLst>
      <p:ext uri="{BB962C8B-B14F-4D97-AF65-F5344CB8AC3E}">
        <p14:creationId xmlns:p14="http://schemas.microsoft.com/office/powerpoint/2010/main" val="2091580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ABE3-9010-4684-9551-ED938A47EAE5}"/>
              </a:ext>
            </a:extLst>
          </p:cNvPr>
          <p:cNvSpPr>
            <a:spLocks noGrp="1"/>
          </p:cNvSpPr>
          <p:nvPr>
            <p:ph type="title"/>
          </p:nvPr>
        </p:nvSpPr>
        <p:spPr>
          <a:xfrm>
            <a:off x="606503" y="1627632"/>
            <a:ext cx="4545353" cy="1133856"/>
          </a:xfrm>
        </p:spPr>
        <p:txBody>
          <a:bodyPr/>
          <a:lstStyle/>
          <a:p>
            <a:r>
              <a:rPr lang="en-US" dirty="0"/>
              <a:t>Vault Activity: Roommate Profile</a:t>
            </a:r>
          </a:p>
        </p:txBody>
      </p:sp>
      <p:pic>
        <p:nvPicPr>
          <p:cNvPr id="4" name="Content Placeholder 5" descr="Roommate Profile results page. Shows information about what the person can afford for rent, age, gender identity, hobbies and interests. &#10;">
            <a:extLst>
              <a:ext uri="{FF2B5EF4-FFF2-40B4-BE49-F238E27FC236}">
                <a16:creationId xmlns:a16="http://schemas.microsoft.com/office/drawing/2014/main" id="{15F26B04-439C-AD89-603F-EF29ED0260E1}"/>
              </a:ext>
            </a:extLst>
          </p:cNvPr>
          <p:cNvPicPr>
            <a:picLocks noChangeAspect="1"/>
          </p:cNvPicPr>
          <p:nvPr/>
        </p:nvPicPr>
        <p:blipFill rotWithShape="1">
          <a:blip r:embed="rId3"/>
          <a:srcRect r="20720"/>
          <a:stretch/>
        </p:blipFill>
        <p:spPr>
          <a:xfrm>
            <a:off x="6085650" y="1575109"/>
            <a:ext cx="5351930" cy="5060135"/>
          </a:xfrm>
          <a:prstGeom prst="rect">
            <a:avLst/>
          </a:prstGeom>
        </p:spPr>
      </p:pic>
    </p:spTree>
    <p:extLst>
      <p:ext uri="{BB962C8B-B14F-4D97-AF65-F5344CB8AC3E}">
        <p14:creationId xmlns:p14="http://schemas.microsoft.com/office/powerpoint/2010/main" val="1003621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ABE3-9010-4684-9551-ED938A47EAE5}"/>
              </a:ext>
            </a:extLst>
          </p:cNvPr>
          <p:cNvSpPr>
            <a:spLocks noGrp="1"/>
          </p:cNvSpPr>
          <p:nvPr>
            <p:ph type="title"/>
          </p:nvPr>
        </p:nvSpPr>
        <p:spPr>
          <a:xfrm>
            <a:off x="606503" y="1627632"/>
            <a:ext cx="10070462" cy="1133856"/>
          </a:xfrm>
        </p:spPr>
        <p:txBody>
          <a:bodyPr/>
          <a:lstStyle/>
          <a:p>
            <a:r>
              <a:rPr lang="en-US" dirty="0"/>
              <a:t>Vault Activity: Roommate Agreement - Rules</a:t>
            </a:r>
          </a:p>
        </p:txBody>
      </p:sp>
      <p:pic>
        <p:nvPicPr>
          <p:cNvPr id="7" name="Picture 6" descr="Roommate agreement which includes rules of the house. Listed are things like whether smoking or drinking are allowed and what rules are about guests coming over.&#10;">
            <a:extLst>
              <a:ext uri="{FF2B5EF4-FFF2-40B4-BE49-F238E27FC236}">
                <a16:creationId xmlns:a16="http://schemas.microsoft.com/office/drawing/2014/main" id="{2630CA6B-8404-442D-AC3F-B8D0109536F4}"/>
              </a:ext>
            </a:extLst>
          </p:cNvPr>
          <p:cNvPicPr>
            <a:picLocks noChangeAspect="1"/>
          </p:cNvPicPr>
          <p:nvPr/>
        </p:nvPicPr>
        <p:blipFill>
          <a:blip r:embed="rId3"/>
          <a:stretch>
            <a:fillRect/>
          </a:stretch>
        </p:blipFill>
        <p:spPr>
          <a:xfrm>
            <a:off x="2255247" y="2729754"/>
            <a:ext cx="7198041" cy="3834320"/>
          </a:xfrm>
          <a:prstGeom prst="rect">
            <a:avLst/>
          </a:prstGeom>
        </p:spPr>
      </p:pic>
    </p:spTree>
    <p:extLst>
      <p:ext uri="{BB962C8B-B14F-4D97-AF65-F5344CB8AC3E}">
        <p14:creationId xmlns:p14="http://schemas.microsoft.com/office/powerpoint/2010/main" val="1768862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973F-E171-4C59-8334-EF794C9431E2}"/>
              </a:ext>
            </a:extLst>
          </p:cNvPr>
          <p:cNvSpPr>
            <a:spLocks noGrp="1"/>
          </p:cNvSpPr>
          <p:nvPr>
            <p:ph type="title"/>
          </p:nvPr>
        </p:nvSpPr>
        <p:spPr>
          <a:xfrm>
            <a:off x="606503" y="1627632"/>
            <a:ext cx="5041262" cy="1133856"/>
          </a:xfrm>
        </p:spPr>
        <p:txBody>
          <a:bodyPr/>
          <a:lstStyle/>
          <a:p>
            <a:r>
              <a:rPr lang="en-US" dirty="0"/>
              <a:t>Follow us on Facebook!</a:t>
            </a:r>
          </a:p>
        </p:txBody>
      </p:sp>
      <p:pic>
        <p:nvPicPr>
          <p:cNvPr id="4" name="Content Placeholder 10" descr="Find Disability Hub MN on Facebook&#10;Screenshot of Hub Facebook page">
            <a:extLst>
              <a:ext uri="{FF2B5EF4-FFF2-40B4-BE49-F238E27FC236}">
                <a16:creationId xmlns:a16="http://schemas.microsoft.com/office/drawing/2014/main" id="{D46F19D0-BEFD-5419-2DFC-35A0DD75EEB3}"/>
              </a:ext>
            </a:extLst>
          </p:cNvPr>
          <p:cNvPicPr>
            <a:picLocks noChangeAspect="1"/>
          </p:cNvPicPr>
          <p:nvPr/>
        </p:nvPicPr>
        <p:blipFill rotWithShape="1">
          <a:blip r:embed="rId4"/>
          <a:srcRect r="2726"/>
          <a:stretch/>
        </p:blipFill>
        <p:spPr>
          <a:xfrm>
            <a:off x="3369147" y="2800283"/>
            <a:ext cx="7269267" cy="3475821"/>
          </a:xfrm>
          <a:prstGeom prst="rect">
            <a:avLst/>
          </a:prstGeom>
        </p:spPr>
      </p:pic>
      <p:pic>
        <p:nvPicPr>
          <p:cNvPr id="5" name="Picture 4" descr="Facebook logo">
            <a:extLst>
              <a:ext uri="{FF2B5EF4-FFF2-40B4-BE49-F238E27FC236}">
                <a16:creationId xmlns:a16="http://schemas.microsoft.com/office/drawing/2014/main" id="{85482F5D-B436-EF97-169B-CC5111B4762F}"/>
              </a:ext>
            </a:extLst>
          </p:cNvPr>
          <p:cNvPicPr>
            <a:picLocks noChangeAspect="1"/>
          </p:cNvPicPr>
          <p:nvPr/>
        </p:nvPicPr>
        <p:blipFill>
          <a:blip r:embed="rId5"/>
          <a:stretch>
            <a:fillRect/>
          </a:stretch>
        </p:blipFill>
        <p:spPr>
          <a:xfrm>
            <a:off x="9354532" y="2422493"/>
            <a:ext cx="1149411" cy="1149411"/>
          </a:xfrm>
          <a:prstGeom prst="rect">
            <a:avLst/>
          </a:prstGeom>
        </p:spPr>
      </p:pic>
    </p:spTree>
    <p:custDataLst>
      <p:tags r:id="rId1"/>
    </p:custDataLst>
    <p:extLst>
      <p:ext uri="{BB962C8B-B14F-4D97-AF65-F5344CB8AC3E}">
        <p14:creationId xmlns:p14="http://schemas.microsoft.com/office/powerpoint/2010/main" val="912632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973F-E171-4C59-8334-EF794C9431E2}"/>
              </a:ext>
            </a:extLst>
          </p:cNvPr>
          <p:cNvSpPr>
            <a:spLocks noGrp="1"/>
          </p:cNvSpPr>
          <p:nvPr>
            <p:ph type="title"/>
          </p:nvPr>
        </p:nvSpPr>
        <p:spPr>
          <a:xfrm>
            <a:off x="606503" y="1627632"/>
            <a:ext cx="3811517" cy="1133856"/>
          </a:xfrm>
        </p:spPr>
        <p:txBody>
          <a:bodyPr/>
          <a:lstStyle/>
          <a:p>
            <a:r>
              <a:rPr lang="en-US" dirty="0"/>
              <a:t>How to reach us?</a:t>
            </a:r>
          </a:p>
        </p:txBody>
      </p:sp>
      <p:pic>
        <p:nvPicPr>
          <p:cNvPr id="12" name="Picture 11" descr="You can reach us 3 ways:  call, email or live chat.  If its after business hours, we will respond within one business day.  You can request the same person that you have talked to in the past. &#10;&#10;And we are available to contact on our own website, DB101.org, and HB101.org &#10;">
            <a:extLst>
              <a:ext uri="{FF2B5EF4-FFF2-40B4-BE49-F238E27FC236}">
                <a16:creationId xmlns:a16="http://schemas.microsoft.com/office/drawing/2014/main" id="{A7478E91-4F27-4894-869B-2DA1179AE6F6}"/>
              </a:ext>
            </a:extLst>
          </p:cNvPr>
          <p:cNvPicPr>
            <a:picLocks noChangeAspect="1"/>
          </p:cNvPicPr>
          <p:nvPr/>
        </p:nvPicPr>
        <p:blipFill>
          <a:blip r:embed="rId4"/>
          <a:stretch>
            <a:fillRect/>
          </a:stretch>
        </p:blipFill>
        <p:spPr>
          <a:xfrm>
            <a:off x="4418020" y="1871666"/>
            <a:ext cx="6716136" cy="4526447"/>
          </a:xfrm>
          <a:prstGeom prst="rect">
            <a:avLst/>
          </a:prstGeom>
        </p:spPr>
      </p:pic>
    </p:spTree>
    <p:custDataLst>
      <p:tags r:id="rId1"/>
    </p:custDataLst>
    <p:extLst>
      <p:ext uri="{BB962C8B-B14F-4D97-AF65-F5344CB8AC3E}">
        <p14:creationId xmlns:p14="http://schemas.microsoft.com/office/powerpoint/2010/main" val="514096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868" y="2787879"/>
            <a:ext cx="11000232" cy="914400"/>
          </a:xfrm>
        </p:spPr>
        <p:txBody>
          <a:bodyPr/>
          <a:lstStyle/>
          <a:p>
            <a:r>
              <a:rPr lang="en-US" dirty="0"/>
              <a:t>Thank you!  </a:t>
            </a:r>
          </a:p>
        </p:txBody>
      </p:sp>
      <p:sp>
        <p:nvSpPr>
          <p:cNvPr id="4" name="Subtitle 3">
            <a:extLst>
              <a:ext uri="{FF2B5EF4-FFF2-40B4-BE49-F238E27FC236}">
                <a16:creationId xmlns:a16="http://schemas.microsoft.com/office/drawing/2014/main" id="{859CF091-ED06-4B77-3985-2E11D2522588}"/>
              </a:ext>
            </a:extLst>
          </p:cNvPr>
          <p:cNvSpPr>
            <a:spLocks noGrp="1"/>
          </p:cNvSpPr>
          <p:nvPr>
            <p:ph type="subTitle" idx="1"/>
          </p:nvPr>
        </p:nvSpPr>
        <p:spPr>
          <a:xfrm>
            <a:off x="1573305" y="3909540"/>
            <a:ext cx="10004612" cy="2666072"/>
          </a:xfrm>
        </p:spPr>
        <p:txBody>
          <a:bodyPr/>
          <a:lstStyle/>
          <a:p>
            <a:pPr algn="l"/>
            <a:r>
              <a:rPr lang="en-US" sz="2800" b="1" dirty="0"/>
              <a:t>Your best life, your way.</a:t>
            </a:r>
          </a:p>
          <a:p>
            <a:pPr algn="l"/>
            <a:r>
              <a:rPr lang="en-US" b="1" dirty="0"/>
              <a:t>Disability Hub MN </a:t>
            </a:r>
            <a:r>
              <a:rPr lang="en-US" dirty="0"/>
              <a:t>is a free statewide resource network that helps you solve problems, navigate the system, or plan for your future. Our team knows the ins and outs of community resources and government programs, and </a:t>
            </a:r>
            <a:br>
              <a:rPr lang="en-US" dirty="0"/>
            </a:br>
            <a:r>
              <a:rPr lang="en-US" dirty="0"/>
              <a:t>has years of experience helping people fit them all together </a:t>
            </a:r>
          </a:p>
        </p:txBody>
      </p:sp>
    </p:spTree>
    <p:custDataLst>
      <p:tags r:id="rId1"/>
    </p:custDataLst>
    <p:extLst>
      <p:ext uri="{BB962C8B-B14F-4D97-AF65-F5344CB8AC3E}">
        <p14:creationId xmlns:p14="http://schemas.microsoft.com/office/powerpoint/2010/main" val="338751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21228C-7A13-C947-EA25-4AE412475CF2}"/>
              </a:ext>
            </a:extLst>
          </p:cNvPr>
          <p:cNvSpPr>
            <a:spLocks noGrp="1"/>
          </p:cNvSpPr>
          <p:nvPr>
            <p:ph type="title"/>
          </p:nvPr>
        </p:nvSpPr>
        <p:spPr/>
        <p:txBody>
          <a:bodyPr/>
          <a:lstStyle/>
          <a:p>
            <a:r>
              <a:rPr lang="en-US" dirty="0"/>
              <a:t>You can ask us anything!</a:t>
            </a:r>
          </a:p>
        </p:txBody>
      </p:sp>
      <p:sp>
        <p:nvSpPr>
          <p:cNvPr id="3" name="Content Placeholder 2"/>
          <p:cNvSpPr>
            <a:spLocks noGrp="1"/>
          </p:cNvSpPr>
          <p:nvPr>
            <p:ph type="body" sz="quarter" idx="10"/>
          </p:nvPr>
        </p:nvSpPr>
        <p:spPr/>
        <p:txBody>
          <a:bodyPr vert="horz" lIns="0" tIns="0" rIns="0" bIns="0" numCol="1" rtlCol="0" anchor="t">
            <a:noAutofit/>
          </a:bodyPr>
          <a:lstStyle/>
          <a:p>
            <a:pPr marL="342900" indent="-342900">
              <a:buFont typeface="Arial" panose="020B0604020202020204" pitchFamily="34" charset="0"/>
              <a:buChar char="•"/>
            </a:pPr>
            <a:r>
              <a:rPr lang="en-US" dirty="0"/>
              <a:t>What are my health insurance options?</a:t>
            </a:r>
            <a:endParaRPr lang="en-US" dirty="0">
              <a:ea typeface="Tahoma"/>
            </a:endParaRPr>
          </a:p>
          <a:p>
            <a:pPr marL="342900" indent="-342900">
              <a:buFont typeface="Arial" panose="020B0604020202020204" pitchFamily="34" charset="0"/>
              <a:buChar char="•"/>
            </a:pPr>
            <a:r>
              <a:rPr lang="en-US" dirty="0"/>
              <a:t>Support in finding community resources.</a:t>
            </a:r>
            <a:endParaRPr lang="en-US" dirty="0">
              <a:ea typeface="Tahoma"/>
            </a:endParaRPr>
          </a:p>
          <a:p>
            <a:pPr marL="342900" indent="-342900">
              <a:buFont typeface="Arial" panose="020B0604020202020204" pitchFamily="34" charset="0"/>
              <a:buChar char="•"/>
            </a:pPr>
            <a:r>
              <a:rPr lang="en-US" dirty="0"/>
              <a:t>Can I live where I want and get the help I need?</a:t>
            </a:r>
            <a:endParaRPr lang="en-US" dirty="0">
              <a:ea typeface="Tahoma"/>
            </a:endParaRPr>
          </a:p>
        </p:txBody>
      </p:sp>
      <p:sp>
        <p:nvSpPr>
          <p:cNvPr id="4" name="Text Placeholder 3">
            <a:extLst>
              <a:ext uri="{FF2B5EF4-FFF2-40B4-BE49-F238E27FC236}">
                <a16:creationId xmlns:a16="http://schemas.microsoft.com/office/drawing/2014/main" id="{A0E12B5E-7414-2354-4E89-795881997BCB}"/>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Support in understanding what person centeredness means to me.</a:t>
            </a:r>
            <a:endParaRPr lang="en-US" dirty="0">
              <a:ea typeface="Tahoma"/>
            </a:endParaRPr>
          </a:p>
          <a:p>
            <a:pPr marL="342900" indent="-342900">
              <a:buFont typeface="Arial" panose="020B0604020202020204" pitchFamily="34" charset="0"/>
              <a:buChar char="•"/>
            </a:pPr>
            <a:r>
              <a:rPr lang="en-US" dirty="0"/>
              <a:t>Can I work, or work more?</a:t>
            </a:r>
          </a:p>
          <a:p>
            <a:pPr marL="342900" indent="-342900">
              <a:buFont typeface="Arial" panose="020B0604020202020204" pitchFamily="34" charset="0"/>
              <a:buChar char="•"/>
            </a:pPr>
            <a:r>
              <a:rPr lang="en-US" dirty="0"/>
              <a:t>Troubleshoot issues with benefits and understand them</a:t>
            </a:r>
          </a:p>
        </p:txBody>
      </p:sp>
    </p:spTree>
    <p:extLst>
      <p:ext uri="{BB962C8B-B14F-4D97-AF65-F5344CB8AC3E}">
        <p14:creationId xmlns:p14="http://schemas.microsoft.com/office/powerpoint/2010/main" val="360458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We Might Help…</a:t>
            </a:r>
            <a:r>
              <a:rPr lang="en-US" sz="3000" dirty="0"/>
              <a:t>  </a:t>
            </a:r>
            <a:endParaRPr lang="en-US" sz="3000" dirty="0">
              <a:highlight>
                <a:srgbClr val="FFFF00"/>
              </a:highlight>
            </a:endParaRPr>
          </a:p>
        </p:txBody>
      </p:sp>
      <p:sp>
        <p:nvSpPr>
          <p:cNvPr id="2" name="Text Placeholder 1">
            <a:extLst>
              <a:ext uri="{FF2B5EF4-FFF2-40B4-BE49-F238E27FC236}">
                <a16:creationId xmlns:a16="http://schemas.microsoft.com/office/drawing/2014/main" id="{B8BC99D5-DA46-5CC6-911F-75C6663103DB}"/>
              </a:ext>
            </a:extLst>
          </p:cNvPr>
          <p:cNvSpPr>
            <a:spLocks noGrp="1"/>
          </p:cNvSpPr>
          <p:nvPr>
            <p:ph type="body" sz="quarter" idx="10"/>
          </p:nvPr>
        </p:nvSpPr>
        <p:spPr>
          <a:xfrm>
            <a:off x="612488" y="2803766"/>
            <a:ext cx="9029053" cy="3603613"/>
          </a:xfrm>
        </p:spPr>
        <p:txBody>
          <a:bodyPr/>
          <a:lstStyle/>
          <a:p>
            <a:pPr marL="342900" indent="-342900">
              <a:buFont typeface="Arial" panose="020B0604020202020204" pitchFamily="34" charset="0"/>
              <a:buChar char="•"/>
            </a:pPr>
            <a:r>
              <a:rPr lang="en-US" dirty="0"/>
              <a:t>Contact information for a needed agency or service</a:t>
            </a:r>
          </a:p>
          <a:p>
            <a:pPr marL="342900" indent="-342900">
              <a:buFont typeface="Arial" panose="020B0604020202020204" pitchFamily="34" charset="0"/>
              <a:buChar char="•"/>
            </a:pPr>
            <a:r>
              <a:rPr lang="en-US" dirty="0"/>
              <a:t>Support in contacting an agency or organization</a:t>
            </a:r>
          </a:p>
          <a:p>
            <a:pPr marL="342900" indent="-342900">
              <a:buFont typeface="Arial" panose="020B0604020202020204" pitchFamily="34" charset="0"/>
              <a:buChar char="•"/>
            </a:pPr>
            <a:r>
              <a:rPr lang="en-US" dirty="0"/>
              <a:t>Understanding available options so a decision can be made</a:t>
            </a:r>
          </a:p>
          <a:p>
            <a:pPr marL="342900" indent="-342900">
              <a:buFont typeface="Arial" panose="020B0604020202020204" pitchFamily="34" charset="0"/>
              <a:buChar char="•"/>
            </a:pPr>
            <a:r>
              <a:rPr lang="en-US" dirty="0"/>
              <a:t>Work 1:1 with an Options Counselor to meet goals</a:t>
            </a:r>
          </a:p>
          <a:p>
            <a:pPr marL="342900" indent="-342900">
              <a:buFont typeface="Arial" panose="020B0604020202020204" pitchFamily="34" charset="0"/>
              <a:buChar char="•"/>
            </a:pPr>
            <a:r>
              <a:rPr lang="en-US" dirty="0"/>
              <a:t>Build knowledge around benefits, programs and tools for personal and professional success</a:t>
            </a:r>
          </a:p>
        </p:txBody>
      </p:sp>
    </p:spTree>
    <p:extLst>
      <p:ext uri="{BB962C8B-B14F-4D97-AF65-F5344CB8AC3E}">
        <p14:creationId xmlns:p14="http://schemas.microsoft.com/office/powerpoint/2010/main" val="176538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 Helpful Tools</a:t>
            </a:r>
          </a:p>
        </p:txBody>
      </p:sp>
      <p:sp>
        <p:nvSpPr>
          <p:cNvPr id="4" name="Text Placeholder 3">
            <a:extLst>
              <a:ext uri="{FF2B5EF4-FFF2-40B4-BE49-F238E27FC236}">
                <a16:creationId xmlns:a16="http://schemas.microsoft.com/office/drawing/2014/main" id="{F7B1F583-CC42-7045-FF2B-0E50F0BB3FD1}"/>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hlinkClick r:id="rId3"/>
              </a:rPr>
              <a:t>DisabilityHubMN.org</a:t>
            </a:r>
            <a:r>
              <a:rPr lang="en-US" dirty="0"/>
              <a:t> </a:t>
            </a:r>
            <a:endParaRPr lang="en-US" dirty="0">
              <a:ea typeface="Tahoma"/>
            </a:endParaRPr>
          </a:p>
          <a:p>
            <a:pPr marL="342900" indent="-342900">
              <a:buFont typeface="Arial" panose="020B0604020202020204" pitchFamily="34" charset="0"/>
              <a:buChar char="•"/>
            </a:pPr>
            <a:r>
              <a:rPr lang="en-US" dirty="0">
                <a:hlinkClick r:id="rId4"/>
              </a:rPr>
              <a:t>DB101</a:t>
            </a:r>
            <a:r>
              <a:rPr lang="en-US" dirty="0"/>
              <a:t> </a:t>
            </a:r>
            <a:endParaRPr lang="en-US" dirty="0">
              <a:ea typeface="Tahoma"/>
            </a:endParaRPr>
          </a:p>
          <a:p>
            <a:pPr marL="342900" indent="-342900">
              <a:buFont typeface="Arial" panose="020B0604020202020204" pitchFamily="34" charset="0"/>
              <a:buChar char="•"/>
            </a:pPr>
            <a:r>
              <a:rPr lang="en-US" dirty="0">
                <a:hlinkClick r:id="rId5"/>
              </a:rPr>
              <a:t>HB101</a:t>
            </a:r>
            <a:r>
              <a:rPr lang="en-US" dirty="0"/>
              <a:t> </a:t>
            </a:r>
            <a:endParaRPr lang="en-US" dirty="0">
              <a:ea typeface="Tahoma"/>
            </a:endParaRPr>
          </a:p>
          <a:p>
            <a:pPr marL="342900" indent="-342900">
              <a:buFont typeface="Arial" panose="020B0604020202020204" pitchFamily="34" charset="0"/>
              <a:buChar char="•"/>
            </a:pPr>
            <a:r>
              <a:rPr lang="en-US" dirty="0"/>
              <a:t>My Vault</a:t>
            </a:r>
            <a:endParaRPr lang="en-US" dirty="0">
              <a:ea typeface="Tahoma"/>
            </a:endParaRPr>
          </a:p>
          <a:p>
            <a:pPr marL="342900" indent="-342900">
              <a:buFont typeface="Arial" panose="020B0604020202020204" pitchFamily="34" charset="0"/>
              <a:buChar char="•"/>
            </a:pPr>
            <a:r>
              <a:rPr lang="en-US" dirty="0">
                <a:hlinkClick r:id="rId6"/>
              </a:rPr>
              <a:t>MinnesotaHelp.info</a:t>
            </a:r>
            <a:endParaRPr lang="en-US" dirty="0">
              <a:ea typeface="Tahoma"/>
            </a:endParaRPr>
          </a:p>
          <a:p>
            <a:pPr marL="342900" indent="-342900">
              <a:buFont typeface="Arial" panose="020B0604020202020204" pitchFamily="34" charset="0"/>
              <a:buChar char="•"/>
            </a:pPr>
            <a:r>
              <a:rPr lang="en-US" dirty="0">
                <a:hlinkClick r:id="rId7"/>
              </a:rPr>
              <a:t>Direct Support Connect</a:t>
            </a:r>
            <a:r>
              <a:rPr lang="en-US" dirty="0"/>
              <a:t> </a:t>
            </a:r>
            <a:endParaRPr lang="en-US" sz="2000" dirty="0">
              <a:ea typeface="Tahoma"/>
            </a:endParaRPr>
          </a:p>
        </p:txBody>
      </p:sp>
    </p:spTree>
    <p:extLst>
      <p:ext uri="{BB962C8B-B14F-4D97-AF65-F5344CB8AC3E}">
        <p14:creationId xmlns:p14="http://schemas.microsoft.com/office/powerpoint/2010/main" val="373778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B728-EFFE-CB4D-417C-57F23462EB25}"/>
              </a:ext>
            </a:extLst>
          </p:cNvPr>
          <p:cNvSpPr>
            <a:spLocks noGrp="1"/>
          </p:cNvSpPr>
          <p:nvPr>
            <p:ph type="title"/>
          </p:nvPr>
        </p:nvSpPr>
        <p:spPr>
          <a:xfrm>
            <a:off x="606503" y="1815890"/>
            <a:ext cx="10087094" cy="604580"/>
          </a:xfrm>
        </p:spPr>
        <p:txBody>
          <a:bodyPr/>
          <a:lstStyle/>
          <a:p>
            <a:r>
              <a:rPr lang="en-US" dirty="0"/>
              <a:t>My Vault: Hub Tools</a:t>
            </a:r>
          </a:p>
        </p:txBody>
      </p:sp>
      <p:pic>
        <p:nvPicPr>
          <p:cNvPr id="5" name="Content Placeholder 5" descr="Information about Disability Hub MN's Vault as one of the available tools.&#10;Link to access: https://disabilityhubmn.org/hub-tools/online-resources/my-vault/ ">
            <a:extLst>
              <a:ext uri="{FF2B5EF4-FFF2-40B4-BE49-F238E27FC236}">
                <a16:creationId xmlns:a16="http://schemas.microsoft.com/office/drawing/2014/main" id="{17FB18CD-BA22-7C58-9A24-A8C81C57C2E8}"/>
              </a:ext>
            </a:extLst>
          </p:cNvPr>
          <p:cNvPicPr>
            <a:picLocks noChangeAspect="1"/>
          </p:cNvPicPr>
          <p:nvPr/>
        </p:nvPicPr>
        <p:blipFill>
          <a:blip r:embed="rId3"/>
          <a:stretch>
            <a:fillRect/>
          </a:stretch>
        </p:blipFill>
        <p:spPr>
          <a:xfrm>
            <a:off x="3557413" y="2469189"/>
            <a:ext cx="6595119" cy="3965042"/>
          </a:xfrm>
          <a:prstGeom prst="rect">
            <a:avLst/>
          </a:prstGeom>
        </p:spPr>
      </p:pic>
    </p:spTree>
    <p:extLst>
      <p:ext uri="{BB962C8B-B14F-4D97-AF65-F5344CB8AC3E}">
        <p14:creationId xmlns:p14="http://schemas.microsoft.com/office/powerpoint/2010/main" val="107307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992-7210-49EA-A17F-DC93E549C876}"/>
              </a:ext>
            </a:extLst>
          </p:cNvPr>
          <p:cNvSpPr>
            <a:spLocks noGrp="1"/>
          </p:cNvSpPr>
          <p:nvPr>
            <p:ph type="title"/>
          </p:nvPr>
        </p:nvSpPr>
        <p:spPr/>
        <p:txBody>
          <a:bodyPr/>
          <a:lstStyle/>
          <a:p>
            <a:r>
              <a:rPr lang="en-US" dirty="0"/>
              <a:t>My Vault </a:t>
            </a:r>
          </a:p>
        </p:txBody>
      </p:sp>
      <p:sp>
        <p:nvSpPr>
          <p:cNvPr id="4" name="Text Placeholder 3">
            <a:extLst>
              <a:ext uri="{FF2B5EF4-FFF2-40B4-BE49-F238E27FC236}">
                <a16:creationId xmlns:a16="http://schemas.microsoft.com/office/drawing/2014/main" id="{54DBF737-1D45-D625-E549-2EFD3F64CF11}"/>
              </a:ext>
            </a:extLst>
          </p:cNvPr>
          <p:cNvSpPr>
            <a:spLocks noGrp="1"/>
          </p:cNvSpPr>
          <p:nvPr>
            <p:ph type="body" sz="quarter" idx="10"/>
          </p:nvPr>
        </p:nvSpPr>
        <p:spPr/>
        <p:txBody>
          <a:bodyPr/>
          <a:lstStyle/>
          <a:p>
            <a:r>
              <a:rPr lang="en-US" b="1" dirty="0"/>
              <a:t>An online tool to help people:</a:t>
            </a:r>
          </a:p>
          <a:p>
            <a:pPr marL="342900" indent="-342900">
              <a:buFont typeface="Arial" panose="020B0604020202020204" pitchFamily="34" charset="0"/>
              <a:buChar char="•"/>
            </a:pPr>
            <a:r>
              <a:rPr lang="en-US" dirty="0"/>
              <a:t>Securely store and share information </a:t>
            </a:r>
          </a:p>
          <a:p>
            <a:pPr marL="342900" indent="-342900">
              <a:buFont typeface="Arial" panose="020B0604020202020204" pitchFamily="34" charset="0"/>
              <a:buChar char="•"/>
            </a:pPr>
            <a:r>
              <a:rPr lang="en-US" dirty="0"/>
              <a:t>Streamline the process of sharing information</a:t>
            </a:r>
          </a:p>
          <a:p>
            <a:pPr marL="342900" indent="-342900">
              <a:buFont typeface="Arial" panose="020B0604020202020204" pitchFamily="34" charset="0"/>
              <a:buChar char="•"/>
            </a:pPr>
            <a:r>
              <a:rPr lang="en-US" dirty="0"/>
              <a:t>Safely and securely access their own benefit information</a:t>
            </a:r>
          </a:p>
          <a:p>
            <a:pPr marL="342900" indent="-342900">
              <a:buFont typeface="Arial" panose="020B0604020202020204" pitchFamily="34" charset="0"/>
              <a:buChar char="•"/>
            </a:pPr>
            <a:r>
              <a:rPr lang="en-US" dirty="0"/>
              <a:t>Tailor information to their own needs</a:t>
            </a:r>
          </a:p>
          <a:p>
            <a:pPr marL="342900" indent="-342900">
              <a:buFont typeface="Arial" panose="020B0604020202020204" pitchFamily="34" charset="0"/>
              <a:buChar char="•"/>
            </a:pPr>
            <a:r>
              <a:rPr lang="en-US" dirty="0"/>
              <a:t>Set goals and plan for their future </a:t>
            </a:r>
          </a:p>
        </p:txBody>
      </p:sp>
    </p:spTree>
    <p:custDataLst>
      <p:tags r:id="rId1"/>
    </p:custDataLst>
    <p:extLst>
      <p:ext uri="{BB962C8B-B14F-4D97-AF65-F5344CB8AC3E}">
        <p14:creationId xmlns:p14="http://schemas.microsoft.com/office/powerpoint/2010/main" val="274154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A131-7C0E-48F9-AB1F-DBB344B87B23}"/>
              </a:ext>
            </a:extLst>
          </p:cNvPr>
          <p:cNvSpPr>
            <a:spLocks noGrp="1"/>
          </p:cNvSpPr>
          <p:nvPr>
            <p:ph type="title"/>
          </p:nvPr>
        </p:nvSpPr>
        <p:spPr/>
        <p:txBody>
          <a:bodyPr/>
          <a:lstStyle/>
          <a:p>
            <a:r>
              <a:rPr lang="en-US" dirty="0"/>
              <a:t>What’s Inside the Vault</a:t>
            </a:r>
          </a:p>
        </p:txBody>
      </p:sp>
      <p:sp>
        <p:nvSpPr>
          <p:cNvPr id="4" name="Text Placeholder 3">
            <a:extLst>
              <a:ext uri="{FF2B5EF4-FFF2-40B4-BE49-F238E27FC236}">
                <a16:creationId xmlns:a16="http://schemas.microsoft.com/office/drawing/2014/main" id="{73294331-3FB4-3804-1727-FB28762CC09A}"/>
              </a:ext>
            </a:extLst>
          </p:cNvPr>
          <p:cNvSpPr>
            <a:spLocks noGrp="1"/>
          </p:cNvSpPr>
          <p:nvPr>
            <p:ph type="body" sz="quarter" idx="10"/>
          </p:nvPr>
        </p:nvSpPr>
        <p:spPr>
          <a:xfrm>
            <a:off x="612488" y="2803766"/>
            <a:ext cx="8571853" cy="3603613"/>
          </a:xfrm>
        </p:spPr>
        <p:txBody>
          <a:bodyPr/>
          <a:lstStyle/>
          <a:p>
            <a:pPr marL="342900" indent="-342900">
              <a:buFont typeface="Arial" panose="020B0604020202020204" pitchFamily="34" charset="0"/>
              <a:buChar char="•"/>
            </a:pPr>
            <a:r>
              <a:rPr lang="en-US" dirty="0"/>
              <a:t>Activities: interactive tools to see how you can increase income and manage healthcare through work</a:t>
            </a:r>
          </a:p>
          <a:p>
            <a:pPr marL="342900" indent="-342900">
              <a:buFont typeface="Arial" panose="020B0604020202020204" pitchFamily="34" charset="0"/>
              <a:buChar char="•"/>
            </a:pPr>
            <a:r>
              <a:rPr lang="en-US" dirty="0"/>
              <a:t>Files: upload files to the vault that can be shared between vaults </a:t>
            </a:r>
          </a:p>
          <a:p>
            <a:pPr marL="342900" indent="-342900">
              <a:buFont typeface="Arial" panose="020B0604020202020204" pitchFamily="34" charset="0"/>
              <a:buChar char="•"/>
            </a:pPr>
            <a:r>
              <a:rPr lang="en-US" dirty="0"/>
              <a:t>Contacts: create a list of people who help manage benefits </a:t>
            </a:r>
          </a:p>
        </p:txBody>
      </p:sp>
    </p:spTree>
    <p:extLst>
      <p:ext uri="{BB962C8B-B14F-4D97-AF65-F5344CB8AC3E}">
        <p14:creationId xmlns:p14="http://schemas.microsoft.com/office/powerpoint/2010/main" val="2059495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4d602976-ab17-4914-86e1-71eee45fc428">Unassigned</Category>
  </documentManagement>
</p:properties>
</file>

<file path=customXml/item3.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Hh1Xjc3/gkCgz3Lgnw5QbaDBk5s=" isBookmarkSet="no" pdftag="H1" artifact="_x0030_" bookmark="yes" Order="_x0031_"/>
  <Shape xmlns="" ID="Yjy5Ex38pZiXkSjkAkJxIgp4ut8=" isBookmarkSet="no" bookmark="yes" pdftag="P" artifact="_x0030_" Order="_x0032_"/>
  <Shape xmlns="" ID="fKGl2YmRuDY8YDPFRtYOoAXr9HI=" pdftag="Figure" isBookmarkSet="no" formula="no" artifact="_x0030_" inline="no" validate="yes" bookmark="no" Order="_x0033_"/>
  <HyperLink xmlns="" ID="ltFyQdtRaYMUFqDwC2R0ANr2OZM=142615195678.8274_224.369" plainAltText="DisabilityHubMN.org" language=""/>
  <HyperLink xmlns="" ID="ltFyQdtRaYMUFqDwC2R0ANr2OZM=250277278.8274_262.289" plainAltText="DB101" language=""/>
  <HyperLink xmlns="" ID="ltFyQdtRaYMUFqDwC2R0ANr2OZM=251584078.8274_312.209" plainAltText="HB101" language=""/>
  <HyperLink xmlns="" ID="ltFyQdtRaYMUFqDwC2R0ANr2OZM=-98021945978.8274_412.049" plainAltText="MinnesotaHelp.info" language=""/>
  <HyperLink xmlns="" ID="ltFyQdtRaYMUFqDwC2R0ANr2OZM=197201821078.8274_461.969" plainAltText="Direct_x0020_Support_x0020_Connect" language=""/>
  <Shape xmlns="" ID="cIhUYERrTBcSHimmKSbXezZEx/I=" pdftag="H2" isBookmarkSet="no" bookmark="yes" Order="_x0031_"/>
  <Shape xmlns="" ID="6Zr4R2WF6koGwa7C/g9aYtWM8uY=" pdftag="P" isBookmarkSet="no" bookmark="no" Order="_x0032_"/>
  <Shape xmlns="" ID="vgsg7R+x2QmFKUQBxnxfc7B8AjQ=" pdftag="H2" isBookmarkSet="no" bookmark="yes" Order="_x0031_"/>
  <Shape xmlns="" ID="o8PHs8P42y0+XcT+AeROSGrsKho=" pdftag="P" isBookmarkSet="no" bookmark="no" Order="_x0032_"/>
  <Shape xmlns="" ID="ZMStTbrb3fNiX3EpbyZF6mFYmDc=" pdftag="P" isBookmarkSet="no" bookmark="no" Order="_x0033_"/>
  <Shape xmlns="" ID="9l9sLj8+p3THSZF6HTLJDkRCZrM=" pdftag="H2" isBookmarkSet="no" bookmark="yes" Order="_x0031_"/>
  <Shape xmlns="" ID="fzxaF/Tk075fe9bMgvl4KYIF5Ss=" pdftag="P" isBookmarkSet="no" bookmark="no" Order="_x0032_"/>
  <Shape xmlns="" ID="jt9bVS8a0jaWekjD3QgQAMZZIsQ=" pdftag="P" isBookmarkSet="no" bookmark="no" Order="_x0033_"/>
  <Shape xmlns="" ID="XO87ifJUbxoYcZLYdkc7RLoGDxM=" pdftag="H2" isBookmarkSet="no" bookmark="yes" Order="_x0031_"/>
  <Shape xmlns="" ID="AOn2JGS/Z4EXOKssJq3wdqIeV+8=" pdftag="P" isBookmarkSet="no" bookmark="no" Order="_x0032_"/>
  <Shape xmlns="" ID="8mNzrBbybh+BI8T4GH1PQxk4J7Y=" pdftag="H2" isBookmarkSet="no" bookmark="yes" Order="_x0031_"/>
  <Shape xmlns="" ID="ltFyQdtRaYMUFqDwC2R0ANr2OZM=" pdftag="P" isBookmarkSet="no" bookmark="no" Order="_x0032_"/>
  <Shape xmlns="" ID="PF5G72JVULEVsV6Qf4m7RAaFuOg=" pdftag="H2" isBookmarkSet="no" bookmark="yes" Order="_x0031_"/>
  <Shape xmlns="" ID="udt2/nMy694AIpc9nSWH9dGDmaM=" formula="no" artifact="_x0030_" inline="no" validate="yes" pdftag="Figure" isBookmarkSet="no" bookmark="no" Order="_x0032_"/>
  <Shape xmlns="" ID="VfoBpa+Ku1L3vJ3m9fe/SYal5hA=" pdftag="H2" isBookmarkSet="no" bookmark="yes" Order="_x0031_"/>
  <Shape xmlns="" ID="vCbjychVOXlNvcx6C6cb4pJOQuY=" pdftag="P" isBookmarkSet="no" bookmark="no" Order="_x0032_"/>
  <Shape xmlns="" ID="ssnFp693M876RPmv3KO9XNSOuts=" pdftag="H2" isBookmarkSet="no" bookmark="yes" Order="_x0031_"/>
  <Shape xmlns="" ID="avXJcg87Rc9b51XUwYPoFv10l+s=" pdftag="P" isBookmarkSet="no" bookmark="no" Order="_x0032_"/>
  <Shape xmlns="" ID="Nuib2pUfzMAlXyMHYL+KsAV6uQ8=" pdftag="H2" isBookmarkSet="no" bookmark="yes" Order="_x0031_"/>
  <Shape xmlns="" ID="hAfikFIxvfh9mBX349p1Q2pVA9I=" pdftag="H2" isBookmarkSet="no" bookmark="yes" Order="_x0031_"/>
  <Shape xmlns="" ID="RcVFLaA/KYcSoj5ETzgrfWyd3+Y=" formula="no" artifact="_x0030_" inline="no" validate="yes" pdftag="Figure" isBookmarkSet="no" bookmark="no" Order="_x0032_"/>
  <Shape xmlns="" ID="qGEfu8jExvriLXHlUjx4phqKZSU=" pdftag="H2" isBookmarkSet="no" bookmark="yes" Order="_x0031_"/>
  <Shape xmlns="" ID="HUenPuD5sYRST0yKUWAG7ikICqE=" pdftag="P" isBookmarkSet="no" bookmark="no" Order="_x0032_"/>
  <Shape xmlns="" ID="H6M94vJhtCDAVEo9LbGiwwwGZwU=" pdftag="H2" isBookmarkSet="no" bookmark="yes" Order="_x0031_"/>
  <Shape xmlns="" ID="I4GKo8vRB85m9JT9KXOz/SIEOes=" pdftag="P" isBookmarkSet="no" bookmark="no" Order="_x0032_"/>
  <Shape xmlns="" ID="b86SZnNVtm+KD6e/XSngDQkHpLk=" pdftag="H2" isBookmarkSet="no" bookmark="yes" Order="_x0031_"/>
  <Shape xmlns="" ID="wft/IXlxXSu+j0XtXd3xXZZy9zw=" pdftag="P" isBookmarkSet="no" bookmark="no" Order="_x0032_"/>
  <Shape xmlns="" ID="bH1Cgxl6EMtfhhmGlX1/wi+gPD8=" pdftag="H2" isBookmarkSet="no" bookmark="yes" Order="_x0031_"/>
  <Shape xmlns="" ID="ffAHX3Q6MmqsX6a058t6A0TMvGM=" formula="no" artifact="_x0030_" inline="no" validate="yes" Order="_x0032_" pdftag="Figure" isBookmarkSet="no" bookmark="no"/>
  <Shape xmlns="" ID="d7EZQxFNp2Ib5asjYVGXV5/auXk=" pdftag="H2" isBookmarkSet="no" bookmark="yes" Order="_x0031_"/>
  <Shape xmlns="" ID="tdIkWcnMvranXyiNTbAJaq44/+Q=" pdftag="P" isBookmarkSet="no" bookmark="no" Order="_x0032_"/>
  <Shape xmlns="" ID="+Rwp3aG04XC3zJLgUTHFod4imuI=" pdftag="H2" isBookmarkSet="no" bookmark="yes" Order="_x0031_"/>
  <Shape xmlns="" ID="GTjYHgtmo4qBm1SpaFe7RclyxZA=" formula="no" artifact="_x0030_" inline="no" validate="yes" pdftag="Figure" isBookmarkSet="no" bookmark="no" Order="_x0032_"/>
  <Shape xmlns="" ID="VP6N7JHowlGrw/pgYOS/PZi6Qn4=" pdftag="H2" isBookmarkSet="no" bookmark="yes" Order="_x0031_"/>
  <Shape xmlns="" ID="/9iXe73jUDEcuBGdN2+LcLz2iL8=" pdftag="P" isBookmarkSet="no" bookmark="no" Order="_x0032_"/>
  <Shape xmlns="" ID="5k+MC7636TsKCYKU8RUfgqNwWa0=" pdftag="H2" isBookmarkSet="no" bookmark="yes" Order="_x0031_"/>
  <Shape xmlns="" ID="kcj1PG8M6d4Q92KH4fXD5kJJElY=" formula="no" artifact="_x0030_" inline="no" validate="yes" pdftag="Figure" isBookmarkSet="no" bookmark="no" Order="_x0032_"/>
  <Shape xmlns="" ID="Mv6nRaDY9ZUTyCWeh7qzDn8V3Ic=" Order="_x0033_" validate="no" artifact="_x0031_" pdftag="_x005B_Artifact_x005D_" formula="no" inline="no" isBookmarkSet="no" bookmark="no"/>
  <Shape xmlns="" ID="WmGiqk9vj0hLM+zu3dUdsQ+j0ig=" pdftag="H2" isBookmarkSet="no" bookmark="yes" Order="_x0031_"/>
  <Shape xmlns="" ID="Ehq0fTwNcSb+MgAV29VU2qKh/hs=" pdftag="H2" isBookmarkSet="no" bookmark="yes" Order="_x0031_"/>
  <Shape xmlns="" ID="E4+v4tbqFlbEmZbvoy55NeaBMHY=" isBookmarkSet="no" pdftag="H2" artifact="_x0030_" bookmark="yes" Order="_x0031_"/>
  <Shape xmlns="" ID="LzMQYhuBeyayebwN/XugVJAqBFA=" formula="no" pdftag="Figure" artifact="_x0030_" inline="no" validate="yes" isBookmarkSet="no" bookmark="no" Order="_x0032_"/>
  <Shape xmlns="" ID="xOvlSKzMO6Tck2XnQz/AtcOYW3w=" pdftag="H2" isBookmarkSet="no" bookmark="yes" Order="_x0031_"/>
  <Shape xmlns="" ID="YvBa9T3xARgMxFdc+SUzupE05YI=" pdftag="P" isBookmarkSet="no" bookmark="no" Order="_x0032_"/>
  <Shape xmlns="" ID="aXjrBLY2SGhuur3Dq0hNJbSiYbM=" formula="no" artifact="_x0030_" inline="no" validate="yes" pdftag="Figure" isBookmarkSet="no" bookmark="no" Order="_x0033_"/>
  <Shape xmlns="" ID="JlwO8PMB75EH7HxoBUQB8PpWpNE=" pdftag="H2" isBookmarkSet="no" bookmark="yes" Order="_x0031_"/>
  <Shape xmlns="" ID="6ldwhHN2ymjqdgSm4zWE9ckoBSk=" pdftag="P" isBookmarkSet="no" bookmark="no" Order="_x0032_"/>
  <Shape xmlns="" ID="idFA5Z+22C9rPmfsWMJe04i5ibk=" pdftag="H2" isBookmarkSet="no" bookmark="yes" Order="_x0031_"/>
  <Shape xmlns="" ID="H5dkXO0daUB1ogCE1gMzSDPmm2c=" pdftag="P" isBookmarkSet="no" bookmark="no" Order="_x0032_"/>
  <Shape xmlns="" ID="IiKf1lYr+tJXNDkbjXlFlDCCgBI=" pdftag="H2" isBookmarkSet="no" bookmark="yes" Order="_x0031_"/>
  <Shape xmlns="" ID="HkZH+hkkSugZpBN+MnwKUthasYs=" pdftag="H2" isBookmarkSet="no" bookmark="yes" Order="_x0031_"/>
  <Shape xmlns="" ID="tK7BN6PIIsFFvvbBwFmNvM7KdIs=" pdftag="P" isBookmarkSet="no" bookmark="no" Order="_x0032_"/>
  <Shape xmlns="" ID="DJu18dh1CWZ9rd3wCFRSBjuPz4U=" pdftag="P" isBookmarkSet="no" bookmark="no" Order="_x0033_"/>
  <Shape xmlns="" ID="QSRY9XNZAtVraR6pu0EPF5vFZCk=" formula="no" artifact="_x0030_" inline="no" validate="yes" pdftag="Figure" isBookmarkSet="no" bookmark="no" Order="_x0032_"/>
  <Shape xmlns="" ID="5EVpgqwM/s1CRxcJejhrsDxcICo=" pdftag="H2" isBookmarkSet="no" bookmark="yes" Order="_x0031_"/>
  <Shape xmlns="" ID="yJ2W53gugOPDk148OhDhhephj/E=" pdftag="H2" isBookmarkSet="no" bookmark="yes" Order="_x0031_"/>
  <Shape xmlns="" ID="0Unz1ps+DTEHGVavATsWW3Hkue8=" formula="no" artifact="_x0030_" inline="no" validate="yes" pdftag="Figure" isBookmarkSet="no" bookmark="no" Order="_x0032_"/>
  <Shape xmlns="" ID="uEVuGFUSKr6wuPhprzrbUg0uKlU=" pdftag="H2" isBookmarkSet="no" bookmark="yes" Order="_x0031_"/>
  <Shape xmlns="" ID="twaCvKJZ23ViX4LVTh2EEInYKJs=" formula="no" artifact="_x0030_" inline="no" validate="yes" pdftag="Figure" isBookmarkSet="no" bookmark="no" Order="_x0032_"/>
  <Shape xmlns="" ID="6CWag1Kqj9Wp+21bitUpnvb88M4=" pdftag="H2" isBookmarkSet="no" bookmark="yes" Order="_x0031_"/>
  <Shape xmlns="" ID="MD4pAPysH8LmxeSDfEcVjEJK25M=" formula="no" artifact="_x0030_" inline="no" validate="yes" pdftag="Figure" isBookmarkSet="no" bookmark="no" Order="_x0032_"/>
  <Shape xmlns="" ID="S/p92QPnWin897UKVDWCa3+vVio=" pdftag="H2" isBookmarkSet="no" bookmark="yes" Order="_x0031_"/>
  <Shape xmlns="" ID="JMaBGsMapjzKeX7P2DAb3qlxczY=" formula="no" artifact="_x0030_" inline="no" validate="yes" pdftag="Figure" isBookmarkSet="no" bookmark="no" Order="_x0033_"/>
  <Shape xmlns="" ID="dl3Q6A6FLTyrZNlKoZU0Pg9tYSg=" formula="no" artifact="_x0030_" inline="no" validate="yes" pdftag="Figure" isBookmarkSet="no" bookmark="no" Order="_x0032_"/>
  <Shape xmlns="" ID="bgD7cf1o5lyohH8BNZWGQr/jMAY=" pdftag="H2" isBookmarkSet="no" bookmark="yes" Order="_x0031_"/>
  <Shape xmlns="" ID="9c4M+JrJVMLR3tqXbrQlPlgXqtw=" formula="no" artifact="_x0030_" inline="no" validate="yes" pdftag="Figure" isBookmarkSet="no" bookmark="no" Order="_x0032_"/>
  <Shape xmlns="" ID="iHr/4I7hIYF4GlSisf1y2mVuU74=" pdftag="H2" isBookmarkSet="no" bookmark="yes" Order="_x0031_"/>
  <Shape xmlns="" ID="L0liNrnK9g3AB1vNL3YUD5hXnYs=" isBookmarkSet="no" bookmark="yes" pdftag="P" artifact="_x0030_" Order="_x0032_"/>
  <SubText xmlns="" ID="fKGl2YmRuDY8YDPFRtYOoAXr9HI=" ActualText=""/>
  <SubText xmlns="" ID="udt2/nMy694AIpc9nSWH9dGDmaM=" ActualText=""/>
  <SubText xmlns="" ID="RcVFLaA/KYcSoj5ETzgrfWyd3+Y=" ActualText=""/>
  <SubText xmlns="" ID="ffAHX3Q6MmqsX6a058t6A0TMvGM=" ActualText=""/>
  <SubText xmlns="" ID="GTjYHgtmo4qBm1SpaFe7RclyxZA=" ActualText=""/>
  <SubText xmlns="" ID="kcj1PG8M6d4Q92KH4fXD5kJJElY=" ActualText=""/>
  <SubText xmlns="" ID="Mv6nRaDY9ZUTyCWeh7qzDn8V3Ic=" ActualText=""/>
  <SubText xmlns="" ID="LzMQYhuBeyayebwN/XugVJAqBFA=" ActualText=""/>
  <SubText xmlns="" ID="aXjrBLY2SGhuur3Dq0hNJbSiYbM=" ActualText=""/>
  <SubText xmlns="" ID="QSRY9XNZAtVraR6pu0EPF5vFZCk=" ActualText=""/>
  <SubText xmlns="" ID="0Unz1ps+DTEHGVavATsWW3Hkue8=" ActualText=""/>
  <SubText xmlns="" ID="twaCvKJZ23ViX4LVTh2EEInYKJs=" ActualText=""/>
  <SubText xmlns="" ID="MD4pAPysH8LmxeSDfEcVjEJK25M=" ActualText=""/>
  <SubText xmlns="" ID="JMaBGsMapjzKeX7P2DAb3qlxczY=" ActualText=""/>
  <SubText xmlns="" ID="dl3Q6A6FLTyrZNlKoZU0Pg9tYSg=" ActualText=""/>
  <SubText xmlns="" ID="9c4M+JrJVMLR3tqXbrQlPlgXqtw=" ActualText=""/>
  <Shape xmlns="" ID="728F65nApFeKoLBDN62z+aqnaLk=" pdftag="" Order="_x0032_"/>
</PAW>
</file>

<file path=customXml/item4.xml><?xml version="1.0" encoding="utf-8"?>
<ct:contentTypeSchema xmlns:ct="http://schemas.microsoft.com/office/2006/metadata/contentType" xmlns:ma="http://schemas.microsoft.com/office/2006/metadata/properties/metaAttributes" ct:_="" ma:_="" ma:contentTypeName="Document" ma:contentTypeID="0x010100BE77BA30C701904A912B3C10483F7F58" ma:contentTypeVersion="59" ma:contentTypeDescription="Create a new document." ma:contentTypeScope="" ma:versionID="e2c06c1ac08bd301a704619cc7d6446a">
  <xsd:schema xmlns:xsd="http://www.w3.org/2001/XMLSchema" xmlns:xs="http://www.w3.org/2001/XMLSchema" xmlns:p="http://schemas.microsoft.com/office/2006/metadata/properties" xmlns:ns2="4d602976-ab17-4914-86e1-71eee45fc428" targetNamespace="http://schemas.microsoft.com/office/2006/metadata/properties" ma:root="true" ma:fieldsID="13d0a3531e4f7308f80b98417600e551" ns2:_="">
    <xsd:import namespace="4d602976-ab17-4914-86e1-71eee45fc428"/>
    <xsd:element name="properties">
      <xsd:complexType>
        <xsd:sequence>
          <xsd:element name="documentManagement">
            <xsd:complexType>
              <xsd:all>
                <xsd:element ref="ns2:MediaServiceMetadata" minOccurs="0"/>
                <xsd:element ref="ns2:MediaServiceFastMetadata" minOccurs="0"/>
                <xsd:element ref="ns2:Categor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02976-ab17-4914-86e1-71eee45fc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fault="Unassigned" ma:format="Dropdown" ma:internalName="Category">
      <xsd:simpleType>
        <xsd:restriction base="dms:Choice">
          <xsd:enumeration value="Archive"/>
          <xsd:enumeration value="General"/>
          <xsd:enumeration value="Templates"/>
          <xsd:enumeration value="Unassigned"/>
        </xsd:restrictio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A8395-92A5-4FA7-933A-82CACEF93D90}">
  <ds:schemaRefs>
    <ds:schemaRef ds:uri="http://schemas.microsoft.com/sharepoint/v3/contenttype/forms"/>
  </ds:schemaRefs>
</ds:datastoreItem>
</file>

<file path=customXml/itemProps2.xml><?xml version="1.0" encoding="utf-8"?>
<ds:datastoreItem xmlns:ds="http://schemas.openxmlformats.org/officeDocument/2006/customXml" ds:itemID="{32C7627A-D4C6-4349-8EC0-47F3E7389696}">
  <ds:schemaRefs>
    <ds:schemaRef ds:uri="http://purl.org/dc/dcmitype/"/>
    <ds:schemaRef ds:uri="http://schemas.microsoft.com/office/infopath/2007/PartnerControls"/>
    <ds:schemaRef ds:uri="http://purl.org/dc/elements/1.1/"/>
    <ds:schemaRef ds:uri="http://schemas.microsoft.com/office/2006/metadata/properties"/>
    <ds:schemaRef ds:uri="4d602976-ab17-4914-86e1-71eee45fc428"/>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DA8F98-CF0A-47A4-BB33-D89B60E5DAF1}">
  <ds:schemaRefs>
    <ds:schemaRef ds:uri="http://www.net-centric.com/PAWPP"/>
    <ds:schemaRef ds:uri=""/>
  </ds:schemaRefs>
</ds:datastoreItem>
</file>

<file path=customXml/itemProps4.xml><?xml version="1.0" encoding="utf-8"?>
<ds:datastoreItem xmlns:ds="http://schemas.openxmlformats.org/officeDocument/2006/customXml" ds:itemID="{7396556A-C061-42D2-87F8-7FC8B2232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02976-ab17-4914-86e1-71eee45fc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Integral</Template>
  <TotalTime>27871</TotalTime>
  <Words>820</Words>
  <Application>Microsoft Office PowerPoint</Application>
  <PresentationFormat>Widescreen</PresentationFormat>
  <Paragraphs>130</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Tahoma</vt:lpstr>
      <vt:lpstr>Wingdings</vt:lpstr>
      <vt:lpstr>Wingdings 3</vt:lpstr>
      <vt:lpstr>Integral</vt:lpstr>
      <vt:lpstr>Disability Hub MN™:  My Vault, a Resource for Transition Planning</vt:lpstr>
      <vt:lpstr>What is Disability  Hub MNTM?                                   </vt:lpstr>
      <vt:lpstr>Who We Help…</vt:lpstr>
      <vt:lpstr>You can ask us anything!</vt:lpstr>
      <vt:lpstr>How We Might Help…  </vt:lpstr>
      <vt:lpstr>Hub Helpful Tools</vt:lpstr>
      <vt:lpstr>My Vault: Hub Tools</vt:lpstr>
      <vt:lpstr>My Vault </vt:lpstr>
      <vt:lpstr>What’s Inside the Vault</vt:lpstr>
      <vt:lpstr>Disability Hub MN™: Website Tour</vt:lpstr>
      <vt:lpstr>Best Life Paths</vt:lpstr>
      <vt:lpstr>Best Life Path: About Me</vt:lpstr>
      <vt:lpstr>Best Life Path: My Life</vt:lpstr>
      <vt:lpstr>Best Life Path: Best Life Budget</vt:lpstr>
      <vt:lpstr>Work Paths</vt:lpstr>
      <vt:lpstr>Work Paths: How can I Plan for Work?</vt:lpstr>
      <vt:lpstr>My Vision: Work</vt:lpstr>
      <vt:lpstr>How can I Plan for Work? continued</vt:lpstr>
      <vt:lpstr>My Resources and Supports: Work</vt:lpstr>
      <vt:lpstr>Questions?</vt:lpstr>
      <vt:lpstr>DB101™ Tour</vt:lpstr>
      <vt:lpstr>Planning Paths</vt:lpstr>
      <vt:lpstr>Estimators &amp; Try Its</vt:lpstr>
      <vt:lpstr>Try Its &amp; Features</vt:lpstr>
      <vt:lpstr>Benefits &amp; Work Estimator</vt:lpstr>
      <vt:lpstr>HB101™ Tour</vt:lpstr>
      <vt:lpstr>HB101 Vault Activities </vt:lpstr>
      <vt:lpstr>Vault Activity: Communication Profile</vt:lpstr>
      <vt:lpstr>Vault Activity: My Day, My Life – What if?</vt:lpstr>
      <vt:lpstr>Vault Activity: Roommate Profile</vt:lpstr>
      <vt:lpstr>Vault Activity: Roommate Agreement - Rules</vt:lpstr>
      <vt:lpstr>Follow us on Facebook!</vt:lpstr>
      <vt:lpstr>How to reach us?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Hub MN™: _x000b_My Vault, a Resource for Transition Planning. Charting the Cs 2024</dc:title>
  <dc:creator>Marcy LaCroix; Disability Hub MNTM</dc:creator>
  <cp:lastModifiedBy>Shuyin Maciel</cp:lastModifiedBy>
  <cp:revision>1061</cp:revision>
  <dcterms:created xsi:type="dcterms:W3CDTF">2020-04-18T15:28:58Z</dcterms:created>
  <dcterms:modified xsi:type="dcterms:W3CDTF">2024-04-08T20:59:43Z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0x010100BE77BA30C701904A912B3C10483F7F58</vt:lpwstr>
  </property>
</Properties>
</file>