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5.xml" ContentType="application/vnd.openxmlformats-officedocument.presentationml.tags+xml"/>
  <Override PartName="/ppt/notesSlides/notesSlide28.xml" ContentType="application/vnd.openxmlformats-officedocument.presentationml.notesSlide+xml"/>
  <Override PartName="/ppt/tags/tag6.xml" ContentType="application/vnd.openxmlformats-officedocument.presentationml.tags+xml"/>
  <Override PartName="/ppt/notesSlides/notesSlide29.xml" ContentType="application/vnd.openxmlformats-officedocument.presentationml.notesSlide+xml"/>
  <Override PartName="/ppt/tags/tag7.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5"/>
  </p:sldMasterIdLst>
  <p:notesMasterIdLst>
    <p:notesMasterId r:id="rId36"/>
  </p:notesMasterIdLst>
  <p:handoutMasterIdLst>
    <p:handoutMasterId r:id="rId37"/>
  </p:handoutMasterIdLst>
  <p:sldIdLst>
    <p:sldId id="256" r:id="rId6"/>
    <p:sldId id="595" r:id="rId7"/>
    <p:sldId id="566" r:id="rId8"/>
    <p:sldId id="423" r:id="rId9"/>
    <p:sldId id="306" r:id="rId10"/>
    <p:sldId id="671" r:id="rId11"/>
    <p:sldId id="398" r:id="rId12"/>
    <p:sldId id="310" r:id="rId13"/>
    <p:sldId id="614" r:id="rId14"/>
    <p:sldId id="611" r:id="rId15"/>
    <p:sldId id="612" r:id="rId16"/>
    <p:sldId id="613" r:id="rId17"/>
    <p:sldId id="617" r:id="rId18"/>
    <p:sldId id="615" r:id="rId19"/>
    <p:sldId id="654" r:id="rId20"/>
    <p:sldId id="610" r:id="rId21"/>
    <p:sldId id="665" r:id="rId22"/>
    <p:sldId id="571" r:id="rId23"/>
    <p:sldId id="675" r:id="rId24"/>
    <p:sldId id="676" r:id="rId25"/>
    <p:sldId id="589" r:id="rId26"/>
    <p:sldId id="575" r:id="rId27"/>
    <p:sldId id="666" r:id="rId28"/>
    <p:sldId id="667" r:id="rId29"/>
    <p:sldId id="677" r:id="rId30"/>
    <p:sldId id="561" r:id="rId31"/>
    <p:sldId id="644" r:id="rId32"/>
    <p:sldId id="641" r:id="rId33"/>
    <p:sldId id="642" r:id="rId34"/>
    <p:sldId id="64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A4A3A4"/>
          </p15:clr>
        </p15:guide>
        <p15:guide id="3" orient="horz" pos="216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D6FF"/>
    <a:srgbClr val="5DCDFF"/>
    <a:srgbClr val="005A8C"/>
    <a:srgbClr val="E1FFE1"/>
    <a:srgbClr val="CCECFF"/>
    <a:srgbClr val="0099FF"/>
    <a:srgbClr val="00344C"/>
    <a:srgbClr val="3FC4FF"/>
    <a:srgbClr val="EAEAE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napToObjects="1">
      <p:cViewPr varScale="1">
        <p:scale>
          <a:sx n="112" d="100"/>
          <a:sy n="112" d="100"/>
        </p:scale>
        <p:origin x="1494" y="78"/>
      </p:cViewPr>
      <p:guideLst>
        <p:guide pos="3840"/>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showGuides="1">
      <p:cViewPr varScale="1">
        <p:scale>
          <a:sx n="100" d="100"/>
          <a:sy n="100" d="100"/>
        </p:scale>
        <p:origin x="534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AE7897-5F41-4236-B9D3-41D05621F3A0}"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747C21A9-A7F6-4E34-AA79-6B165AC97ED0}">
      <dgm:prSet custT="1"/>
      <dgm:spPr/>
      <dgm:t>
        <a:bodyPr/>
        <a:lstStyle/>
        <a:p>
          <a:pPr>
            <a:lnSpc>
              <a:spcPct val="100000"/>
            </a:lnSpc>
          </a:pPr>
          <a:r>
            <a:rPr lang="en-US" sz="2200" dirty="0">
              <a:latin typeface="Calibri" panose="020F0502020204030204" pitchFamily="34" charset="0"/>
            </a:rPr>
            <a:t>Health Benefits</a:t>
          </a:r>
        </a:p>
      </dgm:t>
    </dgm:pt>
    <dgm:pt modelId="{A95A5AA0-B71D-445C-9A37-E3E6FF4AC3FE}" type="parTrans" cxnId="{CD6129D9-1B62-4702-A6C0-2695DD416391}">
      <dgm:prSet/>
      <dgm:spPr/>
      <dgm:t>
        <a:bodyPr/>
        <a:lstStyle/>
        <a:p>
          <a:endParaRPr lang="en-US"/>
        </a:p>
      </dgm:t>
    </dgm:pt>
    <dgm:pt modelId="{5C11E0BC-F602-42B2-970D-58EC185467CC}" type="sibTrans" cxnId="{CD6129D9-1B62-4702-A6C0-2695DD416391}">
      <dgm:prSet/>
      <dgm:spPr/>
      <dgm:t>
        <a:bodyPr/>
        <a:lstStyle/>
        <a:p>
          <a:pPr>
            <a:lnSpc>
              <a:spcPct val="100000"/>
            </a:lnSpc>
          </a:pPr>
          <a:endParaRPr lang="en-US"/>
        </a:p>
      </dgm:t>
    </dgm:pt>
    <dgm:pt modelId="{0141931C-FB77-4679-9065-1B50A8E5D1E0}">
      <dgm:prSet custT="1"/>
      <dgm:spPr/>
      <dgm:t>
        <a:bodyPr/>
        <a:lstStyle/>
        <a:p>
          <a:pPr>
            <a:lnSpc>
              <a:spcPct val="100000"/>
            </a:lnSpc>
          </a:pPr>
          <a:r>
            <a:rPr lang="en-US" sz="2200" dirty="0">
              <a:latin typeface="Calibri" panose="020F0502020204030204" pitchFamily="34" charset="0"/>
            </a:rPr>
            <a:t>Cash Benefits</a:t>
          </a:r>
        </a:p>
      </dgm:t>
    </dgm:pt>
    <dgm:pt modelId="{F9E8E321-36E6-4248-8963-4FAC9614C716}" type="parTrans" cxnId="{3265316A-8E8B-4C14-AD57-44FB67039A5E}">
      <dgm:prSet/>
      <dgm:spPr/>
      <dgm:t>
        <a:bodyPr/>
        <a:lstStyle/>
        <a:p>
          <a:endParaRPr lang="en-US"/>
        </a:p>
      </dgm:t>
    </dgm:pt>
    <dgm:pt modelId="{AA9E2862-B971-4E76-A0E3-FE224D70F533}" type="sibTrans" cxnId="{3265316A-8E8B-4C14-AD57-44FB67039A5E}">
      <dgm:prSet/>
      <dgm:spPr/>
      <dgm:t>
        <a:bodyPr/>
        <a:lstStyle/>
        <a:p>
          <a:pPr>
            <a:lnSpc>
              <a:spcPct val="100000"/>
            </a:lnSpc>
          </a:pPr>
          <a:endParaRPr lang="en-US"/>
        </a:p>
      </dgm:t>
    </dgm:pt>
    <dgm:pt modelId="{895A9A8D-A9A9-49D5-9A7F-8EA74CBD577E}">
      <dgm:prSet custT="1"/>
      <dgm:spPr/>
      <dgm:t>
        <a:bodyPr/>
        <a:lstStyle/>
        <a:p>
          <a:pPr>
            <a:lnSpc>
              <a:spcPct val="100000"/>
            </a:lnSpc>
          </a:pPr>
          <a:r>
            <a:rPr lang="en-US" sz="2200" dirty="0">
              <a:latin typeface="Calibri" panose="020F0502020204030204" pitchFamily="34" charset="0"/>
            </a:rPr>
            <a:t>Health &amp; Wellness</a:t>
          </a:r>
        </a:p>
      </dgm:t>
    </dgm:pt>
    <dgm:pt modelId="{96B83C58-BC79-494C-8460-75309E49D630}" type="parTrans" cxnId="{95EE8854-293C-447A-98F2-F9C91606DB07}">
      <dgm:prSet/>
      <dgm:spPr/>
      <dgm:t>
        <a:bodyPr/>
        <a:lstStyle/>
        <a:p>
          <a:endParaRPr lang="en-US"/>
        </a:p>
      </dgm:t>
    </dgm:pt>
    <dgm:pt modelId="{3322C69E-157A-45F1-ABBA-C4BFDB24F411}" type="sibTrans" cxnId="{95EE8854-293C-447A-98F2-F9C91606DB07}">
      <dgm:prSet/>
      <dgm:spPr/>
      <dgm:t>
        <a:bodyPr/>
        <a:lstStyle/>
        <a:p>
          <a:pPr>
            <a:lnSpc>
              <a:spcPct val="100000"/>
            </a:lnSpc>
          </a:pPr>
          <a:endParaRPr lang="en-US"/>
        </a:p>
      </dgm:t>
    </dgm:pt>
    <dgm:pt modelId="{E972B71D-F21E-4288-82B6-3A8A9BA00B43}">
      <dgm:prSet/>
      <dgm:spPr/>
      <dgm:t>
        <a:bodyPr/>
        <a:lstStyle/>
        <a:p>
          <a:pPr>
            <a:lnSpc>
              <a:spcPct val="100000"/>
            </a:lnSpc>
          </a:pPr>
          <a:r>
            <a:rPr lang="en-US" dirty="0"/>
            <a:t>Community &amp; Family Support</a:t>
          </a:r>
        </a:p>
      </dgm:t>
    </dgm:pt>
    <dgm:pt modelId="{6E0E2AAC-5DC4-468E-B34A-9EC45CDCD800}" type="parTrans" cxnId="{8C3ED7BC-2299-4425-8923-A35AF0132B6E}">
      <dgm:prSet/>
      <dgm:spPr/>
      <dgm:t>
        <a:bodyPr/>
        <a:lstStyle/>
        <a:p>
          <a:endParaRPr lang="en-US"/>
        </a:p>
      </dgm:t>
    </dgm:pt>
    <dgm:pt modelId="{0B54536D-E5AE-4DD5-958A-E74C6ED151FC}" type="sibTrans" cxnId="{8C3ED7BC-2299-4425-8923-A35AF0132B6E}">
      <dgm:prSet/>
      <dgm:spPr/>
      <dgm:t>
        <a:bodyPr/>
        <a:lstStyle/>
        <a:p>
          <a:pPr>
            <a:lnSpc>
              <a:spcPct val="100000"/>
            </a:lnSpc>
          </a:pPr>
          <a:endParaRPr lang="en-US"/>
        </a:p>
      </dgm:t>
    </dgm:pt>
    <dgm:pt modelId="{090AD342-ADE6-4339-B555-7F92A73D7826}">
      <dgm:prSet custT="1"/>
      <dgm:spPr/>
      <dgm:t>
        <a:bodyPr/>
        <a:lstStyle/>
        <a:p>
          <a:pPr>
            <a:lnSpc>
              <a:spcPct val="100000"/>
            </a:lnSpc>
          </a:pPr>
          <a:r>
            <a:rPr lang="en-US" sz="2200" dirty="0">
              <a:latin typeface="Calibri" panose="020F0502020204030204" pitchFamily="34" charset="0"/>
            </a:rPr>
            <a:t>Housing / Shelter</a:t>
          </a:r>
        </a:p>
      </dgm:t>
    </dgm:pt>
    <dgm:pt modelId="{CD056034-74BD-473B-A003-C0E03DCC6629}" type="parTrans" cxnId="{860B57CA-2720-4FEC-B861-E102DB520CEB}">
      <dgm:prSet/>
      <dgm:spPr/>
      <dgm:t>
        <a:bodyPr/>
        <a:lstStyle/>
        <a:p>
          <a:endParaRPr lang="en-US"/>
        </a:p>
      </dgm:t>
    </dgm:pt>
    <dgm:pt modelId="{F617C40C-FB4B-4558-8CE0-1FD279A6494D}" type="sibTrans" cxnId="{860B57CA-2720-4FEC-B861-E102DB520CEB}">
      <dgm:prSet/>
      <dgm:spPr/>
      <dgm:t>
        <a:bodyPr/>
        <a:lstStyle/>
        <a:p>
          <a:endParaRPr lang="en-US"/>
        </a:p>
      </dgm:t>
    </dgm:pt>
    <dgm:pt modelId="{23F57ABF-737D-4608-BBD7-7D779D6294AB}" type="pres">
      <dgm:prSet presAssocID="{A3AE7897-5F41-4236-B9D3-41D05621F3A0}" presName="root" presStyleCnt="0">
        <dgm:presLayoutVars>
          <dgm:dir/>
          <dgm:resizeHandles val="exact"/>
        </dgm:presLayoutVars>
      </dgm:prSet>
      <dgm:spPr/>
    </dgm:pt>
    <dgm:pt modelId="{57F92536-A34D-4706-92CF-C8F65708FC3D}" type="pres">
      <dgm:prSet presAssocID="{A3AE7897-5F41-4236-B9D3-41D05621F3A0}" presName="container" presStyleCnt="0">
        <dgm:presLayoutVars>
          <dgm:dir/>
          <dgm:resizeHandles val="exact"/>
        </dgm:presLayoutVars>
      </dgm:prSet>
      <dgm:spPr/>
    </dgm:pt>
    <dgm:pt modelId="{C0CD4D94-370D-4544-863D-F35DD61DA30F}" type="pres">
      <dgm:prSet presAssocID="{747C21A9-A7F6-4E34-AA79-6B165AC97ED0}" presName="compNode" presStyleCnt="0"/>
      <dgm:spPr/>
    </dgm:pt>
    <dgm:pt modelId="{B549EDB0-77B9-427F-8810-4E6D70717D7B}" type="pres">
      <dgm:prSet presAssocID="{747C21A9-A7F6-4E34-AA79-6B165AC97ED0}" presName="iconBgRect" presStyleLbl="bgShp" presStyleIdx="0" presStyleCnt="5"/>
      <dgm:spPr>
        <a:noFill/>
        <a:ln>
          <a:solidFill>
            <a:schemeClr val="tx2"/>
          </a:solidFill>
        </a:ln>
      </dgm:spPr>
    </dgm:pt>
    <dgm:pt modelId="{B4BA51AF-7F7D-46D9-806B-CAE86298D6CA}" type="pres">
      <dgm:prSet presAssocID="{747C21A9-A7F6-4E34-AA79-6B165AC97ED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eart with pulse with solid fill"/>
        </a:ext>
      </dgm:extLst>
    </dgm:pt>
    <dgm:pt modelId="{72646191-96ED-4919-A11E-152227568BE3}" type="pres">
      <dgm:prSet presAssocID="{747C21A9-A7F6-4E34-AA79-6B165AC97ED0}" presName="spaceRect" presStyleCnt="0"/>
      <dgm:spPr/>
    </dgm:pt>
    <dgm:pt modelId="{9802B411-6225-4936-BFC4-1ABECE207E81}" type="pres">
      <dgm:prSet presAssocID="{747C21A9-A7F6-4E34-AA79-6B165AC97ED0}" presName="textRect" presStyleLbl="revTx" presStyleIdx="0" presStyleCnt="5">
        <dgm:presLayoutVars>
          <dgm:chMax val="1"/>
          <dgm:chPref val="1"/>
        </dgm:presLayoutVars>
      </dgm:prSet>
      <dgm:spPr/>
    </dgm:pt>
    <dgm:pt modelId="{55FA69D6-D376-4AA6-BCAD-1521A6274116}" type="pres">
      <dgm:prSet presAssocID="{5C11E0BC-F602-42B2-970D-58EC185467CC}" presName="sibTrans" presStyleLbl="sibTrans2D1" presStyleIdx="0" presStyleCnt="0"/>
      <dgm:spPr/>
    </dgm:pt>
    <dgm:pt modelId="{34B353D3-C12D-447F-B2A8-9E6FA8CB865A}" type="pres">
      <dgm:prSet presAssocID="{0141931C-FB77-4679-9065-1B50A8E5D1E0}" presName="compNode" presStyleCnt="0"/>
      <dgm:spPr/>
    </dgm:pt>
    <dgm:pt modelId="{E0D83297-D56B-4AE7-A7BF-82C6959493E4}" type="pres">
      <dgm:prSet presAssocID="{0141931C-FB77-4679-9065-1B50A8E5D1E0}" presName="iconBgRect" presStyleLbl="bgShp" presStyleIdx="1" presStyleCnt="5"/>
      <dgm:spPr>
        <a:noFill/>
        <a:ln>
          <a:solidFill>
            <a:schemeClr val="tx1"/>
          </a:solidFill>
        </a:ln>
      </dgm:spPr>
    </dgm:pt>
    <dgm:pt modelId="{6F99FD21-1501-4776-AD94-40E61070460E}" type="pres">
      <dgm:prSet presAssocID="{0141931C-FB77-4679-9065-1B50A8E5D1E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9BD56AB4-52A9-4C78-AB3F-9AA534B4CAF5}" type="pres">
      <dgm:prSet presAssocID="{0141931C-FB77-4679-9065-1B50A8E5D1E0}" presName="spaceRect" presStyleCnt="0"/>
      <dgm:spPr/>
    </dgm:pt>
    <dgm:pt modelId="{C96C5312-E6D1-4BCF-B081-696663FC1592}" type="pres">
      <dgm:prSet presAssocID="{0141931C-FB77-4679-9065-1B50A8E5D1E0}" presName="textRect" presStyleLbl="revTx" presStyleIdx="1" presStyleCnt="5">
        <dgm:presLayoutVars>
          <dgm:chMax val="1"/>
          <dgm:chPref val="1"/>
        </dgm:presLayoutVars>
      </dgm:prSet>
      <dgm:spPr/>
    </dgm:pt>
    <dgm:pt modelId="{53AFDD13-AF81-4D6E-83CA-A02DBF51CE06}" type="pres">
      <dgm:prSet presAssocID="{AA9E2862-B971-4E76-A0E3-FE224D70F533}" presName="sibTrans" presStyleLbl="sibTrans2D1" presStyleIdx="0" presStyleCnt="0"/>
      <dgm:spPr/>
    </dgm:pt>
    <dgm:pt modelId="{0F6927D6-BD18-4E17-8375-1B15284A01DE}" type="pres">
      <dgm:prSet presAssocID="{895A9A8D-A9A9-49D5-9A7F-8EA74CBD577E}" presName="compNode" presStyleCnt="0"/>
      <dgm:spPr/>
    </dgm:pt>
    <dgm:pt modelId="{59D30163-E854-465F-A266-79A2A83738AC}" type="pres">
      <dgm:prSet presAssocID="{895A9A8D-A9A9-49D5-9A7F-8EA74CBD577E}" presName="iconBgRect" presStyleLbl="bgShp" presStyleIdx="2" presStyleCnt="5"/>
      <dgm:spPr>
        <a:noFill/>
        <a:ln>
          <a:solidFill>
            <a:schemeClr val="tx1"/>
          </a:solidFill>
        </a:ln>
      </dgm:spPr>
    </dgm:pt>
    <dgm:pt modelId="{7130CFD8-BA11-4881-BA3F-18494D6945B3}" type="pres">
      <dgm:prSet presAssocID="{895A9A8D-A9A9-49D5-9A7F-8EA74CBD577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pple"/>
        </a:ext>
      </dgm:extLst>
    </dgm:pt>
    <dgm:pt modelId="{316DEA47-AFDD-487A-85A9-3C4E178B1F36}" type="pres">
      <dgm:prSet presAssocID="{895A9A8D-A9A9-49D5-9A7F-8EA74CBD577E}" presName="spaceRect" presStyleCnt="0"/>
      <dgm:spPr/>
    </dgm:pt>
    <dgm:pt modelId="{522EE4A2-9CEC-41B4-8294-94EE09F8B3FE}" type="pres">
      <dgm:prSet presAssocID="{895A9A8D-A9A9-49D5-9A7F-8EA74CBD577E}" presName="textRect" presStyleLbl="revTx" presStyleIdx="2" presStyleCnt="5">
        <dgm:presLayoutVars>
          <dgm:chMax val="1"/>
          <dgm:chPref val="1"/>
        </dgm:presLayoutVars>
      </dgm:prSet>
      <dgm:spPr/>
    </dgm:pt>
    <dgm:pt modelId="{44609D5D-5BE3-4F39-9FA1-0B815EF6DB39}" type="pres">
      <dgm:prSet presAssocID="{3322C69E-157A-45F1-ABBA-C4BFDB24F411}" presName="sibTrans" presStyleLbl="sibTrans2D1" presStyleIdx="0" presStyleCnt="0"/>
      <dgm:spPr/>
    </dgm:pt>
    <dgm:pt modelId="{9BAB2CDD-A2E1-4605-8835-60019BCC03FD}" type="pres">
      <dgm:prSet presAssocID="{E972B71D-F21E-4288-82B6-3A8A9BA00B43}" presName="compNode" presStyleCnt="0"/>
      <dgm:spPr/>
    </dgm:pt>
    <dgm:pt modelId="{676565C2-80D3-4C04-A12A-7090041BE8AD}" type="pres">
      <dgm:prSet presAssocID="{E972B71D-F21E-4288-82B6-3A8A9BA00B43}" presName="iconBgRect" presStyleLbl="bgShp" presStyleIdx="3" presStyleCnt="5"/>
      <dgm:spPr>
        <a:noFill/>
        <a:ln>
          <a:solidFill>
            <a:schemeClr val="tx1"/>
          </a:solidFill>
        </a:ln>
      </dgm:spPr>
    </dgm:pt>
    <dgm:pt modelId="{C89DE6C9-99F1-414C-81DF-4E9972C2EC95}" type="pres">
      <dgm:prSet presAssocID="{E972B71D-F21E-4288-82B6-3A8A9BA00B4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Family with boy with solid fill"/>
        </a:ext>
      </dgm:extLst>
    </dgm:pt>
    <dgm:pt modelId="{0773AD9F-178F-4E04-8BA4-8AD5361AE316}" type="pres">
      <dgm:prSet presAssocID="{E972B71D-F21E-4288-82B6-3A8A9BA00B43}" presName="spaceRect" presStyleCnt="0"/>
      <dgm:spPr/>
    </dgm:pt>
    <dgm:pt modelId="{2B63BC25-E4A9-491F-8EBB-68E60F9E7FA0}" type="pres">
      <dgm:prSet presAssocID="{E972B71D-F21E-4288-82B6-3A8A9BA00B43}" presName="textRect" presStyleLbl="revTx" presStyleIdx="3" presStyleCnt="5">
        <dgm:presLayoutVars>
          <dgm:chMax val="1"/>
          <dgm:chPref val="1"/>
        </dgm:presLayoutVars>
      </dgm:prSet>
      <dgm:spPr/>
    </dgm:pt>
    <dgm:pt modelId="{E28D0C64-51D6-434E-8601-69E8506F884D}" type="pres">
      <dgm:prSet presAssocID="{0B54536D-E5AE-4DD5-958A-E74C6ED151FC}" presName="sibTrans" presStyleLbl="sibTrans2D1" presStyleIdx="0" presStyleCnt="0"/>
      <dgm:spPr/>
    </dgm:pt>
    <dgm:pt modelId="{AB1A2C0B-FF0B-4B8B-80D2-2079C4CC2A02}" type="pres">
      <dgm:prSet presAssocID="{090AD342-ADE6-4339-B555-7F92A73D7826}" presName="compNode" presStyleCnt="0"/>
      <dgm:spPr/>
    </dgm:pt>
    <dgm:pt modelId="{6B783FD6-543E-45FE-8836-D03F16AF7087}" type="pres">
      <dgm:prSet presAssocID="{090AD342-ADE6-4339-B555-7F92A73D7826}" presName="iconBgRect" presStyleLbl="bgShp" presStyleIdx="4" presStyleCnt="5"/>
      <dgm:spPr>
        <a:noFill/>
        <a:ln>
          <a:solidFill>
            <a:schemeClr val="tx1"/>
          </a:solidFill>
        </a:ln>
      </dgm:spPr>
    </dgm:pt>
    <dgm:pt modelId="{779DA82F-F9BF-45D1-A3EA-D7630578F70D}" type="pres">
      <dgm:prSet presAssocID="{090AD342-ADE6-4339-B555-7F92A73D782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House with solid fill"/>
        </a:ext>
      </dgm:extLst>
    </dgm:pt>
    <dgm:pt modelId="{172E9135-2969-4C38-BDB8-944736C8DA54}" type="pres">
      <dgm:prSet presAssocID="{090AD342-ADE6-4339-B555-7F92A73D7826}" presName="spaceRect" presStyleCnt="0"/>
      <dgm:spPr/>
    </dgm:pt>
    <dgm:pt modelId="{5EF4BEED-2AB4-446E-B91D-A236D858DD79}" type="pres">
      <dgm:prSet presAssocID="{090AD342-ADE6-4339-B555-7F92A73D7826}" presName="textRect" presStyleLbl="revTx" presStyleIdx="4" presStyleCnt="5">
        <dgm:presLayoutVars>
          <dgm:chMax val="1"/>
          <dgm:chPref val="1"/>
        </dgm:presLayoutVars>
      </dgm:prSet>
      <dgm:spPr/>
    </dgm:pt>
  </dgm:ptLst>
  <dgm:cxnLst>
    <dgm:cxn modelId="{D92C2103-1F69-43DE-8C87-F00AEB77D886}" type="presOf" srcId="{895A9A8D-A9A9-49D5-9A7F-8EA74CBD577E}" destId="{522EE4A2-9CEC-41B4-8294-94EE09F8B3FE}" srcOrd="0" destOrd="0" presId="urn:microsoft.com/office/officeart/2018/2/layout/IconCircleList"/>
    <dgm:cxn modelId="{62B0EA0D-8629-455D-B0AF-A1B0C951C677}" type="presOf" srcId="{A3AE7897-5F41-4236-B9D3-41D05621F3A0}" destId="{23F57ABF-737D-4608-BBD7-7D779D6294AB}" srcOrd="0" destOrd="0" presId="urn:microsoft.com/office/officeart/2018/2/layout/IconCircleList"/>
    <dgm:cxn modelId="{97769427-0147-4EF2-B303-10F90679B500}" type="presOf" srcId="{0B54536D-E5AE-4DD5-958A-E74C6ED151FC}" destId="{E28D0C64-51D6-434E-8601-69E8506F884D}" srcOrd="0" destOrd="0" presId="urn:microsoft.com/office/officeart/2018/2/layout/IconCircleList"/>
    <dgm:cxn modelId="{A3E49527-4D34-4FAC-B6A0-09FCAEFF1209}" type="presOf" srcId="{090AD342-ADE6-4339-B555-7F92A73D7826}" destId="{5EF4BEED-2AB4-446E-B91D-A236D858DD79}" srcOrd="0" destOrd="0" presId="urn:microsoft.com/office/officeart/2018/2/layout/IconCircleList"/>
    <dgm:cxn modelId="{13D7002B-E247-4AEF-B2E8-FA6F42F3720E}" type="presOf" srcId="{3322C69E-157A-45F1-ABBA-C4BFDB24F411}" destId="{44609D5D-5BE3-4F39-9FA1-0B815EF6DB39}" srcOrd="0" destOrd="0" presId="urn:microsoft.com/office/officeart/2018/2/layout/IconCircleList"/>
    <dgm:cxn modelId="{D3376B64-EF89-4953-9FD7-60337287CE79}" type="presOf" srcId="{5C11E0BC-F602-42B2-970D-58EC185467CC}" destId="{55FA69D6-D376-4AA6-BCAD-1521A6274116}" srcOrd="0" destOrd="0" presId="urn:microsoft.com/office/officeart/2018/2/layout/IconCircleList"/>
    <dgm:cxn modelId="{248A1B4A-6845-467F-975F-CEB43C469FFC}" type="presOf" srcId="{747C21A9-A7F6-4E34-AA79-6B165AC97ED0}" destId="{9802B411-6225-4936-BFC4-1ABECE207E81}" srcOrd="0" destOrd="0" presId="urn:microsoft.com/office/officeart/2018/2/layout/IconCircleList"/>
    <dgm:cxn modelId="{3265316A-8E8B-4C14-AD57-44FB67039A5E}" srcId="{A3AE7897-5F41-4236-B9D3-41D05621F3A0}" destId="{0141931C-FB77-4679-9065-1B50A8E5D1E0}" srcOrd="1" destOrd="0" parTransId="{F9E8E321-36E6-4248-8963-4FAC9614C716}" sibTransId="{AA9E2862-B971-4E76-A0E3-FE224D70F533}"/>
    <dgm:cxn modelId="{95EE8854-293C-447A-98F2-F9C91606DB07}" srcId="{A3AE7897-5F41-4236-B9D3-41D05621F3A0}" destId="{895A9A8D-A9A9-49D5-9A7F-8EA74CBD577E}" srcOrd="2" destOrd="0" parTransId="{96B83C58-BC79-494C-8460-75309E49D630}" sibTransId="{3322C69E-157A-45F1-ABBA-C4BFDB24F411}"/>
    <dgm:cxn modelId="{7B305DB4-30F6-4B76-A781-0C94B3B5C668}" type="presOf" srcId="{0141931C-FB77-4679-9065-1B50A8E5D1E0}" destId="{C96C5312-E6D1-4BCF-B081-696663FC1592}" srcOrd="0" destOrd="0" presId="urn:microsoft.com/office/officeart/2018/2/layout/IconCircleList"/>
    <dgm:cxn modelId="{8C3ED7BC-2299-4425-8923-A35AF0132B6E}" srcId="{A3AE7897-5F41-4236-B9D3-41D05621F3A0}" destId="{E972B71D-F21E-4288-82B6-3A8A9BA00B43}" srcOrd="3" destOrd="0" parTransId="{6E0E2AAC-5DC4-468E-B34A-9EC45CDCD800}" sibTransId="{0B54536D-E5AE-4DD5-958A-E74C6ED151FC}"/>
    <dgm:cxn modelId="{860B57CA-2720-4FEC-B861-E102DB520CEB}" srcId="{A3AE7897-5F41-4236-B9D3-41D05621F3A0}" destId="{090AD342-ADE6-4339-B555-7F92A73D7826}" srcOrd="4" destOrd="0" parTransId="{CD056034-74BD-473B-A003-C0E03DCC6629}" sibTransId="{F617C40C-FB4B-4558-8CE0-1FD279A6494D}"/>
    <dgm:cxn modelId="{CD6129D9-1B62-4702-A6C0-2695DD416391}" srcId="{A3AE7897-5F41-4236-B9D3-41D05621F3A0}" destId="{747C21A9-A7F6-4E34-AA79-6B165AC97ED0}" srcOrd="0" destOrd="0" parTransId="{A95A5AA0-B71D-445C-9A37-E3E6FF4AC3FE}" sibTransId="{5C11E0BC-F602-42B2-970D-58EC185467CC}"/>
    <dgm:cxn modelId="{A6681AF8-A0BA-4AA5-ADAC-BDDC7F82A782}" type="presOf" srcId="{AA9E2862-B971-4E76-A0E3-FE224D70F533}" destId="{53AFDD13-AF81-4D6E-83CA-A02DBF51CE06}" srcOrd="0" destOrd="0" presId="urn:microsoft.com/office/officeart/2018/2/layout/IconCircleList"/>
    <dgm:cxn modelId="{2550FDFC-F1DD-469C-A078-AEF02FE70E48}" type="presOf" srcId="{E972B71D-F21E-4288-82B6-3A8A9BA00B43}" destId="{2B63BC25-E4A9-491F-8EBB-68E60F9E7FA0}" srcOrd="0" destOrd="0" presId="urn:microsoft.com/office/officeart/2018/2/layout/IconCircleList"/>
    <dgm:cxn modelId="{A5023E77-854A-43BA-AF1B-57916F7F83EE}" type="presParOf" srcId="{23F57ABF-737D-4608-BBD7-7D779D6294AB}" destId="{57F92536-A34D-4706-92CF-C8F65708FC3D}" srcOrd="0" destOrd="0" presId="urn:microsoft.com/office/officeart/2018/2/layout/IconCircleList"/>
    <dgm:cxn modelId="{3FB8C796-0A8F-462B-930C-5F62240C8F7B}" type="presParOf" srcId="{57F92536-A34D-4706-92CF-C8F65708FC3D}" destId="{C0CD4D94-370D-4544-863D-F35DD61DA30F}" srcOrd="0" destOrd="0" presId="urn:microsoft.com/office/officeart/2018/2/layout/IconCircleList"/>
    <dgm:cxn modelId="{F69E9379-301E-4491-8E6B-E2C6AE89D297}" type="presParOf" srcId="{C0CD4D94-370D-4544-863D-F35DD61DA30F}" destId="{B549EDB0-77B9-427F-8810-4E6D70717D7B}" srcOrd="0" destOrd="0" presId="urn:microsoft.com/office/officeart/2018/2/layout/IconCircleList"/>
    <dgm:cxn modelId="{CD4BED02-6620-4D95-9C34-C5E78773A19F}" type="presParOf" srcId="{C0CD4D94-370D-4544-863D-F35DD61DA30F}" destId="{B4BA51AF-7F7D-46D9-806B-CAE86298D6CA}" srcOrd="1" destOrd="0" presId="urn:microsoft.com/office/officeart/2018/2/layout/IconCircleList"/>
    <dgm:cxn modelId="{7DAD6B79-78D1-4BE4-A342-196C5B36C203}" type="presParOf" srcId="{C0CD4D94-370D-4544-863D-F35DD61DA30F}" destId="{72646191-96ED-4919-A11E-152227568BE3}" srcOrd="2" destOrd="0" presId="urn:microsoft.com/office/officeart/2018/2/layout/IconCircleList"/>
    <dgm:cxn modelId="{860C3E5C-26F8-4C01-96F6-CCA72E45AA16}" type="presParOf" srcId="{C0CD4D94-370D-4544-863D-F35DD61DA30F}" destId="{9802B411-6225-4936-BFC4-1ABECE207E81}" srcOrd="3" destOrd="0" presId="urn:microsoft.com/office/officeart/2018/2/layout/IconCircleList"/>
    <dgm:cxn modelId="{735B5E42-3168-452F-AAA6-D5E85A96C4E2}" type="presParOf" srcId="{57F92536-A34D-4706-92CF-C8F65708FC3D}" destId="{55FA69D6-D376-4AA6-BCAD-1521A6274116}" srcOrd="1" destOrd="0" presId="urn:microsoft.com/office/officeart/2018/2/layout/IconCircleList"/>
    <dgm:cxn modelId="{D8CC70AB-0004-4255-874A-3EF1F5064FE1}" type="presParOf" srcId="{57F92536-A34D-4706-92CF-C8F65708FC3D}" destId="{34B353D3-C12D-447F-B2A8-9E6FA8CB865A}" srcOrd="2" destOrd="0" presId="urn:microsoft.com/office/officeart/2018/2/layout/IconCircleList"/>
    <dgm:cxn modelId="{4855789A-B8AF-4139-A4BF-18C45FC3422F}" type="presParOf" srcId="{34B353D3-C12D-447F-B2A8-9E6FA8CB865A}" destId="{E0D83297-D56B-4AE7-A7BF-82C6959493E4}" srcOrd="0" destOrd="0" presId="urn:microsoft.com/office/officeart/2018/2/layout/IconCircleList"/>
    <dgm:cxn modelId="{9A65F472-6D3D-41EA-B35E-F9A652BF0BA2}" type="presParOf" srcId="{34B353D3-C12D-447F-B2A8-9E6FA8CB865A}" destId="{6F99FD21-1501-4776-AD94-40E61070460E}" srcOrd="1" destOrd="0" presId="urn:microsoft.com/office/officeart/2018/2/layout/IconCircleList"/>
    <dgm:cxn modelId="{0780D80D-D1A3-4EBA-82B8-389CD296C2BF}" type="presParOf" srcId="{34B353D3-C12D-447F-B2A8-9E6FA8CB865A}" destId="{9BD56AB4-52A9-4C78-AB3F-9AA534B4CAF5}" srcOrd="2" destOrd="0" presId="urn:microsoft.com/office/officeart/2018/2/layout/IconCircleList"/>
    <dgm:cxn modelId="{2FC8768B-B7B5-4165-BD69-6E11FA089E5E}" type="presParOf" srcId="{34B353D3-C12D-447F-B2A8-9E6FA8CB865A}" destId="{C96C5312-E6D1-4BCF-B081-696663FC1592}" srcOrd="3" destOrd="0" presId="urn:microsoft.com/office/officeart/2018/2/layout/IconCircleList"/>
    <dgm:cxn modelId="{F40EE2ED-5985-4DBF-9D9B-010F73785AED}" type="presParOf" srcId="{57F92536-A34D-4706-92CF-C8F65708FC3D}" destId="{53AFDD13-AF81-4D6E-83CA-A02DBF51CE06}" srcOrd="3" destOrd="0" presId="urn:microsoft.com/office/officeart/2018/2/layout/IconCircleList"/>
    <dgm:cxn modelId="{657928A9-E3BE-4A60-808E-8DC1B81DE7D6}" type="presParOf" srcId="{57F92536-A34D-4706-92CF-C8F65708FC3D}" destId="{0F6927D6-BD18-4E17-8375-1B15284A01DE}" srcOrd="4" destOrd="0" presId="urn:microsoft.com/office/officeart/2018/2/layout/IconCircleList"/>
    <dgm:cxn modelId="{FDB6A634-27B4-4109-AD61-22FC645E57D0}" type="presParOf" srcId="{0F6927D6-BD18-4E17-8375-1B15284A01DE}" destId="{59D30163-E854-465F-A266-79A2A83738AC}" srcOrd="0" destOrd="0" presId="urn:microsoft.com/office/officeart/2018/2/layout/IconCircleList"/>
    <dgm:cxn modelId="{F7B0714C-1E61-4B13-BA97-8AE6492A7EAA}" type="presParOf" srcId="{0F6927D6-BD18-4E17-8375-1B15284A01DE}" destId="{7130CFD8-BA11-4881-BA3F-18494D6945B3}" srcOrd="1" destOrd="0" presId="urn:microsoft.com/office/officeart/2018/2/layout/IconCircleList"/>
    <dgm:cxn modelId="{BE9D8BF1-664F-4FA5-AED6-4E9429F3CF34}" type="presParOf" srcId="{0F6927D6-BD18-4E17-8375-1B15284A01DE}" destId="{316DEA47-AFDD-487A-85A9-3C4E178B1F36}" srcOrd="2" destOrd="0" presId="urn:microsoft.com/office/officeart/2018/2/layout/IconCircleList"/>
    <dgm:cxn modelId="{8B2AA4C1-E2CE-43D0-A685-5BBDA8BB707A}" type="presParOf" srcId="{0F6927D6-BD18-4E17-8375-1B15284A01DE}" destId="{522EE4A2-9CEC-41B4-8294-94EE09F8B3FE}" srcOrd="3" destOrd="0" presId="urn:microsoft.com/office/officeart/2018/2/layout/IconCircleList"/>
    <dgm:cxn modelId="{E6C57C84-D904-428E-8356-52F24372BC64}" type="presParOf" srcId="{57F92536-A34D-4706-92CF-C8F65708FC3D}" destId="{44609D5D-5BE3-4F39-9FA1-0B815EF6DB39}" srcOrd="5" destOrd="0" presId="urn:microsoft.com/office/officeart/2018/2/layout/IconCircleList"/>
    <dgm:cxn modelId="{E4A3AAB5-3413-4201-9E2D-99AF569E33B6}" type="presParOf" srcId="{57F92536-A34D-4706-92CF-C8F65708FC3D}" destId="{9BAB2CDD-A2E1-4605-8835-60019BCC03FD}" srcOrd="6" destOrd="0" presId="urn:microsoft.com/office/officeart/2018/2/layout/IconCircleList"/>
    <dgm:cxn modelId="{426D65AC-C15E-4DF4-B7C8-D446E0829B01}" type="presParOf" srcId="{9BAB2CDD-A2E1-4605-8835-60019BCC03FD}" destId="{676565C2-80D3-4C04-A12A-7090041BE8AD}" srcOrd="0" destOrd="0" presId="urn:microsoft.com/office/officeart/2018/2/layout/IconCircleList"/>
    <dgm:cxn modelId="{ACC5C4B3-4B38-4F1E-98C7-36539EE10464}" type="presParOf" srcId="{9BAB2CDD-A2E1-4605-8835-60019BCC03FD}" destId="{C89DE6C9-99F1-414C-81DF-4E9972C2EC95}" srcOrd="1" destOrd="0" presId="urn:microsoft.com/office/officeart/2018/2/layout/IconCircleList"/>
    <dgm:cxn modelId="{E48A4D54-F214-4500-A831-55D0BA0A979E}" type="presParOf" srcId="{9BAB2CDD-A2E1-4605-8835-60019BCC03FD}" destId="{0773AD9F-178F-4E04-8BA4-8AD5361AE316}" srcOrd="2" destOrd="0" presId="urn:microsoft.com/office/officeart/2018/2/layout/IconCircleList"/>
    <dgm:cxn modelId="{850A8BA8-7821-453C-873F-97DFC1F5370D}" type="presParOf" srcId="{9BAB2CDD-A2E1-4605-8835-60019BCC03FD}" destId="{2B63BC25-E4A9-491F-8EBB-68E60F9E7FA0}" srcOrd="3" destOrd="0" presId="urn:microsoft.com/office/officeart/2018/2/layout/IconCircleList"/>
    <dgm:cxn modelId="{79EB4054-24D9-4C9D-A575-3EC3B9980B65}" type="presParOf" srcId="{57F92536-A34D-4706-92CF-C8F65708FC3D}" destId="{E28D0C64-51D6-434E-8601-69E8506F884D}" srcOrd="7" destOrd="0" presId="urn:microsoft.com/office/officeart/2018/2/layout/IconCircleList"/>
    <dgm:cxn modelId="{9AA23904-EE8B-42DC-B893-21BD61A1EDED}" type="presParOf" srcId="{57F92536-A34D-4706-92CF-C8F65708FC3D}" destId="{AB1A2C0B-FF0B-4B8B-80D2-2079C4CC2A02}" srcOrd="8" destOrd="0" presId="urn:microsoft.com/office/officeart/2018/2/layout/IconCircleList"/>
    <dgm:cxn modelId="{2ABE676D-1809-45D9-ADF0-E6C8218ADDB8}" type="presParOf" srcId="{AB1A2C0B-FF0B-4B8B-80D2-2079C4CC2A02}" destId="{6B783FD6-543E-45FE-8836-D03F16AF7087}" srcOrd="0" destOrd="0" presId="urn:microsoft.com/office/officeart/2018/2/layout/IconCircleList"/>
    <dgm:cxn modelId="{79D0EA8B-DB33-490D-822D-D3686D6D2102}" type="presParOf" srcId="{AB1A2C0B-FF0B-4B8B-80D2-2079C4CC2A02}" destId="{779DA82F-F9BF-45D1-A3EA-D7630578F70D}" srcOrd="1" destOrd="0" presId="urn:microsoft.com/office/officeart/2018/2/layout/IconCircleList"/>
    <dgm:cxn modelId="{AF35A06A-5F42-40D1-A472-8518AB249D0D}" type="presParOf" srcId="{AB1A2C0B-FF0B-4B8B-80D2-2079C4CC2A02}" destId="{172E9135-2969-4C38-BDB8-944736C8DA54}" srcOrd="2" destOrd="0" presId="urn:microsoft.com/office/officeart/2018/2/layout/IconCircleList"/>
    <dgm:cxn modelId="{499E692A-8E21-4162-80D3-4818E3B5D271}" type="presParOf" srcId="{AB1A2C0B-FF0B-4B8B-80D2-2079C4CC2A02}" destId="{5EF4BEED-2AB4-446E-B91D-A236D858DD79}"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9EDB0-77B9-427F-8810-4E6D70717D7B}">
      <dsp:nvSpPr>
        <dsp:cNvPr id="0" name=""/>
        <dsp:cNvSpPr/>
      </dsp:nvSpPr>
      <dsp:spPr>
        <a:xfrm>
          <a:off x="62702" y="619637"/>
          <a:ext cx="790880" cy="790880"/>
        </a:xfrm>
        <a:prstGeom prst="ellipse">
          <a:avLst/>
        </a:prstGeom>
        <a:noFill/>
        <a:ln>
          <a:solidFill>
            <a:schemeClr val="tx2"/>
          </a:solidFill>
        </a:ln>
        <a:effectLst/>
      </dsp:spPr>
      <dsp:style>
        <a:lnRef idx="0">
          <a:scrgbClr r="0" g="0" b="0"/>
        </a:lnRef>
        <a:fillRef idx="1">
          <a:scrgbClr r="0" g="0" b="0"/>
        </a:fillRef>
        <a:effectRef idx="0">
          <a:scrgbClr r="0" g="0" b="0"/>
        </a:effectRef>
        <a:fontRef idx="minor"/>
      </dsp:style>
    </dsp:sp>
    <dsp:sp modelId="{B4BA51AF-7F7D-46D9-806B-CAE86298D6CA}">
      <dsp:nvSpPr>
        <dsp:cNvPr id="0" name=""/>
        <dsp:cNvSpPr/>
      </dsp:nvSpPr>
      <dsp:spPr>
        <a:xfrm>
          <a:off x="228787" y="785721"/>
          <a:ext cx="458710" cy="4587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02B411-6225-4936-BFC4-1ABECE207E81}">
      <dsp:nvSpPr>
        <dsp:cNvPr id="0" name=""/>
        <dsp:cNvSpPr/>
      </dsp:nvSpPr>
      <dsp:spPr>
        <a:xfrm>
          <a:off x="1023057" y="619637"/>
          <a:ext cx="1864217" cy="79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Calibri" panose="020F0502020204030204" pitchFamily="34" charset="0"/>
            </a:rPr>
            <a:t>Health Benefits</a:t>
          </a:r>
        </a:p>
      </dsp:txBody>
      <dsp:txXfrm>
        <a:off x="1023057" y="619637"/>
        <a:ext cx="1864217" cy="790880"/>
      </dsp:txXfrm>
    </dsp:sp>
    <dsp:sp modelId="{E0D83297-D56B-4AE7-A7BF-82C6959493E4}">
      <dsp:nvSpPr>
        <dsp:cNvPr id="0" name=""/>
        <dsp:cNvSpPr/>
      </dsp:nvSpPr>
      <dsp:spPr>
        <a:xfrm>
          <a:off x="3212101" y="619637"/>
          <a:ext cx="790880" cy="790880"/>
        </a:xfrm>
        <a:prstGeom prst="ellipse">
          <a:avLst/>
        </a:prstGeom>
        <a:noFill/>
        <a:ln>
          <a:solidFill>
            <a:schemeClr val="tx1"/>
          </a:solidFill>
        </a:ln>
        <a:effectLst/>
      </dsp:spPr>
      <dsp:style>
        <a:lnRef idx="0">
          <a:scrgbClr r="0" g="0" b="0"/>
        </a:lnRef>
        <a:fillRef idx="1">
          <a:scrgbClr r="0" g="0" b="0"/>
        </a:fillRef>
        <a:effectRef idx="0">
          <a:scrgbClr r="0" g="0" b="0"/>
        </a:effectRef>
        <a:fontRef idx="minor"/>
      </dsp:style>
    </dsp:sp>
    <dsp:sp modelId="{6F99FD21-1501-4776-AD94-40E61070460E}">
      <dsp:nvSpPr>
        <dsp:cNvPr id="0" name=""/>
        <dsp:cNvSpPr/>
      </dsp:nvSpPr>
      <dsp:spPr>
        <a:xfrm>
          <a:off x="3378186" y="785721"/>
          <a:ext cx="458710" cy="4587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6C5312-E6D1-4BCF-B081-696663FC1592}">
      <dsp:nvSpPr>
        <dsp:cNvPr id="0" name=""/>
        <dsp:cNvSpPr/>
      </dsp:nvSpPr>
      <dsp:spPr>
        <a:xfrm>
          <a:off x="4172455" y="619637"/>
          <a:ext cx="1864217" cy="79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Calibri" panose="020F0502020204030204" pitchFamily="34" charset="0"/>
            </a:rPr>
            <a:t>Cash Benefits</a:t>
          </a:r>
        </a:p>
      </dsp:txBody>
      <dsp:txXfrm>
        <a:off x="4172455" y="619637"/>
        <a:ext cx="1864217" cy="790880"/>
      </dsp:txXfrm>
    </dsp:sp>
    <dsp:sp modelId="{59D30163-E854-465F-A266-79A2A83738AC}">
      <dsp:nvSpPr>
        <dsp:cNvPr id="0" name=""/>
        <dsp:cNvSpPr/>
      </dsp:nvSpPr>
      <dsp:spPr>
        <a:xfrm>
          <a:off x="6361499" y="619637"/>
          <a:ext cx="790880" cy="790880"/>
        </a:xfrm>
        <a:prstGeom prst="ellipse">
          <a:avLst/>
        </a:prstGeom>
        <a:noFill/>
        <a:ln>
          <a:solidFill>
            <a:schemeClr val="tx1"/>
          </a:solidFill>
        </a:ln>
        <a:effectLst/>
      </dsp:spPr>
      <dsp:style>
        <a:lnRef idx="0">
          <a:scrgbClr r="0" g="0" b="0"/>
        </a:lnRef>
        <a:fillRef idx="1">
          <a:scrgbClr r="0" g="0" b="0"/>
        </a:fillRef>
        <a:effectRef idx="0">
          <a:scrgbClr r="0" g="0" b="0"/>
        </a:effectRef>
        <a:fontRef idx="minor"/>
      </dsp:style>
    </dsp:sp>
    <dsp:sp modelId="{7130CFD8-BA11-4881-BA3F-18494D6945B3}">
      <dsp:nvSpPr>
        <dsp:cNvPr id="0" name=""/>
        <dsp:cNvSpPr/>
      </dsp:nvSpPr>
      <dsp:spPr>
        <a:xfrm>
          <a:off x="6527584" y="785721"/>
          <a:ext cx="458710" cy="4587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2EE4A2-9CEC-41B4-8294-94EE09F8B3FE}">
      <dsp:nvSpPr>
        <dsp:cNvPr id="0" name=""/>
        <dsp:cNvSpPr/>
      </dsp:nvSpPr>
      <dsp:spPr>
        <a:xfrm>
          <a:off x="7321854" y="619637"/>
          <a:ext cx="1864217" cy="79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Calibri" panose="020F0502020204030204" pitchFamily="34" charset="0"/>
            </a:rPr>
            <a:t>Health &amp; Wellness</a:t>
          </a:r>
        </a:p>
      </dsp:txBody>
      <dsp:txXfrm>
        <a:off x="7321854" y="619637"/>
        <a:ext cx="1864217" cy="790880"/>
      </dsp:txXfrm>
    </dsp:sp>
    <dsp:sp modelId="{676565C2-80D3-4C04-A12A-7090041BE8AD}">
      <dsp:nvSpPr>
        <dsp:cNvPr id="0" name=""/>
        <dsp:cNvSpPr/>
      </dsp:nvSpPr>
      <dsp:spPr>
        <a:xfrm>
          <a:off x="62702" y="1988319"/>
          <a:ext cx="790880" cy="790880"/>
        </a:xfrm>
        <a:prstGeom prst="ellipse">
          <a:avLst/>
        </a:prstGeom>
        <a:noFill/>
        <a:ln>
          <a:solidFill>
            <a:schemeClr val="tx1"/>
          </a:solidFill>
        </a:ln>
        <a:effectLst/>
      </dsp:spPr>
      <dsp:style>
        <a:lnRef idx="0">
          <a:scrgbClr r="0" g="0" b="0"/>
        </a:lnRef>
        <a:fillRef idx="1">
          <a:scrgbClr r="0" g="0" b="0"/>
        </a:fillRef>
        <a:effectRef idx="0">
          <a:scrgbClr r="0" g="0" b="0"/>
        </a:effectRef>
        <a:fontRef idx="minor"/>
      </dsp:style>
    </dsp:sp>
    <dsp:sp modelId="{C89DE6C9-99F1-414C-81DF-4E9972C2EC95}">
      <dsp:nvSpPr>
        <dsp:cNvPr id="0" name=""/>
        <dsp:cNvSpPr/>
      </dsp:nvSpPr>
      <dsp:spPr>
        <a:xfrm>
          <a:off x="228787" y="2154404"/>
          <a:ext cx="458710" cy="4587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63BC25-E4A9-491F-8EBB-68E60F9E7FA0}">
      <dsp:nvSpPr>
        <dsp:cNvPr id="0" name=""/>
        <dsp:cNvSpPr/>
      </dsp:nvSpPr>
      <dsp:spPr>
        <a:xfrm>
          <a:off x="1023057" y="1988319"/>
          <a:ext cx="1864217" cy="79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Community &amp; Family Support</a:t>
          </a:r>
        </a:p>
      </dsp:txBody>
      <dsp:txXfrm>
        <a:off x="1023057" y="1988319"/>
        <a:ext cx="1864217" cy="790880"/>
      </dsp:txXfrm>
    </dsp:sp>
    <dsp:sp modelId="{6B783FD6-543E-45FE-8836-D03F16AF7087}">
      <dsp:nvSpPr>
        <dsp:cNvPr id="0" name=""/>
        <dsp:cNvSpPr/>
      </dsp:nvSpPr>
      <dsp:spPr>
        <a:xfrm>
          <a:off x="3212101" y="1988319"/>
          <a:ext cx="790880" cy="790880"/>
        </a:xfrm>
        <a:prstGeom prst="ellipse">
          <a:avLst/>
        </a:prstGeom>
        <a:noFill/>
        <a:ln>
          <a:solidFill>
            <a:schemeClr val="tx1"/>
          </a:solidFill>
        </a:ln>
        <a:effectLst/>
      </dsp:spPr>
      <dsp:style>
        <a:lnRef idx="0">
          <a:scrgbClr r="0" g="0" b="0"/>
        </a:lnRef>
        <a:fillRef idx="1">
          <a:scrgbClr r="0" g="0" b="0"/>
        </a:fillRef>
        <a:effectRef idx="0">
          <a:scrgbClr r="0" g="0" b="0"/>
        </a:effectRef>
        <a:fontRef idx="minor"/>
      </dsp:style>
    </dsp:sp>
    <dsp:sp modelId="{779DA82F-F9BF-45D1-A3EA-D7630578F70D}">
      <dsp:nvSpPr>
        <dsp:cNvPr id="0" name=""/>
        <dsp:cNvSpPr/>
      </dsp:nvSpPr>
      <dsp:spPr>
        <a:xfrm>
          <a:off x="3378186" y="2154404"/>
          <a:ext cx="458710" cy="45871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F4BEED-2AB4-446E-B91D-A236D858DD79}">
      <dsp:nvSpPr>
        <dsp:cNvPr id="0" name=""/>
        <dsp:cNvSpPr/>
      </dsp:nvSpPr>
      <dsp:spPr>
        <a:xfrm>
          <a:off x="4172455" y="1988319"/>
          <a:ext cx="1864217" cy="79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Calibri" panose="020F0502020204030204" pitchFamily="34" charset="0"/>
            </a:rPr>
            <a:t>Housing / Shelter</a:t>
          </a:r>
        </a:p>
      </dsp:txBody>
      <dsp:txXfrm>
        <a:off x="4172455" y="1988319"/>
        <a:ext cx="1864217" cy="79088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C4C17C-7E7C-4FEC-B62C-2EC79CF227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7C075B-BE3D-49D9-B36A-CFDC1E1A6A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FF0176-442A-4234-91CF-68DD85B022D0}" type="datetimeFigureOut">
              <a:rPr lang="en-US" smtClean="0"/>
              <a:t>4/7/2024</a:t>
            </a:fld>
            <a:endParaRPr lang="en-US"/>
          </a:p>
        </p:txBody>
      </p:sp>
      <p:sp>
        <p:nvSpPr>
          <p:cNvPr id="4" name="Footer Placeholder 3">
            <a:extLst>
              <a:ext uri="{FF2B5EF4-FFF2-40B4-BE49-F238E27FC236}">
                <a16:creationId xmlns:a16="http://schemas.microsoft.com/office/drawing/2014/main" id="{41C51D5B-9ACC-4F7A-8FFF-434578E311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CB73B81-98C8-47F4-8EE3-2D536C2469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B64E2B-7E83-4383-8FC0-C0783385D97D}" type="slidenum">
              <a:rPr lang="en-US" smtClean="0"/>
              <a:t>‹#›</a:t>
            </a:fld>
            <a:endParaRPr lang="en-US"/>
          </a:p>
        </p:txBody>
      </p:sp>
    </p:spTree>
    <p:extLst>
      <p:ext uri="{BB962C8B-B14F-4D97-AF65-F5344CB8AC3E}">
        <p14:creationId xmlns:p14="http://schemas.microsoft.com/office/powerpoint/2010/main" val="1462464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7FB6F2-8A5C-9647-8FAA-4ADC82379097}" type="datetimeFigureOut">
              <a:rPr lang="en-US" smtClean="0"/>
              <a:t>4/7/2024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6E53C-B540-F24C-A49E-7383CF25FB5C}" type="slidenum">
              <a:rPr lang="en-US" smtClean="0"/>
              <a:t>‹#›</a:t>
            </a:fld>
            <a:endParaRPr lang="en-US"/>
          </a:p>
        </p:txBody>
      </p:sp>
    </p:spTree>
    <p:extLst>
      <p:ext uri="{BB962C8B-B14F-4D97-AF65-F5344CB8AC3E}">
        <p14:creationId xmlns:p14="http://schemas.microsoft.com/office/powerpoint/2010/main" val="1631609054"/>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a:t>
            </a:fld>
            <a:endParaRPr lang="en-US"/>
          </a:p>
        </p:txBody>
      </p:sp>
    </p:spTree>
    <p:extLst>
      <p:ext uri="{BB962C8B-B14F-4D97-AF65-F5344CB8AC3E}">
        <p14:creationId xmlns:p14="http://schemas.microsoft.com/office/powerpoint/2010/main" val="645402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0CE4F3-8C8E-2540-A47E-EA6B3413E567}" type="slidenum">
              <a:rPr lang="en-US" smtClean="0"/>
              <a:t>10</a:t>
            </a:fld>
            <a:endParaRPr lang="en-US"/>
          </a:p>
        </p:txBody>
      </p:sp>
    </p:spTree>
    <p:extLst>
      <p:ext uri="{BB962C8B-B14F-4D97-AF65-F5344CB8AC3E}">
        <p14:creationId xmlns:p14="http://schemas.microsoft.com/office/powerpoint/2010/main" val="4076186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0CE4F3-8C8E-2540-A47E-EA6B3413E567}" type="slidenum">
              <a:rPr lang="en-US" smtClean="0"/>
              <a:t>11</a:t>
            </a:fld>
            <a:endParaRPr lang="en-US"/>
          </a:p>
        </p:txBody>
      </p:sp>
    </p:spTree>
    <p:extLst>
      <p:ext uri="{BB962C8B-B14F-4D97-AF65-F5344CB8AC3E}">
        <p14:creationId xmlns:p14="http://schemas.microsoft.com/office/powerpoint/2010/main" val="3159389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0CE4F3-8C8E-2540-A47E-EA6B3413E567}" type="slidenum">
              <a:rPr lang="en-US" smtClean="0"/>
              <a:t>12</a:t>
            </a:fld>
            <a:endParaRPr lang="en-US"/>
          </a:p>
        </p:txBody>
      </p:sp>
    </p:spTree>
    <p:extLst>
      <p:ext uri="{BB962C8B-B14F-4D97-AF65-F5344CB8AC3E}">
        <p14:creationId xmlns:p14="http://schemas.microsoft.com/office/powerpoint/2010/main" val="3555419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0CE4F3-8C8E-2540-A47E-EA6B3413E567}" type="slidenum">
              <a:rPr lang="en-US" smtClean="0"/>
              <a:t>13</a:t>
            </a:fld>
            <a:endParaRPr lang="en-US"/>
          </a:p>
        </p:txBody>
      </p:sp>
    </p:spTree>
    <p:extLst>
      <p:ext uri="{BB962C8B-B14F-4D97-AF65-F5344CB8AC3E}">
        <p14:creationId xmlns:p14="http://schemas.microsoft.com/office/powerpoint/2010/main" val="2108806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0CE4F3-8C8E-2540-A47E-EA6B3413E567}" type="slidenum">
              <a:rPr lang="en-US" smtClean="0"/>
              <a:t>14</a:t>
            </a:fld>
            <a:endParaRPr lang="en-US"/>
          </a:p>
        </p:txBody>
      </p:sp>
    </p:spTree>
    <p:extLst>
      <p:ext uri="{BB962C8B-B14F-4D97-AF65-F5344CB8AC3E}">
        <p14:creationId xmlns:p14="http://schemas.microsoft.com/office/powerpoint/2010/main" val="764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0CE4F3-8C8E-2540-A47E-EA6B3413E567}" type="slidenum">
              <a:rPr lang="en-US" smtClean="0"/>
              <a:t>15</a:t>
            </a:fld>
            <a:endParaRPr lang="en-US"/>
          </a:p>
        </p:txBody>
      </p:sp>
    </p:spTree>
    <p:extLst>
      <p:ext uri="{BB962C8B-B14F-4D97-AF65-F5344CB8AC3E}">
        <p14:creationId xmlns:p14="http://schemas.microsoft.com/office/powerpoint/2010/main" val="3104986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29275" cy="3167062"/>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96926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0CE4F3-8C8E-2540-A47E-EA6B3413E567}" type="slidenum">
              <a:rPr lang="en-US" smtClean="0"/>
              <a:t>17</a:t>
            </a:fld>
            <a:endParaRPr lang="en-US" dirty="0"/>
          </a:p>
        </p:txBody>
      </p:sp>
    </p:spTree>
    <p:extLst>
      <p:ext uri="{BB962C8B-B14F-4D97-AF65-F5344CB8AC3E}">
        <p14:creationId xmlns:p14="http://schemas.microsoft.com/office/powerpoint/2010/main" val="3403155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0CE4F3-8C8E-2540-A47E-EA6B3413E567}" type="slidenum">
              <a:rPr lang="en-US" smtClean="0"/>
              <a:t>18</a:t>
            </a:fld>
            <a:endParaRPr lang="en-US" dirty="0"/>
          </a:p>
        </p:txBody>
      </p:sp>
    </p:spTree>
    <p:extLst>
      <p:ext uri="{BB962C8B-B14F-4D97-AF65-F5344CB8AC3E}">
        <p14:creationId xmlns:p14="http://schemas.microsoft.com/office/powerpoint/2010/main" val="2547823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0CE4F3-8C8E-2540-A47E-EA6B3413E567}" type="slidenum">
              <a:rPr lang="en-US" smtClean="0"/>
              <a:t>19</a:t>
            </a:fld>
            <a:endParaRPr lang="en-US" dirty="0"/>
          </a:p>
        </p:txBody>
      </p:sp>
    </p:spTree>
    <p:extLst>
      <p:ext uri="{BB962C8B-B14F-4D97-AF65-F5344CB8AC3E}">
        <p14:creationId xmlns:p14="http://schemas.microsoft.com/office/powerpoint/2010/main" val="416436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29275" cy="31670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70962" rtl="0" eaLnBrk="1" fontAlgn="auto" latinLnBrk="0" hangingPunct="1">
              <a:lnSpc>
                <a:spcPct val="100000"/>
              </a:lnSpc>
              <a:spcBef>
                <a:spcPts val="0"/>
              </a:spcBef>
              <a:spcAft>
                <a:spcPts val="0"/>
              </a:spcAft>
              <a:buClrTx/>
              <a:buSzTx/>
              <a:buFontTx/>
              <a:buNone/>
              <a:tabLst/>
              <a:defRPr/>
            </a:pPr>
            <a:fld id="{990CE4F3-8C8E-2540-A47E-EA6B3413E567}" type="slidenum">
              <a:rPr kumimoji="0" lang="en-US" sz="1200" b="0" i="0" u="none" strike="noStrike" kern="1200" cap="none" spc="0" normalizeH="0" baseline="0" noProof="0">
                <a:ln>
                  <a:noFill/>
                </a:ln>
                <a:solidFill>
                  <a:prstClr val="black"/>
                </a:solidFill>
                <a:effectLst/>
                <a:uLnTx/>
                <a:uFillTx/>
                <a:latin typeface="Calibri"/>
                <a:ea typeface="+mn-ea"/>
                <a:cs typeface="Calibri" panose="020F0502020204030204" pitchFamily="34" charset="0"/>
                <a:sym typeface="Arial" panose="020B0604020202020204" pitchFamily="34" charset="0"/>
              </a:rPr>
              <a:pPr marL="0" marR="0" lvl="0" indent="0" algn="r" defTabSz="47096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sym typeface="Arial" panose="020B0604020202020204" pitchFamily="34" charset="0"/>
            </a:endParaRPr>
          </a:p>
        </p:txBody>
      </p:sp>
    </p:spTree>
    <p:extLst>
      <p:ext uri="{BB962C8B-B14F-4D97-AF65-F5344CB8AC3E}">
        <p14:creationId xmlns:p14="http://schemas.microsoft.com/office/powerpoint/2010/main" val="4180389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0CE4F3-8C8E-2540-A47E-EA6B3413E567}" type="slidenum">
              <a:rPr lang="en-US" smtClean="0"/>
              <a:t>20</a:t>
            </a:fld>
            <a:endParaRPr lang="en-US" dirty="0"/>
          </a:p>
        </p:txBody>
      </p:sp>
    </p:spTree>
    <p:extLst>
      <p:ext uri="{BB962C8B-B14F-4D97-AF65-F5344CB8AC3E}">
        <p14:creationId xmlns:p14="http://schemas.microsoft.com/office/powerpoint/2010/main" val="3911076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0CE4F3-8C8E-2540-A47E-EA6B3413E567}" type="slidenum">
              <a:rPr lang="en-US" smtClean="0"/>
              <a:t>21</a:t>
            </a:fld>
            <a:endParaRPr lang="en-US" dirty="0"/>
          </a:p>
        </p:txBody>
      </p:sp>
    </p:spTree>
    <p:extLst>
      <p:ext uri="{BB962C8B-B14F-4D97-AF65-F5344CB8AC3E}">
        <p14:creationId xmlns:p14="http://schemas.microsoft.com/office/powerpoint/2010/main" val="2158130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a:p>
        </p:txBody>
      </p:sp>
    </p:spTree>
    <p:extLst>
      <p:ext uri="{BB962C8B-B14F-4D97-AF65-F5344CB8AC3E}">
        <p14:creationId xmlns:p14="http://schemas.microsoft.com/office/powerpoint/2010/main" val="2260124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0CE4F3-8C8E-2540-A47E-EA6B3413E5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1631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0CE4F3-8C8E-2540-A47E-EA6B3413E5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7427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0CE4F3-8C8E-2540-A47E-EA6B3413E5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43851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1735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8699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0962">
              <a:defRPr/>
            </a:pPr>
            <a:endParaRPr lang="en-US"/>
          </a:p>
        </p:txBody>
      </p:sp>
      <p:sp>
        <p:nvSpPr>
          <p:cNvPr id="4" name="Slide Number Placeholder 3"/>
          <p:cNvSpPr>
            <a:spLocks noGrp="1"/>
          </p:cNvSpPr>
          <p:nvPr>
            <p:ph type="sldNum" sz="quarter" idx="5"/>
          </p:nvPr>
        </p:nvSpPr>
        <p:spPr/>
        <p:txBody>
          <a:bodyPr/>
          <a:lstStyle/>
          <a:p>
            <a:pPr defTabSz="470962">
              <a:defRPr/>
            </a:pPr>
            <a:fld id="{990CE4F3-8C8E-2540-A47E-EA6B3413E567}" type="slidenum">
              <a:rPr lang="en-US">
                <a:solidFill>
                  <a:prstClr val="black"/>
                </a:solidFill>
                <a:latin typeface="Calibri"/>
              </a:rPr>
              <a:pPr defTabSz="470962">
                <a:defRPr/>
              </a:pPr>
              <a:t>28</a:t>
            </a:fld>
            <a:endParaRPr lang="en-US">
              <a:solidFill>
                <a:prstClr val="black"/>
              </a:solidFill>
              <a:latin typeface="Calibri"/>
            </a:endParaRPr>
          </a:p>
        </p:txBody>
      </p:sp>
    </p:spTree>
    <p:extLst>
      <p:ext uri="{BB962C8B-B14F-4D97-AF65-F5344CB8AC3E}">
        <p14:creationId xmlns:p14="http://schemas.microsoft.com/office/powerpoint/2010/main" val="2470172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0962">
              <a:defRPr/>
            </a:pPr>
            <a:endParaRPr lang="en-US"/>
          </a:p>
        </p:txBody>
      </p:sp>
      <p:sp>
        <p:nvSpPr>
          <p:cNvPr id="4" name="Slide Number Placeholder 3"/>
          <p:cNvSpPr>
            <a:spLocks noGrp="1"/>
          </p:cNvSpPr>
          <p:nvPr>
            <p:ph type="sldNum" sz="quarter" idx="5"/>
          </p:nvPr>
        </p:nvSpPr>
        <p:spPr/>
        <p:txBody>
          <a:bodyPr/>
          <a:lstStyle/>
          <a:p>
            <a:pPr defTabSz="470962">
              <a:defRPr/>
            </a:pPr>
            <a:fld id="{990CE4F3-8C8E-2540-A47E-EA6B3413E567}" type="slidenum">
              <a:rPr lang="en-US">
                <a:solidFill>
                  <a:prstClr val="black"/>
                </a:solidFill>
                <a:latin typeface="Calibri"/>
              </a:rPr>
              <a:pPr defTabSz="470962">
                <a:defRPr/>
              </a:pPr>
              <a:t>29</a:t>
            </a:fld>
            <a:endParaRPr lang="en-US">
              <a:solidFill>
                <a:prstClr val="black"/>
              </a:solidFill>
              <a:latin typeface="Calibri"/>
            </a:endParaRPr>
          </a:p>
        </p:txBody>
      </p:sp>
    </p:spTree>
    <p:extLst>
      <p:ext uri="{BB962C8B-B14F-4D97-AF65-F5344CB8AC3E}">
        <p14:creationId xmlns:p14="http://schemas.microsoft.com/office/powerpoint/2010/main" val="3569285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29275" cy="31670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70962" rtl="0" eaLnBrk="1" fontAlgn="auto" latinLnBrk="0" hangingPunct="1">
              <a:lnSpc>
                <a:spcPct val="100000"/>
              </a:lnSpc>
              <a:spcBef>
                <a:spcPts val="0"/>
              </a:spcBef>
              <a:spcAft>
                <a:spcPts val="0"/>
              </a:spcAft>
              <a:buClrTx/>
              <a:buSzTx/>
              <a:buFontTx/>
              <a:buNone/>
              <a:tabLst/>
              <a:defRPr/>
            </a:pPr>
            <a:fld id="{990CE4F3-8C8E-2540-A47E-EA6B3413E567}" type="slidenum">
              <a:rPr kumimoji="0" lang="en-US" sz="1200" b="0" i="0" u="none" strike="noStrike" kern="1200" cap="none" spc="0" normalizeH="0" baseline="0" noProof="0">
                <a:ln>
                  <a:noFill/>
                </a:ln>
                <a:solidFill>
                  <a:prstClr val="black"/>
                </a:solidFill>
                <a:effectLst/>
                <a:uLnTx/>
                <a:uFillTx/>
                <a:latin typeface="Calibri"/>
                <a:ea typeface="+mn-ea"/>
                <a:cs typeface="Calibri" panose="020F0502020204030204" pitchFamily="34" charset="0"/>
                <a:sym typeface="Arial" panose="020B0604020202020204" pitchFamily="34" charset="0"/>
              </a:rPr>
              <a:pPr marL="0" marR="0" lvl="0" indent="0" algn="r" defTabSz="47096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sym typeface="Arial" panose="020B0604020202020204" pitchFamily="34" charset="0"/>
            </a:endParaRPr>
          </a:p>
        </p:txBody>
      </p:sp>
    </p:spTree>
    <p:extLst>
      <p:ext uri="{BB962C8B-B14F-4D97-AF65-F5344CB8AC3E}">
        <p14:creationId xmlns:p14="http://schemas.microsoft.com/office/powerpoint/2010/main" val="19887799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24363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4</a:t>
            </a:fld>
            <a:endParaRPr lang="en-US"/>
          </a:p>
        </p:txBody>
      </p:sp>
    </p:spTree>
    <p:extLst>
      <p:ext uri="{BB962C8B-B14F-4D97-AF65-F5344CB8AC3E}">
        <p14:creationId xmlns:p14="http://schemas.microsoft.com/office/powerpoint/2010/main" val="3182704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marL="0" marR="0" lvl="0" indent="0" algn="r" defTabSz="470962" rtl="0" eaLnBrk="1" fontAlgn="auto" latinLnBrk="0" hangingPunct="1">
              <a:lnSpc>
                <a:spcPct val="100000"/>
              </a:lnSpc>
              <a:spcBef>
                <a:spcPts val="0"/>
              </a:spcBef>
              <a:spcAft>
                <a:spcPts val="0"/>
              </a:spcAft>
              <a:buClrTx/>
              <a:buSzTx/>
              <a:buFontTx/>
              <a:buNone/>
              <a:tabLst/>
              <a:defRPr/>
            </a:pPr>
            <a:fld id="{990CE4F3-8C8E-2540-A47E-EA6B3413E567}" type="slidenum">
              <a:rPr kumimoji="0" lang="en-US" sz="1200" b="0" i="0" u="none" strike="noStrike" kern="1200" cap="none" spc="0" normalizeH="0" baseline="0" noProof="0">
                <a:ln>
                  <a:noFill/>
                </a:ln>
                <a:solidFill>
                  <a:prstClr val="black"/>
                </a:solidFill>
                <a:effectLst/>
                <a:uLnTx/>
                <a:uFillTx/>
                <a:latin typeface="Calibri"/>
                <a:ea typeface="+mn-ea"/>
                <a:cs typeface="Calibri" panose="020F0502020204030204" pitchFamily="34" charset="0"/>
                <a:sym typeface="Arial" panose="020B0604020202020204" pitchFamily="34" charset="0"/>
              </a:rPr>
              <a:pPr marL="0" marR="0" lvl="0" indent="0" algn="r" defTabSz="470962"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sym typeface="Arial" panose="020B0604020202020204" pitchFamily="34" charset="0"/>
            </a:endParaRPr>
          </a:p>
        </p:txBody>
      </p:sp>
    </p:spTree>
    <p:extLst>
      <p:ext uri="{BB962C8B-B14F-4D97-AF65-F5344CB8AC3E}">
        <p14:creationId xmlns:p14="http://schemas.microsoft.com/office/powerpoint/2010/main" val="3108327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0CE4F3-8C8E-2540-A47E-EA6B3413E5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4802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pPr marL="0" marR="0" lvl="0" indent="0" algn="r" defTabSz="470962" rtl="0" eaLnBrk="1" fontAlgn="auto" latinLnBrk="0" hangingPunct="1">
              <a:lnSpc>
                <a:spcPct val="100000"/>
              </a:lnSpc>
              <a:spcBef>
                <a:spcPts val="0"/>
              </a:spcBef>
              <a:spcAft>
                <a:spcPts val="0"/>
              </a:spcAft>
              <a:buClrTx/>
              <a:buSzTx/>
              <a:buFontTx/>
              <a:buNone/>
              <a:tabLst/>
              <a:defRPr/>
            </a:pPr>
            <a:fld id="{FB8DE18E-0B12-EF4E-9448-2F93AC93163E}" type="slidenum">
              <a:rPr kumimoji="0" lang="en-US" sz="1200" b="0" i="0" u="none" strike="noStrike" kern="1200" cap="none" spc="0" normalizeH="0" baseline="0" noProof="0">
                <a:ln>
                  <a:noFill/>
                </a:ln>
                <a:solidFill>
                  <a:prstClr val="black"/>
                </a:solidFill>
                <a:effectLst/>
                <a:uLnTx/>
                <a:uFillTx/>
                <a:latin typeface="Calibri"/>
                <a:ea typeface="+mn-ea"/>
                <a:cs typeface="Calibri" panose="020F0502020204030204" pitchFamily="34" charset="0"/>
                <a:sym typeface="Arial" panose="020B0604020202020204" pitchFamily="34" charset="0"/>
              </a:rPr>
              <a:pPr marL="0" marR="0" lvl="0" indent="0" algn="r" defTabSz="470962"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sym typeface="Arial" panose="020B0604020202020204" pitchFamily="34" charset="0"/>
            </a:endParaRPr>
          </a:p>
        </p:txBody>
      </p:sp>
    </p:spTree>
    <p:extLst>
      <p:ext uri="{BB962C8B-B14F-4D97-AF65-F5344CB8AC3E}">
        <p14:creationId xmlns:p14="http://schemas.microsoft.com/office/powerpoint/2010/main" val="3534045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29275" cy="31670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41923" rtl="0" eaLnBrk="1" fontAlgn="auto" latinLnBrk="0" hangingPunct="1">
              <a:lnSpc>
                <a:spcPct val="100000"/>
              </a:lnSpc>
              <a:spcBef>
                <a:spcPts val="0"/>
              </a:spcBef>
              <a:spcAft>
                <a:spcPts val="0"/>
              </a:spcAft>
              <a:buClrTx/>
              <a:buSzTx/>
              <a:buFontTx/>
              <a:buNone/>
              <a:tabLst/>
              <a:defRPr/>
            </a:pPr>
            <a:fld id="{990CE4F3-8C8E-2540-A47E-EA6B3413E56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sym typeface="Arial" panose="020B0604020202020204" pitchFamily="34" charset="0"/>
              </a:rPr>
              <a:pPr marL="0" marR="0" lvl="0" indent="0" algn="r" defTabSz="941923"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panose="020B0604020202020204" pitchFamily="34" charset="0"/>
            </a:endParaRPr>
          </a:p>
        </p:txBody>
      </p:sp>
    </p:spTree>
    <p:extLst>
      <p:ext uri="{BB962C8B-B14F-4D97-AF65-F5344CB8AC3E}">
        <p14:creationId xmlns:p14="http://schemas.microsoft.com/office/powerpoint/2010/main" val="622217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9</a:t>
            </a:fld>
            <a:endParaRPr lang="en-US"/>
          </a:p>
        </p:txBody>
      </p:sp>
    </p:spTree>
    <p:extLst>
      <p:ext uri="{BB962C8B-B14F-4D97-AF65-F5344CB8AC3E}">
        <p14:creationId xmlns:p14="http://schemas.microsoft.com/office/powerpoint/2010/main" val="3061180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D87F21-D903-5709-3966-995AF1EA1B66}"/>
              </a:ext>
            </a:extLst>
          </p:cNvPr>
          <p:cNvSpPr>
            <a:spLocks noGrp="1"/>
          </p:cNvSpPr>
          <p:nvPr>
            <p:ph type="ctrTitle"/>
          </p:nvPr>
        </p:nvSpPr>
        <p:spPr>
          <a:xfrm>
            <a:off x="606868" y="2895455"/>
            <a:ext cx="11000232" cy="914400"/>
          </a:xfrm>
        </p:spPr>
        <p:txBody>
          <a:bodyPr anchor="ctr">
            <a:noAutofit/>
          </a:bodyPr>
          <a:lstStyle>
            <a:lvl1pPr algn="ctr">
              <a:defRPr sz="4000" spc="200" baseline="0">
                <a:solidFill>
                  <a:srgbClr val="101820"/>
                </a:solidFill>
              </a:defRPr>
            </a:lvl1pPr>
          </a:lstStyle>
          <a:p>
            <a:r>
              <a:rPr lang="en-US" dirty="0"/>
              <a:t>Click to edit Master title style</a:t>
            </a:r>
          </a:p>
        </p:txBody>
      </p:sp>
      <p:sp>
        <p:nvSpPr>
          <p:cNvPr id="5" name="Subtitle 2">
            <a:extLst>
              <a:ext uri="{FF2B5EF4-FFF2-40B4-BE49-F238E27FC236}">
                <a16:creationId xmlns:a16="http://schemas.microsoft.com/office/drawing/2014/main" id="{78A6520B-137D-12EE-6230-4E49B52D4509}"/>
              </a:ext>
            </a:extLst>
          </p:cNvPr>
          <p:cNvSpPr>
            <a:spLocks noGrp="1"/>
          </p:cNvSpPr>
          <p:nvPr>
            <p:ph type="subTitle" idx="1"/>
          </p:nvPr>
        </p:nvSpPr>
        <p:spPr>
          <a:xfrm>
            <a:off x="585181" y="3909540"/>
            <a:ext cx="11019187" cy="1567828"/>
          </a:xfrm>
        </p:spPr>
        <p:txBody>
          <a:bodyPr lIns="91440" rIns="91440" anchor="t" anchorCtr="0">
            <a:noAutofit/>
          </a:bodyPr>
          <a:lstStyle>
            <a:lvl1pPr marL="0" indent="0" algn="ctr">
              <a:lnSpc>
                <a:spcPct val="100000"/>
              </a:lnSpc>
              <a:spcBef>
                <a:spcPts val="60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6" name="Picture 5" descr="Charting the Cs: Cooperation, Communication and Collaboration.&#10;Statewide Professional Development to Support the Workforce and Low Incidence Disability Areas.&#10;">
            <a:extLst>
              <a:ext uri="{FF2B5EF4-FFF2-40B4-BE49-F238E27FC236}">
                <a16:creationId xmlns:a16="http://schemas.microsoft.com/office/drawing/2014/main" id="{4B98963F-7B7B-FABC-191C-AE6A08144C6B}"/>
              </a:ext>
            </a:extLst>
          </p:cNvPr>
          <p:cNvPicPr>
            <a:picLocks noGrp="1" noChangeAspect="1"/>
          </p:cNvPicPr>
          <p:nvPr userDrawn="1"/>
        </p:nvPicPr>
        <p:blipFill>
          <a:blip r:embed="rId2"/>
          <a:stretch>
            <a:fillRect/>
          </a:stretch>
        </p:blipFill>
        <p:spPr>
          <a:xfrm>
            <a:off x="3954815" y="1714046"/>
            <a:ext cx="4317320" cy="959405"/>
          </a:xfrm>
          <a:prstGeom prst="rect">
            <a:avLst/>
          </a:prstGeom>
        </p:spPr>
      </p:pic>
    </p:spTree>
    <p:extLst>
      <p:ext uri="{BB962C8B-B14F-4D97-AF65-F5344CB8AC3E}">
        <p14:creationId xmlns:p14="http://schemas.microsoft.com/office/powerpoint/2010/main" val="3372551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12">
    <p:spTree>
      <p:nvGrpSpPr>
        <p:cNvPr id="1" name=""/>
        <p:cNvGrpSpPr/>
        <p:nvPr/>
      </p:nvGrpSpPr>
      <p:grpSpPr>
        <a:xfrm>
          <a:off x="0" y="0"/>
          <a:ext cx="0" cy="0"/>
          <a:chOff x="0" y="0"/>
          <a:chExt cx="0" cy="0"/>
        </a:xfrm>
      </p:grpSpPr>
      <p:sp>
        <p:nvSpPr>
          <p:cNvPr id="2" name="Title 1"/>
          <p:cNvSpPr>
            <a:spLocks noGrp="1"/>
          </p:cNvSpPr>
          <p:nvPr>
            <p:ph type="title"/>
          </p:nvPr>
        </p:nvSpPr>
        <p:spPr>
          <a:xfrm>
            <a:off x="606503" y="1627632"/>
            <a:ext cx="10087094" cy="1133856"/>
          </a:xfrm>
        </p:spPr>
        <p:txBody>
          <a:bodyPr/>
          <a:lstStyle/>
          <a:p>
            <a:r>
              <a:rPr lang="en-US" dirty="0"/>
              <a:t>Click to edit Master title style</a:t>
            </a:r>
          </a:p>
        </p:txBody>
      </p:sp>
      <p:sp>
        <p:nvSpPr>
          <p:cNvPr id="6" name="Picture Placeholder 5">
            <a:extLst>
              <a:ext uri="{FF2B5EF4-FFF2-40B4-BE49-F238E27FC236}">
                <a16:creationId xmlns:a16="http://schemas.microsoft.com/office/drawing/2014/main" id="{9756F5AF-083E-0F8D-DC11-D0EACF54BDD4}"/>
              </a:ext>
            </a:extLst>
          </p:cNvPr>
          <p:cNvSpPr>
            <a:spLocks noGrp="1"/>
          </p:cNvSpPr>
          <p:nvPr>
            <p:ph type="pic" sz="quarter" idx="10"/>
          </p:nvPr>
        </p:nvSpPr>
        <p:spPr>
          <a:xfrm>
            <a:off x="1471449" y="2918691"/>
            <a:ext cx="9249104" cy="3398982"/>
          </a:xfrm>
          <a:solidFill>
            <a:schemeClr val="accent5">
              <a:lumMod val="20000"/>
              <a:lumOff val="80000"/>
            </a:schemeClr>
          </a:solidFill>
        </p:spPr>
        <p:txBody>
          <a:bodyPr anchor="ctr" anchorCtr="1"/>
          <a:lstStyle>
            <a:lvl1pPr marL="0" indent="0">
              <a:buNone/>
              <a:defRPr/>
            </a:lvl1pPr>
          </a:lstStyle>
          <a:p>
            <a:endParaRPr lang="en-US" dirty="0"/>
          </a:p>
        </p:txBody>
      </p:sp>
      <p:pic>
        <p:nvPicPr>
          <p:cNvPr id="4" name="Picture 3" descr="Your best life, your way, 1-866-333-2466 , disabilityhubmn.org">
            <a:extLst>
              <a:ext uri="{FF2B5EF4-FFF2-40B4-BE49-F238E27FC236}">
                <a16:creationId xmlns:a16="http://schemas.microsoft.com/office/drawing/2014/main" id="{0A3B726C-3696-8A66-3861-544B1B1D07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44279" y="6480846"/>
            <a:ext cx="5135233" cy="157716"/>
          </a:xfrm>
          <a:prstGeom prst="rect">
            <a:avLst/>
          </a:prstGeom>
        </p:spPr>
      </p:pic>
      <p:pic>
        <p:nvPicPr>
          <p:cNvPr id="7" name="Picture 6" descr="Disability hub Minnesota, logo&#10;&#10;">
            <a:extLst>
              <a:ext uri="{FF2B5EF4-FFF2-40B4-BE49-F238E27FC236}">
                <a16:creationId xmlns:a16="http://schemas.microsoft.com/office/drawing/2014/main" id="{74E505C3-2CB1-0D56-BD14-4DDB93CAE281}"/>
              </a:ext>
            </a:extLst>
          </p:cNvPr>
          <p:cNvPicPr>
            <a:picLocks noChangeAspect="1"/>
          </p:cNvPicPr>
          <p:nvPr userDrawn="1"/>
        </p:nvPicPr>
        <p:blipFill rotWithShape="1">
          <a:blip r:embed="rId3"/>
          <a:srcRect l="24115" t="11354" r="23596" b="34128"/>
          <a:stretch/>
        </p:blipFill>
        <p:spPr>
          <a:xfrm>
            <a:off x="10693597" y="1540581"/>
            <a:ext cx="1292137" cy="1335969"/>
          </a:xfrm>
          <a:prstGeom prst="rect">
            <a:avLst/>
          </a:prstGeom>
        </p:spPr>
      </p:pic>
    </p:spTree>
    <p:extLst>
      <p:ext uri="{BB962C8B-B14F-4D97-AF65-F5344CB8AC3E}">
        <p14:creationId xmlns:p14="http://schemas.microsoft.com/office/powerpoint/2010/main" val="2544483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12">
    <p:spTree>
      <p:nvGrpSpPr>
        <p:cNvPr id="1" name=""/>
        <p:cNvGrpSpPr/>
        <p:nvPr/>
      </p:nvGrpSpPr>
      <p:grpSpPr>
        <a:xfrm>
          <a:off x="0" y="0"/>
          <a:ext cx="0" cy="0"/>
          <a:chOff x="0" y="0"/>
          <a:chExt cx="0" cy="0"/>
        </a:xfrm>
      </p:grpSpPr>
      <p:sp>
        <p:nvSpPr>
          <p:cNvPr id="2" name="Title 1"/>
          <p:cNvSpPr>
            <a:spLocks noGrp="1"/>
          </p:cNvSpPr>
          <p:nvPr>
            <p:ph type="title"/>
          </p:nvPr>
        </p:nvSpPr>
        <p:spPr>
          <a:xfrm>
            <a:off x="606503" y="1627632"/>
            <a:ext cx="10978994" cy="1133856"/>
          </a:xfrm>
        </p:spPr>
        <p:txBody>
          <a:bodyPr/>
          <a:lstStyle/>
          <a:p>
            <a:r>
              <a:rPr lang="en-US" dirty="0"/>
              <a:t>Click to edit Master title style</a:t>
            </a:r>
          </a:p>
        </p:txBody>
      </p:sp>
      <p:pic>
        <p:nvPicPr>
          <p:cNvPr id="5" name="Graphic 4">
            <a:extLst>
              <a:ext uri="{FF2B5EF4-FFF2-40B4-BE49-F238E27FC236}">
                <a16:creationId xmlns:a16="http://schemas.microsoft.com/office/drawing/2014/main" id="{893ED3B1-8AF4-5ACE-C90A-BF7B08CD7815}"/>
              </a:ext>
              <a:ext uri="{C183D7F6-B498-43B3-948B-1728B52AA6E4}">
                <adec:decorative xmlns:adec="http://schemas.microsoft.com/office/drawing/2017/decorative" val="1"/>
              </a:ext>
            </a:extLst>
          </p:cNvPr>
          <p:cNvPicPr>
            <a:picLocks noChangeAspect="1"/>
          </p:cNvPicPr>
          <p:nvPr userDrawn="1"/>
        </p:nvPicPr>
        <p:blipFill>
          <a:blip r:embed="rId2">
            <a:alphaModFix amt="88000"/>
            <a:extLst>
              <a:ext uri="{96DAC541-7B7A-43D3-8B79-37D633B846F1}">
                <asvg:svgBlip xmlns:asvg="http://schemas.microsoft.com/office/drawing/2016/SVG/main" r:embed="rId3"/>
              </a:ext>
            </a:extLst>
          </a:blip>
          <a:stretch>
            <a:fillRect/>
          </a:stretch>
        </p:blipFill>
        <p:spPr>
          <a:xfrm>
            <a:off x="583334" y="2833834"/>
            <a:ext cx="11608666" cy="1262679"/>
          </a:xfrm>
          <a:prstGeom prst="rect">
            <a:avLst/>
          </a:prstGeom>
        </p:spPr>
      </p:pic>
      <p:pic>
        <p:nvPicPr>
          <p:cNvPr id="9" name="Picture 8">
            <a:extLst>
              <a:ext uri="{FF2B5EF4-FFF2-40B4-BE49-F238E27FC236}">
                <a16:creationId xmlns:a16="http://schemas.microsoft.com/office/drawing/2014/main" id="{22B47E2C-08A6-EE8E-F22F-B1126C23EE3B}"/>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3839" b="37749"/>
          <a:stretch/>
        </p:blipFill>
        <p:spPr>
          <a:xfrm>
            <a:off x="9778825" y="2824309"/>
            <a:ext cx="2403735" cy="1262679"/>
          </a:xfrm>
          <a:prstGeom prst="rect">
            <a:avLst/>
          </a:prstGeom>
        </p:spPr>
      </p:pic>
    </p:spTree>
    <p:extLst>
      <p:ext uri="{BB962C8B-B14F-4D97-AF65-F5344CB8AC3E}">
        <p14:creationId xmlns:p14="http://schemas.microsoft.com/office/powerpoint/2010/main" val="571025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D87F21-D903-5709-3966-995AF1EA1B66}"/>
              </a:ext>
            </a:extLst>
          </p:cNvPr>
          <p:cNvSpPr>
            <a:spLocks noGrp="1"/>
          </p:cNvSpPr>
          <p:nvPr>
            <p:ph type="ctrTitle"/>
          </p:nvPr>
        </p:nvSpPr>
        <p:spPr>
          <a:xfrm>
            <a:off x="606868" y="2895455"/>
            <a:ext cx="11000232" cy="914400"/>
          </a:xfrm>
        </p:spPr>
        <p:txBody>
          <a:bodyPr anchor="ctr">
            <a:noAutofit/>
          </a:bodyPr>
          <a:lstStyle>
            <a:lvl1pPr algn="ctr">
              <a:defRPr sz="4000" spc="200" baseline="0">
                <a:solidFill>
                  <a:srgbClr val="101820"/>
                </a:solidFill>
              </a:defRPr>
            </a:lvl1pPr>
          </a:lstStyle>
          <a:p>
            <a:r>
              <a:rPr lang="en-US" dirty="0"/>
              <a:t>Click to edit Master title style</a:t>
            </a:r>
          </a:p>
        </p:txBody>
      </p:sp>
      <p:pic>
        <p:nvPicPr>
          <p:cNvPr id="6" name="Picture 5" descr="Charting the Cs: Cooperation, Communication and Collaboration.&#10;Statewide Professional Development to Support the Workforce and Low Incidence Disability Areas.&#10;">
            <a:extLst>
              <a:ext uri="{FF2B5EF4-FFF2-40B4-BE49-F238E27FC236}">
                <a16:creationId xmlns:a16="http://schemas.microsoft.com/office/drawing/2014/main" id="{4B98963F-7B7B-FABC-191C-AE6A08144C6B}"/>
              </a:ext>
            </a:extLst>
          </p:cNvPr>
          <p:cNvPicPr>
            <a:picLocks noGrp="1" noChangeAspect="1"/>
          </p:cNvPicPr>
          <p:nvPr userDrawn="1"/>
        </p:nvPicPr>
        <p:blipFill>
          <a:blip r:embed="rId2"/>
          <a:stretch>
            <a:fillRect/>
          </a:stretch>
        </p:blipFill>
        <p:spPr>
          <a:xfrm>
            <a:off x="4320767" y="1846779"/>
            <a:ext cx="3555194" cy="790043"/>
          </a:xfrm>
          <a:prstGeom prst="rect">
            <a:avLst/>
          </a:prstGeom>
        </p:spPr>
      </p:pic>
      <p:sp>
        <p:nvSpPr>
          <p:cNvPr id="3" name="Text Placeholder 2">
            <a:extLst>
              <a:ext uri="{FF2B5EF4-FFF2-40B4-BE49-F238E27FC236}">
                <a16:creationId xmlns:a16="http://schemas.microsoft.com/office/drawing/2014/main" id="{65159A9F-7C81-B813-6FD6-D26A2B21255C}"/>
              </a:ext>
            </a:extLst>
          </p:cNvPr>
          <p:cNvSpPr>
            <a:spLocks noGrp="1"/>
          </p:cNvSpPr>
          <p:nvPr>
            <p:ph type="body" sz="quarter" idx="10"/>
          </p:nvPr>
        </p:nvSpPr>
        <p:spPr>
          <a:xfrm>
            <a:off x="606425" y="3981450"/>
            <a:ext cx="11001375" cy="2465388"/>
          </a:xfrm>
        </p:spPr>
        <p:txBody>
          <a:bodyPr/>
          <a:lstStyle>
            <a:lvl1pPr marL="0" indent="0" algn="ctr">
              <a:buFont typeface="Wingdings" panose="05000000000000000000" pitchFamily="2" charset="2"/>
              <a:buNone/>
              <a:defRPr/>
            </a:lvl1pPr>
            <a:lvl2pPr algn="ctr">
              <a:defRPr/>
            </a:lvl2pPr>
            <a:lvl3pPr algn="ctr">
              <a:defRPr/>
            </a:lvl3pPr>
            <a:lvl4pPr algn="ctr">
              <a:defRPr/>
            </a:lvl4pPr>
            <a:lvl5pPr algn="ct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3624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 ">
    <p:spTree>
      <p:nvGrpSpPr>
        <p:cNvPr id="1" name=""/>
        <p:cNvGrpSpPr/>
        <p:nvPr/>
      </p:nvGrpSpPr>
      <p:grpSpPr>
        <a:xfrm>
          <a:off x="0" y="0"/>
          <a:ext cx="0" cy="0"/>
          <a:chOff x="0" y="0"/>
          <a:chExt cx="0" cy="0"/>
        </a:xfrm>
      </p:grpSpPr>
      <p:sp>
        <p:nvSpPr>
          <p:cNvPr id="2" name="Title 1"/>
          <p:cNvSpPr>
            <a:spLocks noGrp="1"/>
          </p:cNvSpPr>
          <p:nvPr>
            <p:ph type="title"/>
          </p:nvPr>
        </p:nvSpPr>
        <p:spPr>
          <a:xfrm>
            <a:off x="612489" y="1572768"/>
            <a:ext cx="10978994" cy="1133856"/>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72CE71DD-D39E-430D-92BA-5FB446CDB353}"/>
              </a:ext>
            </a:extLst>
          </p:cNvPr>
          <p:cNvSpPr>
            <a:spLocks noGrp="1"/>
          </p:cNvSpPr>
          <p:nvPr>
            <p:ph type="body" sz="quarter" idx="10"/>
          </p:nvPr>
        </p:nvSpPr>
        <p:spPr>
          <a:xfrm>
            <a:off x="612488" y="2803766"/>
            <a:ext cx="10978994" cy="3727144"/>
          </a:xfrm>
        </p:spPr>
        <p:txBody>
          <a:bodyPr/>
          <a:lstStyle>
            <a:lvl1pPr marL="0" indent="0">
              <a:spcBef>
                <a:spcPts val="600"/>
              </a:spcBef>
              <a:spcAft>
                <a:spcPts val="600"/>
              </a:spcAft>
              <a:buFont typeface="Wingdings" panose="05000000000000000000" pitchFamily="2" charset="2"/>
              <a:buNone/>
              <a:defRPr sz="2400"/>
            </a:lvl1pPr>
            <a:lvl2pPr marL="571500" indent="-342900">
              <a:spcBef>
                <a:spcPts val="600"/>
              </a:spcBef>
              <a:spcAft>
                <a:spcPts val="600"/>
              </a:spcAft>
              <a:buClr>
                <a:srgbClr val="003399"/>
              </a:buClr>
              <a:buSzPct val="80000"/>
              <a:buFont typeface="Courier New" panose="02070309020205020404" pitchFamily="49" charset="0"/>
              <a:buChar char="o"/>
              <a:defRPr sz="2400"/>
            </a:lvl2pPr>
            <a:lvl3pPr marL="800100" indent="-342900">
              <a:spcBef>
                <a:spcPts val="600"/>
              </a:spcBef>
              <a:spcAft>
                <a:spcPts val="600"/>
              </a:spcAft>
              <a:buClr>
                <a:srgbClr val="001689"/>
              </a:buClr>
              <a:buSzPct val="80000"/>
              <a:buFont typeface="Wingdings" panose="05000000000000000000" pitchFamily="2" charset="2"/>
              <a:buChar char="§"/>
              <a:defRPr sz="2400"/>
            </a:lvl3pPr>
            <a:lvl4pPr>
              <a:spcBef>
                <a:spcPts val="600"/>
              </a:spcBef>
              <a:spcAft>
                <a:spcPts val="600"/>
              </a:spcAft>
              <a:defRPr sz="2400"/>
            </a:lvl4pPr>
            <a:lvl5pPr marL="628650" indent="0">
              <a:buClr>
                <a:srgbClr val="003399"/>
              </a:buClr>
              <a:buFont typeface="Wingdings" panose="05000000000000000000" pitchFamily="2" charset="2"/>
              <a:buNone/>
              <a:defRPr sz="2400"/>
            </a:lvl5pPr>
            <a:lvl6pPr marL="800100" indent="0">
              <a:buClr>
                <a:srgbClr val="003399"/>
              </a:buClr>
              <a:buSzPct val="80000"/>
              <a:buFont typeface="Courier New" panose="02070309020205020404" pitchFamily="49" charset="0"/>
              <a:buNone/>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7 ">
    <p:spTree>
      <p:nvGrpSpPr>
        <p:cNvPr id="1" name=""/>
        <p:cNvGrpSpPr/>
        <p:nvPr/>
      </p:nvGrpSpPr>
      <p:grpSpPr>
        <a:xfrm>
          <a:off x="0" y="0"/>
          <a:ext cx="0" cy="0"/>
          <a:chOff x="0" y="0"/>
          <a:chExt cx="0" cy="0"/>
        </a:xfrm>
      </p:grpSpPr>
      <p:sp>
        <p:nvSpPr>
          <p:cNvPr id="2" name="Title 1"/>
          <p:cNvSpPr>
            <a:spLocks noGrp="1"/>
          </p:cNvSpPr>
          <p:nvPr>
            <p:ph type="title"/>
          </p:nvPr>
        </p:nvSpPr>
        <p:spPr>
          <a:xfrm>
            <a:off x="612489" y="1572768"/>
            <a:ext cx="10081108" cy="1133856"/>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72CE71DD-D39E-430D-92BA-5FB446CDB353}"/>
              </a:ext>
            </a:extLst>
          </p:cNvPr>
          <p:cNvSpPr>
            <a:spLocks noGrp="1"/>
          </p:cNvSpPr>
          <p:nvPr>
            <p:ph type="body" sz="quarter" idx="10"/>
          </p:nvPr>
        </p:nvSpPr>
        <p:spPr>
          <a:xfrm>
            <a:off x="612488" y="2803766"/>
            <a:ext cx="10978994" cy="3603613"/>
          </a:xfrm>
        </p:spPr>
        <p:txBody>
          <a:bodyPr/>
          <a:lstStyle>
            <a:lvl1pPr marL="0" indent="0">
              <a:buFont typeface="Wingdings" panose="05000000000000000000" pitchFamily="2" charset="2"/>
              <a:buNone/>
              <a:defRPr sz="2400"/>
            </a:lvl1pPr>
            <a:lvl2pPr marL="571500" indent="-342900">
              <a:buClr>
                <a:srgbClr val="003399"/>
              </a:buClr>
              <a:buSzPct val="80000"/>
              <a:buFont typeface="Courier New" panose="02070309020205020404" pitchFamily="49" charset="0"/>
              <a:buChar char="o"/>
              <a:defRPr sz="2400"/>
            </a:lvl2pPr>
            <a:lvl3pPr marL="800100" indent="-342900">
              <a:buClr>
                <a:srgbClr val="001689"/>
              </a:buClr>
              <a:buSzPct val="80000"/>
              <a:buFont typeface="Wingdings" panose="05000000000000000000" pitchFamily="2" charset="2"/>
              <a:buChar char="§"/>
              <a:defRPr sz="2400"/>
            </a:lvl3pPr>
            <a:lvl4pPr>
              <a:defRPr sz="2400"/>
            </a:lvl4pPr>
            <a:lvl5pPr marL="628650" indent="0">
              <a:buClr>
                <a:srgbClr val="003399"/>
              </a:buClr>
              <a:buFont typeface="Wingdings" panose="05000000000000000000" pitchFamily="2" charset="2"/>
              <a:buNone/>
              <a:defRPr sz="2400"/>
            </a:lvl5pPr>
            <a:lvl6pPr marL="800100" indent="0">
              <a:buClr>
                <a:srgbClr val="003399"/>
              </a:buClr>
              <a:buSzPct val="80000"/>
              <a:buFont typeface="Courier New" panose="02070309020205020404" pitchFamily="49" charset="0"/>
              <a:buNone/>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3" name="Picture 2" descr="Disability hub Minnesota, logo&#10;&#10;">
            <a:extLst>
              <a:ext uri="{FF2B5EF4-FFF2-40B4-BE49-F238E27FC236}">
                <a16:creationId xmlns:a16="http://schemas.microsoft.com/office/drawing/2014/main" id="{72CBFE85-91AB-921A-BC89-A1FD75C4786D}"/>
              </a:ext>
            </a:extLst>
          </p:cNvPr>
          <p:cNvPicPr>
            <a:picLocks noChangeAspect="1"/>
          </p:cNvPicPr>
          <p:nvPr userDrawn="1"/>
        </p:nvPicPr>
        <p:blipFill rotWithShape="1">
          <a:blip r:embed="rId2"/>
          <a:srcRect l="24115" t="11354" r="23596" b="34128"/>
          <a:stretch/>
        </p:blipFill>
        <p:spPr>
          <a:xfrm>
            <a:off x="10693597" y="1540581"/>
            <a:ext cx="1292137" cy="1335969"/>
          </a:xfrm>
          <a:prstGeom prst="rect">
            <a:avLst/>
          </a:prstGeom>
        </p:spPr>
      </p:pic>
      <p:pic>
        <p:nvPicPr>
          <p:cNvPr id="4" name="Picture 3" descr="Your best life, your way, 1-866-333-2466 , disabilityhubmn.org">
            <a:extLst>
              <a:ext uri="{FF2B5EF4-FFF2-40B4-BE49-F238E27FC236}">
                <a16:creationId xmlns:a16="http://schemas.microsoft.com/office/drawing/2014/main" id="{17909CCB-4E09-4B97-C710-F982417B87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44279" y="6480846"/>
            <a:ext cx="5135233" cy="157716"/>
          </a:xfrm>
          <a:prstGeom prst="rect">
            <a:avLst/>
          </a:prstGeom>
        </p:spPr>
      </p:pic>
    </p:spTree>
    <p:extLst>
      <p:ext uri="{BB962C8B-B14F-4D97-AF65-F5344CB8AC3E}">
        <p14:creationId xmlns:p14="http://schemas.microsoft.com/office/powerpoint/2010/main" val="4179120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2" name="Title 1"/>
          <p:cNvSpPr>
            <a:spLocks noGrp="1"/>
          </p:cNvSpPr>
          <p:nvPr>
            <p:ph type="title"/>
          </p:nvPr>
        </p:nvSpPr>
        <p:spPr>
          <a:xfrm>
            <a:off x="602901" y="1572768"/>
            <a:ext cx="10999091" cy="1133856"/>
          </a:xfrm>
        </p:spPr>
        <p:txBody>
          <a:bodyPr/>
          <a:lstStyle>
            <a:lvl1pPr>
              <a:defRPr sz="3600"/>
            </a:lvl1pPr>
          </a:lstStyle>
          <a:p>
            <a:r>
              <a:rPr lang="en-US" dirty="0"/>
              <a:t>Click to edit Master title style</a:t>
            </a:r>
          </a:p>
        </p:txBody>
      </p:sp>
      <p:sp>
        <p:nvSpPr>
          <p:cNvPr id="5" name="Text Placeholder 9">
            <a:extLst>
              <a:ext uri="{FF2B5EF4-FFF2-40B4-BE49-F238E27FC236}">
                <a16:creationId xmlns:a16="http://schemas.microsoft.com/office/drawing/2014/main" id="{244E0FAE-785D-41DB-A5ED-7E6E37EB9E6C}"/>
              </a:ext>
            </a:extLst>
          </p:cNvPr>
          <p:cNvSpPr>
            <a:spLocks noGrp="1"/>
          </p:cNvSpPr>
          <p:nvPr>
            <p:ph type="body" sz="quarter" idx="10"/>
          </p:nvPr>
        </p:nvSpPr>
        <p:spPr>
          <a:xfrm>
            <a:off x="622998" y="2803764"/>
            <a:ext cx="5264079" cy="3787305"/>
          </a:xfrm>
        </p:spPr>
        <p:txBody>
          <a:bodyPr/>
          <a:lstStyle>
            <a:lvl1pPr marL="0" indent="0">
              <a:buFont typeface="Wingdings" panose="05000000000000000000" pitchFamily="2" charset="2"/>
              <a:buNone/>
              <a:defRPr sz="2400"/>
            </a:lvl1pPr>
            <a:lvl2pPr marL="571500" indent="-342900">
              <a:buClr>
                <a:srgbClr val="003399"/>
              </a:buClr>
              <a:buSzPct val="80000"/>
              <a:buFont typeface="Courier New" panose="02070309020205020404" pitchFamily="49" charset="0"/>
              <a:buChar char="o"/>
              <a:defRPr sz="2400"/>
            </a:lvl2pPr>
            <a:lvl3pPr marL="800100" indent="-342900">
              <a:buClr>
                <a:srgbClr val="001689"/>
              </a:buClr>
              <a:buSzPct val="80000"/>
              <a:buFont typeface="Wingdings" panose="05000000000000000000" pitchFamily="2" charset="2"/>
              <a:buChar char="§"/>
              <a:defRPr sz="2400"/>
            </a:lvl3pPr>
            <a:lvl4pPr>
              <a:defRPr sz="2400"/>
            </a:lvl4pPr>
            <a:lvl5pPr marL="628650" indent="0">
              <a:buClr>
                <a:srgbClr val="003399"/>
              </a:buClr>
              <a:buFont typeface="Wingdings" panose="05000000000000000000" pitchFamily="2" charset="2"/>
              <a:buNone/>
              <a:defRPr sz="2400"/>
            </a:lvl5pPr>
            <a:lvl6pPr marL="800100" indent="0">
              <a:buClr>
                <a:srgbClr val="003399"/>
              </a:buClr>
              <a:buSzPct val="80000"/>
              <a:buFont typeface="Courier New" panose="02070309020205020404" pitchFamily="49" charset="0"/>
              <a:buNone/>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Text Placeholder 9">
            <a:extLst>
              <a:ext uri="{FF2B5EF4-FFF2-40B4-BE49-F238E27FC236}">
                <a16:creationId xmlns:a16="http://schemas.microsoft.com/office/drawing/2014/main" id="{31D92840-A4CD-F881-6E49-6FB9D7C6CF1A}"/>
              </a:ext>
            </a:extLst>
          </p:cNvPr>
          <p:cNvSpPr>
            <a:spLocks noGrp="1"/>
          </p:cNvSpPr>
          <p:nvPr>
            <p:ph type="body" sz="quarter" idx="11"/>
          </p:nvPr>
        </p:nvSpPr>
        <p:spPr>
          <a:xfrm>
            <a:off x="6337913" y="2803763"/>
            <a:ext cx="5264079" cy="3787305"/>
          </a:xfrm>
        </p:spPr>
        <p:txBody>
          <a:bodyPr/>
          <a:lstStyle>
            <a:lvl1pPr marL="0" indent="0">
              <a:buFont typeface="Wingdings" panose="05000000000000000000" pitchFamily="2" charset="2"/>
              <a:buNone/>
              <a:defRPr sz="2400"/>
            </a:lvl1pPr>
            <a:lvl2pPr marL="571500" indent="-342900">
              <a:buClr>
                <a:srgbClr val="003399"/>
              </a:buClr>
              <a:buSzPct val="80000"/>
              <a:buFont typeface="Courier New" panose="02070309020205020404" pitchFamily="49" charset="0"/>
              <a:buChar char="o"/>
              <a:defRPr sz="2400"/>
            </a:lvl2pPr>
            <a:lvl3pPr marL="800100" indent="-342900">
              <a:buClr>
                <a:srgbClr val="001689"/>
              </a:buClr>
              <a:buSzPct val="80000"/>
              <a:buFont typeface="Wingdings" panose="05000000000000000000" pitchFamily="2" charset="2"/>
              <a:buChar char="§"/>
              <a:defRPr sz="2400"/>
            </a:lvl3pPr>
            <a:lvl4pPr>
              <a:defRPr sz="2400"/>
            </a:lvl4pPr>
            <a:lvl5pPr marL="628650" indent="0">
              <a:buClr>
                <a:srgbClr val="003399"/>
              </a:buClr>
              <a:buFont typeface="Wingdings" panose="05000000000000000000" pitchFamily="2" charset="2"/>
              <a:buNone/>
              <a:defRPr sz="2400"/>
            </a:lvl5pPr>
            <a:lvl6pPr marL="800100" indent="0">
              <a:buClr>
                <a:srgbClr val="003399"/>
              </a:buClr>
              <a:buSzPct val="80000"/>
              <a:buFont typeface="Courier New" panose="02070309020205020404" pitchFamily="49" charset="0"/>
              <a:buNone/>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9">
    <p:spTree>
      <p:nvGrpSpPr>
        <p:cNvPr id="1" name=""/>
        <p:cNvGrpSpPr/>
        <p:nvPr/>
      </p:nvGrpSpPr>
      <p:grpSpPr>
        <a:xfrm>
          <a:off x="0" y="0"/>
          <a:ext cx="0" cy="0"/>
          <a:chOff x="0" y="0"/>
          <a:chExt cx="0" cy="0"/>
        </a:xfrm>
      </p:grpSpPr>
      <p:sp>
        <p:nvSpPr>
          <p:cNvPr id="2" name="Title 1"/>
          <p:cNvSpPr>
            <a:spLocks noGrp="1"/>
          </p:cNvSpPr>
          <p:nvPr>
            <p:ph type="title"/>
          </p:nvPr>
        </p:nvSpPr>
        <p:spPr>
          <a:xfrm>
            <a:off x="602902" y="1572768"/>
            <a:ext cx="10090695" cy="1133856"/>
          </a:xfrm>
        </p:spPr>
        <p:txBody>
          <a:bodyPr/>
          <a:lstStyle>
            <a:lvl1pPr>
              <a:defRPr sz="3600"/>
            </a:lvl1pPr>
          </a:lstStyle>
          <a:p>
            <a:r>
              <a:rPr lang="en-US" dirty="0"/>
              <a:t>Click to edit Master title style</a:t>
            </a:r>
          </a:p>
        </p:txBody>
      </p:sp>
      <p:sp>
        <p:nvSpPr>
          <p:cNvPr id="5" name="Text Placeholder 9">
            <a:extLst>
              <a:ext uri="{FF2B5EF4-FFF2-40B4-BE49-F238E27FC236}">
                <a16:creationId xmlns:a16="http://schemas.microsoft.com/office/drawing/2014/main" id="{244E0FAE-785D-41DB-A5ED-7E6E37EB9E6C}"/>
              </a:ext>
            </a:extLst>
          </p:cNvPr>
          <p:cNvSpPr>
            <a:spLocks noGrp="1"/>
          </p:cNvSpPr>
          <p:nvPr>
            <p:ph type="body" sz="quarter" idx="10"/>
          </p:nvPr>
        </p:nvSpPr>
        <p:spPr>
          <a:xfrm>
            <a:off x="622998" y="2803764"/>
            <a:ext cx="5264079" cy="3787305"/>
          </a:xfrm>
        </p:spPr>
        <p:txBody>
          <a:bodyPr/>
          <a:lstStyle>
            <a:lvl1pPr marL="0" indent="0">
              <a:buFont typeface="Wingdings" panose="05000000000000000000" pitchFamily="2" charset="2"/>
              <a:buNone/>
              <a:defRPr sz="2400"/>
            </a:lvl1pPr>
            <a:lvl2pPr marL="571500" indent="-342900">
              <a:buClr>
                <a:srgbClr val="003399"/>
              </a:buClr>
              <a:buSzPct val="80000"/>
              <a:buFont typeface="Courier New" panose="02070309020205020404" pitchFamily="49" charset="0"/>
              <a:buChar char="o"/>
              <a:defRPr sz="2400"/>
            </a:lvl2pPr>
            <a:lvl3pPr marL="800100" indent="-342900">
              <a:buClr>
                <a:srgbClr val="001689"/>
              </a:buClr>
              <a:buSzPct val="80000"/>
              <a:buFont typeface="Wingdings" panose="05000000000000000000" pitchFamily="2" charset="2"/>
              <a:buChar char="§"/>
              <a:defRPr sz="2400"/>
            </a:lvl3pPr>
            <a:lvl4pPr>
              <a:defRPr sz="2400"/>
            </a:lvl4pPr>
            <a:lvl5pPr marL="628650" indent="0">
              <a:buClr>
                <a:srgbClr val="003399"/>
              </a:buClr>
              <a:buFont typeface="Wingdings" panose="05000000000000000000" pitchFamily="2" charset="2"/>
              <a:buNone/>
              <a:defRPr sz="2400"/>
            </a:lvl5pPr>
            <a:lvl6pPr marL="800100" indent="0">
              <a:buClr>
                <a:srgbClr val="003399"/>
              </a:buClr>
              <a:buSzPct val="80000"/>
              <a:buFont typeface="Courier New" panose="02070309020205020404" pitchFamily="49" charset="0"/>
              <a:buNone/>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Text Placeholder 9">
            <a:extLst>
              <a:ext uri="{FF2B5EF4-FFF2-40B4-BE49-F238E27FC236}">
                <a16:creationId xmlns:a16="http://schemas.microsoft.com/office/drawing/2014/main" id="{31D92840-A4CD-F881-6E49-6FB9D7C6CF1A}"/>
              </a:ext>
            </a:extLst>
          </p:cNvPr>
          <p:cNvSpPr>
            <a:spLocks noGrp="1"/>
          </p:cNvSpPr>
          <p:nvPr>
            <p:ph type="body" sz="quarter" idx="11"/>
          </p:nvPr>
        </p:nvSpPr>
        <p:spPr>
          <a:xfrm>
            <a:off x="6337913" y="2803764"/>
            <a:ext cx="5264079" cy="3603616"/>
          </a:xfrm>
        </p:spPr>
        <p:txBody>
          <a:bodyPr/>
          <a:lstStyle>
            <a:lvl1pPr marL="0" indent="0">
              <a:buFont typeface="Wingdings" panose="05000000000000000000" pitchFamily="2" charset="2"/>
              <a:buNone/>
              <a:defRPr sz="2400"/>
            </a:lvl1pPr>
            <a:lvl2pPr marL="571500" indent="-342900">
              <a:buClr>
                <a:srgbClr val="003399"/>
              </a:buClr>
              <a:buSzPct val="80000"/>
              <a:buFont typeface="Courier New" panose="02070309020205020404" pitchFamily="49" charset="0"/>
              <a:buChar char="o"/>
              <a:defRPr sz="2400"/>
            </a:lvl2pPr>
            <a:lvl3pPr marL="800100" indent="-342900">
              <a:buClr>
                <a:srgbClr val="001689"/>
              </a:buClr>
              <a:buSzPct val="80000"/>
              <a:buFont typeface="Wingdings" panose="05000000000000000000" pitchFamily="2" charset="2"/>
              <a:buChar char="§"/>
              <a:defRPr sz="2400"/>
            </a:lvl3pPr>
            <a:lvl4pPr>
              <a:defRPr sz="2400"/>
            </a:lvl4pPr>
            <a:lvl5pPr marL="628650" indent="0">
              <a:buClr>
                <a:srgbClr val="003399"/>
              </a:buClr>
              <a:buFont typeface="Wingdings" panose="05000000000000000000" pitchFamily="2" charset="2"/>
              <a:buNone/>
              <a:defRPr sz="2400"/>
            </a:lvl5pPr>
            <a:lvl6pPr marL="800100" indent="0">
              <a:buClr>
                <a:srgbClr val="003399"/>
              </a:buClr>
              <a:buSzPct val="80000"/>
              <a:buFont typeface="Courier New" panose="02070309020205020404" pitchFamily="49" charset="0"/>
              <a:buNone/>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6" name="Picture 5" descr="Your best life, your way, 1-866-333-2466 , disabilityhubmn.org">
            <a:extLst>
              <a:ext uri="{FF2B5EF4-FFF2-40B4-BE49-F238E27FC236}">
                <a16:creationId xmlns:a16="http://schemas.microsoft.com/office/drawing/2014/main" id="{A2769507-7428-E9CF-D725-2E8C334C7C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44279" y="6480846"/>
            <a:ext cx="5135233" cy="157716"/>
          </a:xfrm>
          <a:prstGeom prst="rect">
            <a:avLst/>
          </a:prstGeom>
        </p:spPr>
      </p:pic>
      <p:pic>
        <p:nvPicPr>
          <p:cNvPr id="8" name="Picture 7" descr="Disability hub Minnesota, logo&#10;&#10;">
            <a:extLst>
              <a:ext uri="{FF2B5EF4-FFF2-40B4-BE49-F238E27FC236}">
                <a16:creationId xmlns:a16="http://schemas.microsoft.com/office/drawing/2014/main" id="{00BE8DD0-9A92-1252-F39E-3B9DB6CAA714}"/>
              </a:ext>
            </a:extLst>
          </p:cNvPr>
          <p:cNvPicPr>
            <a:picLocks noChangeAspect="1"/>
          </p:cNvPicPr>
          <p:nvPr userDrawn="1"/>
        </p:nvPicPr>
        <p:blipFill rotWithShape="1">
          <a:blip r:embed="rId3"/>
          <a:srcRect l="24115" t="11354" r="23596" b="34128"/>
          <a:stretch/>
        </p:blipFill>
        <p:spPr>
          <a:xfrm>
            <a:off x="10693597" y="1540581"/>
            <a:ext cx="1292137" cy="1335969"/>
          </a:xfrm>
          <a:prstGeom prst="rect">
            <a:avLst/>
          </a:prstGeom>
        </p:spPr>
      </p:pic>
    </p:spTree>
    <p:extLst>
      <p:ext uri="{BB962C8B-B14F-4D97-AF65-F5344CB8AC3E}">
        <p14:creationId xmlns:p14="http://schemas.microsoft.com/office/powerpoint/2010/main" val="1554738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2" name="Title 1"/>
          <p:cNvSpPr>
            <a:spLocks noGrp="1"/>
          </p:cNvSpPr>
          <p:nvPr>
            <p:ph type="title"/>
          </p:nvPr>
        </p:nvSpPr>
        <p:spPr>
          <a:xfrm>
            <a:off x="607044" y="1572768"/>
            <a:ext cx="10968402" cy="1133856"/>
          </a:xfrm>
        </p:spPr>
        <p:txBody>
          <a:bodyPr/>
          <a:lstStyle/>
          <a:p>
            <a:r>
              <a:rPr lang="en-US" dirty="0"/>
              <a:t>Click to edit Master title style</a:t>
            </a:r>
          </a:p>
        </p:txBody>
      </p:sp>
      <p:sp>
        <p:nvSpPr>
          <p:cNvPr id="9" name="Text Placeholder 2">
            <a:extLst>
              <a:ext uri="{FF2B5EF4-FFF2-40B4-BE49-F238E27FC236}">
                <a16:creationId xmlns:a16="http://schemas.microsoft.com/office/drawing/2014/main" id="{2F4CADB4-7213-4DA4-9BAF-04CAE8A57AE2}"/>
              </a:ext>
            </a:extLst>
          </p:cNvPr>
          <p:cNvSpPr>
            <a:spLocks noGrp="1"/>
          </p:cNvSpPr>
          <p:nvPr>
            <p:ph type="body" idx="13" hasCustomPrompt="1"/>
          </p:nvPr>
        </p:nvSpPr>
        <p:spPr>
          <a:xfrm>
            <a:off x="607043" y="2785775"/>
            <a:ext cx="5279537" cy="480131"/>
          </a:xfrm>
        </p:spPr>
        <p:txBody>
          <a:bodyPr wrap="square" anchor="ctr" anchorCtr="0">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5" name="Text Placeholder 9">
            <a:extLst>
              <a:ext uri="{FF2B5EF4-FFF2-40B4-BE49-F238E27FC236}">
                <a16:creationId xmlns:a16="http://schemas.microsoft.com/office/drawing/2014/main" id="{A959D295-28EC-FB55-BD5A-D6DA5958ABD0}"/>
              </a:ext>
            </a:extLst>
          </p:cNvPr>
          <p:cNvSpPr>
            <a:spLocks noGrp="1"/>
          </p:cNvSpPr>
          <p:nvPr>
            <p:ph type="body" sz="quarter" idx="10"/>
          </p:nvPr>
        </p:nvSpPr>
        <p:spPr>
          <a:xfrm>
            <a:off x="622998" y="3369255"/>
            <a:ext cx="5264079" cy="3308272"/>
          </a:xfrm>
        </p:spPr>
        <p:txBody>
          <a:bodyPr/>
          <a:lstStyle>
            <a:lvl1pPr marL="0" indent="0">
              <a:buFont typeface="Wingdings" panose="05000000000000000000" pitchFamily="2" charset="2"/>
              <a:buNone/>
              <a:defRPr sz="2400"/>
            </a:lvl1pPr>
            <a:lvl2pPr marL="571500" indent="-342900">
              <a:buClr>
                <a:srgbClr val="003399"/>
              </a:buClr>
              <a:buSzPct val="80000"/>
              <a:buFont typeface="Courier New" panose="02070309020205020404" pitchFamily="49" charset="0"/>
              <a:buChar char="o"/>
              <a:defRPr sz="2400"/>
            </a:lvl2pPr>
            <a:lvl3pPr marL="800100" indent="-342900">
              <a:buClr>
                <a:srgbClr val="001689"/>
              </a:buClr>
              <a:buSzPct val="80000"/>
              <a:buFont typeface="Wingdings" panose="05000000000000000000" pitchFamily="2" charset="2"/>
              <a:buChar char="§"/>
              <a:defRPr sz="2400"/>
            </a:lvl3pPr>
            <a:lvl4pPr>
              <a:defRPr sz="2400"/>
            </a:lvl4pPr>
            <a:lvl5pPr marL="628650" indent="0">
              <a:buClr>
                <a:srgbClr val="003399"/>
              </a:buClr>
              <a:buFont typeface="Wingdings" panose="05000000000000000000" pitchFamily="2" charset="2"/>
              <a:buNone/>
              <a:defRPr sz="2400"/>
            </a:lvl5pPr>
            <a:lvl6pPr marL="800100" indent="0">
              <a:buClr>
                <a:srgbClr val="003399"/>
              </a:buClr>
              <a:buSzPct val="80000"/>
              <a:buFont typeface="Courier New" panose="02070309020205020404" pitchFamily="49" charset="0"/>
              <a:buNone/>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Text Placeholder 2">
            <a:extLst>
              <a:ext uri="{FF2B5EF4-FFF2-40B4-BE49-F238E27FC236}">
                <a16:creationId xmlns:a16="http://schemas.microsoft.com/office/drawing/2014/main" id="{869064EB-6692-C63F-EF3A-91A0FCF33C8A}"/>
              </a:ext>
            </a:extLst>
          </p:cNvPr>
          <p:cNvSpPr>
            <a:spLocks noGrp="1"/>
          </p:cNvSpPr>
          <p:nvPr>
            <p:ph type="body" idx="14" hasCustomPrompt="1"/>
          </p:nvPr>
        </p:nvSpPr>
        <p:spPr>
          <a:xfrm>
            <a:off x="6096000" y="2785774"/>
            <a:ext cx="5279537" cy="480131"/>
          </a:xfrm>
        </p:spPr>
        <p:txBody>
          <a:bodyPr wrap="square" anchor="ctr" anchorCtr="0">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4" name="Text Placeholder 9">
            <a:extLst>
              <a:ext uri="{FF2B5EF4-FFF2-40B4-BE49-F238E27FC236}">
                <a16:creationId xmlns:a16="http://schemas.microsoft.com/office/drawing/2014/main" id="{33E136B2-203C-15DE-6E9C-2B4D9F355496}"/>
              </a:ext>
            </a:extLst>
          </p:cNvPr>
          <p:cNvSpPr>
            <a:spLocks noGrp="1"/>
          </p:cNvSpPr>
          <p:nvPr>
            <p:ph type="body" sz="quarter" idx="15"/>
          </p:nvPr>
        </p:nvSpPr>
        <p:spPr>
          <a:xfrm>
            <a:off x="6125176" y="3345055"/>
            <a:ext cx="5264079" cy="3308272"/>
          </a:xfrm>
        </p:spPr>
        <p:txBody>
          <a:bodyPr/>
          <a:lstStyle>
            <a:lvl1pPr marL="0" indent="0">
              <a:buFont typeface="Wingdings" panose="05000000000000000000" pitchFamily="2" charset="2"/>
              <a:buNone/>
              <a:defRPr sz="2400"/>
            </a:lvl1pPr>
            <a:lvl2pPr marL="571500" indent="-342900">
              <a:buClr>
                <a:srgbClr val="003399"/>
              </a:buClr>
              <a:buSzPct val="80000"/>
              <a:buFont typeface="Courier New" panose="02070309020205020404" pitchFamily="49" charset="0"/>
              <a:buChar char="o"/>
              <a:defRPr sz="2400"/>
            </a:lvl2pPr>
            <a:lvl3pPr marL="800100" indent="-342900">
              <a:buClr>
                <a:srgbClr val="001689"/>
              </a:buClr>
              <a:buSzPct val="80000"/>
              <a:buFont typeface="Wingdings" panose="05000000000000000000" pitchFamily="2" charset="2"/>
              <a:buChar char="§"/>
              <a:defRPr sz="2400"/>
            </a:lvl3pPr>
            <a:lvl4pPr>
              <a:defRPr sz="2400"/>
            </a:lvl4pPr>
            <a:lvl5pPr marL="628650" indent="0">
              <a:buClr>
                <a:srgbClr val="003399"/>
              </a:buClr>
              <a:buFont typeface="Wingdings" panose="05000000000000000000" pitchFamily="2" charset="2"/>
              <a:buNone/>
              <a:defRPr sz="2400"/>
            </a:lvl5pPr>
            <a:lvl6pPr marL="800100" indent="0">
              <a:buClr>
                <a:srgbClr val="003399"/>
              </a:buClr>
              <a:buSzPct val="80000"/>
              <a:buFont typeface="Courier New" panose="02070309020205020404" pitchFamily="49" charset="0"/>
              <a:buNone/>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33425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2" name="Title 1"/>
          <p:cNvSpPr>
            <a:spLocks noGrp="1"/>
          </p:cNvSpPr>
          <p:nvPr>
            <p:ph type="title"/>
          </p:nvPr>
        </p:nvSpPr>
        <p:spPr>
          <a:xfrm>
            <a:off x="619308" y="1572768"/>
            <a:ext cx="10978994" cy="1133856"/>
          </a:xfrm>
        </p:spPr>
        <p:txBody>
          <a:bodyPr/>
          <a:lstStyle/>
          <a:p>
            <a:r>
              <a:rPr lang="en-US" dirty="0"/>
              <a:t>Click to edit Master title style</a:t>
            </a:r>
          </a:p>
        </p:txBody>
      </p:sp>
      <p:sp>
        <p:nvSpPr>
          <p:cNvPr id="4" name="Picture Placeholder 5">
            <a:extLst>
              <a:ext uri="{FF2B5EF4-FFF2-40B4-BE49-F238E27FC236}">
                <a16:creationId xmlns:a16="http://schemas.microsoft.com/office/drawing/2014/main" id="{233C2499-CBBC-380B-EC6B-75FD4226B0C7}"/>
              </a:ext>
            </a:extLst>
          </p:cNvPr>
          <p:cNvSpPr>
            <a:spLocks noGrp="1"/>
          </p:cNvSpPr>
          <p:nvPr>
            <p:ph type="pic" sz="quarter" idx="10"/>
          </p:nvPr>
        </p:nvSpPr>
        <p:spPr>
          <a:xfrm>
            <a:off x="6256626" y="2913232"/>
            <a:ext cx="5329237" cy="3493874"/>
          </a:xfrm>
          <a:solidFill>
            <a:schemeClr val="accent5">
              <a:lumMod val="20000"/>
              <a:lumOff val="80000"/>
            </a:schemeClr>
          </a:solidFill>
        </p:spPr>
        <p:txBody>
          <a:bodyPr anchor="ctr" anchorCtr="1"/>
          <a:lstStyle>
            <a:lvl1pPr marL="0" indent="0">
              <a:buNone/>
              <a:defRPr/>
            </a:lvl1pPr>
          </a:lstStyle>
          <a:p>
            <a:endParaRPr lang="en-US" dirty="0"/>
          </a:p>
        </p:txBody>
      </p:sp>
      <p:sp>
        <p:nvSpPr>
          <p:cNvPr id="5" name="Text Placeholder 9">
            <a:extLst>
              <a:ext uri="{FF2B5EF4-FFF2-40B4-BE49-F238E27FC236}">
                <a16:creationId xmlns:a16="http://schemas.microsoft.com/office/drawing/2014/main" id="{DD825A85-EDC6-EC25-A3BC-9CE85347EF0C}"/>
              </a:ext>
            </a:extLst>
          </p:cNvPr>
          <p:cNvSpPr>
            <a:spLocks noGrp="1"/>
          </p:cNvSpPr>
          <p:nvPr>
            <p:ph type="body" sz="quarter" idx="11"/>
          </p:nvPr>
        </p:nvSpPr>
        <p:spPr>
          <a:xfrm>
            <a:off x="597946" y="2791730"/>
            <a:ext cx="5473002" cy="3775275"/>
          </a:xfrm>
        </p:spPr>
        <p:txBody>
          <a:bodyPr/>
          <a:lstStyle>
            <a:lvl1pPr marL="0" indent="0">
              <a:buFont typeface="Wingdings" panose="05000000000000000000" pitchFamily="2" charset="2"/>
              <a:buNone/>
              <a:defRPr sz="2400"/>
            </a:lvl1pPr>
            <a:lvl2pPr marL="571500" indent="-342900">
              <a:buClr>
                <a:srgbClr val="003399"/>
              </a:buClr>
              <a:buSzPct val="80000"/>
              <a:buFont typeface="Courier New" panose="02070309020205020404" pitchFamily="49" charset="0"/>
              <a:buChar char="o"/>
              <a:defRPr sz="2400"/>
            </a:lvl2pPr>
            <a:lvl3pPr marL="800100" indent="-342900">
              <a:buClr>
                <a:srgbClr val="001689"/>
              </a:buClr>
              <a:buSzPct val="80000"/>
              <a:buFont typeface="Wingdings" panose="05000000000000000000" pitchFamily="2" charset="2"/>
              <a:buChar char="§"/>
              <a:defRPr sz="2400"/>
            </a:lvl3pPr>
            <a:lvl4pPr>
              <a:defRPr sz="2400"/>
            </a:lvl4pPr>
            <a:lvl5pPr marL="628650" indent="0">
              <a:buClr>
                <a:srgbClr val="003399"/>
              </a:buClr>
              <a:buFont typeface="Wingdings" panose="05000000000000000000" pitchFamily="2" charset="2"/>
              <a:buNone/>
              <a:defRPr sz="2400"/>
            </a:lvl5pPr>
            <a:lvl6pPr marL="800100" indent="0">
              <a:buClr>
                <a:srgbClr val="003399"/>
              </a:buClr>
              <a:buSzPct val="80000"/>
              <a:buFont typeface="Courier New" panose="02070309020205020404" pitchFamily="49" charset="0"/>
              <a:buNone/>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00961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11">
    <p:spTree>
      <p:nvGrpSpPr>
        <p:cNvPr id="1" name=""/>
        <p:cNvGrpSpPr/>
        <p:nvPr/>
      </p:nvGrpSpPr>
      <p:grpSpPr>
        <a:xfrm>
          <a:off x="0" y="0"/>
          <a:ext cx="0" cy="0"/>
          <a:chOff x="0" y="0"/>
          <a:chExt cx="0" cy="0"/>
        </a:xfrm>
      </p:grpSpPr>
      <p:sp>
        <p:nvSpPr>
          <p:cNvPr id="2" name="Title 1"/>
          <p:cNvSpPr>
            <a:spLocks noGrp="1"/>
          </p:cNvSpPr>
          <p:nvPr>
            <p:ph type="title"/>
          </p:nvPr>
        </p:nvSpPr>
        <p:spPr>
          <a:xfrm>
            <a:off x="619308" y="1572768"/>
            <a:ext cx="10074289" cy="1133856"/>
          </a:xfrm>
        </p:spPr>
        <p:txBody>
          <a:bodyPr/>
          <a:lstStyle/>
          <a:p>
            <a:r>
              <a:rPr lang="en-US" dirty="0"/>
              <a:t>Click to edit Master title style</a:t>
            </a:r>
          </a:p>
        </p:txBody>
      </p:sp>
      <p:sp>
        <p:nvSpPr>
          <p:cNvPr id="4" name="Picture Placeholder 5">
            <a:extLst>
              <a:ext uri="{FF2B5EF4-FFF2-40B4-BE49-F238E27FC236}">
                <a16:creationId xmlns:a16="http://schemas.microsoft.com/office/drawing/2014/main" id="{233C2499-CBBC-380B-EC6B-75FD4226B0C7}"/>
              </a:ext>
            </a:extLst>
          </p:cNvPr>
          <p:cNvSpPr>
            <a:spLocks noGrp="1"/>
          </p:cNvSpPr>
          <p:nvPr>
            <p:ph type="pic" sz="quarter" idx="10"/>
          </p:nvPr>
        </p:nvSpPr>
        <p:spPr>
          <a:xfrm>
            <a:off x="6256626" y="2913232"/>
            <a:ext cx="5329237" cy="3493874"/>
          </a:xfrm>
          <a:solidFill>
            <a:schemeClr val="accent5">
              <a:lumMod val="20000"/>
              <a:lumOff val="80000"/>
            </a:schemeClr>
          </a:solidFill>
        </p:spPr>
        <p:txBody>
          <a:bodyPr anchor="ctr" anchorCtr="1"/>
          <a:lstStyle>
            <a:lvl1pPr marL="0" indent="0">
              <a:buNone/>
              <a:defRPr/>
            </a:lvl1pPr>
          </a:lstStyle>
          <a:p>
            <a:endParaRPr lang="en-US" dirty="0"/>
          </a:p>
        </p:txBody>
      </p:sp>
      <p:sp>
        <p:nvSpPr>
          <p:cNvPr id="5" name="Text Placeholder 9">
            <a:extLst>
              <a:ext uri="{FF2B5EF4-FFF2-40B4-BE49-F238E27FC236}">
                <a16:creationId xmlns:a16="http://schemas.microsoft.com/office/drawing/2014/main" id="{DD825A85-EDC6-EC25-A3BC-9CE85347EF0C}"/>
              </a:ext>
            </a:extLst>
          </p:cNvPr>
          <p:cNvSpPr>
            <a:spLocks noGrp="1"/>
          </p:cNvSpPr>
          <p:nvPr>
            <p:ph type="body" sz="quarter" idx="11"/>
          </p:nvPr>
        </p:nvSpPr>
        <p:spPr>
          <a:xfrm>
            <a:off x="597946" y="2791730"/>
            <a:ext cx="5473002" cy="3775275"/>
          </a:xfrm>
        </p:spPr>
        <p:txBody>
          <a:bodyPr/>
          <a:lstStyle>
            <a:lvl1pPr marL="0" indent="0">
              <a:buFont typeface="Wingdings" panose="05000000000000000000" pitchFamily="2" charset="2"/>
              <a:buNone/>
              <a:defRPr sz="2400"/>
            </a:lvl1pPr>
            <a:lvl2pPr marL="571500" indent="-342900">
              <a:buClr>
                <a:srgbClr val="003399"/>
              </a:buClr>
              <a:buSzPct val="80000"/>
              <a:buFont typeface="Courier New" panose="02070309020205020404" pitchFamily="49" charset="0"/>
              <a:buChar char="o"/>
              <a:defRPr sz="2400"/>
            </a:lvl2pPr>
            <a:lvl3pPr marL="800100" indent="-342900">
              <a:buClr>
                <a:srgbClr val="001689"/>
              </a:buClr>
              <a:buSzPct val="80000"/>
              <a:buFont typeface="Wingdings" panose="05000000000000000000" pitchFamily="2" charset="2"/>
              <a:buChar char="§"/>
              <a:defRPr sz="2400"/>
            </a:lvl3pPr>
            <a:lvl4pPr>
              <a:defRPr sz="2400"/>
            </a:lvl4pPr>
            <a:lvl5pPr marL="628650" indent="0">
              <a:buClr>
                <a:srgbClr val="003399"/>
              </a:buClr>
              <a:buFont typeface="Wingdings" panose="05000000000000000000" pitchFamily="2" charset="2"/>
              <a:buNone/>
              <a:defRPr sz="2400"/>
            </a:lvl5pPr>
            <a:lvl6pPr marL="800100" indent="0">
              <a:buClr>
                <a:srgbClr val="003399"/>
              </a:buClr>
              <a:buSzPct val="80000"/>
              <a:buFont typeface="Courier New" panose="02070309020205020404" pitchFamily="49" charset="0"/>
              <a:buNone/>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6" name="Picture 5" descr="Your best life, your way, 1-866-333-2466 , disabilityhubmn.org">
            <a:extLst>
              <a:ext uri="{FF2B5EF4-FFF2-40B4-BE49-F238E27FC236}">
                <a16:creationId xmlns:a16="http://schemas.microsoft.com/office/drawing/2014/main" id="{AE7448CE-7F8A-B6DA-92DE-90932D5EBB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44279" y="6480846"/>
            <a:ext cx="5135233" cy="157716"/>
          </a:xfrm>
          <a:prstGeom prst="rect">
            <a:avLst/>
          </a:prstGeom>
        </p:spPr>
      </p:pic>
      <p:pic>
        <p:nvPicPr>
          <p:cNvPr id="8" name="Picture 7" descr="Disability hub Minnesota, logo&#10;&#10;">
            <a:extLst>
              <a:ext uri="{FF2B5EF4-FFF2-40B4-BE49-F238E27FC236}">
                <a16:creationId xmlns:a16="http://schemas.microsoft.com/office/drawing/2014/main" id="{26113492-7AC5-12BE-9456-A41215E5458E}"/>
              </a:ext>
            </a:extLst>
          </p:cNvPr>
          <p:cNvPicPr>
            <a:picLocks noChangeAspect="1"/>
          </p:cNvPicPr>
          <p:nvPr userDrawn="1"/>
        </p:nvPicPr>
        <p:blipFill rotWithShape="1">
          <a:blip r:embed="rId3"/>
          <a:srcRect l="24115" t="11354" r="23596" b="34128"/>
          <a:stretch/>
        </p:blipFill>
        <p:spPr>
          <a:xfrm>
            <a:off x="10693597" y="1540581"/>
            <a:ext cx="1292137" cy="1335969"/>
          </a:xfrm>
          <a:prstGeom prst="rect">
            <a:avLst/>
          </a:prstGeom>
        </p:spPr>
      </p:pic>
    </p:spTree>
    <p:extLst>
      <p:ext uri="{BB962C8B-B14F-4D97-AF65-F5344CB8AC3E}">
        <p14:creationId xmlns:p14="http://schemas.microsoft.com/office/powerpoint/2010/main" val="2494002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le 1"/>
          <p:cNvSpPr>
            <a:spLocks noGrp="1"/>
          </p:cNvSpPr>
          <p:nvPr>
            <p:ph type="title"/>
          </p:nvPr>
        </p:nvSpPr>
        <p:spPr>
          <a:xfrm>
            <a:off x="606503" y="1627632"/>
            <a:ext cx="10978994" cy="1133856"/>
          </a:xfrm>
        </p:spPr>
        <p:txBody>
          <a:bodyPr/>
          <a:lstStyle/>
          <a:p>
            <a:r>
              <a:rPr lang="en-US" dirty="0"/>
              <a:t>Click to edit Master title style</a:t>
            </a:r>
          </a:p>
        </p:txBody>
      </p:sp>
      <p:sp>
        <p:nvSpPr>
          <p:cNvPr id="6" name="Picture Placeholder 5">
            <a:extLst>
              <a:ext uri="{FF2B5EF4-FFF2-40B4-BE49-F238E27FC236}">
                <a16:creationId xmlns:a16="http://schemas.microsoft.com/office/drawing/2014/main" id="{9756F5AF-083E-0F8D-DC11-D0EACF54BDD4}"/>
              </a:ext>
            </a:extLst>
          </p:cNvPr>
          <p:cNvSpPr>
            <a:spLocks noGrp="1"/>
          </p:cNvSpPr>
          <p:nvPr>
            <p:ph type="pic" sz="quarter" idx="10"/>
          </p:nvPr>
        </p:nvSpPr>
        <p:spPr>
          <a:xfrm>
            <a:off x="1471449" y="2918691"/>
            <a:ext cx="9249104" cy="3648314"/>
          </a:xfrm>
          <a:solidFill>
            <a:schemeClr val="accent5">
              <a:lumMod val="20000"/>
              <a:lumOff val="80000"/>
            </a:schemeClr>
          </a:solidFill>
        </p:spPr>
        <p:txBody>
          <a:bodyPr anchor="ctr" anchorCtr="1"/>
          <a:lstStyle>
            <a:lvl1pPr marL="0" indent="0">
              <a:buNone/>
              <a:defRPr/>
            </a:lvl1pPr>
          </a:lstStyle>
          <a:p>
            <a:endParaRPr lang="en-US" dirty="0"/>
          </a:p>
        </p:txBody>
      </p:sp>
    </p:spTree>
    <p:extLst>
      <p:ext uri="{BB962C8B-B14F-4D97-AF65-F5344CB8AC3E}">
        <p14:creationId xmlns:p14="http://schemas.microsoft.com/office/powerpoint/2010/main" val="1449131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949" y="1572768"/>
            <a:ext cx="10972800" cy="1133856"/>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12949" y="2829711"/>
            <a:ext cx="10972799" cy="3737294"/>
          </a:xfrm>
          <a:prstGeom prst="rect">
            <a:avLst/>
          </a:prstGeom>
        </p:spPr>
        <p:txBody>
          <a:bodyPr vert="horz" lIns="45720" tIns="45720" rIns="4572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hape 1">
            <a:extLst>
              <a:ext uri="{FF2B5EF4-FFF2-40B4-BE49-F238E27FC236}">
                <a16:creationId xmlns:a16="http://schemas.microsoft.com/office/drawing/2014/main" id="{E48A509B-6BB4-4E92-A021-9A8C35CD7AA6}"/>
              </a:ext>
              <a:ext uri="{C183D7F6-B498-43B3-948B-1728B52AA6E4}">
                <adec:decorative xmlns:adec="http://schemas.microsoft.com/office/drawing/2017/decorative" val="1"/>
              </a:ext>
            </a:extLst>
          </p:cNvPr>
          <p:cNvSpPr/>
          <p:nvPr userDrawn="1"/>
        </p:nvSpPr>
        <p:spPr>
          <a:xfrm>
            <a:off x="946" y="1143001"/>
            <a:ext cx="227654" cy="1686710"/>
          </a:xfrm>
          <a:prstGeom prst="rect">
            <a:avLst/>
          </a:prstGeom>
          <a:solidFill>
            <a:srgbClr val="5DC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Arial"/>
              <a:cs typeface="Calibri" panose="020F0502020204030204" pitchFamily="34" charset="0"/>
              <a:sym typeface="Arial"/>
            </a:endParaRPr>
          </a:p>
        </p:txBody>
      </p:sp>
      <p:sp>
        <p:nvSpPr>
          <p:cNvPr id="7" name="Arrow: Right 6" hidden="1">
            <a:extLst>
              <a:ext uri="{FF2B5EF4-FFF2-40B4-BE49-F238E27FC236}">
                <a16:creationId xmlns:a16="http://schemas.microsoft.com/office/drawing/2014/main" id="{C8196219-F9FA-43AF-8C08-4862AF6214A9}"/>
              </a:ext>
              <a:ext uri="{C183D7F6-B498-43B3-948B-1728B52AA6E4}">
                <adec:decorative xmlns:adec="http://schemas.microsoft.com/office/drawing/2017/decorative" val="1"/>
              </a:ext>
            </a:extLst>
          </p:cNvPr>
          <p:cNvSpPr/>
          <p:nvPr userDrawn="1"/>
        </p:nvSpPr>
        <p:spPr>
          <a:xfrm flipH="1">
            <a:off x="12286312" y="0"/>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 name="Arrow: Right 3" hidden="1">
            <a:extLst>
              <a:ext uri="{FF2B5EF4-FFF2-40B4-BE49-F238E27FC236}">
                <a16:creationId xmlns:a16="http://schemas.microsoft.com/office/drawing/2014/main" id="{19C48AA6-DA71-507A-44EF-8C9EDDF86BB7}"/>
              </a:ext>
              <a:ext uri="{C183D7F6-B498-43B3-948B-1728B52AA6E4}">
                <adec:decorative xmlns:adec="http://schemas.microsoft.com/office/drawing/2017/decorative" val="1"/>
              </a:ext>
            </a:extLst>
          </p:cNvPr>
          <p:cNvSpPr/>
          <p:nvPr userDrawn="1"/>
        </p:nvSpPr>
        <p:spPr>
          <a:xfrm>
            <a:off x="-856872" y="-4657"/>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hape 1">
            <a:extLst>
              <a:ext uri="{FF2B5EF4-FFF2-40B4-BE49-F238E27FC236}">
                <a16:creationId xmlns:a16="http://schemas.microsoft.com/office/drawing/2014/main" id="{506A197E-CF6F-014B-73BD-EC4CD1BDC4FF}"/>
              </a:ext>
              <a:ext uri="{C183D7F6-B498-43B3-948B-1728B52AA6E4}">
                <adec:decorative xmlns:adec="http://schemas.microsoft.com/office/drawing/2017/decorative" val="1"/>
              </a:ext>
            </a:extLst>
          </p:cNvPr>
          <p:cNvSpPr/>
          <p:nvPr userDrawn="1"/>
        </p:nvSpPr>
        <p:spPr>
          <a:xfrm>
            <a:off x="0" y="2829711"/>
            <a:ext cx="227654" cy="4026744"/>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Arial"/>
              <a:cs typeface="Calibri" panose="020F0502020204030204" pitchFamily="34" charset="0"/>
              <a:sym typeface="Arial"/>
            </a:endParaRPr>
          </a:p>
        </p:txBody>
      </p:sp>
      <p:sp>
        <p:nvSpPr>
          <p:cNvPr id="8" name="TextBox 7">
            <a:extLst>
              <a:ext uri="{FF2B5EF4-FFF2-40B4-BE49-F238E27FC236}">
                <a16:creationId xmlns:a16="http://schemas.microsoft.com/office/drawing/2014/main" id="{B10461DD-C021-61DE-80E7-67AA7CE4F903}"/>
              </a:ext>
              <a:ext uri="{C183D7F6-B498-43B3-948B-1728B52AA6E4}">
                <adec:decorative xmlns:adec="http://schemas.microsoft.com/office/drawing/2017/decorative" val="1"/>
              </a:ext>
            </a:extLst>
          </p:cNvPr>
          <p:cNvSpPr txBox="1"/>
          <p:nvPr userDrawn="1"/>
        </p:nvSpPr>
        <p:spPr>
          <a:xfrm>
            <a:off x="11722370" y="6505476"/>
            <a:ext cx="469630" cy="369332"/>
          </a:xfrm>
          <a:prstGeom prst="rect">
            <a:avLst/>
          </a:prstGeom>
          <a:solidFill>
            <a:srgbClr val="79D6FF"/>
          </a:solidFill>
        </p:spPr>
        <p:txBody>
          <a:bodyPr wrap="square" rtlCol="0">
            <a:spAutoFit/>
          </a:bodyPr>
          <a:lstStyle/>
          <a:p>
            <a:pPr algn="ctr"/>
            <a:fld id="{E87E798C-1626-44D4-9BFF-3156840017C8}" type="slidenum">
              <a:rPr lang="en-US" b="1" smtClean="0">
                <a:latin typeface="Calibri" panose="020F0502020204030204" pitchFamily="34" charset="0"/>
              </a:rPr>
              <a:pPr algn="ctr"/>
              <a:t>‹#›</a:t>
            </a:fld>
            <a:endParaRPr lang="en-US" b="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80" r:id="rId1"/>
    <p:sldLayoutId id="2147483650" r:id="rId2"/>
    <p:sldLayoutId id="2147483705" r:id="rId3"/>
    <p:sldLayoutId id="2147483652" r:id="rId4"/>
    <p:sldLayoutId id="2147483706" r:id="rId5"/>
    <p:sldLayoutId id="2147483662" r:id="rId6"/>
    <p:sldLayoutId id="2147483678" r:id="rId7"/>
    <p:sldLayoutId id="2147483707" r:id="rId8"/>
    <p:sldLayoutId id="2147483686" r:id="rId9"/>
    <p:sldLayoutId id="2147483708" r:id="rId10"/>
    <p:sldLayoutId id="2147483709" r:id="rId11"/>
    <p:sldLayoutId id="2147483697" r:id="rId12"/>
  </p:sldLayoutIdLst>
  <p:hf hdr="0" ftr="0" dt="0"/>
  <p:txStyles>
    <p:titleStyle>
      <a:lvl1pPr algn="l" defTabSz="914400" rtl="0" eaLnBrk="1" latinLnBrk="0" hangingPunct="1">
        <a:lnSpc>
          <a:spcPct val="80000"/>
        </a:lnSpc>
        <a:spcBef>
          <a:spcPct val="0"/>
        </a:spcBef>
        <a:buNone/>
        <a:defRPr sz="3600" b="1" kern="1200" cap="none" spc="100" baseline="0">
          <a:solidFill>
            <a:schemeClr val="tx1">
              <a:lumMod val="95000"/>
              <a:lumOff val="5000"/>
            </a:schemeClr>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600"/>
        </a:spcBef>
        <a:spcAft>
          <a:spcPts val="600"/>
        </a:spcAft>
        <a:buClr>
          <a:srgbClr val="003399"/>
        </a:buClr>
        <a:buSzPct val="100000"/>
        <a:buFont typeface="Wingdings" panose="05000000000000000000" pitchFamily="2" charset="2"/>
        <a:buNone/>
        <a:defRPr sz="2400" kern="1200">
          <a:solidFill>
            <a:schemeClr val="tx1"/>
          </a:solidFill>
          <a:latin typeface="Calibri" panose="020F0502020204030204" pitchFamily="34" charset="0"/>
          <a:ea typeface="+mn-ea"/>
          <a:cs typeface="Calibri" panose="020F0502020204030204" pitchFamily="34" charset="0"/>
        </a:defRPr>
      </a:lvl1pPr>
      <a:lvl2pPr marL="571500" indent="-342900" algn="l" defTabSz="914400" rtl="0" eaLnBrk="1" latinLnBrk="0" hangingPunct="1">
        <a:lnSpc>
          <a:spcPct val="90000"/>
        </a:lnSpc>
        <a:spcBef>
          <a:spcPts val="600"/>
        </a:spcBef>
        <a:spcAft>
          <a:spcPts val="600"/>
        </a:spcAft>
        <a:buClr>
          <a:srgbClr val="003399"/>
        </a:buClr>
        <a:buSzPct val="80000"/>
        <a:buFont typeface="Courier New" panose="02070309020205020404" pitchFamily="49" charset="0"/>
        <a:buChar char="o"/>
        <a:tabLst/>
        <a:defRPr sz="2400" kern="1200">
          <a:solidFill>
            <a:schemeClr val="tx1"/>
          </a:solidFill>
          <a:latin typeface="Calibri" panose="020F0502020204030204" pitchFamily="34" charset="0"/>
          <a:ea typeface="+mn-ea"/>
          <a:cs typeface="Calibri" panose="020F0502020204030204" pitchFamily="34" charset="0"/>
        </a:defRPr>
      </a:lvl2pPr>
      <a:lvl3pPr marL="800100" indent="-342900" algn="l" defTabSz="914400" rtl="0" eaLnBrk="1" latinLnBrk="0" hangingPunct="1">
        <a:lnSpc>
          <a:spcPct val="90000"/>
        </a:lnSpc>
        <a:spcBef>
          <a:spcPts val="600"/>
        </a:spcBef>
        <a:spcAft>
          <a:spcPts val="600"/>
        </a:spcAft>
        <a:buClr>
          <a:srgbClr val="003399"/>
        </a:buClr>
        <a:buSzPct val="80000"/>
        <a:buFont typeface="Wingdings" panose="05000000000000000000" pitchFamily="2" charset="2"/>
        <a:buChar char="§"/>
        <a:defRPr sz="2400" kern="1200">
          <a:solidFill>
            <a:schemeClr val="tx1"/>
          </a:solidFill>
          <a:latin typeface="Calibri" panose="020F0502020204030204" pitchFamily="34" charset="0"/>
          <a:ea typeface="+mn-ea"/>
          <a:cs typeface="Calibri" panose="020F0502020204030204" pitchFamily="34" charset="0"/>
        </a:defRPr>
      </a:lvl3pPr>
      <a:lvl4pPr marL="1090613" indent="-342900" algn="l" defTabSz="914400" rtl="0" eaLnBrk="1" latinLnBrk="0" hangingPunct="1">
        <a:lnSpc>
          <a:spcPct val="90000"/>
        </a:lnSpc>
        <a:spcBef>
          <a:spcPts val="600"/>
        </a:spcBef>
        <a:spcAft>
          <a:spcPts val="600"/>
        </a:spcAft>
        <a:buClr>
          <a:srgbClr val="000099"/>
        </a:buClr>
        <a:buSzPct val="100000"/>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4pPr>
      <a:lvl5pPr marL="628650" indent="0" algn="l" defTabSz="914400" rtl="0" eaLnBrk="1" latinLnBrk="0" hangingPunct="1">
        <a:lnSpc>
          <a:spcPct val="90000"/>
        </a:lnSpc>
        <a:spcBef>
          <a:spcPts val="600"/>
        </a:spcBef>
        <a:spcAft>
          <a:spcPts val="600"/>
        </a:spcAft>
        <a:buClr>
          <a:srgbClr val="003399"/>
        </a:buClr>
        <a:buSzPct val="94000"/>
        <a:buFont typeface="Wingdings" panose="05000000000000000000" pitchFamily="2" charset="2"/>
        <a:buNone/>
        <a:defRPr sz="2400" kern="1200">
          <a:solidFill>
            <a:schemeClr val="tx1"/>
          </a:solidFill>
          <a:latin typeface="Calibri" panose="020F0502020204030204" pitchFamily="34" charset="0"/>
          <a:ea typeface="+mn-ea"/>
          <a:cs typeface="Calibri" panose="020F0502020204030204" pitchFamily="34" charset="0"/>
        </a:defRPr>
      </a:lvl5pPr>
      <a:lvl6pPr marL="800100" indent="0" algn="l" defTabSz="914400" rtl="0" eaLnBrk="1" latinLnBrk="0" hangingPunct="1">
        <a:lnSpc>
          <a:spcPct val="90000"/>
        </a:lnSpc>
        <a:spcBef>
          <a:spcPts val="600"/>
        </a:spcBef>
        <a:spcAft>
          <a:spcPts val="600"/>
        </a:spcAft>
        <a:buClr>
          <a:srgbClr val="003399"/>
        </a:buClr>
        <a:buSzPct val="80000"/>
        <a:buFont typeface="Courier New" panose="02070309020205020404" pitchFamily="49" charset="0"/>
        <a:buNone/>
        <a:tabLst/>
        <a:defRPr sz="2400" kern="1200">
          <a:solidFill>
            <a:schemeClr val="tx1"/>
          </a:solidFill>
          <a:latin typeface="Calibri" panose="020F0502020204030204" pitchFamily="34" charset="0"/>
          <a:ea typeface="+mn-ea"/>
          <a:cs typeface="Calibri" panose="020F0502020204030204" pitchFamily="34" charset="0"/>
        </a:defRPr>
      </a:lvl6pPr>
      <a:lvl7pPr marL="1031875" indent="-234950" algn="l" defTabSz="914400" rtl="0" eaLnBrk="1" latinLnBrk="0" hangingPunct="1">
        <a:lnSpc>
          <a:spcPct val="90000"/>
        </a:lnSpc>
        <a:spcBef>
          <a:spcPts val="200"/>
        </a:spcBef>
        <a:spcAft>
          <a:spcPts val="1200"/>
        </a:spcAft>
        <a:buClr>
          <a:srgbClr val="101820"/>
        </a:buClr>
        <a:buFont typeface="Wingdings 3" pitchFamily="18" charset="2"/>
        <a:buChar char=""/>
        <a:defRPr sz="28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0" userDrawn="1">
          <p15:clr>
            <a:srgbClr val="F26B43"/>
          </p15:clr>
        </p15:guide>
        <p15:guide id="2" pos="3840" userDrawn="1">
          <p15:clr>
            <a:srgbClr val="F26B43"/>
          </p15:clr>
        </p15:guide>
        <p15:guide id="3" orient="horz"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isabilityhubmn.or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hyperlink" Target="https://disabilityhubmn.org/top-topics/"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hyperlink" Target="https://disabilityhubmn.org/your-options/"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hyperlink" Target="https://disabilityhubmn.org/hub-tools/"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hyperlink" Target="https://disabilityhubmn.org/for-families"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disabilityhubmn.org/for-professionals"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mn.db101.org/mn/situations/youthanddisability/planning/program.htm" TargetMode="External"/><Relationship Id="rId7" Type="http://schemas.openxmlformats.org/officeDocument/2006/relationships/hyperlink" Target="https://mn.db101.org/mn/situations/workandbenefits/myths/article.htm"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s://mn.db101.org/mn/situations/workandbenefits/toolbox/article.htm" TargetMode="External"/><Relationship Id="rId5" Type="http://schemas.openxmlformats.org/officeDocument/2006/relationships/hyperlink" Target="https://mn.db101.org/mn/situations/youthanddisability/focus_possible/program.htm" TargetMode="External"/><Relationship Id="rId4" Type="http://schemas.openxmlformats.org/officeDocument/2006/relationships/hyperlink" Target="https://mn.db101.org/mn/situations/youthanddisability/finding_a_job/program.htm"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mn.db101.org/mn/programs/income_support/ssi2/program.htm" TargetMode="External"/><Relationship Id="rId7" Type="http://schemas.openxmlformats.org/officeDocument/2006/relationships/hyperlink" Target="https://mn.db101.org/my.htm"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hyperlink" Target="https://mn.db101.org/mn/situations/workandbenefits/toolbox/article.htm" TargetMode="External"/><Relationship Id="rId5" Type="http://schemas.openxmlformats.org/officeDocument/2006/relationships/hyperlink" Target="https://mn.db101.org/#:~:text=All%20Youth-,See%20how%20benefits%20programs,to%20their%20best%20life.,-What%20is%20SSI" TargetMode="External"/><Relationship Id="rId4" Type="http://schemas.openxmlformats.org/officeDocument/2006/relationships/hyperlink" Target="https://mn.db101.org/mn/programs/health_coverage/ma/program.htm"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0.xml"/><Relationship Id="rId1" Type="http://schemas.openxmlformats.org/officeDocument/2006/relationships/tags" Target="../tags/tag5.xml"/><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0.xml"/><Relationship Id="rId1" Type="http://schemas.openxmlformats.org/officeDocument/2006/relationships/tags" Target="../tags/tag6.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disabilityhubmn.org/" TargetMode="External"/><Relationship Id="rId7" Type="http://schemas.openxmlformats.org/officeDocument/2006/relationships/hyperlink" Target="https://directsupportconnect.co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www.minnesotahelp.info/" TargetMode="External"/><Relationship Id="rId5" Type="http://schemas.openxmlformats.org/officeDocument/2006/relationships/hyperlink" Target="http://www.hb101.org/" TargetMode="External"/><Relationship Id="rId4" Type="http://schemas.openxmlformats.org/officeDocument/2006/relationships/hyperlink" Target="http://www.db101.or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5B690-0D7C-264E-8102-7D8DC99BB8BE}"/>
              </a:ext>
            </a:extLst>
          </p:cNvPr>
          <p:cNvSpPr>
            <a:spLocks noGrp="1"/>
          </p:cNvSpPr>
          <p:nvPr>
            <p:ph type="ctrTitle"/>
          </p:nvPr>
        </p:nvSpPr>
        <p:spPr>
          <a:xfrm>
            <a:off x="606868" y="3033680"/>
            <a:ext cx="11000232" cy="914400"/>
          </a:xfrm>
        </p:spPr>
        <p:txBody>
          <a:bodyPr>
            <a:normAutofit fontScale="90000"/>
          </a:bodyPr>
          <a:lstStyle/>
          <a:p>
            <a:r>
              <a:rPr lang="en-US" dirty="0">
                <a:ea typeface="Tahoma"/>
              </a:rPr>
              <a:t>Disability Hub MN</a:t>
            </a:r>
            <a:r>
              <a:rPr lang="en-US" sz="3600" dirty="0">
                <a:ea typeface="Tahoma"/>
              </a:rPr>
              <a:t>™</a:t>
            </a:r>
            <a:r>
              <a:rPr lang="en-US" dirty="0">
                <a:ea typeface="Tahoma"/>
              </a:rPr>
              <a:t>: </a:t>
            </a:r>
            <a:br>
              <a:rPr lang="en-US" dirty="0">
                <a:ea typeface="Tahoma"/>
              </a:rPr>
            </a:br>
            <a:r>
              <a:rPr lang="en-US" dirty="0">
                <a:ea typeface="Tahoma"/>
              </a:rPr>
              <a:t>A Resource Network</a:t>
            </a:r>
            <a:endParaRPr lang="en-US" dirty="0"/>
          </a:p>
        </p:txBody>
      </p:sp>
      <p:sp>
        <p:nvSpPr>
          <p:cNvPr id="5" name="Subtitle 4">
            <a:extLst>
              <a:ext uri="{FF2B5EF4-FFF2-40B4-BE49-F238E27FC236}">
                <a16:creationId xmlns:a16="http://schemas.microsoft.com/office/drawing/2014/main" id="{7B21E05C-DEC3-4736-9603-381CABD2E715}"/>
              </a:ext>
            </a:extLst>
          </p:cNvPr>
          <p:cNvSpPr>
            <a:spLocks noGrp="1"/>
          </p:cNvSpPr>
          <p:nvPr>
            <p:ph type="subTitle" idx="1"/>
          </p:nvPr>
        </p:nvSpPr>
        <p:spPr>
          <a:xfrm>
            <a:off x="585181" y="4047765"/>
            <a:ext cx="11019187" cy="1567828"/>
          </a:xfrm>
        </p:spPr>
        <p:txBody>
          <a:bodyPr>
            <a:normAutofit/>
          </a:bodyPr>
          <a:lstStyle/>
          <a:p>
            <a:r>
              <a:rPr lang="en-US" dirty="0"/>
              <a:t>Provided by Marcy LaCroix</a:t>
            </a:r>
          </a:p>
          <a:p>
            <a:r>
              <a:rPr lang="en-US" dirty="0"/>
              <a:t>Community Capacity Builder</a:t>
            </a:r>
          </a:p>
          <a:p>
            <a:r>
              <a:rPr lang="en-US" dirty="0"/>
              <a:t>Disability Hub MN</a:t>
            </a:r>
            <a:r>
              <a:rPr lang="en-US" baseline="30000" dirty="0"/>
              <a:t>TM</a:t>
            </a:r>
            <a:endParaRPr lang="en-US" dirty="0"/>
          </a:p>
        </p:txBody>
      </p:sp>
      <p:pic>
        <p:nvPicPr>
          <p:cNvPr id="4" name="Picture 3" descr="Disability hub Minnesota, logo&#10;&#10;">
            <a:extLst>
              <a:ext uri="{FF2B5EF4-FFF2-40B4-BE49-F238E27FC236}">
                <a16:creationId xmlns:a16="http://schemas.microsoft.com/office/drawing/2014/main" id="{21ABFDBA-9463-989D-3D00-B318962A67EE}"/>
              </a:ext>
            </a:extLst>
          </p:cNvPr>
          <p:cNvPicPr>
            <a:picLocks noChangeAspect="1"/>
          </p:cNvPicPr>
          <p:nvPr/>
        </p:nvPicPr>
        <p:blipFill rotWithShape="1">
          <a:blip r:embed="rId3"/>
          <a:srcRect l="24115" t="11354" r="23596" b="34128"/>
          <a:stretch/>
        </p:blipFill>
        <p:spPr>
          <a:xfrm>
            <a:off x="10293547" y="2789590"/>
            <a:ext cx="1292137" cy="1335969"/>
          </a:xfrm>
          <a:prstGeom prst="rect">
            <a:avLst/>
          </a:prstGeom>
        </p:spPr>
      </p:pic>
    </p:spTree>
    <p:extLst>
      <p:ext uri="{BB962C8B-B14F-4D97-AF65-F5344CB8AC3E}">
        <p14:creationId xmlns:p14="http://schemas.microsoft.com/office/powerpoint/2010/main" val="1167532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AA878B-BA45-9E45-20D8-793AE6AC727B}"/>
              </a:ext>
            </a:extLst>
          </p:cNvPr>
          <p:cNvSpPr>
            <a:spLocks noGrp="1"/>
          </p:cNvSpPr>
          <p:nvPr>
            <p:ph type="title"/>
          </p:nvPr>
        </p:nvSpPr>
        <p:spPr>
          <a:xfrm>
            <a:off x="619308" y="1572768"/>
            <a:ext cx="4146330" cy="1133856"/>
          </a:xfrm>
        </p:spPr>
        <p:txBody>
          <a:bodyPr/>
          <a:lstStyle/>
          <a:p>
            <a:r>
              <a:rPr lang="en-US" dirty="0"/>
              <a:t>Disability Hub MN</a:t>
            </a:r>
          </a:p>
        </p:txBody>
      </p:sp>
      <p:sp>
        <p:nvSpPr>
          <p:cNvPr id="5" name="Text Placeholder 4">
            <a:extLst>
              <a:ext uri="{FF2B5EF4-FFF2-40B4-BE49-F238E27FC236}">
                <a16:creationId xmlns:a16="http://schemas.microsoft.com/office/drawing/2014/main" id="{94F6B67E-1AF9-8F98-E69D-77F5174A9AA8}"/>
              </a:ext>
            </a:extLst>
          </p:cNvPr>
          <p:cNvSpPr>
            <a:spLocks noGrp="1"/>
          </p:cNvSpPr>
          <p:nvPr>
            <p:ph type="body" sz="quarter" idx="11"/>
          </p:nvPr>
        </p:nvSpPr>
        <p:spPr>
          <a:xfrm>
            <a:off x="597946" y="2791730"/>
            <a:ext cx="3908831" cy="3775275"/>
          </a:xfrm>
        </p:spPr>
        <p:txBody>
          <a:bodyPr/>
          <a:lstStyle/>
          <a:p>
            <a:r>
              <a:rPr lang="en-US" dirty="0">
                <a:hlinkClick r:id="rId3"/>
              </a:rPr>
              <a:t>Disability Hub MN Homepage</a:t>
            </a:r>
            <a:endParaRPr lang="en-US" dirty="0"/>
          </a:p>
        </p:txBody>
      </p:sp>
      <p:pic>
        <p:nvPicPr>
          <p:cNvPr id="11" name="Picture 10" descr="Screenshot of Disability Hub MN home page with banner that says &quot;Set goals and a vision for your best life.&quot;">
            <a:extLst>
              <a:ext uri="{FF2B5EF4-FFF2-40B4-BE49-F238E27FC236}">
                <a16:creationId xmlns:a16="http://schemas.microsoft.com/office/drawing/2014/main" id="{8BE60601-9F79-4EB1-BD47-C9C079DC448F}"/>
              </a:ext>
            </a:extLst>
          </p:cNvPr>
          <p:cNvPicPr>
            <a:picLocks noChangeAspect="1"/>
          </p:cNvPicPr>
          <p:nvPr/>
        </p:nvPicPr>
        <p:blipFill>
          <a:blip r:embed="rId4"/>
          <a:stretch>
            <a:fillRect/>
          </a:stretch>
        </p:blipFill>
        <p:spPr>
          <a:xfrm>
            <a:off x="4947840" y="2137601"/>
            <a:ext cx="6048805" cy="4027631"/>
          </a:xfrm>
          <a:prstGeom prst="rect">
            <a:avLst/>
          </a:prstGeom>
          <a:ln>
            <a:noFill/>
          </a:ln>
          <a:effectLst>
            <a:outerShdw blurRad="292100" dist="139700" dir="2700000" algn="tl" rotWithShape="0">
              <a:srgbClr val="333333">
                <a:alpha val="65000"/>
              </a:srgbClr>
            </a:outerShdw>
          </a:effectLst>
        </p:spPr>
      </p:pic>
      <p:pic>
        <p:nvPicPr>
          <p:cNvPr id="1026" name="Picture 2" descr="Screen shot of Disability Hub MN Sign up from Disability Hub MN home page.&#10;Space for entering email address to sign up.">
            <a:extLst>
              <a:ext uri="{FF2B5EF4-FFF2-40B4-BE49-F238E27FC236}">
                <a16:creationId xmlns:a16="http://schemas.microsoft.com/office/drawing/2014/main" id="{F6A41D78-809A-4BA0-8D9A-EF912A367B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43955" y="4802077"/>
            <a:ext cx="1851518" cy="1482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131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E82FA2-8AF4-42F4-BE84-16794CB445CE}"/>
              </a:ext>
            </a:extLst>
          </p:cNvPr>
          <p:cNvSpPr>
            <a:spLocks noGrp="1"/>
          </p:cNvSpPr>
          <p:nvPr>
            <p:ph type="title"/>
          </p:nvPr>
        </p:nvSpPr>
        <p:spPr/>
        <p:txBody>
          <a:bodyPr/>
          <a:lstStyle/>
          <a:p>
            <a:r>
              <a:rPr lang="en-US" dirty="0"/>
              <a:t>Top Topics </a:t>
            </a:r>
          </a:p>
        </p:txBody>
      </p:sp>
      <p:sp>
        <p:nvSpPr>
          <p:cNvPr id="3" name="Text Placeholder 2">
            <a:extLst>
              <a:ext uri="{FF2B5EF4-FFF2-40B4-BE49-F238E27FC236}">
                <a16:creationId xmlns:a16="http://schemas.microsoft.com/office/drawing/2014/main" id="{BC668F84-EACE-21CD-A71F-A0D66AF7F5DB}"/>
              </a:ext>
            </a:extLst>
          </p:cNvPr>
          <p:cNvSpPr>
            <a:spLocks noGrp="1"/>
          </p:cNvSpPr>
          <p:nvPr>
            <p:ph type="body" sz="quarter" idx="11"/>
          </p:nvPr>
        </p:nvSpPr>
        <p:spPr>
          <a:xfrm>
            <a:off x="597946" y="2791730"/>
            <a:ext cx="2704652" cy="3775275"/>
          </a:xfrm>
        </p:spPr>
        <p:txBody>
          <a:bodyPr/>
          <a:lstStyle/>
          <a:p>
            <a:r>
              <a:rPr lang="en-US" dirty="0">
                <a:hlinkClick r:id="rId3"/>
              </a:rPr>
              <a:t>Disability Hub MN - Top Topics</a:t>
            </a:r>
            <a:endParaRPr lang="en-US" dirty="0"/>
          </a:p>
        </p:txBody>
      </p:sp>
      <p:pic>
        <p:nvPicPr>
          <p:cNvPr id="7" name="Picture 6" descr="Screen shot of Disability Hub MN 'Top Topics' which include Health, Housing, Independence, Money and Other.&#10;">
            <a:extLst>
              <a:ext uri="{FF2B5EF4-FFF2-40B4-BE49-F238E27FC236}">
                <a16:creationId xmlns:a16="http://schemas.microsoft.com/office/drawing/2014/main" id="{31133F0F-56B6-4C42-B2D1-6A5DE2FC10A6}"/>
              </a:ext>
            </a:extLst>
          </p:cNvPr>
          <p:cNvPicPr>
            <a:picLocks noChangeAspect="1"/>
          </p:cNvPicPr>
          <p:nvPr/>
        </p:nvPicPr>
        <p:blipFill>
          <a:blip r:embed="rId4"/>
          <a:stretch>
            <a:fillRect/>
          </a:stretch>
        </p:blipFill>
        <p:spPr>
          <a:xfrm>
            <a:off x="3839797" y="2909723"/>
            <a:ext cx="6979616" cy="30490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84576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108862-95B2-4AA5-B4A6-5CFA7A863549}"/>
              </a:ext>
            </a:extLst>
          </p:cNvPr>
          <p:cNvSpPr>
            <a:spLocks noGrp="1"/>
          </p:cNvSpPr>
          <p:nvPr>
            <p:ph type="title"/>
          </p:nvPr>
        </p:nvSpPr>
        <p:spPr>
          <a:xfrm>
            <a:off x="619309" y="1572768"/>
            <a:ext cx="4066991" cy="1133856"/>
          </a:xfrm>
        </p:spPr>
        <p:txBody>
          <a:bodyPr/>
          <a:lstStyle/>
          <a:p>
            <a:r>
              <a:rPr lang="en-US" dirty="0"/>
              <a:t>Your Options</a:t>
            </a:r>
          </a:p>
        </p:txBody>
      </p:sp>
      <p:sp>
        <p:nvSpPr>
          <p:cNvPr id="6" name="Text Placeholder 5">
            <a:extLst>
              <a:ext uri="{FF2B5EF4-FFF2-40B4-BE49-F238E27FC236}">
                <a16:creationId xmlns:a16="http://schemas.microsoft.com/office/drawing/2014/main" id="{167A6F55-4FBF-3E10-98E4-02166D560114}"/>
              </a:ext>
            </a:extLst>
          </p:cNvPr>
          <p:cNvSpPr>
            <a:spLocks noGrp="1"/>
          </p:cNvSpPr>
          <p:nvPr>
            <p:ph type="body" sz="quarter" idx="11"/>
          </p:nvPr>
        </p:nvSpPr>
        <p:spPr>
          <a:xfrm>
            <a:off x="597946" y="2791730"/>
            <a:ext cx="4231229" cy="3775275"/>
          </a:xfrm>
        </p:spPr>
        <p:txBody>
          <a:bodyPr/>
          <a:lstStyle/>
          <a:p>
            <a:r>
              <a:rPr lang="en-US" dirty="0">
                <a:hlinkClick r:id="rId3"/>
              </a:rPr>
              <a:t>Disability Hub MN - Your Options</a:t>
            </a:r>
            <a:endParaRPr lang="en-US" dirty="0"/>
          </a:p>
        </p:txBody>
      </p:sp>
      <p:pic>
        <p:nvPicPr>
          <p:cNvPr id="7" name="Picture 6" descr="Screen shot of Your Options from Disability Hub MN website. Includes Health, Housing, Independence, Money and Work.">
            <a:extLst>
              <a:ext uri="{FF2B5EF4-FFF2-40B4-BE49-F238E27FC236}">
                <a16:creationId xmlns:a16="http://schemas.microsoft.com/office/drawing/2014/main" id="{1BBB8C8A-4AC3-4D00-A70A-486C02F4ECFB}"/>
              </a:ext>
            </a:extLst>
          </p:cNvPr>
          <p:cNvPicPr>
            <a:picLocks noChangeAspect="1"/>
          </p:cNvPicPr>
          <p:nvPr/>
        </p:nvPicPr>
        <p:blipFill>
          <a:blip r:embed="rId4"/>
          <a:stretch>
            <a:fillRect/>
          </a:stretch>
        </p:blipFill>
        <p:spPr>
          <a:xfrm>
            <a:off x="5202096" y="1969218"/>
            <a:ext cx="5254623" cy="43212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9084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2CD5AB-EA67-DC04-E048-5F47D1C57F0A}"/>
              </a:ext>
            </a:extLst>
          </p:cNvPr>
          <p:cNvSpPr>
            <a:spLocks noGrp="1"/>
          </p:cNvSpPr>
          <p:nvPr>
            <p:ph type="title"/>
          </p:nvPr>
        </p:nvSpPr>
        <p:spPr>
          <a:xfrm>
            <a:off x="619309" y="1572768"/>
            <a:ext cx="3694508" cy="1133856"/>
          </a:xfrm>
        </p:spPr>
        <p:txBody>
          <a:bodyPr/>
          <a:lstStyle/>
          <a:p>
            <a:r>
              <a:rPr lang="en-US" dirty="0"/>
              <a:t>Hub Tools </a:t>
            </a:r>
          </a:p>
        </p:txBody>
      </p:sp>
      <p:sp>
        <p:nvSpPr>
          <p:cNvPr id="5" name="Text Placeholder 4">
            <a:extLst>
              <a:ext uri="{FF2B5EF4-FFF2-40B4-BE49-F238E27FC236}">
                <a16:creationId xmlns:a16="http://schemas.microsoft.com/office/drawing/2014/main" id="{402721FF-F8EE-1B3B-D0F0-52216E836F10}"/>
              </a:ext>
            </a:extLst>
          </p:cNvPr>
          <p:cNvSpPr>
            <a:spLocks noGrp="1"/>
          </p:cNvSpPr>
          <p:nvPr>
            <p:ph type="body" sz="quarter" idx="11"/>
          </p:nvPr>
        </p:nvSpPr>
        <p:spPr>
          <a:xfrm>
            <a:off x="597946" y="2791730"/>
            <a:ext cx="4178449" cy="3775275"/>
          </a:xfrm>
        </p:spPr>
        <p:txBody>
          <a:bodyPr/>
          <a:lstStyle/>
          <a:p>
            <a:r>
              <a:rPr lang="en-US" dirty="0">
                <a:hlinkClick r:id="rId3"/>
              </a:rPr>
              <a:t>Disability Hub MN - Hub Tools</a:t>
            </a:r>
            <a:endParaRPr lang="en-US" dirty="0"/>
          </a:p>
        </p:txBody>
      </p:sp>
      <p:pic>
        <p:nvPicPr>
          <p:cNvPr id="7" name="Picture 6" descr="Screenshot of Disability Hub MN Hub Tools tab.&#10;Includes Online resources and Activities and Guides with a list of the options for each. These include&#10;Disability Benefits 101&#10;Housing Benefits 101&#10;My Vault&#10;Minnesota Help&#10;Direct Support Connect&#10;Charting the LifeCourse&#10;Persona-centered guidebook">
            <a:extLst>
              <a:ext uri="{FF2B5EF4-FFF2-40B4-BE49-F238E27FC236}">
                <a16:creationId xmlns:a16="http://schemas.microsoft.com/office/drawing/2014/main" id="{74C2DD1C-3FF9-47CC-8AAC-9142B1A438DC}"/>
              </a:ext>
            </a:extLst>
          </p:cNvPr>
          <p:cNvPicPr>
            <a:picLocks noChangeAspect="1"/>
          </p:cNvPicPr>
          <p:nvPr/>
        </p:nvPicPr>
        <p:blipFill>
          <a:blip r:embed="rId4"/>
          <a:stretch>
            <a:fillRect/>
          </a:stretch>
        </p:blipFill>
        <p:spPr>
          <a:xfrm>
            <a:off x="4710943" y="2324019"/>
            <a:ext cx="5748541" cy="38173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6437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153FC-26FF-435C-8E33-B1E8864DE90C}"/>
              </a:ext>
            </a:extLst>
          </p:cNvPr>
          <p:cNvSpPr>
            <a:spLocks noGrp="1"/>
          </p:cNvSpPr>
          <p:nvPr>
            <p:ph type="title"/>
          </p:nvPr>
        </p:nvSpPr>
        <p:spPr>
          <a:xfrm>
            <a:off x="619308" y="1572768"/>
            <a:ext cx="3683751" cy="1133856"/>
          </a:xfrm>
        </p:spPr>
        <p:txBody>
          <a:bodyPr/>
          <a:lstStyle/>
          <a:p>
            <a:r>
              <a:rPr lang="en-US" dirty="0"/>
              <a:t>For Families</a:t>
            </a:r>
          </a:p>
        </p:txBody>
      </p:sp>
      <p:sp>
        <p:nvSpPr>
          <p:cNvPr id="4" name="Text Placeholder 3">
            <a:extLst>
              <a:ext uri="{FF2B5EF4-FFF2-40B4-BE49-F238E27FC236}">
                <a16:creationId xmlns:a16="http://schemas.microsoft.com/office/drawing/2014/main" id="{49FCFA2D-DE46-77A1-8505-A64CB8AAEBE9}"/>
              </a:ext>
            </a:extLst>
          </p:cNvPr>
          <p:cNvSpPr>
            <a:spLocks noGrp="1"/>
          </p:cNvSpPr>
          <p:nvPr>
            <p:ph type="body" sz="quarter" idx="11"/>
          </p:nvPr>
        </p:nvSpPr>
        <p:spPr>
          <a:xfrm>
            <a:off x="597946" y="2791730"/>
            <a:ext cx="4097879" cy="3775275"/>
          </a:xfrm>
        </p:spPr>
        <p:txBody>
          <a:bodyPr/>
          <a:lstStyle/>
          <a:p>
            <a:r>
              <a:rPr lang="en-US" dirty="0">
                <a:hlinkClick r:id="rId3"/>
              </a:rPr>
              <a:t>Disability Hub MN - For Families</a:t>
            </a:r>
            <a:endParaRPr lang="en-US" dirty="0"/>
          </a:p>
        </p:txBody>
      </p:sp>
      <p:pic>
        <p:nvPicPr>
          <p:cNvPr id="7" name="Picture 6" descr="Screenshot of Disability Hub MN For Families tab. Shows lifestage options available to explore.&#10;Pregnancy and infancy&#10;Early Childhood&#10;School Age&#10;Transition to adulthood&#10;Adulthood&#10;Aging">
            <a:extLst>
              <a:ext uri="{FF2B5EF4-FFF2-40B4-BE49-F238E27FC236}">
                <a16:creationId xmlns:a16="http://schemas.microsoft.com/office/drawing/2014/main" id="{90993D58-7762-4BA9-8B27-A2C96156C819}"/>
              </a:ext>
            </a:extLst>
          </p:cNvPr>
          <p:cNvPicPr>
            <a:picLocks noChangeAspect="1"/>
          </p:cNvPicPr>
          <p:nvPr/>
        </p:nvPicPr>
        <p:blipFill rotWithShape="1">
          <a:blip r:embed="rId4"/>
          <a:srcRect b="13614"/>
          <a:stretch/>
        </p:blipFill>
        <p:spPr>
          <a:xfrm>
            <a:off x="4806420" y="2162175"/>
            <a:ext cx="5765114" cy="4163981"/>
          </a:xfrm>
          <a:prstGeom prst="rect">
            <a:avLst/>
          </a:prstGeom>
        </p:spPr>
      </p:pic>
    </p:spTree>
    <p:extLst>
      <p:ext uri="{BB962C8B-B14F-4D97-AF65-F5344CB8AC3E}">
        <p14:creationId xmlns:p14="http://schemas.microsoft.com/office/powerpoint/2010/main" val="556311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153FC-26FF-435C-8E33-B1E8864DE90C}"/>
              </a:ext>
            </a:extLst>
          </p:cNvPr>
          <p:cNvSpPr>
            <a:spLocks noGrp="1"/>
          </p:cNvSpPr>
          <p:nvPr>
            <p:ph type="title"/>
          </p:nvPr>
        </p:nvSpPr>
        <p:spPr>
          <a:xfrm>
            <a:off x="619309" y="1734134"/>
            <a:ext cx="3651478" cy="804672"/>
          </a:xfrm>
        </p:spPr>
        <p:txBody>
          <a:bodyPr/>
          <a:lstStyle/>
          <a:p>
            <a:r>
              <a:rPr lang="en-US" dirty="0"/>
              <a:t>For Professionals</a:t>
            </a:r>
          </a:p>
        </p:txBody>
      </p:sp>
      <p:sp>
        <p:nvSpPr>
          <p:cNvPr id="5" name="Text Placeholder 4">
            <a:extLst>
              <a:ext uri="{FF2B5EF4-FFF2-40B4-BE49-F238E27FC236}">
                <a16:creationId xmlns:a16="http://schemas.microsoft.com/office/drawing/2014/main" id="{AB017AC9-4AA2-71A6-B7AF-54589E02EC94}"/>
              </a:ext>
            </a:extLst>
          </p:cNvPr>
          <p:cNvSpPr>
            <a:spLocks noGrp="1"/>
          </p:cNvSpPr>
          <p:nvPr>
            <p:ph type="body" sz="quarter" idx="11"/>
          </p:nvPr>
        </p:nvSpPr>
        <p:spPr>
          <a:xfrm>
            <a:off x="597946" y="2791730"/>
            <a:ext cx="2500256" cy="3775275"/>
          </a:xfrm>
        </p:spPr>
        <p:txBody>
          <a:bodyPr/>
          <a:lstStyle/>
          <a:p>
            <a:r>
              <a:rPr lang="en-US" dirty="0">
                <a:hlinkClick r:id="rId3"/>
              </a:rPr>
              <a:t>Disability Hub MN - For Professionals</a:t>
            </a:r>
            <a:endParaRPr lang="en-US" dirty="0"/>
          </a:p>
        </p:txBody>
      </p:sp>
      <p:pic>
        <p:nvPicPr>
          <p:cNvPr id="4" name="Picture 3" descr="Picture of 4 colored boxes titled: Informed Choice, Benefits Planning, Work, and Housing. Two additional sections on the side are titled Invite the Hub to Attend an Event or Presentation and Find Materials You Can Use to Tell People About the Hub.">
            <a:extLst>
              <a:ext uri="{FF2B5EF4-FFF2-40B4-BE49-F238E27FC236}">
                <a16:creationId xmlns:a16="http://schemas.microsoft.com/office/drawing/2014/main" id="{A2995485-4DBE-46FE-9129-8D7D222AF04C}"/>
              </a:ext>
            </a:extLst>
          </p:cNvPr>
          <p:cNvPicPr>
            <a:picLocks noChangeAspect="1"/>
          </p:cNvPicPr>
          <p:nvPr/>
        </p:nvPicPr>
        <p:blipFill rotWithShape="1">
          <a:blip r:embed="rId4"/>
          <a:srcRect b="2143"/>
          <a:stretch/>
        </p:blipFill>
        <p:spPr>
          <a:xfrm>
            <a:off x="4002109" y="2558508"/>
            <a:ext cx="6658719" cy="3714181"/>
          </a:xfrm>
          <a:prstGeom prst="rect">
            <a:avLst/>
          </a:prstGeom>
        </p:spPr>
      </p:pic>
    </p:spTree>
    <p:extLst>
      <p:ext uri="{BB962C8B-B14F-4D97-AF65-F5344CB8AC3E}">
        <p14:creationId xmlns:p14="http://schemas.microsoft.com/office/powerpoint/2010/main" val="2968528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Questions?</a:t>
            </a:r>
          </a:p>
        </p:txBody>
      </p:sp>
    </p:spTree>
    <p:custDataLst>
      <p:tags r:id="rId1"/>
    </p:custDataLst>
    <p:extLst>
      <p:ext uri="{BB962C8B-B14F-4D97-AF65-F5344CB8AC3E}">
        <p14:creationId xmlns:p14="http://schemas.microsoft.com/office/powerpoint/2010/main" val="3312630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2C594-CC91-4A96-BAC1-E3FFFD5251C1}"/>
              </a:ext>
            </a:extLst>
          </p:cNvPr>
          <p:cNvSpPr>
            <a:spLocks noGrp="1"/>
          </p:cNvSpPr>
          <p:nvPr>
            <p:ph type="title"/>
          </p:nvPr>
        </p:nvSpPr>
        <p:spPr/>
        <p:txBody>
          <a:bodyPr/>
          <a:lstStyle/>
          <a:p>
            <a:r>
              <a:rPr lang="en-US" dirty="0"/>
              <a:t>Anita &amp; the Disability Hub MN</a:t>
            </a:r>
          </a:p>
        </p:txBody>
      </p:sp>
    </p:spTree>
    <p:extLst>
      <p:ext uri="{BB962C8B-B14F-4D97-AF65-F5344CB8AC3E}">
        <p14:creationId xmlns:p14="http://schemas.microsoft.com/office/powerpoint/2010/main" val="791861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EC728-9BE4-4F4F-B2B5-D3735A805136}"/>
              </a:ext>
            </a:extLst>
          </p:cNvPr>
          <p:cNvSpPr>
            <a:spLocks noGrp="1"/>
          </p:cNvSpPr>
          <p:nvPr>
            <p:ph type="title"/>
          </p:nvPr>
        </p:nvSpPr>
        <p:spPr/>
        <p:txBody>
          <a:bodyPr/>
          <a:lstStyle/>
          <a:p>
            <a:r>
              <a:rPr lang="en-US" dirty="0"/>
              <a:t>Anita Calls The Hub</a:t>
            </a:r>
          </a:p>
        </p:txBody>
      </p:sp>
      <p:sp>
        <p:nvSpPr>
          <p:cNvPr id="3" name="Text Placeholder 2">
            <a:extLst>
              <a:ext uri="{FF2B5EF4-FFF2-40B4-BE49-F238E27FC236}">
                <a16:creationId xmlns:a16="http://schemas.microsoft.com/office/drawing/2014/main" id="{2703DD36-C86F-4805-995C-033866CA06CE}"/>
              </a:ext>
            </a:extLst>
          </p:cNvPr>
          <p:cNvSpPr>
            <a:spLocks noGrp="1"/>
          </p:cNvSpPr>
          <p:nvPr>
            <p:ph type="body" sz="quarter" idx="10"/>
          </p:nvPr>
        </p:nvSpPr>
        <p:spPr/>
        <p:txBody>
          <a:bodyPr/>
          <a:lstStyle/>
          <a:p>
            <a:pPr>
              <a:spcBef>
                <a:spcPts val="1200"/>
              </a:spcBef>
              <a:spcAft>
                <a:spcPts val="1200"/>
              </a:spcAft>
            </a:pPr>
            <a:r>
              <a:rPr lang="en-US" dirty="0"/>
              <a:t>Will graduate this spring!</a:t>
            </a:r>
          </a:p>
          <a:p>
            <a:pPr>
              <a:spcBef>
                <a:spcPts val="1200"/>
              </a:spcBef>
              <a:spcAft>
                <a:spcPts val="1200"/>
              </a:spcAft>
            </a:pPr>
            <a:r>
              <a:rPr lang="en-US" dirty="0"/>
              <a:t>Her and her family are concerned about how working will impact her benefits.</a:t>
            </a:r>
          </a:p>
          <a:p>
            <a:pPr>
              <a:spcBef>
                <a:spcPts val="1200"/>
              </a:spcBef>
              <a:spcAft>
                <a:spcPts val="1200"/>
              </a:spcAft>
            </a:pPr>
            <a:r>
              <a:rPr lang="en-US" dirty="0"/>
              <a:t>They reach out to the Hub to get started</a:t>
            </a:r>
          </a:p>
        </p:txBody>
      </p:sp>
    </p:spTree>
    <p:extLst>
      <p:ext uri="{BB962C8B-B14F-4D97-AF65-F5344CB8AC3E}">
        <p14:creationId xmlns:p14="http://schemas.microsoft.com/office/powerpoint/2010/main" val="2537265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EC728-9BE4-4F4F-B2B5-D3735A805136}"/>
              </a:ext>
            </a:extLst>
          </p:cNvPr>
          <p:cNvSpPr>
            <a:spLocks noGrp="1"/>
          </p:cNvSpPr>
          <p:nvPr>
            <p:ph type="title"/>
          </p:nvPr>
        </p:nvSpPr>
        <p:spPr/>
        <p:txBody>
          <a:bodyPr/>
          <a:lstStyle/>
          <a:p>
            <a:r>
              <a:rPr lang="en-US" dirty="0"/>
              <a:t>Initial Call Discovery</a:t>
            </a:r>
          </a:p>
        </p:txBody>
      </p:sp>
      <p:sp>
        <p:nvSpPr>
          <p:cNvPr id="3" name="Text Placeholder 2">
            <a:extLst>
              <a:ext uri="{FF2B5EF4-FFF2-40B4-BE49-F238E27FC236}">
                <a16:creationId xmlns:a16="http://schemas.microsoft.com/office/drawing/2014/main" id="{2703DD36-C86F-4805-995C-033866CA06CE}"/>
              </a:ext>
            </a:extLst>
          </p:cNvPr>
          <p:cNvSpPr>
            <a:spLocks noGrp="1"/>
          </p:cNvSpPr>
          <p:nvPr>
            <p:ph type="body" sz="quarter" idx="10"/>
          </p:nvPr>
        </p:nvSpPr>
        <p:spPr>
          <a:xfrm>
            <a:off x="612488" y="2803766"/>
            <a:ext cx="9521216" cy="3603613"/>
          </a:xfrm>
        </p:spPr>
        <p:txBody>
          <a:bodyPr/>
          <a:lstStyle/>
          <a:p>
            <a:pPr>
              <a:spcBef>
                <a:spcPts val="1200"/>
              </a:spcBef>
              <a:spcAft>
                <a:spcPts val="1200"/>
              </a:spcAft>
            </a:pPr>
            <a:r>
              <a:rPr lang="en-US" dirty="0"/>
              <a:t>Have you ever worked before?</a:t>
            </a:r>
          </a:p>
          <a:p>
            <a:pPr>
              <a:spcBef>
                <a:spcPts val="1200"/>
              </a:spcBef>
              <a:spcAft>
                <a:spcPts val="1200"/>
              </a:spcAft>
            </a:pPr>
            <a:r>
              <a:rPr lang="en-US" dirty="0"/>
              <a:t>Do you need support in finding work? Maintaining work?</a:t>
            </a:r>
          </a:p>
          <a:p>
            <a:pPr>
              <a:spcBef>
                <a:spcPts val="1200"/>
              </a:spcBef>
              <a:spcAft>
                <a:spcPts val="1200"/>
              </a:spcAft>
            </a:pPr>
            <a:r>
              <a:rPr lang="en-US" dirty="0"/>
              <a:t>What income and resources are currently available? Health Care coverage?</a:t>
            </a:r>
          </a:p>
          <a:p>
            <a:pPr>
              <a:spcBef>
                <a:spcPts val="1200"/>
              </a:spcBef>
              <a:spcAft>
                <a:spcPts val="1200"/>
              </a:spcAft>
            </a:pPr>
            <a:r>
              <a:rPr lang="en-US" dirty="0"/>
              <a:t>Are you getting any support now in your daily life? What type of supports do you need and want?</a:t>
            </a:r>
          </a:p>
        </p:txBody>
      </p:sp>
    </p:spTree>
    <p:extLst>
      <p:ext uri="{BB962C8B-B14F-4D97-AF65-F5344CB8AC3E}">
        <p14:creationId xmlns:p14="http://schemas.microsoft.com/office/powerpoint/2010/main" val="1995296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Disability </a:t>
            </a:r>
            <a:br>
              <a:rPr lang="en-US" dirty="0"/>
            </a:br>
            <a:r>
              <a:rPr lang="en-US" dirty="0"/>
              <a:t>Hub MN</a:t>
            </a:r>
            <a:r>
              <a:rPr lang="en-US" baseline="30000" dirty="0"/>
              <a:t>TM</a:t>
            </a:r>
            <a:r>
              <a:rPr lang="en-US" dirty="0"/>
              <a:t>? </a:t>
            </a:r>
            <a:r>
              <a:rPr lang="en-US" baseline="30000" dirty="0"/>
              <a:t>                                  </a:t>
            </a:r>
            <a:endParaRPr lang="en-US" dirty="0"/>
          </a:p>
        </p:txBody>
      </p:sp>
      <p:sp>
        <p:nvSpPr>
          <p:cNvPr id="3" name="Content Placeholder 2"/>
          <p:cNvSpPr>
            <a:spLocks noGrp="1"/>
          </p:cNvSpPr>
          <p:nvPr>
            <p:ph type="body" sz="quarter" idx="10"/>
          </p:nvPr>
        </p:nvSpPr>
        <p:spPr/>
        <p:txBody>
          <a:bodyPr/>
          <a:lstStyle/>
          <a:p>
            <a:pPr marL="342900" indent="-342900">
              <a:buSzPct val="120000"/>
              <a:buFont typeface="Arial" panose="020B0604020202020204" pitchFamily="34" charset="0"/>
              <a:buChar char="•"/>
            </a:pPr>
            <a:r>
              <a:rPr lang="en-US" dirty="0"/>
              <a:t>Free statewide resource network</a:t>
            </a:r>
          </a:p>
          <a:p>
            <a:pPr marL="342900" indent="-342900">
              <a:buFont typeface="Arial" panose="020B0604020202020204" pitchFamily="34" charset="0"/>
              <a:buChar char="•"/>
            </a:pPr>
            <a:r>
              <a:rPr lang="en-US" dirty="0"/>
              <a:t>A simple, single access point</a:t>
            </a:r>
          </a:p>
          <a:p>
            <a:pPr marL="342900" indent="-342900">
              <a:buFont typeface="Arial" panose="020B0604020202020204" pitchFamily="34" charset="0"/>
              <a:buChar char="•"/>
            </a:pPr>
            <a:r>
              <a:rPr lang="en-US" dirty="0"/>
              <a:t>Safe, neutral, and trusted resource</a:t>
            </a:r>
          </a:p>
          <a:p>
            <a:pPr marL="342900" indent="-342900">
              <a:buFont typeface="Arial" panose="020B0604020202020204" pitchFamily="34" charset="0"/>
              <a:buChar char="•"/>
            </a:pPr>
            <a:r>
              <a:rPr lang="en-US" dirty="0"/>
              <a:t>Comprehensive—puts the pieces together</a:t>
            </a:r>
          </a:p>
        </p:txBody>
      </p:sp>
    </p:spTree>
    <p:custDataLst>
      <p:tags r:id="rId1"/>
    </p:custDataLst>
    <p:extLst>
      <p:ext uri="{BB962C8B-B14F-4D97-AF65-F5344CB8AC3E}">
        <p14:creationId xmlns:p14="http://schemas.microsoft.com/office/powerpoint/2010/main" val="1581954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EC728-9BE4-4F4F-B2B5-D3735A805136}"/>
              </a:ext>
            </a:extLst>
          </p:cNvPr>
          <p:cNvSpPr>
            <a:spLocks noGrp="1"/>
          </p:cNvSpPr>
          <p:nvPr>
            <p:ph type="title"/>
          </p:nvPr>
        </p:nvSpPr>
        <p:spPr/>
        <p:txBody>
          <a:bodyPr/>
          <a:lstStyle/>
          <a:p>
            <a:r>
              <a:rPr lang="en-US" dirty="0"/>
              <a:t>Initial Call Education</a:t>
            </a:r>
          </a:p>
        </p:txBody>
      </p:sp>
      <p:sp>
        <p:nvSpPr>
          <p:cNvPr id="3" name="Text Placeholder 2">
            <a:extLst>
              <a:ext uri="{FF2B5EF4-FFF2-40B4-BE49-F238E27FC236}">
                <a16:creationId xmlns:a16="http://schemas.microsoft.com/office/drawing/2014/main" id="{2703DD36-C86F-4805-995C-033866CA06CE}"/>
              </a:ext>
            </a:extLst>
          </p:cNvPr>
          <p:cNvSpPr>
            <a:spLocks noGrp="1"/>
          </p:cNvSpPr>
          <p:nvPr>
            <p:ph type="body" sz="quarter" idx="10"/>
          </p:nvPr>
        </p:nvSpPr>
        <p:spPr>
          <a:xfrm>
            <a:off x="612488" y="2803766"/>
            <a:ext cx="8940303" cy="3603613"/>
          </a:xfrm>
        </p:spPr>
        <p:txBody>
          <a:bodyPr/>
          <a:lstStyle/>
          <a:p>
            <a:pPr>
              <a:spcBef>
                <a:spcPts val="1200"/>
              </a:spcBef>
              <a:spcAft>
                <a:spcPts val="1200"/>
              </a:spcAft>
            </a:pPr>
            <a:r>
              <a:rPr lang="en-US" dirty="0"/>
              <a:t>Social Security benefit differences.</a:t>
            </a:r>
          </a:p>
          <a:p>
            <a:pPr>
              <a:spcBef>
                <a:spcPts val="1200"/>
              </a:spcBef>
              <a:spcAft>
                <a:spcPts val="1200"/>
              </a:spcAft>
            </a:pPr>
            <a:r>
              <a:rPr lang="en-US" dirty="0"/>
              <a:t>Work incentives that allow a person to get ahead financially while working on benefits.</a:t>
            </a:r>
          </a:p>
          <a:p>
            <a:pPr>
              <a:spcBef>
                <a:spcPts val="1200"/>
              </a:spcBef>
              <a:spcAft>
                <a:spcPts val="1200"/>
              </a:spcAft>
            </a:pPr>
            <a:r>
              <a:rPr lang="en-US" dirty="0"/>
              <a:t>DB101:</a:t>
            </a:r>
          </a:p>
          <a:p>
            <a:pPr marL="342900" indent="-342900">
              <a:spcBef>
                <a:spcPts val="1200"/>
              </a:spcBef>
              <a:spcAft>
                <a:spcPts val="1200"/>
              </a:spcAft>
              <a:buSzPct val="120000"/>
              <a:buFont typeface="Arial" panose="020B0604020202020204" pitchFamily="34" charset="0"/>
              <a:buChar char="•"/>
            </a:pPr>
            <a:r>
              <a:rPr lang="en-US" dirty="0"/>
              <a:t>My Vault</a:t>
            </a:r>
          </a:p>
          <a:p>
            <a:pPr marL="342900" indent="-342900">
              <a:spcBef>
                <a:spcPts val="1200"/>
              </a:spcBef>
              <a:spcAft>
                <a:spcPts val="1200"/>
              </a:spcAft>
              <a:buSzPct val="120000"/>
              <a:buFont typeface="Arial" panose="020B0604020202020204" pitchFamily="34" charset="0"/>
              <a:buChar char="•"/>
            </a:pPr>
            <a:r>
              <a:rPr lang="en-US" dirty="0"/>
              <a:t>Articles</a:t>
            </a:r>
          </a:p>
        </p:txBody>
      </p:sp>
    </p:spTree>
    <p:extLst>
      <p:ext uri="{BB962C8B-B14F-4D97-AF65-F5344CB8AC3E}">
        <p14:creationId xmlns:p14="http://schemas.microsoft.com/office/powerpoint/2010/main" val="1288309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EC728-9BE4-4F4F-B2B5-D3735A805136}"/>
              </a:ext>
            </a:extLst>
          </p:cNvPr>
          <p:cNvSpPr>
            <a:spLocks noGrp="1"/>
          </p:cNvSpPr>
          <p:nvPr>
            <p:ph type="title"/>
          </p:nvPr>
        </p:nvSpPr>
        <p:spPr/>
        <p:txBody>
          <a:bodyPr/>
          <a:lstStyle/>
          <a:p>
            <a:r>
              <a:rPr lang="en-US" dirty="0"/>
              <a:t>DB101 Articles for Anita &amp; Family</a:t>
            </a:r>
          </a:p>
        </p:txBody>
      </p:sp>
      <p:sp>
        <p:nvSpPr>
          <p:cNvPr id="3" name="Text Placeholder 2">
            <a:extLst>
              <a:ext uri="{FF2B5EF4-FFF2-40B4-BE49-F238E27FC236}">
                <a16:creationId xmlns:a16="http://schemas.microsoft.com/office/drawing/2014/main" id="{2703DD36-C86F-4805-995C-033866CA06CE}"/>
              </a:ext>
            </a:extLst>
          </p:cNvPr>
          <p:cNvSpPr>
            <a:spLocks noGrp="1"/>
          </p:cNvSpPr>
          <p:nvPr>
            <p:ph type="body" sz="quarter" idx="10"/>
          </p:nvPr>
        </p:nvSpPr>
        <p:spPr/>
        <p:txBody>
          <a:bodyPr numCol="1">
            <a:normAutofit/>
          </a:bodyPr>
          <a:lstStyle/>
          <a:p>
            <a:pPr>
              <a:spcAft>
                <a:spcPts val="1200"/>
              </a:spcAft>
            </a:pPr>
            <a:r>
              <a:rPr lang="en-US" dirty="0"/>
              <a:t>Within the Youth Section: </a:t>
            </a:r>
          </a:p>
          <a:p>
            <a:pPr marL="342900" indent="-342900">
              <a:spcAft>
                <a:spcPts val="1200"/>
              </a:spcAft>
              <a:buSzPct val="120000"/>
              <a:buFont typeface="Arial" panose="020B0604020202020204" pitchFamily="34" charset="0"/>
              <a:buChar char="•"/>
            </a:pPr>
            <a:r>
              <a:rPr lang="en-US" dirty="0">
                <a:hlinkClick r:id="rId3"/>
              </a:rPr>
              <a:t>Start Planning Now</a:t>
            </a:r>
            <a:r>
              <a:rPr lang="en-US" dirty="0"/>
              <a:t> </a:t>
            </a:r>
          </a:p>
          <a:p>
            <a:pPr marL="342900" indent="-342900">
              <a:spcAft>
                <a:spcPts val="1200"/>
              </a:spcAft>
              <a:buSzPct val="120000"/>
              <a:buFont typeface="Arial" panose="020B0604020202020204" pitchFamily="34" charset="0"/>
              <a:buChar char="•"/>
            </a:pPr>
            <a:r>
              <a:rPr lang="en-US" dirty="0">
                <a:hlinkClick r:id="rId4"/>
              </a:rPr>
              <a:t>Finding A Job </a:t>
            </a:r>
            <a:r>
              <a:rPr lang="en-US" dirty="0"/>
              <a:t> </a:t>
            </a:r>
          </a:p>
          <a:p>
            <a:pPr marL="342900" indent="-342900">
              <a:spcAft>
                <a:spcPts val="1200"/>
              </a:spcAft>
              <a:buSzPct val="120000"/>
              <a:buFont typeface="Arial" panose="020B0604020202020204" pitchFamily="34" charset="0"/>
              <a:buChar char="•"/>
            </a:pPr>
            <a:r>
              <a:rPr lang="en-US" dirty="0">
                <a:hlinkClick r:id="rId5"/>
              </a:rPr>
              <a:t>Parent Focus: Work is Possible </a:t>
            </a:r>
            <a:r>
              <a:rPr lang="en-US" dirty="0"/>
              <a:t>  </a:t>
            </a:r>
          </a:p>
        </p:txBody>
      </p:sp>
      <p:sp>
        <p:nvSpPr>
          <p:cNvPr id="4" name="Text Placeholder 3">
            <a:extLst>
              <a:ext uri="{FF2B5EF4-FFF2-40B4-BE49-F238E27FC236}">
                <a16:creationId xmlns:a16="http://schemas.microsoft.com/office/drawing/2014/main" id="{2707C46E-A525-EFBF-F890-354657E744B6}"/>
              </a:ext>
            </a:extLst>
          </p:cNvPr>
          <p:cNvSpPr>
            <a:spLocks noGrp="1"/>
          </p:cNvSpPr>
          <p:nvPr>
            <p:ph type="body" sz="quarter" idx="11"/>
          </p:nvPr>
        </p:nvSpPr>
        <p:spPr/>
        <p:txBody>
          <a:bodyPr/>
          <a:lstStyle/>
          <a:p>
            <a:pPr>
              <a:spcAft>
                <a:spcPts val="1200"/>
              </a:spcAft>
            </a:pPr>
            <a:r>
              <a:rPr lang="en-US" dirty="0"/>
              <a:t>Within the Work &amp; Benefits Section:</a:t>
            </a:r>
          </a:p>
          <a:p>
            <a:pPr marL="342900" indent="-342900">
              <a:spcAft>
                <a:spcPts val="1200"/>
              </a:spcAft>
              <a:buSzPct val="120000"/>
              <a:buFont typeface="Arial" panose="020B0604020202020204" pitchFamily="34" charset="0"/>
              <a:buChar char="•"/>
            </a:pPr>
            <a:r>
              <a:rPr lang="en-US" dirty="0">
                <a:hlinkClick r:id="rId6"/>
              </a:rPr>
              <a:t>Going to Work Toolbox</a:t>
            </a:r>
            <a:endParaRPr lang="en-US" dirty="0"/>
          </a:p>
          <a:p>
            <a:pPr marL="342900" indent="-342900">
              <a:spcAft>
                <a:spcPts val="1200"/>
              </a:spcAft>
              <a:buSzPct val="120000"/>
              <a:buFont typeface="Arial" panose="020B0604020202020204" pitchFamily="34" charset="0"/>
              <a:buChar char="•"/>
            </a:pPr>
            <a:r>
              <a:rPr lang="en-US" dirty="0">
                <a:hlinkClick r:id="rId7"/>
              </a:rPr>
              <a:t>Getting Past the Myths: The Truth About Working</a:t>
            </a:r>
            <a:r>
              <a:rPr lang="en-US" dirty="0"/>
              <a:t> </a:t>
            </a:r>
          </a:p>
        </p:txBody>
      </p:sp>
    </p:spTree>
    <p:extLst>
      <p:ext uri="{BB962C8B-B14F-4D97-AF65-F5344CB8AC3E}">
        <p14:creationId xmlns:p14="http://schemas.microsoft.com/office/powerpoint/2010/main" val="3892790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99992-7210-49EA-A17F-DC93E549C876}"/>
              </a:ext>
            </a:extLst>
          </p:cNvPr>
          <p:cNvSpPr>
            <a:spLocks noGrp="1"/>
          </p:cNvSpPr>
          <p:nvPr>
            <p:ph type="title"/>
          </p:nvPr>
        </p:nvSpPr>
        <p:spPr/>
        <p:txBody>
          <a:bodyPr/>
          <a:lstStyle/>
          <a:p>
            <a:r>
              <a:rPr lang="en-US" dirty="0"/>
              <a:t>Anita’s Vault </a:t>
            </a:r>
          </a:p>
        </p:txBody>
      </p:sp>
      <p:sp>
        <p:nvSpPr>
          <p:cNvPr id="3" name="Content Placeholder 2">
            <a:extLst>
              <a:ext uri="{FF2B5EF4-FFF2-40B4-BE49-F238E27FC236}">
                <a16:creationId xmlns:a16="http://schemas.microsoft.com/office/drawing/2014/main" id="{35BD87B7-8A88-425C-916E-244C11137CB4}"/>
              </a:ext>
            </a:extLst>
          </p:cNvPr>
          <p:cNvSpPr>
            <a:spLocks noGrp="1"/>
          </p:cNvSpPr>
          <p:nvPr>
            <p:ph type="body" sz="quarter" idx="10"/>
          </p:nvPr>
        </p:nvSpPr>
        <p:spPr>
          <a:xfrm>
            <a:off x="612488" y="2803766"/>
            <a:ext cx="8682119" cy="3603613"/>
          </a:xfrm>
        </p:spPr>
        <p:txBody>
          <a:bodyPr/>
          <a:lstStyle/>
          <a:p>
            <a:pPr marL="342900" indent="-342900">
              <a:buSzPct val="120000"/>
              <a:buFont typeface="Arial" panose="020B0604020202020204" pitchFamily="34" charset="0"/>
              <a:buChar char="•"/>
            </a:pPr>
            <a:r>
              <a:rPr lang="en-US" dirty="0"/>
              <a:t>Save useful articles for her current situation</a:t>
            </a:r>
          </a:p>
          <a:p>
            <a:pPr marL="342900" indent="-342900">
              <a:buSzPct val="120000"/>
              <a:buFont typeface="Arial" panose="020B0604020202020204" pitchFamily="34" charset="0"/>
              <a:buChar char="•"/>
            </a:pPr>
            <a:r>
              <a:rPr lang="en-US" dirty="0"/>
              <a:t>Complete activities in The Vault relative to current situations</a:t>
            </a:r>
          </a:p>
          <a:p>
            <a:pPr lvl="1"/>
            <a:r>
              <a:rPr lang="en-US" dirty="0"/>
              <a:t>Budget Tool </a:t>
            </a:r>
          </a:p>
          <a:p>
            <a:pPr lvl="1"/>
            <a:r>
              <a:rPr lang="en-US" dirty="0"/>
              <a:t>Build an Employment Team</a:t>
            </a:r>
          </a:p>
          <a:p>
            <a:pPr marL="342900" indent="-342900">
              <a:buSzPct val="120000"/>
              <a:buFont typeface="Arial" panose="020B0604020202020204" pitchFamily="34" charset="0"/>
              <a:buChar char="•"/>
            </a:pPr>
            <a:r>
              <a:rPr lang="en-US" dirty="0"/>
              <a:t>Use the Contacts Section to add members of her support team who are assisting her with work and benefits </a:t>
            </a:r>
          </a:p>
          <a:p>
            <a:pPr marL="342900" indent="-342900">
              <a:buSzPct val="120000"/>
              <a:buFont typeface="Arial" panose="020B0604020202020204" pitchFamily="34" charset="0"/>
              <a:buChar char="•"/>
            </a:pPr>
            <a:r>
              <a:rPr lang="en-US" dirty="0"/>
              <a:t>Share articles and other information with support team members</a:t>
            </a:r>
          </a:p>
        </p:txBody>
      </p:sp>
    </p:spTree>
    <p:custDataLst>
      <p:tags r:id="rId1"/>
    </p:custDataLst>
    <p:extLst>
      <p:ext uri="{BB962C8B-B14F-4D97-AF65-F5344CB8AC3E}">
        <p14:creationId xmlns:p14="http://schemas.microsoft.com/office/powerpoint/2010/main" val="247000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2C594-CC91-4A96-BAC1-E3FFFD5251C1}"/>
              </a:ext>
            </a:extLst>
          </p:cNvPr>
          <p:cNvSpPr>
            <a:spLocks noGrp="1"/>
          </p:cNvSpPr>
          <p:nvPr>
            <p:ph type="title"/>
          </p:nvPr>
        </p:nvSpPr>
        <p:spPr/>
        <p:txBody>
          <a:bodyPr/>
          <a:lstStyle/>
          <a:p>
            <a:r>
              <a:rPr lang="en-US" dirty="0"/>
              <a:t>Anita Goes To Work </a:t>
            </a:r>
          </a:p>
        </p:txBody>
      </p:sp>
    </p:spTree>
    <p:extLst>
      <p:ext uri="{BB962C8B-B14F-4D97-AF65-F5344CB8AC3E}">
        <p14:creationId xmlns:p14="http://schemas.microsoft.com/office/powerpoint/2010/main" val="2434959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EC728-9BE4-4F4F-B2B5-D3735A805136}"/>
              </a:ext>
            </a:extLst>
          </p:cNvPr>
          <p:cNvSpPr>
            <a:spLocks noGrp="1"/>
          </p:cNvSpPr>
          <p:nvPr>
            <p:ph type="title"/>
          </p:nvPr>
        </p:nvSpPr>
        <p:spPr/>
        <p:txBody>
          <a:bodyPr/>
          <a:lstStyle/>
          <a:p>
            <a:r>
              <a:rPr lang="en-US" dirty="0"/>
              <a:t>Anita Has  Job Offer</a:t>
            </a:r>
          </a:p>
        </p:txBody>
      </p:sp>
      <p:sp>
        <p:nvSpPr>
          <p:cNvPr id="3" name="Text Placeholder 2">
            <a:extLst>
              <a:ext uri="{FF2B5EF4-FFF2-40B4-BE49-F238E27FC236}">
                <a16:creationId xmlns:a16="http://schemas.microsoft.com/office/drawing/2014/main" id="{2703DD36-C86F-4805-995C-033866CA06CE}"/>
              </a:ext>
            </a:extLst>
          </p:cNvPr>
          <p:cNvSpPr>
            <a:spLocks noGrp="1"/>
          </p:cNvSpPr>
          <p:nvPr>
            <p:ph type="body" sz="quarter" idx="10"/>
          </p:nvPr>
        </p:nvSpPr>
        <p:spPr>
          <a:xfrm>
            <a:off x="612488" y="2803766"/>
            <a:ext cx="9316820" cy="3603613"/>
          </a:xfrm>
        </p:spPr>
        <p:txBody>
          <a:bodyPr/>
          <a:lstStyle/>
          <a:p>
            <a:pPr>
              <a:spcBef>
                <a:spcPts val="1200"/>
              </a:spcBef>
              <a:spcAft>
                <a:spcPts val="1200"/>
              </a:spcAft>
            </a:pPr>
            <a:r>
              <a:rPr lang="en-US" dirty="0"/>
              <a:t>Anita calls the Hub back when she has received an offer on a job</a:t>
            </a:r>
          </a:p>
          <a:p>
            <a:pPr>
              <a:spcBef>
                <a:spcPts val="1200"/>
              </a:spcBef>
              <a:spcAft>
                <a:spcPts val="1200"/>
              </a:spcAft>
            </a:pPr>
            <a:r>
              <a:rPr lang="en-US" dirty="0"/>
              <a:t>It is for part time work at a museum</a:t>
            </a:r>
          </a:p>
          <a:p>
            <a:pPr>
              <a:spcBef>
                <a:spcPts val="1200"/>
              </a:spcBef>
              <a:spcAft>
                <a:spcPts val="1200"/>
              </a:spcAft>
            </a:pPr>
            <a:r>
              <a:rPr lang="en-US" dirty="0"/>
              <a:t>Anita wants to know what impacts this employment is going to have on her benefits</a:t>
            </a:r>
          </a:p>
          <a:p>
            <a:pPr>
              <a:spcBef>
                <a:spcPts val="1200"/>
              </a:spcBef>
              <a:spcAft>
                <a:spcPts val="1200"/>
              </a:spcAft>
            </a:pPr>
            <a:r>
              <a:rPr lang="en-US" dirty="0"/>
              <a:t>They call back to the Hub for customized benefits planning information</a:t>
            </a:r>
          </a:p>
        </p:txBody>
      </p:sp>
    </p:spTree>
    <p:extLst>
      <p:ext uri="{BB962C8B-B14F-4D97-AF65-F5344CB8AC3E}">
        <p14:creationId xmlns:p14="http://schemas.microsoft.com/office/powerpoint/2010/main" val="1306502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EC728-9BE4-4F4F-B2B5-D3735A805136}"/>
              </a:ext>
            </a:extLst>
          </p:cNvPr>
          <p:cNvSpPr>
            <a:spLocks noGrp="1"/>
          </p:cNvSpPr>
          <p:nvPr>
            <p:ph type="title"/>
          </p:nvPr>
        </p:nvSpPr>
        <p:spPr/>
        <p:txBody>
          <a:bodyPr/>
          <a:lstStyle/>
          <a:p>
            <a:r>
              <a:rPr lang="en-US" dirty="0"/>
              <a:t>Call Discovery</a:t>
            </a:r>
          </a:p>
        </p:txBody>
      </p:sp>
      <p:sp>
        <p:nvSpPr>
          <p:cNvPr id="3" name="Text Placeholder 2">
            <a:extLst>
              <a:ext uri="{FF2B5EF4-FFF2-40B4-BE49-F238E27FC236}">
                <a16:creationId xmlns:a16="http://schemas.microsoft.com/office/drawing/2014/main" id="{2703DD36-C86F-4805-995C-033866CA06CE}"/>
              </a:ext>
            </a:extLst>
          </p:cNvPr>
          <p:cNvSpPr>
            <a:spLocks noGrp="1"/>
          </p:cNvSpPr>
          <p:nvPr>
            <p:ph type="body" sz="quarter" idx="10"/>
          </p:nvPr>
        </p:nvSpPr>
        <p:spPr/>
        <p:txBody>
          <a:bodyPr/>
          <a:lstStyle/>
          <a:p>
            <a:pPr>
              <a:spcBef>
                <a:spcPts val="1200"/>
              </a:spcBef>
              <a:spcAft>
                <a:spcPts val="1200"/>
              </a:spcAft>
            </a:pPr>
            <a:r>
              <a:rPr lang="en-US" dirty="0"/>
              <a:t>How much does the job pay and what are its hours?</a:t>
            </a:r>
          </a:p>
          <a:p>
            <a:pPr>
              <a:spcBef>
                <a:spcPts val="1200"/>
              </a:spcBef>
              <a:spcAft>
                <a:spcPts val="1200"/>
              </a:spcAft>
            </a:pPr>
            <a:r>
              <a:rPr lang="en-US" dirty="0"/>
              <a:t>Do you need any on the job supports or accommodations?</a:t>
            </a:r>
          </a:p>
          <a:p>
            <a:pPr>
              <a:spcBef>
                <a:spcPts val="1200"/>
              </a:spcBef>
              <a:spcAft>
                <a:spcPts val="1200"/>
              </a:spcAft>
            </a:pPr>
            <a:r>
              <a:rPr lang="en-US" dirty="0"/>
              <a:t>What income and resources are currently available? Health Care coverage?</a:t>
            </a:r>
          </a:p>
          <a:p>
            <a:pPr>
              <a:spcBef>
                <a:spcPts val="1200"/>
              </a:spcBef>
              <a:spcAft>
                <a:spcPts val="1200"/>
              </a:spcAft>
            </a:pPr>
            <a:r>
              <a:rPr lang="en-US" dirty="0"/>
              <a:t>Would you like assistance understanding reporting wages to the county and Social Security? </a:t>
            </a:r>
          </a:p>
        </p:txBody>
      </p:sp>
    </p:spTree>
    <p:extLst>
      <p:ext uri="{BB962C8B-B14F-4D97-AF65-F5344CB8AC3E}">
        <p14:creationId xmlns:p14="http://schemas.microsoft.com/office/powerpoint/2010/main" val="1040021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0CD7-EAC7-4B5B-BE1F-A16851A35EDB}"/>
              </a:ext>
            </a:extLst>
          </p:cNvPr>
          <p:cNvSpPr>
            <a:spLocks noGrp="1"/>
          </p:cNvSpPr>
          <p:nvPr>
            <p:ph type="title"/>
          </p:nvPr>
        </p:nvSpPr>
        <p:spPr/>
        <p:txBody>
          <a:bodyPr/>
          <a:lstStyle/>
          <a:p>
            <a:r>
              <a:rPr lang="en-US" dirty="0"/>
              <a:t>How Disability Hub MN Can Help Anita</a:t>
            </a:r>
          </a:p>
        </p:txBody>
      </p:sp>
      <p:sp>
        <p:nvSpPr>
          <p:cNvPr id="3" name="Content Placeholder 2">
            <a:extLst>
              <a:ext uri="{FF2B5EF4-FFF2-40B4-BE49-F238E27FC236}">
                <a16:creationId xmlns:a16="http://schemas.microsoft.com/office/drawing/2014/main" id="{987D5CD6-7698-490E-932A-DD8DF6AEC648}"/>
              </a:ext>
            </a:extLst>
          </p:cNvPr>
          <p:cNvSpPr>
            <a:spLocks noGrp="1"/>
          </p:cNvSpPr>
          <p:nvPr>
            <p:ph type="body" sz="quarter" idx="10"/>
          </p:nvPr>
        </p:nvSpPr>
        <p:spPr>
          <a:xfrm>
            <a:off x="612488" y="2803766"/>
            <a:ext cx="10446741" cy="3603613"/>
          </a:xfrm>
        </p:spPr>
        <p:txBody>
          <a:bodyPr/>
          <a:lstStyle/>
          <a:p>
            <a:pPr marL="347472" indent="-347472">
              <a:lnSpc>
                <a:spcPct val="100000"/>
              </a:lnSpc>
              <a:spcAft>
                <a:spcPts val="1200"/>
              </a:spcAft>
              <a:buSzPct val="120000"/>
              <a:buFont typeface="Arial" panose="020B0604020202020204" pitchFamily="34" charset="0"/>
              <a:buChar char="•"/>
            </a:pPr>
            <a:r>
              <a:rPr lang="en-US" dirty="0"/>
              <a:t>Eligibility questions</a:t>
            </a:r>
          </a:p>
          <a:p>
            <a:pPr marL="347472" indent="-347472">
              <a:lnSpc>
                <a:spcPct val="100000"/>
              </a:lnSpc>
              <a:spcAft>
                <a:spcPts val="1200"/>
              </a:spcAft>
              <a:buSzPct val="120000"/>
              <a:buFont typeface="Arial" panose="020B0604020202020204" pitchFamily="34" charset="0"/>
              <a:buChar char="•"/>
            </a:pPr>
            <a:r>
              <a:rPr lang="en-US" dirty="0"/>
              <a:t>Explain work rules for each benefit</a:t>
            </a:r>
          </a:p>
          <a:p>
            <a:pPr marL="347472" indent="-347472">
              <a:lnSpc>
                <a:spcPct val="100000"/>
              </a:lnSpc>
              <a:spcAft>
                <a:spcPts val="1200"/>
              </a:spcAft>
              <a:buSzPct val="120000"/>
              <a:buFont typeface="Arial" panose="020B0604020202020204" pitchFamily="34" charset="0"/>
              <a:buChar char="•"/>
            </a:pPr>
            <a:r>
              <a:rPr lang="en-US" dirty="0"/>
              <a:t>Help to complete DB101 activities like the Estimator and Try Its</a:t>
            </a:r>
          </a:p>
          <a:p>
            <a:pPr marL="347472" indent="-347472">
              <a:lnSpc>
                <a:spcPct val="100000"/>
              </a:lnSpc>
              <a:spcAft>
                <a:spcPts val="1200"/>
              </a:spcAft>
              <a:buSzPct val="120000"/>
              <a:buFont typeface="Arial" panose="020B0604020202020204" pitchFamily="34" charset="0"/>
              <a:buChar char="•"/>
            </a:pPr>
            <a:r>
              <a:rPr lang="en-US" dirty="0"/>
              <a:t>Provide individual benefit report for any complex situations</a:t>
            </a:r>
          </a:p>
          <a:p>
            <a:pPr marL="347472" indent="-347472">
              <a:lnSpc>
                <a:spcPct val="100000"/>
              </a:lnSpc>
              <a:spcAft>
                <a:spcPts val="1200"/>
              </a:spcAft>
              <a:buSzPct val="120000"/>
              <a:buFont typeface="Arial" panose="020B0604020202020204" pitchFamily="34" charset="0"/>
              <a:buChar char="•"/>
            </a:pPr>
            <a:r>
              <a:rPr lang="en-US" dirty="0"/>
              <a:t>Help understand reporting to SSA and their county human services agency</a:t>
            </a:r>
          </a:p>
        </p:txBody>
      </p:sp>
    </p:spTree>
    <p:extLst>
      <p:ext uri="{BB962C8B-B14F-4D97-AF65-F5344CB8AC3E}">
        <p14:creationId xmlns:p14="http://schemas.microsoft.com/office/powerpoint/2010/main" val="2676546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0CD7-EAC7-4B5B-BE1F-A16851A35EDB}"/>
              </a:ext>
            </a:extLst>
          </p:cNvPr>
          <p:cNvSpPr>
            <a:spLocks noGrp="1"/>
          </p:cNvSpPr>
          <p:nvPr>
            <p:ph type="title"/>
          </p:nvPr>
        </p:nvSpPr>
        <p:spPr/>
        <p:txBody>
          <a:bodyPr/>
          <a:lstStyle/>
          <a:p>
            <a:r>
              <a:rPr lang="en-US" dirty="0"/>
              <a:t>Helpful DB101 Tools for Anita</a:t>
            </a:r>
          </a:p>
        </p:txBody>
      </p:sp>
      <p:sp>
        <p:nvSpPr>
          <p:cNvPr id="3" name="Content Placeholder 2">
            <a:extLst>
              <a:ext uri="{FF2B5EF4-FFF2-40B4-BE49-F238E27FC236}">
                <a16:creationId xmlns:a16="http://schemas.microsoft.com/office/drawing/2014/main" id="{987D5CD6-7698-490E-932A-DD8DF6AEC648}"/>
              </a:ext>
            </a:extLst>
          </p:cNvPr>
          <p:cNvSpPr>
            <a:spLocks noGrp="1"/>
          </p:cNvSpPr>
          <p:nvPr>
            <p:ph type="body" sz="quarter" idx="10"/>
          </p:nvPr>
        </p:nvSpPr>
        <p:spPr/>
        <p:txBody>
          <a:bodyPr numCol="1"/>
          <a:lstStyle/>
          <a:p>
            <a:pPr marL="347472" indent="-347472">
              <a:lnSpc>
                <a:spcPct val="100000"/>
              </a:lnSpc>
              <a:buSzPct val="120000"/>
              <a:buFont typeface="Arial" panose="020B0604020202020204" pitchFamily="34" charset="0"/>
              <a:buChar char="•"/>
            </a:pPr>
            <a:r>
              <a:rPr lang="en-US" dirty="0"/>
              <a:t>Read articles about </a:t>
            </a:r>
            <a:r>
              <a:rPr lang="en-US" dirty="0">
                <a:hlinkClick r:id="rId3"/>
              </a:rPr>
              <a:t>SSI</a:t>
            </a:r>
            <a:r>
              <a:rPr lang="en-US" dirty="0"/>
              <a:t> and </a:t>
            </a:r>
            <a:r>
              <a:rPr lang="en-US" dirty="0">
                <a:hlinkClick r:id="rId4"/>
              </a:rPr>
              <a:t>MA</a:t>
            </a:r>
            <a:r>
              <a:rPr lang="en-US" dirty="0"/>
              <a:t> for details about work</a:t>
            </a:r>
          </a:p>
          <a:p>
            <a:pPr marL="347472" indent="-347472">
              <a:lnSpc>
                <a:spcPct val="100000"/>
              </a:lnSpc>
              <a:buSzPct val="120000"/>
              <a:buFont typeface="Arial" panose="020B0604020202020204" pitchFamily="34" charset="0"/>
              <a:buChar char="•"/>
            </a:pPr>
            <a:r>
              <a:rPr lang="en-US" dirty="0"/>
              <a:t>Watch </a:t>
            </a:r>
            <a:r>
              <a:rPr lang="en-US" dirty="0">
                <a:hlinkClick r:id="rId5"/>
              </a:rPr>
              <a:t>videos</a:t>
            </a:r>
            <a:r>
              <a:rPr lang="en-US" dirty="0"/>
              <a:t> about benefits and work</a:t>
            </a:r>
          </a:p>
          <a:p>
            <a:pPr marL="347472" indent="-347472">
              <a:lnSpc>
                <a:spcPct val="100000"/>
              </a:lnSpc>
              <a:buSzPct val="120000"/>
              <a:buFont typeface="Arial" panose="020B0604020202020204" pitchFamily="34" charset="0"/>
              <a:buChar char="•"/>
            </a:pPr>
            <a:r>
              <a:rPr lang="en-US" dirty="0"/>
              <a:t>Review the </a:t>
            </a:r>
            <a:r>
              <a:rPr lang="en-US" dirty="0">
                <a:hlinkClick r:id="rId6"/>
              </a:rPr>
              <a:t>Going to Work Toolbox</a:t>
            </a:r>
            <a:r>
              <a:rPr lang="en-US" dirty="0"/>
              <a:t> in the Work and Benefits Section</a:t>
            </a:r>
          </a:p>
        </p:txBody>
      </p:sp>
      <p:sp>
        <p:nvSpPr>
          <p:cNvPr id="4" name="Text Placeholder 3">
            <a:extLst>
              <a:ext uri="{FF2B5EF4-FFF2-40B4-BE49-F238E27FC236}">
                <a16:creationId xmlns:a16="http://schemas.microsoft.com/office/drawing/2014/main" id="{147A95DA-2E52-7017-9A24-180CFDFC751F}"/>
              </a:ext>
            </a:extLst>
          </p:cNvPr>
          <p:cNvSpPr>
            <a:spLocks noGrp="1"/>
          </p:cNvSpPr>
          <p:nvPr>
            <p:ph type="body" sz="quarter" idx="11"/>
          </p:nvPr>
        </p:nvSpPr>
        <p:spPr/>
        <p:txBody>
          <a:bodyPr/>
          <a:lstStyle/>
          <a:p>
            <a:pPr marL="347472" indent="-347472">
              <a:lnSpc>
                <a:spcPct val="100000"/>
              </a:lnSpc>
              <a:buSzPct val="120000"/>
              <a:buFont typeface="Arial" panose="020B0604020202020204" pitchFamily="34" charset="0"/>
              <a:buChar char="•"/>
            </a:pPr>
            <a:r>
              <a:rPr lang="en-US" dirty="0"/>
              <a:t>Register a </a:t>
            </a:r>
            <a:r>
              <a:rPr lang="en-US" dirty="0">
                <a:hlinkClick r:id="rId7"/>
              </a:rPr>
              <a:t>My Vault</a:t>
            </a:r>
            <a:r>
              <a:rPr lang="en-US" dirty="0"/>
              <a:t> account and complete activities including a Benefit Lookup, Estimator, Budget and more</a:t>
            </a:r>
          </a:p>
          <a:p>
            <a:pPr marL="347472" indent="-347472">
              <a:lnSpc>
                <a:spcPct val="100000"/>
              </a:lnSpc>
              <a:buSzPct val="120000"/>
              <a:buFont typeface="Arial" panose="020B0604020202020204" pitchFamily="34" charset="0"/>
              <a:buChar char="•"/>
            </a:pPr>
            <a:r>
              <a:rPr lang="en-US" dirty="0"/>
              <a:t>Use the chat feature to reach out to Disability Hub MN with questions </a:t>
            </a:r>
          </a:p>
        </p:txBody>
      </p:sp>
    </p:spTree>
    <p:extLst>
      <p:ext uri="{BB962C8B-B14F-4D97-AF65-F5344CB8AC3E}">
        <p14:creationId xmlns:p14="http://schemas.microsoft.com/office/powerpoint/2010/main" val="695925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6973F-E171-4C59-8334-EF794C9431E2}"/>
              </a:ext>
            </a:extLst>
          </p:cNvPr>
          <p:cNvSpPr>
            <a:spLocks noGrp="1"/>
          </p:cNvSpPr>
          <p:nvPr>
            <p:ph type="title"/>
          </p:nvPr>
        </p:nvSpPr>
        <p:spPr>
          <a:xfrm>
            <a:off x="606503" y="1627632"/>
            <a:ext cx="5374749" cy="1133856"/>
          </a:xfrm>
        </p:spPr>
        <p:txBody>
          <a:bodyPr/>
          <a:lstStyle/>
          <a:p>
            <a:r>
              <a:rPr lang="en-US" dirty="0"/>
              <a:t>Follow us on Facebook!</a:t>
            </a:r>
          </a:p>
        </p:txBody>
      </p:sp>
      <p:pic>
        <p:nvPicPr>
          <p:cNvPr id="5" name="Content Placeholder 10" descr="Find Disability Hub MN on Facebook&#10;Screenshot of Hub Facebook page">
            <a:extLst>
              <a:ext uri="{FF2B5EF4-FFF2-40B4-BE49-F238E27FC236}">
                <a16:creationId xmlns:a16="http://schemas.microsoft.com/office/drawing/2014/main" id="{A4BCB36E-72FB-45A9-A541-6CEAE0D6A052}"/>
              </a:ext>
            </a:extLst>
          </p:cNvPr>
          <p:cNvPicPr>
            <a:picLocks noChangeAspect="1"/>
          </p:cNvPicPr>
          <p:nvPr/>
        </p:nvPicPr>
        <p:blipFill rotWithShape="1">
          <a:blip r:embed="rId4"/>
          <a:srcRect r="2726"/>
          <a:stretch/>
        </p:blipFill>
        <p:spPr>
          <a:xfrm>
            <a:off x="2461366" y="2808412"/>
            <a:ext cx="7269267" cy="3475821"/>
          </a:xfrm>
          <a:prstGeom prst="rect">
            <a:avLst/>
          </a:prstGeom>
        </p:spPr>
      </p:pic>
      <p:pic>
        <p:nvPicPr>
          <p:cNvPr id="12" name="Picture 11" descr="Facebook logo">
            <a:extLst>
              <a:ext uri="{FF2B5EF4-FFF2-40B4-BE49-F238E27FC236}">
                <a16:creationId xmlns:a16="http://schemas.microsoft.com/office/drawing/2014/main" id="{A85FCFDF-C2A8-46A5-89FF-8D8DEC21EFE8}"/>
              </a:ext>
            </a:extLst>
          </p:cNvPr>
          <p:cNvPicPr>
            <a:picLocks noChangeAspect="1"/>
          </p:cNvPicPr>
          <p:nvPr/>
        </p:nvPicPr>
        <p:blipFill>
          <a:blip r:embed="rId5"/>
          <a:stretch>
            <a:fillRect/>
          </a:stretch>
        </p:blipFill>
        <p:spPr>
          <a:xfrm>
            <a:off x="8581222" y="2452078"/>
            <a:ext cx="1149411" cy="1149411"/>
          </a:xfrm>
          <a:prstGeom prst="rect">
            <a:avLst/>
          </a:prstGeom>
        </p:spPr>
      </p:pic>
    </p:spTree>
    <p:custDataLst>
      <p:tags r:id="rId1"/>
    </p:custDataLst>
    <p:extLst>
      <p:ext uri="{BB962C8B-B14F-4D97-AF65-F5344CB8AC3E}">
        <p14:creationId xmlns:p14="http://schemas.microsoft.com/office/powerpoint/2010/main" val="912632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You can reach us 3 ways:  call, email or live chat.  If its after business hours, we will respond within one business day.  You can request the same person that you have talked to in the past. &#10;&#10;And we are available to contact on our own website, DB101.org, and HB101.org &#10;">
            <a:extLst>
              <a:ext uri="{FF2B5EF4-FFF2-40B4-BE49-F238E27FC236}">
                <a16:creationId xmlns:a16="http://schemas.microsoft.com/office/drawing/2014/main" id="{A7478E91-4F27-4894-869B-2DA1179AE6F6}"/>
              </a:ext>
            </a:extLst>
          </p:cNvPr>
          <p:cNvPicPr>
            <a:picLocks noChangeAspect="1"/>
          </p:cNvPicPr>
          <p:nvPr/>
        </p:nvPicPr>
        <p:blipFill rotWithShape="1">
          <a:blip r:embed="rId4"/>
          <a:srcRect t="5842"/>
          <a:stretch/>
        </p:blipFill>
        <p:spPr>
          <a:xfrm>
            <a:off x="3570855" y="2207446"/>
            <a:ext cx="6716136" cy="4261996"/>
          </a:xfrm>
          <a:prstGeom prst="rect">
            <a:avLst/>
          </a:prstGeom>
        </p:spPr>
      </p:pic>
      <p:sp>
        <p:nvSpPr>
          <p:cNvPr id="2" name="Title 1">
            <a:extLst>
              <a:ext uri="{FF2B5EF4-FFF2-40B4-BE49-F238E27FC236}">
                <a16:creationId xmlns:a16="http://schemas.microsoft.com/office/drawing/2014/main" id="{A296973F-E171-4C59-8334-EF794C9431E2}"/>
              </a:ext>
            </a:extLst>
          </p:cNvPr>
          <p:cNvSpPr>
            <a:spLocks noGrp="1"/>
          </p:cNvSpPr>
          <p:nvPr>
            <p:ph type="title"/>
          </p:nvPr>
        </p:nvSpPr>
        <p:spPr>
          <a:xfrm>
            <a:off x="606503" y="1885811"/>
            <a:ext cx="4030043" cy="545416"/>
          </a:xfrm>
        </p:spPr>
        <p:txBody>
          <a:bodyPr/>
          <a:lstStyle/>
          <a:p>
            <a:r>
              <a:rPr lang="en-US" dirty="0"/>
              <a:t>How to reach us?</a:t>
            </a:r>
          </a:p>
        </p:txBody>
      </p:sp>
    </p:spTree>
    <p:custDataLst>
      <p:tags r:id="rId1"/>
    </p:custDataLst>
    <p:extLst>
      <p:ext uri="{BB962C8B-B14F-4D97-AF65-F5344CB8AC3E}">
        <p14:creationId xmlns:p14="http://schemas.microsoft.com/office/powerpoint/2010/main" val="514096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72232-110C-4507-BD74-59E07762F26D}"/>
              </a:ext>
            </a:extLst>
          </p:cNvPr>
          <p:cNvSpPr>
            <a:spLocks noGrp="1"/>
          </p:cNvSpPr>
          <p:nvPr>
            <p:ph type="title"/>
          </p:nvPr>
        </p:nvSpPr>
        <p:spPr/>
        <p:txBody>
          <a:bodyPr/>
          <a:lstStyle/>
          <a:p>
            <a:r>
              <a:rPr lang="en-US" dirty="0"/>
              <a:t>Our Team </a:t>
            </a:r>
          </a:p>
        </p:txBody>
      </p:sp>
      <p:sp>
        <p:nvSpPr>
          <p:cNvPr id="3" name="Content Placeholder 2">
            <a:extLst>
              <a:ext uri="{FF2B5EF4-FFF2-40B4-BE49-F238E27FC236}">
                <a16:creationId xmlns:a16="http://schemas.microsoft.com/office/drawing/2014/main" id="{79A9F61C-B412-45DC-9D66-0E4720DED493}"/>
              </a:ext>
            </a:extLst>
          </p:cNvPr>
          <p:cNvSpPr>
            <a:spLocks noGrp="1"/>
          </p:cNvSpPr>
          <p:nvPr>
            <p:ph type="body" sz="quarter" idx="11"/>
          </p:nvPr>
        </p:nvSpPr>
        <p:spPr/>
        <p:txBody>
          <a:bodyPr/>
          <a:lstStyle/>
          <a:p>
            <a:pPr marL="347463" lvl="1" indent="-347463">
              <a:spcBef>
                <a:spcPts val="1800"/>
              </a:spcBef>
              <a:buSzPct val="120000"/>
              <a:buFont typeface="Arial" panose="020B0604020202020204" pitchFamily="34" charset="0"/>
              <a:buChar char="•"/>
            </a:pPr>
            <a:r>
              <a:rPr lang="en-US" dirty="0"/>
              <a:t>Person Centered Trained Options Counselor</a:t>
            </a:r>
          </a:p>
          <a:p>
            <a:pPr marL="347463" lvl="1" indent="-347463">
              <a:spcBef>
                <a:spcPts val="1800"/>
              </a:spcBef>
              <a:buSzPct val="120000"/>
              <a:buFont typeface="Arial" panose="020B0604020202020204" pitchFamily="34" charset="0"/>
              <a:buChar char="•"/>
            </a:pPr>
            <a:r>
              <a:rPr lang="en-US" dirty="0"/>
              <a:t>Some OC’s have additional credentialing in other areas of expertise</a:t>
            </a:r>
          </a:p>
          <a:p>
            <a:pPr marL="347463" lvl="1" indent="-347463">
              <a:spcBef>
                <a:spcPts val="1800"/>
              </a:spcBef>
              <a:buSzPct val="120000"/>
              <a:buFont typeface="Arial" panose="020B0604020202020204" pitchFamily="34" charset="0"/>
              <a:buChar char="•"/>
            </a:pPr>
            <a:r>
              <a:rPr lang="en-US" dirty="0"/>
              <a:t>In multiple communities across Minnesota</a:t>
            </a:r>
          </a:p>
        </p:txBody>
      </p:sp>
      <p:pic>
        <p:nvPicPr>
          <p:cNvPr id="6" name="Picture 5" descr="A picture of one of our Options Counselors, Thabiso.">
            <a:extLst>
              <a:ext uri="{FF2B5EF4-FFF2-40B4-BE49-F238E27FC236}">
                <a16:creationId xmlns:a16="http://schemas.microsoft.com/office/drawing/2014/main" id="{274642A9-44EA-8F22-DE8B-F0F8E7AF342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352175" y="2339578"/>
            <a:ext cx="2082065" cy="3175403"/>
          </a:xfrm>
          <a:prstGeom prst="rect">
            <a:avLst/>
          </a:prstGeom>
        </p:spPr>
      </p:pic>
    </p:spTree>
    <p:custDataLst>
      <p:tags r:id="rId1"/>
    </p:custDataLst>
    <p:extLst>
      <p:ext uri="{BB962C8B-B14F-4D97-AF65-F5344CB8AC3E}">
        <p14:creationId xmlns:p14="http://schemas.microsoft.com/office/powerpoint/2010/main" val="439886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  </a:t>
            </a:r>
          </a:p>
        </p:txBody>
      </p:sp>
      <p:sp>
        <p:nvSpPr>
          <p:cNvPr id="4" name="Text Placeholder 3">
            <a:extLst>
              <a:ext uri="{FF2B5EF4-FFF2-40B4-BE49-F238E27FC236}">
                <a16:creationId xmlns:a16="http://schemas.microsoft.com/office/drawing/2014/main" id="{B20F879C-5009-C72A-0F0E-083A9E3AADD4}"/>
              </a:ext>
            </a:extLst>
          </p:cNvPr>
          <p:cNvSpPr>
            <a:spLocks noGrp="1"/>
          </p:cNvSpPr>
          <p:nvPr>
            <p:ph type="body" sz="quarter" idx="10"/>
          </p:nvPr>
        </p:nvSpPr>
        <p:spPr>
          <a:xfrm>
            <a:off x="1485900" y="3981450"/>
            <a:ext cx="10121900" cy="2465388"/>
          </a:xfrm>
        </p:spPr>
        <p:txBody>
          <a:bodyPr/>
          <a:lstStyle/>
          <a:p>
            <a:pPr algn="l"/>
            <a:r>
              <a:rPr lang="en-US" sz="2800" b="1" dirty="0"/>
              <a:t>Your best life, your way.</a:t>
            </a:r>
          </a:p>
          <a:p>
            <a:pPr algn="l"/>
            <a:r>
              <a:rPr lang="en-US" b="1" dirty="0"/>
              <a:t>Disability Hub MN </a:t>
            </a:r>
            <a:r>
              <a:rPr lang="en-US" dirty="0"/>
              <a:t>is a free statewide resource network that helps you solve problems, navigate the system, or plan for your future. Our team knows the ins and outs of community resources and government programs, and has years of experience helping people fit them all together </a:t>
            </a:r>
          </a:p>
        </p:txBody>
      </p:sp>
    </p:spTree>
    <p:custDataLst>
      <p:tags r:id="rId1"/>
    </p:custDataLst>
    <p:extLst>
      <p:ext uri="{BB962C8B-B14F-4D97-AF65-F5344CB8AC3E}">
        <p14:creationId xmlns:p14="http://schemas.microsoft.com/office/powerpoint/2010/main" val="3387514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28800-CF93-4294-A83F-E47445BE73D7}"/>
              </a:ext>
            </a:extLst>
          </p:cNvPr>
          <p:cNvSpPr>
            <a:spLocks noGrp="1"/>
          </p:cNvSpPr>
          <p:nvPr>
            <p:ph type="title"/>
          </p:nvPr>
        </p:nvSpPr>
        <p:spPr/>
        <p:txBody>
          <a:bodyPr/>
          <a:lstStyle/>
          <a:p>
            <a:r>
              <a:rPr lang="en-US" dirty="0"/>
              <a:t>Who We Help…</a:t>
            </a:r>
          </a:p>
        </p:txBody>
      </p:sp>
      <p:sp>
        <p:nvSpPr>
          <p:cNvPr id="3" name="Content Placeholder 2">
            <a:extLst>
              <a:ext uri="{FF2B5EF4-FFF2-40B4-BE49-F238E27FC236}">
                <a16:creationId xmlns:a16="http://schemas.microsoft.com/office/drawing/2014/main" id="{C2E046C9-9D7A-4CE7-9EF8-9A4F5BF20334}"/>
              </a:ext>
            </a:extLst>
          </p:cNvPr>
          <p:cNvSpPr>
            <a:spLocks noGrp="1"/>
          </p:cNvSpPr>
          <p:nvPr>
            <p:ph type="body" sz="quarter" idx="10"/>
          </p:nvPr>
        </p:nvSpPr>
        <p:spPr>
          <a:xfrm>
            <a:off x="622998" y="2803764"/>
            <a:ext cx="5473002" cy="3787305"/>
          </a:xfrm>
        </p:spPr>
        <p:txBody>
          <a:bodyPr numCol="1"/>
          <a:lstStyle/>
          <a:p>
            <a:pPr marL="342900" indent="-342900">
              <a:spcBef>
                <a:spcPts val="1200"/>
              </a:spcBef>
              <a:spcAft>
                <a:spcPts val="1200"/>
              </a:spcAft>
              <a:buSzPct val="120000"/>
              <a:buFont typeface="Arial" panose="020B0604020202020204" pitchFamily="34" charset="0"/>
              <a:buChar char="•"/>
            </a:pPr>
            <a:r>
              <a:rPr lang="en-US" dirty="0">
                <a:ea typeface="Tahoma"/>
              </a:rPr>
              <a:t>Case Managers and Social Workers</a:t>
            </a:r>
          </a:p>
          <a:p>
            <a:pPr marL="342900" indent="-342900">
              <a:spcBef>
                <a:spcPts val="1200"/>
              </a:spcBef>
              <a:spcAft>
                <a:spcPts val="1200"/>
              </a:spcAft>
              <a:buSzPct val="120000"/>
              <a:buFont typeface="Arial" panose="020B0604020202020204" pitchFamily="34" charset="0"/>
              <a:buChar char="•"/>
            </a:pPr>
            <a:r>
              <a:rPr lang="en-US" dirty="0">
                <a:ea typeface="Tahoma"/>
              </a:rPr>
              <a:t>Education professionals</a:t>
            </a:r>
          </a:p>
          <a:p>
            <a:pPr marL="342900" indent="-342900">
              <a:spcBef>
                <a:spcPts val="1200"/>
              </a:spcBef>
              <a:spcAft>
                <a:spcPts val="1200"/>
              </a:spcAft>
              <a:buSzPct val="120000"/>
              <a:buFont typeface="Arial" panose="020B0604020202020204" pitchFamily="34" charset="0"/>
              <a:buChar char="•"/>
            </a:pPr>
            <a:r>
              <a:rPr lang="en-US" dirty="0">
                <a:ea typeface="Tahoma"/>
              </a:rPr>
              <a:t>Employment support professionals</a:t>
            </a:r>
          </a:p>
          <a:p>
            <a:pPr marL="342900" indent="-342900">
              <a:spcBef>
                <a:spcPts val="1200"/>
              </a:spcBef>
              <a:spcAft>
                <a:spcPts val="1200"/>
              </a:spcAft>
              <a:buSzPct val="120000"/>
              <a:buFont typeface="Arial" panose="020B0604020202020204" pitchFamily="34" charset="0"/>
              <a:buChar char="•"/>
            </a:pPr>
            <a:r>
              <a:rPr lang="en-US" dirty="0">
                <a:ea typeface="Tahoma"/>
              </a:rPr>
              <a:t>Anyone in a support role</a:t>
            </a:r>
          </a:p>
        </p:txBody>
      </p:sp>
      <p:sp>
        <p:nvSpPr>
          <p:cNvPr id="4" name="Text Placeholder 3">
            <a:extLst>
              <a:ext uri="{FF2B5EF4-FFF2-40B4-BE49-F238E27FC236}">
                <a16:creationId xmlns:a16="http://schemas.microsoft.com/office/drawing/2014/main" id="{28FA6409-F445-086E-6638-8DD535BD0A90}"/>
              </a:ext>
            </a:extLst>
          </p:cNvPr>
          <p:cNvSpPr>
            <a:spLocks noGrp="1"/>
          </p:cNvSpPr>
          <p:nvPr>
            <p:ph type="body" sz="quarter" idx="11"/>
          </p:nvPr>
        </p:nvSpPr>
        <p:spPr>
          <a:xfrm>
            <a:off x="6337913" y="2803764"/>
            <a:ext cx="5264079" cy="3467944"/>
          </a:xfrm>
        </p:spPr>
        <p:txBody>
          <a:bodyPr/>
          <a:lstStyle/>
          <a:p>
            <a:pPr marL="342900" indent="-342900">
              <a:spcBef>
                <a:spcPts val="1200"/>
              </a:spcBef>
              <a:spcAft>
                <a:spcPts val="1200"/>
              </a:spcAft>
              <a:buSzPct val="120000"/>
              <a:buFont typeface="Arial" panose="020B0604020202020204" pitchFamily="34" charset="0"/>
              <a:buChar char="•"/>
            </a:pPr>
            <a:r>
              <a:rPr lang="en-US" dirty="0">
                <a:ea typeface="Tahoma"/>
              </a:rPr>
              <a:t>Family, Friends, Neighbors, etc.</a:t>
            </a:r>
          </a:p>
          <a:p>
            <a:pPr marL="342900" indent="-342900">
              <a:spcBef>
                <a:spcPts val="1200"/>
              </a:spcBef>
              <a:spcAft>
                <a:spcPts val="1200"/>
              </a:spcAft>
              <a:buSzPct val="120000"/>
              <a:buFont typeface="Arial" panose="020B0604020202020204" pitchFamily="34" charset="0"/>
              <a:buChar char="•"/>
            </a:pPr>
            <a:r>
              <a:rPr lang="en-US" dirty="0">
                <a:ea typeface="Tahoma"/>
              </a:rPr>
              <a:t>Self-advocates</a:t>
            </a:r>
          </a:p>
          <a:p>
            <a:pPr marL="342900" indent="-342900">
              <a:spcBef>
                <a:spcPts val="1200"/>
              </a:spcBef>
              <a:spcAft>
                <a:spcPts val="1200"/>
              </a:spcAft>
              <a:buSzPct val="120000"/>
              <a:buFont typeface="Arial" panose="020B0604020202020204" pitchFamily="34" charset="0"/>
              <a:buChar char="•"/>
            </a:pPr>
            <a:r>
              <a:rPr lang="en-US" dirty="0">
                <a:ea typeface="Tahoma"/>
              </a:rPr>
              <a:t>Anyone regardless of disability</a:t>
            </a:r>
          </a:p>
        </p:txBody>
      </p:sp>
    </p:spTree>
    <p:extLst>
      <p:ext uri="{BB962C8B-B14F-4D97-AF65-F5344CB8AC3E}">
        <p14:creationId xmlns:p14="http://schemas.microsoft.com/office/powerpoint/2010/main" val="2091580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69F771-8415-6309-A7AC-7E232CCF009E}"/>
              </a:ext>
            </a:extLst>
          </p:cNvPr>
          <p:cNvSpPr>
            <a:spLocks noGrp="1"/>
          </p:cNvSpPr>
          <p:nvPr>
            <p:ph type="title"/>
          </p:nvPr>
        </p:nvSpPr>
        <p:spPr/>
        <p:txBody>
          <a:bodyPr/>
          <a:lstStyle/>
          <a:p>
            <a:r>
              <a:rPr lang="en-US" dirty="0"/>
              <a:t>You can ask us anything!</a:t>
            </a:r>
          </a:p>
        </p:txBody>
      </p:sp>
      <p:sp>
        <p:nvSpPr>
          <p:cNvPr id="3" name="Content Placeholder 2"/>
          <p:cNvSpPr>
            <a:spLocks noGrp="1"/>
          </p:cNvSpPr>
          <p:nvPr>
            <p:ph type="body" sz="quarter" idx="10"/>
          </p:nvPr>
        </p:nvSpPr>
        <p:spPr/>
        <p:txBody>
          <a:bodyPr vert="horz" lIns="0" tIns="0" rIns="0" bIns="0" numCol="1" rtlCol="0" anchor="t">
            <a:noAutofit/>
          </a:bodyPr>
          <a:lstStyle/>
          <a:p>
            <a:pPr marL="342900" indent="-342900">
              <a:spcBef>
                <a:spcPts val="1200"/>
              </a:spcBef>
              <a:spcAft>
                <a:spcPts val="1200"/>
              </a:spcAft>
              <a:buSzPct val="120000"/>
              <a:buFont typeface="Arial" panose="020B0604020202020204" pitchFamily="34" charset="0"/>
              <a:buChar char="•"/>
            </a:pPr>
            <a:r>
              <a:rPr lang="en-US" dirty="0"/>
              <a:t>What are my health insurance options?</a:t>
            </a:r>
            <a:endParaRPr lang="en-US" dirty="0">
              <a:ea typeface="Tahoma"/>
            </a:endParaRPr>
          </a:p>
          <a:p>
            <a:pPr marL="342900" indent="-342900">
              <a:spcBef>
                <a:spcPts val="1200"/>
              </a:spcBef>
              <a:spcAft>
                <a:spcPts val="1200"/>
              </a:spcAft>
              <a:buSzPct val="120000"/>
              <a:buFont typeface="Arial" panose="020B0604020202020204" pitchFamily="34" charset="0"/>
              <a:buChar char="•"/>
            </a:pPr>
            <a:r>
              <a:rPr lang="en-US" dirty="0"/>
              <a:t>Support in finding community resources.</a:t>
            </a:r>
            <a:endParaRPr lang="en-US" dirty="0">
              <a:ea typeface="Tahoma"/>
            </a:endParaRPr>
          </a:p>
          <a:p>
            <a:pPr marL="342900" indent="-342900">
              <a:spcBef>
                <a:spcPts val="1200"/>
              </a:spcBef>
              <a:spcAft>
                <a:spcPts val="1200"/>
              </a:spcAft>
              <a:buSzPct val="120000"/>
              <a:buFont typeface="Arial" panose="020B0604020202020204" pitchFamily="34" charset="0"/>
              <a:buChar char="•"/>
            </a:pPr>
            <a:r>
              <a:rPr lang="en-US" dirty="0"/>
              <a:t>Can I live where I want and get the help I need?</a:t>
            </a:r>
            <a:endParaRPr lang="en-US" dirty="0">
              <a:ea typeface="Tahoma"/>
            </a:endParaRPr>
          </a:p>
        </p:txBody>
      </p:sp>
      <p:sp>
        <p:nvSpPr>
          <p:cNvPr id="7" name="Text Placeholder 6">
            <a:extLst>
              <a:ext uri="{FF2B5EF4-FFF2-40B4-BE49-F238E27FC236}">
                <a16:creationId xmlns:a16="http://schemas.microsoft.com/office/drawing/2014/main" id="{C9617174-E668-3DC7-302E-9DB72872197E}"/>
              </a:ext>
            </a:extLst>
          </p:cNvPr>
          <p:cNvSpPr>
            <a:spLocks noGrp="1"/>
          </p:cNvSpPr>
          <p:nvPr>
            <p:ph type="body" sz="quarter" idx="11"/>
          </p:nvPr>
        </p:nvSpPr>
        <p:spPr/>
        <p:txBody>
          <a:bodyPr/>
          <a:lstStyle/>
          <a:p>
            <a:pPr marL="342900" indent="-342900">
              <a:spcBef>
                <a:spcPts val="1200"/>
              </a:spcBef>
              <a:spcAft>
                <a:spcPts val="1200"/>
              </a:spcAft>
              <a:buSzPct val="120000"/>
              <a:buFont typeface="Arial" panose="020B0604020202020204" pitchFamily="34" charset="0"/>
              <a:buChar char="•"/>
            </a:pPr>
            <a:r>
              <a:rPr lang="en-US" dirty="0"/>
              <a:t>Support in understanding what person centeredness means to me.</a:t>
            </a:r>
          </a:p>
          <a:p>
            <a:pPr marL="342900" indent="-342900">
              <a:spcBef>
                <a:spcPts val="1200"/>
              </a:spcBef>
              <a:spcAft>
                <a:spcPts val="1200"/>
              </a:spcAft>
              <a:buSzPct val="120000"/>
              <a:buFont typeface="Arial" panose="020B0604020202020204" pitchFamily="34" charset="0"/>
              <a:buChar char="•"/>
            </a:pPr>
            <a:r>
              <a:rPr lang="en-US" dirty="0"/>
              <a:t>Can I work, or work more?</a:t>
            </a:r>
          </a:p>
          <a:p>
            <a:pPr marL="342900" indent="-342900">
              <a:spcBef>
                <a:spcPts val="1200"/>
              </a:spcBef>
              <a:spcAft>
                <a:spcPts val="1200"/>
              </a:spcAft>
              <a:buSzPct val="120000"/>
              <a:buFont typeface="Arial" panose="020B0604020202020204" pitchFamily="34" charset="0"/>
              <a:buChar char="•"/>
            </a:pPr>
            <a:r>
              <a:rPr lang="en-US" dirty="0"/>
              <a:t>Troubleshoot issues with benefits and understand them</a:t>
            </a:r>
          </a:p>
        </p:txBody>
      </p:sp>
    </p:spTree>
    <p:extLst>
      <p:ext uri="{BB962C8B-B14F-4D97-AF65-F5344CB8AC3E}">
        <p14:creationId xmlns:p14="http://schemas.microsoft.com/office/powerpoint/2010/main" val="3604582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0C448F-7F9E-56B8-0C6A-CA6BFFC0C530}"/>
              </a:ext>
            </a:extLst>
          </p:cNvPr>
          <p:cNvSpPr>
            <a:spLocks noGrp="1"/>
          </p:cNvSpPr>
          <p:nvPr>
            <p:ph type="title"/>
          </p:nvPr>
        </p:nvSpPr>
        <p:spPr/>
        <p:txBody>
          <a:bodyPr/>
          <a:lstStyle/>
          <a:p>
            <a:r>
              <a:rPr lang="en-US" dirty="0"/>
              <a:t>Frequent Topics: 2023 Data</a:t>
            </a:r>
          </a:p>
        </p:txBody>
      </p:sp>
      <p:graphicFrame>
        <p:nvGraphicFramePr>
          <p:cNvPr id="5" name="Content Placeholder 2" descr="Frequent Topics: Health benefits, cash benefits, MA Programs &amp; Services, website assistance, and housing and shelter. ">
            <a:extLst>
              <a:ext uri="{FF2B5EF4-FFF2-40B4-BE49-F238E27FC236}">
                <a16:creationId xmlns:a16="http://schemas.microsoft.com/office/drawing/2014/main" id="{3C758B8D-B83C-EA76-B223-AD24F1E4C6B4}"/>
              </a:ext>
            </a:extLst>
          </p:cNvPr>
          <p:cNvGraphicFramePr>
            <a:graphicFrameLocks noGrp="1"/>
          </p:cNvGraphicFramePr>
          <p:nvPr>
            <p:ph type="pic" sz="quarter" idx="10"/>
            <p:extLst>
              <p:ext uri="{D42A27DB-BD31-4B8C-83A1-F6EECF244321}">
                <p14:modId xmlns:p14="http://schemas.microsoft.com/office/powerpoint/2010/main" val="531137649"/>
              </p:ext>
            </p:extLst>
          </p:nvPr>
        </p:nvGraphicFramePr>
        <p:xfrm>
          <a:off x="1471613" y="2790323"/>
          <a:ext cx="9248775" cy="3398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026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We Might Help…</a:t>
            </a:r>
            <a:r>
              <a:rPr lang="en-US" sz="3000" dirty="0"/>
              <a:t>  </a:t>
            </a:r>
            <a:endParaRPr lang="en-US" sz="3000" dirty="0">
              <a:highlight>
                <a:srgbClr val="FFFF00"/>
              </a:highlight>
            </a:endParaRPr>
          </a:p>
        </p:txBody>
      </p:sp>
      <p:sp>
        <p:nvSpPr>
          <p:cNvPr id="4" name="Content Placeholder 3"/>
          <p:cNvSpPr>
            <a:spLocks noGrp="1"/>
          </p:cNvSpPr>
          <p:nvPr>
            <p:ph type="body" sz="quarter" idx="10"/>
          </p:nvPr>
        </p:nvSpPr>
        <p:spPr/>
        <p:txBody>
          <a:bodyPr/>
          <a:lstStyle/>
          <a:p>
            <a:pPr marL="342900" indent="-342900">
              <a:buSzPct val="120000"/>
              <a:buFont typeface="Arial" panose="020B0604020202020204" pitchFamily="34" charset="0"/>
              <a:buChar char="•"/>
            </a:pPr>
            <a:r>
              <a:rPr lang="en-US" dirty="0"/>
              <a:t>Contact information for a needed agency or service</a:t>
            </a:r>
          </a:p>
          <a:p>
            <a:pPr marL="342900" indent="-342900">
              <a:buSzPct val="120000"/>
              <a:buFont typeface="Arial" panose="020B0604020202020204" pitchFamily="34" charset="0"/>
              <a:buChar char="•"/>
            </a:pPr>
            <a:r>
              <a:rPr lang="en-US" dirty="0"/>
              <a:t>Support in contacting an agency or organization</a:t>
            </a:r>
          </a:p>
          <a:p>
            <a:pPr marL="342900" indent="-342900">
              <a:buSzPct val="120000"/>
              <a:buFont typeface="Arial" panose="020B0604020202020204" pitchFamily="34" charset="0"/>
              <a:buChar char="•"/>
            </a:pPr>
            <a:r>
              <a:rPr lang="en-US" dirty="0"/>
              <a:t>Understanding available options so a decision can be made</a:t>
            </a:r>
          </a:p>
          <a:p>
            <a:pPr marL="342900" indent="-342900">
              <a:buSzPct val="120000"/>
              <a:buFont typeface="Arial" panose="020B0604020202020204" pitchFamily="34" charset="0"/>
              <a:buChar char="•"/>
            </a:pPr>
            <a:r>
              <a:rPr lang="en-US" dirty="0"/>
              <a:t>Work 1:1 with an Options Counselor to meet goals</a:t>
            </a:r>
          </a:p>
          <a:p>
            <a:pPr marL="342900" indent="-342900">
              <a:buSzPct val="120000"/>
              <a:buFont typeface="Arial" panose="020B0604020202020204" pitchFamily="34" charset="0"/>
              <a:buChar char="•"/>
            </a:pPr>
            <a:r>
              <a:rPr lang="en-US" dirty="0"/>
              <a:t>Build knowledge around benefits, programs and tools for personal and professional success</a:t>
            </a:r>
          </a:p>
        </p:txBody>
      </p:sp>
    </p:spTree>
    <p:extLst>
      <p:ext uri="{BB962C8B-B14F-4D97-AF65-F5344CB8AC3E}">
        <p14:creationId xmlns:p14="http://schemas.microsoft.com/office/powerpoint/2010/main" val="1765385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Hub Helpful Tools</a:t>
            </a:r>
          </a:p>
        </p:txBody>
      </p:sp>
      <p:sp>
        <p:nvSpPr>
          <p:cNvPr id="3" name="Content Placeholder 2"/>
          <p:cNvSpPr>
            <a:spLocks noGrp="1"/>
          </p:cNvSpPr>
          <p:nvPr>
            <p:ph type="body" sz="quarter" idx="10"/>
          </p:nvPr>
        </p:nvSpPr>
        <p:spPr/>
        <p:txBody>
          <a:bodyPr vert="horz" lIns="0" tIns="0" rIns="0" bIns="0" rtlCol="0" anchor="t">
            <a:noAutofit/>
          </a:bodyPr>
          <a:lstStyle/>
          <a:p>
            <a:pPr marL="342900" indent="-342900">
              <a:buSzPct val="120000"/>
              <a:buFont typeface="Arial" panose="020B0604020202020204" pitchFamily="34" charset="0"/>
              <a:buChar char="•"/>
            </a:pPr>
            <a:r>
              <a:rPr lang="en-US" dirty="0">
                <a:hlinkClick r:id="rId3"/>
              </a:rPr>
              <a:t>DisabilityHubMN.org</a:t>
            </a:r>
            <a:r>
              <a:rPr lang="en-US" dirty="0"/>
              <a:t> </a:t>
            </a:r>
            <a:endParaRPr lang="en-US" dirty="0">
              <a:ea typeface="Tahoma"/>
            </a:endParaRPr>
          </a:p>
          <a:p>
            <a:pPr marL="342900" indent="-342900">
              <a:buSzPct val="120000"/>
              <a:buFont typeface="Arial" panose="020B0604020202020204" pitchFamily="34" charset="0"/>
              <a:buChar char="•"/>
            </a:pPr>
            <a:r>
              <a:rPr lang="en-US" dirty="0">
                <a:hlinkClick r:id="rId4"/>
              </a:rPr>
              <a:t>DB101</a:t>
            </a:r>
            <a:r>
              <a:rPr lang="en-US" dirty="0"/>
              <a:t> </a:t>
            </a:r>
            <a:endParaRPr lang="en-US" dirty="0">
              <a:ea typeface="Tahoma"/>
            </a:endParaRPr>
          </a:p>
          <a:p>
            <a:pPr marL="342900" indent="-342900">
              <a:buSzPct val="120000"/>
              <a:buFont typeface="Arial" panose="020B0604020202020204" pitchFamily="34" charset="0"/>
              <a:buChar char="•"/>
            </a:pPr>
            <a:r>
              <a:rPr lang="en-US" dirty="0">
                <a:hlinkClick r:id="rId5"/>
              </a:rPr>
              <a:t>HB101</a:t>
            </a:r>
            <a:r>
              <a:rPr lang="en-US" dirty="0"/>
              <a:t> </a:t>
            </a:r>
            <a:endParaRPr lang="en-US" dirty="0">
              <a:ea typeface="Tahoma"/>
            </a:endParaRPr>
          </a:p>
          <a:p>
            <a:pPr marL="342900" indent="-342900">
              <a:buSzPct val="120000"/>
              <a:buFont typeface="Arial" panose="020B0604020202020204" pitchFamily="34" charset="0"/>
              <a:buChar char="•"/>
            </a:pPr>
            <a:r>
              <a:rPr lang="en-US" dirty="0"/>
              <a:t>My Vault</a:t>
            </a:r>
            <a:endParaRPr lang="en-US" dirty="0">
              <a:ea typeface="Tahoma"/>
            </a:endParaRPr>
          </a:p>
          <a:p>
            <a:pPr marL="342900" indent="-342900">
              <a:buSzPct val="120000"/>
              <a:buFont typeface="Arial" panose="020B0604020202020204" pitchFamily="34" charset="0"/>
              <a:buChar char="•"/>
            </a:pPr>
            <a:r>
              <a:rPr lang="en-US" dirty="0">
                <a:hlinkClick r:id="rId6"/>
              </a:rPr>
              <a:t>MinnesotaHelp.info</a:t>
            </a:r>
            <a:endParaRPr lang="en-US" dirty="0">
              <a:ea typeface="Tahoma"/>
            </a:endParaRPr>
          </a:p>
          <a:p>
            <a:pPr marL="342900" indent="-342900">
              <a:buSzPct val="120000"/>
              <a:buFont typeface="Arial" panose="020B0604020202020204" pitchFamily="34" charset="0"/>
              <a:buChar char="•"/>
            </a:pPr>
            <a:r>
              <a:rPr lang="en-US" dirty="0">
                <a:hlinkClick r:id="rId7"/>
              </a:rPr>
              <a:t>Direct Support Connect</a:t>
            </a:r>
            <a:r>
              <a:rPr lang="en-US" dirty="0"/>
              <a:t> </a:t>
            </a:r>
            <a:endParaRPr lang="en-US" sz="2000" dirty="0">
              <a:ea typeface="Tahoma"/>
            </a:endParaRPr>
          </a:p>
        </p:txBody>
      </p:sp>
    </p:spTree>
    <p:extLst>
      <p:ext uri="{BB962C8B-B14F-4D97-AF65-F5344CB8AC3E}">
        <p14:creationId xmlns:p14="http://schemas.microsoft.com/office/powerpoint/2010/main" val="3737782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83BDE-5249-4F30-8F5F-A6FEE7AA0DC8}"/>
              </a:ext>
            </a:extLst>
          </p:cNvPr>
          <p:cNvSpPr>
            <a:spLocks noGrp="1"/>
          </p:cNvSpPr>
          <p:nvPr>
            <p:ph type="title"/>
          </p:nvPr>
        </p:nvSpPr>
        <p:spPr/>
        <p:txBody>
          <a:bodyPr/>
          <a:lstStyle/>
          <a:p>
            <a:r>
              <a:rPr lang="en-US" dirty="0">
                <a:ea typeface="Tahoma"/>
              </a:rPr>
              <a:t>Disability Hub MN™:</a:t>
            </a:r>
            <a:br>
              <a:rPr lang="en-US" dirty="0">
                <a:ea typeface="Tahoma"/>
              </a:rPr>
            </a:br>
            <a:r>
              <a:rPr lang="en-US" dirty="0">
                <a:ea typeface="Tahoma"/>
              </a:rPr>
              <a:t>Website Tour</a:t>
            </a:r>
            <a:endParaRPr lang="en-US" dirty="0"/>
          </a:p>
        </p:txBody>
      </p:sp>
    </p:spTree>
    <p:extLst>
      <p:ext uri="{BB962C8B-B14F-4D97-AF65-F5344CB8AC3E}">
        <p14:creationId xmlns:p14="http://schemas.microsoft.com/office/powerpoint/2010/main" val="6146219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CC"/>
      </a:hlink>
      <a:folHlink>
        <a:srgbClr val="954F7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77BA30C701904A912B3C10483F7F58" ma:contentTypeVersion="59" ma:contentTypeDescription="Create a new document." ma:contentTypeScope="" ma:versionID="e2c06c1ac08bd301a704619cc7d6446a">
  <xsd:schema xmlns:xsd="http://www.w3.org/2001/XMLSchema" xmlns:xs="http://www.w3.org/2001/XMLSchema" xmlns:p="http://schemas.microsoft.com/office/2006/metadata/properties" xmlns:ns2="4d602976-ab17-4914-86e1-71eee45fc428" targetNamespace="http://schemas.microsoft.com/office/2006/metadata/properties" ma:root="true" ma:fieldsID="13d0a3531e4f7308f80b98417600e551" ns2:_="">
    <xsd:import namespace="4d602976-ab17-4914-86e1-71eee45fc428"/>
    <xsd:element name="properties">
      <xsd:complexType>
        <xsd:sequence>
          <xsd:element name="documentManagement">
            <xsd:complexType>
              <xsd:all>
                <xsd:element ref="ns2:MediaServiceMetadata" minOccurs="0"/>
                <xsd:element ref="ns2:MediaServiceFastMetadata" minOccurs="0"/>
                <xsd:element ref="ns2:Category"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602976-ab17-4914-86e1-71eee45fc4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ategory" ma:index="10" nillable="true" ma:displayName="Category" ma:default="Unassigned" ma:format="Dropdown" ma:internalName="Category">
      <xsd:simpleType>
        <xsd:restriction base="dms:Choice">
          <xsd:enumeration value="Archive"/>
          <xsd:enumeration value="General"/>
          <xsd:enumeration value="Templates"/>
          <xsd:enumeration value="Unassigned"/>
        </xsd:restriction>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AW xmlns="http://www.net-centric.com/PAWPP">
  <Shape xmlns="" ID="8euNCCA4IqjupmbpvbvSMfRq+8o=" pdftag="H1" isBookmarkSet="no" bookmark="yes" Order="_x0031_"/>
  <Shape xmlns="" ID="ARSfPO/U9ItJ9zIOwm93ZJ7l/j8=" pdftag="H2" isBookmarkSet="no" bookmark="yes" Order="_x0032_"/>
  <Shape xmlns="" ID="osa0KM2sbnZHHxlXUxKH3ujjHuE=" pdftag="" bookmark="no" Order="_x0031_"/>
  <Shape xmlns="" ID="4JRL6lqoOFw9RUHrP0y9U5BDzf8=" pdftag="" bookmark="no" Order="_x0032_"/>
  <Shape xmlns="" ID="sM+ghJOlUVqnHU19mdPjAdwWJuw=" pdftag="" bookmark="no" Order="_x0031_"/>
  <Shape xmlns="" ID="GTGIHFiwAYvgHLb8IUSCQ2X6w4g=" pdftag="" bookmark="no" Order="_x0032_"/>
  <Shape xmlns="" ID="hq9gSbGZQhpPus+SHezN5PrGc9w=" pdftag="" bookmark="no" Order="_x0031_"/>
  <Shape xmlns="" ID="FtXJgaOuZev8eFU+if2YMxbKkRI=" pdftag="" bookmark="no" Order="_x0032_"/>
  <Shape xmlns="" ID="ri+uYzSNCD67GlIZrZ8qmmNgURU=" pdftag="" bookmark="no" Order="_x0033_"/>
  <Shape xmlns="" ID="/Xe9+1NnBDFDac2uz9Mf5cnxpHw=" pdftag="" bookmark="no" Order="_x0031_"/>
  <Shape xmlns="" ID="rGgMSPfHoOmRN/+oUl7Dwo+YgYE=" pdftag="" bookmark="no" Order="_x0032_"/>
  <Shape xmlns="" ID="ZTBnAgeWTQQGZoyfyflkLJl+jcs=" pdftag="" bookmark="no" Order="_x0035_"/>
  <Shape xmlns="" ID="nSihPpWUspo+Y57wY5tF8LIQIHs=" pdftag="" bookmark="no" Order="_x0032_"/>
  <Shape xmlns="" ID="S6CVtHyytP5Rb39DTS6OkAlP7e0=" pdftag="" bookmark="no" Order="_x0034_"/>
  <Shape xmlns="" ID="USIEJhtT65UPFtGM0RUW67D4iJA=" pdftag="" bookmark="no" Order="_x0033_"/>
  <Shape xmlns="" ID="XzVFQuOWAWqK/HZDqm2LiuGBOJQ=" pdftag="" bookmark="no" Order="_x0032_"/>
  <Shape xmlns="" ID="uflvo7/4mXD7uDuM1tkLIDwRdoQ=" inline="no" formula="no" pdftag="Figure" Lang="" bookmark="no" Order="_x0031_" artifact="_x0030_" validate="no"/>
  <HyperLink xmlns="" ID="iB0l3QkZoIIwbuqLQRe5I0KEal0=1995016305290.2289_384.0426" plainAltText="shuyin.maciel_x0040_metrocsu.org" Lang=""/>
  <Shape xmlns="" ID="oUeVMHAtmcFeZuL28VldA6mxYF4=" pdftag="" bookmark="no" Order="_x0031_"/>
  <Shape xmlns="" ID="iB0l3QkZoIIwbuqLQRe5I0KEal0=" pdftag="" bookmark="no" Order="_x0032_"/>
  <SubText xmlns="" ID="uflvo7/4mXD7uDuM1tkLIDwRdoQ=" ActualText=""/>
  <Shape xmlns="" ID="dPX0ernXQqq7MaM8E4a1qptkh+k=" pdftag="" Order="_x0033_"/>
  <Shape xmlns="" ID="Hh1Xjc3/gkCgz3Lgnw5QbaDBk5s=" isBookmarkSet="no" pdftag="H1" artifact="_x0030_" bookmark="yes" Order="_x0031_"/>
  <Shape xmlns="" ID="d5c5w6MJulTcViU5vheq3NImijQ=" isBookmarkSet="no" bookmark="yes" pdftag="P" artifact="_x0030_" Order="_x0033_"/>
  <Shape xmlns="" ID="7BVl9dmvZIUfBL3E31aBDBCIOVg=" pdftag="Figure" isBookmarkSet="no" formula="no" inline="no" bookmark="no" Lang="" artifact="_x0030_" validate="yes" Order="_x0031_"/>
  <HyperLink xmlns="" ID="tzG5mn3ag31CKlZ/3T16Os1XQ3E=142615195668.4774_220.769" plainAltText="DisabilityHubMN.org" language="" Lang=""/>
  <HyperLink xmlns="" ID="tzG5mn3ag31CKlZ/3T16Os1XQ3E=250277268.4774_252.689" plainAltText="DB101" language="" Lang=""/>
  <HyperLink xmlns="" ID="tzG5mn3ag31CKlZ/3T16Os1XQ3E=251584068.4774_290.609" plainAltText="HB101" language="" Lang=""/>
  <HyperLink xmlns="" ID="tzG5mn3ag31CKlZ/3T16Os1XQ3E=-98021945968.4774_366.449" plainAltText="MinnesotaHelp.info" language="" Lang=""/>
  <HyperLink xmlns="" ID="tzG5mn3ag31CKlZ/3T16Os1XQ3E=197201821068.4774_404.369" plainAltText="Direct_x0020_Support_x0020_Connect" language="" Lang=""/>
  <HyperLink xmlns="" ID="VLgyg2J1gor3YJjb5w87s9rHZnU=45989352250.68236_223.4213" plainAltText="Disability_x0020_Hub_x0020_MN_x0020_Homepage" language="" Lang=""/>
  <HyperLink xmlns="" ID="nB6wdIjNThnvD3nndLl4EyekO7o=137016425350.68236_223.4213" plainAltText="Disability_x0020_Hub_x0020_MN_x0020_-_x0020_" language="" Lang=""/>
  <HyperLink xmlns="" ID="nB6wdIjNThnvD3nndLl4EyekO7o=-140776662350.68236_249.3413" plainAltText="Top_x0020_Topics" language=""/>
  <HyperLink xmlns="" ID="Kfq0LQCpQOvfEK7oUF5GR893uxw=13839320250.68236_223.4213" plainAltText="Disability_x0020_Hub_x0020_MN_x0020_-_x0020_Your_x0020_Options" language="" Lang=""/>
  <HyperLink xmlns="" ID="DThfSiRhLJxVNBAmPlwDOUtlCrs=-199763946750.68236_223.4213" plainAltText="Disability_x0020_Hub_x0020_MN_x0020_-_x0020_Hub_x0020_Tools" language="" Lang=""/>
  <HyperLink xmlns="" ID="4/uVk093wtJl1kLuHdv9vyDkbeM=157313675050.68236_223.4213" plainAltText="Disability_x0020_Hub_x0020_MN_x0020_-_x0020_For_x0020_Families" language="" Lang=""/>
  <HyperLink xmlns="" ID="wAXvLq2HfRuke6l3bkvP74WqYaA=137016425350.68236_223.4213" plainAltText="Disability_x0020_Hub_x0020_MN_x0020_-_x0020_" language="" Lang=""/>
  <HyperLink xmlns="" ID="wAXvLq2HfRuke6l3bkvP74WqYaA=-121845682950.68236_249.3413" plainAltText="For_x0020_Professionals" language=""/>
  <HyperLink xmlns="" ID="ujZ4WZftq5f1e6NViveYrQZrsfg=-193416763779.65496_262.2888" plainAltText="Start_x0020_Planning_x0020_Now" language="" Lang=""/>
  <HyperLink xmlns="" ID="ujZ4WZftq5f1e6NViveYrQZrsfg=-111163565779.65496_306.2088" plainAltText="Finding_x0020_A_x0020_Job_x0020_" language="" Lang=""/>
  <HyperLink xmlns="" ID="ujZ4WZftq5f1e6NViveYrQZrsfg=-4844604679.65496_350.1288" plainAltText="Parent_x0020_Focus:_x0020_Work_x0020_is_x0020_Possible_x0020_" language="" Lang=""/>
  <HyperLink xmlns="" ID="mhttJKO5nSUtX1uiUnGSSLiTVXg=-403743865529.6483_262.2888" plainAltText="Going_x0020_to_x0020_Work_x0020_Toolbox" language="" Lang=""/>
  <HyperLink xmlns="" ID="mhttJKO5nSUtX1uiUnGSSLiTVXg=-692315166529.6483_306.2088" plainAltText="Getting_x0020_Past_x0020_the_x0020_Myths:_x0020_The_x0020_Truth_x0020_" language="" Lang=""/>
  <HyperLink xmlns="" ID="mhttJKO5nSUtX1uiUnGSSLiTVXg=445489292529.6483_338.1288" plainAltText="About_x0020_Working" language="" Lang=""/>
  <HyperLink xmlns="" ID="IeUyj5g3Dfu+Zjiq7xY4USyMgdw=1690816781272.585_224.3688" plainAltText="SSI" language="" Lang=""/>
  <HyperLink xmlns="" ID="IeUyj5g3Dfu+Zjiq7xY4USyMgdw=-734575396348.085_224.3688" plainAltText="MA" language="" Lang=""/>
  <HyperLink xmlns="" ID="IeUyj5g3Dfu+Zjiq7xY4USyMgdw=412562490147.655_287.9688" plainAltText="videos" language="" Lang=""/>
  <HyperLink xmlns="" ID="IeUyj5g3Dfu+Zjiq7xY4USyMgdw=-403743865193.23_328.7688" plainAltText="Going_x0020_to_x0020_Work_x0020_Toolbox" language="" Lang=""/>
  <HyperLink xmlns="" ID="6FZXXFOsOuSOTszyIwkwr48Z6sk=-1242266148630.7983_224.3688" plainAltText="My_x0020_Vault" language="" Lang=""/>
  <Shape xmlns="" ID="cIhUYERrTBcSHimmKSbXezZEx/I=" pdftag="H2" isBookmarkSet="no" bookmark="yes" Order="_x0031_"/>
  <Shape xmlns="" ID="x/QBzKvZs8QT19MUK4I5dwzhtq8=" pdftag="P" isBookmarkSet="no" bookmark="no" Order="_x0032_"/>
  <Shape xmlns="" ID="rl1lhvE8sQtXR6IpgxevoOsEXh0=" pdftag="H2" isBookmarkSet="no" bookmark="yes" Order="_x0031_"/>
  <Shape xmlns="" ID="+wD0Hzk50iiMf35gIdDydztJbRA=" pdftag="P" isBookmarkSet="no" bookmark="no" Order="_x0032_"/>
  <Shape xmlns="" ID="3TpeAKvmhAU9AmKgZQWU2i5xVh0=" formula="no" artifact="_x0030_" inline="no" pdftag="Figure" isBookmarkSet="no" bookmark="no" Lang="" validate="yes" Order="_x0033_"/>
  <Shape xmlns="" ID="BM+9IaIWJ9ZRD1tVo35wAjx7AZY=" pdftag="H2" isBookmarkSet="no" bookmark="yes" Order="_x0031_"/>
  <Shape xmlns="" ID="fzxaF/Tk075fe9bMgvl4KYIF5Ss=" pdftag="P" isBookmarkSet="no" bookmark="no" Order="_x0032_"/>
  <Shape xmlns="" ID="jt9bVS8a0jaWekjD3QgQAMZZIsQ=" pdftag="P" isBookmarkSet="no" bookmark="no" Order="_x0033_"/>
  <Shape xmlns="" ID="XYFH7HmcyiyiaWr21gP4mw8Weuc=" pdftag="H2" isBookmarkSet="no" bookmark="yes" Order="_x0031_"/>
  <Shape xmlns="" ID="ntlNwITfxyhWbRfAnkJim+U+6ew=" pdftag="P" isBookmarkSet="no" bookmark="no" Order="_x0032_"/>
  <Shape xmlns="" ID="3bDnaRehlde7szPYL4+M+yKRRgE=" pdftag="P" isBookmarkSet="no" bookmark="no" Order="_x0033_"/>
  <Shape xmlns="" ID="DSZB+N6y8Pqjkg6K1iTs2ep9C7o=" pdftag="H2" isBookmarkSet="no" bookmark="yes" Order="_x0031_"/>
  <Shape xmlns="" ID="wG7/4QTphHZhPzoHoSPTnxWXtn4=" formula="no" artifact="_x0030_" inline="no" pdftag="Figure" isBookmarkSet="no" bookmark="no" Lang="" validate="yes" Order="_x0032_"/>
  <Shape xmlns="" ID="/CMElwnC8fKZDJPCiwlFjgrH8Co=" pdftag="H2" isBookmarkSet="no" bookmark="yes" Order="_x0031_"/>
  <Shape xmlns="" ID="ZvH+OsZWUu8hNE3nYakXQDMpGlM=" pdftag="P" isBookmarkSet="no" bookmark="no" Order="_x0032_"/>
  <Shape xmlns="" ID="VfoBpa+Ku1L3vJ3m9fe/SYal5hA=" pdftag="H2" isBookmarkSet="no" bookmark="yes" Order="_x0031_"/>
  <Shape xmlns="" ID="tzG5mn3ag31CKlZ/3T16Os1XQ3E=" pdftag="P" isBookmarkSet="no" bookmark="no" Order="_x0032_"/>
  <Shape xmlns="" ID="iuKiNsrfkT799cWY+4YP2QohEKc=" pdftag="H2" isBookmarkSet="no" bookmark="yes" Order="_x0031_"/>
  <Shape xmlns="" ID="PDD7ow4TaRrf0DzxJvwbf2b6GiI=" isBookmarkSet="no" pdftag="H3" artifact="_x0030_" bookmark="yes" Order="_x0031_"/>
  <Shape xmlns="" ID="VLgyg2J1gor3YJjb5w87s9rHZnU=" pdftag="P" isBookmarkSet="no" bookmark="no" Order="_x0032_"/>
  <Shape xmlns="" ID="mL1LbIWx/Y6IxwBWrxg7TPJzEM0=" formula="no" inline="no" pdftag="Figure" isBookmarkSet="no" bookmark="no" Lang="" artifact="_x0030_" validate="yes" Order="_x0033_"/>
  <Shape xmlns="" ID="31gYBOvVoaKDWEw4SRZye/j+2ZU=" formula="no" artifact="_x0030_" inline="no" pdftag="Figure" isBookmarkSet="no" bookmark="no" Lang="" validate="yes" Order="_x0034_"/>
  <Shape xmlns="" ID="05bRhg/iB9iCLv2BV1mqnbNoHWE=" isBookmarkSet="no" pdftag="H3" artifact="_x0030_" bookmark="yes" Order="_x0031_"/>
  <Shape xmlns="" ID="nB6wdIjNThnvD3nndLl4EyekO7o=" pdftag="P" isBookmarkSet="no" bookmark="no" Order="_x0032_"/>
  <Shape xmlns="" ID="CVTyy+HCDRsEK5XbQu8r2PPI92k=" artifact="_x0030_" pdftag="Figure" isBookmarkSet="no" bookmark="no" formula="no" Lang="" validate="yes" Order="_x0033_"/>
  <Shape xmlns="" ID="yMRU9kzRLfkhILqyrJ9lcPuIovM=" isBookmarkSet="no" pdftag="H3" artifact="_x0030_" bookmark="yes" Order="_x0031_"/>
  <Shape xmlns="" ID="Kfq0LQCpQOvfEK7oUF5GR893uxw=" pdftag="P" isBookmarkSet="no" bookmark="no" Order="_x0032_"/>
  <Shape xmlns="" ID="LgLIKIPgumhLJXFR+mTptOqwCRc=" artifact="_x0030_" pdftag="Figure" isBookmarkSet="no" bookmark="no" formula="no" Lang="" validate="yes" Order="_x0033_"/>
  <Shape xmlns="" ID="tL3WOJiW5LZyxiRWjHQQvDQYdws=" isBookmarkSet="no" pdftag="H3" artifact="_x0030_" bookmark="yes" Order="_x0031_"/>
  <Shape xmlns="" ID="DThfSiRhLJxVNBAmPlwDOUtlCrs=" pdftag="P" isBookmarkSet="no" bookmark="no" Order="_x0032_"/>
  <Shape xmlns="" ID="HC3sfqOkCuhAenIKw2dvQXpYOcM=" artifact="_x0030_" pdftag="Figure" isBookmarkSet="no" bookmark="no" formula="no" Lang="" validate="yes" Order="_x0033_"/>
  <Shape xmlns="" ID="MyLBiv6tvTdt5p16vlAxL7nIOEc=" isBookmarkSet="no" pdftag="H3" artifact="_x0030_" bookmark="yes" Order="_x0031_"/>
  <Shape xmlns="" ID="4/uVk093wtJl1kLuHdv9vyDkbeM=" pdftag="P" isBookmarkSet="no" bookmark="no" Order="_x0032_"/>
  <Shape xmlns="" ID="cUchCSHFURFQTwb2wZPduD/+vM4=" artifact="_x0030_" pdftag="Figure" isBookmarkSet="no" bookmark="no" formula="no" Lang="" validate="yes" Order="_x0033_"/>
  <Shape xmlns="" ID="J0sI3gIKyrlGLfNAtb1N80E3dhs=" isBookmarkSet="no" pdftag="H3" artifact="_x0030_" bookmark="yes" Order="_x0031_"/>
  <Shape xmlns="" ID="wAXvLq2HfRuke6l3bkvP74WqYaA=" pdftag="P" isBookmarkSet="no" bookmark="no" Order="_x0032_"/>
  <Shape xmlns="" ID="rjcPMXOmZz1t3ArHaHTBqzNY4u8=" formula="no" artifact="_x0030_" inline="no" pdftag="Figure" isBookmarkSet="no" bookmark="no" Lang="" validate="yes" Order="_x0033_"/>
  <Shape xmlns="" ID="WWOg7sSxKqDLCcpl52hrD3Rlxko=" isBookmarkSet="no" pdftag="H3" artifact="_x0030_" bookmark="yes" Order="_x0031_"/>
  <Shape xmlns="" ID="j0hvEHjuU+TE8L5ib2APpv1Jpt4=" pdftag="H2" isBookmarkSet="no" bookmark="yes" Order="_x0031_"/>
  <Shape xmlns="" ID="VP6N7JHowlGrw/pgYOS/PZi6Qn4=" isBookmarkSet="no" pdftag="H3" artifact="_x0030_" bookmark="yes" Order="_x0031_"/>
  <Shape xmlns="" ID="WvRG4AGl5vbA7Mz1dgTYEKIUuIg=" pdftag="P" isBookmarkSet="no" bookmark="no" Order="_x0032_"/>
  <Shape xmlns="" ID="OuXamqjZwUuHj+gbAQTsQTYlSdQ=" isBookmarkSet="no" pdftag="H3" artifact="_x0030_" bookmark="yes" Order="_x0031_"/>
  <Shape xmlns="" ID="gvVd1f0Xs/fykszZcQGZtQsRtGU=" pdftag="P" isBookmarkSet="no" bookmark="no" Order="_x0032_"/>
  <Shape xmlns="" ID="VlCYKF4nO7hAXfcSeGOp3S7wICU=" isBookmarkSet="no" pdftag="H3" artifact="_x0030_" bookmark="yes" Order="_x0031_"/>
  <Shape xmlns="" ID="K2FMKR8VivRqIycHVdDi9Xxujgc=" pdftag="P" isBookmarkSet="no" bookmark="no" Order="_x0032_"/>
  <Shape xmlns="" ID="RKNfFuaOgAwQ5mKXqVAbxyPYJW8=" isBookmarkSet="no" pdftag="H3" artifact="_x0030_" bookmark="yes" Order="_x0031_"/>
  <Shape xmlns="" ID="ujZ4WZftq5f1e6NViveYrQZrsfg=" pdftag="P" isBookmarkSet="no" bookmark="no" Order="_x0032_"/>
  <Shape xmlns="" ID="mhttJKO5nSUtX1uiUnGSSLiTVXg=" pdftag="P" isBookmarkSet="no" bookmark="no" Order="_x0033_"/>
  <Shape xmlns="" ID="SJ7DaIyM1pclePbBxF5Yy4PYGlw=" isBookmarkSet="no" pdftag="H3" artifact="_x0030_" bookmark="yes" Order="_x0031_"/>
  <Shape xmlns="" ID="RT0SjqrhPq5cEYxNXAz71JoT7Qo=" pdftag="P" isBookmarkSet="no" bookmark="no" Order="_x0032_"/>
  <Shape xmlns="" ID="I9a2ZH9JFFBPu5pruWh1kq3176Q=" pdftag="H2" isBookmarkSet="no" bookmark="yes" Order="_x0031_"/>
  <Shape xmlns="" ID="JlwO8PMB75EH7HxoBUQB8PpWpNE=" isBookmarkSet="no" pdftag="H3" artifact="_x0030_" bookmark="yes" Order="_x0031_"/>
  <Shape xmlns="" ID="6cTXAwTBq5HQuzN7rxDEYLhajns=" pdftag="P" isBookmarkSet="no" bookmark="no" Order="_x0032_"/>
  <Shape xmlns="" ID="idFA5Z+22C9rPmfsWMJe04i5ibk=" isBookmarkSet="no" pdftag="H3" artifact="_x0030_" bookmark="yes" Order="_x0031_"/>
  <Shape xmlns="" ID="+aT6aDXc3FV1fUTHRju6Hwn/3c8=" pdftag="P" isBookmarkSet="no" bookmark="no" Order="_x0032_"/>
  <Shape xmlns="" ID="o43A2zbu0xwWY9OZDFH2bYqoyAI=" isBookmarkSet="no" pdftag="H3" artifact="_x0030_" bookmark="yes" Order="_x0031_"/>
  <Shape xmlns="" ID="KJuNR+lmk3zV2D/fngDzOdtywcw=" pdftag="P" isBookmarkSet="no" bookmark="no" Order="_x0032_"/>
  <Shape xmlns="" ID="HkZH+hkkSugZpBN+MnwKUthasYs=" isBookmarkSet="no" pdftag="H3" artifact="_x0030_" bookmark="yes" Order="_x0031_"/>
  <Shape xmlns="" ID="IeUyj5g3Dfu+Zjiq7xY4USyMgdw=" pdftag="P" isBookmarkSet="no" bookmark="no" Order="_x0032_"/>
  <Shape xmlns="" ID="6FZXXFOsOuSOTszyIwkwr48Z6sk=" pdftag="P" isBookmarkSet="no" bookmark="no" Order="_x0033_"/>
  <Shape xmlns="" ID="pHfVyCwqYGEvnQk9ZU+vfm1f8D4=" isBookmarkSet="no" pdftag="H3" artifact="_x0030_" bookmark="yes" Order="_x0031_"/>
  <Shape xmlns="" ID="6vQ7f5nG333nkue9sPcsHHzCzzw=" formula="no" inline="no" artifact="_x0030_" pdftag="Figure" isBookmarkSet="no" bookmark="no" Lang="" validate="yes" Order="_x0033_"/>
  <Shape xmlns="" ID="zk6690155ZLAXJf9K9RRImDv5Po=" formula="no" inline="no" pdftag="Figure" isBookmarkSet="no" bookmark="no" Lang="" artifact="_x0030_" validate="yes" Order="_x0032_"/>
  <Shape xmlns="" ID="sXhogVy2ij3xwkTKZNXoGVwnPUs=" formula="no" artifact="_x0030_" inline="no" validate="yes" Order="_x0032_" pdftag="Figure" isBookmarkSet="no" bookmark="no"/>
  <Shape xmlns="" ID="f2rNkD5KEg/MIsDxZE96t/NZuG4=" isBookmarkSet="no" pdftag="H3" artifact="_x0030_" bookmark="yes" Order="_x0031_"/>
  <Shape xmlns="" ID="3MT8Vqrg8d0GUtk6UN0HyGAedxc=" pdftag="H2" isBookmarkSet="no" bookmark="yes" Order="_x0031_"/>
  <Shape xmlns="" ID="JbUjSQS3UTBUOT2EwufGmJH0K0A=" pdftag="P" isBookmarkSet="no" bookmark="no" Order="_x0032_"/>
  <SubText xmlns="" ID="7BVl9dmvZIUfBL3E31aBDBCIOVg=" ActualText=""/>
  <SubText xmlns="" ID="3TpeAKvmhAU9AmKgZQWU2i5xVh0=" ActualText=""/>
  <SubText xmlns="" ID="wG7/4QTphHZhPzoHoSPTnxWXtn4=" ActualText=""/>
  <SubText xmlns="" ID="mL1LbIWx/Y6IxwBWrxg7TPJzEM0=" ActualText=""/>
  <SubText xmlns="" ID="31gYBOvVoaKDWEw4SRZye/j+2ZU=" ActualText=""/>
  <SubText xmlns="" ID="CVTyy+HCDRsEK5XbQu8r2PPI92k=" ActualText=""/>
  <SubText xmlns="" ID="LgLIKIPgumhLJXFR+mTptOqwCRc=" ActualText=""/>
  <SubText xmlns="" ID="HC3sfqOkCuhAenIKw2dvQXpYOcM=" ActualText=""/>
  <SubText xmlns="" ID="cUchCSHFURFQTwb2wZPduD/+vM4=" ActualText=""/>
  <SubText xmlns="" ID="rjcPMXOmZz1t3ArHaHTBqzNY4u8=" ActualText=""/>
  <SubText xmlns="" ID="6vQ7f5nG333nkue9sPcsHHzCzzw=" ActualText=""/>
  <SubText xmlns="" ID="zk6690155ZLAXJf9K9RRImDv5Po=" ActualText=""/>
  <SubText xmlns="" ID="sXhogVy2ij3xwkTKZNXoGVwnPUs=" ActualText=""/>
  <Shape xmlns="" ID="H7mBIp7d/wak4DfWzvPLTCur7QE=" pdftag="Figure" isBookmarkSet="no" formula="no" inline="no" bookmark="no" Lang="" artifact="_x0030_" validate="yes" Order="_x0032_"/>
  <Shape xmlns="" ID="OZBiiggcF/tTgpgVMxrUa/EJ0js=" pdftag="" Order="_x0032_"/>
  <Shape xmlns="" ID="zeLWMvkxlU5k/waBAfV7N6bqd8A=" pdftag="H2" isBookmarkSet="no" bookmark="yes" Order="_x0031_"/>
  <Shape xmlns="" ID="mT04fspR0yQ34lVXnL0IEvVbX58=" pdftag="P" isBookmarkSet="no" bookmark="no" Order="_x0032_"/>
  <Shape xmlns="" ID="F9LC7NsbFlp+hkOg382cePCEe4A=" isBookmarkSet="no" pdftag="H1" artifact="_x0030_" bookmark="yes" Order="_x0032_"/>
  <Shape xmlns="" ID="MQpoN7X7T011CGDid/a4l6t2MLk=" isBookmarkSet="no" bookmark="yes" pdftag="P" artifact="_x0030_" Order="_x0033_"/>
  <SubText xmlns="" ID="H7mBIp7d/wak4DfWzvPLTCur7QE=" ActualText=""/>
  <HyperLink xmlns="" ID="tzG5mn3ag31CKlZ/3T16Os1XQ3E=142615195675.2274_220.769" plainAltText="DisabilityHubMN.org" language="" Lang=""/>
  <HyperLink xmlns="" ID="tzG5mn3ag31CKlZ/3T16Os1XQ3E=250277275.2274_252.689" plainAltText="DB101" Lang=""/>
  <HyperLink xmlns="" ID="tzG5mn3ag31CKlZ/3T16Os1XQ3E=251584075.2274_290.609" plainAltText="HB101" Lang=""/>
  <HyperLink xmlns="" ID="tzG5mn3ag31CKlZ/3T16Os1XQ3E=-98021945975.2274_366.449" plainAltText="MinnesotaHelp.info" Lang=""/>
  <HyperLink xmlns="" ID="tzG5mn3ag31CKlZ/3T16Os1XQ3E=197201821075.2274_404.369" plainAltText="Direct_x0020_Support_x0020_Connect" Lang=""/>
</PAW>
</file>

<file path=customXml/item3.xml><?xml version="1.0" encoding="utf-8"?>
<p:properties xmlns:p="http://schemas.microsoft.com/office/2006/metadata/properties" xmlns:xsi="http://www.w3.org/2001/XMLSchema-instance" xmlns:pc="http://schemas.microsoft.com/office/infopath/2007/PartnerControls">
  <documentManagement>
    <Category xmlns="4d602976-ab17-4914-86e1-71eee45fc428">Unassigned</Category>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96556A-C061-42D2-87F8-7FC8B22324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602976-ab17-4914-86e1-71eee45fc4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DA8F98-CF0A-47A4-BB33-D89B60E5DAF1}">
  <ds:schemaRefs>
    <ds:schemaRef ds:uri="http://www.net-centric.com/PAWPP"/>
    <ds:schemaRef ds:uri=""/>
  </ds:schemaRefs>
</ds:datastoreItem>
</file>

<file path=customXml/itemProps3.xml><?xml version="1.0" encoding="utf-8"?>
<ds:datastoreItem xmlns:ds="http://schemas.openxmlformats.org/officeDocument/2006/customXml" ds:itemID="{32C7627A-D4C6-4349-8EC0-47F3E7389696}">
  <ds:schemaRefs>
    <ds:schemaRef ds:uri="http://purl.org/dc/dcmitype/"/>
    <ds:schemaRef ds:uri="http://schemas.microsoft.com/office/infopath/2007/PartnerControls"/>
    <ds:schemaRef ds:uri="http://purl.org/dc/elements/1.1/"/>
    <ds:schemaRef ds:uri="http://schemas.microsoft.com/office/2006/metadata/properties"/>
    <ds:schemaRef ds:uri="4d602976-ab17-4914-86e1-71eee45fc428"/>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556A8395-92A5-4FA7-933A-82CACEF93D90}">
  <ds:schemaRefs>
    <ds:schemaRef ds:uri="http://schemas.microsoft.com/sharepoint/v3/contenttype/forms"/>
  </ds:schemaRefs>
</ds:datastoreItem>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emplate>Integral</Template>
  <TotalTime>27936</TotalTime>
  <Words>829</Words>
  <Application>Microsoft Office PowerPoint</Application>
  <PresentationFormat>Widescreen</PresentationFormat>
  <Paragraphs>145</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Courier New</vt:lpstr>
      <vt:lpstr>Tahoma</vt:lpstr>
      <vt:lpstr>Wingdings</vt:lpstr>
      <vt:lpstr>Wingdings 3</vt:lpstr>
      <vt:lpstr>Integral</vt:lpstr>
      <vt:lpstr>Disability Hub MN™:  A Resource Network</vt:lpstr>
      <vt:lpstr>What is Disability  Hub MNTM?                                   </vt:lpstr>
      <vt:lpstr>Our Team </vt:lpstr>
      <vt:lpstr>Who We Help…</vt:lpstr>
      <vt:lpstr>You can ask us anything!</vt:lpstr>
      <vt:lpstr>Frequent Topics: 2023 Data</vt:lpstr>
      <vt:lpstr>How We Might Help…  </vt:lpstr>
      <vt:lpstr>Hub Helpful Tools</vt:lpstr>
      <vt:lpstr>Disability Hub MN™: Website Tour</vt:lpstr>
      <vt:lpstr>Disability Hub MN</vt:lpstr>
      <vt:lpstr>Top Topics </vt:lpstr>
      <vt:lpstr>Your Options</vt:lpstr>
      <vt:lpstr>Hub Tools </vt:lpstr>
      <vt:lpstr>For Families</vt:lpstr>
      <vt:lpstr>For Professionals</vt:lpstr>
      <vt:lpstr>Questions?</vt:lpstr>
      <vt:lpstr>Anita &amp; the Disability Hub MN</vt:lpstr>
      <vt:lpstr>Anita Calls The Hub</vt:lpstr>
      <vt:lpstr>Initial Call Discovery</vt:lpstr>
      <vt:lpstr>Initial Call Education</vt:lpstr>
      <vt:lpstr>DB101 Articles for Anita &amp; Family</vt:lpstr>
      <vt:lpstr>Anita’s Vault </vt:lpstr>
      <vt:lpstr>Anita Goes To Work </vt:lpstr>
      <vt:lpstr>Anita Has  Job Offer</vt:lpstr>
      <vt:lpstr>Call Discovery</vt:lpstr>
      <vt:lpstr>How Disability Hub MN Can Help Anita</vt:lpstr>
      <vt:lpstr>Helpful DB101 Tools for Anita</vt:lpstr>
      <vt:lpstr>Follow us on Facebook!</vt:lpstr>
      <vt:lpstr>How to reach us?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Hub MN™:  A Resource Network. Charting the Cs Conference 2024.</dc:title>
  <dc:creator>Marcy LaCroix; Disability Hub MN</dc:creator>
  <cp:lastModifiedBy>Shuyin Maciel</cp:lastModifiedBy>
  <cp:revision>1146</cp:revision>
  <dcterms:created xsi:type="dcterms:W3CDTF">2020-04-18T15:28:58Z</dcterms:created>
  <dcterms:modified xsi:type="dcterms:W3CDTF">2024-04-07T17:10:03Z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0x010100BE77BA30C701904A912B3C10483F7F58</vt:lpwstr>
  </property>
</Properties>
</file>