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h6O4Kj+Cyq7g7oM3crcUvmDLRE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364" autoAdjust="0"/>
  </p:normalViewPr>
  <p:slideViewPr>
    <p:cSldViewPr snapToGrid="0">
      <p:cViewPr varScale="1">
        <p:scale>
          <a:sx n="70" d="100"/>
          <a:sy n="70" d="100"/>
        </p:scale>
        <p:origin x="1158" y="48"/>
      </p:cViewPr>
      <p:guideLst>
        <p:guide pos="3840"/>
        <p:guide orient="horz" pos="2160"/>
      </p:guideLst>
    </p:cSldViewPr>
  </p:slideViewPr>
  <p:outlineViewPr>
    <p:cViewPr>
      <p:scale>
        <a:sx n="33" d="100"/>
        <a:sy n="33" d="100"/>
      </p:scale>
      <p:origin x="0" y="-25812"/>
    </p:cViewPr>
  </p:outlineViewPr>
  <p:notesTextViewPr>
    <p:cViewPr>
      <p:scale>
        <a:sx n="1" d="1"/>
        <a:sy n="1" d="1"/>
      </p:scale>
      <p:origin x="0" y="0"/>
    </p:cViewPr>
  </p:notesTextViewPr>
  <p:notesViewPr>
    <p:cSldViewPr snapToGrid="0">
      <p:cViewPr varScale="1">
        <p:scale>
          <a:sx n="63" d="100"/>
          <a:sy n="63" d="100"/>
        </p:scale>
        <p:origin x="4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customschemas.google.com/relationships/presentationmetadata" Target="metadata"/><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6ce01fabc3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6ce01fabc3_0_1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0" name="Google Shape;190;g26ce01fabc3_0_1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10</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6ce01fabc3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26ce01fabc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6ce01fabc3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26ce01fabc3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dirty="0"/>
          </a:p>
        </p:txBody>
      </p:sp>
      <p:sp>
        <p:nvSpPr>
          <p:cNvPr id="216" name="Google Shape;2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6cd67040c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6cd67040c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26cd67040c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4</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52400" lvl="0" indent="0" algn="l" rtl="0">
              <a:lnSpc>
                <a:spcPct val="115000"/>
              </a:lnSpc>
              <a:spcBef>
                <a:spcPts val="0"/>
              </a:spcBef>
              <a:spcAft>
                <a:spcPts val="0"/>
              </a:spcAft>
              <a:buClr>
                <a:srgbClr val="1F1F1F"/>
              </a:buClr>
              <a:buSzPts val="1200"/>
            </a:pPr>
            <a:endParaRPr dirty="0"/>
          </a:p>
        </p:txBody>
      </p:sp>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6ce01fabc3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6ce01fabc3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26ce01fabc3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6ce01fabc3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6ce01fabc3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6" name="Google Shape;166;g26ce01fabc3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7</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6ce01fabc3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6ce01fabc3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26ce01fabc3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9</a:t>
            </a:fld>
            <a:endParaRPr dirty="0">
              <a:latin typeface="Calibri" panose="020F0502020204030204" pitchFamily="34" charset="0"/>
              <a:cs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7 ">
  <p:cSld name="7 ">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612488" y="1600200"/>
            <a:ext cx="10978994" cy="113385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612488" y="2803766"/>
            <a:ext cx="10978994" cy="3727144"/>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p:cSld name="1">
    <p:spTree>
      <p:nvGrpSpPr>
        <p:cNvPr id="1" name="Shape 20"/>
        <p:cNvGrpSpPr/>
        <p:nvPr/>
      </p:nvGrpSpPr>
      <p:grpSpPr>
        <a:xfrm>
          <a:off x="0" y="0"/>
          <a:ext cx="0" cy="0"/>
          <a:chOff x="0" y="0"/>
          <a:chExt cx="0" cy="0"/>
        </a:xfrm>
      </p:grpSpPr>
      <p:sp>
        <p:nvSpPr>
          <p:cNvPr id="21" name="Google Shape;21;p17"/>
          <p:cNvSpPr txBox="1">
            <a:spLocks noGrp="1"/>
          </p:cNvSpPr>
          <p:nvPr>
            <p:ph type="ctrTitle"/>
          </p:nvPr>
        </p:nvSpPr>
        <p:spPr>
          <a:xfrm>
            <a:off x="606868" y="2895455"/>
            <a:ext cx="11000232" cy="914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101820"/>
              </a:buClr>
              <a:buSzPts val="4000"/>
              <a:buFont typeface="Calibri"/>
              <a:buNone/>
              <a:defRPr sz="4000">
                <a:solidFill>
                  <a:srgbClr val="1018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7"/>
          <p:cNvSpPr txBox="1">
            <a:spLocks noGrp="1"/>
          </p:cNvSpPr>
          <p:nvPr>
            <p:ph type="subTitle" idx="1"/>
          </p:nvPr>
        </p:nvSpPr>
        <p:spPr>
          <a:xfrm>
            <a:off x="594836" y="3909540"/>
            <a:ext cx="11019187" cy="156782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2400"/>
              <a:buNone/>
              <a:defRPr sz="2400">
                <a:solidFill>
                  <a:srgbClr val="0C0C0C"/>
                </a:solidFill>
              </a:defRPr>
            </a:lvl1pPr>
            <a:lvl2pPr lvl="1" algn="ctr">
              <a:lnSpc>
                <a:spcPct val="90000"/>
              </a:lnSpc>
              <a:spcBef>
                <a:spcPts val="1200"/>
              </a:spcBef>
              <a:spcAft>
                <a:spcPts val="0"/>
              </a:spcAft>
              <a:buSzPts val="1890"/>
              <a:buNone/>
              <a:defRPr sz="1800"/>
            </a:lvl2pPr>
            <a:lvl3pPr lvl="2" algn="ctr">
              <a:lnSpc>
                <a:spcPct val="90000"/>
              </a:lnSpc>
              <a:spcBef>
                <a:spcPts val="600"/>
              </a:spcBef>
              <a:spcAft>
                <a:spcPts val="0"/>
              </a:spcAft>
              <a:buSzPts val="1440"/>
              <a:buNone/>
              <a:defRPr sz="1800"/>
            </a:lvl3pPr>
            <a:lvl4pPr lvl="3" algn="ctr">
              <a:lnSpc>
                <a:spcPct val="90000"/>
              </a:lnSpc>
              <a:spcBef>
                <a:spcPts val="600"/>
              </a:spcBef>
              <a:spcAft>
                <a:spcPts val="0"/>
              </a:spcAft>
              <a:buSzPts val="1260"/>
              <a:buNone/>
              <a:defRPr sz="1800"/>
            </a:lvl4pPr>
            <a:lvl5pPr lvl="4" algn="ctr">
              <a:lnSpc>
                <a:spcPct val="90000"/>
              </a:lnSpc>
              <a:spcBef>
                <a:spcPts val="600"/>
              </a:spcBef>
              <a:spcAft>
                <a:spcPts val="0"/>
              </a:spcAft>
              <a:buSzPts val="1692"/>
              <a:buNone/>
              <a:defRPr sz="1800"/>
            </a:lvl5pPr>
            <a:lvl6pPr lvl="5" algn="ctr">
              <a:lnSpc>
                <a:spcPct val="90000"/>
              </a:lnSpc>
              <a:spcBef>
                <a:spcPts val="600"/>
              </a:spcBef>
              <a:spcAft>
                <a:spcPts val="0"/>
              </a:spcAft>
              <a:buSzPts val="1440"/>
              <a:buNone/>
              <a:defRPr sz="1800"/>
            </a:lvl6pPr>
            <a:lvl7pPr lvl="6" algn="ctr">
              <a:lnSpc>
                <a:spcPct val="90000"/>
              </a:lnSpc>
              <a:spcBef>
                <a:spcPts val="600"/>
              </a:spcBef>
              <a:spcAft>
                <a:spcPts val="0"/>
              </a:spcAft>
              <a:buSzPts val="1800"/>
              <a:buNone/>
              <a:defRPr sz="1800"/>
            </a:lvl7pPr>
            <a:lvl8pPr lvl="7" algn="ctr">
              <a:lnSpc>
                <a:spcPct val="90000"/>
              </a:lnSpc>
              <a:spcBef>
                <a:spcPts val="12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pic>
        <p:nvPicPr>
          <p:cNvPr id="23" name="Google Shape;23;p17" descr="Charting the Cs: Cooperation, Communication and Collaboration.&#10;Statewide Professional Development to Support the Workforce and Low Incidence Disability Areas.&#10;"/>
          <p:cNvPicPr preferRelativeResize="0">
            <a:picLocks noChangeAspect="1"/>
          </p:cNvPicPr>
          <p:nvPr/>
        </p:nvPicPr>
        <p:blipFill rotWithShape="1">
          <a:blip r:embed="rId2">
            <a:alphaModFix/>
          </a:blip>
          <a:srcRect/>
          <a:stretch/>
        </p:blipFill>
        <p:spPr>
          <a:xfrm>
            <a:off x="3792916" y="1770894"/>
            <a:ext cx="4605386" cy="102341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9">
  <p:cSld name="9">
    <p:spTree>
      <p:nvGrpSpPr>
        <p:cNvPr id="1" name="Shape 24"/>
        <p:cNvGrpSpPr/>
        <p:nvPr/>
      </p:nvGrpSpPr>
      <p:grpSpPr>
        <a:xfrm>
          <a:off x="0" y="0"/>
          <a:ext cx="0" cy="0"/>
          <a:chOff x="0" y="0"/>
          <a:chExt cx="0" cy="0"/>
        </a:xfrm>
      </p:grpSpPr>
      <p:sp>
        <p:nvSpPr>
          <p:cNvPr id="25" name="Google Shape;25;p18"/>
          <p:cNvSpPr txBox="1">
            <a:spLocks noGrp="1"/>
          </p:cNvSpPr>
          <p:nvPr>
            <p:ph type="title"/>
          </p:nvPr>
        </p:nvSpPr>
        <p:spPr>
          <a:xfrm>
            <a:off x="602901" y="1572768"/>
            <a:ext cx="10999091" cy="113385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8"/>
          <p:cNvSpPr txBox="1">
            <a:spLocks noGrp="1"/>
          </p:cNvSpPr>
          <p:nvPr>
            <p:ph type="body" idx="1"/>
          </p:nvPr>
        </p:nvSpPr>
        <p:spPr>
          <a:xfrm>
            <a:off x="622998" y="2803764"/>
            <a:ext cx="5264079" cy="3787305"/>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7" name="Google Shape;27;p18"/>
          <p:cNvSpPr txBox="1">
            <a:spLocks noGrp="1"/>
          </p:cNvSpPr>
          <p:nvPr>
            <p:ph type="body" idx="2"/>
          </p:nvPr>
        </p:nvSpPr>
        <p:spPr>
          <a:xfrm>
            <a:off x="6304924" y="2834873"/>
            <a:ext cx="5297067" cy="375619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0" userDrawn="1">
  <p:cSld name="10">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607044" y="1572768"/>
            <a:ext cx="10968402" cy="113385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0" name="Google Shape;30;p19"/>
          <p:cNvSpPr txBox="1">
            <a:spLocks noGrp="1"/>
          </p:cNvSpPr>
          <p:nvPr>
            <p:ph type="body" idx="1"/>
          </p:nvPr>
        </p:nvSpPr>
        <p:spPr>
          <a:xfrm>
            <a:off x="607043" y="2785775"/>
            <a:ext cx="5279537" cy="480131"/>
          </a:xfrm>
          <a:prstGeom prst="rect">
            <a:avLst/>
          </a:prstGeom>
          <a:noFill/>
          <a:ln>
            <a:noFill/>
          </a:ln>
        </p:spPr>
        <p:txBody>
          <a:bodyPr spcFirstLastPara="1" wrap="square" lIns="45700" tIns="45700" rIns="45700" bIns="45700" anchor="ctr" anchorCtr="0">
            <a:noAutofit/>
          </a:bodyPr>
          <a:lstStyle>
            <a:lvl1pPr marL="457200" lvl="0" indent="-228600" algn="l">
              <a:lnSpc>
                <a:spcPct val="90000"/>
              </a:lnSpc>
              <a:spcBef>
                <a:spcPts val="1200"/>
              </a:spcBef>
              <a:spcAft>
                <a:spcPts val="0"/>
              </a:spcAft>
              <a:buSzPts val="2400"/>
              <a:buNone/>
              <a:defRPr sz="2400" b="1"/>
            </a:lvl1pPr>
            <a:lvl2pPr marL="914400" lvl="1" indent="-228600" algn="l">
              <a:lnSpc>
                <a:spcPct val="90000"/>
              </a:lnSpc>
              <a:spcBef>
                <a:spcPts val="1200"/>
              </a:spcBef>
              <a:spcAft>
                <a:spcPts val="0"/>
              </a:spcAft>
              <a:buSzPts val="2100"/>
              <a:buNone/>
              <a:defRPr sz="2000" b="1"/>
            </a:lvl2pPr>
            <a:lvl3pPr marL="1371600" lvl="2" indent="-228600" algn="l">
              <a:lnSpc>
                <a:spcPct val="90000"/>
              </a:lnSpc>
              <a:spcBef>
                <a:spcPts val="600"/>
              </a:spcBef>
              <a:spcAft>
                <a:spcPts val="0"/>
              </a:spcAft>
              <a:buSzPts val="1440"/>
              <a:buNone/>
              <a:defRPr sz="1800" b="1"/>
            </a:lvl3pPr>
            <a:lvl4pPr marL="1828800" lvl="3" indent="-228600" algn="l">
              <a:lnSpc>
                <a:spcPct val="90000"/>
              </a:lnSpc>
              <a:spcBef>
                <a:spcPts val="600"/>
              </a:spcBef>
              <a:spcAft>
                <a:spcPts val="0"/>
              </a:spcAft>
              <a:buSzPts val="1120"/>
              <a:buNone/>
              <a:defRPr sz="1600" b="1"/>
            </a:lvl4pPr>
            <a:lvl5pPr marL="2286000" lvl="4" indent="-228600" algn="l">
              <a:lnSpc>
                <a:spcPct val="90000"/>
              </a:lnSpc>
              <a:spcBef>
                <a:spcPts val="600"/>
              </a:spcBef>
              <a:spcAft>
                <a:spcPts val="0"/>
              </a:spcAft>
              <a:buSzPts val="1504"/>
              <a:buNone/>
              <a:defRPr sz="1600" b="1"/>
            </a:lvl5pPr>
            <a:lvl6pPr marL="2743200" lvl="5" indent="-228600" algn="l">
              <a:lnSpc>
                <a:spcPct val="90000"/>
              </a:lnSpc>
              <a:spcBef>
                <a:spcPts val="600"/>
              </a:spcBef>
              <a:spcAft>
                <a:spcPts val="0"/>
              </a:spcAft>
              <a:buSzPts val="128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2" name="Google Shape;32;p19"/>
          <p:cNvSpPr txBox="1">
            <a:spLocks noGrp="1"/>
          </p:cNvSpPr>
          <p:nvPr>
            <p:ph type="body" idx="3"/>
          </p:nvPr>
        </p:nvSpPr>
        <p:spPr>
          <a:xfrm>
            <a:off x="622998" y="3369255"/>
            <a:ext cx="5264079" cy="3308272"/>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 name="Google Shape;30;p19">
            <a:extLst>
              <a:ext uri="{FF2B5EF4-FFF2-40B4-BE49-F238E27FC236}">
                <a16:creationId xmlns:a16="http://schemas.microsoft.com/office/drawing/2014/main" id="{9E80A630-FF89-AA21-7D42-CD53E779B608}"/>
              </a:ext>
            </a:extLst>
          </p:cNvPr>
          <p:cNvSpPr txBox="1">
            <a:spLocks noGrp="1"/>
          </p:cNvSpPr>
          <p:nvPr>
            <p:ph type="body" idx="10"/>
          </p:nvPr>
        </p:nvSpPr>
        <p:spPr>
          <a:xfrm>
            <a:off x="6289465" y="2801290"/>
            <a:ext cx="5279537" cy="480131"/>
          </a:xfrm>
          <a:prstGeom prst="rect">
            <a:avLst/>
          </a:prstGeom>
          <a:noFill/>
          <a:ln>
            <a:noFill/>
          </a:ln>
        </p:spPr>
        <p:txBody>
          <a:bodyPr spcFirstLastPara="1" wrap="square" lIns="45700" tIns="45700" rIns="45700" bIns="45700" anchor="ctr" anchorCtr="0">
            <a:noAutofit/>
          </a:bodyPr>
          <a:lstStyle>
            <a:lvl1pPr marL="457200" lvl="0" indent="-228600" algn="l">
              <a:lnSpc>
                <a:spcPct val="90000"/>
              </a:lnSpc>
              <a:spcBef>
                <a:spcPts val="1200"/>
              </a:spcBef>
              <a:spcAft>
                <a:spcPts val="0"/>
              </a:spcAft>
              <a:buSzPts val="2400"/>
              <a:buNone/>
              <a:defRPr sz="2400" b="1"/>
            </a:lvl1pPr>
            <a:lvl2pPr marL="914400" lvl="1" indent="-228600" algn="l">
              <a:lnSpc>
                <a:spcPct val="90000"/>
              </a:lnSpc>
              <a:spcBef>
                <a:spcPts val="1200"/>
              </a:spcBef>
              <a:spcAft>
                <a:spcPts val="0"/>
              </a:spcAft>
              <a:buSzPts val="2100"/>
              <a:buNone/>
              <a:defRPr sz="2000" b="1"/>
            </a:lvl2pPr>
            <a:lvl3pPr marL="1371600" lvl="2" indent="-228600" algn="l">
              <a:lnSpc>
                <a:spcPct val="90000"/>
              </a:lnSpc>
              <a:spcBef>
                <a:spcPts val="600"/>
              </a:spcBef>
              <a:spcAft>
                <a:spcPts val="0"/>
              </a:spcAft>
              <a:buSzPts val="1440"/>
              <a:buNone/>
              <a:defRPr sz="1800" b="1"/>
            </a:lvl3pPr>
            <a:lvl4pPr marL="1828800" lvl="3" indent="-228600" algn="l">
              <a:lnSpc>
                <a:spcPct val="90000"/>
              </a:lnSpc>
              <a:spcBef>
                <a:spcPts val="600"/>
              </a:spcBef>
              <a:spcAft>
                <a:spcPts val="0"/>
              </a:spcAft>
              <a:buSzPts val="1120"/>
              <a:buNone/>
              <a:defRPr sz="1600" b="1"/>
            </a:lvl4pPr>
            <a:lvl5pPr marL="2286000" lvl="4" indent="-228600" algn="l">
              <a:lnSpc>
                <a:spcPct val="90000"/>
              </a:lnSpc>
              <a:spcBef>
                <a:spcPts val="600"/>
              </a:spcBef>
              <a:spcAft>
                <a:spcPts val="0"/>
              </a:spcAft>
              <a:buSzPts val="1504"/>
              <a:buNone/>
              <a:defRPr sz="1600" b="1"/>
            </a:lvl5pPr>
            <a:lvl6pPr marL="2743200" lvl="5" indent="-228600" algn="l">
              <a:lnSpc>
                <a:spcPct val="90000"/>
              </a:lnSpc>
              <a:spcBef>
                <a:spcPts val="600"/>
              </a:spcBef>
              <a:spcAft>
                <a:spcPts val="0"/>
              </a:spcAft>
              <a:buSzPts val="128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12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dirty="0"/>
          </a:p>
        </p:txBody>
      </p:sp>
      <p:sp>
        <p:nvSpPr>
          <p:cNvPr id="3" name="Google Shape;32;p19">
            <a:extLst>
              <a:ext uri="{FF2B5EF4-FFF2-40B4-BE49-F238E27FC236}">
                <a16:creationId xmlns:a16="http://schemas.microsoft.com/office/drawing/2014/main" id="{A44D213C-FF46-681A-6ECE-254FBC60CE89}"/>
              </a:ext>
            </a:extLst>
          </p:cNvPr>
          <p:cNvSpPr txBox="1">
            <a:spLocks noGrp="1"/>
          </p:cNvSpPr>
          <p:nvPr>
            <p:ph type="body" idx="11"/>
          </p:nvPr>
        </p:nvSpPr>
        <p:spPr>
          <a:xfrm>
            <a:off x="6297193" y="3376087"/>
            <a:ext cx="5264079" cy="3308272"/>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1">
  <p:cSld name="11">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612489" y="1572768"/>
            <a:ext cx="10978994" cy="113385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0"/>
          <p:cNvSpPr>
            <a:spLocks noGrp="1"/>
          </p:cNvSpPr>
          <p:nvPr>
            <p:ph type="pic" idx="2"/>
          </p:nvPr>
        </p:nvSpPr>
        <p:spPr>
          <a:xfrm>
            <a:off x="6256626" y="2913232"/>
            <a:ext cx="5329237" cy="3493874"/>
          </a:xfrm>
          <a:prstGeom prst="rect">
            <a:avLst/>
          </a:prstGeom>
          <a:solidFill>
            <a:srgbClr val="DDEAF6"/>
          </a:solidFill>
          <a:ln>
            <a:noFill/>
          </a:ln>
        </p:spPr>
      </p:sp>
      <p:sp>
        <p:nvSpPr>
          <p:cNvPr id="37" name="Google Shape;37;p20"/>
          <p:cNvSpPr txBox="1">
            <a:spLocks noGrp="1"/>
          </p:cNvSpPr>
          <p:nvPr>
            <p:ph type="body" idx="1"/>
          </p:nvPr>
        </p:nvSpPr>
        <p:spPr>
          <a:xfrm>
            <a:off x="597946" y="2791730"/>
            <a:ext cx="5473002" cy="3775275"/>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3">
  <p:cSld name="13">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612489" y="1572768"/>
            <a:ext cx="10978994" cy="113385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0" name="Google Shape;40;p21"/>
          <p:cNvSpPr>
            <a:spLocks noGrp="1"/>
          </p:cNvSpPr>
          <p:nvPr>
            <p:ph type="pic" idx="2"/>
          </p:nvPr>
        </p:nvSpPr>
        <p:spPr>
          <a:xfrm>
            <a:off x="9104069" y="2945362"/>
            <a:ext cx="2481794" cy="1466267"/>
          </a:xfrm>
          <a:prstGeom prst="rect">
            <a:avLst/>
          </a:prstGeom>
          <a:solidFill>
            <a:srgbClr val="DDEAF6"/>
          </a:solidFill>
          <a:ln>
            <a:noFill/>
          </a:ln>
        </p:spPr>
      </p:sp>
      <p:sp>
        <p:nvSpPr>
          <p:cNvPr id="41" name="Google Shape;41;p21"/>
          <p:cNvSpPr>
            <a:spLocks noGrp="1"/>
          </p:cNvSpPr>
          <p:nvPr>
            <p:ph type="pic" idx="3"/>
          </p:nvPr>
        </p:nvSpPr>
        <p:spPr>
          <a:xfrm>
            <a:off x="9093758" y="4726881"/>
            <a:ext cx="2481794" cy="1466267"/>
          </a:xfrm>
          <a:prstGeom prst="rect">
            <a:avLst/>
          </a:prstGeom>
          <a:solidFill>
            <a:srgbClr val="DDEAF6"/>
          </a:solidFill>
          <a:ln>
            <a:noFill/>
          </a:ln>
        </p:spPr>
      </p:sp>
      <p:sp>
        <p:nvSpPr>
          <p:cNvPr id="42" name="Google Shape;42;p21"/>
          <p:cNvSpPr txBox="1">
            <a:spLocks noGrp="1"/>
          </p:cNvSpPr>
          <p:nvPr>
            <p:ph type="body" idx="1"/>
          </p:nvPr>
        </p:nvSpPr>
        <p:spPr>
          <a:xfrm>
            <a:off x="622998" y="2803764"/>
            <a:ext cx="7994909" cy="3763241"/>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2">
  <p:cSld name="12">
    <p:spTree>
      <p:nvGrpSpPr>
        <p:cNvPr id="1" name="Shape 43"/>
        <p:cNvGrpSpPr/>
        <p:nvPr/>
      </p:nvGrpSpPr>
      <p:grpSpPr>
        <a:xfrm>
          <a:off x="0" y="0"/>
          <a:ext cx="0" cy="0"/>
          <a:chOff x="0" y="0"/>
          <a:chExt cx="0" cy="0"/>
        </a:xfrm>
      </p:grpSpPr>
      <p:sp>
        <p:nvSpPr>
          <p:cNvPr id="44" name="Google Shape;44;p22"/>
          <p:cNvSpPr txBox="1">
            <a:spLocks noGrp="1"/>
          </p:cNvSpPr>
          <p:nvPr>
            <p:ph type="title"/>
          </p:nvPr>
        </p:nvSpPr>
        <p:spPr>
          <a:xfrm>
            <a:off x="612489" y="1572768"/>
            <a:ext cx="10978994" cy="113385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2"/>
          <p:cNvSpPr>
            <a:spLocks noGrp="1"/>
          </p:cNvSpPr>
          <p:nvPr>
            <p:ph type="pic" idx="2"/>
          </p:nvPr>
        </p:nvSpPr>
        <p:spPr>
          <a:xfrm>
            <a:off x="1471449" y="2781219"/>
            <a:ext cx="9249104" cy="3785786"/>
          </a:xfrm>
          <a:prstGeom prst="rect">
            <a:avLst/>
          </a:prstGeom>
          <a:solidFill>
            <a:srgbClr val="DDEAF6"/>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7">
  <p:cSld name="17">
    <p:spTree>
      <p:nvGrpSpPr>
        <p:cNvPr id="1" name="Shape 56"/>
        <p:cNvGrpSpPr/>
        <p:nvPr/>
      </p:nvGrpSpPr>
      <p:grpSpPr>
        <a:xfrm>
          <a:off x="0" y="0"/>
          <a:ext cx="0" cy="0"/>
          <a:chOff x="0" y="0"/>
          <a:chExt cx="0" cy="0"/>
        </a:xfrm>
      </p:grpSpPr>
      <p:sp>
        <p:nvSpPr>
          <p:cNvPr id="57" name="Google Shape;57;p26"/>
          <p:cNvSpPr txBox="1">
            <a:spLocks noGrp="1"/>
          </p:cNvSpPr>
          <p:nvPr>
            <p:ph type="title"/>
          </p:nvPr>
        </p:nvSpPr>
        <p:spPr>
          <a:xfrm>
            <a:off x="612489" y="1572768"/>
            <a:ext cx="10978994" cy="113385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8">
  <p:cSld name="18">
    <p:spTree>
      <p:nvGrpSpPr>
        <p:cNvPr id="1" name="Shape 58"/>
        <p:cNvGrpSpPr/>
        <p:nvPr/>
      </p:nvGrpSpPr>
      <p:grpSpPr>
        <a:xfrm>
          <a:off x="0" y="0"/>
          <a:ext cx="0" cy="0"/>
          <a:chOff x="0" y="0"/>
          <a:chExt cx="0" cy="0"/>
        </a:xfrm>
      </p:grpSpPr>
      <p:sp>
        <p:nvSpPr>
          <p:cNvPr id="59" name="Google Shape;59;p27"/>
          <p:cNvSpPr txBox="1">
            <a:spLocks noGrp="1"/>
          </p:cNvSpPr>
          <p:nvPr>
            <p:ph type="ctrTitle"/>
          </p:nvPr>
        </p:nvSpPr>
        <p:spPr>
          <a:xfrm>
            <a:off x="606868" y="2895455"/>
            <a:ext cx="11000232" cy="914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101820"/>
              </a:buClr>
              <a:buSzPts val="4000"/>
              <a:buFont typeface="Calibri"/>
              <a:buNone/>
              <a:defRPr sz="4000">
                <a:solidFill>
                  <a:srgbClr val="1018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subTitle" idx="1"/>
          </p:nvPr>
        </p:nvSpPr>
        <p:spPr>
          <a:xfrm>
            <a:off x="594836" y="3909540"/>
            <a:ext cx="11019187" cy="156782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2400"/>
              <a:buNone/>
              <a:defRPr sz="2400">
                <a:solidFill>
                  <a:srgbClr val="0C0C0C"/>
                </a:solidFill>
              </a:defRPr>
            </a:lvl1pPr>
            <a:lvl2pPr lvl="1" algn="ctr">
              <a:lnSpc>
                <a:spcPct val="90000"/>
              </a:lnSpc>
              <a:spcBef>
                <a:spcPts val="1200"/>
              </a:spcBef>
              <a:spcAft>
                <a:spcPts val="0"/>
              </a:spcAft>
              <a:buSzPts val="1890"/>
              <a:buNone/>
              <a:defRPr sz="1800"/>
            </a:lvl2pPr>
            <a:lvl3pPr lvl="2" algn="ctr">
              <a:lnSpc>
                <a:spcPct val="90000"/>
              </a:lnSpc>
              <a:spcBef>
                <a:spcPts val="600"/>
              </a:spcBef>
              <a:spcAft>
                <a:spcPts val="0"/>
              </a:spcAft>
              <a:buSzPts val="1440"/>
              <a:buNone/>
              <a:defRPr sz="1800"/>
            </a:lvl3pPr>
            <a:lvl4pPr lvl="3" algn="ctr">
              <a:lnSpc>
                <a:spcPct val="90000"/>
              </a:lnSpc>
              <a:spcBef>
                <a:spcPts val="600"/>
              </a:spcBef>
              <a:spcAft>
                <a:spcPts val="0"/>
              </a:spcAft>
              <a:buSzPts val="1260"/>
              <a:buNone/>
              <a:defRPr sz="1800"/>
            </a:lvl4pPr>
            <a:lvl5pPr lvl="4" algn="ctr">
              <a:lnSpc>
                <a:spcPct val="90000"/>
              </a:lnSpc>
              <a:spcBef>
                <a:spcPts val="600"/>
              </a:spcBef>
              <a:spcAft>
                <a:spcPts val="0"/>
              </a:spcAft>
              <a:buSzPts val="1692"/>
              <a:buNone/>
              <a:defRPr sz="1800"/>
            </a:lvl5pPr>
            <a:lvl6pPr lvl="5" algn="ctr">
              <a:lnSpc>
                <a:spcPct val="90000"/>
              </a:lnSpc>
              <a:spcBef>
                <a:spcPts val="600"/>
              </a:spcBef>
              <a:spcAft>
                <a:spcPts val="0"/>
              </a:spcAft>
              <a:buSzPts val="1440"/>
              <a:buNone/>
              <a:defRPr sz="1800"/>
            </a:lvl6pPr>
            <a:lvl7pPr lvl="6" algn="ctr">
              <a:lnSpc>
                <a:spcPct val="90000"/>
              </a:lnSpc>
              <a:spcBef>
                <a:spcPts val="600"/>
              </a:spcBef>
              <a:spcAft>
                <a:spcPts val="0"/>
              </a:spcAft>
              <a:buSzPts val="1800"/>
              <a:buNone/>
              <a:defRPr sz="1800"/>
            </a:lvl7pPr>
            <a:lvl8pPr lvl="7" algn="ctr">
              <a:lnSpc>
                <a:spcPct val="90000"/>
              </a:lnSpc>
              <a:spcBef>
                <a:spcPts val="12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pic>
        <p:nvPicPr>
          <p:cNvPr id="61" name="Google Shape;61;p27" descr="Charting the Cs: Cooperation, Communication and Collaboration.&#10;Statewide Professional Development to Support the Workforce and Low Incidence Disability Areas.&#10;"/>
          <p:cNvPicPr preferRelativeResize="0"/>
          <p:nvPr/>
        </p:nvPicPr>
        <p:blipFill rotWithShape="1">
          <a:blip r:embed="rId2">
            <a:alphaModFix/>
          </a:blip>
          <a:srcRect/>
          <a:stretch/>
        </p:blipFill>
        <p:spPr>
          <a:xfrm>
            <a:off x="4404900" y="1882538"/>
            <a:ext cx="3392217" cy="7538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12949" y="1572768"/>
            <a:ext cx="10972800" cy="1133856"/>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Clr>
                <a:srgbClr val="0C0C0C"/>
              </a:buClr>
              <a:buSzPts val="3600"/>
              <a:buFont typeface="Calibri"/>
              <a:buNone/>
              <a:defRPr sz="3600" b="1" i="0" u="none" strike="noStrike" cap="none">
                <a:solidFill>
                  <a:srgbClr val="0C0C0C"/>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5"/>
          <p:cNvSpPr txBox="1">
            <a:spLocks noGrp="1"/>
          </p:cNvSpPr>
          <p:nvPr>
            <p:ph type="body" idx="1"/>
          </p:nvPr>
        </p:nvSpPr>
        <p:spPr>
          <a:xfrm>
            <a:off x="612949" y="2829711"/>
            <a:ext cx="10972799" cy="3737294"/>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200"/>
              </a:spcBef>
              <a:spcAft>
                <a:spcPts val="0"/>
              </a:spcAft>
              <a:buClr>
                <a:schemeClr val="accent1"/>
              </a:buClr>
              <a:buSzPts val="2400"/>
              <a:buFont typeface="Twentieth Century"/>
              <a:buNone/>
              <a:defRPr sz="2400" b="0" i="0" u="none" strike="noStrike" cap="none">
                <a:solidFill>
                  <a:schemeClr val="dk1"/>
                </a:solidFill>
                <a:latin typeface="Calibri"/>
                <a:ea typeface="Calibri"/>
                <a:cs typeface="Calibri"/>
                <a:sym typeface="Calibri"/>
              </a:defRPr>
            </a:lvl1pPr>
            <a:lvl2pPr marL="914400" marR="0" lvl="1" indent="-388619" algn="l" rtl="0">
              <a:lnSpc>
                <a:spcPct val="90000"/>
              </a:lnSpc>
              <a:spcBef>
                <a:spcPts val="1200"/>
              </a:spcBef>
              <a:spcAft>
                <a:spcPts val="0"/>
              </a:spcAft>
              <a:buClr>
                <a:srgbClr val="003399"/>
              </a:buClr>
              <a:buSzPts val="252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lnSpc>
                <a:spcPct val="90000"/>
              </a:lnSpc>
              <a:spcBef>
                <a:spcPts val="600"/>
              </a:spcBef>
              <a:spcAft>
                <a:spcPts val="0"/>
              </a:spcAft>
              <a:buClr>
                <a:srgbClr val="003399"/>
              </a:buClr>
              <a:buSzPts val="1920"/>
              <a:buFont typeface="Courier New"/>
              <a:buChar char="o"/>
              <a:defRPr sz="2400" b="0" i="0" u="none" strike="noStrike" cap="none">
                <a:solidFill>
                  <a:schemeClr val="dk1"/>
                </a:solidFill>
                <a:latin typeface="Calibri"/>
                <a:ea typeface="Calibri"/>
                <a:cs typeface="Calibri"/>
                <a:sym typeface="Calibri"/>
              </a:defRPr>
            </a:lvl3pPr>
            <a:lvl4pPr marL="1828800" marR="0" lvl="3" indent="-353060" algn="l" rtl="0">
              <a:lnSpc>
                <a:spcPct val="90000"/>
              </a:lnSpc>
              <a:spcBef>
                <a:spcPts val="600"/>
              </a:spcBef>
              <a:spcAft>
                <a:spcPts val="0"/>
              </a:spcAft>
              <a:buClr>
                <a:schemeClr val="accent1"/>
              </a:buClr>
              <a:buSzPts val="1960"/>
              <a:buFont typeface="Noto Sans Symbols"/>
              <a:buChar char="▪"/>
              <a:defRPr sz="2800" b="0" i="0" u="none" strike="noStrike" cap="none">
                <a:solidFill>
                  <a:schemeClr val="dk1"/>
                </a:solidFill>
                <a:latin typeface="Calibri"/>
                <a:ea typeface="Calibri"/>
                <a:cs typeface="Calibri"/>
                <a:sym typeface="Calibri"/>
              </a:defRPr>
            </a:lvl4pPr>
            <a:lvl5pPr marL="2286000" marR="0" lvl="4" indent="-371856" algn="l" rtl="0">
              <a:lnSpc>
                <a:spcPct val="90000"/>
              </a:lnSpc>
              <a:spcBef>
                <a:spcPts val="600"/>
              </a:spcBef>
              <a:spcAft>
                <a:spcPts val="0"/>
              </a:spcAft>
              <a:buClr>
                <a:srgbClr val="003399"/>
              </a:buClr>
              <a:buSzPts val="2256"/>
              <a:buFont typeface="Noto Sans Symbols"/>
              <a:buChar char="▪"/>
              <a:defRPr sz="2400" b="0" i="0" u="none" strike="noStrike" cap="none">
                <a:solidFill>
                  <a:schemeClr val="dk1"/>
                </a:solidFill>
                <a:latin typeface="Calibri"/>
                <a:ea typeface="Calibri"/>
                <a:cs typeface="Calibri"/>
                <a:sym typeface="Calibri"/>
              </a:defRPr>
            </a:lvl5pPr>
            <a:lvl6pPr marL="2743200" marR="0" lvl="5" indent="-350520" algn="l" rtl="0">
              <a:lnSpc>
                <a:spcPct val="90000"/>
              </a:lnSpc>
              <a:spcBef>
                <a:spcPts val="600"/>
              </a:spcBef>
              <a:spcAft>
                <a:spcPts val="0"/>
              </a:spcAft>
              <a:buClr>
                <a:srgbClr val="003399"/>
              </a:buClr>
              <a:buSzPts val="1920"/>
              <a:buFont typeface="Courier New"/>
              <a:buChar char="o"/>
              <a:defRPr sz="2400" b="0" i="0" u="none" strike="noStrike" cap="none">
                <a:solidFill>
                  <a:schemeClr val="dk1"/>
                </a:solidFill>
                <a:latin typeface="Calibri"/>
                <a:ea typeface="Calibri"/>
                <a:cs typeface="Calibri"/>
                <a:sym typeface="Calibri"/>
              </a:defRPr>
            </a:lvl6pPr>
            <a:lvl7pPr marL="3200400" marR="0" lvl="6" indent="-406400" algn="l" rtl="0">
              <a:lnSpc>
                <a:spcPct val="90000"/>
              </a:lnSpc>
              <a:spcBef>
                <a:spcPts val="600"/>
              </a:spcBef>
              <a:spcAft>
                <a:spcPts val="0"/>
              </a:spcAft>
              <a:buClr>
                <a:srgbClr val="101820"/>
              </a:buClr>
              <a:buSzPts val="2800"/>
              <a:buFont typeface="Noto Sans Symbols"/>
              <a:buChar char="🢝"/>
              <a:defRPr sz="28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12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15"/>
          <p:cNvSpPr/>
          <p:nvPr/>
        </p:nvSpPr>
        <p:spPr>
          <a:xfrm>
            <a:off x="946" y="1143001"/>
            <a:ext cx="227654" cy="1686710"/>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Twentieth Century"/>
              <a:buNone/>
            </a:pPr>
            <a:endParaRPr sz="1800" b="0" i="0" u="none" strike="noStrike" cap="none" dirty="0">
              <a:solidFill>
                <a:schemeClr val="lt1"/>
              </a:solidFill>
              <a:latin typeface="Calibri" panose="020F0502020204030204" pitchFamily="34" charset="0"/>
              <a:ea typeface="Arial"/>
              <a:cs typeface="Calibri" panose="020F0502020204030204" pitchFamily="34" charset="0"/>
              <a:sym typeface="Arial"/>
            </a:endParaRPr>
          </a:p>
        </p:txBody>
      </p:sp>
      <p:sp>
        <p:nvSpPr>
          <p:cNvPr id="13" name="Google Shape;13;p15" hidden="1"/>
          <p:cNvSpPr/>
          <p:nvPr/>
        </p:nvSpPr>
        <p:spPr>
          <a:xfrm flipH="1">
            <a:off x="12286312" y="0"/>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Twentieth Century"/>
              <a:cs typeface="Calibri" panose="020F0502020204030204" pitchFamily="34" charset="0"/>
              <a:sym typeface="Twentieth Century"/>
            </a:endParaRPr>
          </a:p>
        </p:txBody>
      </p:sp>
      <p:sp>
        <p:nvSpPr>
          <p:cNvPr id="14" name="Google Shape;14;p15" hidden="1"/>
          <p:cNvSpPr/>
          <p:nvPr/>
        </p:nvSpPr>
        <p:spPr>
          <a:xfrm>
            <a:off x="-856872" y="-4657"/>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Twentieth Century"/>
              <a:cs typeface="Calibri" panose="020F0502020204030204" pitchFamily="34" charset="0"/>
              <a:sym typeface="Twentieth Century"/>
            </a:endParaRPr>
          </a:p>
        </p:txBody>
      </p:sp>
      <p:sp>
        <p:nvSpPr>
          <p:cNvPr id="15" name="Google Shape;15;p15"/>
          <p:cNvSpPr/>
          <p:nvPr/>
        </p:nvSpPr>
        <p:spPr>
          <a:xfrm>
            <a:off x="0" y="2829711"/>
            <a:ext cx="227654" cy="4026744"/>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Twentieth Century"/>
              <a:buNone/>
            </a:pPr>
            <a:endParaRPr sz="1800" b="0" i="0" u="none" strike="noStrike" cap="none" dirty="0">
              <a:solidFill>
                <a:schemeClr val="lt1"/>
              </a:solidFill>
              <a:latin typeface="Calibri" panose="020F0502020204030204" pitchFamily="34" charset="0"/>
              <a:ea typeface="Arial"/>
              <a:cs typeface="Calibri" panose="020F0502020204030204" pitchFamily="34" charset="0"/>
              <a:sym typeface="Arial"/>
            </a:endParaRPr>
          </a:p>
        </p:txBody>
      </p:sp>
      <p:sp>
        <p:nvSpPr>
          <p:cNvPr id="16" name="Google Shape;16;p15"/>
          <p:cNvSpPr txBox="1"/>
          <p:nvPr/>
        </p:nvSpPr>
        <p:spPr>
          <a:xfrm>
            <a:off x="11722370" y="6505476"/>
            <a:ext cx="469630" cy="369332"/>
          </a:xfrm>
          <a:prstGeom prst="rect">
            <a:avLst/>
          </a:prstGeom>
          <a:solidFill>
            <a:srgbClr val="79D6FF"/>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800" b="1" i="0" u="none" strike="noStrike" cap="none">
                <a:solidFill>
                  <a:schemeClr val="dk1"/>
                </a:solidFill>
                <a:latin typeface="Calibri" panose="020F0502020204030204" pitchFamily="34" charset="0"/>
                <a:ea typeface="Twentieth Century"/>
                <a:cs typeface="Calibri" panose="020F0502020204030204" pitchFamily="34" charset="0"/>
                <a:sym typeface="Twentieth Century"/>
              </a:rPr>
              <a:t>‹#›</a:t>
            </a:fld>
            <a:endParaRPr sz="18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9" r:id="rId8"/>
    <p:sldLayoutId id="214748366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20">
          <p15:clr>
            <a:srgbClr val="F26B43"/>
          </p15:clr>
        </p15:guide>
        <p15:guide id="2" pos="3840">
          <p15:clr>
            <a:srgbClr val="F26B43"/>
          </p15:clr>
        </p15:guide>
        <p15:guide id="3" orient="horz">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tm.org/PtA/" TargetMode="External"/><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aslclear.org/categories/math/topics/basic_math/lectures/fractions" TargetMode="External"/><Relationship Id="rId5" Type="http://schemas.openxmlformats.org/officeDocument/2006/relationships/hyperlink" Target="https://signsci.terc.edu/index.html" TargetMode="External"/><Relationship Id="rId4" Type="http://schemas.openxmlformats.org/officeDocument/2006/relationships/hyperlink" Target="https://www.youcubed.or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playlist?list=PL60GgJ-A96ix_5YaoxuZYSPljrrGbs_H6" TargetMode="External"/><Relationship Id="rId7" Type="http://schemas.openxmlformats.org/officeDocument/2006/relationships/hyperlink" Target="https://bedtimemath.org/category/daily-math/"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en-asl.xtramath.org/#/home/index" TargetMode="External"/><Relationship Id="rId5" Type="http://schemas.openxmlformats.org/officeDocument/2006/relationships/hyperlink" Target="https://dcmp.org/topics/16-mathematics/subjects/207-mathematics" TargetMode="External"/><Relationship Id="rId4" Type="http://schemas.openxmlformats.org/officeDocument/2006/relationships/hyperlink" Target="https://dpi.wi.gov/sites/default/files/imce/ela/bank/6-12_L.VAU_Frayer_Model.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pcDO8grVJPs?si=7LhRnhGNVwrQpk1D"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ctr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lnSpc>
                <a:spcPct val="80000"/>
              </a:lnSpc>
              <a:spcBef>
                <a:spcPts val="0"/>
              </a:spcBef>
              <a:spcAft>
                <a:spcPts val="0"/>
              </a:spcAft>
              <a:buClr>
                <a:srgbClr val="101820"/>
              </a:buClr>
              <a:buSzPct val="100000"/>
              <a:buFont typeface="Calibri"/>
              <a:buNone/>
            </a:pPr>
            <a:r>
              <a:rPr lang="en-US" dirty="0"/>
              <a:t>Unlocking Math Mystery: From Befuddled to Confident!</a:t>
            </a:r>
            <a:endParaRPr dirty="0"/>
          </a:p>
        </p:txBody>
      </p:sp>
      <p:sp>
        <p:nvSpPr>
          <p:cNvPr id="120" name="Google Shape;120;p3"/>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1200"/>
              </a:spcBef>
              <a:spcAft>
                <a:spcPts val="0"/>
              </a:spcAft>
              <a:buSzPts val="2400"/>
              <a:buNone/>
            </a:pPr>
            <a:r>
              <a:rPr lang="en-US" dirty="0"/>
              <a:t>Chelsea Paulson, MA</a:t>
            </a:r>
            <a:endParaRPr dirty="0"/>
          </a:p>
          <a:p>
            <a:pPr marL="0" lvl="0" indent="0" algn="ctr" rtl="0">
              <a:lnSpc>
                <a:spcPct val="100000"/>
              </a:lnSpc>
              <a:spcBef>
                <a:spcPts val="1200"/>
              </a:spcBef>
              <a:spcAft>
                <a:spcPts val="0"/>
              </a:spcAft>
              <a:buSzPts val="2400"/>
              <a:buNone/>
            </a:pPr>
            <a:r>
              <a:rPr lang="en-US" dirty="0"/>
              <a:t>Minnesota State Academy for the Deaf, DHH Outreach Specialist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6ce01fabc3_0_19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Problem Solving Ideas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9"/>
          <p:cNvSpPr txBox="1">
            <a:spLocks noGrp="1"/>
          </p:cNvSpPr>
          <p:nvPr>
            <p:ph type="title"/>
          </p:nvPr>
        </p:nvSpPr>
        <p:spPr>
          <a:xfrm>
            <a:off x="612489" y="1393606"/>
            <a:ext cx="10978994" cy="735444"/>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Resource: Described and Captioned Media Program</a:t>
            </a:r>
            <a:endParaRPr b="0" dirty="0"/>
          </a:p>
        </p:txBody>
      </p:sp>
      <p:pic>
        <p:nvPicPr>
          <p:cNvPr id="199" name="Google Shape;199;p9" descr="Screenshot of Described Captioned Media Program - Math Curse - with side by side picture with ASL interpreter for the story. "/>
          <p:cNvPicPr preferRelativeResize="0"/>
          <p:nvPr/>
        </p:nvPicPr>
        <p:blipFill>
          <a:blip r:embed="rId3">
            <a:alphaModFix/>
          </a:blip>
          <a:stretch>
            <a:fillRect/>
          </a:stretch>
        </p:blipFill>
        <p:spPr>
          <a:xfrm>
            <a:off x="988825" y="2131991"/>
            <a:ext cx="10811698" cy="4325826"/>
          </a:xfrm>
          <a:prstGeom prst="rect">
            <a:avLst/>
          </a:prstGeom>
          <a:solidFill>
            <a:srgbClr val="DDEAF6"/>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6ce01fabc3_0_5"/>
          <p:cNvSpPr txBox="1">
            <a:spLocks noGrp="1"/>
          </p:cNvSpPr>
          <p:nvPr>
            <p:ph type="title"/>
          </p:nvPr>
        </p:nvSpPr>
        <p:spPr>
          <a:xfrm>
            <a:off x="612489" y="1531960"/>
            <a:ext cx="7985602" cy="113385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Bibliography – </a:t>
            </a:r>
            <a:br>
              <a:rPr lang="en-US" dirty="0"/>
            </a:br>
            <a:r>
              <a:rPr lang="en-US" dirty="0"/>
              <a:t>enjoy going down the rabbit holes! </a:t>
            </a:r>
            <a:endParaRPr dirty="0"/>
          </a:p>
        </p:txBody>
      </p:sp>
      <p:sp>
        <p:nvSpPr>
          <p:cNvPr id="205" name="Google Shape;205;g26ce01fabc3_0_5"/>
          <p:cNvSpPr txBox="1">
            <a:spLocks noGrp="1"/>
          </p:cNvSpPr>
          <p:nvPr>
            <p:ph type="body" idx="1"/>
          </p:nvPr>
        </p:nvSpPr>
        <p:spPr>
          <a:xfrm>
            <a:off x="612488" y="2665816"/>
            <a:ext cx="10319369" cy="3865094"/>
          </a:xfrm>
          <a:prstGeom prst="rect">
            <a:avLst/>
          </a:prstGeom>
          <a:noFill/>
          <a:ln>
            <a:noFill/>
          </a:ln>
        </p:spPr>
        <p:txBody>
          <a:bodyPr spcFirstLastPara="1" wrap="square" lIns="45700" tIns="45700" rIns="45700" bIns="45700" anchor="t" anchorCtr="0">
            <a:noAutofit/>
          </a:bodyPr>
          <a:lstStyle/>
          <a:p>
            <a:pPr marL="571500" lvl="1" indent="-342900" algn="l" rtl="0">
              <a:lnSpc>
                <a:spcPct val="90000"/>
              </a:lnSpc>
              <a:spcBef>
                <a:spcPts val="1200"/>
              </a:spcBef>
              <a:spcAft>
                <a:spcPts val="0"/>
              </a:spcAft>
              <a:buSzPts val="2592"/>
              <a:buChar char="•"/>
            </a:pPr>
            <a:r>
              <a:rPr lang="en-US" dirty="0"/>
              <a:t>Exploring National Council of Teachers of Mathematics - </a:t>
            </a:r>
            <a:r>
              <a:rPr lang="en-US" u="sng" dirty="0">
                <a:solidFill>
                  <a:schemeClr val="hlink"/>
                </a:solidFill>
                <a:hlinkClick r:id="rId3"/>
              </a:rPr>
              <a:t>https://www.nctm.org/PtA/</a:t>
            </a:r>
            <a:r>
              <a:rPr lang="en-US" dirty="0"/>
              <a:t> </a:t>
            </a:r>
            <a:endParaRPr dirty="0"/>
          </a:p>
          <a:p>
            <a:pPr marL="571500" lvl="1" indent="-342900" algn="l" rtl="0">
              <a:lnSpc>
                <a:spcPct val="90000"/>
              </a:lnSpc>
              <a:spcBef>
                <a:spcPts val="1200"/>
              </a:spcBef>
              <a:spcAft>
                <a:spcPts val="0"/>
              </a:spcAft>
              <a:buSzPts val="2592"/>
              <a:buChar char="•"/>
            </a:pPr>
            <a:r>
              <a:rPr lang="en-US" dirty="0" err="1"/>
              <a:t>YouCubed</a:t>
            </a:r>
            <a:r>
              <a:rPr lang="en-US" dirty="0"/>
              <a:t> - by Jo </a:t>
            </a:r>
            <a:r>
              <a:rPr lang="en-US" dirty="0" err="1"/>
              <a:t>Boaler</a:t>
            </a:r>
            <a:r>
              <a:rPr lang="en-US" dirty="0"/>
              <a:t> - </a:t>
            </a:r>
            <a:r>
              <a:rPr lang="en-US" u="sng" dirty="0">
                <a:solidFill>
                  <a:schemeClr val="hlink"/>
                </a:solidFill>
                <a:hlinkClick r:id="rId4"/>
              </a:rPr>
              <a:t>https://www.youcubed.org/</a:t>
            </a:r>
            <a:r>
              <a:rPr lang="en-US" dirty="0"/>
              <a:t> </a:t>
            </a:r>
            <a:endParaRPr dirty="0"/>
          </a:p>
          <a:p>
            <a:pPr marL="571500" lvl="1" indent="-342900" algn="l" rtl="0">
              <a:lnSpc>
                <a:spcPct val="90000"/>
              </a:lnSpc>
              <a:spcBef>
                <a:spcPts val="1200"/>
              </a:spcBef>
              <a:spcAft>
                <a:spcPts val="0"/>
              </a:spcAft>
              <a:buSzPts val="2592"/>
              <a:buChar char="•"/>
            </a:pPr>
            <a:r>
              <a:rPr lang="en-US" dirty="0"/>
              <a:t>Problem Solving - Growth Mindset - Angela Duckworth, “Without deliberate practice, you can only maintain your current abilities.”</a:t>
            </a:r>
            <a:endParaRPr dirty="0"/>
          </a:p>
          <a:p>
            <a:pPr marL="571500" lvl="1" indent="-342900" algn="l" rtl="0">
              <a:lnSpc>
                <a:spcPct val="90000"/>
              </a:lnSpc>
              <a:spcBef>
                <a:spcPts val="1200"/>
              </a:spcBef>
              <a:spcAft>
                <a:spcPts val="0"/>
              </a:spcAft>
              <a:buSzPts val="2592"/>
              <a:buChar char="•"/>
            </a:pPr>
            <a:r>
              <a:rPr lang="en-US" dirty="0"/>
              <a:t>Math ASL Dictionaries: </a:t>
            </a:r>
            <a:endParaRPr dirty="0"/>
          </a:p>
          <a:p>
            <a:pPr marL="800100" lvl="2" indent="-342900" algn="l" rtl="0">
              <a:lnSpc>
                <a:spcPct val="90000"/>
              </a:lnSpc>
              <a:spcBef>
                <a:spcPts val="1200"/>
              </a:spcBef>
              <a:spcAft>
                <a:spcPts val="0"/>
              </a:spcAft>
              <a:buSzPts val="1920"/>
              <a:buChar char="o"/>
            </a:pPr>
            <a:r>
              <a:rPr lang="en-US" u="sng" dirty="0">
                <a:solidFill>
                  <a:schemeClr val="hlink"/>
                </a:solidFill>
                <a:hlinkClick r:id="rId5"/>
              </a:rPr>
              <a:t>https://signsci.terc.edu/index.html</a:t>
            </a:r>
            <a:r>
              <a:rPr lang="en-US" dirty="0"/>
              <a:t> </a:t>
            </a:r>
            <a:endParaRPr dirty="0"/>
          </a:p>
          <a:p>
            <a:pPr marL="800100" lvl="2" indent="-342900" algn="l" rtl="0">
              <a:lnSpc>
                <a:spcPct val="90000"/>
              </a:lnSpc>
              <a:spcBef>
                <a:spcPts val="1200"/>
              </a:spcBef>
              <a:spcAft>
                <a:spcPts val="0"/>
              </a:spcAft>
              <a:buSzPts val="1920"/>
              <a:buChar char="o"/>
            </a:pPr>
            <a:r>
              <a:rPr lang="en-US" u="sng" dirty="0">
                <a:solidFill>
                  <a:schemeClr val="hlink"/>
                </a:solidFill>
                <a:hlinkClick r:id="rId6"/>
              </a:rPr>
              <a:t>https://aslclear.org/categories/math/topics/basic_math/lectures/fractions</a:t>
            </a:r>
            <a:r>
              <a:rPr lang="en-US" dirty="0"/>
              <a:t> (use on Firefox) </a:t>
            </a:r>
            <a:endParaRPr dirty="0"/>
          </a:p>
        </p:txBody>
      </p:sp>
      <p:pic>
        <p:nvPicPr>
          <p:cNvPr id="206" name="Google Shape;206;g26ce01fabc3_0_5">
            <a:extLst>
              <a:ext uri="{C183D7F6-B498-43B3-948B-1728B52AA6E4}">
                <adec:decorative xmlns:adec="http://schemas.microsoft.com/office/drawing/2017/decorative" val="1"/>
              </a:ext>
            </a:extLst>
          </p:cNvPr>
          <p:cNvPicPr preferRelativeResize="0"/>
          <p:nvPr/>
        </p:nvPicPr>
        <p:blipFill rotWithShape="1">
          <a:blip r:embed="rId7">
            <a:alphaModFix/>
          </a:blip>
          <a:srcRect l="2595" t="4076" b="4868"/>
          <a:stretch/>
        </p:blipFill>
        <p:spPr>
          <a:xfrm>
            <a:off x="9048466" y="1719618"/>
            <a:ext cx="2844949" cy="2279176"/>
          </a:xfrm>
          <a:prstGeom prst="rect">
            <a:avLst/>
          </a:prstGeom>
          <a:solidFill>
            <a:srgbClr val="DDEAF6"/>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6ce01fabc3_0_23"/>
          <p:cNvSpPr txBox="1">
            <a:spLocks noGrp="1"/>
          </p:cNvSpPr>
          <p:nvPr>
            <p:ph type="title"/>
          </p:nvPr>
        </p:nvSpPr>
        <p:spPr>
          <a:xfrm>
            <a:off x="612488" y="1531960"/>
            <a:ext cx="8395034" cy="113385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Bibliography – </a:t>
            </a:r>
            <a:br>
              <a:rPr lang="en-US" dirty="0"/>
            </a:br>
            <a:r>
              <a:rPr lang="en-US" dirty="0"/>
              <a:t>enjoy going down the rabbit holes! More… </a:t>
            </a:r>
            <a:endParaRPr dirty="0"/>
          </a:p>
        </p:txBody>
      </p:sp>
      <p:sp>
        <p:nvSpPr>
          <p:cNvPr id="212" name="Google Shape;212;g26ce01fabc3_0_23" descr="&#10;"/>
          <p:cNvSpPr txBox="1">
            <a:spLocks noGrp="1"/>
          </p:cNvSpPr>
          <p:nvPr>
            <p:ph type="body" idx="1"/>
          </p:nvPr>
        </p:nvSpPr>
        <p:spPr>
          <a:xfrm>
            <a:off x="612488" y="2893324"/>
            <a:ext cx="10769745" cy="3555698"/>
          </a:xfrm>
          <a:prstGeom prst="rect">
            <a:avLst/>
          </a:prstGeom>
          <a:noFill/>
          <a:ln>
            <a:noFill/>
          </a:ln>
        </p:spPr>
        <p:txBody>
          <a:bodyPr spcFirstLastPara="1" wrap="square" lIns="45700" tIns="45700" rIns="45700" bIns="45700" anchor="t" anchorCtr="0">
            <a:noAutofit/>
          </a:bodyPr>
          <a:lstStyle/>
          <a:p>
            <a:pPr marL="571500" lvl="1" indent="-342900" algn="l" rtl="0">
              <a:lnSpc>
                <a:spcPct val="90000"/>
              </a:lnSpc>
              <a:spcBef>
                <a:spcPts val="400"/>
              </a:spcBef>
              <a:spcAft>
                <a:spcPts val="600"/>
              </a:spcAft>
              <a:buSzPts val="2592"/>
              <a:buChar char="•"/>
            </a:pPr>
            <a:r>
              <a:rPr lang="en-US" dirty="0"/>
              <a:t>Math ASL Dictionaries</a:t>
            </a:r>
            <a:r>
              <a:rPr lang="en-US" dirty="0">
                <a:latin typeface="Calibri" panose="020F0502020204030204" pitchFamily="34" charset="0"/>
                <a:cs typeface="Calibri" panose="020F0502020204030204" pitchFamily="34" charset="0"/>
              </a:rPr>
              <a:t>: </a:t>
            </a:r>
            <a:r>
              <a:rPr lang="en-US" u="sng" dirty="0">
                <a:solidFill>
                  <a:srgbClr val="0000CC"/>
                </a:solidFill>
                <a:effectLst/>
                <a:latin typeface="Calibri" panose="020F0502020204030204" pitchFamily="34" charset="0"/>
                <a:ea typeface="Calibri" panose="020F0502020204030204" pitchFamily="34" charset="0"/>
                <a:cs typeface="Calibri" panose="020F0502020204030204" pitchFamily="34" charset="0"/>
                <a:hlinkClick r:id="rId3"/>
              </a:rPr>
              <a:t>Math Concepts in ASL - YouTube</a:t>
            </a:r>
            <a:endParaRPr dirty="0">
              <a:latin typeface="Calibri" panose="020F0502020204030204" pitchFamily="34" charset="0"/>
              <a:cs typeface="Calibri" panose="020F0502020204030204" pitchFamily="34" charset="0"/>
            </a:endParaRPr>
          </a:p>
          <a:p>
            <a:pPr marL="457200" lvl="2" indent="0" algn="l" rtl="0">
              <a:lnSpc>
                <a:spcPct val="90000"/>
              </a:lnSpc>
              <a:spcBef>
                <a:spcPts val="400"/>
              </a:spcBef>
              <a:spcAft>
                <a:spcPts val="600"/>
              </a:spcAft>
              <a:buSzPts val="1920"/>
              <a:buNone/>
            </a:pPr>
            <a:r>
              <a:rPr lang="en-US" dirty="0"/>
              <a:t>- Atlanta Area School for the Deaf ASL Math Playlist</a:t>
            </a:r>
            <a:endParaRPr dirty="0"/>
          </a:p>
          <a:p>
            <a:pPr marL="571500" lvl="1" indent="-342900" algn="l" rtl="0">
              <a:lnSpc>
                <a:spcPct val="90000"/>
              </a:lnSpc>
              <a:spcBef>
                <a:spcPts val="400"/>
              </a:spcBef>
              <a:spcAft>
                <a:spcPts val="600"/>
              </a:spcAft>
              <a:buSzPts val="2592"/>
              <a:buChar char="•"/>
            </a:pPr>
            <a:r>
              <a:rPr lang="en-US" dirty="0"/>
              <a:t>Frayer Model: </a:t>
            </a:r>
            <a:r>
              <a:rPr lang="en-US" dirty="0">
                <a:hlinkClick r:id="rId4"/>
              </a:rPr>
              <a:t>6-12_L.VAU_Frayer_Model.pdf (wi.gov)</a:t>
            </a:r>
            <a:endParaRPr lang="en-US" u="sng" dirty="0">
              <a:solidFill>
                <a:schemeClr val="hlink"/>
              </a:solidFill>
            </a:endParaRPr>
          </a:p>
          <a:p>
            <a:pPr marL="571500" lvl="1" indent="-342900" algn="l" rtl="0">
              <a:lnSpc>
                <a:spcPct val="90000"/>
              </a:lnSpc>
              <a:spcBef>
                <a:spcPts val="400"/>
              </a:spcBef>
              <a:spcAft>
                <a:spcPts val="600"/>
              </a:spcAft>
              <a:buSzPts val="2592"/>
              <a:buChar char="•"/>
            </a:pPr>
            <a:r>
              <a:rPr lang="en-US" u="sng" dirty="0">
                <a:solidFill>
                  <a:schemeClr val="hlink"/>
                </a:solidFill>
                <a:hlinkClick r:id="rId5"/>
              </a:rPr>
              <a:t>Subtopic: Mathematics</a:t>
            </a:r>
            <a:r>
              <a:rPr lang="en-US" dirty="0"/>
              <a:t> - from Described and Captioned Media Program </a:t>
            </a:r>
          </a:p>
          <a:p>
            <a:pPr marL="571500" lvl="1" indent="-342900" algn="l" rtl="0">
              <a:lnSpc>
                <a:spcPct val="90000"/>
              </a:lnSpc>
              <a:spcBef>
                <a:spcPts val="400"/>
              </a:spcBef>
              <a:spcAft>
                <a:spcPts val="600"/>
              </a:spcAft>
              <a:buSzPts val="2592"/>
              <a:buChar char="•"/>
            </a:pPr>
            <a:r>
              <a:rPr lang="en-US" u="sng" dirty="0" err="1">
                <a:solidFill>
                  <a:srgbClr val="0000CC"/>
                </a:solidFill>
                <a:hlinkClick r:id="rId6">
                  <a:extLst>
                    <a:ext uri="{A12FA001-AC4F-418D-AE19-62706E023703}">
                      <ahyp:hlinkClr xmlns:ahyp="http://schemas.microsoft.com/office/drawing/2018/hyperlinkcolor" val="tx"/>
                    </a:ext>
                  </a:extLst>
                </a:hlinkClick>
              </a:rPr>
              <a:t>XtraMath</a:t>
            </a:r>
            <a:r>
              <a:rPr lang="en-US" dirty="0">
                <a:solidFill>
                  <a:srgbClr val="0000CC"/>
                </a:solidFill>
              </a:rPr>
              <a:t> </a:t>
            </a:r>
            <a:r>
              <a:rPr lang="en-US" dirty="0"/>
              <a:t>- </a:t>
            </a:r>
            <a:r>
              <a:rPr lang="en-US" dirty="0" err="1"/>
              <a:t>Xtra</a:t>
            </a:r>
            <a:r>
              <a:rPr lang="en-US" dirty="0"/>
              <a:t> Math online - </a:t>
            </a:r>
            <a:r>
              <a:rPr lang="en-US" dirty="0" err="1"/>
              <a:t>ASLized</a:t>
            </a:r>
            <a:r>
              <a:rPr lang="en-US" dirty="0"/>
              <a:t>! </a:t>
            </a:r>
            <a:endParaRPr dirty="0"/>
          </a:p>
          <a:p>
            <a:pPr marL="571500" lvl="1" indent="-342900" algn="l" rtl="0">
              <a:lnSpc>
                <a:spcPct val="90000"/>
              </a:lnSpc>
              <a:spcBef>
                <a:spcPts val="400"/>
              </a:spcBef>
              <a:spcAft>
                <a:spcPts val="600"/>
              </a:spcAft>
              <a:buSzPts val="2592"/>
              <a:buChar char="•"/>
            </a:pPr>
            <a:r>
              <a:rPr lang="en-US" u="sng" dirty="0">
                <a:solidFill>
                  <a:srgbClr val="0000CC"/>
                </a:solidFill>
                <a:hlinkClick r:id="rId7">
                  <a:extLst>
                    <a:ext uri="{A12FA001-AC4F-418D-AE19-62706E023703}">
                      <ahyp:hlinkClr xmlns:ahyp="http://schemas.microsoft.com/office/drawing/2018/hyperlinkcolor" val="tx"/>
                    </a:ext>
                  </a:extLst>
                </a:hlinkClick>
              </a:rPr>
              <a:t>Daily Math</a:t>
            </a:r>
            <a:r>
              <a:rPr lang="en-US" dirty="0">
                <a:solidFill>
                  <a:srgbClr val="0000CC"/>
                </a:solidFill>
              </a:rPr>
              <a:t> </a:t>
            </a:r>
            <a:r>
              <a:rPr lang="en-US" dirty="0"/>
              <a:t>- Bedtime Math </a:t>
            </a:r>
            <a:endParaRPr dirty="0"/>
          </a:p>
        </p:txBody>
      </p:sp>
      <p:pic>
        <p:nvPicPr>
          <p:cNvPr id="213" name="Google Shape;213;g26ce01fabc3_0_23">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9410286" y="1520951"/>
            <a:ext cx="2169226" cy="1859032"/>
          </a:xfrm>
          <a:prstGeom prst="rect">
            <a:avLst/>
          </a:prstGeom>
          <a:solidFill>
            <a:srgbClr val="DDEAF6"/>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3"/>
          <p:cNvSpPr txBox="1">
            <a:spLocks noGrp="1"/>
          </p:cNvSpPr>
          <p:nvPr>
            <p:ph type="title"/>
          </p:nvPr>
        </p:nvSpPr>
        <p:spPr>
          <a:xfrm>
            <a:off x="612488" y="1600200"/>
            <a:ext cx="10978994" cy="7808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Activity</a:t>
            </a:r>
            <a:endParaRPr b="0" dirty="0"/>
          </a:p>
        </p:txBody>
      </p:sp>
      <p:sp>
        <p:nvSpPr>
          <p:cNvPr id="3" name="Text Placeholder 2">
            <a:extLst>
              <a:ext uri="{FF2B5EF4-FFF2-40B4-BE49-F238E27FC236}">
                <a16:creationId xmlns:a16="http://schemas.microsoft.com/office/drawing/2014/main" id="{FBD91CE5-DA90-B864-3F80-9643155178FC}"/>
              </a:ext>
            </a:extLst>
          </p:cNvPr>
          <p:cNvSpPr>
            <a:spLocks noGrp="1"/>
          </p:cNvSpPr>
          <p:nvPr>
            <p:ph type="body" idx="1"/>
          </p:nvPr>
        </p:nvSpPr>
        <p:spPr>
          <a:xfrm>
            <a:off x="612488" y="2381017"/>
            <a:ext cx="10978994" cy="1047983"/>
          </a:xfrm>
        </p:spPr>
        <p:txBody>
          <a:bodyPr/>
          <a:lstStyle/>
          <a:p>
            <a:pPr marL="231775" indent="-3175"/>
            <a:r>
              <a:rPr lang="en-US" dirty="0"/>
              <a:t>Pair up - think of your DHH student, describe the student to your partner: How can you make your thinking accessible for your DHH student? </a:t>
            </a:r>
          </a:p>
        </p:txBody>
      </p:sp>
      <p:pic>
        <p:nvPicPr>
          <p:cNvPr id="220" name="Google Shape;220;p13" descr="youcubed at standford University, logo"/>
          <p:cNvPicPr preferRelativeResize="0"/>
          <p:nvPr/>
        </p:nvPicPr>
        <p:blipFill>
          <a:blip r:embed="rId3">
            <a:alphaModFix/>
          </a:blip>
          <a:stretch>
            <a:fillRect/>
          </a:stretch>
        </p:blipFill>
        <p:spPr>
          <a:xfrm>
            <a:off x="307240" y="4895393"/>
            <a:ext cx="2913068" cy="897738"/>
          </a:xfrm>
          <a:prstGeom prst="rect">
            <a:avLst/>
          </a:prstGeom>
          <a:noFill/>
          <a:ln>
            <a:noFill/>
          </a:ln>
        </p:spPr>
      </p:pic>
      <p:pic>
        <p:nvPicPr>
          <p:cNvPr id="221" name="Google Shape;221;p13" descr="Leo the Rabbit&#10;Leo the Rabbit is climbing up a flight of 10 steps. Leo can only hop up 1 or 2 steps each time he hops. He never hops down, only up. How many different ways can Leo hop up the flight of 10 steps? Provide evidence to justify your thinking."/>
          <p:cNvPicPr preferRelativeResize="0"/>
          <p:nvPr/>
        </p:nvPicPr>
        <p:blipFill>
          <a:blip r:embed="rId4">
            <a:alphaModFix/>
          </a:blip>
          <a:stretch>
            <a:fillRect/>
          </a:stretch>
        </p:blipFill>
        <p:spPr>
          <a:xfrm>
            <a:off x="3389326" y="3482345"/>
            <a:ext cx="8115026" cy="2960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rgbClr val="101820"/>
              </a:buClr>
              <a:buSzPts val="4000"/>
              <a:buFont typeface="Calibri"/>
              <a:buNone/>
            </a:pPr>
            <a:r>
              <a:rPr lang="en-US" dirty="0"/>
              <a:t>Thank you!</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Agenda </a:t>
            </a:r>
            <a:endParaRPr dirty="0"/>
          </a:p>
        </p:txBody>
      </p:sp>
      <p:sp>
        <p:nvSpPr>
          <p:cNvPr id="126" name="Google Shape;126;p4"/>
          <p:cNvSpPr txBox="1">
            <a:spLocks noGrp="1"/>
          </p:cNvSpPr>
          <p:nvPr>
            <p:ph type="body" idx="1"/>
          </p:nvPr>
        </p:nvSpPr>
        <p:spPr>
          <a:prstGeom prst="rect">
            <a:avLst/>
          </a:prstGeom>
          <a:noFill/>
          <a:ln>
            <a:noFill/>
          </a:ln>
        </p:spPr>
        <p:txBody>
          <a:bodyPr spcFirstLastPara="1" wrap="square" lIns="45700" tIns="45700" rIns="45700" bIns="45700" anchor="t" anchorCtr="0">
            <a:noAutofit/>
          </a:bodyPr>
          <a:lstStyle/>
          <a:p>
            <a:pPr marL="0" lvl="1" indent="0" algn="l" rtl="0">
              <a:lnSpc>
                <a:spcPct val="90000"/>
              </a:lnSpc>
              <a:spcBef>
                <a:spcPts val="1200"/>
              </a:spcBef>
              <a:spcAft>
                <a:spcPts val="0"/>
              </a:spcAft>
              <a:buSzPts val="2592"/>
              <a:buNone/>
            </a:pPr>
            <a:r>
              <a:rPr lang="en-US" dirty="0"/>
              <a:t>The participants will come with resources from different entities of how to sign specific mathematical concepts in ASL and learn about student-centered resources for students using Math. This resource will be included within this workshop to bring to your workplace. </a:t>
            </a:r>
            <a:endParaRPr dirty="0"/>
          </a:p>
          <a:p>
            <a:pPr marL="0" lvl="1" indent="0" algn="l" rtl="0">
              <a:lnSpc>
                <a:spcPct val="90000"/>
              </a:lnSpc>
              <a:spcBef>
                <a:spcPts val="1200"/>
              </a:spcBef>
              <a:spcAft>
                <a:spcPts val="0"/>
              </a:spcAft>
              <a:buSzPts val="2592"/>
              <a:buNone/>
            </a:pPr>
            <a:r>
              <a:rPr lang="en-US" dirty="0"/>
              <a:t>How to make math equitable for Deaf/Hard of Hearing learners?</a:t>
            </a:r>
            <a:endParaRPr dirty="0"/>
          </a:p>
          <a:p>
            <a:pPr marL="571500" lvl="1" indent="-342900" algn="l" rtl="0">
              <a:lnSpc>
                <a:spcPct val="90000"/>
              </a:lnSpc>
              <a:spcBef>
                <a:spcPts val="1200"/>
              </a:spcBef>
              <a:spcAft>
                <a:spcPts val="0"/>
              </a:spcAft>
              <a:buSzPts val="2592"/>
              <a:buChar char="•"/>
            </a:pPr>
            <a:r>
              <a:rPr lang="en-US" dirty="0"/>
              <a:t>Exploring National Council of Teachers of Mathematics </a:t>
            </a:r>
            <a:endParaRPr dirty="0"/>
          </a:p>
          <a:p>
            <a:pPr marL="571500" lvl="1" indent="-342900" algn="l" rtl="0">
              <a:lnSpc>
                <a:spcPct val="90000"/>
              </a:lnSpc>
              <a:spcBef>
                <a:spcPts val="1200"/>
              </a:spcBef>
              <a:spcAft>
                <a:spcPts val="0"/>
              </a:spcAft>
              <a:buSzPts val="2592"/>
              <a:buChar char="•"/>
            </a:pPr>
            <a:r>
              <a:rPr lang="en-US" dirty="0" err="1"/>
              <a:t>YouCubed</a:t>
            </a:r>
            <a:r>
              <a:rPr lang="en-US" dirty="0"/>
              <a:t> - by Jo </a:t>
            </a:r>
            <a:r>
              <a:rPr lang="en-US" dirty="0" err="1"/>
              <a:t>Boaler</a:t>
            </a:r>
            <a:endParaRPr dirty="0"/>
          </a:p>
          <a:p>
            <a:pPr marL="571500" lvl="1" indent="-342900" algn="l" rtl="0">
              <a:lnSpc>
                <a:spcPct val="90000"/>
              </a:lnSpc>
              <a:spcBef>
                <a:spcPts val="1200"/>
              </a:spcBef>
              <a:spcAft>
                <a:spcPts val="0"/>
              </a:spcAft>
              <a:buSzPts val="2592"/>
              <a:buChar char="•"/>
            </a:pPr>
            <a:r>
              <a:rPr lang="en-US" dirty="0"/>
              <a:t>Problem Solving activity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NCTM - National Council of Teachers of Mathematics, 2014</a:t>
            </a:r>
            <a:endParaRPr dirty="0"/>
          </a:p>
        </p:txBody>
      </p:sp>
      <p:sp>
        <p:nvSpPr>
          <p:cNvPr id="132" name="Google Shape;132;p5"/>
          <p:cNvSpPr txBox="1">
            <a:spLocks noGrp="1"/>
          </p:cNvSpPr>
          <p:nvPr>
            <p:ph type="body" idx="1"/>
          </p:nvPr>
        </p:nvSpPr>
        <p:spPr>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600"/>
              </a:spcBef>
              <a:spcAft>
                <a:spcPts val="600"/>
              </a:spcAft>
              <a:buClr>
                <a:srgbClr val="003399"/>
              </a:buClr>
              <a:buSzPct val="120000"/>
            </a:pPr>
            <a:r>
              <a:rPr lang="en-US" b="1" dirty="0"/>
              <a:t>This came from Common Core Standards for Mathematics - 8 teaching practices:</a:t>
            </a:r>
            <a:r>
              <a:rPr lang="en-US" dirty="0"/>
              <a:t> </a:t>
            </a:r>
            <a:endParaRPr dirty="0"/>
          </a:p>
          <a:p>
            <a:pPr marL="342900" lvl="0" indent="-342900" algn="l" rtl="0">
              <a:lnSpc>
                <a:spcPct val="90000"/>
              </a:lnSpc>
              <a:spcBef>
                <a:spcPts val="600"/>
              </a:spcBef>
              <a:spcAft>
                <a:spcPts val="600"/>
              </a:spcAft>
              <a:buClr>
                <a:srgbClr val="003399"/>
              </a:buClr>
              <a:buSzPct val="120000"/>
              <a:buFont typeface="Arial" panose="020B0604020202020204" pitchFamily="34" charset="0"/>
              <a:buChar char="•"/>
            </a:pPr>
            <a:r>
              <a:rPr lang="en-US" dirty="0"/>
              <a:t>Make sense of problems and persevere in solving them. </a:t>
            </a:r>
            <a:endParaRPr dirty="0"/>
          </a:p>
          <a:p>
            <a:pPr marL="342900" lvl="0" indent="-342900" algn="l" rtl="0">
              <a:lnSpc>
                <a:spcPct val="90000"/>
              </a:lnSpc>
              <a:spcBef>
                <a:spcPts val="600"/>
              </a:spcBef>
              <a:spcAft>
                <a:spcPts val="600"/>
              </a:spcAft>
              <a:buClr>
                <a:srgbClr val="003399"/>
              </a:buClr>
              <a:buSzPct val="120000"/>
              <a:buFont typeface="Arial" panose="020B0604020202020204" pitchFamily="34" charset="0"/>
              <a:buChar char="•"/>
            </a:pPr>
            <a:r>
              <a:rPr lang="en-US" dirty="0"/>
              <a:t>Reason abstractly and quantitatively. </a:t>
            </a:r>
            <a:endParaRPr dirty="0"/>
          </a:p>
          <a:p>
            <a:pPr marL="342900" lvl="0" indent="-342900" algn="l" rtl="0">
              <a:lnSpc>
                <a:spcPct val="90000"/>
              </a:lnSpc>
              <a:spcBef>
                <a:spcPts val="600"/>
              </a:spcBef>
              <a:spcAft>
                <a:spcPts val="600"/>
              </a:spcAft>
              <a:buClr>
                <a:srgbClr val="003399"/>
              </a:buClr>
              <a:buSzPct val="120000"/>
              <a:buFont typeface="Arial" panose="020B0604020202020204" pitchFamily="34" charset="0"/>
              <a:buChar char="•"/>
            </a:pPr>
            <a:r>
              <a:rPr lang="en-US" dirty="0"/>
              <a:t>Construct viable arguments and critique the reasoning of others. </a:t>
            </a:r>
            <a:endParaRPr dirty="0"/>
          </a:p>
          <a:p>
            <a:pPr marL="342900" lvl="0" indent="-342900" algn="l" rtl="0">
              <a:lnSpc>
                <a:spcPct val="90000"/>
              </a:lnSpc>
              <a:spcBef>
                <a:spcPts val="600"/>
              </a:spcBef>
              <a:spcAft>
                <a:spcPts val="600"/>
              </a:spcAft>
              <a:buClr>
                <a:srgbClr val="003399"/>
              </a:buClr>
              <a:buSzPct val="120000"/>
              <a:buFont typeface="Arial" panose="020B0604020202020204" pitchFamily="34" charset="0"/>
              <a:buChar char="•"/>
            </a:pPr>
            <a:r>
              <a:rPr lang="en-US" dirty="0"/>
              <a:t>Model with mathematics. </a:t>
            </a:r>
            <a:endParaRPr dirty="0"/>
          </a:p>
        </p:txBody>
      </p:sp>
      <p:sp>
        <p:nvSpPr>
          <p:cNvPr id="133" name="Google Shape;133;p5"/>
          <p:cNvSpPr txBox="1">
            <a:spLocks noGrp="1"/>
          </p:cNvSpPr>
          <p:nvPr>
            <p:ph type="body" idx="2"/>
          </p:nvPr>
        </p:nvSpPr>
        <p:spPr>
          <a:prstGeom prst="rect">
            <a:avLst/>
          </a:prstGeom>
          <a:noFill/>
          <a:ln>
            <a:noFill/>
          </a:ln>
        </p:spPr>
        <p:txBody>
          <a:bodyPr spcFirstLastPara="1" wrap="square" lIns="45700" tIns="45700" rIns="45700" bIns="45700" anchor="t" anchorCtr="0">
            <a:noAutofit/>
          </a:bodyPr>
          <a:lstStyle/>
          <a:p>
            <a:pPr marL="571500" lvl="1" indent="-342900" algn="l" rtl="0">
              <a:spcBef>
                <a:spcPts val="600"/>
              </a:spcBef>
              <a:spcAft>
                <a:spcPts val="600"/>
              </a:spcAft>
              <a:buSzPct val="80000"/>
              <a:buFont typeface="Courier New" panose="02070309020205020404" pitchFamily="49" charset="0"/>
              <a:buChar char="o"/>
            </a:pPr>
            <a:r>
              <a:rPr lang="en-US" dirty="0"/>
              <a:t>Use appropriate tools strategically. </a:t>
            </a:r>
            <a:endParaRPr dirty="0"/>
          </a:p>
          <a:p>
            <a:pPr marL="571500" lvl="1" indent="-342900" algn="l" rtl="0">
              <a:spcBef>
                <a:spcPts val="600"/>
              </a:spcBef>
              <a:spcAft>
                <a:spcPts val="600"/>
              </a:spcAft>
              <a:buSzPct val="80000"/>
              <a:buFont typeface="Courier New" panose="02070309020205020404" pitchFamily="49" charset="0"/>
              <a:buChar char="o"/>
            </a:pPr>
            <a:r>
              <a:rPr lang="en-US" dirty="0"/>
              <a:t>Attend to precision. </a:t>
            </a:r>
            <a:endParaRPr dirty="0"/>
          </a:p>
          <a:p>
            <a:pPr marL="571500" lvl="1" indent="-342900" algn="l" rtl="0">
              <a:spcBef>
                <a:spcPts val="600"/>
              </a:spcBef>
              <a:spcAft>
                <a:spcPts val="600"/>
              </a:spcAft>
              <a:buSzPct val="80000"/>
              <a:buFont typeface="Courier New" panose="02070309020205020404" pitchFamily="49" charset="0"/>
              <a:buChar char="o"/>
            </a:pPr>
            <a:r>
              <a:rPr lang="en-US" dirty="0"/>
              <a:t>Look for an make use of structure. </a:t>
            </a:r>
            <a:endParaRPr dirty="0"/>
          </a:p>
          <a:p>
            <a:pPr marL="571500" lvl="1" indent="-342900" algn="l" rtl="0">
              <a:spcBef>
                <a:spcPts val="600"/>
              </a:spcBef>
              <a:spcAft>
                <a:spcPts val="600"/>
              </a:spcAft>
              <a:buSzPct val="80000"/>
              <a:buFont typeface="Courier New" panose="02070309020205020404" pitchFamily="49" charset="0"/>
              <a:buChar char="o"/>
            </a:pPr>
            <a:r>
              <a:rPr lang="en-US" dirty="0"/>
              <a:t>Look for and express regularity in repeated reasoning.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6cd67040cd_0_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Connections with Mathematical Representations</a:t>
            </a:r>
            <a:endParaRPr dirty="0"/>
          </a:p>
        </p:txBody>
      </p:sp>
      <p:sp>
        <p:nvSpPr>
          <p:cNvPr id="140" name="Google Shape;140;g26cd67040cd_0_0"/>
          <p:cNvSpPr txBox="1">
            <a:spLocks noGrp="1"/>
          </p:cNvSpPr>
          <p:nvPr>
            <p:ph type="body" idx="1"/>
          </p:nvPr>
        </p:nvSpPr>
        <p:spPr>
          <a:xfrm>
            <a:off x="597946" y="2791730"/>
            <a:ext cx="5120466" cy="3775275"/>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dirty="0"/>
              <a:t>Coming from </a:t>
            </a:r>
            <a:r>
              <a:rPr lang="en-US" b="1" dirty="0"/>
              <a:t>procedural knowledge </a:t>
            </a:r>
            <a:r>
              <a:rPr lang="en-US" dirty="0"/>
              <a:t>becoming </a:t>
            </a:r>
            <a:r>
              <a:rPr lang="en-US" b="1" dirty="0"/>
              <a:t>conceptual knowledge</a:t>
            </a:r>
            <a:r>
              <a:rPr lang="en-US" dirty="0"/>
              <a:t>. </a:t>
            </a:r>
            <a:endParaRPr dirty="0"/>
          </a:p>
          <a:p>
            <a:pPr marL="0" lvl="0" indent="0" algn="l" rtl="0">
              <a:spcBef>
                <a:spcPts val="1200"/>
              </a:spcBef>
              <a:spcAft>
                <a:spcPts val="0"/>
              </a:spcAft>
              <a:buNone/>
            </a:pPr>
            <a:r>
              <a:rPr lang="en-US" dirty="0"/>
              <a:t>Procedural knowledge is the math facts fluency, memorizing the formula, and regurgitation for tests. </a:t>
            </a:r>
            <a:endParaRPr dirty="0"/>
          </a:p>
          <a:p>
            <a:pPr marL="0" lvl="0" indent="0" algn="l" rtl="0">
              <a:spcBef>
                <a:spcPts val="1200"/>
              </a:spcBef>
              <a:spcAft>
                <a:spcPts val="1200"/>
              </a:spcAft>
              <a:buNone/>
            </a:pPr>
            <a:r>
              <a:rPr lang="en-US" dirty="0"/>
              <a:t>Conceptual knowledge is the deep understanding of the content. </a:t>
            </a:r>
          </a:p>
          <a:p>
            <a:pPr marL="0" lvl="0" indent="0" algn="ctr" rtl="0">
              <a:spcBef>
                <a:spcPts val="1200"/>
              </a:spcBef>
              <a:spcAft>
                <a:spcPts val="1200"/>
              </a:spcAft>
              <a:buNone/>
            </a:pPr>
            <a:r>
              <a:rPr lang="en-US" i="1" dirty="0"/>
              <a:t>page 25 NCTM</a:t>
            </a:r>
            <a:endParaRPr i="1" dirty="0"/>
          </a:p>
        </p:txBody>
      </p:sp>
      <p:pic>
        <p:nvPicPr>
          <p:cNvPr id="142" name="Google Shape;142;g26cd67040cd_0_0" descr="Five ovals - with text inside, visual, symbolic, verbal, contextual, and physical. With arrows by each text, and five arrows pointing to each, they are signifying that it all works with each other. Text on the bottom, saying, &quot;Fig. 9. Important connections among mathematical representations.&quot; "/>
          <p:cNvPicPr preferRelativeResize="0"/>
          <p:nvPr/>
        </p:nvPicPr>
        <p:blipFill rotWithShape="1">
          <a:blip r:embed="rId3">
            <a:alphaModFix/>
          </a:blip>
          <a:srcRect l="4950" r="14940" b="3418"/>
          <a:stretch/>
        </p:blipFill>
        <p:spPr>
          <a:xfrm rot="-5400000">
            <a:off x="6940648" y="1748414"/>
            <a:ext cx="3567234" cy="57344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607044" y="1873020"/>
            <a:ext cx="10968402" cy="537582"/>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Timing for Math </a:t>
            </a:r>
            <a:endParaRPr dirty="0"/>
          </a:p>
        </p:txBody>
      </p:sp>
      <p:sp>
        <p:nvSpPr>
          <p:cNvPr id="148" name="Google Shape;148;p6"/>
          <p:cNvSpPr txBox="1">
            <a:spLocks noGrp="1"/>
          </p:cNvSpPr>
          <p:nvPr>
            <p:ph type="body" idx="1"/>
          </p:nvPr>
        </p:nvSpPr>
        <p:spPr>
          <a:xfrm>
            <a:off x="607043" y="2499171"/>
            <a:ext cx="5279537" cy="480131"/>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dirty="0"/>
              <a:t>Curriculum Pacing Guide</a:t>
            </a:r>
            <a:endParaRPr dirty="0"/>
          </a:p>
        </p:txBody>
      </p:sp>
      <p:sp>
        <p:nvSpPr>
          <p:cNvPr id="150" name="Google Shape;150;p6"/>
          <p:cNvSpPr txBox="1">
            <a:spLocks noGrp="1"/>
          </p:cNvSpPr>
          <p:nvPr>
            <p:ph type="body" idx="3"/>
          </p:nvPr>
        </p:nvSpPr>
        <p:spPr>
          <a:xfrm>
            <a:off x="622998" y="3082651"/>
            <a:ext cx="5264079" cy="3308272"/>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2400"/>
              </a:spcBef>
              <a:spcAft>
                <a:spcPts val="0"/>
              </a:spcAft>
              <a:buNone/>
            </a:pPr>
            <a:r>
              <a:rPr lang="en-US" dirty="0"/>
              <a:t>Teachers who use pacing guide tend to feel rushed and as a result, they often omit rich and challenging problem-solving tasks that are essential for developing deeper mathematical understanding (David and Greene, 2007). [NTCM, 71]</a:t>
            </a:r>
            <a:endParaRPr dirty="0"/>
          </a:p>
        </p:txBody>
      </p:sp>
      <p:sp>
        <p:nvSpPr>
          <p:cNvPr id="149" name="Google Shape;149;p6"/>
          <p:cNvSpPr txBox="1">
            <a:spLocks noGrp="1"/>
          </p:cNvSpPr>
          <p:nvPr>
            <p:ph type="body" idx="4294967295"/>
          </p:nvPr>
        </p:nvSpPr>
        <p:spPr>
          <a:xfrm>
            <a:off x="6292652" y="2515291"/>
            <a:ext cx="5295215" cy="480131"/>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400"/>
              <a:buNone/>
            </a:pPr>
            <a:r>
              <a:rPr lang="en-US" b="1" dirty="0"/>
              <a:t>Curriculum is Spiraled… </a:t>
            </a:r>
            <a:endParaRPr b="1" dirty="0"/>
          </a:p>
        </p:txBody>
      </p:sp>
      <p:pic>
        <p:nvPicPr>
          <p:cNvPr id="152" name="Google Shape;152;p6" descr="Pampered Chef Apple Peeler and Slicer device is peeling a green apple, and a string of apple skin is visible, and the apple is halfway sliced and cored. "/>
          <p:cNvPicPr preferRelativeResize="0"/>
          <p:nvPr/>
        </p:nvPicPr>
        <p:blipFill>
          <a:blip r:embed="rId3">
            <a:alphaModFix/>
          </a:blip>
          <a:stretch>
            <a:fillRect/>
          </a:stretch>
        </p:blipFill>
        <p:spPr>
          <a:xfrm>
            <a:off x="5987945" y="3208995"/>
            <a:ext cx="3261032" cy="3261032"/>
          </a:xfrm>
          <a:prstGeom prst="rect">
            <a:avLst/>
          </a:prstGeom>
          <a:noFill/>
          <a:ln>
            <a:noFill/>
          </a:ln>
        </p:spPr>
      </p:pic>
      <p:pic>
        <p:nvPicPr>
          <p:cNvPr id="153" name="Google Shape;153;p6" descr="The spirals of an apple are on an orange plate. "/>
          <p:cNvPicPr preferRelativeResize="0"/>
          <p:nvPr/>
        </p:nvPicPr>
        <p:blipFill>
          <a:blip r:embed="rId4">
            <a:alphaModFix/>
          </a:blip>
          <a:stretch>
            <a:fillRect/>
          </a:stretch>
        </p:blipFill>
        <p:spPr>
          <a:xfrm>
            <a:off x="8658344" y="4107974"/>
            <a:ext cx="2929523" cy="23620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6ce01fabc3_0_29"/>
          <p:cNvSpPr txBox="1">
            <a:spLocks noGrp="1"/>
          </p:cNvSpPr>
          <p:nvPr>
            <p:ph type="title"/>
          </p:nvPr>
        </p:nvSpPr>
        <p:spPr>
          <a:xfrm>
            <a:off x="602901" y="1953169"/>
            <a:ext cx="10999200" cy="354714"/>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Visuals - Frayer Model </a:t>
            </a:r>
            <a:endParaRPr dirty="0"/>
          </a:p>
        </p:txBody>
      </p:sp>
      <p:sp>
        <p:nvSpPr>
          <p:cNvPr id="160" name="Google Shape;160;g26ce01fabc3_0_29"/>
          <p:cNvSpPr txBox="1">
            <a:spLocks noGrp="1"/>
          </p:cNvSpPr>
          <p:nvPr>
            <p:ph type="body" idx="1"/>
          </p:nvPr>
        </p:nvSpPr>
        <p:spPr>
          <a:xfrm>
            <a:off x="718250" y="2537075"/>
            <a:ext cx="4863686" cy="4054200"/>
          </a:xfrm>
          <a:prstGeom prst="rect">
            <a:avLst/>
          </a:prstGeom>
        </p:spPr>
        <p:txBody>
          <a:bodyPr spcFirstLastPara="1" wrap="square" lIns="45700" tIns="45700" rIns="45700" bIns="45700" anchor="t" anchorCtr="0">
            <a:noAutofit/>
          </a:bodyPr>
          <a:lstStyle/>
          <a:p>
            <a:pPr marL="0" lvl="0" indent="0" algn="l" rtl="0">
              <a:spcBef>
                <a:spcPts val="300"/>
              </a:spcBef>
              <a:spcAft>
                <a:spcPts val="600"/>
              </a:spcAft>
              <a:buNone/>
            </a:pPr>
            <a:r>
              <a:rPr lang="en-US" dirty="0"/>
              <a:t>Can be used for 1:1 to deepen the conceptual understanding. </a:t>
            </a:r>
            <a:endParaRPr dirty="0"/>
          </a:p>
          <a:p>
            <a:pPr marL="0" lvl="0" indent="0" algn="l" rtl="0">
              <a:spcBef>
                <a:spcPts val="300"/>
              </a:spcBef>
              <a:spcAft>
                <a:spcPts val="600"/>
              </a:spcAft>
              <a:buNone/>
            </a:pPr>
            <a:r>
              <a:rPr lang="en-US" dirty="0"/>
              <a:t>Rule of Thumb: </a:t>
            </a:r>
            <a:endParaRPr dirty="0"/>
          </a:p>
          <a:p>
            <a:pPr marL="0" lvl="0" indent="0" algn="l" rtl="0">
              <a:spcBef>
                <a:spcPts val="300"/>
              </a:spcBef>
              <a:spcAft>
                <a:spcPts val="600"/>
              </a:spcAft>
              <a:buNone/>
            </a:pPr>
            <a:r>
              <a:rPr lang="en-US" dirty="0"/>
              <a:t>To break away from “thinking in English”</a:t>
            </a:r>
            <a:endParaRPr dirty="0"/>
          </a:p>
          <a:p>
            <a:pPr marL="457200" lvl="0" indent="-381000" algn="l" rtl="0">
              <a:spcBef>
                <a:spcPts val="300"/>
              </a:spcBef>
              <a:spcAft>
                <a:spcPts val="600"/>
              </a:spcAft>
              <a:buClr>
                <a:srgbClr val="003399"/>
              </a:buClr>
              <a:buSzPct val="120000"/>
              <a:buFont typeface="Arial" panose="020B0604020202020204" pitchFamily="34" charset="0"/>
              <a:buChar char="•"/>
            </a:pPr>
            <a:r>
              <a:rPr lang="en-US" dirty="0"/>
              <a:t>use examples, and nonexamples </a:t>
            </a:r>
            <a:endParaRPr dirty="0"/>
          </a:p>
          <a:p>
            <a:pPr marL="457200" lvl="0" indent="-381000" algn="l" rtl="0">
              <a:spcBef>
                <a:spcPts val="300"/>
              </a:spcBef>
              <a:spcAft>
                <a:spcPts val="600"/>
              </a:spcAft>
              <a:buClr>
                <a:srgbClr val="003399"/>
              </a:buClr>
              <a:buSzPct val="120000"/>
              <a:buFont typeface="Arial" panose="020B0604020202020204" pitchFamily="34" charset="0"/>
              <a:buChar char="•"/>
            </a:pPr>
            <a:r>
              <a:rPr lang="en-US" dirty="0"/>
              <a:t>classifiers for characteristics</a:t>
            </a:r>
            <a:endParaRPr dirty="0"/>
          </a:p>
          <a:p>
            <a:pPr marL="457200" lvl="0" indent="-381000" algn="l" rtl="0">
              <a:spcBef>
                <a:spcPts val="300"/>
              </a:spcBef>
              <a:spcAft>
                <a:spcPts val="600"/>
              </a:spcAft>
              <a:buClr>
                <a:srgbClr val="003399"/>
              </a:buClr>
              <a:buSzPct val="120000"/>
              <a:buFont typeface="Arial" panose="020B0604020202020204" pitchFamily="34" charset="0"/>
              <a:buChar char="•"/>
            </a:pPr>
            <a:r>
              <a:rPr lang="en-US" dirty="0"/>
              <a:t>fingerspelling of term - and provide sign. </a:t>
            </a:r>
            <a:endParaRPr dirty="0"/>
          </a:p>
        </p:txBody>
      </p:sp>
      <p:pic>
        <p:nvPicPr>
          <p:cNvPr id="162" name="Google Shape;162;g26ce01fabc3_0_29" descr="Frayer Model with quadrant graphic - definition, characteristics, examples, non examples with a circle right in middle of the quadrants - with the term: regular polygon. &#10;Definition - a polygon that has all the sides equal, all angles equal. &#10;Characteristics: Includes equilateral triangles and squares. &#10;Examples, four images of hexagon, octagon, triangle, and square.&#10;Non examples of circle, rectangle, kite (diamond), and a irregular shaped pentagon. "/>
          <p:cNvPicPr preferRelativeResize="0"/>
          <p:nvPr/>
        </p:nvPicPr>
        <p:blipFill rotWithShape="1">
          <a:blip r:embed="rId3">
            <a:alphaModFix/>
          </a:blip>
          <a:srcRect l="5261" t="5605" r="3900"/>
          <a:stretch/>
        </p:blipFill>
        <p:spPr>
          <a:xfrm>
            <a:off x="5581936" y="2389771"/>
            <a:ext cx="6073254" cy="42832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6ce01fabc3_0_43"/>
          <p:cNvSpPr txBox="1">
            <a:spLocks noGrp="1"/>
          </p:cNvSpPr>
          <p:nvPr>
            <p:ph type="title"/>
          </p:nvPr>
        </p:nvSpPr>
        <p:spPr>
          <a:xfrm>
            <a:off x="602901" y="1641008"/>
            <a:ext cx="10999091" cy="597226"/>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Visuals - The Real Number System - ASL from Paul Glaser</a:t>
            </a:r>
            <a:endParaRPr b="0" dirty="0"/>
          </a:p>
        </p:txBody>
      </p:sp>
      <p:sp>
        <p:nvSpPr>
          <p:cNvPr id="169" name="Google Shape;169;g26ce01fabc3_0_43"/>
          <p:cNvSpPr txBox="1">
            <a:spLocks noGrp="1"/>
          </p:cNvSpPr>
          <p:nvPr>
            <p:ph type="body" idx="1"/>
          </p:nvPr>
        </p:nvSpPr>
        <p:spPr>
          <a:xfrm>
            <a:off x="622998" y="2449255"/>
            <a:ext cx="4846469" cy="4141815"/>
          </a:xfrm>
          <a:prstGeom prst="rect">
            <a:avLst/>
          </a:prstGeom>
        </p:spPr>
        <p:txBody>
          <a:bodyPr spcFirstLastPara="1" wrap="square" lIns="45700" tIns="45700" rIns="45700" bIns="45700" anchor="t" anchorCtr="0">
            <a:noAutofit/>
          </a:bodyPr>
          <a:lstStyle/>
          <a:p>
            <a:pPr marL="0" lvl="0" indent="0" algn="l" rtl="0">
              <a:spcBef>
                <a:spcPts val="500"/>
              </a:spcBef>
              <a:spcAft>
                <a:spcPts val="600"/>
              </a:spcAft>
              <a:buClr>
                <a:schemeClr val="dk1"/>
              </a:buClr>
              <a:buSzPts val="1100"/>
              <a:buFont typeface="Arial"/>
              <a:buNone/>
            </a:pPr>
            <a:r>
              <a:rPr lang="en-US" u="sng" dirty="0">
                <a:solidFill>
                  <a:schemeClr val="hlink"/>
                </a:solidFill>
                <a:hlinkClick r:id="rId3"/>
              </a:rPr>
              <a:t>natural numbers - real number systems - whole concept - ALL NUMBERS - (not "real real")</a:t>
            </a:r>
            <a:r>
              <a:rPr lang="en-US" dirty="0">
                <a:hlinkClick r:id="rId3"/>
              </a:rPr>
              <a:t> </a:t>
            </a:r>
            <a:r>
              <a:rPr lang="en-US" u="sng" dirty="0">
                <a:solidFill>
                  <a:schemeClr val="hlink"/>
                </a:solidFill>
                <a:hlinkClick r:id="rId3"/>
              </a:rPr>
              <a:t>whole numbers (0:22) (YouTube)</a:t>
            </a:r>
            <a:r>
              <a:rPr lang="en-US" dirty="0">
                <a:hlinkClick r:id="rId3"/>
              </a:rPr>
              <a:t> </a:t>
            </a:r>
            <a:endParaRPr dirty="0"/>
          </a:p>
          <a:p>
            <a:pPr marL="0" lvl="0" indent="0" algn="l" rtl="0">
              <a:spcBef>
                <a:spcPts val="500"/>
              </a:spcBef>
              <a:spcAft>
                <a:spcPts val="600"/>
              </a:spcAft>
              <a:buClr>
                <a:schemeClr val="dk1"/>
              </a:buClr>
              <a:buSzPts val="1100"/>
              <a:buFont typeface="Arial"/>
              <a:buNone/>
            </a:pPr>
            <a:r>
              <a:rPr lang="en-US" dirty="0"/>
              <a:t>integers - plus or negative </a:t>
            </a:r>
            <a:endParaRPr dirty="0"/>
          </a:p>
          <a:p>
            <a:pPr marL="0" lvl="0" indent="0" algn="l" rtl="0">
              <a:spcBef>
                <a:spcPts val="500"/>
              </a:spcBef>
              <a:spcAft>
                <a:spcPts val="600"/>
              </a:spcAft>
              <a:buClr>
                <a:schemeClr val="dk1"/>
              </a:buClr>
              <a:buSzPts val="1100"/>
              <a:buFont typeface="Arial"/>
              <a:buNone/>
            </a:pPr>
            <a:r>
              <a:rPr lang="en-US" dirty="0"/>
              <a:t>rational - CL:1 like a bar graph - 4/1 </a:t>
            </a:r>
            <a:endParaRPr dirty="0"/>
          </a:p>
          <a:p>
            <a:pPr marL="0" lvl="0" indent="0" algn="l" rtl="0">
              <a:spcBef>
                <a:spcPts val="500"/>
              </a:spcBef>
              <a:spcAft>
                <a:spcPts val="600"/>
              </a:spcAft>
              <a:buClr>
                <a:schemeClr val="dk1"/>
              </a:buClr>
              <a:buSzPts val="1100"/>
              <a:buFont typeface="Arial"/>
              <a:buNone/>
            </a:pPr>
            <a:r>
              <a:rPr lang="en-US" dirty="0"/>
              <a:t>(with the image - WL - whole#) </a:t>
            </a:r>
            <a:endParaRPr dirty="0"/>
          </a:p>
          <a:p>
            <a:pPr marL="0" lvl="0" indent="0" algn="l" rtl="0">
              <a:spcBef>
                <a:spcPts val="500"/>
              </a:spcBef>
              <a:spcAft>
                <a:spcPts val="600"/>
              </a:spcAft>
              <a:buClr>
                <a:schemeClr val="dk1"/>
              </a:buClr>
              <a:buSzPts val="1100"/>
              <a:buFont typeface="Arial"/>
              <a:buNone/>
            </a:pPr>
            <a:r>
              <a:rPr lang="en-US" dirty="0"/>
              <a:t>irrational - IR numbers. </a:t>
            </a:r>
            <a:endParaRPr dirty="0"/>
          </a:p>
          <a:p>
            <a:pPr marL="0" lvl="0" indent="0" algn="l" rtl="0">
              <a:spcBef>
                <a:spcPts val="500"/>
              </a:spcBef>
              <a:spcAft>
                <a:spcPts val="600"/>
              </a:spcAft>
              <a:buClr>
                <a:schemeClr val="dk1"/>
              </a:buClr>
              <a:buSzPts val="1100"/>
              <a:buFont typeface="Arial"/>
              <a:buNone/>
            </a:pPr>
            <a:r>
              <a:rPr lang="en-US" dirty="0"/>
              <a:t> Imaginary - "</a:t>
            </a:r>
            <a:r>
              <a:rPr lang="en-US" dirty="0" err="1"/>
              <a:t>i</a:t>
            </a:r>
            <a:r>
              <a:rPr lang="en-US" dirty="0"/>
              <a:t>" </a:t>
            </a:r>
            <a:endParaRPr dirty="0"/>
          </a:p>
        </p:txBody>
      </p:sp>
      <p:pic>
        <p:nvPicPr>
          <p:cNvPr id="171" name="Google Shape;171;g26ce01fabc3_0_43" descr="The Real Numbers System for the whole image. Rational Numbers  with different rational numbers such as half, .5, .37, .031continuing, inside the Rational Number is Integers, and inside integers are whole numbers, then inside whole numbers are natural numbers. &#10;&#10;Outside the Rational Numbers are Irrational numbers - with square root of 10, square root of 1.6, pi. "/>
          <p:cNvPicPr preferRelativeResize="0"/>
          <p:nvPr/>
        </p:nvPicPr>
        <p:blipFill rotWithShape="1">
          <a:blip r:embed="rId4">
            <a:alphaModFix/>
          </a:blip>
          <a:srcRect b="4854"/>
          <a:stretch/>
        </p:blipFill>
        <p:spPr>
          <a:xfrm>
            <a:off x="6378424" y="2528296"/>
            <a:ext cx="5522428" cy="39407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7"/>
          <p:cNvSpPr txBox="1">
            <a:spLocks noGrp="1"/>
          </p:cNvSpPr>
          <p:nvPr>
            <p:ph type="title"/>
          </p:nvPr>
        </p:nvSpPr>
        <p:spPr>
          <a:xfrm>
            <a:off x="612489" y="1572768"/>
            <a:ext cx="5473002" cy="113385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dirty="0"/>
              <a:t>Math Rabbit Hole -  </a:t>
            </a:r>
            <a:endParaRPr b="0" i="1" dirty="0"/>
          </a:p>
        </p:txBody>
      </p:sp>
      <p:sp>
        <p:nvSpPr>
          <p:cNvPr id="177" name="Google Shape;177;p7"/>
          <p:cNvSpPr txBox="1">
            <a:spLocks noGrp="1"/>
          </p:cNvSpPr>
          <p:nvPr>
            <p:ph type="body" idx="1"/>
          </p:nvPr>
        </p:nvSpPr>
        <p:spPr>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600"/>
              </a:spcBef>
              <a:spcAft>
                <a:spcPts val="600"/>
              </a:spcAft>
              <a:buSzPts val="2400"/>
              <a:buNone/>
            </a:pPr>
            <a:r>
              <a:rPr lang="en-US" dirty="0"/>
              <a:t>What is normed for able-bodied people, can be normed for Deaf population given right tools. </a:t>
            </a:r>
            <a:endParaRPr dirty="0"/>
          </a:p>
          <a:p>
            <a:pPr marL="342900" lvl="0" indent="-342900" algn="l" rtl="0">
              <a:lnSpc>
                <a:spcPct val="90000"/>
              </a:lnSpc>
              <a:spcBef>
                <a:spcPts val="600"/>
              </a:spcBef>
              <a:spcAft>
                <a:spcPts val="600"/>
              </a:spcAft>
              <a:buClr>
                <a:srgbClr val="003399"/>
              </a:buClr>
              <a:buSzPct val="120000"/>
              <a:buFont typeface="Arial"/>
              <a:buChar char="•"/>
            </a:pPr>
            <a:r>
              <a:rPr lang="en-US" dirty="0"/>
              <a:t>Math is no different. More resource are online for increased consistency in math terms in ASL. </a:t>
            </a:r>
            <a:endParaRPr dirty="0"/>
          </a:p>
          <a:p>
            <a:pPr marL="342900" lvl="0" indent="-342900" algn="l" rtl="0">
              <a:lnSpc>
                <a:spcPct val="90000"/>
              </a:lnSpc>
              <a:spcBef>
                <a:spcPts val="600"/>
              </a:spcBef>
              <a:spcAft>
                <a:spcPts val="600"/>
              </a:spcAft>
              <a:buClr>
                <a:srgbClr val="003399"/>
              </a:buClr>
              <a:buSzPct val="120000"/>
              <a:buChar char="•"/>
            </a:pPr>
            <a:r>
              <a:rPr lang="en-US" b="1" dirty="0"/>
              <a:t>Conceptual knowledge </a:t>
            </a:r>
            <a:r>
              <a:rPr lang="en-US" dirty="0"/>
              <a:t>comes first, then </a:t>
            </a:r>
            <a:r>
              <a:rPr lang="en-US" b="1" dirty="0"/>
              <a:t>procedural knowledge </a:t>
            </a:r>
            <a:r>
              <a:rPr lang="en-US" dirty="0"/>
              <a:t>cements the knowledge. </a:t>
            </a:r>
            <a:endParaRPr dirty="0"/>
          </a:p>
        </p:txBody>
      </p:sp>
      <p:pic>
        <p:nvPicPr>
          <p:cNvPr id="179" name="Google Shape;179;p7" descr="Brown colored pencil sketch of a rabbit peeking down a hole - signifying 'rabbit hole'. "/>
          <p:cNvPicPr preferRelativeResize="0"/>
          <p:nvPr/>
        </p:nvPicPr>
        <p:blipFill>
          <a:blip r:embed="rId3">
            <a:alphaModFix/>
          </a:blip>
          <a:stretch>
            <a:fillRect/>
          </a:stretch>
        </p:blipFill>
        <p:spPr>
          <a:xfrm>
            <a:off x="6375738" y="2393710"/>
            <a:ext cx="5049313" cy="4327250"/>
          </a:xfrm>
          <a:prstGeom prst="rect">
            <a:avLst/>
          </a:prstGeom>
          <a:solidFill>
            <a:srgbClr val="DDEAF6"/>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6ce01fabc3_0_66"/>
          <p:cNvSpPr txBox="1">
            <a:spLocks noGrp="1"/>
          </p:cNvSpPr>
          <p:nvPr>
            <p:ph type="title"/>
          </p:nvPr>
        </p:nvSpPr>
        <p:spPr>
          <a:xfrm>
            <a:off x="612489" y="1913961"/>
            <a:ext cx="10978994" cy="43345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Resource: Bedtime App </a:t>
            </a:r>
            <a:endParaRPr dirty="0"/>
          </a:p>
        </p:txBody>
      </p:sp>
      <p:pic>
        <p:nvPicPr>
          <p:cNvPr id="186" name="Google Shape;186;g26ce01fabc3_0_6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137466" y="2470100"/>
            <a:ext cx="7248582" cy="3998939"/>
          </a:xfrm>
          <a:prstGeom prst="rect">
            <a:avLst/>
          </a:prstGeom>
          <a:noFill/>
          <a:ln w="3175">
            <a:solidFill>
              <a:schemeClr val="tx1"/>
            </a:solidFill>
          </a:ln>
        </p:spPr>
      </p:pic>
    </p:spTree>
  </p:cSld>
  <p:clrMapOvr>
    <a:masterClrMapping/>
  </p:clrMapOvr>
</p:sld>
</file>

<file path=ppt/theme/theme1.xml><?xml version="1.0" encoding="utf-8"?>
<a:theme xmlns:a="http://schemas.openxmlformats.org/drawingml/2006/main" name="Integral">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NqcvB3j+kCxtFppb0ArpeZ4q8Fs=" isBookmarkSet="yes" bookmark="yes" pdftag="H1" artifact="_x0030_" Order="_x0031_"/>
  <Shape xmlns="" ID="59T5FeTc+AEZQrrOrixB3ozRLoI=" pdftag="P" isBookmarkSet="no" bookmark="no" Order="_x0032_"/>
  <Shape xmlns="" ID="avQNHg2ysjOKk4WZ5kNyCYN8eP8=" isBookmarkSet="yes" bookmark="yes" pdftag="H2" artifact="_x0030_" Order="_x0031_"/>
  <Shape xmlns="" ID="UsqeBRR91FFnKy4fmlB7BmLy2o8=" pdftag="P" isBookmarkSet="no" bookmark="no" Order="_x0032_"/>
  <Shape xmlns="" ID="rlNA/oXP6af8jDDGvNpbgeczS7E=" isBookmarkSet="yes" bookmark="yes" pdftag="H2" artifact="_x0030_" Order="_x0031_"/>
  <Shape xmlns="" ID="q5BUUWZi+F9Xwjmg8iP0bY7B5wc=" pdftag="P" isBookmarkSet="no" bookmark="no" Order="_x0032_"/>
  <Shape xmlns="" ID="f8r/ThELwSuhgOuhHi3kte0TyUA=" pdftag="P" isBookmarkSet="no" bookmark="no" Order="_x0033_"/>
  <Shape xmlns="" ID="NY7sIjgE0XgR0YcGvyLQ6cMFnLk=" isBookmarkSet="yes" bookmark="yes" pdftag="H2" artifact="_x0030_" Order="_x0031_"/>
  <Shape xmlns="" ID="ydkSGZOaQdD24/r39aZ0jaohX38=" pdftag="P" isBookmarkSet="no" bookmark="no" Order="_x0032_"/>
  <Shape xmlns="" ID="+rzwPCGtcf4L8AB137suZNQX8+E=" formula="no" inline="no" pdftag="Figure" isBookmarkSet="no" bookmark="no" validate="no" artifact="_x0030_" Order="_x0033_"/>
  <HyperLink xmlns="" ID="rvQFE6ZCXpkWfj8qpmD1hukPpG8=-50287057052.65339_196.4532" plainAltText="natural_x0020_numbers_x0020_-_x0020_real_x0020_number_x0020_systems_x0020_-_x0020_" language=""/>
  <HyperLink xmlns="" ID="rvQFE6ZCXpkWfj8qpmD1hukPpG8=-175945548752.65339_227.3732" plainAltText="whole_x0020_concept_x0020_-_x0020_ALL_x0020_NUMBERS_x0020_-_x0020__x0028_not_x0020__x0022_real_x0020_" language=""/>
  <HyperLink xmlns="" ID="rvQFE6ZCXpkWfj8qpmD1hukPpG8=-76204757152.65339_253.2932" plainAltText="real_x0022__x0029_" language=""/>
  <HyperLink xmlns="" ID="rvQFE6ZCXpkWfj8qpmD1hukPpG8=-1196726510112.2784_253.2932" plainAltText="whole_x0020_number" language=""/>
  <HyperLink xmlns="" ID="rvQFE6ZCXpkWfj8qpmD1hukPpG8=811305551254.9034_253.2932" plainAltText="s_x0020_" language=""/>
  <HyperLink xmlns="" ID="rvQFE6ZCXpkWfj8qpmD1hukPpG8=-616250776276.9034_253.2932" plainAltText="_x0030_:22"/>
  <HyperLink xmlns="" ID="rvQFE6ZCXpkWfj8qpmD1hukPpG8=926356202326.9034_253.2932" plainAltText="_x0020__x0028_YouTube_x0029_"/>
  <HyperLink xmlns="" ID="zTQNPKw5o3Z/Im6u4KhvtoViAdg=129489016996.82583_251.4252" plainAltText="https:_x002F__x002F_www.nctm.org_x002F_PtA_x002F_" language=""/>
  <HyperLink xmlns="" ID="zTQNPKw5o3Z/Im6u4KhvtoViAdg=-1615196075350.2009_277.3452" plainAltText="https:_x002F__x002F_www.youcubed.org_x002F_" language=""/>
  <HyperLink xmlns="" ID="zTQNPKw5o3Z/Im6u4KhvtoViAdg=852008589114.8258_417.0252" plainAltText="https:_x002F__x002F_signsci.terc.edu_x002F_index.html" language=""/>
  <HyperLink xmlns="" ID="zTQNPKw5o3Z/Im6u4KhvtoViAdg=-2031499727114.8258_454.9452" plainAltText="https:_x002F__x002F_aslclear.org_x002F_categories_x002F_math_x002F_topics_x002F_basic_math_x002F_lectures_x002F_fractions" language=""/>
  <HyperLink xmlns="" ID="7S9PGmlZwiZMc6Mr/DiMgYgCfLU=772458138322.8258_231.4192" plainAltText="Math_x0020_Concepts_x0020_in_x0020_ASL_x0020_-_x0020_YouTube" language=""/>
  <HyperLink xmlns="" ID="7S9PGmlZwiZMc6Mr/DiMgYgCfLU=-682942902239.3258_303.2592" plainAltText="_x0036_-12_L.VAU_Frayer_Model.pdf_x0020__x0028_wi.gov_x0029_" language=""/>
  <HyperLink xmlns="" ID="7S9PGmlZwiZMc6Mr/DiMgYgCfLU=-167102777396.82583_339.1792" plainAltText="Subtopic:_x0020_Mathematics" language=""/>
  <HyperLink xmlns="" ID="7S9PGmlZwiZMc6Mr/DiMgYgCfLU=209549067596.82583_375.0992" plainAltText="XtraMath" language=""/>
  <HyperLink xmlns="" ID="7S9PGmlZwiZMc6Mr/DiMgYgCfLU=-53907627596.82583_411.0192" plainAltText="Daily_x0020_Math" language=""/>
  <Shape xmlns="" ID="13bRw3W1x5mmKMM+NG0a+xh8U3I=" isBookmarkSet="yes" bookmark="yes" pdftag="H2" artifact="_x0030_" Order="_x0031_"/>
  <Shape xmlns="" ID="DlYnqe9tjLt+OzDwESpy7xoZI7k=" pdftag="H3" artifact="_x0030_" isBookmarkSet="yes" bookmark="yes" Order="_x0032_"/>
  <Shape xmlns="" ID="Cr3XIdzsHNVXYiy29UNeJFNMimc=" pdftag="P" isBookmarkSet="no" bookmark="no" Order="_x0033_"/>
  <Shape xmlns="" ID="EVBSUE6RBOlu0KmuB5x+tKjnzD4=" isBookmarkSet="yes" bookmark="yes" pdftag="H3" artifact="_x0030_" Order="_x0034_"/>
  <Shape xmlns="" ID="neeCTOcN4Pg7JM7eHH2wdKxsCrk=" formula="no" inline="no" pdftag="Figure" artifact="_x0030_" isBookmarkSet="no" bookmark="no" validate="no" Order="_x0035_"/>
  <Shape xmlns="" ID="0n6S5gAc0QVTT7vb0yymYv3hM+A=" formula="no" inline="no" artifact="_x0030_" pdftag="Figure" isBookmarkSet="no" bookmark="no" validate="no" Order="_x0036_"/>
  <Shape xmlns="" ID="w7/wT4wuODheFj5cBc8wQ3PBABc=" isBookmarkSet="yes" bookmark="yes" pdftag="H2" artifact="_x0030_" Order="_x0031_"/>
  <Shape xmlns="" ID="5Km65HSlppt9j1IWwWUhSnBl6nk=" pdftag="P" isBookmarkSet="no" bookmark="no" Order="_x0032_"/>
  <Shape xmlns="" ID="CiSDbKKBgz/ha2nWnYViZOd+ayw=" Order="_x0034_" formula="no" inline="no" validate="no" artifact="_x0031_" pdftag="_x005B_Artifact_x005D_"/>
  <Shape xmlns="" ID="SL6nS1zonzGH1XOraU10XdYd9MQ=" formula="no" inline="no" pdftag="Figure" artifact="_x0030_" isBookmarkSet="no" bookmark="no" validate="no" Order="_x0033_"/>
  <Shape xmlns="" ID="l2ouLi5iOleE7ZvXxtKWC1nL5VI=" pdftag="H2" artifact="_x0030_" isBookmarkSet="yes" bookmark="yes" Order="_x0031_"/>
  <Shape xmlns="" ID="rvQFE6ZCXpkWfj8qpmD1hukPpG8=" pdftag="P" isBookmarkSet="no" bookmark="no" Order="_x0032_"/>
  <Shape xmlns="" ID="Hel0UkbfgvfCt+z9a8ep4RpfUYo=" formula="no" inline="no" artifact="_x0030_" pdftag="Figure" isBookmarkSet="no" bookmark="no" validate="no" Order="_x0033_"/>
  <Shape xmlns="" ID="UK9Luz7asQE5l+jn53QCmw6cw3Y=" isBookmarkSet="yes" bookmark="yes" pdftag="H2" artifact="_x0030_" Order="_x0031_"/>
  <Shape xmlns="" ID="MRh8VDeiDVjgvB/Yw5eIKT1nV1w=" pdftag="P" isBookmarkSet="no" bookmark="no" Order="_x0032_"/>
  <Shape xmlns="" ID="0Bl0j8wCJr4RxZ64KBsTlP/kfH0=" formula="no" inline="no" artifact="_x0030_" pdftag="Figure" isBookmarkSet="no" bookmark="no" validate="no" Order="_x0033_"/>
  <Shape xmlns="" ID="UiYYjvxzMWIiREdlsHTWdzqC2zg=" isBookmarkSet="yes" bookmark="yes" pdftag="H2" artifact="_x0030_" Order="_x0031_"/>
  <Shape xmlns="" ID="516B4mr3D/wzItEbXV4aBdmHaJc=" Order="_x0032_" formula="no" inline="no" artifact="_x0031_" pdftag="_x005B_Artifact_x005D_" isBookmarkSet="no" bookmark="no" validate="no"/>
  <Shape xmlns="" ID="gg3tFD2ozsJtdi0WwBsQ6oDc/RA=" isBookmarkSet="yes" bookmark="yes" pdftag="H2" artifact="_x0030_" Order="_x0031_"/>
  <Shape xmlns="" ID="j6liY6VjESqoqiir2C9Ws2UWBZo=" isBookmarkSet="yes" bookmark="yes" pdftag="H2" artifact="_x0030_" Order="_x0031_"/>
  <Shape xmlns="" ID="gjih3w5IuP9dEHw+6xEBtM5H0Qk=" Order="_x0033_" formula="no" pdftag="Figure" inline="no" validate="no" artifact="_x0031_"/>
  <Shape xmlns="" ID="IdbhajFXV7lnRXmIoecCZ/lstFk=" formula="no" inline="no" pdftag="Figure" artifact="_x0030_" isBookmarkSet="no" bookmark="no" validate="no" Order="_x0032_"/>
  <Shape xmlns="" ID="dhQ0zp3fChB3fmAGr1djQA72Q/A=" isBookmarkSet="yes" bookmark="yes" pdftag="H2" artifact="_x0030_" Order="_x0031_"/>
  <Shape xmlns="" ID="zTQNPKw5o3Z/Im6u4KhvtoViAdg=" pdftag="P" isBookmarkSet="no" bookmark="no" Order="_x0032_"/>
  <Shape xmlns="" ID="KCGIKL92sqEm2fU2g30H/q2S/i8=" Order="_x0032_" formula="no" inline="no" artifact="_x0031_" pdftag="_x005B_Artifact_x005D_" isBookmarkSet="no" bookmark="no" validate="no"/>
  <Shape xmlns="" ID="l5pIaBYymCQw8KuWuBEa1xUOxuo=" Order="_x0032_" isBookmarkSet="yes" bookmark="yes" pdftag="_x005B_Artifact_x005D_" artifact="_x0031_"/>
  <Shape xmlns="" ID="7S9PGmlZwiZMc6Mr/DiMgYgCfLU=" pdftag="P" isBookmarkSet="no" bookmark="no" Order="_x0032_"/>
  <Shape xmlns="" ID="O8CDKkcW7cS2UA52ET0vrt5LQd4=" artifact="_x0031_" formula="no" inline="no" pdftag="Figure" isBookmarkSet="no" bookmark="no" validate="no" Order="_x0031_"/>
  <Shape xmlns="" ID="x1BxjTvvyupG32YmyCx8IJFV6nw=" isBookmarkSet="yes" bookmark="yes" pdftag="H2" artifact="_x0030_" Order="_x0031_"/>
  <Shape xmlns="" ID="3bGucuRdqvAJlIjXPo/FzGT/k/A=" pdftag="P" isBookmarkSet="no" bookmark="no" Order="_x0032_"/>
  <Shape xmlns="" ID="K8TvMN6iZJ59QqQMnAl5Zr0pyLs=" formula="no" inline="no" pdftag="Figure" artifact="_x0030_" isBookmarkSet="no" bookmark="no" validate="no" Order="_x0033_"/>
  <Shape xmlns="" ID="Fht/nihOyObee6a3ytZYUXyoxjg=" formula="no" inline="no" pdftag="Figure" isBookmarkSet="no" bookmark="no" artifact="_x0030_" validate="yes" Order="_x0034_"/>
  <Shape xmlns="" ID="zFj3eO7WrJpZBEYXST7VbkXAx44=" pdftag="P" isBookmarkSet="no" bookmark="no" Order="_x0031_"/>
  <SubText xmlns="" ID="+rzwPCGtcf4L8AB137suZNQX8+E=" ActualText=""/>
  <SubText xmlns="" ID="neeCTOcN4Pg7JM7eHH2wdKxsCrk=" ActualText=""/>
  <SubText xmlns="" ID="0n6S5gAc0QVTT7vb0yymYv3hM+A=" ActualText=""/>
  <SubText xmlns="" ID="CiSDbKKBgz/ha2nWnYViZOd+ayw=" ActualText=""/>
  <SubText xmlns="" ID="SL6nS1zonzGH1XOraU10XdYd9MQ=" ActualText=""/>
  <SubText xmlns="" ID="Hel0UkbfgvfCt+z9a8ep4RpfUYo=" ActualText=""/>
  <SubText xmlns="" ID="0Bl0j8wCJr4RxZ64KBsTlP/kfH0=" ActualText=""/>
  <SubText xmlns="" ID="516B4mr3D/wzItEbXV4aBdmHaJc=" ActualText=""/>
  <SubText xmlns="" ID="gjih3w5IuP9dEHw+6xEBtM5H0Qk=" ActualText=""/>
  <SubText xmlns="" ID="IdbhajFXV7lnRXmIoecCZ/lstFk=" ActualText=""/>
  <SubText xmlns="" ID="KCGIKL92sqEm2fU2g30H/q2S/i8=" ActualText=""/>
  <SubText xmlns="" ID="K8TvMN6iZJ59QqQMnAl5Zr0pyLs=" ActualText=""/>
  <SubText xmlns="" ID="Fht/nihOyObee6a3ytZYUXyoxjg=" ActualText=""/>
  <HyperLink xmlns="" ID="rvQFE6ZCXpkWfj8qpmD1hukPpG8=-119672651052.65339_253.2932" plainAltText=""/>
  <HyperLink xmlns="" ID="rvQFE6ZCXpkWfj8qpmD1hukPpG8=811305551130.0284_279.2131" plainAltText="s_x0020_" language=""/>
  <HyperLink xmlns="" ID="rvQFE6ZCXpkWfj8qpmD1hukPpG8=-616250776152.0284_279.2131" plainAltText="_x0030_:22" language=""/>
  <HyperLink xmlns="" ID="rvQFE6ZCXpkWfj8qpmD1hukPpG8=926356202202.0284_279.2131" plainAltText="_x0020__x0028_YouTube_x0029_" language=""/>
  <HyperLink xmlns="" ID="rvQFE6ZCXpkWfj8qpmD1hukPpG8=195706750552.65339_196.4532" plainAltText="natural_x0020_numbers_x0020_-_x0020_real_x0020_number_x0020_" language=""/>
  <HyperLink xmlns="" ID="rvQFE6ZCXpkWfj8qpmD1hukPpG8=151227614852.65339_227.3732" plainAltText="systems_x0020_-_x0020_whole_x0020_concept_x0020_-_x0020_ALL_x0020_" language=""/>
  <HyperLink xmlns="" ID="rvQFE6ZCXpkWfj8qpmD1hukPpG8=-72676207152.65339_253.2932" plainAltText="NUMBERS_x0020_-_x0020__x0028_not_x0020__x0022_real_x0020_real_x0022__x0029_" language=""/>
  <HyperLink xmlns="" ID="rvQFE6ZCXpkWfj8qpmD1hukPpG8=-1792592163328.7784_253.2932" plainAltText="whole_x0020_" language=""/>
  <HyperLink xmlns="" ID="rvQFE6ZCXpkWfj8qpmD1hukPpG8=-214650780552.65339_279.2131" plainAltText="number" language=""/>
  <HyperLink xmlns="" ID="rvQFE6ZCXpkWfj8qpmD1hukPpG8=2039019512130.0284_279.2131" plainAltText="s_x0020__x0028_0:22_x0029__x0020__x0028_YouTube_x0029_" language=""/>
</PAW>
</file>

<file path=customXml/itemProps1.xml><?xml version="1.0" encoding="utf-8"?>
<ds:datastoreItem xmlns:ds="http://schemas.openxmlformats.org/officeDocument/2006/customXml" ds:itemID="{4B1FEAAB-28EC-4D1A-85C0-42B687A5F20E}">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95</TotalTime>
  <Words>664</Words>
  <Application>Microsoft Office PowerPoint</Application>
  <PresentationFormat>Widescreen</PresentationFormat>
  <Paragraphs>72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Noto Sans Symbols</vt:lpstr>
      <vt:lpstr>Twentieth Century</vt:lpstr>
      <vt:lpstr>Courier New</vt:lpstr>
      <vt:lpstr>Calibri</vt:lpstr>
      <vt:lpstr>Integral</vt:lpstr>
      <vt:lpstr>Unlocking Math Mystery: From Befuddled to Confident!</vt:lpstr>
      <vt:lpstr>Agenda </vt:lpstr>
      <vt:lpstr>NCTM - National Council of Teachers of Mathematics, 2014</vt:lpstr>
      <vt:lpstr>Connections with Mathematical Representations</vt:lpstr>
      <vt:lpstr>Timing for Math </vt:lpstr>
      <vt:lpstr>Visuals - Frayer Model </vt:lpstr>
      <vt:lpstr>Visuals - The Real Number System - ASL from Paul Glaser</vt:lpstr>
      <vt:lpstr>Math Rabbit Hole -  </vt:lpstr>
      <vt:lpstr>Resource: Bedtime App </vt:lpstr>
      <vt:lpstr>Problem Solving Ideas</vt:lpstr>
      <vt:lpstr>Resource: Described and Captioned Media Program</vt:lpstr>
      <vt:lpstr>Bibliography –  enjoy going down the rabbit holes! </vt:lpstr>
      <vt:lpstr>Bibliography –  enjoy going down the rabbit holes! More… </vt:lpstr>
      <vt:lpstr>Activity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Math Mystery: From Befuddled to Confident! Charting the Cs 2024</dc:title>
  <dc:subject/>
  <dc:creator>Chelsea Paulson; Minnesota State Academy for the Deaf</dc:creator>
  <cp:lastModifiedBy>Shuyin Maciel</cp:lastModifiedBy>
  <cp:revision>63</cp:revision>
  <dcterms:created xsi:type="dcterms:W3CDTF">2020-04-18T15:28:58Z</dcterms:created>
  <dcterms:modified xsi:type="dcterms:W3CDTF">2024-04-03T08:47:50Z</dcterms:modified>
</cp:coreProperties>
</file>