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2"/>
  </p:sldMasterIdLst>
  <p:notesMasterIdLst>
    <p:notesMasterId r:id="rId37"/>
  </p:notesMasterIdLst>
  <p:handoutMasterIdLst>
    <p:handoutMasterId r:id="rId38"/>
  </p:handoutMasterIdLst>
  <p:sldIdLst>
    <p:sldId id="256" r:id="rId3"/>
    <p:sldId id="257" r:id="rId4"/>
    <p:sldId id="315" r:id="rId5"/>
    <p:sldId id="316" r:id="rId6"/>
    <p:sldId id="317" r:id="rId7"/>
    <p:sldId id="318" r:id="rId8"/>
    <p:sldId id="32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7" r:id="rId34"/>
    <p:sldId id="348" r:id="rId35"/>
    <p:sldId id="34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79D6FF"/>
    <a:srgbClr val="5DCDFF"/>
    <a:srgbClr val="005A8C"/>
    <a:srgbClr val="E1FFE1"/>
    <a:srgbClr val="CCECFF"/>
    <a:srgbClr val="0099FF"/>
    <a:srgbClr val="00344C"/>
    <a:srgbClr val="3FC4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77" d="100"/>
          <a:sy n="77" d="100"/>
        </p:scale>
        <p:origin x="396" y="78"/>
      </p:cViewPr>
      <p:guideLst>
        <p:guide pos="3888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3" d="100"/>
          <a:sy n="63" d="100"/>
        </p:scale>
        <p:origin x="2916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C4C17C-7E7C-4FEC-B62C-2EC79CF227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C075B-BE3D-49D9-B36A-CFDC1E1A6A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F0176-442A-4234-91CF-68DD85B022D0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51D5B-9ACC-4F7A-8FFF-434578E311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73B81-98C8-47F4-8EE3-2D536C2469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64E2B-7E83-4383-8FC0-C0783385D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64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FB6F2-8A5C-9647-8FAA-4ADC82379097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6E53C-B540-F24C-A49E-7383CF25F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0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02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18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48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82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1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9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35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5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04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29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22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90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623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426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644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16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151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975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317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657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614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66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972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013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523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328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010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32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0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60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7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24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70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0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D87F21-D903-5709-3966-995AF1EA1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649855"/>
            <a:ext cx="11000232" cy="779145"/>
          </a:xfr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8A6520B-137D-12EE-6230-4E49B52D4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535618"/>
            <a:ext cx="11019187" cy="750632"/>
          </a:xfrm>
        </p:spPr>
        <p:txBody>
          <a:bodyPr lIns="91440" r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Charting the Cs: Cooperation, Communication and Collaboration.&#10;Statewide Professional Development to Support the Workforce and Low Incidence Disability Areas.&#10;">
            <a:extLst>
              <a:ext uri="{FF2B5EF4-FFF2-40B4-BE49-F238E27FC236}">
                <a16:creationId xmlns:a16="http://schemas.microsoft.com/office/drawing/2014/main" id="{4B98963F-7B7B-FABC-191C-AE6A08144C6B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9338" y="1597092"/>
            <a:ext cx="4185972" cy="9302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8A831-5FF3-7FA6-4732-06AA526F4B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6425" y="4591675"/>
            <a:ext cx="11001375" cy="1317635"/>
          </a:xfr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255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B888A-2AEF-0662-23BF-77410346D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" y="2829711"/>
            <a:ext cx="10774218" cy="373729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>
              <a:buSzPct val="115000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901" y="1572768"/>
            <a:ext cx="10999091" cy="11338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44E0FAE-785D-41DB-A5ED-7E6E37EB9E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530" y="2803764"/>
            <a:ext cx="5075547" cy="378730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571500" indent="-3429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Arial" panose="020B0604020202020204" pitchFamily="34" charset="0"/>
              <a:buChar char="•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5CFD31C-BA6D-4D5C-87D8-CE8E1BE48B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4924" y="2834873"/>
            <a:ext cx="5297067" cy="3756196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Arial" panose="020B0604020202020204" pitchFamily="34" charset="0"/>
              <a:buChar char="•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233C2499-CBBC-380B-EC6B-75FD4226B0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6626" y="2913232"/>
            <a:ext cx="5329237" cy="3493874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DD825A85-EDC6-EC25-A3BC-9CE85347EF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1530" y="2791730"/>
            <a:ext cx="5259418" cy="3775275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2pPr>
            <a:lvl3pPr marL="457200" indent="0">
              <a:buClr>
                <a:srgbClr val="001689"/>
              </a:buClr>
              <a:buSzPct val="80000"/>
              <a:buFont typeface="Courier New" panose="02070309020205020404" pitchFamily="49" charset="0"/>
              <a:buNone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0096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853184"/>
            <a:ext cx="11000232" cy="5608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8D47FF1-4922-2022-874D-9887654CD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504" y="2565530"/>
            <a:ext cx="11000232" cy="585216"/>
          </a:xfrm>
        </p:spPr>
        <p:txBody>
          <a:bodyPr lIns="91440" rIns="9144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6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CF35AAE-F1AD-FAAB-0999-7E8A5E93E12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1530" y="3302260"/>
            <a:ext cx="10792206" cy="326474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>
              <a:buSzPct val="115000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135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828800"/>
            <a:ext cx="11000232" cy="5852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45DAE2D-86B8-5C89-1996-218B66726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504" y="2565530"/>
            <a:ext cx="5404621" cy="585216"/>
          </a:xfrm>
        </p:spPr>
        <p:txBody>
          <a:bodyPr lIns="91440" rIns="9144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6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DEB0E5C-D0DD-F8CE-E630-F73365F804E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1530" y="3302260"/>
            <a:ext cx="5284470" cy="326474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>
              <a:buSzPct val="115000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A7573B08-A1DF-E4F9-C864-AB1C4BB2B4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56626" y="2913232"/>
            <a:ext cx="5329237" cy="3493874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4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56F5AF-083E-0F8D-DC11-D0EACF54BD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1449" y="2781219"/>
            <a:ext cx="9249104" cy="378578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3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D87F21-D903-5709-3966-995AF1EA1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895455"/>
            <a:ext cx="11000232" cy="914400"/>
          </a:xfr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8A6520B-137D-12EE-6230-4E49B52D4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09540"/>
            <a:ext cx="11019187" cy="1567828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Charting the Cs: Cooperation, Communication and Collaboration.&#10;Statewide Professional Development to Support the Workforce and Low Incidence Disability Areas.&#10;">
            <a:extLst>
              <a:ext uri="{FF2B5EF4-FFF2-40B4-BE49-F238E27FC236}">
                <a16:creationId xmlns:a16="http://schemas.microsoft.com/office/drawing/2014/main" id="{4B98963F-7B7B-FABC-191C-AE6A08144C6B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7291" y="1908462"/>
            <a:ext cx="3333847" cy="74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2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530" y="2829711"/>
            <a:ext cx="10774218" cy="373729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hape 1">
            <a:extLst>
              <a:ext uri="{FF2B5EF4-FFF2-40B4-BE49-F238E27FC236}">
                <a16:creationId xmlns:a16="http://schemas.microsoft.com/office/drawing/2014/main" id="{E48A509B-6BB4-4E92-A021-9A8C35CD7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6" y="1143001"/>
            <a:ext cx="227654" cy="1686710"/>
          </a:xfrm>
          <a:prstGeom prst="rect">
            <a:avLst/>
          </a:prstGeom>
          <a:solidFill>
            <a:srgbClr val="5DC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Arrow: Right 6" hidden="1">
            <a:extLst>
              <a:ext uri="{FF2B5EF4-FFF2-40B4-BE49-F238E27FC236}">
                <a16:creationId xmlns:a16="http://schemas.microsoft.com/office/drawing/2014/main" id="{C8196219-F9FA-43AF-8C08-4862AF621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2286312" y="0"/>
            <a:ext cx="769258" cy="1143000"/>
          </a:xfrm>
          <a:prstGeom prst="rightArrow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Arrow: Right 3" hidden="1">
            <a:extLst>
              <a:ext uri="{FF2B5EF4-FFF2-40B4-BE49-F238E27FC236}">
                <a16:creationId xmlns:a16="http://schemas.microsoft.com/office/drawing/2014/main" id="{19C48AA6-DA71-507A-44EF-8C9EDDF86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856872" y="-4657"/>
            <a:ext cx="769258" cy="1143000"/>
          </a:xfrm>
          <a:prstGeom prst="rightArrow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shape 1">
            <a:extLst>
              <a:ext uri="{FF2B5EF4-FFF2-40B4-BE49-F238E27FC236}">
                <a16:creationId xmlns:a16="http://schemas.microsoft.com/office/drawing/2014/main" id="{506A197E-CF6F-014B-73BD-EC4CD1BDC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829711"/>
            <a:ext cx="227654" cy="4026744"/>
          </a:xfrm>
          <a:prstGeom prst="rect">
            <a:avLst/>
          </a:prstGeom>
          <a:solidFill>
            <a:srgbClr val="008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0461DD-C021-61DE-80E7-67AA7CE4F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722370" y="6505476"/>
            <a:ext cx="469630" cy="369332"/>
          </a:xfrm>
          <a:prstGeom prst="rect">
            <a:avLst/>
          </a:prstGeom>
          <a:solidFill>
            <a:srgbClr val="79D6FF"/>
          </a:solidFill>
        </p:spPr>
        <p:txBody>
          <a:bodyPr wrap="square" rtlCol="0">
            <a:spAutoFit/>
          </a:bodyPr>
          <a:lstStyle/>
          <a:p>
            <a:pPr algn="ctr"/>
            <a:fld id="{E87E798C-1626-44D4-9BFF-3156840017C8}" type="slidenum">
              <a:rPr lang="en-US" b="1" smtClean="0">
                <a:latin typeface="Calibri" panose="020F0502020204030204" pitchFamily="34" charset="0"/>
              </a:rPr>
              <a:pPr algn="ctr"/>
              <a:t>‹#›</a:t>
            </a:fld>
            <a:endParaRPr lang="en-US" b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50" r:id="rId2"/>
    <p:sldLayoutId id="2147483652" r:id="rId3"/>
    <p:sldLayoutId id="2147483678" r:id="rId4"/>
    <p:sldLayoutId id="2147483698" r:id="rId5"/>
    <p:sldLayoutId id="2147483699" r:id="rId6"/>
    <p:sldLayoutId id="2147483686" r:id="rId7"/>
    <p:sldLayoutId id="2147483697" r:id="rId8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 cap="none" spc="100" baseline="0">
          <a:solidFill>
            <a:schemeClr val="tx1">
              <a:lumMod val="95000"/>
              <a:lumOff val="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Clr>
          <a:srgbClr val="003399"/>
        </a:buClr>
        <a:buSzPct val="11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2625" indent="-3429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80000"/>
        <a:buFont typeface="Courier New" panose="02070309020205020404" pitchFamily="49" charset="0"/>
        <a:buChar char="o"/>
        <a:tabLst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023938" indent="-3429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7950" indent="-4079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3399"/>
        </a:buClr>
        <a:buSzPct val="108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-3429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8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257300" indent="-4572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80000"/>
        <a:buFont typeface="Courier New" panose="02070309020205020404" pitchFamily="49" charset="0"/>
        <a:buChar char="o"/>
        <a:tabLst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031875" indent="-234950" algn="l" defTabSz="914400" rtl="0" eaLnBrk="1" latinLnBrk="0" hangingPunct="1">
        <a:lnSpc>
          <a:spcPct val="90000"/>
        </a:lnSpc>
        <a:spcBef>
          <a:spcPts val="200"/>
        </a:spcBef>
        <a:spcAft>
          <a:spcPts val="1200"/>
        </a:spcAft>
        <a:buClr>
          <a:srgbClr val="101820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lilalewis.com/blog/working-definition-of-ableism-january-2022-updat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ccessliving.org/newsroom/blog/ableism-101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ode/students-and-family/SpecialEducation/publications/Documents/informalremovals/understandingableisminschools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shub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CoorDow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nsinvalid.org/disability-justice-primer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BrittanieHernandezWilson@ArcMinnesota.Org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2BC739F-1516-1BA0-037A-03E0B61AC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828530"/>
            <a:ext cx="11000232" cy="672527"/>
          </a:xfrm>
        </p:spPr>
        <p:txBody>
          <a:bodyPr/>
          <a:lstStyle/>
          <a:p>
            <a:r>
              <a:rPr lang="en-US" dirty="0"/>
              <a:t>Making Your Mark!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21E05C-DEC3-4736-9603-381CABD2E7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Embracing Disability, Challenging Ableism, and Cultivating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4C516-6B8F-D813-31E6-8210C13D7D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6425" y="4491000"/>
            <a:ext cx="11001375" cy="501413"/>
          </a:xfrm>
        </p:spPr>
        <p:txBody>
          <a:bodyPr/>
          <a:lstStyle/>
          <a:p>
            <a:r>
              <a:rPr lang="en-US" dirty="0"/>
              <a:t>Provided by Brittanie Hernandez-Wilson, The Arc Minnesota</a:t>
            </a:r>
          </a:p>
        </p:txBody>
      </p:sp>
      <p:pic>
        <p:nvPicPr>
          <p:cNvPr id="4" name="Picture 2" descr="The Arc. Minnesota, logo">
            <a:extLst>
              <a:ext uri="{FF2B5EF4-FFF2-40B4-BE49-F238E27FC236}">
                <a16:creationId xmlns:a16="http://schemas.microsoft.com/office/drawing/2014/main" id="{341EAE71-C75D-9726-114C-48BD0AA18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73" y="5171089"/>
            <a:ext cx="1611730" cy="103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53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9AF4A-88F4-6CD4-C7E0-84EE6627B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Ableism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2E08A-F384-00DD-A574-68FC0BC70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" y="2829711"/>
            <a:ext cx="10119229" cy="3737294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“Ableism is a system that places value on people’s bodies and minds based on societally constructed ideas” that “leads to people and society determining who is valuable and worthy” 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u="sng" dirty="0" err="1">
                <a:solidFill>
                  <a:srgbClr val="0000FF"/>
                </a:solidFill>
                <a:hlinkClick r:id="rId3"/>
              </a:rPr>
              <a:t>Talila</a:t>
            </a:r>
            <a:r>
              <a:rPr lang="en-US" u="sng" dirty="0">
                <a:solidFill>
                  <a:srgbClr val="0000FF"/>
                </a:solidFill>
                <a:hlinkClick r:id="rId3"/>
              </a:rPr>
              <a:t> “TL” Lewis</a:t>
            </a:r>
            <a:r>
              <a:rPr lang="en-US" dirty="0">
                <a:solidFill>
                  <a:srgbClr val="0000FF"/>
                </a:solidFill>
              </a:rPr>
              <a:t> </a:t>
            </a:r>
            <a:endParaRPr lang="en-US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“At its heart, ableism is rooted in the assumption that disabled people require ‘fixing’ and defines people by their disability”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u="sng" dirty="0">
                <a:solidFill>
                  <a:srgbClr val="0000FF"/>
                </a:solidFill>
                <a:hlinkClick r:id="rId4"/>
              </a:rPr>
              <a:t>Access Living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63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FF435-C0E5-3A94-71C2-BCA25CF18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772462"/>
            <a:ext cx="7090068" cy="728998"/>
          </a:xfrm>
        </p:spPr>
        <p:txBody>
          <a:bodyPr/>
          <a:lstStyle/>
          <a:p>
            <a:r>
              <a:rPr lang="en-US" dirty="0"/>
              <a:t>Ableism Shows up in Many Ways..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26336-697F-1E37-1D61-029209C869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1529" y="2543504"/>
            <a:ext cx="7492212" cy="402350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Structural </a:t>
            </a:r>
            <a:r>
              <a:rPr lang="en-US" dirty="0"/>
              <a:t>&gt; Physical and design barriers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Cultural</a:t>
            </a:r>
            <a:r>
              <a:rPr lang="en-US" dirty="0"/>
              <a:t> &gt; Lack of media representation, invisibility in culture and community, forced segregation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Medical</a:t>
            </a:r>
            <a:r>
              <a:rPr lang="en-US" dirty="0"/>
              <a:t> &gt; Medical Industrial Complex, institutionalization, forced sterilization, cure-focused treatment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Financial </a:t>
            </a:r>
            <a:r>
              <a:rPr lang="en-US" dirty="0"/>
              <a:t>&gt; Sub-minimum wage, high unemployment rates, forced poverty, Marriage inequality, carceral system, denial of due process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*This is not an exhaustive list</a:t>
            </a:r>
          </a:p>
        </p:txBody>
      </p:sp>
      <p:pic>
        <p:nvPicPr>
          <p:cNvPr id="5" name="Picture 2" descr="Understanding disability and ableism book cover.">
            <a:extLst>
              <a:ext uri="{FF2B5EF4-FFF2-40B4-BE49-F238E27FC236}">
                <a16:creationId xmlns:a16="http://schemas.microsoft.com/office/drawing/2014/main" id="{D39A7BB6-2708-9946-36C0-147C37729D5A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1" t="-881" r="-1654" b="-1"/>
          <a:stretch/>
        </p:blipFill>
        <p:spPr bwMode="auto">
          <a:xfrm>
            <a:off x="8396263" y="2377440"/>
            <a:ext cx="3595617" cy="347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875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0A6FB1-0EAE-17B1-6EEA-C1AF6F70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455729"/>
          </a:xfrm>
        </p:spPr>
        <p:txBody>
          <a:bodyPr/>
          <a:lstStyle/>
          <a:p>
            <a:r>
              <a:rPr lang="en-US" dirty="0"/>
              <a:t>Ableism in Education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45B93C-9E19-4AF3-25DA-ECC6402FC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" y="6053957"/>
            <a:ext cx="10774218" cy="367862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>
                <a:solidFill>
                  <a:srgbClr val="0000FF"/>
                </a:solidFill>
                <a:hlinkClick r:id="rId3"/>
              </a:rPr>
              <a:t>Oregon Department of Education</a:t>
            </a:r>
            <a:endParaRPr lang="en-US" dirty="0"/>
          </a:p>
        </p:txBody>
      </p:sp>
      <p:pic>
        <p:nvPicPr>
          <p:cNvPr id="7" name="Picture 2" descr="Ableism in Education table screen capture: &#10;Left col: Overt Ableism&#10;Right col Subtle Ableism.">
            <a:extLst>
              <a:ext uri="{FF2B5EF4-FFF2-40B4-BE49-F238E27FC236}">
                <a16:creationId xmlns:a16="http://schemas.microsoft.com/office/drawing/2014/main" id="{3E484039-57AC-78D8-8729-C39E20E62F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" t="-257" r="-3194" b="-4594"/>
          <a:stretch/>
        </p:blipFill>
        <p:spPr bwMode="auto">
          <a:xfrm>
            <a:off x="1942643" y="2058700"/>
            <a:ext cx="8511992" cy="412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490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BD7B5B-2733-46B9-C11B-910BF11A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835525"/>
            <a:ext cx="11000232" cy="602873"/>
          </a:xfrm>
        </p:spPr>
        <p:txBody>
          <a:bodyPr/>
          <a:lstStyle/>
          <a:p>
            <a:r>
              <a:rPr lang="en-US" dirty="0"/>
              <a:t>Models of Disability</a:t>
            </a:r>
          </a:p>
        </p:txBody>
      </p:sp>
      <p:pic>
        <p:nvPicPr>
          <p:cNvPr id="7" name="Picture 2" descr="Models of Disability graphic:&#10;The Social Model vs the Medical Model.&#10;The Social Model (left column):&#10;People are 'Disabled' by the &quot;barriers&quot;:&#10;Badly designed buildings; No lifts; No ramps: Isolation; Poor jobs prospects; Few sign language interpreters; Special schools; Inaccessible transport and public venues.&#10;The Medical Model (right column):&#10;People are 'disabled' by the medical conditions: Can't hear or see; Need help and carers; Looking for a cure; can't walk; Can't work; Dependent.&#10;&#10;">
            <a:extLst>
              <a:ext uri="{FF2B5EF4-FFF2-40B4-BE49-F238E27FC236}">
                <a16:creationId xmlns:a16="http://schemas.microsoft.com/office/drawing/2014/main" id="{D2DD3FD3-436C-335B-6577-123031451640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5" t="18620" r="-43"/>
          <a:stretch/>
        </p:blipFill>
        <p:spPr bwMode="auto">
          <a:xfrm>
            <a:off x="1616150" y="2485910"/>
            <a:ext cx="9102872" cy="406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998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C8F4-7FDB-D301-D562-151AB99EC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Deficit-Based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FFA04-280D-2DAD-B56A-26601B3A5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" y="2829711"/>
            <a:ext cx="8353735" cy="37372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Emphasizes what people with disabilities cannot do, rather than focusing on their abilities, strengths, or inherent value as individuals. </a:t>
            </a:r>
          </a:p>
          <a:p>
            <a:pPr marL="0" indent="0">
              <a:buNone/>
            </a:pPr>
            <a:r>
              <a:rPr lang="en-US" dirty="0"/>
              <a:t>This type of language reinforces stereotypes and marginalizes people with disabilities by focusing on their "perceived" differences from what's considered "normal."</a:t>
            </a:r>
          </a:p>
        </p:txBody>
      </p:sp>
    </p:spTree>
    <p:extLst>
      <p:ext uri="{BB962C8B-B14F-4D97-AF65-F5344CB8AC3E}">
        <p14:creationId xmlns:p14="http://schemas.microsoft.com/office/powerpoint/2010/main" val="1949560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DD5CD-2CC1-55EF-4869-35640538B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Ableism in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CAD91-645C-2402-1E1D-A6A9E814B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" y="2829711"/>
            <a:ext cx="10012414" cy="373729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Casual Ableism: </a:t>
            </a:r>
            <a:r>
              <a:rPr lang="en-US" dirty="0"/>
              <a:t>Ableist terms or phrases that are used in everyday conversation. The casual usage can "normalize" ableist ideas in our culture.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Examples:</a:t>
            </a:r>
          </a:p>
          <a:p>
            <a:pPr>
              <a:spcBef>
                <a:spcPts val="600"/>
              </a:spcBef>
            </a:pPr>
            <a:r>
              <a:rPr lang="en-US" dirty="0"/>
              <a:t>Crazy</a:t>
            </a:r>
          </a:p>
          <a:p>
            <a:pPr>
              <a:spcBef>
                <a:spcPts val="600"/>
              </a:spcBef>
            </a:pPr>
            <a:r>
              <a:rPr lang="en-US" dirty="0"/>
              <a:t>Psycho</a:t>
            </a:r>
          </a:p>
          <a:p>
            <a:pPr>
              <a:spcBef>
                <a:spcPts val="600"/>
              </a:spcBef>
            </a:pPr>
            <a:r>
              <a:rPr lang="en-US" dirty="0"/>
              <a:t>Bipolar</a:t>
            </a:r>
          </a:p>
          <a:p>
            <a:pPr>
              <a:spcBef>
                <a:spcPts val="600"/>
              </a:spcBef>
            </a:pPr>
            <a:r>
              <a:rPr lang="en-US" dirty="0"/>
              <a:t>Insane</a:t>
            </a:r>
          </a:p>
        </p:txBody>
      </p:sp>
    </p:spTree>
    <p:extLst>
      <p:ext uri="{BB962C8B-B14F-4D97-AF65-F5344CB8AC3E}">
        <p14:creationId xmlns:p14="http://schemas.microsoft.com/office/powerpoint/2010/main" val="2969610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64490-7B9A-A73B-5FE5-AA966484A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Deficit-Based Language,</a:t>
            </a:r>
            <a:r>
              <a:rPr lang="en-US" sz="3200" dirty="0"/>
              <a:t>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5FDD1-20F6-F0AD-7459-C187B910D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" y="2829711"/>
            <a:ext cx="8693977" cy="37372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Emphasizes what people with disabilities cannot do, rather than focusing on their abilities, strengths, or inherent value as individuals. </a:t>
            </a:r>
          </a:p>
          <a:p>
            <a:pPr marL="0" indent="0">
              <a:buNone/>
            </a:pPr>
            <a:r>
              <a:rPr lang="en-US" dirty="0"/>
              <a:t>This type of language reinforces stereotypes and marginalizes people with disabilities by focusing on their "perceived" differences from what's considered "normal."</a:t>
            </a:r>
          </a:p>
        </p:txBody>
      </p:sp>
    </p:spTree>
    <p:extLst>
      <p:ext uri="{BB962C8B-B14F-4D97-AF65-F5344CB8AC3E}">
        <p14:creationId xmlns:p14="http://schemas.microsoft.com/office/powerpoint/2010/main" val="3233321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D0FAE-F917-1481-9535-57A817781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828800"/>
            <a:ext cx="5709614" cy="585216"/>
          </a:xfrm>
        </p:spPr>
        <p:txBody>
          <a:bodyPr/>
          <a:lstStyle/>
          <a:p>
            <a:r>
              <a:rPr lang="en-US" dirty="0"/>
              <a:t>Deficit-Based Language, </a:t>
            </a:r>
            <a:r>
              <a:rPr lang="en-US" sz="3200" dirty="0"/>
              <a:t>continued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1EC43-EA35-8FBF-5D24-48DC75B03F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2D6757-FE03-E29E-0F0B-A9E1A2059FD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“Afflicted by” / “Suffers from” </a:t>
            </a:r>
          </a:p>
          <a:p>
            <a:pPr>
              <a:spcBef>
                <a:spcPts val="600"/>
              </a:spcBef>
            </a:pPr>
            <a:r>
              <a:rPr lang="en-US" dirty="0"/>
              <a:t>High-functioning/low-functioning</a:t>
            </a:r>
          </a:p>
          <a:p>
            <a:pPr>
              <a:spcBef>
                <a:spcPts val="600"/>
              </a:spcBef>
            </a:pPr>
            <a:r>
              <a:rPr lang="en-US" dirty="0"/>
              <a:t>Handicapped </a:t>
            </a:r>
          </a:p>
          <a:p>
            <a:pPr>
              <a:spcBef>
                <a:spcPts val="600"/>
              </a:spcBef>
            </a:pPr>
            <a:r>
              <a:rPr lang="en-US" dirty="0"/>
              <a:t>Wheelchair-bound </a:t>
            </a:r>
          </a:p>
          <a:p>
            <a:pPr>
              <a:spcBef>
                <a:spcPts val="600"/>
              </a:spcBef>
            </a:pPr>
            <a:r>
              <a:rPr lang="en-US" dirty="0"/>
              <a:t>Non-verbal </a:t>
            </a:r>
          </a:p>
        </p:txBody>
      </p:sp>
      <p:pic>
        <p:nvPicPr>
          <p:cNvPr id="7" name="Picture 2" descr="Open future learning. A photo of a male doctor with a female patient. &#10;Doctor taking notes. Inside a bubble pointing to the Doctor with the words: &quot;Stacey suffers from Down syndrome&quot;.&#10;A bubble pointing to the patient with the words: &quot;The only thing I suffer from is you Kevin!&quot;">
            <a:extLst>
              <a:ext uri="{FF2B5EF4-FFF2-40B4-BE49-F238E27FC236}">
                <a16:creationId xmlns:a16="http://schemas.microsoft.com/office/drawing/2014/main" id="{B7C1ACE0-8FD0-2FCB-2E32-5EFA334360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t="-719" r="-1105"/>
          <a:stretch/>
        </p:blipFill>
        <p:spPr bwMode="auto">
          <a:xfrm>
            <a:off x="7781539" y="1544738"/>
            <a:ext cx="3682752" cy="502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01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5028B-5CB0-56F5-D46A-7554C55F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Euphemisms and "Special" Terminology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A2E9042-1F23-B229-326B-EEEAD13208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2EEB80-6ED6-E607-02CE-16B4C49BAA6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Special needs</a:t>
            </a:r>
          </a:p>
          <a:p>
            <a:r>
              <a:rPr lang="en-US" dirty="0"/>
              <a:t>Differing abilities </a:t>
            </a:r>
          </a:p>
          <a:p>
            <a:r>
              <a:rPr lang="en-US" dirty="0"/>
              <a:t>Differently-abled</a:t>
            </a:r>
          </a:p>
          <a:p>
            <a:r>
              <a:rPr lang="en-US" dirty="0" err="1"/>
              <a:t>disABILITY</a:t>
            </a:r>
            <a:r>
              <a:rPr lang="en-US" dirty="0"/>
              <a:t> </a:t>
            </a:r>
          </a:p>
        </p:txBody>
      </p:sp>
      <p:pic>
        <p:nvPicPr>
          <p:cNvPr id="8" name="Picture 2" descr="A screen capture of a comment from&#10;Gregory Mansfield:&#10;&quot;If one more person refers to me as &quot;special needs&quot; today, I am going to lose my patience.&#10;Access is not a special need.&#10;Disabled people do not have special needs.&quot;&#10;Disabled people have human needs.">
            <a:extLst>
              <a:ext uri="{FF2B5EF4-FFF2-40B4-BE49-F238E27FC236}">
                <a16:creationId xmlns:a16="http://schemas.microsoft.com/office/drawing/2014/main" id="{31C69633-1F1C-2F7A-88B2-F8651DA9D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2" r="-3315" b="1506"/>
          <a:stretch/>
        </p:blipFill>
        <p:spPr bwMode="auto">
          <a:xfrm>
            <a:off x="6640830" y="2714346"/>
            <a:ext cx="4645675" cy="362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371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5C653-ABA9-2669-DEAA-3BCCB84CE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3307576"/>
          </a:xfrm>
        </p:spPr>
        <p:txBody>
          <a:bodyPr/>
          <a:lstStyle/>
          <a:p>
            <a:pPr algn="ctr"/>
            <a:r>
              <a:rPr lang="en-US" sz="8800" dirty="0"/>
              <a:t>Language of Empowerment</a:t>
            </a:r>
          </a:p>
        </p:txBody>
      </p:sp>
    </p:spTree>
    <p:extLst>
      <p:ext uri="{BB962C8B-B14F-4D97-AF65-F5344CB8AC3E}">
        <p14:creationId xmlns:p14="http://schemas.microsoft.com/office/powerpoint/2010/main" val="305758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2F64-A950-144A-BD3D-2ECDA1DC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Centering Access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2FA3F-F463-2D7D-C17A-7D94131BA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" y="2829711"/>
            <a:ext cx="9372994" cy="316118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This is an invitation to show up </a:t>
            </a:r>
            <a:r>
              <a:rPr lang="en-US" b="1" dirty="0">
                <a:solidFill>
                  <a:srgbClr val="000000"/>
                </a:solidFill>
              </a:rPr>
              <a:t>as you are</a:t>
            </a:r>
            <a:r>
              <a:rPr lang="en-US" dirty="0">
                <a:solidFill>
                  <a:srgbClr val="000000"/>
                </a:solidFill>
              </a:rPr>
              <a:t> and to use the space you are in as you </a:t>
            </a:r>
            <a:r>
              <a:rPr lang="en-US" b="1" dirty="0">
                <a:solidFill>
                  <a:srgbClr val="000000"/>
                </a:solidFill>
              </a:rPr>
              <a:t>need or prefer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Feel free to sit in chairs or on the floor, pace, lay down, rock, flap, spin..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(Modified from </a:t>
            </a:r>
            <a:r>
              <a:rPr lang="en-US" u="sng" dirty="0">
                <a:solidFill>
                  <a:srgbClr val="0000FF"/>
                </a:solidFill>
                <a:hlinkClick r:id="rId3"/>
              </a:rPr>
              <a:t>The Peoples Hub</a:t>
            </a:r>
            <a:r>
              <a:rPr lang="en-US" u="sng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567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5325-7D33-9D56-23D0-0288CC50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827952"/>
            <a:ext cx="11000232" cy="623494"/>
          </a:xfrm>
        </p:spPr>
        <p:txBody>
          <a:bodyPr/>
          <a:lstStyle/>
          <a:p>
            <a:r>
              <a:rPr lang="en-US" dirty="0"/>
              <a:t>Not "Special Needs" Video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1B2E18-0A46-744E-4C7B-CDC5565A02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39218" y="6062468"/>
            <a:ext cx="7185547" cy="37022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3"/>
              </a:rPr>
              <a:t>Assume That I Can | (2:00) (youtube.com)</a:t>
            </a:r>
            <a:endParaRPr lang="en-US" dirty="0"/>
          </a:p>
        </p:txBody>
      </p:sp>
      <p:pic>
        <p:nvPicPr>
          <p:cNvPr id="6" name="Picture 5" descr="A Cat Massage? Play &quot;Assume that I can&quot; YouTube video.">
            <a:extLst>
              <a:ext uri="{FF2B5EF4-FFF2-40B4-BE49-F238E27FC236}">
                <a16:creationId xmlns:a16="http://schemas.microsoft.com/office/drawing/2014/main" id="{ACE802A5-A32D-B530-8914-100CE886E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991" y="2513325"/>
            <a:ext cx="6104417" cy="352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32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E8AD-EEC3-CED8-B78E-C8DD8696B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Person-First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E31B4-2142-723E-529D-29ADDA2C9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" y="2829711"/>
            <a:ext cx="8417530" cy="3737294"/>
          </a:xfrm>
        </p:spPr>
        <p:txBody>
          <a:bodyPr/>
          <a:lstStyle/>
          <a:p>
            <a:pPr marL="0" indent="0">
              <a:spcBef>
                <a:spcPts val="2400"/>
              </a:spcBef>
              <a:spcAft>
                <a:spcPts val="2400"/>
              </a:spcAft>
              <a:buNone/>
            </a:pPr>
            <a:r>
              <a:rPr lang="en-US" dirty="0"/>
              <a:t>Person-first language puts the person before the disability as a way to reclaim personhood.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By placing the person first:</a:t>
            </a:r>
          </a:p>
          <a:p>
            <a:pPr>
              <a:spcBef>
                <a:spcPts val="600"/>
              </a:spcBef>
            </a:pPr>
            <a:r>
              <a:rPr lang="en-US" dirty="0"/>
              <a:t>disability is not what defines the person</a:t>
            </a:r>
          </a:p>
          <a:p>
            <a:pPr>
              <a:spcBef>
                <a:spcPts val="600"/>
              </a:spcBef>
            </a:pPr>
            <a:r>
              <a:rPr lang="en-US" dirty="0"/>
              <a:t>language reduces generalizations and stereotypes by focusing on the individual</a:t>
            </a:r>
          </a:p>
          <a:p>
            <a:pPr>
              <a:spcBef>
                <a:spcPts val="600"/>
              </a:spcBef>
            </a:pPr>
            <a:r>
              <a:rPr lang="en-US" dirty="0"/>
              <a:t>language encourages mutual respect</a:t>
            </a:r>
          </a:p>
        </p:txBody>
      </p:sp>
    </p:spTree>
    <p:extLst>
      <p:ext uri="{BB962C8B-B14F-4D97-AF65-F5344CB8AC3E}">
        <p14:creationId xmlns:p14="http://schemas.microsoft.com/office/powerpoint/2010/main" val="2487091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9ED9A-2456-6E1E-E352-2318F0601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72768"/>
            <a:ext cx="5492496" cy="1133856"/>
          </a:xfrm>
        </p:spPr>
        <p:txBody>
          <a:bodyPr/>
          <a:lstStyle/>
          <a:p>
            <a:r>
              <a:rPr lang="en-US" dirty="0"/>
              <a:t>Identity-First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BC1B0-052A-7D4B-8DBD-BD99B91D0D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1529" y="2791730"/>
            <a:ext cx="6966696" cy="377527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Identity-First Language puts the disability before the person.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By placing disabled identity first: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emphasizes that disability plays a role in who the person is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reinforces disability as a positive identity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allows the person to control how they are identified, by their own choice, rather than being told they are disabled by someone else who is usually not</a:t>
            </a:r>
          </a:p>
        </p:txBody>
      </p:sp>
      <p:pic>
        <p:nvPicPr>
          <p:cNvPr id="5" name="Picture 2" descr="A note on a blackboard by Brittanie.Wilson with the following crossed words: Challenged Special,  Needs Handi-Capable, Differently-abled.&#10;At the bottom of the list the word: DISABLED">
            <a:extLst>
              <a:ext uri="{FF2B5EF4-FFF2-40B4-BE49-F238E27FC236}">
                <a16:creationId xmlns:a16="http://schemas.microsoft.com/office/drawing/2014/main" id="{AE31E1F8-B873-13B1-9138-FA29E7BB1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610" y="2168457"/>
            <a:ext cx="3825511" cy="429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567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D1A24-C2F7-154B-A8FD-F931043AF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72767"/>
            <a:ext cx="11000232" cy="1531939"/>
          </a:xfrm>
        </p:spPr>
        <p:txBody>
          <a:bodyPr/>
          <a:lstStyle/>
          <a:p>
            <a:pPr algn="ctr"/>
            <a:r>
              <a:rPr lang="en-US" sz="8800" dirty="0"/>
              <a:t>Disability Justice</a:t>
            </a:r>
          </a:p>
        </p:txBody>
      </p:sp>
    </p:spTree>
    <p:extLst>
      <p:ext uri="{BB962C8B-B14F-4D97-AF65-F5344CB8AC3E}">
        <p14:creationId xmlns:p14="http://schemas.microsoft.com/office/powerpoint/2010/main" val="988639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FA172-856E-422C-7A76-69E888212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Disability Rights Movement to Disability Justice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8FB33-0AA9-164C-1447-89D6426E3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" y="2829711"/>
            <a:ext cx="9672172" cy="3737294"/>
          </a:xfrm>
        </p:spPr>
        <p:txBody>
          <a:bodyPr/>
          <a:lstStyle/>
          <a:p>
            <a:r>
              <a:rPr lang="en-US" dirty="0"/>
              <a:t>The US Disability Rights Movement established a civil rights for people with disabilities</a:t>
            </a:r>
          </a:p>
          <a:p>
            <a:r>
              <a:rPr lang="en-US" dirty="0"/>
              <a:t>The ADA is the floor not the ceiling</a:t>
            </a:r>
          </a:p>
          <a:p>
            <a:r>
              <a:rPr lang="en-US" dirty="0"/>
              <a:t>Focus on the symptoms but not the root cause</a:t>
            </a:r>
          </a:p>
        </p:txBody>
      </p:sp>
    </p:spTree>
    <p:extLst>
      <p:ext uri="{BB962C8B-B14F-4D97-AF65-F5344CB8AC3E}">
        <p14:creationId xmlns:p14="http://schemas.microsoft.com/office/powerpoint/2010/main" val="2356020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89CAA-4999-24B5-C3E4-04B0BCFCB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Cliffhangers of The Disability Rights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1C5D5-9702-F984-2B36-BBCD2968E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" y="2829711"/>
            <a:ext cx="9395726" cy="3737294"/>
          </a:xfrm>
        </p:spPr>
        <p:txBody>
          <a:bodyPr/>
          <a:lstStyle/>
          <a:p>
            <a:r>
              <a:rPr lang="en-US" dirty="0"/>
              <a:t>Disability rights is based in a single-issue identity. It focuses solely on disability at the expense of other intersections</a:t>
            </a:r>
          </a:p>
          <a:p>
            <a:r>
              <a:rPr lang="en-US" dirty="0"/>
              <a:t>Leadership of this movement has historically centered the experience of white folks. </a:t>
            </a:r>
          </a:p>
          <a:p>
            <a:r>
              <a:rPr lang="en-US" dirty="0"/>
              <a:t>Centers people with mobility disabilities, </a:t>
            </a:r>
            <a:r>
              <a:rPr lang="en-US" dirty="0" err="1"/>
              <a:t>invisibilizing</a:t>
            </a:r>
            <a:r>
              <a:rPr lang="en-US" dirty="0"/>
              <a:t> and marginalizing other types of lived experience and disability.</a:t>
            </a:r>
          </a:p>
        </p:txBody>
      </p:sp>
    </p:spTree>
    <p:extLst>
      <p:ext uri="{BB962C8B-B14F-4D97-AF65-F5344CB8AC3E}">
        <p14:creationId xmlns:p14="http://schemas.microsoft.com/office/powerpoint/2010/main" val="3303199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FD3AD-E7C4-EC21-3E5B-ABCF07C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Justice, </a:t>
            </a:r>
            <a:r>
              <a:rPr lang="en-US" sz="3200" dirty="0"/>
              <a:t>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8C5A8-501F-219A-81F6-F483CFFAD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" y="2829711"/>
            <a:ext cx="10097475" cy="3737294"/>
          </a:xfrm>
        </p:spPr>
        <p:txBody>
          <a:bodyPr/>
          <a:lstStyle/>
          <a:p>
            <a:r>
              <a:rPr lang="en-US" dirty="0"/>
              <a:t>Recognizes that changing laws and policies does not address the way society is setup to treat disabled people as “bad”, “unproductive”, “disposable”</a:t>
            </a:r>
          </a:p>
          <a:p>
            <a:r>
              <a:rPr lang="en-US" dirty="0"/>
              <a:t>Acknowledges that each person experiences disability differently and how those differences shape our everyday relationships, health outcomes, and quality of life</a:t>
            </a:r>
          </a:p>
          <a:p>
            <a:r>
              <a:rPr lang="en-US" dirty="0"/>
              <a:t>Independence vs Interdependence </a:t>
            </a:r>
          </a:p>
          <a:p>
            <a:r>
              <a:rPr lang="en-US" dirty="0"/>
              <a:t>10 Principles</a:t>
            </a:r>
          </a:p>
        </p:txBody>
      </p:sp>
    </p:spTree>
    <p:extLst>
      <p:ext uri="{BB962C8B-B14F-4D97-AF65-F5344CB8AC3E}">
        <p14:creationId xmlns:p14="http://schemas.microsoft.com/office/powerpoint/2010/main" val="2973164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9E418-7956-0713-6EFA-8C7CEF8A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Justice Understands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96B33-BFBB-A059-E04E-E0E3FF9BF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" y="2829711"/>
            <a:ext cx="8842833" cy="3737294"/>
          </a:xfrm>
        </p:spPr>
        <p:txBody>
          <a:bodyPr/>
          <a:lstStyle/>
          <a:p>
            <a:r>
              <a:rPr lang="en-US" dirty="0"/>
              <a:t>All bodies are unique and essential</a:t>
            </a:r>
          </a:p>
          <a:p>
            <a:r>
              <a:rPr lang="en-US" dirty="0"/>
              <a:t>All bodies have strengths and needs that must be met</a:t>
            </a:r>
          </a:p>
          <a:p>
            <a:r>
              <a:rPr lang="en-US" dirty="0"/>
              <a:t>We are all powerful, not despite the complexities of our body/minds, but because of them</a:t>
            </a:r>
          </a:p>
          <a:p>
            <a:r>
              <a:rPr lang="en-US" dirty="0"/>
              <a:t>All bodies are confined by ability, race, gender, sexuality, class, religion, </a:t>
            </a:r>
            <a:r>
              <a:rPr lang="en-US" dirty="0" err="1"/>
              <a:t>etc</a:t>
            </a:r>
            <a:r>
              <a:rPr lang="en-US" dirty="0"/>
              <a:t> - and we cannot separate them</a:t>
            </a:r>
          </a:p>
        </p:txBody>
      </p:sp>
    </p:spTree>
    <p:extLst>
      <p:ext uri="{BB962C8B-B14F-4D97-AF65-F5344CB8AC3E}">
        <p14:creationId xmlns:p14="http://schemas.microsoft.com/office/powerpoint/2010/main" val="3522973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36CE2-8EC4-8236-9BA5-A9CC92E7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806686"/>
            <a:ext cx="5568696" cy="621893"/>
          </a:xfrm>
        </p:spPr>
        <p:txBody>
          <a:bodyPr/>
          <a:lstStyle/>
          <a:p>
            <a:r>
              <a:rPr lang="en-US" dirty="0"/>
              <a:t>Disability Justice Primer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DB6B1-793D-1AD1-BBCB-D6B1796E2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5590027"/>
            <a:ext cx="7966338" cy="97306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0000"/>
                </a:solidFill>
                <a:ea typeface="Calibri" panose="020F0502020204030204" pitchFamily="34" charset="0"/>
              </a:rPr>
              <a:t>Skin, Tooth, and Bone: The Basis of Movement is Our People</a:t>
            </a:r>
            <a:endParaRPr lang="en-US" dirty="0"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0000"/>
                </a:solidFill>
                <a:ea typeface="Calibri" panose="020F0502020204030204" pitchFamily="34" charset="0"/>
              </a:rPr>
              <a:t>A Disability Justice Primer by </a:t>
            </a:r>
            <a:r>
              <a:rPr lang="en-US" b="1" u="sng" dirty="0">
                <a:solidFill>
                  <a:srgbClr val="0000FF"/>
                </a:solidFill>
                <a:ea typeface="Calibri" panose="020F0502020204030204" pitchFamily="34" charset="0"/>
                <a:hlinkClick r:id="rId3"/>
              </a:rPr>
              <a:t>Sins Invalid</a:t>
            </a:r>
            <a:endParaRPr lang="en-US" dirty="0">
              <a:ea typeface="Calibri" panose="020F0502020204030204" pitchFamily="34" charset="0"/>
            </a:endParaRPr>
          </a:p>
        </p:txBody>
      </p:sp>
      <p:pic>
        <p:nvPicPr>
          <p:cNvPr id="4" name="Picture 4" descr="QR Code to information and purchase of the &quot;Skin, Tooth, and Bone: A disability justice primer&quot; by Sins Invalid, second edition, book.">
            <a:extLst>
              <a:ext uri="{FF2B5EF4-FFF2-40B4-BE49-F238E27FC236}">
                <a16:creationId xmlns:a16="http://schemas.microsoft.com/office/drawing/2014/main" id="{692D9794-F0C4-99D7-02C8-5C883DCC0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00" y="2513990"/>
            <a:ext cx="2760624" cy="2760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232882A3-2FAF-E216-FE7D-41681071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29046" y="3025953"/>
            <a:ext cx="2400300" cy="1245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2" descr="&quot;Skin, Tooth, and Bone: A disability justice primer&quot; by Sins Invalid, second edition, book cover.">
            <a:extLst>
              <a:ext uri="{FF2B5EF4-FFF2-40B4-BE49-F238E27FC236}">
                <a16:creationId xmlns:a16="http://schemas.microsoft.com/office/drawing/2014/main" id="{4C5EFC04-C3A2-5583-9400-8257AC9E3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14" y="1935129"/>
            <a:ext cx="2699772" cy="422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152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1627AA-B687-EC23-C7A8-7EF75CD03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-1468152"/>
            <a:ext cx="11000232" cy="1133856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Justice in education</a:t>
            </a:r>
          </a:p>
        </p:txBody>
      </p:sp>
      <p:pic>
        <p:nvPicPr>
          <p:cNvPr id="6" name="Picture 2" descr="Graphic with the sentence: Justice in education requires a deep understanding of how ableism shapes our world and impacts our students. &#10;A drawing of a diverse group of people.">
            <a:extLst>
              <a:ext uri="{FF2B5EF4-FFF2-40B4-BE49-F238E27FC236}">
                <a16:creationId xmlns:a16="http://schemas.microsoft.com/office/drawing/2014/main" id="{C88BD221-5352-1CC1-8A4A-B1AEE1C11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3"/>
          <a:stretch/>
        </p:blipFill>
        <p:spPr bwMode="auto">
          <a:xfrm>
            <a:off x="3476841" y="1334358"/>
            <a:ext cx="5167429" cy="493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15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E8C5-1DA4-1C88-FF22-EF812BD2F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D5390-7B7C-7634-B369-3392A2794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dirty="0"/>
              <a:t>Introduction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dirty="0"/>
              <a:t>The Power of Belief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dirty="0"/>
              <a:t>Understanding Ableism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dirty="0"/>
              <a:t>Disability Justice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dirty="0"/>
              <a:t>Making Your Mark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dirty="0"/>
              <a:t>Closing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526723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DB108-78FF-6318-9A83-2D40B92AB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72767"/>
            <a:ext cx="11000232" cy="3328841"/>
          </a:xfrm>
        </p:spPr>
        <p:txBody>
          <a:bodyPr/>
          <a:lstStyle/>
          <a:p>
            <a:pPr algn="ctr"/>
            <a:r>
              <a:rPr lang="en-US" sz="8800" dirty="0"/>
              <a:t>Making Your Mark! </a:t>
            </a:r>
          </a:p>
        </p:txBody>
      </p:sp>
    </p:spTree>
    <p:extLst>
      <p:ext uri="{BB962C8B-B14F-4D97-AF65-F5344CB8AC3E}">
        <p14:creationId xmlns:p14="http://schemas.microsoft.com/office/powerpoint/2010/main" val="2180208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CFD36-792C-94D9-2F3B-7227E3919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Your Mark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2FA9F-D401-F82B-C38C-C596218CC6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Unpack and unlearn ableism</a:t>
            </a:r>
          </a:p>
          <a:p>
            <a:r>
              <a:rPr lang="en-US" dirty="0"/>
              <a:t>Recognize the power you have in shaping the lives of your students</a:t>
            </a:r>
          </a:p>
          <a:p>
            <a:r>
              <a:rPr lang="en-US" dirty="0"/>
              <a:t>Break down barriers</a:t>
            </a:r>
          </a:p>
          <a:p>
            <a:r>
              <a:rPr lang="en-US" dirty="0"/>
              <a:t>Challenge stereotypes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45E7F-DE6E-1BF0-C039-2441816CC2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Advocate for inclusivity and justice in education and beyond</a:t>
            </a:r>
          </a:p>
          <a:p>
            <a:r>
              <a:rPr lang="en-US" dirty="0"/>
              <a:t>Advocate for representation in schools</a:t>
            </a:r>
          </a:p>
          <a:p>
            <a:r>
              <a:rPr lang="en-US" dirty="0"/>
              <a:t>Be patient with yourself, this is a lifelong journey!</a:t>
            </a:r>
          </a:p>
        </p:txBody>
      </p:sp>
    </p:spTree>
    <p:extLst>
      <p:ext uri="{BB962C8B-B14F-4D97-AF65-F5344CB8AC3E}">
        <p14:creationId xmlns:p14="http://schemas.microsoft.com/office/powerpoint/2010/main" val="2067683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A1B6DD-751D-B4A1-BB25-57F457068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-1787128"/>
            <a:ext cx="11000232" cy="1133856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Access is love!</a:t>
            </a:r>
          </a:p>
        </p:txBody>
      </p:sp>
      <p:pic>
        <p:nvPicPr>
          <p:cNvPr id="6" name="Picture 2" descr="A bubble surrounded by hearts with the words: &quot;Access is Love!&quot; -Mia Mingus, Alice Wong, and Sandy Ho.">
            <a:extLst>
              <a:ext uri="{FF2B5EF4-FFF2-40B4-BE49-F238E27FC236}">
                <a16:creationId xmlns:a16="http://schemas.microsoft.com/office/drawing/2014/main" id="{3A394EE3-5A37-0A9D-A158-A117F844D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586" y="1679944"/>
            <a:ext cx="4563227" cy="456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435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868B1-A7FC-9C1A-E2FE-1F65B7198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600" dirty="0"/>
              <a:t>Thank You!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4F2BCA2-8D61-1A6E-8FF8-B12E57BE08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Please feel free to reach out to me.</a:t>
            </a:r>
          </a:p>
          <a:p>
            <a:r>
              <a:rPr lang="en-US" b="1" dirty="0"/>
              <a:t>Email: </a:t>
            </a:r>
            <a:r>
              <a:rPr lang="en-US" dirty="0" err="1">
                <a:solidFill>
                  <a:srgbClr val="00339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BrittanieHernandezWilson@ArcMinnesota.Org</a:t>
            </a:r>
            <a:endParaRPr 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99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7ED6F-035E-CF91-447C-B2A7A8EB2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72767"/>
            <a:ext cx="11000232" cy="3328841"/>
          </a:xfrm>
        </p:spPr>
        <p:txBody>
          <a:bodyPr/>
          <a:lstStyle/>
          <a:p>
            <a:pPr algn="ctr"/>
            <a:r>
              <a:rPr lang="en-US" sz="66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737552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F2E36-C4F4-ABD0-9729-697752B5B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3325053"/>
          </a:xfrm>
        </p:spPr>
        <p:txBody>
          <a:bodyPr/>
          <a:lstStyle/>
          <a:p>
            <a:pPr algn="ctr"/>
            <a:r>
              <a:rPr lang="en-US" sz="80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13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F131F-FD23-4B84-7FFA-91C6A051A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Arc Minnesota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3DE83EB-4E74-8346-220C-42439D9A30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E685F-FF00-0AE9-01AB-A5E690493FE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Arc Minnesota promotes and protects the human rights of people with intellectual and developmental disabilities (IDD), actively supporting them and their families in a lifetime of full inclusion and participation in their communities.</a:t>
            </a:r>
          </a:p>
        </p:txBody>
      </p:sp>
    </p:spTree>
    <p:extLst>
      <p:ext uri="{BB962C8B-B14F-4D97-AF65-F5344CB8AC3E}">
        <p14:creationId xmlns:p14="http://schemas.microsoft.com/office/powerpoint/2010/main" val="224248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E7FB3-FEC1-5AAF-4F6A-E6570C89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72768"/>
            <a:ext cx="5167101" cy="1133856"/>
          </a:xfrm>
        </p:spPr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31E39-E581-BF9B-8CD6-D541028F5D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Journey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B5D56-1145-CCF8-E7A5-871D5C19DCE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Born with a disability, low expectations by medical team</a:t>
            </a:r>
          </a:p>
          <a:p>
            <a:r>
              <a:rPr lang="en-US" dirty="0"/>
              <a:t>Mom and Grandma were foundational in encouraging me to dream</a:t>
            </a:r>
          </a:p>
          <a:p>
            <a:r>
              <a:rPr lang="en-US" dirty="0"/>
              <a:t>Family being forced to poverty so that I could get benefits and services</a:t>
            </a:r>
          </a:p>
        </p:txBody>
      </p:sp>
      <p:pic>
        <p:nvPicPr>
          <p:cNvPr id="5" name="Picture Placeholder 3" descr="Brittanie with her mother as a baby">
            <a:extLst>
              <a:ext uri="{FF2B5EF4-FFF2-40B4-BE49-F238E27FC236}">
                <a16:creationId xmlns:a16="http://schemas.microsoft.com/office/drawing/2014/main" id="{CCE85A33-DE6E-8F6F-1303-6C7E93410A0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4" b="25874"/>
          <a:stretch/>
        </p:blipFill>
        <p:spPr>
          <a:xfrm>
            <a:off x="6553188" y="2706624"/>
            <a:ext cx="5329237" cy="3493874"/>
          </a:xfrm>
        </p:spPr>
      </p:pic>
    </p:spTree>
    <p:extLst>
      <p:ext uri="{BB962C8B-B14F-4D97-AF65-F5344CB8AC3E}">
        <p14:creationId xmlns:p14="http://schemas.microsoft.com/office/powerpoint/2010/main" val="3054047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17638-74DA-3FB7-AF04-5586E6EE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828800"/>
            <a:ext cx="5568696" cy="585216"/>
          </a:xfrm>
        </p:spPr>
        <p:txBody>
          <a:bodyPr/>
          <a:lstStyle/>
          <a:p>
            <a:r>
              <a:rPr lang="en-US" dirty="0"/>
              <a:t>About Me, </a:t>
            </a:r>
            <a:r>
              <a:rPr lang="en-US" sz="3200" b="1" kern="1200" cap="none" spc="100" baseline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continued</a:t>
            </a:r>
            <a:endParaRPr lang="en-US" sz="32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330E831-9ACE-F139-6EA9-EF6E38AFFA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Learnings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68CE6-84A7-F7E6-0F34-356BA719CA5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1529" y="3302260"/>
            <a:ext cx="6014273" cy="326474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Understanding ableism at a young age even without knowing the language</a:t>
            </a:r>
          </a:p>
          <a:p>
            <a:pPr>
              <a:spcBef>
                <a:spcPts val="600"/>
              </a:spcBef>
            </a:pPr>
            <a:r>
              <a:rPr lang="en-US" dirty="0"/>
              <a:t>Not seeing people around me who looked like me</a:t>
            </a:r>
          </a:p>
          <a:p>
            <a:pPr>
              <a:spcBef>
                <a:spcPts val="600"/>
              </a:spcBef>
            </a:pPr>
            <a:r>
              <a:rPr lang="en-US" dirty="0"/>
              <a:t>We all have needs that need to be met. No one’s needs are more ‘special’ than the other, but often that’s not how it goes</a:t>
            </a:r>
          </a:p>
        </p:txBody>
      </p:sp>
      <p:pic>
        <p:nvPicPr>
          <p:cNvPr id="10" name="Picture Placeholder 4" descr="Brittanie seating on a specialized wheelchair as a kid.">
            <a:extLst>
              <a:ext uri="{FF2B5EF4-FFF2-40B4-BE49-F238E27FC236}">
                <a16:creationId xmlns:a16="http://schemas.microsoft.com/office/drawing/2014/main" id="{3A7C767B-0D70-9C58-BEB0-EC3682B219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10104" r="2461" b="20880"/>
          <a:stretch/>
        </p:blipFill>
        <p:spPr>
          <a:xfrm>
            <a:off x="7068707" y="2565530"/>
            <a:ext cx="4893276" cy="370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6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DB1F8-2B12-0EAE-B296-8FB7E23CC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Me, </a:t>
            </a:r>
            <a:r>
              <a:rPr lang="en-US" sz="3200" dirty="0"/>
              <a:t>continued 2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E66B91C-D298-94FE-0545-86AB50DDEC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Successes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CEEC27-F35E-CB5B-334C-D51B780704E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Teachers and social workers changed my life</a:t>
            </a:r>
          </a:p>
          <a:p>
            <a:r>
              <a:rPr lang="en-US" dirty="0"/>
              <a:t>Being the representation I needed</a:t>
            </a:r>
          </a:p>
          <a:p>
            <a:r>
              <a:rPr lang="en-US" dirty="0"/>
              <a:t>Being successfully employed for over a decade</a:t>
            </a:r>
          </a:p>
          <a:p>
            <a:r>
              <a:rPr lang="en-US" dirty="0"/>
              <a:t>The future is disabled!</a:t>
            </a:r>
          </a:p>
        </p:txBody>
      </p:sp>
      <p:pic>
        <p:nvPicPr>
          <p:cNvPr id="5" name="Picture 2" descr="Brittanie riding an specialized snowmobile">
            <a:extLst>
              <a:ext uri="{FF2B5EF4-FFF2-40B4-BE49-F238E27FC236}">
                <a16:creationId xmlns:a16="http://schemas.microsoft.com/office/drawing/2014/main" id="{A0F33B60-9FA8-F098-2A80-86065CD49145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" r="2337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741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D67A1-E894-B925-7162-E6811C596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3261991"/>
          </a:xfrm>
        </p:spPr>
        <p:txBody>
          <a:bodyPr/>
          <a:lstStyle/>
          <a:p>
            <a:pPr algn="ctr"/>
            <a:r>
              <a:rPr lang="en-US" sz="8800" dirty="0"/>
              <a:t>Ableism</a:t>
            </a:r>
          </a:p>
        </p:txBody>
      </p:sp>
    </p:spTree>
    <p:extLst>
      <p:ext uri="{BB962C8B-B14F-4D97-AF65-F5344CB8AC3E}">
        <p14:creationId xmlns:p14="http://schemas.microsoft.com/office/powerpoint/2010/main" val="3047519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CC"/>
      </a:hlink>
      <a:folHlink>
        <a:srgbClr val="954F7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AW xmlns="http://www.net-centric.com/PAWPP">
  <Shape xmlns="" ID="8euNCCA4IqjupmbpvbvSMfRq+8o=" pdftag="H1" isBookmarkSet="no" bookmark="yes" Order="_x0031_"/>
  <Shape xmlns="" ID="ARSfPO/U9ItJ9zIOwm93ZJ7l/j8=" pdftag="H2" isBookmarkSet="no" bookmark="yes" Order="_x0032_"/>
  <Shape xmlns="" ID="osa0KM2sbnZHHxlXUxKH3ujjHuE=" pdftag="" bookmark="no" Order="_x0031_"/>
  <Shape xmlns="" ID="4JRL6lqoOFw9RUHrP0y9U5BDzf8=" pdftag="" bookmark="no" Order="_x0032_"/>
  <Shape xmlns="" ID="sM+ghJOlUVqnHU19mdPjAdwWJuw=" pdftag="" bookmark="no" Order="_x0031_"/>
  <Shape xmlns="" ID="GTGIHFiwAYvgHLb8IUSCQ2X6w4g=" pdftag="" bookmark="no" Order="_x0032_"/>
  <Shape xmlns="" ID="hq9gSbGZQhpPus+SHezN5PrGc9w=" pdftag="" bookmark="no" Order="_x0031_"/>
  <Shape xmlns="" ID="FtXJgaOuZev8eFU+if2YMxbKkRI=" pdftag="" bookmark="no" Order="_x0032_"/>
  <Shape xmlns="" ID="ri+uYzSNCD67GlIZrZ8qmmNgURU=" pdftag="" bookmark="no" Order="_x0033_"/>
  <Shape xmlns="" ID="/Xe9+1NnBDFDac2uz9Mf5cnxpHw=" pdftag="" bookmark="no" Order="_x0031_"/>
  <Shape xmlns="" ID="rGgMSPfHoOmRN/+oUl7Dwo+YgYE=" pdftag="" bookmark="no" Order="_x0032_"/>
  <Shape xmlns="" ID="ZTBnAgeWTQQGZoyfyflkLJl+jcs=" pdftag="" bookmark="no" Order="_x0035_"/>
  <Shape xmlns="" ID="nSihPpWUspo+Y57wY5tF8LIQIHs=" pdftag="" bookmark="no" Order="_x0032_"/>
  <Shape xmlns="" ID="S6CVtHyytP5Rb39DTS6OkAlP7e0=" pdftag="" bookmark="no" Order="_x0034_"/>
  <Shape xmlns="" ID="USIEJhtT65UPFtGM0RUW67D4iJA=" pdftag="" bookmark="no" Order="_x0033_"/>
  <Shape xmlns="" ID="XzVFQuOWAWqK/HZDqm2LiuGBOJQ=" pdftag="" bookmark="no" Order="_x0032_"/>
  <Shape xmlns="" ID="uflvo7/4mXD7uDuM1tkLIDwRdoQ=" inline="no" formula="no" pdftag="Figure" Lang="" bookmark="no" Order="_x0031_" artifact="_x0030_" validate="no"/>
  <HyperLink xmlns="" ID="iB0l3QkZoIIwbuqLQRe5I0KEal0=1995016305290.2289_384.0426" plainAltText="shuyin.maciel_x0040_metrocsu.org" Lang=""/>
  <Shape xmlns="" ID="oUeVMHAtmcFeZuL28VldA6mxYF4=" pdftag="" bookmark="no" Order="_x0031_"/>
  <Shape xmlns="" ID="iB0l3QkZoIIwbuqLQRe5I0KEal0=" pdftag="" bookmark="no" Order="_x0032_"/>
  <SubText xmlns="" ID="uflvo7/4mXD7uDuM1tkLIDwRdoQ=" ActualText=""/>
  <Shape xmlns="" ID="dPX0ernXQqq7MaM8E4a1qptkh+k=" pdftag="" Order="_x0033_"/>
  <Shape xmlns="" ID="vC5oRXeC07JNqS9voQ7D/0ryAKw=" isBookmarkSet="no" pdftag="H1" artifact="_x0030_" bookmark="yes" Order="_x0031_"/>
  <Shape xmlns="" ID="5JnZ+JwseSRIt+BuLnfvRp71K5k=" isBookmarkSet="no" bookmark="yes" pdftag="P" artifact="_x0030_" Order="_x0033_"/>
  <Shape xmlns="" ID="jgBcwUsAwnXAkXcZF9My3r/83RM=" isBookmarkSet="no" formula="no" inline="no" pdftag="Figure" bookmark="no" Lang="" artifact="_x0030_" validate="yes" Order="_x0032_"/>
  <HyperLink xmlns="" ID="ZZGsyL9+J39jPasiD0hLh1rG+nA=1066294278506.705_224.369" plainAltText="_x0020_Smart_x0020_Snacks" language=""/>
  <HyperLink xmlns="" ID="ZZGsyL9+J39jPasiD0hLh1rG+nA=1717787149176_388.049" plainAltText="Smart_x0020_Snacks_x0020_Product_x0020_Calculator" language="" Lang=""/>
  <HyperLink xmlns="" ID="hlIwjBYoyApL+F3q85dY5usaREs=-88520374667.5_165.6001" plainAltText="Smart_x0020_Snacks_x0020__x0028_mn.gov_x0029_" language="" Lang=""/>
  <HyperLink xmlns="" ID="uzxVRsz9m5Uk4OB52O1sLcLYR9c=200086955967.5_201.1825" plainAltText="Inside_x0020_the_x0020_Bulldog_x0020_Cafe" language="" Lang=""/>
  <HyperLink xmlns="" ID="ISqSFJpDPe8ODjQBA6y3qT1a+j4=-1408101841500.0507_203.632" plainAltText="Bulldog_x0020_Entrance" language="" Lang=""/>
  <HyperLink xmlns="" ID="rE17Bvr3AFeWtd8+5pl4PYpyjAc=597984119112.5_395.0213" plainAltText="Taking_x002F_Making_x0020_Orders_x0020_for_x0020_Staff_x0020_Daily_x0020_" language="" Lang=""/>
  <HyperLink xmlns="" ID="rE17Bvr3AFeWtd8+5pl4PYpyjAc=-1360640737112.5_423.9413" plainAltText="at_x0020_Bulldog_x0020_Cafe_x0020__x0028_Google_x0020_Order_x0020_Form_x0029_" language=""/>
  <HyperLink xmlns="" ID="OmM2mTmjrQRgg4jbmqDuQLgIdx8=-655804128713.5411_253.2887" plainAltText="Make_x0020_Shopping_x0020_List" language="" Lang=""/>
  <HyperLink xmlns="" ID="OmM2mTmjrQRgg4jbmqDuQLgIdx8=1333937180713.5411_340.0487" plainAltText="Set_x0020_up_x0020_Google_x0020_Form_x0020_" language="" Lang=""/>
  <HyperLink xmlns="" ID="OmM2mTmjrQRgg4jbmqDuQLgIdx8=1498400659713.5411_365.9688" plainAltText="for_x0020_Staff_x0020_Lunches" language=""/>
  <Shape xmlns="" ID="aA7AJWhv3IK/crfgnqr4XoLG4po=" pdftag="H2" isBookmarkSet="no" bookmark="yes" Order="_x0031_"/>
  <Shape xmlns="" ID="55Pz7Tl5Drx+mZ+U9+xvt7STOLI=" pdftag="P" isBookmarkSet="no" bookmark="no" Order="_x0032_"/>
  <Shape xmlns="" ID="gum/TOOl9OpzVdR1DXHlHAHwRew=" formula="no" inline="no" pdftag="Figure" isBookmarkSet="no" bookmark="no" Lang="" artifact="_x0030_" validate="yes" Order="_x0033_"/>
  <Shape xmlns="" ID="YzDsAodc/xSgdSmVogHs9OYpieI=" pdftag="H2" isBookmarkSet="no" bookmark="yes" Order="_x0031_"/>
  <Shape xmlns="" ID="PhIvE1GZsIufWD7mc6sTsvDta/g=" pdftag="P" isBookmarkSet="no" bookmark="no" Order="_x0032_"/>
  <Shape xmlns="" ID="2ATakLPuRsvm58z9Bxfb0DGNuqU=" formula="no" inline="no" pdftag="Figure" isBookmarkSet="no" bookmark="no" Lang="" artifact="_x0030_" validate="yes" Order="_x0033_"/>
  <Shape xmlns="" ID="clM7S71kDa5KS7AzLjTU38cFj+w=" pdftag="H2" isBookmarkSet="no" bookmark="yes" Order="_x0031_"/>
  <Shape xmlns="" ID="ZZGsyL9+J39jPasiD0hLh1rG+nA=" pdftag="P" isBookmarkSet="no" bookmark="no" Order="_x0032_"/>
  <Shape xmlns="" ID="Mj0Gsbfv6rwUiMUqTH5shdoMKG8=" pdftag="H2" isBookmarkSet="no" bookmark="yes" Order="_x0031_"/>
  <Shape xmlns="" ID="X2CwsMtpFjVPAdzTosdmbGPcOTQ=" pdftag="P" isBookmarkSet="no" bookmark="no" Order="_x0032_"/>
  <Shape xmlns="" ID="P6MBl9MPX0l1yg0Z27P3wE2y7WQ=" pdftag="P" isBookmarkSet="no" bookmark="no" Order="_x0034_"/>
  <Shape xmlns="" ID="gFAasamRT/DbjgEb2II7u0M8KMI=" formula="no" inline="no" pdftag="Figure" isBookmarkSet="no" bookmark="no" Lang="" artifact="_x0030_" validate="yes" Order="_x0033_"/>
  <Shape xmlns="" ID="9hRFbOSa/tqzPY5lJD/aYBUlllg=" formula="no" inline="no" pdftag="Figure" isBookmarkSet="no" bookmark="no" Lang="" artifact="_x0030_" validate="yes" Order="_x0035_"/>
  <Shape xmlns="" ID="aLGrGj6exNlnyoTLm8lZWPnY2Sw=" pdftag="H2" isBookmarkSet="no" bookmark="yes" Order="_x0031_"/>
  <Shape xmlns="" ID="5OsxtnK9yeMkl6qUiaX8X9Zgp0E=" formula="no" pdftag="Figure" inline="no" isBookmarkSet="no" bookmark="no" Lang="" artifact="_x0030_" validate="yes" Order="_x0032_"/>
  <Shape xmlns="" ID="OSJwZ2yJijpqO+vjCqN5zONNSbk=" formula="no" inline="no" pdftag="Figure" isBookmarkSet="no" bookmark="no" Lang="" artifact="_x0030_" validate="yes" Order="_x0033_"/>
  <Shape xmlns="" ID="WCw9ro7Llyd1T1oq0MKLnmPmKF8=" pdftag="H2" isBookmarkSet="no" bookmark="yes" Order="_x0031_"/>
  <Shape xmlns="" ID="ccl3+XaozFzGT/gJJRUqLJ1oSho=" formula="no" inline="no" pdftag="Figure" isBookmarkSet="no" bookmark="no" Lang="" artifact="_x0030_" validate="yes" Order="_x0032_"/>
  <Shape xmlns="" ID="KyJWwFT8Nv+4i6mve6TT5fSIzFM=" pdftag="H2" isBookmarkSet="no" bookmark="yes" Order="_x0031_"/>
  <Shape xmlns="" ID="lm6nUYf2G3a6mvOOT5BHZ3BjfFU=" formula="no" inline="no" pdftag="Figure" isBookmarkSet="no" bookmark="no" Lang="" artifact="_x0030_" validate="yes" Order="_x0032_"/>
  <Shape xmlns="" ID="wqvlpOfG80MYTS3acXuZDs5IFXk=" formula="no" inline="no" pdftag="Figure" isBookmarkSet="no" bookmark="no" Lang="" artifact="_x0030_" validate="yes" Order="_x0033_"/>
  <Shape xmlns="" ID="I7BYExnrdPH3bmYTvtXWb6R3hdI=" pdftag="H2" isBookmarkSet="no" bookmark="yes" Order="_x0031_"/>
  <Shape xmlns="" ID="gnj1uqScPXRWuuQKKCiKJSaOKDw=" formula="no" inline="no" pdftag="Figure" isBookmarkSet="no" bookmark="no" Lang="" artifact="_x0030_" validate="yes" Order="_x0032_"/>
  <Shape xmlns="" ID="6mAZizb8Q+EO8vo1sYjIuJnyvTo=" isBookmarkSet="no" bookmark="yes" pdftag="H3" artifact="_x0030_" Order="_x0031_"/>
  <Shape xmlns="" ID="oa6qKDloedoBccBGOw/nQrmLZ1w=" pdftag="P" isBookmarkSet="no" bookmark="no" Order="_x0032_"/>
  <Shape xmlns="" ID="XKv8ymw7iwYm/zSmxPgItX8YDWU=" formula="no" inline="no" pdftag="Figure" isBookmarkSet="no" bookmark="no" Lang="" artifact="_x0030_" validate="yes" Order="_x0033_"/>
  <Shape xmlns="" ID="7NGT43Hygo5BI5va6ULc5ZUYVFE=" pdftag="H2" isBookmarkSet="no" bookmark="yes" Order="_x0031_"/>
  <Shape xmlns="" ID="hlIwjBYoyApL+F3q85dY5usaREs=" pdftag="P" isBookmarkSet="no" bookmark="no" Order="_x0032_"/>
  <Shape xmlns="" ID="ZYLt3W1RzaBrtWZmp/rZ0mzlwHw=" formula="no" inline="no" pdftag="Figure" isBookmarkSet="no" bookmark="no" Lang="" artifact="_x0030_" validate="yes" Order="_x0033_"/>
  <Shape xmlns="" ID="qo41HMssPUAREW/E6MkW/wnh930=" pdftag="H2" isBookmarkSet="no" bookmark="yes" Order="_x0031_"/>
  <Shape xmlns="" ID="u9L2q/gIAtiQWIRYHOehxgY4yXA=" pdftag="P" isBookmarkSet="no" bookmark="no" Order="_x0032_"/>
  <Shape xmlns="" ID="a/DS2MZ1qmUABA+3zH6HVELEOtQ=" pdftag="P" isBookmarkSet="no" bookmark="no" Order="_x0034_"/>
  <Shape xmlns="" ID="bZia5N88ypXqv1MFGMtOkKhEjVM=" formula="no" inline="no" pdftag="Figure" isBookmarkSet="no" bookmark="no" Lang="" artifact="_x0030_" validate="yes" Order="_x0033_"/>
  <Shape xmlns="" ID="/Lniry87Ib9pK3XlHS6RXr+TUq0=" formula="no" inline="no" pdftag="Figure" isBookmarkSet="no" bookmark="no" Lang="" artifact="_x0030_" validate="yes" Order="_x0032_"/>
  <Shape xmlns="" ID="vYsjHh41mvpnsmOXRMgaYlgCvig=" formula="no" inline="no" pdftag="Figure" artifact="_x0030_" isBookmarkSet="no" bookmark="no" Lang="" validate="yes" Order="_x0033_"/>
  <Shape xmlns="" ID="Jpv7yC9A+RLMk1v1x75jsqXpyOU=" pdftag="H2" isBookmarkSet="no" bookmark="yes" Order="_x0031_"/>
  <Shape xmlns="" ID="PjcitUKt84K1FaoxwFQREqMYqck=" formula="no" inline="no" pdftag="Figure" artifact="_x0030_" isBookmarkSet="no" bookmark="no" Lang="" validate="yes" Order="_x0032_"/>
  <Shape xmlns="" ID="blo5ZZm4s3WPpz9x1xWDLO6QiWU=" isBookmarkSet="no" bookmark="yes" pdftag="H3" artifact="_x0030_" Order="_x0031_"/>
  <Shape xmlns="" ID="erjSxmJhAP85lAFTAnR3evf96EU=" pdftag="H2" isBookmarkSet="no" bookmark="yes" Order="_x0031_"/>
  <Shape xmlns="" ID="uzxVRsz9m5Uk4OB52O1sLcLYR9c=" pdftag="P" isBookmarkSet="no" bookmark="no" Order="_x0032_"/>
  <Shape xmlns="" ID="ISqSFJpDPe8ODjQBA6y3qT1a+j4=" pdftag="P" isBookmarkSet="no" bookmark="no" Order="_x0034_"/>
  <Shape xmlns="" ID="Y/ZCMsKLKQbOdAw41xfdrAbjg90=" formula="no" artifact="_x0030_" inline="no" pdftag="Figure" isBookmarkSet="no" bookmark="no" Lang="" validate="yes" Order="_x0033_"/>
  <Shape xmlns="" ID="AX4lTJdvFYffs7vhWFoKxOrl2F0=" formula="no" artifact="_x0030_" inline="no" pdftag="Figure" isBookmarkSet="no" bookmark="no" Lang="" validate="yes" Order="_x0035_"/>
  <Shape xmlns="" ID="9HQtgHshWJ0WzQV+8o5EDlMgHLE=" Order="_x0031_" isBookmarkSet="yes" bookmark="no" pdftag="_x005B_Artifact_x005D_" artifact="_x0031_"/>
  <Shape xmlns="" ID="rE17Bvr3AFeWtd8+5pl4PYpyjAc=" pdftag="P" isBookmarkSet="no" bookmark="no" Order="_x0032_"/>
  <Shape xmlns="" ID="2H71S3xLVInKB3+TXoEYhCw0Q14=" formula="no" inline="no" artifact="_x0030_" pdftag="Figure" isBookmarkSet="no" bookmark="no" Lang="" validate="yes" Order="_x0033_"/>
  <Shape xmlns="" ID="65ojw4MOjHhV/ZbGjDBzVNxI4jg=" Order="_x0031_" isBookmarkSet="yes" bookmark="no" pdftag="_x005B_Artifact_x005D_" artifact="_x0031_"/>
  <Shape xmlns="" ID="MFUE/XAYY9SKG0ZmxXpWPqTxeGc=" pdftag="P" isBookmarkSet="no" bookmark="no" Order="_x0031_"/>
  <Shape xmlns="" ID="TKsw6ZTb7hKhyTehA1KciyopSEE=" formula="no" inline="no" pdftag="Figure" isBookmarkSet="no" bookmark="no" Lang="" artifact="_x0030_" validate="yes" Order="_x0033_"/>
  <Shape xmlns="" ID="OmM2mTmjrQRgg4jbmqDuQLgIdx8=" pdftag="P" isBookmarkSet="no" bookmark="no" Order="_x0032_"/>
  <Shape xmlns="" ID="XcLV/sTQJGwyLv2g07rbC2JbgAw=" pdftag="H2" isBookmarkSet="no" Order="_x0031_" bookmark="yes"/>
  <Shape xmlns="" ID="HsrmT3CBUFWPmbGcbC9XfW4Zrzo=" pdftag="P" isBookmarkSet="no" bookmark="no" Order="_x0033_"/>
  <Shape xmlns="" ID="U0Na4ClnqDwomoxrS9Ts5PmPVcM=" formula="no" inline="no" artifact="_x0030_" validate="yes" pdftag="Figure" isBookmarkSet="no" bookmark="no" Order="_x0033_" Lang=""/>
  <Shape xmlns="" ID="TYHdxcWEOlbnVg6sv0pv23v+SSQ=" pdftag="H2" isBookmarkSet="no" bookmark="yes" Order="_x0031_"/>
  <Shape xmlns="" ID="VfMILk8VV/xYCy7jkBQ7qxtEl3g=" pdftag="P" isBookmarkSet="no" bookmark="no" Order="_x0032_"/>
  <Shape xmlns="" ID="d4bEpg72EtzlfifxEP/XoMhYs+E=" formula="no" artifact="_x0030_" inline="no" validate="yes" pdftag="Figure" isBookmarkSet="no" bookmark="no" Order="_x0033_" Lang=""/>
  <Shape xmlns="" ID="gBlAUzAn/grodoJIrDW1Pu5I1Ac=" pdftag="H2" isBookmarkSet="no" bookmark="yes" Order="_x0031_"/>
  <Shape xmlns="" ID="mdwgsBwtNrOUBYOz8G9tkLZLsFc=" pdftag="P" isBookmarkSet="no" bookmark="no" Order="_x0032_"/>
  <Shape xmlns="" ID="3iZgI9Sg01R6uoM6w2kI371g+Sw=" pdftag="P" isBookmarkSet="no" bookmark="no" Order="_x0033_"/>
  <Shape xmlns="" ID="5MtZ5C8uRQqss+Wt3IU4b3u1Nlo=" pdftag="H2" isBookmarkSet="no" bookmark="yes" Order="_x0031_"/>
  <Shape xmlns="" ID="iJ+ZuUxQMTXx6S0aeXkxLfHQGMU=" pdftag="P" isBookmarkSet="no" bookmark="no" Order="_x0032_"/>
  <Shape xmlns="" ID="meWouTxx35MW22EW0EJ1U5NENEk=" formula="no" artifact="_x0030_" inline="no" validate="yes" pdftag="Figure" isBookmarkSet="no" bookmark="no" Order="_x0033_" Lang=""/>
  <Shape xmlns="" ID="irlES381pgNtlIOWSRMPqQ0SYGs=" pdftag="H2" isBookmarkSet="no" bookmark="yes" Order="_x0031_"/>
  <Shape xmlns="" ID="BlBkWg7l89k8R9etkI48HDeXxHU=" pdftag="P" isBookmarkSet="no" bookmark="no" Order="_x0032_"/>
  <Shape xmlns="" ID="itlcQ37+NCiP8gYWdWHzyde+bBc=" formula="no" inline="no" artifact="_x0030_" validate="yes" pdftag="Figure" isBookmarkSet="no" bookmark="no" Order="_x0033_" Lang=""/>
  <Shape xmlns="" ID="V5+RoG+OFiEbpFZozpeF6CpUgqo=" pdftag="H2" isBookmarkSet="no" bookmark="yes" Order="_x0031_"/>
  <Shape xmlns="" ID="xWzEZduiJ0yGzGi/YAZozuic07A=" pdftag="P" isBookmarkSet="no" bookmark="no" Order="_x0032_"/>
  <Shape xmlns="" ID="QO13KPdajgOO3x5Ol+6nF5BhUC8=" isBookmarkSet="yes" bookmark="no" pdftag="P" artifact="_x0030_" Order="_x0031_"/>
  <SubText xmlns="" ID="jgBcwUsAwnXAkXcZF9My3r/83RM=" ActualText=""/>
  <SubText xmlns="" ID="5OsxtnK9yeMkl6qUiaX8X9Zgp0E=" ActualText=""/>
  <SubText xmlns="" ID="OSJwZ2yJijpqO+vjCqN5zONNSbk=" ActualText=""/>
  <SubText xmlns="" ID="ccl3+XaozFzGT/gJJRUqLJ1oSho=" ActualText=""/>
  <SubText xmlns="" ID="lm6nUYf2G3a6mvOOT5BHZ3BjfFU=" ActualText=""/>
  <SubText xmlns="" ID="wqvlpOfG80MYTS3acXuZDs5IFXk=" ActualText=""/>
  <SubText xmlns="" ID="gnj1uqScPXRWuuQKKCiKJSaOKDw=" ActualText=""/>
  <SubText xmlns="" ID="XKv8ymw7iwYm/zSmxPgItX8YDWU=" ActualText=""/>
  <SubText xmlns="" ID="ZYLt3W1RzaBrtWZmp/rZ0mzlwHw=" ActualText=""/>
  <SubText xmlns="" ID="bZia5N88ypXqv1MFGMtOkKhEjVM=" ActualText=""/>
  <SubText xmlns="" ID="/Lniry87Ib9pK3XlHS6RXr+TUq0=" ActualText=""/>
  <SubText xmlns="" ID="vYsjHh41mvpnsmOXRMgaYlgCvig=" ActualText=""/>
  <SubText xmlns="" ID="PjcitUKt84K1FaoxwFQREqMYqck=" ActualText=""/>
  <SubText xmlns="" ID="Y/ZCMsKLKQbOdAw41xfdrAbjg90=" ActualText=""/>
  <SubText xmlns="" ID="AX4lTJdvFYffs7vhWFoKxOrl2F0=" ActualText=""/>
  <SubText xmlns="" ID="2H71S3xLVInKB3+TXoEYhCw0Q14=" ActualText=""/>
  <SubText xmlns="" ID="TKsw6ZTb7hKhyTehA1KciyopSEE=" ActualText=""/>
  <SubText xmlns="" ID="U0Na4ClnqDwomoxrS9Ts5PmPVcM=" ActualText=""/>
  <SubText xmlns="" ID="d4bEpg72EtzlfifxEP/XoMhYs+E=" ActualText=""/>
  <SubText xmlns="" ID="meWouTxx35MW22EW0EJ1U5NENEk=" ActualText=""/>
  <SubText xmlns="" ID="itlcQ37+NCiP8gYWdWHzyde+bBc=" ActualText=""/>
  <SubText xmlns="" ID="gum/TOOl9OpzVdR1DXHlHAHwRew=" ActualText=""/>
  <SubText xmlns="" ID="2ATakLPuRsvm58z9Bxfb0DGNuqU=" ActualText=""/>
  <SubText xmlns="" ID="gFAasamRT/DbjgEb2II7u0M8KMI=" ActualText=""/>
  <SubText xmlns="" ID="9hRFbOSa/tqzPY5lJD/aYBUlllg=" ActualText=""/>
  <HyperLink xmlns="" ID="ZZGsyL9+J39jPasiD0hLh1rG+nA=-140414994506.705_224.369" plainAltText="Smart_x0020_Snacks" Lang="" language=""/>
  <HyperLink xmlns="" ID="9qJC3dVC4FNTXPDoriG8AofZpKE=-173598775967.5_223.4213" plainAltText="Time_x0020_Card" language="" Lang=""/>
  <HyperLink xmlns="" ID="9qJC3dVC4FNTXPDoriG8AofZpKE=-1173205642166.17_223.4213" plainAltText="_x0020_on_x0020_Chromebook" language=""/>
  <Shape xmlns="" ID="lSe5g/SjZP91/tNkjV83U1o6aNs=" pdftag="H2" isBookmarkSet="no" bookmark="yes" Order="_x0031_"/>
  <Shape xmlns="" ID="JtSs89eB5rKK9Ymj+NdLo6lOZJc=" pdftag="P" isBookmarkSet="no" bookmark="no" Order="_x0032_"/>
  <Shape xmlns="" ID="P7fcDr4IshRZ/qRCWgVFktOhSTg=" artifact="_x0030_" validate="yes" pdftag="Figure" isBookmarkSet="no" bookmark="no" Order="_x0033_" formula="no" Lang=""/>
  <Shape xmlns="" ID="LCCoJ3WSZQ/dXOTumRNAAh2lS6Q=" artifact="_x0030_" validate="yes" pdftag="Figure" isBookmarkSet="no" bookmark="no" Order="_x0034_" formula="no" Lang=""/>
  <Shape xmlns="" ID="YjifLXHOGaxbHbCkpKz6EJfpGUM=" pdftag="H2" isBookmarkSet="no" bookmark="yes" Order="_x0031_"/>
  <Shape xmlns="" ID="eYB3P1CDQL6O8fNzZa6YxW6gs50=" pdftag="P" isBookmarkSet="no" bookmark="no" Order="_x0032_"/>
  <Shape xmlns="" ID="Sg2shxkbnoUZxwzADmuAsnhis+o=" pdftag="P" isBookmarkSet="no" bookmark="no" Order="_x0033_"/>
  <Shape xmlns="" ID="rCEYwFzHrdN2o+MF41QAKRM76nk=" Order="_x0031_" isBookmarkSet="yes" bookmark="no" pdftag="_x005B_Artifact_x005D_" artifact="_x0031_"/>
  <Shape xmlns="" ID="PRsiHrioMDa9oh/BGPcWWbAa+zw=" pdftag="P" isBookmarkSet="no" bookmark="no" Order="_x0031_"/>
  <Shape xmlns="" ID="PDkYcDu2DyUzzzUI4xqRWl68zXY=" artifact="_x0030_" validate="yes" pdftag="Figure" isBookmarkSet="no" bookmark="no" Order="_x0032_" formula="no" Lang=""/>
  <Shape xmlns="" ID="IVMvTi3vAZ0R6tndFdzKkb/c9NI=" pdftag="H2" isBookmarkSet="no" bookmark="yes" Order="_x0031_"/>
  <Shape xmlns="" ID="9qJC3dVC4FNTXPDoriG8AofZpKE=" pdftag="P" isBookmarkSet="no" bookmark="no" Order="_x0032_"/>
  <Shape xmlns="" ID="fXaaJYsd4ClBZzHRdkFlCNMQeb4=" formula="no" artifact="_x0030_" inline="no" validate="yes" pdftag="Figure" isBookmarkSet="no" bookmark="no" Order="_x0033_" Lang=""/>
  <Shape xmlns="" ID="by2ivNkzK7KWm3ZyLRkB0lMqJcQ=" isBookmarkSet="no" bookmark="yes" pdftag="H3" artifact="_x0030_" Order="_x0031_"/>
  <Shape xmlns="" ID="4Dw1dA2UPzgvFpAbEHcPFF8ZVN8=" pdftag="P" isBookmarkSet="no" bookmark="no" Order="_x0032_"/>
  <Shape xmlns="" ID="5ECQkEH9IBfMLZLPskmSpwuLGkg=" isBookmarkSet="yes" bookmark="no" pdftag="P" artifact="_x0030_" Order="_x0031_"/>
  <SubText xmlns="" ID="fXaaJYsd4ClBZzHRdkFlCNMQeb4=" ActualText=""/>
  <SubText xmlns="" ID="P7fcDr4IshRZ/qRCWgVFktOhSTg=" ActualText=""/>
  <SubText xmlns="" ID="LCCoJ3WSZQ/dXOTumRNAAh2lS6Q=" ActualText=""/>
  <SubText xmlns="" ID="PDkYcDu2DyUzzzUI4xqRWl68zXY=" ActualText=""/>
  <Shape xmlns="" ID="t8tEuBWpej+Ftf3/WQ1sTAZ5Es4=" pdftag="" Order="_x0032_" artifact="_x0030_" Lang="" formula="no" bookmark="no"/>
  <SubText xmlns="" ID="t8tEuBWpej+Ftf3/WQ1sTAZ5Es4=" ActualText=""/>
  <Shape xmlns="" ID="ouvzSbf9kqPD7ce7MlWXFvBr4+w=" pdftag="" bookmark="no" Order="_x002D_1"/>
  <Shape xmlns="" ID="PojUorDcEsDx5t9n7c971dMmEaE=" isBookmarkSet="no" pdftag="H1" artifact="_x0030_" bookmark="yes" Order="_x0031_"/>
  <Shape xmlns="" ID="TD7zKxkC8FLhoZbC71Dx+egutDk=" isBookmarkSet="no" pdftag="H2" artifact="_x0030_" bookmark="yes" Order="_x0032_"/>
  <Shape xmlns="" ID="7BkI7xWB+YMCS2YHJFMPuqhHaKQ=" pdftag="P" isBookmarkSet="no" bookmark="no" Order="_x0033_"/>
  <Shape xmlns="" ID="nKEhfuGtlrwLEvyJCAiytTN/oDc=" pdftag="Figure" isBookmarkSet="no" formula="no" inline="no" bookmark="no" artifact="_x0030_" validate="yes" Order="_x0034_" Lang=""/>
  <HyperLink xmlns="" ID="ebivoHQWyi7u6l2pB7kZYS1oARo=-1028662810221.365_340.1719" plainAltText="The_x0020_Peoples_x0020_Hub" language="" Lang=""/>
  <HyperLink xmlns="" ID="FAgijZq0osQga3hAES3EBldZHLk=33509542494.5_310.1719" plainAltText="Talila_x0020__x201C_TL_x201D__x0020_Lewis" language="" Lang=""/>
  <HyperLink xmlns="" ID="FAgijZq0osQga3hAES3EBldZHLk=-14949375394.5_411.9319" plainAltText="Access_x0020_Living_x00A0_" language="" Lang=""/>
  <HyperLink xmlns="" ID="FiTai737MmK3NSmnm/UyqBbC4+c=-1056099991326.1968_480.2895" plainAltText="Oregon_x0020_Department_x0020_of_x0020_Education" language="" Lang=""/>
  <HyperLink xmlns="" ID="+2SzbSPtLXtTBMbikESogPfRXB4=1632582158279.499_480.9597" plainAltText="Assume_x0020_That_x0020_I_x0020_Can_x0020__x007C__x0020__x0028_2:00_x0029__x0020__x0028_youtube.com_x0029_" language="" Lang=""/>
  <HyperLink xmlns="" ID="hV67uMSyB2kebCk7Qz86To591/c=-448362746343.22_475.6796" plainAltText="Sins_x0020_Invalid" language="" Lang=""/>
  <HyperLink xmlns="" ID="Wpj0cN9uiEVFLV4sO/GQxiHfJZs=-255802165286.2162_352.2378" plainAltText="BrittanieHernandezWilson_x0040_ArcMinnesota.Org" language="" Lang=""/>
  <Shape xmlns="" ID="jL4iU1+1d2QxMCWzp8zYBh0ctsY=" pdftag="H2" isBookmarkSet="no" bookmark="yes" Order="_x0031_"/>
  <Shape xmlns="" ID="ebivoHQWyi7u6l2pB7kZYS1oARo=" pdftag="P" isBookmarkSet="no" bookmark="no" Order="_x0032_"/>
  <Shape xmlns="" ID="YZId6zv7vE3ipyzL1BV8fMWbb48=" pdftag="P" isBookmarkSet="no" bookmark="no" Order="_x0032_"/>
  <Shape xmlns="" ID="5nXlIvaTqQNK2iJ0qv9G/QO5Mn0=" Order="_x0031_" isBookmarkSet="no" bookmark="yes" pdftag="H3" artifact="_x0030_"/>
  <Shape xmlns="" ID="gsgJpfaxroc1mz37+JripNzBHeI=" Order="_x0032_" pdftag="P" isBookmarkSet="no" bookmark="no"/>
  <Shape xmlns="" ID="BWXOCWeEBigA6DzroRiQA+bNbXE=" isBookmarkSet="no" bookmark="yes" pdftag="H3" artifact="_x0030_" Order="_x0031_"/>
  <Shape xmlns="" ID="7htishbTTWVYAKY8yroM4n65L9g=" Order="_x0033_" pdftag="P" isBookmarkSet="no"/>
  <Shape xmlns="" ID="+RO0osgdxRDvZon+Iky/F3LW4MM=" formula="no" artifact="_x0030_" inline="no" validate="yes" Order="_x0032_" pdftag="Figure" isBookmarkSet="no"/>
  <Shape xmlns="" ID="jDoUfjPbOFBAY6S/uxl2/dGptJw=" Order="_x0031_" pdftag="H2" isBookmarkSet="no" bookmark="yes"/>
  <Shape xmlns="" ID="JyWpmSybOyrD0tVA7yKnytEh858=" Order="_x0033_" pdftag="P" isBookmarkSet="no"/>
  <Shape xmlns="" ID="FRStJrA2XFqh6AhmvpEAQ5fSX5M=" formula="no" artifact="_x0030_" inline="no" validate="yes" Order="_x0032_" pdftag="Figure" isBookmarkSet="no"/>
  <Shape xmlns="" ID="QOTGmmHJOB14Vaswiz7QJ5fKJUA=" Order="_x0031_" pdftag="H2" isBookmarkSet="no" bookmark="yes"/>
  <Shape xmlns="" ID="XvuD/UOB4blOcJA3apUB1apasyQ=" Order="_x0033_" pdftag="P" isBookmarkSet="no"/>
  <Shape xmlns="" ID="icQ9b24RfiKdixmVnbbx0NZ9skI=" formula="no" artifact="_x0030_" inline="no" validate="yes" Order="_x0032_" pdftag="Figure" isBookmarkSet="no"/>
  <Shape xmlns="" ID="aVY2CjqlgMI8G6U5bryiY+Q06io=" pdftag="H2" isBookmarkSet="no" bookmark="yes" Order="_x0031_"/>
  <Shape xmlns="" ID="FAgijZq0osQga3hAES3EBldZHLk=" pdftag="P" isBookmarkSet="no" bookmark="no" Order="_x0032_"/>
  <Shape xmlns="" ID="kJUusoY4NkrwrceUcoLpoay60pY=" isBookmarkSet="no" bookmark="yes" pdftag="H3" artifact="_x0030_" Order="_x0031_"/>
  <Shape xmlns="" ID="IsyigbIpnQfGFBI8wyfvWjcq0NA=" pdftag="P" isBookmarkSet="no" bookmark="no" Order="_x0032_"/>
  <Shape xmlns="" ID="TxccYWsuJbILO88l5LZeqIT1+yA=" formula="no" inline="no" pdftag="Figure" isBookmarkSet="no" artifact="_x0030_" validate="yes" bookmark="no" Order="_x0033_" Lang=""/>
  <Shape xmlns="" ID="u6FSVGqAGDYVL+duvQy5mniod5E=" isBookmarkSet="no" bookmark="yes" pdftag="H3" artifact="_x0030_" Order="_x0031_"/>
  <Shape xmlns="" ID="FiTai737MmK3NSmnm/UyqBbC4+c=" pdftag="P" isBookmarkSet="no" bookmark="no" Order="_x0033_"/>
  <Shape xmlns="" ID="XOENqOC1NLX7LrE227C5SFK/b2Y=" formula="no" inline="no" pdftag="Figure" isBookmarkSet="no" artifact="_x0030_" validate="yes" bookmark="no" Order="_x0032_" Lang=""/>
  <Shape xmlns="" ID="dnOubS14QWlW/q2nqnsjcmX/vkU=" isBookmarkSet="no" bookmark="yes" pdftag="H3" artifact="_x0030_" Order="_x0031_"/>
  <Shape xmlns="" ID="LdPyDq9NxbMWbXJVsmW/XHWOk9A=" formula="no" inline="no" pdftag="Figure" isBookmarkSet="no" artifact="_x0030_" validate="yes" bookmark="no" Order="_x0032_" Lang=""/>
  <Shape xmlns="" ID="j9qTlNt8TcxXZ/rVx8pa1WsQIfo=" pdftag="P" isBookmarkSet="no" bookmark="no" Order="_x0032_"/>
  <Shape xmlns="" ID="XZ1AWsu5R9mJMawiE2YxRmULPHc=" isBookmarkSet="no" bookmark="yes" pdftag="H3" artifact="_x0030_" Order="_x0031_"/>
  <Shape xmlns="" ID="/9U0m+lRfvcUKp8rFAjZX82gpVA=" pdftag="P" isBookmarkSet="no" bookmark="no" Order="_x0032_"/>
  <Shape xmlns="" ID="YrS5bn+gzJlhksaqZflwiIRtNnY=" pdftag="P" isBookmarkSet="no" bookmark="no" Order="_x0031_"/>
  <Shape xmlns="" ID="0rYCEu8qgzUFZVYwFsNf1MfshYo=" Order="_x0031_" pdftag="H2" isBookmarkSet="no" bookmark="yes"/>
  <Shape xmlns="" ID="63m29NfylORavd+BfSQEiyRUrzw=" Order="_x0033_" pdftag="P" isBookmarkSet="no"/>
  <Shape xmlns="" ID="0H2F6YAYy9n7ukOVLwejIwJqS5o=" formula="no" artifact="_x0030_" inline="no" validate="yes" Order="_x0032_" pdftag="Figure" isBookmarkSet="no"/>
  <Shape xmlns="" ID="TkWybgHv1qO0t13jUizWMLzABYc=" formula="no" artifact="_x0030_" inline="no" validate="yes" Order="_x0032_" pdftag="Figure" isBookmarkSet="no"/>
  <Shape xmlns="" ID="mbeMc+99NTKRa9yYg71zL9oyyaI=" pdftag="H2" isBookmarkSet="no" bookmark="yes" Order="_x0031_"/>
  <Shape xmlns="" ID="SsVgmDS2xdRfLlTjQ/BGuzwtL40=" isBookmarkSet="no" bookmark="yes" pdftag="H3" artifact="_x0030_" Order="_x0031_"/>
  <Shape xmlns="" ID="+2SzbSPtLXtTBMbikESogPfRXB4=" pdftag="P" isBookmarkSet="no" bookmark="no" Order="_x0033_"/>
  <Shape xmlns="" ID="UNgBjwQnq2uRWC9ugoaO6Fup+4Q=" formula="no" inline="no" pdftag="Figure" isBookmarkSet="no" artifact="_x0030_" validate="yes" bookmark="no" Order="_x0032_" Lang=""/>
  <Shape xmlns="" ID="eYJ+xFdEGJ1pJXmGSse8BFVikzo=" isBookmarkSet="no" bookmark="yes" pdftag="H3" artifact="_x0030_" Order="_x0031_"/>
  <Shape xmlns="" ID="6RRhWug9VYXWgLCHUhH5Hi0qsCs=" pdftag="P" isBookmarkSet="no" bookmark="no" Order="_x0032_"/>
  <Shape xmlns="" ID="AxbC/2FZel4blM8+Qm0ui/T4q3g=" pdftag="P" isBookmarkSet="no" bookmark="no" Order="_x0032_"/>
  <Shape xmlns="" ID="SUS6cR8ArprfWYiSHtd2J2zgKds=" formula="no" inline="no" pdftag="Figure" isBookmarkSet="no" artifact="_x0030_" validate="yes" bookmark="no" Order="_x0033_" Lang=""/>
  <Shape xmlns="" ID="ewgu/O4PG2Nogh9pDGNruMHxLeY=" pdftag="H2" isBookmarkSet="no" bookmark="yes" Order="_x0031_"/>
  <Shape xmlns="" ID="lxUurAYHyzhDEvOzyWD2dBv2A28=" isBookmarkSet="no" bookmark="yes" pdftag="H3" artifact="_x0030_" Order="_x0031_"/>
  <Shape xmlns="" ID="7vJDh4DSSfdztxUI2jupX8Ad24s=" pdftag="P" isBookmarkSet="no" bookmark="no" Order="_x0032_"/>
  <Shape xmlns="" ID="MqbnSyMGQ7AmIGCMoeBybamnJUk=" isBookmarkSet="no" bookmark="yes" pdftag="H3" artifact="_x0030_" Order="_x0031_"/>
  <Shape xmlns="" ID="BQauTC7rqhs1QMmqrzWxAvkrkGg=" pdftag="P" isBookmarkSet="no" bookmark="no" Order="_x0032_"/>
  <Shape xmlns="" ID="fKiLGlCp7l+UT84g/r6MYXvp9uU=" Order="_x0031_" isBookmarkSet="yes" bookmark="no" pdftag="_x005B_Artifact_x005D_" artifact="_x0031_"/>
  <Shape xmlns="" ID="9H4O4fuSu3jrqm5X7PLcQ0BpFpQ=" pdftag="P" isBookmarkSet="no" bookmark="no" Order="_x0031_"/>
  <Shape xmlns="" ID="Z9Q5Z79VISirYiTb8q5GfqOrbFI=" isBookmarkSet="no" bookmark="yes" pdftag="H3" artifact="_x0030_" Order="_x0031_"/>
  <Shape xmlns="" ID="nKeSJ6CnRLmEwOyOBG3LqGt50lo=" pdftag="P" isBookmarkSet="no" bookmark="no" Order="_x0032_"/>
  <Shape xmlns="" ID="Zac7qERixSkiEP4aIID00J+r8eU=" isBookmarkSet="no" bookmark="yes" pdftag="H3" artifact="_x0030_" Order="_x0031_"/>
  <Shape xmlns="" ID="hV67uMSyB2kebCk7Qz86To591/c=" pdftag="P" isBookmarkSet="no" bookmark="no" Order="_x0034_"/>
  <Shape xmlns="" ID="taXeDzurlakI/9/4b5V2fEIQSoQ=" formula="no" inline="no" isBookmarkSet="no" pdftag="Figure" artifact="_x0030_" validate="yes" bookmark="no" Order="_x0032_" Lang=""/>
  <Shape xmlns="" ID="8fwvWTnVqSTEZFPufQnJ5Vyt+9c=" Order="_x0034_" formula="no" inline="no" isBookmarkSet="no" validate="no" artifact="_x0031_" pdftag="_x005B_Artifact_x005D_" bookmark="no"/>
  <Shape xmlns="" ID="5hatItiYqq1hcGk7aoWm6ikcjBk=" formula="no" pdftag="Figure" inline="no" isBookmarkSet="no" artifact="_x0030_" validate="yes" bookmark="no" Order="_x0033_" Lang=""/>
  <Shape xmlns="" ID="v+I6RMiLl+OB9nzuq3FdxAWdIJk=" Order="_x0031_" pdftag="_x005B_Artifact_x005D_" artifact="_x0031_" isBookmarkSet="yes" bookmark="no"/>
  <Shape xmlns="" ID="/4+x3MeZ7y2UjeR0ZexJ9DLIrM4=" formula="no" inline="no" pdftag="Figure" isBookmarkSet="no" artifact="_x0030_" validate="yes" bookmark="no" Order="_x0031_" Lang=""/>
  <Shape xmlns="" ID="g9JlzhundRHAofYsCtPwB0HhlXs=" pdftag="H2" isBookmarkSet="no" bookmark="yes" Order="_x0031_"/>
  <Shape xmlns="" ID="Oiwh0GY15ZulgbwWnnTixrojrG0=" isBookmarkSet="no" bookmark="yes" pdftag="H3" artifact="_x0030_" Order="_x0031_"/>
  <Shape xmlns="" ID="Xn5v9GmoElSq/jV4ln5xyl1ZbJw=" pdftag="P" isBookmarkSet="no" bookmark="no" Order="_x0032_"/>
  <Shape xmlns="" ID="EtAtG4BdMjVrlEbLV0Q6rsdqxxs=" pdftag="P" isBookmarkSet="no" bookmark="no" Order="_x0033_"/>
  <Shape xmlns="" ID="2yZ89pfYKH2w2PTBanSE4MZaJt8=" Order="_x0031_" isBookmarkSet="yes" bookmark="no" pdftag="_x005B_Artifact_x005D_" artifact="_x0031_"/>
  <Shape xmlns="" ID="rQv4WFfjxhslmQWkzkFOzYaii3U=" formula="no" inline="no" pdftag="Figure" isBookmarkSet="no" artifact="_x0030_" validate="yes" bookmark="no" Order="_x0031_" Lang=""/>
  <Shape xmlns="" ID="MPN6bbcDGtWVAAoh00hhm0SBS9s=" pdftag="H2" isBookmarkSet="no" bookmark="yes" Order="_x0031_"/>
  <Shape xmlns="" ID="Wpj0cN9uiEVFLV4sO/GQxiHfJZs=" pdftag="H3" isBookmarkSet="no" bookmark="yes" Order="_x0032_"/>
  <Shape xmlns="" ID="KGzMagazp5KZiY0oKlPEUpsSli4=" pdftag="H2" isBookmarkSet="no" bookmark="yes" Order="_x0031_"/>
  <SubText xmlns="" ID="nKEhfuGtlrwLEvyJCAiytTN/oDc=" ActualText=""/>
  <SubText xmlns="" ID="+RO0osgdxRDvZon+Iky/F3LW4MM=" ActualText=""/>
  <SubText xmlns="" ID="FRStJrA2XFqh6AhmvpEAQ5fSX5M=" ActualText=""/>
  <SubText xmlns="" ID="icQ9b24RfiKdixmVnbbx0NZ9skI=" ActualText=""/>
  <SubText xmlns="" ID="TxccYWsuJbILO88l5LZeqIT1+yA=" ActualText=""/>
  <SubText xmlns="" ID="XOENqOC1NLX7LrE227C5SFK/b2Y=" ActualText=""/>
  <SubText xmlns="" ID="LdPyDq9NxbMWbXJVsmW/XHWOk9A=" ActualText=""/>
  <SubText xmlns="" ID="0H2F6YAYy9n7ukOVLwejIwJqS5o=" ActualText=""/>
  <SubText xmlns="" ID="TkWybgHv1qO0t13jUizWMLzABYc=" ActualText=""/>
  <SubText xmlns="" ID="UNgBjwQnq2uRWC9ugoaO6Fup+4Q=" ActualText=""/>
  <SubText xmlns="" ID="SUS6cR8ArprfWYiSHtd2J2zgKds=" ActualText=""/>
  <SubText xmlns="" ID="taXeDzurlakI/9/4b5V2fEIQSoQ=" ActualText=""/>
  <SubText xmlns="" ID="8fwvWTnVqSTEZFPufQnJ5Vyt+9c=" ActualText=""/>
  <SubText xmlns="" ID="5hatItiYqq1hcGk7aoWm6ikcjBk=" ActualText=""/>
  <SubText xmlns="" ID="/4+x3MeZ7y2UjeR0ZexJ9DLIrM4=" ActualText=""/>
  <SubText xmlns="" ID="rQv4WFfjxhslmQWkzkFOzYaii3U=" ActualText=""/>
  <Shape xmlns="" ID="lKM/5MxrkrR+h305D9311RdAeJc=" isBookmarkSet="no" bookmark="yes" pdftag="H3" artifact="_x0030_" Order="_x0031_"/>
  <Shape xmlns="" ID="qkIdIWERDFK1UgF0zc2ld4h9bH8=" isBookmarkSet="no" bookmark="yes" pdftag="H4" artifact="_x0030_" Order="_x0032_"/>
  <Shape xmlns="" ID="Je33tl/p0IceiUr4VsZliUau6M8=" pdftag="P" isBookmarkSet="no" bookmark="no" Order="_x0033_"/>
  <Shape xmlns="" ID="HwaMFF50EjiURo2yNIg0jeC4Kso=" isBookmarkSet="yes" bookmark="yes" pdftag="H4" artifact="_x0030_" Order="_x0032_"/>
  <Shape xmlns="" ID="f2OJxqvvBYRqjE8bcLKAZnOJZbA=" pdftag="P" isBookmarkSet="no" bookmark="no" Order="_x0033_"/>
  <Shape xmlns="" ID="2Wy5SwalmH/94ZiYXKGrWLOFhow=" formula="no" artifact="_x0030_" inline="no" validate="yes" pdftag="Figure" isBookmarkSet="no" bookmark="no" Order="_x0034_" Lang=""/>
  <Shape xmlns="" ID="6vGOzbw0B1WzgxTP3Oort6qSCt8=" Order="_x0031_" isBookmarkSet="yes" bookmark="no" pdftag="_x005B_Artifact_x005D_" artifact="_x0031_"/>
  <Shape xmlns="" ID="gJQvp+IrFBqZJMazFSmASmfz7LM=" isBookmarkSet="no" bookmark="yes" pdftag="H4" artifact="_x0030_" Order="_x0031_"/>
  <Shape xmlns="" ID="OSMYbn0mL5DYKFEKtyxPsEnsDAs=" pdftag="P" isBookmarkSet="no" bookmark="no" Order="_x0032_"/>
  <Shape xmlns="" ID="27zFMPb+D19JLahn0BMRRwUyxWc=" formula="no" artifact="_x0030_" inline="no" validate="yes" pdftag="Figure" isBookmarkSet="no" bookmark="no" Order="_x0033_" Lang=""/>
  <Shape xmlns="" ID="9pZqS+4fRd2zIc4yCyW84LXgXic=" Order="_x0031_" isBookmarkSet="yes" bookmark="no" pdftag="_x005B_Artifact_x005D_" artifact="_x0031_"/>
  <Shape xmlns="" ID="ARExaaYEaeuWz8QpCAxSOs3WWHE=" isBookmarkSet="no" bookmark="yes" pdftag="H4" artifact="_x0030_" Order="_x0031_"/>
  <Shape xmlns="" ID="fSGcHuEyCReGqtnwHO3rHawRDZE=" pdftag="P" isBookmarkSet="no" bookmark="no" Order="_x0032_"/>
  <Shape xmlns="" ID="yMOGLS+7tOmERlSCZWfNiJfEdz8=" formula="no" artifact="_x0030_" inline="no" validate="yes" pdftag="Figure" isBookmarkSet="no" bookmark="no" Order="_x0033_" Lang=""/>
  <Shape xmlns="" ID="rRwr3jqetjk0A/soS1w+hhTNcZ8=" Order="_x0031_" pdftag="_x005B_Artifact_x005D_" artifact="_x0031_" isBookmarkSet="yes" bookmark="no"/>
  <Shape xmlns="" ID="tzMye6DbrzdR+1Q7TBeep0Qv0BA=" isBookmarkSet="no" bookmark="yes" pdftag="H4" artifact="_x0030_" Order="_x0031_"/>
  <Shape xmlns="" ID="0tblqofoX6b4o2OdxDpG+DpwP8E=" pdftag="P" isBookmarkSet="no" bookmark="no" Order="_x0032_"/>
  <Shape xmlns="" ID="Oe+S1zgPatDpf6X5bFp5awwUsy4=" formula="no" artifact="_x0030_" inline="no" validate="yes" pdftag="Figure" isBookmarkSet="no" bookmark="no" Order="_x0033_" Lang=""/>
  <Shape xmlns="" ID="6yiMOpbaq/GGggG4AvLxNzzJLtM=" isBookmarkSet="no" bookmark="yes" pdftag="H3" artifact="_x0030_" Order="_x0031_"/>
  <Shape xmlns="" ID="UiP19EnqW8LmlS/0X3SkBfMh5lY=" isBookmarkSet="no" bookmark="yes" pdftag="H4" artifact="_x0030_" Order="_x0032_"/>
  <Shape xmlns="" ID="9Iq65khMZxHKEUFTjGhhv1OCRQc=" pdftag="P" isBookmarkSet="no" bookmark="no" Order="_x0033_"/>
  <Shape xmlns="" ID="ZZlspB6BxL4Cxd9N3tTW5UsW9cI=" formula="no" artifact="_x0030_" inline="no" validate="yes" pdftag="Figure" isBookmarkSet="no" bookmark="no" Order="_x0034_" Lang=""/>
  <SubText xmlns="" ID="ZZlspB6BxL4Cxd9N3tTW5UsW9cI=" ActualText=""/>
  <SubText xmlns="" ID="Oe+S1zgPatDpf6X5bFp5awwUsy4=" ActualText=""/>
  <SubText xmlns="" ID="yMOGLS+7tOmERlSCZWfNiJfEdz8=" ActualText=""/>
  <SubText xmlns="" ID="27zFMPb+D19JLahn0BMRRwUyxWc=" ActualText=""/>
  <SubText xmlns="" ID="2Wy5SwalmH/94ZiYXKGrWLOFhow=" ActualText=""/>
</PAW>
</file>

<file path=customXml/itemProps1.xml><?xml version="1.0" encoding="utf-8"?>
<ds:datastoreItem xmlns:ds="http://schemas.openxmlformats.org/officeDocument/2006/customXml" ds:itemID="{BDDA8F98-CF0A-47A4-BB33-D89B60E5DAF1}">
  <ds:schemaRefs>
    <ds:schemaRef ds:uri="http://www.net-centric.com/PAWPP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27855</TotalTime>
  <Words>1065</Words>
  <Application>Microsoft Office PowerPoint</Application>
  <PresentationFormat>Widescreen</PresentationFormat>
  <Paragraphs>162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Courier New</vt:lpstr>
      <vt:lpstr>Wingdings</vt:lpstr>
      <vt:lpstr>Wingdings 3</vt:lpstr>
      <vt:lpstr>Integral</vt:lpstr>
      <vt:lpstr>Making Your Mark!</vt:lpstr>
      <vt:lpstr>Centering Access</vt:lpstr>
      <vt:lpstr>Agenda</vt:lpstr>
      <vt:lpstr>Introduction</vt:lpstr>
      <vt:lpstr>About The Arc Minnesota</vt:lpstr>
      <vt:lpstr>About Me</vt:lpstr>
      <vt:lpstr>About Me, continued</vt:lpstr>
      <vt:lpstr>About Me, continued 2</vt:lpstr>
      <vt:lpstr>Ableism</vt:lpstr>
      <vt:lpstr>Defining Ableism</vt:lpstr>
      <vt:lpstr>Ableism Shows up in Many Ways..</vt:lpstr>
      <vt:lpstr>Ableism in Education</vt:lpstr>
      <vt:lpstr>Models of Disability</vt:lpstr>
      <vt:lpstr>Deficit-Based Language</vt:lpstr>
      <vt:lpstr>Ableism in Language</vt:lpstr>
      <vt:lpstr>Deficit-Based Language, continued</vt:lpstr>
      <vt:lpstr>Deficit-Based Language, continued 2</vt:lpstr>
      <vt:lpstr>Euphemisms and "Special" Terminology</vt:lpstr>
      <vt:lpstr>Language of Empowerment</vt:lpstr>
      <vt:lpstr>Not "Special Needs" Video</vt:lpstr>
      <vt:lpstr>Person-First Language</vt:lpstr>
      <vt:lpstr>Identity-First Language</vt:lpstr>
      <vt:lpstr>Disability Justice</vt:lpstr>
      <vt:lpstr>From The Disability Rights Movement to Disability Justice</vt:lpstr>
      <vt:lpstr>Cliffhangers of The Disability Rights Movement</vt:lpstr>
      <vt:lpstr>Disability Justice, continued</vt:lpstr>
      <vt:lpstr>Disability Justice Understands</vt:lpstr>
      <vt:lpstr>Disability Justice Primer</vt:lpstr>
      <vt:lpstr>Justice in education</vt:lpstr>
      <vt:lpstr>Making Your Mark! </vt:lpstr>
      <vt:lpstr>Making Your Mark</vt:lpstr>
      <vt:lpstr>Access is love!</vt:lpstr>
      <vt:lpstr>Thank You!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Your Mark!. Embracing Disability, Challenging Ableism, and Cultivating Impact. Charting the Cs 2024.</dc:title>
  <dc:creator>Brittanie Hernandez-Wilson;The Arc Minnesota</dc:creator>
  <cp:lastModifiedBy>Shuyin Maciel</cp:lastModifiedBy>
  <cp:revision>1284</cp:revision>
  <cp:lastPrinted>2024-03-31T15:14:27Z</cp:lastPrinted>
  <dcterms:created xsi:type="dcterms:W3CDTF">2020-04-18T15:28:58Z</dcterms:created>
  <dcterms:modified xsi:type="dcterms:W3CDTF">2024-04-06T16:29:17Z</dcterms:modified>
</cp:coreProperties>
</file>