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0363200" cy="7772400"/>
  <p:notesSz cx="10058400" cy="77724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2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1" autoAdjust="0"/>
    <p:restoredTop sz="86413" autoAdjust="0"/>
  </p:normalViewPr>
  <p:slideViewPr>
    <p:cSldViewPr>
      <p:cViewPr varScale="1">
        <p:scale>
          <a:sx n="100" d="100"/>
          <a:sy n="100" d="100"/>
        </p:scale>
        <p:origin x="1068" y="24"/>
      </p:cViewPr>
      <p:guideLst>
        <p:guide orient="horz" pos="2880"/>
        <p:guide pos="2225"/>
      </p:guideLst>
    </p:cSldViewPr>
  </p:slideViewPr>
  <p:outlineViewPr>
    <p:cViewPr>
      <p:scale>
        <a:sx n="33" d="100"/>
        <a:sy n="33" d="100"/>
      </p:scale>
      <p:origin x="0" y="-42186"/>
    </p:cViewPr>
  </p:outlineViewPr>
  <p:notesTextViewPr>
    <p:cViewPr>
      <p:scale>
        <a:sx n="100" d="100"/>
        <a:sy n="100" d="100"/>
      </p:scale>
      <p:origin x="0" y="0"/>
    </p:cViewPr>
  </p:notesTextViewPr>
  <p:sorterViewPr>
    <p:cViewPr>
      <p:scale>
        <a:sx n="100" d="100"/>
        <a:sy n="100" d="100"/>
      </p:scale>
      <p:origin x="0" y="-17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4D54DE9-B08F-8AD1-CAB4-EE4ABE827962}"/>
              </a:ext>
            </a:extLst>
          </p:cNvPr>
          <p:cNvSpPr>
            <a:spLocks noGrp="1"/>
          </p:cNvSpPr>
          <p:nvPr>
            <p:ph type="ctrTitle"/>
          </p:nvPr>
        </p:nvSpPr>
        <p:spPr>
          <a:xfrm>
            <a:off x="606868" y="2895455"/>
            <a:ext cx="9143009" cy="914400"/>
          </a:xfrm>
        </p:spPr>
        <p:txBody>
          <a:bodyPr anchor="ctr">
            <a:noAutofit/>
          </a:bodyPr>
          <a:lstStyle>
            <a:lvl1pPr algn="ctr">
              <a:defRPr sz="4000" spc="200" baseline="0">
                <a:solidFill>
                  <a:srgbClr val="333333"/>
                </a:solidFill>
              </a:defRPr>
            </a:lvl1pPr>
          </a:lstStyle>
          <a:p>
            <a:r>
              <a:rPr lang="en-US"/>
              <a:t>Click to edit Master title style</a:t>
            </a:r>
          </a:p>
        </p:txBody>
      </p:sp>
      <p:sp>
        <p:nvSpPr>
          <p:cNvPr id="9" name="Subtitle 2">
            <a:extLst>
              <a:ext uri="{FF2B5EF4-FFF2-40B4-BE49-F238E27FC236}">
                <a16:creationId xmlns:a16="http://schemas.microsoft.com/office/drawing/2014/main" id="{F95EF4AB-A61A-D7B0-6799-D0EB47CE2B58}"/>
              </a:ext>
            </a:extLst>
          </p:cNvPr>
          <p:cNvSpPr>
            <a:spLocks noGrp="1"/>
          </p:cNvSpPr>
          <p:nvPr>
            <p:ph type="subTitle" idx="1"/>
          </p:nvPr>
        </p:nvSpPr>
        <p:spPr>
          <a:xfrm>
            <a:off x="594837" y="3909540"/>
            <a:ext cx="9158764" cy="1043460"/>
          </a:xfrm>
        </p:spPr>
        <p:txBody>
          <a:bodyPr lIns="91440" rIns="91440" anchor="t" anchorCtr="0">
            <a:noAutofit/>
          </a:bodyPr>
          <a:lstStyle>
            <a:lvl1pPr marL="0" indent="0" algn="ctr">
              <a:lnSpc>
                <a:spcPct val="100000"/>
              </a:lnSpc>
              <a:spcBef>
                <a:spcPts val="0"/>
              </a:spcBef>
              <a:buNone/>
              <a:defRPr sz="3200" b="1">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pic>
        <p:nvPicPr>
          <p:cNvPr id="10" name="Picture 9"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5C844489-D3F8-C930-BDA5-ABFBD8512DC0}"/>
              </a:ext>
            </a:extLst>
          </p:cNvPr>
          <p:cNvPicPr>
            <a:picLocks noGrp="1" noChangeAspect="1"/>
          </p:cNvPicPr>
          <p:nvPr userDrawn="1"/>
        </p:nvPicPr>
        <p:blipFill>
          <a:blip r:embed="rId2"/>
          <a:stretch>
            <a:fillRect/>
          </a:stretch>
        </p:blipFill>
        <p:spPr>
          <a:xfrm>
            <a:off x="3276600" y="1789253"/>
            <a:ext cx="3804431" cy="845429"/>
          </a:xfrm>
          <a:prstGeom prst="rect">
            <a:avLst/>
          </a:prstGeom>
        </p:spPr>
      </p:pic>
      <p:sp>
        <p:nvSpPr>
          <p:cNvPr id="11" name="Content Placeholder 10">
            <a:extLst>
              <a:ext uri="{FF2B5EF4-FFF2-40B4-BE49-F238E27FC236}">
                <a16:creationId xmlns:a16="http://schemas.microsoft.com/office/drawing/2014/main" id="{603FB185-5266-D6D0-B7FC-1198081E6358}"/>
              </a:ext>
            </a:extLst>
          </p:cNvPr>
          <p:cNvSpPr>
            <a:spLocks noGrp="1"/>
          </p:cNvSpPr>
          <p:nvPr>
            <p:ph sz="quarter" idx="10"/>
          </p:nvPr>
        </p:nvSpPr>
        <p:spPr>
          <a:xfrm>
            <a:off x="606867" y="5181600"/>
            <a:ext cx="9143009" cy="1371600"/>
          </a:xfrm>
        </p:spPr>
        <p:txBody>
          <a:bodyPr/>
          <a:lstStyle>
            <a:lvl1pPr marL="0" indent="0" algn="ctr">
              <a:buNone/>
              <a:tabLst>
                <a:tab pos="1597025" algn="l"/>
              </a:tabLst>
              <a:defRPr/>
            </a:lvl1pPr>
            <a:lvl2pPr algn="ctr">
              <a:tabLst>
                <a:tab pos="1597025" algn="l"/>
              </a:tabLst>
              <a:defRPr/>
            </a:lvl2pPr>
            <a:lvl3pPr algn="ctr">
              <a:tabLst>
                <a:tab pos="1597025" algn="l"/>
              </a:tabLst>
              <a:defRPr/>
            </a:lvl3pPr>
            <a:lvl4pPr algn="ctr">
              <a:tabLst>
                <a:tab pos="1597025" algn="l"/>
              </a:tabLst>
              <a:defRPr/>
            </a:lvl4pPr>
            <a:lvl5pPr marL="2227113" indent="-342900" algn="ctr">
              <a:buFont typeface="Arial" panose="020B0604020202020204" pitchFamily="34" charset="0"/>
              <a:buChar char="•"/>
              <a:tabLst>
                <a:tab pos="1597025" algn="l"/>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orient="horz" pos="2448" userDrawn="1">
          <p15:clr>
            <a:srgbClr val="FBAE40"/>
          </p15:clr>
        </p15:guide>
        <p15:guide id="2" pos="32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EB859EC-5DE5-A404-DF99-D1CFBFB6CAB9}"/>
              </a:ext>
            </a:extLst>
          </p:cNvPr>
          <p:cNvSpPr>
            <a:spLocks noGrp="1"/>
          </p:cNvSpPr>
          <p:nvPr>
            <p:ph type="title"/>
          </p:nvPr>
        </p:nvSpPr>
        <p:spPr>
          <a:xfrm>
            <a:off x="603504" y="1572768"/>
            <a:ext cx="9163503" cy="1133856"/>
          </a:xfrm>
          <a:prstGeom prst="rect">
            <a:avLst/>
          </a:prstGeom>
        </p:spPr>
        <p:txBody>
          <a:bodyPr vert="horz" lIns="91440" tIns="45720" rIns="91440" bIns="45720" rtlCol="0" anchor="ctr">
            <a:noAutofit/>
          </a:bodyPr>
          <a:lstStyle/>
          <a:p>
            <a:r>
              <a:rPr lang="en-US" dirty="0"/>
              <a:t>Click to edit Master title style</a:t>
            </a:r>
          </a:p>
        </p:txBody>
      </p:sp>
      <p:sp>
        <p:nvSpPr>
          <p:cNvPr id="10" name="Text Placeholder 9">
            <a:extLst>
              <a:ext uri="{FF2B5EF4-FFF2-40B4-BE49-F238E27FC236}">
                <a16:creationId xmlns:a16="http://schemas.microsoft.com/office/drawing/2014/main" id="{A76C301B-3B9A-436E-D1D2-830199433170}"/>
              </a:ext>
            </a:extLst>
          </p:cNvPr>
          <p:cNvSpPr>
            <a:spLocks noGrp="1"/>
          </p:cNvSpPr>
          <p:nvPr>
            <p:ph type="body" sz="quarter" idx="10"/>
          </p:nvPr>
        </p:nvSpPr>
        <p:spPr>
          <a:xfrm>
            <a:off x="603250" y="2971800"/>
            <a:ext cx="916305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448" userDrawn="1">
          <p15:clr>
            <a:srgbClr val="FBAE40"/>
          </p15:clr>
        </p15:guide>
        <p15:guide id="2" pos="32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EB859EC-5DE5-A404-DF99-D1CFBFB6CAB9}"/>
              </a:ext>
            </a:extLst>
          </p:cNvPr>
          <p:cNvSpPr>
            <a:spLocks noGrp="1"/>
          </p:cNvSpPr>
          <p:nvPr>
            <p:ph type="title"/>
          </p:nvPr>
        </p:nvSpPr>
        <p:spPr>
          <a:xfrm>
            <a:off x="603504" y="1572768"/>
            <a:ext cx="9163503" cy="1133856"/>
          </a:xfrm>
          <a:prstGeom prst="rect">
            <a:avLst/>
          </a:prstGeom>
        </p:spPr>
        <p:txBody>
          <a:bodyPr vert="horz" lIns="91440" tIns="45720" rIns="91440" bIns="45720" rtlCol="0" anchor="ctr">
            <a:noAutofit/>
          </a:bodyPr>
          <a:lstStyle/>
          <a:p>
            <a:r>
              <a:rPr lang="en-US" dirty="0"/>
              <a:t>Click to edit Master title style</a:t>
            </a:r>
          </a:p>
        </p:txBody>
      </p:sp>
      <p:sp>
        <p:nvSpPr>
          <p:cNvPr id="10" name="Text Placeholder 9">
            <a:extLst>
              <a:ext uri="{FF2B5EF4-FFF2-40B4-BE49-F238E27FC236}">
                <a16:creationId xmlns:a16="http://schemas.microsoft.com/office/drawing/2014/main" id="{A76C301B-3B9A-436E-D1D2-830199433170}"/>
              </a:ext>
            </a:extLst>
          </p:cNvPr>
          <p:cNvSpPr>
            <a:spLocks noGrp="1"/>
          </p:cNvSpPr>
          <p:nvPr>
            <p:ph type="body" sz="quarter" idx="10"/>
          </p:nvPr>
        </p:nvSpPr>
        <p:spPr>
          <a:xfrm>
            <a:off x="603250" y="2971800"/>
            <a:ext cx="442595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9">
            <a:extLst>
              <a:ext uri="{FF2B5EF4-FFF2-40B4-BE49-F238E27FC236}">
                <a16:creationId xmlns:a16="http://schemas.microsoft.com/office/drawing/2014/main" id="{8E1DE65C-7E4F-8AD2-89D8-DD90FFE122F7}"/>
              </a:ext>
            </a:extLst>
          </p:cNvPr>
          <p:cNvSpPr>
            <a:spLocks noGrp="1"/>
          </p:cNvSpPr>
          <p:nvPr>
            <p:ph type="body" sz="quarter" idx="11"/>
          </p:nvPr>
        </p:nvSpPr>
        <p:spPr>
          <a:xfrm>
            <a:off x="5181600" y="2971800"/>
            <a:ext cx="457835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4474224"/>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26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4D54DE9-B08F-8AD1-CAB4-EE4ABE827962}"/>
              </a:ext>
            </a:extLst>
          </p:cNvPr>
          <p:cNvSpPr>
            <a:spLocks noGrp="1"/>
          </p:cNvSpPr>
          <p:nvPr>
            <p:ph type="ctrTitle"/>
          </p:nvPr>
        </p:nvSpPr>
        <p:spPr>
          <a:xfrm>
            <a:off x="606868" y="3352800"/>
            <a:ext cx="9143009" cy="914400"/>
          </a:xfrm>
        </p:spPr>
        <p:txBody>
          <a:bodyPr anchor="ctr">
            <a:noAutofit/>
          </a:bodyPr>
          <a:lstStyle>
            <a:lvl1pPr algn="ctr">
              <a:defRPr sz="4000" spc="200" baseline="0">
                <a:solidFill>
                  <a:srgbClr val="333333"/>
                </a:solidFill>
              </a:defRPr>
            </a:lvl1pPr>
          </a:lstStyle>
          <a:p>
            <a:r>
              <a:rPr lang="en-US"/>
              <a:t>Click to edit Master title style</a:t>
            </a:r>
          </a:p>
        </p:txBody>
      </p:sp>
      <p:pic>
        <p:nvPicPr>
          <p:cNvPr id="10" name="Picture 9"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5C844489-D3F8-C930-BDA5-ABFBD8512DC0}"/>
              </a:ext>
            </a:extLst>
          </p:cNvPr>
          <p:cNvPicPr>
            <a:picLocks noGrp="1" noChangeAspect="1"/>
          </p:cNvPicPr>
          <p:nvPr userDrawn="1"/>
        </p:nvPicPr>
        <p:blipFill>
          <a:blip r:embed="rId2"/>
          <a:stretch>
            <a:fillRect/>
          </a:stretch>
        </p:blipFill>
        <p:spPr>
          <a:xfrm>
            <a:off x="3657600" y="1989667"/>
            <a:ext cx="3048000" cy="677333"/>
          </a:xfrm>
          <a:prstGeom prst="rect">
            <a:avLst/>
          </a:prstGeom>
        </p:spPr>
      </p:pic>
      <p:sp>
        <p:nvSpPr>
          <p:cNvPr id="11" name="Content Placeholder 10">
            <a:extLst>
              <a:ext uri="{FF2B5EF4-FFF2-40B4-BE49-F238E27FC236}">
                <a16:creationId xmlns:a16="http://schemas.microsoft.com/office/drawing/2014/main" id="{603FB185-5266-D6D0-B7FC-1198081E6358}"/>
              </a:ext>
            </a:extLst>
          </p:cNvPr>
          <p:cNvSpPr>
            <a:spLocks noGrp="1"/>
          </p:cNvSpPr>
          <p:nvPr>
            <p:ph sz="quarter" idx="10"/>
          </p:nvPr>
        </p:nvSpPr>
        <p:spPr>
          <a:xfrm>
            <a:off x="606867" y="4343400"/>
            <a:ext cx="9143009" cy="2209800"/>
          </a:xfrm>
        </p:spPr>
        <p:txBody>
          <a:bodyPr/>
          <a:lstStyle>
            <a:lvl1pPr marL="0" indent="0" algn="ctr">
              <a:buNone/>
              <a:tabLst>
                <a:tab pos="1597025" algn="l"/>
              </a:tabLst>
              <a:defRPr/>
            </a:lvl1pPr>
            <a:lvl2pPr algn="ctr">
              <a:tabLst>
                <a:tab pos="1597025" algn="l"/>
              </a:tabLst>
              <a:defRPr/>
            </a:lvl2pPr>
            <a:lvl3pPr algn="ctr">
              <a:tabLst>
                <a:tab pos="1597025" algn="l"/>
              </a:tabLst>
              <a:defRPr/>
            </a:lvl3pPr>
            <a:lvl4pPr algn="ctr">
              <a:tabLst>
                <a:tab pos="1597025" algn="l"/>
              </a:tabLst>
              <a:defRPr/>
            </a:lvl4pPr>
            <a:lvl5pPr marL="2227113" indent="-342900" algn="ctr">
              <a:buFont typeface="Arial" panose="020B0604020202020204" pitchFamily="34" charset="0"/>
              <a:buChar char="•"/>
              <a:tabLst>
                <a:tab pos="1597025" algn="l"/>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1854598"/>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26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Arrow: Right 7" hidden="1">
            <a:extLst>
              <a:ext uri="{FF2B5EF4-FFF2-40B4-BE49-F238E27FC236}">
                <a16:creationId xmlns:a16="http://schemas.microsoft.com/office/drawing/2014/main" id="{D68A512F-7E54-8E21-63BA-3BBA68711D2B}"/>
              </a:ext>
              <a:ext uri="{C183D7F6-B498-43B3-948B-1728B52AA6E4}">
                <adec:decorative xmlns:adec="http://schemas.microsoft.com/office/drawing/2017/decorative" val="1"/>
              </a:ext>
            </a:extLst>
          </p:cNvPr>
          <p:cNvSpPr/>
          <p:nvPr userDrawn="1"/>
        </p:nvSpPr>
        <p:spPr>
          <a:xfrm flipH="1">
            <a:off x="10520218" y="0"/>
            <a:ext cx="792569"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Arrow: Right 8" hidden="1">
            <a:extLst>
              <a:ext uri="{FF2B5EF4-FFF2-40B4-BE49-F238E27FC236}">
                <a16:creationId xmlns:a16="http://schemas.microsoft.com/office/drawing/2014/main" id="{59AD353C-998A-CA66-36C3-153D89F411F6}"/>
              </a:ext>
              <a:ext uri="{C183D7F6-B498-43B3-948B-1728B52AA6E4}">
                <adec:decorative xmlns:adec="http://schemas.microsoft.com/office/drawing/2017/decorative" val="1"/>
              </a:ext>
            </a:extLst>
          </p:cNvPr>
          <p:cNvSpPr/>
          <p:nvPr userDrawn="1"/>
        </p:nvSpPr>
        <p:spPr>
          <a:xfrm>
            <a:off x="-882838" y="-4657"/>
            <a:ext cx="792569"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Title Placeholder 1">
            <a:extLst>
              <a:ext uri="{FF2B5EF4-FFF2-40B4-BE49-F238E27FC236}">
                <a16:creationId xmlns:a16="http://schemas.microsoft.com/office/drawing/2014/main" id="{4F573FAA-9F5A-F158-8DB7-D98C5DA11BB3}"/>
              </a:ext>
            </a:extLst>
          </p:cNvPr>
          <p:cNvSpPr>
            <a:spLocks noGrp="1"/>
          </p:cNvSpPr>
          <p:nvPr>
            <p:ph type="title"/>
          </p:nvPr>
        </p:nvSpPr>
        <p:spPr>
          <a:xfrm>
            <a:off x="603504" y="1572768"/>
            <a:ext cx="9163503" cy="1133856"/>
          </a:xfrm>
          <a:prstGeom prst="rect">
            <a:avLst/>
          </a:prstGeom>
        </p:spPr>
        <p:txBody>
          <a:bodyPr vert="horz" lIns="91440" tIns="45720" rIns="91440" bIns="45720" rtlCol="0" anchor="ctr">
            <a:noAutofit/>
          </a:bodyPr>
          <a:lstStyle/>
          <a:p>
            <a:r>
              <a:rPr lang="en-US" dirty="0"/>
              <a:t>Click to edit Master title style</a:t>
            </a:r>
          </a:p>
        </p:txBody>
      </p:sp>
      <p:sp>
        <p:nvSpPr>
          <p:cNvPr id="10" name="Text Placeholder 2">
            <a:extLst>
              <a:ext uri="{FF2B5EF4-FFF2-40B4-BE49-F238E27FC236}">
                <a16:creationId xmlns:a16="http://schemas.microsoft.com/office/drawing/2014/main" id="{A8EBE5A9-9E5F-9201-6156-8DD9D46EA131}"/>
              </a:ext>
            </a:extLst>
          </p:cNvPr>
          <p:cNvSpPr>
            <a:spLocks noGrp="1"/>
          </p:cNvSpPr>
          <p:nvPr>
            <p:ph type="body" idx="1"/>
          </p:nvPr>
        </p:nvSpPr>
        <p:spPr>
          <a:xfrm>
            <a:off x="612949" y="2829711"/>
            <a:ext cx="9140651" cy="3737294"/>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shape 1">
            <a:extLst>
              <a:ext uri="{FF2B5EF4-FFF2-40B4-BE49-F238E27FC236}">
                <a16:creationId xmlns:a16="http://schemas.microsoft.com/office/drawing/2014/main" id="{6ABACB1B-1E96-CDF3-3AF0-46DAC1750E32}"/>
              </a:ext>
              <a:ext uri="{C183D7F6-B498-43B3-948B-1728B52AA6E4}">
                <adec:decorative xmlns:adec="http://schemas.microsoft.com/office/drawing/2017/decorative" val="1"/>
              </a:ext>
            </a:extLst>
          </p:cNvPr>
          <p:cNvSpPr/>
          <p:nvPr userDrawn="1"/>
        </p:nvSpPr>
        <p:spPr>
          <a:xfrm>
            <a:off x="946" y="1143001"/>
            <a:ext cx="189642" cy="1686710"/>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12" name="shape 1">
            <a:extLst>
              <a:ext uri="{FF2B5EF4-FFF2-40B4-BE49-F238E27FC236}">
                <a16:creationId xmlns:a16="http://schemas.microsoft.com/office/drawing/2014/main" id="{8EDD7EB9-49FF-875C-AFED-1CEDDAE75C17}"/>
              </a:ext>
              <a:ext uri="{C183D7F6-B498-43B3-948B-1728B52AA6E4}">
                <adec:decorative xmlns:adec="http://schemas.microsoft.com/office/drawing/2017/decorative" val="1"/>
              </a:ext>
            </a:extLst>
          </p:cNvPr>
          <p:cNvSpPr/>
          <p:nvPr userDrawn="1"/>
        </p:nvSpPr>
        <p:spPr>
          <a:xfrm>
            <a:off x="0" y="2829711"/>
            <a:ext cx="189642" cy="4026744"/>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13" name="TextBox 12">
            <a:extLst>
              <a:ext uri="{FF2B5EF4-FFF2-40B4-BE49-F238E27FC236}">
                <a16:creationId xmlns:a16="http://schemas.microsoft.com/office/drawing/2014/main" id="{4E444551-127A-71C1-DC93-8F684EC71C99}"/>
              </a:ext>
              <a:ext uri="{C183D7F6-B498-43B3-948B-1728B52AA6E4}">
                <adec:decorative xmlns:adec="http://schemas.microsoft.com/office/drawing/2017/decorative" val="1"/>
              </a:ext>
            </a:extLst>
          </p:cNvPr>
          <p:cNvSpPr txBox="1"/>
          <p:nvPr userDrawn="1"/>
        </p:nvSpPr>
        <p:spPr>
          <a:xfrm>
            <a:off x="9906000" y="7403068"/>
            <a:ext cx="457200" cy="369332"/>
          </a:xfrm>
          <a:prstGeom prst="rect">
            <a:avLst/>
          </a:prstGeom>
          <a:solidFill>
            <a:srgbClr val="79D6FF"/>
          </a:solidFill>
        </p:spPr>
        <p:txBody>
          <a:bodyPr wrap="square" rtlCol="0">
            <a:spAutoFit/>
          </a:bodyPr>
          <a:lstStyle/>
          <a:p>
            <a:pPr algn="ctr"/>
            <a:fld id="{E87E798C-1626-44D4-9BFF-3156840017C8}" type="slidenum">
              <a:rPr lang="en-US" b="1" smtClean="0">
                <a:latin typeface="Calibri" panose="020F0502020204030204" pitchFamily="34" charset="0"/>
                <a:cs typeface="Calibri" panose="020F0502020204030204" pitchFamily="34" charset="0"/>
              </a:rPr>
              <a:pPr algn="ctr"/>
              <a:t>‹#›</a:t>
            </a:fld>
            <a:endParaRPr lang="en-US" b="1"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xStyles>
    <p:titleStyle>
      <a:lvl1pPr>
        <a:defRPr sz="3600" b="1">
          <a:latin typeface="+mj-lt"/>
          <a:ea typeface="+mj-ea"/>
          <a:cs typeface="+mj-cs"/>
        </a:defRPr>
      </a:lvl1pPr>
    </p:titleStyle>
    <p:bodyStyle>
      <a:lvl1pPr marL="342900" indent="-342900">
        <a:lnSpc>
          <a:spcPct val="90000"/>
        </a:lnSpc>
        <a:spcBef>
          <a:spcPts val="600"/>
        </a:spcBef>
        <a:spcAft>
          <a:spcPts val="600"/>
        </a:spcAft>
        <a:buClr>
          <a:srgbClr val="003399"/>
        </a:buClr>
        <a:buSzPct val="115000"/>
        <a:buFont typeface="Arial" panose="020B0604020202020204" pitchFamily="34" charset="0"/>
        <a:buChar char="•"/>
        <a:defRPr sz="2400">
          <a:latin typeface="+mn-lt"/>
          <a:ea typeface="+mn-ea"/>
          <a:cs typeface="+mn-cs"/>
        </a:defRPr>
      </a:lvl1pPr>
      <a:lvl2pPr marL="813953" indent="-342900">
        <a:buClr>
          <a:srgbClr val="003399"/>
        </a:buClr>
        <a:buSzPct val="80000"/>
        <a:buFont typeface="Courier New" panose="02070309020205020404" pitchFamily="49" charset="0"/>
        <a:buChar char="o"/>
        <a:defRPr sz="2400">
          <a:latin typeface="+mn-lt"/>
          <a:ea typeface="+mn-ea"/>
          <a:cs typeface="+mn-cs"/>
        </a:defRPr>
      </a:lvl2pPr>
      <a:lvl3pPr marL="1285006" indent="-342900">
        <a:buClr>
          <a:srgbClr val="003399"/>
        </a:buClr>
        <a:buFont typeface="Wingdings" panose="05000000000000000000" pitchFamily="2" charset="2"/>
        <a:buChar char="§"/>
        <a:defRPr sz="2400">
          <a:latin typeface="+mn-lt"/>
          <a:ea typeface="+mn-ea"/>
          <a:cs typeface="+mn-cs"/>
        </a:defRPr>
      </a:lvl3pPr>
      <a:lvl4pPr marL="1756059" indent="-342900">
        <a:buClr>
          <a:srgbClr val="003399"/>
        </a:buClr>
        <a:buFont typeface="Arial" panose="020B0604020202020204" pitchFamily="34" charset="0"/>
        <a:buChar char="•"/>
        <a:defRPr sz="2400">
          <a:latin typeface="+mn-lt"/>
          <a:ea typeface="+mn-ea"/>
          <a:cs typeface="+mn-cs"/>
        </a:defRPr>
      </a:lvl4pPr>
      <a:lvl5pPr marL="1884213">
        <a:defRPr sz="2400">
          <a:latin typeface="+mn-lt"/>
          <a:ea typeface="+mn-ea"/>
          <a:cs typeface="+mn-cs"/>
        </a:defRPr>
      </a:lvl5pPr>
      <a:lvl6pPr marL="2355266">
        <a:defRPr sz="2400">
          <a:latin typeface="+mn-lt"/>
          <a:ea typeface="+mn-ea"/>
          <a:cs typeface="+mn-cs"/>
        </a:defRPr>
      </a:lvl6pPr>
      <a:lvl7pPr marL="2826319">
        <a:defRPr>
          <a:latin typeface="+mn-lt"/>
          <a:ea typeface="+mn-ea"/>
          <a:cs typeface="+mn-cs"/>
        </a:defRPr>
      </a:lvl7pPr>
      <a:lvl8pPr marL="3297372">
        <a:defRPr>
          <a:latin typeface="+mn-lt"/>
          <a:ea typeface="+mn-ea"/>
          <a:cs typeface="+mn-cs"/>
        </a:defRPr>
      </a:lvl8pPr>
      <a:lvl9pPr marL="3768425">
        <a:defRPr>
          <a:latin typeface="+mn-lt"/>
          <a:ea typeface="+mn-ea"/>
          <a:cs typeface="+mn-cs"/>
        </a:defRPr>
      </a:lvl9pPr>
    </p:bodyStyle>
    <p:otherStyle>
      <a:lvl1pPr marL="0">
        <a:defRPr>
          <a:latin typeface="+mn-lt"/>
          <a:ea typeface="+mn-ea"/>
          <a:cs typeface="+mn-cs"/>
        </a:defRPr>
      </a:lvl1pPr>
      <a:lvl2pPr marL="471053">
        <a:defRPr>
          <a:latin typeface="+mn-lt"/>
          <a:ea typeface="+mn-ea"/>
          <a:cs typeface="+mn-cs"/>
        </a:defRPr>
      </a:lvl2pPr>
      <a:lvl3pPr marL="942106">
        <a:defRPr>
          <a:latin typeface="+mn-lt"/>
          <a:ea typeface="+mn-ea"/>
          <a:cs typeface="+mn-cs"/>
        </a:defRPr>
      </a:lvl3pPr>
      <a:lvl4pPr marL="1413159">
        <a:defRPr>
          <a:latin typeface="+mn-lt"/>
          <a:ea typeface="+mn-ea"/>
          <a:cs typeface="+mn-cs"/>
        </a:defRPr>
      </a:lvl4pPr>
      <a:lvl5pPr marL="1884213">
        <a:defRPr>
          <a:latin typeface="+mn-lt"/>
          <a:ea typeface="+mn-ea"/>
          <a:cs typeface="+mn-cs"/>
        </a:defRPr>
      </a:lvl5pPr>
      <a:lvl6pPr marL="2355266">
        <a:defRPr>
          <a:latin typeface="+mn-lt"/>
          <a:ea typeface="+mn-ea"/>
          <a:cs typeface="+mn-cs"/>
        </a:defRPr>
      </a:lvl6pPr>
      <a:lvl7pPr marL="2826319">
        <a:defRPr>
          <a:latin typeface="+mn-lt"/>
          <a:ea typeface="+mn-ea"/>
          <a:cs typeface="+mn-cs"/>
        </a:defRPr>
      </a:lvl7pPr>
      <a:lvl8pPr marL="3297372">
        <a:defRPr>
          <a:latin typeface="+mn-lt"/>
          <a:ea typeface="+mn-ea"/>
          <a:cs typeface="+mn-cs"/>
        </a:defRPr>
      </a:lvl8pPr>
      <a:lvl9pPr marL="3768425">
        <a:defRPr>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32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julie.neururer@state.mn.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hs.state.mn.us/main/idcplg?IdcService=GET_DYNAMIC_CONVERSION&amp;RevisionSelectionMethod=LatestReleased&amp;dDocName=dhs16_185198"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mn.gov/MDE/dse/sped/proc/" TargetMode="External"/><Relationship Id="rId2" Type="http://schemas.openxmlformats.org/officeDocument/2006/relationships/hyperlink" Target="https://education.mn.gov/MDE/dse/sped/med/" TargetMode="External"/><Relationship Id="rId1" Type="http://schemas.openxmlformats.org/officeDocument/2006/relationships/slideLayout" Target="../slideLayouts/slideLayout2.xml"/><Relationship Id="rId4" Type="http://schemas.openxmlformats.org/officeDocument/2006/relationships/hyperlink" Target="https://edocs.dhs.state.mn.us/lfserver/Public/DHS-3456-E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mn.gov/MDE/dse/sped/med/" TargetMode="External"/><Relationship Id="rId2" Type="http://schemas.openxmlformats.org/officeDocument/2006/relationships/hyperlink" Target="https://www.dhs.state.mn.us/main/idcplg?IdcService=GET_DYNAMIC_CONVERSION&amp;RevisionSelectionMethod=LatestReleased&amp;dDocName=dhs16_18519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julie.neururer@state.mn.u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evisor.mn.gov/statutes/cite/125A.21" TargetMode="External"/><Relationship Id="rId2" Type="http://schemas.openxmlformats.org/officeDocument/2006/relationships/hyperlink" Target="https://education.mn.gov/MDE/dse/sped/med/" TargetMode="External"/><Relationship Id="rId1" Type="http://schemas.openxmlformats.org/officeDocument/2006/relationships/slideLayout" Target="../slideLayouts/slideLayout2.xml"/><Relationship Id="rId4" Type="http://schemas.openxmlformats.org/officeDocument/2006/relationships/hyperlink" Target="https://www.ecfr.gov/current/title-34/subtitle-B/chapter-III/part-300/subpart-B/subject-group-ECFRf27988d69cd5d3a/section-300.10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dhs.state.mn.us/main/idcplg?IdcService=GET_DYNAMIC_CONVERSION&amp;RevisionSelectionMethod=LatestReleased&amp;dDocName=dhs16_185200#e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ublic.education.mn.gov/MDEAnalytics/DataTopic.jsp?TOPICID=455" TargetMode="External"/><Relationship Id="rId2" Type="http://schemas.openxmlformats.org/officeDocument/2006/relationships/hyperlink" Target="https://files.kff.org/attachment/fact-sheet-medicaid-state-MN"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medicaid.gov/resources-for-states/medicaid-state-technical-assistance/medicaid-and-school-based-services/index.html"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medicaid.gov/resources-for-states/medicaid-state-technical-assistance/medicaid-and-school-based-services/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ED06937-51DE-CFC7-709B-FC3B0923B9A1}"/>
              </a:ext>
            </a:extLst>
          </p:cNvPr>
          <p:cNvSpPr>
            <a:spLocks noGrp="1"/>
          </p:cNvSpPr>
          <p:nvPr>
            <p:ph type="ctrTitle"/>
          </p:nvPr>
        </p:nvSpPr>
        <p:spPr/>
        <p:txBody>
          <a:bodyPr/>
          <a:lstStyle/>
          <a:p>
            <a:r>
              <a:rPr lang="en-US" dirty="0"/>
              <a:t>Minnesota Department Of Education</a:t>
            </a:r>
          </a:p>
        </p:txBody>
      </p:sp>
      <p:sp>
        <p:nvSpPr>
          <p:cNvPr id="6" name="Subtitle 5">
            <a:extLst>
              <a:ext uri="{FF2B5EF4-FFF2-40B4-BE49-F238E27FC236}">
                <a16:creationId xmlns:a16="http://schemas.microsoft.com/office/drawing/2014/main" id="{C936D0D6-0861-DFEA-7FA5-174CE831FBFB}"/>
              </a:ext>
            </a:extLst>
          </p:cNvPr>
          <p:cNvSpPr>
            <a:spLocks noGrp="1"/>
          </p:cNvSpPr>
          <p:nvPr>
            <p:ph type="subTitle" idx="1"/>
          </p:nvPr>
        </p:nvSpPr>
        <p:spPr/>
        <p:txBody>
          <a:bodyPr/>
          <a:lstStyle/>
          <a:p>
            <a:r>
              <a:rPr lang="en-US" dirty="0"/>
              <a:t>Third Party Reimbursement</a:t>
            </a:r>
          </a:p>
        </p:txBody>
      </p:sp>
      <p:sp>
        <p:nvSpPr>
          <p:cNvPr id="7" name="Content Placeholder 6">
            <a:extLst>
              <a:ext uri="{FF2B5EF4-FFF2-40B4-BE49-F238E27FC236}">
                <a16:creationId xmlns:a16="http://schemas.microsoft.com/office/drawing/2014/main" id="{5E35663C-3BD1-52A6-36FD-CBA1D250936E}"/>
              </a:ext>
            </a:extLst>
          </p:cNvPr>
          <p:cNvSpPr>
            <a:spLocks noGrp="1"/>
          </p:cNvSpPr>
          <p:nvPr>
            <p:ph sz="quarter" idx="10"/>
          </p:nvPr>
        </p:nvSpPr>
        <p:spPr/>
        <p:txBody>
          <a:bodyPr/>
          <a:lstStyle/>
          <a:p>
            <a:r>
              <a:rPr lang="en-US" dirty="0"/>
              <a:t>Julie </a:t>
            </a:r>
            <a:r>
              <a:rPr lang="en-US" dirty="0" err="1"/>
              <a:t>Neururer</a:t>
            </a:r>
            <a:r>
              <a:rPr lang="en-US" dirty="0"/>
              <a:t>, BA, MSW, LICSW </a:t>
            </a:r>
          </a:p>
          <a:p>
            <a:r>
              <a:rPr lang="en-US" dirty="0"/>
              <a:t>Interagency Services Special</a:t>
            </a:r>
          </a:p>
          <a:p>
            <a:r>
              <a:rPr lang="en-US" dirty="0"/>
              <a:t> </a:t>
            </a:r>
            <a:r>
              <a:rPr lang="en-US" dirty="0">
                <a:solidFill>
                  <a:srgbClr val="000099"/>
                </a:solidFill>
                <a:hlinkClick r:id="rId2">
                  <a:extLst>
                    <a:ext uri="{A12FA001-AC4F-418D-AE19-62706E023703}">
                      <ahyp:hlinkClr xmlns:ahyp="http://schemas.microsoft.com/office/drawing/2018/hyperlinkcolor" val="tx"/>
                    </a:ext>
                  </a:extLst>
                </a:hlinkClick>
              </a:rPr>
              <a:t>julie.neururer@state.mn.us</a:t>
            </a:r>
            <a:endParaRPr lang="en-US" dirty="0">
              <a:solidFill>
                <a:srgbClr val="0000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865B842-C32D-2E35-9A15-62AED2B4D055}"/>
              </a:ext>
            </a:extLst>
          </p:cNvPr>
          <p:cNvSpPr>
            <a:spLocks noGrp="1"/>
          </p:cNvSpPr>
          <p:nvPr>
            <p:ph type="title"/>
          </p:nvPr>
        </p:nvSpPr>
        <p:spPr>
          <a:xfrm>
            <a:off x="603504" y="1789176"/>
            <a:ext cx="9163503" cy="649224"/>
          </a:xfrm>
        </p:spPr>
        <p:txBody>
          <a:bodyPr/>
          <a:lstStyle/>
          <a:p>
            <a:r>
              <a:rPr lang="en-US" dirty="0"/>
              <a:t>Covered AT devices</a:t>
            </a:r>
          </a:p>
        </p:txBody>
      </p:sp>
      <p:sp>
        <p:nvSpPr>
          <p:cNvPr id="15" name="Text Placeholder 14">
            <a:extLst>
              <a:ext uri="{FF2B5EF4-FFF2-40B4-BE49-F238E27FC236}">
                <a16:creationId xmlns:a16="http://schemas.microsoft.com/office/drawing/2014/main" id="{D875EB33-D0CD-279B-63FE-8FB77EB7F563}"/>
              </a:ext>
            </a:extLst>
          </p:cNvPr>
          <p:cNvSpPr>
            <a:spLocks noGrp="1"/>
          </p:cNvSpPr>
          <p:nvPr>
            <p:ph type="body" sz="quarter" idx="10"/>
          </p:nvPr>
        </p:nvSpPr>
        <p:spPr>
          <a:xfrm>
            <a:off x="603250" y="2667000"/>
            <a:ext cx="4730752" cy="4419600"/>
          </a:xfrm>
        </p:spPr>
        <p:txBody>
          <a:bodyPr/>
          <a:lstStyle/>
          <a:p>
            <a:pPr marL="0" indent="0">
              <a:buNone/>
            </a:pPr>
            <a:r>
              <a:rPr lang="en-US" dirty="0">
                <a:solidFill>
                  <a:srgbClr val="0000CC"/>
                </a:solidFill>
                <a:hlinkClick r:id="rId2">
                  <a:extLst>
                    <a:ext uri="{A12FA001-AC4F-418D-AE19-62706E023703}">
                      <ahyp:hlinkClr xmlns:ahyp="http://schemas.microsoft.com/office/drawing/2018/hyperlinkcolor" val="tx"/>
                    </a:ext>
                  </a:extLst>
                </a:hlinkClick>
              </a:rPr>
              <a:t>Covered AT devices</a:t>
            </a:r>
            <a:endParaRPr lang="en-US" dirty="0">
              <a:solidFill>
                <a:srgbClr val="0000CC"/>
              </a:solidFill>
            </a:endParaRPr>
          </a:p>
          <a:p>
            <a:r>
              <a:rPr lang="en-US" dirty="0"/>
              <a:t>Hearing amplification devices –</a:t>
            </a:r>
          </a:p>
          <a:p>
            <a:pPr lvl="1">
              <a:lnSpc>
                <a:spcPct val="90000"/>
              </a:lnSpc>
              <a:spcBef>
                <a:spcPts val="600"/>
              </a:spcBef>
              <a:spcAft>
                <a:spcPts val="600"/>
              </a:spcAft>
            </a:pPr>
            <a:r>
              <a:rPr lang="en-US" dirty="0"/>
              <a:t>for example, FM systems</a:t>
            </a:r>
          </a:p>
          <a:p>
            <a:r>
              <a:rPr lang="en-US" dirty="0"/>
              <a:t>Dedicated speech generating devices (“locked” for a specific </a:t>
            </a:r>
            <a:br>
              <a:rPr lang="en-US" dirty="0"/>
            </a:br>
            <a:r>
              <a:rPr lang="en-US" dirty="0"/>
              <a:t>use or purpose)</a:t>
            </a:r>
          </a:p>
          <a:p>
            <a:r>
              <a:rPr lang="en-US" dirty="0"/>
              <a:t>Communication picture books</a:t>
            </a:r>
          </a:p>
          <a:p>
            <a:r>
              <a:rPr lang="en-US" dirty="0"/>
              <a:t>Communication charts and boards</a:t>
            </a:r>
          </a:p>
          <a:p>
            <a:r>
              <a:rPr lang="en-US" dirty="0"/>
              <a:t>Mechanical devices</a:t>
            </a:r>
          </a:p>
          <a:p>
            <a:r>
              <a:rPr lang="en-US" dirty="0"/>
              <a:t>Electronic devices</a:t>
            </a:r>
          </a:p>
        </p:txBody>
      </p:sp>
      <p:sp>
        <p:nvSpPr>
          <p:cNvPr id="16" name="Text Placeholder 15">
            <a:extLst>
              <a:ext uri="{FF2B5EF4-FFF2-40B4-BE49-F238E27FC236}">
                <a16:creationId xmlns:a16="http://schemas.microsoft.com/office/drawing/2014/main" id="{BF830F5F-DB48-F8FD-998B-A2088D41D669}"/>
              </a:ext>
            </a:extLst>
          </p:cNvPr>
          <p:cNvSpPr>
            <a:spLocks noGrp="1"/>
          </p:cNvSpPr>
          <p:nvPr>
            <p:ph type="body" sz="quarter" idx="11"/>
          </p:nvPr>
        </p:nvSpPr>
        <p:spPr>
          <a:xfrm>
            <a:off x="5480048" y="2743200"/>
            <a:ext cx="4730752" cy="4343400"/>
          </a:xfrm>
        </p:spPr>
        <p:txBody>
          <a:bodyPr/>
          <a:lstStyle/>
          <a:p>
            <a:r>
              <a:rPr lang="en-US" dirty="0"/>
              <a:t>Electronic tablets</a:t>
            </a:r>
          </a:p>
          <a:p>
            <a:r>
              <a:rPr lang="en-US" dirty="0"/>
              <a:t>Communication software application</a:t>
            </a:r>
          </a:p>
          <a:p>
            <a:r>
              <a:rPr lang="en-US" dirty="0"/>
              <a:t>Carrying cases or mounting</a:t>
            </a:r>
          </a:p>
          <a:p>
            <a:r>
              <a:rPr lang="en-US" dirty="0"/>
              <a:t>Other accessories that are medically necessary</a:t>
            </a:r>
          </a:p>
          <a:p>
            <a:r>
              <a:rPr lang="en-US" dirty="0"/>
              <a:t>Mobility devices – for example, wheelchair 	walkers</a:t>
            </a:r>
          </a:p>
          <a:p>
            <a:r>
              <a:rPr lang="en-US" dirty="0"/>
              <a:t>Positioning devices – for example, standing boards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004B1D9-4A34-1AE7-A08C-C90AEF67F7A1}"/>
              </a:ext>
              <a:ext uri="{C183D7F6-B498-43B3-948B-1728B52AA6E4}">
                <adec:decorative xmlns:adec="http://schemas.microsoft.com/office/drawing/2017/decorative" val="1"/>
              </a:ext>
            </a:extLst>
          </p:cNvPr>
          <p:cNvGrpSpPr/>
          <p:nvPr/>
        </p:nvGrpSpPr>
        <p:grpSpPr>
          <a:xfrm>
            <a:off x="567883" y="3208915"/>
            <a:ext cx="9208330" cy="3203419"/>
            <a:chOff x="567883" y="3208915"/>
            <a:chExt cx="9208330" cy="3203419"/>
          </a:xfrm>
        </p:grpSpPr>
        <p:grpSp>
          <p:nvGrpSpPr>
            <p:cNvPr id="4" name="object 4">
              <a:extLst>
                <a:ext uri="{C183D7F6-B498-43B3-948B-1728B52AA6E4}">
                  <adec:decorative xmlns:adec="http://schemas.microsoft.com/office/drawing/2017/decorative" val="1"/>
                </a:ext>
              </a:extLst>
            </p:cNvPr>
            <p:cNvGrpSpPr/>
            <p:nvPr/>
          </p:nvGrpSpPr>
          <p:grpSpPr>
            <a:xfrm>
              <a:off x="1117969" y="3600427"/>
              <a:ext cx="8658244" cy="2280035"/>
              <a:chOff x="1085087" y="3608832"/>
              <a:chExt cx="8403590" cy="2212975"/>
            </a:xfrm>
          </p:grpSpPr>
          <p:sp>
            <p:nvSpPr>
              <p:cNvPr id="5" name="object 5"/>
              <p:cNvSpPr/>
              <p:nvPr/>
            </p:nvSpPr>
            <p:spPr>
              <a:xfrm>
                <a:off x="1085075" y="4820424"/>
                <a:ext cx="8403590" cy="504825"/>
              </a:xfrm>
              <a:custGeom>
                <a:avLst/>
                <a:gdLst/>
                <a:ahLst/>
                <a:cxnLst/>
                <a:rect l="l" t="t" r="r" b="b"/>
                <a:pathLst>
                  <a:path w="8403590" h="504825">
                    <a:moveTo>
                      <a:pt x="315468" y="495300"/>
                    </a:moveTo>
                    <a:lnTo>
                      <a:pt x="0" y="495300"/>
                    </a:lnTo>
                    <a:lnTo>
                      <a:pt x="0" y="504444"/>
                    </a:lnTo>
                    <a:lnTo>
                      <a:pt x="315468" y="504444"/>
                    </a:lnTo>
                    <a:lnTo>
                      <a:pt x="315468" y="495300"/>
                    </a:lnTo>
                    <a:close/>
                  </a:path>
                  <a:path w="8403590" h="504825">
                    <a:moveTo>
                      <a:pt x="315468" y="0"/>
                    </a:moveTo>
                    <a:lnTo>
                      <a:pt x="0" y="0"/>
                    </a:lnTo>
                    <a:lnTo>
                      <a:pt x="0" y="7620"/>
                    </a:lnTo>
                    <a:lnTo>
                      <a:pt x="315468" y="7620"/>
                    </a:lnTo>
                    <a:lnTo>
                      <a:pt x="315468" y="0"/>
                    </a:lnTo>
                    <a:close/>
                  </a:path>
                  <a:path w="8403590" h="504825">
                    <a:moveTo>
                      <a:pt x="425196" y="495300"/>
                    </a:moveTo>
                    <a:lnTo>
                      <a:pt x="402336" y="495300"/>
                    </a:lnTo>
                    <a:lnTo>
                      <a:pt x="402336" y="504444"/>
                    </a:lnTo>
                    <a:lnTo>
                      <a:pt x="425196" y="504444"/>
                    </a:lnTo>
                    <a:lnTo>
                      <a:pt x="425196" y="495300"/>
                    </a:lnTo>
                    <a:close/>
                  </a:path>
                  <a:path w="8403590" h="504825">
                    <a:moveTo>
                      <a:pt x="425196" y="0"/>
                    </a:moveTo>
                    <a:lnTo>
                      <a:pt x="402336" y="0"/>
                    </a:lnTo>
                    <a:lnTo>
                      <a:pt x="402336" y="7620"/>
                    </a:lnTo>
                    <a:lnTo>
                      <a:pt x="425196" y="7620"/>
                    </a:lnTo>
                    <a:lnTo>
                      <a:pt x="425196" y="0"/>
                    </a:lnTo>
                    <a:close/>
                  </a:path>
                  <a:path w="8403590" h="504825">
                    <a:moveTo>
                      <a:pt x="536460" y="495300"/>
                    </a:moveTo>
                    <a:lnTo>
                      <a:pt x="512064" y="495300"/>
                    </a:lnTo>
                    <a:lnTo>
                      <a:pt x="512064" y="504444"/>
                    </a:lnTo>
                    <a:lnTo>
                      <a:pt x="536460" y="504444"/>
                    </a:lnTo>
                    <a:lnTo>
                      <a:pt x="536460" y="495300"/>
                    </a:lnTo>
                    <a:close/>
                  </a:path>
                  <a:path w="8403590" h="504825">
                    <a:moveTo>
                      <a:pt x="536460" y="0"/>
                    </a:moveTo>
                    <a:lnTo>
                      <a:pt x="512064" y="0"/>
                    </a:lnTo>
                    <a:lnTo>
                      <a:pt x="512064" y="7620"/>
                    </a:lnTo>
                    <a:lnTo>
                      <a:pt x="536460" y="7620"/>
                    </a:lnTo>
                    <a:lnTo>
                      <a:pt x="536460" y="0"/>
                    </a:lnTo>
                    <a:close/>
                  </a:path>
                  <a:path w="8403590" h="504825">
                    <a:moveTo>
                      <a:pt x="646176" y="495300"/>
                    </a:moveTo>
                    <a:lnTo>
                      <a:pt x="623328" y="495300"/>
                    </a:lnTo>
                    <a:lnTo>
                      <a:pt x="623328" y="504444"/>
                    </a:lnTo>
                    <a:lnTo>
                      <a:pt x="646176" y="504444"/>
                    </a:lnTo>
                    <a:lnTo>
                      <a:pt x="646176" y="495300"/>
                    </a:lnTo>
                    <a:close/>
                  </a:path>
                  <a:path w="8403590" h="504825">
                    <a:moveTo>
                      <a:pt x="646176" y="0"/>
                    </a:moveTo>
                    <a:lnTo>
                      <a:pt x="623328" y="0"/>
                    </a:lnTo>
                    <a:lnTo>
                      <a:pt x="623328" y="7620"/>
                    </a:lnTo>
                    <a:lnTo>
                      <a:pt x="646176" y="7620"/>
                    </a:lnTo>
                    <a:lnTo>
                      <a:pt x="646176" y="0"/>
                    </a:lnTo>
                    <a:close/>
                  </a:path>
                  <a:path w="8403590" h="504825">
                    <a:moveTo>
                      <a:pt x="757440" y="495300"/>
                    </a:moveTo>
                    <a:lnTo>
                      <a:pt x="733044" y="495300"/>
                    </a:lnTo>
                    <a:lnTo>
                      <a:pt x="733044" y="504444"/>
                    </a:lnTo>
                    <a:lnTo>
                      <a:pt x="757440" y="504444"/>
                    </a:lnTo>
                    <a:lnTo>
                      <a:pt x="757440" y="495300"/>
                    </a:lnTo>
                    <a:close/>
                  </a:path>
                  <a:path w="8403590" h="504825">
                    <a:moveTo>
                      <a:pt x="757440" y="0"/>
                    </a:moveTo>
                    <a:lnTo>
                      <a:pt x="733044" y="0"/>
                    </a:lnTo>
                    <a:lnTo>
                      <a:pt x="733044" y="7620"/>
                    </a:lnTo>
                    <a:lnTo>
                      <a:pt x="757440" y="7620"/>
                    </a:lnTo>
                    <a:lnTo>
                      <a:pt x="757440" y="0"/>
                    </a:lnTo>
                    <a:close/>
                  </a:path>
                  <a:path w="8403590" h="504825">
                    <a:moveTo>
                      <a:pt x="867168" y="495300"/>
                    </a:moveTo>
                    <a:lnTo>
                      <a:pt x="844308" y="495300"/>
                    </a:lnTo>
                    <a:lnTo>
                      <a:pt x="844308" y="504444"/>
                    </a:lnTo>
                    <a:lnTo>
                      <a:pt x="867168" y="504444"/>
                    </a:lnTo>
                    <a:lnTo>
                      <a:pt x="867168" y="495300"/>
                    </a:lnTo>
                    <a:close/>
                  </a:path>
                  <a:path w="8403590" h="504825">
                    <a:moveTo>
                      <a:pt x="867168" y="0"/>
                    </a:moveTo>
                    <a:lnTo>
                      <a:pt x="844308" y="0"/>
                    </a:lnTo>
                    <a:lnTo>
                      <a:pt x="844308" y="7620"/>
                    </a:lnTo>
                    <a:lnTo>
                      <a:pt x="867168" y="7620"/>
                    </a:lnTo>
                    <a:lnTo>
                      <a:pt x="867168" y="0"/>
                    </a:lnTo>
                    <a:close/>
                  </a:path>
                  <a:path w="8403590" h="504825">
                    <a:moveTo>
                      <a:pt x="1365504" y="495300"/>
                    </a:moveTo>
                    <a:lnTo>
                      <a:pt x="954036" y="495300"/>
                    </a:lnTo>
                    <a:lnTo>
                      <a:pt x="954036" y="504444"/>
                    </a:lnTo>
                    <a:lnTo>
                      <a:pt x="1365504" y="504444"/>
                    </a:lnTo>
                    <a:lnTo>
                      <a:pt x="1365504" y="495300"/>
                    </a:lnTo>
                    <a:close/>
                  </a:path>
                  <a:path w="8403590" h="504825">
                    <a:moveTo>
                      <a:pt x="1365504" y="0"/>
                    </a:moveTo>
                    <a:lnTo>
                      <a:pt x="954036" y="0"/>
                    </a:lnTo>
                    <a:lnTo>
                      <a:pt x="954036" y="7620"/>
                    </a:lnTo>
                    <a:lnTo>
                      <a:pt x="1365504" y="7620"/>
                    </a:lnTo>
                    <a:lnTo>
                      <a:pt x="1365504" y="0"/>
                    </a:lnTo>
                    <a:close/>
                  </a:path>
                  <a:path w="8403590" h="504825">
                    <a:moveTo>
                      <a:pt x="1476768" y="495300"/>
                    </a:moveTo>
                    <a:lnTo>
                      <a:pt x="1452372" y="495300"/>
                    </a:lnTo>
                    <a:lnTo>
                      <a:pt x="1452372" y="504444"/>
                    </a:lnTo>
                    <a:lnTo>
                      <a:pt x="1476768" y="504444"/>
                    </a:lnTo>
                    <a:lnTo>
                      <a:pt x="1476768" y="495300"/>
                    </a:lnTo>
                    <a:close/>
                  </a:path>
                  <a:path w="8403590" h="504825">
                    <a:moveTo>
                      <a:pt x="1476768" y="0"/>
                    </a:moveTo>
                    <a:lnTo>
                      <a:pt x="1452372" y="0"/>
                    </a:lnTo>
                    <a:lnTo>
                      <a:pt x="1452372" y="7620"/>
                    </a:lnTo>
                    <a:lnTo>
                      <a:pt x="1476768" y="7620"/>
                    </a:lnTo>
                    <a:lnTo>
                      <a:pt x="1476768" y="0"/>
                    </a:lnTo>
                    <a:close/>
                  </a:path>
                  <a:path w="8403590" h="504825">
                    <a:moveTo>
                      <a:pt x="1586496" y="495300"/>
                    </a:moveTo>
                    <a:lnTo>
                      <a:pt x="1563624" y="495300"/>
                    </a:lnTo>
                    <a:lnTo>
                      <a:pt x="1563624" y="504444"/>
                    </a:lnTo>
                    <a:lnTo>
                      <a:pt x="1586496" y="504444"/>
                    </a:lnTo>
                    <a:lnTo>
                      <a:pt x="1586496" y="495300"/>
                    </a:lnTo>
                    <a:close/>
                  </a:path>
                  <a:path w="8403590" h="504825">
                    <a:moveTo>
                      <a:pt x="1586496" y="0"/>
                    </a:moveTo>
                    <a:lnTo>
                      <a:pt x="1563624" y="0"/>
                    </a:lnTo>
                    <a:lnTo>
                      <a:pt x="1563624" y="7620"/>
                    </a:lnTo>
                    <a:lnTo>
                      <a:pt x="1586496" y="7620"/>
                    </a:lnTo>
                    <a:lnTo>
                      <a:pt x="1586496" y="0"/>
                    </a:lnTo>
                    <a:close/>
                  </a:path>
                  <a:path w="8403590" h="504825">
                    <a:moveTo>
                      <a:pt x="1697748" y="495300"/>
                    </a:moveTo>
                    <a:lnTo>
                      <a:pt x="1673364" y="495300"/>
                    </a:lnTo>
                    <a:lnTo>
                      <a:pt x="1673364" y="504444"/>
                    </a:lnTo>
                    <a:lnTo>
                      <a:pt x="1697748" y="504444"/>
                    </a:lnTo>
                    <a:lnTo>
                      <a:pt x="1697748" y="495300"/>
                    </a:lnTo>
                    <a:close/>
                  </a:path>
                  <a:path w="8403590" h="504825">
                    <a:moveTo>
                      <a:pt x="1697748" y="0"/>
                    </a:moveTo>
                    <a:lnTo>
                      <a:pt x="1673364" y="0"/>
                    </a:lnTo>
                    <a:lnTo>
                      <a:pt x="1673364" y="7620"/>
                    </a:lnTo>
                    <a:lnTo>
                      <a:pt x="1697748" y="7620"/>
                    </a:lnTo>
                    <a:lnTo>
                      <a:pt x="1697748" y="0"/>
                    </a:lnTo>
                    <a:close/>
                  </a:path>
                  <a:path w="8403590" h="504825">
                    <a:moveTo>
                      <a:pt x="1807476" y="495300"/>
                    </a:moveTo>
                    <a:lnTo>
                      <a:pt x="1784604" y="495300"/>
                    </a:lnTo>
                    <a:lnTo>
                      <a:pt x="1784604" y="504444"/>
                    </a:lnTo>
                    <a:lnTo>
                      <a:pt x="1807476" y="504444"/>
                    </a:lnTo>
                    <a:lnTo>
                      <a:pt x="1807476" y="495300"/>
                    </a:lnTo>
                    <a:close/>
                  </a:path>
                  <a:path w="8403590" h="504825">
                    <a:moveTo>
                      <a:pt x="1807476" y="0"/>
                    </a:moveTo>
                    <a:lnTo>
                      <a:pt x="1784604" y="0"/>
                    </a:lnTo>
                    <a:lnTo>
                      <a:pt x="1784604" y="7620"/>
                    </a:lnTo>
                    <a:lnTo>
                      <a:pt x="1807476" y="7620"/>
                    </a:lnTo>
                    <a:lnTo>
                      <a:pt x="1807476" y="0"/>
                    </a:lnTo>
                    <a:close/>
                  </a:path>
                  <a:path w="8403590" h="504825">
                    <a:moveTo>
                      <a:pt x="1917204" y="495300"/>
                    </a:moveTo>
                    <a:lnTo>
                      <a:pt x="1894344" y="495300"/>
                    </a:lnTo>
                    <a:lnTo>
                      <a:pt x="1894344" y="504444"/>
                    </a:lnTo>
                    <a:lnTo>
                      <a:pt x="1917204" y="504444"/>
                    </a:lnTo>
                    <a:lnTo>
                      <a:pt x="1917204" y="495300"/>
                    </a:lnTo>
                    <a:close/>
                  </a:path>
                  <a:path w="8403590" h="504825">
                    <a:moveTo>
                      <a:pt x="1917204" y="0"/>
                    </a:moveTo>
                    <a:lnTo>
                      <a:pt x="1894344" y="0"/>
                    </a:lnTo>
                    <a:lnTo>
                      <a:pt x="1894344" y="7620"/>
                    </a:lnTo>
                    <a:lnTo>
                      <a:pt x="1917204" y="7620"/>
                    </a:lnTo>
                    <a:lnTo>
                      <a:pt x="1917204" y="0"/>
                    </a:lnTo>
                    <a:close/>
                  </a:path>
                  <a:path w="8403590" h="504825">
                    <a:moveTo>
                      <a:pt x="2415540" y="495300"/>
                    </a:moveTo>
                    <a:lnTo>
                      <a:pt x="2005596" y="495300"/>
                    </a:lnTo>
                    <a:lnTo>
                      <a:pt x="2005596" y="504444"/>
                    </a:lnTo>
                    <a:lnTo>
                      <a:pt x="2415540" y="504444"/>
                    </a:lnTo>
                    <a:lnTo>
                      <a:pt x="2415540" y="495300"/>
                    </a:lnTo>
                    <a:close/>
                  </a:path>
                  <a:path w="8403590" h="504825">
                    <a:moveTo>
                      <a:pt x="2415540" y="0"/>
                    </a:moveTo>
                    <a:lnTo>
                      <a:pt x="2005596" y="0"/>
                    </a:lnTo>
                    <a:lnTo>
                      <a:pt x="2005596" y="7620"/>
                    </a:lnTo>
                    <a:lnTo>
                      <a:pt x="2415540" y="7620"/>
                    </a:lnTo>
                    <a:lnTo>
                      <a:pt x="2415540" y="0"/>
                    </a:lnTo>
                    <a:close/>
                  </a:path>
                  <a:path w="8403590" h="504825">
                    <a:moveTo>
                      <a:pt x="2526804" y="495300"/>
                    </a:moveTo>
                    <a:lnTo>
                      <a:pt x="2503932" y="495300"/>
                    </a:lnTo>
                    <a:lnTo>
                      <a:pt x="2503932" y="504444"/>
                    </a:lnTo>
                    <a:lnTo>
                      <a:pt x="2526804" y="504444"/>
                    </a:lnTo>
                    <a:lnTo>
                      <a:pt x="2526804" y="495300"/>
                    </a:lnTo>
                    <a:close/>
                  </a:path>
                  <a:path w="8403590" h="504825">
                    <a:moveTo>
                      <a:pt x="2526804" y="0"/>
                    </a:moveTo>
                    <a:lnTo>
                      <a:pt x="2503932" y="0"/>
                    </a:lnTo>
                    <a:lnTo>
                      <a:pt x="2503932" y="7620"/>
                    </a:lnTo>
                    <a:lnTo>
                      <a:pt x="2526804" y="7620"/>
                    </a:lnTo>
                    <a:lnTo>
                      <a:pt x="2526804" y="0"/>
                    </a:lnTo>
                    <a:close/>
                  </a:path>
                  <a:path w="8403590" h="504825">
                    <a:moveTo>
                      <a:pt x="2636532" y="495300"/>
                    </a:moveTo>
                    <a:lnTo>
                      <a:pt x="2613660" y="495300"/>
                    </a:lnTo>
                    <a:lnTo>
                      <a:pt x="2613660" y="504444"/>
                    </a:lnTo>
                    <a:lnTo>
                      <a:pt x="2636532" y="504444"/>
                    </a:lnTo>
                    <a:lnTo>
                      <a:pt x="2636532" y="495300"/>
                    </a:lnTo>
                    <a:close/>
                  </a:path>
                  <a:path w="8403590" h="504825">
                    <a:moveTo>
                      <a:pt x="2636532" y="0"/>
                    </a:moveTo>
                    <a:lnTo>
                      <a:pt x="2613660" y="0"/>
                    </a:lnTo>
                    <a:lnTo>
                      <a:pt x="2613660" y="7620"/>
                    </a:lnTo>
                    <a:lnTo>
                      <a:pt x="2636532" y="7620"/>
                    </a:lnTo>
                    <a:lnTo>
                      <a:pt x="2636532" y="0"/>
                    </a:lnTo>
                    <a:close/>
                  </a:path>
                  <a:path w="8403590" h="504825">
                    <a:moveTo>
                      <a:pt x="2747784" y="495300"/>
                    </a:moveTo>
                    <a:lnTo>
                      <a:pt x="2723400" y="495300"/>
                    </a:lnTo>
                    <a:lnTo>
                      <a:pt x="2723400" y="504444"/>
                    </a:lnTo>
                    <a:lnTo>
                      <a:pt x="2747784" y="504444"/>
                    </a:lnTo>
                    <a:lnTo>
                      <a:pt x="2747784" y="495300"/>
                    </a:lnTo>
                    <a:close/>
                  </a:path>
                  <a:path w="8403590" h="504825">
                    <a:moveTo>
                      <a:pt x="2747784" y="0"/>
                    </a:moveTo>
                    <a:lnTo>
                      <a:pt x="2723400" y="0"/>
                    </a:lnTo>
                    <a:lnTo>
                      <a:pt x="2723400" y="7620"/>
                    </a:lnTo>
                    <a:lnTo>
                      <a:pt x="2747784" y="7620"/>
                    </a:lnTo>
                    <a:lnTo>
                      <a:pt x="2747784" y="0"/>
                    </a:lnTo>
                    <a:close/>
                  </a:path>
                  <a:path w="8403590" h="504825">
                    <a:moveTo>
                      <a:pt x="2857512" y="495300"/>
                    </a:moveTo>
                    <a:lnTo>
                      <a:pt x="2834640" y="495300"/>
                    </a:lnTo>
                    <a:lnTo>
                      <a:pt x="2834640" y="504444"/>
                    </a:lnTo>
                    <a:lnTo>
                      <a:pt x="2857512" y="504444"/>
                    </a:lnTo>
                    <a:lnTo>
                      <a:pt x="2857512" y="495300"/>
                    </a:lnTo>
                    <a:close/>
                  </a:path>
                  <a:path w="8403590" h="504825">
                    <a:moveTo>
                      <a:pt x="2857512" y="0"/>
                    </a:moveTo>
                    <a:lnTo>
                      <a:pt x="2834640" y="0"/>
                    </a:lnTo>
                    <a:lnTo>
                      <a:pt x="2834640" y="7620"/>
                    </a:lnTo>
                    <a:lnTo>
                      <a:pt x="2857512" y="7620"/>
                    </a:lnTo>
                    <a:lnTo>
                      <a:pt x="2857512" y="0"/>
                    </a:lnTo>
                    <a:close/>
                  </a:path>
                  <a:path w="8403590" h="504825">
                    <a:moveTo>
                      <a:pt x="2968764" y="495300"/>
                    </a:moveTo>
                    <a:lnTo>
                      <a:pt x="2944380" y="495300"/>
                    </a:lnTo>
                    <a:lnTo>
                      <a:pt x="2944380" y="504444"/>
                    </a:lnTo>
                    <a:lnTo>
                      <a:pt x="2968764" y="504444"/>
                    </a:lnTo>
                    <a:lnTo>
                      <a:pt x="2968764" y="495300"/>
                    </a:lnTo>
                    <a:close/>
                  </a:path>
                  <a:path w="8403590" h="504825">
                    <a:moveTo>
                      <a:pt x="2968764" y="0"/>
                    </a:moveTo>
                    <a:lnTo>
                      <a:pt x="2944380" y="0"/>
                    </a:lnTo>
                    <a:lnTo>
                      <a:pt x="2944380" y="7620"/>
                    </a:lnTo>
                    <a:lnTo>
                      <a:pt x="2968764" y="7620"/>
                    </a:lnTo>
                    <a:lnTo>
                      <a:pt x="2968764" y="0"/>
                    </a:lnTo>
                    <a:close/>
                  </a:path>
                  <a:path w="8403590" h="504825">
                    <a:moveTo>
                      <a:pt x="3467112" y="495300"/>
                    </a:moveTo>
                    <a:lnTo>
                      <a:pt x="3055632" y="495300"/>
                    </a:lnTo>
                    <a:lnTo>
                      <a:pt x="3055632" y="504444"/>
                    </a:lnTo>
                    <a:lnTo>
                      <a:pt x="3467112" y="504444"/>
                    </a:lnTo>
                    <a:lnTo>
                      <a:pt x="3467112" y="495300"/>
                    </a:lnTo>
                    <a:close/>
                  </a:path>
                  <a:path w="8403590" h="504825">
                    <a:moveTo>
                      <a:pt x="3576840" y="495300"/>
                    </a:moveTo>
                    <a:lnTo>
                      <a:pt x="3553980" y="495300"/>
                    </a:lnTo>
                    <a:lnTo>
                      <a:pt x="3553980" y="504444"/>
                    </a:lnTo>
                    <a:lnTo>
                      <a:pt x="3576840" y="504444"/>
                    </a:lnTo>
                    <a:lnTo>
                      <a:pt x="3576840" y="495300"/>
                    </a:lnTo>
                    <a:close/>
                  </a:path>
                  <a:path w="8403590" h="504825">
                    <a:moveTo>
                      <a:pt x="3688092" y="495300"/>
                    </a:moveTo>
                    <a:lnTo>
                      <a:pt x="3663708" y="495300"/>
                    </a:lnTo>
                    <a:lnTo>
                      <a:pt x="3663708" y="504444"/>
                    </a:lnTo>
                    <a:lnTo>
                      <a:pt x="3688092" y="504444"/>
                    </a:lnTo>
                    <a:lnTo>
                      <a:pt x="3688092" y="495300"/>
                    </a:lnTo>
                    <a:close/>
                  </a:path>
                  <a:path w="8403590" h="504825">
                    <a:moveTo>
                      <a:pt x="3797820" y="495300"/>
                    </a:moveTo>
                    <a:lnTo>
                      <a:pt x="3774960" y="495300"/>
                    </a:lnTo>
                    <a:lnTo>
                      <a:pt x="3774960" y="504444"/>
                    </a:lnTo>
                    <a:lnTo>
                      <a:pt x="3797820" y="504444"/>
                    </a:lnTo>
                    <a:lnTo>
                      <a:pt x="3797820" y="495300"/>
                    </a:lnTo>
                    <a:close/>
                  </a:path>
                  <a:path w="8403590" h="504825">
                    <a:moveTo>
                      <a:pt x="3909072" y="495300"/>
                    </a:moveTo>
                    <a:lnTo>
                      <a:pt x="3884688" y="495300"/>
                    </a:lnTo>
                    <a:lnTo>
                      <a:pt x="3884688" y="504444"/>
                    </a:lnTo>
                    <a:lnTo>
                      <a:pt x="3909072" y="504444"/>
                    </a:lnTo>
                    <a:lnTo>
                      <a:pt x="3909072" y="495300"/>
                    </a:lnTo>
                    <a:close/>
                  </a:path>
                  <a:path w="8403590" h="504825">
                    <a:moveTo>
                      <a:pt x="4018800" y="495300"/>
                    </a:moveTo>
                    <a:lnTo>
                      <a:pt x="3995940" y="495300"/>
                    </a:lnTo>
                    <a:lnTo>
                      <a:pt x="3995940" y="504444"/>
                    </a:lnTo>
                    <a:lnTo>
                      <a:pt x="4018800" y="504444"/>
                    </a:lnTo>
                    <a:lnTo>
                      <a:pt x="4018800" y="495300"/>
                    </a:lnTo>
                    <a:close/>
                  </a:path>
                  <a:path w="8403590" h="504825">
                    <a:moveTo>
                      <a:pt x="4517148" y="495300"/>
                    </a:moveTo>
                    <a:lnTo>
                      <a:pt x="4105668" y="495300"/>
                    </a:lnTo>
                    <a:lnTo>
                      <a:pt x="4105668" y="504444"/>
                    </a:lnTo>
                    <a:lnTo>
                      <a:pt x="4517148" y="504444"/>
                    </a:lnTo>
                    <a:lnTo>
                      <a:pt x="4517148" y="495300"/>
                    </a:lnTo>
                    <a:close/>
                  </a:path>
                  <a:path w="8403590" h="504825">
                    <a:moveTo>
                      <a:pt x="4628400" y="495300"/>
                    </a:moveTo>
                    <a:lnTo>
                      <a:pt x="4604004" y="495300"/>
                    </a:lnTo>
                    <a:lnTo>
                      <a:pt x="4604004" y="504444"/>
                    </a:lnTo>
                    <a:lnTo>
                      <a:pt x="4628400" y="504444"/>
                    </a:lnTo>
                    <a:lnTo>
                      <a:pt x="4628400" y="495300"/>
                    </a:lnTo>
                    <a:close/>
                  </a:path>
                  <a:path w="8403590" h="504825">
                    <a:moveTo>
                      <a:pt x="4628400" y="0"/>
                    </a:moveTo>
                    <a:lnTo>
                      <a:pt x="4604004" y="0"/>
                    </a:lnTo>
                    <a:lnTo>
                      <a:pt x="4604004" y="7620"/>
                    </a:lnTo>
                    <a:lnTo>
                      <a:pt x="4628400" y="7620"/>
                    </a:lnTo>
                    <a:lnTo>
                      <a:pt x="4628400" y="0"/>
                    </a:lnTo>
                    <a:close/>
                  </a:path>
                  <a:path w="8403590" h="504825">
                    <a:moveTo>
                      <a:pt x="4738128" y="495300"/>
                    </a:moveTo>
                    <a:lnTo>
                      <a:pt x="4715268" y="495300"/>
                    </a:lnTo>
                    <a:lnTo>
                      <a:pt x="4715268" y="504444"/>
                    </a:lnTo>
                    <a:lnTo>
                      <a:pt x="4738128" y="504444"/>
                    </a:lnTo>
                    <a:lnTo>
                      <a:pt x="4738128" y="495300"/>
                    </a:lnTo>
                    <a:close/>
                  </a:path>
                  <a:path w="8403590" h="504825">
                    <a:moveTo>
                      <a:pt x="4849380" y="495300"/>
                    </a:moveTo>
                    <a:lnTo>
                      <a:pt x="4824996" y="495300"/>
                    </a:lnTo>
                    <a:lnTo>
                      <a:pt x="4824996" y="504444"/>
                    </a:lnTo>
                    <a:lnTo>
                      <a:pt x="4849380" y="504444"/>
                    </a:lnTo>
                    <a:lnTo>
                      <a:pt x="4849380" y="495300"/>
                    </a:lnTo>
                    <a:close/>
                  </a:path>
                  <a:path w="8403590" h="504825">
                    <a:moveTo>
                      <a:pt x="4849380" y="0"/>
                    </a:moveTo>
                    <a:lnTo>
                      <a:pt x="4824996" y="0"/>
                    </a:lnTo>
                    <a:lnTo>
                      <a:pt x="4824996" y="7620"/>
                    </a:lnTo>
                    <a:lnTo>
                      <a:pt x="4849380" y="7620"/>
                    </a:lnTo>
                    <a:lnTo>
                      <a:pt x="4849380" y="0"/>
                    </a:lnTo>
                    <a:close/>
                  </a:path>
                  <a:path w="8403590" h="504825">
                    <a:moveTo>
                      <a:pt x="4959108" y="495300"/>
                    </a:moveTo>
                    <a:lnTo>
                      <a:pt x="4936248" y="495300"/>
                    </a:lnTo>
                    <a:lnTo>
                      <a:pt x="4936248" y="504444"/>
                    </a:lnTo>
                    <a:lnTo>
                      <a:pt x="4959108" y="504444"/>
                    </a:lnTo>
                    <a:lnTo>
                      <a:pt x="4959108" y="495300"/>
                    </a:lnTo>
                    <a:close/>
                  </a:path>
                  <a:path w="8403590" h="504825">
                    <a:moveTo>
                      <a:pt x="5070360" y="495300"/>
                    </a:moveTo>
                    <a:lnTo>
                      <a:pt x="5045976" y="495300"/>
                    </a:lnTo>
                    <a:lnTo>
                      <a:pt x="5045976" y="504444"/>
                    </a:lnTo>
                    <a:lnTo>
                      <a:pt x="5070360" y="504444"/>
                    </a:lnTo>
                    <a:lnTo>
                      <a:pt x="5070360" y="495300"/>
                    </a:lnTo>
                    <a:close/>
                  </a:path>
                  <a:path w="8403590" h="504825">
                    <a:moveTo>
                      <a:pt x="5568708" y="495300"/>
                    </a:moveTo>
                    <a:lnTo>
                      <a:pt x="5157228" y="495300"/>
                    </a:lnTo>
                    <a:lnTo>
                      <a:pt x="5157228" y="504444"/>
                    </a:lnTo>
                    <a:lnTo>
                      <a:pt x="5568708" y="504444"/>
                    </a:lnTo>
                    <a:lnTo>
                      <a:pt x="5568708" y="495300"/>
                    </a:lnTo>
                    <a:close/>
                  </a:path>
                  <a:path w="8403590" h="504825">
                    <a:moveTo>
                      <a:pt x="5568708" y="0"/>
                    </a:moveTo>
                    <a:lnTo>
                      <a:pt x="5157228" y="0"/>
                    </a:lnTo>
                    <a:lnTo>
                      <a:pt x="5157228" y="7620"/>
                    </a:lnTo>
                    <a:lnTo>
                      <a:pt x="5568708" y="7620"/>
                    </a:lnTo>
                    <a:lnTo>
                      <a:pt x="5568708" y="0"/>
                    </a:lnTo>
                    <a:close/>
                  </a:path>
                  <a:path w="8403590" h="504825">
                    <a:moveTo>
                      <a:pt x="5678436" y="495300"/>
                    </a:moveTo>
                    <a:lnTo>
                      <a:pt x="5655576" y="495300"/>
                    </a:lnTo>
                    <a:lnTo>
                      <a:pt x="5655576" y="504444"/>
                    </a:lnTo>
                    <a:lnTo>
                      <a:pt x="5678436" y="504444"/>
                    </a:lnTo>
                    <a:lnTo>
                      <a:pt x="5678436" y="495300"/>
                    </a:lnTo>
                    <a:close/>
                  </a:path>
                  <a:path w="8403590" h="504825">
                    <a:moveTo>
                      <a:pt x="5678436" y="0"/>
                    </a:moveTo>
                    <a:lnTo>
                      <a:pt x="5655576" y="0"/>
                    </a:lnTo>
                    <a:lnTo>
                      <a:pt x="5655576" y="7620"/>
                    </a:lnTo>
                    <a:lnTo>
                      <a:pt x="5678436" y="7620"/>
                    </a:lnTo>
                    <a:lnTo>
                      <a:pt x="5678436" y="0"/>
                    </a:lnTo>
                    <a:close/>
                  </a:path>
                  <a:path w="8403590" h="504825">
                    <a:moveTo>
                      <a:pt x="5788164" y="495300"/>
                    </a:moveTo>
                    <a:lnTo>
                      <a:pt x="5765304" y="495300"/>
                    </a:lnTo>
                    <a:lnTo>
                      <a:pt x="5765304" y="504444"/>
                    </a:lnTo>
                    <a:lnTo>
                      <a:pt x="5788164" y="504444"/>
                    </a:lnTo>
                    <a:lnTo>
                      <a:pt x="5788164" y="495300"/>
                    </a:lnTo>
                    <a:close/>
                  </a:path>
                  <a:path w="8403590" h="504825">
                    <a:moveTo>
                      <a:pt x="5899416" y="495300"/>
                    </a:moveTo>
                    <a:lnTo>
                      <a:pt x="5876556" y="495300"/>
                    </a:lnTo>
                    <a:lnTo>
                      <a:pt x="5876556" y="504444"/>
                    </a:lnTo>
                    <a:lnTo>
                      <a:pt x="5899416" y="504444"/>
                    </a:lnTo>
                    <a:lnTo>
                      <a:pt x="5899416" y="495300"/>
                    </a:lnTo>
                    <a:close/>
                  </a:path>
                  <a:path w="8403590" h="504825">
                    <a:moveTo>
                      <a:pt x="5899416" y="0"/>
                    </a:moveTo>
                    <a:lnTo>
                      <a:pt x="5876556" y="0"/>
                    </a:lnTo>
                    <a:lnTo>
                      <a:pt x="5876556" y="7620"/>
                    </a:lnTo>
                    <a:lnTo>
                      <a:pt x="5899416" y="7620"/>
                    </a:lnTo>
                    <a:lnTo>
                      <a:pt x="5899416" y="0"/>
                    </a:lnTo>
                    <a:close/>
                  </a:path>
                  <a:path w="8403590" h="504825">
                    <a:moveTo>
                      <a:pt x="6009144" y="495300"/>
                    </a:moveTo>
                    <a:lnTo>
                      <a:pt x="5986284" y="495300"/>
                    </a:lnTo>
                    <a:lnTo>
                      <a:pt x="5986284" y="504444"/>
                    </a:lnTo>
                    <a:lnTo>
                      <a:pt x="6009144" y="504444"/>
                    </a:lnTo>
                    <a:lnTo>
                      <a:pt x="6009144" y="495300"/>
                    </a:lnTo>
                    <a:close/>
                  </a:path>
                  <a:path w="8403590" h="504825">
                    <a:moveTo>
                      <a:pt x="6120396" y="495300"/>
                    </a:moveTo>
                    <a:lnTo>
                      <a:pt x="6097536" y="495300"/>
                    </a:lnTo>
                    <a:lnTo>
                      <a:pt x="6097536" y="504444"/>
                    </a:lnTo>
                    <a:lnTo>
                      <a:pt x="6120396" y="504444"/>
                    </a:lnTo>
                    <a:lnTo>
                      <a:pt x="6120396" y="495300"/>
                    </a:lnTo>
                    <a:close/>
                  </a:path>
                  <a:path w="8403590" h="504825">
                    <a:moveTo>
                      <a:pt x="6618745" y="495300"/>
                    </a:moveTo>
                    <a:lnTo>
                      <a:pt x="6207264" y="495300"/>
                    </a:lnTo>
                    <a:lnTo>
                      <a:pt x="6207264" y="504444"/>
                    </a:lnTo>
                    <a:lnTo>
                      <a:pt x="6618745" y="504444"/>
                    </a:lnTo>
                    <a:lnTo>
                      <a:pt x="6618745" y="495300"/>
                    </a:lnTo>
                    <a:close/>
                  </a:path>
                  <a:path w="8403590" h="504825">
                    <a:moveTo>
                      <a:pt x="6728473" y="495300"/>
                    </a:moveTo>
                    <a:lnTo>
                      <a:pt x="6705613" y="495300"/>
                    </a:lnTo>
                    <a:lnTo>
                      <a:pt x="6705613" y="504444"/>
                    </a:lnTo>
                    <a:lnTo>
                      <a:pt x="6728473" y="504444"/>
                    </a:lnTo>
                    <a:lnTo>
                      <a:pt x="6728473" y="495300"/>
                    </a:lnTo>
                    <a:close/>
                  </a:path>
                  <a:path w="8403590" h="504825">
                    <a:moveTo>
                      <a:pt x="6839725" y="495300"/>
                    </a:moveTo>
                    <a:lnTo>
                      <a:pt x="6815341" y="495300"/>
                    </a:lnTo>
                    <a:lnTo>
                      <a:pt x="6815341" y="504444"/>
                    </a:lnTo>
                    <a:lnTo>
                      <a:pt x="6839725" y="504444"/>
                    </a:lnTo>
                    <a:lnTo>
                      <a:pt x="6839725" y="495300"/>
                    </a:lnTo>
                    <a:close/>
                  </a:path>
                  <a:path w="8403590" h="504825">
                    <a:moveTo>
                      <a:pt x="6949453" y="495300"/>
                    </a:moveTo>
                    <a:lnTo>
                      <a:pt x="6926593" y="495300"/>
                    </a:lnTo>
                    <a:lnTo>
                      <a:pt x="6926593" y="504444"/>
                    </a:lnTo>
                    <a:lnTo>
                      <a:pt x="6949453" y="504444"/>
                    </a:lnTo>
                    <a:lnTo>
                      <a:pt x="6949453" y="495300"/>
                    </a:lnTo>
                    <a:close/>
                  </a:path>
                  <a:path w="8403590" h="504825">
                    <a:moveTo>
                      <a:pt x="7668781" y="495300"/>
                    </a:moveTo>
                    <a:lnTo>
                      <a:pt x="7036321" y="495300"/>
                    </a:lnTo>
                    <a:lnTo>
                      <a:pt x="7036321" y="504444"/>
                    </a:lnTo>
                    <a:lnTo>
                      <a:pt x="7668781" y="504444"/>
                    </a:lnTo>
                    <a:lnTo>
                      <a:pt x="7668781" y="495300"/>
                    </a:lnTo>
                    <a:close/>
                  </a:path>
                  <a:path w="8403590" h="504825">
                    <a:moveTo>
                      <a:pt x="7780020" y="495300"/>
                    </a:moveTo>
                    <a:lnTo>
                      <a:pt x="7755649" y="495300"/>
                    </a:lnTo>
                    <a:lnTo>
                      <a:pt x="7755649" y="504444"/>
                    </a:lnTo>
                    <a:lnTo>
                      <a:pt x="7780020" y="504444"/>
                    </a:lnTo>
                    <a:lnTo>
                      <a:pt x="7780020" y="495300"/>
                    </a:lnTo>
                    <a:close/>
                  </a:path>
                  <a:path w="8403590" h="504825">
                    <a:moveTo>
                      <a:pt x="7889761" y="495300"/>
                    </a:moveTo>
                    <a:lnTo>
                      <a:pt x="7866901" y="495300"/>
                    </a:lnTo>
                    <a:lnTo>
                      <a:pt x="7866901" y="504444"/>
                    </a:lnTo>
                    <a:lnTo>
                      <a:pt x="7889761" y="504444"/>
                    </a:lnTo>
                    <a:lnTo>
                      <a:pt x="7889761" y="495300"/>
                    </a:lnTo>
                    <a:close/>
                  </a:path>
                  <a:path w="8403590" h="504825">
                    <a:moveTo>
                      <a:pt x="8001000" y="495300"/>
                    </a:moveTo>
                    <a:lnTo>
                      <a:pt x="7976629" y="495300"/>
                    </a:lnTo>
                    <a:lnTo>
                      <a:pt x="7976629" y="504444"/>
                    </a:lnTo>
                    <a:lnTo>
                      <a:pt x="8001000" y="504444"/>
                    </a:lnTo>
                    <a:lnTo>
                      <a:pt x="8001000" y="495300"/>
                    </a:lnTo>
                    <a:close/>
                  </a:path>
                  <a:path w="8403590" h="504825">
                    <a:moveTo>
                      <a:pt x="8110741" y="495300"/>
                    </a:moveTo>
                    <a:lnTo>
                      <a:pt x="8087881" y="495300"/>
                    </a:lnTo>
                    <a:lnTo>
                      <a:pt x="8087881" y="504444"/>
                    </a:lnTo>
                    <a:lnTo>
                      <a:pt x="8110741" y="504444"/>
                    </a:lnTo>
                    <a:lnTo>
                      <a:pt x="8110741" y="495300"/>
                    </a:lnTo>
                    <a:close/>
                  </a:path>
                  <a:path w="8403590" h="504825">
                    <a:moveTo>
                      <a:pt x="8221993" y="495300"/>
                    </a:moveTo>
                    <a:lnTo>
                      <a:pt x="8197609" y="495300"/>
                    </a:lnTo>
                    <a:lnTo>
                      <a:pt x="8197609" y="504444"/>
                    </a:lnTo>
                    <a:lnTo>
                      <a:pt x="8221993" y="504444"/>
                    </a:lnTo>
                    <a:lnTo>
                      <a:pt x="8221993" y="495300"/>
                    </a:lnTo>
                    <a:close/>
                  </a:path>
                  <a:path w="8403590" h="504825">
                    <a:moveTo>
                      <a:pt x="8221993" y="0"/>
                    </a:moveTo>
                    <a:lnTo>
                      <a:pt x="8197609" y="0"/>
                    </a:lnTo>
                    <a:lnTo>
                      <a:pt x="8197609" y="7620"/>
                    </a:lnTo>
                    <a:lnTo>
                      <a:pt x="8221993" y="7620"/>
                    </a:lnTo>
                    <a:lnTo>
                      <a:pt x="8221993" y="0"/>
                    </a:lnTo>
                    <a:close/>
                  </a:path>
                  <a:path w="8403590" h="504825">
                    <a:moveTo>
                      <a:pt x="8403349" y="495300"/>
                    </a:moveTo>
                    <a:lnTo>
                      <a:pt x="8308861" y="495300"/>
                    </a:lnTo>
                    <a:lnTo>
                      <a:pt x="8308861" y="504444"/>
                    </a:lnTo>
                    <a:lnTo>
                      <a:pt x="8403349" y="504444"/>
                    </a:lnTo>
                    <a:lnTo>
                      <a:pt x="8403349" y="495300"/>
                    </a:lnTo>
                    <a:close/>
                  </a:path>
                </a:pathLst>
              </a:custGeom>
              <a:solidFill>
                <a:srgbClr val="D8D8D8"/>
              </a:solidFill>
            </p:spPr>
            <p:txBody>
              <a:bodyPr wrap="square" lIns="0" tIns="0" rIns="0" bIns="0" rtlCol="0"/>
              <a:lstStyle/>
              <a:p>
                <a:endParaRPr/>
              </a:p>
            </p:txBody>
          </p:sp>
          <p:sp>
            <p:nvSpPr>
              <p:cNvPr id="6" name="object 6"/>
              <p:cNvSpPr/>
              <p:nvPr/>
            </p:nvSpPr>
            <p:spPr>
              <a:xfrm>
                <a:off x="1085075" y="3825252"/>
                <a:ext cx="8403590" cy="1003300"/>
              </a:xfrm>
              <a:custGeom>
                <a:avLst/>
                <a:gdLst/>
                <a:ahLst/>
                <a:cxnLst/>
                <a:rect l="l" t="t" r="r" b="b"/>
                <a:pathLst>
                  <a:path w="8403590" h="1003300">
                    <a:moveTo>
                      <a:pt x="315468" y="496824"/>
                    </a:moveTo>
                    <a:lnTo>
                      <a:pt x="0" y="496824"/>
                    </a:lnTo>
                    <a:lnTo>
                      <a:pt x="0" y="504444"/>
                    </a:lnTo>
                    <a:lnTo>
                      <a:pt x="315468" y="504444"/>
                    </a:lnTo>
                    <a:lnTo>
                      <a:pt x="315468" y="496824"/>
                    </a:lnTo>
                    <a:close/>
                  </a:path>
                  <a:path w="8403590" h="1003300">
                    <a:moveTo>
                      <a:pt x="425196" y="496824"/>
                    </a:moveTo>
                    <a:lnTo>
                      <a:pt x="402336" y="496824"/>
                    </a:lnTo>
                    <a:lnTo>
                      <a:pt x="402336" y="504444"/>
                    </a:lnTo>
                    <a:lnTo>
                      <a:pt x="425196" y="504444"/>
                    </a:lnTo>
                    <a:lnTo>
                      <a:pt x="425196" y="496824"/>
                    </a:lnTo>
                    <a:close/>
                  </a:path>
                  <a:path w="8403590" h="1003300">
                    <a:moveTo>
                      <a:pt x="536460" y="496824"/>
                    </a:moveTo>
                    <a:lnTo>
                      <a:pt x="512064" y="496824"/>
                    </a:lnTo>
                    <a:lnTo>
                      <a:pt x="512064" y="504444"/>
                    </a:lnTo>
                    <a:lnTo>
                      <a:pt x="536460" y="504444"/>
                    </a:lnTo>
                    <a:lnTo>
                      <a:pt x="536460" y="496824"/>
                    </a:lnTo>
                    <a:close/>
                  </a:path>
                  <a:path w="8403590" h="1003300">
                    <a:moveTo>
                      <a:pt x="646176" y="496824"/>
                    </a:moveTo>
                    <a:lnTo>
                      <a:pt x="623328" y="496824"/>
                    </a:lnTo>
                    <a:lnTo>
                      <a:pt x="623328" y="504444"/>
                    </a:lnTo>
                    <a:lnTo>
                      <a:pt x="646176" y="504444"/>
                    </a:lnTo>
                    <a:lnTo>
                      <a:pt x="646176" y="496824"/>
                    </a:lnTo>
                    <a:close/>
                  </a:path>
                  <a:path w="8403590" h="1003300">
                    <a:moveTo>
                      <a:pt x="757440" y="496824"/>
                    </a:moveTo>
                    <a:lnTo>
                      <a:pt x="733044" y="496824"/>
                    </a:lnTo>
                    <a:lnTo>
                      <a:pt x="733044" y="504444"/>
                    </a:lnTo>
                    <a:lnTo>
                      <a:pt x="757440" y="504444"/>
                    </a:lnTo>
                    <a:lnTo>
                      <a:pt x="757440" y="496824"/>
                    </a:lnTo>
                    <a:close/>
                  </a:path>
                  <a:path w="8403590" h="1003300">
                    <a:moveTo>
                      <a:pt x="867168" y="496824"/>
                    </a:moveTo>
                    <a:lnTo>
                      <a:pt x="844308" y="496824"/>
                    </a:lnTo>
                    <a:lnTo>
                      <a:pt x="844308" y="504444"/>
                    </a:lnTo>
                    <a:lnTo>
                      <a:pt x="867168" y="504444"/>
                    </a:lnTo>
                    <a:lnTo>
                      <a:pt x="867168" y="496824"/>
                    </a:lnTo>
                    <a:close/>
                  </a:path>
                  <a:path w="8403590" h="1003300">
                    <a:moveTo>
                      <a:pt x="1365504" y="496824"/>
                    </a:moveTo>
                    <a:lnTo>
                      <a:pt x="954036" y="496824"/>
                    </a:lnTo>
                    <a:lnTo>
                      <a:pt x="954036" y="504444"/>
                    </a:lnTo>
                    <a:lnTo>
                      <a:pt x="1365504" y="504444"/>
                    </a:lnTo>
                    <a:lnTo>
                      <a:pt x="1365504" y="496824"/>
                    </a:lnTo>
                    <a:close/>
                  </a:path>
                  <a:path w="8403590" h="1003300">
                    <a:moveTo>
                      <a:pt x="1365504" y="0"/>
                    </a:moveTo>
                    <a:lnTo>
                      <a:pt x="0" y="0"/>
                    </a:lnTo>
                    <a:lnTo>
                      <a:pt x="0" y="7620"/>
                    </a:lnTo>
                    <a:lnTo>
                      <a:pt x="1365504" y="7620"/>
                    </a:lnTo>
                    <a:lnTo>
                      <a:pt x="1365504" y="0"/>
                    </a:lnTo>
                    <a:close/>
                  </a:path>
                  <a:path w="8403590" h="1003300">
                    <a:moveTo>
                      <a:pt x="1476768" y="496824"/>
                    </a:moveTo>
                    <a:lnTo>
                      <a:pt x="1452372" y="496824"/>
                    </a:lnTo>
                    <a:lnTo>
                      <a:pt x="1452372" y="504444"/>
                    </a:lnTo>
                    <a:lnTo>
                      <a:pt x="1476768" y="504444"/>
                    </a:lnTo>
                    <a:lnTo>
                      <a:pt x="1476768" y="496824"/>
                    </a:lnTo>
                    <a:close/>
                  </a:path>
                  <a:path w="8403590" h="1003300">
                    <a:moveTo>
                      <a:pt x="1476768" y="0"/>
                    </a:moveTo>
                    <a:lnTo>
                      <a:pt x="1452372" y="0"/>
                    </a:lnTo>
                    <a:lnTo>
                      <a:pt x="1452372" y="7620"/>
                    </a:lnTo>
                    <a:lnTo>
                      <a:pt x="1476768" y="7620"/>
                    </a:lnTo>
                    <a:lnTo>
                      <a:pt x="1476768" y="0"/>
                    </a:lnTo>
                    <a:close/>
                  </a:path>
                  <a:path w="8403590" h="1003300">
                    <a:moveTo>
                      <a:pt x="1586496" y="496824"/>
                    </a:moveTo>
                    <a:lnTo>
                      <a:pt x="1563624" y="496824"/>
                    </a:lnTo>
                    <a:lnTo>
                      <a:pt x="1563624" y="504444"/>
                    </a:lnTo>
                    <a:lnTo>
                      <a:pt x="1586496" y="504444"/>
                    </a:lnTo>
                    <a:lnTo>
                      <a:pt x="1586496" y="496824"/>
                    </a:lnTo>
                    <a:close/>
                  </a:path>
                  <a:path w="8403590" h="1003300">
                    <a:moveTo>
                      <a:pt x="1586496" y="0"/>
                    </a:moveTo>
                    <a:lnTo>
                      <a:pt x="1563624" y="0"/>
                    </a:lnTo>
                    <a:lnTo>
                      <a:pt x="1563624" y="7620"/>
                    </a:lnTo>
                    <a:lnTo>
                      <a:pt x="1586496" y="7620"/>
                    </a:lnTo>
                    <a:lnTo>
                      <a:pt x="1586496" y="0"/>
                    </a:lnTo>
                    <a:close/>
                  </a:path>
                  <a:path w="8403590" h="1003300">
                    <a:moveTo>
                      <a:pt x="1697748" y="496824"/>
                    </a:moveTo>
                    <a:lnTo>
                      <a:pt x="1673364" y="496824"/>
                    </a:lnTo>
                    <a:lnTo>
                      <a:pt x="1673364" y="504444"/>
                    </a:lnTo>
                    <a:lnTo>
                      <a:pt x="1697748" y="504444"/>
                    </a:lnTo>
                    <a:lnTo>
                      <a:pt x="1697748" y="496824"/>
                    </a:lnTo>
                    <a:close/>
                  </a:path>
                  <a:path w="8403590" h="1003300">
                    <a:moveTo>
                      <a:pt x="1807476" y="496824"/>
                    </a:moveTo>
                    <a:lnTo>
                      <a:pt x="1784604" y="496824"/>
                    </a:lnTo>
                    <a:lnTo>
                      <a:pt x="1784604" y="504444"/>
                    </a:lnTo>
                    <a:lnTo>
                      <a:pt x="1807476" y="504444"/>
                    </a:lnTo>
                    <a:lnTo>
                      <a:pt x="1807476" y="496824"/>
                    </a:lnTo>
                    <a:close/>
                  </a:path>
                  <a:path w="8403590" h="1003300">
                    <a:moveTo>
                      <a:pt x="1917204" y="496824"/>
                    </a:moveTo>
                    <a:lnTo>
                      <a:pt x="1894344" y="496824"/>
                    </a:lnTo>
                    <a:lnTo>
                      <a:pt x="1894344" y="504444"/>
                    </a:lnTo>
                    <a:lnTo>
                      <a:pt x="1917204" y="504444"/>
                    </a:lnTo>
                    <a:lnTo>
                      <a:pt x="1917204" y="496824"/>
                    </a:lnTo>
                    <a:close/>
                  </a:path>
                  <a:path w="8403590" h="1003300">
                    <a:moveTo>
                      <a:pt x="1917204" y="0"/>
                    </a:moveTo>
                    <a:lnTo>
                      <a:pt x="1673364" y="0"/>
                    </a:lnTo>
                    <a:lnTo>
                      <a:pt x="1673364" y="7620"/>
                    </a:lnTo>
                    <a:lnTo>
                      <a:pt x="1917204" y="7620"/>
                    </a:lnTo>
                    <a:lnTo>
                      <a:pt x="1917204" y="0"/>
                    </a:lnTo>
                    <a:close/>
                  </a:path>
                  <a:path w="8403590" h="1003300">
                    <a:moveTo>
                      <a:pt x="2415540" y="496824"/>
                    </a:moveTo>
                    <a:lnTo>
                      <a:pt x="2005596" y="496824"/>
                    </a:lnTo>
                    <a:lnTo>
                      <a:pt x="2005596" y="504444"/>
                    </a:lnTo>
                    <a:lnTo>
                      <a:pt x="2415540" y="504444"/>
                    </a:lnTo>
                    <a:lnTo>
                      <a:pt x="2415540" y="496824"/>
                    </a:lnTo>
                    <a:close/>
                  </a:path>
                  <a:path w="8403590" h="1003300">
                    <a:moveTo>
                      <a:pt x="2415540" y="0"/>
                    </a:moveTo>
                    <a:lnTo>
                      <a:pt x="2005596" y="0"/>
                    </a:lnTo>
                    <a:lnTo>
                      <a:pt x="2005596" y="7620"/>
                    </a:lnTo>
                    <a:lnTo>
                      <a:pt x="2415540" y="7620"/>
                    </a:lnTo>
                    <a:lnTo>
                      <a:pt x="2415540" y="0"/>
                    </a:lnTo>
                    <a:close/>
                  </a:path>
                  <a:path w="8403590" h="1003300">
                    <a:moveTo>
                      <a:pt x="2526804" y="496824"/>
                    </a:moveTo>
                    <a:lnTo>
                      <a:pt x="2503932" y="496824"/>
                    </a:lnTo>
                    <a:lnTo>
                      <a:pt x="2503932" y="504444"/>
                    </a:lnTo>
                    <a:lnTo>
                      <a:pt x="2526804" y="504444"/>
                    </a:lnTo>
                    <a:lnTo>
                      <a:pt x="2526804" y="496824"/>
                    </a:lnTo>
                    <a:close/>
                  </a:path>
                  <a:path w="8403590" h="1003300">
                    <a:moveTo>
                      <a:pt x="2526804" y="0"/>
                    </a:moveTo>
                    <a:lnTo>
                      <a:pt x="2503932" y="0"/>
                    </a:lnTo>
                    <a:lnTo>
                      <a:pt x="2503932" y="7620"/>
                    </a:lnTo>
                    <a:lnTo>
                      <a:pt x="2526804" y="7620"/>
                    </a:lnTo>
                    <a:lnTo>
                      <a:pt x="2526804" y="0"/>
                    </a:lnTo>
                    <a:close/>
                  </a:path>
                  <a:path w="8403590" h="1003300">
                    <a:moveTo>
                      <a:pt x="2636532" y="496824"/>
                    </a:moveTo>
                    <a:lnTo>
                      <a:pt x="2613660" y="496824"/>
                    </a:lnTo>
                    <a:lnTo>
                      <a:pt x="2613660" y="504444"/>
                    </a:lnTo>
                    <a:lnTo>
                      <a:pt x="2636532" y="504444"/>
                    </a:lnTo>
                    <a:lnTo>
                      <a:pt x="2636532" y="496824"/>
                    </a:lnTo>
                    <a:close/>
                  </a:path>
                  <a:path w="8403590" h="1003300">
                    <a:moveTo>
                      <a:pt x="2636532" y="0"/>
                    </a:moveTo>
                    <a:lnTo>
                      <a:pt x="2613660" y="0"/>
                    </a:lnTo>
                    <a:lnTo>
                      <a:pt x="2613660" y="7620"/>
                    </a:lnTo>
                    <a:lnTo>
                      <a:pt x="2636532" y="7620"/>
                    </a:lnTo>
                    <a:lnTo>
                      <a:pt x="2636532" y="0"/>
                    </a:lnTo>
                    <a:close/>
                  </a:path>
                  <a:path w="8403590" h="1003300">
                    <a:moveTo>
                      <a:pt x="2747784" y="496824"/>
                    </a:moveTo>
                    <a:lnTo>
                      <a:pt x="2723400" y="496824"/>
                    </a:lnTo>
                    <a:lnTo>
                      <a:pt x="2723400" y="504444"/>
                    </a:lnTo>
                    <a:lnTo>
                      <a:pt x="2747784" y="504444"/>
                    </a:lnTo>
                    <a:lnTo>
                      <a:pt x="2747784" y="496824"/>
                    </a:lnTo>
                    <a:close/>
                  </a:path>
                  <a:path w="8403590" h="1003300">
                    <a:moveTo>
                      <a:pt x="2747784" y="0"/>
                    </a:moveTo>
                    <a:lnTo>
                      <a:pt x="2723400" y="0"/>
                    </a:lnTo>
                    <a:lnTo>
                      <a:pt x="2723400" y="7620"/>
                    </a:lnTo>
                    <a:lnTo>
                      <a:pt x="2747784" y="7620"/>
                    </a:lnTo>
                    <a:lnTo>
                      <a:pt x="2747784" y="0"/>
                    </a:lnTo>
                    <a:close/>
                  </a:path>
                  <a:path w="8403590" h="1003300">
                    <a:moveTo>
                      <a:pt x="2857512" y="496824"/>
                    </a:moveTo>
                    <a:lnTo>
                      <a:pt x="2834640" y="496824"/>
                    </a:lnTo>
                    <a:lnTo>
                      <a:pt x="2834640" y="504444"/>
                    </a:lnTo>
                    <a:lnTo>
                      <a:pt x="2857512" y="504444"/>
                    </a:lnTo>
                    <a:lnTo>
                      <a:pt x="2857512" y="496824"/>
                    </a:lnTo>
                    <a:close/>
                  </a:path>
                  <a:path w="8403590" h="1003300">
                    <a:moveTo>
                      <a:pt x="2857512" y="0"/>
                    </a:moveTo>
                    <a:lnTo>
                      <a:pt x="2834640" y="0"/>
                    </a:lnTo>
                    <a:lnTo>
                      <a:pt x="2834640" y="7620"/>
                    </a:lnTo>
                    <a:lnTo>
                      <a:pt x="2857512" y="7620"/>
                    </a:lnTo>
                    <a:lnTo>
                      <a:pt x="2857512" y="0"/>
                    </a:lnTo>
                    <a:close/>
                  </a:path>
                  <a:path w="8403590" h="1003300">
                    <a:moveTo>
                      <a:pt x="2968764" y="496824"/>
                    </a:moveTo>
                    <a:lnTo>
                      <a:pt x="2944380" y="496824"/>
                    </a:lnTo>
                    <a:lnTo>
                      <a:pt x="2944380" y="504444"/>
                    </a:lnTo>
                    <a:lnTo>
                      <a:pt x="2968764" y="504444"/>
                    </a:lnTo>
                    <a:lnTo>
                      <a:pt x="2968764" y="496824"/>
                    </a:lnTo>
                    <a:close/>
                  </a:path>
                  <a:path w="8403590" h="1003300">
                    <a:moveTo>
                      <a:pt x="2968764" y="0"/>
                    </a:moveTo>
                    <a:lnTo>
                      <a:pt x="2944380" y="0"/>
                    </a:lnTo>
                    <a:lnTo>
                      <a:pt x="2944380" y="7620"/>
                    </a:lnTo>
                    <a:lnTo>
                      <a:pt x="2968764" y="7620"/>
                    </a:lnTo>
                    <a:lnTo>
                      <a:pt x="2968764" y="0"/>
                    </a:lnTo>
                    <a:close/>
                  </a:path>
                  <a:path w="8403590" h="1003300">
                    <a:moveTo>
                      <a:pt x="3467112" y="995172"/>
                    </a:moveTo>
                    <a:lnTo>
                      <a:pt x="3055632" y="995172"/>
                    </a:lnTo>
                    <a:lnTo>
                      <a:pt x="3055632" y="1002792"/>
                    </a:lnTo>
                    <a:lnTo>
                      <a:pt x="3467112" y="1002792"/>
                    </a:lnTo>
                    <a:lnTo>
                      <a:pt x="3467112" y="995172"/>
                    </a:lnTo>
                    <a:close/>
                  </a:path>
                  <a:path w="8403590" h="1003300">
                    <a:moveTo>
                      <a:pt x="3467112" y="496824"/>
                    </a:moveTo>
                    <a:lnTo>
                      <a:pt x="3055632" y="496824"/>
                    </a:lnTo>
                    <a:lnTo>
                      <a:pt x="3055632" y="504444"/>
                    </a:lnTo>
                    <a:lnTo>
                      <a:pt x="3467112" y="504444"/>
                    </a:lnTo>
                    <a:lnTo>
                      <a:pt x="3467112" y="496824"/>
                    </a:lnTo>
                    <a:close/>
                  </a:path>
                  <a:path w="8403590" h="1003300">
                    <a:moveTo>
                      <a:pt x="3576840" y="995172"/>
                    </a:moveTo>
                    <a:lnTo>
                      <a:pt x="3553980" y="995172"/>
                    </a:lnTo>
                    <a:lnTo>
                      <a:pt x="3553980" y="1002792"/>
                    </a:lnTo>
                    <a:lnTo>
                      <a:pt x="3576840" y="1002792"/>
                    </a:lnTo>
                    <a:lnTo>
                      <a:pt x="3576840" y="995172"/>
                    </a:lnTo>
                    <a:close/>
                  </a:path>
                  <a:path w="8403590" h="1003300">
                    <a:moveTo>
                      <a:pt x="3576840" y="496824"/>
                    </a:moveTo>
                    <a:lnTo>
                      <a:pt x="3553980" y="496824"/>
                    </a:lnTo>
                    <a:lnTo>
                      <a:pt x="3553980" y="504444"/>
                    </a:lnTo>
                    <a:lnTo>
                      <a:pt x="3576840" y="504444"/>
                    </a:lnTo>
                    <a:lnTo>
                      <a:pt x="3576840" y="496824"/>
                    </a:lnTo>
                    <a:close/>
                  </a:path>
                  <a:path w="8403590" h="1003300">
                    <a:moveTo>
                      <a:pt x="3688092" y="995172"/>
                    </a:moveTo>
                    <a:lnTo>
                      <a:pt x="3663708" y="995172"/>
                    </a:lnTo>
                    <a:lnTo>
                      <a:pt x="3663708" y="1002792"/>
                    </a:lnTo>
                    <a:lnTo>
                      <a:pt x="3688092" y="1002792"/>
                    </a:lnTo>
                    <a:lnTo>
                      <a:pt x="3688092" y="995172"/>
                    </a:lnTo>
                    <a:close/>
                  </a:path>
                  <a:path w="8403590" h="1003300">
                    <a:moveTo>
                      <a:pt x="3797820" y="995172"/>
                    </a:moveTo>
                    <a:lnTo>
                      <a:pt x="3774960" y="995172"/>
                    </a:lnTo>
                    <a:lnTo>
                      <a:pt x="3774960" y="1002792"/>
                    </a:lnTo>
                    <a:lnTo>
                      <a:pt x="3797820" y="1002792"/>
                    </a:lnTo>
                    <a:lnTo>
                      <a:pt x="3797820" y="995172"/>
                    </a:lnTo>
                    <a:close/>
                  </a:path>
                  <a:path w="8403590" h="1003300">
                    <a:moveTo>
                      <a:pt x="3909072" y="995172"/>
                    </a:moveTo>
                    <a:lnTo>
                      <a:pt x="3884688" y="995172"/>
                    </a:lnTo>
                    <a:lnTo>
                      <a:pt x="3884688" y="1002792"/>
                    </a:lnTo>
                    <a:lnTo>
                      <a:pt x="3909072" y="1002792"/>
                    </a:lnTo>
                    <a:lnTo>
                      <a:pt x="3909072" y="995172"/>
                    </a:lnTo>
                    <a:close/>
                  </a:path>
                  <a:path w="8403590" h="1003300">
                    <a:moveTo>
                      <a:pt x="4018800" y="995172"/>
                    </a:moveTo>
                    <a:lnTo>
                      <a:pt x="3995940" y="995172"/>
                    </a:lnTo>
                    <a:lnTo>
                      <a:pt x="3995940" y="1002792"/>
                    </a:lnTo>
                    <a:lnTo>
                      <a:pt x="4018800" y="1002792"/>
                    </a:lnTo>
                    <a:lnTo>
                      <a:pt x="4018800" y="995172"/>
                    </a:lnTo>
                    <a:close/>
                  </a:path>
                  <a:path w="8403590" h="1003300">
                    <a:moveTo>
                      <a:pt x="4517148" y="995172"/>
                    </a:moveTo>
                    <a:lnTo>
                      <a:pt x="4105668" y="995172"/>
                    </a:lnTo>
                    <a:lnTo>
                      <a:pt x="4105668" y="1002792"/>
                    </a:lnTo>
                    <a:lnTo>
                      <a:pt x="4517148" y="1002792"/>
                    </a:lnTo>
                    <a:lnTo>
                      <a:pt x="4517148" y="995172"/>
                    </a:lnTo>
                    <a:close/>
                  </a:path>
                  <a:path w="8403590" h="1003300">
                    <a:moveTo>
                      <a:pt x="4517148" y="496824"/>
                    </a:moveTo>
                    <a:lnTo>
                      <a:pt x="3663708" y="496824"/>
                    </a:lnTo>
                    <a:lnTo>
                      <a:pt x="3663708" y="504444"/>
                    </a:lnTo>
                    <a:lnTo>
                      <a:pt x="4517148" y="504444"/>
                    </a:lnTo>
                    <a:lnTo>
                      <a:pt x="4517148" y="496824"/>
                    </a:lnTo>
                    <a:close/>
                  </a:path>
                  <a:path w="8403590" h="1003300">
                    <a:moveTo>
                      <a:pt x="4628400" y="496824"/>
                    </a:moveTo>
                    <a:lnTo>
                      <a:pt x="4604004" y="496824"/>
                    </a:lnTo>
                    <a:lnTo>
                      <a:pt x="4604004" y="504444"/>
                    </a:lnTo>
                    <a:lnTo>
                      <a:pt x="4628400" y="504444"/>
                    </a:lnTo>
                    <a:lnTo>
                      <a:pt x="4628400" y="496824"/>
                    </a:lnTo>
                    <a:close/>
                  </a:path>
                  <a:path w="8403590" h="1003300">
                    <a:moveTo>
                      <a:pt x="4738128" y="995172"/>
                    </a:moveTo>
                    <a:lnTo>
                      <a:pt x="4715268" y="995172"/>
                    </a:lnTo>
                    <a:lnTo>
                      <a:pt x="4715268" y="1002792"/>
                    </a:lnTo>
                    <a:lnTo>
                      <a:pt x="4738128" y="1002792"/>
                    </a:lnTo>
                    <a:lnTo>
                      <a:pt x="4738128" y="995172"/>
                    </a:lnTo>
                    <a:close/>
                  </a:path>
                  <a:path w="8403590" h="1003300">
                    <a:moveTo>
                      <a:pt x="4738128" y="496824"/>
                    </a:moveTo>
                    <a:lnTo>
                      <a:pt x="4715268" y="496824"/>
                    </a:lnTo>
                    <a:lnTo>
                      <a:pt x="4715268" y="504444"/>
                    </a:lnTo>
                    <a:lnTo>
                      <a:pt x="4738128" y="504444"/>
                    </a:lnTo>
                    <a:lnTo>
                      <a:pt x="4738128" y="496824"/>
                    </a:lnTo>
                    <a:close/>
                  </a:path>
                  <a:path w="8403590" h="1003300">
                    <a:moveTo>
                      <a:pt x="4849380" y="496824"/>
                    </a:moveTo>
                    <a:lnTo>
                      <a:pt x="4824996" y="496824"/>
                    </a:lnTo>
                    <a:lnTo>
                      <a:pt x="4824996" y="504444"/>
                    </a:lnTo>
                    <a:lnTo>
                      <a:pt x="4849380" y="504444"/>
                    </a:lnTo>
                    <a:lnTo>
                      <a:pt x="4849380" y="496824"/>
                    </a:lnTo>
                    <a:close/>
                  </a:path>
                  <a:path w="8403590" h="1003300">
                    <a:moveTo>
                      <a:pt x="4959108" y="995172"/>
                    </a:moveTo>
                    <a:lnTo>
                      <a:pt x="4936248" y="995172"/>
                    </a:lnTo>
                    <a:lnTo>
                      <a:pt x="4936248" y="1002792"/>
                    </a:lnTo>
                    <a:lnTo>
                      <a:pt x="4959108" y="1002792"/>
                    </a:lnTo>
                    <a:lnTo>
                      <a:pt x="4959108" y="995172"/>
                    </a:lnTo>
                    <a:close/>
                  </a:path>
                  <a:path w="8403590" h="1003300">
                    <a:moveTo>
                      <a:pt x="4959108" y="496824"/>
                    </a:moveTo>
                    <a:lnTo>
                      <a:pt x="4936248" y="496824"/>
                    </a:lnTo>
                    <a:lnTo>
                      <a:pt x="4936248" y="504444"/>
                    </a:lnTo>
                    <a:lnTo>
                      <a:pt x="4959108" y="504444"/>
                    </a:lnTo>
                    <a:lnTo>
                      <a:pt x="4959108" y="496824"/>
                    </a:lnTo>
                    <a:close/>
                  </a:path>
                  <a:path w="8403590" h="1003300">
                    <a:moveTo>
                      <a:pt x="5070360" y="995172"/>
                    </a:moveTo>
                    <a:lnTo>
                      <a:pt x="5045976" y="995172"/>
                    </a:lnTo>
                    <a:lnTo>
                      <a:pt x="5045976" y="1002792"/>
                    </a:lnTo>
                    <a:lnTo>
                      <a:pt x="5070360" y="1002792"/>
                    </a:lnTo>
                    <a:lnTo>
                      <a:pt x="5070360" y="995172"/>
                    </a:lnTo>
                    <a:close/>
                  </a:path>
                  <a:path w="8403590" h="1003300">
                    <a:moveTo>
                      <a:pt x="5070360" y="496824"/>
                    </a:moveTo>
                    <a:lnTo>
                      <a:pt x="5045976" y="496824"/>
                    </a:lnTo>
                    <a:lnTo>
                      <a:pt x="5045976" y="504444"/>
                    </a:lnTo>
                    <a:lnTo>
                      <a:pt x="5070360" y="504444"/>
                    </a:lnTo>
                    <a:lnTo>
                      <a:pt x="5070360" y="496824"/>
                    </a:lnTo>
                    <a:close/>
                  </a:path>
                  <a:path w="8403590" h="1003300">
                    <a:moveTo>
                      <a:pt x="5568708" y="496824"/>
                    </a:moveTo>
                    <a:lnTo>
                      <a:pt x="5157228" y="496824"/>
                    </a:lnTo>
                    <a:lnTo>
                      <a:pt x="5157228" y="504444"/>
                    </a:lnTo>
                    <a:lnTo>
                      <a:pt x="5568708" y="504444"/>
                    </a:lnTo>
                    <a:lnTo>
                      <a:pt x="5568708" y="496824"/>
                    </a:lnTo>
                    <a:close/>
                  </a:path>
                  <a:path w="8403590" h="1003300">
                    <a:moveTo>
                      <a:pt x="5678436" y="995172"/>
                    </a:moveTo>
                    <a:lnTo>
                      <a:pt x="5655576" y="995172"/>
                    </a:lnTo>
                    <a:lnTo>
                      <a:pt x="5655576" y="1002792"/>
                    </a:lnTo>
                    <a:lnTo>
                      <a:pt x="5678436" y="1002792"/>
                    </a:lnTo>
                    <a:lnTo>
                      <a:pt x="5678436" y="995172"/>
                    </a:lnTo>
                    <a:close/>
                  </a:path>
                  <a:path w="8403590" h="1003300">
                    <a:moveTo>
                      <a:pt x="5678436" y="496824"/>
                    </a:moveTo>
                    <a:lnTo>
                      <a:pt x="5655576" y="496824"/>
                    </a:lnTo>
                    <a:lnTo>
                      <a:pt x="5655576" y="504444"/>
                    </a:lnTo>
                    <a:lnTo>
                      <a:pt x="5678436" y="504444"/>
                    </a:lnTo>
                    <a:lnTo>
                      <a:pt x="5678436" y="496824"/>
                    </a:lnTo>
                    <a:close/>
                  </a:path>
                  <a:path w="8403590" h="1003300">
                    <a:moveTo>
                      <a:pt x="5788164" y="995172"/>
                    </a:moveTo>
                    <a:lnTo>
                      <a:pt x="5765304" y="995172"/>
                    </a:lnTo>
                    <a:lnTo>
                      <a:pt x="5765304" y="1002792"/>
                    </a:lnTo>
                    <a:lnTo>
                      <a:pt x="5788164" y="1002792"/>
                    </a:lnTo>
                    <a:lnTo>
                      <a:pt x="5788164" y="995172"/>
                    </a:lnTo>
                    <a:close/>
                  </a:path>
                  <a:path w="8403590" h="1003300">
                    <a:moveTo>
                      <a:pt x="5788164" y="496824"/>
                    </a:moveTo>
                    <a:lnTo>
                      <a:pt x="5765304" y="496824"/>
                    </a:lnTo>
                    <a:lnTo>
                      <a:pt x="5765304" y="504444"/>
                    </a:lnTo>
                    <a:lnTo>
                      <a:pt x="5788164" y="504444"/>
                    </a:lnTo>
                    <a:lnTo>
                      <a:pt x="5788164" y="496824"/>
                    </a:lnTo>
                    <a:close/>
                  </a:path>
                  <a:path w="8403590" h="1003300">
                    <a:moveTo>
                      <a:pt x="5899416" y="496824"/>
                    </a:moveTo>
                    <a:lnTo>
                      <a:pt x="5876556" y="496824"/>
                    </a:lnTo>
                    <a:lnTo>
                      <a:pt x="5876556" y="504444"/>
                    </a:lnTo>
                    <a:lnTo>
                      <a:pt x="5899416" y="504444"/>
                    </a:lnTo>
                    <a:lnTo>
                      <a:pt x="5899416" y="496824"/>
                    </a:lnTo>
                    <a:close/>
                  </a:path>
                  <a:path w="8403590" h="1003300">
                    <a:moveTo>
                      <a:pt x="6009144" y="995172"/>
                    </a:moveTo>
                    <a:lnTo>
                      <a:pt x="5986284" y="995172"/>
                    </a:lnTo>
                    <a:lnTo>
                      <a:pt x="5986284" y="1002792"/>
                    </a:lnTo>
                    <a:lnTo>
                      <a:pt x="6009144" y="1002792"/>
                    </a:lnTo>
                    <a:lnTo>
                      <a:pt x="6009144" y="995172"/>
                    </a:lnTo>
                    <a:close/>
                  </a:path>
                  <a:path w="8403590" h="1003300">
                    <a:moveTo>
                      <a:pt x="6009144" y="496824"/>
                    </a:moveTo>
                    <a:lnTo>
                      <a:pt x="5986284" y="496824"/>
                    </a:lnTo>
                    <a:lnTo>
                      <a:pt x="5986284" y="504444"/>
                    </a:lnTo>
                    <a:lnTo>
                      <a:pt x="6009144" y="504444"/>
                    </a:lnTo>
                    <a:lnTo>
                      <a:pt x="6009144" y="496824"/>
                    </a:lnTo>
                    <a:close/>
                  </a:path>
                  <a:path w="8403590" h="1003300">
                    <a:moveTo>
                      <a:pt x="6120396" y="995172"/>
                    </a:moveTo>
                    <a:lnTo>
                      <a:pt x="6097536" y="995172"/>
                    </a:lnTo>
                    <a:lnTo>
                      <a:pt x="6097536" y="1002792"/>
                    </a:lnTo>
                    <a:lnTo>
                      <a:pt x="6120396" y="1002792"/>
                    </a:lnTo>
                    <a:lnTo>
                      <a:pt x="6120396" y="995172"/>
                    </a:lnTo>
                    <a:close/>
                  </a:path>
                  <a:path w="8403590" h="1003300">
                    <a:moveTo>
                      <a:pt x="6120396" y="496824"/>
                    </a:moveTo>
                    <a:lnTo>
                      <a:pt x="6097536" y="496824"/>
                    </a:lnTo>
                    <a:lnTo>
                      <a:pt x="6097536" y="504444"/>
                    </a:lnTo>
                    <a:lnTo>
                      <a:pt x="6120396" y="504444"/>
                    </a:lnTo>
                    <a:lnTo>
                      <a:pt x="6120396" y="496824"/>
                    </a:lnTo>
                    <a:close/>
                  </a:path>
                  <a:path w="8403590" h="1003300">
                    <a:moveTo>
                      <a:pt x="7668781" y="995172"/>
                    </a:moveTo>
                    <a:lnTo>
                      <a:pt x="6207264" y="995172"/>
                    </a:lnTo>
                    <a:lnTo>
                      <a:pt x="6207264" y="1002792"/>
                    </a:lnTo>
                    <a:lnTo>
                      <a:pt x="7668781" y="1002792"/>
                    </a:lnTo>
                    <a:lnTo>
                      <a:pt x="7668781" y="995172"/>
                    </a:lnTo>
                    <a:close/>
                  </a:path>
                  <a:path w="8403590" h="1003300">
                    <a:moveTo>
                      <a:pt x="7668781" y="496824"/>
                    </a:moveTo>
                    <a:lnTo>
                      <a:pt x="6207264" y="496824"/>
                    </a:lnTo>
                    <a:lnTo>
                      <a:pt x="6207264" y="504444"/>
                    </a:lnTo>
                    <a:lnTo>
                      <a:pt x="7668781" y="504444"/>
                    </a:lnTo>
                    <a:lnTo>
                      <a:pt x="7668781" y="496824"/>
                    </a:lnTo>
                    <a:close/>
                  </a:path>
                  <a:path w="8403590" h="1003300">
                    <a:moveTo>
                      <a:pt x="7780020" y="995172"/>
                    </a:moveTo>
                    <a:lnTo>
                      <a:pt x="7755649" y="995172"/>
                    </a:lnTo>
                    <a:lnTo>
                      <a:pt x="7755649" y="1002792"/>
                    </a:lnTo>
                    <a:lnTo>
                      <a:pt x="7780020" y="1002792"/>
                    </a:lnTo>
                    <a:lnTo>
                      <a:pt x="7780020" y="995172"/>
                    </a:lnTo>
                    <a:close/>
                  </a:path>
                  <a:path w="8403590" h="1003300">
                    <a:moveTo>
                      <a:pt x="7780020" y="496824"/>
                    </a:moveTo>
                    <a:lnTo>
                      <a:pt x="7755649" y="496824"/>
                    </a:lnTo>
                    <a:lnTo>
                      <a:pt x="7755649" y="504444"/>
                    </a:lnTo>
                    <a:lnTo>
                      <a:pt x="7780020" y="504444"/>
                    </a:lnTo>
                    <a:lnTo>
                      <a:pt x="7780020" y="496824"/>
                    </a:lnTo>
                    <a:close/>
                  </a:path>
                  <a:path w="8403590" h="1003300">
                    <a:moveTo>
                      <a:pt x="7889761" y="995172"/>
                    </a:moveTo>
                    <a:lnTo>
                      <a:pt x="7866901" y="995172"/>
                    </a:lnTo>
                    <a:lnTo>
                      <a:pt x="7866901" y="1002792"/>
                    </a:lnTo>
                    <a:lnTo>
                      <a:pt x="7889761" y="1002792"/>
                    </a:lnTo>
                    <a:lnTo>
                      <a:pt x="7889761" y="995172"/>
                    </a:lnTo>
                    <a:close/>
                  </a:path>
                  <a:path w="8403590" h="1003300">
                    <a:moveTo>
                      <a:pt x="7889761" y="496824"/>
                    </a:moveTo>
                    <a:lnTo>
                      <a:pt x="7866901" y="496824"/>
                    </a:lnTo>
                    <a:lnTo>
                      <a:pt x="7866901" y="504444"/>
                    </a:lnTo>
                    <a:lnTo>
                      <a:pt x="7889761" y="504444"/>
                    </a:lnTo>
                    <a:lnTo>
                      <a:pt x="7889761" y="496824"/>
                    </a:lnTo>
                    <a:close/>
                  </a:path>
                  <a:path w="8403590" h="1003300">
                    <a:moveTo>
                      <a:pt x="8001000" y="995172"/>
                    </a:moveTo>
                    <a:lnTo>
                      <a:pt x="7976629" y="995172"/>
                    </a:lnTo>
                    <a:lnTo>
                      <a:pt x="7976629" y="1002792"/>
                    </a:lnTo>
                    <a:lnTo>
                      <a:pt x="8001000" y="1002792"/>
                    </a:lnTo>
                    <a:lnTo>
                      <a:pt x="8001000" y="995172"/>
                    </a:lnTo>
                    <a:close/>
                  </a:path>
                  <a:path w="8403590" h="1003300">
                    <a:moveTo>
                      <a:pt x="8001000" y="496824"/>
                    </a:moveTo>
                    <a:lnTo>
                      <a:pt x="7976629" y="496824"/>
                    </a:lnTo>
                    <a:lnTo>
                      <a:pt x="7976629" y="504444"/>
                    </a:lnTo>
                    <a:lnTo>
                      <a:pt x="8001000" y="504444"/>
                    </a:lnTo>
                    <a:lnTo>
                      <a:pt x="8001000" y="496824"/>
                    </a:lnTo>
                    <a:close/>
                  </a:path>
                  <a:path w="8403590" h="1003300">
                    <a:moveTo>
                      <a:pt x="8110741" y="995172"/>
                    </a:moveTo>
                    <a:lnTo>
                      <a:pt x="8087881" y="995172"/>
                    </a:lnTo>
                    <a:lnTo>
                      <a:pt x="8087881" y="1002792"/>
                    </a:lnTo>
                    <a:lnTo>
                      <a:pt x="8110741" y="1002792"/>
                    </a:lnTo>
                    <a:lnTo>
                      <a:pt x="8110741" y="995172"/>
                    </a:lnTo>
                    <a:close/>
                  </a:path>
                  <a:path w="8403590" h="1003300">
                    <a:moveTo>
                      <a:pt x="8110741" y="496824"/>
                    </a:moveTo>
                    <a:lnTo>
                      <a:pt x="8087881" y="496824"/>
                    </a:lnTo>
                    <a:lnTo>
                      <a:pt x="8087881" y="504444"/>
                    </a:lnTo>
                    <a:lnTo>
                      <a:pt x="8110741" y="504444"/>
                    </a:lnTo>
                    <a:lnTo>
                      <a:pt x="8110741" y="496824"/>
                    </a:lnTo>
                    <a:close/>
                  </a:path>
                  <a:path w="8403590" h="1003300">
                    <a:moveTo>
                      <a:pt x="8221993" y="496824"/>
                    </a:moveTo>
                    <a:lnTo>
                      <a:pt x="8197609" y="496824"/>
                    </a:lnTo>
                    <a:lnTo>
                      <a:pt x="8197609" y="504444"/>
                    </a:lnTo>
                    <a:lnTo>
                      <a:pt x="8221993" y="504444"/>
                    </a:lnTo>
                    <a:lnTo>
                      <a:pt x="8221993" y="496824"/>
                    </a:lnTo>
                    <a:close/>
                  </a:path>
                  <a:path w="8403590" h="1003300">
                    <a:moveTo>
                      <a:pt x="8403349" y="995172"/>
                    </a:moveTo>
                    <a:lnTo>
                      <a:pt x="8308861" y="995172"/>
                    </a:lnTo>
                    <a:lnTo>
                      <a:pt x="8308861" y="1002792"/>
                    </a:lnTo>
                    <a:lnTo>
                      <a:pt x="8403349" y="1002792"/>
                    </a:lnTo>
                    <a:lnTo>
                      <a:pt x="8403349" y="995172"/>
                    </a:lnTo>
                    <a:close/>
                  </a:path>
                  <a:path w="8403590" h="1003300">
                    <a:moveTo>
                      <a:pt x="8403349" y="496824"/>
                    </a:moveTo>
                    <a:lnTo>
                      <a:pt x="8308861" y="496824"/>
                    </a:lnTo>
                    <a:lnTo>
                      <a:pt x="8308861" y="504444"/>
                    </a:lnTo>
                    <a:lnTo>
                      <a:pt x="8403349" y="504444"/>
                    </a:lnTo>
                    <a:lnTo>
                      <a:pt x="8403349" y="496824"/>
                    </a:lnTo>
                    <a:close/>
                  </a:path>
                  <a:path w="8403590" h="1003300">
                    <a:moveTo>
                      <a:pt x="8403349" y="0"/>
                    </a:moveTo>
                    <a:lnTo>
                      <a:pt x="3055632" y="0"/>
                    </a:lnTo>
                    <a:lnTo>
                      <a:pt x="3055632" y="7620"/>
                    </a:lnTo>
                    <a:lnTo>
                      <a:pt x="8403349" y="7620"/>
                    </a:lnTo>
                    <a:lnTo>
                      <a:pt x="8403349" y="0"/>
                    </a:lnTo>
                    <a:close/>
                  </a:path>
                </a:pathLst>
              </a:custGeom>
              <a:solidFill>
                <a:srgbClr val="D8D8D8"/>
              </a:solidFill>
            </p:spPr>
            <p:txBody>
              <a:bodyPr wrap="square" lIns="0" tIns="0" rIns="0" bIns="0" rtlCol="0"/>
              <a:lstStyle/>
              <a:p>
                <a:endParaRPr/>
              </a:p>
            </p:txBody>
          </p:sp>
          <p:sp>
            <p:nvSpPr>
              <p:cNvPr id="7" name="object 7"/>
              <p:cNvSpPr/>
              <p:nvPr/>
            </p:nvSpPr>
            <p:spPr>
              <a:xfrm>
                <a:off x="1400543" y="3649979"/>
                <a:ext cx="7440295" cy="2167255"/>
              </a:xfrm>
              <a:custGeom>
                <a:avLst/>
                <a:gdLst/>
                <a:ahLst/>
                <a:cxnLst/>
                <a:rect l="l" t="t" r="r" b="b"/>
                <a:pathLst>
                  <a:path w="7440295" h="2167254">
                    <a:moveTo>
                      <a:pt x="86868" y="438912"/>
                    </a:moveTo>
                    <a:lnTo>
                      <a:pt x="0" y="438912"/>
                    </a:lnTo>
                    <a:lnTo>
                      <a:pt x="0" y="2167140"/>
                    </a:lnTo>
                    <a:lnTo>
                      <a:pt x="86868" y="2167140"/>
                    </a:lnTo>
                    <a:lnTo>
                      <a:pt x="86868" y="438912"/>
                    </a:lnTo>
                    <a:close/>
                  </a:path>
                  <a:path w="7440295" h="2167254">
                    <a:moveTo>
                      <a:pt x="1136904" y="173736"/>
                    </a:moveTo>
                    <a:lnTo>
                      <a:pt x="1050036" y="173736"/>
                    </a:lnTo>
                    <a:lnTo>
                      <a:pt x="1050036" y="2167140"/>
                    </a:lnTo>
                    <a:lnTo>
                      <a:pt x="1136904" y="2167140"/>
                    </a:lnTo>
                    <a:lnTo>
                      <a:pt x="1136904" y="173736"/>
                    </a:lnTo>
                    <a:close/>
                  </a:path>
                  <a:path w="7440295" h="2167254">
                    <a:moveTo>
                      <a:pt x="2188464" y="0"/>
                    </a:moveTo>
                    <a:lnTo>
                      <a:pt x="2100072" y="0"/>
                    </a:lnTo>
                    <a:lnTo>
                      <a:pt x="2100072" y="2167140"/>
                    </a:lnTo>
                    <a:lnTo>
                      <a:pt x="2188464" y="2167140"/>
                    </a:lnTo>
                    <a:lnTo>
                      <a:pt x="2188464" y="0"/>
                    </a:lnTo>
                    <a:close/>
                  </a:path>
                  <a:path w="7440295" h="2167254">
                    <a:moveTo>
                      <a:pt x="3238512" y="626364"/>
                    </a:moveTo>
                    <a:lnTo>
                      <a:pt x="3151644" y="626364"/>
                    </a:lnTo>
                    <a:lnTo>
                      <a:pt x="3151644" y="2167140"/>
                    </a:lnTo>
                    <a:lnTo>
                      <a:pt x="3238512" y="2167140"/>
                    </a:lnTo>
                    <a:lnTo>
                      <a:pt x="3238512" y="626364"/>
                    </a:lnTo>
                    <a:close/>
                  </a:path>
                  <a:path w="7440295" h="2167254">
                    <a:moveTo>
                      <a:pt x="4288536" y="411480"/>
                    </a:moveTo>
                    <a:lnTo>
                      <a:pt x="4201680" y="411480"/>
                    </a:lnTo>
                    <a:lnTo>
                      <a:pt x="4201680" y="2167140"/>
                    </a:lnTo>
                    <a:lnTo>
                      <a:pt x="4288536" y="2167140"/>
                    </a:lnTo>
                    <a:lnTo>
                      <a:pt x="4288536" y="411480"/>
                    </a:lnTo>
                    <a:close/>
                  </a:path>
                  <a:path w="7440295" h="2167254">
                    <a:moveTo>
                      <a:pt x="5340108" y="216408"/>
                    </a:moveTo>
                    <a:lnTo>
                      <a:pt x="5253240" y="216408"/>
                    </a:lnTo>
                    <a:lnTo>
                      <a:pt x="5253240" y="2167140"/>
                    </a:lnTo>
                    <a:lnTo>
                      <a:pt x="5340108" y="2167140"/>
                    </a:lnTo>
                    <a:lnTo>
                      <a:pt x="5340108" y="216408"/>
                    </a:lnTo>
                    <a:close/>
                  </a:path>
                  <a:path w="7440295" h="2167254">
                    <a:moveTo>
                      <a:pt x="6390145" y="1345692"/>
                    </a:moveTo>
                    <a:lnTo>
                      <a:pt x="6303276" y="1345692"/>
                    </a:lnTo>
                    <a:lnTo>
                      <a:pt x="6303276" y="2167140"/>
                    </a:lnTo>
                    <a:lnTo>
                      <a:pt x="6390145" y="2167140"/>
                    </a:lnTo>
                    <a:lnTo>
                      <a:pt x="6390145" y="1345692"/>
                    </a:lnTo>
                    <a:close/>
                  </a:path>
                  <a:path w="7440295" h="2167254">
                    <a:moveTo>
                      <a:pt x="7440181" y="384048"/>
                    </a:moveTo>
                    <a:lnTo>
                      <a:pt x="7353313" y="384048"/>
                    </a:lnTo>
                    <a:lnTo>
                      <a:pt x="7353313" y="2167140"/>
                    </a:lnTo>
                    <a:lnTo>
                      <a:pt x="7440181" y="2167140"/>
                    </a:lnTo>
                    <a:lnTo>
                      <a:pt x="7440181" y="384048"/>
                    </a:lnTo>
                    <a:close/>
                  </a:path>
                </a:pathLst>
              </a:custGeom>
              <a:solidFill>
                <a:srgbClr val="A5A5A5"/>
              </a:solidFill>
            </p:spPr>
            <p:txBody>
              <a:bodyPr wrap="square" lIns="0" tIns="0" rIns="0" bIns="0" rtlCol="0"/>
              <a:lstStyle/>
              <a:p>
                <a:endParaRPr/>
              </a:p>
            </p:txBody>
          </p:sp>
          <p:sp>
            <p:nvSpPr>
              <p:cNvPr id="8" name="object 8"/>
              <p:cNvSpPr/>
              <p:nvPr/>
            </p:nvSpPr>
            <p:spPr>
              <a:xfrm>
                <a:off x="1510271" y="3646944"/>
                <a:ext cx="7442200" cy="2170430"/>
              </a:xfrm>
              <a:custGeom>
                <a:avLst/>
                <a:gdLst/>
                <a:ahLst/>
                <a:cxnLst/>
                <a:rect l="l" t="t" r="r" b="b"/>
                <a:pathLst>
                  <a:path w="7442200" h="2170429">
                    <a:moveTo>
                      <a:pt x="86868" y="435864"/>
                    </a:moveTo>
                    <a:lnTo>
                      <a:pt x="0" y="435864"/>
                    </a:lnTo>
                    <a:lnTo>
                      <a:pt x="0" y="2170176"/>
                    </a:lnTo>
                    <a:lnTo>
                      <a:pt x="86868" y="2170176"/>
                    </a:lnTo>
                    <a:lnTo>
                      <a:pt x="86868" y="435864"/>
                    </a:lnTo>
                    <a:close/>
                  </a:path>
                  <a:path w="7442200" h="2170429">
                    <a:moveTo>
                      <a:pt x="1138428" y="173736"/>
                    </a:moveTo>
                    <a:lnTo>
                      <a:pt x="1051572" y="173736"/>
                    </a:lnTo>
                    <a:lnTo>
                      <a:pt x="1051572" y="2170176"/>
                    </a:lnTo>
                    <a:lnTo>
                      <a:pt x="1138428" y="2170176"/>
                    </a:lnTo>
                    <a:lnTo>
                      <a:pt x="1138428" y="173736"/>
                    </a:lnTo>
                    <a:close/>
                  </a:path>
                  <a:path w="7442200" h="2170429">
                    <a:moveTo>
                      <a:pt x="2188464" y="0"/>
                    </a:moveTo>
                    <a:lnTo>
                      <a:pt x="2101608" y="0"/>
                    </a:lnTo>
                    <a:lnTo>
                      <a:pt x="2101608" y="2170176"/>
                    </a:lnTo>
                    <a:lnTo>
                      <a:pt x="2188464" y="2170176"/>
                    </a:lnTo>
                    <a:lnTo>
                      <a:pt x="2188464" y="0"/>
                    </a:lnTo>
                    <a:close/>
                  </a:path>
                  <a:path w="7442200" h="2170429">
                    <a:moveTo>
                      <a:pt x="3238512" y="675132"/>
                    </a:moveTo>
                    <a:lnTo>
                      <a:pt x="3151644" y="675132"/>
                    </a:lnTo>
                    <a:lnTo>
                      <a:pt x="3151644" y="2170176"/>
                    </a:lnTo>
                    <a:lnTo>
                      <a:pt x="3238512" y="2170176"/>
                    </a:lnTo>
                    <a:lnTo>
                      <a:pt x="3238512" y="675132"/>
                    </a:lnTo>
                    <a:close/>
                  </a:path>
                  <a:path w="7442200" h="2170429">
                    <a:moveTo>
                      <a:pt x="4290072" y="416052"/>
                    </a:moveTo>
                    <a:lnTo>
                      <a:pt x="4203204" y="416052"/>
                    </a:lnTo>
                    <a:lnTo>
                      <a:pt x="4203204" y="2170176"/>
                    </a:lnTo>
                    <a:lnTo>
                      <a:pt x="4290072" y="2170176"/>
                    </a:lnTo>
                    <a:lnTo>
                      <a:pt x="4290072" y="416052"/>
                    </a:lnTo>
                    <a:close/>
                  </a:path>
                  <a:path w="7442200" h="2170429">
                    <a:moveTo>
                      <a:pt x="5340108" y="222504"/>
                    </a:moveTo>
                    <a:lnTo>
                      <a:pt x="5253240" y="222504"/>
                    </a:lnTo>
                    <a:lnTo>
                      <a:pt x="5253240" y="2170176"/>
                    </a:lnTo>
                    <a:lnTo>
                      <a:pt x="5340108" y="2170176"/>
                    </a:lnTo>
                    <a:lnTo>
                      <a:pt x="5340108" y="222504"/>
                    </a:lnTo>
                    <a:close/>
                  </a:path>
                  <a:path w="7442200" h="2170429">
                    <a:moveTo>
                      <a:pt x="6390145" y="1600200"/>
                    </a:moveTo>
                    <a:lnTo>
                      <a:pt x="6303276" y="1600200"/>
                    </a:lnTo>
                    <a:lnTo>
                      <a:pt x="6303276" y="2170176"/>
                    </a:lnTo>
                    <a:lnTo>
                      <a:pt x="6390145" y="2170176"/>
                    </a:lnTo>
                    <a:lnTo>
                      <a:pt x="6390145" y="1600200"/>
                    </a:lnTo>
                    <a:close/>
                  </a:path>
                  <a:path w="7442200" h="2170429">
                    <a:moveTo>
                      <a:pt x="7441705" y="377952"/>
                    </a:moveTo>
                    <a:lnTo>
                      <a:pt x="7354824" y="377952"/>
                    </a:lnTo>
                    <a:lnTo>
                      <a:pt x="7354824" y="2170176"/>
                    </a:lnTo>
                    <a:lnTo>
                      <a:pt x="7441705" y="2170176"/>
                    </a:lnTo>
                    <a:lnTo>
                      <a:pt x="7441705" y="377952"/>
                    </a:lnTo>
                    <a:close/>
                  </a:path>
                </a:pathLst>
              </a:custGeom>
              <a:solidFill>
                <a:srgbClr val="FFBF00"/>
              </a:solidFill>
            </p:spPr>
            <p:txBody>
              <a:bodyPr wrap="square" lIns="0" tIns="0" rIns="0" bIns="0" rtlCol="0"/>
              <a:lstStyle/>
              <a:p>
                <a:endParaRPr/>
              </a:p>
            </p:txBody>
          </p:sp>
          <p:sp>
            <p:nvSpPr>
              <p:cNvPr id="9" name="object 9"/>
              <p:cNvSpPr/>
              <p:nvPr/>
            </p:nvSpPr>
            <p:spPr>
              <a:xfrm>
                <a:off x="1621536" y="3631691"/>
                <a:ext cx="7440295" cy="2185670"/>
              </a:xfrm>
              <a:custGeom>
                <a:avLst/>
                <a:gdLst/>
                <a:ahLst/>
                <a:cxnLst/>
                <a:rect l="l" t="t" r="r" b="b"/>
                <a:pathLst>
                  <a:path w="7440295" h="2185670">
                    <a:moveTo>
                      <a:pt x="86868" y="443484"/>
                    </a:moveTo>
                    <a:lnTo>
                      <a:pt x="0" y="443484"/>
                    </a:lnTo>
                    <a:lnTo>
                      <a:pt x="0" y="2185428"/>
                    </a:lnTo>
                    <a:lnTo>
                      <a:pt x="86868" y="2185428"/>
                    </a:lnTo>
                    <a:lnTo>
                      <a:pt x="86868" y="443484"/>
                    </a:lnTo>
                    <a:close/>
                  </a:path>
                  <a:path w="7440295" h="2185670">
                    <a:moveTo>
                      <a:pt x="1136904" y="182880"/>
                    </a:moveTo>
                    <a:lnTo>
                      <a:pt x="1050036" y="182880"/>
                    </a:lnTo>
                    <a:lnTo>
                      <a:pt x="1050036" y="2185428"/>
                    </a:lnTo>
                    <a:lnTo>
                      <a:pt x="1136904" y="2185428"/>
                    </a:lnTo>
                    <a:lnTo>
                      <a:pt x="1136904" y="182880"/>
                    </a:lnTo>
                    <a:close/>
                  </a:path>
                  <a:path w="7440295" h="2185670">
                    <a:moveTo>
                      <a:pt x="2186940" y="0"/>
                    </a:moveTo>
                    <a:lnTo>
                      <a:pt x="2100072" y="0"/>
                    </a:lnTo>
                    <a:lnTo>
                      <a:pt x="2100072" y="2185428"/>
                    </a:lnTo>
                    <a:lnTo>
                      <a:pt x="2186940" y="2185428"/>
                    </a:lnTo>
                    <a:lnTo>
                      <a:pt x="2186940" y="0"/>
                    </a:lnTo>
                    <a:close/>
                  </a:path>
                  <a:path w="7440295" h="2185670">
                    <a:moveTo>
                      <a:pt x="3238500" y="760476"/>
                    </a:moveTo>
                    <a:lnTo>
                      <a:pt x="3151632" y="760476"/>
                    </a:lnTo>
                    <a:lnTo>
                      <a:pt x="3151632" y="2185428"/>
                    </a:lnTo>
                    <a:lnTo>
                      <a:pt x="3238500" y="2185428"/>
                    </a:lnTo>
                    <a:lnTo>
                      <a:pt x="3238500" y="760476"/>
                    </a:lnTo>
                    <a:close/>
                  </a:path>
                  <a:path w="7440295" h="2185670">
                    <a:moveTo>
                      <a:pt x="4288536" y="440436"/>
                    </a:moveTo>
                    <a:lnTo>
                      <a:pt x="4201668" y="440436"/>
                    </a:lnTo>
                    <a:lnTo>
                      <a:pt x="4201668" y="2185428"/>
                    </a:lnTo>
                    <a:lnTo>
                      <a:pt x="4288536" y="2185428"/>
                    </a:lnTo>
                    <a:lnTo>
                      <a:pt x="4288536" y="440436"/>
                    </a:lnTo>
                    <a:close/>
                  </a:path>
                  <a:path w="7440295" h="2185670">
                    <a:moveTo>
                      <a:pt x="5340096" y="236220"/>
                    </a:moveTo>
                    <a:lnTo>
                      <a:pt x="5251704" y="236220"/>
                    </a:lnTo>
                    <a:lnTo>
                      <a:pt x="5251704" y="2185428"/>
                    </a:lnTo>
                    <a:lnTo>
                      <a:pt x="5340096" y="2185428"/>
                    </a:lnTo>
                    <a:lnTo>
                      <a:pt x="5340096" y="236220"/>
                    </a:lnTo>
                    <a:close/>
                  </a:path>
                  <a:path w="7440295" h="2185670">
                    <a:moveTo>
                      <a:pt x="6390132" y="1632216"/>
                    </a:moveTo>
                    <a:lnTo>
                      <a:pt x="6303264" y="1632216"/>
                    </a:lnTo>
                    <a:lnTo>
                      <a:pt x="6303264" y="2185428"/>
                    </a:lnTo>
                    <a:lnTo>
                      <a:pt x="6390132" y="2185428"/>
                    </a:lnTo>
                    <a:lnTo>
                      <a:pt x="6390132" y="1632216"/>
                    </a:lnTo>
                    <a:close/>
                  </a:path>
                  <a:path w="7440295" h="2185670">
                    <a:moveTo>
                      <a:pt x="7440168" y="381000"/>
                    </a:moveTo>
                    <a:lnTo>
                      <a:pt x="7353300" y="381000"/>
                    </a:lnTo>
                    <a:lnTo>
                      <a:pt x="7353300" y="2185428"/>
                    </a:lnTo>
                    <a:lnTo>
                      <a:pt x="7440168" y="2185428"/>
                    </a:lnTo>
                    <a:lnTo>
                      <a:pt x="7440168" y="381000"/>
                    </a:lnTo>
                    <a:close/>
                  </a:path>
                </a:pathLst>
              </a:custGeom>
              <a:solidFill>
                <a:srgbClr val="5B9AD4"/>
              </a:solidFill>
            </p:spPr>
            <p:txBody>
              <a:bodyPr wrap="square" lIns="0" tIns="0" rIns="0" bIns="0" rtlCol="0"/>
              <a:lstStyle/>
              <a:p>
                <a:endParaRPr/>
              </a:p>
            </p:txBody>
          </p:sp>
          <p:sp>
            <p:nvSpPr>
              <p:cNvPr id="10" name="object 10"/>
              <p:cNvSpPr/>
              <p:nvPr/>
            </p:nvSpPr>
            <p:spPr>
              <a:xfrm>
                <a:off x="1731251" y="3633215"/>
                <a:ext cx="7442200" cy="2184400"/>
              </a:xfrm>
              <a:custGeom>
                <a:avLst/>
                <a:gdLst/>
                <a:ahLst/>
                <a:cxnLst/>
                <a:rect l="l" t="t" r="r" b="b"/>
                <a:pathLst>
                  <a:path w="7442200" h="2184400">
                    <a:moveTo>
                      <a:pt x="86868" y="466344"/>
                    </a:moveTo>
                    <a:lnTo>
                      <a:pt x="0" y="466344"/>
                    </a:lnTo>
                    <a:lnTo>
                      <a:pt x="0" y="2183904"/>
                    </a:lnTo>
                    <a:lnTo>
                      <a:pt x="86868" y="2183904"/>
                    </a:lnTo>
                    <a:lnTo>
                      <a:pt x="86868" y="466344"/>
                    </a:lnTo>
                    <a:close/>
                  </a:path>
                  <a:path w="7442200" h="2184400">
                    <a:moveTo>
                      <a:pt x="1138428" y="199644"/>
                    </a:moveTo>
                    <a:lnTo>
                      <a:pt x="1051572" y="199644"/>
                    </a:lnTo>
                    <a:lnTo>
                      <a:pt x="1051572" y="2183904"/>
                    </a:lnTo>
                    <a:lnTo>
                      <a:pt x="1138428" y="2183904"/>
                    </a:lnTo>
                    <a:lnTo>
                      <a:pt x="1138428" y="199644"/>
                    </a:lnTo>
                    <a:close/>
                  </a:path>
                  <a:path w="7442200" h="2184400">
                    <a:moveTo>
                      <a:pt x="2188464" y="0"/>
                    </a:moveTo>
                    <a:lnTo>
                      <a:pt x="2101608" y="0"/>
                    </a:lnTo>
                    <a:lnTo>
                      <a:pt x="2101608" y="2183904"/>
                    </a:lnTo>
                    <a:lnTo>
                      <a:pt x="2188464" y="2183904"/>
                    </a:lnTo>
                    <a:lnTo>
                      <a:pt x="2188464" y="0"/>
                    </a:lnTo>
                    <a:close/>
                  </a:path>
                  <a:path w="7442200" h="2184400">
                    <a:moveTo>
                      <a:pt x="3238512" y="804672"/>
                    </a:moveTo>
                    <a:lnTo>
                      <a:pt x="3151644" y="804672"/>
                    </a:lnTo>
                    <a:lnTo>
                      <a:pt x="3151644" y="2183904"/>
                    </a:lnTo>
                    <a:lnTo>
                      <a:pt x="3238512" y="2183904"/>
                    </a:lnTo>
                    <a:lnTo>
                      <a:pt x="3238512" y="804672"/>
                    </a:lnTo>
                    <a:close/>
                  </a:path>
                  <a:path w="7442200" h="2184400">
                    <a:moveTo>
                      <a:pt x="4290072" y="446532"/>
                    </a:moveTo>
                    <a:lnTo>
                      <a:pt x="4203204" y="446532"/>
                    </a:lnTo>
                    <a:lnTo>
                      <a:pt x="4203204" y="2183904"/>
                    </a:lnTo>
                    <a:lnTo>
                      <a:pt x="4290072" y="2183904"/>
                    </a:lnTo>
                    <a:lnTo>
                      <a:pt x="4290072" y="446532"/>
                    </a:lnTo>
                    <a:close/>
                  </a:path>
                  <a:path w="7442200" h="2184400">
                    <a:moveTo>
                      <a:pt x="5340108" y="240792"/>
                    </a:moveTo>
                    <a:lnTo>
                      <a:pt x="5253240" y="240792"/>
                    </a:lnTo>
                    <a:lnTo>
                      <a:pt x="5253240" y="2183904"/>
                    </a:lnTo>
                    <a:lnTo>
                      <a:pt x="5340108" y="2183904"/>
                    </a:lnTo>
                    <a:lnTo>
                      <a:pt x="5340108" y="240792"/>
                    </a:lnTo>
                    <a:close/>
                  </a:path>
                  <a:path w="7442200" h="2184400">
                    <a:moveTo>
                      <a:pt x="6390145" y="1665732"/>
                    </a:moveTo>
                    <a:lnTo>
                      <a:pt x="6303276" y="1665732"/>
                    </a:lnTo>
                    <a:lnTo>
                      <a:pt x="6303276" y="2183904"/>
                    </a:lnTo>
                    <a:lnTo>
                      <a:pt x="6390145" y="2183904"/>
                    </a:lnTo>
                    <a:lnTo>
                      <a:pt x="6390145" y="1665732"/>
                    </a:lnTo>
                    <a:close/>
                  </a:path>
                  <a:path w="7442200" h="2184400">
                    <a:moveTo>
                      <a:pt x="7441705" y="400812"/>
                    </a:moveTo>
                    <a:lnTo>
                      <a:pt x="7354824" y="400812"/>
                    </a:lnTo>
                    <a:lnTo>
                      <a:pt x="7354824" y="2183904"/>
                    </a:lnTo>
                    <a:lnTo>
                      <a:pt x="7441705" y="2183904"/>
                    </a:lnTo>
                    <a:lnTo>
                      <a:pt x="7441705" y="400812"/>
                    </a:lnTo>
                    <a:close/>
                  </a:path>
                </a:pathLst>
              </a:custGeom>
              <a:solidFill>
                <a:srgbClr val="70AC46"/>
              </a:solidFill>
            </p:spPr>
            <p:txBody>
              <a:bodyPr wrap="square" lIns="0" tIns="0" rIns="0" bIns="0" rtlCol="0"/>
              <a:lstStyle/>
              <a:p>
                <a:endParaRPr/>
              </a:p>
            </p:txBody>
          </p:sp>
          <p:sp>
            <p:nvSpPr>
              <p:cNvPr id="11" name="object 11"/>
              <p:cNvSpPr/>
              <p:nvPr/>
            </p:nvSpPr>
            <p:spPr>
              <a:xfrm>
                <a:off x="1842516" y="3633228"/>
                <a:ext cx="7440295" cy="2184400"/>
              </a:xfrm>
              <a:custGeom>
                <a:avLst/>
                <a:gdLst/>
                <a:ahLst/>
                <a:cxnLst/>
                <a:rect l="l" t="t" r="r" b="b"/>
                <a:pathLst>
                  <a:path w="7440295" h="2184400">
                    <a:moveTo>
                      <a:pt x="86868" y="495300"/>
                    </a:moveTo>
                    <a:lnTo>
                      <a:pt x="0" y="495300"/>
                    </a:lnTo>
                    <a:lnTo>
                      <a:pt x="0" y="2183892"/>
                    </a:lnTo>
                    <a:lnTo>
                      <a:pt x="86868" y="2183892"/>
                    </a:lnTo>
                    <a:lnTo>
                      <a:pt x="86868" y="495300"/>
                    </a:lnTo>
                    <a:close/>
                  </a:path>
                  <a:path w="7440295" h="2184400">
                    <a:moveTo>
                      <a:pt x="1136904" y="216408"/>
                    </a:moveTo>
                    <a:lnTo>
                      <a:pt x="1050036" y="216408"/>
                    </a:lnTo>
                    <a:lnTo>
                      <a:pt x="1050036" y="2183892"/>
                    </a:lnTo>
                    <a:lnTo>
                      <a:pt x="1136904" y="2183892"/>
                    </a:lnTo>
                    <a:lnTo>
                      <a:pt x="1136904" y="216408"/>
                    </a:lnTo>
                    <a:close/>
                  </a:path>
                  <a:path w="7440295" h="2184400">
                    <a:moveTo>
                      <a:pt x="2186940" y="0"/>
                    </a:moveTo>
                    <a:lnTo>
                      <a:pt x="2100072" y="0"/>
                    </a:lnTo>
                    <a:lnTo>
                      <a:pt x="2100072" y="2183892"/>
                    </a:lnTo>
                    <a:lnTo>
                      <a:pt x="2186940" y="2183892"/>
                    </a:lnTo>
                    <a:lnTo>
                      <a:pt x="2186940" y="0"/>
                    </a:lnTo>
                    <a:close/>
                  </a:path>
                  <a:path w="7440295" h="2184400">
                    <a:moveTo>
                      <a:pt x="3238500" y="848868"/>
                    </a:moveTo>
                    <a:lnTo>
                      <a:pt x="3151632" y="848868"/>
                    </a:lnTo>
                    <a:lnTo>
                      <a:pt x="3151632" y="2183892"/>
                    </a:lnTo>
                    <a:lnTo>
                      <a:pt x="3238500" y="2183892"/>
                    </a:lnTo>
                    <a:lnTo>
                      <a:pt x="3238500" y="848868"/>
                    </a:lnTo>
                    <a:close/>
                  </a:path>
                  <a:path w="7440295" h="2184400">
                    <a:moveTo>
                      <a:pt x="4288536" y="569976"/>
                    </a:moveTo>
                    <a:lnTo>
                      <a:pt x="4201668" y="569976"/>
                    </a:lnTo>
                    <a:lnTo>
                      <a:pt x="4201668" y="2183892"/>
                    </a:lnTo>
                    <a:lnTo>
                      <a:pt x="4288536" y="2183892"/>
                    </a:lnTo>
                    <a:lnTo>
                      <a:pt x="4288536" y="569976"/>
                    </a:lnTo>
                    <a:close/>
                  </a:path>
                  <a:path w="7440295" h="2184400">
                    <a:moveTo>
                      <a:pt x="5340096" y="309372"/>
                    </a:moveTo>
                    <a:lnTo>
                      <a:pt x="5251704" y="309372"/>
                    </a:lnTo>
                    <a:lnTo>
                      <a:pt x="5251704" y="2183892"/>
                    </a:lnTo>
                    <a:lnTo>
                      <a:pt x="5340096" y="2183892"/>
                    </a:lnTo>
                    <a:lnTo>
                      <a:pt x="5340096" y="309372"/>
                    </a:lnTo>
                    <a:close/>
                  </a:path>
                  <a:path w="7440295" h="2184400">
                    <a:moveTo>
                      <a:pt x="6390132" y="1836420"/>
                    </a:moveTo>
                    <a:lnTo>
                      <a:pt x="6303264" y="1836420"/>
                    </a:lnTo>
                    <a:lnTo>
                      <a:pt x="6303264" y="2183892"/>
                    </a:lnTo>
                    <a:lnTo>
                      <a:pt x="6390132" y="2183892"/>
                    </a:lnTo>
                    <a:lnTo>
                      <a:pt x="6390132" y="1836420"/>
                    </a:lnTo>
                    <a:close/>
                  </a:path>
                  <a:path w="7440295" h="2184400">
                    <a:moveTo>
                      <a:pt x="7440168" y="484632"/>
                    </a:moveTo>
                    <a:lnTo>
                      <a:pt x="7353300" y="484632"/>
                    </a:lnTo>
                    <a:lnTo>
                      <a:pt x="7353300" y="2183892"/>
                    </a:lnTo>
                    <a:lnTo>
                      <a:pt x="7440168" y="2183892"/>
                    </a:lnTo>
                    <a:lnTo>
                      <a:pt x="7440168" y="484632"/>
                    </a:lnTo>
                    <a:close/>
                  </a:path>
                </a:pathLst>
              </a:custGeom>
              <a:solidFill>
                <a:srgbClr val="264477"/>
              </a:solidFill>
            </p:spPr>
            <p:txBody>
              <a:bodyPr wrap="square" lIns="0" tIns="0" rIns="0" bIns="0" rtlCol="0"/>
              <a:lstStyle/>
              <a:p>
                <a:endParaRPr/>
              </a:p>
            </p:txBody>
          </p:sp>
          <p:sp>
            <p:nvSpPr>
              <p:cNvPr id="12" name="object 12"/>
              <p:cNvSpPr/>
              <p:nvPr/>
            </p:nvSpPr>
            <p:spPr>
              <a:xfrm>
                <a:off x="1952244" y="3608844"/>
                <a:ext cx="7442200" cy="2208530"/>
              </a:xfrm>
              <a:custGeom>
                <a:avLst/>
                <a:gdLst/>
                <a:ahLst/>
                <a:cxnLst/>
                <a:rect l="l" t="t" r="r" b="b"/>
                <a:pathLst>
                  <a:path w="7442200" h="2208529">
                    <a:moveTo>
                      <a:pt x="86868" y="473964"/>
                    </a:moveTo>
                    <a:lnTo>
                      <a:pt x="0" y="473964"/>
                    </a:lnTo>
                    <a:lnTo>
                      <a:pt x="0" y="2208276"/>
                    </a:lnTo>
                    <a:lnTo>
                      <a:pt x="86868" y="2208276"/>
                    </a:lnTo>
                    <a:lnTo>
                      <a:pt x="86868" y="473964"/>
                    </a:lnTo>
                    <a:close/>
                  </a:path>
                  <a:path w="7442200" h="2208529">
                    <a:moveTo>
                      <a:pt x="1138428" y="201168"/>
                    </a:moveTo>
                    <a:lnTo>
                      <a:pt x="1050036" y="201168"/>
                    </a:lnTo>
                    <a:lnTo>
                      <a:pt x="1050036" y="2208276"/>
                    </a:lnTo>
                    <a:lnTo>
                      <a:pt x="1138428" y="2208276"/>
                    </a:lnTo>
                    <a:lnTo>
                      <a:pt x="1138428" y="201168"/>
                    </a:lnTo>
                    <a:close/>
                  </a:path>
                  <a:path w="7442200" h="2208529">
                    <a:moveTo>
                      <a:pt x="2188464" y="0"/>
                    </a:moveTo>
                    <a:lnTo>
                      <a:pt x="2101596" y="0"/>
                    </a:lnTo>
                    <a:lnTo>
                      <a:pt x="2101596" y="2208276"/>
                    </a:lnTo>
                    <a:lnTo>
                      <a:pt x="2188464" y="2208276"/>
                    </a:lnTo>
                    <a:lnTo>
                      <a:pt x="2188464" y="0"/>
                    </a:lnTo>
                    <a:close/>
                  </a:path>
                  <a:path w="7442200" h="2208529">
                    <a:moveTo>
                      <a:pt x="3238500" y="880872"/>
                    </a:moveTo>
                    <a:lnTo>
                      <a:pt x="3151632" y="880872"/>
                    </a:lnTo>
                    <a:lnTo>
                      <a:pt x="3151632" y="2208276"/>
                    </a:lnTo>
                    <a:lnTo>
                      <a:pt x="3238500" y="2208276"/>
                    </a:lnTo>
                    <a:lnTo>
                      <a:pt x="3238500" y="880872"/>
                    </a:lnTo>
                    <a:close/>
                  </a:path>
                  <a:path w="7442200" h="2208529">
                    <a:moveTo>
                      <a:pt x="4290060" y="513588"/>
                    </a:moveTo>
                    <a:lnTo>
                      <a:pt x="4203192" y="513588"/>
                    </a:lnTo>
                    <a:lnTo>
                      <a:pt x="4203192" y="2208276"/>
                    </a:lnTo>
                    <a:lnTo>
                      <a:pt x="4290060" y="2208276"/>
                    </a:lnTo>
                    <a:lnTo>
                      <a:pt x="4290060" y="513588"/>
                    </a:lnTo>
                    <a:close/>
                  </a:path>
                  <a:path w="7442200" h="2208529">
                    <a:moveTo>
                      <a:pt x="5340096" y="265176"/>
                    </a:moveTo>
                    <a:lnTo>
                      <a:pt x="5253228" y="265176"/>
                    </a:lnTo>
                    <a:lnTo>
                      <a:pt x="5253228" y="2208276"/>
                    </a:lnTo>
                    <a:lnTo>
                      <a:pt x="5340096" y="2208276"/>
                    </a:lnTo>
                    <a:lnTo>
                      <a:pt x="5340096" y="265176"/>
                    </a:lnTo>
                    <a:close/>
                  </a:path>
                  <a:path w="7442200" h="2208529">
                    <a:moveTo>
                      <a:pt x="6390132" y="1711452"/>
                    </a:moveTo>
                    <a:lnTo>
                      <a:pt x="6303264" y="1711452"/>
                    </a:lnTo>
                    <a:lnTo>
                      <a:pt x="6303264" y="2208276"/>
                    </a:lnTo>
                    <a:lnTo>
                      <a:pt x="6390132" y="2208276"/>
                    </a:lnTo>
                    <a:lnTo>
                      <a:pt x="6390132" y="1711452"/>
                    </a:lnTo>
                    <a:close/>
                  </a:path>
                  <a:path w="7442200" h="2208529">
                    <a:moveTo>
                      <a:pt x="7441692" y="419100"/>
                    </a:moveTo>
                    <a:lnTo>
                      <a:pt x="7354824" y="419100"/>
                    </a:lnTo>
                    <a:lnTo>
                      <a:pt x="7354824" y="2208276"/>
                    </a:lnTo>
                    <a:lnTo>
                      <a:pt x="7441692" y="2208276"/>
                    </a:lnTo>
                    <a:lnTo>
                      <a:pt x="7441692" y="419100"/>
                    </a:lnTo>
                    <a:close/>
                  </a:path>
                </a:pathLst>
              </a:custGeom>
              <a:solidFill>
                <a:srgbClr val="9E480E"/>
              </a:solidFill>
            </p:spPr>
            <p:txBody>
              <a:bodyPr wrap="square" lIns="0" tIns="0" rIns="0" bIns="0" rtlCol="0"/>
              <a:lstStyle/>
              <a:p>
                <a:endParaRPr/>
              </a:p>
            </p:txBody>
          </p:sp>
          <p:sp>
            <p:nvSpPr>
              <p:cNvPr id="13" name="object 13"/>
              <p:cNvSpPr/>
              <p:nvPr/>
            </p:nvSpPr>
            <p:spPr>
              <a:xfrm>
                <a:off x="1085087" y="5814060"/>
                <a:ext cx="8403590" cy="7620"/>
              </a:xfrm>
              <a:custGeom>
                <a:avLst/>
                <a:gdLst/>
                <a:ahLst/>
                <a:cxnLst/>
                <a:rect l="l" t="t" r="r" b="b"/>
                <a:pathLst>
                  <a:path w="8403590" h="7620">
                    <a:moveTo>
                      <a:pt x="8403335" y="7619"/>
                    </a:moveTo>
                    <a:lnTo>
                      <a:pt x="0" y="7619"/>
                    </a:lnTo>
                    <a:lnTo>
                      <a:pt x="0" y="0"/>
                    </a:lnTo>
                    <a:lnTo>
                      <a:pt x="8403335" y="0"/>
                    </a:lnTo>
                    <a:lnTo>
                      <a:pt x="8403335" y="7619"/>
                    </a:lnTo>
                    <a:close/>
                  </a:path>
                </a:pathLst>
              </a:custGeom>
              <a:solidFill>
                <a:srgbClr val="D8D8D8"/>
              </a:solidFill>
            </p:spPr>
            <p:txBody>
              <a:bodyPr wrap="square" lIns="0" tIns="0" rIns="0" bIns="0" rtlCol="0"/>
              <a:lstStyle/>
              <a:p>
                <a:endParaRPr/>
              </a:p>
            </p:txBody>
          </p:sp>
        </p:grpSp>
        <p:sp>
          <p:nvSpPr>
            <p:cNvPr id="14" name="object 14">
              <a:extLst>
                <a:ext uri="{C183D7F6-B498-43B3-948B-1728B52AA6E4}">
                  <adec:decorative xmlns:adec="http://schemas.microsoft.com/office/drawing/2017/decorative" val="1"/>
                </a:ext>
              </a:extLst>
            </p:cNvPr>
            <p:cNvSpPr/>
            <p:nvPr/>
          </p:nvSpPr>
          <p:spPr>
            <a:xfrm>
              <a:off x="1117969" y="3311513"/>
              <a:ext cx="8658244" cy="7851"/>
            </a:xfrm>
            <a:custGeom>
              <a:avLst/>
              <a:gdLst/>
              <a:ahLst/>
              <a:cxnLst/>
              <a:rect l="l" t="t" r="r" b="b"/>
              <a:pathLst>
                <a:path w="8403590" h="7620">
                  <a:moveTo>
                    <a:pt x="8403336" y="7620"/>
                  </a:moveTo>
                  <a:lnTo>
                    <a:pt x="0" y="7620"/>
                  </a:lnTo>
                  <a:lnTo>
                    <a:pt x="0" y="0"/>
                  </a:lnTo>
                  <a:lnTo>
                    <a:pt x="8403336" y="0"/>
                  </a:lnTo>
                  <a:lnTo>
                    <a:pt x="8403336" y="7620"/>
                  </a:lnTo>
                  <a:close/>
                </a:path>
              </a:pathLst>
            </a:custGeom>
            <a:solidFill>
              <a:srgbClr val="D8D8D8"/>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txBox="1"/>
            <p:nvPr/>
          </p:nvSpPr>
          <p:spPr>
            <a:xfrm>
              <a:off x="567883" y="3208915"/>
              <a:ext cx="455352" cy="2963592"/>
            </a:xfrm>
            <a:prstGeom prst="rect">
              <a:avLst/>
            </a:prstGeom>
          </p:spPr>
          <p:txBody>
            <a:bodyPr vert="horz" wrap="square" lIns="0" tIns="17010" rIns="0" bIns="0" rtlCol="0">
              <a:spAutoFit/>
            </a:bodyPr>
            <a:lstStyle/>
            <a:p>
              <a:pPr marR="6542" algn="r">
                <a:spcBef>
                  <a:spcPts val="134"/>
                </a:spcBef>
              </a:pPr>
              <a:r>
                <a:rPr sz="979" spc="-10" dirty="0">
                  <a:solidFill>
                    <a:srgbClr val="595959"/>
                  </a:solidFill>
                  <a:latin typeface="Calibri" panose="020F0502020204030204" pitchFamily="34" charset="0"/>
                  <a:cs typeface="Calibri" panose="020F0502020204030204" pitchFamily="34" charset="0"/>
                </a:rPr>
                <a:t>100000</a:t>
              </a:r>
              <a:endParaRPr sz="979" dirty="0">
                <a:latin typeface="Calibri" panose="020F0502020204030204" pitchFamily="34" charset="0"/>
                <a:cs typeface="Calibri" panose="020F0502020204030204" pitchFamily="34" charset="0"/>
              </a:endParaRPr>
            </a:p>
            <a:p>
              <a:pPr>
                <a:lnSpc>
                  <a:spcPct val="100000"/>
                </a:lnSpc>
              </a:pPr>
              <a:endParaRPr sz="979" dirty="0">
                <a:latin typeface="Calibri" panose="020F0502020204030204" pitchFamily="34" charset="0"/>
                <a:cs typeface="Calibri" panose="020F0502020204030204" pitchFamily="34" charset="0"/>
              </a:endParaRPr>
            </a:p>
            <a:p>
              <a:pPr>
                <a:spcBef>
                  <a:spcPts val="726"/>
                </a:spcBef>
              </a:pPr>
              <a:endParaRPr sz="979" dirty="0">
                <a:latin typeface="Calibri" panose="020F0502020204030204" pitchFamily="34" charset="0"/>
                <a:cs typeface="Calibri" panose="020F0502020204030204" pitchFamily="34" charset="0"/>
              </a:endParaRPr>
            </a:p>
            <a:p>
              <a:pPr marR="5234" algn="r"/>
              <a:r>
                <a:rPr sz="979" spc="-10" dirty="0">
                  <a:solidFill>
                    <a:srgbClr val="595959"/>
                  </a:solidFill>
                  <a:latin typeface="Calibri" panose="020F0502020204030204" pitchFamily="34" charset="0"/>
                  <a:cs typeface="Calibri" panose="020F0502020204030204" pitchFamily="34" charset="0"/>
                </a:rPr>
                <a:t>10000</a:t>
              </a:r>
              <a:endParaRPr sz="979" dirty="0">
                <a:latin typeface="Calibri" panose="020F0502020204030204" pitchFamily="34" charset="0"/>
                <a:cs typeface="Calibri" panose="020F0502020204030204" pitchFamily="34" charset="0"/>
              </a:endParaRPr>
            </a:p>
            <a:p>
              <a:pPr>
                <a:lnSpc>
                  <a:spcPct val="100000"/>
                </a:lnSpc>
              </a:pPr>
              <a:endParaRPr sz="979" dirty="0">
                <a:latin typeface="Calibri" panose="020F0502020204030204" pitchFamily="34" charset="0"/>
                <a:cs typeface="Calibri" panose="020F0502020204030204" pitchFamily="34" charset="0"/>
              </a:endParaRPr>
            </a:p>
            <a:p>
              <a:pPr>
                <a:spcBef>
                  <a:spcPts val="737"/>
                </a:spcBef>
              </a:pPr>
              <a:endParaRPr sz="979" dirty="0">
                <a:latin typeface="Calibri" panose="020F0502020204030204" pitchFamily="34" charset="0"/>
                <a:cs typeface="Calibri" panose="020F0502020204030204" pitchFamily="34" charset="0"/>
              </a:endParaRPr>
            </a:p>
            <a:p>
              <a:pPr marR="6542" algn="r"/>
              <a:r>
                <a:rPr sz="979" spc="-21" dirty="0">
                  <a:solidFill>
                    <a:srgbClr val="595959"/>
                  </a:solidFill>
                  <a:latin typeface="Calibri" panose="020F0502020204030204" pitchFamily="34" charset="0"/>
                  <a:cs typeface="Calibri" panose="020F0502020204030204" pitchFamily="34" charset="0"/>
                </a:rPr>
                <a:t>1000</a:t>
              </a:r>
              <a:endParaRPr sz="979" dirty="0">
                <a:latin typeface="Calibri" panose="020F0502020204030204" pitchFamily="34" charset="0"/>
                <a:cs typeface="Calibri" panose="020F0502020204030204" pitchFamily="34" charset="0"/>
              </a:endParaRPr>
            </a:p>
            <a:p>
              <a:pPr>
                <a:lnSpc>
                  <a:spcPct val="100000"/>
                </a:lnSpc>
              </a:pPr>
              <a:endParaRPr sz="979" dirty="0">
                <a:latin typeface="Calibri" panose="020F0502020204030204" pitchFamily="34" charset="0"/>
                <a:cs typeface="Calibri" panose="020F0502020204030204" pitchFamily="34" charset="0"/>
              </a:endParaRPr>
            </a:p>
            <a:p>
              <a:pPr>
                <a:spcBef>
                  <a:spcPts val="726"/>
                </a:spcBef>
              </a:pPr>
              <a:endParaRPr sz="979" dirty="0">
                <a:latin typeface="Calibri" panose="020F0502020204030204" pitchFamily="34" charset="0"/>
                <a:cs typeface="Calibri" panose="020F0502020204030204" pitchFamily="34" charset="0"/>
              </a:endParaRPr>
            </a:p>
            <a:p>
              <a:pPr marR="5234" algn="r"/>
              <a:r>
                <a:rPr sz="979" spc="-26" dirty="0">
                  <a:solidFill>
                    <a:srgbClr val="595959"/>
                  </a:solidFill>
                  <a:latin typeface="Calibri" panose="020F0502020204030204" pitchFamily="34" charset="0"/>
                  <a:cs typeface="Calibri" panose="020F0502020204030204" pitchFamily="34" charset="0"/>
                </a:rPr>
                <a:t>100</a:t>
              </a:r>
              <a:endParaRPr sz="979" dirty="0">
                <a:latin typeface="Calibri" panose="020F0502020204030204" pitchFamily="34" charset="0"/>
                <a:cs typeface="Calibri" panose="020F0502020204030204" pitchFamily="34" charset="0"/>
              </a:endParaRPr>
            </a:p>
            <a:p>
              <a:pPr>
                <a:lnSpc>
                  <a:spcPct val="100000"/>
                </a:lnSpc>
              </a:pPr>
              <a:endParaRPr sz="979" dirty="0">
                <a:latin typeface="Calibri" panose="020F0502020204030204" pitchFamily="34" charset="0"/>
                <a:cs typeface="Calibri" panose="020F0502020204030204" pitchFamily="34" charset="0"/>
              </a:endParaRPr>
            </a:p>
            <a:p>
              <a:pPr>
                <a:spcBef>
                  <a:spcPts val="721"/>
                </a:spcBef>
              </a:pPr>
              <a:endParaRPr sz="979" dirty="0">
                <a:latin typeface="Calibri" panose="020F0502020204030204" pitchFamily="34" charset="0"/>
                <a:cs typeface="Calibri" panose="020F0502020204030204" pitchFamily="34" charset="0"/>
              </a:endParaRPr>
            </a:p>
            <a:p>
              <a:pPr marR="6542" algn="r"/>
              <a:r>
                <a:rPr sz="979" spc="-26" dirty="0">
                  <a:solidFill>
                    <a:srgbClr val="595959"/>
                  </a:solidFill>
                  <a:latin typeface="Calibri" panose="020F0502020204030204" pitchFamily="34" charset="0"/>
                  <a:cs typeface="Calibri" panose="020F0502020204030204" pitchFamily="34" charset="0"/>
                </a:rPr>
                <a:t>10</a:t>
              </a:r>
              <a:endParaRPr sz="979" dirty="0">
                <a:latin typeface="Calibri" panose="020F0502020204030204" pitchFamily="34" charset="0"/>
                <a:cs typeface="Calibri" panose="020F0502020204030204" pitchFamily="34" charset="0"/>
              </a:endParaRPr>
            </a:p>
            <a:p>
              <a:pPr>
                <a:lnSpc>
                  <a:spcPct val="100000"/>
                </a:lnSpc>
              </a:pPr>
              <a:endParaRPr sz="979" dirty="0">
                <a:latin typeface="Calibri" panose="020F0502020204030204" pitchFamily="34" charset="0"/>
                <a:cs typeface="Calibri" panose="020F0502020204030204" pitchFamily="34" charset="0"/>
              </a:endParaRPr>
            </a:p>
            <a:p>
              <a:pPr>
                <a:spcBef>
                  <a:spcPts val="726"/>
                </a:spcBef>
              </a:pPr>
              <a:endParaRPr sz="979" dirty="0">
                <a:latin typeface="Calibri" panose="020F0502020204030204" pitchFamily="34" charset="0"/>
                <a:cs typeface="Calibri" panose="020F0502020204030204" pitchFamily="34" charset="0"/>
              </a:endParaRPr>
            </a:p>
            <a:p>
              <a:pPr marR="5234" algn="r"/>
              <a:r>
                <a:rPr sz="979" spc="-52" dirty="0">
                  <a:solidFill>
                    <a:srgbClr val="595959"/>
                  </a:solidFill>
                  <a:latin typeface="Calibri" panose="020F0502020204030204" pitchFamily="34" charset="0"/>
                  <a:cs typeface="Calibri" panose="020F0502020204030204" pitchFamily="34" charset="0"/>
                </a:rPr>
                <a:t>1</a:t>
              </a:r>
              <a:endParaRPr sz="979" dirty="0">
                <a:latin typeface="Calibri" panose="020F0502020204030204" pitchFamily="34" charset="0"/>
                <a:cs typeface="Calibri" panose="020F0502020204030204" pitchFamily="34" charset="0"/>
              </a:endParaRPr>
            </a:p>
          </p:txBody>
        </p:sp>
        <p:sp>
          <p:nvSpPr>
            <p:cNvPr id="16" name="object 16">
              <a:extLst>
                <a:ext uri="{C183D7F6-B498-43B3-948B-1728B52AA6E4}">
                  <adec:decorative xmlns:adec="http://schemas.microsoft.com/office/drawing/2017/decorative" val="1"/>
                </a:ext>
              </a:extLst>
            </p:cNvPr>
            <p:cNvSpPr txBox="1"/>
            <p:nvPr/>
          </p:nvSpPr>
          <p:spPr>
            <a:xfrm>
              <a:off x="1535115" y="5917463"/>
              <a:ext cx="247958" cy="172425"/>
            </a:xfrm>
            <a:prstGeom prst="rect">
              <a:avLst/>
            </a:prstGeom>
          </p:spPr>
          <p:txBody>
            <a:bodyPr vert="horz" wrap="square" lIns="0" tIns="17010" rIns="0" bIns="0" rtlCol="0">
              <a:spAutoFit/>
            </a:bodyPr>
            <a:lstStyle/>
            <a:p>
              <a:pPr marL="13085">
                <a:spcBef>
                  <a:spcPts val="134"/>
                </a:spcBef>
              </a:pPr>
              <a:r>
                <a:rPr sz="979" dirty="0">
                  <a:solidFill>
                    <a:srgbClr val="595959"/>
                  </a:solidFill>
                  <a:latin typeface="Calibri" panose="020F0502020204030204" pitchFamily="34" charset="0"/>
                  <a:cs typeface="Calibri" panose="020F0502020204030204" pitchFamily="34" charset="0"/>
                </a:rPr>
                <a:t>PT-</a:t>
              </a:r>
              <a:r>
                <a:rPr sz="979" spc="-52" dirty="0">
                  <a:solidFill>
                    <a:srgbClr val="595959"/>
                  </a:solidFill>
                  <a:latin typeface="Calibri" panose="020F0502020204030204" pitchFamily="34" charset="0"/>
                  <a:cs typeface="Calibri" panose="020F0502020204030204" pitchFamily="34" charset="0"/>
                </a:rPr>
                <a:t>T</a:t>
              </a:r>
              <a:endParaRPr sz="979" dirty="0">
                <a:latin typeface="Calibri" panose="020F0502020204030204" pitchFamily="34" charset="0"/>
                <a:cs typeface="Calibri" panose="020F0502020204030204" pitchFamily="34" charset="0"/>
              </a:endParaRPr>
            </a:p>
          </p:txBody>
        </p:sp>
        <p:sp>
          <p:nvSpPr>
            <p:cNvPr id="17" name="object 17">
              <a:extLst>
                <a:ext uri="{C183D7F6-B498-43B3-948B-1728B52AA6E4}">
                  <adec:decorative xmlns:adec="http://schemas.microsoft.com/office/drawing/2017/decorative" val="1"/>
                </a:ext>
              </a:extLst>
            </p:cNvPr>
            <p:cNvSpPr txBox="1"/>
            <p:nvPr/>
          </p:nvSpPr>
          <p:spPr>
            <a:xfrm>
              <a:off x="2599916" y="5917463"/>
              <a:ext cx="282633" cy="172425"/>
            </a:xfrm>
            <a:prstGeom prst="rect">
              <a:avLst/>
            </a:prstGeom>
          </p:spPr>
          <p:txBody>
            <a:bodyPr vert="horz" wrap="square" lIns="0" tIns="17010" rIns="0" bIns="0" rtlCol="0">
              <a:spAutoFit/>
            </a:bodyPr>
            <a:lstStyle/>
            <a:p>
              <a:pPr marL="13085">
                <a:spcBef>
                  <a:spcPts val="134"/>
                </a:spcBef>
              </a:pPr>
              <a:r>
                <a:rPr sz="979" dirty="0">
                  <a:solidFill>
                    <a:srgbClr val="595959"/>
                  </a:solidFill>
                  <a:latin typeface="Calibri" panose="020F0502020204030204" pitchFamily="34" charset="0"/>
                  <a:cs typeface="Calibri" panose="020F0502020204030204" pitchFamily="34" charset="0"/>
                </a:rPr>
                <a:t>OT-</a:t>
              </a:r>
              <a:r>
                <a:rPr sz="979" spc="-52" dirty="0">
                  <a:solidFill>
                    <a:srgbClr val="595959"/>
                  </a:solidFill>
                  <a:latin typeface="Calibri" panose="020F0502020204030204" pitchFamily="34" charset="0"/>
                  <a:cs typeface="Calibri" panose="020F0502020204030204" pitchFamily="34" charset="0"/>
                </a:rPr>
                <a:t>T</a:t>
              </a:r>
              <a:endParaRPr sz="979" dirty="0">
                <a:latin typeface="Calibri" panose="020F0502020204030204" pitchFamily="34" charset="0"/>
                <a:cs typeface="Calibri" panose="020F0502020204030204" pitchFamily="34" charset="0"/>
              </a:endParaRPr>
            </a:p>
          </p:txBody>
        </p:sp>
        <p:sp>
          <p:nvSpPr>
            <p:cNvPr id="18" name="object 18">
              <a:extLst>
                <a:ext uri="{C183D7F6-B498-43B3-948B-1728B52AA6E4}">
                  <adec:decorative xmlns:adec="http://schemas.microsoft.com/office/drawing/2017/decorative" val="1"/>
                </a:ext>
              </a:extLst>
            </p:cNvPr>
            <p:cNvSpPr txBox="1"/>
            <p:nvPr/>
          </p:nvSpPr>
          <p:spPr>
            <a:xfrm>
              <a:off x="3695618" y="5917463"/>
              <a:ext cx="255155" cy="172425"/>
            </a:xfrm>
            <a:prstGeom prst="rect">
              <a:avLst/>
            </a:prstGeom>
          </p:spPr>
          <p:txBody>
            <a:bodyPr vert="horz" wrap="square" lIns="0" tIns="17010" rIns="0" bIns="0" rtlCol="0">
              <a:spAutoFit/>
            </a:bodyPr>
            <a:lstStyle/>
            <a:p>
              <a:pPr marL="13085">
                <a:spcBef>
                  <a:spcPts val="134"/>
                </a:spcBef>
              </a:pPr>
              <a:r>
                <a:rPr sz="979" dirty="0">
                  <a:solidFill>
                    <a:srgbClr val="595959"/>
                  </a:solidFill>
                  <a:latin typeface="Calibri" panose="020F0502020204030204" pitchFamily="34" charset="0"/>
                  <a:cs typeface="Calibri" panose="020F0502020204030204" pitchFamily="34" charset="0"/>
                </a:rPr>
                <a:t>SP-</a:t>
              </a:r>
              <a:r>
                <a:rPr sz="979" spc="-52" dirty="0">
                  <a:solidFill>
                    <a:srgbClr val="595959"/>
                  </a:solidFill>
                  <a:latin typeface="Calibri" panose="020F0502020204030204" pitchFamily="34" charset="0"/>
                  <a:cs typeface="Calibri" panose="020F0502020204030204" pitchFamily="34" charset="0"/>
                </a:rPr>
                <a:t>T</a:t>
              </a:r>
              <a:endParaRPr sz="979" dirty="0">
                <a:latin typeface="Calibri" panose="020F0502020204030204" pitchFamily="34" charset="0"/>
                <a:cs typeface="Calibri" panose="020F0502020204030204" pitchFamily="34" charset="0"/>
              </a:endParaRPr>
            </a:p>
          </p:txBody>
        </p:sp>
        <p:sp>
          <p:nvSpPr>
            <p:cNvPr id="19" name="object 19">
              <a:extLst>
                <a:ext uri="{C183D7F6-B498-43B3-948B-1728B52AA6E4}">
                  <adec:decorative xmlns:adec="http://schemas.microsoft.com/office/drawing/2017/decorative" val="1"/>
                </a:ext>
              </a:extLst>
            </p:cNvPr>
            <p:cNvSpPr txBox="1"/>
            <p:nvPr/>
          </p:nvSpPr>
          <p:spPr>
            <a:xfrm>
              <a:off x="4752695" y="5917463"/>
              <a:ext cx="304223" cy="172425"/>
            </a:xfrm>
            <a:prstGeom prst="rect">
              <a:avLst/>
            </a:prstGeom>
          </p:spPr>
          <p:txBody>
            <a:bodyPr vert="horz" wrap="square" lIns="0" tIns="17010" rIns="0" bIns="0" rtlCol="0">
              <a:spAutoFit/>
            </a:bodyPr>
            <a:lstStyle/>
            <a:p>
              <a:pPr marL="13085">
                <a:spcBef>
                  <a:spcPts val="134"/>
                </a:spcBef>
              </a:pPr>
              <a:r>
                <a:rPr sz="979" dirty="0">
                  <a:solidFill>
                    <a:srgbClr val="595959"/>
                  </a:solidFill>
                  <a:latin typeface="Calibri" panose="020F0502020204030204" pitchFamily="34" charset="0"/>
                  <a:cs typeface="Calibri" panose="020F0502020204030204" pitchFamily="34" charset="0"/>
                </a:rPr>
                <a:t>MH-</a:t>
              </a:r>
              <a:r>
                <a:rPr sz="979" spc="-52" dirty="0">
                  <a:solidFill>
                    <a:srgbClr val="595959"/>
                  </a:solidFill>
                  <a:latin typeface="Calibri" panose="020F0502020204030204" pitchFamily="34" charset="0"/>
                  <a:cs typeface="Calibri" panose="020F0502020204030204" pitchFamily="34" charset="0"/>
                </a:rPr>
                <a:t>T</a:t>
              </a:r>
              <a:endParaRPr sz="979" dirty="0">
                <a:latin typeface="Calibri" panose="020F0502020204030204" pitchFamily="34" charset="0"/>
                <a:cs typeface="Calibri" panose="020F0502020204030204" pitchFamily="34" charset="0"/>
              </a:endParaRPr>
            </a:p>
          </p:txBody>
        </p:sp>
        <p:sp>
          <p:nvSpPr>
            <p:cNvPr id="20" name="object 20">
              <a:extLst>
                <a:ext uri="{C183D7F6-B498-43B3-948B-1728B52AA6E4}">
                  <adec:decorative xmlns:adec="http://schemas.microsoft.com/office/drawing/2017/decorative" val="1"/>
                </a:ext>
              </a:extLst>
            </p:cNvPr>
            <p:cNvSpPr txBox="1"/>
            <p:nvPr/>
          </p:nvSpPr>
          <p:spPr>
            <a:xfrm>
              <a:off x="6935086" y="5917463"/>
              <a:ext cx="268239" cy="172425"/>
            </a:xfrm>
            <a:prstGeom prst="rect">
              <a:avLst/>
            </a:prstGeom>
          </p:spPr>
          <p:txBody>
            <a:bodyPr vert="horz" wrap="square" lIns="0" tIns="17010" rIns="0" bIns="0" rtlCol="0">
              <a:spAutoFit/>
            </a:bodyPr>
            <a:lstStyle/>
            <a:p>
              <a:pPr marL="13085">
                <a:spcBef>
                  <a:spcPts val="134"/>
                </a:spcBef>
              </a:pPr>
              <a:r>
                <a:rPr sz="979" dirty="0">
                  <a:solidFill>
                    <a:srgbClr val="595959"/>
                  </a:solidFill>
                  <a:latin typeface="Calibri" panose="020F0502020204030204" pitchFamily="34" charset="0"/>
                  <a:cs typeface="Calibri" panose="020F0502020204030204" pitchFamily="34" charset="0"/>
                </a:rPr>
                <a:t>PC-</a:t>
              </a:r>
              <a:r>
                <a:rPr sz="979" spc="-52" dirty="0">
                  <a:solidFill>
                    <a:srgbClr val="595959"/>
                  </a:solidFill>
                  <a:latin typeface="Calibri" panose="020F0502020204030204" pitchFamily="34" charset="0"/>
                  <a:cs typeface="Calibri" panose="020F0502020204030204" pitchFamily="34" charset="0"/>
                </a:rPr>
                <a:t>T</a:t>
              </a:r>
              <a:endParaRPr sz="979" dirty="0">
                <a:latin typeface="Calibri" panose="020F0502020204030204" pitchFamily="34" charset="0"/>
                <a:cs typeface="Calibri" panose="020F0502020204030204" pitchFamily="34" charset="0"/>
              </a:endParaRPr>
            </a:p>
          </p:txBody>
        </p:sp>
        <p:sp>
          <p:nvSpPr>
            <p:cNvPr id="21" name="object 21">
              <a:extLst>
                <a:ext uri="{C183D7F6-B498-43B3-948B-1728B52AA6E4}">
                  <adec:decorative xmlns:adec="http://schemas.microsoft.com/office/drawing/2017/decorative" val="1"/>
                </a:ext>
              </a:extLst>
            </p:cNvPr>
            <p:cNvSpPr txBox="1"/>
            <p:nvPr/>
          </p:nvSpPr>
          <p:spPr>
            <a:xfrm>
              <a:off x="8021777" y="5917463"/>
              <a:ext cx="260387" cy="172425"/>
            </a:xfrm>
            <a:prstGeom prst="rect">
              <a:avLst/>
            </a:prstGeom>
          </p:spPr>
          <p:txBody>
            <a:bodyPr vert="horz" wrap="square" lIns="0" tIns="17010" rIns="0" bIns="0" rtlCol="0">
              <a:spAutoFit/>
            </a:bodyPr>
            <a:lstStyle/>
            <a:p>
              <a:pPr marL="13085">
                <a:spcBef>
                  <a:spcPts val="134"/>
                </a:spcBef>
              </a:pPr>
              <a:r>
                <a:rPr sz="979" dirty="0">
                  <a:solidFill>
                    <a:srgbClr val="595959"/>
                  </a:solidFill>
                  <a:latin typeface="Calibri" panose="020F0502020204030204" pitchFamily="34" charset="0"/>
                  <a:cs typeface="Calibri" panose="020F0502020204030204" pitchFamily="34" charset="0"/>
                </a:rPr>
                <a:t>AT-</a:t>
              </a:r>
              <a:r>
                <a:rPr sz="979" spc="-52" dirty="0">
                  <a:solidFill>
                    <a:srgbClr val="595959"/>
                  </a:solidFill>
                  <a:latin typeface="Calibri" panose="020F0502020204030204" pitchFamily="34" charset="0"/>
                  <a:cs typeface="Calibri" panose="020F0502020204030204" pitchFamily="34" charset="0"/>
                </a:rPr>
                <a:t>T</a:t>
              </a:r>
              <a:endParaRPr sz="979" dirty="0">
                <a:latin typeface="Calibri" panose="020F0502020204030204" pitchFamily="34" charset="0"/>
                <a:cs typeface="Calibri" panose="020F0502020204030204" pitchFamily="34" charset="0"/>
              </a:endParaRPr>
            </a:p>
          </p:txBody>
        </p:sp>
        <p:sp>
          <p:nvSpPr>
            <p:cNvPr id="22" name="object 22">
              <a:extLst>
                <a:ext uri="{C183D7F6-B498-43B3-948B-1728B52AA6E4}">
                  <adec:decorative xmlns:adec="http://schemas.microsoft.com/office/drawing/2017/decorative" val="1"/>
                </a:ext>
              </a:extLst>
            </p:cNvPr>
            <p:cNvSpPr txBox="1"/>
            <p:nvPr/>
          </p:nvSpPr>
          <p:spPr>
            <a:xfrm>
              <a:off x="9109754" y="5917463"/>
              <a:ext cx="247958" cy="172425"/>
            </a:xfrm>
            <a:prstGeom prst="rect">
              <a:avLst/>
            </a:prstGeom>
          </p:spPr>
          <p:txBody>
            <a:bodyPr vert="horz" wrap="square" lIns="0" tIns="17010" rIns="0" bIns="0" rtlCol="0">
              <a:spAutoFit/>
            </a:bodyPr>
            <a:lstStyle/>
            <a:p>
              <a:pPr marL="13085">
                <a:spcBef>
                  <a:spcPts val="134"/>
                </a:spcBef>
              </a:pPr>
              <a:r>
                <a:rPr sz="979" dirty="0">
                  <a:solidFill>
                    <a:srgbClr val="595959"/>
                  </a:solidFill>
                  <a:latin typeface="Calibri" panose="020F0502020204030204" pitchFamily="34" charset="0"/>
                  <a:cs typeface="Calibri" panose="020F0502020204030204" pitchFamily="34" charset="0"/>
                </a:rPr>
                <a:t>ST-</a:t>
              </a:r>
              <a:r>
                <a:rPr sz="979" spc="-52" dirty="0">
                  <a:solidFill>
                    <a:srgbClr val="595959"/>
                  </a:solidFill>
                  <a:latin typeface="Calibri" panose="020F0502020204030204" pitchFamily="34" charset="0"/>
                  <a:cs typeface="Calibri" panose="020F0502020204030204" pitchFamily="34" charset="0"/>
                </a:rPr>
                <a:t>T</a:t>
              </a:r>
              <a:endParaRPr sz="979" dirty="0">
                <a:latin typeface="Calibri" panose="020F0502020204030204" pitchFamily="34" charset="0"/>
                <a:cs typeface="Calibri" panose="020F0502020204030204" pitchFamily="34" charset="0"/>
              </a:endParaRPr>
            </a:p>
          </p:txBody>
        </p:sp>
        <p:sp>
          <p:nvSpPr>
            <p:cNvPr id="23" name="object 23">
              <a:extLst>
                <a:ext uri="{C183D7F6-B498-43B3-948B-1728B52AA6E4}">
                  <adec:decorative xmlns:adec="http://schemas.microsoft.com/office/drawing/2017/decorative" val="1"/>
                </a:ext>
              </a:extLst>
            </p:cNvPr>
            <p:cNvSpPr/>
            <p:nvPr/>
          </p:nvSpPr>
          <p:spPr>
            <a:xfrm>
              <a:off x="3173337" y="6299570"/>
              <a:ext cx="64770" cy="64770"/>
            </a:xfrm>
            <a:custGeom>
              <a:avLst/>
              <a:gdLst/>
              <a:ahLst/>
              <a:cxnLst/>
              <a:rect l="l" t="t" r="r" b="b"/>
              <a:pathLst>
                <a:path w="62864" h="62864">
                  <a:moveTo>
                    <a:pt x="62484" y="62483"/>
                  </a:moveTo>
                  <a:lnTo>
                    <a:pt x="0" y="62483"/>
                  </a:lnTo>
                  <a:lnTo>
                    <a:pt x="0" y="0"/>
                  </a:lnTo>
                  <a:lnTo>
                    <a:pt x="62484" y="0"/>
                  </a:lnTo>
                  <a:lnTo>
                    <a:pt x="62484" y="62483"/>
                  </a:lnTo>
                  <a:close/>
                </a:path>
              </a:pathLst>
            </a:custGeom>
            <a:solidFill>
              <a:srgbClr val="A5A5A5"/>
            </a:solid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3873639" y="6299570"/>
              <a:ext cx="62807" cy="64770"/>
            </a:xfrm>
            <a:custGeom>
              <a:avLst/>
              <a:gdLst/>
              <a:ahLst/>
              <a:cxnLst/>
              <a:rect l="l" t="t" r="r" b="b"/>
              <a:pathLst>
                <a:path w="60960" h="62864">
                  <a:moveTo>
                    <a:pt x="60959" y="62483"/>
                  </a:moveTo>
                  <a:lnTo>
                    <a:pt x="0" y="62483"/>
                  </a:lnTo>
                  <a:lnTo>
                    <a:pt x="0" y="0"/>
                  </a:lnTo>
                  <a:lnTo>
                    <a:pt x="60959" y="0"/>
                  </a:lnTo>
                  <a:lnTo>
                    <a:pt x="60959" y="62483"/>
                  </a:lnTo>
                  <a:close/>
                </a:path>
              </a:pathLst>
            </a:custGeom>
            <a:solidFill>
              <a:srgbClr val="FFBF00"/>
            </a:solid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4573939" y="6299570"/>
              <a:ext cx="62807" cy="64770"/>
            </a:xfrm>
            <a:custGeom>
              <a:avLst/>
              <a:gdLst/>
              <a:ahLst/>
              <a:cxnLst/>
              <a:rect l="l" t="t" r="r" b="b"/>
              <a:pathLst>
                <a:path w="60960" h="62864">
                  <a:moveTo>
                    <a:pt x="60960" y="62483"/>
                  </a:moveTo>
                  <a:lnTo>
                    <a:pt x="0" y="62483"/>
                  </a:lnTo>
                  <a:lnTo>
                    <a:pt x="0" y="0"/>
                  </a:lnTo>
                  <a:lnTo>
                    <a:pt x="60960" y="0"/>
                  </a:lnTo>
                  <a:lnTo>
                    <a:pt x="60960" y="62483"/>
                  </a:lnTo>
                  <a:close/>
                </a:path>
              </a:pathLst>
            </a:custGeom>
            <a:solidFill>
              <a:srgbClr val="5B9AD4"/>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5272671" y="6299570"/>
              <a:ext cx="64770" cy="64770"/>
            </a:xfrm>
            <a:custGeom>
              <a:avLst/>
              <a:gdLst/>
              <a:ahLst/>
              <a:cxnLst/>
              <a:rect l="l" t="t" r="r" b="b"/>
              <a:pathLst>
                <a:path w="62864" h="62864">
                  <a:moveTo>
                    <a:pt x="62483" y="62483"/>
                  </a:moveTo>
                  <a:lnTo>
                    <a:pt x="0" y="62483"/>
                  </a:lnTo>
                  <a:lnTo>
                    <a:pt x="0" y="0"/>
                  </a:lnTo>
                  <a:lnTo>
                    <a:pt x="62483" y="0"/>
                  </a:lnTo>
                  <a:lnTo>
                    <a:pt x="62483" y="62483"/>
                  </a:lnTo>
                  <a:close/>
                </a:path>
              </a:pathLst>
            </a:custGeom>
            <a:solidFill>
              <a:srgbClr val="70AC46"/>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5972972" y="6299570"/>
              <a:ext cx="62807" cy="64770"/>
            </a:xfrm>
            <a:custGeom>
              <a:avLst/>
              <a:gdLst/>
              <a:ahLst/>
              <a:cxnLst/>
              <a:rect l="l" t="t" r="r" b="b"/>
              <a:pathLst>
                <a:path w="60960" h="62864">
                  <a:moveTo>
                    <a:pt x="60959" y="62483"/>
                  </a:moveTo>
                  <a:lnTo>
                    <a:pt x="0" y="62483"/>
                  </a:lnTo>
                  <a:lnTo>
                    <a:pt x="0" y="0"/>
                  </a:lnTo>
                  <a:lnTo>
                    <a:pt x="60959" y="0"/>
                  </a:lnTo>
                  <a:lnTo>
                    <a:pt x="60959" y="62483"/>
                  </a:lnTo>
                  <a:close/>
                </a:path>
              </a:pathLst>
            </a:custGeom>
            <a:solidFill>
              <a:srgbClr val="264477"/>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6673273" y="6299570"/>
              <a:ext cx="62807" cy="64770"/>
            </a:xfrm>
            <a:custGeom>
              <a:avLst/>
              <a:gdLst/>
              <a:ahLst/>
              <a:cxnLst/>
              <a:rect l="l" t="t" r="r" b="b"/>
              <a:pathLst>
                <a:path w="60959" h="62864">
                  <a:moveTo>
                    <a:pt x="60960" y="62483"/>
                  </a:moveTo>
                  <a:lnTo>
                    <a:pt x="0" y="62483"/>
                  </a:lnTo>
                  <a:lnTo>
                    <a:pt x="0" y="0"/>
                  </a:lnTo>
                  <a:lnTo>
                    <a:pt x="60960" y="0"/>
                  </a:lnTo>
                  <a:lnTo>
                    <a:pt x="60960" y="62483"/>
                  </a:lnTo>
                  <a:close/>
                </a:path>
              </a:pathLst>
            </a:custGeom>
            <a:solidFill>
              <a:srgbClr val="9E480E"/>
            </a:solid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txBox="1"/>
            <p:nvPr/>
          </p:nvSpPr>
          <p:spPr>
            <a:xfrm>
              <a:off x="3251300" y="5917463"/>
              <a:ext cx="3994804" cy="494871"/>
            </a:xfrm>
            <a:prstGeom prst="rect">
              <a:avLst/>
            </a:prstGeom>
          </p:spPr>
          <p:txBody>
            <a:bodyPr vert="horz" wrap="square" lIns="0" tIns="17010" rIns="0" bIns="0" rtlCol="0">
              <a:spAutoFit/>
            </a:bodyPr>
            <a:lstStyle/>
            <a:p>
              <a:pPr marL="2493965">
                <a:spcBef>
                  <a:spcPts val="134"/>
                </a:spcBef>
              </a:pPr>
              <a:r>
                <a:rPr sz="979" dirty="0">
                  <a:solidFill>
                    <a:srgbClr val="595959"/>
                  </a:solidFill>
                  <a:latin typeface="Calibri" panose="020F0502020204030204" pitchFamily="34" charset="0"/>
                  <a:cs typeface="Calibri" panose="020F0502020204030204" pitchFamily="34" charset="0"/>
                </a:rPr>
                <a:t>Nursing-</a:t>
              </a:r>
              <a:r>
                <a:rPr sz="979" spc="-52" dirty="0">
                  <a:solidFill>
                    <a:srgbClr val="595959"/>
                  </a:solidFill>
                  <a:latin typeface="Calibri" panose="020F0502020204030204" pitchFamily="34" charset="0"/>
                  <a:cs typeface="Calibri" panose="020F0502020204030204" pitchFamily="34" charset="0"/>
                </a:rPr>
                <a:t>T</a:t>
              </a:r>
              <a:endParaRPr sz="979" dirty="0">
                <a:latin typeface="Calibri" panose="020F0502020204030204" pitchFamily="34" charset="0"/>
                <a:cs typeface="Calibri" panose="020F0502020204030204" pitchFamily="34" charset="0"/>
              </a:endParaRPr>
            </a:p>
            <a:p>
              <a:pPr>
                <a:spcBef>
                  <a:spcPts val="185"/>
                </a:spcBef>
              </a:pPr>
              <a:endParaRPr sz="979" dirty="0">
                <a:latin typeface="Calibri" panose="020F0502020204030204" pitchFamily="34" charset="0"/>
                <a:cs typeface="Calibri" panose="020F0502020204030204" pitchFamily="34" charset="0"/>
              </a:endParaRPr>
            </a:p>
            <a:p>
              <a:pPr marL="13085">
                <a:tabLst>
                  <a:tab pos="711159" algn="l"/>
                  <a:tab pos="1411851" algn="l"/>
                  <a:tab pos="2111888" algn="l"/>
                  <a:tab pos="2812580" algn="l"/>
                  <a:tab pos="3511309" algn="l"/>
                </a:tabLst>
              </a:pPr>
              <a:r>
                <a:rPr sz="979" dirty="0">
                  <a:solidFill>
                    <a:srgbClr val="595959"/>
                  </a:solidFill>
                  <a:latin typeface="Calibri" panose="020F0502020204030204" pitchFamily="34" charset="0"/>
                  <a:cs typeface="Calibri" panose="020F0502020204030204" pitchFamily="34" charset="0"/>
                </a:rPr>
                <a:t>2016-</a:t>
              </a:r>
              <a:r>
                <a:rPr sz="979" spc="-26" dirty="0">
                  <a:solidFill>
                    <a:srgbClr val="595959"/>
                  </a:solidFill>
                  <a:latin typeface="Calibri" panose="020F0502020204030204" pitchFamily="34" charset="0"/>
                  <a:cs typeface="Calibri" panose="020F0502020204030204" pitchFamily="34" charset="0"/>
                </a:rPr>
                <a:t>17</a:t>
              </a:r>
              <a:r>
                <a:rPr sz="979" dirty="0">
                  <a:solidFill>
                    <a:srgbClr val="595959"/>
                  </a:solidFill>
                  <a:latin typeface="Calibri" panose="020F0502020204030204" pitchFamily="34" charset="0"/>
                  <a:cs typeface="Calibri" panose="020F0502020204030204" pitchFamily="34" charset="0"/>
                </a:rPr>
                <a:t>	2017-</a:t>
              </a:r>
              <a:r>
                <a:rPr sz="979" spc="-26" dirty="0">
                  <a:solidFill>
                    <a:srgbClr val="595959"/>
                  </a:solidFill>
                  <a:latin typeface="Calibri" panose="020F0502020204030204" pitchFamily="34" charset="0"/>
                  <a:cs typeface="Calibri" panose="020F0502020204030204" pitchFamily="34" charset="0"/>
                </a:rPr>
                <a:t>18</a:t>
              </a:r>
              <a:r>
                <a:rPr sz="979" dirty="0">
                  <a:solidFill>
                    <a:srgbClr val="595959"/>
                  </a:solidFill>
                  <a:latin typeface="Calibri" panose="020F0502020204030204" pitchFamily="34" charset="0"/>
                  <a:cs typeface="Calibri" panose="020F0502020204030204" pitchFamily="34" charset="0"/>
                </a:rPr>
                <a:t>	2018-</a:t>
              </a:r>
              <a:r>
                <a:rPr sz="979" spc="-26" dirty="0">
                  <a:solidFill>
                    <a:srgbClr val="595959"/>
                  </a:solidFill>
                  <a:latin typeface="Calibri" panose="020F0502020204030204" pitchFamily="34" charset="0"/>
                  <a:cs typeface="Calibri" panose="020F0502020204030204" pitchFamily="34" charset="0"/>
                </a:rPr>
                <a:t>19</a:t>
              </a:r>
              <a:r>
                <a:rPr sz="979" dirty="0">
                  <a:solidFill>
                    <a:srgbClr val="595959"/>
                  </a:solidFill>
                  <a:latin typeface="Calibri" panose="020F0502020204030204" pitchFamily="34" charset="0"/>
                  <a:cs typeface="Calibri" panose="020F0502020204030204" pitchFamily="34" charset="0"/>
                </a:rPr>
                <a:t>	2019-</a:t>
              </a:r>
              <a:r>
                <a:rPr sz="979" spc="-26" dirty="0">
                  <a:solidFill>
                    <a:srgbClr val="595959"/>
                  </a:solidFill>
                  <a:latin typeface="Calibri" panose="020F0502020204030204" pitchFamily="34" charset="0"/>
                  <a:cs typeface="Calibri" panose="020F0502020204030204" pitchFamily="34" charset="0"/>
                </a:rPr>
                <a:t>20</a:t>
              </a:r>
              <a:r>
                <a:rPr sz="979" dirty="0">
                  <a:solidFill>
                    <a:srgbClr val="595959"/>
                  </a:solidFill>
                  <a:latin typeface="Calibri" panose="020F0502020204030204" pitchFamily="34" charset="0"/>
                  <a:cs typeface="Calibri" panose="020F0502020204030204" pitchFamily="34" charset="0"/>
                </a:rPr>
                <a:t>	2019-</a:t>
              </a:r>
              <a:r>
                <a:rPr sz="979" spc="-26" dirty="0">
                  <a:solidFill>
                    <a:srgbClr val="595959"/>
                  </a:solidFill>
                  <a:latin typeface="Calibri" panose="020F0502020204030204" pitchFamily="34" charset="0"/>
                  <a:cs typeface="Calibri" panose="020F0502020204030204" pitchFamily="34" charset="0"/>
                </a:rPr>
                <a:t>21</a:t>
              </a:r>
              <a:r>
                <a:rPr sz="979" dirty="0">
                  <a:solidFill>
                    <a:srgbClr val="595959"/>
                  </a:solidFill>
                  <a:latin typeface="Calibri" panose="020F0502020204030204" pitchFamily="34" charset="0"/>
                  <a:cs typeface="Calibri" panose="020F0502020204030204" pitchFamily="34" charset="0"/>
                </a:rPr>
                <a:t>	2021-</a:t>
              </a:r>
              <a:r>
                <a:rPr sz="979" spc="-26" dirty="0">
                  <a:solidFill>
                    <a:srgbClr val="595959"/>
                  </a:solidFill>
                  <a:latin typeface="Calibri" panose="020F0502020204030204" pitchFamily="34" charset="0"/>
                  <a:cs typeface="Calibri" panose="020F0502020204030204" pitchFamily="34" charset="0"/>
                </a:rPr>
                <a:t>22</a:t>
              </a:r>
              <a:endParaRPr sz="979" dirty="0">
                <a:latin typeface="Calibri" panose="020F0502020204030204" pitchFamily="34" charset="0"/>
                <a:cs typeface="Calibri" panose="020F0502020204030204" pitchFamily="34" charset="0"/>
              </a:endParaRPr>
            </a:p>
          </p:txBody>
        </p:sp>
      </p:grpSp>
      <p:sp>
        <p:nvSpPr>
          <p:cNvPr id="2" name="Title 1">
            <a:extLst>
              <a:ext uri="{FF2B5EF4-FFF2-40B4-BE49-F238E27FC236}">
                <a16:creationId xmlns:a16="http://schemas.microsoft.com/office/drawing/2014/main" id="{F0ADD92A-00AA-3911-05F2-F99BAA02ABFD}"/>
              </a:ext>
            </a:extLst>
          </p:cNvPr>
          <p:cNvSpPr>
            <a:spLocks noGrp="1"/>
          </p:cNvSpPr>
          <p:nvPr>
            <p:ph type="title"/>
          </p:nvPr>
        </p:nvSpPr>
        <p:spPr/>
        <p:txBody>
          <a:bodyPr/>
          <a:lstStyle/>
          <a:p>
            <a:r>
              <a:rPr lang="en-US" dirty="0"/>
              <a:t>Unduplicated Recipients by Service and Year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BC6688-82FD-78EA-3DB9-09CED6538FAF}"/>
              </a:ext>
            </a:extLst>
          </p:cNvPr>
          <p:cNvSpPr>
            <a:spLocks noGrp="1"/>
          </p:cNvSpPr>
          <p:nvPr>
            <p:ph type="title"/>
          </p:nvPr>
        </p:nvSpPr>
        <p:spPr>
          <a:xfrm>
            <a:off x="603504" y="1877568"/>
            <a:ext cx="9163503" cy="560832"/>
          </a:xfrm>
        </p:spPr>
        <p:txBody>
          <a:bodyPr/>
          <a:lstStyle/>
          <a:p>
            <a:r>
              <a:rPr lang="en-US" dirty="0"/>
              <a:t>AT Devices can be reimbursed when?</a:t>
            </a:r>
          </a:p>
        </p:txBody>
      </p:sp>
      <p:sp>
        <p:nvSpPr>
          <p:cNvPr id="6" name="Text Placeholder 5">
            <a:extLst>
              <a:ext uri="{FF2B5EF4-FFF2-40B4-BE49-F238E27FC236}">
                <a16:creationId xmlns:a16="http://schemas.microsoft.com/office/drawing/2014/main" id="{17D1237C-CE46-B201-A0D4-8F22372870A4}"/>
              </a:ext>
            </a:extLst>
          </p:cNvPr>
          <p:cNvSpPr>
            <a:spLocks noGrp="1"/>
          </p:cNvSpPr>
          <p:nvPr>
            <p:ph type="body" sz="quarter" idx="10"/>
          </p:nvPr>
        </p:nvSpPr>
        <p:spPr>
          <a:xfrm>
            <a:off x="603250" y="2743200"/>
            <a:ext cx="9163050" cy="4038600"/>
          </a:xfrm>
        </p:spPr>
        <p:txBody>
          <a:bodyPr/>
          <a:lstStyle/>
          <a:p>
            <a:pPr>
              <a:spcBef>
                <a:spcPts val="0"/>
              </a:spcBef>
            </a:pPr>
            <a:r>
              <a:rPr lang="en-US" dirty="0"/>
              <a:t>Medically necessary – Test, assessments, evaluation report, and diagnosis/condition that requires use of the device.</a:t>
            </a:r>
          </a:p>
          <a:p>
            <a:pPr>
              <a:spcBef>
                <a:spcPts val="0"/>
              </a:spcBef>
            </a:pPr>
            <a:r>
              <a:rPr lang="en-US" dirty="0"/>
              <a:t>Documented assessments and trial notes dated before the date of service or purchase if the equipment needed.</a:t>
            </a:r>
          </a:p>
          <a:p>
            <a:pPr>
              <a:spcBef>
                <a:spcPts val="0"/>
              </a:spcBef>
            </a:pPr>
            <a:r>
              <a:rPr lang="en-US" dirty="0"/>
              <a:t>Identified in the IEP or IFSP dated before the date of service or purchase.</a:t>
            </a:r>
          </a:p>
          <a:p>
            <a:pPr>
              <a:spcBef>
                <a:spcPts val="0"/>
              </a:spcBef>
            </a:pPr>
            <a:r>
              <a:rPr lang="en-US" dirty="0"/>
              <a:t>Used only by the child for whom the device is purchased or rented.</a:t>
            </a:r>
          </a:p>
          <a:p>
            <a:pPr>
              <a:spcBef>
                <a:spcPts val="0"/>
              </a:spcBef>
            </a:pPr>
            <a:r>
              <a:rPr lang="en-US" dirty="0"/>
              <a:t>Used as needed in the school, home and community.</a:t>
            </a:r>
          </a:p>
          <a:p>
            <a:pPr>
              <a:spcBef>
                <a:spcPts val="0"/>
              </a:spcBef>
            </a:pPr>
            <a:r>
              <a:rPr lang="en-US" dirty="0"/>
              <a:t>Equipment billed to a students MA belongs to the child</a:t>
            </a:r>
          </a:p>
          <a:p>
            <a:pPr>
              <a:spcBef>
                <a:spcPts val="0"/>
              </a:spcBef>
            </a:pPr>
            <a:r>
              <a:rPr lang="en-US" dirty="0"/>
              <a:t>MHCP will cover only one same or similar device, except when the item is too cumbersome or hard to transport. Items too cumbersome to transport may include a stander, Hoyer lift </a:t>
            </a:r>
            <a:r>
              <a:rPr lang="en-US" dirty="0">
                <a:cs typeface="Calibri"/>
              </a:rPr>
              <a:t>and</a:t>
            </a:r>
            <a:r>
              <a:rPr lang="en-US" spc="21" dirty="0">
                <a:cs typeface="Calibri"/>
              </a:rPr>
              <a:t> </a:t>
            </a:r>
            <a:r>
              <a:rPr lang="en-US" dirty="0">
                <a:cs typeface="Calibri"/>
              </a:rPr>
              <a:t>certain</a:t>
            </a:r>
            <a:r>
              <a:rPr lang="en-US" spc="21" dirty="0">
                <a:cs typeface="Calibri"/>
              </a:rPr>
              <a:t> </a:t>
            </a:r>
            <a:r>
              <a:rPr lang="en-US" dirty="0">
                <a:cs typeface="Calibri"/>
              </a:rPr>
              <a:t>toilet</a:t>
            </a:r>
            <a:r>
              <a:rPr lang="en-US" spc="5" dirty="0">
                <a:cs typeface="Calibri"/>
              </a:rPr>
              <a:t> </a:t>
            </a:r>
            <a:r>
              <a:rPr lang="en-US" spc="-10" dirty="0">
                <a:cs typeface="Calibri"/>
              </a:rPr>
              <a:t>seats.</a:t>
            </a:r>
            <a:endParaRPr lang="en-US" dirty="0">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86535D-3C6B-3B6B-254F-A3C1A76A7838}"/>
              </a:ext>
            </a:extLst>
          </p:cNvPr>
          <p:cNvSpPr>
            <a:spLocks noGrp="1"/>
          </p:cNvSpPr>
          <p:nvPr>
            <p:ph type="title"/>
          </p:nvPr>
        </p:nvSpPr>
        <p:spPr/>
        <p:txBody>
          <a:bodyPr/>
          <a:lstStyle/>
          <a:p>
            <a:r>
              <a:rPr lang="en-US" dirty="0"/>
              <a:t>Authorization requirements</a:t>
            </a:r>
          </a:p>
        </p:txBody>
      </p:sp>
      <p:sp>
        <p:nvSpPr>
          <p:cNvPr id="7" name="Text Placeholder 6">
            <a:extLst>
              <a:ext uri="{FF2B5EF4-FFF2-40B4-BE49-F238E27FC236}">
                <a16:creationId xmlns:a16="http://schemas.microsoft.com/office/drawing/2014/main" id="{72E75547-5F65-1D01-3A7D-78AC690417E6}"/>
              </a:ext>
            </a:extLst>
          </p:cNvPr>
          <p:cNvSpPr>
            <a:spLocks noGrp="1"/>
          </p:cNvSpPr>
          <p:nvPr>
            <p:ph type="body" sz="quarter" idx="10"/>
          </p:nvPr>
        </p:nvSpPr>
        <p:spPr/>
        <p:txBody>
          <a:bodyPr/>
          <a:lstStyle/>
          <a:p>
            <a:pPr marL="0" indent="0">
              <a:buNone/>
            </a:pPr>
            <a:r>
              <a:rPr lang="en-US" dirty="0"/>
              <a:t>The IEP team authorizes services included in an IEP or IFSP. A signature of a physician, advanced practice registered nurse (APRN), nurse practitioner or physician assistant is not required for approval of the IEP or IFSP or for assistive technology devices. The IEP team determines the need for IEP services.</a:t>
            </a:r>
          </a:p>
          <a:p>
            <a:pPr marL="0" indent="0">
              <a:buNone/>
            </a:pPr>
            <a:r>
              <a:rPr lang="en-US" dirty="0"/>
              <a:t>Note: Only a speech-language pathologist is able to order a communication device, including dedicated electronic devices, once the order is approved by the IEP team.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5CB588-0834-A2D3-B0AD-4B586805117D}"/>
              </a:ext>
            </a:extLst>
          </p:cNvPr>
          <p:cNvSpPr>
            <a:spLocks noGrp="1"/>
          </p:cNvSpPr>
          <p:nvPr>
            <p:ph type="title"/>
          </p:nvPr>
        </p:nvSpPr>
        <p:spPr>
          <a:xfrm>
            <a:off x="603504" y="1344168"/>
            <a:ext cx="9163503" cy="408432"/>
          </a:xfrm>
        </p:spPr>
        <p:txBody>
          <a:bodyPr/>
          <a:lstStyle/>
          <a:p>
            <a:r>
              <a:rPr lang="en-US" dirty="0"/>
              <a:t>Informed Consent</a:t>
            </a:r>
          </a:p>
        </p:txBody>
      </p:sp>
      <p:sp>
        <p:nvSpPr>
          <p:cNvPr id="7" name="Text Placeholder 6">
            <a:extLst>
              <a:ext uri="{FF2B5EF4-FFF2-40B4-BE49-F238E27FC236}">
                <a16:creationId xmlns:a16="http://schemas.microsoft.com/office/drawing/2014/main" id="{58AA6089-AE17-6BD7-8DDB-F16D317D7BD6}"/>
              </a:ext>
            </a:extLst>
          </p:cNvPr>
          <p:cNvSpPr>
            <a:spLocks noGrp="1"/>
          </p:cNvSpPr>
          <p:nvPr>
            <p:ph type="body" sz="quarter" idx="10"/>
          </p:nvPr>
        </p:nvSpPr>
        <p:spPr>
          <a:xfrm>
            <a:off x="603250" y="1905000"/>
            <a:ext cx="9455150" cy="5486400"/>
          </a:xfrm>
        </p:spPr>
        <p:txBody>
          <a:bodyPr/>
          <a:lstStyle/>
          <a:p>
            <a:pPr marL="0" indent="0">
              <a:spcBef>
                <a:spcPts val="0"/>
              </a:spcBef>
              <a:buNone/>
            </a:pPr>
            <a:r>
              <a:rPr lang="en-US" b="1" dirty="0"/>
              <a:t>Before </a:t>
            </a:r>
            <a:r>
              <a:rPr lang="en-US" dirty="0"/>
              <a:t>billing a students public or private insurance the school must obtain a parents informed consent to share information with the Minnesota Department of Human Services (DHS), the agency that administers Medicaid, for billing purposes and before disclosing your child’s personally identifiable information.</a:t>
            </a:r>
          </a:p>
          <a:p>
            <a:pPr marL="0" indent="0">
              <a:spcBef>
                <a:spcPts val="0"/>
              </a:spcBef>
              <a:buNone/>
            </a:pPr>
            <a:r>
              <a:rPr lang="en-US" dirty="0"/>
              <a:t>School districts may obtain parent consent in two ways:</a:t>
            </a:r>
          </a:p>
          <a:p>
            <a:pPr marL="336550" indent="-336550">
              <a:lnSpc>
                <a:spcPct val="80000"/>
              </a:lnSpc>
              <a:spcBef>
                <a:spcPts val="0"/>
              </a:spcBef>
              <a:buSzPct val="100000"/>
              <a:buFont typeface="+mj-lt"/>
              <a:buAutoNum type="arabicParenR"/>
            </a:pPr>
            <a:r>
              <a:rPr lang="en-US" dirty="0"/>
              <a:t>with school district consent forms (e.g. the </a:t>
            </a:r>
            <a:r>
              <a:rPr lang="en-US" dirty="0">
                <a:solidFill>
                  <a:srgbClr val="0000CC"/>
                </a:solidFill>
                <a:hlinkClick r:id="rId2">
                  <a:extLst>
                    <a:ext uri="{A12FA001-AC4F-418D-AE19-62706E023703}">
                      <ahyp:hlinkClr xmlns:ahyp="http://schemas.microsoft.com/office/drawing/2018/hyperlinkcolor" val="tx"/>
                    </a:ext>
                  </a:extLst>
                </a:hlinkClick>
              </a:rPr>
              <a:t>MDE recommended form</a:t>
            </a:r>
            <a:r>
              <a:rPr lang="en-US" dirty="0"/>
              <a:t>); or</a:t>
            </a:r>
          </a:p>
          <a:p>
            <a:pPr marL="336550" indent="-336550">
              <a:lnSpc>
                <a:spcPct val="80000"/>
              </a:lnSpc>
              <a:spcBef>
                <a:spcPts val="0"/>
              </a:spcBef>
              <a:buSzPct val="100000"/>
              <a:buFont typeface="+mj-lt"/>
              <a:buAutoNum type="arabicParenR"/>
            </a:pPr>
            <a:r>
              <a:rPr lang="en-US" dirty="0"/>
              <a:t>the Minnesota Health Care Programs (MHCP) application. (</a:t>
            </a:r>
            <a:r>
              <a:rPr lang="en-US" b="1" dirty="0"/>
              <a:t>part B only and additional waiting period</a:t>
            </a:r>
            <a:r>
              <a:rPr lang="en-US" dirty="0"/>
              <a:t>)</a:t>
            </a:r>
          </a:p>
          <a:p>
            <a:pPr marL="0" indent="0">
              <a:spcBef>
                <a:spcPts val="0"/>
              </a:spcBef>
              <a:buNone/>
            </a:pPr>
            <a:r>
              <a:rPr lang="en-US" dirty="0"/>
              <a:t>Federal regulations require school districts to provide specific information to parents </a:t>
            </a:r>
            <a:r>
              <a:rPr lang="en-US" i="1" dirty="0"/>
              <a:t>before</a:t>
            </a:r>
            <a:r>
              <a:rPr lang="en-US" dirty="0"/>
              <a:t> obtaining their consent to bill Medical Assistance and submitting bills, and annually thereafter in the district’s </a:t>
            </a:r>
            <a:r>
              <a:rPr lang="en-US" i="1" dirty="0">
                <a:solidFill>
                  <a:srgbClr val="0000CC"/>
                </a:solidFill>
                <a:hlinkClick r:id="rId3">
                  <a:extLst>
                    <a:ext uri="{A12FA001-AC4F-418D-AE19-62706E023703}">
                      <ahyp:hlinkClr xmlns:ahyp="http://schemas.microsoft.com/office/drawing/2018/hyperlinkcolor" val="tx"/>
                    </a:ext>
                  </a:extLst>
                </a:hlinkClick>
              </a:rPr>
              <a:t>Procedural Safeguards</a:t>
            </a:r>
            <a:r>
              <a:rPr lang="en-US" i="1" dirty="0"/>
              <a:t> </a:t>
            </a:r>
            <a:r>
              <a:rPr lang="en-US" dirty="0"/>
              <a:t>document. 34 CFR §300.154(d)(2)(iv)(A</a:t>
            </a:r>
          </a:p>
          <a:p>
            <a:pPr marL="0" indent="0">
              <a:spcBef>
                <a:spcPts val="0"/>
              </a:spcBef>
              <a:buNone/>
            </a:pPr>
            <a:r>
              <a:rPr lang="en-US" b="1" dirty="0"/>
              <a:t>Informed </a:t>
            </a:r>
            <a:r>
              <a:rPr lang="en-US" dirty="0"/>
              <a:t>(part B and part C) consent is only required one time.</a:t>
            </a:r>
            <a:r>
              <a:rPr lang="en-US" dirty="0">
                <a:solidFill>
                  <a:srgbClr val="003864"/>
                </a:solidFill>
                <a:uFill>
                  <a:solidFill>
                    <a:srgbClr val="003864"/>
                  </a:solidFill>
                </a:uFill>
                <a:cs typeface="Calibri"/>
              </a:rPr>
              <a:t> </a:t>
            </a:r>
          </a:p>
          <a:p>
            <a:pPr marL="0" indent="0">
              <a:spcBef>
                <a:spcPts val="0"/>
              </a:spcBef>
              <a:buNone/>
            </a:pPr>
            <a:r>
              <a:rPr lang="en-US" dirty="0">
                <a:solidFill>
                  <a:srgbClr val="0000CC"/>
                </a:solidFill>
                <a:uFill>
                  <a:solidFill>
                    <a:srgbClr val="003864"/>
                  </a:solidFill>
                </a:uFill>
                <a:cs typeface="Calibri"/>
                <a:hlinkClick r:id="rId4">
                  <a:extLst>
                    <a:ext uri="{A12FA001-AC4F-418D-AE19-62706E023703}">
                      <ahyp:hlinkClr xmlns:ahyp="http://schemas.microsoft.com/office/drawing/2018/hyperlinkcolor" val="tx"/>
                    </a:ext>
                  </a:extLst>
                </a:hlinkClick>
              </a:rPr>
              <a:t>DHS</a:t>
            </a:r>
            <a:r>
              <a:rPr lang="en-US" spc="-15" dirty="0">
                <a:solidFill>
                  <a:srgbClr val="0000CC"/>
                </a:solidFill>
                <a:uFill>
                  <a:solidFill>
                    <a:srgbClr val="003864"/>
                  </a:solidFill>
                </a:uFill>
                <a:cs typeface="Calibri"/>
                <a:hlinkClick r:id="rId4">
                  <a:extLst>
                    <a:ext uri="{A12FA001-AC4F-418D-AE19-62706E023703}">
                      <ahyp:hlinkClr xmlns:ahyp="http://schemas.microsoft.com/office/drawing/2018/hyperlinkcolor" val="tx"/>
                    </a:ext>
                  </a:extLst>
                </a:hlinkClick>
              </a:rPr>
              <a:t> </a:t>
            </a:r>
            <a:r>
              <a:rPr lang="en-US" dirty="0">
                <a:solidFill>
                  <a:srgbClr val="0000CC"/>
                </a:solidFill>
                <a:uFill>
                  <a:solidFill>
                    <a:srgbClr val="003864"/>
                  </a:solidFill>
                </a:uFill>
                <a:cs typeface="Calibri"/>
                <a:hlinkClick r:id="rId4">
                  <a:extLst>
                    <a:ext uri="{A12FA001-AC4F-418D-AE19-62706E023703}">
                      <ahyp:hlinkClr xmlns:ahyp="http://schemas.microsoft.com/office/drawing/2018/hyperlinkcolor" val="tx"/>
                    </a:ext>
                  </a:extLst>
                </a:hlinkClick>
              </a:rPr>
              <a:t>Parent</a:t>
            </a:r>
            <a:r>
              <a:rPr lang="en-US" spc="10" dirty="0">
                <a:solidFill>
                  <a:srgbClr val="0000CC"/>
                </a:solidFill>
                <a:uFill>
                  <a:solidFill>
                    <a:srgbClr val="003864"/>
                  </a:solidFill>
                </a:uFill>
                <a:cs typeface="Calibri"/>
                <a:hlinkClick r:id="rId4">
                  <a:extLst>
                    <a:ext uri="{A12FA001-AC4F-418D-AE19-62706E023703}">
                      <ahyp:hlinkClr xmlns:ahyp="http://schemas.microsoft.com/office/drawing/2018/hyperlinkcolor" val="tx"/>
                    </a:ext>
                  </a:extLst>
                </a:hlinkClick>
              </a:rPr>
              <a:t> </a:t>
            </a:r>
            <a:r>
              <a:rPr lang="en-US" spc="-10" dirty="0">
                <a:solidFill>
                  <a:srgbClr val="0000CC"/>
                </a:solidFill>
                <a:uFill>
                  <a:solidFill>
                    <a:srgbClr val="003864"/>
                  </a:solidFill>
                </a:uFill>
                <a:cs typeface="Calibri"/>
                <a:hlinkClick r:id="rId4">
                  <a:extLst>
                    <a:ext uri="{A12FA001-AC4F-418D-AE19-62706E023703}">
                      <ahyp:hlinkClr xmlns:ahyp="http://schemas.microsoft.com/office/drawing/2018/hyperlinkcolor" val="tx"/>
                    </a:ext>
                  </a:extLst>
                </a:hlinkClick>
              </a:rPr>
              <a:t>Bulletin</a:t>
            </a:r>
            <a:endParaRPr lang="en-US" dirty="0">
              <a:solidFill>
                <a:srgbClr val="0000CC"/>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F77936-00D1-E3A0-A682-61FDED03B0B0}"/>
              </a:ext>
            </a:extLst>
          </p:cNvPr>
          <p:cNvSpPr>
            <a:spLocks noGrp="1"/>
          </p:cNvSpPr>
          <p:nvPr>
            <p:ph type="title"/>
          </p:nvPr>
        </p:nvSpPr>
        <p:spPr/>
        <p:txBody>
          <a:bodyPr/>
          <a:lstStyle/>
          <a:p>
            <a:r>
              <a:rPr lang="en-US" dirty="0"/>
              <a:t>How can district use their Third Party Funds?</a:t>
            </a:r>
          </a:p>
        </p:txBody>
      </p:sp>
      <p:sp>
        <p:nvSpPr>
          <p:cNvPr id="8" name="Text Placeholder 7">
            <a:extLst>
              <a:ext uri="{FF2B5EF4-FFF2-40B4-BE49-F238E27FC236}">
                <a16:creationId xmlns:a16="http://schemas.microsoft.com/office/drawing/2014/main" id="{F96CC948-3502-9406-9B3B-A9D8C44A1C7C}"/>
              </a:ext>
            </a:extLst>
          </p:cNvPr>
          <p:cNvSpPr>
            <a:spLocks noGrp="1"/>
          </p:cNvSpPr>
          <p:nvPr>
            <p:ph type="body" sz="quarter" idx="10"/>
          </p:nvPr>
        </p:nvSpPr>
        <p:spPr/>
        <p:txBody>
          <a:bodyPr/>
          <a:lstStyle/>
          <a:p>
            <a:pPr marL="0" indent="0">
              <a:buNone/>
            </a:pPr>
            <a:r>
              <a:rPr lang="en-US" b="1" dirty="0"/>
              <a:t>School districts must spend the Medicaid reimbursements on (125A.21):</a:t>
            </a:r>
          </a:p>
          <a:p>
            <a:pPr marL="457200" indent="-457200">
              <a:buSzPct val="100000"/>
              <a:buFont typeface="+mj-lt"/>
              <a:buAutoNum type="arabicParenR"/>
            </a:pPr>
            <a:r>
              <a:rPr lang="en-US" dirty="0"/>
              <a:t>administrative costs of obtaining reimbursements;</a:t>
            </a:r>
          </a:p>
          <a:p>
            <a:pPr marL="457200" indent="-457200">
              <a:buSzPct val="100000"/>
              <a:buFont typeface="+mj-lt"/>
              <a:buAutoNum type="arabicParenR"/>
            </a:pPr>
            <a:r>
              <a:rPr lang="en-US" dirty="0"/>
              <a:t>training and other appropriate technical assistance designed to improve the district's ability to access third-party payments</a:t>
            </a:r>
          </a:p>
          <a:p>
            <a:pPr marL="457200" indent="-457200">
              <a:buSzPct val="100000"/>
              <a:buFont typeface="+mj-lt"/>
              <a:buAutoNum type="arabicParenR"/>
            </a:pPr>
            <a:r>
              <a:rPr lang="en-US" dirty="0"/>
              <a:t>reimbursement for the benefit of students with IEP or IFSP in the district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A59B5D-738D-33D2-2634-DEE46A24DB0A}"/>
              </a:ext>
            </a:extLst>
          </p:cNvPr>
          <p:cNvSpPr>
            <a:spLocks noGrp="1"/>
          </p:cNvSpPr>
          <p:nvPr>
            <p:ph type="title"/>
          </p:nvPr>
        </p:nvSpPr>
        <p:spPr>
          <a:xfrm>
            <a:off x="603504" y="1877568"/>
            <a:ext cx="9163503" cy="560832"/>
          </a:xfrm>
        </p:spPr>
        <p:txBody>
          <a:bodyPr/>
          <a:lstStyle/>
          <a:p>
            <a:r>
              <a:rPr lang="en-US" dirty="0"/>
              <a:t>Reminders for billing</a:t>
            </a:r>
          </a:p>
        </p:txBody>
      </p:sp>
      <p:sp>
        <p:nvSpPr>
          <p:cNvPr id="8" name="Text Placeholder 7">
            <a:extLst>
              <a:ext uri="{FF2B5EF4-FFF2-40B4-BE49-F238E27FC236}">
                <a16:creationId xmlns:a16="http://schemas.microsoft.com/office/drawing/2014/main" id="{89832662-AD2B-91BF-EAE5-EC2A34D72CE3}"/>
              </a:ext>
            </a:extLst>
          </p:cNvPr>
          <p:cNvSpPr>
            <a:spLocks noGrp="1"/>
          </p:cNvSpPr>
          <p:nvPr>
            <p:ph type="body" sz="quarter" idx="10"/>
          </p:nvPr>
        </p:nvSpPr>
        <p:spPr>
          <a:xfrm>
            <a:off x="603250" y="2590800"/>
            <a:ext cx="9683750" cy="4191000"/>
          </a:xfrm>
        </p:spPr>
        <p:txBody>
          <a:bodyPr/>
          <a:lstStyle/>
          <a:p>
            <a:pPr>
              <a:spcBef>
                <a:spcPts val="0"/>
              </a:spcBef>
              <a:buSzPct val="100000"/>
              <a:buFont typeface="Wingdings" panose="05000000000000000000" pitchFamily="2" charset="2"/>
              <a:buChar char="q"/>
            </a:pPr>
            <a:r>
              <a:rPr lang="en-US" dirty="0"/>
              <a:t>Billing process</a:t>
            </a:r>
          </a:p>
          <a:p>
            <a:pPr>
              <a:spcBef>
                <a:spcPts val="0"/>
              </a:spcBef>
              <a:buSzPct val="100000"/>
              <a:buFont typeface="Wingdings" panose="05000000000000000000" pitchFamily="2" charset="2"/>
              <a:buChar char="q"/>
            </a:pPr>
            <a:r>
              <a:rPr lang="en-US" dirty="0"/>
              <a:t>Communication in your district is key</a:t>
            </a:r>
          </a:p>
          <a:p>
            <a:pPr>
              <a:spcBef>
                <a:spcPts val="0"/>
              </a:spcBef>
              <a:buSzPct val="100000"/>
              <a:buFont typeface="Wingdings" panose="05000000000000000000" pitchFamily="2" charset="2"/>
              <a:buChar char="q"/>
            </a:pPr>
            <a:r>
              <a:rPr lang="en-US" dirty="0"/>
              <a:t>Is the student eligible for Medical assistance?</a:t>
            </a:r>
          </a:p>
          <a:p>
            <a:pPr>
              <a:spcBef>
                <a:spcPts val="0"/>
              </a:spcBef>
              <a:buSzPct val="100000"/>
              <a:buFont typeface="Wingdings" panose="05000000000000000000" pitchFamily="2" charset="2"/>
              <a:buChar char="q"/>
            </a:pPr>
            <a:r>
              <a:rPr lang="en-US" dirty="0"/>
              <a:t>Device is medically necessary?</a:t>
            </a:r>
          </a:p>
          <a:p>
            <a:pPr>
              <a:spcBef>
                <a:spcPts val="0"/>
              </a:spcBef>
              <a:buSzPct val="100000"/>
              <a:buFont typeface="Wingdings" panose="05000000000000000000" pitchFamily="2" charset="2"/>
              <a:buChar char="q"/>
            </a:pPr>
            <a:r>
              <a:rPr lang="en-US" dirty="0"/>
              <a:t>Is the device </a:t>
            </a:r>
            <a:r>
              <a:rPr lang="en-US" dirty="0">
                <a:solidFill>
                  <a:srgbClr val="0000CC"/>
                </a:solidFill>
                <a:hlinkClick r:id="rId2">
                  <a:extLst>
                    <a:ext uri="{A12FA001-AC4F-418D-AE19-62706E023703}">
                      <ahyp:hlinkClr xmlns:ahyp="http://schemas.microsoft.com/office/drawing/2018/hyperlinkcolor" val="tx"/>
                    </a:ext>
                  </a:extLst>
                </a:hlinkClick>
              </a:rPr>
              <a:t>covered</a:t>
            </a:r>
            <a:r>
              <a:rPr lang="en-US" dirty="0"/>
              <a:t>?</a:t>
            </a:r>
          </a:p>
          <a:p>
            <a:pPr>
              <a:spcBef>
                <a:spcPts val="0"/>
              </a:spcBef>
              <a:buSzPct val="100000"/>
              <a:buFont typeface="Wingdings" panose="05000000000000000000" pitchFamily="2" charset="2"/>
              <a:buChar char="q"/>
            </a:pPr>
            <a:r>
              <a:rPr lang="en-US" dirty="0"/>
              <a:t>Do you have </a:t>
            </a:r>
            <a:r>
              <a:rPr lang="en-US" dirty="0">
                <a:solidFill>
                  <a:srgbClr val="0000CC"/>
                </a:solidFill>
                <a:hlinkClick r:id="rId3">
                  <a:extLst>
                    <a:ext uri="{A12FA001-AC4F-418D-AE19-62706E023703}">
                      <ahyp:hlinkClr xmlns:ahyp="http://schemas.microsoft.com/office/drawing/2018/hyperlinkcolor" val="tx"/>
                    </a:ext>
                  </a:extLst>
                </a:hlinkClick>
              </a:rPr>
              <a:t>informed consent</a:t>
            </a:r>
            <a:r>
              <a:rPr lang="en-US" dirty="0"/>
              <a:t>?</a:t>
            </a:r>
          </a:p>
          <a:p>
            <a:pPr>
              <a:spcBef>
                <a:spcPts val="0"/>
              </a:spcBef>
              <a:buSzPct val="100000"/>
              <a:buFont typeface="Wingdings" panose="05000000000000000000" pitchFamily="2" charset="2"/>
              <a:buChar char="q"/>
            </a:pPr>
            <a:r>
              <a:rPr lang="en-US" dirty="0"/>
              <a:t>Device is described on the IEP and approved/authorized by the IEP team?</a:t>
            </a:r>
          </a:p>
          <a:p>
            <a:pPr lvl="1">
              <a:buSzPct val="100000"/>
              <a:buFont typeface="Wingdings" panose="05000000000000000000" pitchFamily="2" charset="2"/>
              <a:buChar char="q"/>
            </a:pPr>
            <a:r>
              <a:rPr lang="en-US" dirty="0"/>
              <a:t>Audiologist, OTR, PT, SLP, RN</a:t>
            </a:r>
          </a:p>
          <a:p>
            <a:pPr>
              <a:spcBef>
                <a:spcPts val="0"/>
              </a:spcBef>
              <a:buSzPct val="100000"/>
              <a:buFont typeface="Wingdings" panose="05000000000000000000" pitchFamily="2" charset="2"/>
              <a:buChar char="q"/>
            </a:pPr>
            <a:r>
              <a:rPr lang="en-US" dirty="0"/>
              <a:t>Used only by the child for whom the device was purchased or rented for?</a:t>
            </a:r>
          </a:p>
          <a:p>
            <a:pPr>
              <a:spcBef>
                <a:spcPts val="0"/>
              </a:spcBef>
              <a:buSzPct val="100000"/>
              <a:buFont typeface="Wingdings" panose="05000000000000000000" pitchFamily="2" charset="2"/>
              <a:buChar char="q"/>
            </a:pPr>
            <a:r>
              <a:rPr lang="en-US" dirty="0"/>
              <a:t>Device billed to a students MA belongs to the student</a:t>
            </a:r>
          </a:p>
          <a:p>
            <a:pPr>
              <a:spcBef>
                <a:spcPts val="0"/>
              </a:spcBef>
              <a:buSzPct val="100000"/>
              <a:buFont typeface="Wingdings" panose="05000000000000000000" pitchFamily="2" charset="2"/>
              <a:buChar char="q"/>
            </a:pPr>
            <a:r>
              <a:rPr lang="en-US" dirty="0"/>
              <a:t>Funds district receives from third party reimbursement belongs to the district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3504" y="1329063"/>
            <a:ext cx="9163503" cy="856554"/>
          </a:xfrm>
          <a:prstGeom prst="rect">
            <a:avLst/>
          </a:prstGeom>
        </p:spPr>
        <p:txBody>
          <a:bodyPr vert="horz" wrap="square" lIns="0" tIns="16356" rIns="0" bIns="0" rtlCol="0">
            <a:spAutoFit/>
          </a:bodyPr>
          <a:lstStyle/>
          <a:p>
            <a:pPr marL="13085">
              <a:lnSpc>
                <a:spcPts val="3200"/>
              </a:lnSpc>
              <a:spcAft>
                <a:spcPts val="300"/>
              </a:spcAft>
            </a:pPr>
            <a:r>
              <a:rPr lang="en-US" spc="57" dirty="0"/>
              <a:t>What are the benefits of Third Party Reimbursement?</a:t>
            </a:r>
            <a:endParaRPr spc="57" dirty="0"/>
          </a:p>
        </p:txBody>
      </p:sp>
      <p:sp>
        <p:nvSpPr>
          <p:cNvPr id="6" name="Text Placeholder 5">
            <a:extLst>
              <a:ext uri="{FF2B5EF4-FFF2-40B4-BE49-F238E27FC236}">
                <a16:creationId xmlns:a16="http://schemas.microsoft.com/office/drawing/2014/main" id="{080A44A8-AC83-32C8-F915-858ABA45B06D}"/>
              </a:ext>
            </a:extLst>
          </p:cNvPr>
          <p:cNvSpPr>
            <a:spLocks noGrp="1"/>
          </p:cNvSpPr>
          <p:nvPr>
            <p:ph type="body" sz="quarter" idx="10"/>
          </p:nvPr>
        </p:nvSpPr>
        <p:spPr>
          <a:xfrm>
            <a:off x="381000" y="2219280"/>
            <a:ext cx="9906000" cy="5324520"/>
          </a:xfrm>
        </p:spPr>
        <p:txBody>
          <a:bodyPr/>
          <a:lstStyle/>
          <a:p>
            <a:pPr marL="228600" indent="-228600">
              <a:spcBef>
                <a:spcPts val="0"/>
              </a:spcBef>
              <a:spcAft>
                <a:spcPts val="300"/>
              </a:spcAft>
            </a:pPr>
            <a:r>
              <a:rPr lang="en-US" b="1" dirty="0"/>
              <a:t>Sustainable: </a:t>
            </a:r>
            <a:r>
              <a:rPr lang="en-US" dirty="0"/>
              <a:t>Accessing federal Medicaid funds is a sustainable revenue source that build the schools physical and behavioral health capacity and expand community supports.</a:t>
            </a:r>
          </a:p>
          <a:p>
            <a:pPr marL="228600" indent="-228600">
              <a:spcBef>
                <a:spcPts val="0"/>
              </a:spcBef>
              <a:spcAft>
                <a:spcPts val="300"/>
              </a:spcAft>
            </a:pPr>
            <a:r>
              <a:rPr lang="en-US" b="1" dirty="0"/>
              <a:t>Increased Access: </a:t>
            </a:r>
            <a:r>
              <a:rPr lang="en-US" dirty="0"/>
              <a:t>School physical and behavioral health providers provide consistent and reliable access for students and their behavioral health needs.</a:t>
            </a:r>
          </a:p>
          <a:p>
            <a:pPr marL="228600" indent="-228600">
              <a:spcBef>
                <a:spcPts val="0"/>
              </a:spcBef>
              <a:spcAft>
                <a:spcPts val="300"/>
              </a:spcAft>
            </a:pPr>
            <a:r>
              <a:rPr lang="en-US" b="1" dirty="0"/>
              <a:t>Equitable: </a:t>
            </a:r>
            <a:r>
              <a:rPr lang="en-US" dirty="0"/>
              <a:t>Federal Medicaid funding increases health equity across schools by allowing additional Medicaid reimbursement to schools who have a higher Medicaid population.</a:t>
            </a:r>
          </a:p>
          <a:p>
            <a:pPr marL="228600" indent="-228600">
              <a:spcBef>
                <a:spcPts val="0"/>
              </a:spcBef>
              <a:spcAft>
                <a:spcPts val="300"/>
              </a:spcAft>
            </a:pPr>
            <a:r>
              <a:rPr lang="en-US" dirty="0"/>
              <a:t>Schools can play an important role in bridging equity gaps among students in low-income and rural communities where access to health care services may be more limited.</a:t>
            </a:r>
          </a:p>
          <a:p>
            <a:pPr marL="228600" indent="-228600">
              <a:spcBef>
                <a:spcPts val="0"/>
              </a:spcBef>
              <a:spcAft>
                <a:spcPts val="300"/>
              </a:spcAft>
            </a:pPr>
            <a:r>
              <a:rPr lang="en-US" b="1" dirty="0"/>
              <a:t>Cost Effective: </a:t>
            </a:r>
            <a:r>
              <a:rPr lang="en-US" dirty="0"/>
              <a:t>This is of no cost to the state as schools are only reimbursed with federal funds.</a:t>
            </a:r>
          </a:p>
          <a:p>
            <a:pPr marL="228600" indent="-228600">
              <a:spcBef>
                <a:spcPts val="0"/>
              </a:spcBef>
              <a:spcAft>
                <a:spcPts val="300"/>
              </a:spcAft>
            </a:pPr>
            <a:r>
              <a:rPr lang="en-US" dirty="0"/>
              <a:t>Schools are one of the most cost-effective ways of providing physical and behavioral health services to our students.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665" rIns="0" bIns="0" rtlCol="0">
            <a:spAutoFit/>
          </a:bodyPr>
          <a:lstStyle/>
          <a:p>
            <a:pPr marL="13085">
              <a:spcBef>
                <a:spcPts val="139"/>
              </a:spcBef>
            </a:pPr>
            <a:r>
              <a:rPr sz="3709" spc="57" dirty="0"/>
              <a:t>Questions?</a:t>
            </a:r>
            <a:endParaRPr sz="3709" dirty="0"/>
          </a:p>
        </p:txBody>
      </p:sp>
      <p:pic>
        <p:nvPicPr>
          <p:cNvPr id="19" name="bg object 19">
            <a:extLst>
              <a:ext uri="{C183D7F6-B498-43B3-948B-1728B52AA6E4}">
                <adec:decorative xmlns:adec="http://schemas.microsoft.com/office/drawing/2017/decorative" val="1"/>
              </a:ext>
            </a:extLst>
          </p:cNvPr>
          <p:cNvPicPr/>
          <p:nvPr/>
        </p:nvPicPr>
        <p:blipFill>
          <a:blip r:embed="rId2" cstate="print"/>
          <a:stretch>
            <a:fillRect/>
          </a:stretch>
        </p:blipFill>
        <p:spPr>
          <a:xfrm>
            <a:off x="1115360" y="2895600"/>
            <a:ext cx="8132479" cy="394335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prstGeom prst="rect">
            <a:avLst/>
          </a:prstGeom>
        </p:spPr>
        <p:txBody>
          <a:bodyPr vert="horz" wrap="square" lIns="0" tIns="14393" rIns="0" bIns="0" rtlCol="0">
            <a:spAutoFit/>
          </a:bodyPr>
          <a:lstStyle/>
          <a:p>
            <a:pPr marL="13085">
              <a:spcBef>
                <a:spcPts val="113"/>
              </a:spcBef>
            </a:pPr>
            <a:r>
              <a:rPr sz="4070" spc="67" dirty="0"/>
              <a:t>Thank</a:t>
            </a:r>
            <a:r>
              <a:rPr sz="4070" spc="149" dirty="0"/>
              <a:t> </a:t>
            </a:r>
            <a:r>
              <a:rPr sz="4070" spc="26" dirty="0"/>
              <a:t>you!</a:t>
            </a:r>
            <a:endParaRPr sz="4070" dirty="0"/>
          </a:p>
        </p:txBody>
      </p:sp>
      <p:sp>
        <p:nvSpPr>
          <p:cNvPr id="7" name="Content Placeholder 6">
            <a:extLst>
              <a:ext uri="{FF2B5EF4-FFF2-40B4-BE49-F238E27FC236}">
                <a16:creationId xmlns:a16="http://schemas.microsoft.com/office/drawing/2014/main" id="{EB7ACBEA-1480-1036-FC3B-623F45B957F4}"/>
              </a:ext>
            </a:extLst>
          </p:cNvPr>
          <p:cNvSpPr>
            <a:spLocks noGrp="1"/>
          </p:cNvSpPr>
          <p:nvPr>
            <p:ph sz="quarter" idx="10"/>
          </p:nvPr>
        </p:nvSpPr>
        <p:spPr/>
        <p:txBody>
          <a:bodyPr/>
          <a:lstStyle/>
          <a:p>
            <a:r>
              <a:rPr lang="en-US" dirty="0"/>
              <a:t>Julie </a:t>
            </a:r>
            <a:r>
              <a:rPr lang="en-US" dirty="0" err="1"/>
              <a:t>Neururer</a:t>
            </a:r>
            <a:r>
              <a:rPr lang="en-US" dirty="0"/>
              <a:t> BA, MSW, LICSW </a:t>
            </a:r>
          </a:p>
          <a:p>
            <a:r>
              <a:rPr lang="en-US" dirty="0">
                <a:solidFill>
                  <a:srgbClr val="0000CC"/>
                </a:solidFill>
                <a:hlinkClick r:id="rId2">
                  <a:extLst>
                    <a:ext uri="{A12FA001-AC4F-418D-AE19-62706E023703}">
                      <ahyp:hlinkClr xmlns:ahyp="http://schemas.microsoft.com/office/drawing/2018/hyperlinkcolor" val="tx"/>
                    </a:ext>
                  </a:extLst>
                </a:hlinkClick>
              </a:rPr>
              <a:t>julie.neururer@state.mn.us </a:t>
            </a:r>
            <a:endParaRPr lang="en-US" dirty="0">
              <a:solidFill>
                <a:srgbClr val="0000CC"/>
              </a:solidFill>
            </a:endParaRPr>
          </a:p>
          <a:p>
            <a:r>
              <a:rPr lang="en-US" dirty="0"/>
              <a:t>Minnesota Department of Education </a:t>
            </a:r>
          </a:p>
          <a:p>
            <a:r>
              <a:rPr lang="en-US" dirty="0"/>
              <a:t>Interagency Services Special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9E4632-8CCF-0029-5B7C-E3F1B5C80377}"/>
              </a:ext>
            </a:extLst>
          </p:cNvPr>
          <p:cNvSpPr>
            <a:spLocks noGrp="1"/>
          </p:cNvSpPr>
          <p:nvPr>
            <p:ph type="title"/>
          </p:nvPr>
        </p:nvSpPr>
        <p:spPr/>
        <p:txBody>
          <a:bodyPr/>
          <a:lstStyle/>
          <a:p>
            <a:r>
              <a:rPr lang="en-US" dirty="0"/>
              <a:t>What is Third Party Reimbursement</a:t>
            </a:r>
          </a:p>
        </p:txBody>
      </p:sp>
      <p:sp>
        <p:nvSpPr>
          <p:cNvPr id="6" name="Text Placeholder 5">
            <a:extLst>
              <a:ext uri="{FF2B5EF4-FFF2-40B4-BE49-F238E27FC236}">
                <a16:creationId xmlns:a16="http://schemas.microsoft.com/office/drawing/2014/main" id="{A8959431-7877-4390-EC99-8925B4747D55}"/>
              </a:ext>
            </a:extLst>
          </p:cNvPr>
          <p:cNvSpPr>
            <a:spLocks noGrp="1"/>
          </p:cNvSpPr>
          <p:nvPr>
            <p:ph type="body" sz="quarter" idx="10"/>
          </p:nvPr>
        </p:nvSpPr>
        <p:spPr/>
        <p:txBody>
          <a:bodyPr/>
          <a:lstStyle/>
          <a:p>
            <a:r>
              <a:rPr lang="en-US" dirty="0"/>
              <a:t>Schools are reimbursed by Medicaid when a child has a disability and an IEP or IFSP, requires health-related services to benefit from special education, and is eligible under a Minnesota Health Care Program (which includes Medical Assistance (MA), MinnesotaCare and other public, government health programs)</a:t>
            </a:r>
          </a:p>
          <a:p>
            <a:r>
              <a:rPr lang="en-US" dirty="0"/>
              <a:t>Helps to access funds to support Minnesota schools in building capacity to provide better health and behavioral health services to students.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3504" y="1854439"/>
            <a:ext cx="9163503" cy="570514"/>
          </a:xfrm>
          <a:prstGeom prst="rect">
            <a:avLst/>
          </a:prstGeom>
        </p:spPr>
        <p:txBody>
          <a:bodyPr vert="horz" wrap="square" lIns="0" tIns="16356" rIns="0" bIns="0" rtlCol="0">
            <a:spAutoFit/>
          </a:bodyPr>
          <a:lstStyle/>
          <a:p>
            <a:pPr marL="13085">
              <a:spcBef>
                <a:spcPts val="129"/>
              </a:spcBef>
            </a:pPr>
            <a:r>
              <a:rPr lang="en-US" spc="57" dirty="0"/>
              <a:t>Third Party Reimbursement</a:t>
            </a:r>
            <a:endParaRPr spc="57" dirty="0"/>
          </a:p>
        </p:txBody>
      </p:sp>
      <p:sp>
        <p:nvSpPr>
          <p:cNvPr id="6" name="Text Placeholder 5">
            <a:extLst>
              <a:ext uri="{FF2B5EF4-FFF2-40B4-BE49-F238E27FC236}">
                <a16:creationId xmlns:a16="http://schemas.microsoft.com/office/drawing/2014/main" id="{F9DF5133-518B-8451-C6FD-61ED49FB7C5A}"/>
              </a:ext>
            </a:extLst>
          </p:cNvPr>
          <p:cNvSpPr>
            <a:spLocks noGrp="1"/>
          </p:cNvSpPr>
          <p:nvPr>
            <p:ph type="body" sz="quarter" idx="10"/>
          </p:nvPr>
        </p:nvSpPr>
        <p:spPr/>
        <p:txBody>
          <a:bodyPr/>
          <a:lstStyle/>
          <a:p>
            <a:pPr marL="0" indent="0">
              <a:buNone/>
            </a:pPr>
            <a:r>
              <a:rPr lang="en-US" dirty="0">
                <a:solidFill>
                  <a:srgbClr val="0000CC"/>
                </a:solidFill>
                <a:hlinkClick r:id="rId2">
                  <a:extLst>
                    <a:ext uri="{A12FA001-AC4F-418D-AE19-62706E023703}">
                      <ahyp:hlinkClr xmlns:ahyp="http://schemas.microsoft.com/office/drawing/2018/hyperlinkcolor" val="tx"/>
                    </a:ext>
                  </a:extLst>
                </a:hlinkClick>
              </a:rPr>
              <a:t>Third Party Reimbursement</a:t>
            </a:r>
            <a:endParaRPr lang="en-US" dirty="0">
              <a:solidFill>
                <a:srgbClr val="0000CC"/>
              </a:solidFill>
            </a:endParaRPr>
          </a:p>
          <a:p>
            <a:r>
              <a:rPr lang="en-US" dirty="0"/>
              <a:t>State law </a:t>
            </a:r>
            <a:r>
              <a:rPr lang="en-US" b="1" dirty="0"/>
              <a:t>mandates</a:t>
            </a:r>
            <a:r>
              <a:rPr lang="en-US" dirty="0"/>
              <a:t> schools to seek reimbursement otherwise covered by the child's health coverage this includes Medicaid. Minnesota statute </a:t>
            </a:r>
            <a:r>
              <a:rPr lang="en-US" dirty="0">
                <a:solidFill>
                  <a:srgbClr val="0000CC"/>
                </a:solidFill>
                <a:hlinkClick r:id="rId3">
                  <a:extLst>
                    <a:ext uri="{A12FA001-AC4F-418D-AE19-62706E023703}">
                      <ahyp:hlinkClr xmlns:ahyp="http://schemas.microsoft.com/office/drawing/2018/hyperlinkcolor" val="tx"/>
                    </a:ext>
                  </a:extLst>
                </a:hlinkClick>
              </a:rPr>
              <a:t>(125A.21)</a:t>
            </a:r>
            <a:endParaRPr lang="en-US" dirty="0">
              <a:solidFill>
                <a:srgbClr val="0000CC"/>
              </a:solidFill>
            </a:endParaRPr>
          </a:p>
          <a:p>
            <a:r>
              <a:rPr lang="en-US" dirty="0"/>
              <a:t>Medicaid is the “payer of first resort” meaning the financial responsibility of State Medicaid Agency precedes that of local education agency </a:t>
            </a:r>
            <a:r>
              <a:rPr lang="en-US" dirty="0">
                <a:solidFill>
                  <a:srgbClr val="0000CC"/>
                </a:solidFill>
                <a:hlinkClick r:id="rId4">
                  <a:extLst>
                    <a:ext uri="{A12FA001-AC4F-418D-AE19-62706E023703}">
                      <ahyp:hlinkClr xmlns:ahyp="http://schemas.microsoft.com/office/drawing/2018/hyperlinkcolor" val="tx"/>
                    </a:ext>
                  </a:extLst>
                </a:hlinkClick>
              </a:rPr>
              <a:t>(34 CFR §300.154(a)(1)</a:t>
            </a:r>
            <a:endParaRPr lang="en-US" dirty="0">
              <a:solidFill>
                <a:srgbClr val="0000CC"/>
              </a:solidFill>
            </a:endParaRPr>
          </a:p>
          <a:p>
            <a:r>
              <a:rPr lang="en-US" dirty="0"/>
              <a:t>There is no cost to the state as schools are only reimbursed with federal funds.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C19093-1613-1449-8773-059B81BD3F0A}"/>
              </a:ext>
            </a:extLst>
          </p:cNvPr>
          <p:cNvSpPr>
            <a:spLocks noGrp="1"/>
          </p:cNvSpPr>
          <p:nvPr>
            <p:ph type="title"/>
          </p:nvPr>
        </p:nvSpPr>
        <p:spPr/>
        <p:txBody>
          <a:bodyPr/>
          <a:lstStyle/>
          <a:p>
            <a:r>
              <a:rPr lang="en-US" dirty="0"/>
              <a:t>Third Party Federal Regulations</a:t>
            </a:r>
          </a:p>
        </p:txBody>
      </p:sp>
      <p:sp>
        <p:nvSpPr>
          <p:cNvPr id="10" name="Text Placeholder 9">
            <a:extLst>
              <a:ext uri="{FF2B5EF4-FFF2-40B4-BE49-F238E27FC236}">
                <a16:creationId xmlns:a16="http://schemas.microsoft.com/office/drawing/2014/main" id="{5D7BFCCD-3B8D-D896-DAB5-1701B0876929}"/>
              </a:ext>
            </a:extLst>
          </p:cNvPr>
          <p:cNvSpPr>
            <a:spLocks noGrp="1"/>
          </p:cNvSpPr>
          <p:nvPr>
            <p:ph type="body" sz="quarter" idx="10"/>
          </p:nvPr>
        </p:nvSpPr>
        <p:spPr>
          <a:xfrm>
            <a:off x="603250" y="2819400"/>
            <a:ext cx="9163050" cy="4572000"/>
          </a:xfrm>
        </p:spPr>
        <p:txBody>
          <a:bodyPr/>
          <a:lstStyle/>
          <a:p>
            <a:pPr marL="0" indent="0">
              <a:spcBef>
                <a:spcPts val="0"/>
              </a:spcBef>
              <a:spcAft>
                <a:spcPts val="1200"/>
              </a:spcAft>
              <a:buNone/>
            </a:pPr>
            <a:r>
              <a:rPr lang="en-US" b="1" dirty="0"/>
              <a:t>There is </a:t>
            </a:r>
            <a:r>
              <a:rPr lang="en-US" b="1" i="1" dirty="0"/>
              <a:t>no</a:t>
            </a:r>
            <a:r>
              <a:rPr lang="en-US" b="1" dirty="0"/>
              <a:t> cost to the family</a:t>
            </a:r>
          </a:p>
          <a:p>
            <a:pPr marL="0" indent="0">
              <a:spcBef>
                <a:spcPts val="0"/>
              </a:spcBef>
              <a:spcAft>
                <a:spcPts val="1200"/>
              </a:spcAft>
              <a:buNone/>
            </a:pPr>
            <a:r>
              <a:rPr lang="en-US" b="1" dirty="0"/>
              <a:t>Federal &amp; State laws protect families &amp; students when schools seek reimbursement (bill) from Medical Assistance or MinnesotaCare.</a:t>
            </a:r>
          </a:p>
          <a:p>
            <a:pPr marL="0" indent="0">
              <a:spcBef>
                <a:spcPts val="0"/>
              </a:spcBef>
              <a:buNone/>
            </a:pPr>
            <a:r>
              <a:rPr lang="en-US" dirty="0"/>
              <a:t>Accessing a child’s public benefits can not-</a:t>
            </a:r>
          </a:p>
          <a:p>
            <a:pPr>
              <a:spcBef>
                <a:spcPts val="0"/>
              </a:spcBef>
            </a:pPr>
            <a:r>
              <a:rPr lang="en-US" dirty="0"/>
              <a:t>Decrease available lifetime coverage</a:t>
            </a:r>
          </a:p>
          <a:p>
            <a:pPr>
              <a:spcBef>
                <a:spcPts val="0"/>
              </a:spcBef>
            </a:pPr>
            <a:r>
              <a:rPr lang="en-US" dirty="0"/>
              <a:t>Result in the family paying for services that would otherwise be covered for the child outside of the time the child is in school;</a:t>
            </a:r>
          </a:p>
          <a:p>
            <a:pPr>
              <a:spcBef>
                <a:spcPts val="0"/>
              </a:spcBef>
            </a:pPr>
            <a:r>
              <a:rPr lang="en-US" dirty="0"/>
              <a:t>Increase premiums or lead to the discontinuation of benefits or insurance; or</a:t>
            </a:r>
          </a:p>
          <a:p>
            <a:pPr>
              <a:spcBef>
                <a:spcPts val="0"/>
              </a:spcBef>
            </a:pPr>
            <a:r>
              <a:rPr lang="en-US" dirty="0"/>
              <a:t>Affect community-based waiver programs</a:t>
            </a:r>
          </a:p>
          <a:p>
            <a:pPr>
              <a:spcBef>
                <a:spcPts val="0"/>
              </a:spcBef>
            </a:pPr>
            <a:r>
              <a:rPr lang="en-US" dirty="0"/>
              <a:t>Require parents to incur an out-of-pocket expenses	34 C§300.154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4C1399-5984-2D5F-EF25-082DA55A1E51}"/>
              </a:ext>
            </a:extLst>
          </p:cNvPr>
          <p:cNvSpPr>
            <a:spLocks noGrp="1"/>
          </p:cNvSpPr>
          <p:nvPr>
            <p:ph type="title"/>
          </p:nvPr>
        </p:nvSpPr>
        <p:spPr/>
        <p:txBody>
          <a:bodyPr/>
          <a:lstStyle/>
          <a:p>
            <a:r>
              <a:rPr lang="en-US" dirty="0"/>
              <a:t>Updates</a:t>
            </a:r>
          </a:p>
        </p:txBody>
      </p:sp>
      <p:sp>
        <p:nvSpPr>
          <p:cNvPr id="6" name="Text Placeholder 5">
            <a:extLst>
              <a:ext uri="{FF2B5EF4-FFF2-40B4-BE49-F238E27FC236}">
                <a16:creationId xmlns:a16="http://schemas.microsoft.com/office/drawing/2014/main" id="{1E0E8124-6C63-70DF-64B5-B055562AC11A}"/>
              </a:ext>
            </a:extLst>
          </p:cNvPr>
          <p:cNvSpPr>
            <a:spLocks noGrp="1"/>
          </p:cNvSpPr>
          <p:nvPr>
            <p:ph type="body" sz="quarter" idx="10"/>
          </p:nvPr>
        </p:nvSpPr>
        <p:spPr/>
        <p:txBody>
          <a:bodyPr/>
          <a:lstStyle/>
          <a:p>
            <a:pPr marL="0" indent="0">
              <a:buNone/>
            </a:pPr>
            <a:r>
              <a:rPr lang="en-US" b="1" dirty="0"/>
              <a:t>New in Minnesota</a:t>
            </a:r>
          </a:p>
          <a:p>
            <a:r>
              <a:rPr lang="en-US" dirty="0"/>
              <a:t>State Special Education reimburses at roughly 61% (with roughly an additional 17% coming in the next year due to the cross subsidy reduction aid) while MA covers 50% of the cost.</a:t>
            </a:r>
          </a:p>
          <a:p>
            <a:r>
              <a:rPr lang="en-US" dirty="0"/>
              <a:t>From up to the age of 21 to up to the age of 22 or have not graduated from the 12th grade </a:t>
            </a:r>
            <a:r>
              <a:rPr lang="en-US" dirty="0">
                <a:solidFill>
                  <a:srgbClr val="0000CC"/>
                </a:solidFill>
                <a:hlinkClick r:id="rId2">
                  <a:extLst>
                    <a:ext uri="{A12FA001-AC4F-418D-AE19-62706E023703}">
                      <ahyp:hlinkClr xmlns:ahyp="http://schemas.microsoft.com/office/drawing/2018/hyperlinkcolor" val="tx"/>
                    </a:ext>
                  </a:extLst>
                </a:hlinkClick>
              </a:rPr>
              <a:t>DHS IEP manual</a:t>
            </a:r>
            <a:endParaRPr lang="en-US" dirty="0">
              <a:solidFill>
                <a:srgbClr val="0000C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3505" y="1854439"/>
            <a:ext cx="2928684" cy="570514"/>
          </a:xfrm>
          <a:prstGeom prst="rect">
            <a:avLst/>
          </a:prstGeom>
        </p:spPr>
        <p:txBody>
          <a:bodyPr vert="horz" wrap="square" lIns="0" tIns="16356" rIns="0" bIns="0" rtlCol="0">
            <a:spAutoFit/>
          </a:bodyPr>
          <a:lstStyle/>
          <a:p>
            <a:pPr marL="13085">
              <a:spcBef>
                <a:spcPts val="129"/>
              </a:spcBef>
            </a:pPr>
            <a:r>
              <a:rPr lang="en-US" spc="52" dirty="0"/>
              <a:t>More </a:t>
            </a:r>
            <a:r>
              <a:rPr spc="52" dirty="0"/>
              <a:t>Updates</a:t>
            </a:r>
          </a:p>
        </p:txBody>
      </p:sp>
      <p:sp>
        <p:nvSpPr>
          <p:cNvPr id="7" name="Text Placeholder 6">
            <a:extLst>
              <a:ext uri="{FF2B5EF4-FFF2-40B4-BE49-F238E27FC236}">
                <a16:creationId xmlns:a16="http://schemas.microsoft.com/office/drawing/2014/main" id="{1561C30B-8196-99FA-5420-49C00A4B5BE4}"/>
              </a:ext>
            </a:extLst>
          </p:cNvPr>
          <p:cNvSpPr>
            <a:spLocks noGrp="1"/>
          </p:cNvSpPr>
          <p:nvPr>
            <p:ph type="body" sz="quarter" idx="10"/>
          </p:nvPr>
        </p:nvSpPr>
        <p:spPr>
          <a:xfrm>
            <a:off x="603250" y="2971800"/>
            <a:ext cx="8616950" cy="4038600"/>
          </a:xfrm>
        </p:spPr>
        <p:txBody>
          <a:bodyPr/>
          <a:lstStyle/>
          <a:p>
            <a:pPr marL="0" indent="0">
              <a:buNone/>
            </a:pPr>
            <a:r>
              <a:rPr lang="en-US" b="1" dirty="0"/>
              <a:t>TEFRA</a:t>
            </a:r>
            <a:r>
              <a:rPr lang="en-US" dirty="0"/>
              <a:t>- MN health-related benefit called the Tax Equity and Fiscal Responsibility Act (TEFRA) program.</a:t>
            </a:r>
          </a:p>
          <a:p>
            <a:r>
              <a:rPr lang="en-US" dirty="0"/>
              <a:t>This benefit could allow students who have been identified with a special education disability qualify for medical assistance</a:t>
            </a:r>
          </a:p>
          <a:p>
            <a:pPr lvl="1">
              <a:lnSpc>
                <a:spcPct val="90000"/>
              </a:lnSpc>
              <a:spcBef>
                <a:spcPts val="600"/>
              </a:spcBef>
              <a:spcAft>
                <a:spcPts val="600"/>
              </a:spcAft>
            </a:pPr>
            <a:r>
              <a:rPr lang="en-US" dirty="0"/>
              <a:t>Without considering the income and asset limits of parents,</a:t>
            </a:r>
          </a:p>
          <a:p>
            <a:pPr lvl="1">
              <a:lnSpc>
                <a:spcPct val="90000"/>
              </a:lnSpc>
              <a:spcBef>
                <a:spcPts val="600"/>
              </a:spcBef>
              <a:spcAft>
                <a:spcPts val="600"/>
              </a:spcAft>
            </a:pPr>
            <a:r>
              <a:rPr lang="en-US" dirty="0"/>
              <a:t>Even if your child is covered under another insurance</a:t>
            </a:r>
          </a:p>
          <a:p>
            <a:pPr lvl="1">
              <a:lnSpc>
                <a:spcPct val="90000"/>
              </a:lnSpc>
              <a:spcBef>
                <a:spcPts val="600"/>
              </a:spcBef>
              <a:spcAft>
                <a:spcPts val="600"/>
              </a:spcAft>
            </a:pPr>
            <a:r>
              <a:rPr lang="en-US" dirty="0"/>
              <a:t>Effective in July 2023 the parental fee has been removed</a:t>
            </a:r>
          </a:p>
          <a:p>
            <a:r>
              <a:rPr lang="en-US" dirty="0"/>
              <a:t>The school can help facilitate by having complete comprehensive evaluations and IEP and assisting the parent with application and communication with the students financial worker.</a:t>
            </a:r>
          </a:p>
        </p:txBody>
      </p:sp>
      <p:pic>
        <p:nvPicPr>
          <p:cNvPr id="5" name="object 5">
            <a:extLst>
              <a:ext uri="{C183D7F6-B498-43B3-948B-1728B52AA6E4}">
                <adec:decorative xmlns:adec="http://schemas.microsoft.com/office/drawing/2017/decorative" val="1"/>
              </a:ext>
            </a:extLst>
          </p:cNvPr>
          <p:cNvPicPr/>
          <p:nvPr/>
        </p:nvPicPr>
        <p:blipFill>
          <a:blip r:embed="rId2" cstate="print"/>
          <a:stretch>
            <a:fillRect/>
          </a:stretch>
        </p:blipFill>
        <p:spPr>
          <a:xfrm>
            <a:off x="8051319" y="1600200"/>
            <a:ext cx="1744471" cy="1260855"/>
          </a:xfrm>
          <a:prstGeom prst="rect">
            <a:avLst/>
          </a:prstGeom>
          <a:ln w="3175">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3504" y="1371600"/>
            <a:ext cx="4528509" cy="570514"/>
          </a:xfrm>
          <a:prstGeom prst="rect">
            <a:avLst/>
          </a:prstGeom>
        </p:spPr>
        <p:txBody>
          <a:bodyPr vert="horz" wrap="square" lIns="0" tIns="16356" rIns="0" bIns="0" rtlCol="0">
            <a:spAutoFit/>
          </a:bodyPr>
          <a:lstStyle/>
          <a:p>
            <a:pPr marL="13085">
              <a:spcBef>
                <a:spcPts val="129"/>
              </a:spcBef>
            </a:pPr>
            <a:r>
              <a:rPr dirty="0"/>
              <a:t>Why</a:t>
            </a:r>
            <a:r>
              <a:rPr spc="210" dirty="0"/>
              <a:t> </a:t>
            </a:r>
            <a:r>
              <a:rPr spc="62" dirty="0"/>
              <a:t>does</a:t>
            </a:r>
            <a:r>
              <a:rPr spc="232" dirty="0"/>
              <a:t> </a:t>
            </a:r>
            <a:r>
              <a:rPr dirty="0"/>
              <a:t>it</a:t>
            </a:r>
            <a:r>
              <a:rPr spc="242" dirty="0"/>
              <a:t> </a:t>
            </a:r>
            <a:r>
              <a:rPr spc="57" dirty="0"/>
              <a:t>matter?</a:t>
            </a:r>
            <a:r>
              <a:rPr spc="175" dirty="0"/>
              <a:t> </a:t>
            </a:r>
            <a:endParaRPr spc="-21" dirty="0"/>
          </a:p>
        </p:txBody>
      </p:sp>
      <p:sp>
        <p:nvSpPr>
          <p:cNvPr id="8" name="Text Placeholder 7">
            <a:extLst>
              <a:ext uri="{FF2B5EF4-FFF2-40B4-BE49-F238E27FC236}">
                <a16:creationId xmlns:a16="http://schemas.microsoft.com/office/drawing/2014/main" id="{D8780D00-AEDC-C974-75BC-D1FEC879A73D}"/>
              </a:ext>
            </a:extLst>
          </p:cNvPr>
          <p:cNvSpPr>
            <a:spLocks noGrp="1"/>
          </p:cNvSpPr>
          <p:nvPr>
            <p:ph type="body" sz="quarter" idx="10"/>
          </p:nvPr>
        </p:nvSpPr>
        <p:spPr>
          <a:xfrm>
            <a:off x="457201" y="2819400"/>
            <a:ext cx="9677400" cy="4681698"/>
          </a:xfrm>
        </p:spPr>
        <p:txBody>
          <a:bodyPr/>
          <a:lstStyle/>
          <a:p>
            <a:pPr marL="0" indent="0">
              <a:spcBef>
                <a:spcPts val="0"/>
              </a:spcBef>
              <a:buNone/>
            </a:pPr>
            <a:r>
              <a:rPr lang="en-US" b="1" dirty="0">
                <a:solidFill>
                  <a:srgbClr val="0000CC"/>
                </a:solidFill>
                <a:hlinkClick r:id="rId2">
                  <a:extLst>
                    <a:ext uri="{A12FA001-AC4F-418D-AE19-62706E023703}">
                      <ahyp:hlinkClr xmlns:ahyp="http://schemas.microsoft.com/office/drawing/2018/hyperlinkcolor" val="tx"/>
                    </a:ext>
                  </a:extLst>
                </a:hlinkClick>
              </a:rPr>
              <a:t>State</a:t>
            </a:r>
            <a:r>
              <a:rPr lang="en-US" b="1" dirty="0"/>
              <a:t> and Federal Medicaid Data</a:t>
            </a:r>
          </a:p>
          <a:p>
            <a:pPr marL="0" indent="0">
              <a:spcBef>
                <a:spcPts val="0"/>
              </a:spcBef>
              <a:spcAft>
                <a:spcPts val="1200"/>
              </a:spcAft>
              <a:buNone/>
            </a:pPr>
            <a:r>
              <a:rPr lang="en-US" dirty="0"/>
              <a:t>According to Minnesota Data from 2021-2022 School Year</a:t>
            </a:r>
          </a:p>
          <a:p>
            <a:pPr>
              <a:lnSpc>
                <a:spcPct val="80000"/>
              </a:lnSpc>
              <a:spcBef>
                <a:spcPts val="0"/>
              </a:spcBef>
              <a:spcAft>
                <a:spcPts val="300"/>
              </a:spcAft>
            </a:pPr>
            <a:r>
              <a:rPr lang="en-US" dirty="0"/>
              <a:t>151,532 students are identified  as having a disabilities based on </a:t>
            </a:r>
            <a:r>
              <a:rPr lang="en-US" dirty="0">
                <a:solidFill>
                  <a:srgbClr val="0000CC"/>
                </a:solidFill>
                <a:hlinkClick r:id="rId3">
                  <a:extLst>
                    <a:ext uri="{A12FA001-AC4F-418D-AE19-62706E023703}">
                      <ahyp:hlinkClr xmlns:ahyp="http://schemas.microsoft.com/office/drawing/2018/hyperlinkcolor" val="tx"/>
                    </a:ext>
                  </a:extLst>
                </a:hlinkClick>
              </a:rPr>
              <a:t>MDE child count</a:t>
            </a:r>
            <a:endParaRPr lang="en-US" dirty="0">
              <a:solidFill>
                <a:srgbClr val="0000CC"/>
              </a:solidFill>
            </a:endParaRPr>
          </a:p>
          <a:p>
            <a:pPr>
              <a:lnSpc>
                <a:spcPct val="80000"/>
              </a:lnSpc>
              <a:spcBef>
                <a:spcPts val="0"/>
              </a:spcBef>
              <a:spcAft>
                <a:spcPts val="300"/>
              </a:spcAft>
            </a:pPr>
            <a:r>
              <a:rPr lang="en-US" dirty="0"/>
              <a:t>67% of students with an EBD disability in Minnesota have free or reduced lunch.</a:t>
            </a:r>
          </a:p>
          <a:p>
            <a:pPr>
              <a:lnSpc>
                <a:spcPct val="80000"/>
              </a:lnSpc>
              <a:spcBef>
                <a:spcPts val="0"/>
              </a:spcBef>
              <a:spcAft>
                <a:spcPts val="300"/>
              </a:spcAft>
            </a:pPr>
            <a:r>
              <a:rPr lang="en-US" dirty="0"/>
              <a:t>44,502 children enrolled in MHCP in 2021-2022 were billed for IEP services</a:t>
            </a:r>
          </a:p>
          <a:p>
            <a:pPr>
              <a:lnSpc>
                <a:spcPct val="80000"/>
              </a:lnSpc>
              <a:spcBef>
                <a:spcPts val="0"/>
              </a:spcBef>
              <a:spcAft>
                <a:spcPts val="300"/>
              </a:spcAft>
            </a:pPr>
            <a:r>
              <a:rPr lang="en-US" dirty="0"/>
              <a:t>Minnesota schools in SY 2021-22 received over 56 million in federal Medicaid revenue for IEP/IFSP services .</a:t>
            </a:r>
          </a:p>
          <a:p>
            <a:pPr marL="0" indent="0">
              <a:spcBef>
                <a:spcPts val="1200"/>
              </a:spcBef>
              <a:buNone/>
            </a:pPr>
            <a:r>
              <a:rPr lang="en-US" b="1" dirty="0">
                <a:solidFill>
                  <a:srgbClr val="0000CC"/>
                </a:solidFill>
                <a:hlinkClick r:id="rId4">
                  <a:extLst>
                    <a:ext uri="{A12FA001-AC4F-418D-AE19-62706E023703}">
                      <ahyp:hlinkClr xmlns:ahyp="http://schemas.microsoft.com/office/drawing/2018/hyperlinkcolor" val="tx"/>
                    </a:ext>
                  </a:extLst>
                </a:hlinkClick>
              </a:rPr>
              <a:t>Nationally</a:t>
            </a:r>
            <a:endParaRPr lang="en-US" b="1" dirty="0">
              <a:solidFill>
                <a:srgbClr val="0000CC"/>
              </a:solidFill>
            </a:endParaRPr>
          </a:p>
          <a:p>
            <a:pPr>
              <a:spcBef>
                <a:spcPts val="0"/>
              </a:spcBef>
            </a:pPr>
            <a:r>
              <a:rPr lang="en-US" dirty="0"/>
              <a:t>In 2021 more than </a:t>
            </a:r>
            <a:r>
              <a:rPr lang="en-US" dirty="0">
                <a:solidFill>
                  <a:srgbClr val="0000CC"/>
                </a:solidFill>
                <a:hlinkClick r:id="rId4">
                  <a:extLst>
                    <a:ext uri="{A12FA001-AC4F-418D-AE19-62706E023703}">
                      <ahyp:hlinkClr xmlns:ahyp="http://schemas.microsoft.com/office/drawing/2018/hyperlinkcolor" val="tx"/>
                    </a:ext>
                  </a:extLst>
                </a:hlinkClick>
              </a:rPr>
              <a:t>$5.98 billion in payments for School-Based health care services to school districts</a:t>
            </a:r>
            <a:endParaRPr lang="en-US" dirty="0">
              <a:solidFill>
                <a:srgbClr val="0000CC"/>
              </a:solidFill>
            </a:endParaRPr>
          </a:p>
        </p:txBody>
      </p:sp>
      <p:pic>
        <p:nvPicPr>
          <p:cNvPr id="4" name="object 4" descr="3 in 10 children having disabilities on MDE child count">
            <a:extLst>
              <a:ext uri="{C183D7F6-B498-43B3-948B-1728B52AA6E4}">
                <adec:decorative xmlns:adec="http://schemas.microsoft.com/office/drawing/2017/decorative" val="1"/>
              </a:ext>
            </a:extLst>
          </p:cNvPr>
          <p:cNvPicPr/>
          <p:nvPr/>
        </p:nvPicPr>
        <p:blipFill>
          <a:blip r:embed="rId5" cstate="print"/>
          <a:stretch>
            <a:fillRect/>
          </a:stretch>
        </p:blipFill>
        <p:spPr>
          <a:xfrm>
            <a:off x="5791200" y="2060372"/>
            <a:ext cx="4240587" cy="787102"/>
          </a:xfrm>
          <a:prstGeom prst="rect">
            <a:avLst/>
          </a:prstGeom>
        </p:spPr>
      </p:pic>
      <p:pic>
        <p:nvPicPr>
          <p:cNvPr id="6" name="object 6" descr="1 in 3 people having disabilities ">
            <a:extLst>
              <a:ext uri="{C183D7F6-B498-43B3-948B-1728B52AA6E4}">
                <adec:decorative xmlns:adec="http://schemas.microsoft.com/office/drawing/2017/decorative" val="1"/>
              </a:ext>
            </a:extLst>
          </p:cNvPr>
          <p:cNvPicPr/>
          <p:nvPr/>
        </p:nvPicPr>
        <p:blipFill>
          <a:blip r:embed="rId6" cstate="print"/>
          <a:stretch>
            <a:fillRect/>
          </a:stretch>
        </p:blipFill>
        <p:spPr>
          <a:xfrm>
            <a:off x="762000" y="1981200"/>
            <a:ext cx="3610639" cy="7871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52570B-D6AA-100C-A18A-AE2C73597AC7}"/>
              </a:ext>
            </a:extLst>
          </p:cNvPr>
          <p:cNvSpPr>
            <a:spLocks noGrp="1"/>
          </p:cNvSpPr>
          <p:nvPr>
            <p:ph type="title"/>
          </p:nvPr>
        </p:nvSpPr>
        <p:spPr>
          <a:xfrm>
            <a:off x="603504" y="1572768"/>
            <a:ext cx="9759696" cy="1133856"/>
          </a:xfrm>
        </p:spPr>
        <p:txBody>
          <a:bodyPr/>
          <a:lstStyle/>
          <a:p>
            <a:r>
              <a:rPr lang="en-US" dirty="0"/>
              <a:t>Good to know about Third Party Reimbursement</a:t>
            </a:r>
          </a:p>
        </p:txBody>
      </p:sp>
      <p:sp>
        <p:nvSpPr>
          <p:cNvPr id="8" name="Text Placeholder 7">
            <a:extLst>
              <a:ext uri="{FF2B5EF4-FFF2-40B4-BE49-F238E27FC236}">
                <a16:creationId xmlns:a16="http://schemas.microsoft.com/office/drawing/2014/main" id="{7940FF98-4BBF-A27B-4D14-0AD7A529AFCA}"/>
              </a:ext>
            </a:extLst>
          </p:cNvPr>
          <p:cNvSpPr>
            <a:spLocks noGrp="1"/>
          </p:cNvSpPr>
          <p:nvPr>
            <p:ph type="body" sz="quarter" idx="10"/>
          </p:nvPr>
        </p:nvSpPr>
        <p:spPr>
          <a:xfrm>
            <a:off x="603250" y="2971800"/>
            <a:ext cx="9163050" cy="4267200"/>
          </a:xfrm>
        </p:spPr>
        <p:txBody>
          <a:bodyPr/>
          <a:lstStyle/>
          <a:p>
            <a:r>
              <a:rPr lang="en-US" dirty="0"/>
              <a:t>Medicaid, MA (medical assistance) Third Party Reimbursement, Third Party Billing</a:t>
            </a:r>
          </a:p>
          <a:p>
            <a:r>
              <a:rPr lang="en-US" dirty="0"/>
              <a:t>Don’t be confused…</a:t>
            </a:r>
          </a:p>
          <a:p>
            <a:pPr lvl="1"/>
            <a:r>
              <a:rPr lang="en-US" dirty="0"/>
              <a:t>Billing the child’s MA</a:t>
            </a:r>
          </a:p>
          <a:p>
            <a:pPr lvl="1"/>
            <a:r>
              <a:rPr lang="en-US" dirty="0"/>
              <a:t>District using their third party funds</a:t>
            </a:r>
          </a:p>
          <a:p>
            <a:r>
              <a:rPr lang="en-US" dirty="0"/>
              <a:t>School only receive the federal Medicaid share of the cost of the service</a:t>
            </a:r>
          </a:p>
          <a:p>
            <a:r>
              <a:rPr lang="en-US" dirty="0"/>
              <a:t>Schools must use state special education funds to pay for device prior to billing the student MA</a:t>
            </a:r>
          </a:p>
          <a:p>
            <a:r>
              <a:rPr lang="en-US" dirty="0">
                <a:solidFill>
                  <a:srgbClr val="0000CC"/>
                </a:solidFill>
                <a:hlinkClick r:id="rId2">
                  <a:extLst>
                    <a:ext uri="{A12FA001-AC4F-418D-AE19-62706E023703}">
                      <ahyp:hlinkClr xmlns:ahyp="http://schemas.microsoft.com/office/drawing/2018/hyperlinkcolor" val="tx"/>
                    </a:ext>
                  </a:extLst>
                </a:hlinkClick>
              </a:rPr>
              <a:t>Special Education Funding Guide - Third Party Reimbursement</a:t>
            </a:r>
            <a:endParaRPr lang="en-US" dirty="0">
              <a:solidFill>
                <a:srgbClr val="0000C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FC55D78-3B26-DA28-BE65-B890FAF0E09B}"/>
              </a:ext>
            </a:extLst>
          </p:cNvPr>
          <p:cNvSpPr>
            <a:spLocks noGrp="1"/>
          </p:cNvSpPr>
          <p:nvPr>
            <p:ph type="title"/>
          </p:nvPr>
        </p:nvSpPr>
        <p:spPr/>
        <p:txBody>
          <a:bodyPr/>
          <a:lstStyle/>
          <a:p>
            <a:r>
              <a:rPr lang="en-US" dirty="0"/>
              <a:t>What IEP services can be billed to Medicaid?</a:t>
            </a:r>
          </a:p>
        </p:txBody>
      </p:sp>
      <p:sp>
        <p:nvSpPr>
          <p:cNvPr id="11" name="Text Placeholder 10">
            <a:extLst>
              <a:ext uri="{FF2B5EF4-FFF2-40B4-BE49-F238E27FC236}">
                <a16:creationId xmlns:a16="http://schemas.microsoft.com/office/drawing/2014/main" id="{6702DF14-7F42-971F-4398-AAE894555873}"/>
              </a:ext>
            </a:extLst>
          </p:cNvPr>
          <p:cNvSpPr>
            <a:spLocks noGrp="1"/>
          </p:cNvSpPr>
          <p:nvPr>
            <p:ph type="body" sz="quarter" idx="10"/>
          </p:nvPr>
        </p:nvSpPr>
        <p:spPr>
          <a:xfrm>
            <a:off x="603250" y="2971800"/>
            <a:ext cx="4349750" cy="3810000"/>
          </a:xfrm>
        </p:spPr>
        <p:txBody>
          <a:bodyPr/>
          <a:lstStyle/>
          <a:p>
            <a:r>
              <a:rPr lang="en-US" dirty="0">
                <a:highlight>
                  <a:srgbClr val="FFFF00"/>
                </a:highlight>
                <a:cs typeface="Calibri"/>
              </a:rPr>
              <a:t>Assistive</a:t>
            </a:r>
            <a:r>
              <a:rPr lang="en-US" spc="-5" dirty="0">
                <a:highlight>
                  <a:srgbClr val="FFFF00"/>
                </a:highlight>
                <a:cs typeface="Calibri"/>
              </a:rPr>
              <a:t> </a:t>
            </a:r>
            <a:r>
              <a:rPr lang="en-US" spc="-10" dirty="0">
                <a:highlight>
                  <a:srgbClr val="FFFF00"/>
                </a:highlight>
                <a:cs typeface="Calibri"/>
              </a:rPr>
              <a:t>Technology</a:t>
            </a:r>
            <a:r>
              <a:rPr lang="en-US" spc="5" dirty="0">
                <a:highlight>
                  <a:srgbClr val="FFFF00"/>
                </a:highlight>
                <a:cs typeface="Calibri"/>
              </a:rPr>
              <a:t> </a:t>
            </a:r>
            <a:r>
              <a:rPr lang="en-US" spc="-10" dirty="0">
                <a:highlight>
                  <a:srgbClr val="FFFF00"/>
                </a:highlight>
                <a:cs typeface="Calibri"/>
              </a:rPr>
              <a:t>Devices</a:t>
            </a:r>
            <a:endParaRPr lang="en-US" dirty="0">
              <a:highlight>
                <a:srgbClr val="FFFF00"/>
              </a:highlight>
            </a:endParaRPr>
          </a:p>
          <a:p>
            <a:r>
              <a:rPr lang="en-US" dirty="0"/>
              <a:t>Interpreter services</a:t>
            </a:r>
          </a:p>
          <a:p>
            <a:r>
              <a:rPr lang="en-US" dirty="0"/>
              <a:t>Mental health/CTSS</a:t>
            </a:r>
          </a:p>
          <a:p>
            <a:r>
              <a:rPr lang="en-US" dirty="0"/>
              <a:t>Nursing Services</a:t>
            </a:r>
          </a:p>
          <a:p>
            <a:r>
              <a:rPr lang="en-US" dirty="0"/>
              <a:t>Occupational Therapy services</a:t>
            </a:r>
          </a:p>
          <a:p>
            <a:r>
              <a:rPr lang="en-US" dirty="0"/>
              <a:t>Physical Therapy services</a:t>
            </a:r>
          </a:p>
        </p:txBody>
      </p:sp>
      <p:sp>
        <p:nvSpPr>
          <p:cNvPr id="12" name="Text Placeholder 11">
            <a:extLst>
              <a:ext uri="{FF2B5EF4-FFF2-40B4-BE49-F238E27FC236}">
                <a16:creationId xmlns:a16="http://schemas.microsoft.com/office/drawing/2014/main" id="{EC15BE87-F5CC-C5E1-33EC-0BA060F7B6FC}"/>
              </a:ext>
            </a:extLst>
          </p:cNvPr>
          <p:cNvSpPr>
            <a:spLocks noGrp="1"/>
          </p:cNvSpPr>
          <p:nvPr>
            <p:ph type="body" sz="quarter" idx="4294967295"/>
          </p:nvPr>
        </p:nvSpPr>
        <p:spPr>
          <a:xfrm>
            <a:off x="5181600" y="2971800"/>
            <a:ext cx="4876800" cy="3810000"/>
          </a:xfrm>
        </p:spPr>
        <p:txBody>
          <a:bodyPr/>
          <a:lstStyle/>
          <a:p>
            <a:r>
              <a:rPr lang="en-US" dirty="0"/>
              <a:t>Personal care assistance Services</a:t>
            </a:r>
          </a:p>
          <a:p>
            <a:r>
              <a:rPr lang="en-US" dirty="0"/>
              <a:t>Special transportation services</a:t>
            </a:r>
          </a:p>
          <a:p>
            <a:r>
              <a:rPr lang="en-US" dirty="0"/>
              <a:t>Speech language pathology services</a:t>
            </a:r>
          </a:p>
          <a:p>
            <a:r>
              <a:rPr lang="en-US" dirty="0"/>
              <a:t>Audiology services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Cc1ec6oydO/NL7k/V3PTeDgOzeQ=" isBookmarkSet="yes" bookmark="yes" pdftag="H1" artifact="_x0030_" Order="_x0031_"/>
  <Shape xmlns="" ID="z/TrwYAtlxxcNAo1a1/LfODf/9Y=" isBookmarkSet="no" pdftag="H2" artifact="_x0030_" bookmark="yes" Order="_x0032_"/>
  <Shape xmlns="" ID="GmbkGMNlNaf3g+Y+gkRRlN/esk4=" pdftag="P" isBookmarkSet="no" bookmark="no" Order="_x0033_"/>
  <Shape xmlns="" ID="9uAiuxLgH1UWmX9Wg250kulNtY0=" pdftag="H2" isBookmarkSet="no" bookmark="yes" Order="_x0031_"/>
  <Shape xmlns="" ID="Wrt75sklNFqgXXot0FNomX8QGl8=" pdftag="P" isBookmarkSet="no" bookmark="no" Order="_x0032_"/>
  <Shape xmlns="" ID="t7ZWpauX4yWFpykjPoRKcltns/Y=" Order="_x0031_" isBookmarkSet="yes" bookmark="yes" pdftag="H2" artifact="_x0030_"/>
  <Shape xmlns="" ID="/OycCnjViuKZ+V/Ugpeid002pVQ=" pdftag="P" isBookmarkSet="no" bookmark="no" Order="_x0032_"/>
  <Shape xmlns="" ID="Lufa21JHmSDLvDtJsTwH1wKUj/M=" pdftag="H2" isBookmarkSet="no" bookmark="yes" Order="_x0031_"/>
  <Shape xmlns="" ID="76TJZPw/FM1Wk6agRXuW8XmBy/0=" pdftag="P" isBookmarkSet="no" bookmark="no" Order="_x0032_"/>
  <Shape xmlns="" ID="SizWimgm3Z6rJ4rWxw6b5hpIf4w=" Order="_x0031_" isBookmarkSet="yes" bookmark="yes" pdftag="H2" artifact="_x0030_"/>
  <Shape xmlns="" ID="nw0ZVqCcpqTZ20mBp751sf5WHCo=" pdftag="P" isBookmarkSet="no" bookmark="no" Order="_x0032_"/>
  <Shape xmlns="" ID="eMMXSwUjDFWnMAA9EcrSwoS8gSQ=" isBookmarkSet="yes" bookmark="yes" pdftag="H2" artifact="_x0030_" Order="_x0031_"/>
  <Shape xmlns="" ID="WLj94Lk0Fpkt87GShiBvTeQ5iNU=" pdftag="P" isBookmarkSet="no" bookmark="no" Order="_x0032_"/>
  <Shape xmlns="" ID="Eagxn1TVkxFt9/lnhk8MI6PDvWA=" Order="_x0031_" formula="no" inline="no" isBookmarkSet="no" bookmark="no" Lang="" artifact="_x0031_" pdftag="_x005B_Artifact_x005D_" validate="no"/>
  <HyperLink xmlns="" ID="GmbkGMNlNaf3g+Y+gkRRlN/esk4=940244187275.1833_481.44" plainAltText="julie.neururer_x0040_state.mn.us" language="" Lang=""/>
  <HyperLink xmlns="" ID="/OycCnjViuKZ+V/Ugpeid002pVQ=-1917310565263.1_289.44" plainAltText="_x0028_125A.21_x0029_" language="" Lang=""/>
  <HyperLink xmlns="" ID="/OycCnjViuKZ+V/Ugpeid002pVQ=370895778254.85_379.2" plainAltText="_x0028_34_x0020_CFR_x0020__x00A7_300.154_x0028_a_x0029__x0028_1_x0029_" language="" Lang=""/>
  <HyperLink xmlns="" ID="nw0ZVqCcpqTZ20mBp751sf5WHCo=-2060431079280.35_391.2" plainAltText="DHS_x0020_IEP_x0020_manual" language="" Lang=""/>
  <HyperLink xmlns="" ID="MGzcqHeaywI81A9li1gnIX0byj8=-319593294697.8501_295.44" plainAltText="MDE_x0020_" language="" Lang=""/>
  <HyperLink xmlns="" ID="MGzcqHeaywI81A9li1gnIX0byj8=76488439366.60008_318.48" plainAltText="child_x0020_count" language="" Lang=""/>
  <HyperLink xmlns="" ID="MGzcqHeaywI81A9li1gnIX0byj8=718512941252.1001_512.64" plainAltText="_x0024_5.98_x0020_billion_x0020_in_x0020_payments_x0020_for_x0020_School-Based_x0020_health_x0020_care_x0020_" language="" Lang=""/>
  <HyperLink xmlns="" ID="MGzcqHeaywI81A9li1gnIX0byj8=84022443866.60008_538.56" plainAltText="services_x0020_to_x0020_school_x0020_districts" language="" Lang=""/>
  <HyperLink xmlns="" ID="4HIotWB2Sc9bVnKVSIwz9zSWpsg=-80933782478.1_518.64" plainAltText="Special_x0020_Education_x0020_Funding_x0020_Guide_x0020_-_x0020_Third_x0020_Party_x0020_Reimbursement" language="" Lang=""/>
  <HyperLink xmlns="" ID="WenpPUgtjATVdJeoH/jYbXgrJAc=-2072894149271.5608_377.52" plainAltText="Julie.neururer_x0040_state.mn.us" language="" Lang=""/>
  <Shape xmlns="" ID="2Xlvyy2NjaFAsWYuPPkNLQPTo/Y=" isBookmarkSet="yes" bookmark="yes" pdftag="H2" artifact="_x0030_" Order="_x0031_"/>
  <Shape xmlns="" ID="MGzcqHeaywI81A9li1gnIX0byj8=" pdftag="P" isBookmarkSet="no" bookmark="no" Order="_x0034_"/>
  <Shape xmlns="" ID="b/chITGHKCVyIESpXHZSd0+zYRE=" formula="no" inline="no" isBookmarkSet="no" bookmark="no" Lang="" pdftag="Figure" artifact="_x0030_" validate="yes" Order="_x0033_"/>
  <Shape xmlns="" ID="NcJzG7nX1jH4aUhwNAXowbMAS/s=" formula="no" inline="no" pdftag="Figure" isBookmarkSet="no" bookmark="no" Lang="" artifact="_x0030_" validate="yes" Order="_x0032_"/>
  <Shape xmlns="" ID="nI3LyeipdMNGfEJFgEGgJ9KQGT4=" pdftag="H2" isBookmarkSet="no" bookmark="yes" Order="_x0031_"/>
  <Shape xmlns="" ID="4HIotWB2Sc9bVnKVSIwz9zSWpsg=" pdftag="P" isBookmarkSet="no" bookmark="no" Order="_x0032_"/>
  <Shape xmlns="" ID="t6VOski62wkfRP83o3pJEOy2r3w=" Order="_x0031_" pdftag="P" isBookmarkSet="no" bookmark="no"/>
  <Shape xmlns="" ID="BKDsrNYBXgnSlT/owLE1Mm0n1uc=" pdftag="P" isBookmarkSet="no" bookmark="no" Order="_x0032_"/>
  <Shape xmlns="" ID="5FB+yii46kzgM8NlHZ31c8cvwVQ=" pdftag="P" isBookmarkSet="no" bookmark="no" Order="_x0033_"/>
  <Shape xmlns="" ID="UUJ3L0b6pmfiM1rxrHP3X9AhKe8=" pdftag="H2" isBookmarkSet="no" bookmark="yes" Order="_x0031_"/>
  <Shape xmlns="" ID="oLWbwTxhniRAVpHb6Rq7KNM6ups=" pdftag="P" isBookmarkSet="no" bookmark="no" Order="_x0032_"/>
  <Shape xmlns="" ID="scHVCxKX8VPwwtPJpMqEW8P85Ds=" pdftag="P" isBookmarkSet="no" bookmark="no" Order="_x0033_"/>
  <Shape xmlns="" ID="MP3GWoJPex1PKSafLwvN5/Mv77Q=" Order="_x0031_" isBookmarkSet="yes" bookmark="yes" pdftag="H2" artifact="_x0030_"/>
  <Shape xmlns="" ID="9s2u045K0dKOY3Vl59ePYYpE9iI=" Order="_x0032_" formula="no" inline="no" isBookmarkSet="no" bookmark="no" artifact="_x0031_" pdftag="_x005B_Artifact_x005D_" validate="no"/>
  <Shape xmlns="" ID="CePYWgWJhadLv6uvKCSq6J9E3d4=" pdftag="H2" isBookmarkSet="no" bookmark="yes" Order="_x0031_"/>
  <Shape xmlns="" ID="hhEA55JGhsJ/N6zOot6889OMhoE=" pdftag="P" isBookmarkSet="no" bookmark="no" Order="_x0032_"/>
  <Shape xmlns="" ID="HZqgBZA6XQH8Y7UDi/5zfJrh79o=" pdftag="H2" isBookmarkSet="no" bookmark="yes" Order="_x0031_"/>
  <Shape xmlns="" ID="zivqVfUUT+gq+gqhzF4w+0nWGKs=" pdftag="P" isBookmarkSet="no" bookmark="no" Order="_x0032_"/>
  <Shape xmlns="" ID="NTukXnKgQpbZXGjNy9IMcKDc+oY=" pdftag="H2" isBookmarkSet="no" bookmark="yes" Order="_x0031_"/>
  <Shape xmlns="" ID="FjYz82Rkh6hoF1oUM4cVnERdmu8=" pdftag="P" isBookmarkSet="no" bookmark="no" Order="_x0032_"/>
  <Shape xmlns="" ID="jnLrmqqAn9zF0K6ugL8EENct5OE=" pdftag="H2" isBookmarkSet="no" bookmark="yes" Order="_x0031_"/>
  <Shape xmlns="" ID="IwoeOrikADxMBiT5X/SnRMsivu8=" pdftag="P" isBookmarkSet="no" bookmark="no" Order="_x0032_"/>
  <Shape xmlns="" ID="ZJ+tAzsmXFwC7zftV3cPRZgyQWY=" pdftag="H2" isBookmarkSet="no" bookmark="yes" Order="_x0031_"/>
  <Shape xmlns="" ID="UBAME/NKLFo+BdnOWyaDdRJe4LA=" pdftag="P" isBookmarkSet="no" bookmark="no" Order="_x0032_"/>
  <Shape xmlns="" ID="5h68UuPzpSliDsfU7J1XpjcQJMw=" isBookmarkSet="yes" bookmark="yes" pdftag="H2" artifact="_x0030_" Order="_x0031_"/>
  <Shape xmlns="" ID="GEm73d2F6f9rDPQlkD3bQwTHQdg=" isBookmarkSet="yes" bookmark="no" pdftag="P" artifact="_x0030_" Order="_x0032_"/>
  <Shape xmlns="" ID="qV/DLzq/N5bAa4zIHX8brcW7DmI=" pdftag="H2" artifact="_x0030_" isBookmarkSet="yes" bookmark="yes" Order="_x0031_"/>
  <Shape xmlns="" ID="E1WvWdiBV5kP7czLFlUQL3+1u2Y=" artifact="_x0031_" formula="no" inline="no" pdftag="Figure" isBookmarkSet="no" bookmark="no" Lang="" validate="no" Order="_x0032_"/>
  <Shape xmlns="" ID="AFONIVHBflRw3r3GX2iXT9NXU8g=" pdftag="H2" artifact="_x0030_" isBookmarkSet="yes" bookmark="yes" Order="_x0031_"/>
  <Shape xmlns="" ID="WenpPUgtjATVdJeoH/jYbXgrJAc=" pdftag="P" isBookmarkSet="no" bookmark="no" Order="_x0032_"/>
  <SubText xmlns="" ID="Eagxn1TVkxFt9/lnhk8MI6PDvWA=" ActualText=""/>
  <SubText xmlns="" ID="b/chITGHKCVyIESpXHZSd0+zYRE=" ActualText=""/>
  <SubText xmlns="" ID="NcJzG7nX1jH4aUhwNAXowbMAS/s=" ActualText=""/>
  <SubText xmlns="" ID="9s2u045K0dKOY3Vl59ePYYpE9iI=" ActualText=""/>
  <Shape xmlns="" ID="Z4EElWTg3a6O0BczsnkjmvIWKGE=" isBookmarkSet="yes" bookmark="yes" pdftag="H2" artifact="_x0030_" Order="_x0031_"/>
  <Shape xmlns="" ID="xB26l4AtECXv6CTDomeeBRgqMvI=" pdftag="H2" isBookmarkSet="no" bookmark="yes" Order="_x0031_"/>
  <Shape xmlns="" ID="KJTmU5xsN6m1BTIy/NgIuURm8XI=" pdftag="H2" isBookmarkSet="no" bookmark="yes" Order="_x0031_"/>
  <Shape xmlns="" ID="G7QaXs8wuNm52uPbLJKnGG/NZsI=" pdftag="H2" isBookmarkSet="no" bookmark="yes" Order="_x0031_"/>
  <HyperLink xmlns="" ID="/OycCnjViuKZ+V/Ugpeid002pVQ=116686709951.1_237.6" plainAltText="Third_x0020_Party_x0020_Reimbursement" language="" Lang=""/>
  <HyperLink xmlns="" ID="/OycCnjViuKZ+V/Ugpeid002pVQ=-1917310565263.1_327.36" plainAltText="_x0028_125A.21_x0029_" language="" Lang=""/>
  <HyperLink xmlns="" ID="/OycCnjViuKZ+V/Ugpeid002pVQ=370895778254.85_417.12" plainAltText="_x0028_34_x0020_CFR_x0020__x00A7_300.154_x0028_a_x0029__x0028_1_x0029_" language="" Lang=""/>
  <HyperLink xmlns="" ID="MGzcqHeaywI81A9li1gnIX0byj8=169595860339.60008_225.6" plainAltText="State" language="" Lang=""/>
  <HyperLink xmlns="" ID="MGzcqHeaywI81A9li1gnIX0byj8=63947588339.60008_468.72" plainAltText="Nationally" language="" Lang=""/>
  <HyperLink xmlns="" ID="oLWbwTxhniRAVpHb6Rq7KNM6ups=-94208663051.1_213.6" plainAltText="Covered_x0020_AT_x0020_devices" language="" Lang=""/>
  <HyperLink xmlns="" ID="FjYz82Rkh6hoF1oUM4cVnERdmu8=-751341877498.225_321.12" plainAltText="MDE_x0020_recommended_x0020_form" language="" Lang=""/>
  <HyperLink xmlns="" ID="FjYz82Rkh6hoF1oUM4cVnERdmu8=-952804271596.6_454.08" plainAltText="Procedural_x0020_" language="" Lang=""/>
  <HyperLink xmlns="" ID="FjYz82Rkh6hoF1oUM4cVnERdmu8=-114896038951.1_480" plainAltText="Safeguards" language="" Lang=""/>
  <HyperLink xmlns="" ID="FjYz82Rkh6hoF1oUM4cVnERdmu8=48096251551.1_543.84" plainAltText="DHS" language="" Lang=""/>
  <HyperLink xmlns="" ID="FjYz82Rkh6hoF1oUM4cVnERdmu8=-209127639897.07504_543.84" plainAltText="Parent" language=""/>
  <HyperLink xmlns="" ID="FjYz82Rkh6hoF1oUM4cVnERdmu8=418977605167.425_543.84" plainAltText="Bulletin" language=""/>
  <HyperLink xmlns="" ID="UBAME/NKLFo+BdnOWyaDdRJe4LA=-790729672205.35_335.28" plainAltText="covered" language="" Lang=""/>
  <HyperLink xmlns="" ID="UBAME/NKLFo+BdnOWyaDdRJe4LA=1544237796204.725_367.2" plainAltText="informed_x0020_consent" language="" Lang=""/>
  <HyperLink xmlns="" ID="WenpPUgtjATVdJeoH/jYbXgrJAc=372029384272.4958_377.52" validate="" language="" plainAltText="julie.neururer_x0040_state.mn.us" Lang=""/>
  <HyperLink xmlns="" ID="WenpPUgtjATVdJeoH/jYbXgrJAc=-2070077215278.2458_377.52" validate="" plainAltText="julie.neururer_x0040_state.mn.us" language=""/>
  <HyperLink xmlns="" ID="WenpPUgtjATVdJeoH/jYbXgrJAc=1411522753278.2458_377.52" validate="" plainAltText="julie.neururer_x0040_state.mn.us" language=""/>
</PAW>
</file>

<file path=customXml/itemProps1.xml><?xml version="1.0" encoding="utf-8"?>
<ds:datastoreItem xmlns:ds="http://schemas.openxmlformats.org/officeDocument/2006/customXml" ds:itemID="{9ACD939F-A0DA-40FF-8350-A030E1AD0665}">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
  <TotalTime>592</TotalTime>
  <Words>1460</Words>
  <Application>Microsoft Office PowerPoint</Application>
  <PresentationFormat>Custom</PresentationFormat>
  <Paragraphs>152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Wingdings</vt:lpstr>
      <vt:lpstr>Office Theme</vt:lpstr>
      <vt:lpstr>Minnesota Department Of Education</vt:lpstr>
      <vt:lpstr>What is Third Party Reimbursement</vt:lpstr>
      <vt:lpstr>Third Party Reimbursement</vt:lpstr>
      <vt:lpstr>Third Party Federal Regulations</vt:lpstr>
      <vt:lpstr>Updates</vt:lpstr>
      <vt:lpstr>More Updates</vt:lpstr>
      <vt:lpstr>Why does it matter? </vt:lpstr>
      <vt:lpstr>Good to know about Third Party Reimbursement</vt:lpstr>
      <vt:lpstr>What IEP services can be billed to Medicaid?</vt:lpstr>
      <vt:lpstr>Covered AT devices</vt:lpstr>
      <vt:lpstr>Unduplicated Recipients by Service and Year</vt:lpstr>
      <vt:lpstr>AT Devices can be reimbursed when?</vt:lpstr>
      <vt:lpstr>Authorization requirements</vt:lpstr>
      <vt:lpstr>Informed Consent</vt:lpstr>
      <vt:lpstr>How can district use their Third Party Funds?</vt:lpstr>
      <vt:lpstr>Reminders for billing</vt:lpstr>
      <vt:lpstr>What are the benefits of Third Party Reimbursement?</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 Department Of Education: Third Party Reimbursemen . ChartingThe Cs 2024.</dc:title>
  <dc:creator>Julie Neururer;Minnesota Department Of Education; Interagency Services Special</dc:creator>
  <cp:lastModifiedBy>Shuyin Maciel</cp:lastModifiedBy>
  <cp:revision>106</cp:revision>
  <dcterms:created xsi:type="dcterms:W3CDTF">2024-03-24T18:46:32Z</dcterms:created>
  <dcterms:modified xsi:type="dcterms:W3CDTF">2024-03-30T10:28:16Z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2024-03-21T00:00:00Z</vt:filetime>
  </property>
  <property fmtid="{D5CDD505-2E9C-101B-9397-08002B2CF9AE}" pid="3" name="LastSaved">
    <vt:filetime>2024-03-24T00:00:00Z</vt:filetime>
  </property>
  <property fmtid="{D5CDD505-2E9C-101B-9397-08002B2CF9AE}" pid="4" name="Producer">
    <vt:lpwstr>Microsoft: Print To PDF</vt:lpwstr>
  </property>
</Properties>
</file>