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319" r:id="rId4"/>
    <p:sldId id="257" r:id="rId5"/>
    <p:sldId id="329" r:id="rId6"/>
    <p:sldId id="330" r:id="rId7"/>
    <p:sldId id="331" r:id="rId8"/>
    <p:sldId id="332" r:id="rId9"/>
    <p:sldId id="333" r:id="rId10"/>
    <p:sldId id="335" r:id="rId11"/>
    <p:sldId id="336" r:id="rId12"/>
    <p:sldId id="334" r:id="rId13"/>
    <p:sldId id="337" r:id="rId14"/>
    <p:sldId id="320" r:id="rId15"/>
    <p:sldId id="318" r:id="rId16"/>
    <p:sldId id="321" r:id="rId17"/>
    <p:sldId id="328" r:id="rId18"/>
    <p:sldId id="338" r:id="rId19"/>
    <p:sldId id="31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9D6FF"/>
    <a:srgbClr val="5DCDFF"/>
    <a:srgbClr val="005A8C"/>
    <a:srgbClr val="E1FFE1"/>
    <a:srgbClr val="CCECFF"/>
    <a:srgbClr val="0099FF"/>
    <a:srgbClr val="00344C"/>
    <a:srgbClr val="3FC4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 snapToObjects="1">
      <p:cViewPr>
        <p:scale>
          <a:sx n="100" d="100"/>
          <a:sy n="100" d="100"/>
        </p:scale>
        <p:origin x="996" y="81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815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02" d="100"/>
          <a:sy n="102" d="100"/>
        </p:scale>
        <p:origin x="2898" y="1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4C17C-7E7C-4FEC-B62C-2EC79CF2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075B-BE3D-49D9-B36A-CFDC1E1A6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176-442A-4234-91CF-68DD85B022D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1D5B-9ACC-4F7A-8FFF-434578E31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3B81-98C8-47F4-8EE3-2D536C246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4E2B-7E83-4383-8FC0-C0783385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B6F2-8A5C-9647-8FAA-4ADC823790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53C-B540-F24C-A49E-7383CF25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037501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4051586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6412" y="1733704"/>
            <a:ext cx="4740259" cy="10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572768"/>
            <a:ext cx="10978994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37271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Wingdings" panose="05000000000000000000" pitchFamily="2" charset="2"/>
              <a:buChar char="§"/>
              <a:defRPr sz="2400"/>
            </a:lvl3pPr>
            <a:lvl4pPr marL="1146175" indent="-342900">
              <a:buFont typeface="Arial" panose="020B0604020202020204" pitchFamily="34" charset="0"/>
              <a:buChar char="•"/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1572768"/>
            <a:ext cx="10999091" cy="11338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44E0FAE-785D-41DB-A5ED-7E6E37EB9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2803764"/>
            <a:ext cx="5264079" cy="378730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Wingdings" panose="05000000000000000000" pitchFamily="2" charset="2"/>
              <a:buChar char="§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CFD31C-BA6D-4D5C-87D8-CE8E1BE48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2834873"/>
            <a:ext cx="5297067" cy="375619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Wingdings" panose="05000000000000000000" pitchFamily="2" charset="2"/>
              <a:buChar char="§"/>
              <a:defRPr sz="2400"/>
            </a:lvl3pPr>
            <a:lvl4pPr marL="1146175" indent="-342900">
              <a:buFont typeface="Arial" panose="020B0604020202020204" pitchFamily="34" charset="0"/>
              <a:buChar char="•"/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43" y="1572768"/>
            <a:ext cx="1096840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8BB1139-CE22-4070-887A-9C67C183776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684" y="2801895"/>
            <a:ext cx="5295215" cy="480131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959D295-28EC-FB55-BD5A-D6DA5958AB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3369255"/>
            <a:ext cx="5264079" cy="330827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571500" indent="-342900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spcBef>
                <a:spcPts val="600"/>
              </a:spcBef>
              <a:spcAft>
                <a:spcPts val="600"/>
              </a:spcAft>
              <a:buClr>
                <a:srgbClr val="001689"/>
              </a:buClr>
              <a:buSzPct val="80000"/>
              <a:buFont typeface="Wingdings" panose="05000000000000000000" pitchFamily="2" charset="2"/>
              <a:buChar char="§"/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0D1B70F-5B9A-CF75-C5EE-48C51653B8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310" y="2828529"/>
            <a:ext cx="5295215" cy="480131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FF07E4D-8E96-10A7-A23D-36F6F097D3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4923" y="3394518"/>
            <a:ext cx="5264079" cy="330827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571500" indent="-342900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spcBef>
                <a:spcPts val="600"/>
              </a:spcBef>
              <a:spcAft>
                <a:spcPts val="600"/>
              </a:spcAft>
              <a:buClr>
                <a:srgbClr val="001689"/>
              </a:buClr>
              <a:buSzPct val="80000"/>
              <a:buFont typeface="Wingdings" panose="05000000000000000000" pitchFamily="2" charset="2"/>
              <a:buChar char="§"/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342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572768"/>
            <a:ext cx="10978994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3C2499-CBBC-380B-EC6B-75FD4226B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626" y="2913232"/>
            <a:ext cx="5329237" cy="349387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D825A85-EDC6-EC25-A3BC-9CE85347E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5473002" cy="3775275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Wingdings" panose="05000000000000000000" pitchFamily="2" charset="2"/>
              <a:buChar char="§"/>
              <a:defRPr sz="2400"/>
            </a:lvl3pPr>
            <a:lvl4pPr marL="1146175" indent="-342900">
              <a:buFont typeface="Arial" panose="020B0604020202020204" pitchFamily="34" charset="0"/>
              <a:buChar char="•"/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6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613" y="1572768"/>
            <a:ext cx="10978994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56F5AF-083E-0F8D-DC11-D0EACF54BD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449" y="3045039"/>
            <a:ext cx="9249104" cy="3450943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3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572768"/>
            <a:ext cx="10978994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11600C6-0950-D396-0EA2-204C1465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04069" y="2945362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1ABE8FF-7476-7B11-3666-D94031FE33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3758" y="4726881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4343BE-3C4D-2C4E-74DD-DF71BC456D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8" y="2803764"/>
            <a:ext cx="7994909" cy="3763241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Wingdings" panose="05000000000000000000" pitchFamily="2" charset="2"/>
              <a:buChar char="§"/>
              <a:defRPr sz="2400"/>
            </a:lvl3pPr>
            <a:lvl4pPr marL="1146175" indent="-342900">
              <a:buFont typeface="Arial" panose="020B0604020202020204" pitchFamily="34" charset="0"/>
              <a:buChar char="•"/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168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097476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4111561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0177" y="2062228"/>
            <a:ext cx="3348909" cy="74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949" y="1572768"/>
            <a:ext cx="10972800" cy="1133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949" y="2829711"/>
            <a:ext cx="10972799" cy="37372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E48A509B-6BB4-4E92-A021-9A8C35CD7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6" y="1143001"/>
            <a:ext cx="227654" cy="1686710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Arrow: Right 6" hidden="1">
            <a:extLst>
              <a:ext uri="{FF2B5EF4-FFF2-40B4-BE49-F238E27FC236}">
                <a16:creationId xmlns:a16="http://schemas.microsoft.com/office/drawing/2014/main" id="{C8196219-F9FA-43AF-8C08-4862AF6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86312" y="0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rrow: Right 3" hidden="1">
            <a:extLst>
              <a:ext uri="{FF2B5EF4-FFF2-40B4-BE49-F238E27FC236}">
                <a16:creationId xmlns:a16="http://schemas.microsoft.com/office/drawing/2014/main" id="{19C48AA6-DA71-507A-44EF-8C9EDDF8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56872" y="-4657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506A197E-CF6F-014B-73BD-EC4CD1BDC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29711"/>
            <a:ext cx="227654" cy="4026744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461DD-C021-61DE-80E7-67AA7CE4F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722370" y="6505476"/>
            <a:ext cx="469630" cy="369332"/>
          </a:xfrm>
          <a:prstGeom prst="rect">
            <a:avLst/>
          </a:prstGeom>
          <a:solidFill>
            <a:srgbClr val="79D6FF"/>
          </a:solidFill>
        </p:spPr>
        <p:txBody>
          <a:bodyPr wrap="square" rtlCol="0">
            <a:spAutoFit/>
          </a:bodyPr>
          <a:lstStyle/>
          <a:p>
            <a:pPr algn="ctr"/>
            <a:fld id="{E87E798C-1626-44D4-9BFF-3156840017C8}" type="slidenum">
              <a:rPr lang="en-US" b="1" smtClean="0">
                <a:latin typeface="Calibri" panose="020F0502020204030204" pitchFamily="34" charset="0"/>
              </a:rPr>
              <a:pPr algn="ctr"/>
              <a:t>‹#›</a:t>
            </a:fld>
            <a:endParaRPr lang="en-US" b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0" r:id="rId2"/>
    <p:sldLayoutId id="2147483652" r:id="rId3"/>
    <p:sldLayoutId id="2147483662" r:id="rId4"/>
    <p:sldLayoutId id="2147483678" r:id="rId5"/>
    <p:sldLayoutId id="2147483686" r:id="rId6"/>
    <p:sldLayoutId id="2147483687" r:id="rId7"/>
    <p:sldLayoutId id="2147483697" r:id="rId8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none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Clr>
          <a:srgbClr val="003399"/>
        </a:buClr>
        <a:buSzPct val="11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15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46175" indent="-3429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3399"/>
        </a:buClr>
        <a:buSzPct val="108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62865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94000"/>
        <a:buFont typeface="Wingdings" panose="05000000000000000000" pitchFamily="2" charset="2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0010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None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31875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101820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obiidynavox.com/products/core-first-lessons?tab=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ckenzie.Keimig@mvpschools.org" TargetMode="External"/><Relationship Id="rId2" Type="http://schemas.openxmlformats.org/officeDocument/2006/relationships/hyperlink" Target="mailto:Julie.Luedke@mvpschools.org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690-0D7C-264E-8102-7D8DC99BB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037501"/>
            <a:ext cx="11000232" cy="1295508"/>
          </a:xfrm>
        </p:spPr>
        <p:txBody>
          <a:bodyPr>
            <a:normAutofit fontScale="90000"/>
          </a:bodyPr>
          <a:lstStyle/>
          <a:p>
            <a:r>
              <a:rPr lang="en-US" dirty="0"/>
              <a:t>Active Engagement for Students Using Eye Gaze </a:t>
            </a:r>
            <a:br>
              <a:rPr lang="en-US" dirty="0"/>
            </a:br>
            <a:r>
              <a:rPr lang="en-US" dirty="0"/>
              <a:t>(or other SGD).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BF889-F991-D85F-293C-50F123B52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4426527"/>
            <a:ext cx="11019187" cy="11928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b="1" dirty="0">
                <a:solidFill>
                  <a:srgbClr val="003399"/>
                </a:solidFill>
              </a:rPr>
              <a:t>Julie Luedke</a:t>
            </a:r>
            <a:br>
              <a:rPr lang="en-US" dirty="0">
                <a:solidFill>
                  <a:srgbClr val="003399"/>
                </a:solidFill>
              </a:rPr>
            </a:br>
            <a:r>
              <a:rPr lang="en-US" dirty="0">
                <a:solidFill>
                  <a:srgbClr val="003399"/>
                </a:solidFill>
              </a:rPr>
              <a:t>ATP, P/HD, TBI, ASD, DCD, EBD, SLD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b="1" dirty="0">
                <a:solidFill>
                  <a:srgbClr val="003399"/>
                </a:solidFill>
              </a:rPr>
              <a:t>Mackenzie </a:t>
            </a:r>
            <a:r>
              <a:rPr lang="en-US" b="1" dirty="0" err="1">
                <a:solidFill>
                  <a:srgbClr val="003399"/>
                </a:solidFill>
              </a:rPr>
              <a:t>Keimig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br>
              <a:rPr lang="en-US" dirty="0">
                <a:solidFill>
                  <a:srgbClr val="003399"/>
                </a:solidFill>
              </a:rPr>
            </a:br>
            <a:r>
              <a:rPr lang="en-US" dirty="0">
                <a:solidFill>
                  <a:srgbClr val="003399"/>
                </a:solidFill>
              </a:rPr>
              <a:t>DCD, ASD, SLD</a:t>
            </a:r>
          </a:p>
        </p:txBody>
      </p:sp>
    </p:spTree>
    <p:extLst>
      <p:ext uri="{BB962C8B-B14F-4D97-AF65-F5344CB8AC3E}">
        <p14:creationId xmlns:p14="http://schemas.microsoft.com/office/powerpoint/2010/main" val="11675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F38920-EC78-1345-82B7-CDF562C5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easy ways to engage my students in my activities? </a:t>
            </a:r>
            <a:r>
              <a:rPr lang="en-US" sz="3200" dirty="0"/>
              <a:t>Continued.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3734398" cy="372714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5, 10, 15, 20, ___  </a:t>
            </a:r>
          </a:p>
          <a:p>
            <a:pPr marL="0" indent="0">
              <a:buNone/>
            </a:pPr>
            <a:br>
              <a:rPr lang="en-US" sz="3200" dirty="0"/>
            </a:br>
            <a:r>
              <a:rPr lang="en-US" sz="3200" dirty="0"/>
              <a:t>30, 35, 40, 45, ___</a:t>
            </a:r>
          </a:p>
          <a:p>
            <a:pPr marL="0" indent="0">
              <a:buNone/>
            </a:pPr>
            <a:br>
              <a:rPr lang="en-US" sz="3200" dirty="0"/>
            </a:br>
            <a:r>
              <a:rPr lang="en-US" sz="3200" dirty="0"/>
              <a:t>25, 30, 35, 40, ___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30036F-BEC5-4981-A2BE-F2947E45B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799580"/>
              </p:ext>
            </p:extLst>
          </p:nvPr>
        </p:nvGraphicFramePr>
        <p:xfrm>
          <a:off x="5404451" y="2939653"/>
          <a:ext cx="3749040" cy="487680"/>
        </p:xfrm>
        <a:graphic>
          <a:graphicData uri="http://schemas.openxmlformats.org/drawingml/2006/table">
            <a:tbl>
              <a:tblPr firstRow="1"/>
              <a:tblGrid>
                <a:gridCol w="1249680">
                  <a:extLst>
                    <a:ext uri="{9D8B030D-6E8A-4147-A177-3AD203B41FA5}">
                      <a16:colId xmlns:a16="http://schemas.microsoft.com/office/drawing/2014/main" val="1567565373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413853723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1393905579"/>
                    </a:ext>
                  </a:extLst>
                </a:gridCol>
              </a:tblGrid>
              <a:tr h="46277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00106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60AD99-1FF0-41F2-8413-F2E9DEB1F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96198"/>
              </p:ext>
            </p:extLst>
          </p:nvPr>
        </p:nvGraphicFramePr>
        <p:xfrm>
          <a:off x="5404451" y="3967362"/>
          <a:ext cx="3749040" cy="487680"/>
        </p:xfrm>
        <a:graphic>
          <a:graphicData uri="http://schemas.openxmlformats.org/drawingml/2006/table">
            <a:tbl>
              <a:tblPr firstRow="1"/>
              <a:tblGrid>
                <a:gridCol w="1249680">
                  <a:extLst>
                    <a:ext uri="{9D8B030D-6E8A-4147-A177-3AD203B41FA5}">
                      <a16:colId xmlns:a16="http://schemas.microsoft.com/office/drawing/2014/main" val="1805249544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325079543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11250621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67037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7E91D5-4CC5-4B83-9A77-23D5187A3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699407"/>
              </p:ext>
            </p:extLst>
          </p:nvPr>
        </p:nvGraphicFramePr>
        <p:xfrm>
          <a:off x="5404451" y="5175533"/>
          <a:ext cx="3749040" cy="487680"/>
        </p:xfrm>
        <a:graphic>
          <a:graphicData uri="http://schemas.openxmlformats.org/drawingml/2006/table">
            <a:tbl>
              <a:tblPr firstRow="1"/>
              <a:tblGrid>
                <a:gridCol w="1249680">
                  <a:extLst>
                    <a:ext uri="{9D8B030D-6E8A-4147-A177-3AD203B41FA5}">
                      <a16:colId xmlns:a16="http://schemas.microsoft.com/office/drawing/2014/main" val="321563306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166105106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3110113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40" marR="53340" marT="53340" marB="53340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284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18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262B33-D356-9962-C4C2-B17382F5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easy ways to engage/ differentiate instruction to include students in activities?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/>
            <a:r>
              <a:rPr lang="en-US" dirty="0"/>
              <a:t>Program peers in for them to call on</a:t>
            </a:r>
          </a:p>
          <a:p>
            <a:pPr fontAlgn="base"/>
            <a:r>
              <a:rPr lang="en-US" dirty="0"/>
              <a:t>Create a quick-fire button for “start” and have them call the start of a timer</a:t>
            </a:r>
          </a:p>
          <a:p>
            <a:pPr fontAlgn="base"/>
            <a:r>
              <a:rPr lang="en-US" dirty="0"/>
              <a:t>Pre-plan a question and answer</a:t>
            </a:r>
          </a:p>
        </p:txBody>
      </p:sp>
    </p:spTree>
    <p:extLst>
      <p:ext uri="{BB962C8B-B14F-4D97-AF65-F5344CB8AC3E}">
        <p14:creationId xmlns:p14="http://schemas.microsoft.com/office/powerpoint/2010/main" val="399121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BD73-F9DB-FEDC-F1D2-3E3BCD75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32" y="-1489409"/>
            <a:ext cx="10978994" cy="113385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are some easy ways to engage/ differentiate instruction to include students in activities? Continued.</a:t>
            </a:r>
          </a:p>
        </p:txBody>
      </p:sp>
      <p:pic>
        <p:nvPicPr>
          <p:cNvPr id="5128" name="Picture 8" descr="Student activities: words: Word-Go, Word-like, Word - Not, Word - want, What is core first learning?">
            <a:extLst>
              <a:ext uri="{FF2B5EF4-FFF2-40B4-BE49-F238E27FC236}">
                <a16:creationId xmlns:a16="http://schemas.microsoft.com/office/drawing/2014/main" id="{E3CFCDF9-DF98-4408-BCC8-121171695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8" y="1364779"/>
            <a:ext cx="6644187" cy="8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s with words from left to right: A dog's life; A good pet; ABC - things that Go!; Chariots; Classic cars of color; Colorful days; Discovering Kenya; Eat the raimbow; Emergency vehicles to the rescue; Every child Everywhere; Frightening; Getting around town; Go fish; Go! Go! Go!; Hats; History's story; I have mine!; I like food; Mothers and babies; Not from here; Race day; Shapes from here to there; So many school buses; Spin that globe!; Ten dogs; The story of our beginning; The  world's wonders; Traffic Jams; Traveling about; What does it do; What's in the truck; When I want; Where did you go; Worksers at the airport. ">
            <a:extLst>
              <a:ext uri="{FF2B5EF4-FFF2-40B4-BE49-F238E27FC236}">
                <a16:creationId xmlns:a16="http://schemas.microsoft.com/office/drawing/2014/main" id="{204B90D2-1FC7-41DF-AB45-418DCDDD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6" y="2270940"/>
            <a:ext cx="11425287" cy="30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s with words from left to right: Alphabet Board &quot;k&quot;; Guided reading 1;  Guided reading 2;  Guided reading 3; Letter search 'k'; Sight Word Sentences 1; Tongue Twister 1; What's in the truck.  ">
            <a:extLst>
              <a:ext uri="{FF2B5EF4-FFF2-40B4-BE49-F238E27FC236}">
                <a16:creationId xmlns:a16="http://schemas.microsoft.com/office/drawing/2014/main" id="{9E58A761-9F08-4263-8A82-A53DCD2F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8" y="5414257"/>
            <a:ext cx="10296518" cy="8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4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CC52BC-3805-CCA1-0205-F0C58CCB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572768"/>
            <a:ext cx="2896538" cy="1133856"/>
          </a:xfrm>
        </p:spPr>
        <p:txBody>
          <a:bodyPr/>
          <a:lstStyle/>
          <a:p>
            <a:r>
              <a:rPr lang="en-US" dirty="0"/>
              <a:t>Core word lesson plan: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8BCD1C-3993-C516-D378-B41149C9F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2896538" cy="10452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Example Lesson Plan</a:t>
            </a:r>
            <a:endParaRPr lang="en-US" dirty="0"/>
          </a:p>
        </p:txBody>
      </p:sp>
      <p:pic>
        <p:nvPicPr>
          <p:cNvPr id="4" name="Picture 3" descr="Word lesson plan with visual images">
            <a:extLst>
              <a:ext uri="{FF2B5EF4-FFF2-40B4-BE49-F238E27FC236}">
                <a16:creationId xmlns:a16="http://schemas.microsoft.com/office/drawing/2014/main" id="{ACB970D2-515A-4380-AEAC-047C0F286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045" y="1993605"/>
            <a:ext cx="8070484" cy="42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8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C960-D36F-6249-B978-86B4C003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572768"/>
            <a:ext cx="4565567" cy="1133856"/>
          </a:xfrm>
        </p:spPr>
        <p:txBody>
          <a:bodyPr/>
          <a:lstStyle/>
          <a:p>
            <a:r>
              <a:rPr lang="en-US" dirty="0"/>
              <a:t>News2You:  </a:t>
            </a:r>
            <a:endParaRPr lang="en-US" b="0" i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4E9748-362E-5816-A046-D3D81DB170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5069823" cy="37752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Pick a word that student can “say” as the article is being read from the communication board.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Read the article.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worksheets that are relevant and modify.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AD24AC7-59EC-4918-A8EB-A6D56AB33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679" b="6679"/>
          <a:stretch>
            <a:fillRect/>
          </a:stretch>
        </p:blipFill>
        <p:spPr>
          <a:xfrm>
            <a:off x="6096000" y="2416634"/>
            <a:ext cx="5632600" cy="36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ECD52-FC29-4293-9494-7771622A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572768"/>
            <a:ext cx="5483511" cy="1133856"/>
          </a:xfrm>
        </p:spPr>
        <p:txBody>
          <a:bodyPr/>
          <a:lstStyle/>
          <a:p>
            <a:r>
              <a:rPr lang="en-US" dirty="0"/>
              <a:t>Written Language:</a:t>
            </a:r>
            <a:endParaRPr lang="en-US" b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460F9C2-546A-BFEF-B058-B5F28C28BE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9" y="2803764"/>
            <a:ext cx="6235002" cy="37632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area that we all continue to explore:  </a:t>
            </a:r>
          </a:p>
          <a:p>
            <a:pPr marL="0" indent="0">
              <a:buNone/>
            </a:pPr>
            <a:r>
              <a:rPr lang="en-US" dirty="0"/>
              <a:t>Student perspective:  </a:t>
            </a:r>
          </a:p>
          <a:p>
            <a:pPr marL="0" indent="0">
              <a:buNone/>
            </a:pPr>
            <a:r>
              <a:rPr lang="en-US" dirty="0"/>
              <a:t>	Motor planning </a:t>
            </a:r>
          </a:p>
          <a:p>
            <a:pPr marL="0" indent="0">
              <a:buNone/>
            </a:pPr>
            <a:r>
              <a:rPr lang="en-US" dirty="0"/>
              <a:t>	Keyboard &amp; word prediction</a:t>
            </a:r>
          </a:p>
          <a:p>
            <a:pPr marL="0" indent="0">
              <a:buNone/>
            </a:pPr>
            <a:r>
              <a:rPr lang="en-US" dirty="0"/>
              <a:t>	Getting from app to document to turn in</a:t>
            </a:r>
          </a:p>
        </p:txBody>
      </p:sp>
      <p:pic>
        <p:nvPicPr>
          <p:cNvPr id="4" name="Picture Placeholder 3" descr="Paragraph organizer image">
            <a:extLst>
              <a:ext uri="{FF2B5EF4-FFF2-40B4-BE49-F238E27FC236}">
                <a16:creationId xmlns:a16="http://schemas.microsoft.com/office/drawing/2014/main" id="{F39F6B95-8FD9-45BD-B0D7-F05600EF37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866" b="2866"/>
          <a:stretch>
            <a:fillRect/>
          </a:stretch>
        </p:blipFill>
        <p:spPr>
          <a:xfrm>
            <a:off x="7495954" y="2139696"/>
            <a:ext cx="3515751" cy="207713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18E8C57-2565-4C42-9CAC-35FFBBBE1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9073" r="29073"/>
          <a:stretch>
            <a:fillRect/>
          </a:stretch>
        </p:blipFill>
        <p:spPr>
          <a:xfrm>
            <a:off x="7495954" y="4489867"/>
            <a:ext cx="3515751" cy="207713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4646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ECD52-FC29-4293-9494-7771622A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for paragraph</a:t>
            </a:r>
            <a:endParaRPr lang="en-US" b="0" dirty="0"/>
          </a:p>
        </p:txBody>
      </p:sp>
      <p:pic>
        <p:nvPicPr>
          <p:cNvPr id="2" name="Picture Placeholder 1" descr="Paragraph organizer template">
            <a:extLst>
              <a:ext uri="{FF2B5EF4-FFF2-40B4-BE49-F238E27FC236}">
                <a16:creationId xmlns:a16="http://schemas.microsoft.com/office/drawing/2014/main" id="{95672007-7C23-48B4-82DB-823BB00D46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0084" b="20084"/>
          <a:stretch/>
        </p:blipFill>
        <p:spPr>
          <a:xfrm>
            <a:off x="1993920" y="2768599"/>
            <a:ext cx="9042675" cy="33739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0682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1CBC17-444E-1388-A4D4-5F652C57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lot, </a:t>
            </a:r>
            <a:r>
              <a:rPr lang="en-US" sz="3200" dirty="0"/>
              <a:t>continued: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168926" cy="3727144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4200"/>
              </a:spcAft>
              <a:buNone/>
            </a:pPr>
            <a:r>
              <a:rPr lang="en-US" sz="3200" dirty="0"/>
              <a:t>Questions/concerns that you would like to discuss or address by the end of the presentation?</a:t>
            </a:r>
            <a:endParaRPr lang="en-US" dirty="0"/>
          </a:p>
          <a:p>
            <a:pPr marL="0" indent="0">
              <a:spcBef>
                <a:spcPts val="1800"/>
              </a:spcBef>
              <a:spcAft>
                <a:spcPts val="4200"/>
              </a:spcAft>
              <a:buNone/>
            </a:pPr>
            <a:r>
              <a:rPr lang="en-US" dirty="0"/>
              <a:t>Jump back to SLIDE *8*</a:t>
            </a:r>
          </a:p>
          <a:p>
            <a:pPr marL="0" indent="0">
              <a:spcBef>
                <a:spcPts val="1800"/>
              </a:spcBef>
              <a:spcAft>
                <a:spcPts val="4200"/>
              </a:spcAft>
              <a:buNone/>
            </a:pPr>
            <a:r>
              <a:rPr lang="en-US" dirty="0"/>
              <a:t>Other questions or comments</a:t>
            </a:r>
          </a:p>
        </p:txBody>
      </p:sp>
    </p:spTree>
    <p:extLst>
      <p:ext uri="{BB962C8B-B14F-4D97-AF65-F5344CB8AC3E}">
        <p14:creationId xmlns:p14="http://schemas.microsoft.com/office/powerpoint/2010/main" val="3094821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F1DB6C-80AB-4E41-A5AE-91CFF09CA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6727D-FF4D-41F5-80A5-FE24A824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4231758"/>
            <a:ext cx="11019187" cy="2245242"/>
          </a:xfrm>
        </p:spPr>
        <p:txBody>
          <a:bodyPr/>
          <a:lstStyle/>
          <a:p>
            <a:pPr algn="ctr"/>
            <a:r>
              <a:rPr lang="en-US" dirty="0"/>
              <a:t>651-621-6183</a:t>
            </a:r>
          </a:p>
          <a:p>
            <a:pPr algn="ctr"/>
            <a:r>
              <a:rPr lang="en-US" dirty="0"/>
              <a:t> </a:t>
            </a:r>
            <a:r>
              <a:rPr lang="en-US" dirty="0">
                <a:hlinkClick r:id="rId2"/>
              </a:rPr>
              <a:t>Julie.Luedke@mvpschools.org</a:t>
            </a:r>
            <a:endParaRPr lang="en-US" dirty="0"/>
          </a:p>
          <a:p>
            <a:pPr algn="ctr"/>
            <a:r>
              <a:rPr lang="en-US" dirty="0"/>
              <a:t>651-621-7214</a:t>
            </a:r>
          </a:p>
          <a:p>
            <a:pPr algn="ctr"/>
            <a:r>
              <a:rPr lang="en-US" dirty="0">
                <a:hlinkClick r:id="rId3"/>
              </a:rPr>
              <a:t>Mackenzie.Keimig@mvpschools.org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0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73ED-0C1D-4AA4-BDDC-DF4CDE95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AF419-4F02-4A23-A234-0378F94A0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Julie Luedke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60D578-AC7B-CD58-9C81-872D00D55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25 years in education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 classroom multi-categorical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 lead teacher in elementary schools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10 AT / Physically Impaired</a:t>
            </a:r>
          </a:p>
          <a:p>
            <a:pPr marL="687388" indent="-225425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DCD - MM/SP &amp; Gen Ed K-6: UWEC</a:t>
            </a:r>
          </a:p>
          <a:p>
            <a:pPr marL="687388" indent="-225425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SLD / EBD : MA @ Bethel</a:t>
            </a:r>
          </a:p>
          <a:p>
            <a:pPr marL="687388" indent="-225425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ASD : Portfolio</a:t>
            </a:r>
          </a:p>
          <a:p>
            <a:pPr marL="687388" indent="-225425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P/HD : NDSU</a:t>
            </a:r>
          </a:p>
          <a:p>
            <a:pPr marL="687388" indent="-225425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ATP : RESNA certified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4769C-55C7-7AF7-ACAA-CA6402BD71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Mackenzie </a:t>
            </a:r>
            <a:r>
              <a:rPr lang="en-US" dirty="0" err="1"/>
              <a:t>Keimig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A74986-EEB8-2356-4AEC-7729DCB24A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4923" y="3394518"/>
            <a:ext cx="5264079" cy="26984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17 years in education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7 years transition program in IA</a:t>
            </a:r>
          </a:p>
          <a:p>
            <a:pPr>
              <a:spcBef>
                <a:spcPts val="0"/>
              </a:spcBef>
            </a:pPr>
            <a:r>
              <a:rPr lang="en-US" dirty="0"/>
              <a:t>10 HS Multi:  ASD/DCD-SP</a:t>
            </a:r>
          </a:p>
          <a:p>
            <a:pPr marL="687388" indent="-2254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DCD/SLD : UWEC</a:t>
            </a:r>
          </a:p>
          <a:p>
            <a:pPr marL="687388" indent="-225425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ASD : MA @ St. Thomas</a:t>
            </a:r>
          </a:p>
        </p:txBody>
      </p:sp>
    </p:spTree>
    <p:extLst>
      <p:ext uri="{BB962C8B-B14F-4D97-AF65-F5344CB8AC3E}">
        <p14:creationId xmlns:p14="http://schemas.microsoft.com/office/powerpoint/2010/main" val="164377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8" y="1572768"/>
            <a:ext cx="11682117" cy="1133856"/>
          </a:xfrm>
        </p:spPr>
        <p:txBody>
          <a:bodyPr/>
          <a:lstStyle/>
          <a:p>
            <a:r>
              <a:rPr lang="en-US" dirty="0"/>
              <a:t>What are barriers students might face “using” eye gaze?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E793D-7F1C-DCD2-A0E8-D7DA0831D6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1510102" cy="3234895"/>
          </a:xfrm>
        </p:spPr>
        <p:txBody>
          <a:bodyPr/>
          <a:lstStyle/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dirty="0"/>
              <a:t>How is using eye gaze for communication different from using direct select?</a:t>
            </a:r>
          </a:p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dirty="0"/>
              <a:t>What are some nuances to keep in mind when teaching / using </a:t>
            </a:r>
            <a:r>
              <a:rPr lang="en-US" dirty="0" err="1"/>
              <a:t>eyegaze</a:t>
            </a:r>
            <a:r>
              <a:rPr lang="en-US" dirty="0"/>
              <a:t> vs. direct select?</a:t>
            </a:r>
          </a:p>
        </p:txBody>
      </p:sp>
    </p:spTree>
    <p:extLst>
      <p:ext uri="{BB962C8B-B14F-4D97-AF65-F5344CB8AC3E}">
        <p14:creationId xmlns:p14="http://schemas.microsoft.com/office/powerpoint/2010/main" val="273356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A793D-8408-1F1E-6FD1-1485F366B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572768"/>
            <a:ext cx="11256604" cy="1133856"/>
          </a:xfrm>
        </p:spPr>
        <p:txBody>
          <a:bodyPr/>
          <a:lstStyle/>
          <a:p>
            <a:r>
              <a:rPr lang="en-US" dirty="0"/>
              <a:t>What are barriers teachers need to keep in mind when teaching students who use eye gaze vs. direct select?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411CB-13D5-1C44-D590-5A6CF262C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8386657" cy="37271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you currently </a:t>
            </a:r>
            <a:r>
              <a:rPr lang="en-US" b="1" dirty="0"/>
              <a:t>engage / differentiate instruction </a:t>
            </a:r>
            <a:r>
              <a:rPr lang="en-US" dirty="0"/>
              <a:t>to involve all students in activities?</a:t>
            </a:r>
          </a:p>
          <a:p>
            <a:pPr marL="0" indent="0">
              <a:buNone/>
            </a:pPr>
            <a:r>
              <a:rPr lang="en-US" dirty="0"/>
              <a:t>What current barriers do you face?</a:t>
            </a:r>
          </a:p>
        </p:txBody>
      </p:sp>
    </p:spTree>
    <p:extLst>
      <p:ext uri="{BB962C8B-B14F-4D97-AF65-F5344CB8AC3E}">
        <p14:creationId xmlns:p14="http://schemas.microsoft.com/office/powerpoint/2010/main" val="160733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30CC7-D919-1F91-89F3-395E3223F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/>
              <a:t>How do you currently create opportunities for </a:t>
            </a:r>
            <a:r>
              <a:rPr lang="en-US" b="1" dirty="0"/>
              <a:t>peer engagement</a:t>
            </a:r>
            <a:r>
              <a:rPr lang="en-US" dirty="0"/>
              <a:t>? 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/>
              <a:t>What current barriers do you face?</a:t>
            </a:r>
          </a:p>
        </p:txBody>
      </p:sp>
    </p:spTree>
    <p:extLst>
      <p:ext uri="{BB962C8B-B14F-4D97-AF65-F5344CB8AC3E}">
        <p14:creationId xmlns:p14="http://schemas.microsoft.com/office/powerpoint/2010/main" val="16209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DBDF78-AFB1-3DDE-9F01-9D0AE74C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lot: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7" y="2803766"/>
            <a:ext cx="10375303" cy="372714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Questions/concerns that you would like to discuss or address by the end of the presentation?</a:t>
            </a:r>
          </a:p>
        </p:txBody>
      </p:sp>
    </p:spTree>
    <p:extLst>
      <p:ext uri="{BB962C8B-B14F-4D97-AF65-F5344CB8AC3E}">
        <p14:creationId xmlns:p14="http://schemas.microsoft.com/office/powerpoint/2010/main" val="53588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79286A-5350-D7C0-6616-5BA6F688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easy ways to engage my students in my activities?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0ED17-CC51-FBFD-A303-E614FEAD9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Program peers in for them to call on</a:t>
            </a:r>
          </a:p>
          <a:p>
            <a:pPr marL="0" indent="0">
              <a:buNone/>
            </a:pPr>
            <a:r>
              <a:rPr lang="en-US" dirty="0"/>
              <a:t>Create a quick-fire button for “start” and have them call the start of a timer</a:t>
            </a:r>
          </a:p>
          <a:p>
            <a:pPr marL="0" indent="0">
              <a:buNone/>
            </a:pPr>
            <a:r>
              <a:rPr lang="en-US" dirty="0"/>
              <a:t>Pre-plan a question and answer</a:t>
            </a:r>
          </a:p>
          <a:p>
            <a:pPr marL="0" indent="0">
              <a:buNone/>
            </a:pPr>
            <a:r>
              <a:rPr lang="en-US" dirty="0"/>
              <a:t>Building opportunities around known routines</a:t>
            </a:r>
          </a:p>
          <a:p>
            <a:pPr marL="0" indent="0">
              <a:buNone/>
            </a:pPr>
            <a:r>
              <a:rPr lang="en-US" dirty="0"/>
              <a:t>Following or providing opportunity to voice schedules</a:t>
            </a:r>
          </a:p>
        </p:txBody>
      </p:sp>
    </p:spTree>
    <p:extLst>
      <p:ext uri="{BB962C8B-B14F-4D97-AF65-F5344CB8AC3E}">
        <p14:creationId xmlns:p14="http://schemas.microsoft.com/office/powerpoint/2010/main" val="73472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CE4AC-C721-8B61-D803-51BE2400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to Math: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AAE9C-0B3B-89D0-DB5F-D7C6DE2F6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7" y="4046897"/>
            <a:ext cx="11129857" cy="251117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Consistently use the calculator to show numbers - works on motor planning.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Have the student roll the dice and tell the numbers to use in creating math problems.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Pair with a peer and have student spin the dice and partner say colors/numbers out loud.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Show where colors/shapes/skill words can be found - stay on the page and determine ways for student to respond with the words on the page. </a:t>
            </a:r>
          </a:p>
        </p:txBody>
      </p:sp>
      <p:pic>
        <p:nvPicPr>
          <p:cNvPr id="1026" name="Picture 2" descr="Tools Specific to Math: 2 dice, calculator, color dice, dice, spinner-colors, spinner-numbers">
            <a:extLst>
              <a:ext uri="{FF2B5EF4-FFF2-40B4-BE49-F238E27FC236}">
                <a16:creationId xmlns:a16="http://schemas.microsoft.com/office/drawing/2014/main" id="{6062AEB5-111E-4199-9982-F3F369BBD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7" y="2747724"/>
            <a:ext cx="10058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2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5626-A716-25BC-CD1D-F34C9B8B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-2106106"/>
            <a:ext cx="10978994" cy="113385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Specific to Math, continued.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AF419-4F02-4A23-A234-0378F94A0D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998" y="1935126"/>
            <a:ext cx="5473002" cy="4280026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dirty="0"/>
              <a:t>2 ____ 6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4 ____ 8 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6 ____ 10 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____ 4 , 6 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4 , 6, ____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C208E1-1A51-4A42-BBA3-64185EBAE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72007"/>
              </p:ext>
            </p:extLst>
          </p:nvPr>
        </p:nvGraphicFramePr>
        <p:xfrm>
          <a:off x="6712049" y="1807532"/>
          <a:ext cx="3949666" cy="4367010"/>
        </p:xfrm>
        <a:graphic>
          <a:graphicData uri="http://schemas.openxmlformats.org/drawingml/2006/table">
            <a:tbl>
              <a:tblPr firstRow="1"/>
              <a:tblGrid>
                <a:gridCol w="1974833">
                  <a:extLst>
                    <a:ext uri="{9D8B030D-6E8A-4147-A177-3AD203B41FA5}">
                      <a16:colId xmlns:a16="http://schemas.microsoft.com/office/drawing/2014/main" val="3293381316"/>
                    </a:ext>
                  </a:extLst>
                </a:gridCol>
                <a:gridCol w="1974833">
                  <a:extLst>
                    <a:ext uri="{9D8B030D-6E8A-4147-A177-3AD203B41FA5}">
                      <a16:colId xmlns:a16="http://schemas.microsoft.com/office/drawing/2014/main" val="3283817261"/>
                    </a:ext>
                  </a:extLst>
                </a:gridCol>
              </a:tblGrid>
              <a:tr h="7442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$4.68</a:t>
                      </a:r>
                      <a:endParaRPr lang="en-US" sz="3200" dirty="0">
                        <a:effectLst/>
                      </a:endParaRPr>
                    </a:p>
                  </a:txBody>
                  <a:tcPr marL="51822" marR="51822" marT="51822" marB="51822" anchor="b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$___.00</a:t>
                      </a:r>
                      <a:endParaRPr lang="en-US" sz="3200" dirty="0">
                        <a:effectLst/>
                      </a:endParaRPr>
                    </a:p>
                  </a:txBody>
                  <a:tcPr marL="51822" marR="51822" marT="51822" marB="51822" anchor="b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134021"/>
                  </a:ext>
                </a:extLst>
              </a:tr>
              <a:tr h="88250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$5.27</a:t>
                      </a:r>
                      <a:endParaRPr lang="en-US" sz="3200" dirty="0">
                        <a:effectLst/>
                      </a:endParaRPr>
                    </a:p>
                  </a:txBody>
                  <a:tcPr marL="51822" marR="51822" marT="51822" marB="51822" anchor="b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$___.00</a:t>
                      </a:r>
                      <a:endParaRPr lang="en-US" sz="3200" dirty="0">
                        <a:effectLst/>
                      </a:endParaRPr>
                    </a:p>
                  </a:txBody>
                  <a:tcPr marL="51822" marR="51822" marT="51822" marB="51822" anchor="b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755555"/>
                  </a:ext>
                </a:extLst>
              </a:tr>
              <a:tr h="9037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$2.89</a:t>
                      </a:r>
                      <a:endParaRPr lang="en-US" sz="3200" dirty="0">
                        <a:effectLst/>
                      </a:endParaRPr>
                    </a:p>
                  </a:txBody>
                  <a:tcPr marL="51822" marR="51822" marT="51822" marB="51822" anchor="b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$___.00</a:t>
                      </a:r>
                      <a:endParaRPr lang="en-US" sz="3200" dirty="0">
                        <a:effectLst/>
                      </a:endParaRPr>
                    </a:p>
                  </a:txBody>
                  <a:tcPr marL="51822" marR="51822" marT="51822" marB="51822" anchor="b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574622"/>
                  </a:ext>
                </a:extLst>
              </a:tr>
              <a:tr h="9250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$8.56</a:t>
                      </a:r>
                      <a:endParaRPr lang="en-US" sz="3200" dirty="0">
                        <a:effectLst/>
                      </a:endParaRPr>
                    </a:p>
                  </a:txBody>
                  <a:tcPr marL="51822" marR="51822" marT="51822" marB="51822" anchor="b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$___.00</a:t>
                      </a:r>
                      <a:endParaRPr lang="en-US" sz="3200" dirty="0">
                        <a:effectLst/>
                      </a:endParaRPr>
                    </a:p>
                  </a:txBody>
                  <a:tcPr marL="51822" marR="51822" marT="51822" marB="51822" anchor="b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790908"/>
                  </a:ext>
                </a:extLst>
              </a:tr>
              <a:tr h="9114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$6.34</a:t>
                      </a:r>
                      <a:endParaRPr lang="en-US" sz="3200" dirty="0">
                        <a:effectLst/>
                      </a:endParaRPr>
                    </a:p>
                  </a:txBody>
                  <a:tcPr marL="51822" marR="51822" marT="51822" marB="51822" anchor="b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$___.00</a:t>
                      </a:r>
                      <a:endParaRPr lang="en-US" sz="3200" dirty="0">
                        <a:effectLst/>
                      </a:endParaRPr>
                    </a:p>
                  </a:txBody>
                  <a:tcPr marL="51822" marR="51822" marT="51822" marB="51822" anchor="b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79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111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8euNCCA4IqjupmbpvbvSMfRq+8o=" pdftag="H1" isBookmarkSet="no" bookmark="yes" Order="_x0031_"/>
  <Shape xmlns="" ID="ARSfPO/U9ItJ9zIOwm93ZJ7l/j8=" pdftag="H2" isBookmarkSet="no" bookmark="yes" Order="_x0032_"/>
  <Shape xmlns="" ID="osa0KM2sbnZHHxlXUxKH3ujjHuE=" pdftag="" bookmark="no" Order="_x0031_"/>
  <Shape xmlns="" ID="4JRL6lqoOFw9RUHrP0y9U5BDzf8=" pdftag="" bookmark="no" Order="_x0032_"/>
  <Shape xmlns="" ID="sM+ghJOlUVqnHU19mdPjAdwWJuw=" pdftag="" bookmark="no" Order="_x0031_"/>
  <Shape xmlns="" ID="GTGIHFiwAYvgHLb8IUSCQ2X6w4g=" pdftag="" bookmark="no" Order="_x0032_"/>
  <Shape xmlns="" ID="hq9gSbGZQhpPus+SHezN5PrGc9w=" pdftag="" bookmark="no" Order="_x0031_"/>
  <Shape xmlns="" ID="FtXJgaOuZev8eFU+if2YMxbKkRI=" pdftag="" bookmark="no" Order="_x0032_"/>
  <Shape xmlns="" ID="ri+uYzSNCD67GlIZrZ8qmmNgURU=" pdftag="" bookmark="no" Order="_x0033_"/>
  <Shape xmlns="" ID="/Xe9+1NnBDFDac2uz9Mf5cnxpHw=" pdftag="" bookmark="no" Order="_x0031_"/>
  <Shape xmlns="" ID="rGgMSPfHoOmRN/+oUl7Dwo+YgYE=" pdftag="" bookmark="no" Order="_x0032_"/>
  <Shape xmlns="" ID="ZTBnAgeWTQQGZoyfyflkLJl+jcs=" pdftag="" bookmark="no" Order="_x0035_"/>
  <Shape xmlns="" ID="nSihPpWUspo+Y57wY5tF8LIQIHs=" pdftag="" bookmark="no" Order="_x0032_"/>
  <Shape xmlns="" ID="S6CVtHyytP5Rb39DTS6OkAlP7e0=" pdftag="" bookmark="no" Order="_x0034_"/>
  <Shape xmlns="" ID="USIEJhtT65UPFtGM0RUW67D4iJA=" pdftag="" bookmark="no" Order="_x0033_"/>
  <Shape xmlns="" ID="XzVFQuOWAWqK/HZDqm2LiuGBOJQ=" pdftag="" bookmark="no" Order="_x0032_"/>
  <Shape xmlns="" ID="uflvo7/4mXD7uDuM1tkLIDwRdoQ=" inline="no" formula="no" pdftag="Figure" Lang="" bookmark="no" Order="_x0031_" artifact="_x0030_" validate="no"/>
  <HyperLink xmlns="" ID="iB0l3QkZoIIwbuqLQRe5I0KEal0=1995016305290.2289_384.0426" plainAltText="shuyin.maciel_x0040_metrocsu.org" Lang=""/>
  <Shape xmlns="" ID="oUeVMHAtmcFeZuL28VldA6mxYF4=" pdftag="" bookmark="no" Order="_x0031_"/>
  <Shape xmlns="" ID="iB0l3QkZoIIwbuqLQRe5I0KEal0=" pdftag="" bookmark="no" Order="_x0032_"/>
  <SubText xmlns="" ID="uflvo7/4mXD7uDuM1tkLIDwRdoQ=" ActualText=""/>
  <Shape xmlns="" ID="dPX0ernXQqq7MaM8E4a1qptkh+k=" pdftag="" Order="_x0033_"/>
  <Shape xmlns="" ID="b3LU9MyWAVLmROcoYwTQpkwXyZ4=" isBookmarkSet="no" pdftag="H1" artifact="_x0030_" bookmark="yes" Order="_x0031_"/>
  <Shape xmlns="" ID="cv9hYNfyj0kKnintnPyMURfBhwU=" pdftag="P" artifact="_x0030_" isBookmarkSet="yes" bookmark="no" Order="_x0032_"/>
  <Shape xmlns="" ID="ajoXIpGg/c5Gn9Zq5ZwdF83HGpI=" pdftag="H2" isBookmarkSet="no" bookmark="yes" Order="_x0031_"/>
  <Shape xmlns="" ID="J8cchqQ8BopAXpmROA/QAqXYR80=" pdftag="H3" artifact="_x0030_" isBookmarkSet="yes" bookmark="yes" Order="_x0032_"/>
  <Shape xmlns="" ID="m+372aSzMQ1X577/uL3316W4uYQ=" pdftag="P" isBookmarkSet="no" bookmark="no" Order="_x0033_"/>
  <Shape xmlns="" ID="jvZL28eLJLvDmregDwi5xZm3PDU=" isBookmarkSet="yes" bookmark="yes" pdftag="H3" artifact="_x0030_" Order="_x0034_"/>
  <Shape xmlns="" ID="1RQRbTnACIVdmUuQ+wU50eC1MNU=" pdftag="P" isBookmarkSet="no" bookmark="no" Order="_x0035_"/>
  <Shape xmlns="" ID="ZhlL3utIpxNVj23ahY6lf1cUt60=" pdftag="H2" isBookmarkSet="no" bookmark="yes" Order="_x0031_"/>
  <Shape xmlns="" ID="BJNNVAQOnV8nHElYiuiII7BPiJA=" pdftag="P" isBookmarkSet="no" bookmark="no" Order="_x0032_"/>
  <Shape xmlns="" ID="z1xIAk5TnPqGoCY7CCPZoun2kzQ=" pdftag="H2" isBookmarkSet="no" bookmark="yes" Order="_x0031_"/>
  <Shape xmlns="" ID="NlSjyykrQ3zmHomeAQyAzpc/ggM=" pdftag="P" isBookmarkSet="no" bookmark="no" Order="_x0032_"/>
  <Shape xmlns="" ID="UV7i0nggPE4Ve7eIDMGMN9R1Ldk=" pdftag="H2" isBookmarkSet="no" bookmark="yes" Order="_x0031_"/>
  <Shape xmlns="" ID="3+D8wOgO3bQmGa/pk6p/yIdDuL8=" pdftag="P" isBookmarkSet="no" bookmark="no" Order="_x0032_"/>
  <Shape xmlns="" ID="9OfDggcnoGTulqFlHZ1pvG99jNk=" pdftag="H2" isBookmarkSet="no" bookmark="yes" Order="_x0031_"/>
  <Shape xmlns="" ID="WaFvE2e1b6G1LmpCXbqF3qqWNn8=" pdftag="P" isBookmarkSet="no" bookmark="no" Order="_x0032_"/>
  <Shape xmlns="" ID="7ZG1AcywVpeluIlm8lvnu4MgGNc=" pdftag="H2" isBookmarkSet="no" bookmark="yes" Order="_x0031_"/>
  <Shape xmlns="" ID="TuqWD1iAtSvQrCxIiMvMf8036XM=" pdftag="P" isBookmarkSet="no" bookmark="no" Order="_x0032_"/>
  <Shape xmlns="" ID="VfoBpa+Ku1L3vJ3m9fe/SYal5hA=" pdftag="H2" isBookmarkSet="no" bookmark="yes" Order="_x0031_"/>
  <Shape xmlns="" ID="p6qKS9qsGko+lKrahkhm1o2Y6pE=" pdftag="P" isBookmarkSet="no" bookmark="no" Order="_x0033_"/>
  <Shape xmlns="" ID="/iTXzaTazwE+QLNYBYw++FaEYHs=" formula="no" inline="no" pdftag="Figure" artifact="_x0030_" validate="yes" isBookmarkSet="no" bookmark="no" Order="_x0032_" Lang=""/>
  <HyperLink xmlns="" ID="l1CH27GWY2WAgqRLFT2EgocpLv8=151707179151.8274_224.369" language="" validate="" plainAltText="Example_x0020_Lesson_x0020_Plan_x0020_at_x0020_Tobiidynavox.com" Lang=""/>
  <HyperLink xmlns="" ID="23f7LLKFb2h0t7IdyWaaeMw4mIU=-848375321337.0988_377.6093" plainAltText="Julie.Luedke_x0040_mvpschools.org" language="" Lang=""/>
  <HyperLink xmlns="" ID="23f7LLKFb2h0t7IdyWaaeMw4mIU=-415801909306.1288_459.2093" plainAltText="Mackenzie.Keimig_x0040_mvpschools.org" language="" Lang=""/>
  <Shape xmlns="" ID="w0lC2wChSerGfjHSPfk4Nsj0x3c=" pdftag="H2" isBookmarkSet="yes" bookmark="no" Order="_x0031_"/>
  <Shape xmlns="" ID="90jxNNBY4yGOtb3KH4p1wWGEUhs=" pdftag="P" isBookmarkSet="no" bookmark="no" Order="_x0032_"/>
  <Shape xmlns="" ID="0vWRW/2N1iIewzpG/P8eAtSRKZw=" pdftag="P" isBookmarkSet="no" bookmark="no" Order="_x0033_"/>
  <Shape xmlns="" ID="2TffNJCsrdrWBvQNIwAzgYMeIMg=" pdftag="H2" isBookmarkSet="no" bookmark="yes" Order="_x0031_"/>
  <Shape xmlns="" ID="BvBvtfN2IaY7Ceqz5jRHLIga1wU=" pdftag="P" isBookmarkSet="no" bookmark="no" Order="_x0032_"/>
  <Shape xmlns="" ID="AoIKmepNlAv2tkNjZq8H3TiSDAc=" pdftag="P" isBookmarkSet="no" bookmark="no" Order="_x0033_"/>
  <Shape xmlns="" ID="wHy2a+6UNFjCGoj/ZvaavhqvMww=" pdftag="P" isBookmarkSet="no" bookmark="no" Order="_x0034_"/>
  <Shape xmlns="" ID="Gr0/fAFb7Wf0qpdFqtEVeho7Z2A=" pdftag="P" isBookmarkSet="no" bookmark="no" Order="_x0035_"/>
  <Shape xmlns="" ID="USZ8Mz9oZahJv70Ntj9F21XnhIs=" pdftag="H2" isBookmarkSet="no" bookmark="yes" Order="_x0031_"/>
  <Shape xmlns="" ID="5R7ZbI5518BkZ0M8sO7rqbz5gwQ=" pdftag="P" isBookmarkSet="no" bookmark="no" Order="_x0032_"/>
  <Shape xmlns="" ID="7IjgOfga5q2uroP0BqaQS0qVHjg=" pdftag="H2" isBookmarkSet="yes" bookmark="no" Order="_x0031_"/>
  <Shape xmlns="" ID="Eo9juFu7/mG8mCoIwyxfwdQnvZI=" formula="no" inline="no" pdftag="Figure" artifact="_x0030_" validate="yes" isBookmarkSet="no" bookmark="no" Order="_x0032_" Lang=""/>
  <Shape xmlns="" ID="6iCPlod3vwuyIYG5olAuQurIwao=" formula="no" inline="no" pdftag="Figure" artifact="_x0030_" validate="yes" isBookmarkSet="no" bookmark="no" Order="_x0033_" Lang=""/>
  <Shape xmlns="" ID="VlYpNmYXDrq7j1BUdTe3mENOiWU=" formula="no" inline="no" pdftag="Figure" artifact="_x0030_" validate="yes" isBookmarkSet="no" bookmark="no" Order="_x0034_" Lang=""/>
  <Shape xmlns="" ID="nMDckCUg3kv/lFpThgf2iEKSjxY=" pdftag="H2" isBookmarkSet="no" bookmark="yes" Order="_x0031_"/>
  <Shape xmlns="" ID="l1CH27GWY2WAgqRLFT2EgocpLv8=" pdftag="P" isBookmarkSet="no" bookmark="no" Order="_x0032_"/>
  <Shape xmlns="" ID="a3Am68GrEYmBhxk4jPXKa46/TyY=" formula="no" artifact="_x0030_" inline="no" validate="yes" pdftag="Figure" isBookmarkSet="no" bookmark="no" Order="_x0033_" Lang=""/>
  <Shape xmlns="" ID="b86SZnNVtm+KD6e/XSngDQkHpLk=" pdftag="H2" isBookmarkSet="no" bookmark="yes" Order="_x0031_"/>
  <Shape xmlns="" ID="YJXGBq1N1itH66w5d1WMSUcmLmE=" pdftag="P" isBookmarkSet="no" bookmark="no" Order="_x0032_"/>
  <Shape xmlns="" ID="R6bdiN0YBvO+2qfjTc/XBbFD68Q=" Order="_x0032_" validate="no" artifact="_x0031_" pdftag="_x005B_Artifact_x005D_" formula="no" inline="no" isBookmarkSet="no" bookmark="no" Lang=""/>
  <Shape xmlns="" ID="P6vLxrM1HQ9XZdKkYovuf8QmqoU=" pdftag="H2" isBookmarkSet="no" bookmark="yes" Order="_x0031_"/>
  <Shape xmlns="" ID="4FXe3O5mWOeUUNnHwOLyIt8tSks=" pdftag="P" isBookmarkSet="no" bookmark="no" Order="_x0032_"/>
  <Shape xmlns="" ID="oX2wCE/Vmp6TWt7JLKke0vzkGVI=" formula="no" pdftag="Figure" artifact="_x0030_" inline="no" validate="yes" isBookmarkSet="no" bookmark="no" Order="_x0033_" Lang=""/>
  <Shape xmlns="" ID="biD5k15FEuXjGvG637PIEVLck6g=" Order="_x0034_" validate="no" artifact="_x0031_" pdftag="_x005B_Artifact_x005D_" formula="no" inline="no" isBookmarkSet="no" bookmark="no" Lang=""/>
  <Shape xmlns="" ID="yju/LBBZ1nzNUrhEJtm8Usen1AM=" pdftag="H2" isBookmarkSet="no" bookmark="yes" Order="_x0031_"/>
  <Shape xmlns="" ID="qik080QTP0YgipaUqNs0/Ov7GUE=" formula="no" pdftag="Figure" artifact="_x0030_" inline="no" validate="yes" isBookmarkSet="no" bookmark="no" Order="_x0032_" Lang=""/>
  <Shape xmlns="" ID="jWTtmYxXbluTqjOzV9mhz6vTdSc=" pdftag="H2" isBookmarkSet="yes" bookmark="yes" Order="_x0031_"/>
  <Shape xmlns="" ID="j4r8k89njST5qAc94zF7xUMd6po=" pdftag="P" isBookmarkSet="no" bookmark="no" Order="_x0032_"/>
  <Shape xmlns="" ID="oOA2zQ7a06qLeCSU0FdTfJbWNVE=" pdftag="H2" isBookmarkSet="no" bookmark="yes" Order="_x0031_"/>
  <Shape xmlns="" ID="23f7LLKFb2h0t7IdyWaaeMw4mIU=" pdftag="P" isBookmarkSet="no" bookmark="no" Order="_x0032_"/>
  <SubText xmlns="" ID="/iTXzaTazwE+QLNYBYw++FaEYHs=" ActualText=""/>
  <SubText xmlns="" ID="Eo9juFu7/mG8mCoIwyxfwdQnvZI=" ActualText=""/>
  <SubText xmlns="" ID="6iCPlod3vwuyIYG5olAuQurIwao=" ActualText=""/>
  <SubText xmlns="" ID="VlYpNmYXDrq7j1BUdTe3mENOiWU=" ActualText=""/>
  <SubText xmlns="" ID="a3Am68GrEYmBhxk4jPXKa46/TyY=" ActualText=""/>
  <SubText xmlns="" ID="R6bdiN0YBvO+2qfjTc/XBbFD68Q=" ActualText=""/>
  <SubText xmlns="" ID="oX2wCE/Vmp6TWt7JLKke0vzkGVI=" ActualText=""/>
  <SubText xmlns="" ID="biD5k15FEuXjGvG637PIEVLck6g=" ActualText=""/>
  <SubText xmlns="" ID="qik080QTP0YgipaUqNs0/Ov7GUE=" ActualText=""/>
  <table xmlns="" ID="0vWRW/2N1iIewzpG/P8eAtSRKZw=" type="_x0030_" HRows="_x0031_" HCols="_x0031_" Summary="" TableLinerizing="H" Header="no" Caption="no" Exclude="no" LinkedHeaders="" Scope=""/>
  <table xmlns="" ID="MDmXUam5IVWxvOu/1xVrokyBGFQ=" Header="no" Caption="no" Exclude="no" LinkedHeaders="" Scope=""/>
  <table xmlns="" ID="L7iNyLgG2HE5dvU2sMB82aNL568=" Header="no" Caption="no" Exclude="no" LinkedHeaders="" Scope=""/>
  <table xmlns="" ID="pL/pf3FgEwFmZ5ID6z1bukVQRa4=" Header="no" Caption="no" Exclude="no" LinkedHeaders="" Scope=""/>
  <table xmlns="" ID="a1hjKFlIQgpcWYVqlO8X7ozQZ3w=" Header="no" Caption="no" Exclude="no" LinkedHeaders="" Scope=""/>
  <table xmlns="" ID="JjMcPUqBVY0lVzJ69hFNFRyohzw=" Header="no" Caption="no" Exclude="no" LinkedHeaders="" Scope=""/>
  <table xmlns="" ID="mF4NA8sFKGSklz38Z3hX+0fBv8o=" Header="no" Caption="no" Exclude="no" LinkedHeaders="" Scope=""/>
  <table xmlns="" ID="hCY2T9uenfgAfwt8Pl6EGoEhP0c=" Header="no" Caption="no" Exclude="no" LinkedHeaders="" Scope=""/>
  <table xmlns="" ID="R76/qdAzRRXFbxcDMgo2GeJ8XMk=" Header="no" Caption="no" Exclude="no" LinkedHeaders="" Scope=""/>
  <table xmlns="" ID="Cv/HDxZSMBm5t2avjw/HI4kI88c=" Header="no" Caption="no" Exclude="no" LinkedHeaders="" Scope=""/>
  <table xmlns="" ID="AoIKmepNlAv2tkNjZq8H3TiSDAc=" type="_x0030_" HRows="_x0031_" HCols="_x0031_" Summary="" TableLinerizing="H" Header="no" Caption="no" Exclude="no" LinkedHeaders="" Scope=""/>
  <table xmlns="" ID="hs2M3s6wLfX9u1r4ckW8OeKmIZA=" Header="no" Caption="no" Exclude="no" LinkedHeaders="" Scope=""/>
  <table xmlns="" ID="5nlUGaviP4fHtX0mMJnEEfXqtFs=" Header="no" Caption="no" Exclude="no" LinkedHeaders="" Scope=""/>
  <table xmlns="" ID="wHy2a+6UNFjCGoj/ZvaavhqvMww=" type="_x0030_" HRows="_x0031_" HCols="_x0031_" Summary="" TableLinerizing="H" Header="no" Caption="no" Exclude="no" LinkedHeaders="" Scope=""/>
  <table xmlns="" ID="v6qYeDxsLidZGuqJJ8YKdTGQPD0=" Header="no" Caption="no" Exclude="no" LinkedHeaders="" Scope=""/>
  <table xmlns="" ID="RJP+i0fsUjgCZTWJL5xgzRtst0Q=" Header="no" Caption="no" Exclude="no" LinkedHeaders="" Scope=""/>
  <table xmlns="" ID="Gr0/fAFb7Wf0qpdFqtEVeho7Z2A=" type="_x0030_" HRows="_x0031_" HCols="_x0031_" Summary="" TableLinerizing="H" Header="no" Caption="no" Exclude="no" LinkedHeaders="" Scope=""/>
  <table xmlns="" ID="o+wYHyYKNth97Dgjo3l+wc/Dpck=" Header="no" Caption="no" Exclude="no" LinkedHeaders="" Scope=""/>
  <table xmlns="" ID="u5IACDwVSLyYa0uTm6XzgE57w+Q=" Header="no" Caption="no" Exclude="no" LinkedHeaders="" Scope=""/>
</PAW>
</file>

<file path=customXml/itemProps1.xml><?xml version="1.0" encoding="utf-8"?>
<ds:datastoreItem xmlns:ds="http://schemas.openxmlformats.org/officeDocument/2006/customXml" ds:itemID="{BDDA8F98-CF0A-47A4-BB33-D89B60E5DAF1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37695</TotalTime>
  <Words>688</Words>
  <Application>Microsoft Office PowerPoint</Application>
  <PresentationFormat>Widescreen</PresentationFormat>
  <Paragraphs>95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Wingdings 3</vt:lpstr>
      <vt:lpstr>Integral</vt:lpstr>
      <vt:lpstr>Active Engagement for Students Using Eye Gaze  (or other SGD).</vt:lpstr>
      <vt:lpstr>Background and Experience</vt:lpstr>
      <vt:lpstr>What are barriers students might face “using” eye gaze? </vt:lpstr>
      <vt:lpstr>What are barriers teachers need to keep in mind when teaching students who use eye gaze vs. direct select? </vt:lpstr>
      <vt:lpstr>Continued:</vt:lpstr>
      <vt:lpstr>Parking lot: </vt:lpstr>
      <vt:lpstr>What are some easy ways to engage my students in my activities?</vt:lpstr>
      <vt:lpstr>Specific to Math: </vt:lpstr>
      <vt:lpstr>Specific to Math, continued.</vt:lpstr>
      <vt:lpstr>What are some easy ways to engage my students in my activities? Continued.</vt:lpstr>
      <vt:lpstr>What are some easy ways to engage/ differentiate instruction to include students in activities?</vt:lpstr>
      <vt:lpstr>What are some easy ways to engage/ differentiate instruction to include students in activities? Continued.</vt:lpstr>
      <vt:lpstr>Core word lesson plan:</vt:lpstr>
      <vt:lpstr>News2You:  </vt:lpstr>
      <vt:lpstr>Written Language:</vt:lpstr>
      <vt:lpstr>Template for paragraph</vt:lpstr>
      <vt:lpstr>Parking lot, continued: 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Charting the Cs PowerPoint Presentation for In-person Events</dc:title>
  <dc:creator>BrightWorks;Statewide Professional Development to Support the Workforce and Low Incidence Disability Areas.</dc:creator>
  <cp:lastModifiedBy>Shuyin Maciel</cp:lastModifiedBy>
  <cp:revision>1100</cp:revision>
  <dcterms:created xsi:type="dcterms:W3CDTF">2020-04-18T15:28:58Z</dcterms:created>
  <dcterms:modified xsi:type="dcterms:W3CDTF">2024-03-24T18:28:27Z</dcterms:modified>
</cp:coreProperties>
</file>