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16"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VYsfhPkfCGYfhxowg62in57Ge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18" autoAdjust="0"/>
  </p:normalViewPr>
  <p:slideViewPr>
    <p:cSldViewPr snapToGrid="0">
      <p:cViewPr varScale="1">
        <p:scale>
          <a:sx n="78" d="100"/>
          <a:sy n="78" d="100"/>
        </p:scale>
        <p:origin x="1704" y="60"/>
      </p:cViewPr>
      <p:guideLst>
        <p:guide pos="3816"/>
        <p:guide orient="horz" pos="2160"/>
      </p:guideLst>
    </p:cSldViewPr>
  </p:slideViewPr>
  <p:outlineViewPr>
    <p:cViewPr>
      <p:scale>
        <a:sx n="33" d="100"/>
        <a:sy n="33" d="100"/>
      </p:scale>
      <p:origin x="0" y="-17178"/>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atin typeface="Calibri" panose="020F0502020204030204" pitchFamily="34" charset="0"/>
                <a:cs typeface="Calibri" panose="020F0502020204030204" pitchFamily="34" charset="0"/>
              </a:rPr>
              <a:t>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6b98cd9c03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6b98cd9c03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g26b98cd9c03_0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6b98cd9c03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6b98cd9c03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6b98cd9c03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b98cd9c03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6b98cd9c03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6b98cd9c03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6b98cd9c03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6b98cd9c03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26b98cd9c03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6b98cd9c03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6b98cd9c03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26b98cd9c03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6b98cd9c03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6b98cd9c03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26b98cd9c03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6b98cd9c03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6b98cd9c03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6b98cd9c03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b98cd9c03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6b98cd9c03_0_1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g26b98cd9c03_0_1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6b98cd9c03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6b98cd9c03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26b98cd9c03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6b98cd9c03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6b98cd9c03_0_1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26b98cd9c03_0_1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19</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6b98cd9c03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6b98cd9c03_0_1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g26b98cd9c03_0_1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20</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6b98cd9c03_0_1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6b98cd9c03_0_1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4" name="Google Shape;284;g26b98cd9c03_0_1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21</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6b98cd9c03_0_1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6b98cd9c03_0_1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26b98cd9c03_0_1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22</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6b98cd9c0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6b98cd9c0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26b98cd9c0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3</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6b98cd9c0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6b98cd9c0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g26b98cd9c03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4</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6b98cd9c03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6b98cd9c03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g26b98cd9c03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5</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6b98cd9c03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6b98cd9c03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6b98cd9c03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6</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b98cd9c0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6b98cd9c03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6b98cd9c03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7</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b98cd9c03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6b98cd9c03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6b98cd9c03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8</a:t>
            </a:fld>
            <a:endParaRPr dirty="0">
              <a:latin typeface="Calibri" panose="020F0502020204030204" pitchFamily="34" charset="0"/>
              <a:cs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6b98cd9c03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6b98cd9c03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g26b98cd9c03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atin typeface="Calibri" panose="020F0502020204030204" pitchFamily="34" charset="0"/>
                <a:cs typeface="Calibri" panose="020F0502020204030204" pitchFamily="34" charset="0"/>
              </a:rPr>
              <a:t>9</a:t>
            </a:fld>
            <a:endParaRPr dirty="0">
              <a:latin typeface="Calibri" panose="020F0502020204030204" pitchFamily="34" charset="0"/>
              <a:cs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 ">
  <p:cSld name="7 ">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603504" y="1572768"/>
            <a:ext cx="11000232"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767468" y="2803766"/>
            <a:ext cx="10978994" cy="3727144"/>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0"/>
        <p:cNvGrpSpPr/>
        <p:nvPr/>
      </p:nvGrpSpPr>
      <p:grpSpPr>
        <a:xfrm>
          <a:off x="0" y="0"/>
          <a:ext cx="0" cy="0"/>
          <a:chOff x="0" y="0"/>
          <a:chExt cx="0" cy="0"/>
        </a:xfrm>
      </p:grpSpPr>
      <p:sp>
        <p:nvSpPr>
          <p:cNvPr id="21" name="Google Shape;21;p17"/>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23" name="Google Shape;23;p17" descr="Charting the Cs: Cooperation, Communication and Collaboration.&#10;Statewide Professional Development to Support the Workforce and Low Incidence Disability Areas.&#10;"/>
          <p:cNvPicPr preferRelativeResize="0">
            <a:picLocks noChangeAspect="1"/>
          </p:cNvPicPr>
          <p:nvPr/>
        </p:nvPicPr>
        <p:blipFill rotWithShape="1">
          <a:blip r:embed="rId2">
            <a:alphaModFix/>
          </a:blip>
          <a:srcRect/>
          <a:stretch/>
        </p:blipFill>
        <p:spPr>
          <a:xfrm>
            <a:off x="4008009" y="1751833"/>
            <a:ext cx="4193037" cy="93178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
  <p:cSld name="9">
    <p:spTree>
      <p:nvGrpSpPr>
        <p:cNvPr id="1" name="Shape 24"/>
        <p:cNvGrpSpPr/>
        <p:nvPr/>
      </p:nvGrpSpPr>
      <p:grpSpPr>
        <a:xfrm>
          <a:off x="0" y="0"/>
          <a:ext cx="0" cy="0"/>
          <a:chOff x="0" y="0"/>
          <a:chExt cx="0" cy="0"/>
        </a:xfrm>
      </p:grpSpPr>
      <p:sp>
        <p:nvSpPr>
          <p:cNvPr id="25" name="Google Shape;25;p18"/>
          <p:cNvSpPr txBox="1">
            <a:spLocks noGrp="1"/>
          </p:cNvSpPr>
          <p:nvPr>
            <p:ph type="title"/>
          </p:nvPr>
        </p:nvSpPr>
        <p:spPr>
          <a:xfrm>
            <a:off x="603504" y="1572768"/>
            <a:ext cx="10999091"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8"/>
          <p:cNvSpPr txBox="1">
            <a:spLocks noGrp="1"/>
          </p:cNvSpPr>
          <p:nvPr>
            <p:ph type="body" idx="1"/>
          </p:nvPr>
        </p:nvSpPr>
        <p:spPr>
          <a:xfrm>
            <a:off x="777978" y="2803764"/>
            <a:ext cx="5264079" cy="378730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7" name="Google Shape;27;p18"/>
          <p:cNvSpPr txBox="1">
            <a:spLocks noGrp="1"/>
          </p:cNvSpPr>
          <p:nvPr>
            <p:ph type="body" idx="2"/>
          </p:nvPr>
        </p:nvSpPr>
        <p:spPr>
          <a:xfrm>
            <a:off x="6459904" y="2834873"/>
            <a:ext cx="5297067" cy="3756196"/>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
  <p:cSld name="11">
    <p:spTree>
      <p:nvGrpSpPr>
        <p:cNvPr id="1" name="Shape 34"/>
        <p:cNvGrpSpPr/>
        <p:nvPr/>
      </p:nvGrpSpPr>
      <p:grpSpPr>
        <a:xfrm>
          <a:off x="0" y="0"/>
          <a:ext cx="0" cy="0"/>
          <a:chOff x="0" y="0"/>
          <a:chExt cx="0" cy="0"/>
        </a:xfrm>
      </p:grpSpPr>
      <p:sp>
        <p:nvSpPr>
          <p:cNvPr id="35" name="Google Shape;35;p20"/>
          <p:cNvSpPr txBox="1">
            <a:spLocks noGrp="1"/>
          </p:cNvSpPr>
          <p:nvPr>
            <p:ph type="title"/>
          </p:nvPr>
        </p:nvSpPr>
        <p:spPr>
          <a:xfrm>
            <a:off x="603504" y="1572768"/>
            <a:ext cx="11000232" cy="1133856"/>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0"/>
          <p:cNvSpPr>
            <a:spLocks noGrp="1"/>
          </p:cNvSpPr>
          <p:nvPr>
            <p:ph type="pic" idx="2"/>
          </p:nvPr>
        </p:nvSpPr>
        <p:spPr>
          <a:xfrm>
            <a:off x="6416298" y="2913232"/>
            <a:ext cx="5169565" cy="3493874"/>
          </a:xfrm>
          <a:prstGeom prst="rect">
            <a:avLst/>
          </a:prstGeom>
          <a:solidFill>
            <a:srgbClr val="DDEAF6"/>
          </a:solidFill>
          <a:ln>
            <a:noFill/>
          </a:ln>
        </p:spPr>
      </p:sp>
      <p:sp>
        <p:nvSpPr>
          <p:cNvPr id="37" name="Google Shape;37;p20"/>
          <p:cNvSpPr txBox="1">
            <a:spLocks noGrp="1"/>
          </p:cNvSpPr>
          <p:nvPr>
            <p:ph type="body" idx="1"/>
          </p:nvPr>
        </p:nvSpPr>
        <p:spPr>
          <a:xfrm>
            <a:off x="752926" y="2791730"/>
            <a:ext cx="5473002" cy="3775275"/>
          </a:xfrm>
          <a:prstGeom prst="rect">
            <a:avLst/>
          </a:prstGeom>
          <a:noFill/>
          <a:ln>
            <a:noFill/>
          </a:ln>
        </p:spPr>
        <p:txBody>
          <a:bodyPr spcFirstLastPara="1" wrap="square" lIns="45700" tIns="45700" rIns="45700" bIns="45700" anchor="t" anchorCtr="0">
            <a:noAutofit/>
          </a:bodyPr>
          <a:lstStyle>
            <a:lvl1pPr marL="457200" lvl="0" indent="-228600" algn="l">
              <a:lnSpc>
                <a:spcPct val="90000"/>
              </a:lnSpc>
              <a:spcBef>
                <a:spcPts val="1200"/>
              </a:spcBef>
              <a:spcAft>
                <a:spcPts val="0"/>
              </a:spcAft>
              <a:buSzPts val="2400"/>
              <a:buNone/>
              <a:defRPr sz="2400"/>
            </a:lvl1pPr>
            <a:lvl2pPr marL="914400" lvl="1" indent="-393192" algn="l">
              <a:lnSpc>
                <a:spcPct val="90000"/>
              </a:lnSpc>
              <a:spcBef>
                <a:spcPts val="1200"/>
              </a:spcBef>
              <a:spcAft>
                <a:spcPts val="0"/>
              </a:spcAft>
              <a:buClr>
                <a:srgbClr val="003399"/>
              </a:buClr>
              <a:buSzPts val="2592"/>
              <a:buFont typeface="Calibri"/>
              <a:buChar char="•"/>
              <a:defRPr sz="2400"/>
            </a:lvl2pPr>
            <a:lvl3pPr marL="1371600" lvl="2" indent="-350519" algn="l">
              <a:lnSpc>
                <a:spcPct val="90000"/>
              </a:lnSpc>
              <a:spcBef>
                <a:spcPts val="600"/>
              </a:spcBef>
              <a:spcAft>
                <a:spcPts val="0"/>
              </a:spcAft>
              <a:buClr>
                <a:srgbClr val="001689"/>
              </a:buClr>
              <a:buSzPts val="1920"/>
              <a:buFont typeface="Courier New"/>
              <a:buChar char="o"/>
              <a:defRPr sz="2400"/>
            </a:lvl3pPr>
            <a:lvl4pPr marL="1828800" lvl="3" indent="-335280" algn="l">
              <a:lnSpc>
                <a:spcPct val="90000"/>
              </a:lnSpc>
              <a:spcBef>
                <a:spcPts val="600"/>
              </a:spcBef>
              <a:spcAft>
                <a:spcPts val="0"/>
              </a:spcAft>
              <a:buSzPts val="1680"/>
              <a:buChar char="▪"/>
              <a:defRPr sz="2400"/>
            </a:lvl4pPr>
            <a:lvl5pPr marL="2286000" lvl="4" indent="-371856" algn="l">
              <a:lnSpc>
                <a:spcPct val="90000"/>
              </a:lnSpc>
              <a:spcBef>
                <a:spcPts val="600"/>
              </a:spcBef>
              <a:spcAft>
                <a:spcPts val="0"/>
              </a:spcAft>
              <a:buClr>
                <a:srgbClr val="003399"/>
              </a:buClr>
              <a:buSzPts val="2256"/>
              <a:buFont typeface="Noto Sans Symbols"/>
              <a:buChar char="▪"/>
              <a:defRPr sz="2400"/>
            </a:lvl5pPr>
            <a:lvl6pPr marL="2743200" lvl="5" indent="-350520" algn="l">
              <a:lnSpc>
                <a:spcPct val="90000"/>
              </a:lnSpc>
              <a:spcBef>
                <a:spcPts val="600"/>
              </a:spcBef>
              <a:spcAft>
                <a:spcPts val="0"/>
              </a:spcAft>
              <a:buClr>
                <a:srgbClr val="003399"/>
              </a:buClr>
              <a:buSzPts val="1920"/>
              <a:buFont typeface="Courier New"/>
              <a:buChar char="o"/>
              <a:defRPr sz="2400"/>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12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58"/>
        <p:cNvGrpSpPr/>
        <p:nvPr/>
      </p:nvGrpSpPr>
      <p:grpSpPr>
        <a:xfrm>
          <a:off x="0" y="0"/>
          <a:ext cx="0" cy="0"/>
          <a:chOff x="0" y="0"/>
          <a:chExt cx="0" cy="0"/>
        </a:xfrm>
      </p:grpSpPr>
      <p:sp>
        <p:nvSpPr>
          <p:cNvPr id="59" name="Google Shape;59;p27"/>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lvl1pPr lvl="0" algn="ctr">
              <a:lnSpc>
                <a:spcPct val="80000"/>
              </a:lnSpc>
              <a:spcBef>
                <a:spcPts val="0"/>
              </a:spcBef>
              <a:spcAft>
                <a:spcPts val="0"/>
              </a:spcAft>
              <a:buClr>
                <a:srgbClr val="101820"/>
              </a:buClr>
              <a:buSzPts val="4000"/>
              <a:buFont typeface="Calibri"/>
              <a:buNone/>
              <a:defRPr sz="4000">
                <a:solidFill>
                  <a:srgbClr val="1018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subTitle" idx="1"/>
          </p:nvPr>
        </p:nvSpPr>
        <p:spPr>
          <a:xfrm>
            <a:off x="594836" y="3909540"/>
            <a:ext cx="11019187" cy="1567828"/>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2400"/>
              <a:buNone/>
              <a:defRPr sz="2400">
                <a:solidFill>
                  <a:srgbClr val="0C0C0C"/>
                </a:solidFill>
              </a:defRPr>
            </a:lvl1pPr>
            <a:lvl2pPr lvl="1" algn="ctr">
              <a:lnSpc>
                <a:spcPct val="90000"/>
              </a:lnSpc>
              <a:spcBef>
                <a:spcPts val="1200"/>
              </a:spcBef>
              <a:spcAft>
                <a:spcPts val="0"/>
              </a:spcAft>
              <a:buSzPts val="1890"/>
              <a:buNone/>
              <a:defRPr sz="1800"/>
            </a:lvl2pPr>
            <a:lvl3pPr lvl="2" algn="ctr">
              <a:lnSpc>
                <a:spcPct val="90000"/>
              </a:lnSpc>
              <a:spcBef>
                <a:spcPts val="600"/>
              </a:spcBef>
              <a:spcAft>
                <a:spcPts val="0"/>
              </a:spcAft>
              <a:buSzPts val="1440"/>
              <a:buNone/>
              <a:defRPr sz="1800"/>
            </a:lvl3pPr>
            <a:lvl4pPr lvl="3" algn="ctr">
              <a:lnSpc>
                <a:spcPct val="90000"/>
              </a:lnSpc>
              <a:spcBef>
                <a:spcPts val="600"/>
              </a:spcBef>
              <a:spcAft>
                <a:spcPts val="0"/>
              </a:spcAft>
              <a:buSzPts val="1260"/>
              <a:buNone/>
              <a:defRPr sz="1800"/>
            </a:lvl4pPr>
            <a:lvl5pPr lvl="4" algn="ctr">
              <a:lnSpc>
                <a:spcPct val="90000"/>
              </a:lnSpc>
              <a:spcBef>
                <a:spcPts val="600"/>
              </a:spcBef>
              <a:spcAft>
                <a:spcPts val="0"/>
              </a:spcAft>
              <a:buSzPts val="1692"/>
              <a:buNone/>
              <a:defRPr sz="1800"/>
            </a:lvl5pPr>
            <a:lvl6pPr lvl="5" algn="ctr">
              <a:lnSpc>
                <a:spcPct val="90000"/>
              </a:lnSpc>
              <a:spcBef>
                <a:spcPts val="600"/>
              </a:spcBef>
              <a:spcAft>
                <a:spcPts val="0"/>
              </a:spcAft>
              <a:buSzPts val="1440"/>
              <a:buNone/>
              <a:defRPr sz="1800"/>
            </a:lvl6pPr>
            <a:lvl7pPr lvl="6" algn="ctr">
              <a:lnSpc>
                <a:spcPct val="90000"/>
              </a:lnSpc>
              <a:spcBef>
                <a:spcPts val="600"/>
              </a:spcBef>
              <a:spcAft>
                <a:spcPts val="0"/>
              </a:spcAft>
              <a:buSzPts val="1800"/>
              <a:buNone/>
              <a:defRPr sz="1800"/>
            </a:lvl7pPr>
            <a:lvl8pPr lvl="7" algn="ctr">
              <a:lnSpc>
                <a:spcPct val="90000"/>
              </a:lnSpc>
              <a:spcBef>
                <a:spcPts val="12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pic>
        <p:nvPicPr>
          <p:cNvPr id="61" name="Google Shape;61;p27" descr="Charting the Cs: Cooperation, Communication and Collaboration.&#10;Statewide Professional Development to Support the Workforce and Low Incidence Disability Areas.&#10;"/>
          <p:cNvPicPr preferRelativeResize="0"/>
          <p:nvPr/>
        </p:nvPicPr>
        <p:blipFill rotWithShape="1">
          <a:blip r:embed="rId2">
            <a:alphaModFix/>
          </a:blip>
          <a:srcRect/>
          <a:stretch/>
        </p:blipFill>
        <p:spPr>
          <a:xfrm>
            <a:off x="4557782" y="1866219"/>
            <a:ext cx="3051883" cy="67819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3504" y="1572768"/>
            <a:ext cx="11000232" cy="1133856"/>
          </a:xfrm>
          <a:prstGeom prst="rect">
            <a:avLst/>
          </a:prstGeom>
          <a:noFill/>
          <a:ln>
            <a:noFill/>
          </a:ln>
        </p:spPr>
        <p:txBody>
          <a:bodyPr spcFirstLastPara="1" wrap="square" lIns="91425" tIns="45700" rIns="91425" bIns="45700" anchor="ctr" anchorCtr="0">
            <a:noAutofit/>
          </a:bodyPr>
          <a:lstStyle>
            <a:lvl1pPr marR="0" lvl="0" algn="l" rtl="0">
              <a:lnSpc>
                <a:spcPct val="80000"/>
              </a:lnSpc>
              <a:spcBef>
                <a:spcPts val="0"/>
              </a:spcBef>
              <a:spcAft>
                <a:spcPts val="0"/>
              </a:spcAft>
              <a:buClr>
                <a:srgbClr val="0C0C0C"/>
              </a:buClr>
              <a:buSzPts val="3600"/>
              <a:buFont typeface="Calibri"/>
              <a:buNone/>
              <a:defRPr sz="3600" b="1" i="0" u="none" strike="noStrike" cap="none">
                <a:solidFill>
                  <a:srgbClr val="0C0C0C"/>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767929" y="2829711"/>
            <a:ext cx="10972799" cy="3737294"/>
          </a:xfrm>
          <a:prstGeom prst="rect">
            <a:avLst/>
          </a:prstGeom>
          <a:noFill/>
          <a:ln>
            <a:noFill/>
          </a:ln>
        </p:spPr>
        <p:txBody>
          <a:bodyPr spcFirstLastPara="1" wrap="square" lIns="45700" tIns="45700" rIns="45700" bIns="45700" anchor="t" anchorCtr="0">
            <a:noAutofit/>
          </a:bodyPr>
          <a:lstStyle>
            <a:lvl1pPr marL="457200" marR="0" lvl="0" indent="-228600" algn="l" rtl="0">
              <a:lnSpc>
                <a:spcPct val="90000"/>
              </a:lnSpc>
              <a:spcBef>
                <a:spcPts val="1200"/>
              </a:spcBef>
              <a:spcAft>
                <a:spcPts val="0"/>
              </a:spcAft>
              <a:buClr>
                <a:schemeClr val="accent1"/>
              </a:buClr>
              <a:buSzPts val="2400"/>
              <a:buFont typeface="Twentieth Century"/>
              <a:buNone/>
              <a:defRPr sz="2400" b="0" i="0" u="none" strike="noStrike" cap="none">
                <a:solidFill>
                  <a:schemeClr val="dk1"/>
                </a:solidFill>
                <a:latin typeface="Calibri"/>
                <a:ea typeface="Calibri"/>
                <a:cs typeface="Calibri"/>
                <a:sym typeface="Calibri"/>
              </a:defRPr>
            </a:lvl1pPr>
            <a:lvl2pPr marL="914400" marR="0" lvl="1" indent="-388619" algn="l" rtl="0">
              <a:lnSpc>
                <a:spcPct val="90000"/>
              </a:lnSpc>
              <a:spcBef>
                <a:spcPts val="1200"/>
              </a:spcBef>
              <a:spcAft>
                <a:spcPts val="0"/>
              </a:spcAft>
              <a:buClr>
                <a:srgbClr val="003399"/>
              </a:buClr>
              <a:buSzPts val="2520"/>
              <a:buFont typeface="Arial"/>
              <a:buChar char="•"/>
              <a:defRPr sz="2400" b="0" i="0" u="none" strike="noStrike" cap="none">
                <a:solidFill>
                  <a:schemeClr val="dk1"/>
                </a:solidFill>
                <a:latin typeface="Calibri"/>
                <a:ea typeface="Calibri"/>
                <a:cs typeface="Calibri"/>
                <a:sym typeface="Calibri"/>
              </a:defRPr>
            </a:lvl2pPr>
            <a:lvl3pPr marL="1371600" marR="0" lvl="2" indent="-350519"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3pPr>
            <a:lvl4pPr marL="1828800" marR="0" lvl="3" indent="-353060" algn="l" rtl="0">
              <a:lnSpc>
                <a:spcPct val="90000"/>
              </a:lnSpc>
              <a:spcBef>
                <a:spcPts val="600"/>
              </a:spcBef>
              <a:spcAft>
                <a:spcPts val="0"/>
              </a:spcAft>
              <a:buClr>
                <a:schemeClr val="accent1"/>
              </a:buClr>
              <a:buSzPts val="1960"/>
              <a:buFont typeface="Noto Sans Symbols"/>
              <a:buChar char="▪"/>
              <a:defRPr sz="2800" b="0" i="0" u="none" strike="noStrike" cap="none">
                <a:solidFill>
                  <a:schemeClr val="dk1"/>
                </a:solidFill>
                <a:latin typeface="Calibri"/>
                <a:ea typeface="Calibri"/>
                <a:cs typeface="Calibri"/>
                <a:sym typeface="Calibri"/>
              </a:defRPr>
            </a:lvl4pPr>
            <a:lvl5pPr marL="2286000" marR="0" lvl="4" indent="-371856" algn="l" rtl="0">
              <a:lnSpc>
                <a:spcPct val="90000"/>
              </a:lnSpc>
              <a:spcBef>
                <a:spcPts val="600"/>
              </a:spcBef>
              <a:spcAft>
                <a:spcPts val="0"/>
              </a:spcAft>
              <a:buClr>
                <a:srgbClr val="003399"/>
              </a:buClr>
              <a:buSzPts val="2256"/>
              <a:buFont typeface="Noto Sans Symbols"/>
              <a:buChar char="▪"/>
              <a:defRPr sz="2400" b="0" i="0" u="none" strike="noStrike" cap="none">
                <a:solidFill>
                  <a:schemeClr val="dk1"/>
                </a:solidFill>
                <a:latin typeface="Calibri"/>
                <a:ea typeface="Calibri"/>
                <a:cs typeface="Calibri"/>
                <a:sym typeface="Calibri"/>
              </a:defRPr>
            </a:lvl5pPr>
            <a:lvl6pPr marL="2743200" marR="0" lvl="5" indent="-350520" algn="l" rtl="0">
              <a:lnSpc>
                <a:spcPct val="90000"/>
              </a:lnSpc>
              <a:spcBef>
                <a:spcPts val="600"/>
              </a:spcBef>
              <a:spcAft>
                <a:spcPts val="0"/>
              </a:spcAft>
              <a:buClr>
                <a:srgbClr val="003399"/>
              </a:buClr>
              <a:buSzPts val="1920"/>
              <a:buFont typeface="Courier New"/>
              <a:buChar char="o"/>
              <a:defRPr sz="2400" b="0" i="0" u="none" strike="noStrike" cap="none">
                <a:solidFill>
                  <a:schemeClr val="dk1"/>
                </a:solidFill>
                <a:latin typeface="Calibri"/>
                <a:ea typeface="Calibri"/>
                <a:cs typeface="Calibri"/>
                <a:sym typeface="Calibri"/>
              </a:defRPr>
            </a:lvl6pPr>
            <a:lvl7pPr marL="3200400" marR="0" lvl="6" indent="-406400" algn="l" rtl="0">
              <a:lnSpc>
                <a:spcPct val="90000"/>
              </a:lnSpc>
              <a:spcBef>
                <a:spcPts val="600"/>
              </a:spcBef>
              <a:spcAft>
                <a:spcPts val="0"/>
              </a:spcAft>
              <a:buClr>
                <a:srgbClr val="101820"/>
              </a:buClr>
              <a:buSzPts val="2800"/>
              <a:buFont typeface="Noto Sans Symbols"/>
              <a:buChar char="🢝"/>
              <a:defRPr sz="2800" b="0" i="0" u="none" strike="noStrike" cap="none">
                <a:solidFill>
                  <a:schemeClr val="dk1"/>
                </a:solidFill>
                <a:latin typeface="Twentieth Century"/>
                <a:ea typeface="Twentieth Century"/>
                <a:cs typeface="Twentieth Century"/>
                <a:sym typeface="Twentieth Century"/>
              </a:defRPr>
            </a:lvl7pPr>
            <a:lvl8pPr marL="3657600" marR="0" lvl="7" indent="-317500" algn="l" rtl="0">
              <a:lnSpc>
                <a:spcPct val="90000"/>
              </a:lnSpc>
              <a:spcBef>
                <a:spcPts val="1200"/>
              </a:spcBef>
              <a:spcAft>
                <a:spcPts val="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2" name="Google Shape;12;p15"/>
          <p:cNvSpPr/>
          <p:nvPr/>
        </p:nvSpPr>
        <p:spPr>
          <a:xfrm>
            <a:off x="946" y="1143001"/>
            <a:ext cx="227654" cy="1686710"/>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3" name="Google Shape;13;p15" hidden="1"/>
          <p:cNvSpPr/>
          <p:nvPr/>
        </p:nvSpPr>
        <p:spPr>
          <a:xfrm flipH="1">
            <a:off x="12286312" y="0"/>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4" name="Google Shape;14;p15" hidden="1"/>
          <p:cNvSpPr/>
          <p:nvPr/>
        </p:nvSpPr>
        <p:spPr>
          <a:xfrm>
            <a:off x="-856872" y="-4657"/>
            <a:ext cx="769258" cy="1143000"/>
          </a:xfrm>
          <a:prstGeom prst="rightArrow">
            <a:avLst>
              <a:gd name="adj1" fmla="val 50000"/>
              <a:gd name="adj2" fmla="val 50000"/>
            </a:avLst>
          </a:prstGeom>
          <a:noFill/>
          <a:ln w="15875"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panose="020F0502020204030204" pitchFamily="34" charset="0"/>
              <a:ea typeface="Twentieth Century"/>
              <a:cs typeface="Calibri" panose="020F0502020204030204" pitchFamily="34" charset="0"/>
              <a:sym typeface="Twentieth Century"/>
            </a:endParaRPr>
          </a:p>
        </p:txBody>
      </p:sp>
      <p:sp>
        <p:nvSpPr>
          <p:cNvPr id="15" name="Google Shape;15;p15"/>
          <p:cNvSpPr/>
          <p:nvPr/>
        </p:nvSpPr>
        <p:spPr>
          <a:xfrm>
            <a:off x="0" y="2829711"/>
            <a:ext cx="227654" cy="4026744"/>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Twentieth Century"/>
              <a:buNone/>
            </a:pPr>
            <a:endParaRPr sz="1800" b="0" i="0" u="none" strike="noStrike" cap="none" dirty="0">
              <a:solidFill>
                <a:schemeClr val="lt1"/>
              </a:solidFill>
              <a:latin typeface="Calibri" panose="020F0502020204030204" pitchFamily="34" charset="0"/>
              <a:ea typeface="Arial"/>
              <a:cs typeface="Calibri" panose="020F0502020204030204" pitchFamily="34" charset="0"/>
              <a:sym typeface="Arial"/>
            </a:endParaRPr>
          </a:p>
        </p:txBody>
      </p:sp>
      <p:sp>
        <p:nvSpPr>
          <p:cNvPr id="16" name="Google Shape;16;p15"/>
          <p:cNvSpPr txBox="1"/>
          <p:nvPr/>
        </p:nvSpPr>
        <p:spPr>
          <a:xfrm>
            <a:off x="11722370" y="6505476"/>
            <a:ext cx="469630" cy="369332"/>
          </a:xfrm>
          <a:prstGeom prst="rect">
            <a:avLst/>
          </a:prstGeom>
          <a:solidFill>
            <a:srgbClr val="79D6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fld id="{00000000-1234-1234-1234-123412341234}" type="slidenum">
              <a:rPr lang="en-US" sz="1800" b="1" i="0" u="none" strike="noStrike" cap="none">
                <a:solidFill>
                  <a:schemeClr val="dk1"/>
                </a:solidFill>
                <a:latin typeface="Calibri" panose="020F0502020204030204" pitchFamily="34" charset="0"/>
                <a:ea typeface="Twentieth Century"/>
                <a:cs typeface="Calibri" panose="020F0502020204030204" pitchFamily="34" charset="0"/>
                <a:sym typeface="Twentieth Century"/>
              </a:rPr>
              <a:t>‹#›</a:t>
            </a:fld>
            <a:endParaRPr sz="1800" b="1" i="0" u="none" strike="noStrike" cap="none" dirty="0">
              <a:solidFill>
                <a:schemeClr val="dk1"/>
              </a:solidFill>
              <a:latin typeface="Calibri" panose="020F0502020204030204" pitchFamily="34" charset="0"/>
              <a:ea typeface="Twentieth Century"/>
              <a:cs typeface="Calibri" panose="020F0502020204030204" pitchFamily="34" charset="0"/>
              <a:sym typeface="Twentieth Century"/>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0"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0">
          <p15:clr>
            <a:srgbClr val="F26B43"/>
          </p15:clr>
        </p15:guide>
        <p15:guide id="2" pos="3840">
          <p15:clr>
            <a:srgbClr val="F26B43"/>
          </p15:clr>
        </p15:guide>
        <p15:guide id="3" orient="horz">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Lance.Gonzalez@msa.state.mn.u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storycubes.com/e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jp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ctrTitle"/>
          </p:nvPr>
        </p:nvSpPr>
        <p:spPr>
          <a:xfrm>
            <a:off x="606868" y="2966720"/>
            <a:ext cx="11000232" cy="113777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80000"/>
              </a:lnSpc>
              <a:spcBef>
                <a:spcPts val="0"/>
              </a:spcBef>
              <a:spcAft>
                <a:spcPts val="0"/>
              </a:spcAft>
              <a:buClr>
                <a:srgbClr val="101820"/>
              </a:buClr>
              <a:buSzPct val="100000"/>
              <a:buFont typeface="Calibri"/>
              <a:buNone/>
            </a:pPr>
            <a:r>
              <a:rPr lang="en-US" dirty="0"/>
              <a:t>ASL Activities: How to Implement Them in the Classroom as Part of the Individualized Education Program (IEP)</a:t>
            </a:r>
            <a:endParaRPr dirty="0"/>
          </a:p>
        </p:txBody>
      </p:sp>
      <p:sp>
        <p:nvSpPr>
          <p:cNvPr id="124" name="Google Shape;124;p3"/>
          <p:cNvSpPr txBox="1">
            <a:spLocks noGrp="1"/>
          </p:cNvSpPr>
          <p:nvPr>
            <p:ph type="subTitle" idx="1"/>
          </p:nvPr>
        </p:nvSpPr>
        <p:spPr>
          <a:xfrm>
            <a:off x="594836" y="4226560"/>
            <a:ext cx="11019187" cy="196088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2400"/>
              <a:buNone/>
            </a:pPr>
            <a:r>
              <a:rPr lang="en-US" dirty="0"/>
              <a:t>Provided by Lance Gonzalez </a:t>
            </a:r>
            <a:endParaRPr dirty="0"/>
          </a:p>
          <a:p>
            <a:pPr marL="0" lvl="0" indent="0" algn="ctr" rtl="0">
              <a:lnSpc>
                <a:spcPct val="100000"/>
              </a:lnSpc>
              <a:spcBef>
                <a:spcPts val="0"/>
              </a:spcBef>
              <a:spcAft>
                <a:spcPts val="0"/>
              </a:spcAft>
              <a:buSzPts val="2400"/>
              <a:buNone/>
            </a:pPr>
            <a:r>
              <a:rPr lang="en-US" dirty="0"/>
              <a:t>ASL specialist and Pre-Kindergarten Teacher</a:t>
            </a:r>
            <a:endParaRPr dirty="0"/>
          </a:p>
          <a:p>
            <a:pPr marL="0" lvl="0" indent="0" algn="ctr" rtl="0">
              <a:lnSpc>
                <a:spcPct val="100000"/>
              </a:lnSpc>
              <a:spcBef>
                <a:spcPts val="1200"/>
              </a:spcBef>
              <a:spcAft>
                <a:spcPts val="0"/>
              </a:spcAft>
              <a:buSzPts val="2400"/>
              <a:buNone/>
            </a:pPr>
            <a:r>
              <a:rPr lang="en-US" dirty="0"/>
              <a:t>Statewide Professional Development to Support the Workforce and Low Incidence Disability Areas.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26b98cd9c03_0_51"/>
          <p:cNvSpPr txBox="1">
            <a:spLocks noGrp="1"/>
          </p:cNvSpPr>
          <p:nvPr>
            <p:ph type="title"/>
          </p:nvPr>
        </p:nvSpPr>
        <p:spPr>
          <a:xfrm>
            <a:off x="603504" y="1527199"/>
            <a:ext cx="11000232" cy="1133856"/>
          </a:xfrm>
          <a:prstGeom prst="rect">
            <a:avLst/>
          </a:prstGeom>
        </p:spPr>
        <p:txBody>
          <a:bodyPr spcFirstLastPara="1" wrap="square" lIns="91425" tIns="45700" rIns="91425" bIns="45700" anchor="ctr" anchorCtr="0">
            <a:noAutofit/>
          </a:bodyPr>
          <a:lstStyle/>
          <a:p>
            <a:pPr lvl="0">
              <a:buClr>
                <a:schemeClr val="dk1"/>
              </a:buClr>
              <a:buSzPts val="1300"/>
            </a:pPr>
            <a:r>
              <a:rPr lang="en-US" dirty="0"/>
              <a:t>ASL Grammar and Syntax Activities</a:t>
            </a:r>
            <a:r>
              <a:rPr lang="en-US" sz="4800" dirty="0"/>
              <a:t> </a:t>
            </a:r>
            <a:endParaRPr dirty="0"/>
          </a:p>
        </p:txBody>
      </p:sp>
      <p:sp>
        <p:nvSpPr>
          <p:cNvPr id="208" name="Google Shape;208;g26b98cd9c03_0_51"/>
          <p:cNvSpPr txBox="1">
            <a:spLocks noGrp="1"/>
          </p:cNvSpPr>
          <p:nvPr>
            <p:ph type="body" idx="1"/>
          </p:nvPr>
        </p:nvSpPr>
        <p:spPr>
          <a:prstGeom prst="rect">
            <a:avLst/>
          </a:prstGeom>
        </p:spPr>
        <p:txBody>
          <a:bodyPr spcFirstLastPara="1" wrap="square" lIns="45700" tIns="45700" rIns="45700" bIns="45700" anchor="t" anchorCtr="0">
            <a:noAutofit/>
          </a:bodyPr>
          <a:lstStyle/>
          <a:p>
            <a:pPr marL="0" lvl="0" indent="0" algn="l" rtl="0">
              <a:spcBef>
                <a:spcPts val="600"/>
              </a:spcBef>
              <a:spcAft>
                <a:spcPts val="600"/>
              </a:spcAft>
              <a:buNone/>
            </a:pPr>
            <a:r>
              <a:rPr lang="en-US" dirty="0"/>
              <a:t>5 parameters </a:t>
            </a:r>
            <a:endParaRPr dirty="0"/>
          </a:p>
          <a:p>
            <a:pPr marL="457200" lvl="0" indent="-381000" algn="l" rtl="0">
              <a:spcBef>
                <a:spcPts val="600"/>
              </a:spcBef>
              <a:spcAft>
                <a:spcPts val="600"/>
              </a:spcAft>
              <a:buSzPts val="2400"/>
              <a:buChar char="●"/>
            </a:pPr>
            <a:r>
              <a:rPr lang="en-US" dirty="0"/>
              <a:t>Handshape</a:t>
            </a:r>
            <a:endParaRPr dirty="0"/>
          </a:p>
          <a:p>
            <a:pPr marL="457200" lvl="0" indent="-381000" algn="l" rtl="0">
              <a:spcBef>
                <a:spcPts val="600"/>
              </a:spcBef>
              <a:spcAft>
                <a:spcPts val="600"/>
              </a:spcAft>
              <a:buSzPts val="2400"/>
              <a:buChar char="●"/>
            </a:pPr>
            <a:r>
              <a:rPr lang="en-US" dirty="0"/>
              <a:t>Palm Orientation </a:t>
            </a:r>
            <a:endParaRPr dirty="0"/>
          </a:p>
          <a:p>
            <a:pPr marL="457200" lvl="0" indent="-381000" algn="l" rtl="0">
              <a:spcBef>
                <a:spcPts val="600"/>
              </a:spcBef>
              <a:spcAft>
                <a:spcPts val="600"/>
              </a:spcAft>
              <a:buSzPts val="2400"/>
              <a:buChar char="●"/>
            </a:pPr>
            <a:r>
              <a:rPr lang="en-US" dirty="0"/>
              <a:t>Location </a:t>
            </a:r>
            <a:endParaRPr dirty="0"/>
          </a:p>
          <a:p>
            <a:pPr marL="457200" lvl="0" indent="-381000" algn="l" rtl="0">
              <a:spcBef>
                <a:spcPts val="600"/>
              </a:spcBef>
              <a:spcAft>
                <a:spcPts val="600"/>
              </a:spcAft>
              <a:buSzPts val="2400"/>
              <a:buChar char="●"/>
            </a:pPr>
            <a:r>
              <a:rPr lang="en-US" dirty="0"/>
              <a:t>Movement</a:t>
            </a:r>
            <a:endParaRPr dirty="0"/>
          </a:p>
          <a:p>
            <a:pPr marL="457200" lvl="0" indent="-381000" algn="l" rtl="0">
              <a:spcBef>
                <a:spcPts val="600"/>
              </a:spcBef>
              <a:spcAft>
                <a:spcPts val="600"/>
              </a:spcAft>
              <a:buSzPts val="2400"/>
              <a:buChar char="●"/>
            </a:pPr>
            <a:r>
              <a:rPr lang="en-US" dirty="0"/>
              <a:t>Non-manual signals </a:t>
            </a: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6b98cd9c03_0_57"/>
          <p:cNvSpPr txBox="1">
            <a:spLocks noGrp="1"/>
          </p:cNvSpPr>
          <p:nvPr>
            <p:ph type="title"/>
          </p:nvPr>
        </p:nvSpPr>
        <p:spPr>
          <a:xfrm>
            <a:off x="603504" y="1572768"/>
            <a:ext cx="11000232" cy="1133856"/>
          </a:xfrm>
          <a:prstGeom prst="rect">
            <a:avLst/>
          </a:prstGeom>
        </p:spPr>
        <p:txBody>
          <a:bodyPr spcFirstLastPara="1" wrap="square" lIns="91425" tIns="45700" rIns="91425" bIns="45700" anchor="ctr" anchorCtr="0">
            <a:noAutofit/>
          </a:bodyPr>
          <a:lstStyle/>
          <a:p>
            <a:pPr lvl="0"/>
            <a:r>
              <a:rPr lang="en-US" dirty="0"/>
              <a:t>ASL Grammar and Syntax Activities,</a:t>
            </a:r>
            <a:r>
              <a:rPr lang="en-US" sz="3200" dirty="0"/>
              <a:t> continued </a:t>
            </a:r>
            <a:endParaRPr sz="3200" dirty="0"/>
          </a:p>
        </p:txBody>
      </p:sp>
      <p:sp>
        <p:nvSpPr>
          <p:cNvPr id="215" name="Google Shape;215;g26b98cd9c03_0_57"/>
          <p:cNvSpPr txBox="1">
            <a:spLocks noGrp="1"/>
          </p:cNvSpPr>
          <p:nvPr>
            <p:ph type="body" idx="1"/>
          </p:nvPr>
        </p:nvSpPr>
        <p:spPr>
          <a:xfrm>
            <a:off x="752926" y="2791730"/>
            <a:ext cx="7161714" cy="3775275"/>
          </a:xfrm>
          <a:prstGeom prst="rect">
            <a:avLst/>
          </a:prstGeom>
        </p:spPr>
        <p:txBody>
          <a:bodyPr spcFirstLastPara="1" wrap="square" lIns="45700" tIns="45700" rIns="45700" bIns="45700" anchor="t" anchorCtr="0">
            <a:noAutofit/>
          </a:bodyPr>
          <a:lstStyle/>
          <a:p>
            <a:pPr marL="0" lvl="0" indent="0" algn="l" rtl="0">
              <a:spcBef>
                <a:spcPts val="300"/>
              </a:spcBef>
              <a:spcAft>
                <a:spcPts val="600"/>
              </a:spcAft>
              <a:buNone/>
            </a:pPr>
            <a:r>
              <a:rPr lang="en-US" dirty="0" err="1"/>
              <a:t>Graphmes</a:t>
            </a:r>
            <a:r>
              <a:rPr lang="en-US" dirty="0"/>
              <a:t> </a:t>
            </a:r>
            <a:endParaRPr dirty="0"/>
          </a:p>
          <a:p>
            <a:pPr marL="457200" lvl="0" indent="-381000" algn="l" rtl="0">
              <a:spcBef>
                <a:spcPts val="300"/>
              </a:spcBef>
              <a:spcAft>
                <a:spcPts val="600"/>
              </a:spcAft>
              <a:buSzPts val="2400"/>
              <a:buChar char="●"/>
            </a:pPr>
            <a:r>
              <a:rPr lang="en-US" dirty="0"/>
              <a:t>Red-Signs are made on the forehead.</a:t>
            </a:r>
            <a:endParaRPr dirty="0"/>
          </a:p>
          <a:p>
            <a:pPr marL="457200" lvl="0" indent="-381000" algn="l" rtl="0">
              <a:spcBef>
                <a:spcPts val="300"/>
              </a:spcBef>
              <a:spcAft>
                <a:spcPts val="600"/>
              </a:spcAft>
              <a:buSzPts val="2400"/>
              <a:buChar char="●"/>
            </a:pPr>
            <a:r>
              <a:rPr lang="en-US" dirty="0">
                <a:solidFill>
                  <a:srgbClr val="202124"/>
                </a:solidFill>
                <a:highlight>
                  <a:schemeClr val="lt1"/>
                </a:highlight>
              </a:rPr>
              <a:t>Orange-Signs are made at the chin, mouth, or nose.</a:t>
            </a:r>
            <a:endParaRPr dirty="0">
              <a:solidFill>
                <a:srgbClr val="202124"/>
              </a:solidFill>
              <a:highlight>
                <a:schemeClr val="lt1"/>
              </a:highlight>
            </a:endParaRPr>
          </a:p>
          <a:p>
            <a:pPr marL="457200" lvl="0" indent="-381000" algn="l" rtl="0">
              <a:spcBef>
                <a:spcPts val="300"/>
              </a:spcBef>
              <a:spcAft>
                <a:spcPts val="600"/>
              </a:spcAft>
              <a:buSzPts val="2400"/>
              <a:buChar char="●"/>
            </a:pPr>
            <a:r>
              <a:rPr lang="en-US" dirty="0"/>
              <a:t>Yellow- Signs are made at the chest</a:t>
            </a:r>
            <a:endParaRPr dirty="0"/>
          </a:p>
          <a:p>
            <a:pPr marL="457200" lvl="0" indent="-381000" algn="l" rtl="0">
              <a:spcBef>
                <a:spcPts val="300"/>
              </a:spcBef>
              <a:spcAft>
                <a:spcPts val="600"/>
              </a:spcAft>
              <a:buSzPts val="2400"/>
              <a:buChar char="●"/>
            </a:pPr>
            <a:r>
              <a:rPr lang="en-US" dirty="0"/>
              <a:t>Green- Signs are made at the forearms and hands. </a:t>
            </a:r>
            <a:endParaRPr dirty="0"/>
          </a:p>
          <a:p>
            <a:pPr marL="457200" lvl="0" indent="-381000" algn="l" rtl="0">
              <a:spcBef>
                <a:spcPts val="300"/>
              </a:spcBef>
              <a:spcAft>
                <a:spcPts val="600"/>
              </a:spcAft>
              <a:buSzPts val="2400"/>
              <a:buChar char="●"/>
            </a:pPr>
            <a:r>
              <a:rPr lang="en-US" dirty="0"/>
              <a:t>Blue- Signs are used to designate neutral parts of the body, not touching any body part.</a:t>
            </a:r>
            <a:endParaRPr dirty="0"/>
          </a:p>
          <a:p>
            <a:pPr marL="457200" lvl="0" indent="-381000" algn="l" rtl="0">
              <a:spcBef>
                <a:spcPts val="300"/>
              </a:spcBef>
              <a:spcAft>
                <a:spcPts val="600"/>
              </a:spcAft>
              <a:buSzPts val="2400"/>
              <a:buChar char="●"/>
            </a:pPr>
            <a:r>
              <a:rPr lang="en-US" dirty="0"/>
              <a:t>Purple- Lexicalized fingerspelling</a:t>
            </a:r>
            <a:endParaRPr dirty="0"/>
          </a:p>
        </p:txBody>
      </p:sp>
      <p:pic>
        <p:nvPicPr>
          <p:cNvPr id="216" name="Google Shape;216;g26b98cd9c03_0_57" descr="The image depicts a cartoon man with a head and hands that are vividly colored in red, orange, yellow, green, and purple hues."/>
          <p:cNvPicPr preferRelativeResize="0"/>
          <p:nvPr/>
        </p:nvPicPr>
        <p:blipFill>
          <a:blip r:embed="rId3">
            <a:alphaModFix/>
          </a:blip>
          <a:stretch>
            <a:fillRect/>
          </a:stretch>
        </p:blipFill>
        <p:spPr>
          <a:xfrm>
            <a:off x="8931006" y="2909824"/>
            <a:ext cx="2423233" cy="31650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26b98cd9c03_0_63"/>
          <p:cNvSpPr txBox="1">
            <a:spLocks noGrp="1"/>
          </p:cNvSpPr>
          <p:nvPr>
            <p:ph type="title"/>
          </p:nvPr>
        </p:nvSpPr>
        <p:spPr>
          <a:xfrm>
            <a:off x="603504" y="1572768"/>
            <a:ext cx="9393112" cy="1133856"/>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ASL Grammar and Syntax Activities,</a:t>
            </a:r>
            <a:r>
              <a:rPr lang="en-US" sz="3200" dirty="0"/>
              <a:t> additional</a:t>
            </a:r>
            <a:endParaRPr sz="3200" dirty="0"/>
          </a:p>
        </p:txBody>
      </p:sp>
      <p:sp>
        <p:nvSpPr>
          <p:cNvPr id="223" name="Google Shape;223;g26b98cd9c03_0_63"/>
          <p:cNvSpPr txBox="1">
            <a:spLocks noGrp="1"/>
          </p:cNvSpPr>
          <p:nvPr>
            <p:ph type="body" idx="1"/>
          </p:nvPr>
        </p:nvSpPr>
        <p:spPr>
          <a:xfrm>
            <a:off x="752926" y="2791730"/>
            <a:ext cx="4692834" cy="3775275"/>
          </a:xfrm>
          <a:prstGeom prst="rect">
            <a:avLst/>
          </a:prstGeom>
        </p:spPr>
        <p:txBody>
          <a:bodyPr spcFirstLastPara="1" wrap="square" lIns="45700" tIns="45700" rIns="4570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3600" dirty="0"/>
              <a:t>Comic strip (wordless)</a:t>
            </a:r>
            <a:endParaRPr sz="3600" dirty="0"/>
          </a:p>
        </p:txBody>
      </p:sp>
      <p:pic>
        <p:nvPicPr>
          <p:cNvPr id="224" name="Google Shape;224;g26b98cd9c03_0_63" descr="Comic Strip drawing"/>
          <p:cNvPicPr preferRelativeResize="0"/>
          <p:nvPr/>
        </p:nvPicPr>
        <p:blipFill rotWithShape="1">
          <a:blip r:embed="rId3">
            <a:alphaModFix/>
          </a:blip>
          <a:srcRect t="1861" b="1"/>
          <a:stretch/>
        </p:blipFill>
        <p:spPr>
          <a:xfrm>
            <a:off x="5772339" y="2729945"/>
            <a:ext cx="5798887" cy="36137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26b98cd9c03_0_6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300"/>
              <a:buFont typeface="Arial"/>
              <a:buNone/>
            </a:pPr>
            <a:r>
              <a:rPr lang="en-US" dirty="0"/>
              <a:t>ASL Conversational Skills</a:t>
            </a:r>
            <a:endParaRPr dirty="0"/>
          </a:p>
        </p:txBody>
      </p:sp>
      <p:sp>
        <p:nvSpPr>
          <p:cNvPr id="231" name="Google Shape;231;g26b98cd9c03_0_69"/>
          <p:cNvSpPr txBox="1">
            <a:spLocks noGrp="1"/>
          </p:cNvSpPr>
          <p:nvPr>
            <p:ph type="body" idx="1"/>
          </p:nvPr>
        </p:nvSpPr>
        <p:spPr>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Clr>
                <a:schemeClr val="dk1"/>
              </a:buClr>
              <a:buSzPts val="1100"/>
              <a:buFont typeface="Arial"/>
              <a:buNone/>
            </a:pPr>
            <a:r>
              <a:rPr lang="en-US" dirty="0"/>
              <a:t>This involves the student's ability to engage in meaningful exchanges using ASL, including initiating conversations, maintaining interaction, and appropriately responding to others. Developing conversational skills is crucial for effective communication and social interaction in various settings.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26b98cd9c03_0_7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ASL Conversational Skills Activities</a:t>
            </a:r>
            <a:endParaRPr dirty="0"/>
          </a:p>
        </p:txBody>
      </p:sp>
      <p:sp>
        <p:nvSpPr>
          <p:cNvPr id="238" name="Google Shape;238;g26b98cd9c03_0_75"/>
          <p:cNvSpPr txBox="1">
            <a:spLocks noGrp="1"/>
          </p:cNvSpPr>
          <p:nvPr>
            <p:ph type="body" idx="1"/>
          </p:nvPr>
        </p:nvSpPr>
        <p:spPr>
          <a:xfrm>
            <a:off x="767468" y="2803766"/>
            <a:ext cx="9636372" cy="3727144"/>
          </a:xfrm>
          <a:prstGeom prst="rect">
            <a:avLst/>
          </a:prstGeom>
        </p:spPr>
        <p:txBody>
          <a:bodyPr spcFirstLastPara="1" wrap="square" lIns="45700" tIns="45700" rIns="45700" bIns="45700" anchor="t" anchorCtr="0">
            <a:noAutofit/>
          </a:bodyPr>
          <a:lstStyle/>
          <a:p>
            <a:pPr marL="457200" lvl="0" indent="-381000" algn="l" rtl="0">
              <a:spcBef>
                <a:spcPts val="600"/>
              </a:spcBef>
              <a:spcAft>
                <a:spcPts val="1200"/>
              </a:spcAft>
              <a:buSzPts val="2400"/>
              <a:buChar char="●"/>
            </a:pPr>
            <a:r>
              <a:rPr lang="en-US" dirty="0"/>
              <a:t>Generate a topic for students to engage in a conversation about.</a:t>
            </a:r>
            <a:endParaRPr dirty="0"/>
          </a:p>
          <a:p>
            <a:pPr marL="457200" lvl="0" indent="-381000" algn="l" rtl="0">
              <a:spcBef>
                <a:spcPts val="600"/>
              </a:spcBef>
              <a:spcAft>
                <a:spcPts val="1200"/>
              </a:spcAft>
              <a:buSzPts val="2400"/>
              <a:buChar char="●"/>
            </a:pPr>
            <a:r>
              <a:rPr lang="en-US" dirty="0"/>
              <a:t>Create an opportunity for students to initiate the conversation in order to gather data for their bar graph. (For example: "Which option would you prefer: pizza or chicken tenders?")</a:t>
            </a:r>
            <a:endParaRPr dirty="0"/>
          </a:p>
          <a:p>
            <a:pPr marL="457200" lvl="0" indent="-381000" algn="l" rtl="0">
              <a:spcBef>
                <a:spcPts val="600"/>
              </a:spcBef>
              <a:spcAft>
                <a:spcPts val="1200"/>
              </a:spcAft>
              <a:buSzPts val="2400"/>
              <a:buChar char="●"/>
            </a:pPr>
            <a:r>
              <a:rPr lang="en-US" dirty="0"/>
              <a:t> Create a video conversation between two characters, students viewing each other’s videos.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6b98cd9c03_0_8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300"/>
              <a:buFont typeface="Arial"/>
              <a:buNone/>
            </a:pPr>
            <a:r>
              <a:rPr lang="en-US" dirty="0"/>
              <a:t>ASL Viewing Skills (reading)</a:t>
            </a:r>
            <a:endParaRPr dirty="0"/>
          </a:p>
        </p:txBody>
      </p:sp>
      <p:sp>
        <p:nvSpPr>
          <p:cNvPr id="245" name="Google Shape;245;g26b98cd9c03_0_81"/>
          <p:cNvSpPr txBox="1">
            <a:spLocks noGrp="1"/>
          </p:cNvSpPr>
          <p:nvPr>
            <p:ph type="body" idx="1"/>
          </p:nvPr>
        </p:nvSpPr>
        <p:spPr>
          <a:xfrm>
            <a:off x="767468" y="2803766"/>
            <a:ext cx="10296772" cy="3727144"/>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Clr>
                <a:schemeClr val="dk1"/>
              </a:buClr>
              <a:buSzPts val="1100"/>
              <a:buFont typeface="Arial"/>
              <a:buNone/>
            </a:pPr>
            <a:r>
              <a:rPr lang="en-US" dirty="0"/>
              <a:t>This includes watching ASL videos, attending signed presentations or lectures, reading ASL literature, and interpreting visual texts presented in ASL. Strengthening ASL viewing skills involves improving one's ability to understand and interpret the language accurately, recognize different signing styles, comprehend linguistic nuances, and understand the cultural context of Deaf communication. These skills are essential for individuals learning ASL to effectively engage with the Deaf community, participate in ASL-based activities, and develop fluency in sign language.</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26b98cd9c03_0_11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ASL Viewing Skills (reading) Activities </a:t>
            </a:r>
            <a:endParaRPr dirty="0"/>
          </a:p>
        </p:txBody>
      </p:sp>
      <p:sp>
        <p:nvSpPr>
          <p:cNvPr id="252" name="Google Shape;252;g26b98cd9c03_0_111"/>
          <p:cNvSpPr txBox="1">
            <a:spLocks noGrp="1"/>
          </p:cNvSpPr>
          <p:nvPr>
            <p:ph type="body" idx="1"/>
          </p:nvPr>
        </p:nvSpPr>
        <p:spPr>
          <a:prstGeom prst="rect">
            <a:avLst/>
          </a:prstGeom>
        </p:spPr>
        <p:txBody>
          <a:bodyPr spcFirstLastPara="1" wrap="square" lIns="45700" tIns="45700" rIns="45700" bIns="45700" anchor="t" anchorCtr="0">
            <a:noAutofit/>
          </a:bodyPr>
          <a:lstStyle/>
          <a:p>
            <a:pPr marL="0" lvl="0" indent="0" algn="l" rtl="0">
              <a:spcBef>
                <a:spcPts val="600"/>
              </a:spcBef>
              <a:spcAft>
                <a:spcPts val="1200"/>
              </a:spcAft>
              <a:buNone/>
            </a:pPr>
            <a:r>
              <a:rPr lang="en-US" dirty="0"/>
              <a:t>Create several videos and/or find ASL videos on </a:t>
            </a:r>
            <a:r>
              <a:rPr lang="en-US" dirty="0" err="1"/>
              <a:t>youtube</a:t>
            </a:r>
            <a:r>
              <a:rPr lang="en-US" dirty="0"/>
              <a:t> </a:t>
            </a:r>
            <a:endParaRPr dirty="0"/>
          </a:p>
          <a:p>
            <a:pPr marL="457200" lvl="0" indent="-381000" algn="l" rtl="0">
              <a:spcBef>
                <a:spcPts val="600"/>
              </a:spcBef>
              <a:spcAft>
                <a:spcPts val="1200"/>
              </a:spcAft>
              <a:buSzPts val="2400"/>
              <a:buChar char="●"/>
            </a:pPr>
            <a:r>
              <a:rPr lang="en-US" dirty="0"/>
              <a:t>Plot hole </a:t>
            </a:r>
            <a:endParaRPr dirty="0"/>
          </a:p>
          <a:p>
            <a:pPr marL="457200" lvl="0" indent="-381000" algn="l" rtl="0">
              <a:spcBef>
                <a:spcPts val="600"/>
              </a:spcBef>
              <a:spcAft>
                <a:spcPts val="1200"/>
              </a:spcAft>
              <a:buSzPts val="2400"/>
              <a:buChar char="●"/>
            </a:pPr>
            <a:r>
              <a:rPr lang="en-US" dirty="0"/>
              <a:t>Identify incorrect animals, objects, or other elements in the video.</a:t>
            </a:r>
            <a:endParaRPr dirty="0"/>
          </a:p>
          <a:p>
            <a:pPr marL="457200" lvl="0" indent="-381000" algn="l" rtl="0">
              <a:spcBef>
                <a:spcPts val="600"/>
              </a:spcBef>
              <a:spcAft>
                <a:spcPts val="1200"/>
              </a:spcAft>
              <a:buSzPts val="2400"/>
              <a:buChar char="●"/>
            </a:pPr>
            <a:r>
              <a:rPr lang="en-US" dirty="0"/>
              <a:t>identify emotions in the video</a:t>
            </a:r>
            <a:endParaRPr dirty="0"/>
          </a:p>
          <a:p>
            <a:pPr marL="457200" lvl="0" indent="-381000" algn="l" rtl="0">
              <a:spcBef>
                <a:spcPts val="600"/>
              </a:spcBef>
              <a:spcAft>
                <a:spcPts val="1200"/>
              </a:spcAft>
              <a:buSzPts val="2400"/>
              <a:buChar char="●"/>
            </a:pPr>
            <a:r>
              <a:rPr lang="en-US" dirty="0"/>
              <a:t>Compare two same videos and look for the missing details.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6b98cd9c03_0_11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ASL Viewing Skills (reading) Activities,</a:t>
            </a:r>
            <a:r>
              <a:rPr lang="en-US" sz="3200" dirty="0"/>
              <a:t> continued</a:t>
            </a:r>
            <a:endParaRPr sz="3200" dirty="0"/>
          </a:p>
        </p:txBody>
      </p:sp>
      <p:sp>
        <p:nvSpPr>
          <p:cNvPr id="259" name="Google Shape;259;g26b98cd9c03_0_117"/>
          <p:cNvSpPr txBox="1">
            <a:spLocks noGrp="1"/>
          </p:cNvSpPr>
          <p:nvPr>
            <p:ph type="body" idx="1"/>
          </p:nvPr>
        </p:nvSpPr>
        <p:spPr>
          <a:prstGeom prst="rect">
            <a:avLst/>
          </a:prstGeom>
        </p:spPr>
        <p:txBody>
          <a:bodyPr spcFirstLastPara="1" wrap="square" lIns="45700" tIns="45700" rIns="45700" bIns="45700" anchor="t" anchorCtr="0">
            <a:noAutofit/>
          </a:bodyPr>
          <a:lstStyle/>
          <a:p>
            <a:pPr marL="0" lvl="0" indent="0" algn="l" rtl="0">
              <a:spcBef>
                <a:spcPts val="600"/>
              </a:spcBef>
              <a:spcAft>
                <a:spcPts val="600"/>
              </a:spcAft>
              <a:buClr>
                <a:schemeClr val="dk1"/>
              </a:buClr>
              <a:buSzPts val="1100"/>
              <a:buFont typeface="Arial"/>
              <a:buNone/>
            </a:pPr>
            <a:r>
              <a:rPr lang="en-US" dirty="0"/>
              <a:t>Questions: </a:t>
            </a:r>
            <a:endParaRPr dirty="0"/>
          </a:p>
          <a:p>
            <a:pPr marL="457200" lvl="0" indent="-381000" algn="l" rtl="0">
              <a:spcBef>
                <a:spcPts val="600"/>
              </a:spcBef>
              <a:spcAft>
                <a:spcPts val="600"/>
              </a:spcAft>
              <a:buSzPts val="2400"/>
              <a:buChar char="●"/>
            </a:pPr>
            <a:r>
              <a:rPr lang="en-US" dirty="0"/>
              <a:t>Who is the main character of the video?</a:t>
            </a:r>
            <a:endParaRPr dirty="0"/>
          </a:p>
          <a:p>
            <a:pPr marL="457200" lvl="0" indent="-381000" algn="l" rtl="0">
              <a:spcBef>
                <a:spcPts val="600"/>
              </a:spcBef>
              <a:spcAft>
                <a:spcPts val="600"/>
              </a:spcAft>
              <a:buSzPts val="2400"/>
              <a:buChar char="●"/>
            </a:pPr>
            <a:r>
              <a:rPr lang="en-US" dirty="0"/>
              <a:t>What is the setting of the video?</a:t>
            </a:r>
            <a:endParaRPr dirty="0"/>
          </a:p>
          <a:p>
            <a:pPr marL="457200" lvl="0" indent="-381000" algn="l" rtl="0">
              <a:spcBef>
                <a:spcPts val="600"/>
              </a:spcBef>
              <a:spcAft>
                <a:spcPts val="600"/>
              </a:spcAft>
              <a:buSzPts val="2400"/>
              <a:buChar char="●"/>
            </a:pPr>
            <a:r>
              <a:rPr lang="en-US" dirty="0"/>
              <a:t>Can you describe the climax of the video?</a:t>
            </a:r>
            <a:endParaRPr dirty="0"/>
          </a:p>
          <a:p>
            <a:pPr marL="457200" lvl="0" indent="-381000" algn="l" rtl="0">
              <a:spcBef>
                <a:spcPts val="600"/>
              </a:spcBef>
              <a:spcAft>
                <a:spcPts val="600"/>
              </a:spcAft>
              <a:buSzPts val="2400"/>
              <a:buChar char="●"/>
            </a:pPr>
            <a:r>
              <a:rPr lang="en-US" dirty="0"/>
              <a:t>What happens at the end of the video? </a:t>
            </a:r>
            <a:endParaRPr dirty="0"/>
          </a:p>
          <a:p>
            <a:pPr marL="457200" lvl="0" indent="-381000" algn="l" rtl="0">
              <a:spcBef>
                <a:spcPts val="600"/>
              </a:spcBef>
              <a:spcAft>
                <a:spcPts val="600"/>
              </a:spcAft>
              <a:buSzPts val="2400"/>
              <a:buChar char="●"/>
            </a:pPr>
            <a:r>
              <a:rPr lang="en-US" dirty="0"/>
              <a:t>Can add other questions to match students’ IEP objectives/goals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26b98cd9c03_0_123"/>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300"/>
              <a:buFont typeface="Arial"/>
              <a:buNone/>
            </a:pPr>
            <a:r>
              <a:rPr lang="en-US" dirty="0"/>
              <a:t>Deaf Cultural Awareness</a:t>
            </a:r>
            <a:endParaRPr dirty="0"/>
          </a:p>
        </p:txBody>
      </p:sp>
      <p:sp>
        <p:nvSpPr>
          <p:cNvPr id="266" name="Google Shape;266;g26b98cd9c03_0_123"/>
          <p:cNvSpPr txBox="1">
            <a:spLocks noGrp="1"/>
          </p:cNvSpPr>
          <p:nvPr>
            <p:ph type="body" idx="1"/>
          </p:nvPr>
        </p:nvSpPr>
        <p:spPr>
          <a:xfrm>
            <a:off x="767468" y="2803766"/>
            <a:ext cx="10144372" cy="3727144"/>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Clr>
                <a:schemeClr val="dk1"/>
              </a:buClr>
              <a:buSzPts val="1100"/>
              <a:buFont typeface="Arial"/>
              <a:buNone/>
            </a:pPr>
            <a:r>
              <a:rPr lang="en-US" dirty="0"/>
              <a:t>This focuses on the student's understanding and appreciation of Deaf culture, history, traditions, and current events. Participating in discussions, presentations, or projects related to Deaf culture helps the student develop cultural competence and a deeper connection to the Deaf community.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6b98cd9c03_0_129"/>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Deaf Cultural Awareness Activities </a:t>
            </a:r>
            <a:endParaRPr dirty="0"/>
          </a:p>
        </p:txBody>
      </p:sp>
      <p:sp>
        <p:nvSpPr>
          <p:cNvPr id="273" name="Google Shape;273;g26b98cd9c03_0_129"/>
          <p:cNvSpPr txBox="1">
            <a:spLocks noGrp="1"/>
          </p:cNvSpPr>
          <p:nvPr>
            <p:ph type="body" idx="1"/>
          </p:nvPr>
        </p:nvSpPr>
        <p:spPr>
          <a:xfrm>
            <a:off x="767468" y="2803766"/>
            <a:ext cx="10388212" cy="3727144"/>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b="1" dirty="0"/>
              <a:t>Deaf Culture Workshops </a:t>
            </a:r>
            <a:endParaRPr b="1" dirty="0"/>
          </a:p>
          <a:p>
            <a:pPr marL="0" lvl="0" indent="0" algn="l" rtl="0">
              <a:spcBef>
                <a:spcPts val="1200"/>
              </a:spcBef>
              <a:spcAft>
                <a:spcPts val="0"/>
              </a:spcAft>
              <a:buNone/>
            </a:pPr>
            <a:r>
              <a:rPr lang="en-US" dirty="0"/>
              <a:t>Students could learn about famous deaf individuals, watch deaf cinema, or explore deaf literature.</a:t>
            </a:r>
            <a:endParaRPr dirty="0"/>
          </a:p>
          <a:p>
            <a:pPr marL="0" lvl="0" indent="0" algn="l" rtl="0">
              <a:spcBef>
                <a:spcPts val="1200"/>
              </a:spcBef>
              <a:spcAft>
                <a:spcPts val="0"/>
              </a:spcAft>
              <a:buNone/>
            </a:pPr>
            <a:r>
              <a:rPr lang="en-US" b="1" dirty="0"/>
              <a:t>Simulation Activities</a:t>
            </a:r>
            <a:endParaRPr b="1" dirty="0"/>
          </a:p>
          <a:p>
            <a:pPr marL="0" lvl="0" indent="0" algn="l" rtl="0">
              <a:spcBef>
                <a:spcPts val="1200"/>
              </a:spcBef>
              <a:spcAft>
                <a:spcPts val="0"/>
              </a:spcAft>
              <a:buNone/>
            </a:pPr>
            <a:r>
              <a:rPr lang="en-US" dirty="0"/>
              <a:t>Students can try communicating with each other using only ASL and/or gestures or by wearing earplugs to simulate hearing loss. This can help Deaf students’ peers gain empathy and understanding of the challenges faced by deaf individuals.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rgbClr val="0C0C0C"/>
              </a:buClr>
              <a:buSzPts val="3600"/>
              <a:buFont typeface="Calibri"/>
              <a:buNone/>
            </a:pPr>
            <a:r>
              <a:rPr lang="en-US"/>
              <a:t>Expressive ASL Skills</a:t>
            </a:r>
            <a:endParaRPr/>
          </a:p>
        </p:txBody>
      </p:sp>
      <p:sp>
        <p:nvSpPr>
          <p:cNvPr id="130" name="Google Shape;130;p4"/>
          <p:cNvSpPr txBox="1">
            <a:spLocks noGrp="1"/>
          </p:cNvSpPr>
          <p:nvPr>
            <p:ph type="body" idx="1"/>
          </p:nvPr>
        </p:nvSpPr>
        <p:spPr>
          <a:prstGeom prst="rect">
            <a:avLst/>
          </a:prstGeom>
          <a:noFill/>
          <a:ln>
            <a:noFill/>
          </a:ln>
        </p:spPr>
        <p:txBody>
          <a:bodyPr spcFirstLastPara="1" wrap="square" lIns="45700" tIns="45700" rIns="45700" bIns="45700" anchor="t" anchorCtr="0">
            <a:noAutofit/>
          </a:bodyPr>
          <a:lstStyle/>
          <a:p>
            <a:pPr marL="571500" lvl="0" indent="0" algn="l" rtl="0">
              <a:lnSpc>
                <a:spcPct val="90000"/>
              </a:lnSpc>
              <a:spcBef>
                <a:spcPts val="1200"/>
              </a:spcBef>
              <a:spcAft>
                <a:spcPts val="0"/>
              </a:spcAft>
              <a:buNone/>
            </a:pPr>
            <a:r>
              <a:rPr lang="en-US" dirty="0"/>
              <a:t>This refers to the student's ability to effectively communicate using American Sign Language (ASL) by accurately producing a predetermined number of signs and sentences in daily interactions. This may involve practicing and refining their signing abilities to convey messages clearly and fluently.</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6b98cd9c03_0_13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Deaf Cultural Awareness Activities</a:t>
            </a:r>
            <a:r>
              <a:rPr lang="en-US" sz="3200" dirty="0"/>
              <a:t>, continued</a:t>
            </a:r>
            <a:endParaRPr sz="3200" dirty="0"/>
          </a:p>
        </p:txBody>
      </p:sp>
      <p:sp>
        <p:nvSpPr>
          <p:cNvPr id="280" name="Google Shape;280;g26b98cd9c03_0_135"/>
          <p:cNvSpPr txBox="1">
            <a:spLocks noGrp="1"/>
          </p:cNvSpPr>
          <p:nvPr>
            <p:ph type="body" idx="1"/>
          </p:nvPr>
        </p:nvSpPr>
        <p:spPr>
          <a:xfrm>
            <a:off x="767468" y="2803766"/>
            <a:ext cx="9717652" cy="3727144"/>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Clr>
                <a:schemeClr val="dk1"/>
              </a:buClr>
              <a:buSzPts val="1100"/>
              <a:buFont typeface="Arial"/>
              <a:buNone/>
            </a:pPr>
            <a:r>
              <a:rPr lang="en-US" b="1" dirty="0"/>
              <a:t>Deaf History Projects </a:t>
            </a:r>
            <a:endParaRPr b="1" dirty="0"/>
          </a:p>
          <a:p>
            <a:pPr marL="0" lvl="0" indent="0" algn="l" rtl="0">
              <a:spcBef>
                <a:spcPts val="1200"/>
              </a:spcBef>
              <a:spcAft>
                <a:spcPts val="0"/>
              </a:spcAft>
              <a:buClr>
                <a:schemeClr val="dk1"/>
              </a:buClr>
              <a:buSzPts val="1100"/>
              <a:buFont typeface="Arial"/>
              <a:buNone/>
            </a:pPr>
            <a:r>
              <a:rPr lang="en-US" dirty="0"/>
              <a:t>Assign projects where students research and present on different aspects of deaf history, including key events, figures, and milestones in the deaf community's struggle for recognition and rights.</a:t>
            </a:r>
            <a:endParaRPr dirty="0"/>
          </a:p>
          <a:p>
            <a:pPr marL="0" lvl="0" indent="0" algn="l" rtl="0">
              <a:spcBef>
                <a:spcPts val="1200"/>
              </a:spcBef>
              <a:spcAft>
                <a:spcPts val="0"/>
              </a:spcAft>
              <a:buNone/>
            </a:pPr>
            <a:r>
              <a:rPr lang="en-US" b="1" dirty="0"/>
              <a:t>ASL Slangs </a:t>
            </a:r>
            <a:endParaRP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6b98cd9c03_0_14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300"/>
              <a:buFont typeface="Arial"/>
              <a:buNone/>
            </a:pPr>
            <a:r>
              <a:rPr lang="en-US" dirty="0"/>
              <a:t>ASL (Deaf) Advocacy and Self-Advocacy</a:t>
            </a:r>
            <a:endParaRPr dirty="0"/>
          </a:p>
        </p:txBody>
      </p:sp>
      <p:sp>
        <p:nvSpPr>
          <p:cNvPr id="287" name="Google Shape;287;g26b98cd9c03_0_141"/>
          <p:cNvSpPr txBox="1">
            <a:spLocks noGrp="1"/>
          </p:cNvSpPr>
          <p:nvPr>
            <p:ph type="body" idx="1"/>
          </p:nvPr>
        </p:nvSpPr>
        <p:spPr>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Clr>
                <a:schemeClr val="dk1"/>
              </a:buClr>
              <a:buSzPts val="1100"/>
              <a:buFont typeface="Arial"/>
              <a:buNone/>
            </a:pPr>
            <a:r>
              <a:rPr lang="en-US" dirty="0"/>
              <a:t>This involves empowering the student to advocate for their needs, preferences, and rights within the ASL community. It includes effectively communicating with peers, teachers, and other stakeholders about their ASL learning journey and accessibility requirements, fostering self-advocacy skills and promoting inclusivity.</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6b98cd9c03_0_147"/>
          <p:cNvSpPr txBox="1">
            <a:spLocks noGrp="1"/>
          </p:cNvSpPr>
          <p:nvPr>
            <p:ph type="title"/>
          </p:nvPr>
        </p:nvSpPr>
        <p:spPr>
          <a:xfrm>
            <a:off x="603504" y="1847088"/>
            <a:ext cx="11000232" cy="57099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ASL (Deaf) Advocacy and Self-Advocacy Activities </a:t>
            </a:r>
            <a:endParaRPr dirty="0"/>
          </a:p>
        </p:txBody>
      </p:sp>
      <p:sp>
        <p:nvSpPr>
          <p:cNvPr id="294" name="Google Shape;294;g26b98cd9c03_0_147"/>
          <p:cNvSpPr txBox="1">
            <a:spLocks noGrp="1"/>
          </p:cNvSpPr>
          <p:nvPr>
            <p:ph type="body" idx="1"/>
          </p:nvPr>
        </p:nvSpPr>
        <p:spPr>
          <a:xfrm>
            <a:off x="767468" y="2550160"/>
            <a:ext cx="10836268" cy="3980750"/>
          </a:xfrm>
          <a:prstGeom prst="rect">
            <a:avLst/>
          </a:prstGeom>
        </p:spPr>
        <p:txBody>
          <a:bodyPr spcFirstLastPara="1" wrap="square" lIns="45700" tIns="45700" rIns="45700" bIns="45700" anchor="t" anchorCtr="0">
            <a:noAutofit/>
          </a:bodyPr>
          <a:lstStyle/>
          <a:p>
            <a:pPr marL="457200" lvl="0" indent="-381000" algn="l" rtl="0">
              <a:spcBef>
                <a:spcPts val="300"/>
              </a:spcBef>
              <a:spcAft>
                <a:spcPts val="300"/>
              </a:spcAft>
              <a:buSzPts val="2400"/>
              <a:buChar char="●"/>
            </a:pPr>
            <a:r>
              <a:rPr lang="en-US" dirty="0"/>
              <a:t>Learn how to effectively request accommodations to meet their needs in appointments, the workplace, and other settings to ensure accessibility. </a:t>
            </a:r>
            <a:endParaRPr dirty="0"/>
          </a:p>
          <a:p>
            <a:pPr marL="457200" lvl="0" indent="-381000" algn="l" rtl="0">
              <a:spcBef>
                <a:spcPts val="300"/>
              </a:spcBef>
              <a:spcAft>
                <a:spcPts val="300"/>
              </a:spcAft>
              <a:buSzPts val="2400"/>
              <a:buChar char="●"/>
            </a:pPr>
            <a:r>
              <a:rPr lang="en-US" dirty="0"/>
              <a:t>Learn how to utilize communication tools such as </a:t>
            </a:r>
            <a:r>
              <a:rPr lang="en-US" dirty="0" err="1"/>
              <a:t>VideoPhone</a:t>
            </a:r>
            <a:r>
              <a:rPr lang="en-US" dirty="0"/>
              <a:t>, relay services, and enable closed captions.</a:t>
            </a:r>
            <a:endParaRPr dirty="0"/>
          </a:p>
          <a:p>
            <a:pPr marL="457200" lvl="0" indent="-381000" algn="l" rtl="0">
              <a:spcBef>
                <a:spcPts val="300"/>
              </a:spcBef>
              <a:spcAft>
                <a:spcPts val="300"/>
              </a:spcAft>
              <a:buSzPts val="2400"/>
              <a:buChar char="●"/>
            </a:pPr>
            <a:r>
              <a:rPr lang="en-US" dirty="0"/>
              <a:t>Call a specific movie theatre or event organizer to request an interpreter for the Deaf community.</a:t>
            </a:r>
            <a:endParaRPr dirty="0"/>
          </a:p>
          <a:p>
            <a:pPr marL="457200" lvl="0" indent="-381000" algn="l" rtl="0">
              <a:spcBef>
                <a:spcPts val="300"/>
              </a:spcBef>
              <a:spcAft>
                <a:spcPts val="300"/>
              </a:spcAft>
              <a:buSzPts val="2400"/>
              <a:buChar char="●"/>
            </a:pPr>
            <a:r>
              <a:rPr lang="en-US" dirty="0"/>
              <a:t>Interview Deaf adults for their advice on navigating the hearing world to become better self-advocates as Deaf individuals</a:t>
            </a:r>
            <a:endParaRPr dirty="0"/>
          </a:p>
          <a:p>
            <a:pPr marL="457200" lvl="0" indent="-381000" algn="l" rtl="0">
              <a:spcBef>
                <a:spcPts val="300"/>
              </a:spcBef>
              <a:spcAft>
                <a:spcPts val="300"/>
              </a:spcAft>
              <a:buSzPts val="2400"/>
              <a:buChar char="●"/>
            </a:pPr>
            <a:r>
              <a:rPr lang="en-US" dirty="0"/>
              <a:t>Share your voice to get your needs related to accessing information at home or school.</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ctrTitle"/>
          </p:nvPr>
        </p:nvSpPr>
        <p:spPr>
          <a:xfrm>
            <a:off x="606868" y="2895455"/>
            <a:ext cx="11000232" cy="9144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rgbClr val="101820"/>
              </a:buClr>
              <a:buSzPts val="4000"/>
              <a:buFont typeface="Calibri"/>
              <a:buNone/>
            </a:pPr>
            <a:r>
              <a:rPr lang="en-US" dirty="0"/>
              <a:t>Questions?</a:t>
            </a:r>
            <a:endParaRPr dirty="0"/>
          </a:p>
        </p:txBody>
      </p:sp>
      <p:sp>
        <p:nvSpPr>
          <p:cNvPr id="300" name="Google Shape;300;p14"/>
          <p:cNvSpPr txBox="1">
            <a:spLocks noGrp="1"/>
          </p:cNvSpPr>
          <p:nvPr>
            <p:ph type="subTitle" idx="1"/>
          </p:nvPr>
        </p:nvSpPr>
        <p:spPr>
          <a:xfrm>
            <a:off x="586411" y="3809855"/>
            <a:ext cx="11019300" cy="2152885"/>
          </a:xfrm>
          <a:prstGeom prst="rect">
            <a:avLst/>
          </a:prstGeom>
          <a:noFill/>
          <a:ln>
            <a:noFill/>
          </a:ln>
        </p:spPr>
        <p:txBody>
          <a:bodyPr spcFirstLastPara="1" wrap="square" lIns="91425" tIns="45700" rIns="91425" bIns="45700" anchor="t" anchorCtr="0">
            <a:noAutofit/>
          </a:bodyPr>
          <a:lstStyle/>
          <a:p>
            <a:pPr marL="0" lvl="0" indent="0"/>
            <a:r>
              <a:rPr lang="en-US" dirty="0"/>
              <a:t>Thank you!</a:t>
            </a:r>
          </a:p>
          <a:p>
            <a:pPr marL="0" lvl="0" indent="0"/>
            <a:endParaRPr lang="en-US" dirty="0"/>
          </a:p>
          <a:p>
            <a:pPr marL="0" lvl="0" indent="0" algn="ctr" rtl="0">
              <a:lnSpc>
                <a:spcPct val="100000"/>
              </a:lnSpc>
              <a:spcBef>
                <a:spcPts val="0"/>
              </a:spcBef>
              <a:spcAft>
                <a:spcPts val="0"/>
              </a:spcAft>
              <a:buSzPts val="2400"/>
              <a:buNone/>
            </a:pPr>
            <a:r>
              <a:rPr lang="en-US" dirty="0"/>
              <a:t>Lance Gonzalez </a:t>
            </a:r>
            <a:endParaRPr dirty="0"/>
          </a:p>
          <a:p>
            <a:pPr marL="0" lvl="0" indent="0" algn="ctr" rtl="0">
              <a:lnSpc>
                <a:spcPct val="100000"/>
              </a:lnSpc>
              <a:spcBef>
                <a:spcPts val="0"/>
              </a:spcBef>
              <a:spcAft>
                <a:spcPts val="0"/>
              </a:spcAft>
              <a:buSzPts val="2400"/>
              <a:buNone/>
            </a:pPr>
            <a:r>
              <a:rPr lang="en-US" dirty="0">
                <a:hlinkClick r:id="rId3"/>
              </a:rPr>
              <a:t>Lance.Gonzalez@msa.state.mn.us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6b98cd9c03_0_6"/>
          <p:cNvSpPr txBox="1">
            <a:spLocks noGrp="1"/>
          </p:cNvSpPr>
          <p:nvPr>
            <p:ph type="title"/>
          </p:nvPr>
        </p:nvSpPr>
        <p:spPr>
          <a:xfrm>
            <a:off x="603504" y="1572768"/>
            <a:ext cx="6266853" cy="1133856"/>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Expressive ASL Skills Activities</a:t>
            </a:r>
            <a:endParaRPr dirty="0"/>
          </a:p>
        </p:txBody>
      </p:sp>
      <p:sp>
        <p:nvSpPr>
          <p:cNvPr id="137" name="Google Shape;137;g26b98cd9c03_0_6"/>
          <p:cNvSpPr txBox="1">
            <a:spLocks noGrp="1"/>
          </p:cNvSpPr>
          <p:nvPr>
            <p:ph type="body" idx="1"/>
          </p:nvPr>
        </p:nvSpPr>
        <p:spPr>
          <a:xfrm>
            <a:off x="752926" y="2791730"/>
            <a:ext cx="7537634" cy="3775275"/>
          </a:xfrm>
          <a:prstGeom prst="rect">
            <a:avLst/>
          </a:prstGeom>
        </p:spPr>
        <p:txBody>
          <a:bodyPr spcFirstLastPara="1" wrap="square" lIns="45700" tIns="45700" rIns="45700" bIns="45700" anchor="t" anchorCtr="0">
            <a:noAutofit/>
          </a:bodyPr>
          <a:lstStyle/>
          <a:p>
            <a:pPr marL="457200" lvl="0" indent="-381000" algn="l" rtl="0">
              <a:spcBef>
                <a:spcPts val="600"/>
              </a:spcBef>
              <a:spcAft>
                <a:spcPts val="600"/>
              </a:spcAft>
              <a:buSzPts val="2400"/>
              <a:buChar char="●"/>
            </a:pPr>
            <a:r>
              <a:rPr lang="en-US" dirty="0"/>
              <a:t>Rory’s Story Cubes (</a:t>
            </a:r>
            <a:r>
              <a:rPr lang="en-US" u="sng" dirty="0">
                <a:solidFill>
                  <a:schemeClr val="hlink"/>
                </a:solidFill>
                <a:hlinkClick r:id="rId3"/>
              </a:rPr>
              <a:t>https://www.storycubes.com/en/</a:t>
            </a:r>
            <a:r>
              <a:rPr lang="en-US" dirty="0"/>
              <a:t>)</a:t>
            </a:r>
            <a:endParaRPr dirty="0"/>
          </a:p>
          <a:p>
            <a:pPr marL="457200" lvl="0" indent="-381000" algn="l" rtl="0">
              <a:spcBef>
                <a:spcPts val="600"/>
              </a:spcBef>
              <a:spcAft>
                <a:spcPts val="600"/>
              </a:spcAft>
              <a:buSzPts val="2400"/>
              <a:buChar char="●"/>
            </a:pPr>
            <a:r>
              <a:rPr lang="en-US" dirty="0"/>
              <a:t>Pick a picture based on student’s prior knowledge.</a:t>
            </a:r>
            <a:endParaRPr dirty="0"/>
          </a:p>
          <a:p>
            <a:pPr marL="457200" lvl="0" indent="-381000" algn="l" rtl="0">
              <a:spcBef>
                <a:spcPts val="600"/>
              </a:spcBef>
              <a:spcAft>
                <a:spcPts val="600"/>
              </a:spcAft>
              <a:buSzPts val="2400"/>
              <a:buChar char="●"/>
            </a:pPr>
            <a:r>
              <a:rPr lang="en-US" dirty="0"/>
              <a:t>Description an object in the classroom and guess what object.</a:t>
            </a:r>
            <a:endParaRPr dirty="0"/>
          </a:p>
          <a:p>
            <a:pPr marL="457200" lvl="0" indent="-381000" algn="l" rtl="0">
              <a:spcBef>
                <a:spcPts val="600"/>
              </a:spcBef>
              <a:spcAft>
                <a:spcPts val="600"/>
              </a:spcAft>
              <a:buSzPts val="2400"/>
              <a:buChar char="●"/>
            </a:pPr>
            <a:r>
              <a:rPr lang="en-US" dirty="0"/>
              <a:t>ASL Handshape Game Cards for multi-purpose</a:t>
            </a:r>
            <a:endParaRPr dirty="0"/>
          </a:p>
        </p:txBody>
      </p:sp>
      <p:pic>
        <p:nvPicPr>
          <p:cNvPr id="138" name="Google Shape;138;g26b98cd9c03_0_6" descr="Story cubes game designed for children, with colorful dice showing different pictures to spark imagination."/>
          <p:cNvPicPr preferRelativeResize="0"/>
          <p:nvPr/>
        </p:nvPicPr>
        <p:blipFill>
          <a:blip r:embed="rId4">
            <a:alphaModFix/>
          </a:blip>
          <a:stretch>
            <a:fillRect/>
          </a:stretch>
        </p:blipFill>
        <p:spPr>
          <a:xfrm>
            <a:off x="8435947" y="1913956"/>
            <a:ext cx="2426833" cy="1993833"/>
          </a:xfrm>
          <a:prstGeom prst="rect">
            <a:avLst/>
          </a:prstGeom>
          <a:noFill/>
          <a:ln>
            <a:noFill/>
          </a:ln>
        </p:spPr>
      </p:pic>
      <p:pic>
        <p:nvPicPr>
          <p:cNvPr id="139" name="Google Shape;139;g26b98cd9c03_0_6" descr="A set of educational cards depicting sign language handshapes with illustrations on a patterned background"/>
          <p:cNvPicPr preferRelativeResize="0"/>
          <p:nvPr/>
        </p:nvPicPr>
        <p:blipFill>
          <a:blip r:embed="rId5">
            <a:alphaModFix/>
          </a:blip>
          <a:stretch>
            <a:fillRect/>
          </a:stretch>
        </p:blipFill>
        <p:spPr>
          <a:xfrm>
            <a:off x="8435947" y="4411094"/>
            <a:ext cx="1687975" cy="1688000"/>
          </a:xfrm>
          <a:prstGeom prst="rect">
            <a:avLst/>
          </a:prstGeom>
          <a:noFill/>
          <a:ln>
            <a:noFill/>
          </a:ln>
        </p:spPr>
      </p:pic>
      <p:pic>
        <p:nvPicPr>
          <p:cNvPr id="140" name="Google Shape;140;g26b98cd9c03_0_6" descr="Game cards with American Sign Language handshapes for practicing and mastering sign language skills."/>
          <p:cNvPicPr preferRelativeResize="0"/>
          <p:nvPr/>
        </p:nvPicPr>
        <p:blipFill>
          <a:blip r:embed="rId6">
            <a:alphaModFix/>
          </a:blip>
          <a:stretch>
            <a:fillRect/>
          </a:stretch>
        </p:blipFill>
        <p:spPr>
          <a:xfrm>
            <a:off x="10269310" y="3947127"/>
            <a:ext cx="1591298" cy="21519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6b98cd9c03_0_1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solidFill>
                  <a:srgbClr val="0D0D0D"/>
                </a:solidFill>
                <a:highlight>
                  <a:schemeClr val="lt1"/>
                </a:highlight>
              </a:rPr>
              <a:t>Receptive ASL Skills</a:t>
            </a:r>
            <a:endParaRPr dirty="0"/>
          </a:p>
        </p:txBody>
      </p:sp>
      <p:sp>
        <p:nvSpPr>
          <p:cNvPr id="147" name="Google Shape;147;g26b98cd9c03_0_15"/>
          <p:cNvSpPr txBox="1">
            <a:spLocks noGrp="1"/>
          </p:cNvSpPr>
          <p:nvPr>
            <p:ph type="body" idx="1"/>
          </p:nvPr>
        </p:nvSpPr>
        <p:spPr>
          <a:xfrm>
            <a:off x="767468" y="2803766"/>
            <a:ext cx="9534772" cy="3727144"/>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Clr>
                <a:schemeClr val="dk1"/>
              </a:buClr>
              <a:buSzPts val="1100"/>
              <a:buFont typeface="Arial"/>
              <a:buNone/>
            </a:pPr>
            <a:r>
              <a:rPr lang="en-US" dirty="0"/>
              <a:t>This focuses on the student's ability to understand and comprehend ASL signs and sentences presented by others, such as teachers or peers, during classroom activities. The goal is for the student to accurately identify and interpret ASL communication in various contexts.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6b98cd9c03_0_21"/>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dirty="0"/>
              <a:t>Receptive ASL Skills Activities</a:t>
            </a:r>
            <a:endParaRPr dirty="0"/>
          </a:p>
        </p:txBody>
      </p:sp>
      <p:sp>
        <p:nvSpPr>
          <p:cNvPr id="154" name="Google Shape;154;g26b98cd9c03_0_21"/>
          <p:cNvSpPr txBox="1">
            <a:spLocks noGrp="1"/>
          </p:cNvSpPr>
          <p:nvPr>
            <p:ph type="body" idx="1"/>
          </p:nvPr>
        </p:nvSpPr>
        <p:spPr>
          <a:prstGeom prst="rect">
            <a:avLst/>
          </a:prstGeom>
        </p:spPr>
        <p:txBody>
          <a:bodyPr spcFirstLastPara="1" wrap="square" lIns="45700" tIns="45700" rIns="45700" bIns="45700" anchor="t" anchorCtr="0">
            <a:noAutofit/>
          </a:bodyPr>
          <a:lstStyle/>
          <a:p>
            <a:pPr marL="457200" lvl="0" indent="-381000" algn="l" rtl="0">
              <a:spcBef>
                <a:spcPts val="600"/>
              </a:spcBef>
              <a:spcAft>
                <a:spcPts val="600"/>
              </a:spcAft>
              <a:buSzPts val="2400"/>
              <a:buChar char="●"/>
            </a:pPr>
            <a:r>
              <a:rPr lang="en-US" dirty="0"/>
              <a:t>Read aloud a book**</a:t>
            </a:r>
            <a:endParaRPr dirty="0"/>
          </a:p>
          <a:p>
            <a:pPr marL="457200" lvl="0" indent="-381000" algn="l" rtl="0">
              <a:spcBef>
                <a:spcPts val="600"/>
              </a:spcBef>
              <a:spcAft>
                <a:spcPts val="600"/>
              </a:spcAft>
              <a:buSzPts val="2400"/>
              <a:buChar char="●"/>
            </a:pPr>
            <a:r>
              <a:rPr lang="en-US" dirty="0"/>
              <a:t>ASL short story video** (</a:t>
            </a:r>
            <a:r>
              <a:rPr lang="en-US" dirty="0" err="1"/>
              <a:t>youtube</a:t>
            </a:r>
            <a:r>
              <a:rPr lang="en-US" dirty="0"/>
              <a:t> and in house ASL videos)</a:t>
            </a:r>
            <a:endParaRPr dirty="0"/>
          </a:p>
          <a:p>
            <a:pPr marL="457200" lvl="0" indent="-381000" algn="l" rtl="0">
              <a:spcBef>
                <a:spcPts val="600"/>
              </a:spcBef>
              <a:spcAft>
                <a:spcPts val="600"/>
              </a:spcAft>
              <a:buSzPts val="2400"/>
              <a:buChar char="●"/>
            </a:pPr>
            <a:r>
              <a:rPr lang="en-US" dirty="0"/>
              <a:t>Train ASL short story (pair or small group) </a:t>
            </a:r>
            <a:endParaRPr dirty="0"/>
          </a:p>
          <a:p>
            <a:pPr marL="457200" lvl="0" indent="-381000" algn="l" rtl="0">
              <a:spcBef>
                <a:spcPts val="600"/>
              </a:spcBef>
              <a:spcAft>
                <a:spcPts val="600"/>
              </a:spcAft>
              <a:buSzPts val="2400"/>
              <a:buChar char="●"/>
            </a:pPr>
            <a:r>
              <a:rPr lang="en-US" dirty="0"/>
              <a:t>Description an object or cartoon appearance and draw the picture match the description.</a:t>
            </a:r>
          </a:p>
          <a:p>
            <a:pPr marL="76200" lvl="0" indent="0" algn="l" rtl="0">
              <a:spcBef>
                <a:spcPts val="0"/>
              </a:spcBef>
              <a:spcAft>
                <a:spcPts val="0"/>
              </a:spcAft>
              <a:buSzPts val="2400"/>
            </a:pPr>
            <a:endParaRPr lang="en-US" dirty="0"/>
          </a:p>
          <a:p>
            <a:pPr marL="76200" lvl="0" indent="0" algn="l" rtl="0">
              <a:spcBef>
                <a:spcPts val="0"/>
              </a:spcBef>
              <a:spcAft>
                <a:spcPts val="0"/>
              </a:spcAft>
              <a:buSzPts val="2400"/>
            </a:pPr>
            <a:endParaRPr lang="en-US" dirty="0"/>
          </a:p>
          <a:p>
            <a:pPr marL="76200" indent="0" algn="r">
              <a:spcBef>
                <a:spcPts val="0"/>
              </a:spcBef>
            </a:pPr>
            <a:r>
              <a:rPr lang="en-US" dirty="0"/>
              <a:t>**Ask questions to check if students are following the video or story.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6b98cd9c03_0_27"/>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300"/>
              <a:buFont typeface="Arial"/>
              <a:buNone/>
            </a:pPr>
            <a:r>
              <a:rPr lang="en-US" dirty="0"/>
              <a:t>ASL Vocabulary Expansion</a:t>
            </a:r>
            <a:endParaRPr sz="5000" dirty="0"/>
          </a:p>
        </p:txBody>
      </p:sp>
      <p:sp>
        <p:nvSpPr>
          <p:cNvPr id="162" name="Google Shape;162;g26b98cd9c03_0_27"/>
          <p:cNvSpPr txBox="1">
            <a:spLocks noGrp="1"/>
          </p:cNvSpPr>
          <p:nvPr>
            <p:ph type="body" idx="1"/>
          </p:nvPr>
        </p:nvSpPr>
        <p:spPr>
          <a:xfrm>
            <a:off x="767468" y="2803766"/>
            <a:ext cx="9931012" cy="3727144"/>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Clr>
                <a:schemeClr val="dk1"/>
              </a:buClr>
              <a:buSzPts val="1100"/>
              <a:buFont typeface="Arial"/>
              <a:buNone/>
            </a:pPr>
            <a:r>
              <a:rPr lang="en-US" dirty="0"/>
              <a:t>This involves actively learning new signs related to classroom content or everyday life and incorporating them into their communication. It's important for the student to continuously expand their ASL vocabulary to express a wider range of ideas and concepts effectively.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6b98cd9c03_0_33"/>
          <p:cNvSpPr txBox="1">
            <a:spLocks noGrp="1"/>
          </p:cNvSpPr>
          <p:nvPr>
            <p:ph type="title"/>
          </p:nvPr>
        </p:nvSpPr>
        <p:spPr>
          <a:prstGeom prst="rect">
            <a:avLst/>
          </a:prstGeom>
        </p:spPr>
        <p:txBody>
          <a:bodyPr spcFirstLastPara="1" wrap="square" lIns="91425" tIns="45700" rIns="91425" bIns="45700" anchor="ctr" anchorCtr="0">
            <a:noAutofit/>
          </a:bodyPr>
          <a:lstStyle/>
          <a:p>
            <a:pPr lvl="0">
              <a:buClr>
                <a:schemeClr val="dk1"/>
              </a:buClr>
              <a:buSzPts val="1100"/>
            </a:pPr>
            <a:r>
              <a:rPr lang="en-US" dirty="0"/>
              <a:t>ASL Vocabulary Expansion Activities</a:t>
            </a:r>
            <a:endParaRPr dirty="0"/>
          </a:p>
        </p:txBody>
      </p:sp>
      <p:sp>
        <p:nvSpPr>
          <p:cNvPr id="169" name="Google Shape;169;g26b98cd9c03_0_33"/>
          <p:cNvSpPr txBox="1">
            <a:spLocks noGrp="1"/>
          </p:cNvSpPr>
          <p:nvPr>
            <p:ph type="body" idx="1"/>
          </p:nvPr>
        </p:nvSpPr>
        <p:spPr>
          <a:prstGeom prst="rect">
            <a:avLst/>
          </a:prstGeom>
        </p:spPr>
        <p:txBody>
          <a:bodyPr spcFirstLastPara="1" wrap="square" lIns="45700" tIns="45700" rIns="45700" bIns="45700" anchor="t" anchorCtr="0">
            <a:noAutofit/>
          </a:bodyPr>
          <a:lstStyle/>
          <a:p>
            <a:pPr marL="0" lvl="0" indent="0" algn="l" rtl="0">
              <a:spcAft>
                <a:spcPts val="1200"/>
              </a:spcAft>
              <a:buNone/>
            </a:pPr>
            <a:r>
              <a:rPr lang="en-US" dirty="0"/>
              <a:t>Homonym (same word different sign)</a:t>
            </a:r>
            <a:endParaRPr dirty="0"/>
          </a:p>
          <a:p>
            <a:pPr marL="457200" lvl="0" indent="-381000" algn="l" rtl="0">
              <a:spcAft>
                <a:spcPts val="1200"/>
              </a:spcAft>
              <a:buSzPts val="2400"/>
              <a:buChar char="●"/>
            </a:pPr>
            <a:r>
              <a:rPr lang="en-US" dirty="0"/>
              <a:t>Example- “GROW”</a:t>
            </a:r>
            <a:endParaRPr dirty="0"/>
          </a:p>
          <a:p>
            <a:pPr marL="457200" lvl="0" indent="-381000" algn="l" rtl="0">
              <a:spcAft>
                <a:spcPts val="1200"/>
              </a:spcAft>
              <a:buSzPts val="2400"/>
              <a:buChar char="●"/>
            </a:pPr>
            <a:r>
              <a:rPr lang="en-US" dirty="0"/>
              <a:t>Example- “RUN”</a:t>
            </a:r>
            <a:endParaRPr dirty="0"/>
          </a:p>
        </p:txBody>
      </p:sp>
      <p:pic>
        <p:nvPicPr>
          <p:cNvPr id="170" name="Google Shape;170;g26b98cd9c03_0_33" descr="A room engulfed in flames, with intense fire consuming furniture and visible structural elements."/>
          <p:cNvPicPr preferRelativeResize="0"/>
          <p:nvPr/>
        </p:nvPicPr>
        <p:blipFill>
          <a:blip r:embed="rId3">
            <a:alphaModFix/>
          </a:blip>
          <a:stretch>
            <a:fillRect/>
          </a:stretch>
        </p:blipFill>
        <p:spPr>
          <a:xfrm>
            <a:off x="6293968" y="3246120"/>
            <a:ext cx="1526767" cy="1189967"/>
          </a:xfrm>
          <a:prstGeom prst="rect">
            <a:avLst/>
          </a:prstGeom>
          <a:noFill/>
          <a:ln>
            <a:noFill/>
          </a:ln>
        </p:spPr>
      </p:pic>
      <p:pic>
        <p:nvPicPr>
          <p:cNvPr id="171" name="Google Shape;171;g26b98cd9c03_0_33" descr="Monochrome illustration of a bald man's face, featuring a developing beard."/>
          <p:cNvPicPr preferRelativeResize="0"/>
          <p:nvPr/>
        </p:nvPicPr>
        <p:blipFill>
          <a:blip r:embed="rId4">
            <a:alphaModFix/>
          </a:blip>
          <a:stretch>
            <a:fillRect/>
          </a:stretch>
        </p:blipFill>
        <p:spPr>
          <a:xfrm>
            <a:off x="8305404" y="2855928"/>
            <a:ext cx="1366176" cy="1580166"/>
          </a:xfrm>
          <a:prstGeom prst="rect">
            <a:avLst/>
          </a:prstGeom>
          <a:noFill/>
          <a:ln>
            <a:noFill/>
          </a:ln>
        </p:spPr>
      </p:pic>
      <p:pic>
        <p:nvPicPr>
          <p:cNvPr id="172" name="Google Shape;172;g26b98cd9c03_0_33" descr="A snowy landscape with falling snow on trees and ground. No person in sight."/>
          <p:cNvPicPr preferRelativeResize="0"/>
          <p:nvPr/>
        </p:nvPicPr>
        <p:blipFill>
          <a:blip r:embed="rId5">
            <a:alphaModFix/>
          </a:blip>
          <a:stretch>
            <a:fillRect/>
          </a:stretch>
        </p:blipFill>
        <p:spPr>
          <a:xfrm>
            <a:off x="10099110" y="3147241"/>
            <a:ext cx="1432534" cy="1387733"/>
          </a:xfrm>
          <a:prstGeom prst="rect">
            <a:avLst/>
          </a:prstGeom>
          <a:noFill/>
          <a:ln>
            <a:noFill/>
          </a:ln>
        </p:spPr>
      </p:pic>
      <p:pic>
        <p:nvPicPr>
          <p:cNvPr id="173" name="Google Shape;173;g26b98cd9c03_0_33" descr="Illustration of a child with a cold, showing symptoms like a runny nose."/>
          <p:cNvPicPr preferRelativeResize="0"/>
          <p:nvPr/>
        </p:nvPicPr>
        <p:blipFill>
          <a:blip r:embed="rId6">
            <a:alphaModFix/>
          </a:blip>
          <a:stretch>
            <a:fillRect/>
          </a:stretch>
        </p:blipFill>
        <p:spPr>
          <a:xfrm>
            <a:off x="6351077" y="4873878"/>
            <a:ext cx="1109300" cy="1109299"/>
          </a:xfrm>
          <a:prstGeom prst="rect">
            <a:avLst/>
          </a:prstGeom>
          <a:noFill/>
          <a:ln>
            <a:noFill/>
          </a:ln>
        </p:spPr>
      </p:pic>
      <p:pic>
        <p:nvPicPr>
          <p:cNvPr id="174" name="Google Shape;174;g26b98cd9c03_0_33" descr="A cartoon boy is non stop running in the blue sky background. "/>
          <p:cNvPicPr preferRelativeResize="0"/>
          <p:nvPr/>
        </p:nvPicPr>
        <p:blipFill>
          <a:blip r:embed="rId7">
            <a:alphaModFix/>
          </a:blip>
          <a:stretch>
            <a:fillRect/>
          </a:stretch>
        </p:blipFill>
        <p:spPr>
          <a:xfrm>
            <a:off x="8073435" y="4855994"/>
            <a:ext cx="1526766" cy="1145067"/>
          </a:xfrm>
          <a:prstGeom prst="rect">
            <a:avLst/>
          </a:prstGeom>
          <a:noFill/>
          <a:ln>
            <a:noFill/>
          </a:ln>
        </p:spPr>
      </p:pic>
      <p:pic>
        <p:nvPicPr>
          <p:cNvPr id="175" name="Google Shape;175;g26b98cd9c03_0_33" descr="Monochrome image showing a water faucet in action."/>
          <p:cNvPicPr preferRelativeResize="0"/>
          <p:nvPr/>
        </p:nvPicPr>
        <p:blipFill>
          <a:blip r:embed="rId8">
            <a:alphaModFix/>
          </a:blip>
          <a:stretch>
            <a:fillRect/>
          </a:stretch>
        </p:blipFill>
        <p:spPr>
          <a:xfrm>
            <a:off x="10213260" y="4735187"/>
            <a:ext cx="1109300" cy="13866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Title 1">
            <a:extLst>
              <a:ext uri="{FF2B5EF4-FFF2-40B4-BE49-F238E27FC236}">
                <a16:creationId xmlns:a16="http://schemas.microsoft.com/office/drawing/2014/main" id="{BF1F06C8-8CFD-20C4-7FAD-63DD792A8E3A}"/>
              </a:ext>
            </a:extLst>
          </p:cNvPr>
          <p:cNvSpPr>
            <a:spLocks noGrp="1"/>
          </p:cNvSpPr>
          <p:nvPr>
            <p:ph type="title"/>
          </p:nvPr>
        </p:nvSpPr>
        <p:spPr>
          <a:xfrm>
            <a:off x="603504" y="1877568"/>
            <a:ext cx="9221216" cy="527554"/>
          </a:xfrm>
        </p:spPr>
        <p:txBody>
          <a:bodyPr/>
          <a:lstStyle/>
          <a:p>
            <a:r>
              <a:rPr lang="en-US" dirty="0"/>
              <a:t>ASL Vocabulary Expansion Activities, </a:t>
            </a:r>
            <a:r>
              <a:rPr lang="en-US" sz="3200" dirty="0"/>
              <a:t>continued</a:t>
            </a:r>
          </a:p>
        </p:txBody>
      </p:sp>
      <p:sp>
        <p:nvSpPr>
          <p:cNvPr id="182" name="Google Shape;182;g26b98cd9c03_0_39"/>
          <p:cNvSpPr txBox="1">
            <a:spLocks noGrp="1"/>
          </p:cNvSpPr>
          <p:nvPr>
            <p:ph type="body" idx="1"/>
          </p:nvPr>
        </p:nvSpPr>
        <p:spPr>
          <a:xfrm>
            <a:off x="752926" y="2791730"/>
            <a:ext cx="3459678" cy="3775275"/>
          </a:xfrm>
          <a:prstGeom prst="rect">
            <a:avLst/>
          </a:prstGeom>
        </p:spPr>
        <p:txBody>
          <a:bodyPr spcFirstLastPara="1" wrap="square" lIns="45700" tIns="45700" rIns="45700" bIns="45700" anchor="t" anchorCtr="0">
            <a:noAutofit/>
          </a:bodyPr>
          <a:lstStyle/>
          <a:p>
            <a:pPr marL="457200" lvl="0" indent="-381000" algn="l" rtl="0">
              <a:spcBef>
                <a:spcPts val="1200"/>
              </a:spcBef>
              <a:spcAft>
                <a:spcPts val="0"/>
              </a:spcAft>
              <a:buSzPts val="2400"/>
              <a:buChar char="●"/>
            </a:pPr>
            <a:r>
              <a:rPr lang="en-US" dirty="0"/>
              <a:t>Compound words</a:t>
            </a:r>
            <a:r>
              <a:rPr lang="en-US" sz="2100" dirty="0"/>
              <a:t> </a:t>
            </a:r>
            <a:endParaRPr sz="2100" dirty="0"/>
          </a:p>
        </p:txBody>
      </p:sp>
      <p:pic>
        <p:nvPicPr>
          <p:cNvPr id="183" name="Google Shape;183;g26b98cd9c03_0_39" descr="Yellow Sun graphic"/>
          <p:cNvPicPr preferRelativeResize="0"/>
          <p:nvPr/>
        </p:nvPicPr>
        <p:blipFill>
          <a:blip r:embed="rId3">
            <a:alphaModFix/>
          </a:blip>
          <a:stretch>
            <a:fillRect/>
          </a:stretch>
        </p:blipFill>
        <p:spPr>
          <a:xfrm>
            <a:off x="5280548" y="2464083"/>
            <a:ext cx="993526" cy="993551"/>
          </a:xfrm>
          <a:prstGeom prst="rect">
            <a:avLst/>
          </a:prstGeom>
          <a:noFill/>
          <a:ln>
            <a:noFill/>
          </a:ln>
        </p:spPr>
      </p:pic>
      <p:pic>
        <p:nvPicPr>
          <p:cNvPr id="184" name="Google Shape;184;g26b98cd9c03_0_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97634" y="5164084"/>
            <a:ext cx="894573" cy="894550"/>
          </a:xfrm>
          <a:prstGeom prst="rect">
            <a:avLst/>
          </a:prstGeom>
          <a:noFill/>
          <a:ln>
            <a:noFill/>
          </a:ln>
        </p:spPr>
      </p:pic>
      <p:pic>
        <p:nvPicPr>
          <p:cNvPr id="185" name="Google Shape;185;g26b98cd9c03_0_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87943" y="4250142"/>
            <a:ext cx="913950" cy="913918"/>
          </a:xfrm>
          <a:prstGeom prst="rect">
            <a:avLst/>
          </a:prstGeom>
          <a:noFill/>
          <a:ln>
            <a:noFill/>
          </a:ln>
        </p:spPr>
      </p:pic>
      <p:pic>
        <p:nvPicPr>
          <p:cNvPr id="186" name="Google Shape;186;g26b98cd9c03_0_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87945" y="3336185"/>
            <a:ext cx="913950" cy="913950"/>
          </a:xfrm>
          <a:prstGeom prst="rect">
            <a:avLst/>
          </a:prstGeom>
          <a:noFill/>
          <a:ln>
            <a:noFill/>
          </a:ln>
        </p:spPr>
      </p:pic>
      <p:pic>
        <p:nvPicPr>
          <p:cNvPr id="187" name="Google Shape;187;g26b98cd9c03_0_39">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487943" y="2503888"/>
            <a:ext cx="913950" cy="913950"/>
          </a:xfrm>
          <a:prstGeom prst="rect">
            <a:avLst/>
          </a:prstGeom>
          <a:noFill/>
          <a:ln>
            <a:noFill/>
          </a:ln>
        </p:spPr>
      </p:pic>
      <p:pic>
        <p:nvPicPr>
          <p:cNvPr id="188" name="Google Shape;188;g26b98cd9c03_0_39" descr="Pink flower clipart"/>
          <p:cNvPicPr preferRelativeResize="0"/>
          <p:nvPr/>
        </p:nvPicPr>
        <p:blipFill>
          <a:blip r:embed="rId5">
            <a:alphaModFix/>
          </a:blip>
          <a:stretch>
            <a:fillRect/>
          </a:stretch>
        </p:blipFill>
        <p:spPr>
          <a:xfrm>
            <a:off x="7497172" y="2577939"/>
            <a:ext cx="798582" cy="765852"/>
          </a:xfrm>
          <a:prstGeom prst="rect">
            <a:avLst/>
          </a:prstGeom>
          <a:noFill/>
          <a:ln>
            <a:noFill/>
          </a:ln>
        </p:spPr>
      </p:pic>
      <p:pic>
        <p:nvPicPr>
          <p:cNvPr id="189" name="Google Shape;189;g26b98cd9c03_0_39" descr="Gray cloud and raining "/>
          <p:cNvPicPr preferRelativeResize="0"/>
          <p:nvPr/>
        </p:nvPicPr>
        <p:blipFill>
          <a:blip r:embed="rId6">
            <a:alphaModFix/>
          </a:blip>
          <a:stretch>
            <a:fillRect/>
          </a:stretch>
        </p:blipFill>
        <p:spPr>
          <a:xfrm>
            <a:off x="5378019" y="3457638"/>
            <a:ext cx="798574" cy="798598"/>
          </a:xfrm>
          <a:prstGeom prst="rect">
            <a:avLst/>
          </a:prstGeom>
          <a:noFill/>
          <a:ln>
            <a:noFill/>
          </a:ln>
        </p:spPr>
      </p:pic>
      <p:pic>
        <p:nvPicPr>
          <p:cNvPr id="190" name="Google Shape;190;g26b98cd9c03_0_39" descr="Red bow clipart"/>
          <p:cNvPicPr preferRelativeResize="0"/>
          <p:nvPr/>
        </p:nvPicPr>
        <p:blipFill>
          <a:blip r:embed="rId7">
            <a:alphaModFix/>
          </a:blip>
          <a:stretch>
            <a:fillRect/>
          </a:stretch>
        </p:blipFill>
        <p:spPr>
          <a:xfrm>
            <a:off x="7449183" y="3345885"/>
            <a:ext cx="894551" cy="894550"/>
          </a:xfrm>
          <a:prstGeom prst="rect">
            <a:avLst/>
          </a:prstGeom>
          <a:noFill/>
          <a:ln>
            <a:noFill/>
          </a:ln>
        </p:spPr>
      </p:pic>
      <p:pic>
        <p:nvPicPr>
          <p:cNvPr id="191" name="Google Shape;191;g26b98cd9c03_0_39" descr="Butter stick clipart"/>
          <p:cNvPicPr preferRelativeResize="0"/>
          <p:nvPr/>
        </p:nvPicPr>
        <p:blipFill>
          <a:blip r:embed="rId8">
            <a:alphaModFix/>
          </a:blip>
          <a:stretch>
            <a:fillRect/>
          </a:stretch>
        </p:blipFill>
        <p:spPr>
          <a:xfrm>
            <a:off x="5378023" y="4250123"/>
            <a:ext cx="913950" cy="913950"/>
          </a:xfrm>
          <a:prstGeom prst="rect">
            <a:avLst/>
          </a:prstGeom>
          <a:noFill/>
          <a:ln>
            <a:noFill/>
          </a:ln>
        </p:spPr>
      </p:pic>
      <p:pic>
        <p:nvPicPr>
          <p:cNvPr id="192" name="Google Shape;192;g26b98cd9c03_0_39" descr="Black and white stencil fly "/>
          <p:cNvPicPr preferRelativeResize="0"/>
          <p:nvPr/>
        </p:nvPicPr>
        <p:blipFill>
          <a:blip r:embed="rId9">
            <a:alphaModFix/>
          </a:blip>
          <a:stretch>
            <a:fillRect/>
          </a:stretch>
        </p:blipFill>
        <p:spPr>
          <a:xfrm>
            <a:off x="7449195" y="4240433"/>
            <a:ext cx="798575" cy="816501"/>
          </a:xfrm>
          <a:prstGeom prst="rect">
            <a:avLst/>
          </a:prstGeom>
          <a:noFill/>
          <a:ln>
            <a:noFill/>
          </a:ln>
        </p:spPr>
      </p:pic>
      <p:pic>
        <p:nvPicPr>
          <p:cNvPr id="193" name="Google Shape;193;g26b98cd9c03_0_39" descr="Red pop with straw in the pop"/>
          <p:cNvPicPr preferRelativeResize="0"/>
          <p:nvPr/>
        </p:nvPicPr>
        <p:blipFill>
          <a:blip r:embed="rId10">
            <a:alphaModFix/>
          </a:blip>
          <a:stretch>
            <a:fillRect/>
          </a:stretch>
        </p:blipFill>
        <p:spPr>
          <a:xfrm>
            <a:off x="5435704" y="4947644"/>
            <a:ext cx="798576" cy="1129467"/>
          </a:xfrm>
          <a:prstGeom prst="rect">
            <a:avLst/>
          </a:prstGeom>
          <a:noFill/>
          <a:ln>
            <a:noFill/>
          </a:ln>
        </p:spPr>
      </p:pic>
      <p:pic>
        <p:nvPicPr>
          <p:cNvPr id="194" name="Google Shape;194;g26b98cd9c03_0_39" descr="Corn in the ear "/>
          <p:cNvPicPr preferRelativeResize="0"/>
          <p:nvPr/>
        </p:nvPicPr>
        <p:blipFill>
          <a:blip r:embed="rId11">
            <a:alphaModFix/>
          </a:blip>
          <a:stretch>
            <a:fillRect/>
          </a:stretch>
        </p:blipFill>
        <p:spPr>
          <a:xfrm>
            <a:off x="7399695" y="5254912"/>
            <a:ext cx="993525" cy="9934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6b98cd9c03_0_4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300"/>
              <a:buFont typeface="Arial"/>
              <a:buNone/>
            </a:pPr>
            <a:r>
              <a:rPr lang="en-US" dirty="0"/>
              <a:t>ASL Grammar and Syntax</a:t>
            </a:r>
            <a:endParaRPr dirty="0"/>
          </a:p>
        </p:txBody>
      </p:sp>
      <p:sp>
        <p:nvSpPr>
          <p:cNvPr id="201" name="Google Shape;201;g26b98cd9c03_0_45"/>
          <p:cNvSpPr txBox="1">
            <a:spLocks noGrp="1"/>
          </p:cNvSpPr>
          <p:nvPr>
            <p:ph type="body" idx="1"/>
          </p:nvPr>
        </p:nvSpPr>
        <p:spPr>
          <a:xfrm>
            <a:off x="767468" y="2803766"/>
            <a:ext cx="9697332" cy="3727144"/>
          </a:xfrm>
          <a:prstGeom prst="rect">
            <a:avLst/>
          </a:prstGeom>
        </p:spPr>
        <p:txBody>
          <a:bodyPr spcFirstLastPara="1" wrap="square" lIns="45700" tIns="45700" rIns="45700" bIns="45700" anchor="t" anchorCtr="0">
            <a:noAutofit/>
          </a:bodyPr>
          <a:lstStyle/>
          <a:p>
            <a:pPr marL="0" lvl="0" indent="0" algn="l" rtl="0">
              <a:spcBef>
                <a:spcPts val="1200"/>
              </a:spcBef>
              <a:spcAft>
                <a:spcPts val="1200"/>
              </a:spcAft>
              <a:buClr>
                <a:schemeClr val="dk1"/>
              </a:buClr>
              <a:buSzPts val="1100"/>
              <a:buFont typeface="Arial"/>
              <a:buNone/>
            </a:pPr>
            <a:r>
              <a:rPr lang="en-US" dirty="0"/>
              <a:t>This pertains to the student's understanding and application of the grammatical rules and sentence structure specific to ASL. Mastery of ASL grammar enables the student to construct sentences correctly and convey meaning accurately in their signed communication.</a:t>
            </a:r>
            <a:endParaRPr dirty="0"/>
          </a:p>
        </p:txBody>
      </p:sp>
    </p:spTree>
  </p:cSld>
  <p:clrMapOvr>
    <a:masterClrMapping/>
  </p:clrMapOvr>
</p:sld>
</file>

<file path=ppt/theme/theme1.xml><?xml version="1.0" encoding="utf-8"?>
<a:theme xmlns:a="http://schemas.openxmlformats.org/drawingml/2006/main" name="Integral">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PmhNTFp9paVCd9GrgxWXXJwnqSs=" isBookmarkSet="yes" bookmark="yes" pdftag="H1" artifact="_x0030_" Order="_x0031_"/>
  <Shape xmlns="" ID="gZO9doEbuWKEKSXCE5UFQvjkSh4=" pdftag="P" isBookmarkSet="no" bookmark="no" Order="_x0032_"/>
  <Shape xmlns="" ID="yHwogqk5R9yXpbJ2AKxX5z/MJP8=" isBookmarkSet="yes" bookmark="yes" pdftag="H2" artifact="_x0030_" Order="_x0031_"/>
  <Shape xmlns="" ID="ZOPcFkfzvBTqXvcYixT1ODNdVgQ=" pdftag="P" isBookmarkSet="no" bookmark="no" Order="_x0032_"/>
  <Shape xmlns="" ID="bYNXHH3PHzu2c8baA+h7oT7ojjQ=" isBookmarkSet="yes" bookmark="yes" pdftag="H2" artifact="_x0030_" Order="_x0031_"/>
  <Shape xmlns="" ID="jPTSmyIxvKe7Za/BuTQYd4MZShM=" pdftag="P" isBookmarkSet="no" bookmark="no" Order="_x0032_"/>
  <Shape xmlns="" ID="EE+6WGJiKlRS06YjZ55P1eLyTUg=" formula="no" artifact="_x0030_" inline="no" validate="yes" pdftag="Figure" isBookmarkSet="no" bookmark="no" Order="_x0033_" Lang=""/>
  <HyperLink xmlns="" ID="jPTSmyIxvKe7Za/BuTQYd4MZShM=-357657535292.759_223.4197" validate="" plainAltText="www.storycubes.com" language="" Lang=""/>
  <HyperLink xmlns="" ID="K7p64OlFp1HeDDlmAloN8a3X5i8=554694380313.5673_389.987" plainAltText="Lance.Gonzalez_x0040_msa.state.mn.us" language="" Lang=""/>
  <Shape xmlns="" ID="3F6hZYPZm3GRDGJMnaqns9xN9gc=" formula="no" inline="no" pdftag="Figure" artifact="_x0030_" validate="yes" isBookmarkSet="no" bookmark="no" Order="_x0034_" Lang=""/>
  <Shape xmlns="" ID="mmMZH1/DMlRVWV/qwcnYkr7OqfY=" formula="no" inline="no" artifact="_x0030_" validate="yes" pdftag="Figure" isBookmarkSet="no" bookmark="no" Order="_x0035_" Lang=""/>
  <Shape xmlns="" ID="GFAfI2uui4HNtfvRm42AKscu1VQ=" isBookmarkSet="yes" bookmark="yes" pdftag="H2" artifact="_x0030_" Order="_x0031_"/>
  <Shape xmlns="" ID="ZTRwks2f2fFnEi/Xwh09hSMa54s=" pdftag="P" isBookmarkSet="no" bookmark="no" Order="_x0032_"/>
  <Shape xmlns="" ID="5oMIXeBirOCEltPLPau6QewNJWc=" isBookmarkSet="yes" bookmark="yes" pdftag="H2" artifact="_x0030_" Order="_x0031_"/>
  <Shape xmlns="" ID="hGgkEfyTYq7d2Pi3DrEhQbHjQ4Q=" pdftag="P" isBookmarkSet="no" bookmark="no" Order="_x0032_"/>
  <Shape xmlns="" ID="7wdo9Y1rKFpdDbX0Cyyb0JVE71A=" isBookmarkSet="yes" bookmark="yes" pdftag="H2" artifact="_x0030_" Order="_x0031_"/>
  <Shape xmlns="" ID="7QkGkgoSB7nlnjF4338WBfRSLb0=" pdftag="P" isBookmarkSet="no" bookmark="no" Order="_x0032_"/>
  <Shape xmlns="" ID="bkcf08rckFMV28go/YsxYPDcZxY=" isBookmarkSet="yes" bookmark="yes" pdftag="H2" artifact="_x0030_" Order="_x0031_"/>
  <Shape xmlns="" ID="X9E746t/mEJlnUaK15rghXI9hh8=" pdftag="P" isBookmarkSet="no" bookmark="no" Order="_x0032_"/>
  <Shape xmlns="" ID="rdO05dELzYTcDatuy0MdB2J73yA=" formula="no" inline="no" artifact="_x0030_" validate="yes" pdftag="Figure" isBookmarkSet="no" bookmark="no" Order="_x0033_" Lang=""/>
  <Shape xmlns="" ID="Nfj61X8d9LJiQBjPbYtSJ/liY5M=" formula="no" inline="no" artifact="_x0030_" validate="yes" pdftag="Figure" isBookmarkSet="no" bookmark="no" Order="_x0034_" Lang=""/>
  <Shape xmlns="" ID="f0Q2yPRK0I2G9tmQxifkl+D4fBY=" formula="no" inline="no" artifact="_x0030_" validate="yes" pdftag="Figure" isBookmarkSet="no" bookmark="no" Order="_x0035_" Lang=""/>
  <Shape xmlns="" ID="hsHK7To42xhjagmE5JhVm6Xkat4=" formula="no" inline="no" artifact="_x0030_" validate="yes" pdftag="Figure" isBookmarkSet="no" bookmark="no" Order="_x0036_" Lang=""/>
  <Shape xmlns="" ID="hLbwbvDZAgQlVEfivEqncNrWxK4=" formula="no" inline="no" artifact="_x0030_" validate="yes" pdftag="Figure" isBookmarkSet="no" bookmark="no" Order="_x0037_" Lang=""/>
  <Shape xmlns="" ID="a4NwwL585Duiwypeh+ZcDxlmbg8=" formula="no" inline="no" artifact="_x0030_" validate="yes" pdftag="Figure" isBookmarkSet="no" bookmark="no" Order="_x0038_" Lang=""/>
  <Shape xmlns="" ID="tuQbMMkRfLpIMOFjcEE5vZ9Bgew=" pdftag="H2" isBookmarkSet="no" bookmark="yes" Order="_x0031_"/>
  <Shape xmlns="" ID="h9y74lJX2GyyLBt4Ey1czEjaJK0=" pdftag="P" isBookmarkSet="no" bookmark="no" Order="_x0032_"/>
  <Shape xmlns="" ID="IctS0E3HrCCV15KSG3DeQTZLCX0=" formula="no" inline="no" artifact="_x0030_" validate="yes" pdftag="Figure" isBookmarkSet="no" bookmark="no" Order="_x0033_" Lang=""/>
  <Shape xmlns="" ID="bMoGcbnMN8PCz/gbX92XlJt244M=" Order="_x0031_3" formula="no" inline="no" validate="no" artifact="_x0031_" pdftag="_x005B_Artifact_x005D_" isBookmarkSet="no" bookmark="no" Lang=""/>
  <Shape xmlns="" ID="GpUK1qQO2bpIR0nBQMbEMI9tV4k=" Order="_x0031_1" formula="no" inline="no" validate="no" artifact="_x0031_" pdftag="_x005B_Artifact_x005D_" isBookmarkSet="no" bookmark="no" Lang=""/>
  <Shape xmlns="" ID="zC12QWfv+dv/RhFtNBn8xox9uA0=" artifact="_x0031_" validate="no" formula="no" inline="no" pdftag="Figure" isBookmarkSet="no" bookmark="no" Order="_x0037_" Lang=""/>
  <Shape xmlns="" ID="q68WrWwgPzzB/nuzfGBaycRdMmo=" artifact="_x0031_" validate="no" formula="no" inline="no" pdftag="Figure" isBookmarkSet="no" bookmark="no" Order="_x0034_" Lang=""/>
  <Shape xmlns="" ID="f3lGAHw2yasws49D2lM+4b0x6J0=" formula="no" inline="no" pdftag="Figure" artifact="_x0030_" validate="yes" isBookmarkSet="no" bookmark="no" Order="_x0035_" Lang=""/>
  <Shape xmlns="" ID="IbCI/kwFnvTSvBSbJx0+gGwfPgM=" formula="no" inline="no" artifact="_x0030_" validate="yes" pdftag="Figure" isBookmarkSet="no" bookmark="no" Order="_x0036_" Lang=""/>
  <Shape xmlns="" ID="TD9iLCE1BgI+Oa/cOiSLLxKKcfk=" formula="no" inline="no" artifact="_x0030_" validate="yes" pdftag="Figure" isBookmarkSet="no" bookmark="no" Order="_x0038_" Lang=""/>
  <Shape xmlns="" ID="0ndkbw/AA5jZRxvFgCnfZBsU50Q=" formula="no" inline="no" artifact="_x0030_" validate="yes" pdftag="Figure" isBookmarkSet="no" bookmark="no" Order="_x0039_" Lang=""/>
  <Shape xmlns="" ID="ELdTuetKanDUlwl/tqY3lZZ0C4w=" formula="no" artifact="_x0030_" inline="no" validate="yes" pdftag="Figure" isBookmarkSet="no" bookmark="no" Order="_x0031_0" Lang=""/>
  <Shape xmlns="" ID="SqTC/0IW7vtf1w/gsgOyDH/6cC0=" formula="no" artifact="_x0030_" inline="no" validate="yes" pdftag="Figure" isBookmarkSet="no" bookmark="no" Order="_x0031_1" Lang=""/>
  <Shape xmlns="" ID="DuikBYpUYFEXnDtcuCDzs6R/8r0=" formula="no" artifact="_x0030_" inline="no" validate="yes" pdftag="Figure" isBookmarkSet="no" bookmark="no" Order="_x0031_2" Lang=""/>
  <Shape xmlns="" ID="K+0dPatsYiS7x/exEU/NSck1R2o=" isBookmarkSet="yes" bookmark="yes" pdftag="H2" artifact="_x0030_" Order="_x0031_"/>
  <Shape xmlns="" ID="kb09Jaia0wn7M82HL+tU4rxC7Cw=" pdftag="P" isBookmarkSet="no" bookmark="no" Order="_x0032_"/>
  <Shape xmlns="" ID="5f5dK6hgLYscS+ejybik45WiKWU=" pdftag="H2" artifact="_x0030_" isBookmarkSet="yes" bookmark="yes" Order="_x0031_"/>
  <Shape xmlns="" ID="2l5mHkoLID6qBTNT897i1rEJav4=" pdftag="P" isBookmarkSet="no" bookmark="no" Order="_x0032_"/>
  <Shape xmlns="" ID="F2jXsQgpexTfZC08bhPNFt/G/FY=" isBookmarkSet="yes" bookmark="yes" pdftag="H2" artifact="_x0030_" Order="_x0031_"/>
  <Shape xmlns="" ID="Qq4+BXZs+oIuxF9flRJ1gjjW8OU=" pdftag="P" isBookmarkSet="no" bookmark="no" Order="_x0032_"/>
  <Shape xmlns="" ID="fR5Enag2pjURMvC7l+1n+OL94nA=" formula="no" artifact="_x0030_" inline="no" validate="yes" pdftag="Figure" isBookmarkSet="no" bookmark="no" Order="_x0033_" Lang=""/>
  <Shape xmlns="" ID="Hv4udxCfMVURq6mJbe6sJs1oyCo=" pdftag="H2" artifact="_x0030_" isBookmarkSet="yes" bookmark="yes" Order="_x0031_"/>
  <Shape xmlns="" ID="Mq9Np/dx+WCrssgoGI9xEpXd+iI=" pdftag="P" isBookmarkSet="no" bookmark="no" Order="_x0032_"/>
  <Shape xmlns="" ID="OVHAauSFk/H9vkykA18j85W70ZM=" formula="no" artifact="_x0030_" inline="no" validate="yes" pdftag="Figure" isBookmarkSet="no" bookmark="no" Order="_x0033_" Lang=""/>
  <Shape xmlns="" ID="tYg3i7PFdcaSYAA6QCdn3r2U+lw=" isBookmarkSet="yes" bookmark="yes" pdftag="H2" artifact="_x0030_" Order="_x0031_"/>
  <Shape xmlns="" ID="6IrGvhmkh6EHE9DHCfscsrN3Kec=" pdftag="P" isBookmarkSet="no" bookmark="no" Order="_x0032_"/>
  <Shape xmlns="" ID="9Ms89b4HtRbwOY26wklIlEA1Ar8=" isBookmarkSet="yes" bookmark="yes" pdftag="H2" artifact="_x0030_" Order="_x0031_"/>
  <Shape xmlns="" ID="EEVWpLIBgTbV+IGHUVWzCtKO7d4=" pdftag="P" isBookmarkSet="no" bookmark="no" Order="_x0032_"/>
  <Shape xmlns="" ID="DDQMQWzmSm9m5IHnDNZoNC7J4QQ=" isBookmarkSet="yes" bookmark="yes" pdftag="H2" artifact="_x0030_" Order="_x0031_"/>
  <Shape xmlns="" ID="nP3d7+4H5IgDcGICLdw37X/LlRw=" pdftag="P" isBookmarkSet="no" bookmark="no" Order="_x0032_"/>
  <Shape xmlns="" ID="QFbuwEOXrEifPN/mkkQc45TKq1M=" isBookmarkSet="yes" bookmark="yes" pdftag="H2" artifact="_x0030_" Order="_x0031_"/>
  <Shape xmlns="" ID="LHacaAaAD6RldJ7bZ6xnFCmCT9I=" pdftag="P" isBookmarkSet="no" bookmark="no" Order="_x0032_"/>
  <Shape xmlns="" ID="ttIbNszp2Q94A+fL2y2qK641ILg=" isBookmarkSet="yes" bookmark="yes" pdftag="H2" artifact="_x0030_" Order="_x0031_"/>
  <Shape xmlns="" ID="gn+C6lPXj1kKYYor2iFfUPJTsZ0=" pdftag="P" isBookmarkSet="no" bookmark="no" Order="_x0032_"/>
  <Shape xmlns="" ID="7hODReBCUYBU2CHa2Qf5MMIwTwY=" isBookmarkSet="yes" bookmark="yes" pdftag="H2" artifact="_x0030_" Order="_x0031_"/>
  <Shape xmlns="" ID="gt20RnuyCDkASYAYTu2LtZ0Aa0g=" pdftag="P" isBookmarkSet="no" bookmark="no" Order="_x0032_"/>
  <Shape xmlns="" ID="OlcFqH8Pr1GVtstrUtwR4ag7Jfg=" isBookmarkSet="yes" bookmark="yes" pdftag="H2" artifact="_x0030_" Order="_x0031_"/>
  <Shape xmlns="" ID="gqrfFc2qMDEUeaVJl9qG+2/9x8c=" pdftag="P" isBookmarkSet="no" bookmark="no" Order="_x0032_"/>
  <Shape xmlns="" ID="D9o+ecDsyz0opTsmalANPJz3X98=" isBookmarkSet="yes" bookmark="yes" pdftag="H2" artifact="_x0030_" Order="_x0031_"/>
  <Shape xmlns="" ID="R0hjqXoQJd4a2NLnMZscHrwzUAk=" pdftag="P" isBookmarkSet="no" bookmark="no" Order="_x0032_"/>
  <Shape xmlns="" ID="Zy8iH9QQSmZuYVt9DCSgEyJaSq8=" isBookmarkSet="yes" bookmark="yes" pdftag="H2" artifact="_x0030_" Order="_x0031_"/>
  <Shape xmlns="" ID="4LUhdrv3q+KmeNvQNkpKr843enI=" pdftag="P" isBookmarkSet="no" bookmark="no" Order="_x0032_"/>
  <Shape xmlns="" ID="m+AHU//Lrmsr27RQCn2wY3+K4C8=" isBookmarkSet="yes" bookmark="yes" pdftag="H2" artifact="_x0030_" Order="_x0031_"/>
  <Shape xmlns="" ID="YrKgbiEOTGUI7C8xeWl4rW7vVH4=" pdftag="P" isBookmarkSet="no" bookmark="no" Order="_x0032_"/>
  <Shape xmlns="" ID="Evl3Z4l/07SliudoBdOnvypTzn4=" isBookmarkSet="yes" bookmark="yes" pdftag="H2" artifact="_x0030_" Order="_x0031_"/>
  <Shape xmlns="" ID="K7p64OlFp1HeDDlmAloN8a3X5i8=" pdftag="P" isBookmarkSet="no" bookmark="no" Order="_x0032_"/>
  <SubText xmlns="" ID="EE+6WGJiKlRS06YjZ55P1eLyTUg=" ActualText=""/>
  <SubText xmlns="" ID="3F6hZYPZm3GRDGJMnaqns9xN9gc=" ActualText=""/>
  <SubText xmlns="" ID="mmMZH1/DMlRVWV/qwcnYkr7OqfY=" ActualText=""/>
  <SubText xmlns="" ID="rdO05dELzYTcDatuy0MdB2J73yA=" ActualText=""/>
  <SubText xmlns="" ID="Nfj61X8d9LJiQBjPbYtSJ/liY5M=" ActualText=""/>
  <SubText xmlns="" ID="f0Q2yPRK0I2G9tmQxifkl+D4fBY=" ActualText=""/>
  <SubText xmlns="" ID="hsHK7To42xhjagmE5JhVm6Xkat4=" ActualText=""/>
  <SubText xmlns="" ID="hLbwbvDZAgQlVEfivEqncNrWxK4=" ActualText=""/>
  <SubText xmlns="" ID="a4NwwL585Duiwypeh+ZcDxlmbg8=" ActualText=""/>
  <SubText xmlns="" ID="IctS0E3HrCCV15KSG3DeQTZLCX0=" ActualText=""/>
  <SubText xmlns="" ID="bMoGcbnMN8PCz/gbX92XlJt244M=" ActualText=""/>
  <SubText xmlns="" ID="f3lGAHw2yasws49D2lM+4b0x6J0=" ActualText=""/>
  <SubText xmlns="" ID="IbCI/kwFnvTSvBSbJx0+gGwfPgM=" ActualText=""/>
  <SubText xmlns="" ID="TD9iLCE1BgI+Oa/cOiSLLxKKcfk=" ActualText=""/>
  <SubText xmlns="" ID="0ndkbw/AA5jZRxvFgCnfZBsU50Q=" ActualText=""/>
  <SubText xmlns="" ID="GpUK1qQO2bpIR0nBQMbEMI9tV4k=" ActualText=""/>
  <SubText xmlns="" ID="ELdTuetKanDUlwl/tqY3lZZ0C4w=" ActualText=""/>
  <SubText xmlns="" ID="SqTC/0IW7vtf1w/gsgOyDH/6cC0=" ActualText=""/>
  <SubText xmlns="" ID="DuikBYpUYFEXnDtcuCDzs6R/8r0=" ActualText=""/>
  <SubText xmlns="" ID="fR5Enag2pjURMvC7l+1n+OL94nA=" ActualText=""/>
  <SubText xmlns="" ID="OVHAauSFk/H9vkykA18j85W70ZM=" ActualText=""/>
</PAW>
</file>

<file path=customXml/itemProps1.xml><?xml version="1.0" encoding="utf-8"?>
<ds:datastoreItem xmlns:ds="http://schemas.openxmlformats.org/officeDocument/2006/customXml" ds:itemID="{01AEFB3B-7CA3-401C-B367-5A96B41C0BCD}">
  <ds:schemaRefs>
    <ds:schemaRef ds:uri="http://www.net-centric.com/PAWPP"/>
  </ds:schemaRefs>
</ds:datastoreItem>
</file>

<file path=docProps/app.xml><?xml version="1.0" encoding="utf-8"?>
<Properties xmlns="http://schemas.openxmlformats.org/officeDocument/2006/extended-properties" xmlns:vt="http://schemas.openxmlformats.org/officeDocument/2006/docPropsVTypes">
  <TotalTime>88</TotalTime>
  <Words>1113</Words>
  <Application>Microsoft Office PowerPoint</Application>
  <PresentationFormat>Widescreen</PresentationFormat>
  <Paragraphs>114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Courier New</vt:lpstr>
      <vt:lpstr>Noto Sans Symbols</vt:lpstr>
      <vt:lpstr>Twentieth Century</vt:lpstr>
      <vt:lpstr>Integral</vt:lpstr>
      <vt:lpstr>ASL Activities: How to Implement Them in the Classroom as Part of the Individualized Education Program (IEP)</vt:lpstr>
      <vt:lpstr>Expressive ASL Skills</vt:lpstr>
      <vt:lpstr>Expressive ASL Skills Activities</vt:lpstr>
      <vt:lpstr>Receptive ASL Skills</vt:lpstr>
      <vt:lpstr>Receptive ASL Skills Activities</vt:lpstr>
      <vt:lpstr>ASL Vocabulary Expansion</vt:lpstr>
      <vt:lpstr>ASL Vocabulary Expansion Activities</vt:lpstr>
      <vt:lpstr>ASL Vocabulary Expansion Activities, continued</vt:lpstr>
      <vt:lpstr>ASL Grammar and Syntax</vt:lpstr>
      <vt:lpstr>ASL Grammar and Syntax Activities </vt:lpstr>
      <vt:lpstr>ASL Grammar and Syntax Activities, continued </vt:lpstr>
      <vt:lpstr>ASL Grammar and Syntax Activities, additional</vt:lpstr>
      <vt:lpstr>ASL Conversational Skills</vt:lpstr>
      <vt:lpstr>ASL Conversational Skills Activities</vt:lpstr>
      <vt:lpstr>ASL Viewing Skills (reading)</vt:lpstr>
      <vt:lpstr>ASL Viewing Skills (reading) Activities </vt:lpstr>
      <vt:lpstr>ASL Viewing Skills (reading) Activities, continued</vt:lpstr>
      <vt:lpstr>Deaf Cultural Awareness</vt:lpstr>
      <vt:lpstr>Deaf Cultural Awareness Activities </vt:lpstr>
      <vt:lpstr>Deaf Cultural Awareness Activities, continued</vt:lpstr>
      <vt:lpstr>ASL (Deaf) Advocacy and Self-Advocacy</vt:lpstr>
      <vt:lpstr>ASL (Deaf) Advocacy and Self-Advocacy Activities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ASL Activities: How to Implement Them in the Classroom as Part of the Individualized Education Program (IEP). Charting the Cs 2024.</dc:title>
  <dc:creator>Lance Gonzalez; Minnesota Department of Education</dc:creator>
  <cp:lastModifiedBy>Shuyin Maciel</cp:lastModifiedBy>
  <cp:revision>64</cp:revision>
  <dcterms:created xsi:type="dcterms:W3CDTF">2020-04-18T15:28:58Z</dcterms:created>
  <dcterms:modified xsi:type="dcterms:W3CDTF">2024-03-19T12:37:59Z</dcterms:modified>
</cp:coreProperties>
</file>