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315" r:id="rId5"/>
    <p:sldId id="317" r:id="rId6"/>
    <p:sldId id="318" r:id="rId7"/>
    <p:sldId id="319" r:id="rId8"/>
    <p:sldId id="316" r:id="rId9"/>
    <p:sldId id="320" r:id="rId10"/>
    <p:sldId id="321" r:id="rId11"/>
    <p:sldId id="322" r:id="rId12"/>
    <p:sldId id="323" r:id="rId13"/>
    <p:sldId id="325" r:id="rId14"/>
    <p:sldId id="324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1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88" userDrawn="1">
          <p15:clr>
            <a:srgbClr val="A4A3A4"/>
          </p15:clr>
        </p15:guide>
        <p15:guide id="3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79D6FF"/>
    <a:srgbClr val="5DCDFF"/>
    <a:srgbClr val="005A8C"/>
    <a:srgbClr val="E1FFE1"/>
    <a:srgbClr val="CCECFF"/>
    <a:srgbClr val="0099FF"/>
    <a:srgbClr val="00344C"/>
    <a:srgbClr val="3FC4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19" autoAdjust="0"/>
    <p:restoredTop sz="86410" autoAdjust="0"/>
  </p:normalViewPr>
  <p:slideViewPr>
    <p:cSldViewPr snapToGrid="0" snapToObjects="1">
      <p:cViewPr varScale="1">
        <p:scale>
          <a:sx n="70" d="100"/>
          <a:sy n="70" d="100"/>
        </p:scale>
        <p:origin x="1638" y="48"/>
      </p:cViewPr>
      <p:guideLst>
        <p:guide pos="3888"/>
        <p:guide orient="horz" pos="2136"/>
      </p:guideLst>
    </p:cSldViewPr>
  </p:slideViewPr>
  <p:outlineViewPr>
    <p:cViewPr>
      <p:scale>
        <a:sx n="33" d="100"/>
        <a:sy n="33" d="100"/>
      </p:scale>
      <p:origin x="0" y="-3275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3" d="100"/>
          <a:sy n="63" d="100"/>
        </p:scale>
        <p:origin x="4230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C4C17C-7E7C-4FEC-B62C-2EC79CF227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C075B-BE3D-49D9-B36A-CFDC1E1A6A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F0176-442A-4234-91CF-68DD85B022D0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51D5B-9ACC-4F7A-8FFF-434578E311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73B81-98C8-47F4-8EE3-2D536C2469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64E2B-7E83-4383-8FC0-C0783385D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64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FB6F2-8A5C-9647-8FAA-4ADC82379097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6E53C-B540-F24C-A49E-7383CF25F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0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02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90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51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D87F21-D903-5709-3966-995AF1EA1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3104463"/>
            <a:ext cx="11000232" cy="914400"/>
          </a:xfrm>
        </p:spPr>
        <p:txBody>
          <a:bodyPr anchor="ctr">
            <a:noAutofit/>
          </a:bodyPr>
          <a:lstStyle>
            <a:lvl1pPr algn="ctr">
              <a:defRPr sz="40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8A6520B-137D-12EE-6230-4E49B52D4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4118548"/>
            <a:ext cx="11019187" cy="1567828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Charting the Cs: Cooperation, Communication and Collaboration.&#10;Statewide Professional Development to Support the Workforce and Low Incidence Disability Areas.&#10;">
            <a:extLst>
              <a:ext uri="{FF2B5EF4-FFF2-40B4-BE49-F238E27FC236}">
                <a16:creationId xmlns:a16="http://schemas.microsoft.com/office/drawing/2014/main" id="{4B98963F-7B7B-FABC-191C-AE6A08144C6B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3578" y="1658626"/>
            <a:ext cx="4937770" cy="109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5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B888A-2AEF-0662-23BF-77410346D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" y="2829711"/>
            <a:ext cx="10774218" cy="373729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901" y="1572768"/>
            <a:ext cx="10999091" cy="113385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244E0FAE-785D-41DB-A5ED-7E6E37EB9E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530" y="2803764"/>
            <a:ext cx="5075547" cy="378730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571500" indent="-3429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Arial" panose="020B0604020202020204" pitchFamily="34" charset="0"/>
              <a:buChar char="•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5CFD31C-BA6D-4D5C-87D8-CE8E1BE48B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4924" y="2834873"/>
            <a:ext cx="5297067" cy="3756196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Arial" panose="020B0604020202020204" pitchFamily="34" charset="0"/>
              <a:buChar char="•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901" y="1572768"/>
            <a:ext cx="10999091" cy="113385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70C87A0-834C-3A42-6ED9-735F80CB6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2667" y="2807594"/>
            <a:ext cx="5157787" cy="689156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18BE82C-3446-DCC0-B5E7-B61FB8A76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667" y="3496750"/>
            <a:ext cx="5157787" cy="260783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F8670D4-EBAD-30A6-190F-54493C0B8A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5079" y="2807594"/>
            <a:ext cx="5183188" cy="689156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BFD62A44-4597-7917-7735-FD1F0DFC17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5079" y="3496750"/>
            <a:ext cx="5183188" cy="260783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036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233C2499-CBBC-380B-EC6B-75FD4226B0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6626" y="2913232"/>
            <a:ext cx="5329237" cy="3493874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DD825A85-EDC6-EC25-A3BC-9CE85347EF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1530" y="2791730"/>
            <a:ext cx="5259418" cy="3775275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2pPr>
            <a:lvl3pPr marL="457200" indent="0">
              <a:buClr>
                <a:srgbClr val="001689"/>
              </a:buClr>
              <a:buSzPct val="80000"/>
              <a:buFont typeface="Courier New" panose="02070309020205020404" pitchFamily="49" charset="0"/>
              <a:buNone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00961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756F5AF-083E-0F8D-DC11-D0EACF54BD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1449" y="2781219"/>
            <a:ext cx="9249104" cy="378578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13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D87F21-D903-5709-3966-995AF1EA1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895455"/>
            <a:ext cx="11000232" cy="914400"/>
          </a:xfrm>
        </p:spPr>
        <p:txBody>
          <a:bodyPr anchor="ctr">
            <a:noAutofit/>
          </a:bodyPr>
          <a:lstStyle>
            <a:lvl1pPr algn="ctr">
              <a:defRPr sz="40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8A6520B-137D-12EE-6230-4E49B52D4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09540"/>
            <a:ext cx="11019187" cy="1567828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Charting the Cs: Cooperation, Communication and Collaboration.&#10;Statewide Professional Development to Support the Workforce and Low Incidence Disability Areas.&#10;">
            <a:extLst>
              <a:ext uri="{FF2B5EF4-FFF2-40B4-BE49-F238E27FC236}">
                <a16:creationId xmlns:a16="http://schemas.microsoft.com/office/drawing/2014/main" id="{4B98963F-7B7B-FABC-191C-AE6A08144C6B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5902" y="1815382"/>
            <a:ext cx="3752705" cy="83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2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530" y="2829711"/>
            <a:ext cx="10774218" cy="373729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hape 1">
            <a:extLst>
              <a:ext uri="{FF2B5EF4-FFF2-40B4-BE49-F238E27FC236}">
                <a16:creationId xmlns:a16="http://schemas.microsoft.com/office/drawing/2014/main" id="{E48A509B-6BB4-4E92-A021-9A8C35CD7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6" y="1143001"/>
            <a:ext cx="227654" cy="1686710"/>
          </a:xfrm>
          <a:prstGeom prst="rect">
            <a:avLst/>
          </a:prstGeom>
          <a:solidFill>
            <a:srgbClr val="5DC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Arrow: Right 6" hidden="1">
            <a:extLst>
              <a:ext uri="{FF2B5EF4-FFF2-40B4-BE49-F238E27FC236}">
                <a16:creationId xmlns:a16="http://schemas.microsoft.com/office/drawing/2014/main" id="{C8196219-F9FA-43AF-8C08-4862AF621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2286312" y="0"/>
            <a:ext cx="769258" cy="1143000"/>
          </a:xfrm>
          <a:prstGeom prst="rightArrow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Arrow: Right 3" hidden="1">
            <a:extLst>
              <a:ext uri="{FF2B5EF4-FFF2-40B4-BE49-F238E27FC236}">
                <a16:creationId xmlns:a16="http://schemas.microsoft.com/office/drawing/2014/main" id="{19C48AA6-DA71-507A-44EF-8C9EDDF86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856872" y="-4657"/>
            <a:ext cx="769258" cy="1143000"/>
          </a:xfrm>
          <a:prstGeom prst="rightArrow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shape 1">
            <a:extLst>
              <a:ext uri="{FF2B5EF4-FFF2-40B4-BE49-F238E27FC236}">
                <a16:creationId xmlns:a16="http://schemas.microsoft.com/office/drawing/2014/main" id="{506A197E-CF6F-014B-73BD-EC4CD1BDC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829711"/>
            <a:ext cx="227654" cy="4026744"/>
          </a:xfrm>
          <a:prstGeom prst="rect">
            <a:avLst/>
          </a:prstGeom>
          <a:solidFill>
            <a:srgbClr val="0083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0461DD-C021-61DE-80E7-67AA7CE4F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722370" y="6505476"/>
            <a:ext cx="469630" cy="369332"/>
          </a:xfrm>
          <a:prstGeom prst="rect">
            <a:avLst/>
          </a:prstGeom>
          <a:solidFill>
            <a:srgbClr val="79D6FF"/>
          </a:solidFill>
        </p:spPr>
        <p:txBody>
          <a:bodyPr wrap="square" rtlCol="0">
            <a:spAutoFit/>
          </a:bodyPr>
          <a:lstStyle/>
          <a:p>
            <a:pPr algn="ctr"/>
            <a:fld id="{E87E798C-1626-44D4-9BFF-3156840017C8}" type="slidenum">
              <a:rPr lang="en-US" b="1" smtClean="0">
                <a:latin typeface="Calibri" panose="020F0502020204030204" pitchFamily="34" charset="0"/>
              </a:rPr>
              <a:pPr algn="ctr"/>
              <a:t>‹#›</a:t>
            </a:fld>
            <a:endParaRPr lang="en-US" b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50" r:id="rId2"/>
    <p:sldLayoutId id="2147483652" r:id="rId3"/>
    <p:sldLayoutId id="2147483698" r:id="rId4"/>
    <p:sldLayoutId id="2147483678" r:id="rId5"/>
    <p:sldLayoutId id="2147483686" r:id="rId6"/>
    <p:sldLayoutId id="2147483697" r:id="rId7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 cap="none" spc="100" baseline="0">
          <a:solidFill>
            <a:schemeClr val="tx1">
              <a:lumMod val="95000"/>
              <a:lumOff val="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Clr>
          <a:srgbClr val="003399"/>
        </a:buClr>
        <a:buSzPct val="14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2625" indent="-3429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80000"/>
        <a:buFont typeface="Courier New" panose="02070309020205020404" pitchFamily="49" charset="0"/>
        <a:buChar char="o"/>
        <a:tabLst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023938" indent="-3429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7950" indent="-40798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3399"/>
        </a:buClr>
        <a:buSzPct val="108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-3429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8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257300" indent="-4572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80000"/>
        <a:buFont typeface="Courier New" panose="02070309020205020404" pitchFamily="49" charset="0"/>
        <a:buChar char="o"/>
        <a:tabLst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1031875" indent="-234950" algn="l" defTabSz="914400" rtl="0" eaLnBrk="1" latinLnBrk="0" hangingPunct="1">
        <a:lnSpc>
          <a:spcPct val="90000"/>
        </a:lnSpc>
        <a:spcBef>
          <a:spcPts val="200"/>
        </a:spcBef>
        <a:spcAft>
          <a:spcPts val="1200"/>
        </a:spcAft>
        <a:buClr>
          <a:srgbClr val="101820"/>
        </a:buClr>
        <a:buFont typeface="Wingdings 3" pitchFamily="18" charset="2"/>
        <a:buChar char="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B690-0D7C-264E-8102-7D8DC99BB8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Interactive Read </a:t>
            </a:r>
            <a:r>
              <a:rPr lang="en-US" dirty="0" err="1"/>
              <a:t>Alouds</a:t>
            </a:r>
            <a:r>
              <a:rPr lang="en-US" dirty="0"/>
              <a:t> for Diverse Learners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897D27D-306E-20DF-448F-E4ECF2FDA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491" y="4118548"/>
            <a:ext cx="10266869" cy="1567828"/>
          </a:xfrm>
        </p:spPr>
        <p:txBody>
          <a:bodyPr/>
          <a:lstStyle/>
          <a:p>
            <a:r>
              <a:rPr lang="en-US" dirty="0"/>
              <a:t>Provided by Lowell </a:t>
            </a:r>
            <a:r>
              <a:rPr lang="en-US" dirty="0" err="1"/>
              <a:t>Buysse</a:t>
            </a:r>
            <a:r>
              <a:rPr lang="en-US" dirty="0"/>
              <a:t>, Brittany Escobedo, Becca Morehouse</a:t>
            </a:r>
          </a:p>
          <a:p>
            <a:r>
              <a:rPr lang="en-US" dirty="0"/>
              <a:t>Using Augmentative and Alternative Communication (AAC) Devices, Switches, and Adapted Materials</a:t>
            </a:r>
          </a:p>
        </p:txBody>
      </p:sp>
    </p:spTree>
    <p:extLst>
      <p:ext uri="{BB962C8B-B14F-4D97-AF65-F5344CB8AC3E}">
        <p14:creationId xmlns:p14="http://schemas.microsoft.com/office/powerpoint/2010/main" val="1167532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2296D-7C86-5C86-F3F6-AD67F6170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Group/Individual Resources</a:t>
            </a:r>
          </a:p>
        </p:txBody>
      </p:sp>
      <p:pic>
        <p:nvPicPr>
          <p:cNvPr id="5" name="Google Shape;324;p66">
            <a:extLst>
              <a:ext uri="{FF2B5EF4-FFF2-40B4-BE49-F238E27FC236}">
                <a16:creationId xmlns:a16="http://schemas.microsoft.com/office/drawing/2014/main" id="{68C5E50C-3FB6-A8B9-3DD9-CB60059EC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14916" y="2851602"/>
            <a:ext cx="4082666" cy="30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4263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43A154-49B7-9EAD-CA14-5FF7312A1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LessonPix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470F54-7ECF-0203-708B-3B9EAE9C82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1530" y="2727890"/>
            <a:ext cx="5259418" cy="383911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err="1"/>
              <a:t>LessonPix</a:t>
            </a:r>
            <a:r>
              <a:rPr lang="en-US" dirty="0"/>
              <a:t> is great for: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Book Activities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Under “In a Story” tab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Sequencing activities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Make a paper puppet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“There Was an Old Lady” books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Crafts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$36.00/yr.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Endless visuals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Expectations for read aloud</a:t>
            </a:r>
          </a:p>
        </p:txBody>
      </p:sp>
      <p:pic>
        <p:nvPicPr>
          <p:cNvPr id="7" name="Google Shape;331;p67">
            <a:extLst>
              <a:ext uri="{FF2B5EF4-FFF2-40B4-BE49-F238E27FC236}">
                <a16:creationId xmlns:a16="http://schemas.microsoft.com/office/drawing/2014/main" id="{78A10185-8ED4-B80E-1426-5BC60DDA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t="5939" b="5939"/>
          <a:stretch/>
        </p:blipFill>
        <p:spPr>
          <a:xfrm>
            <a:off x="7241862" y="2786505"/>
            <a:ext cx="2765911" cy="1633753"/>
          </a:xfrm>
          <a:prstGeom prst="rect">
            <a:avLst/>
          </a:prstGeom>
          <a:solidFill>
            <a:srgbClr val="DDEAF6"/>
          </a:solidFill>
          <a:ln>
            <a:noFill/>
          </a:ln>
        </p:spPr>
      </p:pic>
      <p:pic>
        <p:nvPicPr>
          <p:cNvPr id="8" name="Google Shape;332;p67">
            <a:extLst>
              <a:ext uri="{FF2B5EF4-FFF2-40B4-BE49-F238E27FC236}">
                <a16:creationId xmlns:a16="http://schemas.microsoft.com/office/drawing/2014/main" id="{D00ADC1D-10C4-1DD4-D106-E7387801C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t="-3586" b="58586"/>
          <a:stretch/>
        </p:blipFill>
        <p:spPr>
          <a:xfrm>
            <a:off x="7280030" y="4530648"/>
            <a:ext cx="2765909" cy="1633751"/>
          </a:xfrm>
          <a:prstGeom prst="rect">
            <a:avLst/>
          </a:prstGeom>
          <a:solidFill>
            <a:srgbClr val="DDEAF6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6577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D57C9-44AC-8C5E-B028-3DEA3E0ED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 Heel Shared Reader and Gameplay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C33FA-705C-444D-5A61-0D8BE57C9B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1530" y="2791730"/>
            <a:ext cx="5360670" cy="377527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Prompts to the communication partner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Emphasis on turn taking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Adjustable symbols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Words/ symbols per page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Simple text / words per page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Built in switch access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Prompts for “More” etc.</a:t>
            </a:r>
          </a:p>
        </p:txBody>
      </p:sp>
      <p:pic>
        <p:nvPicPr>
          <p:cNvPr id="5" name="Google Shape;339;p68">
            <a:extLst>
              <a:ext uri="{FF2B5EF4-FFF2-40B4-BE49-F238E27FC236}">
                <a16:creationId xmlns:a16="http://schemas.microsoft.com/office/drawing/2014/main" id="{D51E5572-5F1D-D350-A48B-730403B6C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81105" y="2957128"/>
            <a:ext cx="4378774" cy="3077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6874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B4326-BEA9-351E-70CC-F399E382C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572768"/>
            <a:ext cx="11588496" cy="1133856"/>
          </a:xfrm>
        </p:spPr>
        <p:txBody>
          <a:bodyPr/>
          <a:lstStyle/>
          <a:p>
            <a:r>
              <a:rPr lang="en-US" dirty="0"/>
              <a:t>Communicative Functions to target during Read </a:t>
            </a:r>
            <a:r>
              <a:rPr lang="en-US" dirty="0" err="1"/>
              <a:t>Alouds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2AA53B-5817-B9BE-10B6-76F39E016E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1530" y="2791730"/>
            <a:ext cx="6142164" cy="3775275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dirty="0"/>
              <a:t>What to say?</a:t>
            </a:r>
          </a:p>
          <a:p>
            <a:pPr>
              <a:spcBef>
                <a:spcPts val="600"/>
              </a:spcBef>
            </a:pPr>
            <a:r>
              <a:rPr lang="en-US" dirty="0"/>
              <a:t>Wide range of messages types</a:t>
            </a:r>
          </a:p>
          <a:p>
            <a:pPr>
              <a:spcBef>
                <a:spcPts val="600"/>
              </a:spcBef>
            </a:pPr>
            <a:r>
              <a:rPr lang="en-US" dirty="0"/>
              <a:t>Generic enough to be used across books/ parts of the day </a:t>
            </a:r>
          </a:p>
          <a:p>
            <a:pPr>
              <a:spcBef>
                <a:spcPts val="600"/>
              </a:spcBef>
            </a:pPr>
            <a:r>
              <a:rPr lang="en-US" dirty="0"/>
              <a:t>Can be easily repeated within the same activity</a:t>
            </a:r>
          </a:p>
          <a:p>
            <a:pPr>
              <a:spcBef>
                <a:spcPts val="600"/>
              </a:spcBef>
            </a:pPr>
            <a:r>
              <a:rPr lang="en-US" dirty="0"/>
              <a:t>Comments can be errorless- no right or wrong answers</a:t>
            </a:r>
          </a:p>
        </p:txBody>
      </p:sp>
      <p:pic>
        <p:nvPicPr>
          <p:cNvPr id="5" name="Google Shape;347;p69">
            <a:extLst>
              <a:ext uri="{FF2B5EF4-FFF2-40B4-BE49-F238E27FC236}">
                <a16:creationId xmlns:a16="http://schemas.microsoft.com/office/drawing/2014/main" id="{87594650-5F1F-F7E1-0743-2C24FF5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27466" y="2951218"/>
            <a:ext cx="3206776" cy="3139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6016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68C9-A416-8BB7-2131-C3C093760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Power of  Commenting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E1892-D213-694D-E7CD-C07635D389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1529" y="2791730"/>
            <a:ext cx="7980779" cy="3775275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dirty="0"/>
              <a:t>It can gain others attention - “I have something to say”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Comments programmed can be generic enough to be used across activities/days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If used on a voice output switch- there should be a symbol representation indicating - I am “talking”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Possibly recorded in a child’s voice - not adult’s voice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A Social Script can be created related to a book read- used later</a:t>
            </a:r>
          </a:p>
        </p:txBody>
      </p:sp>
      <p:pic>
        <p:nvPicPr>
          <p:cNvPr id="5" name="Google Shape;354;p70">
            <a:extLst>
              <a:ext uri="{FF2B5EF4-FFF2-40B4-BE49-F238E27FC236}">
                <a16:creationId xmlns:a16="http://schemas.microsoft.com/office/drawing/2014/main" id="{3CC3CEAB-EF6E-DF85-80A2-FF521B10B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t="10611" b="10611"/>
          <a:stretch/>
        </p:blipFill>
        <p:spPr>
          <a:xfrm>
            <a:off x="9213963" y="3390900"/>
            <a:ext cx="1861499" cy="1099799"/>
          </a:xfrm>
          <a:prstGeom prst="rect">
            <a:avLst/>
          </a:prstGeom>
          <a:solidFill>
            <a:srgbClr val="DDEAF6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8581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2D899-6485-4E88-AF0B-8923DEEB4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Mid-level AT Tools to increase participation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A5DCC1-96C7-1498-AC02-B42F2D11EE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1530" y="2791730"/>
            <a:ext cx="7067196" cy="3775275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iTalk 4 by </a:t>
            </a:r>
            <a:r>
              <a:rPr lang="en-US" dirty="0" err="1"/>
              <a:t>AbleNet</a:t>
            </a:r>
            <a:r>
              <a:rPr lang="en-US" dirty="0"/>
              <a:t> - allows recording of 4 messages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/>
              <a:t>Step by Step with levels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AlterNet Spinner - can be set up with questions for the group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err="1"/>
              <a:t>Quicktalker</a:t>
            </a:r>
            <a:r>
              <a:rPr lang="en-US" dirty="0"/>
              <a:t>(s) - with various literacy related questions/comments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Talking Brix - can be single or attached (beginning, middle, end)</a:t>
            </a:r>
          </a:p>
        </p:txBody>
      </p:sp>
      <p:pic>
        <p:nvPicPr>
          <p:cNvPr id="5" name="Google Shape;362;p71">
            <a:extLst>
              <a:ext uri="{FF2B5EF4-FFF2-40B4-BE49-F238E27FC236}">
                <a16:creationId xmlns:a16="http://schemas.microsoft.com/office/drawing/2014/main" id="{AEEBAEE5-58BF-DDBE-0FB0-43A94B16F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937761" y="3390900"/>
            <a:ext cx="1861500" cy="181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9302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5C56D-B453-64D5-5ECA-190489BE9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High Level AT Tools to increase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4F42C9-F985-9AE8-AA9A-1DD1BA23C0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1530" y="2791730"/>
            <a:ext cx="7566926" cy="3775275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Decide Now app on iPad - customized spinners for kids names- short questions or vocabulary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/>
              <a:t>Randomizer or </a:t>
            </a:r>
            <a:r>
              <a:rPr lang="en-US" sz="2800" dirty="0" err="1"/>
              <a:t>GamePlay</a:t>
            </a:r>
            <a:r>
              <a:rPr lang="en-US" sz="2800" dirty="0"/>
              <a:t> switches for a modified</a:t>
            </a:r>
            <a:br>
              <a:rPr lang="en-US" sz="2800" dirty="0"/>
            </a:br>
            <a:r>
              <a:rPr lang="en-US" dirty="0"/>
              <a:t>Bingo related to vocabulary in the book - or “I Spy game”- locating visuals within the book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Individual student devices - keep it simple </a:t>
            </a:r>
            <a:br>
              <a:rPr lang="en-US" dirty="0"/>
            </a:br>
            <a:br>
              <a:rPr lang="en-US" dirty="0"/>
            </a:br>
            <a:r>
              <a:rPr lang="en-US" i="1" dirty="0"/>
              <a:t>You may want to keep the communication and motor requirements “low” if the goal is participation in a group setting</a:t>
            </a:r>
          </a:p>
        </p:txBody>
      </p:sp>
      <p:pic>
        <p:nvPicPr>
          <p:cNvPr id="5" name="Google Shape;370;p72">
            <a:extLst>
              <a:ext uri="{FF2B5EF4-FFF2-40B4-BE49-F238E27FC236}">
                <a16:creationId xmlns:a16="http://schemas.microsoft.com/office/drawing/2014/main" id="{A3AB004E-2CA2-79F0-9889-B08948071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19420" y="2791730"/>
            <a:ext cx="1761050" cy="1761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6393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E224A-C45D-4515-7B85-BE98401E6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Communication devices and Read Aloud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E8602B-463E-C46C-3414-188ECE5F10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1529" y="2791730"/>
            <a:ext cx="8056023" cy="324756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dirty="0"/>
              <a:t>Levels of support available for modeling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Pick your priorities - may NOT be the time to teach vocabulary - it IS time to target engagement and participation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Are the devices charged and ready? Can you “share” displays between devices - ex. “Airdrop for iPad to iPad or device” </a:t>
            </a:r>
          </a:p>
        </p:txBody>
      </p:sp>
      <p:pic>
        <p:nvPicPr>
          <p:cNvPr id="5" name="Google Shape;377;p73">
            <a:extLst>
              <a:ext uri="{FF2B5EF4-FFF2-40B4-BE49-F238E27FC236}">
                <a16:creationId xmlns:a16="http://schemas.microsoft.com/office/drawing/2014/main" id="{4C21E9A7-41B9-BCE1-03FA-8707452D4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970770" y="3254867"/>
            <a:ext cx="1409700" cy="142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8695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4BA2D-7C70-E38D-2B2C-BAFEFAB61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Communication devices and Read Aloud,</a:t>
            </a:r>
            <a:r>
              <a:rPr lang="en-US" sz="3200" dirty="0"/>
              <a:t> continued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1EBBE-534D-B895-CC86-54ABCE05EA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1529" y="2791730"/>
            <a:ext cx="8087921" cy="3775275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US" dirty="0"/>
              <a:t>Challenges with various kids in the same group using various apps on devices (ex. Proloque2Go, </a:t>
            </a:r>
            <a:r>
              <a:rPr lang="en-US" dirty="0" err="1"/>
              <a:t>TouchChat</a:t>
            </a:r>
            <a:r>
              <a:rPr lang="en-US" dirty="0"/>
              <a:t>, TD Snap)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dirty="0"/>
              <a:t>Maybe using the high tech device is targeted during a more individualized time compared to whole group read aloud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dirty="0"/>
              <a:t>Can be done as a follow-up or pre-teach or just remain available in the classroom for free choice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dirty="0"/>
              <a:t>Remember - the group dynamics have to “keep moving” in order to keep all kids engaged (as best you can) </a:t>
            </a:r>
          </a:p>
        </p:txBody>
      </p:sp>
      <p:pic>
        <p:nvPicPr>
          <p:cNvPr id="5" name="Google Shape;384;p74">
            <a:extLst>
              <a:ext uri="{FF2B5EF4-FFF2-40B4-BE49-F238E27FC236}">
                <a16:creationId xmlns:a16="http://schemas.microsoft.com/office/drawing/2014/main" id="{2A24E151-DCF0-AE70-DA6D-6146B3F6D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27636" y="3375100"/>
            <a:ext cx="1976100" cy="1453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943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E77F5-F935-9DA4-0573-B47EAA2FC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Implement Successfully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2BA21-E580-BA92-5A26-EF5D31490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" y="2829711"/>
            <a:ext cx="9257503" cy="373729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Day 1-Read the book all the way through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Days 2-4-Stop throughout the book for discussion.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Use switches to increase engagement on these days.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Days 2-4- Do activities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Based on the needs of the group activities can be whole group or broken up into small groups.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Activities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Sequencing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Story Comprehension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Craft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Take your time</a:t>
            </a:r>
          </a:p>
        </p:txBody>
      </p:sp>
    </p:spTree>
    <p:extLst>
      <p:ext uri="{BB962C8B-B14F-4D97-AF65-F5344CB8AC3E}">
        <p14:creationId xmlns:p14="http://schemas.microsoft.com/office/powerpoint/2010/main" val="3588627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2F64-A950-144A-BD3D-2ECDA1DC3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Will Discuss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2FA3F-F463-2D7D-C17A-7D94131BA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US" dirty="0"/>
              <a:t>Why do read aloud in a diverse setting?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What does engagement look like?</a:t>
            </a:r>
          </a:p>
          <a:p>
            <a:pPr>
              <a:spcBef>
                <a:spcPts val="300"/>
              </a:spcBef>
            </a:pPr>
            <a:r>
              <a:rPr lang="en-US" dirty="0"/>
              <a:t>Barriers for read aloud</a:t>
            </a:r>
          </a:p>
          <a:p>
            <a:pPr>
              <a:spcBef>
                <a:spcPts val="300"/>
              </a:spcBef>
            </a:pPr>
            <a:r>
              <a:rPr lang="en-US" dirty="0"/>
              <a:t>Whole group, small group, and individual reading resources</a:t>
            </a:r>
          </a:p>
          <a:p>
            <a:pPr>
              <a:spcBef>
                <a:spcPts val="300"/>
              </a:spcBef>
            </a:pPr>
            <a:r>
              <a:rPr lang="en-US" dirty="0"/>
              <a:t>How to collaborate related services</a:t>
            </a:r>
          </a:p>
          <a:p>
            <a:pPr>
              <a:spcBef>
                <a:spcPts val="300"/>
              </a:spcBef>
            </a:pPr>
            <a:r>
              <a:rPr lang="en-US" dirty="0"/>
              <a:t>How to implement Assistive Technology as needed to aid participation </a:t>
            </a:r>
          </a:p>
          <a:p>
            <a:pPr>
              <a:spcBef>
                <a:spcPts val="300"/>
              </a:spcBef>
            </a:pPr>
            <a:r>
              <a:rPr lang="en-US" dirty="0"/>
              <a:t>Read aloud examples</a:t>
            </a:r>
          </a:p>
        </p:txBody>
      </p:sp>
    </p:spTree>
    <p:extLst>
      <p:ext uri="{BB962C8B-B14F-4D97-AF65-F5344CB8AC3E}">
        <p14:creationId xmlns:p14="http://schemas.microsoft.com/office/powerpoint/2010/main" val="2733567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1364A-F1AE-75C7-806A-C1C8AEA6A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90731-9144-D051-BF25-E81DCEC8E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err="1"/>
              <a:t>Tumblebooks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Novel Effect</a:t>
            </a:r>
          </a:p>
          <a:p>
            <a:pPr>
              <a:spcBef>
                <a:spcPts val="600"/>
              </a:spcBef>
            </a:pPr>
            <a:r>
              <a:rPr lang="en-US" dirty="0"/>
              <a:t>Epic</a:t>
            </a:r>
          </a:p>
          <a:p>
            <a:pPr>
              <a:spcBef>
                <a:spcPts val="600"/>
              </a:spcBef>
            </a:pPr>
            <a:r>
              <a:rPr lang="en-US" dirty="0" err="1"/>
              <a:t>LessonPix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 err="1"/>
              <a:t>Tarheelreader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Tarheel Gameplay</a:t>
            </a:r>
          </a:p>
        </p:txBody>
      </p:sp>
    </p:spTree>
    <p:extLst>
      <p:ext uri="{BB962C8B-B14F-4D97-AF65-F5344CB8AC3E}">
        <p14:creationId xmlns:p14="http://schemas.microsoft.com/office/powerpoint/2010/main" val="3208618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F451B-FC3E-0BF0-8936-95F258758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 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6E625-68FA-5B29-9A83-91AD5892E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 err="1"/>
              <a:t>Chicka</a:t>
            </a:r>
            <a:r>
              <a:rPr lang="en-US" dirty="0"/>
              <a:t> </a:t>
            </a:r>
            <a:r>
              <a:rPr lang="en-US" dirty="0" err="1"/>
              <a:t>Chicka</a:t>
            </a:r>
            <a:r>
              <a:rPr lang="en-US" dirty="0"/>
              <a:t> Boom </a:t>
            </a:r>
            <a:r>
              <a:rPr lang="en-US" dirty="0" err="1"/>
              <a:t>Boom</a:t>
            </a:r>
            <a:r>
              <a:rPr lang="en-US" dirty="0"/>
              <a:t> by Bill Martin Jr. &amp; John Archambault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Bear Wants More by Karma Wilson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Brown Bear Brown Bear by Bill Martin Jr. &amp; Eric Carle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The Little Blue Truck Series by Alice </a:t>
            </a:r>
            <a:r>
              <a:rPr lang="en-US" dirty="0" err="1"/>
              <a:t>Schertle</a:t>
            </a:r>
            <a:endParaRPr lang="en-US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The Gruffalo by Julia Donaldson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The Mitten by Jan Brett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Sneezy The Snowman by Maureen Wright and Stephen Gilpin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Mix it Up by Herve </a:t>
            </a:r>
            <a:r>
              <a:rPr lang="en-US" dirty="0" err="1"/>
              <a:t>Tullet</a:t>
            </a:r>
            <a:endParaRPr lang="en-US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Maple and Willow Series by Lori Nichols</a:t>
            </a:r>
          </a:p>
        </p:txBody>
      </p:sp>
    </p:spTree>
    <p:extLst>
      <p:ext uri="{BB962C8B-B14F-4D97-AF65-F5344CB8AC3E}">
        <p14:creationId xmlns:p14="http://schemas.microsoft.com/office/powerpoint/2010/main" val="3343393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6F1DB6C-80AB-4E41-A5AE-91CFF09CA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3391400"/>
            <a:ext cx="11000232" cy="9144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16001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C686AF-BB57-1A1C-8386-7C9B25A89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read aloud appropriate?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259AE9-6A19-513D-B4F5-A5E972C04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Increases stamina for sitting for a full group lesson</a:t>
            </a:r>
          </a:p>
          <a:p>
            <a:pPr>
              <a:spcBef>
                <a:spcPts val="600"/>
              </a:spcBef>
            </a:pPr>
            <a:r>
              <a:rPr lang="en-US" dirty="0"/>
              <a:t>Increase language comprehension</a:t>
            </a:r>
          </a:p>
          <a:p>
            <a:pPr>
              <a:spcBef>
                <a:spcPts val="600"/>
              </a:spcBef>
            </a:pPr>
            <a:r>
              <a:rPr lang="en-US" dirty="0"/>
              <a:t>Increase engagement with text</a:t>
            </a:r>
          </a:p>
          <a:p>
            <a:pPr>
              <a:spcBef>
                <a:spcPts val="600"/>
              </a:spcBef>
            </a:pPr>
            <a:r>
              <a:rPr lang="en-US" dirty="0"/>
              <a:t>Improves the ability to cue to the speaker</a:t>
            </a:r>
          </a:p>
          <a:p>
            <a:pPr>
              <a:spcBef>
                <a:spcPts val="600"/>
              </a:spcBef>
            </a:pPr>
            <a:r>
              <a:rPr lang="en-US" dirty="0"/>
              <a:t>Listening comprehension</a:t>
            </a:r>
          </a:p>
          <a:p>
            <a:pPr>
              <a:spcBef>
                <a:spcPts val="600"/>
              </a:spcBef>
            </a:pPr>
            <a:r>
              <a:rPr lang="en-US" dirty="0"/>
              <a:t>Provides an opportunity for “shared enjoyment”</a:t>
            </a:r>
          </a:p>
        </p:txBody>
      </p:sp>
    </p:spTree>
    <p:extLst>
      <p:ext uri="{BB962C8B-B14F-4D97-AF65-F5344CB8AC3E}">
        <p14:creationId xmlns:p14="http://schemas.microsoft.com/office/powerpoint/2010/main" val="2044083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9409D7-6ADC-0041-259A-F2125D85B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Aloud in a DCD/ASD Setting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902A31-EB70-C726-0ECD-DDC9448B30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a read aloud  look like?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4CACA20-BB4A-8C1D-A618-20DC588C9E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Students will be sitting or laying in a spot that meets their sensory needs. </a:t>
            </a:r>
          </a:p>
          <a:p>
            <a:r>
              <a:rPr lang="en-US" dirty="0"/>
              <a:t>Students may not look at the book but can still benefit from listening to increase listening comprehension skills.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AA12EC-3FEB-D6C8-7132-163BEABE5F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What does engagement look like?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549B1D7-9EC8-9826-1314-B9D4373730F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Students will need to slowly increase the amount of time they are engaged.</a:t>
            </a:r>
          </a:p>
          <a:p>
            <a:r>
              <a:rPr lang="en-US" dirty="0"/>
              <a:t>The use of switches to increase engagement in books.</a:t>
            </a:r>
          </a:p>
          <a:p>
            <a:pPr lvl="1"/>
            <a:r>
              <a:rPr lang="en-US" dirty="0"/>
              <a:t>Repetitive books can record the same phrase. </a:t>
            </a:r>
          </a:p>
        </p:txBody>
      </p:sp>
    </p:spTree>
    <p:extLst>
      <p:ext uri="{BB962C8B-B14F-4D97-AF65-F5344CB8AC3E}">
        <p14:creationId xmlns:p14="http://schemas.microsoft.com/office/powerpoint/2010/main" val="1686755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D424D-FCEF-2541-BA65-DEBF613C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in Shared Reading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A8C3A-CFC7-7030-F90E-0A1DCA066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Shared Reading is defined as the interaction that occurs between an adult and students as they read a book together with the intention of enhancing the student’s </a:t>
            </a:r>
            <a:r>
              <a:rPr lang="en-US" b="1" dirty="0"/>
              <a:t>language</a:t>
            </a:r>
            <a:r>
              <a:rPr lang="en-US" dirty="0"/>
              <a:t> and</a:t>
            </a:r>
            <a:r>
              <a:rPr lang="en-US" b="1" dirty="0"/>
              <a:t> literacy </a:t>
            </a:r>
            <a:r>
              <a:rPr lang="en-US" dirty="0"/>
              <a:t>skills (Ezell &amp; Justice, 2005).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How can we build skills?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Labeling objects in the illustrations (e.g., “I see a dog”)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Talk about what is going on in the book (e.g., “That dog is making a mess.”)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Referring to real-life connections (e.g., “Wow, sometime I make a  mess too”)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Referencing the print (e.g., “There is a b like in your name.”)</a:t>
            </a:r>
          </a:p>
        </p:txBody>
      </p:sp>
    </p:spTree>
    <p:extLst>
      <p:ext uri="{BB962C8B-B14F-4D97-AF65-F5344CB8AC3E}">
        <p14:creationId xmlns:p14="http://schemas.microsoft.com/office/powerpoint/2010/main" val="1565400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973B3-5DE4-AD9E-06C0-421FC2FBF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CAR </a:t>
            </a:r>
            <a:r>
              <a:rPr lang="en-US" dirty="0"/>
              <a:t>as a teaching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1C1EB-5D68-4476-8616-E209710A26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1529" y="2791730"/>
            <a:ext cx="6546201" cy="3775275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With earliest emergent literacy learners..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C</a:t>
            </a:r>
            <a:r>
              <a:rPr lang="en-US" dirty="0"/>
              <a:t>omment and Wait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A</a:t>
            </a:r>
            <a:r>
              <a:rPr lang="en-US" dirty="0"/>
              <a:t>sk for participation and Wait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R</a:t>
            </a:r>
            <a:r>
              <a:rPr lang="en-US" dirty="0"/>
              <a:t>espond by adding a little more </a:t>
            </a:r>
          </a:p>
          <a:p>
            <a:pPr lvl="1"/>
            <a:r>
              <a:rPr lang="en-US" dirty="0"/>
              <a:t>If a learner isn’t able to respond, another can model the correct response.</a:t>
            </a:r>
          </a:p>
          <a:p>
            <a:pPr lvl="1"/>
            <a:r>
              <a:rPr lang="en-US" dirty="0"/>
              <a:t>Communication objectives related to the use of Communicative Functions</a:t>
            </a:r>
          </a:p>
        </p:txBody>
      </p:sp>
      <p:pic>
        <p:nvPicPr>
          <p:cNvPr id="5" name="Google Shape;299;p62">
            <a:extLst>
              <a:ext uri="{FF2B5EF4-FFF2-40B4-BE49-F238E27FC236}">
                <a16:creationId xmlns:a16="http://schemas.microsoft.com/office/drawing/2014/main" id="{6759D14B-BA05-2DB5-0E7B-1BCB3D4A9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60730" y="2961096"/>
            <a:ext cx="3803926" cy="2620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2355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AAC94-4EDB-6DC0-8078-318F6A602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whole group read aloud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664DE-FB43-8BDD-859A-A6802C96C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dirty="0"/>
              <a:t>Varied academic levels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dirty="0"/>
              <a:t>Varied communication needs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dirty="0"/>
              <a:t> Physical needs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dirty="0"/>
              <a:t>Sensory needs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dirty="0"/>
              <a:t>Engagement and ability to attend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dirty="0"/>
              <a:t>Turn taking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dirty="0"/>
              <a:t>Vision needs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dirty="0"/>
              <a:t>Hearing needs</a:t>
            </a:r>
          </a:p>
        </p:txBody>
      </p:sp>
    </p:spTree>
    <p:extLst>
      <p:ext uri="{BB962C8B-B14F-4D97-AF65-F5344CB8AC3E}">
        <p14:creationId xmlns:p14="http://schemas.microsoft.com/office/powerpoint/2010/main" val="552422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E4ACE-040C-6CDC-0D21-67BDE7236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 Group Resource</a:t>
            </a:r>
          </a:p>
        </p:txBody>
      </p:sp>
      <p:pic>
        <p:nvPicPr>
          <p:cNvPr id="4" name="Google Shape;311;p64">
            <a:extLst>
              <a:ext uri="{FF2B5EF4-FFF2-40B4-BE49-F238E27FC236}">
                <a16:creationId xmlns:a16="http://schemas.microsoft.com/office/drawing/2014/main" id="{A297AD2C-7D5B-198F-6CC8-BCC4D7FD6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-260" t="-1814" r="259" b="25588"/>
          <a:stretch/>
        </p:blipFill>
        <p:spPr>
          <a:xfrm>
            <a:off x="4201699" y="3044730"/>
            <a:ext cx="3941002" cy="2427202"/>
          </a:xfrm>
          <a:prstGeom prst="rect">
            <a:avLst/>
          </a:prstGeom>
          <a:solidFill>
            <a:srgbClr val="DDEAF6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9656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D71C5-69EB-02DA-BEA2-12183F47D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Novel Effect ($7.99/ month or $79/yr.)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969063-E556-EE23-383A-5E1F2C370E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Provides multi-sensory soundscapes while book is read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Increased engagement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Increased comprehension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 Better concentration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 Sync with a speaker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Create your own related to listening- Communication pages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Additional comments of characters</a:t>
            </a:r>
          </a:p>
        </p:txBody>
      </p:sp>
      <p:pic>
        <p:nvPicPr>
          <p:cNvPr id="6" name="Google Shape;318;p65">
            <a:extLst>
              <a:ext uri="{FF2B5EF4-FFF2-40B4-BE49-F238E27FC236}">
                <a16:creationId xmlns:a16="http://schemas.microsoft.com/office/drawing/2014/main" id="{C82A08D3-38FE-15F7-E15D-25BEB04D0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t="14148"/>
          <a:stretch/>
        </p:blipFill>
        <p:spPr>
          <a:xfrm>
            <a:off x="7137795" y="2961229"/>
            <a:ext cx="4037024" cy="3260320"/>
          </a:xfrm>
          <a:prstGeom prst="rect">
            <a:avLst/>
          </a:prstGeom>
          <a:solidFill>
            <a:srgbClr val="DDEAF6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77562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CC"/>
      </a:hlink>
      <a:folHlink>
        <a:srgbClr val="954F7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AW xmlns="http://www.net-centric.com/PAWPP">
  <Shape xmlns="" ID="8euNCCA4IqjupmbpvbvSMfRq+8o=" pdftag="H1" isBookmarkSet="no" bookmark="yes" Order="_x0031_"/>
  <Shape xmlns="" ID="ARSfPO/U9ItJ9zIOwm93ZJ7l/j8=" pdftag="H2" isBookmarkSet="no" bookmark="yes" Order="_x0032_"/>
  <Shape xmlns="" ID="osa0KM2sbnZHHxlXUxKH3ujjHuE=" pdftag="" bookmark="no" Order="_x0031_"/>
  <Shape xmlns="" ID="4JRL6lqoOFw9RUHrP0y9U5BDzf8=" pdftag="" bookmark="no" Order="_x0032_"/>
  <Shape xmlns="" ID="sM+ghJOlUVqnHU19mdPjAdwWJuw=" pdftag="" bookmark="no" Order="_x0031_"/>
  <Shape xmlns="" ID="GTGIHFiwAYvgHLb8IUSCQ2X6w4g=" pdftag="" bookmark="no" Order="_x0032_"/>
  <Shape xmlns="" ID="hq9gSbGZQhpPus+SHezN5PrGc9w=" pdftag="" bookmark="no" Order="_x0031_"/>
  <Shape xmlns="" ID="FtXJgaOuZev8eFU+if2YMxbKkRI=" pdftag="" bookmark="no" Order="_x0032_"/>
  <Shape xmlns="" ID="ri+uYzSNCD67GlIZrZ8qmmNgURU=" pdftag="" bookmark="no" Order="_x0033_"/>
  <Shape xmlns="" ID="/Xe9+1NnBDFDac2uz9Mf5cnxpHw=" pdftag="" bookmark="no" Order="_x0031_"/>
  <Shape xmlns="" ID="rGgMSPfHoOmRN/+oUl7Dwo+YgYE=" pdftag="" bookmark="no" Order="_x0032_"/>
  <Shape xmlns="" ID="ZTBnAgeWTQQGZoyfyflkLJl+jcs=" pdftag="" bookmark="no" Order="_x0035_"/>
  <Shape xmlns="" ID="nSihPpWUspo+Y57wY5tF8LIQIHs=" pdftag="" bookmark="no" Order="_x0032_"/>
  <Shape xmlns="" ID="S6CVtHyytP5Rb39DTS6OkAlP7e0=" pdftag="" bookmark="no" Order="_x0034_"/>
  <Shape xmlns="" ID="USIEJhtT65UPFtGM0RUW67D4iJA=" pdftag="" bookmark="no" Order="_x0033_"/>
  <Shape xmlns="" ID="XzVFQuOWAWqK/HZDqm2LiuGBOJQ=" pdftag="" bookmark="no" Order="_x0032_"/>
  <Shape xmlns="" ID="uflvo7/4mXD7uDuM1tkLIDwRdoQ=" inline="no" formula="no" pdftag="Figure" Lang="" bookmark="no" Order="_x0031_" artifact="_x0030_" validate="no"/>
  <HyperLink xmlns="" ID="iB0l3QkZoIIwbuqLQRe5I0KEal0=1995016305290.2289_384.0426" plainAltText="shuyin.maciel_x0040_metrocsu.org" Lang=""/>
  <Shape xmlns="" ID="oUeVMHAtmcFeZuL28VldA6mxYF4=" pdftag="" bookmark="no" Order="_x0031_"/>
  <Shape xmlns="" ID="iB0l3QkZoIIwbuqLQRe5I0KEal0=" pdftag="" bookmark="no" Order="_x0032_"/>
  <SubText xmlns="" ID="uflvo7/4mXD7uDuM1tkLIDwRdoQ=" ActualText=""/>
  <Shape xmlns="" ID="dPX0ernXQqq7MaM8E4a1qptkh+k=" pdftag="" Order="_x0033_"/>
  <Shape xmlns="" ID="vC5oRXeC07JNqS9voQ7D/0ryAKw=" isBookmarkSet="no" pdftag="H1" artifact="_x0030_" bookmark="yes" Order="_x0031_"/>
  <Shape xmlns="" ID="5JnZ+JwseSRIt+BuLnfvRp71K5k=" isBookmarkSet="no" bookmark="yes" pdftag="P" artifact="_x0030_" Order="_x0033_"/>
  <Shape xmlns="" ID="jgBcwUsAwnXAkXcZF9My3r/83RM=" isBookmarkSet="no" formula="no" inline="no" pdftag="Figure" bookmark="no" Lang="" artifact="_x0030_" validate="yes" Order="_x0032_"/>
  <HyperLink xmlns="" ID="ZZGsyL9+J39jPasiD0hLh1rG+nA=1066294278506.705_224.369" plainAltText="_x0020_Smart_x0020_Snacks" language=""/>
  <HyperLink xmlns="" ID="ZZGsyL9+J39jPasiD0hLh1rG+nA=1717787149176_388.049" plainAltText="Smart_x0020_Snacks_x0020_Product_x0020_Calculator" language="" Lang=""/>
  <HyperLink xmlns="" ID="hlIwjBYoyApL+F3q85dY5usaREs=-88520374667.5_165.6001" plainAltText="Smart_x0020_Snacks_x0020__x0028_mn.gov_x0029_" language="" Lang=""/>
  <HyperLink xmlns="" ID="uzxVRsz9m5Uk4OB52O1sLcLYR9c=200086955967.5_201.1825" plainAltText="Inside_x0020_the_x0020_Bulldog_x0020_Cafe" language="" Lang=""/>
  <HyperLink xmlns="" ID="ISqSFJpDPe8ODjQBA6y3qT1a+j4=-1408101841500.0507_203.632" plainAltText="Bulldog_x0020_Entrance" language="" Lang=""/>
  <HyperLink xmlns="" ID="rE17Bvr3AFeWtd8+5pl4PYpyjAc=597984119112.5_395.0213" plainAltText="Taking_x002F_Making_x0020_Orders_x0020_for_x0020_Staff_x0020_Daily_x0020_" language="" Lang=""/>
  <HyperLink xmlns="" ID="rE17Bvr3AFeWtd8+5pl4PYpyjAc=-1360640737112.5_423.9413" plainAltText="at_x0020_Bulldog_x0020_Cafe_x0020__x0028_Google_x0020_Order_x0020_Form_x0029_" language=""/>
  <HyperLink xmlns="" ID="OmM2mTmjrQRgg4jbmqDuQLgIdx8=-655804128713.5411_253.2887" plainAltText="Make_x0020_Shopping_x0020_List" language="" Lang=""/>
  <HyperLink xmlns="" ID="OmM2mTmjrQRgg4jbmqDuQLgIdx8=1333937180713.5411_340.0487" plainAltText="Set_x0020_up_x0020_Google_x0020_Form_x0020_" language="" Lang=""/>
  <HyperLink xmlns="" ID="OmM2mTmjrQRgg4jbmqDuQLgIdx8=1498400659713.5411_365.9688" plainAltText="for_x0020_Staff_x0020_Lunches" language=""/>
  <Shape xmlns="" ID="aA7AJWhv3IK/crfgnqr4XoLG4po=" pdftag="H2" isBookmarkSet="no" bookmark="yes" Order="_x0031_"/>
  <Shape xmlns="" ID="55Pz7Tl5Drx+mZ+U9+xvt7STOLI=" pdftag="P" isBookmarkSet="no" bookmark="no" Order="_x0032_"/>
  <Shape xmlns="" ID="gum/TOOl9OpzVdR1DXHlHAHwRew=" formula="no" inline="no" pdftag="Figure" isBookmarkSet="no" bookmark="no" Lang="" artifact="_x0030_" validate="yes" Order="_x0033_"/>
  <Shape xmlns="" ID="YzDsAodc/xSgdSmVogHs9OYpieI=" pdftag="H2" isBookmarkSet="no" bookmark="yes" Order="_x0031_"/>
  <Shape xmlns="" ID="PhIvE1GZsIufWD7mc6sTsvDta/g=" pdftag="P" isBookmarkSet="no" bookmark="no" Order="_x0032_"/>
  <Shape xmlns="" ID="2ATakLPuRsvm58z9Bxfb0DGNuqU=" formula="no" inline="no" pdftag="Figure" isBookmarkSet="no" bookmark="no" Lang="" artifact="_x0030_" validate="yes" Order="_x0033_"/>
  <Shape xmlns="" ID="clM7S71kDa5KS7AzLjTU38cFj+w=" pdftag="H2" isBookmarkSet="no" bookmark="yes" Order="_x0031_"/>
  <Shape xmlns="" ID="ZZGsyL9+J39jPasiD0hLh1rG+nA=" pdftag="P" isBookmarkSet="no" bookmark="no" Order="_x0032_"/>
  <Shape xmlns="" ID="Mj0Gsbfv6rwUiMUqTH5shdoMKG8=" pdftag="H2" isBookmarkSet="no" bookmark="yes" Order="_x0031_"/>
  <Shape xmlns="" ID="X2CwsMtpFjVPAdzTosdmbGPcOTQ=" pdftag="P" isBookmarkSet="no" bookmark="no" Order="_x0032_"/>
  <Shape xmlns="" ID="P6MBl9MPX0l1yg0Z27P3wE2y7WQ=" pdftag="P" isBookmarkSet="no" bookmark="no" Order="_x0034_"/>
  <Shape xmlns="" ID="gFAasamRT/DbjgEb2II7u0M8KMI=" formula="no" inline="no" pdftag="Figure" isBookmarkSet="no" bookmark="no" Lang="" artifact="_x0030_" validate="yes" Order="_x0033_"/>
  <Shape xmlns="" ID="9hRFbOSa/tqzPY5lJD/aYBUlllg=" formula="no" inline="no" pdftag="Figure" isBookmarkSet="no" bookmark="no" Lang="" artifact="_x0030_" validate="yes" Order="_x0035_"/>
  <Shape xmlns="" ID="aLGrGj6exNlnyoTLm8lZWPnY2Sw=" pdftag="H2" isBookmarkSet="no" bookmark="yes" Order="_x0031_"/>
  <Shape xmlns="" ID="5OsxtnK9yeMkl6qUiaX8X9Zgp0E=" formula="no" pdftag="Figure" inline="no" isBookmarkSet="no" bookmark="no" Lang="" artifact="_x0030_" validate="yes" Order="_x0032_"/>
  <Shape xmlns="" ID="OSJwZ2yJijpqO+vjCqN5zONNSbk=" formula="no" inline="no" pdftag="Figure" isBookmarkSet="no" bookmark="no" Lang="" artifact="_x0030_" validate="yes" Order="_x0033_"/>
  <Shape xmlns="" ID="WCw9ro7Llyd1T1oq0MKLnmPmKF8=" pdftag="H2" isBookmarkSet="no" bookmark="yes" Order="_x0031_"/>
  <Shape xmlns="" ID="ccl3+XaozFzGT/gJJRUqLJ1oSho=" formula="no" inline="no" pdftag="Figure" isBookmarkSet="no" bookmark="no" Lang="" artifact="_x0030_" validate="yes" Order="_x0032_"/>
  <Shape xmlns="" ID="KyJWwFT8Nv+4i6mve6TT5fSIzFM=" pdftag="H2" isBookmarkSet="no" bookmark="yes" Order="_x0031_"/>
  <Shape xmlns="" ID="lm6nUYf2G3a6mvOOT5BHZ3BjfFU=" formula="no" inline="no" pdftag="Figure" isBookmarkSet="no" bookmark="no" Lang="" artifact="_x0030_" validate="yes" Order="_x0032_"/>
  <Shape xmlns="" ID="wqvlpOfG80MYTS3acXuZDs5IFXk=" formula="no" inline="no" pdftag="Figure" isBookmarkSet="no" bookmark="no" Lang="" artifact="_x0030_" validate="yes" Order="_x0033_"/>
  <Shape xmlns="" ID="I7BYExnrdPH3bmYTvtXWb6R3hdI=" pdftag="H2" isBookmarkSet="no" bookmark="yes" Order="_x0031_"/>
  <Shape xmlns="" ID="gnj1uqScPXRWuuQKKCiKJSaOKDw=" formula="no" inline="no" pdftag="Figure" isBookmarkSet="no" bookmark="no" Lang="" artifact="_x0030_" validate="yes" Order="_x0032_"/>
  <Shape xmlns="" ID="6mAZizb8Q+EO8vo1sYjIuJnyvTo=" isBookmarkSet="yes" bookmark="no" pdftag="P" artifact="_x0030_" Order="_x0031_"/>
  <Shape xmlns="" ID="oa6qKDloedoBccBGOw/nQrmLZ1w=" pdftag="P" isBookmarkSet="no" bookmark="no" Order="_x0032_"/>
  <Shape xmlns="" ID="XKv8ymw7iwYm/zSmxPgItX8YDWU=" formula="no" inline="no" pdftag="Figure" isBookmarkSet="no" bookmark="no" Lang="" artifact="_x0030_" validate="yes" Order="_x0033_"/>
  <Shape xmlns="" ID="7NGT43Hygo5BI5va6ULc5ZUYVFE=" pdftag="H2" isBookmarkSet="no" bookmark="yes" Order="_x0031_"/>
  <Shape xmlns="" ID="hlIwjBYoyApL+F3q85dY5usaREs=" pdftag="P" isBookmarkSet="no" bookmark="no" Order="_x0032_"/>
  <Shape xmlns="" ID="ZYLt3W1RzaBrtWZmp/rZ0mzlwHw=" formula="no" inline="no" pdftag="Figure" isBookmarkSet="no" bookmark="no" Lang="" artifact="_x0030_" validate="yes" Order="_x0033_"/>
  <Shape xmlns="" ID="qo41HMssPUAREW/E6MkW/wnh930=" pdftag="H2" isBookmarkSet="no" bookmark="yes" Order="_x0031_"/>
  <Shape xmlns="" ID="u9L2q/gIAtiQWIRYHOehxgY4yXA=" pdftag="P" isBookmarkSet="no" bookmark="no" Order="_x0032_"/>
  <Shape xmlns="" ID="a/DS2MZ1qmUABA+3zH6HVELEOtQ=" pdftag="P" isBookmarkSet="no" bookmark="no" Order="_x0034_"/>
  <Shape xmlns="" ID="bZia5N88ypXqv1MFGMtOkKhEjVM=" formula="no" inline="no" pdftag="Figure" isBookmarkSet="no" bookmark="no" Lang="" artifact="_x0030_" validate="yes" Order="_x0033_"/>
  <Shape xmlns="" ID="/Lniry87Ib9pK3XlHS6RXr+TUq0=" formula="no" inline="no" pdftag="Figure" isBookmarkSet="no" bookmark="no" Lang="" artifact="_x0030_" validate="yes" Order="_x0032_"/>
  <Shape xmlns="" ID="vYsjHh41mvpnsmOXRMgaYlgCvig=" formula="no" inline="no" pdftag="Figure" artifact="_x0030_" isBookmarkSet="no" bookmark="no" Lang="" validate="yes" Order="_x0033_"/>
  <Shape xmlns="" ID="Jpv7yC9A+RLMk1v1x75jsqXpyOU=" pdftag="H2" isBookmarkSet="no" bookmark="yes" Order="_x0031_"/>
  <Shape xmlns="" ID="PjcitUKt84K1FaoxwFQREqMYqck=" formula="no" inline="no" pdftag="Figure" artifact="_x0030_" isBookmarkSet="no" bookmark="no" Lang="" validate="yes" Order="_x0032_"/>
  <Shape xmlns="" ID="blo5ZZm4s3WPpz9x1xWDLO6QiWU=" pdftag="H2" isBookmarkSet="no" bookmark="yes" Order="_x0031_"/>
  <Shape xmlns="" ID="erjSxmJhAP85lAFTAnR3evf96EU=" pdftag="H2" isBookmarkSet="no" bookmark="yes" Order="_x0031_"/>
  <Shape xmlns="" ID="uzxVRsz9m5Uk4OB52O1sLcLYR9c=" pdftag="P" isBookmarkSet="no" bookmark="no" Order="_x0032_"/>
  <Shape xmlns="" ID="ISqSFJpDPe8ODjQBA6y3qT1a+j4=" pdftag="P" isBookmarkSet="no" bookmark="no" Order="_x0034_"/>
  <Shape xmlns="" ID="Y/ZCMsKLKQbOdAw41xfdrAbjg90=" formula="no" artifact="_x0030_" inline="no" pdftag="Figure" isBookmarkSet="no" bookmark="no" Lang="" validate="yes" Order="_x0033_"/>
  <Shape xmlns="" ID="AX4lTJdvFYffs7vhWFoKxOrl2F0=" formula="no" artifact="_x0030_" inline="no" pdftag="Figure" isBookmarkSet="no" bookmark="no" Lang="" validate="yes" Order="_x0035_"/>
  <Shape xmlns="" ID="9HQtgHshWJ0WzQV+8o5EDlMgHLE=" pdftag="H2" isBookmarkSet="no" bookmark="yes" Order="_x0031_"/>
  <Shape xmlns="" ID="rE17Bvr3AFeWtd8+5pl4PYpyjAc=" pdftag="P" isBookmarkSet="no" bookmark="no" Order="_x0032_"/>
  <Shape xmlns="" ID="2H71S3xLVInKB3+TXoEYhCw0Q14=" formula="no" inline="no" artifact="_x0030_" pdftag="Figure" isBookmarkSet="no" bookmark="no" Lang="" validate="yes" Order="_x0033_"/>
  <Shape xmlns="" ID="65ojw4MOjHhV/ZbGjDBzVNxI4jg=" Order="_x0031_" isBookmarkSet="yes" bookmark="no" pdftag="_x005B_Artifact_x005D_" artifact="_x0031_"/>
  <Shape xmlns="" ID="MFUE/XAYY9SKG0ZmxXpWPqTxeGc=" pdftag="P" isBookmarkSet="no" bookmark="no" Order="_x0031_"/>
  <Shape xmlns="" ID="TKsw6ZTb7hKhyTehA1KciyopSEE=" formula="no" inline="no" pdftag="Figure" isBookmarkSet="no" bookmark="no" Lang="" artifact="_x0030_" validate="yes" Order="_x0033_"/>
  <Shape xmlns="" ID="OmM2mTmjrQRgg4jbmqDuQLgIdx8=" pdftag="P" isBookmarkSet="no" bookmark="no" Order="_x0032_"/>
  <Shape xmlns="" ID="XcLV/sTQJGwyLv2g07rbC2JbgAw=" pdftag="H2" isBookmarkSet="no" bookmark="yes" Order="_x0031_"/>
  <Shape xmlns="" ID="HsrmT3CBUFWPmbGcbC9XfW4Zrzo=" pdftag="P" isBookmarkSet="no" bookmark="no" Order="_x0032_"/>
  <Shape xmlns="" ID="U0Na4ClnqDwomoxrS9Ts5PmPVcM=" formula="no" inline="no" artifact="_x0030_" validate="yes" pdftag="Figure" isBookmarkSet="no" bookmark="no" Order="_x0033_" Lang=""/>
  <Shape xmlns="" ID="TYHdxcWEOlbnVg6sv0pv23v+SSQ=" pdftag="H2" isBookmarkSet="no" bookmark="yes" Order="_x0031_"/>
  <Shape xmlns="" ID="VfMILk8VV/xYCy7jkBQ7qxtEl3g=" pdftag="P" isBookmarkSet="no" bookmark="no" Order="_x0032_"/>
  <Shape xmlns="" ID="d4bEpg72EtzlfifxEP/XoMhYs+E=" formula="no" artifact="_x0030_" inline="no" validate="yes" pdftag="Figure" isBookmarkSet="no" bookmark="no" Order="_x0033_" Lang=""/>
  <Shape xmlns="" ID="gBlAUzAn/grodoJIrDW1Pu5I1Ac=" pdftag="H2" isBookmarkSet="no" bookmark="yes" Order="_x0031_"/>
  <Shape xmlns="" ID="mdwgsBwtNrOUBYOz8G9tkLZLsFc=" pdftag="P" isBookmarkSet="no" bookmark="no" Order="_x0032_"/>
  <Shape xmlns="" ID="3iZgI9Sg01R6uoM6w2kI371g+Sw=" pdftag="P" isBookmarkSet="no" bookmark="no" Order="_x0033_"/>
  <Shape xmlns="" ID="5MtZ5C8uRQqss+Wt3IU4b3u1Nlo=" pdftag="H2" isBookmarkSet="no" bookmark="yes" Order="_x0031_"/>
  <Shape xmlns="" ID="iJ+ZuUxQMTXx6S0aeXkxLfHQGMU=" pdftag="P" isBookmarkSet="no" bookmark="no" Order="_x0032_"/>
  <Shape xmlns="" ID="meWouTxx35MW22EW0EJ1U5NENEk=" formula="no" artifact="_x0030_" inline="no" validate="yes" pdftag="Figure" isBookmarkSet="no" bookmark="no" Order="_x0033_" Lang=""/>
  <Shape xmlns="" ID="irlES381pgNtlIOWSRMPqQ0SYGs=" pdftag="H2" isBookmarkSet="no" bookmark="yes" Order="_x0031_"/>
  <Shape xmlns="" ID="BlBkWg7l89k8R9etkI48HDeXxHU=" pdftag="P" isBookmarkSet="no" bookmark="no" Order="_x0032_"/>
  <Shape xmlns="" ID="itlcQ37+NCiP8gYWdWHzyde+bBc=" formula="no" inline="no" artifact="_x0030_" validate="yes" pdftag="Figure" isBookmarkSet="no" bookmark="no" Order="_x0033_" Lang=""/>
  <Shape xmlns="" ID="V5+RoG+OFiEbpFZozpeF6CpUgqo=" pdftag="H2" isBookmarkSet="no" bookmark="yes" Order="_x0031_"/>
  <Shape xmlns="" ID="xWzEZduiJ0yGzGi/YAZozuic07A=" pdftag="P" isBookmarkSet="no" bookmark="no" Order="_x0032_"/>
  <Shape xmlns="" ID="QO13KPdajgOO3x5Ol+6nF5BhUC8=" isBookmarkSet="yes" bookmark="no" pdftag="P" artifact="_x0030_" Order="_x0031_"/>
  <SubText xmlns="" ID="jgBcwUsAwnXAkXcZF9My3r/83RM=" ActualText=""/>
  <SubText xmlns="" ID="5OsxtnK9yeMkl6qUiaX8X9Zgp0E=" ActualText=""/>
  <SubText xmlns="" ID="OSJwZ2yJijpqO+vjCqN5zONNSbk=" ActualText=""/>
  <SubText xmlns="" ID="ccl3+XaozFzGT/gJJRUqLJ1oSho=" ActualText=""/>
  <SubText xmlns="" ID="lm6nUYf2G3a6mvOOT5BHZ3BjfFU=" ActualText=""/>
  <SubText xmlns="" ID="wqvlpOfG80MYTS3acXuZDs5IFXk=" ActualText=""/>
  <SubText xmlns="" ID="gnj1uqScPXRWuuQKKCiKJSaOKDw=" ActualText=""/>
  <SubText xmlns="" ID="XKv8ymw7iwYm/zSmxPgItX8YDWU=" ActualText=""/>
  <SubText xmlns="" ID="ZYLt3W1RzaBrtWZmp/rZ0mzlwHw=" ActualText=""/>
  <SubText xmlns="" ID="bZia5N88ypXqv1MFGMtOkKhEjVM=" ActualText=""/>
  <SubText xmlns="" ID="/Lniry87Ib9pK3XlHS6RXr+TUq0=" ActualText=""/>
  <SubText xmlns="" ID="vYsjHh41mvpnsmOXRMgaYlgCvig=" ActualText=""/>
  <SubText xmlns="" ID="PjcitUKt84K1FaoxwFQREqMYqck=" ActualText=""/>
  <SubText xmlns="" ID="Y/ZCMsKLKQbOdAw41xfdrAbjg90=" ActualText=""/>
  <SubText xmlns="" ID="AX4lTJdvFYffs7vhWFoKxOrl2F0=" ActualText=""/>
  <SubText xmlns="" ID="2H71S3xLVInKB3+TXoEYhCw0Q14=" ActualText=""/>
  <SubText xmlns="" ID="TKsw6ZTb7hKhyTehA1KciyopSEE=" ActualText=""/>
  <SubText xmlns="" ID="U0Na4ClnqDwomoxrS9Ts5PmPVcM=" ActualText=""/>
  <SubText xmlns="" ID="d4bEpg72EtzlfifxEP/XoMhYs+E=" ActualText=""/>
  <SubText xmlns="" ID="meWouTxx35MW22EW0EJ1U5NENEk=" ActualText=""/>
  <SubText xmlns="" ID="itlcQ37+NCiP8gYWdWHzyde+bBc=" ActualText=""/>
  <SubText xmlns="" ID="gum/TOOl9OpzVdR1DXHlHAHwRew=" ActualText=""/>
  <SubText xmlns="" ID="2ATakLPuRsvm58z9Bxfb0DGNuqU=" ActualText=""/>
  <SubText xmlns="" ID="gFAasamRT/DbjgEb2II7u0M8KMI=" ActualText=""/>
  <SubText xmlns="" ID="9hRFbOSa/tqzPY5lJD/aYBUlllg=" ActualText=""/>
  <HyperLink xmlns="" ID="ZZGsyL9+J39jPasiD0hLh1rG+nA=-140414994506.705_224.369" plainAltText="Smart_x0020_Snacks" Lang="" language=""/>
  <HyperLink xmlns="" ID="9qJC3dVC4FNTXPDoriG8AofZpKE=-173598775967.5_223.4213" plainAltText="Time_x0020_Card" language="" Lang=""/>
  <HyperLink xmlns="" ID="9qJC3dVC4FNTXPDoriG8AofZpKE=-1173205642166.17_223.4213" plainAltText="_x0020_on_x0020_Chromebook" language=""/>
  <Shape xmlns="" ID="lSe5g/SjZP91/tNkjV83U1o6aNs=" pdftag="H2" isBookmarkSet="no" bookmark="yes" Order="_x0031_"/>
  <Shape xmlns="" ID="JtSs89eB5rKK9Ymj+NdLo6lOZJc=" pdftag="P" isBookmarkSet="no" bookmark="no" Order="_x0032_"/>
  <Shape xmlns="" ID="P7fcDr4IshRZ/qRCWgVFktOhSTg=" artifact="_x0030_" validate="yes" pdftag="Figure" isBookmarkSet="no" bookmark="no" Order="_x0033_" formula="no" Lang=""/>
  <Shape xmlns="" ID="LCCoJ3WSZQ/dXOTumRNAAh2lS6Q=" artifact="_x0030_" validate="yes" pdftag="Figure" isBookmarkSet="no" bookmark="no" Order="_x0034_" formula="no" Lang=""/>
  <Shape xmlns="" ID="YjifLXHOGaxbHbCkpKz6EJfpGUM=" pdftag="H2" isBookmarkSet="no" bookmark="yes" Order="_x0031_"/>
  <Shape xmlns="" ID="eYB3P1CDQL6O8fNzZa6YxW6gs50=" pdftag="P" isBookmarkSet="no" bookmark="no" Order="_x0032_"/>
  <Shape xmlns="" ID="Sg2shxkbnoUZxwzADmuAsnhis+o=" pdftag="P" isBookmarkSet="no" bookmark="no" Order="_x0033_"/>
  <Shape xmlns="" ID="rCEYwFzHrdN2o+MF41QAKRM76nk=" Order="_x0031_" isBookmarkSet="yes" bookmark="no" pdftag="_x005B_Artifact_x005D_" artifact="_x0031_"/>
  <Shape xmlns="" ID="PRsiHrioMDa9oh/BGPcWWbAa+zw=" pdftag="P" isBookmarkSet="no" bookmark="no" Order="_x0031_"/>
  <Shape xmlns="" ID="PDkYcDu2DyUzzzUI4xqRWl68zXY=" artifact="_x0030_" validate="yes" pdftag="Figure" isBookmarkSet="no" bookmark="no" Order="_x0032_" formula="no" Lang=""/>
  <Shape xmlns="" ID="IVMvTi3vAZ0R6tndFdzKkb/c9NI=" pdftag="H2" isBookmarkSet="no" bookmark="yes" Order="_x0031_"/>
  <Shape xmlns="" ID="9qJC3dVC4FNTXPDoriG8AofZpKE=" pdftag="P" isBookmarkSet="no" bookmark="no" Order="_x0032_"/>
  <Shape xmlns="" ID="fXaaJYsd4ClBZzHRdkFlCNMQeb4=" formula="no" artifact="_x0030_" inline="no" validate="yes" pdftag="Figure" isBookmarkSet="no" bookmark="no" Order="_x0033_" Lang=""/>
  <Shape xmlns="" ID="by2ivNkzK7KWm3ZyLRkB0lMqJcQ=" pdftag="H2" isBookmarkSet="no" bookmark="yes" Order="_x0031_"/>
  <Shape xmlns="" ID="4Dw1dA2UPzgvFpAbEHcPFF8ZVN8=" pdftag="P" isBookmarkSet="no" bookmark="no" Order="_x0032_"/>
  <Shape xmlns="" ID="5ECQkEH9IBfMLZLPskmSpwuLGkg=" isBookmarkSet="yes" bookmark="no" pdftag="P" artifact="_x0030_" Order="_x0031_"/>
  <SubText xmlns="" ID="fXaaJYsd4ClBZzHRdkFlCNMQeb4=" ActualText=""/>
  <SubText xmlns="" ID="P7fcDr4IshRZ/qRCWgVFktOhSTg=" ActualText=""/>
  <SubText xmlns="" ID="LCCoJ3WSZQ/dXOTumRNAAh2lS6Q=" ActualText=""/>
  <SubText xmlns="" ID="PDkYcDu2DyUzzzUI4xqRWl68zXY=" ActualText=""/>
  <Shape xmlns="" ID="t8tEuBWpej+Ftf3/WQ1sTAZ5Es4=" pdftag="" Order="_x0032_" artifact="_x0030_" Lang="" formula="no" bookmark="no"/>
  <SubText xmlns="" ID="t8tEuBWpej+Ftf3/WQ1sTAZ5Es4=" ActualText=""/>
  <Shape xmlns="" ID="ouvzSbf9kqPD7ce7MlWXFvBr4+w=" pdftag="" bookmark="no" Order="_x002D_1"/>
  <Shape xmlns="" ID="okNRbSEa87N5qLn0MpECoOsbnWU=" isBookmarkSet="no" bookmark="yes" pdftag="P" artifact="_x0030_" Order="_x0032_"/>
  <Shape xmlns="" ID="jL4iU1+1d2QxMCWzp8zYBh0ctsY=" pdftag="H2" isBookmarkSet="no" bookmark="yes" Order="_x0031_"/>
  <Shape xmlns="" ID="ebivoHQWyi7u6l2pB7kZYS1oARo=" pdftag="P" isBookmarkSet="no" bookmark="no" Order="_x0032_"/>
  <Shape xmlns="" ID="6HU/noVP37ux8XuzzS/IiXhoJrY=" pdftag="H2" isBookmarkSet="no" bookmark="yes" Order="_x0031_"/>
  <Shape xmlns="" ID="naIoSpUoMVJmIcOb8GhUSWr6YiY=" pdftag="P" isBookmarkSet="no" bookmark="no" Order="_x0032_"/>
  <Shape xmlns="" ID="TC0wt2HbBLxBBvws/7YlD45gl4o=" pdftag="H2" isBookmarkSet="no" bookmark="yes" Order="_x0031_"/>
  <Shape xmlns="" ID="zfvzvvcCZA4eXxPenueTZNq5bQw=" isBookmarkSet="no" bookmark="no" pdftag="H3" artifact="_x0030_" Order="_x0032_"/>
  <Shape xmlns="" ID="qIcHUMDgs/DNun+9Jm3ISl3N9oU=" pdftag="P" isBookmarkSet="no" bookmark="no" Order="_x0033_"/>
  <Shape xmlns="" ID="eZqhM63s3NqdY7We4eCBMxIYl08=" isBookmarkSet="yes" bookmark="yes" pdftag="H3" artifact="_x0030_" Order="_x0034_"/>
  <Shape xmlns="" ID="zT0o2eRQOlpwEjZrgozxxNBBwhI=" pdftag="P" isBookmarkSet="no" bookmark="no" Order="_x0035_"/>
  <Shape xmlns="" ID="5nXlIvaTqQNK2iJ0qv9G/QO5Mn0=" pdftag="H2" isBookmarkSet="no" bookmark="yes" Order="_x0031_"/>
  <Shape xmlns="" ID="gsgJpfaxroc1mz37+JripNzBHeI=" pdftag="P" isBookmarkSet="no" bookmark="no" Order="_x0032_"/>
  <Shape xmlns="" ID="BWXOCWeEBigA6DzroRiQA+bNbXE=" pdftag="H2" isBookmarkSet="no" bookmark="yes" Order="_x0031_"/>
  <Shape xmlns="" ID="3yZUtOglUXgdVh/n5xgRqEkgKjA=" pdftag="P" isBookmarkSet="no" bookmark="no" Order="_x0032_"/>
  <Shape xmlns="" ID="FUbi4wSS+RoNZBP/U2sHe8tou3c=" Order="_x0033_" artifact="_x0031_" pdftag="_x005B_Artifact_x005D_" formula="no" inline="no" validate="no" isBookmarkSet="no" bookmark="no" Lang=""/>
  <Shape xmlns="" ID="jDoUfjPbOFBAY6S/uxl2/dGptJw=" pdftag="H2" isBookmarkSet="no" bookmark="yes" Order="_x0031_"/>
  <Shape xmlns="" ID="xRjFDwNYdIK/7OrdylzM40Q4bkE=" pdftag="P" isBookmarkSet="no" bookmark="no" Order="_x0032_"/>
  <Shape xmlns="" ID="QOTGmmHJOB14Vaswiz7QJ5fKJUA=" pdftag="H2" isBookmarkSet="no" bookmark="yes" Order="_x0031_"/>
  <Shape xmlns="" ID="Msuf3vDUbL1xTOMWVC7L/yshZP0=" artifact="_x0031_" validate="no" formula="no" inline="no" pdftag="Figure" isBookmarkSet="no" bookmark="no" Order="_x0032_" Lang=""/>
  <Shape xmlns="" ID="aVY2CjqlgMI8G6U5bryiY+Q06io=" pdftag="H2" isBookmarkSet="no" bookmark="yes" Order="_x0031_"/>
  <Shape xmlns="" ID="osK5Js5j9XwxG/DhVUHN2t7SFL8=" pdftag="P" isBookmarkSet="no" bookmark="no" Order="_x0032_"/>
  <Shape xmlns="" ID="gcY6JNZq6HzR6lMBNFqZSQ65iQI=" artifact="_x0031_" validate="no" formula="no" inline="no" pdftag="Figure" isBookmarkSet="no" bookmark="no" Order="_x0033_" Lang=""/>
  <Shape xmlns="" ID="Q6vcSPm52BXEi00FY85IVX94Ku4=" artifact="_x0031_" validate="no" formula="no" inline="no" pdftag="Figure" isBookmarkSet="no" bookmark="no" Order="_x0032_" Lang=""/>
  <Shape xmlns="" ID="8f7sGVKgvfsTT+Exhz6hR/blspA=" pdftag="H2" isBookmarkSet="no" bookmark="yes" Order="_x0031_"/>
  <Shape xmlns="" ID="OLZhceUbinc/q4rsR31ognYcIAE=" pdftag="P" isBookmarkSet="no" bookmark="no" Order="_x0032_"/>
  <Shape xmlns="" ID="Fn/0T5aQQyx1tb6V2yDRQ/EgVag=" artifact="_x0031_" validate="no" formula="no" inline="no" pdftag="Figure" isBookmarkSet="no" bookmark="no" Order="_x0033_" Lang=""/>
  <Shape xmlns="" ID="2BzvEHemrKCFRyGV075x6ftvD4E=" artifact="_x0031_" validate="no" formula="no" inline="no" pdftag="Figure" isBookmarkSet="no" bookmark="no" Order="_x0034_" Lang=""/>
  <Shape xmlns="" ID="jgxaEdtR5jxWXBs5Fc92RDLe3r0=" pdftag="H2" isBookmarkSet="no" bookmark="yes" Order="_x0031_"/>
  <Shape xmlns="" ID="NEXCBlCO0mkYMWdgS1qL/9OCXos=" pdftag="P" isBookmarkSet="no" bookmark="no" Order="_x0032_"/>
  <Shape xmlns="" ID="bAsD0ARxSXLdTJediKl/yeckG2E=" artifact="_x0031_" validate="no" formula="no" inline="no" pdftag="Figure" isBookmarkSet="no" bookmark="no" Order="_x0033_" Lang=""/>
  <Shape xmlns="" ID="o/pI3bfrLFFJu5NIYbTvehY9afY=" pdftag="P" isBookmarkSet="no" bookmark="no" Order="_x0032_"/>
  <Shape xmlns="" ID="eR2tfyXR9lqPonqMNO29KLlDUW4=" artifact="_x0031_" validate="no" formula="no" inline="no" pdftag="Figure" isBookmarkSet="no" bookmark="no" Order="_x0033_" Lang=""/>
  <Shape xmlns="" ID="gME9Wuu4twHcme6WbhyFItSBXyM=" pdftag="P" isBookmarkSet="no" bookmark="no" Order="_x0032_"/>
  <Shape xmlns="" ID="rDXxc2l3HedB3H9BTXJO6l5PllM=" artifact="_x0031_" validate="no" formula="no" inline="no" pdftag="Figure" isBookmarkSet="no" bookmark="no" Order="_x0033_" Lang=""/>
  <Shape xmlns="" ID="XZ1AWsu5R9mJMawiE2YxRmULPHc=" pdftag="H2" isBookmarkSet="no" bookmark="yes" Order="_x0031_"/>
  <Shape xmlns="" ID="nlNPnHAqHXH0s3K3b3nk3drJ3LQ=" pdftag="P" isBookmarkSet="no" bookmark="no" Order="_x0032_"/>
  <Shape xmlns="" ID="v3G2FEGm89xWQn/P55yNvGr2tC4=" artifact="_x0031_" validate="no" formula="no" inline="no" pdftag="Figure" isBookmarkSet="no" bookmark="no" Order="_x0033_" Lang=""/>
  <Shape xmlns="" ID="DGkA3lOqblAntdKUYKdjo2FggzQ=" artifact="_x0031_" validate="no" formula="no" inline="no" pdftag="Figure" isBookmarkSet="no" bookmark="no" Order="_x0033_" Lang=""/>
  <Shape xmlns="" ID="0rYCEu8qgzUFZVYwFsNf1MfshYo=" pdftag="H2" isBookmarkSet="no" bookmark="yes" Order="_x0031_"/>
  <Shape xmlns="" ID="UDldV9m/rDTZRy5BBwyQNenUkgg=" pdftag="P" isBookmarkSet="no" bookmark="no" Order="_x0032_"/>
  <Shape xmlns="" ID="vcTrThJWuSL5Kl3mN96E2EXhWe8=" artifact="_x0031_" validate="no" formula="no" inline="no" pdftag="Figure" isBookmarkSet="no" bookmark="no" Order="_x0033_" Lang=""/>
  <Shape xmlns="" ID="hlnjyhcIY+sgxA8IEAsPIPPCb+8=" pdftag="P" isBookmarkSet="no" bookmark="no" Order="_x0032_"/>
  <Shape xmlns="" ID="VVYzDEYnT4HfEXo6FFkpMG+rhm0=" artifact="_x0031_" validate="no" formula="no" inline="no" pdftag="Figure" isBookmarkSet="no" bookmark="no" Order="_x0033_" Lang=""/>
  <Shape xmlns="" ID="mbeMc+99NTKRa9yYg71zL9oyyaI=" pdftag="H2" isBookmarkSet="no" bookmark="yes" Order="_x0031_"/>
  <Shape xmlns="" ID="fo56ioFASXf3k1d4u/phXKtgXaY=" pdftag="P" isBookmarkSet="no" bookmark="no" Order="_x0032_"/>
  <Shape xmlns="" ID="D+RRCP0Mw/OjNSCrFc6IbahECpY=" pdftag="H2" isBookmarkSet="no" bookmark="yes" Order="_x0031_"/>
  <Shape xmlns="" ID="16lxPgvViyvgDdvd8Y407GLuK/Y=" pdftag="P" isBookmarkSet="no" bookmark="no" Order="_x0032_"/>
  <Shape xmlns="" ID="eYJ+xFdEGJ1pJXmGSse8BFVikzo=" pdftag="H2" isBookmarkSet="no" bookmark="yes" Order="_x0031_"/>
  <Shape xmlns="" ID="6RRhWug9VYXWgLCHUhH5Hi0qsCs=" pdftag="P" isBookmarkSet="no" bookmark="no" Order="_x0032_"/>
  <Shape xmlns="" ID="evkXuue1G4sB0otRFIeb8PRn+io=" isBookmarkSet="yes" bookmark="no" pdftag="P" artifact="_x0030_" Order="_x0031_"/>
  <SubText xmlns="" ID="FUbi4wSS+RoNZBP/U2sHe8tou3c=" ActualText=""/>
</PAW>
</file>

<file path=customXml/itemProps1.xml><?xml version="1.0" encoding="utf-8"?>
<ds:datastoreItem xmlns:ds="http://schemas.openxmlformats.org/officeDocument/2006/customXml" ds:itemID="{BDDA8F98-CF0A-47A4-BB33-D89B60E5DAF1}">
  <ds:schemaRefs>
    <ds:schemaRef ds:uri="http://www.net-centric.com/PAWPP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27709</TotalTime>
  <Words>1095</Words>
  <Application>Microsoft Office PowerPoint</Application>
  <PresentationFormat>Widescreen</PresentationFormat>
  <Paragraphs>141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Courier New</vt:lpstr>
      <vt:lpstr>Wingdings</vt:lpstr>
      <vt:lpstr>Wingdings 3</vt:lpstr>
      <vt:lpstr>Integral</vt:lpstr>
      <vt:lpstr>Interactive Read Alouds for Diverse Learners</vt:lpstr>
      <vt:lpstr>What We Will Discuss</vt:lpstr>
      <vt:lpstr>Why is read aloud appropriate?</vt:lpstr>
      <vt:lpstr>Read Aloud in a DCD/ASD Setting</vt:lpstr>
      <vt:lpstr>Engagement in Shared Reading </vt:lpstr>
      <vt:lpstr>CAR as a teaching strategy</vt:lpstr>
      <vt:lpstr>Barriers to whole group read aloud</vt:lpstr>
      <vt:lpstr>Whole Group Resource</vt:lpstr>
      <vt:lpstr>Novel Effect ($7.99/ month or $79/yr.)</vt:lpstr>
      <vt:lpstr>Small Group/Individual Resources</vt:lpstr>
      <vt:lpstr>LessonPix</vt:lpstr>
      <vt:lpstr>Tar Heel Shared Reader and Gameplay</vt:lpstr>
      <vt:lpstr>Communicative Functions to target during Read Alouds</vt:lpstr>
      <vt:lpstr>Power of  Commenting</vt:lpstr>
      <vt:lpstr>Mid-level AT Tools to increase participation</vt:lpstr>
      <vt:lpstr>High Level AT Tools to increase </vt:lpstr>
      <vt:lpstr>Communication devices and Read Aloud</vt:lpstr>
      <vt:lpstr>Communication devices and Read Aloud, continued</vt:lpstr>
      <vt:lpstr>How to Implement Successfully</vt:lpstr>
      <vt:lpstr>Book Resources</vt:lpstr>
      <vt:lpstr>Book Suggestions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Read Alouds for Diverse Learners. Charting the Cs 2024</dc:title>
  <dc:creator>Lowell Buysse;Brittany Escobedo;Becca Morehouse</dc:creator>
  <cp:lastModifiedBy>Shuyin Maciel</cp:lastModifiedBy>
  <cp:revision>1244</cp:revision>
  <dcterms:created xsi:type="dcterms:W3CDTF">2020-04-18T15:28:58Z</dcterms:created>
  <dcterms:modified xsi:type="dcterms:W3CDTF">2024-04-06T05:38:37Z</dcterms:modified>
</cp:coreProperties>
</file>