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2"/>
  </p:sldMasterIdLst>
  <p:notesMasterIdLst>
    <p:notesMasterId r:id="rId31"/>
  </p:notesMasterIdLst>
  <p:handoutMasterIdLst>
    <p:handoutMasterId r:id="rId32"/>
  </p:handoutMasterIdLst>
  <p:sldIdLst>
    <p:sldId id="256" r:id="rId3"/>
    <p:sldId id="257" r:id="rId4"/>
    <p:sldId id="329" r:id="rId5"/>
    <p:sldId id="330" r:id="rId6"/>
    <p:sldId id="331" r:id="rId7"/>
    <p:sldId id="332" r:id="rId8"/>
    <p:sldId id="333" r:id="rId9"/>
    <p:sldId id="334" r:id="rId10"/>
    <p:sldId id="335" r:id="rId11"/>
    <p:sldId id="336" r:id="rId12"/>
    <p:sldId id="337" r:id="rId13"/>
    <p:sldId id="338" r:id="rId14"/>
    <p:sldId id="340" r:id="rId15"/>
    <p:sldId id="342" r:id="rId16"/>
    <p:sldId id="345" r:id="rId17"/>
    <p:sldId id="346" r:id="rId18"/>
    <p:sldId id="347" r:id="rId19"/>
    <p:sldId id="348" r:id="rId20"/>
    <p:sldId id="349" r:id="rId21"/>
    <p:sldId id="351" r:id="rId22"/>
    <p:sldId id="350" r:id="rId23"/>
    <p:sldId id="352" r:id="rId24"/>
    <p:sldId id="354" r:id="rId25"/>
    <p:sldId id="361" r:id="rId26"/>
    <p:sldId id="358" r:id="rId27"/>
    <p:sldId id="357" r:id="rId28"/>
    <p:sldId id="360" r:id="rId29"/>
    <p:sldId id="314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D6FF"/>
    <a:srgbClr val="5DCDFF"/>
    <a:srgbClr val="005A8C"/>
    <a:srgbClr val="E1FFE1"/>
    <a:srgbClr val="CCECFF"/>
    <a:srgbClr val="0099FF"/>
    <a:srgbClr val="00344C"/>
    <a:srgbClr val="3FC4FF"/>
    <a:srgbClr val="EAEAEA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0" autoAdjust="0"/>
    <p:restoredTop sz="86410" autoAdjust="0"/>
  </p:normalViewPr>
  <p:slideViewPr>
    <p:cSldViewPr snapToGrid="0" snapToObjects="1">
      <p:cViewPr varScale="1">
        <p:scale>
          <a:sx n="112" d="100"/>
          <a:sy n="112" d="100"/>
        </p:scale>
        <p:origin x="1494" y="78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41994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102" d="100"/>
          <a:sy n="102" d="100"/>
        </p:scale>
        <p:origin x="2898" y="12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7C4C17C-7E7C-4FEC-B62C-2EC79CF227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7C075B-BE3D-49D9-B36A-CFDC1E1A6A7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F0176-442A-4234-91CF-68DD85B022D0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C51D5B-9ACC-4F7A-8FFF-434578E3118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B73B81-98C8-47F4-8EE3-2D536C24692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B64E2B-7E83-4383-8FC0-C0783385D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4643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7FB6F2-8A5C-9647-8FAA-4ADC82379097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46E53C-B540-F24C-A49E-7383CF25F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609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402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474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809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2D87F21-D903-5709-3966-995AF1EA1B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6868" y="2895455"/>
            <a:ext cx="11000232" cy="914400"/>
          </a:xfrm>
        </p:spPr>
        <p:txBody>
          <a:bodyPr anchor="ctr">
            <a:noAutofit/>
          </a:bodyPr>
          <a:lstStyle>
            <a:lvl1pPr algn="ctr">
              <a:defRPr sz="4000" spc="200" baseline="0">
                <a:solidFill>
                  <a:srgbClr val="10182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8A6520B-137D-12EE-6230-4E49B52D45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836" y="3909540"/>
            <a:ext cx="11019187" cy="1567828"/>
          </a:xfrm>
          <a:prstGeom prst="rect">
            <a:avLst/>
          </a:prstGeom>
        </p:spPr>
        <p:txBody>
          <a:bodyPr lIns="91440" rIns="9144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 descr="Charting the Cs: Cooperation, Communication and Collaboration.&#10;Statewide Professional Development to Support the Workforce and Low Incidence Disability Areas.&#10;">
            <a:extLst>
              <a:ext uri="{FF2B5EF4-FFF2-40B4-BE49-F238E27FC236}">
                <a16:creationId xmlns:a16="http://schemas.microsoft.com/office/drawing/2014/main" id="{4B98963F-7B7B-FABC-191C-AE6A08144C6B}"/>
              </a:ext>
            </a:extLst>
          </p:cNvPr>
          <p:cNvPicPr>
            <a:picLocks noGrp="1"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25069" y="1582967"/>
            <a:ext cx="4937770" cy="109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551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765C209-6BAA-1B5D-6ADC-DC091EF1B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1572768"/>
            <a:ext cx="11000232" cy="113385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322F3EF-B2C8-9404-B854-801FAA063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530" y="2829711"/>
            <a:ext cx="10774218" cy="3737294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89" y="1202538"/>
            <a:ext cx="10978994" cy="151180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2CE71DD-D39E-430D-92BA-5FB446CDB3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488" y="2803766"/>
            <a:ext cx="10978994" cy="37271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571500" indent="-342900">
              <a:buClr>
                <a:srgbClr val="003399"/>
              </a:buClr>
              <a:buSzPct val="108000"/>
              <a:buFont typeface="Calibri" panose="020F0502020204030204" pitchFamily="34" charset="0"/>
              <a:buChar char="•"/>
              <a:defRPr sz="2400"/>
            </a:lvl2pPr>
            <a:lvl3pPr marL="800100" indent="-342900">
              <a:buClr>
                <a:srgbClr val="001689"/>
              </a:buClr>
              <a:buSzPct val="80000"/>
              <a:buFont typeface="Courier New" panose="02070309020205020404" pitchFamily="49" charset="0"/>
              <a:buChar char="o"/>
              <a:defRPr sz="2400"/>
            </a:lvl3pPr>
            <a:lvl4pPr>
              <a:defRPr sz="2400"/>
            </a:lvl4pPr>
            <a:lvl5pPr marL="914400" indent="-285750">
              <a:buClr>
                <a:srgbClr val="003399"/>
              </a:buClr>
              <a:buFont typeface="Wingdings" panose="05000000000000000000" pitchFamily="2" charset="2"/>
              <a:buChar char="§"/>
              <a:defRPr sz="2400"/>
            </a:lvl5pPr>
            <a:lvl6pPr marL="1257300" indent="-457200">
              <a:buClr>
                <a:srgbClr val="003399"/>
              </a:buClr>
              <a:buSzPct val="80000"/>
              <a:buFont typeface="Courier New" panose="02070309020205020404" pitchFamily="49" charset="0"/>
              <a:buChar char="o"/>
              <a:defRPr sz="24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  <a:p>
            <a:pPr lvl="5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053667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8AE8A79-F5DB-AB29-5430-ED34D5198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901" y="1572768"/>
            <a:ext cx="10999091" cy="1133856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11426E3-0B76-1A37-CE83-CA3E64D176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1530" y="2803764"/>
            <a:ext cx="5075547" cy="3787305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/>
            </a:lvl1pPr>
            <a:lvl2pPr marL="571500" indent="-342900">
              <a:buClr>
                <a:srgbClr val="003399"/>
              </a:buClr>
              <a:buSzPct val="80000"/>
              <a:buFont typeface="Courier New" panose="02070309020205020404" pitchFamily="49" charset="0"/>
              <a:buChar char="o"/>
              <a:defRPr sz="2400"/>
            </a:lvl2pPr>
            <a:lvl3pPr marL="800100" indent="-342900">
              <a:buClr>
                <a:srgbClr val="001689"/>
              </a:buClr>
              <a:buSzPct val="80000"/>
              <a:buFont typeface="Courier New" panose="02070309020205020404" pitchFamily="49" charset="0"/>
              <a:buChar char="o"/>
              <a:defRPr sz="2400"/>
            </a:lvl3pPr>
            <a:lvl4pPr>
              <a:defRPr sz="2400"/>
            </a:lvl4pPr>
            <a:lvl5pPr marL="914400" indent="-285750">
              <a:buClr>
                <a:srgbClr val="003399"/>
              </a:buClr>
              <a:buFont typeface="Wingdings" panose="05000000000000000000" pitchFamily="2" charset="2"/>
              <a:buChar char="§"/>
              <a:defRPr sz="2400"/>
            </a:lvl5pPr>
            <a:lvl6pPr marL="1257300" indent="-457200">
              <a:buClr>
                <a:srgbClr val="003399"/>
              </a:buClr>
              <a:buSzPct val="80000"/>
              <a:buFont typeface="Arial" panose="020B0604020202020204" pitchFamily="34" charset="0"/>
              <a:buChar char="•"/>
              <a:defRPr sz="24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  <a:p>
            <a:pPr lvl="5"/>
            <a:r>
              <a:rPr lang="en-US" dirty="0"/>
              <a:t>Fourth level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0F04C1B-B7FB-243B-AD20-0369A82BD8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04924" y="2834873"/>
            <a:ext cx="5297067" cy="3756196"/>
          </a:xfrm>
        </p:spPr>
        <p:txBody>
          <a:bodyPr/>
          <a:lstStyle>
            <a:lvl1pPr>
              <a:defRPr sz="2400"/>
            </a:lvl1pPr>
            <a:lvl2pPr marL="571500" indent="-342900">
              <a:buClr>
                <a:srgbClr val="003399"/>
              </a:buClr>
              <a:buSzPct val="80000"/>
              <a:buFont typeface="Courier New" panose="02070309020205020404" pitchFamily="49" charset="0"/>
              <a:buChar char="o"/>
              <a:defRPr sz="2400"/>
            </a:lvl2pPr>
            <a:lvl3pPr marL="800100" indent="-342900">
              <a:buClr>
                <a:srgbClr val="001689"/>
              </a:buClr>
              <a:buSzPct val="80000"/>
              <a:buFont typeface="Courier New" panose="02070309020205020404" pitchFamily="49" charset="0"/>
              <a:buChar char="o"/>
              <a:defRPr sz="2400"/>
            </a:lvl3pPr>
            <a:lvl4pPr>
              <a:defRPr sz="2400"/>
            </a:lvl4pPr>
            <a:lvl5pPr marL="914400" indent="-285750">
              <a:buClr>
                <a:srgbClr val="003399"/>
              </a:buClr>
              <a:buFont typeface="Wingdings" panose="05000000000000000000" pitchFamily="2" charset="2"/>
              <a:buChar char="§"/>
              <a:defRPr sz="2400"/>
            </a:lvl5pPr>
            <a:lvl6pPr marL="1257300" indent="-457200">
              <a:buClr>
                <a:srgbClr val="003399"/>
              </a:buClr>
              <a:buSzPct val="80000"/>
              <a:buFont typeface="Arial" panose="020B0604020202020204" pitchFamily="34" charset="0"/>
              <a:buChar char="•"/>
              <a:defRPr sz="24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  <a:p>
            <a:pPr lvl="5"/>
            <a:r>
              <a:rPr lang="en-US" dirty="0"/>
              <a:t>Fourth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1572768"/>
            <a:ext cx="11000232" cy="113385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5B66F269-12C3-B7AA-8CFF-B232CE8E49E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56626" y="2913232"/>
            <a:ext cx="5329237" cy="3493874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ECBD743-C29A-FE9D-8016-88B33DB0BF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1530" y="2791730"/>
            <a:ext cx="5259418" cy="3775275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/>
            </a:lvl1pPr>
            <a:lvl2pPr marL="571500" indent="-342900">
              <a:buClr>
                <a:srgbClr val="003399"/>
              </a:buClr>
              <a:buSzPct val="80000"/>
              <a:buFont typeface="Courier New" panose="02070309020205020404" pitchFamily="49" charset="0"/>
              <a:buChar char="o"/>
              <a:defRPr sz="2400"/>
            </a:lvl2pPr>
            <a:lvl3pPr marL="457200" indent="0">
              <a:buClr>
                <a:srgbClr val="001689"/>
              </a:buClr>
              <a:buSzPct val="80000"/>
              <a:buFont typeface="Courier New" panose="02070309020205020404" pitchFamily="49" charset="0"/>
              <a:buNone/>
              <a:defRPr sz="2400"/>
            </a:lvl3pPr>
            <a:lvl4pPr>
              <a:defRPr sz="2400"/>
            </a:lvl4pPr>
            <a:lvl5pPr marL="914400" indent="-285750">
              <a:buClr>
                <a:srgbClr val="003399"/>
              </a:buClr>
              <a:buFont typeface="Wingdings" panose="05000000000000000000" pitchFamily="2" charset="2"/>
              <a:buChar char="§"/>
              <a:defRPr sz="2400"/>
            </a:lvl5pPr>
            <a:lvl6pPr marL="1257300" indent="-457200">
              <a:buClr>
                <a:srgbClr val="003399"/>
              </a:buClr>
              <a:buSzPct val="80000"/>
              <a:buFont typeface="Courier New" panose="02070309020205020404" pitchFamily="49" charset="0"/>
              <a:buChar char="o"/>
              <a:defRPr sz="24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  <a:p>
            <a:pPr lvl="5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200961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1572768"/>
            <a:ext cx="11000232" cy="113385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756F5AF-083E-0F8D-DC11-D0EACF54BDD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71449" y="2781219"/>
            <a:ext cx="9249104" cy="37857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131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94FA501-51AA-9E7C-AD47-DA0B4D6BA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1572768"/>
            <a:ext cx="11000232" cy="113385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8D98A7F-8C69-63DF-620F-AF04EE50F8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1530" y="2791730"/>
            <a:ext cx="5259418" cy="3775275"/>
          </a:xfrm>
        </p:spPr>
        <p:txBody>
          <a:bodyPr/>
          <a:lstStyle>
            <a:lvl1pPr>
              <a:defRPr sz="2400"/>
            </a:lvl1pPr>
            <a:lvl2pPr marL="571500" indent="-342900">
              <a:buClr>
                <a:srgbClr val="003399"/>
              </a:buClr>
              <a:buSzPct val="80000"/>
              <a:buFont typeface="Courier New" panose="02070309020205020404" pitchFamily="49" charset="0"/>
              <a:buChar char="o"/>
              <a:defRPr sz="2400"/>
            </a:lvl2pPr>
            <a:lvl3pPr marL="457200" indent="0">
              <a:buClr>
                <a:srgbClr val="001689"/>
              </a:buClr>
              <a:buSzPct val="80000"/>
              <a:buFont typeface="Courier New" panose="02070309020205020404" pitchFamily="49" charset="0"/>
              <a:buNone/>
              <a:defRPr sz="2400"/>
            </a:lvl3pPr>
            <a:lvl4pPr>
              <a:defRPr sz="2400"/>
            </a:lvl4pPr>
            <a:lvl5pPr marL="914400" indent="-285750">
              <a:buClr>
                <a:srgbClr val="003399"/>
              </a:buClr>
              <a:buFont typeface="Wingdings" panose="05000000000000000000" pitchFamily="2" charset="2"/>
              <a:buChar char="§"/>
              <a:defRPr sz="2400"/>
            </a:lvl5pPr>
            <a:lvl6pPr marL="1257300" indent="-457200">
              <a:buClr>
                <a:srgbClr val="003399"/>
              </a:buClr>
              <a:buSzPct val="80000"/>
              <a:buFont typeface="Courier New" panose="02070309020205020404" pitchFamily="49" charset="0"/>
              <a:buChar char="o"/>
              <a:defRPr sz="24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  <a:p>
            <a:pPr lvl="5"/>
            <a:r>
              <a:rPr lang="en-US" dirty="0"/>
              <a:t>Fourth level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411600C6-0950-D396-0EA2-204C1465BC4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104069" y="2945362"/>
            <a:ext cx="2481794" cy="146626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41ABE8FF-7476-7B11-3666-D94031FE33B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093758" y="4726881"/>
            <a:ext cx="2481794" cy="146626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686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2D87F21-D903-5709-3966-995AF1EA1B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6868" y="2895455"/>
            <a:ext cx="11000232" cy="914400"/>
          </a:xfrm>
        </p:spPr>
        <p:txBody>
          <a:bodyPr anchor="ctr">
            <a:noAutofit/>
          </a:bodyPr>
          <a:lstStyle>
            <a:lvl1pPr algn="ctr">
              <a:defRPr sz="4000" spc="200" baseline="0">
                <a:solidFill>
                  <a:srgbClr val="10182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8A6520B-137D-12EE-6230-4E49B52D45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836" y="3909540"/>
            <a:ext cx="11019187" cy="1567828"/>
          </a:xfrm>
          <a:prstGeom prst="rect">
            <a:avLst/>
          </a:prstGeom>
        </p:spPr>
        <p:txBody>
          <a:bodyPr lIns="91440" rIns="9144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 descr="Charting the Cs: Cooperation, Communication and Collaboration.&#10;Statewide Professional Development to Support the Workforce and Low Incidence Disability Areas.&#10;">
            <a:extLst>
              <a:ext uri="{FF2B5EF4-FFF2-40B4-BE49-F238E27FC236}">
                <a16:creationId xmlns:a16="http://schemas.microsoft.com/office/drawing/2014/main" id="{4B98963F-7B7B-FABC-191C-AE6A08144C6B}"/>
              </a:ext>
            </a:extLst>
          </p:cNvPr>
          <p:cNvPicPr>
            <a:picLocks noGrp="1"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08334" y="1668692"/>
            <a:ext cx="3950216" cy="87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624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3504" y="1572768"/>
            <a:ext cx="11000232" cy="11338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hape 1">
            <a:extLst>
              <a:ext uri="{FF2B5EF4-FFF2-40B4-BE49-F238E27FC236}">
                <a16:creationId xmlns:a16="http://schemas.microsoft.com/office/drawing/2014/main" id="{E48A509B-6BB4-4E92-A021-9A8C35CD7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46" y="1143001"/>
            <a:ext cx="227654" cy="1686710"/>
          </a:xfrm>
          <a:prstGeom prst="rect">
            <a:avLst/>
          </a:prstGeom>
          <a:solidFill>
            <a:srgbClr val="5DCD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Arrow: Right 6" hidden="1">
            <a:extLst>
              <a:ext uri="{FF2B5EF4-FFF2-40B4-BE49-F238E27FC236}">
                <a16:creationId xmlns:a16="http://schemas.microsoft.com/office/drawing/2014/main" id="{C8196219-F9FA-43AF-8C08-4862AF621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2286312" y="0"/>
            <a:ext cx="769258" cy="1143000"/>
          </a:xfrm>
          <a:prstGeom prst="rightArrow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" name="Arrow: Right 3" hidden="1">
            <a:extLst>
              <a:ext uri="{FF2B5EF4-FFF2-40B4-BE49-F238E27FC236}">
                <a16:creationId xmlns:a16="http://schemas.microsoft.com/office/drawing/2014/main" id="{19C48AA6-DA71-507A-44EF-8C9EDDF86B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856872" y="-4657"/>
            <a:ext cx="769258" cy="1143000"/>
          </a:xfrm>
          <a:prstGeom prst="rightArrow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0" name="shape 1">
            <a:extLst>
              <a:ext uri="{FF2B5EF4-FFF2-40B4-BE49-F238E27FC236}">
                <a16:creationId xmlns:a16="http://schemas.microsoft.com/office/drawing/2014/main" id="{506A197E-CF6F-014B-73BD-EC4CD1BDC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829711"/>
            <a:ext cx="227654" cy="4026744"/>
          </a:xfrm>
          <a:prstGeom prst="rect">
            <a:avLst/>
          </a:prstGeom>
          <a:solidFill>
            <a:srgbClr val="0083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0461DD-C021-61DE-80E7-67AA7CE4F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1722370" y="6505476"/>
            <a:ext cx="469630" cy="369332"/>
          </a:xfrm>
          <a:prstGeom prst="rect">
            <a:avLst/>
          </a:prstGeom>
          <a:solidFill>
            <a:srgbClr val="79D6FF"/>
          </a:solidFill>
        </p:spPr>
        <p:txBody>
          <a:bodyPr wrap="square" rtlCol="0">
            <a:spAutoFit/>
          </a:bodyPr>
          <a:lstStyle/>
          <a:p>
            <a:pPr algn="ctr"/>
            <a:fld id="{E87E798C-1626-44D4-9BFF-3156840017C8}" type="slidenum">
              <a:rPr lang="en-US" b="1" smtClean="0">
                <a:latin typeface="Calibri" panose="020F0502020204030204" pitchFamily="34" charset="0"/>
              </a:rPr>
              <a:pPr algn="ctr"/>
              <a:t>‹#›</a:t>
            </a:fld>
            <a:endParaRPr lang="en-US" b="1" dirty="0">
              <a:latin typeface="Calibri" panose="020F0502020204030204" pitchFamily="34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58A00F3-9334-DDF3-8D7D-65BCD73AB3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1530" y="2829711"/>
            <a:ext cx="10774218" cy="3737294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/>
          <a:p>
            <a:pPr lvl="0"/>
            <a:r>
              <a:rPr lang="en-US" dirty="0"/>
              <a:t>Click to edit Master text </a:t>
            </a:r>
          </a:p>
          <a:p>
            <a:pPr lvl="1"/>
            <a:r>
              <a:rPr lang="en-US" dirty="0"/>
              <a:t>styles</a:t>
            </a:r>
          </a:p>
          <a:p>
            <a:pPr lvl="2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  <a:p>
            <a:pPr lvl="5"/>
            <a:r>
              <a:rPr lang="en-US" dirty="0"/>
              <a:t>Fourth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50" r:id="rId2"/>
    <p:sldLayoutId id="2147483685" r:id="rId3"/>
    <p:sldLayoutId id="2147483652" r:id="rId4"/>
    <p:sldLayoutId id="2147483678" r:id="rId5"/>
    <p:sldLayoutId id="2147483686" r:id="rId6"/>
    <p:sldLayoutId id="2147483687" r:id="rId7"/>
    <p:sldLayoutId id="2147483697" r:id="rId8"/>
  </p:sldLayoutIdLs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600" b="1" kern="1200" cap="none" spc="100" baseline="0">
          <a:solidFill>
            <a:schemeClr val="tx1">
              <a:lumMod val="95000"/>
              <a:lumOff val="5000"/>
            </a:schemeClr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200"/>
        </a:spcBef>
        <a:spcAft>
          <a:spcPts val="1200"/>
        </a:spcAft>
        <a:buClr>
          <a:srgbClr val="003399"/>
        </a:buClr>
        <a:buSzPct val="12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571500" indent="-3429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rgbClr val="003399"/>
        </a:buClr>
        <a:buSzPct val="80000"/>
        <a:buFont typeface="Courier New" panose="02070309020205020404" pitchFamily="49" charset="0"/>
        <a:buChar char="o"/>
        <a:tabLst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00100" indent="-3429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rgbClr val="003399"/>
        </a:buClr>
        <a:buSzPct val="80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742950" indent="-28575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70000"/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914400" indent="-28575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rgbClr val="003399"/>
        </a:buClr>
        <a:buSzPct val="94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257300" indent="-4572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rgbClr val="003399"/>
        </a:buClr>
        <a:buSzPct val="80000"/>
        <a:buFont typeface="Courier New" panose="02070309020205020404" pitchFamily="49" charset="0"/>
        <a:buChar char="o"/>
        <a:tabLst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6pPr>
      <a:lvl7pPr marL="1031875" indent="-234950" algn="l" defTabSz="914400" rtl="0" eaLnBrk="1" latinLnBrk="0" hangingPunct="1">
        <a:lnSpc>
          <a:spcPct val="90000"/>
        </a:lnSpc>
        <a:spcBef>
          <a:spcPts val="200"/>
        </a:spcBef>
        <a:spcAft>
          <a:spcPts val="1200"/>
        </a:spcAft>
        <a:buClr>
          <a:srgbClr val="101820"/>
        </a:buClr>
        <a:buFont typeface="Wingdings 3" pitchFamily="18" charset="2"/>
        <a:buChar char="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sciencenotes.org/animal-cell-diagram-organelles-and-characteristics/" TargetMode="Externa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ifeprint.com/asl101/pages-signs/classifiers/classifiers-00.htm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sciencenotes.org/states-of-matter/" TargetMode="Externa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sa.gov/centers/armstrong/features/nasa-s-first-deaf-engineer-in-active-mission-control-role-impresses" TargetMode="External"/><Relationship Id="rId2" Type="http://schemas.openxmlformats.org/officeDocument/2006/relationships/hyperlink" Target="https://twu.edu/dsc/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xplorationstation.com/stories/StudentAstronaut-Finalist:-Julia-Velasquez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hannel/UC1mrgxxrCtcAUBFR5Z9Kn6A" TargetMode="External"/><Relationship Id="rId3" Type="http://schemas.openxmlformats.org/officeDocument/2006/relationships/hyperlink" Target="https://aslcore.org/" TargetMode="External"/><Relationship Id="rId7" Type="http://schemas.openxmlformats.org/officeDocument/2006/relationships/hyperlink" Target="https://www.youtube.com/channel/UCEWSRmvpG01dJegOmsrWbMA" TargetMode="External"/><Relationship Id="rId2" Type="http://schemas.openxmlformats.org/officeDocument/2006/relationships/hyperlink" Target="https://www.atomichands.com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rit.edu/ntid/dhhvac/resources" TargetMode="External"/><Relationship Id="rId5" Type="http://schemas.openxmlformats.org/officeDocument/2006/relationships/hyperlink" Target="https://signsci.terc.edu/video/SSD.htm" TargetMode="External"/><Relationship Id="rId4" Type="http://schemas.openxmlformats.org/officeDocument/2006/relationships/hyperlink" Target="https://deaftec.org/stem-dictionary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kstai@mdsmn.org" TargetMode="External"/><Relationship Id="rId2" Type="http://schemas.openxmlformats.org/officeDocument/2006/relationships/hyperlink" Target="mailto:bhamilton@mdsmn.org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5B690-0D7C-264E-8102-7D8DC99BB8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ASL Concepts in STEAM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B21E05C-DEC3-4736-9603-381CABD2E7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Beth Hamilton and Kristin Stai</a:t>
            </a:r>
          </a:p>
        </p:txBody>
      </p:sp>
    </p:spTree>
    <p:extLst>
      <p:ext uri="{BB962C8B-B14F-4D97-AF65-F5344CB8AC3E}">
        <p14:creationId xmlns:p14="http://schemas.microsoft.com/office/powerpoint/2010/main" val="1167532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Group Activity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Discuss the design of the paper airplane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Make the paper airplane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Test the airplane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Discuss why it worked and why it didn’t work </a:t>
            </a:r>
          </a:p>
        </p:txBody>
      </p:sp>
      <p:pic>
        <p:nvPicPr>
          <p:cNvPr id="6146" name="Picture 2" descr="Paper airplanes samples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" b="827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462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 Activity Discussion Questions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Was your design confirmed/not confirmed?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What did you learn from the observations in your testing?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How does this apply in real life?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Vocabulary: lift, drag, thrust, gravity </a:t>
            </a:r>
          </a:p>
        </p:txBody>
      </p:sp>
    </p:spTree>
    <p:extLst>
      <p:ext uri="{BB962C8B-B14F-4D97-AF65-F5344CB8AC3E}">
        <p14:creationId xmlns:p14="http://schemas.microsoft.com/office/powerpoint/2010/main" val="895091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786D96B-4915-B567-534E-68E5E21DF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1896618"/>
            <a:ext cx="11000232" cy="494157"/>
          </a:xfrm>
        </p:spPr>
        <p:txBody>
          <a:bodyPr/>
          <a:lstStyle/>
          <a:p>
            <a:r>
              <a:rPr lang="en-US" dirty="0"/>
              <a:t>Demonstration on Scientific Method vs. CER Method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Raisins and Water </a:t>
            </a:r>
          </a:p>
          <a:p>
            <a:pPr marL="457200" indent="-457200">
              <a:buSzPct val="100000"/>
              <a:buFont typeface="Arial" panose="020B0604020202020204" pitchFamily="34" charset="0"/>
              <a:buAutoNum type="arabicParenR"/>
            </a:pPr>
            <a:r>
              <a:rPr lang="en-US" dirty="0"/>
              <a:t>Scientific Method</a:t>
            </a:r>
          </a:p>
          <a:p>
            <a:pPr marL="457200" indent="-457200">
              <a:buSzPct val="100000"/>
              <a:buAutoNum type="arabicParenR"/>
            </a:pPr>
            <a:r>
              <a:rPr lang="en-US" dirty="0"/>
              <a:t>CER method (Claim, Evidence, Reasoning) </a:t>
            </a:r>
          </a:p>
        </p:txBody>
      </p:sp>
      <p:pic>
        <p:nvPicPr>
          <p:cNvPr id="7170" name="Picture 2" descr="A box of Sun-Maid Raisins 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41" b="20441"/>
          <a:stretch/>
        </p:blipFill>
        <p:spPr bwMode="auto">
          <a:xfrm>
            <a:off x="8237294" y="2517273"/>
            <a:ext cx="2481794" cy="14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A portion of raisins"/>
          <p:cNvPicPr>
            <a:picLocks noGrp="1" noChangeAspect="1" noChangeArrowheads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13" b="13872"/>
          <a:stretch/>
        </p:blipFill>
        <p:spPr bwMode="auto">
          <a:xfrm>
            <a:off x="8236508" y="4073760"/>
            <a:ext cx="2481794" cy="105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Water pouring into a gla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647" y="5123891"/>
            <a:ext cx="1782148" cy="1185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241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1858518"/>
            <a:ext cx="11588496" cy="560832"/>
          </a:xfrm>
        </p:spPr>
        <p:txBody>
          <a:bodyPr/>
          <a:lstStyle/>
          <a:p>
            <a:r>
              <a:rPr lang="en-US" dirty="0"/>
              <a:t>Raisins and water lab activity – Using Scientific Method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11529" y="2791730"/>
            <a:ext cx="6665595" cy="3775275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/>
              <a:t>Ask questions 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/>
              <a:t>Write/draw predictions in journals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/>
              <a:t>Do activity (experiment)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/>
              <a:t>Observe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/>
              <a:t>Discuss results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/>
              <a:t>Write/draw results and conclusions in journals</a:t>
            </a:r>
          </a:p>
        </p:txBody>
      </p:sp>
      <p:pic>
        <p:nvPicPr>
          <p:cNvPr id="7170" name="Picture 2" descr="A box of Sun-Maid Raisins 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41" b="20441"/>
          <a:stretch/>
        </p:blipFill>
        <p:spPr bwMode="auto">
          <a:xfrm>
            <a:off x="8237294" y="2507212"/>
            <a:ext cx="2481794" cy="14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A portion of raisins"/>
          <p:cNvPicPr>
            <a:picLocks noGrp="1" noChangeAspect="1" noChangeArrowheads="1"/>
          </p:cNvPicPr>
          <p:nvPr>
            <p:ph type="pic" sz="quarter" idx="1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8" b="17051"/>
          <a:stretch/>
        </p:blipFill>
        <p:spPr bwMode="auto">
          <a:xfrm>
            <a:off x="8237294" y="4021104"/>
            <a:ext cx="2481794" cy="103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Water pouring into a gla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597" y="5077817"/>
            <a:ext cx="1782148" cy="1185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307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1820418"/>
            <a:ext cx="11000232" cy="646557"/>
          </a:xfrm>
        </p:spPr>
        <p:txBody>
          <a:bodyPr/>
          <a:lstStyle/>
          <a:p>
            <a:r>
              <a:rPr lang="en-US" dirty="0"/>
              <a:t>Raisins and water lab activity – Using CER Method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D9A51E-D0BB-9988-5562-5D13F8D8FAE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1529" y="2791730"/>
            <a:ext cx="8278923" cy="3775275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Discuss phenomenon/phenomena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Ask questions and make predictions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Do activity (experiment), observe and discuss results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Write/draw in journals:</a:t>
            </a:r>
          </a:p>
          <a:p>
            <a:pPr lvl="1">
              <a:spcBef>
                <a:spcPts val="0"/>
              </a:spcBef>
            </a:pPr>
            <a:r>
              <a:rPr lang="en-US" dirty="0"/>
              <a:t>What did you see/what will happen? (Claim)</a:t>
            </a:r>
          </a:p>
          <a:p>
            <a:pPr lvl="1">
              <a:spcBef>
                <a:spcPts val="0"/>
              </a:spcBef>
            </a:pPr>
            <a:r>
              <a:rPr lang="en-US" dirty="0"/>
              <a:t>What evidence supports your claim? What did you observe? (Evidence) </a:t>
            </a:r>
          </a:p>
          <a:p>
            <a:pPr lvl="1">
              <a:spcBef>
                <a:spcPts val="0"/>
              </a:spcBef>
            </a:pPr>
            <a:r>
              <a:rPr lang="en-US" dirty="0"/>
              <a:t>Why did this happen? Was your claim supported or refuted? (Reasoning)</a:t>
            </a:r>
          </a:p>
        </p:txBody>
      </p:sp>
      <p:pic>
        <p:nvPicPr>
          <p:cNvPr id="7170" name="Picture 2" descr="A box of Sun-Maid Raisins 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41" b="20441"/>
          <a:stretch/>
        </p:blipFill>
        <p:spPr bwMode="auto">
          <a:xfrm>
            <a:off x="9104069" y="2516737"/>
            <a:ext cx="2481794" cy="14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A portion of raisins"/>
          <p:cNvPicPr>
            <a:picLocks noGrp="1" noChangeAspect="1" noChangeArrowheads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62" b="16718"/>
          <a:stretch/>
        </p:blipFill>
        <p:spPr bwMode="auto">
          <a:xfrm>
            <a:off x="9093758" y="4000499"/>
            <a:ext cx="2481794" cy="102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Water pouring into a gla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010" y="5049241"/>
            <a:ext cx="1782148" cy="1185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924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ASL Vocabulary – Physical Science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matter (#MATTER)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mass (#MASS – NOT weight)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volume (#VOL)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density (#DENSITY – NOT thick)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temperature (index finger)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solute (#SOLUTE)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solvent (#SOLVENT)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solution (tea or dissolve + mixture, not solve) </a:t>
            </a:r>
          </a:p>
        </p:txBody>
      </p:sp>
    </p:spTree>
    <p:extLst>
      <p:ext uri="{BB962C8B-B14F-4D97-AF65-F5344CB8AC3E}">
        <p14:creationId xmlns:p14="http://schemas.microsoft.com/office/powerpoint/2010/main" val="27536675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ASL Vocabulary - Atom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11530" y="2791730"/>
            <a:ext cx="5703570" cy="3775275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atom (#ATOM or fist with C </a:t>
            </a:r>
            <a:r>
              <a:rPr lang="en-US" dirty="0" err="1"/>
              <a:t>hs</a:t>
            </a:r>
            <a:r>
              <a:rPr lang="en-US" dirty="0"/>
              <a:t> holding)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nucleus (N – center)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proton (P – inside C </a:t>
            </a:r>
            <a:r>
              <a:rPr lang="en-US" dirty="0" err="1"/>
              <a:t>hs</a:t>
            </a:r>
            <a:r>
              <a:rPr lang="en-US" dirty="0"/>
              <a:t>)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neutron (N – inside C </a:t>
            </a:r>
            <a:r>
              <a:rPr lang="en-US" dirty="0" err="1"/>
              <a:t>hs</a:t>
            </a:r>
            <a:r>
              <a:rPr lang="en-US" dirty="0"/>
              <a:t>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electron (E or index finger – outside C </a:t>
            </a:r>
            <a:r>
              <a:rPr lang="en-US" dirty="0" err="1"/>
              <a:t>hs</a:t>
            </a:r>
            <a:r>
              <a:rPr lang="en-US" dirty="0"/>
              <a:t>)</a:t>
            </a:r>
          </a:p>
        </p:txBody>
      </p:sp>
      <p:pic>
        <p:nvPicPr>
          <p:cNvPr id="8196" name="Picture 4" descr="An atom stru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769" y="3105519"/>
            <a:ext cx="2009775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984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ASL Vocabulary – Chemical Names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EB7F4F-CFF3-A490-E703-F1ECDCF3C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chemical symbols to represent elements</a:t>
            </a:r>
          </a:p>
          <a:p>
            <a:pPr lvl="1"/>
            <a:r>
              <a:rPr lang="en-US" dirty="0"/>
              <a:t>Oxygen (#O with circular movement) or (O move down 2) </a:t>
            </a:r>
          </a:p>
          <a:p>
            <a:pPr lvl="1"/>
            <a:r>
              <a:rPr lang="en-US" dirty="0"/>
              <a:t>Salt – Sodium chloride NaCl (#NACL)</a:t>
            </a:r>
          </a:p>
          <a:p>
            <a:pPr lvl="1"/>
            <a:r>
              <a:rPr lang="en-US" dirty="0"/>
              <a:t>Acid – Hydrochloric acid HCl (#HCL) </a:t>
            </a:r>
          </a:p>
          <a:p>
            <a:r>
              <a:rPr lang="en-US" dirty="0"/>
              <a:t>Compounds with Subscripts</a:t>
            </a:r>
          </a:p>
          <a:p>
            <a:pPr lvl="1"/>
            <a:r>
              <a:rPr lang="en-US" dirty="0"/>
              <a:t>H2O (H move down 2 move back up O) </a:t>
            </a:r>
          </a:p>
        </p:txBody>
      </p:sp>
    </p:spTree>
    <p:extLst>
      <p:ext uri="{BB962C8B-B14F-4D97-AF65-F5344CB8AC3E}">
        <p14:creationId xmlns:p14="http://schemas.microsoft.com/office/powerpoint/2010/main" val="8722197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ASL Vocabulary - Physics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A10DE4-2D33-3193-3AC7-4DD7052652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force (C </a:t>
            </a:r>
            <a:r>
              <a:rPr lang="en-US" dirty="0" err="1"/>
              <a:t>hs</a:t>
            </a:r>
            <a:r>
              <a:rPr lang="en-US" dirty="0"/>
              <a:t> with B </a:t>
            </a:r>
            <a:r>
              <a:rPr lang="en-US" dirty="0" err="1"/>
              <a:t>hs</a:t>
            </a:r>
            <a:r>
              <a:rPr lang="en-US" dirty="0"/>
              <a:t>, push or pull signs)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momentum (#MOMENTUM)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inertia (#INERTIA)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acceleration (#ACC or A </a:t>
            </a:r>
            <a:r>
              <a:rPr lang="en-US" dirty="0" err="1"/>
              <a:t>hs</a:t>
            </a:r>
            <a:r>
              <a:rPr lang="en-US" dirty="0"/>
              <a:t> shake)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mass (#MASS)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speed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velocity (V </a:t>
            </a:r>
            <a:r>
              <a:rPr lang="en-US" dirty="0" err="1"/>
              <a:t>hs</a:t>
            </a:r>
            <a:r>
              <a:rPr lang="en-US" dirty="0"/>
              <a:t> with index finger) </a:t>
            </a:r>
          </a:p>
        </p:txBody>
      </p:sp>
    </p:spTree>
    <p:extLst>
      <p:ext uri="{BB962C8B-B14F-4D97-AF65-F5344CB8AC3E}">
        <p14:creationId xmlns:p14="http://schemas.microsoft.com/office/powerpoint/2010/main" val="10267714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D76200-CCF1-9525-91C7-6149D47EE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ASL Vocabulary - Biology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/>
              <a:t>fungi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/>
              <a:t>bacteria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/>
              <a:t>virus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/>
              <a:t>parasite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/>
              <a:t>DNA (#DNA)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/>
              <a:t>RNA (#RNA)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/>
              <a:t>protein </a:t>
            </a:r>
          </a:p>
        </p:txBody>
      </p:sp>
    </p:spTree>
    <p:extLst>
      <p:ext uri="{BB962C8B-B14F-4D97-AF65-F5344CB8AC3E}">
        <p14:creationId xmlns:p14="http://schemas.microsoft.com/office/powerpoint/2010/main" val="820122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72F64-A950-144A-BD3D-2ECDA1DC3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416A648-04D0-551D-FC6B-F276A8C798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Welcome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Mock STEAM Lessons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ASL Vocabulary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ASL Classifiers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ASL Tips in STEAM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Conclusion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Q and A</a:t>
            </a:r>
          </a:p>
        </p:txBody>
      </p:sp>
    </p:spTree>
    <p:extLst>
      <p:ext uri="{BB962C8B-B14F-4D97-AF65-F5344CB8AC3E}">
        <p14:creationId xmlns:p14="http://schemas.microsoft.com/office/powerpoint/2010/main" val="27335677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ASL Vocabulary - Cells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C81658-55C5-FCB6-841C-98F8D317D0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1530" y="2791730"/>
            <a:ext cx="5722620" cy="3775275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cell (#CELL or fist with C </a:t>
            </a:r>
            <a:r>
              <a:rPr lang="en-US" dirty="0" err="1"/>
              <a:t>hs</a:t>
            </a:r>
            <a:r>
              <a:rPr lang="en-US" dirty="0"/>
              <a:t>)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nucleus (n center)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cell parts/organelles</a:t>
            </a:r>
          </a:p>
          <a:p>
            <a:pPr lvl="1">
              <a:spcBef>
                <a:spcPts val="0"/>
              </a:spcBef>
            </a:pPr>
            <a:r>
              <a:rPr lang="en-US" dirty="0"/>
              <a:t>all fingerspell unless it’s already accepted abbreviations</a:t>
            </a:r>
          </a:p>
          <a:p>
            <a:pPr marL="800100" lvl="2" indent="-3429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/>
              <a:t>Golgi apparatus = #GA</a:t>
            </a:r>
          </a:p>
          <a:p>
            <a:pPr marL="800100" lvl="2" indent="-3429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/>
              <a:t>Endoplasmic reticulum = #ER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u="sng" dirty="0">
                <a:hlinkClick r:id="rId2"/>
              </a:rPr>
              <a:t>https://sciencenotes.org/animal-cell-diagram-organelles-and-characteristics/</a:t>
            </a:r>
            <a:endParaRPr lang="en-US" u="sng" dirty="0"/>
          </a:p>
        </p:txBody>
      </p:sp>
      <p:pic>
        <p:nvPicPr>
          <p:cNvPr id="11266" name="Picture 2" descr="Animal Cell structure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" b="827"/>
          <a:stretch/>
        </p:blipFill>
        <p:spPr bwMode="auto">
          <a:xfrm>
            <a:off x="6734175" y="2751307"/>
            <a:ext cx="4851688" cy="318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9523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 of ASL Classifier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US" dirty="0"/>
              <a:t>Classifiers can be used to: 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/>
              <a:t>describe the size and shape of an object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/>
              <a:t>represent the object itself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/>
              <a:t>demonstrate how the object moves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/>
              <a:t>convey how it relates to other objects and/or people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https://www.lifeprint.com/asl101/pages-signs/classifiers/classifiers-00.htm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9693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B30B0A8-E984-B9E5-041C-14273FEFD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ASL Classifiers – Phases of Matter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06C32B-EA5E-7936-0CCD-CD05BECFB8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1529" y="2791730"/>
            <a:ext cx="5598795" cy="3775275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Use of technical signs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gas (#GAS)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liquid (#LIQUID)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solid (rock)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Use of classifiers to demonstrate phase changes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evaporation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Melting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https://sciencenotes.org/states-of-matter/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2290" name="Picture 2" descr="Staes of Matter: solid, liquid, gas, plasma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" b="851"/>
          <a:stretch/>
        </p:blipFill>
        <p:spPr bwMode="auto">
          <a:xfrm>
            <a:off x="6638925" y="2941807"/>
            <a:ext cx="4889788" cy="320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3134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1791843"/>
            <a:ext cx="11000232" cy="694182"/>
          </a:xfrm>
        </p:spPr>
        <p:txBody>
          <a:bodyPr/>
          <a:lstStyle/>
          <a:p>
            <a:r>
              <a:rPr lang="en-US" dirty="0"/>
              <a:t>ASL Classifiers – Lab Equipment </a:t>
            </a:r>
          </a:p>
        </p:txBody>
      </p:sp>
      <p:pic>
        <p:nvPicPr>
          <p:cNvPr id="13316" name="Picture 4" descr="Laboratory equipment and too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835" y="2592324"/>
            <a:ext cx="5225570" cy="3881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26521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ASL Tips in STEAM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88C387-34A8-5EED-F650-AAC88FF097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Fingerspell clearly and deliberately</a:t>
            </a:r>
          </a:p>
          <a:p>
            <a:r>
              <a:rPr lang="en-US" dirty="0"/>
              <a:t>Use classifiers to demonstrate concepts</a:t>
            </a:r>
          </a:p>
          <a:p>
            <a:r>
              <a:rPr lang="en-US" dirty="0"/>
              <a:t>Use placeholders in space as reference</a:t>
            </a:r>
          </a:p>
          <a:p>
            <a:r>
              <a:rPr lang="en-US" dirty="0"/>
              <a:t>Think visually as if you’re watching a video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6B2AAC4-FA65-4511-E2E3-8408A08629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Don’t get hung up on words</a:t>
            </a:r>
          </a:p>
          <a:p>
            <a:r>
              <a:rPr lang="en-US" dirty="0"/>
              <a:t>Use technical signs when appropriate</a:t>
            </a:r>
          </a:p>
          <a:p>
            <a:r>
              <a:rPr lang="en-US" dirty="0"/>
              <a:t>Signs in the visuals (posters, presentations) </a:t>
            </a:r>
          </a:p>
          <a:p>
            <a:r>
              <a:rPr lang="en-US" dirty="0"/>
              <a:t>Write/type in the words to show emphasis </a:t>
            </a:r>
          </a:p>
        </p:txBody>
      </p:sp>
    </p:spTree>
    <p:extLst>
      <p:ext uri="{BB962C8B-B14F-4D97-AF65-F5344CB8AC3E}">
        <p14:creationId xmlns:p14="http://schemas.microsoft.com/office/powerpoint/2010/main" val="4167358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E9CB03-5328-EF3B-7225-5A1B5AAFD5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530" y="2829711"/>
            <a:ext cx="9942195" cy="3737294"/>
          </a:xfrm>
        </p:spPr>
        <p:txBody>
          <a:bodyPr/>
          <a:lstStyle/>
          <a:p>
            <a:pPr>
              <a:spcBef>
                <a:spcPts val="1800"/>
              </a:spcBef>
              <a:spcAft>
                <a:spcPts val="2400"/>
              </a:spcAft>
            </a:pPr>
            <a:r>
              <a:rPr lang="en-US" dirty="0"/>
              <a:t>ASL is in state of flux for STEAM. Research vocabulary signs prior using, instead of making them up.</a:t>
            </a:r>
          </a:p>
          <a:p>
            <a:pPr>
              <a:spcBef>
                <a:spcPts val="1800"/>
              </a:spcBef>
              <a:spcAft>
                <a:spcPts val="2400"/>
              </a:spcAft>
            </a:pPr>
            <a:r>
              <a:rPr lang="en-US" dirty="0"/>
              <a:t>ASL has natural, spatial, 3D features. Use classifiers appropriately to communicate complex concepts or models with students.</a:t>
            </a:r>
          </a:p>
        </p:txBody>
      </p:sp>
    </p:spTree>
    <p:extLst>
      <p:ext uri="{BB962C8B-B14F-4D97-AF65-F5344CB8AC3E}">
        <p14:creationId xmlns:p14="http://schemas.microsoft.com/office/powerpoint/2010/main" val="1660608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Deaf Studies and STEAM Resources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FDA42F-B669-E3B5-F62F-BEFABF75FF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Deaf Scientist Corner website </a:t>
            </a:r>
            <a:br>
              <a:rPr lang="en-US" dirty="0"/>
            </a:br>
            <a:r>
              <a:rPr lang="en-US" dirty="0">
                <a:hlinkClick r:id="rId2"/>
              </a:rPr>
              <a:t>https://twu.edu/dsc/</a:t>
            </a:r>
            <a:endParaRPr lang="en-US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Johanna B. Lucht - NASA engineer: </a:t>
            </a:r>
            <a:br>
              <a:rPr lang="en-US" dirty="0"/>
            </a:br>
            <a:r>
              <a:rPr lang="en-US" dirty="0">
                <a:hlinkClick r:id="rId3"/>
              </a:rPr>
              <a:t>https://www.nasa.gov/centers/armstrong/features/nasa-s-first-deaf-engineer-in-active-mission-control-role-impresses</a:t>
            </a:r>
            <a:endParaRPr lang="en-US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Julia Velasquez - student astronaut for </a:t>
            </a:r>
            <a:r>
              <a:rPr lang="en-US" dirty="0" err="1"/>
              <a:t>Xploration</a:t>
            </a:r>
            <a:r>
              <a:rPr lang="en-US" dirty="0"/>
              <a:t> Station: </a:t>
            </a:r>
            <a:br>
              <a:rPr lang="en-US" dirty="0"/>
            </a:br>
            <a:r>
              <a:rPr lang="en-US" dirty="0">
                <a:hlinkClick r:id="rId4"/>
              </a:rPr>
              <a:t>http://www.xplorationstation.com/stories/StudentAstronaut-Finalist:-Julia-Velasquez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6972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ASL Resources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CB92A2C-C956-FA01-ADC2-32D169094E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8180" y="2803764"/>
            <a:ext cx="5274945" cy="3787305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Atomic Hands  </a:t>
            </a:r>
            <a:r>
              <a:rPr lang="en-US" dirty="0">
                <a:hlinkClick r:id="rId2"/>
              </a:rPr>
              <a:t>https://www.atomichands.com/</a:t>
            </a:r>
            <a:endParaRPr lang="en-US" dirty="0"/>
          </a:p>
          <a:p>
            <a:pPr>
              <a:spcBef>
                <a:spcPts val="600"/>
              </a:spcBef>
            </a:pPr>
            <a:r>
              <a:rPr lang="en-US" dirty="0" err="1"/>
              <a:t>ASLCore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>
                <a:hlinkClick r:id="rId3"/>
              </a:rPr>
              <a:t>https://aslcore.org/</a:t>
            </a:r>
            <a:endParaRPr lang="en-US" dirty="0"/>
          </a:p>
          <a:p>
            <a:pPr>
              <a:spcBef>
                <a:spcPts val="600"/>
              </a:spcBef>
            </a:pPr>
            <a:r>
              <a:rPr lang="en-US" dirty="0" err="1"/>
              <a:t>DeafTEC</a:t>
            </a:r>
            <a:r>
              <a:rPr lang="en-US" dirty="0"/>
              <a:t>   </a:t>
            </a:r>
            <a:br>
              <a:rPr lang="en-US" dirty="0"/>
            </a:br>
            <a:r>
              <a:rPr lang="en-US" dirty="0">
                <a:hlinkClick r:id="rId4"/>
              </a:rPr>
              <a:t>https://deaftec.org/stem-dictionary/</a:t>
            </a:r>
            <a:endParaRPr lang="en-US" dirty="0"/>
          </a:p>
          <a:p>
            <a:pPr>
              <a:spcBef>
                <a:spcPts val="600"/>
              </a:spcBef>
            </a:pPr>
            <a:r>
              <a:rPr lang="en-US" dirty="0"/>
              <a:t>TERC Signing Science</a:t>
            </a:r>
            <a:br>
              <a:rPr lang="en-US" dirty="0"/>
            </a:br>
            <a:r>
              <a:rPr lang="en-US" dirty="0">
                <a:hlinkClick r:id="rId5"/>
              </a:rPr>
              <a:t>https://signsci.terc.edu/video/SSD.htm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89429A8-7E7E-9974-9410-BF69708C9D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0" y="2834873"/>
            <a:ext cx="5953125" cy="3756196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NTID/RIT One Stop ASL Resource  </a:t>
            </a:r>
            <a:r>
              <a:rPr lang="en-US" dirty="0">
                <a:hlinkClick r:id="rId6"/>
              </a:rPr>
              <a:t>https://www.rit.edu/ntid/dhhvac/resources</a:t>
            </a:r>
            <a:endParaRPr lang="en-US" dirty="0"/>
          </a:p>
          <a:p>
            <a:pPr>
              <a:spcBef>
                <a:spcPts val="600"/>
              </a:spcBef>
            </a:pPr>
            <a:r>
              <a:rPr lang="en-US" dirty="0"/>
              <a:t>Science in ASL </a:t>
            </a:r>
            <a:br>
              <a:rPr lang="en-US" dirty="0"/>
            </a:br>
            <a:r>
              <a:rPr lang="en-US" dirty="0">
                <a:hlinkClick r:id="rId7"/>
              </a:rPr>
              <a:t>https://www.youtube.com/channel/UCEWSRmvpG01dJegOmsrWbMA</a:t>
            </a:r>
            <a:endParaRPr lang="en-US" dirty="0"/>
          </a:p>
          <a:p>
            <a:pPr>
              <a:spcBef>
                <a:spcPts val="600"/>
              </a:spcBef>
            </a:pPr>
            <a:r>
              <a:rPr lang="en-US" dirty="0"/>
              <a:t>Deaf in Scrubs </a:t>
            </a:r>
            <a:br>
              <a:rPr lang="en-US" dirty="0"/>
            </a:br>
            <a:r>
              <a:rPr lang="en-US" dirty="0">
                <a:hlinkClick r:id="rId8"/>
              </a:rPr>
              <a:t>https://www.youtube.com/channel/UC1mrgxxrCtcAUBFR5Z9Kn6A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4209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6F1DB6C-80AB-4E41-A5AE-91CFF09CA6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6868" y="2800205"/>
            <a:ext cx="11000232" cy="914400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86727D-FF4D-41F5-80A5-FE24A82499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19476" y="3884065"/>
            <a:ext cx="5391150" cy="2672013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Beth Hamilton,  </a:t>
            </a:r>
            <a:r>
              <a:rPr lang="en-US" dirty="0">
                <a:hlinkClick r:id="rId2"/>
              </a:rPr>
              <a:t>bhamilton@mdsmn.org</a:t>
            </a:r>
            <a:endParaRPr lang="en-US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Kristin </a:t>
            </a:r>
            <a:r>
              <a:rPr lang="en-US" dirty="0" err="1"/>
              <a:t>Stai</a:t>
            </a:r>
            <a:r>
              <a:rPr lang="en-US" dirty="0"/>
              <a:t>, </a:t>
            </a:r>
            <a:r>
              <a:rPr lang="en-US" dirty="0">
                <a:hlinkClick r:id="rId3"/>
              </a:rPr>
              <a:t>kstai@mdsmn.org</a:t>
            </a:r>
            <a:r>
              <a:rPr lang="en-US" dirty="0"/>
              <a:t> 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dirty="0"/>
              <a:t>Metro Deaf School</a:t>
            </a:r>
            <a:br>
              <a:rPr lang="en-US" dirty="0"/>
            </a:br>
            <a:r>
              <a:rPr lang="en-US" dirty="0"/>
              <a:t>1125 Energy Park Drive</a:t>
            </a:r>
            <a:br>
              <a:rPr lang="en-US" dirty="0"/>
            </a:br>
            <a:r>
              <a:rPr lang="en-US" dirty="0"/>
              <a:t>St. Paul, MN 55108</a:t>
            </a:r>
            <a:br>
              <a:rPr lang="en-US" dirty="0"/>
            </a:br>
            <a:r>
              <a:rPr lang="en-US" dirty="0"/>
              <a:t>651-224-3995</a:t>
            </a:r>
          </a:p>
          <a:p>
            <a:pPr algn="ctr"/>
            <a:endParaRPr lang="en-US" dirty="0"/>
          </a:p>
        </p:txBody>
      </p:sp>
      <p:pic>
        <p:nvPicPr>
          <p:cNvPr id="14340" name="Picture 4" descr="Metro Deaf School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854" y="4193878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Metro Deaf School build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4394" y="4352297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6001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1572768"/>
            <a:ext cx="5492496" cy="1133856"/>
          </a:xfrm>
        </p:spPr>
        <p:txBody>
          <a:bodyPr/>
          <a:lstStyle/>
          <a:p>
            <a:r>
              <a:rPr lang="en-US" dirty="0"/>
              <a:t>Beth Hamilton, </a:t>
            </a:r>
            <a:r>
              <a:rPr lang="en-US" sz="3200" dirty="0"/>
              <a:t>continued.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-342900">
              <a:buFont typeface="Arial" pitchFamily="34" charset="0"/>
              <a:buChar char="•"/>
            </a:pPr>
            <a:r>
              <a:rPr lang="en-US" dirty="0"/>
              <a:t>Bachelor of Science in Chemistry with a minor in Biology from Muskingum College</a:t>
            </a:r>
          </a:p>
          <a:p>
            <a:pPr indent="-342900">
              <a:buFont typeface="Arial" pitchFamily="34" charset="0"/>
              <a:buChar char="•"/>
            </a:pPr>
            <a:r>
              <a:rPr lang="en-US" dirty="0"/>
              <a:t>Master of Education in Deaf Education from Kent State University</a:t>
            </a:r>
          </a:p>
          <a:p>
            <a:pPr indent="-342900">
              <a:buFont typeface="Arial" pitchFamily="34" charset="0"/>
              <a:buChar char="•"/>
            </a:pPr>
            <a:r>
              <a:rPr lang="en-US" dirty="0"/>
              <a:t>Teaching since 2002</a:t>
            </a:r>
          </a:p>
        </p:txBody>
      </p:sp>
      <p:pic>
        <p:nvPicPr>
          <p:cNvPr id="6" name="Picture 2" descr="Muskingum-University camp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8" r="7118"/>
          <a:stretch/>
        </p:blipFill>
        <p:spPr bwMode="auto">
          <a:xfrm>
            <a:off x="6443663" y="1866900"/>
            <a:ext cx="4114800" cy="269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Kent State University,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50" y="4688863"/>
            <a:ext cx="4783743" cy="153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511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1572768"/>
            <a:ext cx="5578222" cy="1133856"/>
          </a:xfrm>
        </p:spPr>
        <p:txBody>
          <a:bodyPr/>
          <a:lstStyle/>
          <a:p>
            <a:r>
              <a:rPr lang="en-US" dirty="0"/>
              <a:t>Beth Hamilton, </a:t>
            </a:r>
            <a:r>
              <a:rPr lang="en-US" sz="3200" dirty="0"/>
              <a:t>continued 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597946" y="2791730"/>
            <a:ext cx="5656458" cy="3775275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Deaf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Ohio native (also lived in Virginia and Kentucky before settling in Minnesota)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Hearing husband, 1 CODA, 1 dog and 1 cat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Enjoys reading, hiking, traveling, coffee and tea, and playing card/board games</a:t>
            </a:r>
          </a:p>
        </p:txBody>
      </p:sp>
      <p:pic>
        <p:nvPicPr>
          <p:cNvPr id="1030" name="Picture 6" descr="Beth and husb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912" y="2219990"/>
            <a:ext cx="2386713" cy="179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 teenage girl"/>
          <p:cNvPicPr>
            <a:picLocks noGrp="1" noChangeAspect="1" noChangeArrowheads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13" b="25413"/>
          <a:stretch>
            <a:fillRect/>
          </a:stretch>
        </p:blipFill>
        <p:spPr bwMode="auto">
          <a:xfrm>
            <a:off x="9152773" y="2200940"/>
            <a:ext cx="2872649" cy="188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 dog sitt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100" y="4223345"/>
            <a:ext cx="1629158" cy="217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 cat laying dow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0733" y="4295706"/>
            <a:ext cx="2799799" cy="209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074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1572768"/>
            <a:ext cx="11000232" cy="1133856"/>
          </a:xfrm>
        </p:spPr>
        <p:txBody>
          <a:bodyPr/>
          <a:lstStyle/>
          <a:p>
            <a:r>
              <a:rPr lang="en-US" dirty="0"/>
              <a:t>Kristin Stai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597946" y="2791730"/>
            <a:ext cx="5473002" cy="3775275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Bachelor of Arts in Biology with a minor in History from University of Minnesota – Twin Cities (U of M-TC)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M. Ed. in Science Education (U of M-TC)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M. Ed. in Deaf Education (U of M-TC)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Teaching since 2001</a:t>
            </a:r>
          </a:p>
        </p:txBody>
      </p:sp>
      <p:pic>
        <p:nvPicPr>
          <p:cNvPr id="3076" name="Picture 4" descr="University of Minnesota entra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965" y="2998824"/>
            <a:ext cx="2867025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The letter &quot;M&quot; for University of Minnesota logo"/>
          <p:cNvPicPr>
            <a:picLocks noGrp="1" noChangeAspect="1" noChangeArrowheads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" r="5079"/>
          <a:stretch>
            <a:fillRect/>
          </a:stretch>
        </p:blipFill>
        <p:spPr bwMode="auto">
          <a:xfrm>
            <a:off x="9208427" y="4657946"/>
            <a:ext cx="2377436" cy="155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219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1572768"/>
            <a:ext cx="5492496" cy="1133856"/>
          </a:xfrm>
        </p:spPr>
        <p:txBody>
          <a:bodyPr/>
          <a:lstStyle/>
          <a:p>
            <a:r>
              <a:rPr lang="en-US" dirty="0"/>
              <a:t>Kristin </a:t>
            </a:r>
            <a:r>
              <a:rPr lang="en-US" dirty="0" err="1"/>
              <a:t>Stai</a:t>
            </a:r>
            <a:r>
              <a:rPr lang="en-US" dirty="0"/>
              <a:t>,</a:t>
            </a:r>
            <a:r>
              <a:rPr lang="en-US" sz="3200" dirty="0"/>
              <a:t> continued.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597946" y="2791730"/>
            <a:ext cx="5473002" cy="3775275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Deaf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Born and raised in Minnesota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Hearing husband, 2 cats and 1 foster cat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Enjoys reading, hiking at Minnesota State Parks, yoga, weight training, traveling, and spending time with friends and family</a:t>
            </a:r>
          </a:p>
        </p:txBody>
      </p:sp>
      <p:pic>
        <p:nvPicPr>
          <p:cNvPr id="4108" name="Picture 12" descr="Kristin and her husb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820" y="1955383"/>
            <a:ext cx="2199102" cy="226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Minnesota State Parks and Trails, Big Bog State Recreation Area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344" y="4653144"/>
            <a:ext cx="1871330" cy="163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A brown cat laying dow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5995" y="1881044"/>
            <a:ext cx="1894220" cy="89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A black and white cat laying down"/>
          <p:cNvPicPr>
            <a:picLocks noGrp="1" noChangeAspect="1" noChangeArrowheads="1"/>
          </p:cNvPicPr>
          <p:nvPr>
            <p:ph type="pic"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8" b="11698"/>
          <a:stretch>
            <a:fillRect/>
          </a:stretch>
        </p:blipFill>
        <p:spPr bwMode="auto">
          <a:xfrm>
            <a:off x="9803072" y="2951096"/>
            <a:ext cx="1680065" cy="110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A black and white cat seat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6037" y="4221125"/>
            <a:ext cx="1494136" cy="2193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0414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1953768"/>
            <a:ext cx="11283696" cy="361702"/>
          </a:xfrm>
        </p:spPr>
        <p:txBody>
          <a:bodyPr/>
          <a:lstStyle/>
          <a:p>
            <a:r>
              <a:rPr lang="en-US" dirty="0"/>
              <a:t>Science/STEAM Courses Offered at Metro Deaf School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612489" y="2913232"/>
            <a:ext cx="4426236" cy="3775275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/>
              <a:t>Earth Science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/>
              <a:t>Biology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/>
              <a:t>Chemistry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/>
              <a:t>Robotics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/>
              <a:t>Design and Modeling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/>
              <a:t>Forensics</a:t>
            </a:r>
          </a:p>
        </p:txBody>
      </p:sp>
      <p:pic>
        <p:nvPicPr>
          <p:cNvPr id="5128" name="Picture 8" descr="laboratory test 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23446" y="2391632"/>
            <a:ext cx="1546665" cy="206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 robotic car mode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59"/>
          <a:stretch/>
        </p:blipFill>
        <p:spPr bwMode="auto">
          <a:xfrm>
            <a:off x="5853632" y="4501360"/>
            <a:ext cx="2962753" cy="175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A robotic mode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197" y="2564338"/>
            <a:ext cx="2565665" cy="192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orensic testing lab"/>
          <p:cNvPicPr>
            <a:picLocks noGrp="1" noChangeAspect="1" noChangeArrowheads="1"/>
          </p:cNvPicPr>
          <p:nvPr>
            <p:ph type="pic" sz="quarter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13" b="25413"/>
          <a:stretch>
            <a:fillRect/>
          </a:stretch>
        </p:blipFill>
        <p:spPr bwMode="auto">
          <a:xfrm>
            <a:off x="8998197" y="4583296"/>
            <a:ext cx="2513783" cy="164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239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89" y="1202538"/>
            <a:ext cx="10978994" cy="1511808"/>
          </a:xfrm>
        </p:spPr>
        <p:txBody>
          <a:bodyPr/>
          <a:lstStyle/>
          <a:p>
            <a:r>
              <a:rPr lang="en-US" dirty="0"/>
              <a:t>Mock Engineering Lesson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612488" y="2803766"/>
            <a:ext cx="10978994" cy="3727144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What makes planes glide in the air?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What makes planes crash?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How do you know? </a:t>
            </a:r>
          </a:p>
        </p:txBody>
      </p:sp>
    </p:spTree>
    <p:extLst>
      <p:ext uri="{BB962C8B-B14F-4D97-AF65-F5344CB8AC3E}">
        <p14:creationId xmlns:p14="http://schemas.microsoft.com/office/powerpoint/2010/main" val="2619208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89" y="1657350"/>
            <a:ext cx="10007886" cy="1056996"/>
          </a:xfrm>
        </p:spPr>
        <p:txBody>
          <a:bodyPr/>
          <a:lstStyle/>
          <a:p>
            <a:r>
              <a:rPr lang="en-US" dirty="0"/>
              <a:t>Problem: How can you design a paper airplane that will fly?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612488" y="3133446"/>
            <a:ext cx="10978994" cy="3397464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What will your design look like?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Why do you think it will fly or crash? </a:t>
            </a:r>
          </a:p>
        </p:txBody>
      </p:sp>
    </p:spTree>
    <p:extLst>
      <p:ext uri="{BB962C8B-B14F-4D97-AF65-F5344CB8AC3E}">
        <p14:creationId xmlns:p14="http://schemas.microsoft.com/office/powerpoint/2010/main" val="106010294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CC"/>
      </a:hlink>
      <a:folHlink>
        <a:srgbClr val="954F72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PAW xmlns="http://www.net-centric.com/PAWPP">
  <Shape xmlns="" ID="8euNCCA4IqjupmbpvbvSMfRq+8o=" pdftag="H1" isBookmarkSet="no" bookmark="yes" Order="_x0031_"/>
  <Shape xmlns="" ID="ARSfPO/U9ItJ9zIOwm93ZJ7l/j8=" pdftag="H2" isBookmarkSet="no" bookmark="yes" Order="_x0032_"/>
  <Shape xmlns="" ID="osa0KM2sbnZHHxlXUxKH3ujjHuE=" pdftag="" bookmark="no" Order="_x0031_"/>
  <Shape xmlns="" ID="4JRL6lqoOFw9RUHrP0y9U5BDzf8=" pdftag="" bookmark="no" Order="_x0032_"/>
  <Shape xmlns="" ID="sM+ghJOlUVqnHU19mdPjAdwWJuw=" pdftag="" bookmark="no" Order="_x0031_"/>
  <Shape xmlns="" ID="GTGIHFiwAYvgHLb8IUSCQ2X6w4g=" pdftag="" bookmark="no" Order="_x0032_"/>
  <Shape xmlns="" ID="hq9gSbGZQhpPus+SHezN5PrGc9w=" pdftag="" bookmark="no" Order="_x0031_"/>
  <Shape xmlns="" ID="FtXJgaOuZev8eFU+if2YMxbKkRI=" pdftag="" bookmark="no" Order="_x0032_"/>
  <Shape xmlns="" ID="ri+uYzSNCD67GlIZrZ8qmmNgURU=" pdftag="" bookmark="no" Order="_x0033_"/>
  <Shape xmlns="" ID="/Xe9+1NnBDFDac2uz9Mf5cnxpHw=" pdftag="" bookmark="no" Order="_x0031_"/>
  <Shape xmlns="" ID="rGgMSPfHoOmRN/+oUl7Dwo+YgYE=" pdftag="" bookmark="no" Order="_x0032_"/>
  <Shape xmlns="" ID="ZTBnAgeWTQQGZoyfyflkLJl+jcs=" pdftag="" bookmark="no" Order="_x0035_"/>
  <Shape xmlns="" ID="nSihPpWUspo+Y57wY5tF8LIQIHs=" pdftag="" bookmark="no" Order="_x0032_"/>
  <Shape xmlns="" ID="S6CVtHyytP5Rb39DTS6OkAlP7e0=" pdftag="" bookmark="no" Order="_x0034_"/>
  <Shape xmlns="" ID="USIEJhtT65UPFtGM0RUW67D4iJA=" pdftag="" bookmark="no" Order="_x0033_"/>
  <Shape xmlns="" ID="XzVFQuOWAWqK/HZDqm2LiuGBOJQ=" pdftag="" bookmark="no" Order="_x0032_"/>
  <Shape xmlns="" ID="uflvo7/4mXD7uDuM1tkLIDwRdoQ=" inline="no" formula="no" pdftag="Figure" Lang="" bookmark="no" Order="_x0031_" artifact="_x0030_" validate="no"/>
  <HyperLink xmlns="" ID="iB0l3QkZoIIwbuqLQRe5I0KEal0=1995016305290.2289_384.0426" plainAltText="shuyin.maciel_x0040_metrocsu.org" Lang=""/>
  <Shape xmlns="" ID="oUeVMHAtmcFeZuL28VldA6mxYF4=" pdftag="" bookmark="no" Order="_x0031_"/>
  <Shape xmlns="" ID="iB0l3QkZoIIwbuqLQRe5I0KEal0=" pdftag="" bookmark="no" Order="_x0032_"/>
  <SubText xmlns="" ID="uflvo7/4mXD7uDuM1tkLIDwRdoQ=" ActualText=""/>
  <Shape xmlns="" ID="dPX0ernXQqq7MaM8E4a1qptkh+k=" pdftag="" Order="_x0033_"/>
  <Shape xmlns="" ID="Hh1Xjc3/gkCgz3Lgnw5QbaDBk5s=" isBookmarkSet="no" pdftag="H1" artifact="_x0030_" bookmark="yes" Order="_x0031_"/>
  <Shape xmlns="" ID="Qxpb1VRXstRwAhf8+cTEaFqGdXE=" isBookmarkSet="yes" bookmark="no" pdftag="P" artifact="_x0030_" Order="_x0032_"/>
  <Shape xmlns="" ID="jL4iU1+1d2QxMCWzp8zYBh0ctsY=" pdftag="H2" isBookmarkSet="no" bookmark="yes" Order="_x0031_"/>
  <Shape xmlns="" ID="UoCANMbtr2EiAw6aA6STBLvAytM=" pdftag="P" isBookmarkSet="no" bookmark="no" Order="_x0032_"/>
  <Shape xmlns="" ID="YzDsAodc/xSgdSmVogHs9OYpieI=" pdftag="H2" isBookmarkSet="no" bookmark="yes" Order="_x0031_"/>
  <Shape xmlns="" ID="wj79XgRivsBs22bA5PDsgrSgbFQ=" pdftag="P" isBookmarkSet="no" bookmark="no" Order="_x0032_"/>
  <Shape xmlns="" ID="TxM/2R/upD8Yd8q3fIr9U13Aln0=" formula="no" inline="no" artifact="_x0030_" validate="yes" pdftag="Figure" isBookmarkSet="no" bookmark="no" Order="_x0033_" Lang=""/>
  <HyperLink xmlns="" ID="dyQXjJ/AMdqOd6FJaHkkXe5uwE8=165422257767.5_440.8613" plainAltText="https:_x002F__x002F_sciencenotes.org_x002F_animal-cell-" language="" Lang=""/>
  <HyperLink xmlns="" ID="dyQXjJ/AMdqOd6FJaHkkXe5uwE8=179960603867.5_466.7813" plainAltText="diagram-organelles-and-characteristics_x002F_" language=""/>
  <HyperLink xmlns="" ID="5JSgkVWiKgEPQz9cMnUj4e777Fg=3309490167.5_440.0119" plainAltText="https:_x002F__x002F_www.lifeprint.com_x002F_asl101_x002F_pages-signs_x002F_classifiers_x002F_classifiers-00.htm" language="" Lang=""/>
  <HyperLink xmlns="" ID="AX1dJgcYcDd+KLfItq2cxKVI7QE=-14180682667.49992_472.7813" plainAltText="https:_x002F__x002F_sciencenotes.org_x002F_states-of-matter_x002F_" language="" Lang=""/>
  <HyperLink xmlns="" ID="BZNV49RvknYUgRFLM8ewBnmgJ6g=-186274865178.8274_250.289" plainAltText="https:_x002F__x002F_twu.edu_x002F_dsc_x002F_" language="" Lang=""/>
  <HyperLink xmlns="" ID="BZNV49RvknYUgRFLM8ewBnmgJ6g=200360450778.8274_314.129" plainAltText="https:_x002F__x002F_www.nasa.gov_x002F_centers_x002F_armstrong_x002F_features_x002F_nasa-s-first-deaf-engineer-in-" language="" Lang=""/>
  <HyperLink xmlns="" ID="BZNV49RvknYUgRFLM8ewBnmgJ6g=-144703821078.8274_340.049" plainAltText="active-mission-control-role-impresses" language=""/>
  <HyperLink xmlns="" ID="BZNV49RvknYUgRFLM8ewBnmgJ6g=161036004778.8274_403.889" plainAltText="http:_x002F__x002F_www.xplorationstation.com_x002F_stories_x002F_StudentAstronaut-Finalist:-Julia-Velasquez" language="" Lang=""/>
  <HyperLink xmlns="" ID="1Fcvzoj6/KEjZpdDvYnsylF3SdE=129119242184_250.2888" plainAltText="https:_x002F__x002F_www.atomichands.com_x002F_" language="" Lang=""/>
  <HyperLink xmlns="" ID="1Fcvzoj6/KEjZpdDvYnsylF3SdE=-113061570984_320.1288" plainAltText="https:_x002F__x002F_aslcore.org_x002F_" language="" Lang=""/>
  <HyperLink xmlns="" ID="1Fcvzoj6/KEjZpdDvYnsylF3SdE=-34051704984_389.9688" plainAltText="https:_x002F__x002F_deaftec.org_x002F_stem-dictionary_x002F_" language="" Lang=""/>
  <HyperLink xmlns="" ID="1Fcvzoj6/KEjZpdDvYnsylF3SdE=-32002789984_459.8088" plainAltText="https:_x002F__x002F_signsci.terc.edu_x002F_video_x002F_SSD.htm" language="" Lang=""/>
  <HyperLink xmlns="" ID="OBGFfIBUqeaKyJ12VZZ4oPICol8=1438536744510.6_252.7383" plainAltText="https:_x002F__x002F_www.rit.edu_x002F_ntid_x002F_dhhvac_x002F_resources" language="" Lang=""/>
  <HyperLink xmlns="" ID="OBGFfIBUqeaKyJ12VZZ4oPICol8=1740348478510.6_322.5783" plainAltText="https:_x002F__x002F_www.youtube.com_x002F_channel_x002F_UCEWS" language="" Lang=""/>
  <HyperLink xmlns="" ID="OBGFfIBUqeaKyJ12VZZ4oPICol8=307132881510.6_348.4984" plainAltText="RmvpG01dJegOmsrWbMA" language=""/>
  <HyperLink xmlns="" ID="OBGFfIBUqeaKyJ12VZZ4oPICol8=-933545636510.6_418.3383" plainAltText="https:_x002F__x002F_www.youtube.com_x002F_channel_x002F_UC1mrg" language="" Lang=""/>
  <HyperLink xmlns="" ID="OBGFfIBUqeaKyJ12VZZ4oPICol8=511258158510.6_444.2583" plainAltText="xxrCtcAUBFR5Z9Kn6A" language=""/>
  <HyperLink xmlns="" ID="d73k+6ZKoCsAWWMyUTUfpevXr+o=1981060923444.0376_309.4319" plainAltText="bhamilton_x0040_mdsmn.org" language="" Lang=""/>
  <HyperLink xmlns="" ID="d73k+6ZKoCsAWWMyUTUfpevXr+o=-1462249451449.9676_341.3519" plainAltText="kstai_x0040_mdsmn.org" language="" Lang=""/>
  <Shape xmlns="" ID="x+UPpq6vSRirkX4stUlE02Qwt0c=" formula="no" inline="no" artifact="_x0030_" validate="yes" pdftag="Figure" isBookmarkSet="no" bookmark="no" Order="_x0034_" Lang=""/>
  <Shape xmlns="" ID="clM7S71kDa5KS7AzLjTU38cFj+w=" pdftag="H2" isBookmarkSet="no" bookmark="yes" Order="_x0031_"/>
  <Shape xmlns="" ID="/qwLxj5i8wPdtxKjNDsBTX2juJU=" pdftag="P" isBookmarkSet="no" bookmark="no" Order="_x0032_"/>
  <Shape xmlns="" ID="iF4PJqkCg3zODoI44qIQ9gJqP/0=" formula="no" inline="no" pdftag="Figure" artifact="_x0030_" validate="yes" isBookmarkSet="no" bookmark="no" Order="_x0033_" Lang=""/>
  <Shape xmlns="" ID="+1GJMO01/Jw9aYTFiicLjkEFJwg=" formula="no" inline="no" pdftag="Figure" artifact="_x0030_" validate="yes" isBookmarkSet="no" bookmark="no" Order="_x0035_" Lang=""/>
  <Shape xmlns="" ID="yU4jql7WF1jt+jZFSVxD3t7nst4=" formula="no" inline="no" artifact="_x0030_" validate="yes" pdftag="Figure" isBookmarkSet="no" bookmark="no" Order="_x0034_" Lang=""/>
  <Shape xmlns="" ID="BtP2SXWbPFJksavGAzzuwFNcGRk=" inline="no" formula="no" pdftag="Figure" artifact="_x0030_" validate="yes" isBookmarkSet="no" bookmark="no" Order="_x0036_" Lang=""/>
  <Shape xmlns="" ID="5nXlIvaTqQNK2iJ0qv9G/QO5Mn0=" pdftag="H2" isBookmarkSet="no" bookmark="yes" Order="_x0031_"/>
  <Shape xmlns="" ID="OVt0t5e1NerTwNz42KOjyQpOXBY=" pdftag="P" isBookmarkSet="no" bookmark="no" Order="_x0032_"/>
  <Shape xmlns="" ID="U6kHsPdUThQm8I6wO7tu+c3CGJ8=" formula="no" inline="no" artifact="_x0030_" validate="yes" pdftag="Figure" isBookmarkSet="no" bookmark="no" Order="_x0033_" Lang=""/>
  <Shape xmlns="" ID="8xouIupQVcy5tXBi1DyXjXKygIE=" formula="no" inline="no" artifact="_x0030_" validate="yes" pdftag="Figure" isBookmarkSet="no" bookmark="no" Order="_x0034_" Lang=""/>
  <Shape xmlns="" ID="BWXOCWeEBigA6DzroRiQA+bNbXE=" pdftag="H2" isBookmarkSet="no" bookmark="yes" Order="_x0031_"/>
  <Shape xmlns="" ID="aDr2jwlaeffM0H4QqWgicIOCscQ=" pdftag="P" isBookmarkSet="no" bookmark="no" Order="_x0032_"/>
  <Shape xmlns="" ID="T4n95rKgcUhLs4h+z1mEPatnSRA=" formula="no" inline="no" pdftag="Figure" artifact="_x0030_" validate="yes" isBookmarkSet="no" bookmark="no" Order="_x0033_" Lang=""/>
  <Shape xmlns="" ID="k8+G/dyOJ1PM8mCjXTQZX/sHpkM=" formula="no" inline="no" pdftag="Figure" artifact="_x0030_" validate="yes" isBookmarkSet="no" bookmark="no" Order="_x0034_" Lang=""/>
  <Shape xmlns="" ID="Llh3YgXUcTa4cl9xnUWjiVPTvjM=" formula="no" inline="no" pdftag="Figure" artifact="_x0030_" validate="yes" isBookmarkSet="no" bookmark="no" Order="_x0035_" Lang=""/>
  <Shape xmlns="" ID="2msPaNMIdhfDptxzKTSYmJu4Gy0=" formula="no" inline="no" pdftag="Figure" artifact="_x0030_" validate="yes" isBookmarkSet="no" bookmark="no" Order="_x0036_" Lang=""/>
  <Shape xmlns="" ID="6cXMZ2jGl9/FYavo4d9TIKWZ0Dw=" formula="no" inline="no" pdftag="Figure" artifact="_x0030_" validate="yes" isBookmarkSet="no" bookmark="no" Order="_x0037_" Lang=""/>
  <Shape xmlns="" ID="ZMoNtsJgUY6EPt583hhyeo5ZjJQ=" pdftag="H2" isBookmarkSet="no" bookmark="yes" Order="_x0031_"/>
  <Shape xmlns="" ID="NVbo8LVU/7wsBq4ovQGH6k9Jnxg=" pdftag="P" isBookmarkSet="no" bookmark="no" Order="_x0032_"/>
  <Shape xmlns="" ID="TN+Yhm1X+xX6wcPKtdnSwXNlGMs=" formula="no" inline="no" pdftag="Figure" artifact="_x0030_" validate="yes" isBookmarkSet="no" bookmark="no" Order="_x0033_" Lang=""/>
  <Shape xmlns="" ID="LlvPRuHCSmY3omgV4e8Ib2f0U7E=" formula="no" inline="no" pdftag="Figure" artifact="_x0030_" validate="yes" isBookmarkSet="no" bookmark="no" Order="_x0034_" Lang=""/>
  <Shape xmlns="" ID="oiNM+oSelw9Q4DfMnh6MVGsB/zA=" formula="no" inline="no" pdftag="Figure" artifact="_x0030_" validate="yes" isBookmarkSet="no" bookmark="no" Order="_x0035_" Lang=""/>
  <Shape xmlns="" ID="LryrfmChRtxuLLjNc5p/LeDBRBI=" formula="no" inline="no" artifact="_x0030_" validate="yes" pdftag="Figure" isBookmarkSet="no" bookmark="no" Order="_x0036_" Lang=""/>
  <Shape xmlns="" ID="E2RSRlwwSZDZcBiaLR09uGA7djs=" pdftag="H2" isBookmarkSet="no" bookmark="yes" Order="_x0031_"/>
  <Shape xmlns="" ID="/LD/1VFuk6Igzt20ep9eNFKlR8c=" pdftag="P" isBookmarkSet="no" bookmark="no" Order="_x0032_"/>
  <Shape xmlns="" ID="edRVR90cFyFGPoAtRkdh4L2CpII=" pdftag="H2" isBookmarkSet="no" bookmark="yes" Order="_x0031_"/>
  <Shape xmlns="" ID="lkAWvUX1yAdfm75CJrT+t4uX59k=" pdftag="P" isBookmarkSet="no" bookmark="no" Order="_x0032_"/>
  <Shape xmlns="" ID="6mAZizb8Q+EO8vo1sYjIuJnyvTo=" pdftag="H2" isBookmarkSet="no" bookmark="yes" Order="_x0031_"/>
  <Shape xmlns="" ID="oa6qKDloedoBccBGOw/nQrmLZ1w=" pdftag="P" isBookmarkSet="no" bookmark="no" Order="_x0032_"/>
  <Shape xmlns="" ID="eytfBHlGLTiuv7ImSZC8SK0A1/M=" formula="no" inline="no" artifact="_x0030_" validate="yes" pdftag="Figure" isBookmarkSet="no" bookmark="no" Order="_x0033_" Lang=""/>
  <Shape xmlns="" ID="G7QaXs8wuNm52uPbLJKnGG/NZsI=" pdftag="H2" isBookmarkSet="no" bookmark="yes" Order="_x0031_"/>
  <Shape xmlns="" ID="MZEcU+TsdAUo/Zoy1bfodM1P0p0=" pdftag="P" isBookmarkSet="no" bookmark="no" Order="_x0032_"/>
  <Shape xmlns="" ID="8qcxpNR7G1lo5Sn5ivNXMqz/9Lk=" pdftag="H2" isBookmarkSet="no" bookmark="yes" Order="_x0031_"/>
  <Shape xmlns="" ID="6ZwaJItP4OGziBj3eovL2RrP4PI=" pdftag="P" isBookmarkSet="no" bookmark="no" Order="_x0032_"/>
  <Shape xmlns="" ID="UuIIn51+b832D4yEv+taLMuL8Z0=" Order="_x0032_" formula="no" inline="no" validate="no" artifact="_x0031_" pdftag="_x005B_Artifact_x005D_" isBookmarkSet="no" bookmark="no" Lang=""/>
  <Shape xmlns="" ID="ej5XKreeteTwQAp/Ci9DTlb6DWU=" inline="no" artifact="_x0030_" formula="yes" pdftag="Formula" validate="yes" isBookmarkSet="no" bookmark="no" Order="_x0033_" Lang=""/>
  <Shape xmlns="" ID="JZ+y+kcOYDsP6JCIiD1saf+HQLE=" inline="no" formula="no" artifact="_x0030_" pdftag="Figure" validate="yes" isBookmarkSet="no" bookmark="no" Order="_x0034_" Lang=""/>
  <Shape xmlns="" ID="Ea+/c9VyA7wmXT38UhdgvaGB85o=" pdftag="H2" isBookmarkSet="no" bookmark="yes" Order="_x0031_"/>
  <Shape xmlns="" ID="O4OWcdmFVPV+kFccFXMngYUKFJc=" pdftag="P" isBookmarkSet="no" bookmark="no" Order="_x0032_"/>
  <Shape xmlns="" ID="tk3n2YwLxD/4O1u8ZJoEv7xy3II=" formula="no" inline="no" artifact="_x0030_" validate="yes" pdftag="Figure" isBookmarkSet="no" bookmark="no" Order="_x0033_" Lang=""/>
  <Shape xmlns="" ID="IEPZUZXsnFxTKa6hfmn/kBpwKHM=" formula="no" inline="no" pdftag="Figure" artifact="_x0030_" validate="yes" isBookmarkSet="no" bookmark="no" Order="_x0034_" Lang=""/>
  <Shape xmlns="" ID="shqv5flB8N4LZZmyqe9ZQ3taJd4=" formula="no" inline="no" artifact="_x0030_" validate="yes" pdftag="Figure" isBookmarkSet="no" bookmark="no" Order="_x0035_" Lang=""/>
  <Shape xmlns="" ID="usUr6Q1n3jsjfv5dH+JHbM85HG4=" pdftag="H2" isBookmarkSet="no" bookmark="yes" Order="_x0031_"/>
  <Shape xmlns="" ID="38zeSYicXng2wWmilZ4iZuolD/w=" pdftag="P" isBookmarkSet="no" bookmark="no" Order="_x0032_"/>
  <Shape xmlns="" ID="WjTpR3/s9PP0gA7cLd5TvbniEhM=" Order="_x0032_" formula="no" inline="no" validate="no" artifact="_x0031_" pdftag="_x005B_Artifact_x005D_" isBookmarkSet="no" bookmark="no" Lang=""/>
  <Shape xmlns="" ID="OhMHlxDxZn3eUVSjMXrquX89WzM=" formula="no" pdftag="Figure" artifact="_x0030_" inline="no" validate="yes" isBookmarkSet="no" bookmark="no" Order="_x0033_" Lang=""/>
  <Shape xmlns="" ID="5Y6cx4AjiuYjVzyabUcQ1172O6Q=" formula="no" artifact="_x0030_" inline="no" validate="yes" pdftag="Figure" isBookmarkSet="no" bookmark="no" Order="_x0034_" Lang=""/>
  <Shape xmlns="" ID="tvt9hT5Y0KMjKE73FhXJa8xAKn8=" pdftag="H2" isBookmarkSet="no" bookmark="yes" Order="_x0031_"/>
  <Shape xmlns="" ID="JP6SV5K2S78y35ikgmbESTXkCrA=" pdftag="P" isBookmarkSet="no" bookmark="no" Order="_x0032_"/>
  <Shape xmlns="" ID="XX83QD8mQlnBCFFT72Mgj4Blj2A=" pdftag="P" isBookmarkSet="no" bookmark="no" Order="_x0033_"/>
  <Shape xmlns="" ID="9HQtgHshWJ0WzQV+8o5EDlMgHLE=" pdftag="H2" isBookmarkSet="no" bookmark="yes" Order="_x0031_"/>
  <Shape xmlns="" ID="rE17Bvr3AFeWtd8+5pl4PYpyjAc=" pdftag="P" isBookmarkSet="no" bookmark="no" Order="_x0032_"/>
  <Shape xmlns="" ID="CKe644LAqWYdfW/ENnfMvBfH8g4=" formula="no" inline="no" artifact="_x0030_" validate="yes" pdftag="Figure" isBookmarkSet="no" bookmark="no" Order="_x0033_" Lang=""/>
  <Shape xmlns="" ID="0rYCEu8qgzUFZVYwFsNf1MfshYo=" pdftag="H2" isBookmarkSet="no" bookmark="yes" Order="_x0031_"/>
  <Shape xmlns="" ID="MbX/3zv3qU6fgE5rO8foW0p1cco=" pdftag="P" isBookmarkSet="no" bookmark="no" Order="_x0032_"/>
  <Shape xmlns="" ID="XcLV/sTQJGwyLv2g07rbC2JbgAw=" pdftag="H2" isBookmarkSet="no" bookmark="yes" Order="_x0031_"/>
  <Shape xmlns="" ID="uW3CI/8zxvqDE83RKg53FGonyL4=" pdftag="P" isBookmarkSet="no" bookmark="no" Order="_x0032_"/>
  <Shape xmlns="" ID="QwbGJ2y8vi50U2HiSh7O33dgBmc=" pdftag="H2" isBookmarkSet="no" bookmark="yes" Order="_x0031_"/>
  <Shape xmlns="" ID="QLOuhgmlrBO/RYMJieQzgzl0XRo=" pdftag="P" isBookmarkSet="no" bookmark="no" Order="_x0032_"/>
  <Shape xmlns="" ID="D+RRCP0Mw/OjNSCrFc6IbahECpY=" pdftag="H2" isBookmarkSet="no" bookmark="yes" Order="_x0031_"/>
  <Shape xmlns="" ID="dyQXjJ/AMdqOd6FJaHkkXe5uwE8=" pdftag="P" isBookmarkSet="no" bookmark="no" Order="_x0032_"/>
  <Shape xmlns="" ID="GrYUOX2yqJR7is2JuT1AIF89uws=" formula="no" inline="no" pdftag="Figure" artifact="_x0030_" validate="yes" isBookmarkSet="no" bookmark="no" Order="_x0033_" Lang=""/>
  <Shape xmlns="" ID="eYJ+xFdEGJ1pJXmGSse8BFVikzo=" pdftag="H2" isBookmarkSet="no" bookmark="yes" Order="_x0031_"/>
  <Shape xmlns="" ID="5JSgkVWiKgEPQz9cMnUj4e777Fg=" pdftag="P" isBookmarkSet="no" bookmark="no" Order="_x0032_"/>
  <Shape xmlns="" ID="bAcblai6A2fCRy1FPgmzvyQuVHc=" pdftag="H2" isBookmarkSet="no" bookmark="yes" Order="_x0031_"/>
  <Shape xmlns="" ID="AX1dJgcYcDd+KLfItq2cxKVI7QE=" pdftag="P" isBookmarkSet="no" bookmark="no" Order="_x0032_"/>
  <Shape xmlns="" ID="aAvrfkpvY9/BQiHiuIZxjaNgiyg=" formula="no" inline="no" pdftag="Figure" artifact="_x0030_" validate="yes" isBookmarkSet="no" bookmark="no" Order="_x0033_" Lang=""/>
  <Shape xmlns="" ID="lqXU349+zWr9ZeCGuZDk1zpdl18=" pdftag="H2" isBookmarkSet="no" bookmark="yes" Order="_x0031_"/>
  <Shape xmlns="" ID="MgjXjR8rKX5NHWxOPjuXTPoJmg4=" formula="no" inline="no" artifact="_x0030_" validate="yes" pdftag="Figure" isBookmarkSet="no" bookmark="no" Order="_x0032_" Lang=""/>
  <Shape xmlns="" ID="sA8o/vJenf5gWYyWHqlIcefNLao=" pdftag="H2" isBookmarkSet="no" bookmark="yes" Order="_x0031_"/>
  <Shape xmlns="" ID="ROyv6TIm8rP54ZN1sMKL/eYSe38=" pdftag="P" isBookmarkSet="no" bookmark="no" Order="_x0032_"/>
  <Shape xmlns="" ID="LEADSctzcOPJpkpiYgBc19TmaEU=" pdftag="P" isBookmarkSet="no" bookmark="no" Order="_x0033_"/>
  <Shape xmlns="" ID="MqbnSyMGQ7AmIGCMoeBybamnJUk=" pdftag="H2" isBookmarkSet="no" bookmark="yes" Order="_x0031_"/>
  <Shape xmlns="" ID="ag46CW1CWs9SVC8yVnIDNB0YLF4=" pdftag="P" isBookmarkSet="no" bookmark="no" Order="_x0032_"/>
  <Shape xmlns="" ID="FQkvnJkvj1EohXnDMsNTRwm3IzA=" pdftag="H2" isBookmarkSet="no" bookmark="yes" Order="_x0031_"/>
  <Shape xmlns="" ID="BZNV49RvknYUgRFLM8ewBnmgJ6g=" pdftag="P" isBookmarkSet="no" bookmark="no" Order="_x0032_"/>
  <Shape xmlns="" ID="h0oetdYo8SPHMNnsd2QOAqk5ESE=" pdftag="H2" isBookmarkSet="no" bookmark="yes" Order="_x0031_"/>
  <Shape xmlns="" ID="1Fcvzoj6/KEjZpdDvYnsylF3SdE=" pdftag="P" isBookmarkSet="no" bookmark="no" Order="_x0032_"/>
  <Shape xmlns="" ID="OBGFfIBUqeaKyJ12VZZ4oPICol8=" pdftag="P" isBookmarkSet="no" bookmark="no" Order="_x0033_"/>
  <Shape xmlns="" ID="XcYoIk4iCZOVmy/63wbSTYSWv9A=" pdftag="H2" isBookmarkSet="no" bookmark="yes" Order="_x0031_"/>
  <Shape xmlns="" ID="d73k+6ZKoCsAWWMyUTUfpevXr+o=" pdftag="P" isBookmarkSet="no" bookmark="no" Order="_x0032_"/>
  <Shape xmlns="" ID="N/7g/OSz1dEbO22WXuTHLKPg754=" formula="no" inline="no" pdftag="Figure" artifact="_x0030_" validate="yes" isBookmarkSet="no" bookmark="no" Order="_x0033_" Lang=""/>
  <Shape xmlns="" ID="VX9NqFomeCFgMePxFN2VF4asjyI=" formula="no" inline="no" pdftag="Figure" artifact="_x0030_" validate="yes" isBookmarkSet="no" bookmark="no" Order="_x0034_" Lang=""/>
  <SubText xmlns="" ID="TxM/2R/upD8Yd8q3fIr9U13Aln0=" ActualText=""/>
  <SubText xmlns="" ID="x+UPpq6vSRirkX4stUlE02Qwt0c=" ActualText=""/>
  <SubText xmlns="" ID="+1GJMO01/Jw9aYTFiicLjkEFJwg=" ActualText=""/>
  <SubText xmlns="" ID="iF4PJqkCg3zODoI44qIQ9gJqP/0=" ActualText=""/>
  <SubText xmlns="" ID="yU4jql7WF1jt+jZFSVxD3t7nst4=" ActualText=""/>
  <SubText xmlns="" ID="BtP2SXWbPFJksavGAzzuwFNcGRk=" ActualText=""/>
  <SubText xmlns="" ID="U6kHsPdUThQm8I6wO7tu+c3CGJ8=" ActualText=""/>
  <SubText xmlns="" ID="8xouIupQVcy5tXBi1DyXjXKygIE=" ActualText=""/>
  <SubText xmlns="" ID="T4n95rKgcUhLs4h+z1mEPatnSRA=" ActualText=""/>
  <SubText xmlns="" ID="k8+G/dyOJ1PM8mCjXTQZX/sHpkM=" ActualText=""/>
  <SubText xmlns="" ID="Llh3YgXUcTa4cl9xnUWjiVPTvjM=" ActualText=""/>
  <SubText xmlns="" ID="2msPaNMIdhfDptxzKTSYmJu4Gy0=" ActualText=""/>
  <SubText xmlns="" ID="6cXMZ2jGl9/FYavo4d9TIKWZ0Dw=" ActualText=""/>
  <SubText xmlns="" ID="TN+Yhm1X+xX6wcPKtdnSwXNlGMs=" ActualText=""/>
  <SubText xmlns="" ID="LlvPRuHCSmY3omgV4e8Ib2f0U7E=" ActualText=""/>
  <SubText xmlns="" ID="oiNM+oSelw9Q4DfMnh6MVGsB/zA=" ActualText=""/>
  <SubText xmlns="" ID="LryrfmChRtxuLLjNc5p/LeDBRBI=" ActualText=""/>
  <SubText xmlns="" ID="eytfBHlGLTiuv7ImSZC8SK0A1/M=" ActualText=""/>
  <SubText xmlns="" ID="UuIIn51+b832D4yEv+taLMuL8Z0=" ActualText=""/>
  <SubText xmlns="" ID="ej5XKreeteTwQAp/Ci9DTlb6DWU=" ActualText=""/>
  <SubText xmlns="" ID="JZ+y+kcOYDsP6JCIiD1saf+HQLE=" ActualText=""/>
  <SubText xmlns="" ID="tk3n2YwLxD/4O1u8ZJoEv7xy3II=" ActualText=""/>
  <SubText xmlns="" ID="IEPZUZXsnFxTKa6hfmn/kBpwKHM=" ActualText=""/>
  <SubText xmlns="" ID="shqv5flB8N4LZZmyqe9ZQ3taJd4=" ActualText=""/>
  <SubText xmlns="" ID="WjTpR3/s9PP0gA7cLd5TvbniEhM=" ActualText=""/>
  <SubText xmlns="" ID="OhMHlxDxZn3eUVSjMXrquX89WzM=" ActualText=""/>
  <SubText xmlns="" ID="5Y6cx4AjiuYjVzyabUcQ1172O6Q=" ActualText=""/>
  <SubText xmlns="" ID="CKe644LAqWYdfW/ENnfMvBfH8g4=" ActualText=""/>
  <SubText xmlns="" ID="GrYUOX2yqJR7is2JuT1AIF89uws=" ActualText=""/>
  <SubText xmlns="" ID="aAvrfkpvY9/BQiHiuIZxjaNgiyg=" ActualText=""/>
  <SubText xmlns="" ID="MgjXjR8rKX5NHWxOPjuXTPoJmg4=" ActualText=""/>
  <SubText xmlns="" ID="N/7g/OSz1dEbO22WXuTHLKPg754=" ActualText=""/>
  <SubText xmlns="" ID="VX9NqFomeCFgMePxFN2VF4asjyI=" ActualText=""/>
</PAW>
</file>

<file path=customXml/itemProps1.xml><?xml version="1.0" encoding="utf-8"?>
<ds:datastoreItem xmlns:ds="http://schemas.openxmlformats.org/officeDocument/2006/customXml" ds:itemID="{BDDA8F98-CF0A-47A4-BB33-D89B60E5DAF1}">
  <ds:schemaRefs>
    <ds:schemaRef ds:uri="http://www.net-centric.com/PAWPP"/>
    <ds:schemaRef ds:uri="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29030</TotalTime>
  <Words>1126</Words>
  <Application>Microsoft Office PowerPoint</Application>
  <PresentationFormat>Widescreen</PresentationFormat>
  <Paragraphs>166</Paragraphs>
  <Slides>28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Courier New</vt:lpstr>
      <vt:lpstr>Wingdings</vt:lpstr>
      <vt:lpstr>Wingdings 3</vt:lpstr>
      <vt:lpstr>Integral</vt:lpstr>
      <vt:lpstr>ASL Concepts in STEAM</vt:lpstr>
      <vt:lpstr>Welcome</vt:lpstr>
      <vt:lpstr>Beth Hamilton, continued.</vt:lpstr>
      <vt:lpstr>Beth Hamilton, continued 2</vt:lpstr>
      <vt:lpstr>Kristin Stai</vt:lpstr>
      <vt:lpstr>Kristin Stai, continued.</vt:lpstr>
      <vt:lpstr>Science/STEAM Courses Offered at Metro Deaf School</vt:lpstr>
      <vt:lpstr>Mock Engineering Lesson</vt:lpstr>
      <vt:lpstr>Problem: How can you design a paper airplane that will fly? </vt:lpstr>
      <vt:lpstr>Small Group Activity</vt:lpstr>
      <vt:lpstr>Post Activity Discussion Questions</vt:lpstr>
      <vt:lpstr>Demonstration on Scientific Method vs. CER Method</vt:lpstr>
      <vt:lpstr>Raisins and water lab activity – Using Scientific Method</vt:lpstr>
      <vt:lpstr>Raisins and water lab activity – Using CER Method</vt:lpstr>
      <vt:lpstr>ASL Vocabulary – Physical Science </vt:lpstr>
      <vt:lpstr>ASL Vocabulary - Atom</vt:lpstr>
      <vt:lpstr>ASL Vocabulary – Chemical Names</vt:lpstr>
      <vt:lpstr>ASL Vocabulary - Physics</vt:lpstr>
      <vt:lpstr>ASL Vocabulary - Biology</vt:lpstr>
      <vt:lpstr>ASL Vocabulary - Cells</vt:lpstr>
      <vt:lpstr>Definition of ASL Classifier</vt:lpstr>
      <vt:lpstr>ASL Classifiers – Phases of Matter</vt:lpstr>
      <vt:lpstr>ASL Classifiers – Lab Equipment </vt:lpstr>
      <vt:lpstr>ASL Tips in STEAM</vt:lpstr>
      <vt:lpstr>Conclusion</vt:lpstr>
      <vt:lpstr>Deaf Studies and STEAM Resources</vt:lpstr>
      <vt:lpstr>Online ASL Resources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ASL Concepts in STEAM. Charting the Cs 2024.</dc:title>
  <dc:creator>Metro Deaf School; Minnesota</dc:creator>
  <cp:lastModifiedBy>Shuyin Maciel</cp:lastModifiedBy>
  <cp:revision>1108</cp:revision>
  <dcterms:created xsi:type="dcterms:W3CDTF">2020-04-18T15:28:58Z</dcterms:created>
  <dcterms:modified xsi:type="dcterms:W3CDTF">2024-03-17T03:53:18Z</dcterms:modified>
</cp:coreProperties>
</file>