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4" r:id="rId2"/>
  </p:sldMasterIdLst>
  <p:notesMasterIdLst>
    <p:notesMasterId r:id="rId100"/>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53" r:id="rId92"/>
    <p:sldId id="346" r:id="rId93"/>
    <p:sldId id="347" r:id="rId94"/>
    <p:sldId id="348" r:id="rId95"/>
    <p:sldId id="349" r:id="rId96"/>
    <p:sldId id="350" r:id="rId97"/>
    <p:sldId id="351" r:id="rId98"/>
    <p:sldId id="352" r:id="rId99"/>
  </p:sldIdLst>
  <p:sldSz cx="9144000" cy="6858000" type="screen4x3"/>
  <p:notesSz cx="6858000" cy="9144000"/>
  <p:embeddedFontLst>
    <p:embeddedFont>
      <p:font typeface="Raleway" pitchFamily="2" charset="0"/>
      <p:regular r:id="rId101"/>
      <p:bold r:id="rId102"/>
      <p:italic r:id="rId103"/>
      <p:boldItalic r:id="rId104"/>
    </p:embeddedFont>
    <p:embeddedFont>
      <p:font typeface="Raleway Light" pitchFamily="2" charset="0"/>
      <p:regular r:id="rId105"/>
      <p:bold r:id="rId106"/>
      <p:italic r:id="rId107"/>
      <p:boldItalic r:id="rId108"/>
    </p:embeddedFont>
    <p:embeddedFont>
      <p:font typeface="Wingdings 3" panose="05040102010807070707" pitchFamily="18" charset="2"/>
      <p:regular r:id="rId10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56" userDrawn="1">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4D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0"/>
    <p:restoredTop sz="86410"/>
  </p:normalViewPr>
  <p:slideViewPr>
    <p:cSldViewPr snapToGrid="0">
      <p:cViewPr varScale="1">
        <p:scale>
          <a:sx n="70" d="100"/>
          <a:sy n="70" d="100"/>
        </p:scale>
        <p:origin x="1182" y="72"/>
      </p:cViewPr>
      <p:guideLst>
        <p:guide orient="horz" pos="2160"/>
        <p:guide pos="2880"/>
      </p:guideLst>
    </p:cSldViewPr>
  </p:slideViewPr>
  <p:outlineViewPr>
    <p:cViewPr>
      <p:scale>
        <a:sx n="33" d="100"/>
        <a:sy n="33" d="100"/>
      </p:scale>
      <p:origin x="0" y="-112314"/>
    </p:cViewPr>
  </p:outlineViewPr>
  <p:notesTextViewPr>
    <p:cViewPr>
      <p:scale>
        <a:sx n="1" d="1"/>
        <a:sy n="1" d="1"/>
      </p:scale>
      <p:origin x="0" y="0"/>
    </p:cViewPr>
  </p:notesTextViewPr>
  <p:notesViewPr>
    <p:cSldViewPr snapToGrid="0">
      <p:cViewPr varScale="1">
        <p:scale>
          <a:sx n="63" d="100"/>
          <a:sy n="63" d="100"/>
        </p:scale>
        <p:origin x="3204" y="72"/>
      </p:cViewPr>
      <p:guideLst>
        <p:guide orient="horz" pos="2856"/>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theme" Target="theme/theme1.xml"/><Relationship Id="rId16" Type="http://schemas.openxmlformats.org/officeDocument/2006/relationships/slide" Target="slides/slide14.xml"/><Relationship Id="rId107" Type="http://schemas.openxmlformats.org/officeDocument/2006/relationships/font" Target="fonts/font7.fntdata"/><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font" Target="fonts/font2.fntdata"/><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tableStyles" Target="tableStyles.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font" Target="fonts/font3.fntdata"/><Relationship Id="rId108" Type="http://schemas.openxmlformats.org/officeDocument/2006/relationships/font" Target="fonts/font8.fntdata"/><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font" Target="fonts/font6.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font" Target="fonts/font1.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font" Target="fonts/font9.fntdata"/><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font" Target="fonts/font4.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1.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presProps" Target="presProp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notesMaster" Target="notesMasters/notesMaster1.xml"/><Relationship Id="rId105" Type="http://schemas.openxmlformats.org/officeDocument/2006/relationships/font" Target="fonts/font5.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00" name="Google Shape;100;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panose="020F0502020204030204" pitchFamily="34" charset="0"/>
                <a:cs typeface="Calibri" panose="020F0502020204030204" pitchFamily="34" charset="0"/>
              </a:rPr>
              <a:t>1</a:t>
            </a:fld>
            <a:endParaRPr dirty="0">
              <a:latin typeface="Calibri" panose="020F0502020204030204" pitchFamily="34" charset="0"/>
              <a:cs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65" name="Google Shape;165;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panose="020F0502020204030204" pitchFamily="34" charset="0"/>
                <a:cs typeface="Calibri" panose="020F0502020204030204" pitchFamily="34" charset="0"/>
              </a:rPr>
              <a:t>10</a:t>
            </a:fld>
            <a:endParaRPr dirty="0">
              <a:latin typeface="Calibri" panose="020F0502020204030204" pitchFamily="34" charset="0"/>
              <a:cs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 name="Google Shape;171;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2" name="Google Shape;172;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panose="020F0502020204030204" pitchFamily="34" charset="0"/>
                <a:cs typeface="Calibri" panose="020F0502020204030204" pitchFamily="34" charset="0"/>
              </a:rPr>
              <a:t>11</a:t>
            </a:fld>
            <a:endParaRPr dirty="0">
              <a:latin typeface="Calibri" panose="020F0502020204030204" pitchFamily="34" charset="0"/>
              <a:cs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9" name="Google Shape;179;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panose="020F0502020204030204" pitchFamily="34" charset="0"/>
                <a:cs typeface="Calibri" panose="020F0502020204030204" pitchFamily="34" charset="0"/>
              </a:rPr>
              <a:t>12</a:t>
            </a:fld>
            <a:endParaRPr dirty="0">
              <a:latin typeface="Calibri" panose="020F0502020204030204" pitchFamily="34" charset="0"/>
              <a:cs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5" name="Google Shape;185;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6" name="Google Shape;186;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panose="020F0502020204030204" pitchFamily="34" charset="0"/>
                <a:cs typeface="Calibri" panose="020F0502020204030204" pitchFamily="34" charset="0"/>
              </a:rPr>
              <a:t>13</a:t>
            </a:fld>
            <a:endParaRPr dirty="0">
              <a:latin typeface="Calibri" panose="020F0502020204030204" pitchFamily="34" charset="0"/>
              <a:cs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275eee08dc6_0_10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 name="Google Shape;192;g275eee08dc6_0_10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93" name="Google Shape;193;g275eee08dc6_0_10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panose="020F0502020204030204" pitchFamily="34" charset="0"/>
                <a:cs typeface="Calibri" panose="020F0502020204030204" pitchFamily="34" charset="0"/>
              </a:rPr>
              <a:t>14</a:t>
            </a:fld>
            <a:endParaRPr dirty="0">
              <a:latin typeface="Calibri" panose="020F0502020204030204" pitchFamily="34" charset="0"/>
              <a:cs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275eee08dc6_0_1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275eee08dc6_0_18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This is Isabel.</a:t>
            </a:r>
            <a:endParaRPr dirty="0"/>
          </a:p>
        </p:txBody>
      </p:sp>
      <p:sp>
        <p:nvSpPr>
          <p:cNvPr id="200" name="Google Shape;200;g275eee08dc6_0_18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latin typeface="Calibri" panose="020F0502020204030204" pitchFamily="34" charset="0"/>
                <a:cs typeface="Calibri" panose="020F0502020204030204" pitchFamily="34" charset="0"/>
              </a:rPr>
              <a:t>15</a:t>
            </a:fld>
            <a:endParaRPr dirty="0">
              <a:latin typeface="Calibri" panose="020F0502020204030204" pitchFamily="34" charset="0"/>
              <a:cs typeface="Calibri" panose="020F050202020403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p15:notes"/>
          <p:cNvSpPr txBox="1">
            <a:spLocks noGrp="1"/>
          </p:cNvSpPr>
          <p:nvPr>
            <p:ph type="body" idx="1"/>
          </p:nvPr>
        </p:nvSpPr>
        <p:spPr>
          <a:xfrm>
            <a:off x="685800" y="4343399"/>
            <a:ext cx="5486400" cy="434181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sz="1200" dirty="0">
              <a:solidFill>
                <a:schemeClr val="dk1"/>
              </a:solidFill>
              <a:latin typeface="Calibri"/>
              <a:ea typeface="Calibri"/>
              <a:cs typeface="Calibri"/>
              <a:sym typeface="Calibri"/>
            </a:endParaRPr>
          </a:p>
        </p:txBody>
      </p:sp>
      <p:sp>
        <p:nvSpPr>
          <p:cNvPr id="207" name="Google Shape;207;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latin typeface="Calibri" panose="020F0502020204030204" pitchFamily="34" charset="0"/>
                <a:cs typeface="Calibri" panose="020F0502020204030204" pitchFamily="34" charset="0"/>
              </a:rPr>
              <a:t>16</a:t>
            </a:fld>
            <a:endParaRPr dirty="0">
              <a:latin typeface="Calibri" panose="020F0502020204030204" pitchFamily="34" charset="0"/>
              <a:cs typeface="Calibri" panose="020F050202020403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275eee08dc6_0_2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 name="Google Shape;213;g275eee08dc6_0_2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14" name="Google Shape;214;g275eee08dc6_0_2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panose="020F0502020204030204" pitchFamily="34" charset="0"/>
                <a:cs typeface="Calibri" panose="020F0502020204030204" pitchFamily="34" charset="0"/>
              </a:rPr>
              <a:t>17</a:t>
            </a:fld>
            <a:endParaRPr dirty="0">
              <a:latin typeface="Calibri" panose="020F0502020204030204" pitchFamily="34" charset="0"/>
              <a:cs typeface="Calibri" panose="020F050202020403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0" name="Google Shape;220;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 name="Google Shape;226;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a:p>
        </p:txBody>
      </p:sp>
      <p:sp>
        <p:nvSpPr>
          <p:cNvPr id="227" name="Google Shape;227;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panose="020F0502020204030204" pitchFamily="34" charset="0"/>
                <a:cs typeface="Calibri" panose="020F0502020204030204" pitchFamily="34" charset="0"/>
              </a:rPr>
              <a:t>19</a:t>
            </a:fld>
            <a:endParaRPr dirty="0">
              <a:latin typeface="Calibri" panose="020F0502020204030204" pitchFamily="34" charset="0"/>
              <a:cs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 name="Google Shape;106;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07" name="Google Shape;107;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panose="020F0502020204030204" pitchFamily="34" charset="0"/>
                <a:cs typeface="Calibri" panose="020F0502020204030204" pitchFamily="34" charset="0"/>
              </a:rPr>
              <a:t>2</a:t>
            </a:fld>
            <a:endParaRPr dirty="0">
              <a:latin typeface="Calibri" panose="020F0502020204030204" pitchFamily="34" charset="0"/>
              <a:cs typeface="Calibri" panose="020F050202020403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4" name="Google Shape;234;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1" name="Google Shape;241;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2" name="Google Shape;242;p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panose="020F0502020204030204" pitchFamily="34" charset="0"/>
                <a:cs typeface="Calibri" panose="020F0502020204030204" pitchFamily="34" charset="0"/>
              </a:rPr>
              <a:t>21</a:t>
            </a:fld>
            <a:endParaRPr dirty="0">
              <a:latin typeface="Calibri" panose="020F0502020204030204" pitchFamily="34" charset="0"/>
              <a:cs typeface="Calibri" panose="020F050202020403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8" name="Google Shape;248;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9" name="Google Shape;249;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panose="020F0502020204030204" pitchFamily="34" charset="0"/>
                <a:cs typeface="Calibri" panose="020F0502020204030204" pitchFamily="34" charset="0"/>
              </a:rPr>
              <a:t>22</a:t>
            </a:fld>
            <a:endParaRPr dirty="0">
              <a:latin typeface="Calibri" panose="020F0502020204030204" pitchFamily="34" charset="0"/>
              <a:cs typeface="Calibri" panose="020F050202020403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6" name="Google Shape;256;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2" name="Google Shape;262;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3" name="Google Shape;263;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panose="020F0502020204030204" pitchFamily="34" charset="0"/>
                <a:cs typeface="Calibri" panose="020F0502020204030204" pitchFamily="34" charset="0"/>
              </a:rPr>
              <a:t>24</a:t>
            </a:fld>
            <a:endParaRPr dirty="0">
              <a:latin typeface="Calibri" panose="020F0502020204030204" pitchFamily="34" charset="0"/>
              <a:cs typeface="Calibri" panose="020F050202020403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292e37588a2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9" name="Google Shape;269;g292e37588a2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70" name="Google Shape;270;g292e37588a2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panose="020F0502020204030204" pitchFamily="34" charset="0"/>
                <a:cs typeface="Calibri" panose="020F0502020204030204" pitchFamily="34" charset="0"/>
              </a:rPr>
              <a:t>25</a:t>
            </a:fld>
            <a:endParaRPr dirty="0">
              <a:latin typeface="Calibri" panose="020F0502020204030204" pitchFamily="34" charset="0"/>
              <a:cs typeface="Calibri" panose="020F050202020403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9" name="Google Shape;279;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80" name="Google Shape;280;p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panose="020F0502020204030204" pitchFamily="34" charset="0"/>
                <a:cs typeface="Calibri" panose="020F0502020204030204" pitchFamily="34" charset="0"/>
              </a:rPr>
              <a:t>26</a:t>
            </a:fld>
            <a:endParaRPr dirty="0">
              <a:latin typeface="Calibri" panose="020F0502020204030204" pitchFamily="34" charset="0"/>
              <a:cs typeface="Calibri" panose="020F050202020403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292e37588a2_0_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7" name="Google Shape;287;g292e37588a2_0_8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dirty="0"/>
              <a:t>Watch Relationship Circle video</a:t>
            </a:r>
            <a:endParaRPr dirty="0"/>
          </a:p>
        </p:txBody>
      </p:sp>
      <p:sp>
        <p:nvSpPr>
          <p:cNvPr id="288" name="Google Shape;288;g292e37588a2_0_8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latin typeface="Calibri" panose="020F0502020204030204" pitchFamily="34" charset="0"/>
                <a:cs typeface="Calibri" panose="020F0502020204030204" pitchFamily="34" charset="0"/>
              </a:rPr>
              <a:t>27</a:t>
            </a:fld>
            <a:endParaRPr dirty="0">
              <a:latin typeface="Calibri" panose="020F0502020204030204" pitchFamily="34" charset="0"/>
              <a:cs typeface="Calibri" panose="020F050202020403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 name="Google Shape;296;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dirty="0"/>
          </a:p>
        </p:txBody>
      </p:sp>
      <p:sp>
        <p:nvSpPr>
          <p:cNvPr id="297" name="Google Shape;297;p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latin typeface="Calibri" panose="020F0502020204030204" pitchFamily="34" charset="0"/>
                <a:cs typeface="Calibri" panose="020F0502020204030204" pitchFamily="34" charset="0"/>
              </a:rPr>
              <a:t>28</a:t>
            </a:fld>
            <a:endParaRPr dirty="0">
              <a:latin typeface="Calibri" panose="020F0502020204030204" pitchFamily="34" charset="0"/>
              <a:cs typeface="Calibri" panose="020F050202020403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4" name="Google Shape;304;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dirty="0"/>
          </a:p>
        </p:txBody>
      </p:sp>
      <p:sp>
        <p:nvSpPr>
          <p:cNvPr id="305" name="Google Shape;305;p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latin typeface="Calibri" panose="020F0502020204030204" pitchFamily="34" charset="0"/>
                <a:cs typeface="Calibri" panose="020F0502020204030204" pitchFamily="34" charset="0"/>
              </a:rPr>
              <a:t>29</a:t>
            </a:fld>
            <a:endParaRPr dirty="0">
              <a:latin typeface="Calibri" panose="020F0502020204030204" pitchFamily="34" charset="0"/>
              <a:cs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 name="Google Shape;113;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14" name="Google Shape;114;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latin typeface="Calibri" panose="020F0502020204030204" pitchFamily="34" charset="0"/>
                <a:cs typeface="Calibri" panose="020F0502020204030204" pitchFamily="34" charset="0"/>
              </a:rPr>
              <a:t>3</a:t>
            </a:fld>
            <a:endParaRPr dirty="0">
              <a:latin typeface="Calibri" panose="020F0502020204030204" pitchFamily="34" charset="0"/>
              <a:cs typeface="Calibri" panose="020F050202020403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2c090dfdb7c_0_3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g2c090dfdb7c_0_3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200"/>
              <a:buNone/>
            </a:pPr>
            <a:endParaRPr dirty="0"/>
          </a:p>
        </p:txBody>
      </p:sp>
      <p:sp>
        <p:nvSpPr>
          <p:cNvPr id="316" name="Google Shape;316;g2c090dfdb7c_0_37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panose="020F0502020204030204" pitchFamily="34" charset="0"/>
                <a:cs typeface="Calibri" panose="020F0502020204030204" pitchFamily="34" charset="0"/>
              </a:rPr>
              <a:t>30</a:t>
            </a:fld>
            <a:endParaRPr dirty="0">
              <a:latin typeface="Calibri" panose="020F0502020204030204" pitchFamily="34" charset="0"/>
              <a:cs typeface="Calibri" panose="020F050202020403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292e37588a2_0_1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3" name="Google Shape;323;g292e37588a2_0_1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Show video with examples from each piece. Show first 2 pieces of the video</a:t>
            </a:r>
            <a:endParaRPr dirty="0"/>
          </a:p>
        </p:txBody>
      </p:sp>
      <p:sp>
        <p:nvSpPr>
          <p:cNvPr id="324" name="Google Shape;324;g292e37588a2_0_17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panose="020F0502020204030204" pitchFamily="34" charset="0"/>
                <a:cs typeface="Calibri" panose="020F0502020204030204" pitchFamily="34" charset="0"/>
              </a:rPr>
              <a:t>31</a:t>
            </a:fld>
            <a:endParaRPr dirty="0">
              <a:latin typeface="Calibri" panose="020F0502020204030204" pitchFamily="34" charset="0"/>
              <a:cs typeface="Calibri" panose="020F050202020403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0" name="Google Shape;330;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2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6" name="Google Shape;336;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3" name="Google Shape;343;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44" name="Google Shape;344;p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panose="020F0502020204030204" pitchFamily="34" charset="0"/>
                <a:cs typeface="Calibri" panose="020F0502020204030204" pitchFamily="34" charset="0"/>
              </a:rPr>
              <a:t>34</a:t>
            </a:fld>
            <a:endParaRPr dirty="0">
              <a:latin typeface="Calibri" panose="020F0502020204030204" pitchFamily="34" charset="0"/>
              <a:cs typeface="Calibri" panose="020F050202020403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0" name="Google Shape;350;p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51" name="Google Shape;351;p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panose="020F0502020204030204" pitchFamily="34" charset="0"/>
                <a:cs typeface="Calibri" panose="020F0502020204030204" pitchFamily="34" charset="0"/>
              </a:rPr>
              <a:t>35</a:t>
            </a:fld>
            <a:endParaRPr dirty="0">
              <a:latin typeface="Calibri" panose="020F0502020204030204" pitchFamily="34" charset="0"/>
              <a:cs typeface="Calibri" panose="020F050202020403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292e37588a2_0_25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0" name="Google Shape;360;g292e37588a2_0_2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3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6" name="Google Shape;366;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2" name="Google Shape;372;p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73" name="Google Shape;373;p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panose="020F0502020204030204" pitchFamily="34" charset="0"/>
                <a:cs typeface="Calibri" panose="020F0502020204030204" pitchFamily="34" charset="0"/>
              </a:rPr>
              <a:t>38</a:t>
            </a:fld>
            <a:endParaRPr dirty="0">
              <a:latin typeface="Calibri" panose="020F0502020204030204" pitchFamily="34" charset="0"/>
              <a:cs typeface="Calibri" panose="020F050202020403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9" name="Google Shape;379;p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80" name="Google Shape;380;p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panose="020F0502020204030204" pitchFamily="34" charset="0"/>
                <a:cs typeface="Calibri" panose="020F0502020204030204" pitchFamily="34" charset="0"/>
              </a:rPr>
              <a:t>39</a:t>
            </a:fld>
            <a:endParaRPr dirty="0">
              <a:latin typeface="Calibri" panose="020F0502020204030204" pitchFamily="34" charset="0"/>
              <a:cs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 name="Google Shape;121;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22" name="Google Shape;122;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panose="020F0502020204030204" pitchFamily="34" charset="0"/>
                <a:cs typeface="Calibri" panose="020F0502020204030204" pitchFamily="34" charset="0"/>
              </a:rPr>
              <a:t>4</a:t>
            </a:fld>
            <a:endParaRPr dirty="0">
              <a:latin typeface="Calibri" panose="020F0502020204030204" pitchFamily="34" charset="0"/>
              <a:cs typeface="Calibri" panose="020F050202020403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3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9" name="Google Shape;389;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6" name="Google Shape;396;p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Watch video.</a:t>
            </a:r>
            <a:endParaRPr/>
          </a:p>
        </p:txBody>
      </p:sp>
      <p:sp>
        <p:nvSpPr>
          <p:cNvPr id="397" name="Google Shape;397;p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panose="020F0502020204030204" pitchFamily="34" charset="0"/>
                <a:cs typeface="Calibri" panose="020F0502020204030204" pitchFamily="34" charset="0"/>
              </a:rPr>
              <a:t>41</a:t>
            </a:fld>
            <a:endParaRPr dirty="0">
              <a:latin typeface="Calibri" panose="020F0502020204030204" pitchFamily="34" charset="0"/>
              <a:cs typeface="Calibri" panose="020F050202020403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292e37588a2_0_3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292e37588a2_0_33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5" name="Google Shape;405;g292e37588a2_0_33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latin typeface="Calibri" panose="020F0502020204030204" pitchFamily="34" charset="0"/>
                <a:cs typeface="Calibri" panose="020F0502020204030204" pitchFamily="34" charset="0"/>
              </a:rPr>
              <a:t>42</a:t>
            </a:fld>
            <a:endParaRPr dirty="0">
              <a:latin typeface="Calibri" panose="020F0502020204030204" pitchFamily="34" charset="0"/>
              <a:cs typeface="Calibri" panose="020F050202020403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292e37588a2_0_3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1" name="Google Shape;411;g292e37588a2_0_3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2" name="Google Shape;412;g292e37588a2_0_3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panose="020F0502020204030204" pitchFamily="34" charset="0"/>
                <a:cs typeface="Calibri" panose="020F0502020204030204" pitchFamily="34" charset="0"/>
              </a:rPr>
              <a:t>43</a:t>
            </a:fld>
            <a:endParaRPr dirty="0">
              <a:latin typeface="Calibri" panose="020F0502020204030204" pitchFamily="34" charset="0"/>
              <a:cs typeface="Calibri" panose="020F050202020403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3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0" name="Google Shape;420;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6" name="Google Shape;426;p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Show bus video.</a:t>
            </a:r>
          </a:p>
        </p:txBody>
      </p:sp>
      <p:sp>
        <p:nvSpPr>
          <p:cNvPr id="427" name="Google Shape;427;p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panose="020F0502020204030204" pitchFamily="34" charset="0"/>
                <a:cs typeface="Calibri" panose="020F0502020204030204" pitchFamily="34" charset="0"/>
              </a:rPr>
              <a:t>45</a:t>
            </a:fld>
            <a:endParaRPr dirty="0">
              <a:latin typeface="Calibri" panose="020F0502020204030204" pitchFamily="34" charset="0"/>
              <a:cs typeface="Calibri" panose="020F050202020403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292e37588a2_0_4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4" name="Google Shape;434;g292e37588a2_0_4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15875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1" name="Google Shape;441;p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42" name="Google Shape;442;p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panose="020F0502020204030204" pitchFamily="34" charset="0"/>
                <a:cs typeface="Calibri" panose="020F0502020204030204" pitchFamily="34" charset="0"/>
              </a:rPr>
              <a:t>47</a:t>
            </a:fld>
            <a:endParaRPr dirty="0">
              <a:latin typeface="Calibri" panose="020F0502020204030204" pitchFamily="34" charset="0"/>
              <a:cs typeface="Calibri" panose="020F0502020204030204"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4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9" name="Google Shape;449;p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6" name="Google Shape;456;p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7" name="Google Shape;457;p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panose="020F0502020204030204" pitchFamily="34" charset="0"/>
                <a:cs typeface="Calibri" panose="020F0502020204030204" pitchFamily="34" charset="0"/>
              </a:rPr>
              <a:t>49</a:t>
            </a:fld>
            <a:endParaRPr dirty="0">
              <a:latin typeface="Calibri" panose="020F0502020204030204" pitchFamily="34" charset="0"/>
              <a:cs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29" name="Google Shape;129;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292e37588a2_0_5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 name="Google Shape;464;g292e37588a2_0_5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5" name="Google Shape;465;g292e37588a2_0_51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latin typeface="Calibri" panose="020F0502020204030204" pitchFamily="34" charset="0"/>
                <a:cs typeface="Calibri" panose="020F0502020204030204" pitchFamily="34" charset="0"/>
              </a:rPr>
              <a:t>50</a:t>
            </a:fld>
            <a:endParaRPr dirty="0">
              <a:latin typeface="Calibri" panose="020F0502020204030204" pitchFamily="34" charset="0"/>
              <a:cs typeface="Calibri" panose="020F0502020204030204"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4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2" name="Google Shape;472;p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8" name="Google Shape;478;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9" name="Google Shape;479;p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panose="020F0502020204030204" pitchFamily="34" charset="0"/>
                <a:cs typeface="Calibri" panose="020F0502020204030204" pitchFamily="34" charset="0"/>
              </a:rPr>
              <a:t>52</a:t>
            </a:fld>
            <a:endParaRPr dirty="0">
              <a:latin typeface="Calibri" panose="020F0502020204030204" pitchFamily="34" charset="0"/>
              <a:cs typeface="Calibri" panose="020F0502020204030204"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292e37588a2_0_5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6" name="Google Shape;486;g292e37588a2_0_59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7" name="Google Shape;487;g292e37588a2_0_59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latin typeface="Calibri" panose="020F0502020204030204" pitchFamily="34" charset="0"/>
                <a:cs typeface="Calibri" panose="020F0502020204030204" pitchFamily="34" charset="0"/>
              </a:rPr>
              <a:t>53</a:t>
            </a:fld>
            <a:endParaRPr dirty="0">
              <a:latin typeface="Calibri" panose="020F0502020204030204" pitchFamily="34" charset="0"/>
              <a:cs typeface="Calibri" panose="020F0502020204030204"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p4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4" name="Google Shape;494;p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4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0" name="Google Shape;500;p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1" name="Google Shape;511;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292e37588a2_0_6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8" name="Google Shape;518;g292e37588a2_0_67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9" name="Google Shape;519;g292e37588a2_0_67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latin typeface="Calibri" panose="020F0502020204030204" pitchFamily="34" charset="0"/>
                <a:cs typeface="Calibri" panose="020F0502020204030204" pitchFamily="34" charset="0"/>
              </a:rPr>
              <a:t>57</a:t>
            </a:fld>
            <a:endParaRPr dirty="0">
              <a:latin typeface="Calibri" panose="020F0502020204030204" pitchFamily="34" charset="0"/>
              <a:cs typeface="Calibri" panose="020F0502020204030204"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292e37588a2_0_6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7" name="Google Shape;527;g292e37588a2_0_69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8" name="Google Shape;528;g292e37588a2_0_69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latin typeface="Calibri" panose="020F0502020204030204" pitchFamily="34" charset="0"/>
                <a:cs typeface="Calibri" panose="020F0502020204030204" pitchFamily="34" charset="0"/>
              </a:rPr>
              <a:t>58</a:t>
            </a:fld>
            <a:endParaRPr dirty="0">
              <a:latin typeface="Calibri" panose="020F0502020204030204" pitchFamily="34" charset="0"/>
              <a:cs typeface="Calibri" panose="020F0502020204030204"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p4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6" name="Google Shape;536;p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sz="1200" dirty="0">
              <a:solidFill>
                <a:schemeClr val="dk1"/>
              </a:solidFill>
              <a:latin typeface="Calibri"/>
              <a:ea typeface="Calibri"/>
              <a:cs typeface="Calibri"/>
              <a:sym typeface="Calibri"/>
            </a:endParaRPr>
          </a:p>
        </p:txBody>
      </p:sp>
      <p:sp>
        <p:nvSpPr>
          <p:cNvPr id="136" name="Google Shape;136;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latin typeface="Calibri" panose="020F0502020204030204" pitchFamily="34" charset="0"/>
                <a:cs typeface="Calibri" panose="020F0502020204030204" pitchFamily="34" charset="0"/>
              </a:rPr>
              <a:t>6</a:t>
            </a:fld>
            <a:endParaRPr dirty="0">
              <a:latin typeface="Calibri" panose="020F0502020204030204" pitchFamily="34" charset="0"/>
              <a:cs typeface="Calibri" panose="020F0502020204030204"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2" name="Google Shape;542;p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43" name="Google Shape;543;p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panose="020F0502020204030204" pitchFamily="34" charset="0"/>
                <a:cs typeface="Calibri" panose="020F0502020204030204" pitchFamily="34" charset="0"/>
              </a:rPr>
              <a:t>60</a:t>
            </a:fld>
            <a:endParaRPr dirty="0">
              <a:latin typeface="Calibri" panose="020F0502020204030204" pitchFamily="34" charset="0"/>
              <a:cs typeface="Calibri" panose="020F0502020204030204"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g25ccd3bedb6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0" name="Google Shape;550;g25ccd3bedb6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51" name="Google Shape;551;g25ccd3bedb6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panose="020F0502020204030204" pitchFamily="34" charset="0"/>
                <a:cs typeface="Calibri" panose="020F0502020204030204" pitchFamily="34" charset="0"/>
              </a:rPr>
              <a:t>61</a:t>
            </a:fld>
            <a:endParaRPr dirty="0">
              <a:latin typeface="Calibri" panose="020F0502020204030204" pitchFamily="34" charset="0"/>
              <a:cs typeface="Calibri" panose="020F0502020204030204"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292e37588a2_0_7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8" name="Google Shape;558;g292e37588a2_0_77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59" name="Google Shape;559;g292e37588a2_0_77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latin typeface="Calibri" panose="020F0502020204030204" pitchFamily="34" charset="0"/>
                <a:cs typeface="Calibri" panose="020F0502020204030204" pitchFamily="34" charset="0"/>
              </a:rPr>
              <a:t>62</a:t>
            </a:fld>
            <a:endParaRPr dirty="0">
              <a:latin typeface="Calibri" panose="020F0502020204030204" pitchFamily="34" charset="0"/>
              <a:cs typeface="Calibri" panose="020F0502020204030204"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6" name="Google Shape;566;p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7" name="Google Shape;567;p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panose="020F0502020204030204" pitchFamily="34" charset="0"/>
                <a:cs typeface="Calibri" panose="020F0502020204030204" pitchFamily="34" charset="0"/>
              </a:rPr>
              <a:t>63</a:t>
            </a:fld>
            <a:endParaRPr dirty="0">
              <a:latin typeface="Calibri" panose="020F0502020204030204" pitchFamily="34" charset="0"/>
              <a:cs typeface="Calibri" panose="020F0502020204030204"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p5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3" name="Google Shape;573;p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p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9" name="Google Shape;579;p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80" name="Google Shape;580;p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panose="020F0502020204030204" pitchFamily="34" charset="0"/>
                <a:cs typeface="Calibri" panose="020F0502020204030204" pitchFamily="34" charset="0"/>
              </a:rPr>
              <a:t>65</a:t>
            </a:fld>
            <a:endParaRPr dirty="0">
              <a:latin typeface="Calibri" panose="020F0502020204030204" pitchFamily="34" charset="0"/>
              <a:cs typeface="Calibri" panose="020F0502020204030204"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g275eee08dc6_0_5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5" name="Google Shape;585;g275eee08dc6_0_5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86" name="Google Shape;586;g275eee08dc6_0_51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latin typeface="Calibri" panose="020F0502020204030204" pitchFamily="34" charset="0"/>
                <a:cs typeface="Calibri" panose="020F0502020204030204" pitchFamily="34" charset="0"/>
              </a:rPr>
              <a:t>66</a:t>
            </a:fld>
            <a:endParaRPr dirty="0">
              <a:latin typeface="Calibri" panose="020F0502020204030204" pitchFamily="34" charset="0"/>
              <a:cs typeface="Calibri" panose="020F0502020204030204" pitchFamily="34"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p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2" name="Google Shape;592;p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93" name="Google Shape;593;p5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panose="020F0502020204030204" pitchFamily="34" charset="0"/>
                <a:cs typeface="Calibri" panose="020F0502020204030204" pitchFamily="34" charset="0"/>
              </a:rPr>
              <a:t>67</a:t>
            </a:fld>
            <a:endParaRPr dirty="0">
              <a:latin typeface="Calibri" panose="020F0502020204030204" pitchFamily="34" charset="0"/>
              <a:cs typeface="Calibri" panose="020F0502020204030204" pitchFamily="34"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292e37588a2_0_8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1" name="Google Shape;601;g292e37588a2_0_85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2" name="Google Shape;602;g292e37588a2_0_85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latin typeface="Calibri" panose="020F0502020204030204" pitchFamily="34" charset="0"/>
                <a:cs typeface="Calibri" panose="020F0502020204030204" pitchFamily="34" charset="0"/>
              </a:rPr>
              <a:t>68</a:t>
            </a:fld>
            <a:endParaRPr dirty="0">
              <a:latin typeface="Calibri" panose="020F0502020204030204" pitchFamily="34" charset="0"/>
              <a:cs typeface="Calibri" panose="020F0502020204030204" pitchFamily="34"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292e37588a2_0_9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0" name="Google Shape;610;g292e37588a2_0_94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11" name="Google Shape;611;g292e37588a2_0_94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latin typeface="Calibri" panose="020F0502020204030204" pitchFamily="34" charset="0"/>
                <a:cs typeface="Calibri" panose="020F0502020204030204" pitchFamily="34" charset="0"/>
              </a:rPr>
              <a:t>69</a:t>
            </a:fld>
            <a:endParaRPr dirty="0">
              <a:latin typeface="Calibri" panose="020F0502020204030204" pitchFamily="34" charset="0"/>
              <a:cs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4" name="Google Shape;144;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panose="020F0502020204030204" pitchFamily="34" charset="0"/>
                <a:cs typeface="Calibri" panose="020F0502020204030204" pitchFamily="34" charset="0"/>
              </a:rPr>
              <a:t>7</a:t>
            </a:fld>
            <a:endParaRPr dirty="0">
              <a:latin typeface="Calibri" panose="020F0502020204030204" pitchFamily="34" charset="0"/>
              <a:cs typeface="Calibri" panose="020F0502020204030204" pitchFamily="34"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p5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8" name="Google Shape;618;p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p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5" name="Google Shape;625;p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26" name="Google Shape;626;p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panose="020F0502020204030204" pitchFamily="34" charset="0"/>
                <a:cs typeface="Calibri" panose="020F0502020204030204" pitchFamily="34" charset="0"/>
              </a:rPr>
              <a:t>71</a:t>
            </a:fld>
            <a:endParaRPr dirty="0">
              <a:latin typeface="Calibri" panose="020F0502020204030204" pitchFamily="34" charset="0"/>
              <a:cs typeface="Calibri" panose="020F0502020204030204" pitchFamily="34"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g292e37588a2_0_10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3" name="Google Shape;633;g292e37588a2_0_10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4" name="Google Shape;634;g292e37588a2_0_102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latin typeface="Calibri" panose="020F0502020204030204" pitchFamily="34" charset="0"/>
                <a:cs typeface="Calibri" panose="020F0502020204030204" pitchFamily="34" charset="0"/>
              </a:rPr>
              <a:t>72</a:t>
            </a:fld>
            <a:endParaRPr dirty="0">
              <a:latin typeface="Calibri" panose="020F0502020204030204" pitchFamily="34" charset="0"/>
              <a:cs typeface="Calibri" panose="020F0502020204030204" pitchFamily="34"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p6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1" name="Google Shape;641;p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p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7" name="Google Shape;647;p6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48" name="Google Shape;648;p6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panose="020F0502020204030204" pitchFamily="34" charset="0"/>
                <a:cs typeface="Calibri" panose="020F0502020204030204" pitchFamily="34" charset="0"/>
              </a:rPr>
              <a:t>74</a:t>
            </a:fld>
            <a:endParaRPr dirty="0">
              <a:latin typeface="Calibri" panose="020F0502020204030204" pitchFamily="34" charset="0"/>
              <a:cs typeface="Calibri" panose="020F0502020204030204" pitchFamily="34"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p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4" name="Google Shape;654;p64:notes"/>
          <p:cNvSpPr txBox="1">
            <a:spLocks noGrp="1"/>
          </p:cNvSpPr>
          <p:nvPr>
            <p:ph type="body" idx="1"/>
          </p:nvPr>
        </p:nvSpPr>
        <p:spPr>
          <a:xfrm>
            <a:off x="685800" y="4343399"/>
            <a:ext cx="5486400" cy="434181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sz="1200" dirty="0">
              <a:solidFill>
                <a:schemeClr val="dk1"/>
              </a:solidFill>
              <a:latin typeface="Calibri"/>
              <a:ea typeface="Calibri"/>
              <a:cs typeface="Calibri"/>
              <a:sym typeface="Calibri"/>
            </a:endParaRPr>
          </a:p>
        </p:txBody>
      </p:sp>
      <p:sp>
        <p:nvSpPr>
          <p:cNvPr id="655" name="Google Shape;655;p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latin typeface="Calibri" panose="020F0502020204030204" pitchFamily="34" charset="0"/>
                <a:cs typeface="Calibri" panose="020F0502020204030204" pitchFamily="34" charset="0"/>
              </a:rPr>
              <a:t>75</a:t>
            </a:fld>
            <a:endParaRPr dirty="0">
              <a:latin typeface="Calibri" panose="020F0502020204030204" pitchFamily="34" charset="0"/>
              <a:cs typeface="Calibri" panose="020F0502020204030204" pitchFamily="34"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p6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2" name="Google Shape;662;p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p6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1" name="Google Shape;671;p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g275eee08dc6_0_3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8" name="Google Shape;678;g275eee08dc6_0_34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9" name="Google Shape;679;g275eee08dc6_0_34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latin typeface="Calibri" panose="020F0502020204030204" pitchFamily="34" charset="0"/>
                <a:cs typeface="Calibri" panose="020F0502020204030204" pitchFamily="34" charset="0"/>
              </a:rPr>
              <a:t>78</a:t>
            </a:fld>
            <a:endParaRPr dirty="0">
              <a:latin typeface="Calibri" panose="020F0502020204030204" pitchFamily="34" charset="0"/>
              <a:cs typeface="Calibri" panose="020F0502020204030204" pitchFamily="34"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p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6" name="Google Shape;686;p6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87" name="Google Shape;687;p6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panose="020F0502020204030204" pitchFamily="34" charset="0"/>
                <a:cs typeface="Calibri" panose="020F0502020204030204" pitchFamily="34" charset="0"/>
              </a:rPr>
              <a:t>79</a:t>
            </a:fld>
            <a:endParaRPr dirty="0">
              <a:latin typeface="Calibri" panose="020F0502020204030204" pitchFamily="34" charset="0"/>
              <a:cs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 name="Google Shape;150;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dirty="0"/>
          </a:p>
        </p:txBody>
      </p:sp>
      <p:sp>
        <p:nvSpPr>
          <p:cNvPr id="151" name="Google Shape;151;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latin typeface="Calibri" panose="020F0502020204030204" pitchFamily="34" charset="0"/>
                <a:cs typeface="Calibri" panose="020F0502020204030204" pitchFamily="34" charset="0"/>
              </a:rPr>
              <a:t>8</a:t>
            </a:fld>
            <a:endParaRPr dirty="0">
              <a:latin typeface="Calibri" panose="020F0502020204030204" pitchFamily="34" charset="0"/>
              <a:cs typeface="Calibri" panose="020F0502020204030204" pitchFamily="34"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p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4" name="Google Shape;694;p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95" name="Google Shape;695;p7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panose="020F0502020204030204" pitchFamily="34" charset="0"/>
                <a:cs typeface="Calibri" panose="020F0502020204030204" pitchFamily="34" charset="0"/>
              </a:rPr>
              <a:t>80</a:t>
            </a:fld>
            <a:endParaRPr dirty="0">
              <a:latin typeface="Calibri" panose="020F0502020204030204" pitchFamily="34" charset="0"/>
              <a:cs typeface="Calibri" panose="020F0502020204030204" pitchFamily="34"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p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2" name="Google Shape;702;p7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3" name="Google Shape;703;p7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panose="020F0502020204030204" pitchFamily="34" charset="0"/>
                <a:cs typeface="Calibri" panose="020F0502020204030204" pitchFamily="34" charset="0"/>
              </a:rPr>
              <a:t>81</a:t>
            </a:fld>
            <a:endParaRPr dirty="0">
              <a:latin typeface="Calibri" panose="020F0502020204030204" pitchFamily="34" charset="0"/>
              <a:cs typeface="Calibri" panose="020F0502020204030204" pitchFamily="34"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p7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9" name="Google Shape;709;p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p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5" name="Google Shape;715;p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6" name="Google Shape;716;p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panose="020F0502020204030204" pitchFamily="34" charset="0"/>
                <a:cs typeface="Calibri" panose="020F0502020204030204" pitchFamily="34" charset="0"/>
              </a:rPr>
              <a:t>83</a:t>
            </a:fld>
            <a:endParaRPr dirty="0">
              <a:latin typeface="Calibri" panose="020F0502020204030204" pitchFamily="34" charset="0"/>
              <a:cs typeface="Calibri" panose="020F0502020204030204" pitchFamily="34"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p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3" name="Google Shape;723;p7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24" name="Google Shape;724;p7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panose="020F0502020204030204" pitchFamily="34" charset="0"/>
                <a:cs typeface="Calibri" panose="020F0502020204030204" pitchFamily="34" charset="0"/>
              </a:rPr>
              <a:t>84</a:t>
            </a:fld>
            <a:endParaRPr dirty="0">
              <a:latin typeface="Calibri" panose="020F0502020204030204" pitchFamily="34" charset="0"/>
              <a:cs typeface="Calibri" panose="020F0502020204030204" pitchFamily="34"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p7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731" name="Google Shape;731;p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Google Shape;736;p7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7" name="Google Shape;737;p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p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3" name="Google Shape;743;p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44" name="Google Shape;744;p8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87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p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0" name="Google Shape;750;p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51" name="Google Shape;751;p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88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p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7" name="Google Shape;757;p8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8" name="Google Shape;758;p8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panose="020F0502020204030204" pitchFamily="34" charset="0"/>
                <a:cs typeface="Calibri" panose="020F0502020204030204" pitchFamily="34" charset="0"/>
              </a:rPr>
              <a:t>89</a:t>
            </a:fld>
            <a:endParaRPr dirty="0">
              <a:latin typeface="Calibri" panose="020F0502020204030204" pitchFamily="34" charset="0"/>
              <a:cs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 name="Google Shape;157;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58" name="Google Shape;158;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panose="020F0502020204030204" pitchFamily="34" charset="0"/>
                <a:cs typeface="Calibri" panose="020F0502020204030204" pitchFamily="34" charset="0"/>
              </a:rPr>
              <a:t>9</a:t>
            </a:fld>
            <a:endParaRPr dirty="0">
              <a:latin typeface="Calibri" panose="020F0502020204030204" pitchFamily="34" charset="0"/>
              <a:cs typeface="Calibri" panose="020F0502020204030204" pitchFamily="34"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90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1091200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g275eee08dc6_1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2" name="Google Shape;772;g275eee08dc6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Google Shape;777;p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8" name="Google Shape;778;p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dirty="0"/>
          </a:p>
        </p:txBody>
      </p:sp>
      <p:sp>
        <p:nvSpPr>
          <p:cNvPr id="779" name="Google Shape;779;p8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latin typeface="Calibri" panose="020F0502020204030204" pitchFamily="34" charset="0"/>
                <a:cs typeface="Calibri" panose="020F0502020204030204" pitchFamily="34" charset="0"/>
              </a:rPr>
              <a:t>92</a:t>
            </a:fld>
            <a:endParaRPr dirty="0">
              <a:latin typeface="Calibri" panose="020F0502020204030204" pitchFamily="34" charset="0"/>
              <a:cs typeface="Calibri" panose="020F0502020204030204" pitchFamily="34"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g275eee08dc6_0_43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9" name="Google Shape;789;g275eee08dc6_0_4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p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5" name="Google Shape;795;p8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96" name="Google Shape;796;p8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panose="020F0502020204030204" pitchFamily="34" charset="0"/>
                <a:cs typeface="Calibri" panose="020F0502020204030204" pitchFamily="34" charset="0"/>
              </a:rPr>
              <a:t>94</a:t>
            </a:fld>
            <a:endParaRPr dirty="0">
              <a:latin typeface="Calibri" panose="020F0502020204030204" pitchFamily="34" charset="0"/>
              <a:cs typeface="Calibri" panose="020F0502020204030204" pitchFamily="34"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1"/>
        <p:cNvGrpSpPr/>
        <p:nvPr/>
      </p:nvGrpSpPr>
      <p:grpSpPr>
        <a:xfrm>
          <a:off x="0" y="0"/>
          <a:ext cx="0" cy="0"/>
          <a:chOff x="0" y="0"/>
          <a:chExt cx="0" cy="0"/>
        </a:xfrm>
      </p:grpSpPr>
      <p:sp>
        <p:nvSpPr>
          <p:cNvPr id="802" name="Google Shape;802;p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3" name="Google Shape;803;p9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04" name="Google Shape;804;p9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panose="020F0502020204030204" pitchFamily="34" charset="0"/>
                <a:cs typeface="Calibri" panose="020F0502020204030204" pitchFamily="34" charset="0"/>
              </a:rPr>
              <a:t>95</a:t>
            </a:fld>
            <a:endParaRPr dirty="0">
              <a:latin typeface="Calibri" panose="020F0502020204030204" pitchFamily="34" charset="0"/>
              <a:cs typeface="Calibri" panose="020F0502020204030204" pitchFamily="34"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8"/>
        <p:cNvGrpSpPr/>
        <p:nvPr/>
      </p:nvGrpSpPr>
      <p:grpSpPr>
        <a:xfrm>
          <a:off x="0" y="0"/>
          <a:ext cx="0" cy="0"/>
          <a:chOff x="0" y="0"/>
          <a:chExt cx="0" cy="0"/>
        </a:xfrm>
      </p:grpSpPr>
      <p:sp>
        <p:nvSpPr>
          <p:cNvPr id="809" name="Google Shape;809;p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0" name="Google Shape;810;p9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11" name="Google Shape;811;p9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panose="020F0502020204030204" pitchFamily="34" charset="0"/>
                <a:cs typeface="Calibri" panose="020F0502020204030204" pitchFamily="34" charset="0"/>
              </a:rPr>
              <a:t>96</a:t>
            </a:fld>
            <a:endParaRPr dirty="0">
              <a:latin typeface="Calibri" panose="020F0502020204030204" pitchFamily="34" charset="0"/>
              <a:cs typeface="Calibri" panose="020F0502020204030204" pitchFamily="34"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
        <p:cNvGrpSpPr/>
        <p:nvPr/>
      </p:nvGrpSpPr>
      <p:grpSpPr>
        <a:xfrm>
          <a:off x="0" y="0"/>
          <a:ext cx="0" cy="0"/>
          <a:chOff x="0" y="0"/>
          <a:chExt cx="0" cy="0"/>
        </a:xfrm>
      </p:grpSpPr>
      <p:sp>
        <p:nvSpPr>
          <p:cNvPr id="815" name="Google Shape;815;p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6" name="Google Shape;816;p9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7" name="Google Shape;817;p9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panose="020F0502020204030204" pitchFamily="34" charset="0"/>
                <a:cs typeface="Calibri" panose="020F0502020204030204" pitchFamily="34" charset="0"/>
              </a:rPr>
              <a:t>97</a:t>
            </a:fld>
            <a:endParaRPr dirty="0">
              <a:latin typeface="Calibri" panose="020F0502020204030204" pitchFamily="34" charset="0"/>
              <a:cs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2D87F21-D903-5709-3966-995AF1EA1B66}"/>
              </a:ext>
            </a:extLst>
          </p:cNvPr>
          <p:cNvSpPr>
            <a:spLocks noGrp="1"/>
          </p:cNvSpPr>
          <p:nvPr>
            <p:ph type="ctrTitle"/>
          </p:nvPr>
        </p:nvSpPr>
        <p:spPr>
          <a:xfrm>
            <a:off x="462013" y="2488535"/>
            <a:ext cx="8222381" cy="1255693"/>
          </a:xfrm>
        </p:spPr>
        <p:txBody>
          <a:bodyPr anchor="ctr">
            <a:noAutofit/>
          </a:bodyPr>
          <a:lstStyle>
            <a:lvl1pPr algn="ctr">
              <a:defRPr sz="3000" spc="150" baseline="0">
                <a:solidFill>
                  <a:srgbClr val="101820"/>
                </a:solidFill>
              </a:defRPr>
            </a:lvl1pPr>
          </a:lstStyle>
          <a:p>
            <a:r>
              <a:rPr lang="en-US" dirty="0"/>
              <a:t>Click to edit Master title style</a:t>
            </a:r>
          </a:p>
        </p:txBody>
      </p:sp>
      <p:sp>
        <p:nvSpPr>
          <p:cNvPr id="5" name="Subtitle 2">
            <a:extLst>
              <a:ext uri="{FF2B5EF4-FFF2-40B4-BE49-F238E27FC236}">
                <a16:creationId xmlns:a16="http://schemas.microsoft.com/office/drawing/2014/main" id="{78A6520B-137D-12EE-6230-4E49B52D4509}"/>
              </a:ext>
            </a:extLst>
          </p:cNvPr>
          <p:cNvSpPr>
            <a:spLocks noGrp="1"/>
          </p:cNvSpPr>
          <p:nvPr>
            <p:ph type="subTitle" idx="1"/>
          </p:nvPr>
        </p:nvSpPr>
        <p:spPr>
          <a:xfrm>
            <a:off x="462013" y="3744228"/>
            <a:ext cx="8222381" cy="1039527"/>
          </a:xfrm>
        </p:spPr>
        <p:txBody>
          <a:bodyPr lIns="91440" rIns="91440" anchor="t" anchorCtr="0">
            <a:noAutofit/>
          </a:bodyPr>
          <a:lstStyle>
            <a:lvl1pPr marL="0" indent="0" algn="ctr">
              <a:lnSpc>
                <a:spcPct val="100000"/>
              </a:lnSpc>
              <a:spcBef>
                <a:spcPts val="0"/>
              </a:spcBef>
              <a:buNone/>
              <a:defRPr sz="2400">
                <a:solidFill>
                  <a:schemeClr val="tx1">
                    <a:lumMod val="95000"/>
                    <a:lumOff val="5000"/>
                  </a:schemeClr>
                </a:solidFill>
              </a:defRPr>
            </a:lvl1pPr>
            <a:lvl2pPr marL="342900" indent="0" algn="ctr">
              <a:buNone/>
              <a:defRPr sz="1350"/>
            </a:lvl2pPr>
            <a:lvl3pPr marL="685800" indent="0" algn="ctr">
              <a:buNone/>
              <a:defRPr sz="1350"/>
            </a:lvl3pPr>
            <a:lvl4pPr marL="1028700" indent="0" algn="ctr">
              <a:buNone/>
              <a:defRPr sz="1350"/>
            </a:lvl4pPr>
            <a:lvl5pPr marL="1371600" indent="0" algn="ctr">
              <a:buNone/>
              <a:defRPr sz="1350"/>
            </a:lvl5pPr>
            <a:lvl6pPr marL="1714500" indent="0" algn="ctr">
              <a:buNone/>
              <a:defRPr sz="1350"/>
            </a:lvl6pPr>
            <a:lvl7pPr marL="2057400" indent="0" algn="ctr">
              <a:buNone/>
              <a:defRPr sz="1350"/>
            </a:lvl7pPr>
            <a:lvl8pPr marL="2400300" indent="0" algn="ctr">
              <a:buNone/>
              <a:defRPr sz="1350"/>
            </a:lvl8pPr>
            <a:lvl9pPr marL="2743200" indent="0" algn="ctr">
              <a:buNone/>
              <a:defRPr sz="1350"/>
            </a:lvl9pPr>
          </a:lstStyle>
          <a:p>
            <a:r>
              <a:rPr lang="en-US" dirty="0"/>
              <a:t>Click to edit Master subtitle style</a:t>
            </a:r>
          </a:p>
        </p:txBody>
      </p:sp>
      <p:pic>
        <p:nvPicPr>
          <p:cNvPr id="6" name="Picture 5" descr="Charting the Cs: Cooperation, Communication and Collaboration.&#10;Statewide Professional Development to Support the Workforce and Low Incidence Disability Areas.&#10;">
            <a:extLst>
              <a:ext uri="{FF2B5EF4-FFF2-40B4-BE49-F238E27FC236}">
                <a16:creationId xmlns:a16="http://schemas.microsoft.com/office/drawing/2014/main" id="{4B98963F-7B7B-FABC-191C-AE6A08144C6B}"/>
              </a:ext>
            </a:extLst>
          </p:cNvPr>
          <p:cNvPicPr>
            <a:picLocks noGrp="1" noChangeAspect="1"/>
          </p:cNvPicPr>
          <p:nvPr userDrawn="1"/>
        </p:nvPicPr>
        <p:blipFill>
          <a:blip r:embed="rId2"/>
          <a:stretch>
            <a:fillRect/>
          </a:stretch>
        </p:blipFill>
        <p:spPr>
          <a:xfrm>
            <a:off x="3086357" y="1594648"/>
            <a:ext cx="2966100" cy="736851"/>
          </a:xfrm>
          <a:prstGeom prst="rect">
            <a:avLst/>
          </a:prstGeom>
        </p:spPr>
      </p:pic>
      <p:sp>
        <p:nvSpPr>
          <p:cNvPr id="3" name="Text Placeholder 2">
            <a:extLst>
              <a:ext uri="{FF2B5EF4-FFF2-40B4-BE49-F238E27FC236}">
                <a16:creationId xmlns:a16="http://schemas.microsoft.com/office/drawing/2014/main" id="{81EC9E1B-B360-4CE7-7D19-9934A68B24EC}"/>
              </a:ext>
            </a:extLst>
          </p:cNvPr>
          <p:cNvSpPr>
            <a:spLocks noGrp="1"/>
          </p:cNvSpPr>
          <p:nvPr>
            <p:ph type="body" sz="quarter" idx="10"/>
          </p:nvPr>
        </p:nvSpPr>
        <p:spPr>
          <a:xfrm>
            <a:off x="462013" y="5037044"/>
            <a:ext cx="8228577" cy="588962"/>
          </a:xfrm>
        </p:spPr>
        <p:txBody>
          <a:bodyPr/>
          <a:lstStyle>
            <a:lvl1pPr marL="0" indent="0" algn="ctr">
              <a:buNone/>
              <a:defRPr sz="2400"/>
            </a:lvl1pPr>
            <a:lvl2pPr algn="ctr">
              <a:defRPr/>
            </a:lvl2pPr>
            <a:lvl3pPr algn="ctr">
              <a:defRPr/>
            </a:lvl3pPr>
            <a:lvl4pPr algn="ctr">
              <a:defRPr/>
            </a:lvl4pPr>
            <a:lvl5pPr algn="ctr">
              <a:defRPr/>
            </a:lvl5pPr>
          </a:lstStyle>
          <a:p>
            <a:pPr lvl="0"/>
            <a:r>
              <a:rPr lang="en-US" dirty="0"/>
              <a:t>Click to edit Master text styles</a:t>
            </a:r>
          </a:p>
        </p:txBody>
      </p:sp>
    </p:spTree>
    <p:extLst>
      <p:ext uri="{BB962C8B-B14F-4D97-AF65-F5344CB8AC3E}">
        <p14:creationId xmlns:p14="http://schemas.microsoft.com/office/powerpoint/2010/main" val="7183803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1">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2D87F21-D903-5709-3966-995AF1EA1B66}"/>
              </a:ext>
            </a:extLst>
          </p:cNvPr>
          <p:cNvSpPr>
            <a:spLocks noGrp="1"/>
          </p:cNvSpPr>
          <p:nvPr>
            <p:ph type="ctrTitle" hasCustomPrompt="1"/>
          </p:nvPr>
        </p:nvSpPr>
        <p:spPr>
          <a:xfrm>
            <a:off x="1660358" y="1127345"/>
            <a:ext cx="5825691" cy="2517733"/>
          </a:xfrm>
        </p:spPr>
        <p:txBody>
          <a:bodyPr anchor="ctr">
            <a:noAutofit/>
          </a:bodyPr>
          <a:lstStyle>
            <a:lvl1pPr algn="ctr">
              <a:lnSpc>
                <a:spcPts val="4500"/>
              </a:lnSpc>
              <a:spcBef>
                <a:spcPts val="450"/>
              </a:spcBef>
              <a:spcAft>
                <a:spcPts val="900"/>
              </a:spcAft>
              <a:defRPr sz="3600" spc="150" baseline="0">
                <a:solidFill>
                  <a:srgbClr val="101820"/>
                </a:solidFill>
              </a:defRPr>
            </a:lvl1pPr>
          </a:lstStyle>
          <a:p>
            <a:r>
              <a:rPr lang="en-US" dirty="0"/>
              <a:t>Click to Edit Master Title Style</a:t>
            </a:r>
          </a:p>
        </p:txBody>
      </p:sp>
      <p:pic>
        <p:nvPicPr>
          <p:cNvPr id="3" name="Google Shape;32;p5" descr="Sexuality for All Abilities logo">
            <a:extLst>
              <a:ext uri="{FF2B5EF4-FFF2-40B4-BE49-F238E27FC236}">
                <a16:creationId xmlns:a16="http://schemas.microsoft.com/office/drawing/2014/main" id="{B0904E05-B2A5-242B-6B59-48142AB2CDC9}"/>
              </a:ext>
            </a:extLst>
          </p:cNvPr>
          <p:cNvPicPr preferRelativeResize="0"/>
          <p:nvPr userDrawn="1"/>
        </p:nvPicPr>
        <p:blipFill rotWithShape="1">
          <a:blip r:embed="rId2">
            <a:alphaModFix/>
          </a:blip>
          <a:srcRect/>
          <a:stretch/>
        </p:blipFill>
        <p:spPr>
          <a:xfrm>
            <a:off x="4268499" y="4467353"/>
            <a:ext cx="2191156" cy="1171110"/>
          </a:xfrm>
          <a:prstGeom prst="rect">
            <a:avLst/>
          </a:prstGeom>
          <a:noFill/>
          <a:ln>
            <a:noFill/>
          </a:ln>
        </p:spPr>
      </p:pic>
      <p:pic>
        <p:nvPicPr>
          <p:cNvPr id="5" name="Google Shape;35;p5" descr="Mad Hatter Wellness logo">
            <a:extLst>
              <a:ext uri="{FF2B5EF4-FFF2-40B4-BE49-F238E27FC236}">
                <a16:creationId xmlns:a16="http://schemas.microsoft.com/office/drawing/2014/main" id="{74B7A2F8-1799-4046-9D7E-15D7E40A5B03}"/>
              </a:ext>
            </a:extLst>
          </p:cNvPr>
          <p:cNvPicPr preferRelativeResize="0"/>
          <p:nvPr userDrawn="1"/>
        </p:nvPicPr>
        <p:blipFill rotWithShape="1">
          <a:blip r:embed="rId3">
            <a:alphaModFix/>
          </a:blip>
          <a:srcRect/>
          <a:stretch/>
        </p:blipFill>
        <p:spPr>
          <a:xfrm>
            <a:off x="2660975" y="4409099"/>
            <a:ext cx="1378600" cy="1378600"/>
          </a:xfrm>
          <a:prstGeom prst="rect">
            <a:avLst/>
          </a:prstGeom>
          <a:noFill/>
          <a:ln>
            <a:noFill/>
          </a:ln>
        </p:spPr>
      </p:pic>
    </p:spTree>
    <p:extLst>
      <p:ext uri="{BB962C8B-B14F-4D97-AF65-F5344CB8AC3E}">
        <p14:creationId xmlns:p14="http://schemas.microsoft.com/office/powerpoint/2010/main" val="886898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 ">
    <p:spTree>
      <p:nvGrpSpPr>
        <p:cNvPr id="1" name=""/>
        <p:cNvGrpSpPr/>
        <p:nvPr/>
      </p:nvGrpSpPr>
      <p:grpSpPr>
        <a:xfrm>
          <a:off x="0" y="0"/>
          <a:ext cx="0" cy="0"/>
          <a:chOff x="0" y="0"/>
          <a:chExt cx="0" cy="0"/>
        </a:xfrm>
      </p:grpSpPr>
      <p:sp>
        <p:nvSpPr>
          <p:cNvPr id="2" name="Title 1"/>
          <p:cNvSpPr>
            <a:spLocks noGrp="1"/>
          </p:cNvSpPr>
          <p:nvPr>
            <p:ph type="title"/>
          </p:nvPr>
        </p:nvSpPr>
        <p:spPr>
          <a:xfrm>
            <a:off x="452628" y="1572768"/>
            <a:ext cx="8250174" cy="1133856"/>
          </a:xfrm>
        </p:spPr>
        <p:txBody>
          <a:bodyPr/>
          <a:lstStyle>
            <a:lvl1pPr algn="ctr">
              <a:defRPr sz="3600"/>
            </a:lvl1pPr>
          </a:lstStyle>
          <a:p>
            <a:r>
              <a:rPr lang="en-US" dirty="0"/>
              <a:t>Click to edit Master title style</a:t>
            </a:r>
          </a:p>
        </p:txBody>
      </p:sp>
      <p:sp>
        <p:nvSpPr>
          <p:cNvPr id="3" name="Text Placeholder 2">
            <a:extLst>
              <a:ext uri="{FF2B5EF4-FFF2-40B4-BE49-F238E27FC236}">
                <a16:creationId xmlns:a16="http://schemas.microsoft.com/office/drawing/2014/main" id="{D25B888A-2AEF-0662-23BF-77410346D4C6}"/>
              </a:ext>
            </a:extLst>
          </p:cNvPr>
          <p:cNvSpPr>
            <a:spLocks noGrp="1"/>
          </p:cNvSpPr>
          <p:nvPr>
            <p:ph idx="1"/>
          </p:nvPr>
        </p:nvSpPr>
        <p:spPr>
          <a:xfrm>
            <a:off x="608647" y="2829711"/>
            <a:ext cx="8080664" cy="3737294"/>
          </a:xfrm>
          <a:prstGeom prst="rect">
            <a:avLst/>
          </a:prstGeom>
        </p:spPr>
        <p:txBody>
          <a:bodyPr vert="horz" lIns="45720" tIns="45720" rIns="45720" bIns="45720" rtlCol="0">
            <a:noAutofit/>
          </a:bodyPr>
          <a:lstStyle>
            <a:lvl1pPr>
              <a:defRPr sz="2400"/>
            </a:lvl1pPr>
            <a:lvl2pPr>
              <a:defRPr sz="2400"/>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285775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7 ">
    <p:spTree>
      <p:nvGrpSpPr>
        <p:cNvPr id="1" name=""/>
        <p:cNvGrpSpPr/>
        <p:nvPr/>
      </p:nvGrpSpPr>
      <p:grpSpPr>
        <a:xfrm>
          <a:off x="0" y="0"/>
          <a:ext cx="0" cy="0"/>
          <a:chOff x="0" y="0"/>
          <a:chExt cx="0" cy="0"/>
        </a:xfrm>
      </p:grpSpPr>
      <p:sp>
        <p:nvSpPr>
          <p:cNvPr id="2" name="Title 1"/>
          <p:cNvSpPr>
            <a:spLocks noGrp="1"/>
          </p:cNvSpPr>
          <p:nvPr>
            <p:ph type="title"/>
          </p:nvPr>
        </p:nvSpPr>
        <p:spPr>
          <a:xfrm>
            <a:off x="452628" y="1572768"/>
            <a:ext cx="4119372" cy="1133856"/>
          </a:xfrm>
        </p:spPr>
        <p:txBody>
          <a:bodyPr/>
          <a:lstStyle>
            <a:lvl1pPr algn="l">
              <a:defRPr sz="3600"/>
            </a:lvl1pPr>
          </a:lstStyle>
          <a:p>
            <a:r>
              <a:rPr lang="en-US" dirty="0"/>
              <a:t>Click to edit Master title style</a:t>
            </a:r>
          </a:p>
        </p:txBody>
      </p:sp>
      <p:sp>
        <p:nvSpPr>
          <p:cNvPr id="4" name="Text Placeholder 9">
            <a:extLst>
              <a:ext uri="{FF2B5EF4-FFF2-40B4-BE49-F238E27FC236}">
                <a16:creationId xmlns:a16="http://schemas.microsoft.com/office/drawing/2014/main" id="{8FEAB0E4-39B8-31EE-3D67-B14A310D615B}"/>
              </a:ext>
            </a:extLst>
          </p:cNvPr>
          <p:cNvSpPr>
            <a:spLocks noGrp="1"/>
          </p:cNvSpPr>
          <p:nvPr>
            <p:ph type="body" sz="quarter" idx="10"/>
          </p:nvPr>
        </p:nvSpPr>
        <p:spPr>
          <a:xfrm>
            <a:off x="608648" y="4023361"/>
            <a:ext cx="3542247" cy="712269"/>
          </a:xfrm>
        </p:spPr>
        <p:txBody>
          <a:bodyPr/>
          <a:lstStyle>
            <a:lvl1pPr marL="0" indent="0">
              <a:buFont typeface="Arial" panose="020B0604020202020204" pitchFamily="34" charset="0"/>
              <a:buNone/>
              <a:defRPr sz="2400"/>
            </a:lvl1pPr>
            <a:lvl2pPr marL="428625" indent="-257175">
              <a:buClr>
                <a:srgbClr val="003399"/>
              </a:buClr>
              <a:buSzPct val="80000"/>
              <a:buFont typeface="Courier New" panose="02070309020205020404" pitchFamily="49" charset="0"/>
              <a:buChar char="o"/>
              <a:defRPr sz="1800"/>
            </a:lvl2pPr>
            <a:lvl3pPr marL="600075" indent="-257175">
              <a:buClr>
                <a:srgbClr val="001689"/>
              </a:buClr>
              <a:buSzPct val="80000"/>
              <a:buFont typeface="Courier New" panose="02070309020205020404" pitchFamily="49" charset="0"/>
              <a:buChar char="o"/>
              <a:defRPr sz="1800"/>
            </a:lvl3pPr>
            <a:lvl4pPr>
              <a:defRPr sz="1800"/>
            </a:lvl4pPr>
            <a:lvl5pPr marL="685800" indent="-214313">
              <a:buClr>
                <a:srgbClr val="003399"/>
              </a:buClr>
              <a:buFont typeface="Wingdings" panose="05000000000000000000" pitchFamily="2" charset="2"/>
              <a:buChar char="§"/>
              <a:defRPr sz="1800"/>
            </a:lvl5pPr>
            <a:lvl6pPr marL="942975" indent="-342900">
              <a:buClr>
                <a:srgbClr val="003399"/>
              </a:buClr>
              <a:buSzPct val="80000"/>
              <a:buFont typeface="Arial" panose="020B0604020202020204" pitchFamily="34" charset="0"/>
              <a:buChar char="•"/>
              <a:defRPr sz="1800"/>
            </a:lvl6pPr>
          </a:lstStyle>
          <a:p>
            <a:pPr lvl="0"/>
            <a:r>
              <a:rPr lang="en-US" dirty="0"/>
              <a:t>Click to edit Master text styles</a:t>
            </a:r>
          </a:p>
        </p:txBody>
      </p:sp>
      <p:sp>
        <p:nvSpPr>
          <p:cNvPr id="5" name="Text Placeholder 9">
            <a:extLst>
              <a:ext uri="{FF2B5EF4-FFF2-40B4-BE49-F238E27FC236}">
                <a16:creationId xmlns:a16="http://schemas.microsoft.com/office/drawing/2014/main" id="{692B8701-FDBF-FF87-7FAB-D15FDCC6D966}"/>
              </a:ext>
            </a:extLst>
          </p:cNvPr>
          <p:cNvSpPr>
            <a:spLocks noGrp="1"/>
          </p:cNvSpPr>
          <p:nvPr>
            <p:ph type="body" sz="quarter" idx="11"/>
          </p:nvPr>
        </p:nvSpPr>
        <p:spPr>
          <a:xfrm>
            <a:off x="4482966" y="2834873"/>
            <a:ext cx="4218528" cy="3756196"/>
          </a:xfrm>
        </p:spPr>
        <p:txBody>
          <a:bodyPr/>
          <a:lstStyle>
            <a:lvl1pPr>
              <a:defRPr sz="2400"/>
            </a:lvl1pPr>
            <a:lvl2pPr marL="428625" indent="-257175">
              <a:buClr>
                <a:srgbClr val="003399"/>
              </a:buClr>
              <a:buSzPct val="80000"/>
              <a:buFont typeface="Courier New" panose="02070309020205020404" pitchFamily="49" charset="0"/>
              <a:buChar char="o"/>
              <a:defRPr sz="2400"/>
            </a:lvl2pPr>
            <a:lvl3pPr marL="600075" indent="-257175">
              <a:buClr>
                <a:srgbClr val="001689"/>
              </a:buClr>
              <a:buSzPct val="80000"/>
              <a:buFont typeface="Courier New" panose="02070309020205020404" pitchFamily="49" charset="0"/>
              <a:buChar char="o"/>
              <a:defRPr sz="1800"/>
            </a:lvl3pPr>
            <a:lvl4pPr>
              <a:defRPr sz="1800"/>
            </a:lvl4pPr>
            <a:lvl5pPr marL="685800" indent="-214313">
              <a:buClr>
                <a:srgbClr val="003399"/>
              </a:buClr>
              <a:buFont typeface="Wingdings" panose="05000000000000000000" pitchFamily="2" charset="2"/>
              <a:buChar char="§"/>
              <a:defRPr sz="2400"/>
            </a:lvl5pPr>
            <a:lvl6pPr marL="942975" indent="-342900">
              <a:buClr>
                <a:srgbClr val="003399"/>
              </a:buClr>
              <a:buSzPct val="80000"/>
              <a:buFont typeface="Arial" panose="020B0604020202020204" pitchFamily="34" charset="0"/>
              <a:buChar char="•"/>
              <a:defRPr sz="2400"/>
            </a:lvl6pPr>
          </a:lstStyle>
          <a:p>
            <a:pPr lvl="0"/>
            <a:r>
              <a:rPr lang="en-US" dirty="0"/>
              <a:t>Click to edit Master text styles</a:t>
            </a:r>
          </a:p>
          <a:p>
            <a:pPr lvl="1"/>
            <a:r>
              <a:rPr lang="en-US" dirty="0"/>
              <a:t>Second level</a:t>
            </a:r>
          </a:p>
          <a:p>
            <a:pPr lvl="4"/>
            <a:r>
              <a:rPr lang="en-US" dirty="0"/>
              <a:t>Third level</a:t>
            </a:r>
          </a:p>
          <a:p>
            <a:pPr lvl="5"/>
            <a:r>
              <a:rPr lang="en-US" dirty="0"/>
              <a:t>Fourth level</a:t>
            </a:r>
          </a:p>
        </p:txBody>
      </p:sp>
    </p:spTree>
    <p:extLst>
      <p:ext uri="{BB962C8B-B14F-4D97-AF65-F5344CB8AC3E}">
        <p14:creationId xmlns:p14="http://schemas.microsoft.com/office/powerpoint/2010/main" val="12998774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
    <p:spTree>
      <p:nvGrpSpPr>
        <p:cNvPr id="1" name=""/>
        <p:cNvGrpSpPr/>
        <p:nvPr/>
      </p:nvGrpSpPr>
      <p:grpSpPr>
        <a:xfrm>
          <a:off x="0" y="0"/>
          <a:ext cx="0" cy="0"/>
          <a:chOff x="0" y="0"/>
          <a:chExt cx="0" cy="0"/>
        </a:xfrm>
      </p:grpSpPr>
      <p:sp>
        <p:nvSpPr>
          <p:cNvPr id="2" name="Title 1"/>
          <p:cNvSpPr>
            <a:spLocks noGrp="1"/>
          </p:cNvSpPr>
          <p:nvPr>
            <p:ph type="title"/>
          </p:nvPr>
        </p:nvSpPr>
        <p:spPr>
          <a:xfrm>
            <a:off x="452176" y="1572768"/>
            <a:ext cx="8249318" cy="1133856"/>
          </a:xfrm>
        </p:spPr>
        <p:txBody>
          <a:bodyPr/>
          <a:lstStyle>
            <a:lvl1pPr algn="ctr">
              <a:defRPr sz="3600"/>
            </a:lvl1pPr>
          </a:lstStyle>
          <a:p>
            <a:r>
              <a:rPr lang="en-US" dirty="0"/>
              <a:t>Click to edit Master title style</a:t>
            </a:r>
          </a:p>
        </p:txBody>
      </p:sp>
      <p:sp>
        <p:nvSpPr>
          <p:cNvPr id="5" name="Text Placeholder 9">
            <a:extLst>
              <a:ext uri="{FF2B5EF4-FFF2-40B4-BE49-F238E27FC236}">
                <a16:creationId xmlns:a16="http://schemas.microsoft.com/office/drawing/2014/main" id="{244E0FAE-785D-41DB-A5ED-7E6E37EB9E6C}"/>
              </a:ext>
            </a:extLst>
          </p:cNvPr>
          <p:cNvSpPr>
            <a:spLocks noGrp="1"/>
          </p:cNvSpPr>
          <p:nvPr>
            <p:ph type="body" sz="quarter" idx="10"/>
          </p:nvPr>
        </p:nvSpPr>
        <p:spPr>
          <a:xfrm>
            <a:off x="608648" y="2803765"/>
            <a:ext cx="3806660" cy="3787305"/>
          </a:xfrm>
        </p:spPr>
        <p:txBody>
          <a:bodyPr/>
          <a:lstStyle>
            <a:lvl1pPr marL="257175" indent="-257175">
              <a:buFont typeface="Arial" panose="020B0604020202020204" pitchFamily="34" charset="0"/>
              <a:buChar char="•"/>
              <a:defRPr sz="2400"/>
            </a:lvl1pPr>
            <a:lvl2pPr marL="428625" indent="-257175">
              <a:buClr>
                <a:srgbClr val="003399"/>
              </a:buClr>
              <a:buSzPct val="80000"/>
              <a:buFont typeface="Courier New" panose="02070309020205020404" pitchFamily="49" charset="0"/>
              <a:buChar char="o"/>
              <a:defRPr sz="2400"/>
            </a:lvl2pPr>
            <a:lvl3pPr marL="600075" indent="-257175">
              <a:buClr>
                <a:srgbClr val="001689"/>
              </a:buClr>
              <a:buSzPct val="80000"/>
              <a:buFont typeface="Courier New" panose="02070309020205020404" pitchFamily="49" charset="0"/>
              <a:buChar char="o"/>
              <a:defRPr sz="1800"/>
            </a:lvl3pPr>
            <a:lvl4pPr>
              <a:defRPr sz="1800"/>
            </a:lvl4pPr>
            <a:lvl5pPr marL="685800" indent="-214313">
              <a:buClr>
                <a:srgbClr val="003399"/>
              </a:buClr>
              <a:buFont typeface="Wingdings" panose="05000000000000000000" pitchFamily="2" charset="2"/>
              <a:buChar char="§"/>
              <a:defRPr sz="2400"/>
            </a:lvl5pPr>
            <a:lvl6pPr marL="942975" indent="-342900">
              <a:buClr>
                <a:srgbClr val="003399"/>
              </a:buClr>
              <a:buSzPct val="80000"/>
              <a:buFont typeface="Arial" panose="020B0604020202020204" pitchFamily="34" charset="0"/>
              <a:buChar char="•"/>
              <a:defRPr sz="2400"/>
            </a:lvl6pPr>
          </a:lstStyle>
          <a:p>
            <a:pPr lvl="0"/>
            <a:r>
              <a:rPr lang="en-US" dirty="0"/>
              <a:t>Click to edit Master text styles</a:t>
            </a:r>
          </a:p>
          <a:p>
            <a:pPr lvl="1"/>
            <a:r>
              <a:rPr lang="en-US" dirty="0"/>
              <a:t>Second level</a:t>
            </a:r>
          </a:p>
          <a:p>
            <a:pPr lvl="4"/>
            <a:r>
              <a:rPr lang="en-US" dirty="0"/>
              <a:t>Third level</a:t>
            </a:r>
          </a:p>
          <a:p>
            <a:pPr lvl="5"/>
            <a:r>
              <a:rPr lang="en-US" dirty="0"/>
              <a:t>Fourth level</a:t>
            </a:r>
          </a:p>
        </p:txBody>
      </p:sp>
      <p:sp>
        <p:nvSpPr>
          <p:cNvPr id="7" name="Text Placeholder 9">
            <a:extLst>
              <a:ext uri="{FF2B5EF4-FFF2-40B4-BE49-F238E27FC236}">
                <a16:creationId xmlns:a16="http://schemas.microsoft.com/office/drawing/2014/main" id="{E5CFD31C-BA6D-4D5C-87D8-CE8E1BE48BC5}"/>
              </a:ext>
            </a:extLst>
          </p:cNvPr>
          <p:cNvSpPr>
            <a:spLocks noGrp="1"/>
          </p:cNvSpPr>
          <p:nvPr>
            <p:ph type="body" sz="quarter" idx="11"/>
          </p:nvPr>
        </p:nvSpPr>
        <p:spPr>
          <a:xfrm>
            <a:off x="4728694" y="2834873"/>
            <a:ext cx="3972800" cy="3756196"/>
          </a:xfrm>
        </p:spPr>
        <p:txBody>
          <a:bodyPr/>
          <a:lstStyle>
            <a:lvl1pPr>
              <a:defRPr sz="2400"/>
            </a:lvl1pPr>
            <a:lvl2pPr marL="428625" indent="-257175">
              <a:buClr>
                <a:srgbClr val="003399"/>
              </a:buClr>
              <a:buSzPct val="80000"/>
              <a:buFont typeface="Courier New" panose="02070309020205020404" pitchFamily="49" charset="0"/>
              <a:buChar char="o"/>
              <a:defRPr sz="2400"/>
            </a:lvl2pPr>
            <a:lvl3pPr marL="600075" indent="-257175">
              <a:buClr>
                <a:srgbClr val="001689"/>
              </a:buClr>
              <a:buSzPct val="80000"/>
              <a:buFont typeface="Courier New" panose="02070309020205020404" pitchFamily="49" charset="0"/>
              <a:buChar char="o"/>
              <a:defRPr sz="1800"/>
            </a:lvl3pPr>
            <a:lvl4pPr>
              <a:defRPr sz="1800"/>
            </a:lvl4pPr>
            <a:lvl5pPr marL="685800" indent="-214313">
              <a:buClr>
                <a:srgbClr val="003399"/>
              </a:buClr>
              <a:buFont typeface="Wingdings" panose="05000000000000000000" pitchFamily="2" charset="2"/>
              <a:buChar char="§"/>
              <a:defRPr sz="2400"/>
            </a:lvl5pPr>
            <a:lvl6pPr marL="942975" indent="-342900">
              <a:buClr>
                <a:srgbClr val="003399"/>
              </a:buClr>
              <a:buSzPct val="80000"/>
              <a:buFont typeface="Arial" panose="020B0604020202020204" pitchFamily="34" charset="0"/>
              <a:buChar char="•"/>
              <a:defRPr sz="2400"/>
            </a:lvl6pPr>
          </a:lstStyle>
          <a:p>
            <a:pPr lvl="0"/>
            <a:r>
              <a:rPr lang="en-US" dirty="0"/>
              <a:t>Click to edit Master text styles</a:t>
            </a:r>
          </a:p>
          <a:p>
            <a:pPr lvl="1"/>
            <a:r>
              <a:rPr lang="en-US" dirty="0"/>
              <a:t>Second level</a:t>
            </a:r>
          </a:p>
          <a:p>
            <a:pPr lvl="4"/>
            <a:r>
              <a:rPr lang="en-US" dirty="0"/>
              <a:t>Third level</a:t>
            </a:r>
          </a:p>
          <a:p>
            <a:pPr lvl="5"/>
            <a:r>
              <a:rPr lang="en-US" dirty="0"/>
              <a:t>Fourth level</a:t>
            </a:r>
          </a:p>
        </p:txBody>
      </p:sp>
    </p:spTree>
    <p:extLst>
      <p:ext uri="{BB962C8B-B14F-4D97-AF65-F5344CB8AC3E}">
        <p14:creationId xmlns:p14="http://schemas.microsoft.com/office/powerpoint/2010/main" val="7115529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9">
    <p:spTree>
      <p:nvGrpSpPr>
        <p:cNvPr id="1" name=""/>
        <p:cNvGrpSpPr/>
        <p:nvPr/>
      </p:nvGrpSpPr>
      <p:grpSpPr>
        <a:xfrm>
          <a:off x="0" y="0"/>
          <a:ext cx="0" cy="0"/>
          <a:chOff x="0" y="0"/>
          <a:chExt cx="0" cy="0"/>
        </a:xfrm>
      </p:grpSpPr>
      <p:sp>
        <p:nvSpPr>
          <p:cNvPr id="2" name="Title 1"/>
          <p:cNvSpPr>
            <a:spLocks noGrp="1"/>
          </p:cNvSpPr>
          <p:nvPr>
            <p:ph type="title"/>
          </p:nvPr>
        </p:nvSpPr>
        <p:spPr>
          <a:xfrm>
            <a:off x="452176" y="1572768"/>
            <a:ext cx="8249318" cy="1133856"/>
          </a:xfrm>
        </p:spPr>
        <p:txBody>
          <a:bodyPr/>
          <a:lstStyle>
            <a:lvl1pPr algn="ctr">
              <a:defRPr sz="3600"/>
            </a:lvl1pPr>
          </a:lstStyle>
          <a:p>
            <a:r>
              <a:rPr lang="en-US" dirty="0"/>
              <a:t>Click to edit Master title style</a:t>
            </a:r>
          </a:p>
        </p:txBody>
      </p:sp>
      <p:sp>
        <p:nvSpPr>
          <p:cNvPr id="5" name="Text Placeholder 9">
            <a:extLst>
              <a:ext uri="{FF2B5EF4-FFF2-40B4-BE49-F238E27FC236}">
                <a16:creationId xmlns:a16="http://schemas.microsoft.com/office/drawing/2014/main" id="{244E0FAE-785D-41DB-A5ED-7E6E37EB9E6C}"/>
              </a:ext>
            </a:extLst>
          </p:cNvPr>
          <p:cNvSpPr>
            <a:spLocks noGrp="1"/>
          </p:cNvSpPr>
          <p:nvPr>
            <p:ph type="body" sz="quarter" idx="10"/>
          </p:nvPr>
        </p:nvSpPr>
        <p:spPr>
          <a:xfrm>
            <a:off x="608648" y="2803765"/>
            <a:ext cx="3806660" cy="2733435"/>
          </a:xfrm>
        </p:spPr>
        <p:txBody>
          <a:bodyPr/>
          <a:lstStyle>
            <a:lvl1pPr marL="257175" indent="-257175">
              <a:buFont typeface="Arial" panose="020B0604020202020204" pitchFamily="34" charset="0"/>
              <a:buChar char="•"/>
              <a:defRPr sz="2400"/>
            </a:lvl1pPr>
            <a:lvl2pPr marL="428625" indent="-257175">
              <a:buClr>
                <a:srgbClr val="003399"/>
              </a:buClr>
              <a:buSzPct val="80000"/>
              <a:buFont typeface="Courier New" panose="02070309020205020404" pitchFamily="49" charset="0"/>
              <a:buChar char="o"/>
              <a:defRPr sz="2400"/>
            </a:lvl2pPr>
            <a:lvl3pPr marL="600075" indent="-257175">
              <a:buClr>
                <a:srgbClr val="001689"/>
              </a:buClr>
              <a:buSzPct val="80000"/>
              <a:buFont typeface="Courier New" panose="02070309020205020404" pitchFamily="49" charset="0"/>
              <a:buChar char="o"/>
              <a:defRPr sz="1800"/>
            </a:lvl3pPr>
            <a:lvl4pPr>
              <a:defRPr sz="1800"/>
            </a:lvl4pPr>
            <a:lvl5pPr marL="685800" indent="-214313">
              <a:buClr>
                <a:srgbClr val="003399"/>
              </a:buClr>
              <a:buFont typeface="Wingdings" panose="05000000000000000000" pitchFamily="2" charset="2"/>
              <a:buChar char="§"/>
              <a:defRPr sz="2400"/>
            </a:lvl5pPr>
            <a:lvl6pPr marL="942975" indent="-342900">
              <a:buClr>
                <a:srgbClr val="003399"/>
              </a:buClr>
              <a:buSzPct val="80000"/>
              <a:buFont typeface="Arial" panose="020B0604020202020204" pitchFamily="34" charset="0"/>
              <a:buChar char="•"/>
              <a:defRPr sz="2400"/>
            </a:lvl6pPr>
          </a:lstStyle>
          <a:p>
            <a:pPr lvl="0"/>
            <a:r>
              <a:rPr lang="en-US" dirty="0"/>
              <a:t>Click to edit Master text styles</a:t>
            </a:r>
          </a:p>
          <a:p>
            <a:pPr lvl="1"/>
            <a:r>
              <a:rPr lang="en-US" dirty="0"/>
              <a:t>Second level</a:t>
            </a:r>
          </a:p>
          <a:p>
            <a:pPr lvl="4"/>
            <a:r>
              <a:rPr lang="en-US" dirty="0"/>
              <a:t>Third level</a:t>
            </a:r>
          </a:p>
          <a:p>
            <a:pPr lvl="5"/>
            <a:r>
              <a:rPr lang="en-US" dirty="0"/>
              <a:t>Fourth level</a:t>
            </a:r>
          </a:p>
        </p:txBody>
      </p:sp>
      <p:sp>
        <p:nvSpPr>
          <p:cNvPr id="7" name="Text Placeholder 9">
            <a:extLst>
              <a:ext uri="{FF2B5EF4-FFF2-40B4-BE49-F238E27FC236}">
                <a16:creationId xmlns:a16="http://schemas.microsoft.com/office/drawing/2014/main" id="{E5CFD31C-BA6D-4D5C-87D8-CE8E1BE48BC5}"/>
              </a:ext>
            </a:extLst>
          </p:cNvPr>
          <p:cNvSpPr>
            <a:spLocks noGrp="1"/>
          </p:cNvSpPr>
          <p:nvPr>
            <p:ph type="body" sz="quarter" idx="11"/>
          </p:nvPr>
        </p:nvSpPr>
        <p:spPr>
          <a:xfrm>
            <a:off x="4728694" y="2834873"/>
            <a:ext cx="3972800" cy="2702327"/>
          </a:xfrm>
        </p:spPr>
        <p:txBody>
          <a:bodyPr/>
          <a:lstStyle>
            <a:lvl1pPr>
              <a:defRPr sz="2400"/>
            </a:lvl1pPr>
            <a:lvl2pPr marL="428625" indent="-257175">
              <a:buClr>
                <a:srgbClr val="003399"/>
              </a:buClr>
              <a:buSzPct val="80000"/>
              <a:buFont typeface="Courier New" panose="02070309020205020404" pitchFamily="49" charset="0"/>
              <a:buChar char="o"/>
              <a:defRPr sz="2400"/>
            </a:lvl2pPr>
            <a:lvl3pPr marL="600075" indent="-257175">
              <a:buClr>
                <a:srgbClr val="001689"/>
              </a:buClr>
              <a:buSzPct val="80000"/>
              <a:buFont typeface="Courier New" panose="02070309020205020404" pitchFamily="49" charset="0"/>
              <a:buChar char="o"/>
              <a:defRPr sz="1800"/>
            </a:lvl3pPr>
            <a:lvl4pPr>
              <a:defRPr sz="1800"/>
            </a:lvl4pPr>
            <a:lvl5pPr marL="685800" indent="-214313">
              <a:buClr>
                <a:srgbClr val="003399"/>
              </a:buClr>
              <a:buFont typeface="Wingdings" panose="05000000000000000000" pitchFamily="2" charset="2"/>
              <a:buChar char="§"/>
              <a:defRPr sz="2400"/>
            </a:lvl5pPr>
            <a:lvl6pPr marL="942975" indent="-342900">
              <a:buClr>
                <a:srgbClr val="003399"/>
              </a:buClr>
              <a:buSzPct val="80000"/>
              <a:buFont typeface="Arial" panose="020B0604020202020204" pitchFamily="34" charset="0"/>
              <a:buChar char="•"/>
              <a:defRPr sz="2400"/>
            </a:lvl6pPr>
          </a:lstStyle>
          <a:p>
            <a:pPr lvl="0"/>
            <a:r>
              <a:rPr lang="en-US" dirty="0"/>
              <a:t>Click to edit Master text styles</a:t>
            </a:r>
          </a:p>
          <a:p>
            <a:pPr lvl="1"/>
            <a:r>
              <a:rPr lang="en-US" dirty="0"/>
              <a:t>Second level</a:t>
            </a:r>
          </a:p>
          <a:p>
            <a:pPr lvl="4"/>
            <a:r>
              <a:rPr lang="en-US" dirty="0"/>
              <a:t>Third level</a:t>
            </a:r>
          </a:p>
          <a:p>
            <a:pPr lvl="5"/>
            <a:r>
              <a:rPr lang="en-US" dirty="0"/>
              <a:t>Fourth level</a:t>
            </a:r>
          </a:p>
        </p:txBody>
      </p:sp>
      <p:sp>
        <p:nvSpPr>
          <p:cNvPr id="4" name="Text Placeholder 3">
            <a:extLst>
              <a:ext uri="{FF2B5EF4-FFF2-40B4-BE49-F238E27FC236}">
                <a16:creationId xmlns:a16="http://schemas.microsoft.com/office/drawing/2014/main" id="{30BAA4A1-4F0D-9DD3-AE4D-424A717E2153}"/>
              </a:ext>
            </a:extLst>
          </p:cNvPr>
          <p:cNvSpPr>
            <a:spLocks noGrp="1"/>
          </p:cNvSpPr>
          <p:nvPr>
            <p:ph type="body" sz="quarter" idx="12"/>
          </p:nvPr>
        </p:nvSpPr>
        <p:spPr>
          <a:xfrm>
            <a:off x="608013" y="5813425"/>
            <a:ext cx="8093075" cy="652463"/>
          </a:xfrm>
        </p:spPr>
        <p:txBody>
          <a:bodyPr/>
          <a:lstStyle>
            <a:lvl1pPr>
              <a:defRPr sz="2400"/>
            </a:lvl1pPr>
            <a:lvl2pPr>
              <a:defRPr sz="2400"/>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75675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1">
    <p:spTree>
      <p:nvGrpSpPr>
        <p:cNvPr id="1" name=""/>
        <p:cNvGrpSpPr/>
        <p:nvPr/>
      </p:nvGrpSpPr>
      <p:grpSpPr>
        <a:xfrm>
          <a:off x="0" y="0"/>
          <a:ext cx="0" cy="0"/>
          <a:chOff x="0" y="0"/>
          <a:chExt cx="0" cy="0"/>
        </a:xfrm>
      </p:grpSpPr>
      <p:sp>
        <p:nvSpPr>
          <p:cNvPr id="2" name="Title 1"/>
          <p:cNvSpPr>
            <a:spLocks noGrp="1"/>
          </p:cNvSpPr>
          <p:nvPr>
            <p:ph type="title"/>
          </p:nvPr>
        </p:nvSpPr>
        <p:spPr>
          <a:xfrm>
            <a:off x="452628" y="1572768"/>
            <a:ext cx="8250174" cy="1133856"/>
          </a:xfrm>
        </p:spPr>
        <p:txBody>
          <a:bodyPr/>
          <a:lstStyle>
            <a:lvl1pPr algn="ctr">
              <a:defRPr sz="3600"/>
            </a:lvl1pPr>
          </a:lstStyle>
          <a:p>
            <a:r>
              <a:rPr lang="en-US" dirty="0"/>
              <a:t>Click to edit Master title style</a:t>
            </a:r>
          </a:p>
        </p:txBody>
      </p:sp>
      <p:sp>
        <p:nvSpPr>
          <p:cNvPr id="4" name="Picture Placeholder 5">
            <a:extLst>
              <a:ext uri="{FF2B5EF4-FFF2-40B4-BE49-F238E27FC236}">
                <a16:creationId xmlns:a16="http://schemas.microsoft.com/office/drawing/2014/main" id="{233C2499-CBBC-380B-EC6B-75FD4226B0C7}"/>
              </a:ext>
            </a:extLst>
          </p:cNvPr>
          <p:cNvSpPr>
            <a:spLocks noGrp="1"/>
          </p:cNvSpPr>
          <p:nvPr>
            <p:ph type="pic" sz="quarter" idx="10"/>
          </p:nvPr>
        </p:nvSpPr>
        <p:spPr>
          <a:xfrm>
            <a:off x="4692470" y="2913232"/>
            <a:ext cx="3996928" cy="3493874"/>
          </a:xfrm>
          <a:solidFill>
            <a:schemeClr val="accent5">
              <a:lumMod val="20000"/>
              <a:lumOff val="80000"/>
            </a:schemeClr>
          </a:solidFill>
        </p:spPr>
        <p:txBody>
          <a:bodyPr anchor="ctr" anchorCtr="1"/>
          <a:lstStyle/>
          <a:p>
            <a:endParaRPr lang="en-US"/>
          </a:p>
        </p:txBody>
      </p:sp>
      <p:sp>
        <p:nvSpPr>
          <p:cNvPr id="5" name="Text Placeholder 9">
            <a:extLst>
              <a:ext uri="{FF2B5EF4-FFF2-40B4-BE49-F238E27FC236}">
                <a16:creationId xmlns:a16="http://schemas.microsoft.com/office/drawing/2014/main" id="{DD825A85-EDC6-EC25-A3BC-9CE85347EF0C}"/>
              </a:ext>
            </a:extLst>
          </p:cNvPr>
          <p:cNvSpPr>
            <a:spLocks noGrp="1"/>
          </p:cNvSpPr>
          <p:nvPr>
            <p:ph type="body" sz="quarter" idx="11"/>
          </p:nvPr>
        </p:nvSpPr>
        <p:spPr>
          <a:xfrm>
            <a:off x="608647" y="2791731"/>
            <a:ext cx="3944564" cy="3775275"/>
          </a:xfrm>
        </p:spPr>
        <p:txBody>
          <a:bodyPr/>
          <a:lstStyle>
            <a:lvl1pPr>
              <a:defRPr sz="2400"/>
            </a:lvl1pPr>
            <a:lvl2pPr marL="428625" indent="-257175">
              <a:buClr>
                <a:srgbClr val="003399"/>
              </a:buClr>
              <a:buSzPct val="80000"/>
              <a:buFont typeface="Courier New" panose="02070309020205020404" pitchFamily="49" charset="0"/>
              <a:buChar char="o"/>
              <a:defRPr sz="2400"/>
            </a:lvl2pPr>
            <a:lvl3pPr marL="342900" indent="0">
              <a:buClr>
                <a:srgbClr val="001689"/>
              </a:buClr>
              <a:buSzPct val="80000"/>
              <a:buFont typeface="Courier New" panose="02070309020205020404" pitchFamily="49" charset="0"/>
              <a:buNone/>
              <a:defRPr sz="1800"/>
            </a:lvl3pPr>
            <a:lvl4pPr>
              <a:defRPr sz="1800"/>
            </a:lvl4pPr>
            <a:lvl5pPr marL="685800" indent="-214313">
              <a:buClr>
                <a:srgbClr val="003399"/>
              </a:buClr>
              <a:buFont typeface="Wingdings" panose="05000000000000000000" pitchFamily="2" charset="2"/>
              <a:buChar char="§"/>
              <a:defRPr sz="2400"/>
            </a:lvl5pPr>
            <a:lvl6pPr marL="942975" indent="-342900">
              <a:buClr>
                <a:srgbClr val="003399"/>
              </a:buClr>
              <a:buSzPct val="80000"/>
              <a:buFont typeface="Courier New" panose="02070309020205020404" pitchFamily="49" charset="0"/>
              <a:buChar char="o"/>
              <a:defRPr sz="2400"/>
            </a:lvl6pPr>
          </a:lstStyle>
          <a:p>
            <a:pPr lvl="0"/>
            <a:r>
              <a:rPr lang="en-US" dirty="0"/>
              <a:t>Click to edit Master text styles</a:t>
            </a:r>
          </a:p>
          <a:p>
            <a:pPr lvl="1"/>
            <a:r>
              <a:rPr lang="en-US" dirty="0"/>
              <a:t>Second level</a:t>
            </a:r>
          </a:p>
          <a:p>
            <a:pPr lvl="4"/>
            <a:r>
              <a:rPr lang="en-US" dirty="0"/>
              <a:t>Third level</a:t>
            </a:r>
          </a:p>
          <a:p>
            <a:pPr lvl="5"/>
            <a:r>
              <a:rPr lang="en-US" dirty="0"/>
              <a:t>Fourth level</a:t>
            </a:r>
          </a:p>
        </p:txBody>
      </p:sp>
    </p:spTree>
    <p:extLst>
      <p:ext uri="{BB962C8B-B14F-4D97-AF65-F5344CB8AC3E}">
        <p14:creationId xmlns:p14="http://schemas.microsoft.com/office/powerpoint/2010/main" val="10873259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2">
    <p:spTree>
      <p:nvGrpSpPr>
        <p:cNvPr id="1" name=""/>
        <p:cNvGrpSpPr/>
        <p:nvPr/>
      </p:nvGrpSpPr>
      <p:grpSpPr>
        <a:xfrm>
          <a:off x="0" y="0"/>
          <a:ext cx="0" cy="0"/>
          <a:chOff x="0" y="0"/>
          <a:chExt cx="0" cy="0"/>
        </a:xfrm>
      </p:grpSpPr>
      <p:sp>
        <p:nvSpPr>
          <p:cNvPr id="2" name="Title 1"/>
          <p:cNvSpPr>
            <a:spLocks noGrp="1"/>
          </p:cNvSpPr>
          <p:nvPr>
            <p:ph type="title"/>
          </p:nvPr>
        </p:nvSpPr>
        <p:spPr>
          <a:xfrm>
            <a:off x="452628" y="1572768"/>
            <a:ext cx="8250174" cy="1133856"/>
          </a:xfrm>
        </p:spPr>
        <p:txBody>
          <a:bodyPr/>
          <a:lstStyle>
            <a:lvl1pPr algn="ctr">
              <a:defRPr sz="3600"/>
            </a:lvl1pPr>
          </a:lstStyle>
          <a:p>
            <a:r>
              <a:rPr lang="en-US" dirty="0"/>
              <a:t>Click to edit Master title style</a:t>
            </a:r>
          </a:p>
        </p:txBody>
      </p:sp>
      <p:sp>
        <p:nvSpPr>
          <p:cNvPr id="6" name="Picture Placeholder 5">
            <a:extLst>
              <a:ext uri="{FF2B5EF4-FFF2-40B4-BE49-F238E27FC236}">
                <a16:creationId xmlns:a16="http://schemas.microsoft.com/office/drawing/2014/main" id="{9756F5AF-083E-0F8D-DC11-D0EACF54BDD4}"/>
              </a:ext>
            </a:extLst>
          </p:cNvPr>
          <p:cNvSpPr>
            <a:spLocks noGrp="1"/>
          </p:cNvSpPr>
          <p:nvPr>
            <p:ph type="pic" sz="quarter" idx="10"/>
          </p:nvPr>
        </p:nvSpPr>
        <p:spPr>
          <a:xfrm>
            <a:off x="1103587" y="2781219"/>
            <a:ext cx="6936828" cy="3785786"/>
          </a:xfrm>
          <a:solidFill>
            <a:schemeClr val="accent5">
              <a:lumMod val="20000"/>
              <a:lumOff val="80000"/>
            </a:schemeClr>
          </a:solidFill>
        </p:spPr>
        <p:txBody>
          <a:bodyPr anchor="ctr" anchorCtr="1"/>
          <a:lstStyle/>
          <a:p>
            <a:endParaRPr lang="en-US" dirty="0"/>
          </a:p>
        </p:txBody>
      </p:sp>
    </p:spTree>
    <p:extLst>
      <p:ext uri="{BB962C8B-B14F-4D97-AF65-F5344CB8AC3E}">
        <p14:creationId xmlns:p14="http://schemas.microsoft.com/office/powerpoint/2010/main" val="40067051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8">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2D87F21-D903-5709-3966-995AF1EA1B66}"/>
              </a:ext>
            </a:extLst>
          </p:cNvPr>
          <p:cNvSpPr>
            <a:spLocks noGrp="1"/>
          </p:cNvSpPr>
          <p:nvPr>
            <p:ph type="ctrTitle"/>
          </p:nvPr>
        </p:nvSpPr>
        <p:spPr>
          <a:xfrm>
            <a:off x="455151" y="2895455"/>
            <a:ext cx="8250174" cy="914400"/>
          </a:xfrm>
        </p:spPr>
        <p:txBody>
          <a:bodyPr anchor="ctr">
            <a:noAutofit/>
          </a:bodyPr>
          <a:lstStyle>
            <a:lvl1pPr algn="ctr">
              <a:defRPr sz="3600" spc="150" baseline="0">
                <a:solidFill>
                  <a:srgbClr val="101820"/>
                </a:solidFill>
              </a:defRPr>
            </a:lvl1pPr>
          </a:lstStyle>
          <a:p>
            <a:r>
              <a:rPr lang="en-US" dirty="0"/>
              <a:t>Click to edit Master title style</a:t>
            </a:r>
          </a:p>
        </p:txBody>
      </p:sp>
      <p:sp>
        <p:nvSpPr>
          <p:cNvPr id="5" name="Subtitle 2">
            <a:extLst>
              <a:ext uri="{FF2B5EF4-FFF2-40B4-BE49-F238E27FC236}">
                <a16:creationId xmlns:a16="http://schemas.microsoft.com/office/drawing/2014/main" id="{78A6520B-137D-12EE-6230-4E49B52D4509}"/>
              </a:ext>
            </a:extLst>
          </p:cNvPr>
          <p:cNvSpPr>
            <a:spLocks noGrp="1"/>
          </p:cNvSpPr>
          <p:nvPr>
            <p:ph type="subTitle" idx="1"/>
          </p:nvPr>
        </p:nvSpPr>
        <p:spPr>
          <a:xfrm>
            <a:off x="446128" y="3909540"/>
            <a:ext cx="8264390" cy="1567828"/>
          </a:xfrm>
        </p:spPr>
        <p:txBody>
          <a:bodyPr lIns="91440" rIns="91440" anchor="t" anchorCtr="0">
            <a:noAutofit/>
          </a:bodyPr>
          <a:lstStyle>
            <a:lvl1pPr marL="0" indent="0" algn="ctr">
              <a:lnSpc>
                <a:spcPct val="100000"/>
              </a:lnSpc>
              <a:spcBef>
                <a:spcPts val="0"/>
              </a:spcBef>
              <a:buNone/>
              <a:defRPr sz="2400">
                <a:solidFill>
                  <a:schemeClr val="tx1">
                    <a:lumMod val="95000"/>
                    <a:lumOff val="5000"/>
                  </a:schemeClr>
                </a:solidFill>
              </a:defRPr>
            </a:lvl1pPr>
            <a:lvl2pPr marL="342900" indent="0" algn="ctr">
              <a:buNone/>
              <a:defRPr sz="1350"/>
            </a:lvl2pPr>
            <a:lvl3pPr marL="685800" indent="0" algn="ctr">
              <a:buNone/>
              <a:defRPr sz="1350"/>
            </a:lvl3pPr>
            <a:lvl4pPr marL="1028700" indent="0" algn="ctr">
              <a:buNone/>
              <a:defRPr sz="1350"/>
            </a:lvl4pPr>
            <a:lvl5pPr marL="1371600" indent="0" algn="ctr">
              <a:buNone/>
              <a:defRPr sz="1350"/>
            </a:lvl5pPr>
            <a:lvl6pPr marL="1714500" indent="0" algn="ctr">
              <a:buNone/>
              <a:defRPr sz="1350"/>
            </a:lvl6pPr>
            <a:lvl7pPr marL="2057400" indent="0" algn="ctr">
              <a:buNone/>
              <a:defRPr sz="1350"/>
            </a:lvl7pPr>
            <a:lvl8pPr marL="2400300" indent="0" algn="ctr">
              <a:buNone/>
              <a:defRPr sz="1350"/>
            </a:lvl8pPr>
            <a:lvl9pPr marL="2743200" indent="0" algn="ctr">
              <a:buNone/>
              <a:defRPr sz="1350"/>
            </a:lvl9pPr>
          </a:lstStyle>
          <a:p>
            <a:r>
              <a:rPr lang="en-US" dirty="0"/>
              <a:t>Click to edit Master subtitle style</a:t>
            </a:r>
          </a:p>
        </p:txBody>
      </p:sp>
      <p:pic>
        <p:nvPicPr>
          <p:cNvPr id="6" name="Picture 5" descr="Charting the Cs: Cooperation, Communication and Collaboration.&#10;Statewide Professional Development to Support the Workforce and Low Incidence Disability Areas.&#10;">
            <a:extLst>
              <a:ext uri="{FF2B5EF4-FFF2-40B4-BE49-F238E27FC236}">
                <a16:creationId xmlns:a16="http://schemas.microsoft.com/office/drawing/2014/main" id="{4B98963F-7B7B-FABC-191C-AE6A08144C6B}"/>
              </a:ext>
            </a:extLst>
          </p:cNvPr>
          <p:cNvPicPr>
            <a:picLocks noGrp="1" noChangeAspect="1"/>
          </p:cNvPicPr>
          <p:nvPr userDrawn="1"/>
        </p:nvPicPr>
        <p:blipFill>
          <a:blip r:embed="rId2"/>
          <a:stretch>
            <a:fillRect/>
          </a:stretch>
        </p:blipFill>
        <p:spPr>
          <a:xfrm>
            <a:off x="3191197" y="1980893"/>
            <a:ext cx="2788687" cy="675682"/>
          </a:xfrm>
          <a:prstGeom prst="rect">
            <a:avLst/>
          </a:prstGeom>
        </p:spPr>
      </p:pic>
    </p:spTree>
    <p:extLst>
      <p:ext uri="{BB962C8B-B14F-4D97-AF65-F5344CB8AC3E}">
        <p14:creationId xmlns:p14="http://schemas.microsoft.com/office/powerpoint/2010/main" val="11937028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2628" y="1572768"/>
            <a:ext cx="8250174" cy="1133856"/>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608647" y="2829712"/>
            <a:ext cx="8080664" cy="3187041"/>
          </a:xfrm>
          <a:prstGeom prst="rect">
            <a:avLst/>
          </a:prstGeom>
        </p:spPr>
        <p:txBody>
          <a:bodyPr vert="horz" lIns="45720" tIns="45720" rIns="4572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hape 1">
            <a:extLst>
              <a:ext uri="{FF2B5EF4-FFF2-40B4-BE49-F238E27FC236}">
                <a16:creationId xmlns:a16="http://schemas.microsoft.com/office/drawing/2014/main" id="{E48A509B-6BB4-4E92-A021-9A8C35CD7AA6}"/>
              </a:ext>
              <a:ext uri="{C183D7F6-B498-43B3-948B-1728B52AA6E4}">
                <adec:decorative xmlns:adec="http://schemas.microsoft.com/office/drawing/2017/decorative" val="1"/>
              </a:ext>
            </a:extLst>
          </p:cNvPr>
          <p:cNvSpPr/>
          <p:nvPr userDrawn="1"/>
        </p:nvSpPr>
        <p:spPr>
          <a:xfrm>
            <a:off x="709" y="1143001"/>
            <a:ext cx="170741" cy="1686710"/>
          </a:xfrm>
          <a:prstGeom prst="rect">
            <a:avLst/>
          </a:prstGeom>
          <a:solidFill>
            <a:srgbClr val="5DCDFF"/>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dirty="0">
              <a:solidFill>
                <a:schemeClr val="lt1"/>
              </a:solidFill>
              <a:latin typeface="Calibri" panose="020F0502020204030204" pitchFamily="34" charset="0"/>
              <a:ea typeface="Arial"/>
              <a:cs typeface="Calibri" panose="020F0502020204030204" pitchFamily="34" charset="0"/>
              <a:sym typeface="Arial"/>
            </a:endParaRPr>
          </a:p>
        </p:txBody>
      </p:sp>
      <p:sp>
        <p:nvSpPr>
          <p:cNvPr id="7" name="Arrow: Right 6" hidden="1">
            <a:extLst>
              <a:ext uri="{FF2B5EF4-FFF2-40B4-BE49-F238E27FC236}">
                <a16:creationId xmlns:a16="http://schemas.microsoft.com/office/drawing/2014/main" id="{C8196219-F9FA-43AF-8C08-4862AF6214A9}"/>
              </a:ext>
              <a:ext uri="{C183D7F6-B498-43B3-948B-1728B52AA6E4}">
                <adec:decorative xmlns:adec="http://schemas.microsoft.com/office/drawing/2017/decorative" val="1"/>
              </a:ext>
            </a:extLst>
          </p:cNvPr>
          <p:cNvSpPr/>
          <p:nvPr userDrawn="1"/>
        </p:nvSpPr>
        <p:spPr>
          <a:xfrm flipH="1">
            <a:off x="9214734" y="0"/>
            <a:ext cx="576944" cy="1143000"/>
          </a:xfrm>
          <a:prstGeom prst="rightArrow">
            <a:avLst/>
          </a:prstGeom>
          <a:no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alibri" panose="020F0502020204030204" pitchFamily="34" charset="0"/>
            </a:endParaRPr>
          </a:p>
        </p:txBody>
      </p:sp>
      <p:sp>
        <p:nvSpPr>
          <p:cNvPr id="4" name="Arrow: Right 3" hidden="1">
            <a:extLst>
              <a:ext uri="{FF2B5EF4-FFF2-40B4-BE49-F238E27FC236}">
                <a16:creationId xmlns:a16="http://schemas.microsoft.com/office/drawing/2014/main" id="{19C48AA6-DA71-507A-44EF-8C9EDDF86BB7}"/>
              </a:ext>
              <a:ext uri="{C183D7F6-B498-43B3-948B-1728B52AA6E4}">
                <adec:decorative xmlns:adec="http://schemas.microsoft.com/office/drawing/2017/decorative" val="1"/>
              </a:ext>
            </a:extLst>
          </p:cNvPr>
          <p:cNvSpPr/>
          <p:nvPr userDrawn="1"/>
        </p:nvSpPr>
        <p:spPr>
          <a:xfrm>
            <a:off x="-642654" y="-4657"/>
            <a:ext cx="576944" cy="1143000"/>
          </a:xfrm>
          <a:prstGeom prst="rightArrow">
            <a:avLst/>
          </a:prstGeom>
          <a:no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alibri" panose="020F0502020204030204" pitchFamily="34" charset="0"/>
            </a:endParaRPr>
          </a:p>
        </p:txBody>
      </p:sp>
      <p:sp>
        <p:nvSpPr>
          <p:cNvPr id="10" name="shape 1">
            <a:extLst>
              <a:ext uri="{FF2B5EF4-FFF2-40B4-BE49-F238E27FC236}">
                <a16:creationId xmlns:a16="http://schemas.microsoft.com/office/drawing/2014/main" id="{506A197E-CF6F-014B-73BD-EC4CD1BDC4FF}"/>
              </a:ext>
              <a:ext uri="{C183D7F6-B498-43B3-948B-1728B52AA6E4}">
                <adec:decorative xmlns:adec="http://schemas.microsoft.com/office/drawing/2017/decorative" val="1"/>
              </a:ext>
            </a:extLst>
          </p:cNvPr>
          <p:cNvSpPr/>
          <p:nvPr userDrawn="1"/>
        </p:nvSpPr>
        <p:spPr>
          <a:xfrm>
            <a:off x="0" y="2829711"/>
            <a:ext cx="170741" cy="4026744"/>
          </a:xfrm>
          <a:prstGeom prst="rect">
            <a:avLst/>
          </a:prstGeom>
          <a:solidFill>
            <a:srgbClr val="0083BF"/>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dirty="0">
              <a:solidFill>
                <a:schemeClr val="lt1"/>
              </a:solidFill>
              <a:latin typeface="Calibri" panose="020F0502020204030204" pitchFamily="34" charset="0"/>
              <a:ea typeface="Arial"/>
              <a:cs typeface="Calibri" panose="020F0502020204030204" pitchFamily="34" charset="0"/>
              <a:sym typeface="Arial"/>
            </a:endParaRPr>
          </a:p>
        </p:txBody>
      </p:sp>
      <p:sp>
        <p:nvSpPr>
          <p:cNvPr id="8" name="TextBox 7">
            <a:extLst>
              <a:ext uri="{FF2B5EF4-FFF2-40B4-BE49-F238E27FC236}">
                <a16:creationId xmlns:a16="http://schemas.microsoft.com/office/drawing/2014/main" id="{B10461DD-C021-61DE-80E7-67AA7CE4F903}"/>
              </a:ext>
              <a:ext uri="{C183D7F6-B498-43B3-948B-1728B52AA6E4}">
                <adec:decorative xmlns:adec="http://schemas.microsoft.com/office/drawing/2017/decorative" val="1"/>
              </a:ext>
            </a:extLst>
          </p:cNvPr>
          <p:cNvSpPr txBox="1"/>
          <p:nvPr userDrawn="1"/>
        </p:nvSpPr>
        <p:spPr>
          <a:xfrm>
            <a:off x="8791777" y="6505476"/>
            <a:ext cx="352223" cy="253916"/>
          </a:xfrm>
          <a:prstGeom prst="rect">
            <a:avLst/>
          </a:prstGeom>
          <a:solidFill>
            <a:srgbClr val="79D6FF"/>
          </a:solidFill>
        </p:spPr>
        <p:txBody>
          <a:bodyPr wrap="square" rtlCol="0">
            <a:spAutoFit/>
          </a:bodyPr>
          <a:lstStyle/>
          <a:p>
            <a:pPr algn="ctr"/>
            <a:fld id="{E87E798C-1626-44D4-9BFF-3156840017C8}" type="slidenum">
              <a:rPr lang="en-US" sz="1050" b="1" smtClean="0">
                <a:latin typeface="Calibri" panose="020F0502020204030204" pitchFamily="34" charset="0"/>
                <a:cs typeface="Calibri" panose="020F0502020204030204" pitchFamily="34" charset="0"/>
              </a:rPr>
              <a:pPr algn="ctr"/>
              <a:t>‹#›</a:t>
            </a:fld>
            <a:endParaRPr lang="en-US" sz="1050" b="1" dirty="0">
              <a:latin typeface="Calibri" panose="020F0502020204030204" pitchFamily="34" charset="0"/>
              <a:cs typeface="Calibri" panose="020F0502020204030204" pitchFamily="34" charset="0"/>
            </a:endParaRPr>
          </a:p>
        </p:txBody>
      </p:sp>
      <p:sp>
        <p:nvSpPr>
          <p:cNvPr id="6" name="Google Shape;96;p14">
            <a:extLst>
              <a:ext uri="{FF2B5EF4-FFF2-40B4-BE49-F238E27FC236}">
                <a16:creationId xmlns:a16="http://schemas.microsoft.com/office/drawing/2014/main" id="{336CC0F0-548F-2C8A-D22D-F980FF337A4C}"/>
              </a:ext>
            </a:extLst>
          </p:cNvPr>
          <p:cNvSpPr txBox="1"/>
          <p:nvPr userDrawn="1"/>
        </p:nvSpPr>
        <p:spPr>
          <a:xfrm>
            <a:off x="527709" y="6443619"/>
            <a:ext cx="2185800" cy="246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chemeClr val="dk1"/>
                </a:solidFill>
                <a:latin typeface="Calibri" panose="020F0502020204030204" pitchFamily="34" charset="0"/>
                <a:ea typeface="Raleway"/>
                <a:cs typeface="Calibri" panose="020F0502020204030204" pitchFamily="34" charset="0"/>
                <a:sym typeface="Raleway"/>
              </a:rPr>
              <a:t>www.madhatterwellness.com</a:t>
            </a:r>
          </a:p>
        </p:txBody>
      </p:sp>
    </p:spTree>
    <p:extLst>
      <p:ext uri="{BB962C8B-B14F-4D97-AF65-F5344CB8AC3E}">
        <p14:creationId xmlns:p14="http://schemas.microsoft.com/office/powerpoint/2010/main" val="92664177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3" r:id="rId6"/>
    <p:sldLayoutId id="2147483680" r:id="rId7"/>
    <p:sldLayoutId id="2147483681" r:id="rId8"/>
    <p:sldLayoutId id="2147483682" r:id="rId9"/>
  </p:sldLayoutIdLst>
  <p:hf hdr="0" ftr="0" dt="0"/>
  <p:txStyles>
    <p:titleStyle>
      <a:lvl1pPr algn="l" defTabSz="685800" rtl="0" eaLnBrk="1" latinLnBrk="0" hangingPunct="1">
        <a:lnSpc>
          <a:spcPct val="80000"/>
        </a:lnSpc>
        <a:spcBef>
          <a:spcPct val="0"/>
        </a:spcBef>
        <a:buNone/>
        <a:defRPr sz="2700" b="1" kern="1200" cap="none" spc="75" baseline="0">
          <a:solidFill>
            <a:schemeClr val="tx1">
              <a:lumMod val="95000"/>
              <a:lumOff val="5000"/>
            </a:schemeClr>
          </a:solidFill>
          <a:latin typeface="Calibri" panose="020F0502020204030204" pitchFamily="34" charset="0"/>
          <a:ea typeface="+mj-ea"/>
          <a:cs typeface="Calibri" panose="020F0502020204030204" pitchFamily="34" charset="0"/>
        </a:defRPr>
      </a:lvl1pPr>
    </p:titleStyle>
    <p:bodyStyle>
      <a:lvl1pPr marL="257175" indent="-257175" algn="l" defTabSz="685800" rtl="0" eaLnBrk="1" latinLnBrk="0" hangingPunct="1">
        <a:lnSpc>
          <a:spcPct val="90000"/>
        </a:lnSpc>
        <a:spcBef>
          <a:spcPts val="900"/>
        </a:spcBef>
        <a:spcAft>
          <a:spcPts val="900"/>
        </a:spcAft>
        <a:buClr>
          <a:srgbClr val="003399"/>
        </a:buClr>
        <a:buSzPct val="120000"/>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1pPr>
      <a:lvl2pPr marL="511969" indent="-257175" algn="l" defTabSz="685800" rtl="0" eaLnBrk="1" latinLnBrk="0" hangingPunct="1">
        <a:lnSpc>
          <a:spcPct val="90000"/>
        </a:lnSpc>
        <a:spcBef>
          <a:spcPts val="450"/>
        </a:spcBef>
        <a:spcAft>
          <a:spcPts val="450"/>
        </a:spcAft>
        <a:buClr>
          <a:srgbClr val="003399"/>
        </a:buClr>
        <a:buSzPct val="80000"/>
        <a:buFont typeface="Courier New" panose="02070309020205020404" pitchFamily="49" charset="0"/>
        <a:buChar char="o"/>
        <a:tabLst/>
        <a:defRPr sz="1800" kern="1200">
          <a:solidFill>
            <a:schemeClr val="tx1"/>
          </a:solidFill>
          <a:latin typeface="Calibri" panose="020F0502020204030204" pitchFamily="34" charset="0"/>
          <a:ea typeface="+mn-ea"/>
          <a:cs typeface="Calibri" panose="020F0502020204030204" pitchFamily="34" charset="0"/>
        </a:defRPr>
      </a:lvl2pPr>
      <a:lvl3pPr marL="767954" indent="-257175" algn="l" defTabSz="685800" rtl="0" eaLnBrk="1" latinLnBrk="0" hangingPunct="1">
        <a:lnSpc>
          <a:spcPct val="90000"/>
        </a:lnSpc>
        <a:spcBef>
          <a:spcPts val="450"/>
        </a:spcBef>
        <a:spcAft>
          <a:spcPts val="450"/>
        </a:spcAft>
        <a:buClr>
          <a:srgbClr val="003399"/>
        </a:buClr>
        <a:buSzPct val="80000"/>
        <a:buFont typeface="Wingdings" panose="05000000000000000000" pitchFamily="2" charset="2"/>
        <a:buChar char="§"/>
        <a:defRPr sz="1800" kern="1200">
          <a:solidFill>
            <a:schemeClr val="tx1"/>
          </a:solidFill>
          <a:latin typeface="Calibri" panose="020F0502020204030204" pitchFamily="34" charset="0"/>
          <a:ea typeface="+mn-ea"/>
          <a:cs typeface="Calibri" panose="020F0502020204030204" pitchFamily="34" charset="0"/>
        </a:defRPr>
      </a:lvl3pPr>
      <a:lvl4pPr marL="1033463" indent="-305991" algn="l" defTabSz="685800" rtl="0" eaLnBrk="1" latinLnBrk="0" hangingPunct="1">
        <a:lnSpc>
          <a:spcPct val="90000"/>
        </a:lnSpc>
        <a:spcBef>
          <a:spcPts val="150"/>
        </a:spcBef>
        <a:spcAft>
          <a:spcPts val="300"/>
        </a:spcAft>
        <a:buClr>
          <a:srgbClr val="003399"/>
        </a:buClr>
        <a:buSzPct val="108000"/>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1371600" indent="-257175" algn="l" defTabSz="685800" rtl="0" eaLnBrk="1" latinLnBrk="0" hangingPunct="1">
        <a:lnSpc>
          <a:spcPct val="90000"/>
        </a:lnSpc>
        <a:spcBef>
          <a:spcPts val="450"/>
        </a:spcBef>
        <a:spcAft>
          <a:spcPts val="450"/>
        </a:spcAft>
        <a:buClr>
          <a:srgbClr val="003399"/>
        </a:buClr>
        <a:buSzPct val="80000"/>
        <a:buFont typeface="Courier New" panose="02070309020205020404" pitchFamily="49" charset="0"/>
        <a:buChar char="o"/>
        <a:defRPr sz="1800" kern="1200">
          <a:solidFill>
            <a:schemeClr val="tx1"/>
          </a:solidFill>
          <a:latin typeface="Calibri" panose="020F0502020204030204" pitchFamily="34" charset="0"/>
          <a:ea typeface="+mn-ea"/>
          <a:cs typeface="Calibri" panose="020F0502020204030204" pitchFamily="34" charset="0"/>
        </a:defRPr>
      </a:lvl5pPr>
      <a:lvl6pPr marL="942975" indent="-342900" algn="l" defTabSz="685800" rtl="0" eaLnBrk="1" latinLnBrk="0" hangingPunct="1">
        <a:lnSpc>
          <a:spcPct val="90000"/>
        </a:lnSpc>
        <a:spcBef>
          <a:spcPts val="450"/>
        </a:spcBef>
        <a:spcAft>
          <a:spcPts val="450"/>
        </a:spcAft>
        <a:buClr>
          <a:srgbClr val="003399"/>
        </a:buClr>
        <a:buSzPct val="80000"/>
        <a:buFont typeface="Courier New" panose="02070309020205020404" pitchFamily="49" charset="0"/>
        <a:buChar char="o"/>
        <a:tabLst/>
        <a:defRPr sz="1800" kern="1200">
          <a:solidFill>
            <a:schemeClr val="tx1"/>
          </a:solidFill>
          <a:latin typeface="Calibri" panose="020F0502020204030204" pitchFamily="34" charset="0"/>
          <a:ea typeface="+mn-ea"/>
          <a:cs typeface="Calibri" panose="020F0502020204030204" pitchFamily="34" charset="0"/>
        </a:defRPr>
      </a:lvl6pPr>
      <a:lvl7pPr marL="773906" indent="-176213" algn="l" defTabSz="685800" rtl="0" eaLnBrk="1" latinLnBrk="0" hangingPunct="1">
        <a:lnSpc>
          <a:spcPct val="90000"/>
        </a:lnSpc>
        <a:spcBef>
          <a:spcPts val="150"/>
        </a:spcBef>
        <a:spcAft>
          <a:spcPts val="900"/>
        </a:spcAft>
        <a:buClr>
          <a:srgbClr val="101820"/>
        </a:buClr>
        <a:buFont typeface="Wingdings 3" pitchFamily="18" charset="2"/>
        <a:buChar char=""/>
        <a:defRPr sz="2100" kern="1200">
          <a:solidFill>
            <a:schemeClr val="tx1"/>
          </a:solidFill>
          <a:latin typeface="+mn-lt"/>
          <a:ea typeface="+mn-ea"/>
          <a:cs typeface="+mn-cs"/>
        </a:defRPr>
      </a:lvl7pPr>
      <a:lvl8pPr marL="912114"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8pPr>
      <a:lvl9pPr marL="1021842"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20">
          <p15:clr>
            <a:srgbClr val="F26B43"/>
          </p15:clr>
        </p15:guide>
        <p15:guide id="2" pos="2880" userDrawn="1">
          <p15:clr>
            <a:srgbClr val="F26B43"/>
          </p15:clr>
        </p15:guide>
        <p15:guide id="3" orient="horz">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mailto:madhatterwellness.co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hyperlink" Target="http://www.youtube.com/watch?v=r0prnk3ZstA" TargetMode="External"/><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9.jp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hyperlink" Target="https://www.youtube.com/watch?v=faSBelSdUew" TargetMode="External"/><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hyperlink" Target="https://www.youtube.com/watch?v=djhLPPPP_o8&amp;list=PL1DQzNjxPU76qn9u8JqZo7OYOG_JOL4qC&amp;index=4&amp;t=0s" TargetMode="External"/><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3" Type="http://schemas.openxmlformats.org/officeDocument/2006/relationships/hyperlink" Target="http://www.youtube.com/watch?v=djhLPPPP_o8" TargetMode="External"/><Relationship Id="rId2" Type="http://schemas.openxmlformats.org/officeDocument/2006/relationships/notesSlide" Target="../notesSlides/notesSlide27.xml"/><Relationship Id="rId1" Type="http://schemas.openxmlformats.org/officeDocument/2006/relationships/slideLayout" Target="../slideLayouts/slideLayout8.xml"/><Relationship Id="rId4" Type="http://schemas.openxmlformats.org/officeDocument/2006/relationships/image" Target="../media/image15.jp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hyperlink" Target="http://www.youtube.com/watch?v=UMj7pFPqZhM" TargetMode="External"/><Relationship Id="rId2" Type="http://schemas.openxmlformats.org/officeDocument/2006/relationships/notesSlide" Target="../notesSlides/notesSlide31.xml"/><Relationship Id="rId1" Type="http://schemas.openxmlformats.org/officeDocument/2006/relationships/slideLayout" Target="../slideLayouts/slideLayout8.xml"/><Relationship Id="rId4" Type="http://schemas.openxmlformats.org/officeDocument/2006/relationships/image" Target="../media/image17.jp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youtube.com/watch?v=SwYIrh9k3sI&amp;list=PL1DQzNjxPU76qn9u8JqZo7OYOG_JOL4qC&amp;index=13" TargetMode="External"/><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3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22.jpg"/></Relationships>
</file>

<file path=ppt/slides/_rels/slide41.xml.rels><?xml version="1.0" encoding="UTF-8" standalone="yes"?>
<Relationships xmlns="http://schemas.openxmlformats.org/package/2006/relationships"><Relationship Id="rId3" Type="http://schemas.openxmlformats.org/officeDocument/2006/relationships/hyperlink" Target="https://vimeopro.com/user7719902/sexuality-for-all-abilities-safety-videos" TargetMode="External"/><Relationship Id="rId2" Type="http://schemas.openxmlformats.org/officeDocument/2006/relationships/notesSlide" Target="../notesSlides/notesSlide41.xml"/><Relationship Id="rId1" Type="http://schemas.openxmlformats.org/officeDocument/2006/relationships/slideLayout" Target="../slideLayouts/slideLayout8.xml"/><Relationship Id="rId4" Type="http://schemas.openxmlformats.org/officeDocument/2006/relationships/image" Target="../media/image23.png"/></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vimeopro.com/user7719902/sexuality-for-all-abilities-safety-videos" TargetMode="External"/><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7.xml"/><Relationship Id="rId1" Type="http://schemas.openxmlformats.org/officeDocument/2006/relationships/slideLayout" Target="../slideLayouts/slideLayout8.xml"/><Relationship Id="rId4" Type="http://schemas.openxmlformats.org/officeDocument/2006/relationships/image" Target="../media/image30.png"/></Relationships>
</file>

<file path=ppt/slides/_rels/slide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0.xml"/><Relationship Id="rId1" Type="http://schemas.openxmlformats.org/officeDocument/2006/relationships/slideLayout" Target="../slideLayouts/slideLayout8.xml"/><Relationship Id="rId4" Type="http://schemas.openxmlformats.org/officeDocument/2006/relationships/image" Target="../media/image34.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vimeopro.com/user7719902/sexuality-for-all-abilities-safety-videos" TargetMode="External"/><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35.jpg"/></Relationships>
</file>

<file path=ppt/slides/_rels/slide5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3.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6.xml"/><Relationship Id="rId1" Type="http://schemas.openxmlformats.org/officeDocument/2006/relationships/slideLayout" Target="../slideLayouts/slideLayout8.xml"/><Relationship Id="rId4" Type="http://schemas.openxmlformats.org/officeDocument/2006/relationships/image" Target="../media/image38.jpg"/></Relationships>
</file>

<file path=ppt/slides/_rels/slide5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7.xml"/><Relationship Id="rId1" Type="http://schemas.openxmlformats.org/officeDocument/2006/relationships/slideLayout" Target="../slideLayouts/slideLayout8.xml"/><Relationship Id="rId4" Type="http://schemas.openxmlformats.org/officeDocument/2006/relationships/image" Target="../media/image40.png"/></Relationships>
</file>

<file path=ppt/slides/_rels/slide5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8.xml"/><Relationship Id="rId1" Type="http://schemas.openxmlformats.org/officeDocument/2006/relationships/slideLayout" Target="../slideLayouts/slideLayout8.xml"/><Relationship Id="rId4" Type="http://schemas.openxmlformats.org/officeDocument/2006/relationships/image" Target="../media/image42.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hyperlink" Target="http://www.youtube.com/watch?v=IaDn_U8JRMM" TargetMode="External"/><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44.jpg"/></Relationships>
</file>

<file path=ppt/slides/_rels/slide6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3" Type="http://schemas.openxmlformats.org/officeDocument/2006/relationships/hyperlink" Target="http://www.youtube.com/watch?v=GV8mjNYy8TI" TargetMode="External"/><Relationship Id="rId2" Type="http://schemas.openxmlformats.org/officeDocument/2006/relationships/notesSlide" Target="../notesSlides/notesSlide63.xml"/><Relationship Id="rId1" Type="http://schemas.openxmlformats.org/officeDocument/2006/relationships/slideLayout" Target="../slideLayouts/slideLayout8.xml"/><Relationship Id="rId4" Type="http://schemas.openxmlformats.org/officeDocument/2006/relationships/image" Target="../media/image46.jp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hyperlink" Target="https://create.kahoot.it/details/mhw-human-reproduction/730ea2c6-b4d6-409d-98d6-93c9d4791f2f" TargetMode="External"/><Relationship Id="rId2" Type="http://schemas.openxmlformats.org/officeDocument/2006/relationships/notesSlide" Target="../notesSlides/notesSlide67.xml"/><Relationship Id="rId1" Type="http://schemas.openxmlformats.org/officeDocument/2006/relationships/slideLayout" Target="../slideLayouts/slideLayout7.xml"/><Relationship Id="rId5" Type="http://schemas.openxmlformats.org/officeDocument/2006/relationships/image" Target="../media/image48.jpg"/><Relationship Id="rId4" Type="http://schemas.openxmlformats.org/officeDocument/2006/relationships/image" Target="../media/image47.png"/></Relationships>
</file>

<file path=ppt/slides/_rels/slide68.xml.rels><?xml version="1.0" encoding="UTF-8" standalone="yes"?>
<Relationships xmlns="http://schemas.openxmlformats.org/package/2006/relationships"><Relationship Id="rId3" Type="http://schemas.openxmlformats.org/officeDocument/2006/relationships/hyperlink" Target="http://www.youtube.com/watch?v=IhcC_hfxyME" TargetMode="External"/><Relationship Id="rId2" Type="http://schemas.openxmlformats.org/officeDocument/2006/relationships/notesSlide" Target="../notesSlides/notesSlide68.xml"/><Relationship Id="rId1" Type="http://schemas.openxmlformats.org/officeDocument/2006/relationships/slideLayout" Target="../slideLayouts/slideLayout8.xml"/><Relationship Id="rId6" Type="http://schemas.openxmlformats.org/officeDocument/2006/relationships/image" Target="../media/image50.jpg"/><Relationship Id="rId5" Type="http://schemas.openxmlformats.org/officeDocument/2006/relationships/hyperlink" Target="http://www.youtube.com/watch?v=xYmGnlS1oik" TargetMode="External"/><Relationship Id="rId4" Type="http://schemas.openxmlformats.org/officeDocument/2006/relationships/image" Target="../media/image49.jpg"/></Relationships>
</file>

<file path=ppt/slides/_rels/slide69.xml.rels><?xml version="1.0" encoding="UTF-8" standalone="yes"?>
<Relationships xmlns="http://schemas.openxmlformats.org/package/2006/relationships"><Relationship Id="rId3" Type="http://schemas.openxmlformats.org/officeDocument/2006/relationships/hyperlink" Target="https://youtu.be/RQQcJNJNAjQ?si=Cldeld-SyJ5nT2N9" TargetMode="External"/><Relationship Id="rId2" Type="http://schemas.openxmlformats.org/officeDocument/2006/relationships/notesSlide" Target="../notesSlides/notesSlide69.xml"/><Relationship Id="rId1" Type="http://schemas.openxmlformats.org/officeDocument/2006/relationships/slideLayout" Target="../slideLayouts/slideLayout8.xml"/><Relationship Id="rId4" Type="http://schemas.openxmlformats.org/officeDocument/2006/relationships/image" Target="../media/image5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2.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5.xml"/><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7.xml"/><Relationship Id="rId1" Type="http://schemas.openxmlformats.org/officeDocument/2006/relationships/slideLayout" Target="../slideLayouts/slideLayout8.xml"/><Relationship Id="rId4" Type="http://schemas.openxmlformats.org/officeDocument/2006/relationships/image" Target="../media/image57.png"/></Relationships>
</file>

<file path=ppt/slides/_rels/slide78.xml.rels><?xml version="1.0" encoding="UTF-8" standalone="yes"?>
<Relationships xmlns="http://schemas.openxmlformats.org/package/2006/relationships"><Relationship Id="rId3" Type="http://schemas.openxmlformats.org/officeDocument/2006/relationships/hyperlink" Target="http://www.youtube.com/watch?v=hGQ6fAB7IRs" TargetMode="External"/><Relationship Id="rId2" Type="http://schemas.openxmlformats.org/officeDocument/2006/relationships/notesSlide" Target="../notesSlides/notesSlide78.xml"/><Relationship Id="rId1" Type="http://schemas.openxmlformats.org/officeDocument/2006/relationships/slideLayout" Target="../slideLayouts/slideLayout8.xml"/><Relationship Id="rId4" Type="http://schemas.openxmlformats.org/officeDocument/2006/relationships/image" Target="../media/image58.jpg"/></Relationships>
</file>

<file path=ppt/slides/_rels/slide7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9.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0.xml"/><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1.xml"/><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hyperlink" Target="https://madhatterwellness.com/courses/self-paced-staff-training/" TargetMode="External"/><Relationship Id="rId2" Type="http://schemas.openxmlformats.org/officeDocument/2006/relationships/notesSlide" Target="../notesSlides/notesSlide90.xml"/><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92.xml"/><Relationship Id="rId1" Type="http://schemas.openxmlformats.org/officeDocument/2006/relationships/slideLayout" Target="../slideLayouts/slideLayout3.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93.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93.xml"/><Relationship Id="rId1" Type="http://schemas.openxmlformats.org/officeDocument/2006/relationships/slideLayout" Target="../slideLayouts/slideLayout8.xml"/></Relationships>
</file>

<file path=ppt/slides/_rels/slide9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hyperlink" Target="mailto:katie@sfaabilities.com" TargetMode="External"/><Relationship Id="rId2" Type="http://schemas.openxmlformats.org/officeDocument/2006/relationships/notesSlide" Target="../notesSlides/notesSlide97.xml"/><Relationship Id="rId1" Type="http://schemas.openxmlformats.org/officeDocument/2006/relationships/slideLayout" Target="../slideLayouts/slideLayout3.xml"/><Relationship Id="rId5" Type="http://schemas.openxmlformats.org/officeDocument/2006/relationships/image" Target="../media/image67.png"/><Relationship Id="rId4" Type="http://schemas.openxmlformats.org/officeDocument/2006/relationships/hyperlink" Target="http://www.madhatterwellness.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5"/>
          <p:cNvSpPr txBox="1">
            <a:spLocks noGrp="1"/>
          </p:cNvSpPr>
          <p:nvPr>
            <p:ph type="ctrTitle"/>
          </p:nvPr>
        </p:nvSpPr>
        <p:spPr>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accent1"/>
              </a:buClr>
              <a:buSzPts val="3600"/>
              <a:buFont typeface="Raleway Light"/>
              <a:buNone/>
            </a:pPr>
            <a:r>
              <a:rPr lang="en-US" sz="3600" b="1" dirty="0">
                <a:ea typeface="Raleway"/>
                <a:sym typeface="Raleway"/>
              </a:rPr>
              <a:t>Sexuality for All Abilities: </a:t>
            </a:r>
            <a:br>
              <a:rPr lang="en-US" sz="3600" b="1" dirty="0">
                <a:ea typeface="Raleway"/>
                <a:sym typeface="Raleway"/>
              </a:rPr>
            </a:br>
            <a:r>
              <a:rPr lang="en-US" sz="3600" b="1" dirty="0">
                <a:ea typeface="Raleway"/>
                <a:sym typeface="Raleway"/>
              </a:rPr>
              <a:t>Curriculum Training </a:t>
            </a:r>
            <a:endParaRPr lang="en-US" sz="3200" b="1" dirty="0">
              <a:ea typeface="Raleway"/>
              <a:sym typeface="Raleway"/>
            </a:endParaRPr>
          </a:p>
        </p:txBody>
      </p:sp>
      <p:sp>
        <p:nvSpPr>
          <p:cNvPr id="103" name="Google Shape;103;p15"/>
          <p:cNvSpPr txBox="1">
            <a:spLocks noGrp="1"/>
          </p:cNvSpPr>
          <p:nvPr>
            <p:ph type="subTitle" idx="1"/>
          </p:nvPr>
        </p:nvSpPr>
        <p:spPr>
          <a:xfrm>
            <a:off x="462013" y="3840483"/>
            <a:ext cx="8222381" cy="813380"/>
          </a:xfrm>
          <a:prstGeom prst="rect">
            <a:avLst/>
          </a:prstGeom>
          <a:noFill/>
          <a:ln>
            <a:noFill/>
          </a:ln>
        </p:spPr>
        <p:txBody>
          <a:bodyPr spcFirstLastPara="1" wrap="square" lIns="91425" tIns="45700" rIns="91425" bIns="45700" anchor="t" anchorCtr="0">
            <a:normAutofit lnSpcReduction="10000"/>
          </a:bodyPr>
          <a:lstStyle/>
          <a:p>
            <a:pPr marL="0" lvl="0" indent="0" algn="ctr" rtl="0">
              <a:lnSpc>
                <a:spcPct val="100000"/>
              </a:lnSpc>
              <a:spcBef>
                <a:spcPts val="0"/>
              </a:spcBef>
              <a:spcAft>
                <a:spcPts val="0"/>
              </a:spcAft>
              <a:buSzPts val="1800"/>
              <a:buNone/>
            </a:pPr>
            <a:r>
              <a:rPr lang="en-US" dirty="0"/>
              <a:t>Katie Thune, MA Ed.</a:t>
            </a:r>
            <a:endParaRPr dirty="0"/>
          </a:p>
          <a:p>
            <a:pPr marL="0" lvl="0" indent="0" algn="ctr" rtl="0">
              <a:lnSpc>
                <a:spcPct val="100000"/>
              </a:lnSpc>
              <a:spcAft>
                <a:spcPts val="0"/>
              </a:spcAft>
              <a:buSzPts val="1800"/>
              <a:buNone/>
            </a:pPr>
            <a:r>
              <a:rPr lang="en-US" dirty="0"/>
              <a:t>Anna Hayek</a:t>
            </a:r>
            <a:endParaRPr dirty="0"/>
          </a:p>
        </p:txBody>
      </p:sp>
      <p:sp>
        <p:nvSpPr>
          <p:cNvPr id="2" name="Text Placeholder 1">
            <a:extLst>
              <a:ext uri="{FF2B5EF4-FFF2-40B4-BE49-F238E27FC236}">
                <a16:creationId xmlns:a16="http://schemas.microsoft.com/office/drawing/2014/main" id="{2647EFB7-97B7-3302-4704-FA9EDFEE12CD}"/>
              </a:ext>
            </a:extLst>
          </p:cNvPr>
          <p:cNvSpPr>
            <a:spLocks noGrp="1"/>
          </p:cNvSpPr>
          <p:nvPr>
            <p:ph type="body" sz="quarter" idx="10"/>
          </p:nvPr>
        </p:nvSpPr>
        <p:spPr>
          <a:xfrm>
            <a:off x="462013" y="4653863"/>
            <a:ext cx="8228577" cy="458137"/>
          </a:xfrm>
        </p:spPr>
        <p:txBody>
          <a:bodyPr/>
          <a:lstStyle/>
          <a:p>
            <a:r>
              <a:rPr lang="en-US" sz="2400" dirty="0">
                <a:hlinkClick r:id="rId3"/>
              </a:rPr>
              <a:t>madhatterwellness.com</a:t>
            </a:r>
            <a:endParaRPr lang="en-US" sz="2400" dirty="0"/>
          </a:p>
        </p:txBody>
      </p:sp>
      <p:pic>
        <p:nvPicPr>
          <p:cNvPr id="4" name="Google Shape;17;p2" descr="Mad Hatter Wellness logo">
            <a:extLst>
              <a:ext uri="{FF2B5EF4-FFF2-40B4-BE49-F238E27FC236}">
                <a16:creationId xmlns:a16="http://schemas.microsoft.com/office/drawing/2014/main" id="{670B02D2-2083-6055-1432-AD6670FF50A7}"/>
              </a:ext>
            </a:extLst>
          </p:cNvPr>
          <p:cNvPicPr preferRelativeResize="0"/>
          <p:nvPr/>
        </p:nvPicPr>
        <p:blipFill rotWithShape="1">
          <a:blip r:embed="rId4">
            <a:alphaModFix/>
          </a:blip>
          <a:srcRect/>
          <a:stretch/>
        </p:blipFill>
        <p:spPr>
          <a:xfrm>
            <a:off x="3321795" y="5215782"/>
            <a:ext cx="937313" cy="937313"/>
          </a:xfrm>
          <a:prstGeom prst="rect">
            <a:avLst/>
          </a:prstGeom>
          <a:noFill/>
          <a:ln>
            <a:noFill/>
          </a:ln>
        </p:spPr>
      </p:pic>
      <p:pic>
        <p:nvPicPr>
          <p:cNvPr id="3" name="Google Shape;16;p2" descr="Sexuality for All Abilities logo">
            <a:extLst>
              <a:ext uri="{FF2B5EF4-FFF2-40B4-BE49-F238E27FC236}">
                <a16:creationId xmlns:a16="http://schemas.microsoft.com/office/drawing/2014/main" id="{CA70F6B7-8216-72BF-0EBE-0097B3E60BEC}"/>
              </a:ext>
            </a:extLst>
          </p:cNvPr>
          <p:cNvPicPr preferRelativeResize="0"/>
          <p:nvPr/>
        </p:nvPicPr>
        <p:blipFill rotWithShape="1">
          <a:blip r:embed="rId5">
            <a:alphaModFix/>
          </a:blip>
          <a:srcRect/>
          <a:stretch/>
        </p:blipFill>
        <p:spPr>
          <a:xfrm>
            <a:off x="4759828" y="5273382"/>
            <a:ext cx="1489772" cy="79624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4"/>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1"/>
              </a:buClr>
              <a:buSzPts val="3300"/>
              <a:buFont typeface="Raleway Light"/>
              <a:buNone/>
            </a:pPr>
            <a:r>
              <a:rPr lang="en-US" dirty="0">
                <a:latin typeface="Calibri" panose="020F0502020204030204" pitchFamily="34" charset="0"/>
                <a:ea typeface="Raleway"/>
                <a:cs typeface="Calibri" panose="020F0502020204030204" pitchFamily="34" charset="0"/>
                <a:sym typeface="Raleway"/>
              </a:rPr>
              <a:t>Focus Question</a:t>
            </a:r>
          </a:p>
        </p:txBody>
      </p:sp>
      <p:sp>
        <p:nvSpPr>
          <p:cNvPr id="168" name="Google Shape;168;p24"/>
          <p:cNvSpPr txBox="1">
            <a:spLocks noGrp="1"/>
          </p:cNvSpPr>
          <p:nvPr>
            <p:ph idx="1"/>
          </p:nvPr>
        </p:nvSpPr>
        <p:spPr>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2800"/>
              <a:buNone/>
            </a:pPr>
            <a:r>
              <a:rPr lang="en-US" sz="2800" dirty="0"/>
              <a:t>What was your experience with sex ed growing up?  Think about at school, with family and friends, etc.</a:t>
            </a:r>
            <a:endParaRP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5"/>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1"/>
              </a:buClr>
              <a:buSzPts val="3300"/>
              <a:buFont typeface="Raleway Light"/>
              <a:buNone/>
            </a:pPr>
            <a:r>
              <a:rPr lang="en-US" dirty="0">
                <a:latin typeface="Calibri" panose="020F0502020204030204" pitchFamily="34" charset="0"/>
                <a:ea typeface="Raleway"/>
                <a:cs typeface="Calibri" panose="020F0502020204030204" pitchFamily="34" charset="0"/>
                <a:sym typeface="Raleway"/>
              </a:rPr>
              <a:t>How Has Sexual Education Failed People with Disabilities?</a:t>
            </a:r>
          </a:p>
        </p:txBody>
      </p:sp>
      <p:sp>
        <p:nvSpPr>
          <p:cNvPr id="2" name="Content Placeholder 1">
            <a:extLst>
              <a:ext uri="{FF2B5EF4-FFF2-40B4-BE49-F238E27FC236}">
                <a16:creationId xmlns:a16="http://schemas.microsoft.com/office/drawing/2014/main" id="{C9B3932D-E50A-2649-DD31-E922C6A96913}"/>
              </a:ext>
            </a:extLst>
          </p:cNvPr>
          <p:cNvSpPr>
            <a:spLocks noGrp="1"/>
          </p:cNvSpPr>
          <p:nvPr>
            <p:ph idx="1"/>
          </p:nvPr>
        </p:nvSpPr>
        <p:spPr/>
        <p:txBody>
          <a:bodyPr/>
          <a:lstStyle/>
          <a:p>
            <a:r>
              <a:rPr lang="en-US" dirty="0"/>
              <a:t>Lack of education</a:t>
            </a:r>
          </a:p>
          <a:p>
            <a:r>
              <a:rPr lang="en-US" dirty="0"/>
              <a:t>Stranger Danger principle</a:t>
            </a:r>
          </a:p>
          <a:p>
            <a:r>
              <a:rPr lang="en-US" dirty="0"/>
              <a:t>Sex ed as abuse prevention</a:t>
            </a:r>
          </a:p>
          <a:p>
            <a:r>
              <a:rPr lang="en-US" dirty="0"/>
              <a:t>Reactive education</a:t>
            </a:r>
          </a:p>
          <a:p>
            <a:r>
              <a:rPr lang="en-US" dirty="0"/>
              <a:t>Hidden curriculum</a:t>
            </a:r>
          </a:p>
          <a:p>
            <a:r>
              <a:rPr lang="en-US" dirty="0"/>
              <a:t>Informal curriculum</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6"/>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1"/>
              </a:buClr>
              <a:buSzPts val="3300"/>
              <a:buFont typeface="Raleway Light"/>
              <a:buNone/>
            </a:pPr>
            <a:r>
              <a:rPr lang="en-US" dirty="0">
                <a:latin typeface="Calibri" panose="020F0502020204030204" pitchFamily="34" charset="0"/>
                <a:ea typeface="Raleway"/>
                <a:cs typeface="Calibri" panose="020F0502020204030204" pitchFamily="34" charset="0"/>
                <a:sym typeface="Raleway"/>
              </a:rPr>
              <a:t>Our Hope for Sexuality Education</a:t>
            </a:r>
          </a:p>
        </p:txBody>
      </p:sp>
      <p:sp>
        <p:nvSpPr>
          <p:cNvPr id="2" name="Content Placeholder 1">
            <a:extLst>
              <a:ext uri="{FF2B5EF4-FFF2-40B4-BE49-F238E27FC236}">
                <a16:creationId xmlns:a16="http://schemas.microsoft.com/office/drawing/2014/main" id="{F28A9722-CA61-6F3A-C6A8-803D8710194A}"/>
              </a:ext>
            </a:extLst>
          </p:cNvPr>
          <p:cNvSpPr>
            <a:spLocks noGrp="1"/>
          </p:cNvSpPr>
          <p:nvPr>
            <p:ph idx="1"/>
          </p:nvPr>
        </p:nvSpPr>
        <p:spPr/>
        <p:txBody>
          <a:bodyPr/>
          <a:lstStyle/>
          <a:p>
            <a:r>
              <a:rPr lang="en-US" dirty="0"/>
              <a:t>Comprehensive</a:t>
            </a:r>
          </a:p>
          <a:p>
            <a:r>
              <a:rPr lang="en-US" dirty="0"/>
              <a:t>Non-reactive</a:t>
            </a:r>
          </a:p>
          <a:p>
            <a:r>
              <a:rPr lang="en-US" dirty="0"/>
              <a:t>Non-judgmental</a:t>
            </a:r>
          </a:p>
          <a:p>
            <a:r>
              <a:rPr lang="en-US" dirty="0"/>
              <a:t>Non-shaming</a:t>
            </a:r>
          </a:p>
          <a:p>
            <a:r>
              <a:rPr lang="en-US" dirty="0"/>
              <a:t>Inclusive (age, gender, disability, race, sexual orientation, etc.)</a:t>
            </a:r>
          </a:p>
          <a:p>
            <a:r>
              <a:rPr lang="en-US" dirty="0"/>
              <a:t>Accessible to ALL</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27"/>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1"/>
              </a:buClr>
              <a:buSzPts val="3300"/>
              <a:buFont typeface="Raleway Light"/>
              <a:buNone/>
            </a:pPr>
            <a:r>
              <a:rPr lang="en-US" dirty="0">
                <a:latin typeface="Calibri" panose="020F0502020204030204" pitchFamily="34" charset="0"/>
                <a:ea typeface="Raleway"/>
                <a:cs typeface="Calibri" panose="020F0502020204030204" pitchFamily="34" charset="0"/>
                <a:sym typeface="Raleway"/>
              </a:rPr>
              <a:t>Comprehensive Sex Ed to Us</a:t>
            </a:r>
          </a:p>
        </p:txBody>
      </p:sp>
      <p:sp>
        <p:nvSpPr>
          <p:cNvPr id="189" name="Google Shape;189;p27"/>
          <p:cNvSpPr txBox="1">
            <a:spLocks noGrp="1"/>
          </p:cNvSpPr>
          <p:nvPr>
            <p:ph idx="1"/>
          </p:nvPr>
        </p:nvSpPr>
        <p:spPr>
          <a:xfrm>
            <a:off x="608646" y="2829711"/>
            <a:ext cx="8250174" cy="358548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600"/>
              </a:spcBef>
              <a:spcAft>
                <a:spcPts val="1200"/>
              </a:spcAft>
              <a:buSzPts val="2300"/>
              <a:buNone/>
            </a:pPr>
            <a:r>
              <a:rPr lang="en-US" b="1" dirty="0"/>
              <a:t>Sexuality is not just about sex. It’s also about life and relationships - relationships with others, ourselves, and our bodies.</a:t>
            </a:r>
            <a:endParaRPr dirty="0"/>
          </a:p>
          <a:p>
            <a:pPr marL="0" lvl="0" indent="0" algn="l" rtl="0">
              <a:lnSpc>
                <a:spcPct val="100000"/>
              </a:lnSpc>
              <a:spcBef>
                <a:spcPts val="600"/>
              </a:spcBef>
              <a:spcAft>
                <a:spcPts val="1200"/>
              </a:spcAft>
              <a:buSzPts val="2300"/>
              <a:buNone/>
            </a:pPr>
            <a:r>
              <a:rPr lang="en-US" b="1" dirty="0"/>
              <a:t>Comprehensive sex education (CSE)</a:t>
            </a:r>
            <a:r>
              <a:rPr lang="en-US" dirty="0"/>
              <a:t> is a sex education instruction method based on curriculum that aims to empower students with </a:t>
            </a:r>
            <a:r>
              <a:rPr lang="en-US" b="1" dirty="0"/>
              <a:t>knowledge, attitudes, skills and values</a:t>
            </a:r>
            <a:r>
              <a:rPr lang="en-US" dirty="0"/>
              <a:t> to make </a:t>
            </a:r>
            <a:r>
              <a:rPr lang="en-US" b="1" dirty="0"/>
              <a:t>appropriate, healthy, and safe choices </a:t>
            </a:r>
            <a:r>
              <a:rPr lang="en-US" dirty="0"/>
              <a:t>in their sexual lives. CSE includes learning about and practicing self-determination and self-advocacy.</a:t>
            </a:r>
            <a:endParaRP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8"/>
          <p:cNvSpPr txBox="1">
            <a:spLocks noGrp="1"/>
          </p:cNvSpPr>
          <p:nvPr>
            <p:ph type="title"/>
          </p:nvPr>
        </p:nvSpPr>
        <p:spPr>
          <a:xfrm>
            <a:off x="182880" y="1748028"/>
            <a:ext cx="8961120" cy="751332"/>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1"/>
              </a:buClr>
              <a:buSzPts val="3300"/>
              <a:buFont typeface="Raleway Light"/>
              <a:buNone/>
            </a:pPr>
            <a:r>
              <a:rPr lang="en-US" dirty="0">
                <a:latin typeface="Calibri" panose="020F0502020204030204" pitchFamily="34" charset="0"/>
                <a:ea typeface="Raleway"/>
                <a:cs typeface="Calibri" panose="020F0502020204030204" pitchFamily="34" charset="0"/>
                <a:sym typeface="Raleway"/>
              </a:rPr>
              <a:t>Sexual Rights for People with Disabilities</a:t>
            </a:r>
          </a:p>
        </p:txBody>
      </p:sp>
      <p:sp>
        <p:nvSpPr>
          <p:cNvPr id="2" name="Content Placeholder 1">
            <a:extLst>
              <a:ext uri="{FF2B5EF4-FFF2-40B4-BE49-F238E27FC236}">
                <a16:creationId xmlns:a16="http://schemas.microsoft.com/office/drawing/2014/main" id="{CF6046ED-CB2E-7E2A-E6BC-D0447256B2BF}"/>
              </a:ext>
            </a:extLst>
          </p:cNvPr>
          <p:cNvSpPr>
            <a:spLocks noGrp="1"/>
          </p:cNvSpPr>
          <p:nvPr>
            <p:ph idx="1"/>
          </p:nvPr>
        </p:nvSpPr>
        <p:spPr>
          <a:xfrm>
            <a:off x="608647" y="2523424"/>
            <a:ext cx="8080664" cy="3992881"/>
          </a:xfrm>
        </p:spPr>
        <p:txBody>
          <a:bodyPr/>
          <a:lstStyle/>
          <a:p>
            <a:pPr marL="0" indent="0">
              <a:lnSpc>
                <a:spcPct val="80000"/>
              </a:lnSpc>
              <a:spcBef>
                <a:spcPts val="0"/>
              </a:spcBef>
              <a:spcAft>
                <a:spcPts val="600"/>
              </a:spcAft>
              <a:buNone/>
            </a:pPr>
            <a:r>
              <a:rPr lang="en-US" dirty="0"/>
              <a:t>People with disabilities have a right to: </a:t>
            </a:r>
          </a:p>
          <a:p>
            <a:pPr>
              <a:lnSpc>
                <a:spcPct val="80000"/>
              </a:lnSpc>
              <a:spcBef>
                <a:spcPts val="0"/>
              </a:spcBef>
              <a:spcAft>
                <a:spcPts val="600"/>
              </a:spcAft>
            </a:pPr>
            <a:r>
              <a:rPr lang="en-US" dirty="0"/>
              <a:t>sexual education.</a:t>
            </a:r>
          </a:p>
          <a:p>
            <a:pPr>
              <a:lnSpc>
                <a:spcPct val="80000"/>
              </a:lnSpc>
              <a:spcBef>
                <a:spcPts val="0"/>
              </a:spcBef>
              <a:spcAft>
                <a:spcPts val="600"/>
              </a:spcAft>
            </a:pPr>
            <a:r>
              <a:rPr lang="en-US" dirty="0"/>
              <a:t>sexual expression.</a:t>
            </a:r>
          </a:p>
          <a:p>
            <a:pPr>
              <a:lnSpc>
                <a:spcPct val="80000"/>
              </a:lnSpc>
              <a:spcBef>
                <a:spcPts val="0"/>
              </a:spcBef>
              <a:spcAft>
                <a:spcPts val="600"/>
              </a:spcAft>
            </a:pPr>
            <a:r>
              <a:rPr lang="en-US" dirty="0"/>
              <a:t>be respected.</a:t>
            </a:r>
          </a:p>
          <a:p>
            <a:pPr>
              <a:lnSpc>
                <a:spcPct val="80000"/>
              </a:lnSpc>
              <a:spcBef>
                <a:spcPts val="0"/>
              </a:spcBef>
              <a:spcAft>
                <a:spcPts val="600"/>
              </a:spcAft>
            </a:pPr>
            <a:r>
              <a:rPr lang="en-US" dirty="0"/>
              <a:t>be protected.</a:t>
            </a:r>
          </a:p>
          <a:p>
            <a:pPr>
              <a:lnSpc>
                <a:spcPct val="80000"/>
              </a:lnSpc>
              <a:spcBef>
                <a:spcPts val="0"/>
              </a:spcBef>
              <a:spcAft>
                <a:spcPts val="600"/>
              </a:spcAft>
            </a:pPr>
            <a:r>
              <a:rPr lang="en-US" dirty="0"/>
              <a:t>be supported in all relationships.</a:t>
            </a:r>
          </a:p>
          <a:p>
            <a:pPr>
              <a:lnSpc>
                <a:spcPct val="80000"/>
              </a:lnSpc>
              <a:spcBef>
                <a:spcPts val="0"/>
              </a:spcBef>
              <a:spcAft>
                <a:spcPts val="600"/>
              </a:spcAft>
            </a:pPr>
            <a:r>
              <a:rPr lang="en-US" dirty="0"/>
              <a:t>engage in consensual sexual relationships.</a:t>
            </a:r>
          </a:p>
          <a:p>
            <a:pPr>
              <a:lnSpc>
                <a:spcPct val="80000"/>
              </a:lnSpc>
              <a:spcBef>
                <a:spcPts val="0"/>
              </a:spcBef>
              <a:spcAft>
                <a:spcPts val="600"/>
              </a:spcAft>
            </a:pPr>
            <a:r>
              <a:rPr lang="en-US" dirty="0"/>
              <a:t>acquire sexual knowledge.</a:t>
            </a:r>
          </a:p>
          <a:p>
            <a:pPr>
              <a:lnSpc>
                <a:spcPct val="80000"/>
              </a:lnSpc>
              <a:spcBef>
                <a:spcPts val="0"/>
              </a:spcBef>
              <a:spcAft>
                <a:spcPts val="600"/>
              </a:spcAft>
            </a:pPr>
            <a:r>
              <a:rPr lang="en-US" dirty="0"/>
              <a:t>make their own decisions.</a:t>
            </a:r>
          </a:p>
          <a:p>
            <a:pPr>
              <a:lnSpc>
                <a:spcPct val="80000"/>
              </a:lnSpc>
              <a:spcBef>
                <a:spcPts val="0"/>
              </a:spcBef>
              <a:spcAft>
                <a:spcPts val="600"/>
              </a:spcAft>
            </a:pPr>
            <a:r>
              <a:rPr lang="en-US" dirty="0"/>
              <a:t>be believed and seen.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203" name="Google Shape;203;p29" descr="A woman named Isabel has her arms crossed and a smile on her face as she is about to answer a question in this video." title="Isabel answer: Why is it important to teach about Healthy Relationships and Sexuality?">
            <a:hlinkClick r:id="rId3"/>
          </p:cNvPr>
          <p:cNvPicPr preferRelativeResize="0"/>
          <p:nvPr/>
        </p:nvPicPr>
        <p:blipFill>
          <a:blip r:embed="rId4">
            <a:alphaModFix/>
          </a:blip>
          <a:stretch>
            <a:fillRect/>
          </a:stretch>
        </p:blipFill>
        <p:spPr>
          <a:xfrm>
            <a:off x="1493520" y="2857501"/>
            <a:ext cx="6156960" cy="3406140"/>
          </a:xfrm>
          <a:prstGeom prst="rect">
            <a:avLst/>
          </a:prstGeom>
          <a:noFill/>
          <a:ln>
            <a:noFill/>
          </a:ln>
        </p:spPr>
      </p:pic>
      <p:sp>
        <p:nvSpPr>
          <p:cNvPr id="6" name="Title 5">
            <a:extLst>
              <a:ext uri="{FF2B5EF4-FFF2-40B4-BE49-F238E27FC236}">
                <a16:creationId xmlns:a16="http://schemas.microsoft.com/office/drawing/2014/main" id="{598246DF-4D3B-A4EC-84D0-B3C71CB82264}"/>
              </a:ext>
            </a:extLst>
          </p:cNvPr>
          <p:cNvSpPr>
            <a:spLocks noGrp="1"/>
          </p:cNvSpPr>
          <p:nvPr>
            <p:ph type="title"/>
          </p:nvPr>
        </p:nvSpPr>
        <p:spPr>
          <a:xfrm>
            <a:off x="198120" y="1572768"/>
            <a:ext cx="8945880" cy="1133856"/>
          </a:xfrm>
        </p:spPr>
        <p:txBody>
          <a:bodyPr/>
          <a:lstStyle/>
          <a:p>
            <a:r>
              <a:rPr lang="en-US" dirty="0"/>
              <a:t>Why do you think it’s important to teach about healthy relationships and sexuality?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3"/>
                                        </p:tgtEl>
                                        <p:attrNameLst>
                                          <p:attrName>style.visibility</p:attrName>
                                        </p:attrNameLst>
                                      </p:cBhvr>
                                      <p:to>
                                        <p:strVal val="visible"/>
                                      </p:to>
                                    </p:set>
                                    <p:animEffect transition="in" filter="fade">
                                      <p:cBhvr>
                                        <p:cTn id="7" dur="1000"/>
                                        <p:tgtEl>
                                          <p:spTgt spid="2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30"/>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1"/>
              </a:buClr>
              <a:buSzPts val="3300"/>
              <a:buFont typeface="Raleway Light"/>
              <a:buNone/>
            </a:pPr>
            <a:r>
              <a:rPr lang="en-US" dirty="0">
                <a:latin typeface="Calibri" panose="020F0502020204030204" pitchFamily="34" charset="0"/>
                <a:ea typeface="Raleway"/>
                <a:cs typeface="Calibri" panose="020F0502020204030204" pitchFamily="34" charset="0"/>
                <a:sym typeface="Raleway"/>
              </a:rPr>
              <a:t>Helpful Strategies for Equity – </a:t>
            </a:r>
            <a:br>
              <a:rPr lang="en-US" dirty="0">
                <a:latin typeface="Calibri" panose="020F0502020204030204" pitchFamily="34" charset="0"/>
                <a:ea typeface="Raleway"/>
                <a:cs typeface="Calibri" panose="020F0502020204030204" pitchFamily="34" charset="0"/>
                <a:sym typeface="Raleway"/>
              </a:rPr>
            </a:br>
            <a:r>
              <a:rPr lang="en-US" sz="2400" dirty="0">
                <a:latin typeface="Calibri" panose="020F0502020204030204" pitchFamily="34" charset="0"/>
                <a:ea typeface="Raleway"/>
                <a:cs typeface="Calibri" panose="020F0502020204030204" pitchFamily="34" charset="0"/>
                <a:sym typeface="Raleway"/>
              </a:rPr>
              <a:t>Sexual Health and Students With Disabilities</a:t>
            </a:r>
          </a:p>
        </p:txBody>
      </p:sp>
      <p:sp>
        <p:nvSpPr>
          <p:cNvPr id="2" name="Content Placeholder 1">
            <a:extLst>
              <a:ext uri="{FF2B5EF4-FFF2-40B4-BE49-F238E27FC236}">
                <a16:creationId xmlns:a16="http://schemas.microsoft.com/office/drawing/2014/main" id="{FCA88FE2-92F0-C809-7B82-F853532A3568}"/>
              </a:ext>
            </a:extLst>
          </p:cNvPr>
          <p:cNvSpPr>
            <a:spLocks noGrp="1"/>
          </p:cNvSpPr>
          <p:nvPr>
            <p:ph idx="1"/>
          </p:nvPr>
        </p:nvSpPr>
        <p:spPr/>
        <p:txBody>
          <a:bodyPr/>
          <a:lstStyle/>
          <a:p>
            <a:pPr>
              <a:spcBef>
                <a:spcPts val="300"/>
              </a:spcBef>
              <a:spcAft>
                <a:spcPts val="600"/>
              </a:spcAft>
            </a:pPr>
            <a:r>
              <a:rPr lang="en-US" dirty="0"/>
              <a:t>Teach accurate terms for private body parts.</a:t>
            </a:r>
          </a:p>
          <a:p>
            <a:pPr>
              <a:spcBef>
                <a:spcPts val="300"/>
              </a:spcBef>
              <a:spcAft>
                <a:spcPts val="600"/>
              </a:spcAft>
            </a:pPr>
            <a:r>
              <a:rPr lang="en-US" dirty="0"/>
              <a:t>Talk about body rights: “My body belongs to me.”</a:t>
            </a:r>
          </a:p>
          <a:p>
            <a:pPr>
              <a:spcBef>
                <a:spcPts val="300"/>
              </a:spcBef>
              <a:spcAft>
                <a:spcPts val="600"/>
              </a:spcAft>
            </a:pPr>
            <a:r>
              <a:rPr lang="en-US" dirty="0"/>
              <a:t>Use teachable moments and rules when applicable.</a:t>
            </a:r>
          </a:p>
          <a:p>
            <a:pPr>
              <a:spcBef>
                <a:spcPts val="300"/>
              </a:spcBef>
              <a:spcAft>
                <a:spcPts val="600"/>
              </a:spcAft>
            </a:pPr>
            <a:r>
              <a:rPr lang="en-US" dirty="0"/>
              <a:t>Encourage assertiveness and appropriate noncompliance.</a:t>
            </a:r>
          </a:p>
          <a:p>
            <a:pPr>
              <a:spcBef>
                <a:spcPts val="300"/>
              </a:spcBef>
              <a:spcAft>
                <a:spcPts val="600"/>
              </a:spcAft>
            </a:pPr>
            <a:r>
              <a:rPr lang="en-US" dirty="0"/>
              <a:t>Use repetition (pre-teach, re-teach, review).</a:t>
            </a:r>
          </a:p>
          <a:p>
            <a:pPr>
              <a:spcBef>
                <a:spcPts val="300"/>
              </a:spcBef>
              <a:spcAft>
                <a:spcPts val="600"/>
              </a:spcAft>
            </a:pPr>
            <a:r>
              <a:rPr lang="en-US" dirty="0"/>
              <a:t>Role-play healthy boundaries.</a:t>
            </a:r>
          </a:p>
          <a:p>
            <a:pPr>
              <a:spcBef>
                <a:spcPts val="300"/>
              </a:spcBef>
              <a:spcAft>
                <a:spcPts val="600"/>
              </a:spcAft>
            </a:pPr>
            <a:r>
              <a:rPr lang="en-US" dirty="0"/>
              <a:t>Teach and practice consent!</a:t>
            </a:r>
          </a:p>
          <a:p>
            <a:pPr>
              <a:spcBef>
                <a:spcPts val="300"/>
              </a:spcBef>
              <a:spcAft>
                <a:spcPts val="600"/>
              </a:spcAft>
            </a:pPr>
            <a:r>
              <a:rPr lang="en-US" dirty="0"/>
              <a:t>Speak less, wait more, use visuals.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31"/>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1"/>
              </a:buClr>
              <a:buSzPts val="3300"/>
              <a:buFont typeface="Raleway Light"/>
              <a:buNone/>
            </a:pPr>
            <a:r>
              <a:rPr lang="en-US" dirty="0">
                <a:latin typeface="Calibri" panose="020F0502020204030204" pitchFamily="34" charset="0"/>
                <a:ea typeface="Raleway"/>
                <a:cs typeface="Calibri" panose="020F0502020204030204" pitchFamily="34" charset="0"/>
                <a:sym typeface="Raleway"/>
              </a:rPr>
              <a:t>Self-Advocacy and Self-Determination</a:t>
            </a:r>
          </a:p>
        </p:txBody>
      </p:sp>
      <p:sp>
        <p:nvSpPr>
          <p:cNvPr id="2" name="Content Placeholder 1">
            <a:extLst>
              <a:ext uri="{FF2B5EF4-FFF2-40B4-BE49-F238E27FC236}">
                <a16:creationId xmlns:a16="http://schemas.microsoft.com/office/drawing/2014/main" id="{59D03D36-2E6C-FDD4-F215-39630747DA51}"/>
              </a:ext>
            </a:extLst>
          </p:cNvPr>
          <p:cNvSpPr>
            <a:spLocks noGrp="1"/>
          </p:cNvSpPr>
          <p:nvPr>
            <p:ph idx="1"/>
          </p:nvPr>
        </p:nvSpPr>
        <p:spPr>
          <a:xfrm>
            <a:off x="608647" y="2829711"/>
            <a:ext cx="7448153" cy="3355089"/>
          </a:xfrm>
        </p:spPr>
        <p:txBody>
          <a:bodyPr/>
          <a:lstStyle/>
          <a:p>
            <a:pPr>
              <a:spcAft>
                <a:spcPts val="1800"/>
              </a:spcAft>
            </a:pPr>
            <a:r>
              <a:rPr lang="en-US" dirty="0"/>
              <a:t>Self-advocacy is the extent to which a person has the ability to speak up for one’s self.</a:t>
            </a:r>
          </a:p>
          <a:p>
            <a:pPr>
              <a:spcAft>
                <a:spcPts val="1800"/>
              </a:spcAft>
            </a:pPr>
            <a:r>
              <a:rPr lang="en-US" dirty="0"/>
              <a:t>Self-determination requires an individual to make decisions about their own life. This includes skills such as: choice-making, decision-making, problem solving, goal setting, self-monitoring, leadership, resiliency and so much more.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 name="Title 1">
            <a:extLst>
              <a:ext uri="{FF2B5EF4-FFF2-40B4-BE49-F238E27FC236}">
                <a16:creationId xmlns:a16="http://schemas.microsoft.com/office/drawing/2014/main" id="{BCF1A034-46E3-47D8-0112-9E47F2A3570E}"/>
              </a:ext>
            </a:extLst>
          </p:cNvPr>
          <p:cNvSpPr>
            <a:spLocks noGrp="1"/>
          </p:cNvSpPr>
          <p:nvPr>
            <p:ph type="ctrTitle"/>
          </p:nvPr>
        </p:nvSpPr>
        <p:spPr/>
        <p:txBody>
          <a:bodyPr/>
          <a:lstStyle/>
          <a:p>
            <a:r>
              <a:rPr lang="en-US" dirty="0"/>
              <a:t>SEXUALITY FOR ALL ABILITIES </a:t>
            </a:r>
            <a:br>
              <a:rPr lang="en-US" dirty="0"/>
            </a:br>
            <a:r>
              <a:rPr lang="en-US" dirty="0"/>
              <a:t>CURRICULUM OVERVIEW</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33"/>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1"/>
              </a:buClr>
              <a:buSzPts val="2800"/>
              <a:buFont typeface="Raleway Light"/>
              <a:buNone/>
            </a:pPr>
            <a:r>
              <a:rPr lang="en-US" sz="2800" dirty="0">
                <a:latin typeface="Calibri" panose="020F0502020204030204" pitchFamily="34" charset="0"/>
                <a:ea typeface="Raleway"/>
                <a:cs typeface="Calibri" panose="020F0502020204030204" pitchFamily="34" charset="0"/>
                <a:sym typeface="Raleway"/>
              </a:rPr>
              <a:t>Sexuality </a:t>
            </a:r>
            <a:r>
              <a:rPr lang="en-US" sz="2800" dirty="0">
                <a:ea typeface="Raleway"/>
                <a:sym typeface="Raleway"/>
              </a:rPr>
              <a:t>f</a:t>
            </a:r>
            <a:r>
              <a:rPr lang="en-US" sz="2800" dirty="0">
                <a:latin typeface="Calibri" panose="020F0502020204030204" pitchFamily="34" charset="0"/>
                <a:ea typeface="Raleway"/>
                <a:cs typeface="Calibri" panose="020F0502020204030204" pitchFamily="34" charset="0"/>
                <a:sym typeface="Raleway"/>
              </a:rPr>
              <a:t>or All Abilities </a:t>
            </a:r>
            <a:br>
              <a:rPr lang="en-US" sz="2800" dirty="0">
                <a:latin typeface="Calibri" panose="020F0502020204030204" pitchFamily="34" charset="0"/>
                <a:ea typeface="Raleway"/>
                <a:cs typeface="Calibri" panose="020F0502020204030204" pitchFamily="34" charset="0"/>
                <a:sym typeface="Raleway"/>
              </a:rPr>
            </a:br>
            <a:r>
              <a:rPr lang="en-US" sz="2800" dirty="0">
                <a:latin typeface="Calibri" panose="020F0502020204030204" pitchFamily="34" charset="0"/>
                <a:ea typeface="Raleway"/>
                <a:cs typeface="Calibri" panose="020F0502020204030204" pitchFamily="34" charset="0"/>
                <a:sym typeface="Raleway"/>
              </a:rPr>
              <a:t>Lessons and Materials</a:t>
            </a:r>
            <a:endParaRPr lang="en-US" dirty="0">
              <a:latin typeface="Calibri" panose="020F0502020204030204" pitchFamily="34" charset="0"/>
              <a:ea typeface="Raleway"/>
              <a:cs typeface="Calibri" panose="020F0502020204030204" pitchFamily="34" charset="0"/>
              <a:sym typeface="Raleway"/>
            </a:endParaRPr>
          </a:p>
        </p:txBody>
      </p:sp>
      <p:sp>
        <p:nvSpPr>
          <p:cNvPr id="3" name="Text Placeholder 2">
            <a:extLst>
              <a:ext uri="{FF2B5EF4-FFF2-40B4-BE49-F238E27FC236}">
                <a16:creationId xmlns:a16="http://schemas.microsoft.com/office/drawing/2014/main" id="{86C2F452-2296-0833-32FE-706113B9EEAF}"/>
              </a:ext>
            </a:extLst>
          </p:cNvPr>
          <p:cNvSpPr>
            <a:spLocks noGrp="1"/>
          </p:cNvSpPr>
          <p:nvPr>
            <p:ph type="body" sz="quarter" idx="11"/>
          </p:nvPr>
        </p:nvSpPr>
        <p:spPr>
          <a:xfrm>
            <a:off x="608646" y="2791731"/>
            <a:ext cx="4042553" cy="3580269"/>
          </a:xfrm>
        </p:spPr>
        <p:txBody>
          <a:bodyPr/>
          <a:lstStyle/>
          <a:p>
            <a:pPr>
              <a:spcBef>
                <a:spcPts val="0"/>
              </a:spcBef>
            </a:pPr>
            <a:r>
              <a:rPr lang="en-US" dirty="0"/>
              <a:t>Lessons and Activities (includes flash drive with worksheets, social stories, modified lessons and other materials)</a:t>
            </a:r>
          </a:p>
          <a:p>
            <a:pPr>
              <a:spcBef>
                <a:spcPts val="0"/>
              </a:spcBef>
            </a:pPr>
            <a:r>
              <a:rPr lang="en-US" dirty="0"/>
              <a:t>Access to Safety Videos</a:t>
            </a:r>
          </a:p>
          <a:p>
            <a:pPr>
              <a:spcBef>
                <a:spcPts val="0"/>
              </a:spcBef>
            </a:pPr>
            <a:r>
              <a:rPr lang="en-US" dirty="0"/>
              <a:t>Breathing Sphere</a:t>
            </a:r>
          </a:p>
          <a:p>
            <a:pPr>
              <a:spcBef>
                <a:spcPts val="0"/>
              </a:spcBef>
            </a:pPr>
            <a:r>
              <a:rPr lang="en-US" dirty="0"/>
              <a:t>Boundaries Flip Books</a:t>
            </a:r>
          </a:p>
          <a:p>
            <a:pPr>
              <a:spcBef>
                <a:spcPts val="0"/>
              </a:spcBef>
            </a:pPr>
            <a:r>
              <a:rPr lang="en-US" dirty="0"/>
              <a:t>Red/Green Cards</a:t>
            </a:r>
          </a:p>
        </p:txBody>
      </p:sp>
      <p:pic>
        <p:nvPicPr>
          <p:cNvPr id="231" name="Google Shape;231;p33" descr="The contents of the Sexuality for All Abilities curriculum kit is shown: a binder with the instructor manual is in the middle, with a social stories booklet, green and red laminated cards, a flash drive, a packet of relaxation stories, a boundaries flip book and a sphere made of rainbow-colored plastic connecting parts. "/>
          <p:cNvPicPr preferRelativeResize="0"/>
          <p:nvPr/>
        </p:nvPicPr>
        <p:blipFill rotWithShape="1">
          <a:blip r:embed="rId3">
            <a:alphaModFix/>
          </a:blip>
          <a:srcRect t="7575" b="4817"/>
          <a:stretch/>
        </p:blipFill>
        <p:spPr>
          <a:xfrm>
            <a:off x="4485600" y="3259353"/>
            <a:ext cx="4399200" cy="289054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2" name="Title 1">
            <a:extLst>
              <a:ext uri="{FF2B5EF4-FFF2-40B4-BE49-F238E27FC236}">
                <a16:creationId xmlns:a16="http://schemas.microsoft.com/office/drawing/2014/main" id="{BFB33A02-08B6-468A-57BE-C7E001AFA4EB}"/>
              </a:ext>
            </a:extLst>
          </p:cNvPr>
          <p:cNvSpPr>
            <a:spLocks noGrp="1"/>
          </p:cNvSpPr>
          <p:nvPr>
            <p:ph type="title"/>
          </p:nvPr>
        </p:nvSpPr>
        <p:spPr/>
        <p:txBody>
          <a:bodyPr/>
          <a:lstStyle/>
          <a:p>
            <a:r>
              <a:rPr lang="en-US" dirty="0"/>
              <a:t>Training Overview</a:t>
            </a:r>
          </a:p>
        </p:txBody>
      </p:sp>
      <p:sp>
        <p:nvSpPr>
          <p:cNvPr id="3" name="Content Placeholder 2">
            <a:extLst>
              <a:ext uri="{FF2B5EF4-FFF2-40B4-BE49-F238E27FC236}">
                <a16:creationId xmlns:a16="http://schemas.microsoft.com/office/drawing/2014/main" id="{39EE78A7-9E4A-AF3B-633E-8AED54E3A1A7}"/>
              </a:ext>
            </a:extLst>
          </p:cNvPr>
          <p:cNvSpPr>
            <a:spLocks noGrp="1"/>
          </p:cNvSpPr>
          <p:nvPr>
            <p:ph idx="1"/>
          </p:nvPr>
        </p:nvSpPr>
        <p:spPr>
          <a:xfrm>
            <a:off x="608647" y="2706625"/>
            <a:ext cx="8080664" cy="3715776"/>
          </a:xfrm>
        </p:spPr>
        <p:txBody>
          <a:bodyPr/>
          <a:lstStyle/>
          <a:p>
            <a:pPr>
              <a:spcBef>
                <a:spcPts val="0"/>
              </a:spcBef>
            </a:pPr>
            <a:r>
              <a:rPr lang="en-US" dirty="0"/>
              <a:t>Centering and Check In</a:t>
            </a:r>
          </a:p>
          <a:p>
            <a:pPr>
              <a:spcBef>
                <a:spcPts val="0"/>
              </a:spcBef>
            </a:pPr>
            <a:r>
              <a:rPr lang="en-US" dirty="0"/>
              <a:t>Challenges in Society/Equitable Sex Education</a:t>
            </a:r>
          </a:p>
          <a:p>
            <a:pPr>
              <a:spcBef>
                <a:spcPts val="0"/>
              </a:spcBef>
            </a:pPr>
            <a:r>
              <a:rPr lang="en-US" dirty="0"/>
              <a:t>Sexuality for All Abilities Curriculum Overview</a:t>
            </a:r>
          </a:p>
          <a:p>
            <a:pPr>
              <a:spcBef>
                <a:spcPts val="0"/>
              </a:spcBef>
            </a:pPr>
            <a:r>
              <a:rPr lang="en-US" dirty="0"/>
              <a:t>Tips for Learners with High Needs</a:t>
            </a:r>
          </a:p>
          <a:p>
            <a:pPr>
              <a:spcBef>
                <a:spcPts val="0"/>
              </a:spcBef>
            </a:pPr>
            <a:r>
              <a:rPr lang="en-US" dirty="0"/>
              <a:t>Answering Difficult Questions</a:t>
            </a:r>
          </a:p>
          <a:p>
            <a:pPr>
              <a:spcBef>
                <a:spcPts val="0"/>
              </a:spcBef>
            </a:pPr>
            <a:r>
              <a:rPr lang="en-US" dirty="0"/>
              <a:t>Trauma Informed and Inclusive Interactions</a:t>
            </a:r>
          </a:p>
          <a:p>
            <a:pPr>
              <a:spcBef>
                <a:spcPts val="0"/>
              </a:spcBef>
            </a:pPr>
            <a:r>
              <a:rPr lang="en-US" dirty="0"/>
              <a:t>Q &amp; A</a:t>
            </a:r>
          </a:p>
          <a:p>
            <a:pPr>
              <a:spcBef>
                <a:spcPts val="0"/>
              </a:spcBef>
            </a:pPr>
            <a:r>
              <a:rPr lang="en-US" dirty="0"/>
              <a:t>Close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34"/>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1"/>
              </a:buClr>
              <a:buSzPts val="3300"/>
              <a:buFont typeface="Raleway Light"/>
              <a:buNone/>
            </a:pPr>
            <a:r>
              <a:rPr lang="en-US" dirty="0">
                <a:latin typeface="Calibri" panose="020F0502020204030204" pitchFamily="34" charset="0"/>
                <a:ea typeface="Raleway"/>
                <a:cs typeface="Calibri" panose="020F0502020204030204" pitchFamily="34" charset="0"/>
                <a:sym typeface="Raleway"/>
              </a:rPr>
              <a:t>Contents in SFAA</a:t>
            </a:r>
          </a:p>
        </p:txBody>
      </p:sp>
      <p:sp>
        <p:nvSpPr>
          <p:cNvPr id="2" name="Text Placeholder 1">
            <a:extLst>
              <a:ext uri="{FF2B5EF4-FFF2-40B4-BE49-F238E27FC236}">
                <a16:creationId xmlns:a16="http://schemas.microsoft.com/office/drawing/2014/main" id="{7C4710B4-8DE0-1066-B5A4-28E075542C10}"/>
              </a:ext>
            </a:extLst>
          </p:cNvPr>
          <p:cNvSpPr>
            <a:spLocks noGrp="1"/>
          </p:cNvSpPr>
          <p:nvPr>
            <p:ph type="body" sz="quarter" idx="10"/>
          </p:nvPr>
        </p:nvSpPr>
        <p:spPr>
          <a:xfrm>
            <a:off x="608648" y="2803765"/>
            <a:ext cx="3972800" cy="3787305"/>
          </a:xfrm>
        </p:spPr>
        <p:txBody>
          <a:bodyPr/>
          <a:lstStyle/>
          <a:p>
            <a:pPr>
              <a:spcBef>
                <a:spcPts val="0"/>
              </a:spcBef>
              <a:spcAft>
                <a:spcPts val="600"/>
              </a:spcAft>
            </a:pPr>
            <a:r>
              <a:rPr lang="en-US" dirty="0"/>
              <a:t>Healthy Relationships</a:t>
            </a:r>
          </a:p>
          <a:p>
            <a:pPr>
              <a:spcBef>
                <a:spcPts val="0"/>
              </a:spcBef>
              <a:spcAft>
                <a:spcPts val="600"/>
              </a:spcAft>
            </a:pPr>
            <a:r>
              <a:rPr lang="en-US" dirty="0"/>
              <a:t>Safe and Healthy Boundaries</a:t>
            </a:r>
          </a:p>
          <a:p>
            <a:pPr>
              <a:spcBef>
                <a:spcPts val="0"/>
              </a:spcBef>
              <a:spcAft>
                <a:spcPts val="600"/>
              </a:spcAft>
            </a:pPr>
            <a:r>
              <a:rPr lang="en-US" dirty="0"/>
              <a:t>Private and Public</a:t>
            </a:r>
          </a:p>
          <a:p>
            <a:pPr>
              <a:spcBef>
                <a:spcPts val="0"/>
              </a:spcBef>
              <a:spcAft>
                <a:spcPts val="600"/>
              </a:spcAft>
            </a:pPr>
            <a:r>
              <a:rPr lang="en-US" dirty="0"/>
              <a:t>Romantic Relationships</a:t>
            </a:r>
          </a:p>
          <a:p>
            <a:pPr>
              <a:spcBef>
                <a:spcPts val="0"/>
              </a:spcBef>
              <a:spcAft>
                <a:spcPts val="600"/>
              </a:spcAft>
            </a:pPr>
            <a:r>
              <a:rPr lang="en-US" dirty="0"/>
              <a:t>Puberty/Changes in Our Body</a:t>
            </a:r>
          </a:p>
          <a:p>
            <a:pPr>
              <a:spcBef>
                <a:spcPts val="0"/>
              </a:spcBef>
              <a:spcAft>
                <a:spcPts val="600"/>
              </a:spcAft>
            </a:pPr>
            <a:r>
              <a:rPr lang="en-US" dirty="0"/>
              <a:t>Human Reproduction</a:t>
            </a:r>
          </a:p>
          <a:p>
            <a:pPr>
              <a:spcBef>
                <a:spcPts val="0"/>
              </a:spcBef>
              <a:spcAft>
                <a:spcPts val="600"/>
              </a:spcAft>
            </a:pPr>
            <a:r>
              <a:rPr lang="en-US" dirty="0"/>
              <a:t>Pregnancy</a:t>
            </a:r>
          </a:p>
        </p:txBody>
      </p:sp>
      <p:sp>
        <p:nvSpPr>
          <p:cNvPr id="3" name="Text Placeholder 2">
            <a:extLst>
              <a:ext uri="{FF2B5EF4-FFF2-40B4-BE49-F238E27FC236}">
                <a16:creationId xmlns:a16="http://schemas.microsoft.com/office/drawing/2014/main" id="{7EB73FB4-2A9E-0219-2EB6-E8DA80F21762}"/>
              </a:ext>
            </a:extLst>
          </p:cNvPr>
          <p:cNvSpPr>
            <a:spLocks noGrp="1"/>
          </p:cNvSpPr>
          <p:nvPr>
            <p:ph type="body" sz="quarter" idx="11"/>
          </p:nvPr>
        </p:nvSpPr>
        <p:spPr/>
        <p:txBody>
          <a:bodyPr/>
          <a:lstStyle/>
          <a:p>
            <a:pPr>
              <a:spcBef>
                <a:spcPts val="0"/>
              </a:spcBef>
              <a:spcAft>
                <a:spcPts val="600"/>
              </a:spcAft>
            </a:pPr>
            <a:r>
              <a:rPr lang="en-US" dirty="0"/>
              <a:t>Outcomes of Sexual Activity</a:t>
            </a:r>
          </a:p>
          <a:p>
            <a:pPr>
              <a:spcBef>
                <a:spcPts val="0"/>
              </a:spcBef>
              <a:spcAft>
                <a:spcPts val="600"/>
              </a:spcAft>
            </a:pPr>
            <a:r>
              <a:rPr lang="en-US" dirty="0"/>
              <a:t>Gender</a:t>
            </a:r>
          </a:p>
          <a:p>
            <a:pPr>
              <a:spcBef>
                <a:spcPts val="0"/>
              </a:spcBef>
              <a:spcAft>
                <a:spcPts val="600"/>
              </a:spcAft>
            </a:pPr>
            <a:r>
              <a:rPr lang="en-US" dirty="0"/>
              <a:t>Sexual Orientation</a:t>
            </a:r>
          </a:p>
          <a:p>
            <a:pPr>
              <a:spcBef>
                <a:spcPts val="0"/>
              </a:spcBef>
              <a:spcAft>
                <a:spcPts val="600"/>
              </a:spcAft>
            </a:pPr>
            <a:r>
              <a:rPr lang="en-US" dirty="0"/>
              <a:t>Consent and Body Rights</a:t>
            </a:r>
          </a:p>
          <a:p>
            <a:pPr>
              <a:spcBef>
                <a:spcPts val="0"/>
              </a:spcBef>
              <a:spcAft>
                <a:spcPts val="600"/>
              </a:spcAft>
            </a:pPr>
            <a:r>
              <a:rPr lang="en-US" dirty="0"/>
              <a:t>Get Away and Tell Someone</a:t>
            </a:r>
          </a:p>
          <a:p>
            <a:pPr>
              <a:spcBef>
                <a:spcPts val="0"/>
              </a:spcBef>
              <a:spcAft>
                <a:spcPts val="600"/>
              </a:spcAft>
            </a:pPr>
            <a:r>
              <a:rPr lang="en-US" dirty="0"/>
              <a:t>Social Media Literacy and Online Safety</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35"/>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1"/>
              </a:buClr>
              <a:buSzPts val="3300"/>
              <a:buFont typeface="Raleway Light"/>
              <a:buNone/>
            </a:pPr>
            <a:r>
              <a:rPr lang="en-US" dirty="0">
                <a:latin typeface="Calibri" panose="020F0502020204030204" pitchFamily="34" charset="0"/>
                <a:ea typeface="Raleway"/>
                <a:cs typeface="Calibri" panose="020F0502020204030204" pitchFamily="34" charset="0"/>
                <a:sym typeface="Raleway"/>
              </a:rPr>
              <a:t>Additional Materials</a:t>
            </a:r>
          </a:p>
        </p:txBody>
      </p:sp>
      <p:sp>
        <p:nvSpPr>
          <p:cNvPr id="2" name="Content Placeholder 1">
            <a:extLst>
              <a:ext uri="{FF2B5EF4-FFF2-40B4-BE49-F238E27FC236}">
                <a16:creationId xmlns:a16="http://schemas.microsoft.com/office/drawing/2014/main" id="{A6770028-FF7F-A4C6-8A03-85D009071A11}"/>
              </a:ext>
            </a:extLst>
          </p:cNvPr>
          <p:cNvSpPr>
            <a:spLocks noGrp="1"/>
          </p:cNvSpPr>
          <p:nvPr>
            <p:ph idx="1"/>
          </p:nvPr>
        </p:nvSpPr>
        <p:spPr/>
        <p:txBody>
          <a:bodyPr/>
          <a:lstStyle/>
          <a:p>
            <a:pPr>
              <a:spcBef>
                <a:spcPts val="0"/>
              </a:spcBef>
            </a:pPr>
            <a:r>
              <a:rPr lang="en-US" dirty="0"/>
              <a:t>Glossary</a:t>
            </a:r>
          </a:p>
          <a:p>
            <a:pPr>
              <a:spcBef>
                <a:spcPts val="0"/>
              </a:spcBef>
            </a:pPr>
            <a:r>
              <a:rPr lang="en-US" dirty="0"/>
              <a:t>Optional Assessment</a:t>
            </a:r>
          </a:p>
          <a:p>
            <a:pPr>
              <a:spcBef>
                <a:spcPts val="0"/>
              </a:spcBef>
            </a:pPr>
            <a:r>
              <a:rPr lang="en-US" dirty="0"/>
              <a:t>Tips for Answering Difficult Questions</a:t>
            </a:r>
          </a:p>
          <a:p>
            <a:pPr>
              <a:spcBef>
                <a:spcPts val="0"/>
              </a:spcBef>
            </a:pPr>
            <a:r>
              <a:rPr lang="en-US" dirty="0"/>
              <a:t>Tips for Teaching</a:t>
            </a:r>
          </a:p>
          <a:p>
            <a:pPr>
              <a:spcBef>
                <a:spcPts val="0"/>
              </a:spcBef>
            </a:pPr>
            <a:r>
              <a:rPr lang="en-US" dirty="0"/>
              <a:t>Strategies for a Positive Classroom</a:t>
            </a:r>
          </a:p>
          <a:p>
            <a:pPr>
              <a:spcBef>
                <a:spcPts val="0"/>
              </a:spcBef>
            </a:pPr>
            <a:r>
              <a:rPr lang="en-US" dirty="0"/>
              <a:t>Flash Drive (Modified Lessons, Social Stories, Sample Letter to Parents, Additional Resources, PDF with Video Links, </a:t>
            </a:r>
            <a:r>
              <a:rPr lang="en-US" dirty="0" err="1"/>
              <a:t>etc</a:t>
            </a:r>
            <a:r>
              <a:rPr lang="en-US" dirty="0"/>
              <a:t>)</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36"/>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1"/>
              </a:buClr>
              <a:buSzPts val="3300"/>
              <a:buFont typeface="Raleway Light"/>
              <a:buNone/>
            </a:pPr>
            <a:r>
              <a:rPr lang="en-US" dirty="0">
                <a:latin typeface="Calibri" panose="020F0502020204030204" pitchFamily="34" charset="0"/>
                <a:ea typeface="Raleway"/>
                <a:cs typeface="Calibri" panose="020F0502020204030204" pitchFamily="34" charset="0"/>
                <a:sym typeface="Raleway"/>
              </a:rPr>
              <a:t>Included in Each Lesson</a:t>
            </a:r>
          </a:p>
        </p:txBody>
      </p:sp>
      <p:sp>
        <p:nvSpPr>
          <p:cNvPr id="253" name="Google Shape;253;p36"/>
          <p:cNvSpPr txBox="1">
            <a:spLocks noGrp="1"/>
          </p:cNvSpPr>
          <p:nvPr>
            <p:ph type="body" sz="quarter" idx="10"/>
          </p:nvPr>
        </p:nvSpPr>
        <p:spPr>
          <a:prstGeom prst="rect">
            <a:avLst/>
          </a:prstGeom>
          <a:noFill/>
          <a:ln>
            <a:noFill/>
          </a:ln>
        </p:spPr>
        <p:txBody>
          <a:bodyPr spcFirstLastPara="1" wrap="square" lIns="91425" tIns="45700" rIns="91425" bIns="45700" anchor="t" anchorCtr="0">
            <a:normAutofit/>
          </a:bodyPr>
          <a:lstStyle/>
          <a:p>
            <a:pPr marL="0" indent="0">
              <a:lnSpc>
                <a:spcPct val="100000"/>
              </a:lnSpc>
              <a:spcBef>
                <a:spcPts val="600"/>
              </a:spcBef>
              <a:spcAft>
                <a:spcPts val="1200"/>
              </a:spcAft>
              <a:buSzPts val="2400"/>
              <a:buNone/>
            </a:pPr>
            <a:r>
              <a:rPr lang="en-US" b="1" dirty="0"/>
              <a:t>Five parts of each lesson:</a:t>
            </a:r>
          </a:p>
          <a:p>
            <a:pPr>
              <a:lnSpc>
                <a:spcPct val="100000"/>
              </a:lnSpc>
              <a:spcBef>
                <a:spcPts val="0"/>
              </a:spcBef>
              <a:spcAft>
                <a:spcPts val="1200"/>
              </a:spcAft>
              <a:buSzPts val="2400"/>
            </a:pPr>
            <a:r>
              <a:rPr lang="en-US" dirty="0"/>
              <a:t>Center</a:t>
            </a:r>
          </a:p>
          <a:p>
            <a:pPr>
              <a:lnSpc>
                <a:spcPct val="100000"/>
              </a:lnSpc>
              <a:spcBef>
                <a:spcPts val="0"/>
              </a:spcBef>
              <a:spcAft>
                <a:spcPts val="1200"/>
              </a:spcAft>
              <a:buSzPts val="2400"/>
            </a:pPr>
            <a:r>
              <a:rPr lang="en-US" dirty="0"/>
              <a:t>Check In and Connect</a:t>
            </a:r>
          </a:p>
          <a:p>
            <a:pPr>
              <a:lnSpc>
                <a:spcPct val="100000"/>
              </a:lnSpc>
              <a:spcBef>
                <a:spcPts val="0"/>
              </a:spcBef>
              <a:spcAft>
                <a:spcPts val="1200"/>
              </a:spcAft>
              <a:buSzPts val="2400"/>
            </a:pPr>
            <a:r>
              <a:rPr lang="en-US" dirty="0"/>
              <a:t>Learn</a:t>
            </a:r>
          </a:p>
          <a:p>
            <a:pPr>
              <a:lnSpc>
                <a:spcPct val="100000"/>
              </a:lnSpc>
              <a:spcBef>
                <a:spcPts val="0"/>
              </a:spcBef>
              <a:spcAft>
                <a:spcPts val="1200"/>
              </a:spcAft>
              <a:buSzPts val="2400"/>
            </a:pPr>
            <a:r>
              <a:rPr lang="en-US" dirty="0"/>
              <a:t>Review</a:t>
            </a:r>
          </a:p>
          <a:p>
            <a:pPr>
              <a:lnSpc>
                <a:spcPct val="100000"/>
              </a:lnSpc>
              <a:spcBef>
                <a:spcPts val="0"/>
              </a:spcBef>
              <a:spcAft>
                <a:spcPts val="1200"/>
              </a:spcAft>
              <a:buSzPts val="2400"/>
            </a:pPr>
            <a:r>
              <a:rPr lang="en-US" dirty="0"/>
              <a:t>Close</a:t>
            </a:r>
          </a:p>
        </p:txBody>
      </p:sp>
      <p:sp>
        <p:nvSpPr>
          <p:cNvPr id="4" name="Text Placeholder 3">
            <a:extLst>
              <a:ext uri="{FF2B5EF4-FFF2-40B4-BE49-F238E27FC236}">
                <a16:creationId xmlns:a16="http://schemas.microsoft.com/office/drawing/2014/main" id="{9804E6D1-7312-4BEE-77BA-D2430BE3BF65}"/>
              </a:ext>
            </a:extLst>
          </p:cNvPr>
          <p:cNvSpPr>
            <a:spLocks noGrp="1"/>
          </p:cNvSpPr>
          <p:nvPr>
            <p:ph type="body" sz="quarter" idx="11"/>
          </p:nvPr>
        </p:nvSpPr>
        <p:spPr/>
        <p:txBody>
          <a:bodyPr/>
          <a:lstStyle/>
          <a:p>
            <a:pPr marL="0" indent="0">
              <a:spcBef>
                <a:spcPts val="600"/>
              </a:spcBef>
              <a:spcAft>
                <a:spcPts val="1200"/>
              </a:spcAft>
              <a:buNone/>
            </a:pPr>
            <a:r>
              <a:rPr lang="en-US" b="1" dirty="0"/>
              <a:t>Also included in each lesson:</a:t>
            </a:r>
          </a:p>
          <a:p>
            <a:pPr>
              <a:spcBef>
                <a:spcPts val="600"/>
              </a:spcBef>
              <a:spcAft>
                <a:spcPts val="1200"/>
              </a:spcAft>
            </a:pPr>
            <a:r>
              <a:rPr lang="en-US" dirty="0"/>
              <a:t>Adaptations/Modifications</a:t>
            </a:r>
          </a:p>
          <a:p>
            <a:pPr>
              <a:spcBef>
                <a:spcPts val="600"/>
              </a:spcBef>
              <a:spcAft>
                <a:spcPts val="1200"/>
              </a:spcAft>
            </a:pPr>
            <a:r>
              <a:rPr lang="en-US" dirty="0"/>
              <a:t>Areas of Possible Confusion</a:t>
            </a:r>
          </a:p>
          <a:p>
            <a:pPr>
              <a:spcBef>
                <a:spcPts val="600"/>
              </a:spcBef>
              <a:spcAft>
                <a:spcPts val="1200"/>
              </a:spcAft>
            </a:pPr>
            <a:r>
              <a:rPr lang="en-US" dirty="0"/>
              <a:t>Additional Resources</a:t>
            </a:r>
          </a:p>
          <a:p>
            <a:pPr>
              <a:spcBef>
                <a:spcPts val="600"/>
              </a:spcBef>
              <a:spcAft>
                <a:spcPts val="1200"/>
              </a:spcAft>
            </a:pPr>
            <a:r>
              <a:rPr lang="en-US" dirty="0"/>
              <a:t>Frequently Asked Questions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37"/>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1"/>
              </a:buClr>
              <a:buSzPts val="3300"/>
              <a:buFont typeface="Raleway Light"/>
              <a:buNone/>
            </a:pPr>
            <a:r>
              <a:rPr lang="en-US" dirty="0">
                <a:latin typeface="Calibri" panose="020F0502020204030204" pitchFamily="34" charset="0"/>
                <a:ea typeface="Raleway"/>
                <a:cs typeface="Calibri" panose="020F0502020204030204" pitchFamily="34" charset="0"/>
                <a:sym typeface="Raleway"/>
              </a:rPr>
              <a:t>Modified Lessons for Learners with High or Complex Needs</a:t>
            </a:r>
          </a:p>
        </p:txBody>
      </p:sp>
      <p:sp>
        <p:nvSpPr>
          <p:cNvPr id="2" name="Content Placeholder 1">
            <a:extLst>
              <a:ext uri="{FF2B5EF4-FFF2-40B4-BE49-F238E27FC236}">
                <a16:creationId xmlns:a16="http://schemas.microsoft.com/office/drawing/2014/main" id="{5B5C6D55-B506-FBC8-0AE4-748E607E2B2B}"/>
              </a:ext>
            </a:extLst>
          </p:cNvPr>
          <p:cNvSpPr>
            <a:spLocks noGrp="1"/>
          </p:cNvSpPr>
          <p:nvPr>
            <p:ph idx="1"/>
          </p:nvPr>
        </p:nvSpPr>
        <p:spPr/>
        <p:txBody>
          <a:bodyPr/>
          <a:lstStyle/>
          <a:p>
            <a:r>
              <a:rPr lang="en-US" dirty="0"/>
              <a:t>30-minute lessons</a:t>
            </a:r>
          </a:p>
          <a:p>
            <a:r>
              <a:rPr lang="en-US" dirty="0"/>
              <a:t>Series of short lessons for each topic</a:t>
            </a:r>
          </a:p>
          <a:p>
            <a:r>
              <a:rPr lang="en-US" dirty="0"/>
              <a:t>Scripted language</a:t>
            </a:r>
          </a:p>
          <a:p>
            <a:r>
              <a:rPr lang="en-US" dirty="0"/>
              <a:t>Line drawings and photographs for comprehension</a:t>
            </a:r>
          </a:p>
          <a:p>
            <a:r>
              <a:rPr lang="en-US" dirty="0"/>
              <a:t>Communication boards or cards for communication</a:t>
            </a:r>
          </a:p>
          <a:p>
            <a:r>
              <a:rPr lang="en-US" dirty="0"/>
              <a:t>Modify further (if necessary) to meet your student needs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 name="Title 1">
            <a:extLst>
              <a:ext uri="{FF2B5EF4-FFF2-40B4-BE49-F238E27FC236}">
                <a16:creationId xmlns:a16="http://schemas.microsoft.com/office/drawing/2014/main" id="{CA6494A0-CBEB-3A31-6A80-57332E8546C2}"/>
              </a:ext>
            </a:extLst>
          </p:cNvPr>
          <p:cNvSpPr>
            <a:spLocks noGrp="1"/>
          </p:cNvSpPr>
          <p:nvPr>
            <p:ph type="ctrTitle"/>
          </p:nvPr>
        </p:nvSpPr>
        <p:spPr/>
        <p:txBody>
          <a:bodyPr/>
          <a:lstStyle/>
          <a:p>
            <a:r>
              <a:rPr lang="en-US" dirty="0"/>
              <a:t>HEALTHY RELATIONSHIPS LESSON</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39"/>
          <p:cNvSpPr txBox="1">
            <a:spLocks noGrp="1"/>
          </p:cNvSpPr>
          <p:nvPr>
            <p:ph type="title"/>
          </p:nvPr>
        </p:nvSpPr>
        <p:spPr>
          <a:xfrm>
            <a:off x="452628" y="1630368"/>
            <a:ext cx="8250174" cy="680832"/>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1"/>
              </a:buClr>
              <a:buSzPts val="3300"/>
              <a:buFont typeface="Raleway Light"/>
              <a:buNone/>
            </a:pPr>
            <a:r>
              <a:rPr lang="en-US" dirty="0">
                <a:latin typeface="Calibri" panose="020F0502020204030204" pitchFamily="34" charset="0"/>
                <a:ea typeface="Raleway"/>
                <a:cs typeface="Calibri" panose="020F0502020204030204" pitchFamily="34" charset="0"/>
                <a:sym typeface="Raleway"/>
              </a:rPr>
              <a:t>People in My Life</a:t>
            </a:r>
          </a:p>
        </p:txBody>
      </p:sp>
      <p:sp>
        <p:nvSpPr>
          <p:cNvPr id="7" name="Text Placeholder 6">
            <a:extLst>
              <a:ext uri="{FF2B5EF4-FFF2-40B4-BE49-F238E27FC236}">
                <a16:creationId xmlns:a16="http://schemas.microsoft.com/office/drawing/2014/main" id="{7294AC1A-3699-2B62-8C86-D9EF5F74820E}"/>
              </a:ext>
            </a:extLst>
          </p:cNvPr>
          <p:cNvSpPr>
            <a:spLocks noGrp="1"/>
          </p:cNvSpPr>
          <p:nvPr>
            <p:ph type="body" sz="quarter" idx="11"/>
          </p:nvPr>
        </p:nvSpPr>
        <p:spPr>
          <a:xfrm>
            <a:off x="608646" y="2378499"/>
            <a:ext cx="3996929" cy="2078301"/>
          </a:xfrm>
        </p:spPr>
        <p:txBody>
          <a:bodyPr/>
          <a:lstStyle/>
          <a:p>
            <a:pPr marL="0" indent="0">
              <a:spcBef>
                <a:spcPts val="0"/>
              </a:spcBef>
              <a:spcAft>
                <a:spcPts val="600"/>
              </a:spcAft>
              <a:buNone/>
            </a:pPr>
            <a:r>
              <a:rPr lang="en-US" dirty="0"/>
              <a:t>Sort the different people in your life in all 5 categories.  </a:t>
            </a:r>
          </a:p>
          <a:p>
            <a:pPr marL="0" indent="0">
              <a:spcBef>
                <a:spcPts val="0"/>
              </a:spcBef>
              <a:spcAft>
                <a:spcPts val="600"/>
              </a:spcAft>
              <a:buNone/>
            </a:pPr>
            <a:r>
              <a:rPr lang="en-US" dirty="0"/>
              <a:t>Note: in the Romantic Partner category it is important that BOTH people have knowledge and want that relationship.</a:t>
            </a:r>
          </a:p>
        </p:txBody>
      </p:sp>
      <p:pic>
        <p:nvPicPr>
          <p:cNvPr id="275" name="Google Shape;275;p39" descr="A worksheet with People Cards which have line drawings of a teacher, doctor, server and bus driver."/>
          <p:cNvPicPr preferRelativeResize="0"/>
          <p:nvPr/>
        </p:nvPicPr>
        <p:blipFill rotWithShape="1">
          <a:blip r:embed="rId3">
            <a:alphaModFix/>
          </a:blip>
          <a:srcRect/>
          <a:stretch/>
        </p:blipFill>
        <p:spPr>
          <a:xfrm>
            <a:off x="655920" y="4546801"/>
            <a:ext cx="1955835" cy="1934302"/>
          </a:xfrm>
          <a:prstGeom prst="rect">
            <a:avLst/>
          </a:prstGeom>
          <a:noFill/>
          <a:ln>
            <a:noFill/>
          </a:ln>
        </p:spPr>
      </p:pic>
      <p:pic>
        <p:nvPicPr>
          <p:cNvPr id="276" name="Google Shape;276;p39" descr="A worksheet with People Cards which have line drawings of a grandparent, pilot, classmate and parent."/>
          <p:cNvPicPr preferRelativeResize="0"/>
          <p:nvPr/>
        </p:nvPicPr>
        <p:blipFill rotWithShape="1">
          <a:blip r:embed="rId4">
            <a:alphaModFix/>
          </a:blip>
          <a:srcRect/>
          <a:stretch/>
        </p:blipFill>
        <p:spPr>
          <a:xfrm>
            <a:off x="2885355" y="4837592"/>
            <a:ext cx="1366719" cy="1352720"/>
          </a:xfrm>
          <a:prstGeom prst="rect">
            <a:avLst/>
          </a:prstGeom>
          <a:noFill/>
          <a:ln>
            <a:noFill/>
          </a:ln>
        </p:spPr>
      </p:pic>
      <p:pic>
        <p:nvPicPr>
          <p:cNvPr id="274" name="Google Shape;274;p39" descr="People in my live worksheet that contains rows for different categories: my family with an image of two adults and a child, my friends with an image of two people with arms raised, romantic partner with an image of two people sitting at a table with a heart between them, professional relationship with an image of one person sitting at a desk and another person standing next to the desk, and public with an image of person with a hat, vest and stop sign.">
            <a:hlinkClick r:id="rId5"/>
          </p:cNvPr>
          <p:cNvPicPr preferRelativeResize="0"/>
          <p:nvPr/>
        </p:nvPicPr>
        <p:blipFill rotWithShape="1">
          <a:blip r:embed="rId6">
            <a:alphaModFix/>
          </a:blip>
          <a:srcRect l="-20" r="-2135"/>
          <a:stretch/>
        </p:blipFill>
        <p:spPr>
          <a:xfrm>
            <a:off x="4811221" y="2367700"/>
            <a:ext cx="3996929" cy="4094122"/>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pic>
        <p:nvPicPr>
          <p:cNvPr id="284" name="Google Shape;284;p40" descr="Relationship Circle: Self is in the center, as the circles move out it indicates types of interactions such as hug, side hug, shake hands, wave, do not touch.">
            <a:hlinkClick r:id="rId3"/>
          </p:cNvPr>
          <p:cNvPicPr preferRelativeResize="0"/>
          <p:nvPr/>
        </p:nvPicPr>
        <p:blipFill rotWithShape="1">
          <a:blip r:embed="rId4">
            <a:alphaModFix/>
          </a:blip>
          <a:srcRect/>
          <a:stretch/>
        </p:blipFill>
        <p:spPr>
          <a:xfrm>
            <a:off x="4489600" y="1922399"/>
            <a:ext cx="4369752" cy="4631967"/>
          </a:xfrm>
          <a:prstGeom prst="rect">
            <a:avLst/>
          </a:prstGeom>
          <a:noFill/>
          <a:ln>
            <a:noFill/>
          </a:ln>
        </p:spPr>
      </p:pic>
      <p:sp>
        <p:nvSpPr>
          <p:cNvPr id="2" name="Title 1">
            <a:extLst>
              <a:ext uri="{FF2B5EF4-FFF2-40B4-BE49-F238E27FC236}">
                <a16:creationId xmlns:a16="http://schemas.microsoft.com/office/drawing/2014/main" id="{B5297B57-8831-00BF-8B14-CD6B5C7C275E}"/>
              </a:ext>
            </a:extLst>
          </p:cNvPr>
          <p:cNvSpPr>
            <a:spLocks noGrp="1"/>
          </p:cNvSpPr>
          <p:nvPr>
            <p:ph type="title"/>
          </p:nvPr>
        </p:nvSpPr>
        <p:spPr/>
        <p:txBody>
          <a:bodyPr/>
          <a:lstStyle/>
          <a:p>
            <a:r>
              <a:rPr lang="en-US" dirty="0"/>
              <a:t>Relationship and Touch Circles</a:t>
            </a:r>
          </a:p>
        </p:txBody>
      </p:sp>
      <p:sp>
        <p:nvSpPr>
          <p:cNvPr id="3" name="Text Placeholder 2">
            <a:extLst>
              <a:ext uri="{FF2B5EF4-FFF2-40B4-BE49-F238E27FC236}">
                <a16:creationId xmlns:a16="http://schemas.microsoft.com/office/drawing/2014/main" id="{7A4D5C71-6B0F-513B-C038-1E22384C8619}"/>
              </a:ext>
            </a:extLst>
          </p:cNvPr>
          <p:cNvSpPr>
            <a:spLocks noGrp="1"/>
          </p:cNvSpPr>
          <p:nvPr>
            <p:ph type="body" sz="quarter" idx="10"/>
          </p:nvPr>
        </p:nvSpPr>
        <p:spPr>
          <a:xfrm>
            <a:off x="608648" y="3153600"/>
            <a:ext cx="3542247" cy="2807999"/>
          </a:xfrm>
        </p:spPr>
        <p:txBody>
          <a:bodyPr/>
          <a:lstStyle/>
          <a:p>
            <a:r>
              <a:rPr lang="en-US" dirty="0"/>
              <a:t>Write the names of the people in your life in the relationship circle.  </a:t>
            </a:r>
          </a:p>
          <a:p>
            <a:r>
              <a:rPr lang="en-US" dirty="0"/>
              <a:t>Note: If a person is in my hug circle, it does not mean I have to give them a hug every time I see them.</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41"/>
          <p:cNvSpPr txBox="1">
            <a:spLocks noGrp="1"/>
          </p:cNvSpPr>
          <p:nvPr>
            <p:ph type="title"/>
          </p:nvPr>
        </p:nvSpPr>
        <p:spPr>
          <a:xfrm>
            <a:off x="452628" y="1716768"/>
            <a:ext cx="8250174" cy="824832"/>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1"/>
              </a:buClr>
              <a:buSzPts val="3300"/>
              <a:buFont typeface="Raleway Light"/>
              <a:buNone/>
            </a:pPr>
            <a:r>
              <a:rPr lang="en-US" dirty="0">
                <a:latin typeface="Calibri" panose="020F0502020204030204" pitchFamily="34" charset="0"/>
                <a:ea typeface="Raleway"/>
                <a:cs typeface="Calibri" panose="020F0502020204030204" pitchFamily="34" charset="0"/>
                <a:sym typeface="Raleway"/>
              </a:rPr>
              <a:t>Relationship and Touch Circle</a:t>
            </a:r>
            <a:endParaRPr dirty="0">
              <a:latin typeface="Calibri" panose="020F0502020204030204" pitchFamily="34" charset="0"/>
              <a:ea typeface="Raleway"/>
              <a:cs typeface="Calibri" panose="020F0502020204030204" pitchFamily="34" charset="0"/>
              <a:sym typeface="Raleway"/>
            </a:endParaRPr>
          </a:p>
        </p:txBody>
      </p:sp>
      <p:pic>
        <p:nvPicPr>
          <p:cNvPr id="293" name="Google Shape;293;p41" descr="Two women stand on either side of  the Relationship Circle, made of concentric circles.The center circle says Self in the middle, then Hug, Side Hug, Shake Hands, Wave, and finally on the outside it says Do Not Touch.&#10;&#10;&#10;&#10;&#10;" title="Let's Talk About...The Relationship Circle">
            <a:hlinkClick r:id="rId3"/>
          </p:cNvPr>
          <p:cNvPicPr preferRelativeResize="0"/>
          <p:nvPr/>
        </p:nvPicPr>
        <p:blipFill>
          <a:blip r:embed="rId4">
            <a:alphaModFix/>
          </a:blip>
          <a:stretch>
            <a:fillRect/>
          </a:stretch>
        </p:blipFill>
        <p:spPr>
          <a:xfrm>
            <a:off x="1216800" y="2579001"/>
            <a:ext cx="6697500" cy="369939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42"/>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1"/>
              </a:buClr>
              <a:buSzPts val="3300"/>
              <a:buFont typeface="Raleway Light"/>
              <a:buNone/>
            </a:pPr>
            <a:r>
              <a:rPr lang="en-US" dirty="0">
                <a:latin typeface="Calibri" panose="020F0502020204030204" pitchFamily="34" charset="0"/>
                <a:ea typeface="Raleway"/>
                <a:cs typeface="Calibri" panose="020F0502020204030204" pitchFamily="34" charset="0"/>
                <a:sym typeface="Raleway"/>
              </a:rPr>
              <a:t>Healthy and Unhealthy Behaviors in A Relationship</a:t>
            </a:r>
          </a:p>
        </p:txBody>
      </p:sp>
      <p:sp>
        <p:nvSpPr>
          <p:cNvPr id="2" name="Text Placeholder 1">
            <a:extLst>
              <a:ext uri="{FF2B5EF4-FFF2-40B4-BE49-F238E27FC236}">
                <a16:creationId xmlns:a16="http://schemas.microsoft.com/office/drawing/2014/main" id="{9790DD63-D8DD-FFFD-2A30-FC21B783B326}"/>
              </a:ext>
            </a:extLst>
          </p:cNvPr>
          <p:cNvSpPr>
            <a:spLocks noGrp="1"/>
          </p:cNvSpPr>
          <p:nvPr>
            <p:ph type="body" sz="quarter" idx="10"/>
          </p:nvPr>
        </p:nvSpPr>
        <p:spPr/>
        <p:txBody>
          <a:bodyPr/>
          <a:lstStyle/>
          <a:p>
            <a:pPr marL="0" indent="0">
              <a:buNone/>
            </a:pPr>
            <a:r>
              <a:rPr lang="en-US" b="1" dirty="0">
                <a:solidFill>
                  <a:schemeClr val="accent6">
                    <a:lumMod val="75000"/>
                  </a:schemeClr>
                </a:solidFill>
              </a:rPr>
              <a:t>Healthy Behaviors</a:t>
            </a:r>
          </a:p>
        </p:txBody>
      </p:sp>
      <p:sp>
        <p:nvSpPr>
          <p:cNvPr id="3" name="Text Placeholder 2">
            <a:extLst>
              <a:ext uri="{FF2B5EF4-FFF2-40B4-BE49-F238E27FC236}">
                <a16:creationId xmlns:a16="http://schemas.microsoft.com/office/drawing/2014/main" id="{6A14D8DC-F523-C9AA-04EB-6AB51409E804}"/>
              </a:ext>
            </a:extLst>
          </p:cNvPr>
          <p:cNvSpPr>
            <a:spLocks noGrp="1"/>
          </p:cNvSpPr>
          <p:nvPr>
            <p:ph type="body" sz="quarter" idx="11"/>
          </p:nvPr>
        </p:nvSpPr>
        <p:spPr/>
        <p:txBody>
          <a:bodyPr/>
          <a:lstStyle/>
          <a:p>
            <a:pPr marL="0" indent="0">
              <a:buNone/>
            </a:pPr>
            <a:r>
              <a:rPr lang="en-US" b="1" dirty="0">
                <a:solidFill>
                  <a:srgbClr val="C00000"/>
                </a:solidFill>
              </a:rPr>
              <a:t>Unhealthy Behaviors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43"/>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1"/>
              </a:buClr>
              <a:buSzPts val="3300"/>
              <a:buFont typeface="Raleway Light"/>
              <a:buNone/>
            </a:pPr>
            <a:r>
              <a:rPr lang="en-US" dirty="0">
                <a:latin typeface="Calibri" panose="020F0502020204030204" pitchFamily="34" charset="0"/>
                <a:ea typeface="Raleway"/>
                <a:cs typeface="Calibri" panose="020F0502020204030204" pitchFamily="34" charset="0"/>
                <a:sym typeface="Raleway"/>
              </a:rPr>
              <a:t>Behaviors at School</a:t>
            </a:r>
          </a:p>
        </p:txBody>
      </p:sp>
      <p:sp>
        <p:nvSpPr>
          <p:cNvPr id="308" name="Google Shape;308;p43"/>
          <p:cNvSpPr txBox="1">
            <a:spLocks noGrp="1"/>
          </p:cNvSpPr>
          <p:nvPr>
            <p:ph type="body" sz="quarter" idx="10"/>
          </p:nvPr>
        </p:nvSpPr>
        <p:spPr>
          <a:prstGeom prst="rect">
            <a:avLst/>
          </a:prstGeom>
          <a:noFill/>
          <a:ln>
            <a:noFill/>
          </a:ln>
        </p:spPr>
        <p:txBody>
          <a:bodyPr spcFirstLastPara="1" wrap="square" lIns="91425" tIns="45700" rIns="91425" bIns="45700" anchor="t" anchorCtr="0">
            <a:normAutofit lnSpcReduction="10000"/>
          </a:bodyPr>
          <a:lstStyle/>
          <a:p>
            <a:pPr marL="0" indent="0">
              <a:lnSpc>
                <a:spcPct val="100000"/>
              </a:lnSpc>
              <a:spcBef>
                <a:spcPts val="0"/>
              </a:spcBef>
              <a:spcAft>
                <a:spcPts val="600"/>
              </a:spcAft>
              <a:buSzPts val="2100"/>
              <a:buNone/>
            </a:pPr>
            <a:r>
              <a:rPr lang="en-US" b="1" dirty="0">
                <a:solidFill>
                  <a:schemeClr val="accent6">
                    <a:lumMod val="75000"/>
                  </a:schemeClr>
                </a:solidFill>
              </a:rPr>
              <a:t>Healthy Behaviors</a:t>
            </a:r>
            <a:endParaRPr lang="en-US" dirty="0"/>
          </a:p>
          <a:p>
            <a:pPr marL="171450" lvl="0" indent="-171450" algn="l" rtl="0">
              <a:lnSpc>
                <a:spcPct val="100000"/>
              </a:lnSpc>
              <a:spcBef>
                <a:spcPts val="0"/>
              </a:spcBef>
              <a:spcAft>
                <a:spcPts val="600"/>
              </a:spcAft>
              <a:buSzPts val="2100"/>
              <a:buChar char="•"/>
            </a:pPr>
            <a:r>
              <a:rPr lang="en-US" dirty="0"/>
              <a:t>High five</a:t>
            </a:r>
            <a:endParaRPr dirty="0"/>
          </a:p>
          <a:p>
            <a:pPr marL="171450" lvl="0" indent="-171450" algn="l" rtl="0">
              <a:lnSpc>
                <a:spcPct val="100000"/>
              </a:lnSpc>
              <a:spcBef>
                <a:spcPts val="0"/>
              </a:spcBef>
              <a:spcAft>
                <a:spcPts val="600"/>
              </a:spcAft>
              <a:buSzPts val="2100"/>
              <a:buChar char="•"/>
            </a:pPr>
            <a:r>
              <a:rPr lang="en-US" dirty="0"/>
              <a:t>Handshake</a:t>
            </a:r>
            <a:endParaRPr dirty="0"/>
          </a:p>
          <a:p>
            <a:pPr marL="171450" lvl="0" indent="-171450" algn="l" rtl="0">
              <a:lnSpc>
                <a:spcPct val="100000"/>
              </a:lnSpc>
              <a:spcBef>
                <a:spcPts val="0"/>
              </a:spcBef>
              <a:spcAft>
                <a:spcPts val="600"/>
              </a:spcAft>
              <a:buSzPts val="2100"/>
              <a:buChar char="•"/>
            </a:pPr>
            <a:r>
              <a:rPr lang="en-US" dirty="0"/>
              <a:t>Wave</a:t>
            </a:r>
            <a:endParaRPr dirty="0"/>
          </a:p>
          <a:p>
            <a:pPr marL="171450" lvl="0" indent="-171450" algn="l" rtl="0">
              <a:lnSpc>
                <a:spcPct val="100000"/>
              </a:lnSpc>
              <a:spcBef>
                <a:spcPts val="0"/>
              </a:spcBef>
              <a:spcAft>
                <a:spcPts val="600"/>
              </a:spcAft>
              <a:buSzPts val="2100"/>
              <a:buChar char="•"/>
            </a:pPr>
            <a:r>
              <a:rPr lang="en-US" dirty="0"/>
              <a:t>Hello</a:t>
            </a:r>
            <a:endParaRPr dirty="0"/>
          </a:p>
          <a:p>
            <a:pPr marL="171450" lvl="0" indent="-171450" algn="l" rtl="0">
              <a:lnSpc>
                <a:spcPct val="100000"/>
              </a:lnSpc>
              <a:spcBef>
                <a:spcPts val="0"/>
              </a:spcBef>
              <a:spcAft>
                <a:spcPts val="600"/>
              </a:spcAft>
              <a:buSzPts val="2100"/>
              <a:buChar char="•"/>
            </a:pPr>
            <a:r>
              <a:rPr lang="en-US" dirty="0"/>
              <a:t>Compliments</a:t>
            </a:r>
            <a:endParaRPr dirty="0"/>
          </a:p>
        </p:txBody>
      </p:sp>
      <p:sp>
        <p:nvSpPr>
          <p:cNvPr id="2" name="Text Placeholder 1">
            <a:extLst>
              <a:ext uri="{FF2B5EF4-FFF2-40B4-BE49-F238E27FC236}">
                <a16:creationId xmlns:a16="http://schemas.microsoft.com/office/drawing/2014/main" id="{9921912F-B312-8E96-8480-AE5CF64D464C}"/>
              </a:ext>
            </a:extLst>
          </p:cNvPr>
          <p:cNvSpPr>
            <a:spLocks noGrp="1"/>
          </p:cNvSpPr>
          <p:nvPr>
            <p:ph type="body" sz="quarter" idx="11"/>
          </p:nvPr>
        </p:nvSpPr>
        <p:spPr/>
        <p:txBody>
          <a:bodyPr/>
          <a:lstStyle/>
          <a:p>
            <a:pPr marL="0" indent="0">
              <a:spcBef>
                <a:spcPts val="600"/>
              </a:spcBef>
              <a:spcAft>
                <a:spcPts val="600"/>
              </a:spcAft>
              <a:buNone/>
            </a:pPr>
            <a:r>
              <a:rPr lang="en-US" b="1" dirty="0">
                <a:solidFill>
                  <a:srgbClr val="C00000"/>
                </a:solidFill>
              </a:rPr>
              <a:t>Unhealthy Behaviors</a:t>
            </a:r>
          </a:p>
          <a:p>
            <a:pPr>
              <a:spcBef>
                <a:spcPts val="600"/>
              </a:spcBef>
              <a:spcAft>
                <a:spcPts val="600"/>
              </a:spcAft>
            </a:pPr>
            <a:r>
              <a:rPr lang="en-US" dirty="0"/>
              <a:t>Hugs</a:t>
            </a:r>
          </a:p>
          <a:p>
            <a:pPr>
              <a:spcBef>
                <a:spcPts val="600"/>
              </a:spcBef>
              <a:spcAft>
                <a:spcPts val="600"/>
              </a:spcAft>
            </a:pPr>
            <a:r>
              <a:rPr lang="en-US" dirty="0"/>
              <a:t>Touch private body parts</a:t>
            </a:r>
          </a:p>
          <a:p>
            <a:pPr>
              <a:spcBef>
                <a:spcPts val="600"/>
              </a:spcBef>
              <a:spcAft>
                <a:spcPts val="600"/>
              </a:spcAft>
            </a:pPr>
            <a:r>
              <a:rPr lang="en-US" dirty="0"/>
              <a:t>Show private body parts</a:t>
            </a:r>
          </a:p>
          <a:p>
            <a:pPr>
              <a:spcBef>
                <a:spcPts val="600"/>
              </a:spcBef>
              <a:spcAft>
                <a:spcPts val="600"/>
              </a:spcAft>
            </a:pPr>
            <a:r>
              <a:rPr lang="en-US" dirty="0"/>
              <a:t>Hitting, kicking, spitting, etc.</a:t>
            </a:r>
          </a:p>
          <a:p>
            <a:pPr>
              <a:spcBef>
                <a:spcPts val="600"/>
              </a:spcBef>
              <a:spcAft>
                <a:spcPts val="600"/>
              </a:spcAft>
            </a:pPr>
            <a:r>
              <a:rPr lang="en-US" dirty="0"/>
              <a:t>Gossip</a:t>
            </a:r>
          </a:p>
        </p:txBody>
      </p:sp>
      <p:sp>
        <p:nvSpPr>
          <p:cNvPr id="3" name="Text Placeholder 2">
            <a:extLst>
              <a:ext uri="{FF2B5EF4-FFF2-40B4-BE49-F238E27FC236}">
                <a16:creationId xmlns:a16="http://schemas.microsoft.com/office/drawing/2014/main" id="{90E4BAFD-3976-8FF5-9841-65CB494398EB}"/>
              </a:ext>
            </a:extLst>
          </p:cNvPr>
          <p:cNvSpPr>
            <a:spLocks noGrp="1"/>
          </p:cNvSpPr>
          <p:nvPr>
            <p:ph type="body" sz="quarter" idx="12"/>
          </p:nvPr>
        </p:nvSpPr>
        <p:spPr/>
        <p:txBody>
          <a:bodyPr/>
          <a:lstStyle/>
          <a:p>
            <a:pPr marL="0" indent="0">
              <a:buNone/>
            </a:pPr>
            <a:r>
              <a:rPr lang="en-US" dirty="0">
                <a:solidFill>
                  <a:srgbClr val="2B4D89"/>
                </a:solidFill>
              </a:rPr>
              <a:t>Example of how to talk about healthy behaviors at school, work or home.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3" name="Title 2">
            <a:extLst>
              <a:ext uri="{FF2B5EF4-FFF2-40B4-BE49-F238E27FC236}">
                <a16:creationId xmlns:a16="http://schemas.microsoft.com/office/drawing/2014/main" id="{9625E126-AC61-3230-4985-9CB88FC2D1A5}"/>
              </a:ext>
            </a:extLst>
          </p:cNvPr>
          <p:cNvSpPr>
            <a:spLocks noGrp="1"/>
          </p:cNvSpPr>
          <p:nvPr>
            <p:ph type="title"/>
          </p:nvPr>
        </p:nvSpPr>
        <p:spPr/>
        <p:txBody>
          <a:bodyPr/>
          <a:lstStyle/>
          <a:p>
            <a:r>
              <a:rPr lang="en-US" dirty="0"/>
              <a:t>Agreements</a:t>
            </a:r>
          </a:p>
        </p:txBody>
      </p:sp>
      <p:sp>
        <p:nvSpPr>
          <p:cNvPr id="6" name="Text Placeholder 5">
            <a:extLst>
              <a:ext uri="{FF2B5EF4-FFF2-40B4-BE49-F238E27FC236}">
                <a16:creationId xmlns:a16="http://schemas.microsoft.com/office/drawing/2014/main" id="{340CFF82-0163-70BC-1685-7EA4F40C3F44}"/>
              </a:ext>
            </a:extLst>
          </p:cNvPr>
          <p:cNvSpPr>
            <a:spLocks noGrp="1"/>
          </p:cNvSpPr>
          <p:nvPr>
            <p:ph type="body" sz="quarter" idx="11"/>
          </p:nvPr>
        </p:nvSpPr>
        <p:spPr>
          <a:xfrm>
            <a:off x="608646" y="2791731"/>
            <a:ext cx="5259353" cy="2924081"/>
          </a:xfrm>
        </p:spPr>
        <p:txBody>
          <a:bodyPr/>
          <a:lstStyle/>
          <a:p>
            <a:pPr>
              <a:spcBef>
                <a:spcPts val="600"/>
              </a:spcBef>
              <a:spcAft>
                <a:spcPts val="1200"/>
              </a:spcAft>
            </a:pPr>
            <a:r>
              <a:rPr lang="en-US" dirty="0"/>
              <a:t>This is a non-judgmental and safe space.</a:t>
            </a:r>
          </a:p>
          <a:p>
            <a:pPr>
              <a:spcBef>
                <a:spcPts val="600"/>
              </a:spcBef>
              <a:spcAft>
                <a:spcPts val="1200"/>
              </a:spcAft>
            </a:pPr>
            <a:r>
              <a:rPr lang="en-US" dirty="0"/>
              <a:t>Participate at your own comfort level.</a:t>
            </a:r>
          </a:p>
          <a:p>
            <a:pPr>
              <a:spcBef>
                <a:spcPts val="600"/>
              </a:spcBef>
              <a:spcAft>
                <a:spcPts val="1200"/>
              </a:spcAft>
            </a:pPr>
            <a:r>
              <a:rPr lang="en-US" dirty="0"/>
              <a:t>All questions, comments, and ideas are welcome.</a:t>
            </a:r>
          </a:p>
          <a:p>
            <a:pPr>
              <a:spcBef>
                <a:spcPts val="600"/>
              </a:spcBef>
              <a:spcAft>
                <a:spcPts val="1200"/>
              </a:spcAft>
            </a:pPr>
            <a:r>
              <a:rPr lang="en-US" dirty="0"/>
              <a:t>Take care of yourself.</a:t>
            </a:r>
          </a:p>
        </p:txBody>
      </p:sp>
      <p:pic>
        <p:nvPicPr>
          <p:cNvPr id="118" name="Google Shape;118;p17" descr="Two people smiling at each other and agreeing on something by giving a thumbs up."/>
          <p:cNvPicPr preferRelativeResize="0"/>
          <p:nvPr/>
        </p:nvPicPr>
        <p:blipFill rotWithShape="1">
          <a:blip r:embed="rId3">
            <a:alphaModFix/>
          </a:blip>
          <a:srcRect/>
          <a:stretch/>
        </p:blipFill>
        <p:spPr>
          <a:xfrm>
            <a:off x="6216381" y="3452369"/>
            <a:ext cx="2446705" cy="2263443"/>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44"/>
          <p:cNvSpPr txBox="1">
            <a:spLocks noGrp="1"/>
          </p:cNvSpPr>
          <p:nvPr>
            <p:ph type="title"/>
          </p:nvPr>
        </p:nvSpPr>
        <p:spPr>
          <a:xfrm>
            <a:off x="452629" y="1572768"/>
            <a:ext cx="3291372" cy="1133856"/>
          </a:xfrm>
          <a:prstGeom prst="rect">
            <a:avLst/>
          </a:prstGeom>
          <a:noFill/>
          <a:ln>
            <a:noFill/>
          </a:ln>
        </p:spPr>
        <p:txBody>
          <a:bodyPr spcFirstLastPara="1" wrap="square" lIns="91425" tIns="45700" rIns="91425" bIns="45700" anchor="b" anchorCtr="0">
            <a:normAutofit/>
          </a:bodyPr>
          <a:lstStyle/>
          <a:p>
            <a:pPr lvl="0" algn="ctr">
              <a:lnSpc>
                <a:spcPct val="90000"/>
              </a:lnSpc>
              <a:spcBef>
                <a:spcPts val="0"/>
              </a:spcBef>
              <a:buClr>
                <a:schemeClr val="lt1"/>
              </a:buClr>
              <a:buSzPts val="2400"/>
            </a:pPr>
            <a:r>
              <a:rPr lang="en-US" dirty="0">
                <a:ea typeface="Raleway"/>
                <a:sym typeface="Raleway"/>
              </a:rPr>
              <a:t>The Heart of Relationships</a:t>
            </a:r>
            <a:endParaRPr sz="3600" b="1" dirty="0">
              <a:latin typeface="Calibri" panose="020F0502020204030204" pitchFamily="34" charset="0"/>
              <a:ea typeface="Raleway"/>
              <a:cs typeface="Calibri" panose="020F0502020204030204" pitchFamily="34" charset="0"/>
              <a:sym typeface="Raleway"/>
            </a:endParaRPr>
          </a:p>
        </p:txBody>
      </p:sp>
      <p:pic>
        <p:nvPicPr>
          <p:cNvPr id="320" name="Google Shape;320;p44" descr="The Heart of Relationships is a heart with 5 puzzle pieces. One says: In my relationships, I get to be myself. There is a person pointing to themselves. Another piece says: We take time to get to know each other. There is a clock and calendar and people talking to get to know each other. In the center, the piece says: There is compromise in my relationships - we take turns making decisions. There are people taking turns talking. Another piece says: We get along and have fun together. There are two people talking and laughing. The last piece says: Boundaries are respected - I can say no in my relationships. I can say yes when things feel healthy. There is a person saying no with a communication device."/>
          <p:cNvPicPr preferRelativeResize="0"/>
          <p:nvPr/>
        </p:nvPicPr>
        <p:blipFill>
          <a:blip r:embed="rId3">
            <a:alphaModFix/>
          </a:blip>
          <a:stretch>
            <a:fillRect/>
          </a:stretch>
        </p:blipFill>
        <p:spPr>
          <a:xfrm>
            <a:off x="4042895" y="1702927"/>
            <a:ext cx="5002992" cy="48969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pic>
        <p:nvPicPr>
          <p:cNvPr id="327" name="Google Shape;327;p45" descr="A man and woman watch a video together on the mans cell phone. They are both laughing. " title="Heart of Relationships - 5 Pieces of a Healthy Relationship">
            <a:hlinkClick r:id="rId3"/>
          </p:cNvPr>
          <p:cNvPicPr preferRelativeResize="0"/>
          <p:nvPr/>
        </p:nvPicPr>
        <p:blipFill>
          <a:blip r:embed="rId4">
            <a:alphaModFix/>
          </a:blip>
          <a:stretch>
            <a:fillRect/>
          </a:stretch>
        </p:blipFill>
        <p:spPr>
          <a:xfrm>
            <a:off x="1101600" y="2699424"/>
            <a:ext cx="6912000" cy="3499776"/>
          </a:xfrm>
          <a:prstGeom prst="rect">
            <a:avLst/>
          </a:prstGeom>
          <a:noFill/>
          <a:ln>
            <a:noFill/>
          </a:ln>
        </p:spPr>
      </p:pic>
      <p:sp>
        <p:nvSpPr>
          <p:cNvPr id="2" name="Title 1">
            <a:extLst>
              <a:ext uri="{FF2B5EF4-FFF2-40B4-BE49-F238E27FC236}">
                <a16:creationId xmlns:a16="http://schemas.microsoft.com/office/drawing/2014/main" id="{C8B38CF3-E65C-5762-A04A-CB622F54ACDF}"/>
              </a:ext>
            </a:extLst>
          </p:cNvPr>
          <p:cNvSpPr>
            <a:spLocks noGrp="1"/>
          </p:cNvSpPr>
          <p:nvPr>
            <p:ph type="title"/>
          </p:nvPr>
        </p:nvSpPr>
        <p:spPr/>
        <p:txBody>
          <a:bodyPr/>
          <a:lstStyle/>
          <a:p>
            <a:r>
              <a:rPr lang="en-US" dirty="0"/>
              <a:t>The Heart of Relationships Video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7"/>
                                        </p:tgtEl>
                                        <p:attrNameLst>
                                          <p:attrName>style.visibility</p:attrName>
                                        </p:attrNameLst>
                                      </p:cBhvr>
                                      <p:to>
                                        <p:strVal val="visible"/>
                                      </p:to>
                                    </p:set>
                                    <p:animEffect transition="in" filter="fade">
                                      <p:cBhvr>
                                        <p:cTn id="7" dur="1000"/>
                                        <p:tgtEl>
                                          <p:spTgt spid="3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2" name="Title 1">
            <a:extLst>
              <a:ext uri="{FF2B5EF4-FFF2-40B4-BE49-F238E27FC236}">
                <a16:creationId xmlns:a16="http://schemas.microsoft.com/office/drawing/2014/main" id="{E338E49B-694D-34BE-51DC-791384A04E7C}"/>
              </a:ext>
            </a:extLst>
          </p:cNvPr>
          <p:cNvSpPr>
            <a:spLocks noGrp="1"/>
          </p:cNvSpPr>
          <p:nvPr>
            <p:ph type="ctrTitle"/>
          </p:nvPr>
        </p:nvSpPr>
        <p:spPr/>
        <p:txBody>
          <a:bodyPr/>
          <a:lstStyle/>
          <a:p>
            <a:r>
              <a:rPr lang="en-US" dirty="0"/>
              <a:t>SAFE AND HEALTHY BOUNDARIES LESSON</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2" name="Title 1">
            <a:extLst>
              <a:ext uri="{FF2B5EF4-FFF2-40B4-BE49-F238E27FC236}">
                <a16:creationId xmlns:a16="http://schemas.microsoft.com/office/drawing/2014/main" id="{869F6D7F-9F74-67EE-C429-40F501E64BC2}"/>
              </a:ext>
            </a:extLst>
          </p:cNvPr>
          <p:cNvSpPr>
            <a:spLocks noGrp="1"/>
          </p:cNvSpPr>
          <p:nvPr>
            <p:ph type="title"/>
          </p:nvPr>
        </p:nvSpPr>
        <p:spPr/>
        <p:txBody>
          <a:bodyPr/>
          <a:lstStyle/>
          <a:p>
            <a:r>
              <a:rPr lang="en-US" dirty="0"/>
              <a:t>Boundary</a:t>
            </a:r>
          </a:p>
        </p:txBody>
      </p:sp>
      <p:sp>
        <p:nvSpPr>
          <p:cNvPr id="339" name="Google Shape;339;p47"/>
          <p:cNvSpPr txBox="1">
            <a:spLocks noGrp="1"/>
          </p:cNvSpPr>
          <p:nvPr>
            <p:ph type="body" sz="quarter" idx="11"/>
          </p:nvPr>
        </p:nvSpPr>
        <p:spPr>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2800"/>
              <a:buNone/>
            </a:pPr>
            <a:r>
              <a:rPr lang="en-US" sz="2800" dirty="0"/>
              <a:t>Define it:</a:t>
            </a:r>
            <a:endParaRPr sz="2800" dirty="0"/>
          </a:p>
          <a:p>
            <a:pPr marL="0" lvl="0" indent="0" algn="l" rtl="0">
              <a:lnSpc>
                <a:spcPct val="100000"/>
              </a:lnSpc>
              <a:spcBef>
                <a:spcPts val="0"/>
              </a:spcBef>
              <a:spcAft>
                <a:spcPts val="0"/>
              </a:spcAft>
              <a:buSzPts val="2800"/>
              <a:buNone/>
            </a:pPr>
            <a:r>
              <a:rPr lang="en-US" sz="2800" dirty="0"/>
              <a:t>A boundary is a line that others cannot cross without your permission.</a:t>
            </a:r>
            <a:endParaRPr dirty="0"/>
          </a:p>
        </p:txBody>
      </p:sp>
      <p:pic>
        <p:nvPicPr>
          <p:cNvPr id="340" name="Google Shape;340;p47" descr="Two people face each other with an arms-length of space between them. There is an arrow pointing out the space between them. One person has their arm outstretched towards the other person.">
            <a:hlinkClick r:id="rId3"/>
          </p:cNvPr>
          <p:cNvPicPr preferRelativeResize="0"/>
          <p:nvPr/>
        </p:nvPicPr>
        <p:blipFill rotWithShape="1">
          <a:blip r:embed="rId4">
            <a:alphaModFix/>
          </a:blip>
          <a:srcRect/>
          <a:stretch/>
        </p:blipFill>
        <p:spPr>
          <a:xfrm>
            <a:off x="4572000" y="2994234"/>
            <a:ext cx="4239971" cy="2445163"/>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48"/>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1"/>
              </a:buClr>
              <a:buSzPts val="3300"/>
              <a:buFont typeface="Raleway Light"/>
              <a:buNone/>
            </a:pPr>
            <a:r>
              <a:rPr lang="en-US" dirty="0">
                <a:latin typeface="Calibri" panose="020F0502020204030204" pitchFamily="34" charset="0"/>
                <a:ea typeface="Raleway"/>
                <a:cs typeface="Calibri" panose="020F0502020204030204" pitchFamily="34" charset="0"/>
                <a:sym typeface="Raleway"/>
              </a:rPr>
              <a:t>Flip Books About Boundaries</a:t>
            </a:r>
          </a:p>
        </p:txBody>
      </p:sp>
      <p:pic>
        <p:nvPicPr>
          <p:cNvPr id="347" name="Google Shape;347;p48" descr="Flipbook with choice options for students to practice."/>
          <p:cNvPicPr preferRelativeResize="0">
            <a:picLocks noGrp="1"/>
          </p:cNvPicPr>
          <p:nvPr>
            <p:ph type="body" idx="4294967295"/>
          </p:nvPr>
        </p:nvPicPr>
        <p:blipFill rotWithShape="1">
          <a:blip r:embed="rId3">
            <a:alphaModFix/>
          </a:blip>
          <a:srcRect/>
          <a:stretch/>
        </p:blipFill>
        <p:spPr>
          <a:xfrm>
            <a:off x="2390400" y="2634624"/>
            <a:ext cx="4399324" cy="3845376"/>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49"/>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1"/>
              </a:buClr>
              <a:buSzPts val="3300"/>
              <a:buFont typeface="Raleway Light"/>
              <a:buNone/>
            </a:pPr>
            <a:r>
              <a:rPr lang="en-US" dirty="0"/>
              <a:t>Red/Green Cards</a:t>
            </a:r>
          </a:p>
        </p:txBody>
      </p:sp>
      <p:sp>
        <p:nvSpPr>
          <p:cNvPr id="2" name="Text Placeholder 1">
            <a:extLst>
              <a:ext uri="{FF2B5EF4-FFF2-40B4-BE49-F238E27FC236}">
                <a16:creationId xmlns:a16="http://schemas.microsoft.com/office/drawing/2014/main" id="{CD3A512B-02AF-3D22-8109-3ED12D60FACE}"/>
              </a:ext>
            </a:extLst>
          </p:cNvPr>
          <p:cNvSpPr>
            <a:spLocks noGrp="1"/>
          </p:cNvSpPr>
          <p:nvPr>
            <p:ph type="body" sz="quarter" idx="10"/>
          </p:nvPr>
        </p:nvSpPr>
        <p:spPr/>
        <p:txBody>
          <a:bodyPr/>
          <a:lstStyle/>
          <a:p>
            <a:pPr marL="0" indent="0">
              <a:spcBef>
                <a:spcPts val="0"/>
              </a:spcBef>
              <a:spcAft>
                <a:spcPts val="600"/>
              </a:spcAft>
              <a:buNone/>
            </a:pPr>
            <a:r>
              <a:rPr lang="en-US" b="1" dirty="0">
                <a:solidFill>
                  <a:schemeClr val="accent6">
                    <a:lumMod val="75000"/>
                  </a:schemeClr>
                </a:solidFill>
              </a:rPr>
              <a:t>Green Card</a:t>
            </a:r>
          </a:p>
          <a:p>
            <a:pPr>
              <a:spcBef>
                <a:spcPts val="0"/>
              </a:spcBef>
              <a:spcAft>
                <a:spcPts val="600"/>
              </a:spcAft>
            </a:pPr>
            <a:r>
              <a:rPr lang="en-US" dirty="0"/>
              <a:t>Healthy</a:t>
            </a:r>
          </a:p>
          <a:p>
            <a:pPr>
              <a:spcBef>
                <a:spcPts val="0"/>
              </a:spcBef>
              <a:spcAft>
                <a:spcPts val="600"/>
              </a:spcAft>
            </a:pPr>
            <a:r>
              <a:rPr lang="en-US" dirty="0"/>
              <a:t>Okay</a:t>
            </a:r>
          </a:p>
          <a:p>
            <a:pPr>
              <a:spcBef>
                <a:spcPts val="0"/>
              </a:spcBef>
              <a:spcAft>
                <a:spcPts val="600"/>
              </a:spcAft>
            </a:pPr>
            <a:r>
              <a:rPr lang="en-US" dirty="0"/>
              <a:t>Appropriate</a:t>
            </a:r>
          </a:p>
          <a:p>
            <a:pPr>
              <a:spcBef>
                <a:spcPts val="0"/>
              </a:spcBef>
              <a:spcAft>
                <a:spcPts val="600"/>
              </a:spcAft>
            </a:pPr>
            <a:r>
              <a:rPr lang="en-US" dirty="0"/>
              <a:t>Safe </a:t>
            </a:r>
          </a:p>
          <a:p>
            <a:pPr>
              <a:spcBef>
                <a:spcPts val="0"/>
              </a:spcBef>
              <a:spcAft>
                <a:spcPts val="600"/>
              </a:spcAft>
            </a:pPr>
            <a:r>
              <a:rPr lang="en-US" dirty="0"/>
              <a:t>Expected</a:t>
            </a:r>
          </a:p>
          <a:p>
            <a:pPr>
              <a:spcBef>
                <a:spcPts val="0"/>
              </a:spcBef>
              <a:spcAft>
                <a:spcPts val="600"/>
              </a:spcAft>
            </a:pPr>
            <a:r>
              <a:rPr lang="en-US" dirty="0"/>
              <a:t>Comfortable</a:t>
            </a:r>
          </a:p>
          <a:p>
            <a:pPr>
              <a:spcBef>
                <a:spcPts val="0"/>
              </a:spcBef>
              <a:spcAft>
                <a:spcPts val="600"/>
              </a:spcAft>
            </a:pPr>
            <a:r>
              <a:rPr lang="en-US" dirty="0"/>
              <a:t>Go</a:t>
            </a:r>
          </a:p>
          <a:p>
            <a:pPr>
              <a:spcBef>
                <a:spcPts val="0"/>
              </a:spcBef>
              <a:spcAft>
                <a:spcPts val="600"/>
              </a:spcAft>
            </a:pPr>
            <a:r>
              <a:rPr lang="en-US" dirty="0"/>
              <a:t>DO NOT USE: good</a:t>
            </a:r>
          </a:p>
        </p:txBody>
      </p:sp>
      <p:sp>
        <p:nvSpPr>
          <p:cNvPr id="3" name="Text Placeholder 2">
            <a:extLst>
              <a:ext uri="{FF2B5EF4-FFF2-40B4-BE49-F238E27FC236}">
                <a16:creationId xmlns:a16="http://schemas.microsoft.com/office/drawing/2014/main" id="{39F94A6C-4309-92C6-831E-DEA63B5E35E3}"/>
              </a:ext>
            </a:extLst>
          </p:cNvPr>
          <p:cNvSpPr>
            <a:spLocks noGrp="1"/>
          </p:cNvSpPr>
          <p:nvPr>
            <p:ph type="body" sz="quarter" idx="11"/>
          </p:nvPr>
        </p:nvSpPr>
        <p:spPr/>
        <p:txBody>
          <a:bodyPr/>
          <a:lstStyle/>
          <a:p>
            <a:pPr marL="0" indent="0">
              <a:spcBef>
                <a:spcPts val="0"/>
              </a:spcBef>
              <a:spcAft>
                <a:spcPts val="600"/>
              </a:spcAft>
              <a:buNone/>
            </a:pPr>
            <a:r>
              <a:rPr lang="en-US" b="1" dirty="0">
                <a:solidFill>
                  <a:srgbClr val="C00000"/>
                </a:solidFill>
              </a:rPr>
              <a:t>Red Card</a:t>
            </a:r>
          </a:p>
          <a:p>
            <a:pPr>
              <a:spcBef>
                <a:spcPts val="0"/>
              </a:spcBef>
              <a:spcAft>
                <a:spcPts val="600"/>
              </a:spcAft>
            </a:pPr>
            <a:r>
              <a:rPr lang="en-US" dirty="0"/>
              <a:t>Unhealthy</a:t>
            </a:r>
          </a:p>
          <a:p>
            <a:pPr>
              <a:spcBef>
                <a:spcPts val="0"/>
              </a:spcBef>
              <a:spcAft>
                <a:spcPts val="600"/>
              </a:spcAft>
            </a:pPr>
            <a:r>
              <a:rPr lang="en-US" dirty="0"/>
              <a:t>Not okay</a:t>
            </a:r>
          </a:p>
          <a:p>
            <a:pPr>
              <a:spcBef>
                <a:spcPts val="0"/>
              </a:spcBef>
              <a:spcAft>
                <a:spcPts val="600"/>
              </a:spcAft>
            </a:pPr>
            <a:r>
              <a:rPr lang="en-US" dirty="0"/>
              <a:t>Inappropriate</a:t>
            </a:r>
          </a:p>
          <a:p>
            <a:pPr>
              <a:spcBef>
                <a:spcPts val="0"/>
              </a:spcBef>
              <a:spcAft>
                <a:spcPts val="600"/>
              </a:spcAft>
            </a:pPr>
            <a:r>
              <a:rPr lang="en-US" dirty="0"/>
              <a:t>Unsafe</a:t>
            </a:r>
          </a:p>
          <a:p>
            <a:pPr>
              <a:spcBef>
                <a:spcPts val="0"/>
              </a:spcBef>
              <a:spcAft>
                <a:spcPts val="600"/>
              </a:spcAft>
            </a:pPr>
            <a:r>
              <a:rPr lang="en-US" dirty="0"/>
              <a:t>Unexpected</a:t>
            </a:r>
          </a:p>
          <a:p>
            <a:pPr>
              <a:spcBef>
                <a:spcPts val="0"/>
              </a:spcBef>
              <a:spcAft>
                <a:spcPts val="600"/>
              </a:spcAft>
            </a:pPr>
            <a:r>
              <a:rPr lang="en-US" dirty="0"/>
              <a:t>Uncomfortable</a:t>
            </a:r>
          </a:p>
          <a:p>
            <a:pPr>
              <a:spcBef>
                <a:spcPts val="0"/>
              </a:spcBef>
              <a:spcAft>
                <a:spcPts val="600"/>
              </a:spcAft>
            </a:pPr>
            <a:r>
              <a:rPr lang="en-US" dirty="0"/>
              <a:t>Stop</a:t>
            </a:r>
          </a:p>
          <a:p>
            <a:pPr>
              <a:spcBef>
                <a:spcPts val="0"/>
              </a:spcBef>
              <a:spcAft>
                <a:spcPts val="600"/>
              </a:spcAft>
            </a:pPr>
            <a:r>
              <a:rPr lang="en-US" dirty="0"/>
              <a:t>DO NOT USE: bad</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50"/>
          <p:cNvSpPr txBox="1">
            <a:spLocks noGrp="1"/>
          </p:cNvSpPr>
          <p:nvPr>
            <p:ph type="title"/>
          </p:nvPr>
        </p:nvSpPr>
        <p:spPr>
          <a:xfrm>
            <a:off x="452628" y="1781568"/>
            <a:ext cx="8250174" cy="529527"/>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accent1"/>
              </a:buClr>
              <a:buSzPts val="3300"/>
              <a:buFont typeface="Raleway Light"/>
              <a:buNone/>
            </a:pPr>
            <a:r>
              <a:rPr lang="en-US" dirty="0">
                <a:latin typeface="Calibri" panose="020F0502020204030204" pitchFamily="34" charset="0"/>
                <a:ea typeface="Raleway"/>
                <a:cs typeface="Calibri" panose="020F0502020204030204" pitchFamily="34" charset="0"/>
                <a:sym typeface="Raleway"/>
              </a:rPr>
              <a:t>Boundaries Flip Books Example Activity</a:t>
            </a:r>
            <a:endParaRPr dirty="0">
              <a:latin typeface="Calibri" panose="020F0502020204030204" pitchFamily="34" charset="0"/>
              <a:ea typeface="Raleway"/>
              <a:cs typeface="Calibri" panose="020F0502020204030204" pitchFamily="34" charset="0"/>
              <a:sym typeface="Raleway"/>
            </a:endParaRPr>
          </a:p>
        </p:txBody>
      </p:sp>
      <p:pic>
        <p:nvPicPr>
          <p:cNvPr id="363" name="Google Shape;363;p50" descr="Page from Instructor Manual text reads: Discuss and Close. 5 minutes. Ask the group if the following examples of boundaries are okay or not okay. Image of Speech bubble. Text: I'm going to ask you if a boundary is okay or not okay. You can use the red/green cards. Green means the boundary is okay, and red means the boundary is not okay. Allow participants to hold up the red/green card, use eye gaze, point, or however they communicate. Use the Boundaries Flip Books to ask about a few different boundaries that are very clearly okay or not okay to see if participants understand. Another option is to use the boundaries examples listed below. "/>
          <p:cNvPicPr preferRelativeResize="0"/>
          <p:nvPr/>
        </p:nvPicPr>
        <p:blipFill rotWithShape="1">
          <a:blip r:embed="rId3">
            <a:alphaModFix/>
          </a:blip>
          <a:srcRect t="1630" b="-1630"/>
          <a:stretch/>
        </p:blipFill>
        <p:spPr>
          <a:xfrm>
            <a:off x="152400" y="2266475"/>
            <a:ext cx="8839199" cy="411475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5" name="Title 4">
            <a:extLst>
              <a:ext uri="{FF2B5EF4-FFF2-40B4-BE49-F238E27FC236}">
                <a16:creationId xmlns:a16="http://schemas.microsoft.com/office/drawing/2014/main" id="{D96AFB4C-3707-F3D3-85C2-36F5290CBC47}"/>
              </a:ext>
            </a:extLst>
          </p:cNvPr>
          <p:cNvSpPr>
            <a:spLocks noGrp="1"/>
          </p:cNvSpPr>
          <p:nvPr>
            <p:ph type="ctrTitle"/>
          </p:nvPr>
        </p:nvSpPr>
        <p:spPr/>
        <p:txBody>
          <a:bodyPr/>
          <a:lstStyle/>
          <a:p>
            <a:r>
              <a:rPr lang="en-US" dirty="0"/>
              <a:t>PUBLIC AND PRIVATE LESSON</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2" name="Title 1">
            <a:extLst>
              <a:ext uri="{FF2B5EF4-FFF2-40B4-BE49-F238E27FC236}">
                <a16:creationId xmlns:a16="http://schemas.microsoft.com/office/drawing/2014/main" id="{5E2A25B3-BCAD-6823-2775-04A10D5F7227}"/>
              </a:ext>
            </a:extLst>
          </p:cNvPr>
          <p:cNvSpPr>
            <a:spLocks noGrp="1"/>
          </p:cNvSpPr>
          <p:nvPr>
            <p:ph type="title"/>
          </p:nvPr>
        </p:nvSpPr>
        <p:spPr/>
        <p:txBody>
          <a:bodyPr/>
          <a:lstStyle/>
          <a:p>
            <a:r>
              <a:rPr lang="en-US" dirty="0"/>
              <a:t>Private and Public</a:t>
            </a:r>
          </a:p>
        </p:txBody>
      </p:sp>
      <p:sp>
        <p:nvSpPr>
          <p:cNvPr id="3" name="Content Placeholder 2">
            <a:extLst>
              <a:ext uri="{FF2B5EF4-FFF2-40B4-BE49-F238E27FC236}">
                <a16:creationId xmlns:a16="http://schemas.microsoft.com/office/drawing/2014/main" id="{3A8EC7DC-C18D-4EC3-5BE8-DD67A35B46A5}"/>
              </a:ext>
            </a:extLst>
          </p:cNvPr>
          <p:cNvSpPr>
            <a:spLocks noGrp="1"/>
          </p:cNvSpPr>
          <p:nvPr>
            <p:ph idx="1"/>
          </p:nvPr>
        </p:nvSpPr>
        <p:spPr/>
        <p:txBody>
          <a:bodyPr/>
          <a:lstStyle/>
          <a:p>
            <a:pPr>
              <a:spcBef>
                <a:spcPts val="0"/>
              </a:spcBef>
              <a:spcAft>
                <a:spcPts val="600"/>
              </a:spcAft>
            </a:pPr>
            <a:r>
              <a:rPr lang="en-US" dirty="0"/>
              <a:t>A private place is a place that </a:t>
            </a:r>
            <a:r>
              <a:rPr lang="en-US" b="1" dirty="0"/>
              <a:t>belongs to you, when you are alone, and when others cannot see you</a:t>
            </a:r>
            <a:r>
              <a:rPr lang="en-US" dirty="0"/>
              <a:t>.</a:t>
            </a:r>
          </a:p>
          <a:p>
            <a:pPr>
              <a:spcBef>
                <a:spcPts val="0"/>
              </a:spcBef>
              <a:spcAft>
                <a:spcPts val="1800"/>
              </a:spcAft>
            </a:pPr>
            <a:r>
              <a:rPr lang="en-US" dirty="0"/>
              <a:t>A private behavior or action is something that you do when you are by yourself, and it should occur in an appropriate private place.</a:t>
            </a:r>
          </a:p>
          <a:p>
            <a:pPr>
              <a:spcBef>
                <a:spcPts val="0"/>
              </a:spcBef>
              <a:spcAft>
                <a:spcPts val="600"/>
              </a:spcAft>
            </a:pPr>
            <a:r>
              <a:rPr lang="en-US" dirty="0"/>
              <a:t>A public place is a place where there is more than 1 person, places where you are likely to see other people.</a:t>
            </a:r>
          </a:p>
          <a:p>
            <a:pPr>
              <a:spcBef>
                <a:spcPts val="0"/>
              </a:spcBef>
              <a:spcAft>
                <a:spcPts val="600"/>
              </a:spcAft>
            </a:pPr>
            <a:r>
              <a:rPr lang="en-US" dirty="0"/>
              <a:t>A public behavior or action is something that you can do when you are with or around other people.</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53"/>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a:r>
              <a:rPr lang="en-US" dirty="0"/>
              <a:t>Private Vs. Public Ex. </a:t>
            </a:r>
          </a:p>
        </p:txBody>
      </p:sp>
      <p:sp>
        <p:nvSpPr>
          <p:cNvPr id="2" name="Text Placeholder 1">
            <a:extLst>
              <a:ext uri="{FF2B5EF4-FFF2-40B4-BE49-F238E27FC236}">
                <a16:creationId xmlns:a16="http://schemas.microsoft.com/office/drawing/2014/main" id="{C4F43B97-1C08-F9F3-1235-5C55660DEE63}"/>
              </a:ext>
            </a:extLst>
          </p:cNvPr>
          <p:cNvSpPr>
            <a:spLocks noGrp="1"/>
          </p:cNvSpPr>
          <p:nvPr>
            <p:ph type="body" sz="quarter" idx="10"/>
          </p:nvPr>
        </p:nvSpPr>
        <p:spPr>
          <a:xfrm>
            <a:off x="608648" y="2803765"/>
            <a:ext cx="3806660" cy="472235"/>
          </a:xfrm>
        </p:spPr>
        <p:txBody>
          <a:bodyPr/>
          <a:lstStyle/>
          <a:p>
            <a:pPr marL="0" indent="0">
              <a:buNone/>
            </a:pPr>
            <a:r>
              <a:rPr lang="en-US" dirty="0"/>
              <a:t>Private Places/Behaviors</a:t>
            </a:r>
          </a:p>
        </p:txBody>
      </p:sp>
      <p:sp>
        <p:nvSpPr>
          <p:cNvPr id="3" name="Text Placeholder 2">
            <a:extLst>
              <a:ext uri="{FF2B5EF4-FFF2-40B4-BE49-F238E27FC236}">
                <a16:creationId xmlns:a16="http://schemas.microsoft.com/office/drawing/2014/main" id="{34AFCC8E-3D12-2F87-331B-A5B90CB9ABD3}"/>
              </a:ext>
            </a:extLst>
          </p:cNvPr>
          <p:cNvSpPr>
            <a:spLocks noGrp="1"/>
          </p:cNvSpPr>
          <p:nvPr>
            <p:ph type="body" sz="quarter" idx="11"/>
          </p:nvPr>
        </p:nvSpPr>
        <p:spPr>
          <a:xfrm>
            <a:off x="4728694" y="2834873"/>
            <a:ext cx="3972800" cy="541652"/>
          </a:xfrm>
        </p:spPr>
        <p:txBody>
          <a:bodyPr/>
          <a:lstStyle/>
          <a:p>
            <a:pPr marL="0" indent="0">
              <a:buNone/>
            </a:pPr>
            <a:r>
              <a:rPr lang="en-US" dirty="0"/>
              <a:t>Public Places/Behaviors</a:t>
            </a:r>
          </a:p>
        </p:txBody>
      </p:sp>
      <p:sp>
        <p:nvSpPr>
          <p:cNvPr id="385" name="Google Shape;385;p53">
            <a:extLst>
              <a:ext uri="{C183D7F6-B498-43B3-948B-1728B52AA6E4}">
                <adec:decorative xmlns:adec="http://schemas.microsoft.com/office/drawing/2017/decorative" val="1"/>
              </a:ext>
            </a:extLst>
          </p:cNvPr>
          <p:cNvSpPr txBox="1"/>
          <p:nvPr/>
        </p:nvSpPr>
        <p:spPr>
          <a:xfrm>
            <a:off x="608648" y="3429000"/>
            <a:ext cx="3501300" cy="2760925"/>
          </a:xfrm>
          <a:prstGeom prst="rect">
            <a:avLst/>
          </a:prstGeom>
          <a:noFill/>
          <a:ln w="9525" cap="flat" cmpd="sng">
            <a:solidFill>
              <a:srgbClr val="6185C4"/>
            </a:solidFill>
            <a:prstDash val="solid"/>
            <a:round/>
            <a:headEnd type="none" w="sm" len="sm"/>
            <a:tailEnd type="none" w="sm" len="sm"/>
          </a:ln>
        </p:spPr>
        <p:txBody>
          <a:bodyPr spcFirstLastPara="1" wrap="square" lIns="91425" tIns="45700" rIns="91425" bIns="45700" anchor="t" anchorCtr="0">
            <a:normAutofit/>
          </a:bodyPr>
          <a:lstStyle/>
          <a:p>
            <a:pPr marL="0" lvl="0" indent="0" algn="l" rtl="0">
              <a:spcBef>
                <a:spcPts val="0"/>
              </a:spcBef>
              <a:spcAft>
                <a:spcPts val="0"/>
              </a:spcAft>
              <a:buNone/>
            </a:pPr>
            <a:endParaRPr sz="2100" dirty="0">
              <a:solidFill>
                <a:srgbClr val="000000"/>
              </a:solidFill>
              <a:latin typeface="Calibri" panose="020F0502020204030204" pitchFamily="34" charset="0"/>
              <a:ea typeface="Raleway"/>
              <a:cs typeface="Calibri" panose="020F0502020204030204" pitchFamily="34" charset="0"/>
              <a:sym typeface="Raleway"/>
            </a:endParaRPr>
          </a:p>
        </p:txBody>
      </p:sp>
      <p:sp>
        <p:nvSpPr>
          <p:cNvPr id="386" name="Google Shape;386;p53">
            <a:extLst>
              <a:ext uri="{C183D7F6-B498-43B3-948B-1728B52AA6E4}">
                <adec:decorative xmlns:adec="http://schemas.microsoft.com/office/drawing/2017/decorative" val="1"/>
              </a:ext>
            </a:extLst>
          </p:cNvPr>
          <p:cNvSpPr txBox="1"/>
          <p:nvPr/>
        </p:nvSpPr>
        <p:spPr>
          <a:xfrm>
            <a:off x="4773875" y="3429000"/>
            <a:ext cx="3518700" cy="2760925"/>
          </a:xfrm>
          <a:prstGeom prst="rect">
            <a:avLst/>
          </a:prstGeom>
          <a:noFill/>
          <a:ln w="9525" cap="flat" cmpd="sng">
            <a:solidFill>
              <a:srgbClr val="6185C4"/>
            </a:solidFill>
            <a:prstDash val="solid"/>
            <a:round/>
            <a:headEnd type="none" w="sm" len="sm"/>
            <a:tailEnd type="none" w="sm" len="sm"/>
          </a:ln>
        </p:spPr>
        <p:txBody>
          <a:bodyPr spcFirstLastPara="1" wrap="square" lIns="91425" tIns="45700" rIns="91425" bIns="45700" anchor="t" anchorCtr="0">
            <a:normAutofit/>
          </a:bodyPr>
          <a:lstStyle/>
          <a:p>
            <a:pPr marL="0" lvl="0" indent="0" algn="l" rtl="0">
              <a:spcBef>
                <a:spcPts val="0"/>
              </a:spcBef>
              <a:spcAft>
                <a:spcPts val="0"/>
              </a:spcAft>
              <a:buNone/>
            </a:pPr>
            <a:endParaRPr sz="2100" dirty="0">
              <a:solidFill>
                <a:srgbClr val="000000"/>
              </a:solidFill>
              <a:latin typeface="Calibri" panose="020F0502020204030204" pitchFamily="34" charset="0"/>
              <a:ea typeface="Raleway"/>
              <a:cs typeface="Calibri" panose="020F0502020204030204" pitchFamily="34" charset="0"/>
              <a:sym typeface="Raleway"/>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8"/>
          <p:cNvSpPr txBox="1">
            <a:spLocks noGrp="1"/>
          </p:cNvSpPr>
          <p:nvPr>
            <p:ph type="title"/>
          </p:nvPr>
        </p:nvSpPr>
        <p:spPr>
          <a:xfrm>
            <a:off x="452628" y="1572768"/>
            <a:ext cx="3435160" cy="1133856"/>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3200"/>
              <a:buFont typeface="Raleway Light"/>
              <a:buNone/>
            </a:pPr>
            <a:r>
              <a:rPr lang="en-US" dirty="0">
                <a:latin typeface="Calibri" panose="020F0502020204030204" pitchFamily="34" charset="0"/>
                <a:ea typeface="Raleway"/>
                <a:cs typeface="Calibri" panose="020F0502020204030204" pitchFamily="34" charset="0"/>
                <a:sym typeface="Raleway"/>
              </a:rPr>
              <a:t>CENTERING</a:t>
            </a:r>
            <a:endParaRPr dirty="0">
              <a:latin typeface="Calibri" panose="020F0502020204030204" pitchFamily="34" charset="0"/>
              <a:ea typeface="Raleway"/>
              <a:cs typeface="Calibri" panose="020F0502020204030204" pitchFamily="34" charset="0"/>
              <a:sym typeface="Raleway"/>
            </a:endParaRPr>
          </a:p>
        </p:txBody>
      </p:sp>
      <p:pic>
        <p:nvPicPr>
          <p:cNvPr id="125" name="Google Shape;125;p18" descr="A person is sitting cross-legged with their back to the viewer. They are holding a sphere made of rainbow-colored plastic connecting parts used as a visual for taking deep breaths."/>
          <p:cNvPicPr preferRelativeResize="0">
            <a:picLocks noGrp="1"/>
          </p:cNvPicPr>
          <p:nvPr>
            <p:ph type="pic" idx="4294967295"/>
          </p:nvPr>
        </p:nvPicPr>
        <p:blipFill rotWithShape="1">
          <a:blip r:embed="rId3">
            <a:alphaModFix/>
          </a:blip>
          <a:srcRect/>
          <a:stretch/>
        </p:blipFill>
        <p:spPr>
          <a:xfrm>
            <a:off x="4558372" y="1903625"/>
            <a:ext cx="4578428" cy="424517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54"/>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1"/>
              </a:buClr>
              <a:buSzPts val="3300"/>
              <a:buFont typeface="Raleway Light"/>
              <a:buNone/>
            </a:pPr>
            <a:r>
              <a:rPr lang="en-US" dirty="0">
                <a:latin typeface="Calibri" panose="020F0502020204030204" pitchFamily="34" charset="0"/>
                <a:cs typeface="Calibri" panose="020F0502020204030204" pitchFamily="34" charset="0"/>
              </a:rPr>
              <a:t>Private Vs. Public Ex., continued</a:t>
            </a:r>
          </a:p>
        </p:txBody>
      </p:sp>
      <p:pic>
        <p:nvPicPr>
          <p:cNvPr id="393" name="Google Shape;393;p54" descr="Public/Private Places cards with line drawings for the following cards/places: Locker Room, Bus Stop, Library, Grocery Store, Car, Kitchen"/>
          <p:cNvPicPr preferRelativeResize="0"/>
          <p:nvPr/>
        </p:nvPicPr>
        <p:blipFill rotWithShape="1">
          <a:blip r:embed="rId3">
            <a:alphaModFix/>
          </a:blip>
          <a:srcRect/>
          <a:stretch/>
        </p:blipFill>
        <p:spPr>
          <a:xfrm>
            <a:off x="381600" y="1327989"/>
            <a:ext cx="4190835" cy="5164512"/>
          </a:xfrm>
          <a:prstGeom prst="rect">
            <a:avLst/>
          </a:prstGeom>
          <a:noFill/>
          <a:ln>
            <a:noFill/>
          </a:ln>
        </p:spPr>
      </p:pic>
      <p:pic>
        <p:nvPicPr>
          <p:cNvPr id="392" name="Google Shape;392;p54" descr="Public/Private Behaviors cards show line drawings for the following behaviors/cards: Putting on Makeup, Going to the Bathroom, Taking a Bath, Getting Dressed, Showering, Shaving"/>
          <p:cNvPicPr preferRelativeResize="0"/>
          <p:nvPr/>
        </p:nvPicPr>
        <p:blipFill rotWithShape="1">
          <a:blip r:embed="rId4">
            <a:alphaModFix/>
          </a:blip>
          <a:srcRect/>
          <a:stretch/>
        </p:blipFill>
        <p:spPr>
          <a:xfrm>
            <a:off x="4569262" y="1327989"/>
            <a:ext cx="4113938" cy="5164512"/>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55"/>
          <p:cNvSpPr txBox="1">
            <a:spLocks noGrp="1"/>
          </p:cNvSpPr>
          <p:nvPr>
            <p:ph type="title"/>
          </p:nvPr>
        </p:nvSpPr>
        <p:spPr>
          <a:xfrm>
            <a:off x="633102" y="1428387"/>
            <a:ext cx="7909319" cy="1133856"/>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1"/>
              </a:buClr>
              <a:buSzPts val="3300"/>
              <a:buFont typeface="Raleway Light"/>
              <a:buNone/>
            </a:pPr>
            <a:r>
              <a:rPr lang="en-US" sz="3100" dirty="0">
                <a:latin typeface="Calibri" panose="020F0502020204030204" pitchFamily="34" charset="0"/>
                <a:ea typeface="Raleway"/>
                <a:cs typeface="Calibri" panose="020F0502020204030204" pitchFamily="34" charset="0"/>
                <a:sym typeface="Raleway"/>
              </a:rPr>
              <a:t>Safety Rule – Private Behaviors Are for Private Places</a:t>
            </a:r>
          </a:p>
        </p:txBody>
      </p:sp>
      <p:pic>
        <p:nvPicPr>
          <p:cNvPr id="400" name="Google Shape;400;p55" descr="Still image from video of three people playing an online video game. The game shows a strong man with a pony tail and a bow and arrows walking in a scene that has a cloudy sky, trees and a fire in the distance.">
            <a:hlinkClick r:id="rId3"/>
          </p:cNvPr>
          <p:cNvPicPr preferRelativeResize="0">
            <a:picLocks noGrp="1"/>
          </p:cNvPicPr>
          <p:nvPr>
            <p:ph type="body" idx="4294967295"/>
          </p:nvPr>
        </p:nvPicPr>
        <p:blipFill rotWithShape="1">
          <a:blip r:embed="rId4">
            <a:alphaModFix/>
          </a:blip>
          <a:srcRect/>
          <a:stretch/>
        </p:blipFill>
        <p:spPr>
          <a:xfrm>
            <a:off x="633101" y="2488658"/>
            <a:ext cx="8115113" cy="3993817"/>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56"/>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1"/>
              </a:buClr>
              <a:buSzPts val="3300"/>
              <a:buFont typeface="Raleway Light"/>
              <a:buNone/>
            </a:pPr>
            <a:r>
              <a:rPr lang="en-US" sz="3100" dirty="0">
                <a:latin typeface="Calibri" panose="020F0502020204030204" pitchFamily="34" charset="0"/>
                <a:ea typeface="Raleway"/>
                <a:cs typeface="Calibri" panose="020F0502020204030204" pitchFamily="34" charset="0"/>
                <a:sym typeface="Raleway"/>
              </a:rPr>
              <a:t>Masturbation Social Story</a:t>
            </a:r>
            <a:endParaRPr sz="3100" dirty="0">
              <a:latin typeface="Calibri" panose="020F0502020204030204" pitchFamily="34" charset="0"/>
              <a:ea typeface="Raleway"/>
              <a:cs typeface="Calibri" panose="020F0502020204030204" pitchFamily="34" charset="0"/>
              <a:sym typeface="Raleway"/>
            </a:endParaRPr>
          </a:p>
        </p:txBody>
      </p:sp>
      <p:pic>
        <p:nvPicPr>
          <p:cNvPr id="408" name="Google Shape;408;p56" descr="Masturbation Social Story - shows line drawings that illustrate the following sentences. Masturbation is when you touch your body because it feels good. You might touch private parts like your penis or vulva. Masturbation is a private activity. Masturbating is done is a private space. A private space is somewhere no one can see or hear you. Masturbating in public spaces is illegal."/>
          <p:cNvPicPr preferRelativeResize="0"/>
          <p:nvPr/>
        </p:nvPicPr>
        <p:blipFill>
          <a:blip r:embed="rId3">
            <a:alphaModFix/>
          </a:blip>
          <a:stretch>
            <a:fillRect/>
          </a:stretch>
        </p:blipFill>
        <p:spPr>
          <a:xfrm>
            <a:off x="1154750" y="1581500"/>
            <a:ext cx="6834474" cy="52765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57"/>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1"/>
              </a:buClr>
              <a:buSzPts val="3300"/>
              <a:buFont typeface="Raleway Light"/>
              <a:buNone/>
            </a:pPr>
            <a:r>
              <a:rPr lang="en-US" dirty="0">
                <a:latin typeface="Calibri" panose="020F0502020204030204" pitchFamily="34" charset="0"/>
                <a:ea typeface="Raleway"/>
                <a:cs typeface="Calibri" panose="020F0502020204030204" pitchFamily="34" charset="0"/>
                <a:sym typeface="Raleway"/>
              </a:rPr>
              <a:t>Masturbation</a:t>
            </a:r>
          </a:p>
        </p:txBody>
      </p:sp>
      <p:sp>
        <p:nvSpPr>
          <p:cNvPr id="3" name="Content Placeholder 2">
            <a:extLst>
              <a:ext uri="{FF2B5EF4-FFF2-40B4-BE49-F238E27FC236}">
                <a16:creationId xmlns:a16="http://schemas.microsoft.com/office/drawing/2014/main" id="{CA1F4967-9BF1-4D17-648F-1383F3C2E29D}"/>
              </a:ext>
            </a:extLst>
          </p:cNvPr>
          <p:cNvSpPr>
            <a:spLocks noGrp="1"/>
          </p:cNvSpPr>
          <p:nvPr>
            <p:ph idx="1"/>
          </p:nvPr>
        </p:nvSpPr>
        <p:spPr>
          <a:xfrm>
            <a:off x="608647" y="2489243"/>
            <a:ext cx="8080664" cy="1211558"/>
          </a:xfrm>
        </p:spPr>
        <p:txBody>
          <a:bodyPr/>
          <a:lstStyle/>
          <a:p>
            <a:pPr>
              <a:spcBef>
                <a:spcPts val="0"/>
              </a:spcBef>
              <a:spcAft>
                <a:spcPts val="600"/>
              </a:spcAft>
            </a:pPr>
            <a:r>
              <a:rPr lang="en-US" dirty="0"/>
              <a:t>Use YES/NO Communication Cards to answer questions about masturbation.</a:t>
            </a:r>
          </a:p>
          <a:p>
            <a:pPr>
              <a:spcBef>
                <a:spcPts val="0"/>
              </a:spcBef>
              <a:spcAft>
                <a:spcPts val="600"/>
              </a:spcAft>
            </a:pPr>
            <a:r>
              <a:rPr lang="en-US" dirty="0"/>
              <a:t>Examples:</a:t>
            </a:r>
          </a:p>
        </p:txBody>
      </p:sp>
      <p:pic>
        <p:nvPicPr>
          <p:cNvPr id="416" name="Google Shape;416;p57" descr="Speech bubble with text below: Yes or No? Do you need to be in a private place to masturbate? Answer below: Yes. Speech Bubble with text below: Yes or No? Is a classroom or workplace a private place. Answer below: No."/>
          <p:cNvPicPr preferRelativeResize="0"/>
          <p:nvPr/>
        </p:nvPicPr>
        <p:blipFill rotWithShape="1">
          <a:blip r:embed="rId3">
            <a:alphaModFix/>
          </a:blip>
          <a:srcRect t="5053" r="41414"/>
          <a:stretch/>
        </p:blipFill>
        <p:spPr>
          <a:xfrm>
            <a:off x="218800" y="3600000"/>
            <a:ext cx="6064399" cy="2832400"/>
          </a:xfrm>
          <a:prstGeom prst="rect">
            <a:avLst/>
          </a:prstGeom>
          <a:noFill/>
          <a:ln>
            <a:noFill/>
          </a:ln>
        </p:spPr>
      </p:pic>
      <p:pic>
        <p:nvPicPr>
          <p:cNvPr id="417" name="Google Shape;417;p57" descr="Image of a green circle with a green check mark in the middle with the word Yes above it. Next to that is an image of a red circle with a red x in the middle with the word No above it."/>
          <p:cNvPicPr preferRelativeResize="0"/>
          <p:nvPr/>
        </p:nvPicPr>
        <p:blipFill rotWithShape="1">
          <a:blip r:embed="rId4">
            <a:alphaModFix/>
          </a:blip>
          <a:srcRect/>
          <a:stretch/>
        </p:blipFill>
        <p:spPr>
          <a:xfrm>
            <a:off x="6254621" y="3903995"/>
            <a:ext cx="2684900" cy="147432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2" name="Title 1">
            <a:extLst>
              <a:ext uri="{FF2B5EF4-FFF2-40B4-BE49-F238E27FC236}">
                <a16:creationId xmlns:a16="http://schemas.microsoft.com/office/drawing/2014/main" id="{9F1052D9-623A-CA73-268B-1FA42AE52021}"/>
              </a:ext>
            </a:extLst>
          </p:cNvPr>
          <p:cNvSpPr>
            <a:spLocks noGrp="1"/>
          </p:cNvSpPr>
          <p:nvPr>
            <p:ph type="ctrTitle"/>
          </p:nvPr>
        </p:nvSpPr>
        <p:spPr/>
        <p:txBody>
          <a:bodyPr/>
          <a:lstStyle/>
          <a:p>
            <a:r>
              <a:rPr lang="en-US" dirty="0"/>
              <a:t>PERSONAL SAFETY LESSONS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2" name="Title 1">
            <a:extLst>
              <a:ext uri="{FF2B5EF4-FFF2-40B4-BE49-F238E27FC236}">
                <a16:creationId xmlns:a16="http://schemas.microsoft.com/office/drawing/2014/main" id="{A80F1176-AA30-F318-CADC-E7D391E82067}"/>
              </a:ext>
            </a:extLst>
          </p:cNvPr>
          <p:cNvSpPr>
            <a:spLocks noGrp="1"/>
          </p:cNvSpPr>
          <p:nvPr>
            <p:ph type="title"/>
          </p:nvPr>
        </p:nvSpPr>
        <p:spPr/>
        <p:txBody>
          <a:bodyPr/>
          <a:lstStyle/>
          <a:p>
            <a:r>
              <a:rPr lang="en-US" dirty="0"/>
              <a:t>Body Rights</a:t>
            </a:r>
          </a:p>
        </p:txBody>
      </p:sp>
      <p:sp>
        <p:nvSpPr>
          <p:cNvPr id="3" name="Content Placeholder 2">
            <a:extLst>
              <a:ext uri="{FF2B5EF4-FFF2-40B4-BE49-F238E27FC236}">
                <a16:creationId xmlns:a16="http://schemas.microsoft.com/office/drawing/2014/main" id="{8697E738-BC0E-813E-DEDD-23979C407484}"/>
              </a:ext>
            </a:extLst>
          </p:cNvPr>
          <p:cNvSpPr>
            <a:spLocks noGrp="1"/>
          </p:cNvSpPr>
          <p:nvPr>
            <p:ph idx="1"/>
          </p:nvPr>
        </p:nvSpPr>
        <p:spPr>
          <a:xfrm>
            <a:off x="608647" y="2829712"/>
            <a:ext cx="7649753" cy="1114936"/>
          </a:xfrm>
        </p:spPr>
        <p:txBody>
          <a:bodyPr/>
          <a:lstStyle/>
          <a:p>
            <a:pPr>
              <a:spcBef>
                <a:spcPts val="0"/>
              </a:spcBef>
              <a:spcAft>
                <a:spcPts val="0"/>
              </a:spcAft>
            </a:pPr>
            <a:r>
              <a:rPr lang="en-US" dirty="0"/>
              <a:t>Define it. </a:t>
            </a:r>
            <a:r>
              <a:rPr lang="en-US" b="1" dirty="0"/>
              <a:t>Body Rights</a:t>
            </a:r>
            <a:r>
              <a:rPr lang="en-US" dirty="0"/>
              <a:t>: the rights you have to be in charge of your own body.</a:t>
            </a:r>
          </a:p>
          <a:p>
            <a:pPr>
              <a:spcBef>
                <a:spcPts val="0"/>
              </a:spcBef>
              <a:spcAft>
                <a:spcPts val="0"/>
              </a:spcAft>
            </a:pPr>
            <a:r>
              <a:rPr lang="en-US" dirty="0"/>
              <a:t>Safety rule: My Body Belongs to Me</a:t>
            </a:r>
          </a:p>
        </p:txBody>
      </p:sp>
      <p:pic>
        <p:nvPicPr>
          <p:cNvPr id="431" name="Google Shape;431;p59" descr="Still image from the video of a woman sitting on a bus looking down. A man is standing next to her, pushing himself up against her while holding on to a strap from above to steady himself.">
            <a:hlinkClick r:id="rId3"/>
          </p:cNvPr>
          <p:cNvPicPr preferRelativeResize="0"/>
          <p:nvPr/>
        </p:nvPicPr>
        <p:blipFill rotWithShape="1">
          <a:blip r:embed="rId4">
            <a:alphaModFix/>
          </a:blip>
          <a:srcRect/>
          <a:stretch/>
        </p:blipFill>
        <p:spPr>
          <a:xfrm>
            <a:off x="2375745" y="3944648"/>
            <a:ext cx="4471455" cy="2622357"/>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2" name="Title 1">
            <a:extLst>
              <a:ext uri="{FF2B5EF4-FFF2-40B4-BE49-F238E27FC236}">
                <a16:creationId xmlns:a16="http://schemas.microsoft.com/office/drawing/2014/main" id="{AEE1B887-D71E-2C6D-928B-28E04E3C8D21}"/>
              </a:ext>
            </a:extLst>
          </p:cNvPr>
          <p:cNvSpPr>
            <a:spLocks noGrp="1"/>
          </p:cNvSpPr>
          <p:nvPr>
            <p:ph type="title"/>
          </p:nvPr>
        </p:nvSpPr>
        <p:spPr>
          <a:xfrm>
            <a:off x="452628" y="1572768"/>
            <a:ext cx="4436172" cy="1133856"/>
          </a:xfrm>
        </p:spPr>
        <p:txBody>
          <a:bodyPr/>
          <a:lstStyle/>
          <a:p>
            <a:r>
              <a:rPr lang="en-US" dirty="0"/>
              <a:t>Consent</a:t>
            </a:r>
          </a:p>
        </p:txBody>
      </p:sp>
      <p:sp>
        <p:nvSpPr>
          <p:cNvPr id="437" name="Google Shape;437;p60"/>
          <p:cNvSpPr txBox="1">
            <a:spLocks noGrp="1"/>
          </p:cNvSpPr>
          <p:nvPr>
            <p:ph type="body" sz="quarter" idx="11"/>
          </p:nvPr>
        </p:nvSpPr>
        <p:spPr>
          <a:xfrm>
            <a:off x="608647" y="2791731"/>
            <a:ext cx="3944564" cy="2565069"/>
          </a:xfrm>
          <a:prstGeom prst="rect">
            <a:avLst/>
          </a:prstGeom>
          <a:noFill/>
          <a:ln>
            <a:noFill/>
          </a:ln>
        </p:spPr>
        <p:txBody>
          <a:bodyPr spcFirstLastPara="1" wrap="square" lIns="91425" tIns="45700" rIns="91425" bIns="45700" anchor="t" anchorCtr="0">
            <a:normAutofit/>
          </a:bodyPr>
          <a:lstStyle/>
          <a:p>
            <a:pPr marL="95250" lvl="0" indent="0" algn="l" rtl="0">
              <a:lnSpc>
                <a:spcPct val="100000"/>
              </a:lnSpc>
              <a:spcBef>
                <a:spcPts val="0"/>
              </a:spcBef>
              <a:spcAft>
                <a:spcPts val="0"/>
              </a:spcAft>
              <a:buSzPts val="2800"/>
              <a:buNone/>
            </a:pPr>
            <a:r>
              <a:rPr lang="en-US" sz="2800" dirty="0"/>
              <a:t>Define it: </a:t>
            </a:r>
            <a:r>
              <a:rPr lang="en-US" sz="2800" b="1" dirty="0"/>
              <a:t>Consent</a:t>
            </a:r>
            <a:r>
              <a:rPr lang="en-US" sz="2800" dirty="0"/>
              <a:t> is when a person agrees to a certain activity or behavior.</a:t>
            </a:r>
            <a:endParaRPr dirty="0"/>
          </a:p>
        </p:txBody>
      </p:sp>
      <p:pic>
        <p:nvPicPr>
          <p:cNvPr id="438" name="Google Shape;438;p60" descr="Graphic to illustrate the steps for consent: Ask - with image of a person asking another person a question with a question mark between them. Listen - with an image of one person touching there ear while another person speaks and there is an arrow pointing to the listening person. Respect - One person has their hand up showing they are okay with the answer. There is a second image where both people are hugging. "/>
          <p:cNvPicPr preferRelativeResize="0"/>
          <p:nvPr/>
        </p:nvPicPr>
        <p:blipFill rotWithShape="1">
          <a:blip r:embed="rId3">
            <a:alphaModFix/>
          </a:blip>
          <a:srcRect l="23786" t="4770"/>
          <a:stretch/>
        </p:blipFill>
        <p:spPr>
          <a:xfrm>
            <a:off x="4996800" y="1828799"/>
            <a:ext cx="3295842" cy="4383027"/>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61"/>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1"/>
              </a:buClr>
              <a:buSzPts val="3300"/>
              <a:buFont typeface="Raleway Light"/>
              <a:buNone/>
            </a:pPr>
            <a:r>
              <a:rPr lang="en-US" dirty="0">
                <a:latin typeface="Calibri" panose="020F0502020204030204" pitchFamily="34" charset="0"/>
                <a:ea typeface="Raleway"/>
                <a:cs typeface="Calibri" panose="020F0502020204030204" pitchFamily="34" charset="0"/>
                <a:sym typeface="Raleway"/>
              </a:rPr>
              <a:t>Get Away And Tell Someone</a:t>
            </a:r>
          </a:p>
        </p:txBody>
      </p:sp>
      <p:pic>
        <p:nvPicPr>
          <p:cNvPr id="445" name="Google Shape;445;p61" descr="Still image from a video where one person is holding a cell phone to take a picture of a woman."/>
          <p:cNvPicPr preferRelativeResize="0">
            <a:picLocks noGrp="1"/>
          </p:cNvPicPr>
          <p:nvPr>
            <p:ph type="body" idx="4294967295"/>
          </p:nvPr>
        </p:nvPicPr>
        <p:blipFill rotWithShape="1">
          <a:blip r:embed="rId3">
            <a:alphaModFix/>
          </a:blip>
          <a:srcRect/>
          <a:stretch/>
        </p:blipFill>
        <p:spPr>
          <a:xfrm>
            <a:off x="172800" y="2833238"/>
            <a:ext cx="6683613" cy="3288417"/>
          </a:xfrm>
          <a:prstGeom prst="rect">
            <a:avLst/>
          </a:prstGeom>
          <a:noFill/>
          <a:ln>
            <a:noFill/>
          </a:ln>
        </p:spPr>
      </p:pic>
      <p:pic>
        <p:nvPicPr>
          <p:cNvPr id="446" name="Google Shape;446;p61" descr="Graphic with text that says: I need space. Two people are standing with space between them. They are both wearing medical masks."/>
          <p:cNvPicPr preferRelativeResize="0"/>
          <p:nvPr/>
        </p:nvPicPr>
        <p:blipFill rotWithShape="1">
          <a:blip r:embed="rId4">
            <a:alphaModFix/>
          </a:blip>
          <a:srcRect l="16047" t="5587" r="9367" b="22492"/>
          <a:stretch/>
        </p:blipFill>
        <p:spPr>
          <a:xfrm>
            <a:off x="6856200" y="3011375"/>
            <a:ext cx="2287800" cy="316172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62"/>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1"/>
              </a:buClr>
              <a:buSzPts val="3300"/>
              <a:buFont typeface="Raleway Light"/>
              <a:buNone/>
            </a:pPr>
            <a:r>
              <a:rPr lang="en-US" dirty="0">
                <a:latin typeface="Calibri" panose="020F0502020204030204" pitchFamily="34" charset="0"/>
                <a:ea typeface="Raleway"/>
                <a:cs typeface="Calibri" panose="020F0502020204030204" pitchFamily="34" charset="0"/>
                <a:sym typeface="Raleway"/>
              </a:rPr>
              <a:t>Safety Network</a:t>
            </a:r>
          </a:p>
        </p:txBody>
      </p:sp>
      <p:sp>
        <p:nvSpPr>
          <p:cNvPr id="4" name="Text Placeholder 3">
            <a:extLst>
              <a:ext uri="{FF2B5EF4-FFF2-40B4-BE49-F238E27FC236}">
                <a16:creationId xmlns:a16="http://schemas.microsoft.com/office/drawing/2014/main" id="{A46FEAE1-B3DF-EE3E-3B1B-864F06FA1407}"/>
              </a:ext>
            </a:extLst>
          </p:cNvPr>
          <p:cNvSpPr>
            <a:spLocks noGrp="1"/>
          </p:cNvSpPr>
          <p:nvPr>
            <p:ph type="body" sz="quarter" idx="11"/>
          </p:nvPr>
        </p:nvSpPr>
        <p:spPr>
          <a:xfrm>
            <a:off x="608646" y="2791731"/>
            <a:ext cx="4755353" cy="3775275"/>
          </a:xfrm>
        </p:spPr>
        <p:txBody>
          <a:bodyPr/>
          <a:lstStyle/>
          <a:p>
            <a:pPr>
              <a:spcBef>
                <a:spcPts val="0"/>
              </a:spcBef>
              <a:spcAft>
                <a:spcPts val="600"/>
              </a:spcAft>
            </a:pPr>
            <a:r>
              <a:rPr lang="en-US" dirty="0"/>
              <a:t>It is NEVER too late to tell someone if someone makes you feel uncomfortable or unsafe.  </a:t>
            </a:r>
          </a:p>
          <a:p>
            <a:pPr>
              <a:spcBef>
                <a:spcPts val="0"/>
              </a:spcBef>
              <a:spcAft>
                <a:spcPts val="2400"/>
              </a:spcAft>
            </a:pPr>
            <a:r>
              <a:rPr lang="en-US" dirty="0"/>
              <a:t>If you tell someone and they don’t believe you, tell someone else.</a:t>
            </a:r>
          </a:p>
          <a:p>
            <a:pPr>
              <a:spcBef>
                <a:spcPts val="1200"/>
              </a:spcBef>
              <a:spcAft>
                <a:spcPts val="600"/>
              </a:spcAft>
            </a:pPr>
            <a:r>
              <a:rPr lang="en-US" dirty="0"/>
              <a:t>Try to come up with a list of 3-5 people who are friends, family, or professionals. </a:t>
            </a:r>
          </a:p>
        </p:txBody>
      </p:sp>
      <p:pic>
        <p:nvPicPr>
          <p:cNvPr id="453" name="Google Shape;453;p62" descr="Line drawing of a hand with five fingers. In the center, text says: My Safety Network."/>
          <p:cNvPicPr preferRelativeResize="0"/>
          <p:nvPr/>
        </p:nvPicPr>
        <p:blipFill rotWithShape="1">
          <a:blip r:embed="rId3">
            <a:alphaModFix/>
          </a:blip>
          <a:srcRect l="10757"/>
          <a:stretch/>
        </p:blipFill>
        <p:spPr>
          <a:xfrm>
            <a:off x="5541701" y="2388832"/>
            <a:ext cx="3300407" cy="409026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63"/>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1"/>
              </a:buClr>
              <a:buSzPts val="3300"/>
              <a:buFont typeface="Raleway Light"/>
              <a:buNone/>
            </a:pPr>
            <a:r>
              <a:rPr lang="en-US" dirty="0">
                <a:latin typeface="Calibri" panose="020F0502020204030204" pitchFamily="34" charset="0"/>
                <a:ea typeface="Raleway"/>
                <a:cs typeface="Calibri" panose="020F0502020204030204" pitchFamily="34" charset="0"/>
                <a:sym typeface="Raleway"/>
              </a:rPr>
              <a:t>Tips for Social Media Literacy and Online Safety</a:t>
            </a:r>
          </a:p>
        </p:txBody>
      </p:sp>
      <p:sp>
        <p:nvSpPr>
          <p:cNvPr id="4" name="Text Placeholder 3">
            <a:extLst>
              <a:ext uri="{FF2B5EF4-FFF2-40B4-BE49-F238E27FC236}">
                <a16:creationId xmlns:a16="http://schemas.microsoft.com/office/drawing/2014/main" id="{852B1A67-E373-8891-F652-089906D5A22B}"/>
              </a:ext>
            </a:extLst>
          </p:cNvPr>
          <p:cNvSpPr>
            <a:spLocks noGrp="1"/>
          </p:cNvSpPr>
          <p:nvPr>
            <p:ph type="body" sz="quarter" idx="11"/>
          </p:nvPr>
        </p:nvSpPr>
        <p:spPr/>
        <p:txBody>
          <a:bodyPr/>
          <a:lstStyle/>
          <a:p>
            <a:r>
              <a:rPr lang="en-US" dirty="0"/>
              <a:t>Teach the lesson on Social Media Literacy &amp; Online Safety.</a:t>
            </a:r>
          </a:p>
          <a:p>
            <a:r>
              <a:rPr lang="en-US" dirty="0"/>
              <a:t>Discuss social media scenarios in ALL lessons.</a:t>
            </a:r>
          </a:p>
          <a:p>
            <a:r>
              <a:rPr lang="en-US" dirty="0"/>
              <a:t>The Internet is a PUBLIC place. Use the Safety Video.</a:t>
            </a:r>
          </a:p>
        </p:txBody>
      </p:sp>
      <p:pic>
        <p:nvPicPr>
          <p:cNvPr id="461" name="Google Shape;461;p63" descr="Graphic for Think Before you Post:&#10;T - Is it true?&#10;H - Is it Hurtful?&#10;I - Is it Illegal?&#10;N - Is it Necessary?&#10;K - Is it Kind?"/>
          <p:cNvPicPr preferRelativeResize="0"/>
          <p:nvPr/>
        </p:nvPicPr>
        <p:blipFill rotWithShape="1">
          <a:blip r:embed="rId3">
            <a:alphaModFix/>
          </a:blip>
          <a:srcRect/>
          <a:stretch/>
        </p:blipFill>
        <p:spPr>
          <a:xfrm>
            <a:off x="5179428" y="2908843"/>
            <a:ext cx="3355925" cy="35410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19"/>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1"/>
              </a:buClr>
              <a:buSzPts val="3300"/>
              <a:buFont typeface="Raleway Light"/>
              <a:buNone/>
            </a:pPr>
            <a:r>
              <a:rPr lang="en-US" dirty="0">
                <a:latin typeface="Calibri" panose="020F0502020204030204" pitchFamily="34" charset="0"/>
                <a:ea typeface="Raleway"/>
                <a:cs typeface="Calibri" panose="020F0502020204030204" pitchFamily="34" charset="0"/>
                <a:sym typeface="Raleway"/>
              </a:rPr>
              <a:t>Who We Are And What We Do</a:t>
            </a:r>
          </a:p>
        </p:txBody>
      </p:sp>
      <p:sp>
        <p:nvSpPr>
          <p:cNvPr id="2" name="Content Placeholder 1">
            <a:extLst>
              <a:ext uri="{FF2B5EF4-FFF2-40B4-BE49-F238E27FC236}">
                <a16:creationId xmlns:a16="http://schemas.microsoft.com/office/drawing/2014/main" id="{CDA452B8-6035-B094-0A00-9B3E5625034C}"/>
              </a:ext>
            </a:extLst>
          </p:cNvPr>
          <p:cNvSpPr>
            <a:spLocks noGrp="1"/>
          </p:cNvSpPr>
          <p:nvPr>
            <p:ph idx="1"/>
          </p:nvPr>
        </p:nvSpPr>
        <p:spPr>
          <a:xfrm>
            <a:off x="608646" y="2829711"/>
            <a:ext cx="8340953" cy="3737294"/>
          </a:xfrm>
        </p:spPr>
        <p:txBody>
          <a:bodyPr/>
          <a:lstStyle/>
          <a:p>
            <a:r>
              <a:rPr lang="en-US" dirty="0"/>
              <a:t>Mad Hatter Wellness, founded by Katie Thune, provides learning opportunities to empower people of all abilities with knowledge and skills to make safe and healthy choices.</a:t>
            </a:r>
          </a:p>
          <a:p>
            <a:r>
              <a:rPr lang="en-US" dirty="0"/>
              <a:t>We focus on educating about healthy relationships, with ourselves and others, as well as safety, consent, and lots more. All of this is a part of comprehensive sexual education.</a:t>
            </a:r>
          </a:p>
          <a:p>
            <a:r>
              <a:rPr lang="en-US" dirty="0"/>
              <a:t>Four main programs:</a:t>
            </a:r>
            <a:br>
              <a:rPr lang="en-US" dirty="0"/>
            </a:br>
            <a:r>
              <a:rPr lang="en-US" dirty="0"/>
              <a:t>Sexuality for All Abilities, Open Conversations, Empowered Together and The Power of Me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64"/>
          <p:cNvSpPr txBox="1">
            <a:spLocks noGrp="1"/>
          </p:cNvSpPr>
          <p:nvPr>
            <p:ph type="title"/>
          </p:nvPr>
        </p:nvSpPr>
        <p:spPr>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dirty="0">
                <a:latin typeface="Calibri" panose="020F0502020204030204" pitchFamily="34" charset="0"/>
                <a:ea typeface="Raleway"/>
                <a:cs typeface="Calibri" panose="020F0502020204030204" pitchFamily="34" charset="0"/>
                <a:sym typeface="Raleway"/>
              </a:rPr>
              <a:t>How do you communicate online?</a:t>
            </a:r>
            <a:endParaRPr dirty="0">
              <a:latin typeface="Calibri" panose="020F0502020204030204" pitchFamily="34" charset="0"/>
              <a:ea typeface="Raleway"/>
              <a:cs typeface="Calibri" panose="020F0502020204030204" pitchFamily="34" charset="0"/>
              <a:sym typeface="Raleway"/>
            </a:endParaRPr>
          </a:p>
        </p:txBody>
      </p:sp>
      <p:pic>
        <p:nvPicPr>
          <p:cNvPr id="468" name="Google Shape;468;p64" descr="Speech bubble with text below: Lots of people communicate using social media. There are many was that people communicate online. How do you communicate with people online? What do you use?"/>
          <p:cNvPicPr preferRelativeResize="0"/>
          <p:nvPr/>
        </p:nvPicPr>
        <p:blipFill rotWithShape="1">
          <a:blip r:embed="rId3">
            <a:alphaModFix/>
          </a:blip>
          <a:srcRect t="5864"/>
          <a:stretch/>
        </p:blipFill>
        <p:spPr>
          <a:xfrm>
            <a:off x="0" y="1487975"/>
            <a:ext cx="9143999" cy="1190400"/>
          </a:xfrm>
          <a:prstGeom prst="rect">
            <a:avLst/>
          </a:prstGeom>
          <a:noFill/>
          <a:ln>
            <a:noFill/>
          </a:ln>
        </p:spPr>
      </p:pic>
      <p:pic>
        <p:nvPicPr>
          <p:cNvPr id="469" name="Google Shape;469;p64" descr="Four boxes with different ways to communicate: Text with image of 2 cell phones and text bubbles. Messaging Apps with image of cell phone with many apps to communicate. Email with image of a laptop computer and a rectangle with an @ symbol. Online Video Games with a video game console attached to a monitor."/>
          <p:cNvPicPr preferRelativeResize="0"/>
          <p:nvPr/>
        </p:nvPicPr>
        <p:blipFill>
          <a:blip r:embed="rId4">
            <a:alphaModFix/>
          </a:blip>
          <a:stretch>
            <a:fillRect/>
          </a:stretch>
        </p:blipFill>
        <p:spPr>
          <a:xfrm>
            <a:off x="2334575" y="2722450"/>
            <a:ext cx="4742574" cy="4000751"/>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2" name="Title 1">
            <a:extLst>
              <a:ext uri="{FF2B5EF4-FFF2-40B4-BE49-F238E27FC236}">
                <a16:creationId xmlns:a16="http://schemas.microsoft.com/office/drawing/2014/main" id="{9347FA61-27AF-3DC4-715C-A6EE483DE865}"/>
              </a:ext>
            </a:extLst>
          </p:cNvPr>
          <p:cNvSpPr>
            <a:spLocks noGrp="1"/>
          </p:cNvSpPr>
          <p:nvPr>
            <p:ph type="ctrTitle"/>
          </p:nvPr>
        </p:nvSpPr>
        <p:spPr/>
        <p:txBody>
          <a:bodyPr/>
          <a:lstStyle/>
          <a:p>
            <a:r>
              <a:rPr lang="en-US" dirty="0"/>
              <a:t>ROMANTIC RELATIONSHIPS LESSON</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66"/>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1"/>
              </a:buClr>
              <a:buSzPts val="3300"/>
              <a:buFont typeface="Raleway Light"/>
              <a:buNone/>
            </a:pPr>
            <a:r>
              <a:rPr lang="en-US" dirty="0">
                <a:latin typeface="Calibri" panose="020F0502020204030204" pitchFamily="34" charset="0"/>
                <a:ea typeface="Raleway"/>
                <a:cs typeface="Calibri" panose="020F0502020204030204" pitchFamily="34" charset="0"/>
                <a:sym typeface="Raleway"/>
              </a:rPr>
              <a:t>Romantic Relationships</a:t>
            </a:r>
          </a:p>
        </p:txBody>
      </p:sp>
      <p:sp>
        <p:nvSpPr>
          <p:cNvPr id="4" name="Text Placeholder 3">
            <a:extLst>
              <a:ext uri="{FF2B5EF4-FFF2-40B4-BE49-F238E27FC236}">
                <a16:creationId xmlns:a16="http://schemas.microsoft.com/office/drawing/2014/main" id="{7FF64A4E-340A-4140-B36E-84C4889358F1}"/>
              </a:ext>
            </a:extLst>
          </p:cNvPr>
          <p:cNvSpPr>
            <a:spLocks noGrp="1"/>
          </p:cNvSpPr>
          <p:nvPr>
            <p:ph type="body" sz="quarter" idx="11"/>
          </p:nvPr>
        </p:nvSpPr>
        <p:spPr>
          <a:xfrm>
            <a:off x="608646" y="2791731"/>
            <a:ext cx="3963353" cy="3775275"/>
          </a:xfrm>
        </p:spPr>
        <p:txBody>
          <a:bodyPr/>
          <a:lstStyle/>
          <a:p>
            <a:r>
              <a:rPr lang="en-US" dirty="0"/>
              <a:t>Define and discuss: Crushes. Sexual feelings. Dating.</a:t>
            </a:r>
          </a:p>
          <a:p>
            <a:r>
              <a:rPr lang="en-US" dirty="0"/>
              <a:t>Talk about rejection and how to move through those feelings.</a:t>
            </a:r>
          </a:p>
          <a:p>
            <a:r>
              <a:rPr lang="en-US" dirty="0"/>
              <a:t>One-sided and Two-sided crushes</a:t>
            </a:r>
          </a:p>
          <a:p>
            <a:r>
              <a:rPr lang="en-US" dirty="0"/>
              <a:t>Safety Rule – Say No</a:t>
            </a:r>
          </a:p>
        </p:txBody>
      </p:sp>
      <p:pic>
        <p:nvPicPr>
          <p:cNvPr id="483" name="Google Shape;483;p66" descr="Still image from a video. A man looking at a girl who appears uncomfortable. He has his arm around her.">
            <a:hlinkClick r:id="rId3"/>
          </p:cNvPr>
          <p:cNvPicPr preferRelativeResize="0"/>
          <p:nvPr/>
        </p:nvPicPr>
        <p:blipFill rotWithShape="1">
          <a:blip r:embed="rId4">
            <a:alphaModFix/>
          </a:blip>
          <a:srcRect l="-7147" r="-7147"/>
          <a:stretch/>
        </p:blipFill>
        <p:spPr>
          <a:xfrm>
            <a:off x="4437341" y="3277313"/>
            <a:ext cx="4835961" cy="2380002"/>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67" descr="Text at the top: Crush: A crush is when you have romantic feelings and/or attraction for another person but are not in a romantic relationshiop with them. Photo: A man and woman stand side by side at a dance. There are glittery decorations and other people dancing behind them. The man shrugs his shoulders and has a happy and nervous smile. The woman has her hands behind her back and also smiles in a happy and nervous way."/>
          <p:cNvSpPr txBox="1">
            <a:spLocks noGrp="1"/>
          </p:cNvSpPr>
          <p:nvPr>
            <p:ph type="title"/>
          </p:nvPr>
        </p:nvSpPr>
        <p:spPr>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dirty="0"/>
              <a:t>Crushes</a:t>
            </a:r>
            <a:endParaRPr dirty="0"/>
          </a:p>
        </p:txBody>
      </p:sp>
      <p:pic>
        <p:nvPicPr>
          <p:cNvPr id="491" name="Google Shape;491;p67" descr="Text at the top: Crush A man and woman stand side by side at a dance. There are glittery decorations and other people dancing behind them. The man shrugs his shoulders and has a happy and nervous smile. The woman has her hands behind her back and also smiles in a happy and nervous way."/>
          <p:cNvPicPr preferRelativeResize="0"/>
          <p:nvPr/>
        </p:nvPicPr>
        <p:blipFill>
          <a:blip r:embed="rId3">
            <a:alphaModFix/>
          </a:blip>
          <a:stretch>
            <a:fillRect/>
          </a:stretch>
        </p:blipFill>
        <p:spPr>
          <a:xfrm>
            <a:off x="1103584" y="1327875"/>
            <a:ext cx="7152315" cy="517733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2" name="Title 1">
            <a:extLst>
              <a:ext uri="{FF2B5EF4-FFF2-40B4-BE49-F238E27FC236}">
                <a16:creationId xmlns:a16="http://schemas.microsoft.com/office/drawing/2014/main" id="{B68A49BE-1BF2-086E-2505-D6F1E060C791}"/>
              </a:ext>
            </a:extLst>
          </p:cNvPr>
          <p:cNvSpPr>
            <a:spLocks noGrp="1"/>
          </p:cNvSpPr>
          <p:nvPr>
            <p:ph type="ctrTitle"/>
          </p:nvPr>
        </p:nvSpPr>
        <p:spPr/>
        <p:txBody>
          <a:bodyPr/>
          <a:lstStyle/>
          <a:p>
            <a:r>
              <a:rPr lang="en-US" dirty="0"/>
              <a:t>PUBERTY/</a:t>
            </a:r>
            <a:br>
              <a:rPr lang="en-US" dirty="0"/>
            </a:br>
            <a:r>
              <a:rPr lang="en-US" dirty="0"/>
              <a:t>CHANGES AS WE AGE</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69"/>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1"/>
              </a:buClr>
              <a:buSzPts val="3300"/>
              <a:buFont typeface="Raleway Light"/>
              <a:buNone/>
            </a:pPr>
            <a:r>
              <a:rPr lang="en-US" dirty="0">
                <a:latin typeface="Calibri" panose="020F0502020204030204" pitchFamily="34" charset="0"/>
                <a:ea typeface="Raleway"/>
                <a:cs typeface="Calibri" panose="020F0502020204030204" pitchFamily="34" charset="0"/>
                <a:sym typeface="Raleway"/>
              </a:rPr>
              <a:t>Puberty Changes in Me</a:t>
            </a:r>
          </a:p>
        </p:txBody>
      </p:sp>
      <p:sp>
        <p:nvSpPr>
          <p:cNvPr id="2" name="Text Placeholder 1">
            <a:extLst>
              <a:ext uri="{FF2B5EF4-FFF2-40B4-BE49-F238E27FC236}">
                <a16:creationId xmlns:a16="http://schemas.microsoft.com/office/drawing/2014/main" id="{B2D9E048-2415-7CF2-7758-9FF2CEAAA056}"/>
              </a:ext>
            </a:extLst>
          </p:cNvPr>
          <p:cNvSpPr>
            <a:spLocks noGrp="1"/>
          </p:cNvSpPr>
          <p:nvPr>
            <p:ph type="body" sz="quarter" idx="10"/>
          </p:nvPr>
        </p:nvSpPr>
        <p:spPr>
          <a:xfrm>
            <a:off x="1331981" y="2967899"/>
            <a:ext cx="1536346" cy="922201"/>
          </a:xfrm>
        </p:spPr>
        <p:txBody>
          <a:bodyPr/>
          <a:lstStyle/>
          <a:p>
            <a:pPr marL="0" indent="0" algn="ctr">
              <a:buNone/>
            </a:pPr>
            <a:r>
              <a:rPr lang="en-US" dirty="0"/>
              <a:t>BODY (physical)</a:t>
            </a:r>
          </a:p>
        </p:txBody>
      </p:sp>
      <p:sp>
        <p:nvSpPr>
          <p:cNvPr id="3" name="Text Placeholder 2">
            <a:extLst>
              <a:ext uri="{FF2B5EF4-FFF2-40B4-BE49-F238E27FC236}">
                <a16:creationId xmlns:a16="http://schemas.microsoft.com/office/drawing/2014/main" id="{C8F78E8D-BFAB-9C8D-556F-A6C354771D58}"/>
              </a:ext>
            </a:extLst>
          </p:cNvPr>
          <p:cNvSpPr>
            <a:spLocks noGrp="1"/>
          </p:cNvSpPr>
          <p:nvPr>
            <p:ph type="body" sz="quarter" idx="11"/>
          </p:nvPr>
        </p:nvSpPr>
        <p:spPr>
          <a:xfrm>
            <a:off x="3592104" y="2971353"/>
            <a:ext cx="2005392" cy="891093"/>
          </a:xfrm>
        </p:spPr>
        <p:txBody>
          <a:bodyPr/>
          <a:lstStyle/>
          <a:p>
            <a:pPr marL="0" indent="0" algn="ctr">
              <a:buNone/>
            </a:pPr>
            <a:r>
              <a:rPr lang="en-US" dirty="0"/>
              <a:t>FEELINGS (emotional)</a:t>
            </a:r>
          </a:p>
        </p:txBody>
      </p:sp>
      <p:sp>
        <p:nvSpPr>
          <p:cNvPr id="4" name="Text Placeholder 3">
            <a:extLst>
              <a:ext uri="{FF2B5EF4-FFF2-40B4-BE49-F238E27FC236}">
                <a16:creationId xmlns:a16="http://schemas.microsoft.com/office/drawing/2014/main" id="{D532807A-4797-81CE-AADF-6CB9481DC374}"/>
              </a:ext>
            </a:extLst>
          </p:cNvPr>
          <p:cNvSpPr>
            <a:spLocks noGrp="1"/>
          </p:cNvSpPr>
          <p:nvPr>
            <p:ph type="body" sz="quarter" idx="12"/>
          </p:nvPr>
        </p:nvSpPr>
        <p:spPr>
          <a:xfrm>
            <a:off x="5872224" y="2971353"/>
            <a:ext cx="2586216" cy="891093"/>
          </a:xfrm>
        </p:spPr>
        <p:txBody>
          <a:bodyPr/>
          <a:lstStyle/>
          <a:p>
            <a:pPr marL="0" indent="0" algn="ctr">
              <a:buNone/>
            </a:pPr>
            <a:r>
              <a:rPr lang="en-US" dirty="0"/>
              <a:t>RELATIONSHIPS (social)</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70"/>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1"/>
              </a:buClr>
              <a:buSzPts val="3300"/>
              <a:buFont typeface="Raleway Light"/>
              <a:buNone/>
            </a:pPr>
            <a:r>
              <a:rPr lang="en-US" dirty="0"/>
              <a:t>Puberty Sorting Cards</a:t>
            </a:r>
            <a:endParaRPr dirty="0"/>
          </a:p>
        </p:txBody>
      </p:sp>
      <p:pic>
        <p:nvPicPr>
          <p:cNvPr id="515" name="Google Shape;515;p70" descr="Puberty Changes in Me cards. Line drawings illustrate the following: Can become interested in being in a relationship, friendship becomes more important, sometimes feel lonely and confused, stronger feelings of wanting to be liked and &quot;fit in&quot;"/>
          <p:cNvPicPr preferRelativeResize="0"/>
          <p:nvPr/>
        </p:nvPicPr>
        <p:blipFill rotWithShape="1">
          <a:blip r:embed="rId3">
            <a:alphaModFix/>
          </a:blip>
          <a:srcRect/>
          <a:stretch/>
        </p:blipFill>
        <p:spPr>
          <a:xfrm>
            <a:off x="282840" y="1199320"/>
            <a:ext cx="4446535" cy="5084565"/>
          </a:xfrm>
          <a:prstGeom prst="rect">
            <a:avLst/>
          </a:prstGeom>
          <a:noFill/>
          <a:ln>
            <a:noFill/>
          </a:ln>
        </p:spPr>
      </p:pic>
      <p:pic>
        <p:nvPicPr>
          <p:cNvPr id="514" name="Google Shape;514;p70" descr="Puberty Changes in Me cards. Line drawings illustrate the following: hair grows on face, hair gets oily, hair grows in underarms, hair grows on genitals (pubic hair)"/>
          <p:cNvPicPr preferRelativeResize="0"/>
          <p:nvPr/>
        </p:nvPicPr>
        <p:blipFill rotWithShape="1">
          <a:blip r:embed="rId4">
            <a:alphaModFix/>
          </a:blip>
          <a:srcRect/>
          <a:stretch/>
        </p:blipFill>
        <p:spPr>
          <a:xfrm>
            <a:off x="4691637" y="1233289"/>
            <a:ext cx="4307079" cy="5084564"/>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71"/>
          <p:cNvSpPr txBox="1">
            <a:spLocks noGrp="1"/>
          </p:cNvSpPr>
          <p:nvPr>
            <p:ph type="title"/>
          </p:nvPr>
        </p:nvSpPr>
        <p:spPr>
          <a:xfrm>
            <a:off x="452628" y="1401854"/>
            <a:ext cx="8250174" cy="555135"/>
          </a:xfrm>
          <a:prstGeom prst="rect">
            <a:avLst/>
          </a:prstGeom>
        </p:spPr>
        <p:txBody>
          <a:bodyPr spcFirstLastPara="1" wrap="square" lIns="91425" tIns="45700" rIns="91425" bIns="45700" anchor="ctr" anchorCtr="0">
            <a:normAutofit/>
          </a:bodyPr>
          <a:lstStyle/>
          <a:p>
            <a:pPr lvl="0">
              <a:spcBef>
                <a:spcPts val="0"/>
              </a:spcBef>
            </a:pPr>
            <a:r>
              <a:rPr lang="en-US" sz="3100" dirty="0">
                <a:latin typeface="Calibri" panose="020F0502020204030204" pitchFamily="34" charset="0"/>
                <a:ea typeface="Raleway"/>
                <a:cs typeface="Calibri" panose="020F0502020204030204" pitchFamily="34" charset="0"/>
                <a:sym typeface="Raleway"/>
              </a:rPr>
              <a:t>Changes As We Age</a:t>
            </a:r>
            <a:endParaRPr sz="3100" dirty="0">
              <a:latin typeface="Calibri" panose="020F0502020204030204" pitchFamily="34" charset="0"/>
              <a:ea typeface="Raleway"/>
              <a:cs typeface="Calibri" panose="020F0502020204030204" pitchFamily="34" charset="0"/>
              <a:sym typeface="Raleway"/>
            </a:endParaRPr>
          </a:p>
        </p:txBody>
      </p:sp>
      <p:pic>
        <p:nvPicPr>
          <p:cNvPr id="523" name="Google Shape;523;p71" descr="Speech bubble with text below: Change is a part of life. Getting older can be something to celebrate. We are going to talk about some changes that happen when we get older."/>
          <p:cNvPicPr preferRelativeResize="0"/>
          <p:nvPr/>
        </p:nvPicPr>
        <p:blipFill>
          <a:blip r:embed="rId3">
            <a:alphaModFix/>
          </a:blip>
          <a:stretch>
            <a:fillRect/>
          </a:stretch>
        </p:blipFill>
        <p:spPr>
          <a:xfrm>
            <a:off x="0" y="1820075"/>
            <a:ext cx="9143999" cy="1190400"/>
          </a:xfrm>
          <a:prstGeom prst="rect">
            <a:avLst/>
          </a:prstGeom>
          <a:noFill/>
          <a:ln>
            <a:noFill/>
          </a:ln>
        </p:spPr>
      </p:pic>
      <p:pic>
        <p:nvPicPr>
          <p:cNvPr id="524" name="Google Shape;524;p71" descr="Drawing of a child, a woman, and an arrow pointing to an older woman. Text reads: We change as we get older. Drawing of a person at a desk with a map, chemistry items, math problem, music and a book. Text reads: We learn new things about ourselves and the world. Drawing of a bald person and a person with gray hair. Text reads: Sometime we lose our hair, or our hair turns gray."/>
          <p:cNvPicPr preferRelativeResize="0"/>
          <p:nvPr/>
        </p:nvPicPr>
        <p:blipFill>
          <a:blip r:embed="rId4">
            <a:alphaModFix/>
          </a:blip>
          <a:stretch>
            <a:fillRect/>
          </a:stretch>
        </p:blipFill>
        <p:spPr>
          <a:xfrm>
            <a:off x="416131" y="2865274"/>
            <a:ext cx="8311743" cy="38817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p72"/>
          <p:cNvSpPr txBox="1">
            <a:spLocks noGrp="1"/>
          </p:cNvSpPr>
          <p:nvPr>
            <p:ph type="title"/>
          </p:nvPr>
        </p:nvSpPr>
        <p:spPr>
          <a:xfrm>
            <a:off x="452628" y="1273324"/>
            <a:ext cx="8250174" cy="744104"/>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dirty="0">
                <a:latin typeface="Calibri" panose="020F0502020204030204" pitchFamily="34" charset="0"/>
                <a:ea typeface="Raleway"/>
                <a:cs typeface="Calibri" panose="020F0502020204030204" pitchFamily="34" charset="0"/>
                <a:sym typeface="Raleway"/>
              </a:rPr>
              <a:t>Taking care of our body as we age</a:t>
            </a:r>
            <a:endParaRPr dirty="0">
              <a:latin typeface="Calibri" panose="020F0502020204030204" pitchFamily="34" charset="0"/>
              <a:ea typeface="Raleway"/>
              <a:cs typeface="Calibri" panose="020F0502020204030204" pitchFamily="34" charset="0"/>
              <a:sym typeface="Raleway"/>
            </a:endParaRPr>
          </a:p>
        </p:txBody>
      </p:sp>
      <p:pic>
        <p:nvPicPr>
          <p:cNvPr id="532" name="Google Shape;532;p72" descr="Four cartoon images. First image is of two people with speech bubbles above their heads. Text reads: Talk about concerns you have about getting older with someone you trust. Next image is of vegetables and water. Text reads: Eat nourishing foods. Next image is of a person sleeping in a bed with a clock behind them. Text reads: Rest and sleep. Last image is of a water bottle and cup. Text reads: Drink plenty of liquids."/>
          <p:cNvPicPr preferRelativeResize="0"/>
          <p:nvPr/>
        </p:nvPicPr>
        <p:blipFill>
          <a:blip r:embed="rId3">
            <a:alphaModFix/>
          </a:blip>
          <a:stretch>
            <a:fillRect/>
          </a:stretch>
        </p:blipFill>
        <p:spPr>
          <a:xfrm>
            <a:off x="452628" y="2017427"/>
            <a:ext cx="3995398" cy="4398106"/>
          </a:xfrm>
          <a:prstGeom prst="rect">
            <a:avLst/>
          </a:prstGeom>
          <a:noFill/>
          <a:ln>
            <a:noFill/>
          </a:ln>
        </p:spPr>
      </p:pic>
      <p:pic>
        <p:nvPicPr>
          <p:cNvPr id="533" name="Google Shape;533;p72" descr="Four cartoon images with text. First image is of a pill/vitamin container with pills. Text reads: You might take hormones, vitamins or medication. Image of a foot in a tennis shoe. Text reads: Move your body as you are able each day. Next image is of a person with an apple, music, book and weight. Text reads: Do activities that make your body feel good. Last image is of four diverse people. Text reads: Spend some time with people you love and do things you enjoy."/>
          <p:cNvPicPr preferRelativeResize="0"/>
          <p:nvPr/>
        </p:nvPicPr>
        <p:blipFill>
          <a:blip r:embed="rId4">
            <a:alphaModFix/>
          </a:blip>
          <a:stretch>
            <a:fillRect/>
          </a:stretch>
        </p:blipFill>
        <p:spPr>
          <a:xfrm>
            <a:off x="4707786" y="2092650"/>
            <a:ext cx="4304683" cy="4339503"/>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2" name="Title 1">
            <a:extLst>
              <a:ext uri="{FF2B5EF4-FFF2-40B4-BE49-F238E27FC236}">
                <a16:creationId xmlns:a16="http://schemas.microsoft.com/office/drawing/2014/main" id="{AEF8F824-9257-AB7A-359F-6087D3776927}"/>
              </a:ext>
            </a:extLst>
          </p:cNvPr>
          <p:cNvSpPr>
            <a:spLocks noGrp="1"/>
          </p:cNvSpPr>
          <p:nvPr>
            <p:ph type="ctrTitle"/>
          </p:nvPr>
        </p:nvSpPr>
        <p:spPr/>
        <p:txBody>
          <a:bodyPr/>
          <a:lstStyle/>
          <a:p>
            <a:r>
              <a:rPr lang="en-US" dirty="0"/>
              <a:t>GENDER AND SEXUAL ORIENTATION LESSONS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0"/>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dirty="0">
                <a:latin typeface="Calibri" panose="020F0502020204030204" pitchFamily="34" charset="0"/>
                <a:ea typeface="Raleway"/>
                <a:cs typeface="Calibri" panose="020F0502020204030204" pitchFamily="34" charset="0"/>
                <a:sym typeface="Raleway"/>
              </a:rPr>
              <a:t>Things to Think About	</a:t>
            </a:r>
          </a:p>
        </p:txBody>
      </p:sp>
      <p:pic>
        <p:nvPicPr>
          <p:cNvPr id="140" name="Google Shape;140;p20" descr="A woman with short curly hair and glasses is looking up to the ceiling with her hand at her chin, one finger pointing up. She looks like she is pondering something."/>
          <p:cNvPicPr preferRelativeResize="0"/>
          <p:nvPr/>
        </p:nvPicPr>
        <p:blipFill rotWithShape="1">
          <a:blip r:embed="rId3">
            <a:alphaModFix/>
          </a:blip>
          <a:srcRect t="6681"/>
          <a:stretch/>
        </p:blipFill>
        <p:spPr>
          <a:xfrm>
            <a:off x="374839" y="2515500"/>
            <a:ext cx="1941936" cy="3888050"/>
          </a:xfrm>
          <a:prstGeom prst="rect">
            <a:avLst/>
          </a:prstGeom>
          <a:noFill/>
          <a:ln>
            <a:noFill/>
          </a:ln>
        </p:spPr>
      </p:pic>
      <p:sp>
        <p:nvSpPr>
          <p:cNvPr id="4" name="Text Placeholder 3">
            <a:extLst>
              <a:ext uri="{FF2B5EF4-FFF2-40B4-BE49-F238E27FC236}">
                <a16:creationId xmlns:a16="http://schemas.microsoft.com/office/drawing/2014/main" id="{54E6524D-1F10-1DC5-790B-11561DD21B14}"/>
              </a:ext>
            </a:extLst>
          </p:cNvPr>
          <p:cNvSpPr>
            <a:spLocks noGrp="1"/>
          </p:cNvSpPr>
          <p:nvPr>
            <p:ph type="body" sz="quarter" idx="11"/>
          </p:nvPr>
        </p:nvSpPr>
        <p:spPr>
          <a:xfrm>
            <a:off x="2888236" y="2791731"/>
            <a:ext cx="5751764" cy="3775275"/>
          </a:xfrm>
        </p:spPr>
        <p:txBody>
          <a:bodyPr/>
          <a:lstStyle/>
          <a:p>
            <a:r>
              <a:rPr lang="en-US" dirty="0"/>
              <a:t>All humans are sexual beings.</a:t>
            </a:r>
          </a:p>
          <a:p>
            <a:r>
              <a:rPr lang="en-US" dirty="0"/>
              <a:t>Conversations about sexual health can bring up a range of emotions.</a:t>
            </a:r>
          </a:p>
          <a:p>
            <a:r>
              <a:rPr lang="en-US" dirty="0"/>
              <a:t>Sexual education is a lifelong process.</a:t>
            </a:r>
          </a:p>
          <a:p>
            <a:r>
              <a:rPr lang="en-US" dirty="0"/>
              <a:t>We all have different comfort levels with this topic. This is okay!</a:t>
            </a:r>
          </a:p>
          <a:p>
            <a:r>
              <a:rPr lang="en-US" dirty="0"/>
              <a:t>None of us are perfect.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74"/>
          <p:cNvSpPr txBox="1">
            <a:spLocks noGrp="1"/>
          </p:cNvSpPr>
          <p:nvPr>
            <p:ph type="title"/>
          </p:nvPr>
        </p:nvSpPr>
        <p:spPr>
          <a:xfrm>
            <a:off x="452628" y="1572768"/>
            <a:ext cx="3683536" cy="1133856"/>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1"/>
              </a:buClr>
              <a:buSzPts val="3300"/>
              <a:buFont typeface="Raleway Light"/>
              <a:buNone/>
            </a:pPr>
            <a:r>
              <a:rPr lang="en-US" dirty="0">
                <a:latin typeface="Calibri" panose="020F0502020204030204" pitchFamily="34" charset="0"/>
                <a:ea typeface="Raleway"/>
                <a:cs typeface="Calibri" panose="020F0502020204030204" pitchFamily="34" charset="0"/>
                <a:sym typeface="Raleway"/>
              </a:rPr>
              <a:t>Gender</a:t>
            </a:r>
            <a:endParaRPr dirty="0">
              <a:latin typeface="Calibri" panose="020F0502020204030204" pitchFamily="34" charset="0"/>
              <a:ea typeface="Raleway"/>
              <a:cs typeface="Calibri" panose="020F0502020204030204" pitchFamily="34" charset="0"/>
              <a:sym typeface="Raleway"/>
            </a:endParaRPr>
          </a:p>
        </p:txBody>
      </p:sp>
      <p:sp>
        <p:nvSpPr>
          <p:cNvPr id="546" name="Google Shape;546;p74"/>
          <p:cNvSpPr txBox="1">
            <a:spLocks noGrp="1"/>
          </p:cNvSpPr>
          <p:nvPr>
            <p:ph type="body" sz="quarter" idx="11"/>
          </p:nvPr>
        </p:nvSpPr>
        <p:spPr>
          <a:xfrm>
            <a:off x="608647" y="2791731"/>
            <a:ext cx="3683535" cy="3775275"/>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2600"/>
              <a:buNone/>
            </a:pPr>
            <a:r>
              <a:rPr lang="en-US" sz="2600" dirty="0"/>
              <a:t>Define it: </a:t>
            </a:r>
            <a:r>
              <a:rPr lang="en-US" sz="2600" b="1" dirty="0"/>
              <a:t>Gender</a:t>
            </a:r>
            <a:r>
              <a:rPr lang="en-US" sz="2600" dirty="0"/>
              <a:t> is how a person feels on the inside about being male, female or a different gender. Some people identify as she, he or they. Some people have other ways of identifying.</a:t>
            </a:r>
            <a:endParaRPr dirty="0"/>
          </a:p>
        </p:txBody>
      </p:sp>
      <p:pic>
        <p:nvPicPr>
          <p:cNvPr id="547" name="Google Shape;547;p74" descr="Social story about gender. Line drawing of a person with a question mark on their shirt. Text reads: Gender identity is how a person feels inside about their gender. Next image is of many different symbols for sex/gender. Text reads: Some people identify as male, female, transgender or non-binary. Next image is of a baby who appears to be a boy with an arrow pointing to a masculine person. Text reads: Sometimes a person's gender matches their assigned sex at birth. Next image is of a baby who appears to be a boy with an arrow pointing to a feminine presenting person. Text reads: Sometimes a person's gender does not match their assigned sex at birth. Next image is of a person with a gender symbol and a cape. Text reads: Gender expression is how you express yourself to the world. Last image is of a person pointing to themself and a speech bubble that says me. Text reads: You have the right to choose how you identify."/>
          <p:cNvPicPr preferRelativeResize="0"/>
          <p:nvPr/>
        </p:nvPicPr>
        <p:blipFill rotWithShape="1">
          <a:blip r:embed="rId3">
            <a:alphaModFix/>
          </a:blip>
          <a:srcRect/>
          <a:stretch/>
        </p:blipFill>
        <p:spPr>
          <a:xfrm>
            <a:off x="4303303" y="1572768"/>
            <a:ext cx="4727706" cy="4879127"/>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p75"/>
          <p:cNvSpPr txBox="1">
            <a:spLocks noGrp="1"/>
          </p:cNvSpPr>
          <p:nvPr>
            <p:ph type="title"/>
          </p:nvPr>
        </p:nvSpPr>
        <p:spPr>
          <a:xfrm>
            <a:off x="452628" y="1316391"/>
            <a:ext cx="8250174" cy="87987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1"/>
              </a:buClr>
              <a:buSzPts val="3300"/>
              <a:buFont typeface="Raleway Light"/>
              <a:buNone/>
            </a:pPr>
            <a:r>
              <a:rPr lang="en-US" dirty="0">
                <a:latin typeface="Calibri" panose="020F0502020204030204" pitchFamily="34" charset="0"/>
                <a:ea typeface="Raleway"/>
                <a:cs typeface="Calibri" panose="020F0502020204030204" pitchFamily="34" charset="0"/>
                <a:sym typeface="Raleway"/>
              </a:rPr>
              <a:t>Sexual Orientation</a:t>
            </a:r>
          </a:p>
        </p:txBody>
      </p:sp>
      <p:sp>
        <p:nvSpPr>
          <p:cNvPr id="554" name="Google Shape;554;p75"/>
          <p:cNvSpPr txBox="1">
            <a:spLocks noGrp="1"/>
          </p:cNvSpPr>
          <p:nvPr>
            <p:ph type="body" sz="quarter" idx="11"/>
          </p:nvPr>
        </p:nvSpPr>
        <p:spPr>
          <a:xfrm>
            <a:off x="608647" y="2233251"/>
            <a:ext cx="7672228" cy="879875"/>
          </a:xfrm>
          <a:prstGeom prst="rect">
            <a:avLst/>
          </a:prstGeom>
          <a:noFill/>
          <a:ln>
            <a:noFill/>
          </a:ln>
        </p:spPr>
        <p:txBody>
          <a:bodyPr spcFirstLastPara="1" wrap="square" lIns="91425" tIns="45700" rIns="91425" bIns="45700" anchor="t" anchorCtr="0">
            <a:normAutofit lnSpcReduction="10000"/>
          </a:bodyPr>
          <a:lstStyle/>
          <a:p>
            <a:pPr marL="0" lvl="0" indent="0" algn="ctr" rtl="0">
              <a:lnSpc>
                <a:spcPct val="100000"/>
              </a:lnSpc>
              <a:spcBef>
                <a:spcPts val="0"/>
              </a:spcBef>
              <a:spcAft>
                <a:spcPts val="0"/>
              </a:spcAft>
              <a:buSzPts val="2800"/>
              <a:buNone/>
            </a:pPr>
            <a:r>
              <a:rPr lang="en-US" sz="2600" b="1" dirty="0"/>
              <a:t>Sexual Orientation </a:t>
            </a:r>
            <a:r>
              <a:rPr lang="en-US" sz="2600" dirty="0"/>
              <a:t>refers to who you are attracted to. It can change over time.</a:t>
            </a:r>
            <a:endParaRPr sz="2600" dirty="0"/>
          </a:p>
        </p:txBody>
      </p:sp>
      <p:pic>
        <p:nvPicPr>
          <p:cNvPr id="555" name="Google Shape;555;p75" descr="Video image of two faces with hands touching. There is text that reads: Sexual Orientation: A Spectrum of Attraction. Amaze." title="Sexual Orientation: A Spectrum Of Attraction">
            <a:hlinkClick r:id="rId3"/>
          </p:cNvPr>
          <p:cNvPicPr preferRelativeResize="0"/>
          <p:nvPr/>
        </p:nvPicPr>
        <p:blipFill>
          <a:blip r:embed="rId4">
            <a:alphaModFix/>
          </a:blip>
          <a:stretch>
            <a:fillRect/>
          </a:stretch>
        </p:blipFill>
        <p:spPr>
          <a:xfrm>
            <a:off x="1402241" y="3073281"/>
            <a:ext cx="6306990" cy="340785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5"/>
                                        </p:tgtEl>
                                        <p:attrNameLst>
                                          <p:attrName>style.visibility</p:attrName>
                                        </p:attrNameLst>
                                      </p:cBhvr>
                                      <p:to>
                                        <p:strVal val="visible"/>
                                      </p:to>
                                    </p:set>
                                    <p:animEffect transition="in" filter="fade">
                                      <p:cBhvr>
                                        <p:cTn id="7" dur="1000"/>
                                        <p:tgtEl>
                                          <p:spTgt spid="5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p76"/>
          <p:cNvSpPr txBox="1">
            <a:spLocks noGrp="1"/>
          </p:cNvSpPr>
          <p:nvPr>
            <p:ph type="title"/>
          </p:nvPr>
        </p:nvSpPr>
        <p:spPr>
          <a:xfrm>
            <a:off x="1119202" y="1906056"/>
            <a:ext cx="7050579" cy="1133856"/>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dirty="0"/>
              <a:t>Sexual Orientation Communication Card</a:t>
            </a:r>
            <a:endParaRPr dirty="0"/>
          </a:p>
        </p:txBody>
      </p:sp>
      <p:pic>
        <p:nvPicPr>
          <p:cNvPr id="563" name="Google Shape;563;p76" descr="Sexual Orientation Communication Card with six squares. First square,  title says Gay and there is an image of two masculine people with a heart in the middle. Next square says Bisexual / Pansexual and there is an image of a masculine person, feminine person and nonbinary/feminine person with hearts. Next square says Heterosexual and there is a masculine person and a feminine person with a heart in the middle. Next square says Lesbian and their are two feminine people with a heart in the middle. Next square says Queer* and their is a person in with their fist raised in front of a pride flag. Last square says Asexual and their is a person with a heart on their shirt holding their hands up with two people on either side. One person has a male symbol on their shirt and one person has a female symbol on their shirt."/>
          <p:cNvPicPr preferRelativeResize="0"/>
          <p:nvPr/>
        </p:nvPicPr>
        <p:blipFill>
          <a:blip r:embed="rId3">
            <a:alphaModFix/>
          </a:blip>
          <a:stretch>
            <a:fillRect/>
          </a:stretch>
        </p:blipFill>
        <p:spPr>
          <a:xfrm>
            <a:off x="734938" y="1317046"/>
            <a:ext cx="7785330" cy="5296465"/>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p77"/>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1"/>
              </a:buClr>
              <a:buSzPts val="3300"/>
              <a:buFont typeface="Raleway Light"/>
              <a:buNone/>
            </a:pPr>
            <a:r>
              <a:rPr lang="en-US" dirty="0"/>
              <a:t>Interview With </a:t>
            </a:r>
            <a:r>
              <a:rPr lang="en-US" dirty="0" err="1"/>
              <a:t>Savy</a:t>
            </a:r>
            <a:endParaRPr lang="en-US" dirty="0"/>
          </a:p>
        </p:txBody>
      </p:sp>
      <p:pic>
        <p:nvPicPr>
          <p:cNvPr id="570" name="Google Shape;570;p77" descr="Video still image of a person with brown hair and glasses in front of many posters on their wall." title="Interview with Savy - Gender &amp; Sexual Orientation">
            <a:hlinkClick r:id="rId3"/>
          </p:cNvPr>
          <p:cNvPicPr preferRelativeResize="0"/>
          <p:nvPr/>
        </p:nvPicPr>
        <p:blipFill>
          <a:blip r:embed="rId4">
            <a:alphaModFix/>
          </a:blip>
          <a:stretch>
            <a:fillRect/>
          </a:stretch>
        </p:blipFill>
        <p:spPr>
          <a:xfrm>
            <a:off x="545910" y="1575272"/>
            <a:ext cx="8043404" cy="455770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0"/>
                                        </p:tgtEl>
                                        <p:attrNameLst>
                                          <p:attrName>style.visibility</p:attrName>
                                        </p:attrNameLst>
                                      </p:cBhvr>
                                      <p:to>
                                        <p:strVal val="visible"/>
                                      </p:to>
                                    </p:set>
                                    <p:animEffect transition="in" filter="fade">
                                      <p:cBhvr>
                                        <p:cTn id="7" dur="1000"/>
                                        <p:tgtEl>
                                          <p:spTgt spid="5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Google Shape;575;p78"/>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1"/>
              </a:buClr>
              <a:buSzPts val="3300"/>
              <a:buFont typeface="Raleway Light"/>
              <a:buNone/>
            </a:pPr>
            <a:r>
              <a:rPr lang="en-US" dirty="0">
                <a:latin typeface="Calibri" panose="020F0502020204030204" pitchFamily="34" charset="0"/>
                <a:ea typeface="Raleway"/>
                <a:cs typeface="Calibri" panose="020F0502020204030204" pitchFamily="34" charset="0"/>
                <a:sym typeface="Raleway"/>
              </a:rPr>
              <a:t>Focus Question </a:t>
            </a:r>
            <a:r>
              <a:rPr lang="en-US" dirty="0">
                <a:solidFill>
                  <a:schemeClr val="bg1"/>
                </a:solidFill>
                <a:latin typeface="Calibri" panose="020F0502020204030204" pitchFamily="34" charset="0"/>
                <a:ea typeface="Raleway"/>
                <a:cs typeface="Calibri" panose="020F0502020204030204" pitchFamily="34" charset="0"/>
                <a:sym typeface="Raleway"/>
              </a:rPr>
              <a:t>1</a:t>
            </a:r>
          </a:p>
        </p:txBody>
      </p:sp>
      <p:sp>
        <p:nvSpPr>
          <p:cNvPr id="2" name="Content Placeholder 1">
            <a:extLst>
              <a:ext uri="{FF2B5EF4-FFF2-40B4-BE49-F238E27FC236}">
                <a16:creationId xmlns:a16="http://schemas.microsoft.com/office/drawing/2014/main" id="{E440FAA6-25A0-9171-DB4E-D79DD343D24A}"/>
              </a:ext>
            </a:extLst>
          </p:cNvPr>
          <p:cNvSpPr>
            <a:spLocks noGrp="1"/>
          </p:cNvSpPr>
          <p:nvPr>
            <p:ph idx="1"/>
          </p:nvPr>
        </p:nvSpPr>
        <p:spPr>
          <a:xfrm>
            <a:off x="608647" y="2829711"/>
            <a:ext cx="7074022" cy="3737294"/>
          </a:xfrm>
        </p:spPr>
        <p:txBody>
          <a:bodyPr/>
          <a:lstStyle/>
          <a:p>
            <a:r>
              <a:rPr lang="en-US" dirty="0"/>
              <a:t>How can you support your LGBTQIA+ participants?</a:t>
            </a:r>
          </a:p>
          <a:p>
            <a:r>
              <a:rPr lang="en-US" dirty="0"/>
              <a:t>What are some ways you can help LGBTQIA+ participants feel safe, supported and healthy?</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3" name="Title 2">
            <a:extLst>
              <a:ext uri="{FF2B5EF4-FFF2-40B4-BE49-F238E27FC236}">
                <a16:creationId xmlns:a16="http://schemas.microsoft.com/office/drawing/2014/main" id="{0381020B-77F0-3C1B-D17F-5AE92418BE15}"/>
              </a:ext>
            </a:extLst>
          </p:cNvPr>
          <p:cNvSpPr>
            <a:spLocks noGrp="1"/>
          </p:cNvSpPr>
          <p:nvPr>
            <p:ph type="ctrTitle"/>
          </p:nvPr>
        </p:nvSpPr>
        <p:spPr>
          <a:xfrm>
            <a:off x="1361255" y="1212805"/>
            <a:ext cx="6415418" cy="2517733"/>
          </a:xfrm>
        </p:spPr>
        <p:txBody>
          <a:bodyPr/>
          <a:lstStyle/>
          <a:p>
            <a:r>
              <a:rPr lang="en-US" dirty="0"/>
              <a:t>HUMAN REPRODUCTION, PREGNANCY, AND OUTCOMES OF SEXUAL ACTIVITY LESSONS</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Google Shape;588;p80"/>
          <p:cNvSpPr txBox="1">
            <a:spLocks noGrp="1"/>
          </p:cNvSpPr>
          <p:nvPr>
            <p:ph type="title"/>
          </p:nvPr>
        </p:nvSpPr>
        <p:spPr>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dirty="0">
                <a:latin typeface="Calibri" panose="020F0502020204030204" pitchFamily="34" charset="0"/>
                <a:ea typeface="Raleway"/>
                <a:cs typeface="Calibri" panose="020F0502020204030204" pitchFamily="34" charset="0"/>
                <a:sym typeface="Raleway"/>
              </a:rPr>
              <a:t>Tips when Teaching </a:t>
            </a:r>
            <a:r>
              <a:rPr lang="en-US" dirty="0">
                <a:ea typeface="Raleway"/>
                <a:sym typeface="Raleway"/>
              </a:rPr>
              <a:t>T</a:t>
            </a:r>
            <a:r>
              <a:rPr lang="en-US" dirty="0">
                <a:latin typeface="Calibri" panose="020F0502020204030204" pitchFamily="34" charset="0"/>
                <a:ea typeface="Raleway"/>
                <a:cs typeface="Calibri" panose="020F0502020204030204" pitchFamily="34" charset="0"/>
                <a:sym typeface="Raleway"/>
              </a:rPr>
              <a:t>hese </a:t>
            </a:r>
            <a:r>
              <a:rPr lang="en-US" dirty="0">
                <a:ea typeface="Raleway"/>
                <a:sym typeface="Raleway"/>
              </a:rPr>
              <a:t>L</a:t>
            </a:r>
            <a:r>
              <a:rPr lang="en-US" dirty="0">
                <a:latin typeface="Calibri" panose="020F0502020204030204" pitchFamily="34" charset="0"/>
                <a:ea typeface="Raleway"/>
                <a:cs typeface="Calibri" panose="020F0502020204030204" pitchFamily="34" charset="0"/>
                <a:sym typeface="Raleway"/>
              </a:rPr>
              <a:t>essons </a:t>
            </a:r>
            <a:endParaRPr dirty="0">
              <a:latin typeface="Calibri" panose="020F0502020204030204" pitchFamily="34" charset="0"/>
              <a:ea typeface="Raleway"/>
              <a:cs typeface="Calibri" panose="020F0502020204030204" pitchFamily="34" charset="0"/>
              <a:sym typeface="Raleway"/>
            </a:endParaRPr>
          </a:p>
        </p:txBody>
      </p:sp>
      <p:sp>
        <p:nvSpPr>
          <p:cNvPr id="589" name="Google Shape;589;p80"/>
          <p:cNvSpPr txBox="1">
            <a:spLocks noGrp="1"/>
          </p:cNvSpPr>
          <p:nvPr>
            <p:ph idx="1"/>
          </p:nvPr>
        </p:nvSpPr>
        <p:spPr>
          <a:xfrm>
            <a:off x="608647" y="2829711"/>
            <a:ext cx="7424400" cy="3737294"/>
          </a:xfrm>
          <a:prstGeom prst="rect">
            <a:avLst/>
          </a:prstGeom>
        </p:spPr>
        <p:txBody>
          <a:bodyPr spcFirstLastPara="1" wrap="square" lIns="91425" tIns="45700" rIns="91425" bIns="45700" anchor="t" anchorCtr="0">
            <a:normAutofit/>
          </a:bodyPr>
          <a:lstStyle/>
          <a:p>
            <a:pPr marL="520700" lvl="0" indent="-457200" algn="l" rtl="0">
              <a:spcBef>
                <a:spcPts val="600"/>
              </a:spcBef>
              <a:spcAft>
                <a:spcPts val="1200"/>
              </a:spcAft>
            </a:pPr>
            <a:r>
              <a:rPr lang="en-US" sz="2600" dirty="0"/>
              <a:t>Invite guest teachers in to support or co-teach (school nurse, public health nurse, free clinic, </a:t>
            </a:r>
            <a:r>
              <a:rPr lang="en-US" sz="2600" dirty="0" err="1"/>
              <a:t>etc</a:t>
            </a:r>
            <a:r>
              <a:rPr lang="en-US" sz="2600" dirty="0"/>
              <a:t>).</a:t>
            </a:r>
            <a:endParaRPr sz="2600" dirty="0"/>
          </a:p>
          <a:p>
            <a:pPr marL="520700" lvl="0" indent="-457200" algn="l" rtl="0">
              <a:spcBef>
                <a:spcPts val="600"/>
              </a:spcBef>
              <a:spcAft>
                <a:spcPts val="1200"/>
              </a:spcAft>
            </a:pPr>
            <a:r>
              <a:rPr lang="en-US" sz="2600" dirty="0"/>
              <a:t>Use the SFAA glossary.</a:t>
            </a:r>
            <a:endParaRPr sz="2600" dirty="0"/>
          </a:p>
          <a:p>
            <a:pPr marL="520700" lvl="0" indent="-457200" algn="l" rtl="0">
              <a:spcBef>
                <a:spcPts val="600"/>
              </a:spcBef>
              <a:spcAft>
                <a:spcPts val="1200"/>
              </a:spcAft>
            </a:pPr>
            <a:r>
              <a:rPr lang="en-US" sz="2600" dirty="0"/>
              <a:t>It’s okay to answer a question with “I’m not sure, but I will find the answer for you.”</a:t>
            </a:r>
            <a:endParaRPr sz="2600" dirty="0"/>
          </a:p>
          <a:p>
            <a:pPr marL="520700" lvl="0" indent="-457200" algn="l" rtl="0">
              <a:spcBef>
                <a:spcPts val="600"/>
              </a:spcBef>
              <a:spcAft>
                <a:spcPts val="1200"/>
              </a:spcAft>
            </a:pPr>
            <a:r>
              <a:rPr lang="en-US" sz="2600" dirty="0"/>
              <a:t>If you are new to teaching about this, it may take time to get comfortable with these topics. </a:t>
            </a:r>
            <a:endParaRPr sz="2600"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Google Shape;595;p81"/>
          <p:cNvSpPr txBox="1">
            <a:spLocks noGrp="1"/>
          </p:cNvSpPr>
          <p:nvPr>
            <p:ph type="title"/>
          </p:nvPr>
        </p:nvSpPr>
        <p:spPr>
          <a:xfrm>
            <a:off x="452628" y="1572768"/>
            <a:ext cx="5674707" cy="1133856"/>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1"/>
              </a:buClr>
              <a:buSzPts val="3300"/>
              <a:buFont typeface="Raleway Light"/>
              <a:buNone/>
            </a:pPr>
            <a:r>
              <a:rPr lang="en-US" dirty="0"/>
              <a:t>Human Reproduction</a:t>
            </a:r>
          </a:p>
        </p:txBody>
      </p:sp>
      <p:sp>
        <p:nvSpPr>
          <p:cNvPr id="4" name="Text Placeholder 3">
            <a:extLst>
              <a:ext uri="{FF2B5EF4-FFF2-40B4-BE49-F238E27FC236}">
                <a16:creationId xmlns:a16="http://schemas.microsoft.com/office/drawing/2014/main" id="{8D89E212-B557-9656-CC5F-2DD57AE8CDFF}"/>
              </a:ext>
            </a:extLst>
          </p:cNvPr>
          <p:cNvSpPr>
            <a:spLocks noGrp="1"/>
          </p:cNvSpPr>
          <p:nvPr>
            <p:ph type="body" sz="quarter" idx="11"/>
          </p:nvPr>
        </p:nvSpPr>
        <p:spPr/>
        <p:txBody>
          <a:bodyPr/>
          <a:lstStyle/>
          <a:p>
            <a:r>
              <a:rPr lang="en-US" dirty="0"/>
              <a:t>Private Body Parts Handouts</a:t>
            </a:r>
          </a:p>
          <a:p>
            <a:r>
              <a:rPr lang="en-US" dirty="0"/>
              <a:t>Human Reproduction Kahoot</a:t>
            </a:r>
          </a:p>
          <a:p>
            <a:r>
              <a:rPr lang="en-US" dirty="0"/>
              <a:t>Pregnancy and Reproduction Video by Amaze</a:t>
            </a:r>
          </a:p>
          <a:p>
            <a:r>
              <a:rPr lang="en-US" dirty="0"/>
              <a:t>Play doh activity ☺ </a:t>
            </a:r>
          </a:p>
        </p:txBody>
      </p:sp>
      <p:pic>
        <p:nvPicPr>
          <p:cNvPr id="597" name="Google Shape;597;p81" descr="Kahoot! MHW Human Reproduction with image of a sperm making contact with an egg.">
            <a:hlinkClick r:id="rId3"/>
          </p:cNvPr>
          <p:cNvPicPr preferRelativeResize="0"/>
          <p:nvPr/>
        </p:nvPicPr>
        <p:blipFill rotWithShape="1">
          <a:blip r:embed="rId4">
            <a:alphaModFix/>
          </a:blip>
          <a:srcRect/>
          <a:stretch/>
        </p:blipFill>
        <p:spPr>
          <a:xfrm>
            <a:off x="6430150" y="2218379"/>
            <a:ext cx="2313800" cy="2301811"/>
          </a:xfrm>
          <a:prstGeom prst="rect">
            <a:avLst/>
          </a:prstGeom>
          <a:noFill/>
          <a:ln>
            <a:noFill/>
          </a:ln>
        </p:spPr>
      </p:pic>
      <p:pic>
        <p:nvPicPr>
          <p:cNvPr id="598" name="Google Shape;598;p81" descr="Play Doh Activity photos of uteruses, a penis and a vagina made of play doh."/>
          <p:cNvPicPr preferRelativeResize="0"/>
          <p:nvPr/>
        </p:nvPicPr>
        <p:blipFill rotWithShape="1">
          <a:blip r:embed="rId5">
            <a:alphaModFix/>
          </a:blip>
          <a:srcRect/>
          <a:stretch/>
        </p:blipFill>
        <p:spPr>
          <a:xfrm>
            <a:off x="4821864" y="4520190"/>
            <a:ext cx="4150686" cy="2057041"/>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p82"/>
          <p:cNvSpPr txBox="1">
            <a:spLocks noGrp="1"/>
          </p:cNvSpPr>
          <p:nvPr>
            <p:ph type="title"/>
          </p:nvPr>
        </p:nvSpPr>
        <p:spPr>
          <a:xfrm>
            <a:off x="452628" y="1143001"/>
            <a:ext cx="8250174" cy="95072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dirty="0">
                <a:latin typeface="Calibri" panose="020F0502020204030204" pitchFamily="34" charset="0"/>
                <a:ea typeface="Raleway"/>
                <a:cs typeface="Calibri" panose="020F0502020204030204" pitchFamily="34" charset="0"/>
                <a:sym typeface="Raleway"/>
              </a:rPr>
              <a:t>Private Body Parts Handouts/Videos</a:t>
            </a:r>
            <a:endParaRPr dirty="0">
              <a:latin typeface="Calibri" panose="020F0502020204030204" pitchFamily="34" charset="0"/>
              <a:ea typeface="Raleway"/>
              <a:cs typeface="Calibri" panose="020F0502020204030204" pitchFamily="34" charset="0"/>
              <a:sym typeface="Raleway"/>
            </a:endParaRPr>
          </a:p>
        </p:txBody>
      </p:sp>
      <p:pic>
        <p:nvPicPr>
          <p:cNvPr id="606" name="Google Shape;606;p82" descr="Video still image of an anatomical drawing of a vulva and uterus." title="Reproductive Body Parts  - Vulva">
            <a:hlinkClick r:id="rId3"/>
          </p:cNvPr>
          <p:cNvPicPr preferRelativeResize="0"/>
          <p:nvPr/>
        </p:nvPicPr>
        <p:blipFill>
          <a:blip r:embed="rId4">
            <a:alphaModFix/>
          </a:blip>
          <a:stretch>
            <a:fillRect/>
          </a:stretch>
        </p:blipFill>
        <p:spPr>
          <a:xfrm>
            <a:off x="120450" y="2070400"/>
            <a:ext cx="5581825" cy="3139775"/>
          </a:xfrm>
          <a:prstGeom prst="rect">
            <a:avLst/>
          </a:prstGeom>
          <a:noFill/>
          <a:ln>
            <a:noFill/>
          </a:ln>
        </p:spPr>
      </p:pic>
      <p:pic>
        <p:nvPicPr>
          <p:cNvPr id="607" name="Google Shape;607;p82" descr="Video still image of an anatomical drawing of a penis, pubic hair and scrotum." title="Reproductive Body Parts- Penis">
            <a:hlinkClick r:id="rId5"/>
          </p:cNvPr>
          <p:cNvPicPr preferRelativeResize="0"/>
          <p:nvPr/>
        </p:nvPicPr>
        <p:blipFill>
          <a:blip r:embed="rId6">
            <a:alphaModFix/>
          </a:blip>
          <a:stretch>
            <a:fillRect/>
          </a:stretch>
        </p:blipFill>
        <p:spPr>
          <a:xfrm>
            <a:off x="4227300" y="3694500"/>
            <a:ext cx="4916700" cy="276564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07"/>
                                        </p:tgtEl>
                                        <p:attrNameLst>
                                          <p:attrName>style.visibility</p:attrName>
                                        </p:attrNameLst>
                                      </p:cBhvr>
                                      <p:to>
                                        <p:strVal val="visible"/>
                                      </p:to>
                                    </p:set>
                                    <p:animEffect transition="in" filter="fade">
                                      <p:cBhvr>
                                        <p:cTn id="7" dur="1000"/>
                                        <p:tgtEl>
                                          <p:spTgt spid="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sp>
        <p:nvSpPr>
          <p:cNvPr id="613" name="Google Shape;613;p83"/>
          <p:cNvSpPr txBox="1">
            <a:spLocks noGrp="1"/>
          </p:cNvSpPr>
          <p:nvPr>
            <p:ph type="title"/>
          </p:nvPr>
        </p:nvSpPr>
        <p:spPr>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dirty="0"/>
              <a:t>Birth Control Methods</a:t>
            </a:r>
            <a:endParaRPr dirty="0"/>
          </a:p>
        </p:txBody>
      </p:sp>
      <p:pic>
        <p:nvPicPr>
          <p:cNvPr id="615" name="Google Shape;615;p83" descr="Birth Control Methods Chart. Hormonal Methods including images and descriptions of the pill, patch, implant, shot, right, IUD (Intrauterine Device). Non-Hormonal Methods include images and descriptions of diaphragm, spermicide, external condom, internal condom, withdrawal/pull out, IUD, cycle beads and abstinence. Permanent Methods include vasectomy and tubal ligation. ">
            <a:hlinkClick r:id="rId3"/>
          </p:cNvPr>
          <p:cNvPicPr preferRelativeResize="0"/>
          <p:nvPr/>
        </p:nvPicPr>
        <p:blipFill>
          <a:blip r:embed="rId4">
            <a:alphaModFix/>
          </a:blip>
          <a:stretch>
            <a:fillRect/>
          </a:stretch>
        </p:blipFill>
        <p:spPr>
          <a:xfrm>
            <a:off x="1785600" y="1169400"/>
            <a:ext cx="5572801" cy="534207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1"/>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1"/>
              </a:buClr>
              <a:buSzPts val="3300"/>
              <a:buFont typeface="Raleway Light"/>
              <a:buNone/>
            </a:pPr>
            <a:r>
              <a:rPr lang="en-US" dirty="0">
                <a:latin typeface="Calibri" panose="020F0502020204030204" pitchFamily="34" charset="0"/>
                <a:ea typeface="Raleway"/>
                <a:cs typeface="Calibri" panose="020F0502020204030204" pitchFamily="34" charset="0"/>
                <a:sym typeface="Raleway"/>
              </a:rPr>
              <a:t>Language We Use</a:t>
            </a:r>
          </a:p>
        </p:txBody>
      </p:sp>
      <p:sp>
        <p:nvSpPr>
          <p:cNvPr id="2" name="Content Placeholder 1">
            <a:extLst>
              <a:ext uri="{FF2B5EF4-FFF2-40B4-BE49-F238E27FC236}">
                <a16:creationId xmlns:a16="http://schemas.microsoft.com/office/drawing/2014/main" id="{39F4FD58-58A0-E754-B105-9E9DBB978AE0}"/>
              </a:ext>
            </a:extLst>
          </p:cNvPr>
          <p:cNvSpPr>
            <a:spLocks noGrp="1"/>
          </p:cNvSpPr>
          <p:nvPr>
            <p:ph idx="1"/>
          </p:nvPr>
        </p:nvSpPr>
        <p:spPr/>
        <p:txBody>
          <a:bodyPr/>
          <a:lstStyle/>
          <a:p>
            <a:r>
              <a:rPr lang="en-US" dirty="0"/>
              <a:t>Person first language AND Identity first language</a:t>
            </a:r>
          </a:p>
          <a:p>
            <a:r>
              <a:rPr lang="en-US" dirty="0"/>
              <a:t>Developmental age vs Chronological age</a:t>
            </a:r>
          </a:p>
          <a:p>
            <a:r>
              <a:rPr lang="en-US" dirty="0"/>
              <a:t>People needing more supports or less supports instead of high-functioning/low-functioning</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p84"/>
          <p:cNvSpPr txBox="1">
            <a:spLocks noGrp="1"/>
          </p:cNvSpPr>
          <p:nvPr>
            <p:ph type="title"/>
          </p:nvPr>
        </p:nvSpPr>
        <p:spPr>
          <a:xfrm>
            <a:off x="452628" y="1572768"/>
            <a:ext cx="3377372" cy="1133856"/>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3200"/>
              <a:buFont typeface="Raleway Light"/>
              <a:buNone/>
            </a:pPr>
            <a:r>
              <a:rPr lang="en-US" dirty="0">
                <a:latin typeface="Calibri" panose="020F0502020204030204" pitchFamily="34" charset="0"/>
                <a:ea typeface="Raleway"/>
                <a:cs typeface="Calibri" panose="020F0502020204030204" pitchFamily="34" charset="0"/>
                <a:sym typeface="Raleway"/>
              </a:rPr>
              <a:t>PREGNANCY OPTIONS</a:t>
            </a:r>
            <a:endParaRPr dirty="0">
              <a:latin typeface="Calibri" panose="020F0502020204030204" pitchFamily="34" charset="0"/>
              <a:ea typeface="Raleway"/>
              <a:cs typeface="Calibri" panose="020F0502020204030204" pitchFamily="34" charset="0"/>
              <a:sym typeface="Raleway"/>
            </a:endParaRPr>
          </a:p>
        </p:txBody>
      </p:sp>
      <p:sp>
        <p:nvSpPr>
          <p:cNvPr id="3" name="Text Placeholder 2">
            <a:extLst>
              <a:ext uri="{FF2B5EF4-FFF2-40B4-BE49-F238E27FC236}">
                <a16:creationId xmlns:a16="http://schemas.microsoft.com/office/drawing/2014/main" id="{315EC6B4-545E-4187-9A7F-388A57B1EE38}"/>
              </a:ext>
            </a:extLst>
          </p:cNvPr>
          <p:cNvSpPr>
            <a:spLocks noGrp="1"/>
          </p:cNvSpPr>
          <p:nvPr>
            <p:ph type="body" sz="quarter" idx="11"/>
          </p:nvPr>
        </p:nvSpPr>
        <p:spPr/>
        <p:txBody>
          <a:bodyPr/>
          <a:lstStyle/>
          <a:p>
            <a:endParaRPr lang="en-US" dirty="0"/>
          </a:p>
        </p:txBody>
      </p:sp>
      <p:pic>
        <p:nvPicPr>
          <p:cNvPr id="622" name="Google Shape;622;p84" descr="Pregnancy Options chart includes images and descriptions of Parenting, Adoption and Abortion."/>
          <p:cNvPicPr preferRelativeResize="0"/>
          <p:nvPr/>
        </p:nvPicPr>
        <p:blipFill rotWithShape="1">
          <a:blip r:embed="rId3">
            <a:alphaModFix/>
          </a:blip>
          <a:srcRect/>
          <a:stretch/>
        </p:blipFill>
        <p:spPr>
          <a:xfrm>
            <a:off x="4289988" y="1266571"/>
            <a:ext cx="4468035" cy="5074409"/>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sp>
        <p:nvSpPr>
          <p:cNvPr id="628" name="Google Shape;628;p85"/>
          <p:cNvSpPr txBox="1">
            <a:spLocks noGrp="1"/>
          </p:cNvSpPr>
          <p:nvPr>
            <p:ph type="title"/>
          </p:nvPr>
        </p:nvSpPr>
        <p:spPr>
          <a:xfrm>
            <a:off x="452627" y="1572768"/>
            <a:ext cx="5640524" cy="113385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1"/>
              </a:buClr>
              <a:buSzPts val="3300"/>
              <a:buFont typeface="Raleway Light"/>
              <a:buNone/>
            </a:pPr>
            <a:r>
              <a:rPr lang="en-US" dirty="0">
                <a:latin typeface="Calibri" panose="020F0502020204030204" pitchFamily="34" charset="0"/>
                <a:ea typeface="Raleway"/>
                <a:cs typeface="Calibri" panose="020F0502020204030204" pitchFamily="34" charset="0"/>
                <a:sym typeface="Raleway"/>
              </a:rPr>
              <a:t>Outcomes Associated with </a:t>
            </a:r>
            <a:br>
              <a:rPr lang="en-US" dirty="0">
                <a:latin typeface="Calibri" panose="020F0502020204030204" pitchFamily="34" charset="0"/>
                <a:ea typeface="Raleway"/>
                <a:cs typeface="Calibri" panose="020F0502020204030204" pitchFamily="34" charset="0"/>
                <a:sym typeface="Raleway"/>
              </a:rPr>
            </a:br>
            <a:r>
              <a:rPr lang="en-US" dirty="0">
                <a:latin typeface="Calibri" panose="020F0502020204030204" pitchFamily="34" charset="0"/>
                <a:ea typeface="Raleway"/>
                <a:cs typeface="Calibri" panose="020F0502020204030204" pitchFamily="34" charset="0"/>
                <a:sym typeface="Raleway"/>
              </a:rPr>
              <a:t>Sexual Activity</a:t>
            </a:r>
          </a:p>
        </p:txBody>
      </p:sp>
      <p:sp>
        <p:nvSpPr>
          <p:cNvPr id="4" name="Text Placeholder 3">
            <a:extLst>
              <a:ext uri="{FF2B5EF4-FFF2-40B4-BE49-F238E27FC236}">
                <a16:creationId xmlns:a16="http://schemas.microsoft.com/office/drawing/2014/main" id="{811CD5C6-D10B-E0BC-A31E-BFFF4273B8AB}"/>
              </a:ext>
            </a:extLst>
          </p:cNvPr>
          <p:cNvSpPr>
            <a:spLocks noGrp="1"/>
          </p:cNvSpPr>
          <p:nvPr>
            <p:ph type="body" sz="quarter" idx="11"/>
          </p:nvPr>
        </p:nvSpPr>
        <p:spPr>
          <a:xfrm>
            <a:off x="608647" y="2791731"/>
            <a:ext cx="3629222" cy="3775275"/>
          </a:xfrm>
        </p:spPr>
        <p:txBody>
          <a:bodyPr/>
          <a:lstStyle/>
          <a:p>
            <a:pPr>
              <a:spcBef>
                <a:spcPts val="600"/>
              </a:spcBef>
              <a:spcAft>
                <a:spcPts val="600"/>
              </a:spcAft>
            </a:pPr>
            <a:r>
              <a:rPr lang="en-US" dirty="0"/>
              <a:t>Discuss physical, emotional, mental and social outcomes.</a:t>
            </a:r>
          </a:p>
          <a:p>
            <a:pPr>
              <a:spcBef>
                <a:spcPts val="600"/>
              </a:spcBef>
              <a:spcAft>
                <a:spcPts val="600"/>
              </a:spcAft>
            </a:pPr>
            <a:r>
              <a:rPr lang="en-US" dirty="0"/>
              <a:t>Include Sexually Transmitted Infections.</a:t>
            </a:r>
          </a:p>
          <a:p>
            <a:pPr>
              <a:spcBef>
                <a:spcPts val="600"/>
              </a:spcBef>
              <a:spcAft>
                <a:spcPts val="600"/>
              </a:spcAft>
            </a:pPr>
            <a:r>
              <a:rPr lang="en-US" dirty="0"/>
              <a:t>Discuss consent, safety, pregnancy, etc.</a:t>
            </a:r>
          </a:p>
          <a:p>
            <a:pPr>
              <a:spcBef>
                <a:spcPts val="600"/>
              </a:spcBef>
              <a:spcAft>
                <a:spcPts val="600"/>
              </a:spcAft>
            </a:pPr>
            <a:r>
              <a:rPr lang="en-US" dirty="0"/>
              <a:t>Consider talking about types of sexual activity.</a:t>
            </a:r>
          </a:p>
        </p:txBody>
      </p:sp>
      <p:pic>
        <p:nvPicPr>
          <p:cNvPr id="630" name="Google Shape;630;p85" descr="Intimacy cards with line drawn images of oral sex, vagina/penis sex, anal sex, fingering, being naked together, dry humping, kissing/making out, masturbation, touch (massage, snuggling)"/>
          <p:cNvPicPr preferRelativeResize="0"/>
          <p:nvPr/>
        </p:nvPicPr>
        <p:blipFill rotWithShape="1">
          <a:blip r:embed="rId3">
            <a:alphaModFix/>
          </a:blip>
          <a:srcRect/>
          <a:stretch/>
        </p:blipFill>
        <p:spPr>
          <a:xfrm>
            <a:off x="4230167" y="2130250"/>
            <a:ext cx="4768553" cy="421563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636" name="Google Shape;636;p86"/>
          <p:cNvSpPr txBox="1">
            <a:spLocks noGrp="1"/>
          </p:cNvSpPr>
          <p:nvPr>
            <p:ph type="title"/>
          </p:nvPr>
        </p:nvSpPr>
        <p:spPr>
          <a:xfrm>
            <a:off x="452628" y="1143000"/>
            <a:ext cx="8250174" cy="925082"/>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dirty="0">
                <a:latin typeface="Calibri" panose="020F0502020204030204" pitchFamily="34" charset="0"/>
                <a:ea typeface="Raleway"/>
                <a:cs typeface="Calibri" panose="020F0502020204030204" pitchFamily="34" charset="0"/>
                <a:sym typeface="Raleway"/>
              </a:rPr>
              <a:t>HIV Activity</a:t>
            </a:r>
            <a:endParaRPr dirty="0">
              <a:latin typeface="Calibri" panose="020F0502020204030204" pitchFamily="34" charset="0"/>
              <a:ea typeface="Raleway"/>
              <a:cs typeface="Calibri" panose="020F0502020204030204" pitchFamily="34" charset="0"/>
              <a:sym typeface="Raleway"/>
            </a:endParaRPr>
          </a:p>
        </p:txBody>
      </p:sp>
      <p:pic>
        <p:nvPicPr>
          <p:cNvPr id="638" name="Google Shape;638;p86" descr="Worksheet reads: Circle the Activities that can spread HIV. Images and words for hugs, playing sports, sex, holding hands, sharing needles, breast feeding or chest feeding (from a person with HIV), Birth (if the birthing parent has HIV), swimming."/>
          <p:cNvPicPr preferRelativeResize="0"/>
          <p:nvPr/>
        </p:nvPicPr>
        <p:blipFill>
          <a:blip r:embed="rId3">
            <a:alphaModFix/>
          </a:blip>
          <a:stretch>
            <a:fillRect/>
          </a:stretch>
        </p:blipFill>
        <p:spPr>
          <a:xfrm>
            <a:off x="535668" y="1894020"/>
            <a:ext cx="8636488" cy="4634967"/>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2" name="Title 1">
            <a:extLst>
              <a:ext uri="{FF2B5EF4-FFF2-40B4-BE49-F238E27FC236}">
                <a16:creationId xmlns:a16="http://schemas.microsoft.com/office/drawing/2014/main" id="{25844AC8-477B-D957-2170-6FDF6124FEDE}"/>
              </a:ext>
            </a:extLst>
          </p:cNvPr>
          <p:cNvSpPr>
            <a:spLocks noGrp="1"/>
          </p:cNvSpPr>
          <p:nvPr>
            <p:ph type="ctrTitle"/>
          </p:nvPr>
        </p:nvSpPr>
        <p:spPr/>
        <p:txBody>
          <a:bodyPr/>
          <a:lstStyle/>
          <a:p>
            <a:r>
              <a:rPr lang="en-US" dirty="0"/>
              <a:t>TIPS FOR LEARNERS WITH HIGH NEEDS</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Google Shape;650;p88"/>
          <p:cNvSpPr txBox="1">
            <a:spLocks noGrp="1"/>
          </p:cNvSpPr>
          <p:nvPr>
            <p:ph type="title"/>
          </p:nvPr>
        </p:nvSpPr>
        <p:spPr>
          <a:xfrm>
            <a:off x="1426853" y="1572768"/>
            <a:ext cx="6281457" cy="1133856"/>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1"/>
              </a:buClr>
              <a:buSzPts val="3300"/>
              <a:buFont typeface="Raleway Light"/>
              <a:buNone/>
            </a:pPr>
            <a:r>
              <a:rPr lang="en-US" dirty="0">
                <a:latin typeface="Calibri" panose="020F0502020204030204" pitchFamily="34" charset="0"/>
                <a:ea typeface="Raleway"/>
                <a:cs typeface="Calibri" panose="020F0502020204030204" pitchFamily="34" charset="0"/>
                <a:sym typeface="Raleway"/>
              </a:rPr>
              <a:t>Key Strategies </a:t>
            </a:r>
            <a:r>
              <a:rPr lang="en-US" dirty="0">
                <a:ea typeface="Raleway"/>
                <a:sym typeface="Raleway"/>
              </a:rPr>
              <a:t>f</a:t>
            </a:r>
            <a:r>
              <a:rPr lang="en-US" dirty="0">
                <a:latin typeface="Calibri" panose="020F0502020204030204" pitchFamily="34" charset="0"/>
                <a:ea typeface="Raleway"/>
                <a:cs typeface="Calibri" panose="020F0502020204030204" pitchFamily="34" charset="0"/>
                <a:sym typeface="Raleway"/>
              </a:rPr>
              <a:t>or Learners with High Needs</a:t>
            </a:r>
          </a:p>
        </p:txBody>
      </p:sp>
      <p:sp>
        <p:nvSpPr>
          <p:cNvPr id="2" name="Content Placeholder 1">
            <a:extLst>
              <a:ext uri="{FF2B5EF4-FFF2-40B4-BE49-F238E27FC236}">
                <a16:creationId xmlns:a16="http://schemas.microsoft.com/office/drawing/2014/main" id="{807EE6D8-189B-DE9F-41C3-C515C3ECCF61}"/>
              </a:ext>
            </a:extLst>
          </p:cNvPr>
          <p:cNvSpPr>
            <a:spLocks noGrp="1"/>
          </p:cNvSpPr>
          <p:nvPr>
            <p:ph idx="1"/>
          </p:nvPr>
        </p:nvSpPr>
        <p:spPr/>
        <p:txBody>
          <a:bodyPr/>
          <a:lstStyle/>
          <a:p>
            <a:r>
              <a:rPr lang="en-US" dirty="0"/>
              <a:t>Speak less, wait more, and use visuals.</a:t>
            </a:r>
          </a:p>
          <a:p>
            <a:r>
              <a:rPr lang="en-US" dirty="0"/>
              <a:t>Use kinesthetic learning or tactile learning activities.</a:t>
            </a:r>
          </a:p>
          <a:p>
            <a:r>
              <a:rPr lang="en-US" dirty="0"/>
              <a:t>Assume ability.</a:t>
            </a:r>
          </a:p>
          <a:p>
            <a:r>
              <a:rPr lang="en-US" dirty="0"/>
              <a:t>Make a connection to self. </a:t>
            </a:r>
          </a:p>
          <a:p>
            <a:r>
              <a:rPr lang="en-US" dirty="0"/>
              <a:t>Use shared language with all staff, families, etc.</a:t>
            </a:r>
          </a:p>
          <a:p>
            <a:r>
              <a:rPr lang="en-US" dirty="0"/>
              <a:t>Communicate with parents/caregivers often.</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sp>
        <p:nvSpPr>
          <p:cNvPr id="657" name="Google Shape;657;p89"/>
          <p:cNvSpPr txBox="1">
            <a:spLocks noGrp="1"/>
          </p:cNvSpPr>
          <p:nvPr>
            <p:ph type="title"/>
          </p:nvPr>
        </p:nvSpPr>
        <p:spPr>
          <a:xfrm>
            <a:off x="452628" y="1143000"/>
            <a:ext cx="8250174" cy="78369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1"/>
              </a:buClr>
              <a:buSzPts val="3300"/>
              <a:buFont typeface="Raleway Light"/>
              <a:buNone/>
            </a:pPr>
            <a:r>
              <a:rPr lang="en-US" dirty="0"/>
              <a:t>Hierarchy of Visual Supports</a:t>
            </a:r>
            <a:endParaRPr dirty="0"/>
          </a:p>
        </p:txBody>
      </p:sp>
      <p:pic>
        <p:nvPicPr>
          <p:cNvPr id="659" name="Google Shape;659;p89" descr="Hierarchy of Visual Supports graphic. Most concrete and easiest to understand at the top, with arrow pointing up. From the top down: Objects, Partial Objects, Photographs Cut to Shape, Photographs, Line Drawing Symbols 1. Realistically Colored / 2. Black and White, Word Choices, Phrases. Arrow pointing down to Most Abstract and Difficult to Understand."/>
          <p:cNvPicPr preferRelativeResize="0"/>
          <p:nvPr/>
        </p:nvPicPr>
        <p:blipFill rotWithShape="1">
          <a:blip r:embed="rId3">
            <a:alphaModFix/>
          </a:blip>
          <a:srcRect t="11680"/>
          <a:stretch/>
        </p:blipFill>
        <p:spPr>
          <a:xfrm>
            <a:off x="1324599" y="1990164"/>
            <a:ext cx="6522679" cy="4471964"/>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Google Shape;664;p90"/>
          <p:cNvSpPr txBox="1">
            <a:spLocks noGrp="1"/>
          </p:cNvSpPr>
          <p:nvPr>
            <p:ph type="title"/>
          </p:nvPr>
        </p:nvSpPr>
        <p:spPr>
          <a:xfrm>
            <a:off x="452176" y="1331259"/>
            <a:ext cx="8249318" cy="1183341"/>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1"/>
              </a:buClr>
              <a:buSzPts val="3300"/>
              <a:buFont typeface="Raleway Light"/>
              <a:buNone/>
            </a:pPr>
            <a:r>
              <a:rPr lang="en-US" dirty="0">
                <a:latin typeface="Calibri" panose="020F0502020204030204" pitchFamily="34" charset="0"/>
                <a:ea typeface="Raleway"/>
                <a:cs typeface="Calibri" panose="020F0502020204030204" pitchFamily="34" charset="0"/>
                <a:sym typeface="Raleway"/>
              </a:rPr>
              <a:t>Visual Supports</a:t>
            </a:r>
            <a:r>
              <a:rPr lang="en-US" dirty="0">
                <a:solidFill>
                  <a:schemeClr val="bg1"/>
                </a:solidFill>
                <a:latin typeface="Calibri" panose="020F0502020204030204" pitchFamily="34" charset="0"/>
                <a:ea typeface="Raleway"/>
                <a:cs typeface="Calibri" panose="020F0502020204030204" pitchFamily="34" charset="0"/>
                <a:sym typeface="Raleway"/>
              </a:rPr>
              <a:t> </a:t>
            </a:r>
            <a:r>
              <a:rPr lang="en-US" dirty="0">
                <a:solidFill>
                  <a:schemeClr val="tx1"/>
                </a:solidFill>
                <a:latin typeface="Calibri" panose="020F0502020204030204" pitchFamily="34" charset="0"/>
                <a:ea typeface="Raleway"/>
                <a:cs typeface="Calibri" panose="020F0502020204030204" pitchFamily="34" charset="0"/>
                <a:sym typeface="Raleway"/>
              </a:rPr>
              <a:t>1</a:t>
            </a:r>
          </a:p>
        </p:txBody>
      </p:sp>
      <p:sp>
        <p:nvSpPr>
          <p:cNvPr id="666" name="Google Shape;666;p90"/>
          <p:cNvSpPr txBox="1">
            <a:spLocks noGrp="1"/>
          </p:cNvSpPr>
          <p:nvPr>
            <p:ph type="body" sz="quarter" idx="10"/>
          </p:nvPr>
        </p:nvSpPr>
        <p:spPr>
          <a:xfrm>
            <a:off x="608648" y="2514601"/>
            <a:ext cx="3806660" cy="4076470"/>
          </a:xfrm>
          <a:prstGeom prst="rect">
            <a:avLst/>
          </a:prstGeom>
          <a:noFill/>
          <a:ln>
            <a:noFill/>
          </a:ln>
        </p:spPr>
        <p:txBody>
          <a:bodyPr spcFirstLastPara="1" wrap="square" lIns="91425" tIns="45700" rIns="91425" bIns="45700" anchor="t" anchorCtr="0">
            <a:normAutofit/>
          </a:bodyPr>
          <a:lstStyle/>
          <a:p>
            <a:pPr marL="0" indent="0">
              <a:lnSpc>
                <a:spcPct val="100000"/>
              </a:lnSpc>
              <a:spcBef>
                <a:spcPts val="0"/>
              </a:spcBef>
              <a:spcAft>
                <a:spcPts val="1200"/>
              </a:spcAft>
              <a:buSzPts val="2100"/>
              <a:buNone/>
            </a:pPr>
            <a:r>
              <a:rPr lang="en-US" b="1" dirty="0"/>
              <a:t>Images for Comprehension:</a:t>
            </a:r>
          </a:p>
          <a:p>
            <a:pPr marL="171450" lvl="0" indent="-171450" algn="l" rtl="0">
              <a:lnSpc>
                <a:spcPct val="100000"/>
              </a:lnSpc>
              <a:spcBef>
                <a:spcPts val="0"/>
              </a:spcBef>
              <a:spcAft>
                <a:spcPts val="0"/>
              </a:spcAft>
              <a:buSzPts val="2100"/>
              <a:buChar char="•"/>
            </a:pPr>
            <a:r>
              <a:rPr lang="en-US" dirty="0"/>
              <a:t>helps define the concepts being taught.</a:t>
            </a:r>
            <a:endParaRPr dirty="0"/>
          </a:p>
          <a:p>
            <a:pPr marL="171450" lvl="0" indent="-171450" algn="l" rtl="0">
              <a:lnSpc>
                <a:spcPct val="100000"/>
              </a:lnSpc>
              <a:spcBef>
                <a:spcPts val="750"/>
              </a:spcBef>
              <a:spcAft>
                <a:spcPts val="0"/>
              </a:spcAft>
              <a:buSzPts val="2100"/>
              <a:buChar char="•"/>
            </a:pPr>
            <a:r>
              <a:rPr lang="en-US" dirty="0"/>
              <a:t>are used when teaching lessons.</a:t>
            </a:r>
            <a:endParaRPr dirty="0"/>
          </a:p>
          <a:p>
            <a:pPr marL="171450" lvl="0" indent="-171450" algn="l" rtl="0">
              <a:lnSpc>
                <a:spcPct val="100000"/>
              </a:lnSpc>
              <a:spcBef>
                <a:spcPts val="750"/>
              </a:spcBef>
              <a:spcAft>
                <a:spcPts val="0"/>
              </a:spcAft>
              <a:buSzPts val="2100"/>
              <a:buChar char="•"/>
            </a:pPr>
            <a:r>
              <a:rPr lang="en-US" dirty="0"/>
              <a:t>include line drawings, photos, etc.</a:t>
            </a:r>
            <a:endParaRPr dirty="0"/>
          </a:p>
          <a:p>
            <a:pPr marL="171450" lvl="0" indent="-152400" algn="l" rtl="0">
              <a:lnSpc>
                <a:spcPct val="100000"/>
              </a:lnSpc>
              <a:spcBef>
                <a:spcPts val="750"/>
              </a:spcBef>
              <a:spcAft>
                <a:spcPts val="0"/>
              </a:spcAft>
              <a:buSzPts val="1800"/>
              <a:buChar char="•"/>
            </a:pPr>
            <a:r>
              <a:rPr lang="en-US" dirty="0"/>
              <a:t>video supports</a:t>
            </a:r>
            <a:endParaRPr dirty="0"/>
          </a:p>
        </p:txBody>
      </p:sp>
      <p:sp>
        <p:nvSpPr>
          <p:cNvPr id="668" name="Google Shape;668;p90"/>
          <p:cNvSpPr txBox="1">
            <a:spLocks noGrp="1"/>
          </p:cNvSpPr>
          <p:nvPr>
            <p:ph type="body" sz="quarter" idx="11"/>
          </p:nvPr>
        </p:nvSpPr>
        <p:spPr>
          <a:xfrm>
            <a:off x="4728694" y="2514599"/>
            <a:ext cx="4129272" cy="4076470"/>
          </a:xfrm>
          <a:prstGeom prst="rect">
            <a:avLst/>
          </a:prstGeom>
          <a:noFill/>
          <a:ln>
            <a:noFill/>
          </a:ln>
        </p:spPr>
        <p:txBody>
          <a:bodyPr spcFirstLastPara="1" wrap="square" lIns="91425" tIns="45700" rIns="91425" bIns="45700" anchor="t" anchorCtr="0">
            <a:noAutofit/>
          </a:bodyPr>
          <a:lstStyle/>
          <a:p>
            <a:pPr marL="0" indent="0">
              <a:lnSpc>
                <a:spcPct val="80000"/>
              </a:lnSpc>
              <a:spcBef>
                <a:spcPts val="0"/>
              </a:spcBef>
              <a:spcAft>
                <a:spcPts val="1200"/>
              </a:spcAft>
              <a:buSzPts val="2100"/>
              <a:buNone/>
            </a:pPr>
            <a:r>
              <a:rPr lang="en-US" b="1" dirty="0"/>
              <a:t>Images for Communication:</a:t>
            </a:r>
          </a:p>
          <a:p>
            <a:pPr marL="171450" lvl="0" indent="-181483" algn="l" rtl="0">
              <a:lnSpc>
                <a:spcPct val="80000"/>
              </a:lnSpc>
              <a:spcBef>
                <a:spcPts val="0"/>
              </a:spcBef>
              <a:spcAft>
                <a:spcPts val="600"/>
              </a:spcAft>
              <a:buSzPts val="2100"/>
              <a:buChar char="•"/>
            </a:pPr>
            <a:r>
              <a:rPr lang="en-US" dirty="0"/>
              <a:t>give people a voice for consent, safe boundaries, etc. </a:t>
            </a:r>
            <a:endParaRPr dirty="0"/>
          </a:p>
          <a:p>
            <a:pPr marL="171450" lvl="0" indent="-181483" algn="l" rtl="0">
              <a:lnSpc>
                <a:spcPct val="80000"/>
              </a:lnSpc>
              <a:spcBef>
                <a:spcPts val="0"/>
              </a:spcBef>
              <a:spcAft>
                <a:spcPts val="600"/>
              </a:spcAft>
              <a:buSzPts val="2100"/>
              <a:buChar char="•"/>
            </a:pPr>
            <a:r>
              <a:rPr lang="en-US" dirty="0"/>
              <a:t>need to be taught.</a:t>
            </a:r>
            <a:endParaRPr dirty="0"/>
          </a:p>
          <a:p>
            <a:pPr marL="171450" lvl="0" indent="-181483" algn="l" rtl="0">
              <a:lnSpc>
                <a:spcPct val="80000"/>
              </a:lnSpc>
              <a:spcBef>
                <a:spcPts val="0"/>
              </a:spcBef>
              <a:spcAft>
                <a:spcPts val="600"/>
              </a:spcAft>
              <a:buSzPts val="2100"/>
              <a:buChar char="•"/>
            </a:pPr>
            <a:r>
              <a:rPr lang="en-US" dirty="0"/>
              <a:t>can be uploaded into communication device.</a:t>
            </a:r>
            <a:endParaRPr dirty="0"/>
          </a:p>
          <a:p>
            <a:pPr marL="171450" lvl="0" indent="-181483" algn="l" rtl="0">
              <a:lnSpc>
                <a:spcPct val="80000"/>
              </a:lnSpc>
              <a:spcBef>
                <a:spcPts val="0"/>
              </a:spcBef>
              <a:spcAft>
                <a:spcPts val="600"/>
              </a:spcAft>
              <a:buSzPts val="2100"/>
              <a:buChar char="•"/>
            </a:pPr>
            <a:r>
              <a:rPr lang="en-US" dirty="0"/>
              <a:t>include communication boards or cards.</a:t>
            </a:r>
            <a:endParaRPr dirty="0"/>
          </a:p>
          <a:p>
            <a:pPr marL="171450" lvl="0" indent="-181483" algn="l" rtl="0">
              <a:lnSpc>
                <a:spcPct val="80000"/>
              </a:lnSpc>
              <a:spcBef>
                <a:spcPts val="0"/>
              </a:spcBef>
              <a:spcAft>
                <a:spcPts val="600"/>
              </a:spcAft>
              <a:buSzPts val="2100"/>
              <a:buChar char="•"/>
            </a:pPr>
            <a:r>
              <a:rPr lang="en-US" dirty="0"/>
              <a:t>are taught during lesson, used after lesson.</a:t>
            </a:r>
            <a:endParaRPr dirty="0"/>
          </a:p>
          <a:p>
            <a:pPr marL="171450" lvl="0" indent="-181483" algn="l" rtl="0">
              <a:lnSpc>
                <a:spcPct val="80000"/>
              </a:lnSpc>
              <a:spcBef>
                <a:spcPts val="0"/>
              </a:spcBef>
              <a:spcAft>
                <a:spcPts val="600"/>
              </a:spcAft>
              <a:buSzPts val="2100"/>
              <a:buChar char="•"/>
            </a:pPr>
            <a:r>
              <a:rPr lang="en-US" dirty="0"/>
              <a:t>need to be practiced.</a:t>
            </a:r>
            <a:endParaRPr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sp>
        <p:nvSpPr>
          <p:cNvPr id="673" name="Google Shape;673;p91"/>
          <p:cNvSpPr txBox="1">
            <a:spLocks noGrp="1"/>
          </p:cNvSpPr>
          <p:nvPr>
            <p:ph type="title"/>
          </p:nvPr>
        </p:nvSpPr>
        <p:spPr>
          <a:xfrm>
            <a:off x="452628" y="1420073"/>
            <a:ext cx="8250174" cy="580772"/>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accent1"/>
              </a:buClr>
              <a:buSzPts val="3300"/>
              <a:buFont typeface="Raleway Light"/>
              <a:buNone/>
            </a:pPr>
            <a:r>
              <a:rPr lang="en-US" dirty="0">
                <a:latin typeface="Calibri" panose="020F0502020204030204" pitchFamily="34" charset="0"/>
                <a:ea typeface="Raleway"/>
                <a:cs typeface="Calibri" panose="020F0502020204030204" pitchFamily="34" charset="0"/>
                <a:sym typeface="Raleway"/>
              </a:rPr>
              <a:t>Line Drawings/Photographs</a:t>
            </a:r>
          </a:p>
        </p:txBody>
      </p:sp>
      <p:pic>
        <p:nvPicPr>
          <p:cNvPr id="674" name="Google Shape;674;p91" descr="Line drawings of Using Kind Words, Giving Compliments, Asking for Consent, Taking Turns and Compromising"/>
          <p:cNvPicPr preferRelativeResize="0"/>
          <p:nvPr/>
        </p:nvPicPr>
        <p:blipFill rotWithShape="1">
          <a:blip r:embed="rId3">
            <a:alphaModFix/>
          </a:blip>
          <a:srcRect l="4313" t="14519" r="3811" b="9210"/>
          <a:stretch/>
        </p:blipFill>
        <p:spPr>
          <a:xfrm>
            <a:off x="434407" y="2045593"/>
            <a:ext cx="4451351" cy="4452469"/>
          </a:xfrm>
          <a:prstGeom prst="rect">
            <a:avLst/>
          </a:prstGeom>
          <a:noFill/>
          <a:ln>
            <a:noFill/>
          </a:ln>
        </p:spPr>
      </p:pic>
      <p:pic>
        <p:nvPicPr>
          <p:cNvPr id="675" name="Google Shape;675;p91" descr="Photographs of two people cooking, four friends outside on a patio, three people out for a walk, a person seated with another person behind them with their arms around them"/>
          <p:cNvPicPr preferRelativeResize="0">
            <a:picLocks noGrp="1"/>
          </p:cNvPicPr>
          <p:nvPr>
            <p:ph type="body" idx="4294967295"/>
          </p:nvPr>
        </p:nvPicPr>
        <p:blipFill rotWithShape="1">
          <a:blip r:embed="rId4">
            <a:alphaModFix/>
          </a:blip>
          <a:srcRect l="-39" r="1196"/>
          <a:stretch/>
        </p:blipFill>
        <p:spPr>
          <a:xfrm>
            <a:off x="4988028" y="2099982"/>
            <a:ext cx="4129078" cy="4451868"/>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sp>
        <p:nvSpPr>
          <p:cNvPr id="681" name="Google Shape;681;p92"/>
          <p:cNvSpPr txBox="1">
            <a:spLocks noGrp="1"/>
          </p:cNvSpPr>
          <p:nvPr>
            <p:ph type="title"/>
          </p:nvPr>
        </p:nvSpPr>
        <p:spPr>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dirty="0">
                <a:latin typeface="Calibri" panose="020F0502020204030204" pitchFamily="34" charset="0"/>
                <a:ea typeface="Raleway"/>
                <a:cs typeface="Calibri" panose="020F0502020204030204" pitchFamily="34" charset="0"/>
                <a:sym typeface="Raleway"/>
              </a:rPr>
              <a:t>Video Supports</a:t>
            </a:r>
          </a:p>
        </p:txBody>
      </p:sp>
      <p:pic>
        <p:nvPicPr>
          <p:cNvPr id="683" name="Google Shape;683;p92" descr="Video still image of two people sit at a picnic table. The captions at the bottom read: Do you want to hold hands? Okay." title="Understanding Me: Consent and Responding to No">
            <a:hlinkClick r:id="rId3"/>
          </p:cNvPr>
          <p:cNvPicPr preferRelativeResize="0"/>
          <p:nvPr/>
        </p:nvPicPr>
        <p:blipFill>
          <a:blip r:embed="rId4">
            <a:alphaModFix/>
          </a:blip>
          <a:stretch>
            <a:fillRect/>
          </a:stretch>
        </p:blipFill>
        <p:spPr>
          <a:xfrm>
            <a:off x="915326" y="2452082"/>
            <a:ext cx="7252865" cy="3965662"/>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690" name="Google Shape;690;p93"/>
          <p:cNvSpPr txBox="1">
            <a:spLocks noGrp="1"/>
          </p:cNvSpPr>
          <p:nvPr>
            <p:ph type="title"/>
          </p:nvPr>
        </p:nvSpPr>
        <p:spPr>
          <a:xfrm>
            <a:off x="452628" y="1572768"/>
            <a:ext cx="8250174" cy="62018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1"/>
              </a:buClr>
              <a:buSzPts val="3300"/>
              <a:buFont typeface="Raleway Light"/>
              <a:buNone/>
            </a:pPr>
            <a:r>
              <a:rPr lang="en-US" dirty="0">
                <a:latin typeface="Calibri" panose="020F0502020204030204" pitchFamily="34" charset="0"/>
                <a:ea typeface="Raleway"/>
                <a:cs typeface="Calibri" panose="020F0502020204030204" pitchFamily="34" charset="0"/>
                <a:sym typeface="Raleway"/>
              </a:rPr>
              <a:t>Communication Boards</a:t>
            </a:r>
            <a:endParaRPr dirty="0">
              <a:latin typeface="Calibri" panose="020F0502020204030204" pitchFamily="34" charset="0"/>
              <a:ea typeface="Raleway"/>
              <a:cs typeface="Calibri" panose="020F0502020204030204" pitchFamily="34" charset="0"/>
              <a:sym typeface="Raleway"/>
            </a:endParaRPr>
          </a:p>
        </p:txBody>
      </p:sp>
      <p:pic>
        <p:nvPicPr>
          <p:cNvPr id="691" name="Google Shape;691;p93" descr="Core communication board used to communicate key words. Words and images for: like, want, get, make, good, more, not, go, look, turn, help, different, I, he, open, do, put, same, you, she, that, here, all, some, it, they, in, on, can, finished, where, what, why who, when, stop"/>
          <p:cNvPicPr preferRelativeResize="0"/>
          <p:nvPr/>
        </p:nvPicPr>
        <p:blipFill rotWithShape="1">
          <a:blip r:embed="rId3">
            <a:alphaModFix/>
          </a:blip>
          <a:srcRect/>
          <a:stretch/>
        </p:blipFill>
        <p:spPr>
          <a:xfrm>
            <a:off x="1044928" y="2192951"/>
            <a:ext cx="7546621" cy="426163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2"/>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accent1"/>
              </a:buClr>
              <a:buSzPts val="3300"/>
              <a:buFont typeface="Raleway Light"/>
              <a:buNone/>
            </a:pPr>
            <a:r>
              <a:rPr lang="en-US" dirty="0">
                <a:latin typeface="Calibri" panose="020F0502020204030204" pitchFamily="34" charset="0"/>
                <a:ea typeface="Raleway"/>
                <a:cs typeface="Calibri" panose="020F0502020204030204" pitchFamily="34" charset="0"/>
                <a:sym typeface="Raleway"/>
              </a:rPr>
              <a:t>What Are We Talking About When We Use The Term Sexuality?</a:t>
            </a:r>
          </a:p>
        </p:txBody>
      </p:sp>
      <p:pic>
        <p:nvPicPr>
          <p:cNvPr id="154" name="Google Shape;154;p22" descr="Wheel Graphic divided into six sections: Reproductive Health and Genitals, Gender Role and Identity, Relationship, Love and Affection, Body Image, Sexual orientation."/>
          <p:cNvPicPr preferRelativeResize="0"/>
          <p:nvPr/>
        </p:nvPicPr>
        <p:blipFill rotWithShape="1">
          <a:blip r:embed="rId3">
            <a:alphaModFix/>
          </a:blip>
          <a:srcRect/>
          <a:stretch/>
        </p:blipFill>
        <p:spPr>
          <a:xfrm>
            <a:off x="3023375" y="2887201"/>
            <a:ext cx="3111025" cy="3420000"/>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sp>
        <p:nvSpPr>
          <p:cNvPr id="697" name="Google Shape;697;p94"/>
          <p:cNvSpPr txBox="1">
            <a:spLocks noGrp="1"/>
          </p:cNvSpPr>
          <p:nvPr>
            <p:ph type="title"/>
          </p:nvPr>
        </p:nvSpPr>
        <p:spPr>
          <a:xfrm>
            <a:off x="452628" y="1787920"/>
            <a:ext cx="8250174" cy="659444"/>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1"/>
              </a:buClr>
              <a:buSzPts val="3300"/>
              <a:buFont typeface="Raleway Light"/>
              <a:buNone/>
            </a:pPr>
            <a:r>
              <a:rPr lang="en-US" dirty="0">
                <a:latin typeface="Calibri" panose="020F0502020204030204" pitchFamily="34" charset="0"/>
                <a:ea typeface="Raleway"/>
                <a:cs typeface="Calibri" panose="020F0502020204030204" pitchFamily="34" charset="0"/>
                <a:sym typeface="Raleway"/>
              </a:rPr>
              <a:t>Communication Cards</a:t>
            </a:r>
          </a:p>
        </p:txBody>
      </p:sp>
      <p:pic>
        <p:nvPicPr>
          <p:cNvPr id="699" name="Google Shape;699;p94" descr="Two cards - one says Yes and has green circle with a check mark in the middle. One says No and has a red circle with an x in the middle."/>
          <p:cNvPicPr preferRelativeResize="0"/>
          <p:nvPr/>
        </p:nvPicPr>
        <p:blipFill rotWithShape="1">
          <a:blip r:embed="rId3">
            <a:alphaModFix/>
          </a:blip>
          <a:srcRect/>
          <a:stretch/>
        </p:blipFill>
        <p:spPr>
          <a:xfrm>
            <a:off x="1103585" y="2393719"/>
            <a:ext cx="7120310" cy="3909925"/>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sp>
        <p:nvSpPr>
          <p:cNvPr id="705" name="Google Shape;705;p95"/>
          <p:cNvSpPr txBox="1">
            <a:spLocks noGrp="1"/>
          </p:cNvSpPr>
          <p:nvPr>
            <p:ph type="title"/>
          </p:nvPr>
        </p:nvSpPr>
        <p:spPr>
          <a:xfrm>
            <a:off x="452628" y="1196252"/>
            <a:ext cx="8250174" cy="740124"/>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1"/>
              </a:buClr>
              <a:buSzPts val="3300"/>
              <a:buFont typeface="Raleway Light"/>
              <a:buNone/>
            </a:pPr>
            <a:r>
              <a:rPr lang="en-US" dirty="0">
                <a:latin typeface="Calibri" panose="020F0502020204030204" pitchFamily="34" charset="0"/>
                <a:ea typeface="Raleway"/>
                <a:cs typeface="Calibri" panose="020F0502020204030204" pitchFamily="34" charset="0"/>
                <a:sym typeface="Raleway"/>
              </a:rPr>
              <a:t>Consent Practice</a:t>
            </a:r>
            <a:endParaRPr dirty="0">
              <a:latin typeface="Calibri" panose="020F0502020204030204" pitchFamily="34" charset="0"/>
              <a:ea typeface="Raleway"/>
              <a:cs typeface="Calibri" panose="020F0502020204030204" pitchFamily="34" charset="0"/>
              <a:sym typeface="Raleway"/>
            </a:endParaRPr>
          </a:p>
        </p:txBody>
      </p:sp>
      <p:pic>
        <p:nvPicPr>
          <p:cNvPr id="706" name="Google Shape;706;p95" descr="Worksheet for consent. Sentences starters: It is ok if I give you a __? Can I give you a __? May I give you a ___? Touch options with words and pictures: hug, high-five, shake hands, side hug, fist bump, elbow bump."/>
          <p:cNvPicPr preferRelativeResize="0"/>
          <p:nvPr/>
        </p:nvPicPr>
        <p:blipFill rotWithShape="1">
          <a:blip r:embed="rId3">
            <a:alphaModFix/>
          </a:blip>
          <a:srcRect/>
          <a:stretch/>
        </p:blipFill>
        <p:spPr>
          <a:xfrm>
            <a:off x="2339786" y="2024623"/>
            <a:ext cx="6131666" cy="4540900"/>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1" name="Google Shape;711;p96"/>
          <p:cNvSpPr txBox="1">
            <a:spLocks noGrp="1"/>
          </p:cNvSpPr>
          <p:nvPr>
            <p:ph type="ctrTitle"/>
          </p:nvPr>
        </p:nvSpPr>
        <p:spPr>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4500"/>
              <a:buFont typeface="Raleway Light"/>
              <a:buNone/>
            </a:pPr>
            <a:r>
              <a:rPr lang="en-US" dirty="0">
                <a:latin typeface="Calibri" panose="020F0502020204030204" pitchFamily="34" charset="0"/>
                <a:ea typeface="Raleway"/>
                <a:cs typeface="Calibri" panose="020F0502020204030204" pitchFamily="34" charset="0"/>
                <a:sym typeface="Raleway"/>
              </a:rPr>
              <a:t>ANSWERING DIFFICULT QUESTIONS</a:t>
            </a:r>
            <a:endParaRPr dirty="0">
              <a:latin typeface="Calibri" panose="020F0502020204030204" pitchFamily="34" charset="0"/>
              <a:ea typeface="Raleway"/>
              <a:cs typeface="Calibri" panose="020F0502020204030204" pitchFamily="34" charset="0"/>
              <a:sym typeface="Raleway"/>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718" name="Google Shape;718;p97"/>
          <p:cNvSpPr txBox="1">
            <a:spLocks noGrp="1"/>
          </p:cNvSpPr>
          <p:nvPr>
            <p:ph type="title"/>
          </p:nvPr>
        </p:nvSpPr>
        <p:spPr>
          <a:xfrm>
            <a:off x="452628" y="1277472"/>
            <a:ext cx="8250174" cy="847164"/>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1"/>
              </a:buClr>
              <a:buSzPts val="3300"/>
              <a:buFont typeface="Raleway Light"/>
              <a:buNone/>
            </a:pPr>
            <a:r>
              <a:rPr lang="en-US" dirty="0">
                <a:latin typeface="Calibri" panose="020F0502020204030204" pitchFamily="34" charset="0"/>
                <a:ea typeface="Raleway"/>
                <a:cs typeface="Calibri" panose="020F0502020204030204" pitchFamily="34" charset="0"/>
                <a:sym typeface="Raleway"/>
              </a:rPr>
              <a:t>Responding to Questions</a:t>
            </a:r>
          </a:p>
        </p:txBody>
      </p:sp>
      <p:sp>
        <p:nvSpPr>
          <p:cNvPr id="719" name="Google Shape;719;p97"/>
          <p:cNvSpPr txBox="1">
            <a:spLocks noGrp="1"/>
          </p:cNvSpPr>
          <p:nvPr>
            <p:ph idx="1"/>
          </p:nvPr>
        </p:nvSpPr>
        <p:spPr>
          <a:xfrm>
            <a:off x="608647" y="2030506"/>
            <a:ext cx="8080664" cy="4121903"/>
          </a:xfrm>
          <a:prstGeom prst="rect">
            <a:avLst/>
          </a:prstGeom>
          <a:noFill/>
          <a:ln>
            <a:noFill/>
          </a:ln>
        </p:spPr>
        <p:txBody>
          <a:bodyPr spcFirstLastPara="1" wrap="square" lIns="91425" tIns="45700" rIns="91425" bIns="45700" anchor="t" anchorCtr="0">
            <a:noAutofit/>
          </a:bodyPr>
          <a:lstStyle/>
          <a:p>
            <a:pPr marL="457200" lvl="0" indent="-457200" algn="l" rtl="0">
              <a:lnSpc>
                <a:spcPct val="100000"/>
              </a:lnSpc>
              <a:spcBef>
                <a:spcPts val="750"/>
              </a:spcBef>
              <a:spcAft>
                <a:spcPts val="0"/>
              </a:spcAft>
              <a:buSzPts val="2500"/>
              <a:buAutoNum type="arabicPeriod"/>
            </a:pPr>
            <a:r>
              <a:rPr lang="en-US" dirty="0"/>
              <a:t>Affirm the learner. “That’s a great question!” or “I get that question all the time!”</a:t>
            </a:r>
            <a:endParaRPr dirty="0"/>
          </a:p>
          <a:p>
            <a:pPr marL="457200" lvl="0" indent="-457200" algn="l" rtl="0">
              <a:lnSpc>
                <a:spcPct val="100000"/>
              </a:lnSpc>
              <a:spcBef>
                <a:spcPts val="750"/>
              </a:spcBef>
              <a:spcAft>
                <a:spcPts val="0"/>
              </a:spcAft>
              <a:buSzPts val="2500"/>
              <a:buAutoNum type="arabicPeriod"/>
            </a:pPr>
            <a:r>
              <a:rPr lang="en-US" dirty="0"/>
              <a:t>Identify the motivation and type of question. </a:t>
            </a:r>
            <a:endParaRPr dirty="0"/>
          </a:p>
          <a:p>
            <a:pPr marL="457200" lvl="0" indent="-457200" algn="l" rtl="0">
              <a:lnSpc>
                <a:spcPct val="100000"/>
              </a:lnSpc>
              <a:spcBef>
                <a:spcPts val="750"/>
              </a:spcBef>
              <a:spcAft>
                <a:spcPts val="0"/>
              </a:spcAft>
              <a:buSzPts val="2500"/>
              <a:buAutoNum type="arabicPeriod"/>
            </a:pPr>
            <a:r>
              <a:rPr lang="en-US" dirty="0"/>
              <a:t>Correct any misinformation and answer the factual parts of the question.</a:t>
            </a:r>
            <a:endParaRPr dirty="0"/>
          </a:p>
          <a:p>
            <a:pPr marL="457200" lvl="0" indent="-457200" algn="l" rtl="0">
              <a:lnSpc>
                <a:spcPct val="100000"/>
              </a:lnSpc>
              <a:spcBef>
                <a:spcPts val="750"/>
              </a:spcBef>
              <a:spcAft>
                <a:spcPts val="0"/>
              </a:spcAft>
              <a:buSzPts val="2500"/>
              <a:buAutoNum type="arabicPeriod"/>
            </a:pPr>
            <a:r>
              <a:rPr lang="en-US" dirty="0"/>
              <a:t>Explore a range of values. “Some people believe ____, while other people believe _____.”</a:t>
            </a:r>
            <a:endParaRPr dirty="0"/>
          </a:p>
          <a:p>
            <a:pPr marL="457200" lvl="0" indent="-457200" algn="l" rtl="0">
              <a:lnSpc>
                <a:spcPct val="100000"/>
              </a:lnSpc>
              <a:spcBef>
                <a:spcPts val="750"/>
              </a:spcBef>
              <a:spcAft>
                <a:spcPts val="0"/>
              </a:spcAft>
              <a:buSzPts val="2500"/>
              <a:buAutoNum type="arabicPeriod"/>
            </a:pPr>
            <a:r>
              <a:rPr lang="en-US" dirty="0"/>
              <a:t>Refrain from stating your own values. (Always think about what/why/how much you share about yourself.)</a:t>
            </a:r>
            <a:endParaRPr dirty="0"/>
          </a:p>
        </p:txBody>
      </p:sp>
      <p:sp>
        <p:nvSpPr>
          <p:cNvPr id="720" name="Google Shape;720;p97"/>
          <p:cNvSpPr txBox="1"/>
          <p:nvPr/>
        </p:nvSpPr>
        <p:spPr>
          <a:xfrm>
            <a:off x="2286000" y="5933227"/>
            <a:ext cx="6723529"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i="1" dirty="0">
                <a:solidFill>
                  <a:schemeClr val="dk1"/>
                </a:solidFill>
                <a:latin typeface="Calibri"/>
                <a:ea typeface="Calibri"/>
                <a:cs typeface="Calibri"/>
                <a:sym typeface="Calibri"/>
              </a:rPr>
              <a:t>Adapted from Foundations: Core Skills Training for Sex Ed presented by Planned Parenthood</a:t>
            </a:r>
            <a:endParaRPr sz="1800" dirty="0">
              <a:latin typeface="Calibri" panose="020F0502020204030204" pitchFamily="34" charset="0"/>
              <a:cs typeface="Calibri" panose="020F0502020204030204" pitchFamily="34" charset="0"/>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sp>
        <p:nvSpPr>
          <p:cNvPr id="726" name="Google Shape;726;p98"/>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1"/>
              </a:buClr>
              <a:buSzPts val="3300"/>
              <a:buFont typeface="Raleway Light"/>
              <a:buNone/>
            </a:pPr>
            <a:r>
              <a:rPr lang="en-US" dirty="0">
                <a:latin typeface="Calibri" panose="020F0502020204030204" pitchFamily="34" charset="0"/>
                <a:ea typeface="Raleway"/>
                <a:cs typeface="Calibri" panose="020F0502020204030204" pitchFamily="34" charset="0"/>
                <a:sym typeface="Raleway"/>
              </a:rPr>
              <a:t>Underlying Motivations and </a:t>
            </a:r>
            <a:br>
              <a:rPr lang="en-US" dirty="0">
                <a:latin typeface="Calibri" panose="020F0502020204030204" pitchFamily="34" charset="0"/>
                <a:ea typeface="Raleway"/>
                <a:cs typeface="Calibri" panose="020F0502020204030204" pitchFamily="34" charset="0"/>
                <a:sym typeface="Raleway"/>
              </a:rPr>
            </a:br>
            <a:r>
              <a:rPr lang="en-US" dirty="0">
                <a:latin typeface="Calibri" panose="020F0502020204030204" pitchFamily="34" charset="0"/>
                <a:ea typeface="Raleway"/>
                <a:cs typeface="Calibri" panose="020F0502020204030204" pitchFamily="34" charset="0"/>
                <a:sym typeface="Raleway"/>
              </a:rPr>
              <a:t>Types Of Questions</a:t>
            </a:r>
          </a:p>
        </p:txBody>
      </p:sp>
      <p:sp>
        <p:nvSpPr>
          <p:cNvPr id="727" name="Google Shape;727;p98"/>
          <p:cNvSpPr txBox="1">
            <a:spLocks noGrp="1"/>
          </p:cNvSpPr>
          <p:nvPr>
            <p:ph idx="1"/>
          </p:nvPr>
        </p:nvSpPr>
        <p:spPr>
          <a:xfrm>
            <a:off x="608647" y="2829711"/>
            <a:ext cx="8080664" cy="3060101"/>
          </a:xfrm>
          <a:prstGeom prst="rect">
            <a:avLst/>
          </a:prstGeom>
          <a:noFill/>
          <a:ln>
            <a:noFill/>
          </a:ln>
        </p:spPr>
        <p:txBody>
          <a:bodyPr spcFirstLastPara="1" wrap="square" lIns="91425" tIns="45700" rIns="91425" bIns="45700" anchor="t" anchorCtr="0">
            <a:normAutofit/>
          </a:bodyPr>
          <a:lstStyle/>
          <a:p>
            <a:pPr marL="457200" lvl="0" indent="-457200" algn="l" rtl="0">
              <a:lnSpc>
                <a:spcPct val="100000"/>
              </a:lnSpc>
              <a:spcBef>
                <a:spcPts val="0"/>
              </a:spcBef>
              <a:spcAft>
                <a:spcPts val="0"/>
              </a:spcAft>
              <a:buSzPts val="2600"/>
              <a:buAutoNum type="arabicPeriod"/>
            </a:pPr>
            <a:r>
              <a:rPr lang="en-US" sz="2600" dirty="0"/>
              <a:t>Information and/or clarification (getting the facts)</a:t>
            </a:r>
            <a:endParaRPr dirty="0"/>
          </a:p>
          <a:p>
            <a:pPr marL="457200" lvl="0" indent="-457200" algn="l" rtl="0">
              <a:lnSpc>
                <a:spcPct val="100000"/>
              </a:lnSpc>
              <a:spcBef>
                <a:spcPts val="750"/>
              </a:spcBef>
              <a:spcAft>
                <a:spcPts val="0"/>
              </a:spcAft>
              <a:buSzPts val="2600"/>
              <a:buAutoNum type="arabicPeriod"/>
            </a:pPr>
            <a:r>
              <a:rPr lang="en-US" sz="2600" dirty="0"/>
              <a:t>Am I normal?</a:t>
            </a:r>
            <a:endParaRPr dirty="0"/>
          </a:p>
          <a:p>
            <a:pPr marL="457200" lvl="0" indent="-457200" algn="l" rtl="0">
              <a:lnSpc>
                <a:spcPct val="100000"/>
              </a:lnSpc>
              <a:spcBef>
                <a:spcPts val="750"/>
              </a:spcBef>
              <a:spcAft>
                <a:spcPts val="0"/>
              </a:spcAft>
              <a:buSzPts val="2600"/>
              <a:buAutoNum type="arabicPeriod"/>
            </a:pPr>
            <a:r>
              <a:rPr lang="en-US" sz="2600" dirty="0"/>
              <a:t>“Shock-Value” or “Can I get you?” questions</a:t>
            </a:r>
            <a:endParaRPr dirty="0"/>
          </a:p>
          <a:p>
            <a:pPr marL="457200" lvl="0" indent="-457200" algn="l" rtl="0">
              <a:lnSpc>
                <a:spcPct val="100000"/>
              </a:lnSpc>
              <a:spcBef>
                <a:spcPts val="750"/>
              </a:spcBef>
              <a:spcAft>
                <a:spcPts val="0"/>
              </a:spcAft>
              <a:buSzPts val="2600"/>
              <a:buAutoNum type="arabicPeriod"/>
            </a:pPr>
            <a:r>
              <a:rPr lang="en-US" sz="2600" dirty="0"/>
              <a:t>Permission seeking</a:t>
            </a:r>
            <a:endParaRPr dirty="0"/>
          </a:p>
          <a:p>
            <a:pPr marL="457200" lvl="0" indent="-457200" algn="l" rtl="0">
              <a:lnSpc>
                <a:spcPct val="100000"/>
              </a:lnSpc>
              <a:spcBef>
                <a:spcPts val="750"/>
              </a:spcBef>
              <a:spcAft>
                <a:spcPts val="0"/>
              </a:spcAft>
              <a:buSzPts val="2600"/>
              <a:buAutoNum type="arabicPeriod"/>
            </a:pPr>
            <a:r>
              <a:rPr lang="en-US" sz="2600" dirty="0"/>
              <a:t>Values based</a:t>
            </a:r>
            <a:endParaRPr dirty="0"/>
          </a:p>
          <a:p>
            <a:pPr marL="457200" lvl="0" indent="-457200" algn="l" rtl="0">
              <a:lnSpc>
                <a:spcPct val="100000"/>
              </a:lnSpc>
              <a:spcBef>
                <a:spcPts val="750"/>
              </a:spcBef>
              <a:spcAft>
                <a:spcPts val="0"/>
              </a:spcAft>
              <a:buSzPts val="2600"/>
              <a:buAutoNum type="arabicPeriod"/>
            </a:pPr>
            <a:r>
              <a:rPr lang="en-US" sz="2600" dirty="0"/>
              <a:t>Personal questions</a:t>
            </a:r>
            <a:endParaRPr dirty="0"/>
          </a:p>
        </p:txBody>
      </p:sp>
      <p:sp>
        <p:nvSpPr>
          <p:cNvPr id="728" name="Google Shape;728;p98"/>
          <p:cNvSpPr txBox="1"/>
          <p:nvPr/>
        </p:nvSpPr>
        <p:spPr>
          <a:xfrm>
            <a:off x="608647" y="5795683"/>
            <a:ext cx="7301394"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i="1" dirty="0">
                <a:solidFill>
                  <a:schemeClr val="dk1"/>
                </a:solidFill>
                <a:latin typeface="Calibri"/>
                <a:ea typeface="Calibri"/>
                <a:cs typeface="Calibri"/>
                <a:sym typeface="Calibri"/>
              </a:rPr>
              <a:t>Adapted from Foundations: Core Skills Training for Sex Ed presented by Planned Parenthood</a:t>
            </a:r>
            <a:endParaRPr sz="1800" dirty="0">
              <a:latin typeface="Calibri" panose="020F0502020204030204" pitchFamily="34" charset="0"/>
              <a:cs typeface="Calibri" panose="020F0502020204030204" pitchFamily="34" charset="0"/>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732"/>
        <p:cNvGrpSpPr/>
        <p:nvPr/>
      </p:nvGrpSpPr>
      <p:grpSpPr>
        <a:xfrm>
          <a:off x="0" y="0"/>
          <a:ext cx="0" cy="0"/>
          <a:chOff x="0" y="0"/>
          <a:chExt cx="0" cy="0"/>
        </a:xfrm>
      </p:grpSpPr>
      <p:sp>
        <p:nvSpPr>
          <p:cNvPr id="733" name="Google Shape;733;p99"/>
          <p:cNvSpPr txBox="1">
            <a:spLocks noGrp="1"/>
          </p:cNvSpPr>
          <p:nvPr>
            <p:ph type="title"/>
          </p:nvPr>
        </p:nvSpPr>
        <p:spPr>
          <a:xfrm>
            <a:off x="452628" y="1371600"/>
            <a:ext cx="8250174" cy="1335024"/>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accent1"/>
              </a:buClr>
              <a:buSzPts val="3300"/>
              <a:buFont typeface="Raleway Light"/>
              <a:buNone/>
            </a:pPr>
            <a:r>
              <a:rPr lang="en-US" dirty="0">
                <a:latin typeface="Calibri" panose="020F0502020204030204" pitchFamily="34" charset="0"/>
                <a:ea typeface="Raleway"/>
                <a:cs typeface="Calibri" panose="020F0502020204030204" pitchFamily="34" charset="0"/>
                <a:sym typeface="Raleway"/>
              </a:rPr>
              <a:t>Sample Questions From Students with Developmental Disabilities</a:t>
            </a:r>
          </a:p>
        </p:txBody>
      </p:sp>
      <p:sp>
        <p:nvSpPr>
          <p:cNvPr id="734" name="Google Shape;734;p99"/>
          <p:cNvSpPr txBox="1">
            <a:spLocks noGrp="1"/>
          </p:cNvSpPr>
          <p:nvPr>
            <p:ph idx="1"/>
          </p:nvPr>
        </p:nvSpPr>
        <p:spPr>
          <a:xfrm>
            <a:off x="608647" y="2706624"/>
            <a:ext cx="8080664" cy="3860381"/>
          </a:xfrm>
          <a:prstGeom prst="rect">
            <a:avLst/>
          </a:prstGeom>
          <a:noFill/>
          <a:ln>
            <a:noFill/>
          </a:ln>
        </p:spPr>
        <p:txBody>
          <a:bodyPr spcFirstLastPara="1" wrap="square" lIns="91425" tIns="45700" rIns="91425" bIns="45700" anchor="t" anchorCtr="0">
            <a:noAutofit/>
          </a:bodyPr>
          <a:lstStyle/>
          <a:p>
            <a:pPr marL="171450" lvl="0" indent="-38100" algn="l" rtl="0">
              <a:lnSpc>
                <a:spcPct val="100000"/>
              </a:lnSpc>
              <a:spcBef>
                <a:spcPts val="0"/>
              </a:spcBef>
              <a:spcAft>
                <a:spcPts val="600"/>
              </a:spcAft>
              <a:buClr>
                <a:schemeClr val="accent2"/>
              </a:buClr>
              <a:buSzPts val="2100"/>
              <a:buNone/>
            </a:pPr>
            <a:r>
              <a:rPr lang="en-US" dirty="0"/>
              <a:t>How old do you have to be to have sex?</a:t>
            </a:r>
            <a:endParaRPr dirty="0"/>
          </a:p>
          <a:p>
            <a:pPr marL="133350" lvl="0" indent="0" algn="l" rtl="0">
              <a:lnSpc>
                <a:spcPct val="100000"/>
              </a:lnSpc>
              <a:spcBef>
                <a:spcPts val="0"/>
              </a:spcBef>
              <a:spcAft>
                <a:spcPts val="600"/>
              </a:spcAft>
              <a:buClr>
                <a:schemeClr val="accent2"/>
              </a:buClr>
              <a:buSzPts val="2100"/>
              <a:buNone/>
            </a:pPr>
            <a:r>
              <a:rPr lang="en-US" dirty="0"/>
              <a:t>Can I have sex with animals?</a:t>
            </a:r>
            <a:endParaRPr dirty="0"/>
          </a:p>
          <a:p>
            <a:pPr marL="171450" lvl="0" indent="-38100" algn="l" rtl="0">
              <a:lnSpc>
                <a:spcPct val="100000"/>
              </a:lnSpc>
              <a:spcBef>
                <a:spcPts val="0"/>
              </a:spcBef>
              <a:spcAft>
                <a:spcPts val="600"/>
              </a:spcAft>
              <a:buClr>
                <a:schemeClr val="accent2"/>
              </a:buClr>
              <a:buSzPts val="2100"/>
              <a:buNone/>
            </a:pPr>
            <a:r>
              <a:rPr lang="en-US" dirty="0"/>
              <a:t>Is it normal to masturbate?</a:t>
            </a:r>
            <a:endParaRPr dirty="0"/>
          </a:p>
          <a:p>
            <a:pPr marL="171450" lvl="0" indent="-38100" algn="l" rtl="0">
              <a:lnSpc>
                <a:spcPct val="100000"/>
              </a:lnSpc>
              <a:spcBef>
                <a:spcPts val="0"/>
              </a:spcBef>
              <a:spcAft>
                <a:spcPts val="600"/>
              </a:spcAft>
              <a:buClr>
                <a:schemeClr val="accent2"/>
              </a:buClr>
              <a:buSzPts val="2100"/>
              <a:buNone/>
            </a:pPr>
            <a:r>
              <a:rPr lang="en-US" dirty="0"/>
              <a:t>Can I kiss people who work with me (PCAs, Paras, </a:t>
            </a:r>
            <a:r>
              <a:rPr lang="en-US" dirty="0" err="1"/>
              <a:t>etc</a:t>
            </a:r>
            <a:r>
              <a:rPr lang="en-US" dirty="0"/>
              <a:t>)?</a:t>
            </a:r>
            <a:endParaRPr dirty="0"/>
          </a:p>
          <a:p>
            <a:pPr marL="171450" lvl="0" indent="-38100" algn="l" rtl="0">
              <a:lnSpc>
                <a:spcPct val="100000"/>
              </a:lnSpc>
              <a:spcBef>
                <a:spcPts val="0"/>
              </a:spcBef>
              <a:spcAft>
                <a:spcPts val="600"/>
              </a:spcAft>
              <a:buClr>
                <a:schemeClr val="accent2"/>
              </a:buClr>
              <a:buSzPts val="2100"/>
              <a:buNone/>
            </a:pPr>
            <a:r>
              <a:rPr lang="en-US" dirty="0"/>
              <a:t>Lots of different questions about how to get pregnant or how do I know if I am pregnant (there is a lot of confusion about this topic).</a:t>
            </a:r>
            <a:endParaRPr dirty="0"/>
          </a:p>
          <a:p>
            <a:pPr marL="171450" lvl="0" indent="-38100" algn="l" rtl="0">
              <a:lnSpc>
                <a:spcPct val="100000"/>
              </a:lnSpc>
              <a:spcBef>
                <a:spcPts val="0"/>
              </a:spcBef>
              <a:spcAft>
                <a:spcPts val="600"/>
              </a:spcAft>
              <a:buClr>
                <a:schemeClr val="accent2"/>
              </a:buClr>
              <a:buSzPts val="2100"/>
              <a:buNone/>
            </a:pPr>
            <a:r>
              <a:rPr lang="en-US" dirty="0"/>
              <a:t>Students will often try to ask you personal questions about your own life; such as how did you get pregnant?</a:t>
            </a:r>
            <a:endParaRPr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738"/>
        <p:cNvGrpSpPr/>
        <p:nvPr/>
      </p:nvGrpSpPr>
      <p:grpSpPr>
        <a:xfrm>
          <a:off x="0" y="0"/>
          <a:ext cx="0" cy="0"/>
          <a:chOff x="0" y="0"/>
          <a:chExt cx="0" cy="0"/>
        </a:xfrm>
      </p:grpSpPr>
      <p:sp>
        <p:nvSpPr>
          <p:cNvPr id="739" name="Google Shape;739;p100"/>
          <p:cNvSpPr txBox="1">
            <a:spLocks noGrp="1"/>
          </p:cNvSpPr>
          <p:nvPr>
            <p:ph type="ctrTitle"/>
          </p:nvPr>
        </p:nvSpPr>
        <p:spPr>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4500"/>
              <a:buFont typeface="Raleway Light"/>
              <a:buNone/>
            </a:pPr>
            <a:r>
              <a:rPr lang="en-US" dirty="0">
                <a:latin typeface="Calibri" panose="020F0502020204030204" pitchFamily="34" charset="0"/>
                <a:ea typeface="Raleway"/>
                <a:cs typeface="Calibri" panose="020F0502020204030204" pitchFamily="34" charset="0"/>
                <a:sym typeface="Raleway"/>
              </a:rPr>
              <a:t>TRAUMA-INFORMED INTERACTIONS</a:t>
            </a:r>
            <a:endParaRPr dirty="0">
              <a:latin typeface="Calibri" panose="020F0502020204030204" pitchFamily="34" charset="0"/>
              <a:ea typeface="Raleway"/>
              <a:cs typeface="Calibri" panose="020F0502020204030204" pitchFamily="34" charset="0"/>
              <a:sym typeface="Raleway"/>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sp>
        <p:nvSpPr>
          <p:cNvPr id="746" name="Google Shape;746;p101"/>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1"/>
              </a:buClr>
              <a:buSzPct val="100000"/>
              <a:buFont typeface="Raleway Light"/>
              <a:buNone/>
            </a:pPr>
            <a:r>
              <a:rPr lang="en-US" dirty="0">
                <a:latin typeface="Calibri" panose="020F0502020204030204" pitchFamily="34" charset="0"/>
                <a:ea typeface="Raleway"/>
                <a:cs typeface="Calibri" panose="020F0502020204030204" pitchFamily="34" charset="0"/>
                <a:sym typeface="Raleway"/>
              </a:rPr>
              <a:t>Tips for Approaching Interactions with a Trauma-informed Lens</a:t>
            </a:r>
          </a:p>
        </p:txBody>
      </p:sp>
      <p:sp>
        <p:nvSpPr>
          <p:cNvPr id="3" name="Content Placeholder 2">
            <a:extLst>
              <a:ext uri="{FF2B5EF4-FFF2-40B4-BE49-F238E27FC236}">
                <a16:creationId xmlns:a16="http://schemas.microsoft.com/office/drawing/2014/main" id="{BC455AFF-0075-1565-7060-BA2C0123C7A0}"/>
              </a:ext>
            </a:extLst>
          </p:cNvPr>
          <p:cNvSpPr>
            <a:spLocks noGrp="1"/>
          </p:cNvSpPr>
          <p:nvPr>
            <p:ph idx="1"/>
          </p:nvPr>
        </p:nvSpPr>
        <p:spPr/>
        <p:txBody>
          <a:bodyPr/>
          <a:lstStyle/>
          <a:p>
            <a:pPr>
              <a:spcBef>
                <a:spcPts val="300"/>
              </a:spcBef>
              <a:spcAft>
                <a:spcPts val="600"/>
              </a:spcAft>
            </a:pPr>
            <a:r>
              <a:rPr lang="en-US" dirty="0"/>
              <a:t>Most people have trauma.</a:t>
            </a:r>
          </a:p>
          <a:p>
            <a:pPr>
              <a:spcBef>
                <a:spcPts val="300"/>
              </a:spcBef>
              <a:spcAft>
                <a:spcPts val="600"/>
              </a:spcAft>
            </a:pPr>
            <a:r>
              <a:rPr lang="en-US" dirty="0"/>
              <a:t>Acknowledge global trauma.</a:t>
            </a:r>
          </a:p>
          <a:p>
            <a:pPr>
              <a:spcBef>
                <a:spcPts val="300"/>
              </a:spcBef>
              <a:spcAft>
                <a:spcPts val="600"/>
              </a:spcAft>
            </a:pPr>
            <a:r>
              <a:rPr lang="en-US" dirty="0"/>
              <a:t>Give choices.</a:t>
            </a:r>
          </a:p>
          <a:p>
            <a:pPr>
              <a:spcBef>
                <a:spcPts val="300"/>
              </a:spcBef>
              <a:spcAft>
                <a:spcPts val="600"/>
              </a:spcAft>
            </a:pPr>
            <a:r>
              <a:rPr lang="en-US" dirty="0"/>
              <a:t>Don’t force or get into power struggles.</a:t>
            </a:r>
          </a:p>
          <a:p>
            <a:pPr>
              <a:spcBef>
                <a:spcPts val="300"/>
              </a:spcBef>
              <a:spcAft>
                <a:spcPts val="600"/>
              </a:spcAft>
            </a:pPr>
            <a:r>
              <a:rPr lang="en-US" dirty="0"/>
              <a:t>Expect the unexpected.</a:t>
            </a:r>
          </a:p>
          <a:p>
            <a:pPr>
              <a:spcBef>
                <a:spcPts val="300"/>
              </a:spcBef>
              <a:spcAft>
                <a:spcPts val="600"/>
              </a:spcAft>
            </a:pPr>
            <a:r>
              <a:rPr lang="en-US" dirty="0"/>
              <a:t>Use calming strategies.</a:t>
            </a:r>
          </a:p>
          <a:p>
            <a:pPr>
              <a:spcBef>
                <a:spcPts val="300"/>
              </a:spcBef>
              <a:spcAft>
                <a:spcPts val="600"/>
              </a:spcAft>
            </a:pPr>
            <a:r>
              <a:rPr lang="en-US" dirty="0"/>
              <a:t>Make meaningful connections.</a:t>
            </a:r>
          </a:p>
          <a:p>
            <a:pPr>
              <a:spcBef>
                <a:spcPts val="300"/>
              </a:spcBef>
              <a:spcAft>
                <a:spcPts val="600"/>
              </a:spcAft>
            </a:pPr>
            <a:r>
              <a:rPr lang="en-US" dirty="0"/>
              <a:t>Be patient.</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sp>
        <p:nvSpPr>
          <p:cNvPr id="753" name="Google Shape;753;p102"/>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1"/>
              </a:buClr>
              <a:buSzPts val="3300"/>
              <a:buFont typeface="Raleway Light"/>
              <a:buNone/>
            </a:pPr>
            <a:r>
              <a:rPr lang="en-US" dirty="0">
                <a:latin typeface="Calibri" panose="020F0502020204030204" pitchFamily="34" charset="0"/>
                <a:ea typeface="Raleway"/>
                <a:cs typeface="Calibri" panose="020F0502020204030204" pitchFamily="34" charset="0"/>
                <a:sym typeface="Raleway"/>
              </a:rPr>
              <a:t>Tips for Inclusivity</a:t>
            </a:r>
          </a:p>
        </p:txBody>
      </p:sp>
      <p:sp>
        <p:nvSpPr>
          <p:cNvPr id="2" name="Content Placeholder 1">
            <a:extLst>
              <a:ext uri="{FF2B5EF4-FFF2-40B4-BE49-F238E27FC236}">
                <a16:creationId xmlns:a16="http://schemas.microsoft.com/office/drawing/2014/main" id="{B7D4E843-A742-50B6-7B60-B309A6D1499E}"/>
              </a:ext>
            </a:extLst>
          </p:cNvPr>
          <p:cNvSpPr>
            <a:spLocks noGrp="1"/>
          </p:cNvSpPr>
          <p:nvPr>
            <p:ph idx="1"/>
          </p:nvPr>
        </p:nvSpPr>
        <p:spPr/>
        <p:txBody>
          <a:bodyPr/>
          <a:lstStyle/>
          <a:p>
            <a:r>
              <a:rPr lang="en-US" dirty="0"/>
              <a:t>Don’t make assumptions. Ask people what kind of language and labels they prefer.</a:t>
            </a:r>
          </a:p>
          <a:p>
            <a:r>
              <a:rPr lang="en-US" dirty="0"/>
              <a:t>Consider that someone may be approaching a situation from a different mindset than you – culture, religion, language, and more</a:t>
            </a:r>
          </a:p>
          <a:p>
            <a:r>
              <a:rPr lang="en-US" dirty="0"/>
              <a:t>Speak up if you notice someone or a perspective being excluded.</a:t>
            </a:r>
          </a:p>
          <a:p>
            <a:r>
              <a:rPr lang="en-US" dirty="0"/>
              <a:t>Consider multiple learning styles and abilities.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sp>
        <p:nvSpPr>
          <p:cNvPr id="760" name="Google Shape;760;p103"/>
          <p:cNvSpPr txBox="1">
            <a:spLocks noGrp="1"/>
          </p:cNvSpPr>
          <p:nvPr>
            <p:ph type="ctrTitle"/>
          </p:nvPr>
        </p:nvSpPr>
        <p:spPr>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4500"/>
              <a:buFont typeface="Raleway Light"/>
              <a:buNone/>
            </a:pPr>
            <a:r>
              <a:rPr lang="en-US" dirty="0">
                <a:latin typeface="Calibri" panose="020F0502020204030204" pitchFamily="34" charset="0"/>
                <a:ea typeface="Raleway"/>
                <a:cs typeface="Calibri" panose="020F0502020204030204" pitchFamily="34" charset="0"/>
                <a:sym typeface="Raleway"/>
              </a:rPr>
              <a:t>MORE SUPPORT</a:t>
            </a:r>
            <a:endParaRPr dirty="0">
              <a:latin typeface="Calibri" panose="020F0502020204030204" pitchFamily="34" charset="0"/>
              <a:ea typeface="Raleway"/>
              <a:cs typeface="Calibri" panose="020F0502020204030204" pitchFamily="34" charset="0"/>
              <a:sym typeface="Raleway"/>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3"/>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1"/>
              </a:buClr>
              <a:buSzPts val="3300"/>
              <a:buFont typeface="Raleway Light"/>
              <a:buNone/>
            </a:pPr>
            <a:r>
              <a:rPr lang="en-US" dirty="0">
                <a:latin typeface="Calibri" panose="020F0502020204030204" pitchFamily="34" charset="0"/>
                <a:ea typeface="Raleway"/>
                <a:cs typeface="Calibri" panose="020F0502020204030204" pitchFamily="34" charset="0"/>
                <a:sym typeface="Raleway"/>
              </a:rPr>
              <a:t>Our Hope for This Training</a:t>
            </a:r>
          </a:p>
        </p:txBody>
      </p:sp>
      <p:sp>
        <p:nvSpPr>
          <p:cNvPr id="2" name="Content Placeholder 1">
            <a:extLst>
              <a:ext uri="{FF2B5EF4-FFF2-40B4-BE49-F238E27FC236}">
                <a16:creationId xmlns:a16="http://schemas.microsoft.com/office/drawing/2014/main" id="{A9724895-F012-FB99-8098-26B8D624B25C}"/>
              </a:ext>
            </a:extLst>
          </p:cNvPr>
          <p:cNvSpPr>
            <a:spLocks noGrp="1"/>
          </p:cNvSpPr>
          <p:nvPr>
            <p:ph idx="1"/>
          </p:nvPr>
        </p:nvSpPr>
        <p:spPr>
          <a:xfrm>
            <a:off x="608647" y="2829711"/>
            <a:ext cx="7001753" cy="3441489"/>
          </a:xfrm>
        </p:spPr>
        <p:txBody>
          <a:bodyPr/>
          <a:lstStyle/>
          <a:p>
            <a:r>
              <a:rPr lang="en-US" dirty="0"/>
              <a:t>You will leave this training feeling a little more comfortable talking about this topic.</a:t>
            </a:r>
          </a:p>
          <a:p>
            <a:r>
              <a:rPr lang="en-US" dirty="0"/>
              <a:t>You will leave with 1-2 tools or strategies to use with yourself, your students, people you support, or the people in your life.</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394A5-3384-488F-5E63-4397DF118AC9}"/>
              </a:ext>
            </a:extLst>
          </p:cNvPr>
          <p:cNvSpPr>
            <a:spLocks noGrp="1"/>
          </p:cNvSpPr>
          <p:nvPr>
            <p:ph type="title"/>
          </p:nvPr>
        </p:nvSpPr>
        <p:spPr>
          <a:xfrm>
            <a:off x="452628" y="1572767"/>
            <a:ext cx="3926995" cy="2337495"/>
          </a:xfrm>
        </p:spPr>
        <p:txBody>
          <a:bodyPr/>
          <a:lstStyle/>
          <a:p>
            <a:r>
              <a:rPr lang="en-US" dirty="0"/>
              <a:t>Minimizing the Risk of Sexual Violence</a:t>
            </a:r>
            <a:br>
              <a:rPr lang="en-US" dirty="0"/>
            </a:br>
            <a:r>
              <a:rPr lang="en-US" dirty="0"/>
              <a:t>Self-Paced Course</a:t>
            </a:r>
          </a:p>
        </p:txBody>
      </p:sp>
      <p:sp>
        <p:nvSpPr>
          <p:cNvPr id="4" name="Text Placeholder 3">
            <a:extLst>
              <a:ext uri="{FF2B5EF4-FFF2-40B4-BE49-F238E27FC236}">
                <a16:creationId xmlns:a16="http://schemas.microsoft.com/office/drawing/2014/main" id="{45060555-21B9-E0CE-9AB4-17F3524D31F3}"/>
              </a:ext>
            </a:extLst>
          </p:cNvPr>
          <p:cNvSpPr>
            <a:spLocks noGrp="1"/>
          </p:cNvSpPr>
          <p:nvPr>
            <p:ph type="body" sz="quarter" idx="11"/>
          </p:nvPr>
        </p:nvSpPr>
        <p:spPr>
          <a:xfrm>
            <a:off x="608647" y="5690938"/>
            <a:ext cx="3944564" cy="655012"/>
          </a:xfrm>
        </p:spPr>
        <p:txBody>
          <a:bodyPr/>
          <a:lstStyle/>
          <a:p>
            <a:pPr marL="0" indent="0">
              <a:buNone/>
            </a:pPr>
            <a:r>
              <a:rPr lang="en-US" dirty="0"/>
              <a:t>Code: curriculum</a:t>
            </a:r>
          </a:p>
        </p:txBody>
      </p:sp>
      <p:pic>
        <p:nvPicPr>
          <p:cNvPr id="768" name="Google Shape;768;p104" descr="Image for online course: Photos at the top of a person in a wheelchair next two someone standing and two people cooking. Text reads: For Direct Support Professionals: Minimizing the Risk of Sexual Violence Self-Paced Course. Staff Training: Minimizing the Risk of Sexual Violence.">
            <a:hlinkClick r:id="rId3"/>
          </p:cNvPr>
          <p:cNvPicPr preferRelativeResize="0">
            <a:picLocks/>
          </p:cNvPicPr>
          <p:nvPr/>
        </p:nvPicPr>
        <p:blipFill rotWithShape="1">
          <a:blip r:embed="rId4">
            <a:alphaModFix/>
          </a:blip>
          <a:srcRect/>
          <a:stretch/>
        </p:blipFill>
        <p:spPr>
          <a:xfrm>
            <a:off x="4553211" y="1518365"/>
            <a:ext cx="4655212" cy="4827584"/>
          </a:xfrm>
          <a:prstGeom prst="rect">
            <a:avLst/>
          </a:prstGeom>
          <a:noFill/>
          <a:ln>
            <a:noFill/>
          </a:ln>
        </p:spPr>
      </p:pic>
    </p:spTree>
    <p:extLst>
      <p:ext uri="{BB962C8B-B14F-4D97-AF65-F5344CB8AC3E}">
        <p14:creationId xmlns:p14="http://schemas.microsoft.com/office/powerpoint/2010/main" val="52091706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sp>
        <p:nvSpPr>
          <p:cNvPr id="774" name="Google Shape;774;p105"/>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1"/>
              </a:buClr>
              <a:buSzPts val="3300"/>
              <a:buFont typeface="Raleway Light"/>
              <a:buNone/>
            </a:pPr>
            <a:r>
              <a:rPr lang="en-US" dirty="0">
                <a:latin typeface="Calibri" panose="020F0502020204030204" pitchFamily="34" charset="0"/>
                <a:ea typeface="Raleway"/>
                <a:cs typeface="Calibri" panose="020F0502020204030204" pitchFamily="34" charset="0"/>
                <a:sym typeface="Raleway"/>
              </a:rPr>
              <a:t>Self-Paced Courses</a:t>
            </a:r>
          </a:p>
        </p:txBody>
      </p:sp>
      <p:sp>
        <p:nvSpPr>
          <p:cNvPr id="2" name="Content Placeholder 1">
            <a:extLst>
              <a:ext uri="{FF2B5EF4-FFF2-40B4-BE49-F238E27FC236}">
                <a16:creationId xmlns:a16="http://schemas.microsoft.com/office/drawing/2014/main" id="{51D613DF-7C7F-651D-A61A-4CB5D96F6719}"/>
              </a:ext>
            </a:extLst>
          </p:cNvPr>
          <p:cNvSpPr>
            <a:spLocks noGrp="1"/>
          </p:cNvSpPr>
          <p:nvPr>
            <p:ph idx="1"/>
          </p:nvPr>
        </p:nvSpPr>
        <p:spPr/>
        <p:txBody>
          <a:bodyPr/>
          <a:lstStyle/>
          <a:p>
            <a:pPr>
              <a:spcBef>
                <a:spcPts val="300"/>
              </a:spcBef>
              <a:spcAft>
                <a:spcPts val="600"/>
              </a:spcAft>
            </a:pPr>
            <a:r>
              <a:rPr lang="en-US" dirty="0"/>
              <a:t>Courses that can be used in the classroom, employment settings or at home with families</a:t>
            </a:r>
          </a:p>
          <a:p>
            <a:pPr>
              <a:spcBef>
                <a:spcPts val="300"/>
              </a:spcBef>
              <a:spcAft>
                <a:spcPts val="600"/>
              </a:spcAft>
            </a:pPr>
            <a:r>
              <a:rPr lang="en-US" dirty="0"/>
              <a:t>Flexible pricing</a:t>
            </a:r>
          </a:p>
          <a:p>
            <a:pPr>
              <a:spcBef>
                <a:spcPts val="300"/>
              </a:spcBef>
              <a:spcAft>
                <a:spcPts val="600"/>
              </a:spcAft>
            </a:pPr>
            <a:r>
              <a:rPr lang="en-US" dirty="0"/>
              <a:t>Topics:</a:t>
            </a:r>
          </a:p>
          <a:p>
            <a:pPr lvl="1">
              <a:spcBef>
                <a:spcPts val="300"/>
              </a:spcBef>
              <a:spcAft>
                <a:spcPts val="600"/>
              </a:spcAft>
            </a:pPr>
            <a:r>
              <a:rPr lang="en-US" dirty="0"/>
              <a:t>Healthy Relationships, Boundaries, Safety</a:t>
            </a:r>
          </a:p>
          <a:p>
            <a:pPr lvl="1">
              <a:spcBef>
                <a:spcPts val="300"/>
              </a:spcBef>
              <a:spcAft>
                <a:spcPts val="600"/>
              </a:spcAft>
            </a:pPr>
            <a:r>
              <a:rPr lang="en-US" dirty="0"/>
              <a:t>Puberty</a:t>
            </a:r>
          </a:p>
          <a:p>
            <a:pPr lvl="1">
              <a:spcBef>
                <a:spcPts val="300"/>
              </a:spcBef>
              <a:spcAft>
                <a:spcPts val="600"/>
              </a:spcAft>
            </a:pPr>
            <a:r>
              <a:rPr lang="en-US" dirty="0"/>
              <a:t>Gender &amp; Sexual Orientation</a:t>
            </a:r>
          </a:p>
          <a:p>
            <a:pPr lvl="1">
              <a:spcBef>
                <a:spcPts val="300"/>
              </a:spcBef>
              <a:spcAft>
                <a:spcPts val="600"/>
              </a:spcAft>
            </a:pPr>
            <a:r>
              <a:rPr lang="en-US" dirty="0"/>
              <a:t>Reproductive &amp; Sexual Health</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780"/>
        <p:cNvGrpSpPr/>
        <p:nvPr/>
      </p:nvGrpSpPr>
      <p:grpSpPr>
        <a:xfrm>
          <a:off x="0" y="0"/>
          <a:ext cx="0" cy="0"/>
          <a:chOff x="0" y="0"/>
          <a:chExt cx="0" cy="0"/>
        </a:xfrm>
      </p:grpSpPr>
      <p:sp>
        <p:nvSpPr>
          <p:cNvPr id="781" name="Google Shape;781;p106"/>
          <p:cNvSpPr txBox="1">
            <a:spLocks noGrp="1"/>
          </p:cNvSpPr>
          <p:nvPr>
            <p:ph type="title"/>
          </p:nvPr>
        </p:nvSpPr>
        <p:spPr>
          <a:xfrm>
            <a:off x="452628" y="1572768"/>
            <a:ext cx="8250174" cy="750142"/>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1"/>
              </a:buClr>
              <a:buSzPts val="3300"/>
              <a:buFont typeface="Raleway Light"/>
              <a:buNone/>
            </a:pPr>
            <a:r>
              <a:rPr lang="en-US" dirty="0">
                <a:latin typeface="Calibri" panose="020F0502020204030204" pitchFamily="34" charset="0"/>
                <a:ea typeface="Raleway"/>
                <a:cs typeface="Calibri" panose="020F0502020204030204" pitchFamily="34" charset="0"/>
                <a:sym typeface="Raleway"/>
              </a:rPr>
              <a:t>Open Conversations</a:t>
            </a:r>
          </a:p>
        </p:txBody>
      </p:sp>
      <p:sp>
        <p:nvSpPr>
          <p:cNvPr id="4" name="Text Placeholder 3">
            <a:extLst>
              <a:ext uri="{FF2B5EF4-FFF2-40B4-BE49-F238E27FC236}">
                <a16:creationId xmlns:a16="http://schemas.microsoft.com/office/drawing/2014/main" id="{E7244CEB-9AD9-8EC0-5507-88935E27C5E6}"/>
              </a:ext>
            </a:extLst>
          </p:cNvPr>
          <p:cNvSpPr>
            <a:spLocks noGrp="1"/>
          </p:cNvSpPr>
          <p:nvPr>
            <p:ph idx="1"/>
          </p:nvPr>
        </p:nvSpPr>
        <p:spPr>
          <a:xfrm>
            <a:off x="608647" y="2322911"/>
            <a:ext cx="8080664" cy="1695534"/>
          </a:xfrm>
        </p:spPr>
        <p:txBody>
          <a:bodyPr/>
          <a:lstStyle/>
          <a:p>
            <a:pPr>
              <a:spcBef>
                <a:spcPts val="0"/>
              </a:spcBef>
              <a:spcAft>
                <a:spcPts val="600"/>
              </a:spcAft>
            </a:pPr>
            <a:r>
              <a:rPr lang="en-US" dirty="0"/>
              <a:t>designed for families and schools to teach kids about bodies, boundaries, consent, safety and healthy relationships</a:t>
            </a:r>
          </a:p>
          <a:p>
            <a:pPr>
              <a:spcBef>
                <a:spcPts val="0"/>
              </a:spcBef>
              <a:spcAft>
                <a:spcPts val="600"/>
              </a:spcAft>
            </a:pPr>
            <a:r>
              <a:rPr lang="en-US" dirty="0"/>
              <a:t>appropriate for preschool-third grade</a:t>
            </a:r>
          </a:p>
          <a:p>
            <a:pPr>
              <a:spcBef>
                <a:spcPts val="0"/>
              </a:spcBef>
              <a:spcAft>
                <a:spcPts val="600"/>
              </a:spcAft>
            </a:pPr>
            <a:r>
              <a:rPr lang="en-US" dirty="0"/>
              <a:t>coloring pages, activities, social stories</a:t>
            </a:r>
          </a:p>
        </p:txBody>
      </p:sp>
      <p:pic>
        <p:nvPicPr>
          <p:cNvPr id="783" name="Google Shape;783;p106" descr="Chart to sort Healthy Behaviors and Unhealthy Behaviors"/>
          <p:cNvPicPr preferRelativeResize="0"/>
          <p:nvPr/>
        </p:nvPicPr>
        <p:blipFill rotWithShape="1">
          <a:blip r:embed="rId3">
            <a:alphaModFix/>
          </a:blip>
          <a:srcRect b="36724"/>
          <a:stretch/>
        </p:blipFill>
        <p:spPr>
          <a:xfrm>
            <a:off x="1113560" y="4018445"/>
            <a:ext cx="3454090" cy="2367557"/>
          </a:xfrm>
          <a:prstGeom prst="rect">
            <a:avLst/>
          </a:prstGeom>
          <a:noFill/>
          <a:ln>
            <a:noFill/>
          </a:ln>
        </p:spPr>
      </p:pic>
      <p:pic>
        <p:nvPicPr>
          <p:cNvPr id="784" name="Google Shape;784;p106" descr="Image cards to sort - using kind words, asking for consent."/>
          <p:cNvPicPr preferRelativeResize="0"/>
          <p:nvPr/>
        </p:nvPicPr>
        <p:blipFill rotWithShape="1">
          <a:blip r:embed="rId4">
            <a:alphaModFix/>
          </a:blip>
          <a:srcRect/>
          <a:stretch/>
        </p:blipFill>
        <p:spPr>
          <a:xfrm>
            <a:off x="5785799" y="3958391"/>
            <a:ext cx="3145398" cy="769540"/>
          </a:xfrm>
          <a:prstGeom prst="rect">
            <a:avLst/>
          </a:prstGeom>
          <a:noFill/>
          <a:ln>
            <a:noFill/>
          </a:ln>
        </p:spPr>
      </p:pic>
      <p:pic>
        <p:nvPicPr>
          <p:cNvPr id="785" name="Google Shape;785;p106" descr="Image cards to sort: saying mean things, gets mad when you talk to other people"/>
          <p:cNvPicPr preferRelativeResize="0"/>
          <p:nvPr/>
        </p:nvPicPr>
        <p:blipFill rotWithShape="1">
          <a:blip r:embed="rId5">
            <a:alphaModFix/>
          </a:blip>
          <a:srcRect/>
          <a:stretch/>
        </p:blipFill>
        <p:spPr>
          <a:xfrm>
            <a:off x="5779329" y="4756804"/>
            <a:ext cx="3145398" cy="767451"/>
          </a:xfrm>
          <a:prstGeom prst="rect">
            <a:avLst/>
          </a:prstGeom>
          <a:noFill/>
          <a:ln>
            <a:noFill/>
          </a:ln>
        </p:spPr>
      </p:pic>
      <p:pic>
        <p:nvPicPr>
          <p:cNvPr id="786" name="Google Shape;786;p106" descr="Image card to sort: kicking or hitting"/>
          <p:cNvPicPr preferRelativeResize="0"/>
          <p:nvPr/>
        </p:nvPicPr>
        <p:blipFill rotWithShape="1">
          <a:blip r:embed="rId6">
            <a:alphaModFix/>
          </a:blip>
          <a:srcRect/>
          <a:stretch/>
        </p:blipFill>
        <p:spPr>
          <a:xfrm>
            <a:off x="5815602" y="5571563"/>
            <a:ext cx="1554928" cy="741575"/>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790"/>
        <p:cNvGrpSpPr/>
        <p:nvPr/>
      </p:nvGrpSpPr>
      <p:grpSpPr>
        <a:xfrm>
          <a:off x="0" y="0"/>
          <a:ext cx="0" cy="0"/>
          <a:chOff x="0" y="0"/>
          <a:chExt cx="0" cy="0"/>
        </a:xfrm>
      </p:grpSpPr>
      <p:sp>
        <p:nvSpPr>
          <p:cNvPr id="791" name="Google Shape;791;p107"/>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1"/>
              </a:buClr>
              <a:buSzPts val="3300"/>
              <a:buFont typeface="Raleway Light"/>
              <a:buNone/>
            </a:pPr>
            <a:r>
              <a:rPr lang="en-US" dirty="0">
                <a:latin typeface="Calibri" panose="020F0502020204030204" pitchFamily="34" charset="0"/>
                <a:ea typeface="Raleway"/>
                <a:cs typeface="Calibri" panose="020F0502020204030204" pitchFamily="34" charset="0"/>
                <a:sym typeface="Raleway"/>
              </a:rPr>
              <a:t>Family Discussion Guide and Workbook</a:t>
            </a:r>
            <a:endParaRPr lang="en-US" dirty="0"/>
          </a:p>
        </p:txBody>
      </p:sp>
      <p:pic>
        <p:nvPicPr>
          <p:cNvPr id="792" name="Google Shape;792;p107" descr="Family discussion guide cover with a photograph of a mother with her arms around her three children."/>
          <p:cNvPicPr preferRelativeResize="0">
            <a:picLocks noGrp="1"/>
          </p:cNvPicPr>
          <p:nvPr>
            <p:ph type="body" idx="4294967295"/>
          </p:nvPr>
        </p:nvPicPr>
        <p:blipFill rotWithShape="1">
          <a:blip r:embed="rId3">
            <a:alphaModFix/>
          </a:blip>
          <a:srcRect/>
          <a:stretch/>
        </p:blipFill>
        <p:spPr>
          <a:xfrm>
            <a:off x="1043739" y="2754752"/>
            <a:ext cx="7056521" cy="3472866"/>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797"/>
        <p:cNvGrpSpPr/>
        <p:nvPr/>
      </p:nvGrpSpPr>
      <p:grpSpPr>
        <a:xfrm>
          <a:off x="0" y="0"/>
          <a:ext cx="0" cy="0"/>
          <a:chOff x="0" y="0"/>
          <a:chExt cx="0" cy="0"/>
        </a:xfrm>
      </p:grpSpPr>
      <p:sp>
        <p:nvSpPr>
          <p:cNvPr id="798" name="Google Shape;798;p108"/>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1"/>
              </a:buClr>
              <a:buSzPts val="3300"/>
              <a:buFont typeface="Raleway Light"/>
              <a:buNone/>
            </a:pPr>
            <a:r>
              <a:rPr lang="en-US" dirty="0">
                <a:latin typeface="Calibri" panose="020F0502020204030204" pitchFamily="34" charset="0"/>
                <a:ea typeface="Raleway"/>
                <a:cs typeface="Calibri" panose="020F0502020204030204" pitchFamily="34" charset="0"/>
                <a:sym typeface="Raleway"/>
              </a:rPr>
              <a:t>How We Can Support You!</a:t>
            </a:r>
          </a:p>
        </p:txBody>
      </p:sp>
      <p:sp>
        <p:nvSpPr>
          <p:cNvPr id="4" name="Text Placeholder 3">
            <a:extLst>
              <a:ext uri="{FF2B5EF4-FFF2-40B4-BE49-F238E27FC236}">
                <a16:creationId xmlns:a16="http://schemas.microsoft.com/office/drawing/2014/main" id="{673CDCB1-AF70-B318-C563-5222606E0688}"/>
              </a:ext>
            </a:extLst>
          </p:cNvPr>
          <p:cNvSpPr>
            <a:spLocks noGrp="1"/>
          </p:cNvSpPr>
          <p:nvPr>
            <p:ph type="body" sz="quarter" idx="11"/>
          </p:nvPr>
        </p:nvSpPr>
        <p:spPr>
          <a:xfrm>
            <a:off x="608646" y="2791731"/>
            <a:ext cx="5118385" cy="3775275"/>
          </a:xfrm>
        </p:spPr>
        <p:txBody>
          <a:bodyPr/>
          <a:lstStyle/>
          <a:p>
            <a:pPr>
              <a:spcBef>
                <a:spcPts val="0"/>
              </a:spcBef>
              <a:spcAft>
                <a:spcPts val="600"/>
              </a:spcAft>
            </a:pPr>
            <a:r>
              <a:rPr lang="en-US" dirty="0"/>
              <a:t>MHW Newsletter – tips, tools, resources</a:t>
            </a:r>
          </a:p>
          <a:p>
            <a:pPr>
              <a:spcBef>
                <a:spcPts val="0"/>
              </a:spcBef>
              <a:spcAft>
                <a:spcPts val="600"/>
              </a:spcAft>
            </a:pPr>
            <a:r>
              <a:rPr lang="en-US" dirty="0"/>
              <a:t>Quarterly Educator calls (FREE)</a:t>
            </a:r>
          </a:p>
          <a:p>
            <a:pPr>
              <a:spcBef>
                <a:spcPts val="0"/>
              </a:spcBef>
              <a:spcAft>
                <a:spcPts val="600"/>
              </a:spcAft>
            </a:pPr>
            <a:r>
              <a:rPr lang="en-US" dirty="0"/>
              <a:t>Quarterly Caregiver calls (FREE)</a:t>
            </a:r>
          </a:p>
          <a:p>
            <a:pPr>
              <a:spcBef>
                <a:spcPts val="0"/>
              </a:spcBef>
              <a:spcAft>
                <a:spcPts val="600"/>
              </a:spcAft>
            </a:pPr>
            <a:r>
              <a:rPr lang="en-US" dirty="0"/>
              <a:t>Educational Tools in our shop</a:t>
            </a:r>
          </a:p>
          <a:p>
            <a:pPr>
              <a:spcBef>
                <a:spcPts val="0"/>
              </a:spcBef>
              <a:spcAft>
                <a:spcPts val="600"/>
              </a:spcAft>
            </a:pPr>
            <a:r>
              <a:rPr lang="en-US" dirty="0"/>
              <a:t>Sexuality for All Abilities Book </a:t>
            </a:r>
          </a:p>
          <a:p>
            <a:pPr>
              <a:spcBef>
                <a:spcPts val="0"/>
              </a:spcBef>
              <a:spcAft>
                <a:spcPts val="600"/>
              </a:spcAft>
            </a:pPr>
            <a:r>
              <a:rPr lang="en-US" dirty="0"/>
              <a:t>Consulting</a:t>
            </a:r>
          </a:p>
          <a:p>
            <a:pPr>
              <a:spcBef>
                <a:spcPts val="0"/>
              </a:spcBef>
              <a:spcAft>
                <a:spcPts val="600"/>
              </a:spcAft>
            </a:pPr>
            <a:r>
              <a:rPr lang="en-US" dirty="0"/>
              <a:t>Additional Training</a:t>
            </a:r>
          </a:p>
        </p:txBody>
      </p:sp>
      <p:pic>
        <p:nvPicPr>
          <p:cNvPr id="800" name="Google Shape;800;p108" descr="QR code to sign up for our newsletter"/>
          <p:cNvPicPr preferRelativeResize="0"/>
          <p:nvPr/>
        </p:nvPicPr>
        <p:blipFill>
          <a:blip r:embed="rId3">
            <a:alphaModFix/>
          </a:blip>
          <a:stretch>
            <a:fillRect/>
          </a:stretch>
        </p:blipFill>
        <p:spPr>
          <a:xfrm>
            <a:off x="5932975" y="3000363"/>
            <a:ext cx="2814826" cy="3375712"/>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sp>
        <p:nvSpPr>
          <p:cNvPr id="806" name="Google Shape;806;p109"/>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1"/>
              </a:buClr>
              <a:buSzPts val="3300"/>
              <a:buFont typeface="Raleway Light"/>
              <a:buNone/>
            </a:pPr>
            <a:r>
              <a:rPr lang="en-US" dirty="0">
                <a:latin typeface="Calibri" panose="020F0502020204030204" pitchFamily="34" charset="0"/>
                <a:ea typeface="Raleway"/>
                <a:cs typeface="Calibri" panose="020F0502020204030204" pitchFamily="34" charset="0"/>
                <a:sym typeface="Raleway"/>
              </a:rPr>
              <a:t>Reflections</a:t>
            </a:r>
          </a:p>
        </p:txBody>
      </p:sp>
      <p:sp>
        <p:nvSpPr>
          <p:cNvPr id="2" name="Content Placeholder 1">
            <a:extLst>
              <a:ext uri="{FF2B5EF4-FFF2-40B4-BE49-F238E27FC236}">
                <a16:creationId xmlns:a16="http://schemas.microsoft.com/office/drawing/2014/main" id="{907527D2-0D7A-D6AD-FBE7-44873359721D}"/>
              </a:ext>
            </a:extLst>
          </p:cNvPr>
          <p:cNvSpPr>
            <a:spLocks noGrp="1"/>
          </p:cNvSpPr>
          <p:nvPr>
            <p:ph idx="1"/>
          </p:nvPr>
        </p:nvSpPr>
        <p:spPr/>
        <p:txBody>
          <a:bodyPr/>
          <a:lstStyle/>
          <a:p>
            <a:r>
              <a:rPr lang="en-US" dirty="0"/>
              <a:t>What is one idea or strategy you learned today that you want to implement?</a:t>
            </a:r>
          </a:p>
          <a:p>
            <a:r>
              <a:rPr lang="en-US" dirty="0"/>
              <a:t>What concerns do you have about supporting people with disabilities, and their parents, support staff, etc.?</a:t>
            </a:r>
          </a:p>
          <a:p>
            <a:r>
              <a:rPr lang="en-US" dirty="0"/>
              <a:t>What are you excited about or looking forward to?</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sp>
        <p:nvSpPr>
          <p:cNvPr id="813" name="Google Shape;813;p110"/>
          <p:cNvSpPr txBox="1">
            <a:spLocks noGrp="1"/>
          </p:cNvSpPr>
          <p:nvPr>
            <p:ph type="ctrTitle"/>
          </p:nvPr>
        </p:nvSpPr>
        <p:spPr>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4500"/>
              <a:buFont typeface="Raleway Light"/>
              <a:buNone/>
            </a:pPr>
            <a:r>
              <a:rPr lang="en-US" dirty="0"/>
              <a:t>QUESTIONS????</a:t>
            </a:r>
            <a:endParaRPr dirty="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818"/>
        <p:cNvGrpSpPr/>
        <p:nvPr/>
      </p:nvGrpSpPr>
      <p:grpSpPr>
        <a:xfrm>
          <a:off x="0" y="0"/>
          <a:ext cx="0" cy="0"/>
          <a:chOff x="0" y="0"/>
          <a:chExt cx="0" cy="0"/>
        </a:xfrm>
      </p:grpSpPr>
      <p:sp>
        <p:nvSpPr>
          <p:cNvPr id="819" name="Google Shape;819;p111"/>
          <p:cNvSpPr txBox="1">
            <a:spLocks noGrp="1"/>
          </p:cNvSpPr>
          <p:nvPr>
            <p:ph type="title"/>
          </p:nvPr>
        </p:nvSpPr>
        <p:spPr>
          <a:xfrm>
            <a:off x="452628" y="1419726"/>
            <a:ext cx="8250174" cy="806116"/>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1"/>
              </a:buClr>
              <a:buSzPts val="3300"/>
              <a:buFont typeface="Raleway Light"/>
              <a:buNone/>
            </a:pPr>
            <a:r>
              <a:rPr lang="en-US" dirty="0">
                <a:latin typeface="Calibri" panose="020F0502020204030204" pitchFamily="34" charset="0"/>
                <a:ea typeface="Raleway"/>
                <a:cs typeface="Calibri" panose="020F0502020204030204" pitchFamily="34" charset="0"/>
                <a:sym typeface="Raleway"/>
              </a:rPr>
              <a:t>Contact Us! ☺ </a:t>
            </a:r>
            <a:endParaRPr dirty="0">
              <a:latin typeface="Calibri" panose="020F0502020204030204" pitchFamily="34" charset="0"/>
              <a:ea typeface="Raleway"/>
              <a:cs typeface="Calibri" panose="020F0502020204030204" pitchFamily="34" charset="0"/>
              <a:sym typeface="Raleway"/>
            </a:endParaRPr>
          </a:p>
        </p:txBody>
      </p:sp>
      <p:sp>
        <p:nvSpPr>
          <p:cNvPr id="2" name="Subtitle 1">
            <a:extLst>
              <a:ext uri="{FF2B5EF4-FFF2-40B4-BE49-F238E27FC236}">
                <a16:creationId xmlns:a16="http://schemas.microsoft.com/office/drawing/2014/main" id="{F007DB9D-2B99-0D99-DCCF-3D4DB67214EA}"/>
              </a:ext>
            </a:extLst>
          </p:cNvPr>
          <p:cNvSpPr>
            <a:spLocks noGrp="1"/>
          </p:cNvSpPr>
          <p:nvPr>
            <p:ph idx="1"/>
          </p:nvPr>
        </p:nvSpPr>
        <p:spPr>
          <a:xfrm>
            <a:off x="608647" y="2394284"/>
            <a:ext cx="5816216" cy="4172721"/>
          </a:xfrm>
        </p:spPr>
        <p:txBody>
          <a:bodyPr/>
          <a:lstStyle/>
          <a:p>
            <a:pPr marL="0" indent="0" algn="l">
              <a:spcBef>
                <a:spcPts val="600"/>
              </a:spcBef>
              <a:spcAft>
                <a:spcPts val="600"/>
              </a:spcAft>
              <a:buNone/>
            </a:pPr>
            <a:r>
              <a:rPr lang="en-US" b="1" dirty="0"/>
              <a:t>Katie Thune</a:t>
            </a:r>
            <a:br>
              <a:rPr lang="en-US" dirty="0"/>
            </a:br>
            <a:r>
              <a:rPr lang="en-US" dirty="0"/>
              <a:t>Educator, Speaker, Author</a:t>
            </a:r>
            <a:br>
              <a:rPr lang="en-US" dirty="0"/>
            </a:br>
            <a:r>
              <a:rPr lang="en-US" dirty="0">
                <a:hlinkClick r:id="rId3"/>
              </a:rPr>
              <a:t>katie@sfaabilities.com</a:t>
            </a:r>
            <a:br>
              <a:rPr lang="en-US" dirty="0"/>
            </a:br>
            <a:r>
              <a:rPr lang="en-US" dirty="0">
                <a:hlinkClick r:id="rId4"/>
              </a:rPr>
              <a:t>www.madhatterwellness.com</a:t>
            </a:r>
            <a:br>
              <a:rPr lang="en-US" dirty="0"/>
            </a:br>
            <a:r>
              <a:rPr lang="en-US" dirty="0"/>
              <a:t>612-524-8364</a:t>
            </a:r>
          </a:p>
          <a:p>
            <a:pPr marL="0" indent="0" algn="l">
              <a:spcBef>
                <a:spcPts val="600"/>
              </a:spcBef>
              <a:spcAft>
                <a:spcPts val="600"/>
              </a:spcAft>
              <a:buNone/>
            </a:pPr>
            <a:r>
              <a:rPr lang="en-US" dirty="0"/>
              <a:t>Kim </a:t>
            </a:r>
            <a:r>
              <a:rPr lang="en-US" dirty="0" err="1"/>
              <a:t>Rossow</a:t>
            </a:r>
            <a:br>
              <a:rPr lang="en-US" dirty="0"/>
            </a:br>
            <a:r>
              <a:rPr lang="en-US" dirty="0"/>
              <a:t>Parent/Caregiver Education Specialist</a:t>
            </a:r>
            <a:br>
              <a:rPr lang="en-US" dirty="0"/>
            </a:br>
            <a:r>
              <a:rPr lang="en-US" dirty="0"/>
              <a:t>kim@sfaabilities.com </a:t>
            </a:r>
          </a:p>
          <a:p>
            <a:pPr marL="0" indent="0" algn="l">
              <a:spcBef>
                <a:spcPts val="600"/>
              </a:spcBef>
              <a:spcAft>
                <a:spcPts val="600"/>
              </a:spcAft>
              <a:buNone/>
            </a:pPr>
            <a:r>
              <a:rPr lang="en-US" dirty="0"/>
              <a:t>“Like” Mad Hatter Wellness on Facebook</a:t>
            </a:r>
            <a:br>
              <a:rPr lang="en-US" dirty="0"/>
            </a:br>
            <a:r>
              <a:rPr lang="en-US" dirty="0"/>
              <a:t>Follow us on Instagram @madhatterwellness</a:t>
            </a:r>
            <a:br>
              <a:rPr lang="en-US" dirty="0"/>
            </a:br>
            <a:r>
              <a:rPr lang="en-US" dirty="0"/>
              <a:t>Follow us on Twitter @madhatterwell</a:t>
            </a:r>
          </a:p>
        </p:txBody>
      </p:sp>
      <p:pic>
        <p:nvPicPr>
          <p:cNvPr id="821" name="Google Shape;821;p111" descr="QR Code to sign up for our newsletter"/>
          <p:cNvPicPr preferRelativeResize="0"/>
          <p:nvPr/>
        </p:nvPicPr>
        <p:blipFill rotWithShape="1">
          <a:blip r:embed="rId5">
            <a:alphaModFix/>
          </a:blip>
          <a:srcRect t="9728" b="7940"/>
          <a:stretch/>
        </p:blipFill>
        <p:spPr>
          <a:xfrm>
            <a:off x="6205690" y="2791327"/>
            <a:ext cx="2814826" cy="2779295"/>
          </a:xfrm>
          <a:prstGeom prst="rect">
            <a:avLst/>
          </a:prstGeom>
          <a:noFill/>
          <a:ln>
            <a:noFill/>
          </a:ln>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Custom 1">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000CC"/>
      </a:hlink>
      <a:folHlink>
        <a:srgbClr val="954F7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PAW xmlns="http://www.net-centric.com/PAWPP">
  <Shape xmlns="" ID="85rz7P/YIoFcUwWKSSQcWNUNBVQ=" isBookmarkSet="yes" bookmark="yes" pdftag="H1" artifact="_x0030_" Order="_x0031_"/>
  <Shape xmlns="" ID="yr6HaqlD3dxQ7i372i8QOE9R/WQ=" isBookmarkSet="yes" bookmark="yes" pdftag="H2" artifact="_x0030_" Order="_x0032_"/>
  <Shape xmlns="" ID="UMjehOAJ/ICrVohvNMspYx6TAbc=" pdftag="P" isBookmarkSet="no" bookmark="no" Order="_x0033_"/>
  <Shape xmlns="" ID="TkWtU4+rqgt5kotggYHKy0yX7C4=" pdftag="Figure" isBookmarkSet="no" formula="no" artifact="_x0030_" inline="no" validate="yes" bookmark="no" Order="_x0034_" Lang=""/>
  <Shape xmlns="" ID="a4UjzIHVtor258xuli+A0WfwORI=" pdftag="Figure" isBookmarkSet="no" formula="no" artifact="_x0030_" inline="no" validate="yes" bookmark="no" Order="_x0035_" Lang=""/>
  <HyperLink xmlns="" ID="UMjehOAJ/ICrVohvNMspYx6TAbc=-1638730372243.3287_370.0459" plainAltText="madhatterwellness.com" language="" Lang=""/>
  <HyperLink xmlns="" ID="hMCbTmrGE1rbK8d9u2rrIAPbGO0=" plainAltText="http:_x002F__x002F_www.youtube.com_x002F_watch_x003F_v_x003D_r0prnk3ZstA" language=""/>
  <HyperLink xmlns="" ID="ra5w0C6x125iSrqZVU8+YvI+N50=" plainAltText="https:_x002F__x002F_www.youtube.com_x002F_watch_x003F_v_x003D_faSBelSdUew" language=""/>
  <HyperLink xmlns="" ID="wE7yblDWKqn2eGUyFZAowwX1mHY=" plainAltText="https:_x002F__x002F_www.youtube.com_x002F_watch_x003F_v_x003D_djhLPPPP_o8_x0026_list_x003D_PL1DQzNjxPU76qn9u8JqZo7OYOG_JOL4qC_x0026_index_x003D_4_x0026_t_x003D_0s"/>
  <HyperLink xmlns="" ID="S267dzg6o4B9ZkoDGWk38Mfx1EM=" plainAltText="http:_x002F__x002F_www.youtube.com_x002F_watch_x003F_v_x003D_djhLPPPP_o8" language=""/>
  <HyperLink xmlns="" ID="ZD/0Q3Zep8FVvug9S26+ucBRKsQ=" plainAltText="http:_x002F__x002F_www.youtube.com_x002F_watch_x003F_v_x003D_UMj7pFPqZhM" language=""/>
  <HyperLink xmlns="" ID="NdggoJ64iUuzwiZzAR93M3dpslc=" plainAltText="https:_x002F__x002F_www.youtube.com_x002F_watch_x003F_v_x003D_SwYIrh9k3sI_x0026_list_x003D_PL1DQzNjxPU76qn9u8JqZo7OYOG_JOL4qC_x0026_index_x003D_13"/>
  <HyperLink xmlns="" ID="mE36OCz85f7y5TGNtwSrZakVJMs=" plainAltText="https:_x002F__x002F_vimeopro.com_x002F_user7719902_x002F_sexuality-for-all-abilities-safety-videos"/>
  <HyperLink xmlns="" ID="3ZggJFnM6vwVNDgeJTWW3f3bNbE=" plainAltText="https:_x002F__x002F_vimeopro.com_x002F_user7719902_x002F_sexuality-for-all-abilities-safety-videos" language=""/>
  <HyperLink xmlns="" ID="OArFDbYcKEQoXfr7QF8zW+3j+Ts=" plainAltText="https:_x002F__x002F_vimeopro.com_x002F_user7719902_x002F_sexuality-for-all-abilities-safety-videos"/>
  <HyperLink xmlns="" ID="6Sj+4QA3V8bnFm/Xhah4V9bRlHI=" plainAltText="http:_x002F__x002F_www.youtube.com_x002F_watch_x003F_v_x003D_IaDn_U8JRMM"/>
  <HyperLink xmlns="" ID="VCTrRA9Ta15LlmJPWZ4dKQJ+lfk=" plainAltText="http:_x002F__x002F_www.youtube.com_x002F_watch_x003F_v_x003D_GV8mjNYy8TI" language=""/>
  <HyperLink xmlns="" ID="TLzCUiff4qvMfvjy9fY7dFdSyCU=" plainAltText="https:_x002F__x002F_create.kahoot.it_x002F_details_x002F_mhw-human-reproduction_x002F_730ea2c6-b4d6-409d-98d6-93c9d4791f2f" language=""/>
  <HyperLink xmlns="" ID="zT8O8Hss9m8hMlEIAK9mPq4rX60=" plainAltText="http:_x002F__x002F_www.youtube.com_x002F_watch_x003F_v_x003D_IhcC_hfxyME" language=""/>
  <HyperLink xmlns="" ID="ixSFiRI/8vviAcLAmPsB8fmc9wQ=" plainAltText="http:_x002F__x002F_www.youtube.com_x002F_watch_x003F_v_x003D_xYmGnlS1oik" language=""/>
  <HyperLink xmlns="" ID="618qEiXM8w7B5kTSHMMZ34VaRPs=" plainAltText="https:_x002F__x002F_youtu.be_x002F_RQQcJNJNAjQ_x003F_si_x003D_Cldeld-SyJ5nT2N9"/>
  <HyperLink xmlns="" ID="OjDALO4uAZRb4fs/VzsL6fZX47Y=" plainAltText="http:_x002F__x002F_www.youtube.com_x002F_watch_x003F_v_x003D_hGQ6fAB7IRs" language=""/>
  <HyperLink xmlns="" ID="U6C8qxc46Y2r47nwaY6NTvjGWNQ=" plainAltText="https:_x002F__x002F_madhatterwellness.com_x002F_courses_x002F_self-paced-staff-training_x002F_" language=""/>
  <HyperLink xmlns="" ID="voRQqYZAk3Vz5JOQEdiuPsTcPlk=153687511351.52496_243.9663" plainAltText="katie_x0040_sfaabilities.com" language="" Lang=""/>
  <HyperLink xmlns="" ID="voRQqYZAk3Vz5JOQEdiuPsTcPlk=-64292475951.52496_269.8863" plainAltText="www.madhatterwellness.com" language="" Lang=""/>
  <Shape xmlns="" ID="GabXu6Fsc8CwoTxXRBQ4kLzNvFI=" pdftag="H2" isBookmarkSet="no" bookmark="yes" Order="_x0031_"/>
  <Shape xmlns="" ID="m7QbLA93tvbw/0wACGA2Zfu+RJ8=" pdftag="P" isBookmarkSet="no" bookmark="no" Order="_x0032_"/>
  <Shape xmlns="" ID="djsRaNjH0xXUeoDs7o3daOfJmzM=" pdftag="H2" isBookmarkSet="no" bookmark="yes" Order="_x0031_"/>
  <Shape xmlns="" ID="/TpbMqKPS8eJErC6acoMMjGcD5M=" pdftag="P" isBookmarkSet="no" bookmark="no" Order="_x0032_"/>
  <Shape xmlns="" ID="/hNiMHd7VG92AxKgD8rokSY/zHo=" formula="no" artifact="_x0030_" inline="no" validate="yes" pdftag="Figure" isBookmarkSet="no" bookmark="no" Order="_x0033_" Lang=""/>
  <Shape xmlns="" ID="6zfAYByit6l3mN//iDuxn3EmWIc=" pdftag="H2" artifact="_x0030_" isBookmarkSet="yes" bookmark="yes" Order="_x0031_"/>
  <Shape xmlns="" ID="v8ThHpbyOUAAmhlJ4kVNn/e4xW8=" formula="no" artifact="_x0030_" inline="no" validate="yes" pdftag="Figure" isBookmarkSet="no" bookmark="no" Order="_x0032_" Lang=""/>
  <Shape xmlns="" ID="CzbGCRHtHBCf6zKceiDTGdpeXrI=" isBookmarkSet="yes" bookmark="yes" pdftag="H2" artifact="_x0030_" Order="_x0031_"/>
  <Shape xmlns="" ID="n9PofTuFfp6V6i52YqV8pzjjb9U=" pdftag="P" isBookmarkSet="no" bookmark="no" Order="_x0032_"/>
  <Shape xmlns="" ID="qX18r6Lbi/eBn+brp94E1I7AJAU=" isBookmarkSet="yes" bookmark="yes" pdftag="H2" artifact="_x0030_" Order="_x0031_"/>
  <Shape xmlns="" ID="CziehVFbHpeUZj6vlmGQg7F4Ry8=" formula="no" artifact="_x0030_" inline="no" validate="yes" pdftag="Figure" isBookmarkSet="no" bookmark="no" Order="_x0032_" Lang=""/>
  <Shape xmlns="" ID="kj2fEuhT9iC8QlSdceSXCLoSNVc=" pdftag="P" isBookmarkSet="no" bookmark="no" Order="_x0033_"/>
  <Shape xmlns="" ID="qfmQVlbIymbuqOv2qgSL/8CBH40=" isBookmarkSet="yes" bookmark="yes" pdftag="H2" artifact="_x0030_" Order="_x0031_"/>
  <Shape xmlns="" ID="51DUp71V0/ROFIC+6hO9qck5/Wc=" pdftag="P" isBookmarkSet="no" bookmark="no" Order="_x0032_"/>
  <Shape xmlns="" ID="IInlkTGFNIv0wCS5MEx1YBgL8L8=" isBookmarkSet="yes" bookmark="yes" pdftag="H2" artifact="_x0030_" Order="_x0031_"/>
  <Shape xmlns="" ID="shslFUfmxfmc+UMCC89ARt+qucI=" formula="no" artifact="_x0030_" inline="no" validate="yes" pdftag="Figure" isBookmarkSet="no" bookmark="no" Order="_x0032_" Lang=""/>
  <Shape xmlns="" ID="Qi/LcJUJEC8SXK6iwIy31yFC1dE=" isBookmarkSet="yes" bookmark="yes" pdftag="H2" artifact="_x0030_" Order="_x0031_"/>
  <Shape xmlns="" ID="yU4JYLrRb+52Zj3FXDyq8MXL83s=" pdftag="P" isBookmarkSet="no" bookmark="no" Order="_x0032_"/>
  <Shape xmlns="" ID="F2NMZdGergrBFb1C0rj5kPF1hi4=" pdftag="H2" artifact="_x0030_" isBookmarkSet="yes" bookmark="yes" Order="_x0031_"/>
  <Shape xmlns="" ID="pmEP5P6rSienHlaHR5Ik657YQOw=" pdftag="P" isBookmarkSet="no" bookmark="no" Order="_x0032_"/>
  <Shape xmlns="" ID="G/biVFf8aVB3ZekJ0/6luc1KXBM=" isBookmarkSet="yes" bookmark="yes" pdftag="H2" artifact="_x0030_" Order="_x0031_"/>
  <Shape xmlns="" ID="s+lDSmidFD5KtTSJcX1lRVb1eXg=" pdftag="P" isBookmarkSet="no" bookmark="no" Order="_x0032_"/>
  <Shape xmlns="" ID="f/mUHQKvRxW6Z4GM+jkasSQnWes=" isBookmarkSet="yes" bookmark="yes" pdftag="H2" artifact="_x0030_" Order="_x0031_"/>
  <Shape xmlns="" ID="Z1+11xcmTG301WxI8H/qOhAMM3E=" pdftag="P" isBookmarkSet="no" bookmark="no" Order="_x0032_"/>
  <Shape xmlns="" ID="tsgCIzF59ebFKdm/CDDOC4CoyLE=" isBookmarkSet="yes" bookmark="yes" pdftag="H2" artifact="_x0030_" Order="_x0031_"/>
  <Shape xmlns="" ID="b+oKpgtGCAt47YHphYqLTdZO2cA=" pdftag="P" isBookmarkSet="no" bookmark="no" Order="_x0032_"/>
  <Shape xmlns="" ID="1J0kaHt+eqHy6Ve58ggcI7REf60=" isBookmarkSet="yes" bookmark="yes" pdftag="H2" artifact="_x0030_" Order="_x0031_"/>
  <Shape xmlns="" ID="NW+pPMXAJ9YBwfuwL3f525ZzUEI=" pdftag="P" isBookmarkSet="no" bookmark="no" Order="_x0032_"/>
  <Shape xmlns="" ID="hMCbTmrGE1rbK8d9u2rrIAPbGO0=" formula="no" artifact="_x0030_" inline="no" validate="yes" pdftag="Figure" isBookmarkSet="no" bookmark="no" Order="_x0032_" Lang=""/>
  <Shape xmlns="" ID="eHxqnCVmLORMoLz4XWUgyEbDiR0=" pdftag="H2" isBookmarkSet="no" bookmark="yes" Order="_x0031_"/>
  <Shape xmlns="" ID="HnBOtPMovUce+Pq26MqHdAelKZ0=" isBookmarkSet="yes" bookmark="yes" pdftag="H2" artifact="_x0030_" Order="_x0031_"/>
  <Shape xmlns="" ID="CRcv3lzm6jnK8F1/ChBIyHM8lRo=" pdftag="P" isBookmarkSet="no" bookmark="no" Order="_x0032_"/>
  <Shape xmlns="" ID="M75MduE8x2jr+C8IXu3K2vqfQu4=" isBookmarkSet="yes" bookmark="yes" pdftag="H2" artifact="_x0030_" Order="_x0031_"/>
  <Shape xmlns="" ID="ln1gmyH6E8zJl9PIKu3lum8QS9g=" pdftag="P" isBookmarkSet="no" bookmark="no" Order="_x0032_"/>
  <Shape xmlns="" ID="bDqMCTmSW/fq7SLM+ydydwRz/Dc=" pdftag="H2" isBookmarkSet="no" bookmark="yes" Order="_x0031_"/>
  <Shape xmlns="" ID="Uerw4BNYrOb2AP62kAiv2BwqMf4=" isBookmarkSet="yes" bookmark="yes" pdftag="H3" artifact="_x0030_" Order="_x0031_"/>
  <Shape xmlns="" ID="gTqFyabJb8zE30CpTbEcNRvV8pA=" pdftag="P" isBookmarkSet="no" bookmark="no" Order="_x0032_"/>
  <Shape xmlns="" ID="B5SJtRnRKScIqxlfISktvxegz/k=" formula="no" artifact="_x0030_" inline="no" validate="yes" pdftag="Figure" isBookmarkSet="no" bookmark="no" Order="_x0033_" Lang=""/>
  <Shape xmlns="" ID="va2vOi3jcmo/HMJCY28vVeo+5kQ=" isBookmarkSet="yes" bookmark="yes" pdftag="H3" artifact="_x0030_" Order="_x0031_"/>
  <Shape xmlns="" ID="PM/BOVysUIfSzhXw0VRNt2GaY8s=" pdftag="P" isBookmarkSet="no" bookmark="no" Order="_x0032_"/>
  <Shape xmlns="" ID="Od+a/FYUIMfl1tAcHF+6oloiUF8=" pdftag="P" isBookmarkSet="no" bookmark="no" Order="_x0033_"/>
  <Shape xmlns="" ID="HWfltKMsX92tha+192XfZF2UU9w=" isBookmarkSet="yes" bookmark="yes" pdftag="H3" artifact="_x0030_" Order="_x0031_"/>
  <Shape xmlns="" ID="Jy4+bdyBAAdbu3cgcpNXA8r+Opc=" pdftag="P" isBookmarkSet="no" bookmark="no" Order="_x0032_"/>
  <Shape xmlns="" ID="iC2vhBGSP5KYaCkW/aZQE4M3Eas=" isBookmarkSet="yes" bookmark="yes" pdftag="H3" artifact="_x0030_" Order="_x0031_"/>
  <Shape xmlns="" ID="hCkfC/k1IywEiN+wrOR8KDIwwSI=" pdftag="P" isBookmarkSet="no" bookmark="no" Order="_x0032_"/>
  <Shape xmlns="" ID="pd2+gHZOZuPFdsjCdRVPyfqgg8U=" pdftag="P" isBookmarkSet="no" bookmark="no" Order="_x0033_"/>
  <Shape xmlns="" ID="5xrH4l4kcxiHBOVvMJbVozJgPLo=" isBookmarkSet="yes" bookmark="yes" pdftag="H3" artifact="_x0030_" Order="_x0031_"/>
  <Shape xmlns="" ID="f8iiSqIq2EwvZbdmdFpDEwbibiM=" pdftag="P" isBookmarkSet="no" bookmark="no" Order="_x0032_"/>
  <Shape xmlns="" ID="bjmHlGDgkNuviUF9K5dGtQBwsE0=" pdftag="H2" isBookmarkSet="no" bookmark="yes" Order="_x0031_"/>
  <Shape xmlns="" ID="aFoP9ijk3tccD828csJmAXI6Nt8=" isBookmarkSet="yes" bookmark="yes" pdftag="H3" artifact="_x0030_" Order="_x0031_"/>
  <Shape xmlns="" ID="wlgZZiLcztgbCYBdWx42HbQL4QE=" pdftag="P" isBookmarkSet="no" bookmark="no" Order="_x0032_"/>
  <Shape xmlns="" ID="cCAcsgBE8MY7iyBMVAc5d6p0D30=" formula="no" artifact="_x0030_" inline="no" validate="yes" pdftag="Figure" isBookmarkSet="no" bookmark="no" Order="_x0033_" Lang=""/>
  <Shape xmlns="" ID="wrHBO02wf3bpmPHDCzbhJQ2fdi8=" formula="no" artifact="_x0030_" inline="no" validate="yes" pdftag="Figure" isBookmarkSet="no" bookmark="no" Order="_x0034_" Lang=""/>
  <Shape xmlns="" ID="ra5w0C6x125iSrqZVU8+YvI+N50=" artifact="_x0030_" validate="yes" pdftag="Figure" isBookmarkSet="no" bookmark="no" Order="_x0035_" Lang=""/>
  <Shape xmlns="" ID="wE7yblDWKqn2eGUyFZAowwX1mHY=" artifact="_x0030_" validate="yes" pdftag="Figure" isBookmarkSet="no" bookmark="no" Order="_x0033_" Lang=""/>
  <Shape xmlns="" ID="dNa1K4XpJ83w/KuO1oOJN/SArpo=" isBookmarkSet="no" bookmark="yes" pdftag="H3" artifact="_x0030_" Order="_x0031_"/>
  <Shape xmlns="" ID="f11cM5bfJ3QqAVk6YlD+DihjToo=" pdftag="P" isBookmarkSet="no" bookmark="no" Order="_x0032_"/>
  <Shape xmlns="" ID="2LH1HGGySsTghe/4HyCRBzn9JYw=" isBookmarkSet="yes" bookmark="yes" pdftag="H3" artifact="_x0030_" Order="_x0031_"/>
  <Shape xmlns="" ID="S267dzg6o4B9ZkoDGWk38Mfx1EM=" artifact="_x0030_" validate="yes" pdftag="Figure" isBookmarkSet="no" bookmark="no" Order="_x0032_" Lang=""/>
  <Shape xmlns="" ID="AhBAjf8v8n5Hz415T6T6WgvZm2Y=" isBookmarkSet="yes" bookmark="yes" pdftag="H3" artifact="_x0030_" Order="_x0031_"/>
  <Shape xmlns="" ID="u4v9B4eXwWavgJfKjABgRo+hNLM=" pdftag="P" isBookmarkSet="no" bookmark="no" Order="_x0032_"/>
  <Shape xmlns="" ID="FPXMC7CNsGMjU9pj2QwAku3zsAs=" pdftag="P" isBookmarkSet="no" bookmark="no" Order="_x0033_"/>
  <Shape xmlns="" ID="pXrJR8zjUWxHHTh2JirFnoe2JH0=" isBookmarkSet="yes" bookmark="yes" pdftag="H3" artifact="_x0030_" Order="_x0031_"/>
  <Shape xmlns="" ID="575t+2HHxbAyp7l/ZUCZ3/aDC+M=" pdftag="P" isBookmarkSet="no" bookmark="no" Order="_x0032_"/>
  <Shape xmlns="" ID="yM2Q84tT2fncMRLapCdboj/5yVk=" pdftag="P" isBookmarkSet="no" bookmark="no" Order="_x0033_"/>
  <Shape xmlns="" ID="1jgJPQxI8l4pBkw1+v5JbfCfcXc=" pdftag="P" isBookmarkSet="no" bookmark="no" Order="_x0034_"/>
  <Shape xmlns="" ID="wwro+K32nBQlclAj1yeHuPzHb2g=" isBookmarkSet="yes" bookmark="yes" pdftag="H3" artifact="_x0030_" Order="_x0031_"/>
  <Shape xmlns="" ID="MUqRqi9Sjn5xm65f+DoUtUQQXds=" artifact="_x0030_" validate="yes" pdftag="Figure" isBookmarkSet="no" bookmark="no" Order="_x0032_" formula="no" Lang=""/>
  <Shape xmlns="" ID="ZD/0Q3Zep8FVvug9S26+ucBRKsQ=" artifact="_x0030_" validate="yes" pdftag="Figure" isBookmarkSet="no" bookmark="no" Order="_x0032_" Lang=""/>
  <Shape xmlns="" ID="GRxFOm1yAGoH4m5rF46zy5u1DfI=" isBookmarkSet="no" bookmark="yes" pdftag="H3" artifact="_x0030_" Order="_x0031_"/>
  <Shape xmlns="" ID="e3zyz13p9NKZnOPGhkYiXIB82jg=" pdftag="H2" isBookmarkSet="no" bookmark="yes" Order="_x0031_"/>
  <Shape xmlns="" ID="+Cqp3brlz2vnYNTdIH2EIB+BlmM=" isBookmarkSet="no" bookmark="yes" pdftag="H3" artifact="_x0030_" Order="_x0031_"/>
  <Shape xmlns="" ID="wyWiFeWn6gEGiXtv91VzuhY/rlc=" pdftag="P" isBookmarkSet="no" bookmark="no" Order="_x0032_"/>
  <Shape xmlns="" ID="NdggoJ64iUuzwiZzAR93M3dpslc=" artifact="_x0030_" validate="yes" pdftag="Figure" isBookmarkSet="no" bookmark="no" Order="_x0033_" Lang=""/>
  <Shape xmlns="" ID="JcZY1mZS8zV3jREh1id3keW+JNE=" pdftag="H3" artifact="_x0030_" isBookmarkSet="yes" bookmark="yes" Order="_x0031_"/>
  <Shape xmlns="" ID="TB/8HBeQFRl35m2G8UYrOrXYk7M=" artifact="_x0030_" validate="yes" pdftag="Figure" isBookmarkSet="no" bookmark="no" Order="_x0032_" formula="no" Lang=""/>
  <Shape xmlns="" ID="GlVUtDgT4lQCF6n5lfM6rjb62mA=" isBookmarkSet="yes" bookmark="yes" pdftag="H3" artifact="_x0030_" Order="_x0031_"/>
  <Shape xmlns="" ID="szApeSJ/OISCHPiYt6vAni2yrEo=" pdftag="P" isBookmarkSet="no" bookmark="no" Order="_x0032_"/>
  <Shape xmlns="" ID="wIozAixE93VEoIYLssJ+z5nLveA=" pdftag="P" isBookmarkSet="no" bookmark="no" Order="_x0033_"/>
  <Shape xmlns="" ID="UFiL+oMmo2InGgjzFr0PUshzotU=" isBookmarkSet="yes" bookmark="yes" pdftag="H3" artifact="_x0030_" Order="_x0031_"/>
  <Shape xmlns="" ID="IseIuIAiMiZaHes8KyKHLI22Cbk=" artifact="_x0030_" validate="yes" pdftag="Figure" isBookmarkSet="no" bookmark="no" Order="_x0032_" formula="no" Lang=""/>
  <Shape xmlns="" ID="ecWH90u4ZFeL+08H4UD1sX/j3LY=" pdftag="H2" isBookmarkSet="no" bookmark="yes" Order="_x0031_"/>
  <Shape xmlns="" ID="UX5pSUkd5HxGXEDEuOEnFA8wvtM=" isBookmarkSet="no" bookmark="yes" pdftag="H3" artifact="_x0030_" Order="_x0031_"/>
  <Shape xmlns="" ID="eIfZqK/9FzEj1NfqRsfZZp6Lehw=" pdftag="P" isBookmarkSet="no" bookmark="no" Order="_x0032_"/>
  <Shape xmlns="" ID="jmg2Ev8T3Utl5Mq9OmPGzoS2wRw=" isBookmarkSet="yes" bookmark="yes" pdftag="H3" artifact="_x0030_" Order="_x0031_"/>
  <Shape xmlns="" ID="aAbxoRXbpatr91qPivZNofLvlOI=" pdftag="P" isBookmarkSet="no" bookmark="no" Order="_x0032_"/>
  <Shape xmlns="" ID="zrYlSX3D4C/laJD+l9IZSV4XZ/o=" pdftag="P" isBookmarkSet="no" bookmark="no" Order="_x0034_"/>
  <Shape xmlns="" ID="eu3KYc+0scNGG24r5wzWGLw1Wj4=" artifact="_x0031_" validate="no" pdftag="Figure" isBookmarkSet="no" bookmark="no" Order="_x0033_" formula="no" Lang=""/>
  <Shape xmlns="" ID="V1Goyil/uA2Te07wrRzQTc6Okgk=" artifact="_x0031_" validate="no" pdftag="Figure" isBookmarkSet="no" bookmark="no" Order="_x0035_" formula="no" Lang=""/>
  <Shape xmlns="" ID="EHixZAjH8KXOIagFSzeUV8fQMck=" Order="_x0033_" isBookmarkSet="no" bookmark="no" pdftag="_x005B_Artifact_x005D_" artifact="_x0031_"/>
  <Shape xmlns="" ID="TfB7W2XtwObaRyUcZvSJSKEiXdM=" artifact="_x0030_" validate="yes" pdftag="Figure" isBookmarkSet="no" bookmark="no" Order="_x0031_" formula="no" Lang=""/>
  <Shape xmlns="" ID="0Wa4mrNnNBxCzMxJ9ssGjyihRo4=" artifact="_x0030_" validate="yes" pdftag="Figure" isBookmarkSet="no" bookmark="no" Order="_x0032_" formula="no" Lang=""/>
  <Shape xmlns="" ID="Pc15Ewjx1IcHumRIRILAlMoQXcE=" isBookmarkSet="yes" bookmark="yes" pdftag="H3" artifact="_x0030_" Order="_x0031_"/>
  <Shape xmlns="" ID="mE36OCz85f7y5TGNtwSrZakVJMs=" artifact="_x0030_" validate="yes" pdftag="Figure" isBookmarkSet="no" bookmark="no" Order="_x0032_" Lang=""/>
  <Shape xmlns="" ID="CzCtFo4QJXky3xywa8N/ajLgXfU=" isBookmarkSet="yes" bookmark="yes" pdftag="H3" artifact="_x0030_" Order="_x0031_"/>
  <Shape xmlns="" ID="0diVVh2gm3jPxcIkD0rTd+WbLwo=" artifact="_x0030_" validate="yes" pdftag="Figure" isBookmarkSet="no" bookmark="no" Order="_x0032_" formula="no" Lang=""/>
  <Shape xmlns="" ID="FScUIFFw7xY9GBA4Bb1/42Q1bWU=" isBookmarkSet="yes" bookmark="yes" pdftag="H3" artifact="_x0030_" Order="_x0031_"/>
  <Shape xmlns="" ID="9zrpGpaUFMoVNr/erZ4UVuGP/+4=" pdftag="P" isBookmarkSet="no" bookmark="no" Order="_x0032_"/>
  <Shape xmlns="" ID="hK0LHlLUDE2mvoNbLVyizHDzbWY=" artifact="_x0030_" validate="yes" pdftag="Figure" isBookmarkSet="no" bookmark="no" Order="_x0033_" formula="no" Lang=""/>
  <Shape xmlns="" ID="HZAdGGbecEGNt5C7hOQKJl75GSI=" artifact="_x0030_" validate="yes" pdftag="Figure" isBookmarkSet="no" bookmark="no" Order="_x0034_" formula="no" Lang=""/>
  <Shape xmlns="" ID="s9evgToU9FcQOULC6lzhkp5Duww=" pdftag="H2" isBookmarkSet="no" bookmark="yes" Order="_x0031_"/>
  <Shape xmlns="" ID="GGGVpuIeKIM+0Q0a61lVT+GH/lE=" isBookmarkSet="no" bookmark="yes" pdftag="H3" artifact="_x0030_" Order="_x0031_"/>
  <Shape xmlns="" ID="DgLNe0P6D2ycOfNROVjXhIuJdcU=" pdftag="P" isBookmarkSet="no" bookmark="no" Order="_x0032_"/>
  <Shape xmlns="" ID="3ZggJFnM6vwVNDgeJTWW3f3bNbE=" artifact="_x0030_" validate="yes" pdftag="Figure" isBookmarkSet="no" bookmark="no" Order="_x0033_" Lang=""/>
  <Shape xmlns="" ID="qRQIzdtNm2qkwmGP4DWOqxlpmmk=" isBookmarkSet="no" bookmark="yes" pdftag="H3" artifact="_x0030_" Order="_x0031_"/>
  <Shape xmlns="" ID="n7E9O20m48FrkA3micgHijmDHWg=" pdftag="P" isBookmarkSet="no" bookmark="no" Order="_x0032_"/>
  <Shape xmlns="" ID="4bpI6INoMB5W/WHRSLA5s0C4hxc=" artifact="_x0030_" validate="yes" pdftag="Figure" isBookmarkSet="no" bookmark="no" Order="_x0033_" formula="no" Lang=""/>
  <Shape xmlns="" ID="n48foZUR7nQKx1cxRhhYkZcMM8A=" pdftag="H3" artifact="_x0030_" isBookmarkSet="yes" bookmark="yes" Order="_x0031_"/>
  <Shape xmlns="" ID="uVFQZ/Yzm82B/+pEbv/N7I+Q1E4=" artifact="_x0030_" validate="yes" pdftag="Figure" isBookmarkSet="no" bookmark="no" Order="_x0032_" formula="no" Lang=""/>
  <Shape xmlns="" ID="PyVVNPxCrCqI4R6qO5pkBon9QJk=" artifact="_x0030_" validate="yes" pdftag="Figure" isBookmarkSet="no" bookmark="no" Order="_x0033_" formula="no" Lang=""/>
  <Shape xmlns="" ID="SF3/KpOqMWkiAyC6UGNbhgXa+Mw=" isBookmarkSet="yes" bookmark="yes" pdftag="H3" artifact="_x0030_" Order="_x0031_"/>
  <Shape xmlns="" ID="8xwrfYh88FbfdwKsqZGJfWc0GNs=" pdftag="P" isBookmarkSet="no" bookmark="no" Order="_x0032_"/>
  <Shape xmlns="" ID="2dq66gTe9k3h31KS6FUCLNuprdY=" artifact="_x0030_" validate="yes" pdftag="Figure" isBookmarkSet="no" bookmark="no" Order="_x0033_" formula="no" Lang=""/>
  <Shape xmlns="" ID="1rF/HqP6RD0lUlExYh6kRSeCb4E=" isBookmarkSet="yes" bookmark="yes" pdftag="H3" artifact="_x0030_" Order="_x0031_"/>
  <Shape xmlns="" ID="mIczCrjrb9S08C/QnLNbkaYr+Lo=" pdftag="P" isBookmarkSet="no" bookmark="no" Order="_x0032_"/>
  <Shape xmlns="" ID="/WswG94yyIbsd7pmL9dqc40lhqk=" artifact="_x0030_" validate="yes" pdftag="Figure" isBookmarkSet="no" bookmark="no" Order="_x0033_" formula="no" Lang=""/>
  <Shape xmlns="" ID="pcFpSqyFgTOturxOAKbbIZTuquY=" isBookmarkSet="yes" bookmark="yes" pdftag="H3" artifact="_x0030_" Order="_x0032_"/>
  <Shape xmlns="" ID="+/ExleDRIvSAMgIIcLEaIPa9vf0=" artifact="_x0030_" validate="yes" pdftag="Figure" isBookmarkSet="no" bookmark="no" Order="_x0031_" formula="no" Lang=""/>
  <Shape xmlns="" ID="Hr6cuX92u/GsgquVVAjjiFEui98=" artifact="_x0030_" validate="yes" pdftag="Figure" isBookmarkSet="no" bookmark="no" Order="_x0033_" formula="no" Lang=""/>
  <Shape xmlns="" ID="Ok0KF7OUMaQFeDSkzMPrHq6xOOc=" pdftag="H2" isBookmarkSet="no" bookmark="yes" Order="_x0031_"/>
  <Shape xmlns="" ID="2qZ0d8Qb/6PSMfyBPzCxCmwRk/A=" isBookmarkSet="yes" bookmark="yes" pdftag="H3" artifact="_x0030_" Order="_x0031_"/>
  <Shape xmlns="" ID="0/9XPphsaaJXpbDzKtnAiBoxSrU=" pdftag="P" isBookmarkSet="no" bookmark="no" Order="_x0032_"/>
  <Shape xmlns="" ID="OArFDbYcKEQoXfr7QF8zW+3j+Ts=" artifact="_x0030_" validate="yes" pdftag="Figure" isBookmarkSet="no" bookmark="no" Order="_x0033_" Lang=""/>
  <Shape xmlns="" ID="mZciXQbggazExsL8LeA0fBzObWc=" isBookmarkSet="yes" bookmark="yes" pdftag="H3" artifact="_x0030_" Order="_x0031_"/>
  <Shape xmlns="" ID="MrtFjDl0YgzU/Yjj0pfiw9+or2E=" artifact="_x0030_" validate="yes" pdftag="Figure" isBookmarkSet="no" bookmark="no" Order="_x0032_" formula="no" Lang=""/>
  <Shape xmlns="" ID="ifiEULmE3G3gXLMAi3KwCQmwfKc=" pdftag="H2" isBookmarkSet="no" bookmark="yes" Order="_x0031_"/>
  <Shape xmlns="" ID="nuGMnIGu8KBZQWOeOjHPnfcVRA0=" isBookmarkSet="yes" bookmark="yes" pdftag="H3" artifact="_x0030_" Order="_x0031_"/>
  <Shape xmlns="" ID="nuzJ/3vLyFIG/8Cg0XLJyvaDRWc=" pdftag="P" isBookmarkSet="no" bookmark="no" Order="_x0032_"/>
  <Shape xmlns="" ID="Qy7D77gcw+AFK9v9VHqp74ssxFI=" pdftag="P" isBookmarkSet="no" bookmark="no" Order="_x0033_"/>
  <Shape xmlns="" ID="R7J7g6WS4afA5rnWENdJbhrbj80=" pdftag="P" isBookmarkSet="no" bookmark="no" Order="_x0034_"/>
  <Shape xmlns="" ID="/yEvKQh+BmSm56Vflh2evXX3da8=" isBookmarkSet="yes" bookmark="yes" pdftag="H3" artifact="_x0030_" Order="_x0031_"/>
  <Shape xmlns="" ID="jjXCBxi7GqZsFAppCgxwGSzQcSY=" artifact="_x0030_" validate="yes" pdftag="Figure" isBookmarkSet="no" bookmark="no" Order="_x0032_" formula="no" Lang=""/>
  <Shape xmlns="" ID="wlyBK2UjUQxdXComAc3woKx5FA0=" artifact="_x0030_" validate="yes" pdftag="Figure" isBookmarkSet="no" bookmark="no" Order="_x0033_" formula="no" Lang=""/>
  <Shape xmlns="" ID="t3pLRk6q/pw68BSzan0ppKLQ5k8=" isBookmarkSet="yes" bookmark="yes" pdftag="H3" artifact="_x0030_" Order="_x0031_"/>
  <Shape xmlns="" ID="AI8RL091RsdFfZbm+MRB5XzLKyg=" artifact="_x0030_" validate="yes" pdftag="Figure" isBookmarkSet="no" bookmark="no" Order="_x0032_" formula="no" Lang=""/>
  <Shape xmlns="" ID="CpfA5wWiaNiIRKohvbBBLBHRU4A=" artifact="_x0030_" validate="yes" pdftag="Figure" isBookmarkSet="no" bookmark="no" Order="_x0033_" formula="no" Lang=""/>
  <Shape xmlns="" ID="9CJsy59aZs+3kUBdvlEKyhqNwQg=" isBookmarkSet="yes" bookmark="yes" pdftag="H3" artifact="_x0030_" Order="_x0031_"/>
  <Shape xmlns="" ID="sR67F9I8b9Re89kouX+uIif6l5k=" artifact="_x0030_" validate="yes" pdftag="Figure" isBookmarkSet="no" bookmark="no" Order="_x0032_" formula="no" Lang=""/>
  <Shape xmlns="" ID="8k6uga+V5DhiQijkl0AHJCmgm8M=" artifact="_x0030_" validate="yes" pdftag="Figure" isBookmarkSet="no" bookmark="no" Order="_x0033_" formula="no" Lang=""/>
  <Shape xmlns="" ID="joqoxeqd8I+bIk/Ge9puvIPZXYo=" pdftag="H2" isBookmarkSet="no" bookmark="yes" Order="_x0031_"/>
  <Shape xmlns="" ID="YR6CuE+sG6dpQMahSwJunHnq0Ho=" isBookmarkSet="yes" bookmark="yes" pdftag="H3" artifact="_x0030_" Order="_x0031_"/>
  <Shape xmlns="" ID="R8/cXhtjSkjnFNuzemCT5pYybJo=" pdftag="P" isBookmarkSet="no" bookmark="no" Order="_x0032_"/>
  <Shape xmlns="" ID="mURnS+yqYOKBYHfKpo2wzPEu/XY=" artifact="_x0030_" validate="yes" pdftag="Figure" isBookmarkSet="no" bookmark="no" Order="_x0033_" formula="no" Lang=""/>
  <Shape xmlns="" ID="OoS1Y38fP7mlx6JioIoF5Xzv9NE=" isBookmarkSet="yes" bookmark="yes" pdftag="H3" artifact="_x0030_" Order="_x0031_"/>
  <Shape xmlns="" ID="MiD/q3FTdMk/3j3BJuEZwCdoSjU=" pdftag="P" isBookmarkSet="no" bookmark="no" Order="_x0032_"/>
  <Shape xmlns="" ID="6Sj+4QA3V8bnFm/Xhah4V9bRlHI=" artifact="_x0030_" validate="yes" pdftag="Figure" isBookmarkSet="no" bookmark="no" Order="_x0033_" Lang=""/>
  <Shape xmlns="" ID="fp/HJb3l6L7IhZCb27uZDGFySKw=" Order="_x0032_" isBookmarkSet="no" bookmark="no" pdftag="_x005B_Artifact_x005D_" artifact="_x0031_"/>
  <Shape xmlns="" ID="8o7kwYoucRxpcQ16L1QWjNR/ZNs=" artifact="_x0030_" validate="yes" pdftag="Figure" isBookmarkSet="no" bookmark="no" Order="_x0031_" formula="no" Lang=""/>
  <Shape xmlns="" ID="Bso4OTO3Sm7QOMHRDSmzjclMibI=" isBookmarkSet="yes" bookmark="yes" pdftag="H3" artifact="_x0030_" Order="_x0031_"/>
  <Shape xmlns="" ID="VCTrRA9Ta15LlmJPWZ4dKQJ+lfk=" artifact="_x0030_" validate="yes" pdftag="Figure" isBookmarkSet="no" bookmark="no" Order="_x0032_" Lang=""/>
  <Shape xmlns="" ID="1bNyaDYxq+YN/vhwrxtuZoxXrkw=" isBookmarkSet="yes" bookmark="yes" pdftag="H3" artifact="_x0030_" Order="_x0031_"/>
  <Shape xmlns="" ID="JYoAcO8bT6DiEaY2/zz3LVKxa3E=" pdftag="P" isBookmarkSet="no" bookmark="no" Order="_x0032_"/>
  <Shape xmlns="" ID="gYXkutr3/TcU+XIbEfTol3adJV0=" pdftag="H2" isBookmarkSet="no" bookmark="yes" Order="_x0031_"/>
  <Shape xmlns="" ID="5clw74vyag2jus9Mi5JPDPtuygk=" isBookmarkSet="yes" bookmark="yes" pdftag="H3" artifact="_x0030_" Order="_x0031_"/>
  <Shape xmlns="" ID="om5HgSuvWvMLORvY8uSFgylb3co=" pdftag="P" isBookmarkSet="no" bookmark="no" Order="_x0032_"/>
  <Shape xmlns="" ID="Zil1WKYJtNvy5n617RilnPbG7rI=" isBookmarkSet="yes" bookmark="yes" pdftag="H3" artifact="_x0030_" Order="_x0031_"/>
  <Shape xmlns="" ID="4oWc6zn+0he9nuyfV+3axJm+M4c=" pdftag="P" isBookmarkSet="no" bookmark="no" Order="_x0032_"/>
  <Shape xmlns="" ID="TLzCUiff4qvMfvjy9fY7dFdSyCU=" artifact="_x0030_" validate="yes" pdftag="Figure" isBookmarkSet="no" bookmark="no" Order="_x0033_" Lang=""/>
  <Shape xmlns="" ID="7h6QX2FOWfHNI/79ChaMoA0/oco=" artifact="_x0030_" validate="yes" pdftag="Figure" isBookmarkSet="no" bookmark="no" Order="_x0034_" formula="no" Lang=""/>
  <Shape xmlns="" ID="dW+hiFNBl9A4ozaZXiC0nwyXVaQ=" isBookmarkSet="yes" bookmark="yes" pdftag="H3" artifact="_x0030_" Order="_x0031_"/>
  <Shape xmlns="" ID="zT8O8Hss9m8hMlEIAK9mPq4rX60=" artifact="_x0030_" validate="yes" pdftag="Figure" isBookmarkSet="no" bookmark="no" Order="_x0032_" Lang=""/>
  <Shape xmlns="" ID="ixSFiRI/8vviAcLAmPsB8fmc9wQ=" artifact="_x0030_" validate="yes" pdftag="Figure" isBookmarkSet="no" bookmark="no" Order="_x0033_" Lang=""/>
  <Shape xmlns="" ID="3rYkH04qI+vOM1P+SaweP4MLCps=" isBookmarkSet="yes" bookmark="yes" pdftag="H3" artifact="_x0030_" Order="_x0032_"/>
  <Shape xmlns="" ID="618qEiXM8w7B5kTSHMMZ34VaRPs=" artifact="_x0030_" validate="yes" pdftag="Figure" isBookmarkSet="no" bookmark="no" Order="_x0031_" Lang=""/>
  <Shape xmlns="" ID="HFJHTYnuETvZAcjoEHeBdN6rIng=" isBookmarkSet="yes" bookmark="yes" pdftag="H3" artifact="_x0030_" Order="_x0031_"/>
  <Shape xmlns="" ID="v/shpTNeN7IWifY5f9lbXnfYGSE=" artifact="_x0031_" validate="no" pdftag="Figure" isBookmarkSet="no" bookmark="no" Order="_x0033_" formula="no" Lang=""/>
  <Shape xmlns="" ID="D+NNQe7MsronTwIGQygL5WpqGuc=" artifact="_x0030_" validate="yes" pdftag="Figure" isBookmarkSet="no" bookmark="no" Order="_x0032_" formula="no" Lang=""/>
  <Shape xmlns="" ID="VhSzOEFt0+M2YKbs1Eb66Py60b4=" isBookmarkSet="yes" bookmark="yes" pdftag="H3" artifact="_x0030_" Order="_x0031_"/>
  <Shape xmlns="" ID="Odm3UqBTzDncLBtJwkVUqbUPJ6Y=" pdftag="P" isBookmarkSet="no" bookmark="no" Order="_x0032_"/>
  <Shape xmlns="" ID="+1XBgXUoWQGsEr3b9Kw2WUpwOoE=" artifact="_x0030_" validate="yes" pdftag="Figure" isBookmarkSet="no" bookmark="no" Order="_x0033_" formula="no" Lang=""/>
  <Shape xmlns="" ID="vL91CzyubFoAQEemdSKhO7Z4OL0=" isBookmarkSet="yes" bookmark="yes" pdftag="H3" artifact="_x0030_" Order="_x0031_"/>
  <Shape xmlns="" ID="4B+HhqHufqKL3l2XJP6XXcn0CAU=" artifact="_x0030_" validate="yes" pdftag="Figure" isBookmarkSet="no" bookmark="no" Order="_x0032_" formula="no" Lang=""/>
  <Shape xmlns="" ID="pq3WYQmtN1+dcN9t+PyqONEdNsU=" pdftag="H2" isBookmarkSet="no" bookmark="yes" Order="_x0031_"/>
  <Shape xmlns="" ID="6oPlDoWrJU1PGQkjrmZvmKecjU4=" isBookmarkSet="yes" bookmark="yes" pdftag="H3" artifact="_x0030_" Order="_x0031_"/>
  <Shape xmlns="" ID="cAV6r2bFGQ3hYdym9PxnUpdonag=" pdftag="P" isBookmarkSet="no" bookmark="no" Order="_x0032_"/>
  <Shape xmlns="" ID="rvfaPBFM7GnHk1KOd5V9bMW3phQ=" isBookmarkSet="yes" bookmark="yes" pdftag="H3" artifact="_x0030_" Order="_x0031_"/>
  <Shape xmlns="" ID="RFdECVJfeNHR0XT82JGbwbf/2/Y=" artifact="_x0030_" validate="yes" pdftag="Figure" isBookmarkSet="no" bookmark="no" Order="_x0032_" formula="no" Lang=""/>
  <Shape xmlns="" ID="aFFhBWzc6+n/zxvAufZqxdlHFhA=" isBookmarkSet="yes" bookmark="yes" pdftag="H3" artifact="_x0030_" Order="_x0031_"/>
  <Shape xmlns="" ID="HqUBiiU8qCkcCCvZ1LPXMTZoPTM=" pdftag="P" isBookmarkSet="no" bookmark="no" Order="_x0032_"/>
  <Shape xmlns="" ID="fBEe59gGbu0sCHwU4cYBYVwT504=" pdftag="P" isBookmarkSet="no" bookmark="no" Order="_x0033_"/>
  <Shape xmlns="" ID="j1QEWEX/yzQsYXJDlGP9TN2lNNw=" isBookmarkSet="yes" bookmark="yes" pdftag="H3" artifact="_x0030_" Order="_x0031_"/>
  <Shape xmlns="" ID="jdZNZNIKrgXBQ/qq0xjyqnSV0NQ=" artifact="_x0030_" validate="yes" pdftag="Figure" isBookmarkSet="no" bookmark="no" Order="_x0032_" formula="no" Lang=""/>
  <Shape xmlns="" ID="BLrUaQDPXa9I0T6foOOiM5zSm78=" artifact="_x0030_" validate="yes" pdftag="Figure" isBookmarkSet="no" bookmark="no" Order="_x0033_" formula="no" Lang=""/>
  <Shape xmlns="" ID="t0AZWgyySGj2miM+ZCpoVwEBX6U=" isBookmarkSet="yes" bookmark="yes" pdftag="H3" artifact="_x0030_" Order="_x0031_"/>
  <Shape xmlns="" ID="OjDALO4uAZRb4fs/VzsL6fZX47Y=" artifact="_x0030_" validate="yes" pdftag="Figure" isBookmarkSet="no" bookmark="no" Order="_x0032_" Lang=""/>
  <Shape xmlns="" ID="D+QEeDxA7HkLuU+uIjjX2pPFMY4=" isBookmarkSet="yes" bookmark="yes" pdftag="H3" artifact="_x0030_" Order="_x0031_"/>
  <Shape xmlns="" ID="63L30t3zIgnRMPSuutCzrgENhvM=" artifact="_x0030_" validate="yes" pdftag="Figure" isBookmarkSet="no" bookmark="no" Order="_x0032_" formula="no" Lang=""/>
  <Shape xmlns="" ID="lEr9baQFJDB17rr2co+hRv8+tmY=" isBookmarkSet="yes" bookmark="yes" pdftag="H3" artifact="_x0030_" Order="_x0031_"/>
  <Shape xmlns="" ID="5KPawQuePKlTSVQye5JHEtBUeig=" artifact="_x0030_" validate="yes" pdftag="Figure" isBookmarkSet="no" bookmark="no" Order="_x0032_" formula="no" Lang=""/>
  <Shape xmlns="" ID="hVRsdXrJuIRyNXQ/43JRtytI6fw=" isBookmarkSet="yes" bookmark="yes" pdftag="H3" artifact="_x0030_" Order="_x0031_"/>
  <Shape xmlns="" ID="shMdqj9QxarSYYTMZj0/S8ciJn8=" artifact="_x0030_" validate="yes" pdftag="Figure" isBookmarkSet="no" bookmark="no" Order="_x0032_" formula="no" Lang=""/>
  <Shape xmlns="" ID="eOmVrv0WYAD876mYZmwU1v7joMg=" isBookmarkSet="yes" bookmark="yes" pdftag="H2" artifact="_x0030_" Order="_x0031_"/>
  <Shape xmlns="" ID="lfhDQZCefOBwn9CSczNuU6hMLEE=" isBookmarkSet="yes" bookmark="yes" pdftag="H3" artifact="_x0030_" Order="_x0031_"/>
  <Shape xmlns="" ID="UpDpzBjWVc7ZcgXqfFqD0Be0Mg0=" pdftag="P" isBookmarkSet="no" bookmark="no" Order="_x0032_"/>
  <Shape xmlns="" ID="Ll7O4rzLIcCJhATUdbmdB5IuHKo=" pdftag="P" isBookmarkSet="no" bookmark="no" Order="_x0033_"/>
  <Shape xmlns="" ID="aRwyt6623Y+WcRNXkSVqrFdMa7k=" pdftag="H3" artifact="_x0030_" isBookmarkSet="yes" bookmark="yes" Order="_x0031_"/>
  <Shape xmlns="" ID="bU03SvMCHWAY16/0DU4UPEWulB4=" pdftag="P" isBookmarkSet="no" bookmark="no" Order="_x0032_"/>
  <Shape xmlns="" ID="A/1B621oF5JCaYmxjlW5W7PkiGk=" pdftag="P" isBookmarkSet="no" bookmark="no" Order="_x0033_"/>
  <Shape xmlns="" ID="Vn7QOCD/4hpXkGgAneAElBD2l/s=" isBookmarkSet="yes" bookmark="yes" pdftag="H3" artifact="_x0030_" Order="_x0031_"/>
  <Shape xmlns="" ID="eb1rAiIimmUx9iukyZtqWLniZlM=" pdftag="P" isBookmarkSet="no" bookmark="no" Order="_x0032_"/>
  <Shape xmlns="" ID="KEuq1Gwx9vpijTAKrwUGWxsfdz0=" isBookmarkSet="yes" bookmark="yes" pdftag="H2" artifact="_x0030_" Order="_x0031_"/>
  <Shape xmlns="" ID="vsa7H2drLUjf32Bj7lEFVsyXiVg=" isBookmarkSet="yes" bookmark="yes" pdftag="H3" artifact="_x0030_" Order="_x0031_"/>
  <Shape xmlns="" ID="0zB5FxwZIsw3WxMWSsQkA0adbHA=" pdftag="P" isBookmarkSet="no" bookmark="no" Order="_x0032_"/>
  <Shape xmlns="" ID="iIjSUwmaKWso/cxyj31upDKmi80=" isBookmarkSet="yes" bookmark="yes" pdftag="H3" artifact="_x0030_" Order="_x0031_"/>
  <Shape xmlns="" ID="v06iyeKvMOGPrxTkUGWx7sY15iw=" pdftag="P" isBookmarkSet="no" bookmark="no" Order="_x0032_"/>
  <Shape xmlns="" ID="Qulr09qcjDLG/ynBB5nyX91SCPc=" isBookmarkSet="yes" bookmark="yes" pdftag="H2" artifact="_x0030_" Order="_x0031_"/>
  <Shape xmlns="" ID="IWCLacSAg/qw/5DSaoRHkUpmiBc=" isBookmarkSet="no" bookmark="yes" pdftag="H3" artifact="_x0030_" Order="_x0031_"/>
  <Shape xmlns="" ID="L260AHNntGSer3MugX22ERBA8rc=" pdftag="P" isBookmarkSet="no" bookmark="no" Order="_x0032_"/>
  <Shape xmlns="" ID="U6C8qxc46Y2r47nwaY6NTvjGWNQ=" artifact="_x0030_" validate="yes" pdftag="Figure" isBookmarkSet="no" bookmark="no" Order="_x0033_" Lang=""/>
  <Shape xmlns="" ID="uQ2Ne783AmZp0OfrNDXjwY7Xxp0=" isBookmarkSet="yes" bookmark="yes" pdftag="H3" artifact="_x0030_" Order="_x0031_"/>
  <Shape xmlns="" ID="MM8WH6w6KNZg4a5V3Bw3Svn64Kc=" pdftag="P" isBookmarkSet="no" bookmark="no" Order="_x0032_"/>
  <Shape xmlns="" ID="QfDwdtlIsZShiuKJ29u1AoRSd5k=" isBookmarkSet="yes" bookmark="yes" pdftag="H3" artifact="_x0030_" Order="_x0031_"/>
  <Shape xmlns="" ID="nOphJ6PgTAdrWDVgknk4d+b2C6A=" pdftag="P" isBookmarkSet="no" bookmark="no" Order="_x0032_"/>
  <Shape xmlns="" ID="74jsvNVnGnqGkDqGAfuKaoOtUDg=" artifact="_x0030_" validate="yes" pdftag="Figure" isBookmarkSet="no" bookmark="no" Order="_x0033_" formula="no" Lang=""/>
  <Shape xmlns="" ID="mG+mS/K4PKyZEHMN8CKtRStSlDY=" artifact="_x0030_" validate="yes" pdftag="Figure" isBookmarkSet="no" bookmark="no" Order="_x0034_" formula="no" Lang=""/>
  <Shape xmlns="" ID="DOm2pM6TWBu1y5Z3b7eE/38N6FY=" artifact="_x0030_" validate="yes" pdftag="Figure" isBookmarkSet="no" bookmark="no" Order="_x0035_" formula="no" Lang=""/>
  <Shape xmlns="" ID="Kr3AGRc2M+Zh1llKOcZ8XnIuO2k=" artifact="_x0030_" validate="yes" pdftag="Figure" isBookmarkSet="no" bookmark="no" Order="_x0036_" formula="no" Lang=""/>
  <Shape xmlns="" ID="rOCYIL7zBRK8OgahB5uTDYiAq+E=" isBookmarkSet="yes" bookmark="yes" pdftag="H3" artifact="_x0030_" Order="_x0031_"/>
  <Shape xmlns="" ID="/BFstctpDl03SExc4FzznjM0VnQ=" artifact="_x0030_" validate="yes" pdftag="Figure" isBookmarkSet="no" bookmark="no" Order="_x0032_" formula="no" Lang=""/>
  <Shape xmlns="" ID="AX0cGDTTh5ffZ/L9cn5fsNvuCm8=" isBookmarkSet="yes" bookmark="yes" pdftag="H3" artifact="_x0030_" Order="_x0031_"/>
  <Shape xmlns="" ID="gnaQyvL1lYvbENcSd6qzKxb0Bb0=" pdftag="P" isBookmarkSet="no" bookmark="no" Order="_x0032_"/>
  <Shape xmlns="" ID="1WRmq12wEDMATGiwOaADH31MK6U=" artifact="_x0030_" validate="yes" pdftag="Figure" isBookmarkSet="no" bookmark="no" Order="_x0033_" formula="no" Lang=""/>
  <Shape xmlns="" ID="R8yDNDkkDEyg2pOzkvwy//9fiWw=" isBookmarkSet="yes" bookmark="yes" pdftag="H3" artifact="_x0030_" Order="_x0031_"/>
  <Shape xmlns="" ID="tkMFLemamSU/G5m3ddJyWt17c5k=" pdftag="P" isBookmarkSet="no" bookmark="no" Order="_x0032_"/>
  <Shape xmlns="" ID="GZRAAVezBuuFMAiV/4pM21S36U4=" isBookmarkSet="yes" bookmark="yes" pdftag="H2" artifact="_x0030_" Order="_x0031_"/>
  <Shape xmlns="" ID="kKB7OLOfXPSqM+9XAcO98vhOQ1o=" isBookmarkSet="yes" bookmark="yes" pdftag="H2" artifact="_x0030_" Order="_x0031_"/>
  <Shape xmlns="" ID="voRQqYZAk3Vz5JOQEdiuPsTcPlk=" pdftag="H3" isBookmarkSet="no" bookmark="yes" Order="_x0032_"/>
  <Shape xmlns="" ID="IVn5cnzHLUV03bgc1t89ATvHiLk=" formula="no" artifact="_x0030_" inline="no" validate="yes" pdftag="Figure" isBookmarkSet="no" bookmark="no" Order="_x0033_" Lang=""/>
  <SubText xmlns="" ID="TkWtU4+rqgt5kotggYHKy0yX7C4=" ActualText=""/>
  <SubText xmlns="" ID="a4UjzIHVtor258xuli+A0WfwORI=" ActualText=""/>
  <SubText xmlns="" ID="/hNiMHd7VG92AxKgD8rokSY/zHo=" ActualText=""/>
  <SubText xmlns="" ID="v8ThHpbyOUAAmhlJ4kVNn/e4xW8=" ActualText=""/>
  <SubText xmlns="" ID="CziehVFbHpeUZj6vlmGQg7F4Ry8=" ActualText=""/>
  <SubText xmlns="" ID="shslFUfmxfmc+UMCC89ARt+qucI=" ActualText=""/>
  <SubText xmlns="" ID="hMCbTmrGE1rbK8d9u2rrIAPbGO0=" ActualText=""/>
  <SubText xmlns="" ID="B5SJtRnRKScIqxlfISktvxegz/k=" ActualText=""/>
  <SubText xmlns="" ID="cCAcsgBE8MY7iyBMVAc5d6p0D30=" ActualText=""/>
  <SubText xmlns="" ID="wrHBO02wf3bpmPHDCzbhJQ2fdi8=" ActualText=""/>
  <SubText xmlns="" ID="IVn5cnzHLUV03bgc1t89ATvHiLk=" ActualText=""/>
  <SubText xmlns="" ID="ra5w0C6x125iSrqZVU8+YvI+N50=" ActualText=""/>
  <SubText xmlns="" ID="wE7yblDWKqn2eGUyFZAowwX1mHY=" ActualText=""/>
  <SubText xmlns="" ID="S267dzg6o4B9ZkoDGWk38Mfx1EM=" ActualText=""/>
  <SubText xmlns="" ID="MUqRqi9Sjn5xm65f+DoUtUQQXds=" ActualText=""/>
  <SubText xmlns="" ID="ZD/0Q3Zep8FVvug9S26+ucBRKsQ=" ActualText=""/>
  <SubText xmlns="" ID="NdggoJ64iUuzwiZzAR93M3dpslc=" ActualText=""/>
  <SubText xmlns="" ID="TB/8HBeQFRl35m2G8UYrOrXYk7M=" ActualText=""/>
  <SubText xmlns="" ID="IseIuIAiMiZaHes8KyKHLI22Cbk=" ActualText=""/>
  <SubText xmlns="" ID="TfB7W2XtwObaRyUcZvSJSKEiXdM=" ActualText=""/>
  <SubText xmlns="" ID="0Wa4mrNnNBxCzMxJ9ssGjyihRo4=" ActualText=""/>
  <SubText xmlns="" ID="mE36OCz85f7y5TGNtwSrZakVJMs=" ActualText=""/>
  <SubText xmlns="" ID="0diVVh2gm3jPxcIkD0rTd+WbLwo=" ActualText=""/>
  <SubText xmlns="" ID="hK0LHlLUDE2mvoNbLVyizHDzbWY=" ActualText=""/>
  <SubText xmlns="" ID="HZAdGGbecEGNt5C7hOQKJl75GSI=" ActualText=""/>
  <SubText xmlns="" ID="3ZggJFnM6vwVNDgeJTWW3f3bNbE=" ActualText=""/>
  <SubText xmlns="" ID="4bpI6INoMB5W/WHRSLA5s0C4hxc=" ActualText=""/>
  <SubText xmlns="" ID="uVFQZ/Yzm82B/+pEbv/N7I+Q1E4=" ActualText=""/>
  <SubText xmlns="" ID="PyVVNPxCrCqI4R6qO5pkBon9QJk=" ActualText=""/>
  <SubText xmlns="" ID="2dq66gTe9k3h31KS6FUCLNuprdY=" ActualText=""/>
  <SubText xmlns="" ID="/WswG94yyIbsd7pmL9dqc40lhqk=" ActualText=""/>
  <SubText xmlns="" ID="+/ExleDRIvSAMgIIcLEaIPa9vf0=" ActualText=""/>
  <SubText xmlns="" ID="Hr6cuX92u/GsgquVVAjjiFEui98=" ActualText=""/>
  <SubText xmlns="" ID="OArFDbYcKEQoXfr7QF8zW+3j+Ts=" ActualText=""/>
  <SubText xmlns="" ID="MrtFjDl0YgzU/Yjj0pfiw9+or2E=" ActualText=""/>
  <SubText xmlns="" ID="jjXCBxi7GqZsFAppCgxwGSzQcSY=" ActualText=""/>
  <SubText xmlns="" ID="wlyBK2UjUQxdXComAc3woKx5FA0=" ActualText=""/>
  <SubText xmlns="" ID="AI8RL091RsdFfZbm+MRB5XzLKyg=" ActualText=""/>
  <SubText xmlns="" ID="CpfA5wWiaNiIRKohvbBBLBHRU4A=" ActualText=""/>
  <SubText xmlns="" ID="sR67F9I8b9Re89kouX+uIif6l5k=" ActualText=""/>
  <SubText xmlns="" ID="8k6uga+V5DhiQijkl0AHJCmgm8M=" ActualText=""/>
  <SubText xmlns="" ID="mURnS+yqYOKBYHfKpo2wzPEu/XY=" ActualText=""/>
  <SubText xmlns="" ID="6Sj+4QA3V8bnFm/Xhah4V9bRlHI=" ActualText=""/>
  <SubText xmlns="" ID="8o7kwYoucRxpcQ16L1QWjNR/ZNs=" ActualText=""/>
  <SubText xmlns="" ID="VCTrRA9Ta15LlmJPWZ4dKQJ+lfk=" ActualText=""/>
  <SubText xmlns="" ID="TLzCUiff4qvMfvjy9fY7dFdSyCU=" ActualText=""/>
  <SubText xmlns="" ID="7h6QX2FOWfHNI/79ChaMoA0/oco=" ActualText=""/>
  <SubText xmlns="" ID="zT8O8Hss9m8hMlEIAK9mPq4rX60=" ActualText=""/>
  <SubText xmlns="" ID="ixSFiRI/8vviAcLAmPsB8fmc9wQ=" ActualText=""/>
  <SubText xmlns="" ID="618qEiXM8w7B5kTSHMMZ34VaRPs=" ActualText=""/>
  <SubText xmlns="" ID="D+NNQe7MsronTwIGQygL5WpqGuc=" ActualText=""/>
  <SubText xmlns="" ID="+1XBgXUoWQGsEr3b9Kw2WUpwOoE=" ActualText=""/>
  <SubText xmlns="" ID="4B+HhqHufqKL3l2XJP6XXcn0CAU=" ActualText=""/>
  <SubText xmlns="" ID="RFdECVJfeNHR0XT82JGbwbf/2/Y=" ActualText=""/>
  <SubText xmlns="" ID="jdZNZNIKrgXBQ/qq0xjyqnSV0NQ=" ActualText=""/>
  <SubText xmlns="" ID="BLrUaQDPXa9I0T6foOOiM5zSm78=" ActualText=""/>
  <SubText xmlns="" ID="OjDALO4uAZRb4fs/VzsL6fZX47Y=" ActualText=""/>
  <SubText xmlns="" ID="63L30t3zIgnRMPSuutCzrgENhvM=" ActualText=""/>
  <SubText xmlns="" ID="5KPawQuePKlTSVQye5JHEtBUeig=" ActualText=""/>
  <SubText xmlns="" ID="shMdqj9QxarSYYTMZj0/S8ciJn8=" ActualText=""/>
  <SubText xmlns="" ID="U6C8qxc46Y2r47nwaY6NTvjGWNQ=" ActualText=""/>
  <SubText xmlns="" ID="74jsvNVnGnqGkDqGAfuKaoOtUDg=" ActualText=""/>
  <SubText xmlns="" ID="mG+mS/K4PKyZEHMN8CKtRStSlDY=" ActualText=""/>
  <SubText xmlns="" ID="DOm2pM6TWBu1y5Z3b7eE/38N6FY=" ActualText=""/>
  <SubText xmlns="" ID="Kr3AGRc2M+Zh1llKOcZ8XnIuO2k=" ActualText=""/>
  <SubText xmlns="" ID="/BFstctpDl03SExc4FzznjM0VnQ=" ActualText=""/>
  <SubText xmlns="" ID="1WRmq12wEDMATGiwOaADH31MK6U=" ActualText=""/>
</PAW>
</file>

<file path=customXml/itemProps1.xml><?xml version="1.0" encoding="utf-8"?>
<ds:datastoreItem xmlns:ds="http://schemas.openxmlformats.org/officeDocument/2006/customXml" ds:itemID="{7F426F93-16A2-432A-B18C-DA3758E7844E}">
  <ds:schemaRefs>
    <ds:schemaRef ds:uri="http://www.net-centric.com/PAWPP"/>
    <ds:schemaRef ds:uri=""/>
  </ds:schemaRefs>
</ds:datastoreItem>
</file>

<file path=docProps/app.xml><?xml version="1.0" encoding="utf-8"?>
<Properties xmlns="http://schemas.openxmlformats.org/officeDocument/2006/extended-properties" xmlns:vt="http://schemas.openxmlformats.org/officeDocument/2006/docPropsVTypes">
  <TotalTime>387</TotalTime>
  <Words>2571</Words>
  <Application>Microsoft Office PowerPoint</Application>
  <PresentationFormat>On-screen Show (4:3)</PresentationFormat>
  <Paragraphs>432</Paragraphs>
  <Slides>97</Slides>
  <Notes>97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97</vt:i4>
      </vt:variant>
    </vt:vector>
  </HeadingPairs>
  <TitlesOfParts>
    <vt:vector size="105" baseType="lpstr">
      <vt:lpstr>Raleway</vt:lpstr>
      <vt:lpstr>Raleway Light</vt:lpstr>
      <vt:lpstr>Wingdings</vt:lpstr>
      <vt:lpstr>Arial</vt:lpstr>
      <vt:lpstr>Wingdings 3</vt:lpstr>
      <vt:lpstr>Courier New</vt:lpstr>
      <vt:lpstr>Calibri</vt:lpstr>
      <vt:lpstr>Integral</vt:lpstr>
      <vt:lpstr>Sexuality for All Abilities:  Curriculum Training </vt:lpstr>
      <vt:lpstr>Training Overview</vt:lpstr>
      <vt:lpstr>Agreements</vt:lpstr>
      <vt:lpstr>CENTERING</vt:lpstr>
      <vt:lpstr>Who We Are And What We Do</vt:lpstr>
      <vt:lpstr>Things to Think About </vt:lpstr>
      <vt:lpstr>Language We Use</vt:lpstr>
      <vt:lpstr>What Are We Talking About When We Use The Term Sexuality?</vt:lpstr>
      <vt:lpstr>Our Hope for This Training</vt:lpstr>
      <vt:lpstr>Focus Question</vt:lpstr>
      <vt:lpstr>How Has Sexual Education Failed People with Disabilities?</vt:lpstr>
      <vt:lpstr>Our Hope for Sexuality Education</vt:lpstr>
      <vt:lpstr>Comprehensive Sex Ed to Us</vt:lpstr>
      <vt:lpstr>Sexual Rights for People with Disabilities</vt:lpstr>
      <vt:lpstr>Why do you think it’s important to teach about healthy relationships and sexuality?</vt:lpstr>
      <vt:lpstr>Helpful Strategies for Equity –  Sexual Health and Students With Disabilities</vt:lpstr>
      <vt:lpstr>Self-Advocacy and Self-Determination</vt:lpstr>
      <vt:lpstr>SEXUALITY FOR ALL ABILITIES  CURRICULUM OVERVIEW</vt:lpstr>
      <vt:lpstr>Sexuality for All Abilities  Lessons and Materials</vt:lpstr>
      <vt:lpstr>Contents in SFAA</vt:lpstr>
      <vt:lpstr>Additional Materials</vt:lpstr>
      <vt:lpstr>Included in Each Lesson</vt:lpstr>
      <vt:lpstr>Modified Lessons for Learners with High or Complex Needs</vt:lpstr>
      <vt:lpstr>HEALTHY RELATIONSHIPS LESSON</vt:lpstr>
      <vt:lpstr>People in My Life</vt:lpstr>
      <vt:lpstr>Relationship and Touch Circles</vt:lpstr>
      <vt:lpstr>Relationship and Touch Circle</vt:lpstr>
      <vt:lpstr>Healthy and Unhealthy Behaviors in A Relationship</vt:lpstr>
      <vt:lpstr>Behaviors at School</vt:lpstr>
      <vt:lpstr>The Heart of Relationships</vt:lpstr>
      <vt:lpstr>The Heart of Relationships Video</vt:lpstr>
      <vt:lpstr>SAFE AND HEALTHY BOUNDARIES LESSON</vt:lpstr>
      <vt:lpstr>Boundary</vt:lpstr>
      <vt:lpstr>Flip Books About Boundaries</vt:lpstr>
      <vt:lpstr>Red/Green Cards</vt:lpstr>
      <vt:lpstr>Boundaries Flip Books Example Activity</vt:lpstr>
      <vt:lpstr>PUBLIC AND PRIVATE LESSON</vt:lpstr>
      <vt:lpstr>Private and Public</vt:lpstr>
      <vt:lpstr>Private Vs. Public Ex. </vt:lpstr>
      <vt:lpstr>Private Vs. Public Ex., continued</vt:lpstr>
      <vt:lpstr>Safety Rule – Private Behaviors Are for Private Places</vt:lpstr>
      <vt:lpstr>Masturbation Social Story</vt:lpstr>
      <vt:lpstr>Masturbation</vt:lpstr>
      <vt:lpstr>PERSONAL SAFETY LESSONS</vt:lpstr>
      <vt:lpstr>Body Rights</vt:lpstr>
      <vt:lpstr>Consent</vt:lpstr>
      <vt:lpstr>Get Away And Tell Someone</vt:lpstr>
      <vt:lpstr>Safety Network</vt:lpstr>
      <vt:lpstr>Tips for Social Media Literacy and Online Safety</vt:lpstr>
      <vt:lpstr>How do you communicate online?</vt:lpstr>
      <vt:lpstr>ROMANTIC RELATIONSHIPS LESSON</vt:lpstr>
      <vt:lpstr>Romantic Relationships</vt:lpstr>
      <vt:lpstr>Crushes</vt:lpstr>
      <vt:lpstr>PUBERTY/ CHANGES AS WE AGE</vt:lpstr>
      <vt:lpstr>Puberty Changes in Me</vt:lpstr>
      <vt:lpstr>Puberty Sorting Cards</vt:lpstr>
      <vt:lpstr>Changes As We Age</vt:lpstr>
      <vt:lpstr>Taking care of our body as we age</vt:lpstr>
      <vt:lpstr>GENDER AND SEXUAL ORIENTATION LESSONS</vt:lpstr>
      <vt:lpstr>Gender</vt:lpstr>
      <vt:lpstr>Sexual Orientation</vt:lpstr>
      <vt:lpstr>Sexual Orientation Communication Card</vt:lpstr>
      <vt:lpstr>Interview With Savy</vt:lpstr>
      <vt:lpstr>Focus Question 1</vt:lpstr>
      <vt:lpstr>HUMAN REPRODUCTION, PREGNANCY, AND OUTCOMES OF SEXUAL ACTIVITY LESSONS</vt:lpstr>
      <vt:lpstr>Tips when Teaching These Lessons </vt:lpstr>
      <vt:lpstr>Human Reproduction</vt:lpstr>
      <vt:lpstr>Private Body Parts Handouts/Videos</vt:lpstr>
      <vt:lpstr>Birth Control Methods</vt:lpstr>
      <vt:lpstr>PREGNANCY OPTIONS</vt:lpstr>
      <vt:lpstr>Outcomes Associated with  Sexual Activity</vt:lpstr>
      <vt:lpstr>HIV Activity</vt:lpstr>
      <vt:lpstr>TIPS FOR LEARNERS WITH HIGH NEEDS</vt:lpstr>
      <vt:lpstr>Key Strategies for Learners with High Needs</vt:lpstr>
      <vt:lpstr>Hierarchy of Visual Supports</vt:lpstr>
      <vt:lpstr>Visual Supports 1</vt:lpstr>
      <vt:lpstr>Line Drawings/Photographs</vt:lpstr>
      <vt:lpstr>Video Supports</vt:lpstr>
      <vt:lpstr>Communication Boards</vt:lpstr>
      <vt:lpstr>Communication Cards</vt:lpstr>
      <vt:lpstr>Consent Practice</vt:lpstr>
      <vt:lpstr>ANSWERING DIFFICULT QUESTIONS</vt:lpstr>
      <vt:lpstr>Responding to Questions</vt:lpstr>
      <vt:lpstr>Underlying Motivations and  Types Of Questions</vt:lpstr>
      <vt:lpstr>Sample Questions From Students with Developmental Disabilities</vt:lpstr>
      <vt:lpstr>TRAUMA-INFORMED INTERACTIONS</vt:lpstr>
      <vt:lpstr>Tips for Approaching Interactions with a Trauma-informed Lens</vt:lpstr>
      <vt:lpstr>Tips for Inclusivity</vt:lpstr>
      <vt:lpstr>MORE SUPPORT</vt:lpstr>
      <vt:lpstr>Minimizing the Risk of Sexual Violence Self-Paced Course</vt:lpstr>
      <vt:lpstr>Self-Paced Courses</vt:lpstr>
      <vt:lpstr>Open Conversations</vt:lpstr>
      <vt:lpstr>Family Discussion Guide and Workbook</vt:lpstr>
      <vt:lpstr>How We Can Support You!</vt:lpstr>
      <vt:lpstr>Reflections</vt:lpstr>
      <vt:lpstr>QUESTIONS????</vt:lpstr>
      <vt:lpstr>Contact Us! ☺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Sexuality for All Abilities: Curriculum Training.Charting the Cs 2024 </dc:title>
  <dc:creator>Katie Thune; Anna Hayek</dc:creator>
  <cp:lastModifiedBy>Shuyin Maciel</cp:lastModifiedBy>
  <cp:revision>182</cp:revision>
  <dcterms:modified xsi:type="dcterms:W3CDTF">2024-04-01T14:01:12Z</dcterms:modified>
</cp:coreProperties>
</file>