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2"/>
  </p:sldMasterIdLst>
  <p:notesMasterIdLst>
    <p:notesMasterId r:id="rId47"/>
  </p:notesMasterIdLst>
  <p:handoutMasterIdLst>
    <p:handoutMasterId r:id="rId48"/>
  </p:handoutMasterIdLst>
  <p:sldIdLst>
    <p:sldId id="256" r:id="rId3"/>
    <p:sldId id="351" r:id="rId4"/>
    <p:sldId id="352" r:id="rId5"/>
    <p:sldId id="375" r:id="rId6"/>
    <p:sldId id="333" r:id="rId7"/>
    <p:sldId id="377" r:id="rId8"/>
    <p:sldId id="331" r:id="rId9"/>
    <p:sldId id="335" r:id="rId10"/>
    <p:sldId id="362" r:id="rId11"/>
    <p:sldId id="384" r:id="rId12"/>
    <p:sldId id="363" r:id="rId13"/>
    <p:sldId id="336" r:id="rId14"/>
    <p:sldId id="383" r:id="rId15"/>
    <p:sldId id="376" r:id="rId16"/>
    <p:sldId id="339" r:id="rId17"/>
    <p:sldId id="366" r:id="rId18"/>
    <p:sldId id="337" r:id="rId19"/>
    <p:sldId id="338" r:id="rId20"/>
    <p:sldId id="381" r:id="rId21"/>
    <p:sldId id="354" r:id="rId22"/>
    <p:sldId id="367" r:id="rId23"/>
    <p:sldId id="355" r:id="rId24"/>
    <p:sldId id="356" r:id="rId25"/>
    <p:sldId id="357" r:id="rId26"/>
    <p:sldId id="361" r:id="rId27"/>
    <p:sldId id="346" r:id="rId28"/>
    <p:sldId id="368" r:id="rId29"/>
    <p:sldId id="372" r:id="rId30"/>
    <p:sldId id="347" r:id="rId31"/>
    <p:sldId id="350" r:id="rId32"/>
    <p:sldId id="373" r:id="rId33"/>
    <p:sldId id="349" r:id="rId34"/>
    <p:sldId id="369" r:id="rId35"/>
    <p:sldId id="340" r:id="rId36"/>
    <p:sldId id="341" r:id="rId37"/>
    <p:sldId id="342" r:id="rId38"/>
    <p:sldId id="359" r:id="rId39"/>
    <p:sldId id="332" r:id="rId40"/>
    <p:sldId id="365" r:id="rId41"/>
    <p:sldId id="370" r:id="rId42"/>
    <p:sldId id="330" r:id="rId43"/>
    <p:sldId id="329" r:id="rId44"/>
    <p:sldId id="364" r:id="rId45"/>
    <p:sldId id="314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6" userDrawn="1">
          <p15:clr>
            <a:srgbClr val="A4A3A4"/>
          </p15:clr>
        </p15:guide>
        <p15:guide id="3" orient="horz" pos="21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a Christiansen" initials="DC" lastIdx="1" clrIdx="0">
    <p:extLst>
      <p:ext uri="{19B8F6BF-5375-455C-9EA6-DF929625EA0E}">
        <p15:presenceInfo xmlns:p15="http://schemas.microsoft.com/office/powerpoint/2012/main" userId="Davia Christian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2F2F2"/>
    <a:srgbClr val="79D6FF"/>
    <a:srgbClr val="5DCDFF"/>
    <a:srgbClr val="005A8C"/>
    <a:srgbClr val="E1FFE1"/>
    <a:srgbClr val="CCECFF"/>
    <a:srgbClr val="0099FF"/>
    <a:srgbClr val="00344C"/>
    <a:srgbClr val="3FC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70" d="100"/>
          <a:sy n="70" d="100"/>
        </p:scale>
        <p:origin x="1158" y="48"/>
      </p:cViewPr>
      <p:guideLst>
        <p:guide pos="3816"/>
        <p:guide orient="horz" pos="2184"/>
      </p:guideLst>
    </p:cSldViewPr>
  </p:slideViewPr>
  <p:outlineViewPr>
    <p:cViewPr>
      <p:scale>
        <a:sx n="33" d="100"/>
        <a:sy n="33" d="100"/>
      </p:scale>
      <p:origin x="0" y="-739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132"/>
    </p:cViewPr>
  </p:sorterViewPr>
  <p:notesViewPr>
    <p:cSldViewPr snapToGrid="0" snapToObjects="1" showGuides="1">
      <p:cViewPr varScale="1">
        <p:scale>
          <a:sx n="63" d="100"/>
          <a:sy n="63" d="100"/>
        </p:scale>
        <p:origin x="4212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2-05T15:27:38.080" idx="1">
    <p:pos x="10" y="10"/>
    <p:text>Shorten</p:text>
    <p:extLst>
      <p:ext uri="{C676402C-5697-4E1C-873F-D02D1690AC5C}">
        <p15:threadingInfo xmlns:p15="http://schemas.microsoft.com/office/powerpoint/2012/main" timeZoneBias="3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C4C17C-7E7C-4FEC-B62C-2EC79CF227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7C075B-BE3D-49D9-B36A-CFDC1E1A6A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F0176-442A-4234-91CF-68DD85B022D0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51D5B-9ACC-4F7A-8FFF-434578E311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B73B81-98C8-47F4-8EE3-2D536C2469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64E2B-7E83-4383-8FC0-C0783385D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64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FB6F2-8A5C-9647-8FAA-4ADC8237909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6E53C-B540-F24C-A49E-7383CF25F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0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402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85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48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2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21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66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21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5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03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088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1500"/>
              </a:spcBef>
              <a:spcAft>
                <a:spcPts val="15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27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3115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410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948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439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356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038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529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753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964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019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79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8238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859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686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625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943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15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725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15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791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778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1500"/>
              </a:spcBef>
              <a:spcAft>
                <a:spcPts val="15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989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232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39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214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297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762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467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385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42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12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93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15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08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80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98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D87F21-D903-5709-3966-995AF1EA1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895455"/>
            <a:ext cx="11000232" cy="914400"/>
          </a:xfrm>
        </p:spPr>
        <p:txBody>
          <a:bodyPr anchor="ctr">
            <a:noAutofit/>
          </a:bodyPr>
          <a:lstStyle>
            <a:lvl1pPr algn="ctr">
              <a:defRPr sz="4000" spc="200" baseline="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8A6520B-137D-12EE-6230-4E49B52D4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7" y="3909540"/>
            <a:ext cx="11019187" cy="1567828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189" indent="0" algn="ctr">
              <a:buNone/>
              <a:defRPr sz="18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800"/>
            </a:lvl4pPr>
            <a:lvl5pPr marL="1828754" indent="0" algn="ctr">
              <a:buNone/>
              <a:defRPr sz="1800"/>
            </a:lvl5pPr>
            <a:lvl6pPr marL="2285943" indent="0" algn="ctr">
              <a:buNone/>
              <a:defRPr sz="1800"/>
            </a:lvl6pPr>
            <a:lvl7pPr marL="2743131" indent="0" algn="ctr">
              <a:buNone/>
              <a:defRPr sz="1800"/>
            </a:lvl7pPr>
            <a:lvl8pPr marL="3200320" indent="0" algn="ctr">
              <a:buNone/>
              <a:defRPr sz="1800"/>
            </a:lvl8pPr>
            <a:lvl9pPr marL="3657509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Charting the Cs: Cooperation, Communication and Collaboration.&#10;&#10;">
            <a:extLst>
              <a:ext uri="{FF2B5EF4-FFF2-40B4-BE49-F238E27FC236}">
                <a16:creationId xmlns:a16="http://schemas.microsoft.com/office/drawing/2014/main" id="{4B98963F-7B7B-FABC-191C-AE6A08144C6B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34569" y="1449617"/>
            <a:ext cx="5332792" cy="11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51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044" y="1202537"/>
            <a:ext cx="10968403" cy="1508760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F4CADB4-7213-4DA4-9BAF-04CAE8A57AE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07045" y="2785777"/>
            <a:ext cx="5279537" cy="480131"/>
          </a:xfrm>
        </p:spPr>
        <p:txBody>
          <a:bodyPr wrap="square" anchor="ctr" anchorCtr="0">
            <a:noAutofit/>
          </a:bodyPr>
          <a:lstStyle>
            <a:lvl1pPr marL="0" indent="0">
              <a:buNone/>
              <a:defRPr sz="2400" b="1">
                <a:solidFill>
                  <a:srgbClr val="33333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8BB1139-CE22-4070-887A-9C67C183776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92654" y="2801897"/>
            <a:ext cx="5295215" cy="480131"/>
          </a:xfrm>
        </p:spPr>
        <p:txBody>
          <a:bodyPr wrap="square" anchor="ctr" anchorCtr="0">
            <a:noAutofit/>
          </a:bodyPr>
          <a:lstStyle>
            <a:lvl1pPr marL="0" indent="0">
              <a:buNone/>
              <a:defRPr sz="2400" b="1">
                <a:solidFill>
                  <a:srgbClr val="33333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959D295-28EC-FB55-BD5A-D6DA5958AB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999" y="3369255"/>
            <a:ext cx="5264079" cy="3308272"/>
          </a:xfrm>
        </p:spPr>
        <p:txBody>
          <a:bodyPr/>
          <a:lstStyle>
            <a:lvl1pPr>
              <a:defRPr sz="2400"/>
            </a:lvl1pPr>
            <a:lvl2pPr marL="571486" indent="-342891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080" indent="-342891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377" indent="-285744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269" indent="-457189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AD87B26D-9576-9A98-1E9B-89CC9BBD4C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4925" y="3400363"/>
            <a:ext cx="5297067" cy="3277164"/>
          </a:xfrm>
        </p:spPr>
        <p:txBody>
          <a:bodyPr/>
          <a:lstStyle>
            <a:lvl1pPr>
              <a:defRPr sz="2400"/>
            </a:lvl1pPr>
            <a:lvl2pPr marL="571486" indent="-342891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080" indent="-342891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377" indent="-285744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269" indent="-457189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3342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9" y="1202538"/>
            <a:ext cx="10978995" cy="1511808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233C2499-CBBC-380B-EC6B-75FD4226B0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6627" y="2913232"/>
            <a:ext cx="5329237" cy="3493874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DD825A85-EDC6-EC25-A3BC-9CE85347EF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7945" y="2791732"/>
            <a:ext cx="5473003" cy="3775275"/>
          </a:xfrm>
        </p:spPr>
        <p:txBody>
          <a:bodyPr/>
          <a:lstStyle>
            <a:lvl1pPr>
              <a:defRPr sz="2400"/>
            </a:lvl1pPr>
            <a:lvl2pPr marL="571486" indent="-342891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080" indent="-342891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377" indent="-285744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269" indent="-457189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00961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9" y="1202538"/>
            <a:ext cx="10978995" cy="1511808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756F5AF-083E-0F8D-DC11-D0EACF54BD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71449" y="2781219"/>
            <a:ext cx="9249104" cy="378578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31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9" y="1202538"/>
            <a:ext cx="10978995" cy="1511808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411600C6-0950-D396-0EA2-204C1465BC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04069" y="2945364"/>
            <a:ext cx="2481795" cy="146626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41ABE8FF-7476-7B11-3666-D94031FE33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93757" y="4726883"/>
            <a:ext cx="2481795" cy="146626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4343BE-3C4D-2C4E-74DD-DF71BC456D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999" y="2803766"/>
            <a:ext cx="7994909" cy="3763241"/>
          </a:xfrm>
        </p:spPr>
        <p:txBody>
          <a:bodyPr/>
          <a:lstStyle>
            <a:lvl1pPr>
              <a:defRPr sz="2400"/>
            </a:lvl1pPr>
            <a:lvl2pPr marL="571486" indent="-342891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080" indent="-342891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377" indent="-285744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269" indent="-457189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31686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9" y="1202538"/>
            <a:ext cx="10978995" cy="151180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CCA992CC-AACE-A66E-82C6-42E1499376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7945" y="2791730"/>
            <a:ext cx="5473003" cy="3775277"/>
          </a:xfrm>
        </p:spPr>
        <p:txBody>
          <a:bodyPr/>
          <a:lstStyle>
            <a:lvl1pPr marL="0" indent="0">
              <a:buNone/>
              <a:defRPr sz="2400"/>
            </a:lvl1pPr>
            <a:lvl2pPr marL="571486" indent="-342891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080" indent="-342891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377" indent="-285744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269" indent="-457189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  <p:sp>
        <p:nvSpPr>
          <p:cNvPr id="8" name="Chart Placeholder 3">
            <a:extLst>
              <a:ext uri="{FF2B5EF4-FFF2-40B4-BE49-F238E27FC236}">
                <a16:creationId xmlns:a16="http://schemas.microsoft.com/office/drawing/2014/main" id="{41EC0F72-E4F9-5AFA-25F1-2FC552AFF814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256339" y="2912646"/>
            <a:ext cx="5337175" cy="3494088"/>
          </a:xfrm>
          <a:solidFill>
            <a:srgbClr val="FFFFEB"/>
          </a:solidFill>
        </p:spPr>
        <p:txBody>
          <a:bodyPr anchor="ctr" anchorCtr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0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9" y="1202538"/>
            <a:ext cx="10978995" cy="1511808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93270862-6695-9E62-F46C-24C6AA011100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471451" y="2860098"/>
            <a:ext cx="9270124" cy="3706909"/>
          </a:xfrm>
          <a:solidFill>
            <a:srgbClr val="FFFFEB"/>
          </a:solidFill>
        </p:spPr>
        <p:txBody>
          <a:bodyPr anchor="ctr" anchorCtr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81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9" y="1202538"/>
            <a:ext cx="10978995" cy="1511808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42871D3B-EFD7-0358-4211-BB194A270C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7945" y="2791728"/>
            <a:ext cx="5473003" cy="3775279"/>
          </a:xfrm>
        </p:spPr>
        <p:txBody>
          <a:bodyPr/>
          <a:lstStyle>
            <a:lvl1pPr>
              <a:defRPr sz="2400"/>
            </a:lvl1pPr>
            <a:lvl2pPr marL="571486" indent="-342891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080" indent="-342891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377" indent="-285744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269" indent="-457189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BA59E6B1-C196-978A-190D-2A195A0E919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256339" y="2912645"/>
            <a:ext cx="5337175" cy="3494088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 anchorCtr="1"/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1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317" y="1202538"/>
            <a:ext cx="10978995" cy="1511808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able Placeholder 8">
            <a:extLst>
              <a:ext uri="{FF2B5EF4-FFF2-40B4-BE49-F238E27FC236}">
                <a16:creationId xmlns:a16="http://schemas.microsoft.com/office/drawing/2014/main" id="{5C1F04EE-64F7-4626-85E6-AD3232320842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5314" y="2828927"/>
            <a:ext cx="10990263" cy="3370263"/>
          </a:xfrm>
          <a:solidFill>
            <a:srgbClr val="E1FFE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07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D87F21-D903-5709-3966-995AF1EA1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895455"/>
            <a:ext cx="11000232" cy="914400"/>
          </a:xfrm>
        </p:spPr>
        <p:txBody>
          <a:bodyPr anchor="ctr">
            <a:noAutofit/>
          </a:bodyPr>
          <a:lstStyle>
            <a:lvl1pPr algn="ctr">
              <a:defRPr sz="4000" spc="200" baseline="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8A6520B-137D-12EE-6230-4E49B52D4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7" y="3909540"/>
            <a:ext cx="11019187" cy="1567828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189" indent="0" algn="ctr">
              <a:buNone/>
              <a:defRPr sz="18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800"/>
            </a:lvl4pPr>
            <a:lvl5pPr marL="1828754" indent="0" algn="ctr">
              <a:buNone/>
              <a:defRPr sz="1800"/>
            </a:lvl5pPr>
            <a:lvl6pPr marL="2285943" indent="0" algn="ctr">
              <a:buNone/>
              <a:defRPr sz="1800"/>
            </a:lvl6pPr>
            <a:lvl7pPr marL="2743131" indent="0" algn="ctr">
              <a:buNone/>
              <a:defRPr sz="1800"/>
            </a:lvl7pPr>
            <a:lvl8pPr marL="3200320" indent="0" algn="ctr">
              <a:buNone/>
              <a:defRPr sz="1800"/>
            </a:lvl8pPr>
            <a:lvl9pPr marL="3657509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Charting the Cs: Cooperation, Communication and Collaboration.&#10;Statewide Professional Development to Support the Workforce and Low Incidence Disability Areas.&#10;">
            <a:extLst>
              <a:ext uri="{FF2B5EF4-FFF2-40B4-BE49-F238E27FC236}">
                <a16:creationId xmlns:a16="http://schemas.microsoft.com/office/drawing/2014/main" id="{4B98963F-7B7B-FABC-191C-AE6A08144C6B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08335" y="1449617"/>
            <a:ext cx="3950216" cy="87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24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551763CC-479B-32EB-429A-86E9F20884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53537" y="5475074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EA11B5-4164-3D91-0F39-C7D3166C7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893217"/>
            <a:ext cx="11000232" cy="914400"/>
          </a:xfrm>
        </p:spPr>
        <p:txBody>
          <a:bodyPr anchor="ctr">
            <a:noAutofit/>
          </a:bodyPr>
          <a:lstStyle>
            <a:lvl1pPr algn="ctr">
              <a:defRPr sz="3600" spc="200" baseline="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014400A-63E0-DEF7-99B3-5640CF3E0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7" y="3920950"/>
            <a:ext cx="11019187" cy="1459997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189" indent="0" algn="ctr">
              <a:buNone/>
              <a:defRPr sz="18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800"/>
            </a:lvl4pPr>
            <a:lvl5pPr marL="1828754" indent="0" algn="ctr">
              <a:buNone/>
              <a:defRPr sz="1800"/>
            </a:lvl5pPr>
            <a:lvl6pPr marL="2285943" indent="0" algn="ctr">
              <a:buNone/>
              <a:defRPr sz="1800"/>
            </a:lvl6pPr>
            <a:lvl7pPr marL="2743131" indent="0" algn="ctr">
              <a:buNone/>
              <a:defRPr sz="1800"/>
            </a:lvl7pPr>
            <a:lvl8pPr marL="3200320" indent="0" algn="ctr">
              <a:buNone/>
              <a:defRPr sz="1800"/>
            </a:lvl8pPr>
            <a:lvl9pPr marL="3657509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Charting the Cs: Cooperation, Communication and Collaboration.">
            <a:extLst>
              <a:ext uri="{FF2B5EF4-FFF2-40B4-BE49-F238E27FC236}">
                <a16:creationId xmlns:a16="http://schemas.microsoft.com/office/drawing/2014/main" id="{9C69875B-B990-0367-7A65-0CE047DA0AFC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2407" y="1449622"/>
            <a:ext cx="3950216" cy="87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3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D8552C42-EE20-8BA3-D682-E0AFE52F72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91537" y="5463033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5CDCE161-4404-86BE-7F17-D0BF72483D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32036" y="5466321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>
            <a:lvl1pPr>
              <a:defRPr/>
            </a:lvl1pPr>
          </a:lstStyle>
          <a:p>
            <a:r>
              <a:rPr lang="en-US" err="1"/>
              <a:t>xd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964C36-9375-05E4-127A-F13C6890B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905240"/>
            <a:ext cx="11000232" cy="914400"/>
          </a:xfrm>
        </p:spPr>
        <p:txBody>
          <a:bodyPr anchor="ctr">
            <a:noAutofit/>
          </a:bodyPr>
          <a:lstStyle>
            <a:lvl1pPr algn="ctr">
              <a:defRPr sz="3600" spc="200" baseline="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7E3BA4-B1DB-A61A-5C30-C5E29F4C5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7" y="3932973"/>
            <a:ext cx="11019187" cy="1372955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189" indent="0" algn="ctr">
              <a:buNone/>
              <a:defRPr sz="18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800"/>
            </a:lvl4pPr>
            <a:lvl5pPr marL="1828754" indent="0" algn="ctr">
              <a:buNone/>
              <a:defRPr sz="1800"/>
            </a:lvl5pPr>
            <a:lvl6pPr marL="2285943" indent="0" algn="ctr">
              <a:buNone/>
              <a:defRPr sz="1800"/>
            </a:lvl6pPr>
            <a:lvl7pPr marL="2743131" indent="0" algn="ctr">
              <a:buNone/>
              <a:defRPr sz="1800"/>
            </a:lvl7pPr>
            <a:lvl8pPr marL="3200320" indent="0" algn="ctr">
              <a:buNone/>
              <a:defRPr sz="1800"/>
            </a:lvl8pPr>
            <a:lvl9pPr marL="3657509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Charting the Cs: Cooperation, Communication and Collaboration.">
            <a:extLst>
              <a:ext uri="{FF2B5EF4-FFF2-40B4-BE49-F238E27FC236}">
                <a16:creationId xmlns:a16="http://schemas.microsoft.com/office/drawing/2014/main" id="{B3E50EC3-789F-2AC1-F9EE-829BE50A2935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34571" y="1461646"/>
            <a:ext cx="5332792" cy="11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93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D8552C42-EE20-8BA3-D682-E0AFE52F72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91537" y="5463033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5CDCE161-4404-86BE-7F17-D0BF72483D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32036" y="5466321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>
            <a:lvl1pPr>
              <a:defRPr/>
            </a:lvl1pPr>
          </a:lstStyle>
          <a:p>
            <a:r>
              <a:rPr lang="en-US" err="1"/>
              <a:t>xd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964C36-9375-05E4-127A-F13C6890B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905240"/>
            <a:ext cx="11000232" cy="914400"/>
          </a:xfrm>
        </p:spPr>
        <p:txBody>
          <a:bodyPr anchor="ctr">
            <a:noAutofit/>
          </a:bodyPr>
          <a:lstStyle>
            <a:lvl1pPr algn="ctr">
              <a:defRPr sz="3600" spc="200" baseline="0">
                <a:solidFill>
                  <a:srgbClr val="1018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7E3BA4-B1DB-A61A-5C30-C5E29F4C5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7" y="3932973"/>
            <a:ext cx="11019187" cy="1372955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189" indent="0" algn="ctr">
              <a:buNone/>
              <a:defRPr sz="18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800"/>
            </a:lvl4pPr>
            <a:lvl5pPr marL="1828754" indent="0" algn="ctr">
              <a:buNone/>
              <a:defRPr sz="1800"/>
            </a:lvl5pPr>
            <a:lvl6pPr marL="2285943" indent="0" algn="ctr">
              <a:buNone/>
              <a:defRPr sz="1800"/>
            </a:lvl6pPr>
            <a:lvl7pPr marL="2743131" indent="0" algn="ctr">
              <a:buNone/>
              <a:defRPr sz="1800"/>
            </a:lvl7pPr>
            <a:lvl8pPr marL="3200320" indent="0" algn="ctr">
              <a:buNone/>
              <a:defRPr sz="1800"/>
            </a:lvl8pPr>
            <a:lvl9pPr marL="3657509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Charting the Cs: Cooperation, Communication and Collaboration.">
            <a:extLst>
              <a:ext uri="{FF2B5EF4-FFF2-40B4-BE49-F238E27FC236}">
                <a16:creationId xmlns:a16="http://schemas.microsoft.com/office/drawing/2014/main" id="{B3E50EC3-789F-2AC1-F9EE-829BE50A2935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2407" y="1461645"/>
            <a:ext cx="3950216" cy="87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65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14A0210D-9B92-8DC9-2117-5452E534B9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4549" y="5507214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F098BA71-96E0-1B95-3CF7-410A945E72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36004" y="5497977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700D10FB-6484-A297-B7D6-F16920A749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52649" y="5497976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F6D8D22-3F71-9CA6-C1BF-BA2C67179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837" y="2893836"/>
            <a:ext cx="11019187" cy="914400"/>
          </a:xfrm>
        </p:spPr>
        <p:txBody>
          <a:bodyPr anchor="ctr">
            <a:noAutofit/>
          </a:bodyPr>
          <a:lstStyle>
            <a:lvl1pPr algn="ctr">
              <a:defRPr sz="3600" spc="200" baseline="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691BF557-26B1-A827-56A8-5A2772315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7" y="3917320"/>
            <a:ext cx="11019187" cy="1352512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189" indent="0" algn="ctr">
              <a:buNone/>
              <a:defRPr sz="18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800"/>
            </a:lvl4pPr>
            <a:lvl5pPr marL="1828754" indent="0" algn="ctr">
              <a:buNone/>
              <a:defRPr sz="1800"/>
            </a:lvl5pPr>
            <a:lvl6pPr marL="2285943" indent="0" algn="ctr">
              <a:buNone/>
              <a:defRPr sz="1800"/>
            </a:lvl6pPr>
            <a:lvl7pPr marL="2743131" indent="0" algn="ctr">
              <a:buNone/>
              <a:defRPr sz="1800"/>
            </a:lvl7pPr>
            <a:lvl8pPr marL="3200320" indent="0" algn="ctr">
              <a:buNone/>
              <a:defRPr sz="1800"/>
            </a:lvl8pPr>
            <a:lvl9pPr marL="3657509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8" name="Picture 17" descr="Charting the Cs: Cooperation, Communication and Collaboration.">
            <a:extLst>
              <a:ext uri="{FF2B5EF4-FFF2-40B4-BE49-F238E27FC236}">
                <a16:creationId xmlns:a16="http://schemas.microsoft.com/office/drawing/2014/main" id="{B48D9A8F-2C85-F3C9-DADF-62E413748E89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20375" y="1461645"/>
            <a:ext cx="3950216" cy="87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5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551763CC-479B-32EB-429A-86E9F20884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53537" y="5475074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EA11B5-4164-3D91-0F39-C7D3166C7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893217"/>
            <a:ext cx="11000232" cy="914400"/>
          </a:xfrm>
        </p:spPr>
        <p:txBody>
          <a:bodyPr anchor="ctr">
            <a:noAutofit/>
          </a:bodyPr>
          <a:lstStyle>
            <a:lvl1pPr algn="ctr">
              <a:defRPr sz="3600" spc="200" baseline="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014400A-63E0-DEF7-99B3-5640CF3E0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7" y="3920950"/>
            <a:ext cx="11019187" cy="1459997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189" indent="0" algn="ctr">
              <a:buNone/>
              <a:defRPr sz="18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800"/>
            </a:lvl4pPr>
            <a:lvl5pPr marL="1828754" indent="0" algn="ctr">
              <a:buNone/>
              <a:defRPr sz="1800"/>
            </a:lvl5pPr>
            <a:lvl6pPr marL="2285943" indent="0" algn="ctr">
              <a:buNone/>
              <a:defRPr sz="1800"/>
            </a:lvl6pPr>
            <a:lvl7pPr marL="2743131" indent="0" algn="ctr">
              <a:buNone/>
              <a:defRPr sz="1800"/>
            </a:lvl7pPr>
            <a:lvl8pPr marL="3200320" indent="0" algn="ctr">
              <a:buNone/>
              <a:defRPr sz="1800"/>
            </a:lvl8pPr>
            <a:lvl9pPr marL="3657509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Charting the Cs: Cooperation, Communication and Collaboration.">
            <a:extLst>
              <a:ext uri="{FF2B5EF4-FFF2-40B4-BE49-F238E27FC236}">
                <a16:creationId xmlns:a16="http://schemas.microsoft.com/office/drawing/2014/main" id="{9C69875B-B990-0367-7A65-0CE047DA0AFC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34572" y="1449622"/>
            <a:ext cx="5332792" cy="11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87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D8552C42-EE20-8BA3-D682-E0AFE52F72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91537" y="5463033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5CDCE161-4404-86BE-7F17-D0BF72483D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32036" y="5466321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>
            <a:lvl1pPr>
              <a:defRPr/>
            </a:lvl1pPr>
          </a:lstStyle>
          <a:p>
            <a:r>
              <a:rPr lang="en-US" err="1"/>
              <a:t>xd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964C36-9375-05E4-127A-F13C6890B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905240"/>
            <a:ext cx="11000232" cy="914400"/>
          </a:xfrm>
        </p:spPr>
        <p:txBody>
          <a:bodyPr anchor="ctr">
            <a:noAutofit/>
          </a:bodyPr>
          <a:lstStyle>
            <a:lvl1pPr algn="ctr">
              <a:defRPr sz="3600" spc="200" baseline="0">
                <a:solidFill>
                  <a:srgbClr val="1018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7E3BA4-B1DB-A61A-5C30-C5E29F4C5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7" y="3932973"/>
            <a:ext cx="11019187" cy="1372955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333333"/>
                </a:solidFill>
              </a:defRPr>
            </a:lvl1pPr>
            <a:lvl2pPr marL="457189" indent="0" algn="ctr">
              <a:buNone/>
              <a:defRPr sz="18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800"/>
            </a:lvl4pPr>
            <a:lvl5pPr marL="1828754" indent="0" algn="ctr">
              <a:buNone/>
              <a:defRPr sz="1800"/>
            </a:lvl5pPr>
            <a:lvl6pPr marL="2285943" indent="0" algn="ctr">
              <a:buNone/>
              <a:defRPr sz="1800"/>
            </a:lvl6pPr>
            <a:lvl7pPr marL="2743131" indent="0" algn="ctr">
              <a:buNone/>
              <a:defRPr sz="1800"/>
            </a:lvl7pPr>
            <a:lvl8pPr marL="3200320" indent="0" algn="ctr">
              <a:buNone/>
              <a:defRPr sz="1800"/>
            </a:lvl8pPr>
            <a:lvl9pPr marL="3657509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Charting the Cs: Cooperation, Communication and Collaboration.">
            <a:extLst>
              <a:ext uri="{FF2B5EF4-FFF2-40B4-BE49-F238E27FC236}">
                <a16:creationId xmlns:a16="http://schemas.microsoft.com/office/drawing/2014/main" id="{B3E50EC3-789F-2AC1-F9EE-829BE50A2935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34571" y="1461646"/>
            <a:ext cx="5332792" cy="11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4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14A0210D-9B92-8DC9-2117-5452E534B9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4549" y="5507214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F098BA71-96E0-1B95-3CF7-410A945E72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36004" y="5497977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700D10FB-6484-A297-B7D6-F16920A749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52649" y="5497976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F6D8D22-3F71-9CA6-C1BF-BA2C67179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837" y="2893836"/>
            <a:ext cx="11019187" cy="914400"/>
          </a:xfrm>
        </p:spPr>
        <p:txBody>
          <a:bodyPr anchor="ctr">
            <a:noAutofit/>
          </a:bodyPr>
          <a:lstStyle>
            <a:lvl1pPr algn="ctr">
              <a:defRPr sz="3600" spc="200" baseline="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691BF557-26B1-A827-56A8-5A2772315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7" y="3917320"/>
            <a:ext cx="11019187" cy="1352512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189" indent="0" algn="ctr">
              <a:buNone/>
              <a:defRPr sz="18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800"/>
            </a:lvl4pPr>
            <a:lvl5pPr marL="1828754" indent="0" algn="ctr">
              <a:buNone/>
              <a:defRPr sz="1800"/>
            </a:lvl5pPr>
            <a:lvl6pPr marL="2285943" indent="0" algn="ctr">
              <a:buNone/>
              <a:defRPr sz="1800"/>
            </a:lvl6pPr>
            <a:lvl7pPr marL="2743131" indent="0" algn="ctr">
              <a:buNone/>
              <a:defRPr sz="1800"/>
            </a:lvl7pPr>
            <a:lvl8pPr marL="3200320" indent="0" algn="ctr">
              <a:buNone/>
              <a:defRPr sz="1800"/>
            </a:lvl8pPr>
            <a:lvl9pPr marL="3657509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8" name="Picture 17" descr="Charting the Cs: Cooperation, Communication and Collaboration.">
            <a:extLst>
              <a:ext uri="{FF2B5EF4-FFF2-40B4-BE49-F238E27FC236}">
                <a16:creationId xmlns:a16="http://schemas.microsoft.com/office/drawing/2014/main" id="{B48D9A8F-2C85-F3C9-DADF-62E413748E89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34579" y="1461646"/>
            <a:ext cx="5332792" cy="11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14A0210D-9B92-8DC9-2117-5452E534B9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4549" y="5507214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F098BA71-96E0-1B95-3CF7-410A945E72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36004" y="5497977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700D10FB-6484-A297-B7D6-F16920A749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52649" y="5497976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F6D8D22-3F71-9CA6-C1BF-BA2C67179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837" y="2893836"/>
            <a:ext cx="11019187" cy="914400"/>
          </a:xfrm>
        </p:spPr>
        <p:txBody>
          <a:bodyPr anchor="ctr">
            <a:noAutofit/>
          </a:bodyPr>
          <a:lstStyle>
            <a:lvl1pPr algn="ctr">
              <a:defRPr sz="3600" spc="200" baseline="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691BF557-26B1-A827-56A8-5A2772315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7" y="3917320"/>
            <a:ext cx="11019187" cy="1352512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189" indent="0" algn="ctr">
              <a:buNone/>
              <a:defRPr sz="18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800"/>
            </a:lvl4pPr>
            <a:lvl5pPr marL="1828754" indent="0" algn="ctr">
              <a:buNone/>
              <a:defRPr sz="1800"/>
            </a:lvl5pPr>
            <a:lvl6pPr marL="2285943" indent="0" algn="ctr">
              <a:buNone/>
              <a:defRPr sz="1800"/>
            </a:lvl6pPr>
            <a:lvl7pPr marL="2743131" indent="0" algn="ctr">
              <a:buNone/>
              <a:defRPr sz="1800"/>
            </a:lvl7pPr>
            <a:lvl8pPr marL="3200320" indent="0" algn="ctr">
              <a:buNone/>
              <a:defRPr sz="1800"/>
            </a:lvl8pPr>
            <a:lvl9pPr marL="3657509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8" name="Picture 17" descr="Charting the Cs: Cooperation, Communication and Collaboration.">
            <a:extLst>
              <a:ext uri="{FF2B5EF4-FFF2-40B4-BE49-F238E27FC236}">
                <a16:creationId xmlns:a16="http://schemas.microsoft.com/office/drawing/2014/main" id="{B48D9A8F-2C85-F3C9-DADF-62E413748E89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34579" y="1461646"/>
            <a:ext cx="5332792" cy="11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9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9" y="1576250"/>
            <a:ext cx="10978995" cy="870855"/>
          </a:xfrm>
        </p:spPr>
        <p:txBody>
          <a:bodyPr anchor="ctr"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2CE71DD-D39E-430D-92BA-5FB446CDB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10978995" cy="3727144"/>
          </a:xfrm>
        </p:spPr>
        <p:txBody>
          <a:bodyPr/>
          <a:lstStyle>
            <a:lvl1pPr marL="0" indent="0">
              <a:buNone/>
              <a:defRPr sz="2400"/>
            </a:lvl1pPr>
            <a:lvl2pPr marL="571486" indent="-342891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080" indent="-342891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377" indent="-285744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269" indent="-457189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366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901" y="1319500"/>
            <a:ext cx="10999091" cy="1317378"/>
          </a:xfrm>
        </p:spPr>
        <p:txBody>
          <a:bodyPr/>
          <a:lstStyle>
            <a:lvl1pPr>
              <a:defRPr sz="360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244E0FAE-785D-41DB-A5ED-7E6E37EB9E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999" y="2803766"/>
            <a:ext cx="5264079" cy="3787305"/>
          </a:xfrm>
        </p:spPr>
        <p:txBody>
          <a:bodyPr/>
          <a:lstStyle>
            <a:lvl1pPr>
              <a:defRPr sz="2400"/>
            </a:lvl1pPr>
            <a:lvl2pPr marL="571486" indent="-342891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080" indent="-342891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377" indent="-285744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269" indent="-457189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5CFD31C-BA6D-4D5C-87D8-CE8E1BE48B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4925" y="2834873"/>
            <a:ext cx="5297067" cy="3756196"/>
          </a:xfrm>
        </p:spPr>
        <p:txBody>
          <a:bodyPr/>
          <a:lstStyle>
            <a:lvl1pPr>
              <a:defRPr sz="2400"/>
            </a:lvl1pPr>
            <a:lvl2pPr marL="571486" indent="-342891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080" indent="-342891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377" indent="-285744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269" indent="-457189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9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901" y="1368077"/>
            <a:ext cx="10999091" cy="1027679"/>
          </a:xfrm>
        </p:spPr>
        <p:txBody>
          <a:bodyPr/>
          <a:lstStyle>
            <a:lvl1pPr>
              <a:defRPr sz="360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244E0FAE-785D-41DB-A5ED-7E6E37EB9E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000" y="2535748"/>
            <a:ext cx="1883718" cy="1279503"/>
          </a:xfrm>
        </p:spPr>
        <p:txBody>
          <a:bodyPr/>
          <a:lstStyle>
            <a:lvl1pPr>
              <a:defRPr sz="2400"/>
            </a:lvl1pPr>
            <a:lvl2pPr marL="571486" indent="-342891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080" indent="-342891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377" indent="-285744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269" indent="-457189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5CFD31C-BA6D-4D5C-87D8-CE8E1BE48B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2901" y="4182820"/>
            <a:ext cx="1883718" cy="1027679"/>
          </a:xfrm>
        </p:spPr>
        <p:txBody>
          <a:bodyPr/>
          <a:lstStyle>
            <a:lvl1pPr>
              <a:defRPr sz="2400"/>
            </a:lvl1pPr>
            <a:lvl2pPr marL="571486" indent="-342891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080" indent="-342891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377" indent="-285744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269" indent="-457189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9FEBB9A-21EC-14C4-E641-E170409461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81514" y="2535748"/>
            <a:ext cx="1883718" cy="1027679"/>
          </a:xfrm>
        </p:spPr>
        <p:txBody>
          <a:bodyPr/>
          <a:lstStyle>
            <a:lvl1pPr>
              <a:defRPr sz="2400"/>
            </a:lvl1pPr>
            <a:lvl2pPr marL="571486" indent="-342891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080" indent="-342891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377" indent="-285744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269" indent="-457189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  <p:sp>
        <p:nvSpPr>
          <p:cNvPr id="8" name="Text Placeholder 4Placeholder 9">
            <a:extLst>
              <a:ext uri="{FF2B5EF4-FFF2-40B4-BE49-F238E27FC236}">
                <a16:creationId xmlns:a16="http://schemas.microsoft.com/office/drawing/2014/main" id="{CC8FB752-FC07-7F81-7BD3-BBAAFB76A3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81514" y="4532714"/>
            <a:ext cx="1883718" cy="1027679"/>
          </a:xfrm>
        </p:spPr>
        <p:txBody>
          <a:bodyPr/>
          <a:lstStyle>
            <a:lvl1pPr>
              <a:defRPr sz="2400"/>
            </a:lvl1pPr>
            <a:lvl2pPr marL="571486" indent="-342891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080" indent="-342891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377" indent="-285744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269" indent="-457189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4464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949" y="1202079"/>
            <a:ext cx="10972800" cy="15506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950" y="2829711"/>
            <a:ext cx="10972799" cy="3737294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5" name="shape 1">
            <a:extLst>
              <a:ext uri="{FF2B5EF4-FFF2-40B4-BE49-F238E27FC236}">
                <a16:creationId xmlns:a16="http://schemas.microsoft.com/office/drawing/2014/main" id="{E48A509B-6BB4-4E92-A021-9A8C35CD7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6" y="1143001"/>
            <a:ext cx="227655" cy="1686710"/>
          </a:xfrm>
          <a:prstGeom prst="rect">
            <a:avLst/>
          </a:prstGeom>
          <a:solidFill>
            <a:srgbClr val="5DC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Arrow: Right 6" hidden="1">
            <a:extLst>
              <a:ext uri="{FF2B5EF4-FFF2-40B4-BE49-F238E27FC236}">
                <a16:creationId xmlns:a16="http://schemas.microsoft.com/office/drawing/2014/main" id="{C8196219-F9FA-43AF-8C08-4862AF621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2286312" y="0"/>
            <a:ext cx="769259" cy="1143000"/>
          </a:xfrm>
          <a:prstGeom prst="rightArrow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Arrow: Right 3" hidden="1">
            <a:extLst>
              <a:ext uri="{FF2B5EF4-FFF2-40B4-BE49-F238E27FC236}">
                <a16:creationId xmlns:a16="http://schemas.microsoft.com/office/drawing/2014/main" id="{19C48AA6-DA71-507A-44EF-8C9EDDF86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856872" y="-4657"/>
            <a:ext cx="769259" cy="1143000"/>
          </a:xfrm>
          <a:prstGeom prst="rightArrow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shape 1">
            <a:extLst>
              <a:ext uri="{FF2B5EF4-FFF2-40B4-BE49-F238E27FC236}">
                <a16:creationId xmlns:a16="http://schemas.microsoft.com/office/drawing/2014/main" id="{506A197E-CF6F-014B-73BD-EC4CD1BDC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2829711"/>
            <a:ext cx="227655" cy="4026744"/>
          </a:xfrm>
          <a:prstGeom prst="rect">
            <a:avLst/>
          </a:prstGeom>
          <a:solidFill>
            <a:srgbClr val="0083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B14E2158-B56E-871C-3547-A3E502CE3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722370" y="6505476"/>
            <a:ext cx="469631" cy="369332"/>
          </a:xfrm>
          <a:prstGeom prst="rect">
            <a:avLst/>
          </a:prstGeom>
          <a:solidFill>
            <a:srgbClr val="79D6FF"/>
          </a:solidFill>
        </p:spPr>
        <p:txBody>
          <a:bodyPr wrap="square" rtlCol="0">
            <a:spAutoFit/>
          </a:bodyPr>
          <a:lstStyle/>
          <a:p>
            <a:pPr algn="ctr"/>
            <a:fld id="{F31FD07E-5F92-4542-84E8-BF91B59A65FA}" type="slidenum">
              <a:rPr lang="en-US" sz="1800" b="1" smtClean="0"/>
              <a:t>‹#›</a:t>
            </a:fld>
            <a:endParaRPr lang="en-US" sz="18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5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52" r:id="rId8"/>
    <p:sldLayoutId id="2147483701" r:id="rId9"/>
    <p:sldLayoutId id="2147483662" r:id="rId10"/>
    <p:sldLayoutId id="2147483678" r:id="rId11"/>
    <p:sldLayoutId id="2147483686" r:id="rId12"/>
    <p:sldLayoutId id="2147483687" r:id="rId13"/>
    <p:sldLayoutId id="2147483688" r:id="rId14"/>
    <p:sldLayoutId id="2147483689" r:id="rId15"/>
    <p:sldLayoutId id="2147483691" r:id="rId16"/>
    <p:sldLayoutId id="2147483692" r:id="rId17"/>
    <p:sldLayoutId id="2147483697" r:id="rId18"/>
    <p:sldLayoutId id="2147483698" r:id="rId19"/>
    <p:sldLayoutId id="2147483699" r:id="rId20"/>
    <p:sldLayoutId id="2147483700" r:id="rId21"/>
  </p:sldLayoutIdLst>
  <p:hf hdr="0" ft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3600" b="1" kern="1200" cap="none" spc="100" baseline="0">
          <a:solidFill>
            <a:srgbClr val="33333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Clr>
          <a:schemeClr val="accent1"/>
        </a:buClr>
        <a:buSzPct val="100000"/>
        <a:buFont typeface="Tw Cen MT" panose="020B0602020104020603" pitchFamily="34" charset="0"/>
        <a:buNone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71486" indent="-342891" algn="l" defTabSz="914377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003399"/>
        </a:buClr>
        <a:buSzPct val="105000"/>
        <a:buFont typeface="Calibri" panose="020F0502020204030204" pitchFamily="34" charset="0"/>
        <a:buChar char=" "/>
        <a:tabLst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0080" indent="-342891" algn="l" defTabSz="914377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003399"/>
        </a:buClr>
        <a:buSzPct val="8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742932" indent="-28574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7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914377" indent="-285744" algn="l" defTabSz="914377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003399"/>
        </a:buClr>
        <a:buSzPct val="94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257269" indent="-457189" algn="l" defTabSz="914377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003399"/>
        </a:buClr>
        <a:buSzPct val="80000"/>
        <a:buFont typeface="Courier New" panose="02070309020205020404" pitchFamily="49" charset="0"/>
        <a:buChar char="o"/>
        <a:tabLst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1031849" indent="-234945" algn="l" defTabSz="914377" rtl="0" eaLnBrk="1" latinLnBrk="0" hangingPunct="1">
        <a:lnSpc>
          <a:spcPct val="90000"/>
        </a:lnSpc>
        <a:spcBef>
          <a:spcPts val="200"/>
        </a:spcBef>
        <a:spcAft>
          <a:spcPts val="1200"/>
        </a:spcAft>
        <a:buClr>
          <a:srgbClr val="101820"/>
        </a:buClr>
        <a:buFont typeface="Wingdings 3" pitchFamily="18" charset="2"/>
        <a:buChar char="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2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2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zuX_z7CG8xmLGJJYCoZD-Pc64PryLoyQQiVV6jLdILk/edit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cs.google.com/document/d/1vcYk2g2h9bsEdqCi3RywSU46IN601ytYhcdVNt1KRQc/edit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nlowincidenceprojects.org/Projects/otpt/index.html" TargetMode="External"/><Relationship Id="rId3" Type="http://schemas.openxmlformats.org/officeDocument/2006/relationships/hyperlink" Target="https://education.mn.gov/MDE/dse/sped/sec/" TargetMode="External"/><Relationship Id="rId7" Type="http://schemas.openxmlformats.org/officeDocument/2006/relationships/hyperlink" Target="https://www2.ed.gov/about/offices/list/osers/transition/index.html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ransitionta.org/topics/secondary-education/transition-planning/" TargetMode="External"/><Relationship Id="rId5" Type="http://schemas.openxmlformats.org/officeDocument/2006/relationships/hyperlink" Target="https://osepideasthatwork.org/federal-resources-stakeholders/topical-issues/transition-resources-practitioners" TargetMode="External"/><Relationship Id="rId10" Type="http://schemas.openxmlformats.org/officeDocument/2006/relationships/hyperlink" Target="https://www.aota.org/practice/practice-settings/-/media/e7371c748756467ba101d6966bb98eb2.ashx#:~:text=More%20than%2020%25%20of%20the,districts%20(AOTA%2C%202010)" TargetMode="External"/><Relationship Id="rId4" Type="http://schemas.openxmlformats.org/officeDocument/2006/relationships/hyperlink" Target="https://www.transitionsusa.org/developmental-disability-awareness-month-5-valuables-resources-transitions-usa-offers-to-its-students/" TargetMode="External"/><Relationship Id="rId9" Type="http://schemas.openxmlformats.org/officeDocument/2006/relationships/hyperlink" Target="https://mnlowincidenceprojects.org/Projects/otpt/otptResources.html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daviachristiansen@gmail.com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5B690-0D7C-264E-8102-7D8DC99BB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895454"/>
            <a:ext cx="11000232" cy="1567827"/>
          </a:xfrm>
        </p:spPr>
        <p:txBody>
          <a:bodyPr>
            <a:normAutofit/>
          </a:bodyPr>
          <a:lstStyle/>
          <a:p>
            <a:r>
              <a:rPr lang="en-US" dirty="0"/>
              <a:t>Integrating Occupational Therapy within Secondary Education Outcomes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B21E05C-DEC3-4736-9603-381CABD2E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7" y="4640366"/>
            <a:ext cx="11019187" cy="83700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Provided by Davia Christiansen DOT, MSEd, MHA, MHI, OTR/L</a:t>
            </a:r>
          </a:p>
          <a:p>
            <a:r>
              <a:rPr lang="en-US" dirty="0"/>
              <a:t>Statewide Professional Development to Support the Workforce and Low Incidence Disability Areas</a:t>
            </a:r>
          </a:p>
        </p:txBody>
      </p:sp>
    </p:spTree>
    <p:extLst>
      <p:ext uri="{BB962C8B-B14F-4D97-AF65-F5344CB8AC3E}">
        <p14:creationId xmlns:p14="http://schemas.microsoft.com/office/powerpoint/2010/main" val="1167532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345B1-E83E-9C67-7FB7-C71A2D1A8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Set MEASURABLE and REALISTIC functional goals related to: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806D59FA-D3A9-C0EB-45CB-4563FF97AA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ndependent Living Program &#10;">
            <a:extLst>
              <a:ext uri="{FF2B5EF4-FFF2-40B4-BE49-F238E27FC236}">
                <a16:creationId xmlns:a16="http://schemas.microsoft.com/office/drawing/2014/main" id="{6D9395A8-9C5E-3D74-C554-130499ABC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1" y="2778492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BF11F0-C91C-C4A3-B9B5-74BD7CA950DE}"/>
              </a:ext>
            </a:extLst>
          </p:cNvPr>
          <p:cNvSpPr txBox="1"/>
          <p:nvPr/>
        </p:nvSpPr>
        <p:spPr>
          <a:xfrm>
            <a:off x="570231" y="5247444"/>
            <a:ext cx="349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Independent Living</a:t>
            </a:r>
          </a:p>
        </p:txBody>
      </p:sp>
      <p:pic>
        <p:nvPicPr>
          <p:cNvPr id="2052" name="Picture 4" descr="Growing scope of technical and vocational education and  training studies.">
            <a:extLst>
              <a:ext uri="{FF2B5EF4-FFF2-40B4-BE49-F238E27FC236}">
                <a16:creationId xmlns:a16="http://schemas.microsoft.com/office/drawing/2014/main" id="{4F62F5DD-DC15-3D82-FBB5-A60F51E40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1" y="3061779"/>
            <a:ext cx="31115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22870C-1D70-9FDC-7A60-2DAD222B8464}"/>
              </a:ext>
            </a:extLst>
          </p:cNvPr>
          <p:cNvSpPr txBox="1"/>
          <p:nvPr/>
        </p:nvSpPr>
        <p:spPr>
          <a:xfrm>
            <a:off x="5042779" y="5721002"/>
            <a:ext cx="248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Vocational Skills</a:t>
            </a:r>
          </a:p>
        </p:txBody>
      </p:sp>
      <p:pic>
        <p:nvPicPr>
          <p:cNvPr id="2054" name="Picture 6" descr="Why community engagement is as important &#10;">
            <a:extLst>
              <a:ext uri="{FF2B5EF4-FFF2-40B4-BE49-F238E27FC236}">
                <a16:creationId xmlns:a16="http://schemas.microsoft.com/office/drawing/2014/main" id="{56DFC263-E674-8C88-89BF-5EA8E6F1F59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471" y="2748996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7A1B71-E2BC-F93E-4493-D15ECE1943E9}"/>
              </a:ext>
            </a:extLst>
          </p:cNvPr>
          <p:cNvSpPr txBox="1"/>
          <p:nvPr/>
        </p:nvSpPr>
        <p:spPr>
          <a:xfrm>
            <a:off x="8383510" y="5241174"/>
            <a:ext cx="3424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Community Engagement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0291253-18AE-0FD4-4B33-4D3E11161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107556" y="2565068"/>
            <a:ext cx="1904145" cy="658372"/>
          </a:xfrm>
          <a:prstGeom prst="straightConnector1">
            <a:avLst/>
          </a:prstGeom>
          <a:ln w="2857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FC3ADE8-67F7-953D-27BA-22D2EDD26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17715" y="2555181"/>
            <a:ext cx="2203339" cy="6252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9E1630B-CCD7-5A58-8CEB-95ECCE2AF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17715" y="2549571"/>
            <a:ext cx="156569" cy="546567"/>
          </a:xfrm>
          <a:prstGeom prst="straightConnector1">
            <a:avLst/>
          </a:prstGeom>
          <a:ln w="2857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456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04428-C093-C452-1197-4F80D7044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Intervention Strategies 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6AA31D-30A5-3487-A2B4-53DF783FCE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891" indent="-342891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Reframe the teacher’s perspective</a:t>
            </a:r>
          </a:p>
          <a:p>
            <a:pPr marL="342891" indent="-342891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Improve the student’s skills</a:t>
            </a:r>
          </a:p>
          <a:p>
            <a:pPr marL="342891" indent="-342891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Adapt the task</a:t>
            </a:r>
          </a:p>
          <a:p>
            <a:pPr marL="342891" indent="-342891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Adapt the environment</a:t>
            </a:r>
          </a:p>
          <a:p>
            <a:pPr marL="342891" indent="-342891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Adapt the routine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C53014-A103-6A99-EE4F-5815B16F3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97" t="2130" r="4491" b="3426"/>
          <a:stretch/>
        </p:blipFill>
        <p:spPr>
          <a:xfrm>
            <a:off x="7070871" y="2281874"/>
            <a:ext cx="4658838" cy="384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54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A9CADE-278C-621E-D663-52B089F34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44" y="1425921"/>
            <a:ext cx="10968403" cy="1237972"/>
          </a:xfrm>
        </p:spPr>
        <p:txBody>
          <a:bodyPr/>
          <a:lstStyle/>
          <a:p>
            <a:r>
              <a:rPr lang="en-US" sz="4400" dirty="0"/>
              <a:t>What are the types of services?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F55A38-F2F3-4218-7011-C0DB9AFC9D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7490" y="2783384"/>
            <a:ext cx="5264078" cy="480131"/>
          </a:xfrm>
        </p:spPr>
        <p:txBody>
          <a:bodyPr/>
          <a:lstStyle/>
          <a:p>
            <a:pPr marL="0" marR="0" lvl="0" indent="0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lang="en-US" sz="24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Direct Services</a:t>
            </a:r>
            <a:endParaRPr lang="en-US" sz="3200" dirty="0">
              <a:effectLst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8E42C15-17AB-C3B3-97CC-36A14B02DC7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22999" y="3369255"/>
            <a:ext cx="4293033" cy="206282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i="1" dirty="0">
                <a:solidFill>
                  <a:srgbClr val="374151"/>
                </a:solidFill>
              </a:rPr>
              <a:t>In-person interaction between a professional and the student.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1B7207D-42AB-7CF9-60BB-05A12070D7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71934" y="2784750"/>
            <a:ext cx="5297067" cy="584505"/>
          </a:xfr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lang="en-US" sz="24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Indirect Services</a:t>
            </a:r>
            <a:endParaRPr lang="en-US" sz="3200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7492EF9-A8EC-7C5B-F630-CCA5071AF3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4896" y="3488746"/>
            <a:ext cx="5121936" cy="480131"/>
          </a:xfrm>
        </p:spPr>
        <p:txBody>
          <a:bodyPr anchor="t"/>
          <a:lstStyle/>
          <a:p>
            <a:r>
              <a:rPr lang="en-US" sz="3200" b="0" i="1" dirty="0"/>
              <a:t>Support students through collaboration, consultation, or support to other individuals. Indirect services can include direct intervention.</a:t>
            </a:r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2959806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07E9-C365-9863-31F1-BF69B4EBC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89" y="1468355"/>
            <a:ext cx="11221548" cy="1067438"/>
          </a:xfrm>
        </p:spPr>
        <p:txBody>
          <a:bodyPr/>
          <a:lstStyle/>
          <a:p>
            <a:r>
              <a:rPr lang="en-US" sz="4400" dirty="0"/>
              <a:t>Are Services a Continuum or Separate Paths?</a:t>
            </a:r>
          </a:p>
        </p:txBody>
      </p:sp>
      <p:pic>
        <p:nvPicPr>
          <p:cNvPr id="18" name="Picture 17" descr="Define Indirect OT services">
            <a:extLst>
              <a:ext uri="{FF2B5EF4-FFF2-40B4-BE49-F238E27FC236}">
                <a16:creationId xmlns:a16="http://schemas.microsoft.com/office/drawing/2014/main" id="{668DC2AB-6CB2-7889-2BBB-FEA53EA33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17" y="2541563"/>
            <a:ext cx="6678469" cy="3308461"/>
          </a:xfrm>
          <a:prstGeom prst="rect">
            <a:avLst/>
          </a:prstGeom>
        </p:spPr>
      </p:pic>
      <p:pic>
        <p:nvPicPr>
          <p:cNvPr id="19" name="Picture 18" descr="Define Direct OT services">
            <a:extLst>
              <a:ext uri="{FF2B5EF4-FFF2-40B4-BE49-F238E27FC236}">
                <a16:creationId xmlns:a16="http://schemas.microsoft.com/office/drawing/2014/main" id="{0BDA51FE-3363-E37B-F904-3A30939C38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284"/>
          <a:stretch/>
        </p:blipFill>
        <p:spPr>
          <a:xfrm>
            <a:off x="6987344" y="2541563"/>
            <a:ext cx="4592167" cy="273660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DE46A5F-4DF2-C364-66F8-4C4C2CB1FC07}"/>
              </a:ext>
            </a:extLst>
          </p:cNvPr>
          <p:cNvSpPr txBox="1"/>
          <p:nvPr/>
        </p:nvSpPr>
        <p:spPr>
          <a:xfrm>
            <a:off x="7569850" y="5485959"/>
            <a:ext cx="2543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(Cahill &amp;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Bazyk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 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36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927E2-F6AD-8AE5-2A5F-4AE7A4EBD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02" y="1606578"/>
            <a:ext cx="7148233" cy="753854"/>
          </a:xfrm>
        </p:spPr>
        <p:txBody>
          <a:bodyPr/>
          <a:lstStyle/>
          <a:p>
            <a:r>
              <a:rPr lang="en-US" sz="4400" dirty="0"/>
              <a:t>What is</a:t>
            </a:r>
            <a:r>
              <a:rPr lang="en-US" sz="4400" i="1" dirty="0"/>
              <a:t> Indirect </a:t>
            </a:r>
            <a:r>
              <a:rPr lang="en-US" sz="4400" dirty="0"/>
              <a:t>Service?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5F478-949C-717D-9645-6509547B9E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999" y="2459736"/>
            <a:ext cx="5264079" cy="3751091"/>
          </a:xfrm>
        </p:spPr>
        <p:txBody>
          <a:bodyPr/>
          <a:lstStyle/>
          <a:p>
            <a:pPr marL="114297"/>
            <a:r>
              <a:rPr lang="en-US" b="1" i="0" dirty="0">
                <a:solidFill>
                  <a:srgbClr val="374151"/>
                </a:solidFill>
                <a:effectLst/>
              </a:rPr>
              <a:t>Consultation: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provide guidance and support to general education teachers, parents, or other service providers to implement effective strategies.</a:t>
            </a:r>
          </a:p>
          <a:p>
            <a:pPr marL="114297"/>
            <a:r>
              <a:rPr lang="en-US" b="1" i="0" dirty="0">
                <a:solidFill>
                  <a:srgbClr val="374151"/>
                </a:solidFill>
                <a:effectLst/>
              </a:rPr>
              <a:t>Professional Development: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Training on inclusive practices, differentiated instruction, or strategies </a:t>
            </a:r>
          </a:p>
          <a:p>
            <a:pPr marL="114297"/>
            <a:r>
              <a:rPr lang="en-US" dirty="0">
                <a:solidFill>
                  <a:srgbClr val="374151"/>
                </a:solidFill>
              </a:rPr>
              <a:t>*</a:t>
            </a:r>
            <a:r>
              <a:rPr lang="en-US" b="1" i="1" dirty="0">
                <a:solidFill>
                  <a:srgbClr val="374151"/>
                </a:solidFill>
              </a:rPr>
              <a:t>Direct Services </a:t>
            </a:r>
            <a:r>
              <a:rPr lang="en-US" dirty="0">
                <a:solidFill>
                  <a:srgbClr val="374151"/>
                </a:solidFill>
              </a:rPr>
              <a:t>can be included within Indirect Programming.</a:t>
            </a:r>
            <a:endParaRPr lang="en-US" dirty="0">
              <a:solidFill>
                <a:srgbClr val="374151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85BC9-E309-31C3-25B6-DCD51D157E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4925" y="2454631"/>
            <a:ext cx="5297067" cy="3756196"/>
          </a:xfrm>
        </p:spPr>
        <p:txBody>
          <a:bodyPr/>
          <a:lstStyle/>
          <a:p>
            <a:pPr marL="114297"/>
            <a:r>
              <a:rPr lang="en-US" b="1" i="0" dirty="0">
                <a:solidFill>
                  <a:srgbClr val="374151"/>
                </a:solidFill>
                <a:effectLst/>
              </a:rPr>
              <a:t>Parent Training and Support: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Providing resources, workshops, or information to parents to help them support their child's learning and development.</a:t>
            </a:r>
          </a:p>
          <a:p>
            <a:pPr marL="114297"/>
            <a:r>
              <a:rPr lang="en-US" b="1" i="0" dirty="0">
                <a:solidFill>
                  <a:srgbClr val="374151"/>
                </a:solidFill>
                <a:effectLst/>
              </a:rPr>
              <a:t>Collaborative Planning: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Working with a team to develop and implement accommodations or/and modifications within the education setting.</a:t>
            </a:r>
          </a:p>
        </p:txBody>
      </p:sp>
    </p:spTree>
    <p:extLst>
      <p:ext uri="{BB962C8B-B14F-4D97-AF65-F5344CB8AC3E}">
        <p14:creationId xmlns:p14="http://schemas.microsoft.com/office/powerpoint/2010/main" val="1805222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184F9D-977B-3D16-20F1-01B1DE902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3514063"/>
            <a:ext cx="11000232" cy="845287"/>
          </a:xfrm>
        </p:spPr>
        <p:txBody>
          <a:bodyPr/>
          <a:lstStyle/>
          <a:p>
            <a:r>
              <a:rPr lang="en-US" sz="4400" dirty="0"/>
              <a:t>Accommodations vs Modifications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101D33A-EE16-1386-4DAC-937220AA1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7" y="4455934"/>
            <a:ext cx="11019187" cy="1234095"/>
          </a:xfrm>
        </p:spPr>
        <p:txBody>
          <a:bodyPr/>
          <a:lstStyle/>
          <a:p>
            <a:r>
              <a:rPr lang="en-US" sz="3200" dirty="0"/>
              <a:t>Occupational Therapy Considerations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55741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2028A6B-9D11-FC8E-284B-F96B23558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Occupational Therapy Considerations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7A1374-C797-EC8C-4566-0E916499C4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4518" y="2608290"/>
            <a:ext cx="10856965" cy="3158714"/>
          </a:xfrm>
        </p:spPr>
        <p:txBody>
          <a:bodyPr/>
          <a:lstStyle/>
          <a:p>
            <a:pPr marL="342891" indent="-34289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Activities of daily living</a:t>
            </a:r>
          </a:p>
          <a:p>
            <a:pPr marL="342891" indent="-34289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Cognitive-based interventions</a:t>
            </a:r>
          </a:p>
          <a:p>
            <a:pPr marL="342891" indent="-34289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Technology-based interventions</a:t>
            </a:r>
          </a:p>
          <a:p>
            <a:pPr marL="342891" indent="-34289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Instrumental activities of daily living</a:t>
            </a:r>
          </a:p>
          <a:p>
            <a:pPr marL="342891" indent="-34289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Safety, driving, and communication management</a:t>
            </a:r>
          </a:p>
          <a:p>
            <a:pPr marL="342891" indent="-34289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Play and leisure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9771B5-5F5C-5958-1DE3-9B841B573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622" y="3023297"/>
            <a:ext cx="3816351" cy="36600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3B98AA-4D52-1A8C-5E09-75D3021A071E}"/>
              </a:ext>
            </a:extLst>
          </p:cNvPr>
          <p:cNvSpPr txBox="1"/>
          <p:nvPr/>
        </p:nvSpPr>
        <p:spPr>
          <a:xfrm>
            <a:off x="5854110" y="5632093"/>
            <a:ext cx="2659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(Cahill &amp; Beisbier, 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680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58CB5E-3147-9E86-C7D8-8292ED5B7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Accommodations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DBB9EF-C18F-46A1-4DB6-CDBEC52F36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10978995" cy="3224894"/>
          </a:xfrm>
        </p:spPr>
        <p:txBody>
          <a:bodyPr/>
          <a:lstStyle/>
          <a:p>
            <a:r>
              <a:rPr lang="en-US" sz="3600" dirty="0">
                <a:solidFill>
                  <a:srgbClr val="000000"/>
                </a:solidFill>
              </a:rPr>
              <a:t>Accommodations are </a:t>
            </a:r>
            <a:r>
              <a:rPr lang="en-US" sz="3600" b="1" i="1" dirty="0">
                <a:solidFill>
                  <a:srgbClr val="000000"/>
                </a:solidFill>
              </a:rPr>
              <a:t>adjustments made to the way tasks are presented or completed</a:t>
            </a:r>
            <a:r>
              <a:rPr lang="en-US" sz="3600" dirty="0">
                <a:solidFill>
                  <a:srgbClr val="000000"/>
                </a:solidFill>
              </a:rPr>
              <a:t> without altering the content or learning expectations. They help students access information and demonstrate their knowledge without changing the fundamental nature of the task.</a:t>
            </a:r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F48067-CAFA-3DEC-8A8F-733E65528557}"/>
              </a:ext>
            </a:extLst>
          </p:cNvPr>
          <p:cNvSpPr txBox="1"/>
          <p:nvPr/>
        </p:nvSpPr>
        <p:spPr>
          <a:xfrm>
            <a:off x="8497076" y="5242768"/>
            <a:ext cx="3045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(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Keptner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&amp; McCarthy, 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199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7733F-280D-E6F2-DB45-FCA66B55C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Modifications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0C650-7D2F-8337-D341-E2AF52C128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10978995" cy="2469139"/>
          </a:xfrm>
        </p:spPr>
        <p:txBody>
          <a:bodyPr/>
          <a:lstStyle/>
          <a:p>
            <a:r>
              <a:rPr lang="en-US" sz="3600" dirty="0">
                <a:solidFill>
                  <a:srgbClr val="000000"/>
                </a:solidFill>
              </a:rPr>
              <a:t>Modifications involve </a:t>
            </a:r>
            <a:r>
              <a:rPr lang="en-US" sz="3600" b="1" i="1" dirty="0">
                <a:solidFill>
                  <a:srgbClr val="000000"/>
                </a:solidFill>
              </a:rPr>
              <a:t>changing the content, curriculum, or expectations</a:t>
            </a:r>
            <a:r>
              <a:rPr lang="en-US" sz="3600" dirty="0">
                <a:solidFill>
                  <a:srgbClr val="000000"/>
                </a:solidFill>
              </a:rPr>
              <a:t> of what a student is taught or expected to learn. Modifications are more substantial adjustments that may alter the curriculum to meet the student's individual needs.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BB550F-C0C5-07C9-264C-2E3542825163}"/>
              </a:ext>
            </a:extLst>
          </p:cNvPr>
          <p:cNvSpPr txBox="1"/>
          <p:nvPr/>
        </p:nvSpPr>
        <p:spPr>
          <a:xfrm flipH="1">
            <a:off x="7324791" y="5272905"/>
            <a:ext cx="3032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(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Keptner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&amp; McCarthy, 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767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68A28-0DA9-3EA4-501F-B608A62BE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“Functional”?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D9BE8-38E8-92B4-5290-33A42FE908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541181"/>
            <a:ext cx="10978995" cy="3519377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roviding a student with dyslexia access to audiobooks: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		Functional 	Non-Functional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								</a:t>
            </a:r>
            <a:r>
              <a:rPr lang="en-US" b="1" i="1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Accommodation</a:t>
            </a:r>
            <a:endParaRPr lang="en-US" i="1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dapting a science experiment to simplify procedures for a student with motor coordination difficulties:					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		Functional 	Non-Functional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</a:rPr>
              <a:t>								</a:t>
            </a:r>
            <a:r>
              <a:rPr lang="en-US" b="1" i="1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Modification</a:t>
            </a:r>
          </a:p>
        </p:txBody>
      </p:sp>
      <p:sp>
        <p:nvSpPr>
          <p:cNvPr id="4" name="Donut 3">
            <a:extLst>
              <a:ext uri="{FF2B5EF4-FFF2-40B4-BE49-F238E27FC236}">
                <a16:creationId xmlns:a16="http://schemas.microsoft.com/office/drawing/2014/main" id="{812A6C9A-42EA-DE1F-197C-1FCC14B2A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93901" y="4966991"/>
            <a:ext cx="2260601" cy="89773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>
            <a:extLst>
              <a:ext uri="{FF2B5EF4-FFF2-40B4-BE49-F238E27FC236}">
                <a16:creationId xmlns:a16="http://schemas.microsoft.com/office/drawing/2014/main" id="{7EBA5A76-4CFC-049D-FCC5-148A518F4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93901" y="2897011"/>
            <a:ext cx="2260600" cy="89773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729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38C688-48EA-AF42-D7CA-48485E019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IDEA and Occupational Therapist School-Based Role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636D40-85EA-1471-2B1D-2472CE97F8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n-US" sz="3600" dirty="0">
                <a:solidFill>
                  <a:srgbClr val="333333"/>
                </a:solidFill>
              </a:rPr>
              <a:t>IDEA legislation and </a:t>
            </a:r>
            <a:r>
              <a:rPr lang="en-US" sz="3600" i="1" dirty="0">
                <a:solidFill>
                  <a:srgbClr val="333333"/>
                </a:solidFill>
              </a:rPr>
              <a:t>Related Special Education Service</a:t>
            </a:r>
            <a:r>
              <a:rPr lang="en-US" sz="3600" dirty="0">
                <a:solidFill>
                  <a:srgbClr val="333333"/>
                </a:solidFill>
              </a:rPr>
              <a:t> requires Occupational Therapists to provide support that is educationally relevant, or is required to assist a child with a disability to benefit from special education following due process to aim at helping children learn and perform school tasks </a:t>
            </a:r>
            <a:r>
              <a:rPr lang="en-US" b="0" i="0" dirty="0">
                <a:solidFill>
                  <a:srgbClr val="333333"/>
                </a:solidFill>
                <a:effectLst/>
              </a:rPr>
              <a:t>(</a:t>
            </a:r>
            <a:r>
              <a:rPr lang="en-US" dirty="0"/>
              <a:t>MN Low Incidence Project, 2014).</a:t>
            </a:r>
            <a:endParaRPr lang="en-US" b="0" i="0" dirty="0">
              <a:solidFill>
                <a:srgbClr val="3333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01486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3DF6B-0CE6-0B41-2FC5-42102F669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90" y="1576250"/>
            <a:ext cx="5203520" cy="870855"/>
          </a:xfrm>
        </p:spPr>
        <p:txBody>
          <a:bodyPr/>
          <a:lstStyle/>
          <a:p>
            <a:r>
              <a:rPr lang="en-US" sz="4400" dirty="0"/>
              <a:t>Assistive Technology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86C67-A0B0-EB48-FFDF-17706CFF5B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10978995" cy="2940604"/>
          </a:xfrm>
        </p:spPr>
        <p:txBody>
          <a:bodyPr/>
          <a:lstStyle/>
          <a:p>
            <a:r>
              <a:rPr lang="en-US" sz="3600" dirty="0">
                <a:solidFill>
                  <a:srgbClr val="374151"/>
                </a:solidFill>
              </a:rPr>
              <a:t>Tools and devices that are used to support students with disabilities in an educational setting. These technologies are designed to help students participate </a:t>
            </a:r>
            <a:r>
              <a:rPr lang="en-US" sz="3600" b="1" i="1" dirty="0">
                <a:solidFill>
                  <a:srgbClr val="374151"/>
                </a:solidFill>
              </a:rPr>
              <a:t>more fully</a:t>
            </a:r>
            <a:r>
              <a:rPr lang="en-US" sz="3600" dirty="0">
                <a:solidFill>
                  <a:srgbClr val="374151"/>
                </a:solidFill>
              </a:rPr>
              <a:t> in classroom activities, access curriculum materials, and enhance their overall learning experience. 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71275C-A784-028D-0ACF-B870B1853958}"/>
              </a:ext>
            </a:extLst>
          </p:cNvPr>
          <p:cNvSpPr txBox="1"/>
          <p:nvPr/>
        </p:nvSpPr>
        <p:spPr>
          <a:xfrm flipH="1">
            <a:off x="8055170" y="5375038"/>
            <a:ext cx="3057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(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Keptner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&amp; McCarthy, 2020)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77CFAF-549A-B407-A296-177B6F44A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19572"/>
            <a:ext cx="5816908" cy="111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09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C36B1-2064-0C6D-C4BC-2A1CFB24C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Functional Accommodations and Modifications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C9CAE-20BB-5E0E-3175-5C9F34173F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9" y="2803766"/>
            <a:ext cx="6670814" cy="3107936"/>
          </a:xfrm>
        </p:spPr>
        <p:txBody>
          <a:bodyPr/>
          <a:lstStyle/>
          <a:p>
            <a:pPr marL="342891" indent="-342891">
              <a:buAutoNum type="arabicPeriod"/>
            </a:pPr>
            <a:r>
              <a:rPr lang="en-US" sz="3200" dirty="0">
                <a:solidFill>
                  <a:srgbClr val="000000"/>
                </a:solidFill>
              </a:rPr>
              <a:t> Individualized approach</a:t>
            </a:r>
          </a:p>
          <a:p>
            <a:pPr marL="342891" indent="-342891">
              <a:buAutoNum type="arabicPeriod"/>
            </a:pPr>
            <a:r>
              <a:rPr lang="en-US" sz="3200" dirty="0">
                <a:solidFill>
                  <a:srgbClr val="000000"/>
                </a:solidFill>
              </a:rPr>
              <a:t> Assessment-based</a:t>
            </a:r>
          </a:p>
          <a:p>
            <a:pPr marL="342891" indent="-342891">
              <a:buAutoNum type="arabicPeriod"/>
            </a:pPr>
            <a:r>
              <a:rPr lang="en-US" sz="3200" dirty="0">
                <a:solidFill>
                  <a:srgbClr val="000000"/>
                </a:solidFill>
              </a:rPr>
              <a:t> Adherence to curriculum standards</a:t>
            </a:r>
          </a:p>
          <a:p>
            <a:pPr marL="342891" indent="-342891">
              <a:buAutoNum type="arabicPeriod"/>
            </a:pPr>
            <a:r>
              <a:rPr lang="en-US" sz="3200" dirty="0">
                <a:solidFill>
                  <a:srgbClr val="000000"/>
                </a:solidFill>
              </a:rPr>
              <a:t> Goal of independence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8D5758-B3D2-FF76-D5C6-2255D44B1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459" y="2714347"/>
            <a:ext cx="3507971" cy="294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65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95496-2A36-53D9-0D61-86563A106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01" y="1319500"/>
            <a:ext cx="9040829" cy="1317378"/>
          </a:xfrm>
        </p:spPr>
        <p:txBody>
          <a:bodyPr/>
          <a:lstStyle/>
          <a:p>
            <a:r>
              <a:rPr lang="en-US" sz="4400" dirty="0"/>
              <a:t>Free Google Extension Tools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BE2FE9-80EA-DD77-64E2-F2C2E9C7FF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999" y="2803767"/>
            <a:ext cx="5264079" cy="2980346"/>
          </a:xfrm>
        </p:spPr>
        <p:txBody>
          <a:bodyPr/>
          <a:lstStyle/>
          <a:p>
            <a:pPr marL="571486" indent="-57148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374151"/>
                </a:solidFill>
              </a:rPr>
              <a:t>Read &amp; Write for Google Chrome</a:t>
            </a:r>
          </a:p>
          <a:p>
            <a:pPr marL="571486" indent="-57148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374151"/>
                </a:solidFill>
              </a:rPr>
              <a:t>Grammarly</a:t>
            </a:r>
          </a:p>
          <a:p>
            <a:pPr marL="571486" indent="-57148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374151"/>
                </a:solidFill>
              </a:rPr>
              <a:t>Google Keep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383AF-3978-701E-E32F-4DECB767CB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4925" y="2834873"/>
            <a:ext cx="5297067" cy="2853546"/>
          </a:xfrm>
        </p:spPr>
        <p:txBody>
          <a:bodyPr/>
          <a:lstStyle/>
          <a:p>
            <a:pPr marL="571486" indent="-57148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374151"/>
                </a:solidFill>
              </a:rPr>
              <a:t>SpeakIt</a:t>
            </a:r>
            <a:r>
              <a:rPr lang="en-US" sz="4000" dirty="0">
                <a:solidFill>
                  <a:srgbClr val="374151"/>
                </a:solidFill>
              </a:rPr>
              <a:t>! </a:t>
            </a:r>
          </a:p>
          <a:p>
            <a:pPr marL="571486" indent="-57148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374151"/>
                </a:solidFill>
              </a:rPr>
              <a:t>EquatIOMercury</a:t>
            </a:r>
            <a:r>
              <a:rPr lang="en-US" sz="4000" dirty="0">
                <a:solidFill>
                  <a:srgbClr val="374151"/>
                </a:solidFill>
              </a:rPr>
              <a:t> Reader</a:t>
            </a:r>
          </a:p>
          <a:p>
            <a:pPr marL="571486" indent="-57148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374151"/>
                </a:solidFill>
              </a:rPr>
              <a:t>Kami</a:t>
            </a:r>
            <a:endParaRPr lang="en-US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103165-57E6-0545-33AF-F6391AA8B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8817" y="1497026"/>
            <a:ext cx="1103367" cy="94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93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16F88-C7E8-82A8-1557-B40775D77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01" y="1319500"/>
            <a:ext cx="8200857" cy="1317378"/>
          </a:xfrm>
        </p:spPr>
        <p:txBody>
          <a:bodyPr/>
          <a:lstStyle/>
          <a:p>
            <a:r>
              <a:rPr lang="en-US" sz="4400" dirty="0"/>
              <a:t>Free Apple Tools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90468-001A-AE90-BA5A-39D0DCD9DE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000" y="2803767"/>
            <a:ext cx="5667336" cy="3022875"/>
          </a:xfrm>
        </p:spPr>
        <p:txBody>
          <a:bodyPr/>
          <a:lstStyle/>
          <a:p>
            <a:pPr marL="287338" indent="-2873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800" dirty="0" err="1">
                <a:solidFill>
                  <a:srgbClr val="000000"/>
                </a:solidFill>
              </a:rPr>
              <a:t>VoiceOver</a:t>
            </a:r>
            <a:endParaRPr lang="en-US" sz="3800" dirty="0">
              <a:solidFill>
                <a:srgbClr val="000000"/>
              </a:solidFill>
            </a:endParaRPr>
          </a:p>
          <a:p>
            <a:pPr marL="287338" indent="-2873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00000"/>
                </a:solidFill>
              </a:rPr>
              <a:t>Speak Screen (iOS) </a:t>
            </a:r>
          </a:p>
          <a:p>
            <a:pPr marL="287338" indent="-2873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00000"/>
                </a:solidFill>
              </a:rPr>
              <a:t>Speech (macOS)</a:t>
            </a:r>
          </a:p>
          <a:p>
            <a:pPr marL="287338" indent="-2873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00000"/>
                </a:solidFill>
              </a:rPr>
              <a:t>Dictation (iOS and macOS)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DC7146-7702-095D-A6DE-E137F3BA01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0493" y="2803767"/>
            <a:ext cx="5667335" cy="3236318"/>
          </a:xfrm>
        </p:spPr>
        <p:txBody>
          <a:bodyPr/>
          <a:lstStyle/>
          <a:p>
            <a:pPr marL="287338" indent="-2873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00000"/>
                </a:solidFill>
              </a:rPr>
              <a:t>Guided Access (iOS)</a:t>
            </a:r>
          </a:p>
          <a:p>
            <a:pPr marL="287338" indent="-2873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00000"/>
                </a:solidFill>
              </a:rPr>
              <a:t>Text Replacement (iOS) </a:t>
            </a:r>
          </a:p>
          <a:p>
            <a:pPr marL="287338" indent="-2873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00000"/>
                </a:solidFill>
              </a:rPr>
              <a:t>Accessibility Shortcut (iOS)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86C60C-1F2B-CB6B-ED52-400CB97EF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726" y="1490489"/>
            <a:ext cx="1133423" cy="97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37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D0A60-F076-190E-D7BB-6ED79F04E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01" y="1415197"/>
            <a:ext cx="9666373" cy="1057940"/>
          </a:xfrm>
        </p:spPr>
        <p:txBody>
          <a:bodyPr/>
          <a:lstStyle/>
          <a:p>
            <a:r>
              <a:rPr lang="en-US" sz="4400" dirty="0"/>
              <a:t>Free Educational Organization Support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68149-77A9-081B-A088-AB5A63812E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999" y="2580474"/>
            <a:ext cx="5264079" cy="3607676"/>
          </a:xfrm>
        </p:spPr>
        <p:txBody>
          <a:bodyPr/>
          <a:lstStyle/>
          <a:p>
            <a:pPr marL="342891" indent="-34289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</a:rPr>
              <a:t>National Center on Accessible Educational Materials (AEM Center)</a:t>
            </a:r>
          </a:p>
          <a:p>
            <a:pPr marL="342891" indent="-34289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</a:rPr>
              <a:t>Understood.org</a:t>
            </a:r>
          </a:p>
          <a:p>
            <a:pPr marL="342891" indent="-34289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374151"/>
                </a:solidFill>
                <a:effectLst/>
              </a:rPr>
              <a:t>TechMatrix</a:t>
            </a:r>
            <a:endParaRPr lang="en-US" b="0" i="0" dirty="0">
              <a:solidFill>
                <a:srgbClr val="374151"/>
              </a:solidFill>
              <a:effectLst/>
            </a:endParaRPr>
          </a:p>
          <a:p>
            <a:pPr marL="342891" indent="-34289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374151"/>
                </a:solidFill>
                <a:effectLst/>
              </a:rPr>
              <a:t>Bookshare</a:t>
            </a:r>
            <a:endParaRPr lang="en-US" b="0" i="0" dirty="0">
              <a:solidFill>
                <a:srgbClr val="374151"/>
              </a:solidFill>
              <a:effectLst/>
            </a:endParaRPr>
          </a:p>
          <a:p>
            <a:pPr marL="342891" indent="-34289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</a:rPr>
              <a:t>Assistive Technology in Education (ATE) Community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A40E5A-7B25-FAB1-DB33-6F876B6361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4925" y="2611580"/>
            <a:ext cx="5297067" cy="3578042"/>
          </a:xfrm>
        </p:spPr>
        <p:txBody>
          <a:bodyPr/>
          <a:lstStyle/>
          <a:p>
            <a:pPr marL="342891" indent="-34289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374151"/>
                </a:solidFill>
                <a:effectLst/>
              </a:rPr>
              <a:t>Infinitec</a:t>
            </a:r>
            <a:endParaRPr lang="en-US" b="0" i="0" dirty="0">
              <a:solidFill>
                <a:srgbClr val="374151"/>
              </a:solidFill>
              <a:effectLst/>
            </a:endParaRPr>
          </a:p>
          <a:p>
            <a:pPr marL="342891" indent="-34289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</a:rPr>
              <a:t>Center on Technology and Disability (CTD)</a:t>
            </a:r>
          </a:p>
          <a:p>
            <a:pPr marL="342891" indent="-34289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</a:rPr>
              <a:t>SETC (Special Education Technology Center)</a:t>
            </a:r>
          </a:p>
          <a:p>
            <a:pPr marL="342891" indent="-34289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</a:rPr>
              <a:t>Edutopia – Assistive Technology</a:t>
            </a:r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537E6D45-0ED5-8D2D-4EEF-2EDCD3FF5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274" y="1346661"/>
            <a:ext cx="1404619" cy="103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985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A01C9-9145-C380-2462-64D1633AB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895456"/>
            <a:ext cx="11000232" cy="2581913"/>
          </a:xfrm>
        </p:spPr>
        <p:txBody>
          <a:bodyPr/>
          <a:lstStyle/>
          <a:p>
            <a:r>
              <a:rPr lang="en-US" sz="4400" dirty="0"/>
              <a:t>Practice Examples of Potential Occupational Therapy Supports in the Secondary Environment</a:t>
            </a:r>
          </a:p>
        </p:txBody>
      </p:sp>
    </p:spTree>
    <p:extLst>
      <p:ext uri="{BB962C8B-B14F-4D97-AF65-F5344CB8AC3E}">
        <p14:creationId xmlns:p14="http://schemas.microsoft.com/office/powerpoint/2010/main" val="838136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55F2-C0F3-ACE0-EEBF-7085A1F4A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202124"/>
                </a:solidFill>
              </a:rPr>
              <a:t>Osteogenesis Imperfecta</a:t>
            </a:r>
            <a:endParaRPr lang="en-US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7ED7B-6675-0AB3-C34D-91F533135B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594344"/>
            <a:ext cx="10978995" cy="3466214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b="0" i="0" dirty="0">
                <a:solidFill>
                  <a:srgbClr val="202124"/>
                </a:solidFill>
                <a:effectLst/>
              </a:rPr>
              <a:t>Osteogenesis Imperfecta (brittle bone) is </a:t>
            </a:r>
            <a:r>
              <a:rPr lang="en-US" b="0" i="0" dirty="0">
                <a:solidFill>
                  <a:srgbClr val="040C28"/>
                </a:solidFill>
                <a:effectLst/>
              </a:rPr>
              <a:t>a genetic or heritable disease in which bones fracture (break) easily, often with no obvious cause or minimal injury </a:t>
            </a:r>
            <a:r>
              <a:rPr lang="en-US" b="0" i="0" dirty="0">
                <a:solidFill>
                  <a:srgbClr val="202124"/>
                </a:solidFill>
                <a:effectLst/>
              </a:rPr>
              <a:t>to severe with many medical complications</a:t>
            </a:r>
            <a:endParaRPr lang="en-US" dirty="0">
              <a:solidFill>
                <a:srgbClr val="202124"/>
              </a:solidFill>
            </a:endParaRPr>
          </a:p>
          <a:p>
            <a:pPr>
              <a:spcBef>
                <a:spcPts val="800"/>
              </a:spcBef>
            </a:pPr>
            <a:r>
              <a:rPr lang="en-US" dirty="0">
                <a:solidFill>
                  <a:srgbClr val="202124"/>
                </a:solidFill>
              </a:rPr>
              <a:t>Environmental Needs:</a:t>
            </a:r>
          </a:p>
          <a:p>
            <a:pPr>
              <a:spcBef>
                <a:spcPts val="800"/>
              </a:spcBef>
            </a:pPr>
            <a:r>
              <a:rPr lang="en-US" dirty="0">
                <a:solidFill>
                  <a:srgbClr val="202124"/>
                </a:solidFill>
              </a:rPr>
              <a:t>Assistive Technology:</a:t>
            </a:r>
          </a:p>
          <a:p>
            <a:pPr>
              <a:spcBef>
                <a:spcPts val="800"/>
              </a:spcBef>
            </a:pPr>
            <a:r>
              <a:rPr lang="en-US" dirty="0">
                <a:solidFill>
                  <a:srgbClr val="202124"/>
                </a:solidFill>
              </a:rPr>
              <a:t>Staff Education: </a:t>
            </a:r>
          </a:p>
          <a:p>
            <a:pPr>
              <a:spcBef>
                <a:spcPts val="800"/>
              </a:spcBef>
            </a:pPr>
            <a:r>
              <a:rPr lang="en-US" dirty="0">
                <a:solidFill>
                  <a:srgbClr val="202124"/>
                </a:solidFill>
              </a:rPr>
              <a:t>Student Direct and Indirect Services: </a:t>
            </a:r>
          </a:p>
        </p:txBody>
      </p:sp>
    </p:spTree>
    <p:extLst>
      <p:ext uri="{BB962C8B-B14F-4D97-AF65-F5344CB8AC3E}">
        <p14:creationId xmlns:p14="http://schemas.microsoft.com/office/powerpoint/2010/main" val="717391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55F2-C0F3-ACE0-EEBF-7085A1F4A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202124"/>
                </a:solidFill>
              </a:rPr>
              <a:t>Osteogenesis Imperfecta Support Ideas</a:t>
            </a:r>
            <a:endParaRPr lang="en-US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7ED7B-6675-0AB3-C34D-91F533135B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647" y="2548579"/>
            <a:ext cx="10579396" cy="3607672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dirty="0">
                <a:solidFill>
                  <a:srgbClr val="202124"/>
                </a:solidFill>
              </a:rPr>
              <a:t>Environmental Needs:  </a:t>
            </a:r>
            <a:r>
              <a:rPr lang="en-US" b="1" i="1" dirty="0">
                <a:solidFill>
                  <a:srgbClr val="202124"/>
                </a:solidFill>
              </a:rPr>
              <a:t>Raised Desks for wheelchair, bathroom equipment, </a:t>
            </a:r>
            <a:r>
              <a:rPr lang="en-US" b="1" i="1" dirty="0" err="1">
                <a:solidFill>
                  <a:srgbClr val="202124"/>
                </a:solidFill>
              </a:rPr>
              <a:t>reachers</a:t>
            </a:r>
            <a:r>
              <a:rPr lang="en-US" b="1" i="1" dirty="0">
                <a:solidFill>
                  <a:srgbClr val="202124"/>
                </a:solidFill>
              </a:rPr>
              <a:t> and pointers, etc. </a:t>
            </a:r>
          </a:p>
          <a:p>
            <a:pPr>
              <a:spcBef>
                <a:spcPts val="800"/>
              </a:spcBef>
            </a:pPr>
            <a:r>
              <a:rPr lang="en-US" dirty="0">
                <a:solidFill>
                  <a:srgbClr val="202124"/>
                </a:solidFill>
              </a:rPr>
              <a:t>Assistive Technology:  </a:t>
            </a:r>
            <a:r>
              <a:rPr lang="en-US" b="1" i="1" dirty="0">
                <a:solidFill>
                  <a:srgbClr val="202124"/>
                </a:solidFill>
              </a:rPr>
              <a:t>Often depends on past and current bone breaks and hardware in body, voice to text, text to speech, ergonomic tools, </a:t>
            </a:r>
            <a:r>
              <a:rPr lang="en-US" b="1" i="1" dirty="0" err="1">
                <a:solidFill>
                  <a:srgbClr val="202124"/>
                </a:solidFill>
              </a:rPr>
              <a:t>etc</a:t>
            </a:r>
            <a:endParaRPr lang="en-US" b="1" i="1" dirty="0">
              <a:solidFill>
                <a:srgbClr val="202124"/>
              </a:solidFill>
            </a:endParaRPr>
          </a:p>
          <a:p>
            <a:pPr>
              <a:spcBef>
                <a:spcPts val="800"/>
              </a:spcBef>
            </a:pPr>
            <a:r>
              <a:rPr lang="en-US" dirty="0">
                <a:solidFill>
                  <a:srgbClr val="202124"/>
                </a:solidFill>
              </a:rPr>
              <a:t>Staff Education:  </a:t>
            </a:r>
            <a:r>
              <a:rPr lang="en-US" b="1" i="1" dirty="0">
                <a:solidFill>
                  <a:srgbClr val="202124"/>
                </a:solidFill>
              </a:rPr>
              <a:t>ADL needs, transfer training, safety, and environmental considerations, etc.</a:t>
            </a:r>
            <a:endParaRPr lang="en-US" dirty="0">
              <a:solidFill>
                <a:srgbClr val="202124"/>
              </a:solidFill>
            </a:endParaRPr>
          </a:p>
          <a:p>
            <a:pPr>
              <a:spcBef>
                <a:spcPts val="800"/>
              </a:spcBef>
            </a:pPr>
            <a:r>
              <a:rPr lang="en-US" dirty="0">
                <a:solidFill>
                  <a:srgbClr val="202124"/>
                </a:solidFill>
              </a:rPr>
              <a:t>Student Direct and Indirect Services: </a:t>
            </a:r>
            <a:r>
              <a:rPr lang="en-US" b="1" i="1" dirty="0">
                <a:solidFill>
                  <a:srgbClr val="202124"/>
                </a:solidFill>
              </a:rPr>
              <a:t>Dependent on student medical need, AT and DME exploration, etc.</a:t>
            </a:r>
          </a:p>
        </p:txBody>
      </p:sp>
    </p:spTree>
    <p:extLst>
      <p:ext uri="{BB962C8B-B14F-4D97-AF65-F5344CB8AC3E}">
        <p14:creationId xmlns:p14="http://schemas.microsoft.com/office/powerpoint/2010/main" val="3429699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32200-20BD-734F-F861-986F0AD0F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Muscular Dystrophies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762650-C647-17D8-D081-F005C5C85B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10978995" cy="3278057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b="0" i="0" dirty="0">
                <a:solidFill>
                  <a:srgbClr val="202124"/>
                </a:solidFill>
                <a:effectLst/>
              </a:rPr>
              <a:t>Muscular Dystrophies are </a:t>
            </a:r>
            <a:r>
              <a:rPr lang="en-US" b="0" i="0" dirty="0">
                <a:solidFill>
                  <a:srgbClr val="040C28"/>
                </a:solidFill>
                <a:effectLst/>
              </a:rPr>
              <a:t>a group of muscle diseases caused by mutations in a person's genes</a:t>
            </a:r>
            <a:r>
              <a:rPr lang="en-US" b="0" i="0" dirty="0">
                <a:solidFill>
                  <a:srgbClr val="202124"/>
                </a:solidFill>
                <a:effectLst/>
              </a:rPr>
              <a:t>. Over time, muscle weakness decreases mobility, making everyday tasks difficult.</a:t>
            </a:r>
            <a:endParaRPr lang="en-US" dirty="0">
              <a:solidFill>
                <a:srgbClr val="202124"/>
              </a:solidFill>
            </a:endParaRPr>
          </a:p>
          <a:p>
            <a:pPr>
              <a:spcBef>
                <a:spcPts val="800"/>
              </a:spcBef>
            </a:pPr>
            <a:r>
              <a:rPr lang="en-US" dirty="0">
                <a:solidFill>
                  <a:srgbClr val="202124"/>
                </a:solidFill>
              </a:rPr>
              <a:t>Environmental Needs:</a:t>
            </a:r>
          </a:p>
          <a:p>
            <a:pPr>
              <a:spcBef>
                <a:spcPts val="800"/>
              </a:spcBef>
            </a:pPr>
            <a:r>
              <a:rPr lang="en-US" dirty="0">
                <a:solidFill>
                  <a:srgbClr val="202124"/>
                </a:solidFill>
              </a:rPr>
              <a:t>Assistive Technology:</a:t>
            </a:r>
          </a:p>
          <a:p>
            <a:pPr>
              <a:spcBef>
                <a:spcPts val="800"/>
              </a:spcBef>
            </a:pPr>
            <a:r>
              <a:rPr lang="en-US" dirty="0">
                <a:solidFill>
                  <a:srgbClr val="202124"/>
                </a:solidFill>
              </a:rPr>
              <a:t>Staff Education: </a:t>
            </a:r>
          </a:p>
          <a:p>
            <a:pPr>
              <a:spcBef>
                <a:spcPts val="800"/>
              </a:spcBef>
            </a:pPr>
            <a:r>
              <a:rPr lang="en-US" dirty="0">
                <a:solidFill>
                  <a:srgbClr val="202124"/>
                </a:solidFill>
              </a:rPr>
              <a:t>Student Direct and Indirect Services: </a:t>
            </a:r>
          </a:p>
        </p:txBody>
      </p:sp>
    </p:spTree>
    <p:extLst>
      <p:ext uri="{BB962C8B-B14F-4D97-AF65-F5344CB8AC3E}">
        <p14:creationId xmlns:p14="http://schemas.microsoft.com/office/powerpoint/2010/main" val="3621396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32200-20BD-734F-F861-986F0AD0F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Muscular Dystrophies </a:t>
            </a:r>
            <a:r>
              <a:rPr lang="en-US" sz="4400" dirty="0">
                <a:solidFill>
                  <a:srgbClr val="202124"/>
                </a:solidFill>
              </a:rPr>
              <a:t>Support Ideas</a:t>
            </a:r>
            <a:endParaRPr lang="en-US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762650-C647-17D8-D081-F005C5C85B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541181"/>
            <a:ext cx="10978995" cy="3519377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solidFill>
                  <a:srgbClr val="202124"/>
                </a:solidFill>
              </a:rPr>
              <a:t>Environmental Needs: </a:t>
            </a:r>
            <a:r>
              <a:rPr lang="en-US" b="1" dirty="0">
                <a:solidFill>
                  <a:srgbClr val="202124"/>
                </a:solidFill>
              </a:rPr>
              <a:t>Elevated desks, bathroom devices, Hoyer lift, alternative locker space, table-level access, etc.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solidFill>
                  <a:srgbClr val="202124"/>
                </a:solidFill>
              </a:rPr>
              <a:t>Assistive Technology: </a:t>
            </a:r>
            <a:r>
              <a:rPr lang="en-US" b="1" dirty="0">
                <a:solidFill>
                  <a:srgbClr val="202124"/>
                </a:solidFill>
              </a:rPr>
              <a:t>Ergonomic tools with energy conservation, Laptop/</a:t>
            </a:r>
            <a:r>
              <a:rPr lang="en-US" b="1" dirty="0" err="1">
                <a:solidFill>
                  <a:srgbClr val="202124"/>
                </a:solidFill>
              </a:rPr>
              <a:t>Ipad</a:t>
            </a:r>
            <a:r>
              <a:rPr lang="en-US" b="1" dirty="0">
                <a:solidFill>
                  <a:srgbClr val="202124"/>
                </a:solidFill>
              </a:rPr>
              <a:t> Tech, tools for feeding, etc.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solidFill>
                  <a:srgbClr val="202124"/>
                </a:solidFill>
              </a:rPr>
              <a:t>Staff Education: </a:t>
            </a:r>
            <a:r>
              <a:rPr lang="en-US" b="1" i="1" dirty="0">
                <a:solidFill>
                  <a:srgbClr val="202124"/>
                </a:solidFill>
              </a:rPr>
              <a:t>ADL needs, transfer training, education, safety, and environmental considerations, etc.</a:t>
            </a:r>
            <a:endParaRPr lang="en-US" dirty="0">
              <a:solidFill>
                <a:srgbClr val="202124"/>
              </a:solidFill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solidFill>
                  <a:srgbClr val="202124"/>
                </a:solidFill>
              </a:rPr>
              <a:t>Student Direct and Indirect Services: </a:t>
            </a:r>
            <a:r>
              <a:rPr lang="en-US" b="1" dirty="0">
                <a:solidFill>
                  <a:srgbClr val="202124"/>
                </a:solidFill>
              </a:rPr>
              <a:t>Increasing direct and indirect support with the progression of the disease for Activities of Daily Living and adaptions/modifications </a:t>
            </a:r>
          </a:p>
        </p:txBody>
      </p:sp>
    </p:spTree>
    <p:extLst>
      <p:ext uri="{BB962C8B-B14F-4D97-AF65-F5344CB8AC3E}">
        <p14:creationId xmlns:p14="http://schemas.microsoft.com/office/powerpoint/2010/main" val="1696612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0E69-CF16-D012-EF70-6657A22B6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Occupational Therapy Best Practice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94CE58-DCD1-E5AD-C705-2F1B9579B4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rgbClr val="333333"/>
                </a:solidFill>
              </a:rPr>
              <a:t>MN Low Incidence Projects (2014) define the occupational therapist role as providing a least restrictive environment, client-centered services, function-based intervention related to occupational roles, episodic care, and evidence-based practice.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07325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D72E0-4A84-942A-96E5-DA98ABF91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Epidermolysis Bullosa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96265-25B0-C0E2-415E-4B3B411940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9" y="2551814"/>
            <a:ext cx="10743084" cy="3979096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b="0" i="0" dirty="0">
                <a:solidFill>
                  <a:srgbClr val="202124"/>
                </a:solidFill>
                <a:effectLst/>
              </a:rPr>
              <a:t>Epidermolysis Bullosa </a:t>
            </a:r>
            <a:r>
              <a:rPr lang="en-US" b="0" i="0" dirty="0">
                <a:solidFill>
                  <a:srgbClr val="040C28"/>
                </a:solidFill>
                <a:effectLst/>
              </a:rPr>
              <a:t>that causes fragile, blistering skin</a:t>
            </a:r>
            <a:r>
              <a:rPr lang="en-US" b="0" i="0" dirty="0">
                <a:solidFill>
                  <a:srgbClr val="202124"/>
                </a:solidFill>
                <a:effectLst/>
              </a:rPr>
              <a:t>. The blisters may appear in response to minor injury, even from heat, rubbing or scratching.</a:t>
            </a:r>
            <a:endParaRPr lang="en-US" dirty="0"/>
          </a:p>
          <a:p>
            <a:pPr>
              <a:spcBef>
                <a:spcPts val="800"/>
              </a:spcBef>
            </a:pPr>
            <a:r>
              <a:rPr lang="en-US" dirty="0">
                <a:solidFill>
                  <a:srgbClr val="202124"/>
                </a:solidFill>
              </a:rPr>
              <a:t>Environmental Needs:</a:t>
            </a:r>
          </a:p>
          <a:p>
            <a:pPr>
              <a:spcBef>
                <a:spcPts val="800"/>
              </a:spcBef>
            </a:pPr>
            <a:r>
              <a:rPr lang="en-US" dirty="0">
                <a:solidFill>
                  <a:srgbClr val="202124"/>
                </a:solidFill>
              </a:rPr>
              <a:t>Assistive Technology:</a:t>
            </a:r>
          </a:p>
          <a:p>
            <a:pPr>
              <a:spcBef>
                <a:spcPts val="800"/>
              </a:spcBef>
            </a:pPr>
            <a:r>
              <a:rPr lang="en-US" dirty="0">
                <a:solidFill>
                  <a:srgbClr val="202124"/>
                </a:solidFill>
              </a:rPr>
              <a:t>Staff Education: </a:t>
            </a:r>
          </a:p>
          <a:p>
            <a:pPr>
              <a:spcBef>
                <a:spcPts val="800"/>
              </a:spcBef>
            </a:pPr>
            <a:r>
              <a:rPr lang="en-US" dirty="0">
                <a:solidFill>
                  <a:srgbClr val="202124"/>
                </a:solidFill>
              </a:rPr>
              <a:t>Student Direct and Indirect Services: </a:t>
            </a:r>
          </a:p>
        </p:txBody>
      </p:sp>
    </p:spTree>
    <p:extLst>
      <p:ext uri="{BB962C8B-B14F-4D97-AF65-F5344CB8AC3E}">
        <p14:creationId xmlns:p14="http://schemas.microsoft.com/office/powerpoint/2010/main" val="461483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D72E0-4A84-942A-96E5-DA98ABF91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Epidermolysis Bullosa Support Ideas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96265-25B0-C0E2-415E-4B3B411940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583712"/>
            <a:ext cx="10978995" cy="3540641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dirty="0">
                <a:solidFill>
                  <a:srgbClr val="202124"/>
                </a:solidFill>
              </a:rPr>
              <a:t>Environmental Needs:  </a:t>
            </a:r>
            <a:r>
              <a:rPr lang="en-US" b="1" dirty="0">
                <a:solidFill>
                  <a:srgbClr val="202124"/>
                </a:solidFill>
              </a:rPr>
              <a:t>Depends on needs- wheelchair/visual supports, needing needs, bathroom equipment, etc.</a:t>
            </a:r>
          </a:p>
          <a:p>
            <a:pPr>
              <a:spcBef>
                <a:spcPts val="800"/>
              </a:spcBef>
            </a:pPr>
            <a:r>
              <a:rPr lang="en-US" dirty="0">
                <a:solidFill>
                  <a:srgbClr val="202124"/>
                </a:solidFill>
              </a:rPr>
              <a:t>Assistive Technology: </a:t>
            </a:r>
            <a:r>
              <a:rPr lang="en-US" b="1" dirty="0">
                <a:solidFill>
                  <a:srgbClr val="202124"/>
                </a:solidFill>
              </a:rPr>
              <a:t>iPad/Computer based apps, Voice to Text, Tactile Tools with soft grip, etc.</a:t>
            </a:r>
          </a:p>
          <a:p>
            <a:pPr>
              <a:spcBef>
                <a:spcPts val="800"/>
              </a:spcBef>
            </a:pPr>
            <a:r>
              <a:rPr lang="en-US" dirty="0">
                <a:solidFill>
                  <a:srgbClr val="202124"/>
                </a:solidFill>
              </a:rPr>
              <a:t>Staff Education: </a:t>
            </a:r>
            <a:r>
              <a:rPr lang="en-US" b="1" dirty="0">
                <a:solidFill>
                  <a:srgbClr val="202124"/>
                </a:solidFill>
              </a:rPr>
              <a:t>One-to-one support for writing and fine motor needs, education, alternative testing options instead of writing, etc.</a:t>
            </a:r>
          </a:p>
          <a:p>
            <a:pPr>
              <a:spcBef>
                <a:spcPts val="800"/>
              </a:spcBef>
            </a:pPr>
            <a:r>
              <a:rPr lang="en-US" dirty="0">
                <a:solidFill>
                  <a:srgbClr val="202124"/>
                </a:solidFill>
              </a:rPr>
              <a:t>Student Direct and Indirect Services: </a:t>
            </a:r>
            <a:r>
              <a:rPr lang="en-US" b="1" i="1" dirty="0">
                <a:solidFill>
                  <a:srgbClr val="202124"/>
                </a:solidFill>
              </a:rPr>
              <a:t>Modify and Accommodate Paperwork, safety awareness training, etc.</a:t>
            </a:r>
            <a:endParaRPr lang="en-US" dirty="0">
              <a:solidFill>
                <a:srgbClr val="2021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575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25D7C-294D-9AAE-61B6-B4B431041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Traumatic Brain Injury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15067-CAB0-B25F-A543-1831A669A1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562448"/>
            <a:ext cx="10978995" cy="3593804"/>
          </a:xfrm>
        </p:spPr>
        <p:txBody>
          <a:bodyPr/>
          <a:lstStyle/>
          <a:p>
            <a:pPr algn="l">
              <a:spcBef>
                <a:spcPts val="800"/>
              </a:spcBef>
            </a:pPr>
            <a:r>
              <a:rPr lang="en-US" b="0" i="0" dirty="0">
                <a:solidFill>
                  <a:srgbClr val="080808"/>
                </a:solidFill>
                <a:effectLst/>
              </a:rPr>
              <a:t>Traumatic </a:t>
            </a:r>
            <a:r>
              <a:rPr lang="en-US" dirty="0">
                <a:solidFill>
                  <a:srgbClr val="080808"/>
                </a:solidFill>
              </a:rPr>
              <a:t>B</a:t>
            </a:r>
            <a:r>
              <a:rPr lang="en-US" b="0" i="0" dirty="0">
                <a:solidFill>
                  <a:srgbClr val="080808"/>
                </a:solidFill>
                <a:effectLst/>
              </a:rPr>
              <a:t>rain Injury (TBI) usually results from a violent blow or jolt to the head or body. An object that goes through brain tissue, such as a bullet or shattered piece of skull, also can cause traumatic brain injury.</a:t>
            </a:r>
            <a:endParaRPr lang="en-US" dirty="0"/>
          </a:p>
          <a:p>
            <a:pPr>
              <a:spcBef>
                <a:spcPts val="800"/>
              </a:spcBef>
            </a:pPr>
            <a:r>
              <a:rPr lang="en-US" dirty="0">
                <a:solidFill>
                  <a:srgbClr val="202124"/>
                </a:solidFill>
              </a:rPr>
              <a:t>Environmental Needs:</a:t>
            </a:r>
          </a:p>
          <a:p>
            <a:pPr>
              <a:spcBef>
                <a:spcPts val="800"/>
              </a:spcBef>
            </a:pPr>
            <a:r>
              <a:rPr lang="en-US" dirty="0">
                <a:solidFill>
                  <a:srgbClr val="202124"/>
                </a:solidFill>
              </a:rPr>
              <a:t>Assistive Technology:</a:t>
            </a:r>
          </a:p>
          <a:p>
            <a:pPr>
              <a:spcBef>
                <a:spcPts val="800"/>
              </a:spcBef>
            </a:pPr>
            <a:r>
              <a:rPr lang="en-US" dirty="0">
                <a:solidFill>
                  <a:srgbClr val="202124"/>
                </a:solidFill>
              </a:rPr>
              <a:t>Staff Education: </a:t>
            </a:r>
          </a:p>
          <a:p>
            <a:pPr>
              <a:spcBef>
                <a:spcPts val="800"/>
              </a:spcBef>
            </a:pPr>
            <a:r>
              <a:rPr lang="en-US" dirty="0">
                <a:solidFill>
                  <a:srgbClr val="202124"/>
                </a:solidFill>
              </a:rPr>
              <a:t>Student Direct and Indirect Services: </a:t>
            </a:r>
          </a:p>
        </p:txBody>
      </p:sp>
    </p:spTree>
    <p:extLst>
      <p:ext uri="{BB962C8B-B14F-4D97-AF65-F5344CB8AC3E}">
        <p14:creationId xmlns:p14="http://schemas.microsoft.com/office/powerpoint/2010/main" val="19527552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25D7C-294D-9AAE-61B6-B4B431041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Traumatic Brain Injury </a:t>
            </a:r>
            <a:r>
              <a:rPr lang="en-US" sz="4400" dirty="0">
                <a:solidFill>
                  <a:srgbClr val="202124"/>
                </a:solidFill>
              </a:rPr>
              <a:t>Support Ideas</a:t>
            </a:r>
            <a:endParaRPr lang="en-US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15067-CAB0-B25F-A543-1831A669A1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583712"/>
            <a:ext cx="10978995" cy="3947198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dirty="0">
                <a:solidFill>
                  <a:srgbClr val="202124"/>
                </a:solidFill>
              </a:rPr>
              <a:t>Environmental Needs:  </a:t>
            </a:r>
            <a:r>
              <a:rPr lang="en-US" b="1" i="1" dirty="0">
                <a:solidFill>
                  <a:srgbClr val="202124"/>
                </a:solidFill>
              </a:rPr>
              <a:t>Lighting, Decrease Environmental Stimuli, Visual Considerations, Fatigue Inducing Tasks, etc.</a:t>
            </a:r>
            <a:endParaRPr lang="en-US" dirty="0">
              <a:solidFill>
                <a:srgbClr val="202124"/>
              </a:solidFill>
            </a:endParaRPr>
          </a:p>
          <a:p>
            <a:pPr>
              <a:spcBef>
                <a:spcPts val="800"/>
              </a:spcBef>
            </a:pPr>
            <a:r>
              <a:rPr lang="en-US" dirty="0">
                <a:solidFill>
                  <a:srgbClr val="202124"/>
                </a:solidFill>
              </a:rPr>
              <a:t>Assistive Technology:  </a:t>
            </a:r>
            <a:r>
              <a:rPr lang="en-US" b="1" i="1" dirty="0">
                <a:solidFill>
                  <a:srgbClr val="202124"/>
                </a:solidFill>
              </a:rPr>
              <a:t>Explore Computer-Based Calendars, Apps, and internal tools of School-device, Check Lists, Handouts, etc.</a:t>
            </a:r>
            <a:endParaRPr lang="en-US" dirty="0">
              <a:solidFill>
                <a:srgbClr val="202124"/>
              </a:solidFill>
            </a:endParaRPr>
          </a:p>
          <a:p>
            <a:pPr>
              <a:spcBef>
                <a:spcPts val="800"/>
              </a:spcBef>
            </a:pPr>
            <a:r>
              <a:rPr lang="en-US" dirty="0">
                <a:solidFill>
                  <a:srgbClr val="202124"/>
                </a:solidFill>
              </a:rPr>
              <a:t>Staff Education:  </a:t>
            </a:r>
            <a:r>
              <a:rPr lang="en-US" b="1" i="1" dirty="0">
                <a:solidFill>
                  <a:srgbClr val="202124"/>
                </a:solidFill>
              </a:rPr>
              <a:t>All staff working with student on memory/safety awareness, visual perception considerations, behavioral/personality changes, etc.</a:t>
            </a:r>
          </a:p>
          <a:p>
            <a:pPr>
              <a:spcBef>
                <a:spcPts val="800"/>
              </a:spcBef>
            </a:pPr>
            <a:r>
              <a:rPr lang="en-US" dirty="0">
                <a:solidFill>
                  <a:srgbClr val="202124"/>
                </a:solidFill>
              </a:rPr>
              <a:t>Student Direct and Indirect Services: </a:t>
            </a:r>
            <a:r>
              <a:rPr lang="en-US" b="1" i="1" dirty="0">
                <a:solidFill>
                  <a:srgbClr val="202124"/>
                </a:solidFill>
              </a:rPr>
              <a:t>Modify and Accommodate Paperwork, safety awareness training, visual supports, etc.</a:t>
            </a:r>
            <a:endParaRPr lang="en-US" dirty="0">
              <a:solidFill>
                <a:srgbClr val="2021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045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51D30-F6E6-5E8F-B189-5B414DEFA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Transition to Postsecondary Education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241FD-F43D-FC6A-DAA4-36AB2BC045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10978995" cy="3182364"/>
          </a:xfrm>
        </p:spPr>
        <p:txBody>
          <a:bodyPr/>
          <a:lstStyle/>
          <a:p>
            <a:pPr marL="401638" indent="-401638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</a:rPr>
              <a:t>Special education needs look more similar to a 504 plan within postsecondary education.</a:t>
            </a:r>
          </a:p>
          <a:p>
            <a:pPr marL="401638" indent="-401638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</a:rPr>
              <a:t>Understanding a students needs through accommodations and modifications is essential for their successful transition to postsecondary education.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35868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198AD-639B-450D-BCBC-787F837BD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Considerations for Transitions into Postsecondary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EEE96-023B-C4AC-3C21-DAA225D61F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658140"/>
            <a:ext cx="10978995" cy="3540641"/>
          </a:xfrm>
        </p:spPr>
        <p:txBody>
          <a:bodyPr/>
          <a:lstStyle/>
          <a:p>
            <a:pPr marL="344488" indent="-344488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1" i="1" dirty="0">
                <a:solidFill>
                  <a:srgbClr val="374151"/>
                </a:solidFill>
              </a:rPr>
              <a:t>Students</a:t>
            </a:r>
            <a:r>
              <a:rPr lang="en-US" sz="3600" dirty="0">
                <a:solidFill>
                  <a:srgbClr val="374151"/>
                </a:solidFill>
              </a:rPr>
              <a:t> seek out support </a:t>
            </a:r>
          </a:p>
          <a:p>
            <a:pPr marL="344488" indent="-344488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74151"/>
                </a:solidFill>
              </a:rPr>
              <a:t>Accommodations and modifications will vary</a:t>
            </a:r>
          </a:p>
          <a:p>
            <a:pPr marL="344488" indent="-344488" fontAlgn="base">
              <a:lnSpc>
                <a:spcPct val="15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74151"/>
                </a:solidFill>
              </a:rPr>
              <a:t>The college's disability services office works with students and faculty to assess needs and support </a:t>
            </a:r>
          </a:p>
        </p:txBody>
      </p:sp>
    </p:spTree>
    <p:extLst>
      <p:ext uri="{BB962C8B-B14F-4D97-AF65-F5344CB8AC3E}">
        <p14:creationId xmlns:p14="http://schemas.microsoft.com/office/powerpoint/2010/main" val="41519515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85D71-9AEE-957A-593B-23BF047E0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Best Practices for the Transition to Postsecondary Education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7499C-F19C-D788-AF25-710748E796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10978995" cy="3150467"/>
          </a:xfrm>
        </p:spPr>
        <p:txBody>
          <a:bodyPr/>
          <a:lstStyle/>
          <a:p>
            <a:pPr marL="344488" indent="-344488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74151"/>
                </a:solidFill>
              </a:rPr>
              <a:t>Early planning</a:t>
            </a:r>
          </a:p>
          <a:p>
            <a:pPr marL="344488" indent="-344488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74151"/>
                </a:solidFill>
              </a:rPr>
              <a:t>Advocacy skills</a:t>
            </a:r>
          </a:p>
          <a:p>
            <a:pPr marL="344488" indent="-344488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74151"/>
                </a:solidFill>
              </a:rPr>
              <a:t>Collaboration between high school and college</a:t>
            </a:r>
          </a:p>
          <a:p>
            <a:pPr marL="344488" indent="-344488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74151"/>
                </a:solidFill>
              </a:rPr>
              <a:t>Understanding differences for academic and social changes</a:t>
            </a:r>
          </a:p>
          <a:p>
            <a:pPr marL="344488" indent="-344488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74151"/>
                </a:solidFill>
              </a:rPr>
              <a:t>Use of technology and universal design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40225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7CE4A8-491E-2641-22ED-CD4857E8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Potential Supports for Transition for Post-Secondary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5AC0CC-A59E-FA53-D6BC-9CC844443A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999" y="2729335"/>
            <a:ext cx="5264079" cy="3331223"/>
          </a:xfrm>
        </p:spPr>
        <p:txBody>
          <a:bodyPr/>
          <a:lstStyle/>
          <a:p>
            <a:pPr marL="342891" indent="-34289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4151"/>
                </a:solidFill>
              </a:rPr>
              <a:t>Extended Time on Exams</a:t>
            </a:r>
          </a:p>
          <a:p>
            <a:pPr marL="342891" indent="-34289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4151"/>
                </a:solidFill>
              </a:rPr>
              <a:t>Note-Taking Assistance</a:t>
            </a:r>
          </a:p>
          <a:p>
            <a:pPr marL="342891" indent="-34289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4151"/>
                </a:solidFill>
              </a:rPr>
              <a:t>Assistive Technology</a:t>
            </a:r>
          </a:p>
          <a:p>
            <a:pPr marL="342891" indent="-34289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4151"/>
                </a:solidFill>
              </a:rPr>
              <a:t>Flexible Attendance Policies</a:t>
            </a:r>
          </a:p>
          <a:p>
            <a:pPr marL="342891" indent="-34289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4151"/>
                </a:solidFill>
              </a:rPr>
              <a:t>Accessible Learning Materials</a:t>
            </a:r>
          </a:p>
          <a:p>
            <a:pPr marL="342891" indent="-34289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4151"/>
                </a:solidFill>
              </a:rPr>
              <a:t>Flexible Attendance Policies</a:t>
            </a:r>
          </a:p>
          <a:p>
            <a:pPr marL="342891" indent="-34289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4151"/>
                </a:solidFill>
              </a:rPr>
              <a:t>Accessible Learning Materials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F0728F-ABAE-DBB4-EA3D-65B428AC84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4925" y="2760442"/>
            <a:ext cx="5297067" cy="3756196"/>
          </a:xfrm>
        </p:spPr>
        <p:txBody>
          <a:bodyPr/>
          <a:lstStyle/>
          <a:p>
            <a:pPr marL="342891" indent="-34289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4151"/>
                </a:solidFill>
              </a:rPr>
              <a:t>Priority Seating</a:t>
            </a:r>
          </a:p>
          <a:p>
            <a:pPr marL="342891" indent="-34289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4151"/>
                </a:solidFill>
              </a:rPr>
              <a:t>Alternate Exam Formats</a:t>
            </a:r>
          </a:p>
          <a:p>
            <a:pPr marL="342891" indent="-34289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4151"/>
                </a:solidFill>
              </a:rPr>
              <a:t>Breaks During Class</a:t>
            </a:r>
          </a:p>
          <a:p>
            <a:pPr marL="342891" indent="-34289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4151"/>
                </a:solidFill>
              </a:rPr>
              <a:t>Modified Attendance Requirements</a:t>
            </a:r>
          </a:p>
          <a:p>
            <a:pPr marL="342891" indent="-34289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4151"/>
                </a:solidFill>
              </a:rPr>
              <a:t>Flexible Deadlines</a:t>
            </a:r>
          </a:p>
          <a:p>
            <a:pPr marL="342891" indent="-34289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4151"/>
                </a:solidFill>
              </a:rPr>
              <a:t>Communication Plans</a:t>
            </a:r>
          </a:p>
          <a:p>
            <a:pPr marL="342891" indent="-34289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4151"/>
                </a:solidFill>
              </a:rPr>
              <a:t>Accessible Campus Facilities</a:t>
            </a:r>
          </a:p>
        </p:txBody>
      </p:sp>
    </p:spTree>
    <p:extLst>
      <p:ext uri="{BB962C8B-B14F-4D97-AF65-F5344CB8AC3E}">
        <p14:creationId xmlns:p14="http://schemas.microsoft.com/office/powerpoint/2010/main" val="17687368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BF271-093B-0DD0-7B54-71011094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90" y="1576250"/>
            <a:ext cx="7436358" cy="870855"/>
          </a:xfrm>
        </p:spPr>
        <p:txBody>
          <a:bodyPr/>
          <a:lstStyle/>
          <a:p>
            <a:r>
              <a:rPr lang="en-US" sz="4400" dirty="0"/>
              <a:t>Key Elements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D4246D-A786-2BD3-FDB2-B434476BC3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9" y="2803766"/>
            <a:ext cx="10826842" cy="3076039"/>
          </a:xfrm>
        </p:spPr>
        <p:txBody>
          <a:bodyPr/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By integrating occupational therapy within secondary education outcomes, schools can create a more inclusive and supportive environment that addresses the diverse needs of students, promoting their overall well-being and success in both academic and life skills.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83636"/>
                </a:solidFill>
              </a:rPr>
              <a:t>Occupational therapy practitioners consistently collaborate with families and caregivers and provide services in the natural context of the desired occupation.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BDBA43-C32C-5D73-AC90-A12A1B9E0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517" y="1446265"/>
            <a:ext cx="2929813" cy="110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130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79E9A9-AEDF-CCCB-F67F-46CBCFB3F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Key Elements Continued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DCB428-5502-AB41-63B3-EDB100E410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447106"/>
            <a:ext cx="10978995" cy="3624086"/>
          </a:xfrm>
        </p:spPr>
        <p:txBody>
          <a:bodyPr/>
          <a:lstStyle/>
          <a:p>
            <a:pPr marL="457189" indent="-457189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83636"/>
                </a:solidFill>
              </a:rPr>
              <a:t>The evidence also supports group service models and models that include peer mediation; these models can promote participation across areas of occupation. </a:t>
            </a:r>
          </a:p>
          <a:p>
            <a:pPr marL="457189" indent="-457189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83636"/>
                </a:solidFill>
              </a:rPr>
              <a:t>Skills-based training and therapeutic practice in the context of valued occupations are recommended over isolated sensorimotor approaches. </a:t>
            </a:r>
          </a:p>
          <a:p>
            <a:pPr marL="457189" indent="-457189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83636"/>
                </a:solidFill>
              </a:rPr>
              <a:t>Technology, manualized programs, and sports activities can be effective but should be evaluated and matched to age, diagnosis, and outcomes as guided by the evidence.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7D1075-7F06-2E31-5C95-E561AF744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4876" y="1302613"/>
            <a:ext cx="2696544" cy="101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22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5C675-4A60-FE7E-43AA-DD05CF21A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90" y="1554984"/>
            <a:ext cx="10370944" cy="870855"/>
          </a:xfrm>
        </p:spPr>
        <p:txBody>
          <a:bodyPr/>
          <a:lstStyle/>
          <a:p>
            <a:r>
              <a:rPr lang="en-US" sz="4400" dirty="0"/>
              <a:t>RTI/MTSS Occupational Therapy Process in General Education</a:t>
            </a:r>
          </a:p>
        </p:txBody>
      </p:sp>
      <p:pic>
        <p:nvPicPr>
          <p:cNvPr id="5" name="Picture Placeholder 4" descr="Two different triangles describing the Two Tiered Model of Education and Multitiered Model of Education.">
            <a:extLst>
              <a:ext uri="{FF2B5EF4-FFF2-40B4-BE49-F238E27FC236}">
                <a16:creationId xmlns:a16="http://schemas.microsoft.com/office/drawing/2014/main" id="{4BF2A811-1840-1466-C9BA-447C9FFBBA7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 t="7981" b="7981"/>
          <a:stretch>
            <a:fillRect/>
          </a:stretch>
        </p:blipFill>
        <p:spPr>
          <a:xfrm>
            <a:off x="1081119" y="2559111"/>
            <a:ext cx="8677275" cy="3490913"/>
          </a:xfrm>
        </p:spPr>
      </p:pic>
      <p:sp>
        <p:nvSpPr>
          <p:cNvPr id="7" name="TextBox 6" descr="One of two authors referenced to the picture of models of education">
            <a:extLst>
              <a:ext uri="{FF2B5EF4-FFF2-40B4-BE49-F238E27FC236}">
                <a16:creationId xmlns:a16="http://schemas.microsoft.com/office/drawing/2014/main" id="{8E87C390-B80D-B4A1-9904-B817E297F4BE}"/>
              </a:ext>
            </a:extLst>
          </p:cNvPr>
          <p:cNvSpPr txBox="1"/>
          <p:nvPr/>
        </p:nvSpPr>
        <p:spPr>
          <a:xfrm>
            <a:off x="9758394" y="5655462"/>
            <a:ext cx="2247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    (</a:t>
            </a:r>
            <a:r>
              <a:rPr lang="en-US" sz="1200" dirty="0">
                <a:latin typeface="Arial" panose="020B0604020202020204" pitchFamily="34" charset="0"/>
              </a:rPr>
              <a:t>Cahill &amp; Beisbier, 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2020)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384484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60CCA-22F5-7CDE-276A-7455A9DCF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 dirty="0"/>
              <a:t>Questions…..</a:t>
            </a:r>
            <a:br>
              <a:rPr lang="en-US" i="1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18599F-72C0-6B77-508B-C091083D9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007" y="2233296"/>
            <a:ext cx="10113557" cy="349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080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72F64-A950-144A-BD3D-2ECDA1DC3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Additional Handout Resources: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24366-FC38-E448-80F5-E9255C871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10978995" cy="2852755"/>
          </a:xfrm>
        </p:spPr>
        <p:txBody>
          <a:bodyPr/>
          <a:lstStyle/>
          <a:p>
            <a:pPr marL="228594" lvl="1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 b="1" dirty="0"/>
              <a:t>Additional Assistive Technology Organizational Supports Documents:</a:t>
            </a:r>
          </a:p>
          <a:p>
            <a:pPr marL="514344" lvl="1" indent="-28575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800" dirty="0">
                <a:hlinkClick r:id="rId3"/>
              </a:rPr>
              <a:t>Assistive Technology- School-Based - Google Docs </a:t>
            </a:r>
            <a:r>
              <a:rPr lang="en-US" sz="1800" dirty="0">
                <a:solidFill>
                  <a:srgbClr val="374151"/>
                </a:solidFill>
              </a:rPr>
              <a:t>https://docs.google.com/document/d/1zuX_z7CG8xmLGJJYCoZD-Pc64PryLoyQQiVV6jLdILk/edit</a:t>
            </a:r>
          </a:p>
          <a:p>
            <a:pPr marL="514344" lvl="1" indent="-28575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800" dirty="0">
                <a:hlinkClick r:id="rId4"/>
              </a:rPr>
              <a:t>Assistive Technology Organizations - Google Docs </a:t>
            </a:r>
            <a:r>
              <a:rPr lang="en-US" sz="1800" dirty="0"/>
              <a:t>https://docs.google.com/document/d/1vcYk2g2h9bsEdqCi3RywSU46IN601ytYhcdVNt1KRQc/edit</a:t>
            </a:r>
            <a:endParaRPr lang="en-US" sz="1800" dirty="0">
              <a:solidFill>
                <a:srgbClr val="3741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6500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72F64-A950-144A-BD3D-2ECDA1DC3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89" y="1544352"/>
            <a:ext cx="10978995" cy="486466"/>
          </a:xfrm>
        </p:spPr>
        <p:txBody>
          <a:bodyPr/>
          <a:lstStyle/>
          <a:p>
            <a:r>
              <a:rPr lang="en-US" sz="4400" dirty="0"/>
              <a:t>Web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24366-FC38-E448-80F5-E9255C871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062718"/>
            <a:ext cx="11264079" cy="4699590"/>
          </a:xfrm>
        </p:spPr>
        <p:txBody>
          <a:bodyPr numCol="2"/>
          <a:lstStyle/>
          <a:p>
            <a:pPr marL="233363" indent="-233363" fontAlgn="base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MN Department of Education-Secondary Education: </a:t>
            </a:r>
            <a:r>
              <a:rPr lang="en-US" sz="1800" u="sng" dirty="0">
                <a:solidFill>
                  <a:srgbClr val="607D8B"/>
                </a:solidFill>
                <a:hlinkClick r:id="rId3"/>
              </a:rPr>
              <a:t>https://education.mn.gov/MDE/dse/sped/sec/</a:t>
            </a:r>
            <a:endParaRPr lang="en-US" sz="1800" dirty="0"/>
          </a:p>
          <a:p>
            <a:pPr marL="233363" indent="-233363" fontAlgn="base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5 Valuable Transition Programs: </a:t>
            </a:r>
            <a:r>
              <a:rPr lang="en-US" sz="1800" u="sng" dirty="0">
                <a:solidFill>
                  <a:srgbClr val="607D8B"/>
                </a:solidFill>
                <a:hlinkClick r:id="rId4"/>
              </a:rPr>
              <a:t>https://www.transitionsusa.org/developmental-disability-awareness-month-5-valuables-resources-transitions-usa-offers-to-its-students/</a:t>
            </a:r>
            <a:endParaRPr lang="en-US" sz="1800" dirty="0"/>
          </a:p>
          <a:p>
            <a:pPr marL="233363" indent="-233363" fontAlgn="base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Ideas that Work: Transition Resources for Practitioners: </a:t>
            </a:r>
            <a:r>
              <a:rPr lang="en-US" sz="1800" u="sng" dirty="0">
                <a:solidFill>
                  <a:srgbClr val="607D8B"/>
                </a:solidFill>
                <a:hlinkClick r:id="rId5"/>
              </a:rPr>
              <a:t>https://osepideasthatwork.org/federal-resources-stakeholders/topical-issues/transition-resources-practitioners</a:t>
            </a:r>
            <a:r>
              <a:rPr lang="en-US" sz="1800" dirty="0">
                <a:solidFill>
                  <a:srgbClr val="000000"/>
                </a:solidFill>
              </a:rPr>
              <a:t> </a:t>
            </a:r>
          </a:p>
          <a:p>
            <a:pPr marL="233363" indent="-233363" fontAlgn="base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NTACT: Transition Planning: </a:t>
            </a:r>
            <a:r>
              <a:rPr lang="en-US" sz="1800" u="sng" dirty="0">
                <a:solidFill>
                  <a:srgbClr val="607D8B"/>
                </a:solidFill>
                <a:hlinkClick r:id="rId6"/>
              </a:rPr>
              <a:t>https://transitionta.org/topics/secondary-education/transition-planning/</a:t>
            </a:r>
            <a:endParaRPr lang="en-US" sz="1800" dirty="0">
              <a:solidFill>
                <a:srgbClr val="000000"/>
              </a:solidFill>
            </a:endParaRPr>
          </a:p>
          <a:p>
            <a:pPr marL="344488" indent="-231775" fontAlgn="base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OSER: Transition Activities: </a:t>
            </a:r>
            <a:r>
              <a:rPr lang="en-US" sz="1800" u="sng" dirty="0">
                <a:solidFill>
                  <a:srgbClr val="607D8B"/>
                </a:solidFill>
                <a:hlinkClick r:id="rId7"/>
              </a:rPr>
              <a:t>https://www2.ed.gov/about/offices/list/osers/transition/index.html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endParaRPr lang="en-US" sz="1800" dirty="0"/>
          </a:p>
          <a:p>
            <a:pPr marL="344488" indent="-231775" fontAlgn="base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4488" indent="-231775" fontAlgn="base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Occupational Definitions: </a:t>
            </a:r>
            <a:r>
              <a:rPr lang="en-US" sz="1800" dirty="0">
                <a:hlinkClick r:id="rId8"/>
              </a:rPr>
              <a:t>https://www.mnlowincidenceprojects.org/Projects/otpt/index.html</a:t>
            </a:r>
            <a:endParaRPr lang="en-US" sz="1800" dirty="0">
              <a:solidFill>
                <a:srgbClr val="333333"/>
              </a:solidFill>
              <a:hlinkClick r:id="rId9"/>
            </a:endParaRPr>
          </a:p>
          <a:p>
            <a:pPr marL="344488" indent="-231775" fontAlgn="base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MN Low Incidence Project: </a:t>
            </a:r>
            <a:r>
              <a:rPr lang="en-US" sz="1800" dirty="0">
                <a:solidFill>
                  <a:srgbClr val="0909AA"/>
                </a:solidFill>
                <a:hlinkClick r:id="rId9"/>
              </a:rPr>
              <a:t>The revised 2014 version of Occupational Therapy and Physical Therapy in Educational Settings: A Manual for MN Practitioners - Third Edition (2014)</a:t>
            </a:r>
            <a:r>
              <a:rPr lang="en-US" sz="1800" dirty="0">
                <a:solidFill>
                  <a:srgbClr val="333333"/>
                </a:solidFill>
              </a:rPr>
              <a:t>.</a:t>
            </a:r>
            <a:endParaRPr lang="en-US" sz="1800" dirty="0"/>
          </a:p>
          <a:p>
            <a:pPr marL="344488" indent="-231775" fontAlgn="base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AOTA Practice Advisory on Occupational Therapy in Response to Intervention</a:t>
            </a:r>
            <a:r>
              <a:rPr lang="en-US" sz="1800" dirty="0">
                <a:solidFill>
                  <a:srgbClr val="333333"/>
                </a:solidFill>
              </a:rPr>
              <a:t> </a:t>
            </a:r>
            <a:r>
              <a:rPr lang="en-US" sz="1800" dirty="0">
                <a:solidFill>
                  <a:srgbClr val="333333"/>
                </a:solidFill>
                <a:hlinkClick r:id="rId10"/>
              </a:rPr>
              <a:t>https://www.aota.org/practice/practice-settings/-/media/e7371c748756467ba101d6966bb98eb2.ashx#:~:text=More%20than%2020%25%20of%20the,districts%20(AOTA%2C%202010)</a:t>
            </a:r>
            <a:r>
              <a:rPr lang="en-US" sz="1800" dirty="0">
                <a:solidFill>
                  <a:srgbClr val="333333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956882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33B22-0922-81BD-42A5-4FCB8618B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335A22-9A51-1038-4A78-42657F99DF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447105"/>
            <a:ext cx="10978995" cy="4083805"/>
          </a:xfrm>
        </p:spPr>
        <p:txBody>
          <a:bodyPr/>
          <a:lstStyle/>
          <a:p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Cahill, S. M., &amp; Beisbier, S. (2020). Occupational therapy practice guidelines for children and youth ages 5–21 years. </a:t>
            </a:r>
            <a:r>
              <a:rPr lang="en-US" sz="2000" i="1" dirty="0">
                <a:solidFill>
                  <a:srgbClr val="222222"/>
                </a:solidFill>
                <a:latin typeface="Arial" panose="020B0604020202020204" pitchFamily="34" charset="0"/>
              </a:rPr>
              <a:t>The American Journal of Occupational Therapy</a:t>
            </a: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sz="2000" i="1" dirty="0">
                <a:solidFill>
                  <a:srgbClr val="222222"/>
                </a:solidFill>
                <a:latin typeface="Arial" panose="020B0604020202020204" pitchFamily="34" charset="0"/>
              </a:rPr>
              <a:t>74</a:t>
            </a: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(4), 7404397010p1-7404397010p48.</a:t>
            </a:r>
          </a:p>
          <a:p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Cahill, S., &amp; </a:t>
            </a:r>
            <a:r>
              <a:rPr lang="en-US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Bazyk</a:t>
            </a: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, S. (2020). School-based occupational therapy. </a:t>
            </a:r>
            <a:r>
              <a:rPr lang="en-US" sz="2000" i="1" dirty="0">
                <a:solidFill>
                  <a:srgbClr val="222222"/>
                </a:solidFill>
                <a:latin typeface="Arial" panose="020B0604020202020204" pitchFamily="34" charset="0"/>
              </a:rPr>
              <a:t>Case-Smith’s occupational therapy for children and adolescents</a:t>
            </a: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, 627-658.</a:t>
            </a:r>
          </a:p>
          <a:p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Douglas, R., McConnell, C., Abbott, A., Bare, G., Cleave, S., Crum, T., ... &amp; </a:t>
            </a:r>
            <a:r>
              <a:rPr lang="en-US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Kuenzli</a:t>
            </a: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, M. (2024). Occupational Therapy’s Role in Return to Occupations Post-Concussion in High School Athletes. </a:t>
            </a:r>
            <a:r>
              <a:rPr lang="en-US" sz="2000" i="1" dirty="0">
                <a:solidFill>
                  <a:srgbClr val="222222"/>
                </a:solidFill>
                <a:latin typeface="Arial" panose="020B0604020202020204" pitchFamily="34" charset="0"/>
              </a:rPr>
              <a:t>Physical &amp; Occupational Therapy In Pediatrics</a:t>
            </a: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, 1-12.</a:t>
            </a:r>
          </a:p>
          <a:p>
            <a:r>
              <a:rPr lang="en-US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Keptner</a:t>
            </a: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, K., &amp; McCarthy, K. (2020). Mapping occupational therapy practice with postsecondary students: A scoping review. </a:t>
            </a:r>
            <a:r>
              <a:rPr lang="en-US" sz="2000" i="1" dirty="0">
                <a:solidFill>
                  <a:srgbClr val="222222"/>
                </a:solidFill>
                <a:latin typeface="Arial" panose="020B0604020202020204" pitchFamily="34" charset="0"/>
              </a:rPr>
              <a:t>The Open Journal of Occupational Therapy</a:t>
            </a: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sz="2000" i="1" dirty="0">
                <a:solidFill>
                  <a:srgbClr val="222222"/>
                </a:solidFill>
                <a:latin typeface="Arial" panose="020B0604020202020204" pitchFamily="34" charset="0"/>
              </a:rPr>
              <a:t>8 </a:t>
            </a: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(1), 1.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94651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6F1DB6C-80AB-4E41-A5AE-91CFF09CA6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86727D-FF4D-41F5-80A5-FE24A824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7" y="4221271"/>
            <a:ext cx="11019187" cy="1503125"/>
          </a:xfrm>
        </p:spPr>
        <p:txBody>
          <a:bodyPr/>
          <a:lstStyle/>
          <a:p>
            <a:pPr algn="ctr"/>
            <a:r>
              <a:rPr lang="en-US" sz="3200" dirty="0"/>
              <a:t>Davia Christiansen DOT, MSEd, MHA, MHI, OTR/L</a:t>
            </a:r>
          </a:p>
          <a:p>
            <a:pPr algn="ctr"/>
            <a:r>
              <a:rPr lang="en-US" sz="3200" dirty="0"/>
              <a:t>Occupational Therapist</a:t>
            </a:r>
          </a:p>
          <a:p>
            <a:pPr algn="ctr"/>
            <a:r>
              <a:rPr lang="en-US" sz="3200" dirty="0">
                <a:hlinkClick r:id="rId3"/>
              </a:rPr>
              <a:t>daviachristiansen@gmail.com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16001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1C8017B-2715-92F4-0227-0263D9AB6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Occupational Therapist Role in Low-Incidence Students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FF8FD-EA91-B8AC-AEC8-5EE606002A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10978995" cy="2693267"/>
          </a:xfrm>
        </p:spPr>
        <p:txBody>
          <a:bodyPr/>
          <a:lstStyle/>
          <a:p>
            <a:pPr algn="ctr"/>
            <a:endParaRPr lang="en-US" sz="4800" b="1" i="1" dirty="0"/>
          </a:p>
          <a:p>
            <a:pPr algn="ctr"/>
            <a:r>
              <a:rPr lang="en-US" sz="4800" b="1" i="1" dirty="0"/>
              <a:t>Functional</a:t>
            </a:r>
            <a:r>
              <a:rPr lang="en-US" sz="4800" dirty="0"/>
              <a:t> outcomes in education matter now over the long term.</a:t>
            </a:r>
          </a:p>
        </p:txBody>
      </p:sp>
    </p:spTree>
    <p:extLst>
      <p:ext uri="{BB962C8B-B14F-4D97-AF65-F5344CB8AC3E}">
        <p14:creationId xmlns:p14="http://schemas.microsoft.com/office/powerpoint/2010/main" val="2737068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E0CF0-2358-51DB-648C-539A449A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89" y="1576250"/>
            <a:ext cx="7319399" cy="870855"/>
          </a:xfrm>
        </p:spPr>
        <p:txBody>
          <a:bodyPr/>
          <a:lstStyle/>
          <a:p>
            <a:r>
              <a:rPr lang="en-US" sz="4400" dirty="0"/>
              <a:t>Functional Outcomes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C0BDB-2708-7663-3CD8-EC2E74B5A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447105"/>
            <a:ext cx="8203295" cy="4083805"/>
          </a:xfrm>
        </p:spPr>
        <p:txBody>
          <a:bodyPr/>
          <a:lstStyle/>
          <a:p>
            <a:pPr marL="342891" indent="-34289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189" algn="l"/>
              </a:tabLst>
            </a:pPr>
            <a:r>
              <a:rPr lang="en-US" sz="3200" kern="0" dirty="0">
                <a:ea typeface="Times New Roman" panose="02020603050405020304" pitchFamily="18" charset="0"/>
              </a:rPr>
              <a:t>Improved Academic Performance</a:t>
            </a:r>
            <a:endParaRPr lang="en-US" sz="3200" kern="100" dirty="0">
              <a:ea typeface="Calibri" panose="020F0502020204030204" pitchFamily="34" charset="0"/>
            </a:endParaRPr>
          </a:p>
          <a:p>
            <a:pPr marL="342891" indent="-342891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tabLst>
                <a:tab pos="457189" algn="l"/>
              </a:tabLst>
            </a:pPr>
            <a:r>
              <a:rPr lang="en-US" sz="3200" kern="0" dirty="0">
                <a:ea typeface="Times New Roman" panose="02020603050405020304" pitchFamily="18" charset="0"/>
              </a:rPr>
              <a:t>Enhanced Social and Emotional Well-being</a:t>
            </a:r>
          </a:p>
          <a:p>
            <a:pPr marL="342891" indent="-342891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tabLst>
                <a:tab pos="457189" algn="l"/>
              </a:tabLst>
            </a:pPr>
            <a:r>
              <a:rPr lang="en-US" sz="3200" kern="0" dirty="0">
                <a:ea typeface="Times New Roman" panose="02020603050405020304" pitchFamily="18" charset="0"/>
              </a:rPr>
              <a:t>Assistance for Students with Special Needs</a:t>
            </a:r>
            <a:endParaRPr lang="en-US" sz="3200" kern="100" dirty="0">
              <a:ea typeface="Calibri" panose="020F0502020204030204" pitchFamily="34" charset="0"/>
            </a:endParaRPr>
          </a:p>
          <a:p>
            <a:pPr marL="342891" indent="-342891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tabLst>
                <a:tab pos="457189" algn="l"/>
              </a:tabLst>
            </a:pPr>
            <a:r>
              <a:rPr lang="en-US" sz="3200" kern="0" dirty="0">
                <a:ea typeface="Times New Roman" panose="02020603050405020304" pitchFamily="18" charset="0"/>
              </a:rPr>
              <a:t>Adaptations for Physical Disabilities</a:t>
            </a:r>
            <a:endParaRPr lang="en-US" sz="3200" kern="100" dirty="0">
              <a:ea typeface="Calibri" panose="020F0502020204030204" pitchFamily="34" charset="0"/>
            </a:endParaRPr>
          </a:p>
          <a:p>
            <a:pPr marL="342891" indent="-342891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tabLst>
                <a:tab pos="457189" algn="l"/>
              </a:tabLst>
            </a:pPr>
            <a:r>
              <a:rPr lang="en-US" sz="3200" kern="0" dirty="0">
                <a:ea typeface="Times New Roman" panose="02020603050405020304" pitchFamily="18" charset="0"/>
              </a:rPr>
              <a:t>Transition Planning</a:t>
            </a:r>
            <a:endParaRPr lang="en-US" sz="3200" kern="100" dirty="0">
              <a:ea typeface="Calibri" panose="020F0502020204030204" pitchFamily="34" charset="0"/>
            </a:endParaRPr>
          </a:p>
          <a:p>
            <a:pPr marL="342891" indent="-342891"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  <a:tabLst>
                <a:tab pos="457189" algn="l"/>
              </a:tabLst>
            </a:pPr>
            <a:r>
              <a:rPr lang="en-US" sz="3200" kern="0" dirty="0">
                <a:ea typeface="Times New Roman" panose="02020603050405020304" pitchFamily="18" charset="0"/>
              </a:rPr>
              <a:t>Collaboration with Educators and Families</a:t>
            </a:r>
            <a:endParaRPr lang="en-US" sz="3200" kern="100" dirty="0">
              <a:ea typeface="Calibri" panose="020F0502020204030204" pitchFamily="34" charset="0"/>
            </a:endParaRPr>
          </a:p>
          <a:p>
            <a:pPr marL="342891" indent="-342891"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  <a:tabLst>
                <a:tab pos="457189" algn="l"/>
              </a:tabLst>
            </a:pPr>
            <a:r>
              <a:rPr lang="en-US" sz="3200" kern="0" dirty="0">
                <a:ea typeface="Times New Roman" panose="02020603050405020304" pitchFamily="18" charset="0"/>
              </a:rPr>
              <a:t>Promotion of Healthy Lifestyles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455613" algn="l"/>
                <a:tab pos="5029200" algn="l"/>
              </a:tabLst>
            </a:pPr>
            <a:r>
              <a:rPr lang="en-US" sz="3200" kern="0" dirty="0">
                <a:ea typeface="Calibri" panose="020F0502020204030204" pitchFamily="34" charset="0"/>
              </a:rPr>
              <a:t>		(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Cahill &amp;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Bazyk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2020) </a:t>
            </a:r>
            <a:endParaRPr lang="en-US" kern="1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E30544C-444C-4801-9508-1E69BB076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783" y="1346661"/>
            <a:ext cx="2775699" cy="244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234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D2C5C-C3CD-F0C5-7A8C-EE4635336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Integrating Occupational Therapy in Secondary Education</a:t>
            </a:r>
            <a:endParaRPr lang="en-US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542A9-24F4-D40B-6850-F4E05B8C20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189" indent="-457189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Instrumental in supporting students' overall development, independence, and lifelong success.</a:t>
            </a:r>
          </a:p>
          <a:p>
            <a:pPr marL="457189" indent="-457189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Focus on challenges that may impact a student’s ability to engage in everyday activities, both academic and non-academic. </a:t>
            </a:r>
          </a:p>
        </p:txBody>
      </p:sp>
    </p:spTree>
    <p:extLst>
      <p:ext uri="{BB962C8B-B14F-4D97-AF65-F5344CB8AC3E}">
        <p14:creationId xmlns:p14="http://schemas.microsoft.com/office/powerpoint/2010/main" val="2632035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67CA5F-ABE8-5E34-388D-6348A4DF71E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999" y="1848531"/>
            <a:ext cx="3135616" cy="634672"/>
          </a:xfrm>
        </p:spPr>
        <p:txBody>
          <a:bodyPr anchor="ctr"/>
          <a:lstStyle/>
          <a:p>
            <a:r>
              <a:rPr lang="en-US" i="1" dirty="0"/>
              <a:t>Now: </a:t>
            </a:r>
            <a:r>
              <a:rPr lang="en-US" dirty="0"/>
              <a:t>		</a:t>
            </a:r>
            <a:endParaRPr lang="en-US" sz="4800" i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A13EB8-CC6C-3AD9-6D1E-EA830A8C81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999" y="2711297"/>
            <a:ext cx="5264079" cy="3277164"/>
          </a:xfrm>
          <a:noFill/>
        </p:spPr>
        <p:txBody>
          <a:bodyPr/>
          <a:lstStyle/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Skill Development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Productivity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Research and Development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0F10F3-17F9-CD00-49E3-EA3AD44E3C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1848531"/>
            <a:ext cx="4249479" cy="586325"/>
          </a:xfrm>
        </p:spPr>
        <p:txBody>
          <a:bodyPr anchor="ctr"/>
          <a:lstStyle/>
          <a:p>
            <a:r>
              <a:rPr lang="en-US" sz="3600" b="1" i="1" dirty="0"/>
              <a:t>In 20 Years: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0B3C1-9B7A-06B9-29C9-39888F7CD3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9464" y="2721932"/>
            <a:ext cx="5544573" cy="2464162"/>
          </a:xfrm>
        </p:spPr>
        <p:txBody>
          <a:bodyPr anchor="t"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b="0" dirty="0">
                <a:solidFill>
                  <a:schemeClr val="tx1"/>
                </a:solidFill>
              </a:rPr>
              <a:t>Career Opportunities</a:t>
            </a:r>
            <a:endParaRPr lang="en-US" sz="3200" b="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b="0" dirty="0">
                <a:solidFill>
                  <a:schemeClr val="tx1"/>
                </a:solidFill>
              </a:rPr>
              <a:t>Economic Impact</a:t>
            </a:r>
            <a:endParaRPr lang="en-US" sz="3200" b="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b="0" dirty="0">
                <a:solidFill>
                  <a:schemeClr val="tx1"/>
                </a:solidFill>
              </a:rPr>
              <a:t>Innovation and Progress</a:t>
            </a:r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2725022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0008E-A96C-079E-F9DD-0DF71AD5C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How do we Integrate a Functional Goal?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26F62-1435-DBE7-EBBE-5D3FF97A38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Involve Students and Parents</a:t>
            </a:r>
          </a:p>
        </p:txBody>
      </p:sp>
      <p:pic>
        <p:nvPicPr>
          <p:cNvPr id="1026" name="Picture 2" descr="Involve Students and Parents">
            <a:extLst>
              <a:ext uri="{FF2B5EF4-FFF2-40B4-BE49-F238E27FC236}">
                <a16:creationId xmlns:a16="http://schemas.microsoft.com/office/drawing/2014/main" id="{EEE75720-7D4C-B3EB-7C9B-5BAE39D09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833" y="2358326"/>
            <a:ext cx="2090359" cy="170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5CD4B7-4B84-59EF-9F86-95ED25CBFA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2901" y="4182820"/>
            <a:ext cx="1883718" cy="1027679"/>
          </a:xfrm>
        </p:spPr>
        <p:txBody>
          <a:bodyPr/>
          <a:lstStyle/>
          <a:p>
            <a:pPr lvl="0">
              <a:defRPr/>
            </a:pPr>
            <a:r>
              <a:rPr lang="en-US" dirty="0"/>
              <a:t>Generalize Skills</a:t>
            </a:r>
          </a:p>
        </p:txBody>
      </p:sp>
      <p:pic>
        <p:nvPicPr>
          <p:cNvPr id="8" name="Picture 7" descr="Generalioze Skills graphic">
            <a:extLst>
              <a:ext uri="{FF2B5EF4-FFF2-40B4-BE49-F238E27FC236}">
                <a16:creationId xmlns:a16="http://schemas.microsoft.com/office/drawing/2014/main" id="{E4274FBA-629A-3D6C-5F97-117D139782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770"/>
          <a:stretch/>
        </p:blipFill>
        <p:spPr>
          <a:xfrm>
            <a:off x="2439581" y="4156272"/>
            <a:ext cx="2051611" cy="1788574"/>
          </a:xfrm>
          <a:prstGeom prst="rect">
            <a:avLst/>
          </a:prstGeom>
        </p:spPr>
      </p:pic>
      <p:pic>
        <p:nvPicPr>
          <p:cNvPr id="6" name="Picture 5" descr="Self Advocacy graphic">
            <a:extLst>
              <a:ext uri="{FF2B5EF4-FFF2-40B4-BE49-F238E27FC236}">
                <a16:creationId xmlns:a16="http://schemas.microsoft.com/office/drawing/2014/main" id="{D8B6B8EE-EAD2-6012-84F8-35569462BE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7598" y="3479509"/>
            <a:ext cx="2366171" cy="2040585"/>
          </a:xfrm>
          <a:prstGeom prst="rect">
            <a:avLst/>
          </a:prstGeom>
        </p:spPr>
      </p:pic>
      <p:pic>
        <p:nvPicPr>
          <p:cNvPr id="11" name="Picture 10" descr="Accommodation and Supports">
            <a:extLst>
              <a:ext uri="{FF2B5EF4-FFF2-40B4-BE49-F238E27FC236}">
                <a16:creationId xmlns:a16="http://schemas.microsoft.com/office/drawing/2014/main" id="{5284B41D-3DE1-1F9C-3C88-909C29BA2F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4290" y="2406202"/>
            <a:ext cx="1866704" cy="166463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58D2B-A4C8-E98D-FD6C-71F6036D9D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81514" y="2535748"/>
            <a:ext cx="2209800" cy="1027679"/>
          </a:xfrm>
        </p:spPr>
        <p:txBody>
          <a:bodyPr/>
          <a:lstStyle/>
          <a:p>
            <a:r>
              <a:rPr lang="en-US" dirty="0"/>
              <a:t>Accommodation and Supports</a:t>
            </a:r>
          </a:p>
        </p:txBody>
      </p:sp>
      <p:pic>
        <p:nvPicPr>
          <p:cNvPr id="1028" name="Picture 4" descr="Definition of Functional Assessment">
            <a:extLst>
              <a:ext uri="{FF2B5EF4-FFF2-40B4-BE49-F238E27FC236}">
                <a16:creationId xmlns:a16="http://schemas.microsoft.com/office/drawing/2014/main" id="{DC2952EE-D6AB-482C-5755-3C780BFE2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108" y="4153040"/>
            <a:ext cx="2209800" cy="184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478642-C5F0-C558-8977-1B8492BEF6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618121" y="4532714"/>
            <a:ext cx="1983871" cy="1027679"/>
          </a:xfrm>
        </p:spPr>
        <p:txBody>
          <a:bodyPr/>
          <a:lstStyle/>
          <a:p>
            <a:r>
              <a:rPr lang="en-US" dirty="0"/>
              <a:t>Conduct a Functional Assessment</a:t>
            </a:r>
          </a:p>
        </p:txBody>
      </p:sp>
    </p:spTree>
    <p:extLst>
      <p:ext uri="{BB962C8B-B14F-4D97-AF65-F5344CB8AC3E}">
        <p14:creationId xmlns:p14="http://schemas.microsoft.com/office/powerpoint/2010/main" val="17268477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CC"/>
      </a:hlink>
      <a:folHlink>
        <a:srgbClr val="954F7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PAW xmlns="http://www.net-centric.com/PAWPP">
  <Shape xmlns="" ID="8euNCCA4IqjupmbpvbvSMfRq+8o=" pdftag="H1" isBookmarkSet="no" bookmark="yes" Order="_x0031_"/>
  <Shape xmlns="" ID="ARSfPO/U9ItJ9zIOwm93ZJ7l/j8=" pdftag="H2" isBookmarkSet="no" bookmark="yes" Order="_x0032_"/>
  <Shape xmlns="" ID="osa0KM2sbnZHHxlXUxKH3ujjHuE=" pdftag="" bookmark="no" Order="_x0031_"/>
  <Shape xmlns="" ID="4JRL6lqoOFw9RUHrP0y9U5BDzf8=" pdftag="" bookmark="no" Order="_x0032_"/>
  <Shape xmlns="" ID="sM+ghJOlUVqnHU19mdPjAdwWJuw=" pdftag="" bookmark="no" Order="_x0031_"/>
  <Shape xmlns="" ID="GTGIHFiwAYvgHLb8IUSCQ2X6w4g=" pdftag="" bookmark="no" Order="_x0032_"/>
  <Shape xmlns="" ID="hq9gSbGZQhpPus+SHezN5PrGc9w=" pdftag="" bookmark="no" Order="_x0031_"/>
  <Shape xmlns="" ID="FtXJgaOuZev8eFU+if2YMxbKkRI=" pdftag="" bookmark="no" Order="_x0032_"/>
  <Shape xmlns="" ID="ri+uYzSNCD67GlIZrZ8qmmNgURU=" pdftag="" bookmark="no" Order="_x0033_"/>
  <Shape xmlns="" ID="/Xe9+1NnBDFDac2uz9Mf5cnxpHw=" pdftag="" bookmark="no" Order="_x0031_"/>
  <Shape xmlns="" ID="rGgMSPfHoOmRN/+oUl7Dwo+YgYE=" pdftag="" bookmark="no" Order="_x0032_"/>
  <Shape xmlns="" ID="ZTBnAgeWTQQGZoyfyflkLJl+jcs=" pdftag="" bookmark="no" Order="_x0035_"/>
  <Shape xmlns="" ID="nSihPpWUspo+Y57wY5tF8LIQIHs=" pdftag="" bookmark="no" Order="_x0032_"/>
  <Shape xmlns="" ID="S6CVtHyytP5Rb39DTS6OkAlP7e0=" pdftag="" bookmark="no" Order="_x0034_"/>
  <Shape xmlns="" ID="USIEJhtT65UPFtGM0RUW67D4iJA=" pdftag="" bookmark="no" Order="_x0033_"/>
  <Shape xmlns="" ID="XzVFQuOWAWqK/HZDqm2LiuGBOJQ=" pdftag="" bookmark="no" Order="_x0032_"/>
  <Shape xmlns="" ID="uflvo7/4mXD7uDuM1tkLIDwRdoQ=" inline="no" formula="no" pdftag="Figure" Lang="" bookmark="no" Order="_x0031_" artifact="_x0030_" validate="no"/>
  <HyperLink xmlns="" ID="iB0l3QkZoIIwbuqLQRe5I0KEal0=1995016305290.2289_384.0426" plainAltText="shuyin.maciel_x0040_metrocsu.org" Lang=""/>
  <Shape xmlns="" ID="oUeVMHAtmcFeZuL28VldA6mxYF4=" pdftag="" bookmark="no" Order="_x0031_"/>
  <Shape xmlns="" ID="iB0l3QkZoIIwbuqLQRe5I0KEal0=" pdftag="" bookmark="no" Order="_x0032_"/>
  <SubText xmlns="" ID="uflvo7/4mXD7uDuM1tkLIDwRdoQ=" ActualText=""/>
  <Shape xmlns="" ID="dPX0ernXQqq7MaM8E4a1qptkh+k=" pdftag="" Order="_x0033_"/>
  <Shape xmlns="" ID="+Cyv/SB6C+zDDxQal1n9Hy8Mqk4=" isBookmarkSet="no" pdftag="H1" artifact="_x0030_" Order="_x0031_" bookmark="yes"/>
  <Shape xmlns="" ID="McLydNcJKd28xRnS0nc9iRzN+ZE=" isBookmarkSet="no" bookmark="yes" pdftag="P" artifact="_x0030_" Order="_x0032_"/>
  <Shape xmlns="" ID="zyksOHvmAkdf8LAnxY/qd23fszY=" pdftag="H2" isBookmarkSet="no" bookmark="yes" Order="_x0031_"/>
  <Shape xmlns="" ID="WCIgUfD79EQSFrUFJrjTvtvvi8c=" pdftag="P" isBookmarkSet="no" bookmark="no" Order="_x0032_"/>
  <Shape xmlns="" ID="nLKu9i9tXGr95SoEhIwNSM/l51g=" pdftag="H2" isBookmarkSet="no" bookmark="yes" Order="_x0031_"/>
  <Shape xmlns="" ID="JdKfymMv9W8asZOFdFiTjstwjIw=" pdftag="P" isBookmarkSet="no" bookmark="no" Order="_x0032_"/>
  <Shape xmlns="" ID="273C8Lufe5E/RTKhrGXJNnubpQ0=" pdftag="H2" isBookmarkSet="no" bookmark="yes" Order="_x0031_"/>
  <Shape xmlns="" ID="AFE3p0tDwgAndyaGJ7tIAxYWscE=" formula="no" inline="no" isBookmarkSet="no" bookmark="no" Lang="" Order="_x0032_" pdftag="Figure" validate="no" artifact="_x0030_"/>
  <HyperLink xmlns="" ID="fM3ElLVekIvEZjlTQZqcGPoUQ/M=-139236029292.3274_313.169" validate="" plainAltText="Assistive_x0020_Technology-_x0020_School-Based_x0020_-_x0020_Google_x0020_Docs_x0020_" language=""/>
  <HyperLink xmlns="" ID="fM3ElLVekIvEZjlTQZqcGPoUQ/M=34953232892.3274_401.969" validate="" plainAltText="Assistive_x0020_Technology_x0020_Organizations_x0020_-_x0020_Google_x0020_Docs_x0020_"/>
  <HyperLink xmlns="" ID="15kSrTaZmlwSG8s3kgJWigO+L90=-162828977470.2274_185.4587" validate="" plainAltText="MN_x0020_Department_x0020_of_x0020_Education-Secondary_x0020_Education" language="" Lang=""/>
  <HyperLink xmlns="" ID="15kSrTaZmlwSG8s3kgJWigO+L90=-47433373370.2274_233.3387" validate="" plainAltText="_x0035__x0020_Valuable_x0020_Transition_x0020_Programs:_x0020_" language="" Lang=""/>
  <HyperLink xmlns="" ID="15kSrTaZmlwSG8s3kgJWigO+L90=-214687046270.2274_252.7787" validate="" plainAltText="_x0035__x0020_Valuable_x0020_Transition_x0020_Programs:_x0020_" language=""/>
  <HyperLink xmlns="" ID="15kSrTaZmlwSG8s3kgJWigO+L90=-124200057570.2274_272.2188" validate="" plainAltText="_x0035__x0020_Valuable_x0020_Transition_x0020_Programs:_x0020_" language=""/>
  <HyperLink xmlns="" ID="15kSrTaZmlwSG8s3kgJWigO+L90=-4186615170.2274_320.0988" validate="" plainAltText="Ideas_x0020_that_x0020_Work" language="" Lang=""/>
  <HyperLink xmlns="" ID="15kSrTaZmlwSG8s3kgJWigO+L90=191465739670.2274_339.5387" validate="" plainAltText="Ideas_x0020_that_x0020_Work" language=""/>
  <HyperLink xmlns="" ID="15kSrTaZmlwSG8s3kgJWigO+L90=-124950948370.2274_358.9787" validate="" plainAltText="Ideas_x0020_that_x0020_Work" language=""/>
  <HyperLink xmlns="" ID="15kSrTaZmlwSG8s3kgJWigO+L90=-43408160670.2274_406.8587" validate="" plainAltText="NTACT:_x0020_Transition_x0020_Planning:_x0020_" language="" Lang=""/>
  <HyperLink xmlns="" ID="15kSrTaZmlwSG8s3kgJWigO+L90=-93423796770.2274_426.2987" validate="" plainAltText="NTACT:_x0020_Transition_x0020_Planning:_x0020_" language=""/>
  <HyperLink xmlns="" ID="15kSrTaZmlwSG8s3kgJWigO+L90=52355106178.9774_474.1787" validate="" plainAltText="OSER:_x0020_Transition_x0020_Activities:_x0020_" Lang=""/>
  <HyperLink xmlns="" ID="15kSrTaZmlwSG8s3kgJWigO+L90=8963524678.9774_493.6187" validate="" plainAltText="OSER:_x0020_Transition_x0020_Activities:_x0020_"/>
  <HyperLink xmlns="" ID="15kSrTaZmlwSG8s3kgJWigO+L90=1519040640518.8274_213.8987" validate="" plainAltText="Occupational_x0020_Definitions" Lang=""/>
  <HyperLink xmlns="" ID="15kSrTaZmlwSG8s3kgJWigO+L90=-71099808518.8274_233.3387" validate="" plainAltText="Occupational_x0020_Definitions"/>
  <HyperLink xmlns="" ID="15kSrTaZmlwSG8s3kgJWigO+L90=372029418719.0925_258.7787" plainAltText="T"/>
  <HyperLink xmlns="" ID="15kSrTaZmlwSG8s3kgJWigO+L90=-1507477193727.8425_258.7787" plainAltText="he_x0020_revised_x0020_2014_x0020_version_x0020_of_x0020_"/>
  <HyperLink xmlns="" ID="15kSrTaZmlwSG8s3kgJWigO+L90=-418397597518.8274_281.2188" validate="" plainAltText="MN_x0020_Low_x0020_Incidence_x0020_Project" Lang=""/>
  <HyperLink xmlns="" ID="15kSrTaZmlwSG8s3kgJWigO+L90=1477820771518.8274_300.6588" validate="" plainAltText="MN_x0020_Low_x0020_Incidence_x0020_Project"/>
  <HyperLink xmlns="" ID="15kSrTaZmlwSG8s3kgJWigO+L90=-1294015987518.8274_320.0988" validate="" plainAltText="MN_x0020_Low_x0020_Incidence_x0020_Project"/>
  <HyperLink xmlns="" ID="15kSrTaZmlwSG8s3kgJWigO+L90=1745882801518.8274_387.4187" validate="" plainAltText="AOTA_x0020_Practice_x0020_Advisory_x0020_on_x0020_Occupational_x0020_Therapy_x0020_" Lang=""/>
  <HyperLink xmlns="" ID="15kSrTaZmlwSG8s3kgJWigO+L90=2122470169518.8274_406.8587" validate="" plainAltText="AOTA_x0020_Practice_x0020_Advisory_x0020_on_x0020_Occupational_x0020_Therapy_x0020_"/>
  <HyperLink xmlns="" ID="15kSrTaZmlwSG8s3kgJWigO+L90=-219743566518.8274_426.2987" validate="" plainAltText="AOTA_x0020_Practice_x0020_Advisory_x0020_on_x0020_Occupational_x0020_Therapy_x0020_"/>
  <HyperLink xmlns="" ID="15kSrTaZmlwSG8s3kgJWigO+L90=2048342252518.8274_445.7387" validate="" plainAltText="AOTA_x0020_Practice_x0020_Advisory_x0020_on_x0020_Occupational_x0020_Therapy_x0020_"/>
  <HyperLink xmlns="" ID="na27LrKWIsMlekVTxMAfcHP2Q+E=1124166851286.1813_436.7835" plainAltText="daviachristiansen_x0040_gmail.com" language="" Lang=""/>
  <Shape xmlns="" ID="RMPROuUvY8hEOoV3PJEtqZ/0Jck=" pdftag="P" isBookmarkSet="no" bookmark="no" Order="_x0033_"/>
  <Shape xmlns="" ID="AS4dkvJc+i9OMs1cjNsiSch1df4=" pdftag="H2" isBookmarkSet="no" bookmark="yes" Order="_x0031_"/>
  <Shape xmlns="" ID="CZ6FgUn6HQ1kCartn+7ZTmD4ndU=" pdftag="P" isBookmarkSet="no" bookmark="no" Order="_x0032_"/>
  <Shape xmlns="" ID="Dbu2WdosP98HnhCP4iTWxYO8LmQ=" pdftag="H2" isBookmarkSet="no" bookmark="yes" Order="_x0031_"/>
  <Shape xmlns="" ID="hSPAoxtOMGHsZpkX3qmNH9E+sCQ=" pdftag="P" isBookmarkSet="no" bookmark="no" Order="_x0032_"/>
  <Shape xmlns="" ID="rydwSLfp8EceR02Sq8/eU4ujQ5g=" Order="_x0031_" formula="no" inline="no" isBookmarkSet="no" bookmark="no" Lang="" artifact="_x0031_" pdftag="_x005B_Artifact_x005D_" validate="no"/>
  <Shape xmlns="" ID="u9gPrkivPSy7IhOPMEpFKhc8QRo=" pdftag="H2" isBookmarkSet="no" bookmark="yes" Order="_x0031_"/>
  <Shape xmlns="" ID="dZLxmmeYfgBiECvyK3RHd8K8Esc=" pdftag="P" isBookmarkSet="no" bookmark="no" Order="_x0032_"/>
  <Shape xmlns="" ID="b5+bTHEb4/EYaZviDXlT8NiCuhs=" Order="_x0031_" pdftag="H2" isBookmarkSet="no" bookmark="yes"/>
  <Shape xmlns="" ID="wL2ZYSDIQKZUbCYw0R0UTDFABWY=" Order="_x0032_" pdftag="P" isBookmarkSet="no" bookmark="no"/>
  <Shape xmlns="" ID="DDgNVnI8YQ9tRfvDnUov4yDQzGk=" Order="_x0033_" pdftag="P" isBookmarkSet="no"/>
  <Shape xmlns="" ID="m1jEcXVJuTHbBtNRsUMdv5QD+sA=" pdftag="H2" isBookmarkSet="no" bookmark="yes" Order="_x0031_"/>
  <Shape xmlns="" ID="lXGN4KXUh/sQ81HYFfXiqCETONc=" pdftag="P" isBookmarkSet="no" bookmark="no" Order="_x0032_"/>
  <Shape xmlns="" ID="5kwPn2SBrrfR8CVNNjXYPSGATNI=" formula="no" inline="no" isBookmarkSet="no" bookmark="no" Lang="" pdftag="Figure" artifact="_x0030_" Order="_x0033_" validate="no"/>
  <Shape xmlns="" ID="o8Ecte9eWOIiPKfPQAQZcGqNY/0=" pdftag="P" isBookmarkSet="no" bookmark="no" Order="_x0034_"/>
  <Shape xmlns="" ID="j8QUFyrMx2bvDeUyaMXnpuzsrGU=" formula="no" inline="no" pdftag="Figure" isBookmarkSet="no" bookmark="no" Lang="" artifact="_x0030_" Order="_x0035_" validate="no"/>
  <Shape xmlns="" ID="UXzm9GZCXpgGPI/gnA/NFCwSoS8=" formula="no" inline="no" pdftag="Figure" isBookmarkSet="no" bookmark="no" Lang="" artifact="_x0030_" Order="_x0036_" validate="no"/>
  <Shape xmlns="" ID="dJu3ygL6ZvuCj2OHl81i5z25me0=" formula="no" inline="no" pdftag="Figure" isBookmarkSet="no" bookmark="no" Lang="" artifact="_x0030_" Order="_x0037_" validate="no"/>
  <Shape xmlns="" ID="f11uerOSpMb2i8UFEkJPO8pvzG8=" pdftag="P" isBookmarkSet="no" bookmark="no" Order="_x0038_"/>
  <Shape xmlns="" ID="5A5z+2Gz2v5KR039cn6z+uCYJtw=" formula="no" inline="no" pdftag="Figure" isBookmarkSet="no" bookmark="no" Lang="" artifact="_x0030_" Order="_x0039_" validate="no"/>
  <Shape xmlns="" ID="B2YAoTCdlppLFf9B6/kxZhz31a8=" pdftag="P" isBookmarkSet="no" bookmark="no" Order="_x0031_0"/>
  <Shape xmlns="" ID="6XGn1ifGYg+04GSxYyfxPOEeIA0=" pdftag="H2" isBookmarkSet="no" bookmark="yes" Order="_x0031_"/>
  <Shape xmlns="" ID="KXTrSmU4B8YitRsMVj3MtV3QZ10=" Order="_x0037_" formula="no" inline="no" isBookmarkSet="no" bookmark="no" Lang="" artifact="_x0031_" pdftag="_x005B_Artifact_x005D_" validate="no"/>
  <Shape xmlns="" ID="S8BOvOma68aq0we68U4iQVsdhwY=" formula="no" inline="no" isBookmarkSet="no" bookmark="no" Lang="" pdftag="Figure" artifact="_x0030_" Order="_x0032_" validate="no"/>
  <Shape xmlns="" ID="z6L8wyr/8e/V28TMH0yuhUwh+Hw=" pdftag="P" isBookmarkSet="no" bookmark="no" Order="_x0033_"/>
  <Shape xmlns="" ID="QlgkM/zhuZaa+Fj14st2EVr890g=" formula="no" inline="no" pdftag="Figure" isBookmarkSet="no" bookmark="no" Lang="" artifact="_x0030_" Order="_x0034_" validate="no"/>
  <Shape xmlns="" ID="vdsTfCuNMm4OMi6meNJ9F4q5zwc=" pdftag="P" isBookmarkSet="no" bookmark="no" Order="_x0035_"/>
  <Shape xmlns="" ID="0WqbW+znOd1p6K7N/mUgROYd4E8=" formula="no" inline="no" pdftag="Figure" isBookmarkSet="no" bookmark="no" Lang="" artifact="_x0030_" Order="_x0036_" validate="no"/>
  <Shape xmlns="" ID="A8gldpWmFENlJN75LLRXZxZOBTc=" pdftag="P" isBookmarkSet="no" bookmark="no" Order="_x0037_"/>
  <Shape xmlns="" ID="z/22d3Fqs5lTofj7D3ZyNEvfrhk=" Order="_x0034_" formula="no" inline="no" isBookmarkSet="no" bookmark="no" artifact="_x0031_" pdftag="_x005B_Artifact_x005D_" validate="no"/>
  <Shape xmlns="" ID="l4Z+Uv9km/Y/WFLeGwQNrzLOPds=" formula="no" inline="no" isBookmarkSet="no" Order="_x0033_" bookmark="no" pdftag="_x005B_Artifact_x005D_" artifact="_x0031_" validate="no"/>
  <Shape xmlns="" ID="/fKzv2I0QAQ+bSXDyWWNfn5Wrm0=" formula="no" inline="no" isBookmarkSet="no" Order="_x0032_" bookmark="no" pdftag="_x005B_Artifact_x005D_" artifact="_x0031_" validate="no"/>
  <Shape xmlns="" ID="aKS1EMxTMjTqHhJgRfAPQLBKSMo=" pdftag="H2" isBookmarkSet="no" bookmark="yes" Order="_x0031_"/>
  <Shape xmlns="" ID="a/+QgccnSOvVYjLf0PXDqatFcI0=" pdftag="P" isBookmarkSet="no" bookmark="no" Order="_x0032_"/>
  <Shape xmlns="" ID="u6myKhsvIFhADIlQ7ub2QRenzmw=" artifact="_x0031_" formula="no" inline="no" pdftag="Figure" isBookmarkSet="no" bookmark="no" Lang="" Order="_x0033_" validate="no"/>
  <Shape xmlns="" ID="u6MkD01o6cOIue9h/jjAO6gSu2c=" pdftag="H2" isBookmarkSet="no" bookmark="yes" Order="_x0031_"/>
  <Shape xmlns="" ID="+8NAJIOeTKCrXRVUthXFFhsIXbI=" pdftag="H3" artifact="_x0030_" isBookmarkSet="yes" bookmark="yes" Order="_x0032_"/>
  <Shape xmlns="" ID="chAFmLLX/Sqdj0MtgV8VQaPayS8=" pdftag="P" isBookmarkSet="no" bookmark="no" Order="_x0033_"/>
  <Shape xmlns="" ID="Gjb15TdLmDzEkGFcHZM+1Q4x8wk=" isBookmarkSet="yes" bookmark="yes" pdftag="H3" artifact="_x0030_" Order="_x0034_"/>
  <Shape xmlns="" ID="u10gv9essMOlKrDRfyyIziyvcb4=" pdftag="P" isBookmarkSet="no" bookmark="no" Order="_x0035_"/>
  <Shape xmlns="" ID="JO8mWHbSD241QVlk14sNTKJ7fVk=" pdftag="H2" isBookmarkSet="no" bookmark="yes" Order="_x0031_"/>
  <Shape xmlns="" ID="lPerq8keVNGvxFi+cpEHAJCw5Fo=" formula="no" inline="no" isBookmarkSet="no" bookmark="no" Lang="" pdftag="Figure" artifact="_x0030_" Order="_x0032_" validate="no"/>
  <Shape xmlns="" ID="Cqwhl1gU8eMg7Fu7Wwpklh2Y6mM=" formula="no" inline="no" pdftag="Figure" isBookmarkSet="no" bookmark="no" Lang="" artifact="_x0030_" Order="_x0033_" validate="no"/>
  <Shape xmlns="" ID="SK6c4rRYT21kNcgHNJ43dYCstfg=" pdftag="P" isBookmarkSet="no" bookmark="no" Order="_x0034_"/>
  <Shape xmlns="" ID="hbyHVzKTwZnaUyd97+q/TrnUfe8=" pdftag="H2" isBookmarkSet="no" bookmark="yes" Order="_x0031_"/>
  <Shape xmlns="" ID="y7nHCQ0h6z4Hvt9vuW1NbUp4XGI=" pdftag="P" isBookmarkSet="no" bookmark="no" Order="_x0032_"/>
  <Shape xmlns="" ID="mZgJq+YwZU2OK1bSb2/G8FY5iN4=" pdftag="P" isBookmarkSet="no" bookmark="no" Order="_x0033_"/>
  <Shape xmlns="" ID="hqSoew6xb2wMd8htknKoA1rjIFk=" pdftag="H2" isBookmarkSet="no" bookmark="yes" Order="_x0031_"/>
  <Shape xmlns="" ID="pl+hBgp+aDG2BqLFv435usIMjWM=" pdftag="H3" isBookmarkSet="no" bookmark="yes" Order="_x0032_"/>
  <Shape xmlns="" ID="twd+uqSsJ9pvnX43tywzeh9xUr0=" isBookmarkSet="no" bookmark="yes" pdftag="H4" artifact="_x0030_" Order="_x0031_"/>
  <Shape xmlns="" ID="2mcKFBKfIrO+BamX8TS9N6Jig3Y=" pdftag="P" isBookmarkSet="no" bookmark="no" Order="_x0032_"/>
  <Shape xmlns="" ID="12LUoKdjEcSUO7e8jqSydjTYT/I=" Order="_x0033_" formula="no" inline="no" isBookmarkSet="no" artifact="_x0031_" pdftag="_x005B_Artifact_x005D_" bookmark="no" Lang="" validate="no"/>
  <Shape xmlns="" ID="/1IYDdWPiRbdJW1Hlher+bBQzsI=" pdftag="P" isBookmarkSet="no" bookmark="no" Order="_x0033_"/>
  <Shape xmlns="" ID="NsRTgMLYnkDoHvsyBvrSz2lf7yA=" isBookmarkSet="no" pdftag="H3" artifact="_x0030_" bookmark="yes" Order="_x0031_"/>
  <Shape xmlns="" ID="F9Zm0X2wSimajgx1jtVw/ZYVZLI=" pdftag="P" isBookmarkSet="no" bookmark="no" Order="_x0032_"/>
  <Shape xmlns="" ID="Pa/3qro1BLl2pHyv9TVeDI3G1Z0=" pdftag="P" isBookmarkSet="no" bookmark="no" Order="_x0033_"/>
  <Shape xmlns="" ID="Laq3EH3rAhLENoqYHEuSIFlP4OU=" isBookmarkSet="no" pdftag="H3" artifact="_x0030_" bookmark="yes" Order="_x0031_"/>
  <Shape xmlns="" ID="WvRG4AGl5vbA7Mz1dgTYEKIUuIg=" pdftag="P" isBookmarkSet="no" bookmark="no" Order="_x0032_"/>
  <Shape xmlns="" ID="ieVjRbTJG6eugpmR1Y/op9tT2YM=" pdftag="P" isBookmarkSet="no" bookmark="no" Order="_x0033_"/>
  <Shape xmlns="" ID="1oBTPqCf/2LkcjaiUSF+AaAwMDg=" pdftag="H2" isBookmarkSet="no" bookmark="yes" Order="_x0031_"/>
  <Shape xmlns="" ID="AcpvY1vBSi1Ets1jGg6ItWgnHUY=" pdftag="P" isBookmarkSet="no" bookmark="no" Order="_x0032_"/>
  <Shape xmlns="" ID="riSwsdBz3SGBaSBFToJVHyjZI00=" formula="no" inline="no" isBookmarkSet="no" Order="_x0034_" bookmark="no" pdftag="_x005B_Artifact_x005D_" artifact="_x0031_" Lang="" validate="no"/>
  <Shape xmlns="" ID="lLHbpy8o7Z0gGpsF1DXrHdDyBN4=" formula="no" inline="no" isBookmarkSet="no" Order="_x0033_" bookmark="no" pdftag="_x005B_Artifact_x005D_" artifact="_x0031_" Lang="" validate="no"/>
  <Shape xmlns="" ID="Ci19zaZOVjlV2Nz/sd1Bm9/irLw=" pdftag="H2" isBookmarkSet="no" bookmark="yes" Order="_x0032_"/>
  <Shape xmlns="" ID="K2FMKR8VivRqIycHVdDi9Xxujgc=" pdftag="P" isBookmarkSet="no" bookmark="no" Order="_x0033_"/>
  <Shape xmlns="" ID="lvO27HwsiX9CYzPr7UyKizPlkH0=" pdftag="P" isBookmarkSet="no" bookmark="no" Order="_x0034_"/>
  <Shape xmlns="" ID="0VIC6gNb8FjhOmbdKbus9xr8CXo=" artifact="_x0031_" formula="no" inline="no" pdftag="Figure" isBookmarkSet="no" bookmark="no" Lang="" Order="_x0031_" validate="no"/>
  <Shape xmlns="" ID="s6g7+XVd3hkOUfBfqgHx5G5VByU=" pdftag="H2" isBookmarkSet="no" bookmark="yes" Order="_x0031_"/>
  <Shape xmlns="" ID="M8H650e3a1XEqQwhEfapCg/cvhw=" pdftag="P" isBookmarkSet="no" bookmark="no" Order="_x0031_"/>
  <Shape xmlns="" ID="/GrClz4lfFvFgsRSJBJ+5OaJJlI=" artifact="_x0031_" formula="no" inline="no" pdftag="Figure" isBookmarkSet="no" bookmark="no" Lang="" Order="_x0032_" validate="no"/>
  <Shape xmlns="" ID="fqxkQxWBLNpxsc2HseVEWmdTHgg=" pdftag="H2" isBookmarkSet="no" bookmark="yes" Order="_x0031_"/>
  <Shape xmlns="" ID="jHJ8/JRV8oR9/UcxS+5m6WXn8DA=" pdftag="P" isBookmarkSet="no" Order="_x0033_" bookmark="no"/>
  <Shape xmlns="" ID="GMPiTaaTiidWhYSD4ORzn79GmAU=" pdftag="P" isBookmarkSet="no" bookmark="no" Order="_x0034_"/>
  <Shape xmlns="" ID="Ov49fPOIfA6L1Jz7hrt6P9K7yrw=" artifact="_x0031_" formula="no" inline="no" pdftag="Figure" isBookmarkSet="no" bookmark="no" Lang="" Order="_x0032_" validate="no"/>
  <Shape xmlns="" ID="NsipwXzpSZ6XihLmuneRXhhm24o=" pdftag="H2" isBookmarkSet="no" bookmark="yes" Order="_x0031_"/>
  <Shape xmlns="" ID="OENOKgE/yNDGKZClM3QDdqcQtjI=" pdftag="P" isBookmarkSet="no" bookmark="no" Order="_x0033_"/>
  <Shape xmlns="" ID="KObY1yGuV0yf8GLXMFbQ6y3aTN4=" pdftag="P" isBookmarkSet="no" bookmark="no" Order="_x0034_"/>
  <Shape xmlns="" ID="jH0VTUADX4Kqpw3U/wnGn9aIkeE=" artifact="_x0031_" formula="no" inline="no" pdftag="Figure" isBookmarkSet="no" validate="no" bookmark="no" Order="_x0033_"/>
  <Shape xmlns="" ID="+QGfF4RMt+7Hz1k1lwcNpTKejqk=" pdftag="H2" isBookmarkSet="no" Order="_x0031_" bookmark="yes"/>
  <Shape xmlns="" ID="J0TYL/KdJxTExENOS/gsKRgtL8c=" pdftag="P" isBookmarkSet="no" Order="_x0033_" bookmark="no"/>
  <Shape xmlns="" ID="SPkzz6IfckNPQGB5zEx9jiGs32A=" pdftag="P" isBookmarkSet="no" Order="_x0034_" bookmark="no"/>
  <Shape xmlns="" ID="LlTJrL7ce5XcB3JV7IEcrz+JpZ8=" artifact="_x0031_" formula="no" inline="no" pdftag="Figure" isBookmarkSet="no" bookmark="no" Lang="" Order="_x0032_" validate="no"/>
  <Shape xmlns="" ID="nsyRMnIgmq5eMH1i5IzPVW++Qck=" pdftag="H2" isBookmarkSet="no" bookmark="yes" Order="_x0031_"/>
  <Shape xmlns="" ID="m153s9uRTjiopsjJ6z/b6EVytsQ=" isBookmarkSet="no" pdftag="H3" artifact="_x0030_" bookmark="yes" Order="_x0031_"/>
  <Shape xmlns="" ID="3WGst33KPSqf8WUlBIIaepKAGa4=" pdftag="P" isBookmarkSet="no" bookmark="no" Order="_x0032_"/>
  <Shape xmlns="" ID="NOLcyZaKyE7LfU28lWusaoULqpU=" isBookmarkSet="no" pdftag="H3" artifact="_x0030_" bookmark="yes" Order="_x0031_"/>
  <Shape xmlns="" ID="CX4wHt8dDTcdtgTSvfkeMsJq9mM=" pdftag="P" isBookmarkSet="no" bookmark="no" Order="_x0032_"/>
  <Shape xmlns="" ID="LP8Odo2t5B/sJB63YcmJAPrtdFw=" isBookmarkSet="no" pdftag="H3" artifact="_x0030_" bookmark="yes" Order="_x0031_"/>
  <Shape xmlns="" ID="R5EoR9T3BozekYSO5zF+HGOOSBo=" pdftag="P" isBookmarkSet="no" bookmark="no" Order="_x0032_"/>
  <Shape xmlns="" ID="v3GICfPGfT+sAHE3TRgu1tSU2yE=" isBookmarkSet="no" pdftag="H3" artifact="_x0030_" bookmark="yes" Order="_x0031_"/>
  <Shape xmlns="" ID="g/sLgzUONc6QaKNXAuWWqxiKrVk=" pdftag="P" isBookmarkSet="no" bookmark="no" Order="_x0032_"/>
  <Shape xmlns="" ID="/Kzyu6/KE4VbbMQ6p+557WnOGBM=" isBookmarkSet="no" pdftag="H3" artifact="_x0030_" bookmark="yes" Order="_x0031_"/>
  <Shape xmlns="" ID="sSAd04HDh1R1by/aErr9UIbkYr8=" pdftag="P" isBookmarkSet="no" bookmark="no" Order="_x0032_"/>
  <Shape xmlns="" ID="Q5HIzvqgpux9Sj/730AM+VXEG78=" isBookmarkSet="no" pdftag="H3" artifact="_x0030_" bookmark="yes" Order="_x0031_"/>
  <Shape xmlns="" ID="6kIlwYfAi2QsnDukIcfdvaN965k=" pdftag="P" isBookmarkSet="no" bookmark="no" Order="_x0032_"/>
  <Shape xmlns="" ID="wow0JzYTr+AUm+8bQaRxrszJg64=" isBookmarkSet="no" pdftag="H3" artifact="_x0030_" bookmark="yes" Order="_x0031_"/>
  <Shape xmlns="" ID="XsdoePXM+5bLrtWx8pOxD+exkS4=" pdftag="P" isBookmarkSet="no" bookmark="no" Order="_x0032_"/>
  <Shape xmlns="" ID="9QXnjugrrGWfr+ngs1wQPOdRPn0=" isBookmarkSet="no" pdftag="H3" artifact="_x0030_" bookmark="yes" Order="_x0031_"/>
  <Shape xmlns="" ID="GhShYY3aLxHFiXToY7UFuyvQ3EE=" pdftag="P" isBookmarkSet="no" bookmark="no" Order="_x0032_"/>
  <Shape xmlns="" ID="MKrPhInZ0X+EWH10W8g1o/p/duM=" isBookmarkSet="no" pdftag="H3" artifact="_x0030_" bookmark="yes" Order="_x0031_"/>
  <Shape xmlns="" ID="pl3+YDlG4sCJL58mcXPCZlMmCnI=" pdftag="P" isBookmarkSet="no" bookmark="no" Order="_x0032_"/>
  <Shape xmlns="" ID="wv2Gm/rcBJwKIAX6m90b/uqgc2I=" isBookmarkSet="no" pdftag="H3" artifact="_x0030_" bookmark="yes" Order="_x0031_"/>
  <Shape xmlns="" ID="jHOmcPV4kt23Y5bBRn2pq8Akgiw=" pdftag="P" isBookmarkSet="no" bookmark="no" Order="_x0032_"/>
  <Shape xmlns="" ID="0PL3w/LgDTHIV2a5K+bkTB0rumU=" isBookmarkSet="no" pdftag="H3" artifact="_x0030_" bookmark="yes" Order="_x0031_"/>
  <Shape xmlns="" ID="gOL69Et6Y6cHLdAo/G6LDOL/nVc=" pdftag="P" isBookmarkSet="no" bookmark="no" Order="_x0032_"/>
  <Shape xmlns="" ID="OWL1sDuLuV+KRQtT3IDF3XqESjY=" isBookmarkSet="no" pdftag="H3" artifact="_x0030_" bookmark="yes" Order="_x0031_"/>
  <Shape xmlns="" ID="6OYZGcDvFXTFJ3YTYfySkTp6VF4=" pdftag="P" isBookmarkSet="no" bookmark="no" Order="_x0032_"/>
  <Shape xmlns="" ID="xs1DAp48U0qnhoxaOdaWl5pe/WM=" pdftag="P" isBookmarkSet="no" bookmark="no" Order="_x0033_"/>
  <Shape xmlns="" ID="MFH7R8ZFYrla7FIiPdP7mgiPJ6I=" pdftag="H2" isBookmarkSet="no" Order="_x0032_" bookmark="yes"/>
  <Shape xmlns="" ID="SklVzn7CNBRn96AMafcHSehZRy4=" pdftag="H3" isBookmarkSet="no" bookmark="yes" Order="_x0033_"/>
  <Shape xmlns="" ID="yzI0FcfRo4I4rgPpAk2DzWiLtZQ=" artifact="_x0031_" formula="no" inline="no" pdftag="Figure" isBookmarkSet="no" bookmark="no" Lang="" Order="_x0032_" validate="no"/>
  <Shape xmlns="" ID="10dgymh9YujiSmlbRvBtB2qCF4o=" isBookmarkSet="no" Order="_x0032_" bookmark="yes" pdftag="_x005B_Artifact_x005D_" artifact="_x0031_"/>
  <Shape xmlns="" ID="i0MYN6+pnIAG2hfcAteNFaha8qA=" pdftag="H3" isBookmarkSet="no" bookmark="yes" Order="_x0031_"/>
  <Shape xmlns="" ID="OCAlqu+pjar2q56hTyWm+jZkPEs=" artifact="_x0031_" formula="no" inline="no" pdftag="Figure" isBookmarkSet="no" bookmark="no" Lang="" Order="_x0031_" validate="no"/>
  <Shape xmlns="" ID="vbfp/XF54S9l2ikqiJ9voU36En8=" pdftag="H2" isBookmarkSet="no" bookmark="yes" Order="_x0031_"/>
  <Shape xmlns="" ID="irQFCdKdgVaaQssaGmv1qvpNCAg=" formula="no" inline="no" Order="_x0032_" validate="no" artifact="_x0031_" pdftag="_x005B_Artifact_x005D_"/>
  <Shape xmlns="" ID="Z2+KzcrHRhwX1JoTxUnW1ELY+Tk=" pdftag="H2" isBookmarkSet="no" bookmark="yes" Order="_x0031_"/>
  <Shape xmlns="" ID="fM3ElLVekIvEZjlTQZqcGPoUQ/M=" pdftag="P" isBookmarkSet="no" bookmark="no" Order="_x0032_"/>
  <Shape xmlns="" ID="s1MhiUaG8f98XWfPUVMwBxGA9iY=" pdftag="H2" isBookmarkSet="no" bookmark="yes" Order="_x0031_"/>
  <Shape xmlns="" ID="15kSrTaZmlwSG8s3kgJWigO+L90=" pdftag="P" isBookmarkSet="no" bookmark="no" Order="_x0032_"/>
  <Shape xmlns="" ID="CUgJFl15mzkWF07jrGeXlmFd+g0=" pdftag="H2" isBookmarkSet="no" bookmark="yes" Order="_x0031_"/>
  <Shape xmlns="" ID="kJg8YxNESmsyUsiKFCf6ZRjpNxw=" pdftag="P" isBookmarkSet="no" bookmark="no" Order="_x0032_"/>
  <Shape xmlns="" ID="tRw+df6Fu9i1fkZDwmFj93zDMUA=" pdftag="H2" isBookmarkSet="no" bookmark="yes" Order="_x0031_"/>
  <Shape xmlns="" ID="na27LrKWIsMlekVTxMAfcHP2Q+E=" pdftag="P" isBookmarkSet="no" bookmark="no" Order="_x0032_"/>
  <SubText xmlns="" ID="AFE3p0tDwgAndyaGJ7tIAxYWscE=" ActualText=""/>
  <SubText xmlns="" ID="rydwSLfp8EceR02Sq8/eU4ujQ5g=" ActualText=""/>
  <SubText xmlns="" ID="5kwPn2SBrrfR8CVNNjXYPSGATNI=" ActualText=""/>
  <SubText xmlns="" ID="j8QUFyrMx2bvDeUyaMXnpuzsrGU=" ActualText=""/>
  <SubText xmlns="" ID="UXzm9GZCXpgGPI/gnA/NFCwSoS8=" ActualText=""/>
  <SubText xmlns="" ID="dJu3ygL6ZvuCj2OHl81i5z25me0=" ActualText=""/>
  <SubText xmlns="" ID="5A5z+2Gz2v5KR039cn6z+uCYJtw=" ActualText=""/>
  <SubText xmlns="" ID="KXTrSmU4B8YitRsMVj3MtV3QZ10=" ActualText=""/>
  <SubText xmlns="" ID="S8BOvOma68aq0we68U4iQVsdhwY=" ActualText=""/>
  <SubText xmlns="" ID="QlgkM/zhuZaa+Fj14st2EVr890g=" ActualText=""/>
  <SubText xmlns="" ID="0WqbW+znOd1p6K7N/mUgROYd4E8=" ActualText=""/>
  <SubText xmlns="" ID="z/22d3Fqs5lTofj7D3ZyNEvfrhk=" ActualText=""/>
  <SubText xmlns="" ID="lPerq8keVNGvxFi+cpEHAJCw5Fo=" ActualText=""/>
  <SubText xmlns="" ID="Cqwhl1gU8eMg7Fu7Wwpklh2Y6mM=" ActualText=""/>
  <SubText xmlns="" ID="12LUoKdjEcSUO7e8jqSydjTYT/I=" ActualText=""/>
  <SubText xmlns="" ID="irQFCdKdgVaaQssaGmv1qvpNCAg=" ActualText=""/>
  <Shape xmlns="" ID="6pVUlVSV+VYdlGt0WUnQ47ErFro=" isBookmarkSet="no" formula="no" inline="no" bookmark="no" Lang="" Order="_x0032_" artifact="_x0031_" pdftag="_x005B_Artifact_x005D_" validate="no"/>
  <Shape xmlns="" ID="/DgZtmHmJ0MWxMe8k3YTwvkw1ww=" isBookmarkSet="no" pdftag="H3" artifact="_x0030_" bookmark="yes" Order="_x0031_"/>
  <Shape xmlns="" ID="gMZwEBgJ1i/SZb7iBkL+NDobmHg=" pdftag="P" isBookmarkSet="no" bookmark="no" Order="_x0032_"/>
  <Shape xmlns="" ID="o6rr/yVJZJN9gEuoJr9oBoZIpsw=" isBookmarkSet="yes" bookmark="yes" pdftag="H3" artifact="_x0030_" Order="_x0033_"/>
  <Shape xmlns="" ID="05VG4pV/ZPcSdFuq3HZbbyEBbro=" pdftag="P" isBookmarkSet="no" bookmark="no" Order="_x0034_"/>
  <Shape xmlns="" ID="GZB9h4Csb4HjXBTyuYrKlnMHRvM=" pdftag="P" isBookmarkSet="no" bookmark="no" Order="_x0033_"/>
  <Shape xmlns="" ID="ucVTmI3AoRIGHrTKP6NWv0vJ/Jk=" pdftag="H2" isBookmarkSet="no" bookmark="yes" Order="_x0031_"/>
  <Shape xmlns="" ID="KOPt3ZTqvE8ZeaGRHNKgnLgf8SM=" pdftag="P" isBookmarkSet="no" bookmark="no" Order="_x0033_"/>
  <Shape xmlns="" ID="aUiD+yIOuWHpYgG+GEEv+O5Q60k=" pdftag="P" isBookmarkSet="no" bookmark="no" Order="_x0034_"/>
  <Shape xmlns="" ID="G1MZGLAdAKcnOtlpeJqQxncdTho=" pdftag="H2" isBookmarkSet="no" bookmark="yes" Order="_x0031_"/>
  <Shape xmlns="" ID="uteVfHQ66LC7/Ddh/qY01zDMxoo=" bookmark="no" pdftag="P" isBookmarkSet="no" Order="_x0033_"/>
  <Shape xmlns="" ID="5p8TOQqhxgCs9cOYpuNToyJmdNM=" artifact="_x0031_" formula="no" Lang="" pdftag="Figure" isBookmarkSet="no" bookmark="no" Order="_x0032_" validate="no"/>
  <HyperLink xmlns="" ID="15kSrTaZmlwSG8s3kgJWigO+L90=-244664521719.0925_258.7787" validate="" plainAltText="MN_x0020_Low_x0020_Incidence_x0020_Project_x0020_" Lang=""/>
  <HyperLink xmlns="" ID="15kSrTaZmlwSG8s3kgJWigO+L90=1900199634719.0925_258.7787" plainAltText="Th" Lang=""/>
  <HyperLink xmlns="" ID="15kSrTaZmlwSG8s3kgJWigO+L90=1244329507737.3425_258.7787" plainAltText="e_x0020_revised_x0020_2014_x0020_version_x0020_of_x0020_" Lang=""/>
  <HyperLink xmlns="" ID="fM3ElLVekIvEZjlTQZqcGPoUQ/M=-33373201992.3274_268.769" plainAltText="Assistive_x0020_Technology-_x0020_School-Based_x0020_-_x0020_Google_x0020_Docs_x0020_" language="" Lang=""/>
  <HyperLink xmlns="" ID="fM3ElLVekIvEZjlTQZqcGPoUQ/M=-127756670092.3274_357.569" plainAltText="Assistive_x0020_Technology_x0020_Organizations_x0020_-_x0020_Google_x0020_Docs_x0020_" language="" Lang=""/>
  <Shape xmlns="" ID="f8hXgIEfZMd4aE8h2zm0flLmxbo=" pdftag="H2" isBookmarkSet="no" bookmark="yes" Order="_x0031_"/>
  <Shape xmlns="" ID="6L3DTK+XZe+8djmACZDEpFrlEwE=" isBookmarkSet="no" bookmark="yes" pdftag="P" artifact="_x0030_" Order="_x0032_"/>
  <Shape xmlns="" ID="GA0lNMdB0XiKvBaUb3MzTZn9wI4=" isBookmarkSet="no" pdftag="H3" artifact="_x0030_" bookmark="yes" Order="_x0031_"/>
  <Shape xmlns="" ID="rs8Bl4eClZbGpDPEoZ9cV9sXObw=" pdftag="P" isBookmarkSet="no" bookmark="no" Order="_x0032_"/>
  <Shape xmlns="" ID="iso+d4WqqEkKvVao4mMOzD0FYSA=" pdftag="P" isBookmarkSet="no" bookmark="no" Order="_x0033_"/>
  <SubText xmlns="" ID="6pVUlVSV+VYdlGt0WUnQ47ErFro=" ActualText=""/>
  <Shape xmlns="" ID="De+9OzSv4ofopTvqA76dkAM4vO8=" pdftag="H3" isBookmarkSet="no" bookmark="yes" Order="_x0032_"/>
</PAW>
</file>

<file path=customXml/itemProps1.xml><?xml version="1.0" encoding="utf-8"?>
<ds:datastoreItem xmlns:ds="http://schemas.openxmlformats.org/officeDocument/2006/customXml" ds:itemID="{BDDA8F98-CF0A-47A4-BB33-D89B60E5DAF1}">
  <ds:schemaRefs>
    <ds:schemaRef ds:uri="http://www.net-centric.com/PAWPP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73395</TotalTime>
  <Words>2157</Words>
  <Application>Microsoft Office PowerPoint</Application>
  <PresentationFormat>Widescreen</PresentationFormat>
  <Paragraphs>264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Calibri</vt:lpstr>
      <vt:lpstr>Courier New</vt:lpstr>
      <vt:lpstr>Times New Roman</vt:lpstr>
      <vt:lpstr>Tw Cen MT</vt:lpstr>
      <vt:lpstr>Wingdings</vt:lpstr>
      <vt:lpstr>Wingdings 3</vt:lpstr>
      <vt:lpstr>Integral</vt:lpstr>
      <vt:lpstr>Integrating Occupational Therapy within Secondary Education Outcomes</vt:lpstr>
      <vt:lpstr>IDEA and Occupational Therapist School-Based Role</vt:lpstr>
      <vt:lpstr>Occupational Therapy Best Practice</vt:lpstr>
      <vt:lpstr>RTI/MTSS Occupational Therapy Process in General Education</vt:lpstr>
      <vt:lpstr>Occupational Therapist Role in Low-Incidence Students</vt:lpstr>
      <vt:lpstr>Functional Outcomes</vt:lpstr>
      <vt:lpstr>Integrating Occupational Therapy in Secondary Education</vt:lpstr>
      <vt:lpstr>Now:   </vt:lpstr>
      <vt:lpstr>How do we Integrate a Functional Goal?</vt:lpstr>
      <vt:lpstr>Set MEASURABLE and REALISTIC functional goals related to:</vt:lpstr>
      <vt:lpstr>Intervention Strategies Examples</vt:lpstr>
      <vt:lpstr>What are the types of services?</vt:lpstr>
      <vt:lpstr>Are Services a Continuum or Separate Paths?</vt:lpstr>
      <vt:lpstr>What is Indirect Service?</vt:lpstr>
      <vt:lpstr>Accommodations vs Modifications</vt:lpstr>
      <vt:lpstr>Occupational Therapy Considerations </vt:lpstr>
      <vt:lpstr>Accommodations</vt:lpstr>
      <vt:lpstr>Modifications</vt:lpstr>
      <vt:lpstr>What is “Functional”?</vt:lpstr>
      <vt:lpstr>Assistive Technology</vt:lpstr>
      <vt:lpstr>Determining Functional Accommodations and Modifications </vt:lpstr>
      <vt:lpstr>Free Google Extension Tools</vt:lpstr>
      <vt:lpstr>Free Apple Tools</vt:lpstr>
      <vt:lpstr>Free Educational Organization Support</vt:lpstr>
      <vt:lpstr>Practice Examples of Potential Occupational Therapy Supports in the Secondary Environment</vt:lpstr>
      <vt:lpstr>Osteogenesis Imperfecta</vt:lpstr>
      <vt:lpstr>Osteogenesis Imperfecta Support Ideas</vt:lpstr>
      <vt:lpstr>Muscular Dystrophies</vt:lpstr>
      <vt:lpstr>Muscular Dystrophies Support Ideas</vt:lpstr>
      <vt:lpstr>Epidermolysis Bullosa</vt:lpstr>
      <vt:lpstr>Epidermolysis Bullosa Support Ideas</vt:lpstr>
      <vt:lpstr>Traumatic Brain Injury</vt:lpstr>
      <vt:lpstr>Traumatic Brain Injury Support Ideas</vt:lpstr>
      <vt:lpstr>Transition to Postsecondary Education</vt:lpstr>
      <vt:lpstr>Considerations for Transitions into Postsecondary</vt:lpstr>
      <vt:lpstr>Best Practices for the Transition to Postsecondary Education</vt:lpstr>
      <vt:lpstr>Potential Supports for Transition for Post-Secondary</vt:lpstr>
      <vt:lpstr>Key Elements</vt:lpstr>
      <vt:lpstr>Key Elements Continued</vt:lpstr>
      <vt:lpstr>Questions….. </vt:lpstr>
      <vt:lpstr>Additional Handout Resources:</vt:lpstr>
      <vt:lpstr>Web References</vt:lpstr>
      <vt:lpstr>References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Occupational Therapy within Secondary Education Outcomes. Charting the Cs 2024</dc:title>
  <dc:subject/>
  <dc:creator>Davia Christiansen, DOT, MSEd, MHA, MHI, OTR/L</dc:creator>
  <cp:keywords/>
  <dc:description/>
  <cp:lastModifiedBy>Shuyin Maciel</cp:lastModifiedBy>
  <cp:revision>1291</cp:revision>
  <dcterms:created xsi:type="dcterms:W3CDTF">2020-04-18T15:28:58Z</dcterms:created>
  <dcterms:modified xsi:type="dcterms:W3CDTF">2024-04-01T11:03:20Z</dcterms:modified>
  <cp:category/>
</cp:coreProperties>
</file>